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3" r:id="rId3"/>
    <p:sldId id="287" r:id="rId4"/>
    <p:sldId id="262" r:id="rId5"/>
    <p:sldId id="288" r:id="rId6"/>
    <p:sldId id="289" r:id="rId7"/>
    <p:sldId id="257" r:id="rId8"/>
    <p:sldId id="259" r:id="rId9"/>
    <p:sldId id="265" r:id="rId10"/>
    <p:sldId id="290" r:id="rId11"/>
    <p:sldId id="301" r:id="rId12"/>
    <p:sldId id="294" r:id="rId13"/>
    <p:sldId id="295" r:id="rId14"/>
    <p:sldId id="296" r:id="rId15"/>
    <p:sldId id="297" r:id="rId16"/>
    <p:sldId id="305" r:id="rId17"/>
    <p:sldId id="260" r:id="rId18"/>
    <p:sldId id="286" r:id="rId19"/>
    <p:sldId id="291" r:id="rId20"/>
    <p:sldId id="292" r:id="rId21"/>
    <p:sldId id="293" r:id="rId22"/>
    <p:sldId id="302" r:id="rId23"/>
    <p:sldId id="303" r:id="rId24"/>
    <p:sldId id="304" r:id="rId25"/>
    <p:sldId id="274" r:id="rId26"/>
    <p:sldId id="273" r:id="rId27"/>
    <p:sldId id="298" r:id="rId28"/>
    <p:sldId id="279" r:id="rId29"/>
    <p:sldId id="306"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01" autoAdjust="0"/>
  </p:normalViewPr>
  <p:slideViewPr>
    <p:cSldViewPr>
      <p:cViewPr varScale="1">
        <p:scale>
          <a:sx n="80" d="100"/>
          <a:sy n="80" d="100"/>
        </p:scale>
        <p:origin x="-1522"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medctr.ad.wfubmc.edu\dfs\phsvol3$\abertoni\mesa\ml0125\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94118348842759"/>
          <c:y val="8.8173923112552122E-2"/>
          <c:w val="0.67391359460749223"/>
          <c:h val="0.72603365755751115"/>
        </c:manualLayout>
      </c:layout>
      <c:barChart>
        <c:barDir val="col"/>
        <c:grouping val="clustered"/>
        <c:varyColors val="0"/>
        <c:ser>
          <c:idx val="0"/>
          <c:order val="0"/>
          <c:tx>
            <c:strRef>
              <c:f>Sheet1!$B$1</c:f>
              <c:strCache>
                <c:ptCount val="1"/>
                <c:pt idx="0">
                  <c:v>Any CAC</c:v>
                </c:pt>
              </c:strCache>
            </c:strRef>
          </c:tx>
          <c:invertIfNegative val="0"/>
          <c:dLbls>
            <c:showLegendKey val="0"/>
            <c:showVal val="1"/>
            <c:showCatName val="0"/>
            <c:showSerName val="0"/>
            <c:showPercent val="0"/>
            <c:showBubbleSize val="0"/>
            <c:showLeaderLines val="0"/>
          </c:dLbls>
          <c:cat>
            <c:strRef>
              <c:f>Sheet1!$A$2:$A$5</c:f>
              <c:strCache>
                <c:ptCount val="4"/>
                <c:pt idx="0">
                  <c:v>Whites</c:v>
                </c:pt>
                <c:pt idx="1">
                  <c:v>Chinese</c:v>
                </c:pt>
                <c:pt idx="2">
                  <c:v>Black</c:v>
                </c:pt>
                <c:pt idx="3">
                  <c:v>Hispanic</c:v>
                </c:pt>
              </c:strCache>
            </c:strRef>
          </c:cat>
          <c:val>
            <c:numRef>
              <c:f>Sheet1!$B$2:$B$5</c:f>
              <c:numCache>
                <c:formatCode>0%</c:formatCode>
                <c:ptCount val="4"/>
                <c:pt idx="0">
                  <c:v>0.78</c:v>
                </c:pt>
                <c:pt idx="1">
                  <c:v>0.68</c:v>
                </c:pt>
                <c:pt idx="2">
                  <c:v>0.54</c:v>
                </c:pt>
                <c:pt idx="3">
                  <c:v>0.57999999999999996</c:v>
                </c:pt>
              </c:numCache>
            </c:numRef>
          </c:val>
        </c:ser>
        <c:ser>
          <c:idx val="1"/>
          <c:order val="1"/>
          <c:tx>
            <c:strRef>
              <c:f>Sheet1!$C$1</c:f>
              <c:strCache>
                <c:ptCount val="1"/>
                <c:pt idx="0">
                  <c:v>CAC&gt;400</c:v>
                </c:pt>
              </c:strCache>
            </c:strRef>
          </c:tx>
          <c:invertIfNegative val="0"/>
          <c:dLbls>
            <c:dLbl>
              <c:idx val="0"/>
              <c:layout>
                <c:manualLayout>
                  <c:x val="1.5151515151515152E-2"/>
                  <c:y val="4.9019607843137254E-3"/>
                </c:manualLayout>
              </c:layout>
              <c:showLegendKey val="0"/>
              <c:showVal val="1"/>
              <c:showCatName val="0"/>
              <c:showSerName val="0"/>
              <c:showPercent val="0"/>
              <c:showBubbleSize val="0"/>
            </c:dLbl>
            <c:dLbl>
              <c:idx val="1"/>
              <c:layout>
                <c:manualLayout>
                  <c:x val="1.7045454545454544E-2"/>
                  <c:y val="4.9019607843137254E-3"/>
                </c:manualLayout>
              </c:layout>
              <c:showLegendKey val="0"/>
              <c:showVal val="1"/>
              <c:showCatName val="0"/>
              <c:showSerName val="0"/>
              <c:showPercent val="0"/>
              <c:showBubbleSize val="0"/>
            </c:dLbl>
            <c:dLbl>
              <c:idx val="2"/>
              <c:layout>
                <c:manualLayout>
                  <c:x val="9.46969696969697E-3"/>
                  <c:y val="-4.9019607843137254E-3"/>
                </c:manualLayout>
              </c:layout>
              <c:showLegendKey val="0"/>
              <c:showVal val="1"/>
              <c:showCatName val="0"/>
              <c:showSerName val="0"/>
              <c:showPercent val="0"/>
              <c:showBubbleSize val="0"/>
            </c:dLbl>
            <c:dLbl>
              <c:idx val="3"/>
              <c:layout>
                <c:manualLayout>
                  <c:x val="1.3257575757575758E-2"/>
                  <c:y val="-9.8039215686274508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Whites</c:v>
                </c:pt>
                <c:pt idx="1">
                  <c:v>Chinese</c:v>
                </c:pt>
                <c:pt idx="2">
                  <c:v>Black</c:v>
                </c:pt>
                <c:pt idx="3">
                  <c:v>Hispanic</c:v>
                </c:pt>
              </c:strCache>
            </c:strRef>
          </c:cat>
          <c:val>
            <c:numRef>
              <c:f>Sheet1!$C$2:$C$5</c:f>
              <c:numCache>
                <c:formatCode>0%</c:formatCode>
                <c:ptCount val="4"/>
                <c:pt idx="0">
                  <c:v>0.24</c:v>
                </c:pt>
                <c:pt idx="1">
                  <c:v>0.2</c:v>
                </c:pt>
                <c:pt idx="2">
                  <c:v>0.14000000000000001</c:v>
                </c:pt>
                <c:pt idx="3">
                  <c:v>0.15</c:v>
                </c:pt>
              </c:numCache>
            </c:numRef>
          </c:val>
        </c:ser>
        <c:dLbls>
          <c:showLegendKey val="0"/>
          <c:showVal val="0"/>
          <c:showCatName val="0"/>
          <c:showSerName val="0"/>
          <c:showPercent val="0"/>
          <c:showBubbleSize val="0"/>
        </c:dLbls>
        <c:gapWidth val="150"/>
        <c:axId val="161178752"/>
        <c:axId val="161180288"/>
      </c:barChart>
      <c:catAx>
        <c:axId val="161178752"/>
        <c:scaling>
          <c:orientation val="minMax"/>
        </c:scaling>
        <c:delete val="0"/>
        <c:axPos val="b"/>
        <c:majorTickMark val="out"/>
        <c:minorTickMark val="none"/>
        <c:tickLblPos val="nextTo"/>
        <c:crossAx val="161180288"/>
        <c:crosses val="autoZero"/>
        <c:auto val="1"/>
        <c:lblAlgn val="ctr"/>
        <c:lblOffset val="100"/>
        <c:noMultiLvlLbl val="0"/>
      </c:catAx>
      <c:valAx>
        <c:axId val="161180288"/>
        <c:scaling>
          <c:orientation val="minMax"/>
        </c:scaling>
        <c:delete val="0"/>
        <c:axPos val="l"/>
        <c:majorGridlines/>
        <c:numFmt formatCode="0%" sourceLinked="1"/>
        <c:majorTickMark val="out"/>
        <c:minorTickMark val="none"/>
        <c:tickLblPos val="nextTo"/>
        <c:crossAx val="16117875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stockChart>
        <c:ser>
          <c:idx val="0"/>
          <c:order val="0"/>
          <c:tx>
            <c:strRef>
              <c:f>Sheet1!$B$8</c:f>
              <c:strCache>
                <c:ptCount val="1"/>
                <c:pt idx="0">
                  <c:v> </c:v>
                </c:pt>
              </c:strCache>
            </c:strRef>
          </c:tx>
          <c:spPr>
            <a:ln w="47625">
              <a:noFill/>
            </a:ln>
          </c:spPr>
          <c:marker>
            <c:symbol val="none"/>
          </c:marker>
          <c:cat>
            <c:strRef>
              <c:f>Sheet1!$A$9:$A$12</c:f>
              <c:strCache>
                <c:ptCount val="4"/>
                <c:pt idx="0">
                  <c:v>White</c:v>
                </c:pt>
                <c:pt idx="1">
                  <c:v>Chinese</c:v>
                </c:pt>
                <c:pt idx="2">
                  <c:v>Black</c:v>
                </c:pt>
                <c:pt idx="3">
                  <c:v>Hispanic</c:v>
                </c:pt>
              </c:strCache>
            </c:strRef>
          </c:cat>
          <c:val>
            <c:numRef>
              <c:f>Sheet1!$B$9:$B$12</c:f>
              <c:numCache>
                <c:formatCode>General</c:formatCode>
                <c:ptCount val="4"/>
                <c:pt idx="0">
                  <c:v>11.5</c:v>
                </c:pt>
                <c:pt idx="1">
                  <c:v>20.3</c:v>
                </c:pt>
                <c:pt idx="2">
                  <c:v>22.5</c:v>
                </c:pt>
                <c:pt idx="3">
                  <c:v>23.4</c:v>
                </c:pt>
              </c:numCache>
            </c:numRef>
          </c:val>
          <c:smooth val="0"/>
        </c:ser>
        <c:ser>
          <c:idx val="1"/>
          <c:order val="1"/>
          <c:tx>
            <c:strRef>
              <c:f>Sheet1!$C$8</c:f>
              <c:strCache>
                <c:ptCount val="1"/>
                <c:pt idx="0">
                  <c:v> </c:v>
                </c:pt>
              </c:strCache>
            </c:strRef>
          </c:tx>
          <c:spPr>
            <a:ln w="47625">
              <a:noFill/>
            </a:ln>
          </c:spPr>
          <c:marker>
            <c:symbol val="none"/>
          </c:marker>
          <c:cat>
            <c:strRef>
              <c:f>Sheet1!$A$9:$A$12</c:f>
              <c:strCache>
                <c:ptCount val="4"/>
                <c:pt idx="0">
                  <c:v>White</c:v>
                </c:pt>
                <c:pt idx="1">
                  <c:v>Chinese</c:v>
                </c:pt>
                <c:pt idx="2">
                  <c:v>Black</c:v>
                </c:pt>
                <c:pt idx="3">
                  <c:v>Hispanic</c:v>
                </c:pt>
              </c:strCache>
            </c:strRef>
          </c:cat>
          <c:val>
            <c:numRef>
              <c:f>Sheet1!$C$9:$C$12</c:f>
              <c:numCache>
                <c:formatCode>General</c:formatCode>
                <c:ptCount val="4"/>
                <c:pt idx="0">
                  <c:v>8.6</c:v>
                </c:pt>
                <c:pt idx="1">
                  <c:v>13.1</c:v>
                </c:pt>
                <c:pt idx="2">
                  <c:v>17.100000000000001</c:v>
                </c:pt>
                <c:pt idx="3">
                  <c:v>17.399999999999999</c:v>
                </c:pt>
              </c:numCache>
            </c:numRef>
          </c:val>
          <c:smooth val="0"/>
        </c:ser>
        <c:ser>
          <c:idx val="2"/>
          <c:order val="2"/>
          <c:tx>
            <c:strRef>
              <c:f>Sheet1!$D$8</c:f>
              <c:strCache>
                <c:ptCount val="1"/>
                <c:pt idx="0">
                  <c:v>Rate per 1000 PY</c:v>
                </c:pt>
              </c:strCache>
            </c:strRef>
          </c:tx>
          <c:spPr>
            <a:ln w="47625">
              <a:noFill/>
            </a:ln>
          </c:spPr>
          <c:dLbls>
            <c:showLegendKey val="0"/>
            <c:showVal val="1"/>
            <c:showCatName val="0"/>
            <c:showSerName val="0"/>
            <c:showPercent val="0"/>
            <c:showBubbleSize val="0"/>
            <c:showLeaderLines val="0"/>
          </c:dLbls>
          <c:cat>
            <c:strRef>
              <c:f>Sheet1!$A$9:$A$12</c:f>
              <c:strCache>
                <c:ptCount val="4"/>
                <c:pt idx="0">
                  <c:v>White</c:v>
                </c:pt>
                <c:pt idx="1">
                  <c:v>Chinese</c:v>
                </c:pt>
                <c:pt idx="2">
                  <c:v>Black</c:v>
                </c:pt>
                <c:pt idx="3">
                  <c:v>Hispanic</c:v>
                </c:pt>
              </c:strCache>
            </c:strRef>
          </c:cat>
          <c:val>
            <c:numRef>
              <c:f>Sheet1!$D$9:$D$12</c:f>
              <c:numCache>
                <c:formatCode>General</c:formatCode>
                <c:ptCount val="4"/>
                <c:pt idx="0">
                  <c:v>9.9</c:v>
                </c:pt>
                <c:pt idx="1">
                  <c:v>16.3</c:v>
                </c:pt>
                <c:pt idx="2">
                  <c:v>19.600000000000001</c:v>
                </c:pt>
                <c:pt idx="3">
                  <c:v>20.2</c:v>
                </c:pt>
              </c:numCache>
            </c:numRef>
          </c:val>
          <c:smooth val="0"/>
        </c:ser>
        <c:dLbls>
          <c:showLegendKey val="0"/>
          <c:showVal val="0"/>
          <c:showCatName val="0"/>
          <c:showSerName val="0"/>
          <c:showPercent val="0"/>
          <c:showBubbleSize val="0"/>
        </c:dLbls>
        <c:hiLowLines/>
        <c:axId val="114615040"/>
        <c:axId val="114616576"/>
      </c:stockChart>
      <c:catAx>
        <c:axId val="114615040"/>
        <c:scaling>
          <c:orientation val="minMax"/>
        </c:scaling>
        <c:delete val="0"/>
        <c:axPos val="b"/>
        <c:majorTickMark val="out"/>
        <c:minorTickMark val="none"/>
        <c:tickLblPos val="nextTo"/>
        <c:crossAx val="114616576"/>
        <c:crosses val="autoZero"/>
        <c:auto val="1"/>
        <c:lblAlgn val="ctr"/>
        <c:lblOffset val="100"/>
        <c:noMultiLvlLbl val="0"/>
      </c:catAx>
      <c:valAx>
        <c:axId val="114616576"/>
        <c:scaling>
          <c:orientation val="minMax"/>
        </c:scaling>
        <c:delete val="0"/>
        <c:axPos val="l"/>
        <c:majorGridlines/>
        <c:numFmt formatCode="General" sourceLinked="1"/>
        <c:majorTickMark val="out"/>
        <c:minorTickMark val="none"/>
        <c:tickLblPos val="nextTo"/>
        <c:crossAx val="114615040"/>
        <c:crosses val="autoZero"/>
        <c:crossBetween val="between"/>
      </c:valAx>
      <c:spPr>
        <a:ln w="3175" cmpd="dbl"/>
      </c:spPr>
    </c:plotArea>
    <c:legend>
      <c:legendPos val="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777516-2986-475B-A890-48C9ED563793}" type="datetimeFigureOut">
              <a:rPr lang="en-US" smtClean="0"/>
              <a:pPr/>
              <a:t>9/10/2012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64F77E-1EB6-4442-A853-81E9A05AA2B3}" type="slidenum">
              <a:rPr lang="en-US" smtClean="0"/>
              <a:pPr/>
              <a:t>‹#›</a:t>
            </a:fld>
            <a:endParaRPr lang="en-US"/>
          </a:p>
        </p:txBody>
      </p:sp>
    </p:spTree>
    <p:extLst>
      <p:ext uri="{BB962C8B-B14F-4D97-AF65-F5344CB8AC3E}">
        <p14:creationId xmlns:p14="http://schemas.microsoft.com/office/powerpoint/2010/main" val="165286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E589A7-586F-4685-8063-7999CDCA1662}" type="slidenum">
              <a:rPr lang="en-US" smtClean="0"/>
              <a:pPr fontAlgn="base">
                <a:spcBef>
                  <a:spcPct val="0"/>
                </a:spcBef>
                <a:spcAft>
                  <a:spcPct val="0"/>
                </a:spcAft>
                <a:defRPr/>
              </a:pPr>
              <a:t>3</a:t>
            </a:fld>
            <a:endParaRPr lang="en-US" smtClean="0"/>
          </a:p>
        </p:txBody>
      </p:sp>
      <p:sp>
        <p:nvSpPr>
          <p:cNvPr id="64515" name="Rectangle 2"/>
          <p:cNvSpPr>
            <a:spLocks noGrp="1" noRot="1" noChangeAspect="1" noChangeArrowheads="1" noTextEdit="1"/>
          </p:cNvSpPr>
          <p:nvPr>
            <p:ph type="sldImg"/>
          </p:nvPr>
        </p:nvSpPr>
        <p:spPr bwMode="auto">
          <a:xfrm>
            <a:off x="1101725" y="650875"/>
            <a:ext cx="4641850" cy="34813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xfrm>
            <a:off x="919163" y="4351338"/>
            <a:ext cx="5010150" cy="4132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7C566-FF28-4CEA-81FE-65C7C10AC9FF}" type="slidenum">
              <a:rPr lang="en-US" smtClean="0"/>
              <a:pPr/>
              <a:t>27</a:t>
            </a:fld>
            <a:endParaRPr lang="en-US"/>
          </a:p>
        </p:txBody>
      </p:sp>
    </p:spTree>
    <p:extLst>
      <p:ext uri="{BB962C8B-B14F-4D97-AF65-F5344CB8AC3E}">
        <p14:creationId xmlns:p14="http://schemas.microsoft.com/office/powerpoint/2010/main" val="1068785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a:t>
            </a:r>
            <a:r>
              <a:rPr lang="en-US" baseline="0" dirty="0" smtClean="0"/>
              <a:t> race1c </a:t>
            </a:r>
            <a:endParaRPr lang="en-US" dirty="0"/>
          </a:p>
        </p:txBody>
      </p:sp>
      <p:sp>
        <p:nvSpPr>
          <p:cNvPr id="4" name="Slide Number Placeholder 3"/>
          <p:cNvSpPr>
            <a:spLocks noGrp="1"/>
          </p:cNvSpPr>
          <p:nvPr>
            <p:ph type="sldNum" sz="quarter" idx="10"/>
          </p:nvPr>
        </p:nvSpPr>
        <p:spPr/>
        <p:txBody>
          <a:bodyPr/>
          <a:lstStyle/>
          <a:p>
            <a:fld id="{4F64F77E-1EB6-4442-A853-81E9A05AA2B3}" type="slidenum">
              <a:rPr lang="en-US" smtClean="0"/>
              <a:pPr/>
              <a:t>9</a:t>
            </a:fld>
            <a:endParaRPr lang="en-US"/>
          </a:p>
        </p:txBody>
      </p:sp>
    </p:spTree>
    <p:extLst>
      <p:ext uri="{BB962C8B-B14F-4D97-AF65-F5344CB8AC3E}">
        <p14:creationId xmlns:p14="http://schemas.microsoft.com/office/powerpoint/2010/main" val="2111988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64F77E-1EB6-4442-A853-81E9A05AA2B3}" type="slidenum">
              <a:rPr lang="en-US" smtClean="0"/>
              <a:pPr/>
              <a:t>10</a:t>
            </a:fld>
            <a:endParaRPr lang="en-US"/>
          </a:p>
        </p:txBody>
      </p:sp>
    </p:spTree>
    <p:extLst>
      <p:ext uri="{BB962C8B-B14F-4D97-AF65-F5344CB8AC3E}">
        <p14:creationId xmlns:p14="http://schemas.microsoft.com/office/powerpoint/2010/main" val="4109620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p:sp>
      <p:sp>
        <p:nvSpPr>
          <p:cNvPr id="13315" name="Notes Placeholder 2"/>
          <p:cNvSpPr>
            <a:spLocks noGrp="1"/>
          </p:cNvSpPr>
          <p:nvPr>
            <p:ph type="body" idx="1"/>
          </p:nvPr>
        </p:nvSpPr>
        <p:spPr>
          <a:noFill/>
        </p:spPr>
        <p:txBody>
          <a:bodyPr/>
          <a:lstStyle/>
          <a:p>
            <a:r>
              <a:rPr lang="en-US" smtClean="0"/>
              <a:t>There was limited power to replicate associations in other ethnic groups due to smaller</a:t>
            </a:r>
          </a:p>
          <a:p>
            <a:r>
              <a:rPr lang="en-US" smtClean="0"/>
              <a:t>allele frequencies and limited sample size; SNP associations may also have differed across ethnic groups due to differing</a:t>
            </a:r>
          </a:p>
          <a:p>
            <a:r>
              <a:rPr lang="en-US" smtClean="0"/>
              <a:t>linkage disequilibrium patterns with causal variants..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Rate not markedly different by gender:</a:t>
            </a:r>
            <a:r>
              <a:rPr lang="en-US" baseline="0" dirty="0" smtClean="0"/>
              <a:t> Women 16.3/1000, Men 17.4/1000 , p=0.6</a:t>
            </a:r>
            <a:endParaRPr lang="en-US" dirty="0"/>
          </a:p>
        </p:txBody>
      </p:sp>
      <p:sp>
        <p:nvSpPr>
          <p:cNvPr id="4" name="Slide Number Placeholder 3"/>
          <p:cNvSpPr>
            <a:spLocks noGrp="1"/>
          </p:cNvSpPr>
          <p:nvPr>
            <p:ph type="sldNum" sz="quarter" idx="10"/>
          </p:nvPr>
        </p:nvSpPr>
        <p:spPr/>
        <p:txBody>
          <a:bodyPr/>
          <a:lstStyle/>
          <a:p>
            <a:fld id="{4F64F77E-1EB6-4442-A853-81E9A05AA2B3}" type="slidenum">
              <a:rPr lang="en-US" smtClean="0"/>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lvl1pPr eaLnBrk="0">
              <a:defRPr sz="2400">
                <a:solidFill>
                  <a:schemeClr val="tx1"/>
                </a:solidFill>
                <a:latin typeface="Times New Roman" pitchFamily="16" charset="0"/>
                <a:ea typeface="msgothic" charset="0"/>
                <a:cs typeface="msgothic" charset="0"/>
              </a:defRPr>
            </a:lvl1pPr>
            <a:lvl2pPr marL="742950" indent="-285750" eaLnBrk="0">
              <a:defRPr sz="2400">
                <a:solidFill>
                  <a:schemeClr val="tx1"/>
                </a:solidFill>
                <a:latin typeface="Times New Roman" pitchFamily="16" charset="0"/>
                <a:ea typeface="msgothic" charset="0"/>
                <a:cs typeface="msgothic" charset="0"/>
              </a:defRPr>
            </a:lvl2pPr>
            <a:lvl3pPr marL="1143000" indent="-228600" eaLnBrk="0">
              <a:defRPr sz="2400">
                <a:solidFill>
                  <a:schemeClr val="tx1"/>
                </a:solidFill>
                <a:latin typeface="Times New Roman" pitchFamily="16" charset="0"/>
                <a:ea typeface="msgothic" charset="0"/>
                <a:cs typeface="msgothic" charset="0"/>
              </a:defRPr>
            </a:lvl3pPr>
            <a:lvl4pPr marL="1600200" indent="-228600" eaLnBrk="0">
              <a:defRPr sz="2400">
                <a:solidFill>
                  <a:schemeClr val="tx1"/>
                </a:solidFill>
                <a:latin typeface="Times New Roman" pitchFamily="16" charset="0"/>
                <a:ea typeface="msgothic" charset="0"/>
                <a:cs typeface="msgothic" charset="0"/>
              </a:defRPr>
            </a:lvl4pPr>
            <a:lvl5pPr marL="2057400" indent="-228600" eaLnBrk="0">
              <a:defRPr sz="2400">
                <a:solidFill>
                  <a:schemeClr val="tx1"/>
                </a:solidFill>
                <a:latin typeface="Times New Roman" pitchFamily="16"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9pPr>
          </a:lstStyle>
          <a:p>
            <a:pPr eaLnBrk="1"/>
            <a:endParaRPr lang="en-US"/>
          </a:p>
        </p:txBody>
      </p:sp>
      <p:sp>
        <p:nvSpPr>
          <p:cNvPr id="12291" name="Text Box 2"/>
          <p:cNvSpPr>
            <a:spLocks noGrp="1" noChangeArrowheads="1"/>
          </p:cNvSpPr>
          <p:nvPr>
            <p:ph type="body"/>
          </p:nvPr>
        </p:nvSpPr>
        <p:spPr>
          <a:xfrm>
            <a:off x="1046350" y="4352637"/>
            <a:ext cx="4770904" cy="3478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smtClean="0">
                <a:latin typeface="Arial" charset="0"/>
                <a:ea typeface="msgothic" charset="0"/>
                <a:cs typeface="msgothic" charset="0"/>
              </a:rPr>
              <a:t>Absolute incidence rates of diabetes by waist circumference, stratified by race/ethnicity, The Multi-Ethnic Study of Atherosclerosis, United States, 2000–2007. Solid lines pertain to values between the race-specific 5th and 95th percentiles of waist circumference. Dotted lines are extrapolated values outside the aforementioned race-specific ranges. Lines are curved because Poisson regression calculates incidence on the log scale. Adjusted for age, sex, education, and income.</a:t>
            </a:r>
          </a:p>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US" smtClean="0"/>
              <a:t>The relation of adiposity to diabetes risk varied by race/ethnicity, with Chinese tending to be at greatest risk per anthropometric unit, followed by whites and Hispanics at lesser risk, and then blacks, who had the lowest risk per unit. Nevertheless, Chinese did not reach the same degree of obesity observed in other populations. Consequently, at the upper end of their race-/ethnic-specific adiposity distributions, the greatest absolute risk was observed for blacks and Hispanics.</a:t>
            </a:r>
            <a:endParaRPr lang="en-GB" smtClean="0">
              <a:latin typeface="Arial" charset="0"/>
              <a:ea typeface="msgothic" charset="0"/>
              <a:cs typeface="ms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64F77E-1EB6-4442-A853-81E9A05AA2B3}" type="slidenum">
              <a:rPr lang="en-US" smtClean="0"/>
              <a:pPr/>
              <a:t>23</a:t>
            </a:fld>
            <a:endParaRPr lang="en-US"/>
          </a:p>
        </p:txBody>
      </p:sp>
    </p:spTree>
    <p:extLst>
      <p:ext uri="{BB962C8B-B14F-4D97-AF65-F5344CB8AC3E}">
        <p14:creationId xmlns:p14="http://schemas.microsoft.com/office/powerpoint/2010/main" val="3417905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2012</a:t>
            </a:r>
            <a:endParaRPr lang="en-US" dirty="0"/>
          </a:p>
        </p:txBody>
      </p:sp>
      <p:sp>
        <p:nvSpPr>
          <p:cNvPr id="4" name="Slide Number Placeholder 3"/>
          <p:cNvSpPr>
            <a:spLocks noGrp="1"/>
          </p:cNvSpPr>
          <p:nvPr>
            <p:ph type="sldNum" sz="quarter" idx="10"/>
          </p:nvPr>
        </p:nvSpPr>
        <p:spPr/>
        <p:txBody>
          <a:bodyPr/>
          <a:lstStyle/>
          <a:p>
            <a:fld id="{4F64F77E-1EB6-4442-A853-81E9A05AA2B3}" type="slidenum">
              <a:rPr lang="en-US" smtClean="0"/>
              <a:pPr/>
              <a:t>25</a:t>
            </a:fld>
            <a:endParaRPr lang="en-US"/>
          </a:p>
        </p:txBody>
      </p:sp>
    </p:spTree>
    <p:extLst>
      <p:ext uri="{BB962C8B-B14F-4D97-AF65-F5344CB8AC3E}">
        <p14:creationId xmlns:p14="http://schemas.microsoft.com/office/powerpoint/2010/main" val="1204271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2012</a:t>
            </a:r>
            <a:endParaRPr lang="en-US" dirty="0"/>
          </a:p>
        </p:txBody>
      </p:sp>
      <p:sp>
        <p:nvSpPr>
          <p:cNvPr id="4" name="Slide Number Placeholder 3"/>
          <p:cNvSpPr>
            <a:spLocks noGrp="1"/>
          </p:cNvSpPr>
          <p:nvPr>
            <p:ph type="sldNum" sz="quarter" idx="10"/>
          </p:nvPr>
        </p:nvSpPr>
        <p:spPr/>
        <p:txBody>
          <a:bodyPr/>
          <a:lstStyle/>
          <a:p>
            <a:fld id="{4F64F77E-1EB6-4442-A853-81E9A05AA2B3}" type="slidenum">
              <a:rPr lang="en-US" smtClean="0"/>
              <a:pPr/>
              <a:t>26</a:t>
            </a:fld>
            <a:endParaRPr lang="en-US"/>
          </a:p>
        </p:txBody>
      </p:sp>
    </p:spTree>
    <p:extLst>
      <p:ext uri="{BB962C8B-B14F-4D97-AF65-F5344CB8AC3E}">
        <p14:creationId xmlns:p14="http://schemas.microsoft.com/office/powerpoint/2010/main" val="1836493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46C7A85-F49A-4FD1-A21C-9B0E5D6B9A5A}" type="datetimeFigureOut">
              <a:rPr lang="en-US"/>
              <a:pPr>
                <a:defRPr/>
              </a:pPr>
              <a:t>9/10/2012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335822-C0B6-4329-999E-BED024ACF93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AEF706-B887-4C36-92FF-2F5A9950B9BA}" type="datetimeFigureOut">
              <a:rPr lang="en-US"/>
              <a:pPr>
                <a:defRPr/>
              </a:pPr>
              <a:t>9/10/2012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074817-3B8C-4082-8F34-6166286AF7E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F8B253-695C-4CCB-9150-A000D20D637E}" type="datetimeFigureOut">
              <a:rPr lang="en-US"/>
              <a:pPr>
                <a:defRPr/>
              </a:pPr>
              <a:t>9/10/2012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51D151-F102-42B0-95DA-C80A574FBF7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18EB2B0F-ED81-4DA6-9E2C-D81200171F73}" type="slidenum">
              <a:rPr lang="en-US"/>
              <a:pPr>
                <a:defRPr/>
              </a:pPr>
              <a:t>‹#›</a:t>
            </a:fld>
            <a:endParaRPr lang="en-US"/>
          </a:p>
        </p:txBody>
      </p:sp>
    </p:spTree>
    <p:extLst>
      <p:ext uri="{BB962C8B-B14F-4D97-AF65-F5344CB8AC3E}">
        <p14:creationId xmlns:p14="http://schemas.microsoft.com/office/powerpoint/2010/main" val="1855473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59C57E-7261-45FB-90BF-743121F7B646}" type="datetimeFigureOut">
              <a:rPr lang="en-US"/>
              <a:pPr>
                <a:defRPr/>
              </a:pPr>
              <a:t>9/10/2012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FCFE51-1965-45A7-BA13-E01064A22BA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766DC43-0BAE-4588-A485-AF4AA0882504}" type="datetimeFigureOut">
              <a:rPr lang="en-US"/>
              <a:pPr>
                <a:defRPr/>
              </a:pPr>
              <a:t>9/10/2012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97BA2D-E6D2-4171-8E48-50A6E4E2F41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C5217A9-EE0C-4DDB-B611-391FA4EE2F2E}" type="datetimeFigureOut">
              <a:rPr lang="en-US"/>
              <a:pPr>
                <a:defRPr/>
              </a:pPr>
              <a:t>9/10/2012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BD451F3-F456-4C4F-A82C-79E4E456537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529135E-5253-4483-9D80-DF7C763DB273}" type="datetimeFigureOut">
              <a:rPr lang="en-US"/>
              <a:pPr>
                <a:defRPr/>
              </a:pPr>
              <a:t>9/10/2012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8E8D547-C47E-4081-808B-37ED74C0672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820404D-497A-4780-9DAC-B522696B3DE0}" type="datetimeFigureOut">
              <a:rPr lang="en-US"/>
              <a:pPr>
                <a:defRPr/>
              </a:pPr>
              <a:t>9/10/2012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6A833D8-7CE4-40C7-9550-188732E16B2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26A3BC7-05B7-4281-9ED8-BA9ADCFAE71B}" type="datetimeFigureOut">
              <a:rPr lang="en-US"/>
              <a:pPr>
                <a:defRPr/>
              </a:pPr>
              <a:t>9/10/2012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0BA8058-72DD-4290-872E-EA8FB508346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7F75BC7-B9A9-4D54-BF13-5A1C97A2E7BC}" type="datetimeFigureOut">
              <a:rPr lang="en-US"/>
              <a:pPr>
                <a:defRPr/>
              </a:pPr>
              <a:t>9/10/2012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A8193F-C9D7-48F5-857D-5FCE922922B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A43456F-2F0A-4C28-84D4-CF40FF15BEFB}" type="datetimeFigureOut">
              <a:rPr lang="en-US"/>
              <a:pPr>
                <a:defRPr/>
              </a:pPr>
              <a:t>9/10/2012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B5C814-0131-4B4B-8713-F599FC20FBC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7B5C024-8650-425E-B5E3-DFFC6A86AD5E}" type="datetimeFigureOut">
              <a:rPr lang="en-US"/>
              <a:pPr>
                <a:defRPr/>
              </a:pPr>
              <a:t>9/10/2012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4053A60-A6ED-4DEC-B59A-037DBEBAAB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0.e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828800"/>
          </a:xfrm>
        </p:spPr>
        <p:txBody>
          <a:bodyPr rtlCol="0">
            <a:normAutofit fontScale="90000"/>
          </a:bodyPr>
          <a:lstStyle/>
          <a:p>
            <a:pPr fontAlgn="auto">
              <a:spcAft>
                <a:spcPts val="0"/>
              </a:spcAft>
              <a:defRPr/>
            </a:pPr>
            <a:r>
              <a:rPr lang="en-US" dirty="0" smtClean="0"/>
              <a:t>Type 2 Diabetes and: </a:t>
            </a:r>
            <a:r>
              <a:rPr lang="en-US" dirty="0"/>
              <a:t>t</a:t>
            </a:r>
            <a:r>
              <a:rPr lang="en-US" dirty="0" smtClean="0"/>
              <a:t>he </a:t>
            </a:r>
            <a:r>
              <a:rPr lang="en-US" dirty="0"/>
              <a:t>Multi-Ethnic Study of Atherosclerosis (MESA)</a:t>
            </a:r>
          </a:p>
        </p:txBody>
      </p:sp>
      <p:sp>
        <p:nvSpPr>
          <p:cNvPr id="3" name="Subtitle 2"/>
          <p:cNvSpPr>
            <a:spLocks noGrp="1"/>
          </p:cNvSpPr>
          <p:nvPr>
            <p:ph type="subTitle" idx="1"/>
          </p:nvPr>
        </p:nvSpPr>
        <p:spPr>
          <a:xfrm>
            <a:off x="838200" y="2667000"/>
            <a:ext cx="7772400" cy="2743200"/>
          </a:xfrm>
        </p:spPr>
        <p:txBody>
          <a:bodyPr rtlCol="0">
            <a:normAutofit/>
          </a:bodyPr>
          <a:lstStyle/>
          <a:p>
            <a:pPr fontAlgn="auto">
              <a:spcAft>
                <a:spcPts val="0"/>
              </a:spcAft>
              <a:buFont typeface="Arial" pitchFamily="34" charset="0"/>
              <a:buNone/>
              <a:defRPr/>
            </a:pPr>
            <a:r>
              <a:rPr lang="en-US" sz="3000" dirty="0">
                <a:solidFill>
                  <a:schemeClr val="tx1"/>
                </a:solidFill>
              </a:rPr>
              <a:t>Alain G Bertoni </a:t>
            </a:r>
            <a:r>
              <a:rPr lang="en-US" sz="3000" dirty="0" smtClean="0">
                <a:solidFill>
                  <a:schemeClr val="tx1"/>
                </a:solidFill>
              </a:rPr>
              <a:t>MD MPH </a:t>
            </a:r>
          </a:p>
          <a:p>
            <a:pPr fontAlgn="auto">
              <a:spcAft>
                <a:spcPts val="0"/>
              </a:spcAft>
              <a:buFont typeface="Arial" pitchFamily="34" charset="0"/>
              <a:buNone/>
              <a:defRPr/>
            </a:pPr>
            <a:r>
              <a:rPr lang="en-US" sz="3000" dirty="0" smtClean="0">
                <a:solidFill>
                  <a:schemeClr val="tx1"/>
                </a:solidFill>
              </a:rPr>
              <a:t>Public </a:t>
            </a:r>
            <a:r>
              <a:rPr lang="en-US" sz="3000" dirty="0">
                <a:solidFill>
                  <a:schemeClr val="tx1"/>
                </a:solidFill>
              </a:rPr>
              <a:t>Health </a:t>
            </a:r>
            <a:r>
              <a:rPr lang="en-US" sz="3000" dirty="0" smtClean="0">
                <a:solidFill>
                  <a:schemeClr val="tx1"/>
                </a:solidFill>
              </a:rPr>
              <a:t>Sciences</a:t>
            </a:r>
            <a:endParaRPr lang="en-US" sz="3000" dirty="0">
              <a:solidFill>
                <a:schemeClr val="tx1"/>
              </a:solidFill>
            </a:endParaRPr>
          </a:p>
          <a:p>
            <a:pPr fontAlgn="auto">
              <a:spcAft>
                <a:spcPts val="0"/>
              </a:spcAft>
              <a:buFont typeface="Arial" pitchFamily="34" charset="0"/>
              <a:buNone/>
              <a:defRPr/>
            </a:pPr>
            <a:r>
              <a:rPr lang="en-US" sz="3000" dirty="0" smtClean="0">
                <a:solidFill>
                  <a:schemeClr val="tx1"/>
                </a:solidFill>
              </a:rPr>
              <a:t> Wake Forest School of Medicine</a:t>
            </a:r>
            <a:endParaRPr lang="en-US" sz="3000" dirty="0">
              <a:solidFill>
                <a:schemeClr val="tx1"/>
              </a:solidFill>
            </a:endParaRPr>
          </a:p>
          <a:p>
            <a:pPr fontAlgn="auto">
              <a:spcAft>
                <a:spcPts val="0"/>
              </a:spcAft>
              <a:buFont typeface="Arial" pitchFamily="34" charset="0"/>
              <a:buNone/>
              <a:defRPr/>
            </a:pPr>
            <a:r>
              <a:rPr lang="en-US" sz="5000" dirty="0" smtClean="0">
                <a:solidFill>
                  <a:schemeClr val="tx1"/>
                </a:solidFill>
              </a:rPr>
              <a:t>Presentation to OSMB</a:t>
            </a:r>
            <a:endParaRPr lang="en-US" sz="5000" dirty="0">
              <a:solidFill>
                <a:schemeClr val="tx1"/>
              </a:solidFill>
            </a:endParaRPr>
          </a:p>
        </p:txBody>
      </p:sp>
      <p:pic>
        <p:nvPicPr>
          <p:cNvPr id="4" name="Picture 2" descr="http://www.mesa-nhlbi.org/siteblocks/images/MesaLogo-100x61.gif"/>
          <p:cNvPicPr>
            <a:picLocks noChangeAspect="1" noChangeArrowheads="1"/>
          </p:cNvPicPr>
          <p:nvPr/>
        </p:nvPicPr>
        <p:blipFill>
          <a:blip r:embed="rId2" cstate="print"/>
          <a:srcRect/>
          <a:stretch>
            <a:fillRect/>
          </a:stretch>
        </p:blipFill>
        <p:spPr bwMode="auto">
          <a:xfrm>
            <a:off x="228599" y="5638800"/>
            <a:ext cx="1648833" cy="1006475"/>
          </a:xfrm>
          <a:prstGeom prst="rect">
            <a:avLst/>
          </a:prstGeom>
          <a:noFill/>
          <a:ln w="9525">
            <a:noFill/>
            <a:miter lim="800000"/>
            <a:headEnd/>
            <a:tailEnd/>
          </a:ln>
        </p:spPr>
      </p:pic>
      <p:pic>
        <p:nvPicPr>
          <p:cNvPr id="31746" name="Picture 2" descr="http://multivu.prnewswire.com/mnr/nhlbiclinicalstudies/35258/images/logo_NHLB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599111"/>
            <a:ext cx="2590800" cy="9715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609600" y="274638"/>
            <a:ext cx="8077200" cy="1143000"/>
          </a:xfrm>
        </p:spPr>
        <p:txBody>
          <a:bodyPr/>
          <a:lstStyle/>
          <a:p>
            <a:r>
              <a:rPr lang="en-US" sz="4000" dirty="0" smtClean="0">
                <a:latin typeface="Arial" charset="0"/>
                <a:cs typeface="Arial" charset="0"/>
              </a:rPr>
              <a:t>Coronary Artery Calcium (CAC)</a:t>
            </a:r>
          </a:p>
        </p:txBody>
      </p:sp>
      <p:sp>
        <p:nvSpPr>
          <p:cNvPr id="34819" name="Text Placeholder 2"/>
          <p:cNvSpPr>
            <a:spLocks noGrp="1"/>
          </p:cNvSpPr>
          <p:nvPr>
            <p:ph type="body" idx="4294967295"/>
          </p:nvPr>
        </p:nvSpPr>
        <p:spPr>
          <a:xfrm>
            <a:off x="457200" y="1219200"/>
            <a:ext cx="8229600" cy="3124199"/>
          </a:xfrm>
        </p:spPr>
        <p:txBody>
          <a:bodyPr/>
          <a:lstStyle/>
          <a:p>
            <a:r>
              <a:rPr lang="en-US" sz="2800" dirty="0" smtClean="0">
                <a:latin typeface="Arial" charset="0"/>
                <a:cs typeface="Arial" charset="0"/>
              </a:rPr>
              <a:t>The prevalence of any CAC among type 2 diabetes in MESA was high (62%)</a:t>
            </a:r>
          </a:p>
          <a:p>
            <a:pPr lvl="1"/>
            <a:r>
              <a:rPr lang="en-US" sz="2400" dirty="0" smtClean="0">
                <a:latin typeface="Arial" charset="0"/>
                <a:cs typeface="Arial" charset="0"/>
              </a:rPr>
              <a:t>Diabetes independently associated with significantly greater amount of CAC among those with CAC&gt;0 </a:t>
            </a:r>
          </a:p>
          <a:p>
            <a:pPr marL="3200400" lvl="7" indent="0">
              <a:buNone/>
            </a:pPr>
            <a:r>
              <a:rPr lang="en-US" sz="1600" dirty="0" smtClean="0">
                <a:latin typeface="Arial" charset="0"/>
                <a:cs typeface="Arial" charset="0"/>
              </a:rPr>
              <a:t>                                </a:t>
            </a:r>
            <a:r>
              <a:rPr lang="en-US" sz="1600" dirty="0" err="1" smtClean="0">
                <a:latin typeface="Arial" charset="0"/>
                <a:cs typeface="Arial" charset="0"/>
              </a:rPr>
              <a:t>Bild</a:t>
            </a:r>
            <a:r>
              <a:rPr lang="en-US" sz="1600" dirty="0" smtClean="0">
                <a:latin typeface="Arial" charset="0"/>
                <a:cs typeface="Arial" charset="0"/>
              </a:rPr>
              <a:t> et al, Circulation 2005</a:t>
            </a:r>
            <a:endParaRPr lang="en-US" sz="2800" dirty="0" smtClean="0">
              <a:latin typeface="Arial" charset="0"/>
              <a:cs typeface="Arial" charset="0"/>
            </a:endParaRPr>
          </a:p>
          <a:p>
            <a:r>
              <a:rPr lang="en-US" sz="2800" dirty="0" smtClean="0">
                <a:latin typeface="Arial" charset="0"/>
                <a:cs typeface="Arial" charset="0"/>
              </a:rPr>
              <a:t>Proportions with CAC differed by ethnicity</a:t>
            </a:r>
          </a:p>
        </p:txBody>
      </p:sp>
      <p:graphicFrame>
        <p:nvGraphicFramePr>
          <p:cNvPr id="2" name="Chart 1"/>
          <p:cNvGraphicFramePr/>
          <p:nvPr>
            <p:extLst>
              <p:ext uri="{D42A27DB-BD31-4B8C-83A1-F6EECF244321}">
                <p14:modId xmlns:p14="http://schemas.microsoft.com/office/powerpoint/2010/main" val="4058346134"/>
              </p:ext>
            </p:extLst>
          </p:nvPr>
        </p:nvGraphicFramePr>
        <p:xfrm>
          <a:off x="1219200" y="3745468"/>
          <a:ext cx="6705600" cy="25908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800600" y="6336268"/>
            <a:ext cx="3942105" cy="369332"/>
          </a:xfrm>
          <a:prstGeom prst="rect">
            <a:avLst/>
          </a:prstGeom>
        </p:spPr>
        <p:txBody>
          <a:bodyPr wrap="none">
            <a:spAutoFit/>
          </a:bodyPr>
          <a:lstStyle/>
          <a:p>
            <a:pPr>
              <a:buFont typeface="Arial" charset="0"/>
              <a:buNone/>
            </a:pPr>
            <a:r>
              <a:rPr lang="en-US" dirty="0" err="1">
                <a:cs typeface="Arial" charset="0"/>
              </a:rPr>
              <a:t>Carnethon</a:t>
            </a:r>
            <a:r>
              <a:rPr lang="en-US" dirty="0">
                <a:cs typeface="Arial" charset="0"/>
              </a:rPr>
              <a:t> et al. Diabetes Care 2005</a:t>
            </a:r>
          </a:p>
        </p:txBody>
      </p:sp>
    </p:spTree>
    <p:extLst>
      <p:ext uri="{BB962C8B-B14F-4D97-AF65-F5344CB8AC3E}">
        <p14:creationId xmlns:p14="http://schemas.microsoft.com/office/powerpoint/2010/main" val="9651349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38400"/>
            <a:ext cx="848443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6" y="304800"/>
            <a:ext cx="8010525"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 y="5943600"/>
            <a:ext cx="7772400" cy="646331"/>
          </a:xfrm>
          <a:prstGeom prst="rect">
            <a:avLst/>
          </a:prstGeom>
          <a:noFill/>
        </p:spPr>
        <p:txBody>
          <a:bodyPr wrap="square" rtlCol="0">
            <a:spAutoFit/>
          </a:bodyPr>
          <a:lstStyle/>
          <a:p>
            <a:r>
              <a:rPr lang="en-US" dirty="0" smtClean="0"/>
              <a:t>Low event rates even in DM participants if CAC is absent</a:t>
            </a:r>
          </a:p>
          <a:p>
            <a:r>
              <a:rPr lang="en-US" dirty="0"/>
              <a:t>	</a:t>
            </a:r>
            <a:r>
              <a:rPr lang="en-US" dirty="0" smtClean="0"/>
              <a:t>			Malik et al, Diabetes Care 2011</a:t>
            </a:r>
            <a:endParaRPr lang="en-US" dirty="0"/>
          </a:p>
        </p:txBody>
      </p:sp>
    </p:spTree>
    <p:extLst>
      <p:ext uri="{BB962C8B-B14F-4D97-AF65-F5344CB8AC3E}">
        <p14:creationId xmlns:p14="http://schemas.microsoft.com/office/powerpoint/2010/main" val="1747667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643680" y="5763213"/>
            <a:ext cx="7890720" cy="830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0" tIns="45711" rIns="91420" bIns="45711">
            <a:spAutoFit/>
          </a:bodyPr>
          <a:lstStyle>
            <a:lvl1pPr eaLnBrk="0">
              <a:defRPr sz="2400">
                <a:solidFill>
                  <a:schemeClr val="tx1"/>
                </a:solidFill>
                <a:latin typeface="Times New Roman" pitchFamily="16" charset="0"/>
                <a:ea typeface="msgothic" charset="0"/>
                <a:cs typeface="msgothic" charset="0"/>
              </a:defRPr>
            </a:lvl1pPr>
            <a:lvl2pPr marL="742950" indent="-285750" eaLnBrk="0">
              <a:defRPr sz="2400">
                <a:solidFill>
                  <a:schemeClr val="tx1"/>
                </a:solidFill>
                <a:latin typeface="Times New Roman" pitchFamily="16" charset="0"/>
                <a:ea typeface="msgothic" charset="0"/>
                <a:cs typeface="msgothic" charset="0"/>
              </a:defRPr>
            </a:lvl2pPr>
            <a:lvl3pPr marL="1143000" indent="-228600" eaLnBrk="0">
              <a:defRPr sz="2400">
                <a:solidFill>
                  <a:schemeClr val="tx1"/>
                </a:solidFill>
                <a:latin typeface="Times New Roman" pitchFamily="16" charset="0"/>
                <a:ea typeface="msgothic" charset="0"/>
                <a:cs typeface="msgothic" charset="0"/>
              </a:defRPr>
            </a:lvl3pPr>
            <a:lvl4pPr marL="1600200" indent="-228600" eaLnBrk="0">
              <a:defRPr sz="2400">
                <a:solidFill>
                  <a:schemeClr val="tx1"/>
                </a:solidFill>
                <a:latin typeface="Times New Roman" pitchFamily="16" charset="0"/>
                <a:ea typeface="msgothic" charset="0"/>
                <a:cs typeface="msgothic" charset="0"/>
              </a:defRPr>
            </a:lvl4pPr>
            <a:lvl5pPr marL="2057400" indent="-228600" eaLnBrk="0">
              <a:defRPr sz="2400">
                <a:solidFill>
                  <a:schemeClr val="tx1"/>
                </a:solidFill>
                <a:latin typeface="Times New Roman" pitchFamily="16"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9pPr>
          </a:lstStyle>
          <a:p>
            <a:pPr eaLnBrk="1" hangingPunct="1"/>
            <a:r>
              <a:rPr lang="en-US" sz="1600" dirty="0"/>
              <a:t>Figure 1   Incidence of CAC (per 100 Person Years) According to </a:t>
            </a:r>
            <a:r>
              <a:rPr lang="en-US" sz="1600" dirty="0" err="1"/>
              <a:t>MetS</a:t>
            </a:r>
            <a:r>
              <a:rPr lang="en-US" sz="1600" dirty="0"/>
              <a:t> and DM Status, by Sex, Among Persons Without Baseline CAC  </a:t>
            </a:r>
            <a:r>
              <a:rPr lang="en-US" sz="1600" dirty="0" err="1"/>
              <a:t>CAC</a:t>
            </a:r>
            <a:r>
              <a:rPr lang="en-US" sz="1600" dirty="0"/>
              <a:t> = coronary artery calcium; DM = diabetes mellitus; </a:t>
            </a:r>
            <a:r>
              <a:rPr lang="en-US" sz="1600" dirty="0" err="1"/>
              <a:t>MetS</a:t>
            </a:r>
            <a:r>
              <a:rPr lang="en-US" sz="1600" dirty="0"/>
              <a:t> = metabolic syndrome.</a:t>
            </a:r>
          </a:p>
        </p:txBody>
      </p:sp>
      <p:sp>
        <p:nvSpPr>
          <p:cNvPr id="7172" name="Text Box 5"/>
          <p:cNvSpPr txBox="1">
            <a:spLocks noChangeArrowheads="1"/>
          </p:cNvSpPr>
          <p:nvPr/>
        </p:nvSpPr>
        <p:spPr bwMode="auto">
          <a:xfrm>
            <a:off x="643680" y="381642"/>
            <a:ext cx="7620480" cy="150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0" tIns="45711" rIns="91420" bIns="45711">
            <a:spAutoFit/>
          </a:bodyPr>
          <a:lstStyle>
            <a:lvl1pPr eaLnBrk="0">
              <a:defRPr sz="2400">
                <a:solidFill>
                  <a:schemeClr val="tx1"/>
                </a:solidFill>
                <a:latin typeface="Times New Roman" pitchFamily="16" charset="0"/>
                <a:ea typeface="msgothic" charset="0"/>
                <a:cs typeface="msgothic" charset="0"/>
              </a:defRPr>
            </a:lvl1pPr>
            <a:lvl2pPr marL="742950" indent="-285750" eaLnBrk="0">
              <a:defRPr sz="2400">
                <a:solidFill>
                  <a:schemeClr val="tx1"/>
                </a:solidFill>
                <a:latin typeface="Times New Roman" pitchFamily="16" charset="0"/>
                <a:ea typeface="msgothic" charset="0"/>
                <a:cs typeface="msgothic" charset="0"/>
              </a:defRPr>
            </a:lvl2pPr>
            <a:lvl3pPr marL="1143000" indent="-228600" eaLnBrk="0">
              <a:defRPr sz="2400">
                <a:solidFill>
                  <a:schemeClr val="tx1"/>
                </a:solidFill>
                <a:latin typeface="Times New Roman" pitchFamily="16" charset="0"/>
                <a:ea typeface="msgothic" charset="0"/>
                <a:cs typeface="msgothic" charset="0"/>
              </a:defRPr>
            </a:lvl3pPr>
            <a:lvl4pPr marL="1600200" indent="-228600" eaLnBrk="0">
              <a:defRPr sz="2400">
                <a:solidFill>
                  <a:schemeClr val="tx1"/>
                </a:solidFill>
                <a:latin typeface="Times New Roman" pitchFamily="16" charset="0"/>
                <a:ea typeface="msgothic" charset="0"/>
                <a:cs typeface="msgothic" charset="0"/>
              </a:defRPr>
            </a:lvl4pPr>
            <a:lvl5pPr marL="2057400" indent="-228600" eaLnBrk="0">
              <a:defRPr sz="2400">
                <a:solidFill>
                  <a:schemeClr val="tx1"/>
                </a:solidFill>
                <a:latin typeface="Times New Roman" pitchFamily="16"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9pPr>
          </a:lstStyle>
          <a:p>
            <a:pPr eaLnBrk="1" hangingPunct="1"/>
            <a:r>
              <a:rPr lang="en-US" sz="2000" dirty="0"/>
              <a:t>Wong ND, Nelson JC, et al</a:t>
            </a:r>
            <a:r>
              <a:rPr lang="en-US" sz="2000" b="1" dirty="0"/>
              <a:t>. Metabolic Syndrome, Diabetes, and Incidence and Progression of Coronary Calcium : The Multiethnic Study of Atherosclerosis Study. </a:t>
            </a:r>
          </a:p>
          <a:p>
            <a:pPr eaLnBrk="1" hangingPunct="1"/>
            <a:r>
              <a:rPr lang="en-US" sz="2000" dirty="0"/>
              <a:t>JACC: Cardiovascular </a:t>
            </a:r>
            <a:r>
              <a:rPr lang="en-US" sz="2000" dirty="0" smtClean="0"/>
              <a:t>Imaging 2012 </a:t>
            </a:r>
            <a:r>
              <a:rPr lang="en-US" sz="2000" dirty="0" err="1" smtClean="0"/>
              <a:t>Vol</a:t>
            </a:r>
            <a:r>
              <a:rPr lang="en-US" sz="2000" dirty="0" smtClean="0"/>
              <a:t> </a:t>
            </a:r>
            <a:r>
              <a:rPr lang="en-US" sz="2000" dirty="0"/>
              <a:t>5, Issue 4 ,</a:t>
            </a:r>
            <a:r>
              <a:rPr lang="en-US" sz="2000" dirty="0" smtClean="0"/>
              <a:t>358 </a:t>
            </a:r>
            <a:r>
              <a:rPr lang="en-US" sz="2000" dirty="0"/>
              <a:t>- 366</a:t>
            </a:r>
          </a:p>
          <a:p>
            <a:pPr eaLnBrk="1" hangingPunct="1"/>
            <a:endParaRPr lang="en-US" sz="1200" b="1" dirty="0"/>
          </a:p>
        </p:txBody>
      </p:sp>
      <p:pic>
        <p:nvPicPr>
          <p:cNvPr id="7173" name="Picture 9" descr="http://www.sciencedirect.com/science?_ob=MiamiCaptionURL&amp;_method=retrieve&amp;_eid=1-s2.0-S1936878X12001672&amp;_image=1-s2.0-S1936878X12001672-gr1_lrg.jpg&amp;_ba=&amp;_fmt=full&amp;_orig=na&amp;_issn=1936878X&amp;_pii=S1936878X12001672&amp;_isHiQual=Y&amp;_acct=C000029698&amp;_version=1&amp;_urlVersion=0&amp;_userid=582433&amp;md5=2c5639e5cfb0dd42f74cf0a3c0d21f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0669" y="1861656"/>
            <a:ext cx="5562720" cy="366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1028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684000" y="4595523"/>
            <a:ext cx="7620480" cy="584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0" tIns="45711" rIns="91420" bIns="45711">
            <a:spAutoFit/>
          </a:bodyPr>
          <a:lstStyle>
            <a:lvl1pPr eaLnBrk="0">
              <a:defRPr sz="2400">
                <a:solidFill>
                  <a:schemeClr val="tx1"/>
                </a:solidFill>
                <a:latin typeface="Times New Roman" pitchFamily="16" charset="0"/>
                <a:ea typeface="msgothic" charset="0"/>
                <a:cs typeface="msgothic" charset="0"/>
              </a:defRPr>
            </a:lvl1pPr>
            <a:lvl2pPr marL="742950" indent="-285750" eaLnBrk="0">
              <a:defRPr sz="2400">
                <a:solidFill>
                  <a:schemeClr val="tx1"/>
                </a:solidFill>
                <a:latin typeface="Times New Roman" pitchFamily="16" charset="0"/>
                <a:ea typeface="msgothic" charset="0"/>
                <a:cs typeface="msgothic" charset="0"/>
              </a:defRPr>
            </a:lvl2pPr>
            <a:lvl3pPr marL="1143000" indent="-228600" eaLnBrk="0">
              <a:defRPr sz="2400">
                <a:solidFill>
                  <a:schemeClr val="tx1"/>
                </a:solidFill>
                <a:latin typeface="Times New Roman" pitchFamily="16" charset="0"/>
                <a:ea typeface="msgothic" charset="0"/>
                <a:cs typeface="msgothic" charset="0"/>
              </a:defRPr>
            </a:lvl3pPr>
            <a:lvl4pPr marL="1600200" indent="-228600" eaLnBrk="0">
              <a:defRPr sz="2400">
                <a:solidFill>
                  <a:schemeClr val="tx1"/>
                </a:solidFill>
                <a:latin typeface="Times New Roman" pitchFamily="16" charset="0"/>
                <a:ea typeface="msgothic" charset="0"/>
                <a:cs typeface="msgothic" charset="0"/>
              </a:defRPr>
            </a:lvl4pPr>
            <a:lvl5pPr marL="2057400" indent="-228600" eaLnBrk="0">
              <a:defRPr sz="2400">
                <a:solidFill>
                  <a:schemeClr val="tx1"/>
                </a:solidFill>
                <a:latin typeface="Times New Roman" pitchFamily="16"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9pPr>
          </a:lstStyle>
          <a:p>
            <a:pPr eaLnBrk="1" hangingPunct="1"/>
            <a:r>
              <a:rPr lang="en-US" sz="1600" dirty="0"/>
              <a:t>Figure 2   Progression of CAC (Mean Unadjusted Absolute Change in Volume Score) According to </a:t>
            </a:r>
            <a:r>
              <a:rPr lang="en-US" sz="1600" dirty="0" err="1"/>
              <a:t>MetS</a:t>
            </a:r>
            <a:r>
              <a:rPr lang="en-US" sz="1600" dirty="0"/>
              <a:t> and DM Status, by Sex, Among Persons Without Baseline CAC  </a:t>
            </a:r>
          </a:p>
        </p:txBody>
      </p:sp>
      <p:pic>
        <p:nvPicPr>
          <p:cNvPr id="8195" name="Picture 2" descr="http://www.sciencedirect.com/science?_ob=MiamiCaptionURL&amp;_method=retrieve&amp;_eid=1-s2.0-S1936878X12001672&amp;_image=1-s2.0-S1936878X12001672-gr2_lrg.jpg&amp;_ba=&amp;_fmt=full&amp;_orig=na&amp;_issn=1936878X&amp;_pii=S1936878X12001672&amp;_isHiQual=Y&amp;_acct=C000029698&amp;_version=1&amp;_urlVersion=0&amp;_userid=582433&amp;md5=6d73204d3f92265628d6d747914db0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6000" y="609184"/>
            <a:ext cx="5866560" cy="376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952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604745" y="4972091"/>
            <a:ext cx="7823520" cy="830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0" tIns="45711" rIns="91420" bIns="45711">
            <a:spAutoFit/>
          </a:bodyPr>
          <a:lstStyle>
            <a:lvl1pPr eaLnBrk="0">
              <a:defRPr sz="2400">
                <a:solidFill>
                  <a:schemeClr val="tx1"/>
                </a:solidFill>
                <a:latin typeface="Times New Roman" pitchFamily="16" charset="0"/>
                <a:ea typeface="msgothic" charset="0"/>
                <a:cs typeface="msgothic" charset="0"/>
              </a:defRPr>
            </a:lvl1pPr>
            <a:lvl2pPr marL="742950" indent="-285750" eaLnBrk="0">
              <a:defRPr sz="2400">
                <a:solidFill>
                  <a:schemeClr val="tx1"/>
                </a:solidFill>
                <a:latin typeface="Times New Roman" pitchFamily="16" charset="0"/>
                <a:ea typeface="msgothic" charset="0"/>
                <a:cs typeface="msgothic" charset="0"/>
              </a:defRPr>
            </a:lvl2pPr>
            <a:lvl3pPr marL="1143000" indent="-228600" eaLnBrk="0">
              <a:defRPr sz="2400">
                <a:solidFill>
                  <a:schemeClr val="tx1"/>
                </a:solidFill>
                <a:latin typeface="Times New Roman" pitchFamily="16" charset="0"/>
                <a:ea typeface="msgothic" charset="0"/>
                <a:cs typeface="msgothic" charset="0"/>
              </a:defRPr>
            </a:lvl3pPr>
            <a:lvl4pPr marL="1600200" indent="-228600" eaLnBrk="0">
              <a:defRPr sz="2400">
                <a:solidFill>
                  <a:schemeClr val="tx1"/>
                </a:solidFill>
                <a:latin typeface="Times New Roman" pitchFamily="16" charset="0"/>
                <a:ea typeface="msgothic" charset="0"/>
                <a:cs typeface="msgothic" charset="0"/>
              </a:defRPr>
            </a:lvl4pPr>
            <a:lvl5pPr marL="2057400" indent="-228600" eaLnBrk="0">
              <a:defRPr sz="2400">
                <a:solidFill>
                  <a:schemeClr val="tx1"/>
                </a:solidFill>
                <a:latin typeface="Times New Roman" pitchFamily="16"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9pPr>
          </a:lstStyle>
          <a:p>
            <a:pPr eaLnBrk="1" hangingPunct="1"/>
            <a:r>
              <a:rPr lang="en-US" sz="1600" dirty="0"/>
              <a:t>Figure 3   CHD Event Rates (per 1,000 Person Years) According to </a:t>
            </a:r>
            <a:r>
              <a:rPr lang="en-US" sz="1600" dirty="0" err="1"/>
              <a:t>Tertile</a:t>
            </a:r>
            <a:r>
              <a:rPr lang="en-US" sz="1600" dirty="0"/>
              <a:t> of CAC Progression by Presence of </a:t>
            </a:r>
            <a:r>
              <a:rPr lang="en-US" sz="1600" dirty="0" err="1"/>
              <a:t>MetS</a:t>
            </a:r>
            <a:r>
              <a:rPr lang="en-US" sz="1600" dirty="0"/>
              <a:t> and DM  Data are not shown for persons with DM without </a:t>
            </a:r>
            <a:r>
              <a:rPr lang="en-US" sz="1600" dirty="0" err="1"/>
              <a:t>MetS</a:t>
            </a:r>
            <a:r>
              <a:rPr lang="en-US" sz="1600" dirty="0"/>
              <a:t> because of an insufficient number of coronary heart disease (CHD) events. </a:t>
            </a:r>
          </a:p>
        </p:txBody>
      </p:sp>
      <p:pic>
        <p:nvPicPr>
          <p:cNvPr id="9221" name="Picture 9" descr="http://www.sciencedirect.com/science?_ob=MiamiCaptionURL&amp;_method=retrieve&amp;_eid=1-s2.0-S1936878X12001672&amp;_image=1-s2.0-S1936878X12001672-gr3_lrg.jpg&amp;_ba=&amp;_fmt=full&amp;_orig=na&amp;_issn=1936878X&amp;_pii=S1936878X12001672&amp;_isHiQual=Y&amp;_acct=C000029698&amp;_version=1&amp;_urlVersion=0&amp;_userid=582433&amp;md5=0e804c1eb3583ab623710a135a9ebf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722476"/>
            <a:ext cx="5879520" cy="384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93341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919" y="571305"/>
            <a:ext cx="7875361" cy="265041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Placeholder 1"/>
          <p:cNvSpPr>
            <a:spLocks noGrp="1"/>
          </p:cNvSpPr>
          <p:nvPr>
            <p:ph type="body" idx="4294967295"/>
          </p:nvPr>
        </p:nvSpPr>
        <p:spPr>
          <a:xfrm>
            <a:off x="762000" y="3581400"/>
            <a:ext cx="7806240" cy="2765090"/>
          </a:xfrm>
        </p:spPr>
        <p:txBody>
          <a:bodyPr>
            <a:normAutofit fontScale="55000" lnSpcReduction="20000"/>
          </a:bodyPr>
          <a:lstStyle/>
          <a:p>
            <a:pPr>
              <a:defRPr/>
            </a:pPr>
            <a:r>
              <a:rPr lang="en-US" sz="4000" dirty="0"/>
              <a:t>SNPs </a:t>
            </a:r>
            <a:r>
              <a:rPr lang="en-US" sz="4000" dirty="0" smtClean="0"/>
              <a:t>from 3 gene </a:t>
            </a:r>
            <a:r>
              <a:rPr lang="en-US" sz="4000" dirty="0"/>
              <a:t>regions with the strongest associations to fasting glucose in previous Caucasian GWAS (</a:t>
            </a:r>
            <a:r>
              <a:rPr lang="en-US" sz="4000" i="1" dirty="0"/>
              <a:t>MTNR1B </a:t>
            </a:r>
            <a:r>
              <a:rPr lang="en-US" sz="4000" dirty="0"/>
              <a:t>/ </a:t>
            </a:r>
            <a:r>
              <a:rPr lang="en-US" sz="4000" i="1" dirty="0"/>
              <a:t>GCK </a:t>
            </a:r>
            <a:r>
              <a:rPr lang="en-US" sz="4000" dirty="0"/>
              <a:t>/</a:t>
            </a:r>
            <a:r>
              <a:rPr lang="en-US" sz="4000" i="1" dirty="0"/>
              <a:t>G6PC2</a:t>
            </a:r>
            <a:r>
              <a:rPr lang="en-US" sz="4000" dirty="0"/>
              <a:t>) were examined in depth. </a:t>
            </a:r>
          </a:p>
          <a:p>
            <a:pPr>
              <a:defRPr/>
            </a:pPr>
            <a:r>
              <a:rPr lang="en-US" sz="4000" dirty="0"/>
              <a:t>rs10830963 in </a:t>
            </a:r>
            <a:r>
              <a:rPr lang="en-US" sz="4000" i="1" dirty="0"/>
              <a:t>MTNR1B </a:t>
            </a:r>
            <a:r>
              <a:rPr lang="en-US" sz="4000" dirty="0"/>
              <a:t>and rs4607517 in </a:t>
            </a:r>
            <a:r>
              <a:rPr lang="en-US" sz="4000" i="1" dirty="0"/>
              <a:t>GCK </a:t>
            </a:r>
            <a:r>
              <a:rPr lang="en-US" sz="4000" dirty="0"/>
              <a:t>demonstrated consistent magnitude and direction of association with fasting glucose across ethnic </a:t>
            </a:r>
            <a:r>
              <a:rPr lang="en-US" sz="4000" dirty="0" smtClean="0"/>
              <a:t>groups</a:t>
            </a:r>
          </a:p>
          <a:p>
            <a:pPr>
              <a:defRPr/>
            </a:pPr>
            <a:r>
              <a:rPr lang="en-US" sz="4000" dirty="0" smtClean="0"/>
              <a:t>In </a:t>
            </a:r>
            <a:r>
              <a:rPr lang="en-US" sz="4000" dirty="0"/>
              <a:t>conclusion, certain SNPs in </a:t>
            </a:r>
            <a:r>
              <a:rPr lang="en-US" sz="4000" i="1" dirty="0"/>
              <a:t>MTNR1B </a:t>
            </a:r>
            <a:r>
              <a:rPr lang="en-US" sz="4000" dirty="0"/>
              <a:t>and </a:t>
            </a:r>
            <a:r>
              <a:rPr lang="en-US" sz="4000" i="1" dirty="0"/>
              <a:t>GCK </a:t>
            </a:r>
            <a:r>
              <a:rPr lang="en-US" sz="4000" dirty="0"/>
              <a:t>demonstrate consistent effects across four racial and ethnic groups, narrowing the putative region for these causal variants</a:t>
            </a:r>
            <a:r>
              <a:rPr lang="en-US" sz="4000" dirty="0" smtClean="0"/>
              <a:t>.</a:t>
            </a:r>
            <a:endParaRPr lang="en-US" sz="4000" dirty="0"/>
          </a:p>
        </p:txBody>
      </p:sp>
      <p:sp>
        <p:nvSpPr>
          <p:cNvPr id="3" name="TextBox 2"/>
          <p:cNvSpPr txBox="1"/>
          <p:nvPr/>
        </p:nvSpPr>
        <p:spPr>
          <a:xfrm>
            <a:off x="773999" y="386639"/>
            <a:ext cx="7315200" cy="369332"/>
          </a:xfrm>
          <a:prstGeom prst="rect">
            <a:avLst/>
          </a:prstGeom>
          <a:noFill/>
        </p:spPr>
        <p:txBody>
          <a:bodyPr wrap="square" rtlCol="0">
            <a:spAutoFit/>
          </a:bodyPr>
          <a:lstStyle/>
          <a:p>
            <a:pPr algn="ctr"/>
            <a:r>
              <a:rPr lang="en-US" dirty="0" smtClean="0"/>
              <a:t>MESA GENETICS Working Groups/ Ancillary Studies</a:t>
            </a:r>
            <a:endParaRPr lang="en-US" dirty="0"/>
          </a:p>
        </p:txBody>
      </p:sp>
    </p:spTree>
    <p:extLst>
      <p:ext uri="{BB962C8B-B14F-4D97-AF65-F5344CB8AC3E}">
        <p14:creationId xmlns:p14="http://schemas.microsoft.com/office/powerpoint/2010/main" val="270594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74638"/>
            <a:ext cx="8229600" cy="1477962"/>
          </a:xfrm>
        </p:spPr>
        <p:txBody>
          <a:bodyPr/>
          <a:lstStyle/>
          <a:p>
            <a:r>
              <a:rPr lang="en-US" dirty="0" smtClean="0"/>
              <a:t>    Selected  other publications</a:t>
            </a:r>
          </a:p>
        </p:txBody>
      </p:sp>
      <p:sp>
        <p:nvSpPr>
          <p:cNvPr id="3" name="Content Placeholder 2"/>
          <p:cNvSpPr>
            <a:spLocks noGrp="1"/>
          </p:cNvSpPr>
          <p:nvPr>
            <p:ph idx="1"/>
          </p:nvPr>
        </p:nvSpPr>
        <p:spPr>
          <a:xfrm>
            <a:off x="381000" y="1828800"/>
            <a:ext cx="8229600" cy="4525963"/>
          </a:xfrm>
        </p:spPr>
        <p:txBody>
          <a:bodyPr rtlCol="0">
            <a:normAutofit lnSpcReduction="10000"/>
          </a:bodyPr>
          <a:lstStyle/>
          <a:p>
            <a:pPr marL="228600" indent="-228600" defTabSz="3055938" fontAlgn="auto">
              <a:lnSpc>
                <a:spcPct val="120000"/>
              </a:lnSpc>
              <a:spcAft>
                <a:spcPts val="0"/>
              </a:spcAft>
              <a:buFontTx/>
              <a:buChar char="•"/>
              <a:defRPr/>
            </a:pPr>
            <a:r>
              <a:rPr lang="en-US" sz="3400" dirty="0" smtClean="0">
                <a:latin typeface="Arial" pitchFamily="34" charset="0"/>
                <a:cs typeface="Arial" pitchFamily="34" charset="0"/>
              </a:rPr>
              <a:t>Depression and Diabetes </a:t>
            </a:r>
          </a:p>
          <a:p>
            <a:pPr marL="228600" indent="-228600" defTabSz="3055938" fontAlgn="auto">
              <a:lnSpc>
                <a:spcPct val="120000"/>
              </a:lnSpc>
              <a:spcAft>
                <a:spcPts val="0"/>
              </a:spcAft>
              <a:buFontTx/>
              <a:buChar char="•"/>
              <a:defRPr/>
            </a:pPr>
            <a:r>
              <a:rPr lang="en-US" sz="3400" dirty="0" smtClean="0">
                <a:latin typeface="Arial" pitchFamily="34" charset="0"/>
                <a:cs typeface="Arial" pitchFamily="34" charset="0"/>
              </a:rPr>
              <a:t>Neighborhood characteristics and insulin resistance</a:t>
            </a:r>
          </a:p>
          <a:p>
            <a:pPr marL="228600" indent="-228600" defTabSz="3055938" fontAlgn="auto">
              <a:lnSpc>
                <a:spcPct val="120000"/>
              </a:lnSpc>
              <a:spcAft>
                <a:spcPts val="0"/>
              </a:spcAft>
              <a:buFontTx/>
              <a:buChar char="•"/>
              <a:defRPr/>
            </a:pPr>
            <a:r>
              <a:rPr lang="en-US" sz="3400" dirty="0" smtClean="0">
                <a:latin typeface="Arial" pitchFamily="34" charset="0"/>
                <a:cs typeface="Arial" pitchFamily="34" charset="0"/>
              </a:rPr>
              <a:t>Diabetes and cardiomyopathy </a:t>
            </a:r>
          </a:p>
          <a:p>
            <a:pPr marL="228600" indent="-228600" defTabSz="3055938" fontAlgn="auto">
              <a:lnSpc>
                <a:spcPct val="120000"/>
              </a:lnSpc>
              <a:spcAft>
                <a:spcPts val="0"/>
              </a:spcAft>
              <a:buFontTx/>
              <a:buChar char="•"/>
              <a:defRPr/>
            </a:pPr>
            <a:r>
              <a:rPr lang="en-US" sz="3400" dirty="0" smtClean="0">
                <a:latin typeface="Arial" pitchFamily="34" charset="0"/>
                <a:cs typeface="Arial" pitchFamily="34" charset="0"/>
              </a:rPr>
              <a:t>Biomarkers associated with diabetic retinopathy</a:t>
            </a:r>
          </a:p>
          <a:p>
            <a:pPr marL="228600" indent="-228600" defTabSz="3055938" fontAlgn="auto">
              <a:lnSpc>
                <a:spcPct val="120000"/>
              </a:lnSpc>
              <a:spcAft>
                <a:spcPts val="0"/>
              </a:spcAft>
              <a:buFontTx/>
              <a:buChar char="•"/>
              <a:defRPr/>
            </a:pPr>
            <a:r>
              <a:rPr lang="en-US" sz="3400" dirty="0" smtClean="0">
                <a:latin typeface="Arial" pitchFamily="34" charset="0"/>
                <a:cs typeface="Arial" pitchFamily="34" charset="0"/>
              </a:rPr>
              <a:t>Sex Hormones and IFG/ Diabetes</a:t>
            </a:r>
          </a:p>
        </p:txBody>
      </p:sp>
      <p:pic>
        <p:nvPicPr>
          <p:cNvPr id="17411" name="Picture 2" descr="http://www.mesa-nhlbi.org/siteblocks/images/MesaLogo-100x61.gif"/>
          <p:cNvPicPr>
            <a:picLocks noChangeAspect="1" noChangeArrowheads="1"/>
          </p:cNvPicPr>
          <p:nvPr/>
        </p:nvPicPr>
        <p:blipFill>
          <a:blip r:embed="rId2" cstate="print"/>
          <a:srcRect/>
          <a:stretch>
            <a:fillRect/>
          </a:stretch>
        </p:blipFill>
        <p:spPr bwMode="auto">
          <a:xfrm>
            <a:off x="152400" y="152401"/>
            <a:ext cx="1373160" cy="838200"/>
          </a:xfrm>
          <a:prstGeom prst="rect">
            <a:avLst/>
          </a:prstGeom>
          <a:noFill/>
          <a:ln w="9525">
            <a:noFill/>
            <a:miter lim="800000"/>
            <a:headEnd/>
            <a:tailEnd/>
          </a:ln>
        </p:spPr>
      </p:pic>
    </p:spTree>
    <p:extLst>
      <p:ext uri="{BB962C8B-B14F-4D97-AF65-F5344CB8AC3E}">
        <p14:creationId xmlns:p14="http://schemas.microsoft.com/office/powerpoint/2010/main" val="194659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dirty="0" smtClean="0"/>
              <a:t>Incident Diabetes</a:t>
            </a:r>
          </a:p>
        </p:txBody>
      </p:sp>
      <p:sp>
        <p:nvSpPr>
          <p:cNvPr id="3" name="Content Placeholder 2"/>
          <p:cNvSpPr>
            <a:spLocks noGrp="1"/>
          </p:cNvSpPr>
          <p:nvPr>
            <p:ph idx="1"/>
          </p:nvPr>
        </p:nvSpPr>
        <p:spPr/>
        <p:txBody>
          <a:bodyPr rtlCol="0">
            <a:normAutofit/>
          </a:bodyPr>
          <a:lstStyle/>
          <a:p>
            <a:pPr marL="228600" indent="-228600" fontAlgn="auto">
              <a:spcAft>
                <a:spcPts val="0"/>
              </a:spcAft>
              <a:buFontTx/>
              <a:buChar char="•"/>
              <a:defRPr/>
            </a:pPr>
            <a:r>
              <a:rPr lang="en-US" sz="3000" dirty="0" smtClean="0"/>
              <a:t>2003 ADA definition: use of hypoglycemic meds or insulin or glucose </a:t>
            </a:r>
            <a:r>
              <a:rPr lang="en-US" sz="3000" u="sng" dirty="0" smtClean="0"/>
              <a:t>&gt;</a:t>
            </a:r>
            <a:r>
              <a:rPr lang="en-US" sz="3000" dirty="0" smtClean="0"/>
              <a:t> 7.0mmol/l (126mg/dl)</a:t>
            </a:r>
          </a:p>
          <a:p>
            <a:pPr marL="228600" indent="-228600" fontAlgn="auto">
              <a:spcAft>
                <a:spcPts val="0"/>
              </a:spcAft>
              <a:buFontTx/>
              <a:buChar char="•"/>
              <a:defRPr/>
            </a:pPr>
            <a:r>
              <a:rPr lang="en-US" sz="3000" dirty="0" smtClean="0"/>
              <a:t>Incidence at exam 2 (2003-04), 3 (2004-05), 4 (2005-07) and 5 (2010-11) defined among those who did not have diabetes at baseline (assume </a:t>
            </a:r>
            <a:r>
              <a:rPr lang="en-US" sz="3000" dirty="0"/>
              <a:t>i</a:t>
            </a:r>
            <a:r>
              <a:rPr lang="en-US" sz="3000" dirty="0" smtClean="0"/>
              <a:t>ncident Type 2 DM)</a:t>
            </a:r>
            <a:endParaRPr lang="en-US" dirty="0" smtClean="0"/>
          </a:p>
          <a:p>
            <a:pPr fontAlgn="auto">
              <a:spcAft>
                <a:spcPts val="0"/>
              </a:spcAft>
              <a:buFont typeface="Arial" pitchFamily="34" charset="0"/>
              <a:buNone/>
              <a:defRPr/>
            </a:pPr>
            <a:endParaRPr lang="en-US" dirty="0"/>
          </a:p>
        </p:txBody>
      </p:sp>
      <p:pic>
        <p:nvPicPr>
          <p:cNvPr id="4" name="Picture 2" descr="http://www.mesa-nhlbi.org/siteblocks/images/MesaLogo-100x61.gif"/>
          <p:cNvPicPr>
            <a:picLocks noChangeAspect="1" noChangeArrowheads="1"/>
          </p:cNvPicPr>
          <p:nvPr/>
        </p:nvPicPr>
        <p:blipFill>
          <a:blip r:embed="rId2" cstate="print"/>
          <a:srcRect/>
          <a:stretch>
            <a:fillRect/>
          </a:stretch>
        </p:blipFill>
        <p:spPr bwMode="auto">
          <a:xfrm>
            <a:off x="152400" y="152401"/>
            <a:ext cx="1373160" cy="83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274638"/>
            <a:ext cx="8229600" cy="1173162"/>
          </a:xfrm>
        </p:spPr>
        <p:txBody>
          <a:bodyPr/>
          <a:lstStyle/>
          <a:p>
            <a:r>
              <a:rPr lang="en-US" sz="3200" b="1" dirty="0" smtClean="0"/>
              <a:t>Incident DM including exam 5</a:t>
            </a:r>
            <a:br>
              <a:rPr lang="en-US" sz="3200" b="1" dirty="0" smtClean="0"/>
            </a:br>
            <a:r>
              <a:rPr lang="en-US" sz="3200" b="1" dirty="0" smtClean="0"/>
              <a:t>646 persons (15.1/1000 PY)</a:t>
            </a:r>
            <a:endParaRPr lang="en-US" b="1" dirty="0" smtClean="0"/>
          </a:p>
        </p:txBody>
      </p:sp>
      <p:graphicFrame>
        <p:nvGraphicFramePr>
          <p:cNvPr id="4" name="Chart 3"/>
          <p:cNvGraphicFramePr/>
          <p:nvPr>
            <p:extLst>
              <p:ext uri="{D42A27DB-BD31-4B8C-83A1-F6EECF244321}">
                <p14:modId xmlns:p14="http://schemas.microsoft.com/office/powerpoint/2010/main" val="2443052528"/>
              </p:ext>
            </p:extLst>
          </p:nvPr>
        </p:nvGraphicFramePr>
        <p:xfrm>
          <a:off x="609600" y="1676400"/>
          <a:ext cx="80010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31184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762" y="992667"/>
            <a:ext cx="7300800" cy="378471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http://www.mesa-nhlbi.org/siteblocks/images/MesaLogo-100x61.gif"/>
          <p:cNvPicPr>
            <a:picLocks noChangeAspect="1" noChangeArrowheads="1"/>
          </p:cNvPicPr>
          <p:nvPr/>
        </p:nvPicPr>
        <p:blipFill>
          <a:blip r:embed="rId3" cstate="print"/>
          <a:srcRect/>
          <a:stretch>
            <a:fillRect/>
          </a:stretch>
        </p:blipFill>
        <p:spPr bwMode="auto">
          <a:xfrm>
            <a:off x="152400" y="152401"/>
            <a:ext cx="1373160" cy="838200"/>
          </a:xfrm>
          <a:prstGeom prst="rect">
            <a:avLst/>
          </a:prstGeom>
          <a:noFill/>
          <a:ln w="9525">
            <a:noFill/>
            <a:miter lim="800000"/>
            <a:headEnd/>
            <a:tailEnd/>
          </a:ln>
        </p:spPr>
      </p:pic>
    </p:spTree>
    <p:extLst>
      <p:ext uri="{BB962C8B-B14F-4D97-AF65-F5344CB8AC3E}">
        <p14:creationId xmlns:p14="http://schemas.microsoft.com/office/powerpoint/2010/main" val="1871050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dirty="0" smtClean="0"/>
              <a:t>Background I</a:t>
            </a:r>
          </a:p>
        </p:txBody>
      </p:sp>
      <p:sp>
        <p:nvSpPr>
          <p:cNvPr id="15362" name="Content Placeholder 2"/>
          <p:cNvSpPr>
            <a:spLocks noGrp="1"/>
          </p:cNvSpPr>
          <p:nvPr>
            <p:ph idx="1"/>
          </p:nvPr>
        </p:nvSpPr>
        <p:spPr>
          <a:xfrm>
            <a:off x="457200" y="1371600"/>
            <a:ext cx="8229600" cy="4754563"/>
          </a:xfrm>
        </p:spPr>
        <p:txBody>
          <a:bodyPr/>
          <a:lstStyle/>
          <a:p>
            <a:r>
              <a:rPr lang="en-US" dirty="0" smtClean="0">
                <a:latin typeface="Arial" charset="0"/>
                <a:cs typeface="Arial" charset="0"/>
              </a:rPr>
              <a:t>Diabetes (primarily type 2) prevalence has increased substantially in U.S. since 1980’s, linked to increasing obesity</a:t>
            </a:r>
          </a:p>
          <a:p>
            <a:r>
              <a:rPr lang="en-US" dirty="0" smtClean="0">
                <a:latin typeface="Arial" charset="0"/>
                <a:cs typeface="Arial" charset="0"/>
              </a:rPr>
              <a:t>Minority groups, and the elderly, have a higher burden of Type 2 diabetes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9pPr>
          </a:lstStyle>
          <a:p>
            <a:pPr algn="ctr" eaLnBrk="1"/>
            <a:r>
              <a:rPr lang="en-GB" sz="1500" b="1">
                <a:solidFill>
                  <a:srgbClr val="000000"/>
                </a:solidFill>
                <a:latin typeface="Arial" charset="0"/>
              </a:rPr>
              <a:t>Absolute incidence rates of diabetes by waist circumference, stratified by race/ethnicity, The Multi-Ethnic Study of Atherosclerosis, United States, 2000–2007. </a:t>
            </a:r>
          </a:p>
        </p:txBody>
      </p:sp>
      <p:pic>
        <p:nvPicPr>
          <p:cNvPr id="40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520" y="6204172"/>
            <a:ext cx="2534400" cy="5054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040" y="1486236"/>
            <a:ext cx="7804800" cy="38783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Text Box 4"/>
          <p:cNvSpPr txBox="1">
            <a:spLocks noChangeArrowheads="1"/>
          </p:cNvSpPr>
          <p:nvPr/>
        </p:nvSpPr>
        <p:spPr bwMode="auto">
          <a:xfrm>
            <a:off x="671040" y="5972309"/>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1pPr>
            <a:lvl2pPr marL="742950" indent="-285750"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2pPr>
            <a:lvl3pPr marL="1143000" indent="-228600"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3pPr>
            <a:lvl4pPr marL="1600200" indent="-228600"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4pPr>
            <a:lvl5pPr marL="2057400" indent="-228600"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9pPr>
          </a:lstStyle>
          <a:p>
            <a:pPr eaLnBrk="1"/>
            <a:r>
              <a:rPr lang="en-GB" sz="1100" b="1">
                <a:solidFill>
                  <a:srgbClr val="000000"/>
                </a:solidFill>
                <a:latin typeface="Arial" charset="0"/>
              </a:rPr>
              <a:t>Lutsey P L et al. Am. J. Epidemiol. 2010;172:197-204</a:t>
            </a:r>
          </a:p>
        </p:txBody>
      </p:sp>
      <p:sp>
        <p:nvSpPr>
          <p:cNvPr id="4102" name="Text Box 5"/>
          <p:cNvSpPr txBox="1">
            <a:spLocks noChangeArrowheads="1"/>
          </p:cNvSpPr>
          <p:nvPr/>
        </p:nvSpPr>
        <p:spPr bwMode="auto">
          <a:xfrm>
            <a:off x="165600" y="6294901"/>
            <a:ext cx="4930560" cy="48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eaLnBrk="0">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1pPr>
            <a:lvl2pPr marL="742950" indent="-285750" eaLnBrk="0">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9pPr>
          </a:lstStyle>
          <a:p>
            <a:pPr eaLnBrk="1"/>
            <a:r>
              <a:rPr lang="en-GB" sz="900">
                <a:solidFill>
                  <a:srgbClr val="000000"/>
                </a:solidFill>
                <a:latin typeface="Arial" charset="0"/>
              </a:rPr>
              <a:t>American Journal of Epidemiology © The Author 2010. Published by Oxford University Press on behalf of the Johns Hopkins Bloomberg School of Public Health. All rights reserved. For permissions, please e-mail: journals.permissions@oxfordjournals.org.</a:t>
            </a:r>
          </a:p>
        </p:txBody>
      </p:sp>
    </p:spTree>
    <p:extLst>
      <p:ext uri="{BB962C8B-B14F-4D97-AF65-F5344CB8AC3E}">
        <p14:creationId xmlns:p14="http://schemas.microsoft.com/office/powerpoint/2010/main" val="2621713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980" y="1066800"/>
            <a:ext cx="7447680" cy="401802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http://www.mesa-nhlbi.org/siteblocks/images/MesaLogo-100x61.gif"/>
          <p:cNvPicPr>
            <a:picLocks noChangeAspect="1" noChangeArrowheads="1"/>
          </p:cNvPicPr>
          <p:nvPr/>
        </p:nvPicPr>
        <p:blipFill>
          <a:blip r:embed="rId3" cstate="print"/>
          <a:srcRect/>
          <a:stretch>
            <a:fillRect/>
          </a:stretch>
        </p:blipFill>
        <p:spPr bwMode="auto">
          <a:xfrm>
            <a:off x="152400" y="152401"/>
            <a:ext cx="1373160" cy="838200"/>
          </a:xfrm>
          <a:prstGeom prst="rect">
            <a:avLst/>
          </a:prstGeom>
          <a:noFill/>
          <a:ln w="9525">
            <a:noFill/>
            <a:miter lim="800000"/>
            <a:headEnd/>
            <a:tailEnd/>
          </a:ln>
        </p:spPr>
      </p:pic>
    </p:spTree>
    <p:extLst>
      <p:ext uri="{BB962C8B-B14F-4D97-AF65-F5344CB8AC3E}">
        <p14:creationId xmlns:p14="http://schemas.microsoft.com/office/powerpoint/2010/main" val="42336849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980" y="1143000"/>
            <a:ext cx="814762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http://www.mesa-nhlbi.org/siteblocks/images/MesaLogo-100x61.gif"/>
          <p:cNvPicPr>
            <a:picLocks noChangeAspect="1" noChangeArrowheads="1"/>
          </p:cNvPicPr>
          <p:nvPr/>
        </p:nvPicPr>
        <p:blipFill>
          <a:blip r:embed="rId3" cstate="print"/>
          <a:srcRect/>
          <a:stretch>
            <a:fillRect/>
          </a:stretch>
        </p:blipFill>
        <p:spPr bwMode="auto">
          <a:xfrm>
            <a:off x="152400" y="152401"/>
            <a:ext cx="1373160" cy="838200"/>
          </a:xfrm>
          <a:prstGeom prst="rect">
            <a:avLst/>
          </a:prstGeom>
          <a:noFill/>
          <a:ln w="9525">
            <a:noFill/>
            <a:miter lim="800000"/>
            <a:headEnd/>
            <a:tailEnd/>
          </a:ln>
        </p:spPr>
      </p:pic>
    </p:spTree>
    <p:extLst>
      <p:ext uri="{BB962C8B-B14F-4D97-AF65-F5344CB8AC3E}">
        <p14:creationId xmlns:p14="http://schemas.microsoft.com/office/powerpoint/2010/main" val="2818013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0"/>
            <a:ext cx="8333317"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52475" y="5486400"/>
            <a:ext cx="7620000" cy="923330"/>
          </a:xfrm>
          <a:prstGeom prst="rect">
            <a:avLst/>
          </a:prstGeom>
          <a:noFill/>
        </p:spPr>
        <p:txBody>
          <a:bodyPr wrap="square" rtlCol="0">
            <a:spAutoFit/>
          </a:bodyPr>
          <a:lstStyle/>
          <a:p>
            <a:r>
              <a:rPr lang="en-US" dirty="0" smtClean="0"/>
              <a:t>After adjustment for other risk factors, Diabetes associated with increased risk of CV events (HR 1.87, 95% CI 1.47-2.37)</a:t>
            </a:r>
          </a:p>
          <a:p>
            <a:r>
              <a:rPr lang="en-US" dirty="0"/>
              <a:t> </a:t>
            </a:r>
            <a:r>
              <a:rPr lang="en-US" dirty="0" smtClean="0"/>
              <a:t>                 				Yeboah et al, JACC 2011</a:t>
            </a:r>
            <a:endParaRPr lang="en-US" dirty="0"/>
          </a:p>
        </p:txBody>
      </p:sp>
    </p:spTree>
    <p:extLst>
      <p:ext uri="{BB962C8B-B14F-4D97-AF65-F5344CB8AC3E}">
        <p14:creationId xmlns:p14="http://schemas.microsoft.com/office/powerpoint/2010/main" val="29703647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685800"/>
            <a:ext cx="8002505" cy="412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23900" y="5029200"/>
            <a:ext cx="7620000" cy="1477328"/>
          </a:xfrm>
          <a:prstGeom prst="rect">
            <a:avLst/>
          </a:prstGeom>
          <a:noFill/>
        </p:spPr>
        <p:txBody>
          <a:bodyPr wrap="square" rtlCol="0">
            <a:spAutoFit/>
          </a:bodyPr>
          <a:lstStyle/>
          <a:p>
            <a:r>
              <a:rPr lang="en-US" dirty="0" smtClean="0"/>
              <a:t>The increased rate of CV events in IFG is not independent of risk factors, however IFG is strongly predictive of future diabetes. </a:t>
            </a:r>
          </a:p>
          <a:p>
            <a:r>
              <a:rPr lang="en-US" dirty="0" smtClean="0"/>
              <a:t>Suggests increased efforts at preventing DM among those with IFG are needed</a:t>
            </a:r>
          </a:p>
          <a:p>
            <a:r>
              <a:rPr lang="en-US" dirty="0" smtClean="0"/>
              <a:t>					Yeboah </a:t>
            </a:r>
            <a:r>
              <a:rPr lang="en-US" dirty="0"/>
              <a:t>et al, JACC </a:t>
            </a:r>
            <a:r>
              <a:rPr lang="en-US" dirty="0" smtClean="0"/>
              <a:t>2011</a:t>
            </a:r>
            <a:endParaRPr lang="en-US" dirty="0"/>
          </a:p>
        </p:txBody>
      </p:sp>
    </p:spTree>
    <p:extLst>
      <p:ext uri="{BB962C8B-B14F-4D97-AF65-F5344CB8AC3E}">
        <p14:creationId xmlns:p14="http://schemas.microsoft.com/office/powerpoint/2010/main" val="32259230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457200" y="274638"/>
            <a:ext cx="8229600" cy="868362"/>
          </a:xfrm>
        </p:spPr>
        <p:txBody>
          <a:bodyPr/>
          <a:lstStyle/>
          <a:p>
            <a:r>
              <a:rPr lang="en-US" dirty="0" smtClean="0"/>
              <a:t>Diabetes Incidence by PA</a:t>
            </a:r>
          </a:p>
        </p:txBody>
      </p:sp>
      <p:graphicFrame>
        <p:nvGraphicFramePr>
          <p:cNvPr id="30801" name="Object 81"/>
          <p:cNvGraphicFramePr>
            <a:graphicFrameLocks noChangeAspect="1"/>
          </p:cNvGraphicFramePr>
          <p:nvPr>
            <p:extLst>
              <p:ext uri="{D42A27DB-BD31-4B8C-83A1-F6EECF244321}">
                <p14:modId xmlns:p14="http://schemas.microsoft.com/office/powerpoint/2010/main" val="3371029628"/>
              </p:ext>
            </p:extLst>
          </p:nvPr>
        </p:nvGraphicFramePr>
        <p:xfrm>
          <a:off x="533400" y="1169988"/>
          <a:ext cx="7924800" cy="4048125"/>
        </p:xfrm>
        <a:graphic>
          <a:graphicData uri="http://schemas.openxmlformats.org/presentationml/2006/ole">
            <mc:AlternateContent xmlns:mc="http://schemas.openxmlformats.org/markup-compatibility/2006">
              <mc:Choice xmlns:v="urn:schemas-microsoft-com:vml" Requires="v">
                <p:oleObj spid="_x0000_s30813" name="Chart" r:id="rId4" imgW="7185752" imgH="4061448" progId="MSGraph.Chart.8">
                  <p:embed followColorScheme="full"/>
                </p:oleObj>
              </mc:Choice>
              <mc:Fallback>
                <p:oleObj name="Chart" r:id="rId4" imgW="7185752" imgH="4061448" progId="MSGraph.Chart.8">
                  <p:embed followColorScheme="full"/>
                  <p:pic>
                    <p:nvPicPr>
                      <p:cNvPr id="0" name="Picture 83"/>
                      <p:cNvPicPr>
                        <a:picLocks noChangeAspect="1" noChangeArrowheads="1"/>
                      </p:cNvPicPr>
                      <p:nvPr/>
                    </p:nvPicPr>
                    <p:blipFill>
                      <a:blip r:embed="rId5"/>
                      <a:srcRect/>
                      <a:stretch>
                        <a:fillRect/>
                      </a:stretch>
                    </p:blipFill>
                    <p:spPr bwMode="auto">
                      <a:xfrm>
                        <a:off x="533400" y="1169988"/>
                        <a:ext cx="7924800" cy="404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914400" y="2057400"/>
            <a:ext cx="304800" cy="3693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4343400" y="5181600"/>
            <a:ext cx="2209800" cy="646331"/>
          </a:xfrm>
          <a:prstGeom prst="rect">
            <a:avLst/>
          </a:prstGeom>
          <a:noFill/>
        </p:spPr>
        <p:txBody>
          <a:bodyPr wrap="square" rtlCol="0">
            <a:spAutoFit/>
          </a:bodyPr>
          <a:lstStyle/>
          <a:p>
            <a:r>
              <a:rPr lang="en-US" dirty="0" smtClean="0"/>
              <a:t>p&lt;0.001 by Log Rank Test</a:t>
            </a:r>
            <a:endParaRPr lang="en-US" dirty="0"/>
          </a:p>
        </p:txBody>
      </p:sp>
      <p:sp>
        <p:nvSpPr>
          <p:cNvPr id="7" name="TextBox 6"/>
          <p:cNvSpPr txBox="1"/>
          <p:nvPr/>
        </p:nvSpPr>
        <p:spPr>
          <a:xfrm>
            <a:off x="2133600" y="5181600"/>
            <a:ext cx="1905000" cy="646331"/>
          </a:xfrm>
          <a:prstGeom prst="rect">
            <a:avLst/>
          </a:prstGeom>
          <a:noFill/>
        </p:spPr>
        <p:txBody>
          <a:bodyPr wrap="square" rtlCol="0">
            <a:spAutoFit/>
          </a:bodyPr>
          <a:lstStyle/>
          <a:p>
            <a:r>
              <a:rPr lang="en-US" dirty="0" smtClean="0"/>
              <a:t>p&lt;0.001 by Log Rank Test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77" name="Object 81"/>
          <p:cNvGraphicFramePr>
            <a:graphicFrameLocks noChangeAspect="1"/>
          </p:cNvGraphicFramePr>
          <p:nvPr>
            <p:extLst>
              <p:ext uri="{D42A27DB-BD31-4B8C-83A1-F6EECF244321}">
                <p14:modId xmlns:p14="http://schemas.microsoft.com/office/powerpoint/2010/main" val="2454862225"/>
              </p:ext>
            </p:extLst>
          </p:nvPr>
        </p:nvGraphicFramePr>
        <p:xfrm>
          <a:off x="228600" y="1228804"/>
          <a:ext cx="8229600" cy="4554459"/>
        </p:xfrm>
        <a:graphic>
          <a:graphicData uri="http://schemas.openxmlformats.org/presentationml/2006/ole">
            <mc:AlternateContent xmlns:mc="http://schemas.openxmlformats.org/markup-compatibility/2006">
              <mc:Choice xmlns:v="urn:schemas-microsoft-com:vml" Requires="v">
                <p:oleObj spid="_x0000_s29789" name="Chart" r:id="rId4" imgW="7437084" imgH="4114800" progId="MSGraph.Chart.8">
                  <p:embed followColorScheme="full"/>
                </p:oleObj>
              </mc:Choice>
              <mc:Fallback>
                <p:oleObj name="Chart" r:id="rId4" imgW="7437084" imgH="4114800" progId="MSGraph.Chart.8">
                  <p:embed followColorScheme="full"/>
                  <p:pic>
                    <p:nvPicPr>
                      <p:cNvPr id="0" name="Picture 83"/>
                      <p:cNvPicPr>
                        <a:picLocks noChangeAspect="1" noChangeArrowheads="1"/>
                      </p:cNvPicPr>
                      <p:nvPr/>
                    </p:nvPicPr>
                    <p:blipFill>
                      <a:blip r:embed="rId5"/>
                      <a:srcRect/>
                      <a:stretch>
                        <a:fillRect/>
                      </a:stretch>
                    </p:blipFill>
                    <p:spPr bwMode="auto">
                      <a:xfrm>
                        <a:off x="228600" y="1228804"/>
                        <a:ext cx="8229600" cy="45544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itle 1"/>
          <p:cNvSpPr txBox="1">
            <a:spLocks/>
          </p:cNvSpPr>
          <p:nvPr/>
        </p:nvSpPr>
        <p:spPr bwMode="auto">
          <a:xfrm>
            <a:off x="457200" y="274638"/>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Diabetes Incidence by PA</a:t>
            </a:r>
          </a:p>
        </p:txBody>
      </p:sp>
      <p:sp>
        <p:nvSpPr>
          <p:cNvPr id="5" name="TextBox 4"/>
          <p:cNvSpPr txBox="1"/>
          <p:nvPr/>
        </p:nvSpPr>
        <p:spPr>
          <a:xfrm>
            <a:off x="381000" y="2514600"/>
            <a:ext cx="381000" cy="3693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1752600" y="5791200"/>
            <a:ext cx="5562600" cy="369332"/>
          </a:xfrm>
          <a:prstGeom prst="rect">
            <a:avLst/>
          </a:prstGeom>
          <a:noFill/>
        </p:spPr>
        <p:txBody>
          <a:bodyPr wrap="square" rtlCol="0">
            <a:spAutoFit/>
          </a:bodyPr>
          <a:lstStyle/>
          <a:p>
            <a:r>
              <a:rPr lang="en-US" dirty="0" smtClean="0"/>
              <a:t>p&lt;0.05 by Log Rank Test except Exercise: p&lt;0.001</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0"/>
          <p:cNvSpPr>
            <a:spLocks noChangeArrowheads="1"/>
          </p:cNvSpPr>
          <p:nvPr/>
        </p:nvSpPr>
        <p:spPr bwMode="auto">
          <a:xfrm>
            <a:off x="0" y="687388"/>
            <a:ext cx="8679180" cy="914400"/>
          </a:xfrm>
          <a:prstGeom prst="rect">
            <a:avLst/>
          </a:prstGeom>
          <a:solidFill>
            <a:srgbClr val="EEEEEE"/>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a:solidFill>
                <a:srgbClr val="FFFFFF"/>
              </a:solidFill>
            </a:endParaRPr>
          </a:p>
        </p:txBody>
      </p:sp>
      <p:sp>
        <p:nvSpPr>
          <p:cNvPr id="15362" name="Date Placeholder 3"/>
          <p:cNvSpPr txBox="1">
            <a:spLocks noGrp="1"/>
          </p:cNvSpPr>
          <p:nvPr/>
        </p:nvSpPr>
        <p:spPr bwMode="auto">
          <a:xfrm>
            <a:off x="137160" y="5369560"/>
            <a:ext cx="2540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6350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rgbClr val="999999"/>
                </a:solidFill>
                <a:latin typeface="Helvetica" charset="0"/>
              </a:rPr>
              <a:t>Date of download:  8/30/2012</a:t>
            </a:r>
          </a:p>
        </p:txBody>
      </p:sp>
      <p:sp>
        <p:nvSpPr>
          <p:cNvPr id="15363" name="Footer Placeholder 4"/>
          <p:cNvSpPr txBox="1">
            <a:spLocks noGrp="1"/>
          </p:cNvSpPr>
          <p:nvPr/>
        </p:nvSpPr>
        <p:spPr bwMode="auto">
          <a:xfrm>
            <a:off x="546100" y="6009640"/>
            <a:ext cx="3200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100" dirty="0">
                <a:solidFill>
                  <a:srgbClr val="999999"/>
                </a:solidFill>
                <a:latin typeface="Helvetica" charset="0"/>
              </a:rPr>
              <a:t>Copyright © 2012 American Medical Association. All rights reserved.</a:t>
            </a:r>
          </a:p>
        </p:txBody>
      </p:sp>
      <p:sp>
        <p:nvSpPr>
          <p:cNvPr id="15364" name="Text Placeholder 2"/>
          <p:cNvSpPr txBox="1">
            <a:spLocks/>
          </p:cNvSpPr>
          <p:nvPr/>
        </p:nvSpPr>
        <p:spPr bwMode="auto">
          <a:xfrm>
            <a:off x="0" y="692150"/>
            <a:ext cx="521589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300" dirty="0">
                <a:latin typeface="Helvetica" charset="0"/>
              </a:rPr>
              <a:t>From: </a:t>
            </a:r>
            <a:r>
              <a:rPr lang="en-US" sz="1300" dirty="0" err="1" smtClean="0">
                <a:latin typeface="Helvetica" charset="0"/>
              </a:rPr>
              <a:t>Carnethon</a:t>
            </a:r>
            <a:r>
              <a:rPr lang="en-US" sz="1300" dirty="0" smtClean="0">
                <a:latin typeface="Helvetica" charset="0"/>
              </a:rPr>
              <a:t> et al, </a:t>
            </a:r>
            <a:r>
              <a:rPr lang="en-US" sz="1300" b="1" dirty="0" smtClean="0">
                <a:latin typeface="Helvetica" charset="0"/>
              </a:rPr>
              <a:t>Association </a:t>
            </a:r>
            <a:r>
              <a:rPr lang="en-US" sz="1300" b="1" dirty="0">
                <a:latin typeface="Helvetica" charset="0"/>
              </a:rPr>
              <a:t>of Weight Status With Mortality in Adults With Incident Diabetes</a:t>
            </a:r>
          </a:p>
        </p:txBody>
      </p:sp>
      <p:sp>
        <p:nvSpPr>
          <p:cNvPr id="15366" name="Text Placeholder 2"/>
          <p:cNvSpPr txBox="1">
            <a:spLocks/>
          </p:cNvSpPr>
          <p:nvPr/>
        </p:nvSpPr>
        <p:spPr bwMode="auto">
          <a:xfrm>
            <a:off x="0" y="1282700"/>
            <a:ext cx="521589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127000" bIns="6350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dirty="0">
                <a:latin typeface="Helvetica" charset="0"/>
              </a:rPr>
              <a:t>JAMA. 2012;308(6):581-590. doi:10.1001/jama.2012.9282</a:t>
            </a:r>
          </a:p>
        </p:txBody>
      </p:sp>
      <p:sp>
        <p:nvSpPr>
          <p:cNvPr id="15367" name="Text Placeholder 2"/>
          <p:cNvSpPr txBox="1">
            <a:spLocks/>
          </p:cNvSpPr>
          <p:nvPr/>
        </p:nvSpPr>
        <p:spPr bwMode="auto">
          <a:xfrm>
            <a:off x="149860" y="4135119"/>
            <a:ext cx="3596640" cy="173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pPr>
            <a:r>
              <a:rPr lang="en-US" sz="1200" dirty="0">
                <a:latin typeface="Helvetica" charset="0"/>
              </a:rPr>
              <a:t>Body mass index (BMI) was calculated as weight in kilograms divided by height in meters squared. Normal weight was defined as a BMI of 18.5-24.9; those categorized as overweight/obese had a BMI of ≥25.</a:t>
            </a:r>
          </a:p>
        </p:txBody>
      </p:sp>
      <p:sp>
        <p:nvSpPr>
          <p:cNvPr id="15368" name="TextBox 11"/>
          <p:cNvSpPr txBox="1">
            <a:spLocks noChangeArrowheads="1"/>
          </p:cNvSpPr>
          <p:nvPr/>
        </p:nvSpPr>
        <p:spPr bwMode="auto">
          <a:xfrm>
            <a:off x="254000" y="3729514"/>
            <a:ext cx="299466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54000" tIns="0" rIns="0" bIns="6350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b="1" dirty="0">
                <a:latin typeface="Helvetica" charset="0"/>
              </a:rPr>
              <a:t>Figure </a:t>
            </a:r>
            <a:r>
              <a:rPr lang="en-US" sz="1300" b="1" dirty="0">
                <a:latin typeface="Helvetica" charset="0"/>
              </a:rPr>
              <a:t>Legend</a:t>
            </a:r>
            <a:r>
              <a:rPr lang="en-US" sz="1200" b="1" dirty="0">
                <a:latin typeface="Helvetica" charset="0"/>
              </a:rPr>
              <a:t>:</a:t>
            </a:r>
          </a:p>
        </p:txBody>
      </p:sp>
      <p:cxnSp>
        <p:nvCxnSpPr>
          <p:cNvPr id="15369" name="Straight Connector 5"/>
          <p:cNvCxnSpPr>
            <a:cxnSpLocks noChangeShapeType="1"/>
          </p:cNvCxnSpPr>
          <p:nvPr/>
        </p:nvCxnSpPr>
        <p:spPr bwMode="auto">
          <a:xfrm>
            <a:off x="0" y="666750"/>
            <a:ext cx="9144000" cy="0"/>
          </a:xfrm>
          <a:prstGeom prst="line">
            <a:avLst/>
          </a:prstGeom>
          <a:noFill/>
          <a:ln w="38100">
            <a:solidFill>
              <a:srgbClr val="999999"/>
            </a:solidFill>
            <a:round/>
            <a:headEnd/>
            <a:tailEnd/>
          </a:ln>
          <a:extLst>
            <a:ext uri="{909E8E84-426E-40DD-AFC4-6F175D3DCCD1}">
              <a14:hiddenFill xmlns:a14="http://schemas.microsoft.com/office/drawing/2010/main">
                <a:noFill/>
              </a14:hiddenFill>
            </a:ext>
          </a:extLst>
        </p:spPr>
      </p:cxnSp>
      <p:pic>
        <p:nvPicPr>
          <p:cNvPr id="15370"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0" y="127000"/>
            <a:ext cx="2641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2"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7760" y="336550"/>
            <a:ext cx="3681420" cy="6468745"/>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2"/>
          <p:cNvSpPr txBox="1">
            <a:spLocks/>
          </p:cNvSpPr>
          <p:nvPr/>
        </p:nvSpPr>
        <p:spPr bwMode="auto">
          <a:xfrm>
            <a:off x="149860" y="1877060"/>
            <a:ext cx="5215890"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127000" bIns="6350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dirty="0" smtClean="0">
                <a:latin typeface="Helvetica" charset="0"/>
              </a:rPr>
              <a:t>Pooled analysis of MESA, ARIC, CARDIA, CHS and Framingham </a:t>
            </a:r>
          </a:p>
          <a:p>
            <a:pPr eaLnBrk="1" hangingPunct="1"/>
            <a:r>
              <a:rPr lang="en-US" sz="1200" dirty="0" smtClean="0">
                <a:latin typeface="Helvetica" charset="0"/>
              </a:rPr>
              <a:t>Offspring Study</a:t>
            </a:r>
            <a:endParaRPr lang="en-US" sz="1200" dirty="0">
              <a:latin typeface="Helvetica" charset="0"/>
            </a:endParaRPr>
          </a:p>
        </p:txBody>
      </p:sp>
    </p:spTree>
    <p:extLst>
      <p:ext uri="{BB962C8B-B14F-4D97-AF65-F5344CB8AC3E}">
        <p14:creationId xmlns:p14="http://schemas.microsoft.com/office/powerpoint/2010/main" val="37050078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sz="4000" dirty="0" smtClean="0"/>
              <a:t>Conclusions</a:t>
            </a:r>
            <a:endParaRPr lang="en-US" sz="4000" dirty="0"/>
          </a:p>
        </p:txBody>
      </p:sp>
      <p:sp>
        <p:nvSpPr>
          <p:cNvPr id="3" name="Content Placeholder 2"/>
          <p:cNvSpPr>
            <a:spLocks noGrp="1"/>
          </p:cNvSpPr>
          <p:nvPr>
            <p:ph idx="1"/>
          </p:nvPr>
        </p:nvSpPr>
        <p:spPr>
          <a:xfrm>
            <a:off x="533400" y="1143000"/>
            <a:ext cx="8229600" cy="4525963"/>
          </a:xfrm>
        </p:spPr>
        <p:txBody>
          <a:bodyPr/>
          <a:lstStyle/>
          <a:p>
            <a:r>
              <a:rPr lang="en-US" dirty="0" smtClean="0"/>
              <a:t>MESA has, and will continue to contribute to further understanding the relationship between diabetes and CVD</a:t>
            </a:r>
          </a:p>
          <a:p>
            <a:pPr lvl="1"/>
            <a:r>
              <a:rPr lang="en-US" dirty="0" smtClean="0"/>
              <a:t>Hastens coronary calcification</a:t>
            </a:r>
          </a:p>
          <a:p>
            <a:pPr lvl="1"/>
            <a:r>
              <a:rPr lang="en-US" dirty="0" smtClean="0"/>
              <a:t>Subset of adults with DM but without CAC is at low risk for CVD</a:t>
            </a:r>
          </a:p>
          <a:p>
            <a:r>
              <a:rPr lang="en-US" dirty="0"/>
              <a:t>I</a:t>
            </a:r>
            <a:r>
              <a:rPr lang="en-US" dirty="0" smtClean="0"/>
              <a:t>mportant contributions regarding the epidemiology of type 2 diabetes in a contemporary, multi-ethnic sample</a:t>
            </a:r>
          </a:p>
        </p:txBody>
      </p:sp>
      <p:pic>
        <p:nvPicPr>
          <p:cNvPr id="4" name="Picture 3" descr="http://www.mesa-nhlbi.org/siteblocks/images/MesaLogo-100x61.gif"/>
          <p:cNvPicPr>
            <a:picLocks noChangeAspect="1" noChangeArrowheads="1"/>
          </p:cNvPicPr>
          <p:nvPr/>
        </p:nvPicPr>
        <p:blipFill>
          <a:blip r:embed="rId2" cstate="print"/>
          <a:srcRect/>
          <a:stretch>
            <a:fillRect/>
          </a:stretch>
        </p:blipFill>
        <p:spPr bwMode="auto">
          <a:xfrm>
            <a:off x="152400" y="152401"/>
            <a:ext cx="1373160" cy="83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54807"/>
            <a:ext cx="7315200" cy="990600"/>
          </a:xfrm>
        </p:spPr>
        <p:txBody>
          <a:bodyPr/>
          <a:lstStyle/>
          <a:p>
            <a:r>
              <a:rPr lang="en-US" sz="4000" dirty="0" smtClean="0"/>
              <a:t>Further Directions/ Opportunities</a:t>
            </a:r>
            <a:endParaRPr lang="en-US" sz="4000" dirty="0"/>
          </a:p>
        </p:txBody>
      </p:sp>
      <p:sp>
        <p:nvSpPr>
          <p:cNvPr id="3" name="Content Placeholder 2"/>
          <p:cNvSpPr>
            <a:spLocks noGrp="1"/>
          </p:cNvSpPr>
          <p:nvPr>
            <p:ph idx="1"/>
          </p:nvPr>
        </p:nvSpPr>
        <p:spPr>
          <a:xfrm>
            <a:off x="457200" y="1371600"/>
            <a:ext cx="8229600" cy="4525963"/>
          </a:xfrm>
        </p:spPr>
        <p:txBody>
          <a:bodyPr/>
          <a:lstStyle/>
          <a:p>
            <a:r>
              <a:rPr lang="en-US" dirty="0" smtClean="0"/>
              <a:t>Impact of </a:t>
            </a:r>
            <a:r>
              <a:rPr lang="en-US" dirty="0"/>
              <a:t>D</a:t>
            </a:r>
            <a:r>
              <a:rPr lang="en-US" dirty="0" smtClean="0"/>
              <a:t>iabetes on heart structure/function and Heart Failure</a:t>
            </a:r>
          </a:p>
          <a:p>
            <a:pPr lvl="1"/>
            <a:r>
              <a:rPr lang="en-US" dirty="0" smtClean="0"/>
              <a:t>Change from Exam 1 to Exam 5 in LV parameters</a:t>
            </a:r>
          </a:p>
          <a:p>
            <a:pPr lvl="1"/>
            <a:r>
              <a:rPr lang="en-US" dirty="0" smtClean="0"/>
              <a:t>Investigation of “diabetic cardiomyopathy”</a:t>
            </a:r>
          </a:p>
          <a:p>
            <a:r>
              <a:rPr lang="en-US" dirty="0" smtClean="0"/>
              <a:t>Correlates of progression from normal to IFG to Diabetes</a:t>
            </a:r>
          </a:p>
          <a:p>
            <a:pPr lvl="1"/>
            <a:r>
              <a:rPr lang="en-US" sz="2400" b="1" dirty="0"/>
              <a:t>By exam 5, 21% of the examined cohort </a:t>
            </a:r>
            <a:r>
              <a:rPr lang="en-US" sz="2400" b="1" dirty="0" smtClean="0"/>
              <a:t>has </a:t>
            </a:r>
            <a:r>
              <a:rPr lang="en-US" sz="2400" b="1" dirty="0"/>
              <a:t>IFG and 20% diabetes. </a:t>
            </a:r>
            <a:endParaRPr lang="en-US" sz="2400" dirty="0" smtClean="0"/>
          </a:p>
          <a:p>
            <a:r>
              <a:rPr lang="en-US" dirty="0" smtClean="0"/>
              <a:t>Associations between glycemic status, subclinical </a:t>
            </a:r>
            <a:r>
              <a:rPr lang="en-US" dirty="0" err="1" smtClean="0"/>
              <a:t>athero</a:t>
            </a:r>
            <a:r>
              <a:rPr lang="en-US" dirty="0" smtClean="0"/>
              <a:t>, and cognition</a:t>
            </a:r>
          </a:p>
        </p:txBody>
      </p:sp>
      <p:pic>
        <p:nvPicPr>
          <p:cNvPr id="4" name="Picture 3" descr="http://www.mesa-nhlbi.org/siteblocks/images/MesaLogo-100x61.gif"/>
          <p:cNvPicPr>
            <a:picLocks noChangeAspect="1" noChangeArrowheads="1"/>
          </p:cNvPicPr>
          <p:nvPr/>
        </p:nvPicPr>
        <p:blipFill>
          <a:blip r:embed="rId2" cstate="print"/>
          <a:srcRect/>
          <a:stretch>
            <a:fillRect/>
          </a:stretch>
        </p:blipFill>
        <p:spPr bwMode="auto">
          <a:xfrm>
            <a:off x="152400" y="152401"/>
            <a:ext cx="1143000" cy="697706"/>
          </a:xfrm>
          <a:prstGeom prst="rect">
            <a:avLst/>
          </a:prstGeom>
          <a:noFill/>
          <a:ln w="9525">
            <a:noFill/>
            <a:miter lim="800000"/>
            <a:headEnd/>
            <a:tailEnd/>
          </a:ln>
        </p:spPr>
      </p:pic>
    </p:spTree>
    <p:extLst>
      <p:ext uri="{BB962C8B-B14F-4D97-AF65-F5344CB8AC3E}">
        <p14:creationId xmlns:p14="http://schemas.microsoft.com/office/powerpoint/2010/main" val="11433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066800" y="228600"/>
            <a:ext cx="72390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nchor="ctr"/>
          <a:lstStyle/>
          <a:p>
            <a:pPr algn="ctr"/>
            <a:r>
              <a:rPr lang="en-US" sz="2000" b="1">
                <a:solidFill>
                  <a:schemeClr val="bg1"/>
                </a:solidFill>
              </a:rPr>
              <a:t>Age-adjusted Percentage of U.S. Adults Who Were Obese or Who Had Diagnosed Diabetes</a:t>
            </a:r>
            <a:r>
              <a:rPr lang="en-US" sz="2200" b="1">
                <a:solidFill>
                  <a:schemeClr val="bg1"/>
                </a:solidFill>
              </a:rPr>
              <a:t> </a:t>
            </a:r>
          </a:p>
        </p:txBody>
      </p:sp>
      <p:sp>
        <p:nvSpPr>
          <p:cNvPr id="22531" name="Text Box 3"/>
          <p:cNvSpPr txBox="1">
            <a:spLocks noChangeArrowheads="1"/>
          </p:cNvSpPr>
          <p:nvPr/>
        </p:nvSpPr>
        <p:spPr bwMode="auto">
          <a:xfrm>
            <a:off x="271463" y="1090613"/>
            <a:ext cx="2806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u="sng">
                <a:solidFill>
                  <a:schemeClr val="bg1"/>
                </a:solidFill>
              </a:rPr>
              <a:t>Obesity (BMI ≥30 kg/m</a:t>
            </a:r>
            <a:r>
              <a:rPr lang="en-US" b="1" u="sng" baseline="30000">
                <a:solidFill>
                  <a:schemeClr val="bg1"/>
                </a:solidFill>
              </a:rPr>
              <a:t>2</a:t>
            </a:r>
            <a:r>
              <a:rPr lang="en-US" b="1" u="sng">
                <a:solidFill>
                  <a:schemeClr val="bg1"/>
                </a:solidFill>
              </a:rPr>
              <a:t>)</a:t>
            </a:r>
          </a:p>
        </p:txBody>
      </p:sp>
      <p:sp>
        <p:nvSpPr>
          <p:cNvPr id="22532" name="Text Box 4"/>
          <p:cNvSpPr txBox="1">
            <a:spLocks noChangeArrowheads="1"/>
          </p:cNvSpPr>
          <p:nvPr/>
        </p:nvSpPr>
        <p:spPr bwMode="auto">
          <a:xfrm>
            <a:off x="236538" y="3695700"/>
            <a:ext cx="1146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u="sng">
                <a:solidFill>
                  <a:schemeClr val="bg1"/>
                </a:solidFill>
              </a:rPr>
              <a:t>Diabetes</a:t>
            </a:r>
          </a:p>
        </p:txBody>
      </p:sp>
      <p:grpSp>
        <p:nvGrpSpPr>
          <p:cNvPr id="2" name="Group 5"/>
          <p:cNvGrpSpPr>
            <a:grpSpLocks/>
          </p:cNvGrpSpPr>
          <p:nvPr/>
        </p:nvGrpSpPr>
        <p:grpSpPr bwMode="auto">
          <a:xfrm>
            <a:off x="819150" y="1371600"/>
            <a:ext cx="2209800" cy="1981200"/>
            <a:chOff x="516" y="912"/>
            <a:chExt cx="1392" cy="1248"/>
          </a:xfrm>
        </p:grpSpPr>
        <p:grpSp>
          <p:nvGrpSpPr>
            <p:cNvPr id="23181" name="Group 6"/>
            <p:cNvGrpSpPr>
              <a:grpSpLocks noChangeAspect="1"/>
            </p:cNvGrpSpPr>
            <p:nvPr/>
          </p:nvGrpSpPr>
          <p:grpSpPr bwMode="auto">
            <a:xfrm>
              <a:off x="516" y="980"/>
              <a:ext cx="1392" cy="1180"/>
              <a:chOff x="432" y="720"/>
              <a:chExt cx="2160" cy="1632"/>
            </a:xfrm>
          </p:grpSpPr>
          <p:sp>
            <p:nvSpPr>
              <p:cNvPr id="23183" name="AutoShape 7"/>
              <p:cNvSpPr>
                <a:spLocks noChangeAspect="1" noChangeArrowheads="1"/>
              </p:cNvSpPr>
              <p:nvPr/>
            </p:nvSpPr>
            <p:spPr bwMode="auto">
              <a:xfrm>
                <a:off x="432" y="720"/>
                <a:ext cx="2155" cy="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sp>
            <p:nvSpPr>
              <p:cNvPr id="23184" name="Rectangle 8"/>
              <p:cNvSpPr>
                <a:spLocks noChangeAspect="1" noChangeArrowheads="1"/>
              </p:cNvSpPr>
              <p:nvPr/>
            </p:nvSpPr>
            <p:spPr bwMode="auto">
              <a:xfrm>
                <a:off x="432" y="720"/>
                <a:ext cx="2160" cy="163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sp>
            <p:nvSpPr>
              <p:cNvPr id="23185" name="Rectangle 9"/>
              <p:cNvSpPr>
                <a:spLocks noChangeAspect="1" noChangeArrowheads="1"/>
              </p:cNvSpPr>
              <p:nvPr/>
            </p:nvSpPr>
            <p:spPr bwMode="auto">
              <a:xfrm>
                <a:off x="459" y="746"/>
                <a:ext cx="2106" cy="157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sp>
            <p:nvSpPr>
              <p:cNvPr id="23186" name="Freeform 10"/>
              <p:cNvSpPr>
                <a:spLocks noChangeAspect="1"/>
              </p:cNvSpPr>
              <p:nvPr/>
            </p:nvSpPr>
            <p:spPr bwMode="auto">
              <a:xfrm>
                <a:off x="1841" y="1685"/>
                <a:ext cx="147" cy="225"/>
              </a:xfrm>
              <a:custGeom>
                <a:avLst/>
                <a:gdLst>
                  <a:gd name="T0" fmla="*/ 2 w 192"/>
                  <a:gd name="T1" fmla="*/ 1 h 312"/>
                  <a:gd name="T2" fmla="*/ 2 w 192"/>
                  <a:gd name="T3" fmla="*/ 1 h 312"/>
                  <a:gd name="T4" fmla="*/ 2 w 192"/>
                  <a:gd name="T5" fmla="*/ 1 h 312"/>
                  <a:gd name="T6" fmla="*/ 2 w 192"/>
                  <a:gd name="T7" fmla="*/ 1 h 312"/>
                  <a:gd name="T8" fmla="*/ 2 w 192"/>
                  <a:gd name="T9" fmla="*/ 1 h 312"/>
                  <a:gd name="T10" fmla="*/ 2 w 192"/>
                  <a:gd name="T11" fmla="*/ 1 h 312"/>
                  <a:gd name="T12" fmla="*/ 2 w 192"/>
                  <a:gd name="T13" fmla="*/ 1 h 312"/>
                  <a:gd name="T14" fmla="*/ 2 w 192"/>
                  <a:gd name="T15" fmla="*/ 1 h 312"/>
                  <a:gd name="T16" fmla="*/ 2 w 192"/>
                  <a:gd name="T17" fmla="*/ 1 h 312"/>
                  <a:gd name="T18" fmla="*/ 2 w 192"/>
                  <a:gd name="T19" fmla="*/ 1 h 312"/>
                  <a:gd name="T20" fmla="*/ 2 w 192"/>
                  <a:gd name="T21" fmla="*/ 1 h 312"/>
                  <a:gd name="T22" fmla="*/ 0 w 192"/>
                  <a:gd name="T23" fmla="*/ 1 h 312"/>
                  <a:gd name="T24" fmla="*/ 0 w 192"/>
                  <a:gd name="T25" fmla="*/ 1 h 312"/>
                  <a:gd name="T26" fmla="*/ 2 w 192"/>
                  <a:gd name="T27" fmla="*/ 0 h 312"/>
                  <a:gd name="T28" fmla="*/ 2 w 192"/>
                  <a:gd name="T29" fmla="*/ 1 h 312"/>
                  <a:gd name="T30" fmla="*/ 2 w 192"/>
                  <a:gd name="T31" fmla="*/ 1 h 312"/>
                  <a:gd name="T32" fmla="*/ 2 w 192"/>
                  <a:gd name="T33" fmla="*/ 1 h 312"/>
                  <a:gd name="T34" fmla="*/ 2 w 192"/>
                  <a:gd name="T35" fmla="*/ 1 h 3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2"/>
                  <a:gd name="T55" fmla="*/ 0 h 312"/>
                  <a:gd name="T56" fmla="*/ 192 w 192"/>
                  <a:gd name="T57" fmla="*/ 312 h 3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close/>
                  </a:path>
                </a:pathLst>
              </a:custGeom>
              <a:solidFill>
                <a:srgbClr val="FFAA00"/>
              </a:solidFill>
              <a:ln w="9525">
                <a:solidFill>
                  <a:srgbClr val="FFAA00"/>
                </a:solidFill>
                <a:round/>
                <a:headEnd/>
                <a:tailEnd/>
              </a:ln>
            </p:spPr>
            <p:txBody>
              <a:bodyPr/>
              <a:lstStyle/>
              <a:p>
                <a:endParaRPr lang="en-US"/>
              </a:p>
            </p:txBody>
          </p:sp>
          <p:sp>
            <p:nvSpPr>
              <p:cNvPr id="23187" name="Freeform 11"/>
              <p:cNvSpPr>
                <a:spLocks noChangeAspect="1"/>
              </p:cNvSpPr>
              <p:nvPr/>
            </p:nvSpPr>
            <p:spPr bwMode="auto">
              <a:xfrm>
                <a:off x="1841" y="1685"/>
                <a:ext cx="147" cy="225"/>
              </a:xfrm>
              <a:custGeom>
                <a:avLst/>
                <a:gdLst>
                  <a:gd name="T0" fmla="*/ 2 w 192"/>
                  <a:gd name="T1" fmla="*/ 1 h 312"/>
                  <a:gd name="T2" fmla="*/ 2 w 192"/>
                  <a:gd name="T3" fmla="*/ 1 h 312"/>
                  <a:gd name="T4" fmla="*/ 2 w 192"/>
                  <a:gd name="T5" fmla="*/ 1 h 312"/>
                  <a:gd name="T6" fmla="*/ 2 w 192"/>
                  <a:gd name="T7" fmla="*/ 1 h 312"/>
                  <a:gd name="T8" fmla="*/ 2 w 192"/>
                  <a:gd name="T9" fmla="*/ 1 h 312"/>
                  <a:gd name="T10" fmla="*/ 2 w 192"/>
                  <a:gd name="T11" fmla="*/ 1 h 312"/>
                  <a:gd name="T12" fmla="*/ 2 w 192"/>
                  <a:gd name="T13" fmla="*/ 1 h 312"/>
                  <a:gd name="T14" fmla="*/ 2 w 192"/>
                  <a:gd name="T15" fmla="*/ 1 h 312"/>
                  <a:gd name="T16" fmla="*/ 2 w 192"/>
                  <a:gd name="T17" fmla="*/ 1 h 312"/>
                  <a:gd name="T18" fmla="*/ 2 w 192"/>
                  <a:gd name="T19" fmla="*/ 1 h 312"/>
                  <a:gd name="T20" fmla="*/ 2 w 192"/>
                  <a:gd name="T21" fmla="*/ 1 h 312"/>
                  <a:gd name="T22" fmla="*/ 0 w 192"/>
                  <a:gd name="T23" fmla="*/ 1 h 312"/>
                  <a:gd name="T24" fmla="*/ 0 w 192"/>
                  <a:gd name="T25" fmla="*/ 1 h 312"/>
                  <a:gd name="T26" fmla="*/ 2 w 192"/>
                  <a:gd name="T27" fmla="*/ 0 h 312"/>
                  <a:gd name="T28" fmla="*/ 2 w 192"/>
                  <a:gd name="T29" fmla="*/ 1 h 312"/>
                  <a:gd name="T30" fmla="*/ 2 w 192"/>
                  <a:gd name="T31" fmla="*/ 1 h 312"/>
                  <a:gd name="T32" fmla="*/ 2 w 192"/>
                  <a:gd name="T33" fmla="*/ 1 h 312"/>
                  <a:gd name="T34" fmla="*/ 2 w 192"/>
                  <a:gd name="T35" fmla="*/ 1 h 312"/>
                  <a:gd name="T36" fmla="*/ 2 w 192"/>
                  <a:gd name="T37" fmla="*/ 1 h 3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2"/>
                  <a:gd name="T58" fmla="*/ 0 h 312"/>
                  <a:gd name="T59" fmla="*/ 192 w 192"/>
                  <a:gd name="T60" fmla="*/ 312 h 3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lnTo>
                      <a:pt x="192" y="25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88" name="Freeform 12"/>
              <p:cNvSpPr>
                <a:spLocks noChangeAspect="1"/>
              </p:cNvSpPr>
              <p:nvPr/>
            </p:nvSpPr>
            <p:spPr bwMode="auto">
              <a:xfrm>
                <a:off x="496" y="1785"/>
                <a:ext cx="407" cy="338"/>
              </a:xfrm>
              <a:custGeom>
                <a:avLst/>
                <a:gdLst>
                  <a:gd name="T0" fmla="*/ 2 w 534"/>
                  <a:gd name="T1" fmla="*/ 1 h 468"/>
                  <a:gd name="T2" fmla="*/ 2 w 534"/>
                  <a:gd name="T3" fmla="*/ 1 h 468"/>
                  <a:gd name="T4" fmla="*/ 2 w 534"/>
                  <a:gd name="T5" fmla="*/ 1 h 468"/>
                  <a:gd name="T6" fmla="*/ 2 w 534"/>
                  <a:gd name="T7" fmla="*/ 1 h 468"/>
                  <a:gd name="T8" fmla="*/ 2 w 534"/>
                  <a:gd name="T9" fmla="*/ 1 h 468"/>
                  <a:gd name="T10" fmla="*/ 2 w 534"/>
                  <a:gd name="T11" fmla="*/ 1 h 468"/>
                  <a:gd name="T12" fmla="*/ 2 w 534"/>
                  <a:gd name="T13" fmla="*/ 1 h 468"/>
                  <a:gd name="T14" fmla="*/ 2 w 534"/>
                  <a:gd name="T15" fmla="*/ 1 h 468"/>
                  <a:gd name="T16" fmla="*/ 2 w 534"/>
                  <a:gd name="T17" fmla="*/ 1 h 468"/>
                  <a:gd name="T18" fmla="*/ 2 w 534"/>
                  <a:gd name="T19" fmla="*/ 1 h 468"/>
                  <a:gd name="T20" fmla="*/ 0 w 534"/>
                  <a:gd name="T21" fmla="*/ 1 h 468"/>
                  <a:gd name="T22" fmla="*/ 2 w 534"/>
                  <a:gd name="T23" fmla="*/ 1 h 468"/>
                  <a:gd name="T24" fmla="*/ 2 w 534"/>
                  <a:gd name="T25" fmla="*/ 1 h 468"/>
                  <a:gd name="T26" fmla="*/ 2 w 534"/>
                  <a:gd name="T27" fmla="*/ 1 h 468"/>
                  <a:gd name="T28" fmla="*/ 2 w 534"/>
                  <a:gd name="T29" fmla="*/ 1 h 468"/>
                  <a:gd name="T30" fmla="*/ 2 w 534"/>
                  <a:gd name="T31" fmla="*/ 1 h 468"/>
                  <a:gd name="T32" fmla="*/ 2 w 534"/>
                  <a:gd name="T33" fmla="*/ 1 h 468"/>
                  <a:gd name="T34" fmla="*/ 2 w 534"/>
                  <a:gd name="T35" fmla="*/ 1 h 468"/>
                  <a:gd name="T36" fmla="*/ 2 w 534"/>
                  <a:gd name="T37" fmla="*/ 1 h 468"/>
                  <a:gd name="T38" fmla="*/ 2 w 534"/>
                  <a:gd name="T39" fmla="*/ 1 h 468"/>
                  <a:gd name="T40" fmla="*/ 2 w 534"/>
                  <a:gd name="T41" fmla="*/ 1 h 468"/>
                  <a:gd name="T42" fmla="*/ 2 w 534"/>
                  <a:gd name="T43" fmla="*/ 1 h 468"/>
                  <a:gd name="T44" fmla="*/ 2 w 534"/>
                  <a:gd name="T45" fmla="*/ 1 h 468"/>
                  <a:gd name="T46" fmla="*/ 2 w 534"/>
                  <a:gd name="T47" fmla="*/ 1 h 468"/>
                  <a:gd name="T48" fmla="*/ 2 w 534"/>
                  <a:gd name="T49" fmla="*/ 1 h 468"/>
                  <a:gd name="T50" fmla="*/ 2 w 534"/>
                  <a:gd name="T51" fmla="*/ 1 h 468"/>
                  <a:gd name="T52" fmla="*/ 2 w 534"/>
                  <a:gd name="T53" fmla="*/ 1 h 468"/>
                  <a:gd name="T54" fmla="*/ 2 w 534"/>
                  <a:gd name="T55" fmla="*/ 1 h 468"/>
                  <a:gd name="T56" fmla="*/ 2 w 534"/>
                  <a:gd name="T57" fmla="*/ 1 h 468"/>
                  <a:gd name="T58" fmla="*/ 2 w 534"/>
                  <a:gd name="T59" fmla="*/ 1 h 468"/>
                  <a:gd name="T60" fmla="*/ 2 w 534"/>
                  <a:gd name="T61" fmla="*/ 1 h 468"/>
                  <a:gd name="T62" fmla="*/ 2 w 534"/>
                  <a:gd name="T63" fmla="*/ 1 h 468"/>
                  <a:gd name="T64" fmla="*/ 2 w 534"/>
                  <a:gd name="T65" fmla="*/ 1 h 468"/>
                  <a:gd name="T66" fmla="*/ 2 w 534"/>
                  <a:gd name="T67" fmla="*/ 1 h 468"/>
                  <a:gd name="T68" fmla="*/ 2 w 534"/>
                  <a:gd name="T69" fmla="*/ 1 h 468"/>
                  <a:gd name="T70" fmla="*/ 2 w 534"/>
                  <a:gd name="T71" fmla="*/ 1 h 468"/>
                  <a:gd name="T72" fmla="*/ 2 w 534"/>
                  <a:gd name="T73" fmla="*/ 1 h 468"/>
                  <a:gd name="T74" fmla="*/ 2 w 534"/>
                  <a:gd name="T75" fmla="*/ 1 h 468"/>
                  <a:gd name="T76" fmla="*/ 2 w 534"/>
                  <a:gd name="T77" fmla="*/ 1 h 468"/>
                  <a:gd name="T78" fmla="*/ 2 w 534"/>
                  <a:gd name="T79" fmla="*/ 1 h 468"/>
                  <a:gd name="T80" fmla="*/ 2 w 534"/>
                  <a:gd name="T81" fmla="*/ 1 h 468"/>
                  <a:gd name="T82" fmla="*/ 2 w 534"/>
                  <a:gd name="T83" fmla="*/ 1 h 468"/>
                  <a:gd name="T84" fmla="*/ 2 w 534"/>
                  <a:gd name="T85" fmla="*/ 1 h 468"/>
                  <a:gd name="T86" fmla="*/ 2 w 534"/>
                  <a:gd name="T87" fmla="*/ 1 h 468"/>
                  <a:gd name="T88" fmla="*/ 2 w 534"/>
                  <a:gd name="T89" fmla="*/ 1 h 468"/>
                  <a:gd name="T90" fmla="*/ 2 w 534"/>
                  <a:gd name="T91" fmla="*/ 1 h 468"/>
                  <a:gd name="T92" fmla="*/ 2 w 534"/>
                  <a:gd name="T93" fmla="*/ 1 h 468"/>
                  <a:gd name="T94" fmla="*/ 2 w 534"/>
                  <a:gd name="T95" fmla="*/ 1 h 468"/>
                  <a:gd name="T96" fmla="*/ 2 w 534"/>
                  <a:gd name="T97" fmla="*/ 1 h 468"/>
                  <a:gd name="T98" fmla="*/ 2 w 534"/>
                  <a:gd name="T99" fmla="*/ 1 h 4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
                  <a:gd name="T151" fmla="*/ 0 h 468"/>
                  <a:gd name="T152" fmla="*/ 534 w 534"/>
                  <a:gd name="T153" fmla="*/ 468 h 4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close/>
                  </a:path>
                </a:pathLst>
              </a:custGeom>
              <a:solidFill>
                <a:srgbClr val="FFAA00"/>
              </a:solidFill>
              <a:ln w="9525">
                <a:solidFill>
                  <a:srgbClr val="FFAA00"/>
                </a:solidFill>
                <a:round/>
                <a:headEnd/>
                <a:tailEnd/>
              </a:ln>
            </p:spPr>
            <p:txBody>
              <a:bodyPr/>
              <a:lstStyle/>
              <a:p>
                <a:endParaRPr lang="en-US"/>
              </a:p>
            </p:txBody>
          </p:sp>
          <p:sp>
            <p:nvSpPr>
              <p:cNvPr id="23189" name="Freeform 13"/>
              <p:cNvSpPr>
                <a:spLocks noChangeAspect="1"/>
              </p:cNvSpPr>
              <p:nvPr/>
            </p:nvSpPr>
            <p:spPr bwMode="auto">
              <a:xfrm>
                <a:off x="496" y="1785"/>
                <a:ext cx="407" cy="338"/>
              </a:xfrm>
              <a:custGeom>
                <a:avLst/>
                <a:gdLst>
                  <a:gd name="T0" fmla="*/ 2 w 534"/>
                  <a:gd name="T1" fmla="*/ 1 h 468"/>
                  <a:gd name="T2" fmla="*/ 2 w 534"/>
                  <a:gd name="T3" fmla="*/ 1 h 468"/>
                  <a:gd name="T4" fmla="*/ 2 w 534"/>
                  <a:gd name="T5" fmla="*/ 1 h 468"/>
                  <a:gd name="T6" fmla="*/ 2 w 534"/>
                  <a:gd name="T7" fmla="*/ 1 h 468"/>
                  <a:gd name="T8" fmla="*/ 2 w 534"/>
                  <a:gd name="T9" fmla="*/ 1 h 468"/>
                  <a:gd name="T10" fmla="*/ 2 w 534"/>
                  <a:gd name="T11" fmla="*/ 1 h 468"/>
                  <a:gd name="T12" fmla="*/ 2 w 534"/>
                  <a:gd name="T13" fmla="*/ 1 h 468"/>
                  <a:gd name="T14" fmla="*/ 2 w 534"/>
                  <a:gd name="T15" fmla="*/ 1 h 468"/>
                  <a:gd name="T16" fmla="*/ 2 w 534"/>
                  <a:gd name="T17" fmla="*/ 1 h 468"/>
                  <a:gd name="T18" fmla="*/ 2 w 534"/>
                  <a:gd name="T19" fmla="*/ 1 h 468"/>
                  <a:gd name="T20" fmla="*/ 0 w 534"/>
                  <a:gd name="T21" fmla="*/ 1 h 468"/>
                  <a:gd name="T22" fmla="*/ 2 w 534"/>
                  <a:gd name="T23" fmla="*/ 1 h 468"/>
                  <a:gd name="T24" fmla="*/ 2 w 534"/>
                  <a:gd name="T25" fmla="*/ 1 h 468"/>
                  <a:gd name="T26" fmla="*/ 2 w 534"/>
                  <a:gd name="T27" fmla="*/ 1 h 468"/>
                  <a:gd name="T28" fmla="*/ 2 w 534"/>
                  <a:gd name="T29" fmla="*/ 1 h 468"/>
                  <a:gd name="T30" fmla="*/ 2 w 534"/>
                  <a:gd name="T31" fmla="*/ 1 h 468"/>
                  <a:gd name="T32" fmla="*/ 2 w 534"/>
                  <a:gd name="T33" fmla="*/ 1 h 468"/>
                  <a:gd name="T34" fmla="*/ 2 w 534"/>
                  <a:gd name="T35" fmla="*/ 1 h 468"/>
                  <a:gd name="T36" fmla="*/ 2 w 534"/>
                  <a:gd name="T37" fmla="*/ 1 h 468"/>
                  <a:gd name="T38" fmla="*/ 2 w 534"/>
                  <a:gd name="T39" fmla="*/ 1 h 468"/>
                  <a:gd name="T40" fmla="*/ 2 w 534"/>
                  <a:gd name="T41" fmla="*/ 1 h 468"/>
                  <a:gd name="T42" fmla="*/ 2 w 534"/>
                  <a:gd name="T43" fmla="*/ 1 h 468"/>
                  <a:gd name="T44" fmla="*/ 2 w 534"/>
                  <a:gd name="T45" fmla="*/ 1 h 468"/>
                  <a:gd name="T46" fmla="*/ 2 w 534"/>
                  <a:gd name="T47" fmla="*/ 1 h 468"/>
                  <a:gd name="T48" fmla="*/ 2 w 534"/>
                  <a:gd name="T49" fmla="*/ 1 h 468"/>
                  <a:gd name="T50" fmla="*/ 2 w 534"/>
                  <a:gd name="T51" fmla="*/ 1 h 468"/>
                  <a:gd name="T52" fmla="*/ 2 w 534"/>
                  <a:gd name="T53" fmla="*/ 1 h 468"/>
                  <a:gd name="T54" fmla="*/ 2 w 534"/>
                  <a:gd name="T55" fmla="*/ 1 h 468"/>
                  <a:gd name="T56" fmla="*/ 2 w 534"/>
                  <a:gd name="T57" fmla="*/ 1 h 468"/>
                  <a:gd name="T58" fmla="*/ 2 w 534"/>
                  <a:gd name="T59" fmla="*/ 1 h 468"/>
                  <a:gd name="T60" fmla="*/ 2 w 534"/>
                  <a:gd name="T61" fmla="*/ 1 h 468"/>
                  <a:gd name="T62" fmla="*/ 2 w 534"/>
                  <a:gd name="T63" fmla="*/ 1 h 468"/>
                  <a:gd name="T64" fmla="*/ 2 w 534"/>
                  <a:gd name="T65" fmla="*/ 1 h 468"/>
                  <a:gd name="T66" fmla="*/ 2 w 534"/>
                  <a:gd name="T67" fmla="*/ 1 h 468"/>
                  <a:gd name="T68" fmla="*/ 2 w 534"/>
                  <a:gd name="T69" fmla="*/ 1 h 468"/>
                  <a:gd name="T70" fmla="*/ 2 w 534"/>
                  <a:gd name="T71" fmla="*/ 1 h 468"/>
                  <a:gd name="T72" fmla="*/ 2 w 534"/>
                  <a:gd name="T73" fmla="*/ 1 h 468"/>
                  <a:gd name="T74" fmla="*/ 2 w 534"/>
                  <a:gd name="T75" fmla="*/ 1 h 468"/>
                  <a:gd name="T76" fmla="*/ 2 w 534"/>
                  <a:gd name="T77" fmla="*/ 1 h 468"/>
                  <a:gd name="T78" fmla="*/ 2 w 534"/>
                  <a:gd name="T79" fmla="*/ 1 h 468"/>
                  <a:gd name="T80" fmla="*/ 2 w 534"/>
                  <a:gd name="T81" fmla="*/ 1 h 468"/>
                  <a:gd name="T82" fmla="*/ 2 w 534"/>
                  <a:gd name="T83" fmla="*/ 1 h 468"/>
                  <a:gd name="T84" fmla="*/ 2 w 534"/>
                  <a:gd name="T85" fmla="*/ 1 h 468"/>
                  <a:gd name="T86" fmla="*/ 2 w 534"/>
                  <a:gd name="T87" fmla="*/ 1 h 468"/>
                  <a:gd name="T88" fmla="*/ 2 w 534"/>
                  <a:gd name="T89" fmla="*/ 1 h 468"/>
                  <a:gd name="T90" fmla="*/ 2 w 534"/>
                  <a:gd name="T91" fmla="*/ 1 h 468"/>
                  <a:gd name="T92" fmla="*/ 2 w 534"/>
                  <a:gd name="T93" fmla="*/ 1 h 468"/>
                  <a:gd name="T94" fmla="*/ 2 w 534"/>
                  <a:gd name="T95" fmla="*/ 1 h 468"/>
                  <a:gd name="T96" fmla="*/ 2 w 534"/>
                  <a:gd name="T97" fmla="*/ 1 h 468"/>
                  <a:gd name="T98" fmla="*/ 2 w 534"/>
                  <a:gd name="T99" fmla="*/ 1 h 468"/>
                  <a:gd name="T100" fmla="*/ 2 w 534"/>
                  <a:gd name="T101" fmla="*/ 1 h 4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4"/>
                  <a:gd name="T154" fmla="*/ 0 h 468"/>
                  <a:gd name="T155" fmla="*/ 534 w 534"/>
                  <a:gd name="T156" fmla="*/ 468 h 4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lnTo>
                      <a:pt x="48" y="23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90" name="Freeform 14"/>
              <p:cNvSpPr>
                <a:spLocks noChangeAspect="1"/>
              </p:cNvSpPr>
              <p:nvPr/>
            </p:nvSpPr>
            <p:spPr bwMode="auto">
              <a:xfrm>
                <a:off x="761" y="1547"/>
                <a:ext cx="266" cy="290"/>
              </a:xfrm>
              <a:custGeom>
                <a:avLst/>
                <a:gdLst>
                  <a:gd name="T0" fmla="*/ 2 w 348"/>
                  <a:gd name="T1" fmla="*/ 1 h 402"/>
                  <a:gd name="T2" fmla="*/ 2 w 348"/>
                  <a:gd name="T3" fmla="*/ 1 h 402"/>
                  <a:gd name="T4" fmla="*/ 0 w 348"/>
                  <a:gd name="T5" fmla="*/ 1 h 402"/>
                  <a:gd name="T6" fmla="*/ 2 w 348"/>
                  <a:gd name="T7" fmla="*/ 1 h 402"/>
                  <a:gd name="T8" fmla="*/ 2 w 348"/>
                  <a:gd name="T9" fmla="*/ 1 h 402"/>
                  <a:gd name="T10" fmla="*/ 2 w 348"/>
                  <a:gd name="T11" fmla="*/ 1 h 402"/>
                  <a:gd name="T12" fmla="*/ 2 w 348"/>
                  <a:gd name="T13" fmla="*/ 1 h 402"/>
                  <a:gd name="T14" fmla="*/ 2 w 348"/>
                  <a:gd name="T15" fmla="*/ 1 h 402"/>
                  <a:gd name="T16" fmla="*/ 2 w 348"/>
                  <a:gd name="T17" fmla="*/ 1 h 402"/>
                  <a:gd name="T18" fmla="*/ 2 w 348"/>
                  <a:gd name="T19" fmla="*/ 1 h 402"/>
                  <a:gd name="T20" fmla="*/ 2 w 348"/>
                  <a:gd name="T21" fmla="*/ 1 h 402"/>
                  <a:gd name="T22" fmla="*/ 2 w 348"/>
                  <a:gd name="T23" fmla="*/ 1 h 402"/>
                  <a:gd name="T24" fmla="*/ 2 w 348"/>
                  <a:gd name="T25" fmla="*/ 1 h 402"/>
                  <a:gd name="T26" fmla="*/ 2 w 348"/>
                  <a:gd name="T27" fmla="*/ 1 h 402"/>
                  <a:gd name="T28" fmla="*/ 2 w 348"/>
                  <a:gd name="T29" fmla="*/ 1 h 402"/>
                  <a:gd name="T30" fmla="*/ 2 w 348"/>
                  <a:gd name="T31" fmla="*/ 0 h 402"/>
                  <a:gd name="T32" fmla="*/ 2 w 348"/>
                  <a:gd name="T33" fmla="*/ 1 h 402"/>
                  <a:gd name="T34" fmla="*/ 2 w 348"/>
                  <a:gd name="T35" fmla="*/ 1 h 402"/>
                  <a:gd name="T36" fmla="*/ 2 w 348"/>
                  <a:gd name="T37" fmla="*/ 1 h 4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8"/>
                  <a:gd name="T58" fmla="*/ 0 h 402"/>
                  <a:gd name="T59" fmla="*/ 348 w 348"/>
                  <a:gd name="T60" fmla="*/ 402 h 4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8" h="402">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close/>
                  </a:path>
                </a:pathLst>
              </a:custGeom>
              <a:solidFill>
                <a:srgbClr val="E8D898"/>
              </a:solidFill>
              <a:ln w="9525">
                <a:solidFill>
                  <a:srgbClr val="E8D898"/>
                </a:solidFill>
                <a:round/>
                <a:headEnd/>
                <a:tailEnd/>
              </a:ln>
            </p:spPr>
            <p:txBody>
              <a:bodyPr/>
              <a:lstStyle/>
              <a:p>
                <a:endParaRPr lang="en-US"/>
              </a:p>
            </p:txBody>
          </p:sp>
          <p:sp>
            <p:nvSpPr>
              <p:cNvPr id="23191" name="Freeform 15"/>
              <p:cNvSpPr>
                <a:spLocks noChangeAspect="1"/>
              </p:cNvSpPr>
              <p:nvPr/>
            </p:nvSpPr>
            <p:spPr bwMode="auto">
              <a:xfrm>
                <a:off x="761" y="1547"/>
                <a:ext cx="266" cy="294"/>
              </a:xfrm>
              <a:custGeom>
                <a:avLst/>
                <a:gdLst>
                  <a:gd name="T0" fmla="*/ 2 w 348"/>
                  <a:gd name="T1" fmla="*/ 1 h 408"/>
                  <a:gd name="T2" fmla="*/ 2 w 348"/>
                  <a:gd name="T3" fmla="*/ 1 h 408"/>
                  <a:gd name="T4" fmla="*/ 0 w 348"/>
                  <a:gd name="T5" fmla="*/ 1 h 408"/>
                  <a:gd name="T6" fmla="*/ 2 w 348"/>
                  <a:gd name="T7" fmla="*/ 1 h 408"/>
                  <a:gd name="T8" fmla="*/ 2 w 348"/>
                  <a:gd name="T9" fmla="*/ 1 h 408"/>
                  <a:gd name="T10" fmla="*/ 2 w 348"/>
                  <a:gd name="T11" fmla="*/ 1 h 408"/>
                  <a:gd name="T12" fmla="*/ 2 w 348"/>
                  <a:gd name="T13" fmla="*/ 1 h 408"/>
                  <a:gd name="T14" fmla="*/ 2 w 348"/>
                  <a:gd name="T15" fmla="*/ 1 h 408"/>
                  <a:gd name="T16" fmla="*/ 2 w 348"/>
                  <a:gd name="T17" fmla="*/ 1 h 408"/>
                  <a:gd name="T18" fmla="*/ 2 w 348"/>
                  <a:gd name="T19" fmla="*/ 1 h 408"/>
                  <a:gd name="T20" fmla="*/ 2 w 348"/>
                  <a:gd name="T21" fmla="*/ 1 h 408"/>
                  <a:gd name="T22" fmla="*/ 2 w 348"/>
                  <a:gd name="T23" fmla="*/ 1 h 408"/>
                  <a:gd name="T24" fmla="*/ 2 w 348"/>
                  <a:gd name="T25" fmla="*/ 1 h 408"/>
                  <a:gd name="T26" fmla="*/ 2 w 348"/>
                  <a:gd name="T27" fmla="*/ 1 h 408"/>
                  <a:gd name="T28" fmla="*/ 2 w 348"/>
                  <a:gd name="T29" fmla="*/ 1 h 408"/>
                  <a:gd name="T30" fmla="*/ 2 w 348"/>
                  <a:gd name="T31" fmla="*/ 0 h 408"/>
                  <a:gd name="T32" fmla="*/ 2 w 348"/>
                  <a:gd name="T33" fmla="*/ 1 h 408"/>
                  <a:gd name="T34" fmla="*/ 2 w 348"/>
                  <a:gd name="T35" fmla="*/ 1 h 408"/>
                  <a:gd name="T36" fmla="*/ 2 w 348"/>
                  <a:gd name="T37" fmla="*/ 1 h 408"/>
                  <a:gd name="T38" fmla="*/ 2 w 348"/>
                  <a:gd name="T39" fmla="*/ 1 h 4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8"/>
                  <a:gd name="T61" fmla="*/ 0 h 408"/>
                  <a:gd name="T62" fmla="*/ 348 w 348"/>
                  <a:gd name="T63" fmla="*/ 408 h 4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8" h="408">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lnTo>
                      <a:pt x="294" y="40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92" name="Freeform 16"/>
              <p:cNvSpPr>
                <a:spLocks noChangeAspect="1"/>
              </p:cNvSpPr>
              <p:nvPr/>
            </p:nvSpPr>
            <p:spPr bwMode="auto">
              <a:xfrm>
                <a:off x="1585" y="1629"/>
                <a:ext cx="197" cy="165"/>
              </a:xfrm>
              <a:custGeom>
                <a:avLst/>
                <a:gdLst>
                  <a:gd name="T0" fmla="*/ 2 w 258"/>
                  <a:gd name="T1" fmla="*/ 1 h 228"/>
                  <a:gd name="T2" fmla="*/ 2 w 258"/>
                  <a:gd name="T3" fmla="*/ 1 h 228"/>
                  <a:gd name="T4" fmla="*/ 2 w 258"/>
                  <a:gd name="T5" fmla="*/ 1 h 228"/>
                  <a:gd name="T6" fmla="*/ 2 w 258"/>
                  <a:gd name="T7" fmla="*/ 1 h 228"/>
                  <a:gd name="T8" fmla="*/ 2 w 258"/>
                  <a:gd name="T9" fmla="*/ 1 h 228"/>
                  <a:gd name="T10" fmla="*/ 0 w 258"/>
                  <a:gd name="T11" fmla="*/ 1 h 228"/>
                  <a:gd name="T12" fmla="*/ 2 w 258"/>
                  <a:gd name="T13" fmla="*/ 0 h 228"/>
                  <a:gd name="T14" fmla="*/ 2 w 258"/>
                  <a:gd name="T15" fmla="*/ 1 h 228"/>
                  <a:gd name="T16" fmla="*/ 2 w 258"/>
                  <a:gd name="T17" fmla="*/ 1 h 228"/>
                  <a:gd name="T18" fmla="*/ 2 w 258"/>
                  <a:gd name="T19" fmla="*/ 1 h 228"/>
                  <a:gd name="T20" fmla="*/ 2 w 258"/>
                  <a:gd name="T21" fmla="*/ 1 h 228"/>
                  <a:gd name="T22" fmla="*/ 2 w 258"/>
                  <a:gd name="T23" fmla="*/ 1 h 228"/>
                  <a:gd name="T24" fmla="*/ 2 w 258"/>
                  <a:gd name="T25" fmla="*/ 1 h 228"/>
                  <a:gd name="T26" fmla="*/ 2 w 258"/>
                  <a:gd name="T27" fmla="*/ 1 h 228"/>
                  <a:gd name="T28" fmla="*/ 2 w 258"/>
                  <a:gd name="T29" fmla="*/ 1 h 228"/>
                  <a:gd name="T30" fmla="*/ 2 w 258"/>
                  <a:gd name="T31" fmla="*/ 1 h 228"/>
                  <a:gd name="T32" fmla="*/ 2 w 258"/>
                  <a:gd name="T33" fmla="*/ 1 h 228"/>
                  <a:gd name="T34" fmla="*/ 2 w 258"/>
                  <a:gd name="T35" fmla="*/ 1 h 228"/>
                  <a:gd name="T36" fmla="*/ 2 w 258"/>
                  <a:gd name="T37" fmla="*/ 1 h 228"/>
                  <a:gd name="T38" fmla="*/ 2 w 258"/>
                  <a:gd name="T39" fmla="*/ 1 h 228"/>
                  <a:gd name="T40" fmla="*/ 2 w 258"/>
                  <a:gd name="T41" fmla="*/ 1 h 228"/>
                  <a:gd name="T42" fmla="*/ 2 w 258"/>
                  <a:gd name="T43" fmla="*/ 1 h 228"/>
                  <a:gd name="T44" fmla="*/ 2 w 258"/>
                  <a:gd name="T45" fmla="*/ 1 h 228"/>
                  <a:gd name="T46" fmla="*/ 2 w 258"/>
                  <a:gd name="T47" fmla="*/ 1 h 228"/>
                  <a:gd name="T48" fmla="*/ 2 w 258"/>
                  <a:gd name="T49" fmla="*/ 1 h 228"/>
                  <a:gd name="T50" fmla="*/ 2 w 258"/>
                  <a:gd name="T51" fmla="*/ 1 h 2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8"/>
                  <a:gd name="T79" fmla="*/ 0 h 228"/>
                  <a:gd name="T80" fmla="*/ 258 w 258"/>
                  <a:gd name="T81" fmla="*/ 228 h 2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8" h="228">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close/>
                  </a:path>
                </a:pathLst>
              </a:custGeom>
              <a:solidFill>
                <a:srgbClr val="FFAA00"/>
              </a:solidFill>
              <a:ln w="9525">
                <a:solidFill>
                  <a:srgbClr val="FFAA00"/>
                </a:solidFill>
                <a:round/>
                <a:headEnd/>
                <a:tailEnd/>
              </a:ln>
            </p:spPr>
            <p:txBody>
              <a:bodyPr/>
              <a:lstStyle/>
              <a:p>
                <a:endParaRPr lang="en-US"/>
              </a:p>
            </p:txBody>
          </p:sp>
          <p:sp>
            <p:nvSpPr>
              <p:cNvPr id="23193" name="Freeform 17"/>
              <p:cNvSpPr>
                <a:spLocks noChangeAspect="1"/>
              </p:cNvSpPr>
              <p:nvPr/>
            </p:nvSpPr>
            <p:spPr bwMode="auto">
              <a:xfrm>
                <a:off x="1585" y="1629"/>
                <a:ext cx="197" cy="169"/>
              </a:xfrm>
              <a:custGeom>
                <a:avLst/>
                <a:gdLst>
                  <a:gd name="T0" fmla="*/ 2 w 258"/>
                  <a:gd name="T1" fmla="*/ 1 h 234"/>
                  <a:gd name="T2" fmla="*/ 2 w 258"/>
                  <a:gd name="T3" fmla="*/ 1 h 234"/>
                  <a:gd name="T4" fmla="*/ 2 w 258"/>
                  <a:gd name="T5" fmla="*/ 1 h 234"/>
                  <a:gd name="T6" fmla="*/ 2 w 258"/>
                  <a:gd name="T7" fmla="*/ 1 h 234"/>
                  <a:gd name="T8" fmla="*/ 2 w 258"/>
                  <a:gd name="T9" fmla="*/ 1 h 234"/>
                  <a:gd name="T10" fmla="*/ 0 w 258"/>
                  <a:gd name="T11" fmla="*/ 1 h 234"/>
                  <a:gd name="T12" fmla="*/ 2 w 258"/>
                  <a:gd name="T13" fmla="*/ 0 h 234"/>
                  <a:gd name="T14" fmla="*/ 2 w 258"/>
                  <a:gd name="T15" fmla="*/ 1 h 234"/>
                  <a:gd name="T16" fmla="*/ 2 w 258"/>
                  <a:gd name="T17" fmla="*/ 1 h 234"/>
                  <a:gd name="T18" fmla="*/ 2 w 258"/>
                  <a:gd name="T19" fmla="*/ 1 h 234"/>
                  <a:gd name="T20" fmla="*/ 2 w 258"/>
                  <a:gd name="T21" fmla="*/ 1 h 234"/>
                  <a:gd name="T22" fmla="*/ 2 w 258"/>
                  <a:gd name="T23" fmla="*/ 1 h 234"/>
                  <a:gd name="T24" fmla="*/ 2 w 258"/>
                  <a:gd name="T25" fmla="*/ 1 h 234"/>
                  <a:gd name="T26" fmla="*/ 2 w 258"/>
                  <a:gd name="T27" fmla="*/ 1 h 234"/>
                  <a:gd name="T28" fmla="*/ 2 w 258"/>
                  <a:gd name="T29" fmla="*/ 1 h 234"/>
                  <a:gd name="T30" fmla="*/ 2 w 258"/>
                  <a:gd name="T31" fmla="*/ 1 h 234"/>
                  <a:gd name="T32" fmla="*/ 2 w 258"/>
                  <a:gd name="T33" fmla="*/ 1 h 234"/>
                  <a:gd name="T34" fmla="*/ 2 w 258"/>
                  <a:gd name="T35" fmla="*/ 1 h 234"/>
                  <a:gd name="T36" fmla="*/ 2 w 258"/>
                  <a:gd name="T37" fmla="*/ 1 h 234"/>
                  <a:gd name="T38" fmla="*/ 2 w 258"/>
                  <a:gd name="T39" fmla="*/ 1 h 234"/>
                  <a:gd name="T40" fmla="*/ 2 w 258"/>
                  <a:gd name="T41" fmla="*/ 1 h 234"/>
                  <a:gd name="T42" fmla="*/ 2 w 258"/>
                  <a:gd name="T43" fmla="*/ 1 h 234"/>
                  <a:gd name="T44" fmla="*/ 2 w 258"/>
                  <a:gd name="T45" fmla="*/ 1 h 234"/>
                  <a:gd name="T46" fmla="*/ 2 w 258"/>
                  <a:gd name="T47" fmla="*/ 1 h 234"/>
                  <a:gd name="T48" fmla="*/ 2 w 258"/>
                  <a:gd name="T49" fmla="*/ 1 h 234"/>
                  <a:gd name="T50" fmla="*/ 2 w 258"/>
                  <a:gd name="T51" fmla="*/ 1 h 234"/>
                  <a:gd name="T52" fmla="*/ 2 w 258"/>
                  <a:gd name="T53" fmla="*/ 1 h 2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8"/>
                  <a:gd name="T82" fmla="*/ 0 h 234"/>
                  <a:gd name="T83" fmla="*/ 258 w 258"/>
                  <a:gd name="T84" fmla="*/ 234 h 2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8" h="234">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lnTo>
                      <a:pt x="186" y="23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94" name="Freeform 18"/>
              <p:cNvSpPr>
                <a:spLocks noChangeAspect="1"/>
              </p:cNvSpPr>
              <p:nvPr/>
            </p:nvSpPr>
            <p:spPr bwMode="auto">
              <a:xfrm>
                <a:off x="496" y="1235"/>
                <a:ext cx="311" cy="502"/>
              </a:xfrm>
              <a:custGeom>
                <a:avLst/>
                <a:gdLst>
                  <a:gd name="T0" fmla="*/ 2 w 408"/>
                  <a:gd name="T1" fmla="*/ 1 h 696"/>
                  <a:gd name="T2" fmla="*/ 2 w 408"/>
                  <a:gd name="T3" fmla="*/ 1 h 696"/>
                  <a:gd name="T4" fmla="*/ 2 w 408"/>
                  <a:gd name="T5" fmla="*/ 1 h 696"/>
                  <a:gd name="T6" fmla="*/ 2 w 408"/>
                  <a:gd name="T7" fmla="*/ 1 h 696"/>
                  <a:gd name="T8" fmla="*/ 2 w 408"/>
                  <a:gd name="T9" fmla="*/ 1 h 696"/>
                  <a:gd name="T10" fmla="*/ 2 w 408"/>
                  <a:gd name="T11" fmla="*/ 1 h 696"/>
                  <a:gd name="T12" fmla="*/ 2 w 408"/>
                  <a:gd name="T13" fmla="*/ 1 h 696"/>
                  <a:gd name="T14" fmla="*/ 2 w 408"/>
                  <a:gd name="T15" fmla="*/ 1 h 696"/>
                  <a:gd name="T16" fmla="*/ 2 w 408"/>
                  <a:gd name="T17" fmla="*/ 1 h 696"/>
                  <a:gd name="T18" fmla="*/ 2 w 408"/>
                  <a:gd name="T19" fmla="*/ 1 h 696"/>
                  <a:gd name="T20" fmla="*/ 2 w 408"/>
                  <a:gd name="T21" fmla="*/ 1 h 696"/>
                  <a:gd name="T22" fmla="*/ 2 w 408"/>
                  <a:gd name="T23" fmla="*/ 1 h 696"/>
                  <a:gd name="T24" fmla="*/ 2 w 408"/>
                  <a:gd name="T25" fmla="*/ 1 h 696"/>
                  <a:gd name="T26" fmla="*/ 2 w 408"/>
                  <a:gd name="T27" fmla="*/ 1 h 696"/>
                  <a:gd name="T28" fmla="*/ 2 w 408"/>
                  <a:gd name="T29" fmla="*/ 1 h 696"/>
                  <a:gd name="T30" fmla="*/ 2 w 408"/>
                  <a:gd name="T31" fmla="*/ 1 h 696"/>
                  <a:gd name="T32" fmla="*/ 2 w 408"/>
                  <a:gd name="T33" fmla="*/ 1 h 696"/>
                  <a:gd name="T34" fmla="*/ 2 w 408"/>
                  <a:gd name="T35" fmla="*/ 1 h 696"/>
                  <a:gd name="T36" fmla="*/ 2 w 408"/>
                  <a:gd name="T37" fmla="*/ 1 h 696"/>
                  <a:gd name="T38" fmla="*/ 2 w 408"/>
                  <a:gd name="T39" fmla="*/ 1 h 696"/>
                  <a:gd name="T40" fmla="*/ 2 w 408"/>
                  <a:gd name="T41" fmla="*/ 1 h 696"/>
                  <a:gd name="T42" fmla="*/ 2 w 408"/>
                  <a:gd name="T43" fmla="*/ 1 h 696"/>
                  <a:gd name="T44" fmla="*/ 2 w 408"/>
                  <a:gd name="T45" fmla="*/ 1 h 696"/>
                  <a:gd name="T46" fmla="*/ 2 w 408"/>
                  <a:gd name="T47" fmla="*/ 1 h 696"/>
                  <a:gd name="T48" fmla="*/ 2 w 408"/>
                  <a:gd name="T49" fmla="*/ 1 h 696"/>
                  <a:gd name="T50" fmla="*/ 2 w 408"/>
                  <a:gd name="T51" fmla="*/ 1 h 696"/>
                  <a:gd name="T52" fmla="*/ 2 w 408"/>
                  <a:gd name="T53" fmla="*/ 1 h 696"/>
                  <a:gd name="T54" fmla="*/ 2 w 408"/>
                  <a:gd name="T55" fmla="*/ 1 h 696"/>
                  <a:gd name="T56" fmla="*/ 0 w 408"/>
                  <a:gd name="T57" fmla="*/ 1 h 696"/>
                  <a:gd name="T58" fmla="*/ 2 w 408"/>
                  <a:gd name="T59" fmla="*/ 1 h 696"/>
                  <a:gd name="T60" fmla="*/ 2 w 408"/>
                  <a:gd name="T61" fmla="*/ 0 h 696"/>
                  <a:gd name="T62" fmla="*/ 2 w 408"/>
                  <a:gd name="T63" fmla="*/ 1 h 696"/>
                  <a:gd name="T64" fmla="*/ 2 w 408"/>
                  <a:gd name="T65" fmla="*/ 1 h 696"/>
                  <a:gd name="T66" fmla="*/ 2 w 408"/>
                  <a:gd name="T67" fmla="*/ 1 h 696"/>
                  <a:gd name="T68" fmla="*/ 2 w 408"/>
                  <a:gd name="T69" fmla="*/ 1 h 696"/>
                  <a:gd name="T70" fmla="*/ 2 w 408"/>
                  <a:gd name="T71" fmla="*/ 1 h 696"/>
                  <a:gd name="T72" fmla="*/ 2 w 408"/>
                  <a:gd name="T73" fmla="*/ 1 h 696"/>
                  <a:gd name="T74" fmla="*/ 2 w 408"/>
                  <a:gd name="T75" fmla="*/ 1 h 696"/>
                  <a:gd name="T76" fmla="*/ 2 w 408"/>
                  <a:gd name="T77" fmla="*/ 1 h 696"/>
                  <a:gd name="T78" fmla="*/ 2 w 408"/>
                  <a:gd name="T79" fmla="*/ 1 h 696"/>
                  <a:gd name="T80" fmla="*/ 2 w 408"/>
                  <a:gd name="T81" fmla="*/ 1 h 6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8"/>
                  <a:gd name="T124" fmla="*/ 0 h 696"/>
                  <a:gd name="T125" fmla="*/ 408 w 408"/>
                  <a:gd name="T126" fmla="*/ 696 h 6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8" h="696">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close/>
                  </a:path>
                </a:pathLst>
              </a:custGeom>
              <a:solidFill>
                <a:srgbClr val="E8D898"/>
              </a:solidFill>
              <a:ln w="9525">
                <a:solidFill>
                  <a:srgbClr val="E8D898"/>
                </a:solidFill>
                <a:round/>
                <a:headEnd/>
                <a:tailEnd/>
              </a:ln>
            </p:spPr>
            <p:txBody>
              <a:bodyPr/>
              <a:lstStyle/>
              <a:p>
                <a:endParaRPr lang="en-US"/>
              </a:p>
            </p:txBody>
          </p:sp>
          <p:sp>
            <p:nvSpPr>
              <p:cNvPr id="23195" name="Freeform 19"/>
              <p:cNvSpPr>
                <a:spLocks noChangeAspect="1"/>
              </p:cNvSpPr>
              <p:nvPr/>
            </p:nvSpPr>
            <p:spPr bwMode="auto">
              <a:xfrm>
                <a:off x="496" y="1235"/>
                <a:ext cx="311" cy="507"/>
              </a:xfrm>
              <a:custGeom>
                <a:avLst/>
                <a:gdLst>
                  <a:gd name="T0" fmla="*/ 2 w 408"/>
                  <a:gd name="T1" fmla="*/ 1 h 702"/>
                  <a:gd name="T2" fmla="*/ 2 w 408"/>
                  <a:gd name="T3" fmla="*/ 1 h 702"/>
                  <a:gd name="T4" fmla="*/ 2 w 408"/>
                  <a:gd name="T5" fmla="*/ 1 h 702"/>
                  <a:gd name="T6" fmla="*/ 2 w 408"/>
                  <a:gd name="T7" fmla="*/ 1 h 702"/>
                  <a:gd name="T8" fmla="*/ 2 w 408"/>
                  <a:gd name="T9" fmla="*/ 1 h 702"/>
                  <a:gd name="T10" fmla="*/ 2 w 408"/>
                  <a:gd name="T11" fmla="*/ 1 h 702"/>
                  <a:gd name="T12" fmla="*/ 2 w 408"/>
                  <a:gd name="T13" fmla="*/ 1 h 702"/>
                  <a:gd name="T14" fmla="*/ 2 w 408"/>
                  <a:gd name="T15" fmla="*/ 1 h 702"/>
                  <a:gd name="T16" fmla="*/ 2 w 408"/>
                  <a:gd name="T17" fmla="*/ 1 h 702"/>
                  <a:gd name="T18" fmla="*/ 2 w 408"/>
                  <a:gd name="T19" fmla="*/ 1 h 702"/>
                  <a:gd name="T20" fmla="*/ 2 w 408"/>
                  <a:gd name="T21" fmla="*/ 1 h 702"/>
                  <a:gd name="T22" fmla="*/ 2 w 408"/>
                  <a:gd name="T23" fmla="*/ 1 h 702"/>
                  <a:gd name="T24" fmla="*/ 2 w 408"/>
                  <a:gd name="T25" fmla="*/ 1 h 702"/>
                  <a:gd name="T26" fmla="*/ 2 w 408"/>
                  <a:gd name="T27" fmla="*/ 1 h 702"/>
                  <a:gd name="T28" fmla="*/ 2 w 408"/>
                  <a:gd name="T29" fmla="*/ 1 h 702"/>
                  <a:gd name="T30" fmla="*/ 2 w 408"/>
                  <a:gd name="T31" fmla="*/ 1 h 702"/>
                  <a:gd name="T32" fmla="*/ 2 w 408"/>
                  <a:gd name="T33" fmla="*/ 1 h 702"/>
                  <a:gd name="T34" fmla="*/ 2 w 408"/>
                  <a:gd name="T35" fmla="*/ 1 h 702"/>
                  <a:gd name="T36" fmla="*/ 2 w 408"/>
                  <a:gd name="T37" fmla="*/ 1 h 702"/>
                  <a:gd name="T38" fmla="*/ 2 w 408"/>
                  <a:gd name="T39" fmla="*/ 1 h 702"/>
                  <a:gd name="T40" fmla="*/ 2 w 408"/>
                  <a:gd name="T41" fmla="*/ 1 h 702"/>
                  <a:gd name="T42" fmla="*/ 2 w 408"/>
                  <a:gd name="T43" fmla="*/ 1 h 702"/>
                  <a:gd name="T44" fmla="*/ 2 w 408"/>
                  <a:gd name="T45" fmla="*/ 1 h 702"/>
                  <a:gd name="T46" fmla="*/ 2 w 408"/>
                  <a:gd name="T47" fmla="*/ 1 h 702"/>
                  <a:gd name="T48" fmla="*/ 2 w 408"/>
                  <a:gd name="T49" fmla="*/ 1 h 702"/>
                  <a:gd name="T50" fmla="*/ 2 w 408"/>
                  <a:gd name="T51" fmla="*/ 1 h 702"/>
                  <a:gd name="T52" fmla="*/ 2 w 408"/>
                  <a:gd name="T53" fmla="*/ 1 h 702"/>
                  <a:gd name="T54" fmla="*/ 2 w 408"/>
                  <a:gd name="T55" fmla="*/ 1 h 702"/>
                  <a:gd name="T56" fmla="*/ 0 w 408"/>
                  <a:gd name="T57" fmla="*/ 1 h 702"/>
                  <a:gd name="T58" fmla="*/ 2 w 408"/>
                  <a:gd name="T59" fmla="*/ 1 h 702"/>
                  <a:gd name="T60" fmla="*/ 2 w 408"/>
                  <a:gd name="T61" fmla="*/ 0 h 702"/>
                  <a:gd name="T62" fmla="*/ 2 w 408"/>
                  <a:gd name="T63" fmla="*/ 1 h 702"/>
                  <a:gd name="T64" fmla="*/ 2 w 408"/>
                  <a:gd name="T65" fmla="*/ 1 h 702"/>
                  <a:gd name="T66" fmla="*/ 2 w 408"/>
                  <a:gd name="T67" fmla="*/ 1 h 702"/>
                  <a:gd name="T68" fmla="*/ 2 w 408"/>
                  <a:gd name="T69" fmla="*/ 1 h 702"/>
                  <a:gd name="T70" fmla="*/ 2 w 408"/>
                  <a:gd name="T71" fmla="*/ 1 h 702"/>
                  <a:gd name="T72" fmla="*/ 2 w 408"/>
                  <a:gd name="T73" fmla="*/ 1 h 702"/>
                  <a:gd name="T74" fmla="*/ 2 w 408"/>
                  <a:gd name="T75" fmla="*/ 1 h 702"/>
                  <a:gd name="T76" fmla="*/ 2 w 408"/>
                  <a:gd name="T77" fmla="*/ 1 h 702"/>
                  <a:gd name="T78" fmla="*/ 2 w 408"/>
                  <a:gd name="T79" fmla="*/ 1 h 702"/>
                  <a:gd name="T80" fmla="*/ 2 w 408"/>
                  <a:gd name="T81" fmla="*/ 1 h 702"/>
                  <a:gd name="T82" fmla="*/ 2 w 408"/>
                  <a:gd name="T83" fmla="*/ 1 h 7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8"/>
                  <a:gd name="T127" fmla="*/ 0 h 702"/>
                  <a:gd name="T128" fmla="*/ 408 w 408"/>
                  <a:gd name="T129" fmla="*/ 702 h 7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8" h="702">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lnTo>
                      <a:pt x="354" y="70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96" name="Freeform 20"/>
              <p:cNvSpPr>
                <a:spLocks noChangeAspect="1"/>
              </p:cNvSpPr>
              <p:nvPr/>
            </p:nvSpPr>
            <p:spPr bwMode="auto">
              <a:xfrm>
                <a:off x="1027" y="1395"/>
                <a:ext cx="284" cy="208"/>
              </a:xfrm>
              <a:custGeom>
                <a:avLst/>
                <a:gdLst>
                  <a:gd name="T0" fmla="*/ 2 w 372"/>
                  <a:gd name="T1" fmla="*/ 1 h 288"/>
                  <a:gd name="T2" fmla="*/ 2 w 372"/>
                  <a:gd name="T3" fmla="*/ 1 h 288"/>
                  <a:gd name="T4" fmla="*/ 2 w 372"/>
                  <a:gd name="T5" fmla="*/ 1 h 288"/>
                  <a:gd name="T6" fmla="*/ 0 w 372"/>
                  <a:gd name="T7" fmla="*/ 1 h 288"/>
                  <a:gd name="T8" fmla="*/ 2 w 372"/>
                  <a:gd name="T9" fmla="*/ 1 h 288"/>
                  <a:gd name="T10" fmla="*/ 2 w 372"/>
                  <a:gd name="T11" fmla="*/ 0 h 288"/>
                  <a:gd name="T12" fmla="*/ 2 w 372"/>
                  <a:gd name="T13" fmla="*/ 1 h 288"/>
                  <a:gd name="T14" fmla="*/ 2 w 372"/>
                  <a:gd name="T15" fmla="*/ 1 h 288"/>
                  <a:gd name="T16" fmla="*/ 2 w 372"/>
                  <a:gd name="T17" fmla="*/ 1 h 288"/>
                  <a:gd name="T18" fmla="*/ 2 w 372"/>
                  <a:gd name="T19" fmla="*/ 1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2"/>
                  <a:gd name="T31" fmla="*/ 0 h 288"/>
                  <a:gd name="T32" fmla="*/ 372 w 372"/>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2" h="288">
                    <a:moveTo>
                      <a:pt x="366" y="96"/>
                    </a:moveTo>
                    <a:lnTo>
                      <a:pt x="354" y="288"/>
                    </a:lnTo>
                    <a:lnTo>
                      <a:pt x="306" y="282"/>
                    </a:lnTo>
                    <a:lnTo>
                      <a:pt x="0" y="252"/>
                    </a:lnTo>
                    <a:lnTo>
                      <a:pt x="6" y="210"/>
                    </a:lnTo>
                    <a:lnTo>
                      <a:pt x="36" y="0"/>
                    </a:lnTo>
                    <a:lnTo>
                      <a:pt x="276" y="24"/>
                    </a:lnTo>
                    <a:lnTo>
                      <a:pt x="372" y="30"/>
                    </a:lnTo>
                    <a:lnTo>
                      <a:pt x="366" y="72"/>
                    </a:lnTo>
                    <a:lnTo>
                      <a:pt x="366" y="96"/>
                    </a:lnTo>
                    <a:close/>
                  </a:path>
                </a:pathLst>
              </a:custGeom>
              <a:solidFill>
                <a:srgbClr val="E8D898"/>
              </a:solidFill>
              <a:ln w="9525">
                <a:solidFill>
                  <a:srgbClr val="E8D898"/>
                </a:solidFill>
                <a:round/>
                <a:headEnd/>
                <a:tailEnd/>
              </a:ln>
            </p:spPr>
            <p:txBody>
              <a:bodyPr/>
              <a:lstStyle/>
              <a:p>
                <a:endParaRPr lang="en-US"/>
              </a:p>
            </p:txBody>
          </p:sp>
          <p:sp>
            <p:nvSpPr>
              <p:cNvPr id="23197" name="Freeform 21"/>
              <p:cNvSpPr>
                <a:spLocks noChangeAspect="1"/>
              </p:cNvSpPr>
              <p:nvPr/>
            </p:nvSpPr>
            <p:spPr bwMode="auto">
              <a:xfrm>
                <a:off x="1027" y="1395"/>
                <a:ext cx="284" cy="208"/>
              </a:xfrm>
              <a:custGeom>
                <a:avLst/>
                <a:gdLst>
                  <a:gd name="T0" fmla="*/ 2 w 372"/>
                  <a:gd name="T1" fmla="*/ 1 h 288"/>
                  <a:gd name="T2" fmla="*/ 2 w 372"/>
                  <a:gd name="T3" fmla="*/ 1 h 288"/>
                  <a:gd name="T4" fmla="*/ 2 w 372"/>
                  <a:gd name="T5" fmla="*/ 1 h 288"/>
                  <a:gd name="T6" fmla="*/ 0 w 372"/>
                  <a:gd name="T7" fmla="*/ 1 h 288"/>
                  <a:gd name="T8" fmla="*/ 2 w 372"/>
                  <a:gd name="T9" fmla="*/ 1 h 288"/>
                  <a:gd name="T10" fmla="*/ 2 w 372"/>
                  <a:gd name="T11" fmla="*/ 0 h 288"/>
                  <a:gd name="T12" fmla="*/ 2 w 372"/>
                  <a:gd name="T13" fmla="*/ 1 h 288"/>
                  <a:gd name="T14" fmla="*/ 2 w 372"/>
                  <a:gd name="T15" fmla="*/ 1 h 288"/>
                  <a:gd name="T16" fmla="*/ 2 w 372"/>
                  <a:gd name="T17" fmla="*/ 1 h 288"/>
                  <a:gd name="T18" fmla="*/ 2 w 372"/>
                  <a:gd name="T19" fmla="*/ 1 h 288"/>
                  <a:gd name="T20" fmla="*/ 2 w 372"/>
                  <a:gd name="T21" fmla="*/ 1 h 2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288"/>
                  <a:gd name="T35" fmla="*/ 372 w 372"/>
                  <a:gd name="T36" fmla="*/ 288 h 2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288">
                    <a:moveTo>
                      <a:pt x="366" y="96"/>
                    </a:moveTo>
                    <a:lnTo>
                      <a:pt x="354" y="288"/>
                    </a:lnTo>
                    <a:lnTo>
                      <a:pt x="306" y="282"/>
                    </a:lnTo>
                    <a:lnTo>
                      <a:pt x="0" y="252"/>
                    </a:lnTo>
                    <a:lnTo>
                      <a:pt x="6" y="210"/>
                    </a:lnTo>
                    <a:lnTo>
                      <a:pt x="36" y="0"/>
                    </a:lnTo>
                    <a:lnTo>
                      <a:pt x="276" y="24"/>
                    </a:lnTo>
                    <a:lnTo>
                      <a:pt x="372" y="30"/>
                    </a:lnTo>
                    <a:lnTo>
                      <a:pt x="366" y="72"/>
                    </a:lnTo>
                    <a:lnTo>
                      <a:pt x="366" y="96"/>
                    </a:lnTo>
                    <a:lnTo>
                      <a:pt x="366" y="10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98" name="Freeform 22"/>
              <p:cNvSpPr>
                <a:spLocks noChangeAspect="1"/>
              </p:cNvSpPr>
              <p:nvPr/>
            </p:nvSpPr>
            <p:spPr bwMode="auto">
              <a:xfrm>
                <a:off x="2336" y="1274"/>
                <a:ext cx="68" cy="61"/>
              </a:xfrm>
              <a:custGeom>
                <a:avLst/>
                <a:gdLst>
                  <a:gd name="T0" fmla="*/ 2 w 90"/>
                  <a:gd name="T1" fmla="*/ 0 h 84"/>
                  <a:gd name="T2" fmla="*/ 2 w 90"/>
                  <a:gd name="T3" fmla="*/ 1 h 84"/>
                  <a:gd name="T4" fmla="*/ 2 w 90"/>
                  <a:gd name="T5" fmla="*/ 1 h 84"/>
                  <a:gd name="T6" fmla="*/ 2 w 90"/>
                  <a:gd name="T7" fmla="*/ 1 h 84"/>
                  <a:gd name="T8" fmla="*/ 2 w 90"/>
                  <a:gd name="T9" fmla="*/ 1 h 84"/>
                  <a:gd name="T10" fmla="*/ 0 w 90"/>
                  <a:gd name="T11" fmla="*/ 1 h 84"/>
                  <a:gd name="T12" fmla="*/ 2 w 90"/>
                  <a:gd name="T13" fmla="*/ 0 h 84"/>
                  <a:gd name="T14" fmla="*/ 2 w 90"/>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84"/>
                  <a:gd name="T26" fmla="*/ 90 w 90"/>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84">
                    <a:moveTo>
                      <a:pt x="84" y="0"/>
                    </a:moveTo>
                    <a:lnTo>
                      <a:pt x="90" y="42"/>
                    </a:lnTo>
                    <a:lnTo>
                      <a:pt x="42" y="60"/>
                    </a:lnTo>
                    <a:lnTo>
                      <a:pt x="12" y="84"/>
                    </a:lnTo>
                    <a:lnTo>
                      <a:pt x="12" y="72"/>
                    </a:lnTo>
                    <a:lnTo>
                      <a:pt x="0" y="18"/>
                    </a:lnTo>
                    <a:lnTo>
                      <a:pt x="78" y="0"/>
                    </a:lnTo>
                    <a:lnTo>
                      <a:pt x="84" y="0"/>
                    </a:lnTo>
                    <a:close/>
                  </a:path>
                </a:pathLst>
              </a:custGeom>
              <a:solidFill>
                <a:srgbClr val="E8D898"/>
              </a:solidFill>
              <a:ln w="9525">
                <a:solidFill>
                  <a:srgbClr val="E8D898"/>
                </a:solidFill>
                <a:round/>
                <a:headEnd/>
                <a:tailEnd/>
              </a:ln>
            </p:spPr>
            <p:txBody>
              <a:bodyPr/>
              <a:lstStyle/>
              <a:p>
                <a:endParaRPr lang="en-US"/>
              </a:p>
            </p:txBody>
          </p:sp>
          <p:sp>
            <p:nvSpPr>
              <p:cNvPr id="23199" name="Freeform 23"/>
              <p:cNvSpPr>
                <a:spLocks noChangeAspect="1"/>
              </p:cNvSpPr>
              <p:nvPr/>
            </p:nvSpPr>
            <p:spPr bwMode="auto">
              <a:xfrm>
                <a:off x="2336" y="1274"/>
                <a:ext cx="68" cy="61"/>
              </a:xfrm>
              <a:custGeom>
                <a:avLst/>
                <a:gdLst>
                  <a:gd name="T0" fmla="*/ 2 w 90"/>
                  <a:gd name="T1" fmla="*/ 0 h 84"/>
                  <a:gd name="T2" fmla="*/ 2 w 90"/>
                  <a:gd name="T3" fmla="*/ 1 h 84"/>
                  <a:gd name="T4" fmla="*/ 2 w 90"/>
                  <a:gd name="T5" fmla="*/ 1 h 84"/>
                  <a:gd name="T6" fmla="*/ 2 w 90"/>
                  <a:gd name="T7" fmla="*/ 1 h 84"/>
                  <a:gd name="T8" fmla="*/ 2 w 90"/>
                  <a:gd name="T9" fmla="*/ 1 h 84"/>
                  <a:gd name="T10" fmla="*/ 0 w 90"/>
                  <a:gd name="T11" fmla="*/ 1 h 84"/>
                  <a:gd name="T12" fmla="*/ 2 w 90"/>
                  <a:gd name="T13" fmla="*/ 0 h 84"/>
                  <a:gd name="T14" fmla="*/ 2 w 90"/>
                  <a:gd name="T15" fmla="*/ 0 h 84"/>
                  <a:gd name="T16" fmla="*/ 2 w 90"/>
                  <a:gd name="T17" fmla="*/ 1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84"/>
                  <a:gd name="T29" fmla="*/ 90 w 90"/>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84">
                    <a:moveTo>
                      <a:pt x="84" y="0"/>
                    </a:moveTo>
                    <a:lnTo>
                      <a:pt x="90" y="42"/>
                    </a:lnTo>
                    <a:lnTo>
                      <a:pt x="42" y="60"/>
                    </a:lnTo>
                    <a:lnTo>
                      <a:pt x="12" y="84"/>
                    </a:lnTo>
                    <a:lnTo>
                      <a:pt x="12" y="72"/>
                    </a:lnTo>
                    <a:lnTo>
                      <a:pt x="0" y="18"/>
                    </a:lnTo>
                    <a:lnTo>
                      <a:pt x="78" y="0"/>
                    </a:lnTo>
                    <a:lnTo>
                      <a:pt x="84" y="0"/>
                    </a:lnTo>
                    <a:lnTo>
                      <a:pt x="84"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00" name="Freeform 24"/>
              <p:cNvSpPr>
                <a:spLocks noChangeAspect="1"/>
              </p:cNvSpPr>
              <p:nvPr/>
            </p:nvSpPr>
            <p:spPr bwMode="auto">
              <a:xfrm>
                <a:off x="2281" y="1404"/>
                <a:ext cx="41" cy="61"/>
              </a:xfrm>
              <a:custGeom>
                <a:avLst/>
                <a:gdLst>
                  <a:gd name="T0" fmla="*/ 2 w 54"/>
                  <a:gd name="T1" fmla="*/ 0 h 84"/>
                  <a:gd name="T2" fmla="*/ 2 w 54"/>
                  <a:gd name="T3" fmla="*/ 1 h 84"/>
                  <a:gd name="T4" fmla="*/ 2 w 54"/>
                  <a:gd name="T5" fmla="*/ 1 h 84"/>
                  <a:gd name="T6" fmla="*/ 2 w 54"/>
                  <a:gd name="T7" fmla="*/ 1 h 84"/>
                  <a:gd name="T8" fmla="*/ 2 w 54"/>
                  <a:gd name="T9" fmla="*/ 1 h 84"/>
                  <a:gd name="T10" fmla="*/ 2 w 54"/>
                  <a:gd name="T11" fmla="*/ 1 h 84"/>
                  <a:gd name="T12" fmla="*/ 2 w 54"/>
                  <a:gd name="T13" fmla="*/ 1 h 84"/>
                  <a:gd name="T14" fmla="*/ 2 w 54"/>
                  <a:gd name="T15" fmla="*/ 1 h 84"/>
                  <a:gd name="T16" fmla="*/ 0 w 54"/>
                  <a:gd name="T17" fmla="*/ 1 h 84"/>
                  <a:gd name="T18" fmla="*/ 2 w 54"/>
                  <a:gd name="T19" fmla="*/ 0 h 84"/>
                  <a:gd name="T20" fmla="*/ 2 w 54"/>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84"/>
                  <a:gd name="T35" fmla="*/ 54 w 54"/>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close/>
                  </a:path>
                </a:pathLst>
              </a:custGeom>
              <a:solidFill>
                <a:srgbClr val="FFAA00"/>
              </a:solidFill>
              <a:ln w="9525">
                <a:solidFill>
                  <a:srgbClr val="FFAA00"/>
                </a:solidFill>
                <a:round/>
                <a:headEnd/>
                <a:tailEnd/>
              </a:ln>
            </p:spPr>
            <p:txBody>
              <a:bodyPr/>
              <a:lstStyle/>
              <a:p>
                <a:endParaRPr lang="en-US"/>
              </a:p>
            </p:txBody>
          </p:sp>
          <p:sp>
            <p:nvSpPr>
              <p:cNvPr id="23201" name="Freeform 25"/>
              <p:cNvSpPr>
                <a:spLocks noChangeAspect="1"/>
              </p:cNvSpPr>
              <p:nvPr/>
            </p:nvSpPr>
            <p:spPr bwMode="auto">
              <a:xfrm>
                <a:off x="2281" y="1404"/>
                <a:ext cx="41" cy="61"/>
              </a:xfrm>
              <a:custGeom>
                <a:avLst/>
                <a:gdLst>
                  <a:gd name="T0" fmla="*/ 2 w 54"/>
                  <a:gd name="T1" fmla="*/ 0 h 84"/>
                  <a:gd name="T2" fmla="*/ 2 w 54"/>
                  <a:gd name="T3" fmla="*/ 1 h 84"/>
                  <a:gd name="T4" fmla="*/ 2 w 54"/>
                  <a:gd name="T5" fmla="*/ 1 h 84"/>
                  <a:gd name="T6" fmla="*/ 2 w 54"/>
                  <a:gd name="T7" fmla="*/ 1 h 84"/>
                  <a:gd name="T8" fmla="*/ 2 w 54"/>
                  <a:gd name="T9" fmla="*/ 1 h 84"/>
                  <a:gd name="T10" fmla="*/ 2 w 54"/>
                  <a:gd name="T11" fmla="*/ 1 h 84"/>
                  <a:gd name="T12" fmla="*/ 2 w 54"/>
                  <a:gd name="T13" fmla="*/ 1 h 84"/>
                  <a:gd name="T14" fmla="*/ 2 w 54"/>
                  <a:gd name="T15" fmla="*/ 1 h 84"/>
                  <a:gd name="T16" fmla="*/ 0 w 54"/>
                  <a:gd name="T17" fmla="*/ 1 h 84"/>
                  <a:gd name="T18" fmla="*/ 2 w 54"/>
                  <a:gd name="T19" fmla="*/ 0 h 84"/>
                  <a:gd name="T20" fmla="*/ 2 w 54"/>
                  <a:gd name="T21" fmla="*/ 0 h 84"/>
                  <a:gd name="T22" fmla="*/ 2 w 54"/>
                  <a:gd name="T23" fmla="*/ 1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84"/>
                  <a:gd name="T38" fmla="*/ 54 w 54"/>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lnTo>
                      <a:pt x="18"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02" name="Freeform 26"/>
              <p:cNvSpPr>
                <a:spLocks noChangeAspect="1"/>
              </p:cNvSpPr>
              <p:nvPr/>
            </p:nvSpPr>
            <p:spPr bwMode="auto">
              <a:xfrm>
                <a:off x="2240" y="1456"/>
                <a:ext cx="9" cy="4"/>
              </a:xfrm>
              <a:custGeom>
                <a:avLst/>
                <a:gdLst>
                  <a:gd name="T0" fmla="*/ 2 w 12"/>
                  <a:gd name="T1" fmla="*/ 1 h 6"/>
                  <a:gd name="T2" fmla="*/ 0 w 12"/>
                  <a:gd name="T3" fmla="*/ 0 h 6"/>
                  <a:gd name="T4" fmla="*/ 2 w 12"/>
                  <a:gd name="T5" fmla="*/ 0 h 6"/>
                  <a:gd name="T6" fmla="*/ 2 w 12"/>
                  <a:gd name="T7" fmla="*/ 1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6" y="6"/>
                    </a:moveTo>
                    <a:lnTo>
                      <a:pt x="0" y="0"/>
                    </a:lnTo>
                    <a:lnTo>
                      <a:pt x="12" y="0"/>
                    </a:lnTo>
                    <a:lnTo>
                      <a:pt x="6" y="6"/>
                    </a:lnTo>
                    <a:close/>
                  </a:path>
                </a:pathLst>
              </a:custGeom>
              <a:solidFill>
                <a:srgbClr val="FFAA00"/>
              </a:solidFill>
              <a:ln w="9525">
                <a:solidFill>
                  <a:srgbClr val="FFAA00"/>
                </a:solidFill>
                <a:round/>
                <a:headEnd/>
                <a:tailEnd/>
              </a:ln>
            </p:spPr>
            <p:txBody>
              <a:bodyPr/>
              <a:lstStyle/>
              <a:p>
                <a:endParaRPr lang="en-US"/>
              </a:p>
            </p:txBody>
          </p:sp>
          <p:sp>
            <p:nvSpPr>
              <p:cNvPr id="23203" name="Freeform 27"/>
              <p:cNvSpPr>
                <a:spLocks noChangeAspect="1"/>
              </p:cNvSpPr>
              <p:nvPr/>
            </p:nvSpPr>
            <p:spPr bwMode="auto">
              <a:xfrm>
                <a:off x="2240" y="1456"/>
                <a:ext cx="9" cy="9"/>
              </a:xfrm>
              <a:custGeom>
                <a:avLst/>
                <a:gdLst>
                  <a:gd name="T0" fmla="*/ 2 w 12"/>
                  <a:gd name="T1" fmla="*/ 2 h 12"/>
                  <a:gd name="T2" fmla="*/ 0 w 12"/>
                  <a:gd name="T3" fmla="*/ 0 h 12"/>
                  <a:gd name="T4" fmla="*/ 2 w 12"/>
                  <a:gd name="T5" fmla="*/ 0 h 12"/>
                  <a:gd name="T6" fmla="*/ 2 w 12"/>
                  <a:gd name="T7" fmla="*/ 2 h 12"/>
                  <a:gd name="T8" fmla="*/ 2 w 12"/>
                  <a:gd name="T9" fmla="*/ 2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6" y="6"/>
                    </a:moveTo>
                    <a:lnTo>
                      <a:pt x="0" y="0"/>
                    </a:lnTo>
                    <a:lnTo>
                      <a:pt x="12" y="0"/>
                    </a:lnTo>
                    <a:lnTo>
                      <a:pt x="6" y="6"/>
                    </a:lnTo>
                    <a:lnTo>
                      <a:pt x="6"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04" name="Freeform 28"/>
              <p:cNvSpPr>
                <a:spLocks noChangeAspect="1"/>
              </p:cNvSpPr>
              <p:nvPr/>
            </p:nvSpPr>
            <p:spPr bwMode="auto">
              <a:xfrm>
                <a:off x="1883" y="1859"/>
                <a:ext cx="352" cy="251"/>
              </a:xfrm>
              <a:custGeom>
                <a:avLst/>
                <a:gdLst>
                  <a:gd name="T0" fmla="*/ 2 w 462"/>
                  <a:gd name="T1" fmla="*/ 0 h 348"/>
                  <a:gd name="T2" fmla="*/ 2 w 462"/>
                  <a:gd name="T3" fmla="*/ 1 h 348"/>
                  <a:gd name="T4" fmla="*/ 2 w 462"/>
                  <a:gd name="T5" fmla="*/ 1 h 348"/>
                  <a:gd name="T6" fmla="*/ 2 w 462"/>
                  <a:gd name="T7" fmla="*/ 1 h 348"/>
                  <a:gd name="T8" fmla="*/ 2 w 462"/>
                  <a:gd name="T9" fmla="*/ 1 h 348"/>
                  <a:gd name="T10" fmla="*/ 2 w 462"/>
                  <a:gd name="T11" fmla="*/ 1 h 348"/>
                  <a:gd name="T12" fmla="*/ 2 w 462"/>
                  <a:gd name="T13" fmla="*/ 1 h 348"/>
                  <a:gd name="T14" fmla="*/ 2 w 462"/>
                  <a:gd name="T15" fmla="*/ 1 h 348"/>
                  <a:gd name="T16" fmla="*/ 2 w 462"/>
                  <a:gd name="T17" fmla="*/ 1 h 348"/>
                  <a:gd name="T18" fmla="*/ 2 w 462"/>
                  <a:gd name="T19" fmla="*/ 1 h 348"/>
                  <a:gd name="T20" fmla="*/ 2 w 462"/>
                  <a:gd name="T21" fmla="*/ 1 h 348"/>
                  <a:gd name="T22" fmla="*/ 2 w 462"/>
                  <a:gd name="T23" fmla="*/ 1 h 348"/>
                  <a:gd name="T24" fmla="*/ 2 w 462"/>
                  <a:gd name="T25" fmla="*/ 1 h 348"/>
                  <a:gd name="T26" fmla="*/ 2 w 462"/>
                  <a:gd name="T27" fmla="*/ 1 h 348"/>
                  <a:gd name="T28" fmla="*/ 2 w 462"/>
                  <a:gd name="T29" fmla="*/ 1 h 348"/>
                  <a:gd name="T30" fmla="*/ 2 w 462"/>
                  <a:gd name="T31" fmla="*/ 1 h 348"/>
                  <a:gd name="T32" fmla="*/ 2 w 462"/>
                  <a:gd name="T33" fmla="*/ 1 h 348"/>
                  <a:gd name="T34" fmla="*/ 2 w 462"/>
                  <a:gd name="T35" fmla="*/ 1 h 348"/>
                  <a:gd name="T36" fmla="*/ 2 w 462"/>
                  <a:gd name="T37" fmla="*/ 1 h 348"/>
                  <a:gd name="T38" fmla="*/ 2 w 462"/>
                  <a:gd name="T39" fmla="*/ 1 h 348"/>
                  <a:gd name="T40" fmla="*/ 2 w 462"/>
                  <a:gd name="T41" fmla="*/ 1 h 348"/>
                  <a:gd name="T42" fmla="*/ 2 w 462"/>
                  <a:gd name="T43" fmla="*/ 1 h 348"/>
                  <a:gd name="T44" fmla="*/ 2 w 462"/>
                  <a:gd name="T45" fmla="*/ 1 h 348"/>
                  <a:gd name="T46" fmla="*/ 2 w 462"/>
                  <a:gd name="T47" fmla="*/ 1 h 348"/>
                  <a:gd name="T48" fmla="*/ 2 w 462"/>
                  <a:gd name="T49" fmla="*/ 1 h 348"/>
                  <a:gd name="T50" fmla="*/ 2 w 462"/>
                  <a:gd name="T51" fmla="*/ 1 h 348"/>
                  <a:gd name="T52" fmla="*/ 2 w 462"/>
                  <a:gd name="T53" fmla="*/ 1 h 348"/>
                  <a:gd name="T54" fmla="*/ 2 w 462"/>
                  <a:gd name="T55" fmla="*/ 1 h 348"/>
                  <a:gd name="T56" fmla="*/ 2 w 462"/>
                  <a:gd name="T57" fmla="*/ 1 h 348"/>
                  <a:gd name="T58" fmla="*/ 2 w 462"/>
                  <a:gd name="T59" fmla="*/ 1 h 348"/>
                  <a:gd name="T60" fmla="*/ 2 w 462"/>
                  <a:gd name="T61" fmla="*/ 1 h 348"/>
                  <a:gd name="T62" fmla="*/ 2 w 462"/>
                  <a:gd name="T63" fmla="*/ 1 h 348"/>
                  <a:gd name="T64" fmla="*/ 2 w 462"/>
                  <a:gd name="T65" fmla="*/ 1 h 348"/>
                  <a:gd name="T66" fmla="*/ 2 w 462"/>
                  <a:gd name="T67" fmla="*/ 1 h 348"/>
                  <a:gd name="T68" fmla="*/ 2 w 462"/>
                  <a:gd name="T69" fmla="*/ 1 h 348"/>
                  <a:gd name="T70" fmla="*/ 2 w 462"/>
                  <a:gd name="T71" fmla="*/ 1 h 348"/>
                  <a:gd name="T72" fmla="*/ 2 w 462"/>
                  <a:gd name="T73" fmla="*/ 1 h 348"/>
                  <a:gd name="T74" fmla="*/ 2 w 462"/>
                  <a:gd name="T75" fmla="*/ 1 h 348"/>
                  <a:gd name="T76" fmla="*/ 2 w 462"/>
                  <a:gd name="T77" fmla="*/ 1 h 348"/>
                  <a:gd name="T78" fmla="*/ 2 w 462"/>
                  <a:gd name="T79" fmla="*/ 1 h 348"/>
                  <a:gd name="T80" fmla="*/ 2 w 462"/>
                  <a:gd name="T81" fmla="*/ 1 h 348"/>
                  <a:gd name="T82" fmla="*/ 2 w 462"/>
                  <a:gd name="T83" fmla="*/ 1 h 348"/>
                  <a:gd name="T84" fmla="*/ 2 w 462"/>
                  <a:gd name="T85" fmla="*/ 1 h 348"/>
                  <a:gd name="T86" fmla="*/ 2 w 462"/>
                  <a:gd name="T87" fmla="*/ 1 h 348"/>
                  <a:gd name="T88" fmla="*/ 0 w 462"/>
                  <a:gd name="T89" fmla="*/ 1 h 348"/>
                  <a:gd name="T90" fmla="*/ 0 w 462"/>
                  <a:gd name="T91" fmla="*/ 1 h 348"/>
                  <a:gd name="T92" fmla="*/ 2 w 462"/>
                  <a:gd name="T93" fmla="*/ 1 h 348"/>
                  <a:gd name="T94" fmla="*/ 2 w 462"/>
                  <a:gd name="T95" fmla="*/ 1 h 348"/>
                  <a:gd name="T96" fmla="*/ 2 w 462"/>
                  <a:gd name="T97" fmla="*/ 1 h 348"/>
                  <a:gd name="T98" fmla="*/ 2 w 462"/>
                  <a:gd name="T99" fmla="*/ 1 h 348"/>
                  <a:gd name="T100" fmla="*/ 2 w 462"/>
                  <a:gd name="T101" fmla="*/ 1 h 348"/>
                  <a:gd name="T102" fmla="*/ 2 w 462"/>
                  <a:gd name="T103" fmla="*/ 0 h 348"/>
                  <a:gd name="T104" fmla="*/ 2 w 462"/>
                  <a:gd name="T105" fmla="*/ 0 h 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2"/>
                  <a:gd name="T160" fmla="*/ 0 h 348"/>
                  <a:gd name="T161" fmla="*/ 462 w 462"/>
                  <a:gd name="T162" fmla="*/ 348 h 3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close/>
                  </a:path>
                </a:pathLst>
              </a:custGeom>
              <a:solidFill>
                <a:srgbClr val="E8D898"/>
              </a:solidFill>
              <a:ln w="9525">
                <a:solidFill>
                  <a:srgbClr val="E8D898"/>
                </a:solidFill>
                <a:round/>
                <a:headEnd/>
                <a:tailEnd/>
              </a:ln>
            </p:spPr>
            <p:txBody>
              <a:bodyPr/>
              <a:lstStyle/>
              <a:p>
                <a:endParaRPr lang="en-US"/>
              </a:p>
            </p:txBody>
          </p:sp>
          <p:sp>
            <p:nvSpPr>
              <p:cNvPr id="23205" name="Freeform 29"/>
              <p:cNvSpPr>
                <a:spLocks noChangeAspect="1"/>
              </p:cNvSpPr>
              <p:nvPr/>
            </p:nvSpPr>
            <p:spPr bwMode="auto">
              <a:xfrm>
                <a:off x="1883" y="1859"/>
                <a:ext cx="352" cy="251"/>
              </a:xfrm>
              <a:custGeom>
                <a:avLst/>
                <a:gdLst>
                  <a:gd name="T0" fmla="*/ 2 w 462"/>
                  <a:gd name="T1" fmla="*/ 0 h 348"/>
                  <a:gd name="T2" fmla="*/ 2 w 462"/>
                  <a:gd name="T3" fmla="*/ 1 h 348"/>
                  <a:gd name="T4" fmla="*/ 2 w 462"/>
                  <a:gd name="T5" fmla="*/ 1 h 348"/>
                  <a:gd name="T6" fmla="*/ 2 w 462"/>
                  <a:gd name="T7" fmla="*/ 1 h 348"/>
                  <a:gd name="T8" fmla="*/ 2 w 462"/>
                  <a:gd name="T9" fmla="*/ 1 h 348"/>
                  <a:gd name="T10" fmla="*/ 2 w 462"/>
                  <a:gd name="T11" fmla="*/ 1 h 348"/>
                  <a:gd name="T12" fmla="*/ 2 w 462"/>
                  <a:gd name="T13" fmla="*/ 1 h 348"/>
                  <a:gd name="T14" fmla="*/ 2 w 462"/>
                  <a:gd name="T15" fmla="*/ 1 h 348"/>
                  <a:gd name="T16" fmla="*/ 2 w 462"/>
                  <a:gd name="T17" fmla="*/ 1 h 348"/>
                  <a:gd name="T18" fmla="*/ 2 w 462"/>
                  <a:gd name="T19" fmla="*/ 1 h 348"/>
                  <a:gd name="T20" fmla="*/ 2 w 462"/>
                  <a:gd name="T21" fmla="*/ 1 h 348"/>
                  <a:gd name="T22" fmla="*/ 2 w 462"/>
                  <a:gd name="T23" fmla="*/ 1 h 348"/>
                  <a:gd name="T24" fmla="*/ 2 w 462"/>
                  <a:gd name="T25" fmla="*/ 1 h 348"/>
                  <a:gd name="T26" fmla="*/ 2 w 462"/>
                  <a:gd name="T27" fmla="*/ 1 h 348"/>
                  <a:gd name="T28" fmla="*/ 2 w 462"/>
                  <a:gd name="T29" fmla="*/ 1 h 348"/>
                  <a:gd name="T30" fmla="*/ 2 w 462"/>
                  <a:gd name="T31" fmla="*/ 1 h 348"/>
                  <a:gd name="T32" fmla="*/ 2 w 462"/>
                  <a:gd name="T33" fmla="*/ 1 h 348"/>
                  <a:gd name="T34" fmla="*/ 2 w 462"/>
                  <a:gd name="T35" fmla="*/ 1 h 348"/>
                  <a:gd name="T36" fmla="*/ 2 w 462"/>
                  <a:gd name="T37" fmla="*/ 1 h 348"/>
                  <a:gd name="T38" fmla="*/ 2 w 462"/>
                  <a:gd name="T39" fmla="*/ 1 h 348"/>
                  <a:gd name="T40" fmla="*/ 2 w 462"/>
                  <a:gd name="T41" fmla="*/ 1 h 348"/>
                  <a:gd name="T42" fmla="*/ 2 w 462"/>
                  <a:gd name="T43" fmla="*/ 1 h 348"/>
                  <a:gd name="T44" fmla="*/ 2 w 462"/>
                  <a:gd name="T45" fmla="*/ 1 h 348"/>
                  <a:gd name="T46" fmla="*/ 2 w 462"/>
                  <a:gd name="T47" fmla="*/ 1 h 348"/>
                  <a:gd name="T48" fmla="*/ 2 w 462"/>
                  <a:gd name="T49" fmla="*/ 1 h 348"/>
                  <a:gd name="T50" fmla="*/ 2 w 462"/>
                  <a:gd name="T51" fmla="*/ 1 h 348"/>
                  <a:gd name="T52" fmla="*/ 2 w 462"/>
                  <a:gd name="T53" fmla="*/ 1 h 348"/>
                  <a:gd name="T54" fmla="*/ 2 w 462"/>
                  <a:gd name="T55" fmla="*/ 1 h 348"/>
                  <a:gd name="T56" fmla="*/ 2 w 462"/>
                  <a:gd name="T57" fmla="*/ 1 h 348"/>
                  <a:gd name="T58" fmla="*/ 2 w 462"/>
                  <a:gd name="T59" fmla="*/ 1 h 348"/>
                  <a:gd name="T60" fmla="*/ 2 w 462"/>
                  <a:gd name="T61" fmla="*/ 1 h 348"/>
                  <a:gd name="T62" fmla="*/ 2 w 462"/>
                  <a:gd name="T63" fmla="*/ 1 h 348"/>
                  <a:gd name="T64" fmla="*/ 2 w 462"/>
                  <a:gd name="T65" fmla="*/ 1 h 348"/>
                  <a:gd name="T66" fmla="*/ 2 w 462"/>
                  <a:gd name="T67" fmla="*/ 1 h 348"/>
                  <a:gd name="T68" fmla="*/ 2 w 462"/>
                  <a:gd name="T69" fmla="*/ 1 h 348"/>
                  <a:gd name="T70" fmla="*/ 2 w 462"/>
                  <a:gd name="T71" fmla="*/ 1 h 348"/>
                  <a:gd name="T72" fmla="*/ 2 w 462"/>
                  <a:gd name="T73" fmla="*/ 1 h 348"/>
                  <a:gd name="T74" fmla="*/ 2 w 462"/>
                  <a:gd name="T75" fmla="*/ 1 h 348"/>
                  <a:gd name="T76" fmla="*/ 2 w 462"/>
                  <a:gd name="T77" fmla="*/ 1 h 348"/>
                  <a:gd name="T78" fmla="*/ 2 w 462"/>
                  <a:gd name="T79" fmla="*/ 1 h 348"/>
                  <a:gd name="T80" fmla="*/ 2 w 462"/>
                  <a:gd name="T81" fmla="*/ 1 h 348"/>
                  <a:gd name="T82" fmla="*/ 2 w 462"/>
                  <a:gd name="T83" fmla="*/ 1 h 348"/>
                  <a:gd name="T84" fmla="*/ 2 w 462"/>
                  <a:gd name="T85" fmla="*/ 1 h 348"/>
                  <a:gd name="T86" fmla="*/ 2 w 462"/>
                  <a:gd name="T87" fmla="*/ 1 h 348"/>
                  <a:gd name="T88" fmla="*/ 0 w 462"/>
                  <a:gd name="T89" fmla="*/ 1 h 348"/>
                  <a:gd name="T90" fmla="*/ 0 w 462"/>
                  <a:gd name="T91" fmla="*/ 1 h 348"/>
                  <a:gd name="T92" fmla="*/ 2 w 462"/>
                  <a:gd name="T93" fmla="*/ 1 h 348"/>
                  <a:gd name="T94" fmla="*/ 2 w 462"/>
                  <a:gd name="T95" fmla="*/ 1 h 348"/>
                  <a:gd name="T96" fmla="*/ 2 w 462"/>
                  <a:gd name="T97" fmla="*/ 1 h 348"/>
                  <a:gd name="T98" fmla="*/ 2 w 462"/>
                  <a:gd name="T99" fmla="*/ 1 h 348"/>
                  <a:gd name="T100" fmla="*/ 2 w 462"/>
                  <a:gd name="T101" fmla="*/ 1 h 348"/>
                  <a:gd name="T102" fmla="*/ 2 w 462"/>
                  <a:gd name="T103" fmla="*/ 0 h 348"/>
                  <a:gd name="T104" fmla="*/ 2 w 462"/>
                  <a:gd name="T105" fmla="*/ 0 h 348"/>
                  <a:gd name="T106" fmla="*/ 2 w 462"/>
                  <a:gd name="T107" fmla="*/ 1 h 3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2"/>
                  <a:gd name="T163" fmla="*/ 0 h 348"/>
                  <a:gd name="T164" fmla="*/ 462 w 462"/>
                  <a:gd name="T165" fmla="*/ 348 h 3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lnTo>
                      <a:pt x="330"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06" name="Freeform 30"/>
              <p:cNvSpPr>
                <a:spLocks noChangeAspect="1"/>
              </p:cNvSpPr>
              <p:nvPr/>
            </p:nvSpPr>
            <p:spPr bwMode="auto">
              <a:xfrm>
                <a:off x="1942" y="1672"/>
                <a:ext cx="211" cy="208"/>
              </a:xfrm>
              <a:custGeom>
                <a:avLst/>
                <a:gdLst>
                  <a:gd name="T0" fmla="*/ 2 w 276"/>
                  <a:gd name="T1" fmla="*/ 1 h 288"/>
                  <a:gd name="T2" fmla="*/ 2 w 276"/>
                  <a:gd name="T3" fmla="*/ 0 h 288"/>
                  <a:gd name="T4" fmla="*/ 2 w 276"/>
                  <a:gd name="T5" fmla="*/ 1 h 288"/>
                  <a:gd name="T6" fmla="*/ 2 w 276"/>
                  <a:gd name="T7" fmla="*/ 1 h 288"/>
                  <a:gd name="T8" fmla="*/ 2 w 276"/>
                  <a:gd name="T9" fmla="*/ 1 h 288"/>
                  <a:gd name="T10" fmla="*/ 2 w 276"/>
                  <a:gd name="T11" fmla="*/ 1 h 288"/>
                  <a:gd name="T12" fmla="*/ 2 w 276"/>
                  <a:gd name="T13" fmla="*/ 1 h 288"/>
                  <a:gd name="T14" fmla="*/ 2 w 276"/>
                  <a:gd name="T15" fmla="*/ 1 h 288"/>
                  <a:gd name="T16" fmla="*/ 2 w 276"/>
                  <a:gd name="T17" fmla="*/ 1 h 288"/>
                  <a:gd name="T18" fmla="*/ 2 w 276"/>
                  <a:gd name="T19" fmla="*/ 1 h 288"/>
                  <a:gd name="T20" fmla="*/ 2 w 276"/>
                  <a:gd name="T21" fmla="*/ 1 h 288"/>
                  <a:gd name="T22" fmla="*/ 2 w 276"/>
                  <a:gd name="T23" fmla="*/ 1 h 288"/>
                  <a:gd name="T24" fmla="*/ 2 w 276"/>
                  <a:gd name="T25" fmla="*/ 1 h 288"/>
                  <a:gd name="T26" fmla="*/ 2 w 276"/>
                  <a:gd name="T27" fmla="*/ 1 h 288"/>
                  <a:gd name="T28" fmla="*/ 2 w 276"/>
                  <a:gd name="T29" fmla="*/ 1 h 288"/>
                  <a:gd name="T30" fmla="*/ 2 w 276"/>
                  <a:gd name="T31" fmla="*/ 1 h 288"/>
                  <a:gd name="T32" fmla="*/ 2 w 276"/>
                  <a:gd name="T33" fmla="*/ 1 h 288"/>
                  <a:gd name="T34" fmla="*/ 2 w 276"/>
                  <a:gd name="T35" fmla="*/ 1 h 288"/>
                  <a:gd name="T36" fmla="*/ 2 w 276"/>
                  <a:gd name="T37" fmla="*/ 1 h 288"/>
                  <a:gd name="T38" fmla="*/ 2 w 276"/>
                  <a:gd name="T39" fmla="*/ 1 h 288"/>
                  <a:gd name="T40" fmla="*/ 2 w 276"/>
                  <a:gd name="T41" fmla="*/ 1 h 288"/>
                  <a:gd name="T42" fmla="*/ 2 w 276"/>
                  <a:gd name="T43" fmla="*/ 1 h 288"/>
                  <a:gd name="T44" fmla="*/ 2 w 276"/>
                  <a:gd name="T45" fmla="*/ 1 h 288"/>
                  <a:gd name="T46" fmla="*/ 2 w 276"/>
                  <a:gd name="T47" fmla="*/ 1 h 288"/>
                  <a:gd name="T48" fmla="*/ 0 w 276"/>
                  <a:gd name="T49" fmla="*/ 1 h 288"/>
                  <a:gd name="T50" fmla="*/ 2 w 276"/>
                  <a:gd name="T51" fmla="*/ 1 h 2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6"/>
                  <a:gd name="T79" fmla="*/ 0 h 288"/>
                  <a:gd name="T80" fmla="*/ 276 w 276"/>
                  <a:gd name="T81" fmla="*/ 288 h 2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close/>
                  </a:path>
                </a:pathLst>
              </a:custGeom>
              <a:solidFill>
                <a:srgbClr val="FFAA00"/>
              </a:solidFill>
              <a:ln w="9525">
                <a:solidFill>
                  <a:srgbClr val="FFAA00"/>
                </a:solidFill>
                <a:round/>
                <a:headEnd/>
                <a:tailEnd/>
              </a:ln>
            </p:spPr>
            <p:txBody>
              <a:bodyPr/>
              <a:lstStyle/>
              <a:p>
                <a:endParaRPr lang="en-US"/>
              </a:p>
            </p:txBody>
          </p:sp>
          <p:sp>
            <p:nvSpPr>
              <p:cNvPr id="23207" name="Freeform 31"/>
              <p:cNvSpPr>
                <a:spLocks noChangeAspect="1"/>
              </p:cNvSpPr>
              <p:nvPr/>
            </p:nvSpPr>
            <p:spPr bwMode="auto">
              <a:xfrm>
                <a:off x="1942" y="1672"/>
                <a:ext cx="211" cy="208"/>
              </a:xfrm>
              <a:custGeom>
                <a:avLst/>
                <a:gdLst>
                  <a:gd name="T0" fmla="*/ 2 w 276"/>
                  <a:gd name="T1" fmla="*/ 1 h 288"/>
                  <a:gd name="T2" fmla="*/ 2 w 276"/>
                  <a:gd name="T3" fmla="*/ 0 h 288"/>
                  <a:gd name="T4" fmla="*/ 2 w 276"/>
                  <a:gd name="T5" fmla="*/ 1 h 288"/>
                  <a:gd name="T6" fmla="*/ 2 w 276"/>
                  <a:gd name="T7" fmla="*/ 1 h 288"/>
                  <a:gd name="T8" fmla="*/ 2 w 276"/>
                  <a:gd name="T9" fmla="*/ 1 h 288"/>
                  <a:gd name="T10" fmla="*/ 2 w 276"/>
                  <a:gd name="T11" fmla="*/ 1 h 288"/>
                  <a:gd name="T12" fmla="*/ 2 w 276"/>
                  <a:gd name="T13" fmla="*/ 1 h 288"/>
                  <a:gd name="T14" fmla="*/ 2 w 276"/>
                  <a:gd name="T15" fmla="*/ 1 h 288"/>
                  <a:gd name="T16" fmla="*/ 2 w 276"/>
                  <a:gd name="T17" fmla="*/ 1 h 288"/>
                  <a:gd name="T18" fmla="*/ 2 w 276"/>
                  <a:gd name="T19" fmla="*/ 1 h 288"/>
                  <a:gd name="T20" fmla="*/ 2 w 276"/>
                  <a:gd name="T21" fmla="*/ 1 h 288"/>
                  <a:gd name="T22" fmla="*/ 2 w 276"/>
                  <a:gd name="T23" fmla="*/ 1 h 288"/>
                  <a:gd name="T24" fmla="*/ 2 w 276"/>
                  <a:gd name="T25" fmla="*/ 1 h 288"/>
                  <a:gd name="T26" fmla="*/ 2 w 276"/>
                  <a:gd name="T27" fmla="*/ 1 h 288"/>
                  <a:gd name="T28" fmla="*/ 2 w 276"/>
                  <a:gd name="T29" fmla="*/ 1 h 288"/>
                  <a:gd name="T30" fmla="*/ 2 w 276"/>
                  <a:gd name="T31" fmla="*/ 1 h 288"/>
                  <a:gd name="T32" fmla="*/ 2 w 276"/>
                  <a:gd name="T33" fmla="*/ 1 h 288"/>
                  <a:gd name="T34" fmla="*/ 2 w 276"/>
                  <a:gd name="T35" fmla="*/ 1 h 288"/>
                  <a:gd name="T36" fmla="*/ 2 w 276"/>
                  <a:gd name="T37" fmla="*/ 1 h 288"/>
                  <a:gd name="T38" fmla="*/ 2 w 276"/>
                  <a:gd name="T39" fmla="*/ 1 h 288"/>
                  <a:gd name="T40" fmla="*/ 2 w 276"/>
                  <a:gd name="T41" fmla="*/ 1 h 288"/>
                  <a:gd name="T42" fmla="*/ 2 w 276"/>
                  <a:gd name="T43" fmla="*/ 1 h 288"/>
                  <a:gd name="T44" fmla="*/ 2 w 276"/>
                  <a:gd name="T45" fmla="*/ 1 h 288"/>
                  <a:gd name="T46" fmla="*/ 2 w 276"/>
                  <a:gd name="T47" fmla="*/ 1 h 288"/>
                  <a:gd name="T48" fmla="*/ 0 w 276"/>
                  <a:gd name="T49" fmla="*/ 1 h 288"/>
                  <a:gd name="T50" fmla="*/ 2 w 276"/>
                  <a:gd name="T51" fmla="*/ 1 h 288"/>
                  <a:gd name="T52" fmla="*/ 2 w 276"/>
                  <a:gd name="T53" fmla="*/ 1 h 2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6"/>
                  <a:gd name="T82" fmla="*/ 0 h 288"/>
                  <a:gd name="T83" fmla="*/ 276 w 276"/>
                  <a:gd name="T84" fmla="*/ 288 h 2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lnTo>
                      <a:pt x="66"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08" name="Freeform 32"/>
              <p:cNvSpPr>
                <a:spLocks noChangeAspect="1"/>
              </p:cNvSpPr>
              <p:nvPr/>
            </p:nvSpPr>
            <p:spPr bwMode="auto">
              <a:xfrm>
                <a:off x="903" y="1954"/>
                <a:ext cx="19" cy="17"/>
              </a:xfrm>
              <a:custGeom>
                <a:avLst/>
                <a:gdLst>
                  <a:gd name="T0" fmla="*/ 2 w 24"/>
                  <a:gd name="T1" fmla="*/ 0 h 24"/>
                  <a:gd name="T2" fmla="*/ 2 w 24"/>
                  <a:gd name="T3" fmla="*/ 0 h 24"/>
                  <a:gd name="T4" fmla="*/ 2 w 24"/>
                  <a:gd name="T5" fmla="*/ 1 h 24"/>
                  <a:gd name="T6" fmla="*/ 2 w 24"/>
                  <a:gd name="T7" fmla="*/ 1 h 24"/>
                  <a:gd name="T8" fmla="*/ 2 w 24"/>
                  <a:gd name="T9" fmla="*/ 1 h 24"/>
                  <a:gd name="T10" fmla="*/ 2 w 24"/>
                  <a:gd name="T11" fmla="*/ 1 h 24"/>
                  <a:gd name="T12" fmla="*/ 2 w 24"/>
                  <a:gd name="T13" fmla="*/ 1 h 24"/>
                  <a:gd name="T14" fmla="*/ 2 w 24"/>
                  <a:gd name="T15" fmla="*/ 1 h 24"/>
                  <a:gd name="T16" fmla="*/ 0 w 24"/>
                  <a:gd name="T17" fmla="*/ 1 h 24"/>
                  <a:gd name="T18" fmla="*/ 0 w 24"/>
                  <a:gd name="T19" fmla="*/ 1 h 24"/>
                  <a:gd name="T20" fmla="*/ 2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4"/>
                  <a:gd name="T35" fmla="*/ 24 w 24"/>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close/>
                  </a:path>
                </a:pathLst>
              </a:custGeom>
              <a:solidFill>
                <a:srgbClr val="E8D898"/>
              </a:solidFill>
              <a:ln w="9525">
                <a:solidFill>
                  <a:srgbClr val="E8D898"/>
                </a:solidFill>
                <a:round/>
                <a:headEnd/>
                <a:tailEnd/>
              </a:ln>
            </p:spPr>
            <p:txBody>
              <a:bodyPr/>
              <a:lstStyle/>
              <a:p>
                <a:endParaRPr lang="en-US"/>
              </a:p>
            </p:txBody>
          </p:sp>
          <p:sp>
            <p:nvSpPr>
              <p:cNvPr id="23209" name="Freeform 33"/>
              <p:cNvSpPr>
                <a:spLocks noChangeAspect="1"/>
              </p:cNvSpPr>
              <p:nvPr/>
            </p:nvSpPr>
            <p:spPr bwMode="auto">
              <a:xfrm>
                <a:off x="903" y="1954"/>
                <a:ext cx="19" cy="17"/>
              </a:xfrm>
              <a:custGeom>
                <a:avLst/>
                <a:gdLst>
                  <a:gd name="T0" fmla="*/ 2 w 24"/>
                  <a:gd name="T1" fmla="*/ 0 h 24"/>
                  <a:gd name="T2" fmla="*/ 2 w 24"/>
                  <a:gd name="T3" fmla="*/ 0 h 24"/>
                  <a:gd name="T4" fmla="*/ 2 w 24"/>
                  <a:gd name="T5" fmla="*/ 1 h 24"/>
                  <a:gd name="T6" fmla="*/ 2 w 24"/>
                  <a:gd name="T7" fmla="*/ 1 h 24"/>
                  <a:gd name="T8" fmla="*/ 2 w 24"/>
                  <a:gd name="T9" fmla="*/ 1 h 24"/>
                  <a:gd name="T10" fmla="*/ 2 w 24"/>
                  <a:gd name="T11" fmla="*/ 1 h 24"/>
                  <a:gd name="T12" fmla="*/ 2 w 24"/>
                  <a:gd name="T13" fmla="*/ 1 h 24"/>
                  <a:gd name="T14" fmla="*/ 2 w 24"/>
                  <a:gd name="T15" fmla="*/ 1 h 24"/>
                  <a:gd name="T16" fmla="*/ 0 w 24"/>
                  <a:gd name="T17" fmla="*/ 1 h 24"/>
                  <a:gd name="T18" fmla="*/ 0 w 24"/>
                  <a:gd name="T19" fmla="*/ 1 h 24"/>
                  <a:gd name="T20" fmla="*/ 2 w 24"/>
                  <a:gd name="T21" fmla="*/ 0 h 24"/>
                  <a:gd name="T22" fmla="*/ 2 w 24"/>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24"/>
                  <a:gd name="T38" fmla="*/ 24 w 2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lnTo>
                      <a:pt x="6"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10" name="Freeform 34"/>
              <p:cNvSpPr>
                <a:spLocks noChangeAspect="1"/>
              </p:cNvSpPr>
              <p:nvPr/>
            </p:nvSpPr>
            <p:spPr bwMode="auto">
              <a:xfrm>
                <a:off x="963" y="1984"/>
                <a:ext cx="23" cy="17"/>
              </a:xfrm>
              <a:custGeom>
                <a:avLst/>
                <a:gdLst>
                  <a:gd name="T0" fmla="*/ 2 w 30"/>
                  <a:gd name="T1" fmla="*/ 1 h 24"/>
                  <a:gd name="T2" fmla="*/ 2 w 30"/>
                  <a:gd name="T3" fmla="*/ 0 h 24"/>
                  <a:gd name="T4" fmla="*/ 2 w 30"/>
                  <a:gd name="T5" fmla="*/ 0 h 24"/>
                  <a:gd name="T6" fmla="*/ 2 w 30"/>
                  <a:gd name="T7" fmla="*/ 1 h 24"/>
                  <a:gd name="T8" fmla="*/ 2 w 30"/>
                  <a:gd name="T9" fmla="*/ 1 h 24"/>
                  <a:gd name="T10" fmla="*/ 2 w 30"/>
                  <a:gd name="T11" fmla="*/ 1 h 24"/>
                  <a:gd name="T12" fmla="*/ 2 w 30"/>
                  <a:gd name="T13" fmla="*/ 1 h 24"/>
                  <a:gd name="T14" fmla="*/ 2 w 30"/>
                  <a:gd name="T15" fmla="*/ 1 h 24"/>
                  <a:gd name="T16" fmla="*/ 2 w 30"/>
                  <a:gd name="T17" fmla="*/ 1 h 24"/>
                  <a:gd name="T18" fmla="*/ 0 w 30"/>
                  <a:gd name="T19" fmla="*/ 1 h 24"/>
                  <a:gd name="T20" fmla="*/ 2 w 30"/>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24"/>
                  <a:gd name="T35" fmla="*/ 30 w 30"/>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close/>
                  </a:path>
                </a:pathLst>
              </a:custGeom>
              <a:solidFill>
                <a:srgbClr val="E8D898"/>
              </a:solidFill>
              <a:ln w="9525">
                <a:solidFill>
                  <a:srgbClr val="E8D898"/>
                </a:solidFill>
                <a:round/>
                <a:headEnd/>
                <a:tailEnd/>
              </a:ln>
            </p:spPr>
            <p:txBody>
              <a:bodyPr/>
              <a:lstStyle/>
              <a:p>
                <a:endParaRPr lang="en-US"/>
              </a:p>
            </p:txBody>
          </p:sp>
          <p:sp>
            <p:nvSpPr>
              <p:cNvPr id="23211" name="Freeform 35"/>
              <p:cNvSpPr>
                <a:spLocks noChangeAspect="1"/>
              </p:cNvSpPr>
              <p:nvPr/>
            </p:nvSpPr>
            <p:spPr bwMode="auto">
              <a:xfrm>
                <a:off x="963" y="1984"/>
                <a:ext cx="23" cy="17"/>
              </a:xfrm>
              <a:custGeom>
                <a:avLst/>
                <a:gdLst>
                  <a:gd name="T0" fmla="*/ 2 w 30"/>
                  <a:gd name="T1" fmla="*/ 1 h 24"/>
                  <a:gd name="T2" fmla="*/ 2 w 30"/>
                  <a:gd name="T3" fmla="*/ 0 h 24"/>
                  <a:gd name="T4" fmla="*/ 2 w 30"/>
                  <a:gd name="T5" fmla="*/ 0 h 24"/>
                  <a:gd name="T6" fmla="*/ 2 w 30"/>
                  <a:gd name="T7" fmla="*/ 1 h 24"/>
                  <a:gd name="T8" fmla="*/ 2 w 30"/>
                  <a:gd name="T9" fmla="*/ 1 h 24"/>
                  <a:gd name="T10" fmla="*/ 2 w 30"/>
                  <a:gd name="T11" fmla="*/ 1 h 24"/>
                  <a:gd name="T12" fmla="*/ 2 w 30"/>
                  <a:gd name="T13" fmla="*/ 1 h 24"/>
                  <a:gd name="T14" fmla="*/ 2 w 30"/>
                  <a:gd name="T15" fmla="*/ 1 h 24"/>
                  <a:gd name="T16" fmla="*/ 2 w 30"/>
                  <a:gd name="T17" fmla="*/ 1 h 24"/>
                  <a:gd name="T18" fmla="*/ 0 w 30"/>
                  <a:gd name="T19" fmla="*/ 1 h 24"/>
                  <a:gd name="T20" fmla="*/ 2 w 30"/>
                  <a:gd name="T21" fmla="*/ 1 h 24"/>
                  <a:gd name="T22" fmla="*/ 2 w 30"/>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24"/>
                  <a:gd name="T38" fmla="*/ 30 w 30"/>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lnTo>
                      <a:pt x="6"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12" name="Freeform 36"/>
              <p:cNvSpPr>
                <a:spLocks noChangeAspect="1"/>
              </p:cNvSpPr>
              <p:nvPr/>
            </p:nvSpPr>
            <p:spPr bwMode="auto">
              <a:xfrm>
                <a:off x="999" y="2006"/>
                <a:ext cx="23" cy="8"/>
              </a:xfrm>
              <a:custGeom>
                <a:avLst/>
                <a:gdLst>
                  <a:gd name="T0" fmla="*/ 0 w 30"/>
                  <a:gd name="T1" fmla="*/ 1 h 12"/>
                  <a:gd name="T2" fmla="*/ 2 w 30"/>
                  <a:gd name="T3" fmla="*/ 0 h 12"/>
                  <a:gd name="T4" fmla="*/ 2 w 30"/>
                  <a:gd name="T5" fmla="*/ 0 h 12"/>
                  <a:gd name="T6" fmla="*/ 2 w 30"/>
                  <a:gd name="T7" fmla="*/ 1 h 12"/>
                  <a:gd name="T8" fmla="*/ 2 w 30"/>
                  <a:gd name="T9" fmla="*/ 1 h 12"/>
                  <a:gd name="T10" fmla="*/ 2 w 30"/>
                  <a:gd name="T11" fmla="*/ 1 h 12"/>
                  <a:gd name="T12" fmla="*/ 2 w 30"/>
                  <a:gd name="T13" fmla="*/ 1 h 12"/>
                  <a:gd name="T14" fmla="*/ 0 w 30"/>
                  <a:gd name="T15" fmla="*/ 1 h 1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12"/>
                  <a:gd name="T26" fmla="*/ 30 w 3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12">
                    <a:moveTo>
                      <a:pt x="0" y="6"/>
                    </a:moveTo>
                    <a:lnTo>
                      <a:pt x="6" y="0"/>
                    </a:lnTo>
                    <a:lnTo>
                      <a:pt x="30" y="0"/>
                    </a:lnTo>
                    <a:lnTo>
                      <a:pt x="30" y="6"/>
                    </a:lnTo>
                    <a:lnTo>
                      <a:pt x="24" y="12"/>
                    </a:lnTo>
                    <a:lnTo>
                      <a:pt x="12" y="6"/>
                    </a:lnTo>
                    <a:lnTo>
                      <a:pt x="6" y="6"/>
                    </a:lnTo>
                    <a:lnTo>
                      <a:pt x="0" y="6"/>
                    </a:lnTo>
                    <a:close/>
                  </a:path>
                </a:pathLst>
              </a:custGeom>
              <a:solidFill>
                <a:srgbClr val="E8D898"/>
              </a:solidFill>
              <a:ln w="9525">
                <a:solidFill>
                  <a:srgbClr val="E8D898"/>
                </a:solidFill>
                <a:round/>
                <a:headEnd/>
                <a:tailEnd/>
              </a:ln>
            </p:spPr>
            <p:txBody>
              <a:bodyPr/>
              <a:lstStyle/>
              <a:p>
                <a:endParaRPr lang="en-US"/>
              </a:p>
            </p:txBody>
          </p:sp>
          <p:sp>
            <p:nvSpPr>
              <p:cNvPr id="23213" name="Freeform 37"/>
              <p:cNvSpPr>
                <a:spLocks noChangeAspect="1"/>
              </p:cNvSpPr>
              <p:nvPr/>
            </p:nvSpPr>
            <p:spPr bwMode="auto">
              <a:xfrm>
                <a:off x="999" y="2006"/>
                <a:ext cx="23" cy="8"/>
              </a:xfrm>
              <a:custGeom>
                <a:avLst/>
                <a:gdLst>
                  <a:gd name="T0" fmla="*/ 0 w 30"/>
                  <a:gd name="T1" fmla="*/ 1 h 12"/>
                  <a:gd name="T2" fmla="*/ 2 w 30"/>
                  <a:gd name="T3" fmla="*/ 0 h 12"/>
                  <a:gd name="T4" fmla="*/ 2 w 30"/>
                  <a:gd name="T5" fmla="*/ 0 h 12"/>
                  <a:gd name="T6" fmla="*/ 2 w 30"/>
                  <a:gd name="T7" fmla="*/ 1 h 12"/>
                  <a:gd name="T8" fmla="*/ 2 w 30"/>
                  <a:gd name="T9" fmla="*/ 1 h 12"/>
                  <a:gd name="T10" fmla="*/ 2 w 30"/>
                  <a:gd name="T11" fmla="*/ 1 h 12"/>
                  <a:gd name="T12" fmla="*/ 2 w 30"/>
                  <a:gd name="T13" fmla="*/ 1 h 12"/>
                  <a:gd name="T14" fmla="*/ 0 w 30"/>
                  <a:gd name="T15" fmla="*/ 1 h 12"/>
                  <a:gd name="T16" fmla="*/ 0 w 30"/>
                  <a:gd name="T17" fmla="*/ 1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12"/>
                  <a:gd name="T29" fmla="*/ 30 w 30"/>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12">
                    <a:moveTo>
                      <a:pt x="0" y="6"/>
                    </a:moveTo>
                    <a:lnTo>
                      <a:pt x="6" y="0"/>
                    </a:lnTo>
                    <a:lnTo>
                      <a:pt x="30" y="0"/>
                    </a:lnTo>
                    <a:lnTo>
                      <a:pt x="30" y="6"/>
                    </a:lnTo>
                    <a:lnTo>
                      <a:pt x="24" y="12"/>
                    </a:lnTo>
                    <a:lnTo>
                      <a:pt x="12" y="6"/>
                    </a:lnTo>
                    <a:lnTo>
                      <a:pt x="6" y="6"/>
                    </a:lnTo>
                    <a:lnTo>
                      <a:pt x="0" y="6"/>
                    </a:lnTo>
                    <a:lnTo>
                      <a:pt x="0"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14" name="Freeform 38"/>
              <p:cNvSpPr>
                <a:spLocks noChangeAspect="1"/>
              </p:cNvSpPr>
              <p:nvPr/>
            </p:nvSpPr>
            <p:spPr bwMode="auto">
              <a:xfrm>
                <a:off x="1027" y="2014"/>
                <a:ext cx="27" cy="22"/>
              </a:xfrm>
              <a:custGeom>
                <a:avLst/>
                <a:gdLst>
                  <a:gd name="T0" fmla="*/ 2 w 36"/>
                  <a:gd name="T1" fmla="*/ 1 h 30"/>
                  <a:gd name="T2" fmla="*/ 2 w 36"/>
                  <a:gd name="T3" fmla="*/ 1 h 30"/>
                  <a:gd name="T4" fmla="*/ 2 w 36"/>
                  <a:gd name="T5" fmla="*/ 1 h 30"/>
                  <a:gd name="T6" fmla="*/ 2 w 36"/>
                  <a:gd name="T7" fmla="*/ 1 h 30"/>
                  <a:gd name="T8" fmla="*/ 2 w 36"/>
                  <a:gd name="T9" fmla="*/ 1 h 30"/>
                  <a:gd name="T10" fmla="*/ 2 w 36"/>
                  <a:gd name="T11" fmla="*/ 1 h 30"/>
                  <a:gd name="T12" fmla="*/ 2 w 36"/>
                  <a:gd name="T13" fmla="*/ 1 h 30"/>
                  <a:gd name="T14" fmla="*/ 2 w 36"/>
                  <a:gd name="T15" fmla="*/ 1 h 30"/>
                  <a:gd name="T16" fmla="*/ 0 w 36"/>
                  <a:gd name="T17" fmla="*/ 1 h 30"/>
                  <a:gd name="T18" fmla="*/ 0 w 36"/>
                  <a:gd name="T19" fmla="*/ 0 h 30"/>
                  <a:gd name="T20" fmla="*/ 2 w 36"/>
                  <a:gd name="T21" fmla="*/ 0 h 30"/>
                  <a:gd name="T22" fmla="*/ 2 w 36"/>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30"/>
                  <a:gd name="T38" fmla="*/ 36 w 36"/>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close/>
                  </a:path>
                </a:pathLst>
              </a:custGeom>
              <a:solidFill>
                <a:srgbClr val="E8D898"/>
              </a:solidFill>
              <a:ln w="9525">
                <a:solidFill>
                  <a:srgbClr val="E8D898"/>
                </a:solidFill>
                <a:round/>
                <a:headEnd/>
                <a:tailEnd/>
              </a:ln>
            </p:spPr>
            <p:txBody>
              <a:bodyPr/>
              <a:lstStyle/>
              <a:p>
                <a:endParaRPr lang="en-US"/>
              </a:p>
            </p:txBody>
          </p:sp>
          <p:sp>
            <p:nvSpPr>
              <p:cNvPr id="23215" name="Freeform 39"/>
              <p:cNvSpPr>
                <a:spLocks noChangeAspect="1"/>
              </p:cNvSpPr>
              <p:nvPr/>
            </p:nvSpPr>
            <p:spPr bwMode="auto">
              <a:xfrm>
                <a:off x="1027" y="2014"/>
                <a:ext cx="27" cy="22"/>
              </a:xfrm>
              <a:custGeom>
                <a:avLst/>
                <a:gdLst>
                  <a:gd name="T0" fmla="*/ 2 w 36"/>
                  <a:gd name="T1" fmla="*/ 1 h 30"/>
                  <a:gd name="T2" fmla="*/ 2 w 36"/>
                  <a:gd name="T3" fmla="*/ 1 h 30"/>
                  <a:gd name="T4" fmla="*/ 2 w 36"/>
                  <a:gd name="T5" fmla="*/ 1 h 30"/>
                  <a:gd name="T6" fmla="*/ 2 w 36"/>
                  <a:gd name="T7" fmla="*/ 1 h 30"/>
                  <a:gd name="T8" fmla="*/ 2 w 36"/>
                  <a:gd name="T9" fmla="*/ 1 h 30"/>
                  <a:gd name="T10" fmla="*/ 2 w 36"/>
                  <a:gd name="T11" fmla="*/ 1 h 30"/>
                  <a:gd name="T12" fmla="*/ 2 w 36"/>
                  <a:gd name="T13" fmla="*/ 1 h 30"/>
                  <a:gd name="T14" fmla="*/ 2 w 36"/>
                  <a:gd name="T15" fmla="*/ 1 h 30"/>
                  <a:gd name="T16" fmla="*/ 0 w 36"/>
                  <a:gd name="T17" fmla="*/ 1 h 30"/>
                  <a:gd name="T18" fmla="*/ 0 w 36"/>
                  <a:gd name="T19" fmla="*/ 0 h 30"/>
                  <a:gd name="T20" fmla="*/ 2 w 36"/>
                  <a:gd name="T21" fmla="*/ 0 h 30"/>
                  <a:gd name="T22" fmla="*/ 2 w 36"/>
                  <a:gd name="T23" fmla="*/ 1 h 30"/>
                  <a:gd name="T24" fmla="*/ 2 w 36"/>
                  <a:gd name="T25" fmla="*/ 1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0"/>
                  <a:gd name="T41" fmla="*/ 36 w 36"/>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lnTo>
                      <a:pt x="12"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16" name="Freeform 40"/>
              <p:cNvSpPr>
                <a:spLocks noChangeAspect="1"/>
              </p:cNvSpPr>
              <p:nvPr/>
            </p:nvSpPr>
            <p:spPr bwMode="auto">
              <a:xfrm>
                <a:off x="1054" y="2058"/>
                <a:ext cx="51" cy="65"/>
              </a:xfrm>
              <a:custGeom>
                <a:avLst/>
                <a:gdLst>
                  <a:gd name="T0" fmla="*/ 2 w 66"/>
                  <a:gd name="T1" fmla="*/ 0 h 90"/>
                  <a:gd name="T2" fmla="*/ 2 w 66"/>
                  <a:gd name="T3" fmla="*/ 0 h 90"/>
                  <a:gd name="T4" fmla="*/ 2 w 66"/>
                  <a:gd name="T5" fmla="*/ 1 h 90"/>
                  <a:gd name="T6" fmla="*/ 2 w 66"/>
                  <a:gd name="T7" fmla="*/ 1 h 90"/>
                  <a:gd name="T8" fmla="*/ 2 w 66"/>
                  <a:gd name="T9" fmla="*/ 1 h 90"/>
                  <a:gd name="T10" fmla="*/ 2 w 66"/>
                  <a:gd name="T11" fmla="*/ 1 h 90"/>
                  <a:gd name="T12" fmla="*/ 2 w 66"/>
                  <a:gd name="T13" fmla="*/ 1 h 90"/>
                  <a:gd name="T14" fmla="*/ 2 w 66"/>
                  <a:gd name="T15" fmla="*/ 1 h 90"/>
                  <a:gd name="T16" fmla="*/ 2 w 66"/>
                  <a:gd name="T17" fmla="*/ 1 h 90"/>
                  <a:gd name="T18" fmla="*/ 2 w 66"/>
                  <a:gd name="T19" fmla="*/ 1 h 90"/>
                  <a:gd name="T20" fmla="*/ 2 w 66"/>
                  <a:gd name="T21" fmla="*/ 1 h 90"/>
                  <a:gd name="T22" fmla="*/ 2 w 66"/>
                  <a:gd name="T23" fmla="*/ 1 h 90"/>
                  <a:gd name="T24" fmla="*/ 2 w 66"/>
                  <a:gd name="T25" fmla="*/ 1 h 90"/>
                  <a:gd name="T26" fmla="*/ 2 w 66"/>
                  <a:gd name="T27" fmla="*/ 1 h 90"/>
                  <a:gd name="T28" fmla="*/ 2 w 66"/>
                  <a:gd name="T29" fmla="*/ 1 h 90"/>
                  <a:gd name="T30" fmla="*/ 2 w 66"/>
                  <a:gd name="T31" fmla="*/ 1 h 90"/>
                  <a:gd name="T32" fmla="*/ 2 w 66"/>
                  <a:gd name="T33" fmla="*/ 1 h 90"/>
                  <a:gd name="T34" fmla="*/ 2 w 66"/>
                  <a:gd name="T35" fmla="*/ 1 h 90"/>
                  <a:gd name="T36" fmla="*/ 2 w 66"/>
                  <a:gd name="T37" fmla="*/ 1 h 90"/>
                  <a:gd name="T38" fmla="*/ 2 w 66"/>
                  <a:gd name="T39" fmla="*/ 1 h 90"/>
                  <a:gd name="T40" fmla="*/ 2 w 66"/>
                  <a:gd name="T41" fmla="*/ 1 h 90"/>
                  <a:gd name="T42" fmla="*/ 2 w 66"/>
                  <a:gd name="T43" fmla="*/ 1 h 90"/>
                  <a:gd name="T44" fmla="*/ 0 w 66"/>
                  <a:gd name="T45" fmla="*/ 1 h 90"/>
                  <a:gd name="T46" fmla="*/ 0 w 66"/>
                  <a:gd name="T47" fmla="*/ 1 h 90"/>
                  <a:gd name="T48" fmla="*/ 2 w 66"/>
                  <a:gd name="T49" fmla="*/ 1 h 90"/>
                  <a:gd name="T50" fmla="*/ 2 w 66"/>
                  <a:gd name="T51" fmla="*/ 0 h 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90"/>
                  <a:gd name="T80" fmla="*/ 66 w 66"/>
                  <a:gd name="T81" fmla="*/ 90 h 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close/>
                  </a:path>
                </a:pathLst>
              </a:custGeom>
              <a:solidFill>
                <a:srgbClr val="E8D898"/>
              </a:solidFill>
              <a:ln w="9525">
                <a:solidFill>
                  <a:srgbClr val="E8D898"/>
                </a:solidFill>
                <a:round/>
                <a:headEnd/>
                <a:tailEnd/>
              </a:ln>
            </p:spPr>
            <p:txBody>
              <a:bodyPr/>
              <a:lstStyle/>
              <a:p>
                <a:endParaRPr lang="en-US"/>
              </a:p>
            </p:txBody>
          </p:sp>
          <p:sp>
            <p:nvSpPr>
              <p:cNvPr id="23217" name="Freeform 41"/>
              <p:cNvSpPr>
                <a:spLocks noChangeAspect="1"/>
              </p:cNvSpPr>
              <p:nvPr/>
            </p:nvSpPr>
            <p:spPr bwMode="auto">
              <a:xfrm>
                <a:off x="1054" y="2058"/>
                <a:ext cx="51" cy="65"/>
              </a:xfrm>
              <a:custGeom>
                <a:avLst/>
                <a:gdLst>
                  <a:gd name="T0" fmla="*/ 2 w 66"/>
                  <a:gd name="T1" fmla="*/ 0 h 90"/>
                  <a:gd name="T2" fmla="*/ 2 w 66"/>
                  <a:gd name="T3" fmla="*/ 0 h 90"/>
                  <a:gd name="T4" fmla="*/ 2 w 66"/>
                  <a:gd name="T5" fmla="*/ 1 h 90"/>
                  <a:gd name="T6" fmla="*/ 2 w 66"/>
                  <a:gd name="T7" fmla="*/ 1 h 90"/>
                  <a:gd name="T8" fmla="*/ 2 w 66"/>
                  <a:gd name="T9" fmla="*/ 1 h 90"/>
                  <a:gd name="T10" fmla="*/ 2 w 66"/>
                  <a:gd name="T11" fmla="*/ 1 h 90"/>
                  <a:gd name="T12" fmla="*/ 2 w 66"/>
                  <a:gd name="T13" fmla="*/ 1 h 90"/>
                  <a:gd name="T14" fmla="*/ 2 w 66"/>
                  <a:gd name="T15" fmla="*/ 1 h 90"/>
                  <a:gd name="T16" fmla="*/ 2 w 66"/>
                  <a:gd name="T17" fmla="*/ 1 h 90"/>
                  <a:gd name="T18" fmla="*/ 2 w 66"/>
                  <a:gd name="T19" fmla="*/ 1 h 90"/>
                  <a:gd name="T20" fmla="*/ 2 w 66"/>
                  <a:gd name="T21" fmla="*/ 1 h 90"/>
                  <a:gd name="T22" fmla="*/ 2 w 66"/>
                  <a:gd name="T23" fmla="*/ 1 h 90"/>
                  <a:gd name="T24" fmla="*/ 2 w 66"/>
                  <a:gd name="T25" fmla="*/ 1 h 90"/>
                  <a:gd name="T26" fmla="*/ 2 w 66"/>
                  <a:gd name="T27" fmla="*/ 1 h 90"/>
                  <a:gd name="T28" fmla="*/ 2 w 66"/>
                  <a:gd name="T29" fmla="*/ 1 h 90"/>
                  <a:gd name="T30" fmla="*/ 2 w 66"/>
                  <a:gd name="T31" fmla="*/ 1 h 90"/>
                  <a:gd name="T32" fmla="*/ 2 w 66"/>
                  <a:gd name="T33" fmla="*/ 1 h 90"/>
                  <a:gd name="T34" fmla="*/ 2 w 66"/>
                  <a:gd name="T35" fmla="*/ 1 h 90"/>
                  <a:gd name="T36" fmla="*/ 2 w 66"/>
                  <a:gd name="T37" fmla="*/ 1 h 90"/>
                  <a:gd name="T38" fmla="*/ 2 w 66"/>
                  <a:gd name="T39" fmla="*/ 1 h 90"/>
                  <a:gd name="T40" fmla="*/ 2 w 66"/>
                  <a:gd name="T41" fmla="*/ 1 h 90"/>
                  <a:gd name="T42" fmla="*/ 2 w 66"/>
                  <a:gd name="T43" fmla="*/ 1 h 90"/>
                  <a:gd name="T44" fmla="*/ 0 w 66"/>
                  <a:gd name="T45" fmla="*/ 1 h 90"/>
                  <a:gd name="T46" fmla="*/ 0 w 66"/>
                  <a:gd name="T47" fmla="*/ 1 h 90"/>
                  <a:gd name="T48" fmla="*/ 2 w 66"/>
                  <a:gd name="T49" fmla="*/ 1 h 90"/>
                  <a:gd name="T50" fmla="*/ 2 w 66"/>
                  <a:gd name="T51" fmla="*/ 0 h 90"/>
                  <a:gd name="T52" fmla="*/ 2 w 66"/>
                  <a:gd name="T53" fmla="*/ 1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
                  <a:gd name="T82" fmla="*/ 0 h 90"/>
                  <a:gd name="T83" fmla="*/ 66 w 66"/>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lnTo>
                      <a:pt x="6"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18" name="Freeform 42"/>
              <p:cNvSpPr>
                <a:spLocks noChangeAspect="1"/>
              </p:cNvSpPr>
              <p:nvPr/>
            </p:nvSpPr>
            <p:spPr bwMode="auto">
              <a:xfrm>
                <a:off x="1013" y="2019"/>
                <a:ext cx="9" cy="8"/>
              </a:xfrm>
              <a:custGeom>
                <a:avLst/>
                <a:gdLst>
                  <a:gd name="T0" fmla="*/ 0 w 12"/>
                  <a:gd name="T1" fmla="*/ 1 h 12"/>
                  <a:gd name="T2" fmla="*/ 0 w 12"/>
                  <a:gd name="T3" fmla="*/ 0 h 12"/>
                  <a:gd name="T4" fmla="*/ 2 w 12"/>
                  <a:gd name="T5" fmla="*/ 0 h 12"/>
                  <a:gd name="T6" fmla="*/ 2 w 12"/>
                  <a:gd name="T7" fmla="*/ 1 h 12"/>
                  <a:gd name="T8" fmla="*/ 2 w 12"/>
                  <a:gd name="T9" fmla="*/ 1 h 12"/>
                  <a:gd name="T10" fmla="*/ 2 w 12"/>
                  <a:gd name="T11" fmla="*/ 1 h 12"/>
                  <a:gd name="T12" fmla="*/ 0 w 12"/>
                  <a:gd name="T13" fmla="*/ 1 h 12"/>
                  <a:gd name="T14" fmla="*/ 0 w 12"/>
                  <a:gd name="T15" fmla="*/ 1 h 12"/>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2"/>
                  <a:gd name="T26" fmla="*/ 12 w 1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2">
                    <a:moveTo>
                      <a:pt x="0" y="6"/>
                    </a:moveTo>
                    <a:lnTo>
                      <a:pt x="0" y="0"/>
                    </a:lnTo>
                    <a:lnTo>
                      <a:pt x="6" y="0"/>
                    </a:lnTo>
                    <a:lnTo>
                      <a:pt x="6" y="6"/>
                    </a:lnTo>
                    <a:lnTo>
                      <a:pt x="12" y="6"/>
                    </a:lnTo>
                    <a:lnTo>
                      <a:pt x="6" y="12"/>
                    </a:lnTo>
                    <a:lnTo>
                      <a:pt x="0" y="12"/>
                    </a:lnTo>
                    <a:lnTo>
                      <a:pt x="0" y="6"/>
                    </a:lnTo>
                    <a:close/>
                  </a:path>
                </a:pathLst>
              </a:custGeom>
              <a:solidFill>
                <a:srgbClr val="E8D898"/>
              </a:solidFill>
              <a:ln w="9525">
                <a:solidFill>
                  <a:srgbClr val="E8D898"/>
                </a:solidFill>
                <a:round/>
                <a:headEnd/>
                <a:tailEnd/>
              </a:ln>
            </p:spPr>
            <p:txBody>
              <a:bodyPr/>
              <a:lstStyle/>
              <a:p>
                <a:endParaRPr lang="en-US"/>
              </a:p>
            </p:txBody>
          </p:sp>
          <p:sp>
            <p:nvSpPr>
              <p:cNvPr id="23219" name="Freeform 43"/>
              <p:cNvSpPr>
                <a:spLocks noChangeAspect="1"/>
              </p:cNvSpPr>
              <p:nvPr/>
            </p:nvSpPr>
            <p:spPr bwMode="auto">
              <a:xfrm>
                <a:off x="1013" y="2019"/>
                <a:ext cx="9" cy="8"/>
              </a:xfrm>
              <a:custGeom>
                <a:avLst/>
                <a:gdLst>
                  <a:gd name="T0" fmla="*/ 0 w 12"/>
                  <a:gd name="T1" fmla="*/ 1 h 12"/>
                  <a:gd name="T2" fmla="*/ 0 w 12"/>
                  <a:gd name="T3" fmla="*/ 0 h 12"/>
                  <a:gd name="T4" fmla="*/ 2 w 12"/>
                  <a:gd name="T5" fmla="*/ 0 h 12"/>
                  <a:gd name="T6" fmla="*/ 2 w 12"/>
                  <a:gd name="T7" fmla="*/ 1 h 12"/>
                  <a:gd name="T8" fmla="*/ 2 w 12"/>
                  <a:gd name="T9" fmla="*/ 1 h 12"/>
                  <a:gd name="T10" fmla="*/ 2 w 12"/>
                  <a:gd name="T11" fmla="*/ 1 h 12"/>
                  <a:gd name="T12" fmla="*/ 0 w 12"/>
                  <a:gd name="T13" fmla="*/ 1 h 12"/>
                  <a:gd name="T14" fmla="*/ 0 w 12"/>
                  <a:gd name="T15" fmla="*/ 1 h 12"/>
                  <a:gd name="T16" fmla="*/ 0 w 12"/>
                  <a:gd name="T17" fmla="*/ 1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0" y="6"/>
                    </a:moveTo>
                    <a:lnTo>
                      <a:pt x="0" y="0"/>
                    </a:lnTo>
                    <a:lnTo>
                      <a:pt x="6" y="0"/>
                    </a:lnTo>
                    <a:lnTo>
                      <a:pt x="6" y="6"/>
                    </a:lnTo>
                    <a:lnTo>
                      <a:pt x="12" y="6"/>
                    </a:lnTo>
                    <a:lnTo>
                      <a:pt x="6" y="12"/>
                    </a:lnTo>
                    <a:lnTo>
                      <a:pt x="0" y="12"/>
                    </a:lnTo>
                    <a:lnTo>
                      <a:pt x="0" y="6"/>
                    </a:lnTo>
                    <a:lnTo>
                      <a:pt x="0"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20" name="Freeform 44"/>
              <p:cNvSpPr>
                <a:spLocks noChangeAspect="1"/>
              </p:cNvSpPr>
              <p:nvPr/>
            </p:nvSpPr>
            <p:spPr bwMode="auto">
              <a:xfrm>
                <a:off x="775" y="984"/>
                <a:ext cx="234" cy="355"/>
              </a:xfrm>
              <a:custGeom>
                <a:avLst/>
                <a:gdLst>
                  <a:gd name="T0" fmla="*/ 2 w 306"/>
                  <a:gd name="T1" fmla="*/ 1 h 492"/>
                  <a:gd name="T2" fmla="*/ 0 w 306"/>
                  <a:gd name="T3" fmla="*/ 1 h 492"/>
                  <a:gd name="T4" fmla="*/ 2 w 306"/>
                  <a:gd name="T5" fmla="*/ 1 h 492"/>
                  <a:gd name="T6" fmla="*/ 2 w 306"/>
                  <a:gd name="T7" fmla="*/ 1 h 492"/>
                  <a:gd name="T8" fmla="*/ 2 w 306"/>
                  <a:gd name="T9" fmla="*/ 1 h 492"/>
                  <a:gd name="T10" fmla="*/ 2 w 306"/>
                  <a:gd name="T11" fmla="*/ 1 h 492"/>
                  <a:gd name="T12" fmla="*/ 2 w 306"/>
                  <a:gd name="T13" fmla="*/ 0 h 492"/>
                  <a:gd name="T14" fmla="*/ 2 w 306"/>
                  <a:gd name="T15" fmla="*/ 1 h 492"/>
                  <a:gd name="T16" fmla="*/ 2 w 306"/>
                  <a:gd name="T17" fmla="*/ 1 h 492"/>
                  <a:gd name="T18" fmla="*/ 2 w 306"/>
                  <a:gd name="T19" fmla="*/ 1 h 492"/>
                  <a:gd name="T20" fmla="*/ 2 w 306"/>
                  <a:gd name="T21" fmla="*/ 1 h 492"/>
                  <a:gd name="T22" fmla="*/ 2 w 306"/>
                  <a:gd name="T23" fmla="*/ 1 h 492"/>
                  <a:gd name="T24" fmla="*/ 2 w 306"/>
                  <a:gd name="T25" fmla="*/ 1 h 492"/>
                  <a:gd name="T26" fmla="*/ 2 w 306"/>
                  <a:gd name="T27" fmla="*/ 1 h 492"/>
                  <a:gd name="T28" fmla="*/ 2 w 306"/>
                  <a:gd name="T29" fmla="*/ 1 h 492"/>
                  <a:gd name="T30" fmla="*/ 2 w 306"/>
                  <a:gd name="T31" fmla="*/ 1 h 492"/>
                  <a:gd name="T32" fmla="*/ 2 w 306"/>
                  <a:gd name="T33" fmla="*/ 1 h 492"/>
                  <a:gd name="T34" fmla="*/ 2 w 306"/>
                  <a:gd name="T35" fmla="*/ 1 h 492"/>
                  <a:gd name="T36" fmla="*/ 2 w 306"/>
                  <a:gd name="T37" fmla="*/ 1 h 492"/>
                  <a:gd name="T38" fmla="*/ 2 w 306"/>
                  <a:gd name="T39" fmla="*/ 1 h 492"/>
                  <a:gd name="T40" fmla="*/ 2 w 306"/>
                  <a:gd name="T41" fmla="*/ 1 h 492"/>
                  <a:gd name="T42" fmla="*/ 2 w 306"/>
                  <a:gd name="T43" fmla="*/ 1 h 492"/>
                  <a:gd name="T44" fmla="*/ 2 w 306"/>
                  <a:gd name="T45" fmla="*/ 1 h 492"/>
                  <a:gd name="T46" fmla="*/ 2 w 306"/>
                  <a:gd name="T47" fmla="*/ 1 h 492"/>
                  <a:gd name="T48" fmla="*/ 2 w 306"/>
                  <a:gd name="T49" fmla="*/ 1 h 492"/>
                  <a:gd name="T50" fmla="*/ 2 w 306"/>
                  <a:gd name="T51" fmla="*/ 1 h 492"/>
                  <a:gd name="T52" fmla="*/ 2 w 306"/>
                  <a:gd name="T53" fmla="*/ 1 h 492"/>
                  <a:gd name="T54" fmla="*/ 2 w 306"/>
                  <a:gd name="T55" fmla="*/ 1 h 492"/>
                  <a:gd name="T56" fmla="*/ 2 w 306"/>
                  <a:gd name="T57" fmla="*/ 1 h 492"/>
                  <a:gd name="T58" fmla="*/ 2 w 306"/>
                  <a:gd name="T59" fmla="*/ 1 h 4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6"/>
                  <a:gd name="T91" fmla="*/ 0 h 492"/>
                  <a:gd name="T92" fmla="*/ 306 w 306"/>
                  <a:gd name="T93" fmla="*/ 492 h 4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close/>
                  </a:path>
                </a:pathLst>
              </a:custGeom>
              <a:solidFill>
                <a:srgbClr val="FFAA00"/>
              </a:solidFill>
              <a:ln w="9525">
                <a:solidFill>
                  <a:srgbClr val="FFAA00"/>
                </a:solidFill>
                <a:round/>
                <a:headEnd/>
                <a:tailEnd/>
              </a:ln>
            </p:spPr>
            <p:txBody>
              <a:bodyPr/>
              <a:lstStyle/>
              <a:p>
                <a:endParaRPr lang="en-US"/>
              </a:p>
            </p:txBody>
          </p:sp>
          <p:sp>
            <p:nvSpPr>
              <p:cNvPr id="23221" name="Freeform 45"/>
              <p:cNvSpPr>
                <a:spLocks noChangeAspect="1"/>
              </p:cNvSpPr>
              <p:nvPr/>
            </p:nvSpPr>
            <p:spPr bwMode="auto">
              <a:xfrm>
                <a:off x="775" y="984"/>
                <a:ext cx="234" cy="355"/>
              </a:xfrm>
              <a:custGeom>
                <a:avLst/>
                <a:gdLst>
                  <a:gd name="T0" fmla="*/ 2 w 306"/>
                  <a:gd name="T1" fmla="*/ 1 h 492"/>
                  <a:gd name="T2" fmla="*/ 0 w 306"/>
                  <a:gd name="T3" fmla="*/ 1 h 492"/>
                  <a:gd name="T4" fmla="*/ 2 w 306"/>
                  <a:gd name="T5" fmla="*/ 1 h 492"/>
                  <a:gd name="T6" fmla="*/ 2 w 306"/>
                  <a:gd name="T7" fmla="*/ 1 h 492"/>
                  <a:gd name="T8" fmla="*/ 2 w 306"/>
                  <a:gd name="T9" fmla="*/ 1 h 492"/>
                  <a:gd name="T10" fmla="*/ 2 w 306"/>
                  <a:gd name="T11" fmla="*/ 1 h 492"/>
                  <a:gd name="T12" fmla="*/ 2 w 306"/>
                  <a:gd name="T13" fmla="*/ 0 h 492"/>
                  <a:gd name="T14" fmla="*/ 2 w 306"/>
                  <a:gd name="T15" fmla="*/ 1 h 492"/>
                  <a:gd name="T16" fmla="*/ 2 w 306"/>
                  <a:gd name="T17" fmla="*/ 1 h 492"/>
                  <a:gd name="T18" fmla="*/ 2 w 306"/>
                  <a:gd name="T19" fmla="*/ 1 h 492"/>
                  <a:gd name="T20" fmla="*/ 2 w 306"/>
                  <a:gd name="T21" fmla="*/ 1 h 492"/>
                  <a:gd name="T22" fmla="*/ 2 w 306"/>
                  <a:gd name="T23" fmla="*/ 1 h 492"/>
                  <a:gd name="T24" fmla="*/ 2 w 306"/>
                  <a:gd name="T25" fmla="*/ 1 h 492"/>
                  <a:gd name="T26" fmla="*/ 2 w 306"/>
                  <a:gd name="T27" fmla="*/ 1 h 492"/>
                  <a:gd name="T28" fmla="*/ 2 w 306"/>
                  <a:gd name="T29" fmla="*/ 1 h 492"/>
                  <a:gd name="T30" fmla="*/ 2 w 306"/>
                  <a:gd name="T31" fmla="*/ 1 h 492"/>
                  <a:gd name="T32" fmla="*/ 2 w 306"/>
                  <a:gd name="T33" fmla="*/ 1 h 492"/>
                  <a:gd name="T34" fmla="*/ 2 w 306"/>
                  <a:gd name="T35" fmla="*/ 1 h 492"/>
                  <a:gd name="T36" fmla="*/ 2 w 306"/>
                  <a:gd name="T37" fmla="*/ 1 h 492"/>
                  <a:gd name="T38" fmla="*/ 2 w 306"/>
                  <a:gd name="T39" fmla="*/ 1 h 492"/>
                  <a:gd name="T40" fmla="*/ 2 w 306"/>
                  <a:gd name="T41" fmla="*/ 1 h 492"/>
                  <a:gd name="T42" fmla="*/ 2 w 306"/>
                  <a:gd name="T43" fmla="*/ 1 h 492"/>
                  <a:gd name="T44" fmla="*/ 2 w 306"/>
                  <a:gd name="T45" fmla="*/ 1 h 492"/>
                  <a:gd name="T46" fmla="*/ 2 w 306"/>
                  <a:gd name="T47" fmla="*/ 1 h 492"/>
                  <a:gd name="T48" fmla="*/ 2 w 306"/>
                  <a:gd name="T49" fmla="*/ 1 h 492"/>
                  <a:gd name="T50" fmla="*/ 2 w 306"/>
                  <a:gd name="T51" fmla="*/ 1 h 492"/>
                  <a:gd name="T52" fmla="*/ 2 w 306"/>
                  <a:gd name="T53" fmla="*/ 1 h 492"/>
                  <a:gd name="T54" fmla="*/ 2 w 306"/>
                  <a:gd name="T55" fmla="*/ 1 h 492"/>
                  <a:gd name="T56" fmla="*/ 2 w 306"/>
                  <a:gd name="T57" fmla="*/ 1 h 492"/>
                  <a:gd name="T58" fmla="*/ 2 w 306"/>
                  <a:gd name="T59" fmla="*/ 1 h 492"/>
                  <a:gd name="T60" fmla="*/ 2 w 306"/>
                  <a:gd name="T61" fmla="*/ 1 h 4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6"/>
                  <a:gd name="T94" fmla="*/ 0 h 492"/>
                  <a:gd name="T95" fmla="*/ 306 w 306"/>
                  <a:gd name="T96" fmla="*/ 492 h 4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lnTo>
                      <a:pt x="138" y="46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22" name="Freeform 46"/>
              <p:cNvSpPr>
                <a:spLocks noChangeAspect="1"/>
              </p:cNvSpPr>
              <p:nvPr/>
            </p:nvSpPr>
            <p:spPr bwMode="auto">
              <a:xfrm>
                <a:off x="1700" y="1343"/>
                <a:ext cx="151" cy="260"/>
              </a:xfrm>
              <a:custGeom>
                <a:avLst/>
                <a:gdLst>
                  <a:gd name="T0" fmla="*/ 2 w 198"/>
                  <a:gd name="T1" fmla="*/ 1 h 360"/>
                  <a:gd name="T2" fmla="*/ 2 w 198"/>
                  <a:gd name="T3" fmla="*/ 1 h 360"/>
                  <a:gd name="T4" fmla="*/ 2 w 198"/>
                  <a:gd name="T5" fmla="*/ 1 h 360"/>
                  <a:gd name="T6" fmla="*/ 2 w 198"/>
                  <a:gd name="T7" fmla="*/ 1 h 360"/>
                  <a:gd name="T8" fmla="*/ 2 w 198"/>
                  <a:gd name="T9" fmla="*/ 1 h 360"/>
                  <a:gd name="T10" fmla="*/ 2 w 198"/>
                  <a:gd name="T11" fmla="*/ 1 h 360"/>
                  <a:gd name="T12" fmla="*/ 2 w 198"/>
                  <a:gd name="T13" fmla="*/ 1 h 360"/>
                  <a:gd name="T14" fmla="*/ 2 w 198"/>
                  <a:gd name="T15" fmla="*/ 1 h 360"/>
                  <a:gd name="T16" fmla="*/ 2 w 198"/>
                  <a:gd name="T17" fmla="*/ 1 h 360"/>
                  <a:gd name="T18" fmla="*/ 0 w 198"/>
                  <a:gd name="T19" fmla="*/ 1 h 360"/>
                  <a:gd name="T20" fmla="*/ 0 w 198"/>
                  <a:gd name="T21" fmla="*/ 1 h 360"/>
                  <a:gd name="T22" fmla="*/ 2 w 198"/>
                  <a:gd name="T23" fmla="*/ 1 h 360"/>
                  <a:gd name="T24" fmla="*/ 2 w 198"/>
                  <a:gd name="T25" fmla="*/ 1 h 360"/>
                  <a:gd name="T26" fmla="*/ 2 w 198"/>
                  <a:gd name="T27" fmla="*/ 1 h 360"/>
                  <a:gd name="T28" fmla="*/ 2 w 198"/>
                  <a:gd name="T29" fmla="*/ 1 h 360"/>
                  <a:gd name="T30" fmla="*/ 2 w 198"/>
                  <a:gd name="T31" fmla="*/ 1 h 360"/>
                  <a:gd name="T32" fmla="*/ 2 w 198"/>
                  <a:gd name="T33" fmla="*/ 1 h 360"/>
                  <a:gd name="T34" fmla="*/ 2 w 198"/>
                  <a:gd name="T35" fmla="*/ 1 h 360"/>
                  <a:gd name="T36" fmla="*/ 2 w 198"/>
                  <a:gd name="T37" fmla="*/ 1 h 360"/>
                  <a:gd name="T38" fmla="*/ 2 w 198"/>
                  <a:gd name="T39" fmla="*/ 0 h 360"/>
                  <a:gd name="T40" fmla="*/ 2 w 198"/>
                  <a:gd name="T41" fmla="*/ 1 h 360"/>
                  <a:gd name="T42" fmla="*/ 2 w 198"/>
                  <a:gd name="T43" fmla="*/ 1 h 360"/>
                  <a:gd name="T44" fmla="*/ 2 w 198"/>
                  <a:gd name="T45" fmla="*/ 1 h 360"/>
                  <a:gd name="T46" fmla="*/ 2 w 198"/>
                  <a:gd name="T47" fmla="*/ 1 h 360"/>
                  <a:gd name="T48" fmla="*/ 2 w 198"/>
                  <a:gd name="T49" fmla="*/ 1 h 360"/>
                  <a:gd name="T50" fmla="*/ 2 w 198"/>
                  <a:gd name="T51" fmla="*/ 1 h 360"/>
                  <a:gd name="T52" fmla="*/ 2 w 198"/>
                  <a:gd name="T53" fmla="*/ 1 h 360"/>
                  <a:gd name="T54" fmla="*/ 2 w 198"/>
                  <a:gd name="T55" fmla="*/ 1 h 360"/>
                  <a:gd name="T56" fmla="*/ 2 w 198"/>
                  <a:gd name="T57" fmla="*/ 1 h 360"/>
                  <a:gd name="T58" fmla="*/ 2 w 198"/>
                  <a:gd name="T59" fmla="*/ 1 h 360"/>
                  <a:gd name="T60" fmla="*/ 2 w 198"/>
                  <a:gd name="T61" fmla="*/ 1 h 360"/>
                  <a:gd name="T62" fmla="*/ 2 w 198"/>
                  <a:gd name="T63" fmla="*/ 1 h 360"/>
                  <a:gd name="T64" fmla="*/ 2 w 198"/>
                  <a:gd name="T65" fmla="*/ 1 h 3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8"/>
                  <a:gd name="T100" fmla="*/ 0 h 360"/>
                  <a:gd name="T101" fmla="*/ 198 w 198"/>
                  <a:gd name="T102" fmla="*/ 360 h 3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8" h="360">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close/>
                  </a:path>
                </a:pathLst>
              </a:custGeom>
              <a:solidFill>
                <a:srgbClr val="FFAA00"/>
              </a:solidFill>
              <a:ln w="9525">
                <a:solidFill>
                  <a:srgbClr val="FFAA00"/>
                </a:solidFill>
                <a:round/>
                <a:headEnd/>
                <a:tailEnd/>
              </a:ln>
            </p:spPr>
            <p:txBody>
              <a:bodyPr/>
              <a:lstStyle/>
              <a:p>
                <a:endParaRPr lang="en-US"/>
              </a:p>
            </p:txBody>
          </p:sp>
          <p:sp>
            <p:nvSpPr>
              <p:cNvPr id="23223" name="Freeform 47"/>
              <p:cNvSpPr>
                <a:spLocks noChangeAspect="1"/>
              </p:cNvSpPr>
              <p:nvPr/>
            </p:nvSpPr>
            <p:spPr bwMode="auto">
              <a:xfrm>
                <a:off x="1700" y="1343"/>
                <a:ext cx="151" cy="264"/>
              </a:xfrm>
              <a:custGeom>
                <a:avLst/>
                <a:gdLst>
                  <a:gd name="T0" fmla="*/ 2 w 198"/>
                  <a:gd name="T1" fmla="*/ 1 h 366"/>
                  <a:gd name="T2" fmla="*/ 2 w 198"/>
                  <a:gd name="T3" fmla="*/ 1 h 366"/>
                  <a:gd name="T4" fmla="*/ 2 w 198"/>
                  <a:gd name="T5" fmla="*/ 1 h 366"/>
                  <a:gd name="T6" fmla="*/ 2 w 198"/>
                  <a:gd name="T7" fmla="*/ 1 h 366"/>
                  <a:gd name="T8" fmla="*/ 2 w 198"/>
                  <a:gd name="T9" fmla="*/ 1 h 366"/>
                  <a:gd name="T10" fmla="*/ 2 w 198"/>
                  <a:gd name="T11" fmla="*/ 1 h 366"/>
                  <a:gd name="T12" fmla="*/ 2 w 198"/>
                  <a:gd name="T13" fmla="*/ 1 h 366"/>
                  <a:gd name="T14" fmla="*/ 2 w 198"/>
                  <a:gd name="T15" fmla="*/ 1 h 366"/>
                  <a:gd name="T16" fmla="*/ 2 w 198"/>
                  <a:gd name="T17" fmla="*/ 1 h 366"/>
                  <a:gd name="T18" fmla="*/ 0 w 198"/>
                  <a:gd name="T19" fmla="*/ 1 h 366"/>
                  <a:gd name="T20" fmla="*/ 0 w 198"/>
                  <a:gd name="T21" fmla="*/ 1 h 366"/>
                  <a:gd name="T22" fmla="*/ 2 w 198"/>
                  <a:gd name="T23" fmla="*/ 1 h 366"/>
                  <a:gd name="T24" fmla="*/ 2 w 198"/>
                  <a:gd name="T25" fmla="*/ 1 h 366"/>
                  <a:gd name="T26" fmla="*/ 2 w 198"/>
                  <a:gd name="T27" fmla="*/ 1 h 366"/>
                  <a:gd name="T28" fmla="*/ 2 w 198"/>
                  <a:gd name="T29" fmla="*/ 1 h 366"/>
                  <a:gd name="T30" fmla="*/ 2 w 198"/>
                  <a:gd name="T31" fmla="*/ 1 h 366"/>
                  <a:gd name="T32" fmla="*/ 2 w 198"/>
                  <a:gd name="T33" fmla="*/ 1 h 366"/>
                  <a:gd name="T34" fmla="*/ 2 w 198"/>
                  <a:gd name="T35" fmla="*/ 1 h 366"/>
                  <a:gd name="T36" fmla="*/ 2 w 198"/>
                  <a:gd name="T37" fmla="*/ 1 h 366"/>
                  <a:gd name="T38" fmla="*/ 2 w 198"/>
                  <a:gd name="T39" fmla="*/ 0 h 366"/>
                  <a:gd name="T40" fmla="*/ 2 w 198"/>
                  <a:gd name="T41" fmla="*/ 1 h 366"/>
                  <a:gd name="T42" fmla="*/ 2 w 198"/>
                  <a:gd name="T43" fmla="*/ 1 h 366"/>
                  <a:gd name="T44" fmla="*/ 2 w 198"/>
                  <a:gd name="T45" fmla="*/ 1 h 366"/>
                  <a:gd name="T46" fmla="*/ 2 w 198"/>
                  <a:gd name="T47" fmla="*/ 1 h 366"/>
                  <a:gd name="T48" fmla="*/ 2 w 198"/>
                  <a:gd name="T49" fmla="*/ 1 h 366"/>
                  <a:gd name="T50" fmla="*/ 2 w 198"/>
                  <a:gd name="T51" fmla="*/ 1 h 366"/>
                  <a:gd name="T52" fmla="*/ 2 w 198"/>
                  <a:gd name="T53" fmla="*/ 1 h 366"/>
                  <a:gd name="T54" fmla="*/ 2 w 198"/>
                  <a:gd name="T55" fmla="*/ 1 h 366"/>
                  <a:gd name="T56" fmla="*/ 2 w 198"/>
                  <a:gd name="T57" fmla="*/ 1 h 366"/>
                  <a:gd name="T58" fmla="*/ 2 w 198"/>
                  <a:gd name="T59" fmla="*/ 1 h 366"/>
                  <a:gd name="T60" fmla="*/ 2 w 198"/>
                  <a:gd name="T61" fmla="*/ 1 h 366"/>
                  <a:gd name="T62" fmla="*/ 2 w 198"/>
                  <a:gd name="T63" fmla="*/ 1 h 366"/>
                  <a:gd name="T64" fmla="*/ 2 w 198"/>
                  <a:gd name="T65" fmla="*/ 1 h 366"/>
                  <a:gd name="T66" fmla="*/ 2 w 198"/>
                  <a:gd name="T67" fmla="*/ 1 h 3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8"/>
                  <a:gd name="T103" fmla="*/ 0 h 366"/>
                  <a:gd name="T104" fmla="*/ 198 w 198"/>
                  <a:gd name="T105" fmla="*/ 366 h 3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8" h="366">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lnTo>
                      <a:pt x="126" y="36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24" name="Freeform 48"/>
              <p:cNvSpPr>
                <a:spLocks noChangeAspect="1"/>
              </p:cNvSpPr>
              <p:nvPr/>
            </p:nvSpPr>
            <p:spPr bwMode="auto">
              <a:xfrm>
                <a:off x="1837" y="1369"/>
                <a:ext cx="114" cy="191"/>
              </a:xfrm>
              <a:custGeom>
                <a:avLst/>
                <a:gdLst>
                  <a:gd name="T0" fmla="*/ 0 w 150"/>
                  <a:gd name="T1" fmla="*/ 1 h 264"/>
                  <a:gd name="T2" fmla="*/ 0 w 150"/>
                  <a:gd name="T3" fmla="*/ 1 h 264"/>
                  <a:gd name="T4" fmla="*/ 2 w 150"/>
                  <a:gd name="T5" fmla="*/ 1 h 264"/>
                  <a:gd name="T6" fmla="*/ 2 w 150"/>
                  <a:gd name="T7" fmla="*/ 1 h 264"/>
                  <a:gd name="T8" fmla="*/ 2 w 150"/>
                  <a:gd name="T9" fmla="*/ 1 h 264"/>
                  <a:gd name="T10" fmla="*/ 0 w 150"/>
                  <a:gd name="T11" fmla="*/ 1 h 264"/>
                  <a:gd name="T12" fmla="*/ 2 w 150"/>
                  <a:gd name="T13" fmla="*/ 1 h 264"/>
                  <a:gd name="T14" fmla="*/ 2 w 150"/>
                  <a:gd name="T15" fmla="*/ 1 h 264"/>
                  <a:gd name="T16" fmla="*/ 2 w 150"/>
                  <a:gd name="T17" fmla="*/ 0 h 264"/>
                  <a:gd name="T18" fmla="*/ 2 w 150"/>
                  <a:gd name="T19" fmla="*/ 1 h 264"/>
                  <a:gd name="T20" fmla="*/ 2 w 150"/>
                  <a:gd name="T21" fmla="*/ 1 h 264"/>
                  <a:gd name="T22" fmla="*/ 2 w 150"/>
                  <a:gd name="T23" fmla="*/ 1 h 264"/>
                  <a:gd name="T24" fmla="*/ 2 w 150"/>
                  <a:gd name="T25" fmla="*/ 1 h 264"/>
                  <a:gd name="T26" fmla="*/ 2 w 150"/>
                  <a:gd name="T27" fmla="*/ 1 h 264"/>
                  <a:gd name="T28" fmla="*/ 2 w 150"/>
                  <a:gd name="T29" fmla="*/ 1 h 264"/>
                  <a:gd name="T30" fmla="*/ 2 w 150"/>
                  <a:gd name="T31" fmla="*/ 1 h 264"/>
                  <a:gd name="T32" fmla="*/ 2 w 150"/>
                  <a:gd name="T33" fmla="*/ 1 h 264"/>
                  <a:gd name="T34" fmla="*/ 2 w 150"/>
                  <a:gd name="T35" fmla="*/ 1 h 264"/>
                  <a:gd name="T36" fmla="*/ 2 w 150"/>
                  <a:gd name="T37" fmla="*/ 1 h 264"/>
                  <a:gd name="T38" fmla="*/ 2 w 150"/>
                  <a:gd name="T39" fmla="*/ 1 h 264"/>
                  <a:gd name="T40" fmla="*/ 2 w 150"/>
                  <a:gd name="T41" fmla="*/ 1 h 264"/>
                  <a:gd name="T42" fmla="*/ 2 w 150"/>
                  <a:gd name="T43" fmla="*/ 1 h 264"/>
                  <a:gd name="T44" fmla="*/ 0 w 150"/>
                  <a:gd name="T45" fmla="*/ 1 h 2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264"/>
                  <a:gd name="T71" fmla="*/ 150 w 150"/>
                  <a:gd name="T72" fmla="*/ 264 h 2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264">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close/>
                  </a:path>
                </a:pathLst>
              </a:custGeom>
              <a:solidFill>
                <a:srgbClr val="FF8C00"/>
              </a:solidFill>
              <a:ln w="9525">
                <a:solidFill>
                  <a:srgbClr val="FF8C00"/>
                </a:solidFill>
                <a:round/>
                <a:headEnd/>
                <a:tailEnd/>
              </a:ln>
            </p:spPr>
            <p:txBody>
              <a:bodyPr/>
              <a:lstStyle/>
              <a:p>
                <a:endParaRPr lang="en-US"/>
              </a:p>
            </p:txBody>
          </p:sp>
          <p:sp>
            <p:nvSpPr>
              <p:cNvPr id="23225" name="Freeform 49"/>
              <p:cNvSpPr>
                <a:spLocks noChangeAspect="1"/>
              </p:cNvSpPr>
              <p:nvPr/>
            </p:nvSpPr>
            <p:spPr bwMode="auto">
              <a:xfrm>
                <a:off x="1837" y="1369"/>
                <a:ext cx="114" cy="195"/>
              </a:xfrm>
              <a:custGeom>
                <a:avLst/>
                <a:gdLst>
                  <a:gd name="T0" fmla="*/ 0 w 150"/>
                  <a:gd name="T1" fmla="*/ 1 h 270"/>
                  <a:gd name="T2" fmla="*/ 0 w 150"/>
                  <a:gd name="T3" fmla="*/ 1 h 270"/>
                  <a:gd name="T4" fmla="*/ 2 w 150"/>
                  <a:gd name="T5" fmla="*/ 1 h 270"/>
                  <a:gd name="T6" fmla="*/ 2 w 150"/>
                  <a:gd name="T7" fmla="*/ 1 h 270"/>
                  <a:gd name="T8" fmla="*/ 2 w 150"/>
                  <a:gd name="T9" fmla="*/ 1 h 270"/>
                  <a:gd name="T10" fmla="*/ 0 w 150"/>
                  <a:gd name="T11" fmla="*/ 1 h 270"/>
                  <a:gd name="T12" fmla="*/ 2 w 150"/>
                  <a:gd name="T13" fmla="*/ 1 h 270"/>
                  <a:gd name="T14" fmla="*/ 2 w 150"/>
                  <a:gd name="T15" fmla="*/ 1 h 270"/>
                  <a:gd name="T16" fmla="*/ 2 w 150"/>
                  <a:gd name="T17" fmla="*/ 0 h 270"/>
                  <a:gd name="T18" fmla="*/ 2 w 150"/>
                  <a:gd name="T19" fmla="*/ 1 h 270"/>
                  <a:gd name="T20" fmla="*/ 2 w 150"/>
                  <a:gd name="T21" fmla="*/ 1 h 270"/>
                  <a:gd name="T22" fmla="*/ 2 w 150"/>
                  <a:gd name="T23" fmla="*/ 1 h 270"/>
                  <a:gd name="T24" fmla="*/ 2 w 150"/>
                  <a:gd name="T25" fmla="*/ 1 h 270"/>
                  <a:gd name="T26" fmla="*/ 2 w 150"/>
                  <a:gd name="T27" fmla="*/ 1 h 270"/>
                  <a:gd name="T28" fmla="*/ 2 w 150"/>
                  <a:gd name="T29" fmla="*/ 1 h 270"/>
                  <a:gd name="T30" fmla="*/ 2 w 150"/>
                  <a:gd name="T31" fmla="*/ 1 h 270"/>
                  <a:gd name="T32" fmla="*/ 2 w 150"/>
                  <a:gd name="T33" fmla="*/ 1 h 270"/>
                  <a:gd name="T34" fmla="*/ 2 w 150"/>
                  <a:gd name="T35" fmla="*/ 1 h 270"/>
                  <a:gd name="T36" fmla="*/ 2 w 150"/>
                  <a:gd name="T37" fmla="*/ 1 h 270"/>
                  <a:gd name="T38" fmla="*/ 2 w 150"/>
                  <a:gd name="T39" fmla="*/ 1 h 270"/>
                  <a:gd name="T40" fmla="*/ 2 w 150"/>
                  <a:gd name="T41" fmla="*/ 1 h 270"/>
                  <a:gd name="T42" fmla="*/ 2 w 150"/>
                  <a:gd name="T43" fmla="*/ 1 h 270"/>
                  <a:gd name="T44" fmla="*/ 0 w 150"/>
                  <a:gd name="T45" fmla="*/ 1 h 270"/>
                  <a:gd name="T46" fmla="*/ 0 w 150"/>
                  <a:gd name="T47" fmla="*/ 1 h 2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270"/>
                  <a:gd name="T74" fmla="*/ 150 w 150"/>
                  <a:gd name="T75" fmla="*/ 270 h 2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270">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lnTo>
                      <a:pt x="0" y="27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26" name="Freeform 50"/>
              <p:cNvSpPr>
                <a:spLocks noChangeAspect="1"/>
              </p:cNvSpPr>
              <p:nvPr/>
            </p:nvSpPr>
            <p:spPr bwMode="auto">
              <a:xfrm>
                <a:off x="1507" y="1304"/>
                <a:ext cx="234" cy="148"/>
              </a:xfrm>
              <a:custGeom>
                <a:avLst/>
                <a:gdLst>
                  <a:gd name="T0" fmla="*/ 2 w 306"/>
                  <a:gd name="T1" fmla="*/ 1 h 204"/>
                  <a:gd name="T2" fmla="*/ 2 w 306"/>
                  <a:gd name="T3" fmla="*/ 1 h 204"/>
                  <a:gd name="T4" fmla="*/ 2 w 306"/>
                  <a:gd name="T5" fmla="*/ 1 h 204"/>
                  <a:gd name="T6" fmla="*/ 2 w 306"/>
                  <a:gd name="T7" fmla="*/ 1 h 204"/>
                  <a:gd name="T8" fmla="*/ 2 w 306"/>
                  <a:gd name="T9" fmla="*/ 1 h 204"/>
                  <a:gd name="T10" fmla="*/ 0 w 306"/>
                  <a:gd name="T11" fmla="*/ 1 h 204"/>
                  <a:gd name="T12" fmla="*/ 2 w 306"/>
                  <a:gd name="T13" fmla="*/ 1 h 204"/>
                  <a:gd name="T14" fmla="*/ 2 w 306"/>
                  <a:gd name="T15" fmla="*/ 1 h 204"/>
                  <a:gd name="T16" fmla="*/ 2 w 306"/>
                  <a:gd name="T17" fmla="*/ 1 h 204"/>
                  <a:gd name="T18" fmla="*/ 2 w 306"/>
                  <a:gd name="T19" fmla="*/ 0 h 204"/>
                  <a:gd name="T20" fmla="*/ 2 w 306"/>
                  <a:gd name="T21" fmla="*/ 1 h 204"/>
                  <a:gd name="T22" fmla="*/ 2 w 306"/>
                  <a:gd name="T23" fmla="*/ 1 h 204"/>
                  <a:gd name="T24" fmla="*/ 2 w 306"/>
                  <a:gd name="T25" fmla="*/ 1 h 204"/>
                  <a:gd name="T26" fmla="*/ 2 w 306"/>
                  <a:gd name="T27" fmla="*/ 1 h 204"/>
                  <a:gd name="T28" fmla="*/ 2 w 306"/>
                  <a:gd name="T29" fmla="*/ 1 h 204"/>
                  <a:gd name="T30" fmla="*/ 2 w 306"/>
                  <a:gd name="T31" fmla="*/ 1 h 204"/>
                  <a:gd name="T32" fmla="*/ 2 w 306"/>
                  <a:gd name="T33" fmla="*/ 1 h 204"/>
                  <a:gd name="T34" fmla="*/ 2 w 306"/>
                  <a:gd name="T35" fmla="*/ 1 h 204"/>
                  <a:gd name="T36" fmla="*/ 2 w 306"/>
                  <a:gd name="T37" fmla="*/ 1 h 204"/>
                  <a:gd name="T38" fmla="*/ 2 w 306"/>
                  <a:gd name="T39" fmla="*/ 1 h 204"/>
                  <a:gd name="T40" fmla="*/ 2 w 306"/>
                  <a:gd name="T41" fmla="*/ 1 h 204"/>
                  <a:gd name="T42" fmla="*/ 2 w 306"/>
                  <a:gd name="T43" fmla="*/ 1 h 2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6"/>
                  <a:gd name="T67" fmla="*/ 0 h 204"/>
                  <a:gd name="T68" fmla="*/ 306 w 306"/>
                  <a:gd name="T69" fmla="*/ 204 h 2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6" h="204">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close/>
                  </a:path>
                </a:pathLst>
              </a:custGeom>
              <a:solidFill>
                <a:srgbClr val="FFAA00"/>
              </a:solidFill>
              <a:ln w="9525">
                <a:solidFill>
                  <a:srgbClr val="FFAA00"/>
                </a:solidFill>
                <a:round/>
                <a:headEnd/>
                <a:tailEnd/>
              </a:ln>
            </p:spPr>
            <p:txBody>
              <a:bodyPr/>
              <a:lstStyle/>
              <a:p>
                <a:endParaRPr lang="en-US"/>
              </a:p>
            </p:txBody>
          </p:sp>
          <p:sp>
            <p:nvSpPr>
              <p:cNvPr id="23227" name="Freeform 51"/>
              <p:cNvSpPr>
                <a:spLocks noChangeAspect="1"/>
              </p:cNvSpPr>
              <p:nvPr/>
            </p:nvSpPr>
            <p:spPr bwMode="auto">
              <a:xfrm>
                <a:off x="1507" y="1304"/>
                <a:ext cx="234" cy="152"/>
              </a:xfrm>
              <a:custGeom>
                <a:avLst/>
                <a:gdLst>
                  <a:gd name="T0" fmla="*/ 2 w 306"/>
                  <a:gd name="T1" fmla="*/ 1 h 210"/>
                  <a:gd name="T2" fmla="*/ 2 w 306"/>
                  <a:gd name="T3" fmla="*/ 1 h 210"/>
                  <a:gd name="T4" fmla="*/ 2 w 306"/>
                  <a:gd name="T5" fmla="*/ 1 h 210"/>
                  <a:gd name="T6" fmla="*/ 2 w 306"/>
                  <a:gd name="T7" fmla="*/ 1 h 210"/>
                  <a:gd name="T8" fmla="*/ 2 w 306"/>
                  <a:gd name="T9" fmla="*/ 1 h 210"/>
                  <a:gd name="T10" fmla="*/ 0 w 306"/>
                  <a:gd name="T11" fmla="*/ 1 h 210"/>
                  <a:gd name="T12" fmla="*/ 2 w 306"/>
                  <a:gd name="T13" fmla="*/ 1 h 210"/>
                  <a:gd name="T14" fmla="*/ 2 w 306"/>
                  <a:gd name="T15" fmla="*/ 1 h 210"/>
                  <a:gd name="T16" fmla="*/ 2 w 306"/>
                  <a:gd name="T17" fmla="*/ 1 h 210"/>
                  <a:gd name="T18" fmla="*/ 2 w 306"/>
                  <a:gd name="T19" fmla="*/ 0 h 210"/>
                  <a:gd name="T20" fmla="*/ 2 w 306"/>
                  <a:gd name="T21" fmla="*/ 1 h 210"/>
                  <a:gd name="T22" fmla="*/ 2 w 306"/>
                  <a:gd name="T23" fmla="*/ 1 h 210"/>
                  <a:gd name="T24" fmla="*/ 2 w 306"/>
                  <a:gd name="T25" fmla="*/ 1 h 210"/>
                  <a:gd name="T26" fmla="*/ 2 w 306"/>
                  <a:gd name="T27" fmla="*/ 1 h 210"/>
                  <a:gd name="T28" fmla="*/ 2 w 306"/>
                  <a:gd name="T29" fmla="*/ 1 h 210"/>
                  <a:gd name="T30" fmla="*/ 2 w 306"/>
                  <a:gd name="T31" fmla="*/ 1 h 210"/>
                  <a:gd name="T32" fmla="*/ 2 w 306"/>
                  <a:gd name="T33" fmla="*/ 1 h 210"/>
                  <a:gd name="T34" fmla="*/ 2 w 306"/>
                  <a:gd name="T35" fmla="*/ 1 h 210"/>
                  <a:gd name="T36" fmla="*/ 2 w 306"/>
                  <a:gd name="T37" fmla="*/ 1 h 210"/>
                  <a:gd name="T38" fmla="*/ 2 w 306"/>
                  <a:gd name="T39" fmla="*/ 1 h 210"/>
                  <a:gd name="T40" fmla="*/ 2 w 306"/>
                  <a:gd name="T41" fmla="*/ 1 h 210"/>
                  <a:gd name="T42" fmla="*/ 2 w 306"/>
                  <a:gd name="T43" fmla="*/ 1 h 210"/>
                  <a:gd name="T44" fmla="*/ 2 w 306"/>
                  <a:gd name="T45" fmla="*/ 1 h 2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6"/>
                  <a:gd name="T70" fmla="*/ 0 h 210"/>
                  <a:gd name="T71" fmla="*/ 306 w 306"/>
                  <a:gd name="T72" fmla="*/ 210 h 2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6" h="210">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lnTo>
                      <a:pt x="252" y="21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28" name="Freeform 52"/>
              <p:cNvSpPr>
                <a:spLocks noChangeAspect="1"/>
              </p:cNvSpPr>
              <p:nvPr/>
            </p:nvSpPr>
            <p:spPr bwMode="auto">
              <a:xfrm>
                <a:off x="1297" y="1465"/>
                <a:ext cx="288" cy="142"/>
              </a:xfrm>
              <a:custGeom>
                <a:avLst/>
                <a:gdLst>
                  <a:gd name="T0" fmla="*/ 2 w 378"/>
                  <a:gd name="T1" fmla="*/ 1 h 198"/>
                  <a:gd name="T2" fmla="*/ 2 w 378"/>
                  <a:gd name="T3" fmla="*/ 1 h 198"/>
                  <a:gd name="T4" fmla="*/ 2 w 378"/>
                  <a:gd name="T5" fmla="*/ 1 h 198"/>
                  <a:gd name="T6" fmla="*/ 2 w 378"/>
                  <a:gd name="T7" fmla="*/ 1 h 198"/>
                  <a:gd name="T8" fmla="*/ 2 w 378"/>
                  <a:gd name="T9" fmla="*/ 1 h 198"/>
                  <a:gd name="T10" fmla="*/ 0 w 378"/>
                  <a:gd name="T11" fmla="*/ 1 h 198"/>
                  <a:gd name="T12" fmla="*/ 2 w 378"/>
                  <a:gd name="T13" fmla="*/ 0 h 198"/>
                  <a:gd name="T14" fmla="*/ 2 w 378"/>
                  <a:gd name="T15" fmla="*/ 1 h 198"/>
                  <a:gd name="T16" fmla="*/ 2 w 378"/>
                  <a:gd name="T17" fmla="*/ 1 h 1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8"/>
                  <a:gd name="T28" fmla="*/ 0 h 198"/>
                  <a:gd name="T29" fmla="*/ 378 w 378"/>
                  <a:gd name="T30" fmla="*/ 198 h 1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8" h="198">
                    <a:moveTo>
                      <a:pt x="342" y="6"/>
                    </a:moveTo>
                    <a:lnTo>
                      <a:pt x="360" y="18"/>
                    </a:lnTo>
                    <a:lnTo>
                      <a:pt x="348" y="36"/>
                    </a:lnTo>
                    <a:lnTo>
                      <a:pt x="378" y="60"/>
                    </a:lnTo>
                    <a:lnTo>
                      <a:pt x="378" y="198"/>
                    </a:lnTo>
                    <a:lnTo>
                      <a:pt x="0" y="192"/>
                    </a:lnTo>
                    <a:lnTo>
                      <a:pt x="12" y="0"/>
                    </a:lnTo>
                    <a:lnTo>
                      <a:pt x="336" y="6"/>
                    </a:lnTo>
                    <a:lnTo>
                      <a:pt x="342" y="6"/>
                    </a:lnTo>
                    <a:close/>
                  </a:path>
                </a:pathLst>
              </a:custGeom>
              <a:solidFill>
                <a:srgbClr val="E8D898"/>
              </a:solidFill>
              <a:ln w="9525">
                <a:solidFill>
                  <a:srgbClr val="E8D898"/>
                </a:solidFill>
                <a:round/>
                <a:headEnd/>
                <a:tailEnd/>
              </a:ln>
            </p:spPr>
            <p:txBody>
              <a:bodyPr/>
              <a:lstStyle/>
              <a:p>
                <a:endParaRPr lang="en-US"/>
              </a:p>
            </p:txBody>
          </p:sp>
          <p:sp>
            <p:nvSpPr>
              <p:cNvPr id="23229" name="Freeform 53"/>
              <p:cNvSpPr>
                <a:spLocks noChangeAspect="1"/>
              </p:cNvSpPr>
              <p:nvPr/>
            </p:nvSpPr>
            <p:spPr bwMode="auto">
              <a:xfrm>
                <a:off x="1297" y="1465"/>
                <a:ext cx="288" cy="142"/>
              </a:xfrm>
              <a:custGeom>
                <a:avLst/>
                <a:gdLst>
                  <a:gd name="T0" fmla="*/ 2 w 378"/>
                  <a:gd name="T1" fmla="*/ 1 h 198"/>
                  <a:gd name="T2" fmla="*/ 2 w 378"/>
                  <a:gd name="T3" fmla="*/ 1 h 198"/>
                  <a:gd name="T4" fmla="*/ 2 w 378"/>
                  <a:gd name="T5" fmla="*/ 1 h 198"/>
                  <a:gd name="T6" fmla="*/ 2 w 378"/>
                  <a:gd name="T7" fmla="*/ 1 h 198"/>
                  <a:gd name="T8" fmla="*/ 2 w 378"/>
                  <a:gd name="T9" fmla="*/ 1 h 198"/>
                  <a:gd name="T10" fmla="*/ 0 w 378"/>
                  <a:gd name="T11" fmla="*/ 1 h 198"/>
                  <a:gd name="T12" fmla="*/ 2 w 378"/>
                  <a:gd name="T13" fmla="*/ 0 h 198"/>
                  <a:gd name="T14" fmla="*/ 2 w 378"/>
                  <a:gd name="T15" fmla="*/ 1 h 198"/>
                  <a:gd name="T16" fmla="*/ 2 w 378"/>
                  <a:gd name="T17" fmla="*/ 1 h 198"/>
                  <a:gd name="T18" fmla="*/ 2 w 378"/>
                  <a:gd name="T19" fmla="*/ 1 h 1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8"/>
                  <a:gd name="T31" fmla="*/ 0 h 198"/>
                  <a:gd name="T32" fmla="*/ 378 w 378"/>
                  <a:gd name="T33" fmla="*/ 198 h 1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8" h="198">
                    <a:moveTo>
                      <a:pt x="342" y="6"/>
                    </a:moveTo>
                    <a:lnTo>
                      <a:pt x="360" y="18"/>
                    </a:lnTo>
                    <a:lnTo>
                      <a:pt x="348" y="36"/>
                    </a:lnTo>
                    <a:lnTo>
                      <a:pt x="378" y="60"/>
                    </a:lnTo>
                    <a:lnTo>
                      <a:pt x="378" y="198"/>
                    </a:lnTo>
                    <a:lnTo>
                      <a:pt x="0" y="192"/>
                    </a:lnTo>
                    <a:lnTo>
                      <a:pt x="12" y="0"/>
                    </a:lnTo>
                    <a:lnTo>
                      <a:pt x="336" y="6"/>
                    </a:lnTo>
                    <a:lnTo>
                      <a:pt x="342" y="6"/>
                    </a:lnTo>
                    <a:lnTo>
                      <a:pt x="342"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30" name="Freeform 54"/>
              <p:cNvSpPr>
                <a:spLocks noChangeAspect="1"/>
              </p:cNvSpPr>
              <p:nvPr/>
            </p:nvSpPr>
            <p:spPr bwMode="auto">
              <a:xfrm>
                <a:off x="1787" y="1486"/>
                <a:ext cx="283" cy="139"/>
              </a:xfrm>
              <a:custGeom>
                <a:avLst/>
                <a:gdLst>
                  <a:gd name="T0" fmla="*/ 2 w 372"/>
                  <a:gd name="T1" fmla="*/ 1 h 192"/>
                  <a:gd name="T2" fmla="*/ 2 w 372"/>
                  <a:gd name="T3" fmla="*/ 1 h 192"/>
                  <a:gd name="T4" fmla="*/ 2 w 372"/>
                  <a:gd name="T5" fmla="*/ 1 h 192"/>
                  <a:gd name="T6" fmla="*/ 0 w 372"/>
                  <a:gd name="T7" fmla="*/ 1 h 192"/>
                  <a:gd name="T8" fmla="*/ 2 w 372"/>
                  <a:gd name="T9" fmla="*/ 1 h 192"/>
                  <a:gd name="T10" fmla="*/ 2 w 372"/>
                  <a:gd name="T11" fmla="*/ 1 h 192"/>
                  <a:gd name="T12" fmla="*/ 2 w 372"/>
                  <a:gd name="T13" fmla="*/ 1 h 192"/>
                  <a:gd name="T14" fmla="*/ 2 w 372"/>
                  <a:gd name="T15" fmla="*/ 1 h 192"/>
                  <a:gd name="T16" fmla="*/ 2 w 372"/>
                  <a:gd name="T17" fmla="*/ 1 h 192"/>
                  <a:gd name="T18" fmla="*/ 2 w 372"/>
                  <a:gd name="T19" fmla="*/ 1 h 192"/>
                  <a:gd name="T20" fmla="*/ 2 w 372"/>
                  <a:gd name="T21" fmla="*/ 1 h 192"/>
                  <a:gd name="T22" fmla="*/ 2 w 372"/>
                  <a:gd name="T23" fmla="*/ 1 h 192"/>
                  <a:gd name="T24" fmla="*/ 2 w 372"/>
                  <a:gd name="T25" fmla="*/ 1 h 192"/>
                  <a:gd name="T26" fmla="*/ 2 w 372"/>
                  <a:gd name="T27" fmla="*/ 1 h 192"/>
                  <a:gd name="T28" fmla="*/ 2 w 372"/>
                  <a:gd name="T29" fmla="*/ 1 h 192"/>
                  <a:gd name="T30" fmla="*/ 2 w 372"/>
                  <a:gd name="T31" fmla="*/ 1 h 192"/>
                  <a:gd name="T32" fmla="*/ 2 w 372"/>
                  <a:gd name="T33" fmla="*/ 1 h 192"/>
                  <a:gd name="T34" fmla="*/ 2 w 372"/>
                  <a:gd name="T35" fmla="*/ 1 h 192"/>
                  <a:gd name="T36" fmla="*/ 2 w 372"/>
                  <a:gd name="T37" fmla="*/ 1 h 192"/>
                  <a:gd name="T38" fmla="*/ 2 w 372"/>
                  <a:gd name="T39" fmla="*/ 1 h 192"/>
                  <a:gd name="T40" fmla="*/ 2 w 372"/>
                  <a:gd name="T41" fmla="*/ 1 h 192"/>
                  <a:gd name="T42" fmla="*/ 2 w 372"/>
                  <a:gd name="T43" fmla="*/ 1 h 192"/>
                  <a:gd name="T44" fmla="*/ 2 w 372"/>
                  <a:gd name="T45" fmla="*/ 1 h 192"/>
                  <a:gd name="T46" fmla="*/ 2 w 372"/>
                  <a:gd name="T47" fmla="*/ 1 h 192"/>
                  <a:gd name="T48" fmla="*/ 2 w 372"/>
                  <a:gd name="T49" fmla="*/ 1 h 192"/>
                  <a:gd name="T50" fmla="*/ 2 w 372"/>
                  <a:gd name="T51" fmla="*/ 1 h 192"/>
                  <a:gd name="T52" fmla="*/ 2 w 372"/>
                  <a:gd name="T53" fmla="*/ 0 h 192"/>
                  <a:gd name="T54" fmla="*/ 2 w 372"/>
                  <a:gd name="T55" fmla="*/ 1 h 192"/>
                  <a:gd name="T56" fmla="*/ 2 w 372"/>
                  <a:gd name="T57" fmla="*/ 1 h 192"/>
                  <a:gd name="T58" fmla="*/ 2 w 372"/>
                  <a:gd name="T59" fmla="*/ 1 h 192"/>
                  <a:gd name="T60" fmla="*/ 2 w 372"/>
                  <a:gd name="T61" fmla="*/ 1 h 192"/>
                  <a:gd name="T62" fmla="*/ 2 w 372"/>
                  <a:gd name="T63" fmla="*/ 1 h 192"/>
                  <a:gd name="T64" fmla="*/ 2 w 372"/>
                  <a:gd name="T65" fmla="*/ 1 h 192"/>
                  <a:gd name="T66" fmla="*/ 2 w 372"/>
                  <a:gd name="T67" fmla="*/ 1 h 192"/>
                  <a:gd name="T68" fmla="*/ 2 w 372"/>
                  <a:gd name="T69" fmla="*/ 1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2"/>
                  <a:gd name="T106" fmla="*/ 0 h 192"/>
                  <a:gd name="T107" fmla="*/ 372 w 372"/>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close/>
                  </a:path>
                </a:pathLst>
              </a:custGeom>
              <a:solidFill>
                <a:srgbClr val="FFAA00"/>
              </a:solidFill>
              <a:ln w="9525">
                <a:solidFill>
                  <a:srgbClr val="FFAA00"/>
                </a:solidFill>
                <a:round/>
                <a:headEnd/>
                <a:tailEnd/>
              </a:ln>
            </p:spPr>
            <p:txBody>
              <a:bodyPr/>
              <a:lstStyle/>
              <a:p>
                <a:endParaRPr lang="en-US"/>
              </a:p>
            </p:txBody>
          </p:sp>
          <p:sp>
            <p:nvSpPr>
              <p:cNvPr id="23231" name="Freeform 55"/>
              <p:cNvSpPr>
                <a:spLocks noChangeAspect="1"/>
              </p:cNvSpPr>
              <p:nvPr/>
            </p:nvSpPr>
            <p:spPr bwMode="auto">
              <a:xfrm>
                <a:off x="1787" y="1486"/>
                <a:ext cx="283" cy="139"/>
              </a:xfrm>
              <a:custGeom>
                <a:avLst/>
                <a:gdLst>
                  <a:gd name="T0" fmla="*/ 2 w 372"/>
                  <a:gd name="T1" fmla="*/ 1 h 192"/>
                  <a:gd name="T2" fmla="*/ 2 w 372"/>
                  <a:gd name="T3" fmla="*/ 1 h 192"/>
                  <a:gd name="T4" fmla="*/ 2 w 372"/>
                  <a:gd name="T5" fmla="*/ 1 h 192"/>
                  <a:gd name="T6" fmla="*/ 0 w 372"/>
                  <a:gd name="T7" fmla="*/ 1 h 192"/>
                  <a:gd name="T8" fmla="*/ 2 w 372"/>
                  <a:gd name="T9" fmla="*/ 1 h 192"/>
                  <a:gd name="T10" fmla="*/ 2 w 372"/>
                  <a:gd name="T11" fmla="*/ 1 h 192"/>
                  <a:gd name="T12" fmla="*/ 2 w 372"/>
                  <a:gd name="T13" fmla="*/ 1 h 192"/>
                  <a:gd name="T14" fmla="*/ 2 w 372"/>
                  <a:gd name="T15" fmla="*/ 1 h 192"/>
                  <a:gd name="T16" fmla="*/ 2 w 372"/>
                  <a:gd name="T17" fmla="*/ 1 h 192"/>
                  <a:gd name="T18" fmla="*/ 2 w 372"/>
                  <a:gd name="T19" fmla="*/ 1 h 192"/>
                  <a:gd name="T20" fmla="*/ 2 w 372"/>
                  <a:gd name="T21" fmla="*/ 1 h 192"/>
                  <a:gd name="T22" fmla="*/ 2 w 372"/>
                  <a:gd name="T23" fmla="*/ 1 h 192"/>
                  <a:gd name="T24" fmla="*/ 2 w 372"/>
                  <a:gd name="T25" fmla="*/ 1 h 192"/>
                  <a:gd name="T26" fmla="*/ 2 w 372"/>
                  <a:gd name="T27" fmla="*/ 1 h 192"/>
                  <a:gd name="T28" fmla="*/ 2 w 372"/>
                  <a:gd name="T29" fmla="*/ 1 h 192"/>
                  <a:gd name="T30" fmla="*/ 2 w 372"/>
                  <a:gd name="T31" fmla="*/ 1 h 192"/>
                  <a:gd name="T32" fmla="*/ 2 w 372"/>
                  <a:gd name="T33" fmla="*/ 1 h 192"/>
                  <a:gd name="T34" fmla="*/ 2 w 372"/>
                  <a:gd name="T35" fmla="*/ 1 h 192"/>
                  <a:gd name="T36" fmla="*/ 2 w 372"/>
                  <a:gd name="T37" fmla="*/ 1 h 192"/>
                  <a:gd name="T38" fmla="*/ 2 w 372"/>
                  <a:gd name="T39" fmla="*/ 1 h 192"/>
                  <a:gd name="T40" fmla="*/ 2 w 372"/>
                  <a:gd name="T41" fmla="*/ 1 h 192"/>
                  <a:gd name="T42" fmla="*/ 2 w 372"/>
                  <a:gd name="T43" fmla="*/ 1 h 192"/>
                  <a:gd name="T44" fmla="*/ 2 w 372"/>
                  <a:gd name="T45" fmla="*/ 1 h 192"/>
                  <a:gd name="T46" fmla="*/ 2 w 372"/>
                  <a:gd name="T47" fmla="*/ 1 h 192"/>
                  <a:gd name="T48" fmla="*/ 2 w 372"/>
                  <a:gd name="T49" fmla="*/ 1 h 192"/>
                  <a:gd name="T50" fmla="*/ 2 w 372"/>
                  <a:gd name="T51" fmla="*/ 1 h 192"/>
                  <a:gd name="T52" fmla="*/ 2 w 372"/>
                  <a:gd name="T53" fmla="*/ 0 h 192"/>
                  <a:gd name="T54" fmla="*/ 2 w 372"/>
                  <a:gd name="T55" fmla="*/ 1 h 192"/>
                  <a:gd name="T56" fmla="*/ 2 w 372"/>
                  <a:gd name="T57" fmla="*/ 1 h 192"/>
                  <a:gd name="T58" fmla="*/ 2 w 372"/>
                  <a:gd name="T59" fmla="*/ 1 h 192"/>
                  <a:gd name="T60" fmla="*/ 2 w 372"/>
                  <a:gd name="T61" fmla="*/ 1 h 192"/>
                  <a:gd name="T62" fmla="*/ 2 w 372"/>
                  <a:gd name="T63" fmla="*/ 1 h 192"/>
                  <a:gd name="T64" fmla="*/ 2 w 372"/>
                  <a:gd name="T65" fmla="*/ 1 h 192"/>
                  <a:gd name="T66" fmla="*/ 2 w 372"/>
                  <a:gd name="T67" fmla="*/ 1 h 192"/>
                  <a:gd name="T68" fmla="*/ 2 w 372"/>
                  <a:gd name="T69" fmla="*/ 1 h 192"/>
                  <a:gd name="T70" fmla="*/ 2 w 372"/>
                  <a:gd name="T71" fmla="*/ 1 h 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2"/>
                  <a:gd name="T109" fmla="*/ 0 h 192"/>
                  <a:gd name="T110" fmla="*/ 372 w 372"/>
                  <a:gd name="T111" fmla="*/ 192 h 19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lnTo>
                      <a:pt x="294" y="16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32" name="Freeform 56"/>
              <p:cNvSpPr>
                <a:spLocks noChangeAspect="1"/>
              </p:cNvSpPr>
              <p:nvPr/>
            </p:nvSpPr>
            <p:spPr bwMode="auto">
              <a:xfrm>
                <a:off x="1608" y="1794"/>
                <a:ext cx="220" cy="177"/>
              </a:xfrm>
              <a:custGeom>
                <a:avLst/>
                <a:gdLst>
                  <a:gd name="T0" fmla="*/ 2 w 288"/>
                  <a:gd name="T1" fmla="*/ 1 h 246"/>
                  <a:gd name="T2" fmla="*/ 2 w 288"/>
                  <a:gd name="T3" fmla="*/ 1 h 246"/>
                  <a:gd name="T4" fmla="*/ 2 w 288"/>
                  <a:gd name="T5" fmla="*/ 1 h 246"/>
                  <a:gd name="T6" fmla="*/ 2 w 288"/>
                  <a:gd name="T7" fmla="*/ 1 h 246"/>
                  <a:gd name="T8" fmla="*/ 2 w 288"/>
                  <a:gd name="T9" fmla="*/ 1 h 246"/>
                  <a:gd name="T10" fmla="*/ 2 w 288"/>
                  <a:gd name="T11" fmla="*/ 1 h 246"/>
                  <a:gd name="T12" fmla="*/ 2 w 288"/>
                  <a:gd name="T13" fmla="*/ 1 h 246"/>
                  <a:gd name="T14" fmla="*/ 2 w 288"/>
                  <a:gd name="T15" fmla="*/ 1 h 246"/>
                  <a:gd name="T16" fmla="*/ 2 w 288"/>
                  <a:gd name="T17" fmla="*/ 1 h 246"/>
                  <a:gd name="T18" fmla="*/ 2 w 288"/>
                  <a:gd name="T19" fmla="*/ 1 h 246"/>
                  <a:gd name="T20" fmla="*/ 2 w 288"/>
                  <a:gd name="T21" fmla="*/ 1 h 246"/>
                  <a:gd name="T22" fmla="*/ 2 w 288"/>
                  <a:gd name="T23" fmla="*/ 1 h 246"/>
                  <a:gd name="T24" fmla="*/ 2 w 288"/>
                  <a:gd name="T25" fmla="*/ 1 h 246"/>
                  <a:gd name="T26" fmla="*/ 2 w 288"/>
                  <a:gd name="T27" fmla="*/ 1 h 246"/>
                  <a:gd name="T28" fmla="*/ 2 w 288"/>
                  <a:gd name="T29" fmla="*/ 1 h 246"/>
                  <a:gd name="T30" fmla="*/ 2 w 288"/>
                  <a:gd name="T31" fmla="*/ 1 h 246"/>
                  <a:gd name="T32" fmla="*/ 2 w 288"/>
                  <a:gd name="T33" fmla="*/ 1 h 246"/>
                  <a:gd name="T34" fmla="*/ 2 w 288"/>
                  <a:gd name="T35" fmla="*/ 1 h 246"/>
                  <a:gd name="T36" fmla="*/ 2 w 288"/>
                  <a:gd name="T37" fmla="*/ 1 h 246"/>
                  <a:gd name="T38" fmla="*/ 2 w 288"/>
                  <a:gd name="T39" fmla="*/ 1 h 246"/>
                  <a:gd name="T40" fmla="*/ 2 w 288"/>
                  <a:gd name="T41" fmla="*/ 1 h 246"/>
                  <a:gd name="T42" fmla="*/ 2 w 288"/>
                  <a:gd name="T43" fmla="*/ 1 h 246"/>
                  <a:gd name="T44" fmla="*/ 2 w 288"/>
                  <a:gd name="T45" fmla="*/ 1 h 246"/>
                  <a:gd name="T46" fmla="*/ 2 w 288"/>
                  <a:gd name="T47" fmla="*/ 1 h 246"/>
                  <a:gd name="T48" fmla="*/ 2 w 288"/>
                  <a:gd name="T49" fmla="*/ 1 h 246"/>
                  <a:gd name="T50" fmla="*/ 2 w 288"/>
                  <a:gd name="T51" fmla="*/ 1 h 246"/>
                  <a:gd name="T52" fmla="*/ 2 w 288"/>
                  <a:gd name="T53" fmla="*/ 1 h 246"/>
                  <a:gd name="T54" fmla="*/ 2 w 288"/>
                  <a:gd name="T55" fmla="*/ 1 h 246"/>
                  <a:gd name="T56" fmla="*/ 2 w 288"/>
                  <a:gd name="T57" fmla="*/ 1 h 246"/>
                  <a:gd name="T58" fmla="*/ 2 w 288"/>
                  <a:gd name="T59" fmla="*/ 1 h 246"/>
                  <a:gd name="T60" fmla="*/ 2 w 288"/>
                  <a:gd name="T61" fmla="*/ 1 h 246"/>
                  <a:gd name="T62" fmla="*/ 2 w 288"/>
                  <a:gd name="T63" fmla="*/ 1 h 246"/>
                  <a:gd name="T64" fmla="*/ 2 w 288"/>
                  <a:gd name="T65" fmla="*/ 1 h 246"/>
                  <a:gd name="T66" fmla="*/ 2 w 288"/>
                  <a:gd name="T67" fmla="*/ 1 h 246"/>
                  <a:gd name="T68" fmla="*/ 2 w 288"/>
                  <a:gd name="T69" fmla="*/ 1 h 246"/>
                  <a:gd name="T70" fmla="*/ 2 w 288"/>
                  <a:gd name="T71" fmla="*/ 1 h 246"/>
                  <a:gd name="T72" fmla="*/ 2 w 288"/>
                  <a:gd name="T73" fmla="*/ 1 h 246"/>
                  <a:gd name="T74" fmla="*/ 2 w 288"/>
                  <a:gd name="T75" fmla="*/ 1 h 246"/>
                  <a:gd name="T76" fmla="*/ 2 w 288"/>
                  <a:gd name="T77" fmla="*/ 1 h 246"/>
                  <a:gd name="T78" fmla="*/ 2 w 288"/>
                  <a:gd name="T79" fmla="*/ 1 h 246"/>
                  <a:gd name="T80" fmla="*/ 2 w 288"/>
                  <a:gd name="T81" fmla="*/ 1 h 246"/>
                  <a:gd name="T82" fmla="*/ 0 w 288"/>
                  <a:gd name="T83" fmla="*/ 0 h 246"/>
                  <a:gd name="T84" fmla="*/ 2 w 288"/>
                  <a:gd name="T85" fmla="*/ 0 h 246"/>
                  <a:gd name="T86" fmla="*/ 2 w 288"/>
                  <a:gd name="T87" fmla="*/ 1 h 246"/>
                  <a:gd name="T88" fmla="*/ 2 w 288"/>
                  <a:gd name="T89" fmla="*/ 1 h 246"/>
                  <a:gd name="T90" fmla="*/ 2 w 288"/>
                  <a:gd name="T91" fmla="*/ 1 h 246"/>
                  <a:gd name="T92" fmla="*/ 2 w 288"/>
                  <a:gd name="T93" fmla="*/ 1 h 246"/>
                  <a:gd name="T94" fmla="*/ 2 w 288"/>
                  <a:gd name="T95" fmla="*/ 1 h 246"/>
                  <a:gd name="T96" fmla="*/ 2 w 288"/>
                  <a:gd name="T97" fmla="*/ 1 h 246"/>
                  <a:gd name="T98" fmla="*/ 2 w 288"/>
                  <a:gd name="T99" fmla="*/ 1 h 246"/>
                  <a:gd name="T100" fmla="*/ 2 w 288"/>
                  <a:gd name="T101" fmla="*/ 1 h 246"/>
                  <a:gd name="T102" fmla="*/ 2 w 288"/>
                  <a:gd name="T103" fmla="*/ 1 h 246"/>
                  <a:gd name="T104" fmla="*/ 2 w 288"/>
                  <a:gd name="T105" fmla="*/ 1 h 246"/>
                  <a:gd name="T106" fmla="*/ 2 w 288"/>
                  <a:gd name="T107" fmla="*/ 1 h 246"/>
                  <a:gd name="T108" fmla="*/ 2 w 288"/>
                  <a:gd name="T109" fmla="*/ 1 h 2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8"/>
                  <a:gd name="T166" fmla="*/ 0 h 246"/>
                  <a:gd name="T167" fmla="*/ 288 w 288"/>
                  <a:gd name="T168" fmla="*/ 246 h 2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close/>
                  </a:path>
                </a:pathLst>
              </a:custGeom>
              <a:solidFill>
                <a:srgbClr val="FFAA00"/>
              </a:solidFill>
              <a:ln w="9525">
                <a:solidFill>
                  <a:srgbClr val="FFAA00"/>
                </a:solidFill>
                <a:round/>
                <a:headEnd/>
                <a:tailEnd/>
              </a:ln>
            </p:spPr>
            <p:txBody>
              <a:bodyPr/>
              <a:lstStyle/>
              <a:p>
                <a:endParaRPr lang="en-US"/>
              </a:p>
            </p:txBody>
          </p:sp>
          <p:sp>
            <p:nvSpPr>
              <p:cNvPr id="23233" name="Freeform 57"/>
              <p:cNvSpPr>
                <a:spLocks noChangeAspect="1"/>
              </p:cNvSpPr>
              <p:nvPr/>
            </p:nvSpPr>
            <p:spPr bwMode="auto">
              <a:xfrm>
                <a:off x="1608" y="1794"/>
                <a:ext cx="220" cy="177"/>
              </a:xfrm>
              <a:custGeom>
                <a:avLst/>
                <a:gdLst>
                  <a:gd name="T0" fmla="*/ 2 w 288"/>
                  <a:gd name="T1" fmla="*/ 1 h 246"/>
                  <a:gd name="T2" fmla="*/ 2 w 288"/>
                  <a:gd name="T3" fmla="*/ 1 h 246"/>
                  <a:gd name="T4" fmla="*/ 2 w 288"/>
                  <a:gd name="T5" fmla="*/ 1 h 246"/>
                  <a:gd name="T6" fmla="*/ 2 w 288"/>
                  <a:gd name="T7" fmla="*/ 1 h 246"/>
                  <a:gd name="T8" fmla="*/ 2 w 288"/>
                  <a:gd name="T9" fmla="*/ 1 h 246"/>
                  <a:gd name="T10" fmla="*/ 2 w 288"/>
                  <a:gd name="T11" fmla="*/ 1 h 246"/>
                  <a:gd name="T12" fmla="*/ 2 w 288"/>
                  <a:gd name="T13" fmla="*/ 1 h 246"/>
                  <a:gd name="T14" fmla="*/ 2 w 288"/>
                  <a:gd name="T15" fmla="*/ 1 h 246"/>
                  <a:gd name="T16" fmla="*/ 2 w 288"/>
                  <a:gd name="T17" fmla="*/ 1 h 246"/>
                  <a:gd name="T18" fmla="*/ 2 w 288"/>
                  <a:gd name="T19" fmla="*/ 1 h 246"/>
                  <a:gd name="T20" fmla="*/ 2 w 288"/>
                  <a:gd name="T21" fmla="*/ 1 h 246"/>
                  <a:gd name="T22" fmla="*/ 2 w 288"/>
                  <a:gd name="T23" fmla="*/ 1 h 246"/>
                  <a:gd name="T24" fmla="*/ 2 w 288"/>
                  <a:gd name="T25" fmla="*/ 1 h 246"/>
                  <a:gd name="T26" fmla="*/ 2 w 288"/>
                  <a:gd name="T27" fmla="*/ 1 h 246"/>
                  <a:gd name="T28" fmla="*/ 2 w 288"/>
                  <a:gd name="T29" fmla="*/ 1 h 246"/>
                  <a:gd name="T30" fmla="*/ 2 w 288"/>
                  <a:gd name="T31" fmla="*/ 1 h 246"/>
                  <a:gd name="T32" fmla="*/ 2 w 288"/>
                  <a:gd name="T33" fmla="*/ 1 h 246"/>
                  <a:gd name="T34" fmla="*/ 2 w 288"/>
                  <a:gd name="T35" fmla="*/ 1 h 246"/>
                  <a:gd name="T36" fmla="*/ 2 w 288"/>
                  <a:gd name="T37" fmla="*/ 1 h 246"/>
                  <a:gd name="T38" fmla="*/ 2 w 288"/>
                  <a:gd name="T39" fmla="*/ 1 h 246"/>
                  <a:gd name="T40" fmla="*/ 2 w 288"/>
                  <a:gd name="T41" fmla="*/ 1 h 246"/>
                  <a:gd name="T42" fmla="*/ 2 w 288"/>
                  <a:gd name="T43" fmla="*/ 1 h 246"/>
                  <a:gd name="T44" fmla="*/ 2 w 288"/>
                  <a:gd name="T45" fmla="*/ 1 h 246"/>
                  <a:gd name="T46" fmla="*/ 2 w 288"/>
                  <a:gd name="T47" fmla="*/ 1 h 246"/>
                  <a:gd name="T48" fmla="*/ 2 w 288"/>
                  <a:gd name="T49" fmla="*/ 1 h 246"/>
                  <a:gd name="T50" fmla="*/ 2 w 288"/>
                  <a:gd name="T51" fmla="*/ 1 h 246"/>
                  <a:gd name="T52" fmla="*/ 2 w 288"/>
                  <a:gd name="T53" fmla="*/ 1 h 246"/>
                  <a:gd name="T54" fmla="*/ 2 w 288"/>
                  <a:gd name="T55" fmla="*/ 1 h 246"/>
                  <a:gd name="T56" fmla="*/ 2 w 288"/>
                  <a:gd name="T57" fmla="*/ 1 h 246"/>
                  <a:gd name="T58" fmla="*/ 2 w 288"/>
                  <a:gd name="T59" fmla="*/ 1 h 246"/>
                  <a:gd name="T60" fmla="*/ 2 w 288"/>
                  <a:gd name="T61" fmla="*/ 1 h 246"/>
                  <a:gd name="T62" fmla="*/ 2 w 288"/>
                  <a:gd name="T63" fmla="*/ 1 h 246"/>
                  <a:gd name="T64" fmla="*/ 2 w 288"/>
                  <a:gd name="T65" fmla="*/ 1 h 246"/>
                  <a:gd name="T66" fmla="*/ 2 w 288"/>
                  <a:gd name="T67" fmla="*/ 1 h 246"/>
                  <a:gd name="T68" fmla="*/ 2 w 288"/>
                  <a:gd name="T69" fmla="*/ 1 h 246"/>
                  <a:gd name="T70" fmla="*/ 2 w 288"/>
                  <a:gd name="T71" fmla="*/ 1 h 246"/>
                  <a:gd name="T72" fmla="*/ 2 w 288"/>
                  <a:gd name="T73" fmla="*/ 1 h 246"/>
                  <a:gd name="T74" fmla="*/ 2 w 288"/>
                  <a:gd name="T75" fmla="*/ 1 h 246"/>
                  <a:gd name="T76" fmla="*/ 2 w 288"/>
                  <a:gd name="T77" fmla="*/ 1 h 246"/>
                  <a:gd name="T78" fmla="*/ 2 w 288"/>
                  <a:gd name="T79" fmla="*/ 1 h 246"/>
                  <a:gd name="T80" fmla="*/ 2 w 288"/>
                  <a:gd name="T81" fmla="*/ 1 h 246"/>
                  <a:gd name="T82" fmla="*/ 0 w 288"/>
                  <a:gd name="T83" fmla="*/ 0 h 246"/>
                  <a:gd name="T84" fmla="*/ 2 w 288"/>
                  <a:gd name="T85" fmla="*/ 0 h 246"/>
                  <a:gd name="T86" fmla="*/ 2 w 288"/>
                  <a:gd name="T87" fmla="*/ 1 h 246"/>
                  <a:gd name="T88" fmla="*/ 2 w 288"/>
                  <a:gd name="T89" fmla="*/ 1 h 246"/>
                  <a:gd name="T90" fmla="*/ 2 w 288"/>
                  <a:gd name="T91" fmla="*/ 1 h 246"/>
                  <a:gd name="T92" fmla="*/ 2 w 288"/>
                  <a:gd name="T93" fmla="*/ 1 h 246"/>
                  <a:gd name="T94" fmla="*/ 2 w 288"/>
                  <a:gd name="T95" fmla="*/ 1 h 246"/>
                  <a:gd name="T96" fmla="*/ 2 w 288"/>
                  <a:gd name="T97" fmla="*/ 1 h 246"/>
                  <a:gd name="T98" fmla="*/ 2 w 288"/>
                  <a:gd name="T99" fmla="*/ 1 h 246"/>
                  <a:gd name="T100" fmla="*/ 2 w 288"/>
                  <a:gd name="T101" fmla="*/ 1 h 246"/>
                  <a:gd name="T102" fmla="*/ 2 w 288"/>
                  <a:gd name="T103" fmla="*/ 1 h 246"/>
                  <a:gd name="T104" fmla="*/ 2 w 288"/>
                  <a:gd name="T105" fmla="*/ 1 h 246"/>
                  <a:gd name="T106" fmla="*/ 2 w 288"/>
                  <a:gd name="T107" fmla="*/ 1 h 246"/>
                  <a:gd name="T108" fmla="*/ 2 w 288"/>
                  <a:gd name="T109" fmla="*/ 1 h 246"/>
                  <a:gd name="T110" fmla="*/ 2 w 288"/>
                  <a:gd name="T111" fmla="*/ 1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246"/>
                  <a:gd name="T170" fmla="*/ 288 w 288"/>
                  <a:gd name="T171" fmla="*/ 246 h 2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lnTo>
                      <a:pt x="258" y="18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34" name="Freeform 58"/>
              <p:cNvSpPr>
                <a:spLocks noChangeAspect="1"/>
              </p:cNvSpPr>
              <p:nvPr/>
            </p:nvSpPr>
            <p:spPr bwMode="auto">
              <a:xfrm>
                <a:off x="2381" y="1006"/>
                <a:ext cx="142" cy="212"/>
              </a:xfrm>
              <a:custGeom>
                <a:avLst/>
                <a:gdLst>
                  <a:gd name="T0" fmla="*/ 2 w 186"/>
                  <a:gd name="T1" fmla="*/ 1 h 294"/>
                  <a:gd name="T2" fmla="*/ 2 w 186"/>
                  <a:gd name="T3" fmla="*/ 1 h 294"/>
                  <a:gd name="T4" fmla="*/ 2 w 186"/>
                  <a:gd name="T5" fmla="*/ 1 h 294"/>
                  <a:gd name="T6" fmla="*/ 0 w 186"/>
                  <a:gd name="T7" fmla="*/ 1 h 294"/>
                  <a:gd name="T8" fmla="*/ 2 w 186"/>
                  <a:gd name="T9" fmla="*/ 1 h 294"/>
                  <a:gd name="T10" fmla="*/ 2 w 186"/>
                  <a:gd name="T11" fmla="*/ 1 h 294"/>
                  <a:gd name="T12" fmla="*/ 2 w 186"/>
                  <a:gd name="T13" fmla="*/ 1 h 294"/>
                  <a:gd name="T14" fmla="*/ 2 w 186"/>
                  <a:gd name="T15" fmla="*/ 1 h 294"/>
                  <a:gd name="T16" fmla="*/ 2 w 186"/>
                  <a:gd name="T17" fmla="*/ 1 h 294"/>
                  <a:gd name="T18" fmla="*/ 2 w 186"/>
                  <a:gd name="T19" fmla="*/ 1 h 294"/>
                  <a:gd name="T20" fmla="*/ 2 w 186"/>
                  <a:gd name="T21" fmla="*/ 1 h 294"/>
                  <a:gd name="T22" fmla="*/ 2 w 186"/>
                  <a:gd name="T23" fmla="*/ 1 h 294"/>
                  <a:gd name="T24" fmla="*/ 2 w 186"/>
                  <a:gd name="T25" fmla="*/ 1 h 294"/>
                  <a:gd name="T26" fmla="*/ 2 w 186"/>
                  <a:gd name="T27" fmla="*/ 0 h 294"/>
                  <a:gd name="T28" fmla="*/ 2 w 186"/>
                  <a:gd name="T29" fmla="*/ 1 h 294"/>
                  <a:gd name="T30" fmla="*/ 2 w 186"/>
                  <a:gd name="T31" fmla="*/ 1 h 294"/>
                  <a:gd name="T32" fmla="*/ 2 w 186"/>
                  <a:gd name="T33" fmla="*/ 1 h 294"/>
                  <a:gd name="T34" fmla="*/ 2 w 186"/>
                  <a:gd name="T35" fmla="*/ 1 h 294"/>
                  <a:gd name="T36" fmla="*/ 2 w 186"/>
                  <a:gd name="T37" fmla="*/ 1 h 294"/>
                  <a:gd name="T38" fmla="*/ 2 w 186"/>
                  <a:gd name="T39" fmla="*/ 1 h 294"/>
                  <a:gd name="T40" fmla="*/ 2 w 186"/>
                  <a:gd name="T41" fmla="*/ 1 h 294"/>
                  <a:gd name="T42" fmla="*/ 2 w 186"/>
                  <a:gd name="T43" fmla="*/ 1 h 294"/>
                  <a:gd name="T44" fmla="*/ 2 w 186"/>
                  <a:gd name="T45" fmla="*/ 1 h 294"/>
                  <a:gd name="T46" fmla="*/ 2 w 186"/>
                  <a:gd name="T47" fmla="*/ 1 h 294"/>
                  <a:gd name="T48" fmla="*/ 2 w 186"/>
                  <a:gd name="T49" fmla="*/ 1 h 294"/>
                  <a:gd name="T50" fmla="*/ 2 w 186"/>
                  <a:gd name="T51" fmla="*/ 1 h 294"/>
                  <a:gd name="T52" fmla="*/ 2 w 186"/>
                  <a:gd name="T53" fmla="*/ 1 h 294"/>
                  <a:gd name="T54" fmla="*/ 2 w 186"/>
                  <a:gd name="T55" fmla="*/ 1 h 294"/>
                  <a:gd name="T56" fmla="*/ 2 w 186"/>
                  <a:gd name="T57" fmla="*/ 1 h 294"/>
                  <a:gd name="T58" fmla="*/ 2 w 186"/>
                  <a:gd name="T59" fmla="*/ 1 h 294"/>
                  <a:gd name="T60" fmla="*/ 2 w 186"/>
                  <a:gd name="T61" fmla="*/ 1 h 294"/>
                  <a:gd name="T62" fmla="*/ 2 w 186"/>
                  <a:gd name="T63" fmla="*/ 1 h 294"/>
                  <a:gd name="T64" fmla="*/ 2 w 186"/>
                  <a:gd name="T65" fmla="*/ 1 h 294"/>
                  <a:gd name="T66" fmla="*/ 2 w 186"/>
                  <a:gd name="T67" fmla="*/ 1 h 294"/>
                  <a:gd name="T68" fmla="*/ 2 w 186"/>
                  <a:gd name="T69" fmla="*/ 1 h 294"/>
                  <a:gd name="T70" fmla="*/ 2 w 186"/>
                  <a:gd name="T71" fmla="*/ 1 h 294"/>
                  <a:gd name="T72" fmla="*/ 2 w 186"/>
                  <a:gd name="T73" fmla="*/ 1 h 294"/>
                  <a:gd name="T74" fmla="*/ 2 w 186"/>
                  <a:gd name="T75" fmla="*/ 1 h 294"/>
                  <a:gd name="T76" fmla="*/ 2 w 186"/>
                  <a:gd name="T77" fmla="*/ 1 h 2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6"/>
                  <a:gd name="T118" fmla="*/ 0 h 294"/>
                  <a:gd name="T119" fmla="*/ 186 w 186"/>
                  <a:gd name="T120" fmla="*/ 294 h 2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6" h="294">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close/>
                  </a:path>
                </a:pathLst>
              </a:custGeom>
              <a:solidFill>
                <a:srgbClr val="FFAA00"/>
              </a:solidFill>
              <a:ln w="9525">
                <a:solidFill>
                  <a:srgbClr val="FFAA00"/>
                </a:solidFill>
                <a:round/>
                <a:headEnd/>
                <a:tailEnd/>
              </a:ln>
            </p:spPr>
            <p:txBody>
              <a:bodyPr/>
              <a:lstStyle/>
              <a:p>
                <a:endParaRPr lang="en-US"/>
              </a:p>
            </p:txBody>
          </p:sp>
          <p:sp>
            <p:nvSpPr>
              <p:cNvPr id="23235" name="Freeform 59"/>
              <p:cNvSpPr>
                <a:spLocks noChangeAspect="1"/>
              </p:cNvSpPr>
              <p:nvPr/>
            </p:nvSpPr>
            <p:spPr bwMode="auto">
              <a:xfrm>
                <a:off x="2381" y="1006"/>
                <a:ext cx="142" cy="216"/>
              </a:xfrm>
              <a:custGeom>
                <a:avLst/>
                <a:gdLst>
                  <a:gd name="T0" fmla="*/ 2 w 186"/>
                  <a:gd name="T1" fmla="*/ 1 h 300"/>
                  <a:gd name="T2" fmla="*/ 2 w 186"/>
                  <a:gd name="T3" fmla="*/ 1 h 300"/>
                  <a:gd name="T4" fmla="*/ 2 w 186"/>
                  <a:gd name="T5" fmla="*/ 1 h 300"/>
                  <a:gd name="T6" fmla="*/ 0 w 186"/>
                  <a:gd name="T7" fmla="*/ 1 h 300"/>
                  <a:gd name="T8" fmla="*/ 2 w 186"/>
                  <a:gd name="T9" fmla="*/ 1 h 300"/>
                  <a:gd name="T10" fmla="*/ 2 w 186"/>
                  <a:gd name="T11" fmla="*/ 1 h 300"/>
                  <a:gd name="T12" fmla="*/ 2 w 186"/>
                  <a:gd name="T13" fmla="*/ 1 h 300"/>
                  <a:gd name="T14" fmla="*/ 2 w 186"/>
                  <a:gd name="T15" fmla="*/ 1 h 300"/>
                  <a:gd name="T16" fmla="*/ 2 w 186"/>
                  <a:gd name="T17" fmla="*/ 1 h 300"/>
                  <a:gd name="T18" fmla="*/ 2 w 186"/>
                  <a:gd name="T19" fmla="*/ 1 h 300"/>
                  <a:gd name="T20" fmla="*/ 2 w 186"/>
                  <a:gd name="T21" fmla="*/ 1 h 300"/>
                  <a:gd name="T22" fmla="*/ 2 w 186"/>
                  <a:gd name="T23" fmla="*/ 1 h 300"/>
                  <a:gd name="T24" fmla="*/ 2 w 186"/>
                  <a:gd name="T25" fmla="*/ 1 h 300"/>
                  <a:gd name="T26" fmla="*/ 2 w 186"/>
                  <a:gd name="T27" fmla="*/ 0 h 300"/>
                  <a:gd name="T28" fmla="*/ 2 w 186"/>
                  <a:gd name="T29" fmla="*/ 1 h 300"/>
                  <a:gd name="T30" fmla="*/ 2 w 186"/>
                  <a:gd name="T31" fmla="*/ 1 h 300"/>
                  <a:gd name="T32" fmla="*/ 2 w 186"/>
                  <a:gd name="T33" fmla="*/ 1 h 300"/>
                  <a:gd name="T34" fmla="*/ 2 w 186"/>
                  <a:gd name="T35" fmla="*/ 1 h 300"/>
                  <a:gd name="T36" fmla="*/ 2 w 186"/>
                  <a:gd name="T37" fmla="*/ 1 h 300"/>
                  <a:gd name="T38" fmla="*/ 2 w 186"/>
                  <a:gd name="T39" fmla="*/ 1 h 300"/>
                  <a:gd name="T40" fmla="*/ 2 w 186"/>
                  <a:gd name="T41" fmla="*/ 1 h 300"/>
                  <a:gd name="T42" fmla="*/ 2 w 186"/>
                  <a:gd name="T43" fmla="*/ 1 h 300"/>
                  <a:gd name="T44" fmla="*/ 2 w 186"/>
                  <a:gd name="T45" fmla="*/ 1 h 300"/>
                  <a:gd name="T46" fmla="*/ 2 w 186"/>
                  <a:gd name="T47" fmla="*/ 1 h 300"/>
                  <a:gd name="T48" fmla="*/ 2 w 186"/>
                  <a:gd name="T49" fmla="*/ 1 h 300"/>
                  <a:gd name="T50" fmla="*/ 2 w 186"/>
                  <a:gd name="T51" fmla="*/ 1 h 300"/>
                  <a:gd name="T52" fmla="*/ 2 w 186"/>
                  <a:gd name="T53" fmla="*/ 1 h 300"/>
                  <a:gd name="T54" fmla="*/ 2 w 186"/>
                  <a:gd name="T55" fmla="*/ 1 h 300"/>
                  <a:gd name="T56" fmla="*/ 2 w 186"/>
                  <a:gd name="T57" fmla="*/ 1 h 300"/>
                  <a:gd name="T58" fmla="*/ 2 w 186"/>
                  <a:gd name="T59" fmla="*/ 1 h 300"/>
                  <a:gd name="T60" fmla="*/ 2 w 186"/>
                  <a:gd name="T61" fmla="*/ 1 h 300"/>
                  <a:gd name="T62" fmla="*/ 2 w 186"/>
                  <a:gd name="T63" fmla="*/ 1 h 300"/>
                  <a:gd name="T64" fmla="*/ 2 w 186"/>
                  <a:gd name="T65" fmla="*/ 1 h 300"/>
                  <a:gd name="T66" fmla="*/ 2 w 186"/>
                  <a:gd name="T67" fmla="*/ 1 h 300"/>
                  <a:gd name="T68" fmla="*/ 2 w 186"/>
                  <a:gd name="T69" fmla="*/ 1 h 300"/>
                  <a:gd name="T70" fmla="*/ 2 w 186"/>
                  <a:gd name="T71" fmla="*/ 1 h 300"/>
                  <a:gd name="T72" fmla="*/ 2 w 186"/>
                  <a:gd name="T73" fmla="*/ 1 h 300"/>
                  <a:gd name="T74" fmla="*/ 2 w 186"/>
                  <a:gd name="T75" fmla="*/ 1 h 300"/>
                  <a:gd name="T76" fmla="*/ 2 w 186"/>
                  <a:gd name="T77" fmla="*/ 1 h 300"/>
                  <a:gd name="T78" fmla="*/ 2 w 186"/>
                  <a:gd name="T79" fmla="*/ 1 h 3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6"/>
                  <a:gd name="T121" fmla="*/ 0 h 300"/>
                  <a:gd name="T122" fmla="*/ 186 w 186"/>
                  <a:gd name="T123" fmla="*/ 300 h 3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6" h="300">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lnTo>
                      <a:pt x="54" y="30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36" name="Freeform 60"/>
              <p:cNvSpPr>
                <a:spLocks noChangeAspect="1"/>
              </p:cNvSpPr>
              <p:nvPr/>
            </p:nvSpPr>
            <p:spPr bwMode="auto">
              <a:xfrm>
                <a:off x="2144" y="1408"/>
                <a:ext cx="178" cy="83"/>
              </a:xfrm>
              <a:custGeom>
                <a:avLst/>
                <a:gdLst>
                  <a:gd name="T0" fmla="*/ 2 w 234"/>
                  <a:gd name="T1" fmla="*/ 0 h 114"/>
                  <a:gd name="T2" fmla="*/ 2 w 234"/>
                  <a:gd name="T3" fmla="*/ 1 h 114"/>
                  <a:gd name="T4" fmla="*/ 2 w 234"/>
                  <a:gd name="T5" fmla="*/ 1 h 114"/>
                  <a:gd name="T6" fmla="*/ 2 w 234"/>
                  <a:gd name="T7" fmla="*/ 1 h 114"/>
                  <a:gd name="T8" fmla="*/ 2 w 234"/>
                  <a:gd name="T9" fmla="*/ 1 h 114"/>
                  <a:gd name="T10" fmla="*/ 2 w 234"/>
                  <a:gd name="T11" fmla="*/ 1 h 114"/>
                  <a:gd name="T12" fmla="*/ 2 w 234"/>
                  <a:gd name="T13" fmla="*/ 1 h 114"/>
                  <a:gd name="T14" fmla="*/ 2 w 234"/>
                  <a:gd name="T15" fmla="*/ 1 h 114"/>
                  <a:gd name="T16" fmla="*/ 2 w 234"/>
                  <a:gd name="T17" fmla="*/ 1 h 114"/>
                  <a:gd name="T18" fmla="*/ 2 w 234"/>
                  <a:gd name="T19" fmla="*/ 1 h 114"/>
                  <a:gd name="T20" fmla="*/ 2 w 234"/>
                  <a:gd name="T21" fmla="*/ 1 h 114"/>
                  <a:gd name="T22" fmla="*/ 2 w 234"/>
                  <a:gd name="T23" fmla="*/ 1 h 114"/>
                  <a:gd name="T24" fmla="*/ 2 w 234"/>
                  <a:gd name="T25" fmla="*/ 1 h 114"/>
                  <a:gd name="T26" fmla="*/ 2 w 234"/>
                  <a:gd name="T27" fmla="*/ 1 h 114"/>
                  <a:gd name="T28" fmla="*/ 2 w 234"/>
                  <a:gd name="T29" fmla="*/ 1 h 114"/>
                  <a:gd name="T30" fmla="*/ 2 w 234"/>
                  <a:gd name="T31" fmla="*/ 1 h 114"/>
                  <a:gd name="T32" fmla="*/ 2 w 234"/>
                  <a:gd name="T33" fmla="*/ 1 h 114"/>
                  <a:gd name="T34" fmla="*/ 2 w 234"/>
                  <a:gd name="T35" fmla="*/ 1 h 114"/>
                  <a:gd name="T36" fmla="*/ 2 w 234"/>
                  <a:gd name="T37" fmla="*/ 1 h 114"/>
                  <a:gd name="T38" fmla="*/ 2 w 234"/>
                  <a:gd name="T39" fmla="*/ 1 h 114"/>
                  <a:gd name="T40" fmla="*/ 2 w 234"/>
                  <a:gd name="T41" fmla="*/ 1 h 114"/>
                  <a:gd name="T42" fmla="*/ 2 w 234"/>
                  <a:gd name="T43" fmla="*/ 1 h 114"/>
                  <a:gd name="T44" fmla="*/ 2 w 234"/>
                  <a:gd name="T45" fmla="*/ 1 h 114"/>
                  <a:gd name="T46" fmla="*/ 2 w 234"/>
                  <a:gd name="T47" fmla="*/ 1 h 114"/>
                  <a:gd name="T48" fmla="*/ 2 w 234"/>
                  <a:gd name="T49" fmla="*/ 1 h 114"/>
                  <a:gd name="T50" fmla="*/ 2 w 234"/>
                  <a:gd name="T51" fmla="*/ 1 h 114"/>
                  <a:gd name="T52" fmla="*/ 2 w 234"/>
                  <a:gd name="T53" fmla="*/ 1 h 114"/>
                  <a:gd name="T54" fmla="*/ 2 w 234"/>
                  <a:gd name="T55" fmla="*/ 1 h 114"/>
                  <a:gd name="T56" fmla="*/ 2 w 234"/>
                  <a:gd name="T57" fmla="*/ 1 h 114"/>
                  <a:gd name="T58" fmla="*/ 2 w 234"/>
                  <a:gd name="T59" fmla="*/ 1 h 114"/>
                  <a:gd name="T60" fmla="*/ 2 w 234"/>
                  <a:gd name="T61" fmla="*/ 1 h 114"/>
                  <a:gd name="T62" fmla="*/ 2 w 234"/>
                  <a:gd name="T63" fmla="*/ 1 h 114"/>
                  <a:gd name="T64" fmla="*/ 2 w 234"/>
                  <a:gd name="T65" fmla="*/ 1 h 114"/>
                  <a:gd name="T66" fmla="*/ 2 w 234"/>
                  <a:gd name="T67" fmla="*/ 1 h 114"/>
                  <a:gd name="T68" fmla="*/ 2 w 234"/>
                  <a:gd name="T69" fmla="*/ 1 h 114"/>
                  <a:gd name="T70" fmla="*/ 2 w 234"/>
                  <a:gd name="T71" fmla="*/ 1 h 114"/>
                  <a:gd name="T72" fmla="*/ 2 w 234"/>
                  <a:gd name="T73" fmla="*/ 1 h 114"/>
                  <a:gd name="T74" fmla="*/ 2 w 234"/>
                  <a:gd name="T75" fmla="*/ 1 h 114"/>
                  <a:gd name="T76" fmla="*/ 2 w 234"/>
                  <a:gd name="T77" fmla="*/ 1 h 114"/>
                  <a:gd name="T78" fmla="*/ 0 w 234"/>
                  <a:gd name="T79" fmla="*/ 1 h 114"/>
                  <a:gd name="T80" fmla="*/ 2 w 234"/>
                  <a:gd name="T81" fmla="*/ 1 h 114"/>
                  <a:gd name="T82" fmla="*/ 2 w 234"/>
                  <a:gd name="T83" fmla="*/ 0 h 1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4"/>
                  <a:gd name="T127" fmla="*/ 0 h 114"/>
                  <a:gd name="T128" fmla="*/ 234 w 234"/>
                  <a:gd name="T129" fmla="*/ 114 h 1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close/>
                  </a:path>
                </a:pathLst>
              </a:custGeom>
              <a:solidFill>
                <a:srgbClr val="FFAA00"/>
              </a:solidFill>
              <a:ln w="9525">
                <a:solidFill>
                  <a:srgbClr val="FFAA00"/>
                </a:solidFill>
                <a:round/>
                <a:headEnd/>
                <a:tailEnd/>
              </a:ln>
            </p:spPr>
            <p:txBody>
              <a:bodyPr/>
              <a:lstStyle/>
              <a:p>
                <a:endParaRPr lang="en-US"/>
              </a:p>
            </p:txBody>
          </p:sp>
          <p:sp>
            <p:nvSpPr>
              <p:cNvPr id="23237" name="Freeform 61"/>
              <p:cNvSpPr>
                <a:spLocks noChangeAspect="1"/>
              </p:cNvSpPr>
              <p:nvPr/>
            </p:nvSpPr>
            <p:spPr bwMode="auto">
              <a:xfrm>
                <a:off x="2144" y="1408"/>
                <a:ext cx="178" cy="83"/>
              </a:xfrm>
              <a:custGeom>
                <a:avLst/>
                <a:gdLst>
                  <a:gd name="T0" fmla="*/ 2 w 234"/>
                  <a:gd name="T1" fmla="*/ 0 h 114"/>
                  <a:gd name="T2" fmla="*/ 2 w 234"/>
                  <a:gd name="T3" fmla="*/ 1 h 114"/>
                  <a:gd name="T4" fmla="*/ 2 w 234"/>
                  <a:gd name="T5" fmla="*/ 1 h 114"/>
                  <a:gd name="T6" fmla="*/ 2 w 234"/>
                  <a:gd name="T7" fmla="*/ 1 h 114"/>
                  <a:gd name="T8" fmla="*/ 2 w 234"/>
                  <a:gd name="T9" fmla="*/ 1 h 114"/>
                  <a:gd name="T10" fmla="*/ 2 w 234"/>
                  <a:gd name="T11" fmla="*/ 1 h 114"/>
                  <a:gd name="T12" fmla="*/ 2 w 234"/>
                  <a:gd name="T13" fmla="*/ 1 h 114"/>
                  <a:gd name="T14" fmla="*/ 2 w 234"/>
                  <a:gd name="T15" fmla="*/ 1 h 114"/>
                  <a:gd name="T16" fmla="*/ 2 w 234"/>
                  <a:gd name="T17" fmla="*/ 1 h 114"/>
                  <a:gd name="T18" fmla="*/ 2 w 234"/>
                  <a:gd name="T19" fmla="*/ 1 h 114"/>
                  <a:gd name="T20" fmla="*/ 2 w 234"/>
                  <a:gd name="T21" fmla="*/ 1 h 114"/>
                  <a:gd name="T22" fmla="*/ 2 w 234"/>
                  <a:gd name="T23" fmla="*/ 1 h 114"/>
                  <a:gd name="T24" fmla="*/ 2 w 234"/>
                  <a:gd name="T25" fmla="*/ 1 h 114"/>
                  <a:gd name="T26" fmla="*/ 2 w 234"/>
                  <a:gd name="T27" fmla="*/ 1 h 114"/>
                  <a:gd name="T28" fmla="*/ 2 w 234"/>
                  <a:gd name="T29" fmla="*/ 1 h 114"/>
                  <a:gd name="T30" fmla="*/ 2 w 234"/>
                  <a:gd name="T31" fmla="*/ 1 h 114"/>
                  <a:gd name="T32" fmla="*/ 2 w 234"/>
                  <a:gd name="T33" fmla="*/ 1 h 114"/>
                  <a:gd name="T34" fmla="*/ 2 w 234"/>
                  <a:gd name="T35" fmla="*/ 1 h 114"/>
                  <a:gd name="T36" fmla="*/ 2 w 234"/>
                  <a:gd name="T37" fmla="*/ 1 h 114"/>
                  <a:gd name="T38" fmla="*/ 2 w 234"/>
                  <a:gd name="T39" fmla="*/ 1 h 114"/>
                  <a:gd name="T40" fmla="*/ 2 w 234"/>
                  <a:gd name="T41" fmla="*/ 1 h 114"/>
                  <a:gd name="T42" fmla="*/ 2 w 234"/>
                  <a:gd name="T43" fmla="*/ 1 h 114"/>
                  <a:gd name="T44" fmla="*/ 2 w 234"/>
                  <a:gd name="T45" fmla="*/ 1 h 114"/>
                  <a:gd name="T46" fmla="*/ 2 w 234"/>
                  <a:gd name="T47" fmla="*/ 1 h 114"/>
                  <a:gd name="T48" fmla="*/ 2 w 234"/>
                  <a:gd name="T49" fmla="*/ 1 h 114"/>
                  <a:gd name="T50" fmla="*/ 2 w 234"/>
                  <a:gd name="T51" fmla="*/ 1 h 114"/>
                  <a:gd name="T52" fmla="*/ 2 w 234"/>
                  <a:gd name="T53" fmla="*/ 1 h 114"/>
                  <a:gd name="T54" fmla="*/ 2 w 234"/>
                  <a:gd name="T55" fmla="*/ 1 h 114"/>
                  <a:gd name="T56" fmla="*/ 2 w 234"/>
                  <a:gd name="T57" fmla="*/ 1 h 114"/>
                  <a:gd name="T58" fmla="*/ 2 w 234"/>
                  <a:gd name="T59" fmla="*/ 1 h 114"/>
                  <a:gd name="T60" fmla="*/ 2 w 234"/>
                  <a:gd name="T61" fmla="*/ 1 h 114"/>
                  <a:gd name="T62" fmla="*/ 2 w 234"/>
                  <a:gd name="T63" fmla="*/ 1 h 114"/>
                  <a:gd name="T64" fmla="*/ 2 w 234"/>
                  <a:gd name="T65" fmla="*/ 1 h 114"/>
                  <a:gd name="T66" fmla="*/ 2 w 234"/>
                  <a:gd name="T67" fmla="*/ 1 h 114"/>
                  <a:gd name="T68" fmla="*/ 2 w 234"/>
                  <a:gd name="T69" fmla="*/ 1 h 114"/>
                  <a:gd name="T70" fmla="*/ 2 w 234"/>
                  <a:gd name="T71" fmla="*/ 1 h 114"/>
                  <a:gd name="T72" fmla="*/ 2 w 234"/>
                  <a:gd name="T73" fmla="*/ 1 h 114"/>
                  <a:gd name="T74" fmla="*/ 2 w 234"/>
                  <a:gd name="T75" fmla="*/ 1 h 114"/>
                  <a:gd name="T76" fmla="*/ 2 w 234"/>
                  <a:gd name="T77" fmla="*/ 1 h 114"/>
                  <a:gd name="T78" fmla="*/ 2 w 234"/>
                  <a:gd name="T79" fmla="*/ 1 h 114"/>
                  <a:gd name="T80" fmla="*/ 0 w 234"/>
                  <a:gd name="T81" fmla="*/ 1 h 114"/>
                  <a:gd name="T82" fmla="*/ 2 w 234"/>
                  <a:gd name="T83" fmla="*/ 1 h 114"/>
                  <a:gd name="T84" fmla="*/ 2 w 234"/>
                  <a:gd name="T85" fmla="*/ 0 h 114"/>
                  <a:gd name="T86" fmla="*/ 2 w 234"/>
                  <a:gd name="T87" fmla="*/ 1 h 1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4"/>
                  <a:gd name="T133" fmla="*/ 0 h 114"/>
                  <a:gd name="T134" fmla="*/ 234 w 234"/>
                  <a:gd name="T135" fmla="*/ 114 h 1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68" y="66"/>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lnTo>
                      <a:pt x="180"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38" name="Freeform 62"/>
              <p:cNvSpPr>
                <a:spLocks noChangeAspect="1"/>
              </p:cNvSpPr>
              <p:nvPr/>
            </p:nvSpPr>
            <p:spPr bwMode="auto">
              <a:xfrm>
                <a:off x="2336" y="1226"/>
                <a:ext cx="132" cy="65"/>
              </a:xfrm>
              <a:custGeom>
                <a:avLst/>
                <a:gdLst>
                  <a:gd name="T0" fmla="*/ 2 w 174"/>
                  <a:gd name="T1" fmla="*/ 1 h 90"/>
                  <a:gd name="T2" fmla="*/ 2 w 174"/>
                  <a:gd name="T3" fmla="*/ 1 h 90"/>
                  <a:gd name="T4" fmla="*/ 2 w 174"/>
                  <a:gd name="T5" fmla="*/ 0 h 90"/>
                  <a:gd name="T6" fmla="*/ 2 w 174"/>
                  <a:gd name="T7" fmla="*/ 1 h 90"/>
                  <a:gd name="T8" fmla="*/ 2 w 174"/>
                  <a:gd name="T9" fmla="*/ 1 h 90"/>
                  <a:gd name="T10" fmla="*/ 2 w 174"/>
                  <a:gd name="T11" fmla="*/ 1 h 90"/>
                  <a:gd name="T12" fmla="*/ 2 w 174"/>
                  <a:gd name="T13" fmla="*/ 1 h 90"/>
                  <a:gd name="T14" fmla="*/ 2 w 174"/>
                  <a:gd name="T15" fmla="*/ 1 h 90"/>
                  <a:gd name="T16" fmla="*/ 2 w 174"/>
                  <a:gd name="T17" fmla="*/ 1 h 90"/>
                  <a:gd name="T18" fmla="*/ 2 w 174"/>
                  <a:gd name="T19" fmla="*/ 1 h 90"/>
                  <a:gd name="T20" fmla="*/ 2 w 174"/>
                  <a:gd name="T21" fmla="*/ 1 h 90"/>
                  <a:gd name="T22" fmla="*/ 2 w 174"/>
                  <a:gd name="T23" fmla="*/ 1 h 90"/>
                  <a:gd name="T24" fmla="*/ 2 w 174"/>
                  <a:gd name="T25" fmla="*/ 1 h 90"/>
                  <a:gd name="T26" fmla="*/ 2 w 174"/>
                  <a:gd name="T27" fmla="*/ 1 h 90"/>
                  <a:gd name="T28" fmla="*/ 2 w 174"/>
                  <a:gd name="T29" fmla="*/ 1 h 90"/>
                  <a:gd name="T30" fmla="*/ 2 w 174"/>
                  <a:gd name="T31" fmla="*/ 1 h 90"/>
                  <a:gd name="T32" fmla="*/ 2 w 174"/>
                  <a:gd name="T33" fmla="*/ 1 h 90"/>
                  <a:gd name="T34" fmla="*/ 2 w 174"/>
                  <a:gd name="T35" fmla="*/ 1 h 90"/>
                  <a:gd name="T36" fmla="*/ 0 w 174"/>
                  <a:gd name="T37" fmla="*/ 1 h 90"/>
                  <a:gd name="T38" fmla="*/ 0 w 174"/>
                  <a:gd name="T39" fmla="*/ 1 h 90"/>
                  <a:gd name="T40" fmla="*/ 2 w 174"/>
                  <a:gd name="T41" fmla="*/ 1 h 90"/>
                  <a:gd name="T42" fmla="*/ 2 w 174"/>
                  <a:gd name="T43" fmla="*/ 1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4"/>
                  <a:gd name="T67" fmla="*/ 0 h 90"/>
                  <a:gd name="T68" fmla="*/ 174 w 174"/>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close/>
                  </a:path>
                </a:pathLst>
              </a:custGeom>
              <a:solidFill>
                <a:srgbClr val="E8D898"/>
              </a:solidFill>
              <a:ln w="9525">
                <a:solidFill>
                  <a:srgbClr val="E8D898"/>
                </a:solidFill>
                <a:round/>
                <a:headEnd/>
                <a:tailEnd/>
              </a:ln>
            </p:spPr>
            <p:txBody>
              <a:bodyPr/>
              <a:lstStyle/>
              <a:p>
                <a:endParaRPr lang="en-US"/>
              </a:p>
            </p:txBody>
          </p:sp>
          <p:sp>
            <p:nvSpPr>
              <p:cNvPr id="23239" name="Freeform 63"/>
              <p:cNvSpPr>
                <a:spLocks noChangeAspect="1"/>
              </p:cNvSpPr>
              <p:nvPr/>
            </p:nvSpPr>
            <p:spPr bwMode="auto">
              <a:xfrm>
                <a:off x="2336" y="1226"/>
                <a:ext cx="132" cy="65"/>
              </a:xfrm>
              <a:custGeom>
                <a:avLst/>
                <a:gdLst>
                  <a:gd name="T0" fmla="*/ 2 w 174"/>
                  <a:gd name="T1" fmla="*/ 1 h 90"/>
                  <a:gd name="T2" fmla="*/ 2 w 174"/>
                  <a:gd name="T3" fmla="*/ 1 h 90"/>
                  <a:gd name="T4" fmla="*/ 2 w 174"/>
                  <a:gd name="T5" fmla="*/ 0 h 90"/>
                  <a:gd name="T6" fmla="*/ 2 w 174"/>
                  <a:gd name="T7" fmla="*/ 1 h 90"/>
                  <a:gd name="T8" fmla="*/ 2 w 174"/>
                  <a:gd name="T9" fmla="*/ 1 h 90"/>
                  <a:gd name="T10" fmla="*/ 2 w 174"/>
                  <a:gd name="T11" fmla="*/ 1 h 90"/>
                  <a:gd name="T12" fmla="*/ 2 w 174"/>
                  <a:gd name="T13" fmla="*/ 1 h 90"/>
                  <a:gd name="T14" fmla="*/ 2 w 174"/>
                  <a:gd name="T15" fmla="*/ 1 h 90"/>
                  <a:gd name="T16" fmla="*/ 2 w 174"/>
                  <a:gd name="T17" fmla="*/ 1 h 90"/>
                  <a:gd name="T18" fmla="*/ 2 w 174"/>
                  <a:gd name="T19" fmla="*/ 1 h 90"/>
                  <a:gd name="T20" fmla="*/ 2 w 174"/>
                  <a:gd name="T21" fmla="*/ 1 h 90"/>
                  <a:gd name="T22" fmla="*/ 2 w 174"/>
                  <a:gd name="T23" fmla="*/ 1 h 90"/>
                  <a:gd name="T24" fmla="*/ 2 w 174"/>
                  <a:gd name="T25" fmla="*/ 1 h 90"/>
                  <a:gd name="T26" fmla="*/ 2 w 174"/>
                  <a:gd name="T27" fmla="*/ 1 h 90"/>
                  <a:gd name="T28" fmla="*/ 2 w 174"/>
                  <a:gd name="T29" fmla="*/ 1 h 90"/>
                  <a:gd name="T30" fmla="*/ 2 w 174"/>
                  <a:gd name="T31" fmla="*/ 1 h 90"/>
                  <a:gd name="T32" fmla="*/ 2 w 174"/>
                  <a:gd name="T33" fmla="*/ 1 h 90"/>
                  <a:gd name="T34" fmla="*/ 2 w 174"/>
                  <a:gd name="T35" fmla="*/ 1 h 90"/>
                  <a:gd name="T36" fmla="*/ 0 w 174"/>
                  <a:gd name="T37" fmla="*/ 1 h 90"/>
                  <a:gd name="T38" fmla="*/ 0 w 174"/>
                  <a:gd name="T39" fmla="*/ 1 h 90"/>
                  <a:gd name="T40" fmla="*/ 2 w 174"/>
                  <a:gd name="T41" fmla="*/ 1 h 90"/>
                  <a:gd name="T42" fmla="*/ 2 w 174"/>
                  <a:gd name="T43" fmla="*/ 1 h 90"/>
                  <a:gd name="T44" fmla="*/ 2 w 174"/>
                  <a:gd name="T45" fmla="*/ 1 h 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4"/>
                  <a:gd name="T70" fmla="*/ 0 h 90"/>
                  <a:gd name="T71" fmla="*/ 174 w 174"/>
                  <a:gd name="T72" fmla="*/ 90 h 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lnTo>
                      <a:pt x="36" y="3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40" name="Freeform 64"/>
              <p:cNvSpPr>
                <a:spLocks noChangeAspect="1"/>
              </p:cNvSpPr>
              <p:nvPr/>
            </p:nvSpPr>
            <p:spPr bwMode="auto">
              <a:xfrm>
                <a:off x="1864" y="1183"/>
                <a:ext cx="151" cy="191"/>
              </a:xfrm>
              <a:custGeom>
                <a:avLst/>
                <a:gdLst>
                  <a:gd name="T0" fmla="*/ 2 w 198"/>
                  <a:gd name="T1" fmla="*/ 1 h 264"/>
                  <a:gd name="T2" fmla="*/ 0 w 198"/>
                  <a:gd name="T3" fmla="*/ 1 h 264"/>
                  <a:gd name="T4" fmla="*/ 2 w 198"/>
                  <a:gd name="T5" fmla="*/ 1 h 264"/>
                  <a:gd name="T6" fmla="*/ 0 w 198"/>
                  <a:gd name="T7" fmla="*/ 1 h 264"/>
                  <a:gd name="T8" fmla="*/ 2 w 198"/>
                  <a:gd name="T9" fmla="*/ 1 h 264"/>
                  <a:gd name="T10" fmla="*/ 2 w 198"/>
                  <a:gd name="T11" fmla="*/ 1 h 264"/>
                  <a:gd name="T12" fmla="*/ 2 w 198"/>
                  <a:gd name="T13" fmla="*/ 1 h 264"/>
                  <a:gd name="T14" fmla="*/ 2 w 198"/>
                  <a:gd name="T15" fmla="*/ 1 h 264"/>
                  <a:gd name="T16" fmla="*/ 2 w 198"/>
                  <a:gd name="T17" fmla="*/ 1 h 264"/>
                  <a:gd name="T18" fmla="*/ 2 w 198"/>
                  <a:gd name="T19" fmla="*/ 1 h 264"/>
                  <a:gd name="T20" fmla="*/ 2 w 198"/>
                  <a:gd name="T21" fmla="*/ 1 h 264"/>
                  <a:gd name="T22" fmla="*/ 2 w 198"/>
                  <a:gd name="T23" fmla="*/ 0 h 264"/>
                  <a:gd name="T24" fmla="*/ 2 w 198"/>
                  <a:gd name="T25" fmla="*/ 1 h 264"/>
                  <a:gd name="T26" fmla="*/ 2 w 198"/>
                  <a:gd name="T27" fmla="*/ 1 h 264"/>
                  <a:gd name="T28" fmla="*/ 2 w 198"/>
                  <a:gd name="T29" fmla="*/ 1 h 264"/>
                  <a:gd name="T30" fmla="*/ 2 w 198"/>
                  <a:gd name="T31" fmla="*/ 1 h 264"/>
                  <a:gd name="T32" fmla="*/ 2 w 198"/>
                  <a:gd name="T33" fmla="*/ 1 h 264"/>
                  <a:gd name="T34" fmla="*/ 2 w 198"/>
                  <a:gd name="T35" fmla="*/ 1 h 264"/>
                  <a:gd name="T36" fmla="*/ 2 w 198"/>
                  <a:gd name="T37" fmla="*/ 1 h 264"/>
                  <a:gd name="T38" fmla="*/ 2 w 198"/>
                  <a:gd name="T39" fmla="*/ 1 h 264"/>
                  <a:gd name="T40" fmla="*/ 2 w 198"/>
                  <a:gd name="T41" fmla="*/ 1 h 264"/>
                  <a:gd name="T42" fmla="*/ 2 w 198"/>
                  <a:gd name="T43" fmla="*/ 1 h 264"/>
                  <a:gd name="T44" fmla="*/ 2 w 198"/>
                  <a:gd name="T45" fmla="*/ 1 h 264"/>
                  <a:gd name="T46" fmla="*/ 2 w 198"/>
                  <a:gd name="T47" fmla="*/ 1 h 264"/>
                  <a:gd name="T48" fmla="*/ 2 w 198"/>
                  <a:gd name="T49" fmla="*/ 1 h 264"/>
                  <a:gd name="T50" fmla="*/ 2 w 198"/>
                  <a:gd name="T51" fmla="*/ 1 h 264"/>
                  <a:gd name="T52" fmla="*/ 2 w 198"/>
                  <a:gd name="T53" fmla="*/ 1 h 264"/>
                  <a:gd name="T54" fmla="*/ 2 w 198"/>
                  <a:gd name="T55" fmla="*/ 1 h 264"/>
                  <a:gd name="T56" fmla="*/ 2 w 198"/>
                  <a:gd name="T57" fmla="*/ 1 h 264"/>
                  <a:gd name="T58" fmla="*/ 2 w 198"/>
                  <a:gd name="T59" fmla="*/ 1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
                  <a:gd name="T91" fmla="*/ 0 h 264"/>
                  <a:gd name="T92" fmla="*/ 198 w 198"/>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 h="264">
                    <a:moveTo>
                      <a:pt x="96" y="258"/>
                    </a:moveTo>
                    <a:lnTo>
                      <a:pt x="0" y="264"/>
                    </a:lnTo>
                    <a:lnTo>
                      <a:pt x="24" y="204"/>
                    </a:lnTo>
                    <a:lnTo>
                      <a:pt x="0" y="144"/>
                    </a:lnTo>
                    <a:lnTo>
                      <a:pt x="6" y="78"/>
                    </a:lnTo>
                    <a:lnTo>
                      <a:pt x="36" y="42"/>
                    </a:lnTo>
                    <a:lnTo>
                      <a:pt x="36" y="66"/>
                    </a:lnTo>
                    <a:lnTo>
                      <a:pt x="42" y="54"/>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close/>
                  </a:path>
                </a:pathLst>
              </a:custGeom>
              <a:solidFill>
                <a:srgbClr val="FFAA00"/>
              </a:solidFill>
              <a:ln w="9525">
                <a:solidFill>
                  <a:srgbClr val="FFAA00"/>
                </a:solidFill>
                <a:round/>
                <a:headEnd/>
                <a:tailEnd/>
              </a:ln>
            </p:spPr>
            <p:txBody>
              <a:bodyPr/>
              <a:lstStyle/>
              <a:p>
                <a:endParaRPr lang="en-US"/>
              </a:p>
            </p:txBody>
          </p:sp>
          <p:sp>
            <p:nvSpPr>
              <p:cNvPr id="23241" name="Freeform 65"/>
              <p:cNvSpPr>
                <a:spLocks noChangeAspect="1"/>
              </p:cNvSpPr>
              <p:nvPr/>
            </p:nvSpPr>
            <p:spPr bwMode="auto">
              <a:xfrm>
                <a:off x="1864" y="1183"/>
                <a:ext cx="151" cy="191"/>
              </a:xfrm>
              <a:custGeom>
                <a:avLst/>
                <a:gdLst>
                  <a:gd name="T0" fmla="*/ 2 w 198"/>
                  <a:gd name="T1" fmla="*/ 1 h 264"/>
                  <a:gd name="T2" fmla="*/ 0 w 198"/>
                  <a:gd name="T3" fmla="*/ 1 h 264"/>
                  <a:gd name="T4" fmla="*/ 2 w 198"/>
                  <a:gd name="T5" fmla="*/ 1 h 264"/>
                  <a:gd name="T6" fmla="*/ 0 w 198"/>
                  <a:gd name="T7" fmla="*/ 1 h 264"/>
                  <a:gd name="T8" fmla="*/ 2 w 198"/>
                  <a:gd name="T9" fmla="*/ 1 h 264"/>
                  <a:gd name="T10" fmla="*/ 2 w 198"/>
                  <a:gd name="T11" fmla="*/ 1 h 264"/>
                  <a:gd name="T12" fmla="*/ 2 w 198"/>
                  <a:gd name="T13" fmla="*/ 1 h 264"/>
                  <a:gd name="T14" fmla="*/ 2 w 198"/>
                  <a:gd name="T15" fmla="*/ 1 h 264"/>
                  <a:gd name="T16" fmla="*/ 2 w 198"/>
                  <a:gd name="T17" fmla="*/ 1 h 264"/>
                  <a:gd name="T18" fmla="*/ 2 w 198"/>
                  <a:gd name="T19" fmla="*/ 1 h 264"/>
                  <a:gd name="T20" fmla="*/ 2 w 198"/>
                  <a:gd name="T21" fmla="*/ 1 h 264"/>
                  <a:gd name="T22" fmla="*/ 2 w 198"/>
                  <a:gd name="T23" fmla="*/ 1 h 264"/>
                  <a:gd name="T24" fmla="*/ 2 w 198"/>
                  <a:gd name="T25" fmla="*/ 0 h 264"/>
                  <a:gd name="T26" fmla="*/ 2 w 198"/>
                  <a:gd name="T27" fmla="*/ 1 h 264"/>
                  <a:gd name="T28" fmla="*/ 2 w 198"/>
                  <a:gd name="T29" fmla="*/ 1 h 264"/>
                  <a:gd name="T30" fmla="*/ 2 w 198"/>
                  <a:gd name="T31" fmla="*/ 1 h 264"/>
                  <a:gd name="T32" fmla="*/ 2 w 198"/>
                  <a:gd name="T33" fmla="*/ 1 h 264"/>
                  <a:gd name="T34" fmla="*/ 2 w 198"/>
                  <a:gd name="T35" fmla="*/ 1 h 264"/>
                  <a:gd name="T36" fmla="*/ 2 w 198"/>
                  <a:gd name="T37" fmla="*/ 1 h 264"/>
                  <a:gd name="T38" fmla="*/ 2 w 198"/>
                  <a:gd name="T39" fmla="*/ 1 h 264"/>
                  <a:gd name="T40" fmla="*/ 2 w 198"/>
                  <a:gd name="T41" fmla="*/ 1 h 264"/>
                  <a:gd name="T42" fmla="*/ 2 w 198"/>
                  <a:gd name="T43" fmla="*/ 1 h 264"/>
                  <a:gd name="T44" fmla="*/ 2 w 198"/>
                  <a:gd name="T45" fmla="*/ 1 h 264"/>
                  <a:gd name="T46" fmla="*/ 2 w 198"/>
                  <a:gd name="T47" fmla="*/ 1 h 264"/>
                  <a:gd name="T48" fmla="*/ 2 w 198"/>
                  <a:gd name="T49" fmla="*/ 1 h 264"/>
                  <a:gd name="T50" fmla="*/ 2 w 198"/>
                  <a:gd name="T51" fmla="*/ 1 h 264"/>
                  <a:gd name="T52" fmla="*/ 2 w 198"/>
                  <a:gd name="T53" fmla="*/ 1 h 264"/>
                  <a:gd name="T54" fmla="*/ 2 w 198"/>
                  <a:gd name="T55" fmla="*/ 1 h 264"/>
                  <a:gd name="T56" fmla="*/ 2 w 198"/>
                  <a:gd name="T57" fmla="*/ 1 h 264"/>
                  <a:gd name="T58" fmla="*/ 2 w 198"/>
                  <a:gd name="T59" fmla="*/ 1 h 264"/>
                  <a:gd name="T60" fmla="*/ 2 w 198"/>
                  <a:gd name="T61" fmla="*/ 1 h 264"/>
                  <a:gd name="T62" fmla="*/ 2 w 198"/>
                  <a:gd name="T63" fmla="*/ 1 h 2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264"/>
                  <a:gd name="T98" fmla="*/ 198 w 198"/>
                  <a:gd name="T99" fmla="*/ 264 h 2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264">
                    <a:moveTo>
                      <a:pt x="96" y="258"/>
                    </a:moveTo>
                    <a:lnTo>
                      <a:pt x="0" y="264"/>
                    </a:lnTo>
                    <a:lnTo>
                      <a:pt x="24" y="204"/>
                    </a:lnTo>
                    <a:lnTo>
                      <a:pt x="0" y="144"/>
                    </a:lnTo>
                    <a:lnTo>
                      <a:pt x="6" y="78"/>
                    </a:lnTo>
                    <a:lnTo>
                      <a:pt x="36" y="42"/>
                    </a:lnTo>
                    <a:lnTo>
                      <a:pt x="36" y="66"/>
                    </a:lnTo>
                    <a:lnTo>
                      <a:pt x="42" y="54"/>
                    </a:lnTo>
                    <a:lnTo>
                      <a:pt x="42" y="66"/>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lnTo>
                      <a:pt x="96" y="26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42" name="Freeform 66"/>
              <p:cNvSpPr>
                <a:spLocks noChangeAspect="1"/>
              </p:cNvSpPr>
              <p:nvPr/>
            </p:nvSpPr>
            <p:spPr bwMode="auto">
              <a:xfrm>
                <a:off x="1723" y="1118"/>
                <a:ext cx="219" cy="104"/>
              </a:xfrm>
              <a:custGeom>
                <a:avLst/>
                <a:gdLst>
                  <a:gd name="T0" fmla="*/ 2 w 288"/>
                  <a:gd name="T1" fmla="*/ 1 h 144"/>
                  <a:gd name="T2" fmla="*/ 2 w 288"/>
                  <a:gd name="T3" fmla="*/ 1 h 144"/>
                  <a:gd name="T4" fmla="*/ 2 w 288"/>
                  <a:gd name="T5" fmla="*/ 1 h 144"/>
                  <a:gd name="T6" fmla="*/ 2 w 288"/>
                  <a:gd name="T7" fmla="*/ 1 h 144"/>
                  <a:gd name="T8" fmla="*/ 2 w 288"/>
                  <a:gd name="T9" fmla="*/ 1 h 144"/>
                  <a:gd name="T10" fmla="*/ 2 w 288"/>
                  <a:gd name="T11" fmla="*/ 1 h 144"/>
                  <a:gd name="T12" fmla="*/ 2 w 288"/>
                  <a:gd name="T13" fmla="*/ 1 h 144"/>
                  <a:gd name="T14" fmla="*/ 2 w 288"/>
                  <a:gd name="T15" fmla="*/ 1 h 144"/>
                  <a:gd name="T16" fmla="*/ 2 w 288"/>
                  <a:gd name="T17" fmla="*/ 1 h 144"/>
                  <a:gd name="T18" fmla="*/ 2 w 288"/>
                  <a:gd name="T19" fmla="*/ 1 h 144"/>
                  <a:gd name="T20" fmla="*/ 2 w 288"/>
                  <a:gd name="T21" fmla="*/ 1 h 144"/>
                  <a:gd name="T22" fmla="*/ 2 w 288"/>
                  <a:gd name="T23" fmla="*/ 1 h 144"/>
                  <a:gd name="T24" fmla="*/ 2 w 288"/>
                  <a:gd name="T25" fmla="*/ 1 h 144"/>
                  <a:gd name="T26" fmla="*/ 2 w 288"/>
                  <a:gd name="T27" fmla="*/ 1 h 144"/>
                  <a:gd name="T28" fmla="*/ 2 w 288"/>
                  <a:gd name="T29" fmla="*/ 1 h 144"/>
                  <a:gd name="T30" fmla="*/ 2 w 288"/>
                  <a:gd name="T31" fmla="*/ 1 h 144"/>
                  <a:gd name="T32" fmla="*/ 0 w 288"/>
                  <a:gd name="T33" fmla="*/ 1 h 144"/>
                  <a:gd name="T34" fmla="*/ 2 w 288"/>
                  <a:gd name="T35" fmla="*/ 0 h 144"/>
                  <a:gd name="T36" fmla="*/ 2 w 288"/>
                  <a:gd name="T37" fmla="*/ 0 h 144"/>
                  <a:gd name="T38" fmla="*/ 2 w 288"/>
                  <a:gd name="T39" fmla="*/ 1 h 144"/>
                  <a:gd name="T40" fmla="*/ 2 w 288"/>
                  <a:gd name="T41" fmla="*/ 1 h 144"/>
                  <a:gd name="T42" fmla="*/ 2 w 288"/>
                  <a:gd name="T43" fmla="*/ 1 h 144"/>
                  <a:gd name="T44" fmla="*/ 2 w 288"/>
                  <a:gd name="T45" fmla="*/ 1 h 144"/>
                  <a:gd name="T46" fmla="*/ 2 w 288"/>
                  <a:gd name="T47" fmla="*/ 1 h 144"/>
                  <a:gd name="T48" fmla="*/ 2 w 288"/>
                  <a:gd name="T49" fmla="*/ 1 h 144"/>
                  <a:gd name="T50" fmla="*/ 2 w 288"/>
                  <a:gd name="T51" fmla="*/ 1 h 144"/>
                  <a:gd name="T52" fmla="*/ 2 w 288"/>
                  <a:gd name="T53" fmla="*/ 1 h 144"/>
                  <a:gd name="T54" fmla="*/ 2 w 288"/>
                  <a:gd name="T55" fmla="*/ 1 h 144"/>
                  <a:gd name="T56" fmla="*/ 2 w 288"/>
                  <a:gd name="T57" fmla="*/ 1 h 144"/>
                  <a:gd name="T58" fmla="*/ 2 w 288"/>
                  <a:gd name="T59" fmla="*/ 1 h 144"/>
                  <a:gd name="T60" fmla="*/ 2 w 288"/>
                  <a:gd name="T61" fmla="*/ 1 h 144"/>
                  <a:gd name="T62" fmla="*/ 2 w 288"/>
                  <a:gd name="T63" fmla="*/ 1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8"/>
                  <a:gd name="T97" fmla="*/ 0 h 144"/>
                  <a:gd name="T98" fmla="*/ 288 w 288"/>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close/>
                  </a:path>
                </a:pathLst>
              </a:custGeom>
              <a:solidFill>
                <a:srgbClr val="FFAA00"/>
              </a:solidFill>
              <a:ln w="9525">
                <a:solidFill>
                  <a:srgbClr val="FFAA00"/>
                </a:solidFill>
                <a:round/>
                <a:headEnd/>
                <a:tailEnd/>
              </a:ln>
            </p:spPr>
            <p:txBody>
              <a:bodyPr/>
              <a:lstStyle/>
              <a:p>
                <a:endParaRPr lang="en-US"/>
              </a:p>
            </p:txBody>
          </p:sp>
          <p:sp>
            <p:nvSpPr>
              <p:cNvPr id="23243" name="Freeform 67"/>
              <p:cNvSpPr>
                <a:spLocks noChangeAspect="1"/>
              </p:cNvSpPr>
              <p:nvPr/>
            </p:nvSpPr>
            <p:spPr bwMode="auto">
              <a:xfrm>
                <a:off x="1723" y="1118"/>
                <a:ext cx="219" cy="104"/>
              </a:xfrm>
              <a:custGeom>
                <a:avLst/>
                <a:gdLst>
                  <a:gd name="T0" fmla="*/ 2 w 288"/>
                  <a:gd name="T1" fmla="*/ 1 h 144"/>
                  <a:gd name="T2" fmla="*/ 2 w 288"/>
                  <a:gd name="T3" fmla="*/ 1 h 144"/>
                  <a:gd name="T4" fmla="*/ 2 w 288"/>
                  <a:gd name="T5" fmla="*/ 1 h 144"/>
                  <a:gd name="T6" fmla="*/ 2 w 288"/>
                  <a:gd name="T7" fmla="*/ 1 h 144"/>
                  <a:gd name="T8" fmla="*/ 2 w 288"/>
                  <a:gd name="T9" fmla="*/ 1 h 144"/>
                  <a:gd name="T10" fmla="*/ 2 w 288"/>
                  <a:gd name="T11" fmla="*/ 1 h 144"/>
                  <a:gd name="T12" fmla="*/ 2 w 288"/>
                  <a:gd name="T13" fmla="*/ 1 h 144"/>
                  <a:gd name="T14" fmla="*/ 2 w 288"/>
                  <a:gd name="T15" fmla="*/ 1 h 144"/>
                  <a:gd name="T16" fmla="*/ 2 w 288"/>
                  <a:gd name="T17" fmla="*/ 1 h 144"/>
                  <a:gd name="T18" fmla="*/ 2 w 288"/>
                  <a:gd name="T19" fmla="*/ 1 h 144"/>
                  <a:gd name="T20" fmla="*/ 2 w 288"/>
                  <a:gd name="T21" fmla="*/ 1 h 144"/>
                  <a:gd name="T22" fmla="*/ 2 w 288"/>
                  <a:gd name="T23" fmla="*/ 1 h 144"/>
                  <a:gd name="T24" fmla="*/ 2 w 288"/>
                  <a:gd name="T25" fmla="*/ 1 h 144"/>
                  <a:gd name="T26" fmla="*/ 2 w 288"/>
                  <a:gd name="T27" fmla="*/ 1 h 144"/>
                  <a:gd name="T28" fmla="*/ 2 w 288"/>
                  <a:gd name="T29" fmla="*/ 1 h 144"/>
                  <a:gd name="T30" fmla="*/ 2 w 288"/>
                  <a:gd name="T31" fmla="*/ 1 h 144"/>
                  <a:gd name="T32" fmla="*/ 0 w 288"/>
                  <a:gd name="T33" fmla="*/ 1 h 144"/>
                  <a:gd name="T34" fmla="*/ 2 w 288"/>
                  <a:gd name="T35" fmla="*/ 0 h 144"/>
                  <a:gd name="T36" fmla="*/ 2 w 288"/>
                  <a:gd name="T37" fmla="*/ 0 h 144"/>
                  <a:gd name="T38" fmla="*/ 2 w 288"/>
                  <a:gd name="T39" fmla="*/ 1 h 144"/>
                  <a:gd name="T40" fmla="*/ 2 w 288"/>
                  <a:gd name="T41" fmla="*/ 1 h 144"/>
                  <a:gd name="T42" fmla="*/ 2 w 288"/>
                  <a:gd name="T43" fmla="*/ 1 h 144"/>
                  <a:gd name="T44" fmla="*/ 2 w 288"/>
                  <a:gd name="T45" fmla="*/ 1 h 144"/>
                  <a:gd name="T46" fmla="*/ 2 w 288"/>
                  <a:gd name="T47" fmla="*/ 1 h 144"/>
                  <a:gd name="T48" fmla="*/ 2 w 288"/>
                  <a:gd name="T49" fmla="*/ 1 h 144"/>
                  <a:gd name="T50" fmla="*/ 2 w 288"/>
                  <a:gd name="T51" fmla="*/ 1 h 144"/>
                  <a:gd name="T52" fmla="*/ 2 w 288"/>
                  <a:gd name="T53" fmla="*/ 1 h 144"/>
                  <a:gd name="T54" fmla="*/ 2 w 288"/>
                  <a:gd name="T55" fmla="*/ 1 h 144"/>
                  <a:gd name="T56" fmla="*/ 2 w 288"/>
                  <a:gd name="T57" fmla="*/ 1 h 144"/>
                  <a:gd name="T58" fmla="*/ 2 w 288"/>
                  <a:gd name="T59" fmla="*/ 1 h 144"/>
                  <a:gd name="T60" fmla="*/ 2 w 288"/>
                  <a:gd name="T61" fmla="*/ 1 h 144"/>
                  <a:gd name="T62" fmla="*/ 2 w 288"/>
                  <a:gd name="T63" fmla="*/ 1 h 144"/>
                  <a:gd name="T64" fmla="*/ 2 w 288"/>
                  <a:gd name="T65" fmla="*/ 1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8"/>
                  <a:gd name="T100" fmla="*/ 0 h 144"/>
                  <a:gd name="T101" fmla="*/ 288 w 288"/>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lnTo>
                      <a:pt x="288" y="7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44" name="Freeform 68"/>
              <p:cNvSpPr>
                <a:spLocks noChangeAspect="1"/>
              </p:cNvSpPr>
              <p:nvPr/>
            </p:nvSpPr>
            <p:spPr bwMode="auto">
              <a:xfrm>
                <a:off x="1494" y="1040"/>
                <a:ext cx="251" cy="269"/>
              </a:xfrm>
              <a:custGeom>
                <a:avLst/>
                <a:gdLst>
                  <a:gd name="T0" fmla="*/ 2 w 330"/>
                  <a:gd name="T1" fmla="*/ 1 h 372"/>
                  <a:gd name="T2" fmla="*/ 2 w 330"/>
                  <a:gd name="T3" fmla="*/ 1 h 372"/>
                  <a:gd name="T4" fmla="*/ 2 w 330"/>
                  <a:gd name="T5" fmla="*/ 1 h 372"/>
                  <a:gd name="T6" fmla="*/ 2 w 330"/>
                  <a:gd name="T7" fmla="*/ 1 h 372"/>
                  <a:gd name="T8" fmla="*/ 2 w 330"/>
                  <a:gd name="T9" fmla="*/ 1 h 372"/>
                  <a:gd name="T10" fmla="*/ 0 w 330"/>
                  <a:gd name="T11" fmla="*/ 1 h 372"/>
                  <a:gd name="T12" fmla="*/ 2 w 330"/>
                  <a:gd name="T13" fmla="*/ 1 h 372"/>
                  <a:gd name="T14" fmla="*/ 2 w 330"/>
                  <a:gd name="T15" fmla="*/ 0 h 372"/>
                  <a:gd name="T16" fmla="*/ 2 w 330"/>
                  <a:gd name="T17" fmla="*/ 0 h 372"/>
                  <a:gd name="T18" fmla="*/ 2 w 330"/>
                  <a:gd name="T19" fmla="*/ 1 h 372"/>
                  <a:gd name="T20" fmla="*/ 2 w 330"/>
                  <a:gd name="T21" fmla="*/ 1 h 372"/>
                  <a:gd name="T22" fmla="*/ 2 w 330"/>
                  <a:gd name="T23" fmla="*/ 1 h 372"/>
                  <a:gd name="T24" fmla="*/ 2 w 330"/>
                  <a:gd name="T25" fmla="*/ 1 h 372"/>
                  <a:gd name="T26" fmla="*/ 2 w 330"/>
                  <a:gd name="T27" fmla="*/ 1 h 372"/>
                  <a:gd name="T28" fmla="*/ 2 w 330"/>
                  <a:gd name="T29" fmla="*/ 1 h 372"/>
                  <a:gd name="T30" fmla="*/ 2 w 330"/>
                  <a:gd name="T31" fmla="*/ 1 h 372"/>
                  <a:gd name="T32" fmla="*/ 2 w 330"/>
                  <a:gd name="T33" fmla="*/ 1 h 372"/>
                  <a:gd name="T34" fmla="*/ 2 w 330"/>
                  <a:gd name="T35" fmla="*/ 1 h 372"/>
                  <a:gd name="T36" fmla="*/ 2 w 330"/>
                  <a:gd name="T37" fmla="*/ 1 h 372"/>
                  <a:gd name="T38" fmla="*/ 2 w 330"/>
                  <a:gd name="T39" fmla="*/ 1 h 372"/>
                  <a:gd name="T40" fmla="*/ 2 w 330"/>
                  <a:gd name="T41" fmla="*/ 1 h 372"/>
                  <a:gd name="T42" fmla="*/ 2 w 330"/>
                  <a:gd name="T43" fmla="*/ 1 h 372"/>
                  <a:gd name="T44" fmla="*/ 2 w 330"/>
                  <a:gd name="T45" fmla="*/ 1 h 372"/>
                  <a:gd name="T46" fmla="*/ 2 w 330"/>
                  <a:gd name="T47" fmla="*/ 1 h 372"/>
                  <a:gd name="T48" fmla="*/ 2 w 330"/>
                  <a:gd name="T49" fmla="*/ 1 h 372"/>
                  <a:gd name="T50" fmla="*/ 2 w 330"/>
                  <a:gd name="T51" fmla="*/ 1 h 372"/>
                  <a:gd name="T52" fmla="*/ 2 w 330"/>
                  <a:gd name="T53" fmla="*/ 1 h 372"/>
                  <a:gd name="T54" fmla="*/ 2 w 330"/>
                  <a:gd name="T55" fmla="*/ 1 h 372"/>
                  <a:gd name="T56" fmla="*/ 2 w 330"/>
                  <a:gd name="T57" fmla="*/ 1 h 372"/>
                  <a:gd name="T58" fmla="*/ 2 w 330"/>
                  <a:gd name="T59" fmla="*/ 1 h 372"/>
                  <a:gd name="T60" fmla="*/ 2 w 330"/>
                  <a:gd name="T61" fmla="*/ 1 h 372"/>
                  <a:gd name="T62" fmla="*/ 2 w 330"/>
                  <a:gd name="T63" fmla="*/ 1 h 3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0"/>
                  <a:gd name="T97" fmla="*/ 0 h 372"/>
                  <a:gd name="T98" fmla="*/ 330 w 330"/>
                  <a:gd name="T99" fmla="*/ 372 h 3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close/>
                  </a:path>
                </a:pathLst>
              </a:custGeom>
              <a:solidFill>
                <a:srgbClr val="FFAA00"/>
              </a:solidFill>
              <a:ln w="9525">
                <a:solidFill>
                  <a:srgbClr val="FFAA00"/>
                </a:solidFill>
                <a:round/>
                <a:headEnd/>
                <a:tailEnd/>
              </a:ln>
            </p:spPr>
            <p:txBody>
              <a:bodyPr/>
              <a:lstStyle/>
              <a:p>
                <a:endParaRPr lang="en-US"/>
              </a:p>
            </p:txBody>
          </p:sp>
          <p:sp>
            <p:nvSpPr>
              <p:cNvPr id="23245" name="Freeform 69"/>
              <p:cNvSpPr>
                <a:spLocks noChangeAspect="1"/>
              </p:cNvSpPr>
              <p:nvPr/>
            </p:nvSpPr>
            <p:spPr bwMode="auto">
              <a:xfrm>
                <a:off x="1494" y="1040"/>
                <a:ext cx="251" cy="269"/>
              </a:xfrm>
              <a:custGeom>
                <a:avLst/>
                <a:gdLst>
                  <a:gd name="T0" fmla="*/ 2 w 330"/>
                  <a:gd name="T1" fmla="*/ 1 h 372"/>
                  <a:gd name="T2" fmla="*/ 2 w 330"/>
                  <a:gd name="T3" fmla="*/ 1 h 372"/>
                  <a:gd name="T4" fmla="*/ 2 w 330"/>
                  <a:gd name="T5" fmla="*/ 1 h 372"/>
                  <a:gd name="T6" fmla="*/ 2 w 330"/>
                  <a:gd name="T7" fmla="*/ 1 h 372"/>
                  <a:gd name="T8" fmla="*/ 2 w 330"/>
                  <a:gd name="T9" fmla="*/ 1 h 372"/>
                  <a:gd name="T10" fmla="*/ 0 w 330"/>
                  <a:gd name="T11" fmla="*/ 1 h 372"/>
                  <a:gd name="T12" fmla="*/ 2 w 330"/>
                  <a:gd name="T13" fmla="*/ 1 h 372"/>
                  <a:gd name="T14" fmla="*/ 2 w 330"/>
                  <a:gd name="T15" fmla="*/ 0 h 372"/>
                  <a:gd name="T16" fmla="*/ 2 w 330"/>
                  <a:gd name="T17" fmla="*/ 0 h 372"/>
                  <a:gd name="T18" fmla="*/ 2 w 330"/>
                  <a:gd name="T19" fmla="*/ 1 h 372"/>
                  <a:gd name="T20" fmla="*/ 2 w 330"/>
                  <a:gd name="T21" fmla="*/ 1 h 372"/>
                  <a:gd name="T22" fmla="*/ 2 w 330"/>
                  <a:gd name="T23" fmla="*/ 1 h 372"/>
                  <a:gd name="T24" fmla="*/ 2 w 330"/>
                  <a:gd name="T25" fmla="*/ 1 h 372"/>
                  <a:gd name="T26" fmla="*/ 2 w 330"/>
                  <a:gd name="T27" fmla="*/ 1 h 372"/>
                  <a:gd name="T28" fmla="*/ 2 w 330"/>
                  <a:gd name="T29" fmla="*/ 1 h 372"/>
                  <a:gd name="T30" fmla="*/ 2 w 330"/>
                  <a:gd name="T31" fmla="*/ 1 h 372"/>
                  <a:gd name="T32" fmla="*/ 2 w 330"/>
                  <a:gd name="T33" fmla="*/ 1 h 372"/>
                  <a:gd name="T34" fmla="*/ 2 w 330"/>
                  <a:gd name="T35" fmla="*/ 1 h 372"/>
                  <a:gd name="T36" fmla="*/ 2 w 330"/>
                  <a:gd name="T37" fmla="*/ 1 h 372"/>
                  <a:gd name="T38" fmla="*/ 2 w 330"/>
                  <a:gd name="T39" fmla="*/ 1 h 372"/>
                  <a:gd name="T40" fmla="*/ 2 w 330"/>
                  <a:gd name="T41" fmla="*/ 1 h 372"/>
                  <a:gd name="T42" fmla="*/ 2 w 330"/>
                  <a:gd name="T43" fmla="*/ 1 h 372"/>
                  <a:gd name="T44" fmla="*/ 2 w 330"/>
                  <a:gd name="T45" fmla="*/ 1 h 372"/>
                  <a:gd name="T46" fmla="*/ 2 w 330"/>
                  <a:gd name="T47" fmla="*/ 1 h 372"/>
                  <a:gd name="T48" fmla="*/ 2 w 330"/>
                  <a:gd name="T49" fmla="*/ 1 h 372"/>
                  <a:gd name="T50" fmla="*/ 2 w 330"/>
                  <a:gd name="T51" fmla="*/ 1 h 372"/>
                  <a:gd name="T52" fmla="*/ 2 w 330"/>
                  <a:gd name="T53" fmla="*/ 1 h 372"/>
                  <a:gd name="T54" fmla="*/ 2 w 330"/>
                  <a:gd name="T55" fmla="*/ 1 h 372"/>
                  <a:gd name="T56" fmla="*/ 2 w 330"/>
                  <a:gd name="T57" fmla="*/ 1 h 372"/>
                  <a:gd name="T58" fmla="*/ 2 w 330"/>
                  <a:gd name="T59" fmla="*/ 1 h 372"/>
                  <a:gd name="T60" fmla="*/ 2 w 330"/>
                  <a:gd name="T61" fmla="*/ 1 h 372"/>
                  <a:gd name="T62" fmla="*/ 2 w 330"/>
                  <a:gd name="T63" fmla="*/ 1 h 372"/>
                  <a:gd name="T64" fmla="*/ 2 w 330"/>
                  <a:gd name="T65" fmla="*/ 1 h 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0"/>
                  <a:gd name="T100" fmla="*/ 0 h 372"/>
                  <a:gd name="T101" fmla="*/ 330 w 330"/>
                  <a:gd name="T102" fmla="*/ 372 h 3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lnTo>
                      <a:pt x="270" y="37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46" name="Freeform 70"/>
              <p:cNvSpPr>
                <a:spLocks noChangeAspect="1"/>
              </p:cNvSpPr>
              <p:nvPr/>
            </p:nvSpPr>
            <p:spPr bwMode="auto">
              <a:xfrm>
                <a:off x="1713" y="1690"/>
                <a:ext cx="138" cy="229"/>
              </a:xfrm>
              <a:custGeom>
                <a:avLst/>
                <a:gdLst>
                  <a:gd name="T0" fmla="*/ 2 w 180"/>
                  <a:gd name="T1" fmla="*/ 1 h 318"/>
                  <a:gd name="T2" fmla="*/ 2 w 180"/>
                  <a:gd name="T3" fmla="*/ 1 h 318"/>
                  <a:gd name="T4" fmla="*/ 2 w 180"/>
                  <a:gd name="T5" fmla="*/ 1 h 318"/>
                  <a:gd name="T6" fmla="*/ 2 w 180"/>
                  <a:gd name="T7" fmla="*/ 1 h 318"/>
                  <a:gd name="T8" fmla="*/ 2 w 180"/>
                  <a:gd name="T9" fmla="*/ 1 h 318"/>
                  <a:gd name="T10" fmla="*/ 2 w 180"/>
                  <a:gd name="T11" fmla="*/ 1 h 318"/>
                  <a:gd name="T12" fmla="*/ 0 w 180"/>
                  <a:gd name="T13" fmla="*/ 1 h 318"/>
                  <a:gd name="T14" fmla="*/ 2 w 180"/>
                  <a:gd name="T15" fmla="*/ 1 h 318"/>
                  <a:gd name="T16" fmla="*/ 2 w 180"/>
                  <a:gd name="T17" fmla="*/ 1 h 318"/>
                  <a:gd name="T18" fmla="*/ 2 w 180"/>
                  <a:gd name="T19" fmla="*/ 1 h 318"/>
                  <a:gd name="T20" fmla="*/ 2 w 180"/>
                  <a:gd name="T21" fmla="*/ 1 h 318"/>
                  <a:gd name="T22" fmla="*/ 2 w 180"/>
                  <a:gd name="T23" fmla="*/ 1 h 318"/>
                  <a:gd name="T24" fmla="*/ 2 w 180"/>
                  <a:gd name="T25" fmla="*/ 1 h 318"/>
                  <a:gd name="T26" fmla="*/ 2 w 180"/>
                  <a:gd name="T27" fmla="*/ 1 h 318"/>
                  <a:gd name="T28" fmla="*/ 2 w 180"/>
                  <a:gd name="T29" fmla="*/ 1 h 318"/>
                  <a:gd name="T30" fmla="*/ 2 w 180"/>
                  <a:gd name="T31" fmla="*/ 1 h 318"/>
                  <a:gd name="T32" fmla="*/ 2 w 180"/>
                  <a:gd name="T33" fmla="*/ 1 h 318"/>
                  <a:gd name="T34" fmla="*/ 2 w 180"/>
                  <a:gd name="T35" fmla="*/ 1 h 318"/>
                  <a:gd name="T36" fmla="*/ 2 w 180"/>
                  <a:gd name="T37" fmla="*/ 1 h 318"/>
                  <a:gd name="T38" fmla="*/ 2 w 180"/>
                  <a:gd name="T39" fmla="*/ 1 h 318"/>
                  <a:gd name="T40" fmla="*/ 2 w 180"/>
                  <a:gd name="T41" fmla="*/ 1 h 318"/>
                  <a:gd name="T42" fmla="*/ 2 w 180"/>
                  <a:gd name="T43" fmla="*/ 1 h 318"/>
                  <a:gd name="T44" fmla="*/ 2 w 180"/>
                  <a:gd name="T45" fmla="*/ 1 h 318"/>
                  <a:gd name="T46" fmla="*/ 2 w 180"/>
                  <a:gd name="T47" fmla="*/ 1 h 318"/>
                  <a:gd name="T48" fmla="*/ 2 w 180"/>
                  <a:gd name="T49" fmla="*/ 1 h 318"/>
                  <a:gd name="T50" fmla="*/ 2 w 180"/>
                  <a:gd name="T51" fmla="*/ 1 h 318"/>
                  <a:gd name="T52" fmla="*/ 2 w 180"/>
                  <a:gd name="T53" fmla="*/ 1 h 318"/>
                  <a:gd name="T54" fmla="*/ 2 w 180"/>
                  <a:gd name="T55" fmla="*/ 0 h 318"/>
                  <a:gd name="T56" fmla="*/ 2 w 180"/>
                  <a:gd name="T57" fmla="*/ 1 h 318"/>
                  <a:gd name="T58" fmla="*/ 2 w 180"/>
                  <a:gd name="T59" fmla="*/ 1 h 318"/>
                  <a:gd name="T60" fmla="*/ 2 w 180"/>
                  <a:gd name="T61" fmla="*/ 1 h 31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0"/>
                  <a:gd name="T94" fmla="*/ 0 h 318"/>
                  <a:gd name="T95" fmla="*/ 180 w 180"/>
                  <a:gd name="T96" fmla="*/ 318 h 31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close/>
                  </a:path>
                </a:pathLst>
              </a:custGeom>
              <a:solidFill>
                <a:srgbClr val="FF8C00"/>
              </a:solidFill>
              <a:ln w="9525">
                <a:solidFill>
                  <a:srgbClr val="FF8C00"/>
                </a:solidFill>
                <a:round/>
                <a:headEnd/>
                <a:tailEnd/>
              </a:ln>
            </p:spPr>
            <p:txBody>
              <a:bodyPr/>
              <a:lstStyle/>
              <a:p>
                <a:endParaRPr lang="en-US"/>
              </a:p>
            </p:txBody>
          </p:sp>
          <p:sp>
            <p:nvSpPr>
              <p:cNvPr id="23247" name="Freeform 71"/>
              <p:cNvSpPr>
                <a:spLocks noChangeAspect="1"/>
              </p:cNvSpPr>
              <p:nvPr/>
            </p:nvSpPr>
            <p:spPr bwMode="auto">
              <a:xfrm>
                <a:off x="1713" y="1690"/>
                <a:ext cx="138" cy="229"/>
              </a:xfrm>
              <a:custGeom>
                <a:avLst/>
                <a:gdLst>
                  <a:gd name="T0" fmla="*/ 2 w 180"/>
                  <a:gd name="T1" fmla="*/ 1 h 318"/>
                  <a:gd name="T2" fmla="*/ 2 w 180"/>
                  <a:gd name="T3" fmla="*/ 1 h 318"/>
                  <a:gd name="T4" fmla="*/ 2 w 180"/>
                  <a:gd name="T5" fmla="*/ 1 h 318"/>
                  <a:gd name="T6" fmla="*/ 2 w 180"/>
                  <a:gd name="T7" fmla="*/ 1 h 318"/>
                  <a:gd name="T8" fmla="*/ 2 w 180"/>
                  <a:gd name="T9" fmla="*/ 1 h 318"/>
                  <a:gd name="T10" fmla="*/ 2 w 180"/>
                  <a:gd name="T11" fmla="*/ 1 h 318"/>
                  <a:gd name="T12" fmla="*/ 0 w 180"/>
                  <a:gd name="T13" fmla="*/ 1 h 318"/>
                  <a:gd name="T14" fmla="*/ 2 w 180"/>
                  <a:gd name="T15" fmla="*/ 1 h 318"/>
                  <a:gd name="T16" fmla="*/ 2 w 180"/>
                  <a:gd name="T17" fmla="*/ 1 h 318"/>
                  <a:gd name="T18" fmla="*/ 2 w 180"/>
                  <a:gd name="T19" fmla="*/ 1 h 318"/>
                  <a:gd name="T20" fmla="*/ 2 w 180"/>
                  <a:gd name="T21" fmla="*/ 1 h 318"/>
                  <a:gd name="T22" fmla="*/ 2 w 180"/>
                  <a:gd name="T23" fmla="*/ 1 h 318"/>
                  <a:gd name="T24" fmla="*/ 2 w 180"/>
                  <a:gd name="T25" fmla="*/ 1 h 318"/>
                  <a:gd name="T26" fmla="*/ 2 w 180"/>
                  <a:gd name="T27" fmla="*/ 1 h 318"/>
                  <a:gd name="T28" fmla="*/ 2 w 180"/>
                  <a:gd name="T29" fmla="*/ 1 h 318"/>
                  <a:gd name="T30" fmla="*/ 2 w 180"/>
                  <a:gd name="T31" fmla="*/ 1 h 318"/>
                  <a:gd name="T32" fmla="*/ 2 w 180"/>
                  <a:gd name="T33" fmla="*/ 1 h 318"/>
                  <a:gd name="T34" fmla="*/ 2 w 180"/>
                  <a:gd name="T35" fmla="*/ 1 h 318"/>
                  <a:gd name="T36" fmla="*/ 2 w 180"/>
                  <a:gd name="T37" fmla="*/ 1 h 318"/>
                  <a:gd name="T38" fmla="*/ 2 w 180"/>
                  <a:gd name="T39" fmla="*/ 1 h 318"/>
                  <a:gd name="T40" fmla="*/ 2 w 180"/>
                  <a:gd name="T41" fmla="*/ 1 h 318"/>
                  <a:gd name="T42" fmla="*/ 2 w 180"/>
                  <a:gd name="T43" fmla="*/ 1 h 318"/>
                  <a:gd name="T44" fmla="*/ 2 w 180"/>
                  <a:gd name="T45" fmla="*/ 1 h 318"/>
                  <a:gd name="T46" fmla="*/ 2 w 180"/>
                  <a:gd name="T47" fmla="*/ 1 h 318"/>
                  <a:gd name="T48" fmla="*/ 2 w 180"/>
                  <a:gd name="T49" fmla="*/ 1 h 318"/>
                  <a:gd name="T50" fmla="*/ 2 w 180"/>
                  <a:gd name="T51" fmla="*/ 1 h 318"/>
                  <a:gd name="T52" fmla="*/ 2 w 180"/>
                  <a:gd name="T53" fmla="*/ 1 h 318"/>
                  <a:gd name="T54" fmla="*/ 2 w 180"/>
                  <a:gd name="T55" fmla="*/ 0 h 318"/>
                  <a:gd name="T56" fmla="*/ 2 w 180"/>
                  <a:gd name="T57" fmla="*/ 1 h 318"/>
                  <a:gd name="T58" fmla="*/ 2 w 180"/>
                  <a:gd name="T59" fmla="*/ 1 h 318"/>
                  <a:gd name="T60" fmla="*/ 2 w 180"/>
                  <a:gd name="T61" fmla="*/ 1 h 318"/>
                  <a:gd name="T62" fmla="*/ 2 w 180"/>
                  <a:gd name="T63" fmla="*/ 1 h 3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318"/>
                  <a:gd name="T98" fmla="*/ 180 w 180"/>
                  <a:gd name="T99" fmla="*/ 318 h 3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lnTo>
                      <a:pt x="180" y="30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48" name="Freeform 72"/>
              <p:cNvSpPr>
                <a:spLocks noChangeAspect="1"/>
              </p:cNvSpPr>
              <p:nvPr/>
            </p:nvSpPr>
            <p:spPr bwMode="auto">
              <a:xfrm>
                <a:off x="1539" y="1439"/>
                <a:ext cx="257" cy="212"/>
              </a:xfrm>
              <a:custGeom>
                <a:avLst/>
                <a:gdLst>
                  <a:gd name="T0" fmla="*/ 2 w 336"/>
                  <a:gd name="T1" fmla="*/ 1 h 294"/>
                  <a:gd name="T2" fmla="*/ 2 w 336"/>
                  <a:gd name="T3" fmla="*/ 1 h 294"/>
                  <a:gd name="T4" fmla="*/ 2 w 336"/>
                  <a:gd name="T5" fmla="*/ 1 h 294"/>
                  <a:gd name="T6" fmla="*/ 2 w 336"/>
                  <a:gd name="T7" fmla="*/ 1 h 294"/>
                  <a:gd name="T8" fmla="*/ 2 w 336"/>
                  <a:gd name="T9" fmla="*/ 1 h 294"/>
                  <a:gd name="T10" fmla="*/ 2 w 336"/>
                  <a:gd name="T11" fmla="*/ 1 h 294"/>
                  <a:gd name="T12" fmla="*/ 2 w 336"/>
                  <a:gd name="T13" fmla="*/ 1 h 294"/>
                  <a:gd name="T14" fmla="*/ 2 w 336"/>
                  <a:gd name="T15" fmla="*/ 1 h 294"/>
                  <a:gd name="T16" fmla="*/ 2 w 336"/>
                  <a:gd name="T17" fmla="*/ 1 h 294"/>
                  <a:gd name="T18" fmla="*/ 0 w 336"/>
                  <a:gd name="T19" fmla="*/ 1 h 294"/>
                  <a:gd name="T20" fmla="*/ 2 w 336"/>
                  <a:gd name="T21" fmla="*/ 0 h 294"/>
                  <a:gd name="T22" fmla="*/ 2 w 336"/>
                  <a:gd name="T23" fmla="*/ 1 h 294"/>
                  <a:gd name="T24" fmla="*/ 2 w 336"/>
                  <a:gd name="T25" fmla="*/ 1 h 294"/>
                  <a:gd name="T26" fmla="*/ 2 w 336"/>
                  <a:gd name="T27" fmla="*/ 1 h 294"/>
                  <a:gd name="T28" fmla="*/ 2 w 336"/>
                  <a:gd name="T29" fmla="*/ 1 h 294"/>
                  <a:gd name="T30" fmla="*/ 2 w 336"/>
                  <a:gd name="T31" fmla="*/ 1 h 294"/>
                  <a:gd name="T32" fmla="*/ 2 w 336"/>
                  <a:gd name="T33" fmla="*/ 1 h 294"/>
                  <a:gd name="T34" fmla="*/ 2 w 336"/>
                  <a:gd name="T35" fmla="*/ 1 h 294"/>
                  <a:gd name="T36" fmla="*/ 2 w 336"/>
                  <a:gd name="T37" fmla="*/ 1 h 294"/>
                  <a:gd name="T38" fmla="*/ 2 w 336"/>
                  <a:gd name="T39" fmla="*/ 1 h 294"/>
                  <a:gd name="T40" fmla="*/ 2 w 336"/>
                  <a:gd name="T41" fmla="*/ 1 h 294"/>
                  <a:gd name="T42" fmla="*/ 2 w 336"/>
                  <a:gd name="T43" fmla="*/ 1 h 294"/>
                  <a:gd name="T44" fmla="*/ 2 w 336"/>
                  <a:gd name="T45" fmla="*/ 1 h 294"/>
                  <a:gd name="T46" fmla="*/ 2 w 336"/>
                  <a:gd name="T47" fmla="*/ 1 h 294"/>
                  <a:gd name="T48" fmla="*/ 2 w 336"/>
                  <a:gd name="T49" fmla="*/ 1 h 294"/>
                  <a:gd name="T50" fmla="*/ 2 w 336"/>
                  <a:gd name="T51" fmla="*/ 1 h 294"/>
                  <a:gd name="T52" fmla="*/ 2 w 336"/>
                  <a:gd name="T53" fmla="*/ 1 h 294"/>
                  <a:gd name="T54" fmla="*/ 2 w 336"/>
                  <a:gd name="T55" fmla="*/ 1 h 2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36"/>
                  <a:gd name="T85" fmla="*/ 0 h 294"/>
                  <a:gd name="T86" fmla="*/ 336 w 336"/>
                  <a:gd name="T87" fmla="*/ 294 h 2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36" h="294">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close/>
                  </a:path>
                </a:pathLst>
              </a:custGeom>
              <a:solidFill>
                <a:srgbClr val="FFAA00"/>
              </a:solidFill>
              <a:ln w="9525">
                <a:solidFill>
                  <a:srgbClr val="FFAA00"/>
                </a:solidFill>
                <a:round/>
                <a:headEnd/>
                <a:tailEnd/>
              </a:ln>
            </p:spPr>
            <p:txBody>
              <a:bodyPr/>
              <a:lstStyle/>
              <a:p>
                <a:endParaRPr lang="en-US"/>
              </a:p>
            </p:txBody>
          </p:sp>
          <p:sp>
            <p:nvSpPr>
              <p:cNvPr id="23249" name="Freeform 73"/>
              <p:cNvSpPr>
                <a:spLocks noChangeAspect="1"/>
              </p:cNvSpPr>
              <p:nvPr/>
            </p:nvSpPr>
            <p:spPr bwMode="auto">
              <a:xfrm>
                <a:off x="1539" y="1439"/>
                <a:ext cx="257" cy="216"/>
              </a:xfrm>
              <a:custGeom>
                <a:avLst/>
                <a:gdLst>
                  <a:gd name="T0" fmla="*/ 2 w 336"/>
                  <a:gd name="T1" fmla="*/ 1 h 300"/>
                  <a:gd name="T2" fmla="*/ 2 w 336"/>
                  <a:gd name="T3" fmla="*/ 1 h 300"/>
                  <a:gd name="T4" fmla="*/ 2 w 336"/>
                  <a:gd name="T5" fmla="*/ 1 h 300"/>
                  <a:gd name="T6" fmla="*/ 2 w 336"/>
                  <a:gd name="T7" fmla="*/ 1 h 300"/>
                  <a:gd name="T8" fmla="*/ 2 w 336"/>
                  <a:gd name="T9" fmla="*/ 1 h 300"/>
                  <a:gd name="T10" fmla="*/ 2 w 336"/>
                  <a:gd name="T11" fmla="*/ 1 h 300"/>
                  <a:gd name="T12" fmla="*/ 2 w 336"/>
                  <a:gd name="T13" fmla="*/ 1 h 300"/>
                  <a:gd name="T14" fmla="*/ 2 w 336"/>
                  <a:gd name="T15" fmla="*/ 1 h 300"/>
                  <a:gd name="T16" fmla="*/ 2 w 336"/>
                  <a:gd name="T17" fmla="*/ 1 h 300"/>
                  <a:gd name="T18" fmla="*/ 0 w 336"/>
                  <a:gd name="T19" fmla="*/ 1 h 300"/>
                  <a:gd name="T20" fmla="*/ 2 w 336"/>
                  <a:gd name="T21" fmla="*/ 0 h 300"/>
                  <a:gd name="T22" fmla="*/ 2 w 336"/>
                  <a:gd name="T23" fmla="*/ 1 h 300"/>
                  <a:gd name="T24" fmla="*/ 2 w 336"/>
                  <a:gd name="T25" fmla="*/ 1 h 300"/>
                  <a:gd name="T26" fmla="*/ 2 w 336"/>
                  <a:gd name="T27" fmla="*/ 1 h 300"/>
                  <a:gd name="T28" fmla="*/ 2 w 336"/>
                  <a:gd name="T29" fmla="*/ 1 h 300"/>
                  <a:gd name="T30" fmla="*/ 2 w 336"/>
                  <a:gd name="T31" fmla="*/ 1 h 300"/>
                  <a:gd name="T32" fmla="*/ 2 w 336"/>
                  <a:gd name="T33" fmla="*/ 1 h 300"/>
                  <a:gd name="T34" fmla="*/ 2 w 336"/>
                  <a:gd name="T35" fmla="*/ 1 h 300"/>
                  <a:gd name="T36" fmla="*/ 2 w 336"/>
                  <a:gd name="T37" fmla="*/ 1 h 300"/>
                  <a:gd name="T38" fmla="*/ 2 w 336"/>
                  <a:gd name="T39" fmla="*/ 1 h 300"/>
                  <a:gd name="T40" fmla="*/ 2 w 336"/>
                  <a:gd name="T41" fmla="*/ 1 h 300"/>
                  <a:gd name="T42" fmla="*/ 2 w 336"/>
                  <a:gd name="T43" fmla="*/ 1 h 300"/>
                  <a:gd name="T44" fmla="*/ 2 w 336"/>
                  <a:gd name="T45" fmla="*/ 1 h 300"/>
                  <a:gd name="T46" fmla="*/ 2 w 336"/>
                  <a:gd name="T47" fmla="*/ 1 h 300"/>
                  <a:gd name="T48" fmla="*/ 2 w 336"/>
                  <a:gd name="T49" fmla="*/ 1 h 300"/>
                  <a:gd name="T50" fmla="*/ 2 w 336"/>
                  <a:gd name="T51" fmla="*/ 1 h 300"/>
                  <a:gd name="T52" fmla="*/ 2 w 336"/>
                  <a:gd name="T53" fmla="*/ 1 h 300"/>
                  <a:gd name="T54" fmla="*/ 2 w 336"/>
                  <a:gd name="T55" fmla="*/ 1 h 300"/>
                  <a:gd name="T56" fmla="*/ 2 w 336"/>
                  <a:gd name="T57" fmla="*/ 1 h 3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6"/>
                  <a:gd name="T88" fmla="*/ 0 h 300"/>
                  <a:gd name="T89" fmla="*/ 336 w 336"/>
                  <a:gd name="T90" fmla="*/ 300 h 3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6" h="300">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lnTo>
                      <a:pt x="312" y="30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50" name="Freeform 74"/>
              <p:cNvSpPr>
                <a:spLocks noChangeAspect="1"/>
              </p:cNvSpPr>
              <p:nvPr/>
            </p:nvSpPr>
            <p:spPr bwMode="auto">
              <a:xfrm>
                <a:off x="871" y="993"/>
                <a:ext cx="398" cy="233"/>
              </a:xfrm>
              <a:custGeom>
                <a:avLst/>
                <a:gdLst>
                  <a:gd name="T0" fmla="*/ 2 w 522"/>
                  <a:gd name="T1" fmla="*/ 1 h 324"/>
                  <a:gd name="T2" fmla="*/ 2 w 522"/>
                  <a:gd name="T3" fmla="*/ 1 h 324"/>
                  <a:gd name="T4" fmla="*/ 2 w 522"/>
                  <a:gd name="T5" fmla="*/ 1 h 324"/>
                  <a:gd name="T6" fmla="*/ 2 w 522"/>
                  <a:gd name="T7" fmla="*/ 1 h 324"/>
                  <a:gd name="T8" fmla="*/ 2 w 522"/>
                  <a:gd name="T9" fmla="*/ 1 h 324"/>
                  <a:gd name="T10" fmla="*/ 2 w 522"/>
                  <a:gd name="T11" fmla="*/ 1 h 324"/>
                  <a:gd name="T12" fmla="*/ 2 w 522"/>
                  <a:gd name="T13" fmla="*/ 1 h 324"/>
                  <a:gd name="T14" fmla="*/ 2 w 522"/>
                  <a:gd name="T15" fmla="*/ 1 h 324"/>
                  <a:gd name="T16" fmla="*/ 2 w 522"/>
                  <a:gd name="T17" fmla="*/ 1 h 324"/>
                  <a:gd name="T18" fmla="*/ 2 w 522"/>
                  <a:gd name="T19" fmla="*/ 1 h 324"/>
                  <a:gd name="T20" fmla="*/ 2 w 522"/>
                  <a:gd name="T21" fmla="*/ 1 h 324"/>
                  <a:gd name="T22" fmla="*/ 2 w 522"/>
                  <a:gd name="T23" fmla="*/ 1 h 324"/>
                  <a:gd name="T24" fmla="*/ 2 w 522"/>
                  <a:gd name="T25" fmla="*/ 1 h 324"/>
                  <a:gd name="T26" fmla="*/ 2 w 522"/>
                  <a:gd name="T27" fmla="*/ 1 h 324"/>
                  <a:gd name="T28" fmla="*/ 2 w 522"/>
                  <a:gd name="T29" fmla="*/ 1 h 324"/>
                  <a:gd name="T30" fmla="*/ 2 w 522"/>
                  <a:gd name="T31" fmla="*/ 1 h 324"/>
                  <a:gd name="T32" fmla="*/ 2 w 522"/>
                  <a:gd name="T33" fmla="*/ 1 h 324"/>
                  <a:gd name="T34" fmla="*/ 2 w 522"/>
                  <a:gd name="T35" fmla="*/ 1 h 324"/>
                  <a:gd name="T36" fmla="*/ 2 w 522"/>
                  <a:gd name="T37" fmla="*/ 1 h 324"/>
                  <a:gd name="T38" fmla="*/ 2 w 522"/>
                  <a:gd name="T39" fmla="*/ 1 h 324"/>
                  <a:gd name="T40" fmla="*/ 2 w 522"/>
                  <a:gd name="T41" fmla="*/ 1 h 324"/>
                  <a:gd name="T42" fmla="*/ 0 w 522"/>
                  <a:gd name="T43" fmla="*/ 1 h 324"/>
                  <a:gd name="T44" fmla="*/ 2 w 522"/>
                  <a:gd name="T45" fmla="*/ 0 h 324"/>
                  <a:gd name="T46" fmla="*/ 2 w 522"/>
                  <a:gd name="T47" fmla="*/ 1 h 324"/>
                  <a:gd name="T48" fmla="*/ 2 w 522"/>
                  <a:gd name="T49" fmla="*/ 1 h 324"/>
                  <a:gd name="T50" fmla="*/ 2 w 522"/>
                  <a:gd name="T51" fmla="*/ 1 h 324"/>
                  <a:gd name="T52" fmla="*/ 2 w 522"/>
                  <a:gd name="T53" fmla="*/ 1 h 3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2"/>
                  <a:gd name="T82" fmla="*/ 0 h 324"/>
                  <a:gd name="T83" fmla="*/ 522 w 522"/>
                  <a:gd name="T84" fmla="*/ 324 h 3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close/>
                  </a:path>
                </a:pathLst>
              </a:custGeom>
              <a:solidFill>
                <a:srgbClr val="E8D898"/>
              </a:solidFill>
              <a:ln w="9525">
                <a:solidFill>
                  <a:srgbClr val="E8D898"/>
                </a:solidFill>
                <a:round/>
                <a:headEnd/>
                <a:tailEnd/>
              </a:ln>
            </p:spPr>
            <p:txBody>
              <a:bodyPr/>
              <a:lstStyle/>
              <a:p>
                <a:endParaRPr lang="en-US"/>
              </a:p>
            </p:txBody>
          </p:sp>
          <p:sp>
            <p:nvSpPr>
              <p:cNvPr id="23251" name="Freeform 75"/>
              <p:cNvSpPr>
                <a:spLocks noChangeAspect="1"/>
              </p:cNvSpPr>
              <p:nvPr/>
            </p:nvSpPr>
            <p:spPr bwMode="auto">
              <a:xfrm>
                <a:off x="871" y="993"/>
                <a:ext cx="398" cy="233"/>
              </a:xfrm>
              <a:custGeom>
                <a:avLst/>
                <a:gdLst>
                  <a:gd name="T0" fmla="*/ 2 w 522"/>
                  <a:gd name="T1" fmla="*/ 1 h 324"/>
                  <a:gd name="T2" fmla="*/ 2 w 522"/>
                  <a:gd name="T3" fmla="*/ 1 h 324"/>
                  <a:gd name="T4" fmla="*/ 2 w 522"/>
                  <a:gd name="T5" fmla="*/ 1 h 324"/>
                  <a:gd name="T6" fmla="*/ 2 w 522"/>
                  <a:gd name="T7" fmla="*/ 1 h 324"/>
                  <a:gd name="T8" fmla="*/ 2 w 522"/>
                  <a:gd name="T9" fmla="*/ 1 h 324"/>
                  <a:gd name="T10" fmla="*/ 2 w 522"/>
                  <a:gd name="T11" fmla="*/ 1 h 324"/>
                  <a:gd name="T12" fmla="*/ 2 w 522"/>
                  <a:gd name="T13" fmla="*/ 1 h 324"/>
                  <a:gd name="T14" fmla="*/ 2 w 522"/>
                  <a:gd name="T15" fmla="*/ 1 h 324"/>
                  <a:gd name="T16" fmla="*/ 2 w 522"/>
                  <a:gd name="T17" fmla="*/ 1 h 324"/>
                  <a:gd name="T18" fmla="*/ 2 w 522"/>
                  <a:gd name="T19" fmla="*/ 1 h 324"/>
                  <a:gd name="T20" fmla="*/ 2 w 522"/>
                  <a:gd name="T21" fmla="*/ 1 h 324"/>
                  <a:gd name="T22" fmla="*/ 2 w 522"/>
                  <a:gd name="T23" fmla="*/ 1 h 324"/>
                  <a:gd name="T24" fmla="*/ 2 w 522"/>
                  <a:gd name="T25" fmla="*/ 1 h 324"/>
                  <a:gd name="T26" fmla="*/ 2 w 522"/>
                  <a:gd name="T27" fmla="*/ 1 h 324"/>
                  <a:gd name="T28" fmla="*/ 2 w 522"/>
                  <a:gd name="T29" fmla="*/ 1 h 324"/>
                  <a:gd name="T30" fmla="*/ 2 w 522"/>
                  <a:gd name="T31" fmla="*/ 1 h 324"/>
                  <a:gd name="T32" fmla="*/ 2 w 522"/>
                  <a:gd name="T33" fmla="*/ 1 h 324"/>
                  <a:gd name="T34" fmla="*/ 2 w 522"/>
                  <a:gd name="T35" fmla="*/ 1 h 324"/>
                  <a:gd name="T36" fmla="*/ 2 w 522"/>
                  <a:gd name="T37" fmla="*/ 1 h 324"/>
                  <a:gd name="T38" fmla="*/ 2 w 522"/>
                  <a:gd name="T39" fmla="*/ 1 h 324"/>
                  <a:gd name="T40" fmla="*/ 2 w 522"/>
                  <a:gd name="T41" fmla="*/ 1 h 324"/>
                  <a:gd name="T42" fmla="*/ 0 w 522"/>
                  <a:gd name="T43" fmla="*/ 1 h 324"/>
                  <a:gd name="T44" fmla="*/ 2 w 522"/>
                  <a:gd name="T45" fmla="*/ 0 h 324"/>
                  <a:gd name="T46" fmla="*/ 2 w 522"/>
                  <a:gd name="T47" fmla="*/ 1 h 324"/>
                  <a:gd name="T48" fmla="*/ 2 w 522"/>
                  <a:gd name="T49" fmla="*/ 1 h 324"/>
                  <a:gd name="T50" fmla="*/ 2 w 522"/>
                  <a:gd name="T51" fmla="*/ 1 h 324"/>
                  <a:gd name="T52" fmla="*/ 2 w 522"/>
                  <a:gd name="T53" fmla="*/ 1 h 324"/>
                  <a:gd name="T54" fmla="*/ 2 w 522"/>
                  <a:gd name="T55" fmla="*/ 1 h 3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2"/>
                  <a:gd name="T85" fmla="*/ 0 h 324"/>
                  <a:gd name="T86" fmla="*/ 522 w 522"/>
                  <a:gd name="T87" fmla="*/ 324 h 3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lnTo>
                      <a:pt x="504" y="27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52" name="Freeform 76"/>
              <p:cNvSpPr>
                <a:spLocks noChangeAspect="1"/>
              </p:cNvSpPr>
              <p:nvPr/>
            </p:nvSpPr>
            <p:spPr bwMode="auto">
              <a:xfrm>
                <a:off x="1237" y="1322"/>
                <a:ext cx="321" cy="147"/>
              </a:xfrm>
              <a:custGeom>
                <a:avLst/>
                <a:gdLst>
                  <a:gd name="T0" fmla="*/ 2 w 420"/>
                  <a:gd name="T1" fmla="*/ 1 h 204"/>
                  <a:gd name="T2" fmla="*/ 2 w 420"/>
                  <a:gd name="T3" fmla="*/ 1 h 204"/>
                  <a:gd name="T4" fmla="*/ 2 w 420"/>
                  <a:gd name="T5" fmla="*/ 1 h 204"/>
                  <a:gd name="T6" fmla="*/ 2 w 420"/>
                  <a:gd name="T7" fmla="*/ 1 h 204"/>
                  <a:gd name="T8" fmla="*/ 2 w 420"/>
                  <a:gd name="T9" fmla="*/ 1 h 204"/>
                  <a:gd name="T10" fmla="*/ 2 w 420"/>
                  <a:gd name="T11" fmla="*/ 1 h 204"/>
                  <a:gd name="T12" fmla="*/ 2 w 420"/>
                  <a:gd name="T13" fmla="*/ 1 h 204"/>
                  <a:gd name="T14" fmla="*/ 2 w 420"/>
                  <a:gd name="T15" fmla="*/ 1 h 204"/>
                  <a:gd name="T16" fmla="*/ 0 w 420"/>
                  <a:gd name="T17" fmla="*/ 1 h 204"/>
                  <a:gd name="T18" fmla="*/ 2 w 420"/>
                  <a:gd name="T19" fmla="*/ 0 h 204"/>
                  <a:gd name="T20" fmla="*/ 2 w 420"/>
                  <a:gd name="T21" fmla="*/ 1 h 204"/>
                  <a:gd name="T22" fmla="*/ 2 w 420"/>
                  <a:gd name="T23" fmla="*/ 1 h 204"/>
                  <a:gd name="T24" fmla="*/ 2 w 420"/>
                  <a:gd name="T25" fmla="*/ 1 h 204"/>
                  <a:gd name="T26" fmla="*/ 2 w 420"/>
                  <a:gd name="T27" fmla="*/ 1 h 204"/>
                  <a:gd name="T28" fmla="*/ 2 w 420"/>
                  <a:gd name="T29" fmla="*/ 1 h 2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0"/>
                  <a:gd name="T46" fmla="*/ 0 h 204"/>
                  <a:gd name="T47" fmla="*/ 420 w 420"/>
                  <a:gd name="T48" fmla="*/ 204 h 2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close/>
                  </a:path>
                </a:pathLst>
              </a:custGeom>
              <a:solidFill>
                <a:srgbClr val="FFAA00"/>
              </a:solidFill>
              <a:ln w="9525">
                <a:solidFill>
                  <a:srgbClr val="FFAA00"/>
                </a:solidFill>
                <a:round/>
                <a:headEnd/>
                <a:tailEnd/>
              </a:ln>
            </p:spPr>
            <p:txBody>
              <a:bodyPr/>
              <a:lstStyle/>
              <a:p>
                <a:endParaRPr lang="en-US"/>
              </a:p>
            </p:txBody>
          </p:sp>
          <p:sp>
            <p:nvSpPr>
              <p:cNvPr id="23253" name="Freeform 77"/>
              <p:cNvSpPr>
                <a:spLocks noChangeAspect="1"/>
              </p:cNvSpPr>
              <p:nvPr/>
            </p:nvSpPr>
            <p:spPr bwMode="auto">
              <a:xfrm>
                <a:off x="1237" y="1322"/>
                <a:ext cx="321" cy="147"/>
              </a:xfrm>
              <a:custGeom>
                <a:avLst/>
                <a:gdLst>
                  <a:gd name="T0" fmla="*/ 2 w 420"/>
                  <a:gd name="T1" fmla="*/ 1 h 204"/>
                  <a:gd name="T2" fmla="*/ 2 w 420"/>
                  <a:gd name="T3" fmla="*/ 1 h 204"/>
                  <a:gd name="T4" fmla="*/ 2 w 420"/>
                  <a:gd name="T5" fmla="*/ 1 h 204"/>
                  <a:gd name="T6" fmla="*/ 2 w 420"/>
                  <a:gd name="T7" fmla="*/ 1 h 204"/>
                  <a:gd name="T8" fmla="*/ 2 w 420"/>
                  <a:gd name="T9" fmla="*/ 1 h 204"/>
                  <a:gd name="T10" fmla="*/ 2 w 420"/>
                  <a:gd name="T11" fmla="*/ 1 h 204"/>
                  <a:gd name="T12" fmla="*/ 2 w 420"/>
                  <a:gd name="T13" fmla="*/ 1 h 204"/>
                  <a:gd name="T14" fmla="*/ 2 w 420"/>
                  <a:gd name="T15" fmla="*/ 1 h 204"/>
                  <a:gd name="T16" fmla="*/ 0 w 420"/>
                  <a:gd name="T17" fmla="*/ 1 h 204"/>
                  <a:gd name="T18" fmla="*/ 2 w 420"/>
                  <a:gd name="T19" fmla="*/ 0 h 204"/>
                  <a:gd name="T20" fmla="*/ 2 w 420"/>
                  <a:gd name="T21" fmla="*/ 1 h 204"/>
                  <a:gd name="T22" fmla="*/ 2 w 420"/>
                  <a:gd name="T23" fmla="*/ 1 h 204"/>
                  <a:gd name="T24" fmla="*/ 2 w 420"/>
                  <a:gd name="T25" fmla="*/ 1 h 204"/>
                  <a:gd name="T26" fmla="*/ 2 w 420"/>
                  <a:gd name="T27" fmla="*/ 1 h 204"/>
                  <a:gd name="T28" fmla="*/ 2 w 420"/>
                  <a:gd name="T29" fmla="*/ 1 h 204"/>
                  <a:gd name="T30" fmla="*/ 2 w 420"/>
                  <a:gd name="T31" fmla="*/ 1 h 2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0"/>
                  <a:gd name="T49" fmla="*/ 0 h 204"/>
                  <a:gd name="T50" fmla="*/ 420 w 420"/>
                  <a:gd name="T51" fmla="*/ 204 h 2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lnTo>
                      <a:pt x="366" y="5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54" name="Freeform 78"/>
              <p:cNvSpPr>
                <a:spLocks noChangeAspect="1"/>
              </p:cNvSpPr>
              <p:nvPr/>
            </p:nvSpPr>
            <p:spPr bwMode="auto">
              <a:xfrm>
                <a:off x="633" y="1274"/>
                <a:ext cx="247" cy="359"/>
              </a:xfrm>
              <a:custGeom>
                <a:avLst/>
                <a:gdLst>
                  <a:gd name="T0" fmla="*/ 2 w 324"/>
                  <a:gd name="T1" fmla="*/ 1 h 498"/>
                  <a:gd name="T2" fmla="*/ 0 w 324"/>
                  <a:gd name="T3" fmla="*/ 1 h 498"/>
                  <a:gd name="T4" fmla="*/ 2 w 324"/>
                  <a:gd name="T5" fmla="*/ 0 h 498"/>
                  <a:gd name="T6" fmla="*/ 2 w 324"/>
                  <a:gd name="T7" fmla="*/ 1 h 498"/>
                  <a:gd name="T8" fmla="*/ 2 w 324"/>
                  <a:gd name="T9" fmla="*/ 1 h 498"/>
                  <a:gd name="T10" fmla="*/ 2 w 324"/>
                  <a:gd name="T11" fmla="*/ 1 h 498"/>
                  <a:gd name="T12" fmla="*/ 2 w 324"/>
                  <a:gd name="T13" fmla="*/ 1 h 498"/>
                  <a:gd name="T14" fmla="*/ 2 w 324"/>
                  <a:gd name="T15" fmla="*/ 1 h 498"/>
                  <a:gd name="T16" fmla="*/ 2 w 324"/>
                  <a:gd name="T17" fmla="*/ 1 h 498"/>
                  <a:gd name="T18" fmla="*/ 2 w 324"/>
                  <a:gd name="T19" fmla="*/ 1 h 498"/>
                  <a:gd name="T20" fmla="*/ 2 w 324"/>
                  <a:gd name="T21" fmla="*/ 1 h 498"/>
                  <a:gd name="T22" fmla="*/ 2 w 324"/>
                  <a:gd name="T23" fmla="*/ 1 h 4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4"/>
                  <a:gd name="T37" fmla="*/ 0 h 498"/>
                  <a:gd name="T38" fmla="*/ 324 w 324"/>
                  <a:gd name="T39" fmla="*/ 498 h 4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4" h="498">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close/>
                  </a:path>
                </a:pathLst>
              </a:custGeom>
              <a:solidFill>
                <a:srgbClr val="E8D898"/>
              </a:solidFill>
              <a:ln w="9525">
                <a:solidFill>
                  <a:srgbClr val="E8D898"/>
                </a:solidFill>
                <a:round/>
                <a:headEnd/>
                <a:tailEnd/>
              </a:ln>
            </p:spPr>
            <p:txBody>
              <a:bodyPr/>
              <a:lstStyle/>
              <a:p>
                <a:endParaRPr lang="en-US"/>
              </a:p>
            </p:txBody>
          </p:sp>
          <p:sp>
            <p:nvSpPr>
              <p:cNvPr id="23255" name="Freeform 79"/>
              <p:cNvSpPr>
                <a:spLocks noChangeAspect="1"/>
              </p:cNvSpPr>
              <p:nvPr/>
            </p:nvSpPr>
            <p:spPr bwMode="auto">
              <a:xfrm>
                <a:off x="633" y="1274"/>
                <a:ext cx="247" cy="364"/>
              </a:xfrm>
              <a:custGeom>
                <a:avLst/>
                <a:gdLst>
                  <a:gd name="T0" fmla="*/ 2 w 324"/>
                  <a:gd name="T1" fmla="*/ 1 h 504"/>
                  <a:gd name="T2" fmla="*/ 0 w 324"/>
                  <a:gd name="T3" fmla="*/ 1 h 504"/>
                  <a:gd name="T4" fmla="*/ 2 w 324"/>
                  <a:gd name="T5" fmla="*/ 0 h 504"/>
                  <a:gd name="T6" fmla="*/ 2 w 324"/>
                  <a:gd name="T7" fmla="*/ 1 h 504"/>
                  <a:gd name="T8" fmla="*/ 2 w 324"/>
                  <a:gd name="T9" fmla="*/ 1 h 504"/>
                  <a:gd name="T10" fmla="*/ 2 w 324"/>
                  <a:gd name="T11" fmla="*/ 1 h 504"/>
                  <a:gd name="T12" fmla="*/ 2 w 324"/>
                  <a:gd name="T13" fmla="*/ 1 h 504"/>
                  <a:gd name="T14" fmla="*/ 2 w 324"/>
                  <a:gd name="T15" fmla="*/ 1 h 504"/>
                  <a:gd name="T16" fmla="*/ 2 w 324"/>
                  <a:gd name="T17" fmla="*/ 1 h 504"/>
                  <a:gd name="T18" fmla="*/ 2 w 324"/>
                  <a:gd name="T19" fmla="*/ 1 h 504"/>
                  <a:gd name="T20" fmla="*/ 2 w 324"/>
                  <a:gd name="T21" fmla="*/ 1 h 504"/>
                  <a:gd name="T22" fmla="*/ 2 w 324"/>
                  <a:gd name="T23" fmla="*/ 1 h 504"/>
                  <a:gd name="T24" fmla="*/ 2 w 324"/>
                  <a:gd name="T25" fmla="*/ 1 h 5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4"/>
                  <a:gd name="T40" fmla="*/ 0 h 504"/>
                  <a:gd name="T41" fmla="*/ 324 w 324"/>
                  <a:gd name="T42" fmla="*/ 504 h 5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4" h="504">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lnTo>
                      <a:pt x="210" y="50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56" name="Freeform 80"/>
              <p:cNvSpPr>
                <a:spLocks noChangeAspect="1"/>
              </p:cNvSpPr>
              <p:nvPr/>
            </p:nvSpPr>
            <p:spPr bwMode="auto">
              <a:xfrm>
                <a:off x="2359" y="1123"/>
                <a:ext cx="64" cy="125"/>
              </a:xfrm>
              <a:custGeom>
                <a:avLst/>
                <a:gdLst>
                  <a:gd name="T0" fmla="*/ 2 w 84"/>
                  <a:gd name="T1" fmla="*/ 1 h 174"/>
                  <a:gd name="T2" fmla="*/ 2 w 84"/>
                  <a:gd name="T3" fmla="*/ 1 h 174"/>
                  <a:gd name="T4" fmla="*/ 2 w 84"/>
                  <a:gd name="T5" fmla="*/ 1 h 174"/>
                  <a:gd name="T6" fmla="*/ 2 w 84"/>
                  <a:gd name="T7" fmla="*/ 1 h 174"/>
                  <a:gd name="T8" fmla="*/ 0 w 84"/>
                  <a:gd name="T9" fmla="*/ 1 h 174"/>
                  <a:gd name="T10" fmla="*/ 2 w 84"/>
                  <a:gd name="T11" fmla="*/ 1 h 174"/>
                  <a:gd name="T12" fmla="*/ 2 w 84"/>
                  <a:gd name="T13" fmla="*/ 1 h 174"/>
                  <a:gd name="T14" fmla="*/ 2 w 84"/>
                  <a:gd name="T15" fmla="*/ 1 h 174"/>
                  <a:gd name="T16" fmla="*/ 2 w 84"/>
                  <a:gd name="T17" fmla="*/ 0 h 174"/>
                  <a:gd name="T18" fmla="*/ 2 w 84"/>
                  <a:gd name="T19" fmla="*/ 1 h 174"/>
                  <a:gd name="T20" fmla="*/ 2 w 84"/>
                  <a:gd name="T21" fmla="*/ 1 h 174"/>
                  <a:gd name="T22" fmla="*/ 2 w 84"/>
                  <a:gd name="T23" fmla="*/ 1 h 1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74"/>
                  <a:gd name="T38" fmla="*/ 84 w 84"/>
                  <a:gd name="T39" fmla="*/ 174 h 1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close/>
                  </a:path>
                </a:pathLst>
              </a:custGeom>
              <a:solidFill>
                <a:srgbClr val="E8D898"/>
              </a:solidFill>
              <a:ln w="9525">
                <a:solidFill>
                  <a:srgbClr val="E8D898"/>
                </a:solidFill>
                <a:round/>
                <a:headEnd/>
                <a:tailEnd/>
              </a:ln>
            </p:spPr>
            <p:txBody>
              <a:bodyPr/>
              <a:lstStyle/>
              <a:p>
                <a:endParaRPr lang="en-US"/>
              </a:p>
            </p:txBody>
          </p:sp>
          <p:sp>
            <p:nvSpPr>
              <p:cNvPr id="23257" name="Freeform 81"/>
              <p:cNvSpPr>
                <a:spLocks noChangeAspect="1"/>
              </p:cNvSpPr>
              <p:nvPr/>
            </p:nvSpPr>
            <p:spPr bwMode="auto">
              <a:xfrm>
                <a:off x="2359" y="1123"/>
                <a:ext cx="64" cy="125"/>
              </a:xfrm>
              <a:custGeom>
                <a:avLst/>
                <a:gdLst>
                  <a:gd name="T0" fmla="*/ 2 w 84"/>
                  <a:gd name="T1" fmla="*/ 1 h 174"/>
                  <a:gd name="T2" fmla="*/ 2 w 84"/>
                  <a:gd name="T3" fmla="*/ 1 h 174"/>
                  <a:gd name="T4" fmla="*/ 2 w 84"/>
                  <a:gd name="T5" fmla="*/ 1 h 174"/>
                  <a:gd name="T6" fmla="*/ 2 w 84"/>
                  <a:gd name="T7" fmla="*/ 1 h 174"/>
                  <a:gd name="T8" fmla="*/ 0 w 84"/>
                  <a:gd name="T9" fmla="*/ 1 h 174"/>
                  <a:gd name="T10" fmla="*/ 2 w 84"/>
                  <a:gd name="T11" fmla="*/ 1 h 174"/>
                  <a:gd name="T12" fmla="*/ 2 w 84"/>
                  <a:gd name="T13" fmla="*/ 1 h 174"/>
                  <a:gd name="T14" fmla="*/ 2 w 84"/>
                  <a:gd name="T15" fmla="*/ 1 h 174"/>
                  <a:gd name="T16" fmla="*/ 2 w 84"/>
                  <a:gd name="T17" fmla="*/ 0 h 174"/>
                  <a:gd name="T18" fmla="*/ 2 w 84"/>
                  <a:gd name="T19" fmla="*/ 1 h 174"/>
                  <a:gd name="T20" fmla="*/ 2 w 84"/>
                  <a:gd name="T21" fmla="*/ 1 h 174"/>
                  <a:gd name="T22" fmla="*/ 2 w 84"/>
                  <a:gd name="T23" fmla="*/ 1 h 174"/>
                  <a:gd name="T24" fmla="*/ 2 w 84"/>
                  <a:gd name="T25" fmla="*/ 1 h 1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74"/>
                  <a:gd name="T41" fmla="*/ 84 w 84"/>
                  <a:gd name="T42" fmla="*/ 174 h 1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lnTo>
                      <a:pt x="84" y="13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58" name="Freeform 82"/>
              <p:cNvSpPr>
                <a:spLocks noChangeAspect="1"/>
              </p:cNvSpPr>
              <p:nvPr/>
            </p:nvSpPr>
            <p:spPr bwMode="auto">
              <a:xfrm>
                <a:off x="2290" y="1326"/>
                <a:ext cx="50" cy="113"/>
              </a:xfrm>
              <a:custGeom>
                <a:avLst/>
                <a:gdLst>
                  <a:gd name="T0" fmla="*/ 2 w 66"/>
                  <a:gd name="T1" fmla="*/ 1 h 156"/>
                  <a:gd name="T2" fmla="*/ 2 w 66"/>
                  <a:gd name="T3" fmla="*/ 1 h 156"/>
                  <a:gd name="T4" fmla="*/ 2 w 66"/>
                  <a:gd name="T5" fmla="*/ 1 h 156"/>
                  <a:gd name="T6" fmla="*/ 2 w 66"/>
                  <a:gd name="T7" fmla="*/ 1 h 156"/>
                  <a:gd name="T8" fmla="*/ 2 w 66"/>
                  <a:gd name="T9" fmla="*/ 1 h 156"/>
                  <a:gd name="T10" fmla="*/ 2 w 66"/>
                  <a:gd name="T11" fmla="*/ 1 h 156"/>
                  <a:gd name="T12" fmla="*/ 2 w 66"/>
                  <a:gd name="T13" fmla="*/ 1 h 156"/>
                  <a:gd name="T14" fmla="*/ 2 w 66"/>
                  <a:gd name="T15" fmla="*/ 1 h 156"/>
                  <a:gd name="T16" fmla="*/ 0 w 66"/>
                  <a:gd name="T17" fmla="*/ 1 h 156"/>
                  <a:gd name="T18" fmla="*/ 2 w 66"/>
                  <a:gd name="T19" fmla="*/ 1 h 156"/>
                  <a:gd name="T20" fmla="*/ 2 w 66"/>
                  <a:gd name="T21" fmla="*/ 1 h 156"/>
                  <a:gd name="T22" fmla="*/ 2 w 66"/>
                  <a:gd name="T23" fmla="*/ 1 h 156"/>
                  <a:gd name="T24" fmla="*/ 0 w 66"/>
                  <a:gd name="T25" fmla="*/ 1 h 156"/>
                  <a:gd name="T26" fmla="*/ 2 w 66"/>
                  <a:gd name="T27" fmla="*/ 0 h 156"/>
                  <a:gd name="T28" fmla="*/ 2 w 66"/>
                  <a:gd name="T29" fmla="*/ 1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156"/>
                  <a:gd name="T47" fmla="*/ 66 w 66"/>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156">
                    <a:moveTo>
                      <a:pt x="60" y="24"/>
                    </a:moveTo>
                    <a:lnTo>
                      <a:pt x="48" y="48"/>
                    </a:lnTo>
                    <a:lnTo>
                      <a:pt x="66" y="54"/>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close/>
                  </a:path>
                </a:pathLst>
              </a:custGeom>
              <a:solidFill>
                <a:srgbClr val="E8D898"/>
              </a:solidFill>
              <a:ln w="9525">
                <a:solidFill>
                  <a:srgbClr val="E8D898"/>
                </a:solidFill>
                <a:round/>
                <a:headEnd/>
                <a:tailEnd/>
              </a:ln>
            </p:spPr>
            <p:txBody>
              <a:bodyPr/>
              <a:lstStyle/>
              <a:p>
                <a:endParaRPr lang="en-US"/>
              </a:p>
            </p:txBody>
          </p:sp>
          <p:sp>
            <p:nvSpPr>
              <p:cNvPr id="23259" name="Freeform 83"/>
              <p:cNvSpPr>
                <a:spLocks noChangeAspect="1"/>
              </p:cNvSpPr>
              <p:nvPr/>
            </p:nvSpPr>
            <p:spPr bwMode="auto">
              <a:xfrm>
                <a:off x="2290" y="1326"/>
                <a:ext cx="50" cy="113"/>
              </a:xfrm>
              <a:custGeom>
                <a:avLst/>
                <a:gdLst>
                  <a:gd name="T0" fmla="*/ 2 w 66"/>
                  <a:gd name="T1" fmla="*/ 1 h 156"/>
                  <a:gd name="T2" fmla="*/ 2 w 66"/>
                  <a:gd name="T3" fmla="*/ 1 h 156"/>
                  <a:gd name="T4" fmla="*/ 2 w 66"/>
                  <a:gd name="T5" fmla="*/ 1 h 156"/>
                  <a:gd name="T6" fmla="*/ 2 w 66"/>
                  <a:gd name="T7" fmla="*/ 1 h 156"/>
                  <a:gd name="T8" fmla="*/ 2 w 66"/>
                  <a:gd name="T9" fmla="*/ 1 h 156"/>
                  <a:gd name="T10" fmla="*/ 2 w 66"/>
                  <a:gd name="T11" fmla="*/ 1 h 156"/>
                  <a:gd name="T12" fmla="*/ 2 w 66"/>
                  <a:gd name="T13" fmla="*/ 1 h 156"/>
                  <a:gd name="T14" fmla="*/ 2 w 66"/>
                  <a:gd name="T15" fmla="*/ 1 h 156"/>
                  <a:gd name="T16" fmla="*/ 2 w 66"/>
                  <a:gd name="T17" fmla="*/ 1 h 156"/>
                  <a:gd name="T18" fmla="*/ 2 w 66"/>
                  <a:gd name="T19" fmla="*/ 1 h 156"/>
                  <a:gd name="T20" fmla="*/ 0 w 66"/>
                  <a:gd name="T21" fmla="*/ 1 h 156"/>
                  <a:gd name="T22" fmla="*/ 2 w 66"/>
                  <a:gd name="T23" fmla="*/ 1 h 156"/>
                  <a:gd name="T24" fmla="*/ 2 w 66"/>
                  <a:gd name="T25" fmla="*/ 1 h 156"/>
                  <a:gd name="T26" fmla="*/ 2 w 66"/>
                  <a:gd name="T27" fmla="*/ 1 h 156"/>
                  <a:gd name="T28" fmla="*/ 0 w 66"/>
                  <a:gd name="T29" fmla="*/ 1 h 156"/>
                  <a:gd name="T30" fmla="*/ 2 w 66"/>
                  <a:gd name="T31" fmla="*/ 0 h 156"/>
                  <a:gd name="T32" fmla="*/ 2 w 66"/>
                  <a:gd name="T33" fmla="*/ 1 h 156"/>
                  <a:gd name="T34" fmla="*/ 2 w 66"/>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56"/>
                  <a:gd name="T56" fmla="*/ 66 w 66"/>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56">
                    <a:moveTo>
                      <a:pt x="60" y="24"/>
                    </a:moveTo>
                    <a:lnTo>
                      <a:pt x="48" y="48"/>
                    </a:lnTo>
                    <a:lnTo>
                      <a:pt x="66" y="54"/>
                    </a:lnTo>
                    <a:lnTo>
                      <a:pt x="66" y="96"/>
                    </a:lnTo>
                    <a:lnTo>
                      <a:pt x="66" y="78"/>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lnTo>
                      <a:pt x="60" y="3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60" name="Freeform 84"/>
              <p:cNvSpPr>
                <a:spLocks noChangeAspect="1"/>
              </p:cNvSpPr>
              <p:nvPr/>
            </p:nvSpPr>
            <p:spPr bwMode="auto">
              <a:xfrm>
                <a:off x="986" y="1577"/>
                <a:ext cx="274" cy="264"/>
              </a:xfrm>
              <a:custGeom>
                <a:avLst/>
                <a:gdLst>
                  <a:gd name="T0" fmla="*/ 2 w 360"/>
                  <a:gd name="T1" fmla="*/ 1 h 366"/>
                  <a:gd name="T2" fmla="*/ 2 w 360"/>
                  <a:gd name="T3" fmla="*/ 1 h 366"/>
                  <a:gd name="T4" fmla="*/ 2 w 360"/>
                  <a:gd name="T5" fmla="*/ 1 h 366"/>
                  <a:gd name="T6" fmla="*/ 2 w 360"/>
                  <a:gd name="T7" fmla="*/ 1 h 366"/>
                  <a:gd name="T8" fmla="*/ 2 w 360"/>
                  <a:gd name="T9" fmla="*/ 1 h 366"/>
                  <a:gd name="T10" fmla="*/ 2 w 360"/>
                  <a:gd name="T11" fmla="*/ 1 h 366"/>
                  <a:gd name="T12" fmla="*/ 0 w 360"/>
                  <a:gd name="T13" fmla="*/ 1 h 366"/>
                  <a:gd name="T14" fmla="*/ 2 w 360"/>
                  <a:gd name="T15" fmla="*/ 1 h 366"/>
                  <a:gd name="T16" fmla="*/ 2 w 360"/>
                  <a:gd name="T17" fmla="*/ 0 h 366"/>
                  <a:gd name="T18" fmla="*/ 2 w 360"/>
                  <a:gd name="T19" fmla="*/ 1 h 366"/>
                  <a:gd name="T20" fmla="*/ 2 w 360"/>
                  <a:gd name="T21" fmla="*/ 1 h 3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0"/>
                  <a:gd name="T34" fmla="*/ 0 h 366"/>
                  <a:gd name="T35" fmla="*/ 360 w 360"/>
                  <a:gd name="T36" fmla="*/ 366 h 3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close/>
                  </a:path>
                </a:pathLst>
              </a:custGeom>
              <a:solidFill>
                <a:srgbClr val="E8D898"/>
              </a:solidFill>
              <a:ln w="9525">
                <a:solidFill>
                  <a:srgbClr val="E8D898"/>
                </a:solidFill>
                <a:round/>
                <a:headEnd/>
                <a:tailEnd/>
              </a:ln>
            </p:spPr>
            <p:txBody>
              <a:bodyPr/>
              <a:lstStyle/>
              <a:p>
                <a:endParaRPr lang="en-US"/>
              </a:p>
            </p:txBody>
          </p:sp>
          <p:sp>
            <p:nvSpPr>
              <p:cNvPr id="23261" name="Freeform 85"/>
              <p:cNvSpPr>
                <a:spLocks noChangeAspect="1"/>
              </p:cNvSpPr>
              <p:nvPr/>
            </p:nvSpPr>
            <p:spPr bwMode="auto">
              <a:xfrm>
                <a:off x="986" y="1577"/>
                <a:ext cx="274" cy="264"/>
              </a:xfrm>
              <a:custGeom>
                <a:avLst/>
                <a:gdLst>
                  <a:gd name="T0" fmla="*/ 2 w 360"/>
                  <a:gd name="T1" fmla="*/ 1 h 366"/>
                  <a:gd name="T2" fmla="*/ 2 w 360"/>
                  <a:gd name="T3" fmla="*/ 1 h 366"/>
                  <a:gd name="T4" fmla="*/ 2 w 360"/>
                  <a:gd name="T5" fmla="*/ 1 h 366"/>
                  <a:gd name="T6" fmla="*/ 2 w 360"/>
                  <a:gd name="T7" fmla="*/ 1 h 366"/>
                  <a:gd name="T8" fmla="*/ 2 w 360"/>
                  <a:gd name="T9" fmla="*/ 1 h 366"/>
                  <a:gd name="T10" fmla="*/ 2 w 360"/>
                  <a:gd name="T11" fmla="*/ 1 h 366"/>
                  <a:gd name="T12" fmla="*/ 0 w 360"/>
                  <a:gd name="T13" fmla="*/ 1 h 366"/>
                  <a:gd name="T14" fmla="*/ 2 w 360"/>
                  <a:gd name="T15" fmla="*/ 1 h 366"/>
                  <a:gd name="T16" fmla="*/ 2 w 360"/>
                  <a:gd name="T17" fmla="*/ 0 h 366"/>
                  <a:gd name="T18" fmla="*/ 2 w 360"/>
                  <a:gd name="T19" fmla="*/ 1 h 366"/>
                  <a:gd name="T20" fmla="*/ 2 w 360"/>
                  <a:gd name="T21" fmla="*/ 1 h 366"/>
                  <a:gd name="T22" fmla="*/ 2 w 360"/>
                  <a:gd name="T23" fmla="*/ 1 h 3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0"/>
                  <a:gd name="T37" fmla="*/ 0 h 366"/>
                  <a:gd name="T38" fmla="*/ 360 w 360"/>
                  <a:gd name="T39" fmla="*/ 366 h 3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lnTo>
                      <a:pt x="354" y="7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62" name="Freeform 86"/>
              <p:cNvSpPr>
                <a:spLocks noChangeAspect="1"/>
              </p:cNvSpPr>
              <p:nvPr/>
            </p:nvSpPr>
            <p:spPr bwMode="auto">
              <a:xfrm>
                <a:off x="2111" y="1153"/>
                <a:ext cx="234" cy="190"/>
              </a:xfrm>
              <a:custGeom>
                <a:avLst/>
                <a:gdLst>
                  <a:gd name="T0" fmla="*/ 2 w 306"/>
                  <a:gd name="T1" fmla="*/ 1 h 264"/>
                  <a:gd name="T2" fmla="*/ 2 w 306"/>
                  <a:gd name="T3" fmla="*/ 1 h 264"/>
                  <a:gd name="T4" fmla="*/ 2 w 306"/>
                  <a:gd name="T5" fmla="*/ 1 h 264"/>
                  <a:gd name="T6" fmla="*/ 2 w 306"/>
                  <a:gd name="T7" fmla="*/ 1 h 264"/>
                  <a:gd name="T8" fmla="*/ 2 w 306"/>
                  <a:gd name="T9" fmla="*/ 1 h 264"/>
                  <a:gd name="T10" fmla="*/ 2 w 306"/>
                  <a:gd name="T11" fmla="*/ 1 h 264"/>
                  <a:gd name="T12" fmla="*/ 2 w 306"/>
                  <a:gd name="T13" fmla="*/ 1 h 264"/>
                  <a:gd name="T14" fmla="*/ 2 w 306"/>
                  <a:gd name="T15" fmla="*/ 1 h 264"/>
                  <a:gd name="T16" fmla="*/ 2 w 306"/>
                  <a:gd name="T17" fmla="*/ 1 h 264"/>
                  <a:gd name="T18" fmla="*/ 2 w 306"/>
                  <a:gd name="T19" fmla="*/ 1 h 264"/>
                  <a:gd name="T20" fmla="*/ 0 w 306"/>
                  <a:gd name="T21" fmla="*/ 1 h 264"/>
                  <a:gd name="T22" fmla="*/ 2 w 306"/>
                  <a:gd name="T23" fmla="*/ 1 h 264"/>
                  <a:gd name="T24" fmla="*/ 2 w 306"/>
                  <a:gd name="T25" fmla="*/ 1 h 264"/>
                  <a:gd name="T26" fmla="*/ 2 w 306"/>
                  <a:gd name="T27" fmla="*/ 1 h 264"/>
                  <a:gd name="T28" fmla="*/ 2 w 306"/>
                  <a:gd name="T29" fmla="*/ 1 h 264"/>
                  <a:gd name="T30" fmla="*/ 2 w 306"/>
                  <a:gd name="T31" fmla="*/ 1 h 264"/>
                  <a:gd name="T32" fmla="*/ 2 w 306"/>
                  <a:gd name="T33" fmla="*/ 1 h 264"/>
                  <a:gd name="T34" fmla="*/ 2 w 306"/>
                  <a:gd name="T35" fmla="*/ 1 h 264"/>
                  <a:gd name="T36" fmla="*/ 2 w 306"/>
                  <a:gd name="T37" fmla="*/ 1 h 264"/>
                  <a:gd name="T38" fmla="*/ 2 w 306"/>
                  <a:gd name="T39" fmla="*/ 1 h 264"/>
                  <a:gd name="T40" fmla="*/ 2 w 306"/>
                  <a:gd name="T41" fmla="*/ 1 h 264"/>
                  <a:gd name="T42" fmla="*/ 2 w 306"/>
                  <a:gd name="T43" fmla="*/ 1 h 264"/>
                  <a:gd name="T44" fmla="*/ 2 w 306"/>
                  <a:gd name="T45" fmla="*/ 1 h 264"/>
                  <a:gd name="T46" fmla="*/ 2 w 306"/>
                  <a:gd name="T47" fmla="*/ 0 h 264"/>
                  <a:gd name="T48" fmla="*/ 2 w 306"/>
                  <a:gd name="T49" fmla="*/ 1 h 264"/>
                  <a:gd name="T50" fmla="*/ 2 w 306"/>
                  <a:gd name="T51" fmla="*/ 1 h 264"/>
                  <a:gd name="T52" fmla="*/ 2 w 306"/>
                  <a:gd name="T53" fmla="*/ 1 h 264"/>
                  <a:gd name="T54" fmla="*/ 2 w 306"/>
                  <a:gd name="T55" fmla="*/ 1 h 2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6"/>
                  <a:gd name="T85" fmla="*/ 0 h 264"/>
                  <a:gd name="T86" fmla="*/ 306 w 306"/>
                  <a:gd name="T87" fmla="*/ 264 h 26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close/>
                  </a:path>
                </a:pathLst>
              </a:custGeom>
              <a:solidFill>
                <a:srgbClr val="FFAA00"/>
              </a:solidFill>
              <a:ln w="9525">
                <a:solidFill>
                  <a:srgbClr val="FFAA00"/>
                </a:solidFill>
                <a:round/>
                <a:headEnd/>
                <a:tailEnd/>
              </a:ln>
            </p:spPr>
            <p:txBody>
              <a:bodyPr/>
              <a:lstStyle/>
              <a:p>
                <a:endParaRPr lang="en-US"/>
              </a:p>
            </p:txBody>
          </p:sp>
          <p:sp>
            <p:nvSpPr>
              <p:cNvPr id="23263" name="Freeform 87"/>
              <p:cNvSpPr>
                <a:spLocks noChangeAspect="1"/>
              </p:cNvSpPr>
              <p:nvPr/>
            </p:nvSpPr>
            <p:spPr bwMode="auto">
              <a:xfrm>
                <a:off x="2111" y="1153"/>
                <a:ext cx="234" cy="190"/>
              </a:xfrm>
              <a:custGeom>
                <a:avLst/>
                <a:gdLst>
                  <a:gd name="T0" fmla="*/ 2 w 306"/>
                  <a:gd name="T1" fmla="*/ 1 h 264"/>
                  <a:gd name="T2" fmla="*/ 2 w 306"/>
                  <a:gd name="T3" fmla="*/ 1 h 264"/>
                  <a:gd name="T4" fmla="*/ 2 w 306"/>
                  <a:gd name="T5" fmla="*/ 1 h 264"/>
                  <a:gd name="T6" fmla="*/ 2 w 306"/>
                  <a:gd name="T7" fmla="*/ 1 h 264"/>
                  <a:gd name="T8" fmla="*/ 2 w 306"/>
                  <a:gd name="T9" fmla="*/ 1 h 264"/>
                  <a:gd name="T10" fmla="*/ 2 w 306"/>
                  <a:gd name="T11" fmla="*/ 1 h 264"/>
                  <a:gd name="T12" fmla="*/ 2 w 306"/>
                  <a:gd name="T13" fmla="*/ 1 h 264"/>
                  <a:gd name="T14" fmla="*/ 2 w 306"/>
                  <a:gd name="T15" fmla="*/ 1 h 264"/>
                  <a:gd name="T16" fmla="*/ 2 w 306"/>
                  <a:gd name="T17" fmla="*/ 1 h 264"/>
                  <a:gd name="T18" fmla="*/ 2 w 306"/>
                  <a:gd name="T19" fmla="*/ 1 h 264"/>
                  <a:gd name="T20" fmla="*/ 0 w 306"/>
                  <a:gd name="T21" fmla="*/ 1 h 264"/>
                  <a:gd name="T22" fmla="*/ 2 w 306"/>
                  <a:gd name="T23" fmla="*/ 1 h 264"/>
                  <a:gd name="T24" fmla="*/ 2 w 306"/>
                  <a:gd name="T25" fmla="*/ 1 h 264"/>
                  <a:gd name="T26" fmla="*/ 2 w 306"/>
                  <a:gd name="T27" fmla="*/ 1 h 264"/>
                  <a:gd name="T28" fmla="*/ 2 w 306"/>
                  <a:gd name="T29" fmla="*/ 1 h 264"/>
                  <a:gd name="T30" fmla="*/ 2 w 306"/>
                  <a:gd name="T31" fmla="*/ 1 h 264"/>
                  <a:gd name="T32" fmla="*/ 2 w 306"/>
                  <a:gd name="T33" fmla="*/ 1 h 264"/>
                  <a:gd name="T34" fmla="*/ 2 w 306"/>
                  <a:gd name="T35" fmla="*/ 1 h 264"/>
                  <a:gd name="T36" fmla="*/ 2 w 306"/>
                  <a:gd name="T37" fmla="*/ 1 h 264"/>
                  <a:gd name="T38" fmla="*/ 2 w 306"/>
                  <a:gd name="T39" fmla="*/ 1 h 264"/>
                  <a:gd name="T40" fmla="*/ 2 w 306"/>
                  <a:gd name="T41" fmla="*/ 1 h 264"/>
                  <a:gd name="T42" fmla="*/ 2 w 306"/>
                  <a:gd name="T43" fmla="*/ 1 h 264"/>
                  <a:gd name="T44" fmla="*/ 2 w 306"/>
                  <a:gd name="T45" fmla="*/ 1 h 264"/>
                  <a:gd name="T46" fmla="*/ 2 w 306"/>
                  <a:gd name="T47" fmla="*/ 0 h 264"/>
                  <a:gd name="T48" fmla="*/ 2 w 306"/>
                  <a:gd name="T49" fmla="*/ 1 h 264"/>
                  <a:gd name="T50" fmla="*/ 2 w 306"/>
                  <a:gd name="T51" fmla="*/ 1 h 264"/>
                  <a:gd name="T52" fmla="*/ 2 w 306"/>
                  <a:gd name="T53" fmla="*/ 1 h 264"/>
                  <a:gd name="T54" fmla="*/ 2 w 306"/>
                  <a:gd name="T55" fmla="*/ 1 h 264"/>
                  <a:gd name="T56" fmla="*/ 2 w 306"/>
                  <a:gd name="T57" fmla="*/ 1 h 2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6"/>
                  <a:gd name="T88" fmla="*/ 0 h 264"/>
                  <a:gd name="T89" fmla="*/ 306 w 306"/>
                  <a:gd name="T90" fmla="*/ 264 h 2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lnTo>
                      <a:pt x="294" y="14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64" name="Freeform 88"/>
              <p:cNvSpPr>
                <a:spLocks noChangeAspect="1"/>
              </p:cNvSpPr>
              <p:nvPr/>
            </p:nvSpPr>
            <p:spPr bwMode="auto">
              <a:xfrm>
                <a:off x="2308" y="1555"/>
                <a:ext cx="23" cy="31"/>
              </a:xfrm>
              <a:custGeom>
                <a:avLst/>
                <a:gdLst>
                  <a:gd name="T0" fmla="*/ 0 w 30"/>
                  <a:gd name="T1" fmla="*/ 0 h 42"/>
                  <a:gd name="T2" fmla="*/ 2 w 30"/>
                  <a:gd name="T3" fmla="*/ 1 h 42"/>
                  <a:gd name="T4" fmla="*/ 0 w 30"/>
                  <a:gd name="T5" fmla="*/ 0 h 42"/>
                  <a:gd name="T6" fmla="*/ 0 w 30"/>
                  <a:gd name="T7" fmla="*/ 1 h 42"/>
                  <a:gd name="T8" fmla="*/ 0 60000 65536"/>
                  <a:gd name="T9" fmla="*/ 0 60000 65536"/>
                  <a:gd name="T10" fmla="*/ 0 60000 65536"/>
                  <a:gd name="T11" fmla="*/ 0 60000 65536"/>
                  <a:gd name="T12" fmla="*/ 0 w 30"/>
                  <a:gd name="T13" fmla="*/ 0 h 42"/>
                  <a:gd name="T14" fmla="*/ 30 w 30"/>
                  <a:gd name="T15" fmla="*/ 42 h 42"/>
                </a:gdLst>
                <a:ahLst/>
                <a:cxnLst>
                  <a:cxn ang="T8">
                    <a:pos x="T0" y="T1"/>
                  </a:cxn>
                  <a:cxn ang="T9">
                    <a:pos x="T2" y="T3"/>
                  </a:cxn>
                  <a:cxn ang="T10">
                    <a:pos x="T4" y="T5"/>
                  </a:cxn>
                  <a:cxn ang="T11">
                    <a:pos x="T6" y="T7"/>
                  </a:cxn>
                </a:cxnLst>
                <a:rect l="T12" t="T13" r="T14" b="T15"/>
                <a:pathLst>
                  <a:path w="30" h="42">
                    <a:moveTo>
                      <a:pt x="0" y="0"/>
                    </a:moveTo>
                    <a:lnTo>
                      <a:pt x="30" y="42"/>
                    </a:lnTo>
                    <a:lnTo>
                      <a:pt x="0" y="0"/>
                    </a:lnTo>
                    <a:lnTo>
                      <a:pt x="0"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65" name="Freeform 89"/>
              <p:cNvSpPr>
                <a:spLocks noChangeAspect="1"/>
              </p:cNvSpPr>
              <p:nvPr/>
            </p:nvSpPr>
            <p:spPr bwMode="auto">
              <a:xfrm>
                <a:off x="1993" y="1555"/>
                <a:ext cx="334" cy="139"/>
              </a:xfrm>
              <a:custGeom>
                <a:avLst/>
                <a:gdLst>
                  <a:gd name="T0" fmla="*/ 2 w 438"/>
                  <a:gd name="T1" fmla="*/ 1 h 192"/>
                  <a:gd name="T2" fmla="*/ 2 w 438"/>
                  <a:gd name="T3" fmla="*/ 1 h 192"/>
                  <a:gd name="T4" fmla="*/ 2 w 438"/>
                  <a:gd name="T5" fmla="*/ 1 h 192"/>
                  <a:gd name="T6" fmla="*/ 2 w 438"/>
                  <a:gd name="T7" fmla="*/ 1 h 192"/>
                  <a:gd name="T8" fmla="*/ 2 w 438"/>
                  <a:gd name="T9" fmla="*/ 1 h 192"/>
                  <a:gd name="T10" fmla="*/ 2 w 438"/>
                  <a:gd name="T11" fmla="*/ 1 h 192"/>
                  <a:gd name="T12" fmla="*/ 2 w 438"/>
                  <a:gd name="T13" fmla="*/ 1 h 192"/>
                  <a:gd name="T14" fmla="*/ 2 w 438"/>
                  <a:gd name="T15" fmla="*/ 1 h 192"/>
                  <a:gd name="T16" fmla="*/ 2 w 438"/>
                  <a:gd name="T17" fmla="*/ 1 h 192"/>
                  <a:gd name="T18" fmla="*/ 2 w 438"/>
                  <a:gd name="T19" fmla="*/ 1 h 192"/>
                  <a:gd name="T20" fmla="*/ 2 w 438"/>
                  <a:gd name="T21" fmla="*/ 1 h 192"/>
                  <a:gd name="T22" fmla="*/ 2 w 438"/>
                  <a:gd name="T23" fmla="*/ 1 h 192"/>
                  <a:gd name="T24" fmla="*/ 2 w 438"/>
                  <a:gd name="T25" fmla="*/ 1 h 192"/>
                  <a:gd name="T26" fmla="*/ 2 w 438"/>
                  <a:gd name="T27" fmla="*/ 1 h 192"/>
                  <a:gd name="T28" fmla="*/ 2 w 438"/>
                  <a:gd name="T29" fmla="*/ 1 h 192"/>
                  <a:gd name="T30" fmla="*/ 2 w 438"/>
                  <a:gd name="T31" fmla="*/ 1 h 192"/>
                  <a:gd name="T32" fmla="*/ 2 w 438"/>
                  <a:gd name="T33" fmla="*/ 1 h 192"/>
                  <a:gd name="T34" fmla="*/ 2 w 438"/>
                  <a:gd name="T35" fmla="*/ 1 h 192"/>
                  <a:gd name="T36" fmla="*/ 2 w 438"/>
                  <a:gd name="T37" fmla="*/ 1 h 192"/>
                  <a:gd name="T38" fmla="*/ 2 w 438"/>
                  <a:gd name="T39" fmla="*/ 1 h 192"/>
                  <a:gd name="T40" fmla="*/ 2 w 438"/>
                  <a:gd name="T41" fmla="*/ 1 h 192"/>
                  <a:gd name="T42" fmla="*/ 2 w 438"/>
                  <a:gd name="T43" fmla="*/ 1 h 192"/>
                  <a:gd name="T44" fmla="*/ 2 w 438"/>
                  <a:gd name="T45" fmla="*/ 1 h 192"/>
                  <a:gd name="T46" fmla="*/ 2 w 438"/>
                  <a:gd name="T47" fmla="*/ 1 h 192"/>
                  <a:gd name="T48" fmla="*/ 2 w 438"/>
                  <a:gd name="T49" fmla="*/ 1 h 192"/>
                  <a:gd name="T50" fmla="*/ 2 w 438"/>
                  <a:gd name="T51" fmla="*/ 1 h 192"/>
                  <a:gd name="T52" fmla="*/ 2 w 438"/>
                  <a:gd name="T53" fmla="*/ 1 h 192"/>
                  <a:gd name="T54" fmla="*/ 2 w 438"/>
                  <a:gd name="T55" fmla="*/ 1 h 192"/>
                  <a:gd name="T56" fmla="*/ 2 w 438"/>
                  <a:gd name="T57" fmla="*/ 1 h 192"/>
                  <a:gd name="T58" fmla="*/ 2 w 438"/>
                  <a:gd name="T59" fmla="*/ 1 h 192"/>
                  <a:gd name="T60" fmla="*/ 2 w 438"/>
                  <a:gd name="T61" fmla="*/ 1 h 192"/>
                  <a:gd name="T62" fmla="*/ 0 w 438"/>
                  <a:gd name="T63" fmla="*/ 1 h 192"/>
                  <a:gd name="T64" fmla="*/ 0 w 438"/>
                  <a:gd name="T65" fmla="*/ 1 h 192"/>
                  <a:gd name="T66" fmla="*/ 2 w 438"/>
                  <a:gd name="T67" fmla="*/ 1 h 192"/>
                  <a:gd name="T68" fmla="*/ 2 w 438"/>
                  <a:gd name="T69" fmla="*/ 1 h 192"/>
                  <a:gd name="T70" fmla="*/ 2 w 438"/>
                  <a:gd name="T71" fmla="*/ 1 h 192"/>
                  <a:gd name="T72" fmla="*/ 2 w 438"/>
                  <a:gd name="T73" fmla="*/ 1 h 192"/>
                  <a:gd name="T74" fmla="*/ 2 w 438"/>
                  <a:gd name="T75" fmla="*/ 1 h 192"/>
                  <a:gd name="T76" fmla="*/ 2 w 438"/>
                  <a:gd name="T77" fmla="*/ 1 h 192"/>
                  <a:gd name="T78" fmla="*/ 2 w 438"/>
                  <a:gd name="T79" fmla="*/ 1 h 192"/>
                  <a:gd name="T80" fmla="*/ 2 w 438"/>
                  <a:gd name="T81" fmla="*/ 1 h 192"/>
                  <a:gd name="T82" fmla="*/ 2 w 438"/>
                  <a:gd name="T83" fmla="*/ 0 h 192"/>
                  <a:gd name="T84" fmla="*/ 2 w 438"/>
                  <a:gd name="T85" fmla="*/ 1 h 192"/>
                  <a:gd name="T86" fmla="*/ 2 w 438"/>
                  <a:gd name="T87" fmla="*/ 1 h 192"/>
                  <a:gd name="T88" fmla="*/ 2 w 438"/>
                  <a:gd name="T89" fmla="*/ 1 h 192"/>
                  <a:gd name="T90" fmla="*/ 2 w 438"/>
                  <a:gd name="T91" fmla="*/ 1 h 192"/>
                  <a:gd name="T92" fmla="*/ 2 w 438"/>
                  <a:gd name="T93" fmla="*/ 1 h 192"/>
                  <a:gd name="T94" fmla="*/ 2 w 438"/>
                  <a:gd name="T95" fmla="*/ 1 h 192"/>
                  <a:gd name="T96" fmla="*/ 2 w 438"/>
                  <a:gd name="T97" fmla="*/ 1 h 192"/>
                  <a:gd name="T98" fmla="*/ 2 w 438"/>
                  <a:gd name="T99" fmla="*/ 1 h 192"/>
                  <a:gd name="T100" fmla="*/ 2 w 438"/>
                  <a:gd name="T101" fmla="*/ 1 h 192"/>
                  <a:gd name="T102" fmla="*/ 2 w 438"/>
                  <a:gd name="T103" fmla="*/ 1 h 192"/>
                  <a:gd name="T104" fmla="*/ 2 w 438"/>
                  <a:gd name="T105" fmla="*/ 1 h 192"/>
                  <a:gd name="T106" fmla="*/ 2 w 438"/>
                  <a:gd name="T107" fmla="*/ 1 h 192"/>
                  <a:gd name="T108" fmla="*/ 2 w 438"/>
                  <a:gd name="T109" fmla="*/ 1 h 192"/>
                  <a:gd name="T110" fmla="*/ 2 w 438"/>
                  <a:gd name="T111" fmla="*/ 1 h 192"/>
                  <a:gd name="T112" fmla="*/ 2 w 438"/>
                  <a:gd name="T113" fmla="*/ 1 h 192"/>
                  <a:gd name="T114" fmla="*/ 2 w 438"/>
                  <a:gd name="T115" fmla="*/ 1 h 192"/>
                  <a:gd name="T116" fmla="*/ 2 w 438"/>
                  <a:gd name="T117" fmla="*/ 1 h 1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8"/>
                  <a:gd name="T178" fmla="*/ 0 h 192"/>
                  <a:gd name="T179" fmla="*/ 438 w 438"/>
                  <a:gd name="T180" fmla="*/ 192 h 1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close/>
                  </a:path>
                </a:pathLst>
              </a:custGeom>
              <a:solidFill>
                <a:srgbClr val="FFAA00"/>
              </a:solidFill>
              <a:ln w="9525">
                <a:solidFill>
                  <a:srgbClr val="FFAA00"/>
                </a:solidFill>
                <a:round/>
                <a:headEnd/>
                <a:tailEnd/>
              </a:ln>
            </p:spPr>
            <p:txBody>
              <a:bodyPr/>
              <a:lstStyle/>
              <a:p>
                <a:endParaRPr lang="en-US"/>
              </a:p>
            </p:txBody>
          </p:sp>
          <p:sp>
            <p:nvSpPr>
              <p:cNvPr id="23266" name="Freeform 90"/>
              <p:cNvSpPr>
                <a:spLocks noChangeAspect="1"/>
              </p:cNvSpPr>
              <p:nvPr/>
            </p:nvSpPr>
            <p:spPr bwMode="auto">
              <a:xfrm>
                <a:off x="1993" y="1555"/>
                <a:ext cx="334" cy="139"/>
              </a:xfrm>
              <a:custGeom>
                <a:avLst/>
                <a:gdLst>
                  <a:gd name="T0" fmla="*/ 2 w 438"/>
                  <a:gd name="T1" fmla="*/ 1 h 192"/>
                  <a:gd name="T2" fmla="*/ 2 w 438"/>
                  <a:gd name="T3" fmla="*/ 1 h 192"/>
                  <a:gd name="T4" fmla="*/ 2 w 438"/>
                  <a:gd name="T5" fmla="*/ 1 h 192"/>
                  <a:gd name="T6" fmla="*/ 2 w 438"/>
                  <a:gd name="T7" fmla="*/ 1 h 192"/>
                  <a:gd name="T8" fmla="*/ 2 w 438"/>
                  <a:gd name="T9" fmla="*/ 1 h 192"/>
                  <a:gd name="T10" fmla="*/ 2 w 438"/>
                  <a:gd name="T11" fmla="*/ 1 h 192"/>
                  <a:gd name="T12" fmla="*/ 2 w 438"/>
                  <a:gd name="T13" fmla="*/ 1 h 192"/>
                  <a:gd name="T14" fmla="*/ 2 w 438"/>
                  <a:gd name="T15" fmla="*/ 1 h 192"/>
                  <a:gd name="T16" fmla="*/ 2 w 438"/>
                  <a:gd name="T17" fmla="*/ 1 h 192"/>
                  <a:gd name="T18" fmla="*/ 2 w 438"/>
                  <a:gd name="T19" fmla="*/ 1 h 192"/>
                  <a:gd name="T20" fmla="*/ 2 w 438"/>
                  <a:gd name="T21" fmla="*/ 1 h 192"/>
                  <a:gd name="T22" fmla="*/ 2 w 438"/>
                  <a:gd name="T23" fmla="*/ 1 h 192"/>
                  <a:gd name="T24" fmla="*/ 2 w 438"/>
                  <a:gd name="T25" fmla="*/ 1 h 192"/>
                  <a:gd name="T26" fmla="*/ 2 w 438"/>
                  <a:gd name="T27" fmla="*/ 1 h 192"/>
                  <a:gd name="T28" fmla="*/ 2 w 438"/>
                  <a:gd name="T29" fmla="*/ 1 h 192"/>
                  <a:gd name="T30" fmla="*/ 2 w 438"/>
                  <a:gd name="T31" fmla="*/ 1 h 192"/>
                  <a:gd name="T32" fmla="*/ 2 w 438"/>
                  <a:gd name="T33" fmla="*/ 1 h 192"/>
                  <a:gd name="T34" fmla="*/ 2 w 438"/>
                  <a:gd name="T35" fmla="*/ 1 h 192"/>
                  <a:gd name="T36" fmla="*/ 2 w 438"/>
                  <a:gd name="T37" fmla="*/ 1 h 192"/>
                  <a:gd name="T38" fmla="*/ 2 w 438"/>
                  <a:gd name="T39" fmla="*/ 1 h 192"/>
                  <a:gd name="T40" fmla="*/ 2 w 438"/>
                  <a:gd name="T41" fmla="*/ 1 h 192"/>
                  <a:gd name="T42" fmla="*/ 2 w 438"/>
                  <a:gd name="T43" fmla="*/ 1 h 192"/>
                  <a:gd name="T44" fmla="*/ 2 w 438"/>
                  <a:gd name="T45" fmla="*/ 1 h 192"/>
                  <a:gd name="T46" fmla="*/ 2 w 438"/>
                  <a:gd name="T47" fmla="*/ 1 h 192"/>
                  <a:gd name="T48" fmla="*/ 2 w 438"/>
                  <a:gd name="T49" fmla="*/ 1 h 192"/>
                  <a:gd name="T50" fmla="*/ 2 w 438"/>
                  <a:gd name="T51" fmla="*/ 1 h 192"/>
                  <a:gd name="T52" fmla="*/ 2 w 438"/>
                  <a:gd name="T53" fmla="*/ 1 h 192"/>
                  <a:gd name="T54" fmla="*/ 2 w 438"/>
                  <a:gd name="T55" fmla="*/ 1 h 192"/>
                  <a:gd name="T56" fmla="*/ 2 w 438"/>
                  <a:gd name="T57" fmla="*/ 1 h 192"/>
                  <a:gd name="T58" fmla="*/ 2 w 438"/>
                  <a:gd name="T59" fmla="*/ 1 h 192"/>
                  <a:gd name="T60" fmla="*/ 2 w 438"/>
                  <a:gd name="T61" fmla="*/ 1 h 192"/>
                  <a:gd name="T62" fmla="*/ 0 w 438"/>
                  <a:gd name="T63" fmla="*/ 1 h 192"/>
                  <a:gd name="T64" fmla="*/ 0 w 438"/>
                  <a:gd name="T65" fmla="*/ 1 h 192"/>
                  <a:gd name="T66" fmla="*/ 2 w 438"/>
                  <a:gd name="T67" fmla="*/ 1 h 192"/>
                  <a:gd name="T68" fmla="*/ 2 w 438"/>
                  <a:gd name="T69" fmla="*/ 1 h 192"/>
                  <a:gd name="T70" fmla="*/ 2 w 438"/>
                  <a:gd name="T71" fmla="*/ 1 h 192"/>
                  <a:gd name="T72" fmla="*/ 2 w 438"/>
                  <a:gd name="T73" fmla="*/ 1 h 192"/>
                  <a:gd name="T74" fmla="*/ 2 w 438"/>
                  <a:gd name="T75" fmla="*/ 1 h 192"/>
                  <a:gd name="T76" fmla="*/ 2 w 438"/>
                  <a:gd name="T77" fmla="*/ 1 h 192"/>
                  <a:gd name="T78" fmla="*/ 2 w 438"/>
                  <a:gd name="T79" fmla="*/ 1 h 192"/>
                  <a:gd name="T80" fmla="*/ 2 w 438"/>
                  <a:gd name="T81" fmla="*/ 1 h 192"/>
                  <a:gd name="T82" fmla="*/ 2 w 438"/>
                  <a:gd name="T83" fmla="*/ 0 h 192"/>
                  <a:gd name="T84" fmla="*/ 2 w 438"/>
                  <a:gd name="T85" fmla="*/ 1 h 192"/>
                  <a:gd name="T86" fmla="*/ 2 w 438"/>
                  <a:gd name="T87" fmla="*/ 1 h 192"/>
                  <a:gd name="T88" fmla="*/ 2 w 438"/>
                  <a:gd name="T89" fmla="*/ 1 h 192"/>
                  <a:gd name="T90" fmla="*/ 2 w 438"/>
                  <a:gd name="T91" fmla="*/ 1 h 192"/>
                  <a:gd name="T92" fmla="*/ 2 w 438"/>
                  <a:gd name="T93" fmla="*/ 1 h 192"/>
                  <a:gd name="T94" fmla="*/ 2 w 438"/>
                  <a:gd name="T95" fmla="*/ 1 h 192"/>
                  <a:gd name="T96" fmla="*/ 2 w 438"/>
                  <a:gd name="T97" fmla="*/ 1 h 192"/>
                  <a:gd name="T98" fmla="*/ 2 w 438"/>
                  <a:gd name="T99" fmla="*/ 1 h 192"/>
                  <a:gd name="T100" fmla="*/ 2 w 438"/>
                  <a:gd name="T101" fmla="*/ 1 h 192"/>
                  <a:gd name="T102" fmla="*/ 2 w 438"/>
                  <a:gd name="T103" fmla="*/ 1 h 192"/>
                  <a:gd name="T104" fmla="*/ 2 w 438"/>
                  <a:gd name="T105" fmla="*/ 1 h 192"/>
                  <a:gd name="T106" fmla="*/ 2 w 438"/>
                  <a:gd name="T107" fmla="*/ 1 h 192"/>
                  <a:gd name="T108" fmla="*/ 2 w 438"/>
                  <a:gd name="T109" fmla="*/ 1 h 192"/>
                  <a:gd name="T110" fmla="*/ 2 w 438"/>
                  <a:gd name="T111" fmla="*/ 1 h 192"/>
                  <a:gd name="T112" fmla="*/ 2 w 438"/>
                  <a:gd name="T113" fmla="*/ 1 h 192"/>
                  <a:gd name="T114" fmla="*/ 2 w 438"/>
                  <a:gd name="T115" fmla="*/ 1 h 192"/>
                  <a:gd name="T116" fmla="*/ 2 w 438"/>
                  <a:gd name="T117" fmla="*/ 1 h 192"/>
                  <a:gd name="T118" fmla="*/ 2 w 438"/>
                  <a:gd name="T119" fmla="*/ 1 h 1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8"/>
                  <a:gd name="T181" fmla="*/ 0 h 192"/>
                  <a:gd name="T182" fmla="*/ 438 w 438"/>
                  <a:gd name="T183" fmla="*/ 192 h 19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lnTo>
                      <a:pt x="438" y="6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67" name="Freeform 91"/>
              <p:cNvSpPr>
                <a:spLocks noChangeAspect="1"/>
              </p:cNvSpPr>
              <p:nvPr/>
            </p:nvSpPr>
            <p:spPr bwMode="auto">
              <a:xfrm>
                <a:off x="2304" y="1555"/>
                <a:ext cx="4" cy="5"/>
              </a:xfrm>
              <a:custGeom>
                <a:avLst/>
                <a:gdLst>
                  <a:gd name="T0" fmla="*/ 1 w 6"/>
                  <a:gd name="T1" fmla="*/ 0 h 6"/>
                  <a:gd name="T2" fmla="*/ 0 w 6"/>
                  <a:gd name="T3" fmla="*/ 0 h 6"/>
                  <a:gd name="T4" fmla="*/ 1 w 6"/>
                  <a:gd name="T5" fmla="*/ 0 h 6"/>
                  <a:gd name="T6" fmla="*/ 1 w 6"/>
                  <a:gd name="T7" fmla="*/ 3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0"/>
                    </a:lnTo>
                    <a:lnTo>
                      <a:pt x="6" y="0"/>
                    </a:lnTo>
                    <a:lnTo>
                      <a:pt x="6"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68" name="Freeform 92"/>
              <p:cNvSpPr>
                <a:spLocks noChangeAspect="1"/>
              </p:cNvSpPr>
              <p:nvPr/>
            </p:nvSpPr>
            <p:spPr bwMode="auto">
              <a:xfrm>
                <a:off x="1256" y="1045"/>
                <a:ext cx="256" cy="151"/>
              </a:xfrm>
              <a:custGeom>
                <a:avLst/>
                <a:gdLst>
                  <a:gd name="T0" fmla="*/ 2 w 336"/>
                  <a:gd name="T1" fmla="*/ 1 h 210"/>
                  <a:gd name="T2" fmla="*/ 0 w 336"/>
                  <a:gd name="T3" fmla="*/ 1 h 210"/>
                  <a:gd name="T4" fmla="*/ 2 w 336"/>
                  <a:gd name="T5" fmla="*/ 1 h 210"/>
                  <a:gd name="T6" fmla="*/ 2 w 336"/>
                  <a:gd name="T7" fmla="*/ 0 h 210"/>
                  <a:gd name="T8" fmla="*/ 2 w 336"/>
                  <a:gd name="T9" fmla="*/ 1 h 210"/>
                  <a:gd name="T10" fmla="*/ 2 w 336"/>
                  <a:gd name="T11" fmla="*/ 1 h 210"/>
                  <a:gd name="T12" fmla="*/ 0 60000 65536"/>
                  <a:gd name="T13" fmla="*/ 0 60000 65536"/>
                  <a:gd name="T14" fmla="*/ 0 60000 65536"/>
                  <a:gd name="T15" fmla="*/ 0 60000 65536"/>
                  <a:gd name="T16" fmla="*/ 0 60000 65536"/>
                  <a:gd name="T17" fmla="*/ 0 60000 65536"/>
                  <a:gd name="T18" fmla="*/ 0 w 336"/>
                  <a:gd name="T19" fmla="*/ 0 h 210"/>
                  <a:gd name="T20" fmla="*/ 336 w 336"/>
                  <a:gd name="T21" fmla="*/ 210 h 210"/>
                </a:gdLst>
                <a:ahLst/>
                <a:cxnLst>
                  <a:cxn ang="T12">
                    <a:pos x="T0" y="T1"/>
                  </a:cxn>
                  <a:cxn ang="T13">
                    <a:pos x="T2" y="T3"/>
                  </a:cxn>
                  <a:cxn ang="T14">
                    <a:pos x="T4" y="T5"/>
                  </a:cxn>
                  <a:cxn ang="T15">
                    <a:pos x="T6" y="T7"/>
                  </a:cxn>
                  <a:cxn ang="T16">
                    <a:pos x="T8" y="T9"/>
                  </a:cxn>
                  <a:cxn ang="T17">
                    <a:pos x="T10" y="T11"/>
                  </a:cxn>
                </a:cxnLst>
                <a:rect l="T18" t="T19" r="T20" b="T21"/>
                <a:pathLst>
                  <a:path w="336" h="210">
                    <a:moveTo>
                      <a:pt x="336" y="210"/>
                    </a:moveTo>
                    <a:lnTo>
                      <a:pt x="0" y="198"/>
                    </a:lnTo>
                    <a:lnTo>
                      <a:pt x="6" y="174"/>
                    </a:lnTo>
                    <a:lnTo>
                      <a:pt x="18" y="0"/>
                    </a:lnTo>
                    <a:lnTo>
                      <a:pt x="312" y="18"/>
                    </a:lnTo>
                    <a:lnTo>
                      <a:pt x="336" y="210"/>
                    </a:lnTo>
                    <a:close/>
                  </a:path>
                </a:pathLst>
              </a:custGeom>
              <a:solidFill>
                <a:srgbClr val="FFAA00"/>
              </a:solidFill>
              <a:ln w="9525">
                <a:solidFill>
                  <a:srgbClr val="FFAA00"/>
                </a:solidFill>
                <a:round/>
                <a:headEnd/>
                <a:tailEnd/>
              </a:ln>
            </p:spPr>
            <p:txBody>
              <a:bodyPr/>
              <a:lstStyle/>
              <a:p>
                <a:endParaRPr lang="en-US"/>
              </a:p>
            </p:txBody>
          </p:sp>
          <p:sp>
            <p:nvSpPr>
              <p:cNvPr id="23269" name="Freeform 93"/>
              <p:cNvSpPr>
                <a:spLocks noChangeAspect="1"/>
              </p:cNvSpPr>
              <p:nvPr/>
            </p:nvSpPr>
            <p:spPr bwMode="auto">
              <a:xfrm>
                <a:off x="1256" y="1045"/>
                <a:ext cx="256" cy="156"/>
              </a:xfrm>
              <a:custGeom>
                <a:avLst/>
                <a:gdLst>
                  <a:gd name="T0" fmla="*/ 2 w 336"/>
                  <a:gd name="T1" fmla="*/ 1 h 216"/>
                  <a:gd name="T2" fmla="*/ 0 w 336"/>
                  <a:gd name="T3" fmla="*/ 1 h 216"/>
                  <a:gd name="T4" fmla="*/ 2 w 336"/>
                  <a:gd name="T5" fmla="*/ 1 h 216"/>
                  <a:gd name="T6" fmla="*/ 2 w 336"/>
                  <a:gd name="T7" fmla="*/ 0 h 216"/>
                  <a:gd name="T8" fmla="*/ 2 w 336"/>
                  <a:gd name="T9" fmla="*/ 1 h 216"/>
                  <a:gd name="T10" fmla="*/ 2 w 336"/>
                  <a:gd name="T11" fmla="*/ 1 h 216"/>
                  <a:gd name="T12" fmla="*/ 2 w 336"/>
                  <a:gd name="T13" fmla="*/ 1 h 216"/>
                  <a:gd name="T14" fmla="*/ 0 60000 65536"/>
                  <a:gd name="T15" fmla="*/ 0 60000 65536"/>
                  <a:gd name="T16" fmla="*/ 0 60000 65536"/>
                  <a:gd name="T17" fmla="*/ 0 60000 65536"/>
                  <a:gd name="T18" fmla="*/ 0 60000 65536"/>
                  <a:gd name="T19" fmla="*/ 0 60000 65536"/>
                  <a:gd name="T20" fmla="*/ 0 60000 65536"/>
                  <a:gd name="T21" fmla="*/ 0 w 336"/>
                  <a:gd name="T22" fmla="*/ 0 h 216"/>
                  <a:gd name="T23" fmla="*/ 336 w 336"/>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216">
                    <a:moveTo>
                      <a:pt x="336" y="210"/>
                    </a:moveTo>
                    <a:lnTo>
                      <a:pt x="0" y="198"/>
                    </a:lnTo>
                    <a:lnTo>
                      <a:pt x="6" y="174"/>
                    </a:lnTo>
                    <a:lnTo>
                      <a:pt x="18" y="0"/>
                    </a:lnTo>
                    <a:lnTo>
                      <a:pt x="312" y="18"/>
                    </a:lnTo>
                    <a:lnTo>
                      <a:pt x="336" y="210"/>
                    </a:lnTo>
                    <a:lnTo>
                      <a:pt x="336" y="21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70" name="Freeform 94"/>
              <p:cNvSpPr>
                <a:spLocks noChangeAspect="1"/>
              </p:cNvSpPr>
              <p:nvPr/>
            </p:nvSpPr>
            <p:spPr bwMode="auto">
              <a:xfrm>
                <a:off x="1938" y="1339"/>
                <a:ext cx="160" cy="173"/>
              </a:xfrm>
              <a:custGeom>
                <a:avLst/>
                <a:gdLst>
                  <a:gd name="T0" fmla="*/ 2 w 210"/>
                  <a:gd name="T1" fmla="*/ 1 h 240"/>
                  <a:gd name="T2" fmla="*/ 2 w 210"/>
                  <a:gd name="T3" fmla="*/ 1 h 240"/>
                  <a:gd name="T4" fmla="*/ 2 w 210"/>
                  <a:gd name="T5" fmla="*/ 1 h 240"/>
                  <a:gd name="T6" fmla="*/ 2 w 210"/>
                  <a:gd name="T7" fmla="*/ 1 h 240"/>
                  <a:gd name="T8" fmla="*/ 2 w 210"/>
                  <a:gd name="T9" fmla="*/ 1 h 240"/>
                  <a:gd name="T10" fmla="*/ 2 w 210"/>
                  <a:gd name="T11" fmla="*/ 1 h 240"/>
                  <a:gd name="T12" fmla="*/ 2 w 210"/>
                  <a:gd name="T13" fmla="*/ 1 h 240"/>
                  <a:gd name="T14" fmla="*/ 2 w 210"/>
                  <a:gd name="T15" fmla="*/ 1 h 240"/>
                  <a:gd name="T16" fmla="*/ 2 w 210"/>
                  <a:gd name="T17" fmla="*/ 1 h 240"/>
                  <a:gd name="T18" fmla="*/ 2 w 210"/>
                  <a:gd name="T19" fmla="*/ 1 h 240"/>
                  <a:gd name="T20" fmla="*/ 2 w 210"/>
                  <a:gd name="T21" fmla="*/ 1 h 240"/>
                  <a:gd name="T22" fmla="*/ 2 w 210"/>
                  <a:gd name="T23" fmla="*/ 1 h 240"/>
                  <a:gd name="T24" fmla="*/ 2 w 210"/>
                  <a:gd name="T25" fmla="*/ 1 h 240"/>
                  <a:gd name="T26" fmla="*/ 2 w 210"/>
                  <a:gd name="T27" fmla="*/ 1 h 240"/>
                  <a:gd name="T28" fmla="*/ 0 w 210"/>
                  <a:gd name="T29" fmla="*/ 1 h 240"/>
                  <a:gd name="T30" fmla="*/ 2 w 210"/>
                  <a:gd name="T31" fmla="*/ 1 h 240"/>
                  <a:gd name="T32" fmla="*/ 2 w 210"/>
                  <a:gd name="T33" fmla="*/ 1 h 240"/>
                  <a:gd name="T34" fmla="*/ 2 w 210"/>
                  <a:gd name="T35" fmla="*/ 1 h 240"/>
                  <a:gd name="T36" fmla="*/ 2 w 210"/>
                  <a:gd name="T37" fmla="*/ 1 h 240"/>
                  <a:gd name="T38" fmla="*/ 2 w 210"/>
                  <a:gd name="T39" fmla="*/ 1 h 240"/>
                  <a:gd name="T40" fmla="*/ 2 w 210"/>
                  <a:gd name="T41" fmla="*/ 1 h 240"/>
                  <a:gd name="T42" fmla="*/ 2 w 210"/>
                  <a:gd name="T43" fmla="*/ 1 h 240"/>
                  <a:gd name="T44" fmla="*/ 2 w 210"/>
                  <a:gd name="T45" fmla="*/ 1 h 240"/>
                  <a:gd name="T46" fmla="*/ 2 w 210"/>
                  <a:gd name="T47" fmla="*/ 0 h 240"/>
                  <a:gd name="T48" fmla="*/ 2 w 210"/>
                  <a:gd name="T49" fmla="*/ 1 h 240"/>
                  <a:gd name="T50" fmla="*/ 2 w 210"/>
                  <a:gd name="T51" fmla="*/ 1 h 2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0"/>
                  <a:gd name="T79" fmla="*/ 0 h 240"/>
                  <a:gd name="T80" fmla="*/ 210 w 210"/>
                  <a:gd name="T81" fmla="*/ 240 h 2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close/>
                  </a:path>
                </a:pathLst>
              </a:custGeom>
              <a:solidFill>
                <a:srgbClr val="FFAA00"/>
              </a:solidFill>
              <a:ln w="9525">
                <a:solidFill>
                  <a:srgbClr val="FFAA00"/>
                </a:solidFill>
                <a:round/>
                <a:headEnd/>
                <a:tailEnd/>
              </a:ln>
            </p:spPr>
            <p:txBody>
              <a:bodyPr/>
              <a:lstStyle/>
              <a:p>
                <a:endParaRPr lang="en-US"/>
              </a:p>
            </p:txBody>
          </p:sp>
          <p:sp>
            <p:nvSpPr>
              <p:cNvPr id="23271" name="Freeform 95"/>
              <p:cNvSpPr>
                <a:spLocks noChangeAspect="1"/>
              </p:cNvSpPr>
              <p:nvPr/>
            </p:nvSpPr>
            <p:spPr bwMode="auto">
              <a:xfrm>
                <a:off x="1938" y="1339"/>
                <a:ext cx="160" cy="173"/>
              </a:xfrm>
              <a:custGeom>
                <a:avLst/>
                <a:gdLst>
                  <a:gd name="T0" fmla="*/ 2 w 210"/>
                  <a:gd name="T1" fmla="*/ 1 h 240"/>
                  <a:gd name="T2" fmla="*/ 2 w 210"/>
                  <a:gd name="T3" fmla="*/ 1 h 240"/>
                  <a:gd name="T4" fmla="*/ 2 w 210"/>
                  <a:gd name="T5" fmla="*/ 1 h 240"/>
                  <a:gd name="T6" fmla="*/ 2 w 210"/>
                  <a:gd name="T7" fmla="*/ 1 h 240"/>
                  <a:gd name="T8" fmla="*/ 2 w 210"/>
                  <a:gd name="T9" fmla="*/ 1 h 240"/>
                  <a:gd name="T10" fmla="*/ 2 w 210"/>
                  <a:gd name="T11" fmla="*/ 1 h 240"/>
                  <a:gd name="T12" fmla="*/ 2 w 210"/>
                  <a:gd name="T13" fmla="*/ 1 h 240"/>
                  <a:gd name="T14" fmla="*/ 2 w 210"/>
                  <a:gd name="T15" fmla="*/ 1 h 240"/>
                  <a:gd name="T16" fmla="*/ 2 w 210"/>
                  <a:gd name="T17" fmla="*/ 1 h 240"/>
                  <a:gd name="T18" fmla="*/ 2 w 210"/>
                  <a:gd name="T19" fmla="*/ 1 h 240"/>
                  <a:gd name="T20" fmla="*/ 2 w 210"/>
                  <a:gd name="T21" fmla="*/ 1 h 240"/>
                  <a:gd name="T22" fmla="*/ 2 w 210"/>
                  <a:gd name="T23" fmla="*/ 1 h 240"/>
                  <a:gd name="T24" fmla="*/ 2 w 210"/>
                  <a:gd name="T25" fmla="*/ 1 h 240"/>
                  <a:gd name="T26" fmla="*/ 2 w 210"/>
                  <a:gd name="T27" fmla="*/ 1 h 240"/>
                  <a:gd name="T28" fmla="*/ 0 w 210"/>
                  <a:gd name="T29" fmla="*/ 1 h 240"/>
                  <a:gd name="T30" fmla="*/ 2 w 210"/>
                  <a:gd name="T31" fmla="*/ 1 h 240"/>
                  <a:gd name="T32" fmla="*/ 2 w 210"/>
                  <a:gd name="T33" fmla="*/ 1 h 240"/>
                  <a:gd name="T34" fmla="*/ 2 w 210"/>
                  <a:gd name="T35" fmla="*/ 1 h 240"/>
                  <a:gd name="T36" fmla="*/ 2 w 210"/>
                  <a:gd name="T37" fmla="*/ 1 h 240"/>
                  <a:gd name="T38" fmla="*/ 2 w 210"/>
                  <a:gd name="T39" fmla="*/ 1 h 240"/>
                  <a:gd name="T40" fmla="*/ 2 w 210"/>
                  <a:gd name="T41" fmla="*/ 1 h 240"/>
                  <a:gd name="T42" fmla="*/ 2 w 210"/>
                  <a:gd name="T43" fmla="*/ 1 h 240"/>
                  <a:gd name="T44" fmla="*/ 2 w 210"/>
                  <a:gd name="T45" fmla="*/ 1 h 240"/>
                  <a:gd name="T46" fmla="*/ 2 w 210"/>
                  <a:gd name="T47" fmla="*/ 0 h 240"/>
                  <a:gd name="T48" fmla="*/ 2 w 210"/>
                  <a:gd name="T49" fmla="*/ 1 h 240"/>
                  <a:gd name="T50" fmla="*/ 2 w 210"/>
                  <a:gd name="T51" fmla="*/ 1 h 240"/>
                  <a:gd name="T52" fmla="*/ 2 w 210"/>
                  <a:gd name="T53" fmla="*/ 1 h 2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0"/>
                  <a:gd name="T82" fmla="*/ 0 h 240"/>
                  <a:gd name="T83" fmla="*/ 210 w 210"/>
                  <a:gd name="T84" fmla="*/ 240 h 2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lnTo>
                      <a:pt x="210" y="9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72" name="Freeform 96"/>
              <p:cNvSpPr>
                <a:spLocks noChangeAspect="1"/>
              </p:cNvSpPr>
              <p:nvPr/>
            </p:nvSpPr>
            <p:spPr bwMode="auto">
              <a:xfrm>
                <a:off x="1256" y="1599"/>
                <a:ext cx="338" cy="164"/>
              </a:xfrm>
              <a:custGeom>
                <a:avLst/>
                <a:gdLst>
                  <a:gd name="T0" fmla="*/ 2 w 444"/>
                  <a:gd name="T1" fmla="*/ 1 h 228"/>
                  <a:gd name="T2" fmla="*/ 2 w 444"/>
                  <a:gd name="T3" fmla="*/ 1 h 228"/>
                  <a:gd name="T4" fmla="*/ 2 w 444"/>
                  <a:gd name="T5" fmla="*/ 1 h 228"/>
                  <a:gd name="T6" fmla="*/ 2 w 444"/>
                  <a:gd name="T7" fmla="*/ 1 h 228"/>
                  <a:gd name="T8" fmla="*/ 2 w 444"/>
                  <a:gd name="T9" fmla="*/ 1 h 228"/>
                  <a:gd name="T10" fmla="*/ 2 w 444"/>
                  <a:gd name="T11" fmla="*/ 1 h 228"/>
                  <a:gd name="T12" fmla="*/ 2 w 444"/>
                  <a:gd name="T13" fmla="*/ 1 h 228"/>
                  <a:gd name="T14" fmla="*/ 2 w 444"/>
                  <a:gd name="T15" fmla="*/ 1 h 228"/>
                  <a:gd name="T16" fmla="*/ 2 w 444"/>
                  <a:gd name="T17" fmla="*/ 1 h 228"/>
                  <a:gd name="T18" fmla="*/ 2 w 444"/>
                  <a:gd name="T19" fmla="*/ 1 h 228"/>
                  <a:gd name="T20" fmla="*/ 2 w 444"/>
                  <a:gd name="T21" fmla="*/ 1 h 228"/>
                  <a:gd name="T22" fmla="*/ 2 w 444"/>
                  <a:gd name="T23" fmla="*/ 1 h 228"/>
                  <a:gd name="T24" fmla="*/ 2 w 444"/>
                  <a:gd name="T25" fmla="*/ 1 h 228"/>
                  <a:gd name="T26" fmla="*/ 2 w 444"/>
                  <a:gd name="T27" fmla="*/ 1 h 228"/>
                  <a:gd name="T28" fmla="*/ 2 w 444"/>
                  <a:gd name="T29" fmla="*/ 1 h 228"/>
                  <a:gd name="T30" fmla="*/ 2 w 444"/>
                  <a:gd name="T31" fmla="*/ 1 h 228"/>
                  <a:gd name="T32" fmla="*/ 2 w 444"/>
                  <a:gd name="T33" fmla="*/ 1 h 228"/>
                  <a:gd name="T34" fmla="*/ 2 w 444"/>
                  <a:gd name="T35" fmla="*/ 1 h 228"/>
                  <a:gd name="T36" fmla="*/ 2 w 444"/>
                  <a:gd name="T37" fmla="*/ 1 h 228"/>
                  <a:gd name="T38" fmla="*/ 2 w 444"/>
                  <a:gd name="T39" fmla="*/ 1 h 228"/>
                  <a:gd name="T40" fmla="*/ 0 w 444"/>
                  <a:gd name="T41" fmla="*/ 1 h 228"/>
                  <a:gd name="T42" fmla="*/ 2 w 444"/>
                  <a:gd name="T43" fmla="*/ 0 h 228"/>
                  <a:gd name="T44" fmla="*/ 2 w 444"/>
                  <a:gd name="T45" fmla="*/ 1 h 228"/>
                  <a:gd name="T46" fmla="*/ 2 w 444"/>
                  <a:gd name="T47" fmla="*/ 1 h 228"/>
                  <a:gd name="T48" fmla="*/ 2 w 444"/>
                  <a:gd name="T49" fmla="*/ 1 h 228"/>
                  <a:gd name="T50" fmla="*/ 2 w 444"/>
                  <a:gd name="T51" fmla="*/ 1 h 2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4"/>
                  <a:gd name="T79" fmla="*/ 0 h 228"/>
                  <a:gd name="T80" fmla="*/ 444 w 444"/>
                  <a:gd name="T81" fmla="*/ 228 h 2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close/>
                  </a:path>
                </a:pathLst>
              </a:custGeom>
              <a:solidFill>
                <a:srgbClr val="E8D898"/>
              </a:solidFill>
              <a:ln w="9525">
                <a:solidFill>
                  <a:srgbClr val="E8D898"/>
                </a:solidFill>
                <a:round/>
                <a:headEnd/>
                <a:tailEnd/>
              </a:ln>
            </p:spPr>
            <p:txBody>
              <a:bodyPr/>
              <a:lstStyle/>
              <a:p>
                <a:endParaRPr lang="en-US"/>
              </a:p>
            </p:txBody>
          </p:sp>
          <p:sp>
            <p:nvSpPr>
              <p:cNvPr id="23273" name="Freeform 97"/>
              <p:cNvSpPr>
                <a:spLocks noChangeAspect="1"/>
              </p:cNvSpPr>
              <p:nvPr/>
            </p:nvSpPr>
            <p:spPr bwMode="auto">
              <a:xfrm>
                <a:off x="1256" y="1599"/>
                <a:ext cx="338" cy="164"/>
              </a:xfrm>
              <a:custGeom>
                <a:avLst/>
                <a:gdLst>
                  <a:gd name="T0" fmla="*/ 2 w 444"/>
                  <a:gd name="T1" fmla="*/ 1 h 228"/>
                  <a:gd name="T2" fmla="*/ 2 w 444"/>
                  <a:gd name="T3" fmla="*/ 1 h 228"/>
                  <a:gd name="T4" fmla="*/ 2 w 444"/>
                  <a:gd name="T5" fmla="*/ 1 h 228"/>
                  <a:gd name="T6" fmla="*/ 2 w 444"/>
                  <a:gd name="T7" fmla="*/ 1 h 228"/>
                  <a:gd name="T8" fmla="*/ 2 w 444"/>
                  <a:gd name="T9" fmla="*/ 1 h 228"/>
                  <a:gd name="T10" fmla="*/ 2 w 444"/>
                  <a:gd name="T11" fmla="*/ 1 h 228"/>
                  <a:gd name="T12" fmla="*/ 2 w 444"/>
                  <a:gd name="T13" fmla="*/ 1 h 228"/>
                  <a:gd name="T14" fmla="*/ 2 w 444"/>
                  <a:gd name="T15" fmla="*/ 1 h 228"/>
                  <a:gd name="T16" fmla="*/ 2 w 444"/>
                  <a:gd name="T17" fmla="*/ 1 h 228"/>
                  <a:gd name="T18" fmla="*/ 2 w 444"/>
                  <a:gd name="T19" fmla="*/ 1 h 228"/>
                  <a:gd name="T20" fmla="*/ 2 w 444"/>
                  <a:gd name="T21" fmla="*/ 1 h 228"/>
                  <a:gd name="T22" fmla="*/ 2 w 444"/>
                  <a:gd name="T23" fmla="*/ 1 h 228"/>
                  <a:gd name="T24" fmla="*/ 2 w 444"/>
                  <a:gd name="T25" fmla="*/ 1 h 228"/>
                  <a:gd name="T26" fmla="*/ 2 w 444"/>
                  <a:gd name="T27" fmla="*/ 1 h 228"/>
                  <a:gd name="T28" fmla="*/ 2 w 444"/>
                  <a:gd name="T29" fmla="*/ 1 h 228"/>
                  <a:gd name="T30" fmla="*/ 2 w 444"/>
                  <a:gd name="T31" fmla="*/ 1 h 228"/>
                  <a:gd name="T32" fmla="*/ 2 w 444"/>
                  <a:gd name="T33" fmla="*/ 1 h 228"/>
                  <a:gd name="T34" fmla="*/ 2 w 444"/>
                  <a:gd name="T35" fmla="*/ 1 h 228"/>
                  <a:gd name="T36" fmla="*/ 2 w 444"/>
                  <a:gd name="T37" fmla="*/ 1 h 228"/>
                  <a:gd name="T38" fmla="*/ 2 w 444"/>
                  <a:gd name="T39" fmla="*/ 1 h 228"/>
                  <a:gd name="T40" fmla="*/ 0 w 444"/>
                  <a:gd name="T41" fmla="*/ 1 h 228"/>
                  <a:gd name="T42" fmla="*/ 2 w 444"/>
                  <a:gd name="T43" fmla="*/ 0 h 228"/>
                  <a:gd name="T44" fmla="*/ 2 w 444"/>
                  <a:gd name="T45" fmla="*/ 1 h 228"/>
                  <a:gd name="T46" fmla="*/ 2 w 444"/>
                  <a:gd name="T47" fmla="*/ 1 h 228"/>
                  <a:gd name="T48" fmla="*/ 2 w 444"/>
                  <a:gd name="T49" fmla="*/ 1 h 228"/>
                  <a:gd name="T50" fmla="*/ 2 w 444"/>
                  <a:gd name="T51" fmla="*/ 1 h 228"/>
                  <a:gd name="T52" fmla="*/ 2 w 444"/>
                  <a:gd name="T53" fmla="*/ 1 h 2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4"/>
                  <a:gd name="T82" fmla="*/ 0 h 228"/>
                  <a:gd name="T83" fmla="*/ 444 w 444"/>
                  <a:gd name="T84" fmla="*/ 228 h 2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lnTo>
                      <a:pt x="432" y="5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74" name="Freeform 98"/>
              <p:cNvSpPr>
                <a:spLocks noChangeAspect="1"/>
              </p:cNvSpPr>
              <p:nvPr/>
            </p:nvSpPr>
            <p:spPr bwMode="auto">
              <a:xfrm>
                <a:off x="528" y="1053"/>
                <a:ext cx="307" cy="247"/>
              </a:xfrm>
              <a:custGeom>
                <a:avLst/>
                <a:gdLst>
                  <a:gd name="T0" fmla="*/ 2 w 402"/>
                  <a:gd name="T1" fmla="*/ 1 h 342"/>
                  <a:gd name="T2" fmla="*/ 0 w 402"/>
                  <a:gd name="T3" fmla="*/ 1 h 342"/>
                  <a:gd name="T4" fmla="*/ 0 w 402"/>
                  <a:gd name="T5" fmla="*/ 1 h 342"/>
                  <a:gd name="T6" fmla="*/ 2 w 402"/>
                  <a:gd name="T7" fmla="*/ 1 h 342"/>
                  <a:gd name="T8" fmla="*/ 2 w 402"/>
                  <a:gd name="T9" fmla="*/ 1 h 342"/>
                  <a:gd name="T10" fmla="*/ 2 w 402"/>
                  <a:gd name="T11" fmla="*/ 0 h 342"/>
                  <a:gd name="T12" fmla="*/ 2 w 402"/>
                  <a:gd name="T13" fmla="*/ 1 h 342"/>
                  <a:gd name="T14" fmla="*/ 2 w 402"/>
                  <a:gd name="T15" fmla="*/ 1 h 342"/>
                  <a:gd name="T16" fmla="*/ 2 w 402"/>
                  <a:gd name="T17" fmla="*/ 1 h 342"/>
                  <a:gd name="T18" fmla="*/ 2 w 402"/>
                  <a:gd name="T19" fmla="*/ 1 h 342"/>
                  <a:gd name="T20" fmla="*/ 2 w 402"/>
                  <a:gd name="T21" fmla="*/ 1 h 342"/>
                  <a:gd name="T22" fmla="*/ 2 w 402"/>
                  <a:gd name="T23" fmla="*/ 1 h 342"/>
                  <a:gd name="T24" fmla="*/ 2 w 402"/>
                  <a:gd name="T25" fmla="*/ 1 h 342"/>
                  <a:gd name="T26" fmla="*/ 2 w 402"/>
                  <a:gd name="T27" fmla="*/ 1 h 342"/>
                  <a:gd name="T28" fmla="*/ 2 w 402"/>
                  <a:gd name="T29" fmla="*/ 1 h 342"/>
                  <a:gd name="T30" fmla="*/ 2 w 402"/>
                  <a:gd name="T31" fmla="*/ 1 h 342"/>
                  <a:gd name="T32" fmla="*/ 2 w 402"/>
                  <a:gd name="T33" fmla="*/ 1 h 342"/>
                  <a:gd name="T34" fmla="*/ 2 w 402"/>
                  <a:gd name="T35" fmla="*/ 1 h 342"/>
                  <a:gd name="T36" fmla="*/ 2 w 402"/>
                  <a:gd name="T37" fmla="*/ 1 h 342"/>
                  <a:gd name="T38" fmla="*/ 2 w 402"/>
                  <a:gd name="T39" fmla="*/ 1 h 3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2"/>
                  <a:gd name="T61" fmla="*/ 0 h 342"/>
                  <a:gd name="T62" fmla="*/ 402 w 402"/>
                  <a:gd name="T63" fmla="*/ 342 h 3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close/>
                  </a:path>
                </a:pathLst>
              </a:custGeom>
              <a:solidFill>
                <a:srgbClr val="FFAA00"/>
              </a:solidFill>
              <a:ln w="9525">
                <a:solidFill>
                  <a:srgbClr val="FFAA00"/>
                </a:solidFill>
                <a:round/>
                <a:headEnd/>
                <a:tailEnd/>
              </a:ln>
            </p:spPr>
            <p:txBody>
              <a:bodyPr/>
              <a:lstStyle/>
              <a:p>
                <a:endParaRPr lang="en-US"/>
              </a:p>
            </p:txBody>
          </p:sp>
          <p:sp>
            <p:nvSpPr>
              <p:cNvPr id="23275" name="Freeform 99"/>
              <p:cNvSpPr>
                <a:spLocks noChangeAspect="1"/>
              </p:cNvSpPr>
              <p:nvPr/>
            </p:nvSpPr>
            <p:spPr bwMode="auto">
              <a:xfrm>
                <a:off x="528" y="1053"/>
                <a:ext cx="307" cy="247"/>
              </a:xfrm>
              <a:custGeom>
                <a:avLst/>
                <a:gdLst>
                  <a:gd name="T0" fmla="*/ 2 w 402"/>
                  <a:gd name="T1" fmla="*/ 1 h 342"/>
                  <a:gd name="T2" fmla="*/ 0 w 402"/>
                  <a:gd name="T3" fmla="*/ 1 h 342"/>
                  <a:gd name="T4" fmla="*/ 0 w 402"/>
                  <a:gd name="T5" fmla="*/ 1 h 342"/>
                  <a:gd name="T6" fmla="*/ 2 w 402"/>
                  <a:gd name="T7" fmla="*/ 1 h 342"/>
                  <a:gd name="T8" fmla="*/ 2 w 402"/>
                  <a:gd name="T9" fmla="*/ 1 h 342"/>
                  <a:gd name="T10" fmla="*/ 2 w 402"/>
                  <a:gd name="T11" fmla="*/ 0 h 342"/>
                  <a:gd name="T12" fmla="*/ 2 w 402"/>
                  <a:gd name="T13" fmla="*/ 1 h 342"/>
                  <a:gd name="T14" fmla="*/ 2 w 402"/>
                  <a:gd name="T15" fmla="*/ 1 h 342"/>
                  <a:gd name="T16" fmla="*/ 2 w 402"/>
                  <a:gd name="T17" fmla="*/ 1 h 342"/>
                  <a:gd name="T18" fmla="*/ 2 w 402"/>
                  <a:gd name="T19" fmla="*/ 1 h 342"/>
                  <a:gd name="T20" fmla="*/ 2 w 402"/>
                  <a:gd name="T21" fmla="*/ 1 h 342"/>
                  <a:gd name="T22" fmla="*/ 2 w 402"/>
                  <a:gd name="T23" fmla="*/ 1 h 342"/>
                  <a:gd name="T24" fmla="*/ 2 w 402"/>
                  <a:gd name="T25" fmla="*/ 1 h 342"/>
                  <a:gd name="T26" fmla="*/ 2 w 402"/>
                  <a:gd name="T27" fmla="*/ 1 h 342"/>
                  <a:gd name="T28" fmla="*/ 2 w 402"/>
                  <a:gd name="T29" fmla="*/ 1 h 342"/>
                  <a:gd name="T30" fmla="*/ 2 w 402"/>
                  <a:gd name="T31" fmla="*/ 1 h 342"/>
                  <a:gd name="T32" fmla="*/ 2 w 402"/>
                  <a:gd name="T33" fmla="*/ 1 h 342"/>
                  <a:gd name="T34" fmla="*/ 2 w 402"/>
                  <a:gd name="T35" fmla="*/ 1 h 342"/>
                  <a:gd name="T36" fmla="*/ 2 w 402"/>
                  <a:gd name="T37" fmla="*/ 1 h 342"/>
                  <a:gd name="T38" fmla="*/ 2 w 402"/>
                  <a:gd name="T39" fmla="*/ 1 h 342"/>
                  <a:gd name="T40" fmla="*/ 2 w 402"/>
                  <a:gd name="T41" fmla="*/ 1 h 3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2"/>
                  <a:gd name="T64" fmla="*/ 0 h 342"/>
                  <a:gd name="T65" fmla="*/ 402 w 402"/>
                  <a:gd name="T66" fmla="*/ 342 h 3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lnTo>
                      <a:pt x="186" y="3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76" name="Freeform 100"/>
              <p:cNvSpPr>
                <a:spLocks noChangeAspect="1"/>
              </p:cNvSpPr>
              <p:nvPr/>
            </p:nvSpPr>
            <p:spPr bwMode="auto">
              <a:xfrm>
                <a:off x="2089" y="1304"/>
                <a:ext cx="224" cy="135"/>
              </a:xfrm>
              <a:custGeom>
                <a:avLst/>
                <a:gdLst>
                  <a:gd name="T0" fmla="*/ 2 w 294"/>
                  <a:gd name="T1" fmla="*/ 1 h 186"/>
                  <a:gd name="T2" fmla="*/ 2 w 294"/>
                  <a:gd name="T3" fmla="*/ 1 h 186"/>
                  <a:gd name="T4" fmla="*/ 2 w 294"/>
                  <a:gd name="T5" fmla="*/ 0 h 186"/>
                  <a:gd name="T6" fmla="*/ 2 w 294"/>
                  <a:gd name="T7" fmla="*/ 1 h 186"/>
                  <a:gd name="T8" fmla="*/ 2 w 294"/>
                  <a:gd name="T9" fmla="*/ 1 h 186"/>
                  <a:gd name="T10" fmla="*/ 2 w 294"/>
                  <a:gd name="T11" fmla="*/ 1 h 186"/>
                  <a:gd name="T12" fmla="*/ 2 w 294"/>
                  <a:gd name="T13" fmla="*/ 1 h 186"/>
                  <a:gd name="T14" fmla="*/ 2 w 294"/>
                  <a:gd name="T15" fmla="*/ 1 h 186"/>
                  <a:gd name="T16" fmla="*/ 2 w 294"/>
                  <a:gd name="T17" fmla="*/ 1 h 186"/>
                  <a:gd name="T18" fmla="*/ 2 w 294"/>
                  <a:gd name="T19" fmla="*/ 1 h 186"/>
                  <a:gd name="T20" fmla="*/ 2 w 294"/>
                  <a:gd name="T21" fmla="*/ 1 h 186"/>
                  <a:gd name="T22" fmla="*/ 2 w 294"/>
                  <a:gd name="T23" fmla="*/ 1 h 186"/>
                  <a:gd name="T24" fmla="*/ 2 w 294"/>
                  <a:gd name="T25" fmla="*/ 1 h 186"/>
                  <a:gd name="T26" fmla="*/ 2 w 294"/>
                  <a:gd name="T27" fmla="*/ 1 h 186"/>
                  <a:gd name="T28" fmla="*/ 2 w 294"/>
                  <a:gd name="T29" fmla="*/ 1 h 186"/>
                  <a:gd name="T30" fmla="*/ 2 w 294"/>
                  <a:gd name="T31" fmla="*/ 1 h 186"/>
                  <a:gd name="T32" fmla="*/ 2 w 294"/>
                  <a:gd name="T33" fmla="*/ 1 h 186"/>
                  <a:gd name="T34" fmla="*/ 0 w 294"/>
                  <a:gd name="T35" fmla="*/ 1 h 186"/>
                  <a:gd name="T36" fmla="*/ 2 w 294"/>
                  <a:gd name="T37" fmla="*/ 1 h 1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4"/>
                  <a:gd name="T58" fmla="*/ 0 h 186"/>
                  <a:gd name="T59" fmla="*/ 294 w 294"/>
                  <a:gd name="T60" fmla="*/ 186 h 1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close/>
                  </a:path>
                </a:pathLst>
              </a:custGeom>
              <a:solidFill>
                <a:srgbClr val="FFAA00"/>
              </a:solidFill>
              <a:ln w="9525">
                <a:solidFill>
                  <a:srgbClr val="FFAA00"/>
                </a:solidFill>
                <a:round/>
                <a:headEnd/>
                <a:tailEnd/>
              </a:ln>
            </p:spPr>
            <p:txBody>
              <a:bodyPr/>
              <a:lstStyle/>
              <a:p>
                <a:endParaRPr lang="en-US"/>
              </a:p>
            </p:txBody>
          </p:sp>
          <p:sp>
            <p:nvSpPr>
              <p:cNvPr id="23277" name="Freeform 101"/>
              <p:cNvSpPr>
                <a:spLocks noChangeAspect="1"/>
              </p:cNvSpPr>
              <p:nvPr/>
            </p:nvSpPr>
            <p:spPr bwMode="auto">
              <a:xfrm>
                <a:off x="2089" y="1304"/>
                <a:ext cx="224" cy="135"/>
              </a:xfrm>
              <a:custGeom>
                <a:avLst/>
                <a:gdLst>
                  <a:gd name="T0" fmla="*/ 2 w 294"/>
                  <a:gd name="T1" fmla="*/ 1 h 186"/>
                  <a:gd name="T2" fmla="*/ 2 w 294"/>
                  <a:gd name="T3" fmla="*/ 1 h 186"/>
                  <a:gd name="T4" fmla="*/ 2 w 294"/>
                  <a:gd name="T5" fmla="*/ 0 h 186"/>
                  <a:gd name="T6" fmla="*/ 2 w 294"/>
                  <a:gd name="T7" fmla="*/ 1 h 186"/>
                  <a:gd name="T8" fmla="*/ 2 w 294"/>
                  <a:gd name="T9" fmla="*/ 1 h 186"/>
                  <a:gd name="T10" fmla="*/ 2 w 294"/>
                  <a:gd name="T11" fmla="*/ 1 h 186"/>
                  <a:gd name="T12" fmla="*/ 2 w 294"/>
                  <a:gd name="T13" fmla="*/ 1 h 186"/>
                  <a:gd name="T14" fmla="*/ 2 w 294"/>
                  <a:gd name="T15" fmla="*/ 1 h 186"/>
                  <a:gd name="T16" fmla="*/ 2 w 294"/>
                  <a:gd name="T17" fmla="*/ 1 h 186"/>
                  <a:gd name="T18" fmla="*/ 2 w 294"/>
                  <a:gd name="T19" fmla="*/ 1 h 186"/>
                  <a:gd name="T20" fmla="*/ 2 w 294"/>
                  <a:gd name="T21" fmla="*/ 1 h 186"/>
                  <a:gd name="T22" fmla="*/ 2 w 294"/>
                  <a:gd name="T23" fmla="*/ 1 h 186"/>
                  <a:gd name="T24" fmla="*/ 2 w 294"/>
                  <a:gd name="T25" fmla="*/ 1 h 186"/>
                  <a:gd name="T26" fmla="*/ 2 w 294"/>
                  <a:gd name="T27" fmla="*/ 1 h 186"/>
                  <a:gd name="T28" fmla="*/ 2 w 294"/>
                  <a:gd name="T29" fmla="*/ 1 h 186"/>
                  <a:gd name="T30" fmla="*/ 2 w 294"/>
                  <a:gd name="T31" fmla="*/ 1 h 186"/>
                  <a:gd name="T32" fmla="*/ 2 w 294"/>
                  <a:gd name="T33" fmla="*/ 1 h 186"/>
                  <a:gd name="T34" fmla="*/ 0 w 294"/>
                  <a:gd name="T35" fmla="*/ 1 h 186"/>
                  <a:gd name="T36" fmla="*/ 2 w 294"/>
                  <a:gd name="T37" fmla="*/ 1 h 186"/>
                  <a:gd name="T38" fmla="*/ 2 w 294"/>
                  <a:gd name="T39" fmla="*/ 1 h 1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4"/>
                  <a:gd name="T61" fmla="*/ 0 h 186"/>
                  <a:gd name="T62" fmla="*/ 294 w 294"/>
                  <a:gd name="T63" fmla="*/ 186 h 1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lnTo>
                      <a:pt x="30" y="3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78" name="Freeform 102"/>
              <p:cNvSpPr>
                <a:spLocks noChangeAspect="1"/>
              </p:cNvSpPr>
              <p:nvPr/>
            </p:nvSpPr>
            <p:spPr bwMode="auto">
              <a:xfrm>
                <a:off x="2400" y="1270"/>
                <a:ext cx="27" cy="34"/>
              </a:xfrm>
              <a:custGeom>
                <a:avLst/>
                <a:gdLst>
                  <a:gd name="T0" fmla="*/ 2 w 36"/>
                  <a:gd name="T1" fmla="*/ 1 h 48"/>
                  <a:gd name="T2" fmla="*/ 2 w 36"/>
                  <a:gd name="T3" fmla="*/ 1 h 48"/>
                  <a:gd name="T4" fmla="*/ 2 w 36"/>
                  <a:gd name="T5" fmla="*/ 1 h 48"/>
                  <a:gd name="T6" fmla="*/ 2 w 36"/>
                  <a:gd name="T7" fmla="*/ 1 h 48"/>
                  <a:gd name="T8" fmla="*/ 2 w 36"/>
                  <a:gd name="T9" fmla="*/ 1 h 48"/>
                  <a:gd name="T10" fmla="*/ 0 w 36"/>
                  <a:gd name="T11" fmla="*/ 1 h 48"/>
                  <a:gd name="T12" fmla="*/ 2 w 36"/>
                  <a:gd name="T13" fmla="*/ 0 h 48"/>
                  <a:gd name="T14" fmla="*/ 2 w 36"/>
                  <a:gd name="T15" fmla="*/ 1 h 48"/>
                  <a:gd name="T16" fmla="*/ 2 w 36"/>
                  <a:gd name="T17" fmla="*/ 1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48"/>
                  <a:gd name="T29" fmla="*/ 36 w 36"/>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48">
                    <a:moveTo>
                      <a:pt x="36" y="30"/>
                    </a:moveTo>
                    <a:lnTo>
                      <a:pt x="30" y="36"/>
                    </a:lnTo>
                    <a:lnTo>
                      <a:pt x="24" y="24"/>
                    </a:lnTo>
                    <a:lnTo>
                      <a:pt x="24" y="42"/>
                    </a:lnTo>
                    <a:lnTo>
                      <a:pt x="6" y="48"/>
                    </a:lnTo>
                    <a:lnTo>
                      <a:pt x="0" y="6"/>
                    </a:lnTo>
                    <a:lnTo>
                      <a:pt x="18" y="0"/>
                    </a:lnTo>
                    <a:lnTo>
                      <a:pt x="36" y="24"/>
                    </a:lnTo>
                    <a:lnTo>
                      <a:pt x="36" y="30"/>
                    </a:lnTo>
                    <a:close/>
                  </a:path>
                </a:pathLst>
              </a:custGeom>
              <a:solidFill>
                <a:srgbClr val="FFFFFF"/>
              </a:solidFill>
              <a:ln w="9525">
                <a:solidFill>
                  <a:srgbClr val="FFFFFF"/>
                </a:solidFill>
                <a:round/>
                <a:headEnd/>
                <a:tailEnd/>
              </a:ln>
            </p:spPr>
            <p:txBody>
              <a:bodyPr/>
              <a:lstStyle/>
              <a:p>
                <a:endParaRPr lang="en-US"/>
              </a:p>
            </p:txBody>
          </p:sp>
          <p:sp>
            <p:nvSpPr>
              <p:cNvPr id="23279" name="Freeform 103"/>
              <p:cNvSpPr>
                <a:spLocks noChangeAspect="1"/>
              </p:cNvSpPr>
              <p:nvPr/>
            </p:nvSpPr>
            <p:spPr bwMode="auto">
              <a:xfrm>
                <a:off x="2400" y="1270"/>
                <a:ext cx="27" cy="34"/>
              </a:xfrm>
              <a:custGeom>
                <a:avLst/>
                <a:gdLst>
                  <a:gd name="T0" fmla="*/ 2 w 36"/>
                  <a:gd name="T1" fmla="*/ 1 h 48"/>
                  <a:gd name="T2" fmla="*/ 2 w 36"/>
                  <a:gd name="T3" fmla="*/ 1 h 48"/>
                  <a:gd name="T4" fmla="*/ 2 w 36"/>
                  <a:gd name="T5" fmla="*/ 1 h 48"/>
                  <a:gd name="T6" fmla="*/ 2 w 36"/>
                  <a:gd name="T7" fmla="*/ 1 h 48"/>
                  <a:gd name="T8" fmla="*/ 2 w 36"/>
                  <a:gd name="T9" fmla="*/ 1 h 48"/>
                  <a:gd name="T10" fmla="*/ 0 w 36"/>
                  <a:gd name="T11" fmla="*/ 1 h 48"/>
                  <a:gd name="T12" fmla="*/ 2 w 36"/>
                  <a:gd name="T13" fmla="*/ 0 h 48"/>
                  <a:gd name="T14" fmla="*/ 2 w 36"/>
                  <a:gd name="T15" fmla="*/ 1 h 48"/>
                  <a:gd name="T16" fmla="*/ 2 w 36"/>
                  <a:gd name="T17" fmla="*/ 1 h 48"/>
                  <a:gd name="T18" fmla="*/ 2 w 36"/>
                  <a:gd name="T19" fmla="*/ 1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8"/>
                  <a:gd name="T32" fmla="*/ 36 w 3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8">
                    <a:moveTo>
                      <a:pt x="36" y="30"/>
                    </a:moveTo>
                    <a:lnTo>
                      <a:pt x="30" y="36"/>
                    </a:lnTo>
                    <a:lnTo>
                      <a:pt x="24" y="24"/>
                    </a:lnTo>
                    <a:lnTo>
                      <a:pt x="24" y="42"/>
                    </a:lnTo>
                    <a:lnTo>
                      <a:pt x="6" y="48"/>
                    </a:lnTo>
                    <a:lnTo>
                      <a:pt x="0" y="6"/>
                    </a:lnTo>
                    <a:lnTo>
                      <a:pt x="18" y="0"/>
                    </a:lnTo>
                    <a:lnTo>
                      <a:pt x="36" y="24"/>
                    </a:lnTo>
                    <a:lnTo>
                      <a:pt x="36" y="30"/>
                    </a:lnTo>
                    <a:lnTo>
                      <a:pt x="36" y="3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80" name="Freeform 104"/>
              <p:cNvSpPr>
                <a:spLocks noChangeAspect="1"/>
              </p:cNvSpPr>
              <p:nvPr/>
            </p:nvSpPr>
            <p:spPr bwMode="auto">
              <a:xfrm>
                <a:off x="2034" y="1651"/>
                <a:ext cx="196" cy="143"/>
              </a:xfrm>
              <a:custGeom>
                <a:avLst/>
                <a:gdLst>
                  <a:gd name="T0" fmla="*/ 2 w 258"/>
                  <a:gd name="T1" fmla="*/ 1 h 198"/>
                  <a:gd name="T2" fmla="*/ 2 w 258"/>
                  <a:gd name="T3" fmla="*/ 1 h 198"/>
                  <a:gd name="T4" fmla="*/ 2 w 258"/>
                  <a:gd name="T5" fmla="*/ 1 h 198"/>
                  <a:gd name="T6" fmla="*/ 2 w 258"/>
                  <a:gd name="T7" fmla="*/ 1 h 198"/>
                  <a:gd name="T8" fmla="*/ 2 w 258"/>
                  <a:gd name="T9" fmla="*/ 1 h 198"/>
                  <a:gd name="T10" fmla="*/ 2 w 258"/>
                  <a:gd name="T11" fmla="*/ 1 h 198"/>
                  <a:gd name="T12" fmla="*/ 2 w 258"/>
                  <a:gd name="T13" fmla="*/ 1 h 198"/>
                  <a:gd name="T14" fmla="*/ 2 w 258"/>
                  <a:gd name="T15" fmla="*/ 1 h 198"/>
                  <a:gd name="T16" fmla="*/ 2 w 258"/>
                  <a:gd name="T17" fmla="*/ 1 h 198"/>
                  <a:gd name="T18" fmla="*/ 2 w 258"/>
                  <a:gd name="T19" fmla="*/ 1 h 198"/>
                  <a:gd name="T20" fmla="*/ 2 w 258"/>
                  <a:gd name="T21" fmla="*/ 1 h 198"/>
                  <a:gd name="T22" fmla="*/ 2 w 258"/>
                  <a:gd name="T23" fmla="*/ 1 h 198"/>
                  <a:gd name="T24" fmla="*/ 2 w 258"/>
                  <a:gd name="T25" fmla="*/ 1 h 198"/>
                  <a:gd name="T26" fmla="*/ 2 w 258"/>
                  <a:gd name="T27" fmla="*/ 1 h 198"/>
                  <a:gd name="T28" fmla="*/ 2 w 258"/>
                  <a:gd name="T29" fmla="*/ 1 h 198"/>
                  <a:gd name="T30" fmla="*/ 0 w 258"/>
                  <a:gd name="T31" fmla="*/ 1 h 198"/>
                  <a:gd name="T32" fmla="*/ 2 w 258"/>
                  <a:gd name="T33" fmla="*/ 1 h 198"/>
                  <a:gd name="T34" fmla="*/ 2 w 258"/>
                  <a:gd name="T35" fmla="*/ 1 h 198"/>
                  <a:gd name="T36" fmla="*/ 2 w 258"/>
                  <a:gd name="T37" fmla="*/ 0 h 198"/>
                  <a:gd name="T38" fmla="*/ 2 w 258"/>
                  <a:gd name="T39" fmla="*/ 1 h 198"/>
                  <a:gd name="T40" fmla="*/ 2 w 258"/>
                  <a:gd name="T41" fmla="*/ 1 h 198"/>
                  <a:gd name="T42" fmla="*/ 2 w 258"/>
                  <a:gd name="T43" fmla="*/ 1 h 198"/>
                  <a:gd name="T44" fmla="*/ 2 w 258"/>
                  <a:gd name="T45" fmla="*/ 1 h 1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8"/>
                  <a:gd name="T70" fmla="*/ 0 h 198"/>
                  <a:gd name="T71" fmla="*/ 258 w 258"/>
                  <a:gd name="T72" fmla="*/ 198 h 1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close/>
                  </a:path>
                </a:pathLst>
              </a:custGeom>
              <a:solidFill>
                <a:srgbClr val="FFAA00"/>
              </a:solidFill>
              <a:ln w="9525">
                <a:solidFill>
                  <a:srgbClr val="FFAA00"/>
                </a:solidFill>
                <a:round/>
                <a:headEnd/>
                <a:tailEnd/>
              </a:ln>
            </p:spPr>
            <p:txBody>
              <a:bodyPr/>
              <a:lstStyle/>
              <a:p>
                <a:endParaRPr lang="en-US"/>
              </a:p>
            </p:txBody>
          </p:sp>
          <p:sp>
            <p:nvSpPr>
              <p:cNvPr id="23281" name="Freeform 105"/>
              <p:cNvSpPr>
                <a:spLocks noChangeAspect="1"/>
              </p:cNvSpPr>
              <p:nvPr/>
            </p:nvSpPr>
            <p:spPr bwMode="auto">
              <a:xfrm>
                <a:off x="2034" y="1651"/>
                <a:ext cx="196" cy="143"/>
              </a:xfrm>
              <a:custGeom>
                <a:avLst/>
                <a:gdLst>
                  <a:gd name="T0" fmla="*/ 2 w 258"/>
                  <a:gd name="T1" fmla="*/ 1 h 198"/>
                  <a:gd name="T2" fmla="*/ 2 w 258"/>
                  <a:gd name="T3" fmla="*/ 1 h 198"/>
                  <a:gd name="T4" fmla="*/ 2 w 258"/>
                  <a:gd name="T5" fmla="*/ 1 h 198"/>
                  <a:gd name="T6" fmla="*/ 2 w 258"/>
                  <a:gd name="T7" fmla="*/ 1 h 198"/>
                  <a:gd name="T8" fmla="*/ 2 w 258"/>
                  <a:gd name="T9" fmla="*/ 1 h 198"/>
                  <a:gd name="T10" fmla="*/ 2 w 258"/>
                  <a:gd name="T11" fmla="*/ 1 h 198"/>
                  <a:gd name="T12" fmla="*/ 2 w 258"/>
                  <a:gd name="T13" fmla="*/ 1 h 198"/>
                  <a:gd name="T14" fmla="*/ 2 w 258"/>
                  <a:gd name="T15" fmla="*/ 1 h 198"/>
                  <a:gd name="T16" fmla="*/ 2 w 258"/>
                  <a:gd name="T17" fmla="*/ 1 h 198"/>
                  <a:gd name="T18" fmla="*/ 2 w 258"/>
                  <a:gd name="T19" fmla="*/ 1 h 198"/>
                  <a:gd name="T20" fmla="*/ 2 w 258"/>
                  <a:gd name="T21" fmla="*/ 1 h 198"/>
                  <a:gd name="T22" fmla="*/ 2 w 258"/>
                  <a:gd name="T23" fmla="*/ 1 h 198"/>
                  <a:gd name="T24" fmla="*/ 2 w 258"/>
                  <a:gd name="T25" fmla="*/ 1 h 198"/>
                  <a:gd name="T26" fmla="*/ 2 w 258"/>
                  <a:gd name="T27" fmla="*/ 1 h 198"/>
                  <a:gd name="T28" fmla="*/ 2 w 258"/>
                  <a:gd name="T29" fmla="*/ 1 h 198"/>
                  <a:gd name="T30" fmla="*/ 0 w 258"/>
                  <a:gd name="T31" fmla="*/ 1 h 198"/>
                  <a:gd name="T32" fmla="*/ 2 w 258"/>
                  <a:gd name="T33" fmla="*/ 1 h 198"/>
                  <a:gd name="T34" fmla="*/ 2 w 258"/>
                  <a:gd name="T35" fmla="*/ 1 h 198"/>
                  <a:gd name="T36" fmla="*/ 2 w 258"/>
                  <a:gd name="T37" fmla="*/ 0 h 198"/>
                  <a:gd name="T38" fmla="*/ 2 w 258"/>
                  <a:gd name="T39" fmla="*/ 1 h 198"/>
                  <a:gd name="T40" fmla="*/ 2 w 258"/>
                  <a:gd name="T41" fmla="*/ 1 h 198"/>
                  <a:gd name="T42" fmla="*/ 2 w 258"/>
                  <a:gd name="T43" fmla="*/ 1 h 198"/>
                  <a:gd name="T44" fmla="*/ 2 w 258"/>
                  <a:gd name="T45" fmla="*/ 1 h 198"/>
                  <a:gd name="T46" fmla="*/ 2 w 258"/>
                  <a:gd name="T47" fmla="*/ 1 h 1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8"/>
                  <a:gd name="T73" fmla="*/ 0 h 198"/>
                  <a:gd name="T74" fmla="*/ 258 w 258"/>
                  <a:gd name="T75" fmla="*/ 198 h 1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lnTo>
                      <a:pt x="258" y="6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82" name="Freeform 106"/>
              <p:cNvSpPr>
                <a:spLocks noChangeAspect="1"/>
              </p:cNvSpPr>
              <p:nvPr/>
            </p:nvSpPr>
            <p:spPr bwMode="auto">
              <a:xfrm>
                <a:off x="1242" y="1188"/>
                <a:ext cx="275" cy="168"/>
              </a:xfrm>
              <a:custGeom>
                <a:avLst/>
                <a:gdLst>
                  <a:gd name="T0" fmla="*/ 2 w 360"/>
                  <a:gd name="T1" fmla="*/ 1 h 234"/>
                  <a:gd name="T2" fmla="*/ 2 w 360"/>
                  <a:gd name="T3" fmla="*/ 1 h 234"/>
                  <a:gd name="T4" fmla="*/ 2 w 360"/>
                  <a:gd name="T5" fmla="*/ 1 h 234"/>
                  <a:gd name="T6" fmla="*/ 2 w 360"/>
                  <a:gd name="T7" fmla="*/ 1 h 234"/>
                  <a:gd name="T8" fmla="*/ 2 w 360"/>
                  <a:gd name="T9" fmla="*/ 1 h 234"/>
                  <a:gd name="T10" fmla="*/ 2 w 360"/>
                  <a:gd name="T11" fmla="*/ 1 h 234"/>
                  <a:gd name="T12" fmla="*/ 2 w 360"/>
                  <a:gd name="T13" fmla="*/ 1 h 234"/>
                  <a:gd name="T14" fmla="*/ 2 w 360"/>
                  <a:gd name="T15" fmla="*/ 1 h 234"/>
                  <a:gd name="T16" fmla="*/ 2 w 360"/>
                  <a:gd name="T17" fmla="*/ 1 h 234"/>
                  <a:gd name="T18" fmla="*/ 0 w 360"/>
                  <a:gd name="T19" fmla="*/ 1 h 234"/>
                  <a:gd name="T20" fmla="*/ 2 w 360"/>
                  <a:gd name="T21" fmla="*/ 1 h 234"/>
                  <a:gd name="T22" fmla="*/ 2 w 360"/>
                  <a:gd name="T23" fmla="*/ 1 h 234"/>
                  <a:gd name="T24" fmla="*/ 2 w 360"/>
                  <a:gd name="T25" fmla="*/ 0 h 234"/>
                  <a:gd name="T26" fmla="*/ 2 w 360"/>
                  <a:gd name="T27" fmla="*/ 1 h 234"/>
                  <a:gd name="T28" fmla="*/ 2 w 360"/>
                  <a:gd name="T29" fmla="*/ 1 h 234"/>
                  <a:gd name="T30" fmla="*/ 2 w 360"/>
                  <a:gd name="T31" fmla="*/ 1 h 234"/>
                  <a:gd name="T32" fmla="*/ 2 w 360"/>
                  <a:gd name="T33" fmla="*/ 1 h 234"/>
                  <a:gd name="T34" fmla="*/ 2 w 360"/>
                  <a:gd name="T35" fmla="*/ 1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0"/>
                  <a:gd name="T55" fmla="*/ 0 h 234"/>
                  <a:gd name="T56" fmla="*/ 360 w 360"/>
                  <a:gd name="T57" fmla="*/ 234 h 2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close/>
                  </a:path>
                </a:pathLst>
              </a:custGeom>
              <a:solidFill>
                <a:srgbClr val="FFAA00"/>
              </a:solidFill>
              <a:ln w="9525">
                <a:solidFill>
                  <a:srgbClr val="FFAA00"/>
                </a:solidFill>
                <a:round/>
                <a:headEnd/>
                <a:tailEnd/>
              </a:ln>
            </p:spPr>
            <p:txBody>
              <a:bodyPr/>
              <a:lstStyle/>
              <a:p>
                <a:endParaRPr lang="en-US"/>
              </a:p>
            </p:txBody>
          </p:sp>
          <p:sp>
            <p:nvSpPr>
              <p:cNvPr id="23283" name="Freeform 107"/>
              <p:cNvSpPr>
                <a:spLocks noChangeAspect="1"/>
              </p:cNvSpPr>
              <p:nvPr/>
            </p:nvSpPr>
            <p:spPr bwMode="auto">
              <a:xfrm>
                <a:off x="1242" y="1188"/>
                <a:ext cx="275" cy="168"/>
              </a:xfrm>
              <a:custGeom>
                <a:avLst/>
                <a:gdLst>
                  <a:gd name="T0" fmla="*/ 2 w 360"/>
                  <a:gd name="T1" fmla="*/ 1 h 234"/>
                  <a:gd name="T2" fmla="*/ 2 w 360"/>
                  <a:gd name="T3" fmla="*/ 1 h 234"/>
                  <a:gd name="T4" fmla="*/ 2 w 360"/>
                  <a:gd name="T5" fmla="*/ 1 h 234"/>
                  <a:gd name="T6" fmla="*/ 2 w 360"/>
                  <a:gd name="T7" fmla="*/ 1 h 234"/>
                  <a:gd name="T8" fmla="*/ 2 w 360"/>
                  <a:gd name="T9" fmla="*/ 1 h 234"/>
                  <a:gd name="T10" fmla="*/ 2 w 360"/>
                  <a:gd name="T11" fmla="*/ 1 h 234"/>
                  <a:gd name="T12" fmla="*/ 2 w 360"/>
                  <a:gd name="T13" fmla="*/ 1 h 234"/>
                  <a:gd name="T14" fmla="*/ 2 w 360"/>
                  <a:gd name="T15" fmla="*/ 1 h 234"/>
                  <a:gd name="T16" fmla="*/ 2 w 360"/>
                  <a:gd name="T17" fmla="*/ 1 h 234"/>
                  <a:gd name="T18" fmla="*/ 0 w 360"/>
                  <a:gd name="T19" fmla="*/ 1 h 234"/>
                  <a:gd name="T20" fmla="*/ 2 w 360"/>
                  <a:gd name="T21" fmla="*/ 1 h 234"/>
                  <a:gd name="T22" fmla="*/ 2 w 360"/>
                  <a:gd name="T23" fmla="*/ 1 h 234"/>
                  <a:gd name="T24" fmla="*/ 2 w 360"/>
                  <a:gd name="T25" fmla="*/ 0 h 234"/>
                  <a:gd name="T26" fmla="*/ 2 w 360"/>
                  <a:gd name="T27" fmla="*/ 1 h 234"/>
                  <a:gd name="T28" fmla="*/ 2 w 360"/>
                  <a:gd name="T29" fmla="*/ 1 h 234"/>
                  <a:gd name="T30" fmla="*/ 2 w 360"/>
                  <a:gd name="T31" fmla="*/ 1 h 234"/>
                  <a:gd name="T32" fmla="*/ 2 w 360"/>
                  <a:gd name="T33" fmla="*/ 1 h 234"/>
                  <a:gd name="T34" fmla="*/ 2 w 360"/>
                  <a:gd name="T35" fmla="*/ 1 h 234"/>
                  <a:gd name="T36" fmla="*/ 2 w 360"/>
                  <a:gd name="T37" fmla="*/ 1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0"/>
                  <a:gd name="T58" fmla="*/ 0 h 234"/>
                  <a:gd name="T59" fmla="*/ 360 w 360"/>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lnTo>
                      <a:pt x="360" y="17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84" name="Freeform 108"/>
              <p:cNvSpPr>
                <a:spLocks noChangeAspect="1"/>
              </p:cNvSpPr>
              <p:nvPr/>
            </p:nvSpPr>
            <p:spPr bwMode="auto">
              <a:xfrm>
                <a:off x="1759" y="1590"/>
                <a:ext cx="330" cy="108"/>
              </a:xfrm>
              <a:custGeom>
                <a:avLst/>
                <a:gdLst>
                  <a:gd name="T0" fmla="*/ 2 w 432"/>
                  <a:gd name="T1" fmla="*/ 0 h 150"/>
                  <a:gd name="T2" fmla="*/ 2 w 432"/>
                  <a:gd name="T3" fmla="*/ 1 h 150"/>
                  <a:gd name="T4" fmla="*/ 2 w 432"/>
                  <a:gd name="T5" fmla="*/ 1 h 150"/>
                  <a:gd name="T6" fmla="*/ 2 w 432"/>
                  <a:gd name="T7" fmla="*/ 1 h 150"/>
                  <a:gd name="T8" fmla="*/ 2 w 432"/>
                  <a:gd name="T9" fmla="*/ 1 h 150"/>
                  <a:gd name="T10" fmla="*/ 2 w 432"/>
                  <a:gd name="T11" fmla="*/ 1 h 150"/>
                  <a:gd name="T12" fmla="*/ 2 w 432"/>
                  <a:gd name="T13" fmla="*/ 1 h 150"/>
                  <a:gd name="T14" fmla="*/ 2 w 432"/>
                  <a:gd name="T15" fmla="*/ 1 h 150"/>
                  <a:gd name="T16" fmla="*/ 2 w 432"/>
                  <a:gd name="T17" fmla="*/ 1 h 150"/>
                  <a:gd name="T18" fmla="*/ 2 w 432"/>
                  <a:gd name="T19" fmla="*/ 1 h 150"/>
                  <a:gd name="T20" fmla="*/ 2 w 432"/>
                  <a:gd name="T21" fmla="*/ 1 h 150"/>
                  <a:gd name="T22" fmla="*/ 2 w 432"/>
                  <a:gd name="T23" fmla="*/ 1 h 150"/>
                  <a:gd name="T24" fmla="*/ 0 w 432"/>
                  <a:gd name="T25" fmla="*/ 1 h 150"/>
                  <a:gd name="T26" fmla="*/ 2 w 432"/>
                  <a:gd name="T27" fmla="*/ 1 h 150"/>
                  <a:gd name="T28" fmla="*/ 0 w 432"/>
                  <a:gd name="T29" fmla="*/ 1 h 150"/>
                  <a:gd name="T30" fmla="*/ 2 w 432"/>
                  <a:gd name="T31" fmla="*/ 1 h 150"/>
                  <a:gd name="T32" fmla="*/ 2 w 432"/>
                  <a:gd name="T33" fmla="*/ 1 h 150"/>
                  <a:gd name="T34" fmla="*/ 2 w 432"/>
                  <a:gd name="T35" fmla="*/ 1 h 150"/>
                  <a:gd name="T36" fmla="*/ 2 w 432"/>
                  <a:gd name="T37" fmla="*/ 1 h 150"/>
                  <a:gd name="T38" fmla="*/ 2 w 432"/>
                  <a:gd name="T39" fmla="*/ 1 h 150"/>
                  <a:gd name="T40" fmla="*/ 2 w 432"/>
                  <a:gd name="T41" fmla="*/ 1 h 150"/>
                  <a:gd name="T42" fmla="*/ 2 w 432"/>
                  <a:gd name="T43" fmla="*/ 1 h 150"/>
                  <a:gd name="T44" fmla="*/ 2 w 432"/>
                  <a:gd name="T45" fmla="*/ 1 h 150"/>
                  <a:gd name="T46" fmla="*/ 2 w 432"/>
                  <a:gd name="T47" fmla="*/ 1 h 150"/>
                  <a:gd name="T48" fmla="*/ 2 w 432"/>
                  <a:gd name="T49" fmla="*/ 1 h 150"/>
                  <a:gd name="T50" fmla="*/ 2 w 432"/>
                  <a:gd name="T51" fmla="*/ 0 h 1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2"/>
                  <a:gd name="T79" fmla="*/ 0 h 150"/>
                  <a:gd name="T80" fmla="*/ 432 w 432"/>
                  <a:gd name="T81" fmla="*/ 150 h 1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close/>
                  </a:path>
                </a:pathLst>
              </a:custGeom>
              <a:solidFill>
                <a:srgbClr val="FFAA00"/>
              </a:solidFill>
              <a:ln w="9525">
                <a:solidFill>
                  <a:srgbClr val="FFAA00"/>
                </a:solidFill>
                <a:round/>
                <a:headEnd/>
                <a:tailEnd/>
              </a:ln>
            </p:spPr>
            <p:txBody>
              <a:bodyPr/>
              <a:lstStyle/>
              <a:p>
                <a:endParaRPr lang="en-US"/>
              </a:p>
            </p:txBody>
          </p:sp>
          <p:sp>
            <p:nvSpPr>
              <p:cNvPr id="23285" name="Freeform 109"/>
              <p:cNvSpPr>
                <a:spLocks noChangeAspect="1"/>
              </p:cNvSpPr>
              <p:nvPr/>
            </p:nvSpPr>
            <p:spPr bwMode="auto">
              <a:xfrm>
                <a:off x="1759" y="1590"/>
                <a:ext cx="330" cy="108"/>
              </a:xfrm>
              <a:custGeom>
                <a:avLst/>
                <a:gdLst>
                  <a:gd name="T0" fmla="*/ 2 w 432"/>
                  <a:gd name="T1" fmla="*/ 0 h 150"/>
                  <a:gd name="T2" fmla="*/ 2 w 432"/>
                  <a:gd name="T3" fmla="*/ 1 h 150"/>
                  <a:gd name="T4" fmla="*/ 2 w 432"/>
                  <a:gd name="T5" fmla="*/ 1 h 150"/>
                  <a:gd name="T6" fmla="*/ 2 w 432"/>
                  <a:gd name="T7" fmla="*/ 1 h 150"/>
                  <a:gd name="T8" fmla="*/ 2 w 432"/>
                  <a:gd name="T9" fmla="*/ 1 h 150"/>
                  <a:gd name="T10" fmla="*/ 2 w 432"/>
                  <a:gd name="T11" fmla="*/ 1 h 150"/>
                  <a:gd name="T12" fmla="*/ 2 w 432"/>
                  <a:gd name="T13" fmla="*/ 1 h 150"/>
                  <a:gd name="T14" fmla="*/ 2 w 432"/>
                  <a:gd name="T15" fmla="*/ 1 h 150"/>
                  <a:gd name="T16" fmla="*/ 2 w 432"/>
                  <a:gd name="T17" fmla="*/ 1 h 150"/>
                  <a:gd name="T18" fmla="*/ 2 w 432"/>
                  <a:gd name="T19" fmla="*/ 1 h 150"/>
                  <a:gd name="T20" fmla="*/ 2 w 432"/>
                  <a:gd name="T21" fmla="*/ 1 h 150"/>
                  <a:gd name="T22" fmla="*/ 2 w 432"/>
                  <a:gd name="T23" fmla="*/ 1 h 150"/>
                  <a:gd name="T24" fmla="*/ 0 w 432"/>
                  <a:gd name="T25" fmla="*/ 1 h 150"/>
                  <a:gd name="T26" fmla="*/ 2 w 432"/>
                  <a:gd name="T27" fmla="*/ 1 h 150"/>
                  <a:gd name="T28" fmla="*/ 0 w 432"/>
                  <a:gd name="T29" fmla="*/ 1 h 150"/>
                  <a:gd name="T30" fmla="*/ 2 w 432"/>
                  <a:gd name="T31" fmla="*/ 1 h 150"/>
                  <a:gd name="T32" fmla="*/ 2 w 432"/>
                  <a:gd name="T33" fmla="*/ 1 h 150"/>
                  <a:gd name="T34" fmla="*/ 2 w 432"/>
                  <a:gd name="T35" fmla="*/ 1 h 150"/>
                  <a:gd name="T36" fmla="*/ 2 w 432"/>
                  <a:gd name="T37" fmla="*/ 1 h 150"/>
                  <a:gd name="T38" fmla="*/ 2 w 432"/>
                  <a:gd name="T39" fmla="*/ 1 h 150"/>
                  <a:gd name="T40" fmla="*/ 2 w 432"/>
                  <a:gd name="T41" fmla="*/ 1 h 150"/>
                  <a:gd name="T42" fmla="*/ 2 w 432"/>
                  <a:gd name="T43" fmla="*/ 1 h 150"/>
                  <a:gd name="T44" fmla="*/ 2 w 432"/>
                  <a:gd name="T45" fmla="*/ 1 h 150"/>
                  <a:gd name="T46" fmla="*/ 2 w 432"/>
                  <a:gd name="T47" fmla="*/ 1 h 150"/>
                  <a:gd name="T48" fmla="*/ 2 w 432"/>
                  <a:gd name="T49" fmla="*/ 1 h 150"/>
                  <a:gd name="T50" fmla="*/ 2 w 432"/>
                  <a:gd name="T51" fmla="*/ 0 h 150"/>
                  <a:gd name="T52" fmla="*/ 2 w 432"/>
                  <a:gd name="T53" fmla="*/ 1 h 1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2"/>
                  <a:gd name="T82" fmla="*/ 0 h 150"/>
                  <a:gd name="T83" fmla="*/ 432 w 432"/>
                  <a:gd name="T84" fmla="*/ 150 h 1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lnTo>
                      <a:pt x="432"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86" name="Freeform 110"/>
              <p:cNvSpPr>
                <a:spLocks noChangeAspect="1"/>
              </p:cNvSpPr>
              <p:nvPr/>
            </p:nvSpPr>
            <p:spPr bwMode="auto">
              <a:xfrm>
                <a:off x="1091" y="1625"/>
                <a:ext cx="545" cy="493"/>
              </a:xfrm>
              <a:custGeom>
                <a:avLst/>
                <a:gdLst>
                  <a:gd name="T0" fmla="*/ 2 w 714"/>
                  <a:gd name="T1" fmla="*/ 1 h 684"/>
                  <a:gd name="T2" fmla="*/ 2 w 714"/>
                  <a:gd name="T3" fmla="*/ 1 h 684"/>
                  <a:gd name="T4" fmla="*/ 2 w 714"/>
                  <a:gd name="T5" fmla="*/ 1 h 684"/>
                  <a:gd name="T6" fmla="*/ 2 w 714"/>
                  <a:gd name="T7" fmla="*/ 1 h 684"/>
                  <a:gd name="T8" fmla="*/ 2 w 714"/>
                  <a:gd name="T9" fmla="*/ 1 h 684"/>
                  <a:gd name="T10" fmla="*/ 2 w 714"/>
                  <a:gd name="T11" fmla="*/ 1 h 684"/>
                  <a:gd name="T12" fmla="*/ 2 w 714"/>
                  <a:gd name="T13" fmla="*/ 1 h 684"/>
                  <a:gd name="T14" fmla="*/ 2 w 714"/>
                  <a:gd name="T15" fmla="*/ 1 h 684"/>
                  <a:gd name="T16" fmla="*/ 2 w 714"/>
                  <a:gd name="T17" fmla="*/ 1 h 684"/>
                  <a:gd name="T18" fmla="*/ 2 w 714"/>
                  <a:gd name="T19" fmla="*/ 1 h 684"/>
                  <a:gd name="T20" fmla="*/ 2 w 714"/>
                  <a:gd name="T21" fmla="*/ 1 h 684"/>
                  <a:gd name="T22" fmla="*/ 2 w 714"/>
                  <a:gd name="T23" fmla="*/ 1 h 684"/>
                  <a:gd name="T24" fmla="*/ 2 w 714"/>
                  <a:gd name="T25" fmla="*/ 1 h 684"/>
                  <a:gd name="T26" fmla="*/ 2 w 714"/>
                  <a:gd name="T27" fmla="*/ 1 h 684"/>
                  <a:gd name="T28" fmla="*/ 2 w 714"/>
                  <a:gd name="T29" fmla="*/ 1 h 684"/>
                  <a:gd name="T30" fmla="*/ 2 w 714"/>
                  <a:gd name="T31" fmla="*/ 1 h 684"/>
                  <a:gd name="T32" fmla="*/ 2 w 714"/>
                  <a:gd name="T33" fmla="*/ 1 h 684"/>
                  <a:gd name="T34" fmla="*/ 2 w 714"/>
                  <a:gd name="T35" fmla="*/ 1 h 684"/>
                  <a:gd name="T36" fmla="*/ 2 w 714"/>
                  <a:gd name="T37" fmla="*/ 1 h 684"/>
                  <a:gd name="T38" fmla="*/ 2 w 714"/>
                  <a:gd name="T39" fmla="*/ 1 h 684"/>
                  <a:gd name="T40" fmla="*/ 2 w 714"/>
                  <a:gd name="T41" fmla="*/ 1 h 684"/>
                  <a:gd name="T42" fmla="*/ 2 w 714"/>
                  <a:gd name="T43" fmla="*/ 1 h 684"/>
                  <a:gd name="T44" fmla="*/ 2 w 714"/>
                  <a:gd name="T45" fmla="*/ 1 h 684"/>
                  <a:gd name="T46" fmla="*/ 2 w 714"/>
                  <a:gd name="T47" fmla="*/ 1 h 684"/>
                  <a:gd name="T48" fmla="*/ 2 w 714"/>
                  <a:gd name="T49" fmla="*/ 1 h 684"/>
                  <a:gd name="T50" fmla="*/ 2 w 714"/>
                  <a:gd name="T51" fmla="*/ 1 h 684"/>
                  <a:gd name="T52" fmla="*/ 2 w 714"/>
                  <a:gd name="T53" fmla="*/ 1 h 684"/>
                  <a:gd name="T54" fmla="*/ 2 w 714"/>
                  <a:gd name="T55" fmla="*/ 1 h 684"/>
                  <a:gd name="T56" fmla="*/ 2 w 714"/>
                  <a:gd name="T57" fmla="*/ 1 h 684"/>
                  <a:gd name="T58" fmla="*/ 2 w 714"/>
                  <a:gd name="T59" fmla="*/ 1 h 684"/>
                  <a:gd name="T60" fmla="*/ 2 w 714"/>
                  <a:gd name="T61" fmla="*/ 1 h 684"/>
                  <a:gd name="T62" fmla="*/ 2 w 714"/>
                  <a:gd name="T63" fmla="*/ 1 h 684"/>
                  <a:gd name="T64" fmla="*/ 2 w 714"/>
                  <a:gd name="T65" fmla="*/ 1 h 684"/>
                  <a:gd name="T66" fmla="*/ 2 w 714"/>
                  <a:gd name="T67" fmla="*/ 1 h 684"/>
                  <a:gd name="T68" fmla="*/ 2 w 714"/>
                  <a:gd name="T69" fmla="*/ 1 h 684"/>
                  <a:gd name="T70" fmla="*/ 2 w 714"/>
                  <a:gd name="T71" fmla="*/ 1 h 684"/>
                  <a:gd name="T72" fmla="*/ 2 w 714"/>
                  <a:gd name="T73" fmla="*/ 1 h 684"/>
                  <a:gd name="T74" fmla="*/ 2 w 714"/>
                  <a:gd name="T75" fmla="*/ 1 h 684"/>
                  <a:gd name="T76" fmla="*/ 2 w 714"/>
                  <a:gd name="T77" fmla="*/ 1 h 684"/>
                  <a:gd name="T78" fmla="*/ 2 w 714"/>
                  <a:gd name="T79" fmla="*/ 1 h 684"/>
                  <a:gd name="T80" fmla="*/ 2 w 714"/>
                  <a:gd name="T81" fmla="*/ 1 h 6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14"/>
                  <a:gd name="T124" fmla="*/ 0 h 684"/>
                  <a:gd name="T125" fmla="*/ 714 w 714"/>
                  <a:gd name="T126" fmla="*/ 684 h 6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close/>
                  </a:path>
                </a:pathLst>
              </a:custGeom>
              <a:solidFill>
                <a:srgbClr val="FFAA00"/>
              </a:solidFill>
              <a:ln w="9525">
                <a:solidFill>
                  <a:srgbClr val="FFAA00"/>
                </a:solidFill>
                <a:round/>
                <a:headEnd/>
                <a:tailEnd/>
              </a:ln>
            </p:spPr>
            <p:txBody>
              <a:bodyPr/>
              <a:lstStyle/>
              <a:p>
                <a:endParaRPr lang="en-US"/>
              </a:p>
            </p:txBody>
          </p:sp>
          <p:sp>
            <p:nvSpPr>
              <p:cNvPr id="23287" name="Freeform 111"/>
              <p:cNvSpPr>
                <a:spLocks noChangeAspect="1"/>
              </p:cNvSpPr>
              <p:nvPr/>
            </p:nvSpPr>
            <p:spPr bwMode="auto">
              <a:xfrm>
                <a:off x="1091" y="1625"/>
                <a:ext cx="545" cy="493"/>
              </a:xfrm>
              <a:custGeom>
                <a:avLst/>
                <a:gdLst>
                  <a:gd name="T0" fmla="*/ 2 w 714"/>
                  <a:gd name="T1" fmla="*/ 1 h 684"/>
                  <a:gd name="T2" fmla="*/ 2 w 714"/>
                  <a:gd name="T3" fmla="*/ 1 h 684"/>
                  <a:gd name="T4" fmla="*/ 2 w 714"/>
                  <a:gd name="T5" fmla="*/ 1 h 684"/>
                  <a:gd name="T6" fmla="*/ 2 w 714"/>
                  <a:gd name="T7" fmla="*/ 1 h 684"/>
                  <a:gd name="T8" fmla="*/ 2 w 714"/>
                  <a:gd name="T9" fmla="*/ 1 h 684"/>
                  <a:gd name="T10" fmla="*/ 2 w 714"/>
                  <a:gd name="T11" fmla="*/ 1 h 684"/>
                  <a:gd name="T12" fmla="*/ 2 w 714"/>
                  <a:gd name="T13" fmla="*/ 1 h 684"/>
                  <a:gd name="T14" fmla="*/ 2 w 714"/>
                  <a:gd name="T15" fmla="*/ 1 h 684"/>
                  <a:gd name="T16" fmla="*/ 2 w 714"/>
                  <a:gd name="T17" fmla="*/ 1 h 684"/>
                  <a:gd name="T18" fmla="*/ 2 w 714"/>
                  <a:gd name="T19" fmla="*/ 1 h 684"/>
                  <a:gd name="T20" fmla="*/ 2 w 714"/>
                  <a:gd name="T21" fmla="*/ 1 h 684"/>
                  <a:gd name="T22" fmla="*/ 2 w 714"/>
                  <a:gd name="T23" fmla="*/ 1 h 684"/>
                  <a:gd name="T24" fmla="*/ 2 w 714"/>
                  <a:gd name="T25" fmla="*/ 1 h 684"/>
                  <a:gd name="T26" fmla="*/ 2 w 714"/>
                  <a:gd name="T27" fmla="*/ 1 h 684"/>
                  <a:gd name="T28" fmla="*/ 2 w 714"/>
                  <a:gd name="T29" fmla="*/ 1 h 684"/>
                  <a:gd name="T30" fmla="*/ 2 w 714"/>
                  <a:gd name="T31" fmla="*/ 1 h 684"/>
                  <a:gd name="T32" fmla="*/ 2 w 714"/>
                  <a:gd name="T33" fmla="*/ 1 h 684"/>
                  <a:gd name="T34" fmla="*/ 2 w 714"/>
                  <a:gd name="T35" fmla="*/ 1 h 684"/>
                  <a:gd name="T36" fmla="*/ 2 w 714"/>
                  <a:gd name="T37" fmla="*/ 1 h 684"/>
                  <a:gd name="T38" fmla="*/ 2 w 714"/>
                  <a:gd name="T39" fmla="*/ 1 h 684"/>
                  <a:gd name="T40" fmla="*/ 2 w 714"/>
                  <a:gd name="T41" fmla="*/ 1 h 684"/>
                  <a:gd name="T42" fmla="*/ 2 w 714"/>
                  <a:gd name="T43" fmla="*/ 1 h 684"/>
                  <a:gd name="T44" fmla="*/ 2 w 714"/>
                  <a:gd name="T45" fmla="*/ 1 h 684"/>
                  <a:gd name="T46" fmla="*/ 2 w 714"/>
                  <a:gd name="T47" fmla="*/ 1 h 684"/>
                  <a:gd name="T48" fmla="*/ 2 w 714"/>
                  <a:gd name="T49" fmla="*/ 1 h 684"/>
                  <a:gd name="T50" fmla="*/ 2 w 714"/>
                  <a:gd name="T51" fmla="*/ 1 h 684"/>
                  <a:gd name="T52" fmla="*/ 2 w 714"/>
                  <a:gd name="T53" fmla="*/ 1 h 684"/>
                  <a:gd name="T54" fmla="*/ 2 w 714"/>
                  <a:gd name="T55" fmla="*/ 1 h 684"/>
                  <a:gd name="T56" fmla="*/ 2 w 714"/>
                  <a:gd name="T57" fmla="*/ 1 h 684"/>
                  <a:gd name="T58" fmla="*/ 2 w 714"/>
                  <a:gd name="T59" fmla="*/ 1 h 684"/>
                  <a:gd name="T60" fmla="*/ 2 w 714"/>
                  <a:gd name="T61" fmla="*/ 1 h 684"/>
                  <a:gd name="T62" fmla="*/ 0 w 714"/>
                  <a:gd name="T63" fmla="*/ 1 h 684"/>
                  <a:gd name="T64" fmla="*/ 2 w 714"/>
                  <a:gd name="T65" fmla="*/ 0 h 684"/>
                  <a:gd name="T66" fmla="*/ 2 w 714"/>
                  <a:gd name="T67" fmla="*/ 1 h 684"/>
                  <a:gd name="T68" fmla="*/ 2 w 714"/>
                  <a:gd name="T69" fmla="*/ 1 h 684"/>
                  <a:gd name="T70" fmla="*/ 2 w 714"/>
                  <a:gd name="T71" fmla="*/ 1 h 684"/>
                  <a:gd name="T72" fmla="*/ 2 w 714"/>
                  <a:gd name="T73" fmla="*/ 1 h 684"/>
                  <a:gd name="T74" fmla="*/ 2 w 714"/>
                  <a:gd name="T75" fmla="*/ 1 h 684"/>
                  <a:gd name="T76" fmla="*/ 2 w 714"/>
                  <a:gd name="T77" fmla="*/ 1 h 684"/>
                  <a:gd name="T78" fmla="*/ 2 w 714"/>
                  <a:gd name="T79" fmla="*/ 1 h 684"/>
                  <a:gd name="T80" fmla="*/ 2 w 714"/>
                  <a:gd name="T81" fmla="*/ 1 h 684"/>
                  <a:gd name="T82" fmla="*/ 2 w 714"/>
                  <a:gd name="T83" fmla="*/ 1 h 6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14"/>
                  <a:gd name="T127" fmla="*/ 0 h 684"/>
                  <a:gd name="T128" fmla="*/ 714 w 714"/>
                  <a:gd name="T129" fmla="*/ 684 h 6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86"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lnTo>
                      <a:pt x="654" y="19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88" name="Freeform 112"/>
              <p:cNvSpPr>
                <a:spLocks noChangeAspect="1"/>
              </p:cNvSpPr>
              <p:nvPr/>
            </p:nvSpPr>
            <p:spPr bwMode="auto">
              <a:xfrm>
                <a:off x="835" y="1317"/>
                <a:ext cx="219" cy="260"/>
              </a:xfrm>
              <a:custGeom>
                <a:avLst/>
                <a:gdLst>
                  <a:gd name="T0" fmla="*/ 2 w 288"/>
                  <a:gd name="T1" fmla="*/ 1 h 360"/>
                  <a:gd name="T2" fmla="*/ 0 w 288"/>
                  <a:gd name="T3" fmla="*/ 1 h 360"/>
                  <a:gd name="T4" fmla="*/ 2 w 288"/>
                  <a:gd name="T5" fmla="*/ 0 h 360"/>
                  <a:gd name="T6" fmla="*/ 2 w 288"/>
                  <a:gd name="T7" fmla="*/ 1 h 360"/>
                  <a:gd name="T8" fmla="*/ 2 w 288"/>
                  <a:gd name="T9" fmla="*/ 1 h 360"/>
                  <a:gd name="T10" fmla="*/ 2 w 288"/>
                  <a:gd name="T11" fmla="*/ 1 h 360"/>
                  <a:gd name="T12" fmla="*/ 2 w 288"/>
                  <a:gd name="T13" fmla="*/ 1 h 360"/>
                  <a:gd name="T14" fmla="*/ 2 w 288"/>
                  <a:gd name="T15" fmla="*/ 1 h 360"/>
                  <a:gd name="T16" fmla="*/ 2 w 288"/>
                  <a:gd name="T17" fmla="*/ 1 h 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360"/>
                  <a:gd name="T29" fmla="*/ 288 w 288"/>
                  <a:gd name="T30" fmla="*/ 360 h 3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360">
                    <a:moveTo>
                      <a:pt x="252" y="360"/>
                    </a:moveTo>
                    <a:lnTo>
                      <a:pt x="0" y="318"/>
                    </a:lnTo>
                    <a:lnTo>
                      <a:pt x="60" y="0"/>
                    </a:lnTo>
                    <a:lnTo>
                      <a:pt x="108" y="12"/>
                    </a:lnTo>
                    <a:lnTo>
                      <a:pt x="204" y="30"/>
                    </a:lnTo>
                    <a:lnTo>
                      <a:pt x="192" y="90"/>
                    </a:lnTo>
                    <a:lnTo>
                      <a:pt x="288" y="108"/>
                    </a:lnTo>
                    <a:lnTo>
                      <a:pt x="258" y="318"/>
                    </a:lnTo>
                    <a:lnTo>
                      <a:pt x="252" y="360"/>
                    </a:lnTo>
                    <a:close/>
                  </a:path>
                </a:pathLst>
              </a:custGeom>
              <a:solidFill>
                <a:srgbClr val="E8D898"/>
              </a:solidFill>
              <a:ln w="9525">
                <a:solidFill>
                  <a:srgbClr val="E8D898"/>
                </a:solidFill>
                <a:round/>
                <a:headEnd/>
                <a:tailEnd/>
              </a:ln>
            </p:spPr>
            <p:txBody>
              <a:bodyPr/>
              <a:lstStyle/>
              <a:p>
                <a:endParaRPr lang="en-US"/>
              </a:p>
            </p:txBody>
          </p:sp>
          <p:sp>
            <p:nvSpPr>
              <p:cNvPr id="23289" name="Freeform 113"/>
              <p:cNvSpPr>
                <a:spLocks noChangeAspect="1"/>
              </p:cNvSpPr>
              <p:nvPr/>
            </p:nvSpPr>
            <p:spPr bwMode="auto">
              <a:xfrm>
                <a:off x="835" y="1317"/>
                <a:ext cx="219" cy="264"/>
              </a:xfrm>
              <a:custGeom>
                <a:avLst/>
                <a:gdLst>
                  <a:gd name="T0" fmla="*/ 2 w 288"/>
                  <a:gd name="T1" fmla="*/ 1 h 366"/>
                  <a:gd name="T2" fmla="*/ 0 w 288"/>
                  <a:gd name="T3" fmla="*/ 1 h 366"/>
                  <a:gd name="T4" fmla="*/ 2 w 288"/>
                  <a:gd name="T5" fmla="*/ 0 h 366"/>
                  <a:gd name="T6" fmla="*/ 2 w 288"/>
                  <a:gd name="T7" fmla="*/ 1 h 366"/>
                  <a:gd name="T8" fmla="*/ 2 w 288"/>
                  <a:gd name="T9" fmla="*/ 1 h 366"/>
                  <a:gd name="T10" fmla="*/ 2 w 288"/>
                  <a:gd name="T11" fmla="*/ 1 h 366"/>
                  <a:gd name="T12" fmla="*/ 2 w 288"/>
                  <a:gd name="T13" fmla="*/ 1 h 366"/>
                  <a:gd name="T14" fmla="*/ 2 w 288"/>
                  <a:gd name="T15" fmla="*/ 1 h 366"/>
                  <a:gd name="T16" fmla="*/ 2 w 288"/>
                  <a:gd name="T17" fmla="*/ 1 h 366"/>
                  <a:gd name="T18" fmla="*/ 2 w 288"/>
                  <a:gd name="T19" fmla="*/ 1 h 3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366"/>
                  <a:gd name="T32" fmla="*/ 288 w 288"/>
                  <a:gd name="T33" fmla="*/ 366 h 3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366">
                    <a:moveTo>
                      <a:pt x="252" y="360"/>
                    </a:moveTo>
                    <a:lnTo>
                      <a:pt x="0" y="318"/>
                    </a:lnTo>
                    <a:lnTo>
                      <a:pt x="60" y="0"/>
                    </a:lnTo>
                    <a:lnTo>
                      <a:pt x="108" y="12"/>
                    </a:lnTo>
                    <a:lnTo>
                      <a:pt x="204" y="30"/>
                    </a:lnTo>
                    <a:lnTo>
                      <a:pt x="192" y="90"/>
                    </a:lnTo>
                    <a:lnTo>
                      <a:pt x="288" y="108"/>
                    </a:lnTo>
                    <a:lnTo>
                      <a:pt x="258" y="318"/>
                    </a:lnTo>
                    <a:lnTo>
                      <a:pt x="252" y="360"/>
                    </a:lnTo>
                    <a:lnTo>
                      <a:pt x="252" y="36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90" name="Freeform 114"/>
              <p:cNvSpPr>
                <a:spLocks noChangeAspect="1"/>
              </p:cNvSpPr>
              <p:nvPr/>
            </p:nvSpPr>
            <p:spPr bwMode="auto">
              <a:xfrm>
                <a:off x="2308" y="1140"/>
                <a:ext cx="64" cy="112"/>
              </a:xfrm>
              <a:custGeom>
                <a:avLst/>
                <a:gdLst>
                  <a:gd name="T0" fmla="*/ 2 w 84"/>
                  <a:gd name="T1" fmla="*/ 1 h 156"/>
                  <a:gd name="T2" fmla="*/ 2 w 84"/>
                  <a:gd name="T3" fmla="*/ 1 h 156"/>
                  <a:gd name="T4" fmla="*/ 2 w 84"/>
                  <a:gd name="T5" fmla="*/ 1 h 156"/>
                  <a:gd name="T6" fmla="*/ 2 w 84"/>
                  <a:gd name="T7" fmla="*/ 1 h 156"/>
                  <a:gd name="T8" fmla="*/ 2 w 84"/>
                  <a:gd name="T9" fmla="*/ 1 h 156"/>
                  <a:gd name="T10" fmla="*/ 2 w 84"/>
                  <a:gd name="T11" fmla="*/ 1 h 156"/>
                  <a:gd name="T12" fmla="*/ 0 w 84"/>
                  <a:gd name="T13" fmla="*/ 1 h 156"/>
                  <a:gd name="T14" fmla="*/ 2 w 84"/>
                  <a:gd name="T15" fmla="*/ 0 h 156"/>
                  <a:gd name="T16" fmla="*/ 2 w 84"/>
                  <a:gd name="T17" fmla="*/ 1 h 156"/>
                  <a:gd name="T18" fmla="*/ 2 w 84"/>
                  <a:gd name="T19" fmla="*/ 1 h 156"/>
                  <a:gd name="T20" fmla="*/ 2 w 84"/>
                  <a:gd name="T21" fmla="*/ 1 h 156"/>
                  <a:gd name="T22" fmla="*/ 2 w 84"/>
                  <a:gd name="T23" fmla="*/ 1 h 1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56"/>
                  <a:gd name="T38" fmla="*/ 84 w 84"/>
                  <a:gd name="T39" fmla="*/ 156 h 1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close/>
                  </a:path>
                </a:pathLst>
              </a:custGeom>
              <a:solidFill>
                <a:srgbClr val="FFAA00"/>
              </a:solidFill>
              <a:ln w="9525">
                <a:solidFill>
                  <a:srgbClr val="FFAA00"/>
                </a:solidFill>
                <a:round/>
                <a:headEnd/>
                <a:tailEnd/>
              </a:ln>
            </p:spPr>
            <p:txBody>
              <a:bodyPr/>
              <a:lstStyle/>
              <a:p>
                <a:endParaRPr lang="en-US"/>
              </a:p>
            </p:txBody>
          </p:sp>
          <p:sp>
            <p:nvSpPr>
              <p:cNvPr id="23291" name="Freeform 115"/>
              <p:cNvSpPr>
                <a:spLocks noChangeAspect="1"/>
              </p:cNvSpPr>
              <p:nvPr/>
            </p:nvSpPr>
            <p:spPr bwMode="auto">
              <a:xfrm>
                <a:off x="2308" y="1140"/>
                <a:ext cx="64" cy="112"/>
              </a:xfrm>
              <a:custGeom>
                <a:avLst/>
                <a:gdLst>
                  <a:gd name="T0" fmla="*/ 2 w 84"/>
                  <a:gd name="T1" fmla="*/ 1 h 156"/>
                  <a:gd name="T2" fmla="*/ 2 w 84"/>
                  <a:gd name="T3" fmla="*/ 1 h 156"/>
                  <a:gd name="T4" fmla="*/ 2 w 84"/>
                  <a:gd name="T5" fmla="*/ 1 h 156"/>
                  <a:gd name="T6" fmla="*/ 2 w 84"/>
                  <a:gd name="T7" fmla="*/ 1 h 156"/>
                  <a:gd name="T8" fmla="*/ 2 w 84"/>
                  <a:gd name="T9" fmla="*/ 1 h 156"/>
                  <a:gd name="T10" fmla="*/ 2 w 84"/>
                  <a:gd name="T11" fmla="*/ 1 h 156"/>
                  <a:gd name="T12" fmla="*/ 0 w 84"/>
                  <a:gd name="T13" fmla="*/ 1 h 156"/>
                  <a:gd name="T14" fmla="*/ 2 w 84"/>
                  <a:gd name="T15" fmla="*/ 0 h 156"/>
                  <a:gd name="T16" fmla="*/ 2 w 84"/>
                  <a:gd name="T17" fmla="*/ 1 h 156"/>
                  <a:gd name="T18" fmla="*/ 2 w 84"/>
                  <a:gd name="T19" fmla="*/ 1 h 156"/>
                  <a:gd name="T20" fmla="*/ 2 w 84"/>
                  <a:gd name="T21" fmla="*/ 1 h 156"/>
                  <a:gd name="T22" fmla="*/ 2 w 84"/>
                  <a:gd name="T23" fmla="*/ 1 h 156"/>
                  <a:gd name="T24" fmla="*/ 2 w 84"/>
                  <a:gd name="T25" fmla="*/ 1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56"/>
                  <a:gd name="T41" fmla="*/ 84 w 84"/>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lnTo>
                      <a:pt x="72" y="15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92" name="Freeform 116"/>
              <p:cNvSpPr>
                <a:spLocks noChangeAspect="1"/>
              </p:cNvSpPr>
              <p:nvPr/>
            </p:nvSpPr>
            <p:spPr bwMode="auto">
              <a:xfrm>
                <a:off x="2317" y="1482"/>
                <a:ext cx="0" cy="9"/>
              </a:xfrm>
              <a:custGeom>
                <a:avLst/>
                <a:gdLst>
                  <a:gd name="T0" fmla="*/ 0 h 12"/>
                  <a:gd name="T1" fmla="*/ 2 h 12"/>
                  <a:gd name="T2" fmla="*/ 0 h 12"/>
                  <a:gd name="T3" fmla="*/ 2 h 12"/>
                  <a:gd name="T4" fmla="*/ 0 60000 65536"/>
                  <a:gd name="T5" fmla="*/ 0 60000 65536"/>
                  <a:gd name="T6" fmla="*/ 0 60000 65536"/>
                  <a:gd name="T7" fmla="*/ 0 60000 65536"/>
                  <a:gd name="T8" fmla="*/ 0 h 12"/>
                  <a:gd name="T9" fmla="*/ 12 h 12"/>
                </a:gdLst>
                <a:ahLst/>
                <a:cxnLst>
                  <a:cxn ang="T4">
                    <a:pos x="0" y="T0"/>
                  </a:cxn>
                  <a:cxn ang="T5">
                    <a:pos x="0" y="T1"/>
                  </a:cxn>
                  <a:cxn ang="T6">
                    <a:pos x="0" y="T2"/>
                  </a:cxn>
                  <a:cxn ang="T7">
                    <a:pos x="0" y="T3"/>
                  </a:cxn>
                </a:cxnLst>
                <a:rect l="0" t="T8" r="0" b="T9"/>
                <a:pathLst>
                  <a:path h="12">
                    <a:moveTo>
                      <a:pt x="0" y="0"/>
                    </a:moveTo>
                    <a:lnTo>
                      <a:pt x="0" y="12"/>
                    </a:lnTo>
                    <a:lnTo>
                      <a:pt x="0" y="0"/>
                    </a:lnTo>
                    <a:lnTo>
                      <a:pt x="0"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93" name="Freeform 117"/>
              <p:cNvSpPr>
                <a:spLocks noChangeAspect="1"/>
              </p:cNvSpPr>
              <p:nvPr/>
            </p:nvSpPr>
            <p:spPr bwMode="auto">
              <a:xfrm>
                <a:off x="2299" y="1482"/>
                <a:ext cx="14" cy="48"/>
              </a:xfrm>
              <a:custGeom>
                <a:avLst/>
                <a:gdLst>
                  <a:gd name="T0" fmla="*/ 2 w 18"/>
                  <a:gd name="T1" fmla="*/ 0 h 66"/>
                  <a:gd name="T2" fmla="*/ 2 w 18"/>
                  <a:gd name="T3" fmla="*/ 1 h 66"/>
                  <a:gd name="T4" fmla="*/ 0 w 18"/>
                  <a:gd name="T5" fmla="*/ 1 h 66"/>
                  <a:gd name="T6" fmla="*/ 2 w 18"/>
                  <a:gd name="T7" fmla="*/ 1 h 66"/>
                  <a:gd name="T8" fmla="*/ 2 w 18"/>
                  <a:gd name="T9" fmla="*/ 0 h 66"/>
                  <a:gd name="T10" fmla="*/ 0 60000 65536"/>
                  <a:gd name="T11" fmla="*/ 0 60000 65536"/>
                  <a:gd name="T12" fmla="*/ 0 60000 65536"/>
                  <a:gd name="T13" fmla="*/ 0 60000 65536"/>
                  <a:gd name="T14" fmla="*/ 0 60000 65536"/>
                  <a:gd name="T15" fmla="*/ 0 w 18"/>
                  <a:gd name="T16" fmla="*/ 0 h 66"/>
                  <a:gd name="T17" fmla="*/ 18 w 18"/>
                  <a:gd name="T18" fmla="*/ 66 h 66"/>
                </a:gdLst>
                <a:ahLst/>
                <a:cxnLst>
                  <a:cxn ang="T10">
                    <a:pos x="T0" y="T1"/>
                  </a:cxn>
                  <a:cxn ang="T11">
                    <a:pos x="T2" y="T3"/>
                  </a:cxn>
                  <a:cxn ang="T12">
                    <a:pos x="T4" y="T5"/>
                  </a:cxn>
                  <a:cxn ang="T13">
                    <a:pos x="T6" y="T7"/>
                  </a:cxn>
                  <a:cxn ang="T14">
                    <a:pos x="T8" y="T9"/>
                  </a:cxn>
                </a:cxnLst>
                <a:rect l="T15" t="T16" r="T17" b="T18"/>
                <a:pathLst>
                  <a:path w="18" h="66">
                    <a:moveTo>
                      <a:pt x="18" y="0"/>
                    </a:moveTo>
                    <a:lnTo>
                      <a:pt x="6" y="66"/>
                    </a:lnTo>
                    <a:lnTo>
                      <a:pt x="0" y="48"/>
                    </a:lnTo>
                    <a:lnTo>
                      <a:pt x="6" y="6"/>
                    </a:lnTo>
                    <a:lnTo>
                      <a:pt x="18" y="0"/>
                    </a:lnTo>
                    <a:close/>
                  </a:path>
                </a:pathLst>
              </a:custGeom>
              <a:solidFill>
                <a:srgbClr val="E8D898"/>
              </a:solidFill>
              <a:ln w="9525">
                <a:solidFill>
                  <a:srgbClr val="E8D898"/>
                </a:solidFill>
                <a:round/>
                <a:headEnd/>
                <a:tailEnd/>
              </a:ln>
            </p:spPr>
            <p:txBody>
              <a:bodyPr/>
              <a:lstStyle/>
              <a:p>
                <a:endParaRPr lang="en-US"/>
              </a:p>
            </p:txBody>
          </p:sp>
          <p:sp>
            <p:nvSpPr>
              <p:cNvPr id="23294" name="Freeform 118"/>
              <p:cNvSpPr>
                <a:spLocks noChangeAspect="1"/>
              </p:cNvSpPr>
              <p:nvPr/>
            </p:nvSpPr>
            <p:spPr bwMode="auto">
              <a:xfrm>
                <a:off x="2299" y="1482"/>
                <a:ext cx="14" cy="48"/>
              </a:xfrm>
              <a:custGeom>
                <a:avLst/>
                <a:gdLst>
                  <a:gd name="T0" fmla="*/ 2 w 18"/>
                  <a:gd name="T1" fmla="*/ 0 h 66"/>
                  <a:gd name="T2" fmla="*/ 2 w 18"/>
                  <a:gd name="T3" fmla="*/ 1 h 66"/>
                  <a:gd name="T4" fmla="*/ 0 w 18"/>
                  <a:gd name="T5" fmla="*/ 1 h 66"/>
                  <a:gd name="T6" fmla="*/ 2 w 18"/>
                  <a:gd name="T7" fmla="*/ 1 h 66"/>
                  <a:gd name="T8" fmla="*/ 2 w 18"/>
                  <a:gd name="T9" fmla="*/ 0 h 66"/>
                  <a:gd name="T10" fmla="*/ 2 w 18"/>
                  <a:gd name="T11" fmla="*/ 1 h 66"/>
                  <a:gd name="T12" fmla="*/ 0 60000 65536"/>
                  <a:gd name="T13" fmla="*/ 0 60000 65536"/>
                  <a:gd name="T14" fmla="*/ 0 60000 65536"/>
                  <a:gd name="T15" fmla="*/ 0 60000 65536"/>
                  <a:gd name="T16" fmla="*/ 0 60000 65536"/>
                  <a:gd name="T17" fmla="*/ 0 60000 65536"/>
                  <a:gd name="T18" fmla="*/ 0 w 18"/>
                  <a:gd name="T19" fmla="*/ 0 h 66"/>
                  <a:gd name="T20" fmla="*/ 18 w 18"/>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8" h="66">
                    <a:moveTo>
                      <a:pt x="18" y="0"/>
                    </a:moveTo>
                    <a:lnTo>
                      <a:pt x="6" y="66"/>
                    </a:lnTo>
                    <a:lnTo>
                      <a:pt x="0" y="48"/>
                    </a:lnTo>
                    <a:lnTo>
                      <a:pt x="6" y="6"/>
                    </a:lnTo>
                    <a:lnTo>
                      <a:pt x="18" y="0"/>
                    </a:lnTo>
                    <a:lnTo>
                      <a:pt x="18"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95" name="Freeform 119"/>
              <p:cNvSpPr>
                <a:spLocks noChangeAspect="1"/>
              </p:cNvSpPr>
              <p:nvPr/>
            </p:nvSpPr>
            <p:spPr bwMode="auto">
              <a:xfrm>
                <a:off x="2011" y="1439"/>
                <a:ext cx="297" cy="160"/>
              </a:xfrm>
              <a:custGeom>
                <a:avLst/>
                <a:gdLst>
                  <a:gd name="T0" fmla="*/ 2 w 390"/>
                  <a:gd name="T1" fmla="*/ 1 h 222"/>
                  <a:gd name="T2" fmla="*/ 2 w 390"/>
                  <a:gd name="T3" fmla="*/ 1 h 222"/>
                  <a:gd name="T4" fmla="*/ 2 w 390"/>
                  <a:gd name="T5" fmla="*/ 1 h 222"/>
                  <a:gd name="T6" fmla="*/ 2 w 390"/>
                  <a:gd name="T7" fmla="*/ 1 h 222"/>
                  <a:gd name="T8" fmla="*/ 2 w 390"/>
                  <a:gd name="T9" fmla="*/ 1 h 222"/>
                  <a:gd name="T10" fmla="*/ 0 w 390"/>
                  <a:gd name="T11" fmla="*/ 1 h 222"/>
                  <a:gd name="T12" fmla="*/ 2 w 390"/>
                  <a:gd name="T13" fmla="*/ 1 h 222"/>
                  <a:gd name="T14" fmla="*/ 2 w 390"/>
                  <a:gd name="T15" fmla="*/ 1 h 222"/>
                  <a:gd name="T16" fmla="*/ 2 w 390"/>
                  <a:gd name="T17" fmla="*/ 1 h 222"/>
                  <a:gd name="T18" fmla="*/ 2 w 390"/>
                  <a:gd name="T19" fmla="*/ 1 h 222"/>
                  <a:gd name="T20" fmla="*/ 2 w 390"/>
                  <a:gd name="T21" fmla="*/ 1 h 222"/>
                  <a:gd name="T22" fmla="*/ 2 w 390"/>
                  <a:gd name="T23" fmla="*/ 1 h 222"/>
                  <a:gd name="T24" fmla="*/ 2 w 390"/>
                  <a:gd name="T25" fmla="*/ 1 h 222"/>
                  <a:gd name="T26" fmla="*/ 2 w 390"/>
                  <a:gd name="T27" fmla="*/ 1 h 222"/>
                  <a:gd name="T28" fmla="*/ 2 w 390"/>
                  <a:gd name="T29" fmla="*/ 1 h 222"/>
                  <a:gd name="T30" fmla="*/ 2 w 390"/>
                  <a:gd name="T31" fmla="*/ 1 h 222"/>
                  <a:gd name="T32" fmla="*/ 2 w 390"/>
                  <a:gd name="T33" fmla="*/ 1 h 222"/>
                  <a:gd name="T34" fmla="*/ 2 w 390"/>
                  <a:gd name="T35" fmla="*/ 1 h 222"/>
                  <a:gd name="T36" fmla="*/ 2 w 390"/>
                  <a:gd name="T37" fmla="*/ 0 h 222"/>
                  <a:gd name="T38" fmla="*/ 2 w 390"/>
                  <a:gd name="T39" fmla="*/ 1 h 222"/>
                  <a:gd name="T40" fmla="*/ 2 w 390"/>
                  <a:gd name="T41" fmla="*/ 1 h 222"/>
                  <a:gd name="T42" fmla="*/ 2 w 390"/>
                  <a:gd name="T43" fmla="*/ 1 h 222"/>
                  <a:gd name="T44" fmla="*/ 2 w 390"/>
                  <a:gd name="T45" fmla="*/ 1 h 222"/>
                  <a:gd name="T46" fmla="*/ 2 w 390"/>
                  <a:gd name="T47" fmla="*/ 1 h 222"/>
                  <a:gd name="T48" fmla="*/ 2 w 390"/>
                  <a:gd name="T49" fmla="*/ 1 h 222"/>
                  <a:gd name="T50" fmla="*/ 2 w 390"/>
                  <a:gd name="T51" fmla="*/ 1 h 222"/>
                  <a:gd name="T52" fmla="*/ 2 w 390"/>
                  <a:gd name="T53" fmla="*/ 1 h 222"/>
                  <a:gd name="T54" fmla="*/ 2 w 390"/>
                  <a:gd name="T55" fmla="*/ 1 h 222"/>
                  <a:gd name="T56" fmla="*/ 2 w 390"/>
                  <a:gd name="T57" fmla="*/ 1 h 222"/>
                  <a:gd name="T58" fmla="*/ 2 w 390"/>
                  <a:gd name="T59" fmla="*/ 1 h 222"/>
                  <a:gd name="T60" fmla="*/ 2 w 390"/>
                  <a:gd name="T61" fmla="*/ 1 h 222"/>
                  <a:gd name="T62" fmla="*/ 2 w 390"/>
                  <a:gd name="T63" fmla="*/ 1 h 222"/>
                  <a:gd name="T64" fmla="*/ 2 w 390"/>
                  <a:gd name="T65" fmla="*/ 1 h 222"/>
                  <a:gd name="T66" fmla="*/ 2 w 390"/>
                  <a:gd name="T67" fmla="*/ 1 h 222"/>
                  <a:gd name="T68" fmla="*/ 2 w 390"/>
                  <a:gd name="T69" fmla="*/ 1 h 222"/>
                  <a:gd name="T70" fmla="*/ 2 w 390"/>
                  <a:gd name="T71" fmla="*/ 1 h 222"/>
                  <a:gd name="T72" fmla="*/ 2 w 390"/>
                  <a:gd name="T73" fmla="*/ 1 h 222"/>
                  <a:gd name="T74" fmla="*/ 2 w 390"/>
                  <a:gd name="T75" fmla="*/ 1 h 222"/>
                  <a:gd name="T76" fmla="*/ 2 w 390"/>
                  <a:gd name="T77" fmla="*/ 1 h 222"/>
                  <a:gd name="T78" fmla="*/ 2 w 390"/>
                  <a:gd name="T79" fmla="*/ 1 h 222"/>
                  <a:gd name="T80" fmla="*/ 2 w 390"/>
                  <a:gd name="T81" fmla="*/ 1 h 222"/>
                  <a:gd name="T82" fmla="*/ 2 w 390"/>
                  <a:gd name="T83" fmla="*/ 1 h 222"/>
                  <a:gd name="T84" fmla="*/ 2 w 390"/>
                  <a:gd name="T85" fmla="*/ 1 h 222"/>
                  <a:gd name="T86" fmla="*/ 2 w 390"/>
                  <a:gd name="T87" fmla="*/ 1 h 222"/>
                  <a:gd name="T88" fmla="*/ 2 w 390"/>
                  <a:gd name="T89" fmla="*/ 1 h 222"/>
                  <a:gd name="T90" fmla="*/ 2 w 390"/>
                  <a:gd name="T91" fmla="*/ 1 h 2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0"/>
                  <a:gd name="T139" fmla="*/ 0 h 222"/>
                  <a:gd name="T140" fmla="*/ 390 w 390"/>
                  <a:gd name="T141" fmla="*/ 222 h 2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close/>
                  </a:path>
                </a:pathLst>
              </a:custGeom>
              <a:solidFill>
                <a:srgbClr val="E8D898"/>
              </a:solidFill>
              <a:ln w="9525">
                <a:solidFill>
                  <a:srgbClr val="E8D898"/>
                </a:solidFill>
                <a:round/>
                <a:headEnd/>
                <a:tailEnd/>
              </a:ln>
            </p:spPr>
            <p:txBody>
              <a:bodyPr/>
              <a:lstStyle/>
              <a:p>
                <a:endParaRPr lang="en-US"/>
              </a:p>
            </p:txBody>
          </p:sp>
          <p:sp>
            <p:nvSpPr>
              <p:cNvPr id="23296" name="Freeform 120"/>
              <p:cNvSpPr>
                <a:spLocks noChangeAspect="1"/>
              </p:cNvSpPr>
              <p:nvPr/>
            </p:nvSpPr>
            <p:spPr bwMode="auto">
              <a:xfrm>
                <a:off x="2011" y="1439"/>
                <a:ext cx="297" cy="160"/>
              </a:xfrm>
              <a:custGeom>
                <a:avLst/>
                <a:gdLst>
                  <a:gd name="T0" fmla="*/ 2 w 390"/>
                  <a:gd name="T1" fmla="*/ 1 h 222"/>
                  <a:gd name="T2" fmla="*/ 2 w 390"/>
                  <a:gd name="T3" fmla="*/ 1 h 222"/>
                  <a:gd name="T4" fmla="*/ 2 w 390"/>
                  <a:gd name="T5" fmla="*/ 1 h 222"/>
                  <a:gd name="T6" fmla="*/ 2 w 390"/>
                  <a:gd name="T7" fmla="*/ 1 h 222"/>
                  <a:gd name="T8" fmla="*/ 2 w 390"/>
                  <a:gd name="T9" fmla="*/ 1 h 222"/>
                  <a:gd name="T10" fmla="*/ 0 w 390"/>
                  <a:gd name="T11" fmla="*/ 1 h 222"/>
                  <a:gd name="T12" fmla="*/ 2 w 390"/>
                  <a:gd name="T13" fmla="*/ 1 h 222"/>
                  <a:gd name="T14" fmla="*/ 2 w 390"/>
                  <a:gd name="T15" fmla="*/ 1 h 222"/>
                  <a:gd name="T16" fmla="*/ 2 w 390"/>
                  <a:gd name="T17" fmla="*/ 1 h 222"/>
                  <a:gd name="T18" fmla="*/ 2 w 390"/>
                  <a:gd name="T19" fmla="*/ 1 h 222"/>
                  <a:gd name="T20" fmla="*/ 2 w 390"/>
                  <a:gd name="T21" fmla="*/ 1 h 222"/>
                  <a:gd name="T22" fmla="*/ 2 w 390"/>
                  <a:gd name="T23" fmla="*/ 1 h 222"/>
                  <a:gd name="T24" fmla="*/ 2 w 390"/>
                  <a:gd name="T25" fmla="*/ 1 h 222"/>
                  <a:gd name="T26" fmla="*/ 2 w 390"/>
                  <a:gd name="T27" fmla="*/ 1 h 222"/>
                  <a:gd name="T28" fmla="*/ 2 w 390"/>
                  <a:gd name="T29" fmla="*/ 1 h 222"/>
                  <a:gd name="T30" fmla="*/ 2 w 390"/>
                  <a:gd name="T31" fmla="*/ 1 h 222"/>
                  <a:gd name="T32" fmla="*/ 2 w 390"/>
                  <a:gd name="T33" fmla="*/ 1 h 222"/>
                  <a:gd name="T34" fmla="*/ 2 w 390"/>
                  <a:gd name="T35" fmla="*/ 1 h 222"/>
                  <a:gd name="T36" fmla="*/ 2 w 390"/>
                  <a:gd name="T37" fmla="*/ 0 h 222"/>
                  <a:gd name="T38" fmla="*/ 2 w 390"/>
                  <a:gd name="T39" fmla="*/ 1 h 222"/>
                  <a:gd name="T40" fmla="*/ 2 w 390"/>
                  <a:gd name="T41" fmla="*/ 1 h 222"/>
                  <a:gd name="T42" fmla="*/ 2 w 390"/>
                  <a:gd name="T43" fmla="*/ 1 h 222"/>
                  <a:gd name="T44" fmla="*/ 2 w 390"/>
                  <a:gd name="T45" fmla="*/ 1 h 222"/>
                  <a:gd name="T46" fmla="*/ 2 w 390"/>
                  <a:gd name="T47" fmla="*/ 1 h 222"/>
                  <a:gd name="T48" fmla="*/ 2 w 390"/>
                  <a:gd name="T49" fmla="*/ 1 h 222"/>
                  <a:gd name="T50" fmla="*/ 2 w 390"/>
                  <a:gd name="T51" fmla="*/ 1 h 222"/>
                  <a:gd name="T52" fmla="*/ 2 w 390"/>
                  <a:gd name="T53" fmla="*/ 1 h 222"/>
                  <a:gd name="T54" fmla="*/ 2 w 390"/>
                  <a:gd name="T55" fmla="*/ 1 h 222"/>
                  <a:gd name="T56" fmla="*/ 2 w 390"/>
                  <a:gd name="T57" fmla="*/ 1 h 222"/>
                  <a:gd name="T58" fmla="*/ 2 w 390"/>
                  <a:gd name="T59" fmla="*/ 1 h 222"/>
                  <a:gd name="T60" fmla="*/ 2 w 390"/>
                  <a:gd name="T61" fmla="*/ 1 h 222"/>
                  <a:gd name="T62" fmla="*/ 2 w 390"/>
                  <a:gd name="T63" fmla="*/ 1 h 222"/>
                  <a:gd name="T64" fmla="*/ 2 w 390"/>
                  <a:gd name="T65" fmla="*/ 1 h 222"/>
                  <a:gd name="T66" fmla="*/ 2 w 390"/>
                  <a:gd name="T67" fmla="*/ 1 h 222"/>
                  <a:gd name="T68" fmla="*/ 2 w 390"/>
                  <a:gd name="T69" fmla="*/ 1 h 222"/>
                  <a:gd name="T70" fmla="*/ 2 w 390"/>
                  <a:gd name="T71" fmla="*/ 1 h 222"/>
                  <a:gd name="T72" fmla="*/ 2 w 390"/>
                  <a:gd name="T73" fmla="*/ 1 h 222"/>
                  <a:gd name="T74" fmla="*/ 2 w 390"/>
                  <a:gd name="T75" fmla="*/ 1 h 222"/>
                  <a:gd name="T76" fmla="*/ 2 w 390"/>
                  <a:gd name="T77" fmla="*/ 1 h 222"/>
                  <a:gd name="T78" fmla="*/ 2 w 390"/>
                  <a:gd name="T79" fmla="*/ 1 h 222"/>
                  <a:gd name="T80" fmla="*/ 2 w 390"/>
                  <a:gd name="T81" fmla="*/ 1 h 222"/>
                  <a:gd name="T82" fmla="*/ 2 w 390"/>
                  <a:gd name="T83" fmla="*/ 1 h 222"/>
                  <a:gd name="T84" fmla="*/ 2 w 390"/>
                  <a:gd name="T85" fmla="*/ 1 h 222"/>
                  <a:gd name="T86" fmla="*/ 2 w 390"/>
                  <a:gd name="T87" fmla="*/ 1 h 222"/>
                  <a:gd name="T88" fmla="*/ 2 w 390"/>
                  <a:gd name="T89" fmla="*/ 1 h 222"/>
                  <a:gd name="T90" fmla="*/ 2 w 390"/>
                  <a:gd name="T91" fmla="*/ 1 h 222"/>
                  <a:gd name="T92" fmla="*/ 2 w 390"/>
                  <a:gd name="T93" fmla="*/ 1 h 2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0"/>
                  <a:gd name="T142" fmla="*/ 0 h 222"/>
                  <a:gd name="T143" fmla="*/ 390 w 390"/>
                  <a:gd name="T144" fmla="*/ 222 h 2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lnTo>
                      <a:pt x="390" y="16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97" name="Freeform 121"/>
              <p:cNvSpPr>
                <a:spLocks noChangeAspect="1"/>
              </p:cNvSpPr>
              <p:nvPr/>
            </p:nvSpPr>
            <p:spPr bwMode="auto">
              <a:xfrm>
                <a:off x="592" y="941"/>
                <a:ext cx="261" cy="177"/>
              </a:xfrm>
              <a:custGeom>
                <a:avLst/>
                <a:gdLst>
                  <a:gd name="T0" fmla="*/ 2 w 342"/>
                  <a:gd name="T1" fmla="*/ 1 h 246"/>
                  <a:gd name="T2" fmla="*/ 0 w 342"/>
                  <a:gd name="T3" fmla="*/ 1 h 246"/>
                  <a:gd name="T4" fmla="*/ 2 w 342"/>
                  <a:gd name="T5" fmla="*/ 1 h 246"/>
                  <a:gd name="T6" fmla="*/ 2 w 342"/>
                  <a:gd name="T7" fmla="*/ 1 h 246"/>
                  <a:gd name="T8" fmla="*/ 2 w 342"/>
                  <a:gd name="T9" fmla="*/ 1 h 246"/>
                  <a:gd name="T10" fmla="*/ 2 w 342"/>
                  <a:gd name="T11" fmla="*/ 1 h 246"/>
                  <a:gd name="T12" fmla="*/ 2 w 342"/>
                  <a:gd name="T13" fmla="*/ 1 h 246"/>
                  <a:gd name="T14" fmla="*/ 2 w 342"/>
                  <a:gd name="T15" fmla="*/ 1 h 246"/>
                  <a:gd name="T16" fmla="*/ 2 w 342"/>
                  <a:gd name="T17" fmla="*/ 1 h 246"/>
                  <a:gd name="T18" fmla="*/ 2 w 342"/>
                  <a:gd name="T19" fmla="*/ 1 h 246"/>
                  <a:gd name="T20" fmla="*/ 2 w 342"/>
                  <a:gd name="T21" fmla="*/ 1 h 246"/>
                  <a:gd name="T22" fmla="*/ 2 w 342"/>
                  <a:gd name="T23" fmla="*/ 1 h 246"/>
                  <a:gd name="T24" fmla="*/ 2 w 342"/>
                  <a:gd name="T25" fmla="*/ 1 h 246"/>
                  <a:gd name="T26" fmla="*/ 2 w 342"/>
                  <a:gd name="T27" fmla="*/ 1 h 246"/>
                  <a:gd name="T28" fmla="*/ 2 w 342"/>
                  <a:gd name="T29" fmla="*/ 1 h 246"/>
                  <a:gd name="T30" fmla="*/ 2 w 342"/>
                  <a:gd name="T31" fmla="*/ 1 h 246"/>
                  <a:gd name="T32" fmla="*/ 2 w 342"/>
                  <a:gd name="T33" fmla="*/ 1 h 246"/>
                  <a:gd name="T34" fmla="*/ 2 w 342"/>
                  <a:gd name="T35" fmla="*/ 1 h 246"/>
                  <a:gd name="T36" fmla="*/ 2 w 342"/>
                  <a:gd name="T37" fmla="*/ 1 h 246"/>
                  <a:gd name="T38" fmla="*/ 2 w 342"/>
                  <a:gd name="T39" fmla="*/ 1 h 246"/>
                  <a:gd name="T40" fmla="*/ 2 w 342"/>
                  <a:gd name="T41" fmla="*/ 1 h 246"/>
                  <a:gd name="T42" fmla="*/ 2 w 342"/>
                  <a:gd name="T43" fmla="*/ 1 h 246"/>
                  <a:gd name="T44" fmla="*/ 2 w 342"/>
                  <a:gd name="T45" fmla="*/ 1 h 246"/>
                  <a:gd name="T46" fmla="*/ 2 w 342"/>
                  <a:gd name="T47" fmla="*/ 1 h 246"/>
                  <a:gd name="T48" fmla="*/ 2 w 342"/>
                  <a:gd name="T49" fmla="*/ 1 h 246"/>
                  <a:gd name="T50" fmla="*/ 2 w 342"/>
                  <a:gd name="T51" fmla="*/ 1 h 246"/>
                  <a:gd name="T52" fmla="*/ 2 w 342"/>
                  <a:gd name="T53" fmla="*/ 1 h 246"/>
                  <a:gd name="T54" fmla="*/ 2 w 342"/>
                  <a:gd name="T55" fmla="*/ 1 h 246"/>
                  <a:gd name="T56" fmla="*/ 2 w 342"/>
                  <a:gd name="T57" fmla="*/ 1 h 246"/>
                  <a:gd name="T58" fmla="*/ 2 w 342"/>
                  <a:gd name="T59" fmla="*/ 1 h 246"/>
                  <a:gd name="T60" fmla="*/ 2 w 342"/>
                  <a:gd name="T61" fmla="*/ 1 h 246"/>
                  <a:gd name="T62" fmla="*/ 2 w 342"/>
                  <a:gd name="T63" fmla="*/ 1 h 246"/>
                  <a:gd name="T64" fmla="*/ 2 w 342"/>
                  <a:gd name="T65" fmla="*/ 1 h 246"/>
                  <a:gd name="T66" fmla="*/ 2 w 342"/>
                  <a:gd name="T67" fmla="*/ 1 h 246"/>
                  <a:gd name="T68" fmla="*/ 2 w 342"/>
                  <a:gd name="T69" fmla="*/ 1 h 246"/>
                  <a:gd name="T70" fmla="*/ 2 w 342"/>
                  <a:gd name="T71" fmla="*/ 1 h 246"/>
                  <a:gd name="T72" fmla="*/ 2 w 342"/>
                  <a:gd name="T73" fmla="*/ 1 h 246"/>
                  <a:gd name="T74" fmla="*/ 2 w 342"/>
                  <a:gd name="T75" fmla="*/ 0 h 246"/>
                  <a:gd name="T76" fmla="*/ 2 w 342"/>
                  <a:gd name="T77" fmla="*/ 1 h 246"/>
                  <a:gd name="T78" fmla="*/ 2 w 342"/>
                  <a:gd name="T79" fmla="*/ 1 h 246"/>
                  <a:gd name="T80" fmla="*/ 2 w 342"/>
                  <a:gd name="T81" fmla="*/ 1 h 246"/>
                  <a:gd name="T82" fmla="*/ 2 w 342"/>
                  <a:gd name="T83" fmla="*/ 1 h 246"/>
                  <a:gd name="T84" fmla="*/ 2 w 342"/>
                  <a:gd name="T85" fmla="*/ 1 h 246"/>
                  <a:gd name="T86" fmla="*/ 2 w 342"/>
                  <a:gd name="T87" fmla="*/ 1 h 246"/>
                  <a:gd name="T88" fmla="*/ 2 w 342"/>
                  <a:gd name="T89" fmla="*/ 1 h 246"/>
                  <a:gd name="T90" fmla="*/ 2 w 342"/>
                  <a:gd name="T91" fmla="*/ 1 h 246"/>
                  <a:gd name="T92" fmla="*/ 2 w 342"/>
                  <a:gd name="T93" fmla="*/ 1 h 2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2"/>
                  <a:gd name="T142" fmla="*/ 0 h 246"/>
                  <a:gd name="T143" fmla="*/ 342 w 342"/>
                  <a:gd name="T144" fmla="*/ 246 h 2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2" h="246">
                    <a:moveTo>
                      <a:pt x="24" y="162"/>
                    </a:moveTo>
                    <a:lnTo>
                      <a:pt x="0" y="150"/>
                    </a:lnTo>
                    <a:lnTo>
                      <a:pt x="6" y="126"/>
                    </a:lnTo>
                    <a:lnTo>
                      <a:pt x="6" y="144"/>
                    </a:lnTo>
                    <a:lnTo>
                      <a:pt x="18" y="126"/>
                    </a:lnTo>
                    <a:lnTo>
                      <a:pt x="6" y="126"/>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close/>
                  </a:path>
                </a:pathLst>
              </a:custGeom>
              <a:solidFill>
                <a:srgbClr val="FFAA00"/>
              </a:solidFill>
              <a:ln w="9525">
                <a:solidFill>
                  <a:srgbClr val="FFAA00"/>
                </a:solidFill>
                <a:round/>
                <a:headEnd/>
                <a:tailEnd/>
              </a:ln>
            </p:spPr>
            <p:txBody>
              <a:bodyPr/>
              <a:lstStyle/>
              <a:p>
                <a:endParaRPr lang="en-US"/>
              </a:p>
            </p:txBody>
          </p:sp>
          <p:sp>
            <p:nvSpPr>
              <p:cNvPr id="23298" name="Freeform 122"/>
              <p:cNvSpPr>
                <a:spLocks noChangeAspect="1"/>
              </p:cNvSpPr>
              <p:nvPr/>
            </p:nvSpPr>
            <p:spPr bwMode="auto">
              <a:xfrm>
                <a:off x="592" y="941"/>
                <a:ext cx="261" cy="177"/>
              </a:xfrm>
              <a:custGeom>
                <a:avLst/>
                <a:gdLst>
                  <a:gd name="T0" fmla="*/ 2 w 342"/>
                  <a:gd name="T1" fmla="*/ 1 h 246"/>
                  <a:gd name="T2" fmla="*/ 0 w 342"/>
                  <a:gd name="T3" fmla="*/ 1 h 246"/>
                  <a:gd name="T4" fmla="*/ 2 w 342"/>
                  <a:gd name="T5" fmla="*/ 1 h 246"/>
                  <a:gd name="T6" fmla="*/ 2 w 342"/>
                  <a:gd name="T7" fmla="*/ 1 h 246"/>
                  <a:gd name="T8" fmla="*/ 2 w 342"/>
                  <a:gd name="T9" fmla="*/ 1 h 246"/>
                  <a:gd name="T10" fmla="*/ 2 w 342"/>
                  <a:gd name="T11" fmla="*/ 1 h 246"/>
                  <a:gd name="T12" fmla="*/ 2 w 342"/>
                  <a:gd name="T13" fmla="*/ 1 h 246"/>
                  <a:gd name="T14" fmla="*/ 2 w 342"/>
                  <a:gd name="T15" fmla="*/ 1 h 246"/>
                  <a:gd name="T16" fmla="*/ 2 w 342"/>
                  <a:gd name="T17" fmla="*/ 1 h 246"/>
                  <a:gd name="T18" fmla="*/ 2 w 342"/>
                  <a:gd name="T19" fmla="*/ 1 h 246"/>
                  <a:gd name="T20" fmla="*/ 2 w 342"/>
                  <a:gd name="T21" fmla="*/ 1 h 246"/>
                  <a:gd name="T22" fmla="*/ 2 w 342"/>
                  <a:gd name="T23" fmla="*/ 1 h 246"/>
                  <a:gd name="T24" fmla="*/ 2 w 342"/>
                  <a:gd name="T25" fmla="*/ 1 h 246"/>
                  <a:gd name="T26" fmla="*/ 2 w 342"/>
                  <a:gd name="T27" fmla="*/ 1 h 246"/>
                  <a:gd name="T28" fmla="*/ 2 w 342"/>
                  <a:gd name="T29" fmla="*/ 1 h 246"/>
                  <a:gd name="T30" fmla="*/ 2 w 342"/>
                  <a:gd name="T31" fmla="*/ 1 h 246"/>
                  <a:gd name="T32" fmla="*/ 2 w 342"/>
                  <a:gd name="T33" fmla="*/ 1 h 246"/>
                  <a:gd name="T34" fmla="*/ 2 w 342"/>
                  <a:gd name="T35" fmla="*/ 1 h 246"/>
                  <a:gd name="T36" fmla="*/ 2 w 342"/>
                  <a:gd name="T37" fmla="*/ 1 h 246"/>
                  <a:gd name="T38" fmla="*/ 2 w 342"/>
                  <a:gd name="T39" fmla="*/ 1 h 246"/>
                  <a:gd name="T40" fmla="*/ 2 w 342"/>
                  <a:gd name="T41" fmla="*/ 1 h 246"/>
                  <a:gd name="T42" fmla="*/ 2 w 342"/>
                  <a:gd name="T43" fmla="*/ 1 h 246"/>
                  <a:gd name="T44" fmla="*/ 2 w 342"/>
                  <a:gd name="T45" fmla="*/ 1 h 246"/>
                  <a:gd name="T46" fmla="*/ 2 w 342"/>
                  <a:gd name="T47" fmla="*/ 1 h 246"/>
                  <a:gd name="T48" fmla="*/ 2 w 342"/>
                  <a:gd name="T49" fmla="*/ 1 h 246"/>
                  <a:gd name="T50" fmla="*/ 2 w 342"/>
                  <a:gd name="T51" fmla="*/ 1 h 246"/>
                  <a:gd name="T52" fmla="*/ 2 w 342"/>
                  <a:gd name="T53" fmla="*/ 1 h 246"/>
                  <a:gd name="T54" fmla="*/ 2 w 342"/>
                  <a:gd name="T55" fmla="*/ 1 h 246"/>
                  <a:gd name="T56" fmla="*/ 2 w 342"/>
                  <a:gd name="T57" fmla="*/ 1 h 246"/>
                  <a:gd name="T58" fmla="*/ 2 w 342"/>
                  <a:gd name="T59" fmla="*/ 1 h 246"/>
                  <a:gd name="T60" fmla="*/ 2 w 342"/>
                  <a:gd name="T61" fmla="*/ 1 h 246"/>
                  <a:gd name="T62" fmla="*/ 2 w 342"/>
                  <a:gd name="T63" fmla="*/ 1 h 246"/>
                  <a:gd name="T64" fmla="*/ 2 w 342"/>
                  <a:gd name="T65" fmla="*/ 1 h 246"/>
                  <a:gd name="T66" fmla="*/ 2 w 342"/>
                  <a:gd name="T67" fmla="*/ 1 h 246"/>
                  <a:gd name="T68" fmla="*/ 2 w 342"/>
                  <a:gd name="T69" fmla="*/ 1 h 246"/>
                  <a:gd name="T70" fmla="*/ 2 w 342"/>
                  <a:gd name="T71" fmla="*/ 1 h 246"/>
                  <a:gd name="T72" fmla="*/ 2 w 342"/>
                  <a:gd name="T73" fmla="*/ 1 h 246"/>
                  <a:gd name="T74" fmla="*/ 2 w 342"/>
                  <a:gd name="T75" fmla="*/ 1 h 246"/>
                  <a:gd name="T76" fmla="*/ 2 w 342"/>
                  <a:gd name="T77" fmla="*/ 1 h 246"/>
                  <a:gd name="T78" fmla="*/ 2 w 342"/>
                  <a:gd name="T79" fmla="*/ 0 h 246"/>
                  <a:gd name="T80" fmla="*/ 2 w 342"/>
                  <a:gd name="T81" fmla="*/ 1 h 246"/>
                  <a:gd name="T82" fmla="*/ 2 w 342"/>
                  <a:gd name="T83" fmla="*/ 1 h 246"/>
                  <a:gd name="T84" fmla="*/ 2 w 342"/>
                  <a:gd name="T85" fmla="*/ 1 h 246"/>
                  <a:gd name="T86" fmla="*/ 2 w 342"/>
                  <a:gd name="T87" fmla="*/ 1 h 246"/>
                  <a:gd name="T88" fmla="*/ 2 w 342"/>
                  <a:gd name="T89" fmla="*/ 1 h 246"/>
                  <a:gd name="T90" fmla="*/ 2 w 342"/>
                  <a:gd name="T91" fmla="*/ 1 h 246"/>
                  <a:gd name="T92" fmla="*/ 2 w 342"/>
                  <a:gd name="T93" fmla="*/ 1 h 246"/>
                  <a:gd name="T94" fmla="*/ 2 w 342"/>
                  <a:gd name="T95" fmla="*/ 1 h 246"/>
                  <a:gd name="T96" fmla="*/ 2 w 342"/>
                  <a:gd name="T97" fmla="*/ 1 h 246"/>
                  <a:gd name="T98" fmla="*/ 2 w 342"/>
                  <a:gd name="T99" fmla="*/ 1 h 2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2"/>
                  <a:gd name="T151" fmla="*/ 0 h 246"/>
                  <a:gd name="T152" fmla="*/ 342 w 342"/>
                  <a:gd name="T153" fmla="*/ 246 h 2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2" h="246">
                    <a:moveTo>
                      <a:pt x="24" y="162"/>
                    </a:moveTo>
                    <a:lnTo>
                      <a:pt x="0" y="150"/>
                    </a:lnTo>
                    <a:lnTo>
                      <a:pt x="6" y="126"/>
                    </a:lnTo>
                    <a:lnTo>
                      <a:pt x="6" y="144"/>
                    </a:lnTo>
                    <a:lnTo>
                      <a:pt x="18" y="126"/>
                    </a:lnTo>
                    <a:lnTo>
                      <a:pt x="6" y="126"/>
                    </a:lnTo>
                    <a:lnTo>
                      <a:pt x="12" y="108"/>
                    </a:lnTo>
                    <a:lnTo>
                      <a:pt x="24" y="108"/>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72" y="96"/>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lnTo>
                      <a:pt x="24" y="16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99" name="Freeform 123"/>
              <p:cNvSpPr>
                <a:spLocks noChangeAspect="1"/>
              </p:cNvSpPr>
              <p:nvPr/>
            </p:nvSpPr>
            <p:spPr bwMode="auto">
              <a:xfrm>
                <a:off x="2038" y="1400"/>
                <a:ext cx="174" cy="164"/>
              </a:xfrm>
              <a:custGeom>
                <a:avLst/>
                <a:gdLst>
                  <a:gd name="T0" fmla="*/ 2 w 228"/>
                  <a:gd name="T1" fmla="*/ 1 h 228"/>
                  <a:gd name="T2" fmla="*/ 2 w 228"/>
                  <a:gd name="T3" fmla="*/ 1 h 228"/>
                  <a:gd name="T4" fmla="*/ 2 w 228"/>
                  <a:gd name="T5" fmla="*/ 1 h 228"/>
                  <a:gd name="T6" fmla="*/ 2 w 228"/>
                  <a:gd name="T7" fmla="*/ 1 h 228"/>
                  <a:gd name="T8" fmla="*/ 2 w 228"/>
                  <a:gd name="T9" fmla="*/ 1 h 228"/>
                  <a:gd name="T10" fmla="*/ 2 w 228"/>
                  <a:gd name="T11" fmla="*/ 1 h 228"/>
                  <a:gd name="T12" fmla="*/ 2 w 228"/>
                  <a:gd name="T13" fmla="*/ 1 h 228"/>
                  <a:gd name="T14" fmla="*/ 2 w 228"/>
                  <a:gd name="T15" fmla="*/ 1 h 228"/>
                  <a:gd name="T16" fmla="*/ 2 w 228"/>
                  <a:gd name="T17" fmla="*/ 1 h 228"/>
                  <a:gd name="T18" fmla="*/ 2 w 228"/>
                  <a:gd name="T19" fmla="*/ 1 h 228"/>
                  <a:gd name="T20" fmla="*/ 2 w 228"/>
                  <a:gd name="T21" fmla="*/ 1 h 228"/>
                  <a:gd name="T22" fmla="*/ 2 w 228"/>
                  <a:gd name="T23" fmla="*/ 1 h 228"/>
                  <a:gd name="T24" fmla="*/ 2 w 228"/>
                  <a:gd name="T25" fmla="*/ 1 h 228"/>
                  <a:gd name="T26" fmla="*/ 2 w 228"/>
                  <a:gd name="T27" fmla="*/ 1 h 228"/>
                  <a:gd name="T28" fmla="*/ 2 w 228"/>
                  <a:gd name="T29" fmla="*/ 1 h 228"/>
                  <a:gd name="T30" fmla="*/ 2 w 228"/>
                  <a:gd name="T31" fmla="*/ 1 h 228"/>
                  <a:gd name="T32" fmla="*/ 2 w 228"/>
                  <a:gd name="T33" fmla="*/ 1 h 228"/>
                  <a:gd name="T34" fmla="*/ 2 w 228"/>
                  <a:gd name="T35" fmla="*/ 1 h 228"/>
                  <a:gd name="T36" fmla="*/ 2 w 228"/>
                  <a:gd name="T37" fmla="*/ 1 h 228"/>
                  <a:gd name="T38" fmla="*/ 2 w 228"/>
                  <a:gd name="T39" fmla="*/ 1 h 228"/>
                  <a:gd name="T40" fmla="*/ 2 w 228"/>
                  <a:gd name="T41" fmla="*/ 1 h 228"/>
                  <a:gd name="T42" fmla="*/ 0 w 228"/>
                  <a:gd name="T43" fmla="*/ 1 h 228"/>
                  <a:gd name="T44" fmla="*/ 2 w 228"/>
                  <a:gd name="T45" fmla="*/ 1 h 228"/>
                  <a:gd name="T46" fmla="*/ 2 w 228"/>
                  <a:gd name="T47" fmla="*/ 1 h 228"/>
                  <a:gd name="T48" fmla="*/ 2 w 228"/>
                  <a:gd name="T49" fmla="*/ 1 h 228"/>
                  <a:gd name="T50" fmla="*/ 2 w 228"/>
                  <a:gd name="T51" fmla="*/ 1 h 228"/>
                  <a:gd name="T52" fmla="*/ 2 w 228"/>
                  <a:gd name="T53" fmla="*/ 1 h 228"/>
                  <a:gd name="T54" fmla="*/ 2 w 228"/>
                  <a:gd name="T55" fmla="*/ 1 h 228"/>
                  <a:gd name="T56" fmla="*/ 2 w 228"/>
                  <a:gd name="T57" fmla="*/ 1 h 228"/>
                  <a:gd name="T58" fmla="*/ 2 w 228"/>
                  <a:gd name="T59" fmla="*/ 0 h 228"/>
                  <a:gd name="T60" fmla="*/ 2 w 228"/>
                  <a:gd name="T61" fmla="*/ 1 h 228"/>
                  <a:gd name="T62" fmla="*/ 2 w 228"/>
                  <a:gd name="T63" fmla="*/ 1 h 228"/>
                  <a:gd name="T64" fmla="*/ 2 w 228"/>
                  <a:gd name="T65" fmla="*/ 1 h 2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8"/>
                  <a:gd name="T100" fmla="*/ 0 h 228"/>
                  <a:gd name="T101" fmla="*/ 228 w 228"/>
                  <a:gd name="T102" fmla="*/ 228 h 2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close/>
                  </a:path>
                </a:pathLst>
              </a:custGeom>
              <a:solidFill>
                <a:srgbClr val="FFAA00"/>
              </a:solidFill>
              <a:ln w="9525">
                <a:solidFill>
                  <a:srgbClr val="FFAA00"/>
                </a:solidFill>
                <a:round/>
                <a:headEnd/>
                <a:tailEnd/>
              </a:ln>
            </p:spPr>
            <p:txBody>
              <a:bodyPr/>
              <a:lstStyle/>
              <a:p>
                <a:endParaRPr lang="en-US"/>
              </a:p>
            </p:txBody>
          </p:sp>
          <p:sp>
            <p:nvSpPr>
              <p:cNvPr id="23300" name="Freeform 124"/>
              <p:cNvSpPr>
                <a:spLocks noChangeAspect="1"/>
              </p:cNvSpPr>
              <p:nvPr/>
            </p:nvSpPr>
            <p:spPr bwMode="auto">
              <a:xfrm>
                <a:off x="2038" y="1400"/>
                <a:ext cx="174" cy="164"/>
              </a:xfrm>
              <a:custGeom>
                <a:avLst/>
                <a:gdLst>
                  <a:gd name="T0" fmla="*/ 2 w 228"/>
                  <a:gd name="T1" fmla="*/ 1 h 228"/>
                  <a:gd name="T2" fmla="*/ 2 w 228"/>
                  <a:gd name="T3" fmla="*/ 1 h 228"/>
                  <a:gd name="T4" fmla="*/ 2 w 228"/>
                  <a:gd name="T5" fmla="*/ 1 h 228"/>
                  <a:gd name="T6" fmla="*/ 2 w 228"/>
                  <a:gd name="T7" fmla="*/ 1 h 228"/>
                  <a:gd name="T8" fmla="*/ 2 w 228"/>
                  <a:gd name="T9" fmla="*/ 1 h 228"/>
                  <a:gd name="T10" fmla="*/ 2 w 228"/>
                  <a:gd name="T11" fmla="*/ 1 h 228"/>
                  <a:gd name="T12" fmla="*/ 2 w 228"/>
                  <a:gd name="T13" fmla="*/ 1 h 228"/>
                  <a:gd name="T14" fmla="*/ 2 w 228"/>
                  <a:gd name="T15" fmla="*/ 1 h 228"/>
                  <a:gd name="T16" fmla="*/ 2 w 228"/>
                  <a:gd name="T17" fmla="*/ 1 h 228"/>
                  <a:gd name="T18" fmla="*/ 2 w 228"/>
                  <a:gd name="T19" fmla="*/ 1 h 228"/>
                  <a:gd name="T20" fmla="*/ 2 w 228"/>
                  <a:gd name="T21" fmla="*/ 1 h 228"/>
                  <a:gd name="T22" fmla="*/ 2 w 228"/>
                  <a:gd name="T23" fmla="*/ 1 h 228"/>
                  <a:gd name="T24" fmla="*/ 2 w 228"/>
                  <a:gd name="T25" fmla="*/ 1 h 228"/>
                  <a:gd name="T26" fmla="*/ 2 w 228"/>
                  <a:gd name="T27" fmla="*/ 1 h 228"/>
                  <a:gd name="T28" fmla="*/ 2 w 228"/>
                  <a:gd name="T29" fmla="*/ 1 h 228"/>
                  <a:gd name="T30" fmla="*/ 2 w 228"/>
                  <a:gd name="T31" fmla="*/ 1 h 228"/>
                  <a:gd name="T32" fmla="*/ 2 w 228"/>
                  <a:gd name="T33" fmla="*/ 1 h 228"/>
                  <a:gd name="T34" fmla="*/ 2 w 228"/>
                  <a:gd name="T35" fmla="*/ 1 h 228"/>
                  <a:gd name="T36" fmla="*/ 2 w 228"/>
                  <a:gd name="T37" fmla="*/ 1 h 228"/>
                  <a:gd name="T38" fmla="*/ 2 w 228"/>
                  <a:gd name="T39" fmla="*/ 1 h 228"/>
                  <a:gd name="T40" fmla="*/ 2 w 228"/>
                  <a:gd name="T41" fmla="*/ 1 h 228"/>
                  <a:gd name="T42" fmla="*/ 0 w 228"/>
                  <a:gd name="T43" fmla="*/ 1 h 228"/>
                  <a:gd name="T44" fmla="*/ 2 w 228"/>
                  <a:gd name="T45" fmla="*/ 1 h 228"/>
                  <a:gd name="T46" fmla="*/ 2 w 228"/>
                  <a:gd name="T47" fmla="*/ 1 h 228"/>
                  <a:gd name="T48" fmla="*/ 2 w 228"/>
                  <a:gd name="T49" fmla="*/ 1 h 228"/>
                  <a:gd name="T50" fmla="*/ 2 w 228"/>
                  <a:gd name="T51" fmla="*/ 1 h 228"/>
                  <a:gd name="T52" fmla="*/ 2 w 228"/>
                  <a:gd name="T53" fmla="*/ 1 h 228"/>
                  <a:gd name="T54" fmla="*/ 2 w 228"/>
                  <a:gd name="T55" fmla="*/ 1 h 228"/>
                  <a:gd name="T56" fmla="*/ 2 w 228"/>
                  <a:gd name="T57" fmla="*/ 1 h 228"/>
                  <a:gd name="T58" fmla="*/ 2 w 228"/>
                  <a:gd name="T59" fmla="*/ 0 h 228"/>
                  <a:gd name="T60" fmla="*/ 2 w 228"/>
                  <a:gd name="T61" fmla="*/ 1 h 228"/>
                  <a:gd name="T62" fmla="*/ 2 w 228"/>
                  <a:gd name="T63" fmla="*/ 1 h 228"/>
                  <a:gd name="T64" fmla="*/ 2 w 228"/>
                  <a:gd name="T65" fmla="*/ 1 h 228"/>
                  <a:gd name="T66" fmla="*/ 2 w 228"/>
                  <a:gd name="T67" fmla="*/ 1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8"/>
                  <a:gd name="T103" fmla="*/ 0 h 228"/>
                  <a:gd name="T104" fmla="*/ 228 w 228"/>
                  <a:gd name="T105" fmla="*/ 228 h 2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lnTo>
                      <a:pt x="138" y="5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01" name="Freeform 125"/>
              <p:cNvSpPr>
                <a:spLocks noChangeAspect="1"/>
              </p:cNvSpPr>
              <p:nvPr/>
            </p:nvSpPr>
            <p:spPr bwMode="auto">
              <a:xfrm>
                <a:off x="1636" y="1149"/>
                <a:ext cx="205" cy="203"/>
              </a:xfrm>
              <a:custGeom>
                <a:avLst/>
                <a:gdLst>
                  <a:gd name="T0" fmla="*/ 2 w 270"/>
                  <a:gd name="T1" fmla="*/ 1 h 282"/>
                  <a:gd name="T2" fmla="*/ 2 w 270"/>
                  <a:gd name="T3" fmla="*/ 1 h 282"/>
                  <a:gd name="T4" fmla="*/ 2 w 270"/>
                  <a:gd name="T5" fmla="*/ 1 h 282"/>
                  <a:gd name="T6" fmla="*/ 2 w 270"/>
                  <a:gd name="T7" fmla="*/ 1 h 282"/>
                  <a:gd name="T8" fmla="*/ 2 w 270"/>
                  <a:gd name="T9" fmla="*/ 1 h 282"/>
                  <a:gd name="T10" fmla="*/ 2 w 270"/>
                  <a:gd name="T11" fmla="*/ 1 h 282"/>
                  <a:gd name="T12" fmla="*/ 2 w 270"/>
                  <a:gd name="T13" fmla="*/ 1 h 282"/>
                  <a:gd name="T14" fmla="*/ 2 w 270"/>
                  <a:gd name="T15" fmla="*/ 1 h 282"/>
                  <a:gd name="T16" fmla="*/ 0 w 270"/>
                  <a:gd name="T17" fmla="*/ 1 h 282"/>
                  <a:gd name="T18" fmla="*/ 2 w 270"/>
                  <a:gd name="T19" fmla="*/ 1 h 282"/>
                  <a:gd name="T20" fmla="*/ 2 w 270"/>
                  <a:gd name="T21" fmla="*/ 1 h 282"/>
                  <a:gd name="T22" fmla="*/ 2 w 270"/>
                  <a:gd name="T23" fmla="*/ 1 h 282"/>
                  <a:gd name="T24" fmla="*/ 2 w 270"/>
                  <a:gd name="T25" fmla="*/ 1 h 282"/>
                  <a:gd name="T26" fmla="*/ 2 w 270"/>
                  <a:gd name="T27" fmla="*/ 1 h 282"/>
                  <a:gd name="T28" fmla="*/ 2 w 270"/>
                  <a:gd name="T29" fmla="*/ 0 h 282"/>
                  <a:gd name="T30" fmla="*/ 2 w 270"/>
                  <a:gd name="T31" fmla="*/ 1 h 282"/>
                  <a:gd name="T32" fmla="*/ 2 w 270"/>
                  <a:gd name="T33" fmla="*/ 1 h 282"/>
                  <a:gd name="T34" fmla="*/ 2 w 270"/>
                  <a:gd name="T35" fmla="*/ 1 h 282"/>
                  <a:gd name="T36" fmla="*/ 2 w 270"/>
                  <a:gd name="T37" fmla="*/ 1 h 282"/>
                  <a:gd name="T38" fmla="*/ 2 w 270"/>
                  <a:gd name="T39" fmla="*/ 1 h 282"/>
                  <a:gd name="T40" fmla="*/ 2 w 270"/>
                  <a:gd name="T41" fmla="*/ 1 h 282"/>
                  <a:gd name="T42" fmla="*/ 2 w 270"/>
                  <a:gd name="T43" fmla="*/ 1 h 282"/>
                  <a:gd name="T44" fmla="*/ 2 w 270"/>
                  <a:gd name="T45" fmla="*/ 1 h 282"/>
                  <a:gd name="T46" fmla="*/ 2 w 270"/>
                  <a:gd name="T47" fmla="*/ 1 h 282"/>
                  <a:gd name="T48" fmla="*/ 2 w 270"/>
                  <a:gd name="T49" fmla="*/ 1 h 282"/>
                  <a:gd name="T50" fmla="*/ 2 w 270"/>
                  <a:gd name="T51" fmla="*/ 1 h 282"/>
                  <a:gd name="T52" fmla="*/ 2 w 270"/>
                  <a:gd name="T53" fmla="*/ 1 h 282"/>
                  <a:gd name="T54" fmla="*/ 2 w 270"/>
                  <a:gd name="T55" fmla="*/ 1 h 282"/>
                  <a:gd name="T56" fmla="*/ 2 w 270"/>
                  <a:gd name="T57" fmla="*/ 1 h 282"/>
                  <a:gd name="T58" fmla="*/ 2 w 270"/>
                  <a:gd name="T59" fmla="*/ 1 h 282"/>
                  <a:gd name="T60" fmla="*/ 2 w 270"/>
                  <a:gd name="T61" fmla="*/ 1 h 282"/>
                  <a:gd name="T62" fmla="*/ 2 w 270"/>
                  <a:gd name="T63" fmla="*/ 1 h 2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0"/>
                  <a:gd name="T97" fmla="*/ 0 h 282"/>
                  <a:gd name="T98" fmla="*/ 270 w 270"/>
                  <a:gd name="T99" fmla="*/ 282 h 2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0" h="282">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close/>
                  </a:path>
                </a:pathLst>
              </a:custGeom>
              <a:solidFill>
                <a:srgbClr val="FFAA00"/>
              </a:solidFill>
              <a:ln w="9525">
                <a:solidFill>
                  <a:srgbClr val="FFAA00"/>
                </a:solidFill>
                <a:round/>
                <a:headEnd/>
                <a:tailEnd/>
              </a:ln>
            </p:spPr>
            <p:txBody>
              <a:bodyPr/>
              <a:lstStyle/>
              <a:p>
                <a:endParaRPr lang="en-US"/>
              </a:p>
            </p:txBody>
          </p:sp>
          <p:sp>
            <p:nvSpPr>
              <p:cNvPr id="23302" name="Freeform 126"/>
              <p:cNvSpPr>
                <a:spLocks noChangeAspect="1"/>
              </p:cNvSpPr>
              <p:nvPr/>
            </p:nvSpPr>
            <p:spPr bwMode="auto">
              <a:xfrm>
                <a:off x="1636" y="1149"/>
                <a:ext cx="205" cy="207"/>
              </a:xfrm>
              <a:custGeom>
                <a:avLst/>
                <a:gdLst>
                  <a:gd name="T0" fmla="*/ 2 w 270"/>
                  <a:gd name="T1" fmla="*/ 1 h 288"/>
                  <a:gd name="T2" fmla="*/ 2 w 270"/>
                  <a:gd name="T3" fmla="*/ 1 h 288"/>
                  <a:gd name="T4" fmla="*/ 2 w 270"/>
                  <a:gd name="T5" fmla="*/ 1 h 288"/>
                  <a:gd name="T6" fmla="*/ 2 w 270"/>
                  <a:gd name="T7" fmla="*/ 1 h 288"/>
                  <a:gd name="T8" fmla="*/ 2 w 270"/>
                  <a:gd name="T9" fmla="*/ 1 h 288"/>
                  <a:gd name="T10" fmla="*/ 2 w 270"/>
                  <a:gd name="T11" fmla="*/ 1 h 288"/>
                  <a:gd name="T12" fmla="*/ 2 w 270"/>
                  <a:gd name="T13" fmla="*/ 1 h 288"/>
                  <a:gd name="T14" fmla="*/ 2 w 270"/>
                  <a:gd name="T15" fmla="*/ 1 h 288"/>
                  <a:gd name="T16" fmla="*/ 0 w 270"/>
                  <a:gd name="T17" fmla="*/ 1 h 288"/>
                  <a:gd name="T18" fmla="*/ 2 w 270"/>
                  <a:gd name="T19" fmla="*/ 1 h 288"/>
                  <a:gd name="T20" fmla="*/ 2 w 270"/>
                  <a:gd name="T21" fmla="*/ 1 h 288"/>
                  <a:gd name="T22" fmla="*/ 2 w 270"/>
                  <a:gd name="T23" fmla="*/ 1 h 288"/>
                  <a:gd name="T24" fmla="*/ 2 w 270"/>
                  <a:gd name="T25" fmla="*/ 1 h 288"/>
                  <a:gd name="T26" fmla="*/ 2 w 270"/>
                  <a:gd name="T27" fmla="*/ 1 h 288"/>
                  <a:gd name="T28" fmla="*/ 2 w 270"/>
                  <a:gd name="T29" fmla="*/ 0 h 288"/>
                  <a:gd name="T30" fmla="*/ 2 w 270"/>
                  <a:gd name="T31" fmla="*/ 1 h 288"/>
                  <a:gd name="T32" fmla="*/ 2 w 270"/>
                  <a:gd name="T33" fmla="*/ 1 h 288"/>
                  <a:gd name="T34" fmla="*/ 2 w 270"/>
                  <a:gd name="T35" fmla="*/ 1 h 288"/>
                  <a:gd name="T36" fmla="*/ 2 w 270"/>
                  <a:gd name="T37" fmla="*/ 1 h 288"/>
                  <a:gd name="T38" fmla="*/ 2 w 270"/>
                  <a:gd name="T39" fmla="*/ 1 h 288"/>
                  <a:gd name="T40" fmla="*/ 2 w 270"/>
                  <a:gd name="T41" fmla="*/ 1 h 288"/>
                  <a:gd name="T42" fmla="*/ 2 w 270"/>
                  <a:gd name="T43" fmla="*/ 1 h 288"/>
                  <a:gd name="T44" fmla="*/ 2 w 270"/>
                  <a:gd name="T45" fmla="*/ 1 h 288"/>
                  <a:gd name="T46" fmla="*/ 2 w 270"/>
                  <a:gd name="T47" fmla="*/ 1 h 288"/>
                  <a:gd name="T48" fmla="*/ 2 w 270"/>
                  <a:gd name="T49" fmla="*/ 1 h 288"/>
                  <a:gd name="T50" fmla="*/ 2 w 270"/>
                  <a:gd name="T51" fmla="*/ 1 h 288"/>
                  <a:gd name="T52" fmla="*/ 2 w 270"/>
                  <a:gd name="T53" fmla="*/ 1 h 288"/>
                  <a:gd name="T54" fmla="*/ 2 w 270"/>
                  <a:gd name="T55" fmla="*/ 1 h 288"/>
                  <a:gd name="T56" fmla="*/ 2 w 270"/>
                  <a:gd name="T57" fmla="*/ 1 h 288"/>
                  <a:gd name="T58" fmla="*/ 2 w 270"/>
                  <a:gd name="T59" fmla="*/ 1 h 288"/>
                  <a:gd name="T60" fmla="*/ 2 w 270"/>
                  <a:gd name="T61" fmla="*/ 1 h 288"/>
                  <a:gd name="T62" fmla="*/ 2 w 270"/>
                  <a:gd name="T63" fmla="*/ 1 h 288"/>
                  <a:gd name="T64" fmla="*/ 2 w 270"/>
                  <a:gd name="T65" fmla="*/ 1 h 2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0"/>
                  <a:gd name="T100" fmla="*/ 0 h 288"/>
                  <a:gd name="T101" fmla="*/ 270 w 270"/>
                  <a:gd name="T102" fmla="*/ 288 h 2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0" h="288">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lnTo>
                      <a:pt x="114" y="28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03" name="Freeform 127"/>
              <p:cNvSpPr>
                <a:spLocks noChangeAspect="1"/>
              </p:cNvSpPr>
              <p:nvPr/>
            </p:nvSpPr>
            <p:spPr bwMode="auto">
              <a:xfrm>
                <a:off x="981" y="1201"/>
                <a:ext cx="270" cy="212"/>
              </a:xfrm>
              <a:custGeom>
                <a:avLst/>
                <a:gdLst>
                  <a:gd name="T0" fmla="*/ 2 w 354"/>
                  <a:gd name="T1" fmla="*/ 1 h 294"/>
                  <a:gd name="T2" fmla="*/ 2 w 354"/>
                  <a:gd name="T3" fmla="*/ 1 h 294"/>
                  <a:gd name="T4" fmla="*/ 2 w 354"/>
                  <a:gd name="T5" fmla="*/ 1 h 294"/>
                  <a:gd name="T6" fmla="*/ 0 w 354"/>
                  <a:gd name="T7" fmla="*/ 1 h 294"/>
                  <a:gd name="T8" fmla="*/ 2 w 354"/>
                  <a:gd name="T9" fmla="*/ 1 h 294"/>
                  <a:gd name="T10" fmla="*/ 2 w 354"/>
                  <a:gd name="T11" fmla="*/ 1 h 294"/>
                  <a:gd name="T12" fmla="*/ 2 w 354"/>
                  <a:gd name="T13" fmla="*/ 0 h 294"/>
                  <a:gd name="T14" fmla="*/ 2 w 354"/>
                  <a:gd name="T15" fmla="*/ 1 h 294"/>
                  <a:gd name="T16" fmla="*/ 2 w 354"/>
                  <a:gd name="T17" fmla="*/ 1 h 294"/>
                  <a:gd name="T18" fmla="*/ 2 w 354"/>
                  <a:gd name="T19" fmla="*/ 1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4"/>
                  <a:gd name="T31" fmla="*/ 0 h 294"/>
                  <a:gd name="T32" fmla="*/ 354 w 354"/>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close/>
                  </a:path>
                </a:pathLst>
              </a:custGeom>
              <a:solidFill>
                <a:srgbClr val="E8D898"/>
              </a:solidFill>
              <a:ln w="9525">
                <a:solidFill>
                  <a:srgbClr val="E8D898"/>
                </a:solidFill>
                <a:round/>
                <a:headEnd/>
                <a:tailEnd/>
              </a:ln>
            </p:spPr>
            <p:txBody>
              <a:bodyPr/>
              <a:lstStyle/>
              <a:p>
                <a:endParaRPr lang="en-US"/>
              </a:p>
            </p:txBody>
          </p:sp>
          <p:sp>
            <p:nvSpPr>
              <p:cNvPr id="23304" name="Freeform 128"/>
              <p:cNvSpPr>
                <a:spLocks noChangeAspect="1"/>
              </p:cNvSpPr>
              <p:nvPr/>
            </p:nvSpPr>
            <p:spPr bwMode="auto">
              <a:xfrm>
                <a:off x="981" y="1201"/>
                <a:ext cx="270" cy="212"/>
              </a:xfrm>
              <a:custGeom>
                <a:avLst/>
                <a:gdLst>
                  <a:gd name="T0" fmla="*/ 2 w 354"/>
                  <a:gd name="T1" fmla="*/ 1 h 294"/>
                  <a:gd name="T2" fmla="*/ 2 w 354"/>
                  <a:gd name="T3" fmla="*/ 1 h 294"/>
                  <a:gd name="T4" fmla="*/ 2 w 354"/>
                  <a:gd name="T5" fmla="*/ 1 h 294"/>
                  <a:gd name="T6" fmla="*/ 0 w 354"/>
                  <a:gd name="T7" fmla="*/ 1 h 294"/>
                  <a:gd name="T8" fmla="*/ 2 w 354"/>
                  <a:gd name="T9" fmla="*/ 1 h 294"/>
                  <a:gd name="T10" fmla="*/ 2 w 354"/>
                  <a:gd name="T11" fmla="*/ 1 h 294"/>
                  <a:gd name="T12" fmla="*/ 2 w 354"/>
                  <a:gd name="T13" fmla="*/ 0 h 294"/>
                  <a:gd name="T14" fmla="*/ 2 w 354"/>
                  <a:gd name="T15" fmla="*/ 1 h 294"/>
                  <a:gd name="T16" fmla="*/ 2 w 354"/>
                  <a:gd name="T17" fmla="*/ 1 h 294"/>
                  <a:gd name="T18" fmla="*/ 2 w 354"/>
                  <a:gd name="T19" fmla="*/ 1 h 294"/>
                  <a:gd name="T20" fmla="*/ 2 w 354"/>
                  <a:gd name="T21" fmla="*/ 1 h 2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4"/>
                  <a:gd name="T34" fmla="*/ 0 h 294"/>
                  <a:gd name="T35" fmla="*/ 354 w 354"/>
                  <a:gd name="T36" fmla="*/ 294 h 2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lnTo>
                      <a:pt x="342" y="17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3182" name="Rectangle 129"/>
            <p:cNvSpPr>
              <a:spLocks noChangeArrowheads="1"/>
            </p:cNvSpPr>
            <p:nvPr/>
          </p:nvSpPr>
          <p:spPr bwMode="auto">
            <a:xfrm>
              <a:off x="928" y="912"/>
              <a:ext cx="57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solidFill>
                    <a:srgbClr val="FFFF00"/>
                  </a:solidFill>
                </a:rPr>
                <a:t>1994</a:t>
              </a:r>
            </a:p>
          </p:txBody>
        </p:sp>
      </p:grpSp>
      <p:grpSp>
        <p:nvGrpSpPr>
          <p:cNvPr id="4" name="Group 130"/>
          <p:cNvGrpSpPr>
            <a:grpSpLocks/>
          </p:cNvGrpSpPr>
          <p:nvPr/>
        </p:nvGrpSpPr>
        <p:grpSpPr bwMode="auto">
          <a:xfrm>
            <a:off x="800100" y="3962400"/>
            <a:ext cx="2209800" cy="1866900"/>
            <a:chOff x="504" y="2592"/>
            <a:chExt cx="1392" cy="1176"/>
          </a:xfrm>
        </p:grpSpPr>
        <p:grpSp>
          <p:nvGrpSpPr>
            <p:cNvPr id="23057" name="Group 131"/>
            <p:cNvGrpSpPr>
              <a:grpSpLocks noChangeAspect="1"/>
            </p:cNvGrpSpPr>
            <p:nvPr/>
          </p:nvGrpSpPr>
          <p:grpSpPr bwMode="auto">
            <a:xfrm>
              <a:off x="504" y="2645"/>
              <a:ext cx="1392" cy="1123"/>
              <a:chOff x="3264" y="768"/>
              <a:chExt cx="2160" cy="1536"/>
            </a:xfrm>
          </p:grpSpPr>
          <p:sp>
            <p:nvSpPr>
              <p:cNvPr id="23059" name="AutoShape 132"/>
              <p:cNvSpPr>
                <a:spLocks noChangeAspect="1" noChangeArrowheads="1"/>
              </p:cNvSpPr>
              <p:nvPr/>
            </p:nvSpPr>
            <p:spPr bwMode="auto">
              <a:xfrm>
                <a:off x="3264" y="768"/>
                <a:ext cx="2155" cy="1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sp>
            <p:nvSpPr>
              <p:cNvPr id="23060" name="Rectangle 133"/>
              <p:cNvSpPr>
                <a:spLocks noChangeAspect="1" noChangeArrowheads="1"/>
              </p:cNvSpPr>
              <p:nvPr/>
            </p:nvSpPr>
            <p:spPr bwMode="auto">
              <a:xfrm>
                <a:off x="3264" y="768"/>
                <a:ext cx="2160" cy="153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sp>
            <p:nvSpPr>
              <p:cNvPr id="23061" name="Rectangle 134"/>
              <p:cNvSpPr>
                <a:spLocks noChangeAspect="1" noChangeArrowheads="1"/>
              </p:cNvSpPr>
              <p:nvPr/>
            </p:nvSpPr>
            <p:spPr bwMode="auto">
              <a:xfrm>
                <a:off x="3291" y="792"/>
                <a:ext cx="2106" cy="148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sp>
            <p:nvSpPr>
              <p:cNvPr id="23062" name="Freeform 135"/>
              <p:cNvSpPr>
                <a:spLocks noChangeAspect="1"/>
              </p:cNvSpPr>
              <p:nvPr/>
            </p:nvSpPr>
            <p:spPr bwMode="auto">
              <a:xfrm>
                <a:off x="4673" y="1677"/>
                <a:ext cx="147" cy="211"/>
              </a:xfrm>
              <a:custGeom>
                <a:avLst/>
                <a:gdLst>
                  <a:gd name="T0" fmla="*/ 2 w 192"/>
                  <a:gd name="T1" fmla="*/ 1 h 312"/>
                  <a:gd name="T2" fmla="*/ 2 w 192"/>
                  <a:gd name="T3" fmla="*/ 1 h 312"/>
                  <a:gd name="T4" fmla="*/ 2 w 192"/>
                  <a:gd name="T5" fmla="*/ 1 h 312"/>
                  <a:gd name="T6" fmla="*/ 2 w 192"/>
                  <a:gd name="T7" fmla="*/ 1 h 312"/>
                  <a:gd name="T8" fmla="*/ 2 w 192"/>
                  <a:gd name="T9" fmla="*/ 1 h 312"/>
                  <a:gd name="T10" fmla="*/ 2 w 192"/>
                  <a:gd name="T11" fmla="*/ 1 h 312"/>
                  <a:gd name="T12" fmla="*/ 2 w 192"/>
                  <a:gd name="T13" fmla="*/ 1 h 312"/>
                  <a:gd name="T14" fmla="*/ 2 w 192"/>
                  <a:gd name="T15" fmla="*/ 1 h 312"/>
                  <a:gd name="T16" fmla="*/ 2 w 192"/>
                  <a:gd name="T17" fmla="*/ 1 h 312"/>
                  <a:gd name="T18" fmla="*/ 2 w 192"/>
                  <a:gd name="T19" fmla="*/ 1 h 312"/>
                  <a:gd name="T20" fmla="*/ 2 w 192"/>
                  <a:gd name="T21" fmla="*/ 1 h 312"/>
                  <a:gd name="T22" fmla="*/ 0 w 192"/>
                  <a:gd name="T23" fmla="*/ 1 h 312"/>
                  <a:gd name="T24" fmla="*/ 0 w 192"/>
                  <a:gd name="T25" fmla="*/ 1 h 312"/>
                  <a:gd name="T26" fmla="*/ 2 w 192"/>
                  <a:gd name="T27" fmla="*/ 0 h 312"/>
                  <a:gd name="T28" fmla="*/ 2 w 192"/>
                  <a:gd name="T29" fmla="*/ 1 h 312"/>
                  <a:gd name="T30" fmla="*/ 2 w 192"/>
                  <a:gd name="T31" fmla="*/ 1 h 312"/>
                  <a:gd name="T32" fmla="*/ 2 w 192"/>
                  <a:gd name="T33" fmla="*/ 1 h 312"/>
                  <a:gd name="T34" fmla="*/ 2 w 192"/>
                  <a:gd name="T35" fmla="*/ 1 h 3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2"/>
                  <a:gd name="T55" fmla="*/ 0 h 312"/>
                  <a:gd name="T56" fmla="*/ 192 w 192"/>
                  <a:gd name="T57" fmla="*/ 312 h 3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close/>
                  </a:path>
                </a:pathLst>
              </a:custGeom>
              <a:solidFill>
                <a:srgbClr val="E8D898"/>
              </a:solidFill>
              <a:ln w="9525">
                <a:solidFill>
                  <a:srgbClr val="E8D898"/>
                </a:solidFill>
                <a:round/>
                <a:headEnd/>
                <a:tailEnd/>
              </a:ln>
            </p:spPr>
            <p:txBody>
              <a:bodyPr/>
              <a:lstStyle/>
              <a:p>
                <a:endParaRPr lang="en-US"/>
              </a:p>
            </p:txBody>
          </p:sp>
          <p:sp>
            <p:nvSpPr>
              <p:cNvPr id="23063" name="Freeform 136"/>
              <p:cNvSpPr>
                <a:spLocks noChangeAspect="1"/>
              </p:cNvSpPr>
              <p:nvPr/>
            </p:nvSpPr>
            <p:spPr bwMode="auto">
              <a:xfrm>
                <a:off x="4673" y="1677"/>
                <a:ext cx="147" cy="211"/>
              </a:xfrm>
              <a:custGeom>
                <a:avLst/>
                <a:gdLst>
                  <a:gd name="T0" fmla="*/ 2 w 192"/>
                  <a:gd name="T1" fmla="*/ 1 h 312"/>
                  <a:gd name="T2" fmla="*/ 2 w 192"/>
                  <a:gd name="T3" fmla="*/ 1 h 312"/>
                  <a:gd name="T4" fmla="*/ 2 w 192"/>
                  <a:gd name="T5" fmla="*/ 1 h 312"/>
                  <a:gd name="T6" fmla="*/ 2 w 192"/>
                  <a:gd name="T7" fmla="*/ 1 h 312"/>
                  <a:gd name="T8" fmla="*/ 2 w 192"/>
                  <a:gd name="T9" fmla="*/ 1 h 312"/>
                  <a:gd name="T10" fmla="*/ 2 w 192"/>
                  <a:gd name="T11" fmla="*/ 1 h 312"/>
                  <a:gd name="T12" fmla="*/ 2 w 192"/>
                  <a:gd name="T13" fmla="*/ 1 h 312"/>
                  <a:gd name="T14" fmla="*/ 2 w 192"/>
                  <a:gd name="T15" fmla="*/ 1 h 312"/>
                  <a:gd name="T16" fmla="*/ 2 w 192"/>
                  <a:gd name="T17" fmla="*/ 1 h 312"/>
                  <a:gd name="T18" fmla="*/ 2 w 192"/>
                  <a:gd name="T19" fmla="*/ 1 h 312"/>
                  <a:gd name="T20" fmla="*/ 2 w 192"/>
                  <a:gd name="T21" fmla="*/ 1 h 312"/>
                  <a:gd name="T22" fmla="*/ 0 w 192"/>
                  <a:gd name="T23" fmla="*/ 1 h 312"/>
                  <a:gd name="T24" fmla="*/ 0 w 192"/>
                  <a:gd name="T25" fmla="*/ 1 h 312"/>
                  <a:gd name="T26" fmla="*/ 2 w 192"/>
                  <a:gd name="T27" fmla="*/ 0 h 312"/>
                  <a:gd name="T28" fmla="*/ 2 w 192"/>
                  <a:gd name="T29" fmla="*/ 1 h 312"/>
                  <a:gd name="T30" fmla="*/ 2 w 192"/>
                  <a:gd name="T31" fmla="*/ 1 h 312"/>
                  <a:gd name="T32" fmla="*/ 2 w 192"/>
                  <a:gd name="T33" fmla="*/ 1 h 312"/>
                  <a:gd name="T34" fmla="*/ 2 w 192"/>
                  <a:gd name="T35" fmla="*/ 1 h 312"/>
                  <a:gd name="T36" fmla="*/ 2 w 192"/>
                  <a:gd name="T37" fmla="*/ 1 h 3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2"/>
                  <a:gd name="T58" fmla="*/ 0 h 312"/>
                  <a:gd name="T59" fmla="*/ 192 w 192"/>
                  <a:gd name="T60" fmla="*/ 312 h 3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lnTo>
                      <a:pt x="192" y="25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64" name="Freeform 137"/>
              <p:cNvSpPr>
                <a:spLocks noChangeAspect="1"/>
              </p:cNvSpPr>
              <p:nvPr/>
            </p:nvSpPr>
            <p:spPr bwMode="auto">
              <a:xfrm>
                <a:off x="3328" y="1770"/>
                <a:ext cx="407" cy="318"/>
              </a:xfrm>
              <a:custGeom>
                <a:avLst/>
                <a:gdLst>
                  <a:gd name="T0" fmla="*/ 2 w 534"/>
                  <a:gd name="T1" fmla="*/ 1 h 468"/>
                  <a:gd name="T2" fmla="*/ 2 w 534"/>
                  <a:gd name="T3" fmla="*/ 1 h 468"/>
                  <a:gd name="T4" fmla="*/ 2 w 534"/>
                  <a:gd name="T5" fmla="*/ 1 h 468"/>
                  <a:gd name="T6" fmla="*/ 2 w 534"/>
                  <a:gd name="T7" fmla="*/ 1 h 468"/>
                  <a:gd name="T8" fmla="*/ 2 w 534"/>
                  <a:gd name="T9" fmla="*/ 1 h 468"/>
                  <a:gd name="T10" fmla="*/ 2 w 534"/>
                  <a:gd name="T11" fmla="*/ 1 h 468"/>
                  <a:gd name="T12" fmla="*/ 2 w 534"/>
                  <a:gd name="T13" fmla="*/ 1 h 468"/>
                  <a:gd name="T14" fmla="*/ 2 w 534"/>
                  <a:gd name="T15" fmla="*/ 1 h 468"/>
                  <a:gd name="T16" fmla="*/ 2 w 534"/>
                  <a:gd name="T17" fmla="*/ 1 h 468"/>
                  <a:gd name="T18" fmla="*/ 2 w 534"/>
                  <a:gd name="T19" fmla="*/ 1 h 468"/>
                  <a:gd name="T20" fmla="*/ 0 w 534"/>
                  <a:gd name="T21" fmla="*/ 1 h 468"/>
                  <a:gd name="T22" fmla="*/ 2 w 534"/>
                  <a:gd name="T23" fmla="*/ 1 h 468"/>
                  <a:gd name="T24" fmla="*/ 2 w 534"/>
                  <a:gd name="T25" fmla="*/ 1 h 468"/>
                  <a:gd name="T26" fmla="*/ 2 w 534"/>
                  <a:gd name="T27" fmla="*/ 1 h 468"/>
                  <a:gd name="T28" fmla="*/ 2 w 534"/>
                  <a:gd name="T29" fmla="*/ 1 h 468"/>
                  <a:gd name="T30" fmla="*/ 2 w 534"/>
                  <a:gd name="T31" fmla="*/ 1 h 468"/>
                  <a:gd name="T32" fmla="*/ 2 w 534"/>
                  <a:gd name="T33" fmla="*/ 1 h 468"/>
                  <a:gd name="T34" fmla="*/ 2 w 534"/>
                  <a:gd name="T35" fmla="*/ 1 h 468"/>
                  <a:gd name="T36" fmla="*/ 2 w 534"/>
                  <a:gd name="T37" fmla="*/ 1 h 468"/>
                  <a:gd name="T38" fmla="*/ 2 w 534"/>
                  <a:gd name="T39" fmla="*/ 1 h 468"/>
                  <a:gd name="T40" fmla="*/ 2 w 534"/>
                  <a:gd name="T41" fmla="*/ 1 h 468"/>
                  <a:gd name="T42" fmla="*/ 2 w 534"/>
                  <a:gd name="T43" fmla="*/ 1 h 468"/>
                  <a:gd name="T44" fmla="*/ 2 w 534"/>
                  <a:gd name="T45" fmla="*/ 1 h 468"/>
                  <a:gd name="T46" fmla="*/ 2 w 534"/>
                  <a:gd name="T47" fmla="*/ 1 h 468"/>
                  <a:gd name="T48" fmla="*/ 2 w 534"/>
                  <a:gd name="T49" fmla="*/ 1 h 468"/>
                  <a:gd name="T50" fmla="*/ 2 w 534"/>
                  <a:gd name="T51" fmla="*/ 1 h 468"/>
                  <a:gd name="T52" fmla="*/ 2 w 534"/>
                  <a:gd name="T53" fmla="*/ 1 h 468"/>
                  <a:gd name="T54" fmla="*/ 2 w 534"/>
                  <a:gd name="T55" fmla="*/ 1 h 468"/>
                  <a:gd name="T56" fmla="*/ 2 w 534"/>
                  <a:gd name="T57" fmla="*/ 1 h 468"/>
                  <a:gd name="T58" fmla="*/ 2 w 534"/>
                  <a:gd name="T59" fmla="*/ 1 h 468"/>
                  <a:gd name="T60" fmla="*/ 2 w 534"/>
                  <a:gd name="T61" fmla="*/ 1 h 468"/>
                  <a:gd name="T62" fmla="*/ 2 w 534"/>
                  <a:gd name="T63" fmla="*/ 1 h 468"/>
                  <a:gd name="T64" fmla="*/ 2 w 534"/>
                  <a:gd name="T65" fmla="*/ 1 h 468"/>
                  <a:gd name="T66" fmla="*/ 2 w 534"/>
                  <a:gd name="T67" fmla="*/ 1 h 468"/>
                  <a:gd name="T68" fmla="*/ 2 w 534"/>
                  <a:gd name="T69" fmla="*/ 1 h 468"/>
                  <a:gd name="T70" fmla="*/ 2 w 534"/>
                  <a:gd name="T71" fmla="*/ 1 h 468"/>
                  <a:gd name="T72" fmla="*/ 2 w 534"/>
                  <a:gd name="T73" fmla="*/ 1 h 468"/>
                  <a:gd name="T74" fmla="*/ 2 w 534"/>
                  <a:gd name="T75" fmla="*/ 1 h 468"/>
                  <a:gd name="T76" fmla="*/ 2 w 534"/>
                  <a:gd name="T77" fmla="*/ 1 h 468"/>
                  <a:gd name="T78" fmla="*/ 2 w 534"/>
                  <a:gd name="T79" fmla="*/ 1 h 468"/>
                  <a:gd name="T80" fmla="*/ 2 w 534"/>
                  <a:gd name="T81" fmla="*/ 1 h 468"/>
                  <a:gd name="T82" fmla="*/ 2 w 534"/>
                  <a:gd name="T83" fmla="*/ 1 h 468"/>
                  <a:gd name="T84" fmla="*/ 2 w 534"/>
                  <a:gd name="T85" fmla="*/ 1 h 468"/>
                  <a:gd name="T86" fmla="*/ 2 w 534"/>
                  <a:gd name="T87" fmla="*/ 1 h 468"/>
                  <a:gd name="T88" fmla="*/ 2 w 534"/>
                  <a:gd name="T89" fmla="*/ 1 h 468"/>
                  <a:gd name="T90" fmla="*/ 2 w 534"/>
                  <a:gd name="T91" fmla="*/ 1 h 468"/>
                  <a:gd name="T92" fmla="*/ 2 w 534"/>
                  <a:gd name="T93" fmla="*/ 1 h 468"/>
                  <a:gd name="T94" fmla="*/ 2 w 534"/>
                  <a:gd name="T95" fmla="*/ 1 h 468"/>
                  <a:gd name="T96" fmla="*/ 2 w 534"/>
                  <a:gd name="T97" fmla="*/ 1 h 468"/>
                  <a:gd name="T98" fmla="*/ 2 w 534"/>
                  <a:gd name="T99" fmla="*/ 1 h 4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
                  <a:gd name="T151" fmla="*/ 0 h 468"/>
                  <a:gd name="T152" fmla="*/ 534 w 534"/>
                  <a:gd name="T153" fmla="*/ 468 h 4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close/>
                  </a:path>
                </a:pathLst>
              </a:custGeom>
              <a:solidFill>
                <a:srgbClr val="E8D898"/>
              </a:solidFill>
              <a:ln w="9525">
                <a:solidFill>
                  <a:srgbClr val="E8D898"/>
                </a:solidFill>
                <a:round/>
                <a:headEnd/>
                <a:tailEnd/>
              </a:ln>
            </p:spPr>
            <p:txBody>
              <a:bodyPr/>
              <a:lstStyle/>
              <a:p>
                <a:endParaRPr lang="en-US"/>
              </a:p>
            </p:txBody>
          </p:sp>
          <p:sp>
            <p:nvSpPr>
              <p:cNvPr id="23065" name="Freeform 138"/>
              <p:cNvSpPr>
                <a:spLocks noChangeAspect="1"/>
              </p:cNvSpPr>
              <p:nvPr/>
            </p:nvSpPr>
            <p:spPr bwMode="auto">
              <a:xfrm>
                <a:off x="3328" y="1770"/>
                <a:ext cx="407" cy="318"/>
              </a:xfrm>
              <a:custGeom>
                <a:avLst/>
                <a:gdLst>
                  <a:gd name="T0" fmla="*/ 2 w 534"/>
                  <a:gd name="T1" fmla="*/ 1 h 468"/>
                  <a:gd name="T2" fmla="*/ 2 w 534"/>
                  <a:gd name="T3" fmla="*/ 1 h 468"/>
                  <a:gd name="T4" fmla="*/ 2 w 534"/>
                  <a:gd name="T5" fmla="*/ 1 h 468"/>
                  <a:gd name="T6" fmla="*/ 2 w 534"/>
                  <a:gd name="T7" fmla="*/ 1 h 468"/>
                  <a:gd name="T8" fmla="*/ 2 w 534"/>
                  <a:gd name="T9" fmla="*/ 1 h 468"/>
                  <a:gd name="T10" fmla="*/ 2 w 534"/>
                  <a:gd name="T11" fmla="*/ 1 h 468"/>
                  <a:gd name="T12" fmla="*/ 2 w 534"/>
                  <a:gd name="T13" fmla="*/ 1 h 468"/>
                  <a:gd name="T14" fmla="*/ 2 w 534"/>
                  <a:gd name="T15" fmla="*/ 1 h 468"/>
                  <a:gd name="T16" fmla="*/ 2 w 534"/>
                  <a:gd name="T17" fmla="*/ 1 h 468"/>
                  <a:gd name="T18" fmla="*/ 2 w 534"/>
                  <a:gd name="T19" fmla="*/ 1 h 468"/>
                  <a:gd name="T20" fmla="*/ 0 w 534"/>
                  <a:gd name="T21" fmla="*/ 1 h 468"/>
                  <a:gd name="T22" fmla="*/ 2 w 534"/>
                  <a:gd name="T23" fmla="*/ 1 h 468"/>
                  <a:gd name="T24" fmla="*/ 2 w 534"/>
                  <a:gd name="T25" fmla="*/ 1 h 468"/>
                  <a:gd name="T26" fmla="*/ 2 w 534"/>
                  <a:gd name="T27" fmla="*/ 1 h 468"/>
                  <a:gd name="T28" fmla="*/ 2 w 534"/>
                  <a:gd name="T29" fmla="*/ 1 h 468"/>
                  <a:gd name="T30" fmla="*/ 2 w 534"/>
                  <a:gd name="T31" fmla="*/ 1 h 468"/>
                  <a:gd name="T32" fmla="*/ 2 w 534"/>
                  <a:gd name="T33" fmla="*/ 1 h 468"/>
                  <a:gd name="T34" fmla="*/ 2 w 534"/>
                  <a:gd name="T35" fmla="*/ 1 h 468"/>
                  <a:gd name="T36" fmla="*/ 2 w 534"/>
                  <a:gd name="T37" fmla="*/ 1 h 468"/>
                  <a:gd name="T38" fmla="*/ 2 w 534"/>
                  <a:gd name="T39" fmla="*/ 1 h 468"/>
                  <a:gd name="T40" fmla="*/ 2 w 534"/>
                  <a:gd name="T41" fmla="*/ 1 h 468"/>
                  <a:gd name="T42" fmla="*/ 2 w 534"/>
                  <a:gd name="T43" fmla="*/ 1 h 468"/>
                  <a:gd name="T44" fmla="*/ 2 w 534"/>
                  <a:gd name="T45" fmla="*/ 1 h 468"/>
                  <a:gd name="T46" fmla="*/ 2 w 534"/>
                  <a:gd name="T47" fmla="*/ 1 h 468"/>
                  <a:gd name="T48" fmla="*/ 2 w 534"/>
                  <a:gd name="T49" fmla="*/ 1 h 468"/>
                  <a:gd name="T50" fmla="*/ 2 w 534"/>
                  <a:gd name="T51" fmla="*/ 1 h 468"/>
                  <a:gd name="T52" fmla="*/ 2 w 534"/>
                  <a:gd name="T53" fmla="*/ 1 h 468"/>
                  <a:gd name="T54" fmla="*/ 2 w 534"/>
                  <a:gd name="T55" fmla="*/ 1 h 468"/>
                  <a:gd name="T56" fmla="*/ 2 w 534"/>
                  <a:gd name="T57" fmla="*/ 1 h 468"/>
                  <a:gd name="T58" fmla="*/ 2 w 534"/>
                  <a:gd name="T59" fmla="*/ 1 h 468"/>
                  <a:gd name="T60" fmla="*/ 2 w 534"/>
                  <a:gd name="T61" fmla="*/ 1 h 468"/>
                  <a:gd name="T62" fmla="*/ 2 w 534"/>
                  <a:gd name="T63" fmla="*/ 1 h 468"/>
                  <a:gd name="T64" fmla="*/ 2 w 534"/>
                  <a:gd name="T65" fmla="*/ 1 h 468"/>
                  <a:gd name="T66" fmla="*/ 2 w 534"/>
                  <a:gd name="T67" fmla="*/ 1 h 468"/>
                  <a:gd name="T68" fmla="*/ 2 w 534"/>
                  <a:gd name="T69" fmla="*/ 1 h 468"/>
                  <a:gd name="T70" fmla="*/ 2 w 534"/>
                  <a:gd name="T71" fmla="*/ 1 h 468"/>
                  <a:gd name="T72" fmla="*/ 2 w 534"/>
                  <a:gd name="T73" fmla="*/ 1 h 468"/>
                  <a:gd name="T74" fmla="*/ 2 w 534"/>
                  <a:gd name="T75" fmla="*/ 1 h 468"/>
                  <a:gd name="T76" fmla="*/ 2 w 534"/>
                  <a:gd name="T77" fmla="*/ 1 h 468"/>
                  <a:gd name="T78" fmla="*/ 2 w 534"/>
                  <a:gd name="T79" fmla="*/ 1 h 468"/>
                  <a:gd name="T80" fmla="*/ 2 w 534"/>
                  <a:gd name="T81" fmla="*/ 1 h 468"/>
                  <a:gd name="T82" fmla="*/ 2 w 534"/>
                  <a:gd name="T83" fmla="*/ 1 h 468"/>
                  <a:gd name="T84" fmla="*/ 2 w 534"/>
                  <a:gd name="T85" fmla="*/ 1 h 468"/>
                  <a:gd name="T86" fmla="*/ 2 w 534"/>
                  <a:gd name="T87" fmla="*/ 1 h 468"/>
                  <a:gd name="T88" fmla="*/ 2 w 534"/>
                  <a:gd name="T89" fmla="*/ 1 h 468"/>
                  <a:gd name="T90" fmla="*/ 2 w 534"/>
                  <a:gd name="T91" fmla="*/ 1 h 468"/>
                  <a:gd name="T92" fmla="*/ 2 w 534"/>
                  <a:gd name="T93" fmla="*/ 1 h 468"/>
                  <a:gd name="T94" fmla="*/ 2 w 534"/>
                  <a:gd name="T95" fmla="*/ 1 h 468"/>
                  <a:gd name="T96" fmla="*/ 2 w 534"/>
                  <a:gd name="T97" fmla="*/ 1 h 468"/>
                  <a:gd name="T98" fmla="*/ 2 w 534"/>
                  <a:gd name="T99" fmla="*/ 1 h 468"/>
                  <a:gd name="T100" fmla="*/ 2 w 534"/>
                  <a:gd name="T101" fmla="*/ 1 h 4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4"/>
                  <a:gd name="T154" fmla="*/ 0 h 468"/>
                  <a:gd name="T155" fmla="*/ 534 w 534"/>
                  <a:gd name="T156" fmla="*/ 468 h 4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lnTo>
                      <a:pt x="48" y="23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66" name="Freeform 139"/>
              <p:cNvSpPr>
                <a:spLocks noChangeAspect="1"/>
              </p:cNvSpPr>
              <p:nvPr/>
            </p:nvSpPr>
            <p:spPr bwMode="auto">
              <a:xfrm>
                <a:off x="3593" y="1546"/>
                <a:ext cx="266" cy="273"/>
              </a:xfrm>
              <a:custGeom>
                <a:avLst/>
                <a:gdLst>
                  <a:gd name="T0" fmla="*/ 2 w 348"/>
                  <a:gd name="T1" fmla="*/ 1 h 402"/>
                  <a:gd name="T2" fmla="*/ 2 w 348"/>
                  <a:gd name="T3" fmla="*/ 1 h 402"/>
                  <a:gd name="T4" fmla="*/ 0 w 348"/>
                  <a:gd name="T5" fmla="*/ 1 h 402"/>
                  <a:gd name="T6" fmla="*/ 2 w 348"/>
                  <a:gd name="T7" fmla="*/ 1 h 402"/>
                  <a:gd name="T8" fmla="*/ 2 w 348"/>
                  <a:gd name="T9" fmla="*/ 1 h 402"/>
                  <a:gd name="T10" fmla="*/ 2 w 348"/>
                  <a:gd name="T11" fmla="*/ 1 h 402"/>
                  <a:gd name="T12" fmla="*/ 2 w 348"/>
                  <a:gd name="T13" fmla="*/ 1 h 402"/>
                  <a:gd name="T14" fmla="*/ 2 w 348"/>
                  <a:gd name="T15" fmla="*/ 1 h 402"/>
                  <a:gd name="T16" fmla="*/ 2 w 348"/>
                  <a:gd name="T17" fmla="*/ 1 h 402"/>
                  <a:gd name="T18" fmla="*/ 2 w 348"/>
                  <a:gd name="T19" fmla="*/ 1 h 402"/>
                  <a:gd name="T20" fmla="*/ 2 w 348"/>
                  <a:gd name="T21" fmla="*/ 1 h 402"/>
                  <a:gd name="T22" fmla="*/ 2 w 348"/>
                  <a:gd name="T23" fmla="*/ 1 h 402"/>
                  <a:gd name="T24" fmla="*/ 2 w 348"/>
                  <a:gd name="T25" fmla="*/ 1 h 402"/>
                  <a:gd name="T26" fmla="*/ 2 w 348"/>
                  <a:gd name="T27" fmla="*/ 1 h 402"/>
                  <a:gd name="T28" fmla="*/ 2 w 348"/>
                  <a:gd name="T29" fmla="*/ 1 h 402"/>
                  <a:gd name="T30" fmla="*/ 2 w 348"/>
                  <a:gd name="T31" fmla="*/ 0 h 402"/>
                  <a:gd name="T32" fmla="*/ 2 w 348"/>
                  <a:gd name="T33" fmla="*/ 1 h 402"/>
                  <a:gd name="T34" fmla="*/ 2 w 348"/>
                  <a:gd name="T35" fmla="*/ 1 h 402"/>
                  <a:gd name="T36" fmla="*/ 2 w 348"/>
                  <a:gd name="T37" fmla="*/ 1 h 4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8"/>
                  <a:gd name="T58" fmla="*/ 0 h 402"/>
                  <a:gd name="T59" fmla="*/ 348 w 348"/>
                  <a:gd name="T60" fmla="*/ 402 h 4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8" h="402">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close/>
                  </a:path>
                </a:pathLst>
              </a:custGeom>
              <a:solidFill>
                <a:srgbClr val="E8D898"/>
              </a:solidFill>
              <a:ln w="9525">
                <a:solidFill>
                  <a:srgbClr val="E8D898"/>
                </a:solidFill>
                <a:round/>
                <a:headEnd/>
                <a:tailEnd/>
              </a:ln>
            </p:spPr>
            <p:txBody>
              <a:bodyPr/>
              <a:lstStyle/>
              <a:p>
                <a:endParaRPr lang="en-US"/>
              </a:p>
            </p:txBody>
          </p:sp>
          <p:sp>
            <p:nvSpPr>
              <p:cNvPr id="23067" name="Freeform 140"/>
              <p:cNvSpPr>
                <a:spLocks noChangeAspect="1"/>
              </p:cNvSpPr>
              <p:nvPr/>
            </p:nvSpPr>
            <p:spPr bwMode="auto">
              <a:xfrm>
                <a:off x="3593" y="1546"/>
                <a:ext cx="266" cy="277"/>
              </a:xfrm>
              <a:custGeom>
                <a:avLst/>
                <a:gdLst>
                  <a:gd name="T0" fmla="*/ 2 w 348"/>
                  <a:gd name="T1" fmla="*/ 1 h 408"/>
                  <a:gd name="T2" fmla="*/ 2 w 348"/>
                  <a:gd name="T3" fmla="*/ 1 h 408"/>
                  <a:gd name="T4" fmla="*/ 0 w 348"/>
                  <a:gd name="T5" fmla="*/ 1 h 408"/>
                  <a:gd name="T6" fmla="*/ 2 w 348"/>
                  <a:gd name="T7" fmla="*/ 1 h 408"/>
                  <a:gd name="T8" fmla="*/ 2 w 348"/>
                  <a:gd name="T9" fmla="*/ 1 h 408"/>
                  <a:gd name="T10" fmla="*/ 2 w 348"/>
                  <a:gd name="T11" fmla="*/ 1 h 408"/>
                  <a:gd name="T12" fmla="*/ 2 w 348"/>
                  <a:gd name="T13" fmla="*/ 1 h 408"/>
                  <a:gd name="T14" fmla="*/ 2 w 348"/>
                  <a:gd name="T15" fmla="*/ 1 h 408"/>
                  <a:gd name="T16" fmla="*/ 2 w 348"/>
                  <a:gd name="T17" fmla="*/ 1 h 408"/>
                  <a:gd name="T18" fmla="*/ 2 w 348"/>
                  <a:gd name="T19" fmla="*/ 1 h 408"/>
                  <a:gd name="T20" fmla="*/ 2 w 348"/>
                  <a:gd name="T21" fmla="*/ 1 h 408"/>
                  <a:gd name="T22" fmla="*/ 2 w 348"/>
                  <a:gd name="T23" fmla="*/ 1 h 408"/>
                  <a:gd name="T24" fmla="*/ 2 w 348"/>
                  <a:gd name="T25" fmla="*/ 1 h 408"/>
                  <a:gd name="T26" fmla="*/ 2 w 348"/>
                  <a:gd name="T27" fmla="*/ 1 h 408"/>
                  <a:gd name="T28" fmla="*/ 2 w 348"/>
                  <a:gd name="T29" fmla="*/ 1 h 408"/>
                  <a:gd name="T30" fmla="*/ 2 w 348"/>
                  <a:gd name="T31" fmla="*/ 0 h 408"/>
                  <a:gd name="T32" fmla="*/ 2 w 348"/>
                  <a:gd name="T33" fmla="*/ 1 h 408"/>
                  <a:gd name="T34" fmla="*/ 2 w 348"/>
                  <a:gd name="T35" fmla="*/ 1 h 408"/>
                  <a:gd name="T36" fmla="*/ 2 w 348"/>
                  <a:gd name="T37" fmla="*/ 1 h 408"/>
                  <a:gd name="T38" fmla="*/ 2 w 348"/>
                  <a:gd name="T39" fmla="*/ 1 h 4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8"/>
                  <a:gd name="T61" fmla="*/ 0 h 408"/>
                  <a:gd name="T62" fmla="*/ 348 w 348"/>
                  <a:gd name="T63" fmla="*/ 408 h 4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8" h="408">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lnTo>
                      <a:pt x="294" y="40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68" name="Freeform 141"/>
              <p:cNvSpPr>
                <a:spLocks noChangeAspect="1"/>
              </p:cNvSpPr>
              <p:nvPr/>
            </p:nvSpPr>
            <p:spPr bwMode="auto">
              <a:xfrm>
                <a:off x="4417" y="1624"/>
                <a:ext cx="197" cy="154"/>
              </a:xfrm>
              <a:custGeom>
                <a:avLst/>
                <a:gdLst>
                  <a:gd name="T0" fmla="*/ 2 w 258"/>
                  <a:gd name="T1" fmla="*/ 1 h 228"/>
                  <a:gd name="T2" fmla="*/ 2 w 258"/>
                  <a:gd name="T3" fmla="*/ 1 h 228"/>
                  <a:gd name="T4" fmla="*/ 2 w 258"/>
                  <a:gd name="T5" fmla="*/ 1 h 228"/>
                  <a:gd name="T6" fmla="*/ 2 w 258"/>
                  <a:gd name="T7" fmla="*/ 1 h 228"/>
                  <a:gd name="T8" fmla="*/ 2 w 258"/>
                  <a:gd name="T9" fmla="*/ 1 h 228"/>
                  <a:gd name="T10" fmla="*/ 0 w 258"/>
                  <a:gd name="T11" fmla="*/ 1 h 228"/>
                  <a:gd name="T12" fmla="*/ 2 w 258"/>
                  <a:gd name="T13" fmla="*/ 0 h 228"/>
                  <a:gd name="T14" fmla="*/ 2 w 258"/>
                  <a:gd name="T15" fmla="*/ 1 h 228"/>
                  <a:gd name="T16" fmla="*/ 2 w 258"/>
                  <a:gd name="T17" fmla="*/ 1 h 228"/>
                  <a:gd name="T18" fmla="*/ 2 w 258"/>
                  <a:gd name="T19" fmla="*/ 1 h 228"/>
                  <a:gd name="T20" fmla="*/ 2 w 258"/>
                  <a:gd name="T21" fmla="*/ 1 h 228"/>
                  <a:gd name="T22" fmla="*/ 2 w 258"/>
                  <a:gd name="T23" fmla="*/ 1 h 228"/>
                  <a:gd name="T24" fmla="*/ 2 w 258"/>
                  <a:gd name="T25" fmla="*/ 1 h 228"/>
                  <a:gd name="T26" fmla="*/ 2 w 258"/>
                  <a:gd name="T27" fmla="*/ 1 h 228"/>
                  <a:gd name="T28" fmla="*/ 2 w 258"/>
                  <a:gd name="T29" fmla="*/ 1 h 228"/>
                  <a:gd name="T30" fmla="*/ 2 w 258"/>
                  <a:gd name="T31" fmla="*/ 1 h 228"/>
                  <a:gd name="T32" fmla="*/ 2 w 258"/>
                  <a:gd name="T33" fmla="*/ 1 h 228"/>
                  <a:gd name="T34" fmla="*/ 2 w 258"/>
                  <a:gd name="T35" fmla="*/ 1 h 228"/>
                  <a:gd name="T36" fmla="*/ 2 w 258"/>
                  <a:gd name="T37" fmla="*/ 1 h 228"/>
                  <a:gd name="T38" fmla="*/ 2 w 258"/>
                  <a:gd name="T39" fmla="*/ 1 h 228"/>
                  <a:gd name="T40" fmla="*/ 2 w 258"/>
                  <a:gd name="T41" fmla="*/ 1 h 228"/>
                  <a:gd name="T42" fmla="*/ 2 w 258"/>
                  <a:gd name="T43" fmla="*/ 1 h 228"/>
                  <a:gd name="T44" fmla="*/ 2 w 258"/>
                  <a:gd name="T45" fmla="*/ 1 h 228"/>
                  <a:gd name="T46" fmla="*/ 2 w 258"/>
                  <a:gd name="T47" fmla="*/ 1 h 228"/>
                  <a:gd name="T48" fmla="*/ 2 w 258"/>
                  <a:gd name="T49" fmla="*/ 1 h 228"/>
                  <a:gd name="T50" fmla="*/ 2 w 258"/>
                  <a:gd name="T51" fmla="*/ 1 h 2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8"/>
                  <a:gd name="T79" fmla="*/ 0 h 228"/>
                  <a:gd name="T80" fmla="*/ 258 w 258"/>
                  <a:gd name="T81" fmla="*/ 228 h 2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8" h="228">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close/>
                  </a:path>
                </a:pathLst>
              </a:custGeom>
              <a:solidFill>
                <a:srgbClr val="FFAA00"/>
              </a:solidFill>
              <a:ln w="9525">
                <a:solidFill>
                  <a:srgbClr val="FFAA00"/>
                </a:solidFill>
                <a:round/>
                <a:headEnd/>
                <a:tailEnd/>
              </a:ln>
            </p:spPr>
            <p:txBody>
              <a:bodyPr/>
              <a:lstStyle/>
              <a:p>
                <a:endParaRPr lang="en-US"/>
              </a:p>
            </p:txBody>
          </p:sp>
          <p:sp>
            <p:nvSpPr>
              <p:cNvPr id="23069" name="Freeform 142"/>
              <p:cNvSpPr>
                <a:spLocks noChangeAspect="1"/>
              </p:cNvSpPr>
              <p:nvPr/>
            </p:nvSpPr>
            <p:spPr bwMode="auto">
              <a:xfrm>
                <a:off x="4417" y="1624"/>
                <a:ext cx="197" cy="158"/>
              </a:xfrm>
              <a:custGeom>
                <a:avLst/>
                <a:gdLst>
                  <a:gd name="T0" fmla="*/ 2 w 258"/>
                  <a:gd name="T1" fmla="*/ 1 h 234"/>
                  <a:gd name="T2" fmla="*/ 2 w 258"/>
                  <a:gd name="T3" fmla="*/ 1 h 234"/>
                  <a:gd name="T4" fmla="*/ 2 w 258"/>
                  <a:gd name="T5" fmla="*/ 1 h 234"/>
                  <a:gd name="T6" fmla="*/ 2 w 258"/>
                  <a:gd name="T7" fmla="*/ 1 h 234"/>
                  <a:gd name="T8" fmla="*/ 2 w 258"/>
                  <a:gd name="T9" fmla="*/ 1 h 234"/>
                  <a:gd name="T10" fmla="*/ 0 w 258"/>
                  <a:gd name="T11" fmla="*/ 1 h 234"/>
                  <a:gd name="T12" fmla="*/ 2 w 258"/>
                  <a:gd name="T13" fmla="*/ 0 h 234"/>
                  <a:gd name="T14" fmla="*/ 2 w 258"/>
                  <a:gd name="T15" fmla="*/ 1 h 234"/>
                  <a:gd name="T16" fmla="*/ 2 w 258"/>
                  <a:gd name="T17" fmla="*/ 1 h 234"/>
                  <a:gd name="T18" fmla="*/ 2 w 258"/>
                  <a:gd name="T19" fmla="*/ 1 h 234"/>
                  <a:gd name="T20" fmla="*/ 2 w 258"/>
                  <a:gd name="T21" fmla="*/ 1 h 234"/>
                  <a:gd name="T22" fmla="*/ 2 w 258"/>
                  <a:gd name="T23" fmla="*/ 1 h 234"/>
                  <a:gd name="T24" fmla="*/ 2 w 258"/>
                  <a:gd name="T25" fmla="*/ 1 h 234"/>
                  <a:gd name="T26" fmla="*/ 2 w 258"/>
                  <a:gd name="T27" fmla="*/ 1 h 234"/>
                  <a:gd name="T28" fmla="*/ 2 w 258"/>
                  <a:gd name="T29" fmla="*/ 1 h 234"/>
                  <a:gd name="T30" fmla="*/ 2 w 258"/>
                  <a:gd name="T31" fmla="*/ 1 h 234"/>
                  <a:gd name="T32" fmla="*/ 2 w 258"/>
                  <a:gd name="T33" fmla="*/ 1 h 234"/>
                  <a:gd name="T34" fmla="*/ 2 w 258"/>
                  <a:gd name="T35" fmla="*/ 1 h 234"/>
                  <a:gd name="T36" fmla="*/ 2 w 258"/>
                  <a:gd name="T37" fmla="*/ 1 h 234"/>
                  <a:gd name="T38" fmla="*/ 2 w 258"/>
                  <a:gd name="T39" fmla="*/ 1 h 234"/>
                  <a:gd name="T40" fmla="*/ 2 w 258"/>
                  <a:gd name="T41" fmla="*/ 1 h 234"/>
                  <a:gd name="T42" fmla="*/ 2 w 258"/>
                  <a:gd name="T43" fmla="*/ 1 h 234"/>
                  <a:gd name="T44" fmla="*/ 2 w 258"/>
                  <a:gd name="T45" fmla="*/ 1 h 234"/>
                  <a:gd name="T46" fmla="*/ 2 w 258"/>
                  <a:gd name="T47" fmla="*/ 1 h 234"/>
                  <a:gd name="T48" fmla="*/ 2 w 258"/>
                  <a:gd name="T49" fmla="*/ 1 h 234"/>
                  <a:gd name="T50" fmla="*/ 2 w 258"/>
                  <a:gd name="T51" fmla="*/ 1 h 234"/>
                  <a:gd name="T52" fmla="*/ 2 w 258"/>
                  <a:gd name="T53" fmla="*/ 1 h 2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8"/>
                  <a:gd name="T82" fmla="*/ 0 h 234"/>
                  <a:gd name="T83" fmla="*/ 258 w 258"/>
                  <a:gd name="T84" fmla="*/ 234 h 2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8" h="234">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lnTo>
                      <a:pt x="186" y="23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70" name="Freeform 143"/>
              <p:cNvSpPr>
                <a:spLocks noChangeAspect="1"/>
              </p:cNvSpPr>
              <p:nvPr/>
            </p:nvSpPr>
            <p:spPr bwMode="auto">
              <a:xfrm>
                <a:off x="3328" y="1253"/>
                <a:ext cx="311" cy="472"/>
              </a:xfrm>
              <a:custGeom>
                <a:avLst/>
                <a:gdLst>
                  <a:gd name="T0" fmla="*/ 2 w 408"/>
                  <a:gd name="T1" fmla="*/ 1 h 696"/>
                  <a:gd name="T2" fmla="*/ 2 w 408"/>
                  <a:gd name="T3" fmla="*/ 1 h 696"/>
                  <a:gd name="T4" fmla="*/ 2 w 408"/>
                  <a:gd name="T5" fmla="*/ 1 h 696"/>
                  <a:gd name="T6" fmla="*/ 2 w 408"/>
                  <a:gd name="T7" fmla="*/ 1 h 696"/>
                  <a:gd name="T8" fmla="*/ 2 w 408"/>
                  <a:gd name="T9" fmla="*/ 1 h 696"/>
                  <a:gd name="T10" fmla="*/ 2 w 408"/>
                  <a:gd name="T11" fmla="*/ 1 h 696"/>
                  <a:gd name="T12" fmla="*/ 2 w 408"/>
                  <a:gd name="T13" fmla="*/ 1 h 696"/>
                  <a:gd name="T14" fmla="*/ 2 w 408"/>
                  <a:gd name="T15" fmla="*/ 1 h 696"/>
                  <a:gd name="T16" fmla="*/ 2 w 408"/>
                  <a:gd name="T17" fmla="*/ 1 h 696"/>
                  <a:gd name="T18" fmla="*/ 2 w 408"/>
                  <a:gd name="T19" fmla="*/ 1 h 696"/>
                  <a:gd name="T20" fmla="*/ 2 w 408"/>
                  <a:gd name="T21" fmla="*/ 1 h 696"/>
                  <a:gd name="T22" fmla="*/ 2 w 408"/>
                  <a:gd name="T23" fmla="*/ 1 h 696"/>
                  <a:gd name="T24" fmla="*/ 2 w 408"/>
                  <a:gd name="T25" fmla="*/ 1 h 696"/>
                  <a:gd name="T26" fmla="*/ 2 w 408"/>
                  <a:gd name="T27" fmla="*/ 1 h 696"/>
                  <a:gd name="T28" fmla="*/ 2 w 408"/>
                  <a:gd name="T29" fmla="*/ 1 h 696"/>
                  <a:gd name="T30" fmla="*/ 2 w 408"/>
                  <a:gd name="T31" fmla="*/ 1 h 696"/>
                  <a:gd name="T32" fmla="*/ 2 w 408"/>
                  <a:gd name="T33" fmla="*/ 1 h 696"/>
                  <a:gd name="T34" fmla="*/ 2 w 408"/>
                  <a:gd name="T35" fmla="*/ 1 h 696"/>
                  <a:gd name="T36" fmla="*/ 2 w 408"/>
                  <a:gd name="T37" fmla="*/ 1 h 696"/>
                  <a:gd name="T38" fmla="*/ 2 w 408"/>
                  <a:gd name="T39" fmla="*/ 1 h 696"/>
                  <a:gd name="T40" fmla="*/ 2 w 408"/>
                  <a:gd name="T41" fmla="*/ 1 h 696"/>
                  <a:gd name="T42" fmla="*/ 2 w 408"/>
                  <a:gd name="T43" fmla="*/ 1 h 696"/>
                  <a:gd name="T44" fmla="*/ 2 w 408"/>
                  <a:gd name="T45" fmla="*/ 1 h 696"/>
                  <a:gd name="T46" fmla="*/ 2 w 408"/>
                  <a:gd name="T47" fmla="*/ 1 h 696"/>
                  <a:gd name="T48" fmla="*/ 2 w 408"/>
                  <a:gd name="T49" fmla="*/ 1 h 696"/>
                  <a:gd name="T50" fmla="*/ 2 w 408"/>
                  <a:gd name="T51" fmla="*/ 1 h 696"/>
                  <a:gd name="T52" fmla="*/ 2 w 408"/>
                  <a:gd name="T53" fmla="*/ 1 h 696"/>
                  <a:gd name="T54" fmla="*/ 2 w 408"/>
                  <a:gd name="T55" fmla="*/ 1 h 696"/>
                  <a:gd name="T56" fmla="*/ 0 w 408"/>
                  <a:gd name="T57" fmla="*/ 1 h 696"/>
                  <a:gd name="T58" fmla="*/ 2 w 408"/>
                  <a:gd name="T59" fmla="*/ 1 h 696"/>
                  <a:gd name="T60" fmla="*/ 2 w 408"/>
                  <a:gd name="T61" fmla="*/ 0 h 696"/>
                  <a:gd name="T62" fmla="*/ 2 w 408"/>
                  <a:gd name="T63" fmla="*/ 1 h 696"/>
                  <a:gd name="T64" fmla="*/ 2 w 408"/>
                  <a:gd name="T65" fmla="*/ 1 h 696"/>
                  <a:gd name="T66" fmla="*/ 2 w 408"/>
                  <a:gd name="T67" fmla="*/ 1 h 696"/>
                  <a:gd name="T68" fmla="*/ 2 w 408"/>
                  <a:gd name="T69" fmla="*/ 1 h 696"/>
                  <a:gd name="T70" fmla="*/ 2 w 408"/>
                  <a:gd name="T71" fmla="*/ 1 h 696"/>
                  <a:gd name="T72" fmla="*/ 2 w 408"/>
                  <a:gd name="T73" fmla="*/ 1 h 696"/>
                  <a:gd name="T74" fmla="*/ 2 w 408"/>
                  <a:gd name="T75" fmla="*/ 1 h 696"/>
                  <a:gd name="T76" fmla="*/ 2 w 408"/>
                  <a:gd name="T77" fmla="*/ 1 h 696"/>
                  <a:gd name="T78" fmla="*/ 2 w 408"/>
                  <a:gd name="T79" fmla="*/ 1 h 696"/>
                  <a:gd name="T80" fmla="*/ 2 w 408"/>
                  <a:gd name="T81" fmla="*/ 1 h 6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8"/>
                  <a:gd name="T124" fmla="*/ 0 h 696"/>
                  <a:gd name="T125" fmla="*/ 408 w 408"/>
                  <a:gd name="T126" fmla="*/ 696 h 6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8" h="696">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close/>
                  </a:path>
                </a:pathLst>
              </a:custGeom>
              <a:solidFill>
                <a:srgbClr val="E8D898"/>
              </a:solidFill>
              <a:ln w="9525">
                <a:solidFill>
                  <a:srgbClr val="E8D898"/>
                </a:solidFill>
                <a:round/>
                <a:headEnd/>
                <a:tailEnd/>
              </a:ln>
            </p:spPr>
            <p:txBody>
              <a:bodyPr/>
              <a:lstStyle/>
              <a:p>
                <a:endParaRPr lang="en-US"/>
              </a:p>
            </p:txBody>
          </p:sp>
          <p:sp>
            <p:nvSpPr>
              <p:cNvPr id="23071" name="Freeform 144"/>
              <p:cNvSpPr>
                <a:spLocks noChangeAspect="1"/>
              </p:cNvSpPr>
              <p:nvPr/>
            </p:nvSpPr>
            <p:spPr bwMode="auto">
              <a:xfrm>
                <a:off x="3328" y="1253"/>
                <a:ext cx="311" cy="477"/>
              </a:xfrm>
              <a:custGeom>
                <a:avLst/>
                <a:gdLst>
                  <a:gd name="T0" fmla="*/ 2 w 408"/>
                  <a:gd name="T1" fmla="*/ 1 h 702"/>
                  <a:gd name="T2" fmla="*/ 2 w 408"/>
                  <a:gd name="T3" fmla="*/ 1 h 702"/>
                  <a:gd name="T4" fmla="*/ 2 w 408"/>
                  <a:gd name="T5" fmla="*/ 1 h 702"/>
                  <a:gd name="T6" fmla="*/ 2 w 408"/>
                  <a:gd name="T7" fmla="*/ 1 h 702"/>
                  <a:gd name="T8" fmla="*/ 2 w 408"/>
                  <a:gd name="T9" fmla="*/ 1 h 702"/>
                  <a:gd name="T10" fmla="*/ 2 w 408"/>
                  <a:gd name="T11" fmla="*/ 1 h 702"/>
                  <a:gd name="T12" fmla="*/ 2 w 408"/>
                  <a:gd name="T13" fmla="*/ 1 h 702"/>
                  <a:gd name="T14" fmla="*/ 2 w 408"/>
                  <a:gd name="T15" fmla="*/ 1 h 702"/>
                  <a:gd name="T16" fmla="*/ 2 w 408"/>
                  <a:gd name="T17" fmla="*/ 1 h 702"/>
                  <a:gd name="T18" fmla="*/ 2 w 408"/>
                  <a:gd name="T19" fmla="*/ 1 h 702"/>
                  <a:gd name="T20" fmla="*/ 2 w 408"/>
                  <a:gd name="T21" fmla="*/ 1 h 702"/>
                  <a:gd name="T22" fmla="*/ 2 w 408"/>
                  <a:gd name="T23" fmla="*/ 1 h 702"/>
                  <a:gd name="T24" fmla="*/ 2 w 408"/>
                  <a:gd name="T25" fmla="*/ 1 h 702"/>
                  <a:gd name="T26" fmla="*/ 2 w 408"/>
                  <a:gd name="T27" fmla="*/ 1 h 702"/>
                  <a:gd name="T28" fmla="*/ 2 w 408"/>
                  <a:gd name="T29" fmla="*/ 1 h 702"/>
                  <a:gd name="T30" fmla="*/ 2 w 408"/>
                  <a:gd name="T31" fmla="*/ 1 h 702"/>
                  <a:gd name="T32" fmla="*/ 2 w 408"/>
                  <a:gd name="T33" fmla="*/ 1 h 702"/>
                  <a:gd name="T34" fmla="*/ 2 w 408"/>
                  <a:gd name="T35" fmla="*/ 1 h 702"/>
                  <a:gd name="T36" fmla="*/ 2 w 408"/>
                  <a:gd name="T37" fmla="*/ 1 h 702"/>
                  <a:gd name="T38" fmla="*/ 2 w 408"/>
                  <a:gd name="T39" fmla="*/ 1 h 702"/>
                  <a:gd name="T40" fmla="*/ 2 w 408"/>
                  <a:gd name="T41" fmla="*/ 1 h 702"/>
                  <a:gd name="T42" fmla="*/ 2 w 408"/>
                  <a:gd name="T43" fmla="*/ 1 h 702"/>
                  <a:gd name="T44" fmla="*/ 2 w 408"/>
                  <a:gd name="T45" fmla="*/ 1 h 702"/>
                  <a:gd name="T46" fmla="*/ 2 w 408"/>
                  <a:gd name="T47" fmla="*/ 1 h 702"/>
                  <a:gd name="T48" fmla="*/ 2 w 408"/>
                  <a:gd name="T49" fmla="*/ 1 h 702"/>
                  <a:gd name="T50" fmla="*/ 2 w 408"/>
                  <a:gd name="T51" fmla="*/ 1 h 702"/>
                  <a:gd name="T52" fmla="*/ 2 w 408"/>
                  <a:gd name="T53" fmla="*/ 1 h 702"/>
                  <a:gd name="T54" fmla="*/ 2 w 408"/>
                  <a:gd name="T55" fmla="*/ 1 h 702"/>
                  <a:gd name="T56" fmla="*/ 0 w 408"/>
                  <a:gd name="T57" fmla="*/ 1 h 702"/>
                  <a:gd name="T58" fmla="*/ 2 w 408"/>
                  <a:gd name="T59" fmla="*/ 1 h 702"/>
                  <a:gd name="T60" fmla="*/ 2 w 408"/>
                  <a:gd name="T61" fmla="*/ 0 h 702"/>
                  <a:gd name="T62" fmla="*/ 2 w 408"/>
                  <a:gd name="T63" fmla="*/ 1 h 702"/>
                  <a:gd name="T64" fmla="*/ 2 w 408"/>
                  <a:gd name="T65" fmla="*/ 1 h 702"/>
                  <a:gd name="T66" fmla="*/ 2 w 408"/>
                  <a:gd name="T67" fmla="*/ 1 h 702"/>
                  <a:gd name="T68" fmla="*/ 2 w 408"/>
                  <a:gd name="T69" fmla="*/ 1 h 702"/>
                  <a:gd name="T70" fmla="*/ 2 w 408"/>
                  <a:gd name="T71" fmla="*/ 1 h 702"/>
                  <a:gd name="T72" fmla="*/ 2 w 408"/>
                  <a:gd name="T73" fmla="*/ 1 h 702"/>
                  <a:gd name="T74" fmla="*/ 2 w 408"/>
                  <a:gd name="T75" fmla="*/ 1 h 702"/>
                  <a:gd name="T76" fmla="*/ 2 w 408"/>
                  <a:gd name="T77" fmla="*/ 1 h 702"/>
                  <a:gd name="T78" fmla="*/ 2 w 408"/>
                  <a:gd name="T79" fmla="*/ 1 h 702"/>
                  <a:gd name="T80" fmla="*/ 2 w 408"/>
                  <a:gd name="T81" fmla="*/ 1 h 702"/>
                  <a:gd name="T82" fmla="*/ 2 w 408"/>
                  <a:gd name="T83" fmla="*/ 1 h 7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8"/>
                  <a:gd name="T127" fmla="*/ 0 h 702"/>
                  <a:gd name="T128" fmla="*/ 408 w 408"/>
                  <a:gd name="T129" fmla="*/ 702 h 7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8" h="702">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lnTo>
                      <a:pt x="354" y="70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72" name="Freeform 145"/>
              <p:cNvSpPr>
                <a:spLocks noChangeAspect="1"/>
              </p:cNvSpPr>
              <p:nvPr/>
            </p:nvSpPr>
            <p:spPr bwMode="auto">
              <a:xfrm>
                <a:off x="3859" y="1404"/>
                <a:ext cx="284" cy="195"/>
              </a:xfrm>
              <a:custGeom>
                <a:avLst/>
                <a:gdLst>
                  <a:gd name="T0" fmla="*/ 2 w 372"/>
                  <a:gd name="T1" fmla="*/ 1 h 288"/>
                  <a:gd name="T2" fmla="*/ 2 w 372"/>
                  <a:gd name="T3" fmla="*/ 1 h 288"/>
                  <a:gd name="T4" fmla="*/ 2 w 372"/>
                  <a:gd name="T5" fmla="*/ 1 h 288"/>
                  <a:gd name="T6" fmla="*/ 0 w 372"/>
                  <a:gd name="T7" fmla="*/ 1 h 288"/>
                  <a:gd name="T8" fmla="*/ 2 w 372"/>
                  <a:gd name="T9" fmla="*/ 1 h 288"/>
                  <a:gd name="T10" fmla="*/ 2 w 372"/>
                  <a:gd name="T11" fmla="*/ 0 h 288"/>
                  <a:gd name="T12" fmla="*/ 2 w 372"/>
                  <a:gd name="T13" fmla="*/ 1 h 288"/>
                  <a:gd name="T14" fmla="*/ 2 w 372"/>
                  <a:gd name="T15" fmla="*/ 1 h 288"/>
                  <a:gd name="T16" fmla="*/ 2 w 372"/>
                  <a:gd name="T17" fmla="*/ 1 h 288"/>
                  <a:gd name="T18" fmla="*/ 2 w 372"/>
                  <a:gd name="T19" fmla="*/ 1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2"/>
                  <a:gd name="T31" fmla="*/ 0 h 288"/>
                  <a:gd name="T32" fmla="*/ 372 w 372"/>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2" h="288">
                    <a:moveTo>
                      <a:pt x="366" y="96"/>
                    </a:moveTo>
                    <a:lnTo>
                      <a:pt x="354" y="288"/>
                    </a:lnTo>
                    <a:lnTo>
                      <a:pt x="306" y="282"/>
                    </a:lnTo>
                    <a:lnTo>
                      <a:pt x="0" y="252"/>
                    </a:lnTo>
                    <a:lnTo>
                      <a:pt x="6" y="210"/>
                    </a:lnTo>
                    <a:lnTo>
                      <a:pt x="36" y="0"/>
                    </a:lnTo>
                    <a:lnTo>
                      <a:pt x="276" y="24"/>
                    </a:lnTo>
                    <a:lnTo>
                      <a:pt x="372" y="30"/>
                    </a:lnTo>
                    <a:lnTo>
                      <a:pt x="366" y="72"/>
                    </a:lnTo>
                    <a:lnTo>
                      <a:pt x="366" y="96"/>
                    </a:lnTo>
                    <a:close/>
                  </a:path>
                </a:pathLst>
              </a:custGeom>
              <a:solidFill>
                <a:srgbClr val="E8D898"/>
              </a:solidFill>
              <a:ln w="9525">
                <a:solidFill>
                  <a:srgbClr val="E8D898"/>
                </a:solidFill>
                <a:round/>
                <a:headEnd/>
                <a:tailEnd/>
              </a:ln>
            </p:spPr>
            <p:txBody>
              <a:bodyPr/>
              <a:lstStyle/>
              <a:p>
                <a:endParaRPr lang="en-US"/>
              </a:p>
            </p:txBody>
          </p:sp>
          <p:sp>
            <p:nvSpPr>
              <p:cNvPr id="23073" name="Freeform 146"/>
              <p:cNvSpPr>
                <a:spLocks noChangeAspect="1"/>
              </p:cNvSpPr>
              <p:nvPr/>
            </p:nvSpPr>
            <p:spPr bwMode="auto">
              <a:xfrm>
                <a:off x="3859" y="1404"/>
                <a:ext cx="284" cy="195"/>
              </a:xfrm>
              <a:custGeom>
                <a:avLst/>
                <a:gdLst>
                  <a:gd name="T0" fmla="*/ 2 w 372"/>
                  <a:gd name="T1" fmla="*/ 1 h 288"/>
                  <a:gd name="T2" fmla="*/ 2 w 372"/>
                  <a:gd name="T3" fmla="*/ 1 h 288"/>
                  <a:gd name="T4" fmla="*/ 2 w 372"/>
                  <a:gd name="T5" fmla="*/ 1 h 288"/>
                  <a:gd name="T6" fmla="*/ 0 w 372"/>
                  <a:gd name="T7" fmla="*/ 1 h 288"/>
                  <a:gd name="T8" fmla="*/ 2 w 372"/>
                  <a:gd name="T9" fmla="*/ 1 h 288"/>
                  <a:gd name="T10" fmla="*/ 2 w 372"/>
                  <a:gd name="T11" fmla="*/ 0 h 288"/>
                  <a:gd name="T12" fmla="*/ 2 w 372"/>
                  <a:gd name="T13" fmla="*/ 1 h 288"/>
                  <a:gd name="T14" fmla="*/ 2 w 372"/>
                  <a:gd name="T15" fmla="*/ 1 h 288"/>
                  <a:gd name="T16" fmla="*/ 2 w 372"/>
                  <a:gd name="T17" fmla="*/ 1 h 288"/>
                  <a:gd name="T18" fmla="*/ 2 w 372"/>
                  <a:gd name="T19" fmla="*/ 1 h 288"/>
                  <a:gd name="T20" fmla="*/ 2 w 372"/>
                  <a:gd name="T21" fmla="*/ 1 h 2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288"/>
                  <a:gd name="T35" fmla="*/ 372 w 372"/>
                  <a:gd name="T36" fmla="*/ 288 h 2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288">
                    <a:moveTo>
                      <a:pt x="366" y="96"/>
                    </a:moveTo>
                    <a:lnTo>
                      <a:pt x="354" y="288"/>
                    </a:lnTo>
                    <a:lnTo>
                      <a:pt x="306" y="282"/>
                    </a:lnTo>
                    <a:lnTo>
                      <a:pt x="0" y="252"/>
                    </a:lnTo>
                    <a:lnTo>
                      <a:pt x="6" y="210"/>
                    </a:lnTo>
                    <a:lnTo>
                      <a:pt x="36" y="0"/>
                    </a:lnTo>
                    <a:lnTo>
                      <a:pt x="276" y="24"/>
                    </a:lnTo>
                    <a:lnTo>
                      <a:pt x="372" y="30"/>
                    </a:lnTo>
                    <a:lnTo>
                      <a:pt x="366" y="72"/>
                    </a:lnTo>
                    <a:lnTo>
                      <a:pt x="366" y="96"/>
                    </a:lnTo>
                    <a:lnTo>
                      <a:pt x="366" y="10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74" name="Freeform 147"/>
              <p:cNvSpPr>
                <a:spLocks noChangeAspect="1"/>
              </p:cNvSpPr>
              <p:nvPr/>
            </p:nvSpPr>
            <p:spPr bwMode="auto">
              <a:xfrm>
                <a:off x="5168" y="1290"/>
                <a:ext cx="68" cy="57"/>
              </a:xfrm>
              <a:custGeom>
                <a:avLst/>
                <a:gdLst>
                  <a:gd name="T0" fmla="*/ 2 w 90"/>
                  <a:gd name="T1" fmla="*/ 0 h 84"/>
                  <a:gd name="T2" fmla="*/ 2 w 90"/>
                  <a:gd name="T3" fmla="*/ 1 h 84"/>
                  <a:gd name="T4" fmla="*/ 2 w 90"/>
                  <a:gd name="T5" fmla="*/ 1 h 84"/>
                  <a:gd name="T6" fmla="*/ 2 w 90"/>
                  <a:gd name="T7" fmla="*/ 1 h 84"/>
                  <a:gd name="T8" fmla="*/ 2 w 90"/>
                  <a:gd name="T9" fmla="*/ 1 h 84"/>
                  <a:gd name="T10" fmla="*/ 0 w 90"/>
                  <a:gd name="T11" fmla="*/ 1 h 84"/>
                  <a:gd name="T12" fmla="*/ 2 w 90"/>
                  <a:gd name="T13" fmla="*/ 0 h 84"/>
                  <a:gd name="T14" fmla="*/ 2 w 90"/>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84"/>
                  <a:gd name="T26" fmla="*/ 90 w 90"/>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84">
                    <a:moveTo>
                      <a:pt x="84" y="0"/>
                    </a:moveTo>
                    <a:lnTo>
                      <a:pt x="90" y="42"/>
                    </a:lnTo>
                    <a:lnTo>
                      <a:pt x="42" y="60"/>
                    </a:lnTo>
                    <a:lnTo>
                      <a:pt x="12" y="84"/>
                    </a:lnTo>
                    <a:lnTo>
                      <a:pt x="12" y="72"/>
                    </a:lnTo>
                    <a:lnTo>
                      <a:pt x="0" y="18"/>
                    </a:lnTo>
                    <a:lnTo>
                      <a:pt x="78" y="0"/>
                    </a:lnTo>
                    <a:lnTo>
                      <a:pt x="84" y="0"/>
                    </a:lnTo>
                    <a:close/>
                  </a:path>
                </a:pathLst>
              </a:custGeom>
              <a:solidFill>
                <a:srgbClr val="FFAA00"/>
              </a:solidFill>
              <a:ln w="9525">
                <a:solidFill>
                  <a:srgbClr val="FFAA00"/>
                </a:solidFill>
                <a:round/>
                <a:headEnd/>
                <a:tailEnd/>
              </a:ln>
            </p:spPr>
            <p:txBody>
              <a:bodyPr/>
              <a:lstStyle/>
              <a:p>
                <a:endParaRPr lang="en-US"/>
              </a:p>
            </p:txBody>
          </p:sp>
          <p:sp>
            <p:nvSpPr>
              <p:cNvPr id="23075" name="Freeform 148"/>
              <p:cNvSpPr>
                <a:spLocks noChangeAspect="1"/>
              </p:cNvSpPr>
              <p:nvPr/>
            </p:nvSpPr>
            <p:spPr bwMode="auto">
              <a:xfrm>
                <a:off x="5168" y="1290"/>
                <a:ext cx="68" cy="57"/>
              </a:xfrm>
              <a:custGeom>
                <a:avLst/>
                <a:gdLst>
                  <a:gd name="T0" fmla="*/ 2 w 90"/>
                  <a:gd name="T1" fmla="*/ 0 h 84"/>
                  <a:gd name="T2" fmla="*/ 2 w 90"/>
                  <a:gd name="T3" fmla="*/ 1 h 84"/>
                  <a:gd name="T4" fmla="*/ 2 w 90"/>
                  <a:gd name="T5" fmla="*/ 1 h 84"/>
                  <a:gd name="T6" fmla="*/ 2 w 90"/>
                  <a:gd name="T7" fmla="*/ 1 h 84"/>
                  <a:gd name="T8" fmla="*/ 2 w 90"/>
                  <a:gd name="T9" fmla="*/ 1 h 84"/>
                  <a:gd name="T10" fmla="*/ 0 w 90"/>
                  <a:gd name="T11" fmla="*/ 1 h 84"/>
                  <a:gd name="T12" fmla="*/ 2 w 90"/>
                  <a:gd name="T13" fmla="*/ 0 h 84"/>
                  <a:gd name="T14" fmla="*/ 2 w 90"/>
                  <a:gd name="T15" fmla="*/ 0 h 84"/>
                  <a:gd name="T16" fmla="*/ 2 w 90"/>
                  <a:gd name="T17" fmla="*/ 1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84"/>
                  <a:gd name="T29" fmla="*/ 90 w 90"/>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84">
                    <a:moveTo>
                      <a:pt x="84" y="0"/>
                    </a:moveTo>
                    <a:lnTo>
                      <a:pt x="90" y="42"/>
                    </a:lnTo>
                    <a:lnTo>
                      <a:pt x="42" y="60"/>
                    </a:lnTo>
                    <a:lnTo>
                      <a:pt x="12" y="84"/>
                    </a:lnTo>
                    <a:lnTo>
                      <a:pt x="12" y="72"/>
                    </a:lnTo>
                    <a:lnTo>
                      <a:pt x="0" y="18"/>
                    </a:lnTo>
                    <a:lnTo>
                      <a:pt x="78" y="0"/>
                    </a:lnTo>
                    <a:lnTo>
                      <a:pt x="84" y="0"/>
                    </a:lnTo>
                    <a:lnTo>
                      <a:pt x="84"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76" name="Freeform 149"/>
              <p:cNvSpPr>
                <a:spLocks noChangeAspect="1"/>
              </p:cNvSpPr>
              <p:nvPr/>
            </p:nvSpPr>
            <p:spPr bwMode="auto">
              <a:xfrm>
                <a:off x="5113" y="1412"/>
                <a:ext cx="41" cy="57"/>
              </a:xfrm>
              <a:custGeom>
                <a:avLst/>
                <a:gdLst>
                  <a:gd name="T0" fmla="*/ 2 w 54"/>
                  <a:gd name="T1" fmla="*/ 0 h 84"/>
                  <a:gd name="T2" fmla="*/ 2 w 54"/>
                  <a:gd name="T3" fmla="*/ 1 h 84"/>
                  <a:gd name="T4" fmla="*/ 2 w 54"/>
                  <a:gd name="T5" fmla="*/ 1 h 84"/>
                  <a:gd name="T6" fmla="*/ 2 w 54"/>
                  <a:gd name="T7" fmla="*/ 1 h 84"/>
                  <a:gd name="T8" fmla="*/ 2 w 54"/>
                  <a:gd name="T9" fmla="*/ 1 h 84"/>
                  <a:gd name="T10" fmla="*/ 2 w 54"/>
                  <a:gd name="T11" fmla="*/ 1 h 84"/>
                  <a:gd name="T12" fmla="*/ 2 w 54"/>
                  <a:gd name="T13" fmla="*/ 1 h 84"/>
                  <a:gd name="T14" fmla="*/ 2 w 54"/>
                  <a:gd name="T15" fmla="*/ 1 h 84"/>
                  <a:gd name="T16" fmla="*/ 0 w 54"/>
                  <a:gd name="T17" fmla="*/ 1 h 84"/>
                  <a:gd name="T18" fmla="*/ 2 w 54"/>
                  <a:gd name="T19" fmla="*/ 0 h 84"/>
                  <a:gd name="T20" fmla="*/ 2 w 54"/>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84"/>
                  <a:gd name="T35" fmla="*/ 54 w 54"/>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close/>
                  </a:path>
                </a:pathLst>
              </a:custGeom>
              <a:solidFill>
                <a:srgbClr val="FFAA00"/>
              </a:solidFill>
              <a:ln w="9525">
                <a:solidFill>
                  <a:srgbClr val="FFAA00"/>
                </a:solidFill>
                <a:round/>
                <a:headEnd/>
                <a:tailEnd/>
              </a:ln>
            </p:spPr>
            <p:txBody>
              <a:bodyPr/>
              <a:lstStyle/>
              <a:p>
                <a:endParaRPr lang="en-US"/>
              </a:p>
            </p:txBody>
          </p:sp>
          <p:sp>
            <p:nvSpPr>
              <p:cNvPr id="23077" name="Freeform 150"/>
              <p:cNvSpPr>
                <a:spLocks noChangeAspect="1"/>
              </p:cNvSpPr>
              <p:nvPr/>
            </p:nvSpPr>
            <p:spPr bwMode="auto">
              <a:xfrm>
                <a:off x="5113" y="1412"/>
                <a:ext cx="41" cy="57"/>
              </a:xfrm>
              <a:custGeom>
                <a:avLst/>
                <a:gdLst>
                  <a:gd name="T0" fmla="*/ 2 w 54"/>
                  <a:gd name="T1" fmla="*/ 0 h 84"/>
                  <a:gd name="T2" fmla="*/ 2 w 54"/>
                  <a:gd name="T3" fmla="*/ 1 h 84"/>
                  <a:gd name="T4" fmla="*/ 2 w 54"/>
                  <a:gd name="T5" fmla="*/ 1 h 84"/>
                  <a:gd name="T6" fmla="*/ 2 w 54"/>
                  <a:gd name="T7" fmla="*/ 1 h 84"/>
                  <a:gd name="T8" fmla="*/ 2 w 54"/>
                  <a:gd name="T9" fmla="*/ 1 h 84"/>
                  <a:gd name="T10" fmla="*/ 2 w 54"/>
                  <a:gd name="T11" fmla="*/ 1 h 84"/>
                  <a:gd name="T12" fmla="*/ 2 w 54"/>
                  <a:gd name="T13" fmla="*/ 1 h 84"/>
                  <a:gd name="T14" fmla="*/ 2 w 54"/>
                  <a:gd name="T15" fmla="*/ 1 h 84"/>
                  <a:gd name="T16" fmla="*/ 0 w 54"/>
                  <a:gd name="T17" fmla="*/ 1 h 84"/>
                  <a:gd name="T18" fmla="*/ 2 w 54"/>
                  <a:gd name="T19" fmla="*/ 0 h 84"/>
                  <a:gd name="T20" fmla="*/ 2 w 54"/>
                  <a:gd name="T21" fmla="*/ 0 h 84"/>
                  <a:gd name="T22" fmla="*/ 2 w 54"/>
                  <a:gd name="T23" fmla="*/ 1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84"/>
                  <a:gd name="T38" fmla="*/ 54 w 54"/>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lnTo>
                      <a:pt x="18"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78" name="Freeform 151"/>
              <p:cNvSpPr>
                <a:spLocks noChangeAspect="1"/>
              </p:cNvSpPr>
              <p:nvPr/>
            </p:nvSpPr>
            <p:spPr bwMode="auto">
              <a:xfrm>
                <a:off x="5072" y="1461"/>
                <a:ext cx="9" cy="4"/>
              </a:xfrm>
              <a:custGeom>
                <a:avLst/>
                <a:gdLst>
                  <a:gd name="T0" fmla="*/ 2 w 12"/>
                  <a:gd name="T1" fmla="*/ 1 h 6"/>
                  <a:gd name="T2" fmla="*/ 0 w 12"/>
                  <a:gd name="T3" fmla="*/ 0 h 6"/>
                  <a:gd name="T4" fmla="*/ 2 w 12"/>
                  <a:gd name="T5" fmla="*/ 0 h 6"/>
                  <a:gd name="T6" fmla="*/ 2 w 12"/>
                  <a:gd name="T7" fmla="*/ 1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6" y="6"/>
                    </a:moveTo>
                    <a:lnTo>
                      <a:pt x="0" y="0"/>
                    </a:lnTo>
                    <a:lnTo>
                      <a:pt x="12" y="0"/>
                    </a:lnTo>
                    <a:lnTo>
                      <a:pt x="6" y="6"/>
                    </a:lnTo>
                    <a:close/>
                  </a:path>
                </a:pathLst>
              </a:custGeom>
              <a:solidFill>
                <a:srgbClr val="FFAA00"/>
              </a:solidFill>
              <a:ln w="9525">
                <a:solidFill>
                  <a:srgbClr val="FFAA00"/>
                </a:solidFill>
                <a:round/>
                <a:headEnd/>
                <a:tailEnd/>
              </a:ln>
            </p:spPr>
            <p:txBody>
              <a:bodyPr/>
              <a:lstStyle/>
              <a:p>
                <a:endParaRPr lang="en-US"/>
              </a:p>
            </p:txBody>
          </p:sp>
          <p:sp>
            <p:nvSpPr>
              <p:cNvPr id="23079" name="Freeform 152"/>
              <p:cNvSpPr>
                <a:spLocks noChangeAspect="1"/>
              </p:cNvSpPr>
              <p:nvPr/>
            </p:nvSpPr>
            <p:spPr bwMode="auto">
              <a:xfrm>
                <a:off x="5072" y="1461"/>
                <a:ext cx="9" cy="8"/>
              </a:xfrm>
              <a:custGeom>
                <a:avLst/>
                <a:gdLst>
                  <a:gd name="T0" fmla="*/ 2 w 12"/>
                  <a:gd name="T1" fmla="*/ 1 h 12"/>
                  <a:gd name="T2" fmla="*/ 0 w 12"/>
                  <a:gd name="T3" fmla="*/ 0 h 12"/>
                  <a:gd name="T4" fmla="*/ 2 w 12"/>
                  <a:gd name="T5" fmla="*/ 0 h 12"/>
                  <a:gd name="T6" fmla="*/ 2 w 12"/>
                  <a:gd name="T7" fmla="*/ 1 h 12"/>
                  <a:gd name="T8" fmla="*/ 2 w 12"/>
                  <a:gd name="T9" fmla="*/ 1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6" y="6"/>
                    </a:moveTo>
                    <a:lnTo>
                      <a:pt x="0" y="0"/>
                    </a:lnTo>
                    <a:lnTo>
                      <a:pt x="12" y="0"/>
                    </a:lnTo>
                    <a:lnTo>
                      <a:pt x="6" y="6"/>
                    </a:lnTo>
                    <a:lnTo>
                      <a:pt x="6"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80" name="Freeform 153"/>
              <p:cNvSpPr>
                <a:spLocks noChangeAspect="1"/>
              </p:cNvSpPr>
              <p:nvPr/>
            </p:nvSpPr>
            <p:spPr bwMode="auto">
              <a:xfrm>
                <a:off x="4715" y="1840"/>
                <a:ext cx="352" cy="236"/>
              </a:xfrm>
              <a:custGeom>
                <a:avLst/>
                <a:gdLst>
                  <a:gd name="T0" fmla="*/ 2 w 462"/>
                  <a:gd name="T1" fmla="*/ 0 h 348"/>
                  <a:gd name="T2" fmla="*/ 2 w 462"/>
                  <a:gd name="T3" fmla="*/ 1 h 348"/>
                  <a:gd name="T4" fmla="*/ 2 w 462"/>
                  <a:gd name="T5" fmla="*/ 1 h 348"/>
                  <a:gd name="T6" fmla="*/ 2 w 462"/>
                  <a:gd name="T7" fmla="*/ 1 h 348"/>
                  <a:gd name="T8" fmla="*/ 2 w 462"/>
                  <a:gd name="T9" fmla="*/ 1 h 348"/>
                  <a:gd name="T10" fmla="*/ 2 w 462"/>
                  <a:gd name="T11" fmla="*/ 1 h 348"/>
                  <a:gd name="T12" fmla="*/ 2 w 462"/>
                  <a:gd name="T13" fmla="*/ 1 h 348"/>
                  <a:gd name="T14" fmla="*/ 2 w 462"/>
                  <a:gd name="T15" fmla="*/ 1 h 348"/>
                  <a:gd name="T16" fmla="*/ 2 w 462"/>
                  <a:gd name="T17" fmla="*/ 1 h 348"/>
                  <a:gd name="T18" fmla="*/ 2 w 462"/>
                  <a:gd name="T19" fmla="*/ 1 h 348"/>
                  <a:gd name="T20" fmla="*/ 2 w 462"/>
                  <a:gd name="T21" fmla="*/ 1 h 348"/>
                  <a:gd name="T22" fmla="*/ 2 w 462"/>
                  <a:gd name="T23" fmla="*/ 1 h 348"/>
                  <a:gd name="T24" fmla="*/ 2 w 462"/>
                  <a:gd name="T25" fmla="*/ 1 h 348"/>
                  <a:gd name="T26" fmla="*/ 2 w 462"/>
                  <a:gd name="T27" fmla="*/ 1 h 348"/>
                  <a:gd name="T28" fmla="*/ 2 w 462"/>
                  <a:gd name="T29" fmla="*/ 1 h 348"/>
                  <a:gd name="T30" fmla="*/ 2 w 462"/>
                  <a:gd name="T31" fmla="*/ 1 h 348"/>
                  <a:gd name="T32" fmla="*/ 2 w 462"/>
                  <a:gd name="T33" fmla="*/ 1 h 348"/>
                  <a:gd name="T34" fmla="*/ 2 w 462"/>
                  <a:gd name="T35" fmla="*/ 1 h 348"/>
                  <a:gd name="T36" fmla="*/ 2 w 462"/>
                  <a:gd name="T37" fmla="*/ 1 h 348"/>
                  <a:gd name="T38" fmla="*/ 2 w 462"/>
                  <a:gd name="T39" fmla="*/ 1 h 348"/>
                  <a:gd name="T40" fmla="*/ 2 w 462"/>
                  <a:gd name="T41" fmla="*/ 1 h 348"/>
                  <a:gd name="T42" fmla="*/ 2 w 462"/>
                  <a:gd name="T43" fmla="*/ 1 h 348"/>
                  <a:gd name="T44" fmla="*/ 2 w 462"/>
                  <a:gd name="T45" fmla="*/ 1 h 348"/>
                  <a:gd name="T46" fmla="*/ 2 w 462"/>
                  <a:gd name="T47" fmla="*/ 1 h 348"/>
                  <a:gd name="T48" fmla="*/ 2 w 462"/>
                  <a:gd name="T49" fmla="*/ 1 h 348"/>
                  <a:gd name="T50" fmla="*/ 2 w 462"/>
                  <a:gd name="T51" fmla="*/ 1 h 348"/>
                  <a:gd name="T52" fmla="*/ 2 w 462"/>
                  <a:gd name="T53" fmla="*/ 1 h 348"/>
                  <a:gd name="T54" fmla="*/ 2 w 462"/>
                  <a:gd name="T55" fmla="*/ 1 h 348"/>
                  <a:gd name="T56" fmla="*/ 2 w 462"/>
                  <a:gd name="T57" fmla="*/ 1 h 348"/>
                  <a:gd name="T58" fmla="*/ 2 w 462"/>
                  <a:gd name="T59" fmla="*/ 1 h 348"/>
                  <a:gd name="T60" fmla="*/ 2 w 462"/>
                  <a:gd name="T61" fmla="*/ 1 h 348"/>
                  <a:gd name="T62" fmla="*/ 2 w 462"/>
                  <a:gd name="T63" fmla="*/ 1 h 348"/>
                  <a:gd name="T64" fmla="*/ 2 w 462"/>
                  <a:gd name="T65" fmla="*/ 1 h 348"/>
                  <a:gd name="T66" fmla="*/ 2 w 462"/>
                  <a:gd name="T67" fmla="*/ 1 h 348"/>
                  <a:gd name="T68" fmla="*/ 2 w 462"/>
                  <a:gd name="T69" fmla="*/ 1 h 348"/>
                  <a:gd name="T70" fmla="*/ 2 w 462"/>
                  <a:gd name="T71" fmla="*/ 1 h 348"/>
                  <a:gd name="T72" fmla="*/ 2 w 462"/>
                  <a:gd name="T73" fmla="*/ 1 h 348"/>
                  <a:gd name="T74" fmla="*/ 2 w 462"/>
                  <a:gd name="T75" fmla="*/ 1 h 348"/>
                  <a:gd name="T76" fmla="*/ 2 w 462"/>
                  <a:gd name="T77" fmla="*/ 1 h 348"/>
                  <a:gd name="T78" fmla="*/ 2 w 462"/>
                  <a:gd name="T79" fmla="*/ 1 h 348"/>
                  <a:gd name="T80" fmla="*/ 2 w 462"/>
                  <a:gd name="T81" fmla="*/ 1 h 348"/>
                  <a:gd name="T82" fmla="*/ 2 w 462"/>
                  <a:gd name="T83" fmla="*/ 1 h 348"/>
                  <a:gd name="T84" fmla="*/ 2 w 462"/>
                  <a:gd name="T85" fmla="*/ 1 h 348"/>
                  <a:gd name="T86" fmla="*/ 2 w 462"/>
                  <a:gd name="T87" fmla="*/ 1 h 348"/>
                  <a:gd name="T88" fmla="*/ 0 w 462"/>
                  <a:gd name="T89" fmla="*/ 1 h 348"/>
                  <a:gd name="T90" fmla="*/ 0 w 462"/>
                  <a:gd name="T91" fmla="*/ 1 h 348"/>
                  <a:gd name="T92" fmla="*/ 2 w 462"/>
                  <a:gd name="T93" fmla="*/ 1 h 348"/>
                  <a:gd name="T94" fmla="*/ 2 w 462"/>
                  <a:gd name="T95" fmla="*/ 1 h 348"/>
                  <a:gd name="T96" fmla="*/ 2 w 462"/>
                  <a:gd name="T97" fmla="*/ 1 h 348"/>
                  <a:gd name="T98" fmla="*/ 2 w 462"/>
                  <a:gd name="T99" fmla="*/ 1 h 348"/>
                  <a:gd name="T100" fmla="*/ 2 w 462"/>
                  <a:gd name="T101" fmla="*/ 1 h 348"/>
                  <a:gd name="T102" fmla="*/ 2 w 462"/>
                  <a:gd name="T103" fmla="*/ 0 h 348"/>
                  <a:gd name="T104" fmla="*/ 2 w 462"/>
                  <a:gd name="T105" fmla="*/ 0 h 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2"/>
                  <a:gd name="T160" fmla="*/ 0 h 348"/>
                  <a:gd name="T161" fmla="*/ 462 w 462"/>
                  <a:gd name="T162" fmla="*/ 348 h 3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close/>
                  </a:path>
                </a:pathLst>
              </a:custGeom>
              <a:solidFill>
                <a:srgbClr val="FFAA00"/>
              </a:solidFill>
              <a:ln w="9525">
                <a:solidFill>
                  <a:srgbClr val="FFAA00"/>
                </a:solidFill>
                <a:round/>
                <a:headEnd/>
                <a:tailEnd/>
              </a:ln>
            </p:spPr>
            <p:txBody>
              <a:bodyPr/>
              <a:lstStyle/>
              <a:p>
                <a:endParaRPr lang="en-US"/>
              </a:p>
            </p:txBody>
          </p:sp>
          <p:sp>
            <p:nvSpPr>
              <p:cNvPr id="23081" name="Freeform 154"/>
              <p:cNvSpPr>
                <a:spLocks noChangeAspect="1"/>
              </p:cNvSpPr>
              <p:nvPr/>
            </p:nvSpPr>
            <p:spPr bwMode="auto">
              <a:xfrm>
                <a:off x="4715" y="1840"/>
                <a:ext cx="352" cy="236"/>
              </a:xfrm>
              <a:custGeom>
                <a:avLst/>
                <a:gdLst>
                  <a:gd name="T0" fmla="*/ 2 w 462"/>
                  <a:gd name="T1" fmla="*/ 0 h 348"/>
                  <a:gd name="T2" fmla="*/ 2 w 462"/>
                  <a:gd name="T3" fmla="*/ 1 h 348"/>
                  <a:gd name="T4" fmla="*/ 2 w 462"/>
                  <a:gd name="T5" fmla="*/ 1 h 348"/>
                  <a:gd name="T6" fmla="*/ 2 w 462"/>
                  <a:gd name="T7" fmla="*/ 1 h 348"/>
                  <a:gd name="T8" fmla="*/ 2 w 462"/>
                  <a:gd name="T9" fmla="*/ 1 h 348"/>
                  <a:gd name="T10" fmla="*/ 2 w 462"/>
                  <a:gd name="T11" fmla="*/ 1 h 348"/>
                  <a:gd name="T12" fmla="*/ 2 w 462"/>
                  <a:gd name="T13" fmla="*/ 1 h 348"/>
                  <a:gd name="T14" fmla="*/ 2 w 462"/>
                  <a:gd name="T15" fmla="*/ 1 h 348"/>
                  <a:gd name="T16" fmla="*/ 2 w 462"/>
                  <a:gd name="T17" fmla="*/ 1 h 348"/>
                  <a:gd name="T18" fmla="*/ 2 w 462"/>
                  <a:gd name="T19" fmla="*/ 1 h 348"/>
                  <a:gd name="T20" fmla="*/ 2 w 462"/>
                  <a:gd name="T21" fmla="*/ 1 h 348"/>
                  <a:gd name="T22" fmla="*/ 2 w 462"/>
                  <a:gd name="T23" fmla="*/ 1 h 348"/>
                  <a:gd name="T24" fmla="*/ 2 w 462"/>
                  <a:gd name="T25" fmla="*/ 1 h 348"/>
                  <a:gd name="T26" fmla="*/ 2 w 462"/>
                  <a:gd name="T27" fmla="*/ 1 h 348"/>
                  <a:gd name="T28" fmla="*/ 2 w 462"/>
                  <a:gd name="T29" fmla="*/ 1 h 348"/>
                  <a:gd name="T30" fmla="*/ 2 w 462"/>
                  <a:gd name="T31" fmla="*/ 1 h 348"/>
                  <a:gd name="T32" fmla="*/ 2 w 462"/>
                  <a:gd name="T33" fmla="*/ 1 h 348"/>
                  <a:gd name="T34" fmla="*/ 2 w 462"/>
                  <a:gd name="T35" fmla="*/ 1 h 348"/>
                  <a:gd name="T36" fmla="*/ 2 w 462"/>
                  <a:gd name="T37" fmla="*/ 1 h 348"/>
                  <a:gd name="T38" fmla="*/ 2 w 462"/>
                  <a:gd name="T39" fmla="*/ 1 h 348"/>
                  <a:gd name="T40" fmla="*/ 2 w 462"/>
                  <a:gd name="T41" fmla="*/ 1 h 348"/>
                  <a:gd name="T42" fmla="*/ 2 w 462"/>
                  <a:gd name="T43" fmla="*/ 1 h 348"/>
                  <a:gd name="T44" fmla="*/ 2 w 462"/>
                  <a:gd name="T45" fmla="*/ 1 h 348"/>
                  <a:gd name="T46" fmla="*/ 2 w 462"/>
                  <a:gd name="T47" fmla="*/ 1 h 348"/>
                  <a:gd name="T48" fmla="*/ 2 w 462"/>
                  <a:gd name="T49" fmla="*/ 1 h 348"/>
                  <a:gd name="T50" fmla="*/ 2 w 462"/>
                  <a:gd name="T51" fmla="*/ 1 h 348"/>
                  <a:gd name="T52" fmla="*/ 2 w 462"/>
                  <a:gd name="T53" fmla="*/ 1 h 348"/>
                  <a:gd name="T54" fmla="*/ 2 w 462"/>
                  <a:gd name="T55" fmla="*/ 1 h 348"/>
                  <a:gd name="T56" fmla="*/ 2 w 462"/>
                  <a:gd name="T57" fmla="*/ 1 h 348"/>
                  <a:gd name="T58" fmla="*/ 2 w 462"/>
                  <a:gd name="T59" fmla="*/ 1 h 348"/>
                  <a:gd name="T60" fmla="*/ 2 w 462"/>
                  <a:gd name="T61" fmla="*/ 1 h 348"/>
                  <a:gd name="T62" fmla="*/ 2 w 462"/>
                  <a:gd name="T63" fmla="*/ 1 h 348"/>
                  <a:gd name="T64" fmla="*/ 2 w 462"/>
                  <a:gd name="T65" fmla="*/ 1 h 348"/>
                  <a:gd name="T66" fmla="*/ 2 w 462"/>
                  <a:gd name="T67" fmla="*/ 1 h 348"/>
                  <a:gd name="T68" fmla="*/ 2 w 462"/>
                  <a:gd name="T69" fmla="*/ 1 h 348"/>
                  <a:gd name="T70" fmla="*/ 2 w 462"/>
                  <a:gd name="T71" fmla="*/ 1 h 348"/>
                  <a:gd name="T72" fmla="*/ 2 w 462"/>
                  <a:gd name="T73" fmla="*/ 1 h 348"/>
                  <a:gd name="T74" fmla="*/ 2 w 462"/>
                  <a:gd name="T75" fmla="*/ 1 h 348"/>
                  <a:gd name="T76" fmla="*/ 2 w 462"/>
                  <a:gd name="T77" fmla="*/ 1 h 348"/>
                  <a:gd name="T78" fmla="*/ 2 w 462"/>
                  <a:gd name="T79" fmla="*/ 1 h 348"/>
                  <a:gd name="T80" fmla="*/ 2 w 462"/>
                  <a:gd name="T81" fmla="*/ 1 h 348"/>
                  <a:gd name="T82" fmla="*/ 2 w 462"/>
                  <a:gd name="T83" fmla="*/ 1 h 348"/>
                  <a:gd name="T84" fmla="*/ 2 w 462"/>
                  <a:gd name="T85" fmla="*/ 1 h 348"/>
                  <a:gd name="T86" fmla="*/ 2 w 462"/>
                  <a:gd name="T87" fmla="*/ 1 h 348"/>
                  <a:gd name="T88" fmla="*/ 0 w 462"/>
                  <a:gd name="T89" fmla="*/ 1 h 348"/>
                  <a:gd name="T90" fmla="*/ 0 w 462"/>
                  <a:gd name="T91" fmla="*/ 1 h 348"/>
                  <a:gd name="T92" fmla="*/ 2 w 462"/>
                  <a:gd name="T93" fmla="*/ 1 h 348"/>
                  <a:gd name="T94" fmla="*/ 2 w 462"/>
                  <a:gd name="T95" fmla="*/ 1 h 348"/>
                  <a:gd name="T96" fmla="*/ 2 w 462"/>
                  <a:gd name="T97" fmla="*/ 1 h 348"/>
                  <a:gd name="T98" fmla="*/ 2 w 462"/>
                  <a:gd name="T99" fmla="*/ 1 h 348"/>
                  <a:gd name="T100" fmla="*/ 2 w 462"/>
                  <a:gd name="T101" fmla="*/ 1 h 348"/>
                  <a:gd name="T102" fmla="*/ 2 w 462"/>
                  <a:gd name="T103" fmla="*/ 0 h 348"/>
                  <a:gd name="T104" fmla="*/ 2 w 462"/>
                  <a:gd name="T105" fmla="*/ 0 h 348"/>
                  <a:gd name="T106" fmla="*/ 2 w 462"/>
                  <a:gd name="T107" fmla="*/ 1 h 3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2"/>
                  <a:gd name="T163" fmla="*/ 0 h 348"/>
                  <a:gd name="T164" fmla="*/ 462 w 462"/>
                  <a:gd name="T165" fmla="*/ 348 h 3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lnTo>
                      <a:pt x="330"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82" name="Freeform 155"/>
              <p:cNvSpPr>
                <a:spLocks noChangeAspect="1"/>
              </p:cNvSpPr>
              <p:nvPr/>
            </p:nvSpPr>
            <p:spPr bwMode="auto">
              <a:xfrm>
                <a:off x="4774" y="1664"/>
                <a:ext cx="211" cy="196"/>
              </a:xfrm>
              <a:custGeom>
                <a:avLst/>
                <a:gdLst>
                  <a:gd name="T0" fmla="*/ 2 w 276"/>
                  <a:gd name="T1" fmla="*/ 1 h 288"/>
                  <a:gd name="T2" fmla="*/ 2 w 276"/>
                  <a:gd name="T3" fmla="*/ 0 h 288"/>
                  <a:gd name="T4" fmla="*/ 2 w 276"/>
                  <a:gd name="T5" fmla="*/ 1 h 288"/>
                  <a:gd name="T6" fmla="*/ 2 w 276"/>
                  <a:gd name="T7" fmla="*/ 1 h 288"/>
                  <a:gd name="T8" fmla="*/ 2 w 276"/>
                  <a:gd name="T9" fmla="*/ 1 h 288"/>
                  <a:gd name="T10" fmla="*/ 2 w 276"/>
                  <a:gd name="T11" fmla="*/ 1 h 288"/>
                  <a:gd name="T12" fmla="*/ 2 w 276"/>
                  <a:gd name="T13" fmla="*/ 1 h 288"/>
                  <a:gd name="T14" fmla="*/ 2 w 276"/>
                  <a:gd name="T15" fmla="*/ 1 h 288"/>
                  <a:gd name="T16" fmla="*/ 2 w 276"/>
                  <a:gd name="T17" fmla="*/ 1 h 288"/>
                  <a:gd name="T18" fmla="*/ 2 w 276"/>
                  <a:gd name="T19" fmla="*/ 1 h 288"/>
                  <a:gd name="T20" fmla="*/ 2 w 276"/>
                  <a:gd name="T21" fmla="*/ 1 h 288"/>
                  <a:gd name="T22" fmla="*/ 2 w 276"/>
                  <a:gd name="T23" fmla="*/ 1 h 288"/>
                  <a:gd name="T24" fmla="*/ 2 w 276"/>
                  <a:gd name="T25" fmla="*/ 1 h 288"/>
                  <a:gd name="T26" fmla="*/ 2 w 276"/>
                  <a:gd name="T27" fmla="*/ 1 h 288"/>
                  <a:gd name="T28" fmla="*/ 2 w 276"/>
                  <a:gd name="T29" fmla="*/ 1 h 288"/>
                  <a:gd name="T30" fmla="*/ 2 w 276"/>
                  <a:gd name="T31" fmla="*/ 1 h 288"/>
                  <a:gd name="T32" fmla="*/ 2 w 276"/>
                  <a:gd name="T33" fmla="*/ 1 h 288"/>
                  <a:gd name="T34" fmla="*/ 2 w 276"/>
                  <a:gd name="T35" fmla="*/ 1 h 288"/>
                  <a:gd name="T36" fmla="*/ 2 w 276"/>
                  <a:gd name="T37" fmla="*/ 1 h 288"/>
                  <a:gd name="T38" fmla="*/ 2 w 276"/>
                  <a:gd name="T39" fmla="*/ 1 h 288"/>
                  <a:gd name="T40" fmla="*/ 2 w 276"/>
                  <a:gd name="T41" fmla="*/ 1 h 288"/>
                  <a:gd name="T42" fmla="*/ 2 w 276"/>
                  <a:gd name="T43" fmla="*/ 1 h 288"/>
                  <a:gd name="T44" fmla="*/ 2 w 276"/>
                  <a:gd name="T45" fmla="*/ 1 h 288"/>
                  <a:gd name="T46" fmla="*/ 2 w 276"/>
                  <a:gd name="T47" fmla="*/ 1 h 288"/>
                  <a:gd name="T48" fmla="*/ 0 w 276"/>
                  <a:gd name="T49" fmla="*/ 1 h 288"/>
                  <a:gd name="T50" fmla="*/ 2 w 276"/>
                  <a:gd name="T51" fmla="*/ 1 h 2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6"/>
                  <a:gd name="T79" fmla="*/ 0 h 288"/>
                  <a:gd name="T80" fmla="*/ 276 w 276"/>
                  <a:gd name="T81" fmla="*/ 288 h 2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close/>
                  </a:path>
                </a:pathLst>
              </a:custGeom>
              <a:solidFill>
                <a:srgbClr val="FFAA00"/>
              </a:solidFill>
              <a:ln w="9525">
                <a:solidFill>
                  <a:srgbClr val="FFAA00"/>
                </a:solidFill>
                <a:round/>
                <a:headEnd/>
                <a:tailEnd/>
              </a:ln>
            </p:spPr>
            <p:txBody>
              <a:bodyPr/>
              <a:lstStyle/>
              <a:p>
                <a:endParaRPr lang="en-US"/>
              </a:p>
            </p:txBody>
          </p:sp>
          <p:sp>
            <p:nvSpPr>
              <p:cNvPr id="23083" name="Freeform 156"/>
              <p:cNvSpPr>
                <a:spLocks noChangeAspect="1"/>
              </p:cNvSpPr>
              <p:nvPr/>
            </p:nvSpPr>
            <p:spPr bwMode="auto">
              <a:xfrm>
                <a:off x="4774" y="1664"/>
                <a:ext cx="211" cy="196"/>
              </a:xfrm>
              <a:custGeom>
                <a:avLst/>
                <a:gdLst>
                  <a:gd name="T0" fmla="*/ 2 w 276"/>
                  <a:gd name="T1" fmla="*/ 1 h 288"/>
                  <a:gd name="T2" fmla="*/ 2 w 276"/>
                  <a:gd name="T3" fmla="*/ 0 h 288"/>
                  <a:gd name="T4" fmla="*/ 2 w 276"/>
                  <a:gd name="T5" fmla="*/ 1 h 288"/>
                  <a:gd name="T6" fmla="*/ 2 w 276"/>
                  <a:gd name="T7" fmla="*/ 1 h 288"/>
                  <a:gd name="T8" fmla="*/ 2 w 276"/>
                  <a:gd name="T9" fmla="*/ 1 h 288"/>
                  <a:gd name="T10" fmla="*/ 2 w 276"/>
                  <a:gd name="T11" fmla="*/ 1 h 288"/>
                  <a:gd name="T12" fmla="*/ 2 w 276"/>
                  <a:gd name="T13" fmla="*/ 1 h 288"/>
                  <a:gd name="T14" fmla="*/ 2 w 276"/>
                  <a:gd name="T15" fmla="*/ 1 h 288"/>
                  <a:gd name="T16" fmla="*/ 2 w 276"/>
                  <a:gd name="T17" fmla="*/ 1 h 288"/>
                  <a:gd name="T18" fmla="*/ 2 w 276"/>
                  <a:gd name="T19" fmla="*/ 1 h 288"/>
                  <a:gd name="T20" fmla="*/ 2 w 276"/>
                  <a:gd name="T21" fmla="*/ 1 h 288"/>
                  <a:gd name="T22" fmla="*/ 2 w 276"/>
                  <a:gd name="T23" fmla="*/ 1 h 288"/>
                  <a:gd name="T24" fmla="*/ 2 w 276"/>
                  <a:gd name="T25" fmla="*/ 1 h 288"/>
                  <a:gd name="T26" fmla="*/ 2 w 276"/>
                  <a:gd name="T27" fmla="*/ 1 h 288"/>
                  <a:gd name="T28" fmla="*/ 2 w 276"/>
                  <a:gd name="T29" fmla="*/ 1 h 288"/>
                  <a:gd name="T30" fmla="*/ 2 w 276"/>
                  <a:gd name="T31" fmla="*/ 1 h 288"/>
                  <a:gd name="T32" fmla="*/ 2 w 276"/>
                  <a:gd name="T33" fmla="*/ 1 h 288"/>
                  <a:gd name="T34" fmla="*/ 2 w 276"/>
                  <a:gd name="T35" fmla="*/ 1 h 288"/>
                  <a:gd name="T36" fmla="*/ 2 w 276"/>
                  <a:gd name="T37" fmla="*/ 1 h 288"/>
                  <a:gd name="T38" fmla="*/ 2 w 276"/>
                  <a:gd name="T39" fmla="*/ 1 h 288"/>
                  <a:gd name="T40" fmla="*/ 2 w 276"/>
                  <a:gd name="T41" fmla="*/ 1 h 288"/>
                  <a:gd name="T42" fmla="*/ 2 w 276"/>
                  <a:gd name="T43" fmla="*/ 1 h 288"/>
                  <a:gd name="T44" fmla="*/ 2 w 276"/>
                  <a:gd name="T45" fmla="*/ 1 h 288"/>
                  <a:gd name="T46" fmla="*/ 2 w 276"/>
                  <a:gd name="T47" fmla="*/ 1 h 288"/>
                  <a:gd name="T48" fmla="*/ 0 w 276"/>
                  <a:gd name="T49" fmla="*/ 1 h 288"/>
                  <a:gd name="T50" fmla="*/ 2 w 276"/>
                  <a:gd name="T51" fmla="*/ 1 h 288"/>
                  <a:gd name="T52" fmla="*/ 2 w 276"/>
                  <a:gd name="T53" fmla="*/ 1 h 2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6"/>
                  <a:gd name="T82" fmla="*/ 0 h 288"/>
                  <a:gd name="T83" fmla="*/ 276 w 276"/>
                  <a:gd name="T84" fmla="*/ 288 h 2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lnTo>
                      <a:pt x="66"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84" name="Freeform 157"/>
              <p:cNvSpPr>
                <a:spLocks noChangeAspect="1"/>
              </p:cNvSpPr>
              <p:nvPr/>
            </p:nvSpPr>
            <p:spPr bwMode="auto">
              <a:xfrm>
                <a:off x="3735" y="1929"/>
                <a:ext cx="19" cy="16"/>
              </a:xfrm>
              <a:custGeom>
                <a:avLst/>
                <a:gdLst>
                  <a:gd name="T0" fmla="*/ 2 w 24"/>
                  <a:gd name="T1" fmla="*/ 0 h 24"/>
                  <a:gd name="T2" fmla="*/ 2 w 24"/>
                  <a:gd name="T3" fmla="*/ 0 h 24"/>
                  <a:gd name="T4" fmla="*/ 2 w 24"/>
                  <a:gd name="T5" fmla="*/ 1 h 24"/>
                  <a:gd name="T6" fmla="*/ 2 w 24"/>
                  <a:gd name="T7" fmla="*/ 1 h 24"/>
                  <a:gd name="T8" fmla="*/ 2 w 24"/>
                  <a:gd name="T9" fmla="*/ 1 h 24"/>
                  <a:gd name="T10" fmla="*/ 2 w 24"/>
                  <a:gd name="T11" fmla="*/ 1 h 24"/>
                  <a:gd name="T12" fmla="*/ 2 w 24"/>
                  <a:gd name="T13" fmla="*/ 1 h 24"/>
                  <a:gd name="T14" fmla="*/ 2 w 24"/>
                  <a:gd name="T15" fmla="*/ 1 h 24"/>
                  <a:gd name="T16" fmla="*/ 0 w 24"/>
                  <a:gd name="T17" fmla="*/ 1 h 24"/>
                  <a:gd name="T18" fmla="*/ 0 w 24"/>
                  <a:gd name="T19" fmla="*/ 1 h 24"/>
                  <a:gd name="T20" fmla="*/ 2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4"/>
                  <a:gd name="T35" fmla="*/ 24 w 24"/>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close/>
                  </a:path>
                </a:pathLst>
              </a:custGeom>
              <a:solidFill>
                <a:srgbClr val="E8D898"/>
              </a:solidFill>
              <a:ln w="9525">
                <a:solidFill>
                  <a:srgbClr val="E8D898"/>
                </a:solidFill>
                <a:round/>
                <a:headEnd/>
                <a:tailEnd/>
              </a:ln>
            </p:spPr>
            <p:txBody>
              <a:bodyPr/>
              <a:lstStyle/>
              <a:p>
                <a:endParaRPr lang="en-US"/>
              </a:p>
            </p:txBody>
          </p:sp>
          <p:sp>
            <p:nvSpPr>
              <p:cNvPr id="23085" name="Freeform 158"/>
              <p:cNvSpPr>
                <a:spLocks noChangeAspect="1"/>
              </p:cNvSpPr>
              <p:nvPr/>
            </p:nvSpPr>
            <p:spPr bwMode="auto">
              <a:xfrm>
                <a:off x="3735" y="1929"/>
                <a:ext cx="19" cy="16"/>
              </a:xfrm>
              <a:custGeom>
                <a:avLst/>
                <a:gdLst>
                  <a:gd name="T0" fmla="*/ 2 w 24"/>
                  <a:gd name="T1" fmla="*/ 0 h 24"/>
                  <a:gd name="T2" fmla="*/ 2 w 24"/>
                  <a:gd name="T3" fmla="*/ 0 h 24"/>
                  <a:gd name="T4" fmla="*/ 2 w 24"/>
                  <a:gd name="T5" fmla="*/ 1 h 24"/>
                  <a:gd name="T6" fmla="*/ 2 w 24"/>
                  <a:gd name="T7" fmla="*/ 1 h 24"/>
                  <a:gd name="T8" fmla="*/ 2 w 24"/>
                  <a:gd name="T9" fmla="*/ 1 h 24"/>
                  <a:gd name="T10" fmla="*/ 2 w 24"/>
                  <a:gd name="T11" fmla="*/ 1 h 24"/>
                  <a:gd name="T12" fmla="*/ 2 w 24"/>
                  <a:gd name="T13" fmla="*/ 1 h 24"/>
                  <a:gd name="T14" fmla="*/ 2 w 24"/>
                  <a:gd name="T15" fmla="*/ 1 h 24"/>
                  <a:gd name="T16" fmla="*/ 0 w 24"/>
                  <a:gd name="T17" fmla="*/ 1 h 24"/>
                  <a:gd name="T18" fmla="*/ 0 w 24"/>
                  <a:gd name="T19" fmla="*/ 1 h 24"/>
                  <a:gd name="T20" fmla="*/ 2 w 24"/>
                  <a:gd name="T21" fmla="*/ 0 h 24"/>
                  <a:gd name="T22" fmla="*/ 2 w 24"/>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24"/>
                  <a:gd name="T38" fmla="*/ 24 w 2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lnTo>
                      <a:pt x="6"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86" name="Freeform 159"/>
              <p:cNvSpPr>
                <a:spLocks noChangeAspect="1"/>
              </p:cNvSpPr>
              <p:nvPr/>
            </p:nvSpPr>
            <p:spPr bwMode="auto">
              <a:xfrm>
                <a:off x="3795" y="1958"/>
                <a:ext cx="23" cy="16"/>
              </a:xfrm>
              <a:custGeom>
                <a:avLst/>
                <a:gdLst>
                  <a:gd name="T0" fmla="*/ 2 w 30"/>
                  <a:gd name="T1" fmla="*/ 1 h 24"/>
                  <a:gd name="T2" fmla="*/ 2 w 30"/>
                  <a:gd name="T3" fmla="*/ 0 h 24"/>
                  <a:gd name="T4" fmla="*/ 2 w 30"/>
                  <a:gd name="T5" fmla="*/ 0 h 24"/>
                  <a:gd name="T6" fmla="*/ 2 w 30"/>
                  <a:gd name="T7" fmla="*/ 1 h 24"/>
                  <a:gd name="T8" fmla="*/ 2 w 30"/>
                  <a:gd name="T9" fmla="*/ 1 h 24"/>
                  <a:gd name="T10" fmla="*/ 2 w 30"/>
                  <a:gd name="T11" fmla="*/ 1 h 24"/>
                  <a:gd name="T12" fmla="*/ 2 w 30"/>
                  <a:gd name="T13" fmla="*/ 1 h 24"/>
                  <a:gd name="T14" fmla="*/ 2 w 30"/>
                  <a:gd name="T15" fmla="*/ 1 h 24"/>
                  <a:gd name="T16" fmla="*/ 2 w 30"/>
                  <a:gd name="T17" fmla="*/ 1 h 24"/>
                  <a:gd name="T18" fmla="*/ 0 w 30"/>
                  <a:gd name="T19" fmla="*/ 1 h 24"/>
                  <a:gd name="T20" fmla="*/ 2 w 30"/>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24"/>
                  <a:gd name="T35" fmla="*/ 30 w 30"/>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close/>
                  </a:path>
                </a:pathLst>
              </a:custGeom>
              <a:solidFill>
                <a:srgbClr val="E8D898"/>
              </a:solidFill>
              <a:ln w="9525">
                <a:solidFill>
                  <a:srgbClr val="E8D898"/>
                </a:solidFill>
                <a:round/>
                <a:headEnd/>
                <a:tailEnd/>
              </a:ln>
            </p:spPr>
            <p:txBody>
              <a:bodyPr/>
              <a:lstStyle/>
              <a:p>
                <a:endParaRPr lang="en-US"/>
              </a:p>
            </p:txBody>
          </p:sp>
          <p:sp>
            <p:nvSpPr>
              <p:cNvPr id="23087" name="Freeform 160"/>
              <p:cNvSpPr>
                <a:spLocks noChangeAspect="1"/>
              </p:cNvSpPr>
              <p:nvPr/>
            </p:nvSpPr>
            <p:spPr bwMode="auto">
              <a:xfrm>
                <a:off x="3795" y="1958"/>
                <a:ext cx="23" cy="16"/>
              </a:xfrm>
              <a:custGeom>
                <a:avLst/>
                <a:gdLst>
                  <a:gd name="T0" fmla="*/ 2 w 30"/>
                  <a:gd name="T1" fmla="*/ 1 h 24"/>
                  <a:gd name="T2" fmla="*/ 2 w 30"/>
                  <a:gd name="T3" fmla="*/ 0 h 24"/>
                  <a:gd name="T4" fmla="*/ 2 w 30"/>
                  <a:gd name="T5" fmla="*/ 0 h 24"/>
                  <a:gd name="T6" fmla="*/ 2 w 30"/>
                  <a:gd name="T7" fmla="*/ 1 h 24"/>
                  <a:gd name="T8" fmla="*/ 2 w 30"/>
                  <a:gd name="T9" fmla="*/ 1 h 24"/>
                  <a:gd name="T10" fmla="*/ 2 w 30"/>
                  <a:gd name="T11" fmla="*/ 1 h 24"/>
                  <a:gd name="T12" fmla="*/ 2 w 30"/>
                  <a:gd name="T13" fmla="*/ 1 h 24"/>
                  <a:gd name="T14" fmla="*/ 2 w 30"/>
                  <a:gd name="T15" fmla="*/ 1 h 24"/>
                  <a:gd name="T16" fmla="*/ 2 w 30"/>
                  <a:gd name="T17" fmla="*/ 1 h 24"/>
                  <a:gd name="T18" fmla="*/ 0 w 30"/>
                  <a:gd name="T19" fmla="*/ 1 h 24"/>
                  <a:gd name="T20" fmla="*/ 2 w 30"/>
                  <a:gd name="T21" fmla="*/ 1 h 24"/>
                  <a:gd name="T22" fmla="*/ 2 w 30"/>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24"/>
                  <a:gd name="T38" fmla="*/ 30 w 30"/>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lnTo>
                      <a:pt x="6"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88" name="Freeform 161"/>
              <p:cNvSpPr>
                <a:spLocks noChangeAspect="1"/>
              </p:cNvSpPr>
              <p:nvPr/>
            </p:nvSpPr>
            <p:spPr bwMode="auto">
              <a:xfrm>
                <a:off x="3831" y="1978"/>
                <a:ext cx="23" cy="8"/>
              </a:xfrm>
              <a:custGeom>
                <a:avLst/>
                <a:gdLst>
                  <a:gd name="T0" fmla="*/ 0 w 30"/>
                  <a:gd name="T1" fmla="*/ 1 h 12"/>
                  <a:gd name="T2" fmla="*/ 2 w 30"/>
                  <a:gd name="T3" fmla="*/ 0 h 12"/>
                  <a:gd name="T4" fmla="*/ 2 w 30"/>
                  <a:gd name="T5" fmla="*/ 0 h 12"/>
                  <a:gd name="T6" fmla="*/ 2 w 30"/>
                  <a:gd name="T7" fmla="*/ 1 h 12"/>
                  <a:gd name="T8" fmla="*/ 2 w 30"/>
                  <a:gd name="T9" fmla="*/ 1 h 12"/>
                  <a:gd name="T10" fmla="*/ 2 w 30"/>
                  <a:gd name="T11" fmla="*/ 1 h 12"/>
                  <a:gd name="T12" fmla="*/ 2 w 30"/>
                  <a:gd name="T13" fmla="*/ 1 h 12"/>
                  <a:gd name="T14" fmla="*/ 0 w 30"/>
                  <a:gd name="T15" fmla="*/ 1 h 1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12"/>
                  <a:gd name="T26" fmla="*/ 30 w 3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12">
                    <a:moveTo>
                      <a:pt x="0" y="6"/>
                    </a:moveTo>
                    <a:lnTo>
                      <a:pt x="6" y="0"/>
                    </a:lnTo>
                    <a:lnTo>
                      <a:pt x="30" y="0"/>
                    </a:lnTo>
                    <a:lnTo>
                      <a:pt x="30" y="6"/>
                    </a:lnTo>
                    <a:lnTo>
                      <a:pt x="24" y="12"/>
                    </a:lnTo>
                    <a:lnTo>
                      <a:pt x="12" y="6"/>
                    </a:lnTo>
                    <a:lnTo>
                      <a:pt x="6" y="6"/>
                    </a:lnTo>
                    <a:lnTo>
                      <a:pt x="0" y="6"/>
                    </a:lnTo>
                    <a:close/>
                  </a:path>
                </a:pathLst>
              </a:custGeom>
              <a:solidFill>
                <a:srgbClr val="E8D898"/>
              </a:solidFill>
              <a:ln w="9525">
                <a:solidFill>
                  <a:srgbClr val="E8D898"/>
                </a:solidFill>
                <a:round/>
                <a:headEnd/>
                <a:tailEnd/>
              </a:ln>
            </p:spPr>
            <p:txBody>
              <a:bodyPr/>
              <a:lstStyle/>
              <a:p>
                <a:endParaRPr lang="en-US"/>
              </a:p>
            </p:txBody>
          </p:sp>
          <p:sp>
            <p:nvSpPr>
              <p:cNvPr id="23089" name="Freeform 162"/>
              <p:cNvSpPr>
                <a:spLocks noChangeAspect="1"/>
              </p:cNvSpPr>
              <p:nvPr/>
            </p:nvSpPr>
            <p:spPr bwMode="auto">
              <a:xfrm>
                <a:off x="3831" y="1978"/>
                <a:ext cx="23" cy="8"/>
              </a:xfrm>
              <a:custGeom>
                <a:avLst/>
                <a:gdLst>
                  <a:gd name="T0" fmla="*/ 0 w 30"/>
                  <a:gd name="T1" fmla="*/ 1 h 12"/>
                  <a:gd name="T2" fmla="*/ 2 w 30"/>
                  <a:gd name="T3" fmla="*/ 0 h 12"/>
                  <a:gd name="T4" fmla="*/ 2 w 30"/>
                  <a:gd name="T5" fmla="*/ 0 h 12"/>
                  <a:gd name="T6" fmla="*/ 2 w 30"/>
                  <a:gd name="T7" fmla="*/ 1 h 12"/>
                  <a:gd name="T8" fmla="*/ 2 w 30"/>
                  <a:gd name="T9" fmla="*/ 1 h 12"/>
                  <a:gd name="T10" fmla="*/ 2 w 30"/>
                  <a:gd name="T11" fmla="*/ 1 h 12"/>
                  <a:gd name="T12" fmla="*/ 2 w 30"/>
                  <a:gd name="T13" fmla="*/ 1 h 12"/>
                  <a:gd name="T14" fmla="*/ 0 w 30"/>
                  <a:gd name="T15" fmla="*/ 1 h 12"/>
                  <a:gd name="T16" fmla="*/ 0 w 30"/>
                  <a:gd name="T17" fmla="*/ 1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12"/>
                  <a:gd name="T29" fmla="*/ 30 w 30"/>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12">
                    <a:moveTo>
                      <a:pt x="0" y="6"/>
                    </a:moveTo>
                    <a:lnTo>
                      <a:pt x="6" y="0"/>
                    </a:lnTo>
                    <a:lnTo>
                      <a:pt x="30" y="0"/>
                    </a:lnTo>
                    <a:lnTo>
                      <a:pt x="30" y="6"/>
                    </a:lnTo>
                    <a:lnTo>
                      <a:pt x="24" y="12"/>
                    </a:lnTo>
                    <a:lnTo>
                      <a:pt x="12" y="6"/>
                    </a:lnTo>
                    <a:lnTo>
                      <a:pt x="6" y="6"/>
                    </a:lnTo>
                    <a:lnTo>
                      <a:pt x="0" y="6"/>
                    </a:lnTo>
                    <a:lnTo>
                      <a:pt x="0"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90" name="Freeform 163"/>
              <p:cNvSpPr>
                <a:spLocks noChangeAspect="1"/>
              </p:cNvSpPr>
              <p:nvPr/>
            </p:nvSpPr>
            <p:spPr bwMode="auto">
              <a:xfrm>
                <a:off x="3859" y="1986"/>
                <a:ext cx="27" cy="21"/>
              </a:xfrm>
              <a:custGeom>
                <a:avLst/>
                <a:gdLst>
                  <a:gd name="T0" fmla="*/ 2 w 36"/>
                  <a:gd name="T1" fmla="*/ 1 h 30"/>
                  <a:gd name="T2" fmla="*/ 2 w 36"/>
                  <a:gd name="T3" fmla="*/ 1 h 30"/>
                  <a:gd name="T4" fmla="*/ 2 w 36"/>
                  <a:gd name="T5" fmla="*/ 1 h 30"/>
                  <a:gd name="T6" fmla="*/ 2 w 36"/>
                  <a:gd name="T7" fmla="*/ 1 h 30"/>
                  <a:gd name="T8" fmla="*/ 2 w 36"/>
                  <a:gd name="T9" fmla="*/ 1 h 30"/>
                  <a:gd name="T10" fmla="*/ 2 w 36"/>
                  <a:gd name="T11" fmla="*/ 1 h 30"/>
                  <a:gd name="T12" fmla="*/ 2 w 36"/>
                  <a:gd name="T13" fmla="*/ 1 h 30"/>
                  <a:gd name="T14" fmla="*/ 2 w 36"/>
                  <a:gd name="T15" fmla="*/ 1 h 30"/>
                  <a:gd name="T16" fmla="*/ 0 w 36"/>
                  <a:gd name="T17" fmla="*/ 1 h 30"/>
                  <a:gd name="T18" fmla="*/ 0 w 36"/>
                  <a:gd name="T19" fmla="*/ 0 h 30"/>
                  <a:gd name="T20" fmla="*/ 2 w 36"/>
                  <a:gd name="T21" fmla="*/ 0 h 30"/>
                  <a:gd name="T22" fmla="*/ 2 w 36"/>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30"/>
                  <a:gd name="T38" fmla="*/ 36 w 36"/>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close/>
                  </a:path>
                </a:pathLst>
              </a:custGeom>
              <a:solidFill>
                <a:srgbClr val="E8D898"/>
              </a:solidFill>
              <a:ln w="9525">
                <a:solidFill>
                  <a:srgbClr val="E8D898"/>
                </a:solidFill>
                <a:round/>
                <a:headEnd/>
                <a:tailEnd/>
              </a:ln>
            </p:spPr>
            <p:txBody>
              <a:bodyPr/>
              <a:lstStyle/>
              <a:p>
                <a:endParaRPr lang="en-US"/>
              </a:p>
            </p:txBody>
          </p:sp>
          <p:sp>
            <p:nvSpPr>
              <p:cNvPr id="23091" name="Freeform 164"/>
              <p:cNvSpPr>
                <a:spLocks noChangeAspect="1"/>
              </p:cNvSpPr>
              <p:nvPr/>
            </p:nvSpPr>
            <p:spPr bwMode="auto">
              <a:xfrm>
                <a:off x="3859" y="1986"/>
                <a:ext cx="27" cy="21"/>
              </a:xfrm>
              <a:custGeom>
                <a:avLst/>
                <a:gdLst>
                  <a:gd name="T0" fmla="*/ 2 w 36"/>
                  <a:gd name="T1" fmla="*/ 1 h 30"/>
                  <a:gd name="T2" fmla="*/ 2 w 36"/>
                  <a:gd name="T3" fmla="*/ 1 h 30"/>
                  <a:gd name="T4" fmla="*/ 2 w 36"/>
                  <a:gd name="T5" fmla="*/ 1 h 30"/>
                  <a:gd name="T6" fmla="*/ 2 w 36"/>
                  <a:gd name="T7" fmla="*/ 1 h 30"/>
                  <a:gd name="T8" fmla="*/ 2 w 36"/>
                  <a:gd name="T9" fmla="*/ 1 h 30"/>
                  <a:gd name="T10" fmla="*/ 2 w 36"/>
                  <a:gd name="T11" fmla="*/ 1 h 30"/>
                  <a:gd name="T12" fmla="*/ 2 w 36"/>
                  <a:gd name="T13" fmla="*/ 1 h 30"/>
                  <a:gd name="T14" fmla="*/ 2 w 36"/>
                  <a:gd name="T15" fmla="*/ 1 h 30"/>
                  <a:gd name="T16" fmla="*/ 0 w 36"/>
                  <a:gd name="T17" fmla="*/ 1 h 30"/>
                  <a:gd name="T18" fmla="*/ 0 w 36"/>
                  <a:gd name="T19" fmla="*/ 0 h 30"/>
                  <a:gd name="T20" fmla="*/ 2 w 36"/>
                  <a:gd name="T21" fmla="*/ 0 h 30"/>
                  <a:gd name="T22" fmla="*/ 2 w 36"/>
                  <a:gd name="T23" fmla="*/ 1 h 30"/>
                  <a:gd name="T24" fmla="*/ 2 w 36"/>
                  <a:gd name="T25" fmla="*/ 1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0"/>
                  <a:gd name="T41" fmla="*/ 36 w 36"/>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lnTo>
                      <a:pt x="12"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92" name="Freeform 165"/>
              <p:cNvSpPr>
                <a:spLocks noChangeAspect="1"/>
              </p:cNvSpPr>
              <p:nvPr/>
            </p:nvSpPr>
            <p:spPr bwMode="auto">
              <a:xfrm>
                <a:off x="3886" y="2027"/>
                <a:ext cx="51" cy="61"/>
              </a:xfrm>
              <a:custGeom>
                <a:avLst/>
                <a:gdLst>
                  <a:gd name="T0" fmla="*/ 2 w 66"/>
                  <a:gd name="T1" fmla="*/ 0 h 90"/>
                  <a:gd name="T2" fmla="*/ 2 w 66"/>
                  <a:gd name="T3" fmla="*/ 0 h 90"/>
                  <a:gd name="T4" fmla="*/ 2 w 66"/>
                  <a:gd name="T5" fmla="*/ 1 h 90"/>
                  <a:gd name="T6" fmla="*/ 2 w 66"/>
                  <a:gd name="T7" fmla="*/ 1 h 90"/>
                  <a:gd name="T8" fmla="*/ 2 w 66"/>
                  <a:gd name="T9" fmla="*/ 1 h 90"/>
                  <a:gd name="T10" fmla="*/ 2 w 66"/>
                  <a:gd name="T11" fmla="*/ 1 h 90"/>
                  <a:gd name="T12" fmla="*/ 2 w 66"/>
                  <a:gd name="T13" fmla="*/ 1 h 90"/>
                  <a:gd name="T14" fmla="*/ 2 w 66"/>
                  <a:gd name="T15" fmla="*/ 1 h 90"/>
                  <a:gd name="T16" fmla="*/ 2 w 66"/>
                  <a:gd name="T17" fmla="*/ 1 h 90"/>
                  <a:gd name="T18" fmla="*/ 2 w 66"/>
                  <a:gd name="T19" fmla="*/ 1 h 90"/>
                  <a:gd name="T20" fmla="*/ 2 w 66"/>
                  <a:gd name="T21" fmla="*/ 1 h 90"/>
                  <a:gd name="T22" fmla="*/ 2 w 66"/>
                  <a:gd name="T23" fmla="*/ 1 h 90"/>
                  <a:gd name="T24" fmla="*/ 2 w 66"/>
                  <a:gd name="T25" fmla="*/ 1 h 90"/>
                  <a:gd name="T26" fmla="*/ 2 w 66"/>
                  <a:gd name="T27" fmla="*/ 1 h 90"/>
                  <a:gd name="T28" fmla="*/ 2 w 66"/>
                  <a:gd name="T29" fmla="*/ 1 h 90"/>
                  <a:gd name="T30" fmla="*/ 2 w 66"/>
                  <a:gd name="T31" fmla="*/ 1 h 90"/>
                  <a:gd name="T32" fmla="*/ 2 w 66"/>
                  <a:gd name="T33" fmla="*/ 1 h 90"/>
                  <a:gd name="T34" fmla="*/ 2 w 66"/>
                  <a:gd name="T35" fmla="*/ 1 h 90"/>
                  <a:gd name="T36" fmla="*/ 2 w 66"/>
                  <a:gd name="T37" fmla="*/ 1 h 90"/>
                  <a:gd name="T38" fmla="*/ 2 w 66"/>
                  <a:gd name="T39" fmla="*/ 1 h 90"/>
                  <a:gd name="T40" fmla="*/ 2 w 66"/>
                  <a:gd name="T41" fmla="*/ 1 h 90"/>
                  <a:gd name="T42" fmla="*/ 2 w 66"/>
                  <a:gd name="T43" fmla="*/ 1 h 90"/>
                  <a:gd name="T44" fmla="*/ 0 w 66"/>
                  <a:gd name="T45" fmla="*/ 1 h 90"/>
                  <a:gd name="T46" fmla="*/ 0 w 66"/>
                  <a:gd name="T47" fmla="*/ 1 h 90"/>
                  <a:gd name="T48" fmla="*/ 2 w 66"/>
                  <a:gd name="T49" fmla="*/ 1 h 90"/>
                  <a:gd name="T50" fmla="*/ 2 w 66"/>
                  <a:gd name="T51" fmla="*/ 0 h 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90"/>
                  <a:gd name="T80" fmla="*/ 66 w 66"/>
                  <a:gd name="T81" fmla="*/ 90 h 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close/>
                  </a:path>
                </a:pathLst>
              </a:custGeom>
              <a:solidFill>
                <a:srgbClr val="E8D898"/>
              </a:solidFill>
              <a:ln w="9525">
                <a:solidFill>
                  <a:srgbClr val="E8D898"/>
                </a:solidFill>
                <a:round/>
                <a:headEnd/>
                <a:tailEnd/>
              </a:ln>
            </p:spPr>
            <p:txBody>
              <a:bodyPr/>
              <a:lstStyle/>
              <a:p>
                <a:endParaRPr lang="en-US"/>
              </a:p>
            </p:txBody>
          </p:sp>
          <p:sp>
            <p:nvSpPr>
              <p:cNvPr id="23093" name="Freeform 166"/>
              <p:cNvSpPr>
                <a:spLocks noChangeAspect="1"/>
              </p:cNvSpPr>
              <p:nvPr/>
            </p:nvSpPr>
            <p:spPr bwMode="auto">
              <a:xfrm>
                <a:off x="3886" y="2027"/>
                <a:ext cx="51" cy="61"/>
              </a:xfrm>
              <a:custGeom>
                <a:avLst/>
                <a:gdLst>
                  <a:gd name="T0" fmla="*/ 2 w 66"/>
                  <a:gd name="T1" fmla="*/ 0 h 90"/>
                  <a:gd name="T2" fmla="*/ 2 w 66"/>
                  <a:gd name="T3" fmla="*/ 0 h 90"/>
                  <a:gd name="T4" fmla="*/ 2 w 66"/>
                  <a:gd name="T5" fmla="*/ 1 h 90"/>
                  <a:gd name="T6" fmla="*/ 2 w 66"/>
                  <a:gd name="T7" fmla="*/ 1 h 90"/>
                  <a:gd name="T8" fmla="*/ 2 w 66"/>
                  <a:gd name="T9" fmla="*/ 1 h 90"/>
                  <a:gd name="T10" fmla="*/ 2 w 66"/>
                  <a:gd name="T11" fmla="*/ 1 h 90"/>
                  <a:gd name="T12" fmla="*/ 2 w 66"/>
                  <a:gd name="T13" fmla="*/ 1 h 90"/>
                  <a:gd name="T14" fmla="*/ 2 w 66"/>
                  <a:gd name="T15" fmla="*/ 1 h 90"/>
                  <a:gd name="T16" fmla="*/ 2 w 66"/>
                  <a:gd name="T17" fmla="*/ 1 h 90"/>
                  <a:gd name="T18" fmla="*/ 2 w 66"/>
                  <a:gd name="T19" fmla="*/ 1 h 90"/>
                  <a:gd name="T20" fmla="*/ 2 w 66"/>
                  <a:gd name="T21" fmla="*/ 1 h 90"/>
                  <a:gd name="T22" fmla="*/ 2 w 66"/>
                  <a:gd name="T23" fmla="*/ 1 h 90"/>
                  <a:gd name="T24" fmla="*/ 2 w 66"/>
                  <a:gd name="T25" fmla="*/ 1 h 90"/>
                  <a:gd name="T26" fmla="*/ 2 w 66"/>
                  <a:gd name="T27" fmla="*/ 1 h 90"/>
                  <a:gd name="T28" fmla="*/ 2 w 66"/>
                  <a:gd name="T29" fmla="*/ 1 h 90"/>
                  <a:gd name="T30" fmla="*/ 2 w 66"/>
                  <a:gd name="T31" fmla="*/ 1 h 90"/>
                  <a:gd name="T32" fmla="*/ 2 w 66"/>
                  <a:gd name="T33" fmla="*/ 1 h 90"/>
                  <a:gd name="T34" fmla="*/ 2 w 66"/>
                  <a:gd name="T35" fmla="*/ 1 h 90"/>
                  <a:gd name="T36" fmla="*/ 2 w 66"/>
                  <a:gd name="T37" fmla="*/ 1 h 90"/>
                  <a:gd name="T38" fmla="*/ 2 w 66"/>
                  <a:gd name="T39" fmla="*/ 1 h 90"/>
                  <a:gd name="T40" fmla="*/ 2 w 66"/>
                  <a:gd name="T41" fmla="*/ 1 h 90"/>
                  <a:gd name="T42" fmla="*/ 2 w 66"/>
                  <a:gd name="T43" fmla="*/ 1 h 90"/>
                  <a:gd name="T44" fmla="*/ 0 w 66"/>
                  <a:gd name="T45" fmla="*/ 1 h 90"/>
                  <a:gd name="T46" fmla="*/ 0 w 66"/>
                  <a:gd name="T47" fmla="*/ 1 h 90"/>
                  <a:gd name="T48" fmla="*/ 2 w 66"/>
                  <a:gd name="T49" fmla="*/ 1 h 90"/>
                  <a:gd name="T50" fmla="*/ 2 w 66"/>
                  <a:gd name="T51" fmla="*/ 0 h 90"/>
                  <a:gd name="T52" fmla="*/ 2 w 66"/>
                  <a:gd name="T53" fmla="*/ 1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
                  <a:gd name="T82" fmla="*/ 0 h 90"/>
                  <a:gd name="T83" fmla="*/ 66 w 66"/>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lnTo>
                      <a:pt x="6"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94" name="Freeform 167"/>
              <p:cNvSpPr>
                <a:spLocks noChangeAspect="1"/>
              </p:cNvSpPr>
              <p:nvPr/>
            </p:nvSpPr>
            <p:spPr bwMode="auto">
              <a:xfrm>
                <a:off x="3845" y="1990"/>
                <a:ext cx="9" cy="8"/>
              </a:xfrm>
              <a:custGeom>
                <a:avLst/>
                <a:gdLst>
                  <a:gd name="T0" fmla="*/ 0 w 12"/>
                  <a:gd name="T1" fmla="*/ 1 h 12"/>
                  <a:gd name="T2" fmla="*/ 0 w 12"/>
                  <a:gd name="T3" fmla="*/ 0 h 12"/>
                  <a:gd name="T4" fmla="*/ 2 w 12"/>
                  <a:gd name="T5" fmla="*/ 0 h 12"/>
                  <a:gd name="T6" fmla="*/ 2 w 12"/>
                  <a:gd name="T7" fmla="*/ 1 h 12"/>
                  <a:gd name="T8" fmla="*/ 2 w 12"/>
                  <a:gd name="T9" fmla="*/ 1 h 12"/>
                  <a:gd name="T10" fmla="*/ 2 w 12"/>
                  <a:gd name="T11" fmla="*/ 1 h 12"/>
                  <a:gd name="T12" fmla="*/ 0 w 12"/>
                  <a:gd name="T13" fmla="*/ 1 h 12"/>
                  <a:gd name="T14" fmla="*/ 0 w 12"/>
                  <a:gd name="T15" fmla="*/ 1 h 12"/>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2"/>
                  <a:gd name="T26" fmla="*/ 12 w 1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2">
                    <a:moveTo>
                      <a:pt x="0" y="6"/>
                    </a:moveTo>
                    <a:lnTo>
                      <a:pt x="0" y="0"/>
                    </a:lnTo>
                    <a:lnTo>
                      <a:pt x="6" y="0"/>
                    </a:lnTo>
                    <a:lnTo>
                      <a:pt x="6" y="6"/>
                    </a:lnTo>
                    <a:lnTo>
                      <a:pt x="12" y="6"/>
                    </a:lnTo>
                    <a:lnTo>
                      <a:pt x="6" y="12"/>
                    </a:lnTo>
                    <a:lnTo>
                      <a:pt x="0" y="12"/>
                    </a:lnTo>
                    <a:lnTo>
                      <a:pt x="0" y="6"/>
                    </a:lnTo>
                    <a:close/>
                  </a:path>
                </a:pathLst>
              </a:custGeom>
              <a:solidFill>
                <a:srgbClr val="E8D898"/>
              </a:solidFill>
              <a:ln w="9525">
                <a:solidFill>
                  <a:srgbClr val="E8D898"/>
                </a:solidFill>
                <a:round/>
                <a:headEnd/>
                <a:tailEnd/>
              </a:ln>
            </p:spPr>
            <p:txBody>
              <a:bodyPr/>
              <a:lstStyle/>
              <a:p>
                <a:endParaRPr lang="en-US"/>
              </a:p>
            </p:txBody>
          </p:sp>
          <p:sp>
            <p:nvSpPr>
              <p:cNvPr id="23095" name="Freeform 168"/>
              <p:cNvSpPr>
                <a:spLocks noChangeAspect="1"/>
              </p:cNvSpPr>
              <p:nvPr/>
            </p:nvSpPr>
            <p:spPr bwMode="auto">
              <a:xfrm>
                <a:off x="3845" y="1990"/>
                <a:ext cx="9" cy="8"/>
              </a:xfrm>
              <a:custGeom>
                <a:avLst/>
                <a:gdLst>
                  <a:gd name="T0" fmla="*/ 0 w 12"/>
                  <a:gd name="T1" fmla="*/ 1 h 12"/>
                  <a:gd name="T2" fmla="*/ 0 w 12"/>
                  <a:gd name="T3" fmla="*/ 0 h 12"/>
                  <a:gd name="T4" fmla="*/ 2 w 12"/>
                  <a:gd name="T5" fmla="*/ 0 h 12"/>
                  <a:gd name="T6" fmla="*/ 2 w 12"/>
                  <a:gd name="T7" fmla="*/ 1 h 12"/>
                  <a:gd name="T8" fmla="*/ 2 w 12"/>
                  <a:gd name="T9" fmla="*/ 1 h 12"/>
                  <a:gd name="T10" fmla="*/ 2 w 12"/>
                  <a:gd name="T11" fmla="*/ 1 h 12"/>
                  <a:gd name="T12" fmla="*/ 0 w 12"/>
                  <a:gd name="T13" fmla="*/ 1 h 12"/>
                  <a:gd name="T14" fmla="*/ 0 w 12"/>
                  <a:gd name="T15" fmla="*/ 1 h 12"/>
                  <a:gd name="T16" fmla="*/ 0 w 12"/>
                  <a:gd name="T17" fmla="*/ 1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0" y="6"/>
                    </a:moveTo>
                    <a:lnTo>
                      <a:pt x="0" y="0"/>
                    </a:lnTo>
                    <a:lnTo>
                      <a:pt x="6" y="0"/>
                    </a:lnTo>
                    <a:lnTo>
                      <a:pt x="6" y="6"/>
                    </a:lnTo>
                    <a:lnTo>
                      <a:pt x="12" y="6"/>
                    </a:lnTo>
                    <a:lnTo>
                      <a:pt x="6" y="12"/>
                    </a:lnTo>
                    <a:lnTo>
                      <a:pt x="0" y="12"/>
                    </a:lnTo>
                    <a:lnTo>
                      <a:pt x="0" y="6"/>
                    </a:lnTo>
                    <a:lnTo>
                      <a:pt x="0"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96" name="Freeform 169"/>
              <p:cNvSpPr>
                <a:spLocks noChangeAspect="1"/>
              </p:cNvSpPr>
              <p:nvPr/>
            </p:nvSpPr>
            <p:spPr bwMode="auto">
              <a:xfrm>
                <a:off x="3607" y="1017"/>
                <a:ext cx="234" cy="334"/>
              </a:xfrm>
              <a:custGeom>
                <a:avLst/>
                <a:gdLst>
                  <a:gd name="T0" fmla="*/ 2 w 306"/>
                  <a:gd name="T1" fmla="*/ 1 h 492"/>
                  <a:gd name="T2" fmla="*/ 0 w 306"/>
                  <a:gd name="T3" fmla="*/ 1 h 492"/>
                  <a:gd name="T4" fmla="*/ 2 w 306"/>
                  <a:gd name="T5" fmla="*/ 1 h 492"/>
                  <a:gd name="T6" fmla="*/ 2 w 306"/>
                  <a:gd name="T7" fmla="*/ 1 h 492"/>
                  <a:gd name="T8" fmla="*/ 2 w 306"/>
                  <a:gd name="T9" fmla="*/ 1 h 492"/>
                  <a:gd name="T10" fmla="*/ 2 w 306"/>
                  <a:gd name="T11" fmla="*/ 1 h 492"/>
                  <a:gd name="T12" fmla="*/ 2 w 306"/>
                  <a:gd name="T13" fmla="*/ 0 h 492"/>
                  <a:gd name="T14" fmla="*/ 2 w 306"/>
                  <a:gd name="T15" fmla="*/ 1 h 492"/>
                  <a:gd name="T16" fmla="*/ 2 w 306"/>
                  <a:gd name="T17" fmla="*/ 1 h 492"/>
                  <a:gd name="T18" fmla="*/ 2 w 306"/>
                  <a:gd name="T19" fmla="*/ 1 h 492"/>
                  <a:gd name="T20" fmla="*/ 2 w 306"/>
                  <a:gd name="T21" fmla="*/ 1 h 492"/>
                  <a:gd name="T22" fmla="*/ 2 w 306"/>
                  <a:gd name="T23" fmla="*/ 1 h 492"/>
                  <a:gd name="T24" fmla="*/ 2 w 306"/>
                  <a:gd name="T25" fmla="*/ 1 h 492"/>
                  <a:gd name="T26" fmla="*/ 2 w 306"/>
                  <a:gd name="T27" fmla="*/ 1 h 492"/>
                  <a:gd name="T28" fmla="*/ 2 w 306"/>
                  <a:gd name="T29" fmla="*/ 1 h 492"/>
                  <a:gd name="T30" fmla="*/ 2 w 306"/>
                  <a:gd name="T31" fmla="*/ 1 h 492"/>
                  <a:gd name="T32" fmla="*/ 2 w 306"/>
                  <a:gd name="T33" fmla="*/ 1 h 492"/>
                  <a:gd name="T34" fmla="*/ 2 w 306"/>
                  <a:gd name="T35" fmla="*/ 1 h 492"/>
                  <a:gd name="T36" fmla="*/ 2 w 306"/>
                  <a:gd name="T37" fmla="*/ 1 h 492"/>
                  <a:gd name="T38" fmla="*/ 2 w 306"/>
                  <a:gd name="T39" fmla="*/ 1 h 492"/>
                  <a:gd name="T40" fmla="*/ 2 w 306"/>
                  <a:gd name="T41" fmla="*/ 1 h 492"/>
                  <a:gd name="T42" fmla="*/ 2 w 306"/>
                  <a:gd name="T43" fmla="*/ 1 h 492"/>
                  <a:gd name="T44" fmla="*/ 2 w 306"/>
                  <a:gd name="T45" fmla="*/ 1 h 492"/>
                  <a:gd name="T46" fmla="*/ 2 w 306"/>
                  <a:gd name="T47" fmla="*/ 1 h 492"/>
                  <a:gd name="T48" fmla="*/ 2 w 306"/>
                  <a:gd name="T49" fmla="*/ 1 h 492"/>
                  <a:gd name="T50" fmla="*/ 2 w 306"/>
                  <a:gd name="T51" fmla="*/ 1 h 492"/>
                  <a:gd name="T52" fmla="*/ 2 w 306"/>
                  <a:gd name="T53" fmla="*/ 1 h 492"/>
                  <a:gd name="T54" fmla="*/ 2 w 306"/>
                  <a:gd name="T55" fmla="*/ 1 h 492"/>
                  <a:gd name="T56" fmla="*/ 2 w 306"/>
                  <a:gd name="T57" fmla="*/ 1 h 492"/>
                  <a:gd name="T58" fmla="*/ 2 w 306"/>
                  <a:gd name="T59" fmla="*/ 1 h 4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6"/>
                  <a:gd name="T91" fmla="*/ 0 h 492"/>
                  <a:gd name="T92" fmla="*/ 306 w 306"/>
                  <a:gd name="T93" fmla="*/ 492 h 4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close/>
                  </a:path>
                </a:pathLst>
              </a:custGeom>
              <a:solidFill>
                <a:srgbClr val="E8D898"/>
              </a:solidFill>
              <a:ln w="9525">
                <a:solidFill>
                  <a:srgbClr val="E8D898"/>
                </a:solidFill>
                <a:round/>
                <a:headEnd/>
                <a:tailEnd/>
              </a:ln>
            </p:spPr>
            <p:txBody>
              <a:bodyPr/>
              <a:lstStyle/>
              <a:p>
                <a:endParaRPr lang="en-US"/>
              </a:p>
            </p:txBody>
          </p:sp>
          <p:sp>
            <p:nvSpPr>
              <p:cNvPr id="23097" name="Freeform 170"/>
              <p:cNvSpPr>
                <a:spLocks noChangeAspect="1"/>
              </p:cNvSpPr>
              <p:nvPr/>
            </p:nvSpPr>
            <p:spPr bwMode="auto">
              <a:xfrm>
                <a:off x="3607" y="1017"/>
                <a:ext cx="234" cy="334"/>
              </a:xfrm>
              <a:custGeom>
                <a:avLst/>
                <a:gdLst>
                  <a:gd name="T0" fmla="*/ 2 w 306"/>
                  <a:gd name="T1" fmla="*/ 1 h 492"/>
                  <a:gd name="T2" fmla="*/ 0 w 306"/>
                  <a:gd name="T3" fmla="*/ 1 h 492"/>
                  <a:gd name="T4" fmla="*/ 2 w 306"/>
                  <a:gd name="T5" fmla="*/ 1 h 492"/>
                  <a:gd name="T6" fmla="*/ 2 w 306"/>
                  <a:gd name="T7" fmla="*/ 1 h 492"/>
                  <a:gd name="T8" fmla="*/ 2 w 306"/>
                  <a:gd name="T9" fmla="*/ 1 h 492"/>
                  <a:gd name="T10" fmla="*/ 2 w 306"/>
                  <a:gd name="T11" fmla="*/ 1 h 492"/>
                  <a:gd name="T12" fmla="*/ 2 w 306"/>
                  <a:gd name="T13" fmla="*/ 0 h 492"/>
                  <a:gd name="T14" fmla="*/ 2 w 306"/>
                  <a:gd name="T15" fmla="*/ 1 h 492"/>
                  <a:gd name="T16" fmla="*/ 2 w 306"/>
                  <a:gd name="T17" fmla="*/ 1 h 492"/>
                  <a:gd name="T18" fmla="*/ 2 w 306"/>
                  <a:gd name="T19" fmla="*/ 1 h 492"/>
                  <a:gd name="T20" fmla="*/ 2 w 306"/>
                  <a:gd name="T21" fmla="*/ 1 h 492"/>
                  <a:gd name="T22" fmla="*/ 2 w 306"/>
                  <a:gd name="T23" fmla="*/ 1 h 492"/>
                  <a:gd name="T24" fmla="*/ 2 w 306"/>
                  <a:gd name="T25" fmla="*/ 1 h 492"/>
                  <a:gd name="T26" fmla="*/ 2 w 306"/>
                  <a:gd name="T27" fmla="*/ 1 h 492"/>
                  <a:gd name="T28" fmla="*/ 2 w 306"/>
                  <a:gd name="T29" fmla="*/ 1 h 492"/>
                  <a:gd name="T30" fmla="*/ 2 w 306"/>
                  <a:gd name="T31" fmla="*/ 1 h 492"/>
                  <a:gd name="T32" fmla="*/ 2 w 306"/>
                  <a:gd name="T33" fmla="*/ 1 h 492"/>
                  <a:gd name="T34" fmla="*/ 2 w 306"/>
                  <a:gd name="T35" fmla="*/ 1 h 492"/>
                  <a:gd name="T36" fmla="*/ 2 w 306"/>
                  <a:gd name="T37" fmla="*/ 1 h 492"/>
                  <a:gd name="T38" fmla="*/ 2 w 306"/>
                  <a:gd name="T39" fmla="*/ 1 h 492"/>
                  <a:gd name="T40" fmla="*/ 2 w 306"/>
                  <a:gd name="T41" fmla="*/ 1 h 492"/>
                  <a:gd name="T42" fmla="*/ 2 w 306"/>
                  <a:gd name="T43" fmla="*/ 1 h 492"/>
                  <a:gd name="T44" fmla="*/ 2 w 306"/>
                  <a:gd name="T45" fmla="*/ 1 h 492"/>
                  <a:gd name="T46" fmla="*/ 2 w 306"/>
                  <a:gd name="T47" fmla="*/ 1 h 492"/>
                  <a:gd name="T48" fmla="*/ 2 w 306"/>
                  <a:gd name="T49" fmla="*/ 1 h 492"/>
                  <a:gd name="T50" fmla="*/ 2 w 306"/>
                  <a:gd name="T51" fmla="*/ 1 h 492"/>
                  <a:gd name="T52" fmla="*/ 2 w 306"/>
                  <a:gd name="T53" fmla="*/ 1 h 492"/>
                  <a:gd name="T54" fmla="*/ 2 w 306"/>
                  <a:gd name="T55" fmla="*/ 1 h 492"/>
                  <a:gd name="T56" fmla="*/ 2 w 306"/>
                  <a:gd name="T57" fmla="*/ 1 h 492"/>
                  <a:gd name="T58" fmla="*/ 2 w 306"/>
                  <a:gd name="T59" fmla="*/ 1 h 492"/>
                  <a:gd name="T60" fmla="*/ 2 w 306"/>
                  <a:gd name="T61" fmla="*/ 1 h 4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6"/>
                  <a:gd name="T94" fmla="*/ 0 h 492"/>
                  <a:gd name="T95" fmla="*/ 306 w 306"/>
                  <a:gd name="T96" fmla="*/ 492 h 4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lnTo>
                      <a:pt x="138" y="46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98" name="Freeform 171"/>
              <p:cNvSpPr>
                <a:spLocks noChangeAspect="1"/>
              </p:cNvSpPr>
              <p:nvPr/>
            </p:nvSpPr>
            <p:spPr bwMode="auto">
              <a:xfrm>
                <a:off x="4532" y="1355"/>
                <a:ext cx="151" cy="244"/>
              </a:xfrm>
              <a:custGeom>
                <a:avLst/>
                <a:gdLst>
                  <a:gd name="T0" fmla="*/ 2 w 198"/>
                  <a:gd name="T1" fmla="*/ 1 h 360"/>
                  <a:gd name="T2" fmla="*/ 2 w 198"/>
                  <a:gd name="T3" fmla="*/ 1 h 360"/>
                  <a:gd name="T4" fmla="*/ 2 w 198"/>
                  <a:gd name="T5" fmla="*/ 1 h 360"/>
                  <a:gd name="T6" fmla="*/ 2 w 198"/>
                  <a:gd name="T7" fmla="*/ 1 h 360"/>
                  <a:gd name="T8" fmla="*/ 2 w 198"/>
                  <a:gd name="T9" fmla="*/ 1 h 360"/>
                  <a:gd name="T10" fmla="*/ 2 w 198"/>
                  <a:gd name="T11" fmla="*/ 1 h 360"/>
                  <a:gd name="T12" fmla="*/ 2 w 198"/>
                  <a:gd name="T13" fmla="*/ 1 h 360"/>
                  <a:gd name="T14" fmla="*/ 2 w 198"/>
                  <a:gd name="T15" fmla="*/ 1 h 360"/>
                  <a:gd name="T16" fmla="*/ 2 w 198"/>
                  <a:gd name="T17" fmla="*/ 1 h 360"/>
                  <a:gd name="T18" fmla="*/ 0 w 198"/>
                  <a:gd name="T19" fmla="*/ 1 h 360"/>
                  <a:gd name="T20" fmla="*/ 0 w 198"/>
                  <a:gd name="T21" fmla="*/ 1 h 360"/>
                  <a:gd name="T22" fmla="*/ 2 w 198"/>
                  <a:gd name="T23" fmla="*/ 1 h 360"/>
                  <a:gd name="T24" fmla="*/ 2 w 198"/>
                  <a:gd name="T25" fmla="*/ 1 h 360"/>
                  <a:gd name="T26" fmla="*/ 2 w 198"/>
                  <a:gd name="T27" fmla="*/ 1 h 360"/>
                  <a:gd name="T28" fmla="*/ 2 w 198"/>
                  <a:gd name="T29" fmla="*/ 1 h 360"/>
                  <a:gd name="T30" fmla="*/ 2 w 198"/>
                  <a:gd name="T31" fmla="*/ 1 h 360"/>
                  <a:gd name="T32" fmla="*/ 2 w 198"/>
                  <a:gd name="T33" fmla="*/ 1 h 360"/>
                  <a:gd name="T34" fmla="*/ 2 w 198"/>
                  <a:gd name="T35" fmla="*/ 1 h 360"/>
                  <a:gd name="T36" fmla="*/ 2 w 198"/>
                  <a:gd name="T37" fmla="*/ 1 h 360"/>
                  <a:gd name="T38" fmla="*/ 2 w 198"/>
                  <a:gd name="T39" fmla="*/ 0 h 360"/>
                  <a:gd name="T40" fmla="*/ 2 w 198"/>
                  <a:gd name="T41" fmla="*/ 1 h 360"/>
                  <a:gd name="T42" fmla="*/ 2 w 198"/>
                  <a:gd name="T43" fmla="*/ 1 h 360"/>
                  <a:gd name="T44" fmla="*/ 2 w 198"/>
                  <a:gd name="T45" fmla="*/ 1 h 360"/>
                  <a:gd name="T46" fmla="*/ 2 w 198"/>
                  <a:gd name="T47" fmla="*/ 1 h 360"/>
                  <a:gd name="T48" fmla="*/ 2 w 198"/>
                  <a:gd name="T49" fmla="*/ 1 h 360"/>
                  <a:gd name="T50" fmla="*/ 2 w 198"/>
                  <a:gd name="T51" fmla="*/ 1 h 360"/>
                  <a:gd name="T52" fmla="*/ 2 w 198"/>
                  <a:gd name="T53" fmla="*/ 1 h 360"/>
                  <a:gd name="T54" fmla="*/ 2 w 198"/>
                  <a:gd name="T55" fmla="*/ 1 h 360"/>
                  <a:gd name="T56" fmla="*/ 2 w 198"/>
                  <a:gd name="T57" fmla="*/ 1 h 360"/>
                  <a:gd name="T58" fmla="*/ 2 w 198"/>
                  <a:gd name="T59" fmla="*/ 1 h 360"/>
                  <a:gd name="T60" fmla="*/ 2 w 198"/>
                  <a:gd name="T61" fmla="*/ 1 h 360"/>
                  <a:gd name="T62" fmla="*/ 2 w 198"/>
                  <a:gd name="T63" fmla="*/ 1 h 360"/>
                  <a:gd name="T64" fmla="*/ 2 w 198"/>
                  <a:gd name="T65" fmla="*/ 1 h 3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8"/>
                  <a:gd name="T100" fmla="*/ 0 h 360"/>
                  <a:gd name="T101" fmla="*/ 198 w 198"/>
                  <a:gd name="T102" fmla="*/ 360 h 3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8" h="360">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close/>
                  </a:path>
                </a:pathLst>
              </a:custGeom>
              <a:solidFill>
                <a:srgbClr val="FFAA00"/>
              </a:solidFill>
              <a:ln w="9525">
                <a:solidFill>
                  <a:srgbClr val="FFAA00"/>
                </a:solidFill>
                <a:round/>
                <a:headEnd/>
                <a:tailEnd/>
              </a:ln>
            </p:spPr>
            <p:txBody>
              <a:bodyPr/>
              <a:lstStyle/>
              <a:p>
                <a:endParaRPr lang="en-US"/>
              </a:p>
            </p:txBody>
          </p:sp>
          <p:sp>
            <p:nvSpPr>
              <p:cNvPr id="23099" name="Freeform 172"/>
              <p:cNvSpPr>
                <a:spLocks noChangeAspect="1"/>
              </p:cNvSpPr>
              <p:nvPr/>
            </p:nvSpPr>
            <p:spPr bwMode="auto">
              <a:xfrm>
                <a:off x="4532" y="1355"/>
                <a:ext cx="151" cy="248"/>
              </a:xfrm>
              <a:custGeom>
                <a:avLst/>
                <a:gdLst>
                  <a:gd name="T0" fmla="*/ 2 w 198"/>
                  <a:gd name="T1" fmla="*/ 1 h 366"/>
                  <a:gd name="T2" fmla="*/ 2 w 198"/>
                  <a:gd name="T3" fmla="*/ 1 h 366"/>
                  <a:gd name="T4" fmla="*/ 2 w 198"/>
                  <a:gd name="T5" fmla="*/ 1 h 366"/>
                  <a:gd name="T6" fmla="*/ 2 w 198"/>
                  <a:gd name="T7" fmla="*/ 1 h 366"/>
                  <a:gd name="T8" fmla="*/ 2 w 198"/>
                  <a:gd name="T9" fmla="*/ 1 h 366"/>
                  <a:gd name="T10" fmla="*/ 2 w 198"/>
                  <a:gd name="T11" fmla="*/ 1 h 366"/>
                  <a:gd name="T12" fmla="*/ 2 w 198"/>
                  <a:gd name="T13" fmla="*/ 1 h 366"/>
                  <a:gd name="T14" fmla="*/ 2 w 198"/>
                  <a:gd name="T15" fmla="*/ 1 h 366"/>
                  <a:gd name="T16" fmla="*/ 2 w 198"/>
                  <a:gd name="T17" fmla="*/ 1 h 366"/>
                  <a:gd name="T18" fmla="*/ 0 w 198"/>
                  <a:gd name="T19" fmla="*/ 1 h 366"/>
                  <a:gd name="T20" fmla="*/ 0 w 198"/>
                  <a:gd name="T21" fmla="*/ 1 h 366"/>
                  <a:gd name="T22" fmla="*/ 2 w 198"/>
                  <a:gd name="T23" fmla="*/ 1 h 366"/>
                  <a:gd name="T24" fmla="*/ 2 w 198"/>
                  <a:gd name="T25" fmla="*/ 1 h 366"/>
                  <a:gd name="T26" fmla="*/ 2 w 198"/>
                  <a:gd name="T27" fmla="*/ 1 h 366"/>
                  <a:gd name="T28" fmla="*/ 2 w 198"/>
                  <a:gd name="T29" fmla="*/ 1 h 366"/>
                  <a:gd name="T30" fmla="*/ 2 w 198"/>
                  <a:gd name="T31" fmla="*/ 1 h 366"/>
                  <a:gd name="T32" fmla="*/ 2 w 198"/>
                  <a:gd name="T33" fmla="*/ 1 h 366"/>
                  <a:gd name="T34" fmla="*/ 2 w 198"/>
                  <a:gd name="T35" fmla="*/ 1 h 366"/>
                  <a:gd name="T36" fmla="*/ 2 w 198"/>
                  <a:gd name="T37" fmla="*/ 1 h 366"/>
                  <a:gd name="T38" fmla="*/ 2 w 198"/>
                  <a:gd name="T39" fmla="*/ 0 h 366"/>
                  <a:gd name="T40" fmla="*/ 2 w 198"/>
                  <a:gd name="T41" fmla="*/ 1 h 366"/>
                  <a:gd name="T42" fmla="*/ 2 w 198"/>
                  <a:gd name="T43" fmla="*/ 1 h 366"/>
                  <a:gd name="T44" fmla="*/ 2 w 198"/>
                  <a:gd name="T45" fmla="*/ 1 h 366"/>
                  <a:gd name="T46" fmla="*/ 2 w 198"/>
                  <a:gd name="T47" fmla="*/ 1 h 366"/>
                  <a:gd name="T48" fmla="*/ 2 w 198"/>
                  <a:gd name="T49" fmla="*/ 1 h 366"/>
                  <a:gd name="T50" fmla="*/ 2 w 198"/>
                  <a:gd name="T51" fmla="*/ 1 h 366"/>
                  <a:gd name="T52" fmla="*/ 2 w 198"/>
                  <a:gd name="T53" fmla="*/ 1 h 366"/>
                  <a:gd name="T54" fmla="*/ 2 w 198"/>
                  <a:gd name="T55" fmla="*/ 1 h 366"/>
                  <a:gd name="T56" fmla="*/ 2 w 198"/>
                  <a:gd name="T57" fmla="*/ 1 h 366"/>
                  <a:gd name="T58" fmla="*/ 2 w 198"/>
                  <a:gd name="T59" fmla="*/ 1 h 366"/>
                  <a:gd name="T60" fmla="*/ 2 w 198"/>
                  <a:gd name="T61" fmla="*/ 1 h 366"/>
                  <a:gd name="T62" fmla="*/ 2 w 198"/>
                  <a:gd name="T63" fmla="*/ 1 h 366"/>
                  <a:gd name="T64" fmla="*/ 2 w 198"/>
                  <a:gd name="T65" fmla="*/ 1 h 366"/>
                  <a:gd name="T66" fmla="*/ 2 w 198"/>
                  <a:gd name="T67" fmla="*/ 1 h 3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8"/>
                  <a:gd name="T103" fmla="*/ 0 h 366"/>
                  <a:gd name="T104" fmla="*/ 198 w 198"/>
                  <a:gd name="T105" fmla="*/ 366 h 3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8" h="366">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lnTo>
                      <a:pt x="126" y="36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00" name="Freeform 173"/>
              <p:cNvSpPr>
                <a:spLocks noChangeAspect="1"/>
              </p:cNvSpPr>
              <p:nvPr/>
            </p:nvSpPr>
            <p:spPr bwMode="auto">
              <a:xfrm>
                <a:off x="4669" y="1379"/>
                <a:ext cx="114" cy="179"/>
              </a:xfrm>
              <a:custGeom>
                <a:avLst/>
                <a:gdLst>
                  <a:gd name="T0" fmla="*/ 0 w 150"/>
                  <a:gd name="T1" fmla="*/ 1 h 264"/>
                  <a:gd name="T2" fmla="*/ 0 w 150"/>
                  <a:gd name="T3" fmla="*/ 1 h 264"/>
                  <a:gd name="T4" fmla="*/ 2 w 150"/>
                  <a:gd name="T5" fmla="*/ 1 h 264"/>
                  <a:gd name="T6" fmla="*/ 2 w 150"/>
                  <a:gd name="T7" fmla="*/ 1 h 264"/>
                  <a:gd name="T8" fmla="*/ 2 w 150"/>
                  <a:gd name="T9" fmla="*/ 1 h 264"/>
                  <a:gd name="T10" fmla="*/ 0 w 150"/>
                  <a:gd name="T11" fmla="*/ 1 h 264"/>
                  <a:gd name="T12" fmla="*/ 2 w 150"/>
                  <a:gd name="T13" fmla="*/ 1 h 264"/>
                  <a:gd name="T14" fmla="*/ 2 w 150"/>
                  <a:gd name="T15" fmla="*/ 1 h 264"/>
                  <a:gd name="T16" fmla="*/ 2 w 150"/>
                  <a:gd name="T17" fmla="*/ 0 h 264"/>
                  <a:gd name="T18" fmla="*/ 2 w 150"/>
                  <a:gd name="T19" fmla="*/ 1 h 264"/>
                  <a:gd name="T20" fmla="*/ 2 w 150"/>
                  <a:gd name="T21" fmla="*/ 1 h 264"/>
                  <a:gd name="T22" fmla="*/ 2 w 150"/>
                  <a:gd name="T23" fmla="*/ 1 h 264"/>
                  <a:gd name="T24" fmla="*/ 2 w 150"/>
                  <a:gd name="T25" fmla="*/ 1 h 264"/>
                  <a:gd name="T26" fmla="*/ 2 w 150"/>
                  <a:gd name="T27" fmla="*/ 1 h 264"/>
                  <a:gd name="T28" fmla="*/ 2 w 150"/>
                  <a:gd name="T29" fmla="*/ 1 h 264"/>
                  <a:gd name="T30" fmla="*/ 2 w 150"/>
                  <a:gd name="T31" fmla="*/ 1 h 264"/>
                  <a:gd name="T32" fmla="*/ 2 w 150"/>
                  <a:gd name="T33" fmla="*/ 1 h 264"/>
                  <a:gd name="T34" fmla="*/ 2 w 150"/>
                  <a:gd name="T35" fmla="*/ 1 h 264"/>
                  <a:gd name="T36" fmla="*/ 2 w 150"/>
                  <a:gd name="T37" fmla="*/ 1 h 264"/>
                  <a:gd name="T38" fmla="*/ 2 w 150"/>
                  <a:gd name="T39" fmla="*/ 1 h 264"/>
                  <a:gd name="T40" fmla="*/ 2 w 150"/>
                  <a:gd name="T41" fmla="*/ 1 h 264"/>
                  <a:gd name="T42" fmla="*/ 2 w 150"/>
                  <a:gd name="T43" fmla="*/ 1 h 264"/>
                  <a:gd name="T44" fmla="*/ 0 w 150"/>
                  <a:gd name="T45" fmla="*/ 1 h 2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264"/>
                  <a:gd name="T71" fmla="*/ 150 w 150"/>
                  <a:gd name="T72" fmla="*/ 264 h 2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264">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close/>
                  </a:path>
                </a:pathLst>
              </a:custGeom>
              <a:solidFill>
                <a:srgbClr val="FFAA00"/>
              </a:solidFill>
              <a:ln w="9525">
                <a:solidFill>
                  <a:srgbClr val="FFAA00"/>
                </a:solidFill>
                <a:round/>
                <a:headEnd/>
                <a:tailEnd/>
              </a:ln>
            </p:spPr>
            <p:txBody>
              <a:bodyPr/>
              <a:lstStyle/>
              <a:p>
                <a:endParaRPr lang="en-US"/>
              </a:p>
            </p:txBody>
          </p:sp>
          <p:sp>
            <p:nvSpPr>
              <p:cNvPr id="23101" name="Freeform 174"/>
              <p:cNvSpPr>
                <a:spLocks noChangeAspect="1"/>
              </p:cNvSpPr>
              <p:nvPr/>
            </p:nvSpPr>
            <p:spPr bwMode="auto">
              <a:xfrm>
                <a:off x="4669" y="1379"/>
                <a:ext cx="114" cy="183"/>
              </a:xfrm>
              <a:custGeom>
                <a:avLst/>
                <a:gdLst>
                  <a:gd name="T0" fmla="*/ 0 w 150"/>
                  <a:gd name="T1" fmla="*/ 1 h 270"/>
                  <a:gd name="T2" fmla="*/ 0 w 150"/>
                  <a:gd name="T3" fmla="*/ 1 h 270"/>
                  <a:gd name="T4" fmla="*/ 2 w 150"/>
                  <a:gd name="T5" fmla="*/ 1 h 270"/>
                  <a:gd name="T6" fmla="*/ 2 w 150"/>
                  <a:gd name="T7" fmla="*/ 1 h 270"/>
                  <a:gd name="T8" fmla="*/ 2 w 150"/>
                  <a:gd name="T9" fmla="*/ 1 h 270"/>
                  <a:gd name="T10" fmla="*/ 0 w 150"/>
                  <a:gd name="T11" fmla="*/ 1 h 270"/>
                  <a:gd name="T12" fmla="*/ 2 w 150"/>
                  <a:gd name="T13" fmla="*/ 1 h 270"/>
                  <a:gd name="T14" fmla="*/ 2 w 150"/>
                  <a:gd name="T15" fmla="*/ 1 h 270"/>
                  <a:gd name="T16" fmla="*/ 2 w 150"/>
                  <a:gd name="T17" fmla="*/ 0 h 270"/>
                  <a:gd name="T18" fmla="*/ 2 w 150"/>
                  <a:gd name="T19" fmla="*/ 1 h 270"/>
                  <a:gd name="T20" fmla="*/ 2 w 150"/>
                  <a:gd name="T21" fmla="*/ 1 h 270"/>
                  <a:gd name="T22" fmla="*/ 2 w 150"/>
                  <a:gd name="T23" fmla="*/ 1 h 270"/>
                  <a:gd name="T24" fmla="*/ 2 w 150"/>
                  <a:gd name="T25" fmla="*/ 1 h 270"/>
                  <a:gd name="T26" fmla="*/ 2 w 150"/>
                  <a:gd name="T27" fmla="*/ 1 h 270"/>
                  <a:gd name="T28" fmla="*/ 2 w 150"/>
                  <a:gd name="T29" fmla="*/ 1 h 270"/>
                  <a:gd name="T30" fmla="*/ 2 w 150"/>
                  <a:gd name="T31" fmla="*/ 1 h 270"/>
                  <a:gd name="T32" fmla="*/ 2 w 150"/>
                  <a:gd name="T33" fmla="*/ 1 h 270"/>
                  <a:gd name="T34" fmla="*/ 2 w 150"/>
                  <a:gd name="T35" fmla="*/ 1 h 270"/>
                  <a:gd name="T36" fmla="*/ 2 w 150"/>
                  <a:gd name="T37" fmla="*/ 1 h 270"/>
                  <a:gd name="T38" fmla="*/ 2 w 150"/>
                  <a:gd name="T39" fmla="*/ 1 h 270"/>
                  <a:gd name="T40" fmla="*/ 2 w 150"/>
                  <a:gd name="T41" fmla="*/ 1 h 270"/>
                  <a:gd name="T42" fmla="*/ 2 w 150"/>
                  <a:gd name="T43" fmla="*/ 1 h 270"/>
                  <a:gd name="T44" fmla="*/ 0 w 150"/>
                  <a:gd name="T45" fmla="*/ 1 h 270"/>
                  <a:gd name="T46" fmla="*/ 0 w 150"/>
                  <a:gd name="T47" fmla="*/ 1 h 2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270"/>
                  <a:gd name="T74" fmla="*/ 150 w 150"/>
                  <a:gd name="T75" fmla="*/ 270 h 2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270">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lnTo>
                      <a:pt x="0" y="27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02" name="Freeform 175"/>
              <p:cNvSpPr>
                <a:spLocks noChangeAspect="1"/>
              </p:cNvSpPr>
              <p:nvPr/>
            </p:nvSpPr>
            <p:spPr bwMode="auto">
              <a:xfrm>
                <a:off x="4339" y="1318"/>
                <a:ext cx="234" cy="139"/>
              </a:xfrm>
              <a:custGeom>
                <a:avLst/>
                <a:gdLst>
                  <a:gd name="T0" fmla="*/ 2 w 306"/>
                  <a:gd name="T1" fmla="*/ 1 h 204"/>
                  <a:gd name="T2" fmla="*/ 2 w 306"/>
                  <a:gd name="T3" fmla="*/ 1 h 204"/>
                  <a:gd name="T4" fmla="*/ 2 w 306"/>
                  <a:gd name="T5" fmla="*/ 1 h 204"/>
                  <a:gd name="T6" fmla="*/ 2 w 306"/>
                  <a:gd name="T7" fmla="*/ 1 h 204"/>
                  <a:gd name="T8" fmla="*/ 2 w 306"/>
                  <a:gd name="T9" fmla="*/ 1 h 204"/>
                  <a:gd name="T10" fmla="*/ 0 w 306"/>
                  <a:gd name="T11" fmla="*/ 1 h 204"/>
                  <a:gd name="T12" fmla="*/ 2 w 306"/>
                  <a:gd name="T13" fmla="*/ 1 h 204"/>
                  <a:gd name="T14" fmla="*/ 2 w 306"/>
                  <a:gd name="T15" fmla="*/ 1 h 204"/>
                  <a:gd name="T16" fmla="*/ 2 w 306"/>
                  <a:gd name="T17" fmla="*/ 1 h 204"/>
                  <a:gd name="T18" fmla="*/ 2 w 306"/>
                  <a:gd name="T19" fmla="*/ 0 h 204"/>
                  <a:gd name="T20" fmla="*/ 2 w 306"/>
                  <a:gd name="T21" fmla="*/ 1 h 204"/>
                  <a:gd name="T22" fmla="*/ 2 w 306"/>
                  <a:gd name="T23" fmla="*/ 1 h 204"/>
                  <a:gd name="T24" fmla="*/ 2 w 306"/>
                  <a:gd name="T25" fmla="*/ 1 h 204"/>
                  <a:gd name="T26" fmla="*/ 2 w 306"/>
                  <a:gd name="T27" fmla="*/ 1 h 204"/>
                  <a:gd name="T28" fmla="*/ 2 w 306"/>
                  <a:gd name="T29" fmla="*/ 1 h 204"/>
                  <a:gd name="T30" fmla="*/ 2 w 306"/>
                  <a:gd name="T31" fmla="*/ 1 h 204"/>
                  <a:gd name="T32" fmla="*/ 2 w 306"/>
                  <a:gd name="T33" fmla="*/ 1 h 204"/>
                  <a:gd name="T34" fmla="*/ 2 w 306"/>
                  <a:gd name="T35" fmla="*/ 1 h 204"/>
                  <a:gd name="T36" fmla="*/ 2 w 306"/>
                  <a:gd name="T37" fmla="*/ 1 h 204"/>
                  <a:gd name="T38" fmla="*/ 2 w 306"/>
                  <a:gd name="T39" fmla="*/ 1 h 204"/>
                  <a:gd name="T40" fmla="*/ 2 w 306"/>
                  <a:gd name="T41" fmla="*/ 1 h 204"/>
                  <a:gd name="T42" fmla="*/ 2 w 306"/>
                  <a:gd name="T43" fmla="*/ 1 h 2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6"/>
                  <a:gd name="T67" fmla="*/ 0 h 204"/>
                  <a:gd name="T68" fmla="*/ 306 w 306"/>
                  <a:gd name="T69" fmla="*/ 204 h 2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6" h="204">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close/>
                  </a:path>
                </a:pathLst>
              </a:custGeom>
              <a:solidFill>
                <a:srgbClr val="E8D898"/>
              </a:solidFill>
              <a:ln w="9525">
                <a:solidFill>
                  <a:srgbClr val="E8D898"/>
                </a:solidFill>
                <a:round/>
                <a:headEnd/>
                <a:tailEnd/>
              </a:ln>
            </p:spPr>
            <p:txBody>
              <a:bodyPr/>
              <a:lstStyle/>
              <a:p>
                <a:endParaRPr lang="en-US"/>
              </a:p>
            </p:txBody>
          </p:sp>
          <p:sp>
            <p:nvSpPr>
              <p:cNvPr id="23103" name="Freeform 176"/>
              <p:cNvSpPr>
                <a:spLocks noChangeAspect="1"/>
              </p:cNvSpPr>
              <p:nvPr/>
            </p:nvSpPr>
            <p:spPr bwMode="auto">
              <a:xfrm>
                <a:off x="4339" y="1318"/>
                <a:ext cx="234" cy="143"/>
              </a:xfrm>
              <a:custGeom>
                <a:avLst/>
                <a:gdLst>
                  <a:gd name="T0" fmla="*/ 2 w 306"/>
                  <a:gd name="T1" fmla="*/ 1 h 210"/>
                  <a:gd name="T2" fmla="*/ 2 w 306"/>
                  <a:gd name="T3" fmla="*/ 1 h 210"/>
                  <a:gd name="T4" fmla="*/ 2 w 306"/>
                  <a:gd name="T5" fmla="*/ 1 h 210"/>
                  <a:gd name="T6" fmla="*/ 2 w 306"/>
                  <a:gd name="T7" fmla="*/ 1 h 210"/>
                  <a:gd name="T8" fmla="*/ 2 w 306"/>
                  <a:gd name="T9" fmla="*/ 1 h 210"/>
                  <a:gd name="T10" fmla="*/ 0 w 306"/>
                  <a:gd name="T11" fmla="*/ 1 h 210"/>
                  <a:gd name="T12" fmla="*/ 2 w 306"/>
                  <a:gd name="T13" fmla="*/ 1 h 210"/>
                  <a:gd name="T14" fmla="*/ 2 w 306"/>
                  <a:gd name="T15" fmla="*/ 1 h 210"/>
                  <a:gd name="T16" fmla="*/ 2 w 306"/>
                  <a:gd name="T17" fmla="*/ 1 h 210"/>
                  <a:gd name="T18" fmla="*/ 2 w 306"/>
                  <a:gd name="T19" fmla="*/ 0 h 210"/>
                  <a:gd name="T20" fmla="*/ 2 w 306"/>
                  <a:gd name="T21" fmla="*/ 1 h 210"/>
                  <a:gd name="T22" fmla="*/ 2 w 306"/>
                  <a:gd name="T23" fmla="*/ 1 h 210"/>
                  <a:gd name="T24" fmla="*/ 2 w 306"/>
                  <a:gd name="T25" fmla="*/ 1 h 210"/>
                  <a:gd name="T26" fmla="*/ 2 w 306"/>
                  <a:gd name="T27" fmla="*/ 1 h 210"/>
                  <a:gd name="T28" fmla="*/ 2 w 306"/>
                  <a:gd name="T29" fmla="*/ 1 h 210"/>
                  <a:gd name="T30" fmla="*/ 2 w 306"/>
                  <a:gd name="T31" fmla="*/ 1 h 210"/>
                  <a:gd name="T32" fmla="*/ 2 w 306"/>
                  <a:gd name="T33" fmla="*/ 1 h 210"/>
                  <a:gd name="T34" fmla="*/ 2 w 306"/>
                  <a:gd name="T35" fmla="*/ 1 h 210"/>
                  <a:gd name="T36" fmla="*/ 2 w 306"/>
                  <a:gd name="T37" fmla="*/ 1 h 210"/>
                  <a:gd name="T38" fmla="*/ 2 w 306"/>
                  <a:gd name="T39" fmla="*/ 1 h 210"/>
                  <a:gd name="T40" fmla="*/ 2 w 306"/>
                  <a:gd name="T41" fmla="*/ 1 h 210"/>
                  <a:gd name="T42" fmla="*/ 2 w 306"/>
                  <a:gd name="T43" fmla="*/ 1 h 210"/>
                  <a:gd name="T44" fmla="*/ 2 w 306"/>
                  <a:gd name="T45" fmla="*/ 1 h 2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6"/>
                  <a:gd name="T70" fmla="*/ 0 h 210"/>
                  <a:gd name="T71" fmla="*/ 306 w 306"/>
                  <a:gd name="T72" fmla="*/ 210 h 2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6" h="210">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lnTo>
                      <a:pt x="252" y="21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04" name="Freeform 177"/>
              <p:cNvSpPr>
                <a:spLocks noChangeAspect="1"/>
              </p:cNvSpPr>
              <p:nvPr/>
            </p:nvSpPr>
            <p:spPr bwMode="auto">
              <a:xfrm>
                <a:off x="4129" y="1469"/>
                <a:ext cx="288" cy="134"/>
              </a:xfrm>
              <a:custGeom>
                <a:avLst/>
                <a:gdLst>
                  <a:gd name="T0" fmla="*/ 2 w 378"/>
                  <a:gd name="T1" fmla="*/ 1 h 198"/>
                  <a:gd name="T2" fmla="*/ 2 w 378"/>
                  <a:gd name="T3" fmla="*/ 1 h 198"/>
                  <a:gd name="T4" fmla="*/ 2 w 378"/>
                  <a:gd name="T5" fmla="*/ 1 h 198"/>
                  <a:gd name="T6" fmla="*/ 2 w 378"/>
                  <a:gd name="T7" fmla="*/ 1 h 198"/>
                  <a:gd name="T8" fmla="*/ 2 w 378"/>
                  <a:gd name="T9" fmla="*/ 1 h 198"/>
                  <a:gd name="T10" fmla="*/ 0 w 378"/>
                  <a:gd name="T11" fmla="*/ 1 h 198"/>
                  <a:gd name="T12" fmla="*/ 2 w 378"/>
                  <a:gd name="T13" fmla="*/ 0 h 198"/>
                  <a:gd name="T14" fmla="*/ 2 w 378"/>
                  <a:gd name="T15" fmla="*/ 1 h 198"/>
                  <a:gd name="T16" fmla="*/ 2 w 378"/>
                  <a:gd name="T17" fmla="*/ 1 h 1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8"/>
                  <a:gd name="T28" fmla="*/ 0 h 198"/>
                  <a:gd name="T29" fmla="*/ 378 w 378"/>
                  <a:gd name="T30" fmla="*/ 198 h 1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8" h="198">
                    <a:moveTo>
                      <a:pt x="342" y="6"/>
                    </a:moveTo>
                    <a:lnTo>
                      <a:pt x="360" y="18"/>
                    </a:lnTo>
                    <a:lnTo>
                      <a:pt x="348" y="36"/>
                    </a:lnTo>
                    <a:lnTo>
                      <a:pt x="378" y="60"/>
                    </a:lnTo>
                    <a:lnTo>
                      <a:pt x="378" y="198"/>
                    </a:lnTo>
                    <a:lnTo>
                      <a:pt x="0" y="192"/>
                    </a:lnTo>
                    <a:lnTo>
                      <a:pt x="12" y="0"/>
                    </a:lnTo>
                    <a:lnTo>
                      <a:pt x="336" y="6"/>
                    </a:lnTo>
                    <a:lnTo>
                      <a:pt x="342" y="6"/>
                    </a:lnTo>
                    <a:close/>
                  </a:path>
                </a:pathLst>
              </a:custGeom>
              <a:solidFill>
                <a:srgbClr val="E8D898"/>
              </a:solidFill>
              <a:ln w="9525">
                <a:solidFill>
                  <a:srgbClr val="E8D898"/>
                </a:solidFill>
                <a:round/>
                <a:headEnd/>
                <a:tailEnd/>
              </a:ln>
            </p:spPr>
            <p:txBody>
              <a:bodyPr/>
              <a:lstStyle/>
              <a:p>
                <a:endParaRPr lang="en-US"/>
              </a:p>
            </p:txBody>
          </p:sp>
          <p:sp>
            <p:nvSpPr>
              <p:cNvPr id="23105" name="Freeform 178"/>
              <p:cNvSpPr>
                <a:spLocks noChangeAspect="1"/>
              </p:cNvSpPr>
              <p:nvPr/>
            </p:nvSpPr>
            <p:spPr bwMode="auto">
              <a:xfrm>
                <a:off x="4129" y="1469"/>
                <a:ext cx="288" cy="134"/>
              </a:xfrm>
              <a:custGeom>
                <a:avLst/>
                <a:gdLst>
                  <a:gd name="T0" fmla="*/ 2 w 378"/>
                  <a:gd name="T1" fmla="*/ 1 h 198"/>
                  <a:gd name="T2" fmla="*/ 2 w 378"/>
                  <a:gd name="T3" fmla="*/ 1 h 198"/>
                  <a:gd name="T4" fmla="*/ 2 w 378"/>
                  <a:gd name="T5" fmla="*/ 1 h 198"/>
                  <a:gd name="T6" fmla="*/ 2 w 378"/>
                  <a:gd name="T7" fmla="*/ 1 h 198"/>
                  <a:gd name="T8" fmla="*/ 2 w 378"/>
                  <a:gd name="T9" fmla="*/ 1 h 198"/>
                  <a:gd name="T10" fmla="*/ 0 w 378"/>
                  <a:gd name="T11" fmla="*/ 1 h 198"/>
                  <a:gd name="T12" fmla="*/ 2 w 378"/>
                  <a:gd name="T13" fmla="*/ 0 h 198"/>
                  <a:gd name="T14" fmla="*/ 2 w 378"/>
                  <a:gd name="T15" fmla="*/ 1 h 198"/>
                  <a:gd name="T16" fmla="*/ 2 w 378"/>
                  <a:gd name="T17" fmla="*/ 1 h 198"/>
                  <a:gd name="T18" fmla="*/ 2 w 378"/>
                  <a:gd name="T19" fmla="*/ 1 h 1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8"/>
                  <a:gd name="T31" fmla="*/ 0 h 198"/>
                  <a:gd name="T32" fmla="*/ 378 w 378"/>
                  <a:gd name="T33" fmla="*/ 198 h 1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8" h="198">
                    <a:moveTo>
                      <a:pt x="342" y="6"/>
                    </a:moveTo>
                    <a:lnTo>
                      <a:pt x="360" y="18"/>
                    </a:lnTo>
                    <a:lnTo>
                      <a:pt x="348" y="36"/>
                    </a:lnTo>
                    <a:lnTo>
                      <a:pt x="378" y="60"/>
                    </a:lnTo>
                    <a:lnTo>
                      <a:pt x="378" y="198"/>
                    </a:lnTo>
                    <a:lnTo>
                      <a:pt x="0" y="192"/>
                    </a:lnTo>
                    <a:lnTo>
                      <a:pt x="12" y="0"/>
                    </a:lnTo>
                    <a:lnTo>
                      <a:pt x="336" y="6"/>
                    </a:lnTo>
                    <a:lnTo>
                      <a:pt x="342" y="6"/>
                    </a:lnTo>
                    <a:lnTo>
                      <a:pt x="342"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06" name="Freeform 179"/>
              <p:cNvSpPr>
                <a:spLocks noChangeAspect="1"/>
              </p:cNvSpPr>
              <p:nvPr/>
            </p:nvSpPr>
            <p:spPr bwMode="auto">
              <a:xfrm>
                <a:off x="4619" y="1489"/>
                <a:ext cx="283" cy="131"/>
              </a:xfrm>
              <a:custGeom>
                <a:avLst/>
                <a:gdLst>
                  <a:gd name="T0" fmla="*/ 2 w 372"/>
                  <a:gd name="T1" fmla="*/ 1 h 192"/>
                  <a:gd name="T2" fmla="*/ 2 w 372"/>
                  <a:gd name="T3" fmla="*/ 1 h 192"/>
                  <a:gd name="T4" fmla="*/ 2 w 372"/>
                  <a:gd name="T5" fmla="*/ 1 h 192"/>
                  <a:gd name="T6" fmla="*/ 0 w 372"/>
                  <a:gd name="T7" fmla="*/ 1 h 192"/>
                  <a:gd name="T8" fmla="*/ 2 w 372"/>
                  <a:gd name="T9" fmla="*/ 1 h 192"/>
                  <a:gd name="T10" fmla="*/ 2 w 372"/>
                  <a:gd name="T11" fmla="*/ 1 h 192"/>
                  <a:gd name="T12" fmla="*/ 2 w 372"/>
                  <a:gd name="T13" fmla="*/ 1 h 192"/>
                  <a:gd name="T14" fmla="*/ 2 w 372"/>
                  <a:gd name="T15" fmla="*/ 1 h 192"/>
                  <a:gd name="T16" fmla="*/ 2 w 372"/>
                  <a:gd name="T17" fmla="*/ 1 h 192"/>
                  <a:gd name="T18" fmla="*/ 2 w 372"/>
                  <a:gd name="T19" fmla="*/ 1 h 192"/>
                  <a:gd name="T20" fmla="*/ 2 w 372"/>
                  <a:gd name="T21" fmla="*/ 1 h 192"/>
                  <a:gd name="T22" fmla="*/ 2 w 372"/>
                  <a:gd name="T23" fmla="*/ 1 h 192"/>
                  <a:gd name="T24" fmla="*/ 2 w 372"/>
                  <a:gd name="T25" fmla="*/ 1 h 192"/>
                  <a:gd name="T26" fmla="*/ 2 w 372"/>
                  <a:gd name="T27" fmla="*/ 1 h 192"/>
                  <a:gd name="T28" fmla="*/ 2 w 372"/>
                  <a:gd name="T29" fmla="*/ 1 h 192"/>
                  <a:gd name="T30" fmla="*/ 2 w 372"/>
                  <a:gd name="T31" fmla="*/ 1 h 192"/>
                  <a:gd name="T32" fmla="*/ 2 w 372"/>
                  <a:gd name="T33" fmla="*/ 1 h 192"/>
                  <a:gd name="T34" fmla="*/ 2 w 372"/>
                  <a:gd name="T35" fmla="*/ 1 h 192"/>
                  <a:gd name="T36" fmla="*/ 2 w 372"/>
                  <a:gd name="T37" fmla="*/ 1 h 192"/>
                  <a:gd name="T38" fmla="*/ 2 w 372"/>
                  <a:gd name="T39" fmla="*/ 1 h 192"/>
                  <a:gd name="T40" fmla="*/ 2 w 372"/>
                  <a:gd name="T41" fmla="*/ 1 h 192"/>
                  <a:gd name="T42" fmla="*/ 2 w 372"/>
                  <a:gd name="T43" fmla="*/ 1 h 192"/>
                  <a:gd name="T44" fmla="*/ 2 w 372"/>
                  <a:gd name="T45" fmla="*/ 1 h 192"/>
                  <a:gd name="T46" fmla="*/ 2 w 372"/>
                  <a:gd name="T47" fmla="*/ 1 h 192"/>
                  <a:gd name="T48" fmla="*/ 2 w 372"/>
                  <a:gd name="T49" fmla="*/ 1 h 192"/>
                  <a:gd name="T50" fmla="*/ 2 w 372"/>
                  <a:gd name="T51" fmla="*/ 1 h 192"/>
                  <a:gd name="T52" fmla="*/ 2 w 372"/>
                  <a:gd name="T53" fmla="*/ 0 h 192"/>
                  <a:gd name="T54" fmla="*/ 2 w 372"/>
                  <a:gd name="T55" fmla="*/ 1 h 192"/>
                  <a:gd name="T56" fmla="*/ 2 w 372"/>
                  <a:gd name="T57" fmla="*/ 1 h 192"/>
                  <a:gd name="T58" fmla="*/ 2 w 372"/>
                  <a:gd name="T59" fmla="*/ 1 h 192"/>
                  <a:gd name="T60" fmla="*/ 2 w 372"/>
                  <a:gd name="T61" fmla="*/ 1 h 192"/>
                  <a:gd name="T62" fmla="*/ 2 w 372"/>
                  <a:gd name="T63" fmla="*/ 1 h 192"/>
                  <a:gd name="T64" fmla="*/ 2 w 372"/>
                  <a:gd name="T65" fmla="*/ 1 h 192"/>
                  <a:gd name="T66" fmla="*/ 2 w 372"/>
                  <a:gd name="T67" fmla="*/ 1 h 192"/>
                  <a:gd name="T68" fmla="*/ 2 w 372"/>
                  <a:gd name="T69" fmla="*/ 1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2"/>
                  <a:gd name="T106" fmla="*/ 0 h 192"/>
                  <a:gd name="T107" fmla="*/ 372 w 372"/>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close/>
                  </a:path>
                </a:pathLst>
              </a:custGeom>
              <a:solidFill>
                <a:srgbClr val="E8D898"/>
              </a:solidFill>
              <a:ln w="9525">
                <a:solidFill>
                  <a:srgbClr val="E8D898"/>
                </a:solidFill>
                <a:round/>
                <a:headEnd/>
                <a:tailEnd/>
              </a:ln>
            </p:spPr>
            <p:txBody>
              <a:bodyPr/>
              <a:lstStyle/>
              <a:p>
                <a:endParaRPr lang="en-US"/>
              </a:p>
            </p:txBody>
          </p:sp>
          <p:sp>
            <p:nvSpPr>
              <p:cNvPr id="23107" name="Freeform 180"/>
              <p:cNvSpPr>
                <a:spLocks noChangeAspect="1"/>
              </p:cNvSpPr>
              <p:nvPr/>
            </p:nvSpPr>
            <p:spPr bwMode="auto">
              <a:xfrm>
                <a:off x="4619" y="1489"/>
                <a:ext cx="283" cy="131"/>
              </a:xfrm>
              <a:custGeom>
                <a:avLst/>
                <a:gdLst>
                  <a:gd name="T0" fmla="*/ 2 w 372"/>
                  <a:gd name="T1" fmla="*/ 1 h 192"/>
                  <a:gd name="T2" fmla="*/ 2 w 372"/>
                  <a:gd name="T3" fmla="*/ 1 h 192"/>
                  <a:gd name="T4" fmla="*/ 2 w 372"/>
                  <a:gd name="T5" fmla="*/ 1 h 192"/>
                  <a:gd name="T6" fmla="*/ 0 w 372"/>
                  <a:gd name="T7" fmla="*/ 1 h 192"/>
                  <a:gd name="T8" fmla="*/ 2 w 372"/>
                  <a:gd name="T9" fmla="*/ 1 h 192"/>
                  <a:gd name="T10" fmla="*/ 2 w 372"/>
                  <a:gd name="T11" fmla="*/ 1 h 192"/>
                  <a:gd name="T12" fmla="*/ 2 w 372"/>
                  <a:gd name="T13" fmla="*/ 1 h 192"/>
                  <a:gd name="T14" fmla="*/ 2 w 372"/>
                  <a:gd name="T15" fmla="*/ 1 h 192"/>
                  <a:gd name="T16" fmla="*/ 2 w 372"/>
                  <a:gd name="T17" fmla="*/ 1 h 192"/>
                  <a:gd name="T18" fmla="*/ 2 w 372"/>
                  <a:gd name="T19" fmla="*/ 1 h 192"/>
                  <a:gd name="T20" fmla="*/ 2 w 372"/>
                  <a:gd name="T21" fmla="*/ 1 h 192"/>
                  <a:gd name="T22" fmla="*/ 2 w 372"/>
                  <a:gd name="T23" fmla="*/ 1 h 192"/>
                  <a:gd name="T24" fmla="*/ 2 w 372"/>
                  <a:gd name="T25" fmla="*/ 1 h 192"/>
                  <a:gd name="T26" fmla="*/ 2 w 372"/>
                  <a:gd name="T27" fmla="*/ 1 h 192"/>
                  <a:gd name="T28" fmla="*/ 2 w 372"/>
                  <a:gd name="T29" fmla="*/ 1 h 192"/>
                  <a:gd name="T30" fmla="*/ 2 w 372"/>
                  <a:gd name="T31" fmla="*/ 1 h 192"/>
                  <a:gd name="T32" fmla="*/ 2 w 372"/>
                  <a:gd name="T33" fmla="*/ 1 h 192"/>
                  <a:gd name="T34" fmla="*/ 2 w 372"/>
                  <a:gd name="T35" fmla="*/ 1 h 192"/>
                  <a:gd name="T36" fmla="*/ 2 w 372"/>
                  <a:gd name="T37" fmla="*/ 1 h 192"/>
                  <a:gd name="T38" fmla="*/ 2 w 372"/>
                  <a:gd name="T39" fmla="*/ 1 h 192"/>
                  <a:gd name="T40" fmla="*/ 2 w 372"/>
                  <a:gd name="T41" fmla="*/ 1 h 192"/>
                  <a:gd name="T42" fmla="*/ 2 w 372"/>
                  <a:gd name="T43" fmla="*/ 1 h 192"/>
                  <a:gd name="T44" fmla="*/ 2 w 372"/>
                  <a:gd name="T45" fmla="*/ 1 h 192"/>
                  <a:gd name="T46" fmla="*/ 2 w 372"/>
                  <a:gd name="T47" fmla="*/ 1 h 192"/>
                  <a:gd name="T48" fmla="*/ 2 w 372"/>
                  <a:gd name="T49" fmla="*/ 1 h 192"/>
                  <a:gd name="T50" fmla="*/ 2 w 372"/>
                  <a:gd name="T51" fmla="*/ 1 h 192"/>
                  <a:gd name="T52" fmla="*/ 2 w 372"/>
                  <a:gd name="T53" fmla="*/ 0 h 192"/>
                  <a:gd name="T54" fmla="*/ 2 w 372"/>
                  <a:gd name="T55" fmla="*/ 1 h 192"/>
                  <a:gd name="T56" fmla="*/ 2 w 372"/>
                  <a:gd name="T57" fmla="*/ 1 h 192"/>
                  <a:gd name="T58" fmla="*/ 2 w 372"/>
                  <a:gd name="T59" fmla="*/ 1 h 192"/>
                  <a:gd name="T60" fmla="*/ 2 w 372"/>
                  <a:gd name="T61" fmla="*/ 1 h 192"/>
                  <a:gd name="T62" fmla="*/ 2 w 372"/>
                  <a:gd name="T63" fmla="*/ 1 h 192"/>
                  <a:gd name="T64" fmla="*/ 2 w 372"/>
                  <a:gd name="T65" fmla="*/ 1 h 192"/>
                  <a:gd name="T66" fmla="*/ 2 w 372"/>
                  <a:gd name="T67" fmla="*/ 1 h 192"/>
                  <a:gd name="T68" fmla="*/ 2 w 372"/>
                  <a:gd name="T69" fmla="*/ 1 h 192"/>
                  <a:gd name="T70" fmla="*/ 2 w 372"/>
                  <a:gd name="T71" fmla="*/ 1 h 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2"/>
                  <a:gd name="T109" fmla="*/ 0 h 192"/>
                  <a:gd name="T110" fmla="*/ 372 w 372"/>
                  <a:gd name="T111" fmla="*/ 192 h 19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lnTo>
                      <a:pt x="294" y="16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08" name="Freeform 181"/>
              <p:cNvSpPr>
                <a:spLocks noChangeAspect="1"/>
              </p:cNvSpPr>
              <p:nvPr/>
            </p:nvSpPr>
            <p:spPr bwMode="auto">
              <a:xfrm>
                <a:off x="4440" y="1778"/>
                <a:ext cx="220" cy="167"/>
              </a:xfrm>
              <a:custGeom>
                <a:avLst/>
                <a:gdLst>
                  <a:gd name="T0" fmla="*/ 2 w 288"/>
                  <a:gd name="T1" fmla="*/ 1 h 246"/>
                  <a:gd name="T2" fmla="*/ 2 w 288"/>
                  <a:gd name="T3" fmla="*/ 1 h 246"/>
                  <a:gd name="T4" fmla="*/ 2 w 288"/>
                  <a:gd name="T5" fmla="*/ 1 h 246"/>
                  <a:gd name="T6" fmla="*/ 2 w 288"/>
                  <a:gd name="T7" fmla="*/ 1 h 246"/>
                  <a:gd name="T8" fmla="*/ 2 w 288"/>
                  <a:gd name="T9" fmla="*/ 1 h 246"/>
                  <a:gd name="T10" fmla="*/ 2 w 288"/>
                  <a:gd name="T11" fmla="*/ 1 h 246"/>
                  <a:gd name="T12" fmla="*/ 2 w 288"/>
                  <a:gd name="T13" fmla="*/ 1 h 246"/>
                  <a:gd name="T14" fmla="*/ 2 w 288"/>
                  <a:gd name="T15" fmla="*/ 1 h 246"/>
                  <a:gd name="T16" fmla="*/ 2 w 288"/>
                  <a:gd name="T17" fmla="*/ 1 h 246"/>
                  <a:gd name="T18" fmla="*/ 2 w 288"/>
                  <a:gd name="T19" fmla="*/ 1 h 246"/>
                  <a:gd name="T20" fmla="*/ 2 w 288"/>
                  <a:gd name="T21" fmla="*/ 1 h 246"/>
                  <a:gd name="T22" fmla="*/ 2 w 288"/>
                  <a:gd name="T23" fmla="*/ 1 h 246"/>
                  <a:gd name="T24" fmla="*/ 2 w 288"/>
                  <a:gd name="T25" fmla="*/ 1 h 246"/>
                  <a:gd name="T26" fmla="*/ 2 w 288"/>
                  <a:gd name="T27" fmla="*/ 1 h 246"/>
                  <a:gd name="T28" fmla="*/ 2 w 288"/>
                  <a:gd name="T29" fmla="*/ 1 h 246"/>
                  <a:gd name="T30" fmla="*/ 2 w 288"/>
                  <a:gd name="T31" fmla="*/ 1 h 246"/>
                  <a:gd name="T32" fmla="*/ 2 w 288"/>
                  <a:gd name="T33" fmla="*/ 1 h 246"/>
                  <a:gd name="T34" fmla="*/ 2 w 288"/>
                  <a:gd name="T35" fmla="*/ 1 h 246"/>
                  <a:gd name="T36" fmla="*/ 2 w 288"/>
                  <a:gd name="T37" fmla="*/ 1 h 246"/>
                  <a:gd name="T38" fmla="*/ 2 w 288"/>
                  <a:gd name="T39" fmla="*/ 1 h 246"/>
                  <a:gd name="T40" fmla="*/ 2 w 288"/>
                  <a:gd name="T41" fmla="*/ 1 h 246"/>
                  <a:gd name="T42" fmla="*/ 2 w 288"/>
                  <a:gd name="T43" fmla="*/ 1 h 246"/>
                  <a:gd name="T44" fmla="*/ 2 w 288"/>
                  <a:gd name="T45" fmla="*/ 1 h 246"/>
                  <a:gd name="T46" fmla="*/ 2 w 288"/>
                  <a:gd name="T47" fmla="*/ 1 h 246"/>
                  <a:gd name="T48" fmla="*/ 2 w 288"/>
                  <a:gd name="T49" fmla="*/ 1 h 246"/>
                  <a:gd name="T50" fmla="*/ 2 w 288"/>
                  <a:gd name="T51" fmla="*/ 1 h 246"/>
                  <a:gd name="T52" fmla="*/ 2 w 288"/>
                  <a:gd name="T53" fmla="*/ 1 h 246"/>
                  <a:gd name="T54" fmla="*/ 2 w 288"/>
                  <a:gd name="T55" fmla="*/ 1 h 246"/>
                  <a:gd name="T56" fmla="*/ 2 w 288"/>
                  <a:gd name="T57" fmla="*/ 1 h 246"/>
                  <a:gd name="T58" fmla="*/ 2 w 288"/>
                  <a:gd name="T59" fmla="*/ 1 h 246"/>
                  <a:gd name="T60" fmla="*/ 2 w 288"/>
                  <a:gd name="T61" fmla="*/ 1 h 246"/>
                  <a:gd name="T62" fmla="*/ 2 w 288"/>
                  <a:gd name="T63" fmla="*/ 1 h 246"/>
                  <a:gd name="T64" fmla="*/ 2 w 288"/>
                  <a:gd name="T65" fmla="*/ 1 h 246"/>
                  <a:gd name="T66" fmla="*/ 2 w 288"/>
                  <a:gd name="T67" fmla="*/ 1 h 246"/>
                  <a:gd name="T68" fmla="*/ 2 w 288"/>
                  <a:gd name="T69" fmla="*/ 1 h 246"/>
                  <a:gd name="T70" fmla="*/ 2 w 288"/>
                  <a:gd name="T71" fmla="*/ 1 h 246"/>
                  <a:gd name="T72" fmla="*/ 2 w 288"/>
                  <a:gd name="T73" fmla="*/ 1 h 246"/>
                  <a:gd name="T74" fmla="*/ 2 w 288"/>
                  <a:gd name="T75" fmla="*/ 1 h 246"/>
                  <a:gd name="T76" fmla="*/ 2 w 288"/>
                  <a:gd name="T77" fmla="*/ 1 h 246"/>
                  <a:gd name="T78" fmla="*/ 2 w 288"/>
                  <a:gd name="T79" fmla="*/ 1 h 246"/>
                  <a:gd name="T80" fmla="*/ 2 w 288"/>
                  <a:gd name="T81" fmla="*/ 1 h 246"/>
                  <a:gd name="T82" fmla="*/ 0 w 288"/>
                  <a:gd name="T83" fmla="*/ 0 h 246"/>
                  <a:gd name="T84" fmla="*/ 2 w 288"/>
                  <a:gd name="T85" fmla="*/ 0 h 246"/>
                  <a:gd name="T86" fmla="*/ 2 w 288"/>
                  <a:gd name="T87" fmla="*/ 1 h 246"/>
                  <a:gd name="T88" fmla="*/ 2 w 288"/>
                  <a:gd name="T89" fmla="*/ 1 h 246"/>
                  <a:gd name="T90" fmla="*/ 2 w 288"/>
                  <a:gd name="T91" fmla="*/ 1 h 246"/>
                  <a:gd name="T92" fmla="*/ 2 w 288"/>
                  <a:gd name="T93" fmla="*/ 1 h 246"/>
                  <a:gd name="T94" fmla="*/ 2 w 288"/>
                  <a:gd name="T95" fmla="*/ 1 h 246"/>
                  <a:gd name="T96" fmla="*/ 2 w 288"/>
                  <a:gd name="T97" fmla="*/ 1 h 246"/>
                  <a:gd name="T98" fmla="*/ 2 w 288"/>
                  <a:gd name="T99" fmla="*/ 1 h 246"/>
                  <a:gd name="T100" fmla="*/ 2 w 288"/>
                  <a:gd name="T101" fmla="*/ 1 h 246"/>
                  <a:gd name="T102" fmla="*/ 2 w 288"/>
                  <a:gd name="T103" fmla="*/ 1 h 246"/>
                  <a:gd name="T104" fmla="*/ 2 w 288"/>
                  <a:gd name="T105" fmla="*/ 1 h 246"/>
                  <a:gd name="T106" fmla="*/ 2 w 288"/>
                  <a:gd name="T107" fmla="*/ 1 h 246"/>
                  <a:gd name="T108" fmla="*/ 2 w 288"/>
                  <a:gd name="T109" fmla="*/ 1 h 2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8"/>
                  <a:gd name="T166" fmla="*/ 0 h 246"/>
                  <a:gd name="T167" fmla="*/ 288 w 288"/>
                  <a:gd name="T168" fmla="*/ 246 h 2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close/>
                  </a:path>
                </a:pathLst>
              </a:custGeom>
              <a:solidFill>
                <a:srgbClr val="FFAA00"/>
              </a:solidFill>
              <a:ln w="9525">
                <a:solidFill>
                  <a:srgbClr val="FFAA00"/>
                </a:solidFill>
                <a:round/>
                <a:headEnd/>
                <a:tailEnd/>
              </a:ln>
            </p:spPr>
            <p:txBody>
              <a:bodyPr/>
              <a:lstStyle/>
              <a:p>
                <a:endParaRPr lang="en-US"/>
              </a:p>
            </p:txBody>
          </p:sp>
          <p:sp>
            <p:nvSpPr>
              <p:cNvPr id="23109" name="Freeform 182"/>
              <p:cNvSpPr>
                <a:spLocks noChangeAspect="1"/>
              </p:cNvSpPr>
              <p:nvPr/>
            </p:nvSpPr>
            <p:spPr bwMode="auto">
              <a:xfrm>
                <a:off x="4440" y="1778"/>
                <a:ext cx="220" cy="167"/>
              </a:xfrm>
              <a:custGeom>
                <a:avLst/>
                <a:gdLst>
                  <a:gd name="T0" fmla="*/ 2 w 288"/>
                  <a:gd name="T1" fmla="*/ 1 h 246"/>
                  <a:gd name="T2" fmla="*/ 2 w 288"/>
                  <a:gd name="T3" fmla="*/ 1 h 246"/>
                  <a:gd name="T4" fmla="*/ 2 w 288"/>
                  <a:gd name="T5" fmla="*/ 1 h 246"/>
                  <a:gd name="T6" fmla="*/ 2 w 288"/>
                  <a:gd name="T7" fmla="*/ 1 h 246"/>
                  <a:gd name="T8" fmla="*/ 2 w 288"/>
                  <a:gd name="T9" fmla="*/ 1 h 246"/>
                  <a:gd name="T10" fmla="*/ 2 w 288"/>
                  <a:gd name="T11" fmla="*/ 1 h 246"/>
                  <a:gd name="T12" fmla="*/ 2 w 288"/>
                  <a:gd name="T13" fmla="*/ 1 h 246"/>
                  <a:gd name="T14" fmla="*/ 2 w 288"/>
                  <a:gd name="T15" fmla="*/ 1 h 246"/>
                  <a:gd name="T16" fmla="*/ 2 w 288"/>
                  <a:gd name="T17" fmla="*/ 1 h 246"/>
                  <a:gd name="T18" fmla="*/ 2 w 288"/>
                  <a:gd name="T19" fmla="*/ 1 h 246"/>
                  <a:gd name="T20" fmla="*/ 2 w 288"/>
                  <a:gd name="T21" fmla="*/ 1 h 246"/>
                  <a:gd name="T22" fmla="*/ 2 w 288"/>
                  <a:gd name="T23" fmla="*/ 1 h 246"/>
                  <a:gd name="T24" fmla="*/ 2 w 288"/>
                  <a:gd name="T25" fmla="*/ 1 h 246"/>
                  <a:gd name="T26" fmla="*/ 2 w 288"/>
                  <a:gd name="T27" fmla="*/ 1 h 246"/>
                  <a:gd name="T28" fmla="*/ 2 w 288"/>
                  <a:gd name="T29" fmla="*/ 1 h 246"/>
                  <a:gd name="T30" fmla="*/ 2 w 288"/>
                  <a:gd name="T31" fmla="*/ 1 h 246"/>
                  <a:gd name="T32" fmla="*/ 2 w 288"/>
                  <a:gd name="T33" fmla="*/ 1 h 246"/>
                  <a:gd name="T34" fmla="*/ 2 w 288"/>
                  <a:gd name="T35" fmla="*/ 1 h 246"/>
                  <a:gd name="T36" fmla="*/ 2 w 288"/>
                  <a:gd name="T37" fmla="*/ 1 h 246"/>
                  <a:gd name="T38" fmla="*/ 2 w 288"/>
                  <a:gd name="T39" fmla="*/ 1 h 246"/>
                  <a:gd name="T40" fmla="*/ 2 w 288"/>
                  <a:gd name="T41" fmla="*/ 1 h 246"/>
                  <a:gd name="T42" fmla="*/ 2 w 288"/>
                  <a:gd name="T43" fmla="*/ 1 h 246"/>
                  <a:gd name="T44" fmla="*/ 2 w 288"/>
                  <a:gd name="T45" fmla="*/ 1 h 246"/>
                  <a:gd name="T46" fmla="*/ 2 w 288"/>
                  <a:gd name="T47" fmla="*/ 1 h 246"/>
                  <a:gd name="T48" fmla="*/ 2 w 288"/>
                  <a:gd name="T49" fmla="*/ 1 h 246"/>
                  <a:gd name="T50" fmla="*/ 2 w 288"/>
                  <a:gd name="T51" fmla="*/ 1 h 246"/>
                  <a:gd name="T52" fmla="*/ 2 w 288"/>
                  <a:gd name="T53" fmla="*/ 1 h 246"/>
                  <a:gd name="T54" fmla="*/ 2 w 288"/>
                  <a:gd name="T55" fmla="*/ 1 h 246"/>
                  <a:gd name="T56" fmla="*/ 2 w 288"/>
                  <a:gd name="T57" fmla="*/ 1 h 246"/>
                  <a:gd name="T58" fmla="*/ 2 w 288"/>
                  <a:gd name="T59" fmla="*/ 1 h 246"/>
                  <a:gd name="T60" fmla="*/ 2 w 288"/>
                  <a:gd name="T61" fmla="*/ 1 h 246"/>
                  <a:gd name="T62" fmla="*/ 2 w 288"/>
                  <a:gd name="T63" fmla="*/ 1 h 246"/>
                  <a:gd name="T64" fmla="*/ 2 w 288"/>
                  <a:gd name="T65" fmla="*/ 1 h 246"/>
                  <a:gd name="T66" fmla="*/ 2 w 288"/>
                  <a:gd name="T67" fmla="*/ 1 h 246"/>
                  <a:gd name="T68" fmla="*/ 2 w 288"/>
                  <a:gd name="T69" fmla="*/ 1 h 246"/>
                  <a:gd name="T70" fmla="*/ 2 w 288"/>
                  <a:gd name="T71" fmla="*/ 1 h 246"/>
                  <a:gd name="T72" fmla="*/ 2 w 288"/>
                  <a:gd name="T73" fmla="*/ 1 h 246"/>
                  <a:gd name="T74" fmla="*/ 2 w 288"/>
                  <a:gd name="T75" fmla="*/ 1 h 246"/>
                  <a:gd name="T76" fmla="*/ 2 w 288"/>
                  <a:gd name="T77" fmla="*/ 1 h 246"/>
                  <a:gd name="T78" fmla="*/ 2 w 288"/>
                  <a:gd name="T79" fmla="*/ 1 h 246"/>
                  <a:gd name="T80" fmla="*/ 2 w 288"/>
                  <a:gd name="T81" fmla="*/ 1 h 246"/>
                  <a:gd name="T82" fmla="*/ 0 w 288"/>
                  <a:gd name="T83" fmla="*/ 0 h 246"/>
                  <a:gd name="T84" fmla="*/ 2 w 288"/>
                  <a:gd name="T85" fmla="*/ 0 h 246"/>
                  <a:gd name="T86" fmla="*/ 2 w 288"/>
                  <a:gd name="T87" fmla="*/ 1 h 246"/>
                  <a:gd name="T88" fmla="*/ 2 w 288"/>
                  <a:gd name="T89" fmla="*/ 1 h 246"/>
                  <a:gd name="T90" fmla="*/ 2 w 288"/>
                  <a:gd name="T91" fmla="*/ 1 h 246"/>
                  <a:gd name="T92" fmla="*/ 2 w 288"/>
                  <a:gd name="T93" fmla="*/ 1 h 246"/>
                  <a:gd name="T94" fmla="*/ 2 w 288"/>
                  <a:gd name="T95" fmla="*/ 1 h 246"/>
                  <a:gd name="T96" fmla="*/ 2 w 288"/>
                  <a:gd name="T97" fmla="*/ 1 h 246"/>
                  <a:gd name="T98" fmla="*/ 2 w 288"/>
                  <a:gd name="T99" fmla="*/ 1 h 246"/>
                  <a:gd name="T100" fmla="*/ 2 w 288"/>
                  <a:gd name="T101" fmla="*/ 1 h 246"/>
                  <a:gd name="T102" fmla="*/ 2 w 288"/>
                  <a:gd name="T103" fmla="*/ 1 h 246"/>
                  <a:gd name="T104" fmla="*/ 2 w 288"/>
                  <a:gd name="T105" fmla="*/ 1 h 246"/>
                  <a:gd name="T106" fmla="*/ 2 w 288"/>
                  <a:gd name="T107" fmla="*/ 1 h 246"/>
                  <a:gd name="T108" fmla="*/ 2 w 288"/>
                  <a:gd name="T109" fmla="*/ 1 h 246"/>
                  <a:gd name="T110" fmla="*/ 2 w 288"/>
                  <a:gd name="T111" fmla="*/ 1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246"/>
                  <a:gd name="T170" fmla="*/ 288 w 288"/>
                  <a:gd name="T171" fmla="*/ 246 h 2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lnTo>
                      <a:pt x="258" y="18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10" name="Freeform 183"/>
              <p:cNvSpPr>
                <a:spLocks noChangeAspect="1"/>
              </p:cNvSpPr>
              <p:nvPr/>
            </p:nvSpPr>
            <p:spPr bwMode="auto">
              <a:xfrm>
                <a:off x="5213" y="1037"/>
                <a:ext cx="142" cy="200"/>
              </a:xfrm>
              <a:custGeom>
                <a:avLst/>
                <a:gdLst>
                  <a:gd name="T0" fmla="*/ 2 w 186"/>
                  <a:gd name="T1" fmla="*/ 1 h 294"/>
                  <a:gd name="T2" fmla="*/ 2 w 186"/>
                  <a:gd name="T3" fmla="*/ 1 h 294"/>
                  <a:gd name="T4" fmla="*/ 2 w 186"/>
                  <a:gd name="T5" fmla="*/ 1 h 294"/>
                  <a:gd name="T6" fmla="*/ 0 w 186"/>
                  <a:gd name="T7" fmla="*/ 1 h 294"/>
                  <a:gd name="T8" fmla="*/ 2 w 186"/>
                  <a:gd name="T9" fmla="*/ 1 h 294"/>
                  <a:gd name="T10" fmla="*/ 2 w 186"/>
                  <a:gd name="T11" fmla="*/ 1 h 294"/>
                  <a:gd name="T12" fmla="*/ 2 w 186"/>
                  <a:gd name="T13" fmla="*/ 1 h 294"/>
                  <a:gd name="T14" fmla="*/ 2 w 186"/>
                  <a:gd name="T15" fmla="*/ 1 h 294"/>
                  <a:gd name="T16" fmla="*/ 2 w 186"/>
                  <a:gd name="T17" fmla="*/ 1 h 294"/>
                  <a:gd name="T18" fmla="*/ 2 w 186"/>
                  <a:gd name="T19" fmla="*/ 1 h 294"/>
                  <a:gd name="T20" fmla="*/ 2 w 186"/>
                  <a:gd name="T21" fmla="*/ 1 h 294"/>
                  <a:gd name="T22" fmla="*/ 2 w 186"/>
                  <a:gd name="T23" fmla="*/ 1 h 294"/>
                  <a:gd name="T24" fmla="*/ 2 w 186"/>
                  <a:gd name="T25" fmla="*/ 1 h 294"/>
                  <a:gd name="T26" fmla="*/ 2 w 186"/>
                  <a:gd name="T27" fmla="*/ 0 h 294"/>
                  <a:gd name="T28" fmla="*/ 2 w 186"/>
                  <a:gd name="T29" fmla="*/ 1 h 294"/>
                  <a:gd name="T30" fmla="*/ 2 w 186"/>
                  <a:gd name="T31" fmla="*/ 1 h 294"/>
                  <a:gd name="T32" fmla="*/ 2 w 186"/>
                  <a:gd name="T33" fmla="*/ 1 h 294"/>
                  <a:gd name="T34" fmla="*/ 2 w 186"/>
                  <a:gd name="T35" fmla="*/ 1 h 294"/>
                  <a:gd name="T36" fmla="*/ 2 w 186"/>
                  <a:gd name="T37" fmla="*/ 1 h 294"/>
                  <a:gd name="T38" fmla="*/ 2 w 186"/>
                  <a:gd name="T39" fmla="*/ 1 h 294"/>
                  <a:gd name="T40" fmla="*/ 2 w 186"/>
                  <a:gd name="T41" fmla="*/ 1 h 294"/>
                  <a:gd name="T42" fmla="*/ 2 w 186"/>
                  <a:gd name="T43" fmla="*/ 1 h 294"/>
                  <a:gd name="T44" fmla="*/ 2 w 186"/>
                  <a:gd name="T45" fmla="*/ 1 h 294"/>
                  <a:gd name="T46" fmla="*/ 2 w 186"/>
                  <a:gd name="T47" fmla="*/ 1 h 294"/>
                  <a:gd name="T48" fmla="*/ 2 w 186"/>
                  <a:gd name="T49" fmla="*/ 1 h 294"/>
                  <a:gd name="T50" fmla="*/ 2 w 186"/>
                  <a:gd name="T51" fmla="*/ 1 h 294"/>
                  <a:gd name="T52" fmla="*/ 2 w 186"/>
                  <a:gd name="T53" fmla="*/ 1 h 294"/>
                  <a:gd name="T54" fmla="*/ 2 w 186"/>
                  <a:gd name="T55" fmla="*/ 1 h 294"/>
                  <a:gd name="T56" fmla="*/ 2 w 186"/>
                  <a:gd name="T57" fmla="*/ 1 h 294"/>
                  <a:gd name="T58" fmla="*/ 2 w 186"/>
                  <a:gd name="T59" fmla="*/ 1 h 294"/>
                  <a:gd name="T60" fmla="*/ 2 w 186"/>
                  <a:gd name="T61" fmla="*/ 1 h 294"/>
                  <a:gd name="T62" fmla="*/ 2 w 186"/>
                  <a:gd name="T63" fmla="*/ 1 h 294"/>
                  <a:gd name="T64" fmla="*/ 2 w 186"/>
                  <a:gd name="T65" fmla="*/ 1 h 294"/>
                  <a:gd name="T66" fmla="*/ 2 w 186"/>
                  <a:gd name="T67" fmla="*/ 1 h 294"/>
                  <a:gd name="T68" fmla="*/ 2 w 186"/>
                  <a:gd name="T69" fmla="*/ 1 h 294"/>
                  <a:gd name="T70" fmla="*/ 2 w 186"/>
                  <a:gd name="T71" fmla="*/ 1 h 294"/>
                  <a:gd name="T72" fmla="*/ 2 w 186"/>
                  <a:gd name="T73" fmla="*/ 1 h 294"/>
                  <a:gd name="T74" fmla="*/ 2 w 186"/>
                  <a:gd name="T75" fmla="*/ 1 h 294"/>
                  <a:gd name="T76" fmla="*/ 2 w 186"/>
                  <a:gd name="T77" fmla="*/ 1 h 2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6"/>
                  <a:gd name="T118" fmla="*/ 0 h 294"/>
                  <a:gd name="T119" fmla="*/ 186 w 186"/>
                  <a:gd name="T120" fmla="*/ 294 h 2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6" h="294">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close/>
                  </a:path>
                </a:pathLst>
              </a:custGeom>
              <a:solidFill>
                <a:srgbClr val="E8D898"/>
              </a:solidFill>
              <a:ln w="9525">
                <a:solidFill>
                  <a:srgbClr val="E8D898"/>
                </a:solidFill>
                <a:round/>
                <a:headEnd/>
                <a:tailEnd/>
              </a:ln>
            </p:spPr>
            <p:txBody>
              <a:bodyPr/>
              <a:lstStyle/>
              <a:p>
                <a:endParaRPr lang="en-US"/>
              </a:p>
            </p:txBody>
          </p:sp>
          <p:sp>
            <p:nvSpPr>
              <p:cNvPr id="23111" name="Freeform 184"/>
              <p:cNvSpPr>
                <a:spLocks noChangeAspect="1"/>
              </p:cNvSpPr>
              <p:nvPr/>
            </p:nvSpPr>
            <p:spPr bwMode="auto">
              <a:xfrm>
                <a:off x="5213" y="1037"/>
                <a:ext cx="142" cy="204"/>
              </a:xfrm>
              <a:custGeom>
                <a:avLst/>
                <a:gdLst>
                  <a:gd name="T0" fmla="*/ 2 w 186"/>
                  <a:gd name="T1" fmla="*/ 1 h 300"/>
                  <a:gd name="T2" fmla="*/ 2 w 186"/>
                  <a:gd name="T3" fmla="*/ 1 h 300"/>
                  <a:gd name="T4" fmla="*/ 2 w 186"/>
                  <a:gd name="T5" fmla="*/ 1 h 300"/>
                  <a:gd name="T6" fmla="*/ 0 w 186"/>
                  <a:gd name="T7" fmla="*/ 1 h 300"/>
                  <a:gd name="T8" fmla="*/ 2 w 186"/>
                  <a:gd name="T9" fmla="*/ 1 h 300"/>
                  <a:gd name="T10" fmla="*/ 2 w 186"/>
                  <a:gd name="T11" fmla="*/ 1 h 300"/>
                  <a:gd name="T12" fmla="*/ 2 w 186"/>
                  <a:gd name="T13" fmla="*/ 1 h 300"/>
                  <a:gd name="T14" fmla="*/ 2 w 186"/>
                  <a:gd name="T15" fmla="*/ 1 h 300"/>
                  <a:gd name="T16" fmla="*/ 2 w 186"/>
                  <a:gd name="T17" fmla="*/ 1 h 300"/>
                  <a:gd name="T18" fmla="*/ 2 w 186"/>
                  <a:gd name="T19" fmla="*/ 1 h 300"/>
                  <a:gd name="T20" fmla="*/ 2 w 186"/>
                  <a:gd name="T21" fmla="*/ 1 h 300"/>
                  <a:gd name="T22" fmla="*/ 2 w 186"/>
                  <a:gd name="T23" fmla="*/ 1 h 300"/>
                  <a:gd name="T24" fmla="*/ 2 w 186"/>
                  <a:gd name="T25" fmla="*/ 1 h 300"/>
                  <a:gd name="T26" fmla="*/ 2 w 186"/>
                  <a:gd name="T27" fmla="*/ 0 h 300"/>
                  <a:gd name="T28" fmla="*/ 2 w 186"/>
                  <a:gd name="T29" fmla="*/ 1 h 300"/>
                  <a:gd name="T30" fmla="*/ 2 w 186"/>
                  <a:gd name="T31" fmla="*/ 1 h 300"/>
                  <a:gd name="T32" fmla="*/ 2 w 186"/>
                  <a:gd name="T33" fmla="*/ 1 h 300"/>
                  <a:gd name="T34" fmla="*/ 2 w 186"/>
                  <a:gd name="T35" fmla="*/ 1 h 300"/>
                  <a:gd name="T36" fmla="*/ 2 w 186"/>
                  <a:gd name="T37" fmla="*/ 1 h 300"/>
                  <a:gd name="T38" fmla="*/ 2 w 186"/>
                  <a:gd name="T39" fmla="*/ 1 h 300"/>
                  <a:gd name="T40" fmla="*/ 2 w 186"/>
                  <a:gd name="T41" fmla="*/ 1 h 300"/>
                  <a:gd name="T42" fmla="*/ 2 w 186"/>
                  <a:gd name="T43" fmla="*/ 1 h 300"/>
                  <a:gd name="T44" fmla="*/ 2 w 186"/>
                  <a:gd name="T45" fmla="*/ 1 h 300"/>
                  <a:gd name="T46" fmla="*/ 2 w 186"/>
                  <a:gd name="T47" fmla="*/ 1 h 300"/>
                  <a:gd name="T48" fmla="*/ 2 w 186"/>
                  <a:gd name="T49" fmla="*/ 1 h 300"/>
                  <a:gd name="T50" fmla="*/ 2 w 186"/>
                  <a:gd name="T51" fmla="*/ 1 h 300"/>
                  <a:gd name="T52" fmla="*/ 2 w 186"/>
                  <a:gd name="T53" fmla="*/ 1 h 300"/>
                  <a:gd name="T54" fmla="*/ 2 w 186"/>
                  <a:gd name="T55" fmla="*/ 1 h 300"/>
                  <a:gd name="T56" fmla="*/ 2 w 186"/>
                  <a:gd name="T57" fmla="*/ 1 h 300"/>
                  <a:gd name="T58" fmla="*/ 2 w 186"/>
                  <a:gd name="T59" fmla="*/ 1 h 300"/>
                  <a:gd name="T60" fmla="*/ 2 w 186"/>
                  <a:gd name="T61" fmla="*/ 1 h 300"/>
                  <a:gd name="T62" fmla="*/ 2 w 186"/>
                  <a:gd name="T63" fmla="*/ 1 h 300"/>
                  <a:gd name="T64" fmla="*/ 2 w 186"/>
                  <a:gd name="T65" fmla="*/ 1 h 300"/>
                  <a:gd name="T66" fmla="*/ 2 w 186"/>
                  <a:gd name="T67" fmla="*/ 1 h 300"/>
                  <a:gd name="T68" fmla="*/ 2 w 186"/>
                  <a:gd name="T69" fmla="*/ 1 h 300"/>
                  <a:gd name="T70" fmla="*/ 2 w 186"/>
                  <a:gd name="T71" fmla="*/ 1 h 300"/>
                  <a:gd name="T72" fmla="*/ 2 w 186"/>
                  <a:gd name="T73" fmla="*/ 1 h 300"/>
                  <a:gd name="T74" fmla="*/ 2 w 186"/>
                  <a:gd name="T75" fmla="*/ 1 h 300"/>
                  <a:gd name="T76" fmla="*/ 2 w 186"/>
                  <a:gd name="T77" fmla="*/ 1 h 300"/>
                  <a:gd name="T78" fmla="*/ 2 w 186"/>
                  <a:gd name="T79" fmla="*/ 1 h 3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6"/>
                  <a:gd name="T121" fmla="*/ 0 h 300"/>
                  <a:gd name="T122" fmla="*/ 186 w 186"/>
                  <a:gd name="T123" fmla="*/ 300 h 3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6" h="300">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lnTo>
                      <a:pt x="54" y="30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12" name="Freeform 185"/>
              <p:cNvSpPr>
                <a:spLocks noChangeAspect="1"/>
              </p:cNvSpPr>
              <p:nvPr/>
            </p:nvSpPr>
            <p:spPr bwMode="auto">
              <a:xfrm>
                <a:off x="4976" y="1416"/>
                <a:ext cx="178" cy="77"/>
              </a:xfrm>
              <a:custGeom>
                <a:avLst/>
                <a:gdLst>
                  <a:gd name="T0" fmla="*/ 2 w 234"/>
                  <a:gd name="T1" fmla="*/ 0 h 114"/>
                  <a:gd name="T2" fmla="*/ 2 w 234"/>
                  <a:gd name="T3" fmla="*/ 1 h 114"/>
                  <a:gd name="T4" fmla="*/ 2 w 234"/>
                  <a:gd name="T5" fmla="*/ 1 h 114"/>
                  <a:gd name="T6" fmla="*/ 2 w 234"/>
                  <a:gd name="T7" fmla="*/ 1 h 114"/>
                  <a:gd name="T8" fmla="*/ 2 w 234"/>
                  <a:gd name="T9" fmla="*/ 1 h 114"/>
                  <a:gd name="T10" fmla="*/ 2 w 234"/>
                  <a:gd name="T11" fmla="*/ 1 h 114"/>
                  <a:gd name="T12" fmla="*/ 2 w 234"/>
                  <a:gd name="T13" fmla="*/ 1 h 114"/>
                  <a:gd name="T14" fmla="*/ 2 w 234"/>
                  <a:gd name="T15" fmla="*/ 1 h 114"/>
                  <a:gd name="T16" fmla="*/ 2 w 234"/>
                  <a:gd name="T17" fmla="*/ 1 h 114"/>
                  <a:gd name="T18" fmla="*/ 2 w 234"/>
                  <a:gd name="T19" fmla="*/ 1 h 114"/>
                  <a:gd name="T20" fmla="*/ 2 w 234"/>
                  <a:gd name="T21" fmla="*/ 1 h 114"/>
                  <a:gd name="T22" fmla="*/ 2 w 234"/>
                  <a:gd name="T23" fmla="*/ 1 h 114"/>
                  <a:gd name="T24" fmla="*/ 2 w 234"/>
                  <a:gd name="T25" fmla="*/ 1 h 114"/>
                  <a:gd name="T26" fmla="*/ 2 w 234"/>
                  <a:gd name="T27" fmla="*/ 1 h 114"/>
                  <a:gd name="T28" fmla="*/ 2 w 234"/>
                  <a:gd name="T29" fmla="*/ 1 h 114"/>
                  <a:gd name="T30" fmla="*/ 2 w 234"/>
                  <a:gd name="T31" fmla="*/ 1 h 114"/>
                  <a:gd name="T32" fmla="*/ 2 w 234"/>
                  <a:gd name="T33" fmla="*/ 1 h 114"/>
                  <a:gd name="T34" fmla="*/ 2 w 234"/>
                  <a:gd name="T35" fmla="*/ 1 h 114"/>
                  <a:gd name="T36" fmla="*/ 2 w 234"/>
                  <a:gd name="T37" fmla="*/ 1 h 114"/>
                  <a:gd name="T38" fmla="*/ 2 w 234"/>
                  <a:gd name="T39" fmla="*/ 1 h 114"/>
                  <a:gd name="T40" fmla="*/ 2 w 234"/>
                  <a:gd name="T41" fmla="*/ 1 h 114"/>
                  <a:gd name="T42" fmla="*/ 2 w 234"/>
                  <a:gd name="T43" fmla="*/ 1 h 114"/>
                  <a:gd name="T44" fmla="*/ 2 w 234"/>
                  <a:gd name="T45" fmla="*/ 1 h 114"/>
                  <a:gd name="T46" fmla="*/ 2 w 234"/>
                  <a:gd name="T47" fmla="*/ 1 h 114"/>
                  <a:gd name="T48" fmla="*/ 2 w 234"/>
                  <a:gd name="T49" fmla="*/ 1 h 114"/>
                  <a:gd name="T50" fmla="*/ 2 w 234"/>
                  <a:gd name="T51" fmla="*/ 1 h 114"/>
                  <a:gd name="T52" fmla="*/ 2 w 234"/>
                  <a:gd name="T53" fmla="*/ 1 h 114"/>
                  <a:gd name="T54" fmla="*/ 2 w 234"/>
                  <a:gd name="T55" fmla="*/ 1 h 114"/>
                  <a:gd name="T56" fmla="*/ 2 w 234"/>
                  <a:gd name="T57" fmla="*/ 1 h 114"/>
                  <a:gd name="T58" fmla="*/ 2 w 234"/>
                  <a:gd name="T59" fmla="*/ 1 h 114"/>
                  <a:gd name="T60" fmla="*/ 2 w 234"/>
                  <a:gd name="T61" fmla="*/ 1 h 114"/>
                  <a:gd name="T62" fmla="*/ 2 w 234"/>
                  <a:gd name="T63" fmla="*/ 1 h 114"/>
                  <a:gd name="T64" fmla="*/ 2 w 234"/>
                  <a:gd name="T65" fmla="*/ 1 h 114"/>
                  <a:gd name="T66" fmla="*/ 2 w 234"/>
                  <a:gd name="T67" fmla="*/ 1 h 114"/>
                  <a:gd name="T68" fmla="*/ 2 w 234"/>
                  <a:gd name="T69" fmla="*/ 1 h 114"/>
                  <a:gd name="T70" fmla="*/ 2 w 234"/>
                  <a:gd name="T71" fmla="*/ 1 h 114"/>
                  <a:gd name="T72" fmla="*/ 2 w 234"/>
                  <a:gd name="T73" fmla="*/ 1 h 114"/>
                  <a:gd name="T74" fmla="*/ 2 w 234"/>
                  <a:gd name="T75" fmla="*/ 1 h 114"/>
                  <a:gd name="T76" fmla="*/ 2 w 234"/>
                  <a:gd name="T77" fmla="*/ 1 h 114"/>
                  <a:gd name="T78" fmla="*/ 0 w 234"/>
                  <a:gd name="T79" fmla="*/ 1 h 114"/>
                  <a:gd name="T80" fmla="*/ 2 w 234"/>
                  <a:gd name="T81" fmla="*/ 1 h 114"/>
                  <a:gd name="T82" fmla="*/ 2 w 234"/>
                  <a:gd name="T83" fmla="*/ 0 h 1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4"/>
                  <a:gd name="T127" fmla="*/ 0 h 114"/>
                  <a:gd name="T128" fmla="*/ 234 w 234"/>
                  <a:gd name="T129" fmla="*/ 114 h 1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close/>
                  </a:path>
                </a:pathLst>
              </a:custGeom>
              <a:solidFill>
                <a:srgbClr val="FFAA00"/>
              </a:solidFill>
              <a:ln w="9525">
                <a:solidFill>
                  <a:srgbClr val="FFAA00"/>
                </a:solidFill>
                <a:round/>
                <a:headEnd/>
                <a:tailEnd/>
              </a:ln>
            </p:spPr>
            <p:txBody>
              <a:bodyPr/>
              <a:lstStyle/>
              <a:p>
                <a:endParaRPr lang="en-US"/>
              </a:p>
            </p:txBody>
          </p:sp>
          <p:sp>
            <p:nvSpPr>
              <p:cNvPr id="23113" name="Freeform 186"/>
              <p:cNvSpPr>
                <a:spLocks noChangeAspect="1"/>
              </p:cNvSpPr>
              <p:nvPr/>
            </p:nvSpPr>
            <p:spPr bwMode="auto">
              <a:xfrm>
                <a:off x="4976" y="1416"/>
                <a:ext cx="178" cy="77"/>
              </a:xfrm>
              <a:custGeom>
                <a:avLst/>
                <a:gdLst>
                  <a:gd name="T0" fmla="*/ 2 w 234"/>
                  <a:gd name="T1" fmla="*/ 0 h 114"/>
                  <a:gd name="T2" fmla="*/ 2 w 234"/>
                  <a:gd name="T3" fmla="*/ 1 h 114"/>
                  <a:gd name="T4" fmla="*/ 2 w 234"/>
                  <a:gd name="T5" fmla="*/ 1 h 114"/>
                  <a:gd name="T6" fmla="*/ 2 w 234"/>
                  <a:gd name="T7" fmla="*/ 1 h 114"/>
                  <a:gd name="T8" fmla="*/ 2 w 234"/>
                  <a:gd name="T9" fmla="*/ 1 h 114"/>
                  <a:gd name="T10" fmla="*/ 2 w 234"/>
                  <a:gd name="T11" fmla="*/ 1 h 114"/>
                  <a:gd name="T12" fmla="*/ 2 w 234"/>
                  <a:gd name="T13" fmla="*/ 1 h 114"/>
                  <a:gd name="T14" fmla="*/ 2 w 234"/>
                  <a:gd name="T15" fmla="*/ 1 h 114"/>
                  <a:gd name="T16" fmla="*/ 2 w 234"/>
                  <a:gd name="T17" fmla="*/ 1 h 114"/>
                  <a:gd name="T18" fmla="*/ 2 w 234"/>
                  <a:gd name="T19" fmla="*/ 1 h 114"/>
                  <a:gd name="T20" fmla="*/ 2 w 234"/>
                  <a:gd name="T21" fmla="*/ 1 h 114"/>
                  <a:gd name="T22" fmla="*/ 2 w 234"/>
                  <a:gd name="T23" fmla="*/ 1 h 114"/>
                  <a:gd name="T24" fmla="*/ 2 w 234"/>
                  <a:gd name="T25" fmla="*/ 1 h 114"/>
                  <a:gd name="T26" fmla="*/ 2 w 234"/>
                  <a:gd name="T27" fmla="*/ 1 h 114"/>
                  <a:gd name="T28" fmla="*/ 2 w 234"/>
                  <a:gd name="T29" fmla="*/ 1 h 114"/>
                  <a:gd name="T30" fmla="*/ 2 w 234"/>
                  <a:gd name="T31" fmla="*/ 1 h 114"/>
                  <a:gd name="T32" fmla="*/ 2 w 234"/>
                  <a:gd name="T33" fmla="*/ 1 h 114"/>
                  <a:gd name="T34" fmla="*/ 2 w 234"/>
                  <a:gd name="T35" fmla="*/ 1 h 114"/>
                  <a:gd name="T36" fmla="*/ 2 w 234"/>
                  <a:gd name="T37" fmla="*/ 1 h 114"/>
                  <a:gd name="T38" fmla="*/ 2 w 234"/>
                  <a:gd name="T39" fmla="*/ 1 h 114"/>
                  <a:gd name="T40" fmla="*/ 2 w 234"/>
                  <a:gd name="T41" fmla="*/ 1 h 114"/>
                  <a:gd name="T42" fmla="*/ 2 w 234"/>
                  <a:gd name="T43" fmla="*/ 1 h 114"/>
                  <a:gd name="T44" fmla="*/ 2 w 234"/>
                  <a:gd name="T45" fmla="*/ 1 h 114"/>
                  <a:gd name="T46" fmla="*/ 2 w 234"/>
                  <a:gd name="T47" fmla="*/ 1 h 114"/>
                  <a:gd name="T48" fmla="*/ 2 w 234"/>
                  <a:gd name="T49" fmla="*/ 1 h 114"/>
                  <a:gd name="T50" fmla="*/ 2 w 234"/>
                  <a:gd name="T51" fmla="*/ 1 h 114"/>
                  <a:gd name="T52" fmla="*/ 2 w 234"/>
                  <a:gd name="T53" fmla="*/ 1 h 114"/>
                  <a:gd name="T54" fmla="*/ 2 w 234"/>
                  <a:gd name="T55" fmla="*/ 1 h 114"/>
                  <a:gd name="T56" fmla="*/ 2 w 234"/>
                  <a:gd name="T57" fmla="*/ 1 h 114"/>
                  <a:gd name="T58" fmla="*/ 2 w 234"/>
                  <a:gd name="T59" fmla="*/ 1 h 114"/>
                  <a:gd name="T60" fmla="*/ 2 w 234"/>
                  <a:gd name="T61" fmla="*/ 1 h 114"/>
                  <a:gd name="T62" fmla="*/ 2 w 234"/>
                  <a:gd name="T63" fmla="*/ 1 h 114"/>
                  <a:gd name="T64" fmla="*/ 2 w 234"/>
                  <a:gd name="T65" fmla="*/ 1 h 114"/>
                  <a:gd name="T66" fmla="*/ 2 w 234"/>
                  <a:gd name="T67" fmla="*/ 1 h 114"/>
                  <a:gd name="T68" fmla="*/ 2 w 234"/>
                  <a:gd name="T69" fmla="*/ 1 h 114"/>
                  <a:gd name="T70" fmla="*/ 2 w 234"/>
                  <a:gd name="T71" fmla="*/ 1 h 114"/>
                  <a:gd name="T72" fmla="*/ 2 w 234"/>
                  <a:gd name="T73" fmla="*/ 1 h 114"/>
                  <a:gd name="T74" fmla="*/ 2 w 234"/>
                  <a:gd name="T75" fmla="*/ 1 h 114"/>
                  <a:gd name="T76" fmla="*/ 2 w 234"/>
                  <a:gd name="T77" fmla="*/ 1 h 114"/>
                  <a:gd name="T78" fmla="*/ 2 w 234"/>
                  <a:gd name="T79" fmla="*/ 1 h 114"/>
                  <a:gd name="T80" fmla="*/ 0 w 234"/>
                  <a:gd name="T81" fmla="*/ 1 h 114"/>
                  <a:gd name="T82" fmla="*/ 2 w 234"/>
                  <a:gd name="T83" fmla="*/ 1 h 114"/>
                  <a:gd name="T84" fmla="*/ 2 w 234"/>
                  <a:gd name="T85" fmla="*/ 0 h 114"/>
                  <a:gd name="T86" fmla="*/ 2 w 234"/>
                  <a:gd name="T87" fmla="*/ 1 h 1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4"/>
                  <a:gd name="T133" fmla="*/ 0 h 114"/>
                  <a:gd name="T134" fmla="*/ 234 w 234"/>
                  <a:gd name="T135" fmla="*/ 114 h 1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68" y="66"/>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lnTo>
                      <a:pt x="180"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14" name="Freeform 187"/>
              <p:cNvSpPr>
                <a:spLocks noChangeAspect="1"/>
              </p:cNvSpPr>
              <p:nvPr/>
            </p:nvSpPr>
            <p:spPr bwMode="auto">
              <a:xfrm>
                <a:off x="5168" y="1245"/>
                <a:ext cx="132" cy="61"/>
              </a:xfrm>
              <a:custGeom>
                <a:avLst/>
                <a:gdLst>
                  <a:gd name="T0" fmla="*/ 2 w 174"/>
                  <a:gd name="T1" fmla="*/ 1 h 90"/>
                  <a:gd name="T2" fmla="*/ 2 w 174"/>
                  <a:gd name="T3" fmla="*/ 1 h 90"/>
                  <a:gd name="T4" fmla="*/ 2 w 174"/>
                  <a:gd name="T5" fmla="*/ 0 h 90"/>
                  <a:gd name="T6" fmla="*/ 2 w 174"/>
                  <a:gd name="T7" fmla="*/ 1 h 90"/>
                  <a:gd name="T8" fmla="*/ 2 w 174"/>
                  <a:gd name="T9" fmla="*/ 1 h 90"/>
                  <a:gd name="T10" fmla="*/ 2 w 174"/>
                  <a:gd name="T11" fmla="*/ 1 h 90"/>
                  <a:gd name="T12" fmla="*/ 2 w 174"/>
                  <a:gd name="T13" fmla="*/ 1 h 90"/>
                  <a:gd name="T14" fmla="*/ 2 w 174"/>
                  <a:gd name="T15" fmla="*/ 1 h 90"/>
                  <a:gd name="T16" fmla="*/ 2 w 174"/>
                  <a:gd name="T17" fmla="*/ 1 h 90"/>
                  <a:gd name="T18" fmla="*/ 2 w 174"/>
                  <a:gd name="T19" fmla="*/ 1 h 90"/>
                  <a:gd name="T20" fmla="*/ 2 w 174"/>
                  <a:gd name="T21" fmla="*/ 1 h 90"/>
                  <a:gd name="T22" fmla="*/ 2 w 174"/>
                  <a:gd name="T23" fmla="*/ 1 h 90"/>
                  <a:gd name="T24" fmla="*/ 2 w 174"/>
                  <a:gd name="T25" fmla="*/ 1 h 90"/>
                  <a:gd name="T26" fmla="*/ 2 w 174"/>
                  <a:gd name="T27" fmla="*/ 1 h 90"/>
                  <a:gd name="T28" fmla="*/ 2 w 174"/>
                  <a:gd name="T29" fmla="*/ 1 h 90"/>
                  <a:gd name="T30" fmla="*/ 2 w 174"/>
                  <a:gd name="T31" fmla="*/ 1 h 90"/>
                  <a:gd name="T32" fmla="*/ 2 w 174"/>
                  <a:gd name="T33" fmla="*/ 1 h 90"/>
                  <a:gd name="T34" fmla="*/ 2 w 174"/>
                  <a:gd name="T35" fmla="*/ 1 h 90"/>
                  <a:gd name="T36" fmla="*/ 0 w 174"/>
                  <a:gd name="T37" fmla="*/ 1 h 90"/>
                  <a:gd name="T38" fmla="*/ 0 w 174"/>
                  <a:gd name="T39" fmla="*/ 1 h 90"/>
                  <a:gd name="T40" fmla="*/ 2 w 174"/>
                  <a:gd name="T41" fmla="*/ 1 h 90"/>
                  <a:gd name="T42" fmla="*/ 2 w 174"/>
                  <a:gd name="T43" fmla="*/ 1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4"/>
                  <a:gd name="T67" fmla="*/ 0 h 90"/>
                  <a:gd name="T68" fmla="*/ 174 w 174"/>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close/>
                  </a:path>
                </a:pathLst>
              </a:custGeom>
              <a:solidFill>
                <a:srgbClr val="E8D898"/>
              </a:solidFill>
              <a:ln w="9525">
                <a:solidFill>
                  <a:srgbClr val="E8D898"/>
                </a:solidFill>
                <a:round/>
                <a:headEnd/>
                <a:tailEnd/>
              </a:ln>
            </p:spPr>
            <p:txBody>
              <a:bodyPr/>
              <a:lstStyle/>
              <a:p>
                <a:endParaRPr lang="en-US"/>
              </a:p>
            </p:txBody>
          </p:sp>
          <p:sp>
            <p:nvSpPr>
              <p:cNvPr id="23115" name="Freeform 188"/>
              <p:cNvSpPr>
                <a:spLocks noChangeAspect="1"/>
              </p:cNvSpPr>
              <p:nvPr/>
            </p:nvSpPr>
            <p:spPr bwMode="auto">
              <a:xfrm>
                <a:off x="5168" y="1245"/>
                <a:ext cx="132" cy="61"/>
              </a:xfrm>
              <a:custGeom>
                <a:avLst/>
                <a:gdLst>
                  <a:gd name="T0" fmla="*/ 2 w 174"/>
                  <a:gd name="T1" fmla="*/ 1 h 90"/>
                  <a:gd name="T2" fmla="*/ 2 w 174"/>
                  <a:gd name="T3" fmla="*/ 1 h 90"/>
                  <a:gd name="T4" fmla="*/ 2 w 174"/>
                  <a:gd name="T5" fmla="*/ 0 h 90"/>
                  <a:gd name="T6" fmla="*/ 2 w 174"/>
                  <a:gd name="T7" fmla="*/ 1 h 90"/>
                  <a:gd name="T8" fmla="*/ 2 w 174"/>
                  <a:gd name="T9" fmla="*/ 1 h 90"/>
                  <a:gd name="T10" fmla="*/ 2 w 174"/>
                  <a:gd name="T11" fmla="*/ 1 h 90"/>
                  <a:gd name="T12" fmla="*/ 2 w 174"/>
                  <a:gd name="T13" fmla="*/ 1 h 90"/>
                  <a:gd name="T14" fmla="*/ 2 w 174"/>
                  <a:gd name="T15" fmla="*/ 1 h 90"/>
                  <a:gd name="T16" fmla="*/ 2 w 174"/>
                  <a:gd name="T17" fmla="*/ 1 h 90"/>
                  <a:gd name="T18" fmla="*/ 2 w 174"/>
                  <a:gd name="T19" fmla="*/ 1 h 90"/>
                  <a:gd name="T20" fmla="*/ 2 w 174"/>
                  <a:gd name="T21" fmla="*/ 1 h 90"/>
                  <a:gd name="T22" fmla="*/ 2 w 174"/>
                  <a:gd name="T23" fmla="*/ 1 h 90"/>
                  <a:gd name="T24" fmla="*/ 2 w 174"/>
                  <a:gd name="T25" fmla="*/ 1 h 90"/>
                  <a:gd name="T26" fmla="*/ 2 w 174"/>
                  <a:gd name="T27" fmla="*/ 1 h 90"/>
                  <a:gd name="T28" fmla="*/ 2 w 174"/>
                  <a:gd name="T29" fmla="*/ 1 h 90"/>
                  <a:gd name="T30" fmla="*/ 2 w 174"/>
                  <a:gd name="T31" fmla="*/ 1 h 90"/>
                  <a:gd name="T32" fmla="*/ 2 w 174"/>
                  <a:gd name="T33" fmla="*/ 1 h 90"/>
                  <a:gd name="T34" fmla="*/ 2 w 174"/>
                  <a:gd name="T35" fmla="*/ 1 h 90"/>
                  <a:gd name="T36" fmla="*/ 0 w 174"/>
                  <a:gd name="T37" fmla="*/ 1 h 90"/>
                  <a:gd name="T38" fmla="*/ 0 w 174"/>
                  <a:gd name="T39" fmla="*/ 1 h 90"/>
                  <a:gd name="T40" fmla="*/ 2 w 174"/>
                  <a:gd name="T41" fmla="*/ 1 h 90"/>
                  <a:gd name="T42" fmla="*/ 2 w 174"/>
                  <a:gd name="T43" fmla="*/ 1 h 90"/>
                  <a:gd name="T44" fmla="*/ 2 w 174"/>
                  <a:gd name="T45" fmla="*/ 1 h 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4"/>
                  <a:gd name="T70" fmla="*/ 0 h 90"/>
                  <a:gd name="T71" fmla="*/ 174 w 174"/>
                  <a:gd name="T72" fmla="*/ 90 h 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lnTo>
                      <a:pt x="36" y="3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16" name="Freeform 189"/>
              <p:cNvSpPr>
                <a:spLocks noChangeAspect="1"/>
              </p:cNvSpPr>
              <p:nvPr/>
            </p:nvSpPr>
            <p:spPr bwMode="auto">
              <a:xfrm>
                <a:off x="4696" y="1204"/>
                <a:ext cx="151" cy="179"/>
              </a:xfrm>
              <a:custGeom>
                <a:avLst/>
                <a:gdLst>
                  <a:gd name="T0" fmla="*/ 2 w 198"/>
                  <a:gd name="T1" fmla="*/ 1 h 264"/>
                  <a:gd name="T2" fmla="*/ 0 w 198"/>
                  <a:gd name="T3" fmla="*/ 1 h 264"/>
                  <a:gd name="T4" fmla="*/ 2 w 198"/>
                  <a:gd name="T5" fmla="*/ 1 h 264"/>
                  <a:gd name="T6" fmla="*/ 0 w 198"/>
                  <a:gd name="T7" fmla="*/ 1 h 264"/>
                  <a:gd name="T8" fmla="*/ 2 w 198"/>
                  <a:gd name="T9" fmla="*/ 1 h 264"/>
                  <a:gd name="T10" fmla="*/ 2 w 198"/>
                  <a:gd name="T11" fmla="*/ 1 h 264"/>
                  <a:gd name="T12" fmla="*/ 2 w 198"/>
                  <a:gd name="T13" fmla="*/ 1 h 264"/>
                  <a:gd name="T14" fmla="*/ 2 w 198"/>
                  <a:gd name="T15" fmla="*/ 1 h 264"/>
                  <a:gd name="T16" fmla="*/ 2 w 198"/>
                  <a:gd name="T17" fmla="*/ 1 h 264"/>
                  <a:gd name="T18" fmla="*/ 2 w 198"/>
                  <a:gd name="T19" fmla="*/ 1 h 264"/>
                  <a:gd name="T20" fmla="*/ 2 w 198"/>
                  <a:gd name="T21" fmla="*/ 1 h 264"/>
                  <a:gd name="T22" fmla="*/ 2 w 198"/>
                  <a:gd name="T23" fmla="*/ 0 h 264"/>
                  <a:gd name="T24" fmla="*/ 2 w 198"/>
                  <a:gd name="T25" fmla="*/ 1 h 264"/>
                  <a:gd name="T26" fmla="*/ 2 w 198"/>
                  <a:gd name="T27" fmla="*/ 1 h 264"/>
                  <a:gd name="T28" fmla="*/ 2 w 198"/>
                  <a:gd name="T29" fmla="*/ 1 h 264"/>
                  <a:gd name="T30" fmla="*/ 2 w 198"/>
                  <a:gd name="T31" fmla="*/ 1 h 264"/>
                  <a:gd name="T32" fmla="*/ 2 w 198"/>
                  <a:gd name="T33" fmla="*/ 1 h 264"/>
                  <a:gd name="T34" fmla="*/ 2 w 198"/>
                  <a:gd name="T35" fmla="*/ 1 h 264"/>
                  <a:gd name="T36" fmla="*/ 2 w 198"/>
                  <a:gd name="T37" fmla="*/ 1 h 264"/>
                  <a:gd name="T38" fmla="*/ 2 w 198"/>
                  <a:gd name="T39" fmla="*/ 1 h 264"/>
                  <a:gd name="T40" fmla="*/ 2 w 198"/>
                  <a:gd name="T41" fmla="*/ 1 h 264"/>
                  <a:gd name="T42" fmla="*/ 2 w 198"/>
                  <a:gd name="T43" fmla="*/ 1 h 264"/>
                  <a:gd name="T44" fmla="*/ 2 w 198"/>
                  <a:gd name="T45" fmla="*/ 1 h 264"/>
                  <a:gd name="T46" fmla="*/ 2 w 198"/>
                  <a:gd name="T47" fmla="*/ 1 h 264"/>
                  <a:gd name="T48" fmla="*/ 2 w 198"/>
                  <a:gd name="T49" fmla="*/ 1 h 264"/>
                  <a:gd name="T50" fmla="*/ 2 w 198"/>
                  <a:gd name="T51" fmla="*/ 1 h 264"/>
                  <a:gd name="T52" fmla="*/ 2 w 198"/>
                  <a:gd name="T53" fmla="*/ 1 h 264"/>
                  <a:gd name="T54" fmla="*/ 2 w 198"/>
                  <a:gd name="T55" fmla="*/ 1 h 264"/>
                  <a:gd name="T56" fmla="*/ 2 w 198"/>
                  <a:gd name="T57" fmla="*/ 1 h 264"/>
                  <a:gd name="T58" fmla="*/ 2 w 198"/>
                  <a:gd name="T59" fmla="*/ 1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
                  <a:gd name="T91" fmla="*/ 0 h 264"/>
                  <a:gd name="T92" fmla="*/ 198 w 198"/>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 h="264">
                    <a:moveTo>
                      <a:pt x="96" y="258"/>
                    </a:moveTo>
                    <a:lnTo>
                      <a:pt x="0" y="264"/>
                    </a:lnTo>
                    <a:lnTo>
                      <a:pt x="24" y="204"/>
                    </a:lnTo>
                    <a:lnTo>
                      <a:pt x="0" y="144"/>
                    </a:lnTo>
                    <a:lnTo>
                      <a:pt x="6" y="78"/>
                    </a:lnTo>
                    <a:lnTo>
                      <a:pt x="36" y="42"/>
                    </a:lnTo>
                    <a:lnTo>
                      <a:pt x="36" y="66"/>
                    </a:lnTo>
                    <a:lnTo>
                      <a:pt x="42" y="54"/>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close/>
                  </a:path>
                </a:pathLst>
              </a:custGeom>
              <a:solidFill>
                <a:srgbClr val="FFAA00"/>
              </a:solidFill>
              <a:ln w="9525">
                <a:solidFill>
                  <a:srgbClr val="FFAA00"/>
                </a:solidFill>
                <a:round/>
                <a:headEnd/>
                <a:tailEnd/>
              </a:ln>
            </p:spPr>
            <p:txBody>
              <a:bodyPr/>
              <a:lstStyle/>
              <a:p>
                <a:endParaRPr lang="en-US"/>
              </a:p>
            </p:txBody>
          </p:sp>
          <p:sp>
            <p:nvSpPr>
              <p:cNvPr id="23117" name="Freeform 190"/>
              <p:cNvSpPr>
                <a:spLocks noChangeAspect="1"/>
              </p:cNvSpPr>
              <p:nvPr/>
            </p:nvSpPr>
            <p:spPr bwMode="auto">
              <a:xfrm>
                <a:off x="4696" y="1204"/>
                <a:ext cx="151" cy="179"/>
              </a:xfrm>
              <a:custGeom>
                <a:avLst/>
                <a:gdLst>
                  <a:gd name="T0" fmla="*/ 2 w 198"/>
                  <a:gd name="T1" fmla="*/ 1 h 264"/>
                  <a:gd name="T2" fmla="*/ 0 w 198"/>
                  <a:gd name="T3" fmla="*/ 1 h 264"/>
                  <a:gd name="T4" fmla="*/ 2 w 198"/>
                  <a:gd name="T5" fmla="*/ 1 h 264"/>
                  <a:gd name="T6" fmla="*/ 0 w 198"/>
                  <a:gd name="T7" fmla="*/ 1 h 264"/>
                  <a:gd name="T8" fmla="*/ 2 w 198"/>
                  <a:gd name="T9" fmla="*/ 1 h 264"/>
                  <a:gd name="T10" fmla="*/ 2 w 198"/>
                  <a:gd name="T11" fmla="*/ 1 h 264"/>
                  <a:gd name="T12" fmla="*/ 2 w 198"/>
                  <a:gd name="T13" fmla="*/ 1 h 264"/>
                  <a:gd name="T14" fmla="*/ 2 w 198"/>
                  <a:gd name="T15" fmla="*/ 1 h 264"/>
                  <a:gd name="T16" fmla="*/ 2 w 198"/>
                  <a:gd name="T17" fmla="*/ 1 h 264"/>
                  <a:gd name="T18" fmla="*/ 2 w 198"/>
                  <a:gd name="T19" fmla="*/ 1 h 264"/>
                  <a:gd name="T20" fmla="*/ 2 w 198"/>
                  <a:gd name="T21" fmla="*/ 1 h 264"/>
                  <a:gd name="T22" fmla="*/ 2 w 198"/>
                  <a:gd name="T23" fmla="*/ 1 h 264"/>
                  <a:gd name="T24" fmla="*/ 2 w 198"/>
                  <a:gd name="T25" fmla="*/ 0 h 264"/>
                  <a:gd name="T26" fmla="*/ 2 w 198"/>
                  <a:gd name="T27" fmla="*/ 1 h 264"/>
                  <a:gd name="T28" fmla="*/ 2 w 198"/>
                  <a:gd name="T29" fmla="*/ 1 h 264"/>
                  <a:gd name="T30" fmla="*/ 2 w 198"/>
                  <a:gd name="T31" fmla="*/ 1 h 264"/>
                  <a:gd name="T32" fmla="*/ 2 w 198"/>
                  <a:gd name="T33" fmla="*/ 1 h 264"/>
                  <a:gd name="T34" fmla="*/ 2 w 198"/>
                  <a:gd name="T35" fmla="*/ 1 h 264"/>
                  <a:gd name="T36" fmla="*/ 2 w 198"/>
                  <a:gd name="T37" fmla="*/ 1 h 264"/>
                  <a:gd name="T38" fmla="*/ 2 w 198"/>
                  <a:gd name="T39" fmla="*/ 1 h 264"/>
                  <a:gd name="T40" fmla="*/ 2 w 198"/>
                  <a:gd name="T41" fmla="*/ 1 h 264"/>
                  <a:gd name="T42" fmla="*/ 2 w 198"/>
                  <a:gd name="T43" fmla="*/ 1 h 264"/>
                  <a:gd name="T44" fmla="*/ 2 w 198"/>
                  <a:gd name="T45" fmla="*/ 1 h 264"/>
                  <a:gd name="T46" fmla="*/ 2 w 198"/>
                  <a:gd name="T47" fmla="*/ 1 h 264"/>
                  <a:gd name="T48" fmla="*/ 2 w 198"/>
                  <a:gd name="T49" fmla="*/ 1 h 264"/>
                  <a:gd name="T50" fmla="*/ 2 w 198"/>
                  <a:gd name="T51" fmla="*/ 1 h 264"/>
                  <a:gd name="T52" fmla="*/ 2 w 198"/>
                  <a:gd name="T53" fmla="*/ 1 h 264"/>
                  <a:gd name="T54" fmla="*/ 2 w 198"/>
                  <a:gd name="T55" fmla="*/ 1 h 264"/>
                  <a:gd name="T56" fmla="*/ 2 w 198"/>
                  <a:gd name="T57" fmla="*/ 1 h 264"/>
                  <a:gd name="T58" fmla="*/ 2 w 198"/>
                  <a:gd name="T59" fmla="*/ 1 h 264"/>
                  <a:gd name="T60" fmla="*/ 2 w 198"/>
                  <a:gd name="T61" fmla="*/ 1 h 264"/>
                  <a:gd name="T62" fmla="*/ 2 w 198"/>
                  <a:gd name="T63" fmla="*/ 1 h 2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264"/>
                  <a:gd name="T98" fmla="*/ 198 w 198"/>
                  <a:gd name="T99" fmla="*/ 264 h 2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264">
                    <a:moveTo>
                      <a:pt x="96" y="258"/>
                    </a:moveTo>
                    <a:lnTo>
                      <a:pt x="0" y="264"/>
                    </a:lnTo>
                    <a:lnTo>
                      <a:pt x="24" y="204"/>
                    </a:lnTo>
                    <a:lnTo>
                      <a:pt x="0" y="144"/>
                    </a:lnTo>
                    <a:lnTo>
                      <a:pt x="6" y="78"/>
                    </a:lnTo>
                    <a:lnTo>
                      <a:pt x="36" y="42"/>
                    </a:lnTo>
                    <a:lnTo>
                      <a:pt x="36" y="66"/>
                    </a:lnTo>
                    <a:lnTo>
                      <a:pt x="42" y="54"/>
                    </a:lnTo>
                    <a:lnTo>
                      <a:pt x="42" y="66"/>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lnTo>
                      <a:pt x="96" y="26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18" name="Freeform 191"/>
              <p:cNvSpPr>
                <a:spLocks noChangeAspect="1"/>
              </p:cNvSpPr>
              <p:nvPr/>
            </p:nvSpPr>
            <p:spPr bwMode="auto">
              <a:xfrm>
                <a:off x="4555" y="1143"/>
                <a:ext cx="219" cy="98"/>
              </a:xfrm>
              <a:custGeom>
                <a:avLst/>
                <a:gdLst>
                  <a:gd name="T0" fmla="*/ 2 w 288"/>
                  <a:gd name="T1" fmla="*/ 1 h 144"/>
                  <a:gd name="T2" fmla="*/ 2 w 288"/>
                  <a:gd name="T3" fmla="*/ 1 h 144"/>
                  <a:gd name="T4" fmla="*/ 2 w 288"/>
                  <a:gd name="T5" fmla="*/ 1 h 144"/>
                  <a:gd name="T6" fmla="*/ 2 w 288"/>
                  <a:gd name="T7" fmla="*/ 1 h 144"/>
                  <a:gd name="T8" fmla="*/ 2 w 288"/>
                  <a:gd name="T9" fmla="*/ 1 h 144"/>
                  <a:gd name="T10" fmla="*/ 2 w 288"/>
                  <a:gd name="T11" fmla="*/ 1 h 144"/>
                  <a:gd name="T12" fmla="*/ 2 w 288"/>
                  <a:gd name="T13" fmla="*/ 1 h 144"/>
                  <a:gd name="T14" fmla="*/ 2 w 288"/>
                  <a:gd name="T15" fmla="*/ 1 h 144"/>
                  <a:gd name="T16" fmla="*/ 2 w 288"/>
                  <a:gd name="T17" fmla="*/ 1 h 144"/>
                  <a:gd name="T18" fmla="*/ 2 w 288"/>
                  <a:gd name="T19" fmla="*/ 1 h 144"/>
                  <a:gd name="T20" fmla="*/ 2 w 288"/>
                  <a:gd name="T21" fmla="*/ 1 h 144"/>
                  <a:gd name="T22" fmla="*/ 2 w 288"/>
                  <a:gd name="T23" fmla="*/ 1 h 144"/>
                  <a:gd name="T24" fmla="*/ 2 w 288"/>
                  <a:gd name="T25" fmla="*/ 1 h 144"/>
                  <a:gd name="T26" fmla="*/ 2 w 288"/>
                  <a:gd name="T27" fmla="*/ 1 h 144"/>
                  <a:gd name="T28" fmla="*/ 2 w 288"/>
                  <a:gd name="T29" fmla="*/ 1 h 144"/>
                  <a:gd name="T30" fmla="*/ 2 w 288"/>
                  <a:gd name="T31" fmla="*/ 1 h 144"/>
                  <a:gd name="T32" fmla="*/ 0 w 288"/>
                  <a:gd name="T33" fmla="*/ 1 h 144"/>
                  <a:gd name="T34" fmla="*/ 2 w 288"/>
                  <a:gd name="T35" fmla="*/ 0 h 144"/>
                  <a:gd name="T36" fmla="*/ 2 w 288"/>
                  <a:gd name="T37" fmla="*/ 0 h 144"/>
                  <a:gd name="T38" fmla="*/ 2 w 288"/>
                  <a:gd name="T39" fmla="*/ 1 h 144"/>
                  <a:gd name="T40" fmla="*/ 2 w 288"/>
                  <a:gd name="T41" fmla="*/ 1 h 144"/>
                  <a:gd name="T42" fmla="*/ 2 w 288"/>
                  <a:gd name="T43" fmla="*/ 1 h 144"/>
                  <a:gd name="T44" fmla="*/ 2 w 288"/>
                  <a:gd name="T45" fmla="*/ 1 h 144"/>
                  <a:gd name="T46" fmla="*/ 2 w 288"/>
                  <a:gd name="T47" fmla="*/ 1 h 144"/>
                  <a:gd name="T48" fmla="*/ 2 w 288"/>
                  <a:gd name="T49" fmla="*/ 1 h 144"/>
                  <a:gd name="T50" fmla="*/ 2 w 288"/>
                  <a:gd name="T51" fmla="*/ 1 h 144"/>
                  <a:gd name="T52" fmla="*/ 2 w 288"/>
                  <a:gd name="T53" fmla="*/ 1 h 144"/>
                  <a:gd name="T54" fmla="*/ 2 w 288"/>
                  <a:gd name="T55" fmla="*/ 1 h 144"/>
                  <a:gd name="T56" fmla="*/ 2 w 288"/>
                  <a:gd name="T57" fmla="*/ 1 h 144"/>
                  <a:gd name="T58" fmla="*/ 2 w 288"/>
                  <a:gd name="T59" fmla="*/ 1 h 144"/>
                  <a:gd name="T60" fmla="*/ 2 w 288"/>
                  <a:gd name="T61" fmla="*/ 1 h 144"/>
                  <a:gd name="T62" fmla="*/ 2 w 288"/>
                  <a:gd name="T63" fmla="*/ 1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8"/>
                  <a:gd name="T97" fmla="*/ 0 h 144"/>
                  <a:gd name="T98" fmla="*/ 288 w 288"/>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close/>
                  </a:path>
                </a:pathLst>
              </a:custGeom>
              <a:solidFill>
                <a:srgbClr val="FFAA00"/>
              </a:solidFill>
              <a:ln w="9525">
                <a:solidFill>
                  <a:srgbClr val="FFAA00"/>
                </a:solidFill>
                <a:round/>
                <a:headEnd/>
                <a:tailEnd/>
              </a:ln>
            </p:spPr>
            <p:txBody>
              <a:bodyPr/>
              <a:lstStyle/>
              <a:p>
                <a:endParaRPr lang="en-US"/>
              </a:p>
            </p:txBody>
          </p:sp>
          <p:sp>
            <p:nvSpPr>
              <p:cNvPr id="23119" name="Freeform 192"/>
              <p:cNvSpPr>
                <a:spLocks noChangeAspect="1"/>
              </p:cNvSpPr>
              <p:nvPr/>
            </p:nvSpPr>
            <p:spPr bwMode="auto">
              <a:xfrm>
                <a:off x="4555" y="1143"/>
                <a:ext cx="219" cy="98"/>
              </a:xfrm>
              <a:custGeom>
                <a:avLst/>
                <a:gdLst>
                  <a:gd name="T0" fmla="*/ 2 w 288"/>
                  <a:gd name="T1" fmla="*/ 1 h 144"/>
                  <a:gd name="T2" fmla="*/ 2 w 288"/>
                  <a:gd name="T3" fmla="*/ 1 h 144"/>
                  <a:gd name="T4" fmla="*/ 2 w 288"/>
                  <a:gd name="T5" fmla="*/ 1 h 144"/>
                  <a:gd name="T6" fmla="*/ 2 w 288"/>
                  <a:gd name="T7" fmla="*/ 1 h 144"/>
                  <a:gd name="T8" fmla="*/ 2 w 288"/>
                  <a:gd name="T9" fmla="*/ 1 h 144"/>
                  <a:gd name="T10" fmla="*/ 2 w 288"/>
                  <a:gd name="T11" fmla="*/ 1 h 144"/>
                  <a:gd name="T12" fmla="*/ 2 w 288"/>
                  <a:gd name="T13" fmla="*/ 1 h 144"/>
                  <a:gd name="T14" fmla="*/ 2 w 288"/>
                  <a:gd name="T15" fmla="*/ 1 h 144"/>
                  <a:gd name="T16" fmla="*/ 2 w 288"/>
                  <a:gd name="T17" fmla="*/ 1 h 144"/>
                  <a:gd name="T18" fmla="*/ 2 w 288"/>
                  <a:gd name="T19" fmla="*/ 1 h 144"/>
                  <a:gd name="T20" fmla="*/ 2 w 288"/>
                  <a:gd name="T21" fmla="*/ 1 h 144"/>
                  <a:gd name="T22" fmla="*/ 2 w 288"/>
                  <a:gd name="T23" fmla="*/ 1 h 144"/>
                  <a:gd name="T24" fmla="*/ 2 w 288"/>
                  <a:gd name="T25" fmla="*/ 1 h 144"/>
                  <a:gd name="T26" fmla="*/ 2 w 288"/>
                  <a:gd name="T27" fmla="*/ 1 h 144"/>
                  <a:gd name="T28" fmla="*/ 2 w 288"/>
                  <a:gd name="T29" fmla="*/ 1 h 144"/>
                  <a:gd name="T30" fmla="*/ 2 w 288"/>
                  <a:gd name="T31" fmla="*/ 1 h 144"/>
                  <a:gd name="T32" fmla="*/ 0 w 288"/>
                  <a:gd name="T33" fmla="*/ 1 h 144"/>
                  <a:gd name="T34" fmla="*/ 2 w 288"/>
                  <a:gd name="T35" fmla="*/ 0 h 144"/>
                  <a:gd name="T36" fmla="*/ 2 w 288"/>
                  <a:gd name="T37" fmla="*/ 0 h 144"/>
                  <a:gd name="T38" fmla="*/ 2 w 288"/>
                  <a:gd name="T39" fmla="*/ 1 h 144"/>
                  <a:gd name="T40" fmla="*/ 2 w 288"/>
                  <a:gd name="T41" fmla="*/ 1 h 144"/>
                  <a:gd name="T42" fmla="*/ 2 w 288"/>
                  <a:gd name="T43" fmla="*/ 1 h 144"/>
                  <a:gd name="T44" fmla="*/ 2 w 288"/>
                  <a:gd name="T45" fmla="*/ 1 h 144"/>
                  <a:gd name="T46" fmla="*/ 2 w 288"/>
                  <a:gd name="T47" fmla="*/ 1 h 144"/>
                  <a:gd name="T48" fmla="*/ 2 w 288"/>
                  <a:gd name="T49" fmla="*/ 1 h 144"/>
                  <a:gd name="T50" fmla="*/ 2 w 288"/>
                  <a:gd name="T51" fmla="*/ 1 h 144"/>
                  <a:gd name="T52" fmla="*/ 2 w 288"/>
                  <a:gd name="T53" fmla="*/ 1 h 144"/>
                  <a:gd name="T54" fmla="*/ 2 w 288"/>
                  <a:gd name="T55" fmla="*/ 1 h 144"/>
                  <a:gd name="T56" fmla="*/ 2 w 288"/>
                  <a:gd name="T57" fmla="*/ 1 h 144"/>
                  <a:gd name="T58" fmla="*/ 2 w 288"/>
                  <a:gd name="T59" fmla="*/ 1 h 144"/>
                  <a:gd name="T60" fmla="*/ 2 w 288"/>
                  <a:gd name="T61" fmla="*/ 1 h 144"/>
                  <a:gd name="T62" fmla="*/ 2 w 288"/>
                  <a:gd name="T63" fmla="*/ 1 h 144"/>
                  <a:gd name="T64" fmla="*/ 2 w 288"/>
                  <a:gd name="T65" fmla="*/ 1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8"/>
                  <a:gd name="T100" fmla="*/ 0 h 144"/>
                  <a:gd name="T101" fmla="*/ 288 w 288"/>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lnTo>
                      <a:pt x="288" y="7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20" name="Freeform 193"/>
              <p:cNvSpPr>
                <a:spLocks noChangeAspect="1"/>
              </p:cNvSpPr>
              <p:nvPr/>
            </p:nvSpPr>
            <p:spPr bwMode="auto">
              <a:xfrm>
                <a:off x="4326" y="1069"/>
                <a:ext cx="251" cy="253"/>
              </a:xfrm>
              <a:custGeom>
                <a:avLst/>
                <a:gdLst>
                  <a:gd name="T0" fmla="*/ 2 w 330"/>
                  <a:gd name="T1" fmla="*/ 1 h 372"/>
                  <a:gd name="T2" fmla="*/ 2 w 330"/>
                  <a:gd name="T3" fmla="*/ 1 h 372"/>
                  <a:gd name="T4" fmla="*/ 2 w 330"/>
                  <a:gd name="T5" fmla="*/ 1 h 372"/>
                  <a:gd name="T6" fmla="*/ 2 w 330"/>
                  <a:gd name="T7" fmla="*/ 1 h 372"/>
                  <a:gd name="T8" fmla="*/ 2 w 330"/>
                  <a:gd name="T9" fmla="*/ 1 h 372"/>
                  <a:gd name="T10" fmla="*/ 0 w 330"/>
                  <a:gd name="T11" fmla="*/ 1 h 372"/>
                  <a:gd name="T12" fmla="*/ 2 w 330"/>
                  <a:gd name="T13" fmla="*/ 1 h 372"/>
                  <a:gd name="T14" fmla="*/ 2 w 330"/>
                  <a:gd name="T15" fmla="*/ 0 h 372"/>
                  <a:gd name="T16" fmla="*/ 2 w 330"/>
                  <a:gd name="T17" fmla="*/ 0 h 372"/>
                  <a:gd name="T18" fmla="*/ 2 w 330"/>
                  <a:gd name="T19" fmla="*/ 1 h 372"/>
                  <a:gd name="T20" fmla="*/ 2 w 330"/>
                  <a:gd name="T21" fmla="*/ 1 h 372"/>
                  <a:gd name="T22" fmla="*/ 2 w 330"/>
                  <a:gd name="T23" fmla="*/ 1 h 372"/>
                  <a:gd name="T24" fmla="*/ 2 w 330"/>
                  <a:gd name="T25" fmla="*/ 1 h 372"/>
                  <a:gd name="T26" fmla="*/ 2 w 330"/>
                  <a:gd name="T27" fmla="*/ 1 h 372"/>
                  <a:gd name="T28" fmla="*/ 2 w 330"/>
                  <a:gd name="T29" fmla="*/ 1 h 372"/>
                  <a:gd name="T30" fmla="*/ 2 w 330"/>
                  <a:gd name="T31" fmla="*/ 1 h 372"/>
                  <a:gd name="T32" fmla="*/ 2 w 330"/>
                  <a:gd name="T33" fmla="*/ 1 h 372"/>
                  <a:gd name="T34" fmla="*/ 2 w 330"/>
                  <a:gd name="T35" fmla="*/ 1 h 372"/>
                  <a:gd name="T36" fmla="*/ 2 w 330"/>
                  <a:gd name="T37" fmla="*/ 1 h 372"/>
                  <a:gd name="T38" fmla="*/ 2 w 330"/>
                  <a:gd name="T39" fmla="*/ 1 h 372"/>
                  <a:gd name="T40" fmla="*/ 2 w 330"/>
                  <a:gd name="T41" fmla="*/ 1 h 372"/>
                  <a:gd name="T42" fmla="*/ 2 w 330"/>
                  <a:gd name="T43" fmla="*/ 1 h 372"/>
                  <a:gd name="T44" fmla="*/ 2 w 330"/>
                  <a:gd name="T45" fmla="*/ 1 h 372"/>
                  <a:gd name="T46" fmla="*/ 2 w 330"/>
                  <a:gd name="T47" fmla="*/ 1 h 372"/>
                  <a:gd name="T48" fmla="*/ 2 w 330"/>
                  <a:gd name="T49" fmla="*/ 1 h 372"/>
                  <a:gd name="T50" fmla="*/ 2 w 330"/>
                  <a:gd name="T51" fmla="*/ 1 h 372"/>
                  <a:gd name="T52" fmla="*/ 2 w 330"/>
                  <a:gd name="T53" fmla="*/ 1 h 372"/>
                  <a:gd name="T54" fmla="*/ 2 w 330"/>
                  <a:gd name="T55" fmla="*/ 1 h 372"/>
                  <a:gd name="T56" fmla="*/ 2 w 330"/>
                  <a:gd name="T57" fmla="*/ 1 h 372"/>
                  <a:gd name="T58" fmla="*/ 2 w 330"/>
                  <a:gd name="T59" fmla="*/ 1 h 372"/>
                  <a:gd name="T60" fmla="*/ 2 w 330"/>
                  <a:gd name="T61" fmla="*/ 1 h 372"/>
                  <a:gd name="T62" fmla="*/ 2 w 330"/>
                  <a:gd name="T63" fmla="*/ 1 h 3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0"/>
                  <a:gd name="T97" fmla="*/ 0 h 372"/>
                  <a:gd name="T98" fmla="*/ 330 w 330"/>
                  <a:gd name="T99" fmla="*/ 372 h 3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close/>
                  </a:path>
                </a:pathLst>
              </a:custGeom>
              <a:solidFill>
                <a:srgbClr val="E8D898"/>
              </a:solidFill>
              <a:ln w="9525">
                <a:solidFill>
                  <a:srgbClr val="E8D898"/>
                </a:solidFill>
                <a:round/>
                <a:headEnd/>
                <a:tailEnd/>
              </a:ln>
            </p:spPr>
            <p:txBody>
              <a:bodyPr/>
              <a:lstStyle/>
              <a:p>
                <a:endParaRPr lang="en-US"/>
              </a:p>
            </p:txBody>
          </p:sp>
          <p:sp>
            <p:nvSpPr>
              <p:cNvPr id="23121" name="Freeform 194"/>
              <p:cNvSpPr>
                <a:spLocks noChangeAspect="1"/>
              </p:cNvSpPr>
              <p:nvPr/>
            </p:nvSpPr>
            <p:spPr bwMode="auto">
              <a:xfrm>
                <a:off x="4326" y="1069"/>
                <a:ext cx="251" cy="253"/>
              </a:xfrm>
              <a:custGeom>
                <a:avLst/>
                <a:gdLst>
                  <a:gd name="T0" fmla="*/ 2 w 330"/>
                  <a:gd name="T1" fmla="*/ 1 h 372"/>
                  <a:gd name="T2" fmla="*/ 2 w 330"/>
                  <a:gd name="T3" fmla="*/ 1 h 372"/>
                  <a:gd name="T4" fmla="*/ 2 w 330"/>
                  <a:gd name="T5" fmla="*/ 1 h 372"/>
                  <a:gd name="T6" fmla="*/ 2 w 330"/>
                  <a:gd name="T7" fmla="*/ 1 h 372"/>
                  <a:gd name="T8" fmla="*/ 2 w 330"/>
                  <a:gd name="T9" fmla="*/ 1 h 372"/>
                  <a:gd name="T10" fmla="*/ 0 w 330"/>
                  <a:gd name="T11" fmla="*/ 1 h 372"/>
                  <a:gd name="T12" fmla="*/ 2 w 330"/>
                  <a:gd name="T13" fmla="*/ 1 h 372"/>
                  <a:gd name="T14" fmla="*/ 2 w 330"/>
                  <a:gd name="T15" fmla="*/ 0 h 372"/>
                  <a:gd name="T16" fmla="*/ 2 w 330"/>
                  <a:gd name="T17" fmla="*/ 0 h 372"/>
                  <a:gd name="T18" fmla="*/ 2 w 330"/>
                  <a:gd name="T19" fmla="*/ 1 h 372"/>
                  <a:gd name="T20" fmla="*/ 2 w 330"/>
                  <a:gd name="T21" fmla="*/ 1 h 372"/>
                  <a:gd name="T22" fmla="*/ 2 w 330"/>
                  <a:gd name="T23" fmla="*/ 1 h 372"/>
                  <a:gd name="T24" fmla="*/ 2 w 330"/>
                  <a:gd name="T25" fmla="*/ 1 h 372"/>
                  <a:gd name="T26" fmla="*/ 2 w 330"/>
                  <a:gd name="T27" fmla="*/ 1 h 372"/>
                  <a:gd name="T28" fmla="*/ 2 w 330"/>
                  <a:gd name="T29" fmla="*/ 1 h 372"/>
                  <a:gd name="T30" fmla="*/ 2 w 330"/>
                  <a:gd name="T31" fmla="*/ 1 h 372"/>
                  <a:gd name="T32" fmla="*/ 2 w 330"/>
                  <a:gd name="T33" fmla="*/ 1 h 372"/>
                  <a:gd name="T34" fmla="*/ 2 w 330"/>
                  <a:gd name="T35" fmla="*/ 1 h 372"/>
                  <a:gd name="T36" fmla="*/ 2 w 330"/>
                  <a:gd name="T37" fmla="*/ 1 h 372"/>
                  <a:gd name="T38" fmla="*/ 2 w 330"/>
                  <a:gd name="T39" fmla="*/ 1 h 372"/>
                  <a:gd name="T40" fmla="*/ 2 w 330"/>
                  <a:gd name="T41" fmla="*/ 1 h 372"/>
                  <a:gd name="T42" fmla="*/ 2 w 330"/>
                  <a:gd name="T43" fmla="*/ 1 h 372"/>
                  <a:gd name="T44" fmla="*/ 2 w 330"/>
                  <a:gd name="T45" fmla="*/ 1 h 372"/>
                  <a:gd name="T46" fmla="*/ 2 w 330"/>
                  <a:gd name="T47" fmla="*/ 1 h 372"/>
                  <a:gd name="T48" fmla="*/ 2 w 330"/>
                  <a:gd name="T49" fmla="*/ 1 h 372"/>
                  <a:gd name="T50" fmla="*/ 2 w 330"/>
                  <a:gd name="T51" fmla="*/ 1 h 372"/>
                  <a:gd name="T52" fmla="*/ 2 w 330"/>
                  <a:gd name="T53" fmla="*/ 1 h 372"/>
                  <a:gd name="T54" fmla="*/ 2 w 330"/>
                  <a:gd name="T55" fmla="*/ 1 h 372"/>
                  <a:gd name="T56" fmla="*/ 2 w 330"/>
                  <a:gd name="T57" fmla="*/ 1 h 372"/>
                  <a:gd name="T58" fmla="*/ 2 w 330"/>
                  <a:gd name="T59" fmla="*/ 1 h 372"/>
                  <a:gd name="T60" fmla="*/ 2 w 330"/>
                  <a:gd name="T61" fmla="*/ 1 h 372"/>
                  <a:gd name="T62" fmla="*/ 2 w 330"/>
                  <a:gd name="T63" fmla="*/ 1 h 372"/>
                  <a:gd name="T64" fmla="*/ 2 w 330"/>
                  <a:gd name="T65" fmla="*/ 1 h 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0"/>
                  <a:gd name="T100" fmla="*/ 0 h 372"/>
                  <a:gd name="T101" fmla="*/ 330 w 330"/>
                  <a:gd name="T102" fmla="*/ 372 h 3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lnTo>
                      <a:pt x="270" y="37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22" name="Freeform 195"/>
              <p:cNvSpPr>
                <a:spLocks noChangeAspect="1"/>
              </p:cNvSpPr>
              <p:nvPr/>
            </p:nvSpPr>
            <p:spPr bwMode="auto">
              <a:xfrm>
                <a:off x="4545" y="1681"/>
                <a:ext cx="138" cy="216"/>
              </a:xfrm>
              <a:custGeom>
                <a:avLst/>
                <a:gdLst>
                  <a:gd name="T0" fmla="*/ 2 w 180"/>
                  <a:gd name="T1" fmla="*/ 1 h 318"/>
                  <a:gd name="T2" fmla="*/ 2 w 180"/>
                  <a:gd name="T3" fmla="*/ 1 h 318"/>
                  <a:gd name="T4" fmla="*/ 2 w 180"/>
                  <a:gd name="T5" fmla="*/ 1 h 318"/>
                  <a:gd name="T6" fmla="*/ 2 w 180"/>
                  <a:gd name="T7" fmla="*/ 1 h 318"/>
                  <a:gd name="T8" fmla="*/ 2 w 180"/>
                  <a:gd name="T9" fmla="*/ 1 h 318"/>
                  <a:gd name="T10" fmla="*/ 2 w 180"/>
                  <a:gd name="T11" fmla="*/ 1 h 318"/>
                  <a:gd name="T12" fmla="*/ 0 w 180"/>
                  <a:gd name="T13" fmla="*/ 1 h 318"/>
                  <a:gd name="T14" fmla="*/ 2 w 180"/>
                  <a:gd name="T15" fmla="*/ 1 h 318"/>
                  <a:gd name="T16" fmla="*/ 2 w 180"/>
                  <a:gd name="T17" fmla="*/ 1 h 318"/>
                  <a:gd name="T18" fmla="*/ 2 w 180"/>
                  <a:gd name="T19" fmla="*/ 1 h 318"/>
                  <a:gd name="T20" fmla="*/ 2 w 180"/>
                  <a:gd name="T21" fmla="*/ 1 h 318"/>
                  <a:gd name="T22" fmla="*/ 2 w 180"/>
                  <a:gd name="T23" fmla="*/ 1 h 318"/>
                  <a:gd name="T24" fmla="*/ 2 w 180"/>
                  <a:gd name="T25" fmla="*/ 1 h 318"/>
                  <a:gd name="T26" fmla="*/ 2 w 180"/>
                  <a:gd name="T27" fmla="*/ 1 h 318"/>
                  <a:gd name="T28" fmla="*/ 2 w 180"/>
                  <a:gd name="T29" fmla="*/ 1 h 318"/>
                  <a:gd name="T30" fmla="*/ 2 w 180"/>
                  <a:gd name="T31" fmla="*/ 1 h 318"/>
                  <a:gd name="T32" fmla="*/ 2 w 180"/>
                  <a:gd name="T33" fmla="*/ 1 h 318"/>
                  <a:gd name="T34" fmla="*/ 2 w 180"/>
                  <a:gd name="T35" fmla="*/ 1 h 318"/>
                  <a:gd name="T36" fmla="*/ 2 w 180"/>
                  <a:gd name="T37" fmla="*/ 1 h 318"/>
                  <a:gd name="T38" fmla="*/ 2 w 180"/>
                  <a:gd name="T39" fmla="*/ 1 h 318"/>
                  <a:gd name="T40" fmla="*/ 2 w 180"/>
                  <a:gd name="T41" fmla="*/ 1 h 318"/>
                  <a:gd name="T42" fmla="*/ 2 w 180"/>
                  <a:gd name="T43" fmla="*/ 1 h 318"/>
                  <a:gd name="T44" fmla="*/ 2 w 180"/>
                  <a:gd name="T45" fmla="*/ 1 h 318"/>
                  <a:gd name="T46" fmla="*/ 2 w 180"/>
                  <a:gd name="T47" fmla="*/ 1 h 318"/>
                  <a:gd name="T48" fmla="*/ 2 w 180"/>
                  <a:gd name="T49" fmla="*/ 1 h 318"/>
                  <a:gd name="T50" fmla="*/ 2 w 180"/>
                  <a:gd name="T51" fmla="*/ 1 h 318"/>
                  <a:gd name="T52" fmla="*/ 2 w 180"/>
                  <a:gd name="T53" fmla="*/ 1 h 318"/>
                  <a:gd name="T54" fmla="*/ 2 w 180"/>
                  <a:gd name="T55" fmla="*/ 0 h 318"/>
                  <a:gd name="T56" fmla="*/ 2 w 180"/>
                  <a:gd name="T57" fmla="*/ 1 h 318"/>
                  <a:gd name="T58" fmla="*/ 2 w 180"/>
                  <a:gd name="T59" fmla="*/ 1 h 318"/>
                  <a:gd name="T60" fmla="*/ 2 w 180"/>
                  <a:gd name="T61" fmla="*/ 1 h 31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0"/>
                  <a:gd name="T94" fmla="*/ 0 h 318"/>
                  <a:gd name="T95" fmla="*/ 180 w 180"/>
                  <a:gd name="T96" fmla="*/ 318 h 31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close/>
                  </a:path>
                </a:pathLst>
              </a:custGeom>
              <a:solidFill>
                <a:srgbClr val="FFAA00"/>
              </a:solidFill>
              <a:ln w="9525">
                <a:solidFill>
                  <a:srgbClr val="FFAA00"/>
                </a:solidFill>
                <a:round/>
                <a:headEnd/>
                <a:tailEnd/>
              </a:ln>
            </p:spPr>
            <p:txBody>
              <a:bodyPr/>
              <a:lstStyle/>
              <a:p>
                <a:endParaRPr lang="en-US"/>
              </a:p>
            </p:txBody>
          </p:sp>
          <p:sp>
            <p:nvSpPr>
              <p:cNvPr id="23123" name="Freeform 196"/>
              <p:cNvSpPr>
                <a:spLocks noChangeAspect="1"/>
              </p:cNvSpPr>
              <p:nvPr/>
            </p:nvSpPr>
            <p:spPr bwMode="auto">
              <a:xfrm>
                <a:off x="4545" y="1681"/>
                <a:ext cx="138" cy="216"/>
              </a:xfrm>
              <a:custGeom>
                <a:avLst/>
                <a:gdLst>
                  <a:gd name="T0" fmla="*/ 2 w 180"/>
                  <a:gd name="T1" fmla="*/ 1 h 318"/>
                  <a:gd name="T2" fmla="*/ 2 w 180"/>
                  <a:gd name="T3" fmla="*/ 1 h 318"/>
                  <a:gd name="T4" fmla="*/ 2 w 180"/>
                  <a:gd name="T5" fmla="*/ 1 h 318"/>
                  <a:gd name="T6" fmla="*/ 2 w 180"/>
                  <a:gd name="T7" fmla="*/ 1 h 318"/>
                  <a:gd name="T8" fmla="*/ 2 w 180"/>
                  <a:gd name="T9" fmla="*/ 1 h 318"/>
                  <a:gd name="T10" fmla="*/ 2 w 180"/>
                  <a:gd name="T11" fmla="*/ 1 h 318"/>
                  <a:gd name="T12" fmla="*/ 0 w 180"/>
                  <a:gd name="T13" fmla="*/ 1 h 318"/>
                  <a:gd name="T14" fmla="*/ 2 w 180"/>
                  <a:gd name="T15" fmla="*/ 1 h 318"/>
                  <a:gd name="T16" fmla="*/ 2 w 180"/>
                  <a:gd name="T17" fmla="*/ 1 h 318"/>
                  <a:gd name="T18" fmla="*/ 2 w 180"/>
                  <a:gd name="T19" fmla="*/ 1 h 318"/>
                  <a:gd name="T20" fmla="*/ 2 w 180"/>
                  <a:gd name="T21" fmla="*/ 1 h 318"/>
                  <a:gd name="T22" fmla="*/ 2 w 180"/>
                  <a:gd name="T23" fmla="*/ 1 h 318"/>
                  <a:gd name="T24" fmla="*/ 2 w 180"/>
                  <a:gd name="T25" fmla="*/ 1 h 318"/>
                  <a:gd name="T26" fmla="*/ 2 w 180"/>
                  <a:gd name="T27" fmla="*/ 1 h 318"/>
                  <a:gd name="T28" fmla="*/ 2 w 180"/>
                  <a:gd name="T29" fmla="*/ 1 h 318"/>
                  <a:gd name="T30" fmla="*/ 2 w 180"/>
                  <a:gd name="T31" fmla="*/ 1 h 318"/>
                  <a:gd name="T32" fmla="*/ 2 w 180"/>
                  <a:gd name="T33" fmla="*/ 1 h 318"/>
                  <a:gd name="T34" fmla="*/ 2 w 180"/>
                  <a:gd name="T35" fmla="*/ 1 h 318"/>
                  <a:gd name="T36" fmla="*/ 2 w 180"/>
                  <a:gd name="T37" fmla="*/ 1 h 318"/>
                  <a:gd name="T38" fmla="*/ 2 w 180"/>
                  <a:gd name="T39" fmla="*/ 1 h 318"/>
                  <a:gd name="T40" fmla="*/ 2 w 180"/>
                  <a:gd name="T41" fmla="*/ 1 h 318"/>
                  <a:gd name="T42" fmla="*/ 2 w 180"/>
                  <a:gd name="T43" fmla="*/ 1 h 318"/>
                  <a:gd name="T44" fmla="*/ 2 w 180"/>
                  <a:gd name="T45" fmla="*/ 1 h 318"/>
                  <a:gd name="T46" fmla="*/ 2 w 180"/>
                  <a:gd name="T47" fmla="*/ 1 h 318"/>
                  <a:gd name="T48" fmla="*/ 2 w 180"/>
                  <a:gd name="T49" fmla="*/ 1 h 318"/>
                  <a:gd name="T50" fmla="*/ 2 w 180"/>
                  <a:gd name="T51" fmla="*/ 1 h 318"/>
                  <a:gd name="T52" fmla="*/ 2 w 180"/>
                  <a:gd name="T53" fmla="*/ 1 h 318"/>
                  <a:gd name="T54" fmla="*/ 2 w 180"/>
                  <a:gd name="T55" fmla="*/ 0 h 318"/>
                  <a:gd name="T56" fmla="*/ 2 w 180"/>
                  <a:gd name="T57" fmla="*/ 1 h 318"/>
                  <a:gd name="T58" fmla="*/ 2 w 180"/>
                  <a:gd name="T59" fmla="*/ 1 h 318"/>
                  <a:gd name="T60" fmla="*/ 2 w 180"/>
                  <a:gd name="T61" fmla="*/ 1 h 318"/>
                  <a:gd name="T62" fmla="*/ 2 w 180"/>
                  <a:gd name="T63" fmla="*/ 1 h 3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318"/>
                  <a:gd name="T98" fmla="*/ 180 w 180"/>
                  <a:gd name="T99" fmla="*/ 318 h 3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lnTo>
                      <a:pt x="180" y="30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24" name="Freeform 197"/>
              <p:cNvSpPr>
                <a:spLocks noChangeAspect="1"/>
              </p:cNvSpPr>
              <p:nvPr/>
            </p:nvSpPr>
            <p:spPr bwMode="auto">
              <a:xfrm>
                <a:off x="4371" y="1444"/>
                <a:ext cx="257" cy="200"/>
              </a:xfrm>
              <a:custGeom>
                <a:avLst/>
                <a:gdLst>
                  <a:gd name="T0" fmla="*/ 2 w 336"/>
                  <a:gd name="T1" fmla="*/ 1 h 294"/>
                  <a:gd name="T2" fmla="*/ 2 w 336"/>
                  <a:gd name="T3" fmla="*/ 1 h 294"/>
                  <a:gd name="T4" fmla="*/ 2 w 336"/>
                  <a:gd name="T5" fmla="*/ 1 h 294"/>
                  <a:gd name="T6" fmla="*/ 2 w 336"/>
                  <a:gd name="T7" fmla="*/ 1 h 294"/>
                  <a:gd name="T8" fmla="*/ 2 w 336"/>
                  <a:gd name="T9" fmla="*/ 1 h 294"/>
                  <a:gd name="T10" fmla="*/ 2 w 336"/>
                  <a:gd name="T11" fmla="*/ 1 h 294"/>
                  <a:gd name="T12" fmla="*/ 2 w 336"/>
                  <a:gd name="T13" fmla="*/ 1 h 294"/>
                  <a:gd name="T14" fmla="*/ 2 w 336"/>
                  <a:gd name="T15" fmla="*/ 1 h 294"/>
                  <a:gd name="T16" fmla="*/ 2 w 336"/>
                  <a:gd name="T17" fmla="*/ 1 h 294"/>
                  <a:gd name="T18" fmla="*/ 0 w 336"/>
                  <a:gd name="T19" fmla="*/ 1 h 294"/>
                  <a:gd name="T20" fmla="*/ 2 w 336"/>
                  <a:gd name="T21" fmla="*/ 0 h 294"/>
                  <a:gd name="T22" fmla="*/ 2 w 336"/>
                  <a:gd name="T23" fmla="*/ 1 h 294"/>
                  <a:gd name="T24" fmla="*/ 2 w 336"/>
                  <a:gd name="T25" fmla="*/ 1 h 294"/>
                  <a:gd name="T26" fmla="*/ 2 w 336"/>
                  <a:gd name="T27" fmla="*/ 1 h 294"/>
                  <a:gd name="T28" fmla="*/ 2 w 336"/>
                  <a:gd name="T29" fmla="*/ 1 h 294"/>
                  <a:gd name="T30" fmla="*/ 2 w 336"/>
                  <a:gd name="T31" fmla="*/ 1 h 294"/>
                  <a:gd name="T32" fmla="*/ 2 w 336"/>
                  <a:gd name="T33" fmla="*/ 1 h 294"/>
                  <a:gd name="T34" fmla="*/ 2 w 336"/>
                  <a:gd name="T35" fmla="*/ 1 h 294"/>
                  <a:gd name="T36" fmla="*/ 2 w 336"/>
                  <a:gd name="T37" fmla="*/ 1 h 294"/>
                  <a:gd name="T38" fmla="*/ 2 w 336"/>
                  <a:gd name="T39" fmla="*/ 1 h 294"/>
                  <a:gd name="T40" fmla="*/ 2 w 336"/>
                  <a:gd name="T41" fmla="*/ 1 h 294"/>
                  <a:gd name="T42" fmla="*/ 2 w 336"/>
                  <a:gd name="T43" fmla="*/ 1 h 294"/>
                  <a:gd name="T44" fmla="*/ 2 w 336"/>
                  <a:gd name="T45" fmla="*/ 1 h 294"/>
                  <a:gd name="T46" fmla="*/ 2 w 336"/>
                  <a:gd name="T47" fmla="*/ 1 h 294"/>
                  <a:gd name="T48" fmla="*/ 2 w 336"/>
                  <a:gd name="T49" fmla="*/ 1 h 294"/>
                  <a:gd name="T50" fmla="*/ 2 w 336"/>
                  <a:gd name="T51" fmla="*/ 1 h 294"/>
                  <a:gd name="T52" fmla="*/ 2 w 336"/>
                  <a:gd name="T53" fmla="*/ 1 h 294"/>
                  <a:gd name="T54" fmla="*/ 2 w 336"/>
                  <a:gd name="T55" fmla="*/ 1 h 2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36"/>
                  <a:gd name="T85" fmla="*/ 0 h 294"/>
                  <a:gd name="T86" fmla="*/ 336 w 336"/>
                  <a:gd name="T87" fmla="*/ 294 h 2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36" h="294">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close/>
                  </a:path>
                </a:pathLst>
              </a:custGeom>
              <a:solidFill>
                <a:srgbClr val="FFAA00"/>
              </a:solidFill>
              <a:ln w="9525">
                <a:solidFill>
                  <a:srgbClr val="FFAA00"/>
                </a:solidFill>
                <a:round/>
                <a:headEnd/>
                <a:tailEnd/>
              </a:ln>
            </p:spPr>
            <p:txBody>
              <a:bodyPr/>
              <a:lstStyle/>
              <a:p>
                <a:endParaRPr lang="en-US"/>
              </a:p>
            </p:txBody>
          </p:sp>
          <p:sp>
            <p:nvSpPr>
              <p:cNvPr id="23125" name="Freeform 198"/>
              <p:cNvSpPr>
                <a:spLocks noChangeAspect="1"/>
              </p:cNvSpPr>
              <p:nvPr/>
            </p:nvSpPr>
            <p:spPr bwMode="auto">
              <a:xfrm>
                <a:off x="4371" y="1444"/>
                <a:ext cx="257" cy="204"/>
              </a:xfrm>
              <a:custGeom>
                <a:avLst/>
                <a:gdLst>
                  <a:gd name="T0" fmla="*/ 2 w 336"/>
                  <a:gd name="T1" fmla="*/ 1 h 300"/>
                  <a:gd name="T2" fmla="*/ 2 w 336"/>
                  <a:gd name="T3" fmla="*/ 1 h 300"/>
                  <a:gd name="T4" fmla="*/ 2 w 336"/>
                  <a:gd name="T5" fmla="*/ 1 h 300"/>
                  <a:gd name="T6" fmla="*/ 2 w 336"/>
                  <a:gd name="T7" fmla="*/ 1 h 300"/>
                  <a:gd name="T8" fmla="*/ 2 w 336"/>
                  <a:gd name="T9" fmla="*/ 1 h 300"/>
                  <a:gd name="T10" fmla="*/ 2 w 336"/>
                  <a:gd name="T11" fmla="*/ 1 h 300"/>
                  <a:gd name="T12" fmla="*/ 2 w 336"/>
                  <a:gd name="T13" fmla="*/ 1 h 300"/>
                  <a:gd name="T14" fmla="*/ 2 w 336"/>
                  <a:gd name="T15" fmla="*/ 1 h 300"/>
                  <a:gd name="T16" fmla="*/ 2 w 336"/>
                  <a:gd name="T17" fmla="*/ 1 h 300"/>
                  <a:gd name="T18" fmla="*/ 0 w 336"/>
                  <a:gd name="T19" fmla="*/ 1 h 300"/>
                  <a:gd name="T20" fmla="*/ 2 w 336"/>
                  <a:gd name="T21" fmla="*/ 0 h 300"/>
                  <a:gd name="T22" fmla="*/ 2 w 336"/>
                  <a:gd name="T23" fmla="*/ 1 h 300"/>
                  <a:gd name="T24" fmla="*/ 2 w 336"/>
                  <a:gd name="T25" fmla="*/ 1 h 300"/>
                  <a:gd name="T26" fmla="*/ 2 w 336"/>
                  <a:gd name="T27" fmla="*/ 1 h 300"/>
                  <a:gd name="T28" fmla="*/ 2 w 336"/>
                  <a:gd name="T29" fmla="*/ 1 h 300"/>
                  <a:gd name="T30" fmla="*/ 2 w 336"/>
                  <a:gd name="T31" fmla="*/ 1 h 300"/>
                  <a:gd name="T32" fmla="*/ 2 w 336"/>
                  <a:gd name="T33" fmla="*/ 1 h 300"/>
                  <a:gd name="T34" fmla="*/ 2 w 336"/>
                  <a:gd name="T35" fmla="*/ 1 h 300"/>
                  <a:gd name="T36" fmla="*/ 2 w 336"/>
                  <a:gd name="T37" fmla="*/ 1 h 300"/>
                  <a:gd name="T38" fmla="*/ 2 w 336"/>
                  <a:gd name="T39" fmla="*/ 1 h 300"/>
                  <a:gd name="T40" fmla="*/ 2 w 336"/>
                  <a:gd name="T41" fmla="*/ 1 h 300"/>
                  <a:gd name="T42" fmla="*/ 2 w 336"/>
                  <a:gd name="T43" fmla="*/ 1 h 300"/>
                  <a:gd name="T44" fmla="*/ 2 w 336"/>
                  <a:gd name="T45" fmla="*/ 1 h 300"/>
                  <a:gd name="T46" fmla="*/ 2 w 336"/>
                  <a:gd name="T47" fmla="*/ 1 h 300"/>
                  <a:gd name="T48" fmla="*/ 2 w 336"/>
                  <a:gd name="T49" fmla="*/ 1 h 300"/>
                  <a:gd name="T50" fmla="*/ 2 w 336"/>
                  <a:gd name="T51" fmla="*/ 1 h 300"/>
                  <a:gd name="T52" fmla="*/ 2 w 336"/>
                  <a:gd name="T53" fmla="*/ 1 h 300"/>
                  <a:gd name="T54" fmla="*/ 2 w 336"/>
                  <a:gd name="T55" fmla="*/ 1 h 300"/>
                  <a:gd name="T56" fmla="*/ 2 w 336"/>
                  <a:gd name="T57" fmla="*/ 1 h 3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6"/>
                  <a:gd name="T88" fmla="*/ 0 h 300"/>
                  <a:gd name="T89" fmla="*/ 336 w 336"/>
                  <a:gd name="T90" fmla="*/ 300 h 3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6" h="300">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lnTo>
                      <a:pt x="312" y="30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26" name="Freeform 199"/>
              <p:cNvSpPr>
                <a:spLocks noChangeAspect="1"/>
              </p:cNvSpPr>
              <p:nvPr/>
            </p:nvSpPr>
            <p:spPr bwMode="auto">
              <a:xfrm>
                <a:off x="3703" y="1025"/>
                <a:ext cx="398" cy="220"/>
              </a:xfrm>
              <a:custGeom>
                <a:avLst/>
                <a:gdLst>
                  <a:gd name="T0" fmla="*/ 2 w 522"/>
                  <a:gd name="T1" fmla="*/ 1 h 324"/>
                  <a:gd name="T2" fmla="*/ 2 w 522"/>
                  <a:gd name="T3" fmla="*/ 1 h 324"/>
                  <a:gd name="T4" fmla="*/ 2 w 522"/>
                  <a:gd name="T5" fmla="*/ 1 h 324"/>
                  <a:gd name="T6" fmla="*/ 2 w 522"/>
                  <a:gd name="T7" fmla="*/ 1 h 324"/>
                  <a:gd name="T8" fmla="*/ 2 w 522"/>
                  <a:gd name="T9" fmla="*/ 1 h 324"/>
                  <a:gd name="T10" fmla="*/ 2 w 522"/>
                  <a:gd name="T11" fmla="*/ 1 h 324"/>
                  <a:gd name="T12" fmla="*/ 2 w 522"/>
                  <a:gd name="T13" fmla="*/ 1 h 324"/>
                  <a:gd name="T14" fmla="*/ 2 w 522"/>
                  <a:gd name="T15" fmla="*/ 1 h 324"/>
                  <a:gd name="T16" fmla="*/ 2 w 522"/>
                  <a:gd name="T17" fmla="*/ 1 h 324"/>
                  <a:gd name="T18" fmla="*/ 2 w 522"/>
                  <a:gd name="T19" fmla="*/ 1 h 324"/>
                  <a:gd name="T20" fmla="*/ 2 w 522"/>
                  <a:gd name="T21" fmla="*/ 1 h 324"/>
                  <a:gd name="T22" fmla="*/ 2 w 522"/>
                  <a:gd name="T23" fmla="*/ 1 h 324"/>
                  <a:gd name="T24" fmla="*/ 2 w 522"/>
                  <a:gd name="T25" fmla="*/ 1 h 324"/>
                  <a:gd name="T26" fmla="*/ 2 w 522"/>
                  <a:gd name="T27" fmla="*/ 1 h 324"/>
                  <a:gd name="T28" fmla="*/ 2 w 522"/>
                  <a:gd name="T29" fmla="*/ 1 h 324"/>
                  <a:gd name="T30" fmla="*/ 2 w 522"/>
                  <a:gd name="T31" fmla="*/ 1 h 324"/>
                  <a:gd name="T32" fmla="*/ 2 w 522"/>
                  <a:gd name="T33" fmla="*/ 1 h 324"/>
                  <a:gd name="T34" fmla="*/ 2 w 522"/>
                  <a:gd name="T35" fmla="*/ 1 h 324"/>
                  <a:gd name="T36" fmla="*/ 2 w 522"/>
                  <a:gd name="T37" fmla="*/ 1 h 324"/>
                  <a:gd name="T38" fmla="*/ 2 w 522"/>
                  <a:gd name="T39" fmla="*/ 1 h 324"/>
                  <a:gd name="T40" fmla="*/ 2 w 522"/>
                  <a:gd name="T41" fmla="*/ 1 h 324"/>
                  <a:gd name="T42" fmla="*/ 0 w 522"/>
                  <a:gd name="T43" fmla="*/ 1 h 324"/>
                  <a:gd name="T44" fmla="*/ 2 w 522"/>
                  <a:gd name="T45" fmla="*/ 0 h 324"/>
                  <a:gd name="T46" fmla="*/ 2 w 522"/>
                  <a:gd name="T47" fmla="*/ 1 h 324"/>
                  <a:gd name="T48" fmla="*/ 2 w 522"/>
                  <a:gd name="T49" fmla="*/ 1 h 324"/>
                  <a:gd name="T50" fmla="*/ 2 w 522"/>
                  <a:gd name="T51" fmla="*/ 1 h 324"/>
                  <a:gd name="T52" fmla="*/ 2 w 522"/>
                  <a:gd name="T53" fmla="*/ 1 h 3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2"/>
                  <a:gd name="T82" fmla="*/ 0 h 324"/>
                  <a:gd name="T83" fmla="*/ 522 w 522"/>
                  <a:gd name="T84" fmla="*/ 324 h 3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close/>
                  </a:path>
                </a:pathLst>
              </a:custGeom>
              <a:solidFill>
                <a:srgbClr val="E8D898"/>
              </a:solidFill>
              <a:ln w="9525">
                <a:solidFill>
                  <a:srgbClr val="E8D898"/>
                </a:solidFill>
                <a:round/>
                <a:headEnd/>
                <a:tailEnd/>
              </a:ln>
            </p:spPr>
            <p:txBody>
              <a:bodyPr/>
              <a:lstStyle/>
              <a:p>
                <a:endParaRPr lang="en-US"/>
              </a:p>
            </p:txBody>
          </p:sp>
          <p:sp>
            <p:nvSpPr>
              <p:cNvPr id="23127" name="Freeform 200"/>
              <p:cNvSpPr>
                <a:spLocks noChangeAspect="1"/>
              </p:cNvSpPr>
              <p:nvPr/>
            </p:nvSpPr>
            <p:spPr bwMode="auto">
              <a:xfrm>
                <a:off x="3703" y="1025"/>
                <a:ext cx="398" cy="220"/>
              </a:xfrm>
              <a:custGeom>
                <a:avLst/>
                <a:gdLst>
                  <a:gd name="T0" fmla="*/ 2 w 522"/>
                  <a:gd name="T1" fmla="*/ 1 h 324"/>
                  <a:gd name="T2" fmla="*/ 2 w 522"/>
                  <a:gd name="T3" fmla="*/ 1 h 324"/>
                  <a:gd name="T4" fmla="*/ 2 w 522"/>
                  <a:gd name="T5" fmla="*/ 1 h 324"/>
                  <a:gd name="T6" fmla="*/ 2 w 522"/>
                  <a:gd name="T7" fmla="*/ 1 h 324"/>
                  <a:gd name="T8" fmla="*/ 2 w 522"/>
                  <a:gd name="T9" fmla="*/ 1 h 324"/>
                  <a:gd name="T10" fmla="*/ 2 w 522"/>
                  <a:gd name="T11" fmla="*/ 1 h 324"/>
                  <a:gd name="T12" fmla="*/ 2 w 522"/>
                  <a:gd name="T13" fmla="*/ 1 h 324"/>
                  <a:gd name="T14" fmla="*/ 2 w 522"/>
                  <a:gd name="T15" fmla="*/ 1 h 324"/>
                  <a:gd name="T16" fmla="*/ 2 w 522"/>
                  <a:gd name="T17" fmla="*/ 1 h 324"/>
                  <a:gd name="T18" fmla="*/ 2 w 522"/>
                  <a:gd name="T19" fmla="*/ 1 h 324"/>
                  <a:gd name="T20" fmla="*/ 2 w 522"/>
                  <a:gd name="T21" fmla="*/ 1 h 324"/>
                  <a:gd name="T22" fmla="*/ 2 w 522"/>
                  <a:gd name="T23" fmla="*/ 1 h 324"/>
                  <a:gd name="T24" fmla="*/ 2 w 522"/>
                  <a:gd name="T25" fmla="*/ 1 h 324"/>
                  <a:gd name="T26" fmla="*/ 2 w 522"/>
                  <a:gd name="T27" fmla="*/ 1 h 324"/>
                  <a:gd name="T28" fmla="*/ 2 w 522"/>
                  <a:gd name="T29" fmla="*/ 1 h 324"/>
                  <a:gd name="T30" fmla="*/ 2 w 522"/>
                  <a:gd name="T31" fmla="*/ 1 h 324"/>
                  <a:gd name="T32" fmla="*/ 2 w 522"/>
                  <a:gd name="T33" fmla="*/ 1 h 324"/>
                  <a:gd name="T34" fmla="*/ 2 w 522"/>
                  <a:gd name="T35" fmla="*/ 1 h 324"/>
                  <a:gd name="T36" fmla="*/ 2 w 522"/>
                  <a:gd name="T37" fmla="*/ 1 h 324"/>
                  <a:gd name="T38" fmla="*/ 2 w 522"/>
                  <a:gd name="T39" fmla="*/ 1 h 324"/>
                  <a:gd name="T40" fmla="*/ 2 w 522"/>
                  <a:gd name="T41" fmla="*/ 1 h 324"/>
                  <a:gd name="T42" fmla="*/ 0 w 522"/>
                  <a:gd name="T43" fmla="*/ 1 h 324"/>
                  <a:gd name="T44" fmla="*/ 2 w 522"/>
                  <a:gd name="T45" fmla="*/ 0 h 324"/>
                  <a:gd name="T46" fmla="*/ 2 w 522"/>
                  <a:gd name="T47" fmla="*/ 1 h 324"/>
                  <a:gd name="T48" fmla="*/ 2 w 522"/>
                  <a:gd name="T49" fmla="*/ 1 h 324"/>
                  <a:gd name="T50" fmla="*/ 2 w 522"/>
                  <a:gd name="T51" fmla="*/ 1 h 324"/>
                  <a:gd name="T52" fmla="*/ 2 w 522"/>
                  <a:gd name="T53" fmla="*/ 1 h 324"/>
                  <a:gd name="T54" fmla="*/ 2 w 522"/>
                  <a:gd name="T55" fmla="*/ 1 h 3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2"/>
                  <a:gd name="T85" fmla="*/ 0 h 324"/>
                  <a:gd name="T86" fmla="*/ 522 w 522"/>
                  <a:gd name="T87" fmla="*/ 324 h 3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lnTo>
                      <a:pt x="504" y="27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28" name="Freeform 201"/>
              <p:cNvSpPr>
                <a:spLocks noChangeAspect="1"/>
              </p:cNvSpPr>
              <p:nvPr/>
            </p:nvSpPr>
            <p:spPr bwMode="auto">
              <a:xfrm>
                <a:off x="4069" y="1334"/>
                <a:ext cx="321" cy="139"/>
              </a:xfrm>
              <a:custGeom>
                <a:avLst/>
                <a:gdLst>
                  <a:gd name="T0" fmla="*/ 2 w 420"/>
                  <a:gd name="T1" fmla="*/ 1 h 204"/>
                  <a:gd name="T2" fmla="*/ 2 w 420"/>
                  <a:gd name="T3" fmla="*/ 1 h 204"/>
                  <a:gd name="T4" fmla="*/ 2 w 420"/>
                  <a:gd name="T5" fmla="*/ 1 h 204"/>
                  <a:gd name="T6" fmla="*/ 2 w 420"/>
                  <a:gd name="T7" fmla="*/ 1 h 204"/>
                  <a:gd name="T8" fmla="*/ 2 w 420"/>
                  <a:gd name="T9" fmla="*/ 1 h 204"/>
                  <a:gd name="T10" fmla="*/ 2 w 420"/>
                  <a:gd name="T11" fmla="*/ 1 h 204"/>
                  <a:gd name="T12" fmla="*/ 2 w 420"/>
                  <a:gd name="T13" fmla="*/ 1 h 204"/>
                  <a:gd name="T14" fmla="*/ 2 w 420"/>
                  <a:gd name="T15" fmla="*/ 1 h 204"/>
                  <a:gd name="T16" fmla="*/ 0 w 420"/>
                  <a:gd name="T17" fmla="*/ 1 h 204"/>
                  <a:gd name="T18" fmla="*/ 2 w 420"/>
                  <a:gd name="T19" fmla="*/ 0 h 204"/>
                  <a:gd name="T20" fmla="*/ 2 w 420"/>
                  <a:gd name="T21" fmla="*/ 1 h 204"/>
                  <a:gd name="T22" fmla="*/ 2 w 420"/>
                  <a:gd name="T23" fmla="*/ 1 h 204"/>
                  <a:gd name="T24" fmla="*/ 2 w 420"/>
                  <a:gd name="T25" fmla="*/ 1 h 204"/>
                  <a:gd name="T26" fmla="*/ 2 w 420"/>
                  <a:gd name="T27" fmla="*/ 1 h 204"/>
                  <a:gd name="T28" fmla="*/ 2 w 420"/>
                  <a:gd name="T29" fmla="*/ 1 h 2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0"/>
                  <a:gd name="T46" fmla="*/ 0 h 204"/>
                  <a:gd name="T47" fmla="*/ 420 w 420"/>
                  <a:gd name="T48" fmla="*/ 204 h 2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close/>
                  </a:path>
                </a:pathLst>
              </a:custGeom>
              <a:solidFill>
                <a:srgbClr val="FFAA00"/>
              </a:solidFill>
              <a:ln w="9525">
                <a:solidFill>
                  <a:srgbClr val="FFAA00"/>
                </a:solidFill>
                <a:round/>
                <a:headEnd/>
                <a:tailEnd/>
              </a:ln>
            </p:spPr>
            <p:txBody>
              <a:bodyPr/>
              <a:lstStyle/>
              <a:p>
                <a:endParaRPr lang="en-US"/>
              </a:p>
            </p:txBody>
          </p:sp>
          <p:sp>
            <p:nvSpPr>
              <p:cNvPr id="23129" name="Freeform 202"/>
              <p:cNvSpPr>
                <a:spLocks noChangeAspect="1"/>
              </p:cNvSpPr>
              <p:nvPr/>
            </p:nvSpPr>
            <p:spPr bwMode="auto">
              <a:xfrm>
                <a:off x="4069" y="1334"/>
                <a:ext cx="321" cy="139"/>
              </a:xfrm>
              <a:custGeom>
                <a:avLst/>
                <a:gdLst>
                  <a:gd name="T0" fmla="*/ 2 w 420"/>
                  <a:gd name="T1" fmla="*/ 1 h 204"/>
                  <a:gd name="T2" fmla="*/ 2 w 420"/>
                  <a:gd name="T3" fmla="*/ 1 h 204"/>
                  <a:gd name="T4" fmla="*/ 2 w 420"/>
                  <a:gd name="T5" fmla="*/ 1 h 204"/>
                  <a:gd name="T6" fmla="*/ 2 w 420"/>
                  <a:gd name="T7" fmla="*/ 1 h 204"/>
                  <a:gd name="T8" fmla="*/ 2 w 420"/>
                  <a:gd name="T9" fmla="*/ 1 h 204"/>
                  <a:gd name="T10" fmla="*/ 2 w 420"/>
                  <a:gd name="T11" fmla="*/ 1 h 204"/>
                  <a:gd name="T12" fmla="*/ 2 w 420"/>
                  <a:gd name="T13" fmla="*/ 1 h 204"/>
                  <a:gd name="T14" fmla="*/ 2 w 420"/>
                  <a:gd name="T15" fmla="*/ 1 h 204"/>
                  <a:gd name="T16" fmla="*/ 0 w 420"/>
                  <a:gd name="T17" fmla="*/ 1 h 204"/>
                  <a:gd name="T18" fmla="*/ 2 w 420"/>
                  <a:gd name="T19" fmla="*/ 0 h 204"/>
                  <a:gd name="T20" fmla="*/ 2 w 420"/>
                  <a:gd name="T21" fmla="*/ 1 h 204"/>
                  <a:gd name="T22" fmla="*/ 2 w 420"/>
                  <a:gd name="T23" fmla="*/ 1 h 204"/>
                  <a:gd name="T24" fmla="*/ 2 w 420"/>
                  <a:gd name="T25" fmla="*/ 1 h 204"/>
                  <a:gd name="T26" fmla="*/ 2 w 420"/>
                  <a:gd name="T27" fmla="*/ 1 h 204"/>
                  <a:gd name="T28" fmla="*/ 2 w 420"/>
                  <a:gd name="T29" fmla="*/ 1 h 204"/>
                  <a:gd name="T30" fmla="*/ 2 w 420"/>
                  <a:gd name="T31" fmla="*/ 1 h 2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0"/>
                  <a:gd name="T49" fmla="*/ 0 h 204"/>
                  <a:gd name="T50" fmla="*/ 420 w 420"/>
                  <a:gd name="T51" fmla="*/ 204 h 2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lnTo>
                      <a:pt x="366" y="5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30" name="Freeform 203"/>
              <p:cNvSpPr>
                <a:spLocks noChangeAspect="1"/>
              </p:cNvSpPr>
              <p:nvPr/>
            </p:nvSpPr>
            <p:spPr bwMode="auto">
              <a:xfrm>
                <a:off x="3465" y="1290"/>
                <a:ext cx="247" cy="338"/>
              </a:xfrm>
              <a:custGeom>
                <a:avLst/>
                <a:gdLst>
                  <a:gd name="T0" fmla="*/ 2 w 324"/>
                  <a:gd name="T1" fmla="*/ 1 h 498"/>
                  <a:gd name="T2" fmla="*/ 0 w 324"/>
                  <a:gd name="T3" fmla="*/ 1 h 498"/>
                  <a:gd name="T4" fmla="*/ 2 w 324"/>
                  <a:gd name="T5" fmla="*/ 0 h 498"/>
                  <a:gd name="T6" fmla="*/ 2 w 324"/>
                  <a:gd name="T7" fmla="*/ 1 h 498"/>
                  <a:gd name="T8" fmla="*/ 2 w 324"/>
                  <a:gd name="T9" fmla="*/ 1 h 498"/>
                  <a:gd name="T10" fmla="*/ 2 w 324"/>
                  <a:gd name="T11" fmla="*/ 1 h 498"/>
                  <a:gd name="T12" fmla="*/ 2 w 324"/>
                  <a:gd name="T13" fmla="*/ 1 h 498"/>
                  <a:gd name="T14" fmla="*/ 2 w 324"/>
                  <a:gd name="T15" fmla="*/ 1 h 498"/>
                  <a:gd name="T16" fmla="*/ 2 w 324"/>
                  <a:gd name="T17" fmla="*/ 1 h 498"/>
                  <a:gd name="T18" fmla="*/ 2 w 324"/>
                  <a:gd name="T19" fmla="*/ 1 h 498"/>
                  <a:gd name="T20" fmla="*/ 2 w 324"/>
                  <a:gd name="T21" fmla="*/ 1 h 498"/>
                  <a:gd name="T22" fmla="*/ 2 w 324"/>
                  <a:gd name="T23" fmla="*/ 1 h 4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4"/>
                  <a:gd name="T37" fmla="*/ 0 h 498"/>
                  <a:gd name="T38" fmla="*/ 324 w 324"/>
                  <a:gd name="T39" fmla="*/ 498 h 4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4" h="498">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close/>
                  </a:path>
                </a:pathLst>
              </a:custGeom>
              <a:solidFill>
                <a:srgbClr val="E8D898"/>
              </a:solidFill>
              <a:ln w="9525">
                <a:solidFill>
                  <a:srgbClr val="E8D898"/>
                </a:solidFill>
                <a:round/>
                <a:headEnd/>
                <a:tailEnd/>
              </a:ln>
            </p:spPr>
            <p:txBody>
              <a:bodyPr/>
              <a:lstStyle/>
              <a:p>
                <a:endParaRPr lang="en-US"/>
              </a:p>
            </p:txBody>
          </p:sp>
          <p:sp>
            <p:nvSpPr>
              <p:cNvPr id="23131" name="Freeform 204"/>
              <p:cNvSpPr>
                <a:spLocks noChangeAspect="1"/>
              </p:cNvSpPr>
              <p:nvPr/>
            </p:nvSpPr>
            <p:spPr bwMode="auto">
              <a:xfrm>
                <a:off x="3465" y="1290"/>
                <a:ext cx="247" cy="342"/>
              </a:xfrm>
              <a:custGeom>
                <a:avLst/>
                <a:gdLst>
                  <a:gd name="T0" fmla="*/ 2 w 324"/>
                  <a:gd name="T1" fmla="*/ 1 h 504"/>
                  <a:gd name="T2" fmla="*/ 0 w 324"/>
                  <a:gd name="T3" fmla="*/ 1 h 504"/>
                  <a:gd name="T4" fmla="*/ 2 w 324"/>
                  <a:gd name="T5" fmla="*/ 0 h 504"/>
                  <a:gd name="T6" fmla="*/ 2 w 324"/>
                  <a:gd name="T7" fmla="*/ 1 h 504"/>
                  <a:gd name="T8" fmla="*/ 2 w 324"/>
                  <a:gd name="T9" fmla="*/ 1 h 504"/>
                  <a:gd name="T10" fmla="*/ 2 w 324"/>
                  <a:gd name="T11" fmla="*/ 1 h 504"/>
                  <a:gd name="T12" fmla="*/ 2 w 324"/>
                  <a:gd name="T13" fmla="*/ 1 h 504"/>
                  <a:gd name="T14" fmla="*/ 2 w 324"/>
                  <a:gd name="T15" fmla="*/ 1 h 504"/>
                  <a:gd name="T16" fmla="*/ 2 w 324"/>
                  <a:gd name="T17" fmla="*/ 1 h 504"/>
                  <a:gd name="T18" fmla="*/ 2 w 324"/>
                  <a:gd name="T19" fmla="*/ 1 h 504"/>
                  <a:gd name="T20" fmla="*/ 2 w 324"/>
                  <a:gd name="T21" fmla="*/ 1 h 504"/>
                  <a:gd name="T22" fmla="*/ 2 w 324"/>
                  <a:gd name="T23" fmla="*/ 1 h 504"/>
                  <a:gd name="T24" fmla="*/ 2 w 324"/>
                  <a:gd name="T25" fmla="*/ 1 h 5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4"/>
                  <a:gd name="T40" fmla="*/ 0 h 504"/>
                  <a:gd name="T41" fmla="*/ 324 w 324"/>
                  <a:gd name="T42" fmla="*/ 504 h 5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4" h="504">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lnTo>
                      <a:pt x="210" y="50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32" name="Freeform 205"/>
              <p:cNvSpPr>
                <a:spLocks noChangeAspect="1"/>
              </p:cNvSpPr>
              <p:nvPr/>
            </p:nvSpPr>
            <p:spPr bwMode="auto">
              <a:xfrm>
                <a:off x="5191" y="1147"/>
                <a:ext cx="64" cy="118"/>
              </a:xfrm>
              <a:custGeom>
                <a:avLst/>
                <a:gdLst>
                  <a:gd name="T0" fmla="*/ 2 w 84"/>
                  <a:gd name="T1" fmla="*/ 1 h 174"/>
                  <a:gd name="T2" fmla="*/ 2 w 84"/>
                  <a:gd name="T3" fmla="*/ 1 h 174"/>
                  <a:gd name="T4" fmla="*/ 2 w 84"/>
                  <a:gd name="T5" fmla="*/ 1 h 174"/>
                  <a:gd name="T6" fmla="*/ 2 w 84"/>
                  <a:gd name="T7" fmla="*/ 1 h 174"/>
                  <a:gd name="T8" fmla="*/ 0 w 84"/>
                  <a:gd name="T9" fmla="*/ 1 h 174"/>
                  <a:gd name="T10" fmla="*/ 2 w 84"/>
                  <a:gd name="T11" fmla="*/ 1 h 174"/>
                  <a:gd name="T12" fmla="*/ 2 w 84"/>
                  <a:gd name="T13" fmla="*/ 1 h 174"/>
                  <a:gd name="T14" fmla="*/ 2 w 84"/>
                  <a:gd name="T15" fmla="*/ 1 h 174"/>
                  <a:gd name="T16" fmla="*/ 2 w 84"/>
                  <a:gd name="T17" fmla="*/ 0 h 174"/>
                  <a:gd name="T18" fmla="*/ 2 w 84"/>
                  <a:gd name="T19" fmla="*/ 1 h 174"/>
                  <a:gd name="T20" fmla="*/ 2 w 84"/>
                  <a:gd name="T21" fmla="*/ 1 h 174"/>
                  <a:gd name="T22" fmla="*/ 2 w 84"/>
                  <a:gd name="T23" fmla="*/ 1 h 1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74"/>
                  <a:gd name="T38" fmla="*/ 84 w 84"/>
                  <a:gd name="T39" fmla="*/ 174 h 1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close/>
                  </a:path>
                </a:pathLst>
              </a:custGeom>
              <a:solidFill>
                <a:srgbClr val="FFAA00"/>
              </a:solidFill>
              <a:ln w="9525">
                <a:solidFill>
                  <a:srgbClr val="FFAA00"/>
                </a:solidFill>
                <a:round/>
                <a:headEnd/>
                <a:tailEnd/>
              </a:ln>
            </p:spPr>
            <p:txBody>
              <a:bodyPr/>
              <a:lstStyle/>
              <a:p>
                <a:endParaRPr lang="en-US"/>
              </a:p>
            </p:txBody>
          </p:sp>
          <p:sp>
            <p:nvSpPr>
              <p:cNvPr id="23133" name="Freeform 206"/>
              <p:cNvSpPr>
                <a:spLocks noChangeAspect="1"/>
              </p:cNvSpPr>
              <p:nvPr/>
            </p:nvSpPr>
            <p:spPr bwMode="auto">
              <a:xfrm>
                <a:off x="5191" y="1147"/>
                <a:ext cx="64" cy="118"/>
              </a:xfrm>
              <a:custGeom>
                <a:avLst/>
                <a:gdLst>
                  <a:gd name="T0" fmla="*/ 2 w 84"/>
                  <a:gd name="T1" fmla="*/ 1 h 174"/>
                  <a:gd name="T2" fmla="*/ 2 w 84"/>
                  <a:gd name="T3" fmla="*/ 1 h 174"/>
                  <a:gd name="T4" fmla="*/ 2 w 84"/>
                  <a:gd name="T5" fmla="*/ 1 h 174"/>
                  <a:gd name="T6" fmla="*/ 2 w 84"/>
                  <a:gd name="T7" fmla="*/ 1 h 174"/>
                  <a:gd name="T8" fmla="*/ 0 w 84"/>
                  <a:gd name="T9" fmla="*/ 1 h 174"/>
                  <a:gd name="T10" fmla="*/ 2 w 84"/>
                  <a:gd name="T11" fmla="*/ 1 h 174"/>
                  <a:gd name="T12" fmla="*/ 2 w 84"/>
                  <a:gd name="T13" fmla="*/ 1 h 174"/>
                  <a:gd name="T14" fmla="*/ 2 w 84"/>
                  <a:gd name="T15" fmla="*/ 1 h 174"/>
                  <a:gd name="T16" fmla="*/ 2 w 84"/>
                  <a:gd name="T17" fmla="*/ 0 h 174"/>
                  <a:gd name="T18" fmla="*/ 2 w 84"/>
                  <a:gd name="T19" fmla="*/ 1 h 174"/>
                  <a:gd name="T20" fmla="*/ 2 w 84"/>
                  <a:gd name="T21" fmla="*/ 1 h 174"/>
                  <a:gd name="T22" fmla="*/ 2 w 84"/>
                  <a:gd name="T23" fmla="*/ 1 h 174"/>
                  <a:gd name="T24" fmla="*/ 2 w 84"/>
                  <a:gd name="T25" fmla="*/ 1 h 1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74"/>
                  <a:gd name="T41" fmla="*/ 84 w 84"/>
                  <a:gd name="T42" fmla="*/ 174 h 1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lnTo>
                      <a:pt x="84" y="13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34" name="Freeform 207"/>
              <p:cNvSpPr>
                <a:spLocks noChangeAspect="1"/>
              </p:cNvSpPr>
              <p:nvPr/>
            </p:nvSpPr>
            <p:spPr bwMode="auto">
              <a:xfrm>
                <a:off x="5122" y="1338"/>
                <a:ext cx="50" cy="106"/>
              </a:xfrm>
              <a:custGeom>
                <a:avLst/>
                <a:gdLst>
                  <a:gd name="T0" fmla="*/ 2 w 66"/>
                  <a:gd name="T1" fmla="*/ 1 h 156"/>
                  <a:gd name="T2" fmla="*/ 2 w 66"/>
                  <a:gd name="T3" fmla="*/ 1 h 156"/>
                  <a:gd name="T4" fmla="*/ 2 w 66"/>
                  <a:gd name="T5" fmla="*/ 1 h 156"/>
                  <a:gd name="T6" fmla="*/ 2 w 66"/>
                  <a:gd name="T7" fmla="*/ 1 h 156"/>
                  <a:gd name="T8" fmla="*/ 2 w 66"/>
                  <a:gd name="T9" fmla="*/ 1 h 156"/>
                  <a:gd name="T10" fmla="*/ 2 w 66"/>
                  <a:gd name="T11" fmla="*/ 1 h 156"/>
                  <a:gd name="T12" fmla="*/ 2 w 66"/>
                  <a:gd name="T13" fmla="*/ 1 h 156"/>
                  <a:gd name="T14" fmla="*/ 2 w 66"/>
                  <a:gd name="T15" fmla="*/ 1 h 156"/>
                  <a:gd name="T16" fmla="*/ 0 w 66"/>
                  <a:gd name="T17" fmla="*/ 1 h 156"/>
                  <a:gd name="T18" fmla="*/ 2 w 66"/>
                  <a:gd name="T19" fmla="*/ 1 h 156"/>
                  <a:gd name="T20" fmla="*/ 2 w 66"/>
                  <a:gd name="T21" fmla="*/ 1 h 156"/>
                  <a:gd name="T22" fmla="*/ 2 w 66"/>
                  <a:gd name="T23" fmla="*/ 1 h 156"/>
                  <a:gd name="T24" fmla="*/ 0 w 66"/>
                  <a:gd name="T25" fmla="*/ 1 h 156"/>
                  <a:gd name="T26" fmla="*/ 2 w 66"/>
                  <a:gd name="T27" fmla="*/ 0 h 156"/>
                  <a:gd name="T28" fmla="*/ 2 w 66"/>
                  <a:gd name="T29" fmla="*/ 1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156"/>
                  <a:gd name="T47" fmla="*/ 66 w 66"/>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156">
                    <a:moveTo>
                      <a:pt x="60" y="24"/>
                    </a:moveTo>
                    <a:lnTo>
                      <a:pt x="48" y="48"/>
                    </a:lnTo>
                    <a:lnTo>
                      <a:pt x="66" y="54"/>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close/>
                  </a:path>
                </a:pathLst>
              </a:custGeom>
              <a:solidFill>
                <a:srgbClr val="E8D898"/>
              </a:solidFill>
              <a:ln w="9525">
                <a:solidFill>
                  <a:srgbClr val="E8D898"/>
                </a:solidFill>
                <a:round/>
                <a:headEnd/>
                <a:tailEnd/>
              </a:ln>
            </p:spPr>
            <p:txBody>
              <a:bodyPr/>
              <a:lstStyle/>
              <a:p>
                <a:endParaRPr lang="en-US"/>
              </a:p>
            </p:txBody>
          </p:sp>
          <p:sp>
            <p:nvSpPr>
              <p:cNvPr id="23135" name="Freeform 208"/>
              <p:cNvSpPr>
                <a:spLocks noChangeAspect="1"/>
              </p:cNvSpPr>
              <p:nvPr/>
            </p:nvSpPr>
            <p:spPr bwMode="auto">
              <a:xfrm>
                <a:off x="5122" y="1338"/>
                <a:ext cx="50" cy="106"/>
              </a:xfrm>
              <a:custGeom>
                <a:avLst/>
                <a:gdLst>
                  <a:gd name="T0" fmla="*/ 2 w 66"/>
                  <a:gd name="T1" fmla="*/ 1 h 156"/>
                  <a:gd name="T2" fmla="*/ 2 w 66"/>
                  <a:gd name="T3" fmla="*/ 1 h 156"/>
                  <a:gd name="T4" fmla="*/ 2 w 66"/>
                  <a:gd name="T5" fmla="*/ 1 h 156"/>
                  <a:gd name="T6" fmla="*/ 2 w 66"/>
                  <a:gd name="T7" fmla="*/ 1 h 156"/>
                  <a:gd name="T8" fmla="*/ 2 w 66"/>
                  <a:gd name="T9" fmla="*/ 1 h 156"/>
                  <a:gd name="T10" fmla="*/ 2 w 66"/>
                  <a:gd name="T11" fmla="*/ 1 h 156"/>
                  <a:gd name="T12" fmla="*/ 2 w 66"/>
                  <a:gd name="T13" fmla="*/ 1 h 156"/>
                  <a:gd name="T14" fmla="*/ 2 w 66"/>
                  <a:gd name="T15" fmla="*/ 1 h 156"/>
                  <a:gd name="T16" fmla="*/ 2 w 66"/>
                  <a:gd name="T17" fmla="*/ 1 h 156"/>
                  <a:gd name="T18" fmla="*/ 2 w 66"/>
                  <a:gd name="T19" fmla="*/ 1 h 156"/>
                  <a:gd name="T20" fmla="*/ 0 w 66"/>
                  <a:gd name="T21" fmla="*/ 1 h 156"/>
                  <a:gd name="T22" fmla="*/ 2 w 66"/>
                  <a:gd name="T23" fmla="*/ 1 h 156"/>
                  <a:gd name="T24" fmla="*/ 2 w 66"/>
                  <a:gd name="T25" fmla="*/ 1 h 156"/>
                  <a:gd name="T26" fmla="*/ 2 w 66"/>
                  <a:gd name="T27" fmla="*/ 1 h 156"/>
                  <a:gd name="T28" fmla="*/ 0 w 66"/>
                  <a:gd name="T29" fmla="*/ 1 h 156"/>
                  <a:gd name="T30" fmla="*/ 2 w 66"/>
                  <a:gd name="T31" fmla="*/ 0 h 156"/>
                  <a:gd name="T32" fmla="*/ 2 w 66"/>
                  <a:gd name="T33" fmla="*/ 1 h 156"/>
                  <a:gd name="T34" fmla="*/ 2 w 66"/>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56"/>
                  <a:gd name="T56" fmla="*/ 66 w 66"/>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56">
                    <a:moveTo>
                      <a:pt x="60" y="24"/>
                    </a:moveTo>
                    <a:lnTo>
                      <a:pt x="48" y="48"/>
                    </a:lnTo>
                    <a:lnTo>
                      <a:pt x="66" y="54"/>
                    </a:lnTo>
                    <a:lnTo>
                      <a:pt x="66" y="96"/>
                    </a:lnTo>
                    <a:lnTo>
                      <a:pt x="66" y="78"/>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lnTo>
                      <a:pt x="60" y="3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36" name="Freeform 209"/>
              <p:cNvSpPr>
                <a:spLocks noChangeAspect="1"/>
              </p:cNvSpPr>
              <p:nvPr/>
            </p:nvSpPr>
            <p:spPr bwMode="auto">
              <a:xfrm>
                <a:off x="3818" y="1575"/>
                <a:ext cx="274" cy="248"/>
              </a:xfrm>
              <a:custGeom>
                <a:avLst/>
                <a:gdLst>
                  <a:gd name="T0" fmla="*/ 2 w 360"/>
                  <a:gd name="T1" fmla="*/ 1 h 366"/>
                  <a:gd name="T2" fmla="*/ 2 w 360"/>
                  <a:gd name="T3" fmla="*/ 1 h 366"/>
                  <a:gd name="T4" fmla="*/ 2 w 360"/>
                  <a:gd name="T5" fmla="*/ 1 h 366"/>
                  <a:gd name="T6" fmla="*/ 2 w 360"/>
                  <a:gd name="T7" fmla="*/ 1 h 366"/>
                  <a:gd name="T8" fmla="*/ 2 w 360"/>
                  <a:gd name="T9" fmla="*/ 1 h 366"/>
                  <a:gd name="T10" fmla="*/ 2 w 360"/>
                  <a:gd name="T11" fmla="*/ 1 h 366"/>
                  <a:gd name="T12" fmla="*/ 0 w 360"/>
                  <a:gd name="T13" fmla="*/ 1 h 366"/>
                  <a:gd name="T14" fmla="*/ 2 w 360"/>
                  <a:gd name="T15" fmla="*/ 1 h 366"/>
                  <a:gd name="T16" fmla="*/ 2 w 360"/>
                  <a:gd name="T17" fmla="*/ 0 h 366"/>
                  <a:gd name="T18" fmla="*/ 2 w 360"/>
                  <a:gd name="T19" fmla="*/ 1 h 366"/>
                  <a:gd name="T20" fmla="*/ 2 w 360"/>
                  <a:gd name="T21" fmla="*/ 1 h 3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0"/>
                  <a:gd name="T34" fmla="*/ 0 h 366"/>
                  <a:gd name="T35" fmla="*/ 360 w 360"/>
                  <a:gd name="T36" fmla="*/ 366 h 3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close/>
                  </a:path>
                </a:pathLst>
              </a:custGeom>
              <a:solidFill>
                <a:srgbClr val="FFAA00"/>
              </a:solidFill>
              <a:ln w="9525">
                <a:solidFill>
                  <a:srgbClr val="FFAA00"/>
                </a:solidFill>
                <a:round/>
                <a:headEnd/>
                <a:tailEnd/>
              </a:ln>
            </p:spPr>
            <p:txBody>
              <a:bodyPr/>
              <a:lstStyle/>
              <a:p>
                <a:endParaRPr lang="en-US"/>
              </a:p>
            </p:txBody>
          </p:sp>
          <p:sp>
            <p:nvSpPr>
              <p:cNvPr id="23137" name="Freeform 210"/>
              <p:cNvSpPr>
                <a:spLocks noChangeAspect="1"/>
              </p:cNvSpPr>
              <p:nvPr/>
            </p:nvSpPr>
            <p:spPr bwMode="auto">
              <a:xfrm>
                <a:off x="3818" y="1575"/>
                <a:ext cx="274" cy="248"/>
              </a:xfrm>
              <a:custGeom>
                <a:avLst/>
                <a:gdLst>
                  <a:gd name="T0" fmla="*/ 2 w 360"/>
                  <a:gd name="T1" fmla="*/ 1 h 366"/>
                  <a:gd name="T2" fmla="*/ 2 w 360"/>
                  <a:gd name="T3" fmla="*/ 1 h 366"/>
                  <a:gd name="T4" fmla="*/ 2 w 360"/>
                  <a:gd name="T5" fmla="*/ 1 h 366"/>
                  <a:gd name="T6" fmla="*/ 2 w 360"/>
                  <a:gd name="T7" fmla="*/ 1 h 366"/>
                  <a:gd name="T8" fmla="*/ 2 w 360"/>
                  <a:gd name="T9" fmla="*/ 1 h 366"/>
                  <a:gd name="T10" fmla="*/ 2 w 360"/>
                  <a:gd name="T11" fmla="*/ 1 h 366"/>
                  <a:gd name="T12" fmla="*/ 0 w 360"/>
                  <a:gd name="T13" fmla="*/ 1 h 366"/>
                  <a:gd name="T14" fmla="*/ 2 w 360"/>
                  <a:gd name="T15" fmla="*/ 1 h 366"/>
                  <a:gd name="T16" fmla="*/ 2 w 360"/>
                  <a:gd name="T17" fmla="*/ 0 h 366"/>
                  <a:gd name="T18" fmla="*/ 2 w 360"/>
                  <a:gd name="T19" fmla="*/ 1 h 366"/>
                  <a:gd name="T20" fmla="*/ 2 w 360"/>
                  <a:gd name="T21" fmla="*/ 1 h 366"/>
                  <a:gd name="T22" fmla="*/ 2 w 360"/>
                  <a:gd name="T23" fmla="*/ 1 h 3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0"/>
                  <a:gd name="T37" fmla="*/ 0 h 366"/>
                  <a:gd name="T38" fmla="*/ 360 w 360"/>
                  <a:gd name="T39" fmla="*/ 366 h 3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lnTo>
                      <a:pt x="354" y="7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38" name="Freeform 211"/>
              <p:cNvSpPr>
                <a:spLocks noChangeAspect="1"/>
              </p:cNvSpPr>
              <p:nvPr/>
            </p:nvSpPr>
            <p:spPr bwMode="auto">
              <a:xfrm>
                <a:off x="4943" y="1175"/>
                <a:ext cx="234" cy="180"/>
              </a:xfrm>
              <a:custGeom>
                <a:avLst/>
                <a:gdLst>
                  <a:gd name="T0" fmla="*/ 2 w 306"/>
                  <a:gd name="T1" fmla="*/ 1 h 264"/>
                  <a:gd name="T2" fmla="*/ 2 w 306"/>
                  <a:gd name="T3" fmla="*/ 1 h 264"/>
                  <a:gd name="T4" fmla="*/ 2 w 306"/>
                  <a:gd name="T5" fmla="*/ 1 h 264"/>
                  <a:gd name="T6" fmla="*/ 2 w 306"/>
                  <a:gd name="T7" fmla="*/ 1 h 264"/>
                  <a:gd name="T8" fmla="*/ 2 w 306"/>
                  <a:gd name="T9" fmla="*/ 1 h 264"/>
                  <a:gd name="T10" fmla="*/ 2 w 306"/>
                  <a:gd name="T11" fmla="*/ 1 h 264"/>
                  <a:gd name="T12" fmla="*/ 2 w 306"/>
                  <a:gd name="T13" fmla="*/ 1 h 264"/>
                  <a:gd name="T14" fmla="*/ 2 w 306"/>
                  <a:gd name="T15" fmla="*/ 1 h 264"/>
                  <a:gd name="T16" fmla="*/ 2 w 306"/>
                  <a:gd name="T17" fmla="*/ 1 h 264"/>
                  <a:gd name="T18" fmla="*/ 2 w 306"/>
                  <a:gd name="T19" fmla="*/ 1 h 264"/>
                  <a:gd name="T20" fmla="*/ 0 w 306"/>
                  <a:gd name="T21" fmla="*/ 1 h 264"/>
                  <a:gd name="T22" fmla="*/ 2 w 306"/>
                  <a:gd name="T23" fmla="*/ 1 h 264"/>
                  <a:gd name="T24" fmla="*/ 2 w 306"/>
                  <a:gd name="T25" fmla="*/ 1 h 264"/>
                  <a:gd name="T26" fmla="*/ 2 w 306"/>
                  <a:gd name="T27" fmla="*/ 1 h 264"/>
                  <a:gd name="T28" fmla="*/ 2 w 306"/>
                  <a:gd name="T29" fmla="*/ 1 h 264"/>
                  <a:gd name="T30" fmla="*/ 2 w 306"/>
                  <a:gd name="T31" fmla="*/ 1 h 264"/>
                  <a:gd name="T32" fmla="*/ 2 w 306"/>
                  <a:gd name="T33" fmla="*/ 1 h 264"/>
                  <a:gd name="T34" fmla="*/ 2 w 306"/>
                  <a:gd name="T35" fmla="*/ 1 h 264"/>
                  <a:gd name="T36" fmla="*/ 2 w 306"/>
                  <a:gd name="T37" fmla="*/ 1 h 264"/>
                  <a:gd name="T38" fmla="*/ 2 w 306"/>
                  <a:gd name="T39" fmla="*/ 1 h 264"/>
                  <a:gd name="T40" fmla="*/ 2 w 306"/>
                  <a:gd name="T41" fmla="*/ 1 h 264"/>
                  <a:gd name="T42" fmla="*/ 2 w 306"/>
                  <a:gd name="T43" fmla="*/ 1 h 264"/>
                  <a:gd name="T44" fmla="*/ 2 w 306"/>
                  <a:gd name="T45" fmla="*/ 1 h 264"/>
                  <a:gd name="T46" fmla="*/ 2 w 306"/>
                  <a:gd name="T47" fmla="*/ 0 h 264"/>
                  <a:gd name="T48" fmla="*/ 2 w 306"/>
                  <a:gd name="T49" fmla="*/ 1 h 264"/>
                  <a:gd name="T50" fmla="*/ 2 w 306"/>
                  <a:gd name="T51" fmla="*/ 1 h 264"/>
                  <a:gd name="T52" fmla="*/ 2 w 306"/>
                  <a:gd name="T53" fmla="*/ 1 h 264"/>
                  <a:gd name="T54" fmla="*/ 2 w 306"/>
                  <a:gd name="T55" fmla="*/ 1 h 2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6"/>
                  <a:gd name="T85" fmla="*/ 0 h 264"/>
                  <a:gd name="T86" fmla="*/ 306 w 306"/>
                  <a:gd name="T87" fmla="*/ 264 h 26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close/>
                  </a:path>
                </a:pathLst>
              </a:custGeom>
              <a:solidFill>
                <a:srgbClr val="E8D898"/>
              </a:solidFill>
              <a:ln w="9525">
                <a:solidFill>
                  <a:srgbClr val="E8D898"/>
                </a:solidFill>
                <a:round/>
                <a:headEnd/>
                <a:tailEnd/>
              </a:ln>
            </p:spPr>
            <p:txBody>
              <a:bodyPr/>
              <a:lstStyle/>
              <a:p>
                <a:endParaRPr lang="en-US"/>
              </a:p>
            </p:txBody>
          </p:sp>
          <p:sp>
            <p:nvSpPr>
              <p:cNvPr id="23139" name="Freeform 212"/>
              <p:cNvSpPr>
                <a:spLocks noChangeAspect="1"/>
              </p:cNvSpPr>
              <p:nvPr/>
            </p:nvSpPr>
            <p:spPr bwMode="auto">
              <a:xfrm>
                <a:off x="4943" y="1175"/>
                <a:ext cx="234" cy="180"/>
              </a:xfrm>
              <a:custGeom>
                <a:avLst/>
                <a:gdLst>
                  <a:gd name="T0" fmla="*/ 2 w 306"/>
                  <a:gd name="T1" fmla="*/ 1 h 264"/>
                  <a:gd name="T2" fmla="*/ 2 w 306"/>
                  <a:gd name="T3" fmla="*/ 1 h 264"/>
                  <a:gd name="T4" fmla="*/ 2 w 306"/>
                  <a:gd name="T5" fmla="*/ 1 h 264"/>
                  <a:gd name="T6" fmla="*/ 2 w 306"/>
                  <a:gd name="T7" fmla="*/ 1 h 264"/>
                  <a:gd name="T8" fmla="*/ 2 w 306"/>
                  <a:gd name="T9" fmla="*/ 1 h 264"/>
                  <a:gd name="T10" fmla="*/ 2 w 306"/>
                  <a:gd name="T11" fmla="*/ 1 h 264"/>
                  <a:gd name="T12" fmla="*/ 2 w 306"/>
                  <a:gd name="T13" fmla="*/ 1 h 264"/>
                  <a:gd name="T14" fmla="*/ 2 w 306"/>
                  <a:gd name="T15" fmla="*/ 1 h 264"/>
                  <a:gd name="T16" fmla="*/ 2 w 306"/>
                  <a:gd name="T17" fmla="*/ 1 h 264"/>
                  <a:gd name="T18" fmla="*/ 2 w 306"/>
                  <a:gd name="T19" fmla="*/ 1 h 264"/>
                  <a:gd name="T20" fmla="*/ 0 w 306"/>
                  <a:gd name="T21" fmla="*/ 1 h 264"/>
                  <a:gd name="T22" fmla="*/ 2 w 306"/>
                  <a:gd name="T23" fmla="*/ 1 h 264"/>
                  <a:gd name="T24" fmla="*/ 2 w 306"/>
                  <a:gd name="T25" fmla="*/ 1 h 264"/>
                  <a:gd name="T26" fmla="*/ 2 w 306"/>
                  <a:gd name="T27" fmla="*/ 1 h 264"/>
                  <a:gd name="T28" fmla="*/ 2 w 306"/>
                  <a:gd name="T29" fmla="*/ 1 h 264"/>
                  <a:gd name="T30" fmla="*/ 2 w 306"/>
                  <a:gd name="T31" fmla="*/ 1 h 264"/>
                  <a:gd name="T32" fmla="*/ 2 w 306"/>
                  <a:gd name="T33" fmla="*/ 1 h 264"/>
                  <a:gd name="T34" fmla="*/ 2 w 306"/>
                  <a:gd name="T35" fmla="*/ 1 h 264"/>
                  <a:gd name="T36" fmla="*/ 2 w 306"/>
                  <a:gd name="T37" fmla="*/ 1 h 264"/>
                  <a:gd name="T38" fmla="*/ 2 w 306"/>
                  <a:gd name="T39" fmla="*/ 1 h 264"/>
                  <a:gd name="T40" fmla="*/ 2 w 306"/>
                  <a:gd name="T41" fmla="*/ 1 h 264"/>
                  <a:gd name="T42" fmla="*/ 2 w 306"/>
                  <a:gd name="T43" fmla="*/ 1 h 264"/>
                  <a:gd name="T44" fmla="*/ 2 w 306"/>
                  <a:gd name="T45" fmla="*/ 1 h 264"/>
                  <a:gd name="T46" fmla="*/ 2 w 306"/>
                  <a:gd name="T47" fmla="*/ 0 h 264"/>
                  <a:gd name="T48" fmla="*/ 2 w 306"/>
                  <a:gd name="T49" fmla="*/ 1 h 264"/>
                  <a:gd name="T50" fmla="*/ 2 w 306"/>
                  <a:gd name="T51" fmla="*/ 1 h 264"/>
                  <a:gd name="T52" fmla="*/ 2 w 306"/>
                  <a:gd name="T53" fmla="*/ 1 h 264"/>
                  <a:gd name="T54" fmla="*/ 2 w 306"/>
                  <a:gd name="T55" fmla="*/ 1 h 264"/>
                  <a:gd name="T56" fmla="*/ 2 w 306"/>
                  <a:gd name="T57" fmla="*/ 1 h 2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6"/>
                  <a:gd name="T88" fmla="*/ 0 h 264"/>
                  <a:gd name="T89" fmla="*/ 306 w 306"/>
                  <a:gd name="T90" fmla="*/ 264 h 2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lnTo>
                      <a:pt x="294" y="14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40" name="Freeform 213"/>
              <p:cNvSpPr>
                <a:spLocks noChangeAspect="1"/>
              </p:cNvSpPr>
              <p:nvPr/>
            </p:nvSpPr>
            <p:spPr bwMode="auto">
              <a:xfrm>
                <a:off x="5140" y="1554"/>
                <a:ext cx="23" cy="29"/>
              </a:xfrm>
              <a:custGeom>
                <a:avLst/>
                <a:gdLst>
                  <a:gd name="T0" fmla="*/ 0 w 30"/>
                  <a:gd name="T1" fmla="*/ 0 h 42"/>
                  <a:gd name="T2" fmla="*/ 2 w 30"/>
                  <a:gd name="T3" fmla="*/ 1 h 42"/>
                  <a:gd name="T4" fmla="*/ 0 w 30"/>
                  <a:gd name="T5" fmla="*/ 0 h 42"/>
                  <a:gd name="T6" fmla="*/ 0 w 30"/>
                  <a:gd name="T7" fmla="*/ 1 h 42"/>
                  <a:gd name="T8" fmla="*/ 0 60000 65536"/>
                  <a:gd name="T9" fmla="*/ 0 60000 65536"/>
                  <a:gd name="T10" fmla="*/ 0 60000 65536"/>
                  <a:gd name="T11" fmla="*/ 0 60000 65536"/>
                  <a:gd name="T12" fmla="*/ 0 w 30"/>
                  <a:gd name="T13" fmla="*/ 0 h 42"/>
                  <a:gd name="T14" fmla="*/ 30 w 30"/>
                  <a:gd name="T15" fmla="*/ 42 h 42"/>
                </a:gdLst>
                <a:ahLst/>
                <a:cxnLst>
                  <a:cxn ang="T8">
                    <a:pos x="T0" y="T1"/>
                  </a:cxn>
                  <a:cxn ang="T9">
                    <a:pos x="T2" y="T3"/>
                  </a:cxn>
                  <a:cxn ang="T10">
                    <a:pos x="T4" y="T5"/>
                  </a:cxn>
                  <a:cxn ang="T11">
                    <a:pos x="T6" y="T7"/>
                  </a:cxn>
                </a:cxnLst>
                <a:rect l="T12" t="T13" r="T14" b="T15"/>
                <a:pathLst>
                  <a:path w="30" h="42">
                    <a:moveTo>
                      <a:pt x="0" y="0"/>
                    </a:moveTo>
                    <a:lnTo>
                      <a:pt x="30" y="42"/>
                    </a:lnTo>
                    <a:lnTo>
                      <a:pt x="0" y="0"/>
                    </a:lnTo>
                    <a:lnTo>
                      <a:pt x="0"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41" name="Freeform 214"/>
              <p:cNvSpPr>
                <a:spLocks noChangeAspect="1"/>
              </p:cNvSpPr>
              <p:nvPr/>
            </p:nvSpPr>
            <p:spPr bwMode="auto">
              <a:xfrm>
                <a:off x="4825" y="1554"/>
                <a:ext cx="334" cy="131"/>
              </a:xfrm>
              <a:custGeom>
                <a:avLst/>
                <a:gdLst>
                  <a:gd name="T0" fmla="*/ 2 w 438"/>
                  <a:gd name="T1" fmla="*/ 1 h 192"/>
                  <a:gd name="T2" fmla="*/ 2 w 438"/>
                  <a:gd name="T3" fmla="*/ 1 h 192"/>
                  <a:gd name="T4" fmla="*/ 2 w 438"/>
                  <a:gd name="T5" fmla="*/ 1 h 192"/>
                  <a:gd name="T6" fmla="*/ 2 w 438"/>
                  <a:gd name="T7" fmla="*/ 1 h 192"/>
                  <a:gd name="T8" fmla="*/ 2 w 438"/>
                  <a:gd name="T9" fmla="*/ 1 h 192"/>
                  <a:gd name="T10" fmla="*/ 2 w 438"/>
                  <a:gd name="T11" fmla="*/ 1 h 192"/>
                  <a:gd name="T12" fmla="*/ 2 w 438"/>
                  <a:gd name="T13" fmla="*/ 1 h 192"/>
                  <a:gd name="T14" fmla="*/ 2 w 438"/>
                  <a:gd name="T15" fmla="*/ 1 h 192"/>
                  <a:gd name="T16" fmla="*/ 2 w 438"/>
                  <a:gd name="T17" fmla="*/ 1 h 192"/>
                  <a:gd name="T18" fmla="*/ 2 w 438"/>
                  <a:gd name="T19" fmla="*/ 1 h 192"/>
                  <a:gd name="T20" fmla="*/ 2 w 438"/>
                  <a:gd name="T21" fmla="*/ 1 h 192"/>
                  <a:gd name="T22" fmla="*/ 2 w 438"/>
                  <a:gd name="T23" fmla="*/ 1 h 192"/>
                  <a:gd name="T24" fmla="*/ 2 w 438"/>
                  <a:gd name="T25" fmla="*/ 1 h 192"/>
                  <a:gd name="T26" fmla="*/ 2 w 438"/>
                  <a:gd name="T27" fmla="*/ 1 h 192"/>
                  <a:gd name="T28" fmla="*/ 2 w 438"/>
                  <a:gd name="T29" fmla="*/ 1 h 192"/>
                  <a:gd name="T30" fmla="*/ 2 w 438"/>
                  <a:gd name="T31" fmla="*/ 1 h 192"/>
                  <a:gd name="T32" fmla="*/ 2 w 438"/>
                  <a:gd name="T33" fmla="*/ 1 h 192"/>
                  <a:gd name="T34" fmla="*/ 2 w 438"/>
                  <a:gd name="T35" fmla="*/ 1 h 192"/>
                  <a:gd name="T36" fmla="*/ 2 w 438"/>
                  <a:gd name="T37" fmla="*/ 1 h 192"/>
                  <a:gd name="T38" fmla="*/ 2 w 438"/>
                  <a:gd name="T39" fmla="*/ 1 h 192"/>
                  <a:gd name="T40" fmla="*/ 2 w 438"/>
                  <a:gd name="T41" fmla="*/ 1 h 192"/>
                  <a:gd name="T42" fmla="*/ 2 w 438"/>
                  <a:gd name="T43" fmla="*/ 1 h 192"/>
                  <a:gd name="T44" fmla="*/ 2 w 438"/>
                  <a:gd name="T45" fmla="*/ 1 h 192"/>
                  <a:gd name="T46" fmla="*/ 2 w 438"/>
                  <a:gd name="T47" fmla="*/ 1 h 192"/>
                  <a:gd name="T48" fmla="*/ 2 w 438"/>
                  <a:gd name="T49" fmla="*/ 1 h 192"/>
                  <a:gd name="T50" fmla="*/ 2 w 438"/>
                  <a:gd name="T51" fmla="*/ 1 h 192"/>
                  <a:gd name="T52" fmla="*/ 2 w 438"/>
                  <a:gd name="T53" fmla="*/ 1 h 192"/>
                  <a:gd name="T54" fmla="*/ 2 w 438"/>
                  <a:gd name="T55" fmla="*/ 1 h 192"/>
                  <a:gd name="T56" fmla="*/ 2 w 438"/>
                  <a:gd name="T57" fmla="*/ 1 h 192"/>
                  <a:gd name="T58" fmla="*/ 2 w 438"/>
                  <a:gd name="T59" fmla="*/ 1 h 192"/>
                  <a:gd name="T60" fmla="*/ 2 w 438"/>
                  <a:gd name="T61" fmla="*/ 1 h 192"/>
                  <a:gd name="T62" fmla="*/ 0 w 438"/>
                  <a:gd name="T63" fmla="*/ 1 h 192"/>
                  <a:gd name="T64" fmla="*/ 0 w 438"/>
                  <a:gd name="T65" fmla="*/ 1 h 192"/>
                  <a:gd name="T66" fmla="*/ 2 w 438"/>
                  <a:gd name="T67" fmla="*/ 1 h 192"/>
                  <a:gd name="T68" fmla="*/ 2 w 438"/>
                  <a:gd name="T69" fmla="*/ 1 h 192"/>
                  <a:gd name="T70" fmla="*/ 2 w 438"/>
                  <a:gd name="T71" fmla="*/ 1 h 192"/>
                  <a:gd name="T72" fmla="*/ 2 w 438"/>
                  <a:gd name="T73" fmla="*/ 1 h 192"/>
                  <a:gd name="T74" fmla="*/ 2 w 438"/>
                  <a:gd name="T75" fmla="*/ 1 h 192"/>
                  <a:gd name="T76" fmla="*/ 2 w 438"/>
                  <a:gd name="T77" fmla="*/ 1 h 192"/>
                  <a:gd name="T78" fmla="*/ 2 w 438"/>
                  <a:gd name="T79" fmla="*/ 1 h 192"/>
                  <a:gd name="T80" fmla="*/ 2 w 438"/>
                  <a:gd name="T81" fmla="*/ 1 h 192"/>
                  <a:gd name="T82" fmla="*/ 2 w 438"/>
                  <a:gd name="T83" fmla="*/ 0 h 192"/>
                  <a:gd name="T84" fmla="*/ 2 w 438"/>
                  <a:gd name="T85" fmla="*/ 1 h 192"/>
                  <a:gd name="T86" fmla="*/ 2 w 438"/>
                  <a:gd name="T87" fmla="*/ 1 h 192"/>
                  <a:gd name="T88" fmla="*/ 2 w 438"/>
                  <a:gd name="T89" fmla="*/ 1 h 192"/>
                  <a:gd name="T90" fmla="*/ 2 w 438"/>
                  <a:gd name="T91" fmla="*/ 1 h 192"/>
                  <a:gd name="T92" fmla="*/ 2 w 438"/>
                  <a:gd name="T93" fmla="*/ 1 h 192"/>
                  <a:gd name="T94" fmla="*/ 2 w 438"/>
                  <a:gd name="T95" fmla="*/ 1 h 192"/>
                  <a:gd name="T96" fmla="*/ 2 w 438"/>
                  <a:gd name="T97" fmla="*/ 1 h 192"/>
                  <a:gd name="T98" fmla="*/ 2 w 438"/>
                  <a:gd name="T99" fmla="*/ 1 h 192"/>
                  <a:gd name="T100" fmla="*/ 2 w 438"/>
                  <a:gd name="T101" fmla="*/ 1 h 192"/>
                  <a:gd name="T102" fmla="*/ 2 w 438"/>
                  <a:gd name="T103" fmla="*/ 1 h 192"/>
                  <a:gd name="T104" fmla="*/ 2 w 438"/>
                  <a:gd name="T105" fmla="*/ 1 h 192"/>
                  <a:gd name="T106" fmla="*/ 2 w 438"/>
                  <a:gd name="T107" fmla="*/ 1 h 192"/>
                  <a:gd name="T108" fmla="*/ 2 w 438"/>
                  <a:gd name="T109" fmla="*/ 1 h 192"/>
                  <a:gd name="T110" fmla="*/ 2 w 438"/>
                  <a:gd name="T111" fmla="*/ 1 h 192"/>
                  <a:gd name="T112" fmla="*/ 2 w 438"/>
                  <a:gd name="T113" fmla="*/ 1 h 192"/>
                  <a:gd name="T114" fmla="*/ 2 w 438"/>
                  <a:gd name="T115" fmla="*/ 1 h 192"/>
                  <a:gd name="T116" fmla="*/ 2 w 438"/>
                  <a:gd name="T117" fmla="*/ 1 h 1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8"/>
                  <a:gd name="T178" fmla="*/ 0 h 192"/>
                  <a:gd name="T179" fmla="*/ 438 w 438"/>
                  <a:gd name="T180" fmla="*/ 192 h 1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close/>
                  </a:path>
                </a:pathLst>
              </a:custGeom>
              <a:solidFill>
                <a:srgbClr val="FFAA00"/>
              </a:solidFill>
              <a:ln w="9525">
                <a:solidFill>
                  <a:srgbClr val="FFAA00"/>
                </a:solidFill>
                <a:round/>
                <a:headEnd/>
                <a:tailEnd/>
              </a:ln>
            </p:spPr>
            <p:txBody>
              <a:bodyPr/>
              <a:lstStyle/>
              <a:p>
                <a:endParaRPr lang="en-US"/>
              </a:p>
            </p:txBody>
          </p:sp>
          <p:sp>
            <p:nvSpPr>
              <p:cNvPr id="23142" name="Freeform 215"/>
              <p:cNvSpPr>
                <a:spLocks noChangeAspect="1"/>
              </p:cNvSpPr>
              <p:nvPr/>
            </p:nvSpPr>
            <p:spPr bwMode="auto">
              <a:xfrm>
                <a:off x="4825" y="1554"/>
                <a:ext cx="334" cy="131"/>
              </a:xfrm>
              <a:custGeom>
                <a:avLst/>
                <a:gdLst>
                  <a:gd name="T0" fmla="*/ 2 w 438"/>
                  <a:gd name="T1" fmla="*/ 1 h 192"/>
                  <a:gd name="T2" fmla="*/ 2 w 438"/>
                  <a:gd name="T3" fmla="*/ 1 h 192"/>
                  <a:gd name="T4" fmla="*/ 2 w 438"/>
                  <a:gd name="T5" fmla="*/ 1 h 192"/>
                  <a:gd name="T6" fmla="*/ 2 w 438"/>
                  <a:gd name="T7" fmla="*/ 1 h 192"/>
                  <a:gd name="T8" fmla="*/ 2 w 438"/>
                  <a:gd name="T9" fmla="*/ 1 h 192"/>
                  <a:gd name="T10" fmla="*/ 2 w 438"/>
                  <a:gd name="T11" fmla="*/ 1 h 192"/>
                  <a:gd name="T12" fmla="*/ 2 w 438"/>
                  <a:gd name="T13" fmla="*/ 1 h 192"/>
                  <a:gd name="T14" fmla="*/ 2 w 438"/>
                  <a:gd name="T15" fmla="*/ 1 h 192"/>
                  <a:gd name="T16" fmla="*/ 2 w 438"/>
                  <a:gd name="T17" fmla="*/ 1 h 192"/>
                  <a:gd name="T18" fmla="*/ 2 w 438"/>
                  <a:gd name="T19" fmla="*/ 1 h 192"/>
                  <a:gd name="T20" fmla="*/ 2 w 438"/>
                  <a:gd name="T21" fmla="*/ 1 h 192"/>
                  <a:gd name="T22" fmla="*/ 2 w 438"/>
                  <a:gd name="T23" fmla="*/ 1 h 192"/>
                  <a:gd name="T24" fmla="*/ 2 w 438"/>
                  <a:gd name="T25" fmla="*/ 1 h 192"/>
                  <a:gd name="T26" fmla="*/ 2 w 438"/>
                  <a:gd name="T27" fmla="*/ 1 h 192"/>
                  <a:gd name="T28" fmla="*/ 2 w 438"/>
                  <a:gd name="T29" fmla="*/ 1 h 192"/>
                  <a:gd name="T30" fmla="*/ 2 w 438"/>
                  <a:gd name="T31" fmla="*/ 1 h 192"/>
                  <a:gd name="T32" fmla="*/ 2 w 438"/>
                  <a:gd name="T33" fmla="*/ 1 h 192"/>
                  <a:gd name="T34" fmla="*/ 2 w 438"/>
                  <a:gd name="T35" fmla="*/ 1 h 192"/>
                  <a:gd name="T36" fmla="*/ 2 w 438"/>
                  <a:gd name="T37" fmla="*/ 1 h 192"/>
                  <a:gd name="T38" fmla="*/ 2 w 438"/>
                  <a:gd name="T39" fmla="*/ 1 h 192"/>
                  <a:gd name="T40" fmla="*/ 2 w 438"/>
                  <a:gd name="T41" fmla="*/ 1 h 192"/>
                  <a:gd name="T42" fmla="*/ 2 w 438"/>
                  <a:gd name="T43" fmla="*/ 1 h 192"/>
                  <a:gd name="T44" fmla="*/ 2 w 438"/>
                  <a:gd name="T45" fmla="*/ 1 h 192"/>
                  <a:gd name="T46" fmla="*/ 2 w 438"/>
                  <a:gd name="T47" fmla="*/ 1 h 192"/>
                  <a:gd name="T48" fmla="*/ 2 w 438"/>
                  <a:gd name="T49" fmla="*/ 1 h 192"/>
                  <a:gd name="T50" fmla="*/ 2 w 438"/>
                  <a:gd name="T51" fmla="*/ 1 h 192"/>
                  <a:gd name="T52" fmla="*/ 2 w 438"/>
                  <a:gd name="T53" fmla="*/ 1 h 192"/>
                  <a:gd name="T54" fmla="*/ 2 w 438"/>
                  <a:gd name="T55" fmla="*/ 1 h 192"/>
                  <a:gd name="T56" fmla="*/ 2 w 438"/>
                  <a:gd name="T57" fmla="*/ 1 h 192"/>
                  <a:gd name="T58" fmla="*/ 2 w 438"/>
                  <a:gd name="T59" fmla="*/ 1 h 192"/>
                  <a:gd name="T60" fmla="*/ 2 w 438"/>
                  <a:gd name="T61" fmla="*/ 1 h 192"/>
                  <a:gd name="T62" fmla="*/ 0 w 438"/>
                  <a:gd name="T63" fmla="*/ 1 h 192"/>
                  <a:gd name="T64" fmla="*/ 0 w 438"/>
                  <a:gd name="T65" fmla="*/ 1 h 192"/>
                  <a:gd name="T66" fmla="*/ 2 w 438"/>
                  <a:gd name="T67" fmla="*/ 1 h 192"/>
                  <a:gd name="T68" fmla="*/ 2 w 438"/>
                  <a:gd name="T69" fmla="*/ 1 h 192"/>
                  <a:gd name="T70" fmla="*/ 2 w 438"/>
                  <a:gd name="T71" fmla="*/ 1 h 192"/>
                  <a:gd name="T72" fmla="*/ 2 w 438"/>
                  <a:gd name="T73" fmla="*/ 1 h 192"/>
                  <a:gd name="T74" fmla="*/ 2 w 438"/>
                  <a:gd name="T75" fmla="*/ 1 h 192"/>
                  <a:gd name="T76" fmla="*/ 2 w 438"/>
                  <a:gd name="T77" fmla="*/ 1 h 192"/>
                  <a:gd name="T78" fmla="*/ 2 w 438"/>
                  <a:gd name="T79" fmla="*/ 1 h 192"/>
                  <a:gd name="T80" fmla="*/ 2 w 438"/>
                  <a:gd name="T81" fmla="*/ 1 h 192"/>
                  <a:gd name="T82" fmla="*/ 2 w 438"/>
                  <a:gd name="T83" fmla="*/ 0 h 192"/>
                  <a:gd name="T84" fmla="*/ 2 w 438"/>
                  <a:gd name="T85" fmla="*/ 1 h 192"/>
                  <a:gd name="T86" fmla="*/ 2 w 438"/>
                  <a:gd name="T87" fmla="*/ 1 h 192"/>
                  <a:gd name="T88" fmla="*/ 2 w 438"/>
                  <a:gd name="T89" fmla="*/ 1 h 192"/>
                  <a:gd name="T90" fmla="*/ 2 w 438"/>
                  <a:gd name="T91" fmla="*/ 1 h 192"/>
                  <a:gd name="T92" fmla="*/ 2 w 438"/>
                  <a:gd name="T93" fmla="*/ 1 h 192"/>
                  <a:gd name="T94" fmla="*/ 2 w 438"/>
                  <a:gd name="T95" fmla="*/ 1 h 192"/>
                  <a:gd name="T96" fmla="*/ 2 w 438"/>
                  <a:gd name="T97" fmla="*/ 1 h 192"/>
                  <a:gd name="T98" fmla="*/ 2 w 438"/>
                  <a:gd name="T99" fmla="*/ 1 h 192"/>
                  <a:gd name="T100" fmla="*/ 2 w 438"/>
                  <a:gd name="T101" fmla="*/ 1 h 192"/>
                  <a:gd name="T102" fmla="*/ 2 w 438"/>
                  <a:gd name="T103" fmla="*/ 1 h 192"/>
                  <a:gd name="T104" fmla="*/ 2 w 438"/>
                  <a:gd name="T105" fmla="*/ 1 h 192"/>
                  <a:gd name="T106" fmla="*/ 2 w 438"/>
                  <a:gd name="T107" fmla="*/ 1 h 192"/>
                  <a:gd name="T108" fmla="*/ 2 w 438"/>
                  <a:gd name="T109" fmla="*/ 1 h 192"/>
                  <a:gd name="T110" fmla="*/ 2 w 438"/>
                  <a:gd name="T111" fmla="*/ 1 h 192"/>
                  <a:gd name="T112" fmla="*/ 2 w 438"/>
                  <a:gd name="T113" fmla="*/ 1 h 192"/>
                  <a:gd name="T114" fmla="*/ 2 w 438"/>
                  <a:gd name="T115" fmla="*/ 1 h 192"/>
                  <a:gd name="T116" fmla="*/ 2 w 438"/>
                  <a:gd name="T117" fmla="*/ 1 h 192"/>
                  <a:gd name="T118" fmla="*/ 2 w 438"/>
                  <a:gd name="T119" fmla="*/ 1 h 1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8"/>
                  <a:gd name="T181" fmla="*/ 0 h 192"/>
                  <a:gd name="T182" fmla="*/ 438 w 438"/>
                  <a:gd name="T183" fmla="*/ 192 h 19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lnTo>
                      <a:pt x="438" y="6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43" name="Freeform 216"/>
              <p:cNvSpPr>
                <a:spLocks noChangeAspect="1"/>
              </p:cNvSpPr>
              <p:nvPr/>
            </p:nvSpPr>
            <p:spPr bwMode="auto">
              <a:xfrm>
                <a:off x="5136" y="1554"/>
                <a:ext cx="4" cy="4"/>
              </a:xfrm>
              <a:custGeom>
                <a:avLst/>
                <a:gdLst>
                  <a:gd name="T0" fmla="*/ 1 w 6"/>
                  <a:gd name="T1" fmla="*/ 0 h 6"/>
                  <a:gd name="T2" fmla="*/ 0 w 6"/>
                  <a:gd name="T3" fmla="*/ 0 h 6"/>
                  <a:gd name="T4" fmla="*/ 1 w 6"/>
                  <a:gd name="T5" fmla="*/ 0 h 6"/>
                  <a:gd name="T6" fmla="*/ 1 w 6"/>
                  <a:gd name="T7" fmla="*/ 1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0"/>
                    </a:lnTo>
                    <a:lnTo>
                      <a:pt x="6" y="0"/>
                    </a:lnTo>
                    <a:lnTo>
                      <a:pt x="6"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44" name="Freeform 217"/>
              <p:cNvSpPr>
                <a:spLocks noChangeAspect="1"/>
              </p:cNvSpPr>
              <p:nvPr/>
            </p:nvSpPr>
            <p:spPr bwMode="auto">
              <a:xfrm>
                <a:off x="4088" y="1074"/>
                <a:ext cx="256" cy="142"/>
              </a:xfrm>
              <a:custGeom>
                <a:avLst/>
                <a:gdLst>
                  <a:gd name="T0" fmla="*/ 2 w 336"/>
                  <a:gd name="T1" fmla="*/ 1 h 210"/>
                  <a:gd name="T2" fmla="*/ 0 w 336"/>
                  <a:gd name="T3" fmla="*/ 1 h 210"/>
                  <a:gd name="T4" fmla="*/ 2 w 336"/>
                  <a:gd name="T5" fmla="*/ 1 h 210"/>
                  <a:gd name="T6" fmla="*/ 2 w 336"/>
                  <a:gd name="T7" fmla="*/ 0 h 210"/>
                  <a:gd name="T8" fmla="*/ 2 w 336"/>
                  <a:gd name="T9" fmla="*/ 1 h 210"/>
                  <a:gd name="T10" fmla="*/ 2 w 336"/>
                  <a:gd name="T11" fmla="*/ 1 h 210"/>
                  <a:gd name="T12" fmla="*/ 0 60000 65536"/>
                  <a:gd name="T13" fmla="*/ 0 60000 65536"/>
                  <a:gd name="T14" fmla="*/ 0 60000 65536"/>
                  <a:gd name="T15" fmla="*/ 0 60000 65536"/>
                  <a:gd name="T16" fmla="*/ 0 60000 65536"/>
                  <a:gd name="T17" fmla="*/ 0 60000 65536"/>
                  <a:gd name="T18" fmla="*/ 0 w 336"/>
                  <a:gd name="T19" fmla="*/ 0 h 210"/>
                  <a:gd name="T20" fmla="*/ 336 w 336"/>
                  <a:gd name="T21" fmla="*/ 210 h 210"/>
                </a:gdLst>
                <a:ahLst/>
                <a:cxnLst>
                  <a:cxn ang="T12">
                    <a:pos x="T0" y="T1"/>
                  </a:cxn>
                  <a:cxn ang="T13">
                    <a:pos x="T2" y="T3"/>
                  </a:cxn>
                  <a:cxn ang="T14">
                    <a:pos x="T4" y="T5"/>
                  </a:cxn>
                  <a:cxn ang="T15">
                    <a:pos x="T6" y="T7"/>
                  </a:cxn>
                  <a:cxn ang="T16">
                    <a:pos x="T8" y="T9"/>
                  </a:cxn>
                  <a:cxn ang="T17">
                    <a:pos x="T10" y="T11"/>
                  </a:cxn>
                </a:cxnLst>
                <a:rect l="T18" t="T19" r="T20" b="T21"/>
                <a:pathLst>
                  <a:path w="336" h="210">
                    <a:moveTo>
                      <a:pt x="336" y="210"/>
                    </a:moveTo>
                    <a:lnTo>
                      <a:pt x="0" y="198"/>
                    </a:lnTo>
                    <a:lnTo>
                      <a:pt x="6" y="174"/>
                    </a:lnTo>
                    <a:lnTo>
                      <a:pt x="18" y="0"/>
                    </a:lnTo>
                    <a:lnTo>
                      <a:pt x="312" y="18"/>
                    </a:lnTo>
                    <a:lnTo>
                      <a:pt x="336" y="210"/>
                    </a:lnTo>
                    <a:close/>
                  </a:path>
                </a:pathLst>
              </a:custGeom>
              <a:solidFill>
                <a:srgbClr val="E8D898"/>
              </a:solidFill>
              <a:ln w="9525">
                <a:solidFill>
                  <a:srgbClr val="E8D898"/>
                </a:solidFill>
                <a:round/>
                <a:headEnd/>
                <a:tailEnd/>
              </a:ln>
            </p:spPr>
            <p:txBody>
              <a:bodyPr/>
              <a:lstStyle/>
              <a:p>
                <a:endParaRPr lang="en-US"/>
              </a:p>
            </p:txBody>
          </p:sp>
          <p:sp>
            <p:nvSpPr>
              <p:cNvPr id="23145" name="Freeform 218"/>
              <p:cNvSpPr>
                <a:spLocks noChangeAspect="1"/>
              </p:cNvSpPr>
              <p:nvPr/>
            </p:nvSpPr>
            <p:spPr bwMode="auto">
              <a:xfrm>
                <a:off x="4088" y="1074"/>
                <a:ext cx="256" cy="146"/>
              </a:xfrm>
              <a:custGeom>
                <a:avLst/>
                <a:gdLst>
                  <a:gd name="T0" fmla="*/ 2 w 336"/>
                  <a:gd name="T1" fmla="*/ 1 h 216"/>
                  <a:gd name="T2" fmla="*/ 0 w 336"/>
                  <a:gd name="T3" fmla="*/ 1 h 216"/>
                  <a:gd name="T4" fmla="*/ 2 w 336"/>
                  <a:gd name="T5" fmla="*/ 1 h 216"/>
                  <a:gd name="T6" fmla="*/ 2 w 336"/>
                  <a:gd name="T7" fmla="*/ 0 h 216"/>
                  <a:gd name="T8" fmla="*/ 2 w 336"/>
                  <a:gd name="T9" fmla="*/ 1 h 216"/>
                  <a:gd name="T10" fmla="*/ 2 w 336"/>
                  <a:gd name="T11" fmla="*/ 1 h 216"/>
                  <a:gd name="T12" fmla="*/ 2 w 336"/>
                  <a:gd name="T13" fmla="*/ 1 h 216"/>
                  <a:gd name="T14" fmla="*/ 0 60000 65536"/>
                  <a:gd name="T15" fmla="*/ 0 60000 65536"/>
                  <a:gd name="T16" fmla="*/ 0 60000 65536"/>
                  <a:gd name="T17" fmla="*/ 0 60000 65536"/>
                  <a:gd name="T18" fmla="*/ 0 60000 65536"/>
                  <a:gd name="T19" fmla="*/ 0 60000 65536"/>
                  <a:gd name="T20" fmla="*/ 0 60000 65536"/>
                  <a:gd name="T21" fmla="*/ 0 w 336"/>
                  <a:gd name="T22" fmla="*/ 0 h 216"/>
                  <a:gd name="T23" fmla="*/ 336 w 336"/>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216">
                    <a:moveTo>
                      <a:pt x="336" y="210"/>
                    </a:moveTo>
                    <a:lnTo>
                      <a:pt x="0" y="198"/>
                    </a:lnTo>
                    <a:lnTo>
                      <a:pt x="6" y="174"/>
                    </a:lnTo>
                    <a:lnTo>
                      <a:pt x="18" y="0"/>
                    </a:lnTo>
                    <a:lnTo>
                      <a:pt x="312" y="18"/>
                    </a:lnTo>
                    <a:lnTo>
                      <a:pt x="336" y="210"/>
                    </a:lnTo>
                    <a:lnTo>
                      <a:pt x="336" y="21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46" name="Freeform 219"/>
              <p:cNvSpPr>
                <a:spLocks noChangeAspect="1"/>
              </p:cNvSpPr>
              <p:nvPr/>
            </p:nvSpPr>
            <p:spPr bwMode="auto">
              <a:xfrm>
                <a:off x="4770" y="1351"/>
                <a:ext cx="160" cy="163"/>
              </a:xfrm>
              <a:custGeom>
                <a:avLst/>
                <a:gdLst>
                  <a:gd name="T0" fmla="*/ 2 w 210"/>
                  <a:gd name="T1" fmla="*/ 1 h 240"/>
                  <a:gd name="T2" fmla="*/ 2 w 210"/>
                  <a:gd name="T3" fmla="*/ 1 h 240"/>
                  <a:gd name="T4" fmla="*/ 2 w 210"/>
                  <a:gd name="T5" fmla="*/ 1 h 240"/>
                  <a:gd name="T6" fmla="*/ 2 w 210"/>
                  <a:gd name="T7" fmla="*/ 1 h 240"/>
                  <a:gd name="T8" fmla="*/ 2 w 210"/>
                  <a:gd name="T9" fmla="*/ 1 h 240"/>
                  <a:gd name="T10" fmla="*/ 2 w 210"/>
                  <a:gd name="T11" fmla="*/ 1 h 240"/>
                  <a:gd name="T12" fmla="*/ 2 w 210"/>
                  <a:gd name="T13" fmla="*/ 1 h 240"/>
                  <a:gd name="T14" fmla="*/ 2 w 210"/>
                  <a:gd name="T15" fmla="*/ 1 h 240"/>
                  <a:gd name="T16" fmla="*/ 2 w 210"/>
                  <a:gd name="T17" fmla="*/ 1 h 240"/>
                  <a:gd name="T18" fmla="*/ 2 w 210"/>
                  <a:gd name="T19" fmla="*/ 1 h 240"/>
                  <a:gd name="T20" fmla="*/ 2 w 210"/>
                  <a:gd name="T21" fmla="*/ 1 h 240"/>
                  <a:gd name="T22" fmla="*/ 2 w 210"/>
                  <a:gd name="T23" fmla="*/ 1 h 240"/>
                  <a:gd name="T24" fmla="*/ 2 w 210"/>
                  <a:gd name="T25" fmla="*/ 1 h 240"/>
                  <a:gd name="T26" fmla="*/ 2 w 210"/>
                  <a:gd name="T27" fmla="*/ 1 h 240"/>
                  <a:gd name="T28" fmla="*/ 0 w 210"/>
                  <a:gd name="T29" fmla="*/ 1 h 240"/>
                  <a:gd name="T30" fmla="*/ 2 w 210"/>
                  <a:gd name="T31" fmla="*/ 1 h 240"/>
                  <a:gd name="T32" fmla="*/ 2 w 210"/>
                  <a:gd name="T33" fmla="*/ 1 h 240"/>
                  <a:gd name="T34" fmla="*/ 2 w 210"/>
                  <a:gd name="T35" fmla="*/ 1 h 240"/>
                  <a:gd name="T36" fmla="*/ 2 w 210"/>
                  <a:gd name="T37" fmla="*/ 1 h 240"/>
                  <a:gd name="T38" fmla="*/ 2 w 210"/>
                  <a:gd name="T39" fmla="*/ 1 h 240"/>
                  <a:gd name="T40" fmla="*/ 2 w 210"/>
                  <a:gd name="T41" fmla="*/ 1 h 240"/>
                  <a:gd name="T42" fmla="*/ 2 w 210"/>
                  <a:gd name="T43" fmla="*/ 1 h 240"/>
                  <a:gd name="T44" fmla="*/ 2 w 210"/>
                  <a:gd name="T45" fmla="*/ 1 h 240"/>
                  <a:gd name="T46" fmla="*/ 2 w 210"/>
                  <a:gd name="T47" fmla="*/ 0 h 240"/>
                  <a:gd name="T48" fmla="*/ 2 w 210"/>
                  <a:gd name="T49" fmla="*/ 1 h 240"/>
                  <a:gd name="T50" fmla="*/ 2 w 210"/>
                  <a:gd name="T51" fmla="*/ 1 h 2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0"/>
                  <a:gd name="T79" fmla="*/ 0 h 240"/>
                  <a:gd name="T80" fmla="*/ 210 w 210"/>
                  <a:gd name="T81" fmla="*/ 240 h 2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close/>
                  </a:path>
                </a:pathLst>
              </a:custGeom>
              <a:solidFill>
                <a:srgbClr val="FFAA00"/>
              </a:solidFill>
              <a:ln w="9525">
                <a:solidFill>
                  <a:srgbClr val="FFAA00"/>
                </a:solidFill>
                <a:round/>
                <a:headEnd/>
                <a:tailEnd/>
              </a:ln>
            </p:spPr>
            <p:txBody>
              <a:bodyPr/>
              <a:lstStyle/>
              <a:p>
                <a:endParaRPr lang="en-US"/>
              </a:p>
            </p:txBody>
          </p:sp>
          <p:sp>
            <p:nvSpPr>
              <p:cNvPr id="23147" name="Freeform 220"/>
              <p:cNvSpPr>
                <a:spLocks noChangeAspect="1"/>
              </p:cNvSpPr>
              <p:nvPr/>
            </p:nvSpPr>
            <p:spPr bwMode="auto">
              <a:xfrm>
                <a:off x="4770" y="1351"/>
                <a:ext cx="160" cy="163"/>
              </a:xfrm>
              <a:custGeom>
                <a:avLst/>
                <a:gdLst>
                  <a:gd name="T0" fmla="*/ 2 w 210"/>
                  <a:gd name="T1" fmla="*/ 1 h 240"/>
                  <a:gd name="T2" fmla="*/ 2 w 210"/>
                  <a:gd name="T3" fmla="*/ 1 h 240"/>
                  <a:gd name="T4" fmla="*/ 2 w 210"/>
                  <a:gd name="T5" fmla="*/ 1 h 240"/>
                  <a:gd name="T6" fmla="*/ 2 w 210"/>
                  <a:gd name="T7" fmla="*/ 1 h 240"/>
                  <a:gd name="T8" fmla="*/ 2 w 210"/>
                  <a:gd name="T9" fmla="*/ 1 h 240"/>
                  <a:gd name="T10" fmla="*/ 2 w 210"/>
                  <a:gd name="T11" fmla="*/ 1 h 240"/>
                  <a:gd name="T12" fmla="*/ 2 w 210"/>
                  <a:gd name="T13" fmla="*/ 1 h 240"/>
                  <a:gd name="T14" fmla="*/ 2 w 210"/>
                  <a:gd name="T15" fmla="*/ 1 h 240"/>
                  <a:gd name="T16" fmla="*/ 2 w 210"/>
                  <a:gd name="T17" fmla="*/ 1 h 240"/>
                  <a:gd name="T18" fmla="*/ 2 w 210"/>
                  <a:gd name="T19" fmla="*/ 1 h 240"/>
                  <a:gd name="T20" fmla="*/ 2 w 210"/>
                  <a:gd name="T21" fmla="*/ 1 h 240"/>
                  <a:gd name="T22" fmla="*/ 2 w 210"/>
                  <a:gd name="T23" fmla="*/ 1 h 240"/>
                  <a:gd name="T24" fmla="*/ 2 w 210"/>
                  <a:gd name="T25" fmla="*/ 1 h 240"/>
                  <a:gd name="T26" fmla="*/ 2 w 210"/>
                  <a:gd name="T27" fmla="*/ 1 h 240"/>
                  <a:gd name="T28" fmla="*/ 0 w 210"/>
                  <a:gd name="T29" fmla="*/ 1 h 240"/>
                  <a:gd name="T30" fmla="*/ 2 w 210"/>
                  <a:gd name="T31" fmla="*/ 1 h 240"/>
                  <a:gd name="T32" fmla="*/ 2 w 210"/>
                  <a:gd name="T33" fmla="*/ 1 h 240"/>
                  <a:gd name="T34" fmla="*/ 2 w 210"/>
                  <a:gd name="T35" fmla="*/ 1 h 240"/>
                  <a:gd name="T36" fmla="*/ 2 w 210"/>
                  <a:gd name="T37" fmla="*/ 1 h 240"/>
                  <a:gd name="T38" fmla="*/ 2 w 210"/>
                  <a:gd name="T39" fmla="*/ 1 h 240"/>
                  <a:gd name="T40" fmla="*/ 2 w 210"/>
                  <a:gd name="T41" fmla="*/ 1 h 240"/>
                  <a:gd name="T42" fmla="*/ 2 w 210"/>
                  <a:gd name="T43" fmla="*/ 1 h 240"/>
                  <a:gd name="T44" fmla="*/ 2 w 210"/>
                  <a:gd name="T45" fmla="*/ 1 h 240"/>
                  <a:gd name="T46" fmla="*/ 2 w 210"/>
                  <a:gd name="T47" fmla="*/ 0 h 240"/>
                  <a:gd name="T48" fmla="*/ 2 w 210"/>
                  <a:gd name="T49" fmla="*/ 1 h 240"/>
                  <a:gd name="T50" fmla="*/ 2 w 210"/>
                  <a:gd name="T51" fmla="*/ 1 h 240"/>
                  <a:gd name="T52" fmla="*/ 2 w 210"/>
                  <a:gd name="T53" fmla="*/ 1 h 2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0"/>
                  <a:gd name="T82" fmla="*/ 0 h 240"/>
                  <a:gd name="T83" fmla="*/ 210 w 210"/>
                  <a:gd name="T84" fmla="*/ 240 h 2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lnTo>
                      <a:pt x="210" y="9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48" name="Freeform 221"/>
              <p:cNvSpPr>
                <a:spLocks noChangeAspect="1"/>
              </p:cNvSpPr>
              <p:nvPr/>
            </p:nvSpPr>
            <p:spPr bwMode="auto">
              <a:xfrm>
                <a:off x="4088" y="1595"/>
                <a:ext cx="338" cy="155"/>
              </a:xfrm>
              <a:custGeom>
                <a:avLst/>
                <a:gdLst>
                  <a:gd name="T0" fmla="*/ 2 w 444"/>
                  <a:gd name="T1" fmla="*/ 1 h 228"/>
                  <a:gd name="T2" fmla="*/ 2 w 444"/>
                  <a:gd name="T3" fmla="*/ 1 h 228"/>
                  <a:gd name="T4" fmla="*/ 2 w 444"/>
                  <a:gd name="T5" fmla="*/ 1 h 228"/>
                  <a:gd name="T6" fmla="*/ 2 w 444"/>
                  <a:gd name="T7" fmla="*/ 1 h 228"/>
                  <a:gd name="T8" fmla="*/ 2 w 444"/>
                  <a:gd name="T9" fmla="*/ 1 h 228"/>
                  <a:gd name="T10" fmla="*/ 2 w 444"/>
                  <a:gd name="T11" fmla="*/ 1 h 228"/>
                  <a:gd name="T12" fmla="*/ 2 w 444"/>
                  <a:gd name="T13" fmla="*/ 1 h 228"/>
                  <a:gd name="T14" fmla="*/ 2 w 444"/>
                  <a:gd name="T15" fmla="*/ 1 h 228"/>
                  <a:gd name="T16" fmla="*/ 2 w 444"/>
                  <a:gd name="T17" fmla="*/ 1 h 228"/>
                  <a:gd name="T18" fmla="*/ 2 w 444"/>
                  <a:gd name="T19" fmla="*/ 1 h 228"/>
                  <a:gd name="T20" fmla="*/ 2 w 444"/>
                  <a:gd name="T21" fmla="*/ 1 h 228"/>
                  <a:gd name="T22" fmla="*/ 2 w 444"/>
                  <a:gd name="T23" fmla="*/ 1 h 228"/>
                  <a:gd name="T24" fmla="*/ 2 w 444"/>
                  <a:gd name="T25" fmla="*/ 1 h 228"/>
                  <a:gd name="T26" fmla="*/ 2 w 444"/>
                  <a:gd name="T27" fmla="*/ 1 h 228"/>
                  <a:gd name="T28" fmla="*/ 2 w 444"/>
                  <a:gd name="T29" fmla="*/ 1 h 228"/>
                  <a:gd name="T30" fmla="*/ 2 w 444"/>
                  <a:gd name="T31" fmla="*/ 1 h 228"/>
                  <a:gd name="T32" fmla="*/ 2 w 444"/>
                  <a:gd name="T33" fmla="*/ 1 h 228"/>
                  <a:gd name="T34" fmla="*/ 2 w 444"/>
                  <a:gd name="T35" fmla="*/ 1 h 228"/>
                  <a:gd name="T36" fmla="*/ 2 w 444"/>
                  <a:gd name="T37" fmla="*/ 1 h 228"/>
                  <a:gd name="T38" fmla="*/ 2 w 444"/>
                  <a:gd name="T39" fmla="*/ 1 h 228"/>
                  <a:gd name="T40" fmla="*/ 0 w 444"/>
                  <a:gd name="T41" fmla="*/ 1 h 228"/>
                  <a:gd name="T42" fmla="*/ 2 w 444"/>
                  <a:gd name="T43" fmla="*/ 0 h 228"/>
                  <a:gd name="T44" fmla="*/ 2 w 444"/>
                  <a:gd name="T45" fmla="*/ 1 h 228"/>
                  <a:gd name="T46" fmla="*/ 2 w 444"/>
                  <a:gd name="T47" fmla="*/ 1 h 228"/>
                  <a:gd name="T48" fmla="*/ 2 w 444"/>
                  <a:gd name="T49" fmla="*/ 1 h 228"/>
                  <a:gd name="T50" fmla="*/ 2 w 444"/>
                  <a:gd name="T51" fmla="*/ 1 h 2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4"/>
                  <a:gd name="T79" fmla="*/ 0 h 228"/>
                  <a:gd name="T80" fmla="*/ 444 w 444"/>
                  <a:gd name="T81" fmla="*/ 228 h 2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close/>
                  </a:path>
                </a:pathLst>
              </a:custGeom>
              <a:solidFill>
                <a:srgbClr val="E8D898"/>
              </a:solidFill>
              <a:ln w="9525">
                <a:solidFill>
                  <a:srgbClr val="E8D898"/>
                </a:solidFill>
                <a:round/>
                <a:headEnd/>
                <a:tailEnd/>
              </a:ln>
            </p:spPr>
            <p:txBody>
              <a:bodyPr/>
              <a:lstStyle/>
              <a:p>
                <a:endParaRPr lang="en-US"/>
              </a:p>
            </p:txBody>
          </p:sp>
          <p:sp>
            <p:nvSpPr>
              <p:cNvPr id="23149" name="Freeform 222"/>
              <p:cNvSpPr>
                <a:spLocks noChangeAspect="1"/>
              </p:cNvSpPr>
              <p:nvPr/>
            </p:nvSpPr>
            <p:spPr bwMode="auto">
              <a:xfrm>
                <a:off x="4088" y="1595"/>
                <a:ext cx="338" cy="155"/>
              </a:xfrm>
              <a:custGeom>
                <a:avLst/>
                <a:gdLst>
                  <a:gd name="T0" fmla="*/ 2 w 444"/>
                  <a:gd name="T1" fmla="*/ 1 h 228"/>
                  <a:gd name="T2" fmla="*/ 2 w 444"/>
                  <a:gd name="T3" fmla="*/ 1 h 228"/>
                  <a:gd name="T4" fmla="*/ 2 w 444"/>
                  <a:gd name="T5" fmla="*/ 1 h 228"/>
                  <a:gd name="T6" fmla="*/ 2 w 444"/>
                  <a:gd name="T7" fmla="*/ 1 h 228"/>
                  <a:gd name="T8" fmla="*/ 2 w 444"/>
                  <a:gd name="T9" fmla="*/ 1 h 228"/>
                  <a:gd name="T10" fmla="*/ 2 w 444"/>
                  <a:gd name="T11" fmla="*/ 1 h 228"/>
                  <a:gd name="T12" fmla="*/ 2 w 444"/>
                  <a:gd name="T13" fmla="*/ 1 h 228"/>
                  <a:gd name="T14" fmla="*/ 2 w 444"/>
                  <a:gd name="T15" fmla="*/ 1 h 228"/>
                  <a:gd name="T16" fmla="*/ 2 w 444"/>
                  <a:gd name="T17" fmla="*/ 1 h 228"/>
                  <a:gd name="T18" fmla="*/ 2 w 444"/>
                  <a:gd name="T19" fmla="*/ 1 h 228"/>
                  <a:gd name="T20" fmla="*/ 2 w 444"/>
                  <a:gd name="T21" fmla="*/ 1 h 228"/>
                  <a:gd name="T22" fmla="*/ 2 w 444"/>
                  <a:gd name="T23" fmla="*/ 1 h 228"/>
                  <a:gd name="T24" fmla="*/ 2 w 444"/>
                  <a:gd name="T25" fmla="*/ 1 h 228"/>
                  <a:gd name="T26" fmla="*/ 2 w 444"/>
                  <a:gd name="T27" fmla="*/ 1 h 228"/>
                  <a:gd name="T28" fmla="*/ 2 w 444"/>
                  <a:gd name="T29" fmla="*/ 1 h 228"/>
                  <a:gd name="T30" fmla="*/ 2 w 444"/>
                  <a:gd name="T31" fmla="*/ 1 h 228"/>
                  <a:gd name="T32" fmla="*/ 2 w 444"/>
                  <a:gd name="T33" fmla="*/ 1 h 228"/>
                  <a:gd name="T34" fmla="*/ 2 w 444"/>
                  <a:gd name="T35" fmla="*/ 1 h 228"/>
                  <a:gd name="T36" fmla="*/ 2 w 444"/>
                  <a:gd name="T37" fmla="*/ 1 h 228"/>
                  <a:gd name="T38" fmla="*/ 2 w 444"/>
                  <a:gd name="T39" fmla="*/ 1 h 228"/>
                  <a:gd name="T40" fmla="*/ 0 w 444"/>
                  <a:gd name="T41" fmla="*/ 1 h 228"/>
                  <a:gd name="T42" fmla="*/ 2 w 444"/>
                  <a:gd name="T43" fmla="*/ 0 h 228"/>
                  <a:gd name="T44" fmla="*/ 2 w 444"/>
                  <a:gd name="T45" fmla="*/ 1 h 228"/>
                  <a:gd name="T46" fmla="*/ 2 w 444"/>
                  <a:gd name="T47" fmla="*/ 1 h 228"/>
                  <a:gd name="T48" fmla="*/ 2 w 444"/>
                  <a:gd name="T49" fmla="*/ 1 h 228"/>
                  <a:gd name="T50" fmla="*/ 2 w 444"/>
                  <a:gd name="T51" fmla="*/ 1 h 228"/>
                  <a:gd name="T52" fmla="*/ 2 w 444"/>
                  <a:gd name="T53" fmla="*/ 1 h 2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4"/>
                  <a:gd name="T82" fmla="*/ 0 h 228"/>
                  <a:gd name="T83" fmla="*/ 444 w 444"/>
                  <a:gd name="T84" fmla="*/ 228 h 2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lnTo>
                      <a:pt x="432" y="5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50" name="Freeform 223"/>
              <p:cNvSpPr>
                <a:spLocks noChangeAspect="1"/>
              </p:cNvSpPr>
              <p:nvPr/>
            </p:nvSpPr>
            <p:spPr bwMode="auto">
              <a:xfrm>
                <a:off x="3360" y="1082"/>
                <a:ext cx="307" cy="232"/>
              </a:xfrm>
              <a:custGeom>
                <a:avLst/>
                <a:gdLst>
                  <a:gd name="T0" fmla="*/ 2 w 402"/>
                  <a:gd name="T1" fmla="*/ 1 h 342"/>
                  <a:gd name="T2" fmla="*/ 0 w 402"/>
                  <a:gd name="T3" fmla="*/ 1 h 342"/>
                  <a:gd name="T4" fmla="*/ 0 w 402"/>
                  <a:gd name="T5" fmla="*/ 1 h 342"/>
                  <a:gd name="T6" fmla="*/ 2 w 402"/>
                  <a:gd name="T7" fmla="*/ 1 h 342"/>
                  <a:gd name="T8" fmla="*/ 2 w 402"/>
                  <a:gd name="T9" fmla="*/ 1 h 342"/>
                  <a:gd name="T10" fmla="*/ 2 w 402"/>
                  <a:gd name="T11" fmla="*/ 0 h 342"/>
                  <a:gd name="T12" fmla="*/ 2 w 402"/>
                  <a:gd name="T13" fmla="*/ 1 h 342"/>
                  <a:gd name="T14" fmla="*/ 2 w 402"/>
                  <a:gd name="T15" fmla="*/ 1 h 342"/>
                  <a:gd name="T16" fmla="*/ 2 w 402"/>
                  <a:gd name="T17" fmla="*/ 1 h 342"/>
                  <a:gd name="T18" fmla="*/ 2 w 402"/>
                  <a:gd name="T19" fmla="*/ 1 h 342"/>
                  <a:gd name="T20" fmla="*/ 2 w 402"/>
                  <a:gd name="T21" fmla="*/ 1 h 342"/>
                  <a:gd name="T22" fmla="*/ 2 w 402"/>
                  <a:gd name="T23" fmla="*/ 1 h 342"/>
                  <a:gd name="T24" fmla="*/ 2 w 402"/>
                  <a:gd name="T25" fmla="*/ 1 h 342"/>
                  <a:gd name="T26" fmla="*/ 2 w 402"/>
                  <a:gd name="T27" fmla="*/ 1 h 342"/>
                  <a:gd name="T28" fmla="*/ 2 w 402"/>
                  <a:gd name="T29" fmla="*/ 1 h 342"/>
                  <a:gd name="T30" fmla="*/ 2 w 402"/>
                  <a:gd name="T31" fmla="*/ 1 h 342"/>
                  <a:gd name="T32" fmla="*/ 2 w 402"/>
                  <a:gd name="T33" fmla="*/ 1 h 342"/>
                  <a:gd name="T34" fmla="*/ 2 w 402"/>
                  <a:gd name="T35" fmla="*/ 1 h 342"/>
                  <a:gd name="T36" fmla="*/ 2 w 402"/>
                  <a:gd name="T37" fmla="*/ 1 h 342"/>
                  <a:gd name="T38" fmla="*/ 2 w 402"/>
                  <a:gd name="T39" fmla="*/ 1 h 3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2"/>
                  <a:gd name="T61" fmla="*/ 0 h 342"/>
                  <a:gd name="T62" fmla="*/ 402 w 402"/>
                  <a:gd name="T63" fmla="*/ 342 h 3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close/>
                  </a:path>
                </a:pathLst>
              </a:custGeom>
              <a:solidFill>
                <a:srgbClr val="E8D898"/>
              </a:solidFill>
              <a:ln w="9525">
                <a:solidFill>
                  <a:srgbClr val="E8D898"/>
                </a:solidFill>
                <a:round/>
                <a:headEnd/>
                <a:tailEnd/>
              </a:ln>
            </p:spPr>
            <p:txBody>
              <a:bodyPr/>
              <a:lstStyle/>
              <a:p>
                <a:endParaRPr lang="en-US"/>
              </a:p>
            </p:txBody>
          </p:sp>
          <p:sp>
            <p:nvSpPr>
              <p:cNvPr id="23151" name="Freeform 224"/>
              <p:cNvSpPr>
                <a:spLocks noChangeAspect="1"/>
              </p:cNvSpPr>
              <p:nvPr/>
            </p:nvSpPr>
            <p:spPr bwMode="auto">
              <a:xfrm>
                <a:off x="3360" y="1082"/>
                <a:ext cx="307" cy="232"/>
              </a:xfrm>
              <a:custGeom>
                <a:avLst/>
                <a:gdLst>
                  <a:gd name="T0" fmla="*/ 2 w 402"/>
                  <a:gd name="T1" fmla="*/ 1 h 342"/>
                  <a:gd name="T2" fmla="*/ 0 w 402"/>
                  <a:gd name="T3" fmla="*/ 1 h 342"/>
                  <a:gd name="T4" fmla="*/ 0 w 402"/>
                  <a:gd name="T5" fmla="*/ 1 h 342"/>
                  <a:gd name="T6" fmla="*/ 2 w 402"/>
                  <a:gd name="T7" fmla="*/ 1 h 342"/>
                  <a:gd name="T8" fmla="*/ 2 w 402"/>
                  <a:gd name="T9" fmla="*/ 1 h 342"/>
                  <a:gd name="T10" fmla="*/ 2 w 402"/>
                  <a:gd name="T11" fmla="*/ 0 h 342"/>
                  <a:gd name="T12" fmla="*/ 2 w 402"/>
                  <a:gd name="T13" fmla="*/ 1 h 342"/>
                  <a:gd name="T14" fmla="*/ 2 w 402"/>
                  <a:gd name="T15" fmla="*/ 1 h 342"/>
                  <a:gd name="T16" fmla="*/ 2 w 402"/>
                  <a:gd name="T17" fmla="*/ 1 h 342"/>
                  <a:gd name="T18" fmla="*/ 2 w 402"/>
                  <a:gd name="T19" fmla="*/ 1 h 342"/>
                  <a:gd name="T20" fmla="*/ 2 w 402"/>
                  <a:gd name="T21" fmla="*/ 1 h 342"/>
                  <a:gd name="T22" fmla="*/ 2 w 402"/>
                  <a:gd name="T23" fmla="*/ 1 h 342"/>
                  <a:gd name="T24" fmla="*/ 2 w 402"/>
                  <a:gd name="T25" fmla="*/ 1 h 342"/>
                  <a:gd name="T26" fmla="*/ 2 w 402"/>
                  <a:gd name="T27" fmla="*/ 1 h 342"/>
                  <a:gd name="T28" fmla="*/ 2 w 402"/>
                  <a:gd name="T29" fmla="*/ 1 h 342"/>
                  <a:gd name="T30" fmla="*/ 2 w 402"/>
                  <a:gd name="T31" fmla="*/ 1 h 342"/>
                  <a:gd name="T32" fmla="*/ 2 w 402"/>
                  <a:gd name="T33" fmla="*/ 1 h 342"/>
                  <a:gd name="T34" fmla="*/ 2 w 402"/>
                  <a:gd name="T35" fmla="*/ 1 h 342"/>
                  <a:gd name="T36" fmla="*/ 2 w 402"/>
                  <a:gd name="T37" fmla="*/ 1 h 342"/>
                  <a:gd name="T38" fmla="*/ 2 w 402"/>
                  <a:gd name="T39" fmla="*/ 1 h 342"/>
                  <a:gd name="T40" fmla="*/ 2 w 402"/>
                  <a:gd name="T41" fmla="*/ 1 h 3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2"/>
                  <a:gd name="T64" fmla="*/ 0 h 342"/>
                  <a:gd name="T65" fmla="*/ 402 w 402"/>
                  <a:gd name="T66" fmla="*/ 342 h 3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lnTo>
                      <a:pt x="186" y="3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52" name="Freeform 225"/>
              <p:cNvSpPr>
                <a:spLocks noChangeAspect="1"/>
              </p:cNvSpPr>
              <p:nvPr/>
            </p:nvSpPr>
            <p:spPr bwMode="auto">
              <a:xfrm>
                <a:off x="4921" y="1318"/>
                <a:ext cx="224" cy="126"/>
              </a:xfrm>
              <a:custGeom>
                <a:avLst/>
                <a:gdLst>
                  <a:gd name="T0" fmla="*/ 2 w 294"/>
                  <a:gd name="T1" fmla="*/ 1 h 186"/>
                  <a:gd name="T2" fmla="*/ 2 w 294"/>
                  <a:gd name="T3" fmla="*/ 1 h 186"/>
                  <a:gd name="T4" fmla="*/ 2 w 294"/>
                  <a:gd name="T5" fmla="*/ 0 h 186"/>
                  <a:gd name="T6" fmla="*/ 2 w 294"/>
                  <a:gd name="T7" fmla="*/ 1 h 186"/>
                  <a:gd name="T8" fmla="*/ 2 w 294"/>
                  <a:gd name="T9" fmla="*/ 1 h 186"/>
                  <a:gd name="T10" fmla="*/ 2 w 294"/>
                  <a:gd name="T11" fmla="*/ 1 h 186"/>
                  <a:gd name="T12" fmla="*/ 2 w 294"/>
                  <a:gd name="T13" fmla="*/ 1 h 186"/>
                  <a:gd name="T14" fmla="*/ 2 w 294"/>
                  <a:gd name="T15" fmla="*/ 1 h 186"/>
                  <a:gd name="T16" fmla="*/ 2 w 294"/>
                  <a:gd name="T17" fmla="*/ 1 h 186"/>
                  <a:gd name="T18" fmla="*/ 2 w 294"/>
                  <a:gd name="T19" fmla="*/ 1 h 186"/>
                  <a:gd name="T20" fmla="*/ 2 w 294"/>
                  <a:gd name="T21" fmla="*/ 1 h 186"/>
                  <a:gd name="T22" fmla="*/ 2 w 294"/>
                  <a:gd name="T23" fmla="*/ 1 h 186"/>
                  <a:gd name="T24" fmla="*/ 2 w 294"/>
                  <a:gd name="T25" fmla="*/ 1 h 186"/>
                  <a:gd name="T26" fmla="*/ 2 w 294"/>
                  <a:gd name="T27" fmla="*/ 1 h 186"/>
                  <a:gd name="T28" fmla="*/ 2 w 294"/>
                  <a:gd name="T29" fmla="*/ 1 h 186"/>
                  <a:gd name="T30" fmla="*/ 2 w 294"/>
                  <a:gd name="T31" fmla="*/ 1 h 186"/>
                  <a:gd name="T32" fmla="*/ 2 w 294"/>
                  <a:gd name="T33" fmla="*/ 1 h 186"/>
                  <a:gd name="T34" fmla="*/ 0 w 294"/>
                  <a:gd name="T35" fmla="*/ 1 h 186"/>
                  <a:gd name="T36" fmla="*/ 2 w 294"/>
                  <a:gd name="T37" fmla="*/ 1 h 1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4"/>
                  <a:gd name="T58" fmla="*/ 0 h 186"/>
                  <a:gd name="T59" fmla="*/ 294 w 294"/>
                  <a:gd name="T60" fmla="*/ 186 h 1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close/>
                  </a:path>
                </a:pathLst>
              </a:custGeom>
              <a:solidFill>
                <a:srgbClr val="FFAA00"/>
              </a:solidFill>
              <a:ln w="9525">
                <a:solidFill>
                  <a:srgbClr val="FFAA00"/>
                </a:solidFill>
                <a:round/>
                <a:headEnd/>
                <a:tailEnd/>
              </a:ln>
            </p:spPr>
            <p:txBody>
              <a:bodyPr/>
              <a:lstStyle/>
              <a:p>
                <a:endParaRPr lang="en-US"/>
              </a:p>
            </p:txBody>
          </p:sp>
          <p:sp>
            <p:nvSpPr>
              <p:cNvPr id="23153" name="Freeform 226"/>
              <p:cNvSpPr>
                <a:spLocks noChangeAspect="1"/>
              </p:cNvSpPr>
              <p:nvPr/>
            </p:nvSpPr>
            <p:spPr bwMode="auto">
              <a:xfrm>
                <a:off x="4921" y="1318"/>
                <a:ext cx="224" cy="126"/>
              </a:xfrm>
              <a:custGeom>
                <a:avLst/>
                <a:gdLst>
                  <a:gd name="T0" fmla="*/ 2 w 294"/>
                  <a:gd name="T1" fmla="*/ 1 h 186"/>
                  <a:gd name="T2" fmla="*/ 2 w 294"/>
                  <a:gd name="T3" fmla="*/ 1 h 186"/>
                  <a:gd name="T4" fmla="*/ 2 w 294"/>
                  <a:gd name="T5" fmla="*/ 0 h 186"/>
                  <a:gd name="T6" fmla="*/ 2 w 294"/>
                  <a:gd name="T7" fmla="*/ 1 h 186"/>
                  <a:gd name="T8" fmla="*/ 2 w 294"/>
                  <a:gd name="T9" fmla="*/ 1 h 186"/>
                  <a:gd name="T10" fmla="*/ 2 w 294"/>
                  <a:gd name="T11" fmla="*/ 1 h 186"/>
                  <a:gd name="T12" fmla="*/ 2 w 294"/>
                  <a:gd name="T13" fmla="*/ 1 h 186"/>
                  <a:gd name="T14" fmla="*/ 2 w 294"/>
                  <a:gd name="T15" fmla="*/ 1 h 186"/>
                  <a:gd name="T16" fmla="*/ 2 w 294"/>
                  <a:gd name="T17" fmla="*/ 1 h 186"/>
                  <a:gd name="T18" fmla="*/ 2 w 294"/>
                  <a:gd name="T19" fmla="*/ 1 h 186"/>
                  <a:gd name="T20" fmla="*/ 2 w 294"/>
                  <a:gd name="T21" fmla="*/ 1 h 186"/>
                  <a:gd name="T22" fmla="*/ 2 w 294"/>
                  <a:gd name="T23" fmla="*/ 1 h 186"/>
                  <a:gd name="T24" fmla="*/ 2 w 294"/>
                  <a:gd name="T25" fmla="*/ 1 h 186"/>
                  <a:gd name="T26" fmla="*/ 2 w 294"/>
                  <a:gd name="T27" fmla="*/ 1 h 186"/>
                  <a:gd name="T28" fmla="*/ 2 w 294"/>
                  <a:gd name="T29" fmla="*/ 1 h 186"/>
                  <a:gd name="T30" fmla="*/ 2 w 294"/>
                  <a:gd name="T31" fmla="*/ 1 h 186"/>
                  <a:gd name="T32" fmla="*/ 2 w 294"/>
                  <a:gd name="T33" fmla="*/ 1 h 186"/>
                  <a:gd name="T34" fmla="*/ 0 w 294"/>
                  <a:gd name="T35" fmla="*/ 1 h 186"/>
                  <a:gd name="T36" fmla="*/ 2 w 294"/>
                  <a:gd name="T37" fmla="*/ 1 h 186"/>
                  <a:gd name="T38" fmla="*/ 2 w 294"/>
                  <a:gd name="T39" fmla="*/ 1 h 1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4"/>
                  <a:gd name="T61" fmla="*/ 0 h 186"/>
                  <a:gd name="T62" fmla="*/ 294 w 294"/>
                  <a:gd name="T63" fmla="*/ 186 h 1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lnTo>
                      <a:pt x="30" y="3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54" name="Freeform 227"/>
              <p:cNvSpPr>
                <a:spLocks noChangeAspect="1"/>
              </p:cNvSpPr>
              <p:nvPr/>
            </p:nvSpPr>
            <p:spPr bwMode="auto">
              <a:xfrm>
                <a:off x="5232" y="1285"/>
                <a:ext cx="27" cy="33"/>
              </a:xfrm>
              <a:custGeom>
                <a:avLst/>
                <a:gdLst>
                  <a:gd name="T0" fmla="*/ 2 w 36"/>
                  <a:gd name="T1" fmla="*/ 1 h 48"/>
                  <a:gd name="T2" fmla="*/ 2 w 36"/>
                  <a:gd name="T3" fmla="*/ 1 h 48"/>
                  <a:gd name="T4" fmla="*/ 2 w 36"/>
                  <a:gd name="T5" fmla="*/ 1 h 48"/>
                  <a:gd name="T6" fmla="*/ 2 w 36"/>
                  <a:gd name="T7" fmla="*/ 1 h 48"/>
                  <a:gd name="T8" fmla="*/ 2 w 36"/>
                  <a:gd name="T9" fmla="*/ 1 h 48"/>
                  <a:gd name="T10" fmla="*/ 0 w 36"/>
                  <a:gd name="T11" fmla="*/ 1 h 48"/>
                  <a:gd name="T12" fmla="*/ 2 w 36"/>
                  <a:gd name="T13" fmla="*/ 0 h 48"/>
                  <a:gd name="T14" fmla="*/ 2 w 36"/>
                  <a:gd name="T15" fmla="*/ 1 h 48"/>
                  <a:gd name="T16" fmla="*/ 2 w 36"/>
                  <a:gd name="T17" fmla="*/ 1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48"/>
                  <a:gd name="T29" fmla="*/ 36 w 36"/>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48">
                    <a:moveTo>
                      <a:pt x="36" y="30"/>
                    </a:moveTo>
                    <a:lnTo>
                      <a:pt x="30" y="36"/>
                    </a:lnTo>
                    <a:lnTo>
                      <a:pt x="24" y="24"/>
                    </a:lnTo>
                    <a:lnTo>
                      <a:pt x="24" y="42"/>
                    </a:lnTo>
                    <a:lnTo>
                      <a:pt x="6" y="48"/>
                    </a:lnTo>
                    <a:lnTo>
                      <a:pt x="0" y="6"/>
                    </a:lnTo>
                    <a:lnTo>
                      <a:pt x="18" y="0"/>
                    </a:lnTo>
                    <a:lnTo>
                      <a:pt x="36" y="24"/>
                    </a:lnTo>
                    <a:lnTo>
                      <a:pt x="36" y="30"/>
                    </a:lnTo>
                    <a:close/>
                  </a:path>
                </a:pathLst>
              </a:custGeom>
              <a:solidFill>
                <a:srgbClr val="FFFFFF"/>
              </a:solidFill>
              <a:ln w="9525">
                <a:solidFill>
                  <a:srgbClr val="FFFFFF"/>
                </a:solidFill>
                <a:round/>
                <a:headEnd/>
                <a:tailEnd/>
              </a:ln>
            </p:spPr>
            <p:txBody>
              <a:bodyPr/>
              <a:lstStyle/>
              <a:p>
                <a:endParaRPr lang="en-US"/>
              </a:p>
            </p:txBody>
          </p:sp>
          <p:sp>
            <p:nvSpPr>
              <p:cNvPr id="23155" name="Freeform 228"/>
              <p:cNvSpPr>
                <a:spLocks noChangeAspect="1"/>
              </p:cNvSpPr>
              <p:nvPr/>
            </p:nvSpPr>
            <p:spPr bwMode="auto">
              <a:xfrm>
                <a:off x="5232" y="1285"/>
                <a:ext cx="27" cy="33"/>
              </a:xfrm>
              <a:custGeom>
                <a:avLst/>
                <a:gdLst>
                  <a:gd name="T0" fmla="*/ 2 w 36"/>
                  <a:gd name="T1" fmla="*/ 1 h 48"/>
                  <a:gd name="T2" fmla="*/ 2 w 36"/>
                  <a:gd name="T3" fmla="*/ 1 h 48"/>
                  <a:gd name="T4" fmla="*/ 2 w 36"/>
                  <a:gd name="T5" fmla="*/ 1 h 48"/>
                  <a:gd name="T6" fmla="*/ 2 w 36"/>
                  <a:gd name="T7" fmla="*/ 1 h 48"/>
                  <a:gd name="T8" fmla="*/ 2 w 36"/>
                  <a:gd name="T9" fmla="*/ 1 h 48"/>
                  <a:gd name="T10" fmla="*/ 0 w 36"/>
                  <a:gd name="T11" fmla="*/ 1 h 48"/>
                  <a:gd name="T12" fmla="*/ 2 w 36"/>
                  <a:gd name="T13" fmla="*/ 0 h 48"/>
                  <a:gd name="T14" fmla="*/ 2 w 36"/>
                  <a:gd name="T15" fmla="*/ 1 h 48"/>
                  <a:gd name="T16" fmla="*/ 2 w 36"/>
                  <a:gd name="T17" fmla="*/ 1 h 48"/>
                  <a:gd name="T18" fmla="*/ 2 w 36"/>
                  <a:gd name="T19" fmla="*/ 1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8"/>
                  <a:gd name="T32" fmla="*/ 36 w 3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8">
                    <a:moveTo>
                      <a:pt x="36" y="30"/>
                    </a:moveTo>
                    <a:lnTo>
                      <a:pt x="30" y="36"/>
                    </a:lnTo>
                    <a:lnTo>
                      <a:pt x="24" y="24"/>
                    </a:lnTo>
                    <a:lnTo>
                      <a:pt x="24" y="42"/>
                    </a:lnTo>
                    <a:lnTo>
                      <a:pt x="6" y="48"/>
                    </a:lnTo>
                    <a:lnTo>
                      <a:pt x="0" y="6"/>
                    </a:lnTo>
                    <a:lnTo>
                      <a:pt x="18" y="0"/>
                    </a:lnTo>
                    <a:lnTo>
                      <a:pt x="36" y="24"/>
                    </a:lnTo>
                    <a:lnTo>
                      <a:pt x="36" y="30"/>
                    </a:lnTo>
                    <a:lnTo>
                      <a:pt x="36" y="3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56" name="Freeform 229"/>
              <p:cNvSpPr>
                <a:spLocks noChangeAspect="1"/>
              </p:cNvSpPr>
              <p:nvPr/>
            </p:nvSpPr>
            <p:spPr bwMode="auto">
              <a:xfrm>
                <a:off x="4866" y="1644"/>
                <a:ext cx="196" cy="134"/>
              </a:xfrm>
              <a:custGeom>
                <a:avLst/>
                <a:gdLst>
                  <a:gd name="T0" fmla="*/ 2 w 258"/>
                  <a:gd name="T1" fmla="*/ 1 h 198"/>
                  <a:gd name="T2" fmla="*/ 2 w 258"/>
                  <a:gd name="T3" fmla="*/ 1 h 198"/>
                  <a:gd name="T4" fmla="*/ 2 w 258"/>
                  <a:gd name="T5" fmla="*/ 1 h 198"/>
                  <a:gd name="T6" fmla="*/ 2 w 258"/>
                  <a:gd name="T7" fmla="*/ 1 h 198"/>
                  <a:gd name="T8" fmla="*/ 2 w 258"/>
                  <a:gd name="T9" fmla="*/ 1 h 198"/>
                  <a:gd name="T10" fmla="*/ 2 w 258"/>
                  <a:gd name="T11" fmla="*/ 1 h 198"/>
                  <a:gd name="T12" fmla="*/ 2 w 258"/>
                  <a:gd name="T13" fmla="*/ 1 h 198"/>
                  <a:gd name="T14" fmla="*/ 2 w 258"/>
                  <a:gd name="T15" fmla="*/ 1 h 198"/>
                  <a:gd name="T16" fmla="*/ 2 w 258"/>
                  <a:gd name="T17" fmla="*/ 1 h 198"/>
                  <a:gd name="T18" fmla="*/ 2 w 258"/>
                  <a:gd name="T19" fmla="*/ 1 h 198"/>
                  <a:gd name="T20" fmla="*/ 2 w 258"/>
                  <a:gd name="T21" fmla="*/ 1 h 198"/>
                  <a:gd name="T22" fmla="*/ 2 w 258"/>
                  <a:gd name="T23" fmla="*/ 1 h 198"/>
                  <a:gd name="T24" fmla="*/ 2 w 258"/>
                  <a:gd name="T25" fmla="*/ 1 h 198"/>
                  <a:gd name="T26" fmla="*/ 2 w 258"/>
                  <a:gd name="T27" fmla="*/ 1 h 198"/>
                  <a:gd name="T28" fmla="*/ 2 w 258"/>
                  <a:gd name="T29" fmla="*/ 1 h 198"/>
                  <a:gd name="T30" fmla="*/ 0 w 258"/>
                  <a:gd name="T31" fmla="*/ 1 h 198"/>
                  <a:gd name="T32" fmla="*/ 2 w 258"/>
                  <a:gd name="T33" fmla="*/ 1 h 198"/>
                  <a:gd name="T34" fmla="*/ 2 w 258"/>
                  <a:gd name="T35" fmla="*/ 1 h 198"/>
                  <a:gd name="T36" fmla="*/ 2 w 258"/>
                  <a:gd name="T37" fmla="*/ 0 h 198"/>
                  <a:gd name="T38" fmla="*/ 2 w 258"/>
                  <a:gd name="T39" fmla="*/ 1 h 198"/>
                  <a:gd name="T40" fmla="*/ 2 w 258"/>
                  <a:gd name="T41" fmla="*/ 1 h 198"/>
                  <a:gd name="T42" fmla="*/ 2 w 258"/>
                  <a:gd name="T43" fmla="*/ 1 h 198"/>
                  <a:gd name="T44" fmla="*/ 2 w 258"/>
                  <a:gd name="T45" fmla="*/ 1 h 1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8"/>
                  <a:gd name="T70" fmla="*/ 0 h 198"/>
                  <a:gd name="T71" fmla="*/ 258 w 258"/>
                  <a:gd name="T72" fmla="*/ 198 h 1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close/>
                  </a:path>
                </a:pathLst>
              </a:custGeom>
              <a:solidFill>
                <a:srgbClr val="FF8C00"/>
              </a:solidFill>
              <a:ln w="9525">
                <a:solidFill>
                  <a:srgbClr val="FF8C00"/>
                </a:solidFill>
                <a:round/>
                <a:headEnd/>
                <a:tailEnd/>
              </a:ln>
            </p:spPr>
            <p:txBody>
              <a:bodyPr/>
              <a:lstStyle/>
              <a:p>
                <a:endParaRPr lang="en-US"/>
              </a:p>
            </p:txBody>
          </p:sp>
          <p:sp>
            <p:nvSpPr>
              <p:cNvPr id="23157" name="Freeform 230"/>
              <p:cNvSpPr>
                <a:spLocks noChangeAspect="1"/>
              </p:cNvSpPr>
              <p:nvPr/>
            </p:nvSpPr>
            <p:spPr bwMode="auto">
              <a:xfrm>
                <a:off x="4866" y="1644"/>
                <a:ext cx="196" cy="134"/>
              </a:xfrm>
              <a:custGeom>
                <a:avLst/>
                <a:gdLst>
                  <a:gd name="T0" fmla="*/ 2 w 258"/>
                  <a:gd name="T1" fmla="*/ 1 h 198"/>
                  <a:gd name="T2" fmla="*/ 2 w 258"/>
                  <a:gd name="T3" fmla="*/ 1 h 198"/>
                  <a:gd name="T4" fmla="*/ 2 w 258"/>
                  <a:gd name="T5" fmla="*/ 1 h 198"/>
                  <a:gd name="T6" fmla="*/ 2 w 258"/>
                  <a:gd name="T7" fmla="*/ 1 h 198"/>
                  <a:gd name="T8" fmla="*/ 2 w 258"/>
                  <a:gd name="T9" fmla="*/ 1 h 198"/>
                  <a:gd name="T10" fmla="*/ 2 w 258"/>
                  <a:gd name="T11" fmla="*/ 1 h 198"/>
                  <a:gd name="T12" fmla="*/ 2 w 258"/>
                  <a:gd name="T13" fmla="*/ 1 h 198"/>
                  <a:gd name="T14" fmla="*/ 2 w 258"/>
                  <a:gd name="T15" fmla="*/ 1 h 198"/>
                  <a:gd name="T16" fmla="*/ 2 w 258"/>
                  <a:gd name="T17" fmla="*/ 1 h 198"/>
                  <a:gd name="T18" fmla="*/ 2 w 258"/>
                  <a:gd name="T19" fmla="*/ 1 h 198"/>
                  <a:gd name="T20" fmla="*/ 2 w 258"/>
                  <a:gd name="T21" fmla="*/ 1 h 198"/>
                  <a:gd name="T22" fmla="*/ 2 w 258"/>
                  <a:gd name="T23" fmla="*/ 1 h 198"/>
                  <a:gd name="T24" fmla="*/ 2 w 258"/>
                  <a:gd name="T25" fmla="*/ 1 h 198"/>
                  <a:gd name="T26" fmla="*/ 2 w 258"/>
                  <a:gd name="T27" fmla="*/ 1 h 198"/>
                  <a:gd name="T28" fmla="*/ 2 w 258"/>
                  <a:gd name="T29" fmla="*/ 1 h 198"/>
                  <a:gd name="T30" fmla="*/ 0 w 258"/>
                  <a:gd name="T31" fmla="*/ 1 h 198"/>
                  <a:gd name="T32" fmla="*/ 2 w 258"/>
                  <a:gd name="T33" fmla="*/ 1 h 198"/>
                  <a:gd name="T34" fmla="*/ 2 w 258"/>
                  <a:gd name="T35" fmla="*/ 1 h 198"/>
                  <a:gd name="T36" fmla="*/ 2 w 258"/>
                  <a:gd name="T37" fmla="*/ 0 h 198"/>
                  <a:gd name="T38" fmla="*/ 2 w 258"/>
                  <a:gd name="T39" fmla="*/ 1 h 198"/>
                  <a:gd name="T40" fmla="*/ 2 w 258"/>
                  <a:gd name="T41" fmla="*/ 1 h 198"/>
                  <a:gd name="T42" fmla="*/ 2 w 258"/>
                  <a:gd name="T43" fmla="*/ 1 h 198"/>
                  <a:gd name="T44" fmla="*/ 2 w 258"/>
                  <a:gd name="T45" fmla="*/ 1 h 198"/>
                  <a:gd name="T46" fmla="*/ 2 w 258"/>
                  <a:gd name="T47" fmla="*/ 1 h 1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8"/>
                  <a:gd name="T73" fmla="*/ 0 h 198"/>
                  <a:gd name="T74" fmla="*/ 258 w 258"/>
                  <a:gd name="T75" fmla="*/ 198 h 1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lnTo>
                      <a:pt x="258" y="6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58" name="Freeform 231"/>
              <p:cNvSpPr>
                <a:spLocks noChangeAspect="1"/>
              </p:cNvSpPr>
              <p:nvPr/>
            </p:nvSpPr>
            <p:spPr bwMode="auto">
              <a:xfrm>
                <a:off x="4074" y="1208"/>
                <a:ext cx="275" cy="159"/>
              </a:xfrm>
              <a:custGeom>
                <a:avLst/>
                <a:gdLst>
                  <a:gd name="T0" fmla="*/ 2 w 360"/>
                  <a:gd name="T1" fmla="*/ 1 h 234"/>
                  <a:gd name="T2" fmla="*/ 2 w 360"/>
                  <a:gd name="T3" fmla="*/ 1 h 234"/>
                  <a:gd name="T4" fmla="*/ 2 w 360"/>
                  <a:gd name="T5" fmla="*/ 1 h 234"/>
                  <a:gd name="T6" fmla="*/ 2 w 360"/>
                  <a:gd name="T7" fmla="*/ 1 h 234"/>
                  <a:gd name="T8" fmla="*/ 2 w 360"/>
                  <a:gd name="T9" fmla="*/ 1 h 234"/>
                  <a:gd name="T10" fmla="*/ 2 w 360"/>
                  <a:gd name="T11" fmla="*/ 1 h 234"/>
                  <a:gd name="T12" fmla="*/ 2 w 360"/>
                  <a:gd name="T13" fmla="*/ 1 h 234"/>
                  <a:gd name="T14" fmla="*/ 2 w 360"/>
                  <a:gd name="T15" fmla="*/ 1 h 234"/>
                  <a:gd name="T16" fmla="*/ 2 w 360"/>
                  <a:gd name="T17" fmla="*/ 1 h 234"/>
                  <a:gd name="T18" fmla="*/ 0 w 360"/>
                  <a:gd name="T19" fmla="*/ 1 h 234"/>
                  <a:gd name="T20" fmla="*/ 2 w 360"/>
                  <a:gd name="T21" fmla="*/ 1 h 234"/>
                  <a:gd name="T22" fmla="*/ 2 w 360"/>
                  <a:gd name="T23" fmla="*/ 1 h 234"/>
                  <a:gd name="T24" fmla="*/ 2 w 360"/>
                  <a:gd name="T25" fmla="*/ 0 h 234"/>
                  <a:gd name="T26" fmla="*/ 2 w 360"/>
                  <a:gd name="T27" fmla="*/ 1 h 234"/>
                  <a:gd name="T28" fmla="*/ 2 w 360"/>
                  <a:gd name="T29" fmla="*/ 1 h 234"/>
                  <a:gd name="T30" fmla="*/ 2 w 360"/>
                  <a:gd name="T31" fmla="*/ 1 h 234"/>
                  <a:gd name="T32" fmla="*/ 2 w 360"/>
                  <a:gd name="T33" fmla="*/ 1 h 234"/>
                  <a:gd name="T34" fmla="*/ 2 w 360"/>
                  <a:gd name="T35" fmla="*/ 1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0"/>
                  <a:gd name="T55" fmla="*/ 0 h 234"/>
                  <a:gd name="T56" fmla="*/ 360 w 360"/>
                  <a:gd name="T57" fmla="*/ 234 h 2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close/>
                  </a:path>
                </a:pathLst>
              </a:custGeom>
              <a:solidFill>
                <a:srgbClr val="E8D898"/>
              </a:solidFill>
              <a:ln w="9525">
                <a:solidFill>
                  <a:srgbClr val="E8D898"/>
                </a:solidFill>
                <a:round/>
                <a:headEnd/>
                <a:tailEnd/>
              </a:ln>
            </p:spPr>
            <p:txBody>
              <a:bodyPr/>
              <a:lstStyle/>
              <a:p>
                <a:endParaRPr lang="en-US"/>
              </a:p>
            </p:txBody>
          </p:sp>
          <p:sp>
            <p:nvSpPr>
              <p:cNvPr id="23159" name="Freeform 232"/>
              <p:cNvSpPr>
                <a:spLocks noChangeAspect="1"/>
              </p:cNvSpPr>
              <p:nvPr/>
            </p:nvSpPr>
            <p:spPr bwMode="auto">
              <a:xfrm>
                <a:off x="4074" y="1208"/>
                <a:ext cx="275" cy="159"/>
              </a:xfrm>
              <a:custGeom>
                <a:avLst/>
                <a:gdLst>
                  <a:gd name="T0" fmla="*/ 2 w 360"/>
                  <a:gd name="T1" fmla="*/ 1 h 234"/>
                  <a:gd name="T2" fmla="*/ 2 w 360"/>
                  <a:gd name="T3" fmla="*/ 1 h 234"/>
                  <a:gd name="T4" fmla="*/ 2 w 360"/>
                  <a:gd name="T5" fmla="*/ 1 h 234"/>
                  <a:gd name="T6" fmla="*/ 2 w 360"/>
                  <a:gd name="T7" fmla="*/ 1 h 234"/>
                  <a:gd name="T8" fmla="*/ 2 w 360"/>
                  <a:gd name="T9" fmla="*/ 1 h 234"/>
                  <a:gd name="T10" fmla="*/ 2 w 360"/>
                  <a:gd name="T11" fmla="*/ 1 h 234"/>
                  <a:gd name="T12" fmla="*/ 2 w 360"/>
                  <a:gd name="T13" fmla="*/ 1 h 234"/>
                  <a:gd name="T14" fmla="*/ 2 w 360"/>
                  <a:gd name="T15" fmla="*/ 1 h 234"/>
                  <a:gd name="T16" fmla="*/ 2 w 360"/>
                  <a:gd name="T17" fmla="*/ 1 h 234"/>
                  <a:gd name="T18" fmla="*/ 0 w 360"/>
                  <a:gd name="T19" fmla="*/ 1 h 234"/>
                  <a:gd name="T20" fmla="*/ 2 w 360"/>
                  <a:gd name="T21" fmla="*/ 1 h 234"/>
                  <a:gd name="T22" fmla="*/ 2 w 360"/>
                  <a:gd name="T23" fmla="*/ 1 h 234"/>
                  <a:gd name="T24" fmla="*/ 2 w 360"/>
                  <a:gd name="T25" fmla="*/ 0 h 234"/>
                  <a:gd name="T26" fmla="*/ 2 w 360"/>
                  <a:gd name="T27" fmla="*/ 1 h 234"/>
                  <a:gd name="T28" fmla="*/ 2 w 360"/>
                  <a:gd name="T29" fmla="*/ 1 h 234"/>
                  <a:gd name="T30" fmla="*/ 2 w 360"/>
                  <a:gd name="T31" fmla="*/ 1 h 234"/>
                  <a:gd name="T32" fmla="*/ 2 w 360"/>
                  <a:gd name="T33" fmla="*/ 1 h 234"/>
                  <a:gd name="T34" fmla="*/ 2 w 360"/>
                  <a:gd name="T35" fmla="*/ 1 h 234"/>
                  <a:gd name="T36" fmla="*/ 2 w 360"/>
                  <a:gd name="T37" fmla="*/ 1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0"/>
                  <a:gd name="T58" fmla="*/ 0 h 234"/>
                  <a:gd name="T59" fmla="*/ 360 w 360"/>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lnTo>
                      <a:pt x="360" y="17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60" name="Freeform 233"/>
              <p:cNvSpPr>
                <a:spLocks noChangeAspect="1"/>
              </p:cNvSpPr>
              <p:nvPr/>
            </p:nvSpPr>
            <p:spPr bwMode="auto">
              <a:xfrm>
                <a:off x="4591" y="1587"/>
                <a:ext cx="330" cy="102"/>
              </a:xfrm>
              <a:custGeom>
                <a:avLst/>
                <a:gdLst>
                  <a:gd name="T0" fmla="*/ 2 w 432"/>
                  <a:gd name="T1" fmla="*/ 0 h 150"/>
                  <a:gd name="T2" fmla="*/ 2 w 432"/>
                  <a:gd name="T3" fmla="*/ 1 h 150"/>
                  <a:gd name="T4" fmla="*/ 2 w 432"/>
                  <a:gd name="T5" fmla="*/ 1 h 150"/>
                  <a:gd name="T6" fmla="*/ 2 w 432"/>
                  <a:gd name="T7" fmla="*/ 1 h 150"/>
                  <a:gd name="T8" fmla="*/ 2 w 432"/>
                  <a:gd name="T9" fmla="*/ 1 h 150"/>
                  <a:gd name="T10" fmla="*/ 2 w 432"/>
                  <a:gd name="T11" fmla="*/ 1 h 150"/>
                  <a:gd name="T12" fmla="*/ 2 w 432"/>
                  <a:gd name="T13" fmla="*/ 1 h 150"/>
                  <a:gd name="T14" fmla="*/ 2 w 432"/>
                  <a:gd name="T15" fmla="*/ 1 h 150"/>
                  <a:gd name="T16" fmla="*/ 2 w 432"/>
                  <a:gd name="T17" fmla="*/ 1 h 150"/>
                  <a:gd name="T18" fmla="*/ 2 w 432"/>
                  <a:gd name="T19" fmla="*/ 1 h 150"/>
                  <a:gd name="T20" fmla="*/ 2 w 432"/>
                  <a:gd name="T21" fmla="*/ 1 h 150"/>
                  <a:gd name="T22" fmla="*/ 2 w 432"/>
                  <a:gd name="T23" fmla="*/ 1 h 150"/>
                  <a:gd name="T24" fmla="*/ 0 w 432"/>
                  <a:gd name="T25" fmla="*/ 1 h 150"/>
                  <a:gd name="T26" fmla="*/ 2 w 432"/>
                  <a:gd name="T27" fmla="*/ 1 h 150"/>
                  <a:gd name="T28" fmla="*/ 0 w 432"/>
                  <a:gd name="T29" fmla="*/ 1 h 150"/>
                  <a:gd name="T30" fmla="*/ 2 w 432"/>
                  <a:gd name="T31" fmla="*/ 1 h 150"/>
                  <a:gd name="T32" fmla="*/ 2 w 432"/>
                  <a:gd name="T33" fmla="*/ 1 h 150"/>
                  <a:gd name="T34" fmla="*/ 2 w 432"/>
                  <a:gd name="T35" fmla="*/ 1 h 150"/>
                  <a:gd name="T36" fmla="*/ 2 w 432"/>
                  <a:gd name="T37" fmla="*/ 1 h 150"/>
                  <a:gd name="T38" fmla="*/ 2 w 432"/>
                  <a:gd name="T39" fmla="*/ 1 h 150"/>
                  <a:gd name="T40" fmla="*/ 2 w 432"/>
                  <a:gd name="T41" fmla="*/ 1 h 150"/>
                  <a:gd name="T42" fmla="*/ 2 w 432"/>
                  <a:gd name="T43" fmla="*/ 1 h 150"/>
                  <a:gd name="T44" fmla="*/ 2 w 432"/>
                  <a:gd name="T45" fmla="*/ 1 h 150"/>
                  <a:gd name="T46" fmla="*/ 2 w 432"/>
                  <a:gd name="T47" fmla="*/ 1 h 150"/>
                  <a:gd name="T48" fmla="*/ 2 w 432"/>
                  <a:gd name="T49" fmla="*/ 1 h 150"/>
                  <a:gd name="T50" fmla="*/ 2 w 432"/>
                  <a:gd name="T51" fmla="*/ 0 h 1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2"/>
                  <a:gd name="T79" fmla="*/ 0 h 150"/>
                  <a:gd name="T80" fmla="*/ 432 w 432"/>
                  <a:gd name="T81" fmla="*/ 150 h 1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close/>
                  </a:path>
                </a:pathLst>
              </a:custGeom>
              <a:solidFill>
                <a:srgbClr val="FFAA00"/>
              </a:solidFill>
              <a:ln w="9525">
                <a:solidFill>
                  <a:srgbClr val="FFAA00"/>
                </a:solidFill>
                <a:round/>
                <a:headEnd/>
                <a:tailEnd/>
              </a:ln>
            </p:spPr>
            <p:txBody>
              <a:bodyPr/>
              <a:lstStyle/>
              <a:p>
                <a:endParaRPr lang="en-US"/>
              </a:p>
            </p:txBody>
          </p:sp>
          <p:sp>
            <p:nvSpPr>
              <p:cNvPr id="23161" name="Freeform 234"/>
              <p:cNvSpPr>
                <a:spLocks noChangeAspect="1"/>
              </p:cNvSpPr>
              <p:nvPr/>
            </p:nvSpPr>
            <p:spPr bwMode="auto">
              <a:xfrm>
                <a:off x="4591" y="1587"/>
                <a:ext cx="330" cy="102"/>
              </a:xfrm>
              <a:custGeom>
                <a:avLst/>
                <a:gdLst>
                  <a:gd name="T0" fmla="*/ 2 w 432"/>
                  <a:gd name="T1" fmla="*/ 0 h 150"/>
                  <a:gd name="T2" fmla="*/ 2 w 432"/>
                  <a:gd name="T3" fmla="*/ 1 h 150"/>
                  <a:gd name="T4" fmla="*/ 2 w 432"/>
                  <a:gd name="T5" fmla="*/ 1 h 150"/>
                  <a:gd name="T6" fmla="*/ 2 w 432"/>
                  <a:gd name="T7" fmla="*/ 1 h 150"/>
                  <a:gd name="T8" fmla="*/ 2 w 432"/>
                  <a:gd name="T9" fmla="*/ 1 h 150"/>
                  <a:gd name="T10" fmla="*/ 2 w 432"/>
                  <a:gd name="T11" fmla="*/ 1 h 150"/>
                  <a:gd name="T12" fmla="*/ 2 w 432"/>
                  <a:gd name="T13" fmla="*/ 1 h 150"/>
                  <a:gd name="T14" fmla="*/ 2 w 432"/>
                  <a:gd name="T15" fmla="*/ 1 h 150"/>
                  <a:gd name="T16" fmla="*/ 2 w 432"/>
                  <a:gd name="T17" fmla="*/ 1 h 150"/>
                  <a:gd name="T18" fmla="*/ 2 w 432"/>
                  <a:gd name="T19" fmla="*/ 1 h 150"/>
                  <a:gd name="T20" fmla="*/ 2 w 432"/>
                  <a:gd name="T21" fmla="*/ 1 h 150"/>
                  <a:gd name="T22" fmla="*/ 2 w 432"/>
                  <a:gd name="T23" fmla="*/ 1 h 150"/>
                  <a:gd name="T24" fmla="*/ 0 w 432"/>
                  <a:gd name="T25" fmla="*/ 1 h 150"/>
                  <a:gd name="T26" fmla="*/ 2 w 432"/>
                  <a:gd name="T27" fmla="*/ 1 h 150"/>
                  <a:gd name="T28" fmla="*/ 0 w 432"/>
                  <a:gd name="T29" fmla="*/ 1 h 150"/>
                  <a:gd name="T30" fmla="*/ 2 w 432"/>
                  <a:gd name="T31" fmla="*/ 1 h 150"/>
                  <a:gd name="T32" fmla="*/ 2 w 432"/>
                  <a:gd name="T33" fmla="*/ 1 h 150"/>
                  <a:gd name="T34" fmla="*/ 2 w 432"/>
                  <a:gd name="T35" fmla="*/ 1 h 150"/>
                  <a:gd name="T36" fmla="*/ 2 w 432"/>
                  <a:gd name="T37" fmla="*/ 1 h 150"/>
                  <a:gd name="T38" fmla="*/ 2 w 432"/>
                  <a:gd name="T39" fmla="*/ 1 h 150"/>
                  <a:gd name="T40" fmla="*/ 2 w 432"/>
                  <a:gd name="T41" fmla="*/ 1 h 150"/>
                  <a:gd name="T42" fmla="*/ 2 w 432"/>
                  <a:gd name="T43" fmla="*/ 1 h 150"/>
                  <a:gd name="T44" fmla="*/ 2 w 432"/>
                  <a:gd name="T45" fmla="*/ 1 h 150"/>
                  <a:gd name="T46" fmla="*/ 2 w 432"/>
                  <a:gd name="T47" fmla="*/ 1 h 150"/>
                  <a:gd name="T48" fmla="*/ 2 w 432"/>
                  <a:gd name="T49" fmla="*/ 1 h 150"/>
                  <a:gd name="T50" fmla="*/ 2 w 432"/>
                  <a:gd name="T51" fmla="*/ 0 h 150"/>
                  <a:gd name="T52" fmla="*/ 2 w 432"/>
                  <a:gd name="T53" fmla="*/ 1 h 1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2"/>
                  <a:gd name="T82" fmla="*/ 0 h 150"/>
                  <a:gd name="T83" fmla="*/ 432 w 432"/>
                  <a:gd name="T84" fmla="*/ 150 h 1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lnTo>
                      <a:pt x="432"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62" name="Freeform 235"/>
              <p:cNvSpPr>
                <a:spLocks noChangeAspect="1"/>
              </p:cNvSpPr>
              <p:nvPr/>
            </p:nvSpPr>
            <p:spPr bwMode="auto">
              <a:xfrm>
                <a:off x="3923" y="1620"/>
                <a:ext cx="545" cy="464"/>
              </a:xfrm>
              <a:custGeom>
                <a:avLst/>
                <a:gdLst>
                  <a:gd name="T0" fmla="*/ 2 w 714"/>
                  <a:gd name="T1" fmla="*/ 1 h 684"/>
                  <a:gd name="T2" fmla="*/ 2 w 714"/>
                  <a:gd name="T3" fmla="*/ 1 h 684"/>
                  <a:gd name="T4" fmla="*/ 2 w 714"/>
                  <a:gd name="T5" fmla="*/ 1 h 684"/>
                  <a:gd name="T6" fmla="*/ 2 w 714"/>
                  <a:gd name="T7" fmla="*/ 1 h 684"/>
                  <a:gd name="T8" fmla="*/ 2 w 714"/>
                  <a:gd name="T9" fmla="*/ 1 h 684"/>
                  <a:gd name="T10" fmla="*/ 2 w 714"/>
                  <a:gd name="T11" fmla="*/ 1 h 684"/>
                  <a:gd name="T12" fmla="*/ 2 w 714"/>
                  <a:gd name="T13" fmla="*/ 1 h 684"/>
                  <a:gd name="T14" fmla="*/ 2 w 714"/>
                  <a:gd name="T15" fmla="*/ 1 h 684"/>
                  <a:gd name="T16" fmla="*/ 2 w 714"/>
                  <a:gd name="T17" fmla="*/ 1 h 684"/>
                  <a:gd name="T18" fmla="*/ 2 w 714"/>
                  <a:gd name="T19" fmla="*/ 1 h 684"/>
                  <a:gd name="T20" fmla="*/ 2 w 714"/>
                  <a:gd name="T21" fmla="*/ 1 h 684"/>
                  <a:gd name="T22" fmla="*/ 2 w 714"/>
                  <a:gd name="T23" fmla="*/ 1 h 684"/>
                  <a:gd name="T24" fmla="*/ 2 w 714"/>
                  <a:gd name="T25" fmla="*/ 1 h 684"/>
                  <a:gd name="T26" fmla="*/ 2 w 714"/>
                  <a:gd name="T27" fmla="*/ 1 h 684"/>
                  <a:gd name="T28" fmla="*/ 2 w 714"/>
                  <a:gd name="T29" fmla="*/ 1 h 684"/>
                  <a:gd name="T30" fmla="*/ 2 w 714"/>
                  <a:gd name="T31" fmla="*/ 1 h 684"/>
                  <a:gd name="T32" fmla="*/ 2 w 714"/>
                  <a:gd name="T33" fmla="*/ 1 h 684"/>
                  <a:gd name="T34" fmla="*/ 2 w 714"/>
                  <a:gd name="T35" fmla="*/ 1 h 684"/>
                  <a:gd name="T36" fmla="*/ 2 w 714"/>
                  <a:gd name="T37" fmla="*/ 1 h 684"/>
                  <a:gd name="T38" fmla="*/ 2 w 714"/>
                  <a:gd name="T39" fmla="*/ 1 h 684"/>
                  <a:gd name="T40" fmla="*/ 2 w 714"/>
                  <a:gd name="T41" fmla="*/ 1 h 684"/>
                  <a:gd name="T42" fmla="*/ 2 w 714"/>
                  <a:gd name="T43" fmla="*/ 1 h 684"/>
                  <a:gd name="T44" fmla="*/ 2 w 714"/>
                  <a:gd name="T45" fmla="*/ 1 h 684"/>
                  <a:gd name="T46" fmla="*/ 2 w 714"/>
                  <a:gd name="T47" fmla="*/ 1 h 684"/>
                  <a:gd name="T48" fmla="*/ 2 w 714"/>
                  <a:gd name="T49" fmla="*/ 1 h 684"/>
                  <a:gd name="T50" fmla="*/ 2 w 714"/>
                  <a:gd name="T51" fmla="*/ 1 h 684"/>
                  <a:gd name="T52" fmla="*/ 2 w 714"/>
                  <a:gd name="T53" fmla="*/ 1 h 684"/>
                  <a:gd name="T54" fmla="*/ 2 w 714"/>
                  <a:gd name="T55" fmla="*/ 1 h 684"/>
                  <a:gd name="T56" fmla="*/ 2 w 714"/>
                  <a:gd name="T57" fmla="*/ 1 h 684"/>
                  <a:gd name="T58" fmla="*/ 2 w 714"/>
                  <a:gd name="T59" fmla="*/ 1 h 684"/>
                  <a:gd name="T60" fmla="*/ 2 w 714"/>
                  <a:gd name="T61" fmla="*/ 1 h 684"/>
                  <a:gd name="T62" fmla="*/ 2 w 714"/>
                  <a:gd name="T63" fmla="*/ 1 h 684"/>
                  <a:gd name="T64" fmla="*/ 2 w 714"/>
                  <a:gd name="T65" fmla="*/ 1 h 684"/>
                  <a:gd name="T66" fmla="*/ 2 w 714"/>
                  <a:gd name="T67" fmla="*/ 1 h 684"/>
                  <a:gd name="T68" fmla="*/ 2 w 714"/>
                  <a:gd name="T69" fmla="*/ 1 h 684"/>
                  <a:gd name="T70" fmla="*/ 2 w 714"/>
                  <a:gd name="T71" fmla="*/ 1 h 684"/>
                  <a:gd name="T72" fmla="*/ 2 w 714"/>
                  <a:gd name="T73" fmla="*/ 1 h 684"/>
                  <a:gd name="T74" fmla="*/ 2 w 714"/>
                  <a:gd name="T75" fmla="*/ 1 h 684"/>
                  <a:gd name="T76" fmla="*/ 2 w 714"/>
                  <a:gd name="T77" fmla="*/ 1 h 684"/>
                  <a:gd name="T78" fmla="*/ 2 w 714"/>
                  <a:gd name="T79" fmla="*/ 1 h 684"/>
                  <a:gd name="T80" fmla="*/ 2 w 714"/>
                  <a:gd name="T81" fmla="*/ 1 h 6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14"/>
                  <a:gd name="T124" fmla="*/ 0 h 684"/>
                  <a:gd name="T125" fmla="*/ 714 w 714"/>
                  <a:gd name="T126" fmla="*/ 684 h 6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close/>
                  </a:path>
                </a:pathLst>
              </a:custGeom>
              <a:solidFill>
                <a:srgbClr val="FFAA00"/>
              </a:solidFill>
              <a:ln w="9525">
                <a:solidFill>
                  <a:srgbClr val="FFAA00"/>
                </a:solidFill>
                <a:round/>
                <a:headEnd/>
                <a:tailEnd/>
              </a:ln>
            </p:spPr>
            <p:txBody>
              <a:bodyPr/>
              <a:lstStyle/>
              <a:p>
                <a:endParaRPr lang="en-US"/>
              </a:p>
            </p:txBody>
          </p:sp>
          <p:sp>
            <p:nvSpPr>
              <p:cNvPr id="23163" name="Freeform 236"/>
              <p:cNvSpPr>
                <a:spLocks noChangeAspect="1"/>
              </p:cNvSpPr>
              <p:nvPr/>
            </p:nvSpPr>
            <p:spPr bwMode="auto">
              <a:xfrm>
                <a:off x="3923" y="1620"/>
                <a:ext cx="545" cy="464"/>
              </a:xfrm>
              <a:custGeom>
                <a:avLst/>
                <a:gdLst>
                  <a:gd name="T0" fmla="*/ 2 w 714"/>
                  <a:gd name="T1" fmla="*/ 1 h 684"/>
                  <a:gd name="T2" fmla="*/ 2 w 714"/>
                  <a:gd name="T3" fmla="*/ 1 h 684"/>
                  <a:gd name="T4" fmla="*/ 2 w 714"/>
                  <a:gd name="T5" fmla="*/ 1 h 684"/>
                  <a:gd name="T6" fmla="*/ 2 w 714"/>
                  <a:gd name="T7" fmla="*/ 1 h 684"/>
                  <a:gd name="T8" fmla="*/ 2 w 714"/>
                  <a:gd name="T9" fmla="*/ 1 h 684"/>
                  <a:gd name="T10" fmla="*/ 2 w 714"/>
                  <a:gd name="T11" fmla="*/ 1 h 684"/>
                  <a:gd name="T12" fmla="*/ 2 w 714"/>
                  <a:gd name="T13" fmla="*/ 1 h 684"/>
                  <a:gd name="T14" fmla="*/ 2 w 714"/>
                  <a:gd name="T15" fmla="*/ 1 h 684"/>
                  <a:gd name="T16" fmla="*/ 2 w 714"/>
                  <a:gd name="T17" fmla="*/ 1 h 684"/>
                  <a:gd name="T18" fmla="*/ 2 w 714"/>
                  <a:gd name="T19" fmla="*/ 1 h 684"/>
                  <a:gd name="T20" fmla="*/ 2 w 714"/>
                  <a:gd name="T21" fmla="*/ 1 h 684"/>
                  <a:gd name="T22" fmla="*/ 2 w 714"/>
                  <a:gd name="T23" fmla="*/ 1 h 684"/>
                  <a:gd name="T24" fmla="*/ 2 w 714"/>
                  <a:gd name="T25" fmla="*/ 1 h 684"/>
                  <a:gd name="T26" fmla="*/ 2 w 714"/>
                  <a:gd name="T27" fmla="*/ 1 h 684"/>
                  <a:gd name="T28" fmla="*/ 2 w 714"/>
                  <a:gd name="T29" fmla="*/ 1 h 684"/>
                  <a:gd name="T30" fmla="*/ 2 w 714"/>
                  <a:gd name="T31" fmla="*/ 1 h 684"/>
                  <a:gd name="T32" fmla="*/ 2 w 714"/>
                  <a:gd name="T33" fmla="*/ 1 h 684"/>
                  <a:gd name="T34" fmla="*/ 2 w 714"/>
                  <a:gd name="T35" fmla="*/ 1 h 684"/>
                  <a:gd name="T36" fmla="*/ 2 w 714"/>
                  <a:gd name="T37" fmla="*/ 1 h 684"/>
                  <a:gd name="T38" fmla="*/ 2 w 714"/>
                  <a:gd name="T39" fmla="*/ 1 h 684"/>
                  <a:gd name="T40" fmla="*/ 2 w 714"/>
                  <a:gd name="T41" fmla="*/ 1 h 684"/>
                  <a:gd name="T42" fmla="*/ 2 w 714"/>
                  <a:gd name="T43" fmla="*/ 1 h 684"/>
                  <a:gd name="T44" fmla="*/ 2 w 714"/>
                  <a:gd name="T45" fmla="*/ 1 h 684"/>
                  <a:gd name="T46" fmla="*/ 2 w 714"/>
                  <a:gd name="T47" fmla="*/ 1 h 684"/>
                  <a:gd name="T48" fmla="*/ 2 w 714"/>
                  <a:gd name="T49" fmla="*/ 1 h 684"/>
                  <a:gd name="T50" fmla="*/ 2 w 714"/>
                  <a:gd name="T51" fmla="*/ 1 h 684"/>
                  <a:gd name="T52" fmla="*/ 2 w 714"/>
                  <a:gd name="T53" fmla="*/ 1 h 684"/>
                  <a:gd name="T54" fmla="*/ 2 w 714"/>
                  <a:gd name="T55" fmla="*/ 1 h 684"/>
                  <a:gd name="T56" fmla="*/ 2 w 714"/>
                  <a:gd name="T57" fmla="*/ 1 h 684"/>
                  <a:gd name="T58" fmla="*/ 2 w 714"/>
                  <a:gd name="T59" fmla="*/ 1 h 684"/>
                  <a:gd name="T60" fmla="*/ 2 w 714"/>
                  <a:gd name="T61" fmla="*/ 1 h 684"/>
                  <a:gd name="T62" fmla="*/ 0 w 714"/>
                  <a:gd name="T63" fmla="*/ 1 h 684"/>
                  <a:gd name="T64" fmla="*/ 2 w 714"/>
                  <a:gd name="T65" fmla="*/ 0 h 684"/>
                  <a:gd name="T66" fmla="*/ 2 w 714"/>
                  <a:gd name="T67" fmla="*/ 1 h 684"/>
                  <a:gd name="T68" fmla="*/ 2 w 714"/>
                  <a:gd name="T69" fmla="*/ 1 h 684"/>
                  <a:gd name="T70" fmla="*/ 2 w 714"/>
                  <a:gd name="T71" fmla="*/ 1 h 684"/>
                  <a:gd name="T72" fmla="*/ 2 w 714"/>
                  <a:gd name="T73" fmla="*/ 1 h 684"/>
                  <a:gd name="T74" fmla="*/ 2 w 714"/>
                  <a:gd name="T75" fmla="*/ 1 h 684"/>
                  <a:gd name="T76" fmla="*/ 2 w 714"/>
                  <a:gd name="T77" fmla="*/ 1 h 684"/>
                  <a:gd name="T78" fmla="*/ 2 w 714"/>
                  <a:gd name="T79" fmla="*/ 1 h 684"/>
                  <a:gd name="T80" fmla="*/ 2 w 714"/>
                  <a:gd name="T81" fmla="*/ 1 h 684"/>
                  <a:gd name="T82" fmla="*/ 2 w 714"/>
                  <a:gd name="T83" fmla="*/ 1 h 6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14"/>
                  <a:gd name="T127" fmla="*/ 0 h 684"/>
                  <a:gd name="T128" fmla="*/ 714 w 714"/>
                  <a:gd name="T129" fmla="*/ 684 h 6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86"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lnTo>
                      <a:pt x="654" y="19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64" name="Freeform 237"/>
              <p:cNvSpPr>
                <a:spLocks noChangeAspect="1"/>
              </p:cNvSpPr>
              <p:nvPr/>
            </p:nvSpPr>
            <p:spPr bwMode="auto">
              <a:xfrm>
                <a:off x="3667" y="1330"/>
                <a:ext cx="219" cy="245"/>
              </a:xfrm>
              <a:custGeom>
                <a:avLst/>
                <a:gdLst>
                  <a:gd name="T0" fmla="*/ 2 w 288"/>
                  <a:gd name="T1" fmla="*/ 1 h 360"/>
                  <a:gd name="T2" fmla="*/ 0 w 288"/>
                  <a:gd name="T3" fmla="*/ 1 h 360"/>
                  <a:gd name="T4" fmla="*/ 2 w 288"/>
                  <a:gd name="T5" fmla="*/ 0 h 360"/>
                  <a:gd name="T6" fmla="*/ 2 w 288"/>
                  <a:gd name="T7" fmla="*/ 1 h 360"/>
                  <a:gd name="T8" fmla="*/ 2 w 288"/>
                  <a:gd name="T9" fmla="*/ 1 h 360"/>
                  <a:gd name="T10" fmla="*/ 2 w 288"/>
                  <a:gd name="T11" fmla="*/ 1 h 360"/>
                  <a:gd name="T12" fmla="*/ 2 w 288"/>
                  <a:gd name="T13" fmla="*/ 1 h 360"/>
                  <a:gd name="T14" fmla="*/ 2 w 288"/>
                  <a:gd name="T15" fmla="*/ 1 h 360"/>
                  <a:gd name="T16" fmla="*/ 2 w 288"/>
                  <a:gd name="T17" fmla="*/ 1 h 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360"/>
                  <a:gd name="T29" fmla="*/ 288 w 288"/>
                  <a:gd name="T30" fmla="*/ 360 h 3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360">
                    <a:moveTo>
                      <a:pt x="252" y="360"/>
                    </a:moveTo>
                    <a:lnTo>
                      <a:pt x="0" y="318"/>
                    </a:lnTo>
                    <a:lnTo>
                      <a:pt x="60" y="0"/>
                    </a:lnTo>
                    <a:lnTo>
                      <a:pt x="108" y="12"/>
                    </a:lnTo>
                    <a:lnTo>
                      <a:pt x="204" y="30"/>
                    </a:lnTo>
                    <a:lnTo>
                      <a:pt x="192" y="90"/>
                    </a:lnTo>
                    <a:lnTo>
                      <a:pt x="288" y="108"/>
                    </a:lnTo>
                    <a:lnTo>
                      <a:pt x="258" y="318"/>
                    </a:lnTo>
                    <a:lnTo>
                      <a:pt x="252" y="360"/>
                    </a:lnTo>
                    <a:close/>
                  </a:path>
                </a:pathLst>
              </a:custGeom>
              <a:solidFill>
                <a:srgbClr val="FFAA00"/>
              </a:solidFill>
              <a:ln w="9525">
                <a:solidFill>
                  <a:srgbClr val="FFAA00"/>
                </a:solidFill>
                <a:round/>
                <a:headEnd/>
                <a:tailEnd/>
              </a:ln>
            </p:spPr>
            <p:txBody>
              <a:bodyPr/>
              <a:lstStyle/>
              <a:p>
                <a:endParaRPr lang="en-US"/>
              </a:p>
            </p:txBody>
          </p:sp>
          <p:sp>
            <p:nvSpPr>
              <p:cNvPr id="23165" name="Freeform 238"/>
              <p:cNvSpPr>
                <a:spLocks noChangeAspect="1"/>
              </p:cNvSpPr>
              <p:nvPr/>
            </p:nvSpPr>
            <p:spPr bwMode="auto">
              <a:xfrm>
                <a:off x="3667" y="1330"/>
                <a:ext cx="219" cy="249"/>
              </a:xfrm>
              <a:custGeom>
                <a:avLst/>
                <a:gdLst>
                  <a:gd name="T0" fmla="*/ 2 w 288"/>
                  <a:gd name="T1" fmla="*/ 1 h 366"/>
                  <a:gd name="T2" fmla="*/ 0 w 288"/>
                  <a:gd name="T3" fmla="*/ 1 h 366"/>
                  <a:gd name="T4" fmla="*/ 2 w 288"/>
                  <a:gd name="T5" fmla="*/ 0 h 366"/>
                  <a:gd name="T6" fmla="*/ 2 w 288"/>
                  <a:gd name="T7" fmla="*/ 1 h 366"/>
                  <a:gd name="T8" fmla="*/ 2 w 288"/>
                  <a:gd name="T9" fmla="*/ 1 h 366"/>
                  <a:gd name="T10" fmla="*/ 2 w 288"/>
                  <a:gd name="T11" fmla="*/ 1 h 366"/>
                  <a:gd name="T12" fmla="*/ 2 w 288"/>
                  <a:gd name="T13" fmla="*/ 1 h 366"/>
                  <a:gd name="T14" fmla="*/ 2 w 288"/>
                  <a:gd name="T15" fmla="*/ 1 h 366"/>
                  <a:gd name="T16" fmla="*/ 2 w 288"/>
                  <a:gd name="T17" fmla="*/ 1 h 366"/>
                  <a:gd name="T18" fmla="*/ 2 w 288"/>
                  <a:gd name="T19" fmla="*/ 1 h 3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366"/>
                  <a:gd name="T32" fmla="*/ 288 w 288"/>
                  <a:gd name="T33" fmla="*/ 366 h 3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366">
                    <a:moveTo>
                      <a:pt x="252" y="360"/>
                    </a:moveTo>
                    <a:lnTo>
                      <a:pt x="0" y="318"/>
                    </a:lnTo>
                    <a:lnTo>
                      <a:pt x="60" y="0"/>
                    </a:lnTo>
                    <a:lnTo>
                      <a:pt x="108" y="12"/>
                    </a:lnTo>
                    <a:lnTo>
                      <a:pt x="204" y="30"/>
                    </a:lnTo>
                    <a:lnTo>
                      <a:pt x="192" y="90"/>
                    </a:lnTo>
                    <a:lnTo>
                      <a:pt x="288" y="108"/>
                    </a:lnTo>
                    <a:lnTo>
                      <a:pt x="258" y="318"/>
                    </a:lnTo>
                    <a:lnTo>
                      <a:pt x="252" y="360"/>
                    </a:lnTo>
                    <a:lnTo>
                      <a:pt x="252" y="36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66" name="Freeform 239"/>
              <p:cNvSpPr>
                <a:spLocks noChangeAspect="1"/>
              </p:cNvSpPr>
              <p:nvPr/>
            </p:nvSpPr>
            <p:spPr bwMode="auto">
              <a:xfrm>
                <a:off x="5140" y="1163"/>
                <a:ext cx="64" cy="106"/>
              </a:xfrm>
              <a:custGeom>
                <a:avLst/>
                <a:gdLst>
                  <a:gd name="T0" fmla="*/ 2 w 84"/>
                  <a:gd name="T1" fmla="*/ 1 h 156"/>
                  <a:gd name="T2" fmla="*/ 2 w 84"/>
                  <a:gd name="T3" fmla="*/ 1 h 156"/>
                  <a:gd name="T4" fmla="*/ 2 w 84"/>
                  <a:gd name="T5" fmla="*/ 1 h 156"/>
                  <a:gd name="T6" fmla="*/ 2 w 84"/>
                  <a:gd name="T7" fmla="*/ 1 h 156"/>
                  <a:gd name="T8" fmla="*/ 2 w 84"/>
                  <a:gd name="T9" fmla="*/ 1 h 156"/>
                  <a:gd name="T10" fmla="*/ 2 w 84"/>
                  <a:gd name="T11" fmla="*/ 1 h 156"/>
                  <a:gd name="T12" fmla="*/ 0 w 84"/>
                  <a:gd name="T13" fmla="*/ 1 h 156"/>
                  <a:gd name="T14" fmla="*/ 2 w 84"/>
                  <a:gd name="T15" fmla="*/ 0 h 156"/>
                  <a:gd name="T16" fmla="*/ 2 w 84"/>
                  <a:gd name="T17" fmla="*/ 1 h 156"/>
                  <a:gd name="T18" fmla="*/ 2 w 84"/>
                  <a:gd name="T19" fmla="*/ 1 h 156"/>
                  <a:gd name="T20" fmla="*/ 2 w 84"/>
                  <a:gd name="T21" fmla="*/ 1 h 156"/>
                  <a:gd name="T22" fmla="*/ 2 w 84"/>
                  <a:gd name="T23" fmla="*/ 1 h 1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56"/>
                  <a:gd name="T38" fmla="*/ 84 w 84"/>
                  <a:gd name="T39" fmla="*/ 156 h 1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close/>
                  </a:path>
                </a:pathLst>
              </a:custGeom>
              <a:solidFill>
                <a:srgbClr val="E8D898"/>
              </a:solidFill>
              <a:ln w="9525">
                <a:solidFill>
                  <a:srgbClr val="E8D898"/>
                </a:solidFill>
                <a:round/>
                <a:headEnd/>
                <a:tailEnd/>
              </a:ln>
            </p:spPr>
            <p:txBody>
              <a:bodyPr/>
              <a:lstStyle/>
              <a:p>
                <a:endParaRPr lang="en-US"/>
              </a:p>
            </p:txBody>
          </p:sp>
          <p:sp>
            <p:nvSpPr>
              <p:cNvPr id="23167" name="Freeform 240"/>
              <p:cNvSpPr>
                <a:spLocks noChangeAspect="1"/>
              </p:cNvSpPr>
              <p:nvPr/>
            </p:nvSpPr>
            <p:spPr bwMode="auto">
              <a:xfrm>
                <a:off x="5140" y="1163"/>
                <a:ext cx="64" cy="106"/>
              </a:xfrm>
              <a:custGeom>
                <a:avLst/>
                <a:gdLst>
                  <a:gd name="T0" fmla="*/ 2 w 84"/>
                  <a:gd name="T1" fmla="*/ 1 h 156"/>
                  <a:gd name="T2" fmla="*/ 2 w 84"/>
                  <a:gd name="T3" fmla="*/ 1 h 156"/>
                  <a:gd name="T4" fmla="*/ 2 w 84"/>
                  <a:gd name="T5" fmla="*/ 1 h 156"/>
                  <a:gd name="T6" fmla="*/ 2 w 84"/>
                  <a:gd name="T7" fmla="*/ 1 h 156"/>
                  <a:gd name="T8" fmla="*/ 2 w 84"/>
                  <a:gd name="T9" fmla="*/ 1 h 156"/>
                  <a:gd name="T10" fmla="*/ 2 w 84"/>
                  <a:gd name="T11" fmla="*/ 1 h 156"/>
                  <a:gd name="T12" fmla="*/ 0 w 84"/>
                  <a:gd name="T13" fmla="*/ 1 h 156"/>
                  <a:gd name="T14" fmla="*/ 2 w 84"/>
                  <a:gd name="T15" fmla="*/ 0 h 156"/>
                  <a:gd name="T16" fmla="*/ 2 w 84"/>
                  <a:gd name="T17" fmla="*/ 1 h 156"/>
                  <a:gd name="T18" fmla="*/ 2 w 84"/>
                  <a:gd name="T19" fmla="*/ 1 h 156"/>
                  <a:gd name="T20" fmla="*/ 2 w 84"/>
                  <a:gd name="T21" fmla="*/ 1 h 156"/>
                  <a:gd name="T22" fmla="*/ 2 w 84"/>
                  <a:gd name="T23" fmla="*/ 1 h 156"/>
                  <a:gd name="T24" fmla="*/ 2 w 84"/>
                  <a:gd name="T25" fmla="*/ 1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56"/>
                  <a:gd name="T41" fmla="*/ 84 w 84"/>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lnTo>
                      <a:pt x="72" y="15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68" name="Freeform 241"/>
              <p:cNvSpPr>
                <a:spLocks noChangeAspect="1"/>
              </p:cNvSpPr>
              <p:nvPr/>
            </p:nvSpPr>
            <p:spPr bwMode="auto">
              <a:xfrm>
                <a:off x="5149" y="1485"/>
                <a:ext cx="0" cy="8"/>
              </a:xfrm>
              <a:custGeom>
                <a:avLst/>
                <a:gdLst>
                  <a:gd name="T0" fmla="*/ 0 h 12"/>
                  <a:gd name="T1" fmla="*/ 1 h 12"/>
                  <a:gd name="T2" fmla="*/ 0 h 12"/>
                  <a:gd name="T3" fmla="*/ 1 h 12"/>
                  <a:gd name="T4" fmla="*/ 0 60000 65536"/>
                  <a:gd name="T5" fmla="*/ 0 60000 65536"/>
                  <a:gd name="T6" fmla="*/ 0 60000 65536"/>
                  <a:gd name="T7" fmla="*/ 0 60000 65536"/>
                  <a:gd name="T8" fmla="*/ 0 h 12"/>
                  <a:gd name="T9" fmla="*/ 12 h 12"/>
                </a:gdLst>
                <a:ahLst/>
                <a:cxnLst>
                  <a:cxn ang="T4">
                    <a:pos x="0" y="T0"/>
                  </a:cxn>
                  <a:cxn ang="T5">
                    <a:pos x="0" y="T1"/>
                  </a:cxn>
                  <a:cxn ang="T6">
                    <a:pos x="0" y="T2"/>
                  </a:cxn>
                  <a:cxn ang="T7">
                    <a:pos x="0" y="T3"/>
                  </a:cxn>
                </a:cxnLst>
                <a:rect l="0" t="T8" r="0" b="T9"/>
                <a:pathLst>
                  <a:path h="12">
                    <a:moveTo>
                      <a:pt x="0" y="0"/>
                    </a:moveTo>
                    <a:lnTo>
                      <a:pt x="0" y="12"/>
                    </a:lnTo>
                    <a:lnTo>
                      <a:pt x="0" y="0"/>
                    </a:lnTo>
                    <a:lnTo>
                      <a:pt x="0"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69" name="Freeform 242"/>
              <p:cNvSpPr>
                <a:spLocks noChangeAspect="1"/>
              </p:cNvSpPr>
              <p:nvPr/>
            </p:nvSpPr>
            <p:spPr bwMode="auto">
              <a:xfrm>
                <a:off x="5131" y="1485"/>
                <a:ext cx="14" cy="45"/>
              </a:xfrm>
              <a:custGeom>
                <a:avLst/>
                <a:gdLst>
                  <a:gd name="T0" fmla="*/ 2 w 18"/>
                  <a:gd name="T1" fmla="*/ 0 h 66"/>
                  <a:gd name="T2" fmla="*/ 2 w 18"/>
                  <a:gd name="T3" fmla="*/ 1 h 66"/>
                  <a:gd name="T4" fmla="*/ 0 w 18"/>
                  <a:gd name="T5" fmla="*/ 1 h 66"/>
                  <a:gd name="T6" fmla="*/ 2 w 18"/>
                  <a:gd name="T7" fmla="*/ 1 h 66"/>
                  <a:gd name="T8" fmla="*/ 2 w 18"/>
                  <a:gd name="T9" fmla="*/ 0 h 66"/>
                  <a:gd name="T10" fmla="*/ 0 60000 65536"/>
                  <a:gd name="T11" fmla="*/ 0 60000 65536"/>
                  <a:gd name="T12" fmla="*/ 0 60000 65536"/>
                  <a:gd name="T13" fmla="*/ 0 60000 65536"/>
                  <a:gd name="T14" fmla="*/ 0 60000 65536"/>
                  <a:gd name="T15" fmla="*/ 0 w 18"/>
                  <a:gd name="T16" fmla="*/ 0 h 66"/>
                  <a:gd name="T17" fmla="*/ 18 w 18"/>
                  <a:gd name="T18" fmla="*/ 66 h 66"/>
                </a:gdLst>
                <a:ahLst/>
                <a:cxnLst>
                  <a:cxn ang="T10">
                    <a:pos x="T0" y="T1"/>
                  </a:cxn>
                  <a:cxn ang="T11">
                    <a:pos x="T2" y="T3"/>
                  </a:cxn>
                  <a:cxn ang="T12">
                    <a:pos x="T4" y="T5"/>
                  </a:cxn>
                  <a:cxn ang="T13">
                    <a:pos x="T6" y="T7"/>
                  </a:cxn>
                  <a:cxn ang="T14">
                    <a:pos x="T8" y="T9"/>
                  </a:cxn>
                </a:cxnLst>
                <a:rect l="T15" t="T16" r="T17" b="T18"/>
                <a:pathLst>
                  <a:path w="18" h="66">
                    <a:moveTo>
                      <a:pt x="18" y="0"/>
                    </a:moveTo>
                    <a:lnTo>
                      <a:pt x="6" y="66"/>
                    </a:lnTo>
                    <a:lnTo>
                      <a:pt x="0" y="48"/>
                    </a:lnTo>
                    <a:lnTo>
                      <a:pt x="6" y="6"/>
                    </a:lnTo>
                    <a:lnTo>
                      <a:pt x="18" y="0"/>
                    </a:lnTo>
                    <a:close/>
                  </a:path>
                </a:pathLst>
              </a:custGeom>
              <a:solidFill>
                <a:srgbClr val="FFAA00"/>
              </a:solidFill>
              <a:ln w="9525">
                <a:solidFill>
                  <a:srgbClr val="FFAA00"/>
                </a:solidFill>
                <a:round/>
                <a:headEnd/>
                <a:tailEnd/>
              </a:ln>
            </p:spPr>
            <p:txBody>
              <a:bodyPr/>
              <a:lstStyle/>
              <a:p>
                <a:endParaRPr lang="en-US"/>
              </a:p>
            </p:txBody>
          </p:sp>
          <p:sp>
            <p:nvSpPr>
              <p:cNvPr id="23170" name="Freeform 243"/>
              <p:cNvSpPr>
                <a:spLocks noChangeAspect="1"/>
              </p:cNvSpPr>
              <p:nvPr/>
            </p:nvSpPr>
            <p:spPr bwMode="auto">
              <a:xfrm>
                <a:off x="5131" y="1485"/>
                <a:ext cx="14" cy="45"/>
              </a:xfrm>
              <a:custGeom>
                <a:avLst/>
                <a:gdLst>
                  <a:gd name="T0" fmla="*/ 2 w 18"/>
                  <a:gd name="T1" fmla="*/ 0 h 66"/>
                  <a:gd name="T2" fmla="*/ 2 w 18"/>
                  <a:gd name="T3" fmla="*/ 1 h 66"/>
                  <a:gd name="T4" fmla="*/ 0 w 18"/>
                  <a:gd name="T5" fmla="*/ 1 h 66"/>
                  <a:gd name="T6" fmla="*/ 2 w 18"/>
                  <a:gd name="T7" fmla="*/ 1 h 66"/>
                  <a:gd name="T8" fmla="*/ 2 w 18"/>
                  <a:gd name="T9" fmla="*/ 0 h 66"/>
                  <a:gd name="T10" fmla="*/ 2 w 18"/>
                  <a:gd name="T11" fmla="*/ 1 h 66"/>
                  <a:gd name="T12" fmla="*/ 0 60000 65536"/>
                  <a:gd name="T13" fmla="*/ 0 60000 65536"/>
                  <a:gd name="T14" fmla="*/ 0 60000 65536"/>
                  <a:gd name="T15" fmla="*/ 0 60000 65536"/>
                  <a:gd name="T16" fmla="*/ 0 60000 65536"/>
                  <a:gd name="T17" fmla="*/ 0 60000 65536"/>
                  <a:gd name="T18" fmla="*/ 0 w 18"/>
                  <a:gd name="T19" fmla="*/ 0 h 66"/>
                  <a:gd name="T20" fmla="*/ 18 w 18"/>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8" h="66">
                    <a:moveTo>
                      <a:pt x="18" y="0"/>
                    </a:moveTo>
                    <a:lnTo>
                      <a:pt x="6" y="66"/>
                    </a:lnTo>
                    <a:lnTo>
                      <a:pt x="0" y="48"/>
                    </a:lnTo>
                    <a:lnTo>
                      <a:pt x="6" y="6"/>
                    </a:lnTo>
                    <a:lnTo>
                      <a:pt x="18" y="0"/>
                    </a:lnTo>
                    <a:lnTo>
                      <a:pt x="18"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71" name="Freeform 244"/>
              <p:cNvSpPr>
                <a:spLocks noChangeAspect="1"/>
              </p:cNvSpPr>
              <p:nvPr/>
            </p:nvSpPr>
            <p:spPr bwMode="auto">
              <a:xfrm>
                <a:off x="4843" y="1444"/>
                <a:ext cx="297" cy="151"/>
              </a:xfrm>
              <a:custGeom>
                <a:avLst/>
                <a:gdLst>
                  <a:gd name="T0" fmla="*/ 2 w 390"/>
                  <a:gd name="T1" fmla="*/ 1 h 222"/>
                  <a:gd name="T2" fmla="*/ 2 w 390"/>
                  <a:gd name="T3" fmla="*/ 1 h 222"/>
                  <a:gd name="T4" fmla="*/ 2 w 390"/>
                  <a:gd name="T5" fmla="*/ 1 h 222"/>
                  <a:gd name="T6" fmla="*/ 2 w 390"/>
                  <a:gd name="T7" fmla="*/ 1 h 222"/>
                  <a:gd name="T8" fmla="*/ 2 w 390"/>
                  <a:gd name="T9" fmla="*/ 1 h 222"/>
                  <a:gd name="T10" fmla="*/ 0 w 390"/>
                  <a:gd name="T11" fmla="*/ 1 h 222"/>
                  <a:gd name="T12" fmla="*/ 2 w 390"/>
                  <a:gd name="T13" fmla="*/ 1 h 222"/>
                  <a:gd name="T14" fmla="*/ 2 w 390"/>
                  <a:gd name="T15" fmla="*/ 1 h 222"/>
                  <a:gd name="T16" fmla="*/ 2 w 390"/>
                  <a:gd name="T17" fmla="*/ 1 h 222"/>
                  <a:gd name="T18" fmla="*/ 2 w 390"/>
                  <a:gd name="T19" fmla="*/ 1 h 222"/>
                  <a:gd name="T20" fmla="*/ 2 w 390"/>
                  <a:gd name="T21" fmla="*/ 1 h 222"/>
                  <a:gd name="T22" fmla="*/ 2 w 390"/>
                  <a:gd name="T23" fmla="*/ 1 h 222"/>
                  <a:gd name="T24" fmla="*/ 2 w 390"/>
                  <a:gd name="T25" fmla="*/ 1 h 222"/>
                  <a:gd name="T26" fmla="*/ 2 w 390"/>
                  <a:gd name="T27" fmla="*/ 1 h 222"/>
                  <a:gd name="T28" fmla="*/ 2 w 390"/>
                  <a:gd name="T29" fmla="*/ 1 h 222"/>
                  <a:gd name="T30" fmla="*/ 2 w 390"/>
                  <a:gd name="T31" fmla="*/ 1 h 222"/>
                  <a:gd name="T32" fmla="*/ 2 w 390"/>
                  <a:gd name="T33" fmla="*/ 1 h 222"/>
                  <a:gd name="T34" fmla="*/ 2 w 390"/>
                  <a:gd name="T35" fmla="*/ 1 h 222"/>
                  <a:gd name="T36" fmla="*/ 2 w 390"/>
                  <a:gd name="T37" fmla="*/ 0 h 222"/>
                  <a:gd name="T38" fmla="*/ 2 w 390"/>
                  <a:gd name="T39" fmla="*/ 1 h 222"/>
                  <a:gd name="T40" fmla="*/ 2 w 390"/>
                  <a:gd name="T41" fmla="*/ 1 h 222"/>
                  <a:gd name="T42" fmla="*/ 2 w 390"/>
                  <a:gd name="T43" fmla="*/ 1 h 222"/>
                  <a:gd name="T44" fmla="*/ 2 w 390"/>
                  <a:gd name="T45" fmla="*/ 1 h 222"/>
                  <a:gd name="T46" fmla="*/ 2 w 390"/>
                  <a:gd name="T47" fmla="*/ 1 h 222"/>
                  <a:gd name="T48" fmla="*/ 2 w 390"/>
                  <a:gd name="T49" fmla="*/ 1 h 222"/>
                  <a:gd name="T50" fmla="*/ 2 w 390"/>
                  <a:gd name="T51" fmla="*/ 1 h 222"/>
                  <a:gd name="T52" fmla="*/ 2 w 390"/>
                  <a:gd name="T53" fmla="*/ 1 h 222"/>
                  <a:gd name="T54" fmla="*/ 2 w 390"/>
                  <a:gd name="T55" fmla="*/ 1 h 222"/>
                  <a:gd name="T56" fmla="*/ 2 w 390"/>
                  <a:gd name="T57" fmla="*/ 1 h 222"/>
                  <a:gd name="T58" fmla="*/ 2 w 390"/>
                  <a:gd name="T59" fmla="*/ 1 h 222"/>
                  <a:gd name="T60" fmla="*/ 2 w 390"/>
                  <a:gd name="T61" fmla="*/ 1 h 222"/>
                  <a:gd name="T62" fmla="*/ 2 w 390"/>
                  <a:gd name="T63" fmla="*/ 1 h 222"/>
                  <a:gd name="T64" fmla="*/ 2 w 390"/>
                  <a:gd name="T65" fmla="*/ 1 h 222"/>
                  <a:gd name="T66" fmla="*/ 2 w 390"/>
                  <a:gd name="T67" fmla="*/ 1 h 222"/>
                  <a:gd name="T68" fmla="*/ 2 w 390"/>
                  <a:gd name="T69" fmla="*/ 1 h 222"/>
                  <a:gd name="T70" fmla="*/ 2 w 390"/>
                  <a:gd name="T71" fmla="*/ 1 h 222"/>
                  <a:gd name="T72" fmla="*/ 2 w 390"/>
                  <a:gd name="T73" fmla="*/ 1 h 222"/>
                  <a:gd name="T74" fmla="*/ 2 w 390"/>
                  <a:gd name="T75" fmla="*/ 1 h 222"/>
                  <a:gd name="T76" fmla="*/ 2 w 390"/>
                  <a:gd name="T77" fmla="*/ 1 h 222"/>
                  <a:gd name="T78" fmla="*/ 2 w 390"/>
                  <a:gd name="T79" fmla="*/ 1 h 222"/>
                  <a:gd name="T80" fmla="*/ 2 w 390"/>
                  <a:gd name="T81" fmla="*/ 1 h 222"/>
                  <a:gd name="T82" fmla="*/ 2 w 390"/>
                  <a:gd name="T83" fmla="*/ 1 h 222"/>
                  <a:gd name="T84" fmla="*/ 2 w 390"/>
                  <a:gd name="T85" fmla="*/ 1 h 222"/>
                  <a:gd name="T86" fmla="*/ 2 w 390"/>
                  <a:gd name="T87" fmla="*/ 1 h 222"/>
                  <a:gd name="T88" fmla="*/ 2 w 390"/>
                  <a:gd name="T89" fmla="*/ 1 h 222"/>
                  <a:gd name="T90" fmla="*/ 2 w 390"/>
                  <a:gd name="T91" fmla="*/ 1 h 2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0"/>
                  <a:gd name="T139" fmla="*/ 0 h 222"/>
                  <a:gd name="T140" fmla="*/ 390 w 390"/>
                  <a:gd name="T141" fmla="*/ 222 h 2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close/>
                  </a:path>
                </a:pathLst>
              </a:custGeom>
              <a:solidFill>
                <a:srgbClr val="FFAA00"/>
              </a:solidFill>
              <a:ln w="9525">
                <a:solidFill>
                  <a:srgbClr val="FFAA00"/>
                </a:solidFill>
                <a:round/>
                <a:headEnd/>
                <a:tailEnd/>
              </a:ln>
            </p:spPr>
            <p:txBody>
              <a:bodyPr/>
              <a:lstStyle/>
              <a:p>
                <a:endParaRPr lang="en-US"/>
              </a:p>
            </p:txBody>
          </p:sp>
          <p:sp>
            <p:nvSpPr>
              <p:cNvPr id="23172" name="Freeform 245"/>
              <p:cNvSpPr>
                <a:spLocks noChangeAspect="1"/>
              </p:cNvSpPr>
              <p:nvPr/>
            </p:nvSpPr>
            <p:spPr bwMode="auto">
              <a:xfrm>
                <a:off x="4843" y="1444"/>
                <a:ext cx="297" cy="151"/>
              </a:xfrm>
              <a:custGeom>
                <a:avLst/>
                <a:gdLst>
                  <a:gd name="T0" fmla="*/ 2 w 390"/>
                  <a:gd name="T1" fmla="*/ 1 h 222"/>
                  <a:gd name="T2" fmla="*/ 2 w 390"/>
                  <a:gd name="T3" fmla="*/ 1 h 222"/>
                  <a:gd name="T4" fmla="*/ 2 w 390"/>
                  <a:gd name="T5" fmla="*/ 1 h 222"/>
                  <a:gd name="T6" fmla="*/ 2 w 390"/>
                  <a:gd name="T7" fmla="*/ 1 h 222"/>
                  <a:gd name="T8" fmla="*/ 2 w 390"/>
                  <a:gd name="T9" fmla="*/ 1 h 222"/>
                  <a:gd name="T10" fmla="*/ 0 w 390"/>
                  <a:gd name="T11" fmla="*/ 1 h 222"/>
                  <a:gd name="T12" fmla="*/ 2 w 390"/>
                  <a:gd name="T13" fmla="*/ 1 h 222"/>
                  <a:gd name="T14" fmla="*/ 2 w 390"/>
                  <a:gd name="T15" fmla="*/ 1 h 222"/>
                  <a:gd name="T16" fmla="*/ 2 w 390"/>
                  <a:gd name="T17" fmla="*/ 1 h 222"/>
                  <a:gd name="T18" fmla="*/ 2 w 390"/>
                  <a:gd name="T19" fmla="*/ 1 h 222"/>
                  <a:gd name="T20" fmla="*/ 2 w 390"/>
                  <a:gd name="T21" fmla="*/ 1 h 222"/>
                  <a:gd name="T22" fmla="*/ 2 w 390"/>
                  <a:gd name="T23" fmla="*/ 1 h 222"/>
                  <a:gd name="T24" fmla="*/ 2 w 390"/>
                  <a:gd name="T25" fmla="*/ 1 h 222"/>
                  <a:gd name="T26" fmla="*/ 2 w 390"/>
                  <a:gd name="T27" fmla="*/ 1 h 222"/>
                  <a:gd name="T28" fmla="*/ 2 w 390"/>
                  <a:gd name="T29" fmla="*/ 1 h 222"/>
                  <a:gd name="T30" fmla="*/ 2 w 390"/>
                  <a:gd name="T31" fmla="*/ 1 h 222"/>
                  <a:gd name="T32" fmla="*/ 2 w 390"/>
                  <a:gd name="T33" fmla="*/ 1 h 222"/>
                  <a:gd name="T34" fmla="*/ 2 w 390"/>
                  <a:gd name="T35" fmla="*/ 1 h 222"/>
                  <a:gd name="T36" fmla="*/ 2 w 390"/>
                  <a:gd name="T37" fmla="*/ 0 h 222"/>
                  <a:gd name="T38" fmla="*/ 2 w 390"/>
                  <a:gd name="T39" fmla="*/ 1 h 222"/>
                  <a:gd name="T40" fmla="*/ 2 w 390"/>
                  <a:gd name="T41" fmla="*/ 1 h 222"/>
                  <a:gd name="T42" fmla="*/ 2 w 390"/>
                  <a:gd name="T43" fmla="*/ 1 h 222"/>
                  <a:gd name="T44" fmla="*/ 2 w 390"/>
                  <a:gd name="T45" fmla="*/ 1 h 222"/>
                  <a:gd name="T46" fmla="*/ 2 w 390"/>
                  <a:gd name="T47" fmla="*/ 1 h 222"/>
                  <a:gd name="T48" fmla="*/ 2 w 390"/>
                  <a:gd name="T49" fmla="*/ 1 h 222"/>
                  <a:gd name="T50" fmla="*/ 2 w 390"/>
                  <a:gd name="T51" fmla="*/ 1 h 222"/>
                  <a:gd name="T52" fmla="*/ 2 w 390"/>
                  <a:gd name="T53" fmla="*/ 1 h 222"/>
                  <a:gd name="T54" fmla="*/ 2 w 390"/>
                  <a:gd name="T55" fmla="*/ 1 h 222"/>
                  <a:gd name="T56" fmla="*/ 2 w 390"/>
                  <a:gd name="T57" fmla="*/ 1 h 222"/>
                  <a:gd name="T58" fmla="*/ 2 w 390"/>
                  <a:gd name="T59" fmla="*/ 1 h 222"/>
                  <a:gd name="T60" fmla="*/ 2 w 390"/>
                  <a:gd name="T61" fmla="*/ 1 h 222"/>
                  <a:gd name="T62" fmla="*/ 2 w 390"/>
                  <a:gd name="T63" fmla="*/ 1 h 222"/>
                  <a:gd name="T64" fmla="*/ 2 w 390"/>
                  <a:gd name="T65" fmla="*/ 1 h 222"/>
                  <a:gd name="T66" fmla="*/ 2 w 390"/>
                  <a:gd name="T67" fmla="*/ 1 h 222"/>
                  <a:gd name="T68" fmla="*/ 2 w 390"/>
                  <a:gd name="T69" fmla="*/ 1 h 222"/>
                  <a:gd name="T70" fmla="*/ 2 w 390"/>
                  <a:gd name="T71" fmla="*/ 1 h 222"/>
                  <a:gd name="T72" fmla="*/ 2 w 390"/>
                  <a:gd name="T73" fmla="*/ 1 h 222"/>
                  <a:gd name="T74" fmla="*/ 2 w 390"/>
                  <a:gd name="T75" fmla="*/ 1 h 222"/>
                  <a:gd name="T76" fmla="*/ 2 w 390"/>
                  <a:gd name="T77" fmla="*/ 1 h 222"/>
                  <a:gd name="T78" fmla="*/ 2 w 390"/>
                  <a:gd name="T79" fmla="*/ 1 h 222"/>
                  <a:gd name="T80" fmla="*/ 2 w 390"/>
                  <a:gd name="T81" fmla="*/ 1 h 222"/>
                  <a:gd name="T82" fmla="*/ 2 w 390"/>
                  <a:gd name="T83" fmla="*/ 1 h 222"/>
                  <a:gd name="T84" fmla="*/ 2 w 390"/>
                  <a:gd name="T85" fmla="*/ 1 h 222"/>
                  <a:gd name="T86" fmla="*/ 2 w 390"/>
                  <a:gd name="T87" fmla="*/ 1 h 222"/>
                  <a:gd name="T88" fmla="*/ 2 w 390"/>
                  <a:gd name="T89" fmla="*/ 1 h 222"/>
                  <a:gd name="T90" fmla="*/ 2 w 390"/>
                  <a:gd name="T91" fmla="*/ 1 h 222"/>
                  <a:gd name="T92" fmla="*/ 2 w 390"/>
                  <a:gd name="T93" fmla="*/ 1 h 2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0"/>
                  <a:gd name="T142" fmla="*/ 0 h 222"/>
                  <a:gd name="T143" fmla="*/ 390 w 390"/>
                  <a:gd name="T144" fmla="*/ 222 h 2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lnTo>
                      <a:pt x="390" y="16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73" name="Freeform 246"/>
              <p:cNvSpPr>
                <a:spLocks noChangeAspect="1"/>
              </p:cNvSpPr>
              <p:nvPr/>
            </p:nvSpPr>
            <p:spPr bwMode="auto">
              <a:xfrm>
                <a:off x="3424" y="976"/>
                <a:ext cx="261" cy="167"/>
              </a:xfrm>
              <a:custGeom>
                <a:avLst/>
                <a:gdLst>
                  <a:gd name="T0" fmla="*/ 2 w 342"/>
                  <a:gd name="T1" fmla="*/ 1 h 246"/>
                  <a:gd name="T2" fmla="*/ 0 w 342"/>
                  <a:gd name="T3" fmla="*/ 1 h 246"/>
                  <a:gd name="T4" fmla="*/ 2 w 342"/>
                  <a:gd name="T5" fmla="*/ 1 h 246"/>
                  <a:gd name="T6" fmla="*/ 2 w 342"/>
                  <a:gd name="T7" fmla="*/ 1 h 246"/>
                  <a:gd name="T8" fmla="*/ 2 w 342"/>
                  <a:gd name="T9" fmla="*/ 1 h 246"/>
                  <a:gd name="T10" fmla="*/ 2 w 342"/>
                  <a:gd name="T11" fmla="*/ 1 h 246"/>
                  <a:gd name="T12" fmla="*/ 2 w 342"/>
                  <a:gd name="T13" fmla="*/ 1 h 246"/>
                  <a:gd name="T14" fmla="*/ 2 w 342"/>
                  <a:gd name="T15" fmla="*/ 1 h 246"/>
                  <a:gd name="T16" fmla="*/ 2 w 342"/>
                  <a:gd name="T17" fmla="*/ 1 h 246"/>
                  <a:gd name="T18" fmla="*/ 2 w 342"/>
                  <a:gd name="T19" fmla="*/ 1 h 246"/>
                  <a:gd name="T20" fmla="*/ 2 w 342"/>
                  <a:gd name="T21" fmla="*/ 1 h 246"/>
                  <a:gd name="T22" fmla="*/ 2 w 342"/>
                  <a:gd name="T23" fmla="*/ 1 h 246"/>
                  <a:gd name="T24" fmla="*/ 2 w 342"/>
                  <a:gd name="T25" fmla="*/ 1 h 246"/>
                  <a:gd name="T26" fmla="*/ 2 w 342"/>
                  <a:gd name="T27" fmla="*/ 1 h 246"/>
                  <a:gd name="T28" fmla="*/ 2 w 342"/>
                  <a:gd name="T29" fmla="*/ 1 h 246"/>
                  <a:gd name="T30" fmla="*/ 2 w 342"/>
                  <a:gd name="T31" fmla="*/ 1 h 246"/>
                  <a:gd name="T32" fmla="*/ 2 w 342"/>
                  <a:gd name="T33" fmla="*/ 1 h 246"/>
                  <a:gd name="T34" fmla="*/ 2 w 342"/>
                  <a:gd name="T35" fmla="*/ 1 h 246"/>
                  <a:gd name="T36" fmla="*/ 2 w 342"/>
                  <a:gd name="T37" fmla="*/ 1 h 246"/>
                  <a:gd name="T38" fmla="*/ 2 w 342"/>
                  <a:gd name="T39" fmla="*/ 1 h 246"/>
                  <a:gd name="T40" fmla="*/ 2 w 342"/>
                  <a:gd name="T41" fmla="*/ 1 h 246"/>
                  <a:gd name="T42" fmla="*/ 2 w 342"/>
                  <a:gd name="T43" fmla="*/ 1 h 246"/>
                  <a:gd name="T44" fmla="*/ 2 w 342"/>
                  <a:gd name="T45" fmla="*/ 1 h 246"/>
                  <a:gd name="T46" fmla="*/ 2 w 342"/>
                  <a:gd name="T47" fmla="*/ 1 h 246"/>
                  <a:gd name="T48" fmla="*/ 2 w 342"/>
                  <a:gd name="T49" fmla="*/ 1 h 246"/>
                  <a:gd name="T50" fmla="*/ 2 w 342"/>
                  <a:gd name="T51" fmla="*/ 1 h 246"/>
                  <a:gd name="T52" fmla="*/ 2 w 342"/>
                  <a:gd name="T53" fmla="*/ 1 h 246"/>
                  <a:gd name="T54" fmla="*/ 2 w 342"/>
                  <a:gd name="T55" fmla="*/ 1 h 246"/>
                  <a:gd name="T56" fmla="*/ 2 w 342"/>
                  <a:gd name="T57" fmla="*/ 1 h 246"/>
                  <a:gd name="T58" fmla="*/ 2 w 342"/>
                  <a:gd name="T59" fmla="*/ 1 h 246"/>
                  <a:gd name="T60" fmla="*/ 2 w 342"/>
                  <a:gd name="T61" fmla="*/ 1 h 246"/>
                  <a:gd name="T62" fmla="*/ 2 w 342"/>
                  <a:gd name="T63" fmla="*/ 1 h 246"/>
                  <a:gd name="T64" fmla="*/ 2 w 342"/>
                  <a:gd name="T65" fmla="*/ 1 h 246"/>
                  <a:gd name="T66" fmla="*/ 2 w 342"/>
                  <a:gd name="T67" fmla="*/ 1 h 246"/>
                  <a:gd name="T68" fmla="*/ 2 w 342"/>
                  <a:gd name="T69" fmla="*/ 1 h 246"/>
                  <a:gd name="T70" fmla="*/ 2 w 342"/>
                  <a:gd name="T71" fmla="*/ 1 h 246"/>
                  <a:gd name="T72" fmla="*/ 2 w 342"/>
                  <a:gd name="T73" fmla="*/ 1 h 246"/>
                  <a:gd name="T74" fmla="*/ 2 w 342"/>
                  <a:gd name="T75" fmla="*/ 0 h 246"/>
                  <a:gd name="T76" fmla="*/ 2 w 342"/>
                  <a:gd name="T77" fmla="*/ 1 h 246"/>
                  <a:gd name="T78" fmla="*/ 2 w 342"/>
                  <a:gd name="T79" fmla="*/ 1 h 246"/>
                  <a:gd name="T80" fmla="*/ 2 w 342"/>
                  <a:gd name="T81" fmla="*/ 1 h 246"/>
                  <a:gd name="T82" fmla="*/ 2 w 342"/>
                  <a:gd name="T83" fmla="*/ 1 h 246"/>
                  <a:gd name="T84" fmla="*/ 2 w 342"/>
                  <a:gd name="T85" fmla="*/ 1 h 246"/>
                  <a:gd name="T86" fmla="*/ 2 w 342"/>
                  <a:gd name="T87" fmla="*/ 1 h 246"/>
                  <a:gd name="T88" fmla="*/ 2 w 342"/>
                  <a:gd name="T89" fmla="*/ 1 h 246"/>
                  <a:gd name="T90" fmla="*/ 2 w 342"/>
                  <a:gd name="T91" fmla="*/ 1 h 246"/>
                  <a:gd name="T92" fmla="*/ 2 w 342"/>
                  <a:gd name="T93" fmla="*/ 1 h 2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2"/>
                  <a:gd name="T142" fmla="*/ 0 h 246"/>
                  <a:gd name="T143" fmla="*/ 342 w 342"/>
                  <a:gd name="T144" fmla="*/ 246 h 2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2" h="246">
                    <a:moveTo>
                      <a:pt x="24" y="162"/>
                    </a:moveTo>
                    <a:lnTo>
                      <a:pt x="0" y="150"/>
                    </a:lnTo>
                    <a:lnTo>
                      <a:pt x="6" y="126"/>
                    </a:lnTo>
                    <a:lnTo>
                      <a:pt x="6" y="144"/>
                    </a:lnTo>
                    <a:lnTo>
                      <a:pt x="18" y="126"/>
                    </a:lnTo>
                    <a:lnTo>
                      <a:pt x="6" y="126"/>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close/>
                  </a:path>
                </a:pathLst>
              </a:custGeom>
              <a:solidFill>
                <a:srgbClr val="E8D898"/>
              </a:solidFill>
              <a:ln w="9525">
                <a:solidFill>
                  <a:srgbClr val="E8D898"/>
                </a:solidFill>
                <a:round/>
                <a:headEnd/>
                <a:tailEnd/>
              </a:ln>
            </p:spPr>
            <p:txBody>
              <a:bodyPr/>
              <a:lstStyle/>
              <a:p>
                <a:endParaRPr lang="en-US"/>
              </a:p>
            </p:txBody>
          </p:sp>
          <p:sp>
            <p:nvSpPr>
              <p:cNvPr id="23174" name="Freeform 247"/>
              <p:cNvSpPr>
                <a:spLocks noChangeAspect="1"/>
              </p:cNvSpPr>
              <p:nvPr/>
            </p:nvSpPr>
            <p:spPr bwMode="auto">
              <a:xfrm>
                <a:off x="3424" y="976"/>
                <a:ext cx="261" cy="167"/>
              </a:xfrm>
              <a:custGeom>
                <a:avLst/>
                <a:gdLst>
                  <a:gd name="T0" fmla="*/ 2 w 342"/>
                  <a:gd name="T1" fmla="*/ 1 h 246"/>
                  <a:gd name="T2" fmla="*/ 0 w 342"/>
                  <a:gd name="T3" fmla="*/ 1 h 246"/>
                  <a:gd name="T4" fmla="*/ 2 w 342"/>
                  <a:gd name="T5" fmla="*/ 1 h 246"/>
                  <a:gd name="T6" fmla="*/ 2 w 342"/>
                  <a:gd name="T7" fmla="*/ 1 h 246"/>
                  <a:gd name="T8" fmla="*/ 2 w 342"/>
                  <a:gd name="T9" fmla="*/ 1 h 246"/>
                  <a:gd name="T10" fmla="*/ 2 w 342"/>
                  <a:gd name="T11" fmla="*/ 1 h 246"/>
                  <a:gd name="T12" fmla="*/ 2 w 342"/>
                  <a:gd name="T13" fmla="*/ 1 h 246"/>
                  <a:gd name="T14" fmla="*/ 2 w 342"/>
                  <a:gd name="T15" fmla="*/ 1 h 246"/>
                  <a:gd name="T16" fmla="*/ 2 w 342"/>
                  <a:gd name="T17" fmla="*/ 1 h 246"/>
                  <a:gd name="T18" fmla="*/ 2 w 342"/>
                  <a:gd name="T19" fmla="*/ 1 h 246"/>
                  <a:gd name="T20" fmla="*/ 2 w 342"/>
                  <a:gd name="T21" fmla="*/ 1 h 246"/>
                  <a:gd name="T22" fmla="*/ 2 w 342"/>
                  <a:gd name="T23" fmla="*/ 1 h 246"/>
                  <a:gd name="T24" fmla="*/ 2 w 342"/>
                  <a:gd name="T25" fmla="*/ 1 h 246"/>
                  <a:gd name="T26" fmla="*/ 2 w 342"/>
                  <a:gd name="T27" fmla="*/ 1 h 246"/>
                  <a:gd name="T28" fmla="*/ 2 w 342"/>
                  <a:gd name="T29" fmla="*/ 1 h 246"/>
                  <a:gd name="T30" fmla="*/ 2 w 342"/>
                  <a:gd name="T31" fmla="*/ 1 h 246"/>
                  <a:gd name="T32" fmla="*/ 2 w 342"/>
                  <a:gd name="T33" fmla="*/ 1 h 246"/>
                  <a:gd name="T34" fmla="*/ 2 w 342"/>
                  <a:gd name="T35" fmla="*/ 1 h 246"/>
                  <a:gd name="T36" fmla="*/ 2 w 342"/>
                  <a:gd name="T37" fmla="*/ 1 h 246"/>
                  <a:gd name="T38" fmla="*/ 2 w 342"/>
                  <a:gd name="T39" fmla="*/ 1 h 246"/>
                  <a:gd name="T40" fmla="*/ 2 w 342"/>
                  <a:gd name="T41" fmla="*/ 1 h 246"/>
                  <a:gd name="T42" fmla="*/ 2 w 342"/>
                  <a:gd name="T43" fmla="*/ 1 h 246"/>
                  <a:gd name="T44" fmla="*/ 2 w 342"/>
                  <a:gd name="T45" fmla="*/ 1 h 246"/>
                  <a:gd name="T46" fmla="*/ 2 w 342"/>
                  <a:gd name="T47" fmla="*/ 1 h 246"/>
                  <a:gd name="T48" fmla="*/ 2 w 342"/>
                  <a:gd name="T49" fmla="*/ 1 h 246"/>
                  <a:gd name="T50" fmla="*/ 2 w 342"/>
                  <a:gd name="T51" fmla="*/ 1 h 246"/>
                  <a:gd name="T52" fmla="*/ 2 w 342"/>
                  <a:gd name="T53" fmla="*/ 1 h 246"/>
                  <a:gd name="T54" fmla="*/ 2 w 342"/>
                  <a:gd name="T55" fmla="*/ 1 h 246"/>
                  <a:gd name="T56" fmla="*/ 2 w 342"/>
                  <a:gd name="T57" fmla="*/ 1 h 246"/>
                  <a:gd name="T58" fmla="*/ 2 w 342"/>
                  <a:gd name="T59" fmla="*/ 1 h 246"/>
                  <a:gd name="T60" fmla="*/ 2 w 342"/>
                  <a:gd name="T61" fmla="*/ 1 h 246"/>
                  <a:gd name="T62" fmla="*/ 2 w 342"/>
                  <a:gd name="T63" fmla="*/ 1 h 246"/>
                  <a:gd name="T64" fmla="*/ 2 w 342"/>
                  <a:gd name="T65" fmla="*/ 1 h 246"/>
                  <a:gd name="T66" fmla="*/ 2 w 342"/>
                  <a:gd name="T67" fmla="*/ 1 h 246"/>
                  <a:gd name="T68" fmla="*/ 2 w 342"/>
                  <a:gd name="T69" fmla="*/ 1 h 246"/>
                  <a:gd name="T70" fmla="*/ 2 w 342"/>
                  <a:gd name="T71" fmla="*/ 1 h 246"/>
                  <a:gd name="T72" fmla="*/ 2 w 342"/>
                  <a:gd name="T73" fmla="*/ 1 h 246"/>
                  <a:gd name="T74" fmla="*/ 2 w 342"/>
                  <a:gd name="T75" fmla="*/ 1 h 246"/>
                  <a:gd name="T76" fmla="*/ 2 w 342"/>
                  <a:gd name="T77" fmla="*/ 1 h 246"/>
                  <a:gd name="T78" fmla="*/ 2 w 342"/>
                  <a:gd name="T79" fmla="*/ 0 h 246"/>
                  <a:gd name="T80" fmla="*/ 2 w 342"/>
                  <a:gd name="T81" fmla="*/ 1 h 246"/>
                  <a:gd name="T82" fmla="*/ 2 w 342"/>
                  <a:gd name="T83" fmla="*/ 1 h 246"/>
                  <a:gd name="T84" fmla="*/ 2 w 342"/>
                  <a:gd name="T85" fmla="*/ 1 h 246"/>
                  <a:gd name="T86" fmla="*/ 2 w 342"/>
                  <a:gd name="T87" fmla="*/ 1 h 246"/>
                  <a:gd name="T88" fmla="*/ 2 w 342"/>
                  <a:gd name="T89" fmla="*/ 1 h 246"/>
                  <a:gd name="T90" fmla="*/ 2 w 342"/>
                  <a:gd name="T91" fmla="*/ 1 h 246"/>
                  <a:gd name="T92" fmla="*/ 2 w 342"/>
                  <a:gd name="T93" fmla="*/ 1 h 246"/>
                  <a:gd name="T94" fmla="*/ 2 w 342"/>
                  <a:gd name="T95" fmla="*/ 1 h 246"/>
                  <a:gd name="T96" fmla="*/ 2 w 342"/>
                  <a:gd name="T97" fmla="*/ 1 h 246"/>
                  <a:gd name="T98" fmla="*/ 2 w 342"/>
                  <a:gd name="T99" fmla="*/ 1 h 2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2"/>
                  <a:gd name="T151" fmla="*/ 0 h 246"/>
                  <a:gd name="T152" fmla="*/ 342 w 342"/>
                  <a:gd name="T153" fmla="*/ 246 h 2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2" h="246">
                    <a:moveTo>
                      <a:pt x="24" y="162"/>
                    </a:moveTo>
                    <a:lnTo>
                      <a:pt x="0" y="150"/>
                    </a:lnTo>
                    <a:lnTo>
                      <a:pt x="6" y="126"/>
                    </a:lnTo>
                    <a:lnTo>
                      <a:pt x="6" y="144"/>
                    </a:lnTo>
                    <a:lnTo>
                      <a:pt x="18" y="126"/>
                    </a:lnTo>
                    <a:lnTo>
                      <a:pt x="6" y="126"/>
                    </a:lnTo>
                    <a:lnTo>
                      <a:pt x="12" y="108"/>
                    </a:lnTo>
                    <a:lnTo>
                      <a:pt x="24" y="108"/>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72" y="96"/>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lnTo>
                      <a:pt x="24" y="16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75" name="Freeform 248"/>
              <p:cNvSpPr>
                <a:spLocks noChangeAspect="1"/>
              </p:cNvSpPr>
              <p:nvPr/>
            </p:nvSpPr>
            <p:spPr bwMode="auto">
              <a:xfrm>
                <a:off x="4870" y="1408"/>
                <a:ext cx="174" cy="154"/>
              </a:xfrm>
              <a:custGeom>
                <a:avLst/>
                <a:gdLst>
                  <a:gd name="T0" fmla="*/ 2 w 228"/>
                  <a:gd name="T1" fmla="*/ 1 h 228"/>
                  <a:gd name="T2" fmla="*/ 2 w 228"/>
                  <a:gd name="T3" fmla="*/ 1 h 228"/>
                  <a:gd name="T4" fmla="*/ 2 w 228"/>
                  <a:gd name="T5" fmla="*/ 1 h 228"/>
                  <a:gd name="T6" fmla="*/ 2 w 228"/>
                  <a:gd name="T7" fmla="*/ 1 h 228"/>
                  <a:gd name="T8" fmla="*/ 2 w 228"/>
                  <a:gd name="T9" fmla="*/ 1 h 228"/>
                  <a:gd name="T10" fmla="*/ 2 w 228"/>
                  <a:gd name="T11" fmla="*/ 1 h 228"/>
                  <a:gd name="T12" fmla="*/ 2 w 228"/>
                  <a:gd name="T13" fmla="*/ 1 h 228"/>
                  <a:gd name="T14" fmla="*/ 2 w 228"/>
                  <a:gd name="T15" fmla="*/ 1 h 228"/>
                  <a:gd name="T16" fmla="*/ 2 w 228"/>
                  <a:gd name="T17" fmla="*/ 1 h 228"/>
                  <a:gd name="T18" fmla="*/ 2 w 228"/>
                  <a:gd name="T19" fmla="*/ 1 h 228"/>
                  <a:gd name="T20" fmla="*/ 2 w 228"/>
                  <a:gd name="T21" fmla="*/ 1 h 228"/>
                  <a:gd name="T22" fmla="*/ 2 w 228"/>
                  <a:gd name="T23" fmla="*/ 1 h 228"/>
                  <a:gd name="T24" fmla="*/ 2 w 228"/>
                  <a:gd name="T25" fmla="*/ 1 h 228"/>
                  <a:gd name="T26" fmla="*/ 2 w 228"/>
                  <a:gd name="T27" fmla="*/ 1 h 228"/>
                  <a:gd name="T28" fmla="*/ 2 w 228"/>
                  <a:gd name="T29" fmla="*/ 1 h 228"/>
                  <a:gd name="T30" fmla="*/ 2 w 228"/>
                  <a:gd name="T31" fmla="*/ 1 h 228"/>
                  <a:gd name="T32" fmla="*/ 2 w 228"/>
                  <a:gd name="T33" fmla="*/ 1 h 228"/>
                  <a:gd name="T34" fmla="*/ 2 w 228"/>
                  <a:gd name="T35" fmla="*/ 1 h 228"/>
                  <a:gd name="T36" fmla="*/ 2 w 228"/>
                  <a:gd name="T37" fmla="*/ 1 h 228"/>
                  <a:gd name="T38" fmla="*/ 2 w 228"/>
                  <a:gd name="T39" fmla="*/ 1 h 228"/>
                  <a:gd name="T40" fmla="*/ 2 w 228"/>
                  <a:gd name="T41" fmla="*/ 1 h 228"/>
                  <a:gd name="T42" fmla="*/ 0 w 228"/>
                  <a:gd name="T43" fmla="*/ 1 h 228"/>
                  <a:gd name="T44" fmla="*/ 2 w 228"/>
                  <a:gd name="T45" fmla="*/ 1 h 228"/>
                  <a:gd name="T46" fmla="*/ 2 w 228"/>
                  <a:gd name="T47" fmla="*/ 1 h 228"/>
                  <a:gd name="T48" fmla="*/ 2 w 228"/>
                  <a:gd name="T49" fmla="*/ 1 h 228"/>
                  <a:gd name="T50" fmla="*/ 2 w 228"/>
                  <a:gd name="T51" fmla="*/ 1 h 228"/>
                  <a:gd name="T52" fmla="*/ 2 w 228"/>
                  <a:gd name="T53" fmla="*/ 1 h 228"/>
                  <a:gd name="T54" fmla="*/ 2 w 228"/>
                  <a:gd name="T55" fmla="*/ 1 h 228"/>
                  <a:gd name="T56" fmla="*/ 2 w 228"/>
                  <a:gd name="T57" fmla="*/ 1 h 228"/>
                  <a:gd name="T58" fmla="*/ 2 w 228"/>
                  <a:gd name="T59" fmla="*/ 0 h 228"/>
                  <a:gd name="T60" fmla="*/ 2 w 228"/>
                  <a:gd name="T61" fmla="*/ 1 h 228"/>
                  <a:gd name="T62" fmla="*/ 2 w 228"/>
                  <a:gd name="T63" fmla="*/ 1 h 228"/>
                  <a:gd name="T64" fmla="*/ 2 w 228"/>
                  <a:gd name="T65" fmla="*/ 1 h 2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8"/>
                  <a:gd name="T100" fmla="*/ 0 h 228"/>
                  <a:gd name="T101" fmla="*/ 228 w 228"/>
                  <a:gd name="T102" fmla="*/ 228 h 2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close/>
                  </a:path>
                </a:pathLst>
              </a:custGeom>
              <a:solidFill>
                <a:srgbClr val="FFAA00"/>
              </a:solidFill>
              <a:ln w="9525">
                <a:solidFill>
                  <a:srgbClr val="FFAA00"/>
                </a:solidFill>
                <a:round/>
                <a:headEnd/>
                <a:tailEnd/>
              </a:ln>
            </p:spPr>
            <p:txBody>
              <a:bodyPr/>
              <a:lstStyle/>
              <a:p>
                <a:endParaRPr lang="en-US"/>
              </a:p>
            </p:txBody>
          </p:sp>
          <p:sp>
            <p:nvSpPr>
              <p:cNvPr id="23176" name="Freeform 249"/>
              <p:cNvSpPr>
                <a:spLocks noChangeAspect="1"/>
              </p:cNvSpPr>
              <p:nvPr/>
            </p:nvSpPr>
            <p:spPr bwMode="auto">
              <a:xfrm>
                <a:off x="4870" y="1408"/>
                <a:ext cx="174" cy="154"/>
              </a:xfrm>
              <a:custGeom>
                <a:avLst/>
                <a:gdLst>
                  <a:gd name="T0" fmla="*/ 2 w 228"/>
                  <a:gd name="T1" fmla="*/ 1 h 228"/>
                  <a:gd name="T2" fmla="*/ 2 w 228"/>
                  <a:gd name="T3" fmla="*/ 1 h 228"/>
                  <a:gd name="T4" fmla="*/ 2 w 228"/>
                  <a:gd name="T5" fmla="*/ 1 h 228"/>
                  <a:gd name="T6" fmla="*/ 2 w 228"/>
                  <a:gd name="T7" fmla="*/ 1 h 228"/>
                  <a:gd name="T8" fmla="*/ 2 w 228"/>
                  <a:gd name="T9" fmla="*/ 1 h 228"/>
                  <a:gd name="T10" fmla="*/ 2 w 228"/>
                  <a:gd name="T11" fmla="*/ 1 h 228"/>
                  <a:gd name="T12" fmla="*/ 2 w 228"/>
                  <a:gd name="T13" fmla="*/ 1 h 228"/>
                  <a:gd name="T14" fmla="*/ 2 w 228"/>
                  <a:gd name="T15" fmla="*/ 1 h 228"/>
                  <a:gd name="T16" fmla="*/ 2 w 228"/>
                  <a:gd name="T17" fmla="*/ 1 h 228"/>
                  <a:gd name="T18" fmla="*/ 2 w 228"/>
                  <a:gd name="T19" fmla="*/ 1 h 228"/>
                  <a:gd name="T20" fmla="*/ 2 w 228"/>
                  <a:gd name="T21" fmla="*/ 1 h 228"/>
                  <a:gd name="T22" fmla="*/ 2 w 228"/>
                  <a:gd name="T23" fmla="*/ 1 h 228"/>
                  <a:gd name="T24" fmla="*/ 2 w 228"/>
                  <a:gd name="T25" fmla="*/ 1 h 228"/>
                  <a:gd name="T26" fmla="*/ 2 w 228"/>
                  <a:gd name="T27" fmla="*/ 1 h 228"/>
                  <a:gd name="T28" fmla="*/ 2 w 228"/>
                  <a:gd name="T29" fmla="*/ 1 h 228"/>
                  <a:gd name="T30" fmla="*/ 2 w 228"/>
                  <a:gd name="T31" fmla="*/ 1 h 228"/>
                  <a:gd name="T32" fmla="*/ 2 w 228"/>
                  <a:gd name="T33" fmla="*/ 1 h 228"/>
                  <a:gd name="T34" fmla="*/ 2 w 228"/>
                  <a:gd name="T35" fmla="*/ 1 h 228"/>
                  <a:gd name="T36" fmla="*/ 2 w 228"/>
                  <a:gd name="T37" fmla="*/ 1 h 228"/>
                  <a:gd name="T38" fmla="*/ 2 w 228"/>
                  <a:gd name="T39" fmla="*/ 1 h 228"/>
                  <a:gd name="T40" fmla="*/ 2 w 228"/>
                  <a:gd name="T41" fmla="*/ 1 h 228"/>
                  <a:gd name="T42" fmla="*/ 0 w 228"/>
                  <a:gd name="T43" fmla="*/ 1 h 228"/>
                  <a:gd name="T44" fmla="*/ 2 w 228"/>
                  <a:gd name="T45" fmla="*/ 1 h 228"/>
                  <a:gd name="T46" fmla="*/ 2 w 228"/>
                  <a:gd name="T47" fmla="*/ 1 h 228"/>
                  <a:gd name="T48" fmla="*/ 2 w 228"/>
                  <a:gd name="T49" fmla="*/ 1 h 228"/>
                  <a:gd name="T50" fmla="*/ 2 w 228"/>
                  <a:gd name="T51" fmla="*/ 1 h 228"/>
                  <a:gd name="T52" fmla="*/ 2 w 228"/>
                  <a:gd name="T53" fmla="*/ 1 h 228"/>
                  <a:gd name="T54" fmla="*/ 2 w 228"/>
                  <a:gd name="T55" fmla="*/ 1 h 228"/>
                  <a:gd name="T56" fmla="*/ 2 w 228"/>
                  <a:gd name="T57" fmla="*/ 1 h 228"/>
                  <a:gd name="T58" fmla="*/ 2 w 228"/>
                  <a:gd name="T59" fmla="*/ 0 h 228"/>
                  <a:gd name="T60" fmla="*/ 2 w 228"/>
                  <a:gd name="T61" fmla="*/ 1 h 228"/>
                  <a:gd name="T62" fmla="*/ 2 w 228"/>
                  <a:gd name="T63" fmla="*/ 1 h 228"/>
                  <a:gd name="T64" fmla="*/ 2 w 228"/>
                  <a:gd name="T65" fmla="*/ 1 h 228"/>
                  <a:gd name="T66" fmla="*/ 2 w 228"/>
                  <a:gd name="T67" fmla="*/ 1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8"/>
                  <a:gd name="T103" fmla="*/ 0 h 228"/>
                  <a:gd name="T104" fmla="*/ 228 w 228"/>
                  <a:gd name="T105" fmla="*/ 228 h 2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lnTo>
                      <a:pt x="138" y="5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77" name="Freeform 250"/>
              <p:cNvSpPr>
                <a:spLocks noChangeAspect="1"/>
              </p:cNvSpPr>
              <p:nvPr/>
            </p:nvSpPr>
            <p:spPr bwMode="auto">
              <a:xfrm>
                <a:off x="4468" y="1171"/>
                <a:ext cx="205" cy="192"/>
              </a:xfrm>
              <a:custGeom>
                <a:avLst/>
                <a:gdLst>
                  <a:gd name="T0" fmla="*/ 2 w 270"/>
                  <a:gd name="T1" fmla="*/ 1 h 282"/>
                  <a:gd name="T2" fmla="*/ 2 w 270"/>
                  <a:gd name="T3" fmla="*/ 1 h 282"/>
                  <a:gd name="T4" fmla="*/ 2 w 270"/>
                  <a:gd name="T5" fmla="*/ 1 h 282"/>
                  <a:gd name="T6" fmla="*/ 2 w 270"/>
                  <a:gd name="T7" fmla="*/ 1 h 282"/>
                  <a:gd name="T8" fmla="*/ 2 w 270"/>
                  <a:gd name="T9" fmla="*/ 1 h 282"/>
                  <a:gd name="T10" fmla="*/ 2 w 270"/>
                  <a:gd name="T11" fmla="*/ 1 h 282"/>
                  <a:gd name="T12" fmla="*/ 2 w 270"/>
                  <a:gd name="T13" fmla="*/ 1 h 282"/>
                  <a:gd name="T14" fmla="*/ 2 w 270"/>
                  <a:gd name="T15" fmla="*/ 1 h 282"/>
                  <a:gd name="T16" fmla="*/ 0 w 270"/>
                  <a:gd name="T17" fmla="*/ 1 h 282"/>
                  <a:gd name="T18" fmla="*/ 2 w 270"/>
                  <a:gd name="T19" fmla="*/ 1 h 282"/>
                  <a:gd name="T20" fmla="*/ 2 w 270"/>
                  <a:gd name="T21" fmla="*/ 1 h 282"/>
                  <a:gd name="T22" fmla="*/ 2 w 270"/>
                  <a:gd name="T23" fmla="*/ 1 h 282"/>
                  <a:gd name="T24" fmla="*/ 2 w 270"/>
                  <a:gd name="T25" fmla="*/ 1 h 282"/>
                  <a:gd name="T26" fmla="*/ 2 w 270"/>
                  <a:gd name="T27" fmla="*/ 1 h 282"/>
                  <a:gd name="T28" fmla="*/ 2 w 270"/>
                  <a:gd name="T29" fmla="*/ 0 h 282"/>
                  <a:gd name="T30" fmla="*/ 2 w 270"/>
                  <a:gd name="T31" fmla="*/ 1 h 282"/>
                  <a:gd name="T32" fmla="*/ 2 w 270"/>
                  <a:gd name="T33" fmla="*/ 1 h 282"/>
                  <a:gd name="T34" fmla="*/ 2 w 270"/>
                  <a:gd name="T35" fmla="*/ 1 h 282"/>
                  <a:gd name="T36" fmla="*/ 2 w 270"/>
                  <a:gd name="T37" fmla="*/ 1 h 282"/>
                  <a:gd name="T38" fmla="*/ 2 w 270"/>
                  <a:gd name="T39" fmla="*/ 1 h 282"/>
                  <a:gd name="T40" fmla="*/ 2 w 270"/>
                  <a:gd name="T41" fmla="*/ 1 h 282"/>
                  <a:gd name="T42" fmla="*/ 2 w 270"/>
                  <a:gd name="T43" fmla="*/ 1 h 282"/>
                  <a:gd name="T44" fmla="*/ 2 w 270"/>
                  <a:gd name="T45" fmla="*/ 1 h 282"/>
                  <a:gd name="T46" fmla="*/ 2 w 270"/>
                  <a:gd name="T47" fmla="*/ 1 h 282"/>
                  <a:gd name="T48" fmla="*/ 2 w 270"/>
                  <a:gd name="T49" fmla="*/ 1 h 282"/>
                  <a:gd name="T50" fmla="*/ 2 w 270"/>
                  <a:gd name="T51" fmla="*/ 1 h 282"/>
                  <a:gd name="T52" fmla="*/ 2 w 270"/>
                  <a:gd name="T53" fmla="*/ 1 h 282"/>
                  <a:gd name="T54" fmla="*/ 2 w 270"/>
                  <a:gd name="T55" fmla="*/ 1 h 282"/>
                  <a:gd name="T56" fmla="*/ 2 w 270"/>
                  <a:gd name="T57" fmla="*/ 1 h 282"/>
                  <a:gd name="T58" fmla="*/ 2 w 270"/>
                  <a:gd name="T59" fmla="*/ 1 h 282"/>
                  <a:gd name="T60" fmla="*/ 2 w 270"/>
                  <a:gd name="T61" fmla="*/ 1 h 282"/>
                  <a:gd name="T62" fmla="*/ 2 w 270"/>
                  <a:gd name="T63" fmla="*/ 1 h 2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0"/>
                  <a:gd name="T97" fmla="*/ 0 h 282"/>
                  <a:gd name="T98" fmla="*/ 270 w 270"/>
                  <a:gd name="T99" fmla="*/ 282 h 2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0" h="282">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close/>
                  </a:path>
                </a:pathLst>
              </a:custGeom>
              <a:solidFill>
                <a:srgbClr val="E8D898"/>
              </a:solidFill>
              <a:ln w="9525">
                <a:solidFill>
                  <a:srgbClr val="E8D898"/>
                </a:solidFill>
                <a:round/>
                <a:headEnd/>
                <a:tailEnd/>
              </a:ln>
            </p:spPr>
            <p:txBody>
              <a:bodyPr/>
              <a:lstStyle/>
              <a:p>
                <a:endParaRPr lang="en-US"/>
              </a:p>
            </p:txBody>
          </p:sp>
          <p:sp>
            <p:nvSpPr>
              <p:cNvPr id="23178" name="Freeform 251"/>
              <p:cNvSpPr>
                <a:spLocks noChangeAspect="1"/>
              </p:cNvSpPr>
              <p:nvPr/>
            </p:nvSpPr>
            <p:spPr bwMode="auto">
              <a:xfrm>
                <a:off x="4468" y="1171"/>
                <a:ext cx="205" cy="196"/>
              </a:xfrm>
              <a:custGeom>
                <a:avLst/>
                <a:gdLst>
                  <a:gd name="T0" fmla="*/ 2 w 270"/>
                  <a:gd name="T1" fmla="*/ 1 h 288"/>
                  <a:gd name="T2" fmla="*/ 2 w 270"/>
                  <a:gd name="T3" fmla="*/ 1 h 288"/>
                  <a:gd name="T4" fmla="*/ 2 w 270"/>
                  <a:gd name="T5" fmla="*/ 1 h 288"/>
                  <a:gd name="T6" fmla="*/ 2 w 270"/>
                  <a:gd name="T7" fmla="*/ 1 h 288"/>
                  <a:gd name="T8" fmla="*/ 2 w 270"/>
                  <a:gd name="T9" fmla="*/ 1 h 288"/>
                  <a:gd name="T10" fmla="*/ 2 w 270"/>
                  <a:gd name="T11" fmla="*/ 1 h 288"/>
                  <a:gd name="T12" fmla="*/ 2 w 270"/>
                  <a:gd name="T13" fmla="*/ 1 h 288"/>
                  <a:gd name="T14" fmla="*/ 2 w 270"/>
                  <a:gd name="T15" fmla="*/ 1 h 288"/>
                  <a:gd name="T16" fmla="*/ 0 w 270"/>
                  <a:gd name="T17" fmla="*/ 1 h 288"/>
                  <a:gd name="T18" fmla="*/ 2 w 270"/>
                  <a:gd name="T19" fmla="*/ 1 h 288"/>
                  <a:gd name="T20" fmla="*/ 2 w 270"/>
                  <a:gd name="T21" fmla="*/ 1 h 288"/>
                  <a:gd name="T22" fmla="*/ 2 w 270"/>
                  <a:gd name="T23" fmla="*/ 1 h 288"/>
                  <a:gd name="T24" fmla="*/ 2 w 270"/>
                  <a:gd name="T25" fmla="*/ 1 h 288"/>
                  <a:gd name="T26" fmla="*/ 2 w 270"/>
                  <a:gd name="T27" fmla="*/ 1 h 288"/>
                  <a:gd name="T28" fmla="*/ 2 w 270"/>
                  <a:gd name="T29" fmla="*/ 0 h 288"/>
                  <a:gd name="T30" fmla="*/ 2 w 270"/>
                  <a:gd name="T31" fmla="*/ 1 h 288"/>
                  <a:gd name="T32" fmla="*/ 2 w 270"/>
                  <a:gd name="T33" fmla="*/ 1 h 288"/>
                  <a:gd name="T34" fmla="*/ 2 w 270"/>
                  <a:gd name="T35" fmla="*/ 1 h 288"/>
                  <a:gd name="T36" fmla="*/ 2 w 270"/>
                  <a:gd name="T37" fmla="*/ 1 h 288"/>
                  <a:gd name="T38" fmla="*/ 2 w 270"/>
                  <a:gd name="T39" fmla="*/ 1 h 288"/>
                  <a:gd name="T40" fmla="*/ 2 w 270"/>
                  <a:gd name="T41" fmla="*/ 1 h 288"/>
                  <a:gd name="T42" fmla="*/ 2 w 270"/>
                  <a:gd name="T43" fmla="*/ 1 h 288"/>
                  <a:gd name="T44" fmla="*/ 2 w 270"/>
                  <a:gd name="T45" fmla="*/ 1 h 288"/>
                  <a:gd name="T46" fmla="*/ 2 w 270"/>
                  <a:gd name="T47" fmla="*/ 1 h 288"/>
                  <a:gd name="T48" fmla="*/ 2 w 270"/>
                  <a:gd name="T49" fmla="*/ 1 h 288"/>
                  <a:gd name="T50" fmla="*/ 2 w 270"/>
                  <a:gd name="T51" fmla="*/ 1 h 288"/>
                  <a:gd name="T52" fmla="*/ 2 w 270"/>
                  <a:gd name="T53" fmla="*/ 1 h 288"/>
                  <a:gd name="T54" fmla="*/ 2 w 270"/>
                  <a:gd name="T55" fmla="*/ 1 h 288"/>
                  <a:gd name="T56" fmla="*/ 2 w 270"/>
                  <a:gd name="T57" fmla="*/ 1 h 288"/>
                  <a:gd name="T58" fmla="*/ 2 w 270"/>
                  <a:gd name="T59" fmla="*/ 1 h 288"/>
                  <a:gd name="T60" fmla="*/ 2 w 270"/>
                  <a:gd name="T61" fmla="*/ 1 h 288"/>
                  <a:gd name="T62" fmla="*/ 2 w 270"/>
                  <a:gd name="T63" fmla="*/ 1 h 288"/>
                  <a:gd name="T64" fmla="*/ 2 w 270"/>
                  <a:gd name="T65" fmla="*/ 1 h 2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0"/>
                  <a:gd name="T100" fmla="*/ 0 h 288"/>
                  <a:gd name="T101" fmla="*/ 270 w 270"/>
                  <a:gd name="T102" fmla="*/ 288 h 2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0" h="288">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lnTo>
                      <a:pt x="114" y="28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79" name="Freeform 252"/>
              <p:cNvSpPr>
                <a:spLocks noChangeAspect="1"/>
              </p:cNvSpPr>
              <p:nvPr/>
            </p:nvSpPr>
            <p:spPr bwMode="auto">
              <a:xfrm>
                <a:off x="3813" y="1220"/>
                <a:ext cx="270" cy="200"/>
              </a:xfrm>
              <a:custGeom>
                <a:avLst/>
                <a:gdLst>
                  <a:gd name="T0" fmla="*/ 2 w 354"/>
                  <a:gd name="T1" fmla="*/ 1 h 294"/>
                  <a:gd name="T2" fmla="*/ 2 w 354"/>
                  <a:gd name="T3" fmla="*/ 1 h 294"/>
                  <a:gd name="T4" fmla="*/ 2 w 354"/>
                  <a:gd name="T5" fmla="*/ 1 h 294"/>
                  <a:gd name="T6" fmla="*/ 0 w 354"/>
                  <a:gd name="T7" fmla="*/ 1 h 294"/>
                  <a:gd name="T8" fmla="*/ 2 w 354"/>
                  <a:gd name="T9" fmla="*/ 1 h 294"/>
                  <a:gd name="T10" fmla="*/ 2 w 354"/>
                  <a:gd name="T11" fmla="*/ 1 h 294"/>
                  <a:gd name="T12" fmla="*/ 2 w 354"/>
                  <a:gd name="T13" fmla="*/ 0 h 294"/>
                  <a:gd name="T14" fmla="*/ 2 w 354"/>
                  <a:gd name="T15" fmla="*/ 1 h 294"/>
                  <a:gd name="T16" fmla="*/ 2 w 354"/>
                  <a:gd name="T17" fmla="*/ 1 h 294"/>
                  <a:gd name="T18" fmla="*/ 2 w 354"/>
                  <a:gd name="T19" fmla="*/ 1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4"/>
                  <a:gd name="T31" fmla="*/ 0 h 294"/>
                  <a:gd name="T32" fmla="*/ 354 w 354"/>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close/>
                  </a:path>
                </a:pathLst>
              </a:custGeom>
              <a:solidFill>
                <a:srgbClr val="E8D898"/>
              </a:solidFill>
              <a:ln w="9525">
                <a:solidFill>
                  <a:srgbClr val="E8D898"/>
                </a:solidFill>
                <a:round/>
                <a:headEnd/>
                <a:tailEnd/>
              </a:ln>
            </p:spPr>
            <p:txBody>
              <a:bodyPr/>
              <a:lstStyle/>
              <a:p>
                <a:endParaRPr lang="en-US"/>
              </a:p>
            </p:txBody>
          </p:sp>
          <p:sp>
            <p:nvSpPr>
              <p:cNvPr id="23180" name="Freeform 253"/>
              <p:cNvSpPr>
                <a:spLocks noChangeAspect="1"/>
              </p:cNvSpPr>
              <p:nvPr/>
            </p:nvSpPr>
            <p:spPr bwMode="auto">
              <a:xfrm>
                <a:off x="3813" y="1220"/>
                <a:ext cx="270" cy="200"/>
              </a:xfrm>
              <a:custGeom>
                <a:avLst/>
                <a:gdLst>
                  <a:gd name="T0" fmla="*/ 2 w 354"/>
                  <a:gd name="T1" fmla="*/ 1 h 294"/>
                  <a:gd name="T2" fmla="*/ 2 w 354"/>
                  <a:gd name="T3" fmla="*/ 1 h 294"/>
                  <a:gd name="T4" fmla="*/ 2 w 354"/>
                  <a:gd name="T5" fmla="*/ 1 h 294"/>
                  <a:gd name="T6" fmla="*/ 0 w 354"/>
                  <a:gd name="T7" fmla="*/ 1 h 294"/>
                  <a:gd name="T8" fmla="*/ 2 w 354"/>
                  <a:gd name="T9" fmla="*/ 1 h 294"/>
                  <a:gd name="T10" fmla="*/ 2 w 354"/>
                  <a:gd name="T11" fmla="*/ 1 h 294"/>
                  <a:gd name="T12" fmla="*/ 2 w 354"/>
                  <a:gd name="T13" fmla="*/ 0 h 294"/>
                  <a:gd name="T14" fmla="*/ 2 w 354"/>
                  <a:gd name="T15" fmla="*/ 1 h 294"/>
                  <a:gd name="T16" fmla="*/ 2 w 354"/>
                  <a:gd name="T17" fmla="*/ 1 h 294"/>
                  <a:gd name="T18" fmla="*/ 2 w 354"/>
                  <a:gd name="T19" fmla="*/ 1 h 294"/>
                  <a:gd name="T20" fmla="*/ 2 w 354"/>
                  <a:gd name="T21" fmla="*/ 1 h 2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4"/>
                  <a:gd name="T34" fmla="*/ 0 h 294"/>
                  <a:gd name="T35" fmla="*/ 354 w 354"/>
                  <a:gd name="T36" fmla="*/ 294 h 2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lnTo>
                      <a:pt x="342" y="17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3058" name="Rectangle 254"/>
            <p:cNvSpPr>
              <a:spLocks noChangeArrowheads="1"/>
            </p:cNvSpPr>
            <p:nvPr/>
          </p:nvSpPr>
          <p:spPr bwMode="auto">
            <a:xfrm>
              <a:off x="916" y="2592"/>
              <a:ext cx="57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solidFill>
                    <a:srgbClr val="FFFF00"/>
                  </a:solidFill>
                </a:rPr>
                <a:t>1994</a:t>
              </a:r>
            </a:p>
          </p:txBody>
        </p:sp>
      </p:grpSp>
      <p:grpSp>
        <p:nvGrpSpPr>
          <p:cNvPr id="6" name="Group 255"/>
          <p:cNvGrpSpPr>
            <a:grpSpLocks/>
          </p:cNvGrpSpPr>
          <p:nvPr/>
        </p:nvGrpSpPr>
        <p:grpSpPr bwMode="auto">
          <a:xfrm>
            <a:off x="3562350" y="1371600"/>
            <a:ext cx="2100263" cy="1981200"/>
            <a:chOff x="2244" y="912"/>
            <a:chExt cx="1323" cy="1248"/>
          </a:xfrm>
        </p:grpSpPr>
        <p:grpSp>
          <p:nvGrpSpPr>
            <p:cNvPr id="22933" name="Group 256"/>
            <p:cNvGrpSpPr>
              <a:grpSpLocks noChangeAspect="1"/>
            </p:cNvGrpSpPr>
            <p:nvPr/>
          </p:nvGrpSpPr>
          <p:grpSpPr bwMode="auto">
            <a:xfrm>
              <a:off x="2244" y="980"/>
              <a:ext cx="1323" cy="1180"/>
              <a:chOff x="0" y="1152"/>
              <a:chExt cx="2832" cy="2262"/>
            </a:xfrm>
          </p:grpSpPr>
          <p:sp>
            <p:nvSpPr>
              <p:cNvPr id="22935" name="AutoShape 257"/>
              <p:cNvSpPr>
                <a:spLocks noChangeAspect="1" noChangeArrowheads="1"/>
              </p:cNvSpPr>
              <p:nvPr/>
            </p:nvSpPr>
            <p:spPr bwMode="auto">
              <a:xfrm>
                <a:off x="0" y="1152"/>
                <a:ext cx="2826"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sp>
            <p:nvSpPr>
              <p:cNvPr id="22936" name="Rectangle 258"/>
              <p:cNvSpPr>
                <a:spLocks noChangeAspect="1" noChangeArrowheads="1"/>
              </p:cNvSpPr>
              <p:nvPr/>
            </p:nvSpPr>
            <p:spPr bwMode="auto">
              <a:xfrm>
                <a:off x="0" y="1152"/>
                <a:ext cx="2832" cy="226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sp>
            <p:nvSpPr>
              <p:cNvPr id="22937" name="Rectangle 259"/>
              <p:cNvSpPr>
                <a:spLocks noChangeAspect="1" noChangeArrowheads="1"/>
              </p:cNvSpPr>
              <p:nvPr/>
            </p:nvSpPr>
            <p:spPr bwMode="auto">
              <a:xfrm>
                <a:off x="36" y="1188"/>
                <a:ext cx="2760" cy="218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sp>
            <p:nvSpPr>
              <p:cNvPr id="22938" name="Freeform 260"/>
              <p:cNvSpPr>
                <a:spLocks noChangeAspect="1"/>
              </p:cNvSpPr>
              <p:nvPr/>
            </p:nvSpPr>
            <p:spPr bwMode="auto">
              <a:xfrm>
                <a:off x="1848" y="2490"/>
                <a:ext cx="192" cy="312"/>
              </a:xfrm>
              <a:custGeom>
                <a:avLst/>
                <a:gdLst>
                  <a:gd name="T0" fmla="*/ 192 w 192"/>
                  <a:gd name="T1" fmla="*/ 246 h 312"/>
                  <a:gd name="T2" fmla="*/ 54 w 192"/>
                  <a:gd name="T3" fmla="*/ 258 h 312"/>
                  <a:gd name="T4" fmla="*/ 54 w 192"/>
                  <a:gd name="T5" fmla="*/ 270 h 312"/>
                  <a:gd name="T6" fmla="*/ 66 w 192"/>
                  <a:gd name="T7" fmla="*/ 282 h 312"/>
                  <a:gd name="T8" fmla="*/ 66 w 192"/>
                  <a:gd name="T9" fmla="*/ 300 h 312"/>
                  <a:gd name="T10" fmla="*/ 36 w 192"/>
                  <a:gd name="T11" fmla="*/ 312 h 312"/>
                  <a:gd name="T12" fmla="*/ 48 w 192"/>
                  <a:gd name="T13" fmla="*/ 306 h 312"/>
                  <a:gd name="T14" fmla="*/ 30 w 192"/>
                  <a:gd name="T15" fmla="*/ 276 h 312"/>
                  <a:gd name="T16" fmla="*/ 24 w 192"/>
                  <a:gd name="T17" fmla="*/ 306 h 312"/>
                  <a:gd name="T18" fmla="*/ 12 w 192"/>
                  <a:gd name="T19" fmla="*/ 300 h 312"/>
                  <a:gd name="T20" fmla="*/ 12 w 192"/>
                  <a:gd name="T21" fmla="*/ 282 h 312"/>
                  <a:gd name="T22" fmla="*/ 0 w 192"/>
                  <a:gd name="T23" fmla="*/ 210 h 312"/>
                  <a:gd name="T24" fmla="*/ 0 w 192"/>
                  <a:gd name="T25" fmla="*/ 6 h 312"/>
                  <a:gd name="T26" fmla="*/ 132 w 192"/>
                  <a:gd name="T27" fmla="*/ 0 h 312"/>
                  <a:gd name="T28" fmla="*/ 168 w 192"/>
                  <a:gd name="T29" fmla="*/ 132 h 312"/>
                  <a:gd name="T30" fmla="*/ 192 w 192"/>
                  <a:gd name="T31" fmla="*/ 168 h 312"/>
                  <a:gd name="T32" fmla="*/ 180 w 192"/>
                  <a:gd name="T33" fmla="*/ 192 h 312"/>
                  <a:gd name="T34" fmla="*/ 192 w 192"/>
                  <a:gd name="T35" fmla="*/ 246 h 3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2"/>
                  <a:gd name="T55" fmla="*/ 0 h 312"/>
                  <a:gd name="T56" fmla="*/ 192 w 192"/>
                  <a:gd name="T57" fmla="*/ 312 h 3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close/>
                  </a:path>
                </a:pathLst>
              </a:custGeom>
              <a:solidFill>
                <a:srgbClr val="FF4500"/>
              </a:solidFill>
              <a:ln w="9525">
                <a:solidFill>
                  <a:srgbClr val="FF4500"/>
                </a:solidFill>
                <a:round/>
                <a:headEnd/>
                <a:tailEnd/>
              </a:ln>
            </p:spPr>
            <p:txBody>
              <a:bodyPr/>
              <a:lstStyle/>
              <a:p>
                <a:endParaRPr lang="en-US"/>
              </a:p>
            </p:txBody>
          </p:sp>
          <p:sp>
            <p:nvSpPr>
              <p:cNvPr id="22939" name="Freeform 261"/>
              <p:cNvSpPr>
                <a:spLocks noChangeAspect="1"/>
              </p:cNvSpPr>
              <p:nvPr/>
            </p:nvSpPr>
            <p:spPr bwMode="auto">
              <a:xfrm>
                <a:off x="1848" y="2490"/>
                <a:ext cx="192" cy="312"/>
              </a:xfrm>
              <a:custGeom>
                <a:avLst/>
                <a:gdLst>
                  <a:gd name="T0" fmla="*/ 192 w 192"/>
                  <a:gd name="T1" fmla="*/ 246 h 312"/>
                  <a:gd name="T2" fmla="*/ 54 w 192"/>
                  <a:gd name="T3" fmla="*/ 258 h 312"/>
                  <a:gd name="T4" fmla="*/ 54 w 192"/>
                  <a:gd name="T5" fmla="*/ 270 h 312"/>
                  <a:gd name="T6" fmla="*/ 66 w 192"/>
                  <a:gd name="T7" fmla="*/ 282 h 312"/>
                  <a:gd name="T8" fmla="*/ 66 w 192"/>
                  <a:gd name="T9" fmla="*/ 300 h 312"/>
                  <a:gd name="T10" fmla="*/ 36 w 192"/>
                  <a:gd name="T11" fmla="*/ 312 h 312"/>
                  <a:gd name="T12" fmla="*/ 48 w 192"/>
                  <a:gd name="T13" fmla="*/ 306 h 312"/>
                  <a:gd name="T14" fmla="*/ 30 w 192"/>
                  <a:gd name="T15" fmla="*/ 276 h 312"/>
                  <a:gd name="T16" fmla="*/ 24 w 192"/>
                  <a:gd name="T17" fmla="*/ 306 h 312"/>
                  <a:gd name="T18" fmla="*/ 12 w 192"/>
                  <a:gd name="T19" fmla="*/ 300 h 312"/>
                  <a:gd name="T20" fmla="*/ 12 w 192"/>
                  <a:gd name="T21" fmla="*/ 282 h 312"/>
                  <a:gd name="T22" fmla="*/ 0 w 192"/>
                  <a:gd name="T23" fmla="*/ 210 h 312"/>
                  <a:gd name="T24" fmla="*/ 0 w 192"/>
                  <a:gd name="T25" fmla="*/ 6 h 312"/>
                  <a:gd name="T26" fmla="*/ 132 w 192"/>
                  <a:gd name="T27" fmla="*/ 0 h 312"/>
                  <a:gd name="T28" fmla="*/ 168 w 192"/>
                  <a:gd name="T29" fmla="*/ 132 h 312"/>
                  <a:gd name="T30" fmla="*/ 192 w 192"/>
                  <a:gd name="T31" fmla="*/ 168 h 312"/>
                  <a:gd name="T32" fmla="*/ 180 w 192"/>
                  <a:gd name="T33" fmla="*/ 192 h 312"/>
                  <a:gd name="T34" fmla="*/ 192 w 192"/>
                  <a:gd name="T35" fmla="*/ 246 h 312"/>
                  <a:gd name="T36" fmla="*/ 192 w 192"/>
                  <a:gd name="T37" fmla="*/ 252 h 3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2"/>
                  <a:gd name="T58" fmla="*/ 0 h 312"/>
                  <a:gd name="T59" fmla="*/ 192 w 192"/>
                  <a:gd name="T60" fmla="*/ 312 h 3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lnTo>
                      <a:pt x="192" y="25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40" name="Freeform 262"/>
              <p:cNvSpPr>
                <a:spLocks noChangeAspect="1"/>
              </p:cNvSpPr>
              <p:nvPr/>
            </p:nvSpPr>
            <p:spPr bwMode="auto">
              <a:xfrm>
                <a:off x="84" y="2628"/>
                <a:ext cx="534" cy="468"/>
              </a:xfrm>
              <a:custGeom>
                <a:avLst/>
                <a:gdLst>
                  <a:gd name="T0" fmla="*/ 6 w 534"/>
                  <a:gd name="T1" fmla="*/ 264 h 468"/>
                  <a:gd name="T2" fmla="*/ 6 w 534"/>
                  <a:gd name="T3" fmla="*/ 270 h 468"/>
                  <a:gd name="T4" fmla="*/ 30 w 534"/>
                  <a:gd name="T5" fmla="*/ 294 h 468"/>
                  <a:gd name="T6" fmla="*/ 24 w 534"/>
                  <a:gd name="T7" fmla="*/ 324 h 468"/>
                  <a:gd name="T8" fmla="*/ 60 w 534"/>
                  <a:gd name="T9" fmla="*/ 300 h 468"/>
                  <a:gd name="T10" fmla="*/ 42 w 534"/>
                  <a:gd name="T11" fmla="*/ 360 h 468"/>
                  <a:gd name="T12" fmla="*/ 84 w 534"/>
                  <a:gd name="T13" fmla="*/ 378 h 468"/>
                  <a:gd name="T14" fmla="*/ 96 w 534"/>
                  <a:gd name="T15" fmla="*/ 372 h 468"/>
                  <a:gd name="T16" fmla="*/ 96 w 534"/>
                  <a:gd name="T17" fmla="*/ 408 h 468"/>
                  <a:gd name="T18" fmla="*/ 54 w 534"/>
                  <a:gd name="T19" fmla="*/ 450 h 468"/>
                  <a:gd name="T20" fmla="*/ 0 w 534"/>
                  <a:gd name="T21" fmla="*/ 468 h 468"/>
                  <a:gd name="T22" fmla="*/ 60 w 534"/>
                  <a:gd name="T23" fmla="*/ 450 h 468"/>
                  <a:gd name="T24" fmla="*/ 78 w 534"/>
                  <a:gd name="T25" fmla="*/ 444 h 468"/>
                  <a:gd name="T26" fmla="*/ 90 w 534"/>
                  <a:gd name="T27" fmla="*/ 438 h 468"/>
                  <a:gd name="T28" fmla="*/ 168 w 534"/>
                  <a:gd name="T29" fmla="*/ 372 h 468"/>
                  <a:gd name="T30" fmla="*/ 204 w 534"/>
                  <a:gd name="T31" fmla="*/ 306 h 468"/>
                  <a:gd name="T32" fmla="*/ 210 w 534"/>
                  <a:gd name="T33" fmla="*/ 300 h 468"/>
                  <a:gd name="T34" fmla="*/ 216 w 534"/>
                  <a:gd name="T35" fmla="*/ 306 h 468"/>
                  <a:gd name="T36" fmla="*/ 198 w 534"/>
                  <a:gd name="T37" fmla="*/ 318 h 468"/>
                  <a:gd name="T38" fmla="*/ 204 w 534"/>
                  <a:gd name="T39" fmla="*/ 348 h 468"/>
                  <a:gd name="T40" fmla="*/ 210 w 534"/>
                  <a:gd name="T41" fmla="*/ 360 h 468"/>
                  <a:gd name="T42" fmla="*/ 234 w 534"/>
                  <a:gd name="T43" fmla="*/ 342 h 468"/>
                  <a:gd name="T44" fmla="*/ 246 w 534"/>
                  <a:gd name="T45" fmla="*/ 318 h 468"/>
                  <a:gd name="T46" fmla="*/ 258 w 534"/>
                  <a:gd name="T47" fmla="*/ 318 h 468"/>
                  <a:gd name="T48" fmla="*/ 354 w 534"/>
                  <a:gd name="T49" fmla="*/ 342 h 468"/>
                  <a:gd name="T50" fmla="*/ 372 w 534"/>
                  <a:gd name="T51" fmla="*/ 336 h 468"/>
                  <a:gd name="T52" fmla="*/ 378 w 534"/>
                  <a:gd name="T53" fmla="*/ 354 h 468"/>
                  <a:gd name="T54" fmla="*/ 384 w 534"/>
                  <a:gd name="T55" fmla="*/ 360 h 468"/>
                  <a:gd name="T56" fmla="*/ 420 w 534"/>
                  <a:gd name="T57" fmla="*/ 366 h 468"/>
                  <a:gd name="T58" fmla="*/ 432 w 534"/>
                  <a:gd name="T59" fmla="*/ 372 h 468"/>
                  <a:gd name="T60" fmla="*/ 438 w 534"/>
                  <a:gd name="T61" fmla="*/ 366 h 468"/>
                  <a:gd name="T62" fmla="*/ 498 w 534"/>
                  <a:gd name="T63" fmla="*/ 414 h 468"/>
                  <a:gd name="T64" fmla="*/ 510 w 534"/>
                  <a:gd name="T65" fmla="*/ 414 h 468"/>
                  <a:gd name="T66" fmla="*/ 534 w 534"/>
                  <a:gd name="T67" fmla="*/ 444 h 468"/>
                  <a:gd name="T68" fmla="*/ 492 w 534"/>
                  <a:gd name="T69" fmla="*/ 408 h 468"/>
                  <a:gd name="T70" fmla="*/ 396 w 534"/>
                  <a:gd name="T71" fmla="*/ 360 h 468"/>
                  <a:gd name="T72" fmla="*/ 378 w 534"/>
                  <a:gd name="T73" fmla="*/ 336 h 468"/>
                  <a:gd name="T74" fmla="*/ 342 w 534"/>
                  <a:gd name="T75" fmla="*/ 324 h 468"/>
                  <a:gd name="T76" fmla="*/ 204 w 534"/>
                  <a:gd name="T77" fmla="*/ 30 h 468"/>
                  <a:gd name="T78" fmla="*/ 174 w 534"/>
                  <a:gd name="T79" fmla="*/ 18 h 468"/>
                  <a:gd name="T80" fmla="*/ 48 w 534"/>
                  <a:gd name="T81" fmla="*/ 66 h 468"/>
                  <a:gd name="T82" fmla="*/ 96 w 534"/>
                  <a:gd name="T83" fmla="*/ 120 h 468"/>
                  <a:gd name="T84" fmla="*/ 90 w 534"/>
                  <a:gd name="T85" fmla="*/ 126 h 468"/>
                  <a:gd name="T86" fmla="*/ 84 w 534"/>
                  <a:gd name="T87" fmla="*/ 150 h 468"/>
                  <a:gd name="T88" fmla="*/ 72 w 534"/>
                  <a:gd name="T89" fmla="*/ 126 h 468"/>
                  <a:gd name="T90" fmla="*/ 12 w 534"/>
                  <a:gd name="T91" fmla="*/ 138 h 468"/>
                  <a:gd name="T92" fmla="*/ 24 w 534"/>
                  <a:gd name="T93" fmla="*/ 156 h 468"/>
                  <a:gd name="T94" fmla="*/ 66 w 534"/>
                  <a:gd name="T95" fmla="*/ 186 h 468"/>
                  <a:gd name="T96" fmla="*/ 90 w 534"/>
                  <a:gd name="T97" fmla="*/ 186 h 468"/>
                  <a:gd name="T98" fmla="*/ 84 w 534"/>
                  <a:gd name="T99" fmla="*/ 222 h 4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
                  <a:gd name="T151" fmla="*/ 0 h 468"/>
                  <a:gd name="T152" fmla="*/ 534 w 534"/>
                  <a:gd name="T153" fmla="*/ 468 h 4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close/>
                  </a:path>
                </a:pathLst>
              </a:custGeom>
              <a:solidFill>
                <a:srgbClr val="FF8C00"/>
              </a:solidFill>
              <a:ln w="9525">
                <a:solidFill>
                  <a:srgbClr val="FF8C00"/>
                </a:solidFill>
                <a:round/>
                <a:headEnd/>
                <a:tailEnd/>
              </a:ln>
            </p:spPr>
            <p:txBody>
              <a:bodyPr/>
              <a:lstStyle/>
              <a:p>
                <a:endParaRPr lang="en-US"/>
              </a:p>
            </p:txBody>
          </p:sp>
          <p:sp>
            <p:nvSpPr>
              <p:cNvPr id="22941" name="Freeform 263"/>
              <p:cNvSpPr>
                <a:spLocks noChangeAspect="1"/>
              </p:cNvSpPr>
              <p:nvPr/>
            </p:nvSpPr>
            <p:spPr bwMode="auto">
              <a:xfrm>
                <a:off x="84" y="2628"/>
                <a:ext cx="534" cy="468"/>
              </a:xfrm>
              <a:custGeom>
                <a:avLst/>
                <a:gdLst>
                  <a:gd name="T0" fmla="*/ 6 w 534"/>
                  <a:gd name="T1" fmla="*/ 264 h 468"/>
                  <a:gd name="T2" fmla="*/ 6 w 534"/>
                  <a:gd name="T3" fmla="*/ 270 h 468"/>
                  <a:gd name="T4" fmla="*/ 30 w 534"/>
                  <a:gd name="T5" fmla="*/ 294 h 468"/>
                  <a:gd name="T6" fmla="*/ 24 w 534"/>
                  <a:gd name="T7" fmla="*/ 324 h 468"/>
                  <a:gd name="T8" fmla="*/ 60 w 534"/>
                  <a:gd name="T9" fmla="*/ 300 h 468"/>
                  <a:gd name="T10" fmla="*/ 42 w 534"/>
                  <a:gd name="T11" fmla="*/ 360 h 468"/>
                  <a:gd name="T12" fmla="*/ 84 w 534"/>
                  <a:gd name="T13" fmla="*/ 378 h 468"/>
                  <a:gd name="T14" fmla="*/ 96 w 534"/>
                  <a:gd name="T15" fmla="*/ 372 h 468"/>
                  <a:gd name="T16" fmla="*/ 96 w 534"/>
                  <a:gd name="T17" fmla="*/ 408 h 468"/>
                  <a:gd name="T18" fmla="*/ 54 w 534"/>
                  <a:gd name="T19" fmla="*/ 450 h 468"/>
                  <a:gd name="T20" fmla="*/ 0 w 534"/>
                  <a:gd name="T21" fmla="*/ 468 h 468"/>
                  <a:gd name="T22" fmla="*/ 60 w 534"/>
                  <a:gd name="T23" fmla="*/ 450 h 468"/>
                  <a:gd name="T24" fmla="*/ 78 w 534"/>
                  <a:gd name="T25" fmla="*/ 444 h 468"/>
                  <a:gd name="T26" fmla="*/ 90 w 534"/>
                  <a:gd name="T27" fmla="*/ 438 h 468"/>
                  <a:gd name="T28" fmla="*/ 168 w 534"/>
                  <a:gd name="T29" fmla="*/ 372 h 468"/>
                  <a:gd name="T30" fmla="*/ 204 w 534"/>
                  <a:gd name="T31" fmla="*/ 306 h 468"/>
                  <a:gd name="T32" fmla="*/ 210 w 534"/>
                  <a:gd name="T33" fmla="*/ 300 h 468"/>
                  <a:gd name="T34" fmla="*/ 216 w 534"/>
                  <a:gd name="T35" fmla="*/ 306 h 468"/>
                  <a:gd name="T36" fmla="*/ 198 w 534"/>
                  <a:gd name="T37" fmla="*/ 318 h 468"/>
                  <a:gd name="T38" fmla="*/ 204 w 534"/>
                  <a:gd name="T39" fmla="*/ 348 h 468"/>
                  <a:gd name="T40" fmla="*/ 210 w 534"/>
                  <a:gd name="T41" fmla="*/ 360 h 468"/>
                  <a:gd name="T42" fmla="*/ 234 w 534"/>
                  <a:gd name="T43" fmla="*/ 342 h 468"/>
                  <a:gd name="T44" fmla="*/ 246 w 534"/>
                  <a:gd name="T45" fmla="*/ 318 h 468"/>
                  <a:gd name="T46" fmla="*/ 258 w 534"/>
                  <a:gd name="T47" fmla="*/ 318 h 468"/>
                  <a:gd name="T48" fmla="*/ 354 w 534"/>
                  <a:gd name="T49" fmla="*/ 342 h 468"/>
                  <a:gd name="T50" fmla="*/ 372 w 534"/>
                  <a:gd name="T51" fmla="*/ 336 h 468"/>
                  <a:gd name="T52" fmla="*/ 378 w 534"/>
                  <a:gd name="T53" fmla="*/ 354 h 468"/>
                  <a:gd name="T54" fmla="*/ 384 w 534"/>
                  <a:gd name="T55" fmla="*/ 360 h 468"/>
                  <a:gd name="T56" fmla="*/ 420 w 534"/>
                  <a:gd name="T57" fmla="*/ 366 h 468"/>
                  <a:gd name="T58" fmla="*/ 432 w 534"/>
                  <a:gd name="T59" fmla="*/ 372 h 468"/>
                  <a:gd name="T60" fmla="*/ 438 w 534"/>
                  <a:gd name="T61" fmla="*/ 366 h 468"/>
                  <a:gd name="T62" fmla="*/ 498 w 534"/>
                  <a:gd name="T63" fmla="*/ 414 h 468"/>
                  <a:gd name="T64" fmla="*/ 510 w 534"/>
                  <a:gd name="T65" fmla="*/ 414 h 468"/>
                  <a:gd name="T66" fmla="*/ 534 w 534"/>
                  <a:gd name="T67" fmla="*/ 444 h 468"/>
                  <a:gd name="T68" fmla="*/ 492 w 534"/>
                  <a:gd name="T69" fmla="*/ 408 h 468"/>
                  <a:gd name="T70" fmla="*/ 396 w 534"/>
                  <a:gd name="T71" fmla="*/ 360 h 468"/>
                  <a:gd name="T72" fmla="*/ 378 w 534"/>
                  <a:gd name="T73" fmla="*/ 336 h 468"/>
                  <a:gd name="T74" fmla="*/ 342 w 534"/>
                  <a:gd name="T75" fmla="*/ 324 h 468"/>
                  <a:gd name="T76" fmla="*/ 204 w 534"/>
                  <a:gd name="T77" fmla="*/ 30 h 468"/>
                  <a:gd name="T78" fmla="*/ 174 w 534"/>
                  <a:gd name="T79" fmla="*/ 18 h 468"/>
                  <a:gd name="T80" fmla="*/ 48 w 534"/>
                  <a:gd name="T81" fmla="*/ 66 h 468"/>
                  <a:gd name="T82" fmla="*/ 96 w 534"/>
                  <a:gd name="T83" fmla="*/ 120 h 468"/>
                  <a:gd name="T84" fmla="*/ 90 w 534"/>
                  <a:gd name="T85" fmla="*/ 126 h 468"/>
                  <a:gd name="T86" fmla="*/ 84 w 534"/>
                  <a:gd name="T87" fmla="*/ 150 h 468"/>
                  <a:gd name="T88" fmla="*/ 72 w 534"/>
                  <a:gd name="T89" fmla="*/ 126 h 468"/>
                  <a:gd name="T90" fmla="*/ 12 w 534"/>
                  <a:gd name="T91" fmla="*/ 138 h 468"/>
                  <a:gd name="T92" fmla="*/ 24 w 534"/>
                  <a:gd name="T93" fmla="*/ 156 h 468"/>
                  <a:gd name="T94" fmla="*/ 66 w 534"/>
                  <a:gd name="T95" fmla="*/ 186 h 468"/>
                  <a:gd name="T96" fmla="*/ 90 w 534"/>
                  <a:gd name="T97" fmla="*/ 186 h 468"/>
                  <a:gd name="T98" fmla="*/ 84 w 534"/>
                  <a:gd name="T99" fmla="*/ 222 h 468"/>
                  <a:gd name="T100" fmla="*/ 48 w 534"/>
                  <a:gd name="T101" fmla="*/ 234 h 4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4"/>
                  <a:gd name="T154" fmla="*/ 0 h 468"/>
                  <a:gd name="T155" fmla="*/ 534 w 534"/>
                  <a:gd name="T156" fmla="*/ 468 h 4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lnTo>
                      <a:pt x="48" y="23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42" name="Freeform 264"/>
              <p:cNvSpPr>
                <a:spLocks noChangeAspect="1"/>
              </p:cNvSpPr>
              <p:nvPr/>
            </p:nvSpPr>
            <p:spPr bwMode="auto">
              <a:xfrm>
                <a:off x="432" y="2298"/>
                <a:ext cx="348" cy="402"/>
              </a:xfrm>
              <a:custGeom>
                <a:avLst/>
                <a:gdLst>
                  <a:gd name="T0" fmla="*/ 294 w 348"/>
                  <a:gd name="T1" fmla="*/ 402 h 402"/>
                  <a:gd name="T2" fmla="*/ 186 w 348"/>
                  <a:gd name="T3" fmla="*/ 384 h 402"/>
                  <a:gd name="T4" fmla="*/ 0 w 348"/>
                  <a:gd name="T5" fmla="*/ 276 h 402"/>
                  <a:gd name="T6" fmla="*/ 6 w 348"/>
                  <a:gd name="T7" fmla="*/ 264 h 402"/>
                  <a:gd name="T8" fmla="*/ 12 w 348"/>
                  <a:gd name="T9" fmla="*/ 264 h 402"/>
                  <a:gd name="T10" fmla="*/ 24 w 348"/>
                  <a:gd name="T11" fmla="*/ 258 h 402"/>
                  <a:gd name="T12" fmla="*/ 18 w 348"/>
                  <a:gd name="T13" fmla="*/ 228 h 402"/>
                  <a:gd name="T14" fmla="*/ 30 w 348"/>
                  <a:gd name="T15" fmla="*/ 210 h 402"/>
                  <a:gd name="T16" fmla="*/ 36 w 348"/>
                  <a:gd name="T17" fmla="*/ 186 h 402"/>
                  <a:gd name="T18" fmla="*/ 60 w 348"/>
                  <a:gd name="T19" fmla="*/ 174 h 402"/>
                  <a:gd name="T20" fmla="*/ 42 w 348"/>
                  <a:gd name="T21" fmla="*/ 120 h 402"/>
                  <a:gd name="T22" fmla="*/ 42 w 348"/>
                  <a:gd name="T23" fmla="*/ 114 h 402"/>
                  <a:gd name="T24" fmla="*/ 48 w 348"/>
                  <a:gd name="T25" fmla="*/ 54 h 402"/>
                  <a:gd name="T26" fmla="*/ 60 w 348"/>
                  <a:gd name="T27" fmla="*/ 48 h 402"/>
                  <a:gd name="T28" fmla="*/ 78 w 348"/>
                  <a:gd name="T29" fmla="*/ 60 h 402"/>
                  <a:gd name="T30" fmla="*/ 96 w 348"/>
                  <a:gd name="T31" fmla="*/ 0 h 402"/>
                  <a:gd name="T32" fmla="*/ 348 w 348"/>
                  <a:gd name="T33" fmla="*/ 42 h 402"/>
                  <a:gd name="T34" fmla="*/ 306 w 348"/>
                  <a:gd name="T35" fmla="*/ 330 h 402"/>
                  <a:gd name="T36" fmla="*/ 294 w 348"/>
                  <a:gd name="T37" fmla="*/ 402 h 4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8"/>
                  <a:gd name="T58" fmla="*/ 0 h 402"/>
                  <a:gd name="T59" fmla="*/ 348 w 348"/>
                  <a:gd name="T60" fmla="*/ 402 h 4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8" h="402">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close/>
                  </a:path>
                </a:pathLst>
              </a:custGeom>
              <a:solidFill>
                <a:srgbClr val="FF8C00"/>
              </a:solidFill>
              <a:ln w="9525">
                <a:solidFill>
                  <a:srgbClr val="FF8C00"/>
                </a:solidFill>
                <a:round/>
                <a:headEnd/>
                <a:tailEnd/>
              </a:ln>
            </p:spPr>
            <p:txBody>
              <a:bodyPr/>
              <a:lstStyle/>
              <a:p>
                <a:endParaRPr lang="en-US"/>
              </a:p>
            </p:txBody>
          </p:sp>
          <p:sp>
            <p:nvSpPr>
              <p:cNvPr id="22943" name="Freeform 265"/>
              <p:cNvSpPr>
                <a:spLocks noChangeAspect="1"/>
              </p:cNvSpPr>
              <p:nvPr/>
            </p:nvSpPr>
            <p:spPr bwMode="auto">
              <a:xfrm>
                <a:off x="432" y="2298"/>
                <a:ext cx="348" cy="408"/>
              </a:xfrm>
              <a:custGeom>
                <a:avLst/>
                <a:gdLst>
                  <a:gd name="T0" fmla="*/ 294 w 348"/>
                  <a:gd name="T1" fmla="*/ 402 h 408"/>
                  <a:gd name="T2" fmla="*/ 186 w 348"/>
                  <a:gd name="T3" fmla="*/ 384 h 408"/>
                  <a:gd name="T4" fmla="*/ 0 w 348"/>
                  <a:gd name="T5" fmla="*/ 276 h 408"/>
                  <a:gd name="T6" fmla="*/ 6 w 348"/>
                  <a:gd name="T7" fmla="*/ 264 h 408"/>
                  <a:gd name="T8" fmla="*/ 12 w 348"/>
                  <a:gd name="T9" fmla="*/ 264 h 408"/>
                  <a:gd name="T10" fmla="*/ 24 w 348"/>
                  <a:gd name="T11" fmla="*/ 258 h 408"/>
                  <a:gd name="T12" fmla="*/ 18 w 348"/>
                  <a:gd name="T13" fmla="*/ 228 h 408"/>
                  <a:gd name="T14" fmla="*/ 30 w 348"/>
                  <a:gd name="T15" fmla="*/ 210 h 408"/>
                  <a:gd name="T16" fmla="*/ 36 w 348"/>
                  <a:gd name="T17" fmla="*/ 186 h 408"/>
                  <a:gd name="T18" fmla="*/ 60 w 348"/>
                  <a:gd name="T19" fmla="*/ 174 h 408"/>
                  <a:gd name="T20" fmla="*/ 42 w 348"/>
                  <a:gd name="T21" fmla="*/ 120 h 408"/>
                  <a:gd name="T22" fmla="*/ 42 w 348"/>
                  <a:gd name="T23" fmla="*/ 114 h 408"/>
                  <a:gd name="T24" fmla="*/ 48 w 348"/>
                  <a:gd name="T25" fmla="*/ 54 h 408"/>
                  <a:gd name="T26" fmla="*/ 60 w 348"/>
                  <a:gd name="T27" fmla="*/ 48 h 408"/>
                  <a:gd name="T28" fmla="*/ 78 w 348"/>
                  <a:gd name="T29" fmla="*/ 60 h 408"/>
                  <a:gd name="T30" fmla="*/ 96 w 348"/>
                  <a:gd name="T31" fmla="*/ 0 h 408"/>
                  <a:gd name="T32" fmla="*/ 348 w 348"/>
                  <a:gd name="T33" fmla="*/ 42 h 408"/>
                  <a:gd name="T34" fmla="*/ 306 w 348"/>
                  <a:gd name="T35" fmla="*/ 330 h 408"/>
                  <a:gd name="T36" fmla="*/ 294 w 348"/>
                  <a:gd name="T37" fmla="*/ 402 h 408"/>
                  <a:gd name="T38" fmla="*/ 294 w 348"/>
                  <a:gd name="T39" fmla="*/ 408 h 4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8"/>
                  <a:gd name="T61" fmla="*/ 0 h 408"/>
                  <a:gd name="T62" fmla="*/ 348 w 348"/>
                  <a:gd name="T63" fmla="*/ 408 h 4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8" h="408">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lnTo>
                      <a:pt x="294" y="40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44" name="Freeform 266"/>
              <p:cNvSpPr>
                <a:spLocks noChangeAspect="1"/>
              </p:cNvSpPr>
              <p:nvPr/>
            </p:nvSpPr>
            <p:spPr bwMode="auto">
              <a:xfrm>
                <a:off x="1512" y="2412"/>
                <a:ext cx="258" cy="228"/>
              </a:xfrm>
              <a:custGeom>
                <a:avLst/>
                <a:gdLst>
                  <a:gd name="T0" fmla="*/ 186 w 258"/>
                  <a:gd name="T1" fmla="*/ 228 h 228"/>
                  <a:gd name="T2" fmla="*/ 30 w 258"/>
                  <a:gd name="T3" fmla="*/ 228 h 228"/>
                  <a:gd name="T4" fmla="*/ 30 w 258"/>
                  <a:gd name="T5" fmla="*/ 192 h 228"/>
                  <a:gd name="T6" fmla="*/ 6 w 258"/>
                  <a:gd name="T7" fmla="*/ 186 h 228"/>
                  <a:gd name="T8" fmla="*/ 12 w 258"/>
                  <a:gd name="T9" fmla="*/ 78 h 228"/>
                  <a:gd name="T10" fmla="*/ 0 w 258"/>
                  <a:gd name="T11" fmla="*/ 6 h 228"/>
                  <a:gd name="T12" fmla="*/ 228 w 258"/>
                  <a:gd name="T13" fmla="*/ 0 h 228"/>
                  <a:gd name="T14" fmla="*/ 234 w 258"/>
                  <a:gd name="T15" fmla="*/ 12 h 228"/>
                  <a:gd name="T16" fmla="*/ 216 w 258"/>
                  <a:gd name="T17" fmla="*/ 30 h 228"/>
                  <a:gd name="T18" fmla="*/ 258 w 258"/>
                  <a:gd name="T19" fmla="*/ 30 h 228"/>
                  <a:gd name="T20" fmla="*/ 240 w 258"/>
                  <a:gd name="T21" fmla="*/ 48 h 228"/>
                  <a:gd name="T22" fmla="*/ 246 w 258"/>
                  <a:gd name="T23" fmla="*/ 60 h 228"/>
                  <a:gd name="T24" fmla="*/ 228 w 258"/>
                  <a:gd name="T25" fmla="*/ 66 h 228"/>
                  <a:gd name="T26" fmla="*/ 240 w 258"/>
                  <a:gd name="T27" fmla="*/ 84 h 228"/>
                  <a:gd name="T28" fmla="*/ 228 w 258"/>
                  <a:gd name="T29" fmla="*/ 96 h 228"/>
                  <a:gd name="T30" fmla="*/ 216 w 258"/>
                  <a:gd name="T31" fmla="*/ 108 h 228"/>
                  <a:gd name="T32" fmla="*/ 216 w 258"/>
                  <a:gd name="T33" fmla="*/ 132 h 228"/>
                  <a:gd name="T34" fmla="*/ 186 w 258"/>
                  <a:gd name="T35" fmla="*/ 162 h 228"/>
                  <a:gd name="T36" fmla="*/ 192 w 258"/>
                  <a:gd name="T37" fmla="*/ 180 h 228"/>
                  <a:gd name="T38" fmla="*/ 180 w 258"/>
                  <a:gd name="T39" fmla="*/ 180 h 228"/>
                  <a:gd name="T40" fmla="*/ 180 w 258"/>
                  <a:gd name="T41" fmla="*/ 198 h 228"/>
                  <a:gd name="T42" fmla="*/ 192 w 258"/>
                  <a:gd name="T43" fmla="*/ 198 h 228"/>
                  <a:gd name="T44" fmla="*/ 186 w 258"/>
                  <a:gd name="T45" fmla="*/ 204 h 228"/>
                  <a:gd name="T46" fmla="*/ 192 w 258"/>
                  <a:gd name="T47" fmla="*/ 210 h 228"/>
                  <a:gd name="T48" fmla="*/ 186 w 258"/>
                  <a:gd name="T49" fmla="*/ 222 h 228"/>
                  <a:gd name="T50" fmla="*/ 186 w 258"/>
                  <a:gd name="T51" fmla="*/ 228 h 2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8"/>
                  <a:gd name="T79" fmla="*/ 0 h 228"/>
                  <a:gd name="T80" fmla="*/ 258 w 258"/>
                  <a:gd name="T81" fmla="*/ 228 h 2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8" h="228">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close/>
                  </a:path>
                </a:pathLst>
              </a:custGeom>
              <a:solidFill>
                <a:srgbClr val="FF4500"/>
              </a:solidFill>
              <a:ln w="9525">
                <a:solidFill>
                  <a:srgbClr val="FF4500"/>
                </a:solidFill>
                <a:round/>
                <a:headEnd/>
                <a:tailEnd/>
              </a:ln>
            </p:spPr>
            <p:txBody>
              <a:bodyPr/>
              <a:lstStyle/>
              <a:p>
                <a:endParaRPr lang="en-US"/>
              </a:p>
            </p:txBody>
          </p:sp>
          <p:sp>
            <p:nvSpPr>
              <p:cNvPr id="22945" name="Freeform 267"/>
              <p:cNvSpPr>
                <a:spLocks noChangeAspect="1"/>
              </p:cNvSpPr>
              <p:nvPr/>
            </p:nvSpPr>
            <p:spPr bwMode="auto">
              <a:xfrm>
                <a:off x="1512" y="2412"/>
                <a:ext cx="258" cy="234"/>
              </a:xfrm>
              <a:custGeom>
                <a:avLst/>
                <a:gdLst>
                  <a:gd name="T0" fmla="*/ 186 w 258"/>
                  <a:gd name="T1" fmla="*/ 228 h 234"/>
                  <a:gd name="T2" fmla="*/ 30 w 258"/>
                  <a:gd name="T3" fmla="*/ 228 h 234"/>
                  <a:gd name="T4" fmla="*/ 30 w 258"/>
                  <a:gd name="T5" fmla="*/ 192 h 234"/>
                  <a:gd name="T6" fmla="*/ 6 w 258"/>
                  <a:gd name="T7" fmla="*/ 186 h 234"/>
                  <a:gd name="T8" fmla="*/ 12 w 258"/>
                  <a:gd name="T9" fmla="*/ 78 h 234"/>
                  <a:gd name="T10" fmla="*/ 0 w 258"/>
                  <a:gd name="T11" fmla="*/ 6 h 234"/>
                  <a:gd name="T12" fmla="*/ 228 w 258"/>
                  <a:gd name="T13" fmla="*/ 0 h 234"/>
                  <a:gd name="T14" fmla="*/ 234 w 258"/>
                  <a:gd name="T15" fmla="*/ 12 h 234"/>
                  <a:gd name="T16" fmla="*/ 216 w 258"/>
                  <a:gd name="T17" fmla="*/ 30 h 234"/>
                  <a:gd name="T18" fmla="*/ 258 w 258"/>
                  <a:gd name="T19" fmla="*/ 30 h 234"/>
                  <a:gd name="T20" fmla="*/ 240 w 258"/>
                  <a:gd name="T21" fmla="*/ 48 h 234"/>
                  <a:gd name="T22" fmla="*/ 246 w 258"/>
                  <a:gd name="T23" fmla="*/ 60 h 234"/>
                  <a:gd name="T24" fmla="*/ 228 w 258"/>
                  <a:gd name="T25" fmla="*/ 66 h 234"/>
                  <a:gd name="T26" fmla="*/ 240 w 258"/>
                  <a:gd name="T27" fmla="*/ 84 h 234"/>
                  <a:gd name="T28" fmla="*/ 228 w 258"/>
                  <a:gd name="T29" fmla="*/ 96 h 234"/>
                  <a:gd name="T30" fmla="*/ 216 w 258"/>
                  <a:gd name="T31" fmla="*/ 108 h 234"/>
                  <a:gd name="T32" fmla="*/ 216 w 258"/>
                  <a:gd name="T33" fmla="*/ 132 h 234"/>
                  <a:gd name="T34" fmla="*/ 186 w 258"/>
                  <a:gd name="T35" fmla="*/ 162 h 234"/>
                  <a:gd name="T36" fmla="*/ 192 w 258"/>
                  <a:gd name="T37" fmla="*/ 180 h 234"/>
                  <a:gd name="T38" fmla="*/ 180 w 258"/>
                  <a:gd name="T39" fmla="*/ 180 h 234"/>
                  <a:gd name="T40" fmla="*/ 180 w 258"/>
                  <a:gd name="T41" fmla="*/ 198 h 234"/>
                  <a:gd name="T42" fmla="*/ 192 w 258"/>
                  <a:gd name="T43" fmla="*/ 198 h 234"/>
                  <a:gd name="T44" fmla="*/ 186 w 258"/>
                  <a:gd name="T45" fmla="*/ 204 h 234"/>
                  <a:gd name="T46" fmla="*/ 192 w 258"/>
                  <a:gd name="T47" fmla="*/ 210 h 234"/>
                  <a:gd name="T48" fmla="*/ 186 w 258"/>
                  <a:gd name="T49" fmla="*/ 222 h 234"/>
                  <a:gd name="T50" fmla="*/ 186 w 258"/>
                  <a:gd name="T51" fmla="*/ 228 h 234"/>
                  <a:gd name="T52" fmla="*/ 186 w 258"/>
                  <a:gd name="T53" fmla="*/ 234 h 2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8"/>
                  <a:gd name="T82" fmla="*/ 0 h 234"/>
                  <a:gd name="T83" fmla="*/ 258 w 258"/>
                  <a:gd name="T84" fmla="*/ 234 h 2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8" h="234">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lnTo>
                      <a:pt x="186" y="23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46" name="Freeform 268"/>
              <p:cNvSpPr>
                <a:spLocks noChangeAspect="1"/>
              </p:cNvSpPr>
              <p:nvPr/>
            </p:nvSpPr>
            <p:spPr bwMode="auto">
              <a:xfrm>
                <a:off x="84" y="1866"/>
                <a:ext cx="408" cy="696"/>
              </a:xfrm>
              <a:custGeom>
                <a:avLst/>
                <a:gdLst>
                  <a:gd name="T0" fmla="*/ 354 w 408"/>
                  <a:gd name="T1" fmla="*/ 696 h 696"/>
                  <a:gd name="T2" fmla="*/ 228 w 408"/>
                  <a:gd name="T3" fmla="*/ 678 h 696"/>
                  <a:gd name="T4" fmla="*/ 222 w 408"/>
                  <a:gd name="T5" fmla="*/ 630 h 696"/>
                  <a:gd name="T6" fmla="*/ 198 w 408"/>
                  <a:gd name="T7" fmla="*/ 588 h 696"/>
                  <a:gd name="T8" fmla="*/ 180 w 408"/>
                  <a:gd name="T9" fmla="*/ 588 h 696"/>
                  <a:gd name="T10" fmla="*/ 180 w 408"/>
                  <a:gd name="T11" fmla="*/ 570 h 696"/>
                  <a:gd name="T12" fmla="*/ 150 w 408"/>
                  <a:gd name="T13" fmla="*/ 558 h 696"/>
                  <a:gd name="T14" fmla="*/ 132 w 408"/>
                  <a:gd name="T15" fmla="*/ 528 h 696"/>
                  <a:gd name="T16" fmla="*/ 90 w 408"/>
                  <a:gd name="T17" fmla="*/ 516 h 696"/>
                  <a:gd name="T18" fmla="*/ 78 w 408"/>
                  <a:gd name="T19" fmla="*/ 510 h 696"/>
                  <a:gd name="T20" fmla="*/ 90 w 408"/>
                  <a:gd name="T21" fmla="*/ 468 h 696"/>
                  <a:gd name="T22" fmla="*/ 78 w 408"/>
                  <a:gd name="T23" fmla="*/ 462 h 696"/>
                  <a:gd name="T24" fmla="*/ 84 w 408"/>
                  <a:gd name="T25" fmla="*/ 450 h 696"/>
                  <a:gd name="T26" fmla="*/ 48 w 408"/>
                  <a:gd name="T27" fmla="*/ 384 h 696"/>
                  <a:gd name="T28" fmla="*/ 48 w 408"/>
                  <a:gd name="T29" fmla="*/ 366 h 696"/>
                  <a:gd name="T30" fmla="*/ 60 w 408"/>
                  <a:gd name="T31" fmla="*/ 348 h 696"/>
                  <a:gd name="T32" fmla="*/ 36 w 408"/>
                  <a:gd name="T33" fmla="*/ 318 h 696"/>
                  <a:gd name="T34" fmla="*/ 42 w 408"/>
                  <a:gd name="T35" fmla="*/ 282 h 696"/>
                  <a:gd name="T36" fmla="*/ 60 w 408"/>
                  <a:gd name="T37" fmla="*/ 312 h 696"/>
                  <a:gd name="T38" fmla="*/ 48 w 408"/>
                  <a:gd name="T39" fmla="*/ 276 h 696"/>
                  <a:gd name="T40" fmla="*/ 66 w 408"/>
                  <a:gd name="T41" fmla="*/ 270 h 696"/>
                  <a:gd name="T42" fmla="*/ 48 w 408"/>
                  <a:gd name="T43" fmla="*/ 258 h 696"/>
                  <a:gd name="T44" fmla="*/ 42 w 408"/>
                  <a:gd name="T45" fmla="*/ 282 h 696"/>
                  <a:gd name="T46" fmla="*/ 30 w 408"/>
                  <a:gd name="T47" fmla="*/ 258 h 696"/>
                  <a:gd name="T48" fmla="*/ 24 w 408"/>
                  <a:gd name="T49" fmla="*/ 264 h 696"/>
                  <a:gd name="T50" fmla="*/ 30 w 408"/>
                  <a:gd name="T51" fmla="*/ 252 h 696"/>
                  <a:gd name="T52" fmla="*/ 6 w 408"/>
                  <a:gd name="T53" fmla="*/ 192 h 696"/>
                  <a:gd name="T54" fmla="*/ 18 w 408"/>
                  <a:gd name="T55" fmla="*/ 138 h 696"/>
                  <a:gd name="T56" fmla="*/ 0 w 408"/>
                  <a:gd name="T57" fmla="*/ 90 h 696"/>
                  <a:gd name="T58" fmla="*/ 24 w 408"/>
                  <a:gd name="T59" fmla="*/ 60 h 696"/>
                  <a:gd name="T60" fmla="*/ 42 w 408"/>
                  <a:gd name="T61" fmla="*/ 0 h 696"/>
                  <a:gd name="T62" fmla="*/ 228 w 408"/>
                  <a:gd name="T63" fmla="*/ 54 h 696"/>
                  <a:gd name="T64" fmla="*/ 180 w 408"/>
                  <a:gd name="T65" fmla="*/ 240 h 696"/>
                  <a:gd name="T66" fmla="*/ 390 w 408"/>
                  <a:gd name="T67" fmla="*/ 552 h 696"/>
                  <a:gd name="T68" fmla="*/ 408 w 408"/>
                  <a:gd name="T69" fmla="*/ 606 h 696"/>
                  <a:gd name="T70" fmla="*/ 384 w 408"/>
                  <a:gd name="T71" fmla="*/ 618 h 696"/>
                  <a:gd name="T72" fmla="*/ 378 w 408"/>
                  <a:gd name="T73" fmla="*/ 642 h 696"/>
                  <a:gd name="T74" fmla="*/ 366 w 408"/>
                  <a:gd name="T75" fmla="*/ 660 h 696"/>
                  <a:gd name="T76" fmla="*/ 372 w 408"/>
                  <a:gd name="T77" fmla="*/ 690 h 696"/>
                  <a:gd name="T78" fmla="*/ 360 w 408"/>
                  <a:gd name="T79" fmla="*/ 696 h 696"/>
                  <a:gd name="T80" fmla="*/ 354 w 408"/>
                  <a:gd name="T81" fmla="*/ 696 h 6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8"/>
                  <a:gd name="T124" fmla="*/ 0 h 696"/>
                  <a:gd name="T125" fmla="*/ 408 w 408"/>
                  <a:gd name="T126" fmla="*/ 696 h 6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8" h="696">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close/>
                  </a:path>
                </a:pathLst>
              </a:custGeom>
              <a:solidFill>
                <a:srgbClr val="FF8C00"/>
              </a:solidFill>
              <a:ln w="9525">
                <a:solidFill>
                  <a:srgbClr val="FF8C00"/>
                </a:solidFill>
                <a:round/>
                <a:headEnd/>
                <a:tailEnd/>
              </a:ln>
            </p:spPr>
            <p:txBody>
              <a:bodyPr/>
              <a:lstStyle/>
              <a:p>
                <a:endParaRPr lang="en-US"/>
              </a:p>
            </p:txBody>
          </p:sp>
          <p:sp>
            <p:nvSpPr>
              <p:cNvPr id="22947" name="Freeform 269"/>
              <p:cNvSpPr>
                <a:spLocks noChangeAspect="1"/>
              </p:cNvSpPr>
              <p:nvPr/>
            </p:nvSpPr>
            <p:spPr bwMode="auto">
              <a:xfrm>
                <a:off x="84" y="1866"/>
                <a:ext cx="408" cy="702"/>
              </a:xfrm>
              <a:custGeom>
                <a:avLst/>
                <a:gdLst>
                  <a:gd name="T0" fmla="*/ 354 w 408"/>
                  <a:gd name="T1" fmla="*/ 696 h 702"/>
                  <a:gd name="T2" fmla="*/ 228 w 408"/>
                  <a:gd name="T3" fmla="*/ 678 h 702"/>
                  <a:gd name="T4" fmla="*/ 222 w 408"/>
                  <a:gd name="T5" fmla="*/ 630 h 702"/>
                  <a:gd name="T6" fmla="*/ 198 w 408"/>
                  <a:gd name="T7" fmla="*/ 588 h 702"/>
                  <a:gd name="T8" fmla="*/ 180 w 408"/>
                  <a:gd name="T9" fmla="*/ 588 h 702"/>
                  <a:gd name="T10" fmla="*/ 180 w 408"/>
                  <a:gd name="T11" fmla="*/ 570 h 702"/>
                  <a:gd name="T12" fmla="*/ 150 w 408"/>
                  <a:gd name="T13" fmla="*/ 558 h 702"/>
                  <a:gd name="T14" fmla="*/ 132 w 408"/>
                  <a:gd name="T15" fmla="*/ 528 h 702"/>
                  <a:gd name="T16" fmla="*/ 90 w 408"/>
                  <a:gd name="T17" fmla="*/ 516 h 702"/>
                  <a:gd name="T18" fmla="*/ 78 w 408"/>
                  <a:gd name="T19" fmla="*/ 510 h 702"/>
                  <a:gd name="T20" fmla="*/ 90 w 408"/>
                  <a:gd name="T21" fmla="*/ 468 h 702"/>
                  <a:gd name="T22" fmla="*/ 78 w 408"/>
                  <a:gd name="T23" fmla="*/ 462 h 702"/>
                  <a:gd name="T24" fmla="*/ 84 w 408"/>
                  <a:gd name="T25" fmla="*/ 450 h 702"/>
                  <a:gd name="T26" fmla="*/ 48 w 408"/>
                  <a:gd name="T27" fmla="*/ 384 h 702"/>
                  <a:gd name="T28" fmla="*/ 48 w 408"/>
                  <a:gd name="T29" fmla="*/ 366 h 702"/>
                  <a:gd name="T30" fmla="*/ 60 w 408"/>
                  <a:gd name="T31" fmla="*/ 348 h 702"/>
                  <a:gd name="T32" fmla="*/ 36 w 408"/>
                  <a:gd name="T33" fmla="*/ 318 h 702"/>
                  <a:gd name="T34" fmla="*/ 42 w 408"/>
                  <a:gd name="T35" fmla="*/ 282 h 702"/>
                  <a:gd name="T36" fmla="*/ 60 w 408"/>
                  <a:gd name="T37" fmla="*/ 312 h 702"/>
                  <a:gd name="T38" fmla="*/ 48 w 408"/>
                  <a:gd name="T39" fmla="*/ 276 h 702"/>
                  <a:gd name="T40" fmla="*/ 66 w 408"/>
                  <a:gd name="T41" fmla="*/ 270 h 702"/>
                  <a:gd name="T42" fmla="*/ 48 w 408"/>
                  <a:gd name="T43" fmla="*/ 258 h 702"/>
                  <a:gd name="T44" fmla="*/ 42 w 408"/>
                  <a:gd name="T45" fmla="*/ 282 h 702"/>
                  <a:gd name="T46" fmla="*/ 30 w 408"/>
                  <a:gd name="T47" fmla="*/ 258 h 702"/>
                  <a:gd name="T48" fmla="*/ 24 w 408"/>
                  <a:gd name="T49" fmla="*/ 264 h 702"/>
                  <a:gd name="T50" fmla="*/ 30 w 408"/>
                  <a:gd name="T51" fmla="*/ 252 h 702"/>
                  <a:gd name="T52" fmla="*/ 6 w 408"/>
                  <a:gd name="T53" fmla="*/ 192 h 702"/>
                  <a:gd name="T54" fmla="*/ 18 w 408"/>
                  <a:gd name="T55" fmla="*/ 138 h 702"/>
                  <a:gd name="T56" fmla="*/ 0 w 408"/>
                  <a:gd name="T57" fmla="*/ 90 h 702"/>
                  <a:gd name="T58" fmla="*/ 24 w 408"/>
                  <a:gd name="T59" fmla="*/ 60 h 702"/>
                  <a:gd name="T60" fmla="*/ 42 w 408"/>
                  <a:gd name="T61" fmla="*/ 0 h 702"/>
                  <a:gd name="T62" fmla="*/ 228 w 408"/>
                  <a:gd name="T63" fmla="*/ 54 h 702"/>
                  <a:gd name="T64" fmla="*/ 180 w 408"/>
                  <a:gd name="T65" fmla="*/ 240 h 702"/>
                  <a:gd name="T66" fmla="*/ 390 w 408"/>
                  <a:gd name="T67" fmla="*/ 552 h 702"/>
                  <a:gd name="T68" fmla="*/ 408 w 408"/>
                  <a:gd name="T69" fmla="*/ 606 h 702"/>
                  <a:gd name="T70" fmla="*/ 384 w 408"/>
                  <a:gd name="T71" fmla="*/ 618 h 702"/>
                  <a:gd name="T72" fmla="*/ 378 w 408"/>
                  <a:gd name="T73" fmla="*/ 642 h 702"/>
                  <a:gd name="T74" fmla="*/ 366 w 408"/>
                  <a:gd name="T75" fmla="*/ 660 h 702"/>
                  <a:gd name="T76" fmla="*/ 372 w 408"/>
                  <a:gd name="T77" fmla="*/ 690 h 702"/>
                  <a:gd name="T78" fmla="*/ 360 w 408"/>
                  <a:gd name="T79" fmla="*/ 696 h 702"/>
                  <a:gd name="T80" fmla="*/ 354 w 408"/>
                  <a:gd name="T81" fmla="*/ 696 h 702"/>
                  <a:gd name="T82" fmla="*/ 354 w 408"/>
                  <a:gd name="T83" fmla="*/ 702 h 7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8"/>
                  <a:gd name="T127" fmla="*/ 0 h 702"/>
                  <a:gd name="T128" fmla="*/ 408 w 408"/>
                  <a:gd name="T129" fmla="*/ 702 h 7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8" h="702">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lnTo>
                      <a:pt x="354" y="70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48" name="Freeform 270"/>
              <p:cNvSpPr>
                <a:spLocks noChangeAspect="1"/>
              </p:cNvSpPr>
              <p:nvPr/>
            </p:nvSpPr>
            <p:spPr bwMode="auto">
              <a:xfrm>
                <a:off x="780" y="2088"/>
                <a:ext cx="372" cy="288"/>
              </a:xfrm>
              <a:custGeom>
                <a:avLst/>
                <a:gdLst>
                  <a:gd name="T0" fmla="*/ 366 w 372"/>
                  <a:gd name="T1" fmla="*/ 96 h 288"/>
                  <a:gd name="T2" fmla="*/ 354 w 372"/>
                  <a:gd name="T3" fmla="*/ 288 h 288"/>
                  <a:gd name="T4" fmla="*/ 306 w 372"/>
                  <a:gd name="T5" fmla="*/ 282 h 288"/>
                  <a:gd name="T6" fmla="*/ 0 w 372"/>
                  <a:gd name="T7" fmla="*/ 252 h 288"/>
                  <a:gd name="T8" fmla="*/ 6 w 372"/>
                  <a:gd name="T9" fmla="*/ 210 h 288"/>
                  <a:gd name="T10" fmla="*/ 36 w 372"/>
                  <a:gd name="T11" fmla="*/ 0 h 288"/>
                  <a:gd name="T12" fmla="*/ 276 w 372"/>
                  <a:gd name="T13" fmla="*/ 24 h 288"/>
                  <a:gd name="T14" fmla="*/ 372 w 372"/>
                  <a:gd name="T15" fmla="*/ 30 h 288"/>
                  <a:gd name="T16" fmla="*/ 366 w 372"/>
                  <a:gd name="T17" fmla="*/ 72 h 288"/>
                  <a:gd name="T18" fmla="*/ 366 w 372"/>
                  <a:gd name="T19" fmla="*/ 96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2"/>
                  <a:gd name="T31" fmla="*/ 0 h 288"/>
                  <a:gd name="T32" fmla="*/ 372 w 372"/>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2" h="288">
                    <a:moveTo>
                      <a:pt x="366" y="96"/>
                    </a:moveTo>
                    <a:lnTo>
                      <a:pt x="354" y="288"/>
                    </a:lnTo>
                    <a:lnTo>
                      <a:pt x="306" y="282"/>
                    </a:lnTo>
                    <a:lnTo>
                      <a:pt x="0" y="252"/>
                    </a:lnTo>
                    <a:lnTo>
                      <a:pt x="6" y="210"/>
                    </a:lnTo>
                    <a:lnTo>
                      <a:pt x="36" y="0"/>
                    </a:lnTo>
                    <a:lnTo>
                      <a:pt x="276" y="24"/>
                    </a:lnTo>
                    <a:lnTo>
                      <a:pt x="372" y="30"/>
                    </a:lnTo>
                    <a:lnTo>
                      <a:pt x="366" y="72"/>
                    </a:lnTo>
                    <a:lnTo>
                      <a:pt x="366" y="96"/>
                    </a:lnTo>
                    <a:close/>
                  </a:path>
                </a:pathLst>
              </a:custGeom>
              <a:solidFill>
                <a:srgbClr val="FFAA00"/>
              </a:solidFill>
              <a:ln w="9525">
                <a:solidFill>
                  <a:srgbClr val="FFAA00"/>
                </a:solidFill>
                <a:round/>
                <a:headEnd/>
                <a:tailEnd/>
              </a:ln>
            </p:spPr>
            <p:txBody>
              <a:bodyPr/>
              <a:lstStyle/>
              <a:p>
                <a:endParaRPr lang="en-US"/>
              </a:p>
            </p:txBody>
          </p:sp>
          <p:sp>
            <p:nvSpPr>
              <p:cNvPr id="22949" name="Freeform 271"/>
              <p:cNvSpPr>
                <a:spLocks noChangeAspect="1"/>
              </p:cNvSpPr>
              <p:nvPr/>
            </p:nvSpPr>
            <p:spPr bwMode="auto">
              <a:xfrm>
                <a:off x="780" y="2088"/>
                <a:ext cx="372" cy="288"/>
              </a:xfrm>
              <a:custGeom>
                <a:avLst/>
                <a:gdLst>
                  <a:gd name="T0" fmla="*/ 366 w 372"/>
                  <a:gd name="T1" fmla="*/ 96 h 288"/>
                  <a:gd name="T2" fmla="*/ 354 w 372"/>
                  <a:gd name="T3" fmla="*/ 288 h 288"/>
                  <a:gd name="T4" fmla="*/ 306 w 372"/>
                  <a:gd name="T5" fmla="*/ 282 h 288"/>
                  <a:gd name="T6" fmla="*/ 0 w 372"/>
                  <a:gd name="T7" fmla="*/ 252 h 288"/>
                  <a:gd name="T8" fmla="*/ 6 w 372"/>
                  <a:gd name="T9" fmla="*/ 210 h 288"/>
                  <a:gd name="T10" fmla="*/ 36 w 372"/>
                  <a:gd name="T11" fmla="*/ 0 h 288"/>
                  <a:gd name="T12" fmla="*/ 276 w 372"/>
                  <a:gd name="T13" fmla="*/ 24 h 288"/>
                  <a:gd name="T14" fmla="*/ 372 w 372"/>
                  <a:gd name="T15" fmla="*/ 30 h 288"/>
                  <a:gd name="T16" fmla="*/ 366 w 372"/>
                  <a:gd name="T17" fmla="*/ 72 h 288"/>
                  <a:gd name="T18" fmla="*/ 366 w 372"/>
                  <a:gd name="T19" fmla="*/ 96 h 288"/>
                  <a:gd name="T20" fmla="*/ 366 w 372"/>
                  <a:gd name="T21" fmla="*/ 102 h 2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288"/>
                  <a:gd name="T35" fmla="*/ 372 w 372"/>
                  <a:gd name="T36" fmla="*/ 288 h 2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288">
                    <a:moveTo>
                      <a:pt x="366" y="96"/>
                    </a:moveTo>
                    <a:lnTo>
                      <a:pt x="354" y="288"/>
                    </a:lnTo>
                    <a:lnTo>
                      <a:pt x="306" y="282"/>
                    </a:lnTo>
                    <a:lnTo>
                      <a:pt x="0" y="252"/>
                    </a:lnTo>
                    <a:lnTo>
                      <a:pt x="6" y="210"/>
                    </a:lnTo>
                    <a:lnTo>
                      <a:pt x="36" y="0"/>
                    </a:lnTo>
                    <a:lnTo>
                      <a:pt x="276" y="24"/>
                    </a:lnTo>
                    <a:lnTo>
                      <a:pt x="372" y="30"/>
                    </a:lnTo>
                    <a:lnTo>
                      <a:pt x="366" y="72"/>
                    </a:lnTo>
                    <a:lnTo>
                      <a:pt x="366" y="96"/>
                    </a:lnTo>
                    <a:lnTo>
                      <a:pt x="366" y="10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50" name="Freeform 272"/>
              <p:cNvSpPr>
                <a:spLocks noChangeAspect="1"/>
              </p:cNvSpPr>
              <p:nvPr/>
            </p:nvSpPr>
            <p:spPr bwMode="auto">
              <a:xfrm>
                <a:off x="2496" y="1920"/>
                <a:ext cx="90" cy="84"/>
              </a:xfrm>
              <a:custGeom>
                <a:avLst/>
                <a:gdLst>
                  <a:gd name="T0" fmla="*/ 84 w 90"/>
                  <a:gd name="T1" fmla="*/ 0 h 84"/>
                  <a:gd name="T2" fmla="*/ 90 w 90"/>
                  <a:gd name="T3" fmla="*/ 42 h 84"/>
                  <a:gd name="T4" fmla="*/ 42 w 90"/>
                  <a:gd name="T5" fmla="*/ 60 h 84"/>
                  <a:gd name="T6" fmla="*/ 12 w 90"/>
                  <a:gd name="T7" fmla="*/ 84 h 84"/>
                  <a:gd name="T8" fmla="*/ 12 w 90"/>
                  <a:gd name="T9" fmla="*/ 72 h 84"/>
                  <a:gd name="T10" fmla="*/ 0 w 90"/>
                  <a:gd name="T11" fmla="*/ 18 h 84"/>
                  <a:gd name="T12" fmla="*/ 78 w 90"/>
                  <a:gd name="T13" fmla="*/ 0 h 84"/>
                  <a:gd name="T14" fmla="*/ 84 w 90"/>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84"/>
                  <a:gd name="T26" fmla="*/ 90 w 90"/>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84">
                    <a:moveTo>
                      <a:pt x="84" y="0"/>
                    </a:moveTo>
                    <a:lnTo>
                      <a:pt x="90" y="42"/>
                    </a:lnTo>
                    <a:lnTo>
                      <a:pt x="42" y="60"/>
                    </a:lnTo>
                    <a:lnTo>
                      <a:pt x="12" y="84"/>
                    </a:lnTo>
                    <a:lnTo>
                      <a:pt x="12" y="72"/>
                    </a:lnTo>
                    <a:lnTo>
                      <a:pt x="0" y="18"/>
                    </a:lnTo>
                    <a:lnTo>
                      <a:pt x="78" y="0"/>
                    </a:lnTo>
                    <a:lnTo>
                      <a:pt x="84" y="0"/>
                    </a:lnTo>
                    <a:close/>
                  </a:path>
                </a:pathLst>
              </a:custGeom>
              <a:solidFill>
                <a:srgbClr val="FFAA00"/>
              </a:solidFill>
              <a:ln w="9525">
                <a:solidFill>
                  <a:srgbClr val="FFAA00"/>
                </a:solidFill>
                <a:round/>
                <a:headEnd/>
                <a:tailEnd/>
              </a:ln>
            </p:spPr>
            <p:txBody>
              <a:bodyPr/>
              <a:lstStyle/>
              <a:p>
                <a:endParaRPr lang="en-US"/>
              </a:p>
            </p:txBody>
          </p:sp>
          <p:sp>
            <p:nvSpPr>
              <p:cNvPr id="22951" name="Freeform 273"/>
              <p:cNvSpPr>
                <a:spLocks noChangeAspect="1"/>
              </p:cNvSpPr>
              <p:nvPr/>
            </p:nvSpPr>
            <p:spPr bwMode="auto">
              <a:xfrm>
                <a:off x="2496" y="1920"/>
                <a:ext cx="90" cy="84"/>
              </a:xfrm>
              <a:custGeom>
                <a:avLst/>
                <a:gdLst>
                  <a:gd name="T0" fmla="*/ 84 w 90"/>
                  <a:gd name="T1" fmla="*/ 0 h 84"/>
                  <a:gd name="T2" fmla="*/ 90 w 90"/>
                  <a:gd name="T3" fmla="*/ 42 h 84"/>
                  <a:gd name="T4" fmla="*/ 42 w 90"/>
                  <a:gd name="T5" fmla="*/ 60 h 84"/>
                  <a:gd name="T6" fmla="*/ 12 w 90"/>
                  <a:gd name="T7" fmla="*/ 84 h 84"/>
                  <a:gd name="T8" fmla="*/ 12 w 90"/>
                  <a:gd name="T9" fmla="*/ 72 h 84"/>
                  <a:gd name="T10" fmla="*/ 0 w 90"/>
                  <a:gd name="T11" fmla="*/ 18 h 84"/>
                  <a:gd name="T12" fmla="*/ 78 w 90"/>
                  <a:gd name="T13" fmla="*/ 0 h 84"/>
                  <a:gd name="T14" fmla="*/ 84 w 90"/>
                  <a:gd name="T15" fmla="*/ 0 h 84"/>
                  <a:gd name="T16" fmla="*/ 84 w 90"/>
                  <a:gd name="T17" fmla="*/ 6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84"/>
                  <a:gd name="T29" fmla="*/ 90 w 90"/>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84">
                    <a:moveTo>
                      <a:pt x="84" y="0"/>
                    </a:moveTo>
                    <a:lnTo>
                      <a:pt x="90" y="42"/>
                    </a:lnTo>
                    <a:lnTo>
                      <a:pt x="42" y="60"/>
                    </a:lnTo>
                    <a:lnTo>
                      <a:pt x="12" y="84"/>
                    </a:lnTo>
                    <a:lnTo>
                      <a:pt x="12" y="72"/>
                    </a:lnTo>
                    <a:lnTo>
                      <a:pt x="0" y="18"/>
                    </a:lnTo>
                    <a:lnTo>
                      <a:pt x="78" y="0"/>
                    </a:lnTo>
                    <a:lnTo>
                      <a:pt x="84" y="0"/>
                    </a:lnTo>
                    <a:lnTo>
                      <a:pt x="84"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52" name="Freeform 274"/>
              <p:cNvSpPr>
                <a:spLocks noChangeAspect="1"/>
              </p:cNvSpPr>
              <p:nvPr/>
            </p:nvSpPr>
            <p:spPr bwMode="auto">
              <a:xfrm>
                <a:off x="2424" y="2100"/>
                <a:ext cx="54" cy="84"/>
              </a:xfrm>
              <a:custGeom>
                <a:avLst/>
                <a:gdLst>
                  <a:gd name="T0" fmla="*/ 18 w 54"/>
                  <a:gd name="T1" fmla="*/ 0 h 84"/>
                  <a:gd name="T2" fmla="*/ 12 w 54"/>
                  <a:gd name="T3" fmla="*/ 6 h 84"/>
                  <a:gd name="T4" fmla="*/ 12 w 54"/>
                  <a:gd name="T5" fmla="*/ 24 h 84"/>
                  <a:gd name="T6" fmla="*/ 36 w 54"/>
                  <a:gd name="T7" fmla="*/ 54 h 84"/>
                  <a:gd name="T8" fmla="*/ 48 w 54"/>
                  <a:gd name="T9" fmla="*/ 60 h 84"/>
                  <a:gd name="T10" fmla="*/ 42 w 54"/>
                  <a:gd name="T11" fmla="*/ 72 h 84"/>
                  <a:gd name="T12" fmla="*/ 54 w 54"/>
                  <a:gd name="T13" fmla="*/ 78 h 84"/>
                  <a:gd name="T14" fmla="*/ 24 w 54"/>
                  <a:gd name="T15" fmla="*/ 84 h 84"/>
                  <a:gd name="T16" fmla="*/ 0 w 54"/>
                  <a:gd name="T17" fmla="*/ 6 h 84"/>
                  <a:gd name="T18" fmla="*/ 12 w 54"/>
                  <a:gd name="T19" fmla="*/ 0 h 84"/>
                  <a:gd name="T20" fmla="*/ 18 w 54"/>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84"/>
                  <a:gd name="T35" fmla="*/ 54 w 54"/>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close/>
                  </a:path>
                </a:pathLst>
              </a:custGeom>
              <a:solidFill>
                <a:srgbClr val="FFAA00"/>
              </a:solidFill>
              <a:ln w="9525">
                <a:solidFill>
                  <a:srgbClr val="FFAA00"/>
                </a:solidFill>
                <a:round/>
                <a:headEnd/>
                <a:tailEnd/>
              </a:ln>
            </p:spPr>
            <p:txBody>
              <a:bodyPr/>
              <a:lstStyle/>
              <a:p>
                <a:endParaRPr lang="en-US"/>
              </a:p>
            </p:txBody>
          </p:sp>
          <p:sp>
            <p:nvSpPr>
              <p:cNvPr id="22953" name="Freeform 275"/>
              <p:cNvSpPr>
                <a:spLocks noChangeAspect="1"/>
              </p:cNvSpPr>
              <p:nvPr/>
            </p:nvSpPr>
            <p:spPr bwMode="auto">
              <a:xfrm>
                <a:off x="2424" y="2100"/>
                <a:ext cx="54" cy="84"/>
              </a:xfrm>
              <a:custGeom>
                <a:avLst/>
                <a:gdLst>
                  <a:gd name="T0" fmla="*/ 18 w 54"/>
                  <a:gd name="T1" fmla="*/ 0 h 84"/>
                  <a:gd name="T2" fmla="*/ 12 w 54"/>
                  <a:gd name="T3" fmla="*/ 6 h 84"/>
                  <a:gd name="T4" fmla="*/ 12 w 54"/>
                  <a:gd name="T5" fmla="*/ 24 h 84"/>
                  <a:gd name="T6" fmla="*/ 36 w 54"/>
                  <a:gd name="T7" fmla="*/ 54 h 84"/>
                  <a:gd name="T8" fmla="*/ 48 w 54"/>
                  <a:gd name="T9" fmla="*/ 60 h 84"/>
                  <a:gd name="T10" fmla="*/ 42 w 54"/>
                  <a:gd name="T11" fmla="*/ 72 h 84"/>
                  <a:gd name="T12" fmla="*/ 54 w 54"/>
                  <a:gd name="T13" fmla="*/ 78 h 84"/>
                  <a:gd name="T14" fmla="*/ 24 w 54"/>
                  <a:gd name="T15" fmla="*/ 84 h 84"/>
                  <a:gd name="T16" fmla="*/ 0 w 54"/>
                  <a:gd name="T17" fmla="*/ 6 h 84"/>
                  <a:gd name="T18" fmla="*/ 12 w 54"/>
                  <a:gd name="T19" fmla="*/ 0 h 84"/>
                  <a:gd name="T20" fmla="*/ 18 w 54"/>
                  <a:gd name="T21" fmla="*/ 0 h 84"/>
                  <a:gd name="T22" fmla="*/ 18 w 54"/>
                  <a:gd name="T23" fmla="*/ 6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84"/>
                  <a:gd name="T38" fmla="*/ 54 w 54"/>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lnTo>
                      <a:pt x="18"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54" name="Freeform 276"/>
              <p:cNvSpPr>
                <a:spLocks noChangeAspect="1"/>
              </p:cNvSpPr>
              <p:nvPr/>
            </p:nvSpPr>
            <p:spPr bwMode="auto">
              <a:xfrm>
                <a:off x="2370" y="2172"/>
                <a:ext cx="12" cy="6"/>
              </a:xfrm>
              <a:custGeom>
                <a:avLst/>
                <a:gdLst>
                  <a:gd name="T0" fmla="*/ 6 w 12"/>
                  <a:gd name="T1" fmla="*/ 6 h 6"/>
                  <a:gd name="T2" fmla="*/ 0 w 12"/>
                  <a:gd name="T3" fmla="*/ 0 h 6"/>
                  <a:gd name="T4" fmla="*/ 12 w 12"/>
                  <a:gd name="T5" fmla="*/ 0 h 6"/>
                  <a:gd name="T6" fmla="*/ 6 w 12"/>
                  <a:gd name="T7" fmla="*/ 6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6" y="6"/>
                    </a:moveTo>
                    <a:lnTo>
                      <a:pt x="0" y="0"/>
                    </a:lnTo>
                    <a:lnTo>
                      <a:pt x="12" y="0"/>
                    </a:lnTo>
                    <a:lnTo>
                      <a:pt x="6" y="6"/>
                    </a:lnTo>
                    <a:close/>
                  </a:path>
                </a:pathLst>
              </a:custGeom>
              <a:solidFill>
                <a:srgbClr val="FF8C00"/>
              </a:solidFill>
              <a:ln w="9525">
                <a:solidFill>
                  <a:srgbClr val="FF8C00"/>
                </a:solidFill>
                <a:round/>
                <a:headEnd/>
                <a:tailEnd/>
              </a:ln>
            </p:spPr>
            <p:txBody>
              <a:bodyPr/>
              <a:lstStyle/>
              <a:p>
                <a:endParaRPr lang="en-US"/>
              </a:p>
            </p:txBody>
          </p:sp>
          <p:sp>
            <p:nvSpPr>
              <p:cNvPr id="22955" name="Freeform 277"/>
              <p:cNvSpPr>
                <a:spLocks noChangeAspect="1"/>
              </p:cNvSpPr>
              <p:nvPr/>
            </p:nvSpPr>
            <p:spPr bwMode="auto">
              <a:xfrm>
                <a:off x="2370" y="2172"/>
                <a:ext cx="12" cy="12"/>
              </a:xfrm>
              <a:custGeom>
                <a:avLst/>
                <a:gdLst>
                  <a:gd name="T0" fmla="*/ 6 w 12"/>
                  <a:gd name="T1" fmla="*/ 6 h 12"/>
                  <a:gd name="T2" fmla="*/ 0 w 12"/>
                  <a:gd name="T3" fmla="*/ 0 h 12"/>
                  <a:gd name="T4" fmla="*/ 12 w 12"/>
                  <a:gd name="T5" fmla="*/ 0 h 12"/>
                  <a:gd name="T6" fmla="*/ 6 w 12"/>
                  <a:gd name="T7" fmla="*/ 6 h 12"/>
                  <a:gd name="T8" fmla="*/ 6 w 12"/>
                  <a:gd name="T9" fmla="*/ 12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6" y="6"/>
                    </a:moveTo>
                    <a:lnTo>
                      <a:pt x="0" y="0"/>
                    </a:lnTo>
                    <a:lnTo>
                      <a:pt x="12" y="0"/>
                    </a:lnTo>
                    <a:lnTo>
                      <a:pt x="6" y="6"/>
                    </a:lnTo>
                    <a:lnTo>
                      <a:pt x="6"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56" name="Freeform 278"/>
              <p:cNvSpPr>
                <a:spLocks noChangeAspect="1"/>
              </p:cNvSpPr>
              <p:nvPr/>
            </p:nvSpPr>
            <p:spPr bwMode="auto">
              <a:xfrm>
                <a:off x="1902" y="2730"/>
                <a:ext cx="462" cy="348"/>
              </a:xfrm>
              <a:custGeom>
                <a:avLst/>
                <a:gdLst>
                  <a:gd name="T0" fmla="*/ 330 w 462"/>
                  <a:gd name="T1" fmla="*/ 0 h 348"/>
                  <a:gd name="T2" fmla="*/ 456 w 462"/>
                  <a:gd name="T3" fmla="*/ 234 h 348"/>
                  <a:gd name="T4" fmla="*/ 462 w 462"/>
                  <a:gd name="T5" fmla="*/ 294 h 348"/>
                  <a:gd name="T6" fmla="*/ 450 w 462"/>
                  <a:gd name="T7" fmla="*/ 312 h 348"/>
                  <a:gd name="T8" fmla="*/ 450 w 462"/>
                  <a:gd name="T9" fmla="*/ 324 h 348"/>
                  <a:gd name="T10" fmla="*/ 444 w 462"/>
                  <a:gd name="T11" fmla="*/ 336 h 348"/>
                  <a:gd name="T12" fmla="*/ 408 w 462"/>
                  <a:gd name="T13" fmla="*/ 348 h 348"/>
                  <a:gd name="T14" fmla="*/ 402 w 462"/>
                  <a:gd name="T15" fmla="*/ 336 h 348"/>
                  <a:gd name="T16" fmla="*/ 414 w 462"/>
                  <a:gd name="T17" fmla="*/ 342 h 348"/>
                  <a:gd name="T18" fmla="*/ 420 w 462"/>
                  <a:gd name="T19" fmla="*/ 330 h 348"/>
                  <a:gd name="T20" fmla="*/ 402 w 462"/>
                  <a:gd name="T21" fmla="*/ 330 h 348"/>
                  <a:gd name="T22" fmla="*/ 384 w 462"/>
                  <a:gd name="T23" fmla="*/ 306 h 348"/>
                  <a:gd name="T24" fmla="*/ 366 w 462"/>
                  <a:gd name="T25" fmla="*/ 300 h 348"/>
                  <a:gd name="T26" fmla="*/ 354 w 462"/>
                  <a:gd name="T27" fmla="*/ 270 h 348"/>
                  <a:gd name="T28" fmla="*/ 336 w 462"/>
                  <a:gd name="T29" fmla="*/ 258 h 348"/>
                  <a:gd name="T30" fmla="*/ 336 w 462"/>
                  <a:gd name="T31" fmla="*/ 240 h 348"/>
                  <a:gd name="T32" fmla="*/ 324 w 462"/>
                  <a:gd name="T33" fmla="*/ 240 h 348"/>
                  <a:gd name="T34" fmla="*/ 330 w 462"/>
                  <a:gd name="T35" fmla="*/ 252 h 348"/>
                  <a:gd name="T36" fmla="*/ 324 w 462"/>
                  <a:gd name="T37" fmla="*/ 252 h 348"/>
                  <a:gd name="T38" fmla="*/ 300 w 462"/>
                  <a:gd name="T39" fmla="*/ 216 h 348"/>
                  <a:gd name="T40" fmla="*/ 312 w 462"/>
                  <a:gd name="T41" fmla="*/ 186 h 348"/>
                  <a:gd name="T42" fmla="*/ 294 w 462"/>
                  <a:gd name="T43" fmla="*/ 180 h 348"/>
                  <a:gd name="T44" fmla="*/ 300 w 462"/>
                  <a:gd name="T45" fmla="*/ 198 h 348"/>
                  <a:gd name="T46" fmla="*/ 282 w 462"/>
                  <a:gd name="T47" fmla="*/ 186 h 348"/>
                  <a:gd name="T48" fmla="*/ 288 w 462"/>
                  <a:gd name="T49" fmla="*/ 126 h 348"/>
                  <a:gd name="T50" fmla="*/ 222 w 462"/>
                  <a:gd name="T51" fmla="*/ 66 h 348"/>
                  <a:gd name="T52" fmla="*/ 186 w 462"/>
                  <a:gd name="T53" fmla="*/ 60 h 348"/>
                  <a:gd name="T54" fmla="*/ 186 w 462"/>
                  <a:gd name="T55" fmla="*/ 72 h 348"/>
                  <a:gd name="T56" fmla="*/ 126 w 462"/>
                  <a:gd name="T57" fmla="*/ 90 h 348"/>
                  <a:gd name="T58" fmla="*/ 126 w 462"/>
                  <a:gd name="T59" fmla="*/ 84 h 348"/>
                  <a:gd name="T60" fmla="*/ 132 w 462"/>
                  <a:gd name="T61" fmla="*/ 90 h 348"/>
                  <a:gd name="T62" fmla="*/ 132 w 462"/>
                  <a:gd name="T63" fmla="*/ 84 h 348"/>
                  <a:gd name="T64" fmla="*/ 102 w 462"/>
                  <a:gd name="T65" fmla="*/ 54 h 348"/>
                  <a:gd name="T66" fmla="*/ 96 w 462"/>
                  <a:gd name="T67" fmla="*/ 60 h 348"/>
                  <a:gd name="T68" fmla="*/ 102 w 462"/>
                  <a:gd name="T69" fmla="*/ 66 h 348"/>
                  <a:gd name="T70" fmla="*/ 60 w 462"/>
                  <a:gd name="T71" fmla="*/ 54 h 348"/>
                  <a:gd name="T72" fmla="*/ 84 w 462"/>
                  <a:gd name="T73" fmla="*/ 48 h 348"/>
                  <a:gd name="T74" fmla="*/ 78 w 462"/>
                  <a:gd name="T75" fmla="*/ 48 h 348"/>
                  <a:gd name="T76" fmla="*/ 24 w 462"/>
                  <a:gd name="T77" fmla="*/ 60 h 348"/>
                  <a:gd name="T78" fmla="*/ 36 w 462"/>
                  <a:gd name="T79" fmla="*/ 54 h 348"/>
                  <a:gd name="T80" fmla="*/ 24 w 462"/>
                  <a:gd name="T81" fmla="*/ 48 h 348"/>
                  <a:gd name="T82" fmla="*/ 24 w 462"/>
                  <a:gd name="T83" fmla="*/ 54 h 348"/>
                  <a:gd name="T84" fmla="*/ 12 w 462"/>
                  <a:gd name="T85" fmla="*/ 60 h 348"/>
                  <a:gd name="T86" fmla="*/ 12 w 462"/>
                  <a:gd name="T87" fmla="*/ 42 h 348"/>
                  <a:gd name="T88" fmla="*/ 0 w 462"/>
                  <a:gd name="T89" fmla="*/ 30 h 348"/>
                  <a:gd name="T90" fmla="*/ 0 w 462"/>
                  <a:gd name="T91" fmla="*/ 18 h 348"/>
                  <a:gd name="T92" fmla="*/ 138 w 462"/>
                  <a:gd name="T93" fmla="*/ 6 h 348"/>
                  <a:gd name="T94" fmla="*/ 150 w 462"/>
                  <a:gd name="T95" fmla="*/ 24 h 348"/>
                  <a:gd name="T96" fmla="*/ 294 w 462"/>
                  <a:gd name="T97" fmla="*/ 18 h 348"/>
                  <a:gd name="T98" fmla="*/ 300 w 462"/>
                  <a:gd name="T99" fmla="*/ 30 h 348"/>
                  <a:gd name="T100" fmla="*/ 306 w 462"/>
                  <a:gd name="T101" fmla="*/ 24 h 348"/>
                  <a:gd name="T102" fmla="*/ 306 w 462"/>
                  <a:gd name="T103" fmla="*/ 0 h 348"/>
                  <a:gd name="T104" fmla="*/ 330 w 462"/>
                  <a:gd name="T105" fmla="*/ 0 h 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2"/>
                  <a:gd name="T160" fmla="*/ 0 h 348"/>
                  <a:gd name="T161" fmla="*/ 462 w 462"/>
                  <a:gd name="T162" fmla="*/ 348 h 3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close/>
                  </a:path>
                </a:pathLst>
              </a:custGeom>
              <a:solidFill>
                <a:srgbClr val="FF8C00"/>
              </a:solidFill>
              <a:ln w="9525">
                <a:solidFill>
                  <a:srgbClr val="FF8C00"/>
                </a:solidFill>
                <a:round/>
                <a:headEnd/>
                <a:tailEnd/>
              </a:ln>
            </p:spPr>
            <p:txBody>
              <a:bodyPr/>
              <a:lstStyle/>
              <a:p>
                <a:endParaRPr lang="en-US"/>
              </a:p>
            </p:txBody>
          </p:sp>
          <p:sp>
            <p:nvSpPr>
              <p:cNvPr id="22957" name="Freeform 279"/>
              <p:cNvSpPr>
                <a:spLocks noChangeAspect="1"/>
              </p:cNvSpPr>
              <p:nvPr/>
            </p:nvSpPr>
            <p:spPr bwMode="auto">
              <a:xfrm>
                <a:off x="1902" y="2730"/>
                <a:ext cx="462" cy="348"/>
              </a:xfrm>
              <a:custGeom>
                <a:avLst/>
                <a:gdLst>
                  <a:gd name="T0" fmla="*/ 330 w 462"/>
                  <a:gd name="T1" fmla="*/ 0 h 348"/>
                  <a:gd name="T2" fmla="*/ 456 w 462"/>
                  <a:gd name="T3" fmla="*/ 234 h 348"/>
                  <a:gd name="T4" fmla="*/ 462 w 462"/>
                  <a:gd name="T5" fmla="*/ 294 h 348"/>
                  <a:gd name="T6" fmla="*/ 450 w 462"/>
                  <a:gd name="T7" fmla="*/ 312 h 348"/>
                  <a:gd name="T8" fmla="*/ 450 w 462"/>
                  <a:gd name="T9" fmla="*/ 324 h 348"/>
                  <a:gd name="T10" fmla="*/ 444 w 462"/>
                  <a:gd name="T11" fmla="*/ 336 h 348"/>
                  <a:gd name="T12" fmla="*/ 408 w 462"/>
                  <a:gd name="T13" fmla="*/ 348 h 348"/>
                  <a:gd name="T14" fmla="*/ 402 w 462"/>
                  <a:gd name="T15" fmla="*/ 336 h 348"/>
                  <a:gd name="T16" fmla="*/ 414 w 462"/>
                  <a:gd name="T17" fmla="*/ 342 h 348"/>
                  <a:gd name="T18" fmla="*/ 420 w 462"/>
                  <a:gd name="T19" fmla="*/ 330 h 348"/>
                  <a:gd name="T20" fmla="*/ 402 w 462"/>
                  <a:gd name="T21" fmla="*/ 330 h 348"/>
                  <a:gd name="T22" fmla="*/ 384 w 462"/>
                  <a:gd name="T23" fmla="*/ 306 h 348"/>
                  <a:gd name="T24" fmla="*/ 366 w 462"/>
                  <a:gd name="T25" fmla="*/ 300 h 348"/>
                  <a:gd name="T26" fmla="*/ 354 w 462"/>
                  <a:gd name="T27" fmla="*/ 270 h 348"/>
                  <a:gd name="T28" fmla="*/ 336 w 462"/>
                  <a:gd name="T29" fmla="*/ 258 h 348"/>
                  <a:gd name="T30" fmla="*/ 336 w 462"/>
                  <a:gd name="T31" fmla="*/ 240 h 348"/>
                  <a:gd name="T32" fmla="*/ 324 w 462"/>
                  <a:gd name="T33" fmla="*/ 240 h 348"/>
                  <a:gd name="T34" fmla="*/ 330 w 462"/>
                  <a:gd name="T35" fmla="*/ 252 h 348"/>
                  <a:gd name="T36" fmla="*/ 324 w 462"/>
                  <a:gd name="T37" fmla="*/ 252 h 348"/>
                  <a:gd name="T38" fmla="*/ 300 w 462"/>
                  <a:gd name="T39" fmla="*/ 216 h 348"/>
                  <a:gd name="T40" fmla="*/ 312 w 462"/>
                  <a:gd name="T41" fmla="*/ 186 h 348"/>
                  <a:gd name="T42" fmla="*/ 294 w 462"/>
                  <a:gd name="T43" fmla="*/ 180 h 348"/>
                  <a:gd name="T44" fmla="*/ 300 w 462"/>
                  <a:gd name="T45" fmla="*/ 198 h 348"/>
                  <a:gd name="T46" fmla="*/ 282 w 462"/>
                  <a:gd name="T47" fmla="*/ 186 h 348"/>
                  <a:gd name="T48" fmla="*/ 288 w 462"/>
                  <a:gd name="T49" fmla="*/ 126 h 348"/>
                  <a:gd name="T50" fmla="*/ 222 w 462"/>
                  <a:gd name="T51" fmla="*/ 66 h 348"/>
                  <a:gd name="T52" fmla="*/ 186 w 462"/>
                  <a:gd name="T53" fmla="*/ 60 h 348"/>
                  <a:gd name="T54" fmla="*/ 186 w 462"/>
                  <a:gd name="T55" fmla="*/ 72 h 348"/>
                  <a:gd name="T56" fmla="*/ 126 w 462"/>
                  <a:gd name="T57" fmla="*/ 90 h 348"/>
                  <a:gd name="T58" fmla="*/ 126 w 462"/>
                  <a:gd name="T59" fmla="*/ 84 h 348"/>
                  <a:gd name="T60" fmla="*/ 132 w 462"/>
                  <a:gd name="T61" fmla="*/ 90 h 348"/>
                  <a:gd name="T62" fmla="*/ 132 w 462"/>
                  <a:gd name="T63" fmla="*/ 84 h 348"/>
                  <a:gd name="T64" fmla="*/ 102 w 462"/>
                  <a:gd name="T65" fmla="*/ 54 h 348"/>
                  <a:gd name="T66" fmla="*/ 96 w 462"/>
                  <a:gd name="T67" fmla="*/ 60 h 348"/>
                  <a:gd name="T68" fmla="*/ 102 w 462"/>
                  <a:gd name="T69" fmla="*/ 66 h 348"/>
                  <a:gd name="T70" fmla="*/ 60 w 462"/>
                  <a:gd name="T71" fmla="*/ 54 h 348"/>
                  <a:gd name="T72" fmla="*/ 84 w 462"/>
                  <a:gd name="T73" fmla="*/ 48 h 348"/>
                  <a:gd name="T74" fmla="*/ 78 w 462"/>
                  <a:gd name="T75" fmla="*/ 48 h 348"/>
                  <a:gd name="T76" fmla="*/ 24 w 462"/>
                  <a:gd name="T77" fmla="*/ 60 h 348"/>
                  <a:gd name="T78" fmla="*/ 36 w 462"/>
                  <a:gd name="T79" fmla="*/ 54 h 348"/>
                  <a:gd name="T80" fmla="*/ 24 w 462"/>
                  <a:gd name="T81" fmla="*/ 48 h 348"/>
                  <a:gd name="T82" fmla="*/ 24 w 462"/>
                  <a:gd name="T83" fmla="*/ 54 h 348"/>
                  <a:gd name="T84" fmla="*/ 12 w 462"/>
                  <a:gd name="T85" fmla="*/ 60 h 348"/>
                  <a:gd name="T86" fmla="*/ 12 w 462"/>
                  <a:gd name="T87" fmla="*/ 42 h 348"/>
                  <a:gd name="T88" fmla="*/ 0 w 462"/>
                  <a:gd name="T89" fmla="*/ 30 h 348"/>
                  <a:gd name="T90" fmla="*/ 0 w 462"/>
                  <a:gd name="T91" fmla="*/ 18 h 348"/>
                  <a:gd name="T92" fmla="*/ 138 w 462"/>
                  <a:gd name="T93" fmla="*/ 6 h 348"/>
                  <a:gd name="T94" fmla="*/ 150 w 462"/>
                  <a:gd name="T95" fmla="*/ 24 h 348"/>
                  <a:gd name="T96" fmla="*/ 294 w 462"/>
                  <a:gd name="T97" fmla="*/ 18 h 348"/>
                  <a:gd name="T98" fmla="*/ 300 w 462"/>
                  <a:gd name="T99" fmla="*/ 30 h 348"/>
                  <a:gd name="T100" fmla="*/ 306 w 462"/>
                  <a:gd name="T101" fmla="*/ 24 h 348"/>
                  <a:gd name="T102" fmla="*/ 306 w 462"/>
                  <a:gd name="T103" fmla="*/ 0 h 348"/>
                  <a:gd name="T104" fmla="*/ 330 w 462"/>
                  <a:gd name="T105" fmla="*/ 0 h 348"/>
                  <a:gd name="T106" fmla="*/ 330 w 462"/>
                  <a:gd name="T107" fmla="*/ 6 h 3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2"/>
                  <a:gd name="T163" fmla="*/ 0 h 348"/>
                  <a:gd name="T164" fmla="*/ 462 w 462"/>
                  <a:gd name="T165" fmla="*/ 348 h 3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lnTo>
                      <a:pt x="330"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58" name="Freeform 280"/>
              <p:cNvSpPr>
                <a:spLocks noChangeAspect="1"/>
              </p:cNvSpPr>
              <p:nvPr/>
            </p:nvSpPr>
            <p:spPr bwMode="auto">
              <a:xfrm>
                <a:off x="1980" y="2472"/>
                <a:ext cx="276" cy="288"/>
              </a:xfrm>
              <a:custGeom>
                <a:avLst/>
                <a:gdLst>
                  <a:gd name="T0" fmla="*/ 66 w 276"/>
                  <a:gd name="T1" fmla="*/ 6 h 288"/>
                  <a:gd name="T2" fmla="*/ 132 w 276"/>
                  <a:gd name="T3" fmla="*/ 0 h 288"/>
                  <a:gd name="T4" fmla="*/ 120 w 276"/>
                  <a:gd name="T5" fmla="*/ 18 h 288"/>
                  <a:gd name="T6" fmla="*/ 150 w 276"/>
                  <a:gd name="T7" fmla="*/ 30 h 288"/>
                  <a:gd name="T8" fmla="*/ 168 w 276"/>
                  <a:gd name="T9" fmla="*/ 60 h 288"/>
                  <a:gd name="T10" fmla="*/ 234 w 276"/>
                  <a:gd name="T11" fmla="*/ 114 h 288"/>
                  <a:gd name="T12" fmla="*/ 258 w 276"/>
                  <a:gd name="T13" fmla="*/ 162 h 288"/>
                  <a:gd name="T14" fmla="*/ 276 w 276"/>
                  <a:gd name="T15" fmla="*/ 168 h 288"/>
                  <a:gd name="T16" fmla="*/ 264 w 276"/>
                  <a:gd name="T17" fmla="*/ 192 h 288"/>
                  <a:gd name="T18" fmla="*/ 264 w 276"/>
                  <a:gd name="T19" fmla="*/ 198 h 288"/>
                  <a:gd name="T20" fmla="*/ 252 w 276"/>
                  <a:gd name="T21" fmla="*/ 216 h 288"/>
                  <a:gd name="T22" fmla="*/ 252 w 276"/>
                  <a:gd name="T23" fmla="*/ 228 h 288"/>
                  <a:gd name="T24" fmla="*/ 246 w 276"/>
                  <a:gd name="T25" fmla="*/ 228 h 288"/>
                  <a:gd name="T26" fmla="*/ 258 w 276"/>
                  <a:gd name="T27" fmla="*/ 234 h 288"/>
                  <a:gd name="T28" fmla="*/ 252 w 276"/>
                  <a:gd name="T29" fmla="*/ 258 h 288"/>
                  <a:gd name="T30" fmla="*/ 228 w 276"/>
                  <a:gd name="T31" fmla="*/ 258 h 288"/>
                  <a:gd name="T32" fmla="*/ 228 w 276"/>
                  <a:gd name="T33" fmla="*/ 282 h 288"/>
                  <a:gd name="T34" fmla="*/ 222 w 276"/>
                  <a:gd name="T35" fmla="*/ 288 h 288"/>
                  <a:gd name="T36" fmla="*/ 216 w 276"/>
                  <a:gd name="T37" fmla="*/ 276 h 288"/>
                  <a:gd name="T38" fmla="*/ 72 w 276"/>
                  <a:gd name="T39" fmla="*/ 282 h 288"/>
                  <a:gd name="T40" fmla="*/ 60 w 276"/>
                  <a:gd name="T41" fmla="*/ 264 h 288"/>
                  <a:gd name="T42" fmla="*/ 48 w 276"/>
                  <a:gd name="T43" fmla="*/ 210 h 288"/>
                  <a:gd name="T44" fmla="*/ 60 w 276"/>
                  <a:gd name="T45" fmla="*/ 186 h 288"/>
                  <a:gd name="T46" fmla="*/ 36 w 276"/>
                  <a:gd name="T47" fmla="*/ 150 h 288"/>
                  <a:gd name="T48" fmla="*/ 0 w 276"/>
                  <a:gd name="T49" fmla="*/ 18 h 288"/>
                  <a:gd name="T50" fmla="*/ 66 w 276"/>
                  <a:gd name="T51" fmla="*/ 6 h 2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6"/>
                  <a:gd name="T79" fmla="*/ 0 h 288"/>
                  <a:gd name="T80" fmla="*/ 276 w 276"/>
                  <a:gd name="T81" fmla="*/ 288 h 2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close/>
                  </a:path>
                </a:pathLst>
              </a:custGeom>
              <a:solidFill>
                <a:srgbClr val="FF8C00"/>
              </a:solidFill>
              <a:ln w="9525">
                <a:solidFill>
                  <a:srgbClr val="FF8C00"/>
                </a:solidFill>
                <a:round/>
                <a:headEnd/>
                <a:tailEnd/>
              </a:ln>
            </p:spPr>
            <p:txBody>
              <a:bodyPr/>
              <a:lstStyle/>
              <a:p>
                <a:endParaRPr lang="en-US"/>
              </a:p>
            </p:txBody>
          </p:sp>
          <p:sp>
            <p:nvSpPr>
              <p:cNvPr id="22959" name="Freeform 281"/>
              <p:cNvSpPr>
                <a:spLocks noChangeAspect="1"/>
              </p:cNvSpPr>
              <p:nvPr/>
            </p:nvSpPr>
            <p:spPr bwMode="auto">
              <a:xfrm>
                <a:off x="1980" y="2472"/>
                <a:ext cx="276" cy="288"/>
              </a:xfrm>
              <a:custGeom>
                <a:avLst/>
                <a:gdLst>
                  <a:gd name="T0" fmla="*/ 66 w 276"/>
                  <a:gd name="T1" fmla="*/ 6 h 288"/>
                  <a:gd name="T2" fmla="*/ 132 w 276"/>
                  <a:gd name="T3" fmla="*/ 0 h 288"/>
                  <a:gd name="T4" fmla="*/ 120 w 276"/>
                  <a:gd name="T5" fmla="*/ 18 h 288"/>
                  <a:gd name="T6" fmla="*/ 150 w 276"/>
                  <a:gd name="T7" fmla="*/ 30 h 288"/>
                  <a:gd name="T8" fmla="*/ 168 w 276"/>
                  <a:gd name="T9" fmla="*/ 60 h 288"/>
                  <a:gd name="T10" fmla="*/ 234 w 276"/>
                  <a:gd name="T11" fmla="*/ 114 h 288"/>
                  <a:gd name="T12" fmla="*/ 258 w 276"/>
                  <a:gd name="T13" fmla="*/ 162 h 288"/>
                  <a:gd name="T14" fmla="*/ 276 w 276"/>
                  <a:gd name="T15" fmla="*/ 168 h 288"/>
                  <a:gd name="T16" fmla="*/ 264 w 276"/>
                  <a:gd name="T17" fmla="*/ 192 h 288"/>
                  <a:gd name="T18" fmla="*/ 264 w 276"/>
                  <a:gd name="T19" fmla="*/ 198 h 288"/>
                  <a:gd name="T20" fmla="*/ 252 w 276"/>
                  <a:gd name="T21" fmla="*/ 216 h 288"/>
                  <a:gd name="T22" fmla="*/ 252 w 276"/>
                  <a:gd name="T23" fmla="*/ 228 h 288"/>
                  <a:gd name="T24" fmla="*/ 246 w 276"/>
                  <a:gd name="T25" fmla="*/ 228 h 288"/>
                  <a:gd name="T26" fmla="*/ 258 w 276"/>
                  <a:gd name="T27" fmla="*/ 234 h 288"/>
                  <a:gd name="T28" fmla="*/ 252 w 276"/>
                  <a:gd name="T29" fmla="*/ 258 h 288"/>
                  <a:gd name="T30" fmla="*/ 228 w 276"/>
                  <a:gd name="T31" fmla="*/ 258 h 288"/>
                  <a:gd name="T32" fmla="*/ 228 w 276"/>
                  <a:gd name="T33" fmla="*/ 282 h 288"/>
                  <a:gd name="T34" fmla="*/ 222 w 276"/>
                  <a:gd name="T35" fmla="*/ 288 h 288"/>
                  <a:gd name="T36" fmla="*/ 216 w 276"/>
                  <a:gd name="T37" fmla="*/ 276 h 288"/>
                  <a:gd name="T38" fmla="*/ 72 w 276"/>
                  <a:gd name="T39" fmla="*/ 282 h 288"/>
                  <a:gd name="T40" fmla="*/ 60 w 276"/>
                  <a:gd name="T41" fmla="*/ 264 h 288"/>
                  <a:gd name="T42" fmla="*/ 48 w 276"/>
                  <a:gd name="T43" fmla="*/ 210 h 288"/>
                  <a:gd name="T44" fmla="*/ 60 w 276"/>
                  <a:gd name="T45" fmla="*/ 186 h 288"/>
                  <a:gd name="T46" fmla="*/ 36 w 276"/>
                  <a:gd name="T47" fmla="*/ 150 h 288"/>
                  <a:gd name="T48" fmla="*/ 0 w 276"/>
                  <a:gd name="T49" fmla="*/ 18 h 288"/>
                  <a:gd name="T50" fmla="*/ 66 w 276"/>
                  <a:gd name="T51" fmla="*/ 6 h 288"/>
                  <a:gd name="T52" fmla="*/ 66 w 276"/>
                  <a:gd name="T53" fmla="*/ 12 h 2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6"/>
                  <a:gd name="T82" fmla="*/ 0 h 288"/>
                  <a:gd name="T83" fmla="*/ 276 w 276"/>
                  <a:gd name="T84" fmla="*/ 288 h 2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lnTo>
                      <a:pt x="66"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60" name="Freeform 282"/>
              <p:cNvSpPr>
                <a:spLocks noChangeAspect="1"/>
              </p:cNvSpPr>
              <p:nvPr/>
            </p:nvSpPr>
            <p:spPr bwMode="auto">
              <a:xfrm>
                <a:off x="618" y="2862"/>
                <a:ext cx="24" cy="24"/>
              </a:xfrm>
              <a:custGeom>
                <a:avLst/>
                <a:gdLst>
                  <a:gd name="T0" fmla="*/ 6 w 24"/>
                  <a:gd name="T1" fmla="*/ 0 h 24"/>
                  <a:gd name="T2" fmla="*/ 18 w 24"/>
                  <a:gd name="T3" fmla="*/ 0 h 24"/>
                  <a:gd name="T4" fmla="*/ 24 w 24"/>
                  <a:gd name="T5" fmla="*/ 6 h 24"/>
                  <a:gd name="T6" fmla="*/ 18 w 24"/>
                  <a:gd name="T7" fmla="*/ 12 h 24"/>
                  <a:gd name="T8" fmla="*/ 18 w 24"/>
                  <a:gd name="T9" fmla="*/ 18 h 24"/>
                  <a:gd name="T10" fmla="*/ 12 w 24"/>
                  <a:gd name="T11" fmla="*/ 24 h 24"/>
                  <a:gd name="T12" fmla="*/ 6 w 24"/>
                  <a:gd name="T13" fmla="*/ 24 h 24"/>
                  <a:gd name="T14" fmla="*/ 6 w 24"/>
                  <a:gd name="T15" fmla="*/ 18 h 24"/>
                  <a:gd name="T16" fmla="*/ 0 w 24"/>
                  <a:gd name="T17" fmla="*/ 18 h 24"/>
                  <a:gd name="T18" fmla="*/ 0 w 24"/>
                  <a:gd name="T19" fmla="*/ 6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4"/>
                  <a:gd name="T35" fmla="*/ 24 w 24"/>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close/>
                  </a:path>
                </a:pathLst>
              </a:custGeom>
              <a:solidFill>
                <a:srgbClr val="FFAA00"/>
              </a:solidFill>
              <a:ln w="9525">
                <a:solidFill>
                  <a:srgbClr val="FFAA00"/>
                </a:solidFill>
                <a:round/>
                <a:headEnd/>
                <a:tailEnd/>
              </a:ln>
            </p:spPr>
            <p:txBody>
              <a:bodyPr/>
              <a:lstStyle/>
              <a:p>
                <a:endParaRPr lang="en-US"/>
              </a:p>
            </p:txBody>
          </p:sp>
          <p:sp>
            <p:nvSpPr>
              <p:cNvPr id="22961" name="Freeform 283"/>
              <p:cNvSpPr>
                <a:spLocks noChangeAspect="1"/>
              </p:cNvSpPr>
              <p:nvPr/>
            </p:nvSpPr>
            <p:spPr bwMode="auto">
              <a:xfrm>
                <a:off x="618" y="2862"/>
                <a:ext cx="24" cy="24"/>
              </a:xfrm>
              <a:custGeom>
                <a:avLst/>
                <a:gdLst>
                  <a:gd name="T0" fmla="*/ 6 w 24"/>
                  <a:gd name="T1" fmla="*/ 0 h 24"/>
                  <a:gd name="T2" fmla="*/ 18 w 24"/>
                  <a:gd name="T3" fmla="*/ 0 h 24"/>
                  <a:gd name="T4" fmla="*/ 24 w 24"/>
                  <a:gd name="T5" fmla="*/ 6 h 24"/>
                  <a:gd name="T6" fmla="*/ 18 w 24"/>
                  <a:gd name="T7" fmla="*/ 12 h 24"/>
                  <a:gd name="T8" fmla="*/ 18 w 24"/>
                  <a:gd name="T9" fmla="*/ 18 h 24"/>
                  <a:gd name="T10" fmla="*/ 12 w 24"/>
                  <a:gd name="T11" fmla="*/ 24 h 24"/>
                  <a:gd name="T12" fmla="*/ 6 w 24"/>
                  <a:gd name="T13" fmla="*/ 24 h 24"/>
                  <a:gd name="T14" fmla="*/ 6 w 24"/>
                  <a:gd name="T15" fmla="*/ 18 h 24"/>
                  <a:gd name="T16" fmla="*/ 0 w 24"/>
                  <a:gd name="T17" fmla="*/ 18 h 24"/>
                  <a:gd name="T18" fmla="*/ 0 w 24"/>
                  <a:gd name="T19" fmla="*/ 6 h 24"/>
                  <a:gd name="T20" fmla="*/ 6 w 24"/>
                  <a:gd name="T21" fmla="*/ 0 h 24"/>
                  <a:gd name="T22" fmla="*/ 6 w 24"/>
                  <a:gd name="T23" fmla="*/ 6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24"/>
                  <a:gd name="T38" fmla="*/ 24 w 2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lnTo>
                      <a:pt x="6"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62" name="Freeform 284"/>
              <p:cNvSpPr>
                <a:spLocks noChangeAspect="1"/>
              </p:cNvSpPr>
              <p:nvPr/>
            </p:nvSpPr>
            <p:spPr bwMode="auto">
              <a:xfrm>
                <a:off x="696" y="2904"/>
                <a:ext cx="30" cy="24"/>
              </a:xfrm>
              <a:custGeom>
                <a:avLst/>
                <a:gdLst>
                  <a:gd name="T0" fmla="*/ 6 w 30"/>
                  <a:gd name="T1" fmla="*/ 6 h 24"/>
                  <a:gd name="T2" fmla="*/ 6 w 30"/>
                  <a:gd name="T3" fmla="*/ 0 h 24"/>
                  <a:gd name="T4" fmla="*/ 12 w 30"/>
                  <a:gd name="T5" fmla="*/ 0 h 24"/>
                  <a:gd name="T6" fmla="*/ 18 w 30"/>
                  <a:gd name="T7" fmla="*/ 6 h 24"/>
                  <a:gd name="T8" fmla="*/ 24 w 30"/>
                  <a:gd name="T9" fmla="*/ 12 h 24"/>
                  <a:gd name="T10" fmla="*/ 30 w 30"/>
                  <a:gd name="T11" fmla="*/ 18 h 24"/>
                  <a:gd name="T12" fmla="*/ 18 w 30"/>
                  <a:gd name="T13" fmla="*/ 18 h 24"/>
                  <a:gd name="T14" fmla="*/ 12 w 30"/>
                  <a:gd name="T15" fmla="*/ 24 h 24"/>
                  <a:gd name="T16" fmla="*/ 6 w 30"/>
                  <a:gd name="T17" fmla="*/ 18 h 24"/>
                  <a:gd name="T18" fmla="*/ 0 w 30"/>
                  <a:gd name="T19" fmla="*/ 6 h 24"/>
                  <a:gd name="T20" fmla="*/ 6 w 30"/>
                  <a:gd name="T21" fmla="*/ 6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24"/>
                  <a:gd name="T35" fmla="*/ 30 w 30"/>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close/>
                  </a:path>
                </a:pathLst>
              </a:custGeom>
              <a:solidFill>
                <a:srgbClr val="FFAA00"/>
              </a:solidFill>
              <a:ln w="9525">
                <a:solidFill>
                  <a:srgbClr val="FFAA00"/>
                </a:solidFill>
                <a:round/>
                <a:headEnd/>
                <a:tailEnd/>
              </a:ln>
            </p:spPr>
            <p:txBody>
              <a:bodyPr/>
              <a:lstStyle/>
              <a:p>
                <a:endParaRPr lang="en-US"/>
              </a:p>
            </p:txBody>
          </p:sp>
          <p:sp>
            <p:nvSpPr>
              <p:cNvPr id="22963" name="Freeform 285"/>
              <p:cNvSpPr>
                <a:spLocks noChangeAspect="1"/>
              </p:cNvSpPr>
              <p:nvPr/>
            </p:nvSpPr>
            <p:spPr bwMode="auto">
              <a:xfrm>
                <a:off x="696" y="2904"/>
                <a:ext cx="30" cy="24"/>
              </a:xfrm>
              <a:custGeom>
                <a:avLst/>
                <a:gdLst>
                  <a:gd name="T0" fmla="*/ 6 w 30"/>
                  <a:gd name="T1" fmla="*/ 6 h 24"/>
                  <a:gd name="T2" fmla="*/ 6 w 30"/>
                  <a:gd name="T3" fmla="*/ 0 h 24"/>
                  <a:gd name="T4" fmla="*/ 12 w 30"/>
                  <a:gd name="T5" fmla="*/ 0 h 24"/>
                  <a:gd name="T6" fmla="*/ 18 w 30"/>
                  <a:gd name="T7" fmla="*/ 6 h 24"/>
                  <a:gd name="T8" fmla="*/ 24 w 30"/>
                  <a:gd name="T9" fmla="*/ 12 h 24"/>
                  <a:gd name="T10" fmla="*/ 30 w 30"/>
                  <a:gd name="T11" fmla="*/ 18 h 24"/>
                  <a:gd name="T12" fmla="*/ 18 w 30"/>
                  <a:gd name="T13" fmla="*/ 18 h 24"/>
                  <a:gd name="T14" fmla="*/ 12 w 30"/>
                  <a:gd name="T15" fmla="*/ 24 h 24"/>
                  <a:gd name="T16" fmla="*/ 6 w 30"/>
                  <a:gd name="T17" fmla="*/ 18 h 24"/>
                  <a:gd name="T18" fmla="*/ 0 w 30"/>
                  <a:gd name="T19" fmla="*/ 6 h 24"/>
                  <a:gd name="T20" fmla="*/ 6 w 30"/>
                  <a:gd name="T21" fmla="*/ 6 h 24"/>
                  <a:gd name="T22" fmla="*/ 6 w 30"/>
                  <a:gd name="T23" fmla="*/ 12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24"/>
                  <a:gd name="T38" fmla="*/ 30 w 30"/>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lnTo>
                      <a:pt x="6"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64" name="Freeform 286"/>
              <p:cNvSpPr>
                <a:spLocks noChangeAspect="1"/>
              </p:cNvSpPr>
              <p:nvPr/>
            </p:nvSpPr>
            <p:spPr bwMode="auto">
              <a:xfrm>
                <a:off x="744" y="2934"/>
                <a:ext cx="30" cy="12"/>
              </a:xfrm>
              <a:custGeom>
                <a:avLst/>
                <a:gdLst>
                  <a:gd name="T0" fmla="*/ 0 w 30"/>
                  <a:gd name="T1" fmla="*/ 6 h 12"/>
                  <a:gd name="T2" fmla="*/ 6 w 30"/>
                  <a:gd name="T3" fmla="*/ 0 h 12"/>
                  <a:gd name="T4" fmla="*/ 30 w 30"/>
                  <a:gd name="T5" fmla="*/ 0 h 12"/>
                  <a:gd name="T6" fmla="*/ 30 w 30"/>
                  <a:gd name="T7" fmla="*/ 6 h 12"/>
                  <a:gd name="T8" fmla="*/ 24 w 30"/>
                  <a:gd name="T9" fmla="*/ 12 h 12"/>
                  <a:gd name="T10" fmla="*/ 12 w 30"/>
                  <a:gd name="T11" fmla="*/ 6 h 12"/>
                  <a:gd name="T12" fmla="*/ 6 w 30"/>
                  <a:gd name="T13" fmla="*/ 6 h 12"/>
                  <a:gd name="T14" fmla="*/ 0 w 30"/>
                  <a:gd name="T15" fmla="*/ 6 h 1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12"/>
                  <a:gd name="T26" fmla="*/ 30 w 3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12">
                    <a:moveTo>
                      <a:pt x="0" y="6"/>
                    </a:moveTo>
                    <a:lnTo>
                      <a:pt x="6" y="0"/>
                    </a:lnTo>
                    <a:lnTo>
                      <a:pt x="30" y="0"/>
                    </a:lnTo>
                    <a:lnTo>
                      <a:pt x="30" y="6"/>
                    </a:lnTo>
                    <a:lnTo>
                      <a:pt x="24" y="12"/>
                    </a:lnTo>
                    <a:lnTo>
                      <a:pt x="12" y="6"/>
                    </a:lnTo>
                    <a:lnTo>
                      <a:pt x="6" y="6"/>
                    </a:lnTo>
                    <a:lnTo>
                      <a:pt x="0" y="6"/>
                    </a:lnTo>
                    <a:close/>
                  </a:path>
                </a:pathLst>
              </a:custGeom>
              <a:solidFill>
                <a:srgbClr val="FFAA00"/>
              </a:solidFill>
              <a:ln w="9525">
                <a:solidFill>
                  <a:srgbClr val="FFAA00"/>
                </a:solidFill>
                <a:round/>
                <a:headEnd/>
                <a:tailEnd/>
              </a:ln>
            </p:spPr>
            <p:txBody>
              <a:bodyPr/>
              <a:lstStyle/>
              <a:p>
                <a:endParaRPr lang="en-US"/>
              </a:p>
            </p:txBody>
          </p:sp>
          <p:sp>
            <p:nvSpPr>
              <p:cNvPr id="22965" name="Freeform 287"/>
              <p:cNvSpPr>
                <a:spLocks noChangeAspect="1"/>
              </p:cNvSpPr>
              <p:nvPr/>
            </p:nvSpPr>
            <p:spPr bwMode="auto">
              <a:xfrm>
                <a:off x="744" y="2934"/>
                <a:ext cx="30" cy="12"/>
              </a:xfrm>
              <a:custGeom>
                <a:avLst/>
                <a:gdLst>
                  <a:gd name="T0" fmla="*/ 0 w 30"/>
                  <a:gd name="T1" fmla="*/ 6 h 12"/>
                  <a:gd name="T2" fmla="*/ 6 w 30"/>
                  <a:gd name="T3" fmla="*/ 0 h 12"/>
                  <a:gd name="T4" fmla="*/ 30 w 30"/>
                  <a:gd name="T5" fmla="*/ 0 h 12"/>
                  <a:gd name="T6" fmla="*/ 30 w 30"/>
                  <a:gd name="T7" fmla="*/ 6 h 12"/>
                  <a:gd name="T8" fmla="*/ 24 w 30"/>
                  <a:gd name="T9" fmla="*/ 12 h 12"/>
                  <a:gd name="T10" fmla="*/ 12 w 30"/>
                  <a:gd name="T11" fmla="*/ 6 h 12"/>
                  <a:gd name="T12" fmla="*/ 6 w 30"/>
                  <a:gd name="T13" fmla="*/ 6 h 12"/>
                  <a:gd name="T14" fmla="*/ 0 w 30"/>
                  <a:gd name="T15" fmla="*/ 6 h 12"/>
                  <a:gd name="T16" fmla="*/ 0 w 30"/>
                  <a:gd name="T17" fmla="*/ 12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12"/>
                  <a:gd name="T29" fmla="*/ 30 w 30"/>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12">
                    <a:moveTo>
                      <a:pt x="0" y="6"/>
                    </a:moveTo>
                    <a:lnTo>
                      <a:pt x="6" y="0"/>
                    </a:lnTo>
                    <a:lnTo>
                      <a:pt x="30" y="0"/>
                    </a:lnTo>
                    <a:lnTo>
                      <a:pt x="30" y="6"/>
                    </a:lnTo>
                    <a:lnTo>
                      <a:pt x="24" y="12"/>
                    </a:lnTo>
                    <a:lnTo>
                      <a:pt x="12" y="6"/>
                    </a:lnTo>
                    <a:lnTo>
                      <a:pt x="6" y="6"/>
                    </a:lnTo>
                    <a:lnTo>
                      <a:pt x="0" y="6"/>
                    </a:lnTo>
                    <a:lnTo>
                      <a:pt x="0"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66" name="Freeform 288"/>
              <p:cNvSpPr>
                <a:spLocks noChangeAspect="1"/>
              </p:cNvSpPr>
              <p:nvPr/>
            </p:nvSpPr>
            <p:spPr bwMode="auto">
              <a:xfrm>
                <a:off x="780" y="2946"/>
                <a:ext cx="36" cy="30"/>
              </a:xfrm>
              <a:custGeom>
                <a:avLst/>
                <a:gdLst>
                  <a:gd name="T0" fmla="*/ 12 w 36"/>
                  <a:gd name="T1" fmla="*/ 6 h 30"/>
                  <a:gd name="T2" fmla="*/ 24 w 36"/>
                  <a:gd name="T3" fmla="*/ 6 h 30"/>
                  <a:gd name="T4" fmla="*/ 36 w 36"/>
                  <a:gd name="T5" fmla="*/ 18 h 30"/>
                  <a:gd name="T6" fmla="*/ 36 w 36"/>
                  <a:gd name="T7" fmla="*/ 24 h 30"/>
                  <a:gd name="T8" fmla="*/ 24 w 36"/>
                  <a:gd name="T9" fmla="*/ 30 h 30"/>
                  <a:gd name="T10" fmla="*/ 18 w 36"/>
                  <a:gd name="T11" fmla="*/ 30 h 30"/>
                  <a:gd name="T12" fmla="*/ 12 w 36"/>
                  <a:gd name="T13" fmla="*/ 18 h 30"/>
                  <a:gd name="T14" fmla="*/ 6 w 36"/>
                  <a:gd name="T15" fmla="*/ 12 h 30"/>
                  <a:gd name="T16" fmla="*/ 0 w 36"/>
                  <a:gd name="T17" fmla="*/ 6 h 30"/>
                  <a:gd name="T18" fmla="*/ 0 w 36"/>
                  <a:gd name="T19" fmla="*/ 0 h 30"/>
                  <a:gd name="T20" fmla="*/ 6 w 36"/>
                  <a:gd name="T21" fmla="*/ 0 h 30"/>
                  <a:gd name="T22" fmla="*/ 12 w 36"/>
                  <a:gd name="T23" fmla="*/ 6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30"/>
                  <a:gd name="T38" fmla="*/ 36 w 36"/>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close/>
                  </a:path>
                </a:pathLst>
              </a:custGeom>
              <a:solidFill>
                <a:srgbClr val="FFAA00"/>
              </a:solidFill>
              <a:ln w="9525">
                <a:solidFill>
                  <a:srgbClr val="FFAA00"/>
                </a:solidFill>
                <a:round/>
                <a:headEnd/>
                <a:tailEnd/>
              </a:ln>
            </p:spPr>
            <p:txBody>
              <a:bodyPr/>
              <a:lstStyle/>
              <a:p>
                <a:endParaRPr lang="en-US"/>
              </a:p>
            </p:txBody>
          </p:sp>
          <p:sp>
            <p:nvSpPr>
              <p:cNvPr id="22967" name="Freeform 289"/>
              <p:cNvSpPr>
                <a:spLocks noChangeAspect="1"/>
              </p:cNvSpPr>
              <p:nvPr/>
            </p:nvSpPr>
            <p:spPr bwMode="auto">
              <a:xfrm>
                <a:off x="780" y="2946"/>
                <a:ext cx="36" cy="30"/>
              </a:xfrm>
              <a:custGeom>
                <a:avLst/>
                <a:gdLst>
                  <a:gd name="T0" fmla="*/ 12 w 36"/>
                  <a:gd name="T1" fmla="*/ 6 h 30"/>
                  <a:gd name="T2" fmla="*/ 24 w 36"/>
                  <a:gd name="T3" fmla="*/ 6 h 30"/>
                  <a:gd name="T4" fmla="*/ 36 w 36"/>
                  <a:gd name="T5" fmla="*/ 18 h 30"/>
                  <a:gd name="T6" fmla="*/ 36 w 36"/>
                  <a:gd name="T7" fmla="*/ 24 h 30"/>
                  <a:gd name="T8" fmla="*/ 24 w 36"/>
                  <a:gd name="T9" fmla="*/ 30 h 30"/>
                  <a:gd name="T10" fmla="*/ 18 w 36"/>
                  <a:gd name="T11" fmla="*/ 30 h 30"/>
                  <a:gd name="T12" fmla="*/ 12 w 36"/>
                  <a:gd name="T13" fmla="*/ 18 h 30"/>
                  <a:gd name="T14" fmla="*/ 6 w 36"/>
                  <a:gd name="T15" fmla="*/ 12 h 30"/>
                  <a:gd name="T16" fmla="*/ 0 w 36"/>
                  <a:gd name="T17" fmla="*/ 6 h 30"/>
                  <a:gd name="T18" fmla="*/ 0 w 36"/>
                  <a:gd name="T19" fmla="*/ 0 h 30"/>
                  <a:gd name="T20" fmla="*/ 6 w 36"/>
                  <a:gd name="T21" fmla="*/ 0 h 30"/>
                  <a:gd name="T22" fmla="*/ 12 w 36"/>
                  <a:gd name="T23" fmla="*/ 6 h 30"/>
                  <a:gd name="T24" fmla="*/ 12 w 36"/>
                  <a:gd name="T25" fmla="*/ 12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0"/>
                  <a:gd name="T41" fmla="*/ 36 w 36"/>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lnTo>
                      <a:pt x="12"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68" name="Freeform 290"/>
              <p:cNvSpPr>
                <a:spLocks noChangeAspect="1"/>
              </p:cNvSpPr>
              <p:nvPr/>
            </p:nvSpPr>
            <p:spPr bwMode="auto">
              <a:xfrm>
                <a:off x="816" y="3006"/>
                <a:ext cx="66" cy="90"/>
              </a:xfrm>
              <a:custGeom>
                <a:avLst/>
                <a:gdLst>
                  <a:gd name="T0" fmla="*/ 6 w 66"/>
                  <a:gd name="T1" fmla="*/ 0 h 90"/>
                  <a:gd name="T2" fmla="*/ 12 w 66"/>
                  <a:gd name="T3" fmla="*/ 0 h 90"/>
                  <a:gd name="T4" fmla="*/ 18 w 66"/>
                  <a:gd name="T5" fmla="*/ 6 h 90"/>
                  <a:gd name="T6" fmla="*/ 36 w 66"/>
                  <a:gd name="T7" fmla="*/ 6 h 90"/>
                  <a:gd name="T8" fmla="*/ 42 w 66"/>
                  <a:gd name="T9" fmla="*/ 12 h 90"/>
                  <a:gd name="T10" fmla="*/ 48 w 66"/>
                  <a:gd name="T11" fmla="*/ 18 h 90"/>
                  <a:gd name="T12" fmla="*/ 48 w 66"/>
                  <a:gd name="T13" fmla="*/ 24 h 90"/>
                  <a:gd name="T14" fmla="*/ 54 w 66"/>
                  <a:gd name="T15" fmla="*/ 30 h 90"/>
                  <a:gd name="T16" fmla="*/ 60 w 66"/>
                  <a:gd name="T17" fmla="*/ 36 h 90"/>
                  <a:gd name="T18" fmla="*/ 66 w 66"/>
                  <a:gd name="T19" fmla="*/ 42 h 90"/>
                  <a:gd name="T20" fmla="*/ 66 w 66"/>
                  <a:gd name="T21" fmla="*/ 54 h 90"/>
                  <a:gd name="T22" fmla="*/ 60 w 66"/>
                  <a:gd name="T23" fmla="*/ 60 h 90"/>
                  <a:gd name="T24" fmla="*/ 42 w 66"/>
                  <a:gd name="T25" fmla="*/ 60 h 90"/>
                  <a:gd name="T26" fmla="*/ 36 w 66"/>
                  <a:gd name="T27" fmla="*/ 66 h 90"/>
                  <a:gd name="T28" fmla="*/ 30 w 66"/>
                  <a:gd name="T29" fmla="*/ 66 h 90"/>
                  <a:gd name="T30" fmla="*/ 30 w 66"/>
                  <a:gd name="T31" fmla="*/ 78 h 90"/>
                  <a:gd name="T32" fmla="*/ 24 w 66"/>
                  <a:gd name="T33" fmla="*/ 84 h 90"/>
                  <a:gd name="T34" fmla="*/ 18 w 66"/>
                  <a:gd name="T35" fmla="*/ 90 h 90"/>
                  <a:gd name="T36" fmla="*/ 12 w 66"/>
                  <a:gd name="T37" fmla="*/ 84 h 90"/>
                  <a:gd name="T38" fmla="*/ 12 w 66"/>
                  <a:gd name="T39" fmla="*/ 72 h 90"/>
                  <a:gd name="T40" fmla="*/ 6 w 66"/>
                  <a:gd name="T41" fmla="*/ 66 h 90"/>
                  <a:gd name="T42" fmla="*/ 6 w 66"/>
                  <a:gd name="T43" fmla="*/ 48 h 90"/>
                  <a:gd name="T44" fmla="*/ 0 w 66"/>
                  <a:gd name="T45" fmla="*/ 36 h 90"/>
                  <a:gd name="T46" fmla="*/ 0 w 66"/>
                  <a:gd name="T47" fmla="*/ 30 h 90"/>
                  <a:gd name="T48" fmla="*/ 6 w 66"/>
                  <a:gd name="T49" fmla="*/ 18 h 90"/>
                  <a:gd name="T50" fmla="*/ 6 w 66"/>
                  <a:gd name="T51" fmla="*/ 0 h 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90"/>
                  <a:gd name="T80" fmla="*/ 66 w 66"/>
                  <a:gd name="T81" fmla="*/ 90 h 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close/>
                  </a:path>
                </a:pathLst>
              </a:custGeom>
              <a:solidFill>
                <a:srgbClr val="FFAA00"/>
              </a:solidFill>
              <a:ln w="9525">
                <a:solidFill>
                  <a:srgbClr val="FFAA00"/>
                </a:solidFill>
                <a:round/>
                <a:headEnd/>
                <a:tailEnd/>
              </a:ln>
            </p:spPr>
            <p:txBody>
              <a:bodyPr/>
              <a:lstStyle/>
              <a:p>
                <a:endParaRPr lang="en-US"/>
              </a:p>
            </p:txBody>
          </p:sp>
          <p:sp>
            <p:nvSpPr>
              <p:cNvPr id="22969" name="Freeform 291"/>
              <p:cNvSpPr>
                <a:spLocks noChangeAspect="1"/>
              </p:cNvSpPr>
              <p:nvPr/>
            </p:nvSpPr>
            <p:spPr bwMode="auto">
              <a:xfrm>
                <a:off x="816" y="3006"/>
                <a:ext cx="66" cy="90"/>
              </a:xfrm>
              <a:custGeom>
                <a:avLst/>
                <a:gdLst>
                  <a:gd name="T0" fmla="*/ 6 w 66"/>
                  <a:gd name="T1" fmla="*/ 0 h 90"/>
                  <a:gd name="T2" fmla="*/ 12 w 66"/>
                  <a:gd name="T3" fmla="*/ 0 h 90"/>
                  <a:gd name="T4" fmla="*/ 18 w 66"/>
                  <a:gd name="T5" fmla="*/ 6 h 90"/>
                  <a:gd name="T6" fmla="*/ 36 w 66"/>
                  <a:gd name="T7" fmla="*/ 6 h 90"/>
                  <a:gd name="T8" fmla="*/ 42 w 66"/>
                  <a:gd name="T9" fmla="*/ 12 h 90"/>
                  <a:gd name="T10" fmla="*/ 48 w 66"/>
                  <a:gd name="T11" fmla="*/ 18 h 90"/>
                  <a:gd name="T12" fmla="*/ 48 w 66"/>
                  <a:gd name="T13" fmla="*/ 24 h 90"/>
                  <a:gd name="T14" fmla="*/ 54 w 66"/>
                  <a:gd name="T15" fmla="*/ 30 h 90"/>
                  <a:gd name="T16" fmla="*/ 60 w 66"/>
                  <a:gd name="T17" fmla="*/ 36 h 90"/>
                  <a:gd name="T18" fmla="*/ 66 w 66"/>
                  <a:gd name="T19" fmla="*/ 42 h 90"/>
                  <a:gd name="T20" fmla="*/ 66 w 66"/>
                  <a:gd name="T21" fmla="*/ 54 h 90"/>
                  <a:gd name="T22" fmla="*/ 60 w 66"/>
                  <a:gd name="T23" fmla="*/ 60 h 90"/>
                  <a:gd name="T24" fmla="*/ 42 w 66"/>
                  <a:gd name="T25" fmla="*/ 60 h 90"/>
                  <a:gd name="T26" fmla="*/ 36 w 66"/>
                  <a:gd name="T27" fmla="*/ 66 h 90"/>
                  <a:gd name="T28" fmla="*/ 30 w 66"/>
                  <a:gd name="T29" fmla="*/ 66 h 90"/>
                  <a:gd name="T30" fmla="*/ 30 w 66"/>
                  <a:gd name="T31" fmla="*/ 78 h 90"/>
                  <a:gd name="T32" fmla="*/ 24 w 66"/>
                  <a:gd name="T33" fmla="*/ 84 h 90"/>
                  <a:gd name="T34" fmla="*/ 18 w 66"/>
                  <a:gd name="T35" fmla="*/ 90 h 90"/>
                  <a:gd name="T36" fmla="*/ 12 w 66"/>
                  <a:gd name="T37" fmla="*/ 84 h 90"/>
                  <a:gd name="T38" fmla="*/ 12 w 66"/>
                  <a:gd name="T39" fmla="*/ 72 h 90"/>
                  <a:gd name="T40" fmla="*/ 6 w 66"/>
                  <a:gd name="T41" fmla="*/ 66 h 90"/>
                  <a:gd name="T42" fmla="*/ 6 w 66"/>
                  <a:gd name="T43" fmla="*/ 48 h 90"/>
                  <a:gd name="T44" fmla="*/ 0 w 66"/>
                  <a:gd name="T45" fmla="*/ 36 h 90"/>
                  <a:gd name="T46" fmla="*/ 0 w 66"/>
                  <a:gd name="T47" fmla="*/ 30 h 90"/>
                  <a:gd name="T48" fmla="*/ 6 w 66"/>
                  <a:gd name="T49" fmla="*/ 18 h 90"/>
                  <a:gd name="T50" fmla="*/ 6 w 66"/>
                  <a:gd name="T51" fmla="*/ 0 h 90"/>
                  <a:gd name="T52" fmla="*/ 6 w 66"/>
                  <a:gd name="T53" fmla="*/ 6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
                  <a:gd name="T82" fmla="*/ 0 h 90"/>
                  <a:gd name="T83" fmla="*/ 66 w 66"/>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lnTo>
                      <a:pt x="6"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70" name="Freeform 292"/>
              <p:cNvSpPr>
                <a:spLocks noChangeAspect="1"/>
              </p:cNvSpPr>
              <p:nvPr/>
            </p:nvSpPr>
            <p:spPr bwMode="auto">
              <a:xfrm>
                <a:off x="762" y="2952"/>
                <a:ext cx="12" cy="12"/>
              </a:xfrm>
              <a:custGeom>
                <a:avLst/>
                <a:gdLst>
                  <a:gd name="T0" fmla="*/ 0 w 12"/>
                  <a:gd name="T1" fmla="*/ 6 h 12"/>
                  <a:gd name="T2" fmla="*/ 0 w 12"/>
                  <a:gd name="T3" fmla="*/ 0 h 12"/>
                  <a:gd name="T4" fmla="*/ 6 w 12"/>
                  <a:gd name="T5" fmla="*/ 0 h 12"/>
                  <a:gd name="T6" fmla="*/ 6 w 12"/>
                  <a:gd name="T7" fmla="*/ 6 h 12"/>
                  <a:gd name="T8" fmla="*/ 12 w 12"/>
                  <a:gd name="T9" fmla="*/ 6 h 12"/>
                  <a:gd name="T10" fmla="*/ 6 w 12"/>
                  <a:gd name="T11" fmla="*/ 12 h 12"/>
                  <a:gd name="T12" fmla="*/ 0 w 12"/>
                  <a:gd name="T13" fmla="*/ 12 h 12"/>
                  <a:gd name="T14" fmla="*/ 0 w 12"/>
                  <a:gd name="T15" fmla="*/ 6 h 12"/>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2"/>
                  <a:gd name="T26" fmla="*/ 12 w 1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2">
                    <a:moveTo>
                      <a:pt x="0" y="6"/>
                    </a:moveTo>
                    <a:lnTo>
                      <a:pt x="0" y="0"/>
                    </a:lnTo>
                    <a:lnTo>
                      <a:pt x="6" y="0"/>
                    </a:lnTo>
                    <a:lnTo>
                      <a:pt x="6" y="6"/>
                    </a:lnTo>
                    <a:lnTo>
                      <a:pt x="12" y="6"/>
                    </a:lnTo>
                    <a:lnTo>
                      <a:pt x="6" y="12"/>
                    </a:lnTo>
                    <a:lnTo>
                      <a:pt x="0" y="12"/>
                    </a:lnTo>
                    <a:lnTo>
                      <a:pt x="0" y="6"/>
                    </a:lnTo>
                    <a:close/>
                  </a:path>
                </a:pathLst>
              </a:custGeom>
              <a:solidFill>
                <a:srgbClr val="FFAA00"/>
              </a:solidFill>
              <a:ln w="9525">
                <a:solidFill>
                  <a:srgbClr val="FFAA00"/>
                </a:solidFill>
                <a:round/>
                <a:headEnd/>
                <a:tailEnd/>
              </a:ln>
            </p:spPr>
            <p:txBody>
              <a:bodyPr/>
              <a:lstStyle/>
              <a:p>
                <a:endParaRPr lang="en-US"/>
              </a:p>
            </p:txBody>
          </p:sp>
          <p:sp>
            <p:nvSpPr>
              <p:cNvPr id="22971" name="Freeform 293"/>
              <p:cNvSpPr>
                <a:spLocks noChangeAspect="1"/>
              </p:cNvSpPr>
              <p:nvPr/>
            </p:nvSpPr>
            <p:spPr bwMode="auto">
              <a:xfrm>
                <a:off x="762" y="2952"/>
                <a:ext cx="12" cy="12"/>
              </a:xfrm>
              <a:custGeom>
                <a:avLst/>
                <a:gdLst>
                  <a:gd name="T0" fmla="*/ 0 w 12"/>
                  <a:gd name="T1" fmla="*/ 6 h 12"/>
                  <a:gd name="T2" fmla="*/ 0 w 12"/>
                  <a:gd name="T3" fmla="*/ 0 h 12"/>
                  <a:gd name="T4" fmla="*/ 6 w 12"/>
                  <a:gd name="T5" fmla="*/ 0 h 12"/>
                  <a:gd name="T6" fmla="*/ 6 w 12"/>
                  <a:gd name="T7" fmla="*/ 6 h 12"/>
                  <a:gd name="T8" fmla="*/ 12 w 12"/>
                  <a:gd name="T9" fmla="*/ 6 h 12"/>
                  <a:gd name="T10" fmla="*/ 6 w 12"/>
                  <a:gd name="T11" fmla="*/ 12 h 12"/>
                  <a:gd name="T12" fmla="*/ 0 w 12"/>
                  <a:gd name="T13" fmla="*/ 12 h 12"/>
                  <a:gd name="T14" fmla="*/ 0 w 12"/>
                  <a:gd name="T15" fmla="*/ 6 h 12"/>
                  <a:gd name="T16" fmla="*/ 0 w 12"/>
                  <a:gd name="T17" fmla="*/ 12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0" y="6"/>
                    </a:moveTo>
                    <a:lnTo>
                      <a:pt x="0" y="0"/>
                    </a:lnTo>
                    <a:lnTo>
                      <a:pt x="6" y="0"/>
                    </a:lnTo>
                    <a:lnTo>
                      <a:pt x="6" y="6"/>
                    </a:lnTo>
                    <a:lnTo>
                      <a:pt x="12" y="6"/>
                    </a:lnTo>
                    <a:lnTo>
                      <a:pt x="6" y="12"/>
                    </a:lnTo>
                    <a:lnTo>
                      <a:pt x="0" y="12"/>
                    </a:lnTo>
                    <a:lnTo>
                      <a:pt x="0" y="6"/>
                    </a:lnTo>
                    <a:lnTo>
                      <a:pt x="0"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72" name="Freeform 294"/>
              <p:cNvSpPr>
                <a:spLocks noChangeAspect="1"/>
              </p:cNvSpPr>
              <p:nvPr/>
            </p:nvSpPr>
            <p:spPr bwMode="auto">
              <a:xfrm>
                <a:off x="450" y="1518"/>
                <a:ext cx="306" cy="492"/>
              </a:xfrm>
              <a:custGeom>
                <a:avLst/>
                <a:gdLst>
                  <a:gd name="T0" fmla="*/ 138 w 306"/>
                  <a:gd name="T1" fmla="*/ 462 h 492"/>
                  <a:gd name="T2" fmla="*/ 0 w 306"/>
                  <a:gd name="T3" fmla="*/ 438 h 492"/>
                  <a:gd name="T4" fmla="*/ 36 w 306"/>
                  <a:gd name="T5" fmla="*/ 300 h 492"/>
                  <a:gd name="T6" fmla="*/ 24 w 306"/>
                  <a:gd name="T7" fmla="*/ 282 h 492"/>
                  <a:gd name="T8" fmla="*/ 78 w 306"/>
                  <a:gd name="T9" fmla="*/ 216 h 492"/>
                  <a:gd name="T10" fmla="*/ 60 w 306"/>
                  <a:gd name="T11" fmla="*/ 186 h 492"/>
                  <a:gd name="T12" fmla="*/ 102 w 306"/>
                  <a:gd name="T13" fmla="*/ 0 h 492"/>
                  <a:gd name="T14" fmla="*/ 138 w 306"/>
                  <a:gd name="T15" fmla="*/ 12 h 492"/>
                  <a:gd name="T16" fmla="*/ 126 w 306"/>
                  <a:gd name="T17" fmla="*/ 72 h 492"/>
                  <a:gd name="T18" fmla="*/ 138 w 306"/>
                  <a:gd name="T19" fmla="*/ 102 h 492"/>
                  <a:gd name="T20" fmla="*/ 132 w 306"/>
                  <a:gd name="T21" fmla="*/ 108 h 492"/>
                  <a:gd name="T22" fmla="*/ 150 w 306"/>
                  <a:gd name="T23" fmla="*/ 126 h 492"/>
                  <a:gd name="T24" fmla="*/ 162 w 306"/>
                  <a:gd name="T25" fmla="*/ 162 h 492"/>
                  <a:gd name="T26" fmla="*/ 186 w 306"/>
                  <a:gd name="T27" fmla="*/ 174 h 492"/>
                  <a:gd name="T28" fmla="*/ 162 w 306"/>
                  <a:gd name="T29" fmla="*/ 234 h 492"/>
                  <a:gd name="T30" fmla="*/ 168 w 306"/>
                  <a:gd name="T31" fmla="*/ 246 h 492"/>
                  <a:gd name="T32" fmla="*/ 186 w 306"/>
                  <a:gd name="T33" fmla="*/ 234 h 492"/>
                  <a:gd name="T34" fmla="*/ 192 w 306"/>
                  <a:gd name="T35" fmla="*/ 240 h 492"/>
                  <a:gd name="T36" fmla="*/ 204 w 306"/>
                  <a:gd name="T37" fmla="*/ 288 h 492"/>
                  <a:gd name="T38" fmla="*/ 216 w 306"/>
                  <a:gd name="T39" fmla="*/ 300 h 492"/>
                  <a:gd name="T40" fmla="*/ 222 w 306"/>
                  <a:gd name="T41" fmla="*/ 324 h 492"/>
                  <a:gd name="T42" fmla="*/ 228 w 306"/>
                  <a:gd name="T43" fmla="*/ 318 h 492"/>
                  <a:gd name="T44" fmla="*/ 246 w 306"/>
                  <a:gd name="T45" fmla="*/ 324 h 492"/>
                  <a:gd name="T46" fmla="*/ 252 w 306"/>
                  <a:gd name="T47" fmla="*/ 318 h 492"/>
                  <a:gd name="T48" fmla="*/ 288 w 306"/>
                  <a:gd name="T49" fmla="*/ 324 h 492"/>
                  <a:gd name="T50" fmla="*/ 294 w 306"/>
                  <a:gd name="T51" fmla="*/ 312 h 492"/>
                  <a:gd name="T52" fmla="*/ 306 w 306"/>
                  <a:gd name="T53" fmla="*/ 330 h 492"/>
                  <a:gd name="T54" fmla="*/ 282 w 306"/>
                  <a:gd name="T55" fmla="*/ 492 h 492"/>
                  <a:gd name="T56" fmla="*/ 186 w 306"/>
                  <a:gd name="T57" fmla="*/ 474 h 492"/>
                  <a:gd name="T58" fmla="*/ 138 w 306"/>
                  <a:gd name="T59" fmla="*/ 462 h 4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6"/>
                  <a:gd name="T91" fmla="*/ 0 h 492"/>
                  <a:gd name="T92" fmla="*/ 306 w 306"/>
                  <a:gd name="T93" fmla="*/ 492 h 4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close/>
                  </a:path>
                </a:pathLst>
              </a:custGeom>
              <a:solidFill>
                <a:srgbClr val="FF8C00"/>
              </a:solidFill>
              <a:ln w="9525">
                <a:solidFill>
                  <a:srgbClr val="FF8C00"/>
                </a:solidFill>
                <a:round/>
                <a:headEnd/>
                <a:tailEnd/>
              </a:ln>
            </p:spPr>
            <p:txBody>
              <a:bodyPr/>
              <a:lstStyle/>
              <a:p>
                <a:endParaRPr lang="en-US"/>
              </a:p>
            </p:txBody>
          </p:sp>
          <p:sp>
            <p:nvSpPr>
              <p:cNvPr id="22973" name="Freeform 295"/>
              <p:cNvSpPr>
                <a:spLocks noChangeAspect="1"/>
              </p:cNvSpPr>
              <p:nvPr/>
            </p:nvSpPr>
            <p:spPr bwMode="auto">
              <a:xfrm>
                <a:off x="450" y="1518"/>
                <a:ext cx="306" cy="492"/>
              </a:xfrm>
              <a:custGeom>
                <a:avLst/>
                <a:gdLst>
                  <a:gd name="T0" fmla="*/ 138 w 306"/>
                  <a:gd name="T1" fmla="*/ 462 h 492"/>
                  <a:gd name="T2" fmla="*/ 0 w 306"/>
                  <a:gd name="T3" fmla="*/ 438 h 492"/>
                  <a:gd name="T4" fmla="*/ 36 w 306"/>
                  <a:gd name="T5" fmla="*/ 300 h 492"/>
                  <a:gd name="T6" fmla="*/ 24 w 306"/>
                  <a:gd name="T7" fmla="*/ 282 h 492"/>
                  <a:gd name="T8" fmla="*/ 78 w 306"/>
                  <a:gd name="T9" fmla="*/ 216 h 492"/>
                  <a:gd name="T10" fmla="*/ 60 w 306"/>
                  <a:gd name="T11" fmla="*/ 186 h 492"/>
                  <a:gd name="T12" fmla="*/ 102 w 306"/>
                  <a:gd name="T13" fmla="*/ 0 h 492"/>
                  <a:gd name="T14" fmla="*/ 138 w 306"/>
                  <a:gd name="T15" fmla="*/ 12 h 492"/>
                  <a:gd name="T16" fmla="*/ 126 w 306"/>
                  <a:gd name="T17" fmla="*/ 72 h 492"/>
                  <a:gd name="T18" fmla="*/ 138 w 306"/>
                  <a:gd name="T19" fmla="*/ 102 h 492"/>
                  <a:gd name="T20" fmla="*/ 132 w 306"/>
                  <a:gd name="T21" fmla="*/ 108 h 492"/>
                  <a:gd name="T22" fmla="*/ 150 w 306"/>
                  <a:gd name="T23" fmla="*/ 126 h 492"/>
                  <a:gd name="T24" fmla="*/ 162 w 306"/>
                  <a:gd name="T25" fmla="*/ 162 h 492"/>
                  <a:gd name="T26" fmla="*/ 186 w 306"/>
                  <a:gd name="T27" fmla="*/ 174 h 492"/>
                  <a:gd name="T28" fmla="*/ 162 w 306"/>
                  <a:gd name="T29" fmla="*/ 234 h 492"/>
                  <a:gd name="T30" fmla="*/ 168 w 306"/>
                  <a:gd name="T31" fmla="*/ 246 h 492"/>
                  <a:gd name="T32" fmla="*/ 186 w 306"/>
                  <a:gd name="T33" fmla="*/ 234 h 492"/>
                  <a:gd name="T34" fmla="*/ 192 w 306"/>
                  <a:gd name="T35" fmla="*/ 240 h 492"/>
                  <a:gd name="T36" fmla="*/ 204 w 306"/>
                  <a:gd name="T37" fmla="*/ 288 h 492"/>
                  <a:gd name="T38" fmla="*/ 216 w 306"/>
                  <a:gd name="T39" fmla="*/ 300 h 492"/>
                  <a:gd name="T40" fmla="*/ 222 w 306"/>
                  <a:gd name="T41" fmla="*/ 324 h 492"/>
                  <a:gd name="T42" fmla="*/ 228 w 306"/>
                  <a:gd name="T43" fmla="*/ 318 h 492"/>
                  <a:gd name="T44" fmla="*/ 246 w 306"/>
                  <a:gd name="T45" fmla="*/ 324 h 492"/>
                  <a:gd name="T46" fmla="*/ 252 w 306"/>
                  <a:gd name="T47" fmla="*/ 318 h 492"/>
                  <a:gd name="T48" fmla="*/ 288 w 306"/>
                  <a:gd name="T49" fmla="*/ 324 h 492"/>
                  <a:gd name="T50" fmla="*/ 294 w 306"/>
                  <a:gd name="T51" fmla="*/ 312 h 492"/>
                  <a:gd name="T52" fmla="*/ 306 w 306"/>
                  <a:gd name="T53" fmla="*/ 330 h 492"/>
                  <a:gd name="T54" fmla="*/ 282 w 306"/>
                  <a:gd name="T55" fmla="*/ 492 h 492"/>
                  <a:gd name="T56" fmla="*/ 186 w 306"/>
                  <a:gd name="T57" fmla="*/ 474 h 492"/>
                  <a:gd name="T58" fmla="*/ 138 w 306"/>
                  <a:gd name="T59" fmla="*/ 462 h 492"/>
                  <a:gd name="T60" fmla="*/ 138 w 306"/>
                  <a:gd name="T61" fmla="*/ 468 h 4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6"/>
                  <a:gd name="T94" fmla="*/ 0 h 492"/>
                  <a:gd name="T95" fmla="*/ 306 w 306"/>
                  <a:gd name="T96" fmla="*/ 492 h 4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lnTo>
                      <a:pt x="138" y="46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74" name="Freeform 296"/>
              <p:cNvSpPr>
                <a:spLocks noChangeAspect="1"/>
              </p:cNvSpPr>
              <p:nvPr/>
            </p:nvSpPr>
            <p:spPr bwMode="auto">
              <a:xfrm>
                <a:off x="1662" y="2016"/>
                <a:ext cx="198" cy="360"/>
              </a:xfrm>
              <a:custGeom>
                <a:avLst/>
                <a:gdLst>
                  <a:gd name="T0" fmla="*/ 126 w 198"/>
                  <a:gd name="T1" fmla="*/ 360 h 360"/>
                  <a:gd name="T2" fmla="*/ 108 w 198"/>
                  <a:gd name="T3" fmla="*/ 342 h 360"/>
                  <a:gd name="T4" fmla="*/ 108 w 198"/>
                  <a:gd name="T5" fmla="*/ 318 h 360"/>
                  <a:gd name="T6" fmla="*/ 60 w 198"/>
                  <a:gd name="T7" fmla="*/ 282 h 360"/>
                  <a:gd name="T8" fmla="*/ 72 w 198"/>
                  <a:gd name="T9" fmla="*/ 246 h 360"/>
                  <a:gd name="T10" fmla="*/ 54 w 198"/>
                  <a:gd name="T11" fmla="*/ 234 h 360"/>
                  <a:gd name="T12" fmla="*/ 42 w 198"/>
                  <a:gd name="T13" fmla="*/ 240 h 360"/>
                  <a:gd name="T14" fmla="*/ 36 w 198"/>
                  <a:gd name="T15" fmla="*/ 216 h 360"/>
                  <a:gd name="T16" fmla="*/ 12 w 198"/>
                  <a:gd name="T17" fmla="*/ 198 h 360"/>
                  <a:gd name="T18" fmla="*/ 0 w 198"/>
                  <a:gd name="T19" fmla="*/ 180 h 360"/>
                  <a:gd name="T20" fmla="*/ 0 w 198"/>
                  <a:gd name="T21" fmla="*/ 138 h 360"/>
                  <a:gd name="T22" fmla="*/ 18 w 198"/>
                  <a:gd name="T23" fmla="*/ 126 h 360"/>
                  <a:gd name="T24" fmla="*/ 24 w 198"/>
                  <a:gd name="T25" fmla="*/ 108 h 360"/>
                  <a:gd name="T26" fmla="*/ 18 w 198"/>
                  <a:gd name="T27" fmla="*/ 78 h 360"/>
                  <a:gd name="T28" fmla="*/ 42 w 198"/>
                  <a:gd name="T29" fmla="*/ 72 h 360"/>
                  <a:gd name="T30" fmla="*/ 54 w 198"/>
                  <a:gd name="T31" fmla="*/ 54 h 360"/>
                  <a:gd name="T32" fmla="*/ 54 w 198"/>
                  <a:gd name="T33" fmla="*/ 30 h 360"/>
                  <a:gd name="T34" fmla="*/ 30 w 198"/>
                  <a:gd name="T35" fmla="*/ 12 h 360"/>
                  <a:gd name="T36" fmla="*/ 42 w 198"/>
                  <a:gd name="T37" fmla="*/ 6 h 360"/>
                  <a:gd name="T38" fmla="*/ 168 w 198"/>
                  <a:gd name="T39" fmla="*/ 0 h 360"/>
                  <a:gd name="T40" fmla="*/ 180 w 198"/>
                  <a:gd name="T41" fmla="*/ 48 h 360"/>
                  <a:gd name="T42" fmla="*/ 192 w 198"/>
                  <a:gd name="T43" fmla="*/ 198 h 360"/>
                  <a:gd name="T44" fmla="*/ 192 w 198"/>
                  <a:gd name="T45" fmla="*/ 216 h 360"/>
                  <a:gd name="T46" fmla="*/ 198 w 198"/>
                  <a:gd name="T47" fmla="*/ 240 h 360"/>
                  <a:gd name="T48" fmla="*/ 180 w 198"/>
                  <a:gd name="T49" fmla="*/ 276 h 360"/>
                  <a:gd name="T50" fmla="*/ 180 w 198"/>
                  <a:gd name="T51" fmla="*/ 300 h 360"/>
                  <a:gd name="T52" fmla="*/ 174 w 198"/>
                  <a:gd name="T53" fmla="*/ 312 h 360"/>
                  <a:gd name="T54" fmla="*/ 180 w 198"/>
                  <a:gd name="T55" fmla="*/ 324 h 360"/>
                  <a:gd name="T56" fmla="*/ 156 w 198"/>
                  <a:gd name="T57" fmla="*/ 330 h 360"/>
                  <a:gd name="T58" fmla="*/ 162 w 198"/>
                  <a:gd name="T59" fmla="*/ 348 h 360"/>
                  <a:gd name="T60" fmla="*/ 132 w 198"/>
                  <a:gd name="T61" fmla="*/ 342 h 360"/>
                  <a:gd name="T62" fmla="*/ 126 w 198"/>
                  <a:gd name="T63" fmla="*/ 354 h 360"/>
                  <a:gd name="T64" fmla="*/ 126 w 198"/>
                  <a:gd name="T65" fmla="*/ 360 h 3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8"/>
                  <a:gd name="T100" fmla="*/ 0 h 360"/>
                  <a:gd name="T101" fmla="*/ 198 w 198"/>
                  <a:gd name="T102" fmla="*/ 360 h 3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8" h="360">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close/>
                  </a:path>
                </a:pathLst>
              </a:custGeom>
              <a:solidFill>
                <a:srgbClr val="FF8C00"/>
              </a:solidFill>
              <a:ln w="9525">
                <a:solidFill>
                  <a:srgbClr val="FF8C00"/>
                </a:solidFill>
                <a:round/>
                <a:headEnd/>
                <a:tailEnd/>
              </a:ln>
            </p:spPr>
            <p:txBody>
              <a:bodyPr/>
              <a:lstStyle/>
              <a:p>
                <a:endParaRPr lang="en-US"/>
              </a:p>
            </p:txBody>
          </p:sp>
          <p:sp>
            <p:nvSpPr>
              <p:cNvPr id="22975" name="Freeform 297"/>
              <p:cNvSpPr>
                <a:spLocks noChangeAspect="1"/>
              </p:cNvSpPr>
              <p:nvPr/>
            </p:nvSpPr>
            <p:spPr bwMode="auto">
              <a:xfrm>
                <a:off x="1662" y="2016"/>
                <a:ext cx="198" cy="366"/>
              </a:xfrm>
              <a:custGeom>
                <a:avLst/>
                <a:gdLst>
                  <a:gd name="T0" fmla="*/ 126 w 198"/>
                  <a:gd name="T1" fmla="*/ 360 h 366"/>
                  <a:gd name="T2" fmla="*/ 108 w 198"/>
                  <a:gd name="T3" fmla="*/ 342 h 366"/>
                  <a:gd name="T4" fmla="*/ 108 w 198"/>
                  <a:gd name="T5" fmla="*/ 318 h 366"/>
                  <a:gd name="T6" fmla="*/ 60 w 198"/>
                  <a:gd name="T7" fmla="*/ 282 h 366"/>
                  <a:gd name="T8" fmla="*/ 72 w 198"/>
                  <a:gd name="T9" fmla="*/ 246 h 366"/>
                  <a:gd name="T10" fmla="*/ 54 w 198"/>
                  <a:gd name="T11" fmla="*/ 234 h 366"/>
                  <a:gd name="T12" fmla="*/ 42 w 198"/>
                  <a:gd name="T13" fmla="*/ 240 h 366"/>
                  <a:gd name="T14" fmla="*/ 36 w 198"/>
                  <a:gd name="T15" fmla="*/ 216 h 366"/>
                  <a:gd name="T16" fmla="*/ 12 w 198"/>
                  <a:gd name="T17" fmla="*/ 198 h 366"/>
                  <a:gd name="T18" fmla="*/ 0 w 198"/>
                  <a:gd name="T19" fmla="*/ 180 h 366"/>
                  <a:gd name="T20" fmla="*/ 0 w 198"/>
                  <a:gd name="T21" fmla="*/ 138 h 366"/>
                  <a:gd name="T22" fmla="*/ 18 w 198"/>
                  <a:gd name="T23" fmla="*/ 126 h 366"/>
                  <a:gd name="T24" fmla="*/ 24 w 198"/>
                  <a:gd name="T25" fmla="*/ 108 h 366"/>
                  <a:gd name="T26" fmla="*/ 18 w 198"/>
                  <a:gd name="T27" fmla="*/ 78 h 366"/>
                  <a:gd name="T28" fmla="*/ 42 w 198"/>
                  <a:gd name="T29" fmla="*/ 72 h 366"/>
                  <a:gd name="T30" fmla="*/ 54 w 198"/>
                  <a:gd name="T31" fmla="*/ 54 h 366"/>
                  <a:gd name="T32" fmla="*/ 54 w 198"/>
                  <a:gd name="T33" fmla="*/ 30 h 366"/>
                  <a:gd name="T34" fmla="*/ 30 w 198"/>
                  <a:gd name="T35" fmla="*/ 12 h 366"/>
                  <a:gd name="T36" fmla="*/ 42 w 198"/>
                  <a:gd name="T37" fmla="*/ 6 h 366"/>
                  <a:gd name="T38" fmla="*/ 168 w 198"/>
                  <a:gd name="T39" fmla="*/ 0 h 366"/>
                  <a:gd name="T40" fmla="*/ 180 w 198"/>
                  <a:gd name="T41" fmla="*/ 48 h 366"/>
                  <a:gd name="T42" fmla="*/ 192 w 198"/>
                  <a:gd name="T43" fmla="*/ 198 h 366"/>
                  <a:gd name="T44" fmla="*/ 192 w 198"/>
                  <a:gd name="T45" fmla="*/ 216 h 366"/>
                  <a:gd name="T46" fmla="*/ 198 w 198"/>
                  <a:gd name="T47" fmla="*/ 240 h 366"/>
                  <a:gd name="T48" fmla="*/ 180 w 198"/>
                  <a:gd name="T49" fmla="*/ 276 h 366"/>
                  <a:gd name="T50" fmla="*/ 180 w 198"/>
                  <a:gd name="T51" fmla="*/ 300 h 366"/>
                  <a:gd name="T52" fmla="*/ 174 w 198"/>
                  <a:gd name="T53" fmla="*/ 312 h 366"/>
                  <a:gd name="T54" fmla="*/ 180 w 198"/>
                  <a:gd name="T55" fmla="*/ 324 h 366"/>
                  <a:gd name="T56" fmla="*/ 156 w 198"/>
                  <a:gd name="T57" fmla="*/ 330 h 366"/>
                  <a:gd name="T58" fmla="*/ 162 w 198"/>
                  <a:gd name="T59" fmla="*/ 348 h 366"/>
                  <a:gd name="T60" fmla="*/ 132 w 198"/>
                  <a:gd name="T61" fmla="*/ 342 h 366"/>
                  <a:gd name="T62" fmla="*/ 126 w 198"/>
                  <a:gd name="T63" fmla="*/ 354 h 366"/>
                  <a:gd name="T64" fmla="*/ 126 w 198"/>
                  <a:gd name="T65" fmla="*/ 360 h 366"/>
                  <a:gd name="T66" fmla="*/ 126 w 198"/>
                  <a:gd name="T67" fmla="*/ 366 h 3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8"/>
                  <a:gd name="T103" fmla="*/ 0 h 366"/>
                  <a:gd name="T104" fmla="*/ 198 w 198"/>
                  <a:gd name="T105" fmla="*/ 366 h 3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8" h="366">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lnTo>
                      <a:pt x="126" y="36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76" name="Freeform 298"/>
              <p:cNvSpPr>
                <a:spLocks noChangeAspect="1"/>
              </p:cNvSpPr>
              <p:nvPr/>
            </p:nvSpPr>
            <p:spPr bwMode="auto">
              <a:xfrm>
                <a:off x="1842" y="2052"/>
                <a:ext cx="150" cy="264"/>
              </a:xfrm>
              <a:custGeom>
                <a:avLst/>
                <a:gdLst>
                  <a:gd name="T0" fmla="*/ 0 w 150"/>
                  <a:gd name="T1" fmla="*/ 264 h 264"/>
                  <a:gd name="T2" fmla="*/ 0 w 150"/>
                  <a:gd name="T3" fmla="*/ 240 h 264"/>
                  <a:gd name="T4" fmla="*/ 18 w 150"/>
                  <a:gd name="T5" fmla="*/ 204 h 264"/>
                  <a:gd name="T6" fmla="*/ 12 w 150"/>
                  <a:gd name="T7" fmla="*/ 180 h 264"/>
                  <a:gd name="T8" fmla="*/ 12 w 150"/>
                  <a:gd name="T9" fmla="*/ 162 h 264"/>
                  <a:gd name="T10" fmla="*/ 0 w 150"/>
                  <a:gd name="T11" fmla="*/ 12 h 264"/>
                  <a:gd name="T12" fmla="*/ 18 w 150"/>
                  <a:gd name="T13" fmla="*/ 18 h 264"/>
                  <a:gd name="T14" fmla="*/ 36 w 150"/>
                  <a:gd name="T15" fmla="*/ 6 h 264"/>
                  <a:gd name="T16" fmla="*/ 132 w 150"/>
                  <a:gd name="T17" fmla="*/ 0 h 264"/>
                  <a:gd name="T18" fmla="*/ 150 w 150"/>
                  <a:gd name="T19" fmla="*/ 168 h 264"/>
                  <a:gd name="T20" fmla="*/ 150 w 150"/>
                  <a:gd name="T21" fmla="*/ 186 h 264"/>
                  <a:gd name="T22" fmla="*/ 120 w 150"/>
                  <a:gd name="T23" fmla="*/ 198 h 264"/>
                  <a:gd name="T24" fmla="*/ 126 w 150"/>
                  <a:gd name="T25" fmla="*/ 204 h 264"/>
                  <a:gd name="T26" fmla="*/ 102 w 150"/>
                  <a:gd name="T27" fmla="*/ 246 h 264"/>
                  <a:gd name="T28" fmla="*/ 90 w 150"/>
                  <a:gd name="T29" fmla="*/ 240 h 264"/>
                  <a:gd name="T30" fmla="*/ 84 w 150"/>
                  <a:gd name="T31" fmla="*/ 234 h 264"/>
                  <a:gd name="T32" fmla="*/ 66 w 150"/>
                  <a:gd name="T33" fmla="*/ 258 h 264"/>
                  <a:gd name="T34" fmla="*/ 60 w 150"/>
                  <a:gd name="T35" fmla="*/ 246 h 264"/>
                  <a:gd name="T36" fmla="*/ 48 w 150"/>
                  <a:gd name="T37" fmla="*/ 264 h 264"/>
                  <a:gd name="T38" fmla="*/ 18 w 150"/>
                  <a:gd name="T39" fmla="*/ 252 h 264"/>
                  <a:gd name="T40" fmla="*/ 18 w 150"/>
                  <a:gd name="T41" fmla="*/ 264 h 264"/>
                  <a:gd name="T42" fmla="*/ 6 w 150"/>
                  <a:gd name="T43" fmla="*/ 258 h 264"/>
                  <a:gd name="T44" fmla="*/ 0 w 150"/>
                  <a:gd name="T45" fmla="*/ 264 h 2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264"/>
                  <a:gd name="T71" fmla="*/ 150 w 150"/>
                  <a:gd name="T72" fmla="*/ 264 h 2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264">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close/>
                  </a:path>
                </a:pathLst>
              </a:custGeom>
              <a:solidFill>
                <a:srgbClr val="FF8C00"/>
              </a:solidFill>
              <a:ln w="9525">
                <a:solidFill>
                  <a:srgbClr val="FF8C00"/>
                </a:solidFill>
                <a:round/>
                <a:headEnd/>
                <a:tailEnd/>
              </a:ln>
            </p:spPr>
            <p:txBody>
              <a:bodyPr/>
              <a:lstStyle/>
              <a:p>
                <a:endParaRPr lang="en-US"/>
              </a:p>
            </p:txBody>
          </p:sp>
          <p:sp>
            <p:nvSpPr>
              <p:cNvPr id="22977" name="Freeform 299"/>
              <p:cNvSpPr>
                <a:spLocks noChangeAspect="1"/>
              </p:cNvSpPr>
              <p:nvPr/>
            </p:nvSpPr>
            <p:spPr bwMode="auto">
              <a:xfrm>
                <a:off x="1842" y="2052"/>
                <a:ext cx="150" cy="270"/>
              </a:xfrm>
              <a:custGeom>
                <a:avLst/>
                <a:gdLst>
                  <a:gd name="T0" fmla="*/ 0 w 150"/>
                  <a:gd name="T1" fmla="*/ 264 h 270"/>
                  <a:gd name="T2" fmla="*/ 0 w 150"/>
                  <a:gd name="T3" fmla="*/ 240 h 270"/>
                  <a:gd name="T4" fmla="*/ 18 w 150"/>
                  <a:gd name="T5" fmla="*/ 204 h 270"/>
                  <a:gd name="T6" fmla="*/ 12 w 150"/>
                  <a:gd name="T7" fmla="*/ 180 h 270"/>
                  <a:gd name="T8" fmla="*/ 12 w 150"/>
                  <a:gd name="T9" fmla="*/ 162 h 270"/>
                  <a:gd name="T10" fmla="*/ 0 w 150"/>
                  <a:gd name="T11" fmla="*/ 12 h 270"/>
                  <a:gd name="T12" fmla="*/ 18 w 150"/>
                  <a:gd name="T13" fmla="*/ 18 h 270"/>
                  <a:gd name="T14" fmla="*/ 36 w 150"/>
                  <a:gd name="T15" fmla="*/ 6 h 270"/>
                  <a:gd name="T16" fmla="*/ 132 w 150"/>
                  <a:gd name="T17" fmla="*/ 0 h 270"/>
                  <a:gd name="T18" fmla="*/ 150 w 150"/>
                  <a:gd name="T19" fmla="*/ 168 h 270"/>
                  <a:gd name="T20" fmla="*/ 150 w 150"/>
                  <a:gd name="T21" fmla="*/ 186 h 270"/>
                  <a:gd name="T22" fmla="*/ 120 w 150"/>
                  <a:gd name="T23" fmla="*/ 198 h 270"/>
                  <a:gd name="T24" fmla="*/ 126 w 150"/>
                  <a:gd name="T25" fmla="*/ 204 h 270"/>
                  <a:gd name="T26" fmla="*/ 102 w 150"/>
                  <a:gd name="T27" fmla="*/ 246 h 270"/>
                  <a:gd name="T28" fmla="*/ 90 w 150"/>
                  <a:gd name="T29" fmla="*/ 240 h 270"/>
                  <a:gd name="T30" fmla="*/ 84 w 150"/>
                  <a:gd name="T31" fmla="*/ 234 h 270"/>
                  <a:gd name="T32" fmla="*/ 66 w 150"/>
                  <a:gd name="T33" fmla="*/ 258 h 270"/>
                  <a:gd name="T34" fmla="*/ 60 w 150"/>
                  <a:gd name="T35" fmla="*/ 246 h 270"/>
                  <a:gd name="T36" fmla="*/ 48 w 150"/>
                  <a:gd name="T37" fmla="*/ 264 h 270"/>
                  <a:gd name="T38" fmla="*/ 18 w 150"/>
                  <a:gd name="T39" fmla="*/ 252 h 270"/>
                  <a:gd name="T40" fmla="*/ 18 w 150"/>
                  <a:gd name="T41" fmla="*/ 264 h 270"/>
                  <a:gd name="T42" fmla="*/ 6 w 150"/>
                  <a:gd name="T43" fmla="*/ 258 h 270"/>
                  <a:gd name="T44" fmla="*/ 0 w 150"/>
                  <a:gd name="T45" fmla="*/ 264 h 270"/>
                  <a:gd name="T46" fmla="*/ 0 w 150"/>
                  <a:gd name="T47" fmla="*/ 270 h 2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270"/>
                  <a:gd name="T74" fmla="*/ 150 w 150"/>
                  <a:gd name="T75" fmla="*/ 270 h 2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270">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lnTo>
                      <a:pt x="0" y="27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78" name="Freeform 300"/>
              <p:cNvSpPr>
                <a:spLocks noChangeAspect="1"/>
              </p:cNvSpPr>
              <p:nvPr/>
            </p:nvSpPr>
            <p:spPr bwMode="auto">
              <a:xfrm>
                <a:off x="1410" y="1962"/>
                <a:ext cx="306" cy="204"/>
              </a:xfrm>
              <a:custGeom>
                <a:avLst/>
                <a:gdLst>
                  <a:gd name="T0" fmla="*/ 252 w 306"/>
                  <a:gd name="T1" fmla="*/ 204 h 204"/>
                  <a:gd name="T2" fmla="*/ 240 w 306"/>
                  <a:gd name="T3" fmla="*/ 186 h 204"/>
                  <a:gd name="T4" fmla="*/ 42 w 306"/>
                  <a:gd name="T5" fmla="*/ 192 h 204"/>
                  <a:gd name="T6" fmla="*/ 36 w 306"/>
                  <a:gd name="T7" fmla="*/ 150 h 204"/>
                  <a:gd name="T8" fmla="*/ 12 w 306"/>
                  <a:gd name="T9" fmla="*/ 72 h 204"/>
                  <a:gd name="T10" fmla="*/ 0 w 306"/>
                  <a:gd name="T11" fmla="*/ 54 h 204"/>
                  <a:gd name="T12" fmla="*/ 12 w 306"/>
                  <a:gd name="T13" fmla="*/ 30 h 204"/>
                  <a:gd name="T14" fmla="*/ 6 w 306"/>
                  <a:gd name="T15" fmla="*/ 12 h 204"/>
                  <a:gd name="T16" fmla="*/ 12 w 306"/>
                  <a:gd name="T17" fmla="*/ 6 h 204"/>
                  <a:gd name="T18" fmla="*/ 252 w 306"/>
                  <a:gd name="T19" fmla="*/ 0 h 204"/>
                  <a:gd name="T20" fmla="*/ 264 w 306"/>
                  <a:gd name="T21" fmla="*/ 18 h 204"/>
                  <a:gd name="T22" fmla="*/ 258 w 306"/>
                  <a:gd name="T23" fmla="*/ 30 h 204"/>
                  <a:gd name="T24" fmla="*/ 264 w 306"/>
                  <a:gd name="T25" fmla="*/ 48 h 204"/>
                  <a:gd name="T26" fmla="*/ 282 w 306"/>
                  <a:gd name="T27" fmla="*/ 66 h 204"/>
                  <a:gd name="T28" fmla="*/ 306 w 306"/>
                  <a:gd name="T29" fmla="*/ 84 h 204"/>
                  <a:gd name="T30" fmla="*/ 306 w 306"/>
                  <a:gd name="T31" fmla="*/ 108 h 204"/>
                  <a:gd name="T32" fmla="*/ 294 w 306"/>
                  <a:gd name="T33" fmla="*/ 126 h 204"/>
                  <a:gd name="T34" fmla="*/ 270 w 306"/>
                  <a:gd name="T35" fmla="*/ 132 h 204"/>
                  <a:gd name="T36" fmla="*/ 276 w 306"/>
                  <a:gd name="T37" fmla="*/ 162 h 204"/>
                  <a:gd name="T38" fmla="*/ 270 w 306"/>
                  <a:gd name="T39" fmla="*/ 180 h 204"/>
                  <a:gd name="T40" fmla="*/ 252 w 306"/>
                  <a:gd name="T41" fmla="*/ 192 h 204"/>
                  <a:gd name="T42" fmla="*/ 252 w 306"/>
                  <a:gd name="T43" fmla="*/ 204 h 2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6"/>
                  <a:gd name="T67" fmla="*/ 0 h 204"/>
                  <a:gd name="T68" fmla="*/ 306 w 306"/>
                  <a:gd name="T69" fmla="*/ 204 h 2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6" h="204">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close/>
                  </a:path>
                </a:pathLst>
              </a:custGeom>
              <a:solidFill>
                <a:srgbClr val="FF8C00"/>
              </a:solidFill>
              <a:ln w="9525">
                <a:solidFill>
                  <a:srgbClr val="FF8C00"/>
                </a:solidFill>
                <a:round/>
                <a:headEnd/>
                <a:tailEnd/>
              </a:ln>
            </p:spPr>
            <p:txBody>
              <a:bodyPr/>
              <a:lstStyle/>
              <a:p>
                <a:endParaRPr lang="en-US"/>
              </a:p>
            </p:txBody>
          </p:sp>
          <p:sp>
            <p:nvSpPr>
              <p:cNvPr id="22979" name="Freeform 301"/>
              <p:cNvSpPr>
                <a:spLocks noChangeAspect="1"/>
              </p:cNvSpPr>
              <p:nvPr/>
            </p:nvSpPr>
            <p:spPr bwMode="auto">
              <a:xfrm>
                <a:off x="1410" y="1962"/>
                <a:ext cx="306" cy="210"/>
              </a:xfrm>
              <a:custGeom>
                <a:avLst/>
                <a:gdLst>
                  <a:gd name="T0" fmla="*/ 252 w 306"/>
                  <a:gd name="T1" fmla="*/ 204 h 210"/>
                  <a:gd name="T2" fmla="*/ 240 w 306"/>
                  <a:gd name="T3" fmla="*/ 186 h 210"/>
                  <a:gd name="T4" fmla="*/ 42 w 306"/>
                  <a:gd name="T5" fmla="*/ 192 h 210"/>
                  <a:gd name="T6" fmla="*/ 36 w 306"/>
                  <a:gd name="T7" fmla="*/ 150 h 210"/>
                  <a:gd name="T8" fmla="*/ 12 w 306"/>
                  <a:gd name="T9" fmla="*/ 72 h 210"/>
                  <a:gd name="T10" fmla="*/ 0 w 306"/>
                  <a:gd name="T11" fmla="*/ 54 h 210"/>
                  <a:gd name="T12" fmla="*/ 12 w 306"/>
                  <a:gd name="T13" fmla="*/ 30 h 210"/>
                  <a:gd name="T14" fmla="*/ 6 w 306"/>
                  <a:gd name="T15" fmla="*/ 12 h 210"/>
                  <a:gd name="T16" fmla="*/ 12 w 306"/>
                  <a:gd name="T17" fmla="*/ 6 h 210"/>
                  <a:gd name="T18" fmla="*/ 252 w 306"/>
                  <a:gd name="T19" fmla="*/ 0 h 210"/>
                  <a:gd name="T20" fmla="*/ 264 w 306"/>
                  <a:gd name="T21" fmla="*/ 18 h 210"/>
                  <a:gd name="T22" fmla="*/ 258 w 306"/>
                  <a:gd name="T23" fmla="*/ 30 h 210"/>
                  <a:gd name="T24" fmla="*/ 264 w 306"/>
                  <a:gd name="T25" fmla="*/ 48 h 210"/>
                  <a:gd name="T26" fmla="*/ 282 w 306"/>
                  <a:gd name="T27" fmla="*/ 66 h 210"/>
                  <a:gd name="T28" fmla="*/ 306 w 306"/>
                  <a:gd name="T29" fmla="*/ 84 h 210"/>
                  <a:gd name="T30" fmla="*/ 306 w 306"/>
                  <a:gd name="T31" fmla="*/ 108 h 210"/>
                  <a:gd name="T32" fmla="*/ 294 w 306"/>
                  <a:gd name="T33" fmla="*/ 126 h 210"/>
                  <a:gd name="T34" fmla="*/ 270 w 306"/>
                  <a:gd name="T35" fmla="*/ 132 h 210"/>
                  <a:gd name="T36" fmla="*/ 276 w 306"/>
                  <a:gd name="T37" fmla="*/ 162 h 210"/>
                  <a:gd name="T38" fmla="*/ 270 w 306"/>
                  <a:gd name="T39" fmla="*/ 180 h 210"/>
                  <a:gd name="T40" fmla="*/ 252 w 306"/>
                  <a:gd name="T41" fmla="*/ 192 h 210"/>
                  <a:gd name="T42" fmla="*/ 252 w 306"/>
                  <a:gd name="T43" fmla="*/ 204 h 210"/>
                  <a:gd name="T44" fmla="*/ 252 w 306"/>
                  <a:gd name="T45" fmla="*/ 210 h 2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6"/>
                  <a:gd name="T70" fmla="*/ 0 h 210"/>
                  <a:gd name="T71" fmla="*/ 306 w 306"/>
                  <a:gd name="T72" fmla="*/ 210 h 2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6" h="210">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lnTo>
                      <a:pt x="252" y="21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80" name="Freeform 302"/>
              <p:cNvSpPr>
                <a:spLocks noChangeAspect="1"/>
              </p:cNvSpPr>
              <p:nvPr/>
            </p:nvSpPr>
            <p:spPr bwMode="auto">
              <a:xfrm>
                <a:off x="1134" y="2184"/>
                <a:ext cx="378" cy="198"/>
              </a:xfrm>
              <a:custGeom>
                <a:avLst/>
                <a:gdLst>
                  <a:gd name="T0" fmla="*/ 342 w 378"/>
                  <a:gd name="T1" fmla="*/ 6 h 198"/>
                  <a:gd name="T2" fmla="*/ 360 w 378"/>
                  <a:gd name="T3" fmla="*/ 18 h 198"/>
                  <a:gd name="T4" fmla="*/ 348 w 378"/>
                  <a:gd name="T5" fmla="*/ 36 h 198"/>
                  <a:gd name="T6" fmla="*/ 378 w 378"/>
                  <a:gd name="T7" fmla="*/ 60 h 198"/>
                  <a:gd name="T8" fmla="*/ 378 w 378"/>
                  <a:gd name="T9" fmla="*/ 198 h 198"/>
                  <a:gd name="T10" fmla="*/ 0 w 378"/>
                  <a:gd name="T11" fmla="*/ 192 h 198"/>
                  <a:gd name="T12" fmla="*/ 12 w 378"/>
                  <a:gd name="T13" fmla="*/ 0 h 198"/>
                  <a:gd name="T14" fmla="*/ 336 w 378"/>
                  <a:gd name="T15" fmla="*/ 6 h 198"/>
                  <a:gd name="T16" fmla="*/ 342 w 378"/>
                  <a:gd name="T17" fmla="*/ 6 h 1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8"/>
                  <a:gd name="T28" fmla="*/ 0 h 198"/>
                  <a:gd name="T29" fmla="*/ 378 w 378"/>
                  <a:gd name="T30" fmla="*/ 198 h 1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8" h="198">
                    <a:moveTo>
                      <a:pt x="342" y="6"/>
                    </a:moveTo>
                    <a:lnTo>
                      <a:pt x="360" y="18"/>
                    </a:lnTo>
                    <a:lnTo>
                      <a:pt x="348" y="36"/>
                    </a:lnTo>
                    <a:lnTo>
                      <a:pt x="378" y="60"/>
                    </a:lnTo>
                    <a:lnTo>
                      <a:pt x="378" y="198"/>
                    </a:lnTo>
                    <a:lnTo>
                      <a:pt x="0" y="192"/>
                    </a:lnTo>
                    <a:lnTo>
                      <a:pt x="12" y="0"/>
                    </a:lnTo>
                    <a:lnTo>
                      <a:pt x="336" y="6"/>
                    </a:lnTo>
                    <a:lnTo>
                      <a:pt x="342" y="6"/>
                    </a:lnTo>
                    <a:close/>
                  </a:path>
                </a:pathLst>
              </a:custGeom>
              <a:solidFill>
                <a:srgbClr val="FF8C00"/>
              </a:solidFill>
              <a:ln w="9525">
                <a:solidFill>
                  <a:srgbClr val="FF8C00"/>
                </a:solidFill>
                <a:round/>
                <a:headEnd/>
                <a:tailEnd/>
              </a:ln>
            </p:spPr>
            <p:txBody>
              <a:bodyPr/>
              <a:lstStyle/>
              <a:p>
                <a:endParaRPr lang="en-US"/>
              </a:p>
            </p:txBody>
          </p:sp>
          <p:sp>
            <p:nvSpPr>
              <p:cNvPr id="22981" name="Freeform 303"/>
              <p:cNvSpPr>
                <a:spLocks noChangeAspect="1"/>
              </p:cNvSpPr>
              <p:nvPr/>
            </p:nvSpPr>
            <p:spPr bwMode="auto">
              <a:xfrm>
                <a:off x="1134" y="2184"/>
                <a:ext cx="378" cy="198"/>
              </a:xfrm>
              <a:custGeom>
                <a:avLst/>
                <a:gdLst>
                  <a:gd name="T0" fmla="*/ 342 w 378"/>
                  <a:gd name="T1" fmla="*/ 6 h 198"/>
                  <a:gd name="T2" fmla="*/ 360 w 378"/>
                  <a:gd name="T3" fmla="*/ 18 h 198"/>
                  <a:gd name="T4" fmla="*/ 348 w 378"/>
                  <a:gd name="T5" fmla="*/ 36 h 198"/>
                  <a:gd name="T6" fmla="*/ 378 w 378"/>
                  <a:gd name="T7" fmla="*/ 60 h 198"/>
                  <a:gd name="T8" fmla="*/ 378 w 378"/>
                  <a:gd name="T9" fmla="*/ 198 h 198"/>
                  <a:gd name="T10" fmla="*/ 0 w 378"/>
                  <a:gd name="T11" fmla="*/ 192 h 198"/>
                  <a:gd name="T12" fmla="*/ 12 w 378"/>
                  <a:gd name="T13" fmla="*/ 0 h 198"/>
                  <a:gd name="T14" fmla="*/ 336 w 378"/>
                  <a:gd name="T15" fmla="*/ 6 h 198"/>
                  <a:gd name="T16" fmla="*/ 342 w 378"/>
                  <a:gd name="T17" fmla="*/ 6 h 198"/>
                  <a:gd name="T18" fmla="*/ 342 w 378"/>
                  <a:gd name="T19" fmla="*/ 12 h 1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8"/>
                  <a:gd name="T31" fmla="*/ 0 h 198"/>
                  <a:gd name="T32" fmla="*/ 378 w 378"/>
                  <a:gd name="T33" fmla="*/ 198 h 1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8" h="198">
                    <a:moveTo>
                      <a:pt x="342" y="6"/>
                    </a:moveTo>
                    <a:lnTo>
                      <a:pt x="360" y="18"/>
                    </a:lnTo>
                    <a:lnTo>
                      <a:pt x="348" y="36"/>
                    </a:lnTo>
                    <a:lnTo>
                      <a:pt x="378" y="60"/>
                    </a:lnTo>
                    <a:lnTo>
                      <a:pt x="378" y="198"/>
                    </a:lnTo>
                    <a:lnTo>
                      <a:pt x="0" y="192"/>
                    </a:lnTo>
                    <a:lnTo>
                      <a:pt x="12" y="0"/>
                    </a:lnTo>
                    <a:lnTo>
                      <a:pt x="336" y="6"/>
                    </a:lnTo>
                    <a:lnTo>
                      <a:pt x="342" y="6"/>
                    </a:lnTo>
                    <a:lnTo>
                      <a:pt x="342"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82" name="Freeform 304"/>
              <p:cNvSpPr>
                <a:spLocks noChangeAspect="1"/>
              </p:cNvSpPr>
              <p:nvPr/>
            </p:nvSpPr>
            <p:spPr bwMode="auto">
              <a:xfrm>
                <a:off x="1776" y="2214"/>
                <a:ext cx="372" cy="192"/>
              </a:xfrm>
              <a:custGeom>
                <a:avLst/>
                <a:gdLst>
                  <a:gd name="T0" fmla="*/ 294 w 372"/>
                  <a:gd name="T1" fmla="*/ 156 h 192"/>
                  <a:gd name="T2" fmla="*/ 72 w 372"/>
                  <a:gd name="T3" fmla="*/ 174 h 192"/>
                  <a:gd name="T4" fmla="*/ 72 w 372"/>
                  <a:gd name="T5" fmla="*/ 186 h 192"/>
                  <a:gd name="T6" fmla="*/ 0 w 372"/>
                  <a:gd name="T7" fmla="*/ 192 h 192"/>
                  <a:gd name="T8" fmla="*/ 6 w 372"/>
                  <a:gd name="T9" fmla="*/ 186 h 192"/>
                  <a:gd name="T10" fmla="*/ 12 w 372"/>
                  <a:gd name="T11" fmla="*/ 186 h 192"/>
                  <a:gd name="T12" fmla="*/ 12 w 372"/>
                  <a:gd name="T13" fmla="*/ 156 h 192"/>
                  <a:gd name="T14" fmla="*/ 18 w 372"/>
                  <a:gd name="T15" fmla="*/ 144 h 192"/>
                  <a:gd name="T16" fmla="*/ 48 w 372"/>
                  <a:gd name="T17" fmla="*/ 150 h 192"/>
                  <a:gd name="T18" fmla="*/ 42 w 372"/>
                  <a:gd name="T19" fmla="*/ 132 h 192"/>
                  <a:gd name="T20" fmla="*/ 66 w 372"/>
                  <a:gd name="T21" fmla="*/ 126 h 192"/>
                  <a:gd name="T22" fmla="*/ 60 w 372"/>
                  <a:gd name="T23" fmla="*/ 114 h 192"/>
                  <a:gd name="T24" fmla="*/ 66 w 372"/>
                  <a:gd name="T25" fmla="*/ 102 h 192"/>
                  <a:gd name="T26" fmla="*/ 72 w 372"/>
                  <a:gd name="T27" fmla="*/ 96 h 192"/>
                  <a:gd name="T28" fmla="*/ 84 w 372"/>
                  <a:gd name="T29" fmla="*/ 102 h 192"/>
                  <a:gd name="T30" fmla="*/ 84 w 372"/>
                  <a:gd name="T31" fmla="*/ 90 h 192"/>
                  <a:gd name="T32" fmla="*/ 114 w 372"/>
                  <a:gd name="T33" fmla="*/ 102 h 192"/>
                  <a:gd name="T34" fmla="*/ 126 w 372"/>
                  <a:gd name="T35" fmla="*/ 84 h 192"/>
                  <a:gd name="T36" fmla="*/ 132 w 372"/>
                  <a:gd name="T37" fmla="*/ 96 h 192"/>
                  <a:gd name="T38" fmla="*/ 150 w 372"/>
                  <a:gd name="T39" fmla="*/ 72 h 192"/>
                  <a:gd name="T40" fmla="*/ 156 w 372"/>
                  <a:gd name="T41" fmla="*/ 78 h 192"/>
                  <a:gd name="T42" fmla="*/ 168 w 372"/>
                  <a:gd name="T43" fmla="*/ 84 h 192"/>
                  <a:gd name="T44" fmla="*/ 192 w 372"/>
                  <a:gd name="T45" fmla="*/ 42 h 192"/>
                  <a:gd name="T46" fmla="*/ 186 w 372"/>
                  <a:gd name="T47" fmla="*/ 36 h 192"/>
                  <a:gd name="T48" fmla="*/ 216 w 372"/>
                  <a:gd name="T49" fmla="*/ 24 h 192"/>
                  <a:gd name="T50" fmla="*/ 216 w 372"/>
                  <a:gd name="T51" fmla="*/ 6 h 192"/>
                  <a:gd name="T52" fmla="*/ 234 w 372"/>
                  <a:gd name="T53" fmla="*/ 0 h 192"/>
                  <a:gd name="T54" fmla="*/ 246 w 372"/>
                  <a:gd name="T55" fmla="*/ 18 h 192"/>
                  <a:gd name="T56" fmla="*/ 276 w 372"/>
                  <a:gd name="T57" fmla="*/ 30 h 192"/>
                  <a:gd name="T58" fmla="*/ 312 w 372"/>
                  <a:gd name="T59" fmla="*/ 18 h 192"/>
                  <a:gd name="T60" fmla="*/ 330 w 372"/>
                  <a:gd name="T61" fmla="*/ 36 h 192"/>
                  <a:gd name="T62" fmla="*/ 342 w 372"/>
                  <a:gd name="T63" fmla="*/ 66 h 192"/>
                  <a:gd name="T64" fmla="*/ 372 w 372"/>
                  <a:gd name="T65" fmla="*/ 84 h 192"/>
                  <a:gd name="T66" fmla="*/ 318 w 372"/>
                  <a:gd name="T67" fmla="*/ 144 h 192"/>
                  <a:gd name="T68" fmla="*/ 294 w 372"/>
                  <a:gd name="T69" fmla="*/ 156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2"/>
                  <a:gd name="T106" fmla="*/ 0 h 192"/>
                  <a:gd name="T107" fmla="*/ 372 w 372"/>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close/>
                  </a:path>
                </a:pathLst>
              </a:custGeom>
              <a:solidFill>
                <a:srgbClr val="FF4500"/>
              </a:solidFill>
              <a:ln w="9525">
                <a:solidFill>
                  <a:srgbClr val="FF4500"/>
                </a:solidFill>
                <a:round/>
                <a:headEnd/>
                <a:tailEnd/>
              </a:ln>
            </p:spPr>
            <p:txBody>
              <a:bodyPr/>
              <a:lstStyle/>
              <a:p>
                <a:endParaRPr lang="en-US"/>
              </a:p>
            </p:txBody>
          </p:sp>
          <p:sp>
            <p:nvSpPr>
              <p:cNvPr id="22983" name="Freeform 305"/>
              <p:cNvSpPr>
                <a:spLocks noChangeAspect="1"/>
              </p:cNvSpPr>
              <p:nvPr/>
            </p:nvSpPr>
            <p:spPr bwMode="auto">
              <a:xfrm>
                <a:off x="1776" y="2214"/>
                <a:ext cx="372" cy="192"/>
              </a:xfrm>
              <a:custGeom>
                <a:avLst/>
                <a:gdLst>
                  <a:gd name="T0" fmla="*/ 294 w 372"/>
                  <a:gd name="T1" fmla="*/ 156 h 192"/>
                  <a:gd name="T2" fmla="*/ 72 w 372"/>
                  <a:gd name="T3" fmla="*/ 174 h 192"/>
                  <a:gd name="T4" fmla="*/ 72 w 372"/>
                  <a:gd name="T5" fmla="*/ 186 h 192"/>
                  <a:gd name="T6" fmla="*/ 0 w 372"/>
                  <a:gd name="T7" fmla="*/ 192 h 192"/>
                  <a:gd name="T8" fmla="*/ 6 w 372"/>
                  <a:gd name="T9" fmla="*/ 186 h 192"/>
                  <a:gd name="T10" fmla="*/ 12 w 372"/>
                  <a:gd name="T11" fmla="*/ 186 h 192"/>
                  <a:gd name="T12" fmla="*/ 12 w 372"/>
                  <a:gd name="T13" fmla="*/ 156 h 192"/>
                  <a:gd name="T14" fmla="*/ 18 w 372"/>
                  <a:gd name="T15" fmla="*/ 144 h 192"/>
                  <a:gd name="T16" fmla="*/ 48 w 372"/>
                  <a:gd name="T17" fmla="*/ 150 h 192"/>
                  <a:gd name="T18" fmla="*/ 42 w 372"/>
                  <a:gd name="T19" fmla="*/ 132 h 192"/>
                  <a:gd name="T20" fmla="*/ 66 w 372"/>
                  <a:gd name="T21" fmla="*/ 126 h 192"/>
                  <a:gd name="T22" fmla="*/ 60 w 372"/>
                  <a:gd name="T23" fmla="*/ 114 h 192"/>
                  <a:gd name="T24" fmla="*/ 66 w 372"/>
                  <a:gd name="T25" fmla="*/ 102 h 192"/>
                  <a:gd name="T26" fmla="*/ 72 w 372"/>
                  <a:gd name="T27" fmla="*/ 96 h 192"/>
                  <a:gd name="T28" fmla="*/ 84 w 372"/>
                  <a:gd name="T29" fmla="*/ 102 h 192"/>
                  <a:gd name="T30" fmla="*/ 84 w 372"/>
                  <a:gd name="T31" fmla="*/ 90 h 192"/>
                  <a:gd name="T32" fmla="*/ 114 w 372"/>
                  <a:gd name="T33" fmla="*/ 102 h 192"/>
                  <a:gd name="T34" fmla="*/ 126 w 372"/>
                  <a:gd name="T35" fmla="*/ 84 h 192"/>
                  <a:gd name="T36" fmla="*/ 132 w 372"/>
                  <a:gd name="T37" fmla="*/ 96 h 192"/>
                  <a:gd name="T38" fmla="*/ 150 w 372"/>
                  <a:gd name="T39" fmla="*/ 72 h 192"/>
                  <a:gd name="T40" fmla="*/ 156 w 372"/>
                  <a:gd name="T41" fmla="*/ 78 h 192"/>
                  <a:gd name="T42" fmla="*/ 168 w 372"/>
                  <a:gd name="T43" fmla="*/ 84 h 192"/>
                  <a:gd name="T44" fmla="*/ 192 w 372"/>
                  <a:gd name="T45" fmla="*/ 42 h 192"/>
                  <a:gd name="T46" fmla="*/ 186 w 372"/>
                  <a:gd name="T47" fmla="*/ 36 h 192"/>
                  <a:gd name="T48" fmla="*/ 216 w 372"/>
                  <a:gd name="T49" fmla="*/ 24 h 192"/>
                  <a:gd name="T50" fmla="*/ 216 w 372"/>
                  <a:gd name="T51" fmla="*/ 6 h 192"/>
                  <a:gd name="T52" fmla="*/ 234 w 372"/>
                  <a:gd name="T53" fmla="*/ 0 h 192"/>
                  <a:gd name="T54" fmla="*/ 246 w 372"/>
                  <a:gd name="T55" fmla="*/ 18 h 192"/>
                  <a:gd name="T56" fmla="*/ 276 w 372"/>
                  <a:gd name="T57" fmla="*/ 30 h 192"/>
                  <a:gd name="T58" fmla="*/ 312 w 372"/>
                  <a:gd name="T59" fmla="*/ 18 h 192"/>
                  <a:gd name="T60" fmla="*/ 330 w 372"/>
                  <a:gd name="T61" fmla="*/ 36 h 192"/>
                  <a:gd name="T62" fmla="*/ 342 w 372"/>
                  <a:gd name="T63" fmla="*/ 66 h 192"/>
                  <a:gd name="T64" fmla="*/ 372 w 372"/>
                  <a:gd name="T65" fmla="*/ 84 h 192"/>
                  <a:gd name="T66" fmla="*/ 318 w 372"/>
                  <a:gd name="T67" fmla="*/ 144 h 192"/>
                  <a:gd name="T68" fmla="*/ 294 w 372"/>
                  <a:gd name="T69" fmla="*/ 156 h 192"/>
                  <a:gd name="T70" fmla="*/ 294 w 372"/>
                  <a:gd name="T71" fmla="*/ 162 h 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2"/>
                  <a:gd name="T109" fmla="*/ 0 h 192"/>
                  <a:gd name="T110" fmla="*/ 372 w 372"/>
                  <a:gd name="T111" fmla="*/ 192 h 19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lnTo>
                      <a:pt x="294" y="16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84" name="Freeform 306"/>
              <p:cNvSpPr>
                <a:spLocks noChangeAspect="1"/>
              </p:cNvSpPr>
              <p:nvPr/>
            </p:nvSpPr>
            <p:spPr bwMode="auto">
              <a:xfrm>
                <a:off x="1542" y="2640"/>
                <a:ext cx="288" cy="246"/>
              </a:xfrm>
              <a:custGeom>
                <a:avLst/>
                <a:gdLst>
                  <a:gd name="T0" fmla="*/ 258 w 288"/>
                  <a:gd name="T1" fmla="*/ 174 h 246"/>
                  <a:gd name="T2" fmla="*/ 216 w 288"/>
                  <a:gd name="T3" fmla="*/ 162 h 246"/>
                  <a:gd name="T4" fmla="*/ 204 w 288"/>
                  <a:gd name="T5" fmla="*/ 174 h 246"/>
                  <a:gd name="T6" fmla="*/ 228 w 288"/>
                  <a:gd name="T7" fmla="*/ 180 h 246"/>
                  <a:gd name="T8" fmla="*/ 246 w 288"/>
                  <a:gd name="T9" fmla="*/ 174 h 246"/>
                  <a:gd name="T10" fmla="*/ 240 w 288"/>
                  <a:gd name="T11" fmla="*/ 186 h 246"/>
                  <a:gd name="T12" fmla="*/ 252 w 288"/>
                  <a:gd name="T13" fmla="*/ 192 h 246"/>
                  <a:gd name="T14" fmla="*/ 258 w 288"/>
                  <a:gd name="T15" fmla="*/ 180 h 246"/>
                  <a:gd name="T16" fmla="*/ 276 w 288"/>
                  <a:gd name="T17" fmla="*/ 174 h 246"/>
                  <a:gd name="T18" fmla="*/ 276 w 288"/>
                  <a:gd name="T19" fmla="*/ 186 h 246"/>
                  <a:gd name="T20" fmla="*/ 252 w 288"/>
                  <a:gd name="T21" fmla="*/ 210 h 246"/>
                  <a:gd name="T22" fmla="*/ 258 w 288"/>
                  <a:gd name="T23" fmla="*/ 222 h 246"/>
                  <a:gd name="T24" fmla="*/ 288 w 288"/>
                  <a:gd name="T25" fmla="*/ 234 h 246"/>
                  <a:gd name="T26" fmla="*/ 282 w 288"/>
                  <a:gd name="T27" fmla="*/ 246 h 246"/>
                  <a:gd name="T28" fmla="*/ 276 w 288"/>
                  <a:gd name="T29" fmla="*/ 240 h 246"/>
                  <a:gd name="T30" fmla="*/ 270 w 288"/>
                  <a:gd name="T31" fmla="*/ 246 h 246"/>
                  <a:gd name="T32" fmla="*/ 264 w 288"/>
                  <a:gd name="T33" fmla="*/ 228 h 246"/>
                  <a:gd name="T34" fmla="*/ 228 w 288"/>
                  <a:gd name="T35" fmla="*/ 216 h 246"/>
                  <a:gd name="T36" fmla="*/ 234 w 288"/>
                  <a:gd name="T37" fmla="*/ 234 h 246"/>
                  <a:gd name="T38" fmla="*/ 222 w 288"/>
                  <a:gd name="T39" fmla="*/ 240 h 246"/>
                  <a:gd name="T40" fmla="*/ 216 w 288"/>
                  <a:gd name="T41" fmla="*/ 228 h 246"/>
                  <a:gd name="T42" fmla="*/ 210 w 288"/>
                  <a:gd name="T43" fmla="*/ 234 h 246"/>
                  <a:gd name="T44" fmla="*/ 204 w 288"/>
                  <a:gd name="T45" fmla="*/ 228 h 246"/>
                  <a:gd name="T46" fmla="*/ 198 w 288"/>
                  <a:gd name="T47" fmla="*/ 240 h 246"/>
                  <a:gd name="T48" fmla="*/ 186 w 288"/>
                  <a:gd name="T49" fmla="*/ 246 h 246"/>
                  <a:gd name="T50" fmla="*/ 174 w 288"/>
                  <a:gd name="T51" fmla="*/ 240 h 246"/>
                  <a:gd name="T52" fmla="*/ 162 w 288"/>
                  <a:gd name="T53" fmla="*/ 222 h 246"/>
                  <a:gd name="T54" fmla="*/ 144 w 288"/>
                  <a:gd name="T55" fmla="*/ 216 h 246"/>
                  <a:gd name="T56" fmla="*/ 144 w 288"/>
                  <a:gd name="T57" fmla="*/ 204 h 246"/>
                  <a:gd name="T58" fmla="*/ 126 w 288"/>
                  <a:gd name="T59" fmla="*/ 204 h 246"/>
                  <a:gd name="T60" fmla="*/ 126 w 288"/>
                  <a:gd name="T61" fmla="*/ 198 h 246"/>
                  <a:gd name="T62" fmla="*/ 108 w 288"/>
                  <a:gd name="T63" fmla="*/ 204 h 246"/>
                  <a:gd name="T64" fmla="*/ 120 w 288"/>
                  <a:gd name="T65" fmla="*/ 216 h 246"/>
                  <a:gd name="T66" fmla="*/ 102 w 288"/>
                  <a:gd name="T67" fmla="*/ 222 h 246"/>
                  <a:gd name="T68" fmla="*/ 54 w 288"/>
                  <a:gd name="T69" fmla="*/ 204 h 246"/>
                  <a:gd name="T70" fmla="*/ 18 w 288"/>
                  <a:gd name="T71" fmla="*/ 210 h 246"/>
                  <a:gd name="T72" fmla="*/ 12 w 288"/>
                  <a:gd name="T73" fmla="*/ 204 h 246"/>
                  <a:gd name="T74" fmla="*/ 24 w 288"/>
                  <a:gd name="T75" fmla="*/ 192 h 246"/>
                  <a:gd name="T76" fmla="*/ 24 w 288"/>
                  <a:gd name="T77" fmla="*/ 156 h 246"/>
                  <a:gd name="T78" fmla="*/ 36 w 288"/>
                  <a:gd name="T79" fmla="*/ 126 h 246"/>
                  <a:gd name="T80" fmla="*/ 6 w 288"/>
                  <a:gd name="T81" fmla="*/ 66 h 246"/>
                  <a:gd name="T82" fmla="*/ 0 w 288"/>
                  <a:gd name="T83" fmla="*/ 0 h 246"/>
                  <a:gd name="T84" fmla="*/ 162 w 288"/>
                  <a:gd name="T85" fmla="*/ 0 h 246"/>
                  <a:gd name="T86" fmla="*/ 162 w 288"/>
                  <a:gd name="T87" fmla="*/ 24 h 246"/>
                  <a:gd name="T88" fmla="*/ 168 w 288"/>
                  <a:gd name="T89" fmla="*/ 18 h 246"/>
                  <a:gd name="T90" fmla="*/ 162 w 288"/>
                  <a:gd name="T91" fmla="*/ 30 h 246"/>
                  <a:gd name="T92" fmla="*/ 174 w 288"/>
                  <a:gd name="T93" fmla="*/ 36 h 246"/>
                  <a:gd name="T94" fmla="*/ 162 w 288"/>
                  <a:gd name="T95" fmla="*/ 48 h 246"/>
                  <a:gd name="T96" fmla="*/ 168 w 288"/>
                  <a:gd name="T97" fmla="*/ 48 h 246"/>
                  <a:gd name="T98" fmla="*/ 144 w 288"/>
                  <a:gd name="T99" fmla="*/ 84 h 246"/>
                  <a:gd name="T100" fmla="*/ 138 w 288"/>
                  <a:gd name="T101" fmla="*/ 126 h 246"/>
                  <a:gd name="T102" fmla="*/ 240 w 288"/>
                  <a:gd name="T103" fmla="*/ 120 h 246"/>
                  <a:gd name="T104" fmla="*/ 240 w 288"/>
                  <a:gd name="T105" fmla="*/ 144 h 246"/>
                  <a:gd name="T106" fmla="*/ 252 w 288"/>
                  <a:gd name="T107" fmla="*/ 168 h 246"/>
                  <a:gd name="T108" fmla="*/ 258 w 288"/>
                  <a:gd name="T109" fmla="*/ 174 h 2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8"/>
                  <a:gd name="T166" fmla="*/ 0 h 246"/>
                  <a:gd name="T167" fmla="*/ 288 w 288"/>
                  <a:gd name="T168" fmla="*/ 246 h 2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close/>
                  </a:path>
                </a:pathLst>
              </a:custGeom>
              <a:solidFill>
                <a:srgbClr val="FF4500"/>
              </a:solidFill>
              <a:ln w="9525">
                <a:solidFill>
                  <a:srgbClr val="FF4500"/>
                </a:solidFill>
                <a:round/>
                <a:headEnd/>
                <a:tailEnd/>
              </a:ln>
            </p:spPr>
            <p:txBody>
              <a:bodyPr/>
              <a:lstStyle/>
              <a:p>
                <a:endParaRPr lang="en-US"/>
              </a:p>
            </p:txBody>
          </p:sp>
          <p:sp>
            <p:nvSpPr>
              <p:cNvPr id="22985" name="Freeform 307"/>
              <p:cNvSpPr>
                <a:spLocks noChangeAspect="1"/>
              </p:cNvSpPr>
              <p:nvPr/>
            </p:nvSpPr>
            <p:spPr bwMode="auto">
              <a:xfrm>
                <a:off x="1542" y="2640"/>
                <a:ext cx="288" cy="246"/>
              </a:xfrm>
              <a:custGeom>
                <a:avLst/>
                <a:gdLst>
                  <a:gd name="T0" fmla="*/ 258 w 288"/>
                  <a:gd name="T1" fmla="*/ 174 h 246"/>
                  <a:gd name="T2" fmla="*/ 216 w 288"/>
                  <a:gd name="T3" fmla="*/ 162 h 246"/>
                  <a:gd name="T4" fmla="*/ 204 w 288"/>
                  <a:gd name="T5" fmla="*/ 174 h 246"/>
                  <a:gd name="T6" fmla="*/ 228 w 288"/>
                  <a:gd name="T7" fmla="*/ 180 h 246"/>
                  <a:gd name="T8" fmla="*/ 246 w 288"/>
                  <a:gd name="T9" fmla="*/ 174 h 246"/>
                  <a:gd name="T10" fmla="*/ 240 w 288"/>
                  <a:gd name="T11" fmla="*/ 186 h 246"/>
                  <a:gd name="T12" fmla="*/ 252 w 288"/>
                  <a:gd name="T13" fmla="*/ 192 h 246"/>
                  <a:gd name="T14" fmla="*/ 258 w 288"/>
                  <a:gd name="T15" fmla="*/ 180 h 246"/>
                  <a:gd name="T16" fmla="*/ 276 w 288"/>
                  <a:gd name="T17" fmla="*/ 174 h 246"/>
                  <a:gd name="T18" fmla="*/ 276 w 288"/>
                  <a:gd name="T19" fmla="*/ 186 h 246"/>
                  <a:gd name="T20" fmla="*/ 252 w 288"/>
                  <a:gd name="T21" fmla="*/ 210 h 246"/>
                  <a:gd name="T22" fmla="*/ 258 w 288"/>
                  <a:gd name="T23" fmla="*/ 222 h 246"/>
                  <a:gd name="T24" fmla="*/ 288 w 288"/>
                  <a:gd name="T25" fmla="*/ 234 h 246"/>
                  <a:gd name="T26" fmla="*/ 282 w 288"/>
                  <a:gd name="T27" fmla="*/ 246 h 246"/>
                  <a:gd name="T28" fmla="*/ 276 w 288"/>
                  <a:gd name="T29" fmla="*/ 240 h 246"/>
                  <a:gd name="T30" fmla="*/ 270 w 288"/>
                  <a:gd name="T31" fmla="*/ 246 h 246"/>
                  <a:gd name="T32" fmla="*/ 264 w 288"/>
                  <a:gd name="T33" fmla="*/ 228 h 246"/>
                  <a:gd name="T34" fmla="*/ 228 w 288"/>
                  <a:gd name="T35" fmla="*/ 216 h 246"/>
                  <a:gd name="T36" fmla="*/ 234 w 288"/>
                  <a:gd name="T37" fmla="*/ 234 h 246"/>
                  <a:gd name="T38" fmla="*/ 222 w 288"/>
                  <a:gd name="T39" fmla="*/ 240 h 246"/>
                  <a:gd name="T40" fmla="*/ 216 w 288"/>
                  <a:gd name="T41" fmla="*/ 228 h 246"/>
                  <a:gd name="T42" fmla="*/ 210 w 288"/>
                  <a:gd name="T43" fmla="*/ 234 h 246"/>
                  <a:gd name="T44" fmla="*/ 204 w 288"/>
                  <a:gd name="T45" fmla="*/ 228 h 246"/>
                  <a:gd name="T46" fmla="*/ 198 w 288"/>
                  <a:gd name="T47" fmla="*/ 240 h 246"/>
                  <a:gd name="T48" fmla="*/ 186 w 288"/>
                  <a:gd name="T49" fmla="*/ 246 h 246"/>
                  <a:gd name="T50" fmla="*/ 174 w 288"/>
                  <a:gd name="T51" fmla="*/ 240 h 246"/>
                  <a:gd name="T52" fmla="*/ 162 w 288"/>
                  <a:gd name="T53" fmla="*/ 222 h 246"/>
                  <a:gd name="T54" fmla="*/ 144 w 288"/>
                  <a:gd name="T55" fmla="*/ 216 h 246"/>
                  <a:gd name="T56" fmla="*/ 144 w 288"/>
                  <a:gd name="T57" fmla="*/ 204 h 246"/>
                  <a:gd name="T58" fmla="*/ 126 w 288"/>
                  <a:gd name="T59" fmla="*/ 204 h 246"/>
                  <a:gd name="T60" fmla="*/ 126 w 288"/>
                  <a:gd name="T61" fmla="*/ 198 h 246"/>
                  <a:gd name="T62" fmla="*/ 108 w 288"/>
                  <a:gd name="T63" fmla="*/ 204 h 246"/>
                  <a:gd name="T64" fmla="*/ 120 w 288"/>
                  <a:gd name="T65" fmla="*/ 216 h 246"/>
                  <a:gd name="T66" fmla="*/ 102 w 288"/>
                  <a:gd name="T67" fmla="*/ 222 h 246"/>
                  <a:gd name="T68" fmla="*/ 54 w 288"/>
                  <a:gd name="T69" fmla="*/ 204 h 246"/>
                  <a:gd name="T70" fmla="*/ 18 w 288"/>
                  <a:gd name="T71" fmla="*/ 210 h 246"/>
                  <a:gd name="T72" fmla="*/ 12 w 288"/>
                  <a:gd name="T73" fmla="*/ 204 h 246"/>
                  <a:gd name="T74" fmla="*/ 24 w 288"/>
                  <a:gd name="T75" fmla="*/ 192 h 246"/>
                  <a:gd name="T76" fmla="*/ 24 w 288"/>
                  <a:gd name="T77" fmla="*/ 156 h 246"/>
                  <a:gd name="T78" fmla="*/ 36 w 288"/>
                  <a:gd name="T79" fmla="*/ 126 h 246"/>
                  <a:gd name="T80" fmla="*/ 6 w 288"/>
                  <a:gd name="T81" fmla="*/ 66 h 246"/>
                  <a:gd name="T82" fmla="*/ 0 w 288"/>
                  <a:gd name="T83" fmla="*/ 0 h 246"/>
                  <a:gd name="T84" fmla="*/ 162 w 288"/>
                  <a:gd name="T85" fmla="*/ 0 h 246"/>
                  <a:gd name="T86" fmla="*/ 162 w 288"/>
                  <a:gd name="T87" fmla="*/ 24 h 246"/>
                  <a:gd name="T88" fmla="*/ 168 w 288"/>
                  <a:gd name="T89" fmla="*/ 18 h 246"/>
                  <a:gd name="T90" fmla="*/ 162 w 288"/>
                  <a:gd name="T91" fmla="*/ 30 h 246"/>
                  <a:gd name="T92" fmla="*/ 174 w 288"/>
                  <a:gd name="T93" fmla="*/ 36 h 246"/>
                  <a:gd name="T94" fmla="*/ 162 w 288"/>
                  <a:gd name="T95" fmla="*/ 48 h 246"/>
                  <a:gd name="T96" fmla="*/ 168 w 288"/>
                  <a:gd name="T97" fmla="*/ 48 h 246"/>
                  <a:gd name="T98" fmla="*/ 144 w 288"/>
                  <a:gd name="T99" fmla="*/ 84 h 246"/>
                  <a:gd name="T100" fmla="*/ 138 w 288"/>
                  <a:gd name="T101" fmla="*/ 126 h 246"/>
                  <a:gd name="T102" fmla="*/ 240 w 288"/>
                  <a:gd name="T103" fmla="*/ 120 h 246"/>
                  <a:gd name="T104" fmla="*/ 240 w 288"/>
                  <a:gd name="T105" fmla="*/ 144 h 246"/>
                  <a:gd name="T106" fmla="*/ 252 w 288"/>
                  <a:gd name="T107" fmla="*/ 168 h 246"/>
                  <a:gd name="T108" fmla="*/ 258 w 288"/>
                  <a:gd name="T109" fmla="*/ 174 h 246"/>
                  <a:gd name="T110" fmla="*/ 258 w 288"/>
                  <a:gd name="T111" fmla="*/ 18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246"/>
                  <a:gd name="T170" fmla="*/ 288 w 288"/>
                  <a:gd name="T171" fmla="*/ 246 h 2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lnTo>
                      <a:pt x="258" y="18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86" name="Freeform 308"/>
              <p:cNvSpPr>
                <a:spLocks noChangeAspect="1"/>
              </p:cNvSpPr>
              <p:nvPr/>
            </p:nvSpPr>
            <p:spPr bwMode="auto">
              <a:xfrm>
                <a:off x="2556" y="1548"/>
                <a:ext cx="186" cy="294"/>
              </a:xfrm>
              <a:custGeom>
                <a:avLst/>
                <a:gdLst>
                  <a:gd name="T0" fmla="*/ 54 w 186"/>
                  <a:gd name="T1" fmla="*/ 294 h 294"/>
                  <a:gd name="T2" fmla="*/ 48 w 186"/>
                  <a:gd name="T3" fmla="*/ 294 h 294"/>
                  <a:gd name="T4" fmla="*/ 36 w 186"/>
                  <a:gd name="T5" fmla="*/ 276 h 294"/>
                  <a:gd name="T6" fmla="*/ 0 w 186"/>
                  <a:gd name="T7" fmla="*/ 162 h 294"/>
                  <a:gd name="T8" fmla="*/ 12 w 186"/>
                  <a:gd name="T9" fmla="*/ 162 h 294"/>
                  <a:gd name="T10" fmla="*/ 12 w 186"/>
                  <a:gd name="T11" fmla="*/ 150 h 294"/>
                  <a:gd name="T12" fmla="*/ 18 w 186"/>
                  <a:gd name="T13" fmla="*/ 150 h 294"/>
                  <a:gd name="T14" fmla="*/ 12 w 186"/>
                  <a:gd name="T15" fmla="*/ 144 h 294"/>
                  <a:gd name="T16" fmla="*/ 24 w 186"/>
                  <a:gd name="T17" fmla="*/ 114 h 294"/>
                  <a:gd name="T18" fmla="*/ 24 w 186"/>
                  <a:gd name="T19" fmla="*/ 60 h 294"/>
                  <a:gd name="T20" fmla="*/ 42 w 186"/>
                  <a:gd name="T21" fmla="*/ 6 h 294"/>
                  <a:gd name="T22" fmla="*/ 48 w 186"/>
                  <a:gd name="T23" fmla="*/ 6 h 294"/>
                  <a:gd name="T24" fmla="*/ 60 w 186"/>
                  <a:gd name="T25" fmla="*/ 18 h 294"/>
                  <a:gd name="T26" fmla="*/ 90 w 186"/>
                  <a:gd name="T27" fmla="*/ 0 h 294"/>
                  <a:gd name="T28" fmla="*/ 114 w 186"/>
                  <a:gd name="T29" fmla="*/ 18 h 294"/>
                  <a:gd name="T30" fmla="*/ 138 w 186"/>
                  <a:gd name="T31" fmla="*/ 96 h 294"/>
                  <a:gd name="T32" fmla="*/ 150 w 186"/>
                  <a:gd name="T33" fmla="*/ 96 h 294"/>
                  <a:gd name="T34" fmla="*/ 156 w 186"/>
                  <a:gd name="T35" fmla="*/ 120 h 294"/>
                  <a:gd name="T36" fmla="*/ 174 w 186"/>
                  <a:gd name="T37" fmla="*/ 120 h 294"/>
                  <a:gd name="T38" fmla="*/ 180 w 186"/>
                  <a:gd name="T39" fmla="*/ 138 h 294"/>
                  <a:gd name="T40" fmla="*/ 186 w 186"/>
                  <a:gd name="T41" fmla="*/ 138 h 294"/>
                  <a:gd name="T42" fmla="*/ 180 w 186"/>
                  <a:gd name="T43" fmla="*/ 156 h 294"/>
                  <a:gd name="T44" fmla="*/ 156 w 186"/>
                  <a:gd name="T45" fmla="*/ 168 h 294"/>
                  <a:gd name="T46" fmla="*/ 150 w 186"/>
                  <a:gd name="T47" fmla="*/ 186 h 294"/>
                  <a:gd name="T48" fmla="*/ 138 w 186"/>
                  <a:gd name="T49" fmla="*/ 174 h 294"/>
                  <a:gd name="T50" fmla="*/ 132 w 186"/>
                  <a:gd name="T51" fmla="*/ 186 h 294"/>
                  <a:gd name="T52" fmla="*/ 126 w 186"/>
                  <a:gd name="T53" fmla="*/ 180 h 294"/>
                  <a:gd name="T54" fmla="*/ 126 w 186"/>
                  <a:gd name="T55" fmla="*/ 192 h 294"/>
                  <a:gd name="T56" fmla="*/ 114 w 186"/>
                  <a:gd name="T57" fmla="*/ 192 h 294"/>
                  <a:gd name="T58" fmla="*/ 120 w 186"/>
                  <a:gd name="T59" fmla="*/ 186 h 294"/>
                  <a:gd name="T60" fmla="*/ 114 w 186"/>
                  <a:gd name="T61" fmla="*/ 180 h 294"/>
                  <a:gd name="T62" fmla="*/ 102 w 186"/>
                  <a:gd name="T63" fmla="*/ 222 h 294"/>
                  <a:gd name="T64" fmla="*/ 96 w 186"/>
                  <a:gd name="T65" fmla="*/ 216 h 294"/>
                  <a:gd name="T66" fmla="*/ 96 w 186"/>
                  <a:gd name="T67" fmla="*/ 234 h 294"/>
                  <a:gd name="T68" fmla="*/ 78 w 186"/>
                  <a:gd name="T69" fmla="*/ 234 h 294"/>
                  <a:gd name="T70" fmla="*/ 84 w 186"/>
                  <a:gd name="T71" fmla="*/ 246 h 294"/>
                  <a:gd name="T72" fmla="*/ 78 w 186"/>
                  <a:gd name="T73" fmla="*/ 234 h 294"/>
                  <a:gd name="T74" fmla="*/ 66 w 186"/>
                  <a:gd name="T75" fmla="*/ 240 h 294"/>
                  <a:gd name="T76" fmla="*/ 54 w 186"/>
                  <a:gd name="T77" fmla="*/ 294 h 2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6"/>
                  <a:gd name="T118" fmla="*/ 0 h 294"/>
                  <a:gd name="T119" fmla="*/ 186 w 186"/>
                  <a:gd name="T120" fmla="*/ 294 h 2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6" h="294">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close/>
                  </a:path>
                </a:pathLst>
              </a:custGeom>
              <a:solidFill>
                <a:srgbClr val="FF8C00"/>
              </a:solidFill>
              <a:ln w="9525">
                <a:solidFill>
                  <a:srgbClr val="FF8C00"/>
                </a:solidFill>
                <a:round/>
                <a:headEnd/>
                <a:tailEnd/>
              </a:ln>
            </p:spPr>
            <p:txBody>
              <a:bodyPr/>
              <a:lstStyle/>
              <a:p>
                <a:endParaRPr lang="en-US"/>
              </a:p>
            </p:txBody>
          </p:sp>
          <p:sp>
            <p:nvSpPr>
              <p:cNvPr id="22987" name="Freeform 309"/>
              <p:cNvSpPr>
                <a:spLocks noChangeAspect="1"/>
              </p:cNvSpPr>
              <p:nvPr/>
            </p:nvSpPr>
            <p:spPr bwMode="auto">
              <a:xfrm>
                <a:off x="2556" y="1548"/>
                <a:ext cx="186" cy="300"/>
              </a:xfrm>
              <a:custGeom>
                <a:avLst/>
                <a:gdLst>
                  <a:gd name="T0" fmla="*/ 54 w 186"/>
                  <a:gd name="T1" fmla="*/ 294 h 300"/>
                  <a:gd name="T2" fmla="*/ 48 w 186"/>
                  <a:gd name="T3" fmla="*/ 294 h 300"/>
                  <a:gd name="T4" fmla="*/ 36 w 186"/>
                  <a:gd name="T5" fmla="*/ 276 h 300"/>
                  <a:gd name="T6" fmla="*/ 0 w 186"/>
                  <a:gd name="T7" fmla="*/ 162 h 300"/>
                  <a:gd name="T8" fmla="*/ 12 w 186"/>
                  <a:gd name="T9" fmla="*/ 162 h 300"/>
                  <a:gd name="T10" fmla="*/ 12 w 186"/>
                  <a:gd name="T11" fmla="*/ 150 h 300"/>
                  <a:gd name="T12" fmla="*/ 18 w 186"/>
                  <a:gd name="T13" fmla="*/ 150 h 300"/>
                  <a:gd name="T14" fmla="*/ 12 w 186"/>
                  <a:gd name="T15" fmla="*/ 144 h 300"/>
                  <a:gd name="T16" fmla="*/ 24 w 186"/>
                  <a:gd name="T17" fmla="*/ 114 h 300"/>
                  <a:gd name="T18" fmla="*/ 24 w 186"/>
                  <a:gd name="T19" fmla="*/ 60 h 300"/>
                  <a:gd name="T20" fmla="*/ 42 w 186"/>
                  <a:gd name="T21" fmla="*/ 6 h 300"/>
                  <a:gd name="T22" fmla="*/ 48 w 186"/>
                  <a:gd name="T23" fmla="*/ 6 h 300"/>
                  <a:gd name="T24" fmla="*/ 60 w 186"/>
                  <a:gd name="T25" fmla="*/ 18 h 300"/>
                  <a:gd name="T26" fmla="*/ 90 w 186"/>
                  <a:gd name="T27" fmla="*/ 0 h 300"/>
                  <a:gd name="T28" fmla="*/ 114 w 186"/>
                  <a:gd name="T29" fmla="*/ 18 h 300"/>
                  <a:gd name="T30" fmla="*/ 138 w 186"/>
                  <a:gd name="T31" fmla="*/ 96 h 300"/>
                  <a:gd name="T32" fmla="*/ 150 w 186"/>
                  <a:gd name="T33" fmla="*/ 96 h 300"/>
                  <a:gd name="T34" fmla="*/ 156 w 186"/>
                  <a:gd name="T35" fmla="*/ 120 h 300"/>
                  <a:gd name="T36" fmla="*/ 174 w 186"/>
                  <a:gd name="T37" fmla="*/ 120 h 300"/>
                  <a:gd name="T38" fmla="*/ 180 w 186"/>
                  <a:gd name="T39" fmla="*/ 138 h 300"/>
                  <a:gd name="T40" fmla="*/ 186 w 186"/>
                  <a:gd name="T41" fmla="*/ 138 h 300"/>
                  <a:gd name="T42" fmla="*/ 180 w 186"/>
                  <a:gd name="T43" fmla="*/ 156 h 300"/>
                  <a:gd name="T44" fmla="*/ 156 w 186"/>
                  <a:gd name="T45" fmla="*/ 168 h 300"/>
                  <a:gd name="T46" fmla="*/ 150 w 186"/>
                  <a:gd name="T47" fmla="*/ 186 h 300"/>
                  <a:gd name="T48" fmla="*/ 138 w 186"/>
                  <a:gd name="T49" fmla="*/ 174 h 300"/>
                  <a:gd name="T50" fmla="*/ 132 w 186"/>
                  <a:gd name="T51" fmla="*/ 186 h 300"/>
                  <a:gd name="T52" fmla="*/ 126 w 186"/>
                  <a:gd name="T53" fmla="*/ 180 h 300"/>
                  <a:gd name="T54" fmla="*/ 126 w 186"/>
                  <a:gd name="T55" fmla="*/ 192 h 300"/>
                  <a:gd name="T56" fmla="*/ 114 w 186"/>
                  <a:gd name="T57" fmla="*/ 192 h 300"/>
                  <a:gd name="T58" fmla="*/ 120 w 186"/>
                  <a:gd name="T59" fmla="*/ 186 h 300"/>
                  <a:gd name="T60" fmla="*/ 114 w 186"/>
                  <a:gd name="T61" fmla="*/ 180 h 300"/>
                  <a:gd name="T62" fmla="*/ 102 w 186"/>
                  <a:gd name="T63" fmla="*/ 222 h 300"/>
                  <a:gd name="T64" fmla="*/ 96 w 186"/>
                  <a:gd name="T65" fmla="*/ 216 h 300"/>
                  <a:gd name="T66" fmla="*/ 96 w 186"/>
                  <a:gd name="T67" fmla="*/ 234 h 300"/>
                  <a:gd name="T68" fmla="*/ 78 w 186"/>
                  <a:gd name="T69" fmla="*/ 234 h 300"/>
                  <a:gd name="T70" fmla="*/ 84 w 186"/>
                  <a:gd name="T71" fmla="*/ 246 h 300"/>
                  <a:gd name="T72" fmla="*/ 78 w 186"/>
                  <a:gd name="T73" fmla="*/ 234 h 300"/>
                  <a:gd name="T74" fmla="*/ 66 w 186"/>
                  <a:gd name="T75" fmla="*/ 240 h 300"/>
                  <a:gd name="T76" fmla="*/ 54 w 186"/>
                  <a:gd name="T77" fmla="*/ 294 h 300"/>
                  <a:gd name="T78" fmla="*/ 54 w 186"/>
                  <a:gd name="T79" fmla="*/ 300 h 3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6"/>
                  <a:gd name="T121" fmla="*/ 0 h 300"/>
                  <a:gd name="T122" fmla="*/ 186 w 186"/>
                  <a:gd name="T123" fmla="*/ 300 h 3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6" h="300">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lnTo>
                      <a:pt x="54" y="30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88" name="Freeform 310"/>
              <p:cNvSpPr>
                <a:spLocks noChangeAspect="1"/>
              </p:cNvSpPr>
              <p:nvPr/>
            </p:nvSpPr>
            <p:spPr bwMode="auto">
              <a:xfrm>
                <a:off x="2244" y="2106"/>
                <a:ext cx="234" cy="114"/>
              </a:xfrm>
              <a:custGeom>
                <a:avLst/>
                <a:gdLst>
                  <a:gd name="T0" fmla="*/ 180 w 234"/>
                  <a:gd name="T1" fmla="*/ 0 h 114"/>
                  <a:gd name="T2" fmla="*/ 204 w 234"/>
                  <a:gd name="T3" fmla="*/ 78 h 114"/>
                  <a:gd name="T4" fmla="*/ 234 w 234"/>
                  <a:gd name="T5" fmla="*/ 72 h 114"/>
                  <a:gd name="T6" fmla="*/ 228 w 234"/>
                  <a:gd name="T7" fmla="*/ 102 h 114"/>
                  <a:gd name="T8" fmla="*/ 228 w 234"/>
                  <a:gd name="T9" fmla="*/ 90 h 114"/>
                  <a:gd name="T10" fmla="*/ 222 w 234"/>
                  <a:gd name="T11" fmla="*/ 102 h 114"/>
                  <a:gd name="T12" fmla="*/ 210 w 234"/>
                  <a:gd name="T13" fmla="*/ 108 h 114"/>
                  <a:gd name="T14" fmla="*/ 198 w 234"/>
                  <a:gd name="T15" fmla="*/ 114 h 114"/>
                  <a:gd name="T16" fmla="*/ 192 w 234"/>
                  <a:gd name="T17" fmla="*/ 90 h 114"/>
                  <a:gd name="T18" fmla="*/ 186 w 234"/>
                  <a:gd name="T19" fmla="*/ 96 h 114"/>
                  <a:gd name="T20" fmla="*/ 174 w 234"/>
                  <a:gd name="T21" fmla="*/ 90 h 114"/>
                  <a:gd name="T22" fmla="*/ 174 w 234"/>
                  <a:gd name="T23" fmla="*/ 78 h 114"/>
                  <a:gd name="T24" fmla="*/ 180 w 234"/>
                  <a:gd name="T25" fmla="*/ 78 h 114"/>
                  <a:gd name="T26" fmla="*/ 174 w 234"/>
                  <a:gd name="T27" fmla="*/ 66 h 114"/>
                  <a:gd name="T28" fmla="*/ 174 w 234"/>
                  <a:gd name="T29" fmla="*/ 66 h 114"/>
                  <a:gd name="T30" fmla="*/ 174 w 234"/>
                  <a:gd name="T31" fmla="*/ 42 h 114"/>
                  <a:gd name="T32" fmla="*/ 162 w 234"/>
                  <a:gd name="T33" fmla="*/ 42 h 114"/>
                  <a:gd name="T34" fmla="*/ 180 w 234"/>
                  <a:gd name="T35" fmla="*/ 18 h 114"/>
                  <a:gd name="T36" fmla="*/ 174 w 234"/>
                  <a:gd name="T37" fmla="*/ 12 h 114"/>
                  <a:gd name="T38" fmla="*/ 156 w 234"/>
                  <a:gd name="T39" fmla="*/ 42 h 114"/>
                  <a:gd name="T40" fmla="*/ 144 w 234"/>
                  <a:gd name="T41" fmla="*/ 42 h 114"/>
                  <a:gd name="T42" fmla="*/ 156 w 234"/>
                  <a:gd name="T43" fmla="*/ 48 h 114"/>
                  <a:gd name="T44" fmla="*/ 156 w 234"/>
                  <a:gd name="T45" fmla="*/ 72 h 114"/>
                  <a:gd name="T46" fmla="*/ 168 w 234"/>
                  <a:gd name="T47" fmla="*/ 96 h 114"/>
                  <a:gd name="T48" fmla="*/ 156 w 234"/>
                  <a:gd name="T49" fmla="*/ 90 h 114"/>
                  <a:gd name="T50" fmla="*/ 168 w 234"/>
                  <a:gd name="T51" fmla="*/ 96 h 114"/>
                  <a:gd name="T52" fmla="*/ 174 w 234"/>
                  <a:gd name="T53" fmla="*/ 114 h 114"/>
                  <a:gd name="T54" fmla="*/ 132 w 234"/>
                  <a:gd name="T55" fmla="*/ 102 h 114"/>
                  <a:gd name="T56" fmla="*/ 126 w 234"/>
                  <a:gd name="T57" fmla="*/ 102 h 114"/>
                  <a:gd name="T58" fmla="*/ 120 w 234"/>
                  <a:gd name="T59" fmla="*/ 96 h 114"/>
                  <a:gd name="T60" fmla="*/ 132 w 234"/>
                  <a:gd name="T61" fmla="*/ 72 h 114"/>
                  <a:gd name="T62" fmla="*/ 138 w 234"/>
                  <a:gd name="T63" fmla="*/ 66 h 114"/>
                  <a:gd name="T64" fmla="*/ 126 w 234"/>
                  <a:gd name="T65" fmla="*/ 66 h 114"/>
                  <a:gd name="T66" fmla="*/ 90 w 234"/>
                  <a:gd name="T67" fmla="*/ 48 h 114"/>
                  <a:gd name="T68" fmla="*/ 84 w 234"/>
                  <a:gd name="T69" fmla="*/ 30 h 114"/>
                  <a:gd name="T70" fmla="*/ 66 w 234"/>
                  <a:gd name="T71" fmla="*/ 30 h 114"/>
                  <a:gd name="T72" fmla="*/ 54 w 234"/>
                  <a:gd name="T73" fmla="*/ 42 h 114"/>
                  <a:gd name="T74" fmla="*/ 36 w 234"/>
                  <a:gd name="T75" fmla="*/ 36 h 114"/>
                  <a:gd name="T76" fmla="*/ 6 w 234"/>
                  <a:gd name="T77" fmla="*/ 66 h 114"/>
                  <a:gd name="T78" fmla="*/ 0 w 234"/>
                  <a:gd name="T79" fmla="*/ 36 h 114"/>
                  <a:gd name="T80" fmla="*/ 162 w 234"/>
                  <a:gd name="T81" fmla="*/ 6 h 114"/>
                  <a:gd name="T82" fmla="*/ 180 w 234"/>
                  <a:gd name="T83" fmla="*/ 0 h 1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4"/>
                  <a:gd name="T127" fmla="*/ 0 h 114"/>
                  <a:gd name="T128" fmla="*/ 234 w 234"/>
                  <a:gd name="T129" fmla="*/ 114 h 1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close/>
                  </a:path>
                </a:pathLst>
              </a:custGeom>
              <a:solidFill>
                <a:srgbClr val="FF8C00"/>
              </a:solidFill>
              <a:ln w="9525">
                <a:solidFill>
                  <a:srgbClr val="FF8C00"/>
                </a:solidFill>
                <a:round/>
                <a:headEnd/>
                <a:tailEnd/>
              </a:ln>
            </p:spPr>
            <p:txBody>
              <a:bodyPr/>
              <a:lstStyle/>
              <a:p>
                <a:endParaRPr lang="en-US"/>
              </a:p>
            </p:txBody>
          </p:sp>
          <p:sp>
            <p:nvSpPr>
              <p:cNvPr id="22989" name="Freeform 311"/>
              <p:cNvSpPr>
                <a:spLocks noChangeAspect="1"/>
              </p:cNvSpPr>
              <p:nvPr/>
            </p:nvSpPr>
            <p:spPr bwMode="auto">
              <a:xfrm>
                <a:off x="2244" y="2106"/>
                <a:ext cx="234" cy="114"/>
              </a:xfrm>
              <a:custGeom>
                <a:avLst/>
                <a:gdLst>
                  <a:gd name="T0" fmla="*/ 180 w 234"/>
                  <a:gd name="T1" fmla="*/ 0 h 114"/>
                  <a:gd name="T2" fmla="*/ 204 w 234"/>
                  <a:gd name="T3" fmla="*/ 78 h 114"/>
                  <a:gd name="T4" fmla="*/ 234 w 234"/>
                  <a:gd name="T5" fmla="*/ 72 h 114"/>
                  <a:gd name="T6" fmla="*/ 228 w 234"/>
                  <a:gd name="T7" fmla="*/ 102 h 114"/>
                  <a:gd name="T8" fmla="*/ 228 w 234"/>
                  <a:gd name="T9" fmla="*/ 90 h 114"/>
                  <a:gd name="T10" fmla="*/ 222 w 234"/>
                  <a:gd name="T11" fmla="*/ 102 h 114"/>
                  <a:gd name="T12" fmla="*/ 210 w 234"/>
                  <a:gd name="T13" fmla="*/ 108 h 114"/>
                  <a:gd name="T14" fmla="*/ 198 w 234"/>
                  <a:gd name="T15" fmla="*/ 114 h 114"/>
                  <a:gd name="T16" fmla="*/ 192 w 234"/>
                  <a:gd name="T17" fmla="*/ 90 h 114"/>
                  <a:gd name="T18" fmla="*/ 186 w 234"/>
                  <a:gd name="T19" fmla="*/ 96 h 114"/>
                  <a:gd name="T20" fmla="*/ 174 w 234"/>
                  <a:gd name="T21" fmla="*/ 90 h 114"/>
                  <a:gd name="T22" fmla="*/ 174 w 234"/>
                  <a:gd name="T23" fmla="*/ 78 h 114"/>
                  <a:gd name="T24" fmla="*/ 180 w 234"/>
                  <a:gd name="T25" fmla="*/ 78 h 114"/>
                  <a:gd name="T26" fmla="*/ 174 w 234"/>
                  <a:gd name="T27" fmla="*/ 66 h 114"/>
                  <a:gd name="T28" fmla="*/ 168 w 234"/>
                  <a:gd name="T29" fmla="*/ 66 h 114"/>
                  <a:gd name="T30" fmla="*/ 174 w 234"/>
                  <a:gd name="T31" fmla="*/ 66 h 114"/>
                  <a:gd name="T32" fmla="*/ 174 w 234"/>
                  <a:gd name="T33" fmla="*/ 42 h 114"/>
                  <a:gd name="T34" fmla="*/ 162 w 234"/>
                  <a:gd name="T35" fmla="*/ 42 h 114"/>
                  <a:gd name="T36" fmla="*/ 180 w 234"/>
                  <a:gd name="T37" fmla="*/ 18 h 114"/>
                  <a:gd name="T38" fmla="*/ 174 w 234"/>
                  <a:gd name="T39" fmla="*/ 12 h 114"/>
                  <a:gd name="T40" fmla="*/ 156 w 234"/>
                  <a:gd name="T41" fmla="*/ 42 h 114"/>
                  <a:gd name="T42" fmla="*/ 144 w 234"/>
                  <a:gd name="T43" fmla="*/ 42 h 114"/>
                  <a:gd name="T44" fmla="*/ 156 w 234"/>
                  <a:gd name="T45" fmla="*/ 48 h 114"/>
                  <a:gd name="T46" fmla="*/ 156 w 234"/>
                  <a:gd name="T47" fmla="*/ 72 h 114"/>
                  <a:gd name="T48" fmla="*/ 168 w 234"/>
                  <a:gd name="T49" fmla="*/ 96 h 114"/>
                  <a:gd name="T50" fmla="*/ 156 w 234"/>
                  <a:gd name="T51" fmla="*/ 90 h 114"/>
                  <a:gd name="T52" fmla="*/ 168 w 234"/>
                  <a:gd name="T53" fmla="*/ 96 h 114"/>
                  <a:gd name="T54" fmla="*/ 174 w 234"/>
                  <a:gd name="T55" fmla="*/ 114 h 114"/>
                  <a:gd name="T56" fmla="*/ 132 w 234"/>
                  <a:gd name="T57" fmla="*/ 102 h 114"/>
                  <a:gd name="T58" fmla="*/ 126 w 234"/>
                  <a:gd name="T59" fmla="*/ 102 h 114"/>
                  <a:gd name="T60" fmla="*/ 120 w 234"/>
                  <a:gd name="T61" fmla="*/ 96 h 114"/>
                  <a:gd name="T62" fmla="*/ 132 w 234"/>
                  <a:gd name="T63" fmla="*/ 72 h 114"/>
                  <a:gd name="T64" fmla="*/ 138 w 234"/>
                  <a:gd name="T65" fmla="*/ 66 h 114"/>
                  <a:gd name="T66" fmla="*/ 126 w 234"/>
                  <a:gd name="T67" fmla="*/ 66 h 114"/>
                  <a:gd name="T68" fmla="*/ 90 w 234"/>
                  <a:gd name="T69" fmla="*/ 48 h 114"/>
                  <a:gd name="T70" fmla="*/ 84 w 234"/>
                  <a:gd name="T71" fmla="*/ 30 h 114"/>
                  <a:gd name="T72" fmla="*/ 66 w 234"/>
                  <a:gd name="T73" fmla="*/ 30 h 114"/>
                  <a:gd name="T74" fmla="*/ 54 w 234"/>
                  <a:gd name="T75" fmla="*/ 42 h 114"/>
                  <a:gd name="T76" fmla="*/ 36 w 234"/>
                  <a:gd name="T77" fmla="*/ 36 h 114"/>
                  <a:gd name="T78" fmla="*/ 6 w 234"/>
                  <a:gd name="T79" fmla="*/ 66 h 114"/>
                  <a:gd name="T80" fmla="*/ 0 w 234"/>
                  <a:gd name="T81" fmla="*/ 36 h 114"/>
                  <a:gd name="T82" fmla="*/ 162 w 234"/>
                  <a:gd name="T83" fmla="*/ 6 h 114"/>
                  <a:gd name="T84" fmla="*/ 180 w 234"/>
                  <a:gd name="T85" fmla="*/ 0 h 114"/>
                  <a:gd name="T86" fmla="*/ 180 w 234"/>
                  <a:gd name="T87" fmla="*/ 6 h 1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4"/>
                  <a:gd name="T133" fmla="*/ 0 h 114"/>
                  <a:gd name="T134" fmla="*/ 234 w 234"/>
                  <a:gd name="T135" fmla="*/ 114 h 1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68" y="66"/>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lnTo>
                      <a:pt x="180"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90" name="Freeform 312"/>
              <p:cNvSpPr>
                <a:spLocks noChangeAspect="1"/>
              </p:cNvSpPr>
              <p:nvPr/>
            </p:nvSpPr>
            <p:spPr bwMode="auto">
              <a:xfrm>
                <a:off x="2496" y="1854"/>
                <a:ext cx="174" cy="90"/>
              </a:xfrm>
              <a:custGeom>
                <a:avLst/>
                <a:gdLst>
                  <a:gd name="T0" fmla="*/ 36 w 174"/>
                  <a:gd name="T1" fmla="*/ 30 h 90"/>
                  <a:gd name="T2" fmla="*/ 90 w 174"/>
                  <a:gd name="T3" fmla="*/ 18 h 90"/>
                  <a:gd name="T4" fmla="*/ 108 w 174"/>
                  <a:gd name="T5" fmla="*/ 0 h 90"/>
                  <a:gd name="T6" fmla="*/ 120 w 174"/>
                  <a:gd name="T7" fmla="*/ 18 h 90"/>
                  <a:gd name="T8" fmla="*/ 114 w 174"/>
                  <a:gd name="T9" fmla="*/ 42 h 90"/>
                  <a:gd name="T10" fmla="*/ 126 w 174"/>
                  <a:gd name="T11" fmla="*/ 42 h 90"/>
                  <a:gd name="T12" fmla="*/ 150 w 174"/>
                  <a:gd name="T13" fmla="*/ 66 h 90"/>
                  <a:gd name="T14" fmla="*/ 168 w 174"/>
                  <a:gd name="T15" fmla="*/ 60 h 90"/>
                  <a:gd name="T16" fmla="*/ 150 w 174"/>
                  <a:gd name="T17" fmla="*/ 48 h 90"/>
                  <a:gd name="T18" fmla="*/ 162 w 174"/>
                  <a:gd name="T19" fmla="*/ 42 h 90"/>
                  <a:gd name="T20" fmla="*/ 174 w 174"/>
                  <a:gd name="T21" fmla="*/ 66 h 90"/>
                  <a:gd name="T22" fmla="*/ 138 w 174"/>
                  <a:gd name="T23" fmla="*/ 84 h 90"/>
                  <a:gd name="T24" fmla="*/ 138 w 174"/>
                  <a:gd name="T25" fmla="*/ 72 h 90"/>
                  <a:gd name="T26" fmla="*/ 120 w 174"/>
                  <a:gd name="T27" fmla="*/ 90 h 90"/>
                  <a:gd name="T28" fmla="*/ 120 w 174"/>
                  <a:gd name="T29" fmla="*/ 84 h 90"/>
                  <a:gd name="T30" fmla="*/ 102 w 174"/>
                  <a:gd name="T31" fmla="*/ 60 h 90"/>
                  <a:gd name="T32" fmla="*/ 84 w 174"/>
                  <a:gd name="T33" fmla="*/ 66 h 90"/>
                  <a:gd name="T34" fmla="*/ 78 w 174"/>
                  <a:gd name="T35" fmla="*/ 66 h 90"/>
                  <a:gd name="T36" fmla="*/ 0 w 174"/>
                  <a:gd name="T37" fmla="*/ 84 h 90"/>
                  <a:gd name="T38" fmla="*/ 0 w 174"/>
                  <a:gd name="T39" fmla="*/ 36 h 90"/>
                  <a:gd name="T40" fmla="*/ 18 w 174"/>
                  <a:gd name="T41" fmla="*/ 36 h 90"/>
                  <a:gd name="T42" fmla="*/ 36 w 174"/>
                  <a:gd name="T43" fmla="*/ 30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4"/>
                  <a:gd name="T67" fmla="*/ 0 h 90"/>
                  <a:gd name="T68" fmla="*/ 174 w 174"/>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close/>
                  </a:path>
                </a:pathLst>
              </a:custGeom>
              <a:solidFill>
                <a:srgbClr val="FFAA00"/>
              </a:solidFill>
              <a:ln w="9525">
                <a:solidFill>
                  <a:srgbClr val="FFAA00"/>
                </a:solidFill>
                <a:round/>
                <a:headEnd/>
                <a:tailEnd/>
              </a:ln>
            </p:spPr>
            <p:txBody>
              <a:bodyPr/>
              <a:lstStyle/>
              <a:p>
                <a:endParaRPr lang="en-US"/>
              </a:p>
            </p:txBody>
          </p:sp>
          <p:sp>
            <p:nvSpPr>
              <p:cNvPr id="22991" name="Freeform 313"/>
              <p:cNvSpPr>
                <a:spLocks noChangeAspect="1"/>
              </p:cNvSpPr>
              <p:nvPr/>
            </p:nvSpPr>
            <p:spPr bwMode="auto">
              <a:xfrm>
                <a:off x="2496" y="1854"/>
                <a:ext cx="174" cy="90"/>
              </a:xfrm>
              <a:custGeom>
                <a:avLst/>
                <a:gdLst>
                  <a:gd name="T0" fmla="*/ 36 w 174"/>
                  <a:gd name="T1" fmla="*/ 30 h 90"/>
                  <a:gd name="T2" fmla="*/ 90 w 174"/>
                  <a:gd name="T3" fmla="*/ 18 h 90"/>
                  <a:gd name="T4" fmla="*/ 108 w 174"/>
                  <a:gd name="T5" fmla="*/ 0 h 90"/>
                  <a:gd name="T6" fmla="*/ 120 w 174"/>
                  <a:gd name="T7" fmla="*/ 18 h 90"/>
                  <a:gd name="T8" fmla="*/ 114 w 174"/>
                  <a:gd name="T9" fmla="*/ 42 h 90"/>
                  <a:gd name="T10" fmla="*/ 126 w 174"/>
                  <a:gd name="T11" fmla="*/ 42 h 90"/>
                  <a:gd name="T12" fmla="*/ 150 w 174"/>
                  <a:gd name="T13" fmla="*/ 66 h 90"/>
                  <a:gd name="T14" fmla="*/ 168 w 174"/>
                  <a:gd name="T15" fmla="*/ 60 h 90"/>
                  <a:gd name="T16" fmla="*/ 150 w 174"/>
                  <a:gd name="T17" fmla="*/ 48 h 90"/>
                  <a:gd name="T18" fmla="*/ 162 w 174"/>
                  <a:gd name="T19" fmla="*/ 42 h 90"/>
                  <a:gd name="T20" fmla="*/ 174 w 174"/>
                  <a:gd name="T21" fmla="*/ 66 h 90"/>
                  <a:gd name="T22" fmla="*/ 138 w 174"/>
                  <a:gd name="T23" fmla="*/ 84 h 90"/>
                  <a:gd name="T24" fmla="*/ 138 w 174"/>
                  <a:gd name="T25" fmla="*/ 72 h 90"/>
                  <a:gd name="T26" fmla="*/ 120 w 174"/>
                  <a:gd name="T27" fmla="*/ 90 h 90"/>
                  <a:gd name="T28" fmla="*/ 120 w 174"/>
                  <a:gd name="T29" fmla="*/ 84 h 90"/>
                  <a:gd name="T30" fmla="*/ 102 w 174"/>
                  <a:gd name="T31" fmla="*/ 60 h 90"/>
                  <a:gd name="T32" fmla="*/ 84 w 174"/>
                  <a:gd name="T33" fmla="*/ 66 h 90"/>
                  <a:gd name="T34" fmla="*/ 78 w 174"/>
                  <a:gd name="T35" fmla="*/ 66 h 90"/>
                  <a:gd name="T36" fmla="*/ 0 w 174"/>
                  <a:gd name="T37" fmla="*/ 84 h 90"/>
                  <a:gd name="T38" fmla="*/ 0 w 174"/>
                  <a:gd name="T39" fmla="*/ 36 h 90"/>
                  <a:gd name="T40" fmla="*/ 18 w 174"/>
                  <a:gd name="T41" fmla="*/ 36 h 90"/>
                  <a:gd name="T42" fmla="*/ 36 w 174"/>
                  <a:gd name="T43" fmla="*/ 30 h 90"/>
                  <a:gd name="T44" fmla="*/ 36 w 174"/>
                  <a:gd name="T45" fmla="*/ 36 h 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4"/>
                  <a:gd name="T70" fmla="*/ 0 h 90"/>
                  <a:gd name="T71" fmla="*/ 174 w 174"/>
                  <a:gd name="T72" fmla="*/ 90 h 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lnTo>
                      <a:pt x="36" y="3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92" name="Freeform 314"/>
              <p:cNvSpPr>
                <a:spLocks noChangeAspect="1"/>
              </p:cNvSpPr>
              <p:nvPr/>
            </p:nvSpPr>
            <p:spPr bwMode="auto">
              <a:xfrm>
                <a:off x="1878" y="1794"/>
                <a:ext cx="198" cy="264"/>
              </a:xfrm>
              <a:custGeom>
                <a:avLst/>
                <a:gdLst>
                  <a:gd name="T0" fmla="*/ 96 w 198"/>
                  <a:gd name="T1" fmla="*/ 258 h 264"/>
                  <a:gd name="T2" fmla="*/ 0 w 198"/>
                  <a:gd name="T3" fmla="*/ 264 h 264"/>
                  <a:gd name="T4" fmla="*/ 24 w 198"/>
                  <a:gd name="T5" fmla="*/ 204 h 264"/>
                  <a:gd name="T6" fmla="*/ 0 w 198"/>
                  <a:gd name="T7" fmla="*/ 144 h 264"/>
                  <a:gd name="T8" fmla="*/ 6 w 198"/>
                  <a:gd name="T9" fmla="*/ 78 h 264"/>
                  <a:gd name="T10" fmla="*/ 36 w 198"/>
                  <a:gd name="T11" fmla="*/ 42 h 264"/>
                  <a:gd name="T12" fmla="*/ 36 w 198"/>
                  <a:gd name="T13" fmla="*/ 66 h 264"/>
                  <a:gd name="T14" fmla="*/ 42 w 198"/>
                  <a:gd name="T15" fmla="*/ 54 h 264"/>
                  <a:gd name="T16" fmla="*/ 42 w 198"/>
                  <a:gd name="T17" fmla="*/ 36 h 264"/>
                  <a:gd name="T18" fmla="*/ 60 w 198"/>
                  <a:gd name="T19" fmla="*/ 24 h 264"/>
                  <a:gd name="T20" fmla="*/ 54 w 198"/>
                  <a:gd name="T21" fmla="*/ 12 h 264"/>
                  <a:gd name="T22" fmla="*/ 66 w 198"/>
                  <a:gd name="T23" fmla="*/ 0 h 264"/>
                  <a:gd name="T24" fmla="*/ 126 w 198"/>
                  <a:gd name="T25" fmla="*/ 18 h 264"/>
                  <a:gd name="T26" fmla="*/ 138 w 198"/>
                  <a:gd name="T27" fmla="*/ 36 h 264"/>
                  <a:gd name="T28" fmla="*/ 132 w 198"/>
                  <a:gd name="T29" fmla="*/ 42 h 264"/>
                  <a:gd name="T30" fmla="*/ 144 w 198"/>
                  <a:gd name="T31" fmla="*/ 60 h 264"/>
                  <a:gd name="T32" fmla="*/ 144 w 198"/>
                  <a:gd name="T33" fmla="*/ 84 h 264"/>
                  <a:gd name="T34" fmla="*/ 120 w 198"/>
                  <a:gd name="T35" fmla="*/ 108 h 264"/>
                  <a:gd name="T36" fmla="*/ 120 w 198"/>
                  <a:gd name="T37" fmla="*/ 126 h 264"/>
                  <a:gd name="T38" fmla="*/ 132 w 198"/>
                  <a:gd name="T39" fmla="*/ 132 h 264"/>
                  <a:gd name="T40" fmla="*/ 162 w 198"/>
                  <a:gd name="T41" fmla="*/ 96 h 264"/>
                  <a:gd name="T42" fmla="*/ 180 w 198"/>
                  <a:gd name="T43" fmla="*/ 114 h 264"/>
                  <a:gd name="T44" fmla="*/ 198 w 198"/>
                  <a:gd name="T45" fmla="*/ 162 h 264"/>
                  <a:gd name="T46" fmla="*/ 192 w 198"/>
                  <a:gd name="T47" fmla="*/ 186 h 264"/>
                  <a:gd name="T48" fmla="*/ 192 w 198"/>
                  <a:gd name="T49" fmla="*/ 192 h 264"/>
                  <a:gd name="T50" fmla="*/ 186 w 198"/>
                  <a:gd name="T51" fmla="*/ 186 h 264"/>
                  <a:gd name="T52" fmla="*/ 180 w 198"/>
                  <a:gd name="T53" fmla="*/ 186 h 264"/>
                  <a:gd name="T54" fmla="*/ 156 w 198"/>
                  <a:gd name="T55" fmla="*/ 246 h 264"/>
                  <a:gd name="T56" fmla="*/ 114 w 198"/>
                  <a:gd name="T57" fmla="*/ 258 h 264"/>
                  <a:gd name="T58" fmla="*/ 96 w 198"/>
                  <a:gd name="T59" fmla="*/ 258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
                  <a:gd name="T91" fmla="*/ 0 h 264"/>
                  <a:gd name="T92" fmla="*/ 198 w 198"/>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 h="264">
                    <a:moveTo>
                      <a:pt x="96" y="258"/>
                    </a:moveTo>
                    <a:lnTo>
                      <a:pt x="0" y="264"/>
                    </a:lnTo>
                    <a:lnTo>
                      <a:pt x="24" y="204"/>
                    </a:lnTo>
                    <a:lnTo>
                      <a:pt x="0" y="144"/>
                    </a:lnTo>
                    <a:lnTo>
                      <a:pt x="6" y="78"/>
                    </a:lnTo>
                    <a:lnTo>
                      <a:pt x="36" y="42"/>
                    </a:lnTo>
                    <a:lnTo>
                      <a:pt x="36" y="66"/>
                    </a:lnTo>
                    <a:lnTo>
                      <a:pt x="42" y="54"/>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close/>
                  </a:path>
                </a:pathLst>
              </a:custGeom>
              <a:solidFill>
                <a:srgbClr val="FF4500"/>
              </a:solidFill>
              <a:ln w="9525">
                <a:solidFill>
                  <a:srgbClr val="FF4500"/>
                </a:solidFill>
                <a:round/>
                <a:headEnd/>
                <a:tailEnd/>
              </a:ln>
            </p:spPr>
            <p:txBody>
              <a:bodyPr/>
              <a:lstStyle/>
              <a:p>
                <a:endParaRPr lang="en-US"/>
              </a:p>
            </p:txBody>
          </p:sp>
          <p:sp>
            <p:nvSpPr>
              <p:cNvPr id="22993" name="Freeform 315"/>
              <p:cNvSpPr>
                <a:spLocks noChangeAspect="1"/>
              </p:cNvSpPr>
              <p:nvPr/>
            </p:nvSpPr>
            <p:spPr bwMode="auto">
              <a:xfrm>
                <a:off x="1878" y="1794"/>
                <a:ext cx="198" cy="264"/>
              </a:xfrm>
              <a:custGeom>
                <a:avLst/>
                <a:gdLst>
                  <a:gd name="T0" fmla="*/ 96 w 198"/>
                  <a:gd name="T1" fmla="*/ 258 h 264"/>
                  <a:gd name="T2" fmla="*/ 0 w 198"/>
                  <a:gd name="T3" fmla="*/ 264 h 264"/>
                  <a:gd name="T4" fmla="*/ 24 w 198"/>
                  <a:gd name="T5" fmla="*/ 204 h 264"/>
                  <a:gd name="T6" fmla="*/ 0 w 198"/>
                  <a:gd name="T7" fmla="*/ 144 h 264"/>
                  <a:gd name="T8" fmla="*/ 6 w 198"/>
                  <a:gd name="T9" fmla="*/ 78 h 264"/>
                  <a:gd name="T10" fmla="*/ 36 w 198"/>
                  <a:gd name="T11" fmla="*/ 42 h 264"/>
                  <a:gd name="T12" fmla="*/ 36 w 198"/>
                  <a:gd name="T13" fmla="*/ 66 h 264"/>
                  <a:gd name="T14" fmla="*/ 42 w 198"/>
                  <a:gd name="T15" fmla="*/ 54 h 264"/>
                  <a:gd name="T16" fmla="*/ 42 w 198"/>
                  <a:gd name="T17" fmla="*/ 66 h 264"/>
                  <a:gd name="T18" fmla="*/ 42 w 198"/>
                  <a:gd name="T19" fmla="*/ 36 h 264"/>
                  <a:gd name="T20" fmla="*/ 60 w 198"/>
                  <a:gd name="T21" fmla="*/ 24 h 264"/>
                  <a:gd name="T22" fmla="*/ 54 w 198"/>
                  <a:gd name="T23" fmla="*/ 12 h 264"/>
                  <a:gd name="T24" fmla="*/ 66 w 198"/>
                  <a:gd name="T25" fmla="*/ 0 h 264"/>
                  <a:gd name="T26" fmla="*/ 126 w 198"/>
                  <a:gd name="T27" fmla="*/ 18 h 264"/>
                  <a:gd name="T28" fmla="*/ 138 w 198"/>
                  <a:gd name="T29" fmla="*/ 36 h 264"/>
                  <a:gd name="T30" fmla="*/ 132 w 198"/>
                  <a:gd name="T31" fmla="*/ 42 h 264"/>
                  <a:gd name="T32" fmla="*/ 144 w 198"/>
                  <a:gd name="T33" fmla="*/ 60 h 264"/>
                  <a:gd name="T34" fmla="*/ 144 w 198"/>
                  <a:gd name="T35" fmla="*/ 84 h 264"/>
                  <a:gd name="T36" fmla="*/ 120 w 198"/>
                  <a:gd name="T37" fmla="*/ 108 h 264"/>
                  <a:gd name="T38" fmla="*/ 120 w 198"/>
                  <a:gd name="T39" fmla="*/ 126 h 264"/>
                  <a:gd name="T40" fmla="*/ 132 w 198"/>
                  <a:gd name="T41" fmla="*/ 132 h 264"/>
                  <a:gd name="T42" fmla="*/ 162 w 198"/>
                  <a:gd name="T43" fmla="*/ 96 h 264"/>
                  <a:gd name="T44" fmla="*/ 180 w 198"/>
                  <a:gd name="T45" fmla="*/ 114 h 264"/>
                  <a:gd name="T46" fmla="*/ 198 w 198"/>
                  <a:gd name="T47" fmla="*/ 162 h 264"/>
                  <a:gd name="T48" fmla="*/ 192 w 198"/>
                  <a:gd name="T49" fmla="*/ 186 h 264"/>
                  <a:gd name="T50" fmla="*/ 192 w 198"/>
                  <a:gd name="T51" fmla="*/ 192 h 264"/>
                  <a:gd name="T52" fmla="*/ 186 w 198"/>
                  <a:gd name="T53" fmla="*/ 186 h 264"/>
                  <a:gd name="T54" fmla="*/ 180 w 198"/>
                  <a:gd name="T55" fmla="*/ 186 h 264"/>
                  <a:gd name="T56" fmla="*/ 156 w 198"/>
                  <a:gd name="T57" fmla="*/ 246 h 264"/>
                  <a:gd name="T58" fmla="*/ 114 w 198"/>
                  <a:gd name="T59" fmla="*/ 258 h 264"/>
                  <a:gd name="T60" fmla="*/ 96 w 198"/>
                  <a:gd name="T61" fmla="*/ 258 h 264"/>
                  <a:gd name="T62" fmla="*/ 96 w 198"/>
                  <a:gd name="T63" fmla="*/ 264 h 2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264"/>
                  <a:gd name="T98" fmla="*/ 198 w 198"/>
                  <a:gd name="T99" fmla="*/ 264 h 2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264">
                    <a:moveTo>
                      <a:pt x="96" y="258"/>
                    </a:moveTo>
                    <a:lnTo>
                      <a:pt x="0" y="264"/>
                    </a:lnTo>
                    <a:lnTo>
                      <a:pt x="24" y="204"/>
                    </a:lnTo>
                    <a:lnTo>
                      <a:pt x="0" y="144"/>
                    </a:lnTo>
                    <a:lnTo>
                      <a:pt x="6" y="78"/>
                    </a:lnTo>
                    <a:lnTo>
                      <a:pt x="36" y="42"/>
                    </a:lnTo>
                    <a:lnTo>
                      <a:pt x="36" y="66"/>
                    </a:lnTo>
                    <a:lnTo>
                      <a:pt x="42" y="54"/>
                    </a:lnTo>
                    <a:lnTo>
                      <a:pt x="42" y="66"/>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lnTo>
                      <a:pt x="96" y="26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94" name="Freeform 316"/>
              <p:cNvSpPr>
                <a:spLocks noChangeAspect="1"/>
              </p:cNvSpPr>
              <p:nvPr/>
            </p:nvSpPr>
            <p:spPr bwMode="auto">
              <a:xfrm>
                <a:off x="1692" y="1704"/>
                <a:ext cx="288" cy="144"/>
              </a:xfrm>
              <a:custGeom>
                <a:avLst/>
                <a:gdLst>
                  <a:gd name="T0" fmla="*/ 288 w 288"/>
                  <a:gd name="T1" fmla="*/ 72 h 144"/>
                  <a:gd name="T2" fmla="*/ 258 w 288"/>
                  <a:gd name="T3" fmla="*/ 72 h 144"/>
                  <a:gd name="T4" fmla="*/ 252 w 288"/>
                  <a:gd name="T5" fmla="*/ 84 h 144"/>
                  <a:gd name="T6" fmla="*/ 216 w 288"/>
                  <a:gd name="T7" fmla="*/ 72 h 144"/>
                  <a:gd name="T8" fmla="*/ 186 w 288"/>
                  <a:gd name="T9" fmla="*/ 90 h 144"/>
                  <a:gd name="T10" fmla="*/ 174 w 288"/>
                  <a:gd name="T11" fmla="*/ 108 h 144"/>
                  <a:gd name="T12" fmla="*/ 174 w 288"/>
                  <a:gd name="T13" fmla="*/ 90 h 144"/>
                  <a:gd name="T14" fmla="*/ 156 w 288"/>
                  <a:gd name="T15" fmla="*/ 108 h 144"/>
                  <a:gd name="T16" fmla="*/ 156 w 288"/>
                  <a:gd name="T17" fmla="*/ 90 h 144"/>
                  <a:gd name="T18" fmla="*/ 132 w 288"/>
                  <a:gd name="T19" fmla="*/ 144 h 144"/>
                  <a:gd name="T20" fmla="*/ 120 w 288"/>
                  <a:gd name="T21" fmla="*/ 144 h 144"/>
                  <a:gd name="T22" fmla="*/ 126 w 288"/>
                  <a:gd name="T23" fmla="*/ 132 h 144"/>
                  <a:gd name="T24" fmla="*/ 114 w 288"/>
                  <a:gd name="T25" fmla="*/ 132 h 144"/>
                  <a:gd name="T26" fmla="*/ 120 w 288"/>
                  <a:gd name="T27" fmla="*/ 108 h 144"/>
                  <a:gd name="T28" fmla="*/ 102 w 288"/>
                  <a:gd name="T29" fmla="*/ 96 h 144"/>
                  <a:gd name="T30" fmla="*/ 12 w 288"/>
                  <a:gd name="T31" fmla="*/ 78 h 144"/>
                  <a:gd name="T32" fmla="*/ 0 w 288"/>
                  <a:gd name="T33" fmla="*/ 66 h 144"/>
                  <a:gd name="T34" fmla="*/ 108 w 288"/>
                  <a:gd name="T35" fmla="*/ 0 h 144"/>
                  <a:gd name="T36" fmla="*/ 114 w 288"/>
                  <a:gd name="T37" fmla="*/ 0 h 144"/>
                  <a:gd name="T38" fmla="*/ 84 w 288"/>
                  <a:gd name="T39" fmla="*/ 30 h 144"/>
                  <a:gd name="T40" fmla="*/ 84 w 288"/>
                  <a:gd name="T41" fmla="*/ 42 h 144"/>
                  <a:gd name="T42" fmla="*/ 96 w 288"/>
                  <a:gd name="T43" fmla="*/ 30 h 144"/>
                  <a:gd name="T44" fmla="*/ 90 w 288"/>
                  <a:gd name="T45" fmla="*/ 42 h 144"/>
                  <a:gd name="T46" fmla="*/ 108 w 288"/>
                  <a:gd name="T47" fmla="*/ 36 h 144"/>
                  <a:gd name="T48" fmla="*/ 132 w 288"/>
                  <a:gd name="T49" fmla="*/ 54 h 144"/>
                  <a:gd name="T50" fmla="*/ 162 w 288"/>
                  <a:gd name="T51" fmla="*/ 60 h 144"/>
                  <a:gd name="T52" fmla="*/ 186 w 288"/>
                  <a:gd name="T53" fmla="*/ 42 h 144"/>
                  <a:gd name="T54" fmla="*/ 234 w 288"/>
                  <a:gd name="T55" fmla="*/ 30 h 144"/>
                  <a:gd name="T56" fmla="*/ 240 w 288"/>
                  <a:gd name="T57" fmla="*/ 48 h 144"/>
                  <a:gd name="T58" fmla="*/ 270 w 288"/>
                  <a:gd name="T59" fmla="*/ 48 h 144"/>
                  <a:gd name="T60" fmla="*/ 270 w 288"/>
                  <a:gd name="T61" fmla="*/ 60 h 144"/>
                  <a:gd name="T62" fmla="*/ 288 w 288"/>
                  <a:gd name="T63" fmla="*/ 72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8"/>
                  <a:gd name="T97" fmla="*/ 0 h 144"/>
                  <a:gd name="T98" fmla="*/ 288 w 288"/>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close/>
                  </a:path>
                </a:pathLst>
              </a:custGeom>
              <a:solidFill>
                <a:srgbClr val="FF4500"/>
              </a:solidFill>
              <a:ln w="9525">
                <a:solidFill>
                  <a:srgbClr val="FF4500"/>
                </a:solidFill>
                <a:round/>
                <a:headEnd/>
                <a:tailEnd/>
              </a:ln>
            </p:spPr>
            <p:txBody>
              <a:bodyPr/>
              <a:lstStyle/>
              <a:p>
                <a:endParaRPr lang="en-US"/>
              </a:p>
            </p:txBody>
          </p:sp>
          <p:sp>
            <p:nvSpPr>
              <p:cNvPr id="22995" name="Freeform 317"/>
              <p:cNvSpPr>
                <a:spLocks noChangeAspect="1"/>
              </p:cNvSpPr>
              <p:nvPr/>
            </p:nvSpPr>
            <p:spPr bwMode="auto">
              <a:xfrm>
                <a:off x="1692" y="1704"/>
                <a:ext cx="288" cy="144"/>
              </a:xfrm>
              <a:custGeom>
                <a:avLst/>
                <a:gdLst>
                  <a:gd name="T0" fmla="*/ 288 w 288"/>
                  <a:gd name="T1" fmla="*/ 72 h 144"/>
                  <a:gd name="T2" fmla="*/ 258 w 288"/>
                  <a:gd name="T3" fmla="*/ 72 h 144"/>
                  <a:gd name="T4" fmla="*/ 252 w 288"/>
                  <a:gd name="T5" fmla="*/ 84 h 144"/>
                  <a:gd name="T6" fmla="*/ 216 w 288"/>
                  <a:gd name="T7" fmla="*/ 72 h 144"/>
                  <a:gd name="T8" fmla="*/ 186 w 288"/>
                  <a:gd name="T9" fmla="*/ 90 h 144"/>
                  <a:gd name="T10" fmla="*/ 174 w 288"/>
                  <a:gd name="T11" fmla="*/ 108 h 144"/>
                  <a:gd name="T12" fmla="*/ 174 w 288"/>
                  <a:gd name="T13" fmla="*/ 90 h 144"/>
                  <a:gd name="T14" fmla="*/ 156 w 288"/>
                  <a:gd name="T15" fmla="*/ 108 h 144"/>
                  <a:gd name="T16" fmla="*/ 156 w 288"/>
                  <a:gd name="T17" fmla="*/ 90 h 144"/>
                  <a:gd name="T18" fmla="*/ 132 w 288"/>
                  <a:gd name="T19" fmla="*/ 144 h 144"/>
                  <a:gd name="T20" fmla="*/ 120 w 288"/>
                  <a:gd name="T21" fmla="*/ 144 h 144"/>
                  <a:gd name="T22" fmla="*/ 126 w 288"/>
                  <a:gd name="T23" fmla="*/ 132 h 144"/>
                  <a:gd name="T24" fmla="*/ 114 w 288"/>
                  <a:gd name="T25" fmla="*/ 132 h 144"/>
                  <a:gd name="T26" fmla="*/ 120 w 288"/>
                  <a:gd name="T27" fmla="*/ 108 h 144"/>
                  <a:gd name="T28" fmla="*/ 102 w 288"/>
                  <a:gd name="T29" fmla="*/ 96 h 144"/>
                  <a:gd name="T30" fmla="*/ 12 w 288"/>
                  <a:gd name="T31" fmla="*/ 78 h 144"/>
                  <a:gd name="T32" fmla="*/ 0 w 288"/>
                  <a:gd name="T33" fmla="*/ 66 h 144"/>
                  <a:gd name="T34" fmla="*/ 108 w 288"/>
                  <a:gd name="T35" fmla="*/ 0 h 144"/>
                  <a:gd name="T36" fmla="*/ 114 w 288"/>
                  <a:gd name="T37" fmla="*/ 0 h 144"/>
                  <a:gd name="T38" fmla="*/ 84 w 288"/>
                  <a:gd name="T39" fmla="*/ 30 h 144"/>
                  <a:gd name="T40" fmla="*/ 84 w 288"/>
                  <a:gd name="T41" fmla="*/ 42 h 144"/>
                  <a:gd name="T42" fmla="*/ 96 w 288"/>
                  <a:gd name="T43" fmla="*/ 30 h 144"/>
                  <a:gd name="T44" fmla="*/ 90 w 288"/>
                  <a:gd name="T45" fmla="*/ 42 h 144"/>
                  <a:gd name="T46" fmla="*/ 108 w 288"/>
                  <a:gd name="T47" fmla="*/ 36 h 144"/>
                  <a:gd name="T48" fmla="*/ 132 w 288"/>
                  <a:gd name="T49" fmla="*/ 54 h 144"/>
                  <a:gd name="T50" fmla="*/ 162 w 288"/>
                  <a:gd name="T51" fmla="*/ 60 h 144"/>
                  <a:gd name="T52" fmla="*/ 186 w 288"/>
                  <a:gd name="T53" fmla="*/ 42 h 144"/>
                  <a:gd name="T54" fmla="*/ 234 w 288"/>
                  <a:gd name="T55" fmla="*/ 30 h 144"/>
                  <a:gd name="T56" fmla="*/ 240 w 288"/>
                  <a:gd name="T57" fmla="*/ 48 h 144"/>
                  <a:gd name="T58" fmla="*/ 270 w 288"/>
                  <a:gd name="T59" fmla="*/ 48 h 144"/>
                  <a:gd name="T60" fmla="*/ 270 w 288"/>
                  <a:gd name="T61" fmla="*/ 60 h 144"/>
                  <a:gd name="T62" fmla="*/ 288 w 288"/>
                  <a:gd name="T63" fmla="*/ 72 h 144"/>
                  <a:gd name="T64" fmla="*/ 288 w 288"/>
                  <a:gd name="T65" fmla="*/ 78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8"/>
                  <a:gd name="T100" fmla="*/ 0 h 144"/>
                  <a:gd name="T101" fmla="*/ 288 w 288"/>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lnTo>
                      <a:pt x="288" y="7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96" name="Freeform 318"/>
              <p:cNvSpPr>
                <a:spLocks noChangeAspect="1"/>
              </p:cNvSpPr>
              <p:nvPr/>
            </p:nvSpPr>
            <p:spPr bwMode="auto">
              <a:xfrm>
                <a:off x="1392" y="1596"/>
                <a:ext cx="330" cy="372"/>
              </a:xfrm>
              <a:custGeom>
                <a:avLst/>
                <a:gdLst>
                  <a:gd name="T0" fmla="*/ 270 w 330"/>
                  <a:gd name="T1" fmla="*/ 366 h 372"/>
                  <a:gd name="T2" fmla="*/ 30 w 330"/>
                  <a:gd name="T3" fmla="*/ 372 h 372"/>
                  <a:gd name="T4" fmla="*/ 30 w 330"/>
                  <a:gd name="T5" fmla="*/ 258 h 372"/>
                  <a:gd name="T6" fmla="*/ 12 w 330"/>
                  <a:gd name="T7" fmla="*/ 234 h 372"/>
                  <a:gd name="T8" fmla="*/ 24 w 330"/>
                  <a:gd name="T9" fmla="*/ 216 h 372"/>
                  <a:gd name="T10" fmla="*/ 0 w 330"/>
                  <a:gd name="T11" fmla="*/ 24 h 372"/>
                  <a:gd name="T12" fmla="*/ 84 w 330"/>
                  <a:gd name="T13" fmla="*/ 24 h 372"/>
                  <a:gd name="T14" fmla="*/ 84 w 330"/>
                  <a:gd name="T15" fmla="*/ 0 h 372"/>
                  <a:gd name="T16" fmla="*/ 96 w 330"/>
                  <a:gd name="T17" fmla="*/ 0 h 372"/>
                  <a:gd name="T18" fmla="*/ 108 w 330"/>
                  <a:gd name="T19" fmla="*/ 36 h 372"/>
                  <a:gd name="T20" fmla="*/ 144 w 330"/>
                  <a:gd name="T21" fmla="*/ 48 h 372"/>
                  <a:gd name="T22" fmla="*/ 144 w 330"/>
                  <a:gd name="T23" fmla="*/ 54 h 372"/>
                  <a:gd name="T24" fmla="*/ 180 w 330"/>
                  <a:gd name="T25" fmla="*/ 48 h 372"/>
                  <a:gd name="T26" fmla="*/ 198 w 330"/>
                  <a:gd name="T27" fmla="*/ 48 h 372"/>
                  <a:gd name="T28" fmla="*/ 192 w 330"/>
                  <a:gd name="T29" fmla="*/ 54 h 372"/>
                  <a:gd name="T30" fmla="*/ 198 w 330"/>
                  <a:gd name="T31" fmla="*/ 54 h 372"/>
                  <a:gd name="T32" fmla="*/ 204 w 330"/>
                  <a:gd name="T33" fmla="*/ 72 h 372"/>
                  <a:gd name="T34" fmla="*/ 222 w 330"/>
                  <a:gd name="T35" fmla="*/ 60 h 372"/>
                  <a:gd name="T36" fmla="*/ 240 w 330"/>
                  <a:gd name="T37" fmla="*/ 78 h 372"/>
                  <a:gd name="T38" fmla="*/ 270 w 330"/>
                  <a:gd name="T39" fmla="*/ 66 h 372"/>
                  <a:gd name="T40" fmla="*/ 276 w 330"/>
                  <a:gd name="T41" fmla="*/ 72 h 372"/>
                  <a:gd name="T42" fmla="*/ 330 w 330"/>
                  <a:gd name="T43" fmla="*/ 78 h 372"/>
                  <a:gd name="T44" fmla="*/ 276 w 330"/>
                  <a:gd name="T45" fmla="*/ 108 h 372"/>
                  <a:gd name="T46" fmla="*/ 222 w 330"/>
                  <a:gd name="T47" fmla="*/ 162 h 372"/>
                  <a:gd name="T48" fmla="*/ 216 w 330"/>
                  <a:gd name="T49" fmla="*/ 168 h 372"/>
                  <a:gd name="T50" fmla="*/ 216 w 330"/>
                  <a:gd name="T51" fmla="*/ 204 h 372"/>
                  <a:gd name="T52" fmla="*/ 198 w 330"/>
                  <a:gd name="T53" fmla="*/ 216 h 372"/>
                  <a:gd name="T54" fmla="*/ 186 w 330"/>
                  <a:gd name="T55" fmla="*/ 234 h 372"/>
                  <a:gd name="T56" fmla="*/ 198 w 330"/>
                  <a:gd name="T57" fmla="*/ 246 h 372"/>
                  <a:gd name="T58" fmla="*/ 198 w 330"/>
                  <a:gd name="T59" fmla="*/ 288 h 372"/>
                  <a:gd name="T60" fmla="*/ 264 w 330"/>
                  <a:gd name="T61" fmla="*/ 336 h 372"/>
                  <a:gd name="T62" fmla="*/ 270 w 330"/>
                  <a:gd name="T63" fmla="*/ 366 h 3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0"/>
                  <a:gd name="T97" fmla="*/ 0 h 372"/>
                  <a:gd name="T98" fmla="*/ 330 w 330"/>
                  <a:gd name="T99" fmla="*/ 372 h 3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close/>
                  </a:path>
                </a:pathLst>
              </a:custGeom>
              <a:solidFill>
                <a:srgbClr val="FFAA00"/>
              </a:solidFill>
              <a:ln w="9525">
                <a:solidFill>
                  <a:srgbClr val="FFAA00"/>
                </a:solidFill>
                <a:round/>
                <a:headEnd/>
                <a:tailEnd/>
              </a:ln>
            </p:spPr>
            <p:txBody>
              <a:bodyPr/>
              <a:lstStyle/>
              <a:p>
                <a:endParaRPr lang="en-US"/>
              </a:p>
            </p:txBody>
          </p:sp>
          <p:sp>
            <p:nvSpPr>
              <p:cNvPr id="22997" name="Freeform 319"/>
              <p:cNvSpPr>
                <a:spLocks noChangeAspect="1"/>
              </p:cNvSpPr>
              <p:nvPr/>
            </p:nvSpPr>
            <p:spPr bwMode="auto">
              <a:xfrm>
                <a:off x="1392" y="1596"/>
                <a:ext cx="330" cy="372"/>
              </a:xfrm>
              <a:custGeom>
                <a:avLst/>
                <a:gdLst>
                  <a:gd name="T0" fmla="*/ 270 w 330"/>
                  <a:gd name="T1" fmla="*/ 366 h 372"/>
                  <a:gd name="T2" fmla="*/ 30 w 330"/>
                  <a:gd name="T3" fmla="*/ 372 h 372"/>
                  <a:gd name="T4" fmla="*/ 30 w 330"/>
                  <a:gd name="T5" fmla="*/ 258 h 372"/>
                  <a:gd name="T6" fmla="*/ 12 w 330"/>
                  <a:gd name="T7" fmla="*/ 234 h 372"/>
                  <a:gd name="T8" fmla="*/ 24 w 330"/>
                  <a:gd name="T9" fmla="*/ 216 h 372"/>
                  <a:gd name="T10" fmla="*/ 0 w 330"/>
                  <a:gd name="T11" fmla="*/ 24 h 372"/>
                  <a:gd name="T12" fmla="*/ 84 w 330"/>
                  <a:gd name="T13" fmla="*/ 24 h 372"/>
                  <a:gd name="T14" fmla="*/ 84 w 330"/>
                  <a:gd name="T15" fmla="*/ 0 h 372"/>
                  <a:gd name="T16" fmla="*/ 96 w 330"/>
                  <a:gd name="T17" fmla="*/ 0 h 372"/>
                  <a:gd name="T18" fmla="*/ 108 w 330"/>
                  <a:gd name="T19" fmla="*/ 36 h 372"/>
                  <a:gd name="T20" fmla="*/ 144 w 330"/>
                  <a:gd name="T21" fmla="*/ 48 h 372"/>
                  <a:gd name="T22" fmla="*/ 144 w 330"/>
                  <a:gd name="T23" fmla="*/ 54 h 372"/>
                  <a:gd name="T24" fmla="*/ 180 w 330"/>
                  <a:gd name="T25" fmla="*/ 48 h 372"/>
                  <a:gd name="T26" fmla="*/ 198 w 330"/>
                  <a:gd name="T27" fmla="*/ 48 h 372"/>
                  <a:gd name="T28" fmla="*/ 192 w 330"/>
                  <a:gd name="T29" fmla="*/ 54 h 372"/>
                  <a:gd name="T30" fmla="*/ 198 w 330"/>
                  <a:gd name="T31" fmla="*/ 54 h 372"/>
                  <a:gd name="T32" fmla="*/ 204 w 330"/>
                  <a:gd name="T33" fmla="*/ 72 h 372"/>
                  <a:gd name="T34" fmla="*/ 222 w 330"/>
                  <a:gd name="T35" fmla="*/ 60 h 372"/>
                  <a:gd name="T36" fmla="*/ 240 w 330"/>
                  <a:gd name="T37" fmla="*/ 78 h 372"/>
                  <a:gd name="T38" fmla="*/ 270 w 330"/>
                  <a:gd name="T39" fmla="*/ 66 h 372"/>
                  <a:gd name="T40" fmla="*/ 276 w 330"/>
                  <a:gd name="T41" fmla="*/ 72 h 372"/>
                  <a:gd name="T42" fmla="*/ 330 w 330"/>
                  <a:gd name="T43" fmla="*/ 78 h 372"/>
                  <a:gd name="T44" fmla="*/ 276 w 330"/>
                  <a:gd name="T45" fmla="*/ 108 h 372"/>
                  <a:gd name="T46" fmla="*/ 222 w 330"/>
                  <a:gd name="T47" fmla="*/ 162 h 372"/>
                  <a:gd name="T48" fmla="*/ 216 w 330"/>
                  <a:gd name="T49" fmla="*/ 168 h 372"/>
                  <a:gd name="T50" fmla="*/ 216 w 330"/>
                  <a:gd name="T51" fmla="*/ 204 h 372"/>
                  <a:gd name="T52" fmla="*/ 198 w 330"/>
                  <a:gd name="T53" fmla="*/ 216 h 372"/>
                  <a:gd name="T54" fmla="*/ 186 w 330"/>
                  <a:gd name="T55" fmla="*/ 234 h 372"/>
                  <a:gd name="T56" fmla="*/ 198 w 330"/>
                  <a:gd name="T57" fmla="*/ 246 h 372"/>
                  <a:gd name="T58" fmla="*/ 198 w 330"/>
                  <a:gd name="T59" fmla="*/ 288 h 372"/>
                  <a:gd name="T60" fmla="*/ 264 w 330"/>
                  <a:gd name="T61" fmla="*/ 336 h 372"/>
                  <a:gd name="T62" fmla="*/ 270 w 330"/>
                  <a:gd name="T63" fmla="*/ 366 h 372"/>
                  <a:gd name="T64" fmla="*/ 270 w 330"/>
                  <a:gd name="T65" fmla="*/ 372 h 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0"/>
                  <a:gd name="T100" fmla="*/ 0 h 372"/>
                  <a:gd name="T101" fmla="*/ 330 w 330"/>
                  <a:gd name="T102" fmla="*/ 372 h 3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lnTo>
                      <a:pt x="270" y="37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98" name="Freeform 320"/>
              <p:cNvSpPr>
                <a:spLocks noChangeAspect="1"/>
              </p:cNvSpPr>
              <p:nvPr/>
            </p:nvSpPr>
            <p:spPr bwMode="auto">
              <a:xfrm>
                <a:off x="1680" y="2496"/>
                <a:ext cx="180" cy="318"/>
              </a:xfrm>
              <a:custGeom>
                <a:avLst/>
                <a:gdLst>
                  <a:gd name="T0" fmla="*/ 180 w 180"/>
                  <a:gd name="T1" fmla="*/ 294 h 318"/>
                  <a:gd name="T2" fmla="*/ 126 w 180"/>
                  <a:gd name="T3" fmla="*/ 300 h 318"/>
                  <a:gd name="T4" fmla="*/ 120 w 180"/>
                  <a:gd name="T5" fmla="*/ 318 h 318"/>
                  <a:gd name="T6" fmla="*/ 114 w 180"/>
                  <a:gd name="T7" fmla="*/ 312 h 318"/>
                  <a:gd name="T8" fmla="*/ 102 w 180"/>
                  <a:gd name="T9" fmla="*/ 288 h 318"/>
                  <a:gd name="T10" fmla="*/ 102 w 180"/>
                  <a:gd name="T11" fmla="*/ 264 h 318"/>
                  <a:gd name="T12" fmla="*/ 0 w 180"/>
                  <a:gd name="T13" fmla="*/ 270 h 318"/>
                  <a:gd name="T14" fmla="*/ 6 w 180"/>
                  <a:gd name="T15" fmla="*/ 228 h 318"/>
                  <a:gd name="T16" fmla="*/ 30 w 180"/>
                  <a:gd name="T17" fmla="*/ 192 h 318"/>
                  <a:gd name="T18" fmla="*/ 24 w 180"/>
                  <a:gd name="T19" fmla="*/ 192 h 318"/>
                  <a:gd name="T20" fmla="*/ 36 w 180"/>
                  <a:gd name="T21" fmla="*/ 180 h 318"/>
                  <a:gd name="T22" fmla="*/ 24 w 180"/>
                  <a:gd name="T23" fmla="*/ 174 h 318"/>
                  <a:gd name="T24" fmla="*/ 30 w 180"/>
                  <a:gd name="T25" fmla="*/ 162 h 318"/>
                  <a:gd name="T26" fmla="*/ 24 w 180"/>
                  <a:gd name="T27" fmla="*/ 168 h 318"/>
                  <a:gd name="T28" fmla="*/ 24 w 180"/>
                  <a:gd name="T29" fmla="*/ 144 h 318"/>
                  <a:gd name="T30" fmla="*/ 18 w 180"/>
                  <a:gd name="T31" fmla="*/ 144 h 318"/>
                  <a:gd name="T32" fmla="*/ 18 w 180"/>
                  <a:gd name="T33" fmla="*/ 138 h 318"/>
                  <a:gd name="T34" fmla="*/ 24 w 180"/>
                  <a:gd name="T35" fmla="*/ 126 h 318"/>
                  <a:gd name="T36" fmla="*/ 18 w 180"/>
                  <a:gd name="T37" fmla="*/ 120 h 318"/>
                  <a:gd name="T38" fmla="*/ 24 w 180"/>
                  <a:gd name="T39" fmla="*/ 114 h 318"/>
                  <a:gd name="T40" fmla="*/ 12 w 180"/>
                  <a:gd name="T41" fmla="*/ 114 h 318"/>
                  <a:gd name="T42" fmla="*/ 12 w 180"/>
                  <a:gd name="T43" fmla="*/ 96 h 318"/>
                  <a:gd name="T44" fmla="*/ 24 w 180"/>
                  <a:gd name="T45" fmla="*/ 96 h 318"/>
                  <a:gd name="T46" fmla="*/ 18 w 180"/>
                  <a:gd name="T47" fmla="*/ 78 h 318"/>
                  <a:gd name="T48" fmla="*/ 48 w 180"/>
                  <a:gd name="T49" fmla="*/ 48 h 318"/>
                  <a:gd name="T50" fmla="*/ 48 w 180"/>
                  <a:gd name="T51" fmla="*/ 24 h 318"/>
                  <a:gd name="T52" fmla="*/ 60 w 180"/>
                  <a:gd name="T53" fmla="*/ 12 h 318"/>
                  <a:gd name="T54" fmla="*/ 168 w 180"/>
                  <a:gd name="T55" fmla="*/ 0 h 318"/>
                  <a:gd name="T56" fmla="*/ 168 w 180"/>
                  <a:gd name="T57" fmla="*/ 204 h 318"/>
                  <a:gd name="T58" fmla="*/ 180 w 180"/>
                  <a:gd name="T59" fmla="*/ 276 h 318"/>
                  <a:gd name="T60" fmla="*/ 180 w 180"/>
                  <a:gd name="T61" fmla="*/ 294 h 31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0"/>
                  <a:gd name="T94" fmla="*/ 0 h 318"/>
                  <a:gd name="T95" fmla="*/ 180 w 180"/>
                  <a:gd name="T96" fmla="*/ 318 h 31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close/>
                  </a:path>
                </a:pathLst>
              </a:custGeom>
              <a:solidFill>
                <a:srgbClr val="FF4500"/>
              </a:solidFill>
              <a:ln w="9525">
                <a:solidFill>
                  <a:srgbClr val="FF4500"/>
                </a:solidFill>
                <a:round/>
                <a:headEnd/>
                <a:tailEnd/>
              </a:ln>
            </p:spPr>
            <p:txBody>
              <a:bodyPr/>
              <a:lstStyle/>
              <a:p>
                <a:endParaRPr lang="en-US"/>
              </a:p>
            </p:txBody>
          </p:sp>
          <p:sp>
            <p:nvSpPr>
              <p:cNvPr id="22999" name="Freeform 321"/>
              <p:cNvSpPr>
                <a:spLocks noChangeAspect="1"/>
              </p:cNvSpPr>
              <p:nvPr/>
            </p:nvSpPr>
            <p:spPr bwMode="auto">
              <a:xfrm>
                <a:off x="1680" y="2496"/>
                <a:ext cx="180" cy="318"/>
              </a:xfrm>
              <a:custGeom>
                <a:avLst/>
                <a:gdLst>
                  <a:gd name="T0" fmla="*/ 180 w 180"/>
                  <a:gd name="T1" fmla="*/ 294 h 318"/>
                  <a:gd name="T2" fmla="*/ 126 w 180"/>
                  <a:gd name="T3" fmla="*/ 300 h 318"/>
                  <a:gd name="T4" fmla="*/ 120 w 180"/>
                  <a:gd name="T5" fmla="*/ 318 h 318"/>
                  <a:gd name="T6" fmla="*/ 114 w 180"/>
                  <a:gd name="T7" fmla="*/ 312 h 318"/>
                  <a:gd name="T8" fmla="*/ 102 w 180"/>
                  <a:gd name="T9" fmla="*/ 288 h 318"/>
                  <a:gd name="T10" fmla="*/ 102 w 180"/>
                  <a:gd name="T11" fmla="*/ 264 h 318"/>
                  <a:gd name="T12" fmla="*/ 0 w 180"/>
                  <a:gd name="T13" fmla="*/ 270 h 318"/>
                  <a:gd name="T14" fmla="*/ 6 w 180"/>
                  <a:gd name="T15" fmla="*/ 228 h 318"/>
                  <a:gd name="T16" fmla="*/ 30 w 180"/>
                  <a:gd name="T17" fmla="*/ 192 h 318"/>
                  <a:gd name="T18" fmla="*/ 24 w 180"/>
                  <a:gd name="T19" fmla="*/ 192 h 318"/>
                  <a:gd name="T20" fmla="*/ 36 w 180"/>
                  <a:gd name="T21" fmla="*/ 180 h 318"/>
                  <a:gd name="T22" fmla="*/ 24 w 180"/>
                  <a:gd name="T23" fmla="*/ 174 h 318"/>
                  <a:gd name="T24" fmla="*/ 30 w 180"/>
                  <a:gd name="T25" fmla="*/ 162 h 318"/>
                  <a:gd name="T26" fmla="*/ 24 w 180"/>
                  <a:gd name="T27" fmla="*/ 168 h 318"/>
                  <a:gd name="T28" fmla="*/ 24 w 180"/>
                  <a:gd name="T29" fmla="*/ 144 h 318"/>
                  <a:gd name="T30" fmla="*/ 18 w 180"/>
                  <a:gd name="T31" fmla="*/ 144 h 318"/>
                  <a:gd name="T32" fmla="*/ 18 w 180"/>
                  <a:gd name="T33" fmla="*/ 138 h 318"/>
                  <a:gd name="T34" fmla="*/ 24 w 180"/>
                  <a:gd name="T35" fmla="*/ 126 h 318"/>
                  <a:gd name="T36" fmla="*/ 18 w 180"/>
                  <a:gd name="T37" fmla="*/ 120 h 318"/>
                  <a:gd name="T38" fmla="*/ 24 w 180"/>
                  <a:gd name="T39" fmla="*/ 114 h 318"/>
                  <a:gd name="T40" fmla="*/ 12 w 180"/>
                  <a:gd name="T41" fmla="*/ 114 h 318"/>
                  <a:gd name="T42" fmla="*/ 12 w 180"/>
                  <a:gd name="T43" fmla="*/ 96 h 318"/>
                  <a:gd name="T44" fmla="*/ 24 w 180"/>
                  <a:gd name="T45" fmla="*/ 96 h 318"/>
                  <a:gd name="T46" fmla="*/ 18 w 180"/>
                  <a:gd name="T47" fmla="*/ 78 h 318"/>
                  <a:gd name="T48" fmla="*/ 48 w 180"/>
                  <a:gd name="T49" fmla="*/ 48 h 318"/>
                  <a:gd name="T50" fmla="*/ 48 w 180"/>
                  <a:gd name="T51" fmla="*/ 24 h 318"/>
                  <a:gd name="T52" fmla="*/ 60 w 180"/>
                  <a:gd name="T53" fmla="*/ 12 h 318"/>
                  <a:gd name="T54" fmla="*/ 168 w 180"/>
                  <a:gd name="T55" fmla="*/ 0 h 318"/>
                  <a:gd name="T56" fmla="*/ 168 w 180"/>
                  <a:gd name="T57" fmla="*/ 204 h 318"/>
                  <a:gd name="T58" fmla="*/ 180 w 180"/>
                  <a:gd name="T59" fmla="*/ 276 h 318"/>
                  <a:gd name="T60" fmla="*/ 180 w 180"/>
                  <a:gd name="T61" fmla="*/ 294 h 318"/>
                  <a:gd name="T62" fmla="*/ 180 w 180"/>
                  <a:gd name="T63" fmla="*/ 300 h 3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318"/>
                  <a:gd name="T98" fmla="*/ 180 w 180"/>
                  <a:gd name="T99" fmla="*/ 318 h 3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lnTo>
                      <a:pt x="180" y="30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00" name="Freeform 322"/>
              <p:cNvSpPr>
                <a:spLocks noChangeAspect="1"/>
              </p:cNvSpPr>
              <p:nvPr/>
            </p:nvSpPr>
            <p:spPr bwMode="auto">
              <a:xfrm>
                <a:off x="1452" y="2148"/>
                <a:ext cx="336" cy="294"/>
              </a:xfrm>
              <a:custGeom>
                <a:avLst/>
                <a:gdLst>
                  <a:gd name="T0" fmla="*/ 312 w 336"/>
                  <a:gd name="T1" fmla="*/ 294 h 294"/>
                  <a:gd name="T2" fmla="*/ 276 w 336"/>
                  <a:gd name="T3" fmla="*/ 294 h 294"/>
                  <a:gd name="T4" fmla="*/ 294 w 336"/>
                  <a:gd name="T5" fmla="*/ 276 h 294"/>
                  <a:gd name="T6" fmla="*/ 288 w 336"/>
                  <a:gd name="T7" fmla="*/ 264 h 294"/>
                  <a:gd name="T8" fmla="*/ 60 w 336"/>
                  <a:gd name="T9" fmla="*/ 270 h 294"/>
                  <a:gd name="T10" fmla="*/ 60 w 336"/>
                  <a:gd name="T11" fmla="*/ 96 h 294"/>
                  <a:gd name="T12" fmla="*/ 30 w 336"/>
                  <a:gd name="T13" fmla="*/ 72 h 294"/>
                  <a:gd name="T14" fmla="*/ 42 w 336"/>
                  <a:gd name="T15" fmla="*/ 54 h 294"/>
                  <a:gd name="T16" fmla="*/ 24 w 336"/>
                  <a:gd name="T17" fmla="*/ 42 h 294"/>
                  <a:gd name="T18" fmla="*/ 0 w 336"/>
                  <a:gd name="T19" fmla="*/ 6 h 294"/>
                  <a:gd name="T20" fmla="*/ 198 w 336"/>
                  <a:gd name="T21" fmla="*/ 0 h 294"/>
                  <a:gd name="T22" fmla="*/ 210 w 336"/>
                  <a:gd name="T23" fmla="*/ 18 h 294"/>
                  <a:gd name="T24" fmla="*/ 210 w 336"/>
                  <a:gd name="T25" fmla="*/ 48 h 294"/>
                  <a:gd name="T26" fmla="*/ 222 w 336"/>
                  <a:gd name="T27" fmla="*/ 66 h 294"/>
                  <a:gd name="T28" fmla="*/ 246 w 336"/>
                  <a:gd name="T29" fmla="*/ 84 h 294"/>
                  <a:gd name="T30" fmla="*/ 252 w 336"/>
                  <a:gd name="T31" fmla="*/ 108 h 294"/>
                  <a:gd name="T32" fmla="*/ 264 w 336"/>
                  <a:gd name="T33" fmla="*/ 102 h 294"/>
                  <a:gd name="T34" fmla="*/ 282 w 336"/>
                  <a:gd name="T35" fmla="*/ 114 h 294"/>
                  <a:gd name="T36" fmla="*/ 270 w 336"/>
                  <a:gd name="T37" fmla="*/ 150 h 294"/>
                  <a:gd name="T38" fmla="*/ 318 w 336"/>
                  <a:gd name="T39" fmla="*/ 186 h 294"/>
                  <a:gd name="T40" fmla="*/ 318 w 336"/>
                  <a:gd name="T41" fmla="*/ 210 h 294"/>
                  <a:gd name="T42" fmla="*/ 336 w 336"/>
                  <a:gd name="T43" fmla="*/ 228 h 294"/>
                  <a:gd name="T44" fmla="*/ 336 w 336"/>
                  <a:gd name="T45" fmla="*/ 252 h 294"/>
                  <a:gd name="T46" fmla="*/ 330 w 336"/>
                  <a:gd name="T47" fmla="*/ 252 h 294"/>
                  <a:gd name="T48" fmla="*/ 324 w 336"/>
                  <a:gd name="T49" fmla="*/ 258 h 294"/>
                  <a:gd name="T50" fmla="*/ 318 w 336"/>
                  <a:gd name="T51" fmla="*/ 252 h 294"/>
                  <a:gd name="T52" fmla="*/ 312 w 336"/>
                  <a:gd name="T53" fmla="*/ 288 h 294"/>
                  <a:gd name="T54" fmla="*/ 312 w 336"/>
                  <a:gd name="T55" fmla="*/ 294 h 2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36"/>
                  <a:gd name="T85" fmla="*/ 0 h 294"/>
                  <a:gd name="T86" fmla="*/ 336 w 336"/>
                  <a:gd name="T87" fmla="*/ 294 h 2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36" h="294">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close/>
                  </a:path>
                </a:pathLst>
              </a:custGeom>
              <a:solidFill>
                <a:srgbClr val="FF4500"/>
              </a:solidFill>
              <a:ln w="9525">
                <a:solidFill>
                  <a:srgbClr val="FF4500"/>
                </a:solidFill>
                <a:round/>
                <a:headEnd/>
                <a:tailEnd/>
              </a:ln>
            </p:spPr>
            <p:txBody>
              <a:bodyPr/>
              <a:lstStyle/>
              <a:p>
                <a:endParaRPr lang="en-US"/>
              </a:p>
            </p:txBody>
          </p:sp>
          <p:sp>
            <p:nvSpPr>
              <p:cNvPr id="23001" name="Freeform 323"/>
              <p:cNvSpPr>
                <a:spLocks noChangeAspect="1"/>
              </p:cNvSpPr>
              <p:nvPr/>
            </p:nvSpPr>
            <p:spPr bwMode="auto">
              <a:xfrm>
                <a:off x="1452" y="2148"/>
                <a:ext cx="336" cy="300"/>
              </a:xfrm>
              <a:custGeom>
                <a:avLst/>
                <a:gdLst>
                  <a:gd name="T0" fmla="*/ 312 w 336"/>
                  <a:gd name="T1" fmla="*/ 294 h 300"/>
                  <a:gd name="T2" fmla="*/ 276 w 336"/>
                  <a:gd name="T3" fmla="*/ 294 h 300"/>
                  <a:gd name="T4" fmla="*/ 294 w 336"/>
                  <a:gd name="T5" fmla="*/ 276 h 300"/>
                  <a:gd name="T6" fmla="*/ 288 w 336"/>
                  <a:gd name="T7" fmla="*/ 264 h 300"/>
                  <a:gd name="T8" fmla="*/ 60 w 336"/>
                  <a:gd name="T9" fmla="*/ 270 h 300"/>
                  <a:gd name="T10" fmla="*/ 60 w 336"/>
                  <a:gd name="T11" fmla="*/ 96 h 300"/>
                  <a:gd name="T12" fmla="*/ 30 w 336"/>
                  <a:gd name="T13" fmla="*/ 72 h 300"/>
                  <a:gd name="T14" fmla="*/ 42 w 336"/>
                  <a:gd name="T15" fmla="*/ 54 h 300"/>
                  <a:gd name="T16" fmla="*/ 24 w 336"/>
                  <a:gd name="T17" fmla="*/ 42 h 300"/>
                  <a:gd name="T18" fmla="*/ 0 w 336"/>
                  <a:gd name="T19" fmla="*/ 6 h 300"/>
                  <a:gd name="T20" fmla="*/ 198 w 336"/>
                  <a:gd name="T21" fmla="*/ 0 h 300"/>
                  <a:gd name="T22" fmla="*/ 210 w 336"/>
                  <a:gd name="T23" fmla="*/ 18 h 300"/>
                  <a:gd name="T24" fmla="*/ 210 w 336"/>
                  <a:gd name="T25" fmla="*/ 48 h 300"/>
                  <a:gd name="T26" fmla="*/ 222 w 336"/>
                  <a:gd name="T27" fmla="*/ 66 h 300"/>
                  <a:gd name="T28" fmla="*/ 246 w 336"/>
                  <a:gd name="T29" fmla="*/ 84 h 300"/>
                  <a:gd name="T30" fmla="*/ 252 w 336"/>
                  <a:gd name="T31" fmla="*/ 108 h 300"/>
                  <a:gd name="T32" fmla="*/ 264 w 336"/>
                  <a:gd name="T33" fmla="*/ 102 h 300"/>
                  <a:gd name="T34" fmla="*/ 282 w 336"/>
                  <a:gd name="T35" fmla="*/ 114 h 300"/>
                  <a:gd name="T36" fmla="*/ 270 w 336"/>
                  <a:gd name="T37" fmla="*/ 150 h 300"/>
                  <a:gd name="T38" fmla="*/ 318 w 336"/>
                  <a:gd name="T39" fmla="*/ 186 h 300"/>
                  <a:gd name="T40" fmla="*/ 318 w 336"/>
                  <a:gd name="T41" fmla="*/ 210 h 300"/>
                  <a:gd name="T42" fmla="*/ 336 w 336"/>
                  <a:gd name="T43" fmla="*/ 228 h 300"/>
                  <a:gd name="T44" fmla="*/ 336 w 336"/>
                  <a:gd name="T45" fmla="*/ 252 h 300"/>
                  <a:gd name="T46" fmla="*/ 330 w 336"/>
                  <a:gd name="T47" fmla="*/ 252 h 300"/>
                  <a:gd name="T48" fmla="*/ 324 w 336"/>
                  <a:gd name="T49" fmla="*/ 258 h 300"/>
                  <a:gd name="T50" fmla="*/ 318 w 336"/>
                  <a:gd name="T51" fmla="*/ 252 h 300"/>
                  <a:gd name="T52" fmla="*/ 312 w 336"/>
                  <a:gd name="T53" fmla="*/ 288 h 300"/>
                  <a:gd name="T54" fmla="*/ 312 w 336"/>
                  <a:gd name="T55" fmla="*/ 294 h 300"/>
                  <a:gd name="T56" fmla="*/ 312 w 336"/>
                  <a:gd name="T57" fmla="*/ 300 h 3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6"/>
                  <a:gd name="T88" fmla="*/ 0 h 300"/>
                  <a:gd name="T89" fmla="*/ 336 w 336"/>
                  <a:gd name="T90" fmla="*/ 300 h 3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6" h="300">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lnTo>
                      <a:pt x="312" y="30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02" name="Freeform 324"/>
              <p:cNvSpPr>
                <a:spLocks noChangeAspect="1"/>
              </p:cNvSpPr>
              <p:nvPr/>
            </p:nvSpPr>
            <p:spPr bwMode="auto">
              <a:xfrm>
                <a:off x="576" y="1530"/>
                <a:ext cx="522" cy="324"/>
              </a:xfrm>
              <a:custGeom>
                <a:avLst/>
                <a:gdLst>
                  <a:gd name="T0" fmla="*/ 504 w 522"/>
                  <a:gd name="T1" fmla="*/ 270 h 324"/>
                  <a:gd name="T2" fmla="*/ 498 w 522"/>
                  <a:gd name="T3" fmla="*/ 324 h 324"/>
                  <a:gd name="T4" fmla="*/ 186 w 522"/>
                  <a:gd name="T5" fmla="*/ 288 h 324"/>
                  <a:gd name="T6" fmla="*/ 180 w 522"/>
                  <a:gd name="T7" fmla="*/ 318 h 324"/>
                  <a:gd name="T8" fmla="*/ 168 w 522"/>
                  <a:gd name="T9" fmla="*/ 300 h 324"/>
                  <a:gd name="T10" fmla="*/ 162 w 522"/>
                  <a:gd name="T11" fmla="*/ 312 h 324"/>
                  <a:gd name="T12" fmla="*/ 126 w 522"/>
                  <a:gd name="T13" fmla="*/ 306 h 324"/>
                  <a:gd name="T14" fmla="*/ 120 w 522"/>
                  <a:gd name="T15" fmla="*/ 312 h 324"/>
                  <a:gd name="T16" fmla="*/ 102 w 522"/>
                  <a:gd name="T17" fmla="*/ 306 h 324"/>
                  <a:gd name="T18" fmla="*/ 96 w 522"/>
                  <a:gd name="T19" fmla="*/ 312 h 324"/>
                  <a:gd name="T20" fmla="*/ 90 w 522"/>
                  <a:gd name="T21" fmla="*/ 288 h 324"/>
                  <a:gd name="T22" fmla="*/ 78 w 522"/>
                  <a:gd name="T23" fmla="*/ 276 h 324"/>
                  <a:gd name="T24" fmla="*/ 66 w 522"/>
                  <a:gd name="T25" fmla="*/ 228 h 324"/>
                  <a:gd name="T26" fmla="*/ 60 w 522"/>
                  <a:gd name="T27" fmla="*/ 222 h 324"/>
                  <a:gd name="T28" fmla="*/ 42 w 522"/>
                  <a:gd name="T29" fmla="*/ 234 h 324"/>
                  <a:gd name="T30" fmla="*/ 36 w 522"/>
                  <a:gd name="T31" fmla="*/ 222 h 324"/>
                  <a:gd name="T32" fmla="*/ 60 w 522"/>
                  <a:gd name="T33" fmla="*/ 162 h 324"/>
                  <a:gd name="T34" fmla="*/ 36 w 522"/>
                  <a:gd name="T35" fmla="*/ 150 h 324"/>
                  <a:gd name="T36" fmla="*/ 24 w 522"/>
                  <a:gd name="T37" fmla="*/ 114 h 324"/>
                  <a:gd name="T38" fmla="*/ 6 w 522"/>
                  <a:gd name="T39" fmla="*/ 96 h 324"/>
                  <a:gd name="T40" fmla="*/ 12 w 522"/>
                  <a:gd name="T41" fmla="*/ 90 h 324"/>
                  <a:gd name="T42" fmla="*/ 0 w 522"/>
                  <a:gd name="T43" fmla="*/ 60 h 324"/>
                  <a:gd name="T44" fmla="*/ 12 w 522"/>
                  <a:gd name="T45" fmla="*/ 0 h 324"/>
                  <a:gd name="T46" fmla="*/ 282 w 522"/>
                  <a:gd name="T47" fmla="*/ 48 h 324"/>
                  <a:gd name="T48" fmla="*/ 522 w 522"/>
                  <a:gd name="T49" fmla="*/ 72 h 324"/>
                  <a:gd name="T50" fmla="*/ 510 w 522"/>
                  <a:gd name="T51" fmla="*/ 246 h 324"/>
                  <a:gd name="T52" fmla="*/ 504 w 522"/>
                  <a:gd name="T53" fmla="*/ 270 h 3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2"/>
                  <a:gd name="T82" fmla="*/ 0 h 324"/>
                  <a:gd name="T83" fmla="*/ 522 w 522"/>
                  <a:gd name="T84" fmla="*/ 324 h 3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close/>
                  </a:path>
                </a:pathLst>
              </a:custGeom>
              <a:solidFill>
                <a:srgbClr val="FFAA00"/>
              </a:solidFill>
              <a:ln w="9525">
                <a:solidFill>
                  <a:srgbClr val="FFAA00"/>
                </a:solidFill>
                <a:round/>
                <a:headEnd/>
                <a:tailEnd/>
              </a:ln>
            </p:spPr>
            <p:txBody>
              <a:bodyPr/>
              <a:lstStyle/>
              <a:p>
                <a:endParaRPr lang="en-US"/>
              </a:p>
            </p:txBody>
          </p:sp>
          <p:sp>
            <p:nvSpPr>
              <p:cNvPr id="23003" name="Freeform 325"/>
              <p:cNvSpPr>
                <a:spLocks noChangeAspect="1"/>
              </p:cNvSpPr>
              <p:nvPr/>
            </p:nvSpPr>
            <p:spPr bwMode="auto">
              <a:xfrm>
                <a:off x="576" y="1530"/>
                <a:ext cx="522" cy="324"/>
              </a:xfrm>
              <a:custGeom>
                <a:avLst/>
                <a:gdLst>
                  <a:gd name="T0" fmla="*/ 504 w 522"/>
                  <a:gd name="T1" fmla="*/ 270 h 324"/>
                  <a:gd name="T2" fmla="*/ 498 w 522"/>
                  <a:gd name="T3" fmla="*/ 324 h 324"/>
                  <a:gd name="T4" fmla="*/ 186 w 522"/>
                  <a:gd name="T5" fmla="*/ 288 h 324"/>
                  <a:gd name="T6" fmla="*/ 180 w 522"/>
                  <a:gd name="T7" fmla="*/ 318 h 324"/>
                  <a:gd name="T8" fmla="*/ 168 w 522"/>
                  <a:gd name="T9" fmla="*/ 300 h 324"/>
                  <a:gd name="T10" fmla="*/ 162 w 522"/>
                  <a:gd name="T11" fmla="*/ 312 h 324"/>
                  <a:gd name="T12" fmla="*/ 126 w 522"/>
                  <a:gd name="T13" fmla="*/ 306 h 324"/>
                  <a:gd name="T14" fmla="*/ 120 w 522"/>
                  <a:gd name="T15" fmla="*/ 312 h 324"/>
                  <a:gd name="T16" fmla="*/ 102 w 522"/>
                  <a:gd name="T17" fmla="*/ 306 h 324"/>
                  <a:gd name="T18" fmla="*/ 96 w 522"/>
                  <a:gd name="T19" fmla="*/ 312 h 324"/>
                  <a:gd name="T20" fmla="*/ 90 w 522"/>
                  <a:gd name="T21" fmla="*/ 288 h 324"/>
                  <a:gd name="T22" fmla="*/ 78 w 522"/>
                  <a:gd name="T23" fmla="*/ 276 h 324"/>
                  <a:gd name="T24" fmla="*/ 66 w 522"/>
                  <a:gd name="T25" fmla="*/ 228 h 324"/>
                  <a:gd name="T26" fmla="*/ 60 w 522"/>
                  <a:gd name="T27" fmla="*/ 222 h 324"/>
                  <a:gd name="T28" fmla="*/ 42 w 522"/>
                  <a:gd name="T29" fmla="*/ 234 h 324"/>
                  <a:gd name="T30" fmla="*/ 36 w 522"/>
                  <a:gd name="T31" fmla="*/ 222 h 324"/>
                  <a:gd name="T32" fmla="*/ 60 w 522"/>
                  <a:gd name="T33" fmla="*/ 162 h 324"/>
                  <a:gd name="T34" fmla="*/ 36 w 522"/>
                  <a:gd name="T35" fmla="*/ 150 h 324"/>
                  <a:gd name="T36" fmla="*/ 24 w 522"/>
                  <a:gd name="T37" fmla="*/ 114 h 324"/>
                  <a:gd name="T38" fmla="*/ 6 w 522"/>
                  <a:gd name="T39" fmla="*/ 96 h 324"/>
                  <a:gd name="T40" fmla="*/ 12 w 522"/>
                  <a:gd name="T41" fmla="*/ 90 h 324"/>
                  <a:gd name="T42" fmla="*/ 0 w 522"/>
                  <a:gd name="T43" fmla="*/ 60 h 324"/>
                  <a:gd name="T44" fmla="*/ 12 w 522"/>
                  <a:gd name="T45" fmla="*/ 0 h 324"/>
                  <a:gd name="T46" fmla="*/ 282 w 522"/>
                  <a:gd name="T47" fmla="*/ 48 h 324"/>
                  <a:gd name="T48" fmla="*/ 522 w 522"/>
                  <a:gd name="T49" fmla="*/ 72 h 324"/>
                  <a:gd name="T50" fmla="*/ 510 w 522"/>
                  <a:gd name="T51" fmla="*/ 246 h 324"/>
                  <a:gd name="T52" fmla="*/ 504 w 522"/>
                  <a:gd name="T53" fmla="*/ 270 h 324"/>
                  <a:gd name="T54" fmla="*/ 504 w 522"/>
                  <a:gd name="T55" fmla="*/ 276 h 3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2"/>
                  <a:gd name="T85" fmla="*/ 0 h 324"/>
                  <a:gd name="T86" fmla="*/ 522 w 522"/>
                  <a:gd name="T87" fmla="*/ 324 h 3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lnTo>
                      <a:pt x="504" y="27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04" name="Freeform 326"/>
              <p:cNvSpPr>
                <a:spLocks noChangeAspect="1"/>
              </p:cNvSpPr>
              <p:nvPr/>
            </p:nvSpPr>
            <p:spPr bwMode="auto">
              <a:xfrm>
                <a:off x="1056" y="1986"/>
                <a:ext cx="420" cy="204"/>
              </a:xfrm>
              <a:custGeom>
                <a:avLst/>
                <a:gdLst>
                  <a:gd name="T0" fmla="*/ 366 w 420"/>
                  <a:gd name="T1" fmla="*/ 48 h 204"/>
                  <a:gd name="T2" fmla="*/ 390 w 420"/>
                  <a:gd name="T3" fmla="*/ 126 h 204"/>
                  <a:gd name="T4" fmla="*/ 396 w 420"/>
                  <a:gd name="T5" fmla="*/ 168 h 204"/>
                  <a:gd name="T6" fmla="*/ 420 w 420"/>
                  <a:gd name="T7" fmla="*/ 204 h 204"/>
                  <a:gd name="T8" fmla="*/ 414 w 420"/>
                  <a:gd name="T9" fmla="*/ 204 h 204"/>
                  <a:gd name="T10" fmla="*/ 90 w 420"/>
                  <a:gd name="T11" fmla="*/ 198 h 204"/>
                  <a:gd name="T12" fmla="*/ 90 w 420"/>
                  <a:gd name="T13" fmla="*/ 174 h 204"/>
                  <a:gd name="T14" fmla="*/ 96 w 420"/>
                  <a:gd name="T15" fmla="*/ 132 h 204"/>
                  <a:gd name="T16" fmla="*/ 0 w 420"/>
                  <a:gd name="T17" fmla="*/ 126 h 204"/>
                  <a:gd name="T18" fmla="*/ 6 w 420"/>
                  <a:gd name="T19" fmla="*/ 0 h 204"/>
                  <a:gd name="T20" fmla="*/ 270 w 420"/>
                  <a:gd name="T21" fmla="*/ 12 h 204"/>
                  <a:gd name="T22" fmla="*/ 294 w 420"/>
                  <a:gd name="T23" fmla="*/ 30 h 204"/>
                  <a:gd name="T24" fmla="*/ 330 w 420"/>
                  <a:gd name="T25" fmla="*/ 24 h 204"/>
                  <a:gd name="T26" fmla="*/ 360 w 420"/>
                  <a:gd name="T27" fmla="*/ 48 h 204"/>
                  <a:gd name="T28" fmla="*/ 366 w 420"/>
                  <a:gd name="T29" fmla="*/ 48 h 2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0"/>
                  <a:gd name="T46" fmla="*/ 0 h 204"/>
                  <a:gd name="T47" fmla="*/ 420 w 420"/>
                  <a:gd name="T48" fmla="*/ 204 h 2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close/>
                  </a:path>
                </a:pathLst>
              </a:custGeom>
              <a:solidFill>
                <a:srgbClr val="FF8C00"/>
              </a:solidFill>
              <a:ln w="9525">
                <a:solidFill>
                  <a:srgbClr val="FF8C00"/>
                </a:solidFill>
                <a:round/>
                <a:headEnd/>
                <a:tailEnd/>
              </a:ln>
            </p:spPr>
            <p:txBody>
              <a:bodyPr/>
              <a:lstStyle/>
              <a:p>
                <a:endParaRPr lang="en-US"/>
              </a:p>
            </p:txBody>
          </p:sp>
          <p:sp>
            <p:nvSpPr>
              <p:cNvPr id="23005" name="Freeform 327"/>
              <p:cNvSpPr>
                <a:spLocks noChangeAspect="1"/>
              </p:cNvSpPr>
              <p:nvPr/>
            </p:nvSpPr>
            <p:spPr bwMode="auto">
              <a:xfrm>
                <a:off x="1056" y="1986"/>
                <a:ext cx="420" cy="204"/>
              </a:xfrm>
              <a:custGeom>
                <a:avLst/>
                <a:gdLst>
                  <a:gd name="T0" fmla="*/ 366 w 420"/>
                  <a:gd name="T1" fmla="*/ 48 h 204"/>
                  <a:gd name="T2" fmla="*/ 390 w 420"/>
                  <a:gd name="T3" fmla="*/ 126 h 204"/>
                  <a:gd name="T4" fmla="*/ 396 w 420"/>
                  <a:gd name="T5" fmla="*/ 168 h 204"/>
                  <a:gd name="T6" fmla="*/ 420 w 420"/>
                  <a:gd name="T7" fmla="*/ 204 h 204"/>
                  <a:gd name="T8" fmla="*/ 414 w 420"/>
                  <a:gd name="T9" fmla="*/ 204 h 204"/>
                  <a:gd name="T10" fmla="*/ 90 w 420"/>
                  <a:gd name="T11" fmla="*/ 198 h 204"/>
                  <a:gd name="T12" fmla="*/ 90 w 420"/>
                  <a:gd name="T13" fmla="*/ 174 h 204"/>
                  <a:gd name="T14" fmla="*/ 96 w 420"/>
                  <a:gd name="T15" fmla="*/ 132 h 204"/>
                  <a:gd name="T16" fmla="*/ 0 w 420"/>
                  <a:gd name="T17" fmla="*/ 126 h 204"/>
                  <a:gd name="T18" fmla="*/ 6 w 420"/>
                  <a:gd name="T19" fmla="*/ 0 h 204"/>
                  <a:gd name="T20" fmla="*/ 270 w 420"/>
                  <a:gd name="T21" fmla="*/ 12 h 204"/>
                  <a:gd name="T22" fmla="*/ 294 w 420"/>
                  <a:gd name="T23" fmla="*/ 30 h 204"/>
                  <a:gd name="T24" fmla="*/ 330 w 420"/>
                  <a:gd name="T25" fmla="*/ 24 h 204"/>
                  <a:gd name="T26" fmla="*/ 360 w 420"/>
                  <a:gd name="T27" fmla="*/ 48 h 204"/>
                  <a:gd name="T28" fmla="*/ 366 w 420"/>
                  <a:gd name="T29" fmla="*/ 48 h 204"/>
                  <a:gd name="T30" fmla="*/ 366 w 420"/>
                  <a:gd name="T31" fmla="*/ 54 h 2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0"/>
                  <a:gd name="T49" fmla="*/ 0 h 204"/>
                  <a:gd name="T50" fmla="*/ 420 w 420"/>
                  <a:gd name="T51" fmla="*/ 204 h 2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lnTo>
                      <a:pt x="366" y="5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06" name="Freeform 328"/>
              <p:cNvSpPr>
                <a:spLocks noChangeAspect="1"/>
              </p:cNvSpPr>
              <p:nvPr/>
            </p:nvSpPr>
            <p:spPr bwMode="auto">
              <a:xfrm>
                <a:off x="264" y="1920"/>
                <a:ext cx="324" cy="498"/>
              </a:xfrm>
              <a:custGeom>
                <a:avLst/>
                <a:gdLst>
                  <a:gd name="T0" fmla="*/ 210 w 324"/>
                  <a:gd name="T1" fmla="*/ 498 h 498"/>
                  <a:gd name="T2" fmla="*/ 0 w 324"/>
                  <a:gd name="T3" fmla="*/ 186 h 498"/>
                  <a:gd name="T4" fmla="*/ 48 w 324"/>
                  <a:gd name="T5" fmla="*/ 0 h 498"/>
                  <a:gd name="T6" fmla="*/ 78 w 324"/>
                  <a:gd name="T7" fmla="*/ 6 h 498"/>
                  <a:gd name="T8" fmla="*/ 186 w 324"/>
                  <a:gd name="T9" fmla="*/ 36 h 498"/>
                  <a:gd name="T10" fmla="*/ 324 w 324"/>
                  <a:gd name="T11" fmla="*/ 60 h 498"/>
                  <a:gd name="T12" fmla="*/ 264 w 324"/>
                  <a:gd name="T13" fmla="*/ 378 h 498"/>
                  <a:gd name="T14" fmla="*/ 246 w 324"/>
                  <a:gd name="T15" fmla="*/ 438 h 498"/>
                  <a:gd name="T16" fmla="*/ 228 w 324"/>
                  <a:gd name="T17" fmla="*/ 426 h 498"/>
                  <a:gd name="T18" fmla="*/ 216 w 324"/>
                  <a:gd name="T19" fmla="*/ 432 h 498"/>
                  <a:gd name="T20" fmla="*/ 210 w 324"/>
                  <a:gd name="T21" fmla="*/ 492 h 498"/>
                  <a:gd name="T22" fmla="*/ 210 w 324"/>
                  <a:gd name="T23" fmla="*/ 498 h 4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4"/>
                  <a:gd name="T37" fmla="*/ 0 h 498"/>
                  <a:gd name="T38" fmla="*/ 324 w 324"/>
                  <a:gd name="T39" fmla="*/ 498 h 4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4" h="498">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close/>
                  </a:path>
                </a:pathLst>
              </a:custGeom>
              <a:solidFill>
                <a:srgbClr val="FFAA00"/>
              </a:solidFill>
              <a:ln w="9525">
                <a:solidFill>
                  <a:srgbClr val="FFAA00"/>
                </a:solidFill>
                <a:round/>
                <a:headEnd/>
                <a:tailEnd/>
              </a:ln>
            </p:spPr>
            <p:txBody>
              <a:bodyPr/>
              <a:lstStyle/>
              <a:p>
                <a:endParaRPr lang="en-US"/>
              </a:p>
            </p:txBody>
          </p:sp>
          <p:sp>
            <p:nvSpPr>
              <p:cNvPr id="23007" name="Freeform 329"/>
              <p:cNvSpPr>
                <a:spLocks noChangeAspect="1"/>
              </p:cNvSpPr>
              <p:nvPr/>
            </p:nvSpPr>
            <p:spPr bwMode="auto">
              <a:xfrm>
                <a:off x="264" y="1920"/>
                <a:ext cx="324" cy="504"/>
              </a:xfrm>
              <a:custGeom>
                <a:avLst/>
                <a:gdLst>
                  <a:gd name="T0" fmla="*/ 210 w 324"/>
                  <a:gd name="T1" fmla="*/ 498 h 504"/>
                  <a:gd name="T2" fmla="*/ 0 w 324"/>
                  <a:gd name="T3" fmla="*/ 186 h 504"/>
                  <a:gd name="T4" fmla="*/ 48 w 324"/>
                  <a:gd name="T5" fmla="*/ 0 h 504"/>
                  <a:gd name="T6" fmla="*/ 78 w 324"/>
                  <a:gd name="T7" fmla="*/ 6 h 504"/>
                  <a:gd name="T8" fmla="*/ 186 w 324"/>
                  <a:gd name="T9" fmla="*/ 36 h 504"/>
                  <a:gd name="T10" fmla="*/ 324 w 324"/>
                  <a:gd name="T11" fmla="*/ 60 h 504"/>
                  <a:gd name="T12" fmla="*/ 264 w 324"/>
                  <a:gd name="T13" fmla="*/ 378 h 504"/>
                  <a:gd name="T14" fmla="*/ 246 w 324"/>
                  <a:gd name="T15" fmla="*/ 438 h 504"/>
                  <a:gd name="T16" fmla="*/ 228 w 324"/>
                  <a:gd name="T17" fmla="*/ 426 h 504"/>
                  <a:gd name="T18" fmla="*/ 216 w 324"/>
                  <a:gd name="T19" fmla="*/ 432 h 504"/>
                  <a:gd name="T20" fmla="*/ 210 w 324"/>
                  <a:gd name="T21" fmla="*/ 492 h 504"/>
                  <a:gd name="T22" fmla="*/ 210 w 324"/>
                  <a:gd name="T23" fmla="*/ 498 h 504"/>
                  <a:gd name="T24" fmla="*/ 210 w 324"/>
                  <a:gd name="T25" fmla="*/ 504 h 5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4"/>
                  <a:gd name="T40" fmla="*/ 0 h 504"/>
                  <a:gd name="T41" fmla="*/ 324 w 324"/>
                  <a:gd name="T42" fmla="*/ 504 h 5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4" h="504">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lnTo>
                      <a:pt x="210" y="50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08" name="Freeform 330"/>
              <p:cNvSpPr>
                <a:spLocks noChangeAspect="1"/>
              </p:cNvSpPr>
              <p:nvPr/>
            </p:nvSpPr>
            <p:spPr bwMode="auto">
              <a:xfrm>
                <a:off x="2526" y="1710"/>
                <a:ext cx="84" cy="174"/>
              </a:xfrm>
              <a:custGeom>
                <a:avLst/>
                <a:gdLst>
                  <a:gd name="T0" fmla="*/ 84 w 84"/>
                  <a:gd name="T1" fmla="*/ 132 h 174"/>
                  <a:gd name="T2" fmla="*/ 78 w 84"/>
                  <a:gd name="T3" fmla="*/ 144 h 174"/>
                  <a:gd name="T4" fmla="*/ 60 w 84"/>
                  <a:gd name="T5" fmla="*/ 162 h 174"/>
                  <a:gd name="T6" fmla="*/ 6 w 84"/>
                  <a:gd name="T7" fmla="*/ 174 h 174"/>
                  <a:gd name="T8" fmla="*/ 0 w 84"/>
                  <a:gd name="T9" fmla="*/ 120 h 174"/>
                  <a:gd name="T10" fmla="*/ 6 w 84"/>
                  <a:gd name="T11" fmla="*/ 72 h 174"/>
                  <a:gd name="T12" fmla="*/ 18 w 84"/>
                  <a:gd name="T13" fmla="*/ 54 h 174"/>
                  <a:gd name="T14" fmla="*/ 18 w 84"/>
                  <a:gd name="T15" fmla="*/ 6 h 174"/>
                  <a:gd name="T16" fmla="*/ 30 w 84"/>
                  <a:gd name="T17" fmla="*/ 0 h 174"/>
                  <a:gd name="T18" fmla="*/ 66 w 84"/>
                  <a:gd name="T19" fmla="*/ 114 h 174"/>
                  <a:gd name="T20" fmla="*/ 78 w 84"/>
                  <a:gd name="T21" fmla="*/ 132 h 174"/>
                  <a:gd name="T22" fmla="*/ 84 w 84"/>
                  <a:gd name="T23" fmla="*/ 132 h 1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74"/>
                  <a:gd name="T38" fmla="*/ 84 w 84"/>
                  <a:gd name="T39" fmla="*/ 174 h 1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close/>
                  </a:path>
                </a:pathLst>
              </a:custGeom>
              <a:solidFill>
                <a:srgbClr val="FFAA00"/>
              </a:solidFill>
              <a:ln w="9525">
                <a:solidFill>
                  <a:srgbClr val="FFAA00"/>
                </a:solidFill>
                <a:round/>
                <a:headEnd/>
                <a:tailEnd/>
              </a:ln>
            </p:spPr>
            <p:txBody>
              <a:bodyPr/>
              <a:lstStyle/>
              <a:p>
                <a:endParaRPr lang="en-US"/>
              </a:p>
            </p:txBody>
          </p:sp>
          <p:sp>
            <p:nvSpPr>
              <p:cNvPr id="23009" name="Freeform 331"/>
              <p:cNvSpPr>
                <a:spLocks noChangeAspect="1"/>
              </p:cNvSpPr>
              <p:nvPr/>
            </p:nvSpPr>
            <p:spPr bwMode="auto">
              <a:xfrm>
                <a:off x="2526" y="1710"/>
                <a:ext cx="84" cy="174"/>
              </a:xfrm>
              <a:custGeom>
                <a:avLst/>
                <a:gdLst>
                  <a:gd name="T0" fmla="*/ 84 w 84"/>
                  <a:gd name="T1" fmla="*/ 132 h 174"/>
                  <a:gd name="T2" fmla="*/ 78 w 84"/>
                  <a:gd name="T3" fmla="*/ 144 h 174"/>
                  <a:gd name="T4" fmla="*/ 60 w 84"/>
                  <a:gd name="T5" fmla="*/ 162 h 174"/>
                  <a:gd name="T6" fmla="*/ 6 w 84"/>
                  <a:gd name="T7" fmla="*/ 174 h 174"/>
                  <a:gd name="T8" fmla="*/ 0 w 84"/>
                  <a:gd name="T9" fmla="*/ 120 h 174"/>
                  <a:gd name="T10" fmla="*/ 6 w 84"/>
                  <a:gd name="T11" fmla="*/ 72 h 174"/>
                  <a:gd name="T12" fmla="*/ 18 w 84"/>
                  <a:gd name="T13" fmla="*/ 54 h 174"/>
                  <a:gd name="T14" fmla="*/ 18 w 84"/>
                  <a:gd name="T15" fmla="*/ 6 h 174"/>
                  <a:gd name="T16" fmla="*/ 30 w 84"/>
                  <a:gd name="T17" fmla="*/ 0 h 174"/>
                  <a:gd name="T18" fmla="*/ 66 w 84"/>
                  <a:gd name="T19" fmla="*/ 114 h 174"/>
                  <a:gd name="T20" fmla="*/ 78 w 84"/>
                  <a:gd name="T21" fmla="*/ 132 h 174"/>
                  <a:gd name="T22" fmla="*/ 84 w 84"/>
                  <a:gd name="T23" fmla="*/ 132 h 174"/>
                  <a:gd name="T24" fmla="*/ 84 w 84"/>
                  <a:gd name="T25" fmla="*/ 138 h 1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74"/>
                  <a:gd name="T41" fmla="*/ 84 w 84"/>
                  <a:gd name="T42" fmla="*/ 174 h 1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lnTo>
                      <a:pt x="84" y="13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10" name="Freeform 332"/>
              <p:cNvSpPr>
                <a:spLocks noChangeAspect="1"/>
              </p:cNvSpPr>
              <p:nvPr/>
            </p:nvSpPr>
            <p:spPr bwMode="auto">
              <a:xfrm>
                <a:off x="2436" y="1992"/>
                <a:ext cx="66" cy="156"/>
              </a:xfrm>
              <a:custGeom>
                <a:avLst/>
                <a:gdLst>
                  <a:gd name="T0" fmla="*/ 60 w 66"/>
                  <a:gd name="T1" fmla="*/ 24 h 156"/>
                  <a:gd name="T2" fmla="*/ 48 w 66"/>
                  <a:gd name="T3" fmla="*/ 48 h 156"/>
                  <a:gd name="T4" fmla="*/ 66 w 66"/>
                  <a:gd name="T5" fmla="*/ 54 h 156"/>
                  <a:gd name="T6" fmla="*/ 66 w 66"/>
                  <a:gd name="T7" fmla="*/ 102 h 156"/>
                  <a:gd name="T8" fmla="*/ 42 w 66"/>
                  <a:gd name="T9" fmla="*/ 156 h 156"/>
                  <a:gd name="T10" fmla="*/ 36 w 66"/>
                  <a:gd name="T11" fmla="*/ 156 h 156"/>
                  <a:gd name="T12" fmla="*/ 42 w 66"/>
                  <a:gd name="T13" fmla="*/ 144 h 156"/>
                  <a:gd name="T14" fmla="*/ 6 w 66"/>
                  <a:gd name="T15" fmla="*/ 132 h 156"/>
                  <a:gd name="T16" fmla="*/ 0 w 66"/>
                  <a:gd name="T17" fmla="*/ 114 h 156"/>
                  <a:gd name="T18" fmla="*/ 6 w 66"/>
                  <a:gd name="T19" fmla="*/ 108 h 156"/>
                  <a:gd name="T20" fmla="*/ 30 w 66"/>
                  <a:gd name="T21" fmla="*/ 78 h 156"/>
                  <a:gd name="T22" fmla="*/ 6 w 66"/>
                  <a:gd name="T23" fmla="*/ 54 h 156"/>
                  <a:gd name="T24" fmla="*/ 0 w 66"/>
                  <a:gd name="T25" fmla="*/ 30 h 156"/>
                  <a:gd name="T26" fmla="*/ 18 w 66"/>
                  <a:gd name="T27" fmla="*/ 0 h 156"/>
                  <a:gd name="T28" fmla="*/ 60 w 66"/>
                  <a:gd name="T29" fmla="*/ 24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156"/>
                  <a:gd name="T47" fmla="*/ 66 w 66"/>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156">
                    <a:moveTo>
                      <a:pt x="60" y="24"/>
                    </a:moveTo>
                    <a:lnTo>
                      <a:pt x="48" y="48"/>
                    </a:lnTo>
                    <a:lnTo>
                      <a:pt x="66" y="54"/>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close/>
                  </a:path>
                </a:pathLst>
              </a:custGeom>
              <a:solidFill>
                <a:srgbClr val="FF8C00"/>
              </a:solidFill>
              <a:ln w="9525">
                <a:solidFill>
                  <a:srgbClr val="FF8C00"/>
                </a:solidFill>
                <a:round/>
                <a:headEnd/>
                <a:tailEnd/>
              </a:ln>
            </p:spPr>
            <p:txBody>
              <a:bodyPr/>
              <a:lstStyle/>
              <a:p>
                <a:endParaRPr lang="en-US"/>
              </a:p>
            </p:txBody>
          </p:sp>
          <p:sp>
            <p:nvSpPr>
              <p:cNvPr id="23011" name="Freeform 333"/>
              <p:cNvSpPr>
                <a:spLocks noChangeAspect="1"/>
              </p:cNvSpPr>
              <p:nvPr/>
            </p:nvSpPr>
            <p:spPr bwMode="auto">
              <a:xfrm>
                <a:off x="2436" y="1992"/>
                <a:ext cx="66" cy="156"/>
              </a:xfrm>
              <a:custGeom>
                <a:avLst/>
                <a:gdLst>
                  <a:gd name="T0" fmla="*/ 60 w 66"/>
                  <a:gd name="T1" fmla="*/ 24 h 156"/>
                  <a:gd name="T2" fmla="*/ 48 w 66"/>
                  <a:gd name="T3" fmla="*/ 48 h 156"/>
                  <a:gd name="T4" fmla="*/ 66 w 66"/>
                  <a:gd name="T5" fmla="*/ 54 h 156"/>
                  <a:gd name="T6" fmla="*/ 66 w 66"/>
                  <a:gd name="T7" fmla="*/ 96 h 156"/>
                  <a:gd name="T8" fmla="*/ 66 w 66"/>
                  <a:gd name="T9" fmla="*/ 78 h 156"/>
                  <a:gd name="T10" fmla="*/ 66 w 66"/>
                  <a:gd name="T11" fmla="*/ 102 h 156"/>
                  <a:gd name="T12" fmla="*/ 42 w 66"/>
                  <a:gd name="T13" fmla="*/ 156 h 156"/>
                  <a:gd name="T14" fmla="*/ 36 w 66"/>
                  <a:gd name="T15" fmla="*/ 156 h 156"/>
                  <a:gd name="T16" fmla="*/ 42 w 66"/>
                  <a:gd name="T17" fmla="*/ 144 h 156"/>
                  <a:gd name="T18" fmla="*/ 6 w 66"/>
                  <a:gd name="T19" fmla="*/ 132 h 156"/>
                  <a:gd name="T20" fmla="*/ 0 w 66"/>
                  <a:gd name="T21" fmla="*/ 114 h 156"/>
                  <a:gd name="T22" fmla="*/ 6 w 66"/>
                  <a:gd name="T23" fmla="*/ 108 h 156"/>
                  <a:gd name="T24" fmla="*/ 30 w 66"/>
                  <a:gd name="T25" fmla="*/ 78 h 156"/>
                  <a:gd name="T26" fmla="*/ 6 w 66"/>
                  <a:gd name="T27" fmla="*/ 54 h 156"/>
                  <a:gd name="T28" fmla="*/ 0 w 66"/>
                  <a:gd name="T29" fmla="*/ 30 h 156"/>
                  <a:gd name="T30" fmla="*/ 18 w 66"/>
                  <a:gd name="T31" fmla="*/ 0 h 156"/>
                  <a:gd name="T32" fmla="*/ 60 w 66"/>
                  <a:gd name="T33" fmla="*/ 24 h 156"/>
                  <a:gd name="T34" fmla="*/ 60 w 66"/>
                  <a:gd name="T35" fmla="*/ 3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56"/>
                  <a:gd name="T56" fmla="*/ 66 w 66"/>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56">
                    <a:moveTo>
                      <a:pt x="60" y="24"/>
                    </a:moveTo>
                    <a:lnTo>
                      <a:pt x="48" y="48"/>
                    </a:lnTo>
                    <a:lnTo>
                      <a:pt x="66" y="54"/>
                    </a:lnTo>
                    <a:lnTo>
                      <a:pt x="66" y="96"/>
                    </a:lnTo>
                    <a:lnTo>
                      <a:pt x="66" y="78"/>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lnTo>
                      <a:pt x="60" y="3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12" name="Freeform 334"/>
              <p:cNvSpPr>
                <a:spLocks noChangeAspect="1"/>
              </p:cNvSpPr>
              <p:nvPr/>
            </p:nvSpPr>
            <p:spPr bwMode="auto">
              <a:xfrm>
                <a:off x="726" y="2340"/>
                <a:ext cx="360" cy="366"/>
              </a:xfrm>
              <a:custGeom>
                <a:avLst/>
                <a:gdLst>
                  <a:gd name="T0" fmla="*/ 354 w 360"/>
                  <a:gd name="T1" fmla="*/ 66 h 366"/>
                  <a:gd name="T2" fmla="*/ 330 w 360"/>
                  <a:gd name="T3" fmla="*/ 354 h 366"/>
                  <a:gd name="T4" fmla="*/ 138 w 360"/>
                  <a:gd name="T5" fmla="*/ 336 h 366"/>
                  <a:gd name="T6" fmla="*/ 144 w 360"/>
                  <a:gd name="T7" fmla="*/ 348 h 366"/>
                  <a:gd name="T8" fmla="*/ 54 w 360"/>
                  <a:gd name="T9" fmla="*/ 336 h 366"/>
                  <a:gd name="T10" fmla="*/ 48 w 360"/>
                  <a:gd name="T11" fmla="*/ 366 h 366"/>
                  <a:gd name="T12" fmla="*/ 0 w 360"/>
                  <a:gd name="T13" fmla="*/ 360 h 366"/>
                  <a:gd name="T14" fmla="*/ 12 w 360"/>
                  <a:gd name="T15" fmla="*/ 288 h 366"/>
                  <a:gd name="T16" fmla="*/ 54 w 360"/>
                  <a:gd name="T17" fmla="*/ 0 h 366"/>
                  <a:gd name="T18" fmla="*/ 360 w 360"/>
                  <a:gd name="T19" fmla="*/ 30 h 366"/>
                  <a:gd name="T20" fmla="*/ 354 w 360"/>
                  <a:gd name="T21" fmla="*/ 66 h 3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0"/>
                  <a:gd name="T34" fmla="*/ 0 h 366"/>
                  <a:gd name="T35" fmla="*/ 360 w 360"/>
                  <a:gd name="T36" fmla="*/ 366 h 3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close/>
                  </a:path>
                </a:pathLst>
              </a:custGeom>
              <a:solidFill>
                <a:srgbClr val="FF8C00"/>
              </a:solidFill>
              <a:ln w="9525">
                <a:solidFill>
                  <a:srgbClr val="FF8C00"/>
                </a:solidFill>
                <a:round/>
                <a:headEnd/>
                <a:tailEnd/>
              </a:ln>
            </p:spPr>
            <p:txBody>
              <a:bodyPr/>
              <a:lstStyle/>
              <a:p>
                <a:endParaRPr lang="en-US"/>
              </a:p>
            </p:txBody>
          </p:sp>
          <p:sp>
            <p:nvSpPr>
              <p:cNvPr id="23013" name="Freeform 335"/>
              <p:cNvSpPr>
                <a:spLocks noChangeAspect="1"/>
              </p:cNvSpPr>
              <p:nvPr/>
            </p:nvSpPr>
            <p:spPr bwMode="auto">
              <a:xfrm>
                <a:off x="726" y="2340"/>
                <a:ext cx="360" cy="366"/>
              </a:xfrm>
              <a:custGeom>
                <a:avLst/>
                <a:gdLst>
                  <a:gd name="T0" fmla="*/ 354 w 360"/>
                  <a:gd name="T1" fmla="*/ 66 h 366"/>
                  <a:gd name="T2" fmla="*/ 330 w 360"/>
                  <a:gd name="T3" fmla="*/ 354 h 366"/>
                  <a:gd name="T4" fmla="*/ 138 w 360"/>
                  <a:gd name="T5" fmla="*/ 336 h 366"/>
                  <a:gd name="T6" fmla="*/ 144 w 360"/>
                  <a:gd name="T7" fmla="*/ 348 h 366"/>
                  <a:gd name="T8" fmla="*/ 54 w 360"/>
                  <a:gd name="T9" fmla="*/ 336 h 366"/>
                  <a:gd name="T10" fmla="*/ 48 w 360"/>
                  <a:gd name="T11" fmla="*/ 366 h 366"/>
                  <a:gd name="T12" fmla="*/ 0 w 360"/>
                  <a:gd name="T13" fmla="*/ 360 h 366"/>
                  <a:gd name="T14" fmla="*/ 12 w 360"/>
                  <a:gd name="T15" fmla="*/ 288 h 366"/>
                  <a:gd name="T16" fmla="*/ 54 w 360"/>
                  <a:gd name="T17" fmla="*/ 0 h 366"/>
                  <a:gd name="T18" fmla="*/ 360 w 360"/>
                  <a:gd name="T19" fmla="*/ 30 h 366"/>
                  <a:gd name="T20" fmla="*/ 354 w 360"/>
                  <a:gd name="T21" fmla="*/ 66 h 366"/>
                  <a:gd name="T22" fmla="*/ 354 w 360"/>
                  <a:gd name="T23" fmla="*/ 72 h 3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0"/>
                  <a:gd name="T37" fmla="*/ 0 h 366"/>
                  <a:gd name="T38" fmla="*/ 360 w 360"/>
                  <a:gd name="T39" fmla="*/ 366 h 3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lnTo>
                      <a:pt x="354" y="7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14" name="Freeform 336"/>
              <p:cNvSpPr>
                <a:spLocks noChangeAspect="1"/>
              </p:cNvSpPr>
              <p:nvPr/>
            </p:nvSpPr>
            <p:spPr bwMode="auto">
              <a:xfrm>
                <a:off x="2202" y="1752"/>
                <a:ext cx="306" cy="264"/>
              </a:xfrm>
              <a:custGeom>
                <a:avLst/>
                <a:gdLst>
                  <a:gd name="T0" fmla="*/ 294 w 306"/>
                  <a:gd name="T1" fmla="*/ 138 h 264"/>
                  <a:gd name="T2" fmla="*/ 294 w 306"/>
                  <a:gd name="T3" fmla="*/ 186 h 264"/>
                  <a:gd name="T4" fmla="*/ 306 w 306"/>
                  <a:gd name="T5" fmla="*/ 240 h 264"/>
                  <a:gd name="T6" fmla="*/ 306 w 306"/>
                  <a:gd name="T7" fmla="*/ 252 h 264"/>
                  <a:gd name="T8" fmla="*/ 300 w 306"/>
                  <a:gd name="T9" fmla="*/ 264 h 264"/>
                  <a:gd name="T10" fmla="*/ 294 w 306"/>
                  <a:gd name="T11" fmla="*/ 264 h 264"/>
                  <a:gd name="T12" fmla="*/ 252 w 306"/>
                  <a:gd name="T13" fmla="*/ 240 h 264"/>
                  <a:gd name="T14" fmla="*/ 234 w 306"/>
                  <a:gd name="T15" fmla="*/ 234 h 264"/>
                  <a:gd name="T16" fmla="*/ 210 w 306"/>
                  <a:gd name="T17" fmla="*/ 210 h 264"/>
                  <a:gd name="T18" fmla="*/ 6 w 306"/>
                  <a:gd name="T19" fmla="*/ 246 h 264"/>
                  <a:gd name="T20" fmla="*/ 0 w 306"/>
                  <a:gd name="T21" fmla="*/ 234 h 264"/>
                  <a:gd name="T22" fmla="*/ 36 w 306"/>
                  <a:gd name="T23" fmla="*/ 192 h 264"/>
                  <a:gd name="T24" fmla="*/ 24 w 306"/>
                  <a:gd name="T25" fmla="*/ 162 h 264"/>
                  <a:gd name="T26" fmla="*/ 66 w 306"/>
                  <a:gd name="T27" fmla="*/ 150 h 264"/>
                  <a:gd name="T28" fmla="*/ 96 w 306"/>
                  <a:gd name="T29" fmla="*/ 150 h 264"/>
                  <a:gd name="T30" fmla="*/ 132 w 306"/>
                  <a:gd name="T31" fmla="*/ 138 h 264"/>
                  <a:gd name="T32" fmla="*/ 150 w 306"/>
                  <a:gd name="T33" fmla="*/ 120 h 264"/>
                  <a:gd name="T34" fmla="*/ 144 w 306"/>
                  <a:gd name="T35" fmla="*/ 102 h 264"/>
                  <a:gd name="T36" fmla="*/ 150 w 306"/>
                  <a:gd name="T37" fmla="*/ 90 h 264"/>
                  <a:gd name="T38" fmla="*/ 144 w 306"/>
                  <a:gd name="T39" fmla="*/ 96 h 264"/>
                  <a:gd name="T40" fmla="*/ 138 w 306"/>
                  <a:gd name="T41" fmla="*/ 84 h 264"/>
                  <a:gd name="T42" fmla="*/ 174 w 306"/>
                  <a:gd name="T43" fmla="*/ 30 h 264"/>
                  <a:gd name="T44" fmla="*/ 192 w 306"/>
                  <a:gd name="T45" fmla="*/ 12 h 264"/>
                  <a:gd name="T46" fmla="*/ 258 w 306"/>
                  <a:gd name="T47" fmla="*/ 0 h 264"/>
                  <a:gd name="T48" fmla="*/ 270 w 306"/>
                  <a:gd name="T49" fmla="*/ 60 h 264"/>
                  <a:gd name="T50" fmla="*/ 276 w 306"/>
                  <a:gd name="T51" fmla="*/ 90 h 264"/>
                  <a:gd name="T52" fmla="*/ 282 w 306"/>
                  <a:gd name="T53" fmla="*/ 90 h 264"/>
                  <a:gd name="T54" fmla="*/ 294 w 306"/>
                  <a:gd name="T55" fmla="*/ 138 h 2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6"/>
                  <a:gd name="T85" fmla="*/ 0 h 264"/>
                  <a:gd name="T86" fmla="*/ 306 w 306"/>
                  <a:gd name="T87" fmla="*/ 264 h 26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close/>
                  </a:path>
                </a:pathLst>
              </a:custGeom>
              <a:solidFill>
                <a:srgbClr val="FFAA00"/>
              </a:solidFill>
              <a:ln w="9525">
                <a:solidFill>
                  <a:srgbClr val="FFAA00"/>
                </a:solidFill>
                <a:round/>
                <a:headEnd/>
                <a:tailEnd/>
              </a:ln>
            </p:spPr>
            <p:txBody>
              <a:bodyPr/>
              <a:lstStyle/>
              <a:p>
                <a:endParaRPr lang="en-US"/>
              </a:p>
            </p:txBody>
          </p:sp>
          <p:sp>
            <p:nvSpPr>
              <p:cNvPr id="23015" name="Freeform 337"/>
              <p:cNvSpPr>
                <a:spLocks noChangeAspect="1"/>
              </p:cNvSpPr>
              <p:nvPr/>
            </p:nvSpPr>
            <p:spPr bwMode="auto">
              <a:xfrm>
                <a:off x="2202" y="1752"/>
                <a:ext cx="306" cy="264"/>
              </a:xfrm>
              <a:custGeom>
                <a:avLst/>
                <a:gdLst>
                  <a:gd name="T0" fmla="*/ 294 w 306"/>
                  <a:gd name="T1" fmla="*/ 138 h 264"/>
                  <a:gd name="T2" fmla="*/ 294 w 306"/>
                  <a:gd name="T3" fmla="*/ 186 h 264"/>
                  <a:gd name="T4" fmla="*/ 306 w 306"/>
                  <a:gd name="T5" fmla="*/ 240 h 264"/>
                  <a:gd name="T6" fmla="*/ 306 w 306"/>
                  <a:gd name="T7" fmla="*/ 252 h 264"/>
                  <a:gd name="T8" fmla="*/ 300 w 306"/>
                  <a:gd name="T9" fmla="*/ 264 h 264"/>
                  <a:gd name="T10" fmla="*/ 294 w 306"/>
                  <a:gd name="T11" fmla="*/ 264 h 264"/>
                  <a:gd name="T12" fmla="*/ 252 w 306"/>
                  <a:gd name="T13" fmla="*/ 240 h 264"/>
                  <a:gd name="T14" fmla="*/ 234 w 306"/>
                  <a:gd name="T15" fmla="*/ 234 h 264"/>
                  <a:gd name="T16" fmla="*/ 210 w 306"/>
                  <a:gd name="T17" fmla="*/ 210 h 264"/>
                  <a:gd name="T18" fmla="*/ 6 w 306"/>
                  <a:gd name="T19" fmla="*/ 246 h 264"/>
                  <a:gd name="T20" fmla="*/ 0 w 306"/>
                  <a:gd name="T21" fmla="*/ 234 h 264"/>
                  <a:gd name="T22" fmla="*/ 36 w 306"/>
                  <a:gd name="T23" fmla="*/ 192 h 264"/>
                  <a:gd name="T24" fmla="*/ 24 w 306"/>
                  <a:gd name="T25" fmla="*/ 162 h 264"/>
                  <a:gd name="T26" fmla="*/ 66 w 306"/>
                  <a:gd name="T27" fmla="*/ 150 h 264"/>
                  <a:gd name="T28" fmla="*/ 96 w 306"/>
                  <a:gd name="T29" fmla="*/ 150 h 264"/>
                  <a:gd name="T30" fmla="*/ 132 w 306"/>
                  <a:gd name="T31" fmla="*/ 138 h 264"/>
                  <a:gd name="T32" fmla="*/ 150 w 306"/>
                  <a:gd name="T33" fmla="*/ 120 h 264"/>
                  <a:gd name="T34" fmla="*/ 144 w 306"/>
                  <a:gd name="T35" fmla="*/ 102 h 264"/>
                  <a:gd name="T36" fmla="*/ 150 w 306"/>
                  <a:gd name="T37" fmla="*/ 90 h 264"/>
                  <a:gd name="T38" fmla="*/ 144 w 306"/>
                  <a:gd name="T39" fmla="*/ 96 h 264"/>
                  <a:gd name="T40" fmla="*/ 138 w 306"/>
                  <a:gd name="T41" fmla="*/ 84 h 264"/>
                  <a:gd name="T42" fmla="*/ 174 w 306"/>
                  <a:gd name="T43" fmla="*/ 30 h 264"/>
                  <a:gd name="T44" fmla="*/ 192 w 306"/>
                  <a:gd name="T45" fmla="*/ 12 h 264"/>
                  <a:gd name="T46" fmla="*/ 258 w 306"/>
                  <a:gd name="T47" fmla="*/ 0 h 264"/>
                  <a:gd name="T48" fmla="*/ 270 w 306"/>
                  <a:gd name="T49" fmla="*/ 60 h 264"/>
                  <a:gd name="T50" fmla="*/ 276 w 306"/>
                  <a:gd name="T51" fmla="*/ 90 h 264"/>
                  <a:gd name="T52" fmla="*/ 282 w 306"/>
                  <a:gd name="T53" fmla="*/ 90 h 264"/>
                  <a:gd name="T54" fmla="*/ 294 w 306"/>
                  <a:gd name="T55" fmla="*/ 138 h 264"/>
                  <a:gd name="T56" fmla="*/ 294 w 306"/>
                  <a:gd name="T57" fmla="*/ 144 h 2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6"/>
                  <a:gd name="T88" fmla="*/ 0 h 264"/>
                  <a:gd name="T89" fmla="*/ 306 w 306"/>
                  <a:gd name="T90" fmla="*/ 264 h 2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lnTo>
                      <a:pt x="294" y="14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16" name="Freeform 338"/>
              <p:cNvSpPr>
                <a:spLocks noChangeAspect="1"/>
              </p:cNvSpPr>
              <p:nvPr/>
            </p:nvSpPr>
            <p:spPr bwMode="auto">
              <a:xfrm>
                <a:off x="2460" y="2310"/>
                <a:ext cx="30" cy="42"/>
              </a:xfrm>
              <a:custGeom>
                <a:avLst/>
                <a:gdLst>
                  <a:gd name="T0" fmla="*/ 0 w 30"/>
                  <a:gd name="T1" fmla="*/ 0 h 42"/>
                  <a:gd name="T2" fmla="*/ 30 w 30"/>
                  <a:gd name="T3" fmla="*/ 42 h 42"/>
                  <a:gd name="T4" fmla="*/ 0 w 30"/>
                  <a:gd name="T5" fmla="*/ 0 h 42"/>
                  <a:gd name="T6" fmla="*/ 0 w 30"/>
                  <a:gd name="T7" fmla="*/ 6 h 42"/>
                  <a:gd name="T8" fmla="*/ 0 60000 65536"/>
                  <a:gd name="T9" fmla="*/ 0 60000 65536"/>
                  <a:gd name="T10" fmla="*/ 0 60000 65536"/>
                  <a:gd name="T11" fmla="*/ 0 60000 65536"/>
                  <a:gd name="T12" fmla="*/ 0 w 30"/>
                  <a:gd name="T13" fmla="*/ 0 h 42"/>
                  <a:gd name="T14" fmla="*/ 30 w 30"/>
                  <a:gd name="T15" fmla="*/ 42 h 42"/>
                </a:gdLst>
                <a:ahLst/>
                <a:cxnLst>
                  <a:cxn ang="T8">
                    <a:pos x="T0" y="T1"/>
                  </a:cxn>
                  <a:cxn ang="T9">
                    <a:pos x="T2" y="T3"/>
                  </a:cxn>
                  <a:cxn ang="T10">
                    <a:pos x="T4" y="T5"/>
                  </a:cxn>
                  <a:cxn ang="T11">
                    <a:pos x="T6" y="T7"/>
                  </a:cxn>
                </a:cxnLst>
                <a:rect l="T12" t="T13" r="T14" b="T15"/>
                <a:pathLst>
                  <a:path w="30" h="42">
                    <a:moveTo>
                      <a:pt x="0" y="0"/>
                    </a:moveTo>
                    <a:lnTo>
                      <a:pt x="30" y="42"/>
                    </a:lnTo>
                    <a:lnTo>
                      <a:pt x="0" y="0"/>
                    </a:lnTo>
                    <a:lnTo>
                      <a:pt x="0"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17" name="Freeform 339"/>
              <p:cNvSpPr>
                <a:spLocks noChangeAspect="1"/>
              </p:cNvSpPr>
              <p:nvPr/>
            </p:nvSpPr>
            <p:spPr bwMode="auto">
              <a:xfrm>
                <a:off x="2046" y="2310"/>
                <a:ext cx="438" cy="192"/>
              </a:xfrm>
              <a:custGeom>
                <a:avLst/>
                <a:gdLst>
                  <a:gd name="T0" fmla="*/ 438 w 438"/>
                  <a:gd name="T1" fmla="*/ 54 h 192"/>
                  <a:gd name="T2" fmla="*/ 420 w 438"/>
                  <a:gd name="T3" fmla="*/ 78 h 192"/>
                  <a:gd name="T4" fmla="*/ 402 w 438"/>
                  <a:gd name="T5" fmla="*/ 78 h 192"/>
                  <a:gd name="T6" fmla="*/ 396 w 438"/>
                  <a:gd name="T7" fmla="*/ 66 h 192"/>
                  <a:gd name="T8" fmla="*/ 390 w 438"/>
                  <a:gd name="T9" fmla="*/ 72 h 192"/>
                  <a:gd name="T10" fmla="*/ 396 w 438"/>
                  <a:gd name="T11" fmla="*/ 78 h 192"/>
                  <a:gd name="T12" fmla="*/ 372 w 438"/>
                  <a:gd name="T13" fmla="*/ 78 h 192"/>
                  <a:gd name="T14" fmla="*/ 402 w 438"/>
                  <a:gd name="T15" fmla="*/ 84 h 192"/>
                  <a:gd name="T16" fmla="*/ 390 w 438"/>
                  <a:gd name="T17" fmla="*/ 108 h 192"/>
                  <a:gd name="T18" fmla="*/ 372 w 438"/>
                  <a:gd name="T19" fmla="*/ 102 h 192"/>
                  <a:gd name="T20" fmla="*/ 390 w 438"/>
                  <a:gd name="T21" fmla="*/ 108 h 192"/>
                  <a:gd name="T22" fmla="*/ 408 w 438"/>
                  <a:gd name="T23" fmla="*/ 96 h 192"/>
                  <a:gd name="T24" fmla="*/ 414 w 438"/>
                  <a:gd name="T25" fmla="*/ 108 h 192"/>
                  <a:gd name="T26" fmla="*/ 408 w 438"/>
                  <a:gd name="T27" fmla="*/ 120 h 192"/>
                  <a:gd name="T28" fmla="*/ 396 w 438"/>
                  <a:gd name="T29" fmla="*/ 114 h 192"/>
                  <a:gd name="T30" fmla="*/ 378 w 438"/>
                  <a:gd name="T31" fmla="*/ 126 h 192"/>
                  <a:gd name="T32" fmla="*/ 372 w 438"/>
                  <a:gd name="T33" fmla="*/ 126 h 192"/>
                  <a:gd name="T34" fmla="*/ 372 w 438"/>
                  <a:gd name="T35" fmla="*/ 138 h 192"/>
                  <a:gd name="T36" fmla="*/ 360 w 438"/>
                  <a:gd name="T37" fmla="*/ 126 h 192"/>
                  <a:gd name="T38" fmla="*/ 366 w 438"/>
                  <a:gd name="T39" fmla="*/ 144 h 192"/>
                  <a:gd name="T40" fmla="*/ 348 w 438"/>
                  <a:gd name="T41" fmla="*/ 162 h 192"/>
                  <a:gd name="T42" fmla="*/ 348 w 438"/>
                  <a:gd name="T43" fmla="*/ 180 h 192"/>
                  <a:gd name="T44" fmla="*/ 342 w 438"/>
                  <a:gd name="T45" fmla="*/ 174 h 192"/>
                  <a:gd name="T46" fmla="*/ 336 w 438"/>
                  <a:gd name="T47" fmla="*/ 186 h 192"/>
                  <a:gd name="T48" fmla="*/ 312 w 438"/>
                  <a:gd name="T49" fmla="*/ 192 h 192"/>
                  <a:gd name="T50" fmla="*/ 306 w 438"/>
                  <a:gd name="T51" fmla="*/ 192 h 192"/>
                  <a:gd name="T52" fmla="*/ 246 w 438"/>
                  <a:gd name="T53" fmla="*/ 144 h 192"/>
                  <a:gd name="T54" fmla="*/ 186 w 438"/>
                  <a:gd name="T55" fmla="*/ 156 h 192"/>
                  <a:gd name="T56" fmla="*/ 168 w 438"/>
                  <a:gd name="T57" fmla="*/ 132 h 192"/>
                  <a:gd name="T58" fmla="*/ 102 w 438"/>
                  <a:gd name="T59" fmla="*/ 144 h 192"/>
                  <a:gd name="T60" fmla="*/ 66 w 438"/>
                  <a:gd name="T61" fmla="*/ 162 h 192"/>
                  <a:gd name="T62" fmla="*/ 0 w 438"/>
                  <a:gd name="T63" fmla="*/ 168 h 192"/>
                  <a:gd name="T64" fmla="*/ 0 w 438"/>
                  <a:gd name="T65" fmla="*/ 150 h 192"/>
                  <a:gd name="T66" fmla="*/ 18 w 438"/>
                  <a:gd name="T67" fmla="*/ 150 h 192"/>
                  <a:gd name="T68" fmla="*/ 24 w 438"/>
                  <a:gd name="T69" fmla="*/ 132 h 192"/>
                  <a:gd name="T70" fmla="*/ 66 w 438"/>
                  <a:gd name="T71" fmla="*/ 108 h 192"/>
                  <a:gd name="T72" fmla="*/ 78 w 438"/>
                  <a:gd name="T73" fmla="*/ 90 h 192"/>
                  <a:gd name="T74" fmla="*/ 84 w 438"/>
                  <a:gd name="T75" fmla="*/ 96 h 192"/>
                  <a:gd name="T76" fmla="*/ 114 w 438"/>
                  <a:gd name="T77" fmla="*/ 78 h 192"/>
                  <a:gd name="T78" fmla="*/ 126 w 438"/>
                  <a:gd name="T79" fmla="*/ 66 h 192"/>
                  <a:gd name="T80" fmla="*/ 126 w 438"/>
                  <a:gd name="T81" fmla="*/ 48 h 192"/>
                  <a:gd name="T82" fmla="*/ 408 w 438"/>
                  <a:gd name="T83" fmla="*/ 0 h 192"/>
                  <a:gd name="T84" fmla="*/ 426 w 438"/>
                  <a:gd name="T85" fmla="*/ 24 h 192"/>
                  <a:gd name="T86" fmla="*/ 414 w 438"/>
                  <a:gd name="T87" fmla="*/ 12 h 192"/>
                  <a:gd name="T88" fmla="*/ 420 w 438"/>
                  <a:gd name="T89" fmla="*/ 24 h 192"/>
                  <a:gd name="T90" fmla="*/ 408 w 438"/>
                  <a:gd name="T91" fmla="*/ 18 h 192"/>
                  <a:gd name="T92" fmla="*/ 414 w 438"/>
                  <a:gd name="T93" fmla="*/ 24 h 192"/>
                  <a:gd name="T94" fmla="*/ 402 w 438"/>
                  <a:gd name="T95" fmla="*/ 24 h 192"/>
                  <a:gd name="T96" fmla="*/ 402 w 438"/>
                  <a:gd name="T97" fmla="*/ 30 h 192"/>
                  <a:gd name="T98" fmla="*/ 396 w 438"/>
                  <a:gd name="T99" fmla="*/ 30 h 192"/>
                  <a:gd name="T100" fmla="*/ 396 w 438"/>
                  <a:gd name="T101" fmla="*/ 36 h 192"/>
                  <a:gd name="T102" fmla="*/ 384 w 438"/>
                  <a:gd name="T103" fmla="*/ 36 h 192"/>
                  <a:gd name="T104" fmla="*/ 372 w 438"/>
                  <a:gd name="T105" fmla="*/ 18 h 192"/>
                  <a:gd name="T106" fmla="*/ 384 w 438"/>
                  <a:gd name="T107" fmla="*/ 48 h 192"/>
                  <a:gd name="T108" fmla="*/ 414 w 438"/>
                  <a:gd name="T109" fmla="*/ 36 h 192"/>
                  <a:gd name="T110" fmla="*/ 414 w 438"/>
                  <a:gd name="T111" fmla="*/ 54 h 192"/>
                  <a:gd name="T112" fmla="*/ 420 w 438"/>
                  <a:gd name="T113" fmla="*/ 54 h 192"/>
                  <a:gd name="T114" fmla="*/ 426 w 438"/>
                  <a:gd name="T115" fmla="*/ 36 h 192"/>
                  <a:gd name="T116" fmla="*/ 438 w 438"/>
                  <a:gd name="T117" fmla="*/ 54 h 1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8"/>
                  <a:gd name="T178" fmla="*/ 0 h 192"/>
                  <a:gd name="T179" fmla="*/ 438 w 438"/>
                  <a:gd name="T180" fmla="*/ 192 h 1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close/>
                  </a:path>
                </a:pathLst>
              </a:custGeom>
              <a:solidFill>
                <a:srgbClr val="FF8C00"/>
              </a:solidFill>
              <a:ln w="9525">
                <a:solidFill>
                  <a:srgbClr val="FF8C00"/>
                </a:solidFill>
                <a:round/>
                <a:headEnd/>
                <a:tailEnd/>
              </a:ln>
            </p:spPr>
            <p:txBody>
              <a:bodyPr/>
              <a:lstStyle/>
              <a:p>
                <a:endParaRPr lang="en-US"/>
              </a:p>
            </p:txBody>
          </p:sp>
          <p:sp>
            <p:nvSpPr>
              <p:cNvPr id="23018" name="Freeform 340"/>
              <p:cNvSpPr>
                <a:spLocks noChangeAspect="1"/>
              </p:cNvSpPr>
              <p:nvPr/>
            </p:nvSpPr>
            <p:spPr bwMode="auto">
              <a:xfrm>
                <a:off x="2046" y="2310"/>
                <a:ext cx="438" cy="192"/>
              </a:xfrm>
              <a:custGeom>
                <a:avLst/>
                <a:gdLst>
                  <a:gd name="T0" fmla="*/ 438 w 438"/>
                  <a:gd name="T1" fmla="*/ 54 h 192"/>
                  <a:gd name="T2" fmla="*/ 420 w 438"/>
                  <a:gd name="T3" fmla="*/ 78 h 192"/>
                  <a:gd name="T4" fmla="*/ 402 w 438"/>
                  <a:gd name="T5" fmla="*/ 78 h 192"/>
                  <a:gd name="T6" fmla="*/ 396 w 438"/>
                  <a:gd name="T7" fmla="*/ 66 h 192"/>
                  <a:gd name="T8" fmla="*/ 390 w 438"/>
                  <a:gd name="T9" fmla="*/ 72 h 192"/>
                  <a:gd name="T10" fmla="*/ 396 w 438"/>
                  <a:gd name="T11" fmla="*/ 78 h 192"/>
                  <a:gd name="T12" fmla="*/ 372 w 438"/>
                  <a:gd name="T13" fmla="*/ 78 h 192"/>
                  <a:gd name="T14" fmla="*/ 402 w 438"/>
                  <a:gd name="T15" fmla="*/ 84 h 192"/>
                  <a:gd name="T16" fmla="*/ 390 w 438"/>
                  <a:gd name="T17" fmla="*/ 108 h 192"/>
                  <a:gd name="T18" fmla="*/ 372 w 438"/>
                  <a:gd name="T19" fmla="*/ 102 h 192"/>
                  <a:gd name="T20" fmla="*/ 390 w 438"/>
                  <a:gd name="T21" fmla="*/ 108 h 192"/>
                  <a:gd name="T22" fmla="*/ 408 w 438"/>
                  <a:gd name="T23" fmla="*/ 96 h 192"/>
                  <a:gd name="T24" fmla="*/ 414 w 438"/>
                  <a:gd name="T25" fmla="*/ 108 h 192"/>
                  <a:gd name="T26" fmla="*/ 408 w 438"/>
                  <a:gd name="T27" fmla="*/ 120 h 192"/>
                  <a:gd name="T28" fmla="*/ 396 w 438"/>
                  <a:gd name="T29" fmla="*/ 114 h 192"/>
                  <a:gd name="T30" fmla="*/ 378 w 438"/>
                  <a:gd name="T31" fmla="*/ 126 h 192"/>
                  <a:gd name="T32" fmla="*/ 372 w 438"/>
                  <a:gd name="T33" fmla="*/ 126 h 192"/>
                  <a:gd name="T34" fmla="*/ 372 w 438"/>
                  <a:gd name="T35" fmla="*/ 138 h 192"/>
                  <a:gd name="T36" fmla="*/ 360 w 438"/>
                  <a:gd name="T37" fmla="*/ 126 h 192"/>
                  <a:gd name="T38" fmla="*/ 366 w 438"/>
                  <a:gd name="T39" fmla="*/ 144 h 192"/>
                  <a:gd name="T40" fmla="*/ 348 w 438"/>
                  <a:gd name="T41" fmla="*/ 162 h 192"/>
                  <a:gd name="T42" fmla="*/ 348 w 438"/>
                  <a:gd name="T43" fmla="*/ 180 h 192"/>
                  <a:gd name="T44" fmla="*/ 342 w 438"/>
                  <a:gd name="T45" fmla="*/ 174 h 192"/>
                  <a:gd name="T46" fmla="*/ 336 w 438"/>
                  <a:gd name="T47" fmla="*/ 186 h 192"/>
                  <a:gd name="T48" fmla="*/ 312 w 438"/>
                  <a:gd name="T49" fmla="*/ 192 h 192"/>
                  <a:gd name="T50" fmla="*/ 306 w 438"/>
                  <a:gd name="T51" fmla="*/ 192 h 192"/>
                  <a:gd name="T52" fmla="*/ 246 w 438"/>
                  <a:gd name="T53" fmla="*/ 144 h 192"/>
                  <a:gd name="T54" fmla="*/ 186 w 438"/>
                  <a:gd name="T55" fmla="*/ 156 h 192"/>
                  <a:gd name="T56" fmla="*/ 168 w 438"/>
                  <a:gd name="T57" fmla="*/ 132 h 192"/>
                  <a:gd name="T58" fmla="*/ 102 w 438"/>
                  <a:gd name="T59" fmla="*/ 144 h 192"/>
                  <a:gd name="T60" fmla="*/ 66 w 438"/>
                  <a:gd name="T61" fmla="*/ 162 h 192"/>
                  <a:gd name="T62" fmla="*/ 0 w 438"/>
                  <a:gd name="T63" fmla="*/ 168 h 192"/>
                  <a:gd name="T64" fmla="*/ 0 w 438"/>
                  <a:gd name="T65" fmla="*/ 150 h 192"/>
                  <a:gd name="T66" fmla="*/ 18 w 438"/>
                  <a:gd name="T67" fmla="*/ 150 h 192"/>
                  <a:gd name="T68" fmla="*/ 24 w 438"/>
                  <a:gd name="T69" fmla="*/ 132 h 192"/>
                  <a:gd name="T70" fmla="*/ 66 w 438"/>
                  <a:gd name="T71" fmla="*/ 108 h 192"/>
                  <a:gd name="T72" fmla="*/ 78 w 438"/>
                  <a:gd name="T73" fmla="*/ 90 h 192"/>
                  <a:gd name="T74" fmla="*/ 84 w 438"/>
                  <a:gd name="T75" fmla="*/ 96 h 192"/>
                  <a:gd name="T76" fmla="*/ 114 w 438"/>
                  <a:gd name="T77" fmla="*/ 78 h 192"/>
                  <a:gd name="T78" fmla="*/ 126 w 438"/>
                  <a:gd name="T79" fmla="*/ 66 h 192"/>
                  <a:gd name="T80" fmla="*/ 126 w 438"/>
                  <a:gd name="T81" fmla="*/ 48 h 192"/>
                  <a:gd name="T82" fmla="*/ 408 w 438"/>
                  <a:gd name="T83" fmla="*/ 0 h 192"/>
                  <a:gd name="T84" fmla="*/ 426 w 438"/>
                  <a:gd name="T85" fmla="*/ 24 h 192"/>
                  <a:gd name="T86" fmla="*/ 414 w 438"/>
                  <a:gd name="T87" fmla="*/ 12 h 192"/>
                  <a:gd name="T88" fmla="*/ 420 w 438"/>
                  <a:gd name="T89" fmla="*/ 24 h 192"/>
                  <a:gd name="T90" fmla="*/ 408 w 438"/>
                  <a:gd name="T91" fmla="*/ 18 h 192"/>
                  <a:gd name="T92" fmla="*/ 414 w 438"/>
                  <a:gd name="T93" fmla="*/ 24 h 192"/>
                  <a:gd name="T94" fmla="*/ 402 w 438"/>
                  <a:gd name="T95" fmla="*/ 24 h 192"/>
                  <a:gd name="T96" fmla="*/ 402 w 438"/>
                  <a:gd name="T97" fmla="*/ 30 h 192"/>
                  <a:gd name="T98" fmla="*/ 396 w 438"/>
                  <a:gd name="T99" fmla="*/ 30 h 192"/>
                  <a:gd name="T100" fmla="*/ 396 w 438"/>
                  <a:gd name="T101" fmla="*/ 36 h 192"/>
                  <a:gd name="T102" fmla="*/ 384 w 438"/>
                  <a:gd name="T103" fmla="*/ 36 h 192"/>
                  <a:gd name="T104" fmla="*/ 372 w 438"/>
                  <a:gd name="T105" fmla="*/ 18 h 192"/>
                  <a:gd name="T106" fmla="*/ 384 w 438"/>
                  <a:gd name="T107" fmla="*/ 48 h 192"/>
                  <a:gd name="T108" fmla="*/ 414 w 438"/>
                  <a:gd name="T109" fmla="*/ 36 h 192"/>
                  <a:gd name="T110" fmla="*/ 414 w 438"/>
                  <a:gd name="T111" fmla="*/ 54 h 192"/>
                  <a:gd name="T112" fmla="*/ 420 w 438"/>
                  <a:gd name="T113" fmla="*/ 54 h 192"/>
                  <a:gd name="T114" fmla="*/ 426 w 438"/>
                  <a:gd name="T115" fmla="*/ 36 h 192"/>
                  <a:gd name="T116" fmla="*/ 438 w 438"/>
                  <a:gd name="T117" fmla="*/ 54 h 192"/>
                  <a:gd name="T118" fmla="*/ 438 w 438"/>
                  <a:gd name="T119" fmla="*/ 60 h 1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8"/>
                  <a:gd name="T181" fmla="*/ 0 h 192"/>
                  <a:gd name="T182" fmla="*/ 438 w 438"/>
                  <a:gd name="T183" fmla="*/ 192 h 19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lnTo>
                      <a:pt x="438" y="6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19" name="Freeform 341"/>
              <p:cNvSpPr>
                <a:spLocks noChangeAspect="1"/>
              </p:cNvSpPr>
              <p:nvPr/>
            </p:nvSpPr>
            <p:spPr bwMode="auto">
              <a:xfrm>
                <a:off x="2454" y="2310"/>
                <a:ext cx="6" cy="6"/>
              </a:xfrm>
              <a:custGeom>
                <a:avLst/>
                <a:gdLst>
                  <a:gd name="T0" fmla="*/ 6 w 6"/>
                  <a:gd name="T1" fmla="*/ 0 h 6"/>
                  <a:gd name="T2" fmla="*/ 0 w 6"/>
                  <a:gd name="T3" fmla="*/ 0 h 6"/>
                  <a:gd name="T4" fmla="*/ 6 w 6"/>
                  <a:gd name="T5" fmla="*/ 0 h 6"/>
                  <a:gd name="T6" fmla="*/ 6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0"/>
                    </a:lnTo>
                    <a:lnTo>
                      <a:pt x="6" y="0"/>
                    </a:lnTo>
                    <a:lnTo>
                      <a:pt x="6"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20" name="Freeform 342"/>
              <p:cNvSpPr>
                <a:spLocks noChangeAspect="1"/>
              </p:cNvSpPr>
              <p:nvPr/>
            </p:nvSpPr>
            <p:spPr bwMode="auto">
              <a:xfrm>
                <a:off x="1080" y="1602"/>
                <a:ext cx="336" cy="210"/>
              </a:xfrm>
              <a:custGeom>
                <a:avLst/>
                <a:gdLst>
                  <a:gd name="T0" fmla="*/ 336 w 336"/>
                  <a:gd name="T1" fmla="*/ 210 h 210"/>
                  <a:gd name="T2" fmla="*/ 0 w 336"/>
                  <a:gd name="T3" fmla="*/ 198 h 210"/>
                  <a:gd name="T4" fmla="*/ 6 w 336"/>
                  <a:gd name="T5" fmla="*/ 174 h 210"/>
                  <a:gd name="T6" fmla="*/ 18 w 336"/>
                  <a:gd name="T7" fmla="*/ 0 h 210"/>
                  <a:gd name="T8" fmla="*/ 312 w 336"/>
                  <a:gd name="T9" fmla="*/ 18 h 210"/>
                  <a:gd name="T10" fmla="*/ 336 w 336"/>
                  <a:gd name="T11" fmla="*/ 210 h 210"/>
                  <a:gd name="T12" fmla="*/ 0 60000 65536"/>
                  <a:gd name="T13" fmla="*/ 0 60000 65536"/>
                  <a:gd name="T14" fmla="*/ 0 60000 65536"/>
                  <a:gd name="T15" fmla="*/ 0 60000 65536"/>
                  <a:gd name="T16" fmla="*/ 0 60000 65536"/>
                  <a:gd name="T17" fmla="*/ 0 60000 65536"/>
                  <a:gd name="T18" fmla="*/ 0 w 336"/>
                  <a:gd name="T19" fmla="*/ 0 h 210"/>
                  <a:gd name="T20" fmla="*/ 336 w 336"/>
                  <a:gd name="T21" fmla="*/ 210 h 210"/>
                </a:gdLst>
                <a:ahLst/>
                <a:cxnLst>
                  <a:cxn ang="T12">
                    <a:pos x="T0" y="T1"/>
                  </a:cxn>
                  <a:cxn ang="T13">
                    <a:pos x="T2" y="T3"/>
                  </a:cxn>
                  <a:cxn ang="T14">
                    <a:pos x="T4" y="T5"/>
                  </a:cxn>
                  <a:cxn ang="T15">
                    <a:pos x="T6" y="T7"/>
                  </a:cxn>
                  <a:cxn ang="T16">
                    <a:pos x="T8" y="T9"/>
                  </a:cxn>
                  <a:cxn ang="T17">
                    <a:pos x="T10" y="T11"/>
                  </a:cxn>
                </a:cxnLst>
                <a:rect l="T18" t="T19" r="T20" b="T21"/>
                <a:pathLst>
                  <a:path w="336" h="210">
                    <a:moveTo>
                      <a:pt x="336" y="210"/>
                    </a:moveTo>
                    <a:lnTo>
                      <a:pt x="0" y="198"/>
                    </a:lnTo>
                    <a:lnTo>
                      <a:pt x="6" y="174"/>
                    </a:lnTo>
                    <a:lnTo>
                      <a:pt x="18" y="0"/>
                    </a:lnTo>
                    <a:lnTo>
                      <a:pt x="312" y="18"/>
                    </a:lnTo>
                    <a:lnTo>
                      <a:pt x="336" y="210"/>
                    </a:lnTo>
                    <a:close/>
                  </a:path>
                </a:pathLst>
              </a:custGeom>
              <a:solidFill>
                <a:srgbClr val="FF8C00"/>
              </a:solidFill>
              <a:ln w="9525">
                <a:solidFill>
                  <a:srgbClr val="FF8C00"/>
                </a:solidFill>
                <a:round/>
                <a:headEnd/>
                <a:tailEnd/>
              </a:ln>
            </p:spPr>
            <p:txBody>
              <a:bodyPr/>
              <a:lstStyle/>
              <a:p>
                <a:endParaRPr lang="en-US"/>
              </a:p>
            </p:txBody>
          </p:sp>
          <p:sp>
            <p:nvSpPr>
              <p:cNvPr id="23021" name="Freeform 343"/>
              <p:cNvSpPr>
                <a:spLocks noChangeAspect="1"/>
              </p:cNvSpPr>
              <p:nvPr/>
            </p:nvSpPr>
            <p:spPr bwMode="auto">
              <a:xfrm>
                <a:off x="1080" y="1602"/>
                <a:ext cx="336" cy="216"/>
              </a:xfrm>
              <a:custGeom>
                <a:avLst/>
                <a:gdLst>
                  <a:gd name="T0" fmla="*/ 336 w 336"/>
                  <a:gd name="T1" fmla="*/ 210 h 216"/>
                  <a:gd name="T2" fmla="*/ 0 w 336"/>
                  <a:gd name="T3" fmla="*/ 198 h 216"/>
                  <a:gd name="T4" fmla="*/ 6 w 336"/>
                  <a:gd name="T5" fmla="*/ 174 h 216"/>
                  <a:gd name="T6" fmla="*/ 18 w 336"/>
                  <a:gd name="T7" fmla="*/ 0 h 216"/>
                  <a:gd name="T8" fmla="*/ 312 w 336"/>
                  <a:gd name="T9" fmla="*/ 18 h 216"/>
                  <a:gd name="T10" fmla="*/ 336 w 336"/>
                  <a:gd name="T11" fmla="*/ 210 h 216"/>
                  <a:gd name="T12" fmla="*/ 336 w 336"/>
                  <a:gd name="T13" fmla="*/ 216 h 216"/>
                  <a:gd name="T14" fmla="*/ 0 60000 65536"/>
                  <a:gd name="T15" fmla="*/ 0 60000 65536"/>
                  <a:gd name="T16" fmla="*/ 0 60000 65536"/>
                  <a:gd name="T17" fmla="*/ 0 60000 65536"/>
                  <a:gd name="T18" fmla="*/ 0 60000 65536"/>
                  <a:gd name="T19" fmla="*/ 0 60000 65536"/>
                  <a:gd name="T20" fmla="*/ 0 60000 65536"/>
                  <a:gd name="T21" fmla="*/ 0 w 336"/>
                  <a:gd name="T22" fmla="*/ 0 h 216"/>
                  <a:gd name="T23" fmla="*/ 336 w 336"/>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216">
                    <a:moveTo>
                      <a:pt x="336" y="210"/>
                    </a:moveTo>
                    <a:lnTo>
                      <a:pt x="0" y="198"/>
                    </a:lnTo>
                    <a:lnTo>
                      <a:pt x="6" y="174"/>
                    </a:lnTo>
                    <a:lnTo>
                      <a:pt x="18" y="0"/>
                    </a:lnTo>
                    <a:lnTo>
                      <a:pt x="312" y="18"/>
                    </a:lnTo>
                    <a:lnTo>
                      <a:pt x="336" y="210"/>
                    </a:lnTo>
                    <a:lnTo>
                      <a:pt x="336" y="21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22" name="Freeform 344"/>
              <p:cNvSpPr>
                <a:spLocks noChangeAspect="1"/>
              </p:cNvSpPr>
              <p:nvPr/>
            </p:nvSpPr>
            <p:spPr bwMode="auto">
              <a:xfrm>
                <a:off x="1974" y="2010"/>
                <a:ext cx="210" cy="240"/>
              </a:xfrm>
              <a:custGeom>
                <a:avLst/>
                <a:gdLst>
                  <a:gd name="T0" fmla="*/ 210 w 210"/>
                  <a:gd name="T1" fmla="*/ 84 h 240"/>
                  <a:gd name="T2" fmla="*/ 204 w 210"/>
                  <a:gd name="T3" fmla="*/ 90 h 240"/>
                  <a:gd name="T4" fmla="*/ 210 w 210"/>
                  <a:gd name="T5" fmla="*/ 102 h 240"/>
                  <a:gd name="T6" fmla="*/ 204 w 210"/>
                  <a:gd name="T7" fmla="*/ 150 h 240"/>
                  <a:gd name="T8" fmla="*/ 168 w 210"/>
                  <a:gd name="T9" fmla="*/ 180 h 240"/>
                  <a:gd name="T10" fmla="*/ 168 w 210"/>
                  <a:gd name="T11" fmla="*/ 198 h 240"/>
                  <a:gd name="T12" fmla="*/ 156 w 210"/>
                  <a:gd name="T13" fmla="*/ 198 h 240"/>
                  <a:gd name="T14" fmla="*/ 150 w 210"/>
                  <a:gd name="T15" fmla="*/ 222 h 240"/>
                  <a:gd name="T16" fmla="*/ 132 w 210"/>
                  <a:gd name="T17" fmla="*/ 240 h 240"/>
                  <a:gd name="T18" fmla="*/ 114 w 210"/>
                  <a:gd name="T19" fmla="*/ 222 h 240"/>
                  <a:gd name="T20" fmla="*/ 78 w 210"/>
                  <a:gd name="T21" fmla="*/ 234 h 240"/>
                  <a:gd name="T22" fmla="*/ 48 w 210"/>
                  <a:gd name="T23" fmla="*/ 222 h 240"/>
                  <a:gd name="T24" fmla="*/ 36 w 210"/>
                  <a:gd name="T25" fmla="*/ 204 h 240"/>
                  <a:gd name="T26" fmla="*/ 18 w 210"/>
                  <a:gd name="T27" fmla="*/ 210 h 240"/>
                  <a:gd name="T28" fmla="*/ 0 w 210"/>
                  <a:gd name="T29" fmla="*/ 42 h 240"/>
                  <a:gd name="T30" fmla="*/ 18 w 210"/>
                  <a:gd name="T31" fmla="*/ 42 h 240"/>
                  <a:gd name="T32" fmla="*/ 60 w 210"/>
                  <a:gd name="T33" fmla="*/ 30 h 240"/>
                  <a:gd name="T34" fmla="*/ 60 w 210"/>
                  <a:gd name="T35" fmla="*/ 36 h 240"/>
                  <a:gd name="T36" fmla="*/ 96 w 210"/>
                  <a:gd name="T37" fmla="*/ 42 h 240"/>
                  <a:gd name="T38" fmla="*/ 90 w 210"/>
                  <a:gd name="T39" fmla="*/ 48 h 240"/>
                  <a:gd name="T40" fmla="*/ 114 w 210"/>
                  <a:gd name="T41" fmla="*/ 48 h 240"/>
                  <a:gd name="T42" fmla="*/ 150 w 210"/>
                  <a:gd name="T43" fmla="*/ 36 h 240"/>
                  <a:gd name="T44" fmla="*/ 162 w 210"/>
                  <a:gd name="T45" fmla="*/ 18 h 240"/>
                  <a:gd name="T46" fmla="*/ 198 w 210"/>
                  <a:gd name="T47" fmla="*/ 0 h 240"/>
                  <a:gd name="T48" fmla="*/ 210 w 210"/>
                  <a:gd name="T49" fmla="*/ 66 h 240"/>
                  <a:gd name="T50" fmla="*/ 210 w 210"/>
                  <a:gd name="T51" fmla="*/ 84 h 2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0"/>
                  <a:gd name="T79" fmla="*/ 0 h 240"/>
                  <a:gd name="T80" fmla="*/ 210 w 210"/>
                  <a:gd name="T81" fmla="*/ 240 h 2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close/>
                  </a:path>
                </a:pathLst>
              </a:custGeom>
              <a:solidFill>
                <a:srgbClr val="FF8C00"/>
              </a:solidFill>
              <a:ln w="9525">
                <a:solidFill>
                  <a:srgbClr val="FF8C00"/>
                </a:solidFill>
                <a:round/>
                <a:headEnd/>
                <a:tailEnd/>
              </a:ln>
            </p:spPr>
            <p:txBody>
              <a:bodyPr/>
              <a:lstStyle/>
              <a:p>
                <a:endParaRPr lang="en-US"/>
              </a:p>
            </p:txBody>
          </p:sp>
          <p:sp>
            <p:nvSpPr>
              <p:cNvPr id="23023" name="Freeform 345"/>
              <p:cNvSpPr>
                <a:spLocks noChangeAspect="1"/>
              </p:cNvSpPr>
              <p:nvPr/>
            </p:nvSpPr>
            <p:spPr bwMode="auto">
              <a:xfrm>
                <a:off x="1974" y="2010"/>
                <a:ext cx="210" cy="240"/>
              </a:xfrm>
              <a:custGeom>
                <a:avLst/>
                <a:gdLst>
                  <a:gd name="T0" fmla="*/ 210 w 210"/>
                  <a:gd name="T1" fmla="*/ 84 h 240"/>
                  <a:gd name="T2" fmla="*/ 204 w 210"/>
                  <a:gd name="T3" fmla="*/ 90 h 240"/>
                  <a:gd name="T4" fmla="*/ 210 w 210"/>
                  <a:gd name="T5" fmla="*/ 102 h 240"/>
                  <a:gd name="T6" fmla="*/ 204 w 210"/>
                  <a:gd name="T7" fmla="*/ 150 h 240"/>
                  <a:gd name="T8" fmla="*/ 168 w 210"/>
                  <a:gd name="T9" fmla="*/ 180 h 240"/>
                  <a:gd name="T10" fmla="*/ 168 w 210"/>
                  <a:gd name="T11" fmla="*/ 198 h 240"/>
                  <a:gd name="T12" fmla="*/ 156 w 210"/>
                  <a:gd name="T13" fmla="*/ 198 h 240"/>
                  <a:gd name="T14" fmla="*/ 150 w 210"/>
                  <a:gd name="T15" fmla="*/ 222 h 240"/>
                  <a:gd name="T16" fmla="*/ 132 w 210"/>
                  <a:gd name="T17" fmla="*/ 240 h 240"/>
                  <a:gd name="T18" fmla="*/ 114 w 210"/>
                  <a:gd name="T19" fmla="*/ 222 h 240"/>
                  <a:gd name="T20" fmla="*/ 78 w 210"/>
                  <a:gd name="T21" fmla="*/ 234 h 240"/>
                  <a:gd name="T22" fmla="*/ 48 w 210"/>
                  <a:gd name="T23" fmla="*/ 222 h 240"/>
                  <a:gd name="T24" fmla="*/ 36 w 210"/>
                  <a:gd name="T25" fmla="*/ 204 h 240"/>
                  <a:gd name="T26" fmla="*/ 18 w 210"/>
                  <a:gd name="T27" fmla="*/ 210 h 240"/>
                  <a:gd name="T28" fmla="*/ 0 w 210"/>
                  <a:gd name="T29" fmla="*/ 42 h 240"/>
                  <a:gd name="T30" fmla="*/ 18 w 210"/>
                  <a:gd name="T31" fmla="*/ 42 h 240"/>
                  <a:gd name="T32" fmla="*/ 60 w 210"/>
                  <a:gd name="T33" fmla="*/ 30 h 240"/>
                  <a:gd name="T34" fmla="*/ 60 w 210"/>
                  <a:gd name="T35" fmla="*/ 36 h 240"/>
                  <a:gd name="T36" fmla="*/ 96 w 210"/>
                  <a:gd name="T37" fmla="*/ 42 h 240"/>
                  <a:gd name="T38" fmla="*/ 90 w 210"/>
                  <a:gd name="T39" fmla="*/ 48 h 240"/>
                  <a:gd name="T40" fmla="*/ 114 w 210"/>
                  <a:gd name="T41" fmla="*/ 48 h 240"/>
                  <a:gd name="T42" fmla="*/ 150 w 210"/>
                  <a:gd name="T43" fmla="*/ 36 h 240"/>
                  <a:gd name="T44" fmla="*/ 162 w 210"/>
                  <a:gd name="T45" fmla="*/ 18 h 240"/>
                  <a:gd name="T46" fmla="*/ 198 w 210"/>
                  <a:gd name="T47" fmla="*/ 0 h 240"/>
                  <a:gd name="T48" fmla="*/ 210 w 210"/>
                  <a:gd name="T49" fmla="*/ 66 h 240"/>
                  <a:gd name="T50" fmla="*/ 210 w 210"/>
                  <a:gd name="T51" fmla="*/ 84 h 240"/>
                  <a:gd name="T52" fmla="*/ 210 w 210"/>
                  <a:gd name="T53" fmla="*/ 90 h 2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0"/>
                  <a:gd name="T82" fmla="*/ 0 h 240"/>
                  <a:gd name="T83" fmla="*/ 210 w 210"/>
                  <a:gd name="T84" fmla="*/ 240 h 2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lnTo>
                      <a:pt x="210" y="9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24" name="Freeform 346"/>
              <p:cNvSpPr>
                <a:spLocks noChangeAspect="1"/>
              </p:cNvSpPr>
              <p:nvPr/>
            </p:nvSpPr>
            <p:spPr bwMode="auto">
              <a:xfrm>
                <a:off x="1080" y="2370"/>
                <a:ext cx="444" cy="228"/>
              </a:xfrm>
              <a:custGeom>
                <a:avLst/>
                <a:gdLst>
                  <a:gd name="T0" fmla="*/ 432 w 444"/>
                  <a:gd name="T1" fmla="*/ 48 h 228"/>
                  <a:gd name="T2" fmla="*/ 444 w 444"/>
                  <a:gd name="T3" fmla="*/ 120 h 228"/>
                  <a:gd name="T4" fmla="*/ 438 w 444"/>
                  <a:gd name="T5" fmla="*/ 228 h 228"/>
                  <a:gd name="T6" fmla="*/ 402 w 444"/>
                  <a:gd name="T7" fmla="*/ 210 h 228"/>
                  <a:gd name="T8" fmla="*/ 342 w 444"/>
                  <a:gd name="T9" fmla="*/ 228 h 228"/>
                  <a:gd name="T10" fmla="*/ 324 w 444"/>
                  <a:gd name="T11" fmla="*/ 216 h 228"/>
                  <a:gd name="T12" fmla="*/ 312 w 444"/>
                  <a:gd name="T13" fmla="*/ 216 h 228"/>
                  <a:gd name="T14" fmla="*/ 312 w 444"/>
                  <a:gd name="T15" fmla="*/ 210 h 228"/>
                  <a:gd name="T16" fmla="*/ 300 w 444"/>
                  <a:gd name="T17" fmla="*/ 228 h 228"/>
                  <a:gd name="T18" fmla="*/ 294 w 444"/>
                  <a:gd name="T19" fmla="*/ 216 h 228"/>
                  <a:gd name="T20" fmla="*/ 288 w 444"/>
                  <a:gd name="T21" fmla="*/ 222 h 228"/>
                  <a:gd name="T22" fmla="*/ 270 w 444"/>
                  <a:gd name="T23" fmla="*/ 210 h 228"/>
                  <a:gd name="T24" fmla="*/ 258 w 444"/>
                  <a:gd name="T25" fmla="*/ 216 h 228"/>
                  <a:gd name="T26" fmla="*/ 246 w 444"/>
                  <a:gd name="T27" fmla="*/ 198 h 228"/>
                  <a:gd name="T28" fmla="*/ 228 w 444"/>
                  <a:gd name="T29" fmla="*/ 204 h 228"/>
                  <a:gd name="T30" fmla="*/ 192 w 444"/>
                  <a:gd name="T31" fmla="*/ 192 h 228"/>
                  <a:gd name="T32" fmla="*/ 186 w 444"/>
                  <a:gd name="T33" fmla="*/ 174 h 228"/>
                  <a:gd name="T34" fmla="*/ 168 w 444"/>
                  <a:gd name="T35" fmla="*/ 180 h 228"/>
                  <a:gd name="T36" fmla="*/ 150 w 444"/>
                  <a:gd name="T37" fmla="*/ 168 h 228"/>
                  <a:gd name="T38" fmla="*/ 156 w 444"/>
                  <a:gd name="T39" fmla="*/ 42 h 228"/>
                  <a:gd name="T40" fmla="*/ 0 w 444"/>
                  <a:gd name="T41" fmla="*/ 36 h 228"/>
                  <a:gd name="T42" fmla="*/ 6 w 444"/>
                  <a:gd name="T43" fmla="*/ 0 h 228"/>
                  <a:gd name="T44" fmla="*/ 54 w 444"/>
                  <a:gd name="T45" fmla="*/ 6 h 228"/>
                  <a:gd name="T46" fmla="*/ 432 w 444"/>
                  <a:gd name="T47" fmla="*/ 12 h 228"/>
                  <a:gd name="T48" fmla="*/ 432 w 444"/>
                  <a:gd name="T49" fmla="*/ 36 h 228"/>
                  <a:gd name="T50" fmla="*/ 432 w 444"/>
                  <a:gd name="T51" fmla="*/ 48 h 2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4"/>
                  <a:gd name="T79" fmla="*/ 0 h 228"/>
                  <a:gd name="T80" fmla="*/ 444 w 444"/>
                  <a:gd name="T81" fmla="*/ 228 h 2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close/>
                  </a:path>
                </a:pathLst>
              </a:custGeom>
              <a:solidFill>
                <a:srgbClr val="FF8C00"/>
              </a:solidFill>
              <a:ln w="9525">
                <a:solidFill>
                  <a:srgbClr val="FF8C00"/>
                </a:solidFill>
                <a:round/>
                <a:headEnd/>
                <a:tailEnd/>
              </a:ln>
            </p:spPr>
            <p:txBody>
              <a:bodyPr/>
              <a:lstStyle/>
              <a:p>
                <a:endParaRPr lang="en-US"/>
              </a:p>
            </p:txBody>
          </p:sp>
          <p:sp>
            <p:nvSpPr>
              <p:cNvPr id="23025" name="Freeform 347"/>
              <p:cNvSpPr>
                <a:spLocks noChangeAspect="1"/>
              </p:cNvSpPr>
              <p:nvPr/>
            </p:nvSpPr>
            <p:spPr bwMode="auto">
              <a:xfrm>
                <a:off x="1080" y="2370"/>
                <a:ext cx="444" cy="228"/>
              </a:xfrm>
              <a:custGeom>
                <a:avLst/>
                <a:gdLst>
                  <a:gd name="T0" fmla="*/ 432 w 444"/>
                  <a:gd name="T1" fmla="*/ 48 h 228"/>
                  <a:gd name="T2" fmla="*/ 444 w 444"/>
                  <a:gd name="T3" fmla="*/ 120 h 228"/>
                  <a:gd name="T4" fmla="*/ 438 w 444"/>
                  <a:gd name="T5" fmla="*/ 228 h 228"/>
                  <a:gd name="T6" fmla="*/ 402 w 444"/>
                  <a:gd name="T7" fmla="*/ 210 h 228"/>
                  <a:gd name="T8" fmla="*/ 342 w 444"/>
                  <a:gd name="T9" fmla="*/ 228 h 228"/>
                  <a:gd name="T10" fmla="*/ 324 w 444"/>
                  <a:gd name="T11" fmla="*/ 216 h 228"/>
                  <a:gd name="T12" fmla="*/ 312 w 444"/>
                  <a:gd name="T13" fmla="*/ 216 h 228"/>
                  <a:gd name="T14" fmla="*/ 312 w 444"/>
                  <a:gd name="T15" fmla="*/ 210 h 228"/>
                  <a:gd name="T16" fmla="*/ 300 w 444"/>
                  <a:gd name="T17" fmla="*/ 228 h 228"/>
                  <a:gd name="T18" fmla="*/ 294 w 444"/>
                  <a:gd name="T19" fmla="*/ 216 h 228"/>
                  <a:gd name="T20" fmla="*/ 288 w 444"/>
                  <a:gd name="T21" fmla="*/ 222 h 228"/>
                  <a:gd name="T22" fmla="*/ 270 w 444"/>
                  <a:gd name="T23" fmla="*/ 210 h 228"/>
                  <a:gd name="T24" fmla="*/ 258 w 444"/>
                  <a:gd name="T25" fmla="*/ 216 h 228"/>
                  <a:gd name="T26" fmla="*/ 246 w 444"/>
                  <a:gd name="T27" fmla="*/ 198 h 228"/>
                  <a:gd name="T28" fmla="*/ 228 w 444"/>
                  <a:gd name="T29" fmla="*/ 204 h 228"/>
                  <a:gd name="T30" fmla="*/ 192 w 444"/>
                  <a:gd name="T31" fmla="*/ 192 h 228"/>
                  <a:gd name="T32" fmla="*/ 186 w 444"/>
                  <a:gd name="T33" fmla="*/ 174 h 228"/>
                  <a:gd name="T34" fmla="*/ 168 w 444"/>
                  <a:gd name="T35" fmla="*/ 180 h 228"/>
                  <a:gd name="T36" fmla="*/ 150 w 444"/>
                  <a:gd name="T37" fmla="*/ 168 h 228"/>
                  <a:gd name="T38" fmla="*/ 156 w 444"/>
                  <a:gd name="T39" fmla="*/ 42 h 228"/>
                  <a:gd name="T40" fmla="*/ 0 w 444"/>
                  <a:gd name="T41" fmla="*/ 36 h 228"/>
                  <a:gd name="T42" fmla="*/ 6 w 444"/>
                  <a:gd name="T43" fmla="*/ 0 h 228"/>
                  <a:gd name="T44" fmla="*/ 54 w 444"/>
                  <a:gd name="T45" fmla="*/ 6 h 228"/>
                  <a:gd name="T46" fmla="*/ 432 w 444"/>
                  <a:gd name="T47" fmla="*/ 12 h 228"/>
                  <a:gd name="T48" fmla="*/ 432 w 444"/>
                  <a:gd name="T49" fmla="*/ 36 h 228"/>
                  <a:gd name="T50" fmla="*/ 432 w 444"/>
                  <a:gd name="T51" fmla="*/ 48 h 228"/>
                  <a:gd name="T52" fmla="*/ 432 w 444"/>
                  <a:gd name="T53" fmla="*/ 54 h 2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4"/>
                  <a:gd name="T82" fmla="*/ 0 h 228"/>
                  <a:gd name="T83" fmla="*/ 444 w 444"/>
                  <a:gd name="T84" fmla="*/ 228 h 2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lnTo>
                      <a:pt x="432" y="5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26" name="Freeform 348"/>
              <p:cNvSpPr>
                <a:spLocks noChangeAspect="1"/>
              </p:cNvSpPr>
              <p:nvPr/>
            </p:nvSpPr>
            <p:spPr bwMode="auto">
              <a:xfrm>
                <a:off x="126" y="1614"/>
                <a:ext cx="402" cy="342"/>
              </a:xfrm>
              <a:custGeom>
                <a:avLst/>
                <a:gdLst>
                  <a:gd name="T0" fmla="*/ 186 w 402"/>
                  <a:gd name="T1" fmla="*/ 306 h 342"/>
                  <a:gd name="T2" fmla="*/ 0 w 402"/>
                  <a:gd name="T3" fmla="*/ 252 h 342"/>
                  <a:gd name="T4" fmla="*/ 0 w 402"/>
                  <a:gd name="T5" fmla="*/ 198 h 342"/>
                  <a:gd name="T6" fmla="*/ 30 w 402"/>
                  <a:gd name="T7" fmla="*/ 150 h 342"/>
                  <a:gd name="T8" fmla="*/ 78 w 402"/>
                  <a:gd name="T9" fmla="*/ 42 h 342"/>
                  <a:gd name="T10" fmla="*/ 84 w 402"/>
                  <a:gd name="T11" fmla="*/ 0 h 342"/>
                  <a:gd name="T12" fmla="*/ 108 w 402"/>
                  <a:gd name="T13" fmla="*/ 6 h 342"/>
                  <a:gd name="T14" fmla="*/ 126 w 402"/>
                  <a:gd name="T15" fmla="*/ 18 h 342"/>
                  <a:gd name="T16" fmla="*/ 126 w 402"/>
                  <a:gd name="T17" fmla="*/ 48 h 342"/>
                  <a:gd name="T18" fmla="*/ 144 w 402"/>
                  <a:gd name="T19" fmla="*/ 60 h 342"/>
                  <a:gd name="T20" fmla="*/ 168 w 402"/>
                  <a:gd name="T21" fmla="*/ 54 h 342"/>
                  <a:gd name="T22" fmla="*/ 198 w 402"/>
                  <a:gd name="T23" fmla="*/ 72 h 342"/>
                  <a:gd name="T24" fmla="*/ 300 w 402"/>
                  <a:gd name="T25" fmla="*/ 72 h 342"/>
                  <a:gd name="T26" fmla="*/ 384 w 402"/>
                  <a:gd name="T27" fmla="*/ 90 h 342"/>
                  <a:gd name="T28" fmla="*/ 402 w 402"/>
                  <a:gd name="T29" fmla="*/ 120 h 342"/>
                  <a:gd name="T30" fmla="*/ 348 w 402"/>
                  <a:gd name="T31" fmla="*/ 186 h 342"/>
                  <a:gd name="T32" fmla="*/ 360 w 402"/>
                  <a:gd name="T33" fmla="*/ 204 h 342"/>
                  <a:gd name="T34" fmla="*/ 324 w 402"/>
                  <a:gd name="T35" fmla="*/ 342 h 342"/>
                  <a:gd name="T36" fmla="*/ 216 w 402"/>
                  <a:gd name="T37" fmla="*/ 312 h 342"/>
                  <a:gd name="T38" fmla="*/ 186 w 402"/>
                  <a:gd name="T39" fmla="*/ 306 h 3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2"/>
                  <a:gd name="T61" fmla="*/ 0 h 342"/>
                  <a:gd name="T62" fmla="*/ 402 w 402"/>
                  <a:gd name="T63" fmla="*/ 342 h 3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close/>
                  </a:path>
                </a:pathLst>
              </a:custGeom>
              <a:solidFill>
                <a:srgbClr val="FF8C00"/>
              </a:solidFill>
              <a:ln w="9525">
                <a:solidFill>
                  <a:srgbClr val="FF8C00"/>
                </a:solidFill>
                <a:round/>
                <a:headEnd/>
                <a:tailEnd/>
              </a:ln>
            </p:spPr>
            <p:txBody>
              <a:bodyPr/>
              <a:lstStyle/>
              <a:p>
                <a:endParaRPr lang="en-US"/>
              </a:p>
            </p:txBody>
          </p:sp>
          <p:sp>
            <p:nvSpPr>
              <p:cNvPr id="23027" name="Freeform 349"/>
              <p:cNvSpPr>
                <a:spLocks noChangeAspect="1"/>
              </p:cNvSpPr>
              <p:nvPr/>
            </p:nvSpPr>
            <p:spPr bwMode="auto">
              <a:xfrm>
                <a:off x="126" y="1614"/>
                <a:ext cx="402" cy="342"/>
              </a:xfrm>
              <a:custGeom>
                <a:avLst/>
                <a:gdLst>
                  <a:gd name="T0" fmla="*/ 186 w 402"/>
                  <a:gd name="T1" fmla="*/ 306 h 342"/>
                  <a:gd name="T2" fmla="*/ 0 w 402"/>
                  <a:gd name="T3" fmla="*/ 252 h 342"/>
                  <a:gd name="T4" fmla="*/ 0 w 402"/>
                  <a:gd name="T5" fmla="*/ 198 h 342"/>
                  <a:gd name="T6" fmla="*/ 30 w 402"/>
                  <a:gd name="T7" fmla="*/ 150 h 342"/>
                  <a:gd name="T8" fmla="*/ 78 w 402"/>
                  <a:gd name="T9" fmla="*/ 42 h 342"/>
                  <a:gd name="T10" fmla="*/ 84 w 402"/>
                  <a:gd name="T11" fmla="*/ 0 h 342"/>
                  <a:gd name="T12" fmla="*/ 108 w 402"/>
                  <a:gd name="T13" fmla="*/ 6 h 342"/>
                  <a:gd name="T14" fmla="*/ 126 w 402"/>
                  <a:gd name="T15" fmla="*/ 18 h 342"/>
                  <a:gd name="T16" fmla="*/ 126 w 402"/>
                  <a:gd name="T17" fmla="*/ 48 h 342"/>
                  <a:gd name="T18" fmla="*/ 144 w 402"/>
                  <a:gd name="T19" fmla="*/ 60 h 342"/>
                  <a:gd name="T20" fmla="*/ 168 w 402"/>
                  <a:gd name="T21" fmla="*/ 54 h 342"/>
                  <a:gd name="T22" fmla="*/ 198 w 402"/>
                  <a:gd name="T23" fmla="*/ 72 h 342"/>
                  <a:gd name="T24" fmla="*/ 300 w 402"/>
                  <a:gd name="T25" fmla="*/ 72 h 342"/>
                  <a:gd name="T26" fmla="*/ 384 w 402"/>
                  <a:gd name="T27" fmla="*/ 90 h 342"/>
                  <a:gd name="T28" fmla="*/ 402 w 402"/>
                  <a:gd name="T29" fmla="*/ 120 h 342"/>
                  <a:gd name="T30" fmla="*/ 348 w 402"/>
                  <a:gd name="T31" fmla="*/ 186 h 342"/>
                  <a:gd name="T32" fmla="*/ 360 w 402"/>
                  <a:gd name="T33" fmla="*/ 204 h 342"/>
                  <a:gd name="T34" fmla="*/ 324 w 402"/>
                  <a:gd name="T35" fmla="*/ 342 h 342"/>
                  <a:gd name="T36" fmla="*/ 216 w 402"/>
                  <a:gd name="T37" fmla="*/ 312 h 342"/>
                  <a:gd name="T38" fmla="*/ 186 w 402"/>
                  <a:gd name="T39" fmla="*/ 306 h 342"/>
                  <a:gd name="T40" fmla="*/ 186 w 402"/>
                  <a:gd name="T41" fmla="*/ 312 h 3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2"/>
                  <a:gd name="T64" fmla="*/ 0 h 342"/>
                  <a:gd name="T65" fmla="*/ 402 w 402"/>
                  <a:gd name="T66" fmla="*/ 342 h 3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lnTo>
                      <a:pt x="186" y="3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28" name="Freeform 350"/>
              <p:cNvSpPr>
                <a:spLocks noChangeAspect="1"/>
              </p:cNvSpPr>
              <p:nvPr/>
            </p:nvSpPr>
            <p:spPr bwMode="auto">
              <a:xfrm>
                <a:off x="2172" y="1962"/>
                <a:ext cx="294" cy="186"/>
              </a:xfrm>
              <a:custGeom>
                <a:avLst/>
                <a:gdLst>
                  <a:gd name="T0" fmla="*/ 30 w 294"/>
                  <a:gd name="T1" fmla="*/ 24 h 186"/>
                  <a:gd name="T2" fmla="*/ 36 w 294"/>
                  <a:gd name="T3" fmla="*/ 36 h 186"/>
                  <a:gd name="T4" fmla="*/ 240 w 294"/>
                  <a:gd name="T5" fmla="*/ 0 h 186"/>
                  <a:gd name="T6" fmla="*/ 264 w 294"/>
                  <a:gd name="T7" fmla="*/ 24 h 186"/>
                  <a:gd name="T8" fmla="*/ 282 w 294"/>
                  <a:gd name="T9" fmla="*/ 30 h 186"/>
                  <a:gd name="T10" fmla="*/ 264 w 294"/>
                  <a:gd name="T11" fmla="*/ 60 h 186"/>
                  <a:gd name="T12" fmla="*/ 270 w 294"/>
                  <a:gd name="T13" fmla="*/ 84 h 186"/>
                  <a:gd name="T14" fmla="*/ 294 w 294"/>
                  <a:gd name="T15" fmla="*/ 108 h 186"/>
                  <a:gd name="T16" fmla="*/ 270 w 294"/>
                  <a:gd name="T17" fmla="*/ 138 h 186"/>
                  <a:gd name="T18" fmla="*/ 264 w 294"/>
                  <a:gd name="T19" fmla="*/ 138 h 186"/>
                  <a:gd name="T20" fmla="*/ 252 w 294"/>
                  <a:gd name="T21" fmla="*/ 144 h 186"/>
                  <a:gd name="T22" fmla="*/ 234 w 294"/>
                  <a:gd name="T23" fmla="*/ 150 h 186"/>
                  <a:gd name="T24" fmla="*/ 72 w 294"/>
                  <a:gd name="T25" fmla="*/ 180 h 186"/>
                  <a:gd name="T26" fmla="*/ 60 w 294"/>
                  <a:gd name="T27" fmla="*/ 180 h 186"/>
                  <a:gd name="T28" fmla="*/ 24 w 294"/>
                  <a:gd name="T29" fmla="*/ 186 h 186"/>
                  <a:gd name="T30" fmla="*/ 12 w 294"/>
                  <a:gd name="T31" fmla="*/ 132 h 186"/>
                  <a:gd name="T32" fmla="*/ 12 w 294"/>
                  <a:gd name="T33" fmla="*/ 114 h 186"/>
                  <a:gd name="T34" fmla="*/ 0 w 294"/>
                  <a:gd name="T35" fmla="*/ 48 h 186"/>
                  <a:gd name="T36" fmla="*/ 30 w 294"/>
                  <a:gd name="T37" fmla="*/ 24 h 1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4"/>
                  <a:gd name="T58" fmla="*/ 0 h 186"/>
                  <a:gd name="T59" fmla="*/ 294 w 294"/>
                  <a:gd name="T60" fmla="*/ 186 h 1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close/>
                  </a:path>
                </a:pathLst>
              </a:custGeom>
              <a:solidFill>
                <a:srgbClr val="FF8C00"/>
              </a:solidFill>
              <a:ln w="9525">
                <a:solidFill>
                  <a:srgbClr val="FF8C00"/>
                </a:solidFill>
                <a:round/>
                <a:headEnd/>
                <a:tailEnd/>
              </a:ln>
            </p:spPr>
            <p:txBody>
              <a:bodyPr/>
              <a:lstStyle/>
              <a:p>
                <a:endParaRPr lang="en-US"/>
              </a:p>
            </p:txBody>
          </p:sp>
          <p:sp>
            <p:nvSpPr>
              <p:cNvPr id="23029" name="Freeform 351"/>
              <p:cNvSpPr>
                <a:spLocks noChangeAspect="1"/>
              </p:cNvSpPr>
              <p:nvPr/>
            </p:nvSpPr>
            <p:spPr bwMode="auto">
              <a:xfrm>
                <a:off x="2172" y="1962"/>
                <a:ext cx="294" cy="186"/>
              </a:xfrm>
              <a:custGeom>
                <a:avLst/>
                <a:gdLst>
                  <a:gd name="T0" fmla="*/ 30 w 294"/>
                  <a:gd name="T1" fmla="*/ 24 h 186"/>
                  <a:gd name="T2" fmla="*/ 36 w 294"/>
                  <a:gd name="T3" fmla="*/ 36 h 186"/>
                  <a:gd name="T4" fmla="*/ 240 w 294"/>
                  <a:gd name="T5" fmla="*/ 0 h 186"/>
                  <a:gd name="T6" fmla="*/ 264 w 294"/>
                  <a:gd name="T7" fmla="*/ 24 h 186"/>
                  <a:gd name="T8" fmla="*/ 282 w 294"/>
                  <a:gd name="T9" fmla="*/ 30 h 186"/>
                  <a:gd name="T10" fmla="*/ 264 w 294"/>
                  <a:gd name="T11" fmla="*/ 60 h 186"/>
                  <a:gd name="T12" fmla="*/ 270 w 294"/>
                  <a:gd name="T13" fmla="*/ 84 h 186"/>
                  <a:gd name="T14" fmla="*/ 294 w 294"/>
                  <a:gd name="T15" fmla="*/ 108 h 186"/>
                  <a:gd name="T16" fmla="*/ 270 w 294"/>
                  <a:gd name="T17" fmla="*/ 138 h 186"/>
                  <a:gd name="T18" fmla="*/ 264 w 294"/>
                  <a:gd name="T19" fmla="*/ 138 h 186"/>
                  <a:gd name="T20" fmla="*/ 252 w 294"/>
                  <a:gd name="T21" fmla="*/ 144 h 186"/>
                  <a:gd name="T22" fmla="*/ 234 w 294"/>
                  <a:gd name="T23" fmla="*/ 150 h 186"/>
                  <a:gd name="T24" fmla="*/ 72 w 294"/>
                  <a:gd name="T25" fmla="*/ 180 h 186"/>
                  <a:gd name="T26" fmla="*/ 60 w 294"/>
                  <a:gd name="T27" fmla="*/ 180 h 186"/>
                  <a:gd name="T28" fmla="*/ 24 w 294"/>
                  <a:gd name="T29" fmla="*/ 186 h 186"/>
                  <a:gd name="T30" fmla="*/ 12 w 294"/>
                  <a:gd name="T31" fmla="*/ 132 h 186"/>
                  <a:gd name="T32" fmla="*/ 12 w 294"/>
                  <a:gd name="T33" fmla="*/ 114 h 186"/>
                  <a:gd name="T34" fmla="*/ 0 w 294"/>
                  <a:gd name="T35" fmla="*/ 48 h 186"/>
                  <a:gd name="T36" fmla="*/ 30 w 294"/>
                  <a:gd name="T37" fmla="*/ 24 h 186"/>
                  <a:gd name="T38" fmla="*/ 30 w 294"/>
                  <a:gd name="T39" fmla="*/ 30 h 1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4"/>
                  <a:gd name="T61" fmla="*/ 0 h 186"/>
                  <a:gd name="T62" fmla="*/ 294 w 294"/>
                  <a:gd name="T63" fmla="*/ 186 h 1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lnTo>
                      <a:pt x="30" y="3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30" name="Freeform 352"/>
              <p:cNvSpPr>
                <a:spLocks noChangeAspect="1"/>
              </p:cNvSpPr>
              <p:nvPr/>
            </p:nvSpPr>
            <p:spPr bwMode="auto">
              <a:xfrm>
                <a:off x="2580" y="1914"/>
                <a:ext cx="36" cy="48"/>
              </a:xfrm>
              <a:custGeom>
                <a:avLst/>
                <a:gdLst>
                  <a:gd name="T0" fmla="*/ 36 w 36"/>
                  <a:gd name="T1" fmla="*/ 30 h 48"/>
                  <a:gd name="T2" fmla="*/ 30 w 36"/>
                  <a:gd name="T3" fmla="*/ 36 h 48"/>
                  <a:gd name="T4" fmla="*/ 24 w 36"/>
                  <a:gd name="T5" fmla="*/ 24 h 48"/>
                  <a:gd name="T6" fmla="*/ 24 w 36"/>
                  <a:gd name="T7" fmla="*/ 42 h 48"/>
                  <a:gd name="T8" fmla="*/ 6 w 36"/>
                  <a:gd name="T9" fmla="*/ 48 h 48"/>
                  <a:gd name="T10" fmla="*/ 0 w 36"/>
                  <a:gd name="T11" fmla="*/ 6 h 48"/>
                  <a:gd name="T12" fmla="*/ 18 w 36"/>
                  <a:gd name="T13" fmla="*/ 0 h 48"/>
                  <a:gd name="T14" fmla="*/ 36 w 36"/>
                  <a:gd name="T15" fmla="*/ 24 h 48"/>
                  <a:gd name="T16" fmla="*/ 36 w 36"/>
                  <a:gd name="T17" fmla="*/ 3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48"/>
                  <a:gd name="T29" fmla="*/ 36 w 36"/>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48">
                    <a:moveTo>
                      <a:pt x="36" y="30"/>
                    </a:moveTo>
                    <a:lnTo>
                      <a:pt x="30" y="36"/>
                    </a:lnTo>
                    <a:lnTo>
                      <a:pt x="24" y="24"/>
                    </a:lnTo>
                    <a:lnTo>
                      <a:pt x="24" y="42"/>
                    </a:lnTo>
                    <a:lnTo>
                      <a:pt x="6" y="48"/>
                    </a:lnTo>
                    <a:lnTo>
                      <a:pt x="0" y="6"/>
                    </a:lnTo>
                    <a:lnTo>
                      <a:pt x="18" y="0"/>
                    </a:lnTo>
                    <a:lnTo>
                      <a:pt x="36" y="24"/>
                    </a:lnTo>
                    <a:lnTo>
                      <a:pt x="36" y="30"/>
                    </a:lnTo>
                    <a:close/>
                  </a:path>
                </a:pathLst>
              </a:custGeom>
              <a:solidFill>
                <a:srgbClr val="FFAA00"/>
              </a:solidFill>
              <a:ln w="9525">
                <a:solidFill>
                  <a:srgbClr val="FFAA00"/>
                </a:solidFill>
                <a:round/>
                <a:headEnd/>
                <a:tailEnd/>
              </a:ln>
            </p:spPr>
            <p:txBody>
              <a:bodyPr/>
              <a:lstStyle/>
              <a:p>
                <a:endParaRPr lang="en-US"/>
              </a:p>
            </p:txBody>
          </p:sp>
          <p:sp>
            <p:nvSpPr>
              <p:cNvPr id="23031" name="Freeform 353"/>
              <p:cNvSpPr>
                <a:spLocks noChangeAspect="1"/>
              </p:cNvSpPr>
              <p:nvPr/>
            </p:nvSpPr>
            <p:spPr bwMode="auto">
              <a:xfrm>
                <a:off x="2580" y="1914"/>
                <a:ext cx="36" cy="48"/>
              </a:xfrm>
              <a:custGeom>
                <a:avLst/>
                <a:gdLst>
                  <a:gd name="T0" fmla="*/ 36 w 36"/>
                  <a:gd name="T1" fmla="*/ 30 h 48"/>
                  <a:gd name="T2" fmla="*/ 30 w 36"/>
                  <a:gd name="T3" fmla="*/ 36 h 48"/>
                  <a:gd name="T4" fmla="*/ 24 w 36"/>
                  <a:gd name="T5" fmla="*/ 24 h 48"/>
                  <a:gd name="T6" fmla="*/ 24 w 36"/>
                  <a:gd name="T7" fmla="*/ 42 h 48"/>
                  <a:gd name="T8" fmla="*/ 6 w 36"/>
                  <a:gd name="T9" fmla="*/ 48 h 48"/>
                  <a:gd name="T10" fmla="*/ 0 w 36"/>
                  <a:gd name="T11" fmla="*/ 6 h 48"/>
                  <a:gd name="T12" fmla="*/ 18 w 36"/>
                  <a:gd name="T13" fmla="*/ 0 h 48"/>
                  <a:gd name="T14" fmla="*/ 36 w 36"/>
                  <a:gd name="T15" fmla="*/ 24 h 48"/>
                  <a:gd name="T16" fmla="*/ 36 w 36"/>
                  <a:gd name="T17" fmla="*/ 30 h 48"/>
                  <a:gd name="T18" fmla="*/ 36 w 36"/>
                  <a:gd name="T19" fmla="*/ 36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8"/>
                  <a:gd name="T32" fmla="*/ 36 w 3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8">
                    <a:moveTo>
                      <a:pt x="36" y="30"/>
                    </a:moveTo>
                    <a:lnTo>
                      <a:pt x="30" y="36"/>
                    </a:lnTo>
                    <a:lnTo>
                      <a:pt x="24" y="24"/>
                    </a:lnTo>
                    <a:lnTo>
                      <a:pt x="24" y="42"/>
                    </a:lnTo>
                    <a:lnTo>
                      <a:pt x="6" y="48"/>
                    </a:lnTo>
                    <a:lnTo>
                      <a:pt x="0" y="6"/>
                    </a:lnTo>
                    <a:lnTo>
                      <a:pt x="18" y="0"/>
                    </a:lnTo>
                    <a:lnTo>
                      <a:pt x="36" y="24"/>
                    </a:lnTo>
                    <a:lnTo>
                      <a:pt x="36" y="30"/>
                    </a:lnTo>
                    <a:lnTo>
                      <a:pt x="36" y="3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32" name="Freeform 354"/>
              <p:cNvSpPr>
                <a:spLocks noChangeAspect="1"/>
              </p:cNvSpPr>
              <p:nvPr/>
            </p:nvSpPr>
            <p:spPr bwMode="auto">
              <a:xfrm>
                <a:off x="2100" y="2442"/>
                <a:ext cx="258" cy="198"/>
              </a:xfrm>
              <a:custGeom>
                <a:avLst/>
                <a:gdLst>
                  <a:gd name="T0" fmla="*/ 258 w 258"/>
                  <a:gd name="T1" fmla="*/ 60 h 198"/>
                  <a:gd name="T2" fmla="*/ 228 w 258"/>
                  <a:gd name="T3" fmla="*/ 102 h 198"/>
                  <a:gd name="T4" fmla="*/ 234 w 258"/>
                  <a:gd name="T5" fmla="*/ 114 h 198"/>
                  <a:gd name="T6" fmla="*/ 204 w 258"/>
                  <a:gd name="T7" fmla="*/ 144 h 198"/>
                  <a:gd name="T8" fmla="*/ 198 w 258"/>
                  <a:gd name="T9" fmla="*/ 138 h 198"/>
                  <a:gd name="T10" fmla="*/ 198 w 258"/>
                  <a:gd name="T11" fmla="*/ 150 h 198"/>
                  <a:gd name="T12" fmla="*/ 168 w 258"/>
                  <a:gd name="T13" fmla="*/ 168 h 198"/>
                  <a:gd name="T14" fmla="*/ 168 w 258"/>
                  <a:gd name="T15" fmla="*/ 180 h 198"/>
                  <a:gd name="T16" fmla="*/ 156 w 258"/>
                  <a:gd name="T17" fmla="*/ 174 h 198"/>
                  <a:gd name="T18" fmla="*/ 162 w 258"/>
                  <a:gd name="T19" fmla="*/ 186 h 198"/>
                  <a:gd name="T20" fmla="*/ 156 w 258"/>
                  <a:gd name="T21" fmla="*/ 198 h 198"/>
                  <a:gd name="T22" fmla="*/ 138 w 258"/>
                  <a:gd name="T23" fmla="*/ 192 h 198"/>
                  <a:gd name="T24" fmla="*/ 114 w 258"/>
                  <a:gd name="T25" fmla="*/ 144 h 198"/>
                  <a:gd name="T26" fmla="*/ 48 w 258"/>
                  <a:gd name="T27" fmla="*/ 90 h 198"/>
                  <a:gd name="T28" fmla="*/ 30 w 258"/>
                  <a:gd name="T29" fmla="*/ 60 h 198"/>
                  <a:gd name="T30" fmla="*/ 0 w 258"/>
                  <a:gd name="T31" fmla="*/ 48 h 198"/>
                  <a:gd name="T32" fmla="*/ 12 w 258"/>
                  <a:gd name="T33" fmla="*/ 30 h 198"/>
                  <a:gd name="T34" fmla="*/ 48 w 258"/>
                  <a:gd name="T35" fmla="*/ 12 h 198"/>
                  <a:gd name="T36" fmla="*/ 114 w 258"/>
                  <a:gd name="T37" fmla="*/ 0 h 198"/>
                  <a:gd name="T38" fmla="*/ 132 w 258"/>
                  <a:gd name="T39" fmla="*/ 24 h 198"/>
                  <a:gd name="T40" fmla="*/ 192 w 258"/>
                  <a:gd name="T41" fmla="*/ 12 h 198"/>
                  <a:gd name="T42" fmla="*/ 252 w 258"/>
                  <a:gd name="T43" fmla="*/ 60 h 198"/>
                  <a:gd name="T44" fmla="*/ 258 w 258"/>
                  <a:gd name="T45" fmla="*/ 60 h 1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8"/>
                  <a:gd name="T70" fmla="*/ 0 h 198"/>
                  <a:gd name="T71" fmla="*/ 258 w 258"/>
                  <a:gd name="T72" fmla="*/ 198 h 1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close/>
                  </a:path>
                </a:pathLst>
              </a:custGeom>
              <a:solidFill>
                <a:srgbClr val="FF4500"/>
              </a:solidFill>
              <a:ln w="9525">
                <a:solidFill>
                  <a:srgbClr val="FF4500"/>
                </a:solidFill>
                <a:round/>
                <a:headEnd/>
                <a:tailEnd/>
              </a:ln>
            </p:spPr>
            <p:txBody>
              <a:bodyPr/>
              <a:lstStyle/>
              <a:p>
                <a:endParaRPr lang="en-US"/>
              </a:p>
            </p:txBody>
          </p:sp>
          <p:sp>
            <p:nvSpPr>
              <p:cNvPr id="23033" name="Freeform 355"/>
              <p:cNvSpPr>
                <a:spLocks noChangeAspect="1"/>
              </p:cNvSpPr>
              <p:nvPr/>
            </p:nvSpPr>
            <p:spPr bwMode="auto">
              <a:xfrm>
                <a:off x="2100" y="2442"/>
                <a:ext cx="258" cy="198"/>
              </a:xfrm>
              <a:custGeom>
                <a:avLst/>
                <a:gdLst>
                  <a:gd name="T0" fmla="*/ 258 w 258"/>
                  <a:gd name="T1" fmla="*/ 60 h 198"/>
                  <a:gd name="T2" fmla="*/ 228 w 258"/>
                  <a:gd name="T3" fmla="*/ 102 h 198"/>
                  <a:gd name="T4" fmla="*/ 234 w 258"/>
                  <a:gd name="T5" fmla="*/ 114 h 198"/>
                  <a:gd name="T6" fmla="*/ 204 w 258"/>
                  <a:gd name="T7" fmla="*/ 144 h 198"/>
                  <a:gd name="T8" fmla="*/ 198 w 258"/>
                  <a:gd name="T9" fmla="*/ 138 h 198"/>
                  <a:gd name="T10" fmla="*/ 198 w 258"/>
                  <a:gd name="T11" fmla="*/ 150 h 198"/>
                  <a:gd name="T12" fmla="*/ 168 w 258"/>
                  <a:gd name="T13" fmla="*/ 168 h 198"/>
                  <a:gd name="T14" fmla="*/ 168 w 258"/>
                  <a:gd name="T15" fmla="*/ 180 h 198"/>
                  <a:gd name="T16" fmla="*/ 156 w 258"/>
                  <a:gd name="T17" fmla="*/ 174 h 198"/>
                  <a:gd name="T18" fmla="*/ 162 w 258"/>
                  <a:gd name="T19" fmla="*/ 186 h 198"/>
                  <a:gd name="T20" fmla="*/ 156 w 258"/>
                  <a:gd name="T21" fmla="*/ 198 h 198"/>
                  <a:gd name="T22" fmla="*/ 138 w 258"/>
                  <a:gd name="T23" fmla="*/ 192 h 198"/>
                  <a:gd name="T24" fmla="*/ 114 w 258"/>
                  <a:gd name="T25" fmla="*/ 144 h 198"/>
                  <a:gd name="T26" fmla="*/ 48 w 258"/>
                  <a:gd name="T27" fmla="*/ 90 h 198"/>
                  <a:gd name="T28" fmla="*/ 30 w 258"/>
                  <a:gd name="T29" fmla="*/ 60 h 198"/>
                  <a:gd name="T30" fmla="*/ 0 w 258"/>
                  <a:gd name="T31" fmla="*/ 48 h 198"/>
                  <a:gd name="T32" fmla="*/ 12 w 258"/>
                  <a:gd name="T33" fmla="*/ 30 h 198"/>
                  <a:gd name="T34" fmla="*/ 48 w 258"/>
                  <a:gd name="T35" fmla="*/ 12 h 198"/>
                  <a:gd name="T36" fmla="*/ 114 w 258"/>
                  <a:gd name="T37" fmla="*/ 0 h 198"/>
                  <a:gd name="T38" fmla="*/ 132 w 258"/>
                  <a:gd name="T39" fmla="*/ 24 h 198"/>
                  <a:gd name="T40" fmla="*/ 192 w 258"/>
                  <a:gd name="T41" fmla="*/ 12 h 198"/>
                  <a:gd name="T42" fmla="*/ 252 w 258"/>
                  <a:gd name="T43" fmla="*/ 60 h 198"/>
                  <a:gd name="T44" fmla="*/ 258 w 258"/>
                  <a:gd name="T45" fmla="*/ 60 h 198"/>
                  <a:gd name="T46" fmla="*/ 258 w 258"/>
                  <a:gd name="T47" fmla="*/ 66 h 1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8"/>
                  <a:gd name="T73" fmla="*/ 0 h 198"/>
                  <a:gd name="T74" fmla="*/ 258 w 258"/>
                  <a:gd name="T75" fmla="*/ 198 h 1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lnTo>
                      <a:pt x="258" y="6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34" name="Freeform 356"/>
              <p:cNvSpPr>
                <a:spLocks noChangeAspect="1"/>
              </p:cNvSpPr>
              <p:nvPr/>
            </p:nvSpPr>
            <p:spPr bwMode="auto">
              <a:xfrm>
                <a:off x="1062" y="1800"/>
                <a:ext cx="360" cy="234"/>
              </a:xfrm>
              <a:custGeom>
                <a:avLst/>
                <a:gdLst>
                  <a:gd name="T0" fmla="*/ 360 w 360"/>
                  <a:gd name="T1" fmla="*/ 168 h 234"/>
                  <a:gd name="T2" fmla="*/ 354 w 360"/>
                  <a:gd name="T3" fmla="*/ 174 h 234"/>
                  <a:gd name="T4" fmla="*/ 360 w 360"/>
                  <a:gd name="T5" fmla="*/ 192 h 234"/>
                  <a:gd name="T6" fmla="*/ 348 w 360"/>
                  <a:gd name="T7" fmla="*/ 216 h 234"/>
                  <a:gd name="T8" fmla="*/ 360 w 360"/>
                  <a:gd name="T9" fmla="*/ 234 h 234"/>
                  <a:gd name="T10" fmla="*/ 354 w 360"/>
                  <a:gd name="T11" fmla="*/ 234 h 234"/>
                  <a:gd name="T12" fmla="*/ 324 w 360"/>
                  <a:gd name="T13" fmla="*/ 210 h 234"/>
                  <a:gd name="T14" fmla="*/ 288 w 360"/>
                  <a:gd name="T15" fmla="*/ 216 h 234"/>
                  <a:gd name="T16" fmla="*/ 264 w 360"/>
                  <a:gd name="T17" fmla="*/ 198 h 234"/>
                  <a:gd name="T18" fmla="*/ 0 w 360"/>
                  <a:gd name="T19" fmla="*/ 186 h 234"/>
                  <a:gd name="T20" fmla="*/ 6 w 360"/>
                  <a:gd name="T21" fmla="*/ 156 h 234"/>
                  <a:gd name="T22" fmla="*/ 12 w 360"/>
                  <a:gd name="T23" fmla="*/ 54 h 234"/>
                  <a:gd name="T24" fmla="*/ 18 w 360"/>
                  <a:gd name="T25" fmla="*/ 0 h 234"/>
                  <a:gd name="T26" fmla="*/ 354 w 360"/>
                  <a:gd name="T27" fmla="*/ 12 h 234"/>
                  <a:gd name="T28" fmla="*/ 342 w 360"/>
                  <a:gd name="T29" fmla="*/ 30 h 234"/>
                  <a:gd name="T30" fmla="*/ 360 w 360"/>
                  <a:gd name="T31" fmla="*/ 54 h 234"/>
                  <a:gd name="T32" fmla="*/ 360 w 360"/>
                  <a:gd name="T33" fmla="*/ 144 h 234"/>
                  <a:gd name="T34" fmla="*/ 360 w 360"/>
                  <a:gd name="T35" fmla="*/ 168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0"/>
                  <a:gd name="T55" fmla="*/ 0 h 234"/>
                  <a:gd name="T56" fmla="*/ 360 w 360"/>
                  <a:gd name="T57" fmla="*/ 234 h 2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close/>
                  </a:path>
                </a:pathLst>
              </a:custGeom>
              <a:solidFill>
                <a:srgbClr val="FF8C00"/>
              </a:solidFill>
              <a:ln w="9525">
                <a:solidFill>
                  <a:srgbClr val="FF8C00"/>
                </a:solidFill>
                <a:round/>
                <a:headEnd/>
                <a:tailEnd/>
              </a:ln>
            </p:spPr>
            <p:txBody>
              <a:bodyPr/>
              <a:lstStyle/>
              <a:p>
                <a:endParaRPr lang="en-US"/>
              </a:p>
            </p:txBody>
          </p:sp>
          <p:sp>
            <p:nvSpPr>
              <p:cNvPr id="23035" name="Freeform 357"/>
              <p:cNvSpPr>
                <a:spLocks noChangeAspect="1"/>
              </p:cNvSpPr>
              <p:nvPr/>
            </p:nvSpPr>
            <p:spPr bwMode="auto">
              <a:xfrm>
                <a:off x="1062" y="1800"/>
                <a:ext cx="360" cy="234"/>
              </a:xfrm>
              <a:custGeom>
                <a:avLst/>
                <a:gdLst>
                  <a:gd name="T0" fmla="*/ 360 w 360"/>
                  <a:gd name="T1" fmla="*/ 168 h 234"/>
                  <a:gd name="T2" fmla="*/ 354 w 360"/>
                  <a:gd name="T3" fmla="*/ 174 h 234"/>
                  <a:gd name="T4" fmla="*/ 360 w 360"/>
                  <a:gd name="T5" fmla="*/ 192 h 234"/>
                  <a:gd name="T6" fmla="*/ 348 w 360"/>
                  <a:gd name="T7" fmla="*/ 216 h 234"/>
                  <a:gd name="T8" fmla="*/ 360 w 360"/>
                  <a:gd name="T9" fmla="*/ 234 h 234"/>
                  <a:gd name="T10" fmla="*/ 354 w 360"/>
                  <a:gd name="T11" fmla="*/ 234 h 234"/>
                  <a:gd name="T12" fmla="*/ 324 w 360"/>
                  <a:gd name="T13" fmla="*/ 210 h 234"/>
                  <a:gd name="T14" fmla="*/ 288 w 360"/>
                  <a:gd name="T15" fmla="*/ 216 h 234"/>
                  <a:gd name="T16" fmla="*/ 264 w 360"/>
                  <a:gd name="T17" fmla="*/ 198 h 234"/>
                  <a:gd name="T18" fmla="*/ 0 w 360"/>
                  <a:gd name="T19" fmla="*/ 186 h 234"/>
                  <a:gd name="T20" fmla="*/ 6 w 360"/>
                  <a:gd name="T21" fmla="*/ 156 h 234"/>
                  <a:gd name="T22" fmla="*/ 12 w 360"/>
                  <a:gd name="T23" fmla="*/ 54 h 234"/>
                  <a:gd name="T24" fmla="*/ 18 w 360"/>
                  <a:gd name="T25" fmla="*/ 0 h 234"/>
                  <a:gd name="T26" fmla="*/ 354 w 360"/>
                  <a:gd name="T27" fmla="*/ 12 h 234"/>
                  <a:gd name="T28" fmla="*/ 342 w 360"/>
                  <a:gd name="T29" fmla="*/ 30 h 234"/>
                  <a:gd name="T30" fmla="*/ 360 w 360"/>
                  <a:gd name="T31" fmla="*/ 54 h 234"/>
                  <a:gd name="T32" fmla="*/ 360 w 360"/>
                  <a:gd name="T33" fmla="*/ 144 h 234"/>
                  <a:gd name="T34" fmla="*/ 360 w 360"/>
                  <a:gd name="T35" fmla="*/ 168 h 234"/>
                  <a:gd name="T36" fmla="*/ 360 w 360"/>
                  <a:gd name="T37" fmla="*/ 174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0"/>
                  <a:gd name="T58" fmla="*/ 0 h 234"/>
                  <a:gd name="T59" fmla="*/ 360 w 360"/>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lnTo>
                      <a:pt x="360" y="17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36" name="Freeform 358"/>
              <p:cNvSpPr>
                <a:spLocks noChangeAspect="1"/>
              </p:cNvSpPr>
              <p:nvPr/>
            </p:nvSpPr>
            <p:spPr bwMode="auto">
              <a:xfrm>
                <a:off x="1740" y="2358"/>
                <a:ext cx="432" cy="150"/>
              </a:xfrm>
              <a:custGeom>
                <a:avLst/>
                <a:gdLst>
                  <a:gd name="T0" fmla="*/ 432 w 432"/>
                  <a:gd name="T1" fmla="*/ 0 h 150"/>
                  <a:gd name="T2" fmla="*/ 432 w 432"/>
                  <a:gd name="T3" fmla="*/ 18 h 150"/>
                  <a:gd name="T4" fmla="*/ 420 w 432"/>
                  <a:gd name="T5" fmla="*/ 30 h 150"/>
                  <a:gd name="T6" fmla="*/ 390 w 432"/>
                  <a:gd name="T7" fmla="*/ 48 h 150"/>
                  <a:gd name="T8" fmla="*/ 384 w 432"/>
                  <a:gd name="T9" fmla="*/ 42 h 150"/>
                  <a:gd name="T10" fmla="*/ 372 w 432"/>
                  <a:gd name="T11" fmla="*/ 60 h 150"/>
                  <a:gd name="T12" fmla="*/ 330 w 432"/>
                  <a:gd name="T13" fmla="*/ 84 h 150"/>
                  <a:gd name="T14" fmla="*/ 324 w 432"/>
                  <a:gd name="T15" fmla="*/ 102 h 150"/>
                  <a:gd name="T16" fmla="*/ 306 w 432"/>
                  <a:gd name="T17" fmla="*/ 102 h 150"/>
                  <a:gd name="T18" fmla="*/ 306 w 432"/>
                  <a:gd name="T19" fmla="*/ 120 h 150"/>
                  <a:gd name="T20" fmla="*/ 240 w 432"/>
                  <a:gd name="T21" fmla="*/ 132 h 150"/>
                  <a:gd name="T22" fmla="*/ 108 w 432"/>
                  <a:gd name="T23" fmla="*/ 138 h 150"/>
                  <a:gd name="T24" fmla="*/ 0 w 432"/>
                  <a:gd name="T25" fmla="*/ 150 h 150"/>
                  <a:gd name="T26" fmla="*/ 12 w 432"/>
                  <a:gd name="T27" fmla="*/ 138 h 150"/>
                  <a:gd name="T28" fmla="*/ 0 w 432"/>
                  <a:gd name="T29" fmla="*/ 120 h 150"/>
                  <a:gd name="T30" fmla="*/ 18 w 432"/>
                  <a:gd name="T31" fmla="*/ 114 h 150"/>
                  <a:gd name="T32" fmla="*/ 12 w 432"/>
                  <a:gd name="T33" fmla="*/ 102 h 150"/>
                  <a:gd name="T34" fmla="*/ 30 w 432"/>
                  <a:gd name="T35" fmla="*/ 84 h 150"/>
                  <a:gd name="T36" fmla="*/ 24 w 432"/>
                  <a:gd name="T37" fmla="*/ 84 h 150"/>
                  <a:gd name="T38" fmla="*/ 24 w 432"/>
                  <a:gd name="T39" fmla="*/ 78 h 150"/>
                  <a:gd name="T40" fmla="*/ 30 w 432"/>
                  <a:gd name="T41" fmla="*/ 42 h 150"/>
                  <a:gd name="T42" fmla="*/ 36 w 432"/>
                  <a:gd name="T43" fmla="*/ 48 h 150"/>
                  <a:gd name="T44" fmla="*/ 108 w 432"/>
                  <a:gd name="T45" fmla="*/ 42 h 150"/>
                  <a:gd name="T46" fmla="*/ 108 w 432"/>
                  <a:gd name="T47" fmla="*/ 30 h 150"/>
                  <a:gd name="T48" fmla="*/ 330 w 432"/>
                  <a:gd name="T49" fmla="*/ 12 h 150"/>
                  <a:gd name="T50" fmla="*/ 432 w 432"/>
                  <a:gd name="T51" fmla="*/ 0 h 1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2"/>
                  <a:gd name="T79" fmla="*/ 0 h 150"/>
                  <a:gd name="T80" fmla="*/ 432 w 432"/>
                  <a:gd name="T81" fmla="*/ 150 h 1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close/>
                  </a:path>
                </a:pathLst>
              </a:custGeom>
              <a:solidFill>
                <a:srgbClr val="FF4500"/>
              </a:solidFill>
              <a:ln w="9525">
                <a:solidFill>
                  <a:srgbClr val="FF4500"/>
                </a:solidFill>
                <a:round/>
                <a:headEnd/>
                <a:tailEnd/>
              </a:ln>
            </p:spPr>
            <p:txBody>
              <a:bodyPr/>
              <a:lstStyle/>
              <a:p>
                <a:endParaRPr lang="en-US"/>
              </a:p>
            </p:txBody>
          </p:sp>
          <p:sp>
            <p:nvSpPr>
              <p:cNvPr id="23037" name="Freeform 359"/>
              <p:cNvSpPr>
                <a:spLocks noChangeAspect="1"/>
              </p:cNvSpPr>
              <p:nvPr/>
            </p:nvSpPr>
            <p:spPr bwMode="auto">
              <a:xfrm>
                <a:off x="1740" y="2358"/>
                <a:ext cx="432" cy="150"/>
              </a:xfrm>
              <a:custGeom>
                <a:avLst/>
                <a:gdLst>
                  <a:gd name="T0" fmla="*/ 432 w 432"/>
                  <a:gd name="T1" fmla="*/ 0 h 150"/>
                  <a:gd name="T2" fmla="*/ 432 w 432"/>
                  <a:gd name="T3" fmla="*/ 18 h 150"/>
                  <a:gd name="T4" fmla="*/ 420 w 432"/>
                  <a:gd name="T5" fmla="*/ 30 h 150"/>
                  <a:gd name="T6" fmla="*/ 390 w 432"/>
                  <a:gd name="T7" fmla="*/ 48 h 150"/>
                  <a:gd name="T8" fmla="*/ 384 w 432"/>
                  <a:gd name="T9" fmla="*/ 42 h 150"/>
                  <a:gd name="T10" fmla="*/ 372 w 432"/>
                  <a:gd name="T11" fmla="*/ 60 h 150"/>
                  <a:gd name="T12" fmla="*/ 330 w 432"/>
                  <a:gd name="T13" fmla="*/ 84 h 150"/>
                  <a:gd name="T14" fmla="*/ 324 w 432"/>
                  <a:gd name="T15" fmla="*/ 102 h 150"/>
                  <a:gd name="T16" fmla="*/ 306 w 432"/>
                  <a:gd name="T17" fmla="*/ 102 h 150"/>
                  <a:gd name="T18" fmla="*/ 306 w 432"/>
                  <a:gd name="T19" fmla="*/ 120 h 150"/>
                  <a:gd name="T20" fmla="*/ 240 w 432"/>
                  <a:gd name="T21" fmla="*/ 132 h 150"/>
                  <a:gd name="T22" fmla="*/ 108 w 432"/>
                  <a:gd name="T23" fmla="*/ 138 h 150"/>
                  <a:gd name="T24" fmla="*/ 0 w 432"/>
                  <a:gd name="T25" fmla="*/ 150 h 150"/>
                  <a:gd name="T26" fmla="*/ 12 w 432"/>
                  <a:gd name="T27" fmla="*/ 138 h 150"/>
                  <a:gd name="T28" fmla="*/ 0 w 432"/>
                  <a:gd name="T29" fmla="*/ 120 h 150"/>
                  <a:gd name="T30" fmla="*/ 18 w 432"/>
                  <a:gd name="T31" fmla="*/ 114 h 150"/>
                  <a:gd name="T32" fmla="*/ 12 w 432"/>
                  <a:gd name="T33" fmla="*/ 102 h 150"/>
                  <a:gd name="T34" fmla="*/ 30 w 432"/>
                  <a:gd name="T35" fmla="*/ 84 h 150"/>
                  <a:gd name="T36" fmla="*/ 24 w 432"/>
                  <a:gd name="T37" fmla="*/ 84 h 150"/>
                  <a:gd name="T38" fmla="*/ 24 w 432"/>
                  <a:gd name="T39" fmla="*/ 78 h 150"/>
                  <a:gd name="T40" fmla="*/ 30 w 432"/>
                  <a:gd name="T41" fmla="*/ 42 h 150"/>
                  <a:gd name="T42" fmla="*/ 36 w 432"/>
                  <a:gd name="T43" fmla="*/ 48 h 150"/>
                  <a:gd name="T44" fmla="*/ 108 w 432"/>
                  <a:gd name="T45" fmla="*/ 42 h 150"/>
                  <a:gd name="T46" fmla="*/ 108 w 432"/>
                  <a:gd name="T47" fmla="*/ 30 h 150"/>
                  <a:gd name="T48" fmla="*/ 330 w 432"/>
                  <a:gd name="T49" fmla="*/ 12 h 150"/>
                  <a:gd name="T50" fmla="*/ 432 w 432"/>
                  <a:gd name="T51" fmla="*/ 0 h 150"/>
                  <a:gd name="T52" fmla="*/ 432 w 432"/>
                  <a:gd name="T53" fmla="*/ 6 h 1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2"/>
                  <a:gd name="T82" fmla="*/ 0 h 150"/>
                  <a:gd name="T83" fmla="*/ 432 w 432"/>
                  <a:gd name="T84" fmla="*/ 150 h 1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lnTo>
                      <a:pt x="432"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38" name="Freeform 360"/>
              <p:cNvSpPr>
                <a:spLocks noChangeAspect="1"/>
              </p:cNvSpPr>
              <p:nvPr/>
            </p:nvSpPr>
            <p:spPr bwMode="auto">
              <a:xfrm>
                <a:off x="864" y="2406"/>
                <a:ext cx="714" cy="684"/>
              </a:xfrm>
              <a:custGeom>
                <a:avLst/>
                <a:gdLst>
                  <a:gd name="T0" fmla="*/ 678 w 714"/>
                  <a:gd name="T1" fmla="*/ 198 h 684"/>
                  <a:gd name="T2" fmla="*/ 684 w 714"/>
                  <a:gd name="T3" fmla="*/ 300 h 684"/>
                  <a:gd name="T4" fmla="*/ 702 w 714"/>
                  <a:gd name="T5" fmla="*/ 390 h 684"/>
                  <a:gd name="T6" fmla="*/ 690 w 714"/>
                  <a:gd name="T7" fmla="*/ 438 h 684"/>
                  <a:gd name="T8" fmla="*/ 642 w 714"/>
                  <a:gd name="T9" fmla="*/ 468 h 684"/>
                  <a:gd name="T10" fmla="*/ 642 w 714"/>
                  <a:gd name="T11" fmla="*/ 456 h 684"/>
                  <a:gd name="T12" fmla="*/ 636 w 714"/>
                  <a:gd name="T13" fmla="*/ 450 h 684"/>
                  <a:gd name="T14" fmla="*/ 636 w 714"/>
                  <a:gd name="T15" fmla="*/ 468 h 684"/>
                  <a:gd name="T16" fmla="*/ 618 w 714"/>
                  <a:gd name="T17" fmla="*/ 492 h 684"/>
                  <a:gd name="T18" fmla="*/ 588 w 714"/>
                  <a:gd name="T19" fmla="*/ 504 h 684"/>
                  <a:gd name="T20" fmla="*/ 564 w 714"/>
                  <a:gd name="T21" fmla="*/ 510 h 684"/>
                  <a:gd name="T22" fmla="*/ 552 w 714"/>
                  <a:gd name="T23" fmla="*/ 510 h 684"/>
                  <a:gd name="T24" fmla="*/ 540 w 714"/>
                  <a:gd name="T25" fmla="*/ 510 h 684"/>
                  <a:gd name="T26" fmla="*/ 552 w 714"/>
                  <a:gd name="T27" fmla="*/ 528 h 684"/>
                  <a:gd name="T28" fmla="*/ 528 w 714"/>
                  <a:gd name="T29" fmla="*/ 522 h 684"/>
                  <a:gd name="T30" fmla="*/ 522 w 714"/>
                  <a:gd name="T31" fmla="*/ 546 h 684"/>
                  <a:gd name="T32" fmla="*/ 504 w 714"/>
                  <a:gd name="T33" fmla="*/ 552 h 684"/>
                  <a:gd name="T34" fmla="*/ 498 w 714"/>
                  <a:gd name="T35" fmla="*/ 564 h 684"/>
                  <a:gd name="T36" fmla="*/ 504 w 714"/>
                  <a:gd name="T37" fmla="*/ 576 h 684"/>
                  <a:gd name="T38" fmla="*/ 486 w 714"/>
                  <a:gd name="T39" fmla="*/ 600 h 684"/>
                  <a:gd name="T40" fmla="*/ 480 w 714"/>
                  <a:gd name="T41" fmla="*/ 600 h 684"/>
                  <a:gd name="T42" fmla="*/ 474 w 714"/>
                  <a:gd name="T43" fmla="*/ 600 h 684"/>
                  <a:gd name="T44" fmla="*/ 486 w 714"/>
                  <a:gd name="T45" fmla="*/ 630 h 684"/>
                  <a:gd name="T46" fmla="*/ 450 w 714"/>
                  <a:gd name="T47" fmla="*/ 678 h 684"/>
                  <a:gd name="T48" fmla="*/ 378 w 714"/>
                  <a:gd name="T49" fmla="*/ 612 h 684"/>
                  <a:gd name="T50" fmla="*/ 336 w 714"/>
                  <a:gd name="T51" fmla="*/ 534 h 684"/>
                  <a:gd name="T52" fmla="*/ 276 w 714"/>
                  <a:gd name="T53" fmla="*/ 438 h 684"/>
                  <a:gd name="T54" fmla="*/ 204 w 714"/>
                  <a:gd name="T55" fmla="*/ 432 h 684"/>
                  <a:gd name="T56" fmla="*/ 174 w 714"/>
                  <a:gd name="T57" fmla="*/ 480 h 684"/>
                  <a:gd name="T58" fmla="*/ 102 w 714"/>
                  <a:gd name="T59" fmla="*/ 432 h 684"/>
                  <a:gd name="T60" fmla="*/ 6 w 714"/>
                  <a:gd name="T61" fmla="*/ 282 h 684"/>
                  <a:gd name="T62" fmla="*/ 192 w 714"/>
                  <a:gd name="T63" fmla="*/ 288 h 684"/>
                  <a:gd name="T64" fmla="*/ 372 w 714"/>
                  <a:gd name="T65" fmla="*/ 6 h 684"/>
                  <a:gd name="T66" fmla="*/ 384 w 714"/>
                  <a:gd name="T67" fmla="*/ 144 h 684"/>
                  <a:gd name="T68" fmla="*/ 408 w 714"/>
                  <a:gd name="T69" fmla="*/ 156 h 684"/>
                  <a:gd name="T70" fmla="*/ 462 w 714"/>
                  <a:gd name="T71" fmla="*/ 162 h 684"/>
                  <a:gd name="T72" fmla="*/ 486 w 714"/>
                  <a:gd name="T73" fmla="*/ 174 h 684"/>
                  <a:gd name="T74" fmla="*/ 510 w 714"/>
                  <a:gd name="T75" fmla="*/ 180 h 684"/>
                  <a:gd name="T76" fmla="*/ 528 w 714"/>
                  <a:gd name="T77" fmla="*/ 174 h 684"/>
                  <a:gd name="T78" fmla="*/ 540 w 714"/>
                  <a:gd name="T79" fmla="*/ 180 h 684"/>
                  <a:gd name="T80" fmla="*/ 618 w 714"/>
                  <a:gd name="T81" fmla="*/ 174 h 6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14"/>
                  <a:gd name="T124" fmla="*/ 0 h 684"/>
                  <a:gd name="T125" fmla="*/ 714 w 714"/>
                  <a:gd name="T126" fmla="*/ 684 h 6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close/>
                  </a:path>
                </a:pathLst>
              </a:custGeom>
              <a:solidFill>
                <a:srgbClr val="FF4500"/>
              </a:solidFill>
              <a:ln w="9525">
                <a:solidFill>
                  <a:srgbClr val="FF4500"/>
                </a:solidFill>
                <a:round/>
                <a:headEnd/>
                <a:tailEnd/>
              </a:ln>
            </p:spPr>
            <p:txBody>
              <a:bodyPr/>
              <a:lstStyle/>
              <a:p>
                <a:endParaRPr lang="en-US"/>
              </a:p>
            </p:txBody>
          </p:sp>
          <p:sp>
            <p:nvSpPr>
              <p:cNvPr id="23039" name="Freeform 361"/>
              <p:cNvSpPr>
                <a:spLocks noChangeAspect="1"/>
              </p:cNvSpPr>
              <p:nvPr/>
            </p:nvSpPr>
            <p:spPr bwMode="auto">
              <a:xfrm>
                <a:off x="864" y="2406"/>
                <a:ext cx="714" cy="684"/>
              </a:xfrm>
              <a:custGeom>
                <a:avLst/>
                <a:gdLst>
                  <a:gd name="T0" fmla="*/ 678 w 714"/>
                  <a:gd name="T1" fmla="*/ 198 h 684"/>
                  <a:gd name="T2" fmla="*/ 684 w 714"/>
                  <a:gd name="T3" fmla="*/ 300 h 684"/>
                  <a:gd name="T4" fmla="*/ 702 w 714"/>
                  <a:gd name="T5" fmla="*/ 390 h 684"/>
                  <a:gd name="T6" fmla="*/ 690 w 714"/>
                  <a:gd name="T7" fmla="*/ 438 h 684"/>
                  <a:gd name="T8" fmla="*/ 642 w 714"/>
                  <a:gd name="T9" fmla="*/ 468 h 684"/>
                  <a:gd name="T10" fmla="*/ 642 w 714"/>
                  <a:gd name="T11" fmla="*/ 456 h 684"/>
                  <a:gd name="T12" fmla="*/ 636 w 714"/>
                  <a:gd name="T13" fmla="*/ 450 h 684"/>
                  <a:gd name="T14" fmla="*/ 636 w 714"/>
                  <a:gd name="T15" fmla="*/ 468 h 684"/>
                  <a:gd name="T16" fmla="*/ 618 w 714"/>
                  <a:gd name="T17" fmla="*/ 492 h 684"/>
                  <a:gd name="T18" fmla="*/ 588 w 714"/>
                  <a:gd name="T19" fmla="*/ 504 h 684"/>
                  <a:gd name="T20" fmla="*/ 564 w 714"/>
                  <a:gd name="T21" fmla="*/ 510 h 684"/>
                  <a:gd name="T22" fmla="*/ 552 w 714"/>
                  <a:gd name="T23" fmla="*/ 510 h 684"/>
                  <a:gd name="T24" fmla="*/ 540 w 714"/>
                  <a:gd name="T25" fmla="*/ 510 h 684"/>
                  <a:gd name="T26" fmla="*/ 552 w 714"/>
                  <a:gd name="T27" fmla="*/ 528 h 684"/>
                  <a:gd name="T28" fmla="*/ 528 w 714"/>
                  <a:gd name="T29" fmla="*/ 522 h 684"/>
                  <a:gd name="T30" fmla="*/ 522 w 714"/>
                  <a:gd name="T31" fmla="*/ 546 h 684"/>
                  <a:gd name="T32" fmla="*/ 504 w 714"/>
                  <a:gd name="T33" fmla="*/ 552 h 684"/>
                  <a:gd name="T34" fmla="*/ 486 w 714"/>
                  <a:gd name="T35" fmla="*/ 564 h 684"/>
                  <a:gd name="T36" fmla="*/ 498 w 714"/>
                  <a:gd name="T37" fmla="*/ 576 h 684"/>
                  <a:gd name="T38" fmla="*/ 492 w 714"/>
                  <a:gd name="T39" fmla="*/ 600 h 684"/>
                  <a:gd name="T40" fmla="*/ 486 w 714"/>
                  <a:gd name="T41" fmla="*/ 594 h 684"/>
                  <a:gd name="T42" fmla="*/ 474 w 714"/>
                  <a:gd name="T43" fmla="*/ 588 h 684"/>
                  <a:gd name="T44" fmla="*/ 492 w 714"/>
                  <a:gd name="T45" fmla="*/ 600 h 684"/>
                  <a:gd name="T46" fmla="*/ 510 w 714"/>
                  <a:gd name="T47" fmla="*/ 684 h 684"/>
                  <a:gd name="T48" fmla="*/ 396 w 714"/>
                  <a:gd name="T49" fmla="*/ 654 h 684"/>
                  <a:gd name="T50" fmla="*/ 372 w 714"/>
                  <a:gd name="T51" fmla="*/ 576 h 684"/>
                  <a:gd name="T52" fmla="*/ 306 w 714"/>
                  <a:gd name="T53" fmla="*/ 468 h 684"/>
                  <a:gd name="T54" fmla="*/ 222 w 714"/>
                  <a:gd name="T55" fmla="*/ 426 h 684"/>
                  <a:gd name="T56" fmla="*/ 192 w 714"/>
                  <a:gd name="T57" fmla="*/ 462 h 684"/>
                  <a:gd name="T58" fmla="*/ 162 w 714"/>
                  <a:gd name="T59" fmla="*/ 474 h 684"/>
                  <a:gd name="T60" fmla="*/ 84 w 714"/>
                  <a:gd name="T61" fmla="*/ 372 h 684"/>
                  <a:gd name="T62" fmla="*/ 0 w 714"/>
                  <a:gd name="T63" fmla="*/ 270 h 684"/>
                  <a:gd name="T64" fmla="*/ 216 w 714"/>
                  <a:gd name="T65" fmla="*/ 0 h 684"/>
                  <a:gd name="T66" fmla="*/ 366 w 714"/>
                  <a:gd name="T67" fmla="*/ 132 h 684"/>
                  <a:gd name="T68" fmla="*/ 402 w 714"/>
                  <a:gd name="T69" fmla="*/ 138 h 684"/>
                  <a:gd name="T70" fmla="*/ 444 w 714"/>
                  <a:gd name="T71" fmla="*/ 168 h 684"/>
                  <a:gd name="T72" fmla="*/ 474 w 714"/>
                  <a:gd name="T73" fmla="*/ 180 h 684"/>
                  <a:gd name="T74" fmla="*/ 504 w 714"/>
                  <a:gd name="T75" fmla="*/ 186 h 684"/>
                  <a:gd name="T76" fmla="*/ 516 w 714"/>
                  <a:gd name="T77" fmla="*/ 192 h 684"/>
                  <a:gd name="T78" fmla="*/ 528 w 714"/>
                  <a:gd name="T79" fmla="*/ 180 h 684"/>
                  <a:gd name="T80" fmla="*/ 558 w 714"/>
                  <a:gd name="T81" fmla="*/ 192 h 684"/>
                  <a:gd name="T82" fmla="*/ 654 w 714"/>
                  <a:gd name="T83" fmla="*/ 192 h 6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14"/>
                  <a:gd name="T127" fmla="*/ 0 h 684"/>
                  <a:gd name="T128" fmla="*/ 714 w 714"/>
                  <a:gd name="T129" fmla="*/ 684 h 6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86"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lnTo>
                      <a:pt x="654" y="19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40" name="Freeform 362"/>
              <p:cNvSpPr>
                <a:spLocks noChangeAspect="1"/>
              </p:cNvSpPr>
              <p:nvPr/>
            </p:nvSpPr>
            <p:spPr bwMode="auto">
              <a:xfrm>
                <a:off x="528" y="1980"/>
                <a:ext cx="288" cy="360"/>
              </a:xfrm>
              <a:custGeom>
                <a:avLst/>
                <a:gdLst>
                  <a:gd name="T0" fmla="*/ 252 w 288"/>
                  <a:gd name="T1" fmla="*/ 360 h 360"/>
                  <a:gd name="T2" fmla="*/ 0 w 288"/>
                  <a:gd name="T3" fmla="*/ 318 h 360"/>
                  <a:gd name="T4" fmla="*/ 60 w 288"/>
                  <a:gd name="T5" fmla="*/ 0 h 360"/>
                  <a:gd name="T6" fmla="*/ 108 w 288"/>
                  <a:gd name="T7" fmla="*/ 12 h 360"/>
                  <a:gd name="T8" fmla="*/ 204 w 288"/>
                  <a:gd name="T9" fmla="*/ 30 h 360"/>
                  <a:gd name="T10" fmla="*/ 192 w 288"/>
                  <a:gd name="T11" fmla="*/ 90 h 360"/>
                  <a:gd name="T12" fmla="*/ 288 w 288"/>
                  <a:gd name="T13" fmla="*/ 108 h 360"/>
                  <a:gd name="T14" fmla="*/ 258 w 288"/>
                  <a:gd name="T15" fmla="*/ 318 h 360"/>
                  <a:gd name="T16" fmla="*/ 252 w 288"/>
                  <a:gd name="T17" fmla="*/ 360 h 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360"/>
                  <a:gd name="T29" fmla="*/ 288 w 288"/>
                  <a:gd name="T30" fmla="*/ 360 h 3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360">
                    <a:moveTo>
                      <a:pt x="252" y="360"/>
                    </a:moveTo>
                    <a:lnTo>
                      <a:pt x="0" y="318"/>
                    </a:lnTo>
                    <a:lnTo>
                      <a:pt x="60" y="0"/>
                    </a:lnTo>
                    <a:lnTo>
                      <a:pt x="108" y="12"/>
                    </a:lnTo>
                    <a:lnTo>
                      <a:pt x="204" y="30"/>
                    </a:lnTo>
                    <a:lnTo>
                      <a:pt x="192" y="90"/>
                    </a:lnTo>
                    <a:lnTo>
                      <a:pt x="288" y="108"/>
                    </a:lnTo>
                    <a:lnTo>
                      <a:pt x="258" y="318"/>
                    </a:lnTo>
                    <a:lnTo>
                      <a:pt x="252" y="360"/>
                    </a:lnTo>
                    <a:close/>
                  </a:path>
                </a:pathLst>
              </a:custGeom>
              <a:solidFill>
                <a:srgbClr val="FF8C00"/>
              </a:solidFill>
              <a:ln w="9525">
                <a:solidFill>
                  <a:srgbClr val="FF8C00"/>
                </a:solidFill>
                <a:round/>
                <a:headEnd/>
                <a:tailEnd/>
              </a:ln>
            </p:spPr>
            <p:txBody>
              <a:bodyPr/>
              <a:lstStyle/>
              <a:p>
                <a:endParaRPr lang="en-US"/>
              </a:p>
            </p:txBody>
          </p:sp>
          <p:sp>
            <p:nvSpPr>
              <p:cNvPr id="23041" name="Freeform 363"/>
              <p:cNvSpPr>
                <a:spLocks noChangeAspect="1"/>
              </p:cNvSpPr>
              <p:nvPr/>
            </p:nvSpPr>
            <p:spPr bwMode="auto">
              <a:xfrm>
                <a:off x="528" y="1980"/>
                <a:ext cx="288" cy="366"/>
              </a:xfrm>
              <a:custGeom>
                <a:avLst/>
                <a:gdLst>
                  <a:gd name="T0" fmla="*/ 252 w 288"/>
                  <a:gd name="T1" fmla="*/ 360 h 366"/>
                  <a:gd name="T2" fmla="*/ 0 w 288"/>
                  <a:gd name="T3" fmla="*/ 318 h 366"/>
                  <a:gd name="T4" fmla="*/ 60 w 288"/>
                  <a:gd name="T5" fmla="*/ 0 h 366"/>
                  <a:gd name="T6" fmla="*/ 108 w 288"/>
                  <a:gd name="T7" fmla="*/ 12 h 366"/>
                  <a:gd name="T8" fmla="*/ 204 w 288"/>
                  <a:gd name="T9" fmla="*/ 30 h 366"/>
                  <a:gd name="T10" fmla="*/ 192 w 288"/>
                  <a:gd name="T11" fmla="*/ 90 h 366"/>
                  <a:gd name="T12" fmla="*/ 288 w 288"/>
                  <a:gd name="T13" fmla="*/ 108 h 366"/>
                  <a:gd name="T14" fmla="*/ 258 w 288"/>
                  <a:gd name="T15" fmla="*/ 318 h 366"/>
                  <a:gd name="T16" fmla="*/ 252 w 288"/>
                  <a:gd name="T17" fmla="*/ 360 h 366"/>
                  <a:gd name="T18" fmla="*/ 252 w 288"/>
                  <a:gd name="T19" fmla="*/ 366 h 3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366"/>
                  <a:gd name="T32" fmla="*/ 288 w 288"/>
                  <a:gd name="T33" fmla="*/ 366 h 3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366">
                    <a:moveTo>
                      <a:pt x="252" y="360"/>
                    </a:moveTo>
                    <a:lnTo>
                      <a:pt x="0" y="318"/>
                    </a:lnTo>
                    <a:lnTo>
                      <a:pt x="60" y="0"/>
                    </a:lnTo>
                    <a:lnTo>
                      <a:pt x="108" y="12"/>
                    </a:lnTo>
                    <a:lnTo>
                      <a:pt x="204" y="30"/>
                    </a:lnTo>
                    <a:lnTo>
                      <a:pt x="192" y="90"/>
                    </a:lnTo>
                    <a:lnTo>
                      <a:pt x="288" y="108"/>
                    </a:lnTo>
                    <a:lnTo>
                      <a:pt x="258" y="318"/>
                    </a:lnTo>
                    <a:lnTo>
                      <a:pt x="252" y="360"/>
                    </a:lnTo>
                    <a:lnTo>
                      <a:pt x="252" y="36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42" name="Freeform 364"/>
              <p:cNvSpPr>
                <a:spLocks noChangeAspect="1"/>
              </p:cNvSpPr>
              <p:nvPr/>
            </p:nvSpPr>
            <p:spPr bwMode="auto">
              <a:xfrm>
                <a:off x="2460" y="1734"/>
                <a:ext cx="84" cy="156"/>
              </a:xfrm>
              <a:custGeom>
                <a:avLst/>
                <a:gdLst>
                  <a:gd name="T0" fmla="*/ 72 w 84"/>
                  <a:gd name="T1" fmla="*/ 150 h 156"/>
                  <a:gd name="T2" fmla="*/ 54 w 84"/>
                  <a:gd name="T3" fmla="*/ 156 h 156"/>
                  <a:gd name="T4" fmla="*/ 36 w 84"/>
                  <a:gd name="T5" fmla="*/ 156 h 156"/>
                  <a:gd name="T6" fmla="*/ 24 w 84"/>
                  <a:gd name="T7" fmla="*/ 108 h 156"/>
                  <a:gd name="T8" fmla="*/ 18 w 84"/>
                  <a:gd name="T9" fmla="*/ 108 h 156"/>
                  <a:gd name="T10" fmla="*/ 12 w 84"/>
                  <a:gd name="T11" fmla="*/ 78 h 156"/>
                  <a:gd name="T12" fmla="*/ 0 w 84"/>
                  <a:gd name="T13" fmla="*/ 18 h 156"/>
                  <a:gd name="T14" fmla="*/ 84 w 84"/>
                  <a:gd name="T15" fmla="*/ 0 h 156"/>
                  <a:gd name="T16" fmla="*/ 84 w 84"/>
                  <a:gd name="T17" fmla="*/ 30 h 156"/>
                  <a:gd name="T18" fmla="*/ 72 w 84"/>
                  <a:gd name="T19" fmla="*/ 48 h 156"/>
                  <a:gd name="T20" fmla="*/ 66 w 84"/>
                  <a:gd name="T21" fmla="*/ 96 h 156"/>
                  <a:gd name="T22" fmla="*/ 72 w 84"/>
                  <a:gd name="T23" fmla="*/ 150 h 1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56"/>
                  <a:gd name="T38" fmla="*/ 84 w 84"/>
                  <a:gd name="T39" fmla="*/ 156 h 1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close/>
                  </a:path>
                </a:pathLst>
              </a:custGeom>
              <a:solidFill>
                <a:srgbClr val="FF8C00"/>
              </a:solidFill>
              <a:ln w="9525">
                <a:solidFill>
                  <a:srgbClr val="FF8C00"/>
                </a:solidFill>
                <a:round/>
                <a:headEnd/>
                <a:tailEnd/>
              </a:ln>
            </p:spPr>
            <p:txBody>
              <a:bodyPr/>
              <a:lstStyle/>
              <a:p>
                <a:endParaRPr lang="en-US"/>
              </a:p>
            </p:txBody>
          </p:sp>
          <p:sp>
            <p:nvSpPr>
              <p:cNvPr id="23043" name="Freeform 365"/>
              <p:cNvSpPr>
                <a:spLocks noChangeAspect="1"/>
              </p:cNvSpPr>
              <p:nvPr/>
            </p:nvSpPr>
            <p:spPr bwMode="auto">
              <a:xfrm>
                <a:off x="2460" y="1734"/>
                <a:ext cx="84" cy="156"/>
              </a:xfrm>
              <a:custGeom>
                <a:avLst/>
                <a:gdLst>
                  <a:gd name="T0" fmla="*/ 72 w 84"/>
                  <a:gd name="T1" fmla="*/ 150 h 156"/>
                  <a:gd name="T2" fmla="*/ 54 w 84"/>
                  <a:gd name="T3" fmla="*/ 156 h 156"/>
                  <a:gd name="T4" fmla="*/ 36 w 84"/>
                  <a:gd name="T5" fmla="*/ 156 h 156"/>
                  <a:gd name="T6" fmla="*/ 24 w 84"/>
                  <a:gd name="T7" fmla="*/ 108 h 156"/>
                  <a:gd name="T8" fmla="*/ 18 w 84"/>
                  <a:gd name="T9" fmla="*/ 108 h 156"/>
                  <a:gd name="T10" fmla="*/ 12 w 84"/>
                  <a:gd name="T11" fmla="*/ 78 h 156"/>
                  <a:gd name="T12" fmla="*/ 0 w 84"/>
                  <a:gd name="T13" fmla="*/ 18 h 156"/>
                  <a:gd name="T14" fmla="*/ 84 w 84"/>
                  <a:gd name="T15" fmla="*/ 0 h 156"/>
                  <a:gd name="T16" fmla="*/ 84 w 84"/>
                  <a:gd name="T17" fmla="*/ 30 h 156"/>
                  <a:gd name="T18" fmla="*/ 72 w 84"/>
                  <a:gd name="T19" fmla="*/ 48 h 156"/>
                  <a:gd name="T20" fmla="*/ 66 w 84"/>
                  <a:gd name="T21" fmla="*/ 96 h 156"/>
                  <a:gd name="T22" fmla="*/ 72 w 84"/>
                  <a:gd name="T23" fmla="*/ 150 h 156"/>
                  <a:gd name="T24" fmla="*/ 72 w 84"/>
                  <a:gd name="T25" fmla="*/ 156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56"/>
                  <a:gd name="T41" fmla="*/ 84 w 84"/>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lnTo>
                      <a:pt x="72" y="15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44" name="Freeform 366"/>
              <p:cNvSpPr>
                <a:spLocks noChangeAspect="1"/>
              </p:cNvSpPr>
              <p:nvPr/>
            </p:nvSpPr>
            <p:spPr bwMode="auto">
              <a:xfrm>
                <a:off x="2472" y="2208"/>
                <a:ext cx="0" cy="12"/>
              </a:xfrm>
              <a:custGeom>
                <a:avLst/>
                <a:gdLst>
                  <a:gd name="T0" fmla="*/ 0 h 12"/>
                  <a:gd name="T1" fmla="*/ 12 h 12"/>
                  <a:gd name="T2" fmla="*/ 0 h 12"/>
                  <a:gd name="T3" fmla="*/ 6 h 12"/>
                  <a:gd name="T4" fmla="*/ 0 60000 65536"/>
                  <a:gd name="T5" fmla="*/ 0 60000 65536"/>
                  <a:gd name="T6" fmla="*/ 0 60000 65536"/>
                  <a:gd name="T7" fmla="*/ 0 60000 65536"/>
                  <a:gd name="T8" fmla="*/ 0 h 12"/>
                  <a:gd name="T9" fmla="*/ 12 h 12"/>
                </a:gdLst>
                <a:ahLst/>
                <a:cxnLst>
                  <a:cxn ang="T4">
                    <a:pos x="0" y="T0"/>
                  </a:cxn>
                  <a:cxn ang="T5">
                    <a:pos x="0" y="T1"/>
                  </a:cxn>
                  <a:cxn ang="T6">
                    <a:pos x="0" y="T2"/>
                  </a:cxn>
                  <a:cxn ang="T7">
                    <a:pos x="0" y="T3"/>
                  </a:cxn>
                </a:cxnLst>
                <a:rect l="0" t="T8" r="0" b="T9"/>
                <a:pathLst>
                  <a:path h="12">
                    <a:moveTo>
                      <a:pt x="0" y="0"/>
                    </a:moveTo>
                    <a:lnTo>
                      <a:pt x="0" y="12"/>
                    </a:lnTo>
                    <a:lnTo>
                      <a:pt x="0" y="0"/>
                    </a:lnTo>
                    <a:lnTo>
                      <a:pt x="0"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45" name="Freeform 367"/>
              <p:cNvSpPr>
                <a:spLocks noChangeAspect="1"/>
              </p:cNvSpPr>
              <p:nvPr/>
            </p:nvSpPr>
            <p:spPr bwMode="auto">
              <a:xfrm>
                <a:off x="2448" y="2208"/>
                <a:ext cx="18" cy="66"/>
              </a:xfrm>
              <a:custGeom>
                <a:avLst/>
                <a:gdLst>
                  <a:gd name="T0" fmla="*/ 18 w 18"/>
                  <a:gd name="T1" fmla="*/ 0 h 66"/>
                  <a:gd name="T2" fmla="*/ 6 w 18"/>
                  <a:gd name="T3" fmla="*/ 66 h 66"/>
                  <a:gd name="T4" fmla="*/ 0 w 18"/>
                  <a:gd name="T5" fmla="*/ 48 h 66"/>
                  <a:gd name="T6" fmla="*/ 6 w 18"/>
                  <a:gd name="T7" fmla="*/ 6 h 66"/>
                  <a:gd name="T8" fmla="*/ 18 w 18"/>
                  <a:gd name="T9" fmla="*/ 0 h 66"/>
                  <a:gd name="T10" fmla="*/ 0 60000 65536"/>
                  <a:gd name="T11" fmla="*/ 0 60000 65536"/>
                  <a:gd name="T12" fmla="*/ 0 60000 65536"/>
                  <a:gd name="T13" fmla="*/ 0 60000 65536"/>
                  <a:gd name="T14" fmla="*/ 0 60000 65536"/>
                  <a:gd name="T15" fmla="*/ 0 w 18"/>
                  <a:gd name="T16" fmla="*/ 0 h 66"/>
                  <a:gd name="T17" fmla="*/ 18 w 18"/>
                  <a:gd name="T18" fmla="*/ 66 h 66"/>
                </a:gdLst>
                <a:ahLst/>
                <a:cxnLst>
                  <a:cxn ang="T10">
                    <a:pos x="T0" y="T1"/>
                  </a:cxn>
                  <a:cxn ang="T11">
                    <a:pos x="T2" y="T3"/>
                  </a:cxn>
                  <a:cxn ang="T12">
                    <a:pos x="T4" y="T5"/>
                  </a:cxn>
                  <a:cxn ang="T13">
                    <a:pos x="T6" y="T7"/>
                  </a:cxn>
                  <a:cxn ang="T14">
                    <a:pos x="T8" y="T9"/>
                  </a:cxn>
                </a:cxnLst>
                <a:rect l="T15" t="T16" r="T17" b="T18"/>
                <a:pathLst>
                  <a:path w="18" h="66">
                    <a:moveTo>
                      <a:pt x="18" y="0"/>
                    </a:moveTo>
                    <a:lnTo>
                      <a:pt x="6" y="66"/>
                    </a:lnTo>
                    <a:lnTo>
                      <a:pt x="0" y="48"/>
                    </a:lnTo>
                    <a:lnTo>
                      <a:pt x="6" y="6"/>
                    </a:lnTo>
                    <a:lnTo>
                      <a:pt x="18" y="0"/>
                    </a:lnTo>
                    <a:close/>
                  </a:path>
                </a:pathLst>
              </a:custGeom>
              <a:solidFill>
                <a:srgbClr val="FFAA00"/>
              </a:solidFill>
              <a:ln w="9525">
                <a:solidFill>
                  <a:srgbClr val="FFAA00"/>
                </a:solidFill>
                <a:round/>
                <a:headEnd/>
                <a:tailEnd/>
              </a:ln>
            </p:spPr>
            <p:txBody>
              <a:bodyPr/>
              <a:lstStyle/>
              <a:p>
                <a:endParaRPr lang="en-US"/>
              </a:p>
            </p:txBody>
          </p:sp>
          <p:sp>
            <p:nvSpPr>
              <p:cNvPr id="23046" name="Freeform 368"/>
              <p:cNvSpPr>
                <a:spLocks noChangeAspect="1"/>
              </p:cNvSpPr>
              <p:nvPr/>
            </p:nvSpPr>
            <p:spPr bwMode="auto">
              <a:xfrm>
                <a:off x="2448" y="2208"/>
                <a:ext cx="18" cy="66"/>
              </a:xfrm>
              <a:custGeom>
                <a:avLst/>
                <a:gdLst>
                  <a:gd name="T0" fmla="*/ 18 w 18"/>
                  <a:gd name="T1" fmla="*/ 0 h 66"/>
                  <a:gd name="T2" fmla="*/ 6 w 18"/>
                  <a:gd name="T3" fmla="*/ 66 h 66"/>
                  <a:gd name="T4" fmla="*/ 0 w 18"/>
                  <a:gd name="T5" fmla="*/ 48 h 66"/>
                  <a:gd name="T6" fmla="*/ 6 w 18"/>
                  <a:gd name="T7" fmla="*/ 6 h 66"/>
                  <a:gd name="T8" fmla="*/ 18 w 18"/>
                  <a:gd name="T9" fmla="*/ 0 h 66"/>
                  <a:gd name="T10" fmla="*/ 18 w 18"/>
                  <a:gd name="T11" fmla="*/ 6 h 66"/>
                  <a:gd name="T12" fmla="*/ 0 60000 65536"/>
                  <a:gd name="T13" fmla="*/ 0 60000 65536"/>
                  <a:gd name="T14" fmla="*/ 0 60000 65536"/>
                  <a:gd name="T15" fmla="*/ 0 60000 65536"/>
                  <a:gd name="T16" fmla="*/ 0 60000 65536"/>
                  <a:gd name="T17" fmla="*/ 0 60000 65536"/>
                  <a:gd name="T18" fmla="*/ 0 w 18"/>
                  <a:gd name="T19" fmla="*/ 0 h 66"/>
                  <a:gd name="T20" fmla="*/ 18 w 18"/>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8" h="66">
                    <a:moveTo>
                      <a:pt x="18" y="0"/>
                    </a:moveTo>
                    <a:lnTo>
                      <a:pt x="6" y="66"/>
                    </a:lnTo>
                    <a:lnTo>
                      <a:pt x="0" y="48"/>
                    </a:lnTo>
                    <a:lnTo>
                      <a:pt x="6" y="6"/>
                    </a:lnTo>
                    <a:lnTo>
                      <a:pt x="18" y="0"/>
                    </a:lnTo>
                    <a:lnTo>
                      <a:pt x="18"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47" name="Freeform 369"/>
              <p:cNvSpPr>
                <a:spLocks noChangeAspect="1"/>
              </p:cNvSpPr>
              <p:nvPr/>
            </p:nvSpPr>
            <p:spPr bwMode="auto">
              <a:xfrm>
                <a:off x="2070" y="2148"/>
                <a:ext cx="390" cy="222"/>
              </a:xfrm>
              <a:custGeom>
                <a:avLst/>
                <a:gdLst>
                  <a:gd name="T0" fmla="*/ 390 w 390"/>
                  <a:gd name="T1" fmla="*/ 162 h 222"/>
                  <a:gd name="T2" fmla="*/ 384 w 390"/>
                  <a:gd name="T3" fmla="*/ 156 h 222"/>
                  <a:gd name="T4" fmla="*/ 390 w 390"/>
                  <a:gd name="T5" fmla="*/ 162 h 222"/>
                  <a:gd name="T6" fmla="*/ 384 w 390"/>
                  <a:gd name="T7" fmla="*/ 162 h 222"/>
                  <a:gd name="T8" fmla="*/ 102 w 390"/>
                  <a:gd name="T9" fmla="*/ 210 h 222"/>
                  <a:gd name="T10" fmla="*/ 0 w 390"/>
                  <a:gd name="T11" fmla="*/ 222 h 222"/>
                  <a:gd name="T12" fmla="*/ 24 w 390"/>
                  <a:gd name="T13" fmla="*/ 210 h 222"/>
                  <a:gd name="T14" fmla="*/ 78 w 390"/>
                  <a:gd name="T15" fmla="*/ 150 h 222"/>
                  <a:gd name="T16" fmla="*/ 84 w 390"/>
                  <a:gd name="T17" fmla="*/ 168 h 222"/>
                  <a:gd name="T18" fmla="*/ 96 w 390"/>
                  <a:gd name="T19" fmla="*/ 174 h 222"/>
                  <a:gd name="T20" fmla="*/ 156 w 390"/>
                  <a:gd name="T21" fmla="*/ 150 h 222"/>
                  <a:gd name="T22" fmla="*/ 162 w 390"/>
                  <a:gd name="T23" fmla="*/ 132 h 222"/>
                  <a:gd name="T24" fmla="*/ 156 w 390"/>
                  <a:gd name="T25" fmla="*/ 132 h 222"/>
                  <a:gd name="T26" fmla="*/ 180 w 390"/>
                  <a:gd name="T27" fmla="*/ 66 h 222"/>
                  <a:gd name="T28" fmla="*/ 198 w 390"/>
                  <a:gd name="T29" fmla="*/ 72 h 222"/>
                  <a:gd name="T30" fmla="*/ 204 w 390"/>
                  <a:gd name="T31" fmla="*/ 48 h 222"/>
                  <a:gd name="T32" fmla="*/ 216 w 390"/>
                  <a:gd name="T33" fmla="*/ 48 h 222"/>
                  <a:gd name="T34" fmla="*/ 234 w 390"/>
                  <a:gd name="T35" fmla="*/ 18 h 222"/>
                  <a:gd name="T36" fmla="*/ 234 w 390"/>
                  <a:gd name="T37" fmla="*/ 0 h 222"/>
                  <a:gd name="T38" fmla="*/ 264 w 390"/>
                  <a:gd name="T39" fmla="*/ 18 h 222"/>
                  <a:gd name="T40" fmla="*/ 264 w 390"/>
                  <a:gd name="T41" fmla="*/ 6 h 222"/>
                  <a:gd name="T42" fmla="*/ 300 w 390"/>
                  <a:gd name="T43" fmla="*/ 24 h 222"/>
                  <a:gd name="T44" fmla="*/ 306 w 390"/>
                  <a:gd name="T45" fmla="*/ 30 h 222"/>
                  <a:gd name="T46" fmla="*/ 294 w 390"/>
                  <a:gd name="T47" fmla="*/ 54 h 222"/>
                  <a:gd name="T48" fmla="*/ 300 w 390"/>
                  <a:gd name="T49" fmla="*/ 60 h 222"/>
                  <a:gd name="T50" fmla="*/ 306 w 390"/>
                  <a:gd name="T51" fmla="*/ 60 h 222"/>
                  <a:gd name="T52" fmla="*/ 318 w 390"/>
                  <a:gd name="T53" fmla="*/ 66 h 222"/>
                  <a:gd name="T54" fmla="*/ 354 w 390"/>
                  <a:gd name="T55" fmla="*/ 78 h 222"/>
                  <a:gd name="T56" fmla="*/ 354 w 390"/>
                  <a:gd name="T57" fmla="*/ 96 h 222"/>
                  <a:gd name="T58" fmla="*/ 318 w 390"/>
                  <a:gd name="T59" fmla="*/ 78 h 222"/>
                  <a:gd name="T60" fmla="*/ 342 w 390"/>
                  <a:gd name="T61" fmla="*/ 102 h 222"/>
                  <a:gd name="T62" fmla="*/ 360 w 390"/>
                  <a:gd name="T63" fmla="*/ 102 h 222"/>
                  <a:gd name="T64" fmla="*/ 348 w 390"/>
                  <a:gd name="T65" fmla="*/ 108 h 222"/>
                  <a:gd name="T66" fmla="*/ 360 w 390"/>
                  <a:gd name="T67" fmla="*/ 108 h 222"/>
                  <a:gd name="T68" fmla="*/ 360 w 390"/>
                  <a:gd name="T69" fmla="*/ 114 h 222"/>
                  <a:gd name="T70" fmla="*/ 354 w 390"/>
                  <a:gd name="T71" fmla="*/ 114 h 222"/>
                  <a:gd name="T72" fmla="*/ 354 w 390"/>
                  <a:gd name="T73" fmla="*/ 120 h 222"/>
                  <a:gd name="T74" fmla="*/ 330 w 390"/>
                  <a:gd name="T75" fmla="*/ 108 h 222"/>
                  <a:gd name="T76" fmla="*/ 366 w 390"/>
                  <a:gd name="T77" fmla="*/ 138 h 222"/>
                  <a:gd name="T78" fmla="*/ 360 w 390"/>
                  <a:gd name="T79" fmla="*/ 138 h 222"/>
                  <a:gd name="T80" fmla="*/ 330 w 390"/>
                  <a:gd name="T81" fmla="*/ 120 h 222"/>
                  <a:gd name="T82" fmla="*/ 330 w 390"/>
                  <a:gd name="T83" fmla="*/ 126 h 222"/>
                  <a:gd name="T84" fmla="*/ 342 w 390"/>
                  <a:gd name="T85" fmla="*/ 132 h 222"/>
                  <a:gd name="T86" fmla="*/ 360 w 390"/>
                  <a:gd name="T87" fmla="*/ 144 h 222"/>
                  <a:gd name="T88" fmla="*/ 384 w 390"/>
                  <a:gd name="T89" fmla="*/ 138 h 222"/>
                  <a:gd name="T90" fmla="*/ 390 w 390"/>
                  <a:gd name="T91" fmla="*/ 162 h 2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0"/>
                  <a:gd name="T139" fmla="*/ 0 h 222"/>
                  <a:gd name="T140" fmla="*/ 390 w 390"/>
                  <a:gd name="T141" fmla="*/ 222 h 2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close/>
                  </a:path>
                </a:pathLst>
              </a:custGeom>
              <a:solidFill>
                <a:srgbClr val="FFAA00"/>
              </a:solidFill>
              <a:ln w="9525">
                <a:solidFill>
                  <a:srgbClr val="FFAA00"/>
                </a:solidFill>
                <a:round/>
                <a:headEnd/>
                <a:tailEnd/>
              </a:ln>
            </p:spPr>
            <p:txBody>
              <a:bodyPr/>
              <a:lstStyle/>
              <a:p>
                <a:endParaRPr lang="en-US"/>
              </a:p>
            </p:txBody>
          </p:sp>
          <p:sp>
            <p:nvSpPr>
              <p:cNvPr id="23048" name="Freeform 370"/>
              <p:cNvSpPr>
                <a:spLocks noChangeAspect="1"/>
              </p:cNvSpPr>
              <p:nvPr/>
            </p:nvSpPr>
            <p:spPr bwMode="auto">
              <a:xfrm>
                <a:off x="2070" y="2148"/>
                <a:ext cx="390" cy="222"/>
              </a:xfrm>
              <a:custGeom>
                <a:avLst/>
                <a:gdLst>
                  <a:gd name="T0" fmla="*/ 390 w 390"/>
                  <a:gd name="T1" fmla="*/ 162 h 222"/>
                  <a:gd name="T2" fmla="*/ 384 w 390"/>
                  <a:gd name="T3" fmla="*/ 156 h 222"/>
                  <a:gd name="T4" fmla="*/ 390 w 390"/>
                  <a:gd name="T5" fmla="*/ 162 h 222"/>
                  <a:gd name="T6" fmla="*/ 384 w 390"/>
                  <a:gd name="T7" fmla="*/ 162 h 222"/>
                  <a:gd name="T8" fmla="*/ 102 w 390"/>
                  <a:gd name="T9" fmla="*/ 210 h 222"/>
                  <a:gd name="T10" fmla="*/ 0 w 390"/>
                  <a:gd name="T11" fmla="*/ 222 h 222"/>
                  <a:gd name="T12" fmla="*/ 24 w 390"/>
                  <a:gd name="T13" fmla="*/ 210 h 222"/>
                  <a:gd name="T14" fmla="*/ 78 w 390"/>
                  <a:gd name="T15" fmla="*/ 150 h 222"/>
                  <a:gd name="T16" fmla="*/ 84 w 390"/>
                  <a:gd name="T17" fmla="*/ 168 h 222"/>
                  <a:gd name="T18" fmla="*/ 96 w 390"/>
                  <a:gd name="T19" fmla="*/ 174 h 222"/>
                  <a:gd name="T20" fmla="*/ 156 w 390"/>
                  <a:gd name="T21" fmla="*/ 150 h 222"/>
                  <a:gd name="T22" fmla="*/ 162 w 390"/>
                  <a:gd name="T23" fmla="*/ 132 h 222"/>
                  <a:gd name="T24" fmla="*/ 156 w 390"/>
                  <a:gd name="T25" fmla="*/ 132 h 222"/>
                  <a:gd name="T26" fmla="*/ 180 w 390"/>
                  <a:gd name="T27" fmla="*/ 66 h 222"/>
                  <a:gd name="T28" fmla="*/ 198 w 390"/>
                  <a:gd name="T29" fmla="*/ 72 h 222"/>
                  <a:gd name="T30" fmla="*/ 204 w 390"/>
                  <a:gd name="T31" fmla="*/ 48 h 222"/>
                  <a:gd name="T32" fmla="*/ 216 w 390"/>
                  <a:gd name="T33" fmla="*/ 48 h 222"/>
                  <a:gd name="T34" fmla="*/ 234 w 390"/>
                  <a:gd name="T35" fmla="*/ 18 h 222"/>
                  <a:gd name="T36" fmla="*/ 234 w 390"/>
                  <a:gd name="T37" fmla="*/ 0 h 222"/>
                  <a:gd name="T38" fmla="*/ 264 w 390"/>
                  <a:gd name="T39" fmla="*/ 18 h 222"/>
                  <a:gd name="T40" fmla="*/ 264 w 390"/>
                  <a:gd name="T41" fmla="*/ 6 h 222"/>
                  <a:gd name="T42" fmla="*/ 300 w 390"/>
                  <a:gd name="T43" fmla="*/ 24 h 222"/>
                  <a:gd name="T44" fmla="*/ 306 w 390"/>
                  <a:gd name="T45" fmla="*/ 30 h 222"/>
                  <a:gd name="T46" fmla="*/ 294 w 390"/>
                  <a:gd name="T47" fmla="*/ 54 h 222"/>
                  <a:gd name="T48" fmla="*/ 300 w 390"/>
                  <a:gd name="T49" fmla="*/ 60 h 222"/>
                  <a:gd name="T50" fmla="*/ 306 w 390"/>
                  <a:gd name="T51" fmla="*/ 60 h 222"/>
                  <a:gd name="T52" fmla="*/ 318 w 390"/>
                  <a:gd name="T53" fmla="*/ 66 h 222"/>
                  <a:gd name="T54" fmla="*/ 354 w 390"/>
                  <a:gd name="T55" fmla="*/ 78 h 222"/>
                  <a:gd name="T56" fmla="*/ 354 w 390"/>
                  <a:gd name="T57" fmla="*/ 96 h 222"/>
                  <a:gd name="T58" fmla="*/ 318 w 390"/>
                  <a:gd name="T59" fmla="*/ 78 h 222"/>
                  <a:gd name="T60" fmla="*/ 342 w 390"/>
                  <a:gd name="T61" fmla="*/ 102 h 222"/>
                  <a:gd name="T62" fmla="*/ 360 w 390"/>
                  <a:gd name="T63" fmla="*/ 102 h 222"/>
                  <a:gd name="T64" fmla="*/ 348 w 390"/>
                  <a:gd name="T65" fmla="*/ 108 h 222"/>
                  <a:gd name="T66" fmla="*/ 360 w 390"/>
                  <a:gd name="T67" fmla="*/ 108 h 222"/>
                  <a:gd name="T68" fmla="*/ 360 w 390"/>
                  <a:gd name="T69" fmla="*/ 114 h 222"/>
                  <a:gd name="T70" fmla="*/ 354 w 390"/>
                  <a:gd name="T71" fmla="*/ 114 h 222"/>
                  <a:gd name="T72" fmla="*/ 354 w 390"/>
                  <a:gd name="T73" fmla="*/ 120 h 222"/>
                  <a:gd name="T74" fmla="*/ 330 w 390"/>
                  <a:gd name="T75" fmla="*/ 108 h 222"/>
                  <a:gd name="T76" fmla="*/ 366 w 390"/>
                  <a:gd name="T77" fmla="*/ 138 h 222"/>
                  <a:gd name="T78" fmla="*/ 360 w 390"/>
                  <a:gd name="T79" fmla="*/ 138 h 222"/>
                  <a:gd name="T80" fmla="*/ 330 w 390"/>
                  <a:gd name="T81" fmla="*/ 120 h 222"/>
                  <a:gd name="T82" fmla="*/ 330 w 390"/>
                  <a:gd name="T83" fmla="*/ 126 h 222"/>
                  <a:gd name="T84" fmla="*/ 342 w 390"/>
                  <a:gd name="T85" fmla="*/ 132 h 222"/>
                  <a:gd name="T86" fmla="*/ 360 w 390"/>
                  <a:gd name="T87" fmla="*/ 144 h 222"/>
                  <a:gd name="T88" fmla="*/ 384 w 390"/>
                  <a:gd name="T89" fmla="*/ 138 h 222"/>
                  <a:gd name="T90" fmla="*/ 390 w 390"/>
                  <a:gd name="T91" fmla="*/ 162 h 222"/>
                  <a:gd name="T92" fmla="*/ 390 w 390"/>
                  <a:gd name="T93" fmla="*/ 168 h 2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0"/>
                  <a:gd name="T142" fmla="*/ 0 h 222"/>
                  <a:gd name="T143" fmla="*/ 390 w 390"/>
                  <a:gd name="T144" fmla="*/ 222 h 2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lnTo>
                      <a:pt x="390" y="16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49" name="Freeform 371"/>
              <p:cNvSpPr>
                <a:spLocks noChangeAspect="1"/>
              </p:cNvSpPr>
              <p:nvPr/>
            </p:nvSpPr>
            <p:spPr bwMode="auto">
              <a:xfrm>
                <a:off x="210" y="1458"/>
                <a:ext cx="342" cy="246"/>
              </a:xfrm>
              <a:custGeom>
                <a:avLst/>
                <a:gdLst>
                  <a:gd name="T0" fmla="*/ 24 w 342"/>
                  <a:gd name="T1" fmla="*/ 162 h 246"/>
                  <a:gd name="T2" fmla="*/ 0 w 342"/>
                  <a:gd name="T3" fmla="*/ 150 h 246"/>
                  <a:gd name="T4" fmla="*/ 6 w 342"/>
                  <a:gd name="T5" fmla="*/ 126 h 246"/>
                  <a:gd name="T6" fmla="*/ 6 w 342"/>
                  <a:gd name="T7" fmla="*/ 144 h 246"/>
                  <a:gd name="T8" fmla="*/ 18 w 342"/>
                  <a:gd name="T9" fmla="*/ 126 h 246"/>
                  <a:gd name="T10" fmla="*/ 6 w 342"/>
                  <a:gd name="T11" fmla="*/ 126 h 246"/>
                  <a:gd name="T12" fmla="*/ 12 w 342"/>
                  <a:gd name="T13" fmla="*/ 108 h 246"/>
                  <a:gd name="T14" fmla="*/ 12 w 342"/>
                  <a:gd name="T15" fmla="*/ 108 h 246"/>
                  <a:gd name="T16" fmla="*/ 12 w 342"/>
                  <a:gd name="T17" fmla="*/ 54 h 246"/>
                  <a:gd name="T18" fmla="*/ 6 w 342"/>
                  <a:gd name="T19" fmla="*/ 36 h 246"/>
                  <a:gd name="T20" fmla="*/ 12 w 342"/>
                  <a:gd name="T21" fmla="*/ 12 h 246"/>
                  <a:gd name="T22" fmla="*/ 42 w 342"/>
                  <a:gd name="T23" fmla="*/ 36 h 246"/>
                  <a:gd name="T24" fmla="*/ 72 w 342"/>
                  <a:gd name="T25" fmla="*/ 48 h 246"/>
                  <a:gd name="T26" fmla="*/ 84 w 342"/>
                  <a:gd name="T27" fmla="*/ 60 h 246"/>
                  <a:gd name="T28" fmla="*/ 84 w 342"/>
                  <a:gd name="T29" fmla="*/ 54 h 246"/>
                  <a:gd name="T30" fmla="*/ 90 w 342"/>
                  <a:gd name="T31" fmla="*/ 60 h 246"/>
                  <a:gd name="T32" fmla="*/ 90 w 342"/>
                  <a:gd name="T33" fmla="*/ 72 h 246"/>
                  <a:gd name="T34" fmla="*/ 78 w 342"/>
                  <a:gd name="T35" fmla="*/ 72 h 246"/>
                  <a:gd name="T36" fmla="*/ 60 w 342"/>
                  <a:gd name="T37" fmla="*/ 96 h 246"/>
                  <a:gd name="T38" fmla="*/ 60 w 342"/>
                  <a:gd name="T39" fmla="*/ 96 h 246"/>
                  <a:gd name="T40" fmla="*/ 90 w 342"/>
                  <a:gd name="T41" fmla="*/ 72 h 246"/>
                  <a:gd name="T42" fmla="*/ 90 w 342"/>
                  <a:gd name="T43" fmla="*/ 66 h 246"/>
                  <a:gd name="T44" fmla="*/ 96 w 342"/>
                  <a:gd name="T45" fmla="*/ 72 h 246"/>
                  <a:gd name="T46" fmla="*/ 96 w 342"/>
                  <a:gd name="T47" fmla="*/ 78 h 246"/>
                  <a:gd name="T48" fmla="*/ 84 w 342"/>
                  <a:gd name="T49" fmla="*/ 84 h 246"/>
                  <a:gd name="T50" fmla="*/ 90 w 342"/>
                  <a:gd name="T51" fmla="*/ 96 h 246"/>
                  <a:gd name="T52" fmla="*/ 84 w 342"/>
                  <a:gd name="T53" fmla="*/ 108 h 246"/>
                  <a:gd name="T54" fmla="*/ 84 w 342"/>
                  <a:gd name="T55" fmla="*/ 102 h 246"/>
                  <a:gd name="T56" fmla="*/ 72 w 342"/>
                  <a:gd name="T57" fmla="*/ 114 h 246"/>
                  <a:gd name="T58" fmla="*/ 72 w 342"/>
                  <a:gd name="T59" fmla="*/ 96 h 246"/>
                  <a:gd name="T60" fmla="*/ 60 w 342"/>
                  <a:gd name="T61" fmla="*/ 108 h 246"/>
                  <a:gd name="T62" fmla="*/ 66 w 342"/>
                  <a:gd name="T63" fmla="*/ 120 h 246"/>
                  <a:gd name="T64" fmla="*/ 96 w 342"/>
                  <a:gd name="T65" fmla="*/ 108 h 246"/>
                  <a:gd name="T66" fmla="*/ 96 w 342"/>
                  <a:gd name="T67" fmla="*/ 84 h 246"/>
                  <a:gd name="T68" fmla="*/ 108 w 342"/>
                  <a:gd name="T69" fmla="*/ 66 h 246"/>
                  <a:gd name="T70" fmla="*/ 96 w 342"/>
                  <a:gd name="T71" fmla="*/ 36 h 246"/>
                  <a:gd name="T72" fmla="*/ 108 w 342"/>
                  <a:gd name="T73" fmla="*/ 30 h 246"/>
                  <a:gd name="T74" fmla="*/ 102 w 342"/>
                  <a:gd name="T75" fmla="*/ 0 h 246"/>
                  <a:gd name="T76" fmla="*/ 342 w 342"/>
                  <a:gd name="T77" fmla="*/ 60 h 246"/>
                  <a:gd name="T78" fmla="*/ 300 w 342"/>
                  <a:gd name="T79" fmla="*/ 246 h 246"/>
                  <a:gd name="T80" fmla="*/ 216 w 342"/>
                  <a:gd name="T81" fmla="*/ 228 h 246"/>
                  <a:gd name="T82" fmla="*/ 114 w 342"/>
                  <a:gd name="T83" fmla="*/ 228 h 246"/>
                  <a:gd name="T84" fmla="*/ 84 w 342"/>
                  <a:gd name="T85" fmla="*/ 210 h 246"/>
                  <a:gd name="T86" fmla="*/ 60 w 342"/>
                  <a:gd name="T87" fmla="*/ 216 h 246"/>
                  <a:gd name="T88" fmla="*/ 42 w 342"/>
                  <a:gd name="T89" fmla="*/ 204 h 246"/>
                  <a:gd name="T90" fmla="*/ 42 w 342"/>
                  <a:gd name="T91" fmla="*/ 174 h 246"/>
                  <a:gd name="T92" fmla="*/ 24 w 342"/>
                  <a:gd name="T93" fmla="*/ 162 h 2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2"/>
                  <a:gd name="T142" fmla="*/ 0 h 246"/>
                  <a:gd name="T143" fmla="*/ 342 w 342"/>
                  <a:gd name="T144" fmla="*/ 246 h 2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2" h="246">
                    <a:moveTo>
                      <a:pt x="24" y="162"/>
                    </a:moveTo>
                    <a:lnTo>
                      <a:pt x="0" y="150"/>
                    </a:lnTo>
                    <a:lnTo>
                      <a:pt x="6" y="126"/>
                    </a:lnTo>
                    <a:lnTo>
                      <a:pt x="6" y="144"/>
                    </a:lnTo>
                    <a:lnTo>
                      <a:pt x="18" y="126"/>
                    </a:lnTo>
                    <a:lnTo>
                      <a:pt x="6" y="126"/>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close/>
                  </a:path>
                </a:pathLst>
              </a:custGeom>
              <a:solidFill>
                <a:srgbClr val="FF8C00"/>
              </a:solidFill>
              <a:ln w="9525">
                <a:solidFill>
                  <a:srgbClr val="FF8C00"/>
                </a:solidFill>
                <a:round/>
                <a:headEnd/>
                <a:tailEnd/>
              </a:ln>
            </p:spPr>
            <p:txBody>
              <a:bodyPr/>
              <a:lstStyle/>
              <a:p>
                <a:endParaRPr lang="en-US"/>
              </a:p>
            </p:txBody>
          </p:sp>
          <p:sp>
            <p:nvSpPr>
              <p:cNvPr id="23050" name="Freeform 372"/>
              <p:cNvSpPr>
                <a:spLocks noChangeAspect="1"/>
              </p:cNvSpPr>
              <p:nvPr/>
            </p:nvSpPr>
            <p:spPr bwMode="auto">
              <a:xfrm>
                <a:off x="210" y="1458"/>
                <a:ext cx="342" cy="246"/>
              </a:xfrm>
              <a:custGeom>
                <a:avLst/>
                <a:gdLst>
                  <a:gd name="T0" fmla="*/ 24 w 342"/>
                  <a:gd name="T1" fmla="*/ 162 h 246"/>
                  <a:gd name="T2" fmla="*/ 0 w 342"/>
                  <a:gd name="T3" fmla="*/ 150 h 246"/>
                  <a:gd name="T4" fmla="*/ 6 w 342"/>
                  <a:gd name="T5" fmla="*/ 126 h 246"/>
                  <a:gd name="T6" fmla="*/ 6 w 342"/>
                  <a:gd name="T7" fmla="*/ 144 h 246"/>
                  <a:gd name="T8" fmla="*/ 18 w 342"/>
                  <a:gd name="T9" fmla="*/ 126 h 246"/>
                  <a:gd name="T10" fmla="*/ 6 w 342"/>
                  <a:gd name="T11" fmla="*/ 126 h 246"/>
                  <a:gd name="T12" fmla="*/ 12 w 342"/>
                  <a:gd name="T13" fmla="*/ 108 h 246"/>
                  <a:gd name="T14" fmla="*/ 24 w 342"/>
                  <a:gd name="T15" fmla="*/ 108 h 246"/>
                  <a:gd name="T16" fmla="*/ 12 w 342"/>
                  <a:gd name="T17" fmla="*/ 108 h 246"/>
                  <a:gd name="T18" fmla="*/ 12 w 342"/>
                  <a:gd name="T19" fmla="*/ 54 h 246"/>
                  <a:gd name="T20" fmla="*/ 6 w 342"/>
                  <a:gd name="T21" fmla="*/ 36 h 246"/>
                  <a:gd name="T22" fmla="*/ 12 w 342"/>
                  <a:gd name="T23" fmla="*/ 12 h 246"/>
                  <a:gd name="T24" fmla="*/ 42 w 342"/>
                  <a:gd name="T25" fmla="*/ 36 h 246"/>
                  <a:gd name="T26" fmla="*/ 72 w 342"/>
                  <a:gd name="T27" fmla="*/ 48 h 246"/>
                  <a:gd name="T28" fmla="*/ 84 w 342"/>
                  <a:gd name="T29" fmla="*/ 60 h 246"/>
                  <a:gd name="T30" fmla="*/ 84 w 342"/>
                  <a:gd name="T31" fmla="*/ 54 h 246"/>
                  <a:gd name="T32" fmla="*/ 90 w 342"/>
                  <a:gd name="T33" fmla="*/ 60 h 246"/>
                  <a:gd name="T34" fmla="*/ 90 w 342"/>
                  <a:gd name="T35" fmla="*/ 72 h 246"/>
                  <a:gd name="T36" fmla="*/ 78 w 342"/>
                  <a:gd name="T37" fmla="*/ 72 h 246"/>
                  <a:gd name="T38" fmla="*/ 60 w 342"/>
                  <a:gd name="T39" fmla="*/ 96 h 246"/>
                  <a:gd name="T40" fmla="*/ 72 w 342"/>
                  <a:gd name="T41" fmla="*/ 96 h 246"/>
                  <a:gd name="T42" fmla="*/ 60 w 342"/>
                  <a:gd name="T43" fmla="*/ 96 h 246"/>
                  <a:gd name="T44" fmla="*/ 90 w 342"/>
                  <a:gd name="T45" fmla="*/ 72 h 246"/>
                  <a:gd name="T46" fmla="*/ 90 w 342"/>
                  <a:gd name="T47" fmla="*/ 66 h 246"/>
                  <a:gd name="T48" fmla="*/ 96 w 342"/>
                  <a:gd name="T49" fmla="*/ 72 h 246"/>
                  <a:gd name="T50" fmla="*/ 96 w 342"/>
                  <a:gd name="T51" fmla="*/ 78 h 246"/>
                  <a:gd name="T52" fmla="*/ 84 w 342"/>
                  <a:gd name="T53" fmla="*/ 84 h 246"/>
                  <a:gd name="T54" fmla="*/ 90 w 342"/>
                  <a:gd name="T55" fmla="*/ 96 h 246"/>
                  <a:gd name="T56" fmla="*/ 84 w 342"/>
                  <a:gd name="T57" fmla="*/ 108 h 246"/>
                  <a:gd name="T58" fmla="*/ 84 w 342"/>
                  <a:gd name="T59" fmla="*/ 102 h 246"/>
                  <a:gd name="T60" fmla="*/ 72 w 342"/>
                  <a:gd name="T61" fmla="*/ 114 h 246"/>
                  <a:gd name="T62" fmla="*/ 72 w 342"/>
                  <a:gd name="T63" fmla="*/ 96 h 246"/>
                  <a:gd name="T64" fmla="*/ 60 w 342"/>
                  <a:gd name="T65" fmla="*/ 108 h 246"/>
                  <a:gd name="T66" fmla="*/ 66 w 342"/>
                  <a:gd name="T67" fmla="*/ 120 h 246"/>
                  <a:gd name="T68" fmla="*/ 96 w 342"/>
                  <a:gd name="T69" fmla="*/ 108 h 246"/>
                  <a:gd name="T70" fmla="*/ 96 w 342"/>
                  <a:gd name="T71" fmla="*/ 84 h 246"/>
                  <a:gd name="T72" fmla="*/ 108 w 342"/>
                  <a:gd name="T73" fmla="*/ 66 h 246"/>
                  <a:gd name="T74" fmla="*/ 96 w 342"/>
                  <a:gd name="T75" fmla="*/ 36 h 246"/>
                  <a:gd name="T76" fmla="*/ 108 w 342"/>
                  <a:gd name="T77" fmla="*/ 30 h 246"/>
                  <a:gd name="T78" fmla="*/ 102 w 342"/>
                  <a:gd name="T79" fmla="*/ 0 h 246"/>
                  <a:gd name="T80" fmla="*/ 342 w 342"/>
                  <a:gd name="T81" fmla="*/ 60 h 246"/>
                  <a:gd name="T82" fmla="*/ 300 w 342"/>
                  <a:gd name="T83" fmla="*/ 246 h 246"/>
                  <a:gd name="T84" fmla="*/ 216 w 342"/>
                  <a:gd name="T85" fmla="*/ 228 h 246"/>
                  <a:gd name="T86" fmla="*/ 114 w 342"/>
                  <a:gd name="T87" fmla="*/ 228 h 246"/>
                  <a:gd name="T88" fmla="*/ 84 w 342"/>
                  <a:gd name="T89" fmla="*/ 210 h 246"/>
                  <a:gd name="T90" fmla="*/ 60 w 342"/>
                  <a:gd name="T91" fmla="*/ 216 h 246"/>
                  <a:gd name="T92" fmla="*/ 42 w 342"/>
                  <a:gd name="T93" fmla="*/ 204 h 246"/>
                  <a:gd name="T94" fmla="*/ 42 w 342"/>
                  <a:gd name="T95" fmla="*/ 174 h 246"/>
                  <a:gd name="T96" fmla="*/ 24 w 342"/>
                  <a:gd name="T97" fmla="*/ 162 h 246"/>
                  <a:gd name="T98" fmla="*/ 24 w 342"/>
                  <a:gd name="T99" fmla="*/ 168 h 2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2"/>
                  <a:gd name="T151" fmla="*/ 0 h 246"/>
                  <a:gd name="T152" fmla="*/ 342 w 342"/>
                  <a:gd name="T153" fmla="*/ 246 h 2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2" h="246">
                    <a:moveTo>
                      <a:pt x="24" y="162"/>
                    </a:moveTo>
                    <a:lnTo>
                      <a:pt x="0" y="150"/>
                    </a:lnTo>
                    <a:lnTo>
                      <a:pt x="6" y="126"/>
                    </a:lnTo>
                    <a:lnTo>
                      <a:pt x="6" y="144"/>
                    </a:lnTo>
                    <a:lnTo>
                      <a:pt x="18" y="126"/>
                    </a:lnTo>
                    <a:lnTo>
                      <a:pt x="6" y="126"/>
                    </a:lnTo>
                    <a:lnTo>
                      <a:pt x="12" y="108"/>
                    </a:lnTo>
                    <a:lnTo>
                      <a:pt x="24" y="108"/>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72" y="96"/>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lnTo>
                      <a:pt x="24" y="16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51" name="Freeform 373"/>
              <p:cNvSpPr>
                <a:spLocks noChangeAspect="1"/>
              </p:cNvSpPr>
              <p:nvPr/>
            </p:nvSpPr>
            <p:spPr bwMode="auto">
              <a:xfrm>
                <a:off x="2106" y="2094"/>
                <a:ext cx="228" cy="228"/>
              </a:xfrm>
              <a:custGeom>
                <a:avLst/>
                <a:gdLst>
                  <a:gd name="T0" fmla="*/ 138 w 228"/>
                  <a:gd name="T1" fmla="*/ 48 h 228"/>
                  <a:gd name="T2" fmla="*/ 144 w 228"/>
                  <a:gd name="T3" fmla="*/ 78 h 228"/>
                  <a:gd name="T4" fmla="*/ 174 w 228"/>
                  <a:gd name="T5" fmla="*/ 48 h 228"/>
                  <a:gd name="T6" fmla="*/ 192 w 228"/>
                  <a:gd name="T7" fmla="*/ 54 h 228"/>
                  <a:gd name="T8" fmla="*/ 204 w 228"/>
                  <a:gd name="T9" fmla="*/ 42 h 228"/>
                  <a:gd name="T10" fmla="*/ 222 w 228"/>
                  <a:gd name="T11" fmla="*/ 42 h 228"/>
                  <a:gd name="T12" fmla="*/ 228 w 228"/>
                  <a:gd name="T13" fmla="*/ 60 h 228"/>
                  <a:gd name="T14" fmla="*/ 228 w 228"/>
                  <a:gd name="T15" fmla="*/ 72 h 228"/>
                  <a:gd name="T16" fmla="*/ 198 w 228"/>
                  <a:gd name="T17" fmla="*/ 54 h 228"/>
                  <a:gd name="T18" fmla="*/ 198 w 228"/>
                  <a:gd name="T19" fmla="*/ 72 h 228"/>
                  <a:gd name="T20" fmla="*/ 180 w 228"/>
                  <a:gd name="T21" fmla="*/ 102 h 228"/>
                  <a:gd name="T22" fmla="*/ 168 w 228"/>
                  <a:gd name="T23" fmla="*/ 102 h 228"/>
                  <a:gd name="T24" fmla="*/ 162 w 228"/>
                  <a:gd name="T25" fmla="*/ 126 h 228"/>
                  <a:gd name="T26" fmla="*/ 144 w 228"/>
                  <a:gd name="T27" fmla="*/ 120 h 228"/>
                  <a:gd name="T28" fmla="*/ 120 w 228"/>
                  <a:gd name="T29" fmla="*/ 186 h 228"/>
                  <a:gd name="T30" fmla="*/ 126 w 228"/>
                  <a:gd name="T31" fmla="*/ 186 h 228"/>
                  <a:gd name="T32" fmla="*/ 120 w 228"/>
                  <a:gd name="T33" fmla="*/ 204 h 228"/>
                  <a:gd name="T34" fmla="*/ 60 w 228"/>
                  <a:gd name="T35" fmla="*/ 228 h 228"/>
                  <a:gd name="T36" fmla="*/ 48 w 228"/>
                  <a:gd name="T37" fmla="*/ 222 h 228"/>
                  <a:gd name="T38" fmla="*/ 42 w 228"/>
                  <a:gd name="T39" fmla="*/ 204 h 228"/>
                  <a:gd name="T40" fmla="*/ 12 w 228"/>
                  <a:gd name="T41" fmla="*/ 186 h 228"/>
                  <a:gd name="T42" fmla="*/ 0 w 228"/>
                  <a:gd name="T43" fmla="*/ 156 h 228"/>
                  <a:gd name="T44" fmla="*/ 18 w 228"/>
                  <a:gd name="T45" fmla="*/ 138 h 228"/>
                  <a:gd name="T46" fmla="*/ 24 w 228"/>
                  <a:gd name="T47" fmla="*/ 114 h 228"/>
                  <a:gd name="T48" fmla="*/ 36 w 228"/>
                  <a:gd name="T49" fmla="*/ 114 h 228"/>
                  <a:gd name="T50" fmla="*/ 36 w 228"/>
                  <a:gd name="T51" fmla="*/ 96 h 228"/>
                  <a:gd name="T52" fmla="*/ 72 w 228"/>
                  <a:gd name="T53" fmla="*/ 66 h 228"/>
                  <a:gd name="T54" fmla="*/ 78 w 228"/>
                  <a:gd name="T55" fmla="*/ 18 h 228"/>
                  <a:gd name="T56" fmla="*/ 72 w 228"/>
                  <a:gd name="T57" fmla="*/ 6 h 228"/>
                  <a:gd name="T58" fmla="*/ 78 w 228"/>
                  <a:gd name="T59" fmla="*/ 0 h 228"/>
                  <a:gd name="T60" fmla="*/ 90 w 228"/>
                  <a:gd name="T61" fmla="*/ 54 h 228"/>
                  <a:gd name="T62" fmla="*/ 126 w 228"/>
                  <a:gd name="T63" fmla="*/ 48 h 228"/>
                  <a:gd name="T64" fmla="*/ 138 w 228"/>
                  <a:gd name="T65" fmla="*/ 48 h 2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8"/>
                  <a:gd name="T100" fmla="*/ 0 h 228"/>
                  <a:gd name="T101" fmla="*/ 228 w 228"/>
                  <a:gd name="T102" fmla="*/ 228 h 2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close/>
                  </a:path>
                </a:pathLst>
              </a:custGeom>
              <a:solidFill>
                <a:srgbClr val="FF4500"/>
              </a:solidFill>
              <a:ln w="9525">
                <a:solidFill>
                  <a:srgbClr val="FF4500"/>
                </a:solidFill>
                <a:round/>
                <a:headEnd/>
                <a:tailEnd/>
              </a:ln>
            </p:spPr>
            <p:txBody>
              <a:bodyPr/>
              <a:lstStyle/>
              <a:p>
                <a:endParaRPr lang="en-US"/>
              </a:p>
            </p:txBody>
          </p:sp>
          <p:sp>
            <p:nvSpPr>
              <p:cNvPr id="23052" name="Freeform 374"/>
              <p:cNvSpPr>
                <a:spLocks noChangeAspect="1"/>
              </p:cNvSpPr>
              <p:nvPr/>
            </p:nvSpPr>
            <p:spPr bwMode="auto">
              <a:xfrm>
                <a:off x="2106" y="2094"/>
                <a:ext cx="228" cy="228"/>
              </a:xfrm>
              <a:custGeom>
                <a:avLst/>
                <a:gdLst>
                  <a:gd name="T0" fmla="*/ 138 w 228"/>
                  <a:gd name="T1" fmla="*/ 48 h 228"/>
                  <a:gd name="T2" fmla="*/ 144 w 228"/>
                  <a:gd name="T3" fmla="*/ 78 h 228"/>
                  <a:gd name="T4" fmla="*/ 174 w 228"/>
                  <a:gd name="T5" fmla="*/ 48 h 228"/>
                  <a:gd name="T6" fmla="*/ 192 w 228"/>
                  <a:gd name="T7" fmla="*/ 54 h 228"/>
                  <a:gd name="T8" fmla="*/ 204 w 228"/>
                  <a:gd name="T9" fmla="*/ 42 h 228"/>
                  <a:gd name="T10" fmla="*/ 222 w 228"/>
                  <a:gd name="T11" fmla="*/ 42 h 228"/>
                  <a:gd name="T12" fmla="*/ 228 w 228"/>
                  <a:gd name="T13" fmla="*/ 60 h 228"/>
                  <a:gd name="T14" fmla="*/ 228 w 228"/>
                  <a:gd name="T15" fmla="*/ 72 h 228"/>
                  <a:gd name="T16" fmla="*/ 198 w 228"/>
                  <a:gd name="T17" fmla="*/ 54 h 228"/>
                  <a:gd name="T18" fmla="*/ 198 w 228"/>
                  <a:gd name="T19" fmla="*/ 72 h 228"/>
                  <a:gd name="T20" fmla="*/ 180 w 228"/>
                  <a:gd name="T21" fmla="*/ 102 h 228"/>
                  <a:gd name="T22" fmla="*/ 168 w 228"/>
                  <a:gd name="T23" fmla="*/ 102 h 228"/>
                  <a:gd name="T24" fmla="*/ 162 w 228"/>
                  <a:gd name="T25" fmla="*/ 126 h 228"/>
                  <a:gd name="T26" fmla="*/ 144 w 228"/>
                  <a:gd name="T27" fmla="*/ 120 h 228"/>
                  <a:gd name="T28" fmla="*/ 120 w 228"/>
                  <a:gd name="T29" fmla="*/ 186 h 228"/>
                  <a:gd name="T30" fmla="*/ 126 w 228"/>
                  <a:gd name="T31" fmla="*/ 186 h 228"/>
                  <a:gd name="T32" fmla="*/ 120 w 228"/>
                  <a:gd name="T33" fmla="*/ 204 h 228"/>
                  <a:gd name="T34" fmla="*/ 60 w 228"/>
                  <a:gd name="T35" fmla="*/ 228 h 228"/>
                  <a:gd name="T36" fmla="*/ 48 w 228"/>
                  <a:gd name="T37" fmla="*/ 222 h 228"/>
                  <a:gd name="T38" fmla="*/ 42 w 228"/>
                  <a:gd name="T39" fmla="*/ 204 h 228"/>
                  <a:gd name="T40" fmla="*/ 12 w 228"/>
                  <a:gd name="T41" fmla="*/ 186 h 228"/>
                  <a:gd name="T42" fmla="*/ 0 w 228"/>
                  <a:gd name="T43" fmla="*/ 156 h 228"/>
                  <a:gd name="T44" fmla="*/ 18 w 228"/>
                  <a:gd name="T45" fmla="*/ 138 h 228"/>
                  <a:gd name="T46" fmla="*/ 24 w 228"/>
                  <a:gd name="T47" fmla="*/ 114 h 228"/>
                  <a:gd name="T48" fmla="*/ 36 w 228"/>
                  <a:gd name="T49" fmla="*/ 114 h 228"/>
                  <a:gd name="T50" fmla="*/ 36 w 228"/>
                  <a:gd name="T51" fmla="*/ 96 h 228"/>
                  <a:gd name="T52" fmla="*/ 72 w 228"/>
                  <a:gd name="T53" fmla="*/ 66 h 228"/>
                  <a:gd name="T54" fmla="*/ 78 w 228"/>
                  <a:gd name="T55" fmla="*/ 18 h 228"/>
                  <a:gd name="T56" fmla="*/ 72 w 228"/>
                  <a:gd name="T57" fmla="*/ 6 h 228"/>
                  <a:gd name="T58" fmla="*/ 78 w 228"/>
                  <a:gd name="T59" fmla="*/ 0 h 228"/>
                  <a:gd name="T60" fmla="*/ 90 w 228"/>
                  <a:gd name="T61" fmla="*/ 54 h 228"/>
                  <a:gd name="T62" fmla="*/ 126 w 228"/>
                  <a:gd name="T63" fmla="*/ 48 h 228"/>
                  <a:gd name="T64" fmla="*/ 138 w 228"/>
                  <a:gd name="T65" fmla="*/ 48 h 228"/>
                  <a:gd name="T66" fmla="*/ 138 w 228"/>
                  <a:gd name="T67" fmla="*/ 54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8"/>
                  <a:gd name="T103" fmla="*/ 0 h 228"/>
                  <a:gd name="T104" fmla="*/ 228 w 228"/>
                  <a:gd name="T105" fmla="*/ 228 h 2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lnTo>
                      <a:pt x="138" y="5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53" name="Freeform 375"/>
              <p:cNvSpPr>
                <a:spLocks noChangeAspect="1"/>
              </p:cNvSpPr>
              <p:nvPr/>
            </p:nvSpPr>
            <p:spPr bwMode="auto">
              <a:xfrm>
                <a:off x="1578" y="1746"/>
                <a:ext cx="270" cy="282"/>
              </a:xfrm>
              <a:custGeom>
                <a:avLst/>
                <a:gdLst>
                  <a:gd name="T0" fmla="*/ 114 w 270"/>
                  <a:gd name="T1" fmla="*/ 282 h 282"/>
                  <a:gd name="T2" fmla="*/ 96 w 270"/>
                  <a:gd name="T3" fmla="*/ 264 h 282"/>
                  <a:gd name="T4" fmla="*/ 90 w 270"/>
                  <a:gd name="T5" fmla="*/ 246 h 282"/>
                  <a:gd name="T6" fmla="*/ 96 w 270"/>
                  <a:gd name="T7" fmla="*/ 234 h 282"/>
                  <a:gd name="T8" fmla="*/ 84 w 270"/>
                  <a:gd name="T9" fmla="*/ 216 h 282"/>
                  <a:gd name="T10" fmla="*/ 78 w 270"/>
                  <a:gd name="T11" fmla="*/ 186 h 282"/>
                  <a:gd name="T12" fmla="*/ 12 w 270"/>
                  <a:gd name="T13" fmla="*/ 138 h 282"/>
                  <a:gd name="T14" fmla="*/ 12 w 270"/>
                  <a:gd name="T15" fmla="*/ 96 h 282"/>
                  <a:gd name="T16" fmla="*/ 0 w 270"/>
                  <a:gd name="T17" fmla="*/ 84 h 282"/>
                  <a:gd name="T18" fmla="*/ 12 w 270"/>
                  <a:gd name="T19" fmla="*/ 66 h 282"/>
                  <a:gd name="T20" fmla="*/ 30 w 270"/>
                  <a:gd name="T21" fmla="*/ 54 h 282"/>
                  <a:gd name="T22" fmla="*/ 30 w 270"/>
                  <a:gd name="T23" fmla="*/ 18 h 282"/>
                  <a:gd name="T24" fmla="*/ 36 w 270"/>
                  <a:gd name="T25" fmla="*/ 12 h 282"/>
                  <a:gd name="T26" fmla="*/ 48 w 270"/>
                  <a:gd name="T27" fmla="*/ 18 h 282"/>
                  <a:gd name="T28" fmla="*/ 90 w 270"/>
                  <a:gd name="T29" fmla="*/ 0 h 282"/>
                  <a:gd name="T30" fmla="*/ 90 w 270"/>
                  <a:gd name="T31" fmla="*/ 18 h 282"/>
                  <a:gd name="T32" fmla="*/ 114 w 270"/>
                  <a:gd name="T33" fmla="*/ 24 h 282"/>
                  <a:gd name="T34" fmla="*/ 126 w 270"/>
                  <a:gd name="T35" fmla="*/ 36 h 282"/>
                  <a:gd name="T36" fmla="*/ 216 w 270"/>
                  <a:gd name="T37" fmla="*/ 54 h 282"/>
                  <a:gd name="T38" fmla="*/ 234 w 270"/>
                  <a:gd name="T39" fmla="*/ 66 h 282"/>
                  <a:gd name="T40" fmla="*/ 228 w 270"/>
                  <a:gd name="T41" fmla="*/ 90 h 282"/>
                  <a:gd name="T42" fmla="*/ 240 w 270"/>
                  <a:gd name="T43" fmla="*/ 90 h 282"/>
                  <a:gd name="T44" fmla="*/ 234 w 270"/>
                  <a:gd name="T45" fmla="*/ 102 h 282"/>
                  <a:gd name="T46" fmla="*/ 246 w 270"/>
                  <a:gd name="T47" fmla="*/ 102 h 282"/>
                  <a:gd name="T48" fmla="*/ 228 w 270"/>
                  <a:gd name="T49" fmla="*/ 132 h 282"/>
                  <a:gd name="T50" fmla="*/ 234 w 270"/>
                  <a:gd name="T51" fmla="*/ 144 h 282"/>
                  <a:gd name="T52" fmla="*/ 270 w 270"/>
                  <a:gd name="T53" fmla="*/ 90 h 282"/>
                  <a:gd name="T54" fmla="*/ 246 w 270"/>
                  <a:gd name="T55" fmla="*/ 174 h 282"/>
                  <a:gd name="T56" fmla="*/ 240 w 270"/>
                  <a:gd name="T57" fmla="*/ 222 h 282"/>
                  <a:gd name="T58" fmla="*/ 252 w 270"/>
                  <a:gd name="T59" fmla="*/ 270 h 282"/>
                  <a:gd name="T60" fmla="*/ 126 w 270"/>
                  <a:gd name="T61" fmla="*/ 276 h 282"/>
                  <a:gd name="T62" fmla="*/ 114 w 270"/>
                  <a:gd name="T63" fmla="*/ 282 h 2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0"/>
                  <a:gd name="T97" fmla="*/ 0 h 282"/>
                  <a:gd name="T98" fmla="*/ 270 w 270"/>
                  <a:gd name="T99" fmla="*/ 282 h 2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0" h="282">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close/>
                  </a:path>
                </a:pathLst>
              </a:custGeom>
              <a:solidFill>
                <a:srgbClr val="FF8C00"/>
              </a:solidFill>
              <a:ln w="9525">
                <a:solidFill>
                  <a:srgbClr val="FF8C00"/>
                </a:solidFill>
                <a:round/>
                <a:headEnd/>
                <a:tailEnd/>
              </a:ln>
            </p:spPr>
            <p:txBody>
              <a:bodyPr/>
              <a:lstStyle/>
              <a:p>
                <a:endParaRPr lang="en-US"/>
              </a:p>
            </p:txBody>
          </p:sp>
          <p:sp>
            <p:nvSpPr>
              <p:cNvPr id="23054" name="Freeform 376"/>
              <p:cNvSpPr>
                <a:spLocks noChangeAspect="1"/>
              </p:cNvSpPr>
              <p:nvPr/>
            </p:nvSpPr>
            <p:spPr bwMode="auto">
              <a:xfrm>
                <a:off x="1578" y="1746"/>
                <a:ext cx="270" cy="288"/>
              </a:xfrm>
              <a:custGeom>
                <a:avLst/>
                <a:gdLst>
                  <a:gd name="T0" fmla="*/ 114 w 270"/>
                  <a:gd name="T1" fmla="*/ 282 h 288"/>
                  <a:gd name="T2" fmla="*/ 96 w 270"/>
                  <a:gd name="T3" fmla="*/ 264 h 288"/>
                  <a:gd name="T4" fmla="*/ 90 w 270"/>
                  <a:gd name="T5" fmla="*/ 246 h 288"/>
                  <a:gd name="T6" fmla="*/ 96 w 270"/>
                  <a:gd name="T7" fmla="*/ 234 h 288"/>
                  <a:gd name="T8" fmla="*/ 84 w 270"/>
                  <a:gd name="T9" fmla="*/ 216 h 288"/>
                  <a:gd name="T10" fmla="*/ 78 w 270"/>
                  <a:gd name="T11" fmla="*/ 186 h 288"/>
                  <a:gd name="T12" fmla="*/ 12 w 270"/>
                  <a:gd name="T13" fmla="*/ 138 h 288"/>
                  <a:gd name="T14" fmla="*/ 12 w 270"/>
                  <a:gd name="T15" fmla="*/ 96 h 288"/>
                  <a:gd name="T16" fmla="*/ 0 w 270"/>
                  <a:gd name="T17" fmla="*/ 84 h 288"/>
                  <a:gd name="T18" fmla="*/ 12 w 270"/>
                  <a:gd name="T19" fmla="*/ 66 h 288"/>
                  <a:gd name="T20" fmla="*/ 30 w 270"/>
                  <a:gd name="T21" fmla="*/ 54 h 288"/>
                  <a:gd name="T22" fmla="*/ 30 w 270"/>
                  <a:gd name="T23" fmla="*/ 18 h 288"/>
                  <a:gd name="T24" fmla="*/ 36 w 270"/>
                  <a:gd name="T25" fmla="*/ 12 h 288"/>
                  <a:gd name="T26" fmla="*/ 48 w 270"/>
                  <a:gd name="T27" fmla="*/ 18 h 288"/>
                  <a:gd name="T28" fmla="*/ 90 w 270"/>
                  <a:gd name="T29" fmla="*/ 0 h 288"/>
                  <a:gd name="T30" fmla="*/ 90 w 270"/>
                  <a:gd name="T31" fmla="*/ 18 h 288"/>
                  <a:gd name="T32" fmla="*/ 114 w 270"/>
                  <a:gd name="T33" fmla="*/ 24 h 288"/>
                  <a:gd name="T34" fmla="*/ 126 w 270"/>
                  <a:gd name="T35" fmla="*/ 36 h 288"/>
                  <a:gd name="T36" fmla="*/ 216 w 270"/>
                  <a:gd name="T37" fmla="*/ 54 h 288"/>
                  <a:gd name="T38" fmla="*/ 234 w 270"/>
                  <a:gd name="T39" fmla="*/ 66 h 288"/>
                  <a:gd name="T40" fmla="*/ 228 w 270"/>
                  <a:gd name="T41" fmla="*/ 90 h 288"/>
                  <a:gd name="T42" fmla="*/ 240 w 270"/>
                  <a:gd name="T43" fmla="*/ 90 h 288"/>
                  <a:gd name="T44" fmla="*/ 234 w 270"/>
                  <a:gd name="T45" fmla="*/ 102 h 288"/>
                  <a:gd name="T46" fmla="*/ 246 w 270"/>
                  <a:gd name="T47" fmla="*/ 102 h 288"/>
                  <a:gd name="T48" fmla="*/ 228 w 270"/>
                  <a:gd name="T49" fmla="*/ 132 h 288"/>
                  <a:gd name="T50" fmla="*/ 234 w 270"/>
                  <a:gd name="T51" fmla="*/ 144 h 288"/>
                  <a:gd name="T52" fmla="*/ 270 w 270"/>
                  <a:gd name="T53" fmla="*/ 90 h 288"/>
                  <a:gd name="T54" fmla="*/ 246 w 270"/>
                  <a:gd name="T55" fmla="*/ 174 h 288"/>
                  <a:gd name="T56" fmla="*/ 240 w 270"/>
                  <a:gd name="T57" fmla="*/ 222 h 288"/>
                  <a:gd name="T58" fmla="*/ 252 w 270"/>
                  <a:gd name="T59" fmla="*/ 270 h 288"/>
                  <a:gd name="T60" fmla="*/ 126 w 270"/>
                  <a:gd name="T61" fmla="*/ 276 h 288"/>
                  <a:gd name="T62" fmla="*/ 114 w 270"/>
                  <a:gd name="T63" fmla="*/ 282 h 288"/>
                  <a:gd name="T64" fmla="*/ 114 w 270"/>
                  <a:gd name="T65" fmla="*/ 288 h 2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0"/>
                  <a:gd name="T100" fmla="*/ 0 h 288"/>
                  <a:gd name="T101" fmla="*/ 270 w 270"/>
                  <a:gd name="T102" fmla="*/ 288 h 2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0" h="288">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lnTo>
                      <a:pt x="114" y="28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55" name="Freeform 377"/>
              <p:cNvSpPr>
                <a:spLocks noChangeAspect="1"/>
              </p:cNvSpPr>
              <p:nvPr/>
            </p:nvSpPr>
            <p:spPr bwMode="auto">
              <a:xfrm>
                <a:off x="720" y="1818"/>
                <a:ext cx="354" cy="294"/>
              </a:xfrm>
              <a:custGeom>
                <a:avLst/>
                <a:gdLst>
                  <a:gd name="T0" fmla="*/ 342 w 354"/>
                  <a:gd name="T1" fmla="*/ 168 h 294"/>
                  <a:gd name="T2" fmla="*/ 336 w 354"/>
                  <a:gd name="T3" fmla="*/ 294 h 294"/>
                  <a:gd name="T4" fmla="*/ 96 w 354"/>
                  <a:gd name="T5" fmla="*/ 270 h 294"/>
                  <a:gd name="T6" fmla="*/ 0 w 354"/>
                  <a:gd name="T7" fmla="*/ 252 h 294"/>
                  <a:gd name="T8" fmla="*/ 12 w 354"/>
                  <a:gd name="T9" fmla="*/ 192 h 294"/>
                  <a:gd name="T10" fmla="*/ 36 w 354"/>
                  <a:gd name="T11" fmla="*/ 30 h 294"/>
                  <a:gd name="T12" fmla="*/ 42 w 354"/>
                  <a:gd name="T13" fmla="*/ 0 h 294"/>
                  <a:gd name="T14" fmla="*/ 354 w 354"/>
                  <a:gd name="T15" fmla="*/ 36 h 294"/>
                  <a:gd name="T16" fmla="*/ 348 w 354"/>
                  <a:gd name="T17" fmla="*/ 138 h 294"/>
                  <a:gd name="T18" fmla="*/ 342 w 354"/>
                  <a:gd name="T19" fmla="*/ 168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4"/>
                  <a:gd name="T31" fmla="*/ 0 h 294"/>
                  <a:gd name="T32" fmla="*/ 354 w 354"/>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close/>
                  </a:path>
                </a:pathLst>
              </a:custGeom>
              <a:solidFill>
                <a:srgbClr val="FFAA00"/>
              </a:solidFill>
              <a:ln w="9525">
                <a:solidFill>
                  <a:srgbClr val="FFAA00"/>
                </a:solidFill>
                <a:round/>
                <a:headEnd/>
                <a:tailEnd/>
              </a:ln>
            </p:spPr>
            <p:txBody>
              <a:bodyPr/>
              <a:lstStyle/>
              <a:p>
                <a:endParaRPr lang="en-US"/>
              </a:p>
            </p:txBody>
          </p:sp>
          <p:sp>
            <p:nvSpPr>
              <p:cNvPr id="23056" name="Freeform 378"/>
              <p:cNvSpPr>
                <a:spLocks noChangeAspect="1"/>
              </p:cNvSpPr>
              <p:nvPr/>
            </p:nvSpPr>
            <p:spPr bwMode="auto">
              <a:xfrm>
                <a:off x="720" y="1818"/>
                <a:ext cx="354" cy="294"/>
              </a:xfrm>
              <a:custGeom>
                <a:avLst/>
                <a:gdLst>
                  <a:gd name="T0" fmla="*/ 342 w 354"/>
                  <a:gd name="T1" fmla="*/ 168 h 294"/>
                  <a:gd name="T2" fmla="*/ 336 w 354"/>
                  <a:gd name="T3" fmla="*/ 294 h 294"/>
                  <a:gd name="T4" fmla="*/ 96 w 354"/>
                  <a:gd name="T5" fmla="*/ 270 h 294"/>
                  <a:gd name="T6" fmla="*/ 0 w 354"/>
                  <a:gd name="T7" fmla="*/ 252 h 294"/>
                  <a:gd name="T8" fmla="*/ 12 w 354"/>
                  <a:gd name="T9" fmla="*/ 192 h 294"/>
                  <a:gd name="T10" fmla="*/ 36 w 354"/>
                  <a:gd name="T11" fmla="*/ 30 h 294"/>
                  <a:gd name="T12" fmla="*/ 42 w 354"/>
                  <a:gd name="T13" fmla="*/ 0 h 294"/>
                  <a:gd name="T14" fmla="*/ 354 w 354"/>
                  <a:gd name="T15" fmla="*/ 36 h 294"/>
                  <a:gd name="T16" fmla="*/ 348 w 354"/>
                  <a:gd name="T17" fmla="*/ 138 h 294"/>
                  <a:gd name="T18" fmla="*/ 342 w 354"/>
                  <a:gd name="T19" fmla="*/ 168 h 294"/>
                  <a:gd name="T20" fmla="*/ 342 w 354"/>
                  <a:gd name="T21" fmla="*/ 174 h 2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4"/>
                  <a:gd name="T34" fmla="*/ 0 h 294"/>
                  <a:gd name="T35" fmla="*/ 354 w 354"/>
                  <a:gd name="T36" fmla="*/ 294 h 2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lnTo>
                      <a:pt x="342" y="17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2934" name="Rectangle 379"/>
            <p:cNvSpPr>
              <a:spLocks noChangeArrowheads="1"/>
            </p:cNvSpPr>
            <p:nvPr/>
          </p:nvSpPr>
          <p:spPr bwMode="auto">
            <a:xfrm>
              <a:off x="2618" y="912"/>
              <a:ext cx="57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solidFill>
                    <a:srgbClr val="FFFF00"/>
                  </a:solidFill>
                </a:rPr>
                <a:t>2000</a:t>
              </a:r>
            </a:p>
          </p:txBody>
        </p:sp>
      </p:grpSp>
      <p:grpSp>
        <p:nvGrpSpPr>
          <p:cNvPr id="8" name="Group 380"/>
          <p:cNvGrpSpPr>
            <a:grpSpLocks/>
          </p:cNvGrpSpPr>
          <p:nvPr/>
        </p:nvGrpSpPr>
        <p:grpSpPr bwMode="auto">
          <a:xfrm>
            <a:off x="3581400" y="3962400"/>
            <a:ext cx="2130425" cy="1962150"/>
            <a:chOff x="2256" y="2592"/>
            <a:chExt cx="1342" cy="1236"/>
          </a:xfrm>
        </p:grpSpPr>
        <p:grpSp>
          <p:nvGrpSpPr>
            <p:cNvPr id="22808" name="Group 381"/>
            <p:cNvGrpSpPr>
              <a:grpSpLocks noChangeAspect="1"/>
            </p:cNvGrpSpPr>
            <p:nvPr/>
          </p:nvGrpSpPr>
          <p:grpSpPr bwMode="auto">
            <a:xfrm>
              <a:off x="2256" y="2637"/>
              <a:ext cx="1342" cy="1191"/>
              <a:chOff x="1179" y="774"/>
              <a:chExt cx="3408" cy="2730"/>
            </a:xfrm>
          </p:grpSpPr>
          <p:sp>
            <p:nvSpPr>
              <p:cNvPr id="22810" name="AutoShape 382"/>
              <p:cNvSpPr>
                <a:spLocks noChangeAspect="1" noChangeArrowheads="1"/>
              </p:cNvSpPr>
              <p:nvPr/>
            </p:nvSpPr>
            <p:spPr bwMode="auto">
              <a:xfrm>
                <a:off x="1179" y="774"/>
                <a:ext cx="3402" cy="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sp>
            <p:nvSpPr>
              <p:cNvPr id="22811" name="Rectangle 383"/>
              <p:cNvSpPr>
                <a:spLocks noChangeAspect="1" noChangeArrowheads="1"/>
              </p:cNvSpPr>
              <p:nvPr/>
            </p:nvSpPr>
            <p:spPr bwMode="auto">
              <a:xfrm>
                <a:off x="1179" y="774"/>
                <a:ext cx="3408" cy="273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sp>
            <p:nvSpPr>
              <p:cNvPr id="22812" name="Rectangle 384"/>
              <p:cNvSpPr>
                <a:spLocks noChangeAspect="1" noChangeArrowheads="1"/>
              </p:cNvSpPr>
              <p:nvPr/>
            </p:nvSpPr>
            <p:spPr bwMode="auto">
              <a:xfrm>
                <a:off x="1215" y="816"/>
                <a:ext cx="3336" cy="264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sp>
            <p:nvSpPr>
              <p:cNvPr id="22813" name="Freeform 385"/>
              <p:cNvSpPr>
                <a:spLocks noChangeAspect="1"/>
              </p:cNvSpPr>
              <p:nvPr/>
            </p:nvSpPr>
            <p:spPr bwMode="auto">
              <a:xfrm>
                <a:off x="3411" y="2394"/>
                <a:ext cx="234" cy="378"/>
              </a:xfrm>
              <a:custGeom>
                <a:avLst/>
                <a:gdLst>
                  <a:gd name="T0" fmla="*/ 234 w 234"/>
                  <a:gd name="T1" fmla="*/ 300 h 378"/>
                  <a:gd name="T2" fmla="*/ 60 w 234"/>
                  <a:gd name="T3" fmla="*/ 318 h 378"/>
                  <a:gd name="T4" fmla="*/ 60 w 234"/>
                  <a:gd name="T5" fmla="*/ 330 h 378"/>
                  <a:gd name="T6" fmla="*/ 78 w 234"/>
                  <a:gd name="T7" fmla="*/ 348 h 378"/>
                  <a:gd name="T8" fmla="*/ 78 w 234"/>
                  <a:gd name="T9" fmla="*/ 366 h 378"/>
                  <a:gd name="T10" fmla="*/ 42 w 234"/>
                  <a:gd name="T11" fmla="*/ 378 h 378"/>
                  <a:gd name="T12" fmla="*/ 54 w 234"/>
                  <a:gd name="T13" fmla="*/ 372 h 378"/>
                  <a:gd name="T14" fmla="*/ 36 w 234"/>
                  <a:gd name="T15" fmla="*/ 336 h 378"/>
                  <a:gd name="T16" fmla="*/ 30 w 234"/>
                  <a:gd name="T17" fmla="*/ 372 h 378"/>
                  <a:gd name="T18" fmla="*/ 12 w 234"/>
                  <a:gd name="T19" fmla="*/ 372 h 378"/>
                  <a:gd name="T20" fmla="*/ 12 w 234"/>
                  <a:gd name="T21" fmla="*/ 342 h 378"/>
                  <a:gd name="T22" fmla="*/ 0 w 234"/>
                  <a:gd name="T23" fmla="*/ 258 h 378"/>
                  <a:gd name="T24" fmla="*/ 0 w 234"/>
                  <a:gd name="T25" fmla="*/ 12 h 378"/>
                  <a:gd name="T26" fmla="*/ 162 w 234"/>
                  <a:gd name="T27" fmla="*/ 0 h 378"/>
                  <a:gd name="T28" fmla="*/ 204 w 234"/>
                  <a:gd name="T29" fmla="*/ 162 h 378"/>
                  <a:gd name="T30" fmla="*/ 228 w 234"/>
                  <a:gd name="T31" fmla="*/ 204 h 378"/>
                  <a:gd name="T32" fmla="*/ 216 w 234"/>
                  <a:gd name="T33" fmla="*/ 234 h 378"/>
                  <a:gd name="T34" fmla="*/ 234 w 234"/>
                  <a:gd name="T35" fmla="*/ 300 h 3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4"/>
                  <a:gd name="T55" fmla="*/ 0 h 378"/>
                  <a:gd name="T56" fmla="*/ 234 w 234"/>
                  <a:gd name="T57" fmla="*/ 378 h 3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4" h="378">
                    <a:moveTo>
                      <a:pt x="234" y="300"/>
                    </a:moveTo>
                    <a:lnTo>
                      <a:pt x="60" y="318"/>
                    </a:lnTo>
                    <a:lnTo>
                      <a:pt x="60" y="330"/>
                    </a:lnTo>
                    <a:lnTo>
                      <a:pt x="78" y="348"/>
                    </a:lnTo>
                    <a:lnTo>
                      <a:pt x="78" y="366"/>
                    </a:lnTo>
                    <a:lnTo>
                      <a:pt x="42" y="378"/>
                    </a:lnTo>
                    <a:lnTo>
                      <a:pt x="54" y="372"/>
                    </a:lnTo>
                    <a:lnTo>
                      <a:pt x="36" y="336"/>
                    </a:lnTo>
                    <a:lnTo>
                      <a:pt x="30" y="372"/>
                    </a:lnTo>
                    <a:lnTo>
                      <a:pt x="12" y="372"/>
                    </a:lnTo>
                    <a:lnTo>
                      <a:pt x="12" y="342"/>
                    </a:lnTo>
                    <a:lnTo>
                      <a:pt x="0" y="258"/>
                    </a:lnTo>
                    <a:lnTo>
                      <a:pt x="0" y="12"/>
                    </a:lnTo>
                    <a:lnTo>
                      <a:pt x="162" y="0"/>
                    </a:lnTo>
                    <a:lnTo>
                      <a:pt x="204" y="162"/>
                    </a:lnTo>
                    <a:lnTo>
                      <a:pt x="228" y="204"/>
                    </a:lnTo>
                    <a:lnTo>
                      <a:pt x="216" y="234"/>
                    </a:lnTo>
                    <a:lnTo>
                      <a:pt x="234" y="300"/>
                    </a:lnTo>
                    <a:close/>
                  </a:path>
                </a:pathLst>
              </a:custGeom>
              <a:solidFill>
                <a:srgbClr val="FF8C00"/>
              </a:solidFill>
              <a:ln w="9525">
                <a:solidFill>
                  <a:srgbClr val="FF8C00"/>
                </a:solidFill>
                <a:round/>
                <a:headEnd/>
                <a:tailEnd/>
              </a:ln>
            </p:spPr>
            <p:txBody>
              <a:bodyPr/>
              <a:lstStyle/>
              <a:p>
                <a:endParaRPr lang="en-US"/>
              </a:p>
            </p:txBody>
          </p:sp>
          <p:sp>
            <p:nvSpPr>
              <p:cNvPr id="22814" name="Freeform 386"/>
              <p:cNvSpPr>
                <a:spLocks noChangeAspect="1"/>
              </p:cNvSpPr>
              <p:nvPr/>
            </p:nvSpPr>
            <p:spPr bwMode="auto">
              <a:xfrm>
                <a:off x="3411" y="2394"/>
                <a:ext cx="234" cy="378"/>
              </a:xfrm>
              <a:custGeom>
                <a:avLst/>
                <a:gdLst>
                  <a:gd name="T0" fmla="*/ 234 w 234"/>
                  <a:gd name="T1" fmla="*/ 300 h 378"/>
                  <a:gd name="T2" fmla="*/ 60 w 234"/>
                  <a:gd name="T3" fmla="*/ 318 h 378"/>
                  <a:gd name="T4" fmla="*/ 60 w 234"/>
                  <a:gd name="T5" fmla="*/ 330 h 378"/>
                  <a:gd name="T6" fmla="*/ 78 w 234"/>
                  <a:gd name="T7" fmla="*/ 348 h 378"/>
                  <a:gd name="T8" fmla="*/ 78 w 234"/>
                  <a:gd name="T9" fmla="*/ 366 h 378"/>
                  <a:gd name="T10" fmla="*/ 42 w 234"/>
                  <a:gd name="T11" fmla="*/ 378 h 378"/>
                  <a:gd name="T12" fmla="*/ 54 w 234"/>
                  <a:gd name="T13" fmla="*/ 372 h 378"/>
                  <a:gd name="T14" fmla="*/ 36 w 234"/>
                  <a:gd name="T15" fmla="*/ 336 h 378"/>
                  <a:gd name="T16" fmla="*/ 30 w 234"/>
                  <a:gd name="T17" fmla="*/ 372 h 378"/>
                  <a:gd name="T18" fmla="*/ 12 w 234"/>
                  <a:gd name="T19" fmla="*/ 372 h 378"/>
                  <a:gd name="T20" fmla="*/ 12 w 234"/>
                  <a:gd name="T21" fmla="*/ 342 h 378"/>
                  <a:gd name="T22" fmla="*/ 0 w 234"/>
                  <a:gd name="T23" fmla="*/ 258 h 378"/>
                  <a:gd name="T24" fmla="*/ 0 w 234"/>
                  <a:gd name="T25" fmla="*/ 12 h 378"/>
                  <a:gd name="T26" fmla="*/ 162 w 234"/>
                  <a:gd name="T27" fmla="*/ 0 h 378"/>
                  <a:gd name="T28" fmla="*/ 204 w 234"/>
                  <a:gd name="T29" fmla="*/ 162 h 378"/>
                  <a:gd name="T30" fmla="*/ 228 w 234"/>
                  <a:gd name="T31" fmla="*/ 204 h 378"/>
                  <a:gd name="T32" fmla="*/ 216 w 234"/>
                  <a:gd name="T33" fmla="*/ 234 h 378"/>
                  <a:gd name="T34" fmla="*/ 234 w 234"/>
                  <a:gd name="T35" fmla="*/ 300 h 378"/>
                  <a:gd name="T36" fmla="*/ 234 w 234"/>
                  <a:gd name="T37" fmla="*/ 306 h 3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4"/>
                  <a:gd name="T58" fmla="*/ 0 h 378"/>
                  <a:gd name="T59" fmla="*/ 234 w 234"/>
                  <a:gd name="T60" fmla="*/ 378 h 3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4" h="378">
                    <a:moveTo>
                      <a:pt x="234" y="300"/>
                    </a:moveTo>
                    <a:lnTo>
                      <a:pt x="60" y="318"/>
                    </a:lnTo>
                    <a:lnTo>
                      <a:pt x="60" y="330"/>
                    </a:lnTo>
                    <a:lnTo>
                      <a:pt x="78" y="348"/>
                    </a:lnTo>
                    <a:lnTo>
                      <a:pt x="78" y="366"/>
                    </a:lnTo>
                    <a:lnTo>
                      <a:pt x="42" y="378"/>
                    </a:lnTo>
                    <a:lnTo>
                      <a:pt x="54" y="372"/>
                    </a:lnTo>
                    <a:lnTo>
                      <a:pt x="36" y="336"/>
                    </a:lnTo>
                    <a:lnTo>
                      <a:pt x="30" y="372"/>
                    </a:lnTo>
                    <a:lnTo>
                      <a:pt x="12" y="372"/>
                    </a:lnTo>
                    <a:lnTo>
                      <a:pt x="12" y="342"/>
                    </a:lnTo>
                    <a:lnTo>
                      <a:pt x="0" y="258"/>
                    </a:lnTo>
                    <a:lnTo>
                      <a:pt x="0" y="12"/>
                    </a:lnTo>
                    <a:lnTo>
                      <a:pt x="162" y="0"/>
                    </a:lnTo>
                    <a:lnTo>
                      <a:pt x="204" y="162"/>
                    </a:lnTo>
                    <a:lnTo>
                      <a:pt x="228" y="204"/>
                    </a:lnTo>
                    <a:lnTo>
                      <a:pt x="216" y="234"/>
                    </a:lnTo>
                    <a:lnTo>
                      <a:pt x="234" y="300"/>
                    </a:lnTo>
                    <a:lnTo>
                      <a:pt x="234" y="30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15" name="Freeform 387"/>
              <p:cNvSpPr>
                <a:spLocks noChangeAspect="1"/>
              </p:cNvSpPr>
              <p:nvPr/>
            </p:nvSpPr>
            <p:spPr bwMode="auto">
              <a:xfrm>
                <a:off x="1263" y="2562"/>
                <a:ext cx="648" cy="570"/>
              </a:xfrm>
              <a:custGeom>
                <a:avLst/>
                <a:gdLst>
                  <a:gd name="T0" fmla="*/ 6 w 648"/>
                  <a:gd name="T1" fmla="*/ 324 h 570"/>
                  <a:gd name="T2" fmla="*/ 6 w 648"/>
                  <a:gd name="T3" fmla="*/ 330 h 570"/>
                  <a:gd name="T4" fmla="*/ 42 w 648"/>
                  <a:gd name="T5" fmla="*/ 360 h 570"/>
                  <a:gd name="T6" fmla="*/ 30 w 648"/>
                  <a:gd name="T7" fmla="*/ 396 h 570"/>
                  <a:gd name="T8" fmla="*/ 72 w 648"/>
                  <a:gd name="T9" fmla="*/ 366 h 570"/>
                  <a:gd name="T10" fmla="*/ 48 w 648"/>
                  <a:gd name="T11" fmla="*/ 444 h 570"/>
                  <a:gd name="T12" fmla="*/ 102 w 648"/>
                  <a:gd name="T13" fmla="*/ 462 h 570"/>
                  <a:gd name="T14" fmla="*/ 120 w 648"/>
                  <a:gd name="T15" fmla="*/ 456 h 570"/>
                  <a:gd name="T16" fmla="*/ 114 w 648"/>
                  <a:gd name="T17" fmla="*/ 504 h 570"/>
                  <a:gd name="T18" fmla="*/ 66 w 648"/>
                  <a:gd name="T19" fmla="*/ 546 h 570"/>
                  <a:gd name="T20" fmla="*/ 0 w 648"/>
                  <a:gd name="T21" fmla="*/ 570 h 570"/>
                  <a:gd name="T22" fmla="*/ 78 w 648"/>
                  <a:gd name="T23" fmla="*/ 546 h 570"/>
                  <a:gd name="T24" fmla="*/ 96 w 648"/>
                  <a:gd name="T25" fmla="*/ 546 h 570"/>
                  <a:gd name="T26" fmla="*/ 114 w 648"/>
                  <a:gd name="T27" fmla="*/ 534 h 570"/>
                  <a:gd name="T28" fmla="*/ 204 w 648"/>
                  <a:gd name="T29" fmla="*/ 456 h 570"/>
                  <a:gd name="T30" fmla="*/ 252 w 648"/>
                  <a:gd name="T31" fmla="*/ 372 h 570"/>
                  <a:gd name="T32" fmla="*/ 252 w 648"/>
                  <a:gd name="T33" fmla="*/ 372 h 570"/>
                  <a:gd name="T34" fmla="*/ 264 w 648"/>
                  <a:gd name="T35" fmla="*/ 378 h 570"/>
                  <a:gd name="T36" fmla="*/ 240 w 648"/>
                  <a:gd name="T37" fmla="*/ 390 h 570"/>
                  <a:gd name="T38" fmla="*/ 246 w 648"/>
                  <a:gd name="T39" fmla="*/ 426 h 570"/>
                  <a:gd name="T40" fmla="*/ 258 w 648"/>
                  <a:gd name="T41" fmla="*/ 438 h 570"/>
                  <a:gd name="T42" fmla="*/ 288 w 648"/>
                  <a:gd name="T43" fmla="*/ 420 h 570"/>
                  <a:gd name="T44" fmla="*/ 300 w 648"/>
                  <a:gd name="T45" fmla="*/ 384 h 570"/>
                  <a:gd name="T46" fmla="*/ 318 w 648"/>
                  <a:gd name="T47" fmla="*/ 390 h 570"/>
                  <a:gd name="T48" fmla="*/ 426 w 648"/>
                  <a:gd name="T49" fmla="*/ 414 h 570"/>
                  <a:gd name="T50" fmla="*/ 450 w 648"/>
                  <a:gd name="T51" fmla="*/ 408 h 570"/>
                  <a:gd name="T52" fmla="*/ 462 w 648"/>
                  <a:gd name="T53" fmla="*/ 432 h 570"/>
                  <a:gd name="T54" fmla="*/ 468 w 648"/>
                  <a:gd name="T55" fmla="*/ 438 h 570"/>
                  <a:gd name="T56" fmla="*/ 510 w 648"/>
                  <a:gd name="T57" fmla="*/ 450 h 570"/>
                  <a:gd name="T58" fmla="*/ 528 w 648"/>
                  <a:gd name="T59" fmla="*/ 450 h 570"/>
                  <a:gd name="T60" fmla="*/ 534 w 648"/>
                  <a:gd name="T61" fmla="*/ 444 h 570"/>
                  <a:gd name="T62" fmla="*/ 606 w 648"/>
                  <a:gd name="T63" fmla="*/ 504 h 570"/>
                  <a:gd name="T64" fmla="*/ 618 w 648"/>
                  <a:gd name="T65" fmla="*/ 510 h 570"/>
                  <a:gd name="T66" fmla="*/ 648 w 648"/>
                  <a:gd name="T67" fmla="*/ 540 h 570"/>
                  <a:gd name="T68" fmla="*/ 600 w 648"/>
                  <a:gd name="T69" fmla="*/ 498 h 570"/>
                  <a:gd name="T70" fmla="*/ 480 w 648"/>
                  <a:gd name="T71" fmla="*/ 438 h 570"/>
                  <a:gd name="T72" fmla="*/ 456 w 648"/>
                  <a:gd name="T73" fmla="*/ 414 h 570"/>
                  <a:gd name="T74" fmla="*/ 414 w 648"/>
                  <a:gd name="T75" fmla="*/ 396 h 570"/>
                  <a:gd name="T76" fmla="*/ 252 w 648"/>
                  <a:gd name="T77" fmla="*/ 36 h 570"/>
                  <a:gd name="T78" fmla="*/ 210 w 648"/>
                  <a:gd name="T79" fmla="*/ 24 h 570"/>
                  <a:gd name="T80" fmla="*/ 60 w 648"/>
                  <a:gd name="T81" fmla="*/ 84 h 570"/>
                  <a:gd name="T82" fmla="*/ 114 w 648"/>
                  <a:gd name="T83" fmla="*/ 144 h 570"/>
                  <a:gd name="T84" fmla="*/ 108 w 648"/>
                  <a:gd name="T85" fmla="*/ 156 h 570"/>
                  <a:gd name="T86" fmla="*/ 102 w 648"/>
                  <a:gd name="T87" fmla="*/ 180 h 570"/>
                  <a:gd name="T88" fmla="*/ 84 w 648"/>
                  <a:gd name="T89" fmla="*/ 156 h 570"/>
                  <a:gd name="T90" fmla="*/ 18 w 648"/>
                  <a:gd name="T91" fmla="*/ 168 h 570"/>
                  <a:gd name="T92" fmla="*/ 30 w 648"/>
                  <a:gd name="T93" fmla="*/ 192 h 570"/>
                  <a:gd name="T94" fmla="*/ 78 w 648"/>
                  <a:gd name="T95" fmla="*/ 228 h 570"/>
                  <a:gd name="T96" fmla="*/ 114 w 648"/>
                  <a:gd name="T97" fmla="*/ 228 h 570"/>
                  <a:gd name="T98" fmla="*/ 102 w 648"/>
                  <a:gd name="T99" fmla="*/ 270 h 57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8"/>
                  <a:gd name="T151" fmla="*/ 0 h 570"/>
                  <a:gd name="T152" fmla="*/ 648 w 648"/>
                  <a:gd name="T153" fmla="*/ 570 h 57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8" h="570">
                    <a:moveTo>
                      <a:pt x="54" y="282"/>
                    </a:moveTo>
                    <a:lnTo>
                      <a:pt x="6" y="324"/>
                    </a:lnTo>
                    <a:lnTo>
                      <a:pt x="24" y="324"/>
                    </a:lnTo>
                    <a:lnTo>
                      <a:pt x="6" y="330"/>
                    </a:lnTo>
                    <a:lnTo>
                      <a:pt x="18" y="348"/>
                    </a:lnTo>
                    <a:lnTo>
                      <a:pt x="42" y="360"/>
                    </a:lnTo>
                    <a:lnTo>
                      <a:pt x="24" y="372"/>
                    </a:lnTo>
                    <a:lnTo>
                      <a:pt x="30" y="396"/>
                    </a:lnTo>
                    <a:lnTo>
                      <a:pt x="42" y="402"/>
                    </a:lnTo>
                    <a:lnTo>
                      <a:pt x="72" y="366"/>
                    </a:lnTo>
                    <a:lnTo>
                      <a:pt x="60" y="426"/>
                    </a:lnTo>
                    <a:lnTo>
                      <a:pt x="48" y="444"/>
                    </a:lnTo>
                    <a:lnTo>
                      <a:pt x="84" y="426"/>
                    </a:lnTo>
                    <a:lnTo>
                      <a:pt x="102" y="462"/>
                    </a:lnTo>
                    <a:lnTo>
                      <a:pt x="114" y="438"/>
                    </a:lnTo>
                    <a:lnTo>
                      <a:pt x="120" y="456"/>
                    </a:lnTo>
                    <a:lnTo>
                      <a:pt x="144" y="444"/>
                    </a:lnTo>
                    <a:lnTo>
                      <a:pt x="114" y="504"/>
                    </a:lnTo>
                    <a:lnTo>
                      <a:pt x="72" y="528"/>
                    </a:lnTo>
                    <a:lnTo>
                      <a:pt x="66" y="546"/>
                    </a:lnTo>
                    <a:lnTo>
                      <a:pt x="36" y="540"/>
                    </a:lnTo>
                    <a:lnTo>
                      <a:pt x="0" y="570"/>
                    </a:lnTo>
                    <a:lnTo>
                      <a:pt x="42" y="552"/>
                    </a:lnTo>
                    <a:lnTo>
                      <a:pt x="78" y="546"/>
                    </a:lnTo>
                    <a:lnTo>
                      <a:pt x="72" y="558"/>
                    </a:lnTo>
                    <a:lnTo>
                      <a:pt x="96" y="546"/>
                    </a:lnTo>
                    <a:lnTo>
                      <a:pt x="90" y="528"/>
                    </a:lnTo>
                    <a:lnTo>
                      <a:pt x="114" y="534"/>
                    </a:lnTo>
                    <a:lnTo>
                      <a:pt x="186" y="480"/>
                    </a:lnTo>
                    <a:lnTo>
                      <a:pt x="204" y="456"/>
                    </a:lnTo>
                    <a:lnTo>
                      <a:pt x="192" y="438"/>
                    </a:lnTo>
                    <a:lnTo>
                      <a:pt x="252" y="372"/>
                    </a:lnTo>
                    <a:lnTo>
                      <a:pt x="258" y="336"/>
                    </a:lnTo>
                    <a:lnTo>
                      <a:pt x="252" y="372"/>
                    </a:lnTo>
                    <a:lnTo>
                      <a:pt x="276" y="360"/>
                    </a:lnTo>
                    <a:lnTo>
                      <a:pt x="264" y="378"/>
                    </a:lnTo>
                    <a:lnTo>
                      <a:pt x="282" y="384"/>
                    </a:lnTo>
                    <a:lnTo>
                      <a:pt x="240" y="390"/>
                    </a:lnTo>
                    <a:lnTo>
                      <a:pt x="234" y="426"/>
                    </a:lnTo>
                    <a:lnTo>
                      <a:pt x="246" y="426"/>
                    </a:lnTo>
                    <a:lnTo>
                      <a:pt x="234" y="444"/>
                    </a:lnTo>
                    <a:lnTo>
                      <a:pt x="258" y="438"/>
                    </a:lnTo>
                    <a:lnTo>
                      <a:pt x="270" y="414"/>
                    </a:lnTo>
                    <a:lnTo>
                      <a:pt x="288" y="420"/>
                    </a:lnTo>
                    <a:lnTo>
                      <a:pt x="300" y="372"/>
                    </a:lnTo>
                    <a:lnTo>
                      <a:pt x="300" y="384"/>
                    </a:lnTo>
                    <a:lnTo>
                      <a:pt x="324" y="378"/>
                    </a:lnTo>
                    <a:lnTo>
                      <a:pt x="318" y="390"/>
                    </a:lnTo>
                    <a:lnTo>
                      <a:pt x="366" y="414"/>
                    </a:lnTo>
                    <a:lnTo>
                      <a:pt x="426" y="414"/>
                    </a:lnTo>
                    <a:lnTo>
                      <a:pt x="438" y="402"/>
                    </a:lnTo>
                    <a:lnTo>
                      <a:pt x="450" y="408"/>
                    </a:lnTo>
                    <a:lnTo>
                      <a:pt x="438" y="426"/>
                    </a:lnTo>
                    <a:lnTo>
                      <a:pt x="462" y="432"/>
                    </a:lnTo>
                    <a:lnTo>
                      <a:pt x="468" y="414"/>
                    </a:lnTo>
                    <a:lnTo>
                      <a:pt x="468" y="438"/>
                    </a:lnTo>
                    <a:lnTo>
                      <a:pt x="498" y="456"/>
                    </a:lnTo>
                    <a:lnTo>
                      <a:pt x="510" y="450"/>
                    </a:lnTo>
                    <a:lnTo>
                      <a:pt x="492" y="432"/>
                    </a:lnTo>
                    <a:lnTo>
                      <a:pt x="528" y="450"/>
                    </a:lnTo>
                    <a:lnTo>
                      <a:pt x="510" y="414"/>
                    </a:lnTo>
                    <a:lnTo>
                      <a:pt x="534" y="444"/>
                    </a:lnTo>
                    <a:lnTo>
                      <a:pt x="564" y="480"/>
                    </a:lnTo>
                    <a:lnTo>
                      <a:pt x="606" y="504"/>
                    </a:lnTo>
                    <a:lnTo>
                      <a:pt x="606" y="534"/>
                    </a:lnTo>
                    <a:lnTo>
                      <a:pt x="618" y="510"/>
                    </a:lnTo>
                    <a:lnTo>
                      <a:pt x="636" y="552"/>
                    </a:lnTo>
                    <a:lnTo>
                      <a:pt x="648" y="540"/>
                    </a:lnTo>
                    <a:lnTo>
                      <a:pt x="642" y="510"/>
                    </a:lnTo>
                    <a:lnTo>
                      <a:pt x="600" y="498"/>
                    </a:lnTo>
                    <a:lnTo>
                      <a:pt x="510" y="402"/>
                    </a:lnTo>
                    <a:lnTo>
                      <a:pt x="480" y="438"/>
                    </a:lnTo>
                    <a:lnTo>
                      <a:pt x="474" y="408"/>
                    </a:lnTo>
                    <a:lnTo>
                      <a:pt x="456" y="414"/>
                    </a:lnTo>
                    <a:lnTo>
                      <a:pt x="444" y="390"/>
                    </a:lnTo>
                    <a:lnTo>
                      <a:pt x="414" y="396"/>
                    </a:lnTo>
                    <a:lnTo>
                      <a:pt x="378" y="60"/>
                    </a:lnTo>
                    <a:lnTo>
                      <a:pt x="252" y="36"/>
                    </a:lnTo>
                    <a:lnTo>
                      <a:pt x="216" y="12"/>
                    </a:lnTo>
                    <a:lnTo>
                      <a:pt x="210" y="24"/>
                    </a:lnTo>
                    <a:lnTo>
                      <a:pt x="198" y="0"/>
                    </a:lnTo>
                    <a:lnTo>
                      <a:pt x="60" y="84"/>
                    </a:lnTo>
                    <a:lnTo>
                      <a:pt x="90" y="138"/>
                    </a:lnTo>
                    <a:lnTo>
                      <a:pt x="114" y="144"/>
                    </a:lnTo>
                    <a:lnTo>
                      <a:pt x="138" y="168"/>
                    </a:lnTo>
                    <a:lnTo>
                      <a:pt x="108" y="156"/>
                    </a:lnTo>
                    <a:lnTo>
                      <a:pt x="120" y="174"/>
                    </a:lnTo>
                    <a:lnTo>
                      <a:pt x="102" y="180"/>
                    </a:lnTo>
                    <a:lnTo>
                      <a:pt x="78" y="174"/>
                    </a:lnTo>
                    <a:lnTo>
                      <a:pt x="84" y="156"/>
                    </a:lnTo>
                    <a:lnTo>
                      <a:pt x="72" y="150"/>
                    </a:lnTo>
                    <a:lnTo>
                      <a:pt x="18" y="168"/>
                    </a:lnTo>
                    <a:lnTo>
                      <a:pt x="42" y="192"/>
                    </a:lnTo>
                    <a:lnTo>
                      <a:pt x="30" y="192"/>
                    </a:lnTo>
                    <a:lnTo>
                      <a:pt x="36" y="216"/>
                    </a:lnTo>
                    <a:lnTo>
                      <a:pt x="78" y="228"/>
                    </a:lnTo>
                    <a:lnTo>
                      <a:pt x="78" y="240"/>
                    </a:lnTo>
                    <a:lnTo>
                      <a:pt x="114" y="228"/>
                    </a:lnTo>
                    <a:lnTo>
                      <a:pt x="102" y="234"/>
                    </a:lnTo>
                    <a:lnTo>
                      <a:pt x="102" y="270"/>
                    </a:lnTo>
                    <a:lnTo>
                      <a:pt x="54" y="282"/>
                    </a:lnTo>
                    <a:close/>
                  </a:path>
                </a:pathLst>
              </a:custGeom>
              <a:solidFill>
                <a:srgbClr val="E8D898"/>
              </a:solidFill>
              <a:ln w="9525">
                <a:solidFill>
                  <a:srgbClr val="E8D898"/>
                </a:solidFill>
                <a:round/>
                <a:headEnd/>
                <a:tailEnd/>
              </a:ln>
            </p:spPr>
            <p:txBody>
              <a:bodyPr/>
              <a:lstStyle/>
              <a:p>
                <a:endParaRPr lang="en-US"/>
              </a:p>
            </p:txBody>
          </p:sp>
          <p:sp>
            <p:nvSpPr>
              <p:cNvPr id="22816" name="Freeform 388"/>
              <p:cNvSpPr>
                <a:spLocks noChangeAspect="1"/>
              </p:cNvSpPr>
              <p:nvPr/>
            </p:nvSpPr>
            <p:spPr bwMode="auto">
              <a:xfrm>
                <a:off x="1263" y="2562"/>
                <a:ext cx="648" cy="570"/>
              </a:xfrm>
              <a:custGeom>
                <a:avLst/>
                <a:gdLst>
                  <a:gd name="T0" fmla="*/ 6 w 648"/>
                  <a:gd name="T1" fmla="*/ 324 h 570"/>
                  <a:gd name="T2" fmla="*/ 6 w 648"/>
                  <a:gd name="T3" fmla="*/ 330 h 570"/>
                  <a:gd name="T4" fmla="*/ 42 w 648"/>
                  <a:gd name="T5" fmla="*/ 360 h 570"/>
                  <a:gd name="T6" fmla="*/ 30 w 648"/>
                  <a:gd name="T7" fmla="*/ 396 h 570"/>
                  <a:gd name="T8" fmla="*/ 72 w 648"/>
                  <a:gd name="T9" fmla="*/ 366 h 570"/>
                  <a:gd name="T10" fmla="*/ 48 w 648"/>
                  <a:gd name="T11" fmla="*/ 444 h 570"/>
                  <a:gd name="T12" fmla="*/ 102 w 648"/>
                  <a:gd name="T13" fmla="*/ 462 h 570"/>
                  <a:gd name="T14" fmla="*/ 120 w 648"/>
                  <a:gd name="T15" fmla="*/ 456 h 570"/>
                  <a:gd name="T16" fmla="*/ 114 w 648"/>
                  <a:gd name="T17" fmla="*/ 504 h 570"/>
                  <a:gd name="T18" fmla="*/ 66 w 648"/>
                  <a:gd name="T19" fmla="*/ 546 h 570"/>
                  <a:gd name="T20" fmla="*/ 0 w 648"/>
                  <a:gd name="T21" fmla="*/ 570 h 570"/>
                  <a:gd name="T22" fmla="*/ 78 w 648"/>
                  <a:gd name="T23" fmla="*/ 546 h 570"/>
                  <a:gd name="T24" fmla="*/ 96 w 648"/>
                  <a:gd name="T25" fmla="*/ 546 h 570"/>
                  <a:gd name="T26" fmla="*/ 114 w 648"/>
                  <a:gd name="T27" fmla="*/ 534 h 570"/>
                  <a:gd name="T28" fmla="*/ 204 w 648"/>
                  <a:gd name="T29" fmla="*/ 456 h 570"/>
                  <a:gd name="T30" fmla="*/ 252 w 648"/>
                  <a:gd name="T31" fmla="*/ 372 h 570"/>
                  <a:gd name="T32" fmla="*/ 252 w 648"/>
                  <a:gd name="T33" fmla="*/ 372 h 570"/>
                  <a:gd name="T34" fmla="*/ 264 w 648"/>
                  <a:gd name="T35" fmla="*/ 378 h 570"/>
                  <a:gd name="T36" fmla="*/ 240 w 648"/>
                  <a:gd name="T37" fmla="*/ 390 h 570"/>
                  <a:gd name="T38" fmla="*/ 246 w 648"/>
                  <a:gd name="T39" fmla="*/ 426 h 570"/>
                  <a:gd name="T40" fmla="*/ 258 w 648"/>
                  <a:gd name="T41" fmla="*/ 438 h 570"/>
                  <a:gd name="T42" fmla="*/ 288 w 648"/>
                  <a:gd name="T43" fmla="*/ 420 h 570"/>
                  <a:gd name="T44" fmla="*/ 300 w 648"/>
                  <a:gd name="T45" fmla="*/ 384 h 570"/>
                  <a:gd name="T46" fmla="*/ 318 w 648"/>
                  <a:gd name="T47" fmla="*/ 390 h 570"/>
                  <a:gd name="T48" fmla="*/ 426 w 648"/>
                  <a:gd name="T49" fmla="*/ 414 h 570"/>
                  <a:gd name="T50" fmla="*/ 450 w 648"/>
                  <a:gd name="T51" fmla="*/ 408 h 570"/>
                  <a:gd name="T52" fmla="*/ 462 w 648"/>
                  <a:gd name="T53" fmla="*/ 432 h 570"/>
                  <a:gd name="T54" fmla="*/ 468 w 648"/>
                  <a:gd name="T55" fmla="*/ 438 h 570"/>
                  <a:gd name="T56" fmla="*/ 510 w 648"/>
                  <a:gd name="T57" fmla="*/ 450 h 570"/>
                  <a:gd name="T58" fmla="*/ 528 w 648"/>
                  <a:gd name="T59" fmla="*/ 450 h 570"/>
                  <a:gd name="T60" fmla="*/ 534 w 648"/>
                  <a:gd name="T61" fmla="*/ 444 h 570"/>
                  <a:gd name="T62" fmla="*/ 606 w 648"/>
                  <a:gd name="T63" fmla="*/ 504 h 570"/>
                  <a:gd name="T64" fmla="*/ 618 w 648"/>
                  <a:gd name="T65" fmla="*/ 510 h 570"/>
                  <a:gd name="T66" fmla="*/ 648 w 648"/>
                  <a:gd name="T67" fmla="*/ 540 h 570"/>
                  <a:gd name="T68" fmla="*/ 600 w 648"/>
                  <a:gd name="T69" fmla="*/ 498 h 570"/>
                  <a:gd name="T70" fmla="*/ 480 w 648"/>
                  <a:gd name="T71" fmla="*/ 438 h 570"/>
                  <a:gd name="T72" fmla="*/ 456 w 648"/>
                  <a:gd name="T73" fmla="*/ 414 h 570"/>
                  <a:gd name="T74" fmla="*/ 414 w 648"/>
                  <a:gd name="T75" fmla="*/ 396 h 570"/>
                  <a:gd name="T76" fmla="*/ 252 w 648"/>
                  <a:gd name="T77" fmla="*/ 36 h 570"/>
                  <a:gd name="T78" fmla="*/ 210 w 648"/>
                  <a:gd name="T79" fmla="*/ 24 h 570"/>
                  <a:gd name="T80" fmla="*/ 60 w 648"/>
                  <a:gd name="T81" fmla="*/ 84 h 570"/>
                  <a:gd name="T82" fmla="*/ 114 w 648"/>
                  <a:gd name="T83" fmla="*/ 144 h 570"/>
                  <a:gd name="T84" fmla="*/ 108 w 648"/>
                  <a:gd name="T85" fmla="*/ 156 h 570"/>
                  <a:gd name="T86" fmla="*/ 102 w 648"/>
                  <a:gd name="T87" fmla="*/ 180 h 570"/>
                  <a:gd name="T88" fmla="*/ 84 w 648"/>
                  <a:gd name="T89" fmla="*/ 156 h 570"/>
                  <a:gd name="T90" fmla="*/ 18 w 648"/>
                  <a:gd name="T91" fmla="*/ 168 h 570"/>
                  <a:gd name="T92" fmla="*/ 30 w 648"/>
                  <a:gd name="T93" fmla="*/ 192 h 570"/>
                  <a:gd name="T94" fmla="*/ 78 w 648"/>
                  <a:gd name="T95" fmla="*/ 228 h 570"/>
                  <a:gd name="T96" fmla="*/ 114 w 648"/>
                  <a:gd name="T97" fmla="*/ 228 h 570"/>
                  <a:gd name="T98" fmla="*/ 102 w 648"/>
                  <a:gd name="T99" fmla="*/ 270 h 570"/>
                  <a:gd name="T100" fmla="*/ 54 w 648"/>
                  <a:gd name="T101" fmla="*/ 288 h 5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8"/>
                  <a:gd name="T154" fmla="*/ 0 h 570"/>
                  <a:gd name="T155" fmla="*/ 648 w 648"/>
                  <a:gd name="T156" fmla="*/ 570 h 5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8" h="570">
                    <a:moveTo>
                      <a:pt x="54" y="282"/>
                    </a:moveTo>
                    <a:lnTo>
                      <a:pt x="6" y="324"/>
                    </a:lnTo>
                    <a:lnTo>
                      <a:pt x="24" y="324"/>
                    </a:lnTo>
                    <a:lnTo>
                      <a:pt x="6" y="330"/>
                    </a:lnTo>
                    <a:lnTo>
                      <a:pt x="18" y="348"/>
                    </a:lnTo>
                    <a:lnTo>
                      <a:pt x="42" y="360"/>
                    </a:lnTo>
                    <a:lnTo>
                      <a:pt x="24" y="372"/>
                    </a:lnTo>
                    <a:lnTo>
                      <a:pt x="30" y="396"/>
                    </a:lnTo>
                    <a:lnTo>
                      <a:pt x="42" y="402"/>
                    </a:lnTo>
                    <a:lnTo>
                      <a:pt x="72" y="366"/>
                    </a:lnTo>
                    <a:lnTo>
                      <a:pt x="60" y="426"/>
                    </a:lnTo>
                    <a:lnTo>
                      <a:pt x="48" y="444"/>
                    </a:lnTo>
                    <a:lnTo>
                      <a:pt x="84" y="426"/>
                    </a:lnTo>
                    <a:lnTo>
                      <a:pt x="102" y="462"/>
                    </a:lnTo>
                    <a:lnTo>
                      <a:pt x="114" y="438"/>
                    </a:lnTo>
                    <a:lnTo>
                      <a:pt x="120" y="456"/>
                    </a:lnTo>
                    <a:lnTo>
                      <a:pt x="144" y="444"/>
                    </a:lnTo>
                    <a:lnTo>
                      <a:pt x="114" y="504"/>
                    </a:lnTo>
                    <a:lnTo>
                      <a:pt x="72" y="528"/>
                    </a:lnTo>
                    <a:lnTo>
                      <a:pt x="66" y="546"/>
                    </a:lnTo>
                    <a:lnTo>
                      <a:pt x="36" y="540"/>
                    </a:lnTo>
                    <a:lnTo>
                      <a:pt x="0" y="570"/>
                    </a:lnTo>
                    <a:lnTo>
                      <a:pt x="42" y="552"/>
                    </a:lnTo>
                    <a:lnTo>
                      <a:pt x="78" y="546"/>
                    </a:lnTo>
                    <a:lnTo>
                      <a:pt x="72" y="558"/>
                    </a:lnTo>
                    <a:lnTo>
                      <a:pt x="96" y="546"/>
                    </a:lnTo>
                    <a:lnTo>
                      <a:pt x="90" y="528"/>
                    </a:lnTo>
                    <a:lnTo>
                      <a:pt x="114" y="534"/>
                    </a:lnTo>
                    <a:lnTo>
                      <a:pt x="186" y="480"/>
                    </a:lnTo>
                    <a:lnTo>
                      <a:pt x="204" y="456"/>
                    </a:lnTo>
                    <a:lnTo>
                      <a:pt x="192" y="438"/>
                    </a:lnTo>
                    <a:lnTo>
                      <a:pt x="252" y="372"/>
                    </a:lnTo>
                    <a:lnTo>
                      <a:pt x="258" y="336"/>
                    </a:lnTo>
                    <a:lnTo>
                      <a:pt x="252" y="372"/>
                    </a:lnTo>
                    <a:lnTo>
                      <a:pt x="276" y="360"/>
                    </a:lnTo>
                    <a:lnTo>
                      <a:pt x="264" y="378"/>
                    </a:lnTo>
                    <a:lnTo>
                      <a:pt x="282" y="384"/>
                    </a:lnTo>
                    <a:lnTo>
                      <a:pt x="240" y="390"/>
                    </a:lnTo>
                    <a:lnTo>
                      <a:pt x="234" y="426"/>
                    </a:lnTo>
                    <a:lnTo>
                      <a:pt x="246" y="426"/>
                    </a:lnTo>
                    <a:lnTo>
                      <a:pt x="234" y="444"/>
                    </a:lnTo>
                    <a:lnTo>
                      <a:pt x="258" y="438"/>
                    </a:lnTo>
                    <a:lnTo>
                      <a:pt x="270" y="414"/>
                    </a:lnTo>
                    <a:lnTo>
                      <a:pt x="288" y="420"/>
                    </a:lnTo>
                    <a:lnTo>
                      <a:pt x="300" y="372"/>
                    </a:lnTo>
                    <a:lnTo>
                      <a:pt x="300" y="384"/>
                    </a:lnTo>
                    <a:lnTo>
                      <a:pt x="324" y="378"/>
                    </a:lnTo>
                    <a:lnTo>
                      <a:pt x="318" y="390"/>
                    </a:lnTo>
                    <a:lnTo>
                      <a:pt x="366" y="414"/>
                    </a:lnTo>
                    <a:lnTo>
                      <a:pt x="426" y="414"/>
                    </a:lnTo>
                    <a:lnTo>
                      <a:pt x="438" y="402"/>
                    </a:lnTo>
                    <a:lnTo>
                      <a:pt x="450" y="408"/>
                    </a:lnTo>
                    <a:lnTo>
                      <a:pt x="438" y="426"/>
                    </a:lnTo>
                    <a:lnTo>
                      <a:pt x="462" y="432"/>
                    </a:lnTo>
                    <a:lnTo>
                      <a:pt x="468" y="414"/>
                    </a:lnTo>
                    <a:lnTo>
                      <a:pt x="468" y="438"/>
                    </a:lnTo>
                    <a:lnTo>
                      <a:pt x="498" y="456"/>
                    </a:lnTo>
                    <a:lnTo>
                      <a:pt x="510" y="450"/>
                    </a:lnTo>
                    <a:lnTo>
                      <a:pt x="492" y="432"/>
                    </a:lnTo>
                    <a:lnTo>
                      <a:pt x="528" y="450"/>
                    </a:lnTo>
                    <a:lnTo>
                      <a:pt x="510" y="414"/>
                    </a:lnTo>
                    <a:lnTo>
                      <a:pt x="534" y="444"/>
                    </a:lnTo>
                    <a:lnTo>
                      <a:pt x="564" y="480"/>
                    </a:lnTo>
                    <a:lnTo>
                      <a:pt x="606" y="504"/>
                    </a:lnTo>
                    <a:lnTo>
                      <a:pt x="606" y="534"/>
                    </a:lnTo>
                    <a:lnTo>
                      <a:pt x="618" y="510"/>
                    </a:lnTo>
                    <a:lnTo>
                      <a:pt x="636" y="552"/>
                    </a:lnTo>
                    <a:lnTo>
                      <a:pt x="648" y="540"/>
                    </a:lnTo>
                    <a:lnTo>
                      <a:pt x="642" y="510"/>
                    </a:lnTo>
                    <a:lnTo>
                      <a:pt x="600" y="498"/>
                    </a:lnTo>
                    <a:lnTo>
                      <a:pt x="510" y="402"/>
                    </a:lnTo>
                    <a:lnTo>
                      <a:pt x="480" y="438"/>
                    </a:lnTo>
                    <a:lnTo>
                      <a:pt x="474" y="408"/>
                    </a:lnTo>
                    <a:lnTo>
                      <a:pt x="456" y="414"/>
                    </a:lnTo>
                    <a:lnTo>
                      <a:pt x="444" y="390"/>
                    </a:lnTo>
                    <a:lnTo>
                      <a:pt x="414" y="396"/>
                    </a:lnTo>
                    <a:lnTo>
                      <a:pt x="378" y="60"/>
                    </a:lnTo>
                    <a:lnTo>
                      <a:pt x="252" y="36"/>
                    </a:lnTo>
                    <a:lnTo>
                      <a:pt x="216" y="12"/>
                    </a:lnTo>
                    <a:lnTo>
                      <a:pt x="210" y="24"/>
                    </a:lnTo>
                    <a:lnTo>
                      <a:pt x="198" y="0"/>
                    </a:lnTo>
                    <a:lnTo>
                      <a:pt x="60" y="84"/>
                    </a:lnTo>
                    <a:lnTo>
                      <a:pt x="90" y="138"/>
                    </a:lnTo>
                    <a:lnTo>
                      <a:pt x="114" y="144"/>
                    </a:lnTo>
                    <a:lnTo>
                      <a:pt x="138" y="168"/>
                    </a:lnTo>
                    <a:lnTo>
                      <a:pt x="108" y="156"/>
                    </a:lnTo>
                    <a:lnTo>
                      <a:pt x="120" y="174"/>
                    </a:lnTo>
                    <a:lnTo>
                      <a:pt x="102" y="180"/>
                    </a:lnTo>
                    <a:lnTo>
                      <a:pt x="78" y="174"/>
                    </a:lnTo>
                    <a:lnTo>
                      <a:pt x="84" y="156"/>
                    </a:lnTo>
                    <a:lnTo>
                      <a:pt x="72" y="150"/>
                    </a:lnTo>
                    <a:lnTo>
                      <a:pt x="18" y="168"/>
                    </a:lnTo>
                    <a:lnTo>
                      <a:pt x="42" y="192"/>
                    </a:lnTo>
                    <a:lnTo>
                      <a:pt x="30" y="192"/>
                    </a:lnTo>
                    <a:lnTo>
                      <a:pt x="36" y="216"/>
                    </a:lnTo>
                    <a:lnTo>
                      <a:pt x="78" y="228"/>
                    </a:lnTo>
                    <a:lnTo>
                      <a:pt x="78" y="240"/>
                    </a:lnTo>
                    <a:lnTo>
                      <a:pt x="114" y="228"/>
                    </a:lnTo>
                    <a:lnTo>
                      <a:pt x="102" y="234"/>
                    </a:lnTo>
                    <a:lnTo>
                      <a:pt x="102" y="270"/>
                    </a:lnTo>
                    <a:lnTo>
                      <a:pt x="54" y="282"/>
                    </a:lnTo>
                    <a:lnTo>
                      <a:pt x="54" y="28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17" name="Freeform 389"/>
              <p:cNvSpPr>
                <a:spLocks noChangeAspect="1"/>
              </p:cNvSpPr>
              <p:nvPr/>
            </p:nvSpPr>
            <p:spPr bwMode="auto">
              <a:xfrm>
                <a:off x="1689" y="2160"/>
                <a:ext cx="420" cy="492"/>
              </a:xfrm>
              <a:custGeom>
                <a:avLst/>
                <a:gdLst>
                  <a:gd name="T0" fmla="*/ 360 w 420"/>
                  <a:gd name="T1" fmla="*/ 492 h 492"/>
                  <a:gd name="T2" fmla="*/ 222 w 420"/>
                  <a:gd name="T3" fmla="*/ 468 h 492"/>
                  <a:gd name="T4" fmla="*/ 0 w 420"/>
                  <a:gd name="T5" fmla="*/ 336 h 492"/>
                  <a:gd name="T6" fmla="*/ 6 w 420"/>
                  <a:gd name="T7" fmla="*/ 318 h 492"/>
                  <a:gd name="T8" fmla="*/ 12 w 420"/>
                  <a:gd name="T9" fmla="*/ 318 h 492"/>
                  <a:gd name="T10" fmla="*/ 24 w 420"/>
                  <a:gd name="T11" fmla="*/ 312 h 492"/>
                  <a:gd name="T12" fmla="*/ 18 w 420"/>
                  <a:gd name="T13" fmla="*/ 276 h 492"/>
                  <a:gd name="T14" fmla="*/ 36 w 420"/>
                  <a:gd name="T15" fmla="*/ 252 h 492"/>
                  <a:gd name="T16" fmla="*/ 36 w 420"/>
                  <a:gd name="T17" fmla="*/ 234 h 492"/>
                  <a:gd name="T18" fmla="*/ 72 w 420"/>
                  <a:gd name="T19" fmla="*/ 210 h 492"/>
                  <a:gd name="T20" fmla="*/ 48 w 420"/>
                  <a:gd name="T21" fmla="*/ 144 h 492"/>
                  <a:gd name="T22" fmla="*/ 48 w 420"/>
                  <a:gd name="T23" fmla="*/ 138 h 492"/>
                  <a:gd name="T24" fmla="*/ 60 w 420"/>
                  <a:gd name="T25" fmla="*/ 66 h 492"/>
                  <a:gd name="T26" fmla="*/ 72 w 420"/>
                  <a:gd name="T27" fmla="*/ 60 h 492"/>
                  <a:gd name="T28" fmla="*/ 96 w 420"/>
                  <a:gd name="T29" fmla="*/ 72 h 492"/>
                  <a:gd name="T30" fmla="*/ 114 w 420"/>
                  <a:gd name="T31" fmla="*/ 0 h 492"/>
                  <a:gd name="T32" fmla="*/ 420 w 420"/>
                  <a:gd name="T33" fmla="*/ 54 h 492"/>
                  <a:gd name="T34" fmla="*/ 372 w 420"/>
                  <a:gd name="T35" fmla="*/ 408 h 492"/>
                  <a:gd name="T36" fmla="*/ 360 w 420"/>
                  <a:gd name="T37" fmla="*/ 492 h 4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0"/>
                  <a:gd name="T58" fmla="*/ 0 h 492"/>
                  <a:gd name="T59" fmla="*/ 420 w 420"/>
                  <a:gd name="T60" fmla="*/ 492 h 4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0" h="492">
                    <a:moveTo>
                      <a:pt x="360" y="492"/>
                    </a:moveTo>
                    <a:lnTo>
                      <a:pt x="222" y="468"/>
                    </a:lnTo>
                    <a:lnTo>
                      <a:pt x="0" y="336"/>
                    </a:lnTo>
                    <a:lnTo>
                      <a:pt x="6" y="318"/>
                    </a:lnTo>
                    <a:lnTo>
                      <a:pt x="12" y="318"/>
                    </a:lnTo>
                    <a:lnTo>
                      <a:pt x="24" y="312"/>
                    </a:lnTo>
                    <a:lnTo>
                      <a:pt x="18" y="276"/>
                    </a:lnTo>
                    <a:lnTo>
                      <a:pt x="36" y="252"/>
                    </a:lnTo>
                    <a:lnTo>
                      <a:pt x="36" y="234"/>
                    </a:lnTo>
                    <a:lnTo>
                      <a:pt x="72" y="210"/>
                    </a:lnTo>
                    <a:lnTo>
                      <a:pt x="48" y="144"/>
                    </a:lnTo>
                    <a:lnTo>
                      <a:pt x="48" y="138"/>
                    </a:lnTo>
                    <a:lnTo>
                      <a:pt x="60" y="66"/>
                    </a:lnTo>
                    <a:lnTo>
                      <a:pt x="72" y="60"/>
                    </a:lnTo>
                    <a:lnTo>
                      <a:pt x="96" y="72"/>
                    </a:lnTo>
                    <a:lnTo>
                      <a:pt x="114" y="0"/>
                    </a:lnTo>
                    <a:lnTo>
                      <a:pt x="420" y="54"/>
                    </a:lnTo>
                    <a:lnTo>
                      <a:pt x="372" y="408"/>
                    </a:lnTo>
                    <a:lnTo>
                      <a:pt x="360" y="492"/>
                    </a:lnTo>
                    <a:close/>
                  </a:path>
                </a:pathLst>
              </a:custGeom>
              <a:solidFill>
                <a:srgbClr val="FFAA00"/>
              </a:solidFill>
              <a:ln w="9525">
                <a:solidFill>
                  <a:srgbClr val="FFAA00"/>
                </a:solidFill>
                <a:round/>
                <a:headEnd/>
                <a:tailEnd/>
              </a:ln>
            </p:spPr>
            <p:txBody>
              <a:bodyPr/>
              <a:lstStyle/>
              <a:p>
                <a:endParaRPr lang="en-US"/>
              </a:p>
            </p:txBody>
          </p:sp>
          <p:sp>
            <p:nvSpPr>
              <p:cNvPr id="22818" name="Freeform 390"/>
              <p:cNvSpPr>
                <a:spLocks noChangeAspect="1"/>
              </p:cNvSpPr>
              <p:nvPr/>
            </p:nvSpPr>
            <p:spPr bwMode="auto">
              <a:xfrm>
                <a:off x="1689" y="2160"/>
                <a:ext cx="420" cy="498"/>
              </a:xfrm>
              <a:custGeom>
                <a:avLst/>
                <a:gdLst>
                  <a:gd name="T0" fmla="*/ 360 w 420"/>
                  <a:gd name="T1" fmla="*/ 492 h 498"/>
                  <a:gd name="T2" fmla="*/ 222 w 420"/>
                  <a:gd name="T3" fmla="*/ 468 h 498"/>
                  <a:gd name="T4" fmla="*/ 0 w 420"/>
                  <a:gd name="T5" fmla="*/ 336 h 498"/>
                  <a:gd name="T6" fmla="*/ 6 w 420"/>
                  <a:gd name="T7" fmla="*/ 318 h 498"/>
                  <a:gd name="T8" fmla="*/ 12 w 420"/>
                  <a:gd name="T9" fmla="*/ 318 h 498"/>
                  <a:gd name="T10" fmla="*/ 24 w 420"/>
                  <a:gd name="T11" fmla="*/ 312 h 498"/>
                  <a:gd name="T12" fmla="*/ 18 w 420"/>
                  <a:gd name="T13" fmla="*/ 276 h 498"/>
                  <a:gd name="T14" fmla="*/ 36 w 420"/>
                  <a:gd name="T15" fmla="*/ 252 h 498"/>
                  <a:gd name="T16" fmla="*/ 36 w 420"/>
                  <a:gd name="T17" fmla="*/ 234 h 498"/>
                  <a:gd name="T18" fmla="*/ 72 w 420"/>
                  <a:gd name="T19" fmla="*/ 210 h 498"/>
                  <a:gd name="T20" fmla="*/ 48 w 420"/>
                  <a:gd name="T21" fmla="*/ 144 h 498"/>
                  <a:gd name="T22" fmla="*/ 48 w 420"/>
                  <a:gd name="T23" fmla="*/ 138 h 498"/>
                  <a:gd name="T24" fmla="*/ 60 w 420"/>
                  <a:gd name="T25" fmla="*/ 66 h 498"/>
                  <a:gd name="T26" fmla="*/ 72 w 420"/>
                  <a:gd name="T27" fmla="*/ 60 h 498"/>
                  <a:gd name="T28" fmla="*/ 96 w 420"/>
                  <a:gd name="T29" fmla="*/ 72 h 498"/>
                  <a:gd name="T30" fmla="*/ 114 w 420"/>
                  <a:gd name="T31" fmla="*/ 0 h 498"/>
                  <a:gd name="T32" fmla="*/ 420 w 420"/>
                  <a:gd name="T33" fmla="*/ 54 h 498"/>
                  <a:gd name="T34" fmla="*/ 372 w 420"/>
                  <a:gd name="T35" fmla="*/ 408 h 498"/>
                  <a:gd name="T36" fmla="*/ 360 w 420"/>
                  <a:gd name="T37" fmla="*/ 492 h 498"/>
                  <a:gd name="T38" fmla="*/ 360 w 420"/>
                  <a:gd name="T39" fmla="*/ 498 h 4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0"/>
                  <a:gd name="T61" fmla="*/ 0 h 498"/>
                  <a:gd name="T62" fmla="*/ 420 w 420"/>
                  <a:gd name="T63" fmla="*/ 498 h 4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0" h="498">
                    <a:moveTo>
                      <a:pt x="360" y="492"/>
                    </a:moveTo>
                    <a:lnTo>
                      <a:pt x="222" y="468"/>
                    </a:lnTo>
                    <a:lnTo>
                      <a:pt x="0" y="336"/>
                    </a:lnTo>
                    <a:lnTo>
                      <a:pt x="6" y="318"/>
                    </a:lnTo>
                    <a:lnTo>
                      <a:pt x="12" y="318"/>
                    </a:lnTo>
                    <a:lnTo>
                      <a:pt x="24" y="312"/>
                    </a:lnTo>
                    <a:lnTo>
                      <a:pt x="18" y="276"/>
                    </a:lnTo>
                    <a:lnTo>
                      <a:pt x="36" y="252"/>
                    </a:lnTo>
                    <a:lnTo>
                      <a:pt x="36" y="234"/>
                    </a:lnTo>
                    <a:lnTo>
                      <a:pt x="72" y="210"/>
                    </a:lnTo>
                    <a:lnTo>
                      <a:pt x="48" y="144"/>
                    </a:lnTo>
                    <a:lnTo>
                      <a:pt x="48" y="138"/>
                    </a:lnTo>
                    <a:lnTo>
                      <a:pt x="60" y="66"/>
                    </a:lnTo>
                    <a:lnTo>
                      <a:pt x="72" y="60"/>
                    </a:lnTo>
                    <a:lnTo>
                      <a:pt x="96" y="72"/>
                    </a:lnTo>
                    <a:lnTo>
                      <a:pt x="114" y="0"/>
                    </a:lnTo>
                    <a:lnTo>
                      <a:pt x="420" y="54"/>
                    </a:lnTo>
                    <a:lnTo>
                      <a:pt x="372" y="408"/>
                    </a:lnTo>
                    <a:lnTo>
                      <a:pt x="360" y="492"/>
                    </a:lnTo>
                    <a:lnTo>
                      <a:pt x="360" y="49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19" name="Freeform 391"/>
              <p:cNvSpPr>
                <a:spLocks noChangeAspect="1"/>
              </p:cNvSpPr>
              <p:nvPr/>
            </p:nvSpPr>
            <p:spPr bwMode="auto">
              <a:xfrm>
                <a:off x="2997" y="2298"/>
                <a:ext cx="312" cy="282"/>
              </a:xfrm>
              <a:custGeom>
                <a:avLst/>
                <a:gdLst>
                  <a:gd name="T0" fmla="*/ 228 w 312"/>
                  <a:gd name="T1" fmla="*/ 276 h 282"/>
                  <a:gd name="T2" fmla="*/ 42 w 312"/>
                  <a:gd name="T3" fmla="*/ 282 h 282"/>
                  <a:gd name="T4" fmla="*/ 42 w 312"/>
                  <a:gd name="T5" fmla="*/ 240 h 282"/>
                  <a:gd name="T6" fmla="*/ 12 w 312"/>
                  <a:gd name="T7" fmla="*/ 228 h 282"/>
                  <a:gd name="T8" fmla="*/ 12 w 312"/>
                  <a:gd name="T9" fmla="*/ 96 h 282"/>
                  <a:gd name="T10" fmla="*/ 0 w 312"/>
                  <a:gd name="T11" fmla="*/ 6 h 282"/>
                  <a:gd name="T12" fmla="*/ 282 w 312"/>
                  <a:gd name="T13" fmla="*/ 0 h 282"/>
                  <a:gd name="T14" fmla="*/ 288 w 312"/>
                  <a:gd name="T15" fmla="*/ 18 h 282"/>
                  <a:gd name="T16" fmla="*/ 270 w 312"/>
                  <a:gd name="T17" fmla="*/ 36 h 282"/>
                  <a:gd name="T18" fmla="*/ 312 w 312"/>
                  <a:gd name="T19" fmla="*/ 36 h 282"/>
                  <a:gd name="T20" fmla="*/ 312 w 312"/>
                  <a:gd name="T21" fmla="*/ 42 h 282"/>
                  <a:gd name="T22" fmla="*/ 300 w 312"/>
                  <a:gd name="T23" fmla="*/ 60 h 282"/>
                  <a:gd name="T24" fmla="*/ 300 w 312"/>
                  <a:gd name="T25" fmla="*/ 72 h 282"/>
                  <a:gd name="T26" fmla="*/ 282 w 312"/>
                  <a:gd name="T27" fmla="*/ 84 h 282"/>
                  <a:gd name="T28" fmla="*/ 294 w 312"/>
                  <a:gd name="T29" fmla="*/ 102 h 282"/>
                  <a:gd name="T30" fmla="*/ 282 w 312"/>
                  <a:gd name="T31" fmla="*/ 114 h 282"/>
                  <a:gd name="T32" fmla="*/ 264 w 312"/>
                  <a:gd name="T33" fmla="*/ 138 h 282"/>
                  <a:gd name="T34" fmla="*/ 264 w 312"/>
                  <a:gd name="T35" fmla="*/ 162 h 282"/>
                  <a:gd name="T36" fmla="*/ 234 w 312"/>
                  <a:gd name="T37" fmla="*/ 198 h 282"/>
                  <a:gd name="T38" fmla="*/ 234 w 312"/>
                  <a:gd name="T39" fmla="*/ 222 h 282"/>
                  <a:gd name="T40" fmla="*/ 222 w 312"/>
                  <a:gd name="T41" fmla="*/ 222 h 282"/>
                  <a:gd name="T42" fmla="*/ 228 w 312"/>
                  <a:gd name="T43" fmla="*/ 240 h 282"/>
                  <a:gd name="T44" fmla="*/ 234 w 312"/>
                  <a:gd name="T45" fmla="*/ 240 h 282"/>
                  <a:gd name="T46" fmla="*/ 228 w 312"/>
                  <a:gd name="T47" fmla="*/ 252 h 282"/>
                  <a:gd name="T48" fmla="*/ 240 w 312"/>
                  <a:gd name="T49" fmla="*/ 258 h 282"/>
                  <a:gd name="T50" fmla="*/ 228 w 312"/>
                  <a:gd name="T51" fmla="*/ 276 h 2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12"/>
                  <a:gd name="T79" fmla="*/ 0 h 282"/>
                  <a:gd name="T80" fmla="*/ 312 w 312"/>
                  <a:gd name="T81" fmla="*/ 282 h 2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12" h="282">
                    <a:moveTo>
                      <a:pt x="228" y="276"/>
                    </a:moveTo>
                    <a:lnTo>
                      <a:pt x="42" y="282"/>
                    </a:lnTo>
                    <a:lnTo>
                      <a:pt x="42" y="240"/>
                    </a:lnTo>
                    <a:lnTo>
                      <a:pt x="12" y="228"/>
                    </a:lnTo>
                    <a:lnTo>
                      <a:pt x="12" y="96"/>
                    </a:lnTo>
                    <a:lnTo>
                      <a:pt x="0" y="6"/>
                    </a:lnTo>
                    <a:lnTo>
                      <a:pt x="282" y="0"/>
                    </a:lnTo>
                    <a:lnTo>
                      <a:pt x="288" y="18"/>
                    </a:lnTo>
                    <a:lnTo>
                      <a:pt x="270" y="36"/>
                    </a:lnTo>
                    <a:lnTo>
                      <a:pt x="312" y="36"/>
                    </a:lnTo>
                    <a:lnTo>
                      <a:pt x="312" y="42"/>
                    </a:lnTo>
                    <a:lnTo>
                      <a:pt x="300" y="60"/>
                    </a:lnTo>
                    <a:lnTo>
                      <a:pt x="300" y="72"/>
                    </a:lnTo>
                    <a:lnTo>
                      <a:pt x="282" y="84"/>
                    </a:lnTo>
                    <a:lnTo>
                      <a:pt x="294" y="102"/>
                    </a:lnTo>
                    <a:lnTo>
                      <a:pt x="282" y="114"/>
                    </a:lnTo>
                    <a:lnTo>
                      <a:pt x="264" y="138"/>
                    </a:lnTo>
                    <a:lnTo>
                      <a:pt x="264" y="162"/>
                    </a:lnTo>
                    <a:lnTo>
                      <a:pt x="234" y="198"/>
                    </a:lnTo>
                    <a:lnTo>
                      <a:pt x="234" y="222"/>
                    </a:lnTo>
                    <a:lnTo>
                      <a:pt x="222" y="222"/>
                    </a:lnTo>
                    <a:lnTo>
                      <a:pt x="228" y="240"/>
                    </a:lnTo>
                    <a:lnTo>
                      <a:pt x="234" y="240"/>
                    </a:lnTo>
                    <a:lnTo>
                      <a:pt x="228" y="252"/>
                    </a:lnTo>
                    <a:lnTo>
                      <a:pt x="240" y="258"/>
                    </a:lnTo>
                    <a:lnTo>
                      <a:pt x="228" y="276"/>
                    </a:lnTo>
                    <a:close/>
                  </a:path>
                </a:pathLst>
              </a:custGeom>
              <a:solidFill>
                <a:srgbClr val="FFAA00"/>
              </a:solidFill>
              <a:ln w="9525">
                <a:solidFill>
                  <a:srgbClr val="FFAA00"/>
                </a:solidFill>
                <a:round/>
                <a:headEnd/>
                <a:tailEnd/>
              </a:ln>
            </p:spPr>
            <p:txBody>
              <a:bodyPr/>
              <a:lstStyle/>
              <a:p>
                <a:endParaRPr lang="en-US"/>
              </a:p>
            </p:txBody>
          </p:sp>
          <p:sp>
            <p:nvSpPr>
              <p:cNvPr id="22820" name="Freeform 392"/>
              <p:cNvSpPr>
                <a:spLocks noChangeAspect="1"/>
              </p:cNvSpPr>
              <p:nvPr/>
            </p:nvSpPr>
            <p:spPr bwMode="auto">
              <a:xfrm>
                <a:off x="2997" y="2298"/>
                <a:ext cx="312" cy="282"/>
              </a:xfrm>
              <a:custGeom>
                <a:avLst/>
                <a:gdLst>
                  <a:gd name="T0" fmla="*/ 228 w 312"/>
                  <a:gd name="T1" fmla="*/ 276 h 282"/>
                  <a:gd name="T2" fmla="*/ 42 w 312"/>
                  <a:gd name="T3" fmla="*/ 282 h 282"/>
                  <a:gd name="T4" fmla="*/ 42 w 312"/>
                  <a:gd name="T5" fmla="*/ 240 h 282"/>
                  <a:gd name="T6" fmla="*/ 12 w 312"/>
                  <a:gd name="T7" fmla="*/ 228 h 282"/>
                  <a:gd name="T8" fmla="*/ 12 w 312"/>
                  <a:gd name="T9" fmla="*/ 96 h 282"/>
                  <a:gd name="T10" fmla="*/ 0 w 312"/>
                  <a:gd name="T11" fmla="*/ 6 h 282"/>
                  <a:gd name="T12" fmla="*/ 282 w 312"/>
                  <a:gd name="T13" fmla="*/ 0 h 282"/>
                  <a:gd name="T14" fmla="*/ 288 w 312"/>
                  <a:gd name="T15" fmla="*/ 18 h 282"/>
                  <a:gd name="T16" fmla="*/ 270 w 312"/>
                  <a:gd name="T17" fmla="*/ 36 h 282"/>
                  <a:gd name="T18" fmla="*/ 312 w 312"/>
                  <a:gd name="T19" fmla="*/ 36 h 282"/>
                  <a:gd name="T20" fmla="*/ 312 w 312"/>
                  <a:gd name="T21" fmla="*/ 42 h 282"/>
                  <a:gd name="T22" fmla="*/ 300 w 312"/>
                  <a:gd name="T23" fmla="*/ 60 h 282"/>
                  <a:gd name="T24" fmla="*/ 300 w 312"/>
                  <a:gd name="T25" fmla="*/ 72 h 282"/>
                  <a:gd name="T26" fmla="*/ 282 w 312"/>
                  <a:gd name="T27" fmla="*/ 84 h 282"/>
                  <a:gd name="T28" fmla="*/ 294 w 312"/>
                  <a:gd name="T29" fmla="*/ 102 h 282"/>
                  <a:gd name="T30" fmla="*/ 282 w 312"/>
                  <a:gd name="T31" fmla="*/ 114 h 282"/>
                  <a:gd name="T32" fmla="*/ 264 w 312"/>
                  <a:gd name="T33" fmla="*/ 138 h 282"/>
                  <a:gd name="T34" fmla="*/ 264 w 312"/>
                  <a:gd name="T35" fmla="*/ 162 h 282"/>
                  <a:gd name="T36" fmla="*/ 234 w 312"/>
                  <a:gd name="T37" fmla="*/ 198 h 282"/>
                  <a:gd name="T38" fmla="*/ 234 w 312"/>
                  <a:gd name="T39" fmla="*/ 222 h 282"/>
                  <a:gd name="T40" fmla="*/ 222 w 312"/>
                  <a:gd name="T41" fmla="*/ 222 h 282"/>
                  <a:gd name="T42" fmla="*/ 228 w 312"/>
                  <a:gd name="T43" fmla="*/ 240 h 282"/>
                  <a:gd name="T44" fmla="*/ 234 w 312"/>
                  <a:gd name="T45" fmla="*/ 240 h 282"/>
                  <a:gd name="T46" fmla="*/ 228 w 312"/>
                  <a:gd name="T47" fmla="*/ 252 h 282"/>
                  <a:gd name="T48" fmla="*/ 240 w 312"/>
                  <a:gd name="T49" fmla="*/ 258 h 282"/>
                  <a:gd name="T50" fmla="*/ 228 w 312"/>
                  <a:gd name="T51" fmla="*/ 276 h 282"/>
                  <a:gd name="T52" fmla="*/ 228 w 312"/>
                  <a:gd name="T53" fmla="*/ 282 h 2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2"/>
                  <a:gd name="T82" fmla="*/ 0 h 282"/>
                  <a:gd name="T83" fmla="*/ 312 w 312"/>
                  <a:gd name="T84" fmla="*/ 282 h 28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2" h="282">
                    <a:moveTo>
                      <a:pt x="228" y="276"/>
                    </a:moveTo>
                    <a:lnTo>
                      <a:pt x="42" y="282"/>
                    </a:lnTo>
                    <a:lnTo>
                      <a:pt x="42" y="240"/>
                    </a:lnTo>
                    <a:lnTo>
                      <a:pt x="12" y="228"/>
                    </a:lnTo>
                    <a:lnTo>
                      <a:pt x="12" y="96"/>
                    </a:lnTo>
                    <a:lnTo>
                      <a:pt x="0" y="6"/>
                    </a:lnTo>
                    <a:lnTo>
                      <a:pt x="282" y="0"/>
                    </a:lnTo>
                    <a:lnTo>
                      <a:pt x="288" y="18"/>
                    </a:lnTo>
                    <a:lnTo>
                      <a:pt x="270" y="36"/>
                    </a:lnTo>
                    <a:lnTo>
                      <a:pt x="312" y="36"/>
                    </a:lnTo>
                    <a:lnTo>
                      <a:pt x="312" y="42"/>
                    </a:lnTo>
                    <a:lnTo>
                      <a:pt x="300" y="60"/>
                    </a:lnTo>
                    <a:lnTo>
                      <a:pt x="300" y="72"/>
                    </a:lnTo>
                    <a:lnTo>
                      <a:pt x="282" y="84"/>
                    </a:lnTo>
                    <a:lnTo>
                      <a:pt x="294" y="102"/>
                    </a:lnTo>
                    <a:lnTo>
                      <a:pt x="282" y="114"/>
                    </a:lnTo>
                    <a:lnTo>
                      <a:pt x="264" y="138"/>
                    </a:lnTo>
                    <a:lnTo>
                      <a:pt x="264" y="162"/>
                    </a:lnTo>
                    <a:lnTo>
                      <a:pt x="234" y="198"/>
                    </a:lnTo>
                    <a:lnTo>
                      <a:pt x="234" y="222"/>
                    </a:lnTo>
                    <a:lnTo>
                      <a:pt x="222" y="222"/>
                    </a:lnTo>
                    <a:lnTo>
                      <a:pt x="228" y="240"/>
                    </a:lnTo>
                    <a:lnTo>
                      <a:pt x="234" y="240"/>
                    </a:lnTo>
                    <a:lnTo>
                      <a:pt x="228" y="252"/>
                    </a:lnTo>
                    <a:lnTo>
                      <a:pt x="240" y="258"/>
                    </a:lnTo>
                    <a:lnTo>
                      <a:pt x="228" y="276"/>
                    </a:lnTo>
                    <a:lnTo>
                      <a:pt x="228" y="28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21" name="Freeform 393"/>
              <p:cNvSpPr>
                <a:spLocks noChangeAspect="1"/>
              </p:cNvSpPr>
              <p:nvPr/>
            </p:nvSpPr>
            <p:spPr bwMode="auto">
              <a:xfrm>
                <a:off x="1263" y="1638"/>
                <a:ext cx="498" cy="840"/>
              </a:xfrm>
              <a:custGeom>
                <a:avLst/>
                <a:gdLst>
                  <a:gd name="T0" fmla="*/ 432 w 498"/>
                  <a:gd name="T1" fmla="*/ 840 h 840"/>
                  <a:gd name="T2" fmla="*/ 276 w 498"/>
                  <a:gd name="T3" fmla="*/ 822 h 840"/>
                  <a:gd name="T4" fmla="*/ 270 w 498"/>
                  <a:gd name="T5" fmla="*/ 762 h 840"/>
                  <a:gd name="T6" fmla="*/ 240 w 498"/>
                  <a:gd name="T7" fmla="*/ 714 h 840"/>
                  <a:gd name="T8" fmla="*/ 222 w 498"/>
                  <a:gd name="T9" fmla="*/ 708 h 840"/>
                  <a:gd name="T10" fmla="*/ 222 w 498"/>
                  <a:gd name="T11" fmla="*/ 690 h 840"/>
                  <a:gd name="T12" fmla="*/ 180 w 498"/>
                  <a:gd name="T13" fmla="*/ 672 h 840"/>
                  <a:gd name="T14" fmla="*/ 162 w 498"/>
                  <a:gd name="T15" fmla="*/ 642 h 840"/>
                  <a:gd name="T16" fmla="*/ 108 w 498"/>
                  <a:gd name="T17" fmla="*/ 630 h 840"/>
                  <a:gd name="T18" fmla="*/ 96 w 498"/>
                  <a:gd name="T19" fmla="*/ 618 h 840"/>
                  <a:gd name="T20" fmla="*/ 108 w 498"/>
                  <a:gd name="T21" fmla="*/ 570 h 840"/>
                  <a:gd name="T22" fmla="*/ 96 w 498"/>
                  <a:gd name="T23" fmla="*/ 564 h 840"/>
                  <a:gd name="T24" fmla="*/ 102 w 498"/>
                  <a:gd name="T25" fmla="*/ 546 h 840"/>
                  <a:gd name="T26" fmla="*/ 54 w 498"/>
                  <a:gd name="T27" fmla="*/ 462 h 840"/>
                  <a:gd name="T28" fmla="*/ 60 w 498"/>
                  <a:gd name="T29" fmla="*/ 444 h 840"/>
                  <a:gd name="T30" fmla="*/ 72 w 498"/>
                  <a:gd name="T31" fmla="*/ 420 h 840"/>
                  <a:gd name="T32" fmla="*/ 48 w 498"/>
                  <a:gd name="T33" fmla="*/ 384 h 840"/>
                  <a:gd name="T34" fmla="*/ 48 w 498"/>
                  <a:gd name="T35" fmla="*/ 342 h 840"/>
                  <a:gd name="T36" fmla="*/ 78 w 498"/>
                  <a:gd name="T37" fmla="*/ 372 h 840"/>
                  <a:gd name="T38" fmla="*/ 60 w 498"/>
                  <a:gd name="T39" fmla="*/ 330 h 840"/>
                  <a:gd name="T40" fmla="*/ 78 w 498"/>
                  <a:gd name="T41" fmla="*/ 330 h 840"/>
                  <a:gd name="T42" fmla="*/ 60 w 498"/>
                  <a:gd name="T43" fmla="*/ 312 h 840"/>
                  <a:gd name="T44" fmla="*/ 54 w 498"/>
                  <a:gd name="T45" fmla="*/ 342 h 840"/>
                  <a:gd name="T46" fmla="*/ 36 w 498"/>
                  <a:gd name="T47" fmla="*/ 312 h 840"/>
                  <a:gd name="T48" fmla="*/ 30 w 498"/>
                  <a:gd name="T49" fmla="*/ 318 h 840"/>
                  <a:gd name="T50" fmla="*/ 36 w 498"/>
                  <a:gd name="T51" fmla="*/ 300 h 840"/>
                  <a:gd name="T52" fmla="*/ 6 w 498"/>
                  <a:gd name="T53" fmla="*/ 234 h 840"/>
                  <a:gd name="T54" fmla="*/ 18 w 498"/>
                  <a:gd name="T55" fmla="*/ 168 h 840"/>
                  <a:gd name="T56" fmla="*/ 0 w 498"/>
                  <a:gd name="T57" fmla="*/ 108 h 840"/>
                  <a:gd name="T58" fmla="*/ 30 w 498"/>
                  <a:gd name="T59" fmla="*/ 72 h 840"/>
                  <a:gd name="T60" fmla="*/ 48 w 498"/>
                  <a:gd name="T61" fmla="*/ 0 h 840"/>
                  <a:gd name="T62" fmla="*/ 282 w 498"/>
                  <a:gd name="T63" fmla="*/ 60 h 840"/>
                  <a:gd name="T64" fmla="*/ 222 w 498"/>
                  <a:gd name="T65" fmla="*/ 294 h 840"/>
                  <a:gd name="T66" fmla="*/ 474 w 498"/>
                  <a:gd name="T67" fmla="*/ 666 h 840"/>
                  <a:gd name="T68" fmla="*/ 498 w 498"/>
                  <a:gd name="T69" fmla="*/ 732 h 840"/>
                  <a:gd name="T70" fmla="*/ 462 w 498"/>
                  <a:gd name="T71" fmla="*/ 756 h 840"/>
                  <a:gd name="T72" fmla="*/ 462 w 498"/>
                  <a:gd name="T73" fmla="*/ 774 h 840"/>
                  <a:gd name="T74" fmla="*/ 444 w 498"/>
                  <a:gd name="T75" fmla="*/ 798 h 840"/>
                  <a:gd name="T76" fmla="*/ 450 w 498"/>
                  <a:gd name="T77" fmla="*/ 834 h 840"/>
                  <a:gd name="T78" fmla="*/ 438 w 498"/>
                  <a:gd name="T79" fmla="*/ 840 h 840"/>
                  <a:gd name="T80" fmla="*/ 432 w 498"/>
                  <a:gd name="T81" fmla="*/ 840 h 8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8"/>
                  <a:gd name="T124" fmla="*/ 0 h 840"/>
                  <a:gd name="T125" fmla="*/ 498 w 498"/>
                  <a:gd name="T126" fmla="*/ 840 h 8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8" h="840">
                    <a:moveTo>
                      <a:pt x="432" y="840"/>
                    </a:moveTo>
                    <a:lnTo>
                      <a:pt x="276" y="822"/>
                    </a:lnTo>
                    <a:lnTo>
                      <a:pt x="270" y="762"/>
                    </a:lnTo>
                    <a:lnTo>
                      <a:pt x="240" y="714"/>
                    </a:lnTo>
                    <a:lnTo>
                      <a:pt x="222" y="708"/>
                    </a:lnTo>
                    <a:lnTo>
                      <a:pt x="222" y="690"/>
                    </a:lnTo>
                    <a:lnTo>
                      <a:pt x="180" y="672"/>
                    </a:lnTo>
                    <a:lnTo>
                      <a:pt x="162" y="642"/>
                    </a:lnTo>
                    <a:lnTo>
                      <a:pt x="108" y="630"/>
                    </a:lnTo>
                    <a:lnTo>
                      <a:pt x="96" y="618"/>
                    </a:lnTo>
                    <a:lnTo>
                      <a:pt x="108" y="570"/>
                    </a:lnTo>
                    <a:lnTo>
                      <a:pt x="96" y="564"/>
                    </a:lnTo>
                    <a:lnTo>
                      <a:pt x="102" y="546"/>
                    </a:lnTo>
                    <a:lnTo>
                      <a:pt x="54" y="462"/>
                    </a:lnTo>
                    <a:lnTo>
                      <a:pt x="60" y="444"/>
                    </a:lnTo>
                    <a:lnTo>
                      <a:pt x="72" y="420"/>
                    </a:lnTo>
                    <a:lnTo>
                      <a:pt x="48" y="384"/>
                    </a:lnTo>
                    <a:lnTo>
                      <a:pt x="48" y="342"/>
                    </a:lnTo>
                    <a:lnTo>
                      <a:pt x="78" y="372"/>
                    </a:lnTo>
                    <a:lnTo>
                      <a:pt x="60" y="330"/>
                    </a:lnTo>
                    <a:lnTo>
                      <a:pt x="78" y="330"/>
                    </a:lnTo>
                    <a:lnTo>
                      <a:pt x="60" y="312"/>
                    </a:lnTo>
                    <a:lnTo>
                      <a:pt x="54" y="342"/>
                    </a:lnTo>
                    <a:lnTo>
                      <a:pt x="36" y="312"/>
                    </a:lnTo>
                    <a:lnTo>
                      <a:pt x="30" y="318"/>
                    </a:lnTo>
                    <a:lnTo>
                      <a:pt x="36" y="300"/>
                    </a:lnTo>
                    <a:lnTo>
                      <a:pt x="6" y="234"/>
                    </a:lnTo>
                    <a:lnTo>
                      <a:pt x="18" y="168"/>
                    </a:lnTo>
                    <a:lnTo>
                      <a:pt x="0" y="108"/>
                    </a:lnTo>
                    <a:lnTo>
                      <a:pt x="30" y="72"/>
                    </a:lnTo>
                    <a:lnTo>
                      <a:pt x="48" y="0"/>
                    </a:lnTo>
                    <a:lnTo>
                      <a:pt x="282" y="60"/>
                    </a:lnTo>
                    <a:lnTo>
                      <a:pt x="222" y="294"/>
                    </a:lnTo>
                    <a:lnTo>
                      <a:pt x="474" y="666"/>
                    </a:lnTo>
                    <a:lnTo>
                      <a:pt x="498" y="732"/>
                    </a:lnTo>
                    <a:lnTo>
                      <a:pt x="462" y="756"/>
                    </a:lnTo>
                    <a:lnTo>
                      <a:pt x="462" y="774"/>
                    </a:lnTo>
                    <a:lnTo>
                      <a:pt x="444" y="798"/>
                    </a:lnTo>
                    <a:lnTo>
                      <a:pt x="450" y="834"/>
                    </a:lnTo>
                    <a:lnTo>
                      <a:pt x="438" y="840"/>
                    </a:lnTo>
                    <a:lnTo>
                      <a:pt x="432" y="840"/>
                    </a:lnTo>
                    <a:close/>
                  </a:path>
                </a:pathLst>
              </a:custGeom>
              <a:solidFill>
                <a:srgbClr val="FF8C00"/>
              </a:solidFill>
              <a:ln w="9525">
                <a:solidFill>
                  <a:srgbClr val="FF8C00"/>
                </a:solidFill>
                <a:round/>
                <a:headEnd/>
                <a:tailEnd/>
              </a:ln>
            </p:spPr>
            <p:txBody>
              <a:bodyPr/>
              <a:lstStyle/>
              <a:p>
                <a:endParaRPr lang="en-US"/>
              </a:p>
            </p:txBody>
          </p:sp>
          <p:sp>
            <p:nvSpPr>
              <p:cNvPr id="22822" name="Freeform 394"/>
              <p:cNvSpPr>
                <a:spLocks noChangeAspect="1"/>
              </p:cNvSpPr>
              <p:nvPr/>
            </p:nvSpPr>
            <p:spPr bwMode="auto">
              <a:xfrm>
                <a:off x="1263" y="1638"/>
                <a:ext cx="498" cy="846"/>
              </a:xfrm>
              <a:custGeom>
                <a:avLst/>
                <a:gdLst>
                  <a:gd name="T0" fmla="*/ 432 w 498"/>
                  <a:gd name="T1" fmla="*/ 840 h 846"/>
                  <a:gd name="T2" fmla="*/ 276 w 498"/>
                  <a:gd name="T3" fmla="*/ 822 h 846"/>
                  <a:gd name="T4" fmla="*/ 270 w 498"/>
                  <a:gd name="T5" fmla="*/ 762 h 846"/>
                  <a:gd name="T6" fmla="*/ 240 w 498"/>
                  <a:gd name="T7" fmla="*/ 714 h 846"/>
                  <a:gd name="T8" fmla="*/ 222 w 498"/>
                  <a:gd name="T9" fmla="*/ 708 h 846"/>
                  <a:gd name="T10" fmla="*/ 222 w 498"/>
                  <a:gd name="T11" fmla="*/ 690 h 846"/>
                  <a:gd name="T12" fmla="*/ 180 w 498"/>
                  <a:gd name="T13" fmla="*/ 672 h 846"/>
                  <a:gd name="T14" fmla="*/ 162 w 498"/>
                  <a:gd name="T15" fmla="*/ 642 h 846"/>
                  <a:gd name="T16" fmla="*/ 108 w 498"/>
                  <a:gd name="T17" fmla="*/ 630 h 846"/>
                  <a:gd name="T18" fmla="*/ 96 w 498"/>
                  <a:gd name="T19" fmla="*/ 618 h 846"/>
                  <a:gd name="T20" fmla="*/ 108 w 498"/>
                  <a:gd name="T21" fmla="*/ 570 h 846"/>
                  <a:gd name="T22" fmla="*/ 96 w 498"/>
                  <a:gd name="T23" fmla="*/ 564 h 846"/>
                  <a:gd name="T24" fmla="*/ 102 w 498"/>
                  <a:gd name="T25" fmla="*/ 546 h 846"/>
                  <a:gd name="T26" fmla="*/ 54 w 498"/>
                  <a:gd name="T27" fmla="*/ 462 h 846"/>
                  <a:gd name="T28" fmla="*/ 60 w 498"/>
                  <a:gd name="T29" fmla="*/ 444 h 846"/>
                  <a:gd name="T30" fmla="*/ 72 w 498"/>
                  <a:gd name="T31" fmla="*/ 420 h 846"/>
                  <a:gd name="T32" fmla="*/ 48 w 498"/>
                  <a:gd name="T33" fmla="*/ 384 h 846"/>
                  <a:gd name="T34" fmla="*/ 48 w 498"/>
                  <a:gd name="T35" fmla="*/ 342 h 846"/>
                  <a:gd name="T36" fmla="*/ 78 w 498"/>
                  <a:gd name="T37" fmla="*/ 372 h 846"/>
                  <a:gd name="T38" fmla="*/ 60 w 498"/>
                  <a:gd name="T39" fmla="*/ 330 h 846"/>
                  <a:gd name="T40" fmla="*/ 78 w 498"/>
                  <a:gd name="T41" fmla="*/ 330 h 846"/>
                  <a:gd name="T42" fmla="*/ 60 w 498"/>
                  <a:gd name="T43" fmla="*/ 312 h 846"/>
                  <a:gd name="T44" fmla="*/ 54 w 498"/>
                  <a:gd name="T45" fmla="*/ 342 h 846"/>
                  <a:gd name="T46" fmla="*/ 36 w 498"/>
                  <a:gd name="T47" fmla="*/ 312 h 846"/>
                  <a:gd name="T48" fmla="*/ 30 w 498"/>
                  <a:gd name="T49" fmla="*/ 318 h 846"/>
                  <a:gd name="T50" fmla="*/ 36 w 498"/>
                  <a:gd name="T51" fmla="*/ 300 h 846"/>
                  <a:gd name="T52" fmla="*/ 6 w 498"/>
                  <a:gd name="T53" fmla="*/ 234 h 846"/>
                  <a:gd name="T54" fmla="*/ 18 w 498"/>
                  <a:gd name="T55" fmla="*/ 168 h 846"/>
                  <a:gd name="T56" fmla="*/ 0 w 498"/>
                  <a:gd name="T57" fmla="*/ 108 h 846"/>
                  <a:gd name="T58" fmla="*/ 30 w 498"/>
                  <a:gd name="T59" fmla="*/ 72 h 846"/>
                  <a:gd name="T60" fmla="*/ 48 w 498"/>
                  <a:gd name="T61" fmla="*/ 0 h 846"/>
                  <a:gd name="T62" fmla="*/ 282 w 498"/>
                  <a:gd name="T63" fmla="*/ 60 h 846"/>
                  <a:gd name="T64" fmla="*/ 222 w 498"/>
                  <a:gd name="T65" fmla="*/ 294 h 846"/>
                  <a:gd name="T66" fmla="*/ 474 w 498"/>
                  <a:gd name="T67" fmla="*/ 666 h 846"/>
                  <a:gd name="T68" fmla="*/ 498 w 498"/>
                  <a:gd name="T69" fmla="*/ 732 h 846"/>
                  <a:gd name="T70" fmla="*/ 462 w 498"/>
                  <a:gd name="T71" fmla="*/ 756 h 846"/>
                  <a:gd name="T72" fmla="*/ 462 w 498"/>
                  <a:gd name="T73" fmla="*/ 774 h 846"/>
                  <a:gd name="T74" fmla="*/ 444 w 498"/>
                  <a:gd name="T75" fmla="*/ 798 h 846"/>
                  <a:gd name="T76" fmla="*/ 450 w 498"/>
                  <a:gd name="T77" fmla="*/ 834 h 846"/>
                  <a:gd name="T78" fmla="*/ 438 w 498"/>
                  <a:gd name="T79" fmla="*/ 840 h 846"/>
                  <a:gd name="T80" fmla="*/ 432 w 498"/>
                  <a:gd name="T81" fmla="*/ 840 h 846"/>
                  <a:gd name="T82" fmla="*/ 432 w 498"/>
                  <a:gd name="T83" fmla="*/ 846 h 8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8"/>
                  <a:gd name="T127" fmla="*/ 0 h 846"/>
                  <a:gd name="T128" fmla="*/ 498 w 498"/>
                  <a:gd name="T129" fmla="*/ 846 h 8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8" h="846">
                    <a:moveTo>
                      <a:pt x="432" y="840"/>
                    </a:moveTo>
                    <a:lnTo>
                      <a:pt x="276" y="822"/>
                    </a:lnTo>
                    <a:lnTo>
                      <a:pt x="270" y="762"/>
                    </a:lnTo>
                    <a:lnTo>
                      <a:pt x="240" y="714"/>
                    </a:lnTo>
                    <a:lnTo>
                      <a:pt x="222" y="708"/>
                    </a:lnTo>
                    <a:lnTo>
                      <a:pt x="222" y="690"/>
                    </a:lnTo>
                    <a:lnTo>
                      <a:pt x="180" y="672"/>
                    </a:lnTo>
                    <a:lnTo>
                      <a:pt x="162" y="642"/>
                    </a:lnTo>
                    <a:lnTo>
                      <a:pt x="108" y="630"/>
                    </a:lnTo>
                    <a:lnTo>
                      <a:pt x="96" y="618"/>
                    </a:lnTo>
                    <a:lnTo>
                      <a:pt x="108" y="570"/>
                    </a:lnTo>
                    <a:lnTo>
                      <a:pt x="96" y="564"/>
                    </a:lnTo>
                    <a:lnTo>
                      <a:pt x="102" y="546"/>
                    </a:lnTo>
                    <a:lnTo>
                      <a:pt x="54" y="462"/>
                    </a:lnTo>
                    <a:lnTo>
                      <a:pt x="60" y="444"/>
                    </a:lnTo>
                    <a:lnTo>
                      <a:pt x="72" y="420"/>
                    </a:lnTo>
                    <a:lnTo>
                      <a:pt x="48" y="384"/>
                    </a:lnTo>
                    <a:lnTo>
                      <a:pt x="48" y="342"/>
                    </a:lnTo>
                    <a:lnTo>
                      <a:pt x="78" y="372"/>
                    </a:lnTo>
                    <a:lnTo>
                      <a:pt x="60" y="330"/>
                    </a:lnTo>
                    <a:lnTo>
                      <a:pt x="78" y="330"/>
                    </a:lnTo>
                    <a:lnTo>
                      <a:pt x="60" y="312"/>
                    </a:lnTo>
                    <a:lnTo>
                      <a:pt x="54" y="342"/>
                    </a:lnTo>
                    <a:lnTo>
                      <a:pt x="36" y="312"/>
                    </a:lnTo>
                    <a:lnTo>
                      <a:pt x="30" y="318"/>
                    </a:lnTo>
                    <a:lnTo>
                      <a:pt x="36" y="300"/>
                    </a:lnTo>
                    <a:lnTo>
                      <a:pt x="6" y="234"/>
                    </a:lnTo>
                    <a:lnTo>
                      <a:pt x="18" y="168"/>
                    </a:lnTo>
                    <a:lnTo>
                      <a:pt x="0" y="108"/>
                    </a:lnTo>
                    <a:lnTo>
                      <a:pt x="30" y="72"/>
                    </a:lnTo>
                    <a:lnTo>
                      <a:pt x="48" y="0"/>
                    </a:lnTo>
                    <a:lnTo>
                      <a:pt x="282" y="60"/>
                    </a:lnTo>
                    <a:lnTo>
                      <a:pt x="222" y="294"/>
                    </a:lnTo>
                    <a:lnTo>
                      <a:pt x="474" y="666"/>
                    </a:lnTo>
                    <a:lnTo>
                      <a:pt x="498" y="732"/>
                    </a:lnTo>
                    <a:lnTo>
                      <a:pt x="462" y="756"/>
                    </a:lnTo>
                    <a:lnTo>
                      <a:pt x="462" y="774"/>
                    </a:lnTo>
                    <a:lnTo>
                      <a:pt x="444" y="798"/>
                    </a:lnTo>
                    <a:lnTo>
                      <a:pt x="450" y="834"/>
                    </a:lnTo>
                    <a:lnTo>
                      <a:pt x="438" y="840"/>
                    </a:lnTo>
                    <a:lnTo>
                      <a:pt x="432" y="840"/>
                    </a:lnTo>
                    <a:lnTo>
                      <a:pt x="432" y="84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23" name="Freeform 395"/>
              <p:cNvSpPr>
                <a:spLocks noChangeAspect="1"/>
              </p:cNvSpPr>
              <p:nvPr/>
            </p:nvSpPr>
            <p:spPr bwMode="auto">
              <a:xfrm>
                <a:off x="2109" y="1902"/>
                <a:ext cx="450" cy="354"/>
              </a:xfrm>
              <a:custGeom>
                <a:avLst/>
                <a:gdLst>
                  <a:gd name="T0" fmla="*/ 444 w 450"/>
                  <a:gd name="T1" fmla="*/ 120 h 354"/>
                  <a:gd name="T2" fmla="*/ 432 w 450"/>
                  <a:gd name="T3" fmla="*/ 354 h 354"/>
                  <a:gd name="T4" fmla="*/ 372 w 450"/>
                  <a:gd name="T5" fmla="*/ 348 h 354"/>
                  <a:gd name="T6" fmla="*/ 0 w 450"/>
                  <a:gd name="T7" fmla="*/ 312 h 354"/>
                  <a:gd name="T8" fmla="*/ 6 w 450"/>
                  <a:gd name="T9" fmla="*/ 264 h 354"/>
                  <a:gd name="T10" fmla="*/ 42 w 450"/>
                  <a:gd name="T11" fmla="*/ 0 h 354"/>
                  <a:gd name="T12" fmla="*/ 336 w 450"/>
                  <a:gd name="T13" fmla="*/ 30 h 354"/>
                  <a:gd name="T14" fmla="*/ 450 w 450"/>
                  <a:gd name="T15" fmla="*/ 42 h 354"/>
                  <a:gd name="T16" fmla="*/ 444 w 450"/>
                  <a:gd name="T17" fmla="*/ 90 h 354"/>
                  <a:gd name="T18" fmla="*/ 444 w 450"/>
                  <a:gd name="T19" fmla="*/ 120 h 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0"/>
                  <a:gd name="T31" fmla="*/ 0 h 354"/>
                  <a:gd name="T32" fmla="*/ 450 w 450"/>
                  <a:gd name="T33" fmla="*/ 354 h 3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0" h="354">
                    <a:moveTo>
                      <a:pt x="444" y="120"/>
                    </a:moveTo>
                    <a:lnTo>
                      <a:pt x="432" y="354"/>
                    </a:lnTo>
                    <a:lnTo>
                      <a:pt x="372" y="348"/>
                    </a:lnTo>
                    <a:lnTo>
                      <a:pt x="0" y="312"/>
                    </a:lnTo>
                    <a:lnTo>
                      <a:pt x="6" y="264"/>
                    </a:lnTo>
                    <a:lnTo>
                      <a:pt x="42" y="0"/>
                    </a:lnTo>
                    <a:lnTo>
                      <a:pt x="336" y="30"/>
                    </a:lnTo>
                    <a:lnTo>
                      <a:pt x="450" y="42"/>
                    </a:lnTo>
                    <a:lnTo>
                      <a:pt x="444" y="90"/>
                    </a:lnTo>
                    <a:lnTo>
                      <a:pt x="444" y="120"/>
                    </a:lnTo>
                    <a:close/>
                  </a:path>
                </a:pathLst>
              </a:custGeom>
              <a:solidFill>
                <a:srgbClr val="FFAA00"/>
              </a:solidFill>
              <a:ln w="9525">
                <a:solidFill>
                  <a:srgbClr val="FFAA00"/>
                </a:solidFill>
                <a:round/>
                <a:headEnd/>
                <a:tailEnd/>
              </a:ln>
            </p:spPr>
            <p:txBody>
              <a:bodyPr/>
              <a:lstStyle/>
              <a:p>
                <a:endParaRPr lang="en-US"/>
              </a:p>
            </p:txBody>
          </p:sp>
          <p:sp>
            <p:nvSpPr>
              <p:cNvPr id="22824" name="Freeform 396"/>
              <p:cNvSpPr>
                <a:spLocks noChangeAspect="1"/>
              </p:cNvSpPr>
              <p:nvPr/>
            </p:nvSpPr>
            <p:spPr bwMode="auto">
              <a:xfrm>
                <a:off x="2109" y="1902"/>
                <a:ext cx="450" cy="354"/>
              </a:xfrm>
              <a:custGeom>
                <a:avLst/>
                <a:gdLst>
                  <a:gd name="T0" fmla="*/ 444 w 450"/>
                  <a:gd name="T1" fmla="*/ 120 h 354"/>
                  <a:gd name="T2" fmla="*/ 432 w 450"/>
                  <a:gd name="T3" fmla="*/ 354 h 354"/>
                  <a:gd name="T4" fmla="*/ 372 w 450"/>
                  <a:gd name="T5" fmla="*/ 348 h 354"/>
                  <a:gd name="T6" fmla="*/ 0 w 450"/>
                  <a:gd name="T7" fmla="*/ 312 h 354"/>
                  <a:gd name="T8" fmla="*/ 6 w 450"/>
                  <a:gd name="T9" fmla="*/ 264 h 354"/>
                  <a:gd name="T10" fmla="*/ 42 w 450"/>
                  <a:gd name="T11" fmla="*/ 0 h 354"/>
                  <a:gd name="T12" fmla="*/ 336 w 450"/>
                  <a:gd name="T13" fmla="*/ 30 h 354"/>
                  <a:gd name="T14" fmla="*/ 450 w 450"/>
                  <a:gd name="T15" fmla="*/ 42 h 354"/>
                  <a:gd name="T16" fmla="*/ 444 w 450"/>
                  <a:gd name="T17" fmla="*/ 90 h 354"/>
                  <a:gd name="T18" fmla="*/ 444 w 450"/>
                  <a:gd name="T19" fmla="*/ 120 h 354"/>
                  <a:gd name="T20" fmla="*/ 444 w 450"/>
                  <a:gd name="T21" fmla="*/ 126 h 3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0"/>
                  <a:gd name="T34" fmla="*/ 0 h 354"/>
                  <a:gd name="T35" fmla="*/ 450 w 450"/>
                  <a:gd name="T36" fmla="*/ 354 h 3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0" h="354">
                    <a:moveTo>
                      <a:pt x="444" y="120"/>
                    </a:moveTo>
                    <a:lnTo>
                      <a:pt x="432" y="354"/>
                    </a:lnTo>
                    <a:lnTo>
                      <a:pt x="372" y="348"/>
                    </a:lnTo>
                    <a:lnTo>
                      <a:pt x="0" y="312"/>
                    </a:lnTo>
                    <a:lnTo>
                      <a:pt x="6" y="264"/>
                    </a:lnTo>
                    <a:lnTo>
                      <a:pt x="42" y="0"/>
                    </a:lnTo>
                    <a:lnTo>
                      <a:pt x="336" y="30"/>
                    </a:lnTo>
                    <a:lnTo>
                      <a:pt x="450" y="42"/>
                    </a:lnTo>
                    <a:lnTo>
                      <a:pt x="444" y="90"/>
                    </a:lnTo>
                    <a:lnTo>
                      <a:pt x="444" y="120"/>
                    </a:lnTo>
                    <a:lnTo>
                      <a:pt x="444" y="12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25" name="Freeform 397"/>
              <p:cNvSpPr>
                <a:spLocks noChangeAspect="1"/>
              </p:cNvSpPr>
              <p:nvPr/>
            </p:nvSpPr>
            <p:spPr bwMode="auto">
              <a:xfrm>
                <a:off x="4203" y="1698"/>
                <a:ext cx="102" cy="108"/>
              </a:xfrm>
              <a:custGeom>
                <a:avLst/>
                <a:gdLst>
                  <a:gd name="T0" fmla="*/ 96 w 102"/>
                  <a:gd name="T1" fmla="*/ 6 h 108"/>
                  <a:gd name="T2" fmla="*/ 102 w 102"/>
                  <a:gd name="T3" fmla="*/ 54 h 108"/>
                  <a:gd name="T4" fmla="*/ 42 w 102"/>
                  <a:gd name="T5" fmla="*/ 72 h 108"/>
                  <a:gd name="T6" fmla="*/ 6 w 102"/>
                  <a:gd name="T7" fmla="*/ 108 h 108"/>
                  <a:gd name="T8" fmla="*/ 12 w 102"/>
                  <a:gd name="T9" fmla="*/ 90 h 108"/>
                  <a:gd name="T10" fmla="*/ 0 w 102"/>
                  <a:gd name="T11" fmla="*/ 24 h 108"/>
                  <a:gd name="T12" fmla="*/ 90 w 102"/>
                  <a:gd name="T13" fmla="*/ 0 h 108"/>
                  <a:gd name="T14" fmla="*/ 96 w 102"/>
                  <a:gd name="T15" fmla="*/ 6 h 108"/>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08"/>
                  <a:gd name="T26" fmla="*/ 102 w 102"/>
                  <a:gd name="T27" fmla="*/ 108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08">
                    <a:moveTo>
                      <a:pt x="96" y="6"/>
                    </a:moveTo>
                    <a:lnTo>
                      <a:pt x="102" y="54"/>
                    </a:lnTo>
                    <a:lnTo>
                      <a:pt x="42" y="72"/>
                    </a:lnTo>
                    <a:lnTo>
                      <a:pt x="6" y="108"/>
                    </a:lnTo>
                    <a:lnTo>
                      <a:pt x="12" y="90"/>
                    </a:lnTo>
                    <a:lnTo>
                      <a:pt x="0" y="24"/>
                    </a:lnTo>
                    <a:lnTo>
                      <a:pt x="90" y="0"/>
                    </a:lnTo>
                    <a:lnTo>
                      <a:pt x="96" y="6"/>
                    </a:lnTo>
                    <a:close/>
                  </a:path>
                </a:pathLst>
              </a:custGeom>
              <a:solidFill>
                <a:srgbClr val="FFAA00"/>
              </a:solidFill>
              <a:ln w="9525">
                <a:solidFill>
                  <a:srgbClr val="FFAA00"/>
                </a:solidFill>
                <a:round/>
                <a:headEnd/>
                <a:tailEnd/>
              </a:ln>
            </p:spPr>
            <p:txBody>
              <a:bodyPr/>
              <a:lstStyle/>
              <a:p>
                <a:endParaRPr lang="en-US"/>
              </a:p>
            </p:txBody>
          </p:sp>
          <p:sp>
            <p:nvSpPr>
              <p:cNvPr id="22826" name="Freeform 398"/>
              <p:cNvSpPr>
                <a:spLocks noChangeAspect="1"/>
              </p:cNvSpPr>
              <p:nvPr/>
            </p:nvSpPr>
            <p:spPr bwMode="auto">
              <a:xfrm>
                <a:off x="4203" y="1698"/>
                <a:ext cx="102" cy="108"/>
              </a:xfrm>
              <a:custGeom>
                <a:avLst/>
                <a:gdLst>
                  <a:gd name="T0" fmla="*/ 96 w 102"/>
                  <a:gd name="T1" fmla="*/ 6 h 108"/>
                  <a:gd name="T2" fmla="*/ 102 w 102"/>
                  <a:gd name="T3" fmla="*/ 54 h 108"/>
                  <a:gd name="T4" fmla="*/ 42 w 102"/>
                  <a:gd name="T5" fmla="*/ 72 h 108"/>
                  <a:gd name="T6" fmla="*/ 6 w 102"/>
                  <a:gd name="T7" fmla="*/ 108 h 108"/>
                  <a:gd name="T8" fmla="*/ 12 w 102"/>
                  <a:gd name="T9" fmla="*/ 90 h 108"/>
                  <a:gd name="T10" fmla="*/ 0 w 102"/>
                  <a:gd name="T11" fmla="*/ 24 h 108"/>
                  <a:gd name="T12" fmla="*/ 90 w 102"/>
                  <a:gd name="T13" fmla="*/ 0 h 108"/>
                  <a:gd name="T14" fmla="*/ 96 w 102"/>
                  <a:gd name="T15" fmla="*/ 6 h 108"/>
                  <a:gd name="T16" fmla="*/ 96 w 102"/>
                  <a:gd name="T17" fmla="*/ 12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
                  <a:gd name="T28" fmla="*/ 0 h 108"/>
                  <a:gd name="T29" fmla="*/ 102 w 102"/>
                  <a:gd name="T30" fmla="*/ 108 h 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 h="108">
                    <a:moveTo>
                      <a:pt x="96" y="6"/>
                    </a:moveTo>
                    <a:lnTo>
                      <a:pt x="102" y="54"/>
                    </a:lnTo>
                    <a:lnTo>
                      <a:pt x="42" y="72"/>
                    </a:lnTo>
                    <a:lnTo>
                      <a:pt x="6" y="108"/>
                    </a:lnTo>
                    <a:lnTo>
                      <a:pt x="12" y="90"/>
                    </a:lnTo>
                    <a:lnTo>
                      <a:pt x="0" y="24"/>
                    </a:lnTo>
                    <a:lnTo>
                      <a:pt x="90" y="0"/>
                    </a:lnTo>
                    <a:lnTo>
                      <a:pt x="96" y="6"/>
                    </a:lnTo>
                    <a:lnTo>
                      <a:pt x="96"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27" name="Freeform 399"/>
              <p:cNvSpPr>
                <a:spLocks noChangeAspect="1"/>
              </p:cNvSpPr>
              <p:nvPr/>
            </p:nvSpPr>
            <p:spPr bwMode="auto">
              <a:xfrm>
                <a:off x="4107" y="1920"/>
                <a:ext cx="66" cy="108"/>
              </a:xfrm>
              <a:custGeom>
                <a:avLst/>
                <a:gdLst>
                  <a:gd name="T0" fmla="*/ 24 w 66"/>
                  <a:gd name="T1" fmla="*/ 0 h 108"/>
                  <a:gd name="T2" fmla="*/ 18 w 66"/>
                  <a:gd name="T3" fmla="*/ 12 h 108"/>
                  <a:gd name="T4" fmla="*/ 18 w 66"/>
                  <a:gd name="T5" fmla="*/ 30 h 108"/>
                  <a:gd name="T6" fmla="*/ 48 w 66"/>
                  <a:gd name="T7" fmla="*/ 66 h 108"/>
                  <a:gd name="T8" fmla="*/ 60 w 66"/>
                  <a:gd name="T9" fmla="*/ 72 h 108"/>
                  <a:gd name="T10" fmla="*/ 54 w 66"/>
                  <a:gd name="T11" fmla="*/ 90 h 108"/>
                  <a:gd name="T12" fmla="*/ 66 w 66"/>
                  <a:gd name="T13" fmla="*/ 96 h 108"/>
                  <a:gd name="T14" fmla="*/ 30 w 66"/>
                  <a:gd name="T15" fmla="*/ 108 h 108"/>
                  <a:gd name="T16" fmla="*/ 0 w 66"/>
                  <a:gd name="T17" fmla="*/ 12 h 108"/>
                  <a:gd name="T18" fmla="*/ 24 w 66"/>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108"/>
                  <a:gd name="T32" fmla="*/ 66 w 66"/>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108">
                    <a:moveTo>
                      <a:pt x="24" y="0"/>
                    </a:moveTo>
                    <a:lnTo>
                      <a:pt x="18" y="12"/>
                    </a:lnTo>
                    <a:lnTo>
                      <a:pt x="18" y="30"/>
                    </a:lnTo>
                    <a:lnTo>
                      <a:pt x="48" y="66"/>
                    </a:lnTo>
                    <a:lnTo>
                      <a:pt x="60" y="72"/>
                    </a:lnTo>
                    <a:lnTo>
                      <a:pt x="54" y="90"/>
                    </a:lnTo>
                    <a:lnTo>
                      <a:pt x="66" y="96"/>
                    </a:lnTo>
                    <a:lnTo>
                      <a:pt x="30" y="108"/>
                    </a:lnTo>
                    <a:lnTo>
                      <a:pt x="0" y="12"/>
                    </a:lnTo>
                    <a:lnTo>
                      <a:pt x="24" y="0"/>
                    </a:lnTo>
                    <a:close/>
                  </a:path>
                </a:pathLst>
              </a:custGeom>
              <a:solidFill>
                <a:srgbClr val="FF8C00"/>
              </a:solidFill>
              <a:ln w="9525">
                <a:solidFill>
                  <a:srgbClr val="FF8C00"/>
                </a:solidFill>
                <a:round/>
                <a:headEnd/>
                <a:tailEnd/>
              </a:ln>
            </p:spPr>
            <p:txBody>
              <a:bodyPr/>
              <a:lstStyle/>
              <a:p>
                <a:endParaRPr lang="en-US"/>
              </a:p>
            </p:txBody>
          </p:sp>
          <p:sp>
            <p:nvSpPr>
              <p:cNvPr id="22828" name="Freeform 400"/>
              <p:cNvSpPr>
                <a:spLocks noChangeAspect="1"/>
              </p:cNvSpPr>
              <p:nvPr/>
            </p:nvSpPr>
            <p:spPr bwMode="auto">
              <a:xfrm>
                <a:off x="4107" y="1920"/>
                <a:ext cx="66" cy="108"/>
              </a:xfrm>
              <a:custGeom>
                <a:avLst/>
                <a:gdLst>
                  <a:gd name="T0" fmla="*/ 24 w 66"/>
                  <a:gd name="T1" fmla="*/ 0 h 108"/>
                  <a:gd name="T2" fmla="*/ 18 w 66"/>
                  <a:gd name="T3" fmla="*/ 12 h 108"/>
                  <a:gd name="T4" fmla="*/ 18 w 66"/>
                  <a:gd name="T5" fmla="*/ 30 h 108"/>
                  <a:gd name="T6" fmla="*/ 48 w 66"/>
                  <a:gd name="T7" fmla="*/ 66 h 108"/>
                  <a:gd name="T8" fmla="*/ 60 w 66"/>
                  <a:gd name="T9" fmla="*/ 72 h 108"/>
                  <a:gd name="T10" fmla="*/ 54 w 66"/>
                  <a:gd name="T11" fmla="*/ 90 h 108"/>
                  <a:gd name="T12" fmla="*/ 66 w 66"/>
                  <a:gd name="T13" fmla="*/ 96 h 108"/>
                  <a:gd name="T14" fmla="*/ 30 w 66"/>
                  <a:gd name="T15" fmla="*/ 108 h 108"/>
                  <a:gd name="T16" fmla="*/ 0 w 66"/>
                  <a:gd name="T17" fmla="*/ 12 h 108"/>
                  <a:gd name="T18" fmla="*/ 24 w 66"/>
                  <a:gd name="T19" fmla="*/ 0 h 108"/>
                  <a:gd name="T20" fmla="*/ 24 w 66"/>
                  <a:gd name="T21" fmla="*/ 6 h 1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108"/>
                  <a:gd name="T35" fmla="*/ 66 w 66"/>
                  <a:gd name="T36" fmla="*/ 108 h 1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108">
                    <a:moveTo>
                      <a:pt x="24" y="0"/>
                    </a:moveTo>
                    <a:lnTo>
                      <a:pt x="18" y="12"/>
                    </a:lnTo>
                    <a:lnTo>
                      <a:pt x="18" y="30"/>
                    </a:lnTo>
                    <a:lnTo>
                      <a:pt x="48" y="66"/>
                    </a:lnTo>
                    <a:lnTo>
                      <a:pt x="60" y="72"/>
                    </a:lnTo>
                    <a:lnTo>
                      <a:pt x="54" y="90"/>
                    </a:lnTo>
                    <a:lnTo>
                      <a:pt x="66" y="96"/>
                    </a:lnTo>
                    <a:lnTo>
                      <a:pt x="30" y="108"/>
                    </a:lnTo>
                    <a:lnTo>
                      <a:pt x="0" y="12"/>
                    </a:lnTo>
                    <a:lnTo>
                      <a:pt x="24" y="0"/>
                    </a:lnTo>
                    <a:lnTo>
                      <a:pt x="24"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29" name="Freeform 401"/>
              <p:cNvSpPr>
                <a:spLocks noChangeAspect="1"/>
              </p:cNvSpPr>
              <p:nvPr/>
            </p:nvSpPr>
            <p:spPr bwMode="auto">
              <a:xfrm>
                <a:off x="4041" y="2004"/>
                <a:ext cx="12" cy="12"/>
              </a:xfrm>
              <a:custGeom>
                <a:avLst/>
                <a:gdLst>
                  <a:gd name="T0" fmla="*/ 12 w 12"/>
                  <a:gd name="T1" fmla="*/ 12 h 12"/>
                  <a:gd name="T2" fmla="*/ 0 w 12"/>
                  <a:gd name="T3" fmla="*/ 0 h 12"/>
                  <a:gd name="T4" fmla="*/ 12 w 12"/>
                  <a:gd name="T5" fmla="*/ 6 h 12"/>
                  <a:gd name="T6" fmla="*/ 12 w 12"/>
                  <a:gd name="T7" fmla="*/ 12 h 12"/>
                  <a:gd name="T8" fmla="*/ 0 60000 65536"/>
                  <a:gd name="T9" fmla="*/ 0 60000 65536"/>
                  <a:gd name="T10" fmla="*/ 0 60000 65536"/>
                  <a:gd name="T11" fmla="*/ 0 60000 65536"/>
                  <a:gd name="T12" fmla="*/ 0 w 12"/>
                  <a:gd name="T13" fmla="*/ 0 h 12"/>
                  <a:gd name="T14" fmla="*/ 12 w 12"/>
                  <a:gd name="T15" fmla="*/ 12 h 12"/>
                </a:gdLst>
                <a:ahLst/>
                <a:cxnLst>
                  <a:cxn ang="T8">
                    <a:pos x="T0" y="T1"/>
                  </a:cxn>
                  <a:cxn ang="T9">
                    <a:pos x="T2" y="T3"/>
                  </a:cxn>
                  <a:cxn ang="T10">
                    <a:pos x="T4" y="T5"/>
                  </a:cxn>
                  <a:cxn ang="T11">
                    <a:pos x="T6" y="T7"/>
                  </a:cxn>
                </a:cxnLst>
                <a:rect l="T12" t="T13" r="T14" b="T15"/>
                <a:pathLst>
                  <a:path w="12" h="12">
                    <a:moveTo>
                      <a:pt x="12" y="12"/>
                    </a:moveTo>
                    <a:lnTo>
                      <a:pt x="0" y="0"/>
                    </a:lnTo>
                    <a:lnTo>
                      <a:pt x="12" y="6"/>
                    </a:lnTo>
                    <a:lnTo>
                      <a:pt x="12" y="12"/>
                    </a:lnTo>
                    <a:close/>
                  </a:path>
                </a:pathLst>
              </a:custGeom>
              <a:solidFill>
                <a:srgbClr val="FF8C00"/>
              </a:solidFill>
              <a:ln w="9525">
                <a:solidFill>
                  <a:srgbClr val="FF8C00"/>
                </a:solidFill>
                <a:round/>
                <a:headEnd/>
                <a:tailEnd/>
              </a:ln>
            </p:spPr>
            <p:txBody>
              <a:bodyPr/>
              <a:lstStyle/>
              <a:p>
                <a:endParaRPr lang="en-US"/>
              </a:p>
            </p:txBody>
          </p:sp>
          <p:sp>
            <p:nvSpPr>
              <p:cNvPr id="22830" name="Freeform 402"/>
              <p:cNvSpPr>
                <a:spLocks noChangeAspect="1"/>
              </p:cNvSpPr>
              <p:nvPr/>
            </p:nvSpPr>
            <p:spPr bwMode="auto">
              <a:xfrm>
                <a:off x="4041" y="2004"/>
                <a:ext cx="12" cy="18"/>
              </a:xfrm>
              <a:custGeom>
                <a:avLst/>
                <a:gdLst>
                  <a:gd name="T0" fmla="*/ 12 w 12"/>
                  <a:gd name="T1" fmla="*/ 12 h 18"/>
                  <a:gd name="T2" fmla="*/ 0 w 12"/>
                  <a:gd name="T3" fmla="*/ 0 h 18"/>
                  <a:gd name="T4" fmla="*/ 12 w 12"/>
                  <a:gd name="T5" fmla="*/ 6 h 18"/>
                  <a:gd name="T6" fmla="*/ 12 w 12"/>
                  <a:gd name="T7" fmla="*/ 12 h 18"/>
                  <a:gd name="T8" fmla="*/ 12 w 12"/>
                  <a:gd name="T9" fmla="*/ 18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12" y="12"/>
                    </a:moveTo>
                    <a:lnTo>
                      <a:pt x="0" y="0"/>
                    </a:lnTo>
                    <a:lnTo>
                      <a:pt x="12" y="6"/>
                    </a:lnTo>
                    <a:lnTo>
                      <a:pt x="12" y="12"/>
                    </a:lnTo>
                    <a:lnTo>
                      <a:pt x="12" y="1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31" name="Freeform 403"/>
              <p:cNvSpPr>
                <a:spLocks noChangeAspect="1"/>
              </p:cNvSpPr>
              <p:nvPr/>
            </p:nvSpPr>
            <p:spPr bwMode="auto">
              <a:xfrm>
                <a:off x="3471" y="2688"/>
                <a:ext cx="564" cy="420"/>
              </a:xfrm>
              <a:custGeom>
                <a:avLst/>
                <a:gdLst>
                  <a:gd name="T0" fmla="*/ 408 w 564"/>
                  <a:gd name="T1" fmla="*/ 0 h 420"/>
                  <a:gd name="T2" fmla="*/ 558 w 564"/>
                  <a:gd name="T3" fmla="*/ 288 h 420"/>
                  <a:gd name="T4" fmla="*/ 564 w 564"/>
                  <a:gd name="T5" fmla="*/ 360 h 420"/>
                  <a:gd name="T6" fmla="*/ 552 w 564"/>
                  <a:gd name="T7" fmla="*/ 378 h 420"/>
                  <a:gd name="T8" fmla="*/ 552 w 564"/>
                  <a:gd name="T9" fmla="*/ 396 h 420"/>
                  <a:gd name="T10" fmla="*/ 546 w 564"/>
                  <a:gd name="T11" fmla="*/ 408 h 420"/>
                  <a:gd name="T12" fmla="*/ 504 w 564"/>
                  <a:gd name="T13" fmla="*/ 420 h 420"/>
                  <a:gd name="T14" fmla="*/ 498 w 564"/>
                  <a:gd name="T15" fmla="*/ 408 h 420"/>
                  <a:gd name="T16" fmla="*/ 510 w 564"/>
                  <a:gd name="T17" fmla="*/ 414 h 420"/>
                  <a:gd name="T18" fmla="*/ 516 w 564"/>
                  <a:gd name="T19" fmla="*/ 402 h 420"/>
                  <a:gd name="T20" fmla="*/ 498 w 564"/>
                  <a:gd name="T21" fmla="*/ 402 h 420"/>
                  <a:gd name="T22" fmla="*/ 474 w 564"/>
                  <a:gd name="T23" fmla="*/ 372 h 420"/>
                  <a:gd name="T24" fmla="*/ 450 w 564"/>
                  <a:gd name="T25" fmla="*/ 366 h 420"/>
                  <a:gd name="T26" fmla="*/ 432 w 564"/>
                  <a:gd name="T27" fmla="*/ 330 h 420"/>
                  <a:gd name="T28" fmla="*/ 414 w 564"/>
                  <a:gd name="T29" fmla="*/ 318 h 420"/>
                  <a:gd name="T30" fmla="*/ 414 w 564"/>
                  <a:gd name="T31" fmla="*/ 294 h 420"/>
                  <a:gd name="T32" fmla="*/ 402 w 564"/>
                  <a:gd name="T33" fmla="*/ 294 h 420"/>
                  <a:gd name="T34" fmla="*/ 408 w 564"/>
                  <a:gd name="T35" fmla="*/ 306 h 420"/>
                  <a:gd name="T36" fmla="*/ 402 w 564"/>
                  <a:gd name="T37" fmla="*/ 306 h 420"/>
                  <a:gd name="T38" fmla="*/ 366 w 564"/>
                  <a:gd name="T39" fmla="*/ 258 h 420"/>
                  <a:gd name="T40" fmla="*/ 384 w 564"/>
                  <a:gd name="T41" fmla="*/ 228 h 420"/>
                  <a:gd name="T42" fmla="*/ 360 w 564"/>
                  <a:gd name="T43" fmla="*/ 216 h 420"/>
                  <a:gd name="T44" fmla="*/ 366 w 564"/>
                  <a:gd name="T45" fmla="*/ 240 h 420"/>
                  <a:gd name="T46" fmla="*/ 348 w 564"/>
                  <a:gd name="T47" fmla="*/ 228 h 420"/>
                  <a:gd name="T48" fmla="*/ 354 w 564"/>
                  <a:gd name="T49" fmla="*/ 150 h 420"/>
                  <a:gd name="T50" fmla="*/ 270 w 564"/>
                  <a:gd name="T51" fmla="*/ 78 h 420"/>
                  <a:gd name="T52" fmla="*/ 234 w 564"/>
                  <a:gd name="T53" fmla="*/ 72 h 420"/>
                  <a:gd name="T54" fmla="*/ 228 w 564"/>
                  <a:gd name="T55" fmla="*/ 90 h 420"/>
                  <a:gd name="T56" fmla="*/ 162 w 564"/>
                  <a:gd name="T57" fmla="*/ 114 h 420"/>
                  <a:gd name="T58" fmla="*/ 156 w 564"/>
                  <a:gd name="T59" fmla="*/ 102 h 420"/>
                  <a:gd name="T60" fmla="*/ 162 w 564"/>
                  <a:gd name="T61" fmla="*/ 108 h 420"/>
                  <a:gd name="T62" fmla="*/ 162 w 564"/>
                  <a:gd name="T63" fmla="*/ 102 h 420"/>
                  <a:gd name="T64" fmla="*/ 132 w 564"/>
                  <a:gd name="T65" fmla="*/ 66 h 420"/>
                  <a:gd name="T66" fmla="*/ 120 w 564"/>
                  <a:gd name="T67" fmla="*/ 72 h 420"/>
                  <a:gd name="T68" fmla="*/ 132 w 564"/>
                  <a:gd name="T69" fmla="*/ 78 h 420"/>
                  <a:gd name="T70" fmla="*/ 78 w 564"/>
                  <a:gd name="T71" fmla="*/ 66 h 420"/>
                  <a:gd name="T72" fmla="*/ 102 w 564"/>
                  <a:gd name="T73" fmla="*/ 60 h 420"/>
                  <a:gd name="T74" fmla="*/ 96 w 564"/>
                  <a:gd name="T75" fmla="*/ 54 h 420"/>
                  <a:gd name="T76" fmla="*/ 36 w 564"/>
                  <a:gd name="T77" fmla="*/ 72 h 420"/>
                  <a:gd name="T78" fmla="*/ 48 w 564"/>
                  <a:gd name="T79" fmla="*/ 60 h 420"/>
                  <a:gd name="T80" fmla="*/ 30 w 564"/>
                  <a:gd name="T81" fmla="*/ 54 h 420"/>
                  <a:gd name="T82" fmla="*/ 30 w 564"/>
                  <a:gd name="T83" fmla="*/ 66 h 420"/>
                  <a:gd name="T84" fmla="*/ 18 w 564"/>
                  <a:gd name="T85" fmla="*/ 72 h 420"/>
                  <a:gd name="T86" fmla="*/ 18 w 564"/>
                  <a:gd name="T87" fmla="*/ 54 h 420"/>
                  <a:gd name="T88" fmla="*/ 0 w 564"/>
                  <a:gd name="T89" fmla="*/ 36 h 420"/>
                  <a:gd name="T90" fmla="*/ 0 w 564"/>
                  <a:gd name="T91" fmla="*/ 24 h 420"/>
                  <a:gd name="T92" fmla="*/ 174 w 564"/>
                  <a:gd name="T93" fmla="*/ 6 h 420"/>
                  <a:gd name="T94" fmla="*/ 186 w 564"/>
                  <a:gd name="T95" fmla="*/ 30 h 420"/>
                  <a:gd name="T96" fmla="*/ 366 w 564"/>
                  <a:gd name="T97" fmla="*/ 18 h 420"/>
                  <a:gd name="T98" fmla="*/ 372 w 564"/>
                  <a:gd name="T99" fmla="*/ 36 h 420"/>
                  <a:gd name="T100" fmla="*/ 378 w 564"/>
                  <a:gd name="T101" fmla="*/ 30 h 420"/>
                  <a:gd name="T102" fmla="*/ 372 w 564"/>
                  <a:gd name="T103" fmla="*/ 0 h 420"/>
                  <a:gd name="T104" fmla="*/ 402 w 564"/>
                  <a:gd name="T105" fmla="*/ 0 h 420"/>
                  <a:gd name="T106" fmla="*/ 408 w 564"/>
                  <a:gd name="T107" fmla="*/ 0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4"/>
                  <a:gd name="T163" fmla="*/ 0 h 420"/>
                  <a:gd name="T164" fmla="*/ 564 w 564"/>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4" h="420">
                    <a:moveTo>
                      <a:pt x="408" y="0"/>
                    </a:moveTo>
                    <a:lnTo>
                      <a:pt x="558" y="288"/>
                    </a:lnTo>
                    <a:lnTo>
                      <a:pt x="564" y="360"/>
                    </a:lnTo>
                    <a:lnTo>
                      <a:pt x="552" y="378"/>
                    </a:lnTo>
                    <a:lnTo>
                      <a:pt x="552" y="396"/>
                    </a:lnTo>
                    <a:lnTo>
                      <a:pt x="546" y="408"/>
                    </a:lnTo>
                    <a:lnTo>
                      <a:pt x="504" y="420"/>
                    </a:lnTo>
                    <a:lnTo>
                      <a:pt x="498" y="408"/>
                    </a:lnTo>
                    <a:lnTo>
                      <a:pt x="510" y="414"/>
                    </a:lnTo>
                    <a:lnTo>
                      <a:pt x="516" y="402"/>
                    </a:lnTo>
                    <a:lnTo>
                      <a:pt x="498" y="402"/>
                    </a:lnTo>
                    <a:lnTo>
                      <a:pt x="474" y="372"/>
                    </a:lnTo>
                    <a:lnTo>
                      <a:pt x="450" y="366"/>
                    </a:lnTo>
                    <a:lnTo>
                      <a:pt x="432" y="330"/>
                    </a:lnTo>
                    <a:lnTo>
                      <a:pt x="414" y="318"/>
                    </a:lnTo>
                    <a:lnTo>
                      <a:pt x="414" y="294"/>
                    </a:lnTo>
                    <a:lnTo>
                      <a:pt x="402" y="294"/>
                    </a:lnTo>
                    <a:lnTo>
                      <a:pt x="408" y="306"/>
                    </a:lnTo>
                    <a:lnTo>
                      <a:pt x="402" y="306"/>
                    </a:lnTo>
                    <a:lnTo>
                      <a:pt x="366" y="258"/>
                    </a:lnTo>
                    <a:lnTo>
                      <a:pt x="384" y="228"/>
                    </a:lnTo>
                    <a:lnTo>
                      <a:pt x="360" y="216"/>
                    </a:lnTo>
                    <a:lnTo>
                      <a:pt x="366" y="240"/>
                    </a:lnTo>
                    <a:lnTo>
                      <a:pt x="348" y="228"/>
                    </a:lnTo>
                    <a:lnTo>
                      <a:pt x="354" y="150"/>
                    </a:lnTo>
                    <a:lnTo>
                      <a:pt x="270" y="78"/>
                    </a:lnTo>
                    <a:lnTo>
                      <a:pt x="234" y="72"/>
                    </a:lnTo>
                    <a:lnTo>
                      <a:pt x="228" y="90"/>
                    </a:lnTo>
                    <a:lnTo>
                      <a:pt x="162" y="114"/>
                    </a:lnTo>
                    <a:lnTo>
                      <a:pt x="156" y="102"/>
                    </a:lnTo>
                    <a:lnTo>
                      <a:pt x="162" y="108"/>
                    </a:lnTo>
                    <a:lnTo>
                      <a:pt x="162" y="102"/>
                    </a:lnTo>
                    <a:lnTo>
                      <a:pt x="132" y="66"/>
                    </a:lnTo>
                    <a:lnTo>
                      <a:pt x="120" y="72"/>
                    </a:lnTo>
                    <a:lnTo>
                      <a:pt x="132" y="78"/>
                    </a:lnTo>
                    <a:lnTo>
                      <a:pt x="78" y="66"/>
                    </a:lnTo>
                    <a:lnTo>
                      <a:pt x="102" y="60"/>
                    </a:lnTo>
                    <a:lnTo>
                      <a:pt x="96" y="54"/>
                    </a:lnTo>
                    <a:lnTo>
                      <a:pt x="36" y="72"/>
                    </a:lnTo>
                    <a:lnTo>
                      <a:pt x="48" y="60"/>
                    </a:lnTo>
                    <a:lnTo>
                      <a:pt x="30" y="54"/>
                    </a:lnTo>
                    <a:lnTo>
                      <a:pt x="30" y="66"/>
                    </a:lnTo>
                    <a:lnTo>
                      <a:pt x="18" y="72"/>
                    </a:lnTo>
                    <a:lnTo>
                      <a:pt x="18" y="54"/>
                    </a:lnTo>
                    <a:lnTo>
                      <a:pt x="0" y="36"/>
                    </a:lnTo>
                    <a:lnTo>
                      <a:pt x="0" y="24"/>
                    </a:lnTo>
                    <a:lnTo>
                      <a:pt x="174" y="6"/>
                    </a:lnTo>
                    <a:lnTo>
                      <a:pt x="186" y="30"/>
                    </a:lnTo>
                    <a:lnTo>
                      <a:pt x="366" y="18"/>
                    </a:lnTo>
                    <a:lnTo>
                      <a:pt x="372" y="36"/>
                    </a:lnTo>
                    <a:lnTo>
                      <a:pt x="378" y="30"/>
                    </a:lnTo>
                    <a:lnTo>
                      <a:pt x="372" y="0"/>
                    </a:lnTo>
                    <a:lnTo>
                      <a:pt x="402" y="0"/>
                    </a:lnTo>
                    <a:lnTo>
                      <a:pt x="408" y="0"/>
                    </a:lnTo>
                    <a:close/>
                  </a:path>
                </a:pathLst>
              </a:custGeom>
              <a:solidFill>
                <a:srgbClr val="FF8C00"/>
              </a:solidFill>
              <a:ln w="9525">
                <a:solidFill>
                  <a:srgbClr val="FF8C00"/>
                </a:solidFill>
                <a:round/>
                <a:headEnd/>
                <a:tailEnd/>
              </a:ln>
            </p:spPr>
            <p:txBody>
              <a:bodyPr/>
              <a:lstStyle/>
              <a:p>
                <a:endParaRPr lang="en-US"/>
              </a:p>
            </p:txBody>
          </p:sp>
          <p:sp>
            <p:nvSpPr>
              <p:cNvPr id="22832" name="Freeform 404"/>
              <p:cNvSpPr>
                <a:spLocks noChangeAspect="1"/>
              </p:cNvSpPr>
              <p:nvPr/>
            </p:nvSpPr>
            <p:spPr bwMode="auto">
              <a:xfrm>
                <a:off x="3471" y="2688"/>
                <a:ext cx="564" cy="420"/>
              </a:xfrm>
              <a:custGeom>
                <a:avLst/>
                <a:gdLst>
                  <a:gd name="T0" fmla="*/ 408 w 564"/>
                  <a:gd name="T1" fmla="*/ 0 h 420"/>
                  <a:gd name="T2" fmla="*/ 558 w 564"/>
                  <a:gd name="T3" fmla="*/ 288 h 420"/>
                  <a:gd name="T4" fmla="*/ 564 w 564"/>
                  <a:gd name="T5" fmla="*/ 360 h 420"/>
                  <a:gd name="T6" fmla="*/ 552 w 564"/>
                  <a:gd name="T7" fmla="*/ 378 h 420"/>
                  <a:gd name="T8" fmla="*/ 552 w 564"/>
                  <a:gd name="T9" fmla="*/ 396 h 420"/>
                  <a:gd name="T10" fmla="*/ 546 w 564"/>
                  <a:gd name="T11" fmla="*/ 408 h 420"/>
                  <a:gd name="T12" fmla="*/ 504 w 564"/>
                  <a:gd name="T13" fmla="*/ 420 h 420"/>
                  <a:gd name="T14" fmla="*/ 498 w 564"/>
                  <a:gd name="T15" fmla="*/ 408 h 420"/>
                  <a:gd name="T16" fmla="*/ 510 w 564"/>
                  <a:gd name="T17" fmla="*/ 414 h 420"/>
                  <a:gd name="T18" fmla="*/ 516 w 564"/>
                  <a:gd name="T19" fmla="*/ 402 h 420"/>
                  <a:gd name="T20" fmla="*/ 498 w 564"/>
                  <a:gd name="T21" fmla="*/ 402 h 420"/>
                  <a:gd name="T22" fmla="*/ 474 w 564"/>
                  <a:gd name="T23" fmla="*/ 372 h 420"/>
                  <a:gd name="T24" fmla="*/ 450 w 564"/>
                  <a:gd name="T25" fmla="*/ 366 h 420"/>
                  <a:gd name="T26" fmla="*/ 432 w 564"/>
                  <a:gd name="T27" fmla="*/ 330 h 420"/>
                  <a:gd name="T28" fmla="*/ 414 w 564"/>
                  <a:gd name="T29" fmla="*/ 318 h 420"/>
                  <a:gd name="T30" fmla="*/ 414 w 564"/>
                  <a:gd name="T31" fmla="*/ 294 h 420"/>
                  <a:gd name="T32" fmla="*/ 402 w 564"/>
                  <a:gd name="T33" fmla="*/ 294 h 420"/>
                  <a:gd name="T34" fmla="*/ 408 w 564"/>
                  <a:gd name="T35" fmla="*/ 306 h 420"/>
                  <a:gd name="T36" fmla="*/ 402 w 564"/>
                  <a:gd name="T37" fmla="*/ 306 h 420"/>
                  <a:gd name="T38" fmla="*/ 366 w 564"/>
                  <a:gd name="T39" fmla="*/ 258 h 420"/>
                  <a:gd name="T40" fmla="*/ 384 w 564"/>
                  <a:gd name="T41" fmla="*/ 228 h 420"/>
                  <a:gd name="T42" fmla="*/ 360 w 564"/>
                  <a:gd name="T43" fmla="*/ 216 h 420"/>
                  <a:gd name="T44" fmla="*/ 366 w 564"/>
                  <a:gd name="T45" fmla="*/ 240 h 420"/>
                  <a:gd name="T46" fmla="*/ 348 w 564"/>
                  <a:gd name="T47" fmla="*/ 228 h 420"/>
                  <a:gd name="T48" fmla="*/ 354 w 564"/>
                  <a:gd name="T49" fmla="*/ 150 h 420"/>
                  <a:gd name="T50" fmla="*/ 270 w 564"/>
                  <a:gd name="T51" fmla="*/ 78 h 420"/>
                  <a:gd name="T52" fmla="*/ 234 w 564"/>
                  <a:gd name="T53" fmla="*/ 72 h 420"/>
                  <a:gd name="T54" fmla="*/ 228 w 564"/>
                  <a:gd name="T55" fmla="*/ 90 h 420"/>
                  <a:gd name="T56" fmla="*/ 162 w 564"/>
                  <a:gd name="T57" fmla="*/ 114 h 420"/>
                  <a:gd name="T58" fmla="*/ 156 w 564"/>
                  <a:gd name="T59" fmla="*/ 102 h 420"/>
                  <a:gd name="T60" fmla="*/ 162 w 564"/>
                  <a:gd name="T61" fmla="*/ 108 h 420"/>
                  <a:gd name="T62" fmla="*/ 162 w 564"/>
                  <a:gd name="T63" fmla="*/ 102 h 420"/>
                  <a:gd name="T64" fmla="*/ 132 w 564"/>
                  <a:gd name="T65" fmla="*/ 66 h 420"/>
                  <a:gd name="T66" fmla="*/ 120 w 564"/>
                  <a:gd name="T67" fmla="*/ 72 h 420"/>
                  <a:gd name="T68" fmla="*/ 132 w 564"/>
                  <a:gd name="T69" fmla="*/ 78 h 420"/>
                  <a:gd name="T70" fmla="*/ 78 w 564"/>
                  <a:gd name="T71" fmla="*/ 66 h 420"/>
                  <a:gd name="T72" fmla="*/ 102 w 564"/>
                  <a:gd name="T73" fmla="*/ 60 h 420"/>
                  <a:gd name="T74" fmla="*/ 96 w 564"/>
                  <a:gd name="T75" fmla="*/ 54 h 420"/>
                  <a:gd name="T76" fmla="*/ 36 w 564"/>
                  <a:gd name="T77" fmla="*/ 72 h 420"/>
                  <a:gd name="T78" fmla="*/ 48 w 564"/>
                  <a:gd name="T79" fmla="*/ 60 h 420"/>
                  <a:gd name="T80" fmla="*/ 30 w 564"/>
                  <a:gd name="T81" fmla="*/ 54 h 420"/>
                  <a:gd name="T82" fmla="*/ 30 w 564"/>
                  <a:gd name="T83" fmla="*/ 66 h 420"/>
                  <a:gd name="T84" fmla="*/ 18 w 564"/>
                  <a:gd name="T85" fmla="*/ 72 h 420"/>
                  <a:gd name="T86" fmla="*/ 18 w 564"/>
                  <a:gd name="T87" fmla="*/ 54 h 420"/>
                  <a:gd name="T88" fmla="*/ 0 w 564"/>
                  <a:gd name="T89" fmla="*/ 36 h 420"/>
                  <a:gd name="T90" fmla="*/ 0 w 564"/>
                  <a:gd name="T91" fmla="*/ 24 h 420"/>
                  <a:gd name="T92" fmla="*/ 174 w 564"/>
                  <a:gd name="T93" fmla="*/ 6 h 420"/>
                  <a:gd name="T94" fmla="*/ 186 w 564"/>
                  <a:gd name="T95" fmla="*/ 30 h 420"/>
                  <a:gd name="T96" fmla="*/ 366 w 564"/>
                  <a:gd name="T97" fmla="*/ 18 h 420"/>
                  <a:gd name="T98" fmla="*/ 372 w 564"/>
                  <a:gd name="T99" fmla="*/ 36 h 420"/>
                  <a:gd name="T100" fmla="*/ 378 w 564"/>
                  <a:gd name="T101" fmla="*/ 30 h 420"/>
                  <a:gd name="T102" fmla="*/ 372 w 564"/>
                  <a:gd name="T103" fmla="*/ 0 h 420"/>
                  <a:gd name="T104" fmla="*/ 402 w 564"/>
                  <a:gd name="T105" fmla="*/ 0 h 420"/>
                  <a:gd name="T106" fmla="*/ 408 w 564"/>
                  <a:gd name="T107" fmla="*/ 0 h 420"/>
                  <a:gd name="T108" fmla="*/ 408 w 564"/>
                  <a:gd name="T109" fmla="*/ 6 h 4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4"/>
                  <a:gd name="T166" fmla="*/ 0 h 420"/>
                  <a:gd name="T167" fmla="*/ 564 w 564"/>
                  <a:gd name="T168" fmla="*/ 420 h 4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4" h="420">
                    <a:moveTo>
                      <a:pt x="408" y="0"/>
                    </a:moveTo>
                    <a:lnTo>
                      <a:pt x="558" y="288"/>
                    </a:lnTo>
                    <a:lnTo>
                      <a:pt x="564" y="360"/>
                    </a:lnTo>
                    <a:lnTo>
                      <a:pt x="552" y="378"/>
                    </a:lnTo>
                    <a:lnTo>
                      <a:pt x="552" y="396"/>
                    </a:lnTo>
                    <a:lnTo>
                      <a:pt x="546" y="408"/>
                    </a:lnTo>
                    <a:lnTo>
                      <a:pt x="504" y="420"/>
                    </a:lnTo>
                    <a:lnTo>
                      <a:pt x="498" y="408"/>
                    </a:lnTo>
                    <a:lnTo>
                      <a:pt x="510" y="414"/>
                    </a:lnTo>
                    <a:lnTo>
                      <a:pt x="516" y="402"/>
                    </a:lnTo>
                    <a:lnTo>
                      <a:pt x="498" y="402"/>
                    </a:lnTo>
                    <a:lnTo>
                      <a:pt x="474" y="372"/>
                    </a:lnTo>
                    <a:lnTo>
                      <a:pt x="450" y="366"/>
                    </a:lnTo>
                    <a:lnTo>
                      <a:pt x="432" y="330"/>
                    </a:lnTo>
                    <a:lnTo>
                      <a:pt x="414" y="318"/>
                    </a:lnTo>
                    <a:lnTo>
                      <a:pt x="414" y="294"/>
                    </a:lnTo>
                    <a:lnTo>
                      <a:pt x="402" y="294"/>
                    </a:lnTo>
                    <a:lnTo>
                      <a:pt x="408" y="306"/>
                    </a:lnTo>
                    <a:lnTo>
                      <a:pt x="402" y="306"/>
                    </a:lnTo>
                    <a:lnTo>
                      <a:pt x="366" y="258"/>
                    </a:lnTo>
                    <a:lnTo>
                      <a:pt x="384" y="228"/>
                    </a:lnTo>
                    <a:lnTo>
                      <a:pt x="360" y="216"/>
                    </a:lnTo>
                    <a:lnTo>
                      <a:pt x="366" y="240"/>
                    </a:lnTo>
                    <a:lnTo>
                      <a:pt x="348" y="228"/>
                    </a:lnTo>
                    <a:lnTo>
                      <a:pt x="354" y="150"/>
                    </a:lnTo>
                    <a:lnTo>
                      <a:pt x="270" y="78"/>
                    </a:lnTo>
                    <a:lnTo>
                      <a:pt x="234" y="72"/>
                    </a:lnTo>
                    <a:lnTo>
                      <a:pt x="228" y="90"/>
                    </a:lnTo>
                    <a:lnTo>
                      <a:pt x="162" y="114"/>
                    </a:lnTo>
                    <a:lnTo>
                      <a:pt x="156" y="102"/>
                    </a:lnTo>
                    <a:lnTo>
                      <a:pt x="162" y="108"/>
                    </a:lnTo>
                    <a:lnTo>
                      <a:pt x="162" y="102"/>
                    </a:lnTo>
                    <a:lnTo>
                      <a:pt x="132" y="66"/>
                    </a:lnTo>
                    <a:lnTo>
                      <a:pt x="120" y="72"/>
                    </a:lnTo>
                    <a:lnTo>
                      <a:pt x="132" y="78"/>
                    </a:lnTo>
                    <a:lnTo>
                      <a:pt x="78" y="66"/>
                    </a:lnTo>
                    <a:lnTo>
                      <a:pt x="102" y="60"/>
                    </a:lnTo>
                    <a:lnTo>
                      <a:pt x="96" y="54"/>
                    </a:lnTo>
                    <a:lnTo>
                      <a:pt x="36" y="72"/>
                    </a:lnTo>
                    <a:lnTo>
                      <a:pt x="48" y="60"/>
                    </a:lnTo>
                    <a:lnTo>
                      <a:pt x="30" y="54"/>
                    </a:lnTo>
                    <a:lnTo>
                      <a:pt x="30" y="66"/>
                    </a:lnTo>
                    <a:lnTo>
                      <a:pt x="18" y="72"/>
                    </a:lnTo>
                    <a:lnTo>
                      <a:pt x="18" y="54"/>
                    </a:lnTo>
                    <a:lnTo>
                      <a:pt x="0" y="36"/>
                    </a:lnTo>
                    <a:lnTo>
                      <a:pt x="0" y="24"/>
                    </a:lnTo>
                    <a:lnTo>
                      <a:pt x="174" y="6"/>
                    </a:lnTo>
                    <a:lnTo>
                      <a:pt x="186" y="30"/>
                    </a:lnTo>
                    <a:lnTo>
                      <a:pt x="366" y="18"/>
                    </a:lnTo>
                    <a:lnTo>
                      <a:pt x="372" y="36"/>
                    </a:lnTo>
                    <a:lnTo>
                      <a:pt x="378" y="30"/>
                    </a:lnTo>
                    <a:lnTo>
                      <a:pt x="372" y="0"/>
                    </a:lnTo>
                    <a:lnTo>
                      <a:pt x="402" y="0"/>
                    </a:lnTo>
                    <a:lnTo>
                      <a:pt x="408" y="0"/>
                    </a:lnTo>
                    <a:lnTo>
                      <a:pt x="408"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33" name="Freeform 405"/>
              <p:cNvSpPr>
                <a:spLocks noChangeAspect="1"/>
              </p:cNvSpPr>
              <p:nvPr/>
            </p:nvSpPr>
            <p:spPr bwMode="auto">
              <a:xfrm>
                <a:off x="3573" y="2370"/>
                <a:ext cx="330" cy="354"/>
              </a:xfrm>
              <a:custGeom>
                <a:avLst/>
                <a:gdLst>
                  <a:gd name="T0" fmla="*/ 78 w 330"/>
                  <a:gd name="T1" fmla="*/ 12 h 354"/>
                  <a:gd name="T2" fmla="*/ 156 w 330"/>
                  <a:gd name="T3" fmla="*/ 0 h 354"/>
                  <a:gd name="T4" fmla="*/ 144 w 330"/>
                  <a:gd name="T5" fmla="*/ 24 h 354"/>
                  <a:gd name="T6" fmla="*/ 174 w 330"/>
                  <a:gd name="T7" fmla="*/ 42 h 354"/>
                  <a:gd name="T8" fmla="*/ 204 w 330"/>
                  <a:gd name="T9" fmla="*/ 78 h 354"/>
                  <a:gd name="T10" fmla="*/ 282 w 330"/>
                  <a:gd name="T11" fmla="*/ 138 h 354"/>
                  <a:gd name="T12" fmla="*/ 312 w 330"/>
                  <a:gd name="T13" fmla="*/ 204 h 354"/>
                  <a:gd name="T14" fmla="*/ 330 w 330"/>
                  <a:gd name="T15" fmla="*/ 210 h 354"/>
                  <a:gd name="T16" fmla="*/ 318 w 330"/>
                  <a:gd name="T17" fmla="*/ 234 h 354"/>
                  <a:gd name="T18" fmla="*/ 318 w 330"/>
                  <a:gd name="T19" fmla="*/ 246 h 354"/>
                  <a:gd name="T20" fmla="*/ 306 w 330"/>
                  <a:gd name="T21" fmla="*/ 270 h 354"/>
                  <a:gd name="T22" fmla="*/ 306 w 330"/>
                  <a:gd name="T23" fmla="*/ 282 h 354"/>
                  <a:gd name="T24" fmla="*/ 300 w 330"/>
                  <a:gd name="T25" fmla="*/ 282 h 354"/>
                  <a:gd name="T26" fmla="*/ 312 w 330"/>
                  <a:gd name="T27" fmla="*/ 288 h 354"/>
                  <a:gd name="T28" fmla="*/ 306 w 330"/>
                  <a:gd name="T29" fmla="*/ 318 h 354"/>
                  <a:gd name="T30" fmla="*/ 270 w 330"/>
                  <a:gd name="T31" fmla="*/ 318 h 354"/>
                  <a:gd name="T32" fmla="*/ 276 w 330"/>
                  <a:gd name="T33" fmla="*/ 348 h 354"/>
                  <a:gd name="T34" fmla="*/ 270 w 330"/>
                  <a:gd name="T35" fmla="*/ 354 h 354"/>
                  <a:gd name="T36" fmla="*/ 264 w 330"/>
                  <a:gd name="T37" fmla="*/ 336 h 354"/>
                  <a:gd name="T38" fmla="*/ 84 w 330"/>
                  <a:gd name="T39" fmla="*/ 348 h 354"/>
                  <a:gd name="T40" fmla="*/ 72 w 330"/>
                  <a:gd name="T41" fmla="*/ 324 h 354"/>
                  <a:gd name="T42" fmla="*/ 54 w 330"/>
                  <a:gd name="T43" fmla="*/ 258 h 354"/>
                  <a:gd name="T44" fmla="*/ 66 w 330"/>
                  <a:gd name="T45" fmla="*/ 228 h 354"/>
                  <a:gd name="T46" fmla="*/ 42 w 330"/>
                  <a:gd name="T47" fmla="*/ 186 h 354"/>
                  <a:gd name="T48" fmla="*/ 0 w 330"/>
                  <a:gd name="T49" fmla="*/ 24 h 354"/>
                  <a:gd name="T50" fmla="*/ 78 w 330"/>
                  <a:gd name="T51" fmla="*/ 12 h 3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0"/>
                  <a:gd name="T79" fmla="*/ 0 h 354"/>
                  <a:gd name="T80" fmla="*/ 330 w 330"/>
                  <a:gd name="T81" fmla="*/ 354 h 3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0" h="354">
                    <a:moveTo>
                      <a:pt x="78" y="12"/>
                    </a:moveTo>
                    <a:lnTo>
                      <a:pt x="156" y="0"/>
                    </a:lnTo>
                    <a:lnTo>
                      <a:pt x="144" y="24"/>
                    </a:lnTo>
                    <a:lnTo>
                      <a:pt x="174" y="42"/>
                    </a:lnTo>
                    <a:lnTo>
                      <a:pt x="204" y="78"/>
                    </a:lnTo>
                    <a:lnTo>
                      <a:pt x="282" y="138"/>
                    </a:lnTo>
                    <a:lnTo>
                      <a:pt x="312" y="204"/>
                    </a:lnTo>
                    <a:lnTo>
                      <a:pt x="330" y="210"/>
                    </a:lnTo>
                    <a:lnTo>
                      <a:pt x="318" y="234"/>
                    </a:lnTo>
                    <a:lnTo>
                      <a:pt x="318" y="246"/>
                    </a:lnTo>
                    <a:lnTo>
                      <a:pt x="306" y="270"/>
                    </a:lnTo>
                    <a:lnTo>
                      <a:pt x="306" y="282"/>
                    </a:lnTo>
                    <a:lnTo>
                      <a:pt x="300" y="282"/>
                    </a:lnTo>
                    <a:lnTo>
                      <a:pt x="312" y="288"/>
                    </a:lnTo>
                    <a:lnTo>
                      <a:pt x="306" y="318"/>
                    </a:lnTo>
                    <a:lnTo>
                      <a:pt x="270" y="318"/>
                    </a:lnTo>
                    <a:lnTo>
                      <a:pt x="276" y="348"/>
                    </a:lnTo>
                    <a:lnTo>
                      <a:pt x="270" y="354"/>
                    </a:lnTo>
                    <a:lnTo>
                      <a:pt x="264" y="336"/>
                    </a:lnTo>
                    <a:lnTo>
                      <a:pt x="84" y="348"/>
                    </a:lnTo>
                    <a:lnTo>
                      <a:pt x="72" y="324"/>
                    </a:lnTo>
                    <a:lnTo>
                      <a:pt x="54" y="258"/>
                    </a:lnTo>
                    <a:lnTo>
                      <a:pt x="66" y="228"/>
                    </a:lnTo>
                    <a:lnTo>
                      <a:pt x="42" y="186"/>
                    </a:lnTo>
                    <a:lnTo>
                      <a:pt x="0" y="24"/>
                    </a:lnTo>
                    <a:lnTo>
                      <a:pt x="78" y="12"/>
                    </a:lnTo>
                    <a:close/>
                  </a:path>
                </a:pathLst>
              </a:custGeom>
              <a:solidFill>
                <a:srgbClr val="FF8C00"/>
              </a:solidFill>
              <a:ln w="9525">
                <a:solidFill>
                  <a:srgbClr val="FF8C00"/>
                </a:solidFill>
                <a:round/>
                <a:headEnd/>
                <a:tailEnd/>
              </a:ln>
            </p:spPr>
            <p:txBody>
              <a:bodyPr/>
              <a:lstStyle/>
              <a:p>
                <a:endParaRPr lang="en-US"/>
              </a:p>
            </p:txBody>
          </p:sp>
          <p:sp>
            <p:nvSpPr>
              <p:cNvPr id="22834" name="Freeform 406"/>
              <p:cNvSpPr>
                <a:spLocks noChangeAspect="1"/>
              </p:cNvSpPr>
              <p:nvPr/>
            </p:nvSpPr>
            <p:spPr bwMode="auto">
              <a:xfrm>
                <a:off x="3573" y="2370"/>
                <a:ext cx="330" cy="354"/>
              </a:xfrm>
              <a:custGeom>
                <a:avLst/>
                <a:gdLst>
                  <a:gd name="T0" fmla="*/ 78 w 330"/>
                  <a:gd name="T1" fmla="*/ 12 h 354"/>
                  <a:gd name="T2" fmla="*/ 156 w 330"/>
                  <a:gd name="T3" fmla="*/ 0 h 354"/>
                  <a:gd name="T4" fmla="*/ 144 w 330"/>
                  <a:gd name="T5" fmla="*/ 24 h 354"/>
                  <a:gd name="T6" fmla="*/ 174 w 330"/>
                  <a:gd name="T7" fmla="*/ 42 h 354"/>
                  <a:gd name="T8" fmla="*/ 204 w 330"/>
                  <a:gd name="T9" fmla="*/ 78 h 354"/>
                  <a:gd name="T10" fmla="*/ 282 w 330"/>
                  <a:gd name="T11" fmla="*/ 138 h 354"/>
                  <a:gd name="T12" fmla="*/ 312 w 330"/>
                  <a:gd name="T13" fmla="*/ 204 h 354"/>
                  <a:gd name="T14" fmla="*/ 330 w 330"/>
                  <a:gd name="T15" fmla="*/ 210 h 354"/>
                  <a:gd name="T16" fmla="*/ 318 w 330"/>
                  <a:gd name="T17" fmla="*/ 234 h 354"/>
                  <a:gd name="T18" fmla="*/ 318 w 330"/>
                  <a:gd name="T19" fmla="*/ 246 h 354"/>
                  <a:gd name="T20" fmla="*/ 306 w 330"/>
                  <a:gd name="T21" fmla="*/ 270 h 354"/>
                  <a:gd name="T22" fmla="*/ 306 w 330"/>
                  <a:gd name="T23" fmla="*/ 282 h 354"/>
                  <a:gd name="T24" fmla="*/ 300 w 330"/>
                  <a:gd name="T25" fmla="*/ 282 h 354"/>
                  <a:gd name="T26" fmla="*/ 312 w 330"/>
                  <a:gd name="T27" fmla="*/ 288 h 354"/>
                  <a:gd name="T28" fmla="*/ 306 w 330"/>
                  <a:gd name="T29" fmla="*/ 318 h 354"/>
                  <a:gd name="T30" fmla="*/ 270 w 330"/>
                  <a:gd name="T31" fmla="*/ 318 h 354"/>
                  <a:gd name="T32" fmla="*/ 276 w 330"/>
                  <a:gd name="T33" fmla="*/ 348 h 354"/>
                  <a:gd name="T34" fmla="*/ 270 w 330"/>
                  <a:gd name="T35" fmla="*/ 354 h 354"/>
                  <a:gd name="T36" fmla="*/ 264 w 330"/>
                  <a:gd name="T37" fmla="*/ 336 h 354"/>
                  <a:gd name="T38" fmla="*/ 84 w 330"/>
                  <a:gd name="T39" fmla="*/ 348 h 354"/>
                  <a:gd name="T40" fmla="*/ 72 w 330"/>
                  <a:gd name="T41" fmla="*/ 324 h 354"/>
                  <a:gd name="T42" fmla="*/ 54 w 330"/>
                  <a:gd name="T43" fmla="*/ 258 h 354"/>
                  <a:gd name="T44" fmla="*/ 66 w 330"/>
                  <a:gd name="T45" fmla="*/ 228 h 354"/>
                  <a:gd name="T46" fmla="*/ 42 w 330"/>
                  <a:gd name="T47" fmla="*/ 186 h 354"/>
                  <a:gd name="T48" fmla="*/ 0 w 330"/>
                  <a:gd name="T49" fmla="*/ 24 h 354"/>
                  <a:gd name="T50" fmla="*/ 78 w 330"/>
                  <a:gd name="T51" fmla="*/ 12 h 354"/>
                  <a:gd name="T52" fmla="*/ 78 w 330"/>
                  <a:gd name="T53" fmla="*/ 18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0"/>
                  <a:gd name="T82" fmla="*/ 0 h 354"/>
                  <a:gd name="T83" fmla="*/ 330 w 330"/>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0" h="354">
                    <a:moveTo>
                      <a:pt x="78" y="12"/>
                    </a:moveTo>
                    <a:lnTo>
                      <a:pt x="156" y="0"/>
                    </a:lnTo>
                    <a:lnTo>
                      <a:pt x="144" y="24"/>
                    </a:lnTo>
                    <a:lnTo>
                      <a:pt x="174" y="42"/>
                    </a:lnTo>
                    <a:lnTo>
                      <a:pt x="204" y="78"/>
                    </a:lnTo>
                    <a:lnTo>
                      <a:pt x="282" y="138"/>
                    </a:lnTo>
                    <a:lnTo>
                      <a:pt x="312" y="204"/>
                    </a:lnTo>
                    <a:lnTo>
                      <a:pt x="330" y="210"/>
                    </a:lnTo>
                    <a:lnTo>
                      <a:pt x="318" y="234"/>
                    </a:lnTo>
                    <a:lnTo>
                      <a:pt x="318" y="246"/>
                    </a:lnTo>
                    <a:lnTo>
                      <a:pt x="306" y="270"/>
                    </a:lnTo>
                    <a:lnTo>
                      <a:pt x="306" y="282"/>
                    </a:lnTo>
                    <a:lnTo>
                      <a:pt x="300" y="282"/>
                    </a:lnTo>
                    <a:lnTo>
                      <a:pt x="312" y="288"/>
                    </a:lnTo>
                    <a:lnTo>
                      <a:pt x="306" y="318"/>
                    </a:lnTo>
                    <a:lnTo>
                      <a:pt x="270" y="318"/>
                    </a:lnTo>
                    <a:lnTo>
                      <a:pt x="276" y="348"/>
                    </a:lnTo>
                    <a:lnTo>
                      <a:pt x="270" y="354"/>
                    </a:lnTo>
                    <a:lnTo>
                      <a:pt x="264" y="336"/>
                    </a:lnTo>
                    <a:lnTo>
                      <a:pt x="84" y="348"/>
                    </a:lnTo>
                    <a:lnTo>
                      <a:pt x="72" y="324"/>
                    </a:lnTo>
                    <a:lnTo>
                      <a:pt x="54" y="258"/>
                    </a:lnTo>
                    <a:lnTo>
                      <a:pt x="66" y="228"/>
                    </a:lnTo>
                    <a:lnTo>
                      <a:pt x="42" y="186"/>
                    </a:lnTo>
                    <a:lnTo>
                      <a:pt x="0" y="24"/>
                    </a:lnTo>
                    <a:lnTo>
                      <a:pt x="78" y="12"/>
                    </a:lnTo>
                    <a:lnTo>
                      <a:pt x="78" y="1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35" name="Freeform 407"/>
              <p:cNvSpPr>
                <a:spLocks noChangeAspect="1"/>
              </p:cNvSpPr>
              <p:nvPr/>
            </p:nvSpPr>
            <p:spPr bwMode="auto">
              <a:xfrm>
                <a:off x="1911" y="2844"/>
                <a:ext cx="30" cy="36"/>
              </a:xfrm>
              <a:custGeom>
                <a:avLst/>
                <a:gdLst>
                  <a:gd name="T0" fmla="*/ 6 w 30"/>
                  <a:gd name="T1" fmla="*/ 0 h 36"/>
                  <a:gd name="T2" fmla="*/ 6 w 30"/>
                  <a:gd name="T3" fmla="*/ 6 h 36"/>
                  <a:gd name="T4" fmla="*/ 18 w 30"/>
                  <a:gd name="T5" fmla="*/ 6 h 36"/>
                  <a:gd name="T6" fmla="*/ 18 w 30"/>
                  <a:gd name="T7" fmla="*/ 0 h 36"/>
                  <a:gd name="T8" fmla="*/ 24 w 30"/>
                  <a:gd name="T9" fmla="*/ 0 h 36"/>
                  <a:gd name="T10" fmla="*/ 30 w 30"/>
                  <a:gd name="T11" fmla="*/ 12 h 36"/>
                  <a:gd name="T12" fmla="*/ 30 w 30"/>
                  <a:gd name="T13" fmla="*/ 18 h 36"/>
                  <a:gd name="T14" fmla="*/ 24 w 30"/>
                  <a:gd name="T15" fmla="*/ 30 h 36"/>
                  <a:gd name="T16" fmla="*/ 12 w 30"/>
                  <a:gd name="T17" fmla="*/ 36 h 36"/>
                  <a:gd name="T18" fmla="*/ 6 w 30"/>
                  <a:gd name="T19" fmla="*/ 30 h 36"/>
                  <a:gd name="T20" fmla="*/ 0 w 30"/>
                  <a:gd name="T21" fmla="*/ 24 h 36"/>
                  <a:gd name="T22" fmla="*/ 0 w 30"/>
                  <a:gd name="T23" fmla="*/ 12 h 36"/>
                  <a:gd name="T24" fmla="*/ 6 w 30"/>
                  <a:gd name="T25" fmla="*/ 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36"/>
                  <a:gd name="T41" fmla="*/ 30 w 30"/>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36">
                    <a:moveTo>
                      <a:pt x="6" y="0"/>
                    </a:moveTo>
                    <a:lnTo>
                      <a:pt x="6" y="6"/>
                    </a:lnTo>
                    <a:lnTo>
                      <a:pt x="18" y="6"/>
                    </a:lnTo>
                    <a:lnTo>
                      <a:pt x="18" y="0"/>
                    </a:lnTo>
                    <a:lnTo>
                      <a:pt x="24" y="0"/>
                    </a:lnTo>
                    <a:lnTo>
                      <a:pt x="30" y="12"/>
                    </a:lnTo>
                    <a:lnTo>
                      <a:pt x="30" y="18"/>
                    </a:lnTo>
                    <a:lnTo>
                      <a:pt x="24" y="30"/>
                    </a:lnTo>
                    <a:lnTo>
                      <a:pt x="12" y="36"/>
                    </a:lnTo>
                    <a:lnTo>
                      <a:pt x="6" y="30"/>
                    </a:lnTo>
                    <a:lnTo>
                      <a:pt x="0" y="24"/>
                    </a:lnTo>
                    <a:lnTo>
                      <a:pt x="0" y="12"/>
                    </a:lnTo>
                    <a:lnTo>
                      <a:pt x="6" y="0"/>
                    </a:lnTo>
                    <a:close/>
                  </a:path>
                </a:pathLst>
              </a:custGeom>
              <a:solidFill>
                <a:srgbClr val="FFAA00"/>
              </a:solidFill>
              <a:ln w="9525">
                <a:solidFill>
                  <a:srgbClr val="FFAA00"/>
                </a:solidFill>
                <a:round/>
                <a:headEnd/>
                <a:tailEnd/>
              </a:ln>
            </p:spPr>
            <p:txBody>
              <a:bodyPr/>
              <a:lstStyle/>
              <a:p>
                <a:endParaRPr lang="en-US"/>
              </a:p>
            </p:txBody>
          </p:sp>
          <p:sp>
            <p:nvSpPr>
              <p:cNvPr id="22836" name="Freeform 408"/>
              <p:cNvSpPr>
                <a:spLocks noChangeAspect="1"/>
              </p:cNvSpPr>
              <p:nvPr/>
            </p:nvSpPr>
            <p:spPr bwMode="auto">
              <a:xfrm>
                <a:off x="1911" y="2844"/>
                <a:ext cx="30" cy="36"/>
              </a:xfrm>
              <a:custGeom>
                <a:avLst/>
                <a:gdLst>
                  <a:gd name="T0" fmla="*/ 6 w 30"/>
                  <a:gd name="T1" fmla="*/ 0 h 36"/>
                  <a:gd name="T2" fmla="*/ 6 w 30"/>
                  <a:gd name="T3" fmla="*/ 6 h 36"/>
                  <a:gd name="T4" fmla="*/ 18 w 30"/>
                  <a:gd name="T5" fmla="*/ 6 h 36"/>
                  <a:gd name="T6" fmla="*/ 18 w 30"/>
                  <a:gd name="T7" fmla="*/ 0 h 36"/>
                  <a:gd name="T8" fmla="*/ 24 w 30"/>
                  <a:gd name="T9" fmla="*/ 0 h 36"/>
                  <a:gd name="T10" fmla="*/ 30 w 30"/>
                  <a:gd name="T11" fmla="*/ 12 h 36"/>
                  <a:gd name="T12" fmla="*/ 30 w 30"/>
                  <a:gd name="T13" fmla="*/ 18 h 36"/>
                  <a:gd name="T14" fmla="*/ 24 w 30"/>
                  <a:gd name="T15" fmla="*/ 30 h 36"/>
                  <a:gd name="T16" fmla="*/ 12 w 30"/>
                  <a:gd name="T17" fmla="*/ 36 h 36"/>
                  <a:gd name="T18" fmla="*/ 6 w 30"/>
                  <a:gd name="T19" fmla="*/ 30 h 36"/>
                  <a:gd name="T20" fmla="*/ 0 w 30"/>
                  <a:gd name="T21" fmla="*/ 24 h 36"/>
                  <a:gd name="T22" fmla="*/ 0 w 30"/>
                  <a:gd name="T23" fmla="*/ 12 h 36"/>
                  <a:gd name="T24" fmla="*/ 6 w 30"/>
                  <a:gd name="T25" fmla="*/ 0 h 36"/>
                  <a:gd name="T26" fmla="*/ 6 w 30"/>
                  <a:gd name="T27" fmla="*/ 6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36"/>
                  <a:gd name="T44" fmla="*/ 30 w 30"/>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36">
                    <a:moveTo>
                      <a:pt x="6" y="0"/>
                    </a:moveTo>
                    <a:lnTo>
                      <a:pt x="6" y="6"/>
                    </a:lnTo>
                    <a:lnTo>
                      <a:pt x="18" y="6"/>
                    </a:lnTo>
                    <a:lnTo>
                      <a:pt x="18" y="0"/>
                    </a:lnTo>
                    <a:lnTo>
                      <a:pt x="24" y="0"/>
                    </a:lnTo>
                    <a:lnTo>
                      <a:pt x="30" y="12"/>
                    </a:lnTo>
                    <a:lnTo>
                      <a:pt x="30" y="18"/>
                    </a:lnTo>
                    <a:lnTo>
                      <a:pt x="24" y="30"/>
                    </a:lnTo>
                    <a:lnTo>
                      <a:pt x="12" y="36"/>
                    </a:lnTo>
                    <a:lnTo>
                      <a:pt x="6" y="30"/>
                    </a:lnTo>
                    <a:lnTo>
                      <a:pt x="0" y="24"/>
                    </a:lnTo>
                    <a:lnTo>
                      <a:pt x="0" y="12"/>
                    </a:lnTo>
                    <a:lnTo>
                      <a:pt x="6" y="0"/>
                    </a:lnTo>
                    <a:lnTo>
                      <a:pt x="6"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37" name="Freeform 409"/>
              <p:cNvSpPr>
                <a:spLocks noChangeAspect="1"/>
              </p:cNvSpPr>
              <p:nvPr/>
            </p:nvSpPr>
            <p:spPr bwMode="auto">
              <a:xfrm>
                <a:off x="2013" y="2898"/>
                <a:ext cx="30" cy="30"/>
              </a:xfrm>
              <a:custGeom>
                <a:avLst/>
                <a:gdLst>
                  <a:gd name="T0" fmla="*/ 0 w 30"/>
                  <a:gd name="T1" fmla="*/ 12 h 30"/>
                  <a:gd name="T2" fmla="*/ 0 w 30"/>
                  <a:gd name="T3" fmla="*/ 6 h 30"/>
                  <a:gd name="T4" fmla="*/ 6 w 30"/>
                  <a:gd name="T5" fmla="*/ 0 h 30"/>
                  <a:gd name="T6" fmla="*/ 12 w 30"/>
                  <a:gd name="T7" fmla="*/ 6 h 30"/>
                  <a:gd name="T8" fmla="*/ 24 w 30"/>
                  <a:gd name="T9" fmla="*/ 18 h 30"/>
                  <a:gd name="T10" fmla="*/ 30 w 30"/>
                  <a:gd name="T11" fmla="*/ 24 h 30"/>
                  <a:gd name="T12" fmla="*/ 18 w 30"/>
                  <a:gd name="T13" fmla="*/ 24 h 30"/>
                  <a:gd name="T14" fmla="*/ 12 w 30"/>
                  <a:gd name="T15" fmla="*/ 30 h 30"/>
                  <a:gd name="T16" fmla="*/ 6 w 30"/>
                  <a:gd name="T17" fmla="*/ 24 h 30"/>
                  <a:gd name="T18" fmla="*/ 0 w 30"/>
                  <a:gd name="T19" fmla="*/ 12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0"/>
                  <a:gd name="T32" fmla="*/ 30 w 30"/>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0">
                    <a:moveTo>
                      <a:pt x="0" y="12"/>
                    </a:moveTo>
                    <a:lnTo>
                      <a:pt x="0" y="6"/>
                    </a:lnTo>
                    <a:lnTo>
                      <a:pt x="6" y="0"/>
                    </a:lnTo>
                    <a:lnTo>
                      <a:pt x="12" y="6"/>
                    </a:lnTo>
                    <a:lnTo>
                      <a:pt x="24" y="18"/>
                    </a:lnTo>
                    <a:lnTo>
                      <a:pt x="30" y="24"/>
                    </a:lnTo>
                    <a:lnTo>
                      <a:pt x="18" y="24"/>
                    </a:lnTo>
                    <a:lnTo>
                      <a:pt x="12" y="30"/>
                    </a:lnTo>
                    <a:lnTo>
                      <a:pt x="6" y="24"/>
                    </a:lnTo>
                    <a:lnTo>
                      <a:pt x="0" y="12"/>
                    </a:lnTo>
                    <a:close/>
                  </a:path>
                </a:pathLst>
              </a:custGeom>
              <a:solidFill>
                <a:srgbClr val="FFAA00"/>
              </a:solidFill>
              <a:ln w="9525">
                <a:solidFill>
                  <a:srgbClr val="FFAA00"/>
                </a:solidFill>
                <a:round/>
                <a:headEnd/>
                <a:tailEnd/>
              </a:ln>
            </p:spPr>
            <p:txBody>
              <a:bodyPr/>
              <a:lstStyle/>
              <a:p>
                <a:endParaRPr lang="en-US"/>
              </a:p>
            </p:txBody>
          </p:sp>
          <p:sp>
            <p:nvSpPr>
              <p:cNvPr id="22838" name="Freeform 410"/>
              <p:cNvSpPr>
                <a:spLocks noChangeAspect="1"/>
              </p:cNvSpPr>
              <p:nvPr/>
            </p:nvSpPr>
            <p:spPr bwMode="auto">
              <a:xfrm>
                <a:off x="2013" y="2898"/>
                <a:ext cx="30" cy="30"/>
              </a:xfrm>
              <a:custGeom>
                <a:avLst/>
                <a:gdLst>
                  <a:gd name="T0" fmla="*/ 0 w 30"/>
                  <a:gd name="T1" fmla="*/ 12 h 30"/>
                  <a:gd name="T2" fmla="*/ 0 w 30"/>
                  <a:gd name="T3" fmla="*/ 6 h 30"/>
                  <a:gd name="T4" fmla="*/ 6 w 30"/>
                  <a:gd name="T5" fmla="*/ 0 h 30"/>
                  <a:gd name="T6" fmla="*/ 12 w 30"/>
                  <a:gd name="T7" fmla="*/ 6 h 30"/>
                  <a:gd name="T8" fmla="*/ 24 w 30"/>
                  <a:gd name="T9" fmla="*/ 18 h 30"/>
                  <a:gd name="T10" fmla="*/ 30 w 30"/>
                  <a:gd name="T11" fmla="*/ 24 h 30"/>
                  <a:gd name="T12" fmla="*/ 18 w 30"/>
                  <a:gd name="T13" fmla="*/ 24 h 30"/>
                  <a:gd name="T14" fmla="*/ 12 w 30"/>
                  <a:gd name="T15" fmla="*/ 30 h 30"/>
                  <a:gd name="T16" fmla="*/ 6 w 30"/>
                  <a:gd name="T17" fmla="*/ 24 h 30"/>
                  <a:gd name="T18" fmla="*/ 0 w 30"/>
                  <a:gd name="T19" fmla="*/ 12 h 30"/>
                  <a:gd name="T20" fmla="*/ 0 w 30"/>
                  <a:gd name="T21" fmla="*/ 18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30"/>
                  <a:gd name="T35" fmla="*/ 30 w 30"/>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30">
                    <a:moveTo>
                      <a:pt x="0" y="12"/>
                    </a:moveTo>
                    <a:lnTo>
                      <a:pt x="0" y="6"/>
                    </a:lnTo>
                    <a:lnTo>
                      <a:pt x="6" y="0"/>
                    </a:lnTo>
                    <a:lnTo>
                      <a:pt x="12" y="6"/>
                    </a:lnTo>
                    <a:lnTo>
                      <a:pt x="24" y="18"/>
                    </a:lnTo>
                    <a:lnTo>
                      <a:pt x="30" y="24"/>
                    </a:lnTo>
                    <a:lnTo>
                      <a:pt x="18" y="24"/>
                    </a:lnTo>
                    <a:lnTo>
                      <a:pt x="12" y="30"/>
                    </a:lnTo>
                    <a:lnTo>
                      <a:pt x="6" y="24"/>
                    </a:lnTo>
                    <a:lnTo>
                      <a:pt x="0" y="12"/>
                    </a:lnTo>
                    <a:lnTo>
                      <a:pt x="0" y="1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39" name="Freeform 411"/>
              <p:cNvSpPr>
                <a:spLocks noChangeAspect="1"/>
              </p:cNvSpPr>
              <p:nvPr/>
            </p:nvSpPr>
            <p:spPr bwMode="auto">
              <a:xfrm>
                <a:off x="2067" y="2934"/>
                <a:ext cx="36" cy="12"/>
              </a:xfrm>
              <a:custGeom>
                <a:avLst/>
                <a:gdLst>
                  <a:gd name="T0" fmla="*/ 0 w 36"/>
                  <a:gd name="T1" fmla="*/ 6 h 12"/>
                  <a:gd name="T2" fmla="*/ 24 w 36"/>
                  <a:gd name="T3" fmla="*/ 6 h 12"/>
                  <a:gd name="T4" fmla="*/ 30 w 36"/>
                  <a:gd name="T5" fmla="*/ 0 h 12"/>
                  <a:gd name="T6" fmla="*/ 36 w 36"/>
                  <a:gd name="T7" fmla="*/ 0 h 12"/>
                  <a:gd name="T8" fmla="*/ 36 w 36"/>
                  <a:gd name="T9" fmla="*/ 12 h 12"/>
                  <a:gd name="T10" fmla="*/ 6 w 36"/>
                  <a:gd name="T11" fmla="*/ 12 h 12"/>
                  <a:gd name="T12" fmla="*/ 0 w 36"/>
                  <a:gd name="T13" fmla="*/ 6 h 12"/>
                  <a:gd name="T14" fmla="*/ 0 60000 65536"/>
                  <a:gd name="T15" fmla="*/ 0 60000 65536"/>
                  <a:gd name="T16" fmla="*/ 0 60000 65536"/>
                  <a:gd name="T17" fmla="*/ 0 60000 65536"/>
                  <a:gd name="T18" fmla="*/ 0 60000 65536"/>
                  <a:gd name="T19" fmla="*/ 0 60000 65536"/>
                  <a:gd name="T20" fmla="*/ 0 60000 65536"/>
                  <a:gd name="T21" fmla="*/ 0 w 36"/>
                  <a:gd name="T22" fmla="*/ 0 h 12"/>
                  <a:gd name="T23" fmla="*/ 36 w 3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12">
                    <a:moveTo>
                      <a:pt x="0" y="6"/>
                    </a:moveTo>
                    <a:lnTo>
                      <a:pt x="24" y="6"/>
                    </a:lnTo>
                    <a:lnTo>
                      <a:pt x="30" y="0"/>
                    </a:lnTo>
                    <a:lnTo>
                      <a:pt x="36" y="0"/>
                    </a:lnTo>
                    <a:lnTo>
                      <a:pt x="36" y="12"/>
                    </a:lnTo>
                    <a:lnTo>
                      <a:pt x="6" y="12"/>
                    </a:lnTo>
                    <a:lnTo>
                      <a:pt x="0" y="6"/>
                    </a:lnTo>
                    <a:close/>
                  </a:path>
                </a:pathLst>
              </a:custGeom>
              <a:solidFill>
                <a:srgbClr val="FFAA00"/>
              </a:solidFill>
              <a:ln w="9525">
                <a:solidFill>
                  <a:srgbClr val="FFAA00"/>
                </a:solidFill>
                <a:round/>
                <a:headEnd/>
                <a:tailEnd/>
              </a:ln>
            </p:spPr>
            <p:txBody>
              <a:bodyPr/>
              <a:lstStyle/>
              <a:p>
                <a:endParaRPr lang="en-US"/>
              </a:p>
            </p:txBody>
          </p:sp>
          <p:sp>
            <p:nvSpPr>
              <p:cNvPr id="22840" name="Freeform 412"/>
              <p:cNvSpPr>
                <a:spLocks noChangeAspect="1"/>
              </p:cNvSpPr>
              <p:nvPr/>
            </p:nvSpPr>
            <p:spPr bwMode="auto">
              <a:xfrm>
                <a:off x="2067" y="2934"/>
                <a:ext cx="36" cy="12"/>
              </a:xfrm>
              <a:custGeom>
                <a:avLst/>
                <a:gdLst>
                  <a:gd name="T0" fmla="*/ 0 w 36"/>
                  <a:gd name="T1" fmla="*/ 6 h 12"/>
                  <a:gd name="T2" fmla="*/ 24 w 36"/>
                  <a:gd name="T3" fmla="*/ 6 h 12"/>
                  <a:gd name="T4" fmla="*/ 30 w 36"/>
                  <a:gd name="T5" fmla="*/ 0 h 12"/>
                  <a:gd name="T6" fmla="*/ 36 w 36"/>
                  <a:gd name="T7" fmla="*/ 0 h 12"/>
                  <a:gd name="T8" fmla="*/ 36 w 36"/>
                  <a:gd name="T9" fmla="*/ 12 h 12"/>
                  <a:gd name="T10" fmla="*/ 6 w 36"/>
                  <a:gd name="T11" fmla="*/ 12 h 12"/>
                  <a:gd name="T12" fmla="*/ 0 w 36"/>
                  <a:gd name="T13" fmla="*/ 6 h 12"/>
                  <a:gd name="T14" fmla="*/ 0 w 36"/>
                  <a:gd name="T15" fmla="*/ 12 h 12"/>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12"/>
                  <a:gd name="T26" fmla="*/ 36 w 36"/>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12">
                    <a:moveTo>
                      <a:pt x="0" y="6"/>
                    </a:moveTo>
                    <a:lnTo>
                      <a:pt x="24" y="6"/>
                    </a:lnTo>
                    <a:lnTo>
                      <a:pt x="30" y="0"/>
                    </a:lnTo>
                    <a:lnTo>
                      <a:pt x="36" y="0"/>
                    </a:lnTo>
                    <a:lnTo>
                      <a:pt x="36" y="12"/>
                    </a:lnTo>
                    <a:lnTo>
                      <a:pt x="6" y="12"/>
                    </a:lnTo>
                    <a:lnTo>
                      <a:pt x="0" y="6"/>
                    </a:lnTo>
                    <a:lnTo>
                      <a:pt x="0"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41" name="Freeform 413"/>
              <p:cNvSpPr>
                <a:spLocks noChangeAspect="1"/>
              </p:cNvSpPr>
              <p:nvPr/>
            </p:nvSpPr>
            <p:spPr bwMode="auto">
              <a:xfrm>
                <a:off x="2109" y="2952"/>
                <a:ext cx="42" cy="36"/>
              </a:xfrm>
              <a:custGeom>
                <a:avLst/>
                <a:gdLst>
                  <a:gd name="T0" fmla="*/ 18 w 42"/>
                  <a:gd name="T1" fmla="*/ 6 h 36"/>
                  <a:gd name="T2" fmla="*/ 24 w 42"/>
                  <a:gd name="T3" fmla="*/ 6 h 36"/>
                  <a:gd name="T4" fmla="*/ 30 w 42"/>
                  <a:gd name="T5" fmla="*/ 12 h 36"/>
                  <a:gd name="T6" fmla="*/ 42 w 42"/>
                  <a:gd name="T7" fmla="*/ 18 h 36"/>
                  <a:gd name="T8" fmla="*/ 42 w 42"/>
                  <a:gd name="T9" fmla="*/ 30 h 36"/>
                  <a:gd name="T10" fmla="*/ 30 w 42"/>
                  <a:gd name="T11" fmla="*/ 36 h 36"/>
                  <a:gd name="T12" fmla="*/ 18 w 42"/>
                  <a:gd name="T13" fmla="*/ 36 h 36"/>
                  <a:gd name="T14" fmla="*/ 18 w 42"/>
                  <a:gd name="T15" fmla="*/ 24 h 36"/>
                  <a:gd name="T16" fmla="*/ 12 w 42"/>
                  <a:gd name="T17" fmla="*/ 18 h 36"/>
                  <a:gd name="T18" fmla="*/ 6 w 42"/>
                  <a:gd name="T19" fmla="*/ 12 h 36"/>
                  <a:gd name="T20" fmla="*/ 0 w 42"/>
                  <a:gd name="T21" fmla="*/ 6 h 36"/>
                  <a:gd name="T22" fmla="*/ 0 w 42"/>
                  <a:gd name="T23" fmla="*/ 0 h 36"/>
                  <a:gd name="T24" fmla="*/ 6 w 42"/>
                  <a:gd name="T25" fmla="*/ 0 h 36"/>
                  <a:gd name="T26" fmla="*/ 18 w 42"/>
                  <a:gd name="T27" fmla="*/ 6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36"/>
                  <a:gd name="T44" fmla="*/ 42 w 4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36">
                    <a:moveTo>
                      <a:pt x="18" y="6"/>
                    </a:moveTo>
                    <a:lnTo>
                      <a:pt x="24" y="6"/>
                    </a:lnTo>
                    <a:lnTo>
                      <a:pt x="30" y="12"/>
                    </a:lnTo>
                    <a:lnTo>
                      <a:pt x="42" y="18"/>
                    </a:lnTo>
                    <a:lnTo>
                      <a:pt x="42" y="30"/>
                    </a:lnTo>
                    <a:lnTo>
                      <a:pt x="30" y="36"/>
                    </a:lnTo>
                    <a:lnTo>
                      <a:pt x="18" y="36"/>
                    </a:lnTo>
                    <a:lnTo>
                      <a:pt x="18" y="24"/>
                    </a:lnTo>
                    <a:lnTo>
                      <a:pt x="12" y="18"/>
                    </a:lnTo>
                    <a:lnTo>
                      <a:pt x="6" y="12"/>
                    </a:lnTo>
                    <a:lnTo>
                      <a:pt x="0" y="6"/>
                    </a:lnTo>
                    <a:lnTo>
                      <a:pt x="0" y="0"/>
                    </a:lnTo>
                    <a:lnTo>
                      <a:pt x="6" y="0"/>
                    </a:lnTo>
                    <a:lnTo>
                      <a:pt x="18" y="6"/>
                    </a:lnTo>
                    <a:close/>
                  </a:path>
                </a:pathLst>
              </a:custGeom>
              <a:solidFill>
                <a:srgbClr val="FFAA00"/>
              </a:solidFill>
              <a:ln w="9525">
                <a:solidFill>
                  <a:srgbClr val="FFAA00"/>
                </a:solidFill>
                <a:round/>
                <a:headEnd/>
                <a:tailEnd/>
              </a:ln>
            </p:spPr>
            <p:txBody>
              <a:bodyPr/>
              <a:lstStyle/>
              <a:p>
                <a:endParaRPr lang="en-US"/>
              </a:p>
            </p:txBody>
          </p:sp>
          <p:sp>
            <p:nvSpPr>
              <p:cNvPr id="22842" name="Freeform 414"/>
              <p:cNvSpPr>
                <a:spLocks noChangeAspect="1"/>
              </p:cNvSpPr>
              <p:nvPr/>
            </p:nvSpPr>
            <p:spPr bwMode="auto">
              <a:xfrm>
                <a:off x="2109" y="2952"/>
                <a:ext cx="42" cy="36"/>
              </a:xfrm>
              <a:custGeom>
                <a:avLst/>
                <a:gdLst>
                  <a:gd name="T0" fmla="*/ 18 w 42"/>
                  <a:gd name="T1" fmla="*/ 6 h 36"/>
                  <a:gd name="T2" fmla="*/ 24 w 42"/>
                  <a:gd name="T3" fmla="*/ 6 h 36"/>
                  <a:gd name="T4" fmla="*/ 30 w 42"/>
                  <a:gd name="T5" fmla="*/ 12 h 36"/>
                  <a:gd name="T6" fmla="*/ 42 w 42"/>
                  <a:gd name="T7" fmla="*/ 18 h 36"/>
                  <a:gd name="T8" fmla="*/ 42 w 42"/>
                  <a:gd name="T9" fmla="*/ 30 h 36"/>
                  <a:gd name="T10" fmla="*/ 30 w 42"/>
                  <a:gd name="T11" fmla="*/ 36 h 36"/>
                  <a:gd name="T12" fmla="*/ 18 w 42"/>
                  <a:gd name="T13" fmla="*/ 36 h 36"/>
                  <a:gd name="T14" fmla="*/ 18 w 42"/>
                  <a:gd name="T15" fmla="*/ 24 h 36"/>
                  <a:gd name="T16" fmla="*/ 12 w 42"/>
                  <a:gd name="T17" fmla="*/ 18 h 36"/>
                  <a:gd name="T18" fmla="*/ 6 w 42"/>
                  <a:gd name="T19" fmla="*/ 12 h 36"/>
                  <a:gd name="T20" fmla="*/ 0 w 42"/>
                  <a:gd name="T21" fmla="*/ 6 h 36"/>
                  <a:gd name="T22" fmla="*/ 0 w 42"/>
                  <a:gd name="T23" fmla="*/ 0 h 36"/>
                  <a:gd name="T24" fmla="*/ 6 w 42"/>
                  <a:gd name="T25" fmla="*/ 0 h 36"/>
                  <a:gd name="T26" fmla="*/ 18 w 42"/>
                  <a:gd name="T27" fmla="*/ 6 h 36"/>
                  <a:gd name="T28" fmla="*/ 18 w 42"/>
                  <a:gd name="T29" fmla="*/ 12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36"/>
                  <a:gd name="T47" fmla="*/ 42 w 42"/>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36">
                    <a:moveTo>
                      <a:pt x="18" y="6"/>
                    </a:moveTo>
                    <a:lnTo>
                      <a:pt x="24" y="6"/>
                    </a:lnTo>
                    <a:lnTo>
                      <a:pt x="30" y="12"/>
                    </a:lnTo>
                    <a:lnTo>
                      <a:pt x="42" y="18"/>
                    </a:lnTo>
                    <a:lnTo>
                      <a:pt x="42" y="30"/>
                    </a:lnTo>
                    <a:lnTo>
                      <a:pt x="30" y="36"/>
                    </a:lnTo>
                    <a:lnTo>
                      <a:pt x="18" y="36"/>
                    </a:lnTo>
                    <a:lnTo>
                      <a:pt x="18" y="24"/>
                    </a:lnTo>
                    <a:lnTo>
                      <a:pt x="12" y="18"/>
                    </a:lnTo>
                    <a:lnTo>
                      <a:pt x="6" y="12"/>
                    </a:lnTo>
                    <a:lnTo>
                      <a:pt x="0" y="6"/>
                    </a:lnTo>
                    <a:lnTo>
                      <a:pt x="0" y="0"/>
                    </a:lnTo>
                    <a:lnTo>
                      <a:pt x="6" y="0"/>
                    </a:lnTo>
                    <a:lnTo>
                      <a:pt x="18" y="6"/>
                    </a:lnTo>
                    <a:lnTo>
                      <a:pt x="18"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43" name="Freeform 415"/>
              <p:cNvSpPr>
                <a:spLocks noChangeAspect="1"/>
              </p:cNvSpPr>
              <p:nvPr/>
            </p:nvSpPr>
            <p:spPr bwMode="auto">
              <a:xfrm>
                <a:off x="2157" y="3024"/>
                <a:ext cx="78" cy="108"/>
              </a:xfrm>
              <a:custGeom>
                <a:avLst/>
                <a:gdLst>
                  <a:gd name="T0" fmla="*/ 6 w 78"/>
                  <a:gd name="T1" fmla="*/ 0 h 108"/>
                  <a:gd name="T2" fmla="*/ 12 w 78"/>
                  <a:gd name="T3" fmla="*/ 0 h 108"/>
                  <a:gd name="T4" fmla="*/ 18 w 78"/>
                  <a:gd name="T5" fmla="*/ 6 h 108"/>
                  <a:gd name="T6" fmla="*/ 30 w 78"/>
                  <a:gd name="T7" fmla="*/ 6 h 108"/>
                  <a:gd name="T8" fmla="*/ 36 w 78"/>
                  <a:gd name="T9" fmla="*/ 12 h 108"/>
                  <a:gd name="T10" fmla="*/ 48 w 78"/>
                  <a:gd name="T11" fmla="*/ 12 h 108"/>
                  <a:gd name="T12" fmla="*/ 48 w 78"/>
                  <a:gd name="T13" fmla="*/ 18 h 108"/>
                  <a:gd name="T14" fmla="*/ 54 w 78"/>
                  <a:gd name="T15" fmla="*/ 24 h 108"/>
                  <a:gd name="T16" fmla="*/ 54 w 78"/>
                  <a:gd name="T17" fmla="*/ 30 h 108"/>
                  <a:gd name="T18" fmla="*/ 60 w 78"/>
                  <a:gd name="T19" fmla="*/ 36 h 108"/>
                  <a:gd name="T20" fmla="*/ 66 w 78"/>
                  <a:gd name="T21" fmla="*/ 42 h 108"/>
                  <a:gd name="T22" fmla="*/ 72 w 78"/>
                  <a:gd name="T23" fmla="*/ 48 h 108"/>
                  <a:gd name="T24" fmla="*/ 78 w 78"/>
                  <a:gd name="T25" fmla="*/ 60 h 108"/>
                  <a:gd name="T26" fmla="*/ 72 w 78"/>
                  <a:gd name="T27" fmla="*/ 72 h 108"/>
                  <a:gd name="T28" fmla="*/ 54 w 78"/>
                  <a:gd name="T29" fmla="*/ 72 h 108"/>
                  <a:gd name="T30" fmla="*/ 42 w 78"/>
                  <a:gd name="T31" fmla="*/ 78 h 108"/>
                  <a:gd name="T32" fmla="*/ 36 w 78"/>
                  <a:gd name="T33" fmla="*/ 84 h 108"/>
                  <a:gd name="T34" fmla="*/ 30 w 78"/>
                  <a:gd name="T35" fmla="*/ 96 h 108"/>
                  <a:gd name="T36" fmla="*/ 30 w 78"/>
                  <a:gd name="T37" fmla="*/ 102 h 108"/>
                  <a:gd name="T38" fmla="*/ 24 w 78"/>
                  <a:gd name="T39" fmla="*/ 108 h 108"/>
                  <a:gd name="T40" fmla="*/ 12 w 78"/>
                  <a:gd name="T41" fmla="*/ 102 h 108"/>
                  <a:gd name="T42" fmla="*/ 6 w 78"/>
                  <a:gd name="T43" fmla="*/ 90 h 108"/>
                  <a:gd name="T44" fmla="*/ 6 w 78"/>
                  <a:gd name="T45" fmla="*/ 60 h 108"/>
                  <a:gd name="T46" fmla="*/ 0 w 78"/>
                  <a:gd name="T47" fmla="*/ 48 h 108"/>
                  <a:gd name="T48" fmla="*/ 0 w 78"/>
                  <a:gd name="T49" fmla="*/ 36 h 108"/>
                  <a:gd name="T50" fmla="*/ 6 w 78"/>
                  <a:gd name="T51" fmla="*/ 18 h 108"/>
                  <a:gd name="T52" fmla="*/ 6 w 78"/>
                  <a:gd name="T53" fmla="*/ 0 h 1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8"/>
                  <a:gd name="T82" fmla="*/ 0 h 108"/>
                  <a:gd name="T83" fmla="*/ 78 w 78"/>
                  <a:gd name="T84" fmla="*/ 108 h 10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8" h="108">
                    <a:moveTo>
                      <a:pt x="6" y="0"/>
                    </a:moveTo>
                    <a:lnTo>
                      <a:pt x="12" y="0"/>
                    </a:lnTo>
                    <a:lnTo>
                      <a:pt x="18" y="6"/>
                    </a:lnTo>
                    <a:lnTo>
                      <a:pt x="30" y="6"/>
                    </a:lnTo>
                    <a:lnTo>
                      <a:pt x="36" y="12"/>
                    </a:lnTo>
                    <a:lnTo>
                      <a:pt x="48" y="12"/>
                    </a:lnTo>
                    <a:lnTo>
                      <a:pt x="48" y="18"/>
                    </a:lnTo>
                    <a:lnTo>
                      <a:pt x="54" y="24"/>
                    </a:lnTo>
                    <a:lnTo>
                      <a:pt x="54" y="30"/>
                    </a:lnTo>
                    <a:lnTo>
                      <a:pt x="60" y="36"/>
                    </a:lnTo>
                    <a:lnTo>
                      <a:pt x="66" y="42"/>
                    </a:lnTo>
                    <a:lnTo>
                      <a:pt x="72" y="48"/>
                    </a:lnTo>
                    <a:lnTo>
                      <a:pt x="78" y="60"/>
                    </a:lnTo>
                    <a:lnTo>
                      <a:pt x="72" y="72"/>
                    </a:lnTo>
                    <a:lnTo>
                      <a:pt x="54" y="72"/>
                    </a:lnTo>
                    <a:lnTo>
                      <a:pt x="42" y="78"/>
                    </a:lnTo>
                    <a:lnTo>
                      <a:pt x="36" y="84"/>
                    </a:lnTo>
                    <a:lnTo>
                      <a:pt x="30" y="96"/>
                    </a:lnTo>
                    <a:lnTo>
                      <a:pt x="30" y="102"/>
                    </a:lnTo>
                    <a:lnTo>
                      <a:pt x="24" y="108"/>
                    </a:lnTo>
                    <a:lnTo>
                      <a:pt x="12" y="102"/>
                    </a:lnTo>
                    <a:lnTo>
                      <a:pt x="6" y="90"/>
                    </a:lnTo>
                    <a:lnTo>
                      <a:pt x="6" y="60"/>
                    </a:lnTo>
                    <a:lnTo>
                      <a:pt x="0" y="48"/>
                    </a:lnTo>
                    <a:lnTo>
                      <a:pt x="0" y="36"/>
                    </a:lnTo>
                    <a:lnTo>
                      <a:pt x="6" y="18"/>
                    </a:lnTo>
                    <a:lnTo>
                      <a:pt x="6" y="0"/>
                    </a:lnTo>
                    <a:close/>
                  </a:path>
                </a:pathLst>
              </a:custGeom>
              <a:solidFill>
                <a:srgbClr val="FFAA00"/>
              </a:solidFill>
              <a:ln w="9525">
                <a:solidFill>
                  <a:srgbClr val="FFAA00"/>
                </a:solidFill>
                <a:round/>
                <a:headEnd/>
                <a:tailEnd/>
              </a:ln>
            </p:spPr>
            <p:txBody>
              <a:bodyPr/>
              <a:lstStyle/>
              <a:p>
                <a:endParaRPr lang="en-US"/>
              </a:p>
            </p:txBody>
          </p:sp>
          <p:sp>
            <p:nvSpPr>
              <p:cNvPr id="22844" name="Freeform 416"/>
              <p:cNvSpPr>
                <a:spLocks noChangeAspect="1"/>
              </p:cNvSpPr>
              <p:nvPr/>
            </p:nvSpPr>
            <p:spPr bwMode="auto">
              <a:xfrm>
                <a:off x="2157" y="3024"/>
                <a:ext cx="78" cy="108"/>
              </a:xfrm>
              <a:custGeom>
                <a:avLst/>
                <a:gdLst>
                  <a:gd name="T0" fmla="*/ 6 w 78"/>
                  <a:gd name="T1" fmla="*/ 0 h 108"/>
                  <a:gd name="T2" fmla="*/ 12 w 78"/>
                  <a:gd name="T3" fmla="*/ 0 h 108"/>
                  <a:gd name="T4" fmla="*/ 18 w 78"/>
                  <a:gd name="T5" fmla="*/ 6 h 108"/>
                  <a:gd name="T6" fmla="*/ 30 w 78"/>
                  <a:gd name="T7" fmla="*/ 6 h 108"/>
                  <a:gd name="T8" fmla="*/ 36 w 78"/>
                  <a:gd name="T9" fmla="*/ 12 h 108"/>
                  <a:gd name="T10" fmla="*/ 48 w 78"/>
                  <a:gd name="T11" fmla="*/ 12 h 108"/>
                  <a:gd name="T12" fmla="*/ 48 w 78"/>
                  <a:gd name="T13" fmla="*/ 18 h 108"/>
                  <a:gd name="T14" fmla="*/ 54 w 78"/>
                  <a:gd name="T15" fmla="*/ 24 h 108"/>
                  <a:gd name="T16" fmla="*/ 54 w 78"/>
                  <a:gd name="T17" fmla="*/ 30 h 108"/>
                  <a:gd name="T18" fmla="*/ 60 w 78"/>
                  <a:gd name="T19" fmla="*/ 36 h 108"/>
                  <a:gd name="T20" fmla="*/ 66 w 78"/>
                  <a:gd name="T21" fmla="*/ 42 h 108"/>
                  <a:gd name="T22" fmla="*/ 72 w 78"/>
                  <a:gd name="T23" fmla="*/ 48 h 108"/>
                  <a:gd name="T24" fmla="*/ 78 w 78"/>
                  <a:gd name="T25" fmla="*/ 60 h 108"/>
                  <a:gd name="T26" fmla="*/ 72 w 78"/>
                  <a:gd name="T27" fmla="*/ 72 h 108"/>
                  <a:gd name="T28" fmla="*/ 54 w 78"/>
                  <a:gd name="T29" fmla="*/ 72 h 108"/>
                  <a:gd name="T30" fmla="*/ 42 w 78"/>
                  <a:gd name="T31" fmla="*/ 78 h 108"/>
                  <a:gd name="T32" fmla="*/ 36 w 78"/>
                  <a:gd name="T33" fmla="*/ 84 h 108"/>
                  <a:gd name="T34" fmla="*/ 30 w 78"/>
                  <a:gd name="T35" fmla="*/ 96 h 108"/>
                  <a:gd name="T36" fmla="*/ 30 w 78"/>
                  <a:gd name="T37" fmla="*/ 102 h 108"/>
                  <a:gd name="T38" fmla="*/ 24 w 78"/>
                  <a:gd name="T39" fmla="*/ 108 h 108"/>
                  <a:gd name="T40" fmla="*/ 12 w 78"/>
                  <a:gd name="T41" fmla="*/ 102 h 108"/>
                  <a:gd name="T42" fmla="*/ 6 w 78"/>
                  <a:gd name="T43" fmla="*/ 90 h 108"/>
                  <a:gd name="T44" fmla="*/ 6 w 78"/>
                  <a:gd name="T45" fmla="*/ 60 h 108"/>
                  <a:gd name="T46" fmla="*/ 0 w 78"/>
                  <a:gd name="T47" fmla="*/ 48 h 108"/>
                  <a:gd name="T48" fmla="*/ 0 w 78"/>
                  <a:gd name="T49" fmla="*/ 36 h 108"/>
                  <a:gd name="T50" fmla="*/ 6 w 78"/>
                  <a:gd name="T51" fmla="*/ 18 h 108"/>
                  <a:gd name="T52" fmla="*/ 6 w 78"/>
                  <a:gd name="T53" fmla="*/ 0 h 108"/>
                  <a:gd name="T54" fmla="*/ 6 w 78"/>
                  <a:gd name="T55" fmla="*/ 6 h 10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8"/>
                  <a:gd name="T85" fmla="*/ 0 h 108"/>
                  <a:gd name="T86" fmla="*/ 78 w 78"/>
                  <a:gd name="T87" fmla="*/ 108 h 10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8" h="108">
                    <a:moveTo>
                      <a:pt x="6" y="0"/>
                    </a:moveTo>
                    <a:lnTo>
                      <a:pt x="12" y="0"/>
                    </a:lnTo>
                    <a:lnTo>
                      <a:pt x="18" y="6"/>
                    </a:lnTo>
                    <a:lnTo>
                      <a:pt x="30" y="6"/>
                    </a:lnTo>
                    <a:lnTo>
                      <a:pt x="36" y="12"/>
                    </a:lnTo>
                    <a:lnTo>
                      <a:pt x="48" y="12"/>
                    </a:lnTo>
                    <a:lnTo>
                      <a:pt x="48" y="18"/>
                    </a:lnTo>
                    <a:lnTo>
                      <a:pt x="54" y="24"/>
                    </a:lnTo>
                    <a:lnTo>
                      <a:pt x="54" y="30"/>
                    </a:lnTo>
                    <a:lnTo>
                      <a:pt x="60" y="36"/>
                    </a:lnTo>
                    <a:lnTo>
                      <a:pt x="66" y="42"/>
                    </a:lnTo>
                    <a:lnTo>
                      <a:pt x="72" y="48"/>
                    </a:lnTo>
                    <a:lnTo>
                      <a:pt x="78" y="60"/>
                    </a:lnTo>
                    <a:lnTo>
                      <a:pt x="72" y="72"/>
                    </a:lnTo>
                    <a:lnTo>
                      <a:pt x="54" y="72"/>
                    </a:lnTo>
                    <a:lnTo>
                      <a:pt x="42" y="78"/>
                    </a:lnTo>
                    <a:lnTo>
                      <a:pt x="36" y="84"/>
                    </a:lnTo>
                    <a:lnTo>
                      <a:pt x="30" y="96"/>
                    </a:lnTo>
                    <a:lnTo>
                      <a:pt x="30" y="102"/>
                    </a:lnTo>
                    <a:lnTo>
                      <a:pt x="24" y="108"/>
                    </a:lnTo>
                    <a:lnTo>
                      <a:pt x="12" y="102"/>
                    </a:lnTo>
                    <a:lnTo>
                      <a:pt x="6" y="90"/>
                    </a:lnTo>
                    <a:lnTo>
                      <a:pt x="6" y="60"/>
                    </a:lnTo>
                    <a:lnTo>
                      <a:pt x="0" y="48"/>
                    </a:lnTo>
                    <a:lnTo>
                      <a:pt x="0" y="36"/>
                    </a:lnTo>
                    <a:lnTo>
                      <a:pt x="6" y="18"/>
                    </a:lnTo>
                    <a:lnTo>
                      <a:pt x="6" y="0"/>
                    </a:lnTo>
                    <a:lnTo>
                      <a:pt x="6"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45" name="Freeform 417"/>
              <p:cNvSpPr>
                <a:spLocks noChangeAspect="1"/>
              </p:cNvSpPr>
              <p:nvPr/>
            </p:nvSpPr>
            <p:spPr bwMode="auto">
              <a:xfrm>
                <a:off x="2085" y="2958"/>
                <a:ext cx="12" cy="18"/>
              </a:xfrm>
              <a:custGeom>
                <a:avLst/>
                <a:gdLst>
                  <a:gd name="T0" fmla="*/ 0 w 12"/>
                  <a:gd name="T1" fmla="*/ 6 h 18"/>
                  <a:gd name="T2" fmla="*/ 0 w 12"/>
                  <a:gd name="T3" fmla="*/ 0 h 18"/>
                  <a:gd name="T4" fmla="*/ 6 w 12"/>
                  <a:gd name="T5" fmla="*/ 0 h 18"/>
                  <a:gd name="T6" fmla="*/ 12 w 12"/>
                  <a:gd name="T7" fmla="*/ 6 h 18"/>
                  <a:gd name="T8" fmla="*/ 12 w 12"/>
                  <a:gd name="T9" fmla="*/ 18 h 18"/>
                  <a:gd name="T10" fmla="*/ 6 w 12"/>
                  <a:gd name="T11" fmla="*/ 18 h 18"/>
                  <a:gd name="T12" fmla="*/ 6 w 12"/>
                  <a:gd name="T13" fmla="*/ 12 h 18"/>
                  <a:gd name="T14" fmla="*/ 0 w 12"/>
                  <a:gd name="T15" fmla="*/ 6 h 1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8"/>
                  <a:gd name="T26" fmla="*/ 12 w 1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8">
                    <a:moveTo>
                      <a:pt x="0" y="6"/>
                    </a:moveTo>
                    <a:lnTo>
                      <a:pt x="0" y="0"/>
                    </a:lnTo>
                    <a:lnTo>
                      <a:pt x="6" y="0"/>
                    </a:lnTo>
                    <a:lnTo>
                      <a:pt x="12" y="6"/>
                    </a:lnTo>
                    <a:lnTo>
                      <a:pt x="12" y="18"/>
                    </a:lnTo>
                    <a:lnTo>
                      <a:pt x="6" y="18"/>
                    </a:lnTo>
                    <a:lnTo>
                      <a:pt x="6" y="12"/>
                    </a:lnTo>
                    <a:lnTo>
                      <a:pt x="0" y="6"/>
                    </a:lnTo>
                    <a:close/>
                  </a:path>
                </a:pathLst>
              </a:custGeom>
              <a:solidFill>
                <a:srgbClr val="FFAA00"/>
              </a:solidFill>
              <a:ln w="9525">
                <a:solidFill>
                  <a:srgbClr val="FFAA00"/>
                </a:solidFill>
                <a:round/>
                <a:headEnd/>
                <a:tailEnd/>
              </a:ln>
            </p:spPr>
            <p:txBody>
              <a:bodyPr/>
              <a:lstStyle/>
              <a:p>
                <a:endParaRPr lang="en-US"/>
              </a:p>
            </p:txBody>
          </p:sp>
          <p:sp>
            <p:nvSpPr>
              <p:cNvPr id="22846" name="Freeform 418"/>
              <p:cNvSpPr>
                <a:spLocks noChangeAspect="1"/>
              </p:cNvSpPr>
              <p:nvPr/>
            </p:nvSpPr>
            <p:spPr bwMode="auto">
              <a:xfrm>
                <a:off x="2085" y="2958"/>
                <a:ext cx="12" cy="18"/>
              </a:xfrm>
              <a:custGeom>
                <a:avLst/>
                <a:gdLst>
                  <a:gd name="T0" fmla="*/ 0 w 12"/>
                  <a:gd name="T1" fmla="*/ 6 h 18"/>
                  <a:gd name="T2" fmla="*/ 0 w 12"/>
                  <a:gd name="T3" fmla="*/ 0 h 18"/>
                  <a:gd name="T4" fmla="*/ 6 w 12"/>
                  <a:gd name="T5" fmla="*/ 0 h 18"/>
                  <a:gd name="T6" fmla="*/ 12 w 12"/>
                  <a:gd name="T7" fmla="*/ 6 h 18"/>
                  <a:gd name="T8" fmla="*/ 12 w 12"/>
                  <a:gd name="T9" fmla="*/ 18 h 18"/>
                  <a:gd name="T10" fmla="*/ 6 w 12"/>
                  <a:gd name="T11" fmla="*/ 18 h 18"/>
                  <a:gd name="T12" fmla="*/ 6 w 12"/>
                  <a:gd name="T13" fmla="*/ 12 h 18"/>
                  <a:gd name="T14" fmla="*/ 0 w 12"/>
                  <a:gd name="T15" fmla="*/ 6 h 18"/>
                  <a:gd name="T16" fmla="*/ 0 w 12"/>
                  <a:gd name="T17" fmla="*/ 1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8"/>
                  <a:gd name="T29" fmla="*/ 12 w 12"/>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8">
                    <a:moveTo>
                      <a:pt x="0" y="6"/>
                    </a:moveTo>
                    <a:lnTo>
                      <a:pt x="0" y="0"/>
                    </a:lnTo>
                    <a:lnTo>
                      <a:pt x="6" y="0"/>
                    </a:lnTo>
                    <a:lnTo>
                      <a:pt x="12" y="6"/>
                    </a:lnTo>
                    <a:lnTo>
                      <a:pt x="12" y="18"/>
                    </a:lnTo>
                    <a:lnTo>
                      <a:pt x="6" y="18"/>
                    </a:lnTo>
                    <a:lnTo>
                      <a:pt x="6" y="12"/>
                    </a:lnTo>
                    <a:lnTo>
                      <a:pt x="0" y="6"/>
                    </a:lnTo>
                    <a:lnTo>
                      <a:pt x="0"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47" name="Freeform 419"/>
              <p:cNvSpPr>
                <a:spLocks noChangeAspect="1"/>
              </p:cNvSpPr>
              <p:nvPr/>
            </p:nvSpPr>
            <p:spPr bwMode="auto">
              <a:xfrm>
                <a:off x="1713" y="1212"/>
                <a:ext cx="366" cy="594"/>
              </a:xfrm>
              <a:custGeom>
                <a:avLst/>
                <a:gdLst>
                  <a:gd name="T0" fmla="*/ 168 w 366"/>
                  <a:gd name="T1" fmla="*/ 564 h 594"/>
                  <a:gd name="T2" fmla="*/ 0 w 366"/>
                  <a:gd name="T3" fmla="*/ 528 h 594"/>
                  <a:gd name="T4" fmla="*/ 42 w 366"/>
                  <a:gd name="T5" fmla="*/ 366 h 594"/>
                  <a:gd name="T6" fmla="*/ 30 w 366"/>
                  <a:gd name="T7" fmla="*/ 348 h 594"/>
                  <a:gd name="T8" fmla="*/ 90 w 366"/>
                  <a:gd name="T9" fmla="*/ 264 h 594"/>
                  <a:gd name="T10" fmla="*/ 72 w 366"/>
                  <a:gd name="T11" fmla="*/ 228 h 594"/>
                  <a:gd name="T12" fmla="*/ 114 w 366"/>
                  <a:gd name="T13" fmla="*/ 0 h 594"/>
                  <a:gd name="T14" fmla="*/ 168 w 366"/>
                  <a:gd name="T15" fmla="*/ 12 h 594"/>
                  <a:gd name="T16" fmla="*/ 150 w 366"/>
                  <a:gd name="T17" fmla="*/ 90 h 594"/>
                  <a:gd name="T18" fmla="*/ 162 w 366"/>
                  <a:gd name="T19" fmla="*/ 120 h 594"/>
                  <a:gd name="T20" fmla="*/ 156 w 366"/>
                  <a:gd name="T21" fmla="*/ 132 h 594"/>
                  <a:gd name="T22" fmla="*/ 174 w 366"/>
                  <a:gd name="T23" fmla="*/ 150 h 594"/>
                  <a:gd name="T24" fmla="*/ 198 w 366"/>
                  <a:gd name="T25" fmla="*/ 198 h 594"/>
                  <a:gd name="T26" fmla="*/ 222 w 366"/>
                  <a:gd name="T27" fmla="*/ 210 h 594"/>
                  <a:gd name="T28" fmla="*/ 192 w 366"/>
                  <a:gd name="T29" fmla="*/ 288 h 594"/>
                  <a:gd name="T30" fmla="*/ 204 w 366"/>
                  <a:gd name="T31" fmla="*/ 300 h 594"/>
                  <a:gd name="T32" fmla="*/ 222 w 366"/>
                  <a:gd name="T33" fmla="*/ 282 h 594"/>
                  <a:gd name="T34" fmla="*/ 234 w 366"/>
                  <a:gd name="T35" fmla="*/ 294 h 594"/>
                  <a:gd name="T36" fmla="*/ 240 w 366"/>
                  <a:gd name="T37" fmla="*/ 354 h 594"/>
                  <a:gd name="T38" fmla="*/ 258 w 366"/>
                  <a:gd name="T39" fmla="*/ 366 h 594"/>
                  <a:gd name="T40" fmla="*/ 264 w 366"/>
                  <a:gd name="T41" fmla="*/ 396 h 594"/>
                  <a:gd name="T42" fmla="*/ 276 w 366"/>
                  <a:gd name="T43" fmla="*/ 390 h 594"/>
                  <a:gd name="T44" fmla="*/ 294 w 366"/>
                  <a:gd name="T45" fmla="*/ 396 h 594"/>
                  <a:gd name="T46" fmla="*/ 300 w 366"/>
                  <a:gd name="T47" fmla="*/ 384 h 594"/>
                  <a:gd name="T48" fmla="*/ 342 w 366"/>
                  <a:gd name="T49" fmla="*/ 396 h 594"/>
                  <a:gd name="T50" fmla="*/ 354 w 366"/>
                  <a:gd name="T51" fmla="*/ 378 h 594"/>
                  <a:gd name="T52" fmla="*/ 366 w 366"/>
                  <a:gd name="T53" fmla="*/ 402 h 594"/>
                  <a:gd name="T54" fmla="*/ 336 w 366"/>
                  <a:gd name="T55" fmla="*/ 594 h 594"/>
                  <a:gd name="T56" fmla="*/ 222 w 366"/>
                  <a:gd name="T57" fmla="*/ 576 h 594"/>
                  <a:gd name="T58" fmla="*/ 168 w 366"/>
                  <a:gd name="T59" fmla="*/ 564 h 5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
                  <a:gd name="T91" fmla="*/ 0 h 594"/>
                  <a:gd name="T92" fmla="*/ 366 w 366"/>
                  <a:gd name="T93" fmla="*/ 594 h 59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 h="594">
                    <a:moveTo>
                      <a:pt x="168" y="564"/>
                    </a:moveTo>
                    <a:lnTo>
                      <a:pt x="0" y="528"/>
                    </a:lnTo>
                    <a:lnTo>
                      <a:pt x="42" y="366"/>
                    </a:lnTo>
                    <a:lnTo>
                      <a:pt x="30" y="348"/>
                    </a:lnTo>
                    <a:lnTo>
                      <a:pt x="90" y="264"/>
                    </a:lnTo>
                    <a:lnTo>
                      <a:pt x="72" y="228"/>
                    </a:lnTo>
                    <a:lnTo>
                      <a:pt x="114" y="0"/>
                    </a:lnTo>
                    <a:lnTo>
                      <a:pt x="168" y="12"/>
                    </a:lnTo>
                    <a:lnTo>
                      <a:pt x="150" y="90"/>
                    </a:lnTo>
                    <a:lnTo>
                      <a:pt x="162" y="120"/>
                    </a:lnTo>
                    <a:lnTo>
                      <a:pt x="156" y="132"/>
                    </a:lnTo>
                    <a:lnTo>
                      <a:pt x="174" y="150"/>
                    </a:lnTo>
                    <a:lnTo>
                      <a:pt x="198" y="198"/>
                    </a:lnTo>
                    <a:lnTo>
                      <a:pt x="222" y="210"/>
                    </a:lnTo>
                    <a:lnTo>
                      <a:pt x="192" y="288"/>
                    </a:lnTo>
                    <a:lnTo>
                      <a:pt x="204" y="300"/>
                    </a:lnTo>
                    <a:lnTo>
                      <a:pt x="222" y="282"/>
                    </a:lnTo>
                    <a:lnTo>
                      <a:pt x="234" y="294"/>
                    </a:lnTo>
                    <a:lnTo>
                      <a:pt x="240" y="354"/>
                    </a:lnTo>
                    <a:lnTo>
                      <a:pt x="258" y="366"/>
                    </a:lnTo>
                    <a:lnTo>
                      <a:pt x="264" y="396"/>
                    </a:lnTo>
                    <a:lnTo>
                      <a:pt x="276" y="390"/>
                    </a:lnTo>
                    <a:lnTo>
                      <a:pt x="294" y="396"/>
                    </a:lnTo>
                    <a:lnTo>
                      <a:pt x="300" y="384"/>
                    </a:lnTo>
                    <a:lnTo>
                      <a:pt x="342" y="396"/>
                    </a:lnTo>
                    <a:lnTo>
                      <a:pt x="354" y="378"/>
                    </a:lnTo>
                    <a:lnTo>
                      <a:pt x="366" y="402"/>
                    </a:lnTo>
                    <a:lnTo>
                      <a:pt x="336" y="594"/>
                    </a:lnTo>
                    <a:lnTo>
                      <a:pt x="222" y="576"/>
                    </a:lnTo>
                    <a:lnTo>
                      <a:pt x="168" y="564"/>
                    </a:lnTo>
                    <a:close/>
                  </a:path>
                </a:pathLst>
              </a:custGeom>
              <a:solidFill>
                <a:srgbClr val="FFAA00"/>
              </a:solidFill>
              <a:ln w="9525">
                <a:solidFill>
                  <a:srgbClr val="FFAA00"/>
                </a:solidFill>
                <a:round/>
                <a:headEnd/>
                <a:tailEnd/>
              </a:ln>
            </p:spPr>
            <p:txBody>
              <a:bodyPr/>
              <a:lstStyle/>
              <a:p>
                <a:endParaRPr lang="en-US"/>
              </a:p>
            </p:txBody>
          </p:sp>
          <p:sp>
            <p:nvSpPr>
              <p:cNvPr id="22848" name="Freeform 420"/>
              <p:cNvSpPr>
                <a:spLocks noChangeAspect="1"/>
              </p:cNvSpPr>
              <p:nvPr/>
            </p:nvSpPr>
            <p:spPr bwMode="auto">
              <a:xfrm>
                <a:off x="1713" y="1212"/>
                <a:ext cx="366" cy="594"/>
              </a:xfrm>
              <a:custGeom>
                <a:avLst/>
                <a:gdLst>
                  <a:gd name="T0" fmla="*/ 168 w 366"/>
                  <a:gd name="T1" fmla="*/ 564 h 594"/>
                  <a:gd name="T2" fmla="*/ 0 w 366"/>
                  <a:gd name="T3" fmla="*/ 528 h 594"/>
                  <a:gd name="T4" fmla="*/ 42 w 366"/>
                  <a:gd name="T5" fmla="*/ 366 h 594"/>
                  <a:gd name="T6" fmla="*/ 30 w 366"/>
                  <a:gd name="T7" fmla="*/ 348 h 594"/>
                  <a:gd name="T8" fmla="*/ 90 w 366"/>
                  <a:gd name="T9" fmla="*/ 264 h 594"/>
                  <a:gd name="T10" fmla="*/ 72 w 366"/>
                  <a:gd name="T11" fmla="*/ 228 h 594"/>
                  <a:gd name="T12" fmla="*/ 114 w 366"/>
                  <a:gd name="T13" fmla="*/ 0 h 594"/>
                  <a:gd name="T14" fmla="*/ 168 w 366"/>
                  <a:gd name="T15" fmla="*/ 12 h 594"/>
                  <a:gd name="T16" fmla="*/ 150 w 366"/>
                  <a:gd name="T17" fmla="*/ 90 h 594"/>
                  <a:gd name="T18" fmla="*/ 162 w 366"/>
                  <a:gd name="T19" fmla="*/ 120 h 594"/>
                  <a:gd name="T20" fmla="*/ 156 w 366"/>
                  <a:gd name="T21" fmla="*/ 132 h 594"/>
                  <a:gd name="T22" fmla="*/ 174 w 366"/>
                  <a:gd name="T23" fmla="*/ 150 h 594"/>
                  <a:gd name="T24" fmla="*/ 198 w 366"/>
                  <a:gd name="T25" fmla="*/ 198 h 594"/>
                  <a:gd name="T26" fmla="*/ 222 w 366"/>
                  <a:gd name="T27" fmla="*/ 210 h 594"/>
                  <a:gd name="T28" fmla="*/ 192 w 366"/>
                  <a:gd name="T29" fmla="*/ 288 h 594"/>
                  <a:gd name="T30" fmla="*/ 204 w 366"/>
                  <a:gd name="T31" fmla="*/ 300 h 594"/>
                  <a:gd name="T32" fmla="*/ 222 w 366"/>
                  <a:gd name="T33" fmla="*/ 282 h 594"/>
                  <a:gd name="T34" fmla="*/ 234 w 366"/>
                  <a:gd name="T35" fmla="*/ 294 h 594"/>
                  <a:gd name="T36" fmla="*/ 240 w 366"/>
                  <a:gd name="T37" fmla="*/ 354 h 594"/>
                  <a:gd name="T38" fmla="*/ 258 w 366"/>
                  <a:gd name="T39" fmla="*/ 366 h 594"/>
                  <a:gd name="T40" fmla="*/ 264 w 366"/>
                  <a:gd name="T41" fmla="*/ 396 h 594"/>
                  <a:gd name="T42" fmla="*/ 276 w 366"/>
                  <a:gd name="T43" fmla="*/ 390 h 594"/>
                  <a:gd name="T44" fmla="*/ 294 w 366"/>
                  <a:gd name="T45" fmla="*/ 396 h 594"/>
                  <a:gd name="T46" fmla="*/ 300 w 366"/>
                  <a:gd name="T47" fmla="*/ 384 h 594"/>
                  <a:gd name="T48" fmla="*/ 342 w 366"/>
                  <a:gd name="T49" fmla="*/ 396 h 594"/>
                  <a:gd name="T50" fmla="*/ 354 w 366"/>
                  <a:gd name="T51" fmla="*/ 378 h 594"/>
                  <a:gd name="T52" fmla="*/ 366 w 366"/>
                  <a:gd name="T53" fmla="*/ 402 h 594"/>
                  <a:gd name="T54" fmla="*/ 336 w 366"/>
                  <a:gd name="T55" fmla="*/ 594 h 594"/>
                  <a:gd name="T56" fmla="*/ 222 w 366"/>
                  <a:gd name="T57" fmla="*/ 576 h 594"/>
                  <a:gd name="T58" fmla="*/ 168 w 366"/>
                  <a:gd name="T59" fmla="*/ 564 h 594"/>
                  <a:gd name="T60" fmla="*/ 168 w 366"/>
                  <a:gd name="T61" fmla="*/ 570 h 5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6"/>
                  <a:gd name="T94" fmla="*/ 0 h 594"/>
                  <a:gd name="T95" fmla="*/ 366 w 366"/>
                  <a:gd name="T96" fmla="*/ 594 h 59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6" h="594">
                    <a:moveTo>
                      <a:pt x="168" y="564"/>
                    </a:moveTo>
                    <a:lnTo>
                      <a:pt x="0" y="528"/>
                    </a:lnTo>
                    <a:lnTo>
                      <a:pt x="42" y="366"/>
                    </a:lnTo>
                    <a:lnTo>
                      <a:pt x="30" y="348"/>
                    </a:lnTo>
                    <a:lnTo>
                      <a:pt x="90" y="264"/>
                    </a:lnTo>
                    <a:lnTo>
                      <a:pt x="72" y="228"/>
                    </a:lnTo>
                    <a:lnTo>
                      <a:pt x="114" y="0"/>
                    </a:lnTo>
                    <a:lnTo>
                      <a:pt x="168" y="12"/>
                    </a:lnTo>
                    <a:lnTo>
                      <a:pt x="150" y="90"/>
                    </a:lnTo>
                    <a:lnTo>
                      <a:pt x="162" y="120"/>
                    </a:lnTo>
                    <a:lnTo>
                      <a:pt x="156" y="132"/>
                    </a:lnTo>
                    <a:lnTo>
                      <a:pt x="174" y="150"/>
                    </a:lnTo>
                    <a:lnTo>
                      <a:pt x="198" y="198"/>
                    </a:lnTo>
                    <a:lnTo>
                      <a:pt x="222" y="210"/>
                    </a:lnTo>
                    <a:lnTo>
                      <a:pt x="192" y="288"/>
                    </a:lnTo>
                    <a:lnTo>
                      <a:pt x="204" y="300"/>
                    </a:lnTo>
                    <a:lnTo>
                      <a:pt x="222" y="282"/>
                    </a:lnTo>
                    <a:lnTo>
                      <a:pt x="234" y="294"/>
                    </a:lnTo>
                    <a:lnTo>
                      <a:pt x="240" y="354"/>
                    </a:lnTo>
                    <a:lnTo>
                      <a:pt x="258" y="366"/>
                    </a:lnTo>
                    <a:lnTo>
                      <a:pt x="264" y="396"/>
                    </a:lnTo>
                    <a:lnTo>
                      <a:pt x="276" y="390"/>
                    </a:lnTo>
                    <a:lnTo>
                      <a:pt x="294" y="396"/>
                    </a:lnTo>
                    <a:lnTo>
                      <a:pt x="300" y="384"/>
                    </a:lnTo>
                    <a:lnTo>
                      <a:pt x="342" y="396"/>
                    </a:lnTo>
                    <a:lnTo>
                      <a:pt x="354" y="378"/>
                    </a:lnTo>
                    <a:lnTo>
                      <a:pt x="366" y="402"/>
                    </a:lnTo>
                    <a:lnTo>
                      <a:pt x="336" y="594"/>
                    </a:lnTo>
                    <a:lnTo>
                      <a:pt x="222" y="576"/>
                    </a:lnTo>
                    <a:lnTo>
                      <a:pt x="168" y="564"/>
                    </a:lnTo>
                    <a:lnTo>
                      <a:pt x="168" y="57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49" name="Freeform 421"/>
              <p:cNvSpPr>
                <a:spLocks noChangeAspect="1"/>
              </p:cNvSpPr>
              <p:nvPr/>
            </p:nvSpPr>
            <p:spPr bwMode="auto">
              <a:xfrm>
                <a:off x="3183" y="1818"/>
                <a:ext cx="246" cy="438"/>
              </a:xfrm>
              <a:custGeom>
                <a:avLst/>
                <a:gdLst>
                  <a:gd name="T0" fmla="*/ 150 w 246"/>
                  <a:gd name="T1" fmla="*/ 438 h 438"/>
                  <a:gd name="T2" fmla="*/ 132 w 246"/>
                  <a:gd name="T3" fmla="*/ 414 h 438"/>
                  <a:gd name="T4" fmla="*/ 126 w 246"/>
                  <a:gd name="T5" fmla="*/ 384 h 438"/>
                  <a:gd name="T6" fmla="*/ 72 w 246"/>
                  <a:gd name="T7" fmla="*/ 348 h 438"/>
                  <a:gd name="T8" fmla="*/ 84 w 246"/>
                  <a:gd name="T9" fmla="*/ 294 h 438"/>
                  <a:gd name="T10" fmla="*/ 66 w 246"/>
                  <a:gd name="T11" fmla="*/ 288 h 438"/>
                  <a:gd name="T12" fmla="*/ 54 w 246"/>
                  <a:gd name="T13" fmla="*/ 294 h 438"/>
                  <a:gd name="T14" fmla="*/ 42 w 246"/>
                  <a:gd name="T15" fmla="*/ 264 h 438"/>
                  <a:gd name="T16" fmla="*/ 18 w 246"/>
                  <a:gd name="T17" fmla="*/ 240 h 438"/>
                  <a:gd name="T18" fmla="*/ 0 w 246"/>
                  <a:gd name="T19" fmla="*/ 222 h 438"/>
                  <a:gd name="T20" fmla="*/ 0 w 246"/>
                  <a:gd name="T21" fmla="*/ 168 h 438"/>
                  <a:gd name="T22" fmla="*/ 18 w 246"/>
                  <a:gd name="T23" fmla="*/ 156 h 438"/>
                  <a:gd name="T24" fmla="*/ 24 w 246"/>
                  <a:gd name="T25" fmla="*/ 132 h 438"/>
                  <a:gd name="T26" fmla="*/ 18 w 246"/>
                  <a:gd name="T27" fmla="*/ 96 h 438"/>
                  <a:gd name="T28" fmla="*/ 54 w 246"/>
                  <a:gd name="T29" fmla="*/ 84 h 438"/>
                  <a:gd name="T30" fmla="*/ 66 w 246"/>
                  <a:gd name="T31" fmla="*/ 60 h 438"/>
                  <a:gd name="T32" fmla="*/ 66 w 246"/>
                  <a:gd name="T33" fmla="*/ 42 h 438"/>
                  <a:gd name="T34" fmla="*/ 36 w 246"/>
                  <a:gd name="T35" fmla="*/ 12 h 438"/>
                  <a:gd name="T36" fmla="*/ 48 w 246"/>
                  <a:gd name="T37" fmla="*/ 12 h 438"/>
                  <a:gd name="T38" fmla="*/ 198 w 246"/>
                  <a:gd name="T39" fmla="*/ 0 h 438"/>
                  <a:gd name="T40" fmla="*/ 222 w 246"/>
                  <a:gd name="T41" fmla="*/ 60 h 438"/>
                  <a:gd name="T42" fmla="*/ 240 w 246"/>
                  <a:gd name="T43" fmla="*/ 246 h 438"/>
                  <a:gd name="T44" fmla="*/ 228 w 246"/>
                  <a:gd name="T45" fmla="*/ 264 h 438"/>
                  <a:gd name="T46" fmla="*/ 246 w 246"/>
                  <a:gd name="T47" fmla="*/ 294 h 438"/>
                  <a:gd name="T48" fmla="*/ 216 w 246"/>
                  <a:gd name="T49" fmla="*/ 336 h 438"/>
                  <a:gd name="T50" fmla="*/ 216 w 246"/>
                  <a:gd name="T51" fmla="*/ 366 h 438"/>
                  <a:gd name="T52" fmla="*/ 210 w 246"/>
                  <a:gd name="T53" fmla="*/ 378 h 438"/>
                  <a:gd name="T54" fmla="*/ 216 w 246"/>
                  <a:gd name="T55" fmla="*/ 390 h 438"/>
                  <a:gd name="T56" fmla="*/ 192 w 246"/>
                  <a:gd name="T57" fmla="*/ 402 h 438"/>
                  <a:gd name="T58" fmla="*/ 198 w 246"/>
                  <a:gd name="T59" fmla="*/ 426 h 438"/>
                  <a:gd name="T60" fmla="*/ 162 w 246"/>
                  <a:gd name="T61" fmla="*/ 414 h 438"/>
                  <a:gd name="T62" fmla="*/ 150 w 246"/>
                  <a:gd name="T63" fmla="*/ 432 h 438"/>
                  <a:gd name="T64" fmla="*/ 150 w 246"/>
                  <a:gd name="T65" fmla="*/ 438 h 4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6"/>
                  <a:gd name="T100" fmla="*/ 0 h 438"/>
                  <a:gd name="T101" fmla="*/ 246 w 246"/>
                  <a:gd name="T102" fmla="*/ 438 h 4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6" h="438">
                    <a:moveTo>
                      <a:pt x="150" y="438"/>
                    </a:moveTo>
                    <a:lnTo>
                      <a:pt x="132" y="414"/>
                    </a:lnTo>
                    <a:lnTo>
                      <a:pt x="126" y="384"/>
                    </a:lnTo>
                    <a:lnTo>
                      <a:pt x="72" y="348"/>
                    </a:lnTo>
                    <a:lnTo>
                      <a:pt x="84" y="294"/>
                    </a:lnTo>
                    <a:lnTo>
                      <a:pt x="66" y="288"/>
                    </a:lnTo>
                    <a:lnTo>
                      <a:pt x="54" y="294"/>
                    </a:lnTo>
                    <a:lnTo>
                      <a:pt x="42" y="264"/>
                    </a:lnTo>
                    <a:lnTo>
                      <a:pt x="18" y="240"/>
                    </a:lnTo>
                    <a:lnTo>
                      <a:pt x="0" y="222"/>
                    </a:lnTo>
                    <a:lnTo>
                      <a:pt x="0" y="168"/>
                    </a:lnTo>
                    <a:lnTo>
                      <a:pt x="18" y="156"/>
                    </a:lnTo>
                    <a:lnTo>
                      <a:pt x="24" y="132"/>
                    </a:lnTo>
                    <a:lnTo>
                      <a:pt x="18" y="96"/>
                    </a:lnTo>
                    <a:lnTo>
                      <a:pt x="54" y="84"/>
                    </a:lnTo>
                    <a:lnTo>
                      <a:pt x="66" y="60"/>
                    </a:lnTo>
                    <a:lnTo>
                      <a:pt x="66" y="42"/>
                    </a:lnTo>
                    <a:lnTo>
                      <a:pt x="36" y="12"/>
                    </a:lnTo>
                    <a:lnTo>
                      <a:pt x="48" y="12"/>
                    </a:lnTo>
                    <a:lnTo>
                      <a:pt x="198" y="0"/>
                    </a:lnTo>
                    <a:lnTo>
                      <a:pt x="222" y="60"/>
                    </a:lnTo>
                    <a:lnTo>
                      <a:pt x="240" y="246"/>
                    </a:lnTo>
                    <a:lnTo>
                      <a:pt x="228" y="264"/>
                    </a:lnTo>
                    <a:lnTo>
                      <a:pt x="246" y="294"/>
                    </a:lnTo>
                    <a:lnTo>
                      <a:pt x="216" y="336"/>
                    </a:lnTo>
                    <a:lnTo>
                      <a:pt x="216" y="366"/>
                    </a:lnTo>
                    <a:lnTo>
                      <a:pt x="210" y="378"/>
                    </a:lnTo>
                    <a:lnTo>
                      <a:pt x="216" y="390"/>
                    </a:lnTo>
                    <a:lnTo>
                      <a:pt x="192" y="402"/>
                    </a:lnTo>
                    <a:lnTo>
                      <a:pt x="198" y="426"/>
                    </a:lnTo>
                    <a:lnTo>
                      <a:pt x="162" y="414"/>
                    </a:lnTo>
                    <a:lnTo>
                      <a:pt x="150" y="432"/>
                    </a:lnTo>
                    <a:lnTo>
                      <a:pt x="150" y="438"/>
                    </a:lnTo>
                    <a:close/>
                  </a:path>
                </a:pathLst>
              </a:custGeom>
              <a:solidFill>
                <a:srgbClr val="FF8C00"/>
              </a:solidFill>
              <a:ln w="9525">
                <a:solidFill>
                  <a:srgbClr val="FF8C00"/>
                </a:solidFill>
                <a:round/>
                <a:headEnd/>
                <a:tailEnd/>
              </a:ln>
            </p:spPr>
            <p:txBody>
              <a:bodyPr/>
              <a:lstStyle/>
              <a:p>
                <a:endParaRPr lang="en-US"/>
              </a:p>
            </p:txBody>
          </p:sp>
          <p:sp>
            <p:nvSpPr>
              <p:cNvPr id="22850" name="Freeform 422"/>
              <p:cNvSpPr>
                <a:spLocks noChangeAspect="1"/>
              </p:cNvSpPr>
              <p:nvPr/>
            </p:nvSpPr>
            <p:spPr bwMode="auto">
              <a:xfrm>
                <a:off x="3183" y="1818"/>
                <a:ext cx="246" cy="444"/>
              </a:xfrm>
              <a:custGeom>
                <a:avLst/>
                <a:gdLst>
                  <a:gd name="T0" fmla="*/ 150 w 246"/>
                  <a:gd name="T1" fmla="*/ 438 h 444"/>
                  <a:gd name="T2" fmla="*/ 132 w 246"/>
                  <a:gd name="T3" fmla="*/ 414 h 444"/>
                  <a:gd name="T4" fmla="*/ 126 w 246"/>
                  <a:gd name="T5" fmla="*/ 384 h 444"/>
                  <a:gd name="T6" fmla="*/ 72 w 246"/>
                  <a:gd name="T7" fmla="*/ 348 h 444"/>
                  <a:gd name="T8" fmla="*/ 84 w 246"/>
                  <a:gd name="T9" fmla="*/ 294 h 444"/>
                  <a:gd name="T10" fmla="*/ 66 w 246"/>
                  <a:gd name="T11" fmla="*/ 288 h 444"/>
                  <a:gd name="T12" fmla="*/ 54 w 246"/>
                  <a:gd name="T13" fmla="*/ 294 h 444"/>
                  <a:gd name="T14" fmla="*/ 42 w 246"/>
                  <a:gd name="T15" fmla="*/ 264 h 444"/>
                  <a:gd name="T16" fmla="*/ 18 w 246"/>
                  <a:gd name="T17" fmla="*/ 240 h 444"/>
                  <a:gd name="T18" fmla="*/ 0 w 246"/>
                  <a:gd name="T19" fmla="*/ 222 h 444"/>
                  <a:gd name="T20" fmla="*/ 0 w 246"/>
                  <a:gd name="T21" fmla="*/ 168 h 444"/>
                  <a:gd name="T22" fmla="*/ 18 w 246"/>
                  <a:gd name="T23" fmla="*/ 156 h 444"/>
                  <a:gd name="T24" fmla="*/ 24 w 246"/>
                  <a:gd name="T25" fmla="*/ 132 h 444"/>
                  <a:gd name="T26" fmla="*/ 18 w 246"/>
                  <a:gd name="T27" fmla="*/ 96 h 444"/>
                  <a:gd name="T28" fmla="*/ 54 w 246"/>
                  <a:gd name="T29" fmla="*/ 84 h 444"/>
                  <a:gd name="T30" fmla="*/ 66 w 246"/>
                  <a:gd name="T31" fmla="*/ 60 h 444"/>
                  <a:gd name="T32" fmla="*/ 66 w 246"/>
                  <a:gd name="T33" fmla="*/ 42 h 444"/>
                  <a:gd name="T34" fmla="*/ 36 w 246"/>
                  <a:gd name="T35" fmla="*/ 12 h 444"/>
                  <a:gd name="T36" fmla="*/ 48 w 246"/>
                  <a:gd name="T37" fmla="*/ 12 h 444"/>
                  <a:gd name="T38" fmla="*/ 198 w 246"/>
                  <a:gd name="T39" fmla="*/ 0 h 444"/>
                  <a:gd name="T40" fmla="*/ 222 w 246"/>
                  <a:gd name="T41" fmla="*/ 60 h 444"/>
                  <a:gd name="T42" fmla="*/ 240 w 246"/>
                  <a:gd name="T43" fmla="*/ 246 h 444"/>
                  <a:gd name="T44" fmla="*/ 228 w 246"/>
                  <a:gd name="T45" fmla="*/ 264 h 444"/>
                  <a:gd name="T46" fmla="*/ 246 w 246"/>
                  <a:gd name="T47" fmla="*/ 294 h 444"/>
                  <a:gd name="T48" fmla="*/ 216 w 246"/>
                  <a:gd name="T49" fmla="*/ 336 h 444"/>
                  <a:gd name="T50" fmla="*/ 216 w 246"/>
                  <a:gd name="T51" fmla="*/ 366 h 444"/>
                  <a:gd name="T52" fmla="*/ 210 w 246"/>
                  <a:gd name="T53" fmla="*/ 378 h 444"/>
                  <a:gd name="T54" fmla="*/ 216 w 246"/>
                  <a:gd name="T55" fmla="*/ 390 h 444"/>
                  <a:gd name="T56" fmla="*/ 192 w 246"/>
                  <a:gd name="T57" fmla="*/ 402 h 444"/>
                  <a:gd name="T58" fmla="*/ 198 w 246"/>
                  <a:gd name="T59" fmla="*/ 426 h 444"/>
                  <a:gd name="T60" fmla="*/ 162 w 246"/>
                  <a:gd name="T61" fmla="*/ 414 h 444"/>
                  <a:gd name="T62" fmla="*/ 150 w 246"/>
                  <a:gd name="T63" fmla="*/ 432 h 444"/>
                  <a:gd name="T64" fmla="*/ 150 w 246"/>
                  <a:gd name="T65" fmla="*/ 438 h 444"/>
                  <a:gd name="T66" fmla="*/ 150 w 246"/>
                  <a:gd name="T67" fmla="*/ 444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
                  <a:gd name="T103" fmla="*/ 0 h 444"/>
                  <a:gd name="T104" fmla="*/ 246 w 246"/>
                  <a:gd name="T105" fmla="*/ 444 h 4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 h="444">
                    <a:moveTo>
                      <a:pt x="150" y="438"/>
                    </a:moveTo>
                    <a:lnTo>
                      <a:pt x="132" y="414"/>
                    </a:lnTo>
                    <a:lnTo>
                      <a:pt x="126" y="384"/>
                    </a:lnTo>
                    <a:lnTo>
                      <a:pt x="72" y="348"/>
                    </a:lnTo>
                    <a:lnTo>
                      <a:pt x="84" y="294"/>
                    </a:lnTo>
                    <a:lnTo>
                      <a:pt x="66" y="288"/>
                    </a:lnTo>
                    <a:lnTo>
                      <a:pt x="54" y="294"/>
                    </a:lnTo>
                    <a:lnTo>
                      <a:pt x="42" y="264"/>
                    </a:lnTo>
                    <a:lnTo>
                      <a:pt x="18" y="240"/>
                    </a:lnTo>
                    <a:lnTo>
                      <a:pt x="0" y="222"/>
                    </a:lnTo>
                    <a:lnTo>
                      <a:pt x="0" y="168"/>
                    </a:lnTo>
                    <a:lnTo>
                      <a:pt x="18" y="156"/>
                    </a:lnTo>
                    <a:lnTo>
                      <a:pt x="24" y="132"/>
                    </a:lnTo>
                    <a:lnTo>
                      <a:pt x="18" y="96"/>
                    </a:lnTo>
                    <a:lnTo>
                      <a:pt x="54" y="84"/>
                    </a:lnTo>
                    <a:lnTo>
                      <a:pt x="66" y="60"/>
                    </a:lnTo>
                    <a:lnTo>
                      <a:pt x="66" y="42"/>
                    </a:lnTo>
                    <a:lnTo>
                      <a:pt x="36" y="12"/>
                    </a:lnTo>
                    <a:lnTo>
                      <a:pt x="48" y="12"/>
                    </a:lnTo>
                    <a:lnTo>
                      <a:pt x="198" y="0"/>
                    </a:lnTo>
                    <a:lnTo>
                      <a:pt x="222" y="60"/>
                    </a:lnTo>
                    <a:lnTo>
                      <a:pt x="240" y="246"/>
                    </a:lnTo>
                    <a:lnTo>
                      <a:pt x="228" y="264"/>
                    </a:lnTo>
                    <a:lnTo>
                      <a:pt x="246" y="294"/>
                    </a:lnTo>
                    <a:lnTo>
                      <a:pt x="216" y="336"/>
                    </a:lnTo>
                    <a:lnTo>
                      <a:pt x="216" y="366"/>
                    </a:lnTo>
                    <a:lnTo>
                      <a:pt x="210" y="378"/>
                    </a:lnTo>
                    <a:lnTo>
                      <a:pt x="216" y="390"/>
                    </a:lnTo>
                    <a:lnTo>
                      <a:pt x="192" y="402"/>
                    </a:lnTo>
                    <a:lnTo>
                      <a:pt x="198" y="426"/>
                    </a:lnTo>
                    <a:lnTo>
                      <a:pt x="162" y="414"/>
                    </a:lnTo>
                    <a:lnTo>
                      <a:pt x="150" y="432"/>
                    </a:lnTo>
                    <a:lnTo>
                      <a:pt x="150" y="438"/>
                    </a:lnTo>
                    <a:lnTo>
                      <a:pt x="150" y="44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51" name="Freeform 423"/>
              <p:cNvSpPr>
                <a:spLocks noChangeAspect="1"/>
              </p:cNvSpPr>
              <p:nvPr/>
            </p:nvSpPr>
            <p:spPr bwMode="auto">
              <a:xfrm>
                <a:off x="3399" y="1860"/>
                <a:ext cx="186" cy="324"/>
              </a:xfrm>
              <a:custGeom>
                <a:avLst/>
                <a:gdLst>
                  <a:gd name="T0" fmla="*/ 0 w 186"/>
                  <a:gd name="T1" fmla="*/ 324 h 324"/>
                  <a:gd name="T2" fmla="*/ 0 w 186"/>
                  <a:gd name="T3" fmla="*/ 294 h 324"/>
                  <a:gd name="T4" fmla="*/ 30 w 186"/>
                  <a:gd name="T5" fmla="*/ 252 h 324"/>
                  <a:gd name="T6" fmla="*/ 12 w 186"/>
                  <a:gd name="T7" fmla="*/ 222 h 324"/>
                  <a:gd name="T8" fmla="*/ 24 w 186"/>
                  <a:gd name="T9" fmla="*/ 204 h 324"/>
                  <a:gd name="T10" fmla="*/ 6 w 186"/>
                  <a:gd name="T11" fmla="*/ 18 h 324"/>
                  <a:gd name="T12" fmla="*/ 24 w 186"/>
                  <a:gd name="T13" fmla="*/ 24 h 324"/>
                  <a:gd name="T14" fmla="*/ 48 w 186"/>
                  <a:gd name="T15" fmla="*/ 12 h 324"/>
                  <a:gd name="T16" fmla="*/ 162 w 186"/>
                  <a:gd name="T17" fmla="*/ 0 h 324"/>
                  <a:gd name="T18" fmla="*/ 186 w 186"/>
                  <a:gd name="T19" fmla="*/ 204 h 324"/>
                  <a:gd name="T20" fmla="*/ 186 w 186"/>
                  <a:gd name="T21" fmla="*/ 228 h 324"/>
                  <a:gd name="T22" fmla="*/ 150 w 186"/>
                  <a:gd name="T23" fmla="*/ 240 h 324"/>
                  <a:gd name="T24" fmla="*/ 156 w 186"/>
                  <a:gd name="T25" fmla="*/ 252 h 324"/>
                  <a:gd name="T26" fmla="*/ 126 w 186"/>
                  <a:gd name="T27" fmla="*/ 300 h 324"/>
                  <a:gd name="T28" fmla="*/ 108 w 186"/>
                  <a:gd name="T29" fmla="*/ 300 h 324"/>
                  <a:gd name="T30" fmla="*/ 102 w 186"/>
                  <a:gd name="T31" fmla="*/ 288 h 324"/>
                  <a:gd name="T32" fmla="*/ 84 w 186"/>
                  <a:gd name="T33" fmla="*/ 312 h 324"/>
                  <a:gd name="T34" fmla="*/ 72 w 186"/>
                  <a:gd name="T35" fmla="*/ 306 h 324"/>
                  <a:gd name="T36" fmla="*/ 60 w 186"/>
                  <a:gd name="T37" fmla="*/ 324 h 324"/>
                  <a:gd name="T38" fmla="*/ 24 w 186"/>
                  <a:gd name="T39" fmla="*/ 312 h 324"/>
                  <a:gd name="T40" fmla="*/ 24 w 186"/>
                  <a:gd name="T41" fmla="*/ 324 h 324"/>
                  <a:gd name="T42" fmla="*/ 12 w 186"/>
                  <a:gd name="T43" fmla="*/ 318 h 324"/>
                  <a:gd name="T44" fmla="*/ 6 w 186"/>
                  <a:gd name="T45" fmla="*/ 324 h 324"/>
                  <a:gd name="T46" fmla="*/ 0 w 186"/>
                  <a:gd name="T47" fmla="*/ 324 h 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6"/>
                  <a:gd name="T73" fmla="*/ 0 h 324"/>
                  <a:gd name="T74" fmla="*/ 186 w 186"/>
                  <a:gd name="T75" fmla="*/ 324 h 3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6" h="324">
                    <a:moveTo>
                      <a:pt x="0" y="324"/>
                    </a:moveTo>
                    <a:lnTo>
                      <a:pt x="0" y="294"/>
                    </a:lnTo>
                    <a:lnTo>
                      <a:pt x="30" y="252"/>
                    </a:lnTo>
                    <a:lnTo>
                      <a:pt x="12" y="222"/>
                    </a:lnTo>
                    <a:lnTo>
                      <a:pt x="24" y="204"/>
                    </a:lnTo>
                    <a:lnTo>
                      <a:pt x="6" y="18"/>
                    </a:lnTo>
                    <a:lnTo>
                      <a:pt x="24" y="24"/>
                    </a:lnTo>
                    <a:lnTo>
                      <a:pt x="48" y="12"/>
                    </a:lnTo>
                    <a:lnTo>
                      <a:pt x="162" y="0"/>
                    </a:lnTo>
                    <a:lnTo>
                      <a:pt x="186" y="204"/>
                    </a:lnTo>
                    <a:lnTo>
                      <a:pt x="186" y="228"/>
                    </a:lnTo>
                    <a:lnTo>
                      <a:pt x="150" y="240"/>
                    </a:lnTo>
                    <a:lnTo>
                      <a:pt x="156" y="252"/>
                    </a:lnTo>
                    <a:lnTo>
                      <a:pt x="126" y="300"/>
                    </a:lnTo>
                    <a:lnTo>
                      <a:pt x="108" y="300"/>
                    </a:lnTo>
                    <a:lnTo>
                      <a:pt x="102" y="288"/>
                    </a:lnTo>
                    <a:lnTo>
                      <a:pt x="84" y="312"/>
                    </a:lnTo>
                    <a:lnTo>
                      <a:pt x="72" y="306"/>
                    </a:lnTo>
                    <a:lnTo>
                      <a:pt x="60" y="324"/>
                    </a:lnTo>
                    <a:lnTo>
                      <a:pt x="24" y="312"/>
                    </a:lnTo>
                    <a:lnTo>
                      <a:pt x="24" y="324"/>
                    </a:lnTo>
                    <a:lnTo>
                      <a:pt x="12" y="318"/>
                    </a:lnTo>
                    <a:lnTo>
                      <a:pt x="6" y="324"/>
                    </a:lnTo>
                    <a:lnTo>
                      <a:pt x="0" y="324"/>
                    </a:lnTo>
                    <a:close/>
                  </a:path>
                </a:pathLst>
              </a:custGeom>
              <a:solidFill>
                <a:srgbClr val="FF8C00"/>
              </a:solidFill>
              <a:ln w="9525">
                <a:solidFill>
                  <a:srgbClr val="FF8C00"/>
                </a:solidFill>
                <a:round/>
                <a:headEnd/>
                <a:tailEnd/>
              </a:ln>
            </p:spPr>
            <p:txBody>
              <a:bodyPr/>
              <a:lstStyle/>
              <a:p>
                <a:endParaRPr lang="en-US"/>
              </a:p>
            </p:txBody>
          </p:sp>
          <p:sp>
            <p:nvSpPr>
              <p:cNvPr id="22852" name="Freeform 424"/>
              <p:cNvSpPr>
                <a:spLocks noChangeAspect="1"/>
              </p:cNvSpPr>
              <p:nvPr/>
            </p:nvSpPr>
            <p:spPr bwMode="auto">
              <a:xfrm>
                <a:off x="3399" y="1860"/>
                <a:ext cx="186" cy="330"/>
              </a:xfrm>
              <a:custGeom>
                <a:avLst/>
                <a:gdLst>
                  <a:gd name="T0" fmla="*/ 0 w 186"/>
                  <a:gd name="T1" fmla="*/ 324 h 330"/>
                  <a:gd name="T2" fmla="*/ 0 w 186"/>
                  <a:gd name="T3" fmla="*/ 294 h 330"/>
                  <a:gd name="T4" fmla="*/ 30 w 186"/>
                  <a:gd name="T5" fmla="*/ 252 h 330"/>
                  <a:gd name="T6" fmla="*/ 12 w 186"/>
                  <a:gd name="T7" fmla="*/ 222 h 330"/>
                  <a:gd name="T8" fmla="*/ 24 w 186"/>
                  <a:gd name="T9" fmla="*/ 204 h 330"/>
                  <a:gd name="T10" fmla="*/ 6 w 186"/>
                  <a:gd name="T11" fmla="*/ 18 h 330"/>
                  <a:gd name="T12" fmla="*/ 24 w 186"/>
                  <a:gd name="T13" fmla="*/ 24 h 330"/>
                  <a:gd name="T14" fmla="*/ 48 w 186"/>
                  <a:gd name="T15" fmla="*/ 12 h 330"/>
                  <a:gd name="T16" fmla="*/ 162 w 186"/>
                  <a:gd name="T17" fmla="*/ 0 h 330"/>
                  <a:gd name="T18" fmla="*/ 186 w 186"/>
                  <a:gd name="T19" fmla="*/ 204 h 330"/>
                  <a:gd name="T20" fmla="*/ 186 w 186"/>
                  <a:gd name="T21" fmla="*/ 228 h 330"/>
                  <a:gd name="T22" fmla="*/ 150 w 186"/>
                  <a:gd name="T23" fmla="*/ 240 h 330"/>
                  <a:gd name="T24" fmla="*/ 156 w 186"/>
                  <a:gd name="T25" fmla="*/ 252 h 330"/>
                  <a:gd name="T26" fmla="*/ 126 w 186"/>
                  <a:gd name="T27" fmla="*/ 300 h 330"/>
                  <a:gd name="T28" fmla="*/ 108 w 186"/>
                  <a:gd name="T29" fmla="*/ 300 h 330"/>
                  <a:gd name="T30" fmla="*/ 102 w 186"/>
                  <a:gd name="T31" fmla="*/ 288 h 330"/>
                  <a:gd name="T32" fmla="*/ 84 w 186"/>
                  <a:gd name="T33" fmla="*/ 312 h 330"/>
                  <a:gd name="T34" fmla="*/ 72 w 186"/>
                  <a:gd name="T35" fmla="*/ 306 h 330"/>
                  <a:gd name="T36" fmla="*/ 60 w 186"/>
                  <a:gd name="T37" fmla="*/ 324 h 330"/>
                  <a:gd name="T38" fmla="*/ 24 w 186"/>
                  <a:gd name="T39" fmla="*/ 312 h 330"/>
                  <a:gd name="T40" fmla="*/ 24 w 186"/>
                  <a:gd name="T41" fmla="*/ 324 h 330"/>
                  <a:gd name="T42" fmla="*/ 12 w 186"/>
                  <a:gd name="T43" fmla="*/ 318 h 330"/>
                  <a:gd name="T44" fmla="*/ 6 w 186"/>
                  <a:gd name="T45" fmla="*/ 324 h 330"/>
                  <a:gd name="T46" fmla="*/ 0 w 186"/>
                  <a:gd name="T47" fmla="*/ 324 h 330"/>
                  <a:gd name="T48" fmla="*/ 0 w 186"/>
                  <a:gd name="T49" fmla="*/ 330 h 3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6"/>
                  <a:gd name="T76" fmla="*/ 0 h 330"/>
                  <a:gd name="T77" fmla="*/ 186 w 186"/>
                  <a:gd name="T78" fmla="*/ 330 h 3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6" h="330">
                    <a:moveTo>
                      <a:pt x="0" y="324"/>
                    </a:moveTo>
                    <a:lnTo>
                      <a:pt x="0" y="294"/>
                    </a:lnTo>
                    <a:lnTo>
                      <a:pt x="30" y="252"/>
                    </a:lnTo>
                    <a:lnTo>
                      <a:pt x="12" y="222"/>
                    </a:lnTo>
                    <a:lnTo>
                      <a:pt x="24" y="204"/>
                    </a:lnTo>
                    <a:lnTo>
                      <a:pt x="6" y="18"/>
                    </a:lnTo>
                    <a:lnTo>
                      <a:pt x="24" y="24"/>
                    </a:lnTo>
                    <a:lnTo>
                      <a:pt x="48" y="12"/>
                    </a:lnTo>
                    <a:lnTo>
                      <a:pt x="162" y="0"/>
                    </a:lnTo>
                    <a:lnTo>
                      <a:pt x="186" y="204"/>
                    </a:lnTo>
                    <a:lnTo>
                      <a:pt x="186" y="228"/>
                    </a:lnTo>
                    <a:lnTo>
                      <a:pt x="150" y="240"/>
                    </a:lnTo>
                    <a:lnTo>
                      <a:pt x="156" y="252"/>
                    </a:lnTo>
                    <a:lnTo>
                      <a:pt x="126" y="300"/>
                    </a:lnTo>
                    <a:lnTo>
                      <a:pt x="108" y="300"/>
                    </a:lnTo>
                    <a:lnTo>
                      <a:pt x="102" y="288"/>
                    </a:lnTo>
                    <a:lnTo>
                      <a:pt x="84" y="312"/>
                    </a:lnTo>
                    <a:lnTo>
                      <a:pt x="72" y="306"/>
                    </a:lnTo>
                    <a:lnTo>
                      <a:pt x="60" y="324"/>
                    </a:lnTo>
                    <a:lnTo>
                      <a:pt x="24" y="312"/>
                    </a:lnTo>
                    <a:lnTo>
                      <a:pt x="24" y="324"/>
                    </a:lnTo>
                    <a:lnTo>
                      <a:pt x="12" y="318"/>
                    </a:lnTo>
                    <a:lnTo>
                      <a:pt x="6" y="324"/>
                    </a:lnTo>
                    <a:lnTo>
                      <a:pt x="0" y="324"/>
                    </a:lnTo>
                    <a:lnTo>
                      <a:pt x="0" y="33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53" name="Freeform 425"/>
              <p:cNvSpPr>
                <a:spLocks noChangeAspect="1"/>
              </p:cNvSpPr>
              <p:nvPr/>
            </p:nvSpPr>
            <p:spPr bwMode="auto">
              <a:xfrm>
                <a:off x="2877" y="1752"/>
                <a:ext cx="372" cy="246"/>
              </a:xfrm>
              <a:custGeom>
                <a:avLst/>
                <a:gdLst>
                  <a:gd name="T0" fmla="*/ 306 w 372"/>
                  <a:gd name="T1" fmla="*/ 246 h 246"/>
                  <a:gd name="T2" fmla="*/ 288 w 372"/>
                  <a:gd name="T3" fmla="*/ 228 h 246"/>
                  <a:gd name="T4" fmla="*/ 54 w 372"/>
                  <a:gd name="T5" fmla="*/ 234 h 246"/>
                  <a:gd name="T6" fmla="*/ 42 w 372"/>
                  <a:gd name="T7" fmla="*/ 180 h 246"/>
                  <a:gd name="T8" fmla="*/ 12 w 372"/>
                  <a:gd name="T9" fmla="*/ 90 h 246"/>
                  <a:gd name="T10" fmla="*/ 0 w 372"/>
                  <a:gd name="T11" fmla="*/ 66 h 246"/>
                  <a:gd name="T12" fmla="*/ 12 w 372"/>
                  <a:gd name="T13" fmla="*/ 36 h 246"/>
                  <a:gd name="T14" fmla="*/ 6 w 372"/>
                  <a:gd name="T15" fmla="*/ 12 h 246"/>
                  <a:gd name="T16" fmla="*/ 12 w 372"/>
                  <a:gd name="T17" fmla="*/ 6 h 246"/>
                  <a:gd name="T18" fmla="*/ 306 w 372"/>
                  <a:gd name="T19" fmla="*/ 0 h 246"/>
                  <a:gd name="T20" fmla="*/ 318 w 372"/>
                  <a:gd name="T21" fmla="*/ 18 h 246"/>
                  <a:gd name="T22" fmla="*/ 312 w 372"/>
                  <a:gd name="T23" fmla="*/ 36 h 246"/>
                  <a:gd name="T24" fmla="*/ 318 w 372"/>
                  <a:gd name="T25" fmla="*/ 60 h 246"/>
                  <a:gd name="T26" fmla="*/ 342 w 372"/>
                  <a:gd name="T27" fmla="*/ 78 h 246"/>
                  <a:gd name="T28" fmla="*/ 372 w 372"/>
                  <a:gd name="T29" fmla="*/ 108 h 246"/>
                  <a:gd name="T30" fmla="*/ 372 w 372"/>
                  <a:gd name="T31" fmla="*/ 126 h 246"/>
                  <a:gd name="T32" fmla="*/ 360 w 372"/>
                  <a:gd name="T33" fmla="*/ 150 h 246"/>
                  <a:gd name="T34" fmla="*/ 324 w 372"/>
                  <a:gd name="T35" fmla="*/ 162 h 246"/>
                  <a:gd name="T36" fmla="*/ 330 w 372"/>
                  <a:gd name="T37" fmla="*/ 198 h 246"/>
                  <a:gd name="T38" fmla="*/ 324 w 372"/>
                  <a:gd name="T39" fmla="*/ 222 h 246"/>
                  <a:gd name="T40" fmla="*/ 306 w 372"/>
                  <a:gd name="T41" fmla="*/ 234 h 246"/>
                  <a:gd name="T42" fmla="*/ 306 w 372"/>
                  <a:gd name="T43" fmla="*/ 246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72"/>
                  <a:gd name="T67" fmla="*/ 0 h 246"/>
                  <a:gd name="T68" fmla="*/ 372 w 372"/>
                  <a:gd name="T69" fmla="*/ 246 h 2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72" h="246">
                    <a:moveTo>
                      <a:pt x="306" y="246"/>
                    </a:moveTo>
                    <a:lnTo>
                      <a:pt x="288" y="228"/>
                    </a:lnTo>
                    <a:lnTo>
                      <a:pt x="54" y="234"/>
                    </a:lnTo>
                    <a:lnTo>
                      <a:pt x="42" y="180"/>
                    </a:lnTo>
                    <a:lnTo>
                      <a:pt x="12" y="90"/>
                    </a:lnTo>
                    <a:lnTo>
                      <a:pt x="0" y="66"/>
                    </a:lnTo>
                    <a:lnTo>
                      <a:pt x="12" y="36"/>
                    </a:lnTo>
                    <a:lnTo>
                      <a:pt x="6" y="12"/>
                    </a:lnTo>
                    <a:lnTo>
                      <a:pt x="12" y="6"/>
                    </a:lnTo>
                    <a:lnTo>
                      <a:pt x="306" y="0"/>
                    </a:lnTo>
                    <a:lnTo>
                      <a:pt x="318" y="18"/>
                    </a:lnTo>
                    <a:lnTo>
                      <a:pt x="312" y="36"/>
                    </a:lnTo>
                    <a:lnTo>
                      <a:pt x="318" y="60"/>
                    </a:lnTo>
                    <a:lnTo>
                      <a:pt x="342" y="78"/>
                    </a:lnTo>
                    <a:lnTo>
                      <a:pt x="372" y="108"/>
                    </a:lnTo>
                    <a:lnTo>
                      <a:pt x="372" y="126"/>
                    </a:lnTo>
                    <a:lnTo>
                      <a:pt x="360" y="150"/>
                    </a:lnTo>
                    <a:lnTo>
                      <a:pt x="324" y="162"/>
                    </a:lnTo>
                    <a:lnTo>
                      <a:pt x="330" y="198"/>
                    </a:lnTo>
                    <a:lnTo>
                      <a:pt x="324" y="222"/>
                    </a:lnTo>
                    <a:lnTo>
                      <a:pt x="306" y="234"/>
                    </a:lnTo>
                    <a:lnTo>
                      <a:pt x="306" y="246"/>
                    </a:lnTo>
                    <a:close/>
                  </a:path>
                </a:pathLst>
              </a:custGeom>
              <a:solidFill>
                <a:srgbClr val="FFAA00"/>
              </a:solidFill>
              <a:ln w="9525">
                <a:solidFill>
                  <a:srgbClr val="FFAA00"/>
                </a:solidFill>
                <a:round/>
                <a:headEnd/>
                <a:tailEnd/>
              </a:ln>
            </p:spPr>
            <p:txBody>
              <a:bodyPr/>
              <a:lstStyle/>
              <a:p>
                <a:endParaRPr lang="en-US"/>
              </a:p>
            </p:txBody>
          </p:sp>
          <p:sp>
            <p:nvSpPr>
              <p:cNvPr id="22854" name="Freeform 426"/>
              <p:cNvSpPr>
                <a:spLocks noChangeAspect="1"/>
              </p:cNvSpPr>
              <p:nvPr/>
            </p:nvSpPr>
            <p:spPr bwMode="auto">
              <a:xfrm>
                <a:off x="2877" y="1752"/>
                <a:ext cx="372" cy="252"/>
              </a:xfrm>
              <a:custGeom>
                <a:avLst/>
                <a:gdLst>
                  <a:gd name="T0" fmla="*/ 306 w 372"/>
                  <a:gd name="T1" fmla="*/ 246 h 252"/>
                  <a:gd name="T2" fmla="*/ 288 w 372"/>
                  <a:gd name="T3" fmla="*/ 228 h 252"/>
                  <a:gd name="T4" fmla="*/ 54 w 372"/>
                  <a:gd name="T5" fmla="*/ 234 h 252"/>
                  <a:gd name="T6" fmla="*/ 42 w 372"/>
                  <a:gd name="T7" fmla="*/ 180 h 252"/>
                  <a:gd name="T8" fmla="*/ 12 w 372"/>
                  <a:gd name="T9" fmla="*/ 90 h 252"/>
                  <a:gd name="T10" fmla="*/ 0 w 372"/>
                  <a:gd name="T11" fmla="*/ 66 h 252"/>
                  <a:gd name="T12" fmla="*/ 12 w 372"/>
                  <a:gd name="T13" fmla="*/ 36 h 252"/>
                  <a:gd name="T14" fmla="*/ 6 w 372"/>
                  <a:gd name="T15" fmla="*/ 12 h 252"/>
                  <a:gd name="T16" fmla="*/ 12 w 372"/>
                  <a:gd name="T17" fmla="*/ 6 h 252"/>
                  <a:gd name="T18" fmla="*/ 306 w 372"/>
                  <a:gd name="T19" fmla="*/ 0 h 252"/>
                  <a:gd name="T20" fmla="*/ 318 w 372"/>
                  <a:gd name="T21" fmla="*/ 18 h 252"/>
                  <a:gd name="T22" fmla="*/ 312 w 372"/>
                  <a:gd name="T23" fmla="*/ 36 h 252"/>
                  <a:gd name="T24" fmla="*/ 318 w 372"/>
                  <a:gd name="T25" fmla="*/ 60 h 252"/>
                  <a:gd name="T26" fmla="*/ 342 w 372"/>
                  <a:gd name="T27" fmla="*/ 78 h 252"/>
                  <a:gd name="T28" fmla="*/ 372 w 372"/>
                  <a:gd name="T29" fmla="*/ 108 h 252"/>
                  <a:gd name="T30" fmla="*/ 372 w 372"/>
                  <a:gd name="T31" fmla="*/ 126 h 252"/>
                  <a:gd name="T32" fmla="*/ 360 w 372"/>
                  <a:gd name="T33" fmla="*/ 150 h 252"/>
                  <a:gd name="T34" fmla="*/ 324 w 372"/>
                  <a:gd name="T35" fmla="*/ 162 h 252"/>
                  <a:gd name="T36" fmla="*/ 330 w 372"/>
                  <a:gd name="T37" fmla="*/ 198 h 252"/>
                  <a:gd name="T38" fmla="*/ 324 w 372"/>
                  <a:gd name="T39" fmla="*/ 222 h 252"/>
                  <a:gd name="T40" fmla="*/ 306 w 372"/>
                  <a:gd name="T41" fmla="*/ 234 h 252"/>
                  <a:gd name="T42" fmla="*/ 306 w 372"/>
                  <a:gd name="T43" fmla="*/ 246 h 252"/>
                  <a:gd name="T44" fmla="*/ 306 w 372"/>
                  <a:gd name="T45" fmla="*/ 252 h 2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2"/>
                  <a:gd name="T70" fmla="*/ 0 h 252"/>
                  <a:gd name="T71" fmla="*/ 372 w 372"/>
                  <a:gd name="T72" fmla="*/ 252 h 2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2" h="252">
                    <a:moveTo>
                      <a:pt x="306" y="246"/>
                    </a:moveTo>
                    <a:lnTo>
                      <a:pt x="288" y="228"/>
                    </a:lnTo>
                    <a:lnTo>
                      <a:pt x="54" y="234"/>
                    </a:lnTo>
                    <a:lnTo>
                      <a:pt x="42" y="180"/>
                    </a:lnTo>
                    <a:lnTo>
                      <a:pt x="12" y="90"/>
                    </a:lnTo>
                    <a:lnTo>
                      <a:pt x="0" y="66"/>
                    </a:lnTo>
                    <a:lnTo>
                      <a:pt x="12" y="36"/>
                    </a:lnTo>
                    <a:lnTo>
                      <a:pt x="6" y="12"/>
                    </a:lnTo>
                    <a:lnTo>
                      <a:pt x="12" y="6"/>
                    </a:lnTo>
                    <a:lnTo>
                      <a:pt x="306" y="0"/>
                    </a:lnTo>
                    <a:lnTo>
                      <a:pt x="318" y="18"/>
                    </a:lnTo>
                    <a:lnTo>
                      <a:pt x="312" y="36"/>
                    </a:lnTo>
                    <a:lnTo>
                      <a:pt x="318" y="60"/>
                    </a:lnTo>
                    <a:lnTo>
                      <a:pt x="342" y="78"/>
                    </a:lnTo>
                    <a:lnTo>
                      <a:pt x="372" y="108"/>
                    </a:lnTo>
                    <a:lnTo>
                      <a:pt x="372" y="126"/>
                    </a:lnTo>
                    <a:lnTo>
                      <a:pt x="360" y="150"/>
                    </a:lnTo>
                    <a:lnTo>
                      <a:pt x="324" y="162"/>
                    </a:lnTo>
                    <a:lnTo>
                      <a:pt x="330" y="198"/>
                    </a:lnTo>
                    <a:lnTo>
                      <a:pt x="324" y="222"/>
                    </a:lnTo>
                    <a:lnTo>
                      <a:pt x="306" y="234"/>
                    </a:lnTo>
                    <a:lnTo>
                      <a:pt x="306" y="246"/>
                    </a:lnTo>
                    <a:lnTo>
                      <a:pt x="306" y="25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55" name="Freeform 427"/>
              <p:cNvSpPr>
                <a:spLocks noChangeAspect="1"/>
              </p:cNvSpPr>
              <p:nvPr/>
            </p:nvSpPr>
            <p:spPr bwMode="auto">
              <a:xfrm>
                <a:off x="2541" y="2022"/>
                <a:ext cx="456" cy="246"/>
              </a:xfrm>
              <a:custGeom>
                <a:avLst/>
                <a:gdLst>
                  <a:gd name="T0" fmla="*/ 414 w 456"/>
                  <a:gd name="T1" fmla="*/ 12 h 246"/>
                  <a:gd name="T2" fmla="*/ 438 w 456"/>
                  <a:gd name="T3" fmla="*/ 24 h 246"/>
                  <a:gd name="T4" fmla="*/ 426 w 456"/>
                  <a:gd name="T5" fmla="*/ 48 h 246"/>
                  <a:gd name="T6" fmla="*/ 456 w 456"/>
                  <a:gd name="T7" fmla="*/ 78 h 246"/>
                  <a:gd name="T8" fmla="*/ 456 w 456"/>
                  <a:gd name="T9" fmla="*/ 246 h 246"/>
                  <a:gd name="T10" fmla="*/ 0 w 456"/>
                  <a:gd name="T11" fmla="*/ 234 h 246"/>
                  <a:gd name="T12" fmla="*/ 12 w 456"/>
                  <a:gd name="T13" fmla="*/ 0 h 246"/>
                  <a:gd name="T14" fmla="*/ 414 w 456"/>
                  <a:gd name="T15" fmla="*/ 12 h 246"/>
                  <a:gd name="T16" fmla="*/ 0 60000 65536"/>
                  <a:gd name="T17" fmla="*/ 0 60000 65536"/>
                  <a:gd name="T18" fmla="*/ 0 60000 65536"/>
                  <a:gd name="T19" fmla="*/ 0 60000 65536"/>
                  <a:gd name="T20" fmla="*/ 0 60000 65536"/>
                  <a:gd name="T21" fmla="*/ 0 60000 65536"/>
                  <a:gd name="T22" fmla="*/ 0 60000 65536"/>
                  <a:gd name="T23" fmla="*/ 0 60000 65536"/>
                  <a:gd name="T24" fmla="*/ 0 w 456"/>
                  <a:gd name="T25" fmla="*/ 0 h 246"/>
                  <a:gd name="T26" fmla="*/ 456 w 456"/>
                  <a:gd name="T27" fmla="*/ 246 h 2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6" h="246">
                    <a:moveTo>
                      <a:pt x="414" y="12"/>
                    </a:moveTo>
                    <a:lnTo>
                      <a:pt x="438" y="24"/>
                    </a:lnTo>
                    <a:lnTo>
                      <a:pt x="426" y="48"/>
                    </a:lnTo>
                    <a:lnTo>
                      <a:pt x="456" y="78"/>
                    </a:lnTo>
                    <a:lnTo>
                      <a:pt x="456" y="246"/>
                    </a:lnTo>
                    <a:lnTo>
                      <a:pt x="0" y="234"/>
                    </a:lnTo>
                    <a:lnTo>
                      <a:pt x="12" y="0"/>
                    </a:lnTo>
                    <a:lnTo>
                      <a:pt x="414" y="12"/>
                    </a:lnTo>
                    <a:close/>
                  </a:path>
                </a:pathLst>
              </a:custGeom>
              <a:solidFill>
                <a:srgbClr val="FFAA00"/>
              </a:solidFill>
              <a:ln w="9525">
                <a:solidFill>
                  <a:srgbClr val="FFAA00"/>
                </a:solidFill>
                <a:round/>
                <a:headEnd/>
                <a:tailEnd/>
              </a:ln>
            </p:spPr>
            <p:txBody>
              <a:bodyPr/>
              <a:lstStyle/>
              <a:p>
                <a:endParaRPr lang="en-US"/>
              </a:p>
            </p:txBody>
          </p:sp>
          <p:sp>
            <p:nvSpPr>
              <p:cNvPr id="22856" name="Freeform 428"/>
              <p:cNvSpPr>
                <a:spLocks noChangeAspect="1"/>
              </p:cNvSpPr>
              <p:nvPr/>
            </p:nvSpPr>
            <p:spPr bwMode="auto">
              <a:xfrm>
                <a:off x="2541" y="2022"/>
                <a:ext cx="456" cy="246"/>
              </a:xfrm>
              <a:custGeom>
                <a:avLst/>
                <a:gdLst>
                  <a:gd name="T0" fmla="*/ 414 w 456"/>
                  <a:gd name="T1" fmla="*/ 12 h 246"/>
                  <a:gd name="T2" fmla="*/ 438 w 456"/>
                  <a:gd name="T3" fmla="*/ 24 h 246"/>
                  <a:gd name="T4" fmla="*/ 426 w 456"/>
                  <a:gd name="T5" fmla="*/ 48 h 246"/>
                  <a:gd name="T6" fmla="*/ 456 w 456"/>
                  <a:gd name="T7" fmla="*/ 78 h 246"/>
                  <a:gd name="T8" fmla="*/ 456 w 456"/>
                  <a:gd name="T9" fmla="*/ 246 h 246"/>
                  <a:gd name="T10" fmla="*/ 0 w 456"/>
                  <a:gd name="T11" fmla="*/ 234 h 246"/>
                  <a:gd name="T12" fmla="*/ 12 w 456"/>
                  <a:gd name="T13" fmla="*/ 0 h 246"/>
                  <a:gd name="T14" fmla="*/ 414 w 456"/>
                  <a:gd name="T15" fmla="*/ 12 h 246"/>
                  <a:gd name="T16" fmla="*/ 414 w 456"/>
                  <a:gd name="T17" fmla="*/ 18 h 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6"/>
                  <a:gd name="T28" fmla="*/ 0 h 246"/>
                  <a:gd name="T29" fmla="*/ 456 w 456"/>
                  <a:gd name="T30" fmla="*/ 246 h 2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6" h="246">
                    <a:moveTo>
                      <a:pt x="414" y="12"/>
                    </a:moveTo>
                    <a:lnTo>
                      <a:pt x="438" y="24"/>
                    </a:lnTo>
                    <a:lnTo>
                      <a:pt x="426" y="48"/>
                    </a:lnTo>
                    <a:lnTo>
                      <a:pt x="456" y="78"/>
                    </a:lnTo>
                    <a:lnTo>
                      <a:pt x="456" y="246"/>
                    </a:lnTo>
                    <a:lnTo>
                      <a:pt x="0" y="234"/>
                    </a:lnTo>
                    <a:lnTo>
                      <a:pt x="12" y="0"/>
                    </a:lnTo>
                    <a:lnTo>
                      <a:pt x="414" y="12"/>
                    </a:lnTo>
                    <a:lnTo>
                      <a:pt x="414" y="1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57" name="Freeform 429"/>
              <p:cNvSpPr>
                <a:spLocks noChangeAspect="1"/>
              </p:cNvSpPr>
              <p:nvPr/>
            </p:nvSpPr>
            <p:spPr bwMode="auto">
              <a:xfrm>
                <a:off x="3321" y="2064"/>
                <a:ext cx="450" cy="228"/>
              </a:xfrm>
              <a:custGeom>
                <a:avLst/>
                <a:gdLst>
                  <a:gd name="T0" fmla="*/ 360 w 450"/>
                  <a:gd name="T1" fmla="*/ 186 h 228"/>
                  <a:gd name="T2" fmla="*/ 84 w 450"/>
                  <a:gd name="T3" fmla="*/ 210 h 228"/>
                  <a:gd name="T4" fmla="*/ 84 w 450"/>
                  <a:gd name="T5" fmla="*/ 222 h 228"/>
                  <a:gd name="T6" fmla="*/ 0 w 450"/>
                  <a:gd name="T7" fmla="*/ 228 h 228"/>
                  <a:gd name="T8" fmla="*/ 6 w 450"/>
                  <a:gd name="T9" fmla="*/ 222 h 228"/>
                  <a:gd name="T10" fmla="*/ 18 w 450"/>
                  <a:gd name="T11" fmla="*/ 222 h 228"/>
                  <a:gd name="T12" fmla="*/ 12 w 450"/>
                  <a:gd name="T13" fmla="*/ 192 h 228"/>
                  <a:gd name="T14" fmla="*/ 12 w 450"/>
                  <a:gd name="T15" fmla="*/ 186 h 228"/>
                  <a:gd name="T16" fmla="*/ 24 w 450"/>
                  <a:gd name="T17" fmla="*/ 168 h 228"/>
                  <a:gd name="T18" fmla="*/ 60 w 450"/>
                  <a:gd name="T19" fmla="*/ 180 h 228"/>
                  <a:gd name="T20" fmla="*/ 54 w 450"/>
                  <a:gd name="T21" fmla="*/ 156 h 228"/>
                  <a:gd name="T22" fmla="*/ 78 w 450"/>
                  <a:gd name="T23" fmla="*/ 144 h 228"/>
                  <a:gd name="T24" fmla="*/ 72 w 450"/>
                  <a:gd name="T25" fmla="*/ 132 h 228"/>
                  <a:gd name="T26" fmla="*/ 78 w 450"/>
                  <a:gd name="T27" fmla="*/ 120 h 228"/>
                  <a:gd name="T28" fmla="*/ 84 w 450"/>
                  <a:gd name="T29" fmla="*/ 120 h 228"/>
                  <a:gd name="T30" fmla="*/ 90 w 450"/>
                  <a:gd name="T31" fmla="*/ 114 h 228"/>
                  <a:gd name="T32" fmla="*/ 102 w 450"/>
                  <a:gd name="T33" fmla="*/ 120 h 228"/>
                  <a:gd name="T34" fmla="*/ 102 w 450"/>
                  <a:gd name="T35" fmla="*/ 108 h 228"/>
                  <a:gd name="T36" fmla="*/ 138 w 450"/>
                  <a:gd name="T37" fmla="*/ 120 h 228"/>
                  <a:gd name="T38" fmla="*/ 150 w 450"/>
                  <a:gd name="T39" fmla="*/ 102 h 228"/>
                  <a:gd name="T40" fmla="*/ 162 w 450"/>
                  <a:gd name="T41" fmla="*/ 108 h 228"/>
                  <a:gd name="T42" fmla="*/ 180 w 450"/>
                  <a:gd name="T43" fmla="*/ 84 h 228"/>
                  <a:gd name="T44" fmla="*/ 186 w 450"/>
                  <a:gd name="T45" fmla="*/ 96 h 228"/>
                  <a:gd name="T46" fmla="*/ 204 w 450"/>
                  <a:gd name="T47" fmla="*/ 96 h 228"/>
                  <a:gd name="T48" fmla="*/ 234 w 450"/>
                  <a:gd name="T49" fmla="*/ 48 h 228"/>
                  <a:gd name="T50" fmla="*/ 228 w 450"/>
                  <a:gd name="T51" fmla="*/ 36 h 228"/>
                  <a:gd name="T52" fmla="*/ 264 w 450"/>
                  <a:gd name="T53" fmla="*/ 24 h 228"/>
                  <a:gd name="T54" fmla="*/ 264 w 450"/>
                  <a:gd name="T55" fmla="*/ 0 h 228"/>
                  <a:gd name="T56" fmla="*/ 288 w 450"/>
                  <a:gd name="T57" fmla="*/ 0 h 228"/>
                  <a:gd name="T58" fmla="*/ 300 w 450"/>
                  <a:gd name="T59" fmla="*/ 18 h 228"/>
                  <a:gd name="T60" fmla="*/ 336 w 450"/>
                  <a:gd name="T61" fmla="*/ 30 h 228"/>
                  <a:gd name="T62" fmla="*/ 384 w 450"/>
                  <a:gd name="T63" fmla="*/ 12 h 228"/>
                  <a:gd name="T64" fmla="*/ 402 w 450"/>
                  <a:gd name="T65" fmla="*/ 36 h 228"/>
                  <a:gd name="T66" fmla="*/ 402 w 450"/>
                  <a:gd name="T67" fmla="*/ 36 h 228"/>
                  <a:gd name="T68" fmla="*/ 414 w 450"/>
                  <a:gd name="T69" fmla="*/ 72 h 228"/>
                  <a:gd name="T70" fmla="*/ 450 w 450"/>
                  <a:gd name="T71" fmla="*/ 102 h 228"/>
                  <a:gd name="T72" fmla="*/ 390 w 450"/>
                  <a:gd name="T73" fmla="*/ 174 h 228"/>
                  <a:gd name="T74" fmla="*/ 360 w 450"/>
                  <a:gd name="T75" fmla="*/ 186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0"/>
                  <a:gd name="T115" fmla="*/ 0 h 228"/>
                  <a:gd name="T116" fmla="*/ 450 w 45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0" h="228">
                    <a:moveTo>
                      <a:pt x="360" y="186"/>
                    </a:moveTo>
                    <a:lnTo>
                      <a:pt x="84" y="210"/>
                    </a:lnTo>
                    <a:lnTo>
                      <a:pt x="84" y="222"/>
                    </a:lnTo>
                    <a:lnTo>
                      <a:pt x="0" y="228"/>
                    </a:lnTo>
                    <a:lnTo>
                      <a:pt x="6" y="222"/>
                    </a:lnTo>
                    <a:lnTo>
                      <a:pt x="18" y="222"/>
                    </a:lnTo>
                    <a:lnTo>
                      <a:pt x="12" y="192"/>
                    </a:lnTo>
                    <a:lnTo>
                      <a:pt x="12" y="186"/>
                    </a:lnTo>
                    <a:lnTo>
                      <a:pt x="24" y="168"/>
                    </a:lnTo>
                    <a:lnTo>
                      <a:pt x="60" y="180"/>
                    </a:lnTo>
                    <a:lnTo>
                      <a:pt x="54" y="156"/>
                    </a:lnTo>
                    <a:lnTo>
                      <a:pt x="78" y="144"/>
                    </a:lnTo>
                    <a:lnTo>
                      <a:pt x="72" y="132"/>
                    </a:lnTo>
                    <a:lnTo>
                      <a:pt x="78" y="120"/>
                    </a:lnTo>
                    <a:lnTo>
                      <a:pt x="84" y="120"/>
                    </a:lnTo>
                    <a:lnTo>
                      <a:pt x="90" y="114"/>
                    </a:lnTo>
                    <a:lnTo>
                      <a:pt x="102" y="120"/>
                    </a:lnTo>
                    <a:lnTo>
                      <a:pt x="102" y="108"/>
                    </a:lnTo>
                    <a:lnTo>
                      <a:pt x="138" y="120"/>
                    </a:lnTo>
                    <a:lnTo>
                      <a:pt x="150" y="102"/>
                    </a:lnTo>
                    <a:lnTo>
                      <a:pt x="162" y="108"/>
                    </a:lnTo>
                    <a:lnTo>
                      <a:pt x="180" y="84"/>
                    </a:lnTo>
                    <a:lnTo>
                      <a:pt x="186" y="96"/>
                    </a:lnTo>
                    <a:lnTo>
                      <a:pt x="204" y="96"/>
                    </a:lnTo>
                    <a:lnTo>
                      <a:pt x="234" y="48"/>
                    </a:lnTo>
                    <a:lnTo>
                      <a:pt x="228" y="36"/>
                    </a:lnTo>
                    <a:lnTo>
                      <a:pt x="264" y="24"/>
                    </a:lnTo>
                    <a:lnTo>
                      <a:pt x="264" y="0"/>
                    </a:lnTo>
                    <a:lnTo>
                      <a:pt x="288" y="0"/>
                    </a:lnTo>
                    <a:lnTo>
                      <a:pt x="300" y="18"/>
                    </a:lnTo>
                    <a:lnTo>
                      <a:pt x="336" y="30"/>
                    </a:lnTo>
                    <a:lnTo>
                      <a:pt x="384" y="12"/>
                    </a:lnTo>
                    <a:lnTo>
                      <a:pt x="402" y="36"/>
                    </a:lnTo>
                    <a:lnTo>
                      <a:pt x="414" y="72"/>
                    </a:lnTo>
                    <a:lnTo>
                      <a:pt x="450" y="102"/>
                    </a:lnTo>
                    <a:lnTo>
                      <a:pt x="390" y="174"/>
                    </a:lnTo>
                    <a:lnTo>
                      <a:pt x="360" y="186"/>
                    </a:lnTo>
                    <a:close/>
                  </a:path>
                </a:pathLst>
              </a:custGeom>
              <a:solidFill>
                <a:srgbClr val="FF8C00"/>
              </a:solidFill>
              <a:ln w="9525">
                <a:solidFill>
                  <a:srgbClr val="FF8C00"/>
                </a:solidFill>
                <a:round/>
                <a:headEnd/>
                <a:tailEnd/>
              </a:ln>
            </p:spPr>
            <p:txBody>
              <a:bodyPr/>
              <a:lstStyle/>
              <a:p>
                <a:endParaRPr lang="en-US"/>
              </a:p>
            </p:txBody>
          </p:sp>
          <p:sp>
            <p:nvSpPr>
              <p:cNvPr id="22858" name="Freeform 430"/>
              <p:cNvSpPr>
                <a:spLocks noChangeAspect="1"/>
              </p:cNvSpPr>
              <p:nvPr/>
            </p:nvSpPr>
            <p:spPr bwMode="auto">
              <a:xfrm>
                <a:off x="3321" y="2064"/>
                <a:ext cx="450" cy="228"/>
              </a:xfrm>
              <a:custGeom>
                <a:avLst/>
                <a:gdLst>
                  <a:gd name="T0" fmla="*/ 360 w 450"/>
                  <a:gd name="T1" fmla="*/ 186 h 228"/>
                  <a:gd name="T2" fmla="*/ 84 w 450"/>
                  <a:gd name="T3" fmla="*/ 210 h 228"/>
                  <a:gd name="T4" fmla="*/ 84 w 450"/>
                  <a:gd name="T5" fmla="*/ 222 h 228"/>
                  <a:gd name="T6" fmla="*/ 0 w 450"/>
                  <a:gd name="T7" fmla="*/ 228 h 228"/>
                  <a:gd name="T8" fmla="*/ 6 w 450"/>
                  <a:gd name="T9" fmla="*/ 222 h 228"/>
                  <a:gd name="T10" fmla="*/ 18 w 450"/>
                  <a:gd name="T11" fmla="*/ 222 h 228"/>
                  <a:gd name="T12" fmla="*/ 12 w 450"/>
                  <a:gd name="T13" fmla="*/ 192 h 228"/>
                  <a:gd name="T14" fmla="*/ 12 w 450"/>
                  <a:gd name="T15" fmla="*/ 186 h 228"/>
                  <a:gd name="T16" fmla="*/ 24 w 450"/>
                  <a:gd name="T17" fmla="*/ 168 h 228"/>
                  <a:gd name="T18" fmla="*/ 60 w 450"/>
                  <a:gd name="T19" fmla="*/ 180 h 228"/>
                  <a:gd name="T20" fmla="*/ 54 w 450"/>
                  <a:gd name="T21" fmla="*/ 156 h 228"/>
                  <a:gd name="T22" fmla="*/ 78 w 450"/>
                  <a:gd name="T23" fmla="*/ 144 h 228"/>
                  <a:gd name="T24" fmla="*/ 72 w 450"/>
                  <a:gd name="T25" fmla="*/ 132 h 228"/>
                  <a:gd name="T26" fmla="*/ 78 w 450"/>
                  <a:gd name="T27" fmla="*/ 120 h 228"/>
                  <a:gd name="T28" fmla="*/ 84 w 450"/>
                  <a:gd name="T29" fmla="*/ 120 h 228"/>
                  <a:gd name="T30" fmla="*/ 90 w 450"/>
                  <a:gd name="T31" fmla="*/ 114 h 228"/>
                  <a:gd name="T32" fmla="*/ 102 w 450"/>
                  <a:gd name="T33" fmla="*/ 120 h 228"/>
                  <a:gd name="T34" fmla="*/ 102 w 450"/>
                  <a:gd name="T35" fmla="*/ 108 h 228"/>
                  <a:gd name="T36" fmla="*/ 138 w 450"/>
                  <a:gd name="T37" fmla="*/ 120 h 228"/>
                  <a:gd name="T38" fmla="*/ 150 w 450"/>
                  <a:gd name="T39" fmla="*/ 102 h 228"/>
                  <a:gd name="T40" fmla="*/ 162 w 450"/>
                  <a:gd name="T41" fmla="*/ 108 h 228"/>
                  <a:gd name="T42" fmla="*/ 180 w 450"/>
                  <a:gd name="T43" fmla="*/ 84 h 228"/>
                  <a:gd name="T44" fmla="*/ 186 w 450"/>
                  <a:gd name="T45" fmla="*/ 96 h 228"/>
                  <a:gd name="T46" fmla="*/ 204 w 450"/>
                  <a:gd name="T47" fmla="*/ 96 h 228"/>
                  <a:gd name="T48" fmla="*/ 234 w 450"/>
                  <a:gd name="T49" fmla="*/ 48 h 228"/>
                  <a:gd name="T50" fmla="*/ 228 w 450"/>
                  <a:gd name="T51" fmla="*/ 36 h 228"/>
                  <a:gd name="T52" fmla="*/ 264 w 450"/>
                  <a:gd name="T53" fmla="*/ 24 h 228"/>
                  <a:gd name="T54" fmla="*/ 264 w 450"/>
                  <a:gd name="T55" fmla="*/ 0 h 228"/>
                  <a:gd name="T56" fmla="*/ 288 w 450"/>
                  <a:gd name="T57" fmla="*/ 0 h 228"/>
                  <a:gd name="T58" fmla="*/ 300 w 450"/>
                  <a:gd name="T59" fmla="*/ 18 h 228"/>
                  <a:gd name="T60" fmla="*/ 336 w 450"/>
                  <a:gd name="T61" fmla="*/ 30 h 228"/>
                  <a:gd name="T62" fmla="*/ 384 w 450"/>
                  <a:gd name="T63" fmla="*/ 12 h 228"/>
                  <a:gd name="T64" fmla="*/ 402 w 450"/>
                  <a:gd name="T65" fmla="*/ 36 h 228"/>
                  <a:gd name="T66" fmla="*/ 408 w 450"/>
                  <a:gd name="T67" fmla="*/ 36 h 228"/>
                  <a:gd name="T68" fmla="*/ 402 w 450"/>
                  <a:gd name="T69" fmla="*/ 36 h 228"/>
                  <a:gd name="T70" fmla="*/ 414 w 450"/>
                  <a:gd name="T71" fmla="*/ 72 h 228"/>
                  <a:gd name="T72" fmla="*/ 450 w 450"/>
                  <a:gd name="T73" fmla="*/ 102 h 228"/>
                  <a:gd name="T74" fmla="*/ 390 w 450"/>
                  <a:gd name="T75" fmla="*/ 174 h 228"/>
                  <a:gd name="T76" fmla="*/ 360 w 450"/>
                  <a:gd name="T77" fmla="*/ 186 h 228"/>
                  <a:gd name="T78" fmla="*/ 360 w 450"/>
                  <a:gd name="T79" fmla="*/ 192 h 2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0"/>
                  <a:gd name="T121" fmla="*/ 0 h 228"/>
                  <a:gd name="T122" fmla="*/ 450 w 450"/>
                  <a:gd name="T123" fmla="*/ 228 h 2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0" h="228">
                    <a:moveTo>
                      <a:pt x="360" y="186"/>
                    </a:moveTo>
                    <a:lnTo>
                      <a:pt x="84" y="210"/>
                    </a:lnTo>
                    <a:lnTo>
                      <a:pt x="84" y="222"/>
                    </a:lnTo>
                    <a:lnTo>
                      <a:pt x="0" y="228"/>
                    </a:lnTo>
                    <a:lnTo>
                      <a:pt x="6" y="222"/>
                    </a:lnTo>
                    <a:lnTo>
                      <a:pt x="18" y="222"/>
                    </a:lnTo>
                    <a:lnTo>
                      <a:pt x="12" y="192"/>
                    </a:lnTo>
                    <a:lnTo>
                      <a:pt x="12" y="186"/>
                    </a:lnTo>
                    <a:lnTo>
                      <a:pt x="24" y="168"/>
                    </a:lnTo>
                    <a:lnTo>
                      <a:pt x="60" y="180"/>
                    </a:lnTo>
                    <a:lnTo>
                      <a:pt x="54" y="156"/>
                    </a:lnTo>
                    <a:lnTo>
                      <a:pt x="78" y="144"/>
                    </a:lnTo>
                    <a:lnTo>
                      <a:pt x="72" y="132"/>
                    </a:lnTo>
                    <a:lnTo>
                      <a:pt x="78" y="120"/>
                    </a:lnTo>
                    <a:lnTo>
                      <a:pt x="84" y="120"/>
                    </a:lnTo>
                    <a:lnTo>
                      <a:pt x="90" y="114"/>
                    </a:lnTo>
                    <a:lnTo>
                      <a:pt x="102" y="120"/>
                    </a:lnTo>
                    <a:lnTo>
                      <a:pt x="102" y="108"/>
                    </a:lnTo>
                    <a:lnTo>
                      <a:pt x="138" y="120"/>
                    </a:lnTo>
                    <a:lnTo>
                      <a:pt x="150" y="102"/>
                    </a:lnTo>
                    <a:lnTo>
                      <a:pt x="162" y="108"/>
                    </a:lnTo>
                    <a:lnTo>
                      <a:pt x="180" y="84"/>
                    </a:lnTo>
                    <a:lnTo>
                      <a:pt x="186" y="96"/>
                    </a:lnTo>
                    <a:lnTo>
                      <a:pt x="204" y="96"/>
                    </a:lnTo>
                    <a:lnTo>
                      <a:pt x="234" y="48"/>
                    </a:lnTo>
                    <a:lnTo>
                      <a:pt x="228" y="36"/>
                    </a:lnTo>
                    <a:lnTo>
                      <a:pt x="264" y="24"/>
                    </a:lnTo>
                    <a:lnTo>
                      <a:pt x="264" y="0"/>
                    </a:lnTo>
                    <a:lnTo>
                      <a:pt x="288" y="0"/>
                    </a:lnTo>
                    <a:lnTo>
                      <a:pt x="300" y="18"/>
                    </a:lnTo>
                    <a:lnTo>
                      <a:pt x="336" y="30"/>
                    </a:lnTo>
                    <a:lnTo>
                      <a:pt x="384" y="12"/>
                    </a:lnTo>
                    <a:lnTo>
                      <a:pt x="402" y="36"/>
                    </a:lnTo>
                    <a:lnTo>
                      <a:pt x="408" y="36"/>
                    </a:lnTo>
                    <a:lnTo>
                      <a:pt x="402" y="36"/>
                    </a:lnTo>
                    <a:lnTo>
                      <a:pt x="414" y="72"/>
                    </a:lnTo>
                    <a:lnTo>
                      <a:pt x="450" y="102"/>
                    </a:lnTo>
                    <a:lnTo>
                      <a:pt x="390" y="174"/>
                    </a:lnTo>
                    <a:lnTo>
                      <a:pt x="360" y="186"/>
                    </a:lnTo>
                    <a:lnTo>
                      <a:pt x="360" y="19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59" name="Freeform 431"/>
              <p:cNvSpPr>
                <a:spLocks noChangeAspect="1"/>
              </p:cNvSpPr>
              <p:nvPr/>
            </p:nvSpPr>
            <p:spPr bwMode="auto">
              <a:xfrm>
                <a:off x="3039" y="2574"/>
                <a:ext cx="348" cy="306"/>
              </a:xfrm>
              <a:custGeom>
                <a:avLst/>
                <a:gdLst>
                  <a:gd name="T0" fmla="*/ 306 w 348"/>
                  <a:gd name="T1" fmla="*/ 210 h 306"/>
                  <a:gd name="T2" fmla="*/ 264 w 348"/>
                  <a:gd name="T3" fmla="*/ 198 h 306"/>
                  <a:gd name="T4" fmla="*/ 246 w 348"/>
                  <a:gd name="T5" fmla="*/ 216 h 306"/>
                  <a:gd name="T6" fmla="*/ 270 w 348"/>
                  <a:gd name="T7" fmla="*/ 228 h 306"/>
                  <a:gd name="T8" fmla="*/ 300 w 348"/>
                  <a:gd name="T9" fmla="*/ 216 h 306"/>
                  <a:gd name="T10" fmla="*/ 288 w 348"/>
                  <a:gd name="T11" fmla="*/ 228 h 306"/>
                  <a:gd name="T12" fmla="*/ 306 w 348"/>
                  <a:gd name="T13" fmla="*/ 234 h 306"/>
                  <a:gd name="T14" fmla="*/ 312 w 348"/>
                  <a:gd name="T15" fmla="*/ 222 h 306"/>
                  <a:gd name="T16" fmla="*/ 330 w 348"/>
                  <a:gd name="T17" fmla="*/ 210 h 306"/>
                  <a:gd name="T18" fmla="*/ 336 w 348"/>
                  <a:gd name="T19" fmla="*/ 234 h 306"/>
                  <a:gd name="T20" fmla="*/ 306 w 348"/>
                  <a:gd name="T21" fmla="*/ 258 h 306"/>
                  <a:gd name="T22" fmla="*/ 312 w 348"/>
                  <a:gd name="T23" fmla="*/ 270 h 306"/>
                  <a:gd name="T24" fmla="*/ 348 w 348"/>
                  <a:gd name="T25" fmla="*/ 288 h 306"/>
                  <a:gd name="T26" fmla="*/ 342 w 348"/>
                  <a:gd name="T27" fmla="*/ 300 h 306"/>
                  <a:gd name="T28" fmla="*/ 336 w 348"/>
                  <a:gd name="T29" fmla="*/ 294 h 306"/>
                  <a:gd name="T30" fmla="*/ 324 w 348"/>
                  <a:gd name="T31" fmla="*/ 306 h 306"/>
                  <a:gd name="T32" fmla="*/ 318 w 348"/>
                  <a:gd name="T33" fmla="*/ 282 h 306"/>
                  <a:gd name="T34" fmla="*/ 276 w 348"/>
                  <a:gd name="T35" fmla="*/ 270 h 306"/>
                  <a:gd name="T36" fmla="*/ 282 w 348"/>
                  <a:gd name="T37" fmla="*/ 288 h 306"/>
                  <a:gd name="T38" fmla="*/ 270 w 348"/>
                  <a:gd name="T39" fmla="*/ 300 h 306"/>
                  <a:gd name="T40" fmla="*/ 258 w 348"/>
                  <a:gd name="T41" fmla="*/ 282 h 306"/>
                  <a:gd name="T42" fmla="*/ 252 w 348"/>
                  <a:gd name="T43" fmla="*/ 294 h 306"/>
                  <a:gd name="T44" fmla="*/ 240 w 348"/>
                  <a:gd name="T45" fmla="*/ 282 h 306"/>
                  <a:gd name="T46" fmla="*/ 234 w 348"/>
                  <a:gd name="T47" fmla="*/ 300 h 306"/>
                  <a:gd name="T48" fmla="*/ 222 w 348"/>
                  <a:gd name="T49" fmla="*/ 300 h 306"/>
                  <a:gd name="T50" fmla="*/ 204 w 348"/>
                  <a:gd name="T51" fmla="*/ 294 h 306"/>
                  <a:gd name="T52" fmla="*/ 192 w 348"/>
                  <a:gd name="T53" fmla="*/ 270 h 306"/>
                  <a:gd name="T54" fmla="*/ 174 w 348"/>
                  <a:gd name="T55" fmla="*/ 270 h 306"/>
                  <a:gd name="T56" fmla="*/ 174 w 348"/>
                  <a:gd name="T57" fmla="*/ 252 h 306"/>
                  <a:gd name="T58" fmla="*/ 156 w 348"/>
                  <a:gd name="T59" fmla="*/ 258 h 306"/>
                  <a:gd name="T60" fmla="*/ 156 w 348"/>
                  <a:gd name="T61" fmla="*/ 246 h 306"/>
                  <a:gd name="T62" fmla="*/ 132 w 348"/>
                  <a:gd name="T63" fmla="*/ 252 h 306"/>
                  <a:gd name="T64" fmla="*/ 144 w 348"/>
                  <a:gd name="T65" fmla="*/ 264 h 306"/>
                  <a:gd name="T66" fmla="*/ 126 w 348"/>
                  <a:gd name="T67" fmla="*/ 270 h 306"/>
                  <a:gd name="T68" fmla="*/ 66 w 348"/>
                  <a:gd name="T69" fmla="*/ 252 h 306"/>
                  <a:gd name="T70" fmla="*/ 18 w 348"/>
                  <a:gd name="T71" fmla="*/ 258 h 306"/>
                  <a:gd name="T72" fmla="*/ 12 w 348"/>
                  <a:gd name="T73" fmla="*/ 252 h 306"/>
                  <a:gd name="T74" fmla="*/ 30 w 348"/>
                  <a:gd name="T75" fmla="*/ 234 h 306"/>
                  <a:gd name="T76" fmla="*/ 24 w 348"/>
                  <a:gd name="T77" fmla="*/ 192 h 306"/>
                  <a:gd name="T78" fmla="*/ 36 w 348"/>
                  <a:gd name="T79" fmla="*/ 156 h 306"/>
                  <a:gd name="T80" fmla="*/ 0 w 348"/>
                  <a:gd name="T81" fmla="*/ 84 h 306"/>
                  <a:gd name="T82" fmla="*/ 0 w 348"/>
                  <a:gd name="T83" fmla="*/ 6 h 306"/>
                  <a:gd name="T84" fmla="*/ 186 w 348"/>
                  <a:gd name="T85" fmla="*/ 0 h 306"/>
                  <a:gd name="T86" fmla="*/ 192 w 348"/>
                  <a:gd name="T87" fmla="*/ 6 h 306"/>
                  <a:gd name="T88" fmla="*/ 192 w 348"/>
                  <a:gd name="T89" fmla="*/ 30 h 306"/>
                  <a:gd name="T90" fmla="*/ 198 w 348"/>
                  <a:gd name="T91" fmla="*/ 30 h 306"/>
                  <a:gd name="T92" fmla="*/ 192 w 348"/>
                  <a:gd name="T93" fmla="*/ 36 h 306"/>
                  <a:gd name="T94" fmla="*/ 210 w 348"/>
                  <a:gd name="T95" fmla="*/ 54 h 306"/>
                  <a:gd name="T96" fmla="*/ 192 w 348"/>
                  <a:gd name="T97" fmla="*/ 60 h 306"/>
                  <a:gd name="T98" fmla="*/ 204 w 348"/>
                  <a:gd name="T99" fmla="*/ 66 h 306"/>
                  <a:gd name="T100" fmla="*/ 174 w 348"/>
                  <a:gd name="T101" fmla="*/ 108 h 306"/>
                  <a:gd name="T102" fmla="*/ 168 w 348"/>
                  <a:gd name="T103" fmla="*/ 156 h 306"/>
                  <a:gd name="T104" fmla="*/ 288 w 348"/>
                  <a:gd name="T105" fmla="*/ 150 h 306"/>
                  <a:gd name="T106" fmla="*/ 288 w 348"/>
                  <a:gd name="T107" fmla="*/ 174 h 306"/>
                  <a:gd name="T108" fmla="*/ 306 w 348"/>
                  <a:gd name="T109" fmla="*/ 210 h 3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8"/>
                  <a:gd name="T166" fmla="*/ 0 h 306"/>
                  <a:gd name="T167" fmla="*/ 348 w 348"/>
                  <a:gd name="T168" fmla="*/ 306 h 3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8" h="306">
                    <a:moveTo>
                      <a:pt x="306" y="210"/>
                    </a:moveTo>
                    <a:lnTo>
                      <a:pt x="264" y="198"/>
                    </a:lnTo>
                    <a:lnTo>
                      <a:pt x="246" y="216"/>
                    </a:lnTo>
                    <a:lnTo>
                      <a:pt x="270" y="228"/>
                    </a:lnTo>
                    <a:lnTo>
                      <a:pt x="300" y="216"/>
                    </a:lnTo>
                    <a:lnTo>
                      <a:pt x="288" y="228"/>
                    </a:lnTo>
                    <a:lnTo>
                      <a:pt x="306" y="234"/>
                    </a:lnTo>
                    <a:lnTo>
                      <a:pt x="312" y="222"/>
                    </a:lnTo>
                    <a:lnTo>
                      <a:pt x="330" y="210"/>
                    </a:lnTo>
                    <a:lnTo>
                      <a:pt x="336" y="234"/>
                    </a:lnTo>
                    <a:lnTo>
                      <a:pt x="306" y="258"/>
                    </a:lnTo>
                    <a:lnTo>
                      <a:pt x="312" y="270"/>
                    </a:lnTo>
                    <a:lnTo>
                      <a:pt x="348" y="288"/>
                    </a:lnTo>
                    <a:lnTo>
                      <a:pt x="342" y="300"/>
                    </a:lnTo>
                    <a:lnTo>
                      <a:pt x="336" y="294"/>
                    </a:lnTo>
                    <a:lnTo>
                      <a:pt x="324" y="306"/>
                    </a:lnTo>
                    <a:lnTo>
                      <a:pt x="318" y="282"/>
                    </a:lnTo>
                    <a:lnTo>
                      <a:pt x="276" y="270"/>
                    </a:lnTo>
                    <a:lnTo>
                      <a:pt x="282" y="288"/>
                    </a:lnTo>
                    <a:lnTo>
                      <a:pt x="270" y="300"/>
                    </a:lnTo>
                    <a:lnTo>
                      <a:pt x="258" y="282"/>
                    </a:lnTo>
                    <a:lnTo>
                      <a:pt x="252" y="294"/>
                    </a:lnTo>
                    <a:lnTo>
                      <a:pt x="240" y="282"/>
                    </a:lnTo>
                    <a:lnTo>
                      <a:pt x="234" y="300"/>
                    </a:lnTo>
                    <a:lnTo>
                      <a:pt x="222" y="300"/>
                    </a:lnTo>
                    <a:lnTo>
                      <a:pt x="204" y="294"/>
                    </a:lnTo>
                    <a:lnTo>
                      <a:pt x="192" y="270"/>
                    </a:lnTo>
                    <a:lnTo>
                      <a:pt x="174" y="270"/>
                    </a:lnTo>
                    <a:lnTo>
                      <a:pt x="174" y="252"/>
                    </a:lnTo>
                    <a:lnTo>
                      <a:pt x="156" y="258"/>
                    </a:lnTo>
                    <a:lnTo>
                      <a:pt x="156" y="246"/>
                    </a:lnTo>
                    <a:lnTo>
                      <a:pt x="132" y="252"/>
                    </a:lnTo>
                    <a:lnTo>
                      <a:pt x="144" y="264"/>
                    </a:lnTo>
                    <a:lnTo>
                      <a:pt x="126" y="270"/>
                    </a:lnTo>
                    <a:lnTo>
                      <a:pt x="66" y="252"/>
                    </a:lnTo>
                    <a:lnTo>
                      <a:pt x="18" y="258"/>
                    </a:lnTo>
                    <a:lnTo>
                      <a:pt x="12" y="252"/>
                    </a:lnTo>
                    <a:lnTo>
                      <a:pt x="30" y="234"/>
                    </a:lnTo>
                    <a:lnTo>
                      <a:pt x="24" y="192"/>
                    </a:lnTo>
                    <a:lnTo>
                      <a:pt x="36" y="156"/>
                    </a:lnTo>
                    <a:lnTo>
                      <a:pt x="0" y="84"/>
                    </a:lnTo>
                    <a:lnTo>
                      <a:pt x="0" y="6"/>
                    </a:lnTo>
                    <a:lnTo>
                      <a:pt x="186" y="0"/>
                    </a:lnTo>
                    <a:lnTo>
                      <a:pt x="192" y="6"/>
                    </a:lnTo>
                    <a:lnTo>
                      <a:pt x="192" y="30"/>
                    </a:lnTo>
                    <a:lnTo>
                      <a:pt x="198" y="30"/>
                    </a:lnTo>
                    <a:lnTo>
                      <a:pt x="192" y="36"/>
                    </a:lnTo>
                    <a:lnTo>
                      <a:pt x="210" y="54"/>
                    </a:lnTo>
                    <a:lnTo>
                      <a:pt x="192" y="60"/>
                    </a:lnTo>
                    <a:lnTo>
                      <a:pt x="204" y="66"/>
                    </a:lnTo>
                    <a:lnTo>
                      <a:pt x="174" y="108"/>
                    </a:lnTo>
                    <a:lnTo>
                      <a:pt x="168" y="156"/>
                    </a:lnTo>
                    <a:lnTo>
                      <a:pt x="288" y="150"/>
                    </a:lnTo>
                    <a:lnTo>
                      <a:pt x="288" y="174"/>
                    </a:lnTo>
                    <a:lnTo>
                      <a:pt x="306" y="210"/>
                    </a:lnTo>
                    <a:close/>
                  </a:path>
                </a:pathLst>
              </a:custGeom>
              <a:solidFill>
                <a:srgbClr val="FF8C00"/>
              </a:solidFill>
              <a:ln w="9525">
                <a:solidFill>
                  <a:srgbClr val="FF8C00"/>
                </a:solidFill>
                <a:round/>
                <a:headEnd/>
                <a:tailEnd/>
              </a:ln>
            </p:spPr>
            <p:txBody>
              <a:bodyPr/>
              <a:lstStyle/>
              <a:p>
                <a:endParaRPr lang="en-US"/>
              </a:p>
            </p:txBody>
          </p:sp>
          <p:sp>
            <p:nvSpPr>
              <p:cNvPr id="22860" name="Freeform 432"/>
              <p:cNvSpPr>
                <a:spLocks noChangeAspect="1"/>
              </p:cNvSpPr>
              <p:nvPr/>
            </p:nvSpPr>
            <p:spPr bwMode="auto">
              <a:xfrm>
                <a:off x="3039" y="2574"/>
                <a:ext cx="348" cy="306"/>
              </a:xfrm>
              <a:custGeom>
                <a:avLst/>
                <a:gdLst>
                  <a:gd name="T0" fmla="*/ 306 w 348"/>
                  <a:gd name="T1" fmla="*/ 210 h 306"/>
                  <a:gd name="T2" fmla="*/ 264 w 348"/>
                  <a:gd name="T3" fmla="*/ 198 h 306"/>
                  <a:gd name="T4" fmla="*/ 246 w 348"/>
                  <a:gd name="T5" fmla="*/ 216 h 306"/>
                  <a:gd name="T6" fmla="*/ 270 w 348"/>
                  <a:gd name="T7" fmla="*/ 228 h 306"/>
                  <a:gd name="T8" fmla="*/ 300 w 348"/>
                  <a:gd name="T9" fmla="*/ 216 h 306"/>
                  <a:gd name="T10" fmla="*/ 288 w 348"/>
                  <a:gd name="T11" fmla="*/ 228 h 306"/>
                  <a:gd name="T12" fmla="*/ 306 w 348"/>
                  <a:gd name="T13" fmla="*/ 234 h 306"/>
                  <a:gd name="T14" fmla="*/ 312 w 348"/>
                  <a:gd name="T15" fmla="*/ 222 h 306"/>
                  <a:gd name="T16" fmla="*/ 330 w 348"/>
                  <a:gd name="T17" fmla="*/ 210 h 306"/>
                  <a:gd name="T18" fmla="*/ 336 w 348"/>
                  <a:gd name="T19" fmla="*/ 234 h 306"/>
                  <a:gd name="T20" fmla="*/ 306 w 348"/>
                  <a:gd name="T21" fmla="*/ 258 h 306"/>
                  <a:gd name="T22" fmla="*/ 312 w 348"/>
                  <a:gd name="T23" fmla="*/ 270 h 306"/>
                  <a:gd name="T24" fmla="*/ 348 w 348"/>
                  <a:gd name="T25" fmla="*/ 288 h 306"/>
                  <a:gd name="T26" fmla="*/ 342 w 348"/>
                  <a:gd name="T27" fmla="*/ 300 h 306"/>
                  <a:gd name="T28" fmla="*/ 336 w 348"/>
                  <a:gd name="T29" fmla="*/ 294 h 306"/>
                  <a:gd name="T30" fmla="*/ 324 w 348"/>
                  <a:gd name="T31" fmla="*/ 306 h 306"/>
                  <a:gd name="T32" fmla="*/ 318 w 348"/>
                  <a:gd name="T33" fmla="*/ 282 h 306"/>
                  <a:gd name="T34" fmla="*/ 276 w 348"/>
                  <a:gd name="T35" fmla="*/ 270 h 306"/>
                  <a:gd name="T36" fmla="*/ 282 w 348"/>
                  <a:gd name="T37" fmla="*/ 288 h 306"/>
                  <a:gd name="T38" fmla="*/ 270 w 348"/>
                  <a:gd name="T39" fmla="*/ 300 h 306"/>
                  <a:gd name="T40" fmla="*/ 258 w 348"/>
                  <a:gd name="T41" fmla="*/ 282 h 306"/>
                  <a:gd name="T42" fmla="*/ 252 w 348"/>
                  <a:gd name="T43" fmla="*/ 294 h 306"/>
                  <a:gd name="T44" fmla="*/ 240 w 348"/>
                  <a:gd name="T45" fmla="*/ 282 h 306"/>
                  <a:gd name="T46" fmla="*/ 234 w 348"/>
                  <a:gd name="T47" fmla="*/ 300 h 306"/>
                  <a:gd name="T48" fmla="*/ 222 w 348"/>
                  <a:gd name="T49" fmla="*/ 300 h 306"/>
                  <a:gd name="T50" fmla="*/ 204 w 348"/>
                  <a:gd name="T51" fmla="*/ 294 h 306"/>
                  <a:gd name="T52" fmla="*/ 192 w 348"/>
                  <a:gd name="T53" fmla="*/ 270 h 306"/>
                  <a:gd name="T54" fmla="*/ 174 w 348"/>
                  <a:gd name="T55" fmla="*/ 270 h 306"/>
                  <a:gd name="T56" fmla="*/ 174 w 348"/>
                  <a:gd name="T57" fmla="*/ 252 h 306"/>
                  <a:gd name="T58" fmla="*/ 156 w 348"/>
                  <a:gd name="T59" fmla="*/ 258 h 306"/>
                  <a:gd name="T60" fmla="*/ 156 w 348"/>
                  <a:gd name="T61" fmla="*/ 246 h 306"/>
                  <a:gd name="T62" fmla="*/ 132 w 348"/>
                  <a:gd name="T63" fmla="*/ 252 h 306"/>
                  <a:gd name="T64" fmla="*/ 144 w 348"/>
                  <a:gd name="T65" fmla="*/ 264 h 306"/>
                  <a:gd name="T66" fmla="*/ 126 w 348"/>
                  <a:gd name="T67" fmla="*/ 270 h 306"/>
                  <a:gd name="T68" fmla="*/ 66 w 348"/>
                  <a:gd name="T69" fmla="*/ 252 h 306"/>
                  <a:gd name="T70" fmla="*/ 18 w 348"/>
                  <a:gd name="T71" fmla="*/ 258 h 306"/>
                  <a:gd name="T72" fmla="*/ 12 w 348"/>
                  <a:gd name="T73" fmla="*/ 252 h 306"/>
                  <a:gd name="T74" fmla="*/ 30 w 348"/>
                  <a:gd name="T75" fmla="*/ 234 h 306"/>
                  <a:gd name="T76" fmla="*/ 24 w 348"/>
                  <a:gd name="T77" fmla="*/ 192 h 306"/>
                  <a:gd name="T78" fmla="*/ 36 w 348"/>
                  <a:gd name="T79" fmla="*/ 156 h 306"/>
                  <a:gd name="T80" fmla="*/ 0 w 348"/>
                  <a:gd name="T81" fmla="*/ 84 h 306"/>
                  <a:gd name="T82" fmla="*/ 0 w 348"/>
                  <a:gd name="T83" fmla="*/ 6 h 306"/>
                  <a:gd name="T84" fmla="*/ 186 w 348"/>
                  <a:gd name="T85" fmla="*/ 0 h 306"/>
                  <a:gd name="T86" fmla="*/ 192 w 348"/>
                  <a:gd name="T87" fmla="*/ 6 h 306"/>
                  <a:gd name="T88" fmla="*/ 192 w 348"/>
                  <a:gd name="T89" fmla="*/ 30 h 306"/>
                  <a:gd name="T90" fmla="*/ 198 w 348"/>
                  <a:gd name="T91" fmla="*/ 30 h 306"/>
                  <a:gd name="T92" fmla="*/ 192 w 348"/>
                  <a:gd name="T93" fmla="*/ 36 h 306"/>
                  <a:gd name="T94" fmla="*/ 210 w 348"/>
                  <a:gd name="T95" fmla="*/ 54 h 306"/>
                  <a:gd name="T96" fmla="*/ 192 w 348"/>
                  <a:gd name="T97" fmla="*/ 60 h 306"/>
                  <a:gd name="T98" fmla="*/ 204 w 348"/>
                  <a:gd name="T99" fmla="*/ 66 h 306"/>
                  <a:gd name="T100" fmla="*/ 174 w 348"/>
                  <a:gd name="T101" fmla="*/ 108 h 306"/>
                  <a:gd name="T102" fmla="*/ 168 w 348"/>
                  <a:gd name="T103" fmla="*/ 156 h 306"/>
                  <a:gd name="T104" fmla="*/ 288 w 348"/>
                  <a:gd name="T105" fmla="*/ 150 h 306"/>
                  <a:gd name="T106" fmla="*/ 288 w 348"/>
                  <a:gd name="T107" fmla="*/ 174 h 306"/>
                  <a:gd name="T108" fmla="*/ 306 w 348"/>
                  <a:gd name="T109" fmla="*/ 210 h 306"/>
                  <a:gd name="T110" fmla="*/ 306 w 348"/>
                  <a:gd name="T111" fmla="*/ 216 h 3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8"/>
                  <a:gd name="T169" fmla="*/ 0 h 306"/>
                  <a:gd name="T170" fmla="*/ 348 w 348"/>
                  <a:gd name="T171" fmla="*/ 306 h 30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8" h="306">
                    <a:moveTo>
                      <a:pt x="306" y="210"/>
                    </a:moveTo>
                    <a:lnTo>
                      <a:pt x="264" y="198"/>
                    </a:lnTo>
                    <a:lnTo>
                      <a:pt x="246" y="216"/>
                    </a:lnTo>
                    <a:lnTo>
                      <a:pt x="270" y="228"/>
                    </a:lnTo>
                    <a:lnTo>
                      <a:pt x="300" y="216"/>
                    </a:lnTo>
                    <a:lnTo>
                      <a:pt x="288" y="228"/>
                    </a:lnTo>
                    <a:lnTo>
                      <a:pt x="306" y="234"/>
                    </a:lnTo>
                    <a:lnTo>
                      <a:pt x="312" y="222"/>
                    </a:lnTo>
                    <a:lnTo>
                      <a:pt x="330" y="210"/>
                    </a:lnTo>
                    <a:lnTo>
                      <a:pt x="336" y="234"/>
                    </a:lnTo>
                    <a:lnTo>
                      <a:pt x="306" y="258"/>
                    </a:lnTo>
                    <a:lnTo>
                      <a:pt x="312" y="270"/>
                    </a:lnTo>
                    <a:lnTo>
                      <a:pt x="348" y="288"/>
                    </a:lnTo>
                    <a:lnTo>
                      <a:pt x="342" y="300"/>
                    </a:lnTo>
                    <a:lnTo>
                      <a:pt x="336" y="294"/>
                    </a:lnTo>
                    <a:lnTo>
                      <a:pt x="324" y="306"/>
                    </a:lnTo>
                    <a:lnTo>
                      <a:pt x="318" y="282"/>
                    </a:lnTo>
                    <a:lnTo>
                      <a:pt x="276" y="270"/>
                    </a:lnTo>
                    <a:lnTo>
                      <a:pt x="282" y="288"/>
                    </a:lnTo>
                    <a:lnTo>
                      <a:pt x="270" y="300"/>
                    </a:lnTo>
                    <a:lnTo>
                      <a:pt x="258" y="282"/>
                    </a:lnTo>
                    <a:lnTo>
                      <a:pt x="252" y="294"/>
                    </a:lnTo>
                    <a:lnTo>
                      <a:pt x="240" y="282"/>
                    </a:lnTo>
                    <a:lnTo>
                      <a:pt x="234" y="300"/>
                    </a:lnTo>
                    <a:lnTo>
                      <a:pt x="222" y="300"/>
                    </a:lnTo>
                    <a:lnTo>
                      <a:pt x="204" y="294"/>
                    </a:lnTo>
                    <a:lnTo>
                      <a:pt x="192" y="270"/>
                    </a:lnTo>
                    <a:lnTo>
                      <a:pt x="174" y="270"/>
                    </a:lnTo>
                    <a:lnTo>
                      <a:pt x="174" y="252"/>
                    </a:lnTo>
                    <a:lnTo>
                      <a:pt x="156" y="258"/>
                    </a:lnTo>
                    <a:lnTo>
                      <a:pt x="156" y="246"/>
                    </a:lnTo>
                    <a:lnTo>
                      <a:pt x="132" y="252"/>
                    </a:lnTo>
                    <a:lnTo>
                      <a:pt x="144" y="264"/>
                    </a:lnTo>
                    <a:lnTo>
                      <a:pt x="126" y="270"/>
                    </a:lnTo>
                    <a:lnTo>
                      <a:pt x="66" y="252"/>
                    </a:lnTo>
                    <a:lnTo>
                      <a:pt x="18" y="258"/>
                    </a:lnTo>
                    <a:lnTo>
                      <a:pt x="12" y="252"/>
                    </a:lnTo>
                    <a:lnTo>
                      <a:pt x="30" y="234"/>
                    </a:lnTo>
                    <a:lnTo>
                      <a:pt x="24" y="192"/>
                    </a:lnTo>
                    <a:lnTo>
                      <a:pt x="36" y="156"/>
                    </a:lnTo>
                    <a:lnTo>
                      <a:pt x="0" y="84"/>
                    </a:lnTo>
                    <a:lnTo>
                      <a:pt x="0" y="6"/>
                    </a:lnTo>
                    <a:lnTo>
                      <a:pt x="186" y="0"/>
                    </a:lnTo>
                    <a:lnTo>
                      <a:pt x="192" y="6"/>
                    </a:lnTo>
                    <a:lnTo>
                      <a:pt x="192" y="30"/>
                    </a:lnTo>
                    <a:lnTo>
                      <a:pt x="198" y="30"/>
                    </a:lnTo>
                    <a:lnTo>
                      <a:pt x="192" y="36"/>
                    </a:lnTo>
                    <a:lnTo>
                      <a:pt x="210" y="54"/>
                    </a:lnTo>
                    <a:lnTo>
                      <a:pt x="192" y="60"/>
                    </a:lnTo>
                    <a:lnTo>
                      <a:pt x="204" y="66"/>
                    </a:lnTo>
                    <a:lnTo>
                      <a:pt x="174" y="108"/>
                    </a:lnTo>
                    <a:lnTo>
                      <a:pt x="168" y="156"/>
                    </a:lnTo>
                    <a:lnTo>
                      <a:pt x="288" y="150"/>
                    </a:lnTo>
                    <a:lnTo>
                      <a:pt x="288" y="174"/>
                    </a:lnTo>
                    <a:lnTo>
                      <a:pt x="306" y="210"/>
                    </a:lnTo>
                    <a:lnTo>
                      <a:pt x="306" y="21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61" name="Freeform 433"/>
              <p:cNvSpPr>
                <a:spLocks noChangeAspect="1"/>
              </p:cNvSpPr>
              <p:nvPr/>
            </p:nvSpPr>
            <p:spPr bwMode="auto">
              <a:xfrm>
                <a:off x="4269" y="1248"/>
                <a:ext cx="228" cy="360"/>
              </a:xfrm>
              <a:custGeom>
                <a:avLst/>
                <a:gdLst>
                  <a:gd name="T0" fmla="*/ 66 w 228"/>
                  <a:gd name="T1" fmla="*/ 360 h 360"/>
                  <a:gd name="T2" fmla="*/ 60 w 228"/>
                  <a:gd name="T3" fmla="*/ 360 h 360"/>
                  <a:gd name="T4" fmla="*/ 42 w 228"/>
                  <a:gd name="T5" fmla="*/ 336 h 360"/>
                  <a:gd name="T6" fmla="*/ 0 w 228"/>
                  <a:gd name="T7" fmla="*/ 198 h 360"/>
                  <a:gd name="T8" fmla="*/ 18 w 228"/>
                  <a:gd name="T9" fmla="*/ 198 h 360"/>
                  <a:gd name="T10" fmla="*/ 12 w 228"/>
                  <a:gd name="T11" fmla="*/ 180 h 360"/>
                  <a:gd name="T12" fmla="*/ 24 w 228"/>
                  <a:gd name="T13" fmla="*/ 180 h 360"/>
                  <a:gd name="T14" fmla="*/ 18 w 228"/>
                  <a:gd name="T15" fmla="*/ 174 h 360"/>
                  <a:gd name="T16" fmla="*/ 30 w 228"/>
                  <a:gd name="T17" fmla="*/ 138 h 360"/>
                  <a:gd name="T18" fmla="*/ 30 w 228"/>
                  <a:gd name="T19" fmla="*/ 78 h 360"/>
                  <a:gd name="T20" fmla="*/ 54 w 228"/>
                  <a:gd name="T21" fmla="*/ 12 h 360"/>
                  <a:gd name="T22" fmla="*/ 66 w 228"/>
                  <a:gd name="T23" fmla="*/ 6 h 360"/>
                  <a:gd name="T24" fmla="*/ 78 w 228"/>
                  <a:gd name="T25" fmla="*/ 24 h 360"/>
                  <a:gd name="T26" fmla="*/ 108 w 228"/>
                  <a:gd name="T27" fmla="*/ 0 h 360"/>
                  <a:gd name="T28" fmla="*/ 138 w 228"/>
                  <a:gd name="T29" fmla="*/ 18 h 360"/>
                  <a:gd name="T30" fmla="*/ 168 w 228"/>
                  <a:gd name="T31" fmla="*/ 120 h 360"/>
                  <a:gd name="T32" fmla="*/ 186 w 228"/>
                  <a:gd name="T33" fmla="*/ 120 h 360"/>
                  <a:gd name="T34" fmla="*/ 192 w 228"/>
                  <a:gd name="T35" fmla="*/ 144 h 360"/>
                  <a:gd name="T36" fmla="*/ 216 w 228"/>
                  <a:gd name="T37" fmla="*/ 150 h 360"/>
                  <a:gd name="T38" fmla="*/ 216 w 228"/>
                  <a:gd name="T39" fmla="*/ 168 h 360"/>
                  <a:gd name="T40" fmla="*/ 228 w 228"/>
                  <a:gd name="T41" fmla="*/ 168 h 360"/>
                  <a:gd name="T42" fmla="*/ 222 w 228"/>
                  <a:gd name="T43" fmla="*/ 186 h 360"/>
                  <a:gd name="T44" fmla="*/ 192 w 228"/>
                  <a:gd name="T45" fmla="*/ 204 h 360"/>
                  <a:gd name="T46" fmla="*/ 180 w 228"/>
                  <a:gd name="T47" fmla="*/ 222 h 360"/>
                  <a:gd name="T48" fmla="*/ 174 w 228"/>
                  <a:gd name="T49" fmla="*/ 210 h 360"/>
                  <a:gd name="T50" fmla="*/ 162 w 228"/>
                  <a:gd name="T51" fmla="*/ 222 h 360"/>
                  <a:gd name="T52" fmla="*/ 156 w 228"/>
                  <a:gd name="T53" fmla="*/ 216 h 360"/>
                  <a:gd name="T54" fmla="*/ 156 w 228"/>
                  <a:gd name="T55" fmla="*/ 234 h 360"/>
                  <a:gd name="T56" fmla="*/ 144 w 228"/>
                  <a:gd name="T57" fmla="*/ 234 h 360"/>
                  <a:gd name="T58" fmla="*/ 150 w 228"/>
                  <a:gd name="T59" fmla="*/ 228 h 360"/>
                  <a:gd name="T60" fmla="*/ 138 w 228"/>
                  <a:gd name="T61" fmla="*/ 216 h 360"/>
                  <a:gd name="T62" fmla="*/ 126 w 228"/>
                  <a:gd name="T63" fmla="*/ 270 h 360"/>
                  <a:gd name="T64" fmla="*/ 120 w 228"/>
                  <a:gd name="T65" fmla="*/ 264 h 360"/>
                  <a:gd name="T66" fmla="*/ 114 w 228"/>
                  <a:gd name="T67" fmla="*/ 282 h 360"/>
                  <a:gd name="T68" fmla="*/ 102 w 228"/>
                  <a:gd name="T69" fmla="*/ 282 h 360"/>
                  <a:gd name="T70" fmla="*/ 102 w 228"/>
                  <a:gd name="T71" fmla="*/ 300 h 360"/>
                  <a:gd name="T72" fmla="*/ 96 w 228"/>
                  <a:gd name="T73" fmla="*/ 288 h 360"/>
                  <a:gd name="T74" fmla="*/ 84 w 228"/>
                  <a:gd name="T75" fmla="*/ 294 h 360"/>
                  <a:gd name="T76" fmla="*/ 66 w 228"/>
                  <a:gd name="T77" fmla="*/ 360 h 3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8"/>
                  <a:gd name="T118" fmla="*/ 0 h 360"/>
                  <a:gd name="T119" fmla="*/ 228 w 228"/>
                  <a:gd name="T120" fmla="*/ 360 h 3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8" h="360">
                    <a:moveTo>
                      <a:pt x="66" y="360"/>
                    </a:moveTo>
                    <a:lnTo>
                      <a:pt x="60" y="360"/>
                    </a:lnTo>
                    <a:lnTo>
                      <a:pt x="42" y="336"/>
                    </a:lnTo>
                    <a:lnTo>
                      <a:pt x="0" y="198"/>
                    </a:lnTo>
                    <a:lnTo>
                      <a:pt x="18" y="198"/>
                    </a:lnTo>
                    <a:lnTo>
                      <a:pt x="12" y="180"/>
                    </a:lnTo>
                    <a:lnTo>
                      <a:pt x="24" y="180"/>
                    </a:lnTo>
                    <a:lnTo>
                      <a:pt x="18" y="174"/>
                    </a:lnTo>
                    <a:lnTo>
                      <a:pt x="30" y="138"/>
                    </a:lnTo>
                    <a:lnTo>
                      <a:pt x="30" y="78"/>
                    </a:lnTo>
                    <a:lnTo>
                      <a:pt x="54" y="12"/>
                    </a:lnTo>
                    <a:lnTo>
                      <a:pt x="66" y="6"/>
                    </a:lnTo>
                    <a:lnTo>
                      <a:pt x="78" y="24"/>
                    </a:lnTo>
                    <a:lnTo>
                      <a:pt x="108" y="0"/>
                    </a:lnTo>
                    <a:lnTo>
                      <a:pt x="138" y="18"/>
                    </a:lnTo>
                    <a:lnTo>
                      <a:pt x="168" y="120"/>
                    </a:lnTo>
                    <a:lnTo>
                      <a:pt x="186" y="120"/>
                    </a:lnTo>
                    <a:lnTo>
                      <a:pt x="192" y="144"/>
                    </a:lnTo>
                    <a:lnTo>
                      <a:pt x="216" y="150"/>
                    </a:lnTo>
                    <a:lnTo>
                      <a:pt x="216" y="168"/>
                    </a:lnTo>
                    <a:lnTo>
                      <a:pt x="228" y="168"/>
                    </a:lnTo>
                    <a:lnTo>
                      <a:pt x="222" y="186"/>
                    </a:lnTo>
                    <a:lnTo>
                      <a:pt x="192" y="204"/>
                    </a:lnTo>
                    <a:lnTo>
                      <a:pt x="180" y="222"/>
                    </a:lnTo>
                    <a:lnTo>
                      <a:pt x="174" y="210"/>
                    </a:lnTo>
                    <a:lnTo>
                      <a:pt x="162" y="222"/>
                    </a:lnTo>
                    <a:lnTo>
                      <a:pt x="156" y="216"/>
                    </a:lnTo>
                    <a:lnTo>
                      <a:pt x="156" y="234"/>
                    </a:lnTo>
                    <a:lnTo>
                      <a:pt x="144" y="234"/>
                    </a:lnTo>
                    <a:lnTo>
                      <a:pt x="150" y="228"/>
                    </a:lnTo>
                    <a:lnTo>
                      <a:pt x="138" y="216"/>
                    </a:lnTo>
                    <a:lnTo>
                      <a:pt x="126" y="270"/>
                    </a:lnTo>
                    <a:lnTo>
                      <a:pt x="120" y="264"/>
                    </a:lnTo>
                    <a:lnTo>
                      <a:pt x="114" y="282"/>
                    </a:lnTo>
                    <a:lnTo>
                      <a:pt x="102" y="282"/>
                    </a:lnTo>
                    <a:lnTo>
                      <a:pt x="102" y="300"/>
                    </a:lnTo>
                    <a:lnTo>
                      <a:pt x="96" y="288"/>
                    </a:lnTo>
                    <a:lnTo>
                      <a:pt x="84" y="294"/>
                    </a:lnTo>
                    <a:lnTo>
                      <a:pt x="66" y="360"/>
                    </a:lnTo>
                    <a:close/>
                  </a:path>
                </a:pathLst>
              </a:custGeom>
              <a:solidFill>
                <a:srgbClr val="FFAA00"/>
              </a:solidFill>
              <a:ln w="9525">
                <a:solidFill>
                  <a:srgbClr val="FFAA00"/>
                </a:solidFill>
                <a:round/>
                <a:headEnd/>
                <a:tailEnd/>
              </a:ln>
            </p:spPr>
            <p:txBody>
              <a:bodyPr/>
              <a:lstStyle/>
              <a:p>
                <a:endParaRPr lang="en-US"/>
              </a:p>
            </p:txBody>
          </p:sp>
          <p:sp>
            <p:nvSpPr>
              <p:cNvPr id="22862" name="Freeform 434"/>
              <p:cNvSpPr>
                <a:spLocks noChangeAspect="1"/>
              </p:cNvSpPr>
              <p:nvPr/>
            </p:nvSpPr>
            <p:spPr bwMode="auto">
              <a:xfrm>
                <a:off x="4269" y="1248"/>
                <a:ext cx="228" cy="366"/>
              </a:xfrm>
              <a:custGeom>
                <a:avLst/>
                <a:gdLst>
                  <a:gd name="T0" fmla="*/ 66 w 228"/>
                  <a:gd name="T1" fmla="*/ 360 h 366"/>
                  <a:gd name="T2" fmla="*/ 60 w 228"/>
                  <a:gd name="T3" fmla="*/ 360 h 366"/>
                  <a:gd name="T4" fmla="*/ 42 w 228"/>
                  <a:gd name="T5" fmla="*/ 336 h 366"/>
                  <a:gd name="T6" fmla="*/ 0 w 228"/>
                  <a:gd name="T7" fmla="*/ 198 h 366"/>
                  <a:gd name="T8" fmla="*/ 18 w 228"/>
                  <a:gd name="T9" fmla="*/ 198 h 366"/>
                  <a:gd name="T10" fmla="*/ 12 w 228"/>
                  <a:gd name="T11" fmla="*/ 180 h 366"/>
                  <a:gd name="T12" fmla="*/ 24 w 228"/>
                  <a:gd name="T13" fmla="*/ 180 h 366"/>
                  <a:gd name="T14" fmla="*/ 18 w 228"/>
                  <a:gd name="T15" fmla="*/ 174 h 366"/>
                  <a:gd name="T16" fmla="*/ 30 w 228"/>
                  <a:gd name="T17" fmla="*/ 138 h 366"/>
                  <a:gd name="T18" fmla="*/ 30 w 228"/>
                  <a:gd name="T19" fmla="*/ 78 h 366"/>
                  <a:gd name="T20" fmla="*/ 54 w 228"/>
                  <a:gd name="T21" fmla="*/ 12 h 366"/>
                  <a:gd name="T22" fmla="*/ 66 w 228"/>
                  <a:gd name="T23" fmla="*/ 6 h 366"/>
                  <a:gd name="T24" fmla="*/ 78 w 228"/>
                  <a:gd name="T25" fmla="*/ 24 h 366"/>
                  <a:gd name="T26" fmla="*/ 108 w 228"/>
                  <a:gd name="T27" fmla="*/ 0 h 366"/>
                  <a:gd name="T28" fmla="*/ 138 w 228"/>
                  <a:gd name="T29" fmla="*/ 18 h 366"/>
                  <a:gd name="T30" fmla="*/ 168 w 228"/>
                  <a:gd name="T31" fmla="*/ 120 h 366"/>
                  <a:gd name="T32" fmla="*/ 186 w 228"/>
                  <a:gd name="T33" fmla="*/ 120 h 366"/>
                  <a:gd name="T34" fmla="*/ 192 w 228"/>
                  <a:gd name="T35" fmla="*/ 144 h 366"/>
                  <a:gd name="T36" fmla="*/ 216 w 228"/>
                  <a:gd name="T37" fmla="*/ 150 h 366"/>
                  <a:gd name="T38" fmla="*/ 216 w 228"/>
                  <a:gd name="T39" fmla="*/ 168 h 366"/>
                  <a:gd name="T40" fmla="*/ 228 w 228"/>
                  <a:gd name="T41" fmla="*/ 168 h 366"/>
                  <a:gd name="T42" fmla="*/ 222 w 228"/>
                  <a:gd name="T43" fmla="*/ 186 h 366"/>
                  <a:gd name="T44" fmla="*/ 192 w 228"/>
                  <a:gd name="T45" fmla="*/ 204 h 366"/>
                  <a:gd name="T46" fmla="*/ 180 w 228"/>
                  <a:gd name="T47" fmla="*/ 222 h 366"/>
                  <a:gd name="T48" fmla="*/ 174 w 228"/>
                  <a:gd name="T49" fmla="*/ 210 h 366"/>
                  <a:gd name="T50" fmla="*/ 162 w 228"/>
                  <a:gd name="T51" fmla="*/ 222 h 366"/>
                  <a:gd name="T52" fmla="*/ 156 w 228"/>
                  <a:gd name="T53" fmla="*/ 216 h 366"/>
                  <a:gd name="T54" fmla="*/ 156 w 228"/>
                  <a:gd name="T55" fmla="*/ 234 h 366"/>
                  <a:gd name="T56" fmla="*/ 144 w 228"/>
                  <a:gd name="T57" fmla="*/ 234 h 366"/>
                  <a:gd name="T58" fmla="*/ 150 w 228"/>
                  <a:gd name="T59" fmla="*/ 228 h 366"/>
                  <a:gd name="T60" fmla="*/ 138 w 228"/>
                  <a:gd name="T61" fmla="*/ 216 h 366"/>
                  <a:gd name="T62" fmla="*/ 126 w 228"/>
                  <a:gd name="T63" fmla="*/ 270 h 366"/>
                  <a:gd name="T64" fmla="*/ 120 w 228"/>
                  <a:gd name="T65" fmla="*/ 264 h 366"/>
                  <a:gd name="T66" fmla="*/ 114 w 228"/>
                  <a:gd name="T67" fmla="*/ 282 h 366"/>
                  <a:gd name="T68" fmla="*/ 102 w 228"/>
                  <a:gd name="T69" fmla="*/ 282 h 366"/>
                  <a:gd name="T70" fmla="*/ 102 w 228"/>
                  <a:gd name="T71" fmla="*/ 300 h 366"/>
                  <a:gd name="T72" fmla="*/ 96 w 228"/>
                  <a:gd name="T73" fmla="*/ 288 h 366"/>
                  <a:gd name="T74" fmla="*/ 84 w 228"/>
                  <a:gd name="T75" fmla="*/ 294 h 366"/>
                  <a:gd name="T76" fmla="*/ 66 w 228"/>
                  <a:gd name="T77" fmla="*/ 360 h 366"/>
                  <a:gd name="T78" fmla="*/ 66 w 228"/>
                  <a:gd name="T79" fmla="*/ 366 h 3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8"/>
                  <a:gd name="T121" fmla="*/ 0 h 366"/>
                  <a:gd name="T122" fmla="*/ 228 w 228"/>
                  <a:gd name="T123" fmla="*/ 366 h 36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8" h="366">
                    <a:moveTo>
                      <a:pt x="66" y="360"/>
                    </a:moveTo>
                    <a:lnTo>
                      <a:pt x="60" y="360"/>
                    </a:lnTo>
                    <a:lnTo>
                      <a:pt x="42" y="336"/>
                    </a:lnTo>
                    <a:lnTo>
                      <a:pt x="0" y="198"/>
                    </a:lnTo>
                    <a:lnTo>
                      <a:pt x="18" y="198"/>
                    </a:lnTo>
                    <a:lnTo>
                      <a:pt x="12" y="180"/>
                    </a:lnTo>
                    <a:lnTo>
                      <a:pt x="24" y="180"/>
                    </a:lnTo>
                    <a:lnTo>
                      <a:pt x="18" y="174"/>
                    </a:lnTo>
                    <a:lnTo>
                      <a:pt x="30" y="138"/>
                    </a:lnTo>
                    <a:lnTo>
                      <a:pt x="30" y="78"/>
                    </a:lnTo>
                    <a:lnTo>
                      <a:pt x="54" y="12"/>
                    </a:lnTo>
                    <a:lnTo>
                      <a:pt x="66" y="6"/>
                    </a:lnTo>
                    <a:lnTo>
                      <a:pt x="78" y="24"/>
                    </a:lnTo>
                    <a:lnTo>
                      <a:pt x="108" y="0"/>
                    </a:lnTo>
                    <a:lnTo>
                      <a:pt x="138" y="18"/>
                    </a:lnTo>
                    <a:lnTo>
                      <a:pt x="168" y="120"/>
                    </a:lnTo>
                    <a:lnTo>
                      <a:pt x="186" y="120"/>
                    </a:lnTo>
                    <a:lnTo>
                      <a:pt x="192" y="144"/>
                    </a:lnTo>
                    <a:lnTo>
                      <a:pt x="216" y="150"/>
                    </a:lnTo>
                    <a:lnTo>
                      <a:pt x="216" y="168"/>
                    </a:lnTo>
                    <a:lnTo>
                      <a:pt x="228" y="168"/>
                    </a:lnTo>
                    <a:lnTo>
                      <a:pt x="222" y="186"/>
                    </a:lnTo>
                    <a:lnTo>
                      <a:pt x="192" y="204"/>
                    </a:lnTo>
                    <a:lnTo>
                      <a:pt x="180" y="222"/>
                    </a:lnTo>
                    <a:lnTo>
                      <a:pt x="174" y="210"/>
                    </a:lnTo>
                    <a:lnTo>
                      <a:pt x="162" y="222"/>
                    </a:lnTo>
                    <a:lnTo>
                      <a:pt x="156" y="216"/>
                    </a:lnTo>
                    <a:lnTo>
                      <a:pt x="156" y="234"/>
                    </a:lnTo>
                    <a:lnTo>
                      <a:pt x="144" y="234"/>
                    </a:lnTo>
                    <a:lnTo>
                      <a:pt x="150" y="228"/>
                    </a:lnTo>
                    <a:lnTo>
                      <a:pt x="138" y="216"/>
                    </a:lnTo>
                    <a:lnTo>
                      <a:pt x="126" y="270"/>
                    </a:lnTo>
                    <a:lnTo>
                      <a:pt x="120" y="264"/>
                    </a:lnTo>
                    <a:lnTo>
                      <a:pt x="114" y="282"/>
                    </a:lnTo>
                    <a:lnTo>
                      <a:pt x="102" y="282"/>
                    </a:lnTo>
                    <a:lnTo>
                      <a:pt x="102" y="300"/>
                    </a:lnTo>
                    <a:lnTo>
                      <a:pt x="96" y="288"/>
                    </a:lnTo>
                    <a:lnTo>
                      <a:pt x="84" y="294"/>
                    </a:lnTo>
                    <a:lnTo>
                      <a:pt x="66" y="360"/>
                    </a:lnTo>
                    <a:lnTo>
                      <a:pt x="66" y="36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63" name="Freeform 435"/>
              <p:cNvSpPr>
                <a:spLocks noChangeAspect="1"/>
              </p:cNvSpPr>
              <p:nvPr/>
            </p:nvSpPr>
            <p:spPr bwMode="auto">
              <a:xfrm>
                <a:off x="3891" y="1932"/>
                <a:ext cx="282" cy="138"/>
              </a:xfrm>
              <a:custGeom>
                <a:avLst/>
                <a:gdLst>
                  <a:gd name="T0" fmla="*/ 216 w 282"/>
                  <a:gd name="T1" fmla="*/ 0 h 138"/>
                  <a:gd name="T2" fmla="*/ 246 w 282"/>
                  <a:gd name="T3" fmla="*/ 96 h 138"/>
                  <a:gd name="T4" fmla="*/ 282 w 282"/>
                  <a:gd name="T5" fmla="*/ 84 h 138"/>
                  <a:gd name="T6" fmla="*/ 282 w 282"/>
                  <a:gd name="T7" fmla="*/ 120 h 138"/>
                  <a:gd name="T8" fmla="*/ 276 w 282"/>
                  <a:gd name="T9" fmla="*/ 120 h 138"/>
                  <a:gd name="T10" fmla="*/ 276 w 282"/>
                  <a:gd name="T11" fmla="*/ 102 h 138"/>
                  <a:gd name="T12" fmla="*/ 270 w 282"/>
                  <a:gd name="T13" fmla="*/ 120 h 138"/>
                  <a:gd name="T14" fmla="*/ 258 w 282"/>
                  <a:gd name="T15" fmla="*/ 126 h 138"/>
                  <a:gd name="T16" fmla="*/ 258 w 282"/>
                  <a:gd name="T17" fmla="*/ 132 h 138"/>
                  <a:gd name="T18" fmla="*/ 246 w 282"/>
                  <a:gd name="T19" fmla="*/ 138 h 138"/>
                  <a:gd name="T20" fmla="*/ 234 w 282"/>
                  <a:gd name="T21" fmla="*/ 108 h 138"/>
                  <a:gd name="T22" fmla="*/ 228 w 282"/>
                  <a:gd name="T23" fmla="*/ 114 h 138"/>
                  <a:gd name="T24" fmla="*/ 210 w 282"/>
                  <a:gd name="T25" fmla="*/ 102 h 138"/>
                  <a:gd name="T26" fmla="*/ 216 w 282"/>
                  <a:gd name="T27" fmla="*/ 96 h 138"/>
                  <a:gd name="T28" fmla="*/ 210 w 282"/>
                  <a:gd name="T29" fmla="*/ 90 h 138"/>
                  <a:gd name="T30" fmla="*/ 222 w 282"/>
                  <a:gd name="T31" fmla="*/ 90 h 138"/>
                  <a:gd name="T32" fmla="*/ 216 w 282"/>
                  <a:gd name="T33" fmla="*/ 78 h 138"/>
                  <a:gd name="T34" fmla="*/ 204 w 282"/>
                  <a:gd name="T35" fmla="*/ 78 h 138"/>
                  <a:gd name="T36" fmla="*/ 210 w 282"/>
                  <a:gd name="T37" fmla="*/ 72 h 138"/>
                  <a:gd name="T38" fmla="*/ 210 w 282"/>
                  <a:gd name="T39" fmla="*/ 48 h 138"/>
                  <a:gd name="T40" fmla="*/ 198 w 282"/>
                  <a:gd name="T41" fmla="*/ 48 h 138"/>
                  <a:gd name="T42" fmla="*/ 216 w 282"/>
                  <a:gd name="T43" fmla="*/ 18 h 138"/>
                  <a:gd name="T44" fmla="*/ 210 w 282"/>
                  <a:gd name="T45" fmla="*/ 12 h 138"/>
                  <a:gd name="T46" fmla="*/ 186 w 282"/>
                  <a:gd name="T47" fmla="*/ 48 h 138"/>
                  <a:gd name="T48" fmla="*/ 180 w 282"/>
                  <a:gd name="T49" fmla="*/ 42 h 138"/>
                  <a:gd name="T50" fmla="*/ 192 w 282"/>
                  <a:gd name="T51" fmla="*/ 54 h 138"/>
                  <a:gd name="T52" fmla="*/ 186 w 282"/>
                  <a:gd name="T53" fmla="*/ 84 h 138"/>
                  <a:gd name="T54" fmla="*/ 204 w 282"/>
                  <a:gd name="T55" fmla="*/ 108 h 138"/>
                  <a:gd name="T56" fmla="*/ 186 w 282"/>
                  <a:gd name="T57" fmla="*/ 108 h 138"/>
                  <a:gd name="T58" fmla="*/ 204 w 282"/>
                  <a:gd name="T59" fmla="*/ 114 h 138"/>
                  <a:gd name="T60" fmla="*/ 216 w 282"/>
                  <a:gd name="T61" fmla="*/ 132 h 138"/>
                  <a:gd name="T62" fmla="*/ 162 w 282"/>
                  <a:gd name="T63" fmla="*/ 114 h 138"/>
                  <a:gd name="T64" fmla="*/ 156 w 282"/>
                  <a:gd name="T65" fmla="*/ 126 h 138"/>
                  <a:gd name="T66" fmla="*/ 150 w 282"/>
                  <a:gd name="T67" fmla="*/ 114 h 138"/>
                  <a:gd name="T68" fmla="*/ 162 w 282"/>
                  <a:gd name="T69" fmla="*/ 84 h 138"/>
                  <a:gd name="T70" fmla="*/ 162 w 282"/>
                  <a:gd name="T71" fmla="*/ 78 h 138"/>
                  <a:gd name="T72" fmla="*/ 150 w 282"/>
                  <a:gd name="T73" fmla="*/ 72 h 138"/>
                  <a:gd name="T74" fmla="*/ 114 w 282"/>
                  <a:gd name="T75" fmla="*/ 54 h 138"/>
                  <a:gd name="T76" fmla="*/ 102 w 282"/>
                  <a:gd name="T77" fmla="*/ 30 h 138"/>
                  <a:gd name="T78" fmla="*/ 78 w 282"/>
                  <a:gd name="T79" fmla="*/ 30 h 138"/>
                  <a:gd name="T80" fmla="*/ 66 w 282"/>
                  <a:gd name="T81" fmla="*/ 48 h 138"/>
                  <a:gd name="T82" fmla="*/ 48 w 282"/>
                  <a:gd name="T83" fmla="*/ 42 h 138"/>
                  <a:gd name="T84" fmla="*/ 12 w 282"/>
                  <a:gd name="T85" fmla="*/ 78 h 138"/>
                  <a:gd name="T86" fmla="*/ 0 w 282"/>
                  <a:gd name="T87" fmla="*/ 42 h 138"/>
                  <a:gd name="T88" fmla="*/ 198 w 282"/>
                  <a:gd name="T89" fmla="*/ 0 h 138"/>
                  <a:gd name="T90" fmla="*/ 216 w 282"/>
                  <a:gd name="T91" fmla="*/ 0 h 1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82"/>
                  <a:gd name="T139" fmla="*/ 0 h 138"/>
                  <a:gd name="T140" fmla="*/ 282 w 282"/>
                  <a:gd name="T141" fmla="*/ 138 h 1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82" h="138">
                    <a:moveTo>
                      <a:pt x="216" y="0"/>
                    </a:moveTo>
                    <a:lnTo>
                      <a:pt x="246" y="96"/>
                    </a:lnTo>
                    <a:lnTo>
                      <a:pt x="282" y="84"/>
                    </a:lnTo>
                    <a:lnTo>
                      <a:pt x="282" y="120"/>
                    </a:lnTo>
                    <a:lnTo>
                      <a:pt x="276" y="120"/>
                    </a:lnTo>
                    <a:lnTo>
                      <a:pt x="276" y="102"/>
                    </a:lnTo>
                    <a:lnTo>
                      <a:pt x="270" y="120"/>
                    </a:lnTo>
                    <a:lnTo>
                      <a:pt x="258" y="126"/>
                    </a:lnTo>
                    <a:lnTo>
                      <a:pt x="258" y="132"/>
                    </a:lnTo>
                    <a:lnTo>
                      <a:pt x="246" y="138"/>
                    </a:lnTo>
                    <a:lnTo>
                      <a:pt x="234" y="108"/>
                    </a:lnTo>
                    <a:lnTo>
                      <a:pt x="228" y="114"/>
                    </a:lnTo>
                    <a:lnTo>
                      <a:pt x="210" y="102"/>
                    </a:lnTo>
                    <a:lnTo>
                      <a:pt x="216" y="96"/>
                    </a:lnTo>
                    <a:lnTo>
                      <a:pt x="210" y="90"/>
                    </a:lnTo>
                    <a:lnTo>
                      <a:pt x="222" y="90"/>
                    </a:lnTo>
                    <a:lnTo>
                      <a:pt x="216" y="78"/>
                    </a:lnTo>
                    <a:lnTo>
                      <a:pt x="204" y="78"/>
                    </a:lnTo>
                    <a:lnTo>
                      <a:pt x="210" y="72"/>
                    </a:lnTo>
                    <a:lnTo>
                      <a:pt x="210" y="48"/>
                    </a:lnTo>
                    <a:lnTo>
                      <a:pt x="198" y="48"/>
                    </a:lnTo>
                    <a:lnTo>
                      <a:pt x="216" y="18"/>
                    </a:lnTo>
                    <a:lnTo>
                      <a:pt x="210" y="12"/>
                    </a:lnTo>
                    <a:lnTo>
                      <a:pt x="186" y="48"/>
                    </a:lnTo>
                    <a:lnTo>
                      <a:pt x="180" y="42"/>
                    </a:lnTo>
                    <a:lnTo>
                      <a:pt x="192" y="54"/>
                    </a:lnTo>
                    <a:lnTo>
                      <a:pt x="186" y="84"/>
                    </a:lnTo>
                    <a:lnTo>
                      <a:pt x="204" y="108"/>
                    </a:lnTo>
                    <a:lnTo>
                      <a:pt x="186" y="108"/>
                    </a:lnTo>
                    <a:lnTo>
                      <a:pt x="204" y="114"/>
                    </a:lnTo>
                    <a:lnTo>
                      <a:pt x="216" y="132"/>
                    </a:lnTo>
                    <a:lnTo>
                      <a:pt x="162" y="114"/>
                    </a:lnTo>
                    <a:lnTo>
                      <a:pt x="156" y="126"/>
                    </a:lnTo>
                    <a:lnTo>
                      <a:pt x="150" y="114"/>
                    </a:lnTo>
                    <a:lnTo>
                      <a:pt x="162" y="84"/>
                    </a:lnTo>
                    <a:lnTo>
                      <a:pt x="162" y="78"/>
                    </a:lnTo>
                    <a:lnTo>
                      <a:pt x="150" y="72"/>
                    </a:lnTo>
                    <a:lnTo>
                      <a:pt x="114" y="54"/>
                    </a:lnTo>
                    <a:lnTo>
                      <a:pt x="102" y="30"/>
                    </a:lnTo>
                    <a:lnTo>
                      <a:pt x="78" y="30"/>
                    </a:lnTo>
                    <a:lnTo>
                      <a:pt x="66" y="48"/>
                    </a:lnTo>
                    <a:lnTo>
                      <a:pt x="48" y="42"/>
                    </a:lnTo>
                    <a:lnTo>
                      <a:pt x="12" y="78"/>
                    </a:lnTo>
                    <a:lnTo>
                      <a:pt x="0" y="42"/>
                    </a:lnTo>
                    <a:lnTo>
                      <a:pt x="198" y="0"/>
                    </a:lnTo>
                    <a:lnTo>
                      <a:pt x="216" y="0"/>
                    </a:lnTo>
                    <a:close/>
                  </a:path>
                </a:pathLst>
              </a:custGeom>
              <a:solidFill>
                <a:srgbClr val="FF8C00"/>
              </a:solidFill>
              <a:ln w="9525">
                <a:solidFill>
                  <a:srgbClr val="FF8C00"/>
                </a:solidFill>
                <a:round/>
                <a:headEnd/>
                <a:tailEnd/>
              </a:ln>
            </p:spPr>
            <p:txBody>
              <a:bodyPr/>
              <a:lstStyle/>
              <a:p>
                <a:endParaRPr lang="en-US"/>
              </a:p>
            </p:txBody>
          </p:sp>
          <p:sp>
            <p:nvSpPr>
              <p:cNvPr id="22864" name="Freeform 436"/>
              <p:cNvSpPr>
                <a:spLocks noChangeAspect="1"/>
              </p:cNvSpPr>
              <p:nvPr/>
            </p:nvSpPr>
            <p:spPr bwMode="auto">
              <a:xfrm>
                <a:off x="3891" y="1932"/>
                <a:ext cx="282" cy="138"/>
              </a:xfrm>
              <a:custGeom>
                <a:avLst/>
                <a:gdLst>
                  <a:gd name="T0" fmla="*/ 216 w 282"/>
                  <a:gd name="T1" fmla="*/ 0 h 138"/>
                  <a:gd name="T2" fmla="*/ 246 w 282"/>
                  <a:gd name="T3" fmla="*/ 96 h 138"/>
                  <a:gd name="T4" fmla="*/ 282 w 282"/>
                  <a:gd name="T5" fmla="*/ 84 h 138"/>
                  <a:gd name="T6" fmla="*/ 282 w 282"/>
                  <a:gd name="T7" fmla="*/ 120 h 138"/>
                  <a:gd name="T8" fmla="*/ 276 w 282"/>
                  <a:gd name="T9" fmla="*/ 120 h 138"/>
                  <a:gd name="T10" fmla="*/ 276 w 282"/>
                  <a:gd name="T11" fmla="*/ 102 h 138"/>
                  <a:gd name="T12" fmla="*/ 270 w 282"/>
                  <a:gd name="T13" fmla="*/ 120 h 138"/>
                  <a:gd name="T14" fmla="*/ 258 w 282"/>
                  <a:gd name="T15" fmla="*/ 126 h 138"/>
                  <a:gd name="T16" fmla="*/ 258 w 282"/>
                  <a:gd name="T17" fmla="*/ 132 h 138"/>
                  <a:gd name="T18" fmla="*/ 246 w 282"/>
                  <a:gd name="T19" fmla="*/ 138 h 138"/>
                  <a:gd name="T20" fmla="*/ 234 w 282"/>
                  <a:gd name="T21" fmla="*/ 108 h 138"/>
                  <a:gd name="T22" fmla="*/ 228 w 282"/>
                  <a:gd name="T23" fmla="*/ 114 h 138"/>
                  <a:gd name="T24" fmla="*/ 210 w 282"/>
                  <a:gd name="T25" fmla="*/ 102 h 138"/>
                  <a:gd name="T26" fmla="*/ 216 w 282"/>
                  <a:gd name="T27" fmla="*/ 96 h 138"/>
                  <a:gd name="T28" fmla="*/ 210 w 282"/>
                  <a:gd name="T29" fmla="*/ 90 h 138"/>
                  <a:gd name="T30" fmla="*/ 222 w 282"/>
                  <a:gd name="T31" fmla="*/ 90 h 138"/>
                  <a:gd name="T32" fmla="*/ 216 w 282"/>
                  <a:gd name="T33" fmla="*/ 78 h 138"/>
                  <a:gd name="T34" fmla="*/ 204 w 282"/>
                  <a:gd name="T35" fmla="*/ 78 h 138"/>
                  <a:gd name="T36" fmla="*/ 210 w 282"/>
                  <a:gd name="T37" fmla="*/ 72 h 138"/>
                  <a:gd name="T38" fmla="*/ 210 w 282"/>
                  <a:gd name="T39" fmla="*/ 48 h 138"/>
                  <a:gd name="T40" fmla="*/ 198 w 282"/>
                  <a:gd name="T41" fmla="*/ 48 h 138"/>
                  <a:gd name="T42" fmla="*/ 216 w 282"/>
                  <a:gd name="T43" fmla="*/ 18 h 138"/>
                  <a:gd name="T44" fmla="*/ 210 w 282"/>
                  <a:gd name="T45" fmla="*/ 12 h 138"/>
                  <a:gd name="T46" fmla="*/ 186 w 282"/>
                  <a:gd name="T47" fmla="*/ 48 h 138"/>
                  <a:gd name="T48" fmla="*/ 180 w 282"/>
                  <a:gd name="T49" fmla="*/ 42 h 138"/>
                  <a:gd name="T50" fmla="*/ 192 w 282"/>
                  <a:gd name="T51" fmla="*/ 54 h 138"/>
                  <a:gd name="T52" fmla="*/ 186 w 282"/>
                  <a:gd name="T53" fmla="*/ 84 h 138"/>
                  <a:gd name="T54" fmla="*/ 204 w 282"/>
                  <a:gd name="T55" fmla="*/ 108 h 138"/>
                  <a:gd name="T56" fmla="*/ 186 w 282"/>
                  <a:gd name="T57" fmla="*/ 108 h 138"/>
                  <a:gd name="T58" fmla="*/ 204 w 282"/>
                  <a:gd name="T59" fmla="*/ 114 h 138"/>
                  <a:gd name="T60" fmla="*/ 216 w 282"/>
                  <a:gd name="T61" fmla="*/ 132 h 138"/>
                  <a:gd name="T62" fmla="*/ 162 w 282"/>
                  <a:gd name="T63" fmla="*/ 114 h 138"/>
                  <a:gd name="T64" fmla="*/ 156 w 282"/>
                  <a:gd name="T65" fmla="*/ 126 h 138"/>
                  <a:gd name="T66" fmla="*/ 150 w 282"/>
                  <a:gd name="T67" fmla="*/ 114 h 138"/>
                  <a:gd name="T68" fmla="*/ 162 w 282"/>
                  <a:gd name="T69" fmla="*/ 84 h 138"/>
                  <a:gd name="T70" fmla="*/ 162 w 282"/>
                  <a:gd name="T71" fmla="*/ 78 h 138"/>
                  <a:gd name="T72" fmla="*/ 150 w 282"/>
                  <a:gd name="T73" fmla="*/ 72 h 138"/>
                  <a:gd name="T74" fmla="*/ 114 w 282"/>
                  <a:gd name="T75" fmla="*/ 54 h 138"/>
                  <a:gd name="T76" fmla="*/ 102 w 282"/>
                  <a:gd name="T77" fmla="*/ 30 h 138"/>
                  <a:gd name="T78" fmla="*/ 78 w 282"/>
                  <a:gd name="T79" fmla="*/ 30 h 138"/>
                  <a:gd name="T80" fmla="*/ 66 w 282"/>
                  <a:gd name="T81" fmla="*/ 48 h 138"/>
                  <a:gd name="T82" fmla="*/ 48 w 282"/>
                  <a:gd name="T83" fmla="*/ 42 h 138"/>
                  <a:gd name="T84" fmla="*/ 12 w 282"/>
                  <a:gd name="T85" fmla="*/ 78 h 138"/>
                  <a:gd name="T86" fmla="*/ 0 w 282"/>
                  <a:gd name="T87" fmla="*/ 42 h 138"/>
                  <a:gd name="T88" fmla="*/ 198 w 282"/>
                  <a:gd name="T89" fmla="*/ 0 h 138"/>
                  <a:gd name="T90" fmla="*/ 216 w 282"/>
                  <a:gd name="T91" fmla="*/ 0 h 138"/>
                  <a:gd name="T92" fmla="*/ 216 w 282"/>
                  <a:gd name="T93" fmla="*/ 6 h 1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2"/>
                  <a:gd name="T142" fmla="*/ 0 h 138"/>
                  <a:gd name="T143" fmla="*/ 282 w 282"/>
                  <a:gd name="T144" fmla="*/ 138 h 1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2" h="138">
                    <a:moveTo>
                      <a:pt x="216" y="0"/>
                    </a:moveTo>
                    <a:lnTo>
                      <a:pt x="246" y="96"/>
                    </a:lnTo>
                    <a:lnTo>
                      <a:pt x="282" y="84"/>
                    </a:lnTo>
                    <a:lnTo>
                      <a:pt x="282" y="120"/>
                    </a:lnTo>
                    <a:lnTo>
                      <a:pt x="276" y="120"/>
                    </a:lnTo>
                    <a:lnTo>
                      <a:pt x="276" y="102"/>
                    </a:lnTo>
                    <a:lnTo>
                      <a:pt x="270" y="120"/>
                    </a:lnTo>
                    <a:lnTo>
                      <a:pt x="258" y="126"/>
                    </a:lnTo>
                    <a:lnTo>
                      <a:pt x="258" y="132"/>
                    </a:lnTo>
                    <a:lnTo>
                      <a:pt x="246" y="138"/>
                    </a:lnTo>
                    <a:lnTo>
                      <a:pt x="234" y="108"/>
                    </a:lnTo>
                    <a:lnTo>
                      <a:pt x="228" y="114"/>
                    </a:lnTo>
                    <a:lnTo>
                      <a:pt x="210" y="102"/>
                    </a:lnTo>
                    <a:lnTo>
                      <a:pt x="216" y="96"/>
                    </a:lnTo>
                    <a:lnTo>
                      <a:pt x="210" y="90"/>
                    </a:lnTo>
                    <a:lnTo>
                      <a:pt x="222" y="90"/>
                    </a:lnTo>
                    <a:lnTo>
                      <a:pt x="216" y="78"/>
                    </a:lnTo>
                    <a:lnTo>
                      <a:pt x="204" y="78"/>
                    </a:lnTo>
                    <a:lnTo>
                      <a:pt x="210" y="72"/>
                    </a:lnTo>
                    <a:lnTo>
                      <a:pt x="210" y="48"/>
                    </a:lnTo>
                    <a:lnTo>
                      <a:pt x="198" y="48"/>
                    </a:lnTo>
                    <a:lnTo>
                      <a:pt x="216" y="18"/>
                    </a:lnTo>
                    <a:lnTo>
                      <a:pt x="210" y="12"/>
                    </a:lnTo>
                    <a:lnTo>
                      <a:pt x="186" y="48"/>
                    </a:lnTo>
                    <a:lnTo>
                      <a:pt x="180" y="42"/>
                    </a:lnTo>
                    <a:lnTo>
                      <a:pt x="192" y="54"/>
                    </a:lnTo>
                    <a:lnTo>
                      <a:pt x="186" y="84"/>
                    </a:lnTo>
                    <a:lnTo>
                      <a:pt x="204" y="108"/>
                    </a:lnTo>
                    <a:lnTo>
                      <a:pt x="186" y="108"/>
                    </a:lnTo>
                    <a:lnTo>
                      <a:pt x="204" y="114"/>
                    </a:lnTo>
                    <a:lnTo>
                      <a:pt x="216" y="132"/>
                    </a:lnTo>
                    <a:lnTo>
                      <a:pt x="162" y="114"/>
                    </a:lnTo>
                    <a:lnTo>
                      <a:pt x="156" y="126"/>
                    </a:lnTo>
                    <a:lnTo>
                      <a:pt x="150" y="114"/>
                    </a:lnTo>
                    <a:lnTo>
                      <a:pt x="162" y="84"/>
                    </a:lnTo>
                    <a:lnTo>
                      <a:pt x="162" y="78"/>
                    </a:lnTo>
                    <a:lnTo>
                      <a:pt x="150" y="72"/>
                    </a:lnTo>
                    <a:lnTo>
                      <a:pt x="114" y="54"/>
                    </a:lnTo>
                    <a:lnTo>
                      <a:pt x="102" y="30"/>
                    </a:lnTo>
                    <a:lnTo>
                      <a:pt x="78" y="30"/>
                    </a:lnTo>
                    <a:lnTo>
                      <a:pt x="66" y="48"/>
                    </a:lnTo>
                    <a:lnTo>
                      <a:pt x="48" y="42"/>
                    </a:lnTo>
                    <a:lnTo>
                      <a:pt x="12" y="78"/>
                    </a:lnTo>
                    <a:lnTo>
                      <a:pt x="0" y="42"/>
                    </a:lnTo>
                    <a:lnTo>
                      <a:pt x="198" y="0"/>
                    </a:lnTo>
                    <a:lnTo>
                      <a:pt x="216" y="0"/>
                    </a:lnTo>
                    <a:lnTo>
                      <a:pt x="216"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65" name="Freeform 437"/>
              <p:cNvSpPr>
                <a:spLocks noChangeAspect="1"/>
              </p:cNvSpPr>
              <p:nvPr/>
            </p:nvSpPr>
            <p:spPr bwMode="auto">
              <a:xfrm>
                <a:off x="4203" y="1626"/>
                <a:ext cx="204" cy="102"/>
              </a:xfrm>
              <a:custGeom>
                <a:avLst/>
                <a:gdLst>
                  <a:gd name="T0" fmla="*/ 42 w 204"/>
                  <a:gd name="T1" fmla="*/ 30 h 102"/>
                  <a:gd name="T2" fmla="*/ 108 w 204"/>
                  <a:gd name="T3" fmla="*/ 18 h 102"/>
                  <a:gd name="T4" fmla="*/ 132 w 204"/>
                  <a:gd name="T5" fmla="*/ 0 h 102"/>
                  <a:gd name="T6" fmla="*/ 144 w 204"/>
                  <a:gd name="T7" fmla="*/ 18 h 102"/>
                  <a:gd name="T8" fmla="*/ 132 w 204"/>
                  <a:gd name="T9" fmla="*/ 42 h 102"/>
                  <a:gd name="T10" fmla="*/ 150 w 204"/>
                  <a:gd name="T11" fmla="*/ 48 h 102"/>
                  <a:gd name="T12" fmla="*/ 174 w 204"/>
                  <a:gd name="T13" fmla="*/ 78 h 102"/>
                  <a:gd name="T14" fmla="*/ 198 w 204"/>
                  <a:gd name="T15" fmla="*/ 66 h 102"/>
                  <a:gd name="T16" fmla="*/ 180 w 204"/>
                  <a:gd name="T17" fmla="*/ 48 h 102"/>
                  <a:gd name="T18" fmla="*/ 186 w 204"/>
                  <a:gd name="T19" fmla="*/ 48 h 102"/>
                  <a:gd name="T20" fmla="*/ 204 w 204"/>
                  <a:gd name="T21" fmla="*/ 78 h 102"/>
                  <a:gd name="T22" fmla="*/ 168 w 204"/>
                  <a:gd name="T23" fmla="*/ 96 h 102"/>
                  <a:gd name="T24" fmla="*/ 162 w 204"/>
                  <a:gd name="T25" fmla="*/ 78 h 102"/>
                  <a:gd name="T26" fmla="*/ 144 w 204"/>
                  <a:gd name="T27" fmla="*/ 102 h 102"/>
                  <a:gd name="T28" fmla="*/ 138 w 204"/>
                  <a:gd name="T29" fmla="*/ 96 h 102"/>
                  <a:gd name="T30" fmla="*/ 114 w 204"/>
                  <a:gd name="T31" fmla="*/ 72 h 102"/>
                  <a:gd name="T32" fmla="*/ 96 w 204"/>
                  <a:gd name="T33" fmla="*/ 78 h 102"/>
                  <a:gd name="T34" fmla="*/ 90 w 204"/>
                  <a:gd name="T35" fmla="*/ 72 h 102"/>
                  <a:gd name="T36" fmla="*/ 0 w 204"/>
                  <a:gd name="T37" fmla="*/ 96 h 102"/>
                  <a:gd name="T38" fmla="*/ 0 w 204"/>
                  <a:gd name="T39" fmla="*/ 42 h 102"/>
                  <a:gd name="T40" fmla="*/ 18 w 204"/>
                  <a:gd name="T41" fmla="*/ 36 h 102"/>
                  <a:gd name="T42" fmla="*/ 42 w 204"/>
                  <a:gd name="T43" fmla="*/ 30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4"/>
                  <a:gd name="T67" fmla="*/ 0 h 102"/>
                  <a:gd name="T68" fmla="*/ 204 w 20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4" h="102">
                    <a:moveTo>
                      <a:pt x="42" y="30"/>
                    </a:moveTo>
                    <a:lnTo>
                      <a:pt x="108" y="18"/>
                    </a:lnTo>
                    <a:lnTo>
                      <a:pt x="132" y="0"/>
                    </a:lnTo>
                    <a:lnTo>
                      <a:pt x="144" y="18"/>
                    </a:lnTo>
                    <a:lnTo>
                      <a:pt x="132" y="42"/>
                    </a:lnTo>
                    <a:lnTo>
                      <a:pt x="150" y="48"/>
                    </a:lnTo>
                    <a:lnTo>
                      <a:pt x="174" y="78"/>
                    </a:lnTo>
                    <a:lnTo>
                      <a:pt x="198" y="66"/>
                    </a:lnTo>
                    <a:lnTo>
                      <a:pt x="180" y="48"/>
                    </a:lnTo>
                    <a:lnTo>
                      <a:pt x="186" y="48"/>
                    </a:lnTo>
                    <a:lnTo>
                      <a:pt x="204" y="78"/>
                    </a:lnTo>
                    <a:lnTo>
                      <a:pt x="168" y="96"/>
                    </a:lnTo>
                    <a:lnTo>
                      <a:pt x="162" y="78"/>
                    </a:lnTo>
                    <a:lnTo>
                      <a:pt x="144" y="102"/>
                    </a:lnTo>
                    <a:lnTo>
                      <a:pt x="138" y="96"/>
                    </a:lnTo>
                    <a:lnTo>
                      <a:pt x="114" y="72"/>
                    </a:lnTo>
                    <a:lnTo>
                      <a:pt x="96" y="78"/>
                    </a:lnTo>
                    <a:lnTo>
                      <a:pt x="90" y="72"/>
                    </a:lnTo>
                    <a:lnTo>
                      <a:pt x="0" y="96"/>
                    </a:lnTo>
                    <a:lnTo>
                      <a:pt x="0" y="42"/>
                    </a:lnTo>
                    <a:lnTo>
                      <a:pt x="18" y="36"/>
                    </a:lnTo>
                    <a:lnTo>
                      <a:pt x="42" y="30"/>
                    </a:lnTo>
                    <a:close/>
                  </a:path>
                </a:pathLst>
              </a:custGeom>
              <a:solidFill>
                <a:srgbClr val="FFAA00"/>
              </a:solidFill>
              <a:ln w="9525">
                <a:solidFill>
                  <a:srgbClr val="FFAA00"/>
                </a:solidFill>
                <a:round/>
                <a:headEnd/>
                <a:tailEnd/>
              </a:ln>
            </p:spPr>
            <p:txBody>
              <a:bodyPr/>
              <a:lstStyle/>
              <a:p>
                <a:endParaRPr lang="en-US"/>
              </a:p>
            </p:txBody>
          </p:sp>
          <p:sp>
            <p:nvSpPr>
              <p:cNvPr id="22866" name="Freeform 438"/>
              <p:cNvSpPr>
                <a:spLocks noChangeAspect="1"/>
              </p:cNvSpPr>
              <p:nvPr/>
            </p:nvSpPr>
            <p:spPr bwMode="auto">
              <a:xfrm>
                <a:off x="4203" y="1626"/>
                <a:ext cx="204" cy="102"/>
              </a:xfrm>
              <a:custGeom>
                <a:avLst/>
                <a:gdLst>
                  <a:gd name="T0" fmla="*/ 42 w 204"/>
                  <a:gd name="T1" fmla="*/ 30 h 102"/>
                  <a:gd name="T2" fmla="*/ 108 w 204"/>
                  <a:gd name="T3" fmla="*/ 18 h 102"/>
                  <a:gd name="T4" fmla="*/ 132 w 204"/>
                  <a:gd name="T5" fmla="*/ 0 h 102"/>
                  <a:gd name="T6" fmla="*/ 144 w 204"/>
                  <a:gd name="T7" fmla="*/ 18 h 102"/>
                  <a:gd name="T8" fmla="*/ 132 w 204"/>
                  <a:gd name="T9" fmla="*/ 42 h 102"/>
                  <a:gd name="T10" fmla="*/ 150 w 204"/>
                  <a:gd name="T11" fmla="*/ 48 h 102"/>
                  <a:gd name="T12" fmla="*/ 174 w 204"/>
                  <a:gd name="T13" fmla="*/ 78 h 102"/>
                  <a:gd name="T14" fmla="*/ 198 w 204"/>
                  <a:gd name="T15" fmla="*/ 66 h 102"/>
                  <a:gd name="T16" fmla="*/ 180 w 204"/>
                  <a:gd name="T17" fmla="*/ 48 h 102"/>
                  <a:gd name="T18" fmla="*/ 186 w 204"/>
                  <a:gd name="T19" fmla="*/ 48 h 102"/>
                  <a:gd name="T20" fmla="*/ 204 w 204"/>
                  <a:gd name="T21" fmla="*/ 78 h 102"/>
                  <a:gd name="T22" fmla="*/ 168 w 204"/>
                  <a:gd name="T23" fmla="*/ 96 h 102"/>
                  <a:gd name="T24" fmla="*/ 162 w 204"/>
                  <a:gd name="T25" fmla="*/ 78 h 102"/>
                  <a:gd name="T26" fmla="*/ 144 w 204"/>
                  <a:gd name="T27" fmla="*/ 102 h 102"/>
                  <a:gd name="T28" fmla="*/ 138 w 204"/>
                  <a:gd name="T29" fmla="*/ 96 h 102"/>
                  <a:gd name="T30" fmla="*/ 114 w 204"/>
                  <a:gd name="T31" fmla="*/ 72 h 102"/>
                  <a:gd name="T32" fmla="*/ 96 w 204"/>
                  <a:gd name="T33" fmla="*/ 78 h 102"/>
                  <a:gd name="T34" fmla="*/ 90 w 204"/>
                  <a:gd name="T35" fmla="*/ 72 h 102"/>
                  <a:gd name="T36" fmla="*/ 0 w 204"/>
                  <a:gd name="T37" fmla="*/ 96 h 102"/>
                  <a:gd name="T38" fmla="*/ 0 w 204"/>
                  <a:gd name="T39" fmla="*/ 42 h 102"/>
                  <a:gd name="T40" fmla="*/ 18 w 204"/>
                  <a:gd name="T41" fmla="*/ 36 h 102"/>
                  <a:gd name="T42" fmla="*/ 42 w 204"/>
                  <a:gd name="T43" fmla="*/ 30 h 102"/>
                  <a:gd name="T44" fmla="*/ 42 w 204"/>
                  <a:gd name="T45" fmla="*/ 36 h 1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4"/>
                  <a:gd name="T70" fmla="*/ 0 h 102"/>
                  <a:gd name="T71" fmla="*/ 204 w 204"/>
                  <a:gd name="T72" fmla="*/ 102 h 10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4" h="102">
                    <a:moveTo>
                      <a:pt x="42" y="30"/>
                    </a:moveTo>
                    <a:lnTo>
                      <a:pt x="108" y="18"/>
                    </a:lnTo>
                    <a:lnTo>
                      <a:pt x="132" y="0"/>
                    </a:lnTo>
                    <a:lnTo>
                      <a:pt x="144" y="18"/>
                    </a:lnTo>
                    <a:lnTo>
                      <a:pt x="132" y="42"/>
                    </a:lnTo>
                    <a:lnTo>
                      <a:pt x="150" y="48"/>
                    </a:lnTo>
                    <a:lnTo>
                      <a:pt x="174" y="78"/>
                    </a:lnTo>
                    <a:lnTo>
                      <a:pt x="198" y="66"/>
                    </a:lnTo>
                    <a:lnTo>
                      <a:pt x="180" y="48"/>
                    </a:lnTo>
                    <a:lnTo>
                      <a:pt x="186" y="48"/>
                    </a:lnTo>
                    <a:lnTo>
                      <a:pt x="204" y="78"/>
                    </a:lnTo>
                    <a:lnTo>
                      <a:pt x="168" y="96"/>
                    </a:lnTo>
                    <a:lnTo>
                      <a:pt x="162" y="78"/>
                    </a:lnTo>
                    <a:lnTo>
                      <a:pt x="144" y="102"/>
                    </a:lnTo>
                    <a:lnTo>
                      <a:pt x="138" y="96"/>
                    </a:lnTo>
                    <a:lnTo>
                      <a:pt x="114" y="72"/>
                    </a:lnTo>
                    <a:lnTo>
                      <a:pt x="96" y="78"/>
                    </a:lnTo>
                    <a:lnTo>
                      <a:pt x="90" y="72"/>
                    </a:lnTo>
                    <a:lnTo>
                      <a:pt x="0" y="96"/>
                    </a:lnTo>
                    <a:lnTo>
                      <a:pt x="0" y="42"/>
                    </a:lnTo>
                    <a:lnTo>
                      <a:pt x="18" y="36"/>
                    </a:lnTo>
                    <a:lnTo>
                      <a:pt x="42" y="30"/>
                    </a:lnTo>
                    <a:lnTo>
                      <a:pt x="42" y="3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67" name="Freeform 439"/>
              <p:cNvSpPr>
                <a:spLocks noChangeAspect="1"/>
              </p:cNvSpPr>
              <p:nvPr/>
            </p:nvSpPr>
            <p:spPr bwMode="auto">
              <a:xfrm>
                <a:off x="3447" y="1548"/>
                <a:ext cx="234" cy="324"/>
              </a:xfrm>
              <a:custGeom>
                <a:avLst/>
                <a:gdLst>
                  <a:gd name="T0" fmla="*/ 114 w 234"/>
                  <a:gd name="T1" fmla="*/ 312 h 324"/>
                  <a:gd name="T2" fmla="*/ 0 w 234"/>
                  <a:gd name="T3" fmla="*/ 324 h 324"/>
                  <a:gd name="T4" fmla="*/ 30 w 234"/>
                  <a:gd name="T5" fmla="*/ 252 h 324"/>
                  <a:gd name="T6" fmla="*/ 0 w 234"/>
                  <a:gd name="T7" fmla="*/ 174 h 324"/>
                  <a:gd name="T8" fmla="*/ 6 w 234"/>
                  <a:gd name="T9" fmla="*/ 96 h 324"/>
                  <a:gd name="T10" fmla="*/ 42 w 234"/>
                  <a:gd name="T11" fmla="*/ 48 h 324"/>
                  <a:gd name="T12" fmla="*/ 42 w 234"/>
                  <a:gd name="T13" fmla="*/ 78 h 324"/>
                  <a:gd name="T14" fmla="*/ 48 w 234"/>
                  <a:gd name="T15" fmla="*/ 66 h 324"/>
                  <a:gd name="T16" fmla="*/ 48 w 234"/>
                  <a:gd name="T17" fmla="*/ 84 h 324"/>
                  <a:gd name="T18" fmla="*/ 54 w 234"/>
                  <a:gd name="T19" fmla="*/ 42 h 324"/>
                  <a:gd name="T20" fmla="*/ 72 w 234"/>
                  <a:gd name="T21" fmla="*/ 30 h 324"/>
                  <a:gd name="T22" fmla="*/ 66 w 234"/>
                  <a:gd name="T23" fmla="*/ 18 h 324"/>
                  <a:gd name="T24" fmla="*/ 84 w 234"/>
                  <a:gd name="T25" fmla="*/ 0 h 324"/>
                  <a:gd name="T26" fmla="*/ 156 w 234"/>
                  <a:gd name="T27" fmla="*/ 24 h 324"/>
                  <a:gd name="T28" fmla="*/ 168 w 234"/>
                  <a:gd name="T29" fmla="*/ 48 h 324"/>
                  <a:gd name="T30" fmla="*/ 156 w 234"/>
                  <a:gd name="T31" fmla="*/ 48 h 324"/>
                  <a:gd name="T32" fmla="*/ 174 w 234"/>
                  <a:gd name="T33" fmla="*/ 72 h 324"/>
                  <a:gd name="T34" fmla="*/ 174 w 234"/>
                  <a:gd name="T35" fmla="*/ 102 h 324"/>
                  <a:gd name="T36" fmla="*/ 144 w 234"/>
                  <a:gd name="T37" fmla="*/ 132 h 324"/>
                  <a:gd name="T38" fmla="*/ 144 w 234"/>
                  <a:gd name="T39" fmla="*/ 156 h 324"/>
                  <a:gd name="T40" fmla="*/ 162 w 234"/>
                  <a:gd name="T41" fmla="*/ 162 h 324"/>
                  <a:gd name="T42" fmla="*/ 192 w 234"/>
                  <a:gd name="T43" fmla="*/ 120 h 324"/>
                  <a:gd name="T44" fmla="*/ 216 w 234"/>
                  <a:gd name="T45" fmla="*/ 138 h 324"/>
                  <a:gd name="T46" fmla="*/ 234 w 234"/>
                  <a:gd name="T47" fmla="*/ 198 h 324"/>
                  <a:gd name="T48" fmla="*/ 234 w 234"/>
                  <a:gd name="T49" fmla="*/ 222 h 324"/>
                  <a:gd name="T50" fmla="*/ 228 w 234"/>
                  <a:gd name="T51" fmla="*/ 234 h 324"/>
                  <a:gd name="T52" fmla="*/ 228 w 234"/>
                  <a:gd name="T53" fmla="*/ 222 h 324"/>
                  <a:gd name="T54" fmla="*/ 222 w 234"/>
                  <a:gd name="T55" fmla="*/ 228 h 324"/>
                  <a:gd name="T56" fmla="*/ 192 w 234"/>
                  <a:gd name="T57" fmla="*/ 300 h 324"/>
                  <a:gd name="T58" fmla="*/ 138 w 234"/>
                  <a:gd name="T59" fmla="*/ 312 h 324"/>
                  <a:gd name="T60" fmla="*/ 114 w 234"/>
                  <a:gd name="T61" fmla="*/ 312 h 32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4"/>
                  <a:gd name="T94" fmla="*/ 0 h 324"/>
                  <a:gd name="T95" fmla="*/ 234 w 234"/>
                  <a:gd name="T96" fmla="*/ 324 h 32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4" h="324">
                    <a:moveTo>
                      <a:pt x="114" y="312"/>
                    </a:moveTo>
                    <a:lnTo>
                      <a:pt x="0" y="324"/>
                    </a:lnTo>
                    <a:lnTo>
                      <a:pt x="30" y="252"/>
                    </a:lnTo>
                    <a:lnTo>
                      <a:pt x="0" y="174"/>
                    </a:lnTo>
                    <a:lnTo>
                      <a:pt x="6" y="96"/>
                    </a:lnTo>
                    <a:lnTo>
                      <a:pt x="42" y="48"/>
                    </a:lnTo>
                    <a:lnTo>
                      <a:pt x="42" y="78"/>
                    </a:lnTo>
                    <a:lnTo>
                      <a:pt x="48" y="66"/>
                    </a:lnTo>
                    <a:lnTo>
                      <a:pt x="48" y="84"/>
                    </a:lnTo>
                    <a:lnTo>
                      <a:pt x="54" y="42"/>
                    </a:lnTo>
                    <a:lnTo>
                      <a:pt x="72" y="30"/>
                    </a:lnTo>
                    <a:lnTo>
                      <a:pt x="66" y="18"/>
                    </a:lnTo>
                    <a:lnTo>
                      <a:pt x="84" y="0"/>
                    </a:lnTo>
                    <a:lnTo>
                      <a:pt x="156" y="24"/>
                    </a:lnTo>
                    <a:lnTo>
                      <a:pt x="168" y="48"/>
                    </a:lnTo>
                    <a:lnTo>
                      <a:pt x="156" y="48"/>
                    </a:lnTo>
                    <a:lnTo>
                      <a:pt x="174" y="72"/>
                    </a:lnTo>
                    <a:lnTo>
                      <a:pt x="174" y="102"/>
                    </a:lnTo>
                    <a:lnTo>
                      <a:pt x="144" y="132"/>
                    </a:lnTo>
                    <a:lnTo>
                      <a:pt x="144" y="156"/>
                    </a:lnTo>
                    <a:lnTo>
                      <a:pt x="162" y="162"/>
                    </a:lnTo>
                    <a:lnTo>
                      <a:pt x="192" y="120"/>
                    </a:lnTo>
                    <a:lnTo>
                      <a:pt x="216" y="138"/>
                    </a:lnTo>
                    <a:lnTo>
                      <a:pt x="234" y="198"/>
                    </a:lnTo>
                    <a:lnTo>
                      <a:pt x="234" y="222"/>
                    </a:lnTo>
                    <a:lnTo>
                      <a:pt x="228" y="234"/>
                    </a:lnTo>
                    <a:lnTo>
                      <a:pt x="228" y="222"/>
                    </a:lnTo>
                    <a:lnTo>
                      <a:pt x="222" y="228"/>
                    </a:lnTo>
                    <a:lnTo>
                      <a:pt x="192" y="300"/>
                    </a:lnTo>
                    <a:lnTo>
                      <a:pt x="138" y="312"/>
                    </a:lnTo>
                    <a:lnTo>
                      <a:pt x="114" y="312"/>
                    </a:lnTo>
                    <a:close/>
                  </a:path>
                </a:pathLst>
              </a:custGeom>
              <a:solidFill>
                <a:srgbClr val="FF8C00"/>
              </a:solidFill>
              <a:ln w="9525">
                <a:solidFill>
                  <a:srgbClr val="FF8C00"/>
                </a:solidFill>
                <a:round/>
                <a:headEnd/>
                <a:tailEnd/>
              </a:ln>
            </p:spPr>
            <p:txBody>
              <a:bodyPr/>
              <a:lstStyle/>
              <a:p>
                <a:endParaRPr lang="en-US"/>
              </a:p>
            </p:txBody>
          </p:sp>
          <p:sp>
            <p:nvSpPr>
              <p:cNvPr id="22868" name="Freeform 440"/>
              <p:cNvSpPr>
                <a:spLocks noChangeAspect="1"/>
              </p:cNvSpPr>
              <p:nvPr/>
            </p:nvSpPr>
            <p:spPr bwMode="auto">
              <a:xfrm>
                <a:off x="3447" y="1548"/>
                <a:ext cx="234" cy="324"/>
              </a:xfrm>
              <a:custGeom>
                <a:avLst/>
                <a:gdLst>
                  <a:gd name="T0" fmla="*/ 114 w 234"/>
                  <a:gd name="T1" fmla="*/ 312 h 324"/>
                  <a:gd name="T2" fmla="*/ 0 w 234"/>
                  <a:gd name="T3" fmla="*/ 324 h 324"/>
                  <a:gd name="T4" fmla="*/ 30 w 234"/>
                  <a:gd name="T5" fmla="*/ 252 h 324"/>
                  <a:gd name="T6" fmla="*/ 0 w 234"/>
                  <a:gd name="T7" fmla="*/ 174 h 324"/>
                  <a:gd name="T8" fmla="*/ 6 w 234"/>
                  <a:gd name="T9" fmla="*/ 96 h 324"/>
                  <a:gd name="T10" fmla="*/ 42 w 234"/>
                  <a:gd name="T11" fmla="*/ 48 h 324"/>
                  <a:gd name="T12" fmla="*/ 42 w 234"/>
                  <a:gd name="T13" fmla="*/ 78 h 324"/>
                  <a:gd name="T14" fmla="*/ 48 w 234"/>
                  <a:gd name="T15" fmla="*/ 66 h 324"/>
                  <a:gd name="T16" fmla="*/ 48 w 234"/>
                  <a:gd name="T17" fmla="*/ 84 h 324"/>
                  <a:gd name="T18" fmla="*/ 54 w 234"/>
                  <a:gd name="T19" fmla="*/ 42 h 324"/>
                  <a:gd name="T20" fmla="*/ 72 w 234"/>
                  <a:gd name="T21" fmla="*/ 30 h 324"/>
                  <a:gd name="T22" fmla="*/ 66 w 234"/>
                  <a:gd name="T23" fmla="*/ 18 h 324"/>
                  <a:gd name="T24" fmla="*/ 84 w 234"/>
                  <a:gd name="T25" fmla="*/ 0 h 324"/>
                  <a:gd name="T26" fmla="*/ 156 w 234"/>
                  <a:gd name="T27" fmla="*/ 24 h 324"/>
                  <a:gd name="T28" fmla="*/ 168 w 234"/>
                  <a:gd name="T29" fmla="*/ 48 h 324"/>
                  <a:gd name="T30" fmla="*/ 156 w 234"/>
                  <a:gd name="T31" fmla="*/ 48 h 324"/>
                  <a:gd name="T32" fmla="*/ 174 w 234"/>
                  <a:gd name="T33" fmla="*/ 72 h 324"/>
                  <a:gd name="T34" fmla="*/ 174 w 234"/>
                  <a:gd name="T35" fmla="*/ 102 h 324"/>
                  <a:gd name="T36" fmla="*/ 144 w 234"/>
                  <a:gd name="T37" fmla="*/ 132 h 324"/>
                  <a:gd name="T38" fmla="*/ 144 w 234"/>
                  <a:gd name="T39" fmla="*/ 156 h 324"/>
                  <a:gd name="T40" fmla="*/ 162 w 234"/>
                  <a:gd name="T41" fmla="*/ 162 h 324"/>
                  <a:gd name="T42" fmla="*/ 192 w 234"/>
                  <a:gd name="T43" fmla="*/ 120 h 324"/>
                  <a:gd name="T44" fmla="*/ 216 w 234"/>
                  <a:gd name="T45" fmla="*/ 138 h 324"/>
                  <a:gd name="T46" fmla="*/ 234 w 234"/>
                  <a:gd name="T47" fmla="*/ 198 h 324"/>
                  <a:gd name="T48" fmla="*/ 234 w 234"/>
                  <a:gd name="T49" fmla="*/ 222 h 324"/>
                  <a:gd name="T50" fmla="*/ 228 w 234"/>
                  <a:gd name="T51" fmla="*/ 234 h 324"/>
                  <a:gd name="T52" fmla="*/ 228 w 234"/>
                  <a:gd name="T53" fmla="*/ 222 h 324"/>
                  <a:gd name="T54" fmla="*/ 222 w 234"/>
                  <a:gd name="T55" fmla="*/ 228 h 324"/>
                  <a:gd name="T56" fmla="*/ 192 w 234"/>
                  <a:gd name="T57" fmla="*/ 300 h 324"/>
                  <a:gd name="T58" fmla="*/ 138 w 234"/>
                  <a:gd name="T59" fmla="*/ 312 h 324"/>
                  <a:gd name="T60" fmla="*/ 114 w 234"/>
                  <a:gd name="T61" fmla="*/ 312 h 324"/>
                  <a:gd name="T62" fmla="*/ 114 w 234"/>
                  <a:gd name="T63" fmla="*/ 318 h 3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4"/>
                  <a:gd name="T97" fmla="*/ 0 h 324"/>
                  <a:gd name="T98" fmla="*/ 234 w 234"/>
                  <a:gd name="T99" fmla="*/ 324 h 3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4" h="324">
                    <a:moveTo>
                      <a:pt x="114" y="312"/>
                    </a:moveTo>
                    <a:lnTo>
                      <a:pt x="0" y="324"/>
                    </a:lnTo>
                    <a:lnTo>
                      <a:pt x="30" y="252"/>
                    </a:lnTo>
                    <a:lnTo>
                      <a:pt x="0" y="174"/>
                    </a:lnTo>
                    <a:lnTo>
                      <a:pt x="6" y="96"/>
                    </a:lnTo>
                    <a:lnTo>
                      <a:pt x="42" y="48"/>
                    </a:lnTo>
                    <a:lnTo>
                      <a:pt x="42" y="78"/>
                    </a:lnTo>
                    <a:lnTo>
                      <a:pt x="48" y="66"/>
                    </a:lnTo>
                    <a:lnTo>
                      <a:pt x="48" y="84"/>
                    </a:lnTo>
                    <a:lnTo>
                      <a:pt x="54" y="42"/>
                    </a:lnTo>
                    <a:lnTo>
                      <a:pt x="72" y="30"/>
                    </a:lnTo>
                    <a:lnTo>
                      <a:pt x="66" y="18"/>
                    </a:lnTo>
                    <a:lnTo>
                      <a:pt x="84" y="0"/>
                    </a:lnTo>
                    <a:lnTo>
                      <a:pt x="156" y="24"/>
                    </a:lnTo>
                    <a:lnTo>
                      <a:pt x="168" y="48"/>
                    </a:lnTo>
                    <a:lnTo>
                      <a:pt x="156" y="48"/>
                    </a:lnTo>
                    <a:lnTo>
                      <a:pt x="174" y="72"/>
                    </a:lnTo>
                    <a:lnTo>
                      <a:pt x="174" y="102"/>
                    </a:lnTo>
                    <a:lnTo>
                      <a:pt x="144" y="132"/>
                    </a:lnTo>
                    <a:lnTo>
                      <a:pt x="144" y="156"/>
                    </a:lnTo>
                    <a:lnTo>
                      <a:pt x="162" y="162"/>
                    </a:lnTo>
                    <a:lnTo>
                      <a:pt x="192" y="120"/>
                    </a:lnTo>
                    <a:lnTo>
                      <a:pt x="216" y="138"/>
                    </a:lnTo>
                    <a:lnTo>
                      <a:pt x="234" y="198"/>
                    </a:lnTo>
                    <a:lnTo>
                      <a:pt x="234" y="222"/>
                    </a:lnTo>
                    <a:lnTo>
                      <a:pt x="228" y="234"/>
                    </a:lnTo>
                    <a:lnTo>
                      <a:pt x="228" y="222"/>
                    </a:lnTo>
                    <a:lnTo>
                      <a:pt x="222" y="228"/>
                    </a:lnTo>
                    <a:lnTo>
                      <a:pt x="192" y="300"/>
                    </a:lnTo>
                    <a:lnTo>
                      <a:pt x="138" y="312"/>
                    </a:lnTo>
                    <a:lnTo>
                      <a:pt x="114" y="312"/>
                    </a:lnTo>
                    <a:lnTo>
                      <a:pt x="114" y="31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69" name="Freeform 441"/>
              <p:cNvSpPr>
                <a:spLocks noChangeAspect="1"/>
              </p:cNvSpPr>
              <p:nvPr/>
            </p:nvSpPr>
            <p:spPr bwMode="auto">
              <a:xfrm>
                <a:off x="3219" y="1434"/>
                <a:ext cx="354" cy="180"/>
              </a:xfrm>
              <a:custGeom>
                <a:avLst/>
                <a:gdLst>
                  <a:gd name="T0" fmla="*/ 354 w 354"/>
                  <a:gd name="T1" fmla="*/ 96 h 180"/>
                  <a:gd name="T2" fmla="*/ 312 w 354"/>
                  <a:gd name="T3" fmla="*/ 96 h 180"/>
                  <a:gd name="T4" fmla="*/ 306 w 354"/>
                  <a:gd name="T5" fmla="*/ 108 h 180"/>
                  <a:gd name="T6" fmla="*/ 264 w 354"/>
                  <a:gd name="T7" fmla="*/ 96 h 180"/>
                  <a:gd name="T8" fmla="*/ 228 w 354"/>
                  <a:gd name="T9" fmla="*/ 108 h 180"/>
                  <a:gd name="T10" fmla="*/ 210 w 354"/>
                  <a:gd name="T11" fmla="*/ 138 h 180"/>
                  <a:gd name="T12" fmla="*/ 210 w 354"/>
                  <a:gd name="T13" fmla="*/ 114 h 180"/>
                  <a:gd name="T14" fmla="*/ 186 w 354"/>
                  <a:gd name="T15" fmla="*/ 132 h 180"/>
                  <a:gd name="T16" fmla="*/ 186 w 354"/>
                  <a:gd name="T17" fmla="*/ 114 h 180"/>
                  <a:gd name="T18" fmla="*/ 162 w 354"/>
                  <a:gd name="T19" fmla="*/ 180 h 180"/>
                  <a:gd name="T20" fmla="*/ 150 w 354"/>
                  <a:gd name="T21" fmla="*/ 180 h 180"/>
                  <a:gd name="T22" fmla="*/ 150 w 354"/>
                  <a:gd name="T23" fmla="*/ 162 h 180"/>
                  <a:gd name="T24" fmla="*/ 138 w 354"/>
                  <a:gd name="T25" fmla="*/ 162 h 180"/>
                  <a:gd name="T26" fmla="*/ 144 w 354"/>
                  <a:gd name="T27" fmla="*/ 138 h 180"/>
                  <a:gd name="T28" fmla="*/ 126 w 354"/>
                  <a:gd name="T29" fmla="*/ 120 h 180"/>
                  <a:gd name="T30" fmla="*/ 12 w 354"/>
                  <a:gd name="T31" fmla="*/ 96 h 180"/>
                  <a:gd name="T32" fmla="*/ 0 w 354"/>
                  <a:gd name="T33" fmla="*/ 84 h 180"/>
                  <a:gd name="T34" fmla="*/ 132 w 354"/>
                  <a:gd name="T35" fmla="*/ 0 h 180"/>
                  <a:gd name="T36" fmla="*/ 138 w 354"/>
                  <a:gd name="T37" fmla="*/ 6 h 180"/>
                  <a:gd name="T38" fmla="*/ 102 w 354"/>
                  <a:gd name="T39" fmla="*/ 42 h 180"/>
                  <a:gd name="T40" fmla="*/ 102 w 354"/>
                  <a:gd name="T41" fmla="*/ 60 h 180"/>
                  <a:gd name="T42" fmla="*/ 120 w 354"/>
                  <a:gd name="T43" fmla="*/ 42 h 180"/>
                  <a:gd name="T44" fmla="*/ 114 w 354"/>
                  <a:gd name="T45" fmla="*/ 54 h 180"/>
                  <a:gd name="T46" fmla="*/ 138 w 354"/>
                  <a:gd name="T47" fmla="*/ 48 h 180"/>
                  <a:gd name="T48" fmla="*/ 162 w 354"/>
                  <a:gd name="T49" fmla="*/ 72 h 180"/>
                  <a:gd name="T50" fmla="*/ 198 w 354"/>
                  <a:gd name="T51" fmla="*/ 78 h 180"/>
                  <a:gd name="T52" fmla="*/ 228 w 354"/>
                  <a:gd name="T53" fmla="*/ 54 h 180"/>
                  <a:gd name="T54" fmla="*/ 288 w 354"/>
                  <a:gd name="T55" fmla="*/ 42 h 180"/>
                  <a:gd name="T56" fmla="*/ 288 w 354"/>
                  <a:gd name="T57" fmla="*/ 66 h 180"/>
                  <a:gd name="T58" fmla="*/ 330 w 354"/>
                  <a:gd name="T59" fmla="*/ 60 h 180"/>
                  <a:gd name="T60" fmla="*/ 330 w 354"/>
                  <a:gd name="T61" fmla="*/ 78 h 180"/>
                  <a:gd name="T62" fmla="*/ 354 w 354"/>
                  <a:gd name="T63" fmla="*/ 96 h 1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4"/>
                  <a:gd name="T97" fmla="*/ 0 h 180"/>
                  <a:gd name="T98" fmla="*/ 354 w 354"/>
                  <a:gd name="T99" fmla="*/ 180 h 1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4" h="180">
                    <a:moveTo>
                      <a:pt x="354" y="96"/>
                    </a:moveTo>
                    <a:lnTo>
                      <a:pt x="312" y="96"/>
                    </a:lnTo>
                    <a:lnTo>
                      <a:pt x="306" y="108"/>
                    </a:lnTo>
                    <a:lnTo>
                      <a:pt x="264" y="96"/>
                    </a:lnTo>
                    <a:lnTo>
                      <a:pt x="228" y="108"/>
                    </a:lnTo>
                    <a:lnTo>
                      <a:pt x="210" y="138"/>
                    </a:lnTo>
                    <a:lnTo>
                      <a:pt x="210" y="114"/>
                    </a:lnTo>
                    <a:lnTo>
                      <a:pt x="186" y="132"/>
                    </a:lnTo>
                    <a:lnTo>
                      <a:pt x="186" y="114"/>
                    </a:lnTo>
                    <a:lnTo>
                      <a:pt x="162" y="180"/>
                    </a:lnTo>
                    <a:lnTo>
                      <a:pt x="150" y="180"/>
                    </a:lnTo>
                    <a:lnTo>
                      <a:pt x="150" y="162"/>
                    </a:lnTo>
                    <a:lnTo>
                      <a:pt x="138" y="162"/>
                    </a:lnTo>
                    <a:lnTo>
                      <a:pt x="144" y="138"/>
                    </a:lnTo>
                    <a:lnTo>
                      <a:pt x="126" y="120"/>
                    </a:lnTo>
                    <a:lnTo>
                      <a:pt x="12" y="96"/>
                    </a:lnTo>
                    <a:lnTo>
                      <a:pt x="0" y="84"/>
                    </a:lnTo>
                    <a:lnTo>
                      <a:pt x="132" y="0"/>
                    </a:lnTo>
                    <a:lnTo>
                      <a:pt x="138" y="6"/>
                    </a:lnTo>
                    <a:lnTo>
                      <a:pt x="102" y="42"/>
                    </a:lnTo>
                    <a:lnTo>
                      <a:pt x="102" y="60"/>
                    </a:lnTo>
                    <a:lnTo>
                      <a:pt x="120" y="42"/>
                    </a:lnTo>
                    <a:lnTo>
                      <a:pt x="114" y="54"/>
                    </a:lnTo>
                    <a:lnTo>
                      <a:pt x="138" y="48"/>
                    </a:lnTo>
                    <a:lnTo>
                      <a:pt x="162" y="72"/>
                    </a:lnTo>
                    <a:lnTo>
                      <a:pt x="198" y="78"/>
                    </a:lnTo>
                    <a:lnTo>
                      <a:pt x="228" y="54"/>
                    </a:lnTo>
                    <a:lnTo>
                      <a:pt x="288" y="42"/>
                    </a:lnTo>
                    <a:lnTo>
                      <a:pt x="288" y="66"/>
                    </a:lnTo>
                    <a:lnTo>
                      <a:pt x="330" y="60"/>
                    </a:lnTo>
                    <a:lnTo>
                      <a:pt x="330" y="78"/>
                    </a:lnTo>
                    <a:lnTo>
                      <a:pt x="354" y="96"/>
                    </a:lnTo>
                    <a:close/>
                  </a:path>
                </a:pathLst>
              </a:custGeom>
              <a:solidFill>
                <a:srgbClr val="FF8C00"/>
              </a:solidFill>
              <a:ln w="9525">
                <a:solidFill>
                  <a:srgbClr val="FF8C00"/>
                </a:solidFill>
                <a:round/>
                <a:headEnd/>
                <a:tailEnd/>
              </a:ln>
            </p:spPr>
            <p:txBody>
              <a:bodyPr/>
              <a:lstStyle/>
              <a:p>
                <a:endParaRPr lang="en-US"/>
              </a:p>
            </p:txBody>
          </p:sp>
          <p:sp>
            <p:nvSpPr>
              <p:cNvPr id="22870" name="Freeform 442"/>
              <p:cNvSpPr>
                <a:spLocks noChangeAspect="1"/>
              </p:cNvSpPr>
              <p:nvPr/>
            </p:nvSpPr>
            <p:spPr bwMode="auto">
              <a:xfrm>
                <a:off x="3219" y="1434"/>
                <a:ext cx="354" cy="180"/>
              </a:xfrm>
              <a:custGeom>
                <a:avLst/>
                <a:gdLst>
                  <a:gd name="T0" fmla="*/ 354 w 354"/>
                  <a:gd name="T1" fmla="*/ 96 h 180"/>
                  <a:gd name="T2" fmla="*/ 312 w 354"/>
                  <a:gd name="T3" fmla="*/ 96 h 180"/>
                  <a:gd name="T4" fmla="*/ 306 w 354"/>
                  <a:gd name="T5" fmla="*/ 108 h 180"/>
                  <a:gd name="T6" fmla="*/ 264 w 354"/>
                  <a:gd name="T7" fmla="*/ 96 h 180"/>
                  <a:gd name="T8" fmla="*/ 228 w 354"/>
                  <a:gd name="T9" fmla="*/ 108 h 180"/>
                  <a:gd name="T10" fmla="*/ 210 w 354"/>
                  <a:gd name="T11" fmla="*/ 138 h 180"/>
                  <a:gd name="T12" fmla="*/ 210 w 354"/>
                  <a:gd name="T13" fmla="*/ 114 h 180"/>
                  <a:gd name="T14" fmla="*/ 186 w 354"/>
                  <a:gd name="T15" fmla="*/ 132 h 180"/>
                  <a:gd name="T16" fmla="*/ 186 w 354"/>
                  <a:gd name="T17" fmla="*/ 114 h 180"/>
                  <a:gd name="T18" fmla="*/ 162 w 354"/>
                  <a:gd name="T19" fmla="*/ 180 h 180"/>
                  <a:gd name="T20" fmla="*/ 150 w 354"/>
                  <a:gd name="T21" fmla="*/ 180 h 180"/>
                  <a:gd name="T22" fmla="*/ 150 w 354"/>
                  <a:gd name="T23" fmla="*/ 162 h 180"/>
                  <a:gd name="T24" fmla="*/ 138 w 354"/>
                  <a:gd name="T25" fmla="*/ 162 h 180"/>
                  <a:gd name="T26" fmla="*/ 144 w 354"/>
                  <a:gd name="T27" fmla="*/ 138 h 180"/>
                  <a:gd name="T28" fmla="*/ 126 w 354"/>
                  <a:gd name="T29" fmla="*/ 120 h 180"/>
                  <a:gd name="T30" fmla="*/ 12 w 354"/>
                  <a:gd name="T31" fmla="*/ 96 h 180"/>
                  <a:gd name="T32" fmla="*/ 0 w 354"/>
                  <a:gd name="T33" fmla="*/ 84 h 180"/>
                  <a:gd name="T34" fmla="*/ 132 w 354"/>
                  <a:gd name="T35" fmla="*/ 0 h 180"/>
                  <a:gd name="T36" fmla="*/ 138 w 354"/>
                  <a:gd name="T37" fmla="*/ 6 h 180"/>
                  <a:gd name="T38" fmla="*/ 102 w 354"/>
                  <a:gd name="T39" fmla="*/ 42 h 180"/>
                  <a:gd name="T40" fmla="*/ 102 w 354"/>
                  <a:gd name="T41" fmla="*/ 60 h 180"/>
                  <a:gd name="T42" fmla="*/ 120 w 354"/>
                  <a:gd name="T43" fmla="*/ 42 h 180"/>
                  <a:gd name="T44" fmla="*/ 114 w 354"/>
                  <a:gd name="T45" fmla="*/ 54 h 180"/>
                  <a:gd name="T46" fmla="*/ 138 w 354"/>
                  <a:gd name="T47" fmla="*/ 48 h 180"/>
                  <a:gd name="T48" fmla="*/ 162 w 354"/>
                  <a:gd name="T49" fmla="*/ 72 h 180"/>
                  <a:gd name="T50" fmla="*/ 198 w 354"/>
                  <a:gd name="T51" fmla="*/ 78 h 180"/>
                  <a:gd name="T52" fmla="*/ 228 w 354"/>
                  <a:gd name="T53" fmla="*/ 54 h 180"/>
                  <a:gd name="T54" fmla="*/ 288 w 354"/>
                  <a:gd name="T55" fmla="*/ 42 h 180"/>
                  <a:gd name="T56" fmla="*/ 288 w 354"/>
                  <a:gd name="T57" fmla="*/ 66 h 180"/>
                  <a:gd name="T58" fmla="*/ 330 w 354"/>
                  <a:gd name="T59" fmla="*/ 60 h 180"/>
                  <a:gd name="T60" fmla="*/ 330 w 354"/>
                  <a:gd name="T61" fmla="*/ 78 h 180"/>
                  <a:gd name="T62" fmla="*/ 354 w 354"/>
                  <a:gd name="T63" fmla="*/ 96 h 180"/>
                  <a:gd name="T64" fmla="*/ 354 w 354"/>
                  <a:gd name="T65" fmla="*/ 102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4"/>
                  <a:gd name="T100" fmla="*/ 0 h 180"/>
                  <a:gd name="T101" fmla="*/ 354 w 354"/>
                  <a:gd name="T102" fmla="*/ 180 h 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4" h="180">
                    <a:moveTo>
                      <a:pt x="354" y="96"/>
                    </a:moveTo>
                    <a:lnTo>
                      <a:pt x="312" y="96"/>
                    </a:lnTo>
                    <a:lnTo>
                      <a:pt x="306" y="108"/>
                    </a:lnTo>
                    <a:lnTo>
                      <a:pt x="264" y="96"/>
                    </a:lnTo>
                    <a:lnTo>
                      <a:pt x="228" y="108"/>
                    </a:lnTo>
                    <a:lnTo>
                      <a:pt x="210" y="138"/>
                    </a:lnTo>
                    <a:lnTo>
                      <a:pt x="210" y="114"/>
                    </a:lnTo>
                    <a:lnTo>
                      <a:pt x="186" y="132"/>
                    </a:lnTo>
                    <a:lnTo>
                      <a:pt x="186" y="114"/>
                    </a:lnTo>
                    <a:lnTo>
                      <a:pt x="162" y="180"/>
                    </a:lnTo>
                    <a:lnTo>
                      <a:pt x="150" y="180"/>
                    </a:lnTo>
                    <a:lnTo>
                      <a:pt x="150" y="162"/>
                    </a:lnTo>
                    <a:lnTo>
                      <a:pt x="138" y="162"/>
                    </a:lnTo>
                    <a:lnTo>
                      <a:pt x="144" y="138"/>
                    </a:lnTo>
                    <a:lnTo>
                      <a:pt x="126" y="120"/>
                    </a:lnTo>
                    <a:lnTo>
                      <a:pt x="12" y="96"/>
                    </a:lnTo>
                    <a:lnTo>
                      <a:pt x="0" y="84"/>
                    </a:lnTo>
                    <a:lnTo>
                      <a:pt x="132" y="0"/>
                    </a:lnTo>
                    <a:lnTo>
                      <a:pt x="138" y="6"/>
                    </a:lnTo>
                    <a:lnTo>
                      <a:pt x="102" y="42"/>
                    </a:lnTo>
                    <a:lnTo>
                      <a:pt x="102" y="60"/>
                    </a:lnTo>
                    <a:lnTo>
                      <a:pt x="120" y="42"/>
                    </a:lnTo>
                    <a:lnTo>
                      <a:pt x="114" y="54"/>
                    </a:lnTo>
                    <a:lnTo>
                      <a:pt x="138" y="48"/>
                    </a:lnTo>
                    <a:lnTo>
                      <a:pt x="162" y="72"/>
                    </a:lnTo>
                    <a:lnTo>
                      <a:pt x="198" y="78"/>
                    </a:lnTo>
                    <a:lnTo>
                      <a:pt x="228" y="54"/>
                    </a:lnTo>
                    <a:lnTo>
                      <a:pt x="288" y="42"/>
                    </a:lnTo>
                    <a:lnTo>
                      <a:pt x="288" y="66"/>
                    </a:lnTo>
                    <a:lnTo>
                      <a:pt x="330" y="60"/>
                    </a:lnTo>
                    <a:lnTo>
                      <a:pt x="330" y="78"/>
                    </a:lnTo>
                    <a:lnTo>
                      <a:pt x="354" y="96"/>
                    </a:lnTo>
                    <a:lnTo>
                      <a:pt x="354" y="10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71" name="Freeform 443"/>
              <p:cNvSpPr>
                <a:spLocks noChangeAspect="1"/>
              </p:cNvSpPr>
              <p:nvPr/>
            </p:nvSpPr>
            <p:spPr bwMode="auto">
              <a:xfrm>
                <a:off x="2853" y="1308"/>
                <a:ext cx="408" cy="450"/>
              </a:xfrm>
              <a:custGeom>
                <a:avLst/>
                <a:gdLst>
                  <a:gd name="T0" fmla="*/ 330 w 408"/>
                  <a:gd name="T1" fmla="*/ 444 h 450"/>
                  <a:gd name="T2" fmla="*/ 36 w 408"/>
                  <a:gd name="T3" fmla="*/ 450 h 450"/>
                  <a:gd name="T4" fmla="*/ 36 w 408"/>
                  <a:gd name="T5" fmla="*/ 312 h 450"/>
                  <a:gd name="T6" fmla="*/ 18 w 408"/>
                  <a:gd name="T7" fmla="*/ 288 h 450"/>
                  <a:gd name="T8" fmla="*/ 30 w 408"/>
                  <a:gd name="T9" fmla="*/ 264 h 450"/>
                  <a:gd name="T10" fmla="*/ 30 w 408"/>
                  <a:gd name="T11" fmla="*/ 258 h 450"/>
                  <a:gd name="T12" fmla="*/ 0 w 408"/>
                  <a:gd name="T13" fmla="*/ 30 h 450"/>
                  <a:gd name="T14" fmla="*/ 108 w 408"/>
                  <a:gd name="T15" fmla="*/ 30 h 450"/>
                  <a:gd name="T16" fmla="*/ 108 w 408"/>
                  <a:gd name="T17" fmla="*/ 0 h 450"/>
                  <a:gd name="T18" fmla="*/ 120 w 408"/>
                  <a:gd name="T19" fmla="*/ 0 h 450"/>
                  <a:gd name="T20" fmla="*/ 132 w 408"/>
                  <a:gd name="T21" fmla="*/ 48 h 450"/>
                  <a:gd name="T22" fmla="*/ 174 w 408"/>
                  <a:gd name="T23" fmla="*/ 54 h 450"/>
                  <a:gd name="T24" fmla="*/ 180 w 408"/>
                  <a:gd name="T25" fmla="*/ 66 h 450"/>
                  <a:gd name="T26" fmla="*/ 222 w 408"/>
                  <a:gd name="T27" fmla="*/ 54 h 450"/>
                  <a:gd name="T28" fmla="*/ 240 w 408"/>
                  <a:gd name="T29" fmla="*/ 60 h 450"/>
                  <a:gd name="T30" fmla="*/ 234 w 408"/>
                  <a:gd name="T31" fmla="*/ 66 h 450"/>
                  <a:gd name="T32" fmla="*/ 246 w 408"/>
                  <a:gd name="T33" fmla="*/ 66 h 450"/>
                  <a:gd name="T34" fmla="*/ 252 w 408"/>
                  <a:gd name="T35" fmla="*/ 84 h 450"/>
                  <a:gd name="T36" fmla="*/ 270 w 408"/>
                  <a:gd name="T37" fmla="*/ 72 h 450"/>
                  <a:gd name="T38" fmla="*/ 294 w 408"/>
                  <a:gd name="T39" fmla="*/ 96 h 450"/>
                  <a:gd name="T40" fmla="*/ 330 w 408"/>
                  <a:gd name="T41" fmla="*/ 78 h 450"/>
                  <a:gd name="T42" fmla="*/ 342 w 408"/>
                  <a:gd name="T43" fmla="*/ 90 h 450"/>
                  <a:gd name="T44" fmla="*/ 408 w 408"/>
                  <a:gd name="T45" fmla="*/ 90 h 450"/>
                  <a:gd name="T46" fmla="*/ 342 w 408"/>
                  <a:gd name="T47" fmla="*/ 132 h 450"/>
                  <a:gd name="T48" fmla="*/ 270 w 408"/>
                  <a:gd name="T49" fmla="*/ 198 h 450"/>
                  <a:gd name="T50" fmla="*/ 264 w 408"/>
                  <a:gd name="T51" fmla="*/ 204 h 450"/>
                  <a:gd name="T52" fmla="*/ 264 w 408"/>
                  <a:gd name="T53" fmla="*/ 252 h 450"/>
                  <a:gd name="T54" fmla="*/ 240 w 408"/>
                  <a:gd name="T55" fmla="*/ 264 h 450"/>
                  <a:gd name="T56" fmla="*/ 228 w 408"/>
                  <a:gd name="T57" fmla="*/ 288 h 450"/>
                  <a:gd name="T58" fmla="*/ 246 w 408"/>
                  <a:gd name="T59" fmla="*/ 300 h 450"/>
                  <a:gd name="T60" fmla="*/ 240 w 408"/>
                  <a:gd name="T61" fmla="*/ 354 h 450"/>
                  <a:gd name="T62" fmla="*/ 318 w 408"/>
                  <a:gd name="T63" fmla="*/ 408 h 450"/>
                  <a:gd name="T64" fmla="*/ 330 w 408"/>
                  <a:gd name="T65" fmla="*/ 444 h 4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8"/>
                  <a:gd name="T100" fmla="*/ 0 h 450"/>
                  <a:gd name="T101" fmla="*/ 408 w 408"/>
                  <a:gd name="T102" fmla="*/ 450 h 4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8" h="450">
                    <a:moveTo>
                      <a:pt x="330" y="444"/>
                    </a:moveTo>
                    <a:lnTo>
                      <a:pt x="36" y="450"/>
                    </a:lnTo>
                    <a:lnTo>
                      <a:pt x="36" y="312"/>
                    </a:lnTo>
                    <a:lnTo>
                      <a:pt x="18" y="288"/>
                    </a:lnTo>
                    <a:lnTo>
                      <a:pt x="30" y="264"/>
                    </a:lnTo>
                    <a:lnTo>
                      <a:pt x="30" y="258"/>
                    </a:lnTo>
                    <a:lnTo>
                      <a:pt x="0" y="30"/>
                    </a:lnTo>
                    <a:lnTo>
                      <a:pt x="108" y="30"/>
                    </a:lnTo>
                    <a:lnTo>
                      <a:pt x="108" y="0"/>
                    </a:lnTo>
                    <a:lnTo>
                      <a:pt x="120" y="0"/>
                    </a:lnTo>
                    <a:lnTo>
                      <a:pt x="132" y="48"/>
                    </a:lnTo>
                    <a:lnTo>
                      <a:pt x="174" y="54"/>
                    </a:lnTo>
                    <a:lnTo>
                      <a:pt x="180" y="66"/>
                    </a:lnTo>
                    <a:lnTo>
                      <a:pt x="222" y="54"/>
                    </a:lnTo>
                    <a:lnTo>
                      <a:pt x="240" y="60"/>
                    </a:lnTo>
                    <a:lnTo>
                      <a:pt x="234" y="66"/>
                    </a:lnTo>
                    <a:lnTo>
                      <a:pt x="246" y="66"/>
                    </a:lnTo>
                    <a:lnTo>
                      <a:pt x="252" y="84"/>
                    </a:lnTo>
                    <a:lnTo>
                      <a:pt x="270" y="72"/>
                    </a:lnTo>
                    <a:lnTo>
                      <a:pt x="294" y="96"/>
                    </a:lnTo>
                    <a:lnTo>
                      <a:pt x="330" y="78"/>
                    </a:lnTo>
                    <a:lnTo>
                      <a:pt x="342" y="90"/>
                    </a:lnTo>
                    <a:lnTo>
                      <a:pt x="408" y="90"/>
                    </a:lnTo>
                    <a:lnTo>
                      <a:pt x="342" y="132"/>
                    </a:lnTo>
                    <a:lnTo>
                      <a:pt x="270" y="198"/>
                    </a:lnTo>
                    <a:lnTo>
                      <a:pt x="264" y="204"/>
                    </a:lnTo>
                    <a:lnTo>
                      <a:pt x="264" y="252"/>
                    </a:lnTo>
                    <a:lnTo>
                      <a:pt x="240" y="264"/>
                    </a:lnTo>
                    <a:lnTo>
                      <a:pt x="228" y="288"/>
                    </a:lnTo>
                    <a:lnTo>
                      <a:pt x="246" y="300"/>
                    </a:lnTo>
                    <a:lnTo>
                      <a:pt x="240" y="354"/>
                    </a:lnTo>
                    <a:lnTo>
                      <a:pt x="318" y="408"/>
                    </a:lnTo>
                    <a:lnTo>
                      <a:pt x="330" y="444"/>
                    </a:lnTo>
                    <a:close/>
                  </a:path>
                </a:pathLst>
              </a:custGeom>
              <a:solidFill>
                <a:srgbClr val="FFAA00"/>
              </a:solidFill>
              <a:ln w="9525">
                <a:solidFill>
                  <a:srgbClr val="FFAA00"/>
                </a:solidFill>
                <a:round/>
                <a:headEnd/>
                <a:tailEnd/>
              </a:ln>
            </p:spPr>
            <p:txBody>
              <a:bodyPr/>
              <a:lstStyle/>
              <a:p>
                <a:endParaRPr lang="en-US"/>
              </a:p>
            </p:txBody>
          </p:sp>
          <p:sp>
            <p:nvSpPr>
              <p:cNvPr id="22872" name="Freeform 444"/>
              <p:cNvSpPr>
                <a:spLocks noChangeAspect="1"/>
              </p:cNvSpPr>
              <p:nvPr/>
            </p:nvSpPr>
            <p:spPr bwMode="auto">
              <a:xfrm>
                <a:off x="2853" y="1308"/>
                <a:ext cx="408" cy="450"/>
              </a:xfrm>
              <a:custGeom>
                <a:avLst/>
                <a:gdLst>
                  <a:gd name="T0" fmla="*/ 330 w 408"/>
                  <a:gd name="T1" fmla="*/ 444 h 450"/>
                  <a:gd name="T2" fmla="*/ 36 w 408"/>
                  <a:gd name="T3" fmla="*/ 450 h 450"/>
                  <a:gd name="T4" fmla="*/ 36 w 408"/>
                  <a:gd name="T5" fmla="*/ 312 h 450"/>
                  <a:gd name="T6" fmla="*/ 18 w 408"/>
                  <a:gd name="T7" fmla="*/ 288 h 450"/>
                  <a:gd name="T8" fmla="*/ 30 w 408"/>
                  <a:gd name="T9" fmla="*/ 264 h 450"/>
                  <a:gd name="T10" fmla="*/ 30 w 408"/>
                  <a:gd name="T11" fmla="*/ 258 h 450"/>
                  <a:gd name="T12" fmla="*/ 0 w 408"/>
                  <a:gd name="T13" fmla="*/ 30 h 450"/>
                  <a:gd name="T14" fmla="*/ 108 w 408"/>
                  <a:gd name="T15" fmla="*/ 30 h 450"/>
                  <a:gd name="T16" fmla="*/ 108 w 408"/>
                  <a:gd name="T17" fmla="*/ 0 h 450"/>
                  <a:gd name="T18" fmla="*/ 120 w 408"/>
                  <a:gd name="T19" fmla="*/ 0 h 450"/>
                  <a:gd name="T20" fmla="*/ 132 w 408"/>
                  <a:gd name="T21" fmla="*/ 48 h 450"/>
                  <a:gd name="T22" fmla="*/ 174 w 408"/>
                  <a:gd name="T23" fmla="*/ 54 h 450"/>
                  <a:gd name="T24" fmla="*/ 180 w 408"/>
                  <a:gd name="T25" fmla="*/ 66 h 450"/>
                  <a:gd name="T26" fmla="*/ 222 w 408"/>
                  <a:gd name="T27" fmla="*/ 54 h 450"/>
                  <a:gd name="T28" fmla="*/ 240 w 408"/>
                  <a:gd name="T29" fmla="*/ 60 h 450"/>
                  <a:gd name="T30" fmla="*/ 234 w 408"/>
                  <a:gd name="T31" fmla="*/ 66 h 450"/>
                  <a:gd name="T32" fmla="*/ 246 w 408"/>
                  <a:gd name="T33" fmla="*/ 66 h 450"/>
                  <a:gd name="T34" fmla="*/ 252 w 408"/>
                  <a:gd name="T35" fmla="*/ 84 h 450"/>
                  <a:gd name="T36" fmla="*/ 270 w 408"/>
                  <a:gd name="T37" fmla="*/ 72 h 450"/>
                  <a:gd name="T38" fmla="*/ 294 w 408"/>
                  <a:gd name="T39" fmla="*/ 96 h 450"/>
                  <a:gd name="T40" fmla="*/ 330 w 408"/>
                  <a:gd name="T41" fmla="*/ 78 h 450"/>
                  <a:gd name="T42" fmla="*/ 342 w 408"/>
                  <a:gd name="T43" fmla="*/ 90 h 450"/>
                  <a:gd name="T44" fmla="*/ 408 w 408"/>
                  <a:gd name="T45" fmla="*/ 90 h 450"/>
                  <a:gd name="T46" fmla="*/ 342 w 408"/>
                  <a:gd name="T47" fmla="*/ 132 h 450"/>
                  <a:gd name="T48" fmla="*/ 270 w 408"/>
                  <a:gd name="T49" fmla="*/ 198 h 450"/>
                  <a:gd name="T50" fmla="*/ 264 w 408"/>
                  <a:gd name="T51" fmla="*/ 204 h 450"/>
                  <a:gd name="T52" fmla="*/ 264 w 408"/>
                  <a:gd name="T53" fmla="*/ 252 h 450"/>
                  <a:gd name="T54" fmla="*/ 240 w 408"/>
                  <a:gd name="T55" fmla="*/ 264 h 450"/>
                  <a:gd name="T56" fmla="*/ 228 w 408"/>
                  <a:gd name="T57" fmla="*/ 288 h 450"/>
                  <a:gd name="T58" fmla="*/ 246 w 408"/>
                  <a:gd name="T59" fmla="*/ 300 h 450"/>
                  <a:gd name="T60" fmla="*/ 240 w 408"/>
                  <a:gd name="T61" fmla="*/ 354 h 450"/>
                  <a:gd name="T62" fmla="*/ 318 w 408"/>
                  <a:gd name="T63" fmla="*/ 408 h 450"/>
                  <a:gd name="T64" fmla="*/ 330 w 408"/>
                  <a:gd name="T65" fmla="*/ 444 h 450"/>
                  <a:gd name="T66" fmla="*/ 330 w 408"/>
                  <a:gd name="T67" fmla="*/ 450 h 4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8"/>
                  <a:gd name="T103" fmla="*/ 0 h 450"/>
                  <a:gd name="T104" fmla="*/ 408 w 408"/>
                  <a:gd name="T105" fmla="*/ 450 h 4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8" h="450">
                    <a:moveTo>
                      <a:pt x="330" y="444"/>
                    </a:moveTo>
                    <a:lnTo>
                      <a:pt x="36" y="450"/>
                    </a:lnTo>
                    <a:lnTo>
                      <a:pt x="36" y="312"/>
                    </a:lnTo>
                    <a:lnTo>
                      <a:pt x="18" y="288"/>
                    </a:lnTo>
                    <a:lnTo>
                      <a:pt x="30" y="264"/>
                    </a:lnTo>
                    <a:lnTo>
                      <a:pt x="30" y="258"/>
                    </a:lnTo>
                    <a:lnTo>
                      <a:pt x="0" y="30"/>
                    </a:lnTo>
                    <a:lnTo>
                      <a:pt x="108" y="30"/>
                    </a:lnTo>
                    <a:lnTo>
                      <a:pt x="108" y="0"/>
                    </a:lnTo>
                    <a:lnTo>
                      <a:pt x="120" y="0"/>
                    </a:lnTo>
                    <a:lnTo>
                      <a:pt x="132" y="48"/>
                    </a:lnTo>
                    <a:lnTo>
                      <a:pt x="174" y="54"/>
                    </a:lnTo>
                    <a:lnTo>
                      <a:pt x="180" y="66"/>
                    </a:lnTo>
                    <a:lnTo>
                      <a:pt x="222" y="54"/>
                    </a:lnTo>
                    <a:lnTo>
                      <a:pt x="240" y="60"/>
                    </a:lnTo>
                    <a:lnTo>
                      <a:pt x="234" y="66"/>
                    </a:lnTo>
                    <a:lnTo>
                      <a:pt x="246" y="66"/>
                    </a:lnTo>
                    <a:lnTo>
                      <a:pt x="252" y="84"/>
                    </a:lnTo>
                    <a:lnTo>
                      <a:pt x="270" y="72"/>
                    </a:lnTo>
                    <a:lnTo>
                      <a:pt x="294" y="96"/>
                    </a:lnTo>
                    <a:lnTo>
                      <a:pt x="330" y="78"/>
                    </a:lnTo>
                    <a:lnTo>
                      <a:pt x="342" y="90"/>
                    </a:lnTo>
                    <a:lnTo>
                      <a:pt x="408" y="90"/>
                    </a:lnTo>
                    <a:lnTo>
                      <a:pt x="342" y="132"/>
                    </a:lnTo>
                    <a:lnTo>
                      <a:pt x="270" y="198"/>
                    </a:lnTo>
                    <a:lnTo>
                      <a:pt x="264" y="204"/>
                    </a:lnTo>
                    <a:lnTo>
                      <a:pt x="264" y="252"/>
                    </a:lnTo>
                    <a:lnTo>
                      <a:pt x="240" y="264"/>
                    </a:lnTo>
                    <a:lnTo>
                      <a:pt x="228" y="288"/>
                    </a:lnTo>
                    <a:lnTo>
                      <a:pt x="246" y="300"/>
                    </a:lnTo>
                    <a:lnTo>
                      <a:pt x="240" y="354"/>
                    </a:lnTo>
                    <a:lnTo>
                      <a:pt x="318" y="408"/>
                    </a:lnTo>
                    <a:lnTo>
                      <a:pt x="330" y="444"/>
                    </a:lnTo>
                    <a:lnTo>
                      <a:pt x="330" y="45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73" name="Freeform 445"/>
              <p:cNvSpPr>
                <a:spLocks noChangeAspect="1"/>
              </p:cNvSpPr>
              <p:nvPr/>
            </p:nvSpPr>
            <p:spPr bwMode="auto">
              <a:xfrm>
                <a:off x="3207" y="2406"/>
                <a:ext cx="216" cy="378"/>
              </a:xfrm>
              <a:custGeom>
                <a:avLst/>
                <a:gdLst>
                  <a:gd name="T0" fmla="*/ 216 w 216"/>
                  <a:gd name="T1" fmla="*/ 360 h 378"/>
                  <a:gd name="T2" fmla="*/ 156 w 216"/>
                  <a:gd name="T3" fmla="*/ 366 h 378"/>
                  <a:gd name="T4" fmla="*/ 138 w 216"/>
                  <a:gd name="T5" fmla="*/ 378 h 378"/>
                  <a:gd name="T6" fmla="*/ 120 w 216"/>
                  <a:gd name="T7" fmla="*/ 342 h 378"/>
                  <a:gd name="T8" fmla="*/ 120 w 216"/>
                  <a:gd name="T9" fmla="*/ 318 h 378"/>
                  <a:gd name="T10" fmla="*/ 0 w 216"/>
                  <a:gd name="T11" fmla="*/ 324 h 378"/>
                  <a:gd name="T12" fmla="*/ 6 w 216"/>
                  <a:gd name="T13" fmla="*/ 276 h 378"/>
                  <a:gd name="T14" fmla="*/ 36 w 216"/>
                  <a:gd name="T15" fmla="*/ 234 h 378"/>
                  <a:gd name="T16" fmla="*/ 24 w 216"/>
                  <a:gd name="T17" fmla="*/ 228 h 378"/>
                  <a:gd name="T18" fmla="*/ 42 w 216"/>
                  <a:gd name="T19" fmla="*/ 222 h 378"/>
                  <a:gd name="T20" fmla="*/ 24 w 216"/>
                  <a:gd name="T21" fmla="*/ 204 h 378"/>
                  <a:gd name="T22" fmla="*/ 30 w 216"/>
                  <a:gd name="T23" fmla="*/ 198 h 378"/>
                  <a:gd name="T24" fmla="*/ 24 w 216"/>
                  <a:gd name="T25" fmla="*/ 198 h 378"/>
                  <a:gd name="T26" fmla="*/ 24 w 216"/>
                  <a:gd name="T27" fmla="*/ 174 h 378"/>
                  <a:gd name="T28" fmla="*/ 18 w 216"/>
                  <a:gd name="T29" fmla="*/ 168 h 378"/>
                  <a:gd name="T30" fmla="*/ 30 w 216"/>
                  <a:gd name="T31" fmla="*/ 150 h 378"/>
                  <a:gd name="T32" fmla="*/ 18 w 216"/>
                  <a:gd name="T33" fmla="*/ 144 h 378"/>
                  <a:gd name="T34" fmla="*/ 24 w 216"/>
                  <a:gd name="T35" fmla="*/ 132 h 378"/>
                  <a:gd name="T36" fmla="*/ 18 w 216"/>
                  <a:gd name="T37" fmla="*/ 132 h 378"/>
                  <a:gd name="T38" fmla="*/ 12 w 216"/>
                  <a:gd name="T39" fmla="*/ 114 h 378"/>
                  <a:gd name="T40" fmla="*/ 24 w 216"/>
                  <a:gd name="T41" fmla="*/ 114 h 378"/>
                  <a:gd name="T42" fmla="*/ 24 w 216"/>
                  <a:gd name="T43" fmla="*/ 90 h 378"/>
                  <a:gd name="T44" fmla="*/ 54 w 216"/>
                  <a:gd name="T45" fmla="*/ 54 h 378"/>
                  <a:gd name="T46" fmla="*/ 54 w 216"/>
                  <a:gd name="T47" fmla="*/ 30 h 378"/>
                  <a:gd name="T48" fmla="*/ 72 w 216"/>
                  <a:gd name="T49" fmla="*/ 6 h 378"/>
                  <a:gd name="T50" fmla="*/ 204 w 216"/>
                  <a:gd name="T51" fmla="*/ 0 h 378"/>
                  <a:gd name="T52" fmla="*/ 204 w 216"/>
                  <a:gd name="T53" fmla="*/ 246 h 378"/>
                  <a:gd name="T54" fmla="*/ 216 w 216"/>
                  <a:gd name="T55" fmla="*/ 330 h 378"/>
                  <a:gd name="T56" fmla="*/ 216 w 216"/>
                  <a:gd name="T57" fmla="*/ 360 h 3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6"/>
                  <a:gd name="T88" fmla="*/ 0 h 378"/>
                  <a:gd name="T89" fmla="*/ 216 w 216"/>
                  <a:gd name="T90" fmla="*/ 378 h 3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6" h="378">
                    <a:moveTo>
                      <a:pt x="216" y="360"/>
                    </a:moveTo>
                    <a:lnTo>
                      <a:pt x="156" y="366"/>
                    </a:lnTo>
                    <a:lnTo>
                      <a:pt x="138" y="378"/>
                    </a:lnTo>
                    <a:lnTo>
                      <a:pt x="120" y="342"/>
                    </a:lnTo>
                    <a:lnTo>
                      <a:pt x="120" y="318"/>
                    </a:lnTo>
                    <a:lnTo>
                      <a:pt x="0" y="324"/>
                    </a:lnTo>
                    <a:lnTo>
                      <a:pt x="6" y="276"/>
                    </a:lnTo>
                    <a:lnTo>
                      <a:pt x="36" y="234"/>
                    </a:lnTo>
                    <a:lnTo>
                      <a:pt x="24" y="228"/>
                    </a:lnTo>
                    <a:lnTo>
                      <a:pt x="42" y="222"/>
                    </a:lnTo>
                    <a:lnTo>
                      <a:pt x="24" y="204"/>
                    </a:lnTo>
                    <a:lnTo>
                      <a:pt x="30" y="198"/>
                    </a:lnTo>
                    <a:lnTo>
                      <a:pt x="24" y="198"/>
                    </a:lnTo>
                    <a:lnTo>
                      <a:pt x="24" y="174"/>
                    </a:lnTo>
                    <a:lnTo>
                      <a:pt x="18" y="168"/>
                    </a:lnTo>
                    <a:lnTo>
                      <a:pt x="30" y="150"/>
                    </a:lnTo>
                    <a:lnTo>
                      <a:pt x="18" y="144"/>
                    </a:lnTo>
                    <a:lnTo>
                      <a:pt x="24" y="132"/>
                    </a:lnTo>
                    <a:lnTo>
                      <a:pt x="18" y="132"/>
                    </a:lnTo>
                    <a:lnTo>
                      <a:pt x="12" y="114"/>
                    </a:lnTo>
                    <a:lnTo>
                      <a:pt x="24" y="114"/>
                    </a:lnTo>
                    <a:lnTo>
                      <a:pt x="24" y="90"/>
                    </a:lnTo>
                    <a:lnTo>
                      <a:pt x="54" y="54"/>
                    </a:lnTo>
                    <a:lnTo>
                      <a:pt x="54" y="30"/>
                    </a:lnTo>
                    <a:lnTo>
                      <a:pt x="72" y="6"/>
                    </a:lnTo>
                    <a:lnTo>
                      <a:pt x="204" y="0"/>
                    </a:lnTo>
                    <a:lnTo>
                      <a:pt x="204" y="246"/>
                    </a:lnTo>
                    <a:lnTo>
                      <a:pt x="216" y="330"/>
                    </a:lnTo>
                    <a:lnTo>
                      <a:pt x="216" y="360"/>
                    </a:lnTo>
                    <a:close/>
                  </a:path>
                </a:pathLst>
              </a:custGeom>
              <a:solidFill>
                <a:srgbClr val="FF4500"/>
              </a:solidFill>
              <a:ln w="9525">
                <a:solidFill>
                  <a:srgbClr val="FF4500"/>
                </a:solidFill>
                <a:round/>
                <a:headEnd/>
                <a:tailEnd/>
              </a:ln>
            </p:spPr>
            <p:txBody>
              <a:bodyPr/>
              <a:lstStyle/>
              <a:p>
                <a:endParaRPr lang="en-US"/>
              </a:p>
            </p:txBody>
          </p:sp>
          <p:sp>
            <p:nvSpPr>
              <p:cNvPr id="22874" name="Freeform 446"/>
              <p:cNvSpPr>
                <a:spLocks noChangeAspect="1"/>
              </p:cNvSpPr>
              <p:nvPr/>
            </p:nvSpPr>
            <p:spPr bwMode="auto">
              <a:xfrm>
                <a:off x="3207" y="2406"/>
                <a:ext cx="216" cy="378"/>
              </a:xfrm>
              <a:custGeom>
                <a:avLst/>
                <a:gdLst>
                  <a:gd name="T0" fmla="*/ 216 w 216"/>
                  <a:gd name="T1" fmla="*/ 360 h 378"/>
                  <a:gd name="T2" fmla="*/ 156 w 216"/>
                  <a:gd name="T3" fmla="*/ 366 h 378"/>
                  <a:gd name="T4" fmla="*/ 138 w 216"/>
                  <a:gd name="T5" fmla="*/ 378 h 378"/>
                  <a:gd name="T6" fmla="*/ 120 w 216"/>
                  <a:gd name="T7" fmla="*/ 342 h 378"/>
                  <a:gd name="T8" fmla="*/ 120 w 216"/>
                  <a:gd name="T9" fmla="*/ 318 h 378"/>
                  <a:gd name="T10" fmla="*/ 0 w 216"/>
                  <a:gd name="T11" fmla="*/ 324 h 378"/>
                  <a:gd name="T12" fmla="*/ 6 w 216"/>
                  <a:gd name="T13" fmla="*/ 276 h 378"/>
                  <a:gd name="T14" fmla="*/ 36 w 216"/>
                  <a:gd name="T15" fmla="*/ 234 h 378"/>
                  <a:gd name="T16" fmla="*/ 24 w 216"/>
                  <a:gd name="T17" fmla="*/ 228 h 378"/>
                  <a:gd name="T18" fmla="*/ 42 w 216"/>
                  <a:gd name="T19" fmla="*/ 222 h 378"/>
                  <a:gd name="T20" fmla="*/ 24 w 216"/>
                  <a:gd name="T21" fmla="*/ 204 h 378"/>
                  <a:gd name="T22" fmla="*/ 30 w 216"/>
                  <a:gd name="T23" fmla="*/ 198 h 378"/>
                  <a:gd name="T24" fmla="*/ 24 w 216"/>
                  <a:gd name="T25" fmla="*/ 198 h 378"/>
                  <a:gd name="T26" fmla="*/ 24 w 216"/>
                  <a:gd name="T27" fmla="*/ 174 h 378"/>
                  <a:gd name="T28" fmla="*/ 18 w 216"/>
                  <a:gd name="T29" fmla="*/ 168 h 378"/>
                  <a:gd name="T30" fmla="*/ 30 w 216"/>
                  <a:gd name="T31" fmla="*/ 150 h 378"/>
                  <a:gd name="T32" fmla="*/ 18 w 216"/>
                  <a:gd name="T33" fmla="*/ 144 h 378"/>
                  <a:gd name="T34" fmla="*/ 24 w 216"/>
                  <a:gd name="T35" fmla="*/ 132 h 378"/>
                  <a:gd name="T36" fmla="*/ 18 w 216"/>
                  <a:gd name="T37" fmla="*/ 132 h 378"/>
                  <a:gd name="T38" fmla="*/ 12 w 216"/>
                  <a:gd name="T39" fmla="*/ 114 h 378"/>
                  <a:gd name="T40" fmla="*/ 24 w 216"/>
                  <a:gd name="T41" fmla="*/ 114 h 378"/>
                  <a:gd name="T42" fmla="*/ 24 w 216"/>
                  <a:gd name="T43" fmla="*/ 90 h 378"/>
                  <a:gd name="T44" fmla="*/ 54 w 216"/>
                  <a:gd name="T45" fmla="*/ 54 h 378"/>
                  <a:gd name="T46" fmla="*/ 54 w 216"/>
                  <a:gd name="T47" fmla="*/ 30 h 378"/>
                  <a:gd name="T48" fmla="*/ 72 w 216"/>
                  <a:gd name="T49" fmla="*/ 6 h 378"/>
                  <a:gd name="T50" fmla="*/ 204 w 216"/>
                  <a:gd name="T51" fmla="*/ 0 h 378"/>
                  <a:gd name="T52" fmla="*/ 204 w 216"/>
                  <a:gd name="T53" fmla="*/ 246 h 378"/>
                  <a:gd name="T54" fmla="*/ 216 w 216"/>
                  <a:gd name="T55" fmla="*/ 330 h 378"/>
                  <a:gd name="T56" fmla="*/ 216 w 216"/>
                  <a:gd name="T57" fmla="*/ 360 h 378"/>
                  <a:gd name="T58" fmla="*/ 216 w 216"/>
                  <a:gd name="T59" fmla="*/ 366 h 3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
                  <a:gd name="T91" fmla="*/ 0 h 378"/>
                  <a:gd name="T92" fmla="*/ 216 w 216"/>
                  <a:gd name="T93" fmla="*/ 378 h 3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 h="378">
                    <a:moveTo>
                      <a:pt x="216" y="360"/>
                    </a:moveTo>
                    <a:lnTo>
                      <a:pt x="156" y="366"/>
                    </a:lnTo>
                    <a:lnTo>
                      <a:pt x="138" y="378"/>
                    </a:lnTo>
                    <a:lnTo>
                      <a:pt x="120" y="342"/>
                    </a:lnTo>
                    <a:lnTo>
                      <a:pt x="120" y="318"/>
                    </a:lnTo>
                    <a:lnTo>
                      <a:pt x="0" y="324"/>
                    </a:lnTo>
                    <a:lnTo>
                      <a:pt x="6" y="276"/>
                    </a:lnTo>
                    <a:lnTo>
                      <a:pt x="36" y="234"/>
                    </a:lnTo>
                    <a:lnTo>
                      <a:pt x="24" y="228"/>
                    </a:lnTo>
                    <a:lnTo>
                      <a:pt x="42" y="222"/>
                    </a:lnTo>
                    <a:lnTo>
                      <a:pt x="24" y="204"/>
                    </a:lnTo>
                    <a:lnTo>
                      <a:pt x="30" y="198"/>
                    </a:lnTo>
                    <a:lnTo>
                      <a:pt x="24" y="198"/>
                    </a:lnTo>
                    <a:lnTo>
                      <a:pt x="24" y="174"/>
                    </a:lnTo>
                    <a:lnTo>
                      <a:pt x="18" y="168"/>
                    </a:lnTo>
                    <a:lnTo>
                      <a:pt x="30" y="150"/>
                    </a:lnTo>
                    <a:lnTo>
                      <a:pt x="18" y="144"/>
                    </a:lnTo>
                    <a:lnTo>
                      <a:pt x="24" y="132"/>
                    </a:lnTo>
                    <a:lnTo>
                      <a:pt x="18" y="132"/>
                    </a:lnTo>
                    <a:lnTo>
                      <a:pt x="12" y="114"/>
                    </a:lnTo>
                    <a:lnTo>
                      <a:pt x="24" y="114"/>
                    </a:lnTo>
                    <a:lnTo>
                      <a:pt x="24" y="90"/>
                    </a:lnTo>
                    <a:lnTo>
                      <a:pt x="54" y="54"/>
                    </a:lnTo>
                    <a:lnTo>
                      <a:pt x="54" y="30"/>
                    </a:lnTo>
                    <a:lnTo>
                      <a:pt x="72" y="6"/>
                    </a:lnTo>
                    <a:lnTo>
                      <a:pt x="204" y="0"/>
                    </a:lnTo>
                    <a:lnTo>
                      <a:pt x="204" y="246"/>
                    </a:lnTo>
                    <a:lnTo>
                      <a:pt x="216" y="330"/>
                    </a:lnTo>
                    <a:lnTo>
                      <a:pt x="216" y="360"/>
                    </a:lnTo>
                    <a:lnTo>
                      <a:pt x="216" y="36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75" name="Freeform 447"/>
              <p:cNvSpPr>
                <a:spLocks noChangeAspect="1"/>
              </p:cNvSpPr>
              <p:nvPr/>
            </p:nvSpPr>
            <p:spPr bwMode="auto">
              <a:xfrm>
                <a:off x="2931" y="1980"/>
                <a:ext cx="408" cy="354"/>
              </a:xfrm>
              <a:custGeom>
                <a:avLst/>
                <a:gdLst>
                  <a:gd name="T0" fmla="*/ 378 w 408"/>
                  <a:gd name="T1" fmla="*/ 354 h 354"/>
                  <a:gd name="T2" fmla="*/ 336 w 408"/>
                  <a:gd name="T3" fmla="*/ 354 h 354"/>
                  <a:gd name="T4" fmla="*/ 354 w 408"/>
                  <a:gd name="T5" fmla="*/ 336 h 354"/>
                  <a:gd name="T6" fmla="*/ 348 w 408"/>
                  <a:gd name="T7" fmla="*/ 318 h 354"/>
                  <a:gd name="T8" fmla="*/ 66 w 408"/>
                  <a:gd name="T9" fmla="*/ 324 h 354"/>
                  <a:gd name="T10" fmla="*/ 66 w 408"/>
                  <a:gd name="T11" fmla="*/ 120 h 354"/>
                  <a:gd name="T12" fmla="*/ 36 w 408"/>
                  <a:gd name="T13" fmla="*/ 90 h 354"/>
                  <a:gd name="T14" fmla="*/ 48 w 408"/>
                  <a:gd name="T15" fmla="*/ 66 h 354"/>
                  <a:gd name="T16" fmla="*/ 24 w 408"/>
                  <a:gd name="T17" fmla="*/ 54 h 354"/>
                  <a:gd name="T18" fmla="*/ 0 w 408"/>
                  <a:gd name="T19" fmla="*/ 6 h 354"/>
                  <a:gd name="T20" fmla="*/ 234 w 408"/>
                  <a:gd name="T21" fmla="*/ 0 h 354"/>
                  <a:gd name="T22" fmla="*/ 252 w 408"/>
                  <a:gd name="T23" fmla="*/ 18 h 354"/>
                  <a:gd name="T24" fmla="*/ 252 w 408"/>
                  <a:gd name="T25" fmla="*/ 60 h 354"/>
                  <a:gd name="T26" fmla="*/ 270 w 408"/>
                  <a:gd name="T27" fmla="*/ 78 h 354"/>
                  <a:gd name="T28" fmla="*/ 294 w 408"/>
                  <a:gd name="T29" fmla="*/ 102 h 354"/>
                  <a:gd name="T30" fmla="*/ 306 w 408"/>
                  <a:gd name="T31" fmla="*/ 132 h 354"/>
                  <a:gd name="T32" fmla="*/ 318 w 408"/>
                  <a:gd name="T33" fmla="*/ 126 h 354"/>
                  <a:gd name="T34" fmla="*/ 336 w 408"/>
                  <a:gd name="T35" fmla="*/ 132 h 354"/>
                  <a:gd name="T36" fmla="*/ 324 w 408"/>
                  <a:gd name="T37" fmla="*/ 186 h 354"/>
                  <a:gd name="T38" fmla="*/ 378 w 408"/>
                  <a:gd name="T39" fmla="*/ 222 h 354"/>
                  <a:gd name="T40" fmla="*/ 384 w 408"/>
                  <a:gd name="T41" fmla="*/ 252 h 354"/>
                  <a:gd name="T42" fmla="*/ 402 w 408"/>
                  <a:gd name="T43" fmla="*/ 276 h 354"/>
                  <a:gd name="T44" fmla="*/ 408 w 408"/>
                  <a:gd name="T45" fmla="*/ 306 h 354"/>
                  <a:gd name="T46" fmla="*/ 396 w 408"/>
                  <a:gd name="T47" fmla="*/ 306 h 354"/>
                  <a:gd name="T48" fmla="*/ 390 w 408"/>
                  <a:gd name="T49" fmla="*/ 312 h 354"/>
                  <a:gd name="T50" fmla="*/ 384 w 408"/>
                  <a:gd name="T51" fmla="*/ 306 h 354"/>
                  <a:gd name="T52" fmla="*/ 378 w 408"/>
                  <a:gd name="T53" fmla="*/ 354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8"/>
                  <a:gd name="T82" fmla="*/ 0 h 354"/>
                  <a:gd name="T83" fmla="*/ 408 w 408"/>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8" h="354">
                    <a:moveTo>
                      <a:pt x="378" y="354"/>
                    </a:moveTo>
                    <a:lnTo>
                      <a:pt x="336" y="354"/>
                    </a:lnTo>
                    <a:lnTo>
                      <a:pt x="354" y="336"/>
                    </a:lnTo>
                    <a:lnTo>
                      <a:pt x="348" y="318"/>
                    </a:lnTo>
                    <a:lnTo>
                      <a:pt x="66" y="324"/>
                    </a:lnTo>
                    <a:lnTo>
                      <a:pt x="66" y="120"/>
                    </a:lnTo>
                    <a:lnTo>
                      <a:pt x="36" y="90"/>
                    </a:lnTo>
                    <a:lnTo>
                      <a:pt x="48" y="66"/>
                    </a:lnTo>
                    <a:lnTo>
                      <a:pt x="24" y="54"/>
                    </a:lnTo>
                    <a:lnTo>
                      <a:pt x="0" y="6"/>
                    </a:lnTo>
                    <a:lnTo>
                      <a:pt x="234" y="0"/>
                    </a:lnTo>
                    <a:lnTo>
                      <a:pt x="252" y="18"/>
                    </a:lnTo>
                    <a:lnTo>
                      <a:pt x="252" y="60"/>
                    </a:lnTo>
                    <a:lnTo>
                      <a:pt x="270" y="78"/>
                    </a:lnTo>
                    <a:lnTo>
                      <a:pt x="294" y="102"/>
                    </a:lnTo>
                    <a:lnTo>
                      <a:pt x="306" y="132"/>
                    </a:lnTo>
                    <a:lnTo>
                      <a:pt x="318" y="126"/>
                    </a:lnTo>
                    <a:lnTo>
                      <a:pt x="336" y="132"/>
                    </a:lnTo>
                    <a:lnTo>
                      <a:pt x="324" y="186"/>
                    </a:lnTo>
                    <a:lnTo>
                      <a:pt x="378" y="222"/>
                    </a:lnTo>
                    <a:lnTo>
                      <a:pt x="384" y="252"/>
                    </a:lnTo>
                    <a:lnTo>
                      <a:pt x="402" y="276"/>
                    </a:lnTo>
                    <a:lnTo>
                      <a:pt x="408" y="306"/>
                    </a:lnTo>
                    <a:lnTo>
                      <a:pt x="396" y="306"/>
                    </a:lnTo>
                    <a:lnTo>
                      <a:pt x="390" y="312"/>
                    </a:lnTo>
                    <a:lnTo>
                      <a:pt x="384" y="306"/>
                    </a:lnTo>
                    <a:lnTo>
                      <a:pt x="378" y="354"/>
                    </a:lnTo>
                    <a:close/>
                  </a:path>
                </a:pathLst>
              </a:custGeom>
              <a:solidFill>
                <a:srgbClr val="FF8C00"/>
              </a:solidFill>
              <a:ln w="9525">
                <a:solidFill>
                  <a:srgbClr val="FF8C00"/>
                </a:solidFill>
                <a:round/>
                <a:headEnd/>
                <a:tailEnd/>
              </a:ln>
            </p:spPr>
            <p:txBody>
              <a:bodyPr/>
              <a:lstStyle/>
              <a:p>
                <a:endParaRPr lang="en-US"/>
              </a:p>
            </p:txBody>
          </p:sp>
          <p:sp>
            <p:nvSpPr>
              <p:cNvPr id="22876" name="Freeform 448"/>
              <p:cNvSpPr>
                <a:spLocks noChangeAspect="1"/>
              </p:cNvSpPr>
              <p:nvPr/>
            </p:nvSpPr>
            <p:spPr bwMode="auto">
              <a:xfrm>
                <a:off x="2931" y="1980"/>
                <a:ext cx="408" cy="360"/>
              </a:xfrm>
              <a:custGeom>
                <a:avLst/>
                <a:gdLst>
                  <a:gd name="T0" fmla="*/ 378 w 408"/>
                  <a:gd name="T1" fmla="*/ 354 h 360"/>
                  <a:gd name="T2" fmla="*/ 336 w 408"/>
                  <a:gd name="T3" fmla="*/ 354 h 360"/>
                  <a:gd name="T4" fmla="*/ 354 w 408"/>
                  <a:gd name="T5" fmla="*/ 336 h 360"/>
                  <a:gd name="T6" fmla="*/ 348 w 408"/>
                  <a:gd name="T7" fmla="*/ 318 h 360"/>
                  <a:gd name="T8" fmla="*/ 66 w 408"/>
                  <a:gd name="T9" fmla="*/ 324 h 360"/>
                  <a:gd name="T10" fmla="*/ 66 w 408"/>
                  <a:gd name="T11" fmla="*/ 120 h 360"/>
                  <a:gd name="T12" fmla="*/ 36 w 408"/>
                  <a:gd name="T13" fmla="*/ 90 h 360"/>
                  <a:gd name="T14" fmla="*/ 48 w 408"/>
                  <a:gd name="T15" fmla="*/ 66 h 360"/>
                  <a:gd name="T16" fmla="*/ 24 w 408"/>
                  <a:gd name="T17" fmla="*/ 54 h 360"/>
                  <a:gd name="T18" fmla="*/ 0 w 408"/>
                  <a:gd name="T19" fmla="*/ 6 h 360"/>
                  <a:gd name="T20" fmla="*/ 234 w 408"/>
                  <a:gd name="T21" fmla="*/ 0 h 360"/>
                  <a:gd name="T22" fmla="*/ 252 w 408"/>
                  <a:gd name="T23" fmla="*/ 18 h 360"/>
                  <a:gd name="T24" fmla="*/ 252 w 408"/>
                  <a:gd name="T25" fmla="*/ 60 h 360"/>
                  <a:gd name="T26" fmla="*/ 270 w 408"/>
                  <a:gd name="T27" fmla="*/ 78 h 360"/>
                  <a:gd name="T28" fmla="*/ 294 w 408"/>
                  <a:gd name="T29" fmla="*/ 102 h 360"/>
                  <a:gd name="T30" fmla="*/ 306 w 408"/>
                  <a:gd name="T31" fmla="*/ 132 h 360"/>
                  <a:gd name="T32" fmla="*/ 318 w 408"/>
                  <a:gd name="T33" fmla="*/ 126 h 360"/>
                  <a:gd name="T34" fmla="*/ 336 w 408"/>
                  <a:gd name="T35" fmla="*/ 132 h 360"/>
                  <a:gd name="T36" fmla="*/ 324 w 408"/>
                  <a:gd name="T37" fmla="*/ 186 h 360"/>
                  <a:gd name="T38" fmla="*/ 378 w 408"/>
                  <a:gd name="T39" fmla="*/ 222 h 360"/>
                  <a:gd name="T40" fmla="*/ 384 w 408"/>
                  <a:gd name="T41" fmla="*/ 252 h 360"/>
                  <a:gd name="T42" fmla="*/ 402 w 408"/>
                  <a:gd name="T43" fmla="*/ 276 h 360"/>
                  <a:gd name="T44" fmla="*/ 408 w 408"/>
                  <a:gd name="T45" fmla="*/ 306 h 360"/>
                  <a:gd name="T46" fmla="*/ 396 w 408"/>
                  <a:gd name="T47" fmla="*/ 306 h 360"/>
                  <a:gd name="T48" fmla="*/ 390 w 408"/>
                  <a:gd name="T49" fmla="*/ 312 h 360"/>
                  <a:gd name="T50" fmla="*/ 384 w 408"/>
                  <a:gd name="T51" fmla="*/ 306 h 360"/>
                  <a:gd name="T52" fmla="*/ 378 w 408"/>
                  <a:gd name="T53" fmla="*/ 354 h 360"/>
                  <a:gd name="T54" fmla="*/ 378 w 408"/>
                  <a:gd name="T55" fmla="*/ 360 h 3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08"/>
                  <a:gd name="T85" fmla="*/ 0 h 360"/>
                  <a:gd name="T86" fmla="*/ 408 w 408"/>
                  <a:gd name="T87" fmla="*/ 360 h 3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08" h="360">
                    <a:moveTo>
                      <a:pt x="378" y="354"/>
                    </a:moveTo>
                    <a:lnTo>
                      <a:pt x="336" y="354"/>
                    </a:lnTo>
                    <a:lnTo>
                      <a:pt x="354" y="336"/>
                    </a:lnTo>
                    <a:lnTo>
                      <a:pt x="348" y="318"/>
                    </a:lnTo>
                    <a:lnTo>
                      <a:pt x="66" y="324"/>
                    </a:lnTo>
                    <a:lnTo>
                      <a:pt x="66" y="120"/>
                    </a:lnTo>
                    <a:lnTo>
                      <a:pt x="36" y="90"/>
                    </a:lnTo>
                    <a:lnTo>
                      <a:pt x="48" y="66"/>
                    </a:lnTo>
                    <a:lnTo>
                      <a:pt x="24" y="54"/>
                    </a:lnTo>
                    <a:lnTo>
                      <a:pt x="0" y="6"/>
                    </a:lnTo>
                    <a:lnTo>
                      <a:pt x="234" y="0"/>
                    </a:lnTo>
                    <a:lnTo>
                      <a:pt x="252" y="18"/>
                    </a:lnTo>
                    <a:lnTo>
                      <a:pt x="252" y="60"/>
                    </a:lnTo>
                    <a:lnTo>
                      <a:pt x="270" y="78"/>
                    </a:lnTo>
                    <a:lnTo>
                      <a:pt x="294" y="102"/>
                    </a:lnTo>
                    <a:lnTo>
                      <a:pt x="306" y="132"/>
                    </a:lnTo>
                    <a:lnTo>
                      <a:pt x="318" y="126"/>
                    </a:lnTo>
                    <a:lnTo>
                      <a:pt x="336" y="132"/>
                    </a:lnTo>
                    <a:lnTo>
                      <a:pt x="324" y="186"/>
                    </a:lnTo>
                    <a:lnTo>
                      <a:pt x="378" y="222"/>
                    </a:lnTo>
                    <a:lnTo>
                      <a:pt x="384" y="252"/>
                    </a:lnTo>
                    <a:lnTo>
                      <a:pt x="402" y="276"/>
                    </a:lnTo>
                    <a:lnTo>
                      <a:pt x="408" y="306"/>
                    </a:lnTo>
                    <a:lnTo>
                      <a:pt x="396" y="306"/>
                    </a:lnTo>
                    <a:lnTo>
                      <a:pt x="390" y="312"/>
                    </a:lnTo>
                    <a:lnTo>
                      <a:pt x="384" y="306"/>
                    </a:lnTo>
                    <a:lnTo>
                      <a:pt x="378" y="354"/>
                    </a:lnTo>
                    <a:lnTo>
                      <a:pt x="378" y="36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77" name="Freeform 449"/>
              <p:cNvSpPr>
                <a:spLocks noChangeAspect="1"/>
              </p:cNvSpPr>
              <p:nvPr/>
            </p:nvSpPr>
            <p:spPr bwMode="auto">
              <a:xfrm>
                <a:off x="1863" y="1224"/>
                <a:ext cx="636" cy="402"/>
              </a:xfrm>
              <a:custGeom>
                <a:avLst/>
                <a:gdLst>
                  <a:gd name="T0" fmla="*/ 612 w 636"/>
                  <a:gd name="T1" fmla="*/ 330 h 402"/>
                  <a:gd name="T2" fmla="*/ 606 w 636"/>
                  <a:gd name="T3" fmla="*/ 402 h 402"/>
                  <a:gd name="T4" fmla="*/ 222 w 636"/>
                  <a:gd name="T5" fmla="*/ 354 h 402"/>
                  <a:gd name="T6" fmla="*/ 216 w 636"/>
                  <a:gd name="T7" fmla="*/ 390 h 402"/>
                  <a:gd name="T8" fmla="*/ 204 w 636"/>
                  <a:gd name="T9" fmla="*/ 366 h 402"/>
                  <a:gd name="T10" fmla="*/ 192 w 636"/>
                  <a:gd name="T11" fmla="*/ 384 h 402"/>
                  <a:gd name="T12" fmla="*/ 150 w 636"/>
                  <a:gd name="T13" fmla="*/ 372 h 402"/>
                  <a:gd name="T14" fmla="*/ 144 w 636"/>
                  <a:gd name="T15" fmla="*/ 384 h 402"/>
                  <a:gd name="T16" fmla="*/ 126 w 636"/>
                  <a:gd name="T17" fmla="*/ 378 h 402"/>
                  <a:gd name="T18" fmla="*/ 114 w 636"/>
                  <a:gd name="T19" fmla="*/ 384 h 402"/>
                  <a:gd name="T20" fmla="*/ 108 w 636"/>
                  <a:gd name="T21" fmla="*/ 354 h 402"/>
                  <a:gd name="T22" fmla="*/ 90 w 636"/>
                  <a:gd name="T23" fmla="*/ 342 h 402"/>
                  <a:gd name="T24" fmla="*/ 84 w 636"/>
                  <a:gd name="T25" fmla="*/ 282 h 402"/>
                  <a:gd name="T26" fmla="*/ 72 w 636"/>
                  <a:gd name="T27" fmla="*/ 270 h 402"/>
                  <a:gd name="T28" fmla="*/ 54 w 636"/>
                  <a:gd name="T29" fmla="*/ 288 h 402"/>
                  <a:gd name="T30" fmla="*/ 42 w 636"/>
                  <a:gd name="T31" fmla="*/ 276 h 402"/>
                  <a:gd name="T32" fmla="*/ 72 w 636"/>
                  <a:gd name="T33" fmla="*/ 198 h 402"/>
                  <a:gd name="T34" fmla="*/ 48 w 636"/>
                  <a:gd name="T35" fmla="*/ 186 h 402"/>
                  <a:gd name="T36" fmla="*/ 24 w 636"/>
                  <a:gd name="T37" fmla="*/ 138 h 402"/>
                  <a:gd name="T38" fmla="*/ 6 w 636"/>
                  <a:gd name="T39" fmla="*/ 120 h 402"/>
                  <a:gd name="T40" fmla="*/ 12 w 636"/>
                  <a:gd name="T41" fmla="*/ 108 h 402"/>
                  <a:gd name="T42" fmla="*/ 0 w 636"/>
                  <a:gd name="T43" fmla="*/ 78 h 402"/>
                  <a:gd name="T44" fmla="*/ 18 w 636"/>
                  <a:gd name="T45" fmla="*/ 0 h 402"/>
                  <a:gd name="T46" fmla="*/ 342 w 636"/>
                  <a:gd name="T47" fmla="*/ 60 h 402"/>
                  <a:gd name="T48" fmla="*/ 636 w 636"/>
                  <a:gd name="T49" fmla="*/ 96 h 402"/>
                  <a:gd name="T50" fmla="*/ 618 w 636"/>
                  <a:gd name="T51" fmla="*/ 300 h 402"/>
                  <a:gd name="T52" fmla="*/ 612 w 636"/>
                  <a:gd name="T53" fmla="*/ 330 h 40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36"/>
                  <a:gd name="T82" fmla="*/ 0 h 402"/>
                  <a:gd name="T83" fmla="*/ 636 w 636"/>
                  <a:gd name="T84" fmla="*/ 402 h 40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36" h="402">
                    <a:moveTo>
                      <a:pt x="612" y="330"/>
                    </a:moveTo>
                    <a:lnTo>
                      <a:pt x="606" y="402"/>
                    </a:lnTo>
                    <a:lnTo>
                      <a:pt x="222" y="354"/>
                    </a:lnTo>
                    <a:lnTo>
                      <a:pt x="216" y="390"/>
                    </a:lnTo>
                    <a:lnTo>
                      <a:pt x="204" y="366"/>
                    </a:lnTo>
                    <a:lnTo>
                      <a:pt x="192" y="384"/>
                    </a:lnTo>
                    <a:lnTo>
                      <a:pt x="150" y="372"/>
                    </a:lnTo>
                    <a:lnTo>
                      <a:pt x="144" y="384"/>
                    </a:lnTo>
                    <a:lnTo>
                      <a:pt x="126" y="378"/>
                    </a:lnTo>
                    <a:lnTo>
                      <a:pt x="114" y="384"/>
                    </a:lnTo>
                    <a:lnTo>
                      <a:pt x="108" y="354"/>
                    </a:lnTo>
                    <a:lnTo>
                      <a:pt x="90" y="342"/>
                    </a:lnTo>
                    <a:lnTo>
                      <a:pt x="84" y="282"/>
                    </a:lnTo>
                    <a:lnTo>
                      <a:pt x="72" y="270"/>
                    </a:lnTo>
                    <a:lnTo>
                      <a:pt x="54" y="288"/>
                    </a:lnTo>
                    <a:lnTo>
                      <a:pt x="42" y="276"/>
                    </a:lnTo>
                    <a:lnTo>
                      <a:pt x="72" y="198"/>
                    </a:lnTo>
                    <a:lnTo>
                      <a:pt x="48" y="186"/>
                    </a:lnTo>
                    <a:lnTo>
                      <a:pt x="24" y="138"/>
                    </a:lnTo>
                    <a:lnTo>
                      <a:pt x="6" y="120"/>
                    </a:lnTo>
                    <a:lnTo>
                      <a:pt x="12" y="108"/>
                    </a:lnTo>
                    <a:lnTo>
                      <a:pt x="0" y="78"/>
                    </a:lnTo>
                    <a:lnTo>
                      <a:pt x="18" y="0"/>
                    </a:lnTo>
                    <a:lnTo>
                      <a:pt x="342" y="60"/>
                    </a:lnTo>
                    <a:lnTo>
                      <a:pt x="636" y="96"/>
                    </a:lnTo>
                    <a:lnTo>
                      <a:pt x="618" y="300"/>
                    </a:lnTo>
                    <a:lnTo>
                      <a:pt x="612" y="330"/>
                    </a:lnTo>
                    <a:close/>
                  </a:path>
                </a:pathLst>
              </a:custGeom>
              <a:solidFill>
                <a:srgbClr val="FFAA00"/>
              </a:solidFill>
              <a:ln w="9525">
                <a:solidFill>
                  <a:srgbClr val="FFAA00"/>
                </a:solidFill>
                <a:round/>
                <a:headEnd/>
                <a:tailEnd/>
              </a:ln>
            </p:spPr>
            <p:txBody>
              <a:bodyPr/>
              <a:lstStyle/>
              <a:p>
                <a:endParaRPr lang="en-US"/>
              </a:p>
            </p:txBody>
          </p:sp>
          <p:sp>
            <p:nvSpPr>
              <p:cNvPr id="22878" name="Freeform 450"/>
              <p:cNvSpPr>
                <a:spLocks noChangeAspect="1"/>
              </p:cNvSpPr>
              <p:nvPr/>
            </p:nvSpPr>
            <p:spPr bwMode="auto">
              <a:xfrm>
                <a:off x="1863" y="1224"/>
                <a:ext cx="636" cy="402"/>
              </a:xfrm>
              <a:custGeom>
                <a:avLst/>
                <a:gdLst>
                  <a:gd name="T0" fmla="*/ 612 w 636"/>
                  <a:gd name="T1" fmla="*/ 330 h 402"/>
                  <a:gd name="T2" fmla="*/ 606 w 636"/>
                  <a:gd name="T3" fmla="*/ 402 h 402"/>
                  <a:gd name="T4" fmla="*/ 222 w 636"/>
                  <a:gd name="T5" fmla="*/ 354 h 402"/>
                  <a:gd name="T6" fmla="*/ 216 w 636"/>
                  <a:gd name="T7" fmla="*/ 390 h 402"/>
                  <a:gd name="T8" fmla="*/ 204 w 636"/>
                  <a:gd name="T9" fmla="*/ 366 h 402"/>
                  <a:gd name="T10" fmla="*/ 192 w 636"/>
                  <a:gd name="T11" fmla="*/ 384 h 402"/>
                  <a:gd name="T12" fmla="*/ 150 w 636"/>
                  <a:gd name="T13" fmla="*/ 372 h 402"/>
                  <a:gd name="T14" fmla="*/ 144 w 636"/>
                  <a:gd name="T15" fmla="*/ 384 h 402"/>
                  <a:gd name="T16" fmla="*/ 126 w 636"/>
                  <a:gd name="T17" fmla="*/ 378 h 402"/>
                  <a:gd name="T18" fmla="*/ 114 w 636"/>
                  <a:gd name="T19" fmla="*/ 384 h 402"/>
                  <a:gd name="T20" fmla="*/ 108 w 636"/>
                  <a:gd name="T21" fmla="*/ 354 h 402"/>
                  <a:gd name="T22" fmla="*/ 90 w 636"/>
                  <a:gd name="T23" fmla="*/ 342 h 402"/>
                  <a:gd name="T24" fmla="*/ 84 w 636"/>
                  <a:gd name="T25" fmla="*/ 282 h 402"/>
                  <a:gd name="T26" fmla="*/ 72 w 636"/>
                  <a:gd name="T27" fmla="*/ 270 h 402"/>
                  <a:gd name="T28" fmla="*/ 54 w 636"/>
                  <a:gd name="T29" fmla="*/ 288 h 402"/>
                  <a:gd name="T30" fmla="*/ 42 w 636"/>
                  <a:gd name="T31" fmla="*/ 276 h 402"/>
                  <a:gd name="T32" fmla="*/ 72 w 636"/>
                  <a:gd name="T33" fmla="*/ 198 h 402"/>
                  <a:gd name="T34" fmla="*/ 48 w 636"/>
                  <a:gd name="T35" fmla="*/ 186 h 402"/>
                  <a:gd name="T36" fmla="*/ 24 w 636"/>
                  <a:gd name="T37" fmla="*/ 138 h 402"/>
                  <a:gd name="T38" fmla="*/ 6 w 636"/>
                  <a:gd name="T39" fmla="*/ 120 h 402"/>
                  <a:gd name="T40" fmla="*/ 12 w 636"/>
                  <a:gd name="T41" fmla="*/ 108 h 402"/>
                  <a:gd name="T42" fmla="*/ 0 w 636"/>
                  <a:gd name="T43" fmla="*/ 78 h 402"/>
                  <a:gd name="T44" fmla="*/ 18 w 636"/>
                  <a:gd name="T45" fmla="*/ 0 h 402"/>
                  <a:gd name="T46" fmla="*/ 342 w 636"/>
                  <a:gd name="T47" fmla="*/ 60 h 402"/>
                  <a:gd name="T48" fmla="*/ 636 w 636"/>
                  <a:gd name="T49" fmla="*/ 96 h 402"/>
                  <a:gd name="T50" fmla="*/ 618 w 636"/>
                  <a:gd name="T51" fmla="*/ 300 h 402"/>
                  <a:gd name="T52" fmla="*/ 612 w 636"/>
                  <a:gd name="T53" fmla="*/ 330 h 402"/>
                  <a:gd name="T54" fmla="*/ 612 w 636"/>
                  <a:gd name="T55" fmla="*/ 336 h 4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6"/>
                  <a:gd name="T85" fmla="*/ 0 h 402"/>
                  <a:gd name="T86" fmla="*/ 636 w 636"/>
                  <a:gd name="T87" fmla="*/ 402 h 40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6" h="402">
                    <a:moveTo>
                      <a:pt x="612" y="330"/>
                    </a:moveTo>
                    <a:lnTo>
                      <a:pt x="606" y="402"/>
                    </a:lnTo>
                    <a:lnTo>
                      <a:pt x="222" y="354"/>
                    </a:lnTo>
                    <a:lnTo>
                      <a:pt x="216" y="390"/>
                    </a:lnTo>
                    <a:lnTo>
                      <a:pt x="204" y="366"/>
                    </a:lnTo>
                    <a:lnTo>
                      <a:pt x="192" y="384"/>
                    </a:lnTo>
                    <a:lnTo>
                      <a:pt x="150" y="372"/>
                    </a:lnTo>
                    <a:lnTo>
                      <a:pt x="144" y="384"/>
                    </a:lnTo>
                    <a:lnTo>
                      <a:pt x="126" y="378"/>
                    </a:lnTo>
                    <a:lnTo>
                      <a:pt x="114" y="384"/>
                    </a:lnTo>
                    <a:lnTo>
                      <a:pt x="108" y="354"/>
                    </a:lnTo>
                    <a:lnTo>
                      <a:pt x="90" y="342"/>
                    </a:lnTo>
                    <a:lnTo>
                      <a:pt x="84" y="282"/>
                    </a:lnTo>
                    <a:lnTo>
                      <a:pt x="72" y="270"/>
                    </a:lnTo>
                    <a:lnTo>
                      <a:pt x="54" y="288"/>
                    </a:lnTo>
                    <a:lnTo>
                      <a:pt x="42" y="276"/>
                    </a:lnTo>
                    <a:lnTo>
                      <a:pt x="72" y="198"/>
                    </a:lnTo>
                    <a:lnTo>
                      <a:pt x="48" y="186"/>
                    </a:lnTo>
                    <a:lnTo>
                      <a:pt x="24" y="138"/>
                    </a:lnTo>
                    <a:lnTo>
                      <a:pt x="6" y="120"/>
                    </a:lnTo>
                    <a:lnTo>
                      <a:pt x="12" y="108"/>
                    </a:lnTo>
                    <a:lnTo>
                      <a:pt x="0" y="78"/>
                    </a:lnTo>
                    <a:lnTo>
                      <a:pt x="18" y="0"/>
                    </a:lnTo>
                    <a:lnTo>
                      <a:pt x="342" y="60"/>
                    </a:lnTo>
                    <a:lnTo>
                      <a:pt x="636" y="96"/>
                    </a:lnTo>
                    <a:lnTo>
                      <a:pt x="618" y="300"/>
                    </a:lnTo>
                    <a:lnTo>
                      <a:pt x="612" y="330"/>
                    </a:lnTo>
                    <a:lnTo>
                      <a:pt x="612" y="33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79" name="Freeform 451"/>
              <p:cNvSpPr>
                <a:spLocks noChangeAspect="1"/>
              </p:cNvSpPr>
              <p:nvPr/>
            </p:nvSpPr>
            <p:spPr bwMode="auto">
              <a:xfrm>
                <a:off x="2445" y="1782"/>
                <a:ext cx="510" cy="252"/>
              </a:xfrm>
              <a:custGeom>
                <a:avLst/>
                <a:gdLst>
                  <a:gd name="T0" fmla="*/ 444 w 510"/>
                  <a:gd name="T1" fmla="*/ 60 h 252"/>
                  <a:gd name="T2" fmla="*/ 474 w 510"/>
                  <a:gd name="T3" fmla="*/ 150 h 252"/>
                  <a:gd name="T4" fmla="*/ 486 w 510"/>
                  <a:gd name="T5" fmla="*/ 204 h 252"/>
                  <a:gd name="T6" fmla="*/ 510 w 510"/>
                  <a:gd name="T7" fmla="*/ 252 h 252"/>
                  <a:gd name="T8" fmla="*/ 108 w 510"/>
                  <a:gd name="T9" fmla="*/ 240 h 252"/>
                  <a:gd name="T10" fmla="*/ 108 w 510"/>
                  <a:gd name="T11" fmla="*/ 210 h 252"/>
                  <a:gd name="T12" fmla="*/ 114 w 510"/>
                  <a:gd name="T13" fmla="*/ 162 h 252"/>
                  <a:gd name="T14" fmla="*/ 0 w 510"/>
                  <a:gd name="T15" fmla="*/ 150 h 252"/>
                  <a:gd name="T16" fmla="*/ 12 w 510"/>
                  <a:gd name="T17" fmla="*/ 0 h 252"/>
                  <a:gd name="T18" fmla="*/ 324 w 510"/>
                  <a:gd name="T19" fmla="*/ 18 h 252"/>
                  <a:gd name="T20" fmla="*/ 354 w 510"/>
                  <a:gd name="T21" fmla="*/ 36 h 252"/>
                  <a:gd name="T22" fmla="*/ 396 w 510"/>
                  <a:gd name="T23" fmla="*/ 30 h 252"/>
                  <a:gd name="T24" fmla="*/ 444 w 510"/>
                  <a:gd name="T25" fmla="*/ 60 h 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0"/>
                  <a:gd name="T40" fmla="*/ 0 h 252"/>
                  <a:gd name="T41" fmla="*/ 510 w 510"/>
                  <a:gd name="T42" fmla="*/ 252 h 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0" h="252">
                    <a:moveTo>
                      <a:pt x="444" y="60"/>
                    </a:moveTo>
                    <a:lnTo>
                      <a:pt x="474" y="150"/>
                    </a:lnTo>
                    <a:lnTo>
                      <a:pt x="486" y="204"/>
                    </a:lnTo>
                    <a:lnTo>
                      <a:pt x="510" y="252"/>
                    </a:lnTo>
                    <a:lnTo>
                      <a:pt x="108" y="240"/>
                    </a:lnTo>
                    <a:lnTo>
                      <a:pt x="108" y="210"/>
                    </a:lnTo>
                    <a:lnTo>
                      <a:pt x="114" y="162"/>
                    </a:lnTo>
                    <a:lnTo>
                      <a:pt x="0" y="150"/>
                    </a:lnTo>
                    <a:lnTo>
                      <a:pt x="12" y="0"/>
                    </a:lnTo>
                    <a:lnTo>
                      <a:pt x="324" y="18"/>
                    </a:lnTo>
                    <a:lnTo>
                      <a:pt x="354" y="36"/>
                    </a:lnTo>
                    <a:lnTo>
                      <a:pt x="396" y="30"/>
                    </a:lnTo>
                    <a:lnTo>
                      <a:pt x="444" y="60"/>
                    </a:lnTo>
                    <a:close/>
                  </a:path>
                </a:pathLst>
              </a:custGeom>
              <a:solidFill>
                <a:srgbClr val="FFAA00"/>
              </a:solidFill>
              <a:ln w="9525">
                <a:solidFill>
                  <a:srgbClr val="FFAA00"/>
                </a:solidFill>
                <a:round/>
                <a:headEnd/>
                <a:tailEnd/>
              </a:ln>
            </p:spPr>
            <p:txBody>
              <a:bodyPr/>
              <a:lstStyle/>
              <a:p>
                <a:endParaRPr lang="en-US"/>
              </a:p>
            </p:txBody>
          </p:sp>
          <p:sp>
            <p:nvSpPr>
              <p:cNvPr id="22880" name="Freeform 452"/>
              <p:cNvSpPr>
                <a:spLocks noChangeAspect="1"/>
              </p:cNvSpPr>
              <p:nvPr/>
            </p:nvSpPr>
            <p:spPr bwMode="auto">
              <a:xfrm>
                <a:off x="2445" y="1782"/>
                <a:ext cx="510" cy="252"/>
              </a:xfrm>
              <a:custGeom>
                <a:avLst/>
                <a:gdLst>
                  <a:gd name="T0" fmla="*/ 444 w 510"/>
                  <a:gd name="T1" fmla="*/ 60 h 252"/>
                  <a:gd name="T2" fmla="*/ 474 w 510"/>
                  <a:gd name="T3" fmla="*/ 150 h 252"/>
                  <a:gd name="T4" fmla="*/ 486 w 510"/>
                  <a:gd name="T5" fmla="*/ 204 h 252"/>
                  <a:gd name="T6" fmla="*/ 510 w 510"/>
                  <a:gd name="T7" fmla="*/ 252 h 252"/>
                  <a:gd name="T8" fmla="*/ 108 w 510"/>
                  <a:gd name="T9" fmla="*/ 240 h 252"/>
                  <a:gd name="T10" fmla="*/ 108 w 510"/>
                  <a:gd name="T11" fmla="*/ 210 h 252"/>
                  <a:gd name="T12" fmla="*/ 114 w 510"/>
                  <a:gd name="T13" fmla="*/ 162 h 252"/>
                  <a:gd name="T14" fmla="*/ 0 w 510"/>
                  <a:gd name="T15" fmla="*/ 150 h 252"/>
                  <a:gd name="T16" fmla="*/ 12 w 510"/>
                  <a:gd name="T17" fmla="*/ 0 h 252"/>
                  <a:gd name="T18" fmla="*/ 324 w 510"/>
                  <a:gd name="T19" fmla="*/ 18 h 252"/>
                  <a:gd name="T20" fmla="*/ 354 w 510"/>
                  <a:gd name="T21" fmla="*/ 36 h 252"/>
                  <a:gd name="T22" fmla="*/ 396 w 510"/>
                  <a:gd name="T23" fmla="*/ 30 h 252"/>
                  <a:gd name="T24" fmla="*/ 444 w 510"/>
                  <a:gd name="T25" fmla="*/ 60 h 252"/>
                  <a:gd name="T26" fmla="*/ 444 w 510"/>
                  <a:gd name="T27" fmla="*/ 66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0"/>
                  <a:gd name="T43" fmla="*/ 0 h 252"/>
                  <a:gd name="T44" fmla="*/ 510 w 510"/>
                  <a:gd name="T45" fmla="*/ 252 h 2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0" h="252">
                    <a:moveTo>
                      <a:pt x="444" y="60"/>
                    </a:moveTo>
                    <a:lnTo>
                      <a:pt x="474" y="150"/>
                    </a:lnTo>
                    <a:lnTo>
                      <a:pt x="486" y="204"/>
                    </a:lnTo>
                    <a:lnTo>
                      <a:pt x="510" y="252"/>
                    </a:lnTo>
                    <a:lnTo>
                      <a:pt x="108" y="240"/>
                    </a:lnTo>
                    <a:lnTo>
                      <a:pt x="108" y="210"/>
                    </a:lnTo>
                    <a:lnTo>
                      <a:pt x="114" y="162"/>
                    </a:lnTo>
                    <a:lnTo>
                      <a:pt x="0" y="150"/>
                    </a:lnTo>
                    <a:lnTo>
                      <a:pt x="12" y="0"/>
                    </a:lnTo>
                    <a:lnTo>
                      <a:pt x="324" y="18"/>
                    </a:lnTo>
                    <a:lnTo>
                      <a:pt x="354" y="36"/>
                    </a:lnTo>
                    <a:lnTo>
                      <a:pt x="396" y="30"/>
                    </a:lnTo>
                    <a:lnTo>
                      <a:pt x="444" y="60"/>
                    </a:lnTo>
                    <a:lnTo>
                      <a:pt x="444" y="6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81" name="Freeform 453"/>
              <p:cNvSpPr>
                <a:spLocks noChangeAspect="1"/>
              </p:cNvSpPr>
              <p:nvPr/>
            </p:nvSpPr>
            <p:spPr bwMode="auto">
              <a:xfrm>
                <a:off x="1485" y="1698"/>
                <a:ext cx="396" cy="606"/>
              </a:xfrm>
              <a:custGeom>
                <a:avLst/>
                <a:gdLst>
                  <a:gd name="T0" fmla="*/ 252 w 396"/>
                  <a:gd name="T1" fmla="*/ 606 h 606"/>
                  <a:gd name="T2" fmla="*/ 0 w 396"/>
                  <a:gd name="T3" fmla="*/ 234 h 606"/>
                  <a:gd name="T4" fmla="*/ 60 w 396"/>
                  <a:gd name="T5" fmla="*/ 0 h 606"/>
                  <a:gd name="T6" fmla="*/ 96 w 396"/>
                  <a:gd name="T7" fmla="*/ 12 h 606"/>
                  <a:gd name="T8" fmla="*/ 228 w 396"/>
                  <a:gd name="T9" fmla="*/ 42 h 606"/>
                  <a:gd name="T10" fmla="*/ 396 w 396"/>
                  <a:gd name="T11" fmla="*/ 78 h 606"/>
                  <a:gd name="T12" fmla="*/ 318 w 396"/>
                  <a:gd name="T13" fmla="*/ 462 h 606"/>
                  <a:gd name="T14" fmla="*/ 300 w 396"/>
                  <a:gd name="T15" fmla="*/ 534 h 606"/>
                  <a:gd name="T16" fmla="*/ 276 w 396"/>
                  <a:gd name="T17" fmla="*/ 522 h 606"/>
                  <a:gd name="T18" fmla="*/ 264 w 396"/>
                  <a:gd name="T19" fmla="*/ 528 h 606"/>
                  <a:gd name="T20" fmla="*/ 252 w 396"/>
                  <a:gd name="T21" fmla="*/ 600 h 606"/>
                  <a:gd name="T22" fmla="*/ 252 w 396"/>
                  <a:gd name="T23" fmla="*/ 606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6"/>
                  <a:gd name="T37" fmla="*/ 0 h 606"/>
                  <a:gd name="T38" fmla="*/ 396 w 39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6" h="606">
                    <a:moveTo>
                      <a:pt x="252" y="606"/>
                    </a:moveTo>
                    <a:lnTo>
                      <a:pt x="0" y="234"/>
                    </a:lnTo>
                    <a:lnTo>
                      <a:pt x="60" y="0"/>
                    </a:lnTo>
                    <a:lnTo>
                      <a:pt x="96" y="12"/>
                    </a:lnTo>
                    <a:lnTo>
                      <a:pt x="228" y="42"/>
                    </a:lnTo>
                    <a:lnTo>
                      <a:pt x="396" y="78"/>
                    </a:lnTo>
                    <a:lnTo>
                      <a:pt x="318" y="462"/>
                    </a:lnTo>
                    <a:lnTo>
                      <a:pt x="300" y="534"/>
                    </a:lnTo>
                    <a:lnTo>
                      <a:pt x="276" y="522"/>
                    </a:lnTo>
                    <a:lnTo>
                      <a:pt x="264" y="528"/>
                    </a:lnTo>
                    <a:lnTo>
                      <a:pt x="252" y="600"/>
                    </a:lnTo>
                    <a:lnTo>
                      <a:pt x="252" y="606"/>
                    </a:lnTo>
                    <a:close/>
                  </a:path>
                </a:pathLst>
              </a:custGeom>
              <a:solidFill>
                <a:srgbClr val="FF8C00"/>
              </a:solidFill>
              <a:ln w="9525">
                <a:solidFill>
                  <a:srgbClr val="FF8C00"/>
                </a:solidFill>
                <a:round/>
                <a:headEnd/>
                <a:tailEnd/>
              </a:ln>
            </p:spPr>
            <p:txBody>
              <a:bodyPr/>
              <a:lstStyle/>
              <a:p>
                <a:endParaRPr lang="en-US"/>
              </a:p>
            </p:txBody>
          </p:sp>
          <p:sp>
            <p:nvSpPr>
              <p:cNvPr id="22882" name="Freeform 454"/>
              <p:cNvSpPr>
                <a:spLocks noChangeAspect="1"/>
              </p:cNvSpPr>
              <p:nvPr/>
            </p:nvSpPr>
            <p:spPr bwMode="auto">
              <a:xfrm>
                <a:off x="1485" y="1698"/>
                <a:ext cx="396" cy="612"/>
              </a:xfrm>
              <a:custGeom>
                <a:avLst/>
                <a:gdLst>
                  <a:gd name="T0" fmla="*/ 252 w 396"/>
                  <a:gd name="T1" fmla="*/ 606 h 612"/>
                  <a:gd name="T2" fmla="*/ 0 w 396"/>
                  <a:gd name="T3" fmla="*/ 234 h 612"/>
                  <a:gd name="T4" fmla="*/ 60 w 396"/>
                  <a:gd name="T5" fmla="*/ 0 h 612"/>
                  <a:gd name="T6" fmla="*/ 96 w 396"/>
                  <a:gd name="T7" fmla="*/ 12 h 612"/>
                  <a:gd name="T8" fmla="*/ 228 w 396"/>
                  <a:gd name="T9" fmla="*/ 42 h 612"/>
                  <a:gd name="T10" fmla="*/ 396 w 396"/>
                  <a:gd name="T11" fmla="*/ 78 h 612"/>
                  <a:gd name="T12" fmla="*/ 318 w 396"/>
                  <a:gd name="T13" fmla="*/ 462 h 612"/>
                  <a:gd name="T14" fmla="*/ 300 w 396"/>
                  <a:gd name="T15" fmla="*/ 534 h 612"/>
                  <a:gd name="T16" fmla="*/ 276 w 396"/>
                  <a:gd name="T17" fmla="*/ 522 h 612"/>
                  <a:gd name="T18" fmla="*/ 264 w 396"/>
                  <a:gd name="T19" fmla="*/ 528 h 612"/>
                  <a:gd name="T20" fmla="*/ 252 w 396"/>
                  <a:gd name="T21" fmla="*/ 600 h 612"/>
                  <a:gd name="T22" fmla="*/ 252 w 396"/>
                  <a:gd name="T23" fmla="*/ 606 h 612"/>
                  <a:gd name="T24" fmla="*/ 252 w 396"/>
                  <a:gd name="T25" fmla="*/ 612 h 6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6"/>
                  <a:gd name="T40" fmla="*/ 0 h 612"/>
                  <a:gd name="T41" fmla="*/ 396 w 396"/>
                  <a:gd name="T42" fmla="*/ 612 h 6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6" h="612">
                    <a:moveTo>
                      <a:pt x="252" y="606"/>
                    </a:moveTo>
                    <a:lnTo>
                      <a:pt x="0" y="234"/>
                    </a:lnTo>
                    <a:lnTo>
                      <a:pt x="60" y="0"/>
                    </a:lnTo>
                    <a:lnTo>
                      <a:pt x="96" y="12"/>
                    </a:lnTo>
                    <a:lnTo>
                      <a:pt x="228" y="42"/>
                    </a:lnTo>
                    <a:lnTo>
                      <a:pt x="396" y="78"/>
                    </a:lnTo>
                    <a:lnTo>
                      <a:pt x="318" y="462"/>
                    </a:lnTo>
                    <a:lnTo>
                      <a:pt x="300" y="534"/>
                    </a:lnTo>
                    <a:lnTo>
                      <a:pt x="276" y="522"/>
                    </a:lnTo>
                    <a:lnTo>
                      <a:pt x="264" y="528"/>
                    </a:lnTo>
                    <a:lnTo>
                      <a:pt x="252" y="600"/>
                    </a:lnTo>
                    <a:lnTo>
                      <a:pt x="252" y="606"/>
                    </a:lnTo>
                    <a:lnTo>
                      <a:pt x="252" y="6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83" name="Freeform 455"/>
              <p:cNvSpPr>
                <a:spLocks noChangeAspect="1"/>
              </p:cNvSpPr>
              <p:nvPr/>
            </p:nvSpPr>
            <p:spPr bwMode="auto">
              <a:xfrm>
                <a:off x="4233" y="1446"/>
                <a:ext cx="102" cy="210"/>
              </a:xfrm>
              <a:custGeom>
                <a:avLst/>
                <a:gdLst>
                  <a:gd name="T0" fmla="*/ 102 w 102"/>
                  <a:gd name="T1" fmla="*/ 162 h 210"/>
                  <a:gd name="T2" fmla="*/ 102 w 102"/>
                  <a:gd name="T3" fmla="*/ 180 h 210"/>
                  <a:gd name="T4" fmla="*/ 78 w 102"/>
                  <a:gd name="T5" fmla="*/ 198 h 210"/>
                  <a:gd name="T6" fmla="*/ 12 w 102"/>
                  <a:gd name="T7" fmla="*/ 210 h 210"/>
                  <a:gd name="T8" fmla="*/ 0 w 102"/>
                  <a:gd name="T9" fmla="*/ 144 h 210"/>
                  <a:gd name="T10" fmla="*/ 6 w 102"/>
                  <a:gd name="T11" fmla="*/ 90 h 210"/>
                  <a:gd name="T12" fmla="*/ 24 w 102"/>
                  <a:gd name="T13" fmla="*/ 66 h 210"/>
                  <a:gd name="T14" fmla="*/ 18 w 102"/>
                  <a:gd name="T15" fmla="*/ 24 h 210"/>
                  <a:gd name="T16" fmla="*/ 18 w 102"/>
                  <a:gd name="T17" fmla="*/ 6 h 210"/>
                  <a:gd name="T18" fmla="*/ 36 w 102"/>
                  <a:gd name="T19" fmla="*/ 0 h 210"/>
                  <a:gd name="T20" fmla="*/ 78 w 102"/>
                  <a:gd name="T21" fmla="*/ 138 h 210"/>
                  <a:gd name="T22" fmla="*/ 96 w 102"/>
                  <a:gd name="T23" fmla="*/ 162 h 210"/>
                  <a:gd name="T24" fmla="*/ 102 w 102"/>
                  <a:gd name="T25" fmla="*/ 162 h 2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210"/>
                  <a:gd name="T41" fmla="*/ 102 w 102"/>
                  <a:gd name="T42" fmla="*/ 210 h 2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210">
                    <a:moveTo>
                      <a:pt x="102" y="162"/>
                    </a:moveTo>
                    <a:lnTo>
                      <a:pt x="102" y="180"/>
                    </a:lnTo>
                    <a:lnTo>
                      <a:pt x="78" y="198"/>
                    </a:lnTo>
                    <a:lnTo>
                      <a:pt x="12" y="210"/>
                    </a:lnTo>
                    <a:lnTo>
                      <a:pt x="0" y="144"/>
                    </a:lnTo>
                    <a:lnTo>
                      <a:pt x="6" y="90"/>
                    </a:lnTo>
                    <a:lnTo>
                      <a:pt x="24" y="66"/>
                    </a:lnTo>
                    <a:lnTo>
                      <a:pt x="18" y="24"/>
                    </a:lnTo>
                    <a:lnTo>
                      <a:pt x="18" y="6"/>
                    </a:lnTo>
                    <a:lnTo>
                      <a:pt x="36" y="0"/>
                    </a:lnTo>
                    <a:lnTo>
                      <a:pt x="78" y="138"/>
                    </a:lnTo>
                    <a:lnTo>
                      <a:pt x="96" y="162"/>
                    </a:lnTo>
                    <a:lnTo>
                      <a:pt x="102" y="162"/>
                    </a:lnTo>
                    <a:close/>
                  </a:path>
                </a:pathLst>
              </a:custGeom>
              <a:solidFill>
                <a:srgbClr val="FFAA00"/>
              </a:solidFill>
              <a:ln w="9525">
                <a:solidFill>
                  <a:srgbClr val="FFAA00"/>
                </a:solidFill>
                <a:round/>
                <a:headEnd/>
                <a:tailEnd/>
              </a:ln>
            </p:spPr>
            <p:txBody>
              <a:bodyPr/>
              <a:lstStyle/>
              <a:p>
                <a:endParaRPr lang="en-US"/>
              </a:p>
            </p:txBody>
          </p:sp>
          <p:sp>
            <p:nvSpPr>
              <p:cNvPr id="22884" name="Freeform 456"/>
              <p:cNvSpPr>
                <a:spLocks noChangeAspect="1"/>
              </p:cNvSpPr>
              <p:nvPr/>
            </p:nvSpPr>
            <p:spPr bwMode="auto">
              <a:xfrm>
                <a:off x="4233" y="1446"/>
                <a:ext cx="102" cy="210"/>
              </a:xfrm>
              <a:custGeom>
                <a:avLst/>
                <a:gdLst>
                  <a:gd name="T0" fmla="*/ 102 w 102"/>
                  <a:gd name="T1" fmla="*/ 162 h 210"/>
                  <a:gd name="T2" fmla="*/ 102 w 102"/>
                  <a:gd name="T3" fmla="*/ 180 h 210"/>
                  <a:gd name="T4" fmla="*/ 78 w 102"/>
                  <a:gd name="T5" fmla="*/ 198 h 210"/>
                  <a:gd name="T6" fmla="*/ 12 w 102"/>
                  <a:gd name="T7" fmla="*/ 210 h 210"/>
                  <a:gd name="T8" fmla="*/ 0 w 102"/>
                  <a:gd name="T9" fmla="*/ 144 h 210"/>
                  <a:gd name="T10" fmla="*/ 6 w 102"/>
                  <a:gd name="T11" fmla="*/ 90 h 210"/>
                  <a:gd name="T12" fmla="*/ 24 w 102"/>
                  <a:gd name="T13" fmla="*/ 66 h 210"/>
                  <a:gd name="T14" fmla="*/ 18 w 102"/>
                  <a:gd name="T15" fmla="*/ 24 h 210"/>
                  <a:gd name="T16" fmla="*/ 18 w 102"/>
                  <a:gd name="T17" fmla="*/ 6 h 210"/>
                  <a:gd name="T18" fmla="*/ 36 w 102"/>
                  <a:gd name="T19" fmla="*/ 0 h 210"/>
                  <a:gd name="T20" fmla="*/ 78 w 102"/>
                  <a:gd name="T21" fmla="*/ 138 h 210"/>
                  <a:gd name="T22" fmla="*/ 96 w 102"/>
                  <a:gd name="T23" fmla="*/ 162 h 210"/>
                  <a:gd name="T24" fmla="*/ 102 w 102"/>
                  <a:gd name="T25" fmla="*/ 162 h 210"/>
                  <a:gd name="T26" fmla="*/ 102 w 102"/>
                  <a:gd name="T27" fmla="*/ 168 h 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210"/>
                  <a:gd name="T44" fmla="*/ 102 w 102"/>
                  <a:gd name="T45" fmla="*/ 210 h 2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210">
                    <a:moveTo>
                      <a:pt x="102" y="162"/>
                    </a:moveTo>
                    <a:lnTo>
                      <a:pt x="102" y="180"/>
                    </a:lnTo>
                    <a:lnTo>
                      <a:pt x="78" y="198"/>
                    </a:lnTo>
                    <a:lnTo>
                      <a:pt x="12" y="210"/>
                    </a:lnTo>
                    <a:lnTo>
                      <a:pt x="0" y="144"/>
                    </a:lnTo>
                    <a:lnTo>
                      <a:pt x="6" y="90"/>
                    </a:lnTo>
                    <a:lnTo>
                      <a:pt x="24" y="66"/>
                    </a:lnTo>
                    <a:lnTo>
                      <a:pt x="18" y="24"/>
                    </a:lnTo>
                    <a:lnTo>
                      <a:pt x="18" y="6"/>
                    </a:lnTo>
                    <a:lnTo>
                      <a:pt x="36" y="0"/>
                    </a:lnTo>
                    <a:lnTo>
                      <a:pt x="78" y="138"/>
                    </a:lnTo>
                    <a:lnTo>
                      <a:pt x="96" y="162"/>
                    </a:lnTo>
                    <a:lnTo>
                      <a:pt x="102" y="162"/>
                    </a:lnTo>
                    <a:lnTo>
                      <a:pt x="102" y="16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85" name="Freeform 457"/>
              <p:cNvSpPr>
                <a:spLocks noChangeAspect="1"/>
              </p:cNvSpPr>
              <p:nvPr/>
            </p:nvSpPr>
            <p:spPr bwMode="auto">
              <a:xfrm>
                <a:off x="4125" y="1794"/>
                <a:ext cx="84" cy="186"/>
              </a:xfrm>
              <a:custGeom>
                <a:avLst/>
                <a:gdLst>
                  <a:gd name="T0" fmla="*/ 72 w 84"/>
                  <a:gd name="T1" fmla="*/ 24 h 186"/>
                  <a:gd name="T2" fmla="*/ 60 w 84"/>
                  <a:gd name="T3" fmla="*/ 54 h 186"/>
                  <a:gd name="T4" fmla="*/ 78 w 84"/>
                  <a:gd name="T5" fmla="*/ 60 h 186"/>
                  <a:gd name="T6" fmla="*/ 84 w 84"/>
                  <a:gd name="T7" fmla="*/ 108 h 186"/>
                  <a:gd name="T8" fmla="*/ 78 w 84"/>
                  <a:gd name="T9" fmla="*/ 90 h 186"/>
                  <a:gd name="T10" fmla="*/ 78 w 84"/>
                  <a:gd name="T11" fmla="*/ 114 h 186"/>
                  <a:gd name="T12" fmla="*/ 54 w 84"/>
                  <a:gd name="T13" fmla="*/ 180 h 186"/>
                  <a:gd name="T14" fmla="*/ 48 w 84"/>
                  <a:gd name="T15" fmla="*/ 186 h 186"/>
                  <a:gd name="T16" fmla="*/ 48 w 84"/>
                  <a:gd name="T17" fmla="*/ 168 h 186"/>
                  <a:gd name="T18" fmla="*/ 6 w 84"/>
                  <a:gd name="T19" fmla="*/ 156 h 186"/>
                  <a:gd name="T20" fmla="*/ 0 w 84"/>
                  <a:gd name="T21" fmla="*/ 138 h 186"/>
                  <a:gd name="T22" fmla="*/ 6 w 84"/>
                  <a:gd name="T23" fmla="*/ 126 h 186"/>
                  <a:gd name="T24" fmla="*/ 36 w 84"/>
                  <a:gd name="T25" fmla="*/ 90 h 186"/>
                  <a:gd name="T26" fmla="*/ 6 w 84"/>
                  <a:gd name="T27" fmla="*/ 60 h 186"/>
                  <a:gd name="T28" fmla="*/ 0 w 84"/>
                  <a:gd name="T29" fmla="*/ 30 h 186"/>
                  <a:gd name="T30" fmla="*/ 18 w 84"/>
                  <a:gd name="T31" fmla="*/ 0 h 186"/>
                  <a:gd name="T32" fmla="*/ 72 w 84"/>
                  <a:gd name="T33" fmla="*/ 24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186"/>
                  <a:gd name="T53" fmla="*/ 84 w 84"/>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186">
                    <a:moveTo>
                      <a:pt x="72" y="24"/>
                    </a:moveTo>
                    <a:lnTo>
                      <a:pt x="60" y="54"/>
                    </a:lnTo>
                    <a:lnTo>
                      <a:pt x="78" y="60"/>
                    </a:lnTo>
                    <a:lnTo>
                      <a:pt x="84" y="108"/>
                    </a:lnTo>
                    <a:lnTo>
                      <a:pt x="78" y="90"/>
                    </a:lnTo>
                    <a:lnTo>
                      <a:pt x="78" y="114"/>
                    </a:lnTo>
                    <a:lnTo>
                      <a:pt x="54" y="180"/>
                    </a:lnTo>
                    <a:lnTo>
                      <a:pt x="48" y="186"/>
                    </a:lnTo>
                    <a:lnTo>
                      <a:pt x="48" y="168"/>
                    </a:lnTo>
                    <a:lnTo>
                      <a:pt x="6" y="156"/>
                    </a:lnTo>
                    <a:lnTo>
                      <a:pt x="0" y="138"/>
                    </a:lnTo>
                    <a:lnTo>
                      <a:pt x="6" y="126"/>
                    </a:lnTo>
                    <a:lnTo>
                      <a:pt x="36" y="90"/>
                    </a:lnTo>
                    <a:lnTo>
                      <a:pt x="6" y="60"/>
                    </a:lnTo>
                    <a:lnTo>
                      <a:pt x="0" y="30"/>
                    </a:lnTo>
                    <a:lnTo>
                      <a:pt x="18" y="0"/>
                    </a:lnTo>
                    <a:lnTo>
                      <a:pt x="72" y="24"/>
                    </a:lnTo>
                    <a:close/>
                  </a:path>
                </a:pathLst>
              </a:custGeom>
              <a:solidFill>
                <a:srgbClr val="FFAA00"/>
              </a:solidFill>
              <a:ln w="9525">
                <a:solidFill>
                  <a:srgbClr val="FFAA00"/>
                </a:solidFill>
                <a:round/>
                <a:headEnd/>
                <a:tailEnd/>
              </a:ln>
            </p:spPr>
            <p:txBody>
              <a:bodyPr/>
              <a:lstStyle/>
              <a:p>
                <a:endParaRPr lang="en-US"/>
              </a:p>
            </p:txBody>
          </p:sp>
          <p:sp>
            <p:nvSpPr>
              <p:cNvPr id="22886" name="Freeform 458"/>
              <p:cNvSpPr>
                <a:spLocks noChangeAspect="1"/>
              </p:cNvSpPr>
              <p:nvPr/>
            </p:nvSpPr>
            <p:spPr bwMode="auto">
              <a:xfrm>
                <a:off x="4125" y="1794"/>
                <a:ext cx="84" cy="186"/>
              </a:xfrm>
              <a:custGeom>
                <a:avLst/>
                <a:gdLst>
                  <a:gd name="T0" fmla="*/ 72 w 84"/>
                  <a:gd name="T1" fmla="*/ 24 h 186"/>
                  <a:gd name="T2" fmla="*/ 60 w 84"/>
                  <a:gd name="T3" fmla="*/ 54 h 186"/>
                  <a:gd name="T4" fmla="*/ 78 w 84"/>
                  <a:gd name="T5" fmla="*/ 60 h 186"/>
                  <a:gd name="T6" fmla="*/ 84 w 84"/>
                  <a:gd name="T7" fmla="*/ 108 h 186"/>
                  <a:gd name="T8" fmla="*/ 78 w 84"/>
                  <a:gd name="T9" fmla="*/ 90 h 186"/>
                  <a:gd name="T10" fmla="*/ 78 w 84"/>
                  <a:gd name="T11" fmla="*/ 114 h 186"/>
                  <a:gd name="T12" fmla="*/ 54 w 84"/>
                  <a:gd name="T13" fmla="*/ 180 h 186"/>
                  <a:gd name="T14" fmla="*/ 48 w 84"/>
                  <a:gd name="T15" fmla="*/ 186 h 186"/>
                  <a:gd name="T16" fmla="*/ 48 w 84"/>
                  <a:gd name="T17" fmla="*/ 168 h 186"/>
                  <a:gd name="T18" fmla="*/ 6 w 84"/>
                  <a:gd name="T19" fmla="*/ 156 h 186"/>
                  <a:gd name="T20" fmla="*/ 0 w 84"/>
                  <a:gd name="T21" fmla="*/ 138 h 186"/>
                  <a:gd name="T22" fmla="*/ 6 w 84"/>
                  <a:gd name="T23" fmla="*/ 126 h 186"/>
                  <a:gd name="T24" fmla="*/ 36 w 84"/>
                  <a:gd name="T25" fmla="*/ 90 h 186"/>
                  <a:gd name="T26" fmla="*/ 6 w 84"/>
                  <a:gd name="T27" fmla="*/ 60 h 186"/>
                  <a:gd name="T28" fmla="*/ 0 w 84"/>
                  <a:gd name="T29" fmla="*/ 30 h 186"/>
                  <a:gd name="T30" fmla="*/ 18 w 84"/>
                  <a:gd name="T31" fmla="*/ 0 h 186"/>
                  <a:gd name="T32" fmla="*/ 72 w 84"/>
                  <a:gd name="T33" fmla="*/ 24 h 186"/>
                  <a:gd name="T34" fmla="*/ 72 w 84"/>
                  <a:gd name="T35" fmla="*/ 30 h 1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4"/>
                  <a:gd name="T55" fmla="*/ 0 h 186"/>
                  <a:gd name="T56" fmla="*/ 84 w 84"/>
                  <a:gd name="T57" fmla="*/ 186 h 18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4" h="186">
                    <a:moveTo>
                      <a:pt x="72" y="24"/>
                    </a:moveTo>
                    <a:lnTo>
                      <a:pt x="60" y="54"/>
                    </a:lnTo>
                    <a:lnTo>
                      <a:pt x="78" y="60"/>
                    </a:lnTo>
                    <a:lnTo>
                      <a:pt x="84" y="108"/>
                    </a:lnTo>
                    <a:lnTo>
                      <a:pt x="78" y="90"/>
                    </a:lnTo>
                    <a:lnTo>
                      <a:pt x="78" y="114"/>
                    </a:lnTo>
                    <a:lnTo>
                      <a:pt x="54" y="180"/>
                    </a:lnTo>
                    <a:lnTo>
                      <a:pt x="48" y="186"/>
                    </a:lnTo>
                    <a:lnTo>
                      <a:pt x="48" y="168"/>
                    </a:lnTo>
                    <a:lnTo>
                      <a:pt x="6" y="156"/>
                    </a:lnTo>
                    <a:lnTo>
                      <a:pt x="0" y="138"/>
                    </a:lnTo>
                    <a:lnTo>
                      <a:pt x="6" y="126"/>
                    </a:lnTo>
                    <a:lnTo>
                      <a:pt x="36" y="90"/>
                    </a:lnTo>
                    <a:lnTo>
                      <a:pt x="6" y="60"/>
                    </a:lnTo>
                    <a:lnTo>
                      <a:pt x="0" y="30"/>
                    </a:lnTo>
                    <a:lnTo>
                      <a:pt x="18" y="0"/>
                    </a:lnTo>
                    <a:lnTo>
                      <a:pt x="72" y="24"/>
                    </a:lnTo>
                    <a:lnTo>
                      <a:pt x="72" y="3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87" name="Freeform 459"/>
              <p:cNvSpPr>
                <a:spLocks noChangeAspect="1"/>
              </p:cNvSpPr>
              <p:nvPr/>
            </p:nvSpPr>
            <p:spPr bwMode="auto">
              <a:xfrm>
                <a:off x="2049" y="2214"/>
                <a:ext cx="432" cy="444"/>
              </a:xfrm>
              <a:custGeom>
                <a:avLst/>
                <a:gdLst>
                  <a:gd name="T0" fmla="*/ 426 w 432"/>
                  <a:gd name="T1" fmla="*/ 78 h 444"/>
                  <a:gd name="T2" fmla="*/ 396 w 432"/>
                  <a:gd name="T3" fmla="*/ 426 h 444"/>
                  <a:gd name="T4" fmla="*/ 162 w 432"/>
                  <a:gd name="T5" fmla="*/ 408 h 444"/>
                  <a:gd name="T6" fmla="*/ 168 w 432"/>
                  <a:gd name="T7" fmla="*/ 420 h 444"/>
                  <a:gd name="T8" fmla="*/ 60 w 432"/>
                  <a:gd name="T9" fmla="*/ 408 h 444"/>
                  <a:gd name="T10" fmla="*/ 54 w 432"/>
                  <a:gd name="T11" fmla="*/ 444 h 444"/>
                  <a:gd name="T12" fmla="*/ 0 w 432"/>
                  <a:gd name="T13" fmla="*/ 438 h 444"/>
                  <a:gd name="T14" fmla="*/ 12 w 432"/>
                  <a:gd name="T15" fmla="*/ 354 h 444"/>
                  <a:gd name="T16" fmla="*/ 60 w 432"/>
                  <a:gd name="T17" fmla="*/ 0 h 444"/>
                  <a:gd name="T18" fmla="*/ 432 w 432"/>
                  <a:gd name="T19" fmla="*/ 36 h 444"/>
                  <a:gd name="T20" fmla="*/ 426 w 432"/>
                  <a:gd name="T21" fmla="*/ 78 h 4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2"/>
                  <a:gd name="T34" fmla="*/ 0 h 444"/>
                  <a:gd name="T35" fmla="*/ 432 w 432"/>
                  <a:gd name="T36" fmla="*/ 444 h 4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2" h="444">
                    <a:moveTo>
                      <a:pt x="426" y="78"/>
                    </a:moveTo>
                    <a:lnTo>
                      <a:pt x="396" y="426"/>
                    </a:lnTo>
                    <a:lnTo>
                      <a:pt x="162" y="408"/>
                    </a:lnTo>
                    <a:lnTo>
                      <a:pt x="168" y="420"/>
                    </a:lnTo>
                    <a:lnTo>
                      <a:pt x="60" y="408"/>
                    </a:lnTo>
                    <a:lnTo>
                      <a:pt x="54" y="444"/>
                    </a:lnTo>
                    <a:lnTo>
                      <a:pt x="0" y="438"/>
                    </a:lnTo>
                    <a:lnTo>
                      <a:pt x="12" y="354"/>
                    </a:lnTo>
                    <a:lnTo>
                      <a:pt x="60" y="0"/>
                    </a:lnTo>
                    <a:lnTo>
                      <a:pt x="432" y="36"/>
                    </a:lnTo>
                    <a:lnTo>
                      <a:pt x="426" y="78"/>
                    </a:lnTo>
                    <a:close/>
                  </a:path>
                </a:pathLst>
              </a:custGeom>
              <a:solidFill>
                <a:srgbClr val="FF8C00"/>
              </a:solidFill>
              <a:ln w="9525">
                <a:solidFill>
                  <a:srgbClr val="FF8C00"/>
                </a:solidFill>
                <a:round/>
                <a:headEnd/>
                <a:tailEnd/>
              </a:ln>
            </p:spPr>
            <p:txBody>
              <a:bodyPr/>
              <a:lstStyle/>
              <a:p>
                <a:endParaRPr lang="en-US"/>
              </a:p>
            </p:txBody>
          </p:sp>
          <p:sp>
            <p:nvSpPr>
              <p:cNvPr id="22888" name="Freeform 460"/>
              <p:cNvSpPr>
                <a:spLocks noChangeAspect="1"/>
              </p:cNvSpPr>
              <p:nvPr/>
            </p:nvSpPr>
            <p:spPr bwMode="auto">
              <a:xfrm>
                <a:off x="2049" y="2214"/>
                <a:ext cx="432" cy="444"/>
              </a:xfrm>
              <a:custGeom>
                <a:avLst/>
                <a:gdLst>
                  <a:gd name="T0" fmla="*/ 426 w 432"/>
                  <a:gd name="T1" fmla="*/ 78 h 444"/>
                  <a:gd name="T2" fmla="*/ 396 w 432"/>
                  <a:gd name="T3" fmla="*/ 426 h 444"/>
                  <a:gd name="T4" fmla="*/ 162 w 432"/>
                  <a:gd name="T5" fmla="*/ 408 h 444"/>
                  <a:gd name="T6" fmla="*/ 168 w 432"/>
                  <a:gd name="T7" fmla="*/ 420 h 444"/>
                  <a:gd name="T8" fmla="*/ 60 w 432"/>
                  <a:gd name="T9" fmla="*/ 408 h 444"/>
                  <a:gd name="T10" fmla="*/ 54 w 432"/>
                  <a:gd name="T11" fmla="*/ 444 h 444"/>
                  <a:gd name="T12" fmla="*/ 0 w 432"/>
                  <a:gd name="T13" fmla="*/ 438 h 444"/>
                  <a:gd name="T14" fmla="*/ 12 w 432"/>
                  <a:gd name="T15" fmla="*/ 354 h 444"/>
                  <a:gd name="T16" fmla="*/ 60 w 432"/>
                  <a:gd name="T17" fmla="*/ 0 h 444"/>
                  <a:gd name="T18" fmla="*/ 432 w 432"/>
                  <a:gd name="T19" fmla="*/ 36 h 444"/>
                  <a:gd name="T20" fmla="*/ 426 w 432"/>
                  <a:gd name="T21" fmla="*/ 78 h 444"/>
                  <a:gd name="T22" fmla="*/ 426 w 432"/>
                  <a:gd name="T23" fmla="*/ 84 h 4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2"/>
                  <a:gd name="T37" fmla="*/ 0 h 444"/>
                  <a:gd name="T38" fmla="*/ 432 w 432"/>
                  <a:gd name="T39" fmla="*/ 444 h 4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2" h="444">
                    <a:moveTo>
                      <a:pt x="426" y="78"/>
                    </a:moveTo>
                    <a:lnTo>
                      <a:pt x="396" y="426"/>
                    </a:lnTo>
                    <a:lnTo>
                      <a:pt x="162" y="408"/>
                    </a:lnTo>
                    <a:lnTo>
                      <a:pt x="168" y="420"/>
                    </a:lnTo>
                    <a:lnTo>
                      <a:pt x="60" y="408"/>
                    </a:lnTo>
                    <a:lnTo>
                      <a:pt x="54" y="444"/>
                    </a:lnTo>
                    <a:lnTo>
                      <a:pt x="0" y="438"/>
                    </a:lnTo>
                    <a:lnTo>
                      <a:pt x="12" y="354"/>
                    </a:lnTo>
                    <a:lnTo>
                      <a:pt x="60" y="0"/>
                    </a:lnTo>
                    <a:lnTo>
                      <a:pt x="432" y="36"/>
                    </a:lnTo>
                    <a:lnTo>
                      <a:pt x="426" y="78"/>
                    </a:lnTo>
                    <a:lnTo>
                      <a:pt x="426" y="8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89" name="Freeform 461"/>
              <p:cNvSpPr>
                <a:spLocks noChangeAspect="1"/>
              </p:cNvSpPr>
              <p:nvPr/>
            </p:nvSpPr>
            <p:spPr bwMode="auto">
              <a:xfrm>
                <a:off x="3843" y="1500"/>
                <a:ext cx="372" cy="324"/>
              </a:xfrm>
              <a:custGeom>
                <a:avLst/>
                <a:gdLst>
                  <a:gd name="T0" fmla="*/ 360 w 372"/>
                  <a:gd name="T1" fmla="*/ 168 h 324"/>
                  <a:gd name="T2" fmla="*/ 360 w 372"/>
                  <a:gd name="T3" fmla="*/ 222 h 324"/>
                  <a:gd name="T4" fmla="*/ 372 w 372"/>
                  <a:gd name="T5" fmla="*/ 288 h 324"/>
                  <a:gd name="T6" fmla="*/ 366 w 372"/>
                  <a:gd name="T7" fmla="*/ 306 h 324"/>
                  <a:gd name="T8" fmla="*/ 360 w 372"/>
                  <a:gd name="T9" fmla="*/ 324 h 324"/>
                  <a:gd name="T10" fmla="*/ 354 w 372"/>
                  <a:gd name="T11" fmla="*/ 318 h 324"/>
                  <a:gd name="T12" fmla="*/ 300 w 372"/>
                  <a:gd name="T13" fmla="*/ 294 h 324"/>
                  <a:gd name="T14" fmla="*/ 282 w 372"/>
                  <a:gd name="T15" fmla="*/ 282 h 324"/>
                  <a:gd name="T16" fmla="*/ 252 w 372"/>
                  <a:gd name="T17" fmla="*/ 252 h 324"/>
                  <a:gd name="T18" fmla="*/ 6 w 372"/>
                  <a:gd name="T19" fmla="*/ 300 h 324"/>
                  <a:gd name="T20" fmla="*/ 0 w 372"/>
                  <a:gd name="T21" fmla="*/ 282 h 324"/>
                  <a:gd name="T22" fmla="*/ 42 w 372"/>
                  <a:gd name="T23" fmla="*/ 234 h 324"/>
                  <a:gd name="T24" fmla="*/ 30 w 372"/>
                  <a:gd name="T25" fmla="*/ 192 h 324"/>
                  <a:gd name="T26" fmla="*/ 78 w 372"/>
                  <a:gd name="T27" fmla="*/ 180 h 324"/>
                  <a:gd name="T28" fmla="*/ 114 w 372"/>
                  <a:gd name="T29" fmla="*/ 180 h 324"/>
                  <a:gd name="T30" fmla="*/ 156 w 372"/>
                  <a:gd name="T31" fmla="*/ 168 h 324"/>
                  <a:gd name="T32" fmla="*/ 180 w 372"/>
                  <a:gd name="T33" fmla="*/ 144 h 324"/>
                  <a:gd name="T34" fmla="*/ 174 w 372"/>
                  <a:gd name="T35" fmla="*/ 120 h 324"/>
                  <a:gd name="T36" fmla="*/ 174 w 372"/>
                  <a:gd name="T37" fmla="*/ 108 h 324"/>
                  <a:gd name="T38" fmla="*/ 168 w 372"/>
                  <a:gd name="T39" fmla="*/ 114 h 324"/>
                  <a:gd name="T40" fmla="*/ 162 w 372"/>
                  <a:gd name="T41" fmla="*/ 102 h 324"/>
                  <a:gd name="T42" fmla="*/ 210 w 372"/>
                  <a:gd name="T43" fmla="*/ 36 h 324"/>
                  <a:gd name="T44" fmla="*/ 234 w 372"/>
                  <a:gd name="T45" fmla="*/ 12 h 324"/>
                  <a:gd name="T46" fmla="*/ 312 w 372"/>
                  <a:gd name="T47" fmla="*/ 0 h 324"/>
                  <a:gd name="T48" fmla="*/ 324 w 372"/>
                  <a:gd name="T49" fmla="*/ 72 h 324"/>
                  <a:gd name="T50" fmla="*/ 336 w 372"/>
                  <a:gd name="T51" fmla="*/ 108 h 324"/>
                  <a:gd name="T52" fmla="*/ 342 w 372"/>
                  <a:gd name="T53" fmla="*/ 108 h 324"/>
                  <a:gd name="T54" fmla="*/ 354 w 372"/>
                  <a:gd name="T55" fmla="*/ 162 h 324"/>
                  <a:gd name="T56" fmla="*/ 360 w 372"/>
                  <a:gd name="T57" fmla="*/ 168 h 3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2"/>
                  <a:gd name="T88" fmla="*/ 0 h 324"/>
                  <a:gd name="T89" fmla="*/ 372 w 372"/>
                  <a:gd name="T90" fmla="*/ 324 h 3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2" h="324">
                    <a:moveTo>
                      <a:pt x="360" y="168"/>
                    </a:moveTo>
                    <a:lnTo>
                      <a:pt x="360" y="222"/>
                    </a:lnTo>
                    <a:lnTo>
                      <a:pt x="372" y="288"/>
                    </a:lnTo>
                    <a:lnTo>
                      <a:pt x="366" y="306"/>
                    </a:lnTo>
                    <a:lnTo>
                      <a:pt x="360" y="324"/>
                    </a:lnTo>
                    <a:lnTo>
                      <a:pt x="354" y="318"/>
                    </a:lnTo>
                    <a:lnTo>
                      <a:pt x="300" y="294"/>
                    </a:lnTo>
                    <a:lnTo>
                      <a:pt x="282" y="282"/>
                    </a:lnTo>
                    <a:lnTo>
                      <a:pt x="252" y="252"/>
                    </a:lnTo>
                    <a:lnTo>
                      <a:pt x="6" y="300"/>
                    </a:lnTo>
                    <a:lnTo>
                      <a:pt x="0" y="282"/>
                    </a:lnTo>
                    <a:lnTo>
                      <a:pt x="42" y="234"/>
                    </a:lnTo>
                    <a:lnTo>
                      <a:pt x="30" y="192"/>
                    </a:lnTo>
                    <a:lnTo>
                      <a:pt x="78" y="180"/>
                    </a:lnTo>
                    <a:lnTo>
                      <a:pt x="114" y="180"/>
                    </a:lnTo>
                    <a:lnTo>
                      <a:pt x="156" y="168"/>
                    </a:lnTo>
                    <a:lnTo>
                      <a:pt x="180" y="144"/>
                    </a:lnTo>
                    <a:lnTo>
                      <a:pt x="174" y="120"/>
                    </a:lnTo>
                    <a:lnTo>
                      <a:pt x="174" y="108"/>
                    </a:lnTo>
                    <a:lnTo>
                      <a:pt x="168" y="114"/>
                    </a:lnTo>
                    <a:lnTo>
                      <a:pt x="162" y="102"/>
                    </a:lnTo>
                    <a:lnTo>
                      <a:pt x="210" y="36"/>
                    </a:lnTo>
                    <a:lnTo>
                      <a:pt x="234" y="12"/>
                    </a:lnTo>
                    <a:lnTo>
                      <a:pt x="312" y="0"/>
                    </a:lnTo>
                    <a:lnTo>
                      <a:pt x="324" y="72"/>
                    </a:lnTo>
                    <a:lnTo>
                      <a:pt x="336" y="108"/>
                    </a:lnTo>
                    <a:lnTo>
                      <a:pt x="342" y="108"/>
                    </a:lnTo>
                    <a:lnTo>
                      <a:pt x="354" y="162"/>
                    </a:lnTo>
                    <a:lnTo>
                      <a:pt x="360" y="168"/>
                    </a:lnTo>
                    <a:close/>
                  </a:path>
                </a:pathLst>
              </a:custGeom>
              <a:solidFill>
                <a:srgbClr val="FF8C00"/>
              </a:solidFill>
              <a:ln w="9525">
                <a:solidFill>
                  <a:srgbClr val="FF8C00"/>
                </a:solidFill>
                <a:round/>
                <a:headEnd/>
                <a:tailEnd/>
              </a:ln>
            </p:spPr>
            <p:txBody>
              <a:bodyPr/>
              <a:lstStyle/>
              <a:p>
                <a:endParaRPr lang="en-US"/>
              </a:p>
            </p:txBody>
          </p:sp>
          <p:sp>
            <p:nvSpPr>
              <p:cNvPr id="22890" name="Freeform 462"/>
              <p:cNvSpPr>
                <a:spLocks noChangeAspect="1"/>
              </p:cNvSpPr>
              <p:nvPr/>
            </p:nvSpPr>
            <p:spPr bwMode="auto">
              <a:xfrm>
                <a:off x="3843" y="1500"/>
                <a:ext cx="372" cy="324"/>
              </a:xfrm>
              <a:custGeom>
                <a:avLst/>
                <a:gdLst>
                  <a:gd name="T0" fmla="*/ 360 w 372"/>
                  <a:gd name="T1" fmla="*/ 168 h 324"/>
                  <a:gd name="T2" fmla="*/ 360 w 372"/>
                  <a:gd name="T3" fmla="*/ 222 h 324"/>
                  <a:gd name="T4" fmla="*/ 372 w 372"/>
                  <a:gd name="T5" fmla="*/ 288 h 324"/>
                  <a:gd name="T6" fmla="*/ 366 w 372"/>
                  <a:gd name="T7" fmla="*/ 306 h 324"/>
                  <a:gd name="T8" fmla="*/ 360 w 372"/>
                  <a:gd name="T9" fmla="*/ 324 h 324"/>
                  <a:gd name="T10" fmla="*/ 354 w 372"/>
                  <a:gd name="T11" fmla="*/ 318 h 324"/>
                  <a:gd name="T12" fmla="*/ 300 w 372"/>
                  <a:gd name="T13" fmla="*/ 294 h 324"/>
                  <a:gd name="T14" fmla="*/ 282 w 372"/>
                  <a:gd name="T15" fmla="*/ 282 h 324"/>
                  <a:gd name="T16" fmla="*/ 252 w 372"/>
                  <a:gd name="T17" fmla="*/ 252 h 324"/>
                  <a:gd name="T18" fmla="*/ 6 w 372"/>
                  <a:gd name="T19" fmla="*/ 300 h 324"/>
                  <a:gd name="T20" fmla="*/ 0 w 372"/>
                  <a:gd name="T21" fmla="*/ 282 h 324"/>
                  <a:gd name="T22" fmla="*/ 42 w 372"/>
                  <a:gd name="T23" fmla="*/ 234 h 324"/>
                  <a:gd name="T24" fmla="*/ 30 w 372"/>
                  <a:gd name="T25" fmla="*/ 192 h 324"/>
                  <a:gd name="T26" fmla="*/ 78 w 372"/>
                  <a:gd name="T27" fmla="*/ 180 h 324"/>
                  <a:gd name="T28" fmla="*/ 114 w 372"/>
                  <a:gd name="T29" fmla="*/ 180 h 324"/>
                  <a:gd name="T30" fmla="*/ 156 w 372"/>
                  <a:gd name="T31" fmla="*/ 168 h 324"/>
                  <a:gd name="T32" fmla="*/ 180 w 372"/>
                  <a:gd name="T33" fmla="*/ 144 h 324"/>
                  <a:gd name="T34" fmla="*/ 174 w 372"/>
                  <a:gd name="T35" fmla="*/ 120 h 324"/>
                  <a:gd name="T36" fmla="*/ 174 w 372"/>
                  <a:gd name="T37" fmla="*/ 108 h 324"/>
                  <a:gd name="T38" fmla="*/ 168 w 372"/>
                  <a:gd name="T39" fmla="*/ 114 h 324"/>
                  <a:gd name="T40" fmla="*/ 162 w 372"/>
                  <a:gd name="T41" fmla="*/ 102 h 324"/>
                  <a:gd name="T42" fmla="*/ 210 w 372"/>
                  <a:gd name="T43" fmla="*/ 36 h 324"/>
                  <a:gd name="T44" fmla="*/ 234 w 372"/>
                  <a:gd name="T45" fmla="*/ 12 h 324"/>
                  <a:gd name="T46" fmla="*/ 312 w 372"/>
                  <a:gd name="T47" fmla="*/ 0 h 324"/>
                  <a:gd name="T48" fmla="*/ 324 w 372"/>
                  <a:gd name="T49" fmla="*/ 72 h 324"/>
                  <a:gd name="T50" fmla="*/ 336 w 372"/>
                  <a:gd name="T51" fmla="*/ 108 h 324"/>
                  <a:gd name="T52" fmla="*/ 342 w 372"/>
                  <a:gd name="T53" fmla="*/ 108 h 324"/>
                  <a:gd name="T54" fmla="*/ 354 w 372"/>
                  <a:gd name="T55" fmla="*/ 162 h 324"/>
                  <a:gd name="T56" fmla="*/ 360 w 372"/>
                  <a:gd name="T57" fmla="*/ 168 h 324"/>
                  <a:gd name="T58" fmla="*/ 360 w 372"/>
                  <a:gd name="T59" fmla="*/ 174 h 3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2"/>
                  <a:gd name="T91" fmla="*/ 0 h 324"/>
                  <a:gd name="T92" fmla="*/ 372 w 372"/>
                  <a:gd name="T93" fmla="*/ 324 h 3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2" h="324">
                    <a:moveTo>
                      <a:pt x="360" y="168"/>
                    </a:moveTo>
                    <a:lnTo>
                      <a:pt x="360" y="222"/>
                    </a:lnTo>
                    <a:lnTo>
                      <a:pt x="372" y="288"/>
                    </a:lnTo>
                    <a:lnTo>
                      <a:pt x="366" y="306"/>
                    </a:lnTo>
                    <a:lnTo>
                      <a:pt x="360" y="324"/>
                    </a:lnTo>
                    <a:lnTo>
                      <a:pt x="354" y="318"/>
                    </a:lnTo>
                    <a:lnTo>
                      <a:pt x="300" y="294"/>
                    </a:lnTo>
                    <a:lnTo>
                      <a:pt x="282" y="282"/>
                    </a:lnTo>
                    <a:lnTo>
                      <a:pt x="252" y="252"/>
                    </a:lnTo>
                    <a:lnTo>
                      <a:pt x="6" y="300"/>
                    </a:lnTo>
                    <a:lnTo>
                      <a:pt x="0" y="282"/>
                    </a:lnTo>
                    <a:lnTo>
                      <a:pt x="42" y="234"/>
                    </a:lnTo>
                    <a:lnTo>
                      <a:pt x="30" y="192"/>
                    </a:lnTo>
                    <a:lnTo>
                      <a:pt x="78" y="180"/>
                    </a:lnTo>
                    <a:lnTo>
                      <a:pt x="114" y="180"/>
                    </a:lnTo>
                    <a:lnTo>
                      <a:pt x="156" y="168"/>
                    </a:lnTo>
                    <a:lnTo>
                      <a:pt x="180" y="144"/>
                    </a:lnTo>
                    <a:lnTo>
                      <a:pt x="174" y="120"/>
                    </a:lnTo>
                    <a:lnTo>
                      <a:pt x="174" y="108"/>
                    </a:lnTo>
                    <a:lnTo>
                      <a:pt x="168" y="114"/>
                    </a:lnTo>
                    <a:lnTo>
                      <a:pt x="162" y="102"/>
                    </a:lnTo>
                    <a:lnTo>
                      <a:pt x="210" y="36"/>
                    </a:lnTo>
                    <a:lnTo>
                      <a:pt x="234" y="12"/>
                    </a:lnTo>
                    <a:lnTo>
                      <a:pt x="312" y="0"/>
                    </a:lnTo>
                    <a:lnTo>
                      <a:pt x="324" y="72"/>
                    </a:lnTo>
                    <a:lnTo>
                      <a:pt x="336" y="108"/>
                    </a:lnTo>
                    <a:lnTo>
                      <a:pt x="342" y="108"/>
                    </a:lnTo>
                    <a:lnTo>
                      <a:pt x="354" y="162"/>
                    </a:lnTo>
                    <a:lnTo>
                      <a:pt x="360" y="168"/>
                    </a:lnTo>
                    <a:lnTo>
                      <a:pt x="360" y="17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91" name="Freeform 463"/>
              <p:cNvSpPr>
                <a:spLocks noChangeAspect="1"/>
              </p:cNvSpPr>
              <p:nvPr/>
            </p:nvSpPr>
            <p:spPr bwMode="auto">
              <a:xfrm>
                <a:off x="4155" y="2172"/>
                <a:ext cx="36" cy="54"/>
              </a:xfrm>
              <a:custGeom>
                <a:avLst/>
                <a:gdLst>
                  <a:gd name="T0" fmla="*/ 0 w 36"/>
                  <a:gd name="T1" fmla="*/ 0 h 54"/>
                  <a:gd name="T2" fmla="*/ 36 w 36"/>
                  <a:gd name="T3" fmla="*/ 54 h 54"/>
                  <a:gd name="T4" fmla="*/ 0 w 36"/>
                  <a:gd name="T5" fmla="*/ 0 h 54"/>
                  <a:gd name="T6" fmla="*/ 0 w 36"/>
                  <a:gd name="T7" fmla="*/ 6 h 54"/>
                  <a:gd name="T8" fmla="*/ 0 60000 65536"/>
                  <a:gd name="T9" fmla="*/ 0 60000 65536"/>
                  <a:gd name="T10" fmla="*/ 0 60000 65536"/>
                  <a:gd name="T11" fmla="*/ 0 60000 65536"/>
                  <a:gd name="T12" fmla="*/ 0 w 36"/>
                  <a:gd name="T13" fmla="*/ 0 h 54"/>
                  <a:gd name="T14" fmla="*/ 36 w 36"/>
                  <a:gd name="T15" fmla="*/ 54 h 54"/>
                </a:gdLst>
                <a:ahLst/>
                <a:cxnLst>
                  <a:cxn ang="T8">
                    <a:pos x="T0" y="T1"/>
                  </a:cxn>
                  <a:cxn ang="T9">
                    <a:pos x="T2" y="T3"/>
                  </a:cxn>
                  <a:cxn ang="T10">
                    <a:pos x="T4" y="T5"/>
                  </a:cxn>
                  <a:cxn ang="T11">
                    <a:pos x="T6" y="T7"/>
                  </a:cxn>
                </a:cxnLst>
                <a:rect l="T12" t="T13" r="T14" b="T15"/>
                <a:pathLst>
                  <a:path w="36" h="54">
                    <a:moveTo>
                      <a:pt x="0" y="0"/>
                    </a:moveTo>
                    <a:lnTo>
                      <a:pt x="36" y="54"/>
                    </a:lnTo>
                    <a:lnTo>
                      <a:pt x="0" y="0"/>
                    </a:lnTo>
                    <a:lnTo>
                      <a:pt x="0"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92" name="Freeform 464"/>
              <p:cNvSpPr>
                <a:spLocks noChangeAspect="1"/>
              </p:cNvSpPr>
              <p:nvPr/>
            </p:nvSpPr>
            <p:spPr bwMode="auto">
              <a:xfrm>
                <a:off x="3651" y="2178"/>
                <a:ext cx="528" cy="234"/>
              </a:xfrm>
              <a:custGeom>
                <a:avLst/>
                <a:gdLst>
                  <a:gd name="T0" fmla="*/ 528 w 528"/>
                  <a:gd name="T1" fmla="*/ 66 h 234"/>
                  <a:gd name="T2" fmla="*/ 510 w 528"/>
                  <a:gd name="T3" fmla="*/ 90 h 234"/>
                  <a:gd name="T4" fmla="*/ 486 w 528"/>
                  <a:gd name="T5" fmla="*/ 96 h 234"/>
                  <a:gd name="T6" fmla="*/ 486 w 528"/>
                  <a:gd name="T7" fmla="*/ 78 h 234"/>
                  <a:gd name="T8" fmla="*/ 474 w 528"/>
                  <a:gd name="T9" fmla="*/ 84 h 234"/>
                  <a:gd name="T10" fmla="*/ 480 w 528"/>
                  <a:gd name="T11" fmla="*/ 96 h 234"/>
                  <a:gd name="T12" fmla="*/ 450 w 528"/>
                  <a:gd name="T13" fmla="*/ 90 h 234"/>
                  <a:gd name="T14" fmla="*/ 486 w 528"/>
                  <a:gd name="T15" fmla="*/ 102 h 234"/>
                  <a:gd name="T16" fmla="*/ 474 w 528"/>
                  <a:gd name="T17" fmla="*/ 126 h 234"/>
                  <a:gd name="T18" fmla="*/ 456 w 528"/>
                  <a:gd name="T19" fmla="*/ 126 h 234"/>
                  <a:gd name="T20" fmla="*/ 474 w 528"/>
                  <a:gd name="T21" fmla="*/ 132 h 234"/>
                  <a:gd name="T22" fmla="*/ 492 w 528"/>
                  <a:gd name="T23" fmla="*/ 120 h 234"/>
                  <a:gd name="T24" fmla="*/ 504 w 528"/>
                  <a:gd name="T25" fmla="*/ 126 h 234"/>
                  <a:gd name="T26" fmla="*/ 492 w 528"/>
                  <a:gd name="T27" fmla="*/ 144 h 234"/>
                  <a:gd name="T28" fmla="*/ 486 w 528"/>
                  <a:gd name="T29" fmla="*/ 138 h 234"/>
                  <a:gd name="T30" fmla="*/ 462 w 528"/>
                  <a:gd name="T31" fmla="*/ 156 h 234"/>
                  <a:gd name="T32" fmla="*/ 456 w 528"/>
                  <a:gd name="T33" fmla="*/ 150 h 234"/>
                  <a:gd name="T34" fmla="*/ 450 w 528"/>
                  <a:gd name="T35" fmla="*/ 168 h 234"/>
                  <a:gd name="T36" fmla="*/ 438 w 528"/>
                  <a:gd name="T37" fmla="*/ 150 h 234"/>
                  <a:gd name="T38" fmla="*/ 444 w 528"/>
                  <a:gd name="T39" fmla="*/ 168 h 234"/>
                  <a:gd name="T40" fmla="*/ 426 w 528"/>
                  <a:gd name="T41" fmla="*/ 192 h 234"/>
                  <a:gd name="T42" fmla="*/ 420 w 528"/>
                  <a:gd name="T43" fmla="*/ 222 h 234"/>
                  <a:gd name="T44" fmla="*/ 414 w 528"/>
                  <a:gd name="T45" fmla="*/ 210 h 234"/>
                  <a:gd name="T46" fmla="*/ 414 w 528"/>
                  <a:gd name="T47" fmla="*/ 228 h 234"/>
                  <a:gd name="T48" fmla="*/ 378 w 528"/>
                  <a:gd name="T49" fmla="*/ 234 h 234"/>
                  <a:gd name="T50" fmla="*/ 372 w 528"/>
                  <a:gd name="T51" fmla="*/ 228 h 234"/>
                  <a:gd name="T52" fmla="*/ 294 w 528"/>
                  <a:gd name="T53" fmla="*/ 174 h 234"/>
                  <a:gd name="T54" fmla="*/ 228 w 528"/>
                  <a:gd name="T55" fmla="*/ 186 h 234"/>
                  <a:gd name="T56" fmla="*/ 210 w 528"/>
                  <a:gd name="T57" fmla="*/ 162 h 234"/>
                  <a:gd name="T58" fmla="*/ 120 w 528"/>
                  <a:gd name="T59" fmla="*/ 168 h 234"/>
                  <a:gd name="T60" fmla="*/ 78 w 528"/>
                  <a:gd name="T61" fmla="*/ 192 h 234"/>
                  <a:gd name="T62" fmla="*/ 0 w 528"/>
                  <a:gd name="T63" fmla="*/ 204 h 234"/>
                  <a:gd name="T64" fmla="*/ 0 w 528"/>
                  <a:gd name="T65" fmla="*/ 186 h 234"/>
                  <a:gd name="T66" fmla="*/ 18 w 528"/>
                  <a:gd name="T67" fmla="*/ 180 h 234"/>
                  <a:gd name="T68" fmla="*/ 30 w 528"/>
                  <a:gd name="T69" fmla="*/ 156 h 234"/>
                  <a:gd name="T70" fmla="*/ 78 w 528"/>
                  <a:gd name="T71" fmla="*/ 132 h 234"/>
                  <a:gd name="T72" fmla="*/ 96 w 528"/>
                  <a:gd name="T73" fmla="*/ 108 h 234"/>
                  <a:gd name="T74" fmla="*/ 102 w 528"/>
                  <a:gd name="T75" fmla="*/ 114 h 234"/>
                  <a:gd name="T76" fmla="*/ 132 w 528"/>
                  <a:gd name="T77" fmla="*/ 96 h 234"/>
                  <a:gd name="T78" fmla="*/ 150 w 528"/>
                  <a:gd name="T79" fmla="*/ 78 h 234"/>
                  <a:gd name="T80" fmla="*/ 150 w 528"/>
                  <a:gd name="T81" fmla="*/ 54 h 234"/>
                  <a:gd name="T82" fmla="*/ 498 w 528"/>
                  <a:gd name="T83" fmla="*/ 0 h 234"/>
                  <a:gd name="T84" fmla="*/ 516 w 528"/>
                  <a:gd name="T85" fmla="*/ 30 h 234"/>
                  <a:gd name="T86" fmla="*/ 504 w 528"/>
                  <a:gd name="T87" fmla="*/ 18 h 234"/>
                  <a:gd name="T88" fmla="*/ 510 w 528"/>
                  <a:gd name="T89" fmla="*/ 24 h 234"/>
                  <a:gd name="T90" fmla="*/ 492 w 528"/>
                  <a:gd name="T91" fmla="*/ 18 h 234"/>
                  <a:gd name="T92" fmla="*/ 498 w 528"/>
                  <a:gd name="T93" fmla="*/ 30 h 234"/>
                  <a:gd name="T94" fmla="*/ 486 w 528"/>
                  <a:gd name="T95" fmla="*/ 30 h 234"/>
                  <a:gd name="T96" fmla="*/ 492 w 528"/>
                  <a:gd name="T97" fmla="*/ 36 h 234"/>
                  <a:gd name="T98" fmla="*/ 480 w 528"/>
                  <a:gd name="T99" fmla="*/ 30 h 234"/>
                  <a:gd name="T100" fmla="*/ 480 w 528"/>
                  <a:gd name="T101" fmla="*/ 42 h 234"/>
                  <a:gd name="T102" fmla="*/ 468 w 528"/>
                  <a:gd name="T103" fmla="*/ 48 h 234"/>
                  <a:gd name="T104" fmla="*/ 456 w 528"/>
                  <a:gd name="T105" fmla="*/ 24 h 234"/>
                  <a:gd name="T106" fmla="*/ 462 w 528"/>
                  <a:gd name="T107" fmla="*/ 54 h 234"/>
                  <a:gd name="T108" fmla="*/ 504 w 528"/>
                  <a:gd name="T109" fmla="*/ 42 h 234"/>
                  <a:gd name="T110" fmla="*/ 504 w 528"/>
                  <a:gd name="T111" fmla="*/ 66 h 234"/>
                  <a:gd name="T112" fmla="*/ 510 w 528"/>
                  <a:gd name="T113" fmla="*/ 66 h 234"/>
                  <a:gd name="T114" fmla="*/ 516 w 528"/>
                  <a:gd name="T115" fmla="*/ 42 h 234"/>
                  <a:gd name="T116" fmla="*/ 528 w 528"/>
                  <a:gd name="T117" fmla="*/ 66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8"/>
                  <a:gd name="T178" fmla="*/ 0 h 234"/>
                  <a:gd name="T179" fmla="*/ 528 w 528"/>
                  <a:gd name="T180" fmla="*/ 234 h 23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8" h="234">
                    <a:moveTo>
                      <a:pt x="528" y="66"/>
                    </a:moveTo>
                    <a:lnTo>
                      <a:pt x="510" y="90"/>
                    </a:lnTo>
                    <a:lnTo>
                      <a:pt x="486" y="96"/>
                    </a:lnTo>
                    <a:lnTo>
                      <a:pt x="486" y="78"/>
                    </a:lnTo>
                    <a:lnTo>
                      <a:pt x="474" y="84"/>
                    </a:lnTo>
                    <a:lnTo>
                      <a:pt x="480" y="96"/>
                    </a:lnTo>
                    <a:lnTo>
                      <a:pt x="450" y="90"/>
                    </a:lnTo>
                    <a:lnTo>
                      <a:pt x="486" y="102"/>
                    </a:lnTo>
                    <a:lnTo>
                      <a:pt x="474" y="126"/>
                    </a:lnTo>
                    <a:lnTo>
                      <a:pt x="456" y="126"/>
                    </a:lnTo>
                    <a:lnTo>
                      <a:pt x="474" y="132"/>
                    </a:lnTo>
                    <a:lnTo>
                      <a:pt x="492" y="120"/>
                    </a:lnTo>
                    <a:lnTo>
                      <a:pt x="504" y="126"/>
                    </a:lnTo>
                    <a:lnTo>
                      <a:pt x="492" y="144"/>
                    </a:lnTo>
                    <a:lnTo>
                      <a:pt x="486" y="138"/>
                    </a:lnTo>
                    <a:lnTo>
                      <a:pt x="462" y="156"/>
                    </a:lnTo>
                    <a:lnTo>
                      <a:pt x="456" y="150"/>
                    </a:lnTo>
                    <a:lnTo>
                      <a:pt x="450" y="168"/>
                    </a:lnTo>
                    <a:lnTo>
                      <a:pt x="438" y="150"/>
                    </a:lnTo>
                    <a:lnTo>
                      <a:pt x="444" y="168"/>
                    </a:lnTo>
                    <a:lnTo>
                      <a:pt x="426" y="192"/>
                    </a:lnTo>
                    <a:lnTo>
                      <a:pt x="420" y="222"/>
                    </a:lnTo>
                    <a:lnTo>
                      <a:pt x="414" y="210"/>
                    </a:lnTo>
                    <a:lnTo>
                      <a:pt x="414" y="228"/>
                    </a:lnTo>
                    <a:lnTo>
                      <a:pt x="378" y="234"/>
                    </a:lnTo>
                    <a:lnTo>
                      <a:pt x="372" y="228"/>
                    </a:lnTo>
                    <a:lnTo>
                      <a:pt x="294" y="174"/>
                    </a:lnTo>
                    <a:lnTo>
                      <a:pt x="228" y="186"/>
                    </a:lnTo>
                    <a:lnTo>
                      <a:pt x="210" y="162"/>
                    </a:lnTo>
                    <a:lnTo>
                      <a:pt x="120" y="168"/>
                    </a:lnTo>
                    <a:lnTo>
                      <a:pt x="78" y="192"/>
                    </a:lnTo>
                    <a:lnTo>
                      <a:pt x="0" y="204"/>
                    </a:lnTo>
                    <a:lnTo>
                      <a:pt x="0" y="186"/>
                    </a:lnTo>
                    <a:lnTo>
                      <a:pt x="18" y="180"/>
                    </a:lnTo>
                    <a:lnTo>
                      <a:pt x="30" y="156"/>
                    </a:lnTo>
                    <a:lnTo>
                      <a:pt x="78" y="132"/>
                    </a:lnTo>
                    <a:lnTo>
                      <a:pt x="96" y="108"/>
                    </a:lnTo>
                    <a:lnTo>
                      <a:pt x="102" y="114"/>
                    </a:lnTo>
                    <a:lnTo>
                      <a:pt x="132" y="96"/>
                    </a:lnTo>
                    <a:lnTo>
                      <a:pt x="150" y="78"/>
                    </a:lnTo>
                    <a:lnTo>
                      <a:pt x="150" y="54"/>
                    </a:lnTo>
                    <a:lnTo>
                      <a:pt x="498" y="0"/>
                    </a:lnTo>
                    <a:lnTo>
                      <a:pt x="516" y="30"/>
                    </a:lnTo>
                    <a:lnTo>
                      <a:pt x="504" y="18"/>
                    </a:lnTo>
                    <a:lnTo>
                      <a:pt x="510" y="24"/>
                    </a:lnTo>
                    <a:lnTo>
                      <a:pt x="492" y="18"/>
                    </a:lnTo>
                    <a:lnTo>
                      <a:pt x="498" y="30"/>
                    </a:lnTo>
                    <a:lnTo>
                      <a:pt x="486" y="30"/>
                    </a:lnTo>
                    <a:lnTo>
                      <a:pt x="492" y="36"/>
                    </a:lnTo>
                    <a:lnTo>
                      <a:pt x="480" y="30"/>
                    </a:lnTo>
                    <a:lnTo>
                      <a:pt x="480" y="42"/>
                    </a:lnTo>
                    <a:lnTo>
                      <a:pt x="468" y="48"/>
                    </a:lnTo>
                    <a:lnTo>
                      <a:pt x="456" y="24"/>
                    </a:lnTo>
                    <a:lnTo>
                      <a:pt x="462" y="54"/>
                    </a:lnTo>
                    <a:lnTo>
                      <a:pt x="504" y="42"/>
                    </a:lnTo>
                    <a:lnTo>
                      <a:pt x="504" y="66"/>
                    </a:lnTo>
                    <a:lnTo>
                      <a:pt x="510" y="66"/>
                    </a:lnTo>
                    <a:lnTo>
                      <a:pt x="516" y="42"/>
                    </a:lnTo>
                    <a:lnTo>
                      <a:pt x="528" y="66"/>
                    </a:lnTo>
                    <a:close/>
                  </a:path>
                </a:pathLst>
              </a:custGeom>
              <a:solidFill>
                <a:srgbClr val="FF8C00"/>
              </a:solidFill>
              <a:ln w="9525">
                <a:solidFill>
                  <a:srgbClr val="FF8C00"/>
                </a:solidFill>
                <a:round/>
                <a:headEnd/>
                <a:tailEnd/>
              </a:ln>
            </p:spPr>
            <p:txBody>
              <a:bodyPr/>
              <a:lstStyle/>
              <a:p>
                <a:endParaRPr lang="en-US"/>
              </a:p>
            </p:txBody>
          </p:sp>
          <p:sp>
            <p:nvSpPr>
              <p:cNvPr id="22893" name="Freeform 465"/>
              <p:cNvSpPr>
                <a:spLocks noChangeAspect="1"/>
              </p:cNvSpPr>
              <p:nvPr/>
            </p:nvSpPr>
            <p:spPr bwMode="auto">
              <a:xfrm>
                <a:off x="3651" y="2178"/>
                <a:ext cx="528" cy="234"/>
              </a:xfrm>
              <a:custGeom>
                <a:avLst/>
                <a:gdLst>
                  <a:gd name="T0" fmla="*/ 528 w 528"/>
                  <a:gd name="T1" fmla="*/ 66 h 234"/>
                  <a:gd name="T2" fmla="*/ 510 w 528"/>
                  <a:gd name="T3" fmla="*/ 90 h 234"/>
                  <a:gd name="T4" fmla="*/ 486 w 528"/>
                  <a:gd name="T5" fmla="*/ 96 h 234"/>
                  <a:gd name="T6" fmla="*/ 486 w 528"/>
                  <a:gd name="T7" fmla="*/ 78 h 234"/>
                  <a:gd name="T8" fmla="*/ 474 w 528"/>
                  <a:gd name="T9" fmla="*/ 84 h 234"/>
                  <a:gd name="T10" fmla="*/ 480 w 528"/>
                  <a:gd name="T11" fmla="*/ 96 h 234"/>
                  <a:gd name="T12" fmla="*/ 450 w 528"/>
                  <a:gd name="T13" fmla="*/ 90 h 234"/>
                  <a:gd name="T14" fmla="*/ 486 w 528"/>
                  <a:gd name="T15" fmla="*/ 102 h 234"/>
                  <a:gd name="T16" fmla="*/ 474 w 528"/>
                  <a:gd name="T17" fmla="*/ 126 h 234"/>
                  <a:gd name="T18" fmla="*/ 456 w 528"/>
                  <a:gd name="T19" fmla="*/ 126 h 234"/>
                  <a:gd name="T20" fmla="*/ 474 w 528"/>
                  <a:gd name="T21" fmla="*/ 132 h 234"/>
                  <a:gd name="T22" fmla="*/ 492 w 528"/>
                  <a:gd name="T23" fmla="*/ 120 h 234"/>
                  <a:gd name="T24" fmla="*/ 504 w 528"/>
                  <a:gd name="T25" fmla="*/ 126 h 234"/>
                  <a:gd name="T26" fmla="*/ 492 w 528"/>
                  <a:gd name="T27" fmla="*/ 144 h 234"/>
                  <a:gd name="T28" fmla="*/ 486 w 528"/>
                  <a:gd name="T29" fmla="*/ 138 h 234"/>
                  <a:gd name="T30" fmla="*/ 462 w 528"/>
                  <a:gd name="T31" fmla="*/ 156 h 234"/>
                  <a:gd name="T32" fmla="*/ 456 w 528"/>
                  <a:gd name="T33" fmla="*/ 150 h 234"/>
                  <a:gd name="T34" fmla="*/ 450 w 528"/>
                  <a:gd name="T35" fmla="*/ 168 h 234"/>
                  <a:gd name="T36" fmla="*/ 438 w 528"/>
                  <a:gd name="T37" fmla="*/ 150 h 234"/>
                  <a:gd name="T38" fmla="*/ 444 w 528"/>
                  <a:gd name="T39" fmla="*/ 168 h 234"/>
                  <a:gd name="T40" fmla="*/ 426 w 528"/>
                  <a:gd name="T41" fmla="*/ 192 h 234"/>
                  <a:gd name="T42" fmla="*/ 420 w 528"/>
                  <a:gd name="T43" fmla="*/ 222 h 234"/>
                  <a:gd name="T44" fmla="*/ 414 w 528"/>
                  <a:gd name="T45" fmla="*/ 210 h 234"/>
                  <a:gd name="T46" fmla="*/ 414 w 528"/>
                  <a:gd name="T47" fmla="*/ 228 h 234"/>
                  <a:gd name="T48" fmla="*/ 378 w 528"/>
                  <a:gd name="T49" fmla="*/ 234 h 234"/>
                  <a:gd name="T50" fmla="*/ 372 w 528"/>
                  <a:gd name="T51" fmla="*/ 228 h 234"/>
                  <a:gd name="T52" fmla="*/ 294 w 528"/>
                  <a:gd name="T53" fmla="*/ 174 h 234"/>
                  <a:gd name="T54" fmla="*/ 228 w 528"/>
                  <a:gd name="T55" fmla="*/ 186 h 234"/>
                  <a:gd name="T56" fmla="*/ 210 w 528"/>
                  <a:gd name="T57" fmla="*/ 162 h 234"/>
                  <a:gd name="T58" fmla="*/ 120 w 528"/>
                  <a:gd name="T59" fmla="*/ 168 h 234"/>
                  <a:gd name="T60" fmla="*/ 78 w 528"/>
                  <a:gd name="T61" fmla="*/ 192 h 234"/>
                  <a:gd name="T62" fmla="*/ 0 w 528"/>
                  <a:gd name="T63" fmla="*/ 204 h 234"/>
                  <a:gd name="T64" fmla="*/ 0 w 528"/>
                  <a:gd name="T65" fmla="*/ 186 h 234"/>
                  <a:gd name="T66" fmla="*/ 18 w 528"/>
                  <a:gd name="T67" fmla="*/ 180 h 234"/>
                  <a:gd name="T68" fmla="*/ 30 w 528"/>
                  <a:gd name="T69" fmla="*/ 156 h 234"/>
                  <a:gd name="T70" fmla="*/ 78 w 528"/>
                  <a:gd name="T71" fmla="*/ 132 h 234"/>
                  <a:gd name="T72" fmla="*/ 96 w 528"/>
                  <a:gd name="T73" fmla="*/ 108 h 234"/>
                  <a:gd name="T74" fmla="*/ 102 w 528"/>
                  <a:gd name="T75" fmla="*/ 114 h 234"/>
                  <a:gd name="T76" fmla="*/ 132 w 528"/>
                  <a:gd name="T77" fmla="*/ 96 h 234"/>
                  <a:gd name="T78" fmla="*/ 150 w 528"/>
                  <a:gd name="T79" fmla="*/ 78 h 234"/>
                  <a:gd name="T80" fmla="*/ 150 w 528"/>
                  <a:gd name="T81" fmla="*/ 54 h 234"/>
                  <a:gd name="T82" fmla="*/ 498 w 528"/>
                  <a:gd name="T83" fmla="*/ 0 h 234"/>
                  <a:gd name="T84" fmla="*/ 516 w 528"/>
                  <a:gd name="T85" fmla="*/ 30 h 234"/>
                  <a:gd name="T86" fmla="*/ 504 w 528"/>
                  <a:gd name="T87" fmla="*/ 18 h 234"/>
                  <a:gd name="T88" fmla="*/ 510 w 528"/>
                  <a:gd name="T89" fmla="*/ 24 h 234"/>
                  <a:gd name="T90" fmla="*/ 492 w 528"/>
                  <a:gd name="T91" fmla="*/ 18 h 234"/>
                  <a:gd name="T92" fmla="*/ 498 w 528"/>
                  <a:gd name="T93" fmla="*/ 30 h 234"/>
                  <a:gd name="T94" fmla="*/ 486 w 528"/>
                  <a:gd name="T95" fmla="*/ 30 h 234"/>
                  <a:gd name="T96" fmla="*/ 492 w 528"/>
                  <a:gd name="T97" fmla="*/ 36 h 234"/>
                  <a:gd name="T98" fmla="*/ 480 w 528"/>
                  <a:gd name="T99" fmla="*/ 30 h 234"/>
                  <a:gd name="T100" fmla="*/ 480 w 528"/>
                  <a:gd name="T101" fmla="*/ 42 h 234"/>
                  <a:gd name="T102" fmla="*/ 468 w 528"/>
                  <a:gd name="T103" fmla="*/ 48 h 234"/>
                  <a:gd name="T104" fmla="*/ 456 w 528"/>
                  <a:gd name="T105" fmla="*/ 24 h 234"/>
                  <a:gd name="T106" fmla="*/ 462 w 528"/>
                  <a:gd name="T107" fmla="*/ 54 h 234"/>
                  <a:gd name="T108" fmla="*/ 504 w 528"/>
                  <a:gd name="T109" fmla="*/ 42 h 234"/>
                  <a:gd name="T110" fmla="*/ 504 w 528"/>
                  <a:gd name="T111" fmla="*/ 66 h 234"/>
                  <a:gd name="T112" fmla="*/ 510 w 528"/>
                  <a:gd name="T113" fmla="*/ 66 h 234"/>
                  <a:gd name="T114" fmla="*/ 516 w 528"/>
                  <a:gd name="T115" fmla="*/ 42 h 234"/>
                  <a:gd name="T116" fmla="*/ 528 w 528"/>
                  <a:gd name="T117" fmla="*/ 66 h 234"/>
                  <a:gd name="T118" fmla="*/ 528 w 528"/>
                  <a:gd name="T119" fmla="*/ 72 h 2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8"/>
                  <a:gd name="T181" fmla="*/ 0 h 234"/>
                  <a:gd name="T182" fmla="*/ 528 w 528"/>
                  <a:gd name="T183" fmla="*/ 234 h 2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8" h="234">
                    <a:moveTo>
                      <a:pt x="528" y="66"/>
                    </a:moveTo>
                    <a:lnTo>
                      <a:pt x="510" y="90"/>
                    </a:lnTo>
                    <a:lnTo>
                      <a:pt x="486" y="96"/>
                    </a:lnTo>
                    <a:lnTo>
                      <a:pt x="486" y="78"/>
                    </a:lnTo>
                    <a:lnTo>
                      <a:pt x="474" y="84"/>
                    </a:lnTo>
                    <a:lnTo>
                      <a:pt x="480" y="96"/>
                    </a:lnTo>
                    <a:lnTo>
                      <a:pt x="450" y="90"/>
                    </a:lnTo>
                    <a:lnTo>
                      <a:pt x="486" y="102"/>
                    </a:lnTo>
                    <a:lnTo>
                      <a:pt x="474" y="126"/>
                    </a:lnTo>
                    <a:lnTo>
                      <a:pt x="456" y="126"/>
                    </a:lnTo>
                    <a:lnTo>
                      <a:pt x="474" y="132"/>
                    </a:lnTo>
                    <a:lnTo>
                      <a:pt x="492" y="120"/>
                    </a:lnTo>
                    <a:lnTo>
                      <a:pt x="504" y="126"/>
                    </a:lnTo>
                    <a:lnTo>
                      <a:pt x="492" y="144"/>
                    </a:lnTo>
                    <a:lnTo>
                      <a:pt x="486" y="138"/>
                    </a:lnTo>
                    <a:lnTo>
                      <a:pt x="462" y="156"/>
                    </a:lnTo>
                    <a:lnTo>
                      <a:pt x="456" y="150"/>
                    </a:lnTo>
                    <a:lnTo>
                      <a:pt x="450" y="168"/>
                    </a:lnTo>
                    <a:lnTo>
                      <a:pt x="438" y="150"/>
                    </a:lnTo>
                    <a:lnTo>
                      <a:pt x="444" y="168"/>
                    </a:lnTo>
                    <a:lnTo>
                      <a:pt x="426" y="192"/>
                    </a:lnTo>
                    <a:lnTo>
                      <a:pt x="420" y="222"/>
                    </a:lnTo>
                    <a:lnTo>
                      <a:pt x="414" y="210"/>
                    </a:lnTo>
                    <a:lnTo>
                      <a:pt x="414" y="228"/>
                    </a:lnTo>
                    <a:lnTo>
                      <a:pt x="378" y="234"/>
                    </a:lnTo>
                    <a:lnTo>
                      <a:pt x="372" y="228"/>
                    </a:lnTo>
                    <a:lnTo>
                      <a:pt x="294" y="174"/>
                    </a:lnTo>
                    <a:lnTo>
                      <a:pt x="228" y="186"/>
                    </a:lnTo>
                    <a:lnTo>
                      <a:pt x="210" y="162"/>
                    </a:lnTo>
                    <a:lnTo>
                      <a:pt x="120" y="168"/>
                    </a:lnTo>
                    <a:lnTo>
                      <a:pt x="78" y="192"/>
                    </a:lnTo>
                    <a:lnTo>
                      <a:pt x="0" y="204"/>
                    </a:lnTo>
                    <a:lnTo>
                      <a:pt x="0" y="186"/>
                    </a:lnTo>
                    <a:lnTo>
                      <a:pt x="18" y="180"/>
                    </a:lnTo>
                    <a:lnTo>
                      <a:pt x="30" y="156"/>
                    </a:lnTo>
                    <a:lnTo>
                      <a:pt x="78" y="132"/>
                    </a:lnTo>
                    <a:lnTo>
                      <a:pt x="96" y="108"/>
                    </a:lnTo>
                    <a:lnTo>
                      <a:pt x="102" y="114"/>
                    </a:lnTo>
                    <a:lnTo>
                      <a:pt x="132" y="96"/>
                    </a:lnTo>
                    <a:lnTo>
                      <a:pt x="150" y="78"/>
                    </a:lnTo>
                    <a:lnTo>
                      <a:pt x="150" y="54"/>
                    </a:lnTo>
                    <a:lnTo>
                      <a:pt x="498" y="0"/>
                    </a:lnTo>
                    <a:lnTo>
                      <a:pt x="516" y="30"/>
                    </a:lnTo>
                    <a:lnTo>
                      <a:pt x="504" y="18"/>
                    </a:lnTo>
                    <a:lnTo>
                      <a:pt x="510" y="24"/>
                    </a:lnTo>
                    <a:lnTo>
                      <a:pt x="492" y="18"/>
                    </a:lnTo>
                    <a:lnTo>
                      <a:pt x="498" y="30"/>
                    </a:lnTo>
                    <a:lnTo>
                      <a:pt x="486" y="30"/>
                    </a:lnTo>
                    <a:lnTo>
                      <a:pt x="492" y="36"/>
                    </a:lnTo>
                    <a:lnTo>
                      <a:pt x="480" y="30"/>
                    </a:lnTo>
                    <a:lnTo>
                      <a:pt x="480" y="42"/>
                    </a:lnTo>
                    <a:lnTo>
                      <a:pt x="468" y="48"/>
                    </a:lnTo>
                    <a:lnTo>
                      <a:pt x="456" y="24"/>
                    </a:lnTo>
                    <a:lnTo>
                      <a:pt x="462" y="54"/>
                    </a:lnTo>
                    <a:lnTo>
                      <a:pt x="504" y="42"/>
                    </a:lnTo>
                    <a:lnTo>
                      <a:pt x="504" y="66"/>
                    </a:lnTo>
                    <a:lnTo>
                      <a:pt x="510" y="66"/>
                    </a:lnTo>
                    <a:lnTo>
                      <a:pt x="516" y="42"/>
                    </a:lnTo>
                    <a:lnTo>
                      <a:pt x="528" y="66"/>
                    </a:lnTo>
                    <a:lnTo>
                      <a:pt x="528" y="7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94" name="Freeform 466"/>
              <p:cNvSpPr>
                <a:spLocks noChangeAspect="1"/>
              </p:cNvSpPr>
              <p:nvPr/>
            </p:nvSpPr>
            <p:spPr bwMode="auto">
              <a:xfrm>
                <a:off x="4149" y="2172"/>
                <a:ext cx="6" cy="6"/>
              </a:xfrm>
              <a:custGeom>
                <a:avLst/>
                <a:gdLst>
                  <a:gd name="T0" fmla="*/ 6 w 6"/>
                  <a:gd name="T1" fmla="*/ 0 h 6"/>
                  <a:gd name="T2" fmla="*/ 0 w 6"/>
                  <a:gd name="T3" fmla="*/ 6 h 6"/>
                  <a:gd name="T4" fmla="*/ 6 w 6"/>
                  <a:gd name="T5" fmla="*/ 0 h 6"/>
                  <a:gd name="T6" fmla="*/ 6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6"/>
                    </a:lnTo>
                    <a:lnTo>
                      <a:pt x="6" y="0"/>
                    </a:lnTo>
                    <a:lnTo>
                      <a:pt x="6"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95" name="Freeform 467"/>
              <p:cNvSpPr>
                <a:spLocks noChangeAspect="1"/>
              </p:cNvSpPr>
              <p:nvPr/>
            </p:nvSpPr>
            <p:spPr bwMode="auto">
              <a:xfrm>
                <a:off x="2475" y="1320"/>
                <a:ext cx="408" cy="252"/>
              </a:xfrm>
              <a:custGeom>
                <a:avLst/>
                <a:gdLst>
                  <a:gd name="T0" fmla="*/ 408 w 408"/>
                  <a:gd name="T1" fmla="*/ 252 h 252"/>
                  <a:gd name="T2" fmla="*/ 0 w 408"/>
                  <a:gd name="T3" fmla="*/ 234 h 252"/>
                  <a:gd name="T4" fmla="*/ 6 w 408"/>
                  <a:gd name="T5" fmla="*/ 204 h 252"/>
                  <a:gd name="T6" fmla="*/ 24 w 408"/>
                  <a:gd name="T7" fmla="*/ 0 h 252"/>
                  <a:gd name="T8" fmla="*/ 378 w 408"/>
                  <a:gd name="T9" fmla="*/ 18 h 252"/>
                  <a:gd name="T10" fmla="*/ 408 w 408"/>
                  <a:gd name="T11" fmla="*/ 246 h 252"/>
                  <a:gd name="T12" fmla="*/ 408 w 408"/>
                  <a:gd name="T13" fmla="*/ 252 h 252"/>
                  <a:gd name="T14" fmla="*/ 0 60000 65536"/>
                  <a:gd name="T15" fmla="*/ 0 60000 65536"/>
                  <a:gd name="T16" fmla="*/ 0 60000 65536"/>
                  <a:gd name="T17" fmla="*/ 0 60000 65536"/>
                  <a:gd name="T18" fmla="*/ 0 60000 65536"/>
                  <a:gd name="T19" fmla="*/ 0 60000 65536"/>
                  <a:gd name="T20" fmla="*/ 0 60000 65536"/>
                  <a:gd name="T21" fmla="*/ 0 w 408"/>
                  <a:gd name="T22" fmla="*/ 0 h 252"/>
                  <a:gd name="T23" fmla="*/ 408 w 408"/>
                  <a:gd name="T24" fmla="*/ 252 h 2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8" h="252">
                    <a:moveTo>
                      <a:pt x="408" y="252"/>
                    </a:moveTo>
                    <a:lnTo>
                      <a:pt x="0" y="234"/>
                    </a:lnTo>
                    <a:lnTo>
                      <a:pt x="6" y="204"/>
                    </a:lnTo>
                    <a:lnTo>
                      <a:pt x="24" y="0"/>
                    </a:lnTo>
                    <a:lnTo>
                      <a:pt x="378" y="18"/>
                    </a:lnTo>
                    <a:lnTo>
                      <a:pt x="408" y="246"/>
                    </a:lnTo>
                    <a:lnTo>
                      <a:pt x="408" y="252"/>
                    </a:lnTo>
                    <a:close/>
                  </a:path>
                </a:pathLst>
              </a:custGeom>
              <a:solidFill>
                <a:srgbClr val="FFAA00"/>
              </a:solidFill>
              <a:ln w="9525">
                <a:solidFill>
                  <a:srgbClr val="FFAA00"/>
                </a:solidFill>
                <a:round/>
                <a:headEnd/>
                <a:tailEnd/>
              </a:ln>
            </p:spPr>
            <p:txBody>
              <a:bodyPr/>
              <a:lstStyle/>
              <a:p>
                <a:endParaRPr lang="en-US"/>
              </a:p>
            </p:txBody>
          </p:sp>
          <p:sp>
            <p:nvSpPr>
              <p:cNvPr id="22896" name="Freeform 468"/>
              <p:cNvSpPr>
                <a:spLocks noChangeAspect="1"/>
              </p:cNvSpPr>
              <p:nvPr/>
            </p:nvSpPr>
            <p:spPr bwMode="auto">
              <a:xfrm>
                <a:off x="2475" y="1320"/>
                <a:ext cx="408" cy="258"/>
              </a:xfrm>
              <a:custGeom>
                <a:avLst/>
                <a:gdLst>
                  <a:gd name="T0" fmla="*/ 408 w 408"/>
                  <a:gd name="T1" fmla="*/ 252 h 258"/>
                  <a:gd name="T2" fmla="*/ 0 w 408"/>
                  <a:gd name="T3" fmla="*/ 234 h 258"/>
                  <a:gd name="T4" fmla="*/ 6 w 408"/>
                  <a:gd name="T5" fmla="*/ 204 h 258"/>
                  <a:gd name="T6" fmla="*/ 24 w 408"/>
                  <a:gd name="T7" fmla="*/ 0 h 258"/>
                  <a:gd name="T8" fmla="*/ 378 w 408"/>
                  <a:gd name="T9" fmla="*/ 18 h 258"/>
                  <a:gd name="T10" fmla="*/ 408 w 408"/>
                  <a:gd name="T11" fmla="*/ 246 h 258"/>
                  <a:gd name="T12" fmla="*/ 408 w 408"/>
                  <a:gd name="T13" fmla="*/ 252 h 258"/>
                  <a:gd name="T14" fmla="*/ 408 w 408"/>
                  <a:gd name="T15" fmla="*/ 258 h 258"/>
                  <a:gd name="T16" fmla="*/ 0 60000 65536"/>
                  <a:gd name="T17" fmla="*/ 0 60000 65536"/>
                  <a:gd name="T18" fmla="*/ 0 60000 65536"/>
                  <a:gd name="T19" fmla="*/ 0 60000 65536"/>
                  <a:gd name="T20" fmla="*/ 0 60000 65536"/>
                  <a:gd name="T21" fmla="*/ 0 60000 65536"/>
                  <a:gd name="T22" fmla="*/ 0 60000 65536"/>
                  <a:gd name="T23" fmla="*/ 0 60000 65536"/>
                  <a:gd name="T24" fmla="*/ 0 w 408"/>
                  <a:gd name="T25" fmla="*/ 0 h 258"/>
                  <a:gd name="T26" fmla="*/ 408 w 408"/>
                  <a:gd name="T27" fmla="*/ 258 h 2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8" h="258">
                    <a:moveTo>
                      <a:pt x="408" y="252"/>
                    </a:moveTo>
                    <a:lnTo>
                      <a:pt x="0" y="234"/>
                    </a:lnTo>
                    <a:lnTo>
                      <a:pt x="6" y="204"/>
                    </a:lnTo>
                    <a:lnTo>
                      <a:pt x="24" y="0"/>
                    </a:lnTo>
                    <a:lnTo>
                      <a:pt x="378" y="18"/>
                    </a:lnTo>
                    <a:lnTo>
                      <a:pt x="408" y="246"/>
                    </a:lnTo>
                    <a:lnTo>
                      <a:pt x="408" y="252"/>
                    </a:lnTo>
                    <a:lnTo>
                      <a:pt x="408" y="25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97" name="Freeform 469"/>
              <p:cNvSpPr>
                <a:spLocks noChangeAspect="1"/>
              </p:cNvSpPr>
              <p:nvPr/>
            </p:nvSpPr>
            <p:spPr bwMode="auto">
              <a:xfrm>
                <a:off x="3561" y="1806"/>
                <a:ext cx="258" cy="294"/>
              </a:xfrm>
              <a:custGeom>
                <a:avLst/>
                <a:gdLst>
                  <a:gd name="T0" fmla="*/ 258 w 258"/>
                  <a:gd name="T1" fmla="*/ 102 h 294"/>
                  <a:gd name="T2" fmla="*/ 252 w 258"/>
                  <a:gd name="T3" fmla="*/ 108 h 294"/>
                  <a:gd name="T4" fmla="*/ 258 w 258"/>
                  <a:gd name="T5" fmla="*/ 132 h 294"/>
                  <a:gd name="T6" fmla="*/ 252 w 258"/>
                  <a:gd name="T7" fmla="*/ 186 h 294"/>
                  <a:gd name="T8" fmla="*/ 210 w 258"/>
                  <a:gd name="T9" fmla="*/ 222 h 294"/>
                  <a:gd name="T10" fmla="*/ 204 w 258"/>
                  <a:gd name="T11" fmla="*/ 246 h 294"/>
                  <a:gd name="T12" fmla="*/ 186 w 258"/>
                  <a:gd name="T13" fmla="*/ 246 h 294"/>
                  <a:gd name="T14" fmla="*/ 186 w 258"/>
                  <a:gd name="T15" fmla="*/ 276 h 294"/>
                  <a:gd name="T16" fmla="*/ 168 w 258"/>
                  <a:gd name="T17" fmla="*/ 294 h 294"/>
                  <a:gd name="T18" fmla="*/ 162 w 258"/>
                  <a:gd name="T19" fmla="*/ 294 h 294"/>
                  <a:gd name="T20" fmla="*/ 144 w 258"/>
                  <a:gd name="T21" fmla="*/ 270 h 294"/>
                  <a:gd name="T22" fmla="*/ 96 w 258"/>
                  <a:gd name="T23" fmla="*/ 288 h 294"/>
                  <a:gd name="T24" fmla="*/ 60 w 258"/>
                  <a:gd name="T25" fmla="*/ 276 h 294"/>
                  <a:gd name="T26" fmla="*/ 48 w 258"/>
                  <a:gd name="T27" fmla="*/ 258 h 294"/>
                  <a:gd name="T28" fmla="*/ 24 w 258"/>
                  <a:gd name="T29" fmla="*/ 258 h 294"/>
                  <a:gd name="T30" fmla="*/ 0 w 258"/>
                  <a:gd name="T31" fmla="*/ 54 h 294"/>
                  <a:gd name="T32" fmla="*/ 24 w 258"/>
                  <a:gd name="T33" fmla="*/ 54 h 294"/>
                  <a:gd name="T34" fmla="*/ 78 w 258"/>
                  <a:gd name="T35" fmla="*/ 42 h 294"/>
                  <a:gd name="T36" fmla="*/ 78 w 258"/>
                  <a:gd name="T37" fmla="*/ 48 h 294"/>
                  <a:gd name="T38" fmla="*/ 120 w 258"/>
                  <a:gd name="T39" fmla="*/ 54 h 294"/>
                  <a:gd name="T40" fmla="*/ 108 w 258"/>
                  <a:gd name="T41" fmla="*/ 66 h 294"/>
                  <a:gd name="T42" fmla="*/ 138 w 258"/>
                  <a:gd name="T43" fmla="*/ 66 h 294"/>
                  <a:gd name="T44" fmla="*/ 186 w 258"/>
                  <a:gd name="T45" fmla="*/ 48 h 294"/>
                  <a:gd name="T46" fmla="*/ 198 w 258"/>
                  <a:gd name="T47" fmla="*/ 24 h 294"/>
                  <a:gd name="T48" fmla="*/ 240 w 258"/>
                  <a:gd name="T49" fmla="*/ 0 h 294"/>
                  <a:gd name="T50" fmla="*/ 258 w 258"/>
                  <a:gd name="T51" fmla="*/ 90 h 294"/>
                  <a:gd name="T52" fmla="*/ 258 w 258"/>
                  <a:gd name="T53" fmla="*/ 102 h 29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8"/>
                  <a:gd name="T82" fmla="*/ 0 h 294"/>
                  <a:gd name="T83" fmla="*/ 258 w 258"/>
                  <a:gd name="T84" fmla="*/ 294 h 29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8" h="294">
                    <a:moveTo>
                      <a:pt x="258" y="102"/>
                    </a:moveTo>
                    <a:lnTo>
                      <a:pt x="252" y="108"/>
                    </a:lnTo>
                    <a:lnTo>
                      <a:pt x="258" y="132"/>
                    </a:lnTo>
                    <a:lnTo>
                      <a:pt x="252" y="186"/>
                    </a:lnTo>
                    <a:lnTo>
                      <a:pt x="210" y="222"/>
                    </a:lnTo>
                    <a:lnTo>
                      <a:pt x="204" y="246"/>
                    </a:lnTo>
                    <a:lnTo>
                      <a:pt x="186" y="246"/>
                    </a:lnTo>
                    <a:lnTo>
                      <a:pt x="186" y="276"/>
                    </a:lnTo>
                    <a:lnTo>
                      <a:pt x="168" y="294"/>
                    </a:lnTo>
                    <a:lnTo>
                      <a:pt x="162" y="294"/>
                    </a:lnTo>
                    <a:lnTo>
                      <a:pt x="144" y="270"/>
                    </a:lnTo>
                    <a:lnTo>
                      <a:pt x="96" y="288"/>
                    </a:lnTo>
                    <a:lnTo>
                      <a:pt x="60" y="276"/>
                    </a:lnTo>
                    <a:lnTo>
                      <a:pt x="48" y="258"/>
                    </a:lnTo>
                    <a:lnTo>
                      <a:pt x="24" y="258"/>
                    </a:lnTo>
                    <a:lnTo>
                      <a:pt x="0" y="54"/>
                    </a:lnTo>
                    <a:lnTo>
                      <a:pt x="24" y="54"/>
                    </a:lnTo>
                    <a:lnTo>
                      <a:pt x="78" y="42"/>
                    </a:lnTo>
                    <a:lnTo>
                      <a:pt x="78" y="48"/>
                    </a:lnTo>
                    <a:lnTo>
                      <a:pt x="120" y="54"/>
                    </a:lnTo>
                    <a:lnTo>
                      <a:pt x="108" y="66"/>
                    </a:lnTo>
                    <a:lnTo>
                      <a:pt x="138" y="66"/>
                    </a:lnTo>
                    <a:lnTo>
                      <a:pt x="186" y="48"/>
                    </a:lnTo>
                    <a:lnTo>
                      <a:pt x="198" y="24"/>
                    </a:lnTo>
                    <a:lnTo>
                      <a:pt x="240" y="0"/>
                    </a:lnTo>
                    <a:lnTo>
                      <a:pt x="258" y="90"/>
                    </a:lnTo>
                    <a:lnTo>
                      <a:pt x="258" y="102"/>
                    </a:lnTo>
                    <a:close/>
                  </a:path>
                </a:pathLst>
              </a:custGeom>
              <a:solidFill>
                <a:srgbClr val="FF8C00"/>
              </a:solidFill>
              <a:ln w="9525">
                <a:solidFill>
                  <a:srgbClr val="FF8C00"/>
                </a:solidFill>
                <a:round/>
                <a:headEnd/>
                <a:tailEnd/>
              </a:ln>
            </p:spPr>
            <p:txBody>
              <a:bodyPr/>
              <a:lstStyle/>
              <a:p>
                <a:endParaRPr lang="en-US"/>
              </a:p>
            </p:txBody>
          </p:sp>
          <p:sp>
            <p:nvSpPr>
              <p:cNvPr id="22898" name="Freeform 470"/>
              <p:cNvSpPr>
                <a:spLocks noChangeAspect="1"/>
              </p:cNvSpPr>
              <p:nvPr/>
            </p:nvSpPr>
            <p:spPr bwMode="auto">
              <a:xfrm>
                <a:off x="3561" y="1806"/>
                <a:ext cx="258" cy="294"/>
              </a:xfrm>
              <a:custGeom>
                <a:avLst/>
                <a:gdLst>
                  <a:gd name="T0" fmla="*/ 258 w 258"/>
                  <a:gd name="T1" fmla="*/ 102 h 294"/>
                  <a:gd name="T2" fmla="*/ 252 w 258"/>
                  <a:gd name="T3" fmla="*/ 108 h 294"/>
                  <a:gd name="T4" fmla="*/ 258 w 258"/>
                  <a:gd name="T5" fmla="*/ 132 h 294"/>
                  <a:gd name="T6" fmla="*/ 252 w 258"/>
                  <a:gd name="T7" fmla="*/ 186 h 294"/>
                  <a:gd name="T8" fmla="*/ 210 w 258"/>
                  <a:gd name="T9" fmla="*/ 222 h 294"/>
                  <a:gd name="T10" fmla="*/ 204 w 258"/>
                  <a:gd name="T11" fmla="*/ 246 h 294"/>
                  <a:gd name="T12" fmla="*/ 186 w 258"/>
                  <a:gd name="T13" fmla="*/ 246 h 294"/>
                  <a:gd name="T14" fmla="*/ 186 w 258"/>
                  <a:gd name="T15" fmla="*/ 276 h 294"/>
                  <a:gd name="T16" fmla="*/ 168 w 258"/>
                  <a:gd name="T17" fmla="*/ 294 h 294"/>
                  <a:gd name="T18" fmla="*/ 162 w 258"/>
                  <a:gd name="T19" fmla="*/ 294 h 294"/>
                  <a:gd name="T20" fmla="*/ 144 w 258"/>
                  <a:gd name="T21" fmla="*/ 270 h 294"/>
                  <a:gd name="T22" fmla="*/ 96 w 258"/>
                  <a:gd name="T23" fmla="*/ 288 h 294"/>
                  <a:gd name="T24" fmla="*/ 60 w 258"/>
                  <a:gd name="T25" fmla="*/ 276 h 294"/>
                  <a:gd name="T26" fmla="*/ 48 w 258"/>
                  <a:gd name="T27" fmla="*/ 258 h 294"/>
                  <a:gd name="T28" fmla="*/ 24 w 258"/>
                  <a:gd name="T29" fmla="*/ 258 h 294"/>
                  <a:gd name="T30" fmla="*/ 0 w 258"/>
                  <a:gd name="T31" fmla="*/ 54 h 294"/>
                  <a:gd name="T32" fmla="*/ 24 w 258"/>
                  <a:gd name="T33" fmla="*/ 54 h 294"/>
                  <a:gd name="T34" fmla="*/ 78 w 258"/>
                  <a:gd name="T35" fmla="*/ 42 h 294"/>
                  <a:gd name="T36" fmla="*/ 78 w 258"/>
                  <a:gd name="T37" fmla="*/ 48 h 294"/>
                  <a:gd name="T38" fmla="*/ 120 w 258"/>
                  <a:gd name="T39" fmla="*/ 54 h 294"/>
                  <a:gd name="T40" fmla="*/ 108 w 258"/>
                  <a:gd name="T41" fmla="*/ 66 h 294"/>
                  <a:gd name="T42" fmla="*/ 138 w 258"/>
                  <a:gd name="T43" fmla="*/ 66 h 294"/>
                  <a:gd name="T44" fmla="*/ 186 w 258"/>
                  <a:gd name="T45" fmla="*/ 48 h 294"/>
                  <a:gd name="T46" fmla="*/ 198 w 258"/>
                  <a:gd name="T47" fmla="*/ 24 h 294"/>
                  <a:gd name="T48" fmla="*/ 240 w 258"/>
                  <a:gd name="T49" fmla="*/ 0 h 294"/>
                  <a:gd name="T50" fmla="*/ 258 w 258"/>
                  <a:gd name="T51" fmla="*/ 90 h 294"/>
                  <a:gd name="T52" fmla="*/ 258 w 258"/>
                  <a:gd name="T53" fmla="*/ 102 h 294"/>
                  <a:gd name="T54" fmla="*/ 258 w 258"/>
                  <a:gd name="T55" fmla="*/ 108 h 2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8"/>
                  <a:gd name="T85" fmla="*/ 0 h 294"/>
                  <a:gd name="T86" fmla="*/ 258 w 258"/>
                  <a:gd name="T87" fmla="*/ 294 h 2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8" h="294">
                    <a:moveTo>
                      <a:pt x="258" y="102"/>
                    </a:moveTo>
                    <a:lnTo>
                      <a:pt x="252" y="108"/>
                    </a:lnTo>
                    <a:lnTo>
                      <a:pt x="258" y="132"/>
                    </a:lnTo>
                    <a:lnTo>
                      <a:pt x="252" y="186"/>
                    </a:lnTo>
                    <a:lnTo>
                      <a:pt x="210" y="222"/>
                    </a:lnTo>
                    <a:lnTo>
                      <a:pt x="204" y="246"/>
                    </a:lnTo>
                    <a:lnTo>
                      <a:pt x="186" y="246"/>
                    </a:lnTo>
                    <a:lnTo>
                      <a:pt x="186" y="276"/>
                    </a:lnTo>
                    <a:lnTo>
                      <a:pt x="168" y="294"/>
                    </a:lnTo>
                    <a:lnTo>
                      <a:pt x="162" y="294"/>
                    </a:lnTo>
                    <a:lnTo>
                      <a:pt x="144" y="270"/>
                    </a:lnTo>
                    <a:lnTo>
                      <a:pt x="96" y="288"/>
                    </a:lnTo>
                    <a:lnTo>
                      <a:pt x="60" y="276"/>
                    </a:lnTo>
                    <a:lnTo>
                      <a:pt x="48" y="258"/>
                    </a:lnTo>
                    <a:lnTo>
                      <a:pt x="24" y="258"/>
                    </a:lnTo>
                    <a:lnTo>
                      <a:pt x="0" y="54"/>
                    </a:lnTo>
                    <a:lnTo>
                      <a:pt x="24" y="54"/>
                    </a:lnTo>
                    <a:lnTo>
                      <a:pt x="78" y="42"/>
                    </a:lnTo>
                    <a:lnTo>
                      <a:pt x="78" y="48"/>
                    </a:lnTo>
                    <a:lnTo>
                      <a:pt x="120" y="54"/>
                    </a:lnTo>
                    <a:lnTo>
                      <a:pt x="108" y="66"/>
                    </a:lnTo>
                    <a:lnTo>
                      <a:pt x="138" y="66"/>
                    </a:lnTo>
                    <a:lnTo>
                      <a:pt x="186" y="48"/>
                    </a:lnTo>
                    <a:lnTo>
                      <a:pt x="198" y="24"/>
                    </a:lnTo>
                    <a:lnTo>
                      <a:pt x="240" y="0"/>
                    </a:lnTo>
                    <a:lnTo>
                      <a:pt x="258" y="90"/>
                    </a:lnTo>
                    <a:lnTo>
                      <a:pt x="258" y="102"/>
                    </a:lnTo>
                    <a:lnTo>
                      <a:pt x="258" y="10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99" name="Freeform 471"/>
              <p:cNvSpPr>
                <a:spLocks noChangeAspect="1"/>
              </p:cNvSpPr>
              <p:nvPr/>
            </p:nvSpPr>
            <p:spPr bwMode="auto">
              <a:xfrm>
                <a:off x="2475" y="2250"/>
                <a:ext cx="534" cy="282"/>
              </a:xfrm>
              <a:custGeom>
                <a:avLst/>
                <a:gdLst>
                  <a:gd name="T0" fmla="*/ 522 w 534"/>
                  <a:gd name="T1" fmla="*/ 54 h 282"/>
                  <a:gd name="T2" fmla="*/ 534 w 534"/>
                  <a:gd name="T3" fmla="*/ 144 h 282"/>
                  <a:gd name="T4" fmla="*/ 534 w 534"/>
                  <a:gd name="T5" fmla="*/ 282 h 282"/>
                  <a:gd name="T6" fmla="*/ 486 w 534"/>
                  <a:gd name="T7" fmla="*/ 252 h 282"/>
                  <a:gd name="T8" fmla="*/ 414 w 534"/>
                  <a:gd name="T9" fmla="*/ 276 h 282"/>
                  <a:gd name="T10" fmla="*/ 396 w 534"/>
                  <a:gd name="T11" fmla="*/ 258 h 282"/>
                  <a:gd name="T12" fmla="*/ 384 w 534"/>
                  <a:gd name="T13" fmla="*/ 264 h 282"/>
                  <a:gd name="T14" fmla="*/ 378 w 534"/>
                  <a:gd name="T15" fmla="*/ 258 h 282"/>
                  <a:gd name="T16" fmla="*/ 366 w 534"/>
                  <a:gd name="T17" fmla="*/ 276 h 282"/>
                  <a:gd name="T18" fmla="*/ 360 w 534"/>
                  <a:gd name="T19" fmla="*/ 258 h 282"/>
                  <a:gd name="T20" fmla="*/ 348 w 534"/>
                  <a:gd name="T21" fmla="*/ 270 h 282"/>
                  <a:gd name="T22" fmla="*/ 330 w 534"/>
                  <a:gd name="T23" fmla="*/ 252 h 282"/>
                  <a:gd name="T24" fmla="*/ 318 w 534"/>
                  <a:gd name="T25" fmla="*/ 264 h 282"/>
                  <a:gd name="T26" fmla="*/ 300 w 534"/>
                  <a:gd name="T27" fmla="*/ 240 h 282"/>
                  <a:gd name="T28" fmla="*/ 276 w 534"/>
                  <a:gd name="T29" fmla="*/ 246 h 282"/>
                  <a:gd name="T30" fmla="*/ 234 w 534"/>
                  <a:gd name="T31" fmla="*/ 234 h 282"/>
                  <a:gd name="T32" fmla="*/ 222 w 534"/>
                  <a:gd name="T33" fmla="*/ 216 h 282"/>
                  <a:gd name="T34" fmla="*/ 204 w 534"/>
                  <a:gd name="T35" fmla="*/ 216 h 282"/>
                  <a:gd name="T36" fmla="*/ 180 w 534"/>
                  <a:gd name="T37" fmla="*/ 204 h 282"/>
                  <a:gd name="T38" fmla="*/ 192 w 534"/>
                  <a:gd name="T39" fmla="*/ 54 h 282"/>
                  <a:gd name="T40" fmla="*/ 0 w 534"/>
                  <a:gd name="T41" fmla="*/ 42 h 282"/>
                  <a:gd name="T42" fmla="*/ 6 w 534"/>
                  <a:gd name="T43" fmla="*/ 0 h 282"/>
                  <a:gd name="T44" fmla="*/ 66 w 534"/>
                  <a:gd name="T45" fmla="*/ 6 h 282"/>
                  <a:gd name="T46" fmla="*/ 522 w 534"/>
                  <a:gd name="T47" fmla="*/ 18 h 282"/>
                  <a:gd name="T48" fmla="*/ 522 w 534"/>
                  <a:gd name="T49" fmla="*/ 42 h 282"/>
                  <a:gd name="T50" fmla="*/ 522 w 534"/>
                  <a:gd name="T51" fmla="*/ 54 h 2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4"/>
                  <a:gd name="T79" fmla="*/ 0 h 282"/>
                  <a:gd name="T80" fmla="*/ 534 w 534"/>
                  <a:gd name="T81" fmla="*/ 282 h 2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4" h="282">
                    <a:moveTo>
                      <a:pt x="522" y="54"/>
                    </a:moveTo>
                    <a:lnTo>
                      <a:pt x="534" y="144"/>
                    </a:lnTo>
                    <a:lnTo>
                      <a:pt x="534" y="282"/>
                    </a:lnTo>
                    <a:lnTo>
                      <a:pt x="486" y="252"/>
                    </a:lnTo>
                    <a:lnTo>
                      <a:pt x="414" y="276"/>
                    </a:lnTo>
                    <a:lnTo>
                      <a:pt x="396" y="258"/>
                    </a:lnTo>
                    <a:lnTo>
                      <a:pt x="384" y="264"/>
                    </a:lnTo>
                    <a:lnTo>
                      <a:pt x="378" y="258"/>
                    </a:lnTo>
                    <a:lnTo>
                      <a:pt x="366" y="276"/>
                    </a:lnTo>
                    <a:lnTo>
                      <a:pt x="360" y="258"/>
                    </a:lnTo>
                    <a:lnTo>
                      <a:pt x="348" y="270"/>
                    </a:lnTo>
                    <a:lnTo>
                      <a:pt x="330" y="252"/>
                    </a:lnTo>
                    <a:lnTo>
                      <a:pt x="318" y="264"/>
                    </a:lnTo>
                    <a:lnTo>
                      <a:pt x="300" y="240"/>
                    </a:lnTo>
                    <a:lnTo>
                      <a:pt x="276" y="246"/>
                    </a:lnTo>
                    <a:lnTo>
                      <a:pt x="234" y="234"/>
                    </a:lnTo>
                    <a:lnTo>
                      <a:pt x="222" y="216"/>
                    </a:lnTo>
                    <a:lnTo>
                      <a:pt x="204" y="216"/>
                    </a:lnTo>
                    <a:lnTo>
                      <a:pt x="180" y="204"/>
                    </a:lnTo>
                    <a:lnTo>
                      <a:pt x="192" y="54"/>
                    </a:lnTo>
                    <a:lnTo>
                      <a:pt x="0" y="42"/>
                    </a:lnTo>
                    <a:lnTo>
                      <a:pt x="6" y="0"/>
                    </a:lnTo>
                    <a:lnTo>
                      <a:pt x="66" y="6"/>
                    </a:lnTo>
                    <a:lnTo>
                      <a:pt x="522" y="18"/>
                    </a:lnTo>
                    <a:lnTo>
                      <a:pt x="522" y="42"/>
                    </a:lnTo>
                    <a:lnTo>
                      <a:pt x="522" y="54"/>
                    </a:lnTo>
                    <a:close/>
                  </a:path>
                </a:pathLst>
              </a:custGeom>
              <a:solidFill>
                <a:srgbClr val="FFAA00"/>
              </a:solidFill>
              <a:ln w="9525">
                <a:solidFill>
                  <a:srgbClr val="FFAA00"/>
                </a:solidFill>
                <a:round/>
                <a:headEnd/>
                <a:tailEnd/>
              </a:ln>
            </p:spPr>
            <p:txBody>
              <a:bodyPr/>
              <a:lstStyle/>
              <a:p>
                <a:endParaRPr lang="en-US"/>
              </a:p>
            </p:txBody>
          </p:sp>
          <p:sp>
            <p:nvSpPr>
              <p:cNvPr id="22900" name="Freeform 472"/>
              <p:cNvSpPr>
                <a:spLocks noChangeAspect="1"/>
              </p:cNvSpPr>
              <p:nvPr/>
            </p:nvSpPr>
            <p:spPr bwMode="auto">
              <a:xfrm>
                <a:off x="2475" y="2250"/>
                <a:ext cx="534" cy="282"/>
              </a:xfrm>
              <a:custGeom>
                <a:avLst/>
                <a:gdLst>
                  <a:gd name="T0" fmla="*/ 522 w 534"/>
                  <a:gd name="T1" fmla="*/ 54 h 282"/>
                  <a:gd name="T2" fmla="*/ 534 w 534"/>
                  <a:gd name="T3" fmla="*/ 144 h 282"/>
                  <a:gd name="T4" fmla="*/ 534 w 534"/>
                  <a:gd name="T5" fmla="*/ 282 h 282"/>
                  <a:gd name="T6" fmla="*/ 486 w 534"/>
                  <a:gd name="T7" fmla="*/ 252 h 282"/>
                  <a:gd name="T8" fmla="*/ 414 w 534"/>
                  <a:gd name="T9" fmla="*/ 276 h 282"/>
                  <a:gd name="T10" fmla="*/ 396 w 534"/>
                  <a:gd name="T11" fmla="*/ 258 h 282"/>
                  <a:gd name="T12" fmla="*/ 384 w 534"/>
                  <a:gd name="T13" fmla="*/ 264 h 282"/>
                  <a:gd name="T14" fmla="*/ 378 w 534"/>
                  <a:gd name="T15" fmla="*/ 258 h 282"/>
                  <a:gd name="T16" fmla="*/ 366 w 534"/>
                  <a:gd name="T17" fmla="*/ 276 h 282"/>
                  <a:gd name="T18" fmla="*/ 360 w 534"/>
                  <a:gd name="T19" fmla="*/ 258 h 282"/>
                  <a:gd name="T20" fmla="*/ 348 w 534"/>
                  <a:gd name="T21" fmla="*/ 270 h 282"/>
                  <a:gd name="T22" fmla="*/ 330 w 534"/>
                  <a:gd name="T23" fmla="*/ 252 h 282"/>
                  <a:gd name="T24" fmla="*/ 318 w 534"/>
                  <a:gd name="T25" fmla="*/ 264 h 282"/>
                  <a:gd name="T26" fmla="*/ 300 w 534"/>
                  <a:gd name="T27" fmla="*/ 240 h 282"/>
                  <a:gd name="T28" fmla="*/ 276 w 534"/>
                  <a:gd name="T29" fmla="*/ 246 h 282"/>
                  <a:gd name="T30" fmla="*/ 234 w 534"/>
                  <a:gd name="T31" fmla="*/ 234 h 282"/>
                  <a:gd name="T32" fmla="*/ 222 w 534"/>
                  <a:gd name="T33" fmla="*/ 216 h 282"/>
                  <a:gd name="T34" fmla="*/ 204 w 534"/>
                  <a:gd name="T35" fmla="*/ 216 h 282"/>
                  <a:gd name="T36" fmla="*/ 180 w 534"/>
                  <a:gd name="T37" fmla="*/ 204 h 282"/>
                  <a:gd name="T38" fmla="*/ 192 w 534"/>
                  <a:gd name="T39" fmla="*/ 54 h 282"/>
                  <a:gd name="T40" fmla="*/ 0 w 534"/>
                  <a:gd name="T41" fmla="*/ 42 h 282"/>
                  <a:gd name="T42" fmla="*/ 6 w 534"/>
                  <a:gd name="T43" fmla="*/ 0 h 282"/>
                  <a:gd name="T44" fmla="*/ 66 w 534"/>
                  <a:gd name="T45" fmla="*/ 6 h 282"/>
                  <a:gd name="T46" fmla="*/ 522 w 534"/>
                  <a:gd name="T47" fmla="*/ 18 h 282"/>
                  <a:gd name="T48" fmla="*/ 522 w 534"/>
                  <a:gd name="T49" fmla="*/ 42 h 282"/>
                  <a:gd name="T50" fmla="*/ 522 w 534"/>
                  <a:gd name="T51" fmla="*/ 54 h 282"/>
                  <a:gd name="T52" fmla="*/ 522 w 534"/>
                  <a:gd name="T53" fmla="*/ 60 h 2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4"/>
                  <a:gd name="T82" fmla="*/ 0 h 282"/>
                  <a:gd name="T83" fmla="*/ 534 w 534"/>
                  <a:gd name="T84" fmla="*/ 282 h 28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4" h="282">
                    <a:moveTo>
                      <a:pt x="522" y="54"/>
                    </a:moveTo>
                    <a:lnTo>
                      <a:pt x="534" y="144"/>
                    </a:lnTo>
                    <a:lnTo>
                      <a:pt x="534" y="282"/>
                    </a:lnTo>
                    <a:lnTo>
                      <a:pt x="486" y="252"/>
                    </a:lnTo>
                    <a:lnTo>
                      <a:pt x="414" y="276"/>
                    </a:lnTo>
                    <a:lnTo>
                      <a:pt x="396" y="258"/>
                    </a:lnTo>
                    <a:lnTo>
                      <a:pt x="384" y="264"/>
                    </a:lnTo>
                    <a:lnTo>
                      <a:pt x="378" y="258"/>
                    </a:lnTo>
                    <a:lnTo>
                      <a:pt x="366" y="276"/>
                    </a:lnTo>
                    <a:lnTo>
                      <a:pt x="360" y="258"/>
                    </a:lnTo>
                    <a:lnTo>
                      <a:pt x="348" y="270"/>
                    </a:lnTo>
                    <a:lnTo>
                      <a:pt x="330" y="252"/>
                    </a:lnTo>
                    <a:lnTo>
                      <a:pt x="318" y="264"/>
                    </a:lnTo>
                    <a:lnTo>
                      <a:pt x="300" y="240"/>
                    </a:lnTo>
                    <a:lnTo>
                      <a:pt x="276" y="246"/>
                    </a:lnTo>
                    <a:lnTo>
                      <a:pt x="234" y="234"/>
                    </a:lnTo>
                    <a:lnTo>
                      <a:pt x="222" y="216"/>
                    </a:lnTo>
                    <a:lnTo>
                      <a:pt x="204" y="216"/>
                    </a:lnTo>
                    <a:lnTo>
                      <a:pt x="180" y="204"/>
                    </a:lnTo>
                    <a:lnTo>
                      <a:pt x="192" y="54"/>
                    </a:lnTo>
                    <a:lnTo>
                      <a:pt x="0" y="42"/>
                    </a:lnTo>
                    <a:lnTo>
                      <a:pt x="6" y="0"/>
                    </a:lnTo>
                    <a:lnTo>
                      <a:pt x="66" y="6"/>
                    </a:lnTo>
                    <a:lnTo>
                      <a:pt x="522" y="18"/>
                    </a:lnTo>
                    <a:lnTo>
                      <a:pt x="522" y="42"/>
                    </a:lnTo>
                    <a:lnTo>
                      <a:pt x="522" y="54"/>
                    </a:lnTo>
                    <a:lnTo>
                      <a:pt x="522" y="6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01" name="Freeform 473"/>
              <p:cNvSpPr>
                <a:spLocks noChangeAspect="1"/>
              </p:cNvSpPr>
              <p:nvPr/>
            </p:nvSpPr>
            <p:spPr bwMode="auto">
              <a:xfrm>
                <a:off x="1311" y="1326"/>
                <a:ext cx="492" cy="414"/>
              </a:xfrm>
              <a:custGeom>
                <a:avLst/>
                <a:gdLst>
                  <a:gd name="T0" fmla="*/ 234 w 492"/>
                  <a:gd name="T1" fmla="*/ 372 h 414"/>
                  <a:gd name="T2" fmla="*/ 0 w 492"/>
                  <a:gd name="T3" fmla="*/ 312 h 414"/>
                  <a:gd name="T4" fmla="*/ 0 w 492"/>
                  <a:gd name="T5" fmla="*/ 240 h 414"/>
                  <a:gd name="T6" fmla="*/ 42 w 492"/>
                  <a:gd name="T7" fmla="*/ 186 h 414"/>
                  <a:gd name="T8" fmla="*/ 96 w 492"/>
                  <a:gd name="T9" fmla="*/ 54 h 414"/>
                  <a:gd name="T10" fmla="*/ 108 w 492"/>
                  <a:gd name="T11" fmla="*/ 0 h 414"/>
                  <a:gd name="T12" fmla="*/ 138 w 492"/>
                  <a:gd name="T13" fmla="*/ 6 h 414"/>
                  <a:gd name="T14" fmla="*/ 132 w 492"/>
                  <a:gd name="T15" fmla="*/ 12 h 414"/>
                  <a:gd name="T16" fmla="*/ 162 w 492"/>
                  <a:gd name="T17" fmla="*/ 30 h 414"/>
                  <a:gd name="T18" fmla="*/ 156 w 492"/>
                  <a:gd name="T19" fmla="*/ 66 h 414"/>
                  <a:gd name="T20" fmla="*/ 180 w 492"/>
                  <a:gd name="T21" fmla="*/ 78 h 414"/>
                  <a:gd name="T22" fmla="*/ 210 w 492"/>
                  <a:gd name="T23" fmla="*/ 72 h 414"/>
                  <a:gd name="T24" fmla="*/ 240 w 492"/>
                  <a:gd name="T25" fmla="*/ 90 h 414"/>
                  <a:gd name="T26" fmla="*/ 366 w 492"/>
                  <a:gd name="T27" fmla="*/ 90 h 414"/>
                  <a:gd name="T28" fmla="*/ 474 w 492"/>
                  <a:gd name="T29" fmla="*/ 114 h 414"/>
                  <a:gd name="T30" fmla="*/ 492 w 492"/>
                  <a:gd name="T31" fmla="*/ 150 h 414"/>
                  <a:gd name="T32" fmla="*/ 432 w 492"/>
                  <a:gd name="T33" fmla="*/ 234 h 414"/>
                  <a:gd name="T34" fmla="*/ 444 w 492"/>
                  <a:gd name="T35" fmla="*/ 252 h 414"/>
                  <a:gd name="T36" fmla="*/ 402 w 492"/>
                  <a:gd name="T37" fmla="*/ 414 h 414"/>
                  <a:gd name="T38" fmla="*/ 270 w 492"/>
                  <a:gd name="T39" fmla="*/ 384 h 414"/>
                  <a:gd name="T40" fmla="*/ 234 w 492"/>
                  <a:gd name="T41" fmla="*/ 372 h 4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2"/>
                  <a:gd name="T64" fmla="*/ 0 h 414"/>
                  <a:gd name="T65" fmla="*/ 492 w 492"/>
                  <a:gd name="T66" fmla="*/ 414 h 4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2" h="414">
                    <a:moveTo>
                      <a:pt x="234" y="372"/>
                    </a:moveTo>
                    <a:lnTo>
                      <a:pt x="0" y="312"/>
                    </a:lnTo>
                    <a:lnTo>
                      <a:pt x="0" y="240"/>
                    </a:lnTo>
                    <a:lnTo>
                      <a:pt x="42" y="186"/>
                    </a:lnTo>
                    <a:lnTo>
                      <a:pt x="96" y="54"/>
                    </a:lnTo>
                    <a:lnTo>
                      <a:pt x="108" y="0"/>
                    </a:lnTo>
                    <a:lnTo>
                      <a:pt x="138" y="6"/>
                    </a:lnTo>
                    <a:lnTo>
                      <a:pt x="132" y="12"/>
                    </a:lnTo>
                    <a:lnTo>
                      <a:pt x="162" y="30"/>
                    </a:lnTo>
                    <a:lnTo>
                      <a:pt x="156" y="66"/>
                    </a:lnTo>
                    <a:lnTo>
                      <a:pt x="180" y="78"/>
                    </a:lnTo>
                    <a:lnTo>
                      <a:pt x="210" y="72"/>
                    </a:lnTo>
                    <a:lnTo>
                      <a:pt x="240" y="90"/>
                    </a:lnTo>
                    <a:lnTo>
                      <a:pt x="366" y="90"/>
                    </a:lnTo>
                    <a:lnTo>
                      <a:pt x="474" y="114"/>
                    </a:lnTo>
                    <a:lnTo>
                      <a:pt x="492" y="150"/>
                    </a:lnTo>
                    <a:lnTo>
                      <a:pt x="432" y="234"/>
                    </a:lnTo>
                    <a:lnTo>
                      <a:pt x="444" y="252"/>
                    </a:lnTo>
                    <a:lnTo>
                      <a:pt x="402" y="414"/>
                    </a:lnTo>
                    <a:lnTo>
                      <a:pt x="270" y="384"/>
                    </a:lnTo>
                    <a:lnTo>
                      <a:pt x="234" y="372"/>
                    </a:lnTo>
                    <a:close/>
                  </a:path>
                </a:pathLst>
              </a:custGeom>
              <a:solidFill>
                <a:srgbClr val="FFAA00"/>
              </a:solidFill>
              <a:ln w="9525">
                <a:solidFill>
                  <a:srgbClr val="FFAA00"/>
                </a:solidFill>
                <a:round/>
                <a:headEnd/>
                <a:tailEnd/>
              </a:ln>
            </p:spPr>
            <p:txBody>
              <a:bodyPr/>
              <a:lstStyle/>
              <a:p>
                <a:endParaRPr lang="en-US"/>
              </a:p>
            </p:txBody>
          </p:sp>
          <p:sp>
            <p:nvSpPr>
              <p:cNvPr id="22902" name="Freeform 474"/>
              <p:cNvSpPr>
                <a:spLocks noChangeAspect="1"/>
              </p:cNvSpPr>
              <p:nvPr/>
            </p:nvSpPr>
            <p:spPr bwMode="auto">
              <a:xfrm>
                <a:off x="1311" y="1326"/>
                <a:ext cx="492" cy="414"/>
              </a:xfrm>
              <a:custGeom>
                <a:avLst/>
                <a:gdLst>
                  <a:gd name="T0" fmla="*/ 234 w 492"/>
                  <a:gd name="T1" fmla="*/ 372 h 414"/>
                  <a:gd name="T2" fmla="*/ 0 w 492"/>
                  <a:gd name="T3" fmla="*/ 312 h 414"/>
                  <a:gd name="T4" fmla="*/ 0 w 492"/>
                  <a:gd name="T5" fmla="*/ 240 h 414"/>
                  <a:gd name="T6" fmla="*/ 42 w 492"/>
                  <a:gd name="T7" fmla="*/ 186 h 414"/>
                  <a:gd name="T8" fmla="*/ 96 w 492"/>
                  <a:gd name="T9" fmla="*/ 54 h 414"/>
                  <a:gd name="T10" fmla="*/ 108 w 492"/>
                  <a:gd name="T11" fmla="*/ 0 h 414"/>
                  <a:gd name="T12" fmla="*/ 138 w 492"/>
                  <a:gd name="T13" fmla="*/ 6 h 414"/>
                  <a:gd name="T14" fmla="*/ 132 w 492"/>
                  <a:gd name="T15" fmla="*/ 12 h 414"/>
                  <a:gd name="T16" fmla="*/ 162 w 492"/>
                  <a:gd name="T17" fmla="*/ 30 h 414"/>
                  <a:gd name="T18" fmla="*/ 156 w 492"/>
                  <a:gd name="T19" fmla="*/ 66 h 414"/>
                  <a:gd name="T20" fmla="*/ 180 w 492"/>
                  <a:gd name="T21" fmla="*/ 78 h 414"/>
                  <a:gd name="T22" fmla="*/ 210 w 492"/>
                  <a:gd name="T23" fmla="*/ 72 h 414"/>
                  <a:gd name="T24" fmla="*/ 240 w 492"/>
                  <a:gd name="T25" fmla="*/ 90 h 414"/>
                  <a:gd name="T26" fmla="*/ 366 w 492"/>
                  <a:gd name="T27" fmla="*/ 90 h 414"/>
                  <a:gd name="T28" fmla="*/ 474 w 492"/>
                  <a:gd name="T29" fmla="*/ 114 h 414"/>
                  <a:gd name="T30" fmla="*/ 492 w 492"/>
                  <a:gd name="T31" fmla="*/ 150 h 414"/>
                  <a:gd name="T32" fmla="*/ 432 w 492"/>
                  <a:gd name="T33" fmla="*/ 234 h 414"/>
                  <a:gd name="T34" fmla="*/ 444 w 492"/>
                  <a:gd name="T35" fmla="*/ 252 h 414"/>
                  <a:gd name="T36" fmla="*/ 402 w 492"/>
                  <a:gd name="T37" fmla="*/ 414 h 414"/>
                  <a:gd name="T38" fmla="*/ 270 w 492"/>
                  <a:gd name="T39" fmla="*/ 384 h 414"/>
                  <a:gd name="T40" fmla="*/ 234 w 492"/>
                  <a:gd name="T41" fmla="*/ 372 h 414"/>
                  <a:gd name="T42" fmla="*/ 234 w 492"/>
                  <a:gd name="T43" fmla="*/ 378 h 4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2"/>
                  <a:gd name="T67" fmla="*/ 0 h 414"/>
                  <a:gd name="T68" fmla="*/ 492 w 492"/>
                  <a:gd name="T69" fmla="*/ 414 h 4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2" h="414">
                    <a:moveTo>
                      <a:pt x="234" y="372"/>
                    </a:moveTo>
                    <a:lnTo>
                      <a:pt x="0" y="312"/>
                    </a:lnTo>
                    <a:lnTo>
                      <a:pt x="0" y="240"/>
                    </a:lnTo>
                    <a:lnTo>
                      <a:pt x="42" y="186"/>
                    </a:lnTo>
                    <a:lnTo>
                      <a:pt x="96" y="54"/>
                    </a:lnTo>
                    <a:lnTo>
                      <a:pt x="108" y="0"/>
                    </a:lnTo>
                    <a:lnTo>
                      <a:pt x="138" y="6"/>
                    </a:lnTo>
                    <a:lnTo>
                      <a:pt x="132" y="12"/>
                    </a:lnTo>
                    <a:lnTo>
                      <a:pt x="162" y="30"/>
                    </a:lnTo>
                    <a:lnTo>
                      <a:pt x="156" y="66"/>
                    </a:lnTo>
                    <a:lnTo>
                      <a:pt x="180" y="78"/>
                    </a:lnTo>
                    <a:lnTo>
                      <a:pt x="210" y="72"/>
                    </a:lnTo>
                    <a:lnTo>
                      <a:pt x="240" y="90"/>
                    </a:lnTo>
                    <a:lnTo>
                      <a:pt x="366" y="90"/>
                    </a:lnTo>
                    <a:lnTo>
                      <a:pt x="474" y="114"/>
                    </a:lnTo>
                    <a:lnTo>
                      <a:pt x="492" y="150"/>
                    </a:lnTo>
                    <a:lnTo>
                      <a:pt x="432" y="234"/>
                    </a:lnTo>
                    <a:lnTo>
                      <a:pt x="444" y="252"/>
                    </a:lnTo>
                    <a:lnTo>
                      <a:pt x="402" y="414"/>
                    </a:lnTo>
                    <a:lnTo>
                      <a:pt x="270" y="384"/>
                    </a:lnTo>
                    <a:lnTo>
                      <a:pt x="234" y="372"/>
                    </a:lnTo>
                    <a:lnTo>
                      <a:pt x="234" y="37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03" name="Freeform 475"/>
              <p:cNvSpPr>
                <a:spLocks noChangeAspect="1"/>
              </p:cNvSpPr>
              <p:nvPr/>
            </p:nvSpPr>
            <p:spPr bwMode="auto">
              <a:xfrm>
                <a:off x="3801" y="1752"/>
                <a:ext cx="360" cy="228"/>
              </a:xfrm>
              <a:custGeom>
                <a:avLst/>
                <a:gdLst>
                  <a:gd name="T0" fmla="*/ 42 w 360"/>
                  <a:gd name="T1" fmla="*/ 30 h 228"/>
                  <a:gd name="T2" fmla="*/ 48 w 360"/>
                  <a:gd name="T3" fmla="*/ 48 h 228"/>
                  <a:gd name="T4" fmla="*/ 294 w 360"/>
                  <a:gd name="T5" fmla="*/ 0 h 228"/>
                  <a:gd name="T6" fmla="*/ 324 w 360"/>
                  <a:gd name="T7" fmla="*/ 30 h 228"/>
                  <a:gd name="T8" fmla="*/ 342 w 360"/>
                  <a:gd name="T9" fmla="*/ 42 h 228"/>
                  <a:gd name="T10" fmla="*/ 324 w 360"/>
                  <a:gd name="T11" fmla="*/ 72 h 228"/>
                  <a:gd name="T12" fmla="*/ 330 w 360"/>
                  <a:gd name="T13" fmla="*/ 102 h 228"/>
                  <a:gd name="T14" fmla="*/ 360 w 360"/>
                  <a:gd name="T15" fmla="*/ 132 h 228"/>
                  <a:gd name="T16" fmla="*/ 330 w 360"/>
                  <a:gd name="T17" fmla="*/ 168 h 228"/>
                  <a:gd name="T18" fmla="*/ 306 w 360"/>
                  <a:gd name="T19" fmla="*/ 180 h 228"/>
                  <a:gd name="T20" fmla="*/ 288 w 360"/>
                  <a:gd name="T21" fmla="*/ 180 h 228"/>
                  <a:gd name="T22" fmla="*/ 90 w 360"/>
                  <a:gd name="T23" fmla="*/ 222 h 228"/>
                  <a:gd name="T24" fmla="*/ 78 w 360"/>
                  <a:gd name="T25" fmla="*/ 222 h 228"/>
                  <a:gd name="T26" fmla="*/ 30 w 360"/>
                  <a:gd name="T27" fmla="*/ 228 h 228"/>
                  <a:gd name="T28" fmla="*/ 18 w 360"/>
                  <a:gd name="T29" fmla="*/ 156 h 228"/>
                  <a:gd name="T30" fmla="*/ 18 w 360"/>
                  <a:gd name="T31" fmla="*/ 144 h 228"/>
                  <a:gd name="T32" fmla="*/ 0 w 360"/>
                  <a:gd name="T33" fmla="*/ 54 h 228"/>
                  <a:gd name="T34" fmla="*/ 42 w 360"/>
                  <a:gd name="T35" fmla="*/ 30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0"/>
                  <a:gd name="T55" fmla="*/ 0 h 228"/>
                  <a:gd name="T56" fmla="*/ 360 w 360"/>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0" h="228">
                    <a:moveTo>
                      <a:pt x="42" y="30"/>
                    </a:moveTo>
                    <a:lnTo>
                      <a:pt x="48" y="48"/>
                    </a:lnTo>
                    <a:lnTo>
                      <a:pt x="294" y="0"/>
                    </a:lnTo>
                    <a:lnTo>
                      <a:pt x="324" y="30"/>
                    </a:lnTo>
                    <a:lnTo>
                      <a:pt x="342" y="42"/>
                    </a:lnTo>
                    <a:lnTo>
                      <a:pt x="324" y="72"/>
                    </a:lnTo>
                    <a:lnTo>
                      <a:pt x="330" y="102"/>
                    </a:lnTo>
                    <a:lnTo>
                      <a:pt x="360" y="132"/>
                    </a:lnTo>
                    <a:lnTo>
                      <a:pt x="330" y="168"/>
                    </a:lnTo>
                    <a:lnTo>
                      <a:pt x="306" y="180"/>
                    </a:lnTo>
                    <a:lnTo>
                      <a:pt x="288" y="180"/>
                    </a:lnTo>
                    <a:lnTo>
                      <a:pt x="90" y="222"/>
                    </a:lnTo>
                    <a:lnTo>
                      <a:pt x="78" y="222"/>
                    </a:lnTo>
                    <a:lnTo>
                      <a:pt x="30" y="228"/>
                    </a:lnTo>
                    <a:lnTo>
                      <a:pt x="18" y="156"/>
                    </a:lnTo>
                    <a:lnTo>
                      <a:pt x="18" y="144"/>
                    </a:lnTo>
                    <a:lnTo>
                      <a:pt x="0" y="54"/>
                    </a:lnTo>
                    <a:lnTo>
                      <a:pt x="42" y="30"/>
                    </a:lnTo>
                    <a:close/>
                  </a:path>
                </a:pathLst>
              </a:custGeom>
              <a:solidFill>
                <a:srgbClr val="FF8C00"/>
              </a:solidFill>
              <a:ln w="9525">
                <a:solidFill>
                  <a:srgbClr val="FF8C00"/>
                </a:solidFill>
                <a:round/>
                <a:headEnd/>
                <a:tailEnd/>
              </a:ln>
            </p:spPr>
            <p:txBody>
              <a:bodyPr/>
              <a:lstStyle/>
              <a:p>
                <a:endParaRPr lang="en-US"/>
              </a:p>
            </p:txBody>
          </p:sp>
          <p:sp>
            <p:nvSpPr>
              <p:cNvPr id="22904" name="Freeform 476"/>
              <p:cNvSpPr>
                <a:spLocks noChangeAspect="1"/>
              </p:cNvSpPr>
              <p:nvPr/>
            </p:nvSpPr>
            <p:spPr bwMode="auto">
              <a:xfrm>
                <a:off x="3801" y="1752"/>
                <a:ext cx="360" cy="228"/>
              </a:xfrm>
              <a:custGeom>
                <a:avLst/>
                <a:gdLst>
                  <a:gd name="T0" fmla="*/ 42 w 360"/>
                  <a:gd name="T1" fmla="*/ 30 h 228"/>
                  <a:gd name="T2" fmla="*/ 48 w 360"/>
                  <a:gd name="T3" fmla="*/ 48 h 228"/>
                  <a:gd name="T4" fmla="*/ 294 w 360"/>
                  <a:gd name="T5" fmla="*/ 0 h 228"/>
                  <a:gd name="T6" fmla="*/ 324 w 360"/>
                  <a:gd name="T7" fmla="*/ 30 h 228"/>
                  <a:gd name="T8" fmla="*/ 342 w 360"/>
                  <a:gd name="T9" fmla="*/ 42 h 228"/>
                  <a:gd name="T10" fmla="*/ 324 w 360"/>
                  <a:gd name="T11" fmla="*/ 72 h 228"/>
                  <a:gd name="T12" fmla="*/ 330 w 360"/>
                  <a:gd name="T13" fmla="*/ 102 h 228"/>
                  <a:gd name="T14" fmla="*/ 360 w 360"/>
                  <a:gd name="T15" fmla="*/ 132 h 228"/>
                  <a:gd name="T16" fmla="*/ 330 w 360"/>
                  <a:gd name="T17" fmla="*/ 168 h 228"/>
                  <a:gd name="T18" fmla="*/ 306 w 360"/>
                  <a:gd name="T19" fmla="*/ 180 h 228"/>
                  <a:gd name="T20" fmla="*/ 288 w 360"/>
                  <a:gd name="T21" fmla="*/ 180 h 228"/>
                  <a:gd name="T22" fmla="*/ 90 w 360"/>
                  <a:gd name="T23" fmla="*/ 222 h 228"/>
                  <a:gd name="T24" fmla="*/ 78 w 360"/>
                  <a:gd name="T25" fmla="*/ 222 h 228"/>
                  <a:gd name="T26" fmla="*/ 30 w 360"/>
                  <a:gd name="T27" fmla="*/ 228 h 228"/>
                  <a:gd name="T28" fmla="*/ 18 w 360"/>
                  <a:gd name="T29" fmla="*/ 156 h 228"/>
                  <a:gd name="T30" fmla="*/ 18 w 360"/>
                  <a:gd name="T31" fmla="*/ 144 h 228"/>
                  <a:gd name="T32" fmla="*/ 0 w 360"/>
                  <a:gd name="T33" fmla="*/ 54 h 228"/>
                  <a:gd name="T34" fmla="*/ 42 w 360"/>
                  <a:gd name="T35" fmla="*/ 30 h 228"/>
                  <a:gd name="T36" fmla="*/ 42 w 360"/>
                  <a:gd name="T37" fmla="*/ 36 h 2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0"/>
                  <a:gd name="T58" fmla="*/ 0 h 228"/>
                  <a:gd name="T59" fmla="*/ 360 w 360"/>
                  <a:gd name="T60" fmla="*/ 228 h 2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0" h="228">
                    <a:moveTo>
                      <a:pt x="42" y="30"/>
                    </a:moveTo>
                    <a:lnTo>
                      <a:pt x="48" y="48"/>
                    </a:lnTo>
                    <a:lnTo>
                      <a:pt x="294" y="0"/>
                    </a:lnTo>
                    <a:lnTo>
                      <a:pt x="324" y="30"/>
                    </a:lnTo>
                    <a:lnTo>
                      <a:pt x="342" y="42"/>
                    </a:lnTo>
                    <a:lnTo>
                      <a:pt x="324" y="72"/>
                    </a:lnTo>
                    <a:lnTo>
                      <a:pt x="330" y="102"/>
                    </a:lnTo>
                    <a:lnTo>
                      <a:pt x="360" y="132"/>
                    </a:lnTo>
                    <a:lnTo>
                      <a:pt x="330" y="168"/>
                    </a:lnTo>
                    <a:lnTo>
                      <a:pt x="306" y="180"/>
                    </a:lnTo>
                    <a:lnTo>
                      <a:pt x="288" y="180"/>
                    </a:lnTo>
                    <a:lnTo>
                      <a:pt x="90" y="222"/>
                    </a:lnTo>
                    <a:lnTo>
                      <a:pt x="78" y="222"/>
                    </a:lnTo>
                    <a:lnTo>
                      <a:pt x="30" y="228"/>
                    </a:lnTo>
                    <a:lnTo>
                      <a:pt x="18" y="156"/>
                    </a:lnTo>
                    <a:lnTo>
                      <a:pt x="18" y="144"/>
                    </a:lnTo>
                    <a:lnTo>
                      <a:pt x="0" y="54"/>
                    </a:lnTo>
                    <a:lnTo>
                      <a:pt x="42" y="30"/>
                    </a:lnTo>
                    <a:lnTo>
                      <a:pt x="42" y="3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05" name="Freeform 477"/>
              <p:cNvSpPr>
                <a:spLocks noChangeAspect="1"/>
              </p:cNvSpPr>
              <p:nvPr/>
            </p:nvSpPr>
            <p:spPr bwMode="auto">
              <a:xfrm>
                <a:off x="4299" y="1698"/>
                <a:ext cx="48" cy="54"/>
              </a:xfrm>
              <a:custGeom>
                <a:avLst/>
                <a:gdLst>
                  <a:gd name="T0" fmla="*/ 48 w 48"/>
                  <a:gd name="T1" fmla="*/ 30 h 54"/>
                  <a:gd name="T2" fmla="*/ 36 w 48"/>
                  <a:gd name="T3" fmla="*/ 42 h 54"/>
                  <a:gd name="T4" fmla="*/ 30 w 48"/>
                  <a:gd name="T5" fmla="*/ 24 h 54"/>
                  <a:gd name="T6" fmla="*/ 30 w 48"/>
                  <a:gd name="T7" fmla="*/ 48 h 54"/>
                  <a:gd name="T8" fmla="*/ 6 w 48"/>
                  <a:gd name="T9" fmla="*/ 54 h 54"/>
                  <a:gd name="T10" fmla="*/ 0 w 48"/>
                  <a:gd name="T11" fmla="*/ 6 h 54"/>
                  <a:gd name="T12" fmla="*/ 18 w 48"/>
                  <a:gd name="T13" fmla="*/ 0 h 54"/>
                  <a:gd name="T14" fmla="*/ 42 w 48"/>
                  <a:gd name="T15" fmla="*/ 24 h 54"/>
                  <a:gd name="T16" fmla="*/ 48 w 48"/>
                  <a:gd name="T17" fmla="*/ 3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54"/>
                  <a:gd name="T29" fmla="*/ 48 w 48"/>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54">
                    <a:moveTo>
                      <a:pt x="48" y="30"/>
                    </a:moveTo>
                    <a:lnTo>
                      <a:pt x="36" y="42"/>
                    </a:lnTo>
                    <a:lnTo>
                      <a:pt x="30" y="24"/>
                    </a:lnTo>
                    <a:lnTo>
                      <a:pt x="30" y="48"/>
                    </a:lnTo>
                    <a:lnTo>
                      <a:pt x="6" y="54"/>
                    </a:lnTo>
                    <a:lnTo>
                      <a:pt x="0" y="6"/>
                    </a:lnTo>
                    <a:lnTo>
                      <a:pt x="18" y="0"/>
                    </a:lnTo>
                    <a:lnTo>
                      <a:pt x="42" y="24"/>
                    </a:lnTo>
                    <a:lnTo>
                      <a:pt x="48" y="30"/>
                    </a:lnTo>
                    <a:close/>
                  </a:path>
                </a:pathLst>
              </a:custGeom>
              <a:solidFill>
                <a:srgbClr val="FFAA00"/>
              </a:solidFill>
              <a:ln w="9525">
                <a:solidFill>
                  <a:srgbClr val="FFAA00"/>
                </a:solidFill>
                <a:round/>
                <a:headEnd/>
                <a:tailEnd/>
              </a:ln>
            </p:spPr>
            <p:txBody>
              <a:bodyPr/>
              <a:lstStyle/>
              <a:p>
                <a:endParaRPr lang="en-US"/>
              </a:p>
            </p:txBody>
          </p:sp>
          <p:sp>
            <p:nvSpPr>
              <p:cNvPr id="22906" name="Freeform 478"/>
              <p:cNvSpPr>
                <a:spLocks noChangeAspect="1"/>
              </p:cNvSpPr>
              <p:nvPr/>
            </p:nvSpPr>
            <p:spPr bwMode="auto">
              <a:xfrm>
                <a:off x="4299" y="1698"/>
                <a:ext cx="48" cy="54"/>
              </a:xfrm>
              <a:custGeom>
                <a:avLst/>
                <a:gdLst>
                  <a:gd name="T0" fmla="*/ 48 w 48"/>
                  <a:gd name="T1" fmla="*/ 30 h 54"/>
                  <a:gd name="T2" fmla="*/ 36 w 48"/>
                  <a:gd name="T3" fmla="*/ 42 h 54"/>
                  <a:gd name="T4" fmla="*/ 30 w 48"/>
                  <a:gd name="T5" fmla="*/ 24 h 54"/>
                  <a:gd name="T6" fmla="*/ 30 w 48"/>
                  <a:gd name="T7" fmla="*/ 48 h 54"/>
                  <a:gd name="T8" fmla="*/ 6 w 48"/>
                  <a:gd name="T9" fmla="*/ 54 h 54"/>
                  <a:gd name="T10" fmla="*/ 0 w 48"/>
                  <a:gd name="T11" fmla="*/ 6 h 54"/>
                  <a:gd name="T12" fmla="*/ 18 w 48"/>
                  <a:gd name="T13" fmla="*/ 0 h 54"/>
                  <a:gd name="T14" fmla="*/ 42 w 48"/>
                  <a:gd name="T15" fmla="*/ 24 h 54"/>
                  <a:gd name="T16" fmla="*/ 48 w 48"/>
                  <a:gd name="T17" fmla="*/ 30 h 54"/>
                  <a:gd name="T18" fmla="*/ 48 w 48"/>
                  <a:gd name="T19" fmla="*/ 36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4"/>
                  <a:gd name="T32" fmla="*/ 48 w 48"/>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4">
                    <a:moveTo>
                      <a:pt x="48" y="30"/>
                    </a:moveTo>
                    <a:lnTo>
                      <a:pt x="36" y="42"/>
                    </a:lnTo>
                    <a:lnTo>
                      <a:pt x="30" y="24"/>
                    </a:lnTo>
                    <a:lnTo>
                      <a:pt x="30" y="48"/>
                    </a:lnTo>
                    <a:lnTo>
                      <a:pt x="6" y="54"/>
                    </a:lnTo>
                    <a:lnTo>
                      <a:pt x="0" y="6"/>
                    </a:lnTo>
                    <a:lnTo>
                      <a:pt x="18" y="0"/>
                    </a:lnTo>
                    <a:lnTo>
                      <a:pt x="42" y="24"/>
                    </a:lnTo>
                    <a:lnTo>
                      <a:pt x="48" y="30"/>
                    </a:lnTo>
                    <a:lnTo>
                      <a:pt x="48" y="3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07" name="Freeform 479"/>
              <p:cNvSpPr>
                <a:spLocks noChangeAspect="1"/>
              </p:cNvSpPr>
              <p:nvPr/>
            </p:nvSpPr>
            <p:spPr bwMode="auto">
              <a:xfrm>
                <a:off x="3717" y="2340"/>
                <a:ext cx="312" cy="240"/>
              </a:xfrm>
              <a:custGeom>
                <a:avLst/>
                <a:gdLst>
                  <a:gd name="T0" fmla="*/ 312 w 312"/>
                  <a:gd name="T1" fmla="*/ 72 h 240"/>
                  <a:gd name="T2" fmla="*/ 276 w 312"/>
                  <a:gd name="T3" fmla="*/ 120 h 240"/>
                  <a:gd name="T4" fmla="*/ 282 w 312"/>
                  <a:gd name="T5" fmla="*/ 132 h 240"/>
                  <a:gd name="T6" fmla="*/ 246 w 312"/>
                  <a:gd name="T7" fmla="*/ 174 h 240"/>
                  <a:gd name="T8" fmla="*/ 240 w 312"/>
                  <a:gd name="T9" fmla="*/ 168 h 240"/>
                  <a:gd name="T10" fmla="*/ 240 w 312"/>
                  <a:gd name="T11" fmla="*/ 180 h 240"/>
                  <a:gd name="T12" fmla="*/ 204 w 312"/>
                  <a:gd name="T13" fmla="*/ 198 h 240"/>
                  <a:gd name="T14" fmla="*/ 204 w 312"/>
                  <a:gd name="T15" fmla="*/ 216 h 240"/>
                  <a:gd name="T16" fmla="*/ 186 w 312"/>
                  <a:gd name="T17" fmla="*/ 204 h 240"/>
                  <a:gd name="T18" fmla="*/ 198 w 312"/>
                  <a:gd name="T19" fmla="*/ 222 h 240"/>
                  <a:gd name="T20" fmla="*/ 186 w 312"/>
                  <a:gd name="T21" fmla="*/ 240 h 240"/>
                  <a:gd name="T22" fmla="*/ 168 w 312"/>
                  <a:gd name="T23" fmla="*/ 234 h 240"/>
                  <a:gd name="T24" fmla="*/ 138 w 312"/>
                  <a:gd name="T25" fmla="*/ 168 h 240"/>
                  <a:gd name="T26" fmla="*/ 60 w 312"/>
                  <a:gd name="T27" fmla="*/ 108 h 240"/>
                  <a:gd name="T28" fmla="*/ 30 w 312"/>
                  <a:gd name="T29" fmla="*/ 72 h 240"/>
                  <a:gd name="T30" fmla="*/ 0 w 312"/>
                  <a:gd name="T31" fmla="*/ 54 h 240"/>
                  <a:gd name="T32" fmla="*/ 12 w 312"/>
                  <a:gd name="T33" fmla="*/ 30 h 240"/>
                  <a:gd name="T34" fmla="*/ 54 w 312"/>
                  <a:gd name="T35" fmla="*/ 6 h 240"/>
                  <a:gd name="T36" fmla="*/ 144 w 312"/>
                  <a:gd name="T37" fmla="*/ 0 h 240"/>
                  <a:gd name="T38" fmla="*/ 162 w 312"/>
                  <a:gd name="T39" fmla="*/ 24 h 240"/>
                  <a:gd name="T40" fmla="*/ 228 w 312"/>
                  <a:gd name="T41" fmla="*/ 12 h 240"/>
                  <a:gd name="T42" fmla="*/ 306 w 312"/>
                  <a:gd name="T43" fmla="*/ 66 h 240"/>
                  <a:gd name="T44" fmla="*/ 312 w 312"/>
                  <a:gd name="T45" fmla="*/ 72 h 2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2"/>
                  <a:gd name="T70" fmla="*/ 0 h 240"/>
                  <a:gd name="T71" fmla="*/ 312 w 312"/>
                  <a:gd name="T72" fmla="*/ 240 h 2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2" h="240">
                    <a:moveTo>
                      <a:pt x="312" y="72"/>
                    </a:moveTo>
                    <a:lnTo>
                      <a:pt x="276" y="120"/>
                    </a:lnTo>
                    <a:lnTo>
                      <a:pt x="282" y="132"/>
                    </a:lnTo>
                    <a:lnTo>
                      <a:pt x="246" y="174"/>
                    </a:lnTo>
                    <a:lnTo>
                      <a:pt x="240" y="168"/>
                    </a:lnTo>
                    <a:lnTo>
                      <a:pt x="240" y="180"/>
                    </a:lnTo>
                    <a:lnTo>
                      <a:pt x="204" y="198"/>
                    </a:lnTo>
                    <a:lnTo>
                      <a:pt x="204" y="216"/>
                    </a:lnTo>
                    <a:lnTo>
                      <a:pt x="186" y="204"/>
                    </a:lnTo>
                    <a:lnTo>
                      <a:pt x="198" y="222"/>
                    </a:lnTo>
                    <a:lnTo>
                      <a:pt x="186" y="240"/>
                    </a:lnTo>
                    <a:lnTo>
                      <a:pt x="168" y="234"/>
                    </a:lnTo>
                    <a:lnTo>
                      <a:pt x="138" y="168"/>
                    </a:lnTo>
                    <a:lnTo>
                      <a:pt x="60" y="108"/>
                    </a:lnTo>
                    <a:lnTo>
                      <a:pt x="30" y="72"/>
                    </a:lnTo>
                    <a:lnTo>
                      <a:pt x="0" y="54"/>
                    </a:lnTo>
                    <a:lnTo>
                      <a:pt x="12" y="30"/>
                    </a:lnTo>
                    <a:lnTo>
                      <a:pt x="54" y="6"/>
                    </a:lnTo>
                    <a:lnTo>
                      <a:pt x="144" y="0"/>
                    </a:lnTo>
                    <a:lnTo>
                      <a:pt x="162" y="24"/>
                    </a:lnTo>
                    <a:lnTo>
                      <a:pt x="228" y="12"/>
                    </a:lnTo>
                    <a:lnTo>
                      <a:pt x="306" y="66"/>
                    </a:lnTo>
                    <a:lnTo>
                      <a:pt x="312" y="72"/>
                    </a:lnTo>
                    <a:close/>
                  </a:path>
                </a:pathLst>
              </a:custGeom>
              <a:solidFill>
                <a:srgbClr val="FF8C00"/>
              </a:solidFill>
              <a:ln w="9525">
                <a:solidFill>
                  <a:srgbClr val="FF8C00"/>
                </a:solidFill>
                <a:round/>
                <a:headEnd/>
                <a:tailEnd/>
              </a:ln>
            </p:spPr>
            <p:txBody>
              <a:bodyPr/>
              <a:lstStyle/>
              <a:p>
                <a:endParaRPr lang="en-US"/>
              </a:p>
            </p:txBody>
          </p:sp>
          <p:sp>
            <p:nvSpPr>
              <p:cNvPr id="22908" name="Freeform 480"/>
              <p:cNvSpPr>
                <a:spLocks noChangeAspect="1"/>
              </p:cNvSpPr>
              <p:nvPr/>
            </p:nvSpPr>
            <p:spPr bwMode="auto">
              <a:xfrm>
                <a:off x="3717" y="2340"/>
                <a:ext cx="312" cy="240"/>
              </a:xfrm>
              <a:custGeom>
                <a:avLst/>
                <a:gdLst>
                  <a:gd name="T0" fmla="*/ 312 w 312"/>
                  <a:gd name="T1" fmla="*/ 72 h 240"/>
                  <a:gd name="T2" fmla="*/ 276 w 312"/>
                  <a:gd name="T3" fmla="*/ 120 h 240"/>
                  <a:gd name="T4" fmla="*/ 282 w 312"/>
                  <a:gd name="T5" fmla="*/ 132 h 240"/>
                  <a:gd name="T6" fmla="*/ 246 w 312"/>
                  <a:gd name="T7" fmla="*/ 174 h 240"/>
                  <a:gd name="T8" fmla="*/ 240 w 312"/>
                  <a:gd name="T9" fmla="*/ 168 h 240"/>
                  <a:gd name="T10" fmla="*/ 240 w 312"/>
                  <a:gd name="T11" fmla="*/ 180 h 240"/>
                  <a:gd name="T12" fmla="*/ 204 w 312"/>
                  <a:gd name="T13" fmla="*/ 198 h 240"/>
                  <a:gd name="T14" fmla="*/ 204 w 312"/>
                  <a:gd name="T15" fmla="*/ 216 h 240"/>
                  <a:gd name="T16" fmla="*/ 186 w 312"/>
                  <a:gd name="T17" fmla="*/ 204 h 240"/>
                  <a:gd name="T18" fmla="*/ 198 w 312"/>
                  <a:gd name="T19" fmla="*/ 222 h 240"/>
                  <a:gd name="T20" fmla="*/ 186 w 312"/>
                  <a:gd name="T21" fmla="*/ 240 h 240"/>
                  <a:gd name="T22" fmla="*/ 168 w 312"/>
                  <a:gd name="T23" fmla="*/ 234 h 240"/>
                  <a:gd name="T24" fmla="*/ 138 w 312"/>
                  <a:gd name="T25" fmla="*/ 168 h 240"/>
                  <a:gd name="T26" fmla="*/ 60 w 312"/>
                  <a:gd name="T27" fmla="*/ 108 h 240"/>
                  <a:gd name="T28" fmla="*/ 30 w 312"/>
                  <a:gd name="T29" fmla="*/ 72 h 240"/>
                  <a:gd name="T30" fmla="*/ 0 w 312"/>
                  <a:gd name="T31" fmla="*/ 54 h 240"/>
                  <a:gd name="T32" fmla="*/ 12 w 312"/>
                  <a:gd name="T33" fmla="*/ 30 h 240"/>
                  <a:gd name="T34" fmla="*/ 54 w 312"/>
                  <a:gd name="T35" fmla="*/ 6 h 240"/>
                  <a:gd name="T36" fmla="*/ 144 w 312"/>
                  <a:gd name="T37" fmla="*/ 0 h 240"/>
                  <a:gd name="T38" fmla="*/ 162 w 312"/>
                  <a:gd name="T39" fmla="*/ 24 h 240"/>
                  <a:gd name="T40" fmla="*/ 228 w 312"/>
                  <a:gd name="T41" fmla="*/ 12 h 240"/>
                  <a:gd name="T42" fmla="*/ 306 w 312"/>
                  <a:gd name="T43" fmla="*/ 66 h 240"/>
                  <a:gd name="T44" fmla="*/ 312 w 312"/>
                  <a:gd name="T45" fmla="*/ 72 h 240"/>
                  <a:gd name="T46" fmla="*/ 312 w 312"/>
                  <a:gd name="T47" fmla="*/ 78 h 2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2"/>
                  <a:gd name="T73" fmla="*/ 0 h 240"/>
                  <a:gd name="T74" fmla="*/ 312 w 312"/>
                  <a:gd name="T75" fmla="*/ 240 h 2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2" h="240">
                    <a:moveTo>
                      <a:pt x="312" y="72"/>
                    </a:moveTo>
                    <a:lnTo>
                      <a:pt x="276" y="120"/>
                    </a:lnTo>
                    <a:lnTo>
                      <a:pt x="282" y="132"/>
                    </a:lnTo>
                    <a:lnTo>
                      <a:pt x="246" y="174"/>
                    </a:lnTo>
                    <a:lnTo>
                      <a:pt x="240" y="168"/>
                    </a:lnTo>
                    <a:lnTo>
                      <a:pt x="240" y="180"/>
                    </a:lnTo>
                    <a:lnTo>
                      <a:pt x="204" y="198"/>
                    </a:lnTo>
                    <a:lnTo>
                      <a:pt x="204" y="216"/>
                    </a:lnTo>
                    <a:lnTo>
                      <a:pt x="186" y="204"/>
                    </a:lnTo>
                    <a:lnTo>
                      <a:pt x="198" y="222"/>
                    </a:lnTo>
                    <a:lnTo>
                      <a:pt x="186" y="240"/>
                    </a:lnTo>
                    <a:lnTo>
                      <a:pt x="168" y="234"/>
                    </a:lnTo>
                    <a:lnTo>
                      <a:pt x="138" y="168"/>
                    </a:lnTo>
                    <a:lnTo>
                      <a:pt x="60" y="108"/>
                    </a:lnTo>
                    <a:lnTo>
                      <a:pt x="30" y="72"/>
                    </a:lnTo>
                    <a:lnTo>
                      <a:pt x="0" y="54"/>
                    </a:lnTo>
                    <a:lnTo>
                      <a:pt x="12" y="30"/>
                    </a:lnTo>
                    <a:lnTo>
                      <a:pt x="54" y="6"/>
                    </a:lnTo>
                    <a:lnTo>
                      <a:pt x="144" y="0"/>
                    </a:lnTo>
                    <a:lnTo>
                      <a:pt x="162" y="24"/>
                    </a:lnTo>
                    <a:lnTo>
                      <a:pt x="228" y="12"/>
                    </a:lnTo>
                    <a:lnTo>
                      <a:pt x="306" y="66"/>
                    </a:lnTo>
                    <a:lnTo>
                      <a:pt x="312" y="72"/>
                    </a:lnTo>
                    <a:lnTo>
                      <a:pt x="312" y="7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09" name="Freeform 481"/>
              <p:cNvSpPr>
                <a:spLocks noChangeAspect="1"/>
              </p:cNvSpPr>
              <p:nvPr/>
            </p:nvSpPr>
            <p:spPr bwMode="auto">
              <a:xfrm>
                <a:off x="2457" y="1554"/>
                <a:ext cx="432" cy="288"/>
              </a:xfrm>
              <a:custGeom>
                <a:avLst/>
                <a:gdLst>
                  <a:gd name="T0" fmla="*/ 432 w 432"/>
                  <a:gd name="T1" fmla="*/ 204 h 288"/>
                  <a:gd name="T2" fmla="*/ 426 w 432"/>
                  <a:gd name="T3" fmla="*/ 210 h 288"/>
                  <a:gd name="T4" fmla="*/ 432 w 432"/>
                  <a:gd name="T5" fmla="*/ 234 h 288"/>
                  <a:gd name="T6" fmla="*/ 420 w 432"/>
                  <a:gd name="T7" fmla="*/ 264 h 288"/>
                  <a:gd name="T8" fmla="*/ 432 w 432"/>
                  <a:gd name="T9" fmla="*/ 288 h 288"/>
                  <a:gd name="T10" fmla="*/ 384 w 432"/>
                  <a:gd name="T11" fmla="*/ 258 h 288"/>
                  <a:gd name="T12" fmla="*/ 342 w 432"/>
                  <a:gd name="T13" fmla="*/ 264 h 288"/>
                  <a:gd name="T14" fmla="*/ 312 w 432"/>
                  <a:gd name="T15" fmla="*/ 246 h 288"/>
                  <a:gd name="T16" fmla="*/ 0 w 432"/>
                  <a:gd name="T17" fmla="*/ 228 h 288"/>
                  <a:gd name="T18" fmla="*/ 0 w 432"/>
                  <a:gd name="T19" fmla="*/ 186 h 288"/>
                  <a:gd name="T20" fmla="*/ 12 w 432"/>
                  <a:gd name="T21" fmla="*/ 72 h 288"/>
                  <a:gd name="T22" fmla="*/ 18 w 432"/>
                  <a:gd name="T23" fmla="*/ 0 h 288"/>
                  <a:gd name="T24" fmla="*/ 426 w 432"/>
                  <a:gd name="T25" fmla="*/ 18 h 288"/>
                  <a:gd name="T26" fmla="*/ 414 w 432"/>
                  <a:gd name="T27" fmla="*/ 42 h 288"/>
                  <a:gd name="T28" fmla="*/ 432 w 432"/>
                  <a:gd name="T29" fmla="*/ 66 h 288"/>
                  <a:gd name="T30" fmla="*/ 432 w 432"/>
                  <a:gd name="T31" fmla="*/ 180 h 288"/>
                  <a:gd name="T32" fmla="*/ 432 w 432"/>
                  <a:gd name="T33" fmla="*/ 204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2"/>
                  <a:gd name="T52" fmla="*/ 0 h 288"/>
                  <a:gd name="T53" fmla="*/ 432 w 432"/>
                  <a:gd name="T54" fmla="*/ 288 h 2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2" h="288">
                    <a:moveTo>
                      <a:pt x="432" y="204"/>
                    </a:moveTo>
                    <a:lnTo>
                      <a:pt x="426" y="210"/>
                    </a:lnTo>
                    <a:lnTo>
                      <a:pt x="432" y="234"/>
                    </a:lnTo>
                    <a:lnTo>
                      <a:pt x="420" y="264"/>
                    </a:lnTo>
                    <a:lnTo>
                      <a:pt x="432" y="288"/>
                    </a:lnTo>
                    <a:lnTo>
                      <a:pt x="384" y="258"/>
                    </a:lnTo>
                    <a:lnTo>
                      <a:pt x="342" y="264"/>
                    </a:lnTo>
                    <a:lnTo>
                      <a:pt x="312" y="246"/>
                    </a:lnTo>
                    <a:lnTo>
                      <a:pt x="0" y="228"/>
                    </a:lnTo>
                    <a:lnTo>
                      <a:pt x="0" y="186"/>
                    </a:lnTo>
                    <a:lnTo>
                      <a:pt x="12" y="72"/>
                    </a:lnTo>
                    <a:lnTo>
                      <a:pt x="18" y="0"/>
                    </a:lnTo>
                    <a:lnTo>
                      <a:pt x="426" y="18"/>
                    </a:lnTo>
                    <a:lnTo>
                      <a:pt x="414" y="42"/>
                    </a:lnTo>
                    <a:lnTo>
                      <a:pt x="432" y="66"/>
                    </a:lnTo>
                    <a:lnTo>
                      <a:pt x="432" y="180"/>
                    </a:lnTo>
                    <a:lnTo>
                      <a:pt x="432" y="204"/>
                    </a:lnTo>
                    <a:close/>
                  </a:path>
                </a:pathLst>
              </a:custGeom>
              <a:solidFill>
                <a:srgbClr val="FFAA00"/>
              </a:solidFill>
              <a:ln w="9525">
                <a:solidFill>
                  <a:srgbClr val="FFAA00"/>
                </a:solidFill>
                <a:round/>
                <a:headEnd/>
                <a:tailEnd/>
              </a:ln>
            </p:spPr>
            <p:txBody>
              <a:bodyPr/>
              <a:lstStyle/>
              <a:p>
                <a:endParaRPr lang="en-US"/>
              </a:p>
            </p:txBody>
          </p:sp>
          <p:sp>
            <p:nvSpPr>
              <p:cNvPr id="22910" name="Freeform 482"/>
              <p:cNvSpPr>
                <a:spLocks noChangeAspect="1"/>
              </p:cNvSpPr>
              <p:nvPr/>
            </p:nvSpPr>
            <p:spPr bwMode="auto">
              <a:xfrm>
                <a:off x="2457" y="1554"/>
                <a:ext cx="432" cy="288"/>
              </a:xfrm>
              <a:custGeom>
                <a:avLst/>
                <a:gdLst>
                  <a:gd name="T0" fmla="*/ 432 w 432"/>
                  <a:gd name="T1" fmla="*/ 204 h 288"/>
                  <a:gd name="T2" fmla="*/ 426 w 432"/>
                  <a:gd name="T3" fmla="*/ 210 h 288"/>
                  <a:gd name="T4" fmla="*/ 432 w 432"/>
                  <a:gd name="T5" fmla="*/ 234 h 288"/>
                  <a:gd name="T6" fmla="*/ 420 w 432"/>
                  <a:gd name="T7" fmla="*/ 264 h 288"/>
                  <a:gd name="T8" fmla="*/ 432 w 432"/>
                  <a:gd name="T9" fmla="*/ 288 h 288"/>
                  <a:gd name="T10" fmla="*/ 384 w 432"/>
                  <a:gd name="T11" fmla="*/ 258 h 288"/>
                  <a:gd name="T12" fmla="*/ 342 w 432"/>
                  <a:gd name="T13" fmla="*/ 264 h 288"/>
                  <a:gd name="T14" fmla="*/ 312 w 432"/>
                  <a:gd name="T15" fmla="*/ 246 h 288"/>
                  <a:gd name="T16" fmla="*/ 0 w 432"/>
                  <a:gd name="T17" fmla="*/ 228 h 288"/>
                  <a:gd name="T18" fmla="*/ 0 w 432"/>
                  <a:gd name="T19" fmla="*/ 186 h 288"/>
                  <a:gd name="T20" fmla="*/ 12 w 432"/>
                  <a:gd name="T21" fmla="*/ 72 h 288"/>
                  <a:gd name="T22" fmla="*/ 18 w 432"/>
                  <a:gd name="T23" fmla="*/ 0 h 288"/>
                  <a:gd name="T24" fmla="*/ 426 w 432"/>
                  <a:gd name="T25" fmla="*/ 18 h 288"/>
                  <a:gd name="T26" fmla="*/ 414 w 432"/>
                  <a:gd name="T27" fmla="*/ 42 h 288"/>
                  <a:gd name="T28" fmla="*/ 432 w 432"/>
                  <a:gd name="T29" fmla="*/ 66 h 288"/>
                  <a:gd name="T30" fmla="*/ 432 w 432"/>
                  <a:gd name="T31" fmla="*/ 180 h 288"/>
                  <a:gd name="T32" fmla="*/ 432 w 432"/>
                  <a:gd name="T33" fmla="*/ 204 h 288"/>
                  <a:gd name="T34" fmla="*/ 432 w 432"/>
                  <a:gd name="T35" fmla="*/ 210 h 2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2"/>
                  <a:gd name="T55" fmla="*/ 0 h 288"/>
                  <a:gd name="T56" fmla="*/ 432 w 432"/>
                  <a:gd name="T57" fmla="*/ 288 h 2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2" h="288">
                    <a:moveTo>
                      <a:pt x="432" y="204"/>
                    </a:moveTo>
                    <a:lnTo>
                      <a:pt x="426" y="210"/>
                    </a:lnTo>
                    <a:lnTo>
                      <a:pt x="432" y="234"/>
                    </a:lnTo>
                    <a:lnTo>
                      <a:pt x="420" y="264"/>
                    </a:lnTo>
                    <a:lnTo>
                      <a:pt x="432" y="288"/>
                    </a:lnTo>
                    <a:lnTo>
                      <a:pt x="384" y="258"/>
                    </a:lnTo>
                    <a:lnTo>
                      <a:pt x="342" y="264"/>
                    </a:lnTo>
                    <a:lnTo>
                      <a:pt x="312" y="246"/>
                    </a:lnTo>
                    <a:lnTo>
                      <a:pt x="0" y="228"/>
                    </a:lnTo>
                    <a:lnTo>
                      <a:pt x="0" y="186"/>
                    </a:lnTo>
                    <a:lnTo>
                      <a:pt x="12" y="72"/>
                    </a:lnTo>
                    <a:lnTo>
                      <a:pt x="18" y="0"/>
                    </a:lnTo>
                    <a:lnTo>
                      <a:pt x="426" y="18"/>
                    </a:lnTo>
                    <a:lnTo>
                      <a:pt x="414" y="42"/>
                    </a:lnTo>
                    <a:lnTo>
                      <a:pt x="432" y="66"/>
                    </a:lnTo>
                    <a:lnTo>
                      <a:pt x="432" y="180"/>
                    </a:lnTo>
                    <a:lnTo>
                      <a:pt x="432" y="204"/>
                    </a:lnTo>
                    <a:lnTo>
                      <a:pt x="432" y="21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11" name="Freeform 483"/>
              <p:cNvSpPr>
                <a:spLocks noChangeAspect="1"/>
              </p:cNvSpPr>
              <p:nvPr/>
            </p:nvSpPr>
            <p:spPr bwMode="auto">
              <a:xfrm>
                <a:off x="3279" y="2232"/>
                <a:ext cx="522" cy="180"/>
              </a:xfrm>
              <a:custGeom>
                <a:avLst/>
                <a:gdLst>
                  <a:gd name="T0" fmla="*/ 522 w 522"/>
                  <a:gd name="T1" fmla="*/ 0 h 180"/>
                  <a:gd name="T2" fmla="*/ 522 w 522"/>
                  <a:gd name="T3" fmla="*/ 24 h 180"/>
                  <a:gd name="T4" fmla="*/ 504 w 522"/>
                  <a:gd name="T5" fmla="*/ 42 h 180"/>
                  <a:gd name="T6" fmla="*/ 474 w 522"/>
                  <a:gd name="T7" fmla="*/ 60 h 180"/>
                  <a:gd name="T8" fmla="*/ 468 w 522"/>
                  <a:gd name="T9" fmla="*/ 54 h 180"/>
                  <a:gd name="T10" fmla="*/ 450 w 522"/>
                  <a:gd name="T11" fmla="*/ 78 h 180"/>
                  <a:gd name="T12" fmla="*/ 402 w 522"/>
                  <a:gd name="T13" fmla="*/ 102 h 180"/>
                  <a:gd name="T14" fmla="*/ 390 w 522"/>
                  <a:gd name="T15" fmla="*/ 126 h 180"/>
                  <a:gd name="T16" fmla="*/ 372 w 522"/>
                  <a:gd name="T17" fmla="*/ 132 h 180"/>
                  <a:gd name="T18" fmla="*/ 372 w 522"/>
                  <a:gd name="T19" fmla="*/ 150 h 180"/>
                  <a:gd name="T20" fmla="*/ 294 w 522"/>
                  <a:gd name="T21" fmla="*/ 162 h 180"/>
                  <a:gd name="T22" fmla="*/ 132 w 522"/>
                  <a:gd name="T23" fmla="*/ 174 h 180"/>
                  <a:gd name="T24" fmla="*/ 0 w 522"/>
                  <a:gd name="T25" fmla="*/ 180 h 180"/>
                  <a:gd name="T26" fmla="*/ 12 w 522"/>
                  <a:gd name="T27" fmla="*/ 168 h 180"/>
                  <a:gd name="T28" fmla="*/ 0 w 522"/>
                  <a:gd name="T29" fmla="*/ 150 h 180"/>
                  <a:gd name="T30" fmla="*/ 18 w 522"/>
                  <a:gd name="T31" fmla="*/ 138 h 180"/>
                  <a:gd name="T32" fmla="*/ 18 w 522"/>
                  <a:gd name="T33" fmla="*/ 126 h 180"/>
                  <a:gd name="T34" fmla="*/ 30 w 522"/>
                  <a:gd name="T35" fmla="*/ 108 h 180"/>
                  <a:gd name="T36" fmla="*/ 30 w 522"/>
                  <a:gd name="T37" fmla="*/ 102 h 180"/>
                  <a:gd name="T38" fmla="*/ 36 w 522"/>
                  <a:gd name="T39" fmla="*/ 54 h 180"/>
                  <a:gd name="T40" fmla="*/ 42 w 522"/>
                  <a:gd name="T41" fmla="*/ 60 h 180"/>
                  <a:gd name="T42" fmla="*/ 126 w 522"/>
                  <a:gd name="T43" fmla="*/ 54 h 180"/>
                  <a:gd name="T44" fmla="*/ 126 w 522"/>
                  <a:gd name="T45" fmla="*/ 42 h 180"/>
                  <a:gd name="T46" fmla="*/ 402 w 522"/>
                  <a:gd name="T47" fmla="*/ 18 h 180"/>
                  <a:gd name="T48" fmla="*/ 522 w 522"/>
                  <a:gd name="T49" fmla="*/ 0 h 1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2"/>
                  <a:gd name="T76" fmla="*/ 0 h 180"/>
                  <a:gd name="T77" fmla="*/ 522 w 522"/>
                  <a:gd name="T78" fmla="*/ 180 h 1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2" h="180">
                    <a:moveTo>
                      <a:pt x="522" y="0"/>
                    </a:moveTo>
                    <a:lnTo>
                      <a:pt x="522" y="24"/>
                    </a:lnTo>
                    <a:lnTo>
                      <a:pt x="504" y="42"/>
                    </a:lnTo>
                    <a:lnTo>
                      <a:pt x="474" y="60"/>
                    </a:lnTo>
                    <a:lnTo>
                      <a:pt x="468" y="54"/>
                    </a:lnTo>
                    <a:lnTo>
                      <a:pt x="450" y="78"/>
                    </a:lnTo>
                    <a:lnTo>
                      <a:pt x="402" y="102"/>
                    </a:lnTo>
                    <a:lnTo>
                      <a:pt x="390" y="126"/>
                    </a:lnTo>
                    <a:lnTo>
                      <a:pt x="372" y="132"/>
                    </a:lnTo>
                    <a:lnTo>
                      <a:pt x="372" y="150"/>
                    </a:lnTo>
                    <a:lnTo>
                      <a:pt x="294" y="162"/>
                    </a:lnTo>
                    <a:lnTo>
                      <a:pt x="132" y="174"/>
                    </a:lnTo>
                    <a:lnTo>
                      <a:pt x="0" y="180"/>
                    </a:lnTo>
                    <a:lnTo>
                      <a:pt x="12" y="168"/>
                    </a:lnTo>
                    <a:lnTo>
                      <a:pt x="0" y="150"/>
                    </a:lnTo>
                    <a:lnTo>
                      <a:pt x="18" y="138"/>
                    </a:lnTo>
                    <a:lnTo>
                      <a:pt x="18" y="126"/>
                    </a:lnTo>
                    <a:lnTo>
                      <a:pt x="30" y="108"/>
                    </a:lnTo>
                    <a:lnTo>
                      <a:pt x="30" y="102"/>
                    </a:lnTo>
                    <a:lnTo>
                      <a:pt x="36" y="54"/>
                    </a:lnTo>
                    <a:lnTo>
                      <a:pt x="42" y="60"/>
                    </a:lnTo>
                    <a:lnTo>
                      <a:pt x="126" y="54"/>
                    </a:lnTo>
                    <a:lnTo>
                      <a:pt x="126" y="42"/>
                    </a:lnTo>
                    <a:lnTo>
                      <a:pt x="402" y="18"/>
                    </a:lnTo>
                    <a:lnTo>
                      <a:pt x="522" y="0"/>
                    </a:lnTo>
                    <a:close/>
                  </a:path>
                </a:pathLst>
              </a:custGeom>
              <a:solidFill>
                <a:srgbClr val="FF8C00"/>
              </a:solidFill>
              <a:ln w="9525">
                <a:solidFill>
                  <a:srgbClr val="FF8C00"/>
                </a:solidFill>
                <a:round/>
                <a:headEnd/>
                <a:tailEnd/>
              </a:ln>
            </p:spPr>
            <p:txBody>
              <a:bodyPr/>
              <a:lstStyle/>
              <a:p>
                <a:endParaRPr lang="en-US"/>
              </a:p>
            </p:txBody>
          </p:sp>
          <p:sp>
            <p:nvSpPr>
              <p:cNvPr id="22912" name="Freeform 484"/>
              <p:cNvSpPr>
                <a:spLocks noChangeAspect="1"/>
              </p:cNvSpPr>
              <p:nvPr/>
            </p:nvSpPr>
            <p:spPr bwMode="auto">
              <a:xfrm>
                <a:off x="3279" y="2232"/>
                <a:ext cx="522" cy="180"/>
              </a:xfrm>
              <a:custGeom>
                <a:avLst/>
                <a:gdLst>
                  <a:gd name="T0" fmla="*/ 522 w 522"/>
                  <a:gd name="T1" fmla="*/ 0 h 180"/>
                  <a:gd name="T2" fmla="*/ 522 w 522"/>
                  <a:gd name="T3" fmla="*/ 24 h 180"/>
                  <a:gd name="T4" fmla="*/ 504 w 522"/>
                  <a:gd name="T5" fmla="*/ 42 h 180"/>
                  <a:gd name="T6" fmla="*/ 474 w 522"/>
                  <a:gd name="T7" fmla="*/ 60 h 180"/>
                  <a:gd name="T8" fmla="*/ 468 w 522"/>
                  <a:gd name="T9" fmla="*/ 54 h 180"/>
                  <a:gd name="T10" fmla="*/ 450 w 522"/>
                  <a:gd name="T11" fmla="*/ 78 h 180"/>
                  <a:gd name="T12" fmla="*/ 402 w 522"/>
                  <a:gd name="T13" fmla="*/ 102 h 180"/>
                  <a:gd name="T14" fmla="*/ 390 w 522"/>
                  <a:gd name="T15" fmla="*/ 126 h 180"/>
                  <a:gd name="T16" fmla="*/ 372 w 522"/>
                  <a:gd name="T17" fmla="*/ 132 h 180"/>
                  <a:gd name="T18" fmla="*/ 372 w 522"/>
                  <a:gd name="T19" fmla="*/ 150 h 180"/>
                  <a:gd name="T20" fmla="*/ 294 w 522"/>
                  <a:gd name="T21" fmla="*/ 162 h 180"/>
                  <a:gd name="T22" fmla="*/ 132 w 522"/>
                  <a:gd name="T23" fmla="*/ 174 h 180"/>
                  <a:gd name="T24" fmla="*/ 0 w 522"/>
                  <a:gd name="T25" fmla="*/ 180 h 180"/>
                  <a:gd name="T26" fmla="*/ 12 w 522"/>
                  <a:gd name="T27" fmla="*/ 168 h 180"/>
                  <a:gd name="T28" fmla="*/ 0 w 522"/>
                  <a:gd name="T29" fmla="*/ 150 h 180"/>
                  <a:gd name="T30" fmla="*/ 18 w 522"/>
                  <a:gd name="T31" fmla="*/ 138 h 180"/>
                  <a:gd name="T32" fmla="*/ 18 w 522"/>
                  <a:gd name="T33" fmla="*/ 126 h 180"/>
                  <a:gd name="T34" fmla="*/ 30 w 522"/>
                  <a:gd name="T35" fmla="*/ 108 h 180"/>
                  <a:gd name="T36" fmla="*/ 30 w 522"/>
                  <a:gd name="T37" fmla="*/ 102 h 180"/>
                  <a:gd name="T38" fmla="*/ 36 w 522"/>
                  <a:gd name="T39" fmla="*/ 54 h 180"/>
                  <a:gd name="T40" fmla="*/ 42 w 522"/>
                  <a:gd name="T41" fmla="*/ 60 h 180"/>
                  <a:gd name="T42" fmla="*/ 126 w 522"/>
                  <a:gd name="T43" fmla="*/ 54 h 180"/>
                  <a:gd name="T44" fmla="*/ 126 w 522"/>
                  <a:gd name="T45" fmla="*/ 42 h 180"/>
                  <a:gd name="T46" fmla="*/ 402 w 522"/>
                  <a:gd name="T47" fmla="*/ 18 h 180"/>
                  <a:gd name="T48" fmla="*/ 522 w 522"/>
                  <a:gd name="T49" fmla="*/ 0 h 180"/>
                  <a:gd name="T50" fmla="*/ 522 w 522"/>
                  <a:gd name="T51" fmla="*/ 6 h 1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2"/>
                  <a:gd name="T79" fmla="*/ 0 h 180"/>
                  <a:gd name="T80" fmla="*/ 522 w 522"/>
                  <a:gd name="T81" fmla="*/ 180 h 1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2" h="180">
                    <a:moveTo>
                      <a:pt x="522" y="0"/>
                    </a:moveTo>
                    <a:lnTo>
                      <a:pt x="522" y="24"/>
                    </a:lnTo>
                    <a:lnTo>
                      <a:pt x="504" y="42"/>
                    </a:lnTo>
                    <a:lnTo>
                      <a:pt x="474" y="60"/>
                    </a:lnTo>
                    <a:lnTo>
                      <a:pt x="468" y="54"/>
                    </a:lnTo>
                    <a:lnTo>
                      <a:pt x="450" y="78"/>
                    </a:lnTo>
                    <a:lnTo>
                      <a:pt x="402" y="102"/>
                    </a:lnTo>
                    <a:lnTo>
                      <a:pt x="390" y="126"/>
                    </a:lnTo>
                    <a:lnTo>
                      <a:pt x="372" y="132"/>
                    </a:lnTo>
                    <a:lnTo>
                      <a:pt x="372" y="150"/>
                    </a:lnTo>
                    <a:lnTo>
                      <a:pt x="294" y="162"/>
                    </a:lnTo>
                    <a:lnTo>
                      <a:pt x="132" y="174"/>
                    </a:lnTo>
                    <a:lnTo>
                      <a:pt x="0" y="180"/>
                    </a:lnTo>
                    <a:lnTo>
                      <a:pt x="12" y="168"/>
                    </a:lnTo>
                    <a:lnTo>
                      <a:pt x="0" y="150"/>
                    </a:lnTo>
                    <a:lnTo>
                      <a:pt x="18" y="138"/>
                    </a:lnTo>
                    <a:lnTo>
                      <a:pt x="18" y="126"/>
                    </a:lnTo>
                    <a:lnTo>
                      <a:pt x="30" y="108"/>
                    </a:lnTo>
                    <a:lnTo>
                      <a:pt x="30" y="102"/>
                    </a:lnTo>
                    <a:lnTo>
                      <a:pt x="36" y="54"/>
                    </a:lnTo>
                    <a:lnTo>
                      <a:pt x="42" y="60"/>
                    </a:lnTo>
                    <a:lnTo>
                      <a:pt x="126" y="54"/>
                    </a:lnTo>
                    <a:lnTo>
                      <a:pt x="126" y="42"/>
                    </a:lnTo>
                    <a:lnTo>
                      <a:pt x="402" y="18"/>
                    </a:lnTo>
                    <a:lnTo>
                      <a:pt x="522" y="0"/>
                    </a:lnTo>
                    <a:lnTo>
                      <a:pt x="522"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13" name="Freeform 485"/>
              <p:cNvSpPr>
                <a:spLocks noChangeAspect="1"/>
              </p:cNvSpPr>
              <p:nvPr/>
            </p:nvSpPr>
            <p:spPr bwMode="auto">
              <a:xfrm>
                <a:off x="2211" y="2292"/>
                <a:ext cx="864" cy="834"/>
              </a:xfrm>
              <a:custGeom>
                <a:avLst/>
                <a:gdLst>
                  <a:gd name="T0" fmla="*/ 828 w 864"/>
                  <a:gd name="T1" fmla="*/ 246 h 834"/>
                  <a:gd name="T2" fmla="*/ 864 w 864"/>
                  <a:gd name="T3" fmla="*/ 438 h 834"/>
                  <a:gd name="T4" fmla="*/ 858 w 864"/>
                  <a:gd name="T5" fmla="*/ 516 h 834"/>
                  <a:gd name="T6" fmla="*/ 846 w 864"/>
                  <a:gd name="T7" fmla="*/ 540 h 834"/>
                  <a:gd name="T8" fmla="*/ 804 w 864"/>
                  <a:gd name="T9" fmla="*/ 558 h 834"/>
                  <a:gd name="T10" fmla="*/ 792 w 864"/>
                  <a:gd name="T11" fmla="*/ 534 h 834"/>
                  <a:gd name="T12" fmla="*/ 768 w 864"/>
                  <a:gd name="T13" fmla="*/ 540 h 834"/>
                  <a:gd name="T14" fmla="*/ 756 w 864"/>
                  <a:gd name="T15" fmla="*/ 582 h 834"/>
                  <a:gd name="T16" fmla="*/ 678 w 864"/>
                  <a:gd name="T17" fmla="*/ 648 h 834"/>
                  <a:gd name="T18" fmla="*/ 684 w 864"/>
                  <a:gd name="T19" fmla="*/ 630 h 834"/>
                  <a:gd name="T20" fmla="*/ 678 w 864"/>
                  <a:gd name="T21" fmla="*/ 630 h 834"/>
                  <a:gd name="T22" fmla="*/ 666 w 864"/>
                  <a:gd name="T23" fmla="*/ 630 h 834"/>
                  <a:gd name="T24" fmla="*/ 660 w 864"/>
                  <a:gd name="T25" fmla="*/ 642 h 834"/>
                  <a:gd name="T26" fmla="*/ 654 w 864"/>
                  <a:gd name="T27" fmla="*/ 654 h 834"/>
                  <a:gd name="T28" fmla="*/ 642 w 864"/>
                  <a:gd name="T29" fmla="*/ 660 h 834"/>
                  <a:gd name="T30" fmla="*/ 636 w 864"/>
                  <a:gd name="T31" fmla="*/ 654 h 834"/>
                  <a:gd name="T32" fmla="*/ 624 w 864"/>
                  <a:gd name="T33" fmla="*/ 684 h 834"/>
                  <a:gd name="T34" fmla="*/ 606 w 864"/>
                  <a:gd name="T35" fmla="*/ 690 h 834"/>
                  <a:gd name="T36" fmla="*/ 612 w 864"/>
                  <a:gd name="T37" fmla="*/ 702 h 834"/>
                  <a:gd name="T38" fmla="*/ 594 w 864"/>
                  <a:gd name="T39" fmla="*/ 732 h 834"/>
                  <a:gd name="T40" fmla="*/ 588 w 864"/>
                  <a:gd name="T41" fmla="*/ 732 h 834"/>
                  <a:gd name="T42" fmla="*/ 576 w 864"/>
                  <a:gd name="T43" fmla="*/ 732 h 834"/>
                  <a:gd name="T44" fmla="*/ 594 w 864"/>
                  <a:gd name="T45" fmla="*/ 768 h 834"/>
                  <a:gd name="T46" fmla="*/ 546 w 864"/>
                  <a:gd name="T47" fmla="*/ 828 h 834"/>
                  <a:gd name="T48" fmla="*/ 462 w 864"/>
                  <a:gd name="T49" fmla="*/ 750 h 834"/>
                  <a:gd name="T50" fmla="*/ 408 w 864"/>
                  <a:gd name="T51" fmla="*/ 654 h 834"/>
                  <a:gd name="T52" fmla="*/ 336 w 864"/>
                  <a:gd name="T53" fmla="*/ 534 h 834"/>
                  <a:gd name="T54" fmla="*/ 252 w 864"/>
                  <a:gd name="T55" fmla="*/ 528 h 834"/>
                  <a:gd name="T56" fmla="*/ 216 w 864"/>
                  <a:gd name="T57" fmla="*/ 582 h 834"/>
                  <a:gd name="T58" fmla="*/ 126 w 864"/>
                  <a:gd name="T59" fmla="*/ 528 h 834"/>
                  <a:gd name="T60" fmla="*/ 6 w 864"/>
                  <a:gd name="T61" fmla="*/ 342 h 834"/>
                  <a:gd name="T62" fmla="*/ 234 w 864"/>
                  <a:gd name="T63" fmla="*/ 348 h 834"/>
                  <a:gd name="T64" fmla="*/ 456 w 864"/>
                  <a:gd name="T65" fmla="*/ 12 h 834"/>
                  <a:gd name="T66" fmla="*/ 468 w 864"/>
                  <a:gd name="T67" fmla="*/ 174 h 834"/>
                  <a:gd name="T68" fmla="*/ 498 w 864"/>
                  <a:gd name="T69" fmla="*/ 192 h 834"/>
                  <a:gd name="T70" fmla="*/ 564 w 864"/>
                  <a:gd name="T71" fmla="*/ 198 h 834"/>
                  <a:gd name="T72" fmla="*/ 594 w 864"/>
                  <a:gd name="T73" fmla="*/ 210 h 834"/>
                  <a:gd name="T74" fmla="*/ 624 w 864"/>
                  <a:gd name="T75" fmla="*/ 216 h 834"/>
                  <a:gd name="T76" fmla="*/ 642 w 864"/>
                  <a:gd name="T77" fmla="*/ 216 h 834"/>
                  <a:gd name="T78" fmla="*/ 660 w 864"/>
                  <a:gd name="T79" fmla="*/ 216 h 834"/>
                  <a:gd name="T80" fmla="*/ 750 w 864"/>
                  <a:gd name="T81" fmla="*/ 210 h 834"/>
                  <a:gd name="T82" fmla="*/ 798 w 864"/>
                  <a:gd name="T83" fmla="*/ 234 h 8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64"/>
                  <a:gd name="T127" fmla="*/ 0 h 834"/>
                  <a:gd name="T128" fmla="*/ 864 w 864"/>
                  <a:gd name="T129" fmla="*/ 834 h 8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64" h="834">
                    <a:moveTo>
                      <a:pt x="798" y="234"/>
                    </a:moveTo>
                    <a:lnTo>
                      <a:pt x="828" y="246"/>
                    </a:lnTo>
                    <a:lnTo>
                      <a:pt x="828" y="366"/>
                    </a:lnTo>
                    <a:lnTo>
                      <a:pt x="864" y="438"/>
                    </a:lnTo>
                    <a:lnTo>
                      <a:pt x="852" y="474"/>
                    </a:lnTo>
                    <a:lnTo>
                      <a:pt x="858" y="516"/>
                    </a:lnTo>
                    <a:lnTo>
                      <a:pt x="840" y="534"/>
                    </a:lnTo>
                    <a:lnTo>
                      <a:pt x="846" y="540"/>
                    </a:lnTo>
                    <a:lnTo>
                      <a:pt x="786" y="570"/>
                    </a:lnTo>
                    <a:lnTo>
                      <a:pt x="804" y="558"/>
                    </a:lnTo>
                    <a:lnTo>
                      <a:pt x="786" y="558"/>
                    </a:lnTo>
                    <a:lnTo>
                      <a:pt x="792" y="534"/>
                    </a:lnTo>
                    <a:lnTo>
                      <a:pt x="774" y="546"/>
                    </a:lnTo>
                    <a:lnTo>
                      <a:pt x="768" y="540"/>
                    </a:lnTo>
                    <a:lnTo>
                      <a:pt x="774" y="576"/>
                    </a:lnTo>
                    <a:lnTo>
                      <a:pt x="756" y="582"/>
                    </a:lnTo>
                    <a:lnTo>
                      <a:pt x="756" y="600"/>
                    </a:lnTo>
                    <a:lnTo>
                      <a:pt x="678" y="648"/>
                    </a:lnTo>
                    <a:lnTo>
                      <a:pt x="720" y="618"/>
                    </a:lnTo>
                    <a:lnTo>
                      <a:pt x="684" y="630"/>
                    </a:lnTo>
                    <a:lnTo>
                      <a:pt x="684" y="618"/>
                    </a:lnTo>
                    <a:lnTo>
                      <a:pt x="678" y="630"/>
                    </a:lnTo>
                    <a:lnTo>
                      <a:pt x="672" y="624"/>
                    </a:lnTo>
                    <a:lnTo>
                      <a:pt x="666" y="630"/>
                    </a:lnTo>
                    <a:lnTo>
                      <a:pt x="654" y="624"/>
                    </a:lnTo>
                    <a:lnTo>
                      <a:pt x="660" y="642"/>
                    </a:lnTo>
                    <a:lnTo>
                      <a:pt x="672" y="642"/>
                    </a:lnTo>
                    <a:lnTo>
                      <a:pt x="654" y="654"/>
                    </a:lnTo>
                    <a:lnTo>
                      <a:pt x="642" y="636"/>
                    </a:lnTo>
                    <a:lnTo>
                      <a:pt x="642" y="660"/>
                    </a:lnTo>
                    <a:lnTo>
                      <a:pt x="636" y="666"/>
                    </a:lnTo>
                    <a:lnTo>
                      <a:pt x="636" y="654"/>
                    </a:lnTo>
                    <a:lnTo>
                      <a:pt x="612" y="672"/>
                    </a:lnTo>
                    <a:lnTo>
                      <a:pt x="624" y="684"/>
                    </a:lnTo>
                    <a:lnTo>
                      <a:pt x="594" y="684"/>
                    </a:lnTo>
                    <a:lnTo>
                      <a:pt x="606" y="690"/>
                    </a:lnTo>
                    <a:lnTo>
                      <a:pt x="606" y="702"/>
                    </a:lnTo>
                    <a:lnTo>
                      <a:pt x="612" y="702"/>
                    </a:lnTo>
                    <a:lnTo>
                      <a:pt x="600" y="732"/>
                    </a:lnTo>
                    <a:lnTo>
                      <a:pt x="594" y="732"/>
                    </a:lnTo>
                    <a:lnTo>
                      <a:pt x="594" y="720"/>
                    </a:lnTo>
                    <a:lnTo>
                      <a:pt x="588" y="732"/>
                    </a:lnTo>
                    <a:lnTo>
                      <a:pt x="576" y="720"/>
                    </a:lnTo>
                    <a:lnTo>
                      <a:pt x="576" y="732"/>
                    </a:lnTo>
                    <a:lnTo>
                      <a:pt x="600" y="732"/>
                    </a:lnTo>
                    <a:lnTo>
                      <a:pt x="594" y="768"/>
                    </a:lnTo>
                    <a:lnTo>
                      <a:pt x="618" y="834"/>
                    </a:lnTo>
                    <a:lnTo>
                      <a:pt x="546" y="828"/>
                    </a:lnTo>
                    <a:lnTo>
                      <a:pt x="480" y="798"/>
                    </a:lnTo>
                    <a:lnTo>
                      <a:pt x="462" y="750"/>
                    </a:lnTo>
                    <a:lnTo>
                      <a:pt x="456" y="702"/>
                    </a:lnTo>
                    <a:lnTo>
                      <a:pt x="408" y="654"/>
                    </a:lnTo>
                    <a:lnTo>
                      <a:pt x="372" y="570"/>
                    </a:lnTo>
                    <a:lnTo>
                      <a:pt x="336" y="534"/>
                    </a:lnTo>
                    <a:lnTo>
                      <a:pt x="276" y="516"/>
                    </a:lnTo>
                    <a:lnTo>
                      <a:pt x="252" y="528"/>
                    </a:lnTo>
                    <a:lnTo>
                      <a:pt x="234" y="564"/>
                    </a:lnTo>
                    <a:lnTo>
                      <a:pt x="216" y="582"/>
                    </a:lnTo>
                    <a:lnTo>
                      <a:pt x="198" y="576"/>
                    </a:lnTo>
                    <a:lnTo>
                      <a:pt x="126" y="528"/>
                    </a:lnTo>
                    <a:lnTo>
                      <a:pt x="108" y="450"/>
                    </a:lnTo>
                    <a:lnTo>
                      <a:pt x="6" y="342"/>
                    </a:lnTo>
                    <a:lnTo>
                      <a:pt x="0" y="330"/>
                    </a:lnTo>
                    <a:lnTo>
                      <a:pt x="234" y="348"/>
                    </a:lnTo>
                    <a:lnTo>
                      <a:pt x="264" y="0"/>
                    </a:lnTo>
                    <a:lnTo>
                      <a:pt x="456" y="12"/>
                    </a:lnTo>
                    <a:lnTo>
                      <a:pt x="444" y="162"/>
                    </a:lnTo>
                    <a:lnTo>
                      <a:pt x="468" y="174"/>
                    </a:lnTo>
                    <a:lnTo>
                      <a:pt x="486" y="174"/>
                    </a:lnTo>
                    <a:lnTo>
                      <a:pt x="498" y="192"/>
                    </a:lnTo>
                    <a:lnTo>
                      <a:pt x="540" y="204"/>
                    </a:lnTo>
                    <a:lnTo>
                      <a:pt x="564" y="198"/>
                    </a:lnTo>
                    <a:lnTo>
                      <a:pt x="582" y="222"/>
                    </a:lnTo>
                    <a:lnTo>
                      <a:pt x="594" y="210"/>
                    </a:lnTo>
                    <a:lnTo>
                      <a:pt x="612" y="228"/>
                    </a:lnTo>
                    <a:lnTo>
                      <a:pt x="624" y="216"/>
                    </a:lnTo>
                    <a:lnTo>
                      <a:pt x="630" y="234"/>
                    </a:lnTo>
                    <a:lnTo>
                      <a:pt x="642" y="216"/>
                    </a:lnTo>
                    <a:lnTo>
                      <a:pt x="648" y="222"/>
                    </a:lnTo>
                    <a:lnTo>
                      <a:pt x="660" y="216"/>
                    </a:lnTo>
                    <a:lnTo>
                      <a:pt x="678" y="234"/>
                    </a:lnTo>
                    <a:lnTo>
                      <a:pt x="750" y="210"/>
                    </a:lnTo>
                    <a:lnTo>
                      <a:pt x="798" y="240"/>
                    </a:lnTo>
                    <a:lnTo>
                      <a:pt x="798" y="234"/>
                    </a:lnTo>
                    <a:close/>
                  </a:path>
                </a:pathLst>
              </a:custGeom>
              <a:solidFill>
                <a:srgbClr val="FF8C00"/>
              </a:solidFill>
              <a:ln w="9525">
                <a:solidFill>
                  <a:srgbClr val="FF8C00"/>
                </a:solidFill>
                <a:round/>
                <a:headEnd/>
                <a:tailEnd/>
              </a:ln>
            </p:spPr>
            <p:txBody>
              <a:bodyPr/>
              <a:lstStyle/>
              <a:p>
                <a:endParaRPr lang="en-US"/>
              </a:p>
            </p:txBody>
          </p:sp>
          <p:sp>
            <p:nvSpPr>
              <p:cNvPr id="22914" name="Freeform 486"/>
              <p:cNvSpPr>
                <a:spLocks noChangeAspect="1"/>
              </p:cNvSpPr>
              <p:nvPr/>
            </p:nvSpPr>
            <p:spPr bwMode="auto">
              <a:xfrm>
                <a:off x="2211" y="2292"/>
                <a:ext cx="864" cy="834"/>
              </a:xfrm>
              <a:custGeom>
                <a:avLst/>
                <a:gdLst>
                  <a:gd name="T0" fmla="*/ 828 w 864"/>
                  <a:gd name="T1" fmla="*/ 246 h 834"/>
                  <a:gd name="T2" fmla="*/ 864 w 864"/>
                  <a:gd name="T3" fmla="*/ 438 h 834"/>
                  <a:gd name="T4" fmla="*/ 858 w 864"/>
                  <a:gd name="T5" fmla="*/ 516 h 834"/>
                  <a:gd name="T6" fmla="*/ 846 w 864"/>
                  <a:gd name="T7" fmla="*/ 540 h 834"/>
                  <a:gd name="T8" fmla="*/ 804 w 864"/>
                  <a:gd name="T9" fmla="*/ 558 h 834"/>
                  <a:gd name="T10" fmla="*/ 792 w 864"/>
                  <a:gd name="T11" fmla="*/ 534 h 834"/>
                  <a:gd name="T12" fmla="*/ 768 w 864"/>
                  <a:gd name="T13" fmla="*/ 540 h 834"/>
                  <a:gd name="T14" fmla="*/ 756 w 864"/>
                  <a:gd name="T15" fmla="*/ 582 h 834"/>
                  <a:gd name="T16" fmla="*/ 678 w 864"/>
                  <a:gd name="T17" fmla="*/ 648 h 834"/>
                  <a:gd name="T18" fmla="*/ 684 w 864"/>
                  <a:gd name="T19" fmla="*/ 630 h 834"/>
                  <a:gd name="T20" fmla="*/ 678 w 864"/>
                  <a:gd name="T21" fmla="*/ 630 h 834"/>
                  <a:gd name="T22" fmla="*/ 666 w 864"/>
                  <a:gd name="T23" fmla="*/ 630 h 834"/>
                  <a:gd name="T24" fmla="*/ 660 w 864"/>
                  <a:gd name="T25" fmla="*/ 642 h 834"/>
                  <a:gd name="T26" fmla="*/ 654 w 864"/>
                  <a:gd name="T27" fmla="*/ 654 h 834"/>
                  <a:gd name="T28" fmla="*/ 642 w 864"/>
                  <a:gd name="T29" fmla="*/ 660 h 834"/>
                  <a:gd name="T30" fmla="*/ 636 w 864"/>
                  <a:gd name="T31" fmla="*/ 654 h 834"/>
                  <a:gd name="T32" fmla="*/ 624 w 864"/>
                  <a:gd name="T33" fmla="*/ 684 h 834"/>
                  <a:gd name="T34" fmla="*/ 606 w 864"/>
                  <a:gd name="T35" fmla="*/ 690 h 834"/>
                  <a:gd name="T36" fmla="*/ 612 w 864"/>
                  <a:gd name="T37" fmla="*/ 702 h 834"/>
                  <a:gd name="T38" fmla="*/ 594 w 864"/>
                  <a:gd name="T39" fmla="*/ 732 h 834"/>
                  <a:gd name="T40" fmla="*/ 588 w 864"/>
                  <a:gd name="T41" fmla="*/ 732 h 834"/>
                  <a:gd name="T42" fmla="*/ 576 w 864"/>
                  <a:gd name="T43" fmla="*/ 732 h 834"/>
                  <a:gd name="T44" fmla="*/ 594 w 864"/>
                  <a:gd name="T45" fmla="*/ 768 h 834"/>
                  <a:gd name="T46" fmla="*/ 546 w 864"/>
                  <a:gd name="T47" fmla="*/ 828 h 834"/>
                  <a:gd name="T48" fmla="*/ 462 w 864"/>
                  <a:gd name="T49" fmla="*/ 750 h 834"/>
                  <a:gd name="T50" fmla="*/ 408 w 864"/>
                  <a:gd name="T51" fmla="*/ 654 h 834"/>
                  <a:gd name="T52" fmla="*/ 336 w 864"/>
                  <a:gd name="T53" fmla="*/ 534 h 834"/>
                  <a:gd name="T54" fmla="*/ 252 w 864"/>
                  <a:gd name="T55" fmla="*/ 528 h 834"/>
                  <a:gd name="T56" fmla="*/ 216 w 864"/>
                  <a:gd name="T57" fmla="*/ 582 h 834"/>
                  <a:gd name="T58" fmla="*/ 126 w 864"/>
                  <a:gd name="T59" fmla="*/ 528 h 834"/>
                  <a:gd name="T60" fmla="*/ 6 w 864"/>
                  <a:gd name="T61" fmla="*/ 342 h 834"/>
                  <a:gd name="T62" fmla="*/ 234 w 864"/>
                  <a:gd name="T63" fmla="*/ 348 h 834"/>
                  <a:gd name="T64" fmla="*/ 456 w 864"/>
                  <a:gd name="T65" fmla="*/ 12 h 834"/>
                  <a:gd name="T66" fmla="*/ 468 w 864"/>
                  <a:gd name="T67" fmla="*/ 174 h 834"/>
                  <a:gd name="T68" fmla="*/ 498 w 864"/>
                  <a:gd name="T69" fmla="*/ 192 h 834"/>
                  <a:gd name="T70" fmla="*/ 564 w 864"/>
                  <a:gd name="T71" fmla="*/ 198 h 834"/>
                  <a:gd name="T72" fmla="*/ 594 w 864"/>
                  <a:gd name="T73" fmla="*/ 210 h 834"/>
                  <a:gd name="T74" fmla="*/ 624 w 864"/>
                  <a:gd name="T75" fmla="*/ 216 h 834"/>
                  <a:gd name="T76" fmla="*/ 642 w 864"/>
                  <a:gd name="T77" fmla="*/ 216 h 834"/>
                  <a:gd name="T78" fmla="*/ 660 w 864"/>
                  <a:gd name="T79" fmla="*/ 216 h 834"/>
                  <a:gd name="T80" fmla="*/ 750 w 864"/>
                  <a:gd name="T81" fmla="*/ 210 h 834"/>
                  <a:gd name="T82" fmla="*/ 798 w 864"/>
                  <a:gd name="T83" fmla="*/ 234 h 8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64"/>
                  <a:gd name="T127" fmla="*/ 0 h 834"/>
                  <a:gd name="T128" fmla="*/ 864 w 864"/>
                  <a:gd name="T129" fmla="*/ 834 h 8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64" h="834">
                    <a:moveTo>
                      <a:pt x="798" y="234"/>
                    </a:moveTo>
                    <a:lnTo>
                      <a:pt x="828" y="246"/>
                    </a:lnTo>
                    <a:lnTo>
                      <a:pt x="828" y="366"/>
                    </a:lnTo>
                    <a:lnTo>
                      <a:pt x="864" y="438"/>
                    </a:lnTo>
                    <a:lnTo>
                      <a:pt x="852" y="474"/>
                    </a:lnTo>
                    <a:lnTo>
                      <a:pt x="858" y="516"/>
                    </a:lnTo>
                    <a:lnTo>
                      <a:pt x="840" y="534"/>
                    </a:lnTo>
                    <a:lnTo>
                      <a:pt x="846" y="540"/>
                    </a:lnTo>
                    <a:lnTo>
                      <a:pt x="786" y="570"/>
                    </a:lnTo>
                    <a:lnTo>
                      <a:pt x="804" y="558"/>
                    </a:lnTo>
                    <a:lnTo>
                      <a:pt x="786" y="558"/>
                    </a:lnTo>
                    <a:lnTo>
                      <a:pt x="792" y="534"/>
                    </a:lnTo>
                    <a:lnTo>
                      <a:pt x="774" y="546"/>
                    </a:lnTo>
                    <a:lnTo>
                      <a:pt x="768" y="540"/>
                    </a:lnTo>
                    <a:lnTo>
                      <a:pt x="774" y="576"/>
                    </a:lnTo>
                    <a:lnTo>
                      <a:pt x="756" y="582"/>
                    </a:lnTo>
                    <a:lnTo>
                      <a:pt x="756" y="600"/>
                    </a:lnTo>
                    <a:lnTo>
                      <a:pt x="678" y="648"/>
                    </a:lnTo>
                    <a:lnTo>
                      <a:pt x="720" y="618"/>
                    </a:lnTo>
                    <a:lnTo>
                      <a:pt x="684" y="630"/>
                    </a:lnTo>
                    <a:lnTo>
                      <a:pt x="684" y="618"/>
                    </a:lnTo>
                    <a:lnTo>
                      <a:pt x="678" y="630"/>
                    </a:lnTo>
                    <a:lnTo>
                      <a:pt x="672" y="624"/>
                    </a:lnTo>
                    <a:lnTo>
                      <a:pt x="666" y="630"/>
                    </a:lnTo>
                    <a:lnTo>
                      <a:pt x="654" y="624"/>
                    </a:lnTo>
                    <a:lnTo>
                      <a:pt x="660" y="642"/>
                    </a:lnTo>
                    <a:lnTo>
                      <a:pt x="672" y="642"/>
                    </a:lnTo>
                    <a:lnTo>
                      <a:pt x="654" y="654"/>
                    </a:lnTo>
                    <a:lnTo>
                      <a:pt x="642" y="636"/>
                    </a:lnTo>
                    <a:lnTo>
                      <a:pt x="642" y="660"/>
                    </a:lnTo>
                    <a:lnTo>
                      <a:pt x="636" y="666"/>
                    </a:lnTo>
                    <a:lnTo>
                      <a:pt x="636" y="654"/>
                    </a:lnTo>
                    <a:lnTo>
                      <a:pt x="612" y="672"/>
                    </a:lnTo>
                    <a:lnTo>
                      <a:pt x="624" y="684"/>
                    </a:lnTo>
                    <a:lnTo>
                      <a:pt x="594" y="684"/>
                    </a:lnTo>
                    <a:lnTo>
                      <a:pt x="606" y="690"/>
                    </a:lnTo>
                    <a:lnTo>
                      <a:pt x="606" y="702"/>
                    </a:lnTo>
                    <a:lnTo>
                      <a:pt x="612" y="702"/>
                    </a:lnTo>
                    <a:lnTo>
                      <a:pt x="600" y="732"/>
                    </a:lnTo>
                    <a:lnTo>
                      <a:pt x="594" y="732"/>
                    </a:lnTo>
                    <a:lnTo>
                      <a:pt x="594" y="720"/>
                    </a:lnTo>
                    <a:lnTo>
                      <a:pt x="588" y="732"/>
                    </a:lnTo>
                    <a:lnTo>
                      <a:pt x="576" y="720"/>
                    </a:lnTo>
                    <a:lnTo>
                      <a:pt x="576" y="732"/>
                    </a:lnTo>
                    <a:lnTo>
                      <a:pt x="600" y="732"/>
                    </a:lnTo>
                    <a:lnTo>
                      <a:pt x="594" y="768"/>
                    </a:lnTo>
                    <a:lnTo>
                      <a:pt x="618" y="834"/>
                    </a:lnTo>
                    <a:lnTo>
                      <a:pt x="546" y="828"/>
                    </a:lnTo>
                    <a:lnTo>
                      <a:pt x="480" y="798"/>
                    </a:lnTo>
                    <a:lnTo>
                      <a:pt x="462" y="750"/>
                    </a:lnTo>
                    <a:lnTo>
                      <a:pt x="456" y="702"/>
                    </a:lnTo>
                    <a:lnTo>
                      <a:pt x="408" y="654"/>
                    </a:lnTo>
                    <a:lnTo>
                      <a:pt x="372" y="570"/>
                    </a:lnTo>
                    <a:lnTo>
                      <a:pt x="336" y="534"/>
                    </a:lnTo>
                    <a:lnTo>
                      <a:pt x="276" y="516"/>
                    </a:lnTo>
                    <a:lnTo>
                      <a:pt x="252" y="528"/>
                    </a:lnTo>
                    <a:lnTo>
                      <a:pt x="234" y="564"/>
                    </a:lnTo>
                    <a:lnTo>
                      <a:pt x="216" y="582"/>
                    </a:lnTo>
                    <a:lnTo>
                      <a:pt x="198" y="576"/>
                    </a:lnTo>
                    <a:lnTo>
                      <a:pt x="126" y="528"/>
                    </a:lnTo>
                    <a:lnTo>
                      <a:pt x="108" y="450"/>
                    </a:lnTo>
                    <a:lnTo>
                      <a:pt x="6" y="342"/>
                    </a:lnTo>
                    <a:lnTo>
                      <a:pt x="0" y="330"/>
                    </a:lnTo>
                    <a:lnTo>
                      <a:pt x="234" y="348"/>
                    </a:lnTo>
                    <a:lnTo>
                      <a:pt x="264" y="0"/>
                    </a:lnTo>
                    <a:lnTo>
                      <a:pt x="456" y="12"/>
                    </a:lnTo>
                    <a:lnTo>
                      <a:pt x="444" y="162"/>
                    </a:lnTo>
                    <a:lnTo>
                      <a:pt x="468" y="174"/>
                    </a:lnTo>
                    <a:lnTo>
                      <a:pt x="486" y="174"/>
                    </a:lnTo>
                    <a:lnTo>
                      <a:pt x="498" y="192"/>
                    </a:lnTo>
                    <a:lnTo>
                      <a:pt x="540" y="204"/>
                    </a:lnTo>
                    <a:lnTo>
                      <a:pt x="564" y="198"/>
                    </a:lnTo>
                    <a:lnTo>
                      <a:pt x="582" y="222"/>
                    </a:lnTo>
                    <a:lnTo>
                      <a:pt x="594" y="210"/>
                    </a:lnTo>
                    <a:lnTo>
                      <a:pt x="612" y="228"/>
                    </a:lnTo>
                    <a:lnTo>
                      <a:pt x="624" y="216"/>
                    </a:lnTo>
                    <a:lnTo>
                      <a:pt x="630" y="234"/>
                    </a:lnTo>
                    <a:lnTo>
                      <a:pt x="642" y="216"/>
                    </a:lnTo>
                    <a:lnTo>
                      <a:pt x="648" y="222"/>
                    </a:lnTo>
                    <a:lnTo>
                      <a:pt x="660" y="216"/>
                    </a:lnTo>
                    <a:lnTo>
                      <a:pt x="678" y="234"/>
                    </a:lnTo>
                    <a:lnTo>
                      <a:pt x="750" y="210"/>
                    </a:lnTo>
                    <a:lnTo>
                      <a:pt x="798" y="240"/>
                    </a:lnTo>
                    <a:lnTo>
                      <a:pt x="798" y="234"/>
                    </a:lnTo>
                    <a:lnTo>
                      <a:pt x="798" y="24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15" name="Freeform 487"/>
              <p:cNvSpPr>
                <a:spLocks noChangeAspect="1"/>
              </p:cNvSpPr>
              <p:nvPr/>
            </p:nvSpPr>
            <p:spPr bwMode="auto">
              <a:xfrm>
                <a:off x="1803" y="1776"/>
                <a:ext cx="348" cy="438"/>
              </a:xfrm>
              <a:custGeom>
                <a:avLst/>
                <a:gdLst>
                  <a:gd name="T0" fmla="*/ 306 w 348"/>
                  <a:gd name="T1" fmla="*/ 438 h 438"/>
                  <a:gd name="T2" fmla="*/ 0 w 348"/>
                  <a:gd name="T3" fmla="*/ 384 h 438"/>
                  <a:gd name="T4" fmla="*/ 78 w 348"/>
                  <a:gd name="T5" fmla="*/ 0 h 438"/>
                  <a:gd name="T6" fmla="*/ 132 w 348"/>
                  <a:gd name="T7" fmla="*/ 12 h 438"/>
                  <a:gd name="T8" fmla="*/ 246 w 348"/>
                  <a:gd name="T9" fmla="*/ 30 h 438"/>
                  <a:gd name="T10" fmla="*/ 234 w 348"/>
                  <a:gd name="T11" fmla="*/ 108 h 438"/>
                  <a:gd name="T12" fmla="*/ 348 w 348"/>
                  <a:gd name="T13" fmla="*/ 126 h 438"/>
                  <a:gd name="T14" fmla="*/ 312 w 348"/>
                  <a:gd name="T15" fmla="*/ 390 h 438"/>
                  <a:gd name="T16" fmla="*/ 306 w 348"/>
                  <a:gd name="T17" fmla="*/ 438 h 4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438"/>
                  <a:gd name="T29" fmla="*/ 348 w 348"/>
                  <a:gd name="T30" fmla="*/ 438 h 4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438">
                    <a:moveTo>
                      <a:pt x="306" y="438"/>
                    </a:moveTo>
                    <a:lnTo>
                      <a:pt x="0" y="384"/>
                    </a:lnTo>
                    <a:lnTo>
                      <a:pt x="78" y="0"/>
                    </a:lnTo>
                    <a:lnTo>
                      <a:pt x="132" y="12"/>
                    </a:lnTo>
                    <a:lnTo>
                      <a:pt x="246" y="30"/>
                    </a:lnTo>
                    <a:lnTo>
                      <a:pt x="234" y="108"/>
                    </a:lnTo>
                    <a:lnTo>
                      <a:pt x="348" y="126"/>
                    </a:lnTo>
                    <a:lnTo>
                      <a:pt x="312" y="390"/>
                    </a:lnTo>
                    <a:lnTo>
                      <a:pt x="306" y="438"/>
                    </a:lnTo>
                    <a:close/>
                  </a:path>
                </a:pathLst>
              </a:custGeom>
              <a:solidFill>
                <a:srgbClr val="FFAA00"/>
              </a:solidFill>
              <a:ln w="9525">
                <a:solidFill>
                  <a:srgbClr val="FFAA00"/>
                </a:solidFill>
                <a:round/>
                <a:headEnd/>
                <a:tailEnd/>
              </a:ln>
            </p:spPr>
            <p:txBody>
              <a:bodyPr/>
              <a:lstStyle/>
              <a:p>
                <a:endParaRPr lang="en-US"/>
              </a:p>
            </p:txBody>
          </p:sp>
          <p:sp>
            <p:nvSpPr>
              <p:cNvPr id="22916" name="Freeform 488"/>
              <p:cNvSpPr>
                <a:spLocks noChangeAspect="1"/>
              </p:cNvSpPr>
              <p:nvPr/>
            </p:nvSpPr>
            <p:spPr bwMode="auto">
              <a:xfrm>
                <a:off x="1803" y="1776"/>
                <a:ext cx="348" cy="444"/>
              </a:xfrm>
              <a:custGeom>
                <a:avLst/>
                <a:gdLst>
                  <a:gd name="T0" fmla="*/ 306 w 348"/>
                  <a:gd name="T1" fmla="*/ 438 h 444"/>
                  <a:gd name="T2" fmla="*/ 0 w 348"/>
                  <a:gd name="T3" fmla="*/ 384 h 444"/>
                  <a:gd name="T4" fmla="*/ 78 w 348"/>
                  <a:gd name="T5" fmla="*/ 0 h 444"/>
                  <a:gd name="T6" fmla="*/ 132 w 348"/>
                  <a:gd name="T7" fmla="*/ 12 h 444"/>
                  <a:gd name="T8" fmla="*/ 246 w 348"/>
                  <a:gd name="T9" fmla="*/ 30 h 444"/>
                  <a:gd name="T10" fmla="*/ 234 w 348"/>
                  <a:gd name="T11" fmla="*/ 108 h 444"/>
                  <a:gd name="T12" fmla="*/ 348 w 348"/>
                  <a:gd name="T13" fmla="*/ 126 h 444"/>
                  <a:gd name="T14" fmla="*/ 312 w 348"/>
                  <a:gd name="T15" fmla="*/ 390 h 444"/>
                  <a:gd name="T16" fmla="*/ 306 w 348"/>
                  <a:gd name="T17" fmla="*/ 438 h 444"/>
                  <a:gd name="T18" fmla="*/ 306 w 348"/>
                  <a:gd name="T19" fmla="*/ 444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8"/>
                  <a:gd name="T31" fmla="*/ 0 h 444"/>
                  <a:gd name="T32" fmla="*/ 348 w 348"/>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8" h="444">
                    <a:moveTo>
                      <a:pt x="306" y="438"/>
                    </a:moveTo>
                    <a:lnTo>
                      <a:pt x="0" y="384"/>
                    </a:lnTo>
                    <a:lnTo>
                      <a:pt x="78" y="0"/>
                    </a:lnTo>
                    <a:lnTo>
                      <a:pt x="132" y="12"/>
                    </a:lnTo>
                    <a:lnTo>
                      <a:pt x="246" y="30"/>
                    </a:lnTo>
                    <a:lnTo>
                      <a:pt x="234" y="108"/>
                    </a:lnTo>
                    <a:lnTo>
                      <a:pt x="348" y="126"/>
                    </a:lnTo>
                    <a:lnTo>
                      <a:pt x="312" y="390"/>
                    </a:lnTo>
                    <a:lnTo>
                      <a:pt x="306" y="438"/>
                    </a:lnTo>
                    <a:lnTo>
                      <a:pt x="306" y="44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17" name="Freeform 489"/>
              <p:cNvSpPr>
                <a:spLocks noChangeAspect="1"/>
              </p:cNvSpPr>
              <p:nvPr/>
            </p:nvSpPr>
            <p:spPr bwMode="auto">
              <a:xfrm>
                <a:off x="4155" y="1470"/>
                <a:ext cx="102" cy="198"/>
              </a:xfrm>
              <a:custGeom>
                <a:avLst/>
                <a:gdLst>
                  <a:gd name="T0" fmla="*/ 90 w 102"/>
                  <a:gd name="T1" fmla="*/ 186 h 198"/>
                  <a:gd name="T2" fmla="*/ 66 w 102"/>
                  <a:gd name="T3" fmla="*/ 192 h 198"/>
                  <a:gd name="T4" fmla="*/ 48 w 102"/>
                  <a:gd name="T5" fmla="*/ 198 h 198"/>
                  <a:gd name="T6" fmla="*/ 42 w 102"/>
                  <a:gd name="T7" fmla="*/ 192 h 198"/>
                  <a:gd name="T8" fmla="*/ 30 w 102"/>
                  <a:gd name="T9" fmla="*/ 138 h 198"/>
                  <a:gd name="T10" fmla="*/ 24 w 102"/>
                  <a:gd name="T11" fmla="*/ 138 h 198"/>
                  <a:gd name="T12" fmla="*/ 12 w 102"/>
                  <a:gd name="T13" fmla="*/ 102 h 198"/>
                  <a:gd name="T14" fmla="*/ 0 w 102"/>
                  <a:gd name="T15" fmla="*/ 30 h 198"/>
                  <a:gd name="T16" fmla="*/ 96 w 102"/>
                  <a:gd name="T17" fmla="*/ 0 h 198"/>
                  <a:gd name="T18" fmla="*/ 102 w 102"/>
                  <a:gd name="T19" fmla="*/ 42 h 198"/>
                  <a:gd name="T20" fmla="*/ 84 w 102"/>
                  <a:gd name="T21" fmla="*/ 66 h 198"/>
                  <a:gd name="T22" fmla="*/ 78 w 102"/>
                  <a:gd name="T23" fmla="*/ 120 h 198"/>
                  <a:gd name="T24" fmla="*/ 90 w 102"/>
                  <a:gd name="T25" fmla="*/ 186 h 1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98"/>
                  <a:gd name="T41" fmla="*/ 102 w 102"/>
                  <a:gd name="T42" fmla="*/ 198 h 1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98">
                    <a:moveTo>
                      <a:pt x="90" y="186"/>
                    </a:moveTo>
                    <a:lnTo>
                      <a:pt x="66" y="192"/>
                    </a:lnTo>
                    <a:lnTo>
                      <a:pt x="48" y="198"/>
                    </a:lnTo>
                    <a:lnTo>
                      <a:pt x="42" y="192"/>
                    </a:lnTo>
                    <a:lnTo>
                      <a:pt x="30" y="138"/>
                    </a:lnTo>
                    <a:lnTo>
                      <a:pt x="24" y="138"/>
                    </a:lnTo>
                    <a:lnTo>
                      <a:pt x="12" y="102"/>
                    </a:lnTo>
                    <a:lnTo>
                      <a:pt x="0" y="30"/>
                    </a:lnTo>
                    <a:lnTo>
                      <a:pt x="96" y="0"/>
                    </a:lnTo>
                    <a:lnTo>
                      <a:pt x="102" y="42"/>
                    </a:lnTo>
                    <a:lnTo>
                      <a:pt x="84" y="66"/>
                    </a:lnTo>
                    <a:lnTo>
                      <a:pt x="78" y="120"/>
                    </a:lnTo>
                    <a:lnTo>
                      <a:pt x="90" y="186"/>
                    </a:lnTo>
                    <a:close/>
                  </a:path>
                </a:pathLst>
              </a:custGeom>
              <a:solidFill>
                <a:srgbClr val="E8D898"/>
              </a:solidFill>
              <a:ln w="9525">
                <a:solidFill>
                  <a:srgbClr val="E8D898"/>
                </a:solidFill>
                <a:round/>
                <a:headEnd/>
                <a:tailEnd/>
              </a:ln>
            </p:spPr>
            <p:txBody>
              <a:bodyPr/>
              <a:lstStyle/>
              <a:p>
                <a:endParaRPr lang="en-US"/>
              </a:p>
            </p:txBody>
          </p:sp>
          <p:sp>
            <p:nvSpPr>
              <p:cNvPr id="22918" name="Freeform 490"/>
              <p:cNvSpPr>
                <a:spLocks noChangeAspect="1"/>
              </p:cNvSpPr>
              <p:nvPr/>
            </p:nvSpPr>
            <p:spPr bwMode="auto">
              <a:xfrm>
                <a:off x="4155" y="1470"/>
                <a:ext cx="102" cy="198"/>
              </a:xfrm>
              <a:custGeom>
                <a:avLst/>
                <a:gdLst>
                  <a:gd name="T0" fmla="*/ 90 w 102"/>
                  <a:gd name="T1" fmla="*/ 186 h 198"/>
                  <a:gd name="T2" fmla="*/ 66 w 102"/>
                  <a:gd name="T3" fmla="*/ 192 h 198"/>
                  <a:gd name="T4" fmla="*/ 48 w 102"/>
                  <a:gd name="T5" fmla="*/ 198 h 198"/>
                  <a:gd name="T6" fmla="*/ 42 w 102"/>
                  <a:gd name="T7" fmla="*/ 192 h 198"/>
                  <a:gd name="T8" fmla="*/ 30 w 102"/>
                  <a:gd name="T9" fmla="*/ 138 h 198"/>
                  <a:gd name="T10" fmla="*/ 24 w 102"/>
                  <a:gd name="T11" fmla="*/ 138 h 198"/>
                  <a:gd name="T12" fmla="*/ 12 w 102"/>
                  <a:gd name="T13" fmla="*/ 102 h 198"/>
                  <a:gd name="T14" fmla="*/ 0 w 102"/>
                  <a:gd name="T15" fmla="*/ 30 h 198"/>
                  <a:gd name="T16" fmla="*/ 96 w 102"/>
                  <a:gd name="T17" fmla="*/ 0 h 198"/>
                  <a:gd name="T18" fmla="*/ 102 w 102"/>
                  <a:gd name="T19" fmla="*/ 42 h 198"/>
                  <a:gd name="T20" fmla="*/ 84 w 102"/>
                  <a:gd name="T21" fmla="*/ 66 h 198"/>
                  <a:gd name="T22" fmla="*/ 78 w 102"/>
                  <a:gd name="T23" fmla="*/ 120 h 198"/>
                  <a:gd name="T24" fmla="*/ 90 w 102"/>
                  <a:gd name="T25" fmla="*/ 186 h 198"/>
                  <a:gd name="T26" fmla="*/ 90 w 102"/>
                  <a:gd name="T27" fmla="*/ 192 h 1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198"/>
                  <a:gd name="T44" fmla="*/ 102 w 102"/>
                  <a:gd name="T45" fmla="*/ 198 h 1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198">
                    <a:moveTo>
                      <a:pt x="90" y="186"/>
                    </a:moveTo>
                    <a:lnTo>
                      <a:pt x="66" y="192"/>
                    </a:lnTo>
                    <a:lnTo>
                      <a:pt x="48" y="198"/>
                    </a:lnTo>
                    <a:lnTo>
                      <a:pt x="42" y="192"/>
                    </a:lnTo>
                    <a:lnTo>
                      <a:pt x="30" y="138"/>
                    </a:lnTo>
                    <a:lnTo>
                      <a:pt x="24" y="138"/>
                    </a:lnTo>
                    <a:lnTo>
                      <a:pt x="12" y="102"/>
                    </a:lnTo>
                    <a:lnTo>
                      <a:pt x="0" y="30"/>
                    </a:lnTo>
                    <a:lnTo>
                      <a:pt x="96" y="0"/>
                    </a:lnTo>
                    <a:lnTo>
                      <a:pt x="102" y="42"/>
                    </a:lnTo>
                    <a:lnTo>
                      <a:pt x="84" y="66"/>
                    </a:lnTo>
                    <a:lnTo>
                      <a:pt x="78" y="120"/>
                    </a:lnTo>
                    <a:lnTo>
                      <a:pt x="90" y="186"/>
                    </a:lnTo>
                    <a:lnTo>
                      <a:pt x="90" y="19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19" name="Freeform 491"/>
              <p:cNvSpPr>
                <a:spLocks noChangeAspect="1"/>
              </p:cNvSpPr>
              <p:nvPr/>
            </p:nvSpPr>
            <p:spPr bwMode="auto">
              <a:xfrm>
                <a:off x="4167" y="2052"/>
                <a:ext cx="6" cy="18"/>
              </a:xfrm>
              <a:custGeom>
                <a:avLst/>
                <a:gdLst>
                  <a:gd name="T0" fmla="*/ 6 w 6"/>
                  <a:gd name="T1" fmla="*/ 0 h 18"/>
                  <a:gd name="T2" fmla="*/ 0 w 6"/>
                  <a:gd name="T3" fmla="*/ 18 h 18"/>
                  <a:gd name="T4" fmla="*/ 0 w 6"/>
                  <a:gd name="T5" fmla="*/ 0 h 18"/>
                  <a:gd name="T6" fmla="*/ 6 w 6"/>
                  <a:gd name="T7" fmla="*/ 0 h 18"/>
                  <a:gd name="T8" fmla="*/ 0 60000 65536"/>
                  <a:gd name="T9" fmla="*/ 0 60000 65536"/>
                  <a:gd name="T10" fmla="*/ 0 60000 65536"/>
                  <a:gd name="T11" fmla="*/ 0 60000 65536"/>
                  <a:gd name="T12" fmla="*/ 0 w 6"/>
                  <a:gd name="T13" fmla="*/ 0 h 18"/>
                  <a:gd name="T14" fmla="*/ 6 w 6"/>
                  <a:gd name="T15" fmla="*/ 18 h 18"/>
                </a:gdLst>
                <a:ahLst/>
                <a:cxnLst>
                  <a:cxn ang="T8">
                    <a:pos x="T0" y="T1"/>
                  </a:cxn>
                  <a:cxn ang="T9">
                    <a:pos x="T2" y="T3"/>
                  </a:cxn>
                  <a:cxn ang="T10">
                    <a:pos x="T4" y="T5"/>
                  </a:cxn>
                  <a:cxn ang="T11">
                    <a:pos x="T6" y="T7"/>
                  </a:cxn>
                </a:cxnLst>
                <a:rect l="T12" t="T13" r="T14" b="T15"/>
                <a:pathLst>
                  <a:path w="6" h="18">
                    <a:moveTo>
                      <a:pt x="6" y="0"/>
                    </a:moveTo>
                    <a:lnTo>
                      <a:pt x="0" y="18"/>
                    </a:lnTo>
                    <a:lnTo>
                      <a:pt x="0" y="0"/>
                    </a:lnTo>
                    <a:lnTo>
                      <a:pt x="6" y="0"/>
                    </a:lnTo>
                    <a:close/>
                  </a:path>
                </a:pathLst>
              </a:custGeom>
              <a:solidFill>
                <a:srgbClr val="FF8C00"/>
              </a:solidFill>
              <a:ln w="9525">
                <a:solidFill>
                  <a:srgbClr val="FF8C00"/>
                </a:solidFill>
                <a:round/>
                <a:headEnd/>
                <a:tailEnd/>
              </a:ln>
            </p:spPr>
            <p:txBody>
              <a:bodyPr/>
              <a:lstStyle/>
              <a:p>
                <a:endParaRPr lang="en-US"/>
              </a:p>
            </p:txBody>
          </p:sp>
          <p:sp>
            <p:nvSpPr>
              <p:cNvPr id="22920" name="Freeform 492"/>
              <p:cNvSpPr>
                <a:spLocks noChangeAspect="1"/>
              </p:cNvSpPr>
              <p:nvPr/>
            </p:nvSpPr>
            <p:spPr bwMode="auto">
              <a:xfrm>
                <a:off x="4167" y="2052"/>
                <a:ext cx="6" cy="18"/>
              </a:xfrm>
              <a:custGeom>
                <a:avLst/>
                <a:gdLst>
                  <a:gd name="T0" fmla="*/ 6 w 6"/>
                  <a:gd name="T1" fmla="*/ 0 h 18"/>
                  <a:gd name="T2" fmla="*/ 0 w 6"/>
                  <a:gd name="T3" fmla="*/ 18 h 18"/>
                  <a:gd name="T4" fmla="*/ 0 w 6"/>
                  <a:gd name="T5" fmla="*/ 0 h 18"/>
                  <a:gd name="T6" fmla="*/ 6 w 6"/>
                  <a:gd name="T7" fmla="*/ 0 h 18"/>
                  <a:gd name="T8" fmla="*/ 6 w 6"/>
                  <a:gd name="T9" fmla="*/ 6 h 18"/>
                  <a:gd name="T10" fmla="*/ 0 60000 65536"/>
                  <a:gd name="T11" fmla="*/ 0 60000 65536"/>
                  <a:gd name="T12" fmla="*/ 0 60000 65536"/>
                  <a:gd name="T13" fmla="*/ 0 60000 65536"/>
                  <a:gd name="T14" fmla="*/ 0 60000 65536"/>
                  <a:gd name="T15" fmla="*/ 0 w 6"/>
                  <a:gd name="T16" fmla="*/ 0 h 18"/>
                  <a:gd name="T17" fmla="*/ 6 w 6"/>
                  <a:gd name="T18" fmla="*/ 18 h 18"/>
                </a:gdLst>
                <a:ahLst/>
                <a:cxnLst>
                  <a:cxn ang="T10">
                    <a:pos x="T0" y="T1"/>
                  </a:cxn>
                  <a:cxn ang="T11">
                    <a:pos x="T2" y="T3"/>
                  </a:cxn>
                  <a:cxn ang="T12">
                    <a:pos x="T4" y="T5"/>
                  </a:cxn>
                  <a:cxn ang="T13">
                    <a:pos x="T6" y="T7"/>
                  </a:cxn>
                  <a:cxn ang="T14">
                    <a:pos x="T8" y="T9"/>
                  </a:cxn>
                </a:cxnLst>
                <a:rect l="T15" t="T16" r="T17" b="T18"/>
                <a:pathLst>
                  <a:path w="6" h="18">
                    <a:moveTo>
                      <a:pt x="6" y="0"/>
                    </a:moveTo>
                    <a:lnTo>
                      <a:pt x="0" y="18"/>
                    </a:lnTo>
                    <a:lnTo>
                      <a:pt x="0" y="0"/>
                    </a:lnTo>
                    <a:lnTo>
                      <a:pt x="6" y="0"/>
                    </a:lnTo>
                    <a:lnTo>
                      <a:pt x="6"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21" name="Freeform 493"/>
              <p:cNvSpPr>
                <a:spLocks noChangeAspect="1"/>
              </p:cNvSpPr>
              <p:nvPr/>
            </p:nvSpPr>
            <p:spPr bwMode="auto">
              <a:xfrm>
                <a:off x="4137" y="2052"/>
                <a:ext cx="24" cy="78"/>
              </a:xfrm>
              <a:custGeom>
                <a:avLst/>
                <a:gdLst>
                  <a:gd name="T0" fmla="*/ 24 w 24"/>
                  <a:gd name="T1" fmla="*/ 0 h 78"/>
                  <a:gd name="T2" fmla="*/ 6 w 24"/>
                  <a:gd name="T3" fmla="*/ 78 h 78"/>
                  <a:gd name="T4" fmla="*/ 0 w 24"/>
                  <a:gd name="T5" fmla="*/ 54 h 78"/>
                  <a:gd name="T6" fmla="*/ 12 w 24"/>
                  <a:gd name="T7" fmla="*/ 12 h 78"/>
                  <a:gd name="T8" fmla="*/ 12 w 24"/>
                  <a:gd name="T9" fmla="*/ 6 h 78"/>
                  <a:gd name="T10" fmla="*/ 24 w 24"/>
                  <a:gd name="T11" fmla="*/ 0 h 78"/>
                  <a:gd name="T12" fmla="*/ 0 60000 65536"/>
                  <a:gd name="T13" fmla="*/ 0 60000 65536"/>
                  <a:gd name="T14" fmla="*/ 0 60000 65536"/>
                  <a:gd name="T15" fmla="*/ 0 60000 65536"/>
                  <a:gd name="T16" fmla="*/ 0 60000 65536"/>
                  <a:gd name="T17" fmla="*/ 0 60000 65536"/>
                  <a:gd name="T18" fmla="*/ 0 w 24"/>
                  <a:gd name="T19" fmla="*/ 0 h 78"/>
                  <a:gd name="T20" fmla="*/ 24 w 24"/>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24" h="78">
                    <a:moveTo>
                      <a:pt x="24" y="0"/>
                    </a:moveTo>
                    <a:lnTo>
                      <a:pt x="6" y="78"/>
                    </a:lnTo>
                    <a:lnTo>
                      <a:pt x="0" y="54"/>
                    </a:lnTo>
                    <a:lnTo>
                      <a:pt x="12" y="12"/>
                    </a:lnTo>
                    <a:lnTo>
                      <a:pt x="12" y="6"/>
                    </a:lnTo>
                    <a:lnTo>
                      <a:pt x="24" y="0"/>
                    </a:lnTo>
                    <a:close/>
                  </a:path>
                </a:pathLst>
              </a:custGeom>
              <a:solidFill>
                <a:srgbClr val="FF8C00"/>
              </a:solidFill>
              <a:ln w="9525">
                <a:solidFill>
                  <a:srgbClr val="FF8C00"/>
                </a:solidFill>
                <a:round/>
                <a:headEnd/>
                <a:tailEnd/>
              </a:ln>
            </p:spPr>
            <p:txBody>
              <a:bodyPr/>
              <a:lstStyle/>
              <a:p>
                <a:endParaRPr lang="en-US"/>
              </a:p>
            </p:txBody>
          </p:sp>
          <p:sp>
            <p:nvSpPr>
              <p:cNvPr id="22922" name="Freeform 494"/>
              <p:cNvSpPr>
                <a:spLocks noChangeAspect="1"/>
              </p:cNvSpPr>
              <p:nvPr/>
            </p:nvSpPr>
            <p:spPr bwMode="auto">
              <a:xfrm>
                <a:off x="4137" y="2052"/>
                <a:ext cx="24" cy="78"/>
              </a:xfrm>
              <a:custGeom>
                <a:avLst/>
                <a:gdLst>
                  <a:gd name="T0" fmla="*/ 24 w 24"/>
                  <a:gd name="T1" fmla="*/ 0 h 78"/>
                  <a:gd name="T2" fmla="*/ 6 w 24"/>
                  <a:gd name="T3" fmla="*/ 78 h 78"/>
                  <a:gd name="T4" fmla="*/ 0 w 24"/>
                  <a:gd name="T5" fmla="*/ 54 h 78"/>
                  <a:gd name="T6" fmla="*/ 12 w 24"/>
                  <a:gd name="T7" fmla="*/ 12 h 78"/>
                  <a:gd name="T8" fmla="*/ 12 w 24"/>
                  <a:gd name="T9" fmla="*/ 6 h 78"/>
                  <a:gd name="T10" fmla="*/ 24 w 24"/>
                  <a:gd name="T11" fmla="*/ 0 h 78"/>
                  <a:gd name="T12" fmla="*/ 24 w 24"/>
                  <a:gd name="T13" fmla="*/ 6 h 78"/>
                  <a:gd name="T14" fmla="*/ 0 60000 65536"/>
                  <a:gd name="T15" fmla="*/ 0 60000 65536"/>
                  <a:gd name="T16" fmla="*/ 0 60000 65536"/>
                  <a:gd name="T17" fmla="*/ 0 60000 65536"/>
                  <a:gd name="T18" fmla="*/ 0 60000 65536"/>
                  <a:gd name="T19" fmla="*/ 0 60000 65536"/>
                  <a:gd name="T20" fmla="*/ 0 60000 65536"/>
                  <a:gd name="T21" fmla="*/ 0 w 24"/>
                  <a:gd name="T22" fmla="*/ 0 h 78"/>
                  <a:gd name="T23" fmla="*/ 24 w 24"/>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78">
                    <a:moveTo>
                      <a:pt x="24" y="0"/>
                    </a:moveTo>
                    <a:lnTo>
                      <a:pt x="6" y="78"/>
                    </a:lnTo>
                    <a:lnTo>
                      <a:pt x="0" y="54"/>
                    </a:lnTo>
                    <a:lnTo>
                      <a:pt x="12" y="12"/>
                    </a:lnTo>
                    <a:lnTo>
                      <a:pt x="12" y="6"/>
                    </a:lnTo>
                    <a:lnTo>
                      <a:pt x="24" y="0"/>
                    </a:lnTo>
                    <a:lnTo>
                      <a:pt x="24"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23" name="Freeform 495"/>
              <p:cNvSpPr>
                <a:spLocks noChangeAspect="1"/>
              </p:cNvSpPr>
              <p:nvPr/>
            </p:nvSpPr>
            <p:spPr bwMode="auto">
              <a:xfrm>
                <a:off x="3681" y="1980"/>
                <a:ext cx="474" cy="270"/>
              </a:xfrm>
              <a:custGeom>
                <a:avLst/>
                <a:gdLst>
                  <a:gd name="T0" fmla="*/ 474 w 474"/>
                  <a:gd name="T1" fmla="*/ 192 h 270"/>
                  <a:gd name="T2" fmla="*/ 468 w 474"/>
                  <a:gd name="T3" fmla="*/ 186 h 270"/>
                  <a:gd name="T4" fmla="*/ 474 w 474"/>
                  <a:gd name="T5" fmla="*/ 192 h 270"/>
                  <a:gd name="T6" fmla="*/ 468 w 474"/>
                  <a:gd name="T7" fmla="*/ 198 h 270"/>
                  <a:gd name="T8" fmla="*/ 120 w 474"/>
                  <a:gd name="T9" fmla="*/ 252 h 270"/>
                  <a:gd name="T10" fmla="*/ 0 w 474"/>
                  <a:gd name="T11" fmla="*/ 270 h 270"/>
                  <a:gd name="T12" fmla="*/ 30 w 474"/>
                  <a:gd name="T13" fmla="*/ 258 h 270"/>
                  <a:gd name="T14" fmla="*/ 90 w 474"/>
                  <a:gd name="T15" fmla="*/ 186 h 270"/>
                  <a:gd name="T16" fmla="*/ 96 w 474"/>
                  <a:gd name="T17" fmla="*/ 198 h 270"/>
                  <a:gd name="T18" fmla="*/ 114 w 474"/>
                  <a:gd name="T19" fmla="*/ 210 h 270"/>
                  <a:gd name="T20" fmla="*/ 186 w 474"/>
                  <a:gd name="T21" fmla="*/ 180 h 270"/>
                  <a:gd name="T22" fmla="*/ 198 w 474"/>
                  <a:gd name="T23" fmla="*/ 162 h 270"/>
                  <a:gd name="T24" fmla="*/ 192 w 474"/>
                  <a:gd name="T25" fmla="*/ 156 h 270"/>
                  <a:gd name="T26" fmla="*/ 216 w 474"/>
                  <a:gd name="T27" fmla="*/ 84 h 270"/>
                  <a:gd name="T28" fmla="*/ 240 w 474"/>
                  <a:gd name="T29" fmla="*/ 90 h 270"/>
                  <a:gd name="T30" fmla="*/ 252 w 474"/>
                  <a:gd name="T31" fmla="*/ 60 h 270"/>
                  <a:gd name="T32" fmla="*/ 264 w 474"/>
                  <a:gd name="T33" fmla="*/ 60 h 270"/>
                  <a:gd name="T34" fmla="*/ 282 w 474"/>
                  <a:gd name="T35" fmla="*/ 24 h 270"/>
                  <a:gd name="T36" fmla="*/ 282 w 474"/>
                  <a:gd name="T37" fmla="*/ 0 h 270"/>
                  <a:gd name="T38" fmla="*/ 318 w 474"/>
                  <a:gd name="T39" fmla="*/ 18 h 270"/>
                  <a:gd name="T40" fmla="*/ 324 w 474"/>
                  <a:gd name="T41" fmla="*/ 6 h 270"/>
                  <a:gd name="T42" fmla="*/ 360 w 474"/>
                  <a:gd name="T43" fmla="*/ 24 h 270"/>
                  <a:gd name="T44" fmla="*/ 372 w 474"/>
                  <a:gd name="T45" fmla="*/ 36 h 270"/>
                  <a:gd name="T46" fmla="*/ 360 w 474"/>
                  <a:gd name="T47" fmla="*/ 66 h 270"/>
                  <a:gd name="T48" fmla="*/ 366 w 474"/>
                  <a:gd name="T49" fmla="*/ 78 h 270"/>
                  <a:gd name="T50" fmla="*/ 372 w 474"/>
                  <a:gd name="T51" fmla="*/ 66 h 270"/>
                  <a:gd name="T52" fmla="*/ 384 w 474"/>
                  <a:gd name="T53" fmla="*/ 84 h 270"/>
                  <a:gd name="T54" fmla="*/ 432 w 474"/>
                  <a:gd name="T55" fmla="*/ 96 h 270"/>
                  <a:gd name="T56" fmla="*/ 426 w 474"/>
                  <a:gd name="T57" fmla="*/ 120 h 270"/>
                  <a:gd name="T58" fmla="*/ 390 w 474"/>
                  <a:gd name="T59" fmla="*/ 96 h 270"/>
                  <a:gd name="T60" fmla="*/ 420 w 474"/>
                  <a:gd name="T61" fmla="*/ 120 h 270"/>
                  <a:gd name="T62" fmla="*/ 432 w 474"/>
                  <a:gd name="T63" fmla="*/ 120 h 270"/>
                  <a:gd name="T64" fmla="*/ 426 w 474"/>
                  <a:gd name="T65" fmla="*/ 126 h 270"/>
                  <a:gd name="T66" fmla="*/ 438 w 474"/>
                  <a:gd name="T67" fmla="*/ 132 h 270"/>
                  <a:gd name="T68" fmla="*/ 438 w 474"/>
                  <a:gd name="T69" fmla="*/ 138 h 270"/>
                  <a:gd name="T70" fmla="*/ 426 w 474"/>
                  <a:gd name="T71" fmla="*/ 138 h 270"/>
                  <a:gd name="T72" fmla="*/ 432 w 474"/>
                  <a:gd name="T73" fmla="*/ 150 h 270"/>
                  <a:gd name="T74" fmla="*/ 402 w 474"/>
                  <a:gd name="T75" fmla="*/ 132 h 270"/>
                  <a:gd name="T76" fmla="*/ 444 w 474"/>
                  <a:gd name="T77" fmla="*/ 162 h 270"/>
                  <a:gd name="T78" fmla="*/ 438 w 474"/>
                  <a:gd name="T79" fmla="*/ 168 h 270"/>
                  <a:gd name="T80" fmla="*/ 402 w 474"/>
                  <a:gd name="T81" fmla="*/ 150 h 270"/>
                  <a:gd name="T82" fmla="*/ 396 w 474"/>
                  <a:gd name="T83" fmla="*/ 156 h 270"/>
                  <a:gd name="T84" fmla="*/ 414 w 474"/>
                  <a:gd name="T85" fmla="*/ 156 h 270"/>
                  <a:gd name="T86" fmla="*/ 432 w 474"/>
                  <a:gd name="T87" fmla="*/ 174 h 270"/>
                  <a:gd name="T88" fmla="*/ 462 w 474"/>
                  <a:gd name="T89" fmla="*/ 168 h 270"/>
                  <a:gd name="T90" fmla="*/ 474 w 474"/>
                  <a:gd name="T91" fmla="*/ 192 h 2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74"/>
                  <a:gd name="T139" fmla="*/ 0 h 270"/>
                  <a:gd name="T140" fmla="*/ 474 w 474"/>
                  <a:gd name="T141" fmla="*/ 270 h 2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74" h="270">
                    <a:moveTo>
                      <a:pt x="474" y="192"/>
                    </a:moveTo>
                    <a:lnTo>
                      <a:pt x="468" y="186"/>
                    </a:lnTo>
                    <a:lnTo>
                      <a:pt x="474" y="192"/>
                    </a:lnTo>
                    <a:lnTo>
                      <a:pt x="468" y="198"/>
                    </a:lnTo>
                    <a:lnTo>
                      <a:pt x="120" y="252"/>
                    </a:lnTo>
                    <a:lnTo>
                      <a:pt x="0" y="270"/>
                    </a:lnTo>
                    <a:lnTo>
                      <a:pt x="30" y="258"/>
                    </a:lnTo>
                    <a:lnTo>
                      <a:pt x="90" y="186"/>
                    </a:lnTo>
                    <a:lnTo>
                      <a:pt x="96" y="198"/>
                    </a:lnTo>
                    <a:lnTo>
                      <a:pt x="114" y="210"/>
                    </a:lnTo>
                    <a:lnTo>
                      <a:pt x="186" y="180"/>
                    </a:lnTo>
                    <a:lnTo>
                      <a:pt x="198" y="162"/>
                    </a:lnTo>
                    <a:lnTo>
                      <a:pt x="192" y="156"/>
                    </a:lnTo>
                    <a:lnTo>
                      <a:pt x="216" y="84"/>
                    </a:lnTo>
                    <a:lnTo>
                      <a:pt x="240" y="90"/>
                    </a:lnTo>
                    <a:lnTo>
                      <a:pt x="252" y="60"/>
                    </a:lnTo>
                    <a:lnTo>
                      <a:pt x="264" y="60"/>
                    </a:lnTo>
                    <a:lnTo>
                      <a:pt x="282" y="24"/>
                    </a:lnTo>
                    <a:lnTo>
                      <a:pt x="282" y="0"/>
                    </a:lnTo>
                    <a:lnTo>
                      <a:pt x="318" y="18"/>
                    </a:lnTo>
                    <a:lnTo>
                      <a:pt x="324" y="6"/>
                    </a:lnTo>
                    <a:lnTo>
                      <a:pt x="360" y="24"/>
                    </a:lnTo>
                    <a:lnTo>
                      <a:pt x="372" y="36"/>
                    </a:lnTo>
                    <a:lnTo>
                      <a:pt x="360" y="66"/>
                    </a:lnTo>
                    <a:lnTo>
                      <a:pt x="366" y="78"/>
                    </a:lnTo>
                    <a:lnTo>
                      <a:pt x="372" y="66"/>
                    </a:lnTo>
                    <a:lnTo>
                      <a:pt x="384" y="84"/>
                    </a:lnTo>
                    <a:lnTo>
                      <a:pt x="432" y="96"/>
                    </a:lnTo>
                    <a:lnTo>
                      <a:pt x="426" y="120"/>
                    </a:lnTo>
                    <a:lnTo>
                      <a:pt x="390" y="96"/>
                    </a:lnTo>
                    <a:lnTo>
                      <a:pt x="420" y="120"/>
                    </a:lnTo>
                    <a:lnTo>
                      <a:pt x="432" y="120"/>
                    </a:lnTo>
                    <a:lnTo>
                      <a:pt x="426" y="126"/>
                    </a:lnTo>
                    <a:lnTo>
                      <a:pt x="438" y="132"/>
                    </a:lnTo>
                    <a:lnTo>
                      <a:pt x="438" y="138"/>
                    </a:lnTo>
                    <a:lnTo>
                      <a:pt x="426" y="138"/>
                    </a:lnTo>
                    <a:lnTo>
                      <a:pt x="432" y="150"/>
                    </a:lnTo>
                    <a:lnTo>
                      <a:pt x="402" y="132"/>
                    </a:lnTo>
                    <a:lnTo>
                      <a:pt x="444" y="162"/>
                    </a:lnTo>
                    <a:lnTo>
                      <a:pt x="438" y="168"/>
                    </a:lnTo>
                    <a:lnTo>
                      <a:pt x="402" y="150"/>
                    </a:lnTo>
                    <a:lnTo>
                      <a:pt x="396" y="156"/>
                    </a:lnTo>
                    <a:lnTo>
                      <a:pt x="414" y="156"/>
                    </a:lnTo>
                    <a:lnTo>
                      <a:pt x="432" y="174"/>
                    </a:lnTo>
                    <a:lnTo>
                      <a:pt x="462" y="168"/>
                    </a:lnTo>
                    <a:lnTo>
                      <a:pt x="474" y="192"/>
                    </a:lnTo>
                    <a:close/>
                  </a:path>
                </a:pathLst>
              </a:custGeom>
              <a:solidFill>
                <a:srgbClr val="FF8C00"/>
              </a:solidFill>
              <a:ln w="9525">
                <a:solidFill>
                  <a:srgbClr val="FF8C00"/>
                </a:solidFill>
                <a:round/>
                <a:headEnd/>
                <a:tailEnd/>
              </a:ln>
            </p:spPr>
            <p:txBody>
              <a:bodyPr/>
              <a:lstStyle/>
              <a:p>
                <a:endParaRPr lang="en-US"/>
              </a:p>
            </p:txBody>
          </p:sp>
          <p:sp>
            <p:nvSpPr>
              <p:cNvPr id="22924" name="Freeform 496"/>
              <p:cNvSpPr>
                <a:spLocks noChangeAspect="1"/>
              </p:cNvSpPr>
              <p:nvPr/>
            </p:nvSpPr>
            <p:spPr bwMode="auto">
              <a:xfrm>
                <a:off x="3681" y="1980"/>
                <a:ext cx="474" cy="270"/>
              </a:xfrm>
              <a:custGeom>
                <a:avLst/>
                <a:gdLst>
                  <a:gd name="T0" fmla="*/ 474 w 474"/>
                  <a:gd name="T1" fmla="*/ 192 h 270"/>
                  <a:gd name="T2" fmla="*/ 468 w 474"/>
                  <a:gd name="T3" fmla="*/ 186 h 270"/>
                  <a:gd name="T4" fmla="*/ 474 w 474"/>
                  <a:gd name="T5" fmla="*/ 192 h 270"/>
                  <a:gd name="T6" fmla="*/ 468 w 474"/>
                  <a:gd name="T7" fmla="*/ 198 h 270"/>
                  <a:gd name="T8" fmla="*/ 120 w 474"/>
                  <a:gd name="T9" fmla="*/ 252 h 270"/>
                  <a:gd name="T10" fmla="*/ 0 w 474"/>
                  <a:gd name="T11" fmla="*/ 270 h 270"/>
                  <a:gd name="T12" fmla="*/ 30 w 474"/>
                  <a:gd name="T13" fmla="*/ 258 h 270"/>
                  <a:gd name="T14" fmla="*/ 90 w 474"/>
                  <a:gd name="T15" fmla="*/ 186 h 270"/>
                  <a:gd name="T16" fmla="*/ 96 w 474"/>
                  <a:gd name="T17" fmla="*/ 198 h 270"/>
                  <a:gd name="T18" fmla="*/ 114 w 474"/>
                  <a:gd name="T19" fmla="*/ 210 h 270"/>
                  <a:gd name="T20" fmla="*/ 186 w 474"/>
                  <a:gd name="T21" fmla="*/ 180 h 270"/>
                  <a:gd name="T22" fmla="*/ 198 w 474"/>
                  <a:gd name="T23" fmla="*/ 162 h 270"/>
                  <a:gd name="T24" fmla="*/ 192 w 474"/>
                  <a:gd name="T25" fmla="*/ 156 h 270"/>
                  <a:gd name="T26" fmla="*/ 216 w 474"/>
                  <a:gd name="T27" fmla="*/ 84 h 270"/>
                  <a:gd name="T28" fmla="*/ 240 w 474"/>
                  <a:gd name="T29" fmla="*/ 90 h 270"/>
                  <a:gd name="T30" fmla="*/ 252 w 474"/>
                  <a:gd name="T31" fmla="*/ 60 h 270"/>
                  <a:gd name="T32" fmla="*/ 264 w 474"/>
                  <a:gd name="T33" fmla="*/ 60 h 270"/>
                  <a:gd name="T34" fmla="*/ 282 w 474"/>
                  <a:gd name="T35" fmla="*/ 24 h 270"/>
                  <a:gd name="T36" fmla="*/ 282 w 474"/>
                  <a:gd name="T37" fmla="*/ 0 h 270"/>
                  <a:gd name="T38" fmla="*/ 318 w 474"/>
                  <a:gd name="T39" fmla="*/ 18 h 270"/>
                  <a:gd name="T40" fmla="*/ 324 w 474"/>
                  <a:gd name="T41" fmla="*/ 6 h 270"/>
                  <a:gd name="T42" fmla="*/ 360 w 474"/>
                  <a:gd name="T43" fmla="*/ 24 h 270"/>
                  <a:gd name="T44" fmla="*/ 372 w 474"/>
                  <a:gd name="T45" fmla="*/ 36 h 270"/>
                  <a:gd name="T46" fmla="*/ 360 w 474"/>
                  <a:gd name="T47" fmla="*/ 66 h 270"/>
                  <a:gd name="T48" fmla="*/ 366 w 474"/>
                  <a:gd name="T49" fmla="*/ 78 h 270"/>
                  <a:gd name="T50" fmla="*/ 372 w 474"/>
                  <a:gd name="T51" fmla="*/ 66 h 270"/>
                  <a:gd name="T52" fmla="*/ 384 w 474"/>
                  <a:gd name="T53" fmla="*/ 84 h 270"/>
                  <a:gd name="T54" fmla="*/ 432 w 474"/>
                  <a:gd name="T55" fmla="*/ 96 h 270"/>
                  <a:gd name="T56" fmla="*/ 426 w 474"/>
                  <a:gd name="T57" fmla="*/ 120 h 270"/>
                  <a:gd name="T58" fmla="*/ 390 w 474"/>
                  <a:gd name="T59" fmla="*/ 96 h 270"/>
                  <a:gd name="T60" fmla="*/ 420 w 474"/>
                  <a:gd name="T61" fmla="*/ 120 h 270"/>
                  <a:gd name="T62" fmla="*/ 432 w 474"/>
                  <a:gd name="T63" fmla="*/ 120 h 270"/>
                  <a:gd name="T64" fmla="*/ 426 w 474"/>
                  <a:gd name="T65" fmla="*/ 126 h 270"/>
                  <a:gd name="T66" fmla="*/ 438 w 474"/>
                  <a:gd name="T67" fmla="*/ 132 h 270"/>
                  <a:gd name="T68" fmla="*/ 438 w 474"/>
                  <a:gd name="T69" fmla="*/ 138 h 270"/>
                  <a:gd name="T70" fmla="*/ 426 w 474"/>
                  <a:gd name="T71" fmla="*/ 138 h 270"/>
                  <a:gd name="T72" fmla="*/ 432 w 474"/>
                  <a:gd name="T73" fmla="*/ 150 h 270"/>
                  <a:gd name="T74" fmla="*/ 402 w 474"/>
                  <a:gd name="T75" fmla="*/ 132 h 270"/>
                  <a:gd name="T76" fmla="*/ 444 w 474"/>
                  <a:gd name="T77" fmla="*/ 162 h 270"/>
                  <a:gd name="T78" fmla="*/ 438 w 474"/>
                  <a:gd name="T79" fmla="*/ 168 h 270"/>
                  <a:gd name="T80" fmla="*/ 402 w 474"/>
                  <a:gd name="T81" fmla="*/ 150 h 270"/>
                  <a:gd name="T82" fmla="*/ 396 w 474"/>
                  <a:gd name="T83" fmla="*/ 156 h 270"/>
                  <a:gd name="T84" fmla="*/ 414 w 474"/>
                  <a:gd name="T85" fmla="*/ 156 h 270"/>
                  <a:gd name="T86" fmla="*/ 432 w 474"/>
                  <a:gd name="T87" fmla="*/ 174 h 270"/>
                  <a:gd name="T88" fmla="*/ 462 w 474"/>
                  <a:gd name="T89" fmla="*/ 168 h 270"/>
                  <a:gd name="T90" fmla="*/ 474 w 474"/>
                  <a:gd name="T91" fmla="*/ 192 h 270"/>
                  <a:gd name="T92" fmla="*/ 474 w 474"/>
                  <a:gd name="T93" fmla="*/ 198 h 2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4"/>
                  <a:gd name="T142" fmla="*/ 0 h 270"/>
                  <a:gd name="T143" fmla="*/ 474 w 474"/>
                  <a:gd name="T144" fmla="*/ 270 h 2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4" h="270">
                    <a:moveTo>
                      <a:pt x="474" y="192"/>
                    </a:moveTo>
                    <a:lnTo>
                      <a:pt x="468" y="186"/>
                    </a:lnTo>
                    <a:lnTo>
                      <a:pt x="474" y="192"/>
                    </a:lnTo>
                    <a:lnTo>
                      <a:pt x="468" y="198"/>
                    </a:lnTo>
                    <a:lnTo>
                      <a:pt x="120" y="252"/>
                    </a:lnTo>
                    <a:lnTo>
                      <a:pt x="0" y="270"/>
                    </a:lnTo>
                    <a:lnTo>
                      <a:pt x="30" y="258"/>
                    </a:lnTo>
                    <a:lnTo>
                      <a:pt x="90" y="186"/>
                    </a:lnTo>
                    <a:lnTo>
                      <a:pt x="96" y="198"/>
                    </a:lnTo>
                    <a:lnTo>
                      <a:pt x="114" y="210"/>
                    </a:lnTo>
                    <a:lnTo>
                      <a:pt x="186" y="180"/>
                    </a:lnTo>
                    <a:lnTo>
                      <a:pt x="198" y="162"/>
                    </a:lnTo>
                    <a:lnTo>
                      <a:pt x="192" y="156"/>
                    </a:lnTo>
                    <a:lnTo>
                      <a:pt x="216" y="84"/>
                    </a:lnTo>
                    <a:lnTo>
                      <a:pt x="240" y="90"/>
                    </a:lnTo>
                    <a:lnTo>
                      <a:pt x="252" y="60"/>
                    </a:lnTo>
                    <a:lnTo>
                      <a:pt x="264" y="60"/>
                    </a:lnTo>
                    <a:lnTo>
                      <a:pt x="282" y="24"/>
                    </a:lnTo>
                    <a:lnTo>
                      <a:pt x="282" y="0"/>
                    </a:lnTo>
                    <a:lnTo>
                      <a:pt x="318" y="18"/>
                    </a:lnTo>
                    <a:lnTo>
                      <a:pt x="324" y="6"/>
                    </a:lnTo>
                    <a:lnTo>
                      <a:pt x="360" y="24"/>
                    </a:lnTo>
                    <a:lnTo>
                      <a:pt x="372" y="36"/>
                    </a:lnTo>
                    <a:lnTo>
                      <a:pt x="360" y="66"/>
                    </a:lnTo>
                    <a:lnTo>
                      <a:pt x="366" y="78"/>
                    </a:lnTo>
                    <a:lnTo>
                      <a:pt x="372" y="66"/>
                    </a:lnTo>
                    <a:lnTo>
                      <a:pt x="384" y="84"/>
                    </a:lnTo>
                    <a:lnTo>
                      <a:pt x="432" y="96"/>
                    </a:lnTo>
                    <a:lnTo>
                      <a:pt x="426" y="120"/>
                    </a:lnTo>
                    <a:lnTo>
                      <a:pt x="390" y="96"/>
                    </a:lnTo>
                    <a:lnTo>
                      <a:pt x="420" y="120"/>
                    </a:lnTo>
                    <a:lnTo>
                      <a:pt x="432" y="120"/>
                    </a:lnTo>
                    <a:lnTo>
                      <a:pt x="426" y="126"/>
                    </a:lnTo>
                    <a:lnTo>
                      <a:pt x="438" y="132"/>
                    </a:lnTo>
                    <a:lnTo>
                      <a:pt x="438" y="138"/>
                    </a:lnTo>
                    <a:lnTo>
                      <a:pt x="426" y="138"/>
                    </a:lnTo>
                    <a:lnTo>
                      <a:pt x="432" y="150"/>
                    </a:lnTo>
                    <a:lnTo>
                      <a:pt x="402" y="132"/>
                    </a:lnTo>
                    <a:lnTo>
                      <a:pt x="444" y="162"/>
                    </a:lnTo>
                    <a:lnTo>
                      <a:pt x="438" y="168"/>
                    </a:lnTo>
                    <a:lnTo>
                      <a:pt x="402" y="150"/>
                    </a:lnTo>
                    <a:lnTo>
                      <a:pt x="396" y="156"/>
                    </a:lnTo>
                    <a:lnTo>
                      <a:pt x="414" y="156"/>
                    </a:lnTo>
                    <a:lnTo>
                      <a:pt x="432" y="174"/>
                    </a:lnTo>
                    <a:lnTo>
                      <a:pt x="462" y="168"/>
                    </a:lnTo>
                    <a:lnTo>
                      <a:pt x="474" y="192"/>
                    </a:lnTo>
                    <a:lnTo>
                      <a:pt x="474" y="19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25" name="Freeform 497"/>
              <p:cNvSpPr>
                <a:spLocks noChangeAspect="1"/>
              </p:cNvSpPr>
              <p:nvPr/>
            </p:nvSpPr>
            <p:spPr bwMode="auto">
              <a:xfrm>
                <a:off x="1419" y="1140"/>
                <a:ext cx="408" cy="300"/>
              </a:xfrm>
              <a:custGeom>
                <a:avLst/>
                <a:gdLst>
                  <a:gd name="T0" fmla="*/ 30 w 408"/>
                  <a:gd name="T1" fmla="*/ 192 h 300"/>
                  <a:gd name="T2" fmla="*/ 0 w 408"/>
                  <a:gd name="T3" fmla="*/ 180 h 300"/>
                  <a:gd name="T4" fmla="*/ 6 w 408"/>
                  <a:gd name="T5" fmla="*/ 156 h 300"/>
                  <a:gd name="T6" fmla="*/ 6 w 408"/>
                  <a:gd name="T7" fmla="*/ 174 h 300"/>
                  <a:gd name="T8" fmla="*/ 18 w 408"/>
                  <a:gd name="T9" fmla="*/ 150 h 300"/>
                  <a:gd name="T10" fmla="*/ 6 w 408"/>
                  <a:gd name="T11" fmla="*/ 150 h 300"/>
                  <a:gd name="T12" fmla="*/ 12 w 408"/>
                  <a:gd name="T13" fmla="*/ 132 h 300"/>
                  <a:gd name="T14" fmla="*/ 24 w 408"/>
                  <a:gd name="T15" fmla="*/ 132 h 300"/>
                  <a:gd name="T16" fmla="*/ 12 w 408"/>
                  <a:gd name="T17" fmla="*/ 126 h 300"/>
                  <a:gd name="T18" fmla="*/ 12 w 408"/>
                  <a:gd name="T19" fmla="*/ 66 h 300"/>
                  <a:gd name="T20" fmla="*/ 6 w 408"/>
                  <a:gd name="T21" fmla="*/ 48 h 300"/>
                  <a:gd name="T22" fmla="*/ 12 w 408"/>
                  <a:gd name="T23" fmla="*/ 18 h 300"/>
                  <a:gd name="T24" fmla="*/ 48 w 408"/>
                  <a:gd name="T25" fmla="*/ 42 h 300"/>
                  <a:gd name="T26" fmla="*/ 84 w 408"/>
                  <a:gd name="T27" fmla="*/ 60 h 300"/>
                  <a:gd name="T28" fmla="*/ 96 w 408"/>
                  <a:gd name="T29" fmla="*/ 72 h 300"/>
                  <a:gd name="T30" fmla="*/ 102 w 408"/>
                  <a:gd name="T31" fmla="*/ 66 h 300"/>
                  <a:gd name="T32" fmla="*/ 108 w 408"/>
                  <a:gd name="T33" fmla="*/ 72 h 300"/>
                  <a:gd name="T34" fmla="*/ 108 w 408"/>
                  <a:gd name="T35" fmla="*/ 84 h 300"/>
                  <a:gd name="T36" fmla="*/ 96 w 408"/>
                  <a:gd name="T37" fmla="*/ 84 h 300"/>
                  <a:gd name="T38" fmla="*/ 66 w 408"/>
                  <a:gd name="T39" fmla="*/ 114 h 300"/>
                  <a:gd name="T40" fmla="*/ 72 w 408"/>
                  <a:gd name="T41" fmla="*/ 114 h 300"/>
                  <a:gd name="T42" fmla="*/ 108 w 408"/>
                  <a:gd name="T43" fmla="*/ 90 h 300"/>
                  <a:gd name="T44" fmla="*/ 108 w 408"/>
                  <a:gd name="T45" fmla="*/ 78 h 300"/>
                  <a:gd name="T46" fmla="*/ 114 w 408"/>
                  <a:gd name="T47" fmla="*/ 84 h 300"/>
                  <a:gd name="T48" fmla="*/ 114 w 408"/>
                  <a:gd name="T49" fmla="*/ 96 h 300"/>
                  <a:gd name="T50" fmla="*/ 96 w 408"/>
                  <a:gd name="T51" fmla="*/ 102 h 300"/>
                  <a:gd name="T52" fmla="*/ 102 w 408"/>
                  <a:gd name="T53" fmla="*/ 114 h 300"/>
                  <a:gd name="T54" fmla="*/ 96 w 408"/>
                  <a:gd name="T55" fmla="*/ 132 h 300"/>
                  <a:gd name="T56" fmla="*/ 96 w 408"/>
                  <a:gd name="T57" fmla="*/ 120 h 300"/>
                  <a:gd name="T58" fmla="*/ 84 w 408"/>
                  <a:gd name="T59" fmla="*/ 132 h 300"/>
                  <a:gd name="T60" fmla="*/ 84 w 408"/>
                  <a:gd name="T61" fmla="*/ 120 h 300"/>
                  <a:gd name="T62" fmla="*/ 66 w 408"/>
                  <a:gd name="T63" fmla="*/ 132 h 300"/>
                  <a:gd name="T64" fmla="*/ 78 w 408"/>
                  <a:gd name="T65" fmla="*/ 144 h 300"/>
                  <a:gd name="T66" fmla="*/ 114 w 408"/>
                  <a:gd name="T67" fmla="*/ 126 h 300"/>
                  <a:gd name="T68" fmla="*/ 114 w 408"/>
                  <a:gd name="T69" fmla="*/ 102 h 300"/>
                  <a:gd name="T70" fmla="*/ 132 w 408"/>
                  <a:gd name="T71" fmla="*/ 78 h 300"/>
                  <a:gd name="T72" fmla="*/ 114 w 408"/>
                  <a:gd name="T73" fmla="*/ 42 h 300"/>
                  <a:gd name="T74" fmla="*/ 132 w 408"/>
                  <a:gd name="T75" fmla="*/ 36 h 300"/>
                  <a:gd name="T76" fmla="*/ 126 w 408"/>
                  <a:gd name="T77" fmla="*/ 0 h 300"/>
                  <a:gd name="T78" fmla="*/ 408 w 408"/>
                  <a:gd name="T79" fmla="*/ 72 h 300"/>
                  <a:gd name="T80" fmla="*/ 366 w 408"/>
                  <a:gd name="T81" fmla="*/ 300 h 300"/>
                  <a:gd name="T82" fmla="*/ 258 w 408"/>
                  <a:gd name="T83" fmla="*/ 276 h 300"/>
                  <a:gd name="T84" fmla="*/ 132 w 408"/>
                  <a:gd name="T85" fmla="*/ 276 h 300"/>
                  <a:gd name="T86" fmla="*/ 102 w 408"/>
                  <a:gd name="T87" fmla="*/ 258 h 300"/>
                  <a:gd name="T88" fmla="*/ 72 w 408"/>
                  <a:gd name="T89" fmla="*/ 264 h 300"/>
                  <a:gd name="T90" fmla="*/ 48 w 408"/>
                  <a:gd name="T91" fmla="*/ 252 h 300"/>
                  <a:gd name="T92" fmla="*/ 54 w 408"/>
                  <a:gd name="T93" fmla="*/ 216 h 300"/>
                  <a:gd name="T94" fmla="*/ 24 w 408"/>
                  <a:gd name="T95" fmla="*/ 198 h 300"/>
                  <a:gd name="T96" fmla="*/ 30 w 408"/>
                  <a:gd name="T97" fmla="*/ 192 h 3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8"/>
                  <a:gd name="T148" fmla="*/ 0 h 300"/>
                  <a:gd name="T149" fmla="*/ 408 w 408"/>
                  <a:gd name="T150" fmla="*/ 300 h 3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8" h="300">
                    <a:moveTo>
                      <a:pt x="30" y="192"/>
                    </a:moveTo>
                    <a:lnTo>
                      <a:pt x="0" y="180"/>
                    </a:lnTo>
                    <a:lnTo>
                      <a:pt x="6" y="156"/>
                    </a:lnTo>
                    <a:lnTo>
                      <a:pt x="6" y="174"/>
                    </a:lnTo>
                    <a:lnTo>
                      <a:pt x="18" y="150"/>
                    </a:lnTo>
                    <a:lnTo>
                      <a:pt x="6" y="150"/>
                    </a:lnTo>
                    <a:lnTo>
                      <a:pt x="12" y="132"/>
                    </a:lnTo>
                    <a:lnTo>
                      <a:pt x="24" y="132"/>
                    </a:lnTo>
                    <a:lnTo>
                      <a:pt x="12" y="126"/>
                    </a:lnTo>
                    <a:lnTo>
                      <a:pt x="12" y="66"/>
                    </a:lnTo>
                    <a:lnTo>
                      <a:pt x="6" y="48"/>
                    </a:lnTo>
                    <a:lnTo>
                      <a:pt x="12" y="18"/>
                    </a:lnTo>
                    <a:lnTo>
                      <a:pt x="48" y="42"/>
                    </a:lnTo>
                    <a:lnTo>
                      <a:pt x="84" y="60"/>
                    </a:lnTo>
                    <a:lnTo>
                      <a:pt x="96" y="72"/>
                    </a:lnTo>
                    <a:lnTo>
                      <a:pt x="102" y="66"/>
                    </a:lnTo>
                    <a:lnTo>
                      <a:pt x="108" y="72"/>
                    </a:lnTo>
                    <a:lnTo>
                      <a:pt x="108" y="84"/>
                    </a:lnTo>
                    <a:lnTo>
                      <a:pt x="96" y="84"/>
                    </a:lnTo>
                    <a:lnTo>
                      <a:pt x="66" y="114"/>
                    </a:lnTo>
                    <a:lnTo>
                      <a:pt x="72" y="114"/>
                    </a:lnTo>
                    <a:lnTo>
                      <a:pt x="108" y="90"/>
                    </a:lnTo>
                    <a:lnTo>
                      <a:pt x="108" y="78"/>
                    </a:lnTo>
                    <a:lnTo>
                      <a:pt x="114" y="84"/>
                    </a:lnTo>
                    <a:lnTo>
                      <a:pt x="114" y="96"/>
                    </a:lnTo>
                    <a:lnTo>
                      <a:pt x="96" y="102"/>
                    </a:lnTo>
                    <a:lnTo>
                      <a:pt x="102" y="114"/>
                    </a:lnTo>
                    <a:lnTo>
                      <a:pt x="96" y="132"/>
                    </a:lnTo>
                    <a:lnTo>
                      <a:pt x="96" y="120"/>
                    </a:lnTo>
                    <a:lnTo>
                      <a:pt x="84" y="132"/>
                    </a:lnTo>
                    <a:lnTo>
                      <a:pt x="84" y="120"/>
                    </a:lnTo>
                    <a:lnTo>
                      <a:pt x="66" y="132"/>
                    </a:lnTo>
                    <a:lnTo>
                      <a:pt x="78" y="144"/>
                    </a:lnTo>
                    <a:lnTo>
                      <a:pt x="114" y="126"/>
                    </a:lnTo>
                    <a:lnTo>
                      <a:pt x="114" y="102"/>
                    </a:lnTo>
                    <a:lnTo>
                      <a:pt x="132" y="78"/>
                    </a:lnTo>
                    <a:lnTo>
                      <a:pt x="114" y="42"/>
                    </a:lnTo>
                    <a:lnTo>
                      <a:pt x="132" y="36"/>
                    </a:lnTo>
                    <a:lnTo>
                      <a:pt x="126" y="0"/>
                    </a:lnTo>
                    <a:lnTo>
                      <a:pt x="408" y="72"/>
                    </a:lnTo>
                    <a:lnTo>
                      <a:pt x="366" y="300"/>
                    </a:lnTo>
                    <a:lnTo>
                      <a:pt x="258" y="276"/>
                    </a:lnTo>
                    <a:lnTo>
                      <a:pt x="132" y="276"/>
                    </a:lnTo>
                    <a:lnTo>
                      <a:pt x="102" y="258"/>
                    </a:lnTo>
                    <a:lnTo>
                      <a:pt x="72" y="264"/>
                    </a:lnTo>
                    <a:lnTo>
                      <a:pt x="48" y="252"/>
                    </a:lnTo>
                    <a:lnTo>
                      <a:pt x="54" y="216"/>
                    </a:lnTo>
                    <a:lnTo>
                      <a:pt x="24" y="198"/>
                    </a:lnTo>
                    <a:lnTo>
                      <a:pt x="30" y="192"/>
                    </a:lnTo>
                    <a:close/>
                  </a:path>
                </a:pathLst>
              </a:custGeom>
              <a:solidFill>
                <a:srgbClr val="FFAA00"/>
              </a:solidFill>
              <a:ln w="9525">
                <a:solidFill>
                  <a:srgbClr val="FFAA00"/>
                </a:solidFill>
                <a:round/>
                <a:headEnd/>
                <a:tailEnd/>
              </a:ln>
            </p:spPr>
            <p:txBody>
              <a:bodyPr/>
              <a:lstStyle/>
              <a:p>
                <a:endParaRPr lang="en-US"/>
              </a:p>
            </p:txBody>
          </p:sp>
          <p:sp>
            <p:nvSpPr>
              <p:cNvPr id="22926" name="Freeform 498"/>
              <p:cNvSpPr>
                <a:spLocks noChangeAspect="1"/>
              </p:cNvSpPr>
              <p:nvPr/>
            </p:nvSpPr>
            <p:spPr bwMode="auto">
              <a:xfrm>
                <a:off x="1419" y="1140"/>
                <a:ext cx="408" cy="300"/>
              </a:xfrm>
              <a:custGeom>
                <a:avLst/>
                <a:gdLst>
                  <a:gd name="T0" fmla="*/ 30 w 408"/>
                  <a:gd name="T1" fmla="*/ 192 h 300"/>
                  <a:gd name="T2" fmla="*/ 0 w 408"/>
                  <a:gd name="T3" fmla="*/ 180 h 300"/>
                  <a:gd name="T4" fmla="*/ 6 w 408"/>
                  <a:gd name="T5" fmla="*/ 156 h 300"/>
                  <a:gd name="T6" fmla="*/ 6 w 408"/>
                  <a:gd name="T7" fmla="*/ 174 h 300"/>
                  <a:gd name="T8" fmla="*/ 18 w 408"/>
                  <a:gd name="T9" fmla="*/ 150 h 300"/>
                  <a:gd name="T10" fmla="*/ 6 w 408"/>
                  <a:gd name="T11" fmla="*/ 150 h 300"/>
                  <a:gd name="T12" fmla="*/ 12 w 408"/>
                  <a:gd name="T13" fmla="*/ 132 h 300"/>
                  <a:gd name="T14" fmla="*/ 24 w 408"/>
                  <a:gd name="T15" fmla="*/ 132 h 300"/>
                  <a:gd name="T16" fmla="*/ 12 w 408"/>
                  <a:gd name="T17" fmla="*/ 126 h 300"/>
                  <a:gd name="T18" fmla="*/ 12 w 408"/>
                  <a:gd name="T19" fmla="*/ 66 h 300"/>
                  <a:gd name="T20" fmla="*/ 6 w 408"/>
                  <a:gd name="T21" fmla="*/ 48 h 300"/>
                  <a:gd name="T22" fmla="*/ 12 w 408"/>
                  <a:gd name="T23" fmla="*/ 18 h 300"/>
                  <a:gd name="T24" fmla="*/ 48 w 408"/>
                  <a:gd name="T25" fmla="*/ 42 h 300"/>
                  <a:gd name="T26" fmla="*/ 84 w 408"/>
                  <a:gd name="T27" fmla="*/ 60 h 300"/>
                  <a:gd name="T28" fmla="*/ 96 w 408"/>
                  <a:gd name="T29" fmla="*/ 72 h 300"/>
                  <a:gd name="T30" fmla="*/ 102 w 408"/>
                  <a:gd name="T31" fmla="*/ 66 h 300"/>
                  <a:gd name="T32" fmla="*/ 108 w 408"/>
                  <a:gd name="T33" fmla="*/ 72 h 300"/>
                  <a:gd name="T34" fmla="*/ 108 w 408"/>
                  <a:gd name="T35" fmla="*/ 84 h 300"/>
                  <a:gd name="T36" fmla="*/ 96 w 408"/>
                  <a:gd name="T37" fmla="*/ 84 h 300"/>
                  <a:gd name="T38" fmla="*/ 66 w 408"/>
                  <a:gd name="T39" fmla="*/ 114 h 300"/>
                  <a:gd name="T40" fmla="*/ 84 w 408"/>
                  <a:gd name="T41" fmla="*/ 114 h 300"/>
                  <a:gd name="T42" fmla="*/ 72 w 408"/>
                  <a:gd name="T43" fmla="*/ 114 h 300"/>
                  <a:gd name="T44" fmla="*/ 108 w 408"/>
                  <a:gd name="T45" fmla="*/ 90 h 300"/>
                  <a:gd name="T46" fmla="*/ 108 w 408"/>
                  <a:gd name="T47" fmla="*/ 78 h 300"/>
                  <a:gd name="T48" fmla="*/ 114 w 408"/>
                  <a:gd name="T49" fmla="*/ 84 h 300"/>
                  <a:gd name="T50" fmla="*/ 114 w 408"/>
                  <a:gd name="T51" fmla="*/ 96 h 300"/>
                  <a:gd name="T52" fmla="*/ 96 w 408"/>
                  <a:gd name="T53" fmla="*/ 102 h 300"/>
                  <a:gd name="T54" fmla="*/ 102 w 408"/>
                  <a:gd name="T55" fmla="*/ 114 h 300"/>
                  <a:gd name="T56" fmla="*/ 96 w 408"/>
                  <a:gd name="T57" fmla="*/ 132 h 300"/>
                  <a:gd name="T58" fmla="*/ 96 w 408"/>
                  <a:gd name="T59" fmla="*/ 120 h 300"/>
                  <a:gd name="T60" fmla="*/ 84 w 408"/>
                  <a:gd name="T61" fmla="*/ 132 h 300"/>
                  <a:gd name="T62" fmla="*/ 84 w 408"/>
                  <a:gd name="T63" fmla="*/ 120 h 300"/>
                  <a:gd name="T64" fmla="*/ 66 w 408"/>
                  <a:gd name="T65" fmla="*/ 132 h 300"/>
                  <a:gd name="T66" fmla="*/ 78 w 408"/>
                  <a:gd name="T67" fmla="*/ 144 h 300"/>
                  <a:gd name="T68" fmla="*/ 114 w 408"/>
                  <a:gd name="T69" fmla="*/ 126 h 300"/>
                  <a:gd name="T70" fmla="*/ 114 w 408"/>
                  <a:gd name="T71" fmla="*/ 102 h 300"/>
                  <a:gd name="T72" fmla="*/ 132 w 408"/>
                  <a:gd name="T73" fmla="*/ 78 h 300"/>
                  <a:gd name="T74" fmla="*/ 114 w 408"/>
                  <a:gd name="T75" fmla="*/ 42 h 300"/>
                  <a:gd name="T76" fmla="*/ 132 w 408"/>
                  <a:gd name="T77" fmla="*/ 36 h 300"/>
                  <a:gd name="T78" fmla="*/ 126 w 408"/>
                  <a:gd name="T79" fmla="*/ 0 h 300"/>
                  <a:gd name="T80" fmla="*/ 408 w 408"/>
                  <a:gd name="T81" fmla="*/ 72 h 300"/>
                  <a:gd name="T82" fmla="*/ 366 w 408"/>
                  <a:gd name="T83" fmla="*/ 300 h 300"/>
                  <a:gd name="T84" fmla="*/ 258 w 408"/>
                  <a:gd name="T85" fmla="*/ 276 h 300"/>
                  <a:gd name="T86" fmla="*/ 132 w 408"/>
                  <a:gd name="T87" fmla="*/ 276 h 300"/>
                  <a:gd name="T88" fmla="*/ 102 w 408"/>
                  <a:gd name="T89" fmla="*/ 258 h 300"/>
                  <a:gd name="T90" fmla="*/ 72 w 408"/>
                  <a:gd name="T91" fmla="*/ 264 h 300"/>
                  <a:gd name="T92" fmla="*/ 48 w 408"/>
                  <a:gd name="T93" fmla="*/ 252 h 300"/>
                  <a:gd name="T94" fmla="*/ 54 w 408"/>
                  <a:gd name="T95" fmla="*/ 216 h 300"/>
                  <a:gd name="T96" fmla="*/ 24 w 408"/>
                  <a:gd name="T97" fmla="*/ 198 h 300"/>
                  <a:gd name="T98" fmla="*/ 30 w 408"/>
                  <a:gd name="T99" fmla="*/ 192 h 300"/>
                  <a:gd name="T100" fmla="*/ 30 w 408"/>
                  <a:gd name="T101" fmla="*/ 198 h 3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8"/>
                  <a:gd name="T154" fmla="*/ 0 h 300"/>
                  <a:gd name="T155" fmla="*/ 408 w 408"/>
                  <a:gd name="T156" fmla="*/ 300 h 3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8" h="300">
                    <a:moveTo>
                      <a:pt x="30" y="192"/>
                    </a:moveTo>
                    <a:lnTo>
                      <a:pt x="0" y="180"/>
                    </a:lnTo>
                    <a:lnTo>
                      <a:pt x="6" y="156"/>
                    </a:lnTo>
                    <a:lnTo>
                      <a:pt x="6" y="174"/>
                    </a:lnTo>
                    <a:lnTo>
                      <a:pt x="18" y="150"/>
                    </a:lnTo>
                    <a:lnTo>
                      <a:pt x="6" y="150"/>
                    </a:lnTo>
                    <a:lnTo>
                      <a:pt x="12" y="132"/>
                    </a:lnTo>
                    <a:lnTo>
                      <a:pt x="24" y="132"/>
                    </a:lnTo>
                    <a:lnTo>
                      <a:pt x="12" y="126"/>
                    </a:lnTo>
                    <a:lnTo>
                      <a:pt x="12" y="66"/>
                    </a:lnTo>
                    <a:lnTo>
                      <a:pt x="6" y="48"/>
                    </a:lnTo>
                    <a:lnTo>
                      <a:pt x="12" y="18"/>
                    </a:lnTo>
                    <a:lnTo>
                      <a:pt x="48" y="42"/>
                    </a:lnTo>
                    <a:lnTo>
                      <a:pt x="84" y="60"/>
                    </a:lnTo>
                    <a:lnTo>
                      <a:pt x="96" y="72"/>
                    </a:lnTo>
                    <a:lnTo>
                      <a:pt x="102" y="66"/>
                    </a:lnTo>
                    <a:lnTo>
                      <a:pt x="108" y="72"/>
                    </a:lnTo>
                    <a:lnTo>
                      <a:pt x="108" y="84"/>
                    </a:lnTo>
                    <a:lnTo>
                      <a:pt x="96" y="84"/>
                    </a:lnTo>
                    <a:lnTo>
                      <a:pt x="66" y="114"/>
                    </a:lnTo>
                    <a:lnTo>
                      <a:pt x="84" y="114"/>
                    </a:lnTo>
                    <a:lnTo>
                      <a:pt x="72" y="114"/>
                    </a:lnTo>
                    <a:lnTo>
                      <a:pt x="108" y="90"/>
                    </a:lnTo>
                    <a:lnTo>
                      <a:pt x="108" y="78"/>
                    </a:lnTo>
                    <a:lnTo>
                      <a:pt x="114" y="84"/>
                    </a:lnTo>
                    <a:lnTo>
                      <a:pt x="114" y="96"/>
                    </a:lnTo>
                    <a:lnTo>
                      <a:pt x="96" y="102"/>
                    </a:lnTo>
                    <a:lnTo>
                      <a:pt x="102" y="114"/>
                    </a:lnTo>
                    <a:lnTo>
                      <a:pt x="96" y="132"/>
                    </a:lnTo>
                    <a:lnTo>
                      <a:pt x="96" y="120"/>
                    </a:lnTo>
                    <a:lnTo>
                      <a:pt x="84" y="132"/>
                    </a:lnTo>
                    <a:lnTo>
                      <a:pt x="84" y="120"/>
                    </a:lnTo>
                    <a:lnTo>
                      <a:pt x="66" y="132"/>
                    </a:lnTo>
                    <a:lnTo>
                      <a:pt x="78" y="144"/>
                    </a:lnTo>
                    <a:lnTo>
                      <a:pt x="114" y="126"/>
                    </a:lnTo>
                    <a:lnTo>
                      <a:pt x="114" y="102"/>
                    </a:lnTo>
                    <a:lnTo>
                      <a:pt x="132" y="78"/>
                    </a:lnTo>
                    <a:lnTo>
                      <a:pt x="114" y="42"/>
                    </a:lnTo>
                    <a:lnTo>
                      <a:pt x="132" y="36"/>
                    </a:lnTo>
                    <a:lnTo>
                      <a:pt x="126" y="0"/>
                    </a:lnTo>
                    <a:lnTo>
                      <a:pt x="408" y="72"/>
                    </a:lnTo>
                    <a:lnTo>
                      <a:pt x="366" y="300"/>
                    </a:lnTo>
                    <a:lnTo>
                      <a:pt x="258" y="276"/>
                    </a:lnTo>
                    <a:lnTo>
                      <a:pt x="132" y="276"/>
                    </a:lnTo>
                    <a:lnTo>
                      <a:pt x="102" y="258"/>
                    </a:lnTo>
                    <a:lnTo>
                      <a:pt x="72" y="264"/>
                    </a:lnTo>
                    <a:lnTo>
                      <a:pt x="48" y="252"/>
                    </a:lnTo>
                    <a:lnTo>
                      <a:pt x="54" y="216"/>
                    </a:lnTo>
                    <a:lnTo>
                      <a:pt x="24" y="198"/>
                    </a:lnTo>
                    <a:lnTo>
                      <a:pt x="30" y="192"/>
                    </a:lnTo>
                    <a:lnTo>
                      <a:pt x="30" y="19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27" name="Freeform 499"/>
              <p:cNvSpPr>
                <a:spLocks noChangeAspect="1"/>
              </p:cNvSpPr>
              <p:nvPr/>
            </p:nvSpPr>
            <p:spPr bwMode="auto">
              <a:xfrm>
                <a:off x="3723" y="1908"/>
                <a:ext cx="282" cy="282"/>
              </a:xfrm>
              <a:custGeom>
                <a:avLst/>
                <a:gdLst>
                  <a:gd name="T0" fmla="*/ 168 w 282"/>
                  <a:gd name="T1" fmla="*/ 66 h 282"/>
                  <a:gd name="T2" fmla="*/ 180 w 282"/>
                  <a:gd name="T3" fmla="*/ 102 h 282"/>
                  <a:gd name="T4" fmla="*/ 216 w 282"/>
                  <a:gd name="T5" fmla="*/ 66 h 282"/>
                  <a:gd name="T6" fmla="*/ 234 w 282"/>
                  <a:gd name="T7" fmla="*/ 72 h 282"/>
                  <a:gd name="T8" fmla="*/ 246 w 282"/>
                  <a:gd name="T9" fmla="*/ 54 h 282"/>
                  <a:gd name="T10" fmla="*/ 270 w 282"/>
                  <a:gd name="T11" fmla="*/ 54 h 282"/>
                  <a:gd name="T12" fmla="*/ 282 w 282"/>
                  <a:gd name="T13" fmla="*/ 78 h 282"/>
                  <a:gd name="T14" fmla="*/ 276 w 282"/>
                  <a:gd name="T15" fmla="*/ 90 h 282"/>
                  <a:gd name="T16" fmla="*/ 240 w 282"/>
                  <a:gd name="T17" fmla="*/ 72 h 282"/>
                  <a:gd name="T18" fmla="*/ 240 w 282"/>
                  <a:gd name="T19" fmla="*/ 96 h 282"/>
                  <a:gd name="T20" fmla="*/ 222 w 282"/>
                  <a:gd name="T21" fmla="*/ 132 h 282"/>
                  <a:gd name="T22" fmla="*/ 210 w 282"/>
                  <a:gd name="T23" fmla="*/ 132 h 282"/>
                  <a:gd name="T24" fmla="*/ 198 w 282"/>
                  <a:gd name="T25" fmla="*/ 162 h 282"/>
                  <a:gd name="T26" fmla="*/ 174 w 282"/>
                  <a:gd name="T27" fmla="*/ 156 h 282"/>
                  <a:gd name="T28" fmla="*/ 150 w 282"/>
                  <a:gd name="T29" fmla="*/ 228 h 282"/>
                  <a:gd name="T30" fmla="*/ 156 w 282"/>
                  <a:gd name="T31" fmla="*/ 234 h 282"/>
                  <a:gd name="T32" fmla="*/ 144 w 282"/>
                  <a:gd name="T33" fmla="*/ 252 h 282"/>
                  <a:gd name="T34" fmla="*/ 72 w 282"/>
                  <a:gd name="T35" fmla="*/ 282 h 282"/>
                  <a:gd name="T36" fmla="*/ 54 w 282"/>
                  <a:gd name="T37" fmla="*/ 270 h 282"/>
                  <a:gd name="T38" fmla="*/ 48 w 282"/>
                  <a:gd name="T39" fmla="*/ 258 h 282"/>
                  <a:gd name="T40" fmla="*/ 12 w 282"/>
                  <a:gd name="T41" fmla="*/ 228 h 282"/>
                  <a:gd name="T42" fmla="*/ 0 w 282"/>
                  <a:gd name="T43" fmla="*/ 192 h 282"/>
                  <a:gd name="T44" fmla="*/ 6 w 282"/>
                  <a:gd name="T45" fmla="*/ 192 h 282"/>
                  <a:gd name="T46" fmla="*/ 24 w 282"/>
                  <a:gd name="T47" fmla="*/ 174 h 282"/>
                  <a:gd name="T48" fmla="*/ 24 w 282"/>
                  <a:gd name="T49" fmla="*/ 144 h 282"/>
                  <a:gd name="T50" fmla="*/ 42 w 282"/>
                  <a:gd name="T51" fmla="*/ 144 h 282"/>
                  <a:gd name="T52" fmla="*/ 48 w 282"/>
                  <a:gd name="T53" fmla="*/ 120 h 282"/>
                  <a:gd name="T54" fmla="*/ 90 w 282"/>
                  <a:gd name="T55" fmla="*/ 84 h 282"/>
                  <a:gd name="T56" fmla="*/ 96 w 282"/>
                  <a:gd name="T57" fmla="*/ 30 h 282"/>
                  <a:gd name="T58" fmla="*/ 90 w 282"/>
                  <a:gd name="T59" fmla="*/ 6 h 282"/>
                  <a:gd name="T60" fmla="*/ 96 w 282"/>
                  <a:gd name="T61" fmla="*/ 0 h 282"/>
                  <a:gd name="T62" fmla="*/ 108 w 282"/>
                  <a:gd name="T63" fmla="*/ 72 h 282"/>
                  <a:gd name="T64" fmla="*/ 156 w 282"/>
                  <a:gd name="T65" fmla="*/ 66 h 282"/>
                  <a:gd name="T66" fmla="*/ 168 w 282"/>
                  <a:gd name="T67" fmla="*/ 66 h 2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2"/>
                  <a:gd name="T103" fmla="*/ 0 h 282"/>
                  <a:gd name="T104" fmla="*/ 282 w 282"/>
                  <a:gd name="T105" fmla="*/ 282 h 2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2" h="282">
                    <a:moveTo>
                      <a:pt x="168" y="66"/>
                    </a:moveTo>
                    <a:lnTo>
                      <a:pt x="180" y="102"/>
                    </a:lnTo>
                    <a:lnTo>
                      <a:pt x="216" y="66"/>
                    </a:lnTo>
                    <a:lnTo>
                      <a:pt x="234" y="72"/>
                    </a:lnTo>
                    <a:lnTo>
                      <a:pt x="246" y="54"/>
                    </a:lnTo>
                    <a:lnTo>
                      <a:pt x="270" y="54"/>
                    </a:lnTo>
                    <a:lnTo>
                      <a:pt x="282" y="78"/>
                    </a:lnTo>
                    <a:lnTo>
                      <a:pt x="276" y="90"/>
                    </a:lnTo>
                    <a:lnTo>
                      <a:pt x="240" y="72"/>
                    </a:lnTo>
                    <a:lnTo>
                      <a:pt x="240" y="96"/>
                    </a:lnTo>
                    <a:lnTo>
                      <a:pt x="222" y="132"/>
                    </a:lnTo>
                    <a:lnTo>
                      <a:pt x="210" y="132"/>
                    </a:lnTo>
                    <a:lnTo>
                      <a:pt x="198" y="162"/>
                    </a:lnTo>
                    <a:lnTo>
                      <a:pt x="174" y="156"/>
                    </a:lnTo>
                    <a:lnTo>
                      <a:pt x="150" y="228"/>
                    </a:lnTo>
                    <a:lnTo>
                      <a:pt x="156" y="234"/>
                    </a:lnTo>
                    <a:lnTo>
                      <a:pt x="144" y="252"/>
                    </a:lnTo>
                    <a:lnTo>
                      <a:pt x="72" y="282"/>
                    </a:lnTo>
                    <a:lnTo>
                      <a:pt x="54" y="270"/>
                    </a:lnTo>
                    <a:lnTo>
                      <a:pt x="48" y="258"/>
                    </a:lnTo>
                    <a:lnTo>
                      <a:pt x="12" y="228"/>
                    </a:lnTo>
                    <a:lnTo>
                      <a:pt x="0" y="192"/>
                    </a:lnTo>
                    <a:lnTo>
                      <a:pt x="6" y="192"/>
                    </a:lnTo>
                    <a:lnTo>
                      <a:pt x="24" y="174"/>
                    </a:lnTo>
                    <a:lnTo>
                      <a:pt x="24" y="144"/>
                    </a:lnTo>
                    <a:lnTo>
                      <a:pt x="42" y="144"/>
                    </a:lnTo>
                    <a:lnTo>
                      <a:pt x="48" y="120"/>
                    </a:lnTo>
                    <a:lnTo>
                      <a:pt x="90" y="84"/>
                    </a:lnTo>
                    <a:lnTo>
                      <a:pt x="96" y="30"/>
                    </a:lnTo>
                    <a:lnTo>
                      <a:pt x="90" y="6"/>
                    </a:lnTo>
                    <a:lnTo>
                      <a:pt x="96" y="0"/>
                    </a:lnTo>
                    <a:lnTo>
                      <a:pt x="108" y="72"/>
                    </a:lnTo>
                    <a:lnTo>
                      <a:pt x="156" y="66"/>
                    </a:lnTo>
                    <a:lnTo>
                      <a:pt x="168" y="66"/>
                    </a:lnTo>
                    <a:close/>
                  </a:path>
                </a:pathLst>
              </a:custGeom>
              <a:solidFill>
                <a:srgbClr val="FF8C00"/>
              </a:solidFill>
              <a:ln w="9525">
                <a:solidFill>
                  <a:srgbClr val="FF8C00"/>
                </a:solidFill>
                <a:round/>
                <a:headEnd/>
                <a:tailEnd/>
              </a:ln>
            </p:spPr>
            <p:txBody>
              <a:bodyPr/>
              <a:lstStyle/>
              <a:p>
                <a:endParaRPr lang="en-US"/>
              </a:p>
            </p:txBody>
          </p:sp>
          <p:sp>
            <p:nvSpPr>
              <p:cNvPr id="22928" name="Freeform 500"/>
              <p:cNvSpPr>
                <a:spLocks noChangeAspect="1"/>
              </p:cNvSpPr>
              <p:nvPr/>
            </p:nvSpPr>
            <p:spPr bwMode="auto">
              <a:xfrm>
                <a:off x="3723" y="1908"/>
                <a:ext cx="282" cy="282"/>
              </a:xfrm>
              <a:custGeom>
                <a:avLst/>
                <a:gdLst>
                  <a:gd name="T0" fmla="*/ 168 w 282"/>
                  <a:gd name="T1" fmla="*/ 66 h 282"/>
                  <a:gd name="T2" fmla="*/ 180 w 282"/>
                  <a:gd name="T3" fmla="*/ 102 h 282"/>
                  <a:gd name="T4" fmla="*/ 216 w 282"/>
                  <a:gd name="T5" fmla="*/ 66 h 282"/>
                  <a:gd name="T6" fmla="*/ 234 w 282"/>
                  <a:gd name="T7" fmla="*/ 72 h 282"/>
                  <a:gd name="T8" fmla="*/ 246 w 282"/>
                  <a:gd name="T9" fmla="*/ 54 h 282"/>
                  <a:gd name="T10" fmla="*/ 270 w 282"/>
                  <a:gd name="T11" fmla="*/ 54 h 282"/>
                  <a:gd name="T12" fmla="*/ 282 w 282"/>
                  <a:gd name="T13" fmla="*/ 78 h 282"/>
                  <a:gd name="T14" fmla="*/ 276 w 282"/>
                  <a:gd name="T15" fmla="*/ 90 h 282"/>
                  <a:gd name="T16" fmla="*/ 240 w 282"/>
                  <a:gd name="T17" fmla="*/ 72 h 282"/>
                  <a:gd name="T18" fmla="*/ 240 w 282"/>
                  <a:gd name="T19" fmla="*/ 96 h 282"/>
                  <a:gd name="T20" fmla="*/ 222 w 282"/>
                  <a:gd name="T21" fmla="*/ 132 h 282"/>
                  <a:gd name="T22" fmla="*/ 210 w 282"/>
                  <a:gd name="T23" fmla="*/ 132 h 282"/>
                  <a:gd name="T24" fmla="*/ 198 w 282"/>
                  <a:gd name="T25" fmla="*/ 162 h 282"/>
                  <a:gd name="T26" fmla="*/ 174 w 282"/>
                  <a:gd name="T27" fmla="*/ 156 h 282"/>
                  <a:gd name="T28" fmla="*/ 150 w 282"/>
                  <a:gd name="T29" fmla="*/ 228 h 282"/>
                  <a:gd name="T30" fmla="*/ 156 w 282"/>
                  <a:gd name="T31" fmla="*/ 234 h 282"/>
                  <a:gd name="T32" fmla="*/ 144 w 282"/>
                  <a:gd name="T33" fmla="*/ 252 h 282"/>
                  <a:gd name="T34" fmla="*/ 72 w 282"/>
                  <a:gd name="T35" fmla="*/ 282 h 282"/>
                  <a:gd name="T36" fmla="*/ 54 w 282"/>
                  <a:gd name="T37" fmla="*/ 270 h 282"/>
                  <a:gd name="T38" fmla="*/ 48 w 282"/>
                  <a:gd name="T39" fmla="*/ 258 h 282"/>
                  <a:gd name="T40" fmla="*/ 12 w 282"/>
                  <a:gd name="T41" fmla="*/ 228 h 282"/>
                  <a:gd name="T42" fmla="*/ 0 w 282"/>
                  <a:gd name="T43" fmla="*/ 192 h 282"/>
                  <a:gd name="T44" fmla="*/ 6 w 282"/>
                  <a:gd name="T45" fmla="*/ 192 h 282"/>
                  <a:gd name="T46" fmla="*/ 24 w 282"/>
                  <a:gd name="T47" fmla="*/ 174 h 282"/>
                  <a:gd name="T48" fmla="*/ 24 w 282"/>
                  <a:gd name="T49" fmla="*/ 144 h 282"/>
                  <a:gd name="T50" fmla="*/ 42 w 282"/>
                  <a:gd name="T51" fmla="*/ 144 h 282"/>
                  <a:gd name="T52" fmla="*/ 48 w 282"/>
                  <a:gd name="T53" fmla="*/ 120 h 282"/>
                  <a:gd name="T54" fmla="*/ 90 w 282"/>
                  <a:gd name="T55" fmla="*/ 84 h 282"/>
                  <a:gd name="T56" fmla="*/ 96 w 282"/>
                  <a:gd name="T57" fmla="*/ 30 h 282"/>
                  <a:gd name="T58" fmla="*/ 90 w 282"/>
                  <a:gd name="T59" fmla="*/ 6 h 282"/>
                  <a:gd name="T60" fmla="*/ 96 w 282"/>
                  <a:gd name="T61" fmla="*/ 0 h 282"/>
                  <a:gd name="T62" fmla="*/ 108 w 282"/>
                  <a:gd name="T63" fmla="*/ 72 h 282"/>
                  <a:gd name="T64" fmla="*/ 156 w 282"/>
                  <a:gd name="T65" fmla="*/ 66 h 282"/>
                  <a:gd name="T66" fmla="*/ 168 w 282"/>
                  <a:gd name="T67" fmla="*/ 66 h 282"/>
                  <a:gd name="T68" fmla="*/ 168 w 282"/>
                  <a:gd name="T69" fmla="*/ 72 h 2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2"/>
                  <a:gd name="T106" fmla="*/ 0 h 282"/>
                  <a:gd name="T107" fmla="*/ 282 w 282"/>
                  <a:gd name="T108" fmla="*/ 282 h 2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2" h="282">
                    <a:moveTo>
                      <a:pt x="168" y="66"/>
                    </a:moveTo>
                    <a:lnTo>
                      <a:pt x="180" y="102"/>
                    </a:lnTo>
                    <a:lnTo>
                      <a:pt x="216" y="66"/>
                    </a:lnTo>
                    <a:lnTo>
                      <a:pt x="234" y="72"/>
                    </a:lnTo>
                    <a:lnTo>
                      <a:pt x="246" y="54"/>
                    </a:lnTo>
                    <a:lnTo>
                      <a:pt x="270" y="54"/>
                    </a:lnTo>
                    <a:lnTo>
                      <a:pt x="282" y="78"/>
                    </a:lnTo>
                    <a:lnTo>
                      <a:pt x="276" y="90"/>
                    </a:lnTo>
                    <a:lnTo>
                      <a:pt x="240" y="72"/>
                    </a:lnTo>
                    <a:lnTo>
                      <a:pt x="240" y="96"/>
                    </a:lnTo>
                    <a:lnTo>
                      <a:pt x="222" y="132"/>
                    </a:lnTo>
                    <a:lnTo>
                      <a:pt x="210" y="132"/>
                    </a:lnTo>
                    <a:lnTo>
                      <a:pt x="198" y="162"/>
                    </a:lnTo>
                    <a:lnTo>
                      <a:pt x="174" y="156"/>
                    </a:lnTo>
                    <a:lnTo>
                      <a:pt x="150" y="228"/>
                    </a:lnTo>
                    <a:lnTo>
                      <a:pt x="156" y="234"/>
                    </a:lnTo>
                    <a:lnTo>
                      <a:pt x="144" y="252"/>
                    </a:lnTo>
                    <a:lnTo>
                      <a:pt x="72" y="282"/>
                    </a:lnTo>
                    <a:lnTo>
                      <a:pt x="54" y="270"/>
                    </a:lnTo>
                    <a:lnTo>
                      <a:pt x="48" y="258"/>
                    </a:lnTo>
                    <a:lnTo>
                      <a:pt x="12" y="228"/>
                    </a:lnTo>
                    <a:lnTo>
                      <a:pt x="0" y="192"/>
                    </a:lnTo>
                    <a:lnTo>
                      <a:pt x="6" y="192"/>
                    </a:lnTo>
                    <a:lnTo>
                      <a:pt x="24" y="174"/>
                    </a:lnTo>
                    <a:lnTo>
                      <a:pt x="24" y="144"/>
                    </a:lnTo>
                    <a:lnTo>
                      <a:pt x="42" y="144"/>
                    </a:lnTo>
                    <a:lnTo>
                      <a:pt x="48" y="120"/>
                    </a:lnTo>
                    <a:lnTo>
                      <a:pt x="90" y="84"/>
                    </a:lnTo>
                    <a:lnTo>
                      <a:pt x="96" y="30"/>
                    </a:lnTo>
                    <a:lnTo>
                      <a:pt x="90" y="6"/>
                    </a:lnTo>
                    <a:lnTo>
                      <a:pt x="96" y="0"/>
                    </a:lnTo>
                    <a:lnTo>
                      <a:pt x="108" y="72"/>
                    </a:lnTo>
                    <a:lnTo>
                      <a:pt x="156" y="66"/>
                    </a:lnTo>
                    <a:lnTo>
                      <a:pt x="168" y="66"/>
                    </a:lnTo>
                    <a:lnTo>
                      <a:pt x="168" y="7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29" name="Freeform 501"/>
              <p:cNvSpPr>
                <a:spLocks noChangeAspect="1"/>
              </p:cNvSpPr>
              <p:nvPr/>
            </p:nvSpPr>
            <p:spPr bwMode="auto">
              <a:xfrm>
                <a:off x="3081" y="1488"/>
                <a:ext cx="330" cy="342"/>
              </a:xfrm>
              <a:custGeom>
                <a:avLst/>
                <a:gdLst>
                  <a:gd name="T0" fmla="*/ 138 w 330"/>
                  <a:gd name="T1" fmla="*/ 342 h 342"/>
                  <a:gd name="T2" fmla="*/ 114 w 330"/>
                  <a:gd name="T3" fmla="*/ 324 h 342"/>
                  <a:gd name="T4" fmla="*/ 108 w 330"/>
                  <a:gd name="T5" fmla="*/ 300 h 342"/>
                  <a:gd name="T6" fmla="*/ 114 w 330"/>
                  <a:gd name="T7" fmla="*/ 282 h 342"/>
                  <a:gd name="T8" fmla="*/ 102 w 330"/>
                  <a:gd name="T9" fmla="*/ 264 h 342"/>
                  <a:gd name="T10" fmla="*/ 90 w 330"/>
                  <a:gd name="T11" fmla="*/ 228 h 342"/>
                  <a:gd name="T12" fmla="*/ 12 w 330"/>
                  <a:gd name="T13" fmla="*/ 174 h 342"/>
                  <a:gd name="T14" fmla="*/ 18 w 330"/>
                  <a:gd name="T15" fmla="*/ 120 h 342"/>
                  <a:gd name="T16" fmla="*/ 0 w 330"/>
                  <a:gd name="T17" fmla="*/ 108 h 342"/>
                  <a:gd name="T18" fmla="*/ 12 w 330"/>
                  <a:gd name="T19" fmla="*/ 84 h 342"/>
                  <a:gd name="T20" fmla="*/ 36 w 330"/>
                  <a:gd name="T21" fmla="*/ 72 h 342"/>
                  <a:gd name="T22" fmla="*/ 36 w 330"/>
                  <a:gd name="T23" fmla="*/ 24 h 342"/>
                  <a:gd name="T24" fmla="*/ 42 w 330"/>
                  <a:gd name="T25" fmla="*/ 18 h 342"/>
                  <a:gd name="T26" fmla="*/ 60 w 330"/>
                  <a:gd name="T27" fmla="*/ 24 h 342"/>
                  <a:gd name="T28" fmla="*/ 114 w 330"/>
                  <a:gd name="T29" fmla="*/ 0 h 342"/>
                  <a:gd name="T30" fmla="*/ 108 w 330"/>
                  <a:gd name="T31" fmla="*/ 24 h 342"/>
                  <a:gd name="T32" fmla="*/ 138 w 330"/>
                  <a:gd name="T33" fmla="*/ 30 h 342"/>
                  <a:gd name="T34" fmla="*/ 150 w 330"/>
                  <a:gd name="T35" fmla="*/ 42 h 342"/>
                  <a:gd name="T36" fmla="*/ 264 w 330"/>
                  <a:gd name="T37" fmla="*/ 66 h 342"/>
                  <a:gd name="T38" fmla="*/ 282 w 330"/>
                  <a:gd name="T39" fmla="*/ 84 h 342"/>
                  <a:gd name="T40" fmla="*/ 276 w 330"/>
                  <a:gd name="T41" fmla="*/ 108 h 342"/>
                  <a:gd name="T42" fmla="*/ 288 w 330"/>
                  <a:gd name="T43" fmla="*/ 108 h 342"/>
                  <a:gd name="T44" fmla="*/ 288 w 330"/>
                  <a:gd name="T45" fmla="*/ 126 h 342"/>
                  <a:gd name="T46" fmla="*/ 300 w 330"/>
                  <a:gd name="T47" fmla="*/ 126 h 342"/>
                  <a:gd name="T48" fmla="*/ 276 w 330"/>
                  <a:gd name="T49" fmla="*/ 162 h 342"/>
                  <a:gd name="T50" fmla="*/ 282 w 330"/>
                  <a:gd name="T51" fmla="*/ 174 h 342"/>
                  <a:gd name="T52" fmla="*/ 330 w 330"/>
                  <a:gd name="T53" fmla="*/ 114 h 342"/>
                  <a:gd name="T54" fmla="*/ 300 w 330"/>
                  <a:gd name="T55" fmla="*/ 210 h 342"/>
                  <a:gd name="T56" fmla="*/ 294 w 330"/>
                  <a:gd name="T57" fmla="*/ 270 h 342"/>
                  <a:gd name="T58" fmla="*/ 300 w 330"/>
                  <a:gd name="T59" fmla="*/ 330 h 342"/>
                  <a:gd name="T60" fmla="*/ 150 w 330"/>
                  <a:gd name="T61" fmla="*/ 342 h 342"/>
                  <a:gd name="T62" fmla="*/ 138 w 330"/>
                  <a:gd name="T63" fmla="*/ 342 h 3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0"/>
                  <a:gd name="T97" fmla="*/ 0 h 342"/>
                  <a:gd name="T98" fmla="*/ 330 w 330"/>
                  <a:gd name="T99" fmla="*/ 342 h 3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0" h="342">
                    <a:moveTo>
                      <a:pt x="138" y="342"/>
                    </a:moveTo>
                    <a:lnTo>
                      <a:pt x="114" y="324"/>
                    </a:lnTo>
                    <a:lnTo>
                      <a:pt x="108" y="300"/>
                    </a:lnTo>
                    <a:lnTo>
                      <a:pt x="114" y="282"/>
                    </a:lnTo>
                    <a:lnTo>
                      <a:pt x="102" y="264"/>
                    </a:lnTo>
                    <a:lnTo>
                      <a:pt x="90" y="228"/>
                    </a:lnTo>
                    <a:lnTo>
                      <a:pt x="12" y="174"/>
                    </a:lnTo>
                    <a:lnTo>
                      <a:pt x="18" y="120"/>
                    </a:lnTo>
                    <a:lnTo>
                      <a:pt x="0" y="108"/>
                    </a:lnTo>
                    <a:lnTo>
                      <a:pt x="12" y="84"/>
                    </a:lnTo>
                    <a:lnTo>
                      <a:pt x="36" y="72"/>
                    </a:lnTo>
                    <a:lnTo>
                      <a:pt x="36" y="24"/>
                    </a:lnTo>
                    <a:lnTo>
                      <a:pt x="42" y="18"/>
                    </a:lnTo>
                    <a:lnTo>
                      <a:pt x="60" y="24"/>
                    </a:lnTo>
                    <a:lnTo>
                      <a:pt x="114" y="0"/>
                    </a:lnTo>
                    <a:lnTo>
                      <a:pt x="108" y="24"/>
                    </a:lnTo>
                    <a:lnTo>
                      <a:pt x="138" y="30"/>
                    </a:lnTo>
                    <a:lnTo>
                      <a:pt x="150" y="42"/>
                    </a:lnTo>
                    <a:lnTo>
                      <a:pt x="264" y="66"/>
                    </a:lnTo>
                    <a:lnTo>
                      <a:pt x="282" y="84"/>
                    </a:lnTo>
                    <a:lnTo>
                      <a:pt x="276" y="108"/>
                    </a:lnTo>
                    <a:lnTo>
                      <a:pt x="288" y="108"/>
                    </a:lnTo>
                    <a:lnTo>
                      <a:pt x="288" y="126"/>
                    </a:lnTo>
                    <a:lnTo>
                      <a:pt x="300" y="126"/>
                    </a:lnTo>
                    <a:lnTo>
                      <a:pt x="276" y="162"/>
                    </a:lnTo>
                    <a:lnTo>
                      <a:pt x="282" y="174"/>
                    </a:lnTo>
                    <a:lnTo>
                      <a:pt x="330" y="114"/>
                    </a:lnTo>
                    <a:lnTo>
                      <a:pt x="300" y="210"/>
                    </a:lnTo>
                    <a:lnTo>
                      <a:pt x="294" y="270"/>
                    </a:lnTo>
                    <a:lnTo>
                      <a:pt x="300" y="330"/>
                    </a:lnTo>
                    <a:lnTo>
                      <a:pt x="150" y="342"/>
                    </a:lnTo>
                    <a:lnTo>
                      <a:pt x="138" y="342"/>
                    </a:lnTo>
                    <a:close/>
                  </a:path>
                </a:pathLst>
              </a:custGeom>
              <a:solidFill>
                <a:srgbClr val="FFAA00"/>
              </a:solidFill>
              <a:ln w="9525">
                <a:solidFill>
                  <a:srgbClr val="FFAA00"/>
                </a:solidFill>
                <a:round/>
                <a:headEnd/>
                <a:tailEnd/>
              </a:ln>
            </p:spPr>
            <p:txBody>
              <a:bodyPr/>
              <a:lstStyle/>
              <a:p>
                <a:endParaRPr lang="en-US"/>
              </a:p>
            </p:txBody>
          </p:sp>
          <p:sp>
            <p:nvSpPr>
              <p:cNvPr id="22930" name="Freeform 502"/>
              <p:cNvSpPr>
                <a:spLocks noChangeAspect="1"/>
              </p:cNvSpPr>
              <p:nvPr/>
            </p:nvSpPr>
            <p:spPr bwMode="auto">
              <a:xfrm>
                <a:off x="3081" y="1488"/>
                <a:ext cx="330" cy="348"/>
              </a:xfrm>
              <a:custGeom>
                <a:avLst/>
                <a:gdLst>
                  <a:gd name="T0" fmla="*/ 138 w 330"/>
                  <a:gd name="T1" fmla="*/ 342 h 348"/>
                  <a:gd name="T2" fmla="*/ 114 w 330"/>
                  <a:gd name="T3" fmla="*/ 324 h 348"/>
                  <a:gd name="T4" fmla="*/ 108 w 330"/>
                  <a:gd name="T5" fmla="*/ 300 h 348"/>
                  <a:gd name="T6" fmla="*/ 114 w 330"/>
                  <a:gd name="T7" fmla="*/ 282 h 348"/>
                  <a:gd name="T8" fmla="*/ 102 w 330"/>
                  <a:gd name="T9" fmla="*/ 264 h 348"/>
                  <a:gd name="T10" fmla="*/ 90 w 330"/>
                  <a:gd name="T11" fmla="*/ 228 h 348"/>
                  <a:gd name="T12" fmla="*/ 12 w 330"/>
                  <a:gd name="T13" fmla="*/ 174 h 348"/>
                  <a:gd name="T14" fmla="*/ 18 w 330"/>
                  <a:gd name="T15" fmla="*/ 120 h 348"/>
                  <a:gd name="T16" fmla="*/ 0 w 330"/>
                  <a:gd name="T17" fmla="*/ 108 h 348"/>
                  <a:gd name="T18" fmla="*/ 12 w 330"/>
                  <a:gd name="T19" fmla="*/ 84 h 348"/>
                  <a:gd name="T20" fmla="*/ 36 w 330"/>
                  <a:gd name="T21" fmla="*/ 72 h 348"/>
                  <a:gd name="T22" fmla="*/ 36 w 330"/>
                  <a:gd name="T23" fmla="*/ 24 h 348"/>
                  <a:gd name="T24" fmla="*/ 42 w 330"/>
                  <a:gd name="T25" fmla="*/ 18 h 348"/>
                  <a:gd name="T26" fmla="*/ 60 w 330"/>
                  <a:gd name="T27" fmla="*/ 24 h 348"/>
                  <a:gd name="T28" fmla="*/ 114 w 330"/>
                  <a:gd name="T29" fmla="*/ 0 h 348"/>
                  <a:gd name="T30" fmla="*/ 108 w 330"/>
                  <a:gd name="T31" fmla="*/ 24 h 348"/>
                  <a:gd name="T32" fmla="*/ 138 w 330"/>
                  <a:gd name="T33" fmla="*/ 30 h 348"/>
                  <a:gd name="T34" fmla="*/ 150 w 330"/>
                  <a:gd name="T35" fmla="*/ 42 h 348"/>
                  <a:gd name="T36" fmla="*/ 264 w 330"/>
                  <a:gd name="T37" fmla="*/ 66 h 348"/>
                  <a:gd name="T38" fmla="*/ 282 w 330"/>
                  <a:gd name="T39" fmla="*/ 84 h 348"/>
                  <a:gd name="T40" fmla="*/ 276 w 330"/>
                  <a:gd name="T41" fmla="*/ 108 h 348"/>
                  <a:gd name="T42" fmla="*/ 288 w 330"/>
                  <a:gd name="T43" fmla="*/ 108 h 348"/>
                  <a:gd name="T44" fmla="*/ 288 w 330"/>
                  <a:gd name="T45" fmla="*/ 126 h 348"/>
                  <a:gd name="T46" fmla="*/ 300 w 330"/>
                  <a:gd name="T47" fmla="*/ 126 h 348"/>
                  <a:gd name="T48" fmla="*/ 276 w 330"/>
                  <a:gd name="T49" fmla="*/ 162 h 348"/>
                  <a:gd name="T50" fmla="*/ 282 w 330"/>
                  <a:gd name="T51" fmla="*/ 174 h 348"/>
                  <a:gd name="T52" fmla="*/ 330 w 330"/>
                  <a:gd name="T53" fmla="*/ 114 h 348"/>
                  <a:gd name="T54" fmla="*/ 300 w 330"/>
                  <a:gd name="T55" fmla="*/ 210 h 348"/>
                  <a:gd name="T56" fmla="*/ 294 w 330"/>
                  <a:gd name="T57" fmla="*/ 270 h 348"/>
                  <a:gd name="T58" fmla="*/ 300 w 330"/>
                  <a:gd name="T59" fmla="*/ 330 h 348"/>
                  <a:gd name="T60" fmla="*/ 150 w 330"/>
                  <a:gd name="T61" fmla="*/ 342 h 348"/>
                  <a:gd name="T62" fmla="*/ 138 w 330"/>
                  <a:gd name="T63" fmla="*/ 342 h 348"/>
                  <a:gd name="T64" fmla="*/ 138 w 330"/>
                  <a:gd name="T65" fmla="*/ 348 h 3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0"/>
                  <a:gd name="T100" fmla="*/ 0 h 348"/>
                  <a:gd name="T101" fmla="*/ 330 w 330"/>
                  <a:gd name="T102" fmla="*/ 348 h 3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0" h="348">
                    <a:moveTo>
                      <a:pt x="138" y="342"/>
                    </a:moveTo>
                    <a:lnTo>
                      <a:pt x="114" y="324"/>
                    </a:lnTo>
                    <a:lnTo>
                      <a:pt x="108" y="300"/>
                    </a:lnTo>
                    <a:lnTo>
                      <a:pt x="114" y="282"/>
                    </a:lnTo>
                    <a:lnTo>
                      <a:pt x="102" y="264"/>
                    </a:lnTo>
                    <a:lnTo>
                      <a:pt x="90" y="228"/>
                    </a:lnTo>
                    <a:lnTo>
                      <a:pt x="12" y="174"/>
                    </a:lnTo>
                    <a:lnTo>
                      <a:pt x="18" y="120"/>
                    </a:lnTo>
                    <a:lnTo>
                      <a:pt x="0" y="108"/>
                    </a:lnTo>
                    <a:lnTo>
                      <a:pt x="12" y="84"/>
                    </a:lnTo>
                    <a:lnTo>
                      <a:pt x="36" y="72"/>
                    </a:lnTo>
                    <a:lnTo>
                      <a:pt x="36" y="24"/>
                    </a:lnTo>
                    <a:lnTo>
                      <a:pt x="42" y="18"/>
                    </a:lnTo>
                    <a:lnTo>
                      <a:pt x="60" y="24"/>
                    </a:lnTo>
                    <a:lnTo>
                      <a:pt x="114" y="0"/>
                    </a:lnTo>
                    <a:lnTo>
                      <a:pt x="108" y="24"/>
                    </a:lnTo>
                    <a:lnTo>
                      <a:pt x="138" y="30"/>
                    </a:lnTo>
                    <a:lnTo>
                      <a:pt x="150" y="42"/>
                    </a:lnTo>
                    <a:lnTo>
                      <a:pt x="264" y="66"/>
                    </a:lnTo>
                    <a:lnTo>
                      <a:pt x="282" y="84"/>
                    </a:lnTo>
                    <a:lnTo>
                      <a:pt x="276" y="108"/>
                    </a:lnTo>
                    <a:lnTo>
                      <a:pt x="288" y="108"/>
                    </a:lnTo>
                    <a:lnTo>
                      <a:pt x="288" y="126"/>
                    </a:lnTo>
                    <a:lnTo>
                      <a:pt x="300" y="126"/>
                    </a:lnTo>
                    <a:lnTo>
                      <a:pt x="276" y="162"/>
                    </a:lnTo>
                    <a:lnTo>
                      <a:pt x="282" y="174"/>
                    </a:lnTo>
                    <a:lnTo>
                      <a:pt x="330" y="114"/>
                    </a:lnTo>
                    <a:lnTo>
                      <a:pt x="300" y="210"/>
                    </a:lnTo>
                    <a:lnTo>
                      <a:pt x="294" y="270"/>
                    </a:lnTo>
                    <a:lnTo>
                      <a:pt x="300" y="330"/>
                    </a:lnTo>
                    <a:lnTo>
                      <a:pt x="150" y="342"/>
                    </a:lnTo>
                    <a:lnTo>
                      <a:pt x="138" y="342"/>
                    </a:lnTo>
                    <a:lnTo>
                      <a:pt x="138" y="34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31" name="Freeform 503"/>
              <p:cNvSpPr>
                <a:spLocks noChangeAspect="1"/>
              </p:cNvSpPr>
              <p:nvPr/>
            </p:nvSpPr>
            <p:spPr bwMode="auto">
              <a:xfrm>
                <a:off x="2037" y="1578"/>
                <a:ext cx="432" cy="354"/>
              </a:xfrm>
              <a:custGeom>
                <a:avLst/>
                <a:gdLst>
                  <a:gd name="T0" fmla="*/ 420 w 432"/>
                  <a:gd name="T1" fmla="*/ 204 h 354"/>
                  <a:gd name="T2" fmla="*/ 408 w 432"/>
                  <a:gd name="T3" fmla="*/ 354 h 354"/>
                  <a:gd name="T4" fmla="*/ 114 w 432"/>
                  <a:gd name="T5" fmla="*/ 324 h 354"/>
                  <a:gd name="T6" fmla="*/ 0 w 432"/>
                  <a:gd name="T7" fmla="*/ 306 h 354"/>
                  <a:gd name="T8" fmla="*/ 12 w 432"/>
                  <a:gd name="T9" fmla="*/ 228 h 354"/>
                  <a:gd name="T10" fmla="*/ 42 w 432"/>
                  <a:gd name="T11" fmla="*/ 36 h 354"/>
                  <a:gd name="T12" fmla="*/ 48 w 432"/>
                  <a:gd name="T13" fmla="*/ 0 h 354"/>
                  <a:gd name="T14" fmla="*/ 432 w 432"/>
                  <a:gd name="T15" fmla="*/ 48 h 354"/>
                  <a:gd name="T16" fmla="*/ 420 w 432"/>
                  <a:gd name="T17" fmla="*/ 162 h 354"/>
                  <a:gd name="T18" fmla="*/ 420 w 432"/>
                  <a:gd name="T19" fmla="*/ 204 h 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2"/>
                  <a:gd name="T31" fmla="*/ 0 h 354"/>
                  <a:gd name="T32" fmla="*/ 432 w 432"/>
                  <a:gd name="T33" fmla="*/ 354 h 3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2" h="354">
                    <a:moveTo>
                      <a:pt x="420" y="204"/>
                    </a:moveTo>
                    <a:lnTo>
                      <a:pt x="408" y="354"/>
                    </a:lnTo>
                    <a:lnTo>
                      <a:pt x="114" y="324"/>
                    </a:lnTo>
                    <a:lnTo>
                      <a:pt x="0" y="306"/>
                    </a:lnTo>
                    <a:lnTo>
                      <a:pt x="12" y="228"/>
                    </a:lnTo>
                    <a:lnTo>
                      <a:pt x="42" y="36"/>
                    </a:lnTo>
                    <a:lnTo>
                      <a:pt x="48" y="0"/>
                    </a:lnTo>
                    <a:lnTo>
                      <a:pt x="432" y="48"/>
                    </a:lnTo>
                    <a:lnTo>
                      <a:pt x="420" y="162"/>
                    </a:lnTo>
                    <a:lnTo>
                      <a:pt x="420" y="204"/>
                    </a:lnTo>
                    <a:close/>
                  </a:path>
                </a:pathLst>
              </a:custGeom>
              <a:solidFill>
                <a:srgbClr val="FFAA00"/>
              </a:solidFill>
              <a:ln w="9525">
                <a:solidFill>
                  <a:srgbClr val="FFAA00"/>
                </a:solidFill>
                <a:round/>
                <a:headEnd/>
                <a:tailEnd/>
              </a:ln>
            </p:spPr>
            <p:txBody>
              <a:bodyPr/>
              <a:lstStyle/>
              <a:p>
                <a:endParaRPr lang="en-US"/>
              </a:p>
            </p:txBody>
          </p:sp>
          <p:sp>
            <p:nvSpPr>
              <p:cNvPr id="22932" name="Freeform 504"/>
              <p:cNvSpPr>
                <a:spLocks noChangeAspect="1"/>
              </p:cNvSpPr>
              <p:nvPr/>
            </p:nvSpPr>
            <p:spPr bwMode="auto">
              <a:xfrm>
                <a:off x="2037" y="1578"/>
                <a:ext cx="432" cy="354"/>
              </a:xfrm>
              <a:custGeom>
                <a:avLst/>
                <a:gdLst>
                  <a:gd name="T0" fmla="*/ 420 w 432"/>
                  <a:gd name="T1" fmla="*/ 204 h 354"/>
                  <a:gd name="T2" fmla="*/ 408 w 432"/>
                  <a:gd name="T3" fmla="*/ 354 h 354"/>
                  <a:gd name="T4" fmla="*/ 114 w 432"/>
                  <a:gd name="T5" fmla="*/ 324 h 354"/>
                  <a:gd name="T6" fmla="*/ 0 w 432"/>
                  <a:gd name="T7" fmla="*/ 306 h 354"/>
                  <a:gd name="T8" fmla="*/ 12 w 432"/>
                  <a:gd name="T9" fmla="*/ 228 h 354"/>
                  <a:gd name="T10" fmla="*/ 42 w 432"/>
                  <a:gd name="T11" fmla="*/ 36 h 354"/>
                  <a:gd name="T12" fmla="*/ 48 w 432"/>
                  <a:gd name="T13" fmla="*/ 0 h 354"/>
                  <a:gd name="T14" fmla="*/ 432 w 432"/>
                  <a:gd name="T15" fmla="*/ 48 h 354"/>
                  <a:gd name="T16" fmla="*/ 420 w 432"/>
                  <a:gd name="T17" fmla="*/ 162 h 354"/>
                  <a:gd name="T18" fmla="*/ 420 w 432"/>
                  <a:gd name="T19" fmla="*/ 204 h 354"/>
                  <a:gd name="T20" fmla="*/ 420 w 432"/>
                  <a:gd name="T21" fmla="*/ 210 h 3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2"/>
                  <a:gd name="T34" fmla="*/ 0 h 354"/>
                  <a:gd name="T35" fmla="*/ 432 w 432"/>
                  <a:gd name="T36" fmla="*/ 354 h 3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2" h="354">
                    <a:moveTo>
                      <a:pt x="420" y="204"/>
                    </a:moveTo>
                    <a:lnTo>
                      <a:pt x="408" y="354"/>
                    </a:lnTo>
                    <a:lnTo>
                      <a:pt x="114" y="324"/>
                    </a:lnTo>
                    <a:lnTo>
                      <a:pt x="0" y="306"/>
                    </a:lnTo>
                    <a:lnTo>
                      <a:pt x="12" y="228"/>
                    </a:lnTo>
                    <a:lnTo>
                      <a:pt x="42" y="36"/>
                    </a:lnTo>
                    <a:lnTo>
                      <a:pt x="48" y="0"/>
                    </a:lnTo>
                    <a:lnTo>
                      <a:pt x="432" y="48"/>
                    </a:lnTo>
                    <a:lnTo>
                      <a:pt x="420" y="162"/>
                    </a:lnTo>
                    <a:lnTo>
                      <a:pt x="420" y="204"/>
                    </a:lnTo>
                    <a:lnTo>
                      <a:pt x="420" y="21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2809" name="Rectangle 505"/>
            <p:cNvSpPr>
              <a:spLocks noChangeArrowheads="1"/>
            </p:cNvSpPr>
            <p:nvPr/>
          </p:nvSpPr>
          <p:spPr bwMode="auto">
            <a:xfrm>
              <a:off x="2639" y="2592"/>
              <a:ext cx="57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solidFill>
                    <a:srgbClr val="FFFF00"/>
                  </a:solidFill>
                </a:rPr>
                <a:t>2000</a:t>
              </a:r>
            </a:p>
          </p:txBody>
        </p:sp>
      </p:grpSp>
      <p:grpSp>
        <p:nvGrpSpPr>
          <p:cNvPr id="10" name="Group 506"/>
          <p:cNvGrpSpPr>
            <a:grpSpLocks/>
          </p:cNvGrpSpPr>
          <p:nvPr/>
        </p:nvGrpSpPr>
        <p:grpSpPr bwMode="auto">
          <a:xfrm>
            <a:off x="6076950" y="1371600"/>
            <a:ext cx="2157413" cy="1981200"/>
            <a:chOff x="3828" y="912"/>
            <a:chExt cx="1359" cy="1248"/>
          </a:xfrm>
        </p:grpSpPr>
        <p:grpSp>
          <p:nvGrpSpPr>
            <p:cNvPr id="22684" name="Group 507"/>
            <p:cNvGrpSpPr>
              <a:grpSpLocks noChangeAspect="1"/>
            </p:cNvGrpSpPr>
            <p:nvPr/>
          </p:nvGrpSpPr>
          <p:grpSpPr bwMode="auto">
            <a:xfrm>
              <a:off x="3828" y="980"/>
              <a:ext cx="1359" cy="1180"/>
              <a:chOff x="432" y="1920"/>
              <a:chExt cx="2160" cy="1680"/>
            </a:xfrm>
          </p:grpSpPr>
          <p:sp>
            <p:nvSpPr>
              <p:cNvPr id="22686" name="AutoShape 508"/>
              <p:cNvSpPr>
                <a:spLocks noChangeAspect="1" noChangeArrowheads="1"/>
              </p:cNvSpPr>
              <p:nvPr/>
            </p:nvSpPr>
            <p:spPr bwMode="auto">
              <a:xfrm>
                <a:off x="432" y="1920"/>
                <a:ext cx="2155" cy="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sp>
            <p:nvSpPr>
              <p:cNvPr id="22687" name="Rectangle 509"/>
              <p:cNvSpPr>
                <a:spLocks noChangeAspect="1" noChangeArrowheads="1"/>
              </p:cNvSpPr>
              <p:nvPr/>
            </p:nvSpPr>
            <p:spPr bwMode="auto">
              <a:xfrm>
                <a:off x="432" y="1920"/>
                <a:ext cx="2160" cy="168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sp>
            <p:nvSpPr>
              <p:cNvPr id="22688" name="Rectangle 510"/>
              <p:cNvSpPr>
                <a:spLocks noChangeAspect="1" noChangeArrowheads="1"/>
              </p:cNvSpPr>
              <p:nvPr/>
            </p:nvSpPr>
            <p:spPr bwMode="auto">
              <a:xfrm>
                <a:off x="459" y="1947"/>
                <a:ext cx="2106" cy="162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sp>
            <p:nvSpPr>
              <p:cNvPr id="22689" name="Freeform 511"/>
              <p:cNvSpPr>
                <a:spLocks noChangeAspect="1"/>
              </p:cNvSpPr>
              <p:nvPr/>
            </p:nvSpPr>
            <p:spPr bwMode="auto">
              <a:xfrm>
                <a:off x="1841" y="2914"/>
                <a:ext cx="147" cy="231"/>
              </a:xfrm>
              <a:custGeom>
                <a:avLst/>
                <a:gdLst>
                  <a:gd name="T0" fmla="*/ 2 w 192"/>
                  <a:gd name="T1" fmla="*/ 1 h 312"/>
                  <a:gd name="T2" fmla="*/ 2 w 192"/>
                  <a:gd name="T3" fmla="*/ 1 h 312"/>
                  <a:gd name="T4" fmla="*/ 2 w 192"/>
                  <a:gd name="T5" fmla="*/ 1 h 312"/>
                  <a:gd name="T6" fmla="*/ 2 w 192"/>
                  <a:gd name="T7" fmla="*/ 1 h 312"/>
                  <a:gd name="T8" fmla="*/ 2 w 192"/>
                  <a:gd name="T9" fmla="*/ 1 h 312"/>
                  <a:gd name="T10" fmla="*/ 2 w 192"/>
                  <a:gd name="T11" fmla="*/ 1 h 312"/>
                  <a:gd name="T12" fmla="*/ 2 w 192"/>
                  <a:gd name="T13" fmla="*/ 1 h 312"/>
                  <a:gd name="T14" fmla="*/ 2 w 192"/>
                  <a:gd name="T15" fmla="*/ 1 h 312"/>
                  <a:gd name="T16" fmla="*/ 2 w 192"/>
                  <a:gd name="T17" fmla="*/ 1 h 312"/>
                  <a:gd name="T18" fmla="*/ 2 w 192"/>
                  <a:gd name="T19" fmla="*/ 1 h 312"/>
                  <a:gd name="T20" fmla="*/ 2 w 192"/>
                  <a:gd name="T21" fmla="*/ 1 h 312"/>
                  <a:gd name="T22" fmla="*/ 0 w 192"/>
                  <a:gd name="T23" fmla="*/ 1 h 312"/>
                  <a:gd name="T24" fmla="*/ 0 w 192"/>
                  <a:gd name="T25" fmla="*/ 1 h 312"/>
                  <a:gd name="T26" fmla="*/ 2 w 192"/>
                  <a:gd name="T27" fmla="*/ 0 h 312"/>
                  <a:gd name="T28" fmla="*/ 2 w 192"/>
                  <a:gd name="T29" fmla="*/ 1 h 312"/>
                  <a:gd name="T30" fmla="*/ 2 w 192"/>
                  <a:gd name="T31" fmla="*/ 1 h 312"/>
                  <a:gd name="T32" fmla="*/ 2 w 192"/>
                  <a:gd name="T33" fmla="*/ 1 h 312"/>
                  <a:gd name="T34" fmla="*/ 2 w 192"/>
                  <a:gd name="T35" fmla="*/ 1 h 3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2"/>
                  <a:gd name="T55" fmla="*/ 0 h 312"/>
                  <a:gd name="T56" fmla="*/ 192 w 192"/>
                  <a:gd name="T57" fmla="*/ 312 h 3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close/>
                  </a:path>
                </a:pathLst>
              </a:custGeom>
              <a:solidFill>
                <a:srgbClr val="B22222"/>
              </a:solidFill>
              <a:ln w="9525">
                <a:solidFill>
                  <a:srgbClr val="B22222"/>
                </a:solidFill>
                <a:round/>
                <a:headEnd/>
                <a:tailEnd/>
              </a:ln>
            </p:spPr>
            <p:txBody>
              <a:bodyPr/>
              <a:lstStyle/>
              <a:p>
                <a:endParaRPr lang="en-US"/>
              </a:p>
            </p:txBody>
          </p:sp>
          <p:sp>
            <p:nvSpPr>
              <p:cNvPr id="22690" name="Freeform 512"/>
              <p:cNvSpPr>
                <a:spLocks noChangeAspect="1"/>
              </p:cNvSpPr>
              <p:nvPr/>
            </p:nvSpPr>
            <p:spPr bwMode="auto">
              <a:xfrm>
                <a:off x="1841" y="2914"/>
                <a:ext cx="147" cy="231"/>
              </a:xfrm>
              <a:custGeom>
                <a:avLst/>
                <a:gdLst>
                  <a:gd name="T0" fmla="*/ 2 w 192"/>
                  <a:gd name="T1" fmla="*/ 1 h 312"/>
                  <a:gd name="T2" fmla="*/ 2 w 192"/>
                  <a:gd name="T3" fmla="*/ 1 h 312"/>
                  <a:gd name="T4" fmla="*/ 2 w 192"/>
                  <a:gd name="T5" fmla="*/ 1 h 312"/>
                  <a:gd name="T6" fmla="*/ 2 w 192"/>
                  <a:gd name="T7" fmla="*/ 1 h 312"/>
                  <a:gd name="T8" fmla="*/ 2 w 192"/>
                  <a:gd name="T9" fmla="*/ 1 h 312"/>
                  <a:gd name="T10" fmla="*/ 2 w 192"/>
                  <a:gd name="T11" fmla="*/ 1 h 312"/>
                  <a:gd name="T12" fmla="*/ 2 w 192"/>
                  <a:gd name="T13" fmla="*/ 1 h 312"/>
                  <a:gd name="T14" fmla="*/ 2 w 192"/>
                  <a:gd name="T15" fmla="*/ 1 h 312"/>
                  <a:gd name="T16" fmla="*/ 2 w 192"/>
                  <a:gd name="T17" fmla="*/ 1 h 312"/>
                  <a:gd name="T18" fmla="*/ 2 w 192"/>
                  <a:gd name="T19" fmla="*/ 1 h 312"/>
                  <a:gd name="T20" fmla="*/ 2 w 192"/>
                  <a:gd name="T21" fmla="*/ 1 h 312"/>
                  <a:gd name="T22" fmla="*/ 0 w 192"/>
                  <a:gd name="T23" fmla="*/ 1 h 312"/>
                  <a:gd name="T24" fmla="*/ 0 w 192"/>
                  <a:gd name="T25" fmla="*/ 1 h 312"/>
                  <a:gd name="T26" fmla="*/ 2 w 192"/>
                  <a:gd name="T27" fmla="*/ 0 h 312"/>
                  <a:gd name="T28" fmla="*/ 2 w 192"/>
                  <a:gd name="T29" fmla="*/ 1 h 312"/>
                  <a:gd name="T30" fmla="*/ 2 w 192"/>
                  <a:gd name="T31" fmla="*/ 1 h 312"/>
                  <a:gd name="T32" fmla="*/ 2 w 192"/>
                  <a:gd name="T33" fmla="*/ 1 h 312"/>
                  <a:gd name="T34" fmla="*/ 2 w 192"/>
                  <a:gd name="T35" fmla="*/ 1 h 312"/>
                  <a:gd name="T36" fmla="*/ 2 w 192"/>
                  <a:gd name="T37" fmla="*/ 1 h 3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2"/>
                  <a:gd name="T58" fmla="*/ 0 h 312"/>
                  <a:gd name="T59" fmla="*/ 192 w 192"/>
                  <a:gd name="T60" fmla="*/ 312 h 3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lnTo>
                      <a:pt x="192" y="25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91" name="Freeform 513"/>
              <p:cNvSpPr>
                <a:spLocks noChangeAspect="1"/>
              </p:cNvSpPr>
              <p:nvPr/>
            </p:nvSpPr>
            <p:spPr bwMode="auto">
              <a:xfrm>
                <a:off x="496" y="3016"/>
                <a:ext cx="407" cy="348"/>
              </a:xfrm>
              <a:custGeom>
                <a:avLst/>
                <a:gdLst>
                  <a:gd name="T0" fmla="*/ 2 w 534"/>
                  <a:gd name="T1" fmla="*/ 1 h 468"/>
                  <a:gd name="T2" fmla="*/ 2 w 534"/>
                  <a:gd name="T3" fmla="*/ 1 h 468"/>
                  <a:gd name="T4" fmla="*/ 2 w 534"/>
                  <a:gd name="T5" fmla="*/ 1 h 468"/>
                  <a:gd name="T6" fmla="*/ 2 w 534"/>
                  <a:gd name="T7" fmla="*/ 1 h 468"/>
                  <a:gd name="T8" fmla="*/ 2 w 534"/>
                  <a:gd name="T9" fmla="*/ 1 h 468"/>
                  <a:gd name="T10" fmla="*/ 2 w 534"/>
                  <a:gd name="T11" fmla="*/ 1 h 468"/>
                  <a:gd name="T12" fmla="*/ 2 w 534"/>
                  <a:gd name="T13" fmla="*/ 1 h 468"/>
                  <a:gd name="T14" fmla="*/ 2 w 534"/>
                  <a:gd name="T15" fmla="*/ 1 h 468"/>
                  <a:gd name="T16" fmla="*/ 2 w 534"/>
                  <a:gd name="T17" fmla="*/ 1 h 468"/>
                  <a:gd name="T18" fmla="*/ 2 w 534"/>
                  <a:gd name="T19" fmla="*/ 1 h 468"/>
                  <a:gd name="T20" fmla="*/ 0 w 534"/>
                  <a:gd name="T21" fmla="*/ 1 h 468"/>
                  <a:gd name="T22" fmla="*/ 2 w 534"/>
                  <a:gd name="T23" fmla="*/ 1 h 468"/>
                  <a:gd name="T24" fmla="*/ 2 w 534"/>
                  <a:gd name="T25" fmla="*/ 1 h 468"/>
                  <a:gd name="T26" fmla="*/ 2 w 534"/>
                  <a:gd name="T27" fmla="*/ 1 h 468"/>
                  <a:gd name="T28" fmla="*/ 2 w 534"/>
                  <a:gd name="T29" fmla="*/ 1 h 468"/>
                  <a:gd name="T30" fmla="*/ 2 w 534"/>
                  <a:gd name="T31" fmla="*/ 1 h 468"/>
                  <a:gd name="T32" fmla="*/ 2 w 534"/>
                  <a:gd name="T33" fmla="*/ 1 h 468"/>
                  <a:gd name="T34" fmla="*/ 2 w 534"/>
                  <a:gd name="T35" fmla="*/ 1 h 468"/>
                  <a:gd name="T36" fmla="*/ 2 w 534"/>
                  <a:gd name="T37" fmla="*/ 1 h 468"/>
                  <a:gd name="T38" fmla="*/ 2 w 534"/>
                  <a:gd name="T39" fmla="*/ 1 h 468"/>
                  <a:gd name="T40" fmla="*/ 2 w 534"/>
                  <a:gd name="T41" fmla="*/ 1 h 468"/>
                  <a:gd name="T42" fmla="*/ 2 w 534"/>
                  <a:gd name="T43" fmla="*/ 1 h 468"/>
                  <a:gd name="T44" fmla="*/ 2 w 534"/>
                  <a:gd name="T45" fmla="*/ 1 h 468"/>
                  <a:gd name="T46" fmla="*/ 2 w 534"/>
                  <a:gd name="T47" fmla="*/ 1 h 468"/>
                  <a:gd name="T48" fmla="*/ 2 w 534"/>
                  <a:gd name="T49" fmla="*/ 1 h 468"/>
                  <a:gd name="T50" fmla="*/ 2 w 534"/>
                  <a:gd name="T51" fmla="*/ 1 h 468"/>
                  <a:gd name="T52" fmla="*/ 2 w 534"/>
                  <a:gd name="T53" fmla="*/ 1 h 468"/>
                  <a:gd name="T54" fmla="*/ 2 w 534"/>
                  <a:gd name="T55" fmla="*/ 1 h 468"/>
                  <a:gd name="T56" fmla="*/ 2 w 534"/>
                  <a:gd name="T57" fmla="*/ 1 h 468"/>
                  <a:gd name="T58" fmla="*/ 2 w 534"/>
                  <a:gd name="T59" fmla="*/ 1 h 468"/>
                  <a:gd name="T60" fmla="*/ 2 w 534"/>
                  <a:gd name="T61" fmla="*/ 1 h 468"/>
                  <a:gd name="T62" fmla="*/ 2 w 534"/>
                  <a:gd name="T63" fmla="*/ 1 h 468"/>
                  <a:gd name="T64" fmla="*/ 2 w 534"/>
                  <a:gd name="T65" fmla="*/ 1 h 468"/>
                  <a:gd name="T66" fmla="*/ 2 w 534"/>
                  <a:gd name="T67" fmla="*/ 1 h 468"/>
                  <a:gd name="T68" fmla="*/ 2 w 534"/>
                  <a:gd name="T69" fmla="*/ 1 h 468"/>
                  <a:gd name="T70" fmla="*/ 2 w 534"/>
                  <a:gd name="T71" fmla="*/ 1 h 468"/>
                  <a:gd name="T72" fmla="*/ 2 w 534"/>
                  <a:gd name="T73" fmla="*/ 1 h 468"/>
                  <a:gd name="T74" fmla="*/ 2 w 534"/>
                  <a:gd name="T75" fmla="*/ 1 h 468"/>
                  <a:gd name="T76" fmla="*/ 2 w 534"/>
                  <a:gd name="T77" fmla="*/ 1 h 468"/>
                  <a:gd name="T78" fmla="*/ 2 w 534"/>
                  <a:gd name="T79" fmla="*/ 1 h 468"/>
                  <a:gd name="T80" fmla="*/ 2 w 534"/>
                  <a:gd name="T81" fmla="*/ 1 h 468"/>
                  <a:gd name="T82" fmla="*/ 2 w 534"/>
                  <a:gd name="T83" fmla="*/ 1 h 468"/>
                  <a:gd name="T84" fmla="*/ 2 w 534"/>
                  <a:gd name="T85" fmla="*/ 1 h 468"/>
                  <a:gd name="T86" fmla="*/ 2 w 534"/>
                  <a:gd name="T87" fmla="*/ 1 h 468"/>
                  <a:gd name="T88" fmla="*/ 2 w 534"/>
                  <a:gd name="T89" fmla="*/ 1 h 468"/>
                  <a:gd name="T90" fmla="*/ 2 w 534"/>
                  <a:gd name="T91" fmla="*/ 1 h 468"/>
                  <a:gd name="T92" fmla="*/ 2 w 534"/>
                  <a:gd name="T93" fmla="*/ 1 h 468"/>
                  <a:gd name="T94" fmla="*/ 2 w 534"/>
                  <a:gd name="T95" fmla="*/ 1 h 468"/>
                  <a:gd name="T96" fmla="*/ 2 w 534"/>
                  <a:gd name="T97" fmla="*/ 1 h 468"/>
                  <a:gd name="T98" fmla="*/ 2 w 534"/>
                  <a:gd name="T99" fmla="*/ 1 h 4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
                  <a:gd name="T151" fmla="*/ 0 h 468"/>
                  <a:gd name="T152" fmla="*/ 534 w 534"/>
                  <a:gd name="T153" fmla="*/ 468 h 4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close/>
                  </a:path>
                </a:pathLst>
              </a:custGeom>
              <a:solidFill>
                <a:srgbClr val="B22222"/>
              </a:solidFill>
              <a:ln w="9525">
                <a:solidFill>
                  <a:srgbClr val="B22222"/>
                </a:solidFill>
                <a:round/>
                <a:headEnd/>
                <a:tailEnd/>
              </a:ln>
            </p:spPr>
            <p:txBody>
              <a:bodyPr/>
              <a:lstStyle/>
              <a:p>
                <a:endParaRPr lang="en-US"/>
              </a:p>
            </p:txBody>
          </p:sp>
          <p:sp>
            <p:nvSpPr>
              <p:cNvPr id="22692" name="Freeform 514"/>
              <p:cNvSpPr>
                <a:spLocks noChangeAspect="1"/>
              </p:cNvSpPr>
              <p:nvPr/>
            </p:nvSpPr>
            <p:spPr bwMode="auto">
              <a:xfrm>
                <a:off x="496" y="3016"/>
                <a:ext cx="407" cy="348"/>
              </a:xfrm>
              <a:custGeom>
                <a:avLst/>
                <a:gdLst>
                  <a:gd name="T0" fmla="*/ 2 w 534"/>
                  <a:gd name="T1" fmla="*/ 1 h 468"/>
                  <a:gd name="T2" fmla="*/ 2 w 534"/>
                  <a:gd name="T3" fmla="*/ 1 h 468"/>
                  <a:gd name="T4" fmla="*/ 2 w 534"/>
                  <a:gd name="T5" fmla="*/ 1 h 468"/>
                  <a:gd name="T6" fmla="*/ 2 w 534"/>
                  <a:gd name="T7" fmla="*/ 1 h 468"/>
                  <a:gd name="T8" fmla="*/ 2 w 534"/>
                  <a:gd name="T9" fmla="*/ 1 h 468"/>
                  <a:gd name="T10" fmla="*/ 2 w 534"/>
                  <a:gd name="T11" fmla="*/ 1 h 468"/>
                  <a:gd name="T12" fmla="*/ 2 w 534"/>
                  <a:gd name="T13" fmla="*/ 1 h 468"/>
                  <a:gd name="T14" fmla="*/ 2 w 534"/>
                  <a:gd name="T15" fmla="*/ 1 h 468"/>
                  <a:gd name="T16" fmla="*/ 2 w 534"/>
                  <a:gd name="T17" fmla="*/ 1 h 468"/>
                  <a:gd name="T18" fmla="*/ 2 w 534"/>
                  <a:gd name="T19" fmla="*/ 1 h 468"/>
                  <a:gd name="T20" fmla="*/ 0 w 534"/>
                  <a:gd name="T21" fmla="*/ 1 h 468"/>
                  <a:gd name="T22" fmla="*/ 2 w 534"/>
                  <a:gd name="T23" fmla="*/ 1 h 468"/>
                  <a:gd name="T24" fmla="*/ 2 w 534"/>
                  <a:gd name="T25" fmla="*/ 1 h 468"/>
                  <a:gd name="T26" fmla="*/ 2 w 534"/>
                  <a:gd name="T27" fmla="*/ 1 h 468"/>
                  <a:gd name="T28" fmla="*/ 2 w 534"/>
                  <a:gd name="T29" fmla="*/ 1 h 468"/>
                  <a:gd name="T30" fmla="*/ 2 w 534"/>
                  <a:gd name="T31" fmla="*/ 1 h 468"/>
                  <a:gd name="T32" fmla="*/ 2 w 534"/>
                  <a:gd name="T33" fmla="*/ 1 h 468"/>
                  <a:gd name="T34" fmla="*/ 2 w 534"/>
                  <a:gd name="T35" fmla="*/ 1 h 468"/>
                  <a:gd name="T36" fmla="*/ 2 w 534"/>
                  <a:gd name="T37" fmla="*/ 1 h 468"/>
                  <a:gd name="T38" fmla="*/ 2 w 534"/>
                  <a:gd name="T39" fmla="*/ 1 h 468"/>
                  <a:gd name="T40" fmla="*/ 2 w 534"/>
                  <a:gd name="T41" fmla="*/ 1 h 468"/>
                  <a:gd name="T42" fmla="*/ 2 w 534"/>
                  <a:gd name="T43" fmla="*/ 1 h 468"/>
                  <a:gd name="T44" fmla="*/ 2 w 534"/>
                  <a:gd name="T45" fmla="*/ 1 h 468"/>
                  <a:gd name="T46" fmla="*/ 2 w 534"/>
                  <a:gd name="T47" fmla="*/ 1 h 468"/>
                  <a:gd name="T48" fmla="*/ 2 w 534"/>
                  <a:gd name="T49" fmla="*/ 1 h 468"/>
                  <a:gd name="T50" fmla="*/ 2 w 534"/>
                  <a:gd name="T51" fmla="*/ 1 h 468"/>
                  <a:gd name="T52" fmla="*/ 2 w 534"/>
                  <a:gd name="T53" fmla="*/ 1 h 468"/>
                  <a:gd name="T54" fmla="*/ 2 w 534"/>
                  <a:gd name="T55" fmla="*/ 1 h 468"/>
                  <a:gd name="T56" fmla="*/ 2 w 534"/>
                  <a:gd name="T57" fmla="*/ 1 h 468"/>
                  <a:gd name="T58" fmla="*/ 2 w 534"/>
                  <a:gd name="T59" fmla="*/ 1 h 468"/>
                  <a:gd name="T60" fmla="*/ 2 w 534"/>
                  <a:gd name="T61" fmla="*/ 1 h 468"/>
                  <a:gd name="T62" fmla="*/ 2 w 534"/>
                  <a:gd name="T63" fmla="*/ 1 h 468"/>
                  <a:gd name="T64" fmla="*/ 2 w 534"/>
                  <a:gd name="T65" fmla="*/ 1 h 468"/>
                  <a:gd name="T66" fmla="*/ 2 w 534"/>
                  <a:gd name="T67" fmla="*/ 1 h 468"/>
                  <a:gd name="T68" fmla="*/ 2 w 534"/>
                  <a:gd name="T69" fmla="*/ 1 h 468"/>
                  <a:gd name="T70" fmla="*/ 2 w 534"/>
                  <a:gd name="T71" fmla="*/ 1 h 468"/>
                  <a:gd name="T72" fmla="*/ 2 w 534"/>
                  <a:gd name="T73" fmla="*/ 1 h 468"/>
                  <a:gd name="T74" fmla="*/ 2 w 534"/>
                  <a:gd name="T75" fmla="*/ 1 h 468"/>
                  <a:gd name="T76" fmla="*/ 2 w 534"/>
                  <a:gd name="T77" fmla="*/ 1 h 468"/>
                  <a:gd name="T78" fmla="*/ 2 w 534"/>
                  <a:gd name="T79" fmla="*/ 1 h 468"/>
                  <a:gd name="T80" fmla="*/ 2 w 534"/>
                  <a:gd name="T81" fmla="*/ 1 h 468"/>
                  <a:gd name="T82" fmla="*/ 2 w 534"/>
                  <a:gd name="T83" fmla="*/ 1 h 468"/>
                  <a:gd name="T84" fmla="*/ 2 w 534"/>
                  <a:gd name="T85" fmla="*/ 1 h 468"/>
                  <a:gd name="T86" fmla="*/ 2 w 534"/>
                  <a:gd name="T87" fmla="*/ 1 h 468"/>
                  <a:gd name="T88" fmla="*/ 2 w 534"/>
                  <a:gd name="T89" fmla="*/ 1 h 468"/>
                  <a:gd name="T90" fmla="*/ 2 w 534"/>
                  <a:gd name="T91" fmla="*/ 1 h 468"/>
                  <a:gd name="T92" fmla="*/ 2 w 534"/>
                  <a:gd name="T93" fmla="*/ 1 h 468"/>
                  <a:gd name="T94" fmla="*/ 2 w 534"/>
                  <a:gd name="T95" fmla="*/ 1 h 468"/>
                  <a:gd name="T96" fmla="*/ 2 w 534"/>
                  <a:gd name="T97" fmla="*/ 1 h 468"/>
                  <a:gd name="T98" fmla="*/ 2 w 534"/>
                  <a:gd name="T99" fmla="*/ 1 h 468"/>
                  <a:gd name="T100" fmla="*/ 2 w 534"/>
                  <a:gd name="T101" fmla="*/ 1 h 4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4"/>
                  <a:gd name="T154" fmla="*/ 0 h 468"/>
                  <a:gd name="T155" fmla="*/ 534 w 534"/>
                  <a:gd name="T156" fmla="*/ 468 h 4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lnTo>
                      <a:pt x="48" y="23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93" name="Freeform 515"/>
              <p:cNvSpPr>
                <a:spLocks noChangeAspect="1"/>
              </p:cNvSpPr>
              <p:nvPr/>
            </p:nvSpPr>
            <p:spPr bwMode="auto">
              <a:xfrm>
                <a:off x="761" y="2771"/>
                <a:ext cx="266" cy="299"/>
              </a:xfrm>
              <a:custGeom>
                <a:avLst/>
                <a:gdLst>
                  <a:gd name="T0" fmla="*/ 2 w 348"/>
                  <a:gd name="T1" fmla="*/ 1 h 402"/>
                  <a:gd name="T2" fmla="*/ 2 w 348"/>
                  <a:gd name="T3" fmla="*/ 1 h 402"/>
                  <a:gd name="T4" fmla="*/ 0 w 348"/>
                  <a:gd name="T5" fmla="*/ 1 h 402"/>
                  <a:gd name="T6" fmla="*/ 2 w 348"/>
                  <a:gd name="T7" fmla="*/ 1 h 402"/>
                  <a:gd name="T8" fmla="*/ 2 w 348"/>
                  <a:gd name="T9" fmla="*/ 1 h 402"/>
                  <a:gd name="T10" fmla="*/ 2 w 348"/>
                  <a:gd name="T11" fmla="*/ 1 h 402"/>
                  <a:gd name="T12" fmla="*/ 2 w 348"/>
                  <a:gd name="T13" fmla="*/ 1 h 402"/>
                  <a:gd name="T14" fmla="*/ 2 w 348"/>
                  <a:gd name="T15" fmla="*/ 1 h 402"/>
                  <a:gd name="T16" fmla="*/ 2 w 348"/>
                  <a:gd name="T17" fmla="*/ 1 h 402"/>
                  <a:gd name="T18" fmla="*/ 2 w 348"/>
                  <a:gd name="T19" fmla="*/ 1 h 402"/>
                  <a:gd name="T20" fmla="*/ 2 w 348"/>
                  <a:gd name="T21" fmla="*/ 1 h 402"/>
                  <a:gd name="T22" fmla="*/ 2 w 348"/>
                  <a:gd name="T23" fmla="*/ 1 h 402"/>
                  <a:gd name="T24" fmla="*/ 2 w 348"/>
                  <a:gd name="T25" fmla="*/ 1 h 402"/>
                  <a:gd name="T26" fmla="*/ 2 w 348"/>
                  <a:gd name="T27" fmla="*/ 1 h 402"/>
                  <a:gd name="T28" fmla="*/ 2 w 348"/>
                  <a:gd name="T29" fmla="*/ 1 h 402"/>
                  <a:gd name="T30" fmla="*/ 2 w 348"/>
                  <a:gd name="T31" fmla="*/ 0 h 402"/>
                  <a:gd name="T32" fmla="*/ 2 w 348"/>
                  <a:gd name="T33" fmla="*/ 1 h 402"/>
                  <a:gd name="T34" fmla="*/ 2 w 348"/>
                  <a:gd name="T35" fmla="*/ 1 h 402"/>
                  <a:gd name="T36" fmla="*/ 2 w 348"/>
                  <a:gd name="T37" fmla="*/ 1 h 4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8"/>
                  <a:gd name="T58" fmla="*/ 0 h 402"/>
                  <a:gd name="T59" fmla="*/ 348 w 348"/>
                  <a:gd name="T60" fmla="*/ 402 h 4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8" h="402">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close/>
                  </a:path>
                </a:pathLst>
              </a:custGeom>
              <a:solidFill>
                <a:srgbClr val="B22222"/>
              </a:solidFill>
              <a:ln w="9525">
                <a:solidFill>
                  <a:srgbClr val="B22222"/>
                </a:solidFill>
                <a:round/>
                <a:headEnd/>
                <a:tailEnd/>
              </a:ln>
            </p:spPr>
            <p:txBody>
              <a:bodyPr/>
              <a:lstStyle/>
              <a:p>
                <a:endParaRPr lang="en-US"/>
              </a:p>
            </p:txBody>
          </p:sp>
          <p:sp>
            <p:nvSpPr>
              <p:cNvPr id="22694" name="Freeform 516"/>
              <p:cNvSpPr>
                <a:spLocks noChangeAspect="1"/>
              </p:cNvSpPr>
              <p:nvPr/>
            </p:nvSpPr>
            <p:spPr bwMode="auto">
              <a:xfrm>
                <a:off x="761" y="2771"/>
                <a:ext cx="266" cy="303"/>
              </a:xfrm>
              <a:custGeom>
                <a:avLst/>
                <a:gdLst>
                  <a:gd name="T0" fmla="*/ 2 w 348"/>
                  <a:gd name="T1" fmla="*/ 1 h 408"/>
                  <a:gd name="T2" fmla="*/ 2 w 348"/>
                  <a:gd name="T3" fmla="*/ 1 h 408"/>
                  <a:gd name="T4" fmla="*/ 0 w 348"/>
                  <a:gd name="T5" fmla="*/ 1 h 408"/>
                  <a:gd name="T6" fmla="*/ 2 w 348"/>
                  <a:gd name="T7" fmla="*/ 1 h 408"/>
                  <a:gd name="T8" fmla="*/ 2 w 348"/>
                  <a:gd name="T9" fmla="*/ 1 h 408"/>
                  <a:gd name="T10" fmla="*/ 2 w 348"/>
                  <a:gd name="T11" fmla="*/ 1 h 408"/>
                  <a:gd name="T12" fmla="*/ 2 w 348"/>
                  <a:gd name="T13" fmla="*/ 1 h 408"/>
                  <a:gd name="T14" fmla="*/ 2 w 348"/>
                  <a:gd name="T15" fmla="*/ 1 h 408"/>
                  <a:gd name="T16" fmla="*/ 2 w 348"/>
                  <a:gd name="T17" fmla="*/ 1 h 408"/>
                  <a:gd name="T18" fmla="*/ 2 w 348"/>
                  <a:gd name="T19" fmla="*/ 1 h 408"/>
                  <a:gd name="T20" fmla="*/ 2 w 348"/>
                  <a:gd name="T21" fmla="*/ 1 h 408"/>
                  <a:gd name="T22" fmla="*/ 2 w 348"/>
                  <a:gd name="T23" fmla="*/ 1 h 408"/>
                  <a:gd name="T24" fmla="*/ 2 w 348"/>
                  <a:gd name="T25" fmla="*/ 1 h 408"/>
                  <a:gd name="T26" fmla="*/ 2 w 348"/>
                  <a:gd name="T27" fmla="*/ 1 h 408"/>
                  <a:gd name="T28" fmla="*/ 2 w 348"/>
                  <a:gd name="T29" fmla="*/ 1 h 408"/>
                  <a:gd name="T30" fmla="*/ 2 w 348"/>
                  <a:gd name="T31" fmla="*/ 0 h 408"/>
                  <a:gd name="T32" fmla="*/ 2 w 348"/>
                  <a:gd name="T33" fmla="*/ 1 h 408"/>
                  <a:gd name="T34" fmla="*/ 2 w 348"/>
                  <a:gd name="T35" fmla="*/ 1 h 408"/>
                  <a:gd name="T36" fmla="*/ 2 w 348"/>
                  <a:gd name="T37" fmla="*/ 1 h 408"/>
                  <a:gd name="T38" fmla="*/ 2 w 348"/>
                  <a:gd name="T39" fmla="*/ 1 h 4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8"/>
                  <a:gd name="T61" fmla="*/ 0 h 408"/>
                  <a:gd name="T62" fmla="*/ 348 w 348"/>
                  <a:gd name="T63" fmla="*/ 408 h 4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8" h="408">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lnTo>
                      <a:pt x="294" y="40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95" name="Freeform 517"/>
              <p:cNvSpPr>
                <a:spLocks noChangeAspect="1"/>
              </p:cNvSpPr>
              <p:nvPr/>
            </p:nvSpPr>
            <p:spPr bwMode="auto">
              <a:xfrm>
                <a:off x="1585" y="2856"/>
                <a:ext cx="197" cy="169"/>
              </a:xfrm>
              <a:custGeom>
                <a:avLst/>
                <a:gdLst>
                  <a:gd name="T0" fmla="*/ 2 w 258"/>
                  <a:gd name="T1" fmla="*/ 1 h 228"/>
                  <a:gd name="T2" fmla="*/ 2 w 258"/>
                  <a:gd name="T3" fmla="*/ 1 h 228"/>
                  <a:gd name="T4" fmla="*/ 2 w 258"/>
                  <a:gd name="T5" fmla="*/ 1 h 228"/>
                  <a:gd name="T6" fmla="*/ 2 w 258"/>
                  <a:gd name="T7" fmla="*/ 1 h 228"/>
                  <a:gd name="T8" fmla="*/ 2 w 258"/>
                  <a:gd name="T9" fmla="*/ 1 h 228"/>
                  <a:gd name="T10" fmla="*/ 0 w 258"/>
                  <a:gd name="T11" fmla="*/ 1 h 228"/>
                  <a:gd name="T12" fmla="*/ 2 w 258"/>
                  <a:gd name="T13" fmla="*/ 0 h 228"/>
                  <a:gd name="T14" fmla="*/ 2 w 258"/>
                  <a:gd name="T15" fmla="*/ 1 h 228"/>
                  <a:gd name="T16" fmla="*/ 2 w 258"/>
                  <a:gd name="T17" fmla="*/ 1 h 228"/>
                  <a:gd name="T18" fmla="*/ 2 w 258"/>
                  <a:gd name="T19" fmla="*/ 1 h 228"/>
                  <a:gd name="T20" fmla="*/ 2 w 258"/>
                  <a:gd name="T21" fmla="*/ 1 h 228"/>
                  <a:gd name="T22" fmla="*/ 2 w 258"/>
                  <a:gd name="T23" fmla="*/ 1 h 228"/>
                  <a:gd name="T24" fmla="*/ 2 w 258"/>
                  <a:gd name="T25" fmla="*/ 1 h 228"/>
                  <a:gd name="T26" fmla="*/ 2 w 258"/>
                  <a:gd name="T27" fmla="*/ 1 h 228"/>
                  <a:gd name="T28" fmla="*/ 2 w 258"/>
                  <a:gd name="T29" fmla="*/ 1 h 228"/>
                  <a:gd name="T30" fmla="*/ 2 w 258"/>
                  <a:gd name="T31" fmla="*/ 1 h 228"/>
                  <a:gd name="T32" fmla="*/ 2 w 258"/>
                  <a:gd name="T33" fmla="*/ 1 h 228"/>
                  <a:gd name="T34" fmla="*/ 2 w 258"/>
                  <a:gd name="T35" fmla="*/ 1 h 228"/>
                  <a:gd name="T36" fmla="*/ 2 w 258"/>
                  <a:gd name="T37" fmla="*/ 1 h 228"/>
                  <a:gd name="T38" fmla="*/ 2 w 258"/>
                  <a:gd name="T39" fmla="*/ 1 h 228"/>
                  <a:gd name="T40" fmla="*/ 2 w 258"/>
                  <a:gd name="T41" fmla="*/ 1 h 228"/>
                  <a:gd name="T42" fmla="*/ 2 w 258"/>
                  <a:gd name="T43" fmla="*/ 1 h 228"/>
                  <a:gd name="T44" fmla="*/ 2 w 258"/>
                  <a:gd name="T45" fmla="*/ 1 h 228"/>
                  <a:gd name="T46" fmla="*/ 2 w 258"/>
                  <a:gd name="T47" fmla="*/ 1 h 228"/>
                  <a:gd name="T48" fmla="*/ 2 w 258"/>
                  <a:gd name="T49" fmla="*/ 1 h 228"/>
                  <a:gd name="T50" fmla="*/ 2 w 258"/>
                  <a:gd name="T51" fmla="*/ 1 h 2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8"/>
                  <a:gd name="T79" fmla="*/ 0 h 228"/>
                  <a:gd name="T80" fmla="*/ 258 w 258"/>
                  <a:gd name="T81" fmla="*/ 228 h 2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8" h="228">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close/>
                  </a:path>
                </a:pathLst>
              </a:custGeom>
              <a:solidFill>
                <a:srgbClr val="B22222"/>
              </a:solidFill>
              <a:ln w="9525">
                <a:solidFill>
                  <a:srgbClr val="B22222"/>
                </a:solidFill>
                <a:round/>
                <a:headEnd/>
                <a:tailEnd/>
              </a:ln>
            </p:spPr>
            <p:txBody>
              <a:bodyPr/>
              <a:lstStyle/>
              <a:p>
                <a:endParaRPr lang="en-US"/>
              </a:p>
            </p:txBody>
          </p:sp>
          <p:sp>
            <p:nvSpPr>
              <p:cNvPr id="22696" name="Freeform 518"/>
              <p:cNvSpPr>
                <a:spLocks noChangeAspect="1"/>
              </p:cNvSpPr>
              <p:nvPr/>
            </p:nvSpPr>
            <p:spPr bwMode="auto">
              <a:xfrm>
                <a:off x="1585" y="2856"/>
                <a:ext cx="197" cy="174"/>
              </a:xfrm>
              <a:custGeom>
                <a:avLst/>
                <a:gdLst>
                  <a:gd name="T0" fmla="*/ 2 w 258"/>
                  <a:gd name="T1" fmla="*/ 1 h 234"/>
                  <a:gd name="T2" fmla="*/ 2 w 258"/>
                  <a:gd name="T3" fmla="*/ 1 h 234"/>
                  <a:gd name="T4" fmla="*/ 2 w 258"/>
                  <a:gd name="T5" fmla="*/ 1 h 234"/>
                  <a:gd name="T6" fmla="*/ 2 w 258"/>
                  <a:gd name="T7" fmla="*/ 1 h 234"/>
                  <a:gd name="T8" fmla="*/ 2 w 258"/>
                  <a:gd name="T9" fmla="*/ 1 h 234"/>
                  <a:gd name="T10" fmla="*/ 0 w 258"/>
                  <a:gd name="T11" fmla="*/ 1 h 234"/>
                  <a:gd name="T12" fmla="*/ 2 w 258"/>
                  <a:gd name="T13" fmla="*/ 0 h 234"/>
                  <a:gd name="T14" fmla="*/ 2 w 258"/>
                  <a:gd name="T15" fmla="*/ 1 h 234"/>
                  <a:gd name="T16" fmla="*/ 2 w 258"/>
                  <a:gd name="T17" fmla="*/ 1 h 234"/>
                  <a:gd name="T18" fmla="*/ 2 w 258"/>
                  <a:gd name="T19" fmla="*/ 1 h 234"/>
                  <a:gd name="T20" fmla="*/ 2 w 258"/>
                  <a:gd name="T21" fmla="*/ 1 h 234"/>
                  <a:gd name="T22" fmla="*/ 2 w 258"/>
                  <a:gd name="T23" fmla="*/ 1 h 234"/>
                  <a:gd name="T24" fmla="*/ 2 w 258"/>
                  <a:gd name="T25" fmla="*/ 1 h 234"/>
                  <a:gd name="T26" fmla="*/ 2 w 258"/>
                  <a:gd name="T27" fmla="*/ 1 h 234"/>
                  <a:gd name="T28" fmla="*/ 2 w 258"/>
                  <a:gd name="T29" fmla="*/ 1 h 234"/>
                  <a:gd name="T30" fmla="*/ 2 w 258"/>
                  <a:gd name="T31" fmla="*/ 1 h 234"/>
                  <a:gd name="T32" fmla="*/ 2 w 258"/>
                  <a:gd name="T33" fmla="*/ 1 h 234"/>
                  <a:gd name="T34" fmla="*/ 2 w 258"/>
                  <a:gd name="T35" fmla="*/ 1 h 234"/>
                  <a:gd name="T36" fmla="*/ 2 w 258"/>
                  <a:gd name="T37" fmla="*/ 1 h 234"/>
                  <a:gd name="T38" fmla="*/ 2 w 258"/>
                  <a:gd name="T39" fmla="*/ 1 h 234"/>
                  <a:gd name="T40" fmla="*/ 2 w 258"/>
                  <a:gd name="T41" fmla="*/ 1 h 234"/>
                  <a:gd name="T42" fmla="*/ 2 w 258"/>
                  <a:gd name="T43" fmla="*/ 1 h 234"/>
                  <a:gd name="T44" fmla="*/ 2 w 258"/>
                  <a:gd name="T45" fmla="*/ 1 h 234"/>
                  <a:gd name="T46" fmla="*/ 2 w 258"/>
                  <a:gd name="T47" fmla="*/ 1 h 234"/>
                  <a:gd name="T48" fmla="*/ 2 w 258"/>
                  <a:gd name="T49" fmla="*/ 1 h 234"/>
                  <a:gd name="T50" fmla="*/ 2 w 258"/>
                  <a:gd name="T51" fmla="*/ 1 h 234"/>
                  <a:gd name="T52" fmla="*/ 2 w 258"/>
                  <a:gd name="T53" fmla="*/ 1 h 2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8"/>
                  <a:gd name="T82" fmla="*/ 0 h 234"/>
                  <a:gd name="T83" fmla="*/ 258 w 258"/>
                  <a:gd name="T84" fmla="*/ 234 h 2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8" h="234">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lnTo>
                      <a:pt x="186" y="23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97" name="Freeform 519"/>
              <p:cNvSpPr>
                <a:spLocks noChangeAspect="1"/>
              </p:cNvSpPr>
              <p:nvPr/>
            </p:nvSpPr>
            <p:spPr bwMode="auto">
              <a:xfrm>
                <a:off x="496" y="2450"/>
                <a:ext cx="311" cy="517"/>
              </a:xfrm>
              <a:custGeom>
                <a:avLst/>
                <a:gdLst>
                  <a:gd name="T0" fmla="*/ 2 w 408"/>
                  <a:gd name="T1" fmla="*/ 1 h 696"/>
                  <a:gd name="T2" fmla="*/ 2 w 408"/>
                  <a:gd name="T3" fmla="*/ 1 h 696"/>
                  <a:gd name="T4" fmla="*/ 2 w 408"/>
                  <a:gd name="T5" fmla="*/ 1 h 696"/>
                  <a:gd name="T6" fmla="*/ 2 w 408"/>
                  <a:gd name="T7" fmla="*/ 1 h 696"/>
                  <a:gd name="T8" fmla="*/ 2 w 408"/>
                  <a:gd name="T9" fmla="*/ 1 h 696"/>
                  <a:gd name="T10" fmla="*/ 2 w 408"/>
                  <a:gd name="T11" fmla="*/ 1 h 696"/>
                  <a:gd name="T12" fmla="*/ 2 w 408"/>
                  <a:gd name="T13" fmla="*/ 1 h 696"/>
                  <a:gd name="T14" fmla="*/ 2 w 408"/>
                  <a:gd name="T15" fmla="*/ 1 h 696"/>
                  <a:gd name="T16" fmla="*/ 2 w 408"/>
                  <a:gd name="T17" fmla="*/ 1 h 696"/>
                  <a:gd name="T18" fmla="*/ 2 w 408"/>
                  <a:gd name="T19" fmla="*/ 1 h 696"/>
                  <a:gd name="T20" fmla="*/ 2 w 408"/>
                  <a:gd name="T21" fmla="*/ 1 h 696"/>
                  <a:gd name="T22" fmla="*/ 2 w 408"/>
                  <a:gd name="T23" fmla="*/ 1 h 696"/>
                  <a:gd name="T24" fmla="*/ 2 w 408"/>
                  <a:gd name="T25" fmla="*/ 1 h 696"/>
                  <a:gd name="T26" fmla="*/ 2 w 408"/>
                  <a:gd name="T27" fmla="*/ 1 h 696"/>
                  <a:gd name="T28" fmla="*/ 2 w 408"/>
                  <a:gd name="T29" fmla="*/ 1 h 696"/>
                  <a:gd name="T30" fmla="*/ 2 w 408"/>
                  <a:gd name="T31" fmla="*/ 1 h 696"/>
                  <a:gd name="T32" fmla="*/ 2 w 408"/>
                  <a:gd name="T33" fmla="*/ 1 h 696"/>
                  <a:gd name="T34" fmla="*/ 2 w 408"/>
                  <a:gd name="T35" fmla="*/ 1 h 696"/>
                  <a:gd name="T36" fmla="*/ 2 w 408"/>
                  <a:gd name="T37" fmla="*/ 1 h 696"/>
                  <a:gd name="T38" fmla="*/ 2 w 408"/>
                  <a:gd name="T39" fmla="*/ 1 h 696"/>
                  <a:gd name="T40" fmla="*/ 2 w 408"/>
                  <a:gd name="T41" fmla="*/ 1 h 696"/>
                  <a:gd name="T42" fmla="*/ 2 w 408"/>
                  <a:gd name="T43" fmla="*/ 1 h 696"/>
                  <a:gd name="T44" fmla="*/ 2 w 408"/>
                  <a:gd name="T45" fmla="*/ 1 h 696"/>
                  <a:gd name="T46" fmla="*/ 2 w 408"/>
                  <a:gd name="T47" fmla="*/ 1 h 696"/>
                  <a:gd name="T48" fmla="*/ 2 w 408"/>
                  <a:gd name="T49" fmla="*/ 1 h 696"/>
                  <a:gd name="T50" fmla="*/ 2 w 408"/>
                  <a:gd name="T51" fmla="*/ 1 h 696"/>
                  <a:gd name="T52" fmla="*/ 2 w 408"/>
                  <a:gd name="T53" fmla="*/ 1 h 696"/>
                  <a:gd name="T54" fmla="*/ 2 w 408"/>
                  <a:gd name="T55" fmla="*/ 1 h 696"/>
                  <a:gd name="T56" fmla="*/ 0 w 408"/>
                  <a:gd name="T57" fmla="*/ 1 h 696"/>
                  <a:gd name="T58" fmla="*/ 2 w 408"/>
                  <a:gd name="T59" fmla="*/ 1 h 696"/>
                  <a:gd name="T60" fmla="*/ 2 w 408"/>
                  <a:gd name="T61" fmla="*/ 0 h 696"/>
                  <a:gd name="T62" fmla="*/ 2 w 408"/>
                  <a:gd name="T63" fmla="*/ 1 h 696"/>
                  <a:gd name="T64" fmla="*/ 2 w 408"/>
                  <a:gd name="T65" fmla="*/ 1 h 696"/>
                  <a:gd name="T66" fmla="*/ 2 w 408"/>
                  <a:gd name="T67" fmla="*/ 1 h 696"/>
                  <a:gd name="T68" fmla="*/ 2 w 408"/>
                  <a:gd name="T69" fmla="*/ 1 h 696"/>
                  <a:gd name="T70" fmla="*/ 2 w 408"/>
                  <a:gd name="T71" fmla="*/ 1 h 696"/>
                  <a:gd name="T72" fmla="*/ 2 w 408"/>
                  <a:gd name="T73" fmla="*/ 1 h 696"/>
                  <a:gd name="T74" fmla="*/ 2 w 408"/>
                  <a:gd name="T75" fmla="*/ 1 h 696"/>
                  <a:gd name="T76" fmla="*/ 2 w 408"/>
                  <a:gd name="T77" fmla="*/ 1 h 696"/>
                  <a:gd name="T78" fmla="*/ 2 w 408"/>
                  <a:gd name="T79" fmla="*/ 1 h 696"/>
                  <a:gd name="T80" fmla="*/ 2 w 408"/>
                  <a:gd name="T81" fmla="*/ 1 h 6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8"/>
                  <a:gd name="T124" fmla="*/ 0 h 696"/>
                  <a:gd name="T125" fmla="*/ 408 w 408"/>
                  <a:gd name="T126" fmla="*/ 696 h 6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8" h="696">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close/>
                  </a:path>
                </a:pathLst>
              </a:custGeom>
              <a:solidFill>
                <a:srgbClr val="FF4500"/>
              </a:solidFill>
              <a:ln w="9525">
                <a:solidFill>
                  <a:srgbClr val="FF4500"/>
                </a:solidFill>
                <a:round/>
                <a:headEnd/>
                <a:tailEnd/>
              </a:ln>
            </p:spPr>
            <p:txBody>
              <a:bodyPr/>
              <a:lstStyle/>
              <a:p>
                <a:endParaRPr lang="en-US"/>
              </a:p>
            </p:txBody>
          </p:sp>
          <p:sp>
            <p:nvSpPr>
              <p:cNvPr id="22698" name="Freeform 520"/>
              <p:cNvSpPr>
                <a:spLocks noChangeAspect="1"/>
              </p:cNvSpPr>
              <p:nvPr/>
            </p:nvSpPr>
            <p:spPr bwMode="auto">
              <a:xfrm>
                <a:off x="496" y="2450"/>
                <a:ext cx="311" cy="522"/>
              </a:xfrm>
              <a:custGeom>
                <a:avLst/>
                <a:gdLst>
                  <a:gd name="T0" fmla="*/ 2 w 408"/>
                  <a:gd name="T1" fmla="*/ 1 h 702"/>
                  <a:gd name="T2" fmla="*/ 2 w 408"/>
                  <a:gd name="T3" fmla="*/ 1 h 702"/>
                  <a:gd name="T4" fmla="*/ 2 w 408"/>
                  <a:gd name="T5" fmla="*/ 1 h 702"/>
                  <a:gd name="T6" fmla="*/ 2 w 408"/>
                  <a:gd name="T7" fmla="*/ 1 h 702"/>
                  <a:gd name="T8" fmla="*/ 2 w 408"/>
                  <a:gd name="T9" fmla="*/ 1 h 702"/>
                  <a:gd name="T10" fmla="*/ 2 w 408"/>
                  <a:gd name="T11" fmla="*/ 1 h 702"/>
                  <a:gd name="T12" fmla="*/ 2 w 408"/>
                  <a:gd name="T13" fmla="*/ 1 h 702"/>
                  <a:gd name="T14" fmla="*/ 2 w 408"/>
                  <a:gd name="T15" fmla="*/ 1 h 702"/>
                  <a:gd name="T16" fmla="*/ 2 w 408"/>
                  <a:gd name="T17" fmla="*/ 1 h 702"/>
                  <a:gd name="T18" fmla="*/ 2 w 408"/>
                  <a:gd name="T19" fmla="*/ 1 h 702"/>
                  <a:gd name="T20" fmla="*/ 2 w 408"/>
                  <a:gd name="T21" fmla="*/ 1 h 702"/>
                  <a:gd name="T22" fmla="*/ 2 w 408"/>
                  <a:gd name="T23" fmla="*/ 1 h 702"/>
                  <a:gd name="T24" fmla="*/ 2 w 408"/>
                  <a:gd name="T25" fmla="*/ 1 h 702"/>
                  <a:gd name="T26" fmla="*/ 2 w 408"/>
                  <a:gd name="T27" fmla="*/ 1 h 702"/>
                  <a:gd name="T28" fmla="*/ 2 w 408"/>
                  <a:gd name="T29" fmla="*/ 1 h 702"/>
                  <a:gd name="T30" fmla="*/ 2 w 408"/>
                  <a:gd name="T31" fmla="*/ 1 h 702"/>
                  <a:gd name="T32" fmla="*/ 2 w 408"/>
                  <a:gd name="T33" fmla="*/ 1 h 702"/>
                  <a:gd name="T34" fmla="*/ 2 w 408"/>
                  <a:gd name="T35" fmla="*/ 1 h 702"/>
                  <a:gd name="T36" fmla="*/ 2 w 408"/>
                  <a:gd name="T37" fmla="*/ 1 h 702"/>
                  <a:gd name="T38" fmla="*/ 2 w 408"/>
                  <a:gd name="T39" fmla="*/ 1 h 702"/>
                  <a:gd name="T40" fmla="*/ 2 w 408"/>
                  <a:gd name="T41" fmla="*/ 1 h 702"/>
                  <a:gd name="T42" fmla="*/ 2 w 408"/>
                  <a:gd name="T43" fmla="*/ 1 h 702"/>
                  <a:gd name="T44" fmla="*/ 2 w 408"/>
                  <a:gd name="T45" fmla="*/ 1 h 702"/>
                  <a:gd name="T46" fmla="*/ 2 w 408"/>
                  <a:gd name="T47" fmla="*/ 1 h 702"/>
                  <a:gd name="T48" fmla="*/ 2 w 408"/>
                  <a:gd name="T49" fmla="*/ 1 h 702"/>
                  <a:gd name="T50" fmla="*/ 2 w 408"/>
                  <a:gd name="T51" fmla="*/ 1 h 702"/>
                  <a:gd name="T52" fmla="*/ 2 w 408"/>
                  <a:gd name="T53" fmla="*/ 1 h 702"/>
                  <a:gd name="T54" fmla="*/ 2 w 408"/>
                  <a:gd name="T55" fmla="*/ 1 h 702"/>
                  <a:gd name="T56" fmla="*/ 0 w 408"/>
                  <a:gd name="T57" fmla="*/ 1 h 702"/>
                  <a:gd name="T58" fmla="*/ 2 w 408"/>
                  <a:gd name="T59" fmla="*/ 1 h 702"/>
                  <a:gd name="T60" fmla="*/ 2 w 408"/>
                  <a:gd name="T61" fmla="*/ 0 h 702"/>
                  <a:gd name="T62" fmla="*/ 2 w 408"/>
                  <a:gd name="T63" fmla="*/ 1 h 702"/>
                  <a:gd name="T64" fmla="*/ 2 w 408"/>
                  <a:gd name="T65" fmla="*/ 1 h 702"/>
                  <a:gd name="T66" fmla="*/ 2 w 408"/>
                  <a:gd name="T67" fmla="*/ 1 h 702"/>
                  <a:gd name="T68" fmla="*/ 2 w 408"/>
                  <a:gd name="T69" fmla="*/ 1 h 702"/>
                  <a:gd name="T70" fmla="*/ 2 w 408"/>
                  <a:gd name="T71" fmla="*/ 1 h 702"/>
                  <a:gd name="T72" fmla="*/ 2 w 408"/>
                  <a:gd name="T73" fmla="*/ 1 h 702"/>
                  <a:gd name="T74" fmla="*/ 2 w 408"/>
                  <a:gd name="T75" fmla="*/ 1 h 702"/>
                  <a:gd name="T76" fmla="*/ 2 w 408"/>
                  <a:gd name="T77" fmla="*/ 1 h 702"/>
                  <a:gd name="T78" fmla="*/ 2 w 408"/>
                  <a:gd name="T79" fmla="*/ 1 h 702"/>
                  <a:gd name="T80" fmla="*/ 2 w 408"/>
                  <a:gd name="T81" fmla="*/ 1 h 702"/>
                  <a:gd name="T82" fmla="*/ 2 w 408"/>
                  <a:gd name="T83" fmla="*/ 1 h 7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8"/>
                  <a:gd name="T127" fmla="*/ 0 h 702"/>
                  <a:gd name="T128" fmla="*/ 408 w 408"/>
                  <a:gd name="T129" fmla="*/ 702 h 7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8" h="702">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lnTo>
                      <a:pt x="354" y="70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99" name="Freeform 521"/>
              <p:cNvSpPr>
                <a:spLocks noChangeAspect="1"/>
              </p:cNvSpPr>
              <p:nvPr/>
            </p:nvSpPr>
            <p:spPr bwMode="auto">
              <a:xfrm>
                <a:off x="1027" y="2615"/>
                <a:ext cx="284" cy="214"/>
              </a:xfrm>
              <a:custGeom>
                <a:avLst/>
                <a:gdLst>
                  <a:gd name="T0" fmla="*/ 2 w 372"/>
                  <a:gd name="T1" fmla="*/ 1 h 288"/>
                  <a:gd name="T2" fmla="*/ 2 w 372"/>
                  <a:gd name="T3" fmla="*/ 1 h 288"/>
                  <a:gd name="T4" fmla="*/ 2 w 372"/>
                  <a:gd name="T5" fmla="*/ 1 h 288"/>
                  <a:gd name="T6" fmla="*/ 0 w 372"/>
                  <a:gd name="T7" fmla="*/ 1 h 288"/>
                  <a:gd name="T8" fmla="*/ 2 w 372"/>
                  <a:gd name="T9" fmla="*/ 1 h 288"/>
                  <a:gd name="T10" fmla="*/ 2 w 372"/>
                  <a:gd name="T11" fmla="*/ 0 h 288"/>
                  <a:gd name="T12" fmla="*/ 2 w 372"/>
                  <a:gd name="T13" fmla="*/ 1 h 288"/>
                  <a:gd name="T14" fmla="*/ 2 w 372"/>
                  <a:gd name="T15" fmla="*/ 1 h 288"/>
                  <a:gd name="T16" fmla="*/ 2 w 372"/>
                  <a:gd name="T17" fmla="*/ 1 h 288"/>
                  <a:gd name="T18" fmla="*/ 2 w 372"/>
                  <a:gd name="T19" fmla="*/ 1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2"/>
                  <a:gd name="T31" fmla="*/ 0 h 288"/>
                  <a:gd name="T32" fmla="*/ 372 w 372"/>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2" h="288">
                    <a:moveTo>
                      <a:pt x="366" y="96"/>
                    </a:moveTo>
                    <a:lnTo>
                      <a:pt x="354" y="288"/>
                    </a:lnTo>
                    <a:lnTo>
                      <a:pt x="306" y="282"/>
                    </a:lnTo>
                    <a:lnTo>
                      <a:pt x="0" y="252"/>
                    </a:lnTo>
                    <a:lnTo>
                      <a:pt x="6" y="210"/>
                    </a:lnTo>
                    <a:lnTo>
                      <a:pt x="36" y="0"/>
                    </a:lnTo>
                    <a:lnTo>
                      <a:pt x="276" y="24"/>
                    </a:lnTo>
                    <a:lnTo>
                      <a:pt x="372" y="30"/>
                    </a:lnTo>
                    <a:lnTo>
                      <a:pt x="366" y="72"/>
                    </a:lnTo>
                    <a:lnTo>
                      <a:pt x="366" y="96"/>
                    </a:lnTo>
                    <a:close/>
                  </a:path>
                </a:pathLst>
              </a:custGeom>
              <a:solidFill>
                <a:srgbClr val="FF8C00"/>
              </a:solidFill>
              <a:ln w="9525">
                <a:solidFill>
                  <a:srgbClr val="FF8C00"/>
                </a:solidFill>
                <a:round/>
                <a:headEnd/>
                <a:tailEnd/>
              </a:ln>
            </p:spPr>
            <p:txBody>
              <a:bodyPr/>
              <a:lstStyle/>
              <a:p>
                <a:endParaRPr lang="en-US"/>
              </a:p>
            </p:txBody>
          </p:sp>
          <p:sp>
            <p:nvSpPr>
              <p:cNvPr id="22700" name="Freeform 522"/>
              <p:cNvSpPr>
                <a:spLocks noChangeAspect="1"/>
              </p:cNvSpPr>
              <p:nvPr/>
            </p:nvSpPr>
            <p:spPr bwMode="auto">
              <a:xfrm>
                <a:off x="1027" y="2615"/>
                <a:ext cx="284" cy="214"/>
              </a:xfrm>
              <a:custGeom>
                <a:avLst/>
                <a:gdLst>
                  <a:gd name="T0" fmla="*/ 2 w 372"/>
                  <a:gd name="T1" fmla="*/ 1 h 288"/>
                  <a:gd name="T2" fmla="*/ 2 w 372"/>
                  <a:gd name="T3" fmla="*/ 1 h 288"/>
                  <a:gd name="T4" fmla="*/ 2 w 372"/>
                  <a:gd name="T5" fmla="*/ 1 h 288"/>
                  <a:gd name="T6" fmla="*/ 0 w 372"/>
                  <a:gd name="T7" fmla="*/ 1 h 288"/>
                  <a:gd name="T8" fmla="*/ 2 w 372"/>
                  <a:gd name="T9" fmla="*/ 1 h 288"/>
                  <a:gd name="T10" fmla="*/ 2 w 372"/>
                  <a:gd name="T11" fmla="*/ 0 h 288"/>
                  <a:gd name="T12" fmla="*/ 2 w 372"/>
                  <a:gd name="T13" fmla="*/ 1 h 288"/>
                  <a:gd name="T14" fmla="*/ 2 w 372"/>
                  <a:gd name="T15" fmla="*/ 1 h 288"/>
                  <a:gd name="T16" fmla="*/ 2 w 372"/>
                  <a:gd name="T17" fmla="*/ 1 h 288"/>
                  <a:gd name="T18" fmla="*/ 2 w 372"/>
                  <a:gd name="T19" fmla="*/ 1 h 288"/>
                  <a:gd name="T20" fmla="*/ 2 w 372"/>
                  <a:gd name="T21" fmla="*/ 1 h 2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288"/>
                  <a:gd name="T35" fmla="*/ 372 w 372"/>
                  <a:gd name="T36" fmla="*/ 288 h 2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288">
                    <a:moveTo>
                      <a:pt x="366" y="96"/>
                    </a:moveTo>
                    <a:lnTo>
                      <a:pt x="354" y="288"/>
                    </a:lnTo>
                    <a:lnTo>
                      <a:pt x="306" y="282"/>
                    </a:lnTo>
                    <a:lnTo>
                      <a:pt x="0" y="252"/>
                    </a:lnTo>
                    <a:lnTo>
                      <a:pt x="6" y="210"/>
                    </a:lnTo>
                    <a:lnTo>
                      <a:pt x="36" y="0"/>
                    </a:lnTo>
                    <a:lnTo>
                      <a:pt x="276" y="24"/>
                    </a:lnTo>
                    <a:lnTo>
                      <a:pt x="372" y="30"/>
                    </a:lnTo>
                    <a:lnTo>
                      <a:pt x="366" y="72"/>
                    </a:lnTo>
                    <a:lnTo>
                      <a:pt x="366" y="96"/>
                    </a:lnTo>
                    <a:lnTo>
                      <a:pt x="366" y="10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01" name="Freeform 523"/>
              <p:cNvSpPr>
                <a:spLocks noChangeAspect="1"/>
              </p:cNvSpPr>
              <p:nvPr/>
            </p:nvSpPr>
            <p:spPr bwMode="auto">
              <a:xfrm>
                <a:off x="2336" y="2490"/>
                <a:ext cx="68" cy="63"/>
              </a:xfrm>
              <a:custGeom>
                <a:avLst/>
                <a:gdLst>
                  <a:gd name="T0" fmla="*/ 2 w 90"/>
                  <a:gd name="T1" fmla="*/ 0 h 84"/>
                  <a:gd name="T2" fmla="*/ 2 w 90"/>
                  <a:gd name="T3" fmla="*/ 2 h 84"/>
                  <a:gd name="T4" fmla="*/ 2 w 90"/>
                  <a:gd name="T5" fmla="*/ 2 h 84"/>
                  <a:gd name="T6" fmla="*/ 2 w 90"/>
                  <a:gd name="T7" fmla="*/ 2 h 84"/>
                  <a:gd name="T8" fmla="*/ 2 w 90"/>
                  <a:gd name="T9" fmla="*/ 2 h 84"/>
                  <a:gd name="T10" fmla="*/ 0 w 90"/>
                  <a:gd name="T11" fmla="*/ 2 h 84"/>
                  <a:gd name="T12" fmla="*/ 2 w 90"/>
                  <a:gd name="T13" fmla="*/ 0 h 84"/>
                  <a:gd name="T14" fmla="*/ 2 w 90"/>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84"/>
                  <a:gd name="T26" fmla="*/ 90 w 90"/>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84">
                    <a:moveTo>
                      <a:pt x="84" y="0"/>
                    </a:moveTo>
                    <a:lnTo>
                      <a:pt x="90" y="42"/>
                    </a:lnTo>
                    <a:lnTo>
                      <a:pt x="42" y="60"/>
                    </a:lnTo>
                    <a:lnTo>
                      <a:pt x="12" y="84"/>
                    </a:lnTo>
                    <a:lnTo>
                      <a:pt x="12" y="72"/>
                    </a:lnTo>
                    <a:lnTo>
                      <a:pt x="0" y="18"/>
                    </a:lnTo>
                    <a:lnTo>
                      <a:pt x="78" y="0"/>
                    </a:lnTo>
                    <a:lnTo>
                      <a:pt x="84" y="0"/>
                    </a:lnTo>
                    <a:close/>
                  </a:path>
                </a:pathLst>
              </a:custGeom>
              <a:solidFill>
                <a:srgbClr val="FF8C00"/>
              </a:solidFill>
              <a:ln w="9525">
                <a:solidFill>
                  <a:srgbClr val="FF8C00"/>
                </a:solidFill>
                <a:round/>
                <a:headEnd/>
                <a:tailEnd/>
              </a:ln>
            </p:spPr>
            <p:txBody>
              <a:bodyPr/>
              <a:lstStyle/>
              <a:p>
                <a:endParaRPr lang="en-US"/>
              </a:p>
            </p:txBody>
          </p:sp>
          <p:sp>
            <p:nvSpPr>
              <p:cNvPr id="22702" name="Freeform 524"/>
              <p:cNvSpPr>
                <a:spLocks noChangeAspect="1"/>
              </p:cNvSpPr>
              <p:nvPr/>
            </p:nvSpPr>
            <p:spPr bwMode="auto">
              <a:xfrm>
                <a:off x="2336" y="2490"/>
                <a:ext cx="68" cy="63"/>
              </a:xfrm>
              <a:custGeom>
                <a:avLst/>
                <a:gdLst>
                  <a:gd name="T0" fmla="*/ 2 w 90"/>
                  <a:gd name="T1" fmla="*/ 0 h 84"/>
                  <a:gd name="T2" fmla="*/ 2 w 90"/>
                  <a:gd name="T3" fmla="*/ 2 h 84"/>
                  <a:gd name="T4" fmla="*/ 2 w 90"/>
                  <a:gd name="T5" fmla="*/ 2 h 84"/>
                  <a:gd name="T6" fmla="*/ 2 w 90"/>
                  <a:gd name="T7" fmla="*/ 2 h 84"/>
                  <a:gd name="T8" fmla="*/ 2 w 90"/>
                  <a:gd name="T9" fmla="*/ 2 h 84"/>
                  <a:gd name="T10" fmla="*/ 0 w 90"/>
                  <a:gd name="T11" fmla="*/ 2 h 84"/>
                  <a:gd name="T12" fmla="*/ 2 w 90"/>
                  <a:gd name="T13" fmla="*/ 0 h 84"/>
                  <a:gd name="T14" fmla="*/ 2 w 90"/>
                  <a:gd name="T15" fmla="*/ 0 h 84"/>
                  <a:gd name="T16" fmla="*/ 2 w 90"/>
                  <a:gd name="T17" fmla="*/ 2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84"/>
                  <a:gd name="T29" fmla="*/ 90 w 90"/>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84">
                    <a:moveTo>
                      <a:pt x="84" y="0"/>
                    </a:moveTo>
                    <a:lnTo>
                      <a:pt x="90" y="42"/>
                    </a:lnTo>
                    <a:lnTo>
                      <a:pt x="42" y="60"/>
                    </a:lnTo>
                    <a:lnTo>
                      <a:pt x="12" y="84"/>
                    </a:lnTo>
                    <a:lnTo>
                      <a:pt x="12" y="72"/>
                    </a:lnTo>
                    <a:lnTo>
                      <a:pt x="0" y="18"/>
                    </a:lnTo>
                    <a:lnTo>
                      <a:pt x="78" y="0"/>
                    </a:lnTo>
                    <a:lnTo>
                      <a:pt x="84" y="0"/>
                    </a:lnTo>
                    <a:lnTo>
                      <a:pt x="84"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03" name="Freeform 525"/>
              <p:cNvSpPr>
                <a:spLocks noChangeAspect="1"/>
              </p:cNvSpPr>
              <p:nvPr/>
            </p:nvSpPr>
            <p:spPr bwMode="auto">
              <a:xfrm>
                <a:off x="2281" y="2624"/>
                <a:ext cx="41" cy="62"/>
              </a:xfrm>
              <a:custGeom>
                <a:avLst/>
                <a:gdLst>
                  <a:gd name="T0" fmla="*/ 2 w 54"/>
                  <a:gd name="T1" fmla="*/ 0 h 84"/>
                  <a:gd name="T2" fmla="*/ 2 w 54"/>
                  <a:gd name="T3" fmla="*/ 1 h 84"/>
                  <a:gd name="T4" fmla="*/ 2 w 54"/>
                  <a:gd name="T5" fmla="*/ 1 h 84"/>
                  <a:gd name="T6" fmla="*/ 2 w 54"/>
                  <a:gd name="T7" fmla="*/ 1 h 84"/>
                  <a:gd name="T8" fmla="*/ 2 w 54"/>
                  <a:gd name="T9" fmla="*/ 1 h 84"/>
                  <a:gd name="T10" fmla="*/ 2 w 54"/>
                  <a:gd name="T11" fmla="*/ 1 h 84"/>
                  <a:gd name="T12" fmla="*/ 2 w 54"/>
                  <a:gd name="T13" fmla="*/ 1 h 84"/>
                  <a:gd name="T14" fmla="*/ 2 w 54"/>
                  <a:gd name="T15" fmla="*/ 1 h 84"/>
                  <a:gd name="T16" fmla="*/ 0 w 54"/>
                  <a:gd name="T17" fmla="*/ 1 h 84"/>
                  <a:gd name="T18" fmla="*/ 2 w 54"/>
                  <a:gd name="T19" fmla="*/ 0 h 84"/>
                  <a:gd name="T20" fmla="*/ 2 w 54"/>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84"/>
                  <a:gd name="T35" fmla="*/ 54 w 54"/>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close/>
                  </a:path>
                </a:pathLst>
              </a:custGeom>
              <a:solidFill>
                <a:srgbClr val="B22222"/>
              </a:solidFill>
              <a:ln w="9525">
                <a:solidFill>
                  <a:srgbClr val="B22222"/>
                </a:solidFill>
                <a:round/>
                <a:headEnd/>
                <a:tailEnd/>
              </a:ln>
            </p:spPr>
            <p:txBody>
              <a:bodyPr/>
              <a:lstStyle/>
              <a:p>
                <a:endParaRPr lang="en-US"/>
              </a:p>
            </p:txBody>
          </p:sp>
          <p:sp>
            <p:nvSpPr>
              <p:cNvPr id="22704" name="Freeform 526"/>
              <p:cNvSpPr>
                <a:spLocks noChangeAspect="1"/>
              </p:cNvSpPr>
              <p:nvPr/>
            </p:nvSpPr>
            <p:spPr bwMode="auto">
              <a:xfrm>
                <a:off x="2281" y="2624"/>
                <a:ext cx="41" cy="62"/>
              </a:xfrm>
              <a:custGeom>
                <a:avLst/>
                <a:gdLst>
                  <a:gd name="T0" fmla="*/ 2 w 54"/>
                  <a:gd name="T1" fmla="*/ 0 h 84"/>
                  <a:gd name="T2" fmla="*/ 2 w 54"/>
                  <a:gd name="T3" fmla="*/ 1 h 84"/>
                  <a:gd name="T4" fmla="*/ 2 w 54"/>
                  <a:gd name="T5" fmla="*/ 1 h 84"/>
                  <a:gd name="T6" fmla="*/ 2 w 54"/>
                  <a:gd name="T7" fmla="*/ 1 h 84"/>
                  <a:gd name="T8" fmla="*/ 2 w 54"/>
                  <a:gd name="T9" fmla="*/ 1 h 84"/>
                  <a:gd name="T10" fmla="*/ 2 w 54"/>
                  <a:gd name="T11" fmla="*/ 1 h 84"/>
                  <a:gd name="T12" fmla="*/ 2 w 54"/>
                  <a:gd name="T13" fmla="*/ 1 h 84"/>
                  <a:gd name="T14" fmla="*/ 2 w 54"/>
                  <a:gd name="T15" fmla="*/ 1 h 84"/>
                  <a:gd name="T16" fmla="*/ 0 w 54"/>
                  <a:gd name="T17" fmla="*/ 1 h 84"/>
                  <a:gd name="T18" fmla="*/ 2 w 54"/>
                  <a:gd name="T19" fmla="*/ 0 h 84"/>
                  <a:gd name="T20" fmla="*/ 2 w 54"/>
                  <a:gd name="T21" fmla="*/ 0 h 84"/>
                  <a:gd name="T22" fmla="*/ 2 w 54"/>
                  <a:gd name="T23" fmla="*/ 1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84"/>
                  <a:gd name="T38" fmla="*/ 54 w 54"/>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lnTo>
                      <a:pt x="18"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05" name="Freeform 527"/>
              <p:cNvSpPr>
                <a:spLocks noChangeAspect="1"/>
              </p:cNvSpPr>
              <p:nvPr/>
            </p:nvSpPr>
            <p:spPr bwMode="auto">
              <a:xfrm>
                <a:off x="2240" y="2678"/>
                <a:ext cx="9" cy="4"/>
              </a:xfrm>
              <a:custGeom>
                <a:avLst/>
                <a:gdLst>
                  <a:gd name="T0" fmla="*/ 2 w 12"/>
                  <a:gd name="T1" fmla="*/ 1 h 6"/>
                  <a:gd name="T2" fmla="*/ 0 w 12"/>
                  <a:gd name="T3" fmla="*/ 0 h 6"/>
                  <a:gd name="T4" fmla="*/ 2 w 12"/>
                  <a:gd name="T5" fmla="*/ 0 h 6"/>
                  <a:gd name="T6" fmla="*/ 2 w 12"/>
                  <a:gd name="T7" fmla="*/ 1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6" y="6"/>
                    </a:moveTo>
                    <a:lnTo>
                      <a:pt x="0" y="0"/>
                    </a:lnTo>
                    <a:lnTo>
                      <a:pt x="12" y="0"/>
                    </a:lnTo>
                    <a:lnTo>
                      <a:pt x="6" y="6"/>
                    </a:lnTo>
                    <a:close/>
                  </a:path>
                </a:pathLst>
              </a:custGeom>
              <a:solidFill>
                <a:srgbClr val="FF4500"/>
              </a:solidFill>
              <a:ln w="9525">
                <a:solidFill>
                  <a:srgbClr val="FF4500"/>
                </a:solidFill>
                <a:round/>
                <a:headEnd/>
                <a:tailEnd/>
              </a:ln>
            </p:spPr>
            <p:txBody>
              <a:bodyPr/>
              <a:lstStyle/>
              <a:p>
                <a:endParaRPr lang="en-US"/>
              </a:p>
            </p:txBody>
          </p:sp>
          <p:sp>
            <p:nvSpPr>
              <p:cNvPr id="22706" name="Freeform 528"/>
              <p:cNvSpPr>
                <a:spLocks noChangeAspect="1"/>
              </p:cNvSpPr>
              <p:nvPr/>
            </p:nvSpPr>
            <p:spPr bwMode="auto">
              <a:xfrm>
                <a:off x="2240" y="2678"/>
                <a:ext cx="9" cy="8"/>
              </a:xfrm>
              <a:custGeom>
                <a:avLst/>
                <a:gdLst>
                  <a:gd name="T0" fmla="*/ 2 w 12"/>
                  <a:gd name="T1" fmla="*/ 1 h 12"/>
                  <a:gd name="T2" fmla="*/ 0 w 12"/>
                  <a:gd name="T3" fmla="*/ 0 h 12"/>
                  <a:gd name="T4" fmla="*/ 2 w 12"/>
                  <a:gd name="T5" fmla="*/ 0 h 12"/>
                  <a:gd name="T6" fmla="*/ 2 w 12"/>
                  <a:gd name="T7" fmla="*/ 1 h 12"/>
                  <a:gd name="T8" fmla="*/ 2 w 12"/>
                  <a:gd name="T9" fmla="*/ 1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6" y="6"/>
                    </a:moveTo>
                    <a:lnTo>
                      <a:pt x="0" y="0"/>
                    </a:lnTo>
                    <a:lnTo>
                      <a:pt x="12" y="0"/>
                    </a:lnTo>
                    <a:lnTo>
                      <a:pt x="6" y="6"/>
                    </a:lnTo>
                    <a:lnTo>
                      <a:pt x="6"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07" name="Freeform 529"/>
              <p:cNvSpPr>
                <a:spLocks noChangeAspect="1"/>
              </p:cNvSpPr>
              <p:nvPr/>
            </p:nvSpPr>
            <p:spPr bwMode="auto">
              <a:xfrm>
                <a:off x="1883" y="3092"/>
                <a:ext cx="352" cy="258"/>
              </a:xfrm>
              <a:custGeom>
                <a:avLst/>
                <a:gdLst>
                  <a:gd name="T0" fmla="*/ 2 w 462"/>
                  <a:gd name="T1" fmla="*/ 0 h 348"/>
                  <a:gd name="T2" fmla="*/ 2 w 462"/>
                  <a:gd name="T3" fmla="*/ 1 h 348"/>
                  <a:gd name="T4" fmla="*/ 2 w 462"/>
                  <a:gd name="T5" fmla="*/ 1 h 348"/>
                  <a:gd name="T6" fmla="*/ 2 w 462"/>
                  <a:gd name="T7" fmla="*/ 1 h 348"/>
                  <a:gd name="T8" fmla="*/ 2 w 462"/>
                  <a:gd name="T9" fmla="*/ 1 h 348"/>
                  <a:gd name="T10" fmla="*/ 2 w 462"/>
                  <a:gd name="T11" fmla="*/ 1 h 348"/>
                  <a:gd name="T12" fmla="*/ 2 w 462"/>
                  <a:gd name="T13" fmla="*/ 1 h 348"/>
                  <a:gd name="T14" fmla="*/ 2 w 462"/>
                  <a:gd name="T15" fmla="*/ 1 h 348"/>
                  <a:gd name="T16" fmla="*/ 2 w 462"/>
                  <a:gd name="T17" fmla="*/ 1 h 348"/>
                  <a:gd name="T18" fmla="*/ 2 w 462"/>
                  <a:gd name="T19" fmla="*/ 1 h 348"/>
                  <a:gd name="T20" fmla="*/ 2 w 462"/>
                  <a:gd name="T21" fmla="*/ 1 h 348"/>
                  <a:gd name="T22" fmla="*/ 2 w 462"/>
                  <a:gd name="T23" fmla="*/ 1 h 348"/>
                  <a:gd name="T24" fmla="*/ 2 w 462"/>
                  <a:gd name="T25" fmla="*/ 1 h 348"/>
                  <a:gd name="T26" fmla="*/ 2 w 462"/>
                  <a:gd name="T27" fmla="*/ 1 h 348"/>
                  <a:gd name="T28" fmla="*/ 2 w 462"/>
                  <a:gd name="T29" fmla="*/ 1 h 348"/>
                  <a:gd name="T30" fmla="*/ 2 w 462"/>
                  <a:gd name="T31" fmla="*/ 1 h 348"/>
                  <a:gd name="T32" fmla="*/ 2 w 462"/>
                  <a:gd name="T33" fmla="*/ 1 h 348"/>
                  <a:gd name="T34" fmla="*/ 2 w 462"/>
                  <a:gd name="T35" fmla="*/ 1 h 348"/>
                  <a:gd name="T36" fmla="*/ 2 w 462"/>
                  <a:gd name="T37" fmla="*/ 1 h 348"/>
                  <a:gd name="T38" fmla="*/ 2 w 462"/>
                  <a:gd name="T39" fmla="*/ 1 h 348"/>
                  <a:gd name="T40" fmla="*/ 2 w 462"/>
                  <a:gd name="T41" fmla="*/ 1 h 348"/>
                  <a:gd name="T42" fmla="*/ 2 w 462"/>
                  <a:gd name="T43" fmla="*/ 1 h 348"/>
                  <a:gd name="T44" fmla="*/ 2 w 462"/>
                  <a:gd name="T45" fmla="*/ 1 h 348"/>
                  <a:gd name="T46" fmla="*/ 2 w 462"/>
                  <a:gd name="T47" fmla="*/ 1 h 348"/>
                  <a:gd name="T48" fmla="*/ 2 w 462"/>
                  <a:gd name="T49" fmla="*/ 1 h 348"/>
                  <a:gd name="T50" fmla="*/ 2 w 462"/>
                  <a:gd name="T51" fmla="*/ 1 h 348"/>
                  <a:gd name="T52" fmla="*/ 2 w 462"/>
                  <a:gd name="T53" fmla="*/ 1 h 348"/>
                  <a:gd name="T54" fmla="*/ 2 w 462"/>
                  <a:gd name="T55" fmla="*/ 1 h 348"/>
                  <a:gd name="T56" fmla="*/ 2 w 462"/>
                  <a:gd name="T57" fmla="*/ 1 h 348"/>
                  <a:gd name="T58" fmla="*/ 2 w 462"/>
                  <a:gd name="T59" fmla="*/ 1 h 348"/>
                  <a:gd name="T60" fmla="*/ 2 w 462"/>
                  <a:gd name="T61" fmla="*/ 1 h 348"/>
                  <a:gd name="T62" fmla="*/ 2 w 462"/>
                  <a:gd name="T63" fmla="*/ 1 h 348"/>
                  <a:gd name="T64" fmla="*/ 2 w 462"/>
                  <a:gd name="T65" fmla="*/ 1 h 348"/>
                  <a:gd name="T66" fmla="*/ 2 w 462"/>
                  <a:gd name="T67" fmla="*/ 1 h 348"/>
                  <a:gd name="T68" fmla="*/ 2 w 462"/>
                  <a:gd name="T69" fmla="*/ 1 h 348"/>
                  <a:gd name="T70" fmla="*/ 2 w 462"/>
                  <a:gd name="T71" fmla="*/ 1 h 348"/>
                  <a:gd name="T72" fmla="*/ 2 w 462"/>
                  <a:gd name="T73" fmla="*/ 1 h 348"/>
                  <a:gd name="T74" fmla="*/ 2 w 462"/>
                  <a:gd name="T75" fmla="*/ 1 h 348"/>
                  <a:gd name="T76" fmla="*/ 2 w 462"/>
                  <a:gd name="T77" fmla="*/ 1 h 348"/>
                  <a:gd name="T78" fmla="*/ 2 w 462"/>
                  <a:gd name="T79" fmla="*/ 1 h 348"/>
                  <a:gd name="T80" fmla="*/ 2 w 462"/>
                  <a:gd name="T81" fmla="*/ 1 h 348"/>
                  <a:gd name="T82" fmla="*/ 2 w 462"/>
                  <a:gd name="T83" fmla="*/ 1 h 348"/>
                  <a:gd name="T84" fmla="*/ 2 w 462"/>
                  <a:gd name="T85" fmla="*/ 1 h 348"/>
                  <a:gd name="T86" fmla="*/ 2 w 462"/>
                  <a:gd name="T87" fmla="*/ 1 h 348"/>
                  <a:gd name="T88" fmla="*/ 0 w 462"/>
                  <a:gd name="T89" fmla="*/ 1 h 348"/>
                  <a:gd name="T90" fmla="*/ 0 w 462"/>
                  <a:gd name="T91" fmla="*/ 1 h 348"/>
                  <a:gd name="T92" fmla="*/ 2 w 462"/>
                  <a:gd name="T93" fmla="*/ 1 h 348"/>
                  <a:gd name="T94" fmla="*/ 2 w 462"/>
                  <a:gd name="T95" fmla="*/ 1 h 348"/>
                  <a:gd name="T96" fmla="*/ 2 w 462"/>
                  <a:gd name="T97" fmla="*/ 1 h 348"/>
                  <a:gd name="T98" fmla="*/ 2 w 462"/>
                  <a:gd name="T99" fmla="*/ 1 h 348"/>
                  <a:gd name="T100" fmla="*/ 2 w 462"/>
                  <a:gd name="T101" fmla="*/ 1 h 348"/>
                  <a:gd name="T102" fmla="*/ 2 w 462"/>
                  <a:gd name="T103" fmla="*/ 0 h 348"/>
                  <a:gd name="T104" fmla="*/ 2 w 462"/>
                  <a:gd name="T105" fmla="*/ 0 h 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2"/>
                  <a:gd name="T160" fmla="*/ 0 h 348"/>
                  <a:gd name="T161" fmla="*/ 462 w 462"/>
                  <a:gd name="T162" fmla="*/ 348 h 3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close/>
                  </a:path>
                </a:pathLst>
              </a:custGeom>
              <a:solidFill>
                <a:srgbClr val="FF4500"/>
              </a:solidFill>
              <a:ln w="9525">
                <a:solidFill>
                  <a:srgbClr val="FF4500"/>
                </a:solidFill>
                <a:round/>
                <a:headEnd/>
                <a:tailEnd/>
              </a:ln>
            </p:spPr>
            <p:txBody>
              <a:bodyPr/>
              <a:lstStyle/>
              <a:p>
                <a:endParaRPr lang="en-US"/>
              </a:p>
            </p:txBody>
          </p:sp>
          <p:sp>
            <p:nvSpPr>
              <p:cNvPr id="22708" name="Freeform 530"/>
              <p:cNvSpPr>
                <a:spLocks noChangeAspect="1"/>
              </p:cNvSpPr>
              <p:nvPr/>
            </p:nvSpPr>
            <p:spPr bwMode="auto">
              <a:xfrm>
                <a:off x="1883" y="3092"/>
                <a:ext cx="352" cy="258"/>
              </a:xfrm>
              <a:custGeom>
                <a:avLst/>
                <a:gdLst>
                  <a:gd name="T0" fmla="*/ 2 w 462"/>
                  <a:gd name="T1" fmla="*/ 0 h 348"/>
                  <a:gd name="T2" fmla="*/ 2 w 462"/>
                  <a:gd name="T3" fmla="*/ 1 h 348"/>
                  <a:gd name="T4" fmla="*/ 2 w 462"/>
                  <a:gd name="T5" fmla="*/ 1 h 348"/>
                  <a:gd name="T6" fmla="*/ 2 w 462"/>
                  <a:gd name="T7" fmla="*/ 1 h 348"/>
                  <a:gd name="T8" fmla="*/ 2 w 462"/>
                  <a:gd name="T9" fmla="*/ 1 h 348"/>
                  <a:gd name="T10" fmla="*/ 2 w 462"/>
                  <a:gd name="T11" fmla="*/ 1 h 348"/>
                  <a:gd name="T12" fmla="*/ 2 w 462"/>
                  <a:gd name="T13" fmla="*/ 1 h 348"/>
                  <a:gd name="T14" fmla="*/ 2 w 462"/>
                  <a:gd name="T15" fmla="*/ 1 h 348"/>
                  <a:gd name="T16" fmla="*/ 2 w 462"/>
                  <a:gd name="T17" fmla="*/ 1 h 348"/>
                  <a:gd name="T18" fmla="*/ 2 w 462"/>
                  <a:gd name="T19" fmla="*/ 1 h 348"/>
                  <a:gd name="T20" fmla="*/ 2 w 462"/>
                  <a:gd name="T21" fmla="*/ 1 h 348"/>
                  <a:gd name="T22" fmla="*/ 2 w 462"/>
                  <a:gd name="T23" fmla="*/ 1 h 348"/>
                  <a:gd name="T24" fmla="*/ 2 w 462"/>
                  <a:gd name="T25" fmla="*/ 1 h 348"/>
                  <a:gd name="T26" fmla="*/ 2 w 462"/>
                  <a:gd name="T27" fmla="*/ 1 h 348"/>
                  <a:gd name="T28" fmla="*/ 2 w 462"/>
                  <a:gd name="T29" fmla="*/ 1 h 348"/>
                  <a:gd name="T30" fmla="*/ 2 w 462"/>
                  <a:gd name="T31" fmla="*/ 1 h 348"/>
                  <a:gd name="T32" fmla="*/ 2 w 462"/>
                  <a:gd name="T33" fmla="*/ 1 h 348"/>
                  <a:gd name="T34" fmla="*/ 2 w 462"/>
                  <a:gd name="T35" fmla="*/ 1 h 348"/>
                  <a:gd name="T36" fmla="*/ 2 w 462"/>
                  <a:gd name="T37" fmla="*/ 1 h 348"/>
                  <a:gd name="T38" fmla="*/ 2 w 462"/>
                  <a:gd name="T39" fmla="*/ 1 h 348"/>
                  <a:gd name="T40" fmla="*/ 2 w 462"/>
                  <a:gd name="T41" fmla="*/ 1 h 348"/>
                  <a:gd name="T42" fmla="*/ 2 w 462"/>
                  <a:gd name="T43" fmla="*/ 1 h 348"/>
                  <a:gd name="T44" fmla="*/ 2 w 462"/>
                  <a:gd name="T45" fmla="*/ 1 h 348"/>
                  <a:gd name="T46" fmla="*/ 2 w 462"/>
                  <a:gd name="T47" fmla="*/ 1 h 348"/>
                  <a:gd name="T48" fmla="*/ 2 w 462"/>
                  <a:gd name="T49" fmla="*/ 1 h 348"/>
                  <a:gd name="T50" fmla="*/ 2 w 462"/>
                  <a:gd name="T51" fmla="*/ 1 h 348"/>
                  <a:gd name="T52" fmla="*/ 2 w 462"/>
                  <a:gd name="T53" fmla="*/ 1 h 348"/>
                  <a:gd name="T54" fmla="*/ 2 w 462"/>
                  <a:gd name="T55" fmla="*/ 1 h 348"/>
                  <a:gd name="T56" fmla="*/ 2 w 462"/>
                  <a:gd name="T57" fmla="*/ 1 h 348"/>
                  <a:gd name="T58" fmla="*/ 2 w 462"/>
                  <a:gd name="T59" fmla="*/ 1 h 348"/>
                  <a:gd name="T60" fmla="*/ 2 w 462"/>
                  <a:gd name="T61" fmla="*/ 1 h 348"/>
                  <a:gd name="T62" fmla="*/ 2 w 462"/>
                  <a:gd name="T63" fmla="*/ 1 h 348"/>
                  <a:gd name="T64" fmla="*/ 2 w 462"/>
                  <a:gd name="T65" fmla="*/ 1 h 348"/>
                  <a:gd name="T66" fmla="*/ 2 w 462"/>
                  <a:gd name="T67" fmla="*/ 1 h 348"/>
                  <a:gd name="T68" fmla="*/ 2 w 462"/>
                  <a:gd name="T69" fmla="*/ 1 h 348"/>
                  <a:gd name="T70" fmla="*/ 2 w 462"/>
                  <a:gd name="T71" fmla="*/ 1 h 348"/>
                  <a:gd name="T72" fmla="*/ 2 w 462"/>
                  <a:gd name="T73" fmla="*/ 1 h 348"/>
                  <a:gd name="T74" fmla="*/ 2 w 462"/>
                  <a:gd name="T75" fmla="*/ 1 h 348"/>
                  <a:gd name="T76" fmla="*/ 2 w 462"/>
                  <a:gd name="T77" fmla="*/ 1 h 348"/>
                  <a:gd name="T78" fmla="*/ 2 w 462"/>
                  <a:gd name="T79" fmla="*/ 1 h 348"/>
                  <a:gd name="T80" fmla="*/ 2 w 462"/>
                  <a:gd name="T81" fmla="*/ 1 h 348"/>
                  <a:gd name="T82" fmla="*/ 2 w 462"/>
                  <a:gd name="T83" fmla="*/ 1 h 348"/>
                  <a:gd name="T84" fmla="*/ 2 w 462"/>
                  <a:gd name="T85" fmla="*/ 1 h 348"/>
                  <a:gd name="T86" fmla="*/ 2 w 462"/>
                  <a:gd name="T87" fmla="*/ 1 h 348"/>
                  <a:gd name="T88" fmla="*/ 0 w 462"/>
                  <a:gd name="T89" fmla="*/ 1 h 348"/>
                  <a:gd name="T90" fmla="*/ 0 w 462"/>
                  <a:gd name="T91" fmla="*/ 1 h 348"/>
                  <a:gd name="T92" fmla="*/ 2 w 462"/>
                  <a:gd name="T93" fmla="*/ 1 h 348"/>
                  <a:gd name="T94" fmla="*/ 2 w 462"/>
                  <a:gd name="T95" fmla="*/ 1 h 348"/>
                  <a:gd name="T96" fmla="*/ 2 w 462"/>
                  <a:gd name="T97" fmla="*/ 1 h 348"/>
                  <a:gd name="T98" fmla="*/ 2 w 462"/>
                  <a:gd name="T99" fmla="*/ 1 h 348"/>
                  <a:gd name="T100" fmla="*/ 2 w 462"/>
                  <a:gd name="T101" fmla="*/ 1 h 348"/>
                  <a:gd name="T102" fmla="*/ 2 w 462"/>
                  <a:gd name="T103" fmla="*/ 0 h 348"/>
                  <a:gd name="T104" fmla="*/ 2 w 462"/>
                  <a:gd name="T105" fmla="*/ 0 h 348"/>
                  <a:gd name="T106" fmla="*/ 2 w 462"/>
                  <a:gd name="T107" fmla="*/ 1 h 3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2"/>
                  <a:gd name="T163" fmla="*/ 0 h 348"/>
                  <a:gd name="T164" fmla="*/ 462 w 462"/>
                  <a:gd name="T165" fmla="*/ 348 h 3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lnTo>
                      <a:pt x="330"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09" name="Freeform 531"/>
              <p:cNvSpPr>
                <a:spLocks noChangeAspect="1"/>
              </p:cNvSpPr>
              <p:nvPr/>
            </p:nvSpPr>
            <p:spPr bwMode="auto">
              <a:xfrm>
                <a:off x="1942" y="2900"/>
                <a:ext cx="211" cy="214"/>
              </a:xfrm>
              <a:custGeom>
                <a:avLst/>
                <a:gdLst>
                  <a:gd name="T0" fmla="*/ 2 w 276"/>
                  <a:gd name="T1" fmla="*/ 1 h 288"/>
                  <a:gd name="T2" fmla="*/ 2 w 276"/>
                  <a:gd name="T3" fmla="*/ 0 h 288"/>
                  <a:gd name="T4" fmla="*/ 2 w 276"/>
                  <a:gd name="T5" fmla="*/ 1 h 288"/>
                  <a:gd name="T6" fmla="*/ 2 w 276"/>
                  <a:gd name="T7" fmla="*/ 1 h 288"/>
                  <a:gd name="T8" fmla="*/ 2 w 276"/>
                  <a:gd name="T9" fmla="*/ 1 h 288"/>
                  <a:gd name="T10" fmla="*/ 2 w 276"/>
                  <a:gd name="T11" fmla="*/ 1 h 288"/>
                  <a:gd name="T12" fmla="*/ 2 w 276"/>
                  <a:gd name="T13" fmla="*/ 1 h 288"/>
                  <a:gd name="T14" fmla="*/ 2 w 276"/>
                  <a:gd name="T15" fmla="*/ 1 h 288"/>
                  <a:gd name="T16" fmla="*/ 2 w 276"/>
                  <a:gd name="T17" fmla="*/ 1 h 288"/>
                  <a:gd name="T18" fmla="*/ 2 w 276"/>
                  <a:gd name="T19" fmla="*/ 1 h 288"/>
                  <a:gd name="T20" fmla="*/ 2 w 276"/>
                  <a:gd name="T21" fmla="*/ 1 h 288"/>
                  <a:gd name="T22" fmla="*/ 2 w 276"/>
                  <a:gd name="T23" fmla="*/ 1 h 288"/>
                  <a:gd name="T24" fmla="*/ 2 w 276"/>
                  <a:gd name="T25" fmla="*/ 1 h 288"/>
                  <a:gd name="T26" fmla="*/ 2 w 276"/>
                  <a:gd name="T27" fmla="*/ 1 h 288"/>
                  <a:gd name="T28" fmla="*/ 2 w 276"/>
                  <a:gd name="T29" fmla="*/ 1 h 288"/>
                  <a:gd name="T30" fmla="*/ 2 w 276"/>
                  <a:gd name="T31" fmla="*/ 1 h 288"/>
                  <a:gd name="T32" fmla="*/ 2 w 276"/>
                  <a:gd name="T33" fmla="*/ 1 h 288"/>
                  <a:gd name="T34" fmla="*/ 2 w 276"/>
                  <a:gd name="T35" fmla="*/ 1 h 288"/>
                  <a:gd name="T36" fmla="*/ 2 w 276"/>
                  <a:gd name="T37" fmla="*/ 1 h 288"/>
                  <a:gd name="T38" fmla="*/ 2 w 276"/>
                  <a:gd name="T39" fmla="*/ 1 h 288"/>
                  <a:gd name="T40" fmla="*/ 2 w 276"/>
                  <a:gd name="T41" fmla="*/ 1 h 288"/>
                  <a:gd name="T42" fmla="*/ 2 w 276"/>
                  <a:gd name="T43" fmla="*/ 1 h 288"/>
                  <a:gd name="T44" fmla="*/ 2 w 276"/>
                  <a:gd name="T45" fmla="*/ 1 h 288"/>
                  <a:gd name="T46" fmla="*/ 2 w 276"/>
                  <a:gd name="T47" fmla="*/ 1 h 288"/>
                  <a:gd name="T48" fmla="*/ 0 w 276"/>
                  <a:gd name="T49" fmla="*/ 1 h 288"/>
                  <a:gd name="T50" fmla="*/ 2 w 276"/>
                  <a:gd name="T51" fmla="*/ 1 h 2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6"/>
                  <a:gd name="T79" fmla="*/ 0 h 288"/>
                  <a:gd name="T80" fmla="*/ 276 w 276"/>
                  <a:gd name="T81" fmla="*/ 288 h 2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close/>
                  </a:path>
                </a:pathLst>
              </a:custGeom>
              <a:solidFill>
                <a:srgbClr val="B22222"/>
              </a:solidFill>
              <a:ln w="9525">
                <a:solidFill>
                  <a:srgbClr val="B22222"/>
                </a:solidFill>
                <a:round/>
                <a:headEnd/>
                <a:tailEnd/>
              </a:ln>
            </p:spPr>
            <p:txBody>
              <a:bodyPr/>
              <a:lstStyle/>
              <a:p>
                <a:endParaRPr lang="en-US"/>
              </a:p>
            </p:txBody>
          </p:sp>
          <p:sp>
            <p:nvSpPr>
              <p:cNvPr id="22710" name="Freeform 532"/>
              <p:cNvSpPr>
                <a:spLocks noChangeAspect="1"/>
              </p:cNvSpPr>
              <p:nvPr/>
            </p:nvSpPr>
            <p:spPr bwMode="auto">
              <a:xfrm>
                <a:off x="1942" y="2900"/>
                <a:ext cx="211" cy="214"/>
              </a:xfrm>
              <a:custGeom>
                <a:avLst/>
                <a:gdLst>
                  <a:gd name="T0" fmla="*/ 2 w 276"/>
                  <a:gd name="T1" fmla="*/ 1 h 288"/>
                  <a:gd name="T2" fmla="*/ 2 w 276"/>
                  <a:gd name="T3" fmla="*/ 0 h 288"/>
                  <a:gd name="T4" fmla="*/ 2 w 276"/>
                  <a:gd name="T5" fmla="*/ 1 h 288"/>
                  <a:gd name="T6" fmla="*/ 2 w 276"/>
                  <a:gd name="T7" fmla="*/ 1 h 288"/>
                  <a:gd name="T8" fmla="*/ 2 w 276"/>
                  <a:gd name="T9" fmla="*/ 1 h 288"/>
                  <a:gd name="T10" fmla="*/ 2 w 276"/>
                  <a:gd name="T11" fmla="*/ 1 h 288"/>
                  <a:gd name="T12" fmla="*/ 2 w 276"/>
                  <a:gd name="T13" fmla="*/ 1 h 288"/>
                  <a:gd name="T14" fmla="*/ 2 w 276"/>
                  <a:gd name="T15" fmla="*/ 1 h 288"/>
                  <a:gd name="T16" fmla="*/ 2 w 276"/>
                  <a:gd name="T17" fmla="*/ 1 h 288"/>
                  <a:gd name="T18" fmla="*/ 2 w 276"/>
                  <a:gd name="T19" fmla="*/ 1 h 288"/>
                  <a:gd name="T20" fmla="*/ 2 w 276"/>
                  <a:gd name="T21" fmla="*/ 1 h 288"/>
                  <a:gd name="T22" fmla="*/ 2 w 276"/>
                  <a:gd name="T23" fmla="*/ 1 h 288"/>
                  <a:gd name="T24" fmla="*/ 2 w 276"/>
                  <a:gd name="T25" fmla="*/ 1 h 288"/>
                  <a:gd name="T26" fmla="*/ 2 w 276"/>
                  <a:gd name="T27" fmla="*/ 1 h 288"/>
                  <a:gd name="T28" fmla="*/ 2 w 276"/>
                  <a:gd name="T29" fmla="*/ 1 h 288"/>
                  <a:gd name="T30" fmla="*/ 2 w 276"/>
                  <a:gd name="T31" fmla="*/ 1 h 288"/>
                  <a:gd name="T32" fmla="*/ 2 w 276"/>
                  <a:gd name="T33" fmla="*/ 1 h 288"/>
                  <a:gd name="T34" fmla="*/ 2 w 276"/>
                  <a:gd name="T35" fmla="*/ 1 h 288"/>
                  <a:gd name="T36" fmla="*/ 2 w 276"/>
                  <a:gd name="T37" fmla="*/ 1 h 288"/>
                  <a:gd name="T38" fmla="*/ 2 w 276"/>
                  <a:gd name="T39" fmla="*/ 1 h 288"/>
                  <a:gd name="T40" fmla="*/ 2 w 276"/>
                  <a:gd name="T41" fmla="*/ 1 h 288"/>
                  <a:gd name="T42" fmla="*/ 2 w 276"/>
                  <a:gd name="T43" fmla="*/ 1 h 288"/>
                  <a:gd name="T44" fmla="*/ 2 w 276"/>
                  <a:gd name="T45" fmla="*/ 1 h 288"/>
                  <a:gd name="T46" fmla="*/ 2 w 276"/>
                  <a:gd name="T47" fmla="*/ 1 h 288"/>
                  <a:gd name="T48" fmla="*/ 0 w 276"/>
                  <a:gd name="T49" fmla="*/ 1 h 288"/>
                  <a:gd name="T50" fmla="*/ 2 w 276"/>
                  <a:gd name="T51" fmla="*/ 1 h 288"/>
                  <a:gd name="T52" fmla="*/ 2 w 276"/>
                  <a:gd name="T53" fmla="*/ 1 h 2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6"/>
                  <a:gd name="T82" fmla="*/ 0 h 288"/>
                  <a:gd name="T83" fmla="*/ 276 w 276"/>
                  <a:gd name="T84" fmla="*/ 288 h 2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lnTo>
                      <a:pt x="66"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11" name="Freeform 533"/>
              <p:cNvSpPr>
                <a:spLocks noChangeAspect="1"/>
              </p:cNvSpPr>
              <p:nvPr/>
            </p:nvSpPr>
            <p:spPr bwMode="auto">
              <a:xfrm>
                <a:off x="903" y="3190"/>
                <a:ext cx="19" cy="18"/>
              </a:xfrm>
              <a:custGeom>
                <a:avLst/>
                <a:gdLst>
                  <a:gd name="T0" fmla="*/ 2 w 24"/>
                  <a:gd name="T1" fmla="*/ 0 h 24"/>
                  <a:gd name="T2" fmla="*/ 2 w 24"/>
                  <a:gd name="T3" fmla="*/ 0 h 24"/>
                  <a:gd name="T4" fmla="*/ 2 w 24"/>
                  <a:gd name="T5" fmla="*/ 2 h 24"/>
                  <a:gd name="T6" fmla="*/ 2 w 24"/>
                  <a:gd name="T7" fmla="*/ 2 h 24"/>
                  <a:gd name="T8" fmla="*/ 2 w 24"/>
                  <a:gd name="T9" fmla="*/ 2 h 24"/>
                  <a:gd name="T10" fmla="*/ 2 w 24"/>
                  <a:gd name="T11" fmla="*/ 2 h 24"/>
                  <a:gd name="T12" fmla="*/ 2 w 24"/>
                  <a:gd name="T13" fmla="*/ 2 h 24"/>
                  <a:gd name="T14" fmla="*/ 2 w 24"/>
                  <a:gd name="T15" fmla="*/ 2 h 24"/>
                  <a:gd name="T16" fmla="*/ 0 w 24"/>
                  <a:gd name="T17" fmla="*/ 2 h 24"/>
                  <a:gd name="T18" fmla="*/ 0 w 24"/>
                  <a:gd name="T19" fmla="*/ 2 h 24"/>
                  <a:gd name="T20" fmla="*/ 2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4"/>
                  <a:gd name="T35" fmla="*/ 24 w 24"/>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close/>
                  </a:path>
                </a:pathLst>
              </a:custGeom>
              <a:solidFill>
                <a:srgbClr val="FF8C00"/>
              </a:solidFill>
              <a:ln w="9525">
                <a:solidFill>
                  <a:srgbClr val="FF8C00"/>
                </a:solidFill>
                <a:round/>
                <a:headEnd/>
                <a:tailEnd/>
              </a:ln>
            </p:spPr>
            <p:txBody>
              <a:bodyPr/>
              <a:lstStyle/>
              <a:p>
                <a:endParaRPr lang="en-US"/>
              </a:p>
            </p:txBody>
          </p:sp>
          <p:sp>
            <p:nvSpPr>
              <p:cNvPr id="22712" name="Freeform 534"/>
              <p:cNvSpPr>
                <a:spLocks noChangeAspect="1"/>
              </p:cNvSpPr>
              <p:nvPr/>
            </p:nvSpPr>
            <p:spPr bwMode="auto">
              <a:xfrm>
                <a:off x="903" y="3190"/>
                <a:ext cx="19" cy="18"/>
              </a:xfrm>
              <a:custGeom>
                <a:avLst/>
                <a:gdLst>
                  <a:gd name="T0" fmla="*/ 2 w 24"/>
                  <a:gd name="T1" fmla="*/ 0 h 24"/>
                  <a:gd name="T2" fmla="*/ 2 w 24"/>
                  <a:gd name="T3" fmla="*/ 0 h 24"/>
                  <a:gd name="T4" fmla="*/ 2 w 24"/>
                  <a:gd name="T5" fmla="*/ 2 h 24"/>
                  <a:gd name="T6" fmla="*/ 2 w 24"/>
                  <a:gd name="T7" fmla="*/ 2 h 24"/>
                  <a:gd name="T8" fmla="*/ 2 w 24"/>
                  <a:gd name="T9" fmla="*/ 2 h 24"/>
                  <a:gd name="T10" fmla="*/ 2 w 24"/>
                  <a:gd name="T11" fmla="*/ 2 h 24"/>
                  <a:gd name="T12" fmla="*/ 2 w 24"/>
                  <a:gd name="T13" fmla="*/ 2 h 24"/>
                  <a:gd name="T14" fmla="*/ 2 w 24"/>
                  <a:gd name="T15" fmla="*/ 2 h 24"/>
                  <a:gd name="T16" fmla="*/ 0 w 24"/>
                  <a:gd name="T17" fmla="*/ 2 h 24"/>
                  <a:gd name="T18" fmla="*/ 0 w 24"/>
                  <a:gd name="T19" fmla="*/ 2 h 24"/>
                  <a:gd name="T20" fmla="*/ 2 w 24"/>
                  <a:gd name="T21" fmla="*/ 0 h 24"/>
                  <a:gd name="T22" fmla="*/ 2 w 24"/>
                  <a:gd name="T23" fmla="*/ 2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24"/>
                  <a:gd name="T38" fmla="*/ 24 w 2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lnTo>
                      <a:pt x="6"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13" name="Freeform 535"/>
              <p:cNvSpPr>
                <a:spLocks noChangeAspect="1"/>
              </p:cNvSpPr>
              <p:nvPr/>
            </p:nvSpPr>
            <p:spPr bwMode="auto">
              <a:xfrm>
                <a:off x="963" y="3221"/>
                <a:ext cx="23" cy="18"/>
              </a:xfrm>
              <a:custGeom>
                <a:avLst/>
                <a:gdLst>
                  <a:gd name="T0" fmla="*/ 2 w 30"/>
                  <a:gd name="T1" fmla="*/ 2 h 24"/>
                  <a:gd name="T2" fmla="*/ 2 w 30"/>
                  <a:gd name="T3" fmla="*/ 0 h 24"/>
                  <a:gd name="T4" fmla="*/ 2 w 30"/>
                  <a:gd name="T5" fmla="*/ 0 h 24"/>
                  <a:gd name="T6" fmla="*/ 2 w 30"/>
                  <a:gd name="T7" fmla="*/ 2 h 24"/>
                  <a:gd name="T8" fmla="*/ 2 w 30"/>
                  <a:gd name="T9" fmla="*/ 2 h 24"/>
                  <a:gd name="T10" fmla="*/ 2 w 30"/>
                  <a:gd name="T11" fmla="*/ 2 h 24"/>
                  <a:gd name="T12" fmla="*/ 2 w 30"/>
                  <a:gd name="T13" fmla="*/ 2 h 24"/>
                  <a:gd name="T14" fmla="*/ 2 w 30"/>
                  <a:gd name="T15" fmla="*/ 2 h 24"/>
                  <a:gd name="T16" fmla="*/ 2 w 30"/>
                  <a:gd name="T17" fmla="*/ 2 h 24"/>
                  <a:gd name="T18" fmla="*/ 0 w 30"/>
                  <a:gd name="T19" fmla="*/ 2 h 24"/>
                  <a:gd name="T20" fmla="*/ 2 w 30"/>
                  <a:gd name="T21" fmla="*/ 2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24"/>
                  <a:gd name="T35" fmla="*/ 30 w 30"/>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close/>
                  </a:path>
                </a:pathLst>
              </a:custGeom>
              <a:solidFill>
                <a:srgbClr val="FF8C00"/>
              </a:solidFill>
              <a:ln w="9525">
                <a:solidFill>
                  <a:srgbClr val="FF8C00"/>
                </a:solidFill>
                <a:round/>
                <a:headEnd/>
                <a:tailEnd/>
              </a:ln>
            </p:spPr>
            <p:txBody>
              <a:bodyPr/>
              <a:lstStyle/>
              <a:p>
                <a:endParaRPr lang="en-US"/>
              </a:p>
            </p:txBody>
          </p:sp>
          <p:sp>
            <p:nvSpPr>
              <p:cNvPr id="22714" name="Freeform 536"/>
              <p:cNvSpPr>
                <a:spLocks noChangeAspect="1"/>
              </p:cNvSpPr>
              <p:nvPr/>
            </p:nvSpPr>
            <p:spPr bwMode="auto">
              <a:xfrm>
                <a:off x="963" y="3221"/>
                <a:ext cx="23" cy="18"/>
              </a:xfrm>
              <a:custGeom>
                <a:avLst/>
                <a:gdLst>
                  <a:gd name="T0" fmla="*/ 2 w 30"/>
                  <a:gd name="T1" fmla="*/ 2 h 24"/>
                  <a:gd name="T2" fmla="*/ 2 w 30"/>
                  <a:gd name="T3" fmla="*/ 0 h 24"/>
                  <a:gd name="T4" fmla="*/ 2 w 30"/>
                  <a:gd name="T5" fmla="*/ 0 h 24"/>
                  <a:gd name="T6" fmla="*/ 2 w 30"/>
                  <a:gd name="T7" fmla="*/ 2 h 24"/>
                  <a:gd name="T8" fmla="*/ 2 w 30"/>
                  <a:gd name="T9" fmla="*/ 2 h 24"/>
                  <a:gd name="T10" fmla="*/ 2 w 30"/>
                  <a:gd name="T11" fmla="*/ 2 h 24"/>
                  <a:gd name="T12" fmla="*/ 2 w 30"/>
                  <a:gd name="T13" fmla="*/ 2 h 24"/>
                  <a:gd name="T14" fmla="*/ 2 w 30"/>
                  <a:gd name="T15" fmla="*/ 2 h 24"/>
                  <a:gd name="T16" fmla="*/ 2 w 30"/>
                  <a:gd name="T17" fmla="*/ 2 h 24"/>
                  <a:gd name="T18" fmla="*/ 0 w 30"/>
                  <a:gd name="T19" fmla="*/ 2 h 24"/>
                  <a:gd name="T20" fmla="*/ 2 w 30"/>
                  <a:gd name="T21" fmla="*/ 2 h 24"/>
                  <a:gd name="T22" fmla="*/ 2 w 30"/>
                  <a:gd name="T23" fmla="*/ 2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24"/>
                  <a:gd name="T38" fmla="*/ 30 w 30"/>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lnTo>
                      <a:pt x="6"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15" name="Freeform 537"/>
              <p:cNvSpPr>
                <a:spLocks noChangeAspect="1"/>
              </p:cNvSpPr>
              <p:nvPr/>
            </p:nvSpPr>
            <p:spPr bwMode="auto">
              <a:xfrm>
                <a:off x="999" y="3244"/>
                <a:ext cx="23" cy="8"/>
              </a:xfrm>
              <a:custGeom>
                <a:avLst/>
                <a:gdLst>
                  <a:gd name="T0" fmla="*/ 0 w 30"/>
                  <a:gd name="T1" fmla="*/ 1 h 12"/>
                  <a:gd name="T2" fmla="*/ 2 w 30"/>
                  <a:gd name="T3" fmla="*/ 0 h 12"/>
                  <a:gd name="T4" fmla="*/ 2 w 30"/>
                  <a:gd name="T5" fmla="*/ 0 h 12"/>
                  <a:gd name="T6" fmla="*/ 2 w 30"/>
                  <a:gd name="T7" fmla="*/ 1 h 12"/>
                  <a:gd name="T8" fmla="*/ 2 w 30"/>
                  <a:gd name="T9" fmla="*/ 1 h 12"/>
                  <a:gd name="T10" fmla="*/ 2 w 30"/>
                  <a:gd name="T11" fmla="*/ 1 h 12"/>
                  <a:gd name="T12" fmla="*/ 2 w 30"/>
                  <a:gd name="T13" fmla="*/ 1 h 12"/>
                  <a:gd name="T14" fmla="*/ 0 w 30"/>
                  <a:gd name="T15" fmla="*/ 1 h 1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12"/>
                  <a:gd name="T26" fmla="*/ 30 w 3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12">
                    <a:moveTo>
                      <a:pt x="0" y="6"/>
                    </a:moveTo>
                    <a:lnTo>
                      <a:pt x="6" y="0"/>
                    </a:lnTo>
                    <a:lnTo>
                      <a:pt x="30" y="0"/>
                    </a:lnTo>
                    <a:lnTo>
                      <a:pt x="30" y="6"/>
                    </a:lnTo>
                    <a:lnTo>
                      <a:pt x="24" y="12"/>
                    </a:lnTo>
                    <a:lnTo>
                      <a:pt x="12" y="6"/>
                    </a:lnTo>
                    <a:lnTo>
                      <a:pt x="6" y="6"/>
                    </a:lnTo>
                    <a:lnTo>
                      <a:pt x="0" y="6"/>
                    </a:lnTo>
                    <a:close/>
                  </a:path>
                </a:pathLst>
              </a:custGeom>
              <a:solidFill>
                <a:srgbClr val="FF8C00"/>
              </a:solidFill>
              <a:ln w="9525">
                <a:solidFill>
                  <a:srgbClr val="FF8C00"/>
                </a:solidFill>
                <a:round/>
                <a:headEnd/>
                <a:tailEnd/>
              </a:ln>
            </p:spPr>
            <p:txBody>
              <a:bodyPr/>
              <a:lstStyle/>
              <a:p>
                <a:endParaRPr lang="en-US"/>
              </a:p>
            </p:txBody>
          </p:sp>
          <p:sp>
            <p:nvSpPr>
              <p:cNvPr id="22716" name="Freeform 538"/>
              <p:cNvSpPr>
                <a:spLocks noChangeAspect="1"/>
              </p:cNvSpPr>
              <p:nvPr/>
            </p:nvSpPr>
            <p:spPr bwMode="auto">
              <a:xfrm>
                <a:off x="999" y="3244"/>
                <a:ext cx="23" cy="8"/>
              </a:xfrm>
              <a:custGeom>
                <a:avLst/>
                <a:gdLst>
                  <a:gd name="T0" fmla="*/ 0 w 30"/>
                  <a:gd name="T1" fmla="*/ 1 h 12"/>
                  <a:gd name="T2" fmla="*/ 2 w 30"/>
                  <a:gd name="T3" fmla="*/ 0 h 12"/>
                  <a:gd name="T4" fmla="*/ 2 w 30"/>
                  <a:gd name="T5" fmla="*/ 0 h 12"/>
                  <a:gd name="T6" fmla="*/ 2 w 30"/>
                  <a:gd name="T7" fmla="*/ 1 h 12"/>
                  <a:gd name="T8" fmla="*/ 2 w 30"/>
                  <a:gd name="T9" fmla="*/ 1 h 12"/>
                  <a:gd name="T10" fmla="*/ 2 w 30"/>
                  <a:gd name="T11" fmla="*/ 1 h 12"/>
                  <a:gd name="T12" fmla="*/ 2 w 30"/>
                  <a:gd name="T13" fmla="*/ 1 h 12"/>
                  <a:gd name="T14" fmla="*/ 0 w 30"/>
                  <a:gd name="T15" fmla="*/ 1 h 12"/>
                  <a:gd name="T16" fmla="*/ 0 w 30"/>
                  <a:gd name="T17" fmla="*/ 1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12"/>
                  <a:gd name="T29" fmla="*/ 30 w 30"/>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12">
                    <a:moveTo>
                      <a:pt x="0" y="6"/>
                    </a:moveTo>
                    <a:lnTo>
                      <a:pt x="6" y="0"/>
                    </a:lnTo>
                    <a:lnTo>
                      <a:pt x="30" y="0"/>
                    </a:lnTo>
                    <a:lnTo>
                      <a:pt x="30" y="6"/>
                    </a:lnTo>
                    <a:lnTo>
                      <a:pt x="24" y="12"/>
                    </a:lnTo>
                    <a:lnTo>
                      <a:pt x="12" y="6"/>
                    </a:lnTo>
                    <a:lnTo>
                      <a:pt x="6" y="6"/>
                    </a:lnTo>
                    <a:lnTo>
                      <a:pt x="0" y="6"/>
                    </a:lnTo>
                    <a:lnTo>
                      <a:pt x="0"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17" name="Freeform 539"/>
              <p:cNvSpPr>
                <a:spLocks noChangeAspect="1"/>
              </p:cNvSpPr>
              <p:nvPr/>
            </p:nvSpPr>
            <p:spPr bwMode="auto">
              <a:xfrm>
                <a:off x="1027" y="3252"/>
                <a:ext cx="27" cy="23"/>
              </a:xfrm>
              <a:custGeom>
                <a:avLst/>
                <a:gdLst>
                  <a:gd name="T0" fmla="*/ 2 w 36"/>
                  <a:gd name="T1" fmla="*/ 2 h 30"/>
                  <a:gd name="T2" fmla="*/ 2 w 36"/>
                  <a:gd name="T3" fmla="*/ 2 h 30"/>
                  <a:gd name="T4" fmla="*/ 2 w 36"/>
                  <a:gd name="T5" fmla="*/ 2 h 30"/>
                  <a:gd name="T6" fmla="*/ 2 w 36"/>
                  <a:gd name="T7" fmla="*/ 2 h 30"/>
                  <a:gd name="T8" fmla="*/ 2 w 36"/>
                  <a:gd name="T9" fmla="*/ 2 h 30"/>
                  <a:gd name="T10" fmla="*/ 2 w 36"/>
                  <a:gd name="T11" fmla="*/ 2 h 30"/>
                  <a:gd name="T12" fmla="*/ 2 w 36"/>
                  <a:gd name="T13" fmla="*/ 2 h 30"/>
                  <a:gd name="T14" fmla="*/ 2 w 36"/>
                  <a:gd name="T15" fmla="*/ 2 h 30"/>
                  <a:gd name="T16" fmla="*/ 0 w 36"/>
                  <a:gd name="T17" fmla="*/ 2 h 30"/>
                  <a:gd name="T18" fmla="*/ 0 w 36"/>
                  <a:gd name="T19" fmla="*/ 0 h 30"/>
                  <a:gd name="T20" fmla="*/ 2 w 36"/>
                  <a:gd name="T21" fmla="*/ 0 h 30"/>
                  <a:gd name="T22" fmla="*/ 2 w 36"/>
                  <a:gd name="T23" fmla="*/ 2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30"/>
                  <a:gd name="T38" fmla="*/ 36 w 36"/>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close/>
                  </a:path>
                </a:pathLst>
              </a:custGeom>
              <a:solidFill>
                <a:srgbClr val="FF8C00"/>
              </a:solidFill>
              <a:ln w="9525">
                <a:solidFill>
                  <a:srgbClr val="FF8C00"/>
                </a:solidFill>
                <a:round/>
                <a:headEnd/>
                <a:tailEnd/>
              </a:ln>
            </p:spPr>
            <p:txBody>
              <a:bodyPr/>
              <a:lstStyle/>
              <a:p>
                <a:endParaRPr lang="en-US"/>
              </a:p>
            </p:txBody>
          </p:sp>
          <p:sp>
            <p:nvSpPr>
              <p:cNvPr id="22718" name="Freeform 540"/>
              <p:cNvSpPr>
                <a:spLocks noChangeAspect="1"/>
              </p:cNvSpPr>
              <p:nvPr/>
            </p:nvSpPr>
            <p:spPr bwMode="auto">
              <a:xfrm>
                <a:off x="1027" y="3252"/>
                <a:ext cx="27" cy="23"/>
              </a:xfrm>
              <a:custGeom>
                <a:avLst/>
                <a:gdLst>
                  <a:gd name="T0" fmla="*/ 2 w 36"/>
                  <a:gd name="T1" fmla="*/ 2 h 30"/>
                  <a:gd name="T2" fmla="*/ 2 w 36"/>
                  <a:gd name="T3" fmla="*/ 2 h 30"/>
                  <a:gd name="T4" fmla="*/ 2 w 36"/>
                  <a:gd name="T5" fmla="*/ 2 h 30"/>
                  <a:gd name="T6" fmla="*/ 2 w 36"/>
                  <a:gd name="T7" fmla="*/ 2 h 30"/>
                  <a:gd name="T8" fmla="*/ 2 w 36"/>
                  <a:gd name="T9" fmla="*/ 2 h 30"/>
                  <a:gd name="T10" fmla="*/ 2 w 36"/>
                  <a:gd name="T11" fmla="*/ 2 h 30"/>
                  <a:gd name="T12" fmla="*/ 2 w 36"/>
                  <a:gd name="T13" fmla="*/ 2 h 30"/>
                  <a:gd name="T14" fmla="*/ 2 w 36"/>
                  <a:gd name="T15" fmla="*/ 2 h 30"/>
                  <a:gd name="T16" fmla="*/ 0 w 36"/>
                  <a:gd name="T17" fmla="*/ 2 h 30"/>
                  <a:gd name="T18" fmla="*/ 0 w 36"/>
                  <a:gd name="T19" fmla="*/ 0 h 30"/>
                  <a:gd name="T20" fmla="*/ 2 w 36"/>
                  <a:gd name="T21" fmla="*/ 0 h 30"/>
                  <a:gd name="T22" fmla="*/ 2 w 36"/>
                  <a:gd name="T23" fmla="*/ 2 h 30"/>
                  <a:gd name="T24" fmla="*/ 2 w 36"/>
                  <a:gd name="T25" fmla="*/ 2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0"/>
                  <a:gd name="T41" fmla="*/ 36 w 36"/>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lnTo>
                      <a:pt x="12"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19" name="Freeform 541"/>
              <p:cNvSpPr>
                <a:spLocks noChangeAspect="1"/>
              </p:cNvSpPr>
              <p:nvPr/>
            </p:nvSpPr>
            <p:spPr bwMode="auto">
              <a:xfrm>
                <a:off x="1054" y="3297"/>
                <a:ext cx="51" cy="67"/>
              </a:xfrm>
              <a:custGeom>
                <a:avLst/>
                <a:gdLst>
                  <a:gd name="T0" fmla="*/ 2 w 66"/>
                  <a:gd name="T1" fmla="*/ 0 h 90"/>
                  <a:gd name="T2" fmla="*/ 2 w 66"/>
                  <a:gd name="T3" fmla="*/ 0 h 90"/>
                  <a:gd name="T4" fmla="*/ 2 w 66"/>
                  <a:gd name="T5" fmla="*/ 1 h 90"/>
                  <a:gd name="T6" fmla="*/ 2 w 66"/>
                  <a:gd name="T7" fmla="*/ 1 h 90"/>
                  <a:gd name="T8" fmla="*/ 2 w 66"/>
                  <a:gd name="T9" fmla="*/ 1 h 90"/>
                  <a:gd name="T10" fmla="*/ 2 w 66"/>
                  <a:gd name="T11" fmla="*/ 1 h 90"/>
                  <a:gd name="T12" fmla="*/ 2 w 66"/>
                  <a:gd name="T13" fmla="*/ 1 h 90"/>
                  <a:gd name="T14" fmla="*/ 2 w 66"/>
                  <a:gd name="T15" fmla="*/ 1 h 90"/>
                  <a:gd name="T16" fmla="*/ 2 w 66"/>
                  <a:gd name="T17" fmla="*/ 1 h 90"/>
                  <a:gd name="T18" fmla="*/ 2 w 66"/>
                  <a:gd name="T19" fmla="*/ 1 h 90"/>
                  <a:gd name="T20" fmla="*/ 2 w 66"/>
                  <a:gd name="T21" fmla="*/ 1 h 90"/>
                  <a:gd name="T22" fmla="*/ 2 w 66"/>
                  <a:gd name="T23" fmla="*/ 1 h 90"/>
                  <a:gd name="T24" fmla="*/ 2 w 66"/>
                  <a:gd name="T25" fmla="*/ 1 h 90"/>
                  <a:gd name="T26" fmla="*/ 2 w 66"/>
                  <a:gd name="T27" fmla="*/ 1 h 90"/>
                  <a:gd name="T28" fmla="*/ 2 w 66"/>
                  <a:gd name="T29" fmla="*/ 1 h 90"/>
                  <a:gd name="T30" fmla="*/ 2 w 66"/>
                  <a:gd name="T31" fmla="*/ 1 h 90"/>
                  <a:gd name="T32" fmla="*/ 2 w 66"/>
                  <a:gd name="T33" fmla="*/ 1 h 90"/>
                  <a:gd name="T34" fmla="*/ 2 w 66"/>
                  <a:gd name="T35" fmla="*/ 1 h 90"/>
                  <a:gd name="T36" fmla="*/ 2 w 66"/>
                  <a:gd name="T37" fmla="*/ 1 h 90"/>
                  <a:gd name="T38" fmla="*/ 2 w 66"/>
                  <a:gd name="T39" fmla="*/ 1 h 90"/>
                  <a:gd name="T40" fmla="*/ 2 w 66"/>
                  <a:gd name="T41" fmla="*/ 1 h 90"/>
                  <a:gd name="T42" fmla="*/ 2 w 66"/>
                  <a:gd name="T43" fmla="*/ 1 h 90"/>
                  <a:gd name="T44" fmla="*/ 0 w 66"/>
                  <a:gd name="T45" fmla="*/ 1 h 90"/>
                  <a:gd name="T46" fmla="*/ 0 w 66"/>
                  <a:gd name="T47" fmla="*/ 1 h 90"/>
                  <a:gd name="T48" fmla="*/ 2 w 66"/>
                  <a:gd name="T49" fmla="*/ 1 h 90"/>
                  <a:gd name="T50" fmla="*/ 2 w 66"/>
                  <a:gd name="T51" fmla="*/ 0 h 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90"/>
                  <a:gd name="T80" fmla="*/ 66 w 66"/>
                  <a:gd name="T81" fmla="*/ 90 h 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close/>
                  </a:path>
                </a:pathLst>
              </a:custGeom>
              <a:solidFill>
                <a:srgbClr val="FF8C00"/>
              </a:solidFill>
              <a:ln w="9525">
                <a:solidFill>
                  <a:srgbClr val="FF8C00"/>
                </a:solidFill>
                <a:round/>
                <a:headEnd/>
                <a:tailEnd/>
              </a:ln>
            </p:spPr>
            <p:txBody>
              <a:bodyPr/>
              <a:lstStyle/>
              <a:p>
                <a:endParaRPr lang="en-US"/>
              </a:p>
            </p:txBody>
          </p:sp>
          <p:sp>
            <p:nvSpPr>
              <p:cNvPr id="22720" name="Freeform 542"/>
              <p:cNvSpPr>
                <a:spLocks noChangeAspect="1"/>
              </p:cNvSpPr>
              <p:nvPr/>
            </p:nvSpPr>
            <p:spPr bwMode="auto">
              <a:xfrm>
                <a:off x="1054" y="3297"/>
                <a:ext cx="51" cy="67"/>
              </a:xfrm>
              <a:custGeom>
                <a:avLst/>
                <a:gdLst>
                  <a:gd name="T0" fmla="*/ 2 w 66"/>
                  <a:gd name="T1" fmla="*/ 0 h 90"/>
                  <a:gd name="T2" fmla="*/ 2 w 66"/>
                  <a:gd name="T3" fmla="*/ 0 h 90"/>
                  <a:gd name="T4" fmla="*/ 2 w 66"/>
                  <a:gd name="T5" fmla="*/ 1 h 90"/>
                  <a:gd name="T6" fmla="*/ 2 w 66"/>
                  <a:gd name="T7" fmla="*/ 1 h 90"/>
                  <a:gd name="T8" fmla="*/ 2 w 66"/>
                  <a:gd name="T9" fmla="*/ 1 h 90"/>
                  <a:gd name="T10" fmla="*/ 2 w 66"/>
                  <a:gd name="T11" fmla="*/ 1 h 90"/>
                  <a:gd name="T12" fmla="*/ 2 w 66"/>
                  <a:gd name="T13" fmla="*/ 1 h 90"/>
                  <a:gd name="T14" fmla="*/ 2 w 66"/>
                  <a:gd name="T15" fmla="*/ 1 h 90"/>
                  <a:gd name="T16" fmla="*/ 2 w 66"/>
                  <a:gd name="T17" fmla="*/ 1 h 90"/>
                  <a:gd name="T18" fmla="*/ 2 w 66"/>
                  <a:gd name="T19" fmla="*/ 1 h 90"/>
                  <a:gd name="T20" fmla="*/ 2 w 66"/>
                  <a:gd name="T21" fmla="*/ 1 h 90"/>
                  <a:gd name="T22" fmla="*/ 2 w 66"/>
                  <a:gd name="T23" fmla="*/ 1 h 90"/>
                  <a:gd name="T24" fmla="*/ 2 w 66"/>
                  <a:gd name="T25" fmla="*/ 1 h 90"/>
                  <a:gd name="T26" fmla="*/ 2 w 66"/>
                  <a:gd name="T27" fmla="*/ 1 h 90"/>
                  <a:gd name="T28" fmla="*/ 2 w 66"/>
                  <a:gd name="T29" fmla="*/ 1 h 90"/>
                  <a:gd name="T30" fmla="*/ 2 w 66"/>
                  <a:gd name="T31" fmla="*/ 1 h 90"/>
                  <a:gd name="T32" fmla="*/ 2 w 66"/>
                  <a:gd name="T33" fmla="*/ 1 h 90"/>
                  <a:gd name="T34" fmla="*/ 2 w 66"/>
                  <a:gd name="T35" fmla="*/ 1 h 90"/>
                  <a:gd name="T36" fmla="*/ 2 w 66"/>
                  <a:gd name="T37" fmla="*/ 1 h 90"/>
                  <a:gd name="T38" fmla="*/ 2 w 66"/>
                  <a:gd name="T39" fmla="*/ 1 h 90"/>
                  <a:gd name="T40" fmla="*/ 2 w 66"/>
                  <a:gd name="T41" fmla="*/ 1 h 90"/>
                  <a:gd name="T42" fmla="*/ 2 w 66"/>
                  <a:gd name="T43" fmla="*/ 1 h 90"/>
                  <a:gd name="T44" fmla="*/ 0 w 66"/>
                  <a:gd name="T45" fmla="*/ 1 h 90"/>
                  <a:gd name="T46" fmla="*/ 0 w 66"/>
                  <a:gd name="T47" fmla="*/ 1 h 90"/>
                  <a:gd name="T48" fmla="*/ 2 w 66"/>
                  <a:gd name="T49" fmla="*/ 1 h 90"/>
                  <a:gd name="T50" fmla="*/ 2 w 66"/>
                  <a:gd name="T51" fmla="*/ 0 h 90"/>
                  <a:gd name="T52" fmla="*/ 2 w 66"/>
                  <a:gd name="T53" fmla="*/ 1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
                  <a:gd name="T82" fmla="*/ 0 h 90"/>
                  <a:gd name="T83" fmla="*/ 66 w 66"/>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lnTo>
                      <a:pt x="6"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21" name="Freeform 543"/>
              <p:cNvSpPr>
                <a:spLocks noChangeAspect="1"/>
              </p:cNvSpPr>
              <p:nvPr/>
            </p:nvSpPr>
            <p:spPr bwMode="auto">
              <a:xfrm>
                <a:off x="1013" y="3257"/>
                <a:ext cx="9" cy="9"/>
              </a:xfrm>
              <a:custGeom>
                <a:avLst/>
                <a:gdLst>
                  <a:gd name="T0" fmla="*/ 0 w 12"/>
                  <a:gd name="T1" fmla="*/ 2 h 12"/>
                  <a:gd name="T2" fmla="*/ 0 w 12"/>
                  <a:gd name="T3" fmla="*/ 0 h 12"/>
                  <a:gd name="T4" fmla="*/ 2 w 12"/>
                  <a:gd name="T5" fmla="*/ 0 h 12"/>
                  <a:gd name="T6" fmla="*/ 2 w 12"/>
                  <a:gd name="T7" fmla="*/ 2 h 12"/>
                  <a:gd name="T8" fmla="*/ 2 w 12"/>
                  <a:gd name="T9" fmla="*/ 2 h 12"/>
                  <a:gd name="T10" fmla="*/ 2 w 12"/>
                  <a:gd name="T11" fmla="*/ 2 h 12"/>
                  <a:gd name="T12" fmla="*/ 0 w 12"/>
                  <a:gd name="T13" fmla="*/ 2 h 12"/>
                  <a:gd name="T14" fmla="*/ 0 w 12"/>
                  <a:gd name="T15" fmla="*/ 2 h 12"/>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2"/>
                  <a:gd name="T26" fmla="*/ 12 w 1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2">
                    <a:moveTo>
                      <a:pt x="0" y="6"/>
                    </a:moveTo>
                    <a:lnTo>
                      <a:pt x="0" y="0"/>
                    </a:lnTo>
                    <a:lnTo>
                      <a:pt x="6" y="0"/>
                    </a:lnTo>
                    <a:lnTo>
                      <a:pt x="6" y="6"/>
                    </a:lnTo>
                    <a:lnTo>
                      <a:pt x="12" y="6"/>
                    </a:lnTo>
                    <a:lnTo>
                      <a:pt x="6" y="12"/>
                    </a:lnTo>
                    <a:lnTo>
                      <a:pt x="0" y="12"/>
                    </a:lnTo>
                    <a:lnTo>
                      <a:pt x="0" y="6"/>
                    </a:lnTo>
                    <a:close/>
                  </a:path>
                </a:pathLst>
              </a:custGeom>
              <a:solidFill>
                <a:srgbClr val="FF8C00"/>
              </a:solidFill>
              <a:ln w="9525">
                <a:solidFill>
                  <a:srgbClr val="FF8C00"/>
                </a:solidFill>
                <a:round/>
                <a:headEnd/>
                <a:tailEnd/>
              </a:ln>
            </p:spPr>
            <p:txBody>
              <a:bodyPr/>
              <a:lstStyle/>
              <a:p>
                <a:endParaRPr lang="en-US"/>
              </a:p>
            </p:txBody>
          </p:sp>
          <p:sp>
            <p:nvSpPr>
              <p:cNvPr id="22722" name="Freeform 544"/>
              <p:cNvSpPr>
                <a:spLocks noChangeAspect="1"/>
              </p:cNvSpPr>
              <p:nvPr/>
            </p:nvSpPr>
            <p:spPr bwMode="auto">
              <a:xfrm>
                <a:off x="1013" y="3257"/>
                <a:ext cx="9" cy="9"/>
              </a:xfrm>
              <a:custGeom>
                <a:avLst/>
                <a:gdLst>
                  <a:gd name="T0" fmla="*/ 0 w 12"/>
                  <a:gd name="T1" fmla="*/ 2 h 12"/>
                  <a:gd name="T2" fmla="*/ 0 w 12"/>
                  <a:gd name="T3" fmla="*/ 0 h 12"/>
                  <a:gd name="T4" fmla="*/ 2 w 12"/>
                  <a:gd name="T5" fmla="*/ 0 h 12"/>
                  <a:gd name="T6" fmla="*/ 2 w 12"/>
                  <a:gd name="T7" fmla="*/ 2 h 12"/>
                  <a:gd name="T8" fmla="*/ 2 w 12"/>
                  <a:gd name="T9" fmla="*/ 2 h 12"/>
                  <a:gd name="T10" fmla="*/ 2 w 12"/>
                  <a:gd name="T11" fmla="*/ 2 h 12"/>
                  <a:gd name="T12" fmla="*/ 0 w 12"/>
                  <a:gd name="T13" fmla="*/ 2 h 12"/>
                  <a:gd name="T14" fmla="*/ 0 w 12"/>
                  <a:gd name="T15" fmla="*/ 2 h 12"/>
                  <a:gd name="T16" fmla="*/ 0 w 12"/>
                  <a:gd name="T17" fmla="*/ 2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0" y="6"/>
                    </a:moveTo>
                    <a:lnTo>
                      <a:pt x="0" y="0"/>
                    </a:lnTo>
                    <a:lnTo>
                      <a:pt x="6" y="0"/>
                    </a:lnTo>
                    <a:lnTo>
                      <a:pt x="6" y="6"/>
                    </a:lnTo>
                    <a:lnTo>
                      <a:pt x="12" y="6"/>
                    </a:lnTo>
                    <a:lnTo>
                      <a:pt x="6" y="12"/>
                    </a:lnTo>
                    <a:lnTo>
                      <a:pt x="0" y="12"/>
                    </a:lnTo>
                    <a:lnTo>
                      <a:pt x="0" y="6"/>
                    </a:lnTo>
                    <a:lnTo>
                      <a:pt x="0"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23" name="Freeform 545"/>
              <p:cNvSpPr>
                <a:spLocks noChangeAspect="1"/>
              </p:cNvSpPr>
              <p:nvPr/>
            </p:nvSpPr>
            <p:spPr bwMode="auto">
              <a:xfrm>
                <a:off x="775" y="2192"/>
                <a:ext cx="234" cy="365"/>
              </a:xfrm>
              <a:custGeom>
                <a:avLst/>
                <a:gdLst>
                  <a:gd name="T0" fmla="*/ 2 w 306"/>
                  <a:gd name="T1" fmla="*/ 1 h 492"/>
                  <a:gd name="T2" fmla="*/ 0 w 306"/>
                  <a:gd name="T3" fmla="*/ 1 h 492"/>
                  <a:gd name="T4" fmla="*/ 2 w 306"/>
                  <a:gd name="T5" fmla="*/ 1 h 492"/>
                  <a:gd name="T6" fmla="*/ 2 w 306"/>
                  <a:gd name="T7" fmla="*/ 1 h 492"/>
                  <a:gd name="T8" fmla="*/ 2 w 306"/>
                  <a:gd name="T9" fmla="*/ 1 h 492"/>
                  <a:gd name="T10" fmla="*/ 2 w 306"/>
                  <a:gd name="T11" fmla="*/ 1 h 492"/>
                  <a:gd name="T12" fmla="*/ 2 w 306"/>
                  <a:gd name="T13" fmla="*/ 0 h 492"/>
                  <a:gd name="T14" fmla="*/ 2 w 306"/>
                  <a:gd name="T15" fmla="*/ 1 h 492"/>
                  <a:gd name="T16" fmla="*/ 2 w 306"/>
                  <a:gd name="T17" fmla="*/ 1 h 492"/>
                  <a:gd name="T18" fmla="*/ 2 w 306"/>
                  <a:gd name="T19" fmla="*/ 1 h 492"/>
                  <a:gd name="T20" fmla="*/ 2 w 306"/>
                  <a:gd name="T21" fmla="*/ 1 h 492"/>
                  <a:gd name="T22" fmla="*/ 2 w 306"/>
                  <a:gd name="T23" fmla="*/ 1 h 492"/>
                  <a:gd name="T24" fmla="*/ 2 w 306"/>
                  <a:gd name="T25" fmla="*/ 1 h 492"/>
                  <a:gd name="T26" fmla="*/ 2 w 306"/>
                  <a:gd name="T27" fmla="*/ 1 h 492"/>
                  <a:gd name="T28" fmla="*/ 2 w 306"/>
                  <a:gd name="T29" fmla="*/ 1 h 492"/>
                  <a:gd name="T30" fmla="*/ 2 w 306"/>
                  <a:gd name="T31" fmla="*/ 1 h 492"/>
                  <a:gd name="T32" fmla="*/ 2 w 306"/>
                  <a:gd name="T33" fmla="*/ 1 h 492"/>
                  <a:gd name="T34" fmla="*/ 2 w 306"/>
                  <a:gd name="T35" fmla="*/ 1 h 492"/>
                  <a:gd name="T36" fmla="*/ 2 w 306"/>
                  <a:gd name="T37" fmla="*/ 1 h 492"/>
                  <a:gd name="T38" fmla="*/ 2 w 306"/>
                  <a:gd name="T39" fmla="*/ 1 h 492"/>
                  <a:gd name="T40" fmla="*/ 2 w 306"/>
                  <a:gd name="T41" fmla="*/ 1 h 492"/>
                  <a:gd name="T42" fmla="*/ 2 w 306"/>
                  <a:gd name="T43" fmla="*/ 1 h 492"/>
                  <a:gd name="T44" fmla="*/ 2 w 306"/>
                  <a:gd name="T45" fmla="*/ 1 h 492"/>
                  <a:gd name="T46" fmla="*/ 2 w 306"/>
                  <a:gd name="T47" fmla="*/ 1 h 492"/>
                  <a:gd name="T48" fmla="*/ 2 w 306"/>
                  <a:gd name="T49" fmla="*/ 1 h 492"/>
                  <a:gd name="T50" fmla="*/ 2 w 306"/>
                  <a:gd name="T51" fmla="*/ 1 h 492"/>
                  <a:gd name="T52" fmla="*/ 2 w 306"/>
                  <a:gd name="T53" fmla="*/ 1 h 492"/>
                  <a:gd name="T54" fmla="*/ 2 w 306"/>
                  <a:gd name="T55" fmla="*/ 1 h 492"/>
                  <a:gd name="T56" fmla="*/ 2 w 306"/>
                  <a:gd name="T57" fmla="*/ 1 h 492"/>
                  <a:gd name="T58" fmla="*/ 2 w 306"/>
                  <a:gd name="T59" fmla="*/ 1 h 4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6"/>
                  <a:gd name="T91" fmla="*/ 0 h 492"/>
                  <a:gd name="T92" fmla="*/ 306 w 306"/>
                  <a:gd name="T93" fmla="*/ 492 h 4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close/>
                  </a:path>
                </a:pathLst>
              </a:custGeom>
              <a:solidFill>
                <a:srgbClr val="FF4500"/>
              </a:solidFill>
              <a:ln w="9525">
                <a:solidFill>
                  <a:srgbClr val="FF4500"/>
                </a:solidFill>
                <a:round/>
                <a:headEnd/>
                <a:tailEnd/>
              </a:ln>
            </p:spPr>
            <p:txBody>
              <a:bodyPr/>
              <a:lstStyle/>
              <a:p>
                <a:endParaRPr lang="en-US"/>
              </a:p>
            </p:txBody>
          </p:sp>
          <p:sp>
            <p:nvSpPr>
              <p:cNvPr id="22724" name="Freeform 546"/>
              <p:cNvSpPr>
                <a:spLocks noChangeAspect="1"/>
              </p:cNvSpPr>
              <p:nvPr/>
            </p:nvSpPr>
            <p:spPr bwMode="auto">
              <a:xfrm>
                <a:off x="775" y="2192"/>
                <a:ext cx="234" cy="365"/>
              </a:xfrm>
              <a:custGeom>
                <a:avLst/>
                <a:gdLst>
                  <a:gd name="T0" fmla="*/ 2 w 306"/>
                  <a:gd name="T1" fmla="*/ 1 h 492"/>
                  <a:gd name="T2" fmla="*/ 0 w 306"/>
                  <a:gd name="T3" fmla="*/ 1 h 492"/>
                  <a:gd name="T4" fmla="*/ 2 w 306"/>
                  <a:gd name="T5" fmla="*/ 1 h 492"/>
                  <a:gd name="T6" fmla="*/ 2 w 306"/>
                  <a:gd name="T7" fmla="*/ 1 h 492"/>
                  <a:gd name="T8" fmla="*/ 2 w 306"/>
                  <a:gd name="T9" fmla="*/ 1 h 492"/>
                  <a:gd name="T10" fmla="*/ 2 w 306"/>
                  <a:gd name="T11" fmla="*/ 1 h 492"/>
                  <a:gd name="T12" fmla="*/ 2 w 306"/>
                  <a:gd name="T13" fmla="*/ 0 h 492"/>
                  <a:gd name="T14" fmla="*/ 2 w 306"/>
                  <a:gd name="T15" fmla="*/ 1 h 492"/>
                  <a:gd name="T16" fmla="*/ 2 w 306"/>
                  <a:gd name="T17" fmla="*/ 1 h 492"/>
                  <a:gd name="T18" fmla="*/ 2 w 306"/>
                  <a:gd name="T19" fmla="*/ 1 h 492"/>
                  <a:gd name="T20" fmla="*/ 2 w 306"/>
                  <a:gd name="T21" fmla="*/ 1 h 492"/>
                  <a:gd name="T22" fmla="*/ 2 w 306"/>
                  <a:gd name="T23" fmla="*/ 1 h 492"/>
                  <a:gd name="T24" fmla="*/ 2 w 306"/>
                  <a:gd name="T25" fmla="*/ 1 h 492"/>
                  <a:gd name="T26" fmla="*/ 2 w 306"/>
                  <a:gd name="T27" fmla="*/ 1 h 492"/>
                  <a:gd name="T28" fmla="*/ 2 w 306"/>
                  <a:gd name="T29" fmla="*/ 1 h 492"/>
                  <a:gd name="T30" fmla="*/ 2 w 306"/>
                  <a:gd name="T31" fmla="*/ 1 h 492"/>
                  <a:gd name="T32" fmla="*/ 2 w 306"/>
                  <a:gd name="T33" fmla="*/ 1 h 492"/>
                  <a:gd name="T34" fmla="*/ 2 w 306"/>
                  <a:gd name="T35" fmla="*/ 1 h 492"/>
                  <a:gd name="T36" fmla="*/ 2 w 306"/>
                  <a:gd name="T37" fmla="*/ 1 h 492"/>
                  <a:gd name="T38" fmla="*/ 2 w 306"/>
                  <a:gd name="T39" fmla="*/ 1 h 492"/>
                  <a:gd name="T40" fmla="*/ 2 w 306"/>
                  <a:gd name="T41" fmla="*/ 1 h 492"/>
                  <a:gd name="T42" fmla="*/ 2 w 306"/>
                  <a:gd name="T43" fmla="*/ 1 h 492"/>
                  <a:gd name="T44" fmla="*/ 2 w 306"/>
                  <a:gd name="T45" fmla="*/ 1 h 492"/>
                  <a:gd name="T46" fmla="*/ 2 w 306"/>
                  <a:gd name="T47" fmla="*/ 1 h 492"/>
                  <a:gd name="T48" fmla="*/ 2 w 306"/>
                  <a:gd name="T49" fmla="*/ 1 h 492"/>
                  <a:gd name="T50" fmla="*/ 2 w 306"/>
                  <a:gd name="T51" fmla="*/ 1 h 492"/>
                  <a:gd name="T52" fmla="*/ 2 w 306"/>
                  <a:gd name="T53" fmla="*/ 1 h 492"/>
                  <a:gd name="T54" fmla="*/ 2 w 306"/>
                  <a:gd name="T55" fmla="*/ 1 h 492"/>
                  <a:gd name="T56" fmla="*/ 2 w 306"/>
                  <a:gd name="T57" fmla="*/ 1 h 492"/>
                  <a:gd name="T58" fmla="*/ 2 w 306"/>
                  <a:gd name="T59" fmla="*/ 1 h 492"/>
                  <a:gd name="T60" fmla="*/ 2 w 306"/>
                  <a:gd name="T61" fmla="*/ 1 h 4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6"/>
                  <a:gd name="T94" fmla="*/ 0 h 492"/>
                  <a:gd name="T95" fmla="*/ 306 w 306"/>
                  <a:gd name="T96" fmla="*/ 492 h 4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lnTo>
                      <a:pt x="138" y="46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25" name="Freeform 547"/>
              <p:cNvSpPr>
                <a:spLocks noChangeAspect="1"/>
              </p:cNvSpPr>
              <p:nvPr/>
            </p:nvSpPr>
            <p:spPr bwMode="auto">
              <a:xfrm>
                <a:off x="1700" y="2562"/>
                <a:ext cx="151" cy="267"/>
              </a:xfrm>
              <a:custGeom>
                <a:avLst/>
                <a:gdLst>
                  <a:gd name="T0" fmla="*/ 2 w 198"/>
                  <a:gd name="T1" fmla="*/ 1 h 360"/>
                  <a:gd name="T2" fmla="*/ 2 w 198"/>
                  <a:gd name="T3" fmla="*/ 1 h 360"/>
                  <a:gd name="T4" fmla="*/ 2 w 198"/>
                  <a:gd name="T5" fmla="*/ 1 h 360"/>
                  <a:gd name="T6" fmla="*/ 2 w 198"/>
                  <a:gd name="T7" fmla="*/ 1 h 360"/>
                  <a:gd name="T8" fmla="*/ 2 w 198"/>
                  <a:gd name="T9" fmla="*/ 1 h 360"/>
                  <a:gd name="T10" fmla="*/ 2 w 198"/>
                  <a:gd name="T11" fmla="*/ 1 h 360"/>
                  <a:gd name="T12" fmla="*/ 2 w 198"/>
                  <a:gd name="T13" fmla="*/ 1 h 360"/>
                  <a:gd name="T14" fmla="*/ 2 w 198"/>
                  <a:gd name="T15" fmla="*/ 1 h 360"/>
                  <a:gd name="T16" fmla="*/ 2 w 198"/>
                  <a:gd name="T17" fmla="*/ 1 h 360"/>
                  <a:gd name="T18" fmla="*/ 0 w 198"/>
                  <a:gd name="T19" fmla="*/ 1 h 360"/>
                  <a:gd name="T20" fmla="*/ 0 w 198"/>
                  <a:gd name="T21" fmla="*/ 1 h 360"/>
                  <a:gd name="T22" fmla="*/ 2 w 198"/>
                  <a:gd name="T23" fmla="*/ 1 h 360"/>
                  <a:gd name="T24" fmla="*/ 2 w 198"/>
                  <a:gd name="T25" fmla="*/ 1 h 360"/>
                  <a:gd name="T26" fmla="*/ 2 w 198"/>
                  <a:gd name="T27" fmla="*/ 1 h 360"/>
                  <a:gd name="T28" fmla="*/ 2 w 198"/>
                  <a:gd name="T29" fmla="*/ 1 h 360"/>
                  <a:gd name="T30" fmla="*/ 2 w 198"/>
                  <a:gd name="T31" fmla="*/ 1 h 360"/>
                  <a:gd name="T32" fmla="*/ 2 w 198"/>
                  <a:gd name="T33" fmla="*/ 1 h 360"/>
                  <a:gd name="T34" fmla="*/ 2 w 198"/>
                  <a:gd name="T35" fmla="*/ 1 h 360"/>
                  <a:gd name="T36" fmla="*/ 2 w 198"/>
                  <a:gd name="T37" fmla="*/ 1 h 360"/>
                  <a:gd name="T38" fmla="*/ 2 w 198"/>
                  <a:gd name="T39" fmla="*/ 0 h 360"/>
                  <a:gd name="T40" fmla="*/ 2 w 198"/>
                  <a:gd name="T41" fmla="*/ 1 h 360"/>
                  <a:gd name="T42" fmla="*/ 2 w 198"/>
                  <a:gd name="T43" fmla="*/ 1 h 360"/>
                  <a:gd name="T44" fmla="*/ 2 w 198"/>
                  <a:gd name="T45" fmla="*/ 1 h 360"/>
                  <a:gd name="T46" fmla="*/ 2 w 198"/>
                  <a:gd name="T47" fmla="*/ 1 h 360"/>
                  <a:gd name="T48" fmla="*/ 2 w 198"/>
                  <a:gd name="T49" fmla="*/ 1 h 360"/>
                  <a:gd name="T50" fmla="*/ 2 w 198"/>
                  <a:gd name="T51" fmla="*/ 1 h 360"/>
                  <a:gd name="T52" fmla="*/ 2 w 198"/>
                  <a:gd name="T53" fmla="*/ 1 h 360"/>
                  <a:gd name="T54" fmla="*/ 2 w 198"/>
                  <a:gd name="T55" fmla="*/ 1 h 360"/>
                  <a:gd name="T56" fmla="*/ 2 w 198"/>
                  <a:gd name="T57" fmla="*/ 1 h 360"/>
                  <a:gd name="T58" fmla="*/ 2 w 198"/>
                  <a:gd name="T59" fmla="*/ 1 h 360"/>
                  <a:gd name="T60" fmla="*/ 2 w 198"/>
                  <a:gd name="T61" fmla="*/ 1 h 360"/>
                  <a:gd name="T62" fmla="*/ 2 w 198"/>
                  <a:gd name="T63" fmla="*/ 1 h 360"/>
                  <a:gd name="T64" fmla="*/ 2 w 198"/>
                  <a:gd name="T65" fmla="*/ 1 h 3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8"/>
                  <a:gd name="T100" fmla="*/ 0 h 360"/>
                  <a:gd name="T101" fmla="*/ 198 w 198"/>
                  <a:gd name="T102" fmla="*/ 360 h 3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8" h="360">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close/>
                  </a:path>
                </a:pathLst>
              </a:custGeom>
              <a:solidFill>
                <a:srgbClr val="FF4500"/>
              </a:solidFill>
              <a:ln w="9525">
                <a:solidFill>
                  <a:srgbClr val="FF4500"/>
                </a:solidFill>
                <a:round/>
                <a:headEnd/>
                <a:tailEnd/>
              </a:ln>
            </p:spPr>
            <p:txBody>
              <a:bodyPr/>
              <a:lstStyle/>
              <a:p>
                <a:endParaRPr lang="en-US"/>
              </a:p>
            </p:txBody>
          </p:sp>
          <p:sp>
            <p:nvSpPr>
              <p:cNvPr id="22726" name="Freeform 548"/>
              <p:cNvSpPr>
                <a:spLocks noChangeAspect="1"/>
              </p:cNvSpPr>
              <p:nvPr/>
            </p:nvSpPr>
            <p:spPr bwMode="auto">
              <a:xfrm>
                <a:off x="1700" y="2562"/>
                <a:ext cx="151" cy="272"/>
              </a:xfrm>
              <a:custGeom>
                <a:avLst/>
                <a:gdLst>
                  <a:gd name="T0" fmla="*/ 2 w 198"/>
                  <a:gd name="T1" fmla="*/ 1 h 366"/>
                  <a:gd name="T2" fmla="*/ 2 w 198"/>
                  <a:gd name="T3" fmla="*/ 1 h 366"/>
                  <a:gd name="T4" fmla="*/ 2 w 198"/>
                  <a:gd name="T5" fmla="*/ 1 h 366"/>
                  <a:gd name="T6" fmla="*/ 2 w 198"/>
                  <a:gd name="T7" fmla="*/ 1 h 366"/>
                  <a:gd name="T8" fmla="*/ 2 w 198"/>
                  <a:gd name="T9" fmla="*/ 1 h 366"/>
                  <a:gd name="T10" fmla="*/ 2 w 198"/>
                  <a:gd name="T11" fmla="*/ 1 h 366"/>
                  <a:gd name="T12" fmla="*/ 2 w 198"/>
                  <a:gd name="T13" fmla="*/ 1 h 366"/>
                  <a:gd name="T14" fmla="*/ 2 w 198"/>
                  <a:gd name="T15" fmla="*/ 1 h 366"/>
                  <a:gd name="T16" fmla="*/ 2 w 198"/>
                  <a:gd name="T17" fmla="*/ 1 h 366"/>
                  <a:gd name="T18" fmla="*/ 0 w 198"/>
                  <a:gd name="T19" fmla="*/ 1 h 366"/>
                  <a:gd name="T20" fmla="*/ 0 w 198"/>
                  <a:gd name="T21" fmla="*/ 1 h 366"/>
                  <a:gd name="T22" fmla="*/ 2 w 198"/>
                  <a:gd name="T23" fmla="*/ 1 h 366"/>
                  <a:gd name="T24" fmla="*/ 2 w 198"/>
                  <a:gd name="T25" fmla="*/ 1 h 366"/>
                  <a:gd name="T26" fmla="*/ 2 w 198"/>
                  <a:gd name="T27" fmla="*/ 1 h 366"/>
                  <a:gd name="T28" fmla="*/ 2 w 198"/>
                  <a:gd name="T29" fmla="*/ 1 h 366"/>
                  <a:gd name="T30" fmla="*/ 2 w 198"/>
                  <a:gd name="T31" fmla="*/ 1 h 366"/>
                  <a:gd name="T32" fmla="*/ 2 w 198"/>
                  <a:gd name="T33" fmla="*/ 1 h 366"/>
                  <a:gd name="T34" fmla="*/ 2 w 198"/>
                  <a:gd name="T35" fmla="*/ 1 h 366"/>
                  <a:gd name="T36" fmla="*/ 2 w 198"/>
                  <a:gd name="T37" fmla="*/ 1 h 366"/>
                  <a:gd name="T38" fmla="*/ 2 w 198"/>
                  <a:gd name="T39" fmla="*/ 0 h 366"/>
                  <a:gd name="T40" fmla="*/ 2 w 198"/>
                  <a:gd name="T41" fmla="*/ 1 h 366"/>
                  <a:gd name="T42" fmla="*/ 2 w 198"/>
                  <a:gd name="T43" fmla="*/ 1 h 366"/>
                  <a:gd name="T44" fmla="*/ 2 w 198"/>
                  <a:gd name="T45" fmla="*/ 1 h 366"/>
                  <a:gd name="T46" fmla="*/ 2 w 198"/>
                  <a:gd name="T47" fmla="*/ 1 h 366"/>
                  <a:gd name="T48" fmla="*/ 2 w 198"/>
                  <a:gd name="T49" fmla="*/ 1 h 366"/>
                  <a:gd name="T50" fmla="*/ 2 w 198"/>
                  <a:gd name="T51" fmla="*/ 1 h 366"/>
                  <a:gd name="T52" fmla="*/ 2 w 198"/>
                  <a:gd name="T53" fmla="*/ 1 h 366"/>
                  <a:gd name="T54" fmla="*/ 2 w 198"/>
                  <a:gd name="T55" fmla="*/ 1 h 366"/>
                  <a:gd name="T56" fmla="*/ 2 w 198"/>
                  <a:gd name="T57" fmla="*/ 1 h 366"/>
                  <a:gd name="T58" fmla="*/ 2 w 198"/>
                  <a:gd name="T59" fmla="*/ 1 h 366"/>
                  <a:gd name="T60" fmla="*/ 2 w 198"/>
                  <a:gd name="T61" fmla="*/ 1 h 366"/>
                  <a:gd name="T62" fmla="*/ 2 w 198"/>
                  <a:gd name="T63" fmla="*/ 1 h 366"/>
                  <a:gd name="T64" fmla="*/ 2 w 198"/>
                  <a:gd name="T65" fmla="*/ 1 h 366"/>
                  <a:gd name="T66" fmla="*/ 2 w 198"/>
                  <a:gd name="T67" fmla="*/ 1 h 3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8"/>
                  <a:gd name="T103" fmla="*/ 0 h 366"/>
                  <a:gd name="T104" fmla="*/ 198 w 198"/>
                  <a:gd name="T105" fmla="*/ 366 h 3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8" h="366">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lnTo>
                      <a:pt x="126" y="36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27" name="Freeform 549"/>
              <p:cNvSpPr>
                <a:spLocks noChangeAspect="1"/>
              </p:cNvSpPr>
              <p:nvPr/>
            </p:nvSpPr>
            <p:spPr bwMode="auto">
              <a:xfrm>
                <a:off x="1837" y="2588"/>
                <a:ext cx="114" cy="197"/>
              </a:xfrm>
              <a:custGeom>
                <a:avLst/>
                <a:gdLst>
                  <a:gd name="T0" fmla="*/ 0 w 150"/>
                  <a:gd name="T1" fmla="*/ 1 h 264"/>
                  <a:gd name="T2" fmla="*/ 0 w 150"/>
                  <a:gd name="T3" fmla="*/ 1 h 264"/>
                  <a:gd name="T4" fmla="*/ 2 w 150"/>
                  <a:gd name="T5" fmla="*/ 1 h 264"/>
                  <a:gd name="T6" fmla="*/ 2 w 150"/>
                  <a:gd name="T7" fmla="*/ 1 h 264"/>
                  <a:gd name="T8" fmla="*/ 2 w 150"/>
                  <a:gd name="T9" fmla="*/ 1 h 264"/>
                  <a:gd name="T10" fmla="*/ 0 w 150"/>
                  <a:gd name="T11" fmla="*/ 1 h 264"/>
                  <a:gd name="T12" fmla="*/ 2 w 150"/>
                  <a:gd name="T13" fmla="*/ 1 h 264"/>
                  <a:gd name="T14" fmla="*/ 2 w 150"/>
                  <a:gd name="T15" fmla="*/ 1 h 264"/>
                  <a:gd name="T16" fmla="*/ 2 w 150"/>
                  <a:gd name="T17" fmla="*/ 0 h 264"/>
                  <a:gd name="T18" fmla="*/ 2 w 150"/>
                  <a:gd name="T19" fmla="*/ 1 h 264"/>
                  <a:gd name="T20" fmla="*/ 2 w 150"/>
                  <a:gd name="T21" fmla="*/ 1 h 264"/>
                  <a:gd name="T22" fmla="*/ 2 w 150"/>
                  <a:gd name="T23" fmla="*/ 1 h 264"/>
                  <a:gd name="T24" fmla="*/ 2 w 150"/>
                  <a:gd name="T25" fmla="*/ 1 h 264"/>
                  <a:gd name="T26" fmla="*/ 2 w 150"/>
                  <a:gd name="T27" fmla="*/ 1 h 264"/>
                  <a:gd name="T28" fmla="*/ 2 w 150"/>
                  <a:gd name="T29" fmla="*/ 1 h 264"/>
                  <a:gd name="T30" fmla="*/ 2 w 150"/>
                  <a:gd name="T31" fmla="*/ 1 h 264"/>
                  <a:gd name="T32" fmla="*/ 2 w 150"/>
                  <a:gd name="T33" fmla="*/ 1 h 264"/>
                  <a:gd name="T34" fmla="*/ 2 w 150"/>
                  <a:gd name="T35" fmla="*/ 1 h 264"/>
                  <a:gd name="T36" fmla="*/ 2 w 150"/>
                  <a:gd name="T37" fmla="*/ 1 h 264"/>
                  <a:gd name="T38" fmla="*/ 2 w 150"/>
                  <a:gd name="T39" fmla="*/ 1 h 264"/>
                  <a:gd name="T40" fmla="*/ 2 w 150"/>
                  <a:gd name="T41" fmla="*/ 1 h 264"/>
                  <a:gd name="T42" fmla="*/ 2 w 150"/>
                  <a:gd name="T43" fmla="*/ 1 h 264"/>
                  <a:gd name="T44" fmla="*/ 0 w 150"/>
                  <a:gd name="T45" fmla="*/ 1 h 2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264"/>
                  <a:gd name="T71" fmla="*/ 150 w 150"/>
                  <a:gd name="T72" fmla="*/ 264 h 2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264">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close/>
                  </a:path>
                </a:pathLst>
              </a:custGeom>
              <a:solidFill>
                <a:srgbClr val="B22222"/>
              </a:solidFill>
              <a:ln w="9525">
                <a:solidFill>
                  <a:srgbClr val="B22222"/>
                </a:solidFill>
                <a:round/>
                <a:headEnd/>
                <a:tailEnd/>
              </a:ln>
            </p:spPr>
            <p:txBody>
              <a:bodyPr/>
              <a:lstStyle/>
              <a:p>
                <a:endParaRPr lang="en-US"/>
              </a:p>
            </p:txBody>
          </p:sp>
          <p:sp>
            <p:nvSpPr>
              <p:cNvPr id="22728" name="Freeform 550"/>
              <p:cNvSpPr>
                <a:spLocks noChangeAspect="1"/>
              </p:cNvSpPr>
              <p:nvPr/>
            </p:nvSpPr>
            <p:spPr bwMode="auto">
              <a:xfrm>
                <a:off x="1837" y="2588"/>
                <a:ext cx="114" cy="201"/>
              </a:xfrm>
              <a:custGeom>
                <a:avLst/>
                <a:gdLst>
                  <a:gd name="T0" fmla="*/ 0 w 150"/>
                  <a:gd name="T1" fmla="*/ 1 h 270"/>
                  <a:gd name="T2" fmla="*/ 0 w 150"/>
                  <a:gd name="T3" fmla="*/ 1 h 270"/>
                  <a:gd name="T4" fmla="*/ 2 w 150"/>
                  <a:gd name="T5" fmla="*/ 1 h 270"/>
                  <a:gd name="T6" fmla="*/ 2 w 150"/>
                  <a:gd name="T7" fmla="*/ 1 h 270"/>
                  <a:gd name="T8" fmla="*/ 2 w 150"/>
                  <a:gd name="T9" fmla="*/ 1 h 270"/>
                  <a:gd name="T10" fmla="*/ 0 w 150"/>
                  <a:gd name="T11" fmla="*/ 1 h 270"/>
                  <a:gd name="T12" fmla="*/ 2 w 150"/>
                  <a:gd name="T13" fmla="*/ 1 h 270"/>
                  <a:gd name="T14" fmla="*/ 2 w 150"/>
                  <a:gd name="T15" fmla="*/ 1 h 270"/>
                  <a:gd name="T16" fmla="*/ 2 w 150"/>
                  <a:gd name="T17" fmla="*/ 0 h 270"/>
                  <a:gd name="T18" fmla="*/ 2 w 150"/>
                  <a:gd name="T19" fmla="*/ 1 h 270"/>
                  <a:gd name="T20" fmla="*/ 2 w 150"/>
                  <a:gd name="T21" fmla="*/ 1 h 270"/>
                  <a:gd name="T22" fmla="*/ 2 w 150"/>
                  <a:gd name="T23" fmla="*/ 1 h 270"/>
                  <a:gd name="T24" fmla="*/ 2 w 150"/>
                  <a:gd name="T25" fmla="*/ 1 h 270"/>
                  <a:gd name="T26" fmla="*/ 2 w 150"/>
                  <a:gd name="T27" fmla="*/ 1 h 270"/>
                  <a:gd name="T28" fmla="*/ 2 w 150"/>
                  <a:gd name="T29" fmla="*/ 1 h 270"/>
                  <a:gd name="T30" fmla="*/ 2 w 150"/>
                  <a:gd name="T31" fmla="*/ 1 h 270"/>
                  <a:gd name="T32" fmla="*/ 2 w 150"/>
                  <a:gd name="T33" fmla="*/ 1 h 270"/>
                  <a:gd name="T34" fmla="*/ 2 w 150"/>
                  <a:gd name="T35" fmla="*/ 1 h 270"/>
                  <a:gd name="T36" fmla="*/ 2 w 150"/>
                  <a:gd name="T37" fmla="*/ 1 h 270"/>
                  <a:gd name="T38" fmla="*/ 2 w 150"/>
                  <a:gd name="T39" fmla="*/ 1 h 270"/>
                  <a:gd name="T40" fmla="*/ 2 w 150"/>
                  <a:gd name="T41" fmla="*/ 1 h 270"/>
                  <a:gd name="T42" fmla="*/ 2 w 150"/>
                  <a:gd name="T43" fmla="*/ 1 h 270"/>
                  <a:gd name="T44" fmla="*/ 0 w 150"/>
                  <a:gd name="T45" fmla="*/ 1 h 270"/>
                  <a:gd name="T46" fmla="*/ 0 w 150"/>
                  <a:gd name="T47" fmla="*/ 1 h 2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270"/>
                  <a:gd name="T74" fmla="*/ 150 w 150"/>
                  <a:gd name="T75" fmla="*/ 270 h 2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270">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lnTo>
                      <a:pt x="0" y="27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29" name="Freeform 551"/>
              <p:cNvSpPr>
                <a:spLocks noChangeAspect="1"/>
              </p:cNvSpPr>
              <p:nvPr/>
            </p:nvSpPr>
            <p:spPr bwMode="auto">
              <a:xfrm>
                <a:off x="1507" y="2522"/>
                <a:ext cx="234" cy="151"/>
              </a:xfrm>
              <a:custGeom>
                <a:avLst/>
                <a:gdLst>
                  <a:gd name="T0" fmla="*/ 2 w 306"/>
                  <a:gd name="T1" fmla="*/ 1 h 204"/>
                  <a:gd name="T2" fmla="*/ 2 w 306"/>
                  <a:gd name="T3" fmla="*/ 1 h 204"/>
                  <a:gd name="T4" fmla="*/ 2 w 306"/>
                  <a:gd name="T5" fmla="*/ 1 h 204"/>
                  <a:gd name="T6" fmla="*/ 2 w 306"/>
                  <a:gd name="T7" fmla="*/ 1 h 204"/>
                  <a:gd name="T8" fmla="*/ 2 w 306"/>
                  <a:gd name="T9" fmla="*/ 1 h 204"/>
                  <a:gd name="T10" fmla="*/ 0 w 306"/>
                  <a:gd name="T11" fmla="*/ 1 h 204"/>
                  <a:gd name="T12" fmla="*/ 2 w 306"/>
                  <a:gd name="T13" fmla="*/ 1 h 204"/>
                  <a:gd name="T14" fmla="*/ 2 w 306"/>
                  <a:gd name="T15" fmla="*/ 1 h 204"/>
                  <a:gd name="T16" fmla="*/ 2 w 306"/>
                  <a:gd name="T17" fmla="*/ 1 h 204"/>
                  <a:gd name="T18" fmla="*/ 2 w 306"/>
                  <a:gd name="T19" fmla="*/ 0 h 204"/>
                  <a:gd name="T20" fmla="*/ 2 w 306"/>
                  <a:gd name="T21" fmla="*/ 1 h 204"/>
                  <a:gd name="T22" fmla="*/ 2 w 306"/>
                  <a:gd name="T23" fmla="*/ 1 h 204"/>
                  <a:gd name="T24" fmla="*/ 2 w 306"/>
                  <a:gd name="T25" fmla="*/ 1 h 204"/>
                  <a:gd name="T26" fmla="*/ 2 w 306"/>
                  <a:gd name="T27" fmla="*/ 1 h 204"/>
                  <a:gd name="T28" fmla="*/ 2 w 306"/>
                  <a:gd name="T29" fmla="*/ 1 h 204"/>
                  <a:gd name="T30" fmla="*/ 2 w 306"/>
                  <a:gd name="T31" fmla="*/ 1 h 204"/>
                  <a:gd name="T32" fmla="*/ 2 w 306"/>
                  <a:gd name="T33" fmla="*/ 1 h 204"/>
                  <a:gd name="T34" fmla="*/ 2 w 306"/>
                  <a:gd name="T35" fmla="*/ 1 h 204"/>
                  <a:gd name="T36" fmla="*/ 2 w 306"/>
                  <a:gd name="T37" fmla="*/ 1 h 204"/>
                  <a:gd name="T38" fmla="*/ 2 w 306"/>
                  <a:gd name="T39" fmla="*/ 1 h 204"/>
                  <a:gd name="T40" fmla="*/ 2 w 306"/>
                  <a:gd name="T41" fmla="*/ 1 h 204"/>
                  <a:gd name="T42" fmla="*/ 2 w 306"/>
                  <a:gd name="T43" fmla="*/ 1 h 2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6"/>
                  <a:gd name="T67" fmla="*/ 0 h 204"/>
                  <a:gd name="T68" fmla="*/ 306 w 306"/>
                  <a:gd name="T69" fmla="*/ 204 h 2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6" h="204">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close/>
                  </a:path>
                </a:pathLst>
              </a:custGeom>
              <a:solidFill>
                <a:srgbClr val="B22222"/>
              </a:solidFill>
              <a:ln w="9525">
                <a:solidFill>
                  <a:srgbClr val="B22222"/>
                </a:solidFill>
                <a:round/>
                <a:headEnd/>
                <a:tailEnd/>
              </a:ln>
            </p:spPr>
            <p:txBody>
              <a:bodyPr/>
              <a:lstStyle/>
              <a:p>
                <a:endParaRPr lang="en-US"/>
              </a:p>
            </p:txBody>
          </p:sp>
          <p:sp>
            <p:nvSpPr>
              <p:cNvPr id="22730" name="Freeform 552"/>
              <p:cNvSpPr>
                <a:spLocks noChangeAspect="1"/>
              </p:cNvSpPr>
              <p:nvPr/>
            </p:nvSpPr>
            <p:spPr bwMode="auto">
              <a:xfrm>
                <a:off x="1507" y="2522"/>
                <a:ext cx="234" cy="156"/>
              </a:xfrm>
              <a:custGeom>
                <a:avLst/>
                <a:gdLst>
                  <a:gd name="T0" fmla="*/ 2 w 306"/>
                  <a:gd name="T1" fmla="*/ 1 h 210"/>
                  <a:gd name="T2" fmla="*/ 2 w 306"/>
                  <a:gd name="T3" fmla="*/ 1 h 210"/>
                  <a:gd name="T4" fmla="*/ 2 w 306"/>
                  <a:gd name="T5" fmla="*/ 1 h 210"/>
                  <a:gd name="T6" fmla="*/ 2 w 306"/>
                  <a:gd name="T7" fmla="*/ 1 h 210"/>
                  <a:gd name="T8" fmla="*/ 2 w 306"/>
                  <a:gd name="T9" fmla="*/ 1 h 210"/>
                  <a:gd name="T10" fmla="*/ 0 w 306"/>
                  <a:gd name="T11" fmla="*/ 1 h 210"/>
                  <a:gd name="T12" fmla="*/ 2 w 306"/>
                  <a:gd name="T13" fmla="*/ 1 h 210"/>
                  <a:gd name="T14" fmla="*/ 2 w 306"/>
                  <a:gd name="T15" fmla="*/ 1 h 210"/>
                  <a:gd name="T16" fmla="*/ 2 w 306"/>
                  <a:gd name="T17" fmla="*/ 1 h 210"/>
                  <a:gd name="T18" fmla="*/ 2 w 306"/>
                  <a:gd name="T19" fmla="*/ 0 h 210"/>
                  <a:gd name="T20" fmla="*/ 2 w 306"/>
                  <a:gd name="T21" fmla="*/ 1 h 210"/>
                  <a:gd name="T22" fmla="*/ 2 w 306"/>
                  <a:gd name="T23" fmla="*/ 1 h 210"/>
                  <a:gd name="T24" fmla="*/ 2 w 306"/>
                  <a:gd name="T25" fmla="*/ 1 h 210"/>
                  <a:gd name="T26" fmla="*/ 2 w 306"/>
                  <a:gd name="T27" fmla="*/ 1 h 210"/>
                  <a:gd name="T28" fmla="*/ 2 w 306"/>
                  <a:gd name="T29" fmla="*/ 1 h 210"/>
                  <a:gd name="T30" fmla="*/ 2 w 306"/>
                  <a:gd name="T31" fmla="*/ 1 h 210"/>
                  <a:gd name="T32" fmla="*/ 2 w 306"/>
                  <a:gd name="T33" fmla="*/ 1 h 210"/>
                  <a:gd name="T34" fmla="*/ 2 w 306"/>
                  <a:gd name="T35" fmla="*/ 1 h 210"/>
                  <a:gd name="T36" fmla="*/ 2 w 306"/>
                  <a:gd name="T37" fmla="*/ 1 h 210"/>
                  <a:gd name="T38" fmla="*/ 2 w 306"/>
                  <a:gd name="T39" fmla="*/ 1 h 210"/>
                  <a:gd name="T40" fmla="*/ 2 w 306"/>
                  <a:gd name="T41" fmla="*/ 1 h 210"/>
                  <a:gd name="T42" fmla="*/ 2 w 306"/>
                  <a:gd name="T43" fmla="*/ 1 h 210"/>
                  <a:gd name="T44" fmla="*/ 2 w 306"/>
                  <a:gd name="T45" fmla="*/ 1 h 2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6"/>
                  <a:gd name="T70" fmla="*/ 0 h 210"/>
                  <a:gd name="T71" fmla="*/ 306 w 306"/>
                  <a:gd name="T72" fmla="*/ 210 h 2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6" h="210">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lnTo>
                      <a:pt x="252" y="21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31" name="Freeform 553"/>
              <p:cNvSpPr>
                <a:spLocks noChangeAspect="1"/>
              </p:cNvSpPr>
              <p:nvPr/>
            </p:nvSpPr>
            <p:spPr bwMode="auto">
              <a:xfrm>
                <a:off x="1297" y="2686"/>
                <a:ext cx="288" cy="148"/>
              </a:xfrm>
              <a:custGeom>
                <a:avLst/>
                <a:gdLst>
                  <a:gd name="T0" fmla="*/ 2 w 378"/>
                  <a:gd name="T1" fmla="*/ 1 h 198"/>
                  <a:gd name="T2" fmla="*/ 2 w 378"/>
                  <a:gd name="T3" fmla="*/ 1 h 198"/>
                  <a:gd name="T4" fmla="*/ 2 w 378"/>
                  <a:gd name="T5" fmla="*/ 1 h 198"/>
                  <a:gd name="T6" fmla="*/ 2 w 378"/>
                  <a:gd name="T7" fmla="*/ 1 h 198"/>
                  <a:gd name="T8" fmla="*/ 2 w 378"/>
                  <a:gd name="T9" fmla="*/ 1 h 198"/>
                  <a:gd name="T10" fmla="*/ 0 w 378"/>
                  <a:gd name="T11" fmla="*/ 1 h 198"/>
                  <a:gd name="T12" fmla="*/ 2 w 378"/>
                  <a:gd name="T13" fmla="*/ 0 h 198"/>
                  <a:gd name="T14" fmla="*/ 2 w 378"/>
                  <a:gd name="T15" fmla="*/ 1 h 198"/>
                  <a:gd name="T16" fmla="*/ 2 w 378"/>
                  <a:gd name="T17" fmla="*/ 1 h 1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8"/>
                  <a:gd name="T28" fmla="*/ 0 h 198"/>
                  <a:gd name="T29" fmla="*/ 378 w 378"/>
                  <a:gd name="T30" fmla="*/ 198 h 1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8" h="198">
                    <a:moveTo>
                      <a:pt x="342" y="6"/>
                    </a:moveTo>
                    <a:lnTo>
                      <a:pt x="360" y="18"/>
                    </a:lnTo>
                    <a:lnTo>
                      <a:pt x="348" y="36"/>
                    </a:lnTo>
                    <a:lnTo>
                      <a:pt x="378" y="60"/>
                    </a:lnTo>
                    <a:lnTo>
                      <a:pt x="378" y="198"/>
                    </a:lnTo>
                    <a:lnTo>
                      <a:pt x="0" y="192"/>
                    </a:lnTo>
                    <a:lnTo>
                      <a:pt x="12" y="0"/>
                    </a:lnTo>
                    <a:lnTo>
                      <a:pt x="336" y="6"/>
                    </a:lnTo>
                    <a:lnTo>
                      <a:pt x="342" y="6"/>
                    </a:lnTo>
                    <a:close/>
                  </a:path>
                </a:pathLst>
              </a:custGeom>
              <a:solidFill>
                <a:srgbClr val="B22222"/>
              </a:solidFill>
              <a:ln w="9525">
                <a:solidFill>
                  <a:srgbClr val="B22222"/>
                </a:solidFill>
                <a:round/>
                <a:headEnd/>
                <a:tailEnd/>
              </a:ln>
            </p:spPr>
            <p:txBody>
              <a:bodyPr/>
              <a:lstStyle/>
              <a:p>
                <a:endParaRPr lang="en-US"/>
              </a:p>
            </p:txBody>
          </p:sp>
          <p:sp>
            <p:nvSpPr>
              <p:cNvPr id="22732" name="Freeform 554"/>
              <p:cNvSpPr>
                <a:spLocks noChangeAspect="1"/>
              </p:cNvSpPr>
              <p:nvPr/>
            </p:nvSpPr>
            <p:spPr bwMode="auto">
              <a:xfrm>
                <a:off x="1297" y="2686"/>
                <a:ext cx="288" cy="148"/>
              </a:xfrm>
              <a:custGeom>
                <a:avLst/>
                <a:gdLst>
                  <a:gd name="T0" fmla="*/ 2 w 378"/>
                  <a:gd name="T1" fmla="*/ 1 h 198"/>
                  <a:gd name="T2" fmla="*/ 2 w 378"/>
                  <a:gd name="T3" fmla="*/ 1 h 198"/>
                  <a:gd name="T4" fmla="*/ 2 w 378"/>
                  <a:gd name="T5" fmla="*/ 1 h 198"/>
                  <a:gd name="T6" fmla="*/ 2 w 378"/>
                  <a:gd name="T7" fmla="*/ 1 h 198"/>
                  <a:gd name="T8" fmla="*/ 2 w 378"/>
                  <a:gd name="T9" fmla="*/ 1 h 198"/>
                  <a:gd name="T10" fmla="*/ 0 w 378"/>
                  <a:gd name="T11" fmla="*/ 1 h 198"/>
                  <a:gd name="T12" fmla="*/ 2 w 378"/>
                  <a:gd name="T13" fmla="*/ 0 h 198"/>
                  <a:gd name="T14" fmla="*/ 2 w 378"/>
                  <a:gd name="T15" fmla="*/ 1 h 198"/>
                  <a:gd name="T16" fmla="*/ 2 w 378"/>
                  <a:gd name="T17" fmla="*/ 1 h 198"/>
                  <a:gd name="T18" fmla="*/ 2 w 378"/>
                  <a:gd name="T19" fmla="*/ 1 h 1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8"/>
                  <a:gd name="T31" fmla="*/ 0 h 198"/>
                  <a:gd name="T32" fmla="*/ 378 w 378"/>
                  <a:gd name="T33" fmla="*/ 198 h 1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8" h="198">
                    <a:moveTo>
                      <a:pt x="342" y="6"/>
                    </a:moveTo>
                    <a:lnTo>
                      <a:pt x="360" y="18"/>
                    </a:lnTo>
                    <a:lnTo>
                      <a:pt x="348" y="36"/>
                    </a:lnTo>
                    <a:lnTo>
                      <a:pt x="378" y="60"/>
                    </a:lnTo>
                    <a:lnTo>
                      <a:pt x="378" y="198"/>
                    </a:lnTo>
                    <a:lnTo>
                      <a:pt x="0" y="192"/>
                    </a:lnTo>
                    <a:lnTo>
                      <a:pt x="12" y="0"/>
                    </a:lnTo>
                    <a:lnTo>
                      <a:pt x="336" y="6"/>
                    </a:lnTo>
                    <a:lnTo>
                      <a:pt x="342" y="6"/>
                    </a:lnTo>
                    <a:lnTo>
                      <a:pt x="342"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33" name="Freeform 555"/>
              <p:cNvSpPr>
                <a:spLocks noChangeAspect="1"/>
              </p:cNvSpPr>
              <p:nvPr/>
            </p:nvSpPr>
            <p:spPr bwMode="auto">
              <a:xfrm>
                <a:off x="1787" y="2709"/>
                <a:ext cx="283" cy="142"/>
              </a:xfrm>
              <a:custGeom>
                <a:avLst/>
                <a:gdLst>
                  <a:gd name="T0" fmla="*/ 2 w 372"/>
                  <a:gd name="T1" fmla="*/ 1 h 192"/>
                  <a:gd name="T2" fmla="*/ 2 w 372"/>
                  <a:gd name="T3" fmla="*/ 1 h 192"/>
                  <a:gd name="T4" fmla="*/ 2 w 372"/>
                  <a:gd name="T5" fmla="*/ 1 h 192"/>
                  <a:gd name="T6" fmla="*/ 0 w 372"/>
                  <a:gd name="T7" fmla="*/ 1 h 192"/>
                  <a:gd name="T8" fmla="*/ 2 w 372"/>
                  <a:gd name="T9" fmla="*/ 1 h 192"/>
                  <a:gd name="T10" fmla="*/ 2 w 372"/>
                  <a:gd name="T11" fmla="*/ 1 h 192"/>
                  <a:gd name="T12" fmla="*/ 2 w 372"/>
                  <a:gd name="T13" fmla="*/ 1 h 192"/>
                  <a:gd name="T14" fmla="*/ 2 w 372"/>
                  <a:gd name="T15" fmla="*/ 1 h 192"/>
                  <a:gd name="T16" fmla="*/ 2 w 372"/>
                  <a:gd name="T17" fmla="*/ 1 h 192"/>
                  <a:gd name="T18" fmla="*/ 2 w 372"/>
                  <a:gd name="T19" fmla="*/ 1 h 192"/>
                  <a:gd name="T20" fmla="*/ 2 w 372"/>
                  <a:gd name="T21" fmla="*/ 1 h 192"/>
                  <a:gd name="T22" fmla="*/ 2 w 372"/>
                  <a:gd name="T23" fmla="*/ 1 h 192"/>
                  <a:gd name="T24" fmla="*/ 2 w 372"/>
                  <a:gd name="T25" fmla="*/ 1 h 192"/>
                  <a:gd name="T26" fmla="*/ 2 w 372"/>
                  <a:gd name="T27" fmla="*/ 1 h 192"/>
                  <a:gd name="T28" fmla="*/ 2 w 372"/>
                  <a:gd name="T29" fmla="*/ 1 h 192"/>
                  <a:gd name="T30" fmla="*/ 2 w 372"/>
                  <a:gd name="T31" fmla="*/ 1 h 192"/>
                  <a:gd name="T32" fmla="*/ 2 w 372"/>
                  <a:gd name="T33" fmla="*/ 1 h 192"/>
                  <a:gd name="T34" fmla="*/ 2 w 372"/>
                  <a:gd name="T35" fmla="*/ 1 h 192"/>
                  <a:gd name="T36" fmla="*/ 2 w 372"/>
                  <a:gd name="T37" fmla="*/ 1 h 192"/>
                  <a:gd name="T38" fmla="*/ 2 w 372"/>
                  <a:gd name="T39" fmla="*/ 1 h 192"/>
                  <a:gd name="T40" fmla="*/ 2 w 372"/>
                  <a:gd name="T41" fmla="*/ 1 h 192"/>
                  <a:gd name="T42" fmla="*/ 2 w 372"/>
                  <a:gd name="T43" fmla="*/ 1 h 192"/>
                  <a:gd name="T44" fmla="*/ 2 w 372"/>
                  <a:gd name="T45" fmla="*/ 1 h 192"/>
                  <a:gd name="T46" fmla="*/ 2 w 372"/>
                  <a:gd name="T47" fmla="*/ 1 h 192"/>
                  <a:gd name="T48" fmla="*/ 2 w 372"/>
                  <a:gd name="T49" fmla="*/ 1 h 192"/>
                  <a:gd name="T50" fmla="*/ 2 w 372"/>
                  <a:gd name="T51" fmla="*/ 1 h 192"/>
                  <a:gd name="T52" fmla="*/ 2 w 372"/>
                  <a:gd name="T53" fmla="*/ 0 h 192"/>
                  <a:gd name="T54" fmla="*/ 2 w 372"/>
                  <a:gd name="T55" fmla="*/ 1 h 192"/>
                  <a:gd name="T56" fmla="*/ 2 w 372"/>
                  <a:gd name="T57" fmla="*/ 1 h 192"/>
                  <a:gd name="T58" fmla="*/ 2 w 372"/>
                  <a:gd name="T59" fmla="*/ 1 h 192"/>
                  <a:gd name="T60" fmla="*/ 2 w 372"/>
                  <a:gd name="T61" fmla="*/ 1 h 192"/>
                  <a:gd name="T62" fmla="*/ 2 w 372"/>
                  <a:gd name="T63" fmla="*/ 1 h 192"/>
                  <a:gd name="T64" fmla="*/ 2 w 372"/>
                  <a:gd name="T65" fmla="*/ 1 h 192"/>
                  <a:gd name="T66" fmla="*/ 2 w 372"/>
                  <a:gd name="T67" fmla="*/ 1 h 192"/>
                  <a:gd name="T68" fmla="*/ 2 w 372"/>
                  <a:gd name="T69" fmla="*/ 1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2"/>
                  <a:gd name="T106" fmla="*/ 0 h 192"/>
                  <a:gd name="T107" fmla="*/ 372 w 372"/>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close/>
                  </a:path>
                </a:pathLst>
              </a:custGeom>
              <a:solidFill>
                <a:srgbClr val="B22222"/>
              </a:solidFill>
              <a:ln w="9525">
                <a:solidFill>
                  <a:srgbClr val="B22222"/>
                </a:solidFill>
                <a:round/>
                <a:headEnd/>
                <a:tailEnd/>
              </a:ln>
            </p:spPr>
            <p:txBody>
              <a:bodyPr/>
              <a:lstStyle/>
              <a:p>
                <a:endParaRPr lang="en-US"/>
              </a:p>
            </p:txBody>
          </p:sp>
          <p:sp>
            <p:nvSpPr>
              <p:cNvPr id="22734" name="Freeform 556"/>
              <p:cNvSpPr>
                <a:spLocks noChangeAspect="1"/>
              </p:cNvSpPr>
              <p:nvPr/>
            </p:nvSpPr>
            <p:spPr bwMode="auto">
              <a:xfrm>
                <a:off x="1787" y="2709"/>
                <a:ext cx="283" cy="142"/>
              </a:xfrm>
              <a:custGeom>
                <a:avLst/>
                <a:gdLst>
                  <a:gd name="T0" fmla="*/ 2 w 372"/>
                  <a:gd name="T1" fmla="*/ 1 h 192"/>
                  <a:gd name="T2" fmla="*/ 2 w 372"/>
                  <a:gd name="T3" fmla="*/ 1 h 192"/>
                  <a:gd name="T4" fmla="*/ 2 w 372"/>
                  <a:gd name="T5" fmla="*/ 1 h 192"/>
                  <a:gd name="T6" fmla="*/ 0 w 372"/>
                  <a:gd name="T7" fmla="*/ 1 h 192"/>
                  <a:gd name="T8" fmla="*/ 2 w 372"/>
                  <a:gd name="T9" fmla="*/ 1 h 192"/>
                  <a:gd name="T10" fmla="*/ 2 w 372"/>
                  <a:gd name="T11" fmla="*/ 1 h 192"/>
                  <a:gd name="T12" fmla="*/ 2 w 372"/>
                  <a:gd name="T13" fmla="*/ 1 h 192"/>
                  <a:gd name="T14" fmla="*/ 2 w 372"/>
                  <a:gd name="T15" fmla="*/ 1 h 192"/>
                  <a:gd name="T16" fmla="*/ 2 w 372"/>
                  <a:gd name="T17" fmla="*/ 1 h 192"/>
                  <a:gd name="T18" fmla="*/ 2 w 372"/>
                  <a:gd name="T19" fmla="*/ 1 h 192"/>
                  <a:gd name="T20" fmla="*/ 2 w 372"/>
                  <a:gd name="T21" fmla="*/ 1 h 192"/>
                  <a:gd name="T22" fmla="*/ 2 w 372"/>
                  <a:gd name="T23" fmla="*/ 1 h 192"/>
                  <a:gd name="T24" fmla="*/ 2 w 372"/>
                  <a:gd name="T25" fmla="*/ 1 h 192"/>
                  <a:gd name="T26" fmla="*/ 2 w 372"/>
                  <a:gd name="T27" fmla="*/ 1 h 192"/>
                  <a:gd name="T28" fmla="*/ 2 w 372"/>
                  <a:gd name="T29" fmla="*/ 1 h 192"/>
                  <a:gd name="T30" fmla="*/ 2 w 372"/>
                  <a:gd name="T31" fmla="*/ 1 h 192"/>
                  <a:gd name="T32" fmla="*/ 2 w 372"/>
                  <a:gd name="T33" fmla="*/ 1 h 192"/>
                  <a:gd name="T34" fmla="*/ 2 w 372"/>
                  <a:gd name="T35" fmla="*/ 1 h 192"/>
                  <a:gd name="T36" fmla="*/ 2 w 372"/>
                  <a:gd name="T37" fmla="*/ 1 h 192"/>
                  <a:gd name="T38" fmla="*/ 2 w 372"/>
                  <a:gd name="T39" fmla="*/ 1 h 192"/>
                  <a:gd name="T40" fmla="*/ 2 w 372"/>
                  <a:gd name="T41" fmla="*/ 1 h 192"/>
                  <a:gd name="T42" fmla="*/ 2 w 372"/>
                  <a:gd name="T43" fmla="*/ 1 h 192"/>
                  <a:gd name="T44" fmla="*/ 2 w 372"/>
                  <a:gd name="T45" fmla="*/ 1 h 192"/>
                  <a:gd name="T46" fmla="*/ 2 w 372"/>
                  <a:gd name="T47" fmla="*/ 1 h 192"/>
                  <a:gd name="T48" fmla="*/ 2 w 372"/>
                  <a:gd name="T49" fmla="*/ 1 h 192"/>
                  <a:gd name="T50" fmla="*/ 2 w 372"/>
                  <a:gd name="T51" fmla="*/ 1 h 192"/>
                  <a:gd name="T52" fmla="*/ 2 w 372"/>
                  <a:gd name="T53" fmla="*/ 0 h 192"/>
                  <a:gd name="T54" fmla="*/ 2 w 372"/>
                  <a:gd name="T55" fmla="*/ 1 h 192"/>
                  <a:gd name="T56" fmla="*/ 2 w 372"/>
                  <a:gd name="T57" fmla="*/ 1 h 192"/>
                  <a:gd name="T58" fmla="*/ 2 w 372"/>
                  <a:gd name="T59" fmla="*/ 1 h 192"/>
                  <a:gd name="T60" fmla="*/ 2 w 372"/>
                  <a:gd name="T61" fmla="*/ 1 h 192"/>
                  <a:gd name="T62" fmla="*/ 2 w 372"/>
                  <a:gd name="T63" fmla="*/ 1 h 192"/>
                  <a:gd name="T64" fmla="*/ 2 w 372"/>
                  <a:gd name="T65" fmla="*/ 1 h 192"/>
                  <a:gd name="T66" fmla="*/ 2 w 372"/>
                  <a:gd name="T67" fmla="*/ 1 h 192"/>
                  <a:gd name="T68" fmla="*/ 2 w 372"/>
                  <a:gd name="T69" fmla="*/ 1 h 192"/>
                  <a:gd name="T70" fmla="*/ 2 w 372"/>
                  <a:gd name="T71" fmla="*/ 1 h 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2"/>
                  <a:gd name="T109" fmla="*/ 0 h 192"/>
                  <a:gd name="T110" fmla="*/ 372 w 372"/>
                  <a:gd name="T111" fmla="*/ 192 h 19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lnTo>
                      <a:pt x="294" y="16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35" name="Freeform 557"/>
              <p:cNvSpPr>
                <a:spLocks noChangeAspect="1"/>
              </p:cNvSpPr>
              <p:nvPr/>
            </p:nvSpPr>
            <p:spPr bwMode="auto">
              <a:xfrm>
                <a:off x="1608" y="3025"/>
                <a:ext cx="220" cy="183"/>
              </a:xfrm>
              <a:custGeom>
                <a:avLst/>
                <a:gdLst>
                  <a:gd name="T0" fmla="*/ 2 w 288"/>
                  <a:gd name="T1" fmla="*/ 1 h 246"/>
                  <a:gd name="T2" fmla="*/ 2 w 288"/>
                  <a:gd name="T3" fmla="*/ 1 h 246"/>
                  <a:gd name="T4" fmla="*/ 2 w 288"/>
                  <a:gd name="T5" fmla="*/ 1 h 246"/>
                  <a:gd name="T6" fmla="*/ 2 w 288"/>
                  <a:gd name="T7" fmla="*/ 1 h 246"/>
                  <a:gd name="T8" fmla="*/ 2 w 288"/>
                  <a:gd name="T9" fmla="*/ 1 h 246"/>
                  <a:gd name="T10" fmla="*/ 2 w 288"/>
                  <a:gd name="T11" fmla="*/ 1 h 246"/>
                  <a:gd name="T12" fmla="*/ 2 w 288"/>
                  <a:gd name="T13" fmla="*/ 1 h 246"/>
                  <a:gd name="T14" fmla="*/ 2 w 288"/>
                  <a:gd name="T15" fmla="*/ 1 h 246"/>
                  <a:gd name="T16" fmla="*/ 2 w 288"/>
                  <a:gd name="T17" fmla="*/ 1 h 246"/>
                  <a:gd name="T18" fmla="*/ 2 w 288"/>
                  <a:gd name="T19" fmla="*/ 1 h 246"/>
                  <a:gd name="T20" fmla="*/ 2 w 288"/>
                  <a:gd name="T21" fmla="*/ 1 h 246"/>
                  <a:gd name="T22" fmla="*/ 2 w 288"/>
                  <a:gd name="T23" fmla="*/ 1 h 246"/>
                  <a:gd name="T24" fmla="*/ 2 w 288"/>
                  <a:gd name="T25" fmla="*/ 1 h 246"/>
                  <a:gd name="T26" fmla="*/ 2 w 288"/>
                  <a:gd name="T27" fmla="*/ 1 h 246"/>
                  <a:gd name="T28" fmla="*/ 2 w 288"/>
                  <a:gd name="T29" fmla="*/ 1 h 246"/>
                  <a:gd name="T30" fmla="*/ 2 w 288"/>
                  <a:gd name="T31" fmla="*/ 1 h 246"/>
                  <a:gd name="T32" fmla="*/ 2 w 288"/>
                  <a:gd name="T33" fmla="*/ 1 h 246"/>
                  <a:gd name="T34" fmla="*/ 2 w 288"/>
                  <a:gd name="T35" fmla="*/ 1 h 246"/>
                  <a:gd name="T36" fmla="*/ 2 w 288"/>
                  <a:gd name="T37" fmla="*/ 1 h 246"/>
                  <a:gd name="T38" fmla="*/ 2 w 288"/>
                  <a:gd name="T39" fmla="*/ 1 h 246"/>
                  <a:gd name="T40" fmla="*/ 2 w 288"/>
                  <a:gd name="T41" fmla="*/ 1 h 246"/>
                  <a:gd name="T42" fmla="*/ 2 w 288"/>
                  <a:gd name="T43" fmla="*/ 1 h 246"/>
                  <a:gd name="T44" fmla="*/ 2 w 288"/>
                  <a:gd name="T45" fmla="*/ 1 h 246"/>
                  <a:gd name="T46" fmla="*/ 2 w 288"/>
                  <a:gd name="T47" fmla="*/ 1 h 246"/>
                  <a:gd name="T48" fmla="*/ 2 w 288"/>
                  <a:gd name="T49" fmla="*/ 1 h 246"/>
                  <a:gd name="T50" fmla="*/ 2 w 288"/>
                  <a:gd name="T51" fmla="*/ 1 h 246"/>
                  <a:gd name="T52" fmla="*/ 2 w 288"/>
                  <a:gd name="T53" fmla="*/ 1 h 246"/>
                  <a:gd name="T54" fmla="*/ 2 w 288"/>
                  <a:gd name="T55" fmla="*/ 1 h 246"/>
                  <a:gd name="T56" fmla="*/ 2 w 288"/>
                  <a:gd name="T57" fmla="*/ 1 h 246"/>
                  <a:gd name="T58" fmla="*/ 2 w 288"/>
                  <a:gd name="T59" fmla="*/ 1 h 246"/>
                  <a:gd name="T60" fmla="*/ 2 w 288"/>
                  <a:gd name="T61" fmla="*/ 1 h 246"/>
                  <a:gd name="T62" fmla="*/ 2 w 288"/>
                  <a:gd name="T63" fmla="*/ 1 h 246"/>
                  <a:gd name="T64" fmla="*/ 2 w 288"/>
                  <a:gd name="T65" fmla="*/ 1 h 246"/>
                  <a:gd name="T66" fmla="*/ 2 w 288"/>
                  <a:gd name="T67" fmla="*/ 1 h 246"/>
                  <a:gd name="T68" fmla="*/ 2 w 288"/>
                  <a:gd name="T69" fmla="*/ 1 h 246"/>
                  <a:gd name="T70" fmla="*/ 2 w 288"/>
                  <a:gd name="T71" fmla="*/ 1 h 246"/>
                  <a:gd name="T72" fmla="*/ 2 w 288"/>
                  <a:gd name="T73" fmla="*/ 1 h 246"/>
                  <a:gd name="T74" fmla="*/ 2 w 288"/>
                  <a:gd name="T75" fmla="*/ 1 h 246"/>
                  <a:gd name="T76" fmla="*/ 2 w 288"/>
                  <a:gd name="T77" fmla="*/ 1 h 246"/>
                  <a:gd name="T78" fmla="*/ 2 w 288"/>
                  <a:gd name="T79" fmla="*/ 1 h 246"/>
                  <a:gd name="T80" fmla="*/ 2 w 288"/>
                  <a:gd name="T81" fmla="*/ 1 h 246"/>
                  <a:gd name="T82" fmla="*/ 0 w 288"/>
                  <a:gd name="T83" fmla="*/ 0 h 246"/>
                  <a:gd name="T84" fmla="*/ 2 w 288"/>
                  <a:gd name="T85" fmla="*/ 0 h 246"/>
                  <a:gd name="T86" fmla="*/ 2 w 288"/>
                  <a:gd name="T87" fmla="*/ 1 h 246"/>
                  <a:gd name="T88" fmla="*/ 2 w 288"/>
                  <a:gd name="T89" fmla="*/ 1 h 246"/>
                  <a:gd name="T90" fmla="*/ 2 w 288"/>
                  <a:gd name="T91" fmla="*/ 1 h 246"/>
                  <a:gd name="T92" fmla="*/ 2 w 288"/>
                  <a:gd name="T93" fmla="*/ 1 h 246"/>
                  <a:gd name="T94" fmla="*/ 2 w 288"/>
                  <a:gd name="T95" fmla="*/ 1 h 246"/>
                  <a:gd name="T96" fmla="*/ 2 w 288"/>
                  <a:gd name="T97" fmla="*/ 1 h 246"/>
                  <a:gd name="T98" fmla="*/ 2 w 288"/>
                  <a:gd name="T99" fmla="*/ 1 h 246"/>
                  <a:gd name="T100" fmla="*/ 2 w 288"/>
                  <a:gd name="T101" fmla="*/ 1 h 246"/>
                  <a:gd name="T102" fmla="*/ 2 w 288"/>
                  <a:gd name="T103" fmla="*/ 1 h 246"/>
                  <a:gd name="T104" fmla="*/ 2 w 288"/>
                  <a:gd name="T105" fmla="*/ 1 h 246"/>
                  <a:gd name="T106" fmla="*/ 2 w 288"/>
                  <a:gd name="T107" fmla="*/ 1 h 246"/>
                  <a:gd name="T108" fmla="*/ 2 w 288"/>
                  <a:gd name="T109" fmla="*/ 1 h 2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8"/>
                  <a:gd name="T166" fmla="*/ 0 h 246"/>
                  <a:gd name="T167" fmla="*/ 288 w 288"/>
                  <a:gd name="T168" fmla="*/ 246 h 2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close/>
                  </a:path>
                </a:pathLst>
              </a:custGeom>
              <a:solidFill>
                <a:srgbClr val="B22222"/>
              </a:solidFill>
              <a:ln w="9525">
                <a:solidFill>
                  <a:srgbClr val="B22222"/>
                </a:solidFill>
                <a:round/>
                <a:headEnd/>
                <a:tailEnd/>
              </a:ln>
            </p:spPr>
            <p:txBody>
              <a:bodyPr/>
              <a:lstStyle/>
              <a:p>
                <a:endParaRPr lang="en-US"/>
              </a:p>
            </p:txBody>
          </p:sp>
          <p:sp>
            <p:nvSpPr>
              <p:cNvPr id="22736" name="Freeform 558"/>
              <p:cNvSpPr>
                <a:spLocks noChangeAspect="1"/>
              </p:cNvSpPr>
              <p:nvPr/>
            </p:nvSpPr>
            <p:spPr bwMode="auto">
              <a:xfrm>
                <a:off x="1608" y="3025"/>
                <a:ext cx="220" cy="183"/>
              </a:xfrm>
              <a:custGeom>
                <a:avLst/>
                <a:gdLst>
                  <a:gd name="T0" fmla="*/ 2 w 288"/>
                  <a:gd name="T1" fmla="*/ 1 h 246"/>
                  <a:gd name="T2" fmla="*/ 2 w 288"/>
                  <a:gd name="T3" fmla="*/ 1 h 246"/>
                  <a:gd name="T4" fmla="*/ 2 w 288"/>
                  <a:gd name="T5" fmla="*/ 1 h 246"/>
                  <a:gd name="T6" fmla="*/ 2 w 288"/>
                  <a:gd name="T7" fmla="*/ 1 h 246"/>
                  <a:gd name="T8" fmla="*/ 2 w 288"/>
                  <a:gd name="T9" fmla="*/ 1 h 246"/>
                  <a:gd name="T10" fmla="*/ 2 w 288"/>
                  <a:gd name="T11" fmla="*/ 1 h 246"/>
                  <a:gd name="T12" fmla="*/ 2 w 288"/>
                  <a:gd name="T13" fmla="*/ 1 h 246"/>
                  <a:gd name="T14" fmla="*/ 2 w 288"/>
                  <a:gd name="T15" fmla="*/ 1 h 246"/>
                  <a:gd name="T16" fmla="*/ 2 w 288"/>
                  <a:gd name="T17" fmla="*/ 1 h 246"/>
                  <a:gd name="T18" fmla="*/ 2 w 288"/>
                  <a:gd name="T19" fmla="*/ 1 h 246"/>
                  <a:gd name="T20" fmla="*/ 2 w 288"/>
                  <a:gd name="T21" fmla="*/ 1 h 246"/>
                  <a:gd name="T22" fmla="*/ 2 w 288"/>
                  <a:gd name="T23" fmla="*/ 1 h 246"/>
                  <a:gd name="T24" fmla="*/ 2 w 288"/>
                  <a:gd name="T25" fmla="*/ 1 h 246"/>
                  <a:gd name="T26" fmla="*/ 2 w 288"/>
                  <a:gd name="T27" fmla="*/ 1 h 246"/>
                  <a:gd name="T28" fmla="*/ 2 w 288"/>
                  <a:gd name="T29" fmla="*/ 1 h 246"/>
                  <a:gd name="T30" fmla="*/ 2 w 288"/>
                  <a:gd name="T31" fmla="*/ 1 h 246"/>
                  <a:gd name="T32" fmla="*/ 2 w 288"/>
                  <a:gd name="T33" fmla="*/ 1 h 246"/>
                  <a:gd name="T34" fmla="*/ 2 w 288"/>
                  <a:gd name="T35" fmla="*/ 1 h 246"/>
                  <a:gd name="T36" fmla="*/ 2 w 288"/>
                  <a:gd name="T37" fmla="*/ 1 h 246"/>
                  <a:gd name="T38" fmla="*/ 2 w 288"/>
                  <a:gd name="T39" fmla="*/ 1 h 246"/>
                  <a:gd name="T40" fmla="*/ 2 w 288"/>
                  <a:gd name="T41" fmla="*/ 1 h 246"/>
                  <a:gd name="T42" fmla="*/ 2 w 288"/>
                  <a:gd name="T43" fmla="*/ 1 h 246"/>
                  <a:gd name="T44" fmla="*/ 2 w 288"/>
                  <a:gd name="T45" fmla="*/ 1 h 246"/>
                  <a:gd name="T46" fmla="*/ 2 w 288"/>
                  <a:gd name="T47" fmla="*/ 1 h 246"/>
                  <a:gd name="T48" fmla="*/ 2 w 288"/>
                  <a:gd name="T49" fmla="*/ 1 h 246"/>
                  <a:gd name="T50" fmla="*/ 2 w 288"/>
                  <a:gd name="T51" fmla="*/ 1 h 246"/>
                  <a:gd name="T52" fmla="*/ 2 w 288"/>
                  <a:gd name="T53" fmla="*/ 1 h 246"/>
                  <a:gd name="T54" fmla="*/ 2 w 288"/>
                  <a:gd name="T55" fmla="*/ 1 h 246"/>
                  <a:gd name="T56" fmla="*/ 2 w 288"/>
                  <a:gd name="T57" fmla="*/ 1 h 246"/>
                  <a:gd name="T58" fmla="*/ 2 w 288"/>
                  <a:gd name="T59" fmla="*/ 1 h 246"/>
                  <a:gd name="T60" fmla="*/ 2 w 288"/>
                  <a:gd name="T61" fmla="*/ 1 h 246"/>
                  <a:gd name="T62" fmla="*/ 2 w 288"/>
                  <a:gd name="T63" fmla="*/ 1 h 246"/>
                  <a:gd name="T64" fmla="*/ 2 w 288"/>
                  <a:gd name="T65" fmla="*/ 1 h 246"/>
                  <a:gd name="T66" fmla="*/ 2 w 288"/>
                  <a:gd name="T67" fmla="*/ 1 h 246"/>
                  <a:gd name="T68" fmla="*/ 2 w 288"/>
                  <a:gd name="T69" fmla="*/ 1 h 246"/>
                  <a:gd name="T70" fmla="*/ 2 w 288"/>
                  <a:gd name="T71" fmla="*/ 1 h 246"/>
                  <a:gd name="T72" fmla="*/ 2 w 288"/>
                  <a:gd name="T73" fmla="*/ 1 h 246"/>
                  <a:gd name="T74" fmla="*/ 2 w 288"/>
                  <a:gd name="T75" fmla="*/ 1 h 246"/>
                  <a:gd name="T76" fmla="*/ 2 w 288"/>
                  <a:gd name="T77" fmla="*/ 1 h 246"/>
                  <a:gd name="T78" fmla="*/ 2 w 288"/>
                  <a:gd name="T79" fmla="*/ 1 h 246"/>
                  <a:gd name="T80" fmla="*/ 2 w 288"/>
                  <a:gd name="T81" fmla="*/ 1 h 246"/>
                  <a:gd name="T82" fmla="*/ 0 w 288"/>
                  <a:gd name="T83" fmla="*/ 0 h 246"/>
                  <a:gd name="T84" fmla="*/ 2 w 288"/>
                  <a:gd name="T85" fmla="*/ 0 h 246"/>
                  <a:gd name="T86" fmla="*/ 2 w 288"/>
                  <a:gd name="T87" fmla="*/ 1 h 246"/>
                  <a:gd name="T88" fmla="*/ 2 w 288"/>
                  <a:gd name="T89" fmla="*/ 1 h 246"/>
                  <a:gd name="T90" fmla="*/ 2 w 288"/>
                  <a:gd name="T91" fmla="*/ 1 h 246"/>
                  <a:gd name="T92" fmla="*/ 2 w 288"/>
                  <a:gd name="T93" fmla="*/ 1 h 246"/>
                  <a:gd name="T94" fmla="*/ 2 w 288"/>
                  <a:gd name="T95" fmla="*/ 1 h 246"/>
                  <a:gd name="T96" fmla="*/ 2 w 288"/>
                  <a:gd name="T97" fmla="*/ 1 h 246"/>
                  <a:gd name="T98" fmla="*/ 2 w 288"/>
                  <a:gd name="T99" fmla="*/ 1 h 246"/>
                  <a:gd name="T100" fmla="*/ 2 w 288"/>
                  <a:gd name="T101" fmla="*/ 1 h 246"/>
                  <a:gd name="T102" fmla="*/ 2 w 288"/>
                  <a:gd name="T103" fmla="*/ 1 h 246"/>
                  <a:gd name="T104" fmla="*/ 2 w 288"/>
                  <a:gd name="T105" fmla="*/ 1 h 246"/>
                  <a:gd name="T106" fmla="*/ 2 w 288"/>
                  <a:gd name="T107" fmla="*/ 1 h 246"/>
                  <a:gd name="T108" fmla="*/ 2 w 288"/>
                  <a:gd name="T109" fmla="*/ 1 h 246"/>
                  <a:gd name="T110" fmla="*/ 2 w 288"/>
                  <a:gd name="T111" fmla="*/ 1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246"/>
                  <a:gd name="T170" fmla="*/ 288 w 288"/>
                  <a:gd name="T171" fmla="*/ 246 h 2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lnTo>
                      <a:pt x="258" y="18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37" name="Freeform 559"/>
              <p:cNvSpPr>
                <a:spLocks noChangeAspect="1"/>
              </p:cNvSpPr>
              <p:nvPr/>
            </p:nvSpPr>
            <p:spPr bwMode="auto">
              <a:xfrm>
                <a:off x="2381" y="2214"/>
                <a:ext cx="142" cy="218"/>
              </a:xfrm>
              <a:custGeom>
                <a:avLst/>
                <a:gdLst>
                  <a:gd name="T0" fmla="*/ 2 w 186"/>
                  <a:gd name="T1" fmla="*/ 1 h 294"/>
                  <a:gd name="T2" fmla="*/ 2 w 186"/>
                  <a:gd name="T3" fmla="*/ 1 h 294"/>
                  <a:gd name="T4" fmla="*/ 2 w 186"/>
                  <a:gd name="T5" fmla="*/ 1 h 294"/>
                  <a:gd name="T6" fmla="*/ 0 w 186"/>
                  <a:gd name="T7" fmla="*/ 1 h 294"/>
                  <a:gd name="T8" fmla="*/ 2 w 186"/>
                  <a:gd name="T9" fmla="*/ 1 h 294"/>
                  <a:gd name="T10" fmla="*/ 2 w 186"/>
                  <a:gd name="T11" fmla="*/ 1 h 294"/>
                  <a:gd name="T12" fmla="*/ 2 w 186"/>
                  <a:gd name="T13" fmla="*/ 1 h 294"/>
                  <a:gd name="T14" fmla="*/ 2 w 186"/>
                  <a:gd name="T15" fmla="*/ 1 h 294"/>
                  <a:gd name="T16" fmla="*/ 2 w 186"/>
                  <a:gd name="T17" fmla="*/ 1 h 294"/>
                  <a:gd name="T18" fmla="*/ 2 w 186"/>
                  <a:gd name="T19" fmla="*/ 1 h 294"/>
                  <a:gd name="T20" fmla="*/ 2 w 186"/>
                  <a:gd name="T21" fmla="*/ 1 h 294"/>
                  <a:gd name="T22" fmla="*/ 2 w 186"/>
                  <a:gd name="T23" fmla="*/ 1 h 294"/>
                  <a:gd name="T24" fmla="*/ 2 w 186"/>
                  <a:gd name="T25" fmla="*/ 1 h 294"/>
                  <a:gd name="T26" fmla="*/ 2 w 186"/>
                  <a:gd name="T27" fmla="*/ 0 h 294"/>
                  <a:gd name="T28" fmla="*/ 2 w 186"/>
                  <a:gd name="T29" fmla="*/ 1 h 294"/>
                  <a:gd name="T30" fmla="*/ 2 w 186"/>
                  <a:gd name="T31" fmla="*/ 1 h 294"/>
                  <a:gd name="T32" fmla="*/ 2 w 186"/>
                  <a:gd name="T33" fmla="*/ 1 h 294"/>
                  <a:gd name="T34" fmla="*/ 2 w 186"/>
                  <a:gd name="T35" fmla="*/ 1 h 294"/>
                  <a:gd name="T36" fmla="*/ 2 w 186"/>
                  <a:gd name="T37" fmla="*/ 1 h 294"/>
                  <a:gd name="T38" fmla="*/ 2 w 186"/>
                  <a:gd name="T39" fmla="*/ 1 h 294"/>
                  <a:gd name="T40" fmla="*/ 2 w 186"/>
                  <a:gd name="T41" fmla="*/ 1 h 294"/>
                  <a:gd name="T42" fmla="*/ 2 w 186"/>
                  <a:gd name="T43" fmla="*/ 1 h 294"/>
                  <a:gd name="T44" fmla="*/ 2 w 186"/>
                  <a:gd name="T45" fmla="*/ 1 h 294"/>
                  <a:gd name="T46" fmla="*/ 2 w 186"/>
                  <a:gd name="T47" fmla="*/ 1 h 294"/>
                  <a:gd name="T48" fmla="*/ 2 w 186"/>
                  <a:gd name="T49" fmla="*/ 1 h 294"/>
                  <a:gd name="T50" fmla="*/ 2 w 186"/>
                  <a:gd name="T51" fmla="*/ 1 h 294"/>
                  <a:gd name="T52" fmla="*/ 2 w 186"/>
                  <a:gd name="T53" fmla="*/ 1 h 294"/>
                  <a:gd name="T54" fmla="*/ 2 w 186"/>
                  <a:gd name="T55" fmla="*/ 1 h 294"/>
                  <a:gd name="T56" fmla="*/ 2 w 186"/>
                  <a:gd name="T57" fmla="*/ 1 h 294"/>
                  <a:gd name="T58" fmla="*/ 2 w 186"/>
                  <a:gd name="T59" fmla="*/ 1 h 294"/>
                  <a:gd name="T60" fmla="*/ 2 w 186"/>
                  <a:gd name="T61" fmla="*/ 1 h 294"/>
                  <a:gd name="T62" fmla="*/ 2 w 186"/>
                  <a:gd name="T63" fmla="*/ 1 h 294"/>
                  <a:gd name="T64" fmla="*/ 2 w 186"/>
                  <a:gd name="T65" fmla="*/ 1 h 294"/>
                  <a:gd name="T66" fmla="*/ 2 w 186"/>
                  <a:gd name="T67" fmla="*/ 1 h 294"/>
                  <a:gd name="T68" fmla="*/ 2 w 186"/>
                  <a:gd name="T69" fmla="*/ 1 h 294"/>
                  <a:gd name="T70" fmla="*/ 2 w 186"/>
                  <a:gd name="T71" fmla="*/ 1 h 294"/>
                  <a:gd name="T72" fmla="*/ 2 w 186"/>
                  <a:gd name="T73" fmla="*/ 1 h 294"/>
                  <a:gd name="T74" fmla="*/ 2 w 186"/>
                  <a:gd name="T75" fmla="*/ 1 h 294"/>
                  <a:gd name="T76" fmla="*/ 2 w 186"/>
                  <a:gd name="T77" fmla="*/ 1 h 2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6"/>
                  <a:gd name="T118" fmla="*/ 0 h 294"/>
                  <a:gd name="T119" fmla="*/ 186 w 186"/>
                  <a:gd name="T120" fmla="*/ 294 h 2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6" h="294">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close/>
                  </a:path>
                </a:pathLst>
              </a:custGeom>
              <a:solidFill>
                <a:srgbClr val="FF4500"/>
              </a:solidFill>
              <a:ln w="9525">
                <a:solidFill>
                  <a:srgbClr val="FF4500"/>
                </a:solidFill>
                <a:round/>
                <a:headEnd/>
                <a:tailEnd/>
              </a:ln>
            </p:spPr>
            <p:txBody>
              <a:bodyPr/>
              <a:lstStyle/>
              <a:p>
                <a:endParaRPr lang="en-US"/>
              </a:p>
            </p:txBody>
          </p:sp>
          <p:sp>
            <p:nvSpPr>
              <p:cNvPr id="22738" name="Freeform 560"/>
              <p:cNvSpPr>
                <a:spLocks noChangeAspect="1"/>
              </p:cNvSpPr>
              <p:nvPr/>
            </p:nvSpPr>
            <p:spPr bwMode="auto">
              <a:xfrm>
                <a:off x="2381" y="2214"/>
                <a:ext cx="142" cy="223"/>
              </a:xfrm>
              <a:custGeom>
                <a:avLst/>
                <a:gdLst>
                  <a:gd name="T0" fmla="*/ 2 w 186"/>
                  <a:gd name="T1" fmla="*/ 1 h 300"/>
                  <a:gd name="T2" fmla="*/ 2 w 186"/>
                  <a:gd name="T3" fmla="*/ 1 h 300"/>
                  <a:gd name="T4" fmla="*/ 2 w 186"/>
                  <a:gd name="T5" fmla="*/ 1 h 300"/>
                  <a:gd name="T6" fmla="*/ 0 w 186"/>
                  <a:gd name="T7" fmla="*/ 1 h 300"/>
                  <a:gd name="T8" fmla="*/ 2 w 186"/>
                  <a:gd name="T9" fmla="*/ 1 h 300"/>
                  <a:gd name="T10" fmla="*/ 2 w 186"/>
                  <a:gd name="T11" fmla="*/ 1 h 300"/>
                  <a:gd name="T12" fmla="*/ 2 w 186"/>
                  <a:gd name="T13" fmla="*/ 1 h 300"/>
                  <a:gd name="T14" fmla="*/ 2 w 186"/>
                  <a:gd name="T15" fmla="*/ 1 h 300"/>
                  <a:gd name="T16" fmla="*/ 2 w 186"/>
                  <a:gd name="T17" fmla="*/ 1 h 300"/>
                  <a:gd name="T18" fmla="*/ 2 w 186"/>
                  <a:gd name="T19" fmla="*/ 1 h 300"/>
                  <a:gd name="T20" fmla="*/ 2 w 186"/>
                  <a:gd name="T21" fmla="*/ 1 h 300"/>
                  <a:gd name="T22" fmla="*/ 2 w 186"/>
                  <a:gd name="T23" fmla="*/ 1 h 300"/>
                  <a:gd name="T24" fmla="*/ 2 w 186"/>
                  <a:gd name="T25" fmla="*/ 1 h 300"/>
                  <a:gd name="T26" fmla="*/ 2 w 186"/>
                  <a:gd name="T27" fmla="*/ 0 h 300"/>
                  <a:gd name="T28" fmla="*/ 2 w 186"/>
                  <a:gd name="T29" fmla="*/ 1 h 300"/>
                  <a:gd name="T30" fmla="*/ 2 w 186"/>
                  <a:gd name="T31" fmla="*/ 1 h 300"/>
                  <a:gd name="T32" fmla="*/ 2 w 186"/>
                  <a:gd name="T33" fmla="*/ 1 h 300"/>
                  <a:gd name="T34" fmla="*/ 2 w 186"/>
                  <a:gd name="T35" fmla="*/ 1 h 300"/>
                  <a:gd name="T36" fmla="*/ 2 w 186"/>
                  <a:gd name="T37" fmla="*/ 1 h 300"/>
                  <a:gd name="T38" fmla="*/ 2 w 186"/>
                  <a:gd name="T39" fmla="*/ 1 h 300"/>
                  <a:gd name="T40" fmla="*/ 2 w 186"/>
                  <a:gd name="T41" fmla="*/ 1 h 300"/>
                  <a:gd name="T42" fmla="*/ 2 w 186"/>
                  <a:gd name="T43" fmla="*/ 1 h 300"/>
                  <a:gd name="T44" fmla="*/ 2 w 186"/>
                  <a:gd name="T45" fmla="*/ 1 h 300"/>
                  <a:gd name="T46" fmla="*/ 2 w 186"/>
                  <a:gd name="T47" fmla="*/ 1 h 300"/>
                  <a:gd name="T48" fmla="*/ 2 w 186"/>
                  <a:gd name="T49" fmla="*/ 1 h 300"/>
                  <a:gd name="T50" fmla="*/ 2 w 186"/>
                  <a:gd name="T51" fmla="*/ 1 h 300"/>
                  <a:gd name="T52" fmla="*/ 2 w 186"/>
                  <a:gd name="T53" fmla="*/ 1 h 300"/>
                  <a:gd name="T54" fmla="*/ 2 w 186"/>
                  <a:gd name="T55" fmla="*/ 1 h 300"/>
                  <a:gd name="T56" fmla="*/ 2 w 186"/>
                  <a:gd name="T57" fmla="*/ 1 h 300"/>
                  <a:gd name="T58" fmla="*/ 2 w 186"/>
                  <a:gd name="T59" fmla="*/ 1 h 300"/>
                  <a:gd name="T60" fmla="*/ 2 w 186"/>
                  <a:gd name="T61" fmla="*/ 1 h 300"/>
                  <a:gd name="T62" fmla="*/ 2 w 186"/>
                  <a:gd name="T63" fmla="*/ 1 h 300"/>
                  <a:gd name="T64" fmla="*/ 2 w 186"/>
                  <a:gd name="T65" fmla="*/ 1 h 300"/>
                  <a:gd name="T66" fmla="*/ 2 w 186"/>
                  <a:gd name="T67" fmla="*/ 1 h 300"/>
                  <a:gd name="T68" fmla="*/ 2 w 186"/>
                  <a:gd name="T69" fmla="*/ 1 h 300"/>
                  <a:gd name="T70" fmla="*/ 2 w 186"/>
                  <a:gd name="T71" fmla="*/ 1 h 300"/>
                  <a:gd name="T72" fmla="*/ 2 w 186"/>
                  <a:gd name="T73" fmla="*/ 1 h 300"/>
                  <a:gd name="T74" fmla="*/ 2 w 186"/>
                  <a:gd name="T75" fmla="*/ 1 h 300"/>
                  <a:gd name="T76" fmla="*/ 2 w 186"/>
                  <a:gd name="T77" fmla="*/ 1 h 300"/>
                  <a:gd name="T78" fmla="*/ 2 w 186"/>
                  <a:gd name="T79" fmla="*/ 1 h 3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6"/>
                  <a:gd name="T121" fmla="*/ 0 h 300"/>
                  <a:gd name="T122" fmla="*/ 186 w 186"/>
                  <a:gd name="T123" fmla="*/ 300 h 3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6" h="300">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lnTo>
                      <a:pt x="54" y="30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39" name="Freeform 561"/>
              <p:cNvSpPr>
                <a:spLocks noChangeAspect="1"/>
              </p:cNvSpPr>
              <p:nvPr/>
            </p:nvSpPr>
            <p:spPr bwMode="auto">
              <a:xfrm>
                <a:off x="2144" y="2629"/>
                <a:ext cx="178" cy="84"/>
              </a:xfrm>
              <a:custGeom>
                <a:avLst/>
                <a:gdLst>
                  <a:gd name="T0" fmla="*/ 2 w 234"/>
                  <a:gd name="T1" fmla="*/ 0 h 114"/>
                  <a:gd name="T2" fmla="*/ 2 w 234"/>
                  <a:gd name="T3" fmla="*/ 1 h 114"/>
                  <a:gd name="T4" fmla="*/ 2 w 234"/>
                  <a:gd name="T5" fmla="*/ 1 h 114"/>
                  <a:gd name="T6" fmla="*/ 2 w 234"/>
                  <a:gd name="T7" fmla="*/ 1 h 114"/>
                  <a:gd name="T8" fmla="*/ 2 w 234"/>
                  <a:gd name="T9" fmla="*/ 1 h 114"/>
                  <a:gd name="T10" fmla="*/ 2 w 234"/>
                  <a:gd name="T11" fmla="*/ 1 h 114"/>
                  <a:gd name="T12" fmla="*/ 2 w 234"/>
                  <a:gd name="T13" fmla="*/ 1 h 114"/>
                  <a:gd name="T14" fmla="*/ 2 w 234"/>
                  <a:gd name="T15" fmla="*/ 1 h 114"/>
                  <a:gd name="T16" fmla="*/ 2 w 234"/>
                  <a:gd name="T17" fmla="*/ 1 h 114"/>
                  <a:gd name="T18" fmla="*/ 2 w 234"/>
                  <a:gd name="T19" fmla="*/ 1 h 114"/>
                  <a:gd name="T20" fmla="*/ 2 w 234"/>
                  <a:gd name="T21" fmla="*/ 1 h 114"/>
                  <a:gd name="T22" fmla="*/ 2 w 234"/>
                  <a:gd name="T23" fmla="*/ 1 h 114"/>
                  <a:gd name="T24" fmla="*/ 2 w 234"/>
                  <a:gd name="T25" fmla="*/ 1 h 114"/>
                  <a:gd name="T26" fmla="*/ 2 w 234"/>
                  <a:gd name="T27" fmla="*/ 1 h 114"/>
                  <a:gd name="T28" fmla="*/ 2 w 234"/>
                  <a:gd name="T29" fmla="*/ 1 h 114"/>
                  <a:gd name="T30" fmla="*/ 2 w 234"/>
                  <a:gd name="T31" fmla="*/ 1 h 114"/>
                  <a:gd name="T32" fmla="*/ 2 w 234"/>
                  <a:gd name="T33" fmla="*/ 1 h 114"/>
                  <a:gd name="T34" fmla="*/ 2 w 234"/>
                  <a:gd name="T35" fmla="*/ 1 h 114"/>
                  <a:gd name="T36" fmla="*/ 2 w 234"/>
                  <a:gd name="T37" fmla="*/ 1 h 114"/>
                  <a:gd name="T38" fmla="*/ 2 w 234"/>
                  <a:gd name="T39" fmla="*/ 1 h 114"/>
                  <a:gd name="T40" fmla="*/ 2 w 234"/>
                  <a:gd name="T41" fmla="*/ 1 h 114"/>
                  <a:gd name="T42" fmla="*/ 2 w 234"/>
                  <a:gd name="T43" fmla="*/ 1 h 114"/>
                  <a:gd name="T44" fmla="*/ 2 w 234"/>
                  <a:gd name="T45" fmla="*/ 1 h 114"/>
                  <a:gd name="T46" fmla="*/ 2 w 234"/>
                  <a:gd name="T47" fmla="*/ 1 h 114"/>
                  <a:gd name="T48" fmla="*/ 2 w 234"/>
                  <a:gd name="T49" fmla="*/ 1 h 114"/>
                  <a:gd name="T50" fmla="*/ 2 w 234"/>
                  <a:gd name="T51" fmla="*/ 1 h 114"/>
                  <a:gd name="T52" fmla="*/ 2 w 234"/>
                  <a:gd name="T53" fmla="*/ 1 h 114"/>
                  <a:gd name="T54" fmla="*/ 2 w 234"/>
                  <a:gd name="T55" fmla="*/ 1 h 114"/>
                  <a:gd name="T56" fmla="*/ 2 w 234"/>
                  <a:gd name="T57" fmla="*/ 1 h 114"/>
                  <a:gd name="T58" fmla="*/ 2 w 234"/>
                  <a:gd name="T59" fmla="*/ 1 h 114"/>
                  <a:gd name="T60" fmla="*/ 2 w 234"/>
                  <a:gd name="T61" fmla="*/ 1 h 114"/>
                  <a:gd name="T62" fmla="*/ 2 w 234"/>
                  <a:gd name="T63" fmla="*/ 1 h 114"/>
                  <a:gd name="T64" fmla="*/ 2 w 234"/>
                  <a:gd name="T65" fmla="*/ 1 h 114"/>
                  <a:gd name="T66" fmla="*/ 2 w 234"/>
                  <a:gd name="T67" fmla="*/ 1 h 114"/>
                  <a:gd name="T68" fmla="*/ 2 w 234"/>
                  <a:gd name="T69" fmla="*/ 1 h 114"/>
                  <a:gd name="T70" fmla="*/ 2 w 234"/>
                  <a:gd name="T71" fmla="*/ 1 h 114"/>
                  <a:gd name="T72" fmla="*/ 2 w 234"/>
                  <a:gd name="T73" fmla="*/ 1 h 114"/>
                  <a:gd name="T74" fmla="*/ 2 w 234"/>
                  <a:gd name="T75" fmla="*/ 1 h 114"/>
                  <a:gd name="T76" fmla="*/ 2 w 234"/>
                  <a:gd name="T77" fmla="*/ 1 h 114"/>
                  <a:gd name="T78" fmla="*/ 0 w 234"/>
                  <a:gd name="T79" fmla="*/ 1 h 114"/>
                  <a:gd name="T80" fmla="*/ 2 w 234"/>
                  <a:gd name="T81" fmla="*/ 1 h 114"/>
                  <a:gd name="T82" fmla="*/ 2 w 234"/>
                  <a:gd name="T83" fmla="*/ 0 h 1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4"/>
                  <a:gd name="T127" fmla="*/ 0 h 114"/>
                  <a:gd name="T128" fmla="*/ 234 w 234"/>
                  <a:gd name="T129" fmla="*/ 114 h 1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close/>
                  </a:path>
                </a:pathLst>
              </a:custGeom>
              <a:solidFill>
                <a:srgbClr val="B22222"/>
              </a:solidFill>
              <a:ln w="9525">
                <a:solidFill>
                  <a:srgbClr val="B22222"/>
                </a:solidFill>
                <a:round/>
                <a:headEnd/>
                <a:tailEnd/>
              </a:ln>
            </p:spPr>
            <p:txBody>
              <a:bodyPr/>
              <a:lstStyle/>
              <a:p>
                <a:endParaRPr lang="en-US"/>
              </a:p>
            </p:txBody>
          </p:sp>
          <p:sp>
            <p:nvSpPr>
              <p:cNvPr id="22740" name="Freeform 562"/>
              <p:cNvSpPr>
                <a:spLocks noChangeAspect="1"/>
              </p:cNvSpPr>
              <p:nvPr/>
            </p:nvSpPr>
            <p:spPr bwMode="auto">
              <a:xfrm>
                <a:off x="2144" y="2629"/>
                <a:ext cx="178" cy="84"/>
              </a:xfrm>
              <a:custGeom>
                <a:avLst/>
                <a:gdLst>
                  <a:gd name="T0" fmla="*/ 2 w 234"/>
                  <a:gd name="T1" fmla="*/ 0 h 114"/>
                  <a:gd name="T2" fmla="*/ 2 w 234"/>
                  <a:gd name="T3" fmla="*/ 1 h 114"/>
                  <a:gd name="T4" fmla="*/ 2 w 234"/>
                  <a:gd name="T5" fmla="*/ 1 h 114"/>
                  <a:gd name="T6" fmla="*/ 2 w 234"/>
                  <a:gd name="T7" fmla="*/ 1 h 114"/>
                  <a:gd name="T8" fmla="*/ 2 w 234"/>
                  <a:gd name="T9" fmla="*/ 1 h 114"/>
                  <a:gd name="T10" fmla="*/ 2 w 234"/>
                  <a:gd name="T11" fmla="*/ 1 h 114"/>
                  <a:gd name="T12" fmla="*/ 2 w 234"/>
                  <a:gd name="T13" fmla="*/ 1 h 114"/>
                  <a:gd name="T14" fmla="*/ 2 w 234"/>
                  <a:gd name="T15" fmla="*/ 1 h 114"/>
                  <a:gd name="T16" fmla="*/ 2 w 234"/>
                  <a:gd name="T17" fmla="*/ 1 h 114"/>
                  <a:gd name="T18" fmla="*/ 2 w 234"/>
                  <a:gd name="T19" fmla="*/ 1 h 114"/>
                  <a:gd name="T20" fmla="*/ 2 w 234"/>
                  <a:gd name="T21" fmla="*/ 1 h 114"/>
                  <a:gd name="T22" fmla="*/ 2 w 234"/>
                  <a:gd name="T23" fmla="*/ 1 h 114"/>
                  <a:gd name="T24" fmla="*/ 2 w 234"/>
                  <a:gd name="T25" fmla="*/ 1 h 114"/>
                  <a:gd name="T26" fmla="*/ 2 w 234"/>
                  <a:gd name="T27" fmla="*/ 1 h 114"/>
                  <a:gd name="T28" fmla="*/ 2 w 234"/>
                  <a:gd name="T29" fmla="*/ 1 h 114"/>
                  <a:gd name="T30" fmla="*/ 2 w 234"/>
                  <a:gd name="T31" fmla="*/ 1 h 114"/>
                  <a:gd name="T32" fmla="*/ 2 w 234"/>
                  <a:gd name="T33" fmla="*/ 1 h 114"/>
                  <a:gd name="T34" fmla="*/ 2 w 234"/>
                  <a:gd name="T35" fmla="*/ 1 h 114"/>
                  <a:gd name="T36" fmla="*/ 2 w 234"/>
                  <a:gd name="T37" fmla="*/ 1 h 114"/>
                  <a:gd name="T38" fmla="*/ 2 w 234"/>
                  <a:gd name="T39" fmla="*/ 1 h 114"/>
                  <a:gd name="T40" fmla="*/ 2 w 234"/>
                  <a:gd name="T41" fmla="*/ 1 h 114"/>
                  <a:gd name="T42" fmla="*/ 2 w 234"/>
                  <a:gd name="T43" fmla="*/ 1 h 114"/>
                  <a:gd name="T44" fmla="*/ 2 w 234"/>
                  <a:gd name="T45" fmla="*/ 1 h 114"/>
                  <a:gd name="T46" fmla="*/ 2 w 234"/>
                  <a:gd name="T47" fmla="*/ 1 h 114"/>
                  <a:gd name="T48" fmla="*/ 2 w 234"/>
                  <a:gd name="T49" fmla="*/ 1 h 114"/>
                  <a:gd name="T50" fmla="*/ 2 w 234"/>
                  <a:gd name="T51" fmla="*/ 1 h 114"/>
                  <a:gd name="T52" fmla="*/ 2 w 234"/>
                  <a:gd name="T53" fmla="*/ 1 h 114"/>
                  <a:gd name="T54" fmla="*/ 2 w 234"/>
                  <a:gd name="T55" fmla="*/ 1 h 114"/>
                  <a:gd name="T56" fmla="*/ 2 w 234"/>
                  <a:gd name="T57" fmla="*/ 1 h 114"/>
                  <a:gd name="T58" fmla="*/ 2 w 234"/>
                  <a:gd name="T59" fmla="*/ 1 h 114"/>
                  <a:gd name="T60" fmla="*/ 2 w 234"/>
                  <a:gd name="T61" fmla="*/ 1 h 114"/>
                  <a:gd name="T62" fmla="*/ 2 w 234"/>
                  <a:gd name="T63" fmla="*/ 1 h 114"/>
                  <a:gd name="T64" fmla="*/ 2 w 234"/>
                  <a:gd name="T65" fmla="*/ 1 h 114"/>
                  <a:gd name="T66" fmla="*/ 2 w 234"/>
                  <a:gd name="T67" fmla="*/ 1 h 114"/>
                  <a:gd name="T68" fmla="*/ 2 w 234"/>
                  <a:gd name="T69" fmla="*/ 1 h 114"/>
                  <a:gd name="T70" fmla="*/ 2 w 234"/>
                  <a:gd name="T71" fmla="*/ 1 h 114"/>
                  <a:gd name="T72" fmla="*/ 2 w 234"/>
                  <a:gd name="T73" fmla="*/ 1 h 114"/>
                  <a:gd name="T74" fmla="*/ 2 w 234"/>
                  <a:gd name="T75" fmla="*/ 1 h 114"/>
                  <a:gd name="T76" fmla="*/ 2 w 234"/>
                  <a:gd name="T77" fmla="*/ 1 h 114"/>
                  <a:gd name="T78" fmla="*/ 2 w 234"/>
                  <a:gd name="T79" fmla="*/ 1 h 114"/>
                  <a:gd name="T80" fmla="*/ 0 w 234"/>
                  <a:gd name="T81" fmla="*/ 1 h 114"/>
                  <a:gd name="T82" fmla="*/ 2 w 234"/>
                  <a:gd name="T83" fmla="*/ 1 h 114"/>
                  <a:gd name="T84" fmla="*/ 2 w 234"/>
                  <a:gd name="T85" fmla="*/ 0 h 114"/>
                  <a:gd name="T86" fmla="*/ 2 w 234"/>
                  <a:gd name="T87" fmla="*/ 1 h 1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4"/>
                  <a:gd name="T133" fmla="*/ 0 h 114"/>
                  <a:gd name="T134" fmla="*/ 234 w 234"/>
                  <a:gd name="T135" fmla="*/ 114 h 1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68" y="66"/>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lnTo>
                      <a:pt x="180"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41" name="Freeform 563"/>
              <p:cNvSpPr>
                <a:spLocks noChangeAspect="1"/>
              </p:cNvSpPr>
              <p:nvPr/>
            </p:nvSpPr>
            <p:spPr bwMode="auto">
              <a:xfrm>
                <a:off x="2336" y="2441"/>
                <a:ext cx="132" cy="67"/>
              </a:xfrm>
              <a:custGeom>
                <a:avLst/>
                <a:gdLst>
                  <a:gd name="T0" fmla="*/ 2 w 174"/>
                  <a:gd name="T1" fmla="*/ 1 h 90"/>
                  <a:gd name="T2" fmla="*/ 2 w 174"/>
                  <a:gd name="T3" fmla="*/ 1 h 90"/>
                  <a:gd name="T4" fmla="*/ 2 w 174"/>
                  <a:gd name="T5" fmla="*/ 0 h 90"/>
                  <a:gd name="T6" fmla="*/ 2 w 174"/>
                  <a:gd name="T7" fmla="*/ 1 h 90"/>
                  <a:gd name="T8" fmla="*/ 2 w 174"/>
                  <a:gd name="T9" fmla="*/ 1 h 90"/>
                  <a:gd name="T10" fmla="*/ 2 w 174"/>
                  <a:gd name="T11" fmla="*/ 1 h 90"/>
                  <a:gd name="T12" fmla="*/ 2 w 174"/>
                  <a:gd name="T13" fmla="*/ 1 h 90"/>
                  <a:gd name="T14" fmla="*/ 2 w 174"/>
                  <a:gd name="T15" fmla="*/ 1 h 90"/>
                  <a:gd name="T16" fmla="*/ 2 w 174"/>
                  <a:gd name="T17" fmla="*/ 1 h 90"/>
                  <a:gd name="T18" fmla="*/ 2 w 174"/>
                  <a:gd name="T19" fmla="*/ 1 h 90"/>
                  <a:gd name="T20" fmla="*/ 2 w 174"/>
                  <a:gd name="T21" fmla="*/ 1 h 90"/>
                  <a:gd name="T22" fmla="*/ 2 w 174"/>
                  <a:gd name="T23" fmla="*/ 1 h 90"/>
                  <a:gd name="T24" fmla="*/ 2 w 174"/>
                  <a:gd name="T25" fmla="*/ 1 h 90"/>
                  <a:gd name="T26" fmla="*/ 2 w 174"/>
                  <a:gd name="T27" fmla="*/ 1 h 90"/>
                  <a:gd name="T28" fmla="*/ 2 w 174"/>
                  <a:gd name="T29" fmla="*/ 1 h 90"/>
                  <a:gd name="T30" fmla="*/ 2 w 174"/>
                  <a:gd name="T31" fmla="*/ 1 h 90"/>
                  <a:gd name="T32" fmla="*/ 2 w 174"/>
                  <a:gd name="T33" fmla="*/ 1 h 90"/>
                  <a:gd name="T34" fmla="*/ 2 w 174"/>
                  <a:gd name="T35" fmla="*/ 1 h 90"/>
                  <a:gd name="T36" fmla="*/ 0 w 174"/>
                  <a:gd name="T37" fmla="*/ 1 h 90"/>
                  <a:gd name="T38" fmla="*/ 0 w 174"/>
                  <a:gd name="T39" fmla="*/ 1 h 90"/>
                  <a:gd name="T40" fmla="*/ 2 w 174"/>
                  <a:gd name="T41" fmla="*/ 1 h 90"/>
                  <a:gd name="T42" fmla="*/ 2 w 174"/>
                  <a:gd name="T43" fmla="*/ 1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4"/>
                  <a:gd name="T67" fmla="*/ 0 h 90"/>
                  <a:gd name="T68" fmla="*/ 174 w 174"/>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close/>
                  </a:path>
                </a:pathLst>
              </a:custGeom>
              <a:solidFill>
                <a:srgbClr val="FF8C00"/>
              </a:solidFill>
              <a:ln w="9525">
                <a:solidFill>
                  <a:srgbClr val="FF8C00"/>
                </a:solidFill>
                <a:round/>
                <a:headEnd/>
                <a:tailEnd/>
              </a:ln>
            </p:spPr>
            <p:txBody>
              <a:bodyPr/>
              <a:lstStyle/>
              <a:p>
                <a:endParaRPr lang="en-US"/>
              </a:p>
            </p:txBody>
          </p:sp>
          <p:sp>
            <p:nvSpPr>
              <p:cNvPr id="22742" name="Freeform 564"/>
              <p:cNvSpPr>
                <a:spLocks noChangeAspect="1"/>
              </p:cNvSpPr>
              <p:nvPr/>
            </p:nvSpPr>
            <p:spPr bwMode="auto">
              <a:xfrm>
                <a:off x="2336" y="2441"/>
                <a:ext cx="132" cy="67"/>
              </a:xfrm>
              <a:custGeom>
                <a:avLst/>
                <a:gdLst>
                  <a:gd name="T0" fmla="*/ 2 w 174"/>
                  <a:gd name="T1" fmla="*/ 1 h 90"/>
                  <a:gd name="T2" fmla="*/ 2 w 174"/>
                  <a:gd name="T3" fmla="*/ 1 h 90"/>
                  <a:gd name="T4" fmla="*/ 2 w 174"/>
                  <a:gd name="T5" fmla="*/ 0 h 90"/>
                  <a:gd name="T6" fmla="*/ 2 w 174"/>
                  <a:gd name="T7" fmla="*/ 1 h 90"/>
                  <a:gd name="T8" fmla="*/ 2 w 174"/>
                  <a:gd name="T9" fmla="*/ 1 h 90"/>
                  <a:gd name="T10" fmla="*/ 2 w 174"/>
                  <a:gd name="T11" fmla="*/ 1 h 90"/>
                  <a:gd name="T12" fmla="*/ 2 w 174"/>
                  <a:gd name="T13" fmla="*/ 1 h 90"/>
                  <a:gd name="T14" fmla="*/ 2 w 174"/>
                  <a:gd name="T15" fmla="*/ 1 h 90"/>
                  <a:gd name="T16" fmla="*/ 2 w 174"/>
                  <a:gd name="T17" fmla="*/ 1 h 90"/>
                  <a:gd name="T18" fmla="*/ 2 w 174"/>
                  <a:gd name="T19" fmla="*/ 1 h 90"/>
                  <a:gd name="T20" fmla="*/ 2 w 174"/>
                  <a:gd name="T21" fmla="*/ 1 h 90"/>
                  <a:gd name="T22" fmla="*/ 2 w 174"/>
                  <a:gd name="T23" fmla="*/ 1 h 90"/>
                  <a:gd name="T24" fmla="*/ 2 w 174"/>
                  <a:gd name="T25" fmla="*/ 1 h 90"/>
                  <a:gd name="T26" fmla="*/ 2 w 174"/>
                  <a:gd name="T27" fmla="*/ 1 h 90"/>
                  <a:gd name="T28" fmla="*/ 2 w 174"/>
                  <a:gd name="T29" fmla="*/ 1 h 90"/>
                  <a:gd name="T30" fmla="*/ 2 w 174"/>
                  <a:gd name="T31" fmla="*/ 1 h 90"/>
                  <a:gd name="T32" fmla="*/ 2 w 174"/>
                  <a:gd name="T33" fmla="*/ 1 h 90"/>
                  <a:gd name="T34" fmla="*/ 2 w 174"/>
                  <a:gd name="T35" fmla="*/ 1 h 90"/>
                  <a:gd name="T36" fmla="*/ 0 w 174"/>
                  <a:gd name="T37" fmla="*/ 1 h 90"/>
                  <a:gd name="T38" fmla="*/ 0 w 174"/>
                  <a:gd name="T39" fmla="*/ 1 h 90"/>
                  <a:gd name="T40" fmla="*/ 2 w 174"/>
                  <a:gd name="T41" fmla="*/ 1 h 90"/>
                  <a:gd name="T42" fmla="*/ 2 w 174"/>
                  <a:gd name="T43" fmla="*/ 1 h 90"/>
                  <a:gd name="T44" fmla="*/ 2 w 174"/>
                  <a:gd name="T45" fmla="*/ 1 h 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4"/>
                  <a:gd name="T70" fmla="*/ 0 h 90"/>
                  <a:gd name="T71" fmla="*/ 174 w 174"/>
                  <a:gd name="T72" fmla="*/ 90 h 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lnTo>
                      <a:pt x="36" y="3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43" name="Freeform 565"/>
              <p:cNvSpPr>
                <a:spLocks noChangeAspect="1"/>
              </p:cNvSpPr>
              <p:nvPr/>
            </p:nvSpPr>
            <p:spPr bwMode="auto">
              <a:xfrm>
                <a:off x="1864" y="2397"/>
                <a:ext cx="151" cy="196"/>
              </a:xfrm>
              <a:custGeom>
                <a:avLst/>
                <a:gdLst>
                  <a:gd name="T0" fmla="*/ 2 w 198"/>
                  <a:gd name="T1" fmla="*/ 1 h 264"/>
                  <a:gd name="T2" fmla="*/ 0 w 198"/>
                  <a:gd name="T3" fmla="*/ 1 h 264"/>
                  <a:gd name="T4" fmla="*/ 2 w 198"/>
                  <a:gd name="T5" fmla="*/ 1 h 264"/>
                  <a:gd name="T6" fmla="*/ 0 w 198"/>
                  <a:gd name="T7" fmla="*/ 1 h 264"/>
                  <a:gd name="T8" fmla="*/ 2 w 198"/>
                  <a:gd name="T9" fmla="*/ 1 h 264"/>
                  <a:gd name="T10" fmla="*/ 2 w 198"/>
                  <a:gd name="T11" fmla="*/ 1 h 264"/>
                  <a:gd name="T12" fmla="*/ 2 w 198"/>
                  <a:gd name="T13" fmla="*/ 1 h 264"/>
                  <a:gd name="T14" fmla="*/ 2 w 198"/>
                  <a:gd name="T15" fmla="*/ 1 h 264"/>
                  <a:gd name="T16" fmla="*/ 2 w 198"/>
                  <a:gd name="T17" fmla="*/ 1 h 264"/>
                  <a:gd name="T18" fmla="*/ 2 w 198"/>
                  <a:gd name="T19" fmla="*/ 1 h 264"/>
                  <a:gd name="T20" fmla="*/ 2 w 198"/>
                  <a:gd name="T21" fmla="*/ 1 h 264"/>
                  <a:gd name="T22" fmla="*/ 2 w 198"/>
                  <a:gd name="T23" fmla="*/ 0 h 264"/>
                  <a:gd name="T24" fmla="*/ 2 w 198"/>
                  <a:gd name="T25" fmla="*/ 1 h 264"/>
                  <a:gd name="T26" fmla="*/ 2 w 198"/>
                  <a:gd name="T27" fmla="*/ 1 h 264"/>
                  <a:gd name="T28" fmla="*/ 2 w 198"/>
                  <a:gd name="T29" fmla="*/ 1 h 264"/>
                  <a:gd name="T30" fmla="*/ 2 w 198"/>
                  <a:gd name="T31" fmla="*/ 1 h 264"/>
                  <a:gd name="T32" fmla="*/ 2 w 198"/>
                  <a:gd name="T33" fmla="*/ 1 h 264"/>
                  <a:gd name="T34" fmla="*/ 2 w 198"/>
                  <a:gd name="T35" fmla="*/ 1 h 264"/>
                  <a:gd name="T36" fmla="*/ 2 w 198"/>
                  <a:gd name="T37" fmla="*/ 1 h 264"/>
                  <a:gd name="T38" fmla="*/ 2 w 198"/>
                  <a:gd name="T39" fmla="*/ 1 h 264"/>
                  <a:gd name="T40" fmla="*/ 2 w 198"/>
                  <a:gd name="T41" fmla="*/ 1 h 264"/>
                  <a:gd name="T42" fmla="*/ 2 w 198"/>
                  <a:gd name="T43" fmla="*/ 1 h 264"/>
                  <a:gd name="T44" fmla="*/ 2 w 198"/>
                  <a:gd name="T45" fmla="*/ 1 h 264"/>
                  <a:gd name="T46" fmla="*/ 2 w 198"/>
                  <a:gd name="T47" fmla="*/ 1 h 264"/>
                  <a:gd name="T48" fmla="*/ 2 w 198"/>
                  <a:gd name="T49" fmla="*/ 1 h 264"/>
                  <a:gd name="T50" fmla="*/ 2 w 198"/>
                  <a:gd name="T51" fmla="*/ 1 h 264"/>
                  <a:gd name="T52" fmla="*/ 2 w 198"/>
                  <a:gd name="T53" fmla="*/ 1 h 264"/>
                  <a:gd name="T54" fmla="*/ 2 w 198"/>
                  <a:gd name="T55" fmla="*/ 1 h 264"/>
                  <a:gd name="T56" fmla="*/ 2 w 198"/>
                  <a:gd name="T57" fmla="*/ 1 h 264"/>
                  <a:gd name="T58" fmla="*/ 2 w 198"/>
                  <a:gd name="T59" fmla="*/ 1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
                  <a:gd name="T91" fmla="*/ 0 h 264"/>
                  <a:gd name="T92" fmla="*/ 198 w 198"/>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 h="264">
                    <a:moveTo>
                      <a:pt x="96" y="258"/>
                    </a:moveTo>
                    <a:lnTo>
                      <a:pt x="0" y="264"/>
                    </a:lnTo>
                    <a:lnTo>
                      <a:pt x="24" y="204"/>
                    </a:lnTo>
                    <a:lnTo>
                      <a:pt x="0" y="144"/>
                    </a:lnTo>
                    <a:lnTo>
                      <a:pt x="6" y="78"/>
                    </a:lnTo>
                    <a:lnTo>
                      <a:pt x="36" y="42"/>
                    </a:lnTo>
                    <a:lnTo>
                      <a:pt x="36" y="66"/>
                    </a:lnTo>
                    <a:lnTo>
                      <a:pt x="42" y="54"/>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close/>
                  </a:path>
                </a:pathLst>
              </a:custGeom>
              <a:solidFill>
                <a:srgbClr val="B22222"/>
              </a:solidFill>
              <a:ln w="9525">
                <a:solidFill>
                  <a:srgbClr val="B22222"/>
                </a:solidFill>
                <a:round/>
                <a:headEnd/>
                <a:tailEnd/>
              </a:ln>
            </p:spPr>
            <p:txBody>
              <a:bodyPr/>
              <a:lstStyle/>
              <a:p>
                <a:endParaRPr lang="en-US"/>
              </a:p>
            </p:txBody>
          </p:sp>
          <p:sp>
            <p:nvSpPr>
              <p:cNvPr id="22744" name="Freeform 566"/>
              <p:cNvSpPr>
                <a:spLocks noChangeAspect="1"/>
              </p:cNvSpPr>
              <p:nvPr/>
            </p:nvSpPr>
            <p:spPr bwMode="auto">
              <a:xfrm>
                <a:off x="1864" y="2397"/>
                <a:ext cx="151" cy="196"/>
              </a:xfrm>
              <a:custGeom>
                <a:avLst/>
                <a:gdLst>
                  <a:gd name="T0" fmla="*/ 2 w 198"/>
                  <a:gd name="T1" fmla="*/ 1 h 264"/>
                  <a:gd name="T2" fmla="*/ 0 w 198"/>
                  <a:gd name="T3" fmla="*/ 1 h 264"/>
                  <a:gd name="T4" fmla="*/ 2 w 198"/>
                  <a:gd name="T5" fmla="*/ 1 h 264"/>
                  <a:gd name="T6" fmla="*/ 0 w 198"/>
                  <a:gd name="T7" fmla="*/ 1 h 264"/>
                  <a:gd name="T8" fmla="*/ 2 w 198"/>
                  <a:gd name="T9" fmla="*/ 1 h 264"/>
                  <a:gd name="T10" fmla="*/ 2 w 198"/>
                  <a:gd name="T11" fmla="*/ 1 h 264"/>
                  <a:gd name="T12" fmla="*/ 2 w 198"/>
                  <a:gd name="T13" fmla="*/ 1 h 264"/>
                  <a:gd name="T14" fmla="*/ 2 w 198"/>
                  <a:gd name="T15" fmla="*/ 1 h 264"/>
                  <a:gd name="T16" fmla="*/ 2 w 198"/>
                  <a:gd name="T17" fmla="*/ 1 h 264"/>
                  <a:gd name="T18" fmla="*/ 2 w 198"/>
                  <a:gd name="T19" fmla="*/ 1 h 264"/>
                  <a:gd name="T20" fmla="*/ 2 w 198"/>
                  <a:gd name="T21" fmla="*/ 1 h 264"/>
                  <a:gd name="T22" fmla="*/ 2 w 198"/>
                  <a:gd name="T23" fmla="*/ 1 h 264"/>
                  <a:gd name="T24" fmla="*/ 2 w 198"/>
                  <a:gd name="T25" fmla="*/ 0 h 264"/>
                  <a:gd name="T26" fmla="*/ 2 w 198"/>
                  <a:gd name="T27" fmla="*/ 1 h 264"/>
                  <a:gd name="T28" fmla="*/ 2 w 198"/>
                  <a:gd name="T29" fmla="*/ 1 h 264"/>
                  <a:gd name="T30" fmla="*/ 2 w 198"/>
                  <a:gd name="T31" fmla="*/ 1 h 264"/>
                  <a:gd name="T32" fmla="*/ 2 w 198"/>
                  <a:gd name="T33" fmla="*/ 1 h 264"/>
                  <a:gd name="T34" fmla="*/ 2 w 198"/>
                  <a:gd name="T35" fmla="*/ 1 h 264"/>
                  <a:gd name="T36" fmla="*/ 2 w 198"/>
                  <a:gd name="T37" fmla="*/ 1 h 264"/>
                  <a:gd name="T38" fmla="*/ 2 w 198"/>
                  <a:gd name="T39" fmla="*/ 1 h 264"/>
                  <a:gd name="T40" fmla="*/ 2 w 198"/>
                  <a:gd name="T41" fmla="*/ 1 h 264"/>
                  <a:gd name="T42" fmla="*/ 2 w 198"/>
                  <a:gd name="T43" fmla="*/ 1 h 264"/>
                  <a:gd name="T44" fmla="*/ 2 w 198"/>
                  <a:gd name="T45" fmla="*/ 1 h 264"/>
                  <a:gd name="T46" fmla="*/ 2 w 198"/>
                  <a:gd name="T47" fmla="*/ 1 h 264"/>
                  <a:gd name="T48" fmla="*/ 2 w 198"/>
                  <a:gd name="T49" fmla="*/ 1 h 264"/>
                  <a:gd name="T50" fmla="*/ 2 w 198"/>
                  <a:gd name="T51" fmla="*/ 1 h 264"/>
                  <a:gd name="T52" fmla="*/ 2 w 198"/>
                  <a:gd name="T53" fmla="*/ 1 h 264"/>
                  <a:gd name="T54" fmla="*/ 2 w 198"/>
                  <a:gd name="T55" fmla="*/ 1 h 264"/>
                  <a:gd name="T56" fmla="*/ 2 w 198"/>
                  <a:gd name="T57" fmla="*/ 1 h 264"/>
                  <a:gd name="T58" fmla="*/ 2 w 198"/>
                  <a:gd name="T59" fmla="*/ 1 h 264"/>
                  <a:gd name="T60" fmla="*/ 2 w 198"/>
                  <a:gd name="T61" fmla="*/ 1 h 264"/>
                  <a:gd name="T62" fmla="*/ 2 w 198"/>
                  <a:gd name="T63" fmla="*/ 1 h 2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264"/>
                  <a:gd name="T98" fmla="*/ 198 w 198"/>
                  <a:gd name="T99" fmla="*/ 264 h 2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264">
                    <a:moveTo>
                      <a:pt x="96" y="258"/>
                    </a:moveTo>
                    <a:lnTo>
                      <a:pt x="0" y="264"/>
                    </a:lnTo>
                    <a:lnTo>
                      <a:pt x="24" y="204"/>
                    </a:lnTo>
                    <a:lnTo>
                      <a:pt x="0" y="144"/>
                    </a:lnTo>
                    <a:lnTo>
                      <a:pt x="6" y="78"/>
                    </a:lnTo>
                    <a:lnTo>
                      <a:pt x="36" y="42"/>
                    </a:lnTo>
                    <a:lnTo>
                      <a:pt x="36" y="66"/>
                    </a:lnTo>
                    <a:lnTo>
                      <a:pt x="42" y="54"/>
                    </a:lnTo>
                    <a:lnTo>
                      <a:pt x="42" y="66"/>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lnTo>
                      <a:pt x="96" y="26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45" name="Freeform 567"/>
              <p:cNvSpPr>
                <a:spLocks noChangeAspect="1"/>
              </p:cNvSpPr>
              <p:nvPr/>
            </p:nvSpPr>
            <p:spPr bwMode="auto">
              <a:xfrm>
                <a:off x="1723" y="2330"/>
                <a:ext cx="219" cy="107"/>
              </a:xfrm>
              <a:custGeom>
                <a:avLst/>
                <a:gdLst>
                  <a:gd name="T0" fmla="*/ 2 w 288"/>
                  <a:gd name="T1" fmla="*/ 1 h 144"/>
                  <a:gd name="T2" fmla="*/ 2 w 288"/>
                  <a:gd name="T3" fmla="*/ 1 h 144"/>
                  <a:gd name="T4" fmla="*/ 2 w 288"/>
                  <a:gd name="T5" fmla="*/ 1 h 144"/>
                  <a:gd name="T6" fmla="*/ 2 w 288"/>
                  <a:gd name="T7" fmla="*/ 1 h 144"/>
                  <a:gd name="T8" fmla="*/ 2 w 288"/>
                  <a:gd name="T9" fmla="*/ 1 h 144"/>
                  <a:gd name="T10" fmla="*/ 2 w 288"/>
                  <a:gd name="T11" fmla="*/ 1 h 144"/>
                  <a:gd name="T12" fmla="*/ 2 w 288"/>
                  <a:gd name="T13" fmla="*/ 1 h 144"/>
                  <a:gd name="T14" fmla="*/ 2 w 288"/>
                  <a:gd name="T15" fmla="*/ 1 h 144"/>
                  <a:gd name="T16" fmla="*/ 2 w 288"/>
                  <a:gd name="T17" fmla="*/ 1 h 144"/>
                  <a:gd name="T18" fmla="*/ 2 w 288"/>
                  <a:gd name="T19" fmla="*/ 1 h 144"/>
                  <a:gd name="T20" fmla="*/ 2 w 288"/>
                  <a:gd name="T21" fmla="*/ 1 h 144"/>
                  <a:gd name="T22" fmla="*/ 2 w 288"/>
                  <a:gd name="T23" fmla="*/ 1 h 144"/>
                  <a:gd name="T24" fmla="*/ 2 w 288"/>
                  <a:gd name="T25" fmla="*/ 1 h 144"/>
                  <a:gd name="T26" fmla="*/ 2 w 288"/>
                  <a:gd name="T27" fmla="*/ 1 h 144"/>
                  <a:gd name="T28" fmla="*/ 2 w 288"/>
                  <a:gd name="T29" fmla="*/ 1 h 144"/>
                  <a:gd name="T30" fmla="*/ 2 w 288"/>
                  <a:gd name="T31" fmla="*/ 1 h 144"/>
                  <a:gd name="T32" fmla="*/ 0 w 288"/>
                  <a:gd name="T33" fmla="*/ 1 h 144"/>
                  <a:gd name="T34" fmla="*/ 2 w 288"/>
                  <a:gd name="T35" fmla="*/ 0 h 144"/>
                  <a:gd name="T36" fmla="*/ 2 w 288"/>
                  <a:gd name="T37" fmla="*/ 0 h 144"/>
                  <a:gd name="T38" fmla="*/ 2 w 288"/>
                  <a:gd name="T39" fmla="*/ 1 h 144"/>
                  <a:gd name="T40" fmla="*/ 2 w 288"/>
                  <a:gd name="T41" fmla="*/ 1 h 144"/>
                  <a:gd name="T42" fmla="*/ 2 w 288"/>
                  <a:gd name="T43" fmla="*/ 1 h 144"/>
                  <a:gd name="T44" fmla="*/ 2 w 288"/>
                  <a:gd name="T45" fmla="*/ 1 h 144"/>
                  <a:gd name="T46" fmla="*/ 2 w 288"/>
                  <a:gd name="T47" fmla="*/ 1 h 144"/>
                  <a:gd name="T48" fmla="*/ 2 w 288"/>
                  <a:gd name="T49" fmla="*/ 1 h 144"/>
                  <a:gd name="T50" fmla="*/ 2 w 288"/>
                  <a:gd name="T51" fmla="*/ 1 h 144"/>
                  <a:gd name="T52" fmla="*/ 2 w 288"/>
                  <a:gd name="T53" fmla="*/ 1 h 144"/>
                  <a:gd name="T54" fmla="*/ 2 w 288"/>
                  <a:gd name="T55" fmla="*/ 1 h 144"/>
                  <a:gd name="T56" fmla="*/ 2 w 288"/>
                  <a:gd name="T57" fmla="*/ 1 h 144"/>
                  <a:gd name="T58" fmla="*/ 2 w 288"/>
                  <a:gd name="T59" fmla="*/ 1 h 144"/>
                  <a:gd name="T60" fmla="*/ 2 w 288"/>
                  <a:gd name="T61" fmla="*/ 1 h 144"/>
                  <a:gd name="T62" fmla="*/ 2 w 288"/>
                  <a:gd name="T63" fmla="*/ 1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8"/>
                  <a:gd name="T97" fmla="*/ 0 h 144"/>
                  <a:gd name="T98" fmla="*/ 288 w 288"/>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close/>
                  </a:path>
                </a:pathLst>
              </a:custGeom>
              <a:solidFill>
                <a:srgbClr val="B22222"/>
              </a:solidFill>
              <a:ln w="9525">
                <a:solidFill>
                  <a:srgbClr val="B22222"/>
                </a:solidFill>
                <a:round/>
                <a:headEnd/>
                <a:tailEnd/>
              </a:ln>
            </p:spPr>
            <p:txBody>
              <a:bodyPr/>
              <a:lstStyle/>
              <a:p>
                <a:endParaRPr lang="en-US"/>
              </a:p>
            </p:txBody>
          </p:sp>
          <p:sp>
            <p:nvSpPr>
              <p:cNvPr id="22746" name="Freeform 568"/>
              <p:cNvSpPr>
                <a:spLocks noChangeAspect="1"/>
              </p:cNvSpPr>
              <p:nvPr/>
            </p:nvSpPr>
            <p:spPr bwMode="auto">
              <a:xfrm>
                <a:off x="1723" y="2330"/>
                <a:ext cx="219" cy="107"/>
              </a:xfrm>
              <a:custGeom>
                <a:avLst/>
                <a:gdLst>
                  <a:gd name="T0" fmla="*/ 2 w 288"/>
                  <a:gd name="T1" fmla="*/ 1 h 144"/>
                  <a:gd name="T2" fmla="*/ 2 w 288"/>
                  <a:gd name="T3" fmla="*/ 1 h 144"/>
                  <a:gd name="T4" fmla="*/ 2 w 288"/>
                  <a:gd name="T5" fmla="*/ 1 h 144"/>
                  <a:gd name="T6" fmla="*/ 2 w 288"/>
                  <a:gd name="T7" fmla="*/ 1 h 144"/>
                  <a:gd name="T8" fmla="*/ 2 w 288"/>
                  <a:gd name="T9" fmla="*/ 1 h 144"/>
                  <a:gd name="T10" fmla="*/ 2 w 288"/>
                  <a:gd name="T11" fmla="*/ 1 h 144"/>
                  <a:gd name="T12" fmla="*/ 2 w 288"/>
                  <a:gd name="T13" fmla="*/ 1 h 144"/>
                  <a:gd name="T14" fmla="*/ 2 w 288"/>
                  <a:gd name="T15" fmla="*/ 1 h 144"/>
                  <a:gd name="T16" fmla="*/ 2 w 288"/>
                  <a:gd name="T17" fmla="*/ 1 h 144"/>
                  <a:gd name="T18" fmla="*/ 2 w 288"/>
                  <a:gd name="T19" fmla="*/ 1 h 144"/>
                  <a:gd name="T20" fmla="*/ 2 w 288"/>
                  <a:gd name="T21" fmla="*/ 1 h 144"/>
                  <a:gd name="T22" fmla="*/ 2 w 288"/>
                  <a:gd name="T23" fmla="*/ 1 h 144"/>
                  <a:gd name="T24" fmla="*/ 2 w 288"/>
                  <a:gd name="T25" fmla="*/ 1 h 144"/>
                  <a:gd name="T26" fmla="*/ 2 w 288"/>
                  <a:gd name="T27" fmla="*/ 1 h 144"/>
                  <a:gd name="T28" fmla="*/ 2 w 288"/>
                  <a:gd name="T29" fmla="*/ 1 h 144"/>
                  <a:gd name="T30" fmla="*/ 2 w 288"/>
                  <a:gd name="T31" fmla="*/ 1 h 144"/>
                  <a:gd name="T32" fmla="*/ 0 w 288"/>
                  <a:gd name="T33" fmla="*/ 1 h 144"/>
                  <a:gd name="T34" fmla="*/ 2 w 288"/>
                  <a:gd name="T35" fmla="*/ 0 h 144"/>
                  <a:gd name="T36" fmla="*/ 2 w 288"/>
                  <a:gd name="T37" fmla="*/ 0 h 144"/>
                  <a:gd name="T38" fmla="*/ 2 w 288"/>
                  <a:gd name="T39" fmla="*/ 1 h 144"/>
                  <a:gd name="T40" fmla="*/ 2 w 288"/>
                  <a:gd name="T41" fmla="*/ 1 h 144"/>
                  <a:gd name="T42" fmla="*/ 2 w 288"/>
                  <a:gd name="T43" fmla="*/ 1 h 144"/>
                  <a:gd name="T44" fmla="*/ 2 w 288"/>
                  <a:gd name="T45" fmla="*/ 1 h 144"/>
                  <a:gd name="T46" fmla="*/ 2 w 288"/>
                  <a:gd name="T47" fmla="*/ 1 h 144"/>
                  <a:gd name="T48" fmla="*/ 2 w 288"/>
                  <a:gd name="T49" fmla="*/ 1 h 144"/>
                  <a:gd name="T50" fmla="*/ 2 w 288"/>
                  <a:gd name="T51" fmla="*/ 1 h 144"/>
                  <a:gd name="T52" fmla="*/ 2 w 288"/>
                  <a:gd name="T53" fmla="*/ 1 h 144"/>
                  <a:gd name="T54" fmla="*/ 2 w 288"/>
                  <a:gd name="T55" fmla="*/ 1 h 144"/>
                  <a:gd name="T56" fmla="*/ 2 w 288"/>
                  <a:gd name="T57" fmla="*/ 1 h 144"/>
                  <a:gd name="T58" fmla="*/ 2 w 288"/>
                  <a:gd name="T59" fmla="*/ 1 h 144"/>
                  <a:gd name="T60" fmla="*/ 2 w 288"/>
                  <a:gd name="T61" fmla="*/ 1 h 144"/>
                  <a:gd name="T62" fmla="*/ 2 w 288"/>
                  <a:gd name="T63" fmla="*/ 1 h 144"/>
                  <a:gd name="T64" fmla="*/ 2 w 288"/>
                  <a:gd name="T65" fmla="*/ 1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8"/>
                  <a:gd name="T100" fmla="*/ 0 h 144"/>
                  <a:gd name="T101" fmla="*/ 288 w 288"/>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lnTo>
                      <a:pt x="288" y="7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47" name="Freeform 569"/>
              <p:cNvSpPr>
                <a:spLocks noChangeAspect="1"/>
              </p:cNvSpPr>
              <p:nvPr/>
            </p:nvSpPr>
            <p:spPr bwMode="auto">
              <a:xfrm>
                <a:off x="1494" y="2250"/>
                <a:ext cx="251" cy="276"/>
              </a:xfrm>
              <a:custGeom>
                <a:avLst/>
                <a:gdLst>
                  <a:gd name="T0" fmla="*/ 2 w 330"/>
                  <a:gd name="T1" fmla="*/ 1 h 372"/>
                  <a:gd name="T2" fmla="*/ 2 w 330"/>
                  <a:gd name="T3" fmla="*/ 1 h 372"/>
                  <a:gd name="T4" fmla="*/ 2 w 330"/>
                  <a:gd name="T5" fmla="*/ 1 h 372"/>
                  <a:gd name="T6" fmla="*/ 2 w 330"/>
                  <a:gd name="T7" fmla="*/ 1 h 372"/>
                  <a:gd name="T8" fmla="*/ 2 w 330"/>
                  <a:gd name="T9" fmla="*/ 1 h 372"/>
                  <a:gd name="T10" fmla="*/ 0 w 330"/>
                  <a:gd name="T11" fmla="*/ 1 h 372"/>
                  <a:gd name="T12" fmla="*/ 2 w 330"/>
                  <a:gd name="T13" fmla="*/ 1 h 372"/>
                  <a:gd name="T14" fmla="*/ 2 w 330"/>
                  <a:gd name="T15" fmla="*/ 0 h 372"/>
                  <a:gd name="T16" fmla="*/ 2 w 330"/>
                  <a:gd name="T17" fmla="*/ 0 h 372"/>
                  <a:gd name="T18" fmla="*/ 2 w 330"/>
                  <a:gd name="T19" fmla="*/ 1 h 372"/>
                  <a:gd name="T20" fmla="*/ 2 w 330"/>
                  <a:gd name="T21" fmla="*/ 1 h 372"/>
                  <a:gd name="T22" fmla="*/ 2 w 330"/>
                  <a:gd name="T23" fmla="*/ 1 h 372"/>
                  <a:gd name="T24" fmla="*/ 2 w 330"/>
                  <a:gd name="T25" fmla="*/ 1 h 372"/>
                  <a:gd name="T26" fmla="*/ 2 w 330"/>
                  <a:gd name="T27" fmla="*/ 1 h 372"/>
                  <a:gd name="T28" fmla="*/ 2 w 330"/>
                  <a:gd name="T29" fmla="*/ 1 h 372"/>
                  <a:gd name="T30" fmla="*/ 2 w 330"/>
                  <a:gd name="T31" fmla="*/ 1 h 372"/>
                  <a:gd name="T32" fmla="*/ 2 w 330"/>
                  <a:gd name="T33" fmla="*/ 1 h 372"/>
                  <a:gd name="T34" fmla="*/ 2 w 330"/>
                  <a:gd name="T35" fmla="*/ 1 h 372"/>
                  <a:gd name="T36" fmla="*/ 2 w 330"/>
                  <a:gd name="T37" fmla="*/ 1 h 372"/>
                  <a:gd name="T38" fmla="*/ 2 w 330"/>
                  <a:gd name="T39" fmla="*/ 1 h 372"/>
                  <a:gd name="T40" fmla="*/ 2 w 330"/>
                  <a:gd name="T41" fmla="*/ 1 h 372"/>
                  <a:gd name="T42" fmla="*/ 2 w 330"/>
                  <a:gd name="T43" fmla="*/ 1 h 372"/>
                  <a:gd name="T44" fmla="*/ 2 w 330"/>
                  <a:gd name="T45" fmla="*/ 1 h 372"/>
                  <a:gd name="T46" fmla="*/ 2 w 330"/>
                  <a:gd name="T47" fmla="*/ 1 h 372"/>
                  <a:gd name="T48" fmla="*/ 2 w 330"/>
                  <a:gd name="T49" fmla="*/ 1 h 372"/>
                  <a:gd name="T50" fmla="*/ 2 w 330"/>
                  <a:gd name="T51" fmla="*/ 1 h 372"/>
                  <a:gd name="T52" fmla="*/ 2 w 330"/>
                  <a:gd name="T53" fmla="*/ 1 h 372"/>
                  <a:gd name="T54" fmla="*/ 2 w 330"/>
                  <a:gd name="T55" fmla="*/ 1 h 372"/>
                  <a:gd name="T56" fmla="*/ 2 w 330"/>
                  <a:gd name="T57" fmla="*/ 1 h 372"/>
                  <a:gd name="T58" fmla="*/ 2 w 330"/>
                  <a:gd name="T59" fmla="*/ 1 h 372"/>
                  <a:gd name="T60" fmla="*/ 2 w 330"/>
                  <a:gd name="T61" fmla="*/ 1 h 372"/>
                  <a:gd name="T62" fmla="*/ 2 w 330"/>
                  <a:gd name="T63" fmla="*/ 1 h 3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0"/>
                  <a:gd name="T97" fmla="*/ 0 h 372"/>
                  <a:gd name="T98" fmla="*/ 330 w 330"/>
                  <a:gd name="T99" fmla="*/ 372 h 3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close/>
                  </a:path>
                </a:pathLst>
              </a:custGeom>
              <a:solidFill>
                <a:srgbClr val="FF4500"/>
              </a:solidFill>
              <a:ln w="9525">
                <a:solidFill>
                  <a:srgbClr val="FF4500"/>
                </a:solidFill>
                <a:round/>
                <a:headEnd/>
                <a:tailEnd/>
              </a:ln>
            </p:spPr>
            <p:txBody>
              <a:bodyPr/>
              <a:lstStyle/>
              <a:p>
                <a:endParaRPr lang="en-US"/>
              </a:p>
            </p:txBody>
          </p:sp>
          <p:sp>
            <p:nvSpPr>
              <p:cNvPr id="22748" name="Freeform 570"/>
              <p:cNvSpPr>
                <a:spLocks noChangeAspect="1"/>
              </p:cNvSpPr>
              <p:nvPr/>
            </p:nvSpPr>
            <p:spPr bwMode="auto">
              <a:xfrm>
                <a:off x="1494" y="2250"/>
                <a:ext cx="251" cy="276"/>
              </a:xfrm>
              <a:custGeom>
                <a:avLst/>
                <a:gdLst>
                  <a:gd name="T0" fmla="*/ 2 w 330"/>
                  <a:gd name="T1" fmla="*/ 1 h 372"/>
                  <a:gd name="T2" fmla="*/ 2 w 330"/>
                  <a:gd name="T3" fmla="*/ 1 h 372"/>
                  <a:gd name="T4" fmla="*/ 2 w 330"/>
                  <a:gd name="T5" fmla="*/ 1 h 372"/>
                  <a:gd name="T6" fmla="*/ 2 w 330"/>
                  <a:gd name="T7" fmla="*/ 1 h 372"/>
                  <a:gd name="T8" fmla="*/ 2 w 330"/>
                  <a:gd name="T9" fmla="*/ 1 h 372"/>
                  <a:gd name="T10" fmla="*/ 0 w 330"/>
                  <a:gd name="T11" fmla="*/ 1 h 372"/>
                  <a:gd name="T12" fmla="*/ 2 w 330"/>
                  <a:gd name="T13" fmla="*/ 1 h 372"/>
                  <a:gd name="T14" fmla="*/ 2 w 330"/>
                  <a:gd name="T15" fmla="*/ 0 h 372"/>
                  <a:gd name="T16" fmla="*/ 2 w 330"/>
                  <a:gd name="T17" fmla="*/ 0 h 372"/>
                  <a:gd name="T18" fmla="*/ 2 w 330"/>
                  <a:gd name="T19" fmla="*/ 1 h 372"/>
                  <a:gd name="T20" fmla="*/ 2 w 330"/>
                  <a:gd name="T21" fmla="*/ 1 h 372"/>
                  <a:gd name="T22" fmla="*/ 2 w 330"/>
                  <a:gd name="T23" fmla="*/ 1 h 372"/>
                  <a:gd name="T24" fmla="*/ 2 w 330"/>
                  <a:gd name="T25" fmla="*/ 1 h 372"/>
                  <a:gd name="T26" fmla="*/ 2 w 330"/>
                  <a:gd name="T27" fmla="*/ 1 h 372"/>
                  <a:gd name="T28" fmla="*/ 2 w 330"/>
                  <a:gd name="T29" fmla="*/ 1 h 372"/>
                  <a:gd name="T30" fmla="*/ 2 w 330"/>
                  <a:gd name="T31" fmla="*/ 1 h 372"/>
                  <a:gd name="T32" fmla="*/ 2 w 330"/>
                  <a:gd name="T33" fmla="*/ 1 h 372"/>
                  <a:gd name="T34" fmla="*/ 2 w 330"/>
                  <a:gd name="T35" fmla="*/ 1 h 372"/>
                  <a:gd name="T36" fmla="*/ 2 w 330"/>
                  <a:gd name="T37" fmla="*/ 1 h 372"/>
                  <a:gd name="T38" fmla="*/ 2 w 330"/>
                  <a:gd name="T39" fmla="*/ 1 h 372"/>
                  <a:gd name="T40" fmla="*/ 2 w 330"/>
                  <a:gd name="T41" fmla="*/ 1 h 372"/>
                  <a:gd name="T42" fmla="*/ 2 w 330"/>
                  <a:gd name="T43" fmla="*/ 1 h 372"/>
                  <a:gd name="T44" fmla="*/ 2 w 330"/>
                  <a:gd name="T45" fmla="*/ 1 h 372"/>
                  <a:gd name="T46" fmla="*/ 2 w 330"/>
                  <a:gd name="T47" fmla="*/ 1 h 372"/>
                  <a:gd name="T48" fmla="*/ 2 w 330"/>
                  <a:gd name="T49" fmla="*/ 1 h 372"/>
                  <a:gd name="T50" fmla="*/ 2 w 330"/>
                  <a:gd name="T51" fmla="*/ 1 h 372"/>
                  <a:gd name="T52" fmla="*/ 2 w 330"/>
                  <a:gd name="T53" fmla="*/ 1 h 372"/>
                  <a:gd name="T54" fmla="*/ 2 w 330"/>
                  <a:gd name="T55" fmla="*/ 1 h 372"/>
                  <a:gd name="T56" fmla="*/ 2 w 330"/>
                  <a:gd name="T57" fmla="*/ 1 h 372"/>
                  <a:gd name="T58" fmla="*/ 2 w 330"/>
                  <a:gd name="T59" fmla="*/ 1 h 372"/>
                  <a:gd name="T60" fmla="*/ 2 w 330"/>
                  <a:gd name="T61" fmla="*/ 1 h 372"/>
                  <a:gd name="T62" fmla="*/ 2 w 330"/>
                  <a:gd name="T63" fmla="*/ 1 h 372"/>
                  <a:gd name="T64" fmla="*/ 2 w 330"/>
                  <a:gd name="T65" fmla="*/ 1 h 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0"/>
                  <a:gd name="T100" fmla="*/ 0 h 372"/>
                  <a:gd name="T101" fmla="*/ 330 w 330"/>
                  <a:gd name="T102" fmla="*/ 372 h 3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lnTo>
                      <a:pt x="270" y="37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49" name="Freeform 571"/>
              <p:cNvSpPr>
                <a:spLocks noChangeAspect="1"/>
              </p:cNvSpPr>
              <p:nvPr/>
            </p:nvSpPr>
            <p:spPr bwMode="auto">
              <a:xfrm>
                <a:off x="1713" y="2918"/>
                <a:ext cx="138" cy="236"/>
              </a:xfrm>
              <a:custGeom>
                <a:avLst/>
                <a:gdLst>
                  <a:gd name="T0" fmla="*/ 2 w 180"/>
                  <a:gd name="T1" fmla="*/ 1 h 318"/>
                  <a:gd name="T2" fmla="*/ 2 w 180"/>
                  <a:gd name="T3" fmla="*/ 1 h 318"/>
                  <a:gd name="T4" fmla="*/ 2 w 180"/>
                  <a:gd name="T5" fmla="*/ 1 h 318"/>
                  <a:gd name="T6" fmla="*/ 2 w 180"/>
                  <a:gd name="T7" fmla="*/ 1 h 318"/>
                  <a:gd name="T8" fmla="*/ 2 w 180"/>
                  <a:gd name="T9" fmla="*/ 1 h 318"/>
                  <a:gd name="T10" fmla="*/ 2 w 180"/>
                  <a:gd name="T11" fmla="*/ 1 h 318"/>
                  <a:gd name="T12" fmla="*/ 0 w 180"/>
                  <a:gd name="T13" fmla="*/ 1 h 318"/>
                  <a:gd name="T14" fmla="*/ 2 w 180"/>
                  <a:gd name="T15" fmla="*/ 1 h 318"/>
                  <a:gd name="T16" fmla="*/ 2 w 180"/>
                  <a:gd name="T17" fmla="*/ 1 h 318"/>
                  <a:gd name="T18" fmla="*/ 2 w 180"/>
                  <a:gd name="T19" fmla="*/ 1 h 318"/>
                  <a:gd name="T20" fmla="*/ 2 w 180"/>
                  <a:gd name="T21" fmla="*/ 1 h 318"/>
                  <a:gd name="T22" fmla="*/ 2 w 180"/>
                  <a:gd name="T23" fmla="*/ 1 h 318"/>
                  <a:gd name="T24" fmla="*/ 2 w 180"/>
                  <a:gd name="T25" fmla="*/ 1 h 318"/>
                  <a:gd name="T26" fmla="*/ 2 w 180"/>
                  <a:gd name="T27" fmla="*/ 1 h 318"/>
                  <a:gd name="T28" fmla="*/ 2 w 180"/>
                  <a:gd name="T29" fmla="*/ 1 h 318"/>
                  <a:gd name="T30" fmla="*/ 2 w 180"/>
                  <a:gd name="T31" fmla="*/ 1 h 318"/>
                  <a:gd name="T32" fmla="*/ 2 w 180"/>
                  <a:gd name="T33" fmla="*/ 1 h 318"/>
                  <a:gd name="T34" fmla="*/ 2 w 180"/>
                  <a:gd name="T35" fmla="*/ 1 h 318"/>
                  <a:gd name="T36" fmla="*/ 2 w 180"/>
                  <a:gd name="T37" fmla="*/ 1 h 318"/>
                  <a:gd name="T38" fmla="*/ 2 w 180"/>
                  <a:gd name="T39" fmla="*/ 1 h 318"/>
                  <a:gd name="T40" fmla="*/ 2 w 180"/>
                  <a:gd name="T41" fmla="*/ 1 h 318"/>
                  <a:gd name="T42" fmla="*/ 2 w 180"/>
                  <a:gd name="T43" fmla="*/ 1 h 318"/>
                  <a:gd name="T44" fmla="*/ 2 w 180"/>
                  <a:gd name="T45" fmla="*/ 1 h 318"/>
                  <a:gd name="T46" fmla="*/ 2 w 180"/>
                  <a:gd name="T47" fmla="*/ 1 h 318"/>
                  <a:gd name="T48" fmla="*/ 2 w 180"/>
                  <a:gd name="T49" fmla="*/ 1 h 318"/>
                  <a:gd name="T50" fmla="*/ 2 w 180"/>
                  <a:gd name="T51" fmla="*/ 1 h 318"/>
                  <a:gd name="T52" fmla="*/ 2 w 180"/>
                  <a:gd name="T53" fmla="*/ 1 h 318"/>
                  <a:gd name="T54" fmla="*/ 2 w 180"/>
                  <a:gd name="T55" fmla="*/ 0 h 318"/>
                  <a:gd name="T56" fmla="*/ 2 w 180"/>
                  <a:gd name="T57" fmla="*/ 1 h 318"/>
                  <a:gd name="T58" fmla="*/ 2 w 180"/>
                  <a:gd name="T59" fmla="*/ 1 h 318"/>
                  <a:gd name="T60" fmla="*/ 2 w 180"/>
                  <a:gd name="T61" fmla="*/ 1 h 31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0"/>
                  <a:gd name="T94" fmla="*/ 0 h 318"/>
                  <a:gd name="T95" fmla="*/ 180 w 180"/>
                  <a:gd name="T96" fmla="*/ 318 h 31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close/>
                  </a:path>
                </a:pathLst>
              </a:custGeom>
              <a:solidFill>
                <a:srgbClr val="B22222"/>
              </a:solidFill>
              <a:ln w="9525">
                <a:solidFill>
                  <a:srgbClr val="B22222"/>
                </a:solidFill>
                <a:round/>
                <a:headEnd/>
                <a:tailEnd/>
              </a:ln>
            </p:spPr>
            <p:txBody>
              <a:bodyPr/>
              <a:lstStyle/>
              <a:p>
                <a:endParaRPr lang="en-US"/>
              </a:p>
            </p:txBody>
          </p:sp>
          <p:sp>
            <p:nvSpPr>
              <p:cNvPr id="22750" name="Freeform 572"/>
              <p:cNvSpPr>
                <a:spLocks noChangeAspect="1"/>
              </p:cNvSpPr>
              <p:nvPr/>
            </p:nvSpPr>
            <p:spPr bwMode="auto">
              <a:xfrm>
                <a:off x="1713" y="2918"/>
                <a:ext cx="138" cy="236"/>
              </a:xfrm>
              <a:custGeom>
                <a:avLst/>
                <a:gdLst>
                  <a:gd name="T0" fmla="*/ 2 w 180"/>
                  <a:gd name="T1" fmla="*/ 1 h 318"/>
                  <a:gd name="T2" fmla="*/ 2 w 180"/>
                  <a:gd name="T3" fmla="*/ 1 h 318"/>
                  <a:gd name="T4" fmla="*/ 2 w 180"/>
                  <a:gd name="T5" fmla="*/ 1 h 318"/>
                  <a:gd name="T6" fmla="*/ 2 w 180"/>
                  <a:gd name="T7" fmla="*/ 1 h 318"/>
                  <a:gd name="T8" fmla="*/ 2 w 180"/>
                  <a:gd name="T9" fmla="*/ 1 h 318"/>
                  <a:gd name="T10" fmla="*/ 2 w 180"/>
                  <a:gd name="T11" fmla="*/ 1 h 318"/>
                  <a:gd name="T12" fmla="*/ 0 w 180"/>
                  <a:gd name="T13" fmla="*/ 1 h 318"/>
                  <a:gd name="T14" fmla="*/ 2 w 180"/>
                  <a:gd name="T15" fmla="*/ 1 h 318"/>
                  <a:gd name="T16" fmla="*/ 2 w 180"/>
                  <a:gd name="T17" fmla="*/ 1 h 318"/>
                  <a:gd name="T18" fmla="*/ 2 w 180"/>
                  <a:gd name="T19" fmla="*/ 1 h 318"/>
                  <a:gd name="T20" fmla="*/ 2 w 180"/>
                  <a:gd name="T21" fmla="*/ 1 h 318"/>
                  <a:gd name="T22" fmla="*/ 2 w 180"/>
                  <a:gd name="T23" fmla="*/ 1 h 318"/>
                  <a:gd name="T24" fmla="*/ 2 w 180"/>
                  <a:gd name="T25" fmla="*/ 1 h 318"/>
                  <a:gd name="T26" fmla="*/ 2 w 180"/>
                  <a:gd name="T27" fmla="*/ 1 h 318"/>
                  <a:gd name="T28" fmla="*/ 2 w 180"/>
                  <a:gd name="T29" fmla="*/ 1 h 318"/>
                  <a:gd name="T30" fmla="*/ 2 w 180"/>
                  <a:gd name="T31" fmla="*/ 1 h 318"/>
                  <a:gd name="T32" fmla="*/ 2 w 180"/>
                  <a:gd name="T33" fmla="*/ 1 h 318"/>
                  <a:gd name="T34" fmla="*/ 2 w 180"/>
                  <a:gd name="T35" fmla="*/ 1 h 318"/>
                  <a:gd name="T36" fmla="*/ 2 w 180"/>
                  <a:gd name="T37" fmla="*/ 1 h 318"/>
                  <a:gd name="T38" fmla="*/ 2 w 180"/>
                  <a:gd name="T39" fmla="*/ 1 h 318"/>
                  <a:gd name="T40" fmla="*/ 2 w 180"/>
                  <a:gd name="T41" fmla="*/ 1 h 318"/>
                  <a:gd name="T42" fmla="*/ 2 w 180"/>
                  <a:gd name="T43" fmla="*/ 1 h 318"/>
                  <a:gd name="T44" fmla="*/ 2 w 180"/>
                  <a:gd name="T45" fmla="*/ 1 h 318"/>
                  <a:gd name="T46" fmla="*/ 2 w 180"/>
                  <a:gd name="T47" fmla="*/ 1 h 318"/>
                  <a:gd name="T48" fmla="*/ 2 w 180"/>
                  <a:gd name="T49" fmla="*/ 1 h 318"/>
                  <a:gd name="T50" fmla="*/ 2 w 180"/>
                  <a:gd name="T51" fmla="*/ 1 h 318"/>
                  <a:gd name="T52" fmla="*/ 2 w 180"/>
                  <a:gd name="T53" fmla="*/ 1 h 318"/>
                  <a:gd name="T54" fmla="*/ 2 w 180"/>
                  <a:gd name="T55" fmla="*/ 0 h 318"/>
                  <a:gd name="T56" fmla="*/ 2 w 180"/>
                  <a:gd name="T57" fmla="*/ 1 h 318"/>
                  <a:gd name="T58" fmla="*/ 2 w 180"/>
                  <a:gd name="T59" fmla="*/ 1 h 318"/>
                  <a:gd name="T60" fmla="*/ 2 w 180"/>
                  <a:gd name="T61" fmla="*/ 1 h 318"/>
                  <a:gd name="T62" fmla="*/ 2 w 180"/>
                  <a:gd name="T63" fmla="*/ 1 h 3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318"/>
                  <a:gd name="T98" fmla="*/ 180 w 180"/>
                  <a:gd name="T99" fmla="*/ 318 h 3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lnTo>
                      <a:pt x="180" y="30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51" name="Freeform 573"/>
              <p:cNvSpPr>
                <a:spLocks noChangeAspect="1"/>
              </p:cNvSpPr>
              <p:nvPr/>
            </p:nvSpPr>
            <p:spPr bwMode="auto">
              <a:xfrm>
                <a:off x="1539" y="2660"/>
                <a:ext cx="257" cy="218"/>
              </a:xfrm>
              <a:custGeom>
                <a:avLst/>
                <a:gdLst>
                  <a:gd name="T0" fmla="*/ 2 w 336"/>
                  <a:gd name="T1" fmla="*/ 1 h 294"/>
                  <a:gd name="T2" fmla="*/ 2 w 336"/>
                  <a:gd name="T3" fmla="*/ 1 h 294"/>
                  <a:gd name="T4" fmla="*/ 2 w 336"/>
                  <a:gd name="T5" fmla="*/ 1 h 294"/>
                  <a:gd name="T6" fmla="*/ 2 w 336"/>
                  <a:gd name="T7" fmla="*/ 1 h 294"/>
                  <a:gd name="T8" fmla="*/ 2 w 336"/>
                  <a:gd name="T9" fmla="*/ 1 h 294"/>
                  <a:gd name="T10" fmla="*/ 2 w 336"/>
                  <a:gd name="T11" fmla="*/ 1 h 294"/>
                  <a:gd name="T12" fmla="*/ 2 w 336"/>
                  <a:gd name="T13" fmla="*/ 1 h 294"/>
                  <a:gd name="T14" fmla="*/ 2 w 336"/>
                  <a:gd name="T15" fmla="*/ 1 h 294"/>
                  <a:gd name="T16" fmla="*/ 2 w 336"/>
                  <a:gd name="T17" fmla="*/ 1 h 294"/>
                  <a:gd name="T18" fmla="*/ 0 w 336"/>
                  <a:gd name="T19" fmla="*/ 1 h 294"/>
                  <a:gd name="T20" fmla="*/ 2 w 336"/>
                  <a:gd name="T21" fmla="*/ 0 h 294"/>
                  <a:gd name="T22" fmla="*/ 2 w 336"/>
                  <a:gd name="T23" fmla="*/ 1 h 294"/>
                  <a:gd name="T24" fmla="*/ 2 w 336"/>
                  <a:gd name="T25" fmla="*/ 1 h 294"/>
                  <a:gd name="T26" fmla="*/ 2 w 336"/>
                  <a:gd name="T27" fmla="*/ 1 h 294"/>
                  <a:gd name="T28" fmla="*/ 2 w 336"/>
                  <a:gd name="T29" fmla="*/ 1 h 294"/>
                  <a:gd name="T30" fmla="*/ 2 w 336"/>
                  <a:gd name="T31" fmla="*/ 1 h 294"/>
                  <a:gd name="T32" fmla="*/ 2 w 336"/>
                  <a:gd name="T33" fmla="*/ 1 h 294"/>
                  <a:gd name="T34" fmla="*/ 2 w 336"/>
                  <a:gd name="T35" fmla="*/ 1 h 294"/>
                  <a:gd name="T36" fmla="*/ 2 w 336"/>
                  <a:gd name="T37" fmla="*/ 1 h 294"/>
                  <a:gd name="T38" fmla="*/ 2 w 336"/>
                  <a:gd name="T39" fmla="*/ 1 h 294"/>
                  <a:gd name="T40" fmla="*/ 2 w 336"/>
                  <a:gd name="T41" fmla="*/ 1 h 294"/>
                  <a:gd name="T42" fmla="*/ 2 w 336"/>
                  <a:gd name="T43" fmla="*/ 1 h 294"/>
                  <a:gd name="T44" fmla="*/ 2 w 336"/>
                  <a:gd name="T45" fmla="*/ 1 h 294"/>
                  <a:gd name="T46" fmla="*/ 2 w 336"/>
                  <a:gd name="T47" fmla="*/ 1 h 294"/>
                  <a:gd name="T48" fmla="*/ 2 w 336"/>
                  <a:gd name="T49" fmla="*/ 1 h 294"/>
                  <a:gd name="T50" fmla="*/ 2 w 336"/>
                  <a:gd name="T51" fmla="*/ 1 h 294"/>
                  <a:gd name="T52" fmla="*/ 2 w 336"/>
                  <a:gd name="T53" fmla="*/ 1 h 294"/>
                  <a:gd name="T54" fmla="*/ 2 w 336"/>
                  <a:gd name="T55" fmla="*/ 1 h 2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36"/>
                  <a:gd name="T85" fmla="*/ 0 h 294"/>
                  <a:gd name="T86" fmla="*/ 336 w 336"/>
                  <a:gd name="T87" fmla="*/ 294 h 2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36" h="294">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close/>
                  </a:path>
                </a:pathLst>
              </a:custGeom>
              <a:solidFill>
                <a:srgbClr val="B22222"/>
              </a:solidFill>
              <a:ln w="9525">
                <a:solidFill>
                  <a:srgbClr val="B22222"/>
                </a:solidFill>
                <a:round/>
                <a:headEnd/>
                <a:tailEnd/>
              </a:ln>
            </p:spPr>
            <p:txBody>
              <a:bodyPr/>
              <a:lstStyle/>
              <a:p>
                <a:endParaRPr lang="en-US"/>
              </a:p>
            </p:txBody>
          </p:sp>
          <p:sp>
            <p:nvSpPr>
              <p:cNvPr id="22752" name="Freeform 574"/>
              <p:cNvSpPr>
                <a:spLocks noChangeAspect="1"/>
              </p:cNvSpPr>
              <p:nvPr/>
            </p:nvSpPr>
            <p:spPr bwMode="auto">
              <a:xfrm>
                <a:off x="1539" y="2660"/>
                <a:ext cx="257" cy="223"/>
              </a:xfrm>
              <a:custGeom>
                <a:avLst/>
                <a:gdLst>
                  <a:gd name="T0" fmla="*/ 2 w 336"/>
                  <a:gd name="T1" fmla="*/ 1 h 300"/>
                  <a:gd name="T2" fmla="*/ 2 w 336"/>
                  <a:gd name="T3" fmla="*/ 1 h 300"/>
                  <a:gd name="T4" fmla="*/ 2 w 336"/>
                  <a:gd name="T5" fmla="*/ 1 h 300"/>
                  <a:gd name="T6" fmla="*/ 2 w 336"/>
                  <a:gd name="T7" fmla="*/ 1 h 300"/>
                  <a:gd name="T8" fmla="*/ 2 w 336"/>
                  <a:gd name="T9" fmla="*/ 1 h 300"/>
                  <a:gd name="T10" fmla="*/ 2 w 336"/>
                  <a:gd name="T11" fmla="*/ 1 h 300"/>
                  <a:gd name="T12" fmla="*/ 2 w 336"/>
                  <a:gd name="T13" fmla="*/ 1 h 300"/>
                  <a:gd name="T14" fmla="*/ 2 w 336"/>
                  <a:gd name="T15" fmla="*/ 1 h 300"/>
                  <a:gd name="T16" fmla="*/ 2 w 336"/>
                  <a:gd name="T17" fmla="*/ 1 h 300"/>
                  <a:gd name="T18" fmla="*/ 0 w 336"/>
                  <a:gd name="T19" fmla="*/ 1 h 300"/>
                  <a:gd name="T20" fmla="*/ 2 w 336"/>
                  <a:gd name="T21" fmla="*/ 0 h 300"/>
                  <a:gd name="T22" fmla="*/ 2 w 336"/>
                  <a:gd name="T23" fmla="*/ 1 h 300"/>
                  <a:gd name="T24" fmla="*/ 2 w 336"/>
                  <a:gd name="T25" fmla="*/ 1 h 300"/>
                  <a:gd name="T26" fmla="*/ 2 w 336"/>
                  <a:gd name="T27" fmla="*/ 1 h 300"/>
                  <a:gd name="T28" fmla="*/ 2 w 336"/>
                  <a:gd name="T29" fmla="*/ 1 h 300"/>
                  <a:gd name="T30" fmla="*/ 2 w 336"/>
                  <a:gd name="T31" fmla="*/ 1 h 300"/>
                  <a:gd name="T32" fmla="*/ 2 w 336"/>
                  <a:gd name="T33" fmla="*/ 1 h 300"/>
                  <a:gd name="T34" fmla="*/ 2 w 336"/>
                  <a:gd name="T35" fmla="*/ 1 h 300"/>
                  <a:gd name="T36" fmla="*/ 2 w 336"/>
                  <a:gd name="T37" fmla="*/ 1 h 300"/>
                  <a:gd name="T38" fmla="*/ 2 w 336"/>
                  <a:gd name="T39" fmla="*/ 1 h 300"/>
                  <a:gd name="T40" fmla="*/ 2 w 336"/>
                  <a:gd name="T41" fmla="*/ 1 h 300"/>
                  <a:gd name="T42" fmla="*/ 2 w 336"/>
                  <a:gd name="T43" fmla="*/ 1 h 300"/>
                  <a:gd name="T44" fmla="*/ 2 w 336"/>
                  <a:gd name="T45" fmla="*/ 1 h 300"/>
                  <a:gd name="T46" fmla="*/ 2 w 336"/>
                  <a:gd name="T47" fmla="*/ 1 h 300"/>
                  <a:gd name="T48" fmla="*/ 2 w 336"/>
                  <a:gd name="T49" fmla="*/ 1 h 300"/>
                  <a:gd name="T50" fmla="*/ 2 w 336"/>
                  <a:gd name="T51" fmla="*/ 1 h 300"/>
                  <a:gd name="T52" fmla="*/ 2 w 336"/>
                  <a:gd name="T53" fmla="*/ 1 h 300"/>
                  <a:gd name="T54" fmla="*/ 2 w 336"/>
                  <a:gd name="T55" fmla="*/ 1 h 300"/>
                  <a:gd name="T56" fmla="*/ 2 w 336"/>
                  <a:gd name="T57" fmla="*/ 1 h 3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6"/>
                  <a:gd name="T88" fmla="*/ 0 h 300"/>
                  <a:gd name="T89" fmla="*/ 336 w 336"/>
                  <a:gd name="T90" fmla="*/ 300 h 3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6" h="300">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lnTo>
                      <a:pt x="312" y="30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53" name="Freeform 575"/>
              <p:cNvSpPr>
                <a:spLocks noChangeAspect="1"/>
              </p:cNvSpPr>
              <p:nvPr/>
            </p:nvSpPr>
            <p:spPr bwMode="auto">
              <a:xfrm>
                <a:off x="871" y="2201"/>
                <a:ext cx="398" cy="240"/>
              </a:xfrm>
              <a:custGeom>
                <a:avLst/>
                <a:gdLst>
                  <a:gd name="T0" fmla="*/ 2 w 522"/>
                  <a:gd name="T1" fmla="*/ 1 h 324"/>
                  <a:gd name="T2" fmla="*/ 2 w 522"/>
                  <a:gd name="T3" fmla="*/ 1 h 324"/>
                  <a:gd name="T4" fmla="*/ 2 w 522"/>
                  <a:gd name="T5" fmla="*/ 1 h 324"/>
                  <a:gd name="T6" fmla="*/ 2 w 522"/>
                  <a:gd name="T7" fmla="*/ 1 h 324"/>
                  <a:gd name="T8" fmla="*/ 2 w 522"/>
                  <a:gd name="T9" fmla="*/ 1 h 324"/>
                  <a:gd name="T10" fmla="*/ 2 w 522"/>
                  <a:gd name="T11" fmla="*/ 1 h 324"/>
                  <a:gd name="T12" fmla="*/ 2 w 522"/>
                  <a:gd name="T13" fmla="*/ 1 h 324"/>
                  <a:gd name="T14" fmla="*/ 2 w 522"/>
                  <a:gd name="T15" fmla="*/ 1 h 324"/>
                  <a:gd name="T16" fmla="*/ 2 w 522"/>
                  <a:gd name="T17" fmla="*/ 1 h 324"/>
                  <a:gd name="T18" fmla="*/ 2 w 522"/>
                  <a:gd name="T19" fmla="*/ 1 h 324"/>
                  <a:gd name="T20" fmla="*/ 2 w 522"/>
                  <a:gd name="T21" fmla="*/ 1 h 324"/>
                  <a:gd name="T22" fmla="*/ 2 w 522"/>
                  <a:gd name="T23" fmla="*/ 1 h 324"/>
                  <a:gd name="T24" fmla="*/ 2 w 522"/>
                  <a:gd name="T25" fmla="*/ 1 h 324"/>
                  <a:gd name="T26" fmla="*/ 2 w 522"/>
                  <a:gd name="T27" fmla="*/ 1 h 324"/>
                  <a:gd name="T28" fmla="*/ 2 w 522"/>
                  <a:gd name="T29" fmla="*/ 1 h 324"/>
                  <a:gd name="T30" fmla="*/ 2 w 522"/>
                  <a:gd name="T31" fmla="*/ 1 h 324"/>
                  <a:gd name="T32" fmla="*/ 2 w 522"/>
                  <a:gd name="T33" fmla="*/ 1 h 324"/>
                  <a:gd name="T34" fmla="*/ 2 w 522"/>
                  <a:gd name="T35" fmla="*/ 1 h 324"/>
                  <a:gd name="T36" fmla="*/ 2 w 522"/>
                  <a:gd name="T37" fmla="*/ 1 h 324"/>
                  <a:gd name="T38" fmla="*/ 2 w 522"/>
                  <a:gd name="T39" fmla="*/ 1 h 324"/>
                  <a:gd name="T40" fmla="*/ 2 w 522"/>
                  <a:gd name="T41" fmla="*/ 1 h 324"/>
                  <a:gd name="T42" fmla="*/ 0 w 522"/>
                  <a:gd name="T43" fmla="*/ 1 h 324"/>
                  <a:gd name="T44" fmla="*/ 2 w 522"/>
                  <a:gd name="T45" fmla="*/ 0 h 324"/>
                  <a:gd name="T46" fmla="*/ 2 w 522"/>
                  <a:gd name="T47" fmla="*/ 1 h 324"/>
                  <a:gd name="T48" fmla="*/ 2 w 522"/>
                  <a:gd name="T49" fmla="*/ 1 h 324"/>
                  <a:gd name="T50" fmla="*/ 2 w 522"/>
                  <a:gd name="T51" fmla="*/ 1 h 324"/>
                  <a:gd name="T52" fmla="*/ 2 w 522"/>
                  <a:gd name="T53" fmla="*/ 1 h 3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2"/>
                  <a:gd name="T82" fmla="*/ 0 h 324"/>
                  <a:gd name="T83" fmla="*/ 522 w 522"/>
                  <a:gd name="T84" fmla="*/ 324 h 3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close/>
                  </a:path>
                </a:pathLst>
              </a:custGeom>
              <a:solidFill>
                <a:srgbClr val="FF4500"/>
              </a:solidFill>
              <a:ln w="9525">
                <a:solidFill>
                  <a:srgbClr val="FF4500"/>
                </a:solidFill>
                <a:round/>
                <a:headEnd/>
                <a:tailEnd/>
              </a:ln>
            </p:spPr>
            <p:txBody>
              <a:bodyPr/>
              <a:lstStyle/>
              <a:p>
                <a:endParaRPr lang="en-US"/>
              </a:p>
            </p:txBody>
          </p:sp>
          <p:sp>
            <p:nvSpPr>
              <p:cNvPr id="22754" name="Freeform 576"/>
              <p:cNvSpPr>
                <a:spLocks noChangeAspect="1"/>
              </p:cNvSpPr>
              <p:nvPr/>
            </p:nvSpPr>
            <p:spPr bwMode="auto">
              <a:xfrm>
                <a:off x="871" y="2201"/>
                <a:ext cx="398" cy="240"/>
              </a:xfrm>
              <a:custGeom>
                <a:avLst/>
                <a:gdLst>
                  <a:gd name="T0" fmla="*/ 2 w 522"/>
                  <a:gd name="T1" fmla="*/ 1 h 324"/>
                  <a:gd name="T2" fmla="*/ 2 w 522"/>
                  <a:gd name="T3" fmla="*/ 1 h 324"/>
                  <a:gd name="T4" fmla="*/ 2 w 522"/>
                  <a:gd name="T5" fmla="*/ 1 h 324"/>
                  <a:gd name="T6" fmla="*/ 2 w 522"/>
                  <a:gd name="T7" fmla="*/ 1 h 324"/>
                  <a:gd name="T8" fmla="*/ 2 w 522"/>
                  <a:gd name="T9" fmla="*/ 1 h 324"/>
                  <a:gd name="T10" fmla="*/ 2 w 522"/>
                  <a:gd name="T11" fmla="*/ 1 h 324"/>
                  <a:gd name="T12" fmla="*/ 2 w 522"/>
                  <a:gd name="T13" fmla="*/ 1 h 324"/>
                  <a:gd name="T14" fmla="*/ 2 w 522"/>
                  <a:gd name="T15" fmla="*/ 1 h 324"/>
                  <a:gd name="T16" fmla="*/ 2 w 522"/>
                  <a:gd name="T17" fmla="*/ 1 h 324"/>
                  <a:gd name="T18" fmla="*/ 2 w 522"/>
                  <a:gd name="T19" fmla="*/ 1 h 324"/>
                  <a:gd name="T20" fmla="*/ 2 w 522"/>
                  <a:gd name="T21" fmla="*/ 1 h 324"/>
                  <a:gd name="T22" fmla="*/ 2 w 522"/>
                  <a:gd name="T23" fmla="*/ 1 h 324"/>
                  <a:gd name="T24" fmla="*/ 2 w 522"/>
                  <a:gd name="T25" fmla="*/ 1 h 324"/>
                  <a:gd name="T26" fmla="*/ 2 w 522"/>
                  <a:gd name="T27" fmla="*/ 1 h 324"/>
                  <a:gd name="T28" fmla="*/ 2 w 522"/>
                  <a:gd name="T29" fmla="*/ 1 h 324"/>
                  <a:gd name="T30" fmla="*/ 2 w 522"/>
                  <a:gd name="T31" fmla="*/ 1 h 324"/>
                  <a:gd name="T32" fmla="*/ 2 w 522"/>
                  <a:gd name="T33" fmla="*/ 1 h 324"/>
                  <a:gd name="T34" fmla="*/ 2 w 522"/>
                  <a:gd name="T35" fmla="*/ 1 h 324"/>
                  <a:gd name="T36" fmla="*/ 2 w 522"/>
                  <a:gd name="T37" fmla="*/ 1 h 324"/>
                  <a:gd name="T38" fmla="*/ 2 w 522"/>
                  <a:gd name="T39" fmla="*/ 1 h 324"/>
                  <a:gd name="T40" fmla="*/ 2 w 522"/>
                  <a:gd name="T41" fmla="*/ 1 h 324"/>
                  <a:gd name="T42" fmla="*/ 0 w 522"/>
                  <a:gd name="T43" fmla="*/ 1 h 324"/>
                  <a:gd name="T44" fmla="*/ 2 w 522"/>
                  <a:gd name="T45" fmla="*/ 0 h 324"/>
                  <a:gd name="T46" fmla="*/ 2 w 522"/>
                  <a:gd name="T47" fmla="*/ 1 h 324"/>
                  <a:gd name="T48" fmla="*/ 2 w 522"/>
                  <a:gd name="T49" fmla="*/ 1 h 324"/>
                  <a:gd name="T50" fmla="*/ 2 w 522"/>
                  <a:gd name="T51" fmla="*/ 1 h 324"/>
                  <a:gd name="T52" fmla="*/ 2 w 522"/>
                  <a:gd name="T53" fmla="*/ 1 h 324"/>
                  <a:gd name="T54" fmla="*/ 2 w 522"/>
                  <a:gd name="T55" fmla="*/ 1 h 3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2"/>
                  <a:gd name="T85" fmla="*/ 0 h 324"/>
                  <a:gd name="T86" fmla="*/ 522 w 522"/>
                  <a:gd name="T87" fmla="*/ 324 h 3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lnTo>
                      <a:pt x="504" y="27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55" name="Freeform 577"/>
              <p:cNvSpPr>
                <a:spLocks noChangeAspect="1"/>
              </p:cNvSpPr>
              <p:nvPr/>
            </p:nvSpPr>
            <p:spPr bwMode="auto">
              <a:xfrm>
                <a:off x="1237" y="2539"/>
                <a:ext cx="321" cy="152"/>
              </a:xfrm>
              <a:custGeom>
                <a:avLst/>
                <a:gdLst>
                  <a:gd name="T0" fmla="*/ 2 w 420"/>
                  <a:gd name="T1" fmla="*/ 1 h 204"/>
                  <a:gd name="T2" fmla="*/ 2 w 420"/>
                  <a:gd name="T3" fmla="*/ 1 h 204"/>
                  <a:gd name="T4" fmla="*/ 2 w 420"/>
                  <a:gd name="T5" fmla="*/ 1 h 204"/>
                  <a:gd name="T6" fmla="*/ 2 w 420"/>
                  <a:gd name="T7" fmla="*/ 1 h 204"/>
                  <a:gd name="T8" fmla="*/ 2 w 420"/>
                  <a:gd name="T9" fmla="*/ 1 h 204"/>
                  <a:gd name="T10" fmla="*/ 2 w 420"/>
                  <a:gd name="T11" fmla="*/ 1 h 204"/>
                  <a:gd name="T12" fmla="*/ 2 w 420"/>
                  <a:gd name="T13" fmla="*/ 1 h 204"/>
                  <a:gd name="T14" fmla="*/ 2 w 420"/>
                  <a:gd name="T15" fmla="*/ 1 h 204"/>
                  <a:gd name="T16" fmla="*/ 0 w 420"/>
                  <a:gd name="T17" fmla="*/ 1 h 204"/>
                  <a:gd name="T18" fmla="*/ 2 w 420"/>
                  <a:gd name="T19" fmla="*/ 0 h 204"/>
                  <a:gd name="T20" fmla="*/ 2 w 420"/>
                  <a:gd name="T21" fmla="*/ 1 h 204"/>
                  <a:gd name="T22" fmla="*/ 2 w 420"/>
                  <a:gd name="T23" fmla="*/ 1 h 204"/>
                  <a:gd name="T24" fmla="*/ 2 w 420"/>
                  <a:gd name="T25" fmla="*/ 1 h 204"/>
                  <a:gd name="T26" fmla="*/ 2 w 420"/>
                  <a:gd name="T27" fmla="*/ 1 h 204"/>
                  <a:gd name="T28" fmla="*/ 2 w 420"/>
                  <a:gd name="T29" fmla="*/ 1 h 2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0"/>
                  <a:gd name="T46" fmla="*/ 0 h 204"/>
                  <a:gd name="T47" fmla="*/ 420 w 420"/>
                  <a:gd name="T48" fmla="*/ 204 h 2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close/>
                  </a:path>
                </a:pathLst>
              </a:custGeom>
              <a:solidFill>
                <a:srgbClr val="B22222"/>
              </a:solidFill>
              <a:ln w="9525">
                <a:solidFill>
                  <a:srgbClr val="B22222"/>
                </a:solidFill>
                <a:round/>
                <a:headEnd/>
                <a:tailEnd/>
              </a:ln>
            </p:spPr>
            <p:txBody>
              <a:bodyPr/>
              <a:lstStyle/>
              <a:p>
                <a:endParaRPr lang="en-US"/>
              </a:p>
            </p:txBody>
          </p:sp>
          <p:sp>
            <p:nvSpPr>
              <p:cNvPr id="22756" name="Freeform 578"/>
              <p:cNvSpPr>
                <a:spLocks noChangeAspect="1"/>
              </p:cNvSpPr>
              <p:nvPr/>
            </p:nvSpPr>
            <p:spPr bwMode="auto">
              <a:xfrm>
                <a:off x="1237" y="2539"/>
                <a:ext cx="321" cy="152"/>
              </a:xfrm>
              <a:custGeom>
                <a:avLst/>
                <a:gdLst>
                  <a:gd name="T0" fmla="*/ 2 w 420"/>
                  <a:gd name="T1" fmla="*/ 1 h 204"/>
                  <a:gd name="T2" fmla="*/ 2 w 420"/>
                  <a:gd name="T3" fmla="*/ 1 h 204"/>
                  <a:gd name="T4" fmla="*/ 2 w 420"/>
                  <a:gd name="T5" fmla="*/ 1 h 204"/>
                  <a:gd name="T6" fmla="*/ 2 w 420"/>
                  <a:gd name="T7" fmla="*/ 1 h 204"/>
                  <a:gd name="T8" fmla="*/ 2 w 420"/>
                  <a:gd name="T9" fmla="*/ 1 h 204"/>
                  <a:gd name="T10" fmla="*/ 2 w 420"/>
                  <a:gd name="T11" fmla="*/ 1 h 204"/>
                  <a:gd name="T12" fmla="*/ 2 w 420"/>
                  <a:gd name="T13" fmla="*/ 1 h 204"/>
                  <a:gd name="T14" fmla="*/ 2 w 420"/>
                  <a:gd name="T15" fmla="*/ 1 h 204"/>
                  <a:gd name="T16" fmla="*/ 0 w 420"/>
                  <a:gd name="T17" fmla="*/ 1 h 204"/>
                  <a:gd name="T18" fmla="*/ 2 w 420"/>
                  <a:gd name="T19" fmla="*/ 0 h 204"/>
                  <a:gd name="T20" fmla="*/ 2 w 420"/>
                  <a:gd name="T21" fmla="*/ 1 h 204"/>
                  <a:gd name="T22" fmla="*/ 2 w 420"/>
                  <a:gd name="T23" fmla="*/ 1 h 204"/>
                  <a:gd name="T24" fmla="*/ 2 w 420"/>
                  <a:gd name="T25" fmla="*/ 1 h 204"/>
                  <a:gd name="T26" fmla="*/ 2 w 420"/>
                  <a:gd name="T27" fmla="*/ 1 h 204"/>
                  <a:gd name="T28" fmla="*/ 2 w 420"/>
                  <a:gd name="T29" fmla="*/ 1 h 204"/>
                  <a:gd name="T30" fmla="*/ 2 w 420"/>
                  <a:gd name="T31" fmla="*/ 1 h 2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0"/>
                  <a:gd name="T49" fmla="*/ 0 h 204"/>
                  <a:gd name="T50" fmla="*/ 420 w 420"/>
                  <a:gd name="T51" fmla="*/ 204 h 2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lnTo>
                      <a:pt x="366" y="5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57" name="Freeform 579"/>
              <p:cNvSpPr>
                <a:spLocks noChangeAspect="1"/>
              </p:cNvSpPr>
              <p:nvPr/>
            </p:nvSpPr>
            <p:spPr bwMode="auto">
              <a:xfrm>
                <a:off x="633" y="2490"/>
                <a:ext cx="247" cy="370"/>
              </a:xfrm>
              <a:custGeom>
                <a:avLst/>
                <a:gdLst>
                  <a:gd name="T0" fmla="*/ 2 w 324"/>
                  <a:gd name="T1" fmla="*/ 1 h 498"/>
                  <a:gd name="T2" fmla="*/ 0 w 324"/>
                  <a:gd name="T3" fmla="*/ 1 h 498"/>
                  <a:gd name="T4" fmla="*/ 2 w 324"/>
                  <a:gd name="T5" fmla="*/ 0 h 498"/>
                  <a:gd name="T6" fmla="*/ 2 w 324"/>
                  <a:gd name="T7" fmla="*/ 1 h 498"/>
                  <a:gd name="T8" fmla="*/ 2 w 324"/>
                  <a:gd name="T9" fmla="*/ 1 h 498"/>
                  <a:gd name="T10" fmla="*/ 2 w 324"/>
                  <a:gd name="T11" fmla="*/ 1 h 498"/>
                  <a:gd name="T12" fmla="*/ 2 w 324"/>
                  <a:gd name="T13" fmla="*/ 1 h 498"/>
                  <a:gd name="T14" fmla="*/ 2 w 324"/>
                  <a:gd name="T15" fmla="*/ 1 h 498"/>
                  <a:gd name="T16" fmla="*/ 2 w 324"/>
                  <a:gd name="T17" fmla="*/ 1 h 498"/>
                  <a:gd name="T18" fmla="*/ 2 w 324"/>
                  <a:gd name="T19" fmla="*/ 1 h 498"/>
                  <a:gd name="T20" fmla="*/ 2 w 324"/>
                  <a:gd name="T21" fmla="*/ 1 h 498"/>
                  <a:gd name="T22" fmla="*/ 2 w 324"/>
                  <a:gd name="T23" fmla="*/ 1 h 4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4"/>
                  <a:gd name="T37" fmla="*/ 0 h 498"/>
                  <a:gd name="T38" fmla="*/ 324 w 324"/>
                  <a:gd name="T39" fmla="*/ 498 h 4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4" h="498">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close/>
                  </a:path>
                </a:pathLst>
              </a:custGeom>
              <a:solidFill>
                <a:srgbClr val="FF4500"/>
              </a:solidFill>
              <a:ln w="9525">
                <a:solidFill>
                  <a:srgbClr val="FF4500"/>
                </a:solidFill>
                <a:round/>
                <a:headEnd/>
                <a:tailEnd/>
              </a:ln>
            </p:spPr>
            <p:txBody>
              <a:bodyPr/>
              <a:lstStyle/>
              <a:p>
                <a:endParaRPr lang="en-US"/>
              </a:p>
            </p:txBody>
          </p:sp>
          <p:sp>
            <p:nvSpPr>
              <p:cNvPr id="22758" name="Freeform 580"/>
              <p:cNvSpPr>
                <a:spLocks noChangeAspect="1"/>
              </p:cNvSpPr>
              <p:nvPr/>
            </p:nvSpPr>
            <p:spPr bwMode="auto">
              <a:xfrm>
                <a:off x="633" y="2490"/>
                <a:ext cx="247" cy="375"/>
              </a:xfrm>
              <a:custGeom>
                <a:avLst/>
                <a:gdLst>
                  <a:gd name="T0" fmla="*/ 2 w 324"/>
                  <a:gd name="T1" fmla="*/ 1 h 504"/>
                  <a:gd name="T2" fmla="*/ 0 w 324"/>
                  <a:gd name="T3" fmla="*/ 1 h 504"/>
                  <a:gd name="T4" fmla="*/ 2 w 324"/>
                  <a:gd name="T5" fmla="*/ 0 h 504"/>
                  <a:gd name="T6" fmla="*/ 2 w 324"/>
                  <a:gd name="T7" fmla="*/ 1 h 504"/>
                  <a:gd name="T8" fmla="*/ 2 w 324"/>
                  <a:gd name="T9" fmla="*/ 1 h 504"/>
                  <a:gd name="T10" fmla="*/ 2 w 324"/>
                  <a:gd name="T11" fmla="*/ 1 h 504"/>
                  <a:gd name="T12" fmla="*/ 2 w 324"/>
                  <a:gd name="T13" fmla="*/ 1 h 504"/>
                  <a:gd name="T14" fmla="*/ 2 w 324"/>
                  <a:gd name="T15" fmla="*/ 1 h 504"/>
                  <a:gd name="T16" fmla="*/ 2 w 324"/>
                  <a:gd name="T17" fmla="*/ 1 h 504"/>
                  <a:gd name="T18" fmla="*/ 2 w 324"/>
                  <a:gd name="T19" fmla="*/ 1 h 504"/>
                  <a:gd name="T20" fmla="*/ 2 w 324"/>
                  <a:gd name="T21" fmla="*/ 1 h 504"/>
                  <a:gd name="T22" fmla="*/ 2 w 324"/>
                  <a:gd name="T23" fmla="*/ 1 h 504"/>
                  <a:gd name="T24" fmla="*/ 2 w 324"/>
                  <a:gd name="T25" fmla="*/ 1 h 5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4"/>
                  <a:gd name="T40" fmla="*/ 0 h 504"/>
                  <a:gd name="T41" fmla="*/ 324 w 324"/>
                  <a:gd name="T42" fmla="*/ 504 h 5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4" h="504">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lnTo>
                      <a:pt x="210" y="50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59" name="Freeform 581"/>
              <p:cNvSpPr>
                <a:spLocks noChangeAspect="1"/>
              </p:cNvSpPr>
              <p:nvPr/>
            </p:nvSpPr>
            <p:spPr bwMode="auto">
              <a:xfrm>
                <a:off x="2359" y="2334"/>
                <a:ext cx="64" cy="130"/>
              </a:xfrm>
              <a:custGeom>
                <a:avLst/>
                <a:gdLst>
                  <a:gd name="T0" fmla="*/ 2 w 84"/>
                  <a:gd name="T1" fmla="*/ 1 h 174"/>
                  <a:gd name="T2" fmla="*/ 2 w 84"/>
                  <a:gd name="T3" fmla="*/ 1 h 174"/>
                  <a:gd name="T4" fmla="*/ 2 w 84"/>
                  <a:gd name="T5" fmla="*/ 1 h 174"/>
                  <a:gd name="T6" fmla="*/ 2 w 84"/>
                  <a:gd name="T7" fmla="*/ 1 h 174"/>
                  <a:gd name="T8" fmla="*/ 0 w 84"/>
                  <a:gd name="T9" fmla="*/ 1 h 174"/>
                  <a:gd name="T10" fmla="*/ 2 w 84"/>
                  <a:gd name="T11" fmla="*/ 1 h 174"/>
                  <a:gd name="T12" fmla="*/ 2 w 84"/>
                  <a:gd name="T13" fmla="*/ 1 h 174"/>
                  <a:gd name="T14" fmla="*/ 2 w 84"/>
                  <a:gd name="T15" fmla="*/ 1 h 174"/>
                  <a:gd name="T16" fmla="*/ 2 w 84"/>
                  <a:gd name="T17" fmla="*/ 0 h 174"/>
                  <a:gd name="T18" fmla="*/ 2 w 84"/>
                  <a:gd name="T19" fmla="*/ 1 h 174"/>
                  <a:gd name="T20" fmla="*/ 2 w 84"/>
                  <a:gd name="T21" fmla="*/ 1 h 174"/>
                  <a:gd name="T22" fmla="*/ 2 w 84"/>
                  <a:gd name="T23" fmla="*/ 1 h 1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74"/>
                  <a:gd name="T38" fmla="*/ 84 w 84"/>
                  <a:gd name="T39" fmla="*/ 174 h 1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close/>
                  </a:path>
                </a:pathLst>
              </a:custGeom>
              <a:solidFill>
                <a:srgbClr val="FF4500"/>
              </a:solidFill>
              <a:ln w="9525">
                <a:solidFill>
                  <a:srgbClr val="FF4500"/>
                </a:solidFill>
                <a:round/>
                <a:headEnd/>
                <a:tailEnd/>
              </a:ln>
            </p:spPr>
            <p:txBody>
              <a:bodyPr/>
              <a:lstStyle/>
              <a:p>
                <a:endParaRPr lang="en-US"/>
              </a:p>
            </p:txBody>
          </p:sp>
          <p:sp>
            <p:nvSpPr>
              <p:cNvPr id="22760" name="Freeform 582"/>
              <p:cNvSpPr>
                <a:spLocks noChangeAspect="1"/>
              </p:cNvSpPr>
              <p:nvPr/>
            </p:nvSpPr>
            <p:spPr bwMode="auto">
              <a:xfrm>
                <a:off x="2359" y="2334"/>
                <a:ext cx="64" cy="130"/>
              </a:xfrm>
              <a:custGeom>
                <a:avLst/>
                <a:gdLst>
                  <a:gd name="T0" fmla="*/ 2 w 84"/>
                  <a:gd name="T1" fmla="*/ 1 h 174"/>
                  <a:gd name="T2" fmla="*/ 2 w 84"/>
                  <a:gd name="T3" fmla="*/ 1 h 174"/>
                  <a:gd name="T4" fmla="*/ 2 w 84"/>
                  <a:gd name="T5" fmla="*/ 1 h 174"/>
                  <a:gd name="T6" fmla="*/ 2 w 84"/>
                  <a:gd name="T7" fmla="*/ 1 h 174"/>
                  <a:gd name="T8" fmla="*/ 0 w 84"/>
                  <a:gd name="T9" fmla="*/ 1 h 174"/>
                  <a:gd name="T10" fmla="*/ 2 w 84"/>
                  <a:gd name="T11" fmla="*/ 1 h 174"/>
                  <a:gd name="T12" fmla="*/ 2 w 84"/>
                  <a:gd name="T13" fmla="*/ 1 h 174"/>
                  <a:gd name="T14" fmla="*/ 2 w 84"/>
                  <a:gd name="T15" fmla="*/ 1 h 174"/>
                  <a:gd name="T16" fmla="*/ 2 w 84"/>
                  <a:gd name="T17" fmla="*/ 0 h 174"/>
                  <a:gd name="T18" fmla="*/ 2 w 84"/>
                  <a:gd name="T19" fmla="*/ 1 h 174"/>
                  <a:gd name="T20" fmla="*/ 2 w 84"/>
                  <a:gd name="T21" fmla="*/ 1 h 174"/>
                  <a:gd name="T22" fmla="*/ 2 w 84"/>
                  <a:gd name="T23" fmla="*/ 1 h 174"/>
                  <a:gd name="T24" fmla="*/ 2 w 84"/>
                  <a:gd name="T25" fmla="*/ 1 h 1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74"/>
                  <a:gd name="T41" fmla="*/ 84 w 84"/>
                  <a:gd name="T42" fmla="*/ 174 h 1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lnTo>
                      <a:pt x="84" y="13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61" name="Freeform 583"/>
              <p:cNvSpPr>
                <a:spLocks noChangeAspect="1"/>
              </p:cNvSpPr>
              <p:nvPr/>
            </p:nvSpPr>
            <p:spPr bwMode="auto">
              <a:xfrm>
                <a:off x="2290" y="2544"/>
                <a:ext cx="50" cy="116"/>
              </a:xfrm>
              <a:custGeom>
                <a:avLst/>
                <a:gdLst>
                  <a:gd name="T0" fmla="*/ 2 w 66"/>
                  <a:gd name="T1" fmla="*/ 1 h 156"/>
                  <a:gd name="T2" fmla="*/ 2 w 66"/>
                  <a:gd name="T3" fmla="*/ 1 h 156"/>
                  <a:gd name="T4" fmla="*/ 2 w 66"/>
                  <a:gd name="T5" fmla="*/ 1 h 156"/>
                  <a:gd name="T6" fmla="*/ 2 w 66"/>
                  <a:gd name="T7" fmla="*/ 1 h 156"/>
                  <a:gd name="T8" fmla="*/ 2 w 66"/>
                  <a:gd name="T9" fmla="*/ 1 h 156"/>
                  <a:gd name="T10" fmla="*/ 2 w 66"/>
                  <a:gd name="T11" fmla="*/ 1 h 156"/>
                  <a:gd name="T12" fmla="*/ 2 w 66"/>
                  <a:gd name="T13" fmla="*/ 1 h 156"/>
                  <a:gd name="T14" fmla="*/ 2 w 66"/>
                  <a:gd name="T15" fmla="*/ 1 h 156"/>
                  <a:gd name="T16" fmla="*/ 0 w 66"/>
                  <a:gd name="T17" fmla="*/ 1 h 156"/>
                  <a:gd name="T18" fmla="*/ 2 w 66"/>
                  <a:gd name="T19" fmla="*/ 1 h 156"/>
                  <a:gd name="T20" fmla="*/ 2 w 66"/>
                  <a:gd name="T21" fmla="*/ 1 h 156"/>
                  <a:gd name="T22" fmla="*/ 2 w 66"/>
                  <a:gd name="T23" fmla="*/ 1 h 156"/>
                  <a:gd name="T24" fmla="*/ 0 w 66"/>
                  <a:gd name="T25" fmla="*/ 1 h 156"/>
                  <a:gd name="T26" fmla="*/ 2 w 66"/>
                  <a:gd name="T27" fmla="*/ 0 h 156"/>
                  <a:gd name="T28" fmla="*/ 2 w 66"/>
                  <a:gd name="T29" fmla="*/ 1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156"/>
                  <a:gd name="T47" fmla="*/ 66 w 66"/>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156">
                    <a:moveTo>
                      <a:pt x="60" y="24"/>
                    </a:moveTo>
                    <a:lnTo>
                      <a:pt x="48" y="48"/>
                    </a:lnTo>
                    <a:lnTo>
                      <a:pt x="66" y="54"/>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close/>
                  </a:path>
                </a:pathLst>
              </a:custGeom>
              <a:solidFill>
                <a:srgbClr val="FF4500"/>
              </a:solidFill>
              <a:ln w="9525">
                <a:solidFill>
                  <a:srgbClr val="FF4500"/>
                </a:solidFill>
                <a:round/>
                <a:headEnd/>
                <a:tailEnd/>
              </a:ln>
            </p:spPr>
            <p:txBody>
              <a:bodyPr/>
              <a:lstStyle/>
              <a:p>
                <a:endParaRPr lang="en-US"/>
              </a:p>
            </p:txBody>
          </p:sp>
          <p:sp>
            <p:nvSpPr>
              <p:cNvPr id="22762" name="Freeform 584"/>
              <p:cNvSpPr>
                <a:spLocks noChangeAspect="1"/>
              </p:cNvSpPr>
              <p:nvPr/>
            </p:nvSpPr>
            <p:spPr bwMode="auto">
              <a:xfrm>
                <a:off x="2290" y="2544"/>
                <a:ext cx="50" cy="116"/>
              </a:xfrm>
              <a:custGeom>
                <a:avLst/>
                <a:gdLst>
                  <a:gd name="T0" fmla="*/ 2 w 66"/>
                  <a:gd name="T1" fmla="*/ 1 h 156"/>
                  <a:gd name="T2" fmla="*/ 2 w 66"/>
                  <a:gd name="T3" fmla="*/ 1 h 156"/>
                  <a:gd name="T4" fmla="*/ 2 w 66"/>
                  <a:gd name="T5" fmla="*/ 1 h 156"/>
                  <a:gd name="T6" fmla="*/ 2 w 66"/>
                  <a:gd name="T7" fmla="*/ 1 h 156"/>
                  <a:gd name="T8" fmla="*/ 2 w 66"/>
                  <a:gd name="T9" fmla="*/ 1 h 156"/>
                  <a:gd name="T10" fmla="*/ 2 w 66"/>
                  <a:gd name="T11" fmla="*/ 1 h 156"/>
                  <a:gd name="T12" fmla="*/ 2 w 66"/>
                  <a:gd name="T13" fmla="*/ 1 h 156"/>
                  <a:gd name="T14" fmla="*/ 2 w 66"/>
                  <a:gd name="T15" fmla="*/ 1 h 156"/>
                  <a:gd name="T16" fmla="*/ 2 w 66"/>
                  <a:gd name="T17" fmla="*/ 1 h 156"/>
                  <a:gd name="T18" fmla="*/ 2 w 66"/>
                  <a:gd name="T19" fmla="*/ 1 h 156"/>
                  <a:gd name="T20" fmla="*/ 0 w 66"/>
                  <a:gd name="T21" fmla="*/ 1 h 156"/>
                  <a:gd name="T22" fmla="*/ 2 w 66"/>
                  <a:gd name="T23" fmla="*/ 1 h 156"/>
                  <a:gd name="T24" fmla="*/ 2 w 66"/>
                  <a:gd name="T25" fmla="*/ 1 h 156"/>
                  <a:gd name="T26" fmla="*/ 2 w 66"/>
                  <a:gd name="T27" fmla="*/ 1 h 156"/>
                  <a:gd name="T28" fmla="*/ 0 w 66"/>
                  <a:gd name="T29" fmla="*/ 1 h 156"/>
                  <a:gd name="T30" fmla="*/ 2 w 66"/>
                  <a:gd name="T31" fmla="*/ 0 h 156"/>
                  <a:gd name="T32" fmla="*/ 2 w 66"/>
                  <a:gd name="T33" fmla="*/ 1 h 156"/>
                  <a:gd name="T34" fmla="*/ 2 w 66"/>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56"/>
                  <a:gd name="T56" fmla="*/ 66 w 66"/>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56">
                    <a:moveTo>
                      <a:pt x="60" y="24"/>
                    </a:moveTo>
                    <a:lnTo>
                      <a:pt x="48" y="48"/>
                    </a:lnTo>
                    <a:lnTo>
                      <a:pt x="66" y="54"/>
                    </a:lnTo>
                    <a:lnTo>
                      <a:pt x="66" y="96"/>
                    </a:lnTo>
                    <a:lnTo>
                      <a:pt x="66" y="78"/>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lnTo>
                      <a:pt x="60" y="3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63" name="Freeform 585"/>
              <p:cNvSpPr>
                <a:spLocks noChangeAspect="1"/>
              </p:cNvSpPr>
              <p:nvPr/>
            </p:nvSpPr>
            <p:spPr bwMode="auto">
              <a:xfrm>
                <a:off x="986" y="2802"/>
                <a:ext cx="274" cy="272"/>
              </a:xfrm>
              <a:custGeom>
                <a:avLst/>
                <a:gdLst>
                  <a:gd name="T0" fmla="*/ 2 w 360"/>
                  <a:gd name="T1" fmla="*/ 1 h 366"/>
                  <a:gd name="T2" fmla="*/ 2 w 360"/>
                  <a:gd name="T3" fmla="*/ 1 h 366"/>
                  <a:gd name="T4" fmla="*/ 2 w 360"/>
                  <a:gd name="T5" fmla="*/ 1 h 366"/>
                  <a:gd name="T6" fmla="*/ 2 w 360"/>
                  <a:gd name="T7" fmla="*/ 1 h 366"/>
                  <a:gd name="T8" fmla="*/ 2 w 360"/>
                  <a:gd name="T9" fmla="*/ 1 h 366"/>
                  <a:gd name="T10" fmla="*/ 2 w 360"/>
                  <a:gd name="T11" fmla="*/ 1 h 366"/>
                  <a:gd name="T12" fmla="*/ 0 w 360"/>
                  <a:gd name="T13" fmla="*/ 1 h 366"/>
                  <a:gd name="T14" fmla="*/ 2 w 360"/>
                  <a:gd name="T15" fmla="*/ 1 h 366"/>
                  <a:gd name="T16" fmla="*/ 2 w 360"/>
                  <a:gd name="T17" fmla="*/ 0 h 366"/>
                  <a:gd name="T18" fmla="*/ 2 w 360"/>
                  <a:gd name="T19" fmla="*/ 1 h 366"/>
                  <a:gd name="T20" fmla="*/ 2 w 360"/>
                  <a:gd name="T21" fmla="*/ 1 h 3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0"/>
                  <a:gd name="T34" fmla="*/ 0 h 366"/>
                  <a:gd name="T35" fmla="*/ 360 w 360"/>
                  <a:gd name="T36" fmla="*/ 366 h 3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close/>
                  </a:path>
                </a:pathLst>
              </a:custGeom>
              <a:solidFill>
                <a:srgbClr val="FF4500"/>
              </a:solidFill>
              <a:ln w="9525">
                <a:solidFill>
                  <a:srgbClr val="FF4500"/>
                </a:solidFill>
                <a:round/>
                <a:headEnd/>
                <a:tailEnd/>
              </a:ln>
            </p:spPr>
            <p:txBody>
              <a:bodyPr/>
              <a:lstStyle/>
              <a:p>
                <a:endParaRPr lang="en-US"/>
              </a:p>
            </p:txBody>
          </p:sp>
          <p:sp>
            <p:nvSpPr>
              <p:cNvPr id="22764" name="Freeform 586"/>
              <p:cNvSpPr>
                <a:spLocks noChangeAspect="1"/>
              </p:cNvSpPr>
              <p:nvPr/>
            </p:nvSpPr>
            <p:spPr bwMode="auto">
              <a:xfrm>
                <a:off x="986" y="2802"/>
                <a:ext cx="274" cy="272"/>
              </a:xfrm>
              <a:custGeom>
                <a:avLst/>
                <a:gdLst>
                  <a:gd name="T0" fmla="*/ 2 w 360"/>
                  <a:gd name="T1" fmla="*/ 1 h 366"/>
                  <a:gd name="T2" fmla="*/ 2 w 360"/>
                  <a:gd name="T3" fmla="*/ 1 h 366"/>
                  <a:gd name="T4" fmla="*/ 2 w 360"/>
                  <a:gd name="T5" fmla="*/ 1 h 366"/>
                  <a:gd name="T6" fmla="*/ 2 w 360"/>
                  <a:gd name="T7" fmla="*/ 1 h 366"/>
                  <a:gd name="T8" fmla="*/ 2 w 360"/>
                  <a:gd name="T9" fmla="*/ 1 h 366"/>
                  <a:gd name="T10" fmla="*/ 2 w 360"/>
                  <a:gd name="T11" fmla="*/ 1 h 366"/>
                  <a:gd name="T12" fmla="*/ 0 w 360"/>
                  <a:gd name="T13" fmla="*/ 1 h 366"/>
                  <a:gd name="T14" fmla="*/ 2 w 360"/>
                  <a:gd name="T15" fmla="*/ 1 h 366"/>
                  <a:gd name="T16" fmla="*/ 2 w 360"/>
                  <a:gd name="T17" fmla="*/ 0 h 366"/>
                  <a:gd name="T18" fmla="*/ 2 w 360"/>
                  <a:gd name="T19" fmla="*/ 1 h 366"/>
                  <a:gd name="T20" fmla="*/ 2 w 360"/>
                  <a:gd name="T21" fmla="*/ 1 h 366"/>
                  <a:gd name="T22" fmla="*/ 2 w 360"/>
                  <a:gd name="T23" fmla="*/ 1 h 3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0"/>
                  <a:gd name="T37" fmla="*/ 0 h 366"/>
                  <a:gd name="T38" fmla="*/ 360 w 360"/>
                  <a:gd name="T39" fmla="*/ 366 h 3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lnTo>
                      <a:pt x="354" y="7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65" name="Freeform 587"/>
              <p:cNvSpPr>
                <a:spLocks noChangeAspect="1"/>
              </p:cNvSpPr>
              <p:nvPr/>
            </p:nvSpPr>
            <p:spPr bwMode="auto">
              <a:xfrm>
                <a:off x="2111" y="2366"/>
                <a:ext cx="234" cy="196"/>
              </a:xfrm>
              <a:custGeom>
                <a:avLst/>
                <a:gdLst>
                  <a:gd name="T0" fmla="*/ 2 w 306"/>
                  <a:gd name="T1" fmla="*/ 1 h 264"/>
                  <a:gd name="T2" fmla="*/ 2 w 306"/>
                  <a:gd name="T3" fmla="*/ 1 h 264"/>
                  <a:gd name="T4" fmla="*/ 2 w 306"/>
                  <a:gd name="T5" fmla="*/ 1 h 264"/>
                  <a:gd name="T6" fmla="*/ 2 w 306"/>
                  <a:gd name="T7" fmla="*/ 1 h 264"/>
                  <a:gd name="T8" fmla="*/ 2 w 306"/>
                  <a:gd name="T9" fmla="*/ 1 h 264"/>
                  <a:gd name="T10" fmla="*/ 2 w 306"/>
                  <a:gd name="T11" fmla="*/ 1 h 264"/>
                  <a:gd name="T12" fmla="*/ 2 w 306"/>
                  <a:gd name="T13" fmla="*/ 1 h 264"/>
                  <a:gd name="T14" fmla="*/ 2 w 306"/>
                  <a:gd name="T15" fmla="*/ 1 h 264"/>
                  <a:gd name="T16" fmla="*/ 2 w 306"/>
                  <a:gd name="T17" fmla="*/ 1 h 264"/>
                  <a:gd name="T18" fmla="*/ 2 w 306"/>
                  <a:gd name="T19" fmla="*/ 1 h 264"/>
                  <a:gd name="T20" fmla="*/ 0 w 306"/>
                  <a:gd name="T21" fmla="*/ 1 h 264"/>
                  <a:gd name="T22" fmla="*/ 2 w 306"/>
                  <a:gd name="T23" fmla="*/ 1 h 264"/>
                  <a:gd name="T24" fmla="*/ 2 w 306"/>
                  <a:gd name="T25" fmla="*/ 1 h 264"/>
                  <a:gd name="T26" fmla="*/ 2 w 306"/>
                  <a:gd name="T27" fmla="*/ 1 h 264"/>
                  <a:gd name="T28" fmla="*/ 2 w 306"/>
                  <a:gd name="T29" fmla="*/ 1 h 264"/>
                  <a:gd name="T30" fmla="*/ 2 w 306"/>
                  <a:gd name="T31" fmla="*/ 1 h 264"/>
                  <a:gd name="T32" fmla="*/ 2 w 306"/>
                  <a:gd name="T33" fmla="*/ 1 h 264"/>
                  <a:gd name="T34" fmla="*/ 2 w 306"/>
                  <a:gd name="T35" fmla="*/ 1 h 264"/>
                  <a:gd name="T36" fmla="*/ 2 w 306"/>
                  <a:gd name="T37" fmla="*/ 1 h 264"/>
                  <a:gd name="T38" fmla="*/ 2 w 306"/>
                  <a:gd name="T39" fmla="*/ 1 h 264"/>
                  <a:gd name="T40" fmla="*/ 2 w 306"/>
                  <a:gd name="T41" fmla="*/ 1 h 264"/>
                  <a:gd name="T42" fmla="*/ 2 w 306"/>
                  <a:gd name="T43" fmla="*/ 1 h 264"/>
                  <a:gd name="T44" fmla="*/ 2 w 306"/>
                  <a:gd name="T45" fmla="*/ 1 h 264"/>
                  <a:gd name="T46" fmla="*/ 2 w 306"/>
                  <a:gd name="T47" fmla="*/ 0 h 264"/>
                  <a:gd name="T48" fmla="*/ 2 w 306"/>
                  <a:gd name="T49" fmla="*/ 1 h 264"/>
                  <a:gd name="T50" fmla="*/ 2 w 306"/>
                  <a:gd name="T51" fmla="*/ 1 h 264"/>
                  <a:gd name="T52" fmla="*/ 2 w 306"/>
                  <a:gd name="T53" fmla="*/ 1 h 264"/>
                  <a:gd name="T54" fmla="*/ 2 w 306"/>
                  <a:gd name="T55" fmla="*/ 1 h 2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6"/>
                  <a:gd name="T85" fmla="*/ 0 h 264"/>
                  <a:gd name="T86" fmla="*/ 306 w 306"/>
                  <a:gd name="T87" fmla="*/ 264 h 26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close/>
                  </a:path>
                </a:pathLst>
              </a:custGeom>
              <a:solidFill>
                <a:srgbClr val="FF4500"/>
              </a:solidFill>
              <a:ln w="9525">
                <a:solidFill>
                  <a:srgbClr val="FF4500"/>
                </a:solidFill>
                <a:round/>
                <a:headEnd/>
                <a:tailEnd/>
              </a:ln>
            </p:spPr>
            <p:txBody>
              <a:bodyPr/>
              <a:lstStyle/>
              <a:p>
                <a:endParaRPr lang="en-US"/>
              </a:p>
            </p:txBody>
          </p:sp>
          <p:sp>
            <p:nvSpPr>
              <p:cNvPr id="22766" name="Freeform 588"/>
              <p:cNvSpPr>
                <a:spLocks noChangeAspect="1"/>
              </p:cNvSpPr>
              <p:nvPr/>
            </p:nvSpPr>
            <p:spPr bwMode="auto">
              <a:xfrm>
                <a:off x="2111" y="2366"/>
                <a:ext cx="234" cy="196"/>
              </a:xfrm>
              <a:custGeom>
                <a:avLst/>
                <a:gdLst>
                  <a:gd name="T0" fmla="*/ 2 w 306"/>
                  <a:gd name="T1" fmla="*/ 1 h 264"/>
                  <a:gd name="T2" fmla="*/ 2 w 306"/>
                  <a:gd name="T3" fmla="*/ 1 h 264"/>
                  <a:gd name="T4" fmla="*/ 2 w 306"/>
                  <a:gd name="T5" fmla="*/ 1 h 264"/>
                  <a:gd name="T6" fmla="*/ 2 w 306"/>
                  <a:gd name="T7" fmla="*/ 1 h 264"/>
                  <a:gd name="T8" fmla="*/ 2 w 306"/>
                  <a:gd name="T9" fmla="*/ 1 h 264"/>
                  <a:gd name="T10" fmla="*/ 2 w 306"/>
                  <a:gd name="T11" fmla="*/ 1 h 264"/>
                  <a:gd name="T12" fmla="*/ 2 w 306"/>
                  <a:gd name="T13" fmla="*/ 1 h 264"/>
                  <a:gd name="T14" fmla="*/ 2 w 306"/>
                  <a:gd name="T15" fmla="*/ 1 h 264"/>
                  <a:gd name="T16" fmla="*/ 2 w 306"/>
                  <a:gd name="T17" fmla="*/ 1 h 264"/>
                  <a:gd name="T18" fmla="*/ 2 w 306"/>
                  <a:gd name="T19" fmla="*/ 1 h 264"/>
                  <a:gd name="T20" fmla="*/ 0 w 306"/>
                  <a:gd name="T21" fmla="*/ 1 h 264"/>
                  <a:gd name="T22" fmla="*/ 2 w 306"/>
                  <a:gd name="T23" fmla="*/ 1 h 264"/>
                  <a:gd name="T24" fmla="*/ 2 w 306"/>
                  <a:gd name="T25" fmla="*/ 1 h 264"/>
                  <a:gd name="T26" fmla="*/ 2 w 306"/>
                  <a:gd name="T27" fmla="*/ 1 h 264"/>
                  <a:gd name="T28" fmla="*/ 2 w 306"/>
                  <a:gd name="T29" fmla="*/ 1 h 264"/>
                  <a:gd name="T30" fmla="*/ 2 w 306"/>
                  <a:gd name="T31" fmla="*/ 1 h 264"/>
                  <a:gd name="T32" fmla="*/ 2 w 306"/>
                  <a:gd name="T33" fmla="*/ 1 h 264"/>
                  <a:gd name="T34" fmla="*/ 2 w 306"/>
                  <a:gd name="T35" fmla="*/ 1 h 264"/>
                  <a:gd name="T36" fmla="*/ 2 w 306"/>
                  <a:gd name="T37" fmla="*/ 1 h 264"/>
                  <a:gd name="T38" fmla="*/ 2 w 306"/>
                  <a:gd name="T39" fmla="*/ 1 h 264"/>
                  <a:gd name="T40" fmla="*/ 2 w 306"/>
                  <a:gd name="T41" fmla="*/ 1 h 264"/>
                  <a:gd name="T42" fmla="*/ 2 w 306"/>
                  <a:gd name="T43" fmla="*/ 1 h 264"/>
                  <a:gd name="T44" fmla="*/ 2 w 306"/>
                  <a:gd name="T45" fmla="*/ 1 h 264"/>
                  <a:gd name="T46" fmla="*/ 2 w 306"/>
                  <a:gd name="T47" fmla="*/ 0 h 264"/>
                  <a:gd name="T48" fmla="*/ 2 w 306"/>
                  <a:gd name="T49" fmla="*/ 1 h 264"/>
                  <a:gd name="T50" fmla="*/ 2 w 306"/>
                  <a:gd name="T51" fmla="*/ 1 h 264"/>
                  <a:gd name="T52" fmla="*/ 2 w 306"/>
                  <a:gd name="T53" fmla="*/ 1 h 264"/>
                  <a:gd name="T54" fmla="*/ 2 w 306"/>
                  <a:gd name="T55" fmla="*/ 1 h 264"/>
                  <a:gd name="T56" fmla="*/ 2 w 306"/>
                  <a:gd name="T57" fmla="*/ 1 h 2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6"/>
                  <a:gd name="T88" fmla="*/ 0 h 264"/>
                  <a:gd name="T89" fmla="*/ 306 w 306"/>
                  <a:gd name="T90" fmla="*/ 264 h 2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lnTo>
                      <a:pt x="294" y="14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67" name="Freeform 589"/>
              <p:cNvSpPr>
                <a:spLocks noChangeAspect="1"/>
              </p:cNvSpPr>
              <p:nvPr/>
            </p:nvSpPr>
            <p:spPr bwMode="auto">
              <a:xfrm>
                <a:off x="2308" y="2780"/>
                <a:ext cx="23" cy="31"/>
              </a:xfrm>
              <a:custGeom>
                <a:avLst/>
                <a:gdLst>
                  <a:gd name="T0" fmla="*/ 0 w 30"/>
                  <a:gd name="T1" fmla="*/ 0 h 42"/>
                  <a:gd name="T2" fmla="*/ 2 w 30"/>
                  <a:gd name="T3" fmla="*/ 1 h 42"/>
                  <a:gd name="T4" fmla="*/ 0 w 30"/>
                  <a:gd name="T5" fmla="*/ 0 h 42"/>
                  <a:gd name="T6" fmla="*/ 0 w 30"/>
                  <a:gd name="T7" fmla="*/ 1 h 42"/>
                  <a:gd name="T8" fmla="*/ 0 60000 65536"/>
                  <a:gd name="T9" fmla="*/ 0 60000 65536"/>
                  <a:gd name="T10" fmla="*/ 0 60000 65536"/>
                  <a:gd name="T11" fmla="*/ 0 60000 65536"/>
                  <a:gd name="T12" fmla="*/ 0 w 30"/>
                  <a:gd name="T13" fmla="*/ 0 h 42"/>
                  <a:gd name="T14" fmla="*/ 30 w 30"/>
                  <a:gd name="T15" fmla="*/ 42 h 42"/>
                </a:gdLst>
                <a:ahLst/>
                <a:cxnLst>
                  <a:cxn ang="T8">
                    <a:pos x="T0" y="T1"/>
                  </a:cxn>
                  <a:cxn ang="T9">
                    <a:pos x="T2" y="T3"/>
                  </a:cxn>
                  <a:cxn ang="T10">
                    <a:pos x="T4" y="T5"/>
                  </a:cxn>
                  <a:cxn ang="T11">
                    <a:pos x="T6" y="T7"/>
                  </a:cxn>
                </a:cxnLst>
                <a:rect l="T12" t="T13" r="T14" b="T15"/>
                <a:pathLst>
                  <a:path w="30" h="42">
                    <a:moveTo>
                      <a:pt x="0" y="0"/>
                    </a:moveTo>
                    <a:lnTo>
                      <a:pt x="30" y="42"/>
                    </a:lnTo>
                    <a:lnTo>
                      <a:pt x="0" y="0"/>
                    </a:lnTo>
                    <a:lnTo>
                      <a:pt x="0"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68" name="Freeform 590"/>
              <p:cNvSpPr>
                <a:spLocks noChangeAspect="1"/>
              </p:cNvSpPr>
              <p:nvPr/>
            </p:nvSpPr>
            <p:spPr bwMode="auto">
              <a:xfrm>
                <a:off x="1993" y="2780"/>
                <a:ext cx="334" cy="143"/>
              </a:xfrm>
              <a:custGeom>
                <a:avLst/>
                <a:gdLst>
                  <a:gd name="T0" fmla="*/ 2 w 438"/>
                  <a:gd name="T1" fmla="*/ 1 h 192"/>
                  <a:gd name="T2" fmla="*/ 2 w 438"/>
                  <a:gd name="T3" fmla="*/ 1 h 192"/>
                  <a:gd name="T4" fmla="*/ 2 w 438"/>
                  <a:gd name="T5" fmla="*/ 1 h 192"/>
                  <a:gd name="T6" fmla="*/ 2 w 438"/>
                  <a:gd name="T7" fmla="*/ 1 h 192"/>
                  <a:gd name="T8" fmla="*/ 2 w 438"/>
                  <a:gd name="T9" fmla="*/ 1 h 192"/>
                  <a:gd name="T10" fmla="*/ 2 w 438"/>
                  <a:gd name="T11" fmla="*/ 1 h 192"/>
                  <a:gd name="T12" fmla="*/ 2 w 438"/>
                  <a:gd name="T13" fmla="*/ 1 h 192"/>
                  <a:gd name="T14" fmla="*/ 2 w 438"/>
                  <a:gd name="T15" fmla="*/ 1 h 192"/>
                  <a:gd name="T16" fmla="*/ 2 w 438"/>
                  <a:gd name="T17" fmla="*/ 1 h 192"/>
                  <a:gd name="T18" fmla="*/ 2 w 438"/>
                  <a:gd name="T19" fmla="*/ 1 h 192"/>
                  <a:gd name="T20" fmla="*/ 2 w 438"/>
                  <a:gd name="T21" fmla="*/ 1 h 192"/>
                  <a:gd name="T22" fmla="*/ 2 w 438"/>
                  <a:gd name="T23" fmla="*/ 1 h 192"/>
                  <a:gd name="T24" fmla="*/ 2 w 438"/>
                  <a:gd name="T25" fmla="*/ 1 h 192"/>
                  <a:gd name="T26" fmla="*/ 2 w 438"/>
                  <a:gd name="T27" fmla="*/ 1 h 192"/>
                  <a:gd name="T28" fmla="*/ 2 w 438"/>
                  <a:gd name="T29" fmla="*/ 1 h 192"/>
                  <a:gd name="T30" fmla="*/ 2 w 438"/>
                  <a:gd name="T31" fmla="*/ 1 h 192"/>
                  <a:gd name="T32" fmla="*/ 2 w 438"/>
                  <a:gd name="T33" fmla="*/ 1 h 192"/>
                  <a:gd name="T34" fmla="*/ 2 w 438"/>
                  <a:gd name="T35" fmla="*/ 1 h 192"/>
                  <a:gd name="T36" fmla="*/ 2 w 438"/>
                  <a:gd name="T37" fmla="*/ 1 h 192"/>
                  <a:gd name="T38" fmla="*/ 2 w 438"/>
                  <a:gd name="T39" fmla="*/ 1 h 192"/>
                  <a:gd name="T40" fmla="*/ 2 w 438"/>
                  <a:gd name="T41" fmla="*/ 1 h 192"/>
                  <a:gd name="T42" fmla="*/ 2 w 438"/>
                  <a:gd name="T43" fmla="*/ 1 h 192"/>
                  <a:gd name="T44" fmla="*/ 2 w 438"/>
                  <a:gd name="T45" fmla="*/ 1 h 192"/>
                  <a:gd name="T46" fmla="*/ 2 w 438"/>
                  <a:gd name="T47" fmla="*/ 1 h 192"/>
                  <a:gd name="T48" fmla="*/ 2 w 438"/>
                  <a:gd name="T49" fmla="*/ 1 h 192"/>
                  <a:gd name="T50" fmla="*/ 2 w 438"/>
                  <a:gd name="T51" fmla="*/ 1 h 192"/>
                  <a:gd name="T52" fmla="*/ 2 w 438"/>
                  <a:gd name="T53" fmla="*/ 1 h 192"/>
                  <a:gd name="T54" fmla="*/ 2 w 438"/>
                  <a:gd name="T55" fmla="*/ 1 h 192"/>
                  <a:gd name="T56" fmla="*/ 2 w 438"/>
                  <a:gd name="T57" fmla="*/ 1 h 192"/>
                  <a:gd name="T58" fmla="*/ 2 w 438"/>
                  <a:gd name="T59" fmla="*/ 1 h 192"/>
                  <a:gd name="T60" fmla="*/ 2 w 438"/>
                  <a:gd name="T61" fmla="*/ 1 h 192"/>
                  <a:gd name="T62" fmla="*/ 0 w 438"/>
                  <a:gd name="T63" fmla="*/ 1 h 192"/>
                  <a:gd name="T64" fmla="*/ 0 w 438"/>
                  <a:gd name="T65" fmla="*/ 1 h 192"/>
                  <a:gd name="T66" fmla="*/ 2 w 438"/>
                  <a:gd name="T67" fmla="*/ 1 h 192"/>
                  <a:gd name="T68" fmla="*/ 2 w 438"/>
                  <a:gd name="T69" fmla="*/ 1 h 192"/>
                  <a:gd name="T70" fmla="*/ 2 w 438"/>
                  <a:gd name="T71" fmla="*/ 1 h 192"/>
                  <a:gd name="T72" fmla="*/ 2 w 438"/>
                  <a:gd name="T73" fmla="*/ 1 h 192"/>
                  <a:gd name="T74" fmla="*/ 2 w 438"/>
                  <a:gd name="T75" fmla="*/ 1 h 192"/>
                  <a:gd name="T76" fmla="*/ 2 w 438"/>
                  <a:gd name="T77" fmla="*/ 1 h 192"/>
                  <a:gd name="T78" fmla="*/ 2 w 438"/>
                  <a:gd name="T79" fmla="*/ 1 h 192"/>
                  <a:gd name="T80" fmla="*/ 2 w 438"/>
                  <a:gd name="T81" fmla="*/ 1 h 192"/>
                  <a:gd name="T82" fmla="*/ 2 w 438"/>
                  <a:gd name="T83" fmla="*/ 0 h 192"/>
                  <a:gd name="T84" fmla="*/ 2 w 438"/>
                  <a:gd name="T85" fmla="*/ 1 h 192"/>
                  <a:gd name="T86" fmla="*/ 2 w 438"/>
                  <a:gd name="T87" fmla="*/ 1 h 192"/>
                  <a:gd name="T88" fmla="*/ 2 w 438"/>
                  <a:gd name="T89" fmla="*/ 1 h 192"/>
                  <a:gd name="T90" fmla="*/ 2 w 438"/>
                  <a:gd name="T91" fmla="*/ 1 h 192"/>
                  <a:gd name="T92" fmla="*/ 2 w 438"/>
                  <a:gd name="T93" fmla="*/ 1 h 192"/>
                  <a:gd name="T94" fmla="*/ 2 w 438"/>
                  <a:gd name="T95" fmla="*/ 1 h 192"/>
                  <a:gd name="T96" fmla="*/ 2 w 438"/>
                  <a:gd name="T97" fmla="*/ 1 h 192"/>
                  <a:gd name="T98" fmla="*/ 2 w 438"/>
                  <a:gd name="T99" fmla="*/ 1 h 192"/>
                  <a:gd name="T100" fmla="*/ 2 w 438"/>
                  <a:gd name="T101" fmla="*/ 1 h 192"/>
                  <a:gd name="T102" fmla="*/ 2 w 438"/>
                  <a:gd name="T103" fmla="*/ 1 h 192"/>
                  <a:gd name="T104" fmla="*/ 2 w 438"/>
                  <a:gd name="T105" fmla="*/ 1 h 192"/>
                  <a:gd name="T106" fmla="*/ 2 w 438"/>
                  <a:gd name="T107" fmla="*/ 1 h 192"/>
                  <a:gd name="T108" fmla="*/ 2 w 438"/>
                  <a:gd name="T109" fmla="*/ 1 h 192"/>
                  <a:gd name="T110" fmla="*/ 2 w 438"/>
                  <a:gd name="T111" fmla="*/ 1 h 192"/>
                  <a:gd name="T112" fmla="*/ 2 w 438"/>
                  <a:gd name="T113" fmla="*/ 1 h 192"/>
                  <a:gd name="T114" fmla="*/ 2 w 438"/>
                  <a:gd name="T115" fmla="*/ 1 h 192"/>
                  <a:gd name="T116" fmla="*/ 2 w 438"/>
                  <a:gd name="T117" fmla="*/ 1 h 1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8"/>
                  <a:gd name="T178" fmla="*/ 0 h 192"/>
                  <a:gd name="T179" fmla="*/ 438 w 438"/>
                  <a:gd name="T180" fmla="*/ 192 h 1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close/>
                  </a:path>
                </a:pathLst>
              </a:custGeom>
              <a:solidFill>
                <a:srgbClr val="B22222"/>
              </a:solidFill>
              <a:ln w="9525">
                <a:solidFill>
                  <a:srgbClr val="B22222"/>
                </a:solidFill>
                <a:round/>
                <a:headEnd/>
                <a:tailEnd/>
              </a:ln>
            </p:spPr>
            <p:txBody>
              <a:bodyPr/>
              <a:lstStyle/>
              <a:p>
                <a:endParaRPr lang="en-US"/>
              </a:p>
            </p:txBody>
          </p:sp>
          <p:sp>
            <p:nvSpPr>
              <p:cNvPr id="22769" name="Freeform 591"/>
              <p:cNvSpPr>
                <a:spLocks noChangeAspect="1"/>
              </p:cNvSpPr>
              <p:nvPr/>
            </p:nvSpPr>
            <p:spPr bwMode="auto">
              <a:xfrm>
                <a:off x="1993" y="2780"/>
                <a:ext cx="334" cy="143"/>
              </a:xfrm>
              <a:custGeom>
                <a:avLst/>
                <a:gdLst>
                  <a:gd name="T0" fmla="*/ 2 w 438"/>
                  <a:gd name="T1" fmla="*/ 1 h 192"/>
                  <a:gd name="T2" fmla="*/ 2 w 438"/>
                  <a:gd name="T3" fmla="*/ 1 h 192"/>
                  <a:gd name="T4" fmla="*/ 2 w 438"/>
                  <a:gd name="T5" fmla="*/ 1 h 192"/>
                  <a:gd name="T6" fmla="*/ 2 w 438"/>
                  <a:gd name="T7" fmla="*/ 1 h 192"/>
                  <a:gd name="T8" fmla="*/ 2 w 438"/>
                  <a:gd name="T9" fmla="*/ 1 h 192"/>
                  <a:gd name="T10" fmla="*/ 2 w 438"/>
                  <a:gd name="T11" fmla="*/ 1 h 192"/>
                  <a:gd name="T12" fmla="*/ 2 w 438"/>
                  <a:gd name="T13" fmla="*/ 1 h 192"/>
                  <a:gd name="T14" fmla="*/ 2 w 438"/>
                  <a:gd name="T15" fmla="*/ 1 h 192"/>
                  <a:gd name="T16" fmla="*/ 2 w 438"/>
                  <a:gd name="T17" fmla="*/ 1 h 192"/>
                  <a:gd name="T18" fmla="*/ 2 w 438"/>
                  <a:gd name="T19" fmla="*/ 1 h 192"/>
                  <a:gd name="T20" fmla="*/ 2 w 438"/>
                  <a:gd name="T21" fmla="*/ 1 h 192"/>
                  <a:gd name="T22" fmla="*/ 2 w 438"/>
                  <a:gd name="T23" fmla="*/ 1 h 192"/>
                  <a:gd name="T24" fmla="*/ 2 w 438"/>
                  <a:gd name="T25" fmla="*/ 1 h 192"/>
                  <a:gd name="T26" fmla="*/ 2 w 438"/>
                  <a:gd name="T27" fmla="*/ 1 h 192"/>
                  <a:gd name="T28" fmla="*/ 2 w 438"/>
                  <a:gd name="T29" fmla="*/ 1 h 192"/>
                  <a:gd name="T30" fmla="*/ 2 w 438"/>
                  <a:gd name="T31" fmla="*/ 1 h 192"/>
                  <a:gd name="T32" fmla="*/ 2 w 438"/>
                  <a:gd name="T33" fmla="*/ 1 h 192"/>
                  <a:gd name="T34" fmla="*/ 2 w 438"/>
                  <a:gd name="T35" fmla="*/ 1 h 192"/>
                  <a:gd name="T36" fmla="*/ 2 w 438"/>
                  <a:gd name="T37" fmla="*/ 1 h 192"/>
                  <a:gd name="T38" fmla="*/ 2 w 438"/>
                  <a:gd name="T39" fmla="*/ 1 h 192"/>
                  <a:gd name="T40" fmla="*/ 2 w 438"/>
                  <a:gd name="T41" fmla="*/ 1 h 192"/>
                  <a:gd name="T42" fmla="*/ 2 w 438"/>
                  <a:gd name="T43" fmla="*/ 1 h 192"/>
                  <a:gd name="T44" fmla="*/ 2 w 438"/>
                  <a:gd name="T45" fmla="*/ 1 h 192"/>
                  <a:gd name="T46" fmla="*/ 2 w 438"/>
                  <a:gd name="T47" fmla="*/ 1 h 192"/>
                  <a:gd name="T48" fmla="*/ 2 w 438"/>
                  <a:gd name="T49" fmla="*/ 1 h 192"/>
                  <a:gd name="T50" fmla="*/ 2 w 438"/>
                  <a:gd name="T51" fmla="*/ 1 h 192"/>
                  <a:gd name="T52" fmla="*/ 2 w 438"/>
                  <a:gd name="T53" fmla="*/ 1 h 192"/>
                  <a:gd name="T54" fmla="*/ 2 w 438"/>
                  <a:gd name="T55" fmla="*/ 1 h 192"/>
                  <a:gd name="T56" fmla="*/ 2 w 438"/>
                  <a:gd name="T57" fmla="*/ 1 h 192"/>
                  <a:gd name="T58" fmla="*/ 2 w 438"/>
                  <a:gd name="T59" fmla="*/ 1 h 192"/>
                  <a:gd name="T60" fmla="*/ 2 w 438"/>
                  <a:gd name="T61" fmla="*/ 1 h 192"/>
                  <a:gd name="T62" fmla="*/ 0 w 438"/>
                  <a:gd name="T63" fmla="*/ 1 h 192"/>
                  <a:gd name="T64" fmla="*/ 0 w 438"/>
                  <a:gd name="T65" fmla="*/ 1 h 192"/>
                  <a:gd name="T66" fmla="*/ 2 w 438"/>
                  <a:gd name="T67" fmla="*/ 1 h 192"/>
                  <a:gd name="T68" fmla="*/ 2 w 438"/>
                  <a:gd name="T69" fmla="*/ 1 h 192"/>
                  <a:gd name="T70" fmla="*/ 2 w 438"/>
                  <a:gd name="T71" fmla="*/ 1 h 192"/>
                  <a:gd name="T72" fmla="*/ 2 w 438"/>
                  <a:gd name="T73" fmla="*/ 1 h 192"/>
                  <a:gd name="T74" fmla="*/ 2 w 438"/>
                  <a:gd name="T75" fmla="*/ 1 h 192"/>
                  <a:gd name="T76" fmla="*/ 2 w 438"/>
                  <a:gd name="T77" fmla="*/ 1 h 192"/>
                  <a:gd name="T78" fmla="*/ 2 w 438"/>
                  <a:gd name="T79" fmla="*/ 1 h 192"/>
                  <a:gd name="T80" fmla="*/ 2 w 438"/>
                  <a:gd name="T81" fmla="*/ 1 h 192"/>
                  <a:gd name="T82" fmla="*/ 2 w 438"/>
                  <a:gd name="T83" fmla="*/ 0 h 192"/>
                  <a:gd name="T84" fmla="*/ 2 w 438"/>
                  <a:gd name="T85" fmla="*/ 1 h 192"/>
                  <a:gd name="T86" fmla="*/ 2 w 438"/>
                  <a:gd name="T87" fmla="*/ 1 h 192"/>
                  <a:gd name="T88" fmla="*/ 2 w 438"/>
                  <a:gd name="T89" fmla="*/ 1 h 192"/>
                  <a:gd name="T90" fmla="*/ 2 w 438"/>
                  <a:gd name="T91" fmla="*/ 1 h 192"/>
                  <a:gd name="T92" fmla="*/ 2 w 438"/>
                  <a:gd name="T93" fmla="*/ 1 h 192"/>
                  <a:gd name="T94" fmla="*/ 2 w 438"/>
                  <a:gd name="T95" fmla="*/ 1 h 192"/>
                  <a:gd name="T96" fmla="*/ 2 w 438"/>
                  <a:gd name="T97" fmla="*/ 1 h 192"/>
                  <a:gd name="T98" fmla="*/ 2 w 438"/>
                  <a:gd name="T99" fmla="*/ 1 h 192"/>
                  <a:gd name="T100" fmla="*/ 2 w 438"/>
                  <a:gd name="T101" fmla="*/ 1 h 192"/>
                  <a:gd name="T102" fmla="*/ 2 w 438"/>
                  <a:gd name="T103" fmla="*/ 1 h 192"/>
                  <a:gd name="T104" fmla="*/ 2 w 438"/>
                  <a:gd name="T105" fmla="*/ 1 h 192"/>
                  <a:gd name="T106" fmla="*/ 2 w 438"/>
                  <a:gd name="T107" fmla="*/ 1 h 192"/>
                  <a:gd name="T108" fmla="*/ 2 w 438"/>
                  <a:gd name="T109" fmla="*/ 1 h 192"/>
                  <a:gd name="T110" fmla="*/ 2 w 438"/>
                  <a:gd name="T111" fmla="*/ 1 h 192"/>
                  <a:gd name="T112" fmla="*/ 2 w 438"/>
                  <a:gd name="T113" fmla="*/ 1 h 192"/>
                  <a:gd name="T114" fmla="*/ 2 w 438"/>
                  <a:gd name="T115" fmla="*/ 1 h 192"/>
                  <a:gd name="T116" fmla="*/ 2 w 438"/>
                  <a:gd name="T117" fmla="*/ 1 h 192"/>
                  <a:gd name="T118" fmla="*/ 2 w 438"/>
                  <a:gd name="T119" fmla="*/ 1 h 1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8"/>
                  <a:gd name="T181" fmla="*/ 0 h 192"/>
                  <a:gd name="T182" fmla="*/ 438 w 438"/>
                  <a:gd name="T183" fmla="*/ 192 h 19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lnTo>
                      <a:pt x="438" y="6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70" name="Freeform 592"/>
              <p:cNvSpPr>
                <a:spLocks noChangeAspect="1"/>
              </p:cNvSpPr>
              <p:nvPr/>
            </p:nvSpPr>
            <p:spPr bwMode="auto">
              <a:xfrm>
                <a:off x="2304" y="2780"/>
                <a:ext cx="4" cy="5"/>
              </a:xfrm>
              <a:custGeom>
                <a:avLst/>
                <a:gdLst>
                  <a:gd name="T0" fmla="*/ 1 w 6"/>
                  <a:gd name="T1" fmla="*/ 0 h 6"/>
                  <a:gd name="T2" fmla="*/ 0 w 6"/>
                  <a:gd name="T3" fmla="*/ 0 h 6"/>
                  <a:gd name="T4" fmla="*/ 1 w 6"/>
                  <a:gd name="T5" fmla="*/ 0 h 6"/>
                  <a:gd name="T6" fmla="*/ 1 w 6"/>
                  <a:gd name="T7" fmla="*/ 3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0"/>
                    </a:lnTo>
                    <a:lnTo>
                      <a:pt x="6" y="0"/>
                    </a:lnTo>
                    <a:lnTo>
                      <a:pt x="6"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71" name="Freeform 593"/>
              <p:cNvSpPr>
                <a:spLocks noChangeAspect="1"/>
              </p:cNvSpPr>
              <p:nvPr/>
            </p:nvSpPr>
            <p:spPr bwMode="auto">
              <a:xfrm>
                <a:off x="1256" y="2254"/>
                <a:ext cx="256" cy="156"/>
              </a:xfrm>
              <a:custGeom>
                <a:avLst/>
                <a:gdLst>
                  <a:gd name="T0" fmla="*/ 2 w 336"/>
                  <a:gd name="T1" fmla="*/ 1 h 210"/>
                  <a:gd name="T2" fmla="*/ 0 w 336"/>
                  <a:gd name="T3" fmla="*/ 1 h 210"/>
                  <a:gd name="T4" fmla="*/ 2 w 336"/>
                  <a:gd name="T5" fmla="*/ 1 h 210"/>
                  <a:gd name="T6" fmla="*/ 2 w 336"/>
                  <a:gd name="T7" fmla="*/ 0 h 210"/>
                  <a:gd name="T8" fmla="*/ 2 w 336"/>
                  <a:gd name="T9" fmla="*/ 1 h 210"/>
                  <a:gd name="T10" fmla="*/ 2 w 336"/>
                  <a:gd name="T11" fmla="*/ 1 h 210"/>
                  <a:gd name="T12" fmla="*/ 0 60000 65536"/>
                  <a:gd name="T13" fmla="*/ 0 60000 65536"/>
                  <a:gd name="T14" fmla="*/ 0 60000 65536"/>
                  <a:gd name="T15" fmla="*/ 0 60000 65536"/>
                  <a:gd name="T16" fmla="*/ 0 60000 65536"/>
                  <a:gd name="T17" fmla="*/ 0 60000 65536"/>
                  <a:gd name="T18" fmla="*/ 0 w 336"/>
                  <a:gd name="T19" fmla="*/ 0 h 210"/>
                  <a:gd name="T20" fmla="*/ 336 w 336"/>
                  <a:gd name="T21" fmla="*/ 210 h 210"/>
                </a:gdLst>
                <a:ahLst/>
                <a:cxnLst>
                  <a:cxn ang="T12">
                    <a:pos x="T0" y="T1"/>
                  </a:cxn>
                  <a:cxn ang="T13">
                    <a:pos x="T2" y="T3"/>
                  </a:cxn>
                  <a:cxn ang="T14">
                    <a:pos x="T4" y="T5"/>
                  </a:cxn>
                  <a:cxn ang="T15">
                    <a:pos x="T6" y="T7"/>
                  </a:cxn>
                  <a:cxn ang="T16">
                    <a:pos x="T8" y="T9"/>
                  </a:cxn>
                  <a:cxn ang="T17">
                    <a:pos x="T10" y="T11"/>
                  </a:cxn>
                </a:cxnLst>
                <a:rect l="T18" t="T19" r="T20" b="T21"/>
                <a:pathLst>
                  <a:path w="336" h="210">
                    <a:moveTo>
                      <a:pt x="336" y="210"/>
                    </a:moveTo>
                    <a:lnTo>
                      <a:pt x="0" y="198"/>
                    </a:lnTo>
                    <a:lnTo>
                      <a:pt x="6" y="174"/>
                    </a:lnTo>
                    <a:lnTo>
                      <a:pt x="18" y="0"/>
                    </a:lnTo>
                    <a:lnTo>
                      <a:pt x="312" y="18"/>
                    </a:lnTo>
                    <a:lnTo>
                      <a:pt x="336" y="210"/>
                    </a:lnTo>
                    <a:close/>
                  </a:path>
                </a:pathLst>
              </a:custGeom>
              <a:solidFill>
                <a:srgbClr val="B22222"/>
              </a:solidFill>
              <a:ln w="9525">
                <a:solidFill>
                  <a:srgbClr val="B22222"/>
                </a:solidFill>
                <a:round/>
                <a:headEnd/>
                <a:tailEnd/>
              </a:ln>
            </p:spPr>
            <p:txBody>
              <a:bodyPr/>
              <a:lstStyle/>
              <a:p>
                <a:endParaRPr lang="en-US"/>
              </a:p>
            </p:txBody>
          </p:sp>
          <p:sp>
            <p:nvSpPr>
              <p:cNvPr id="22772" name="Freeform 594"/>
              <p:cNvSpPr>
                <a:spLocks noChangeAspect="1"/>
              </p:cNvSpPr>
              <p:nvPr/>
            </p:nvSpPr>
            <p:spPr bwMode="auto">
              <a:xfrm>
                <a:off x="1256" y="2254"/>
                <a:ext cx="256" cy="161"/>
              </a:xfrm>
              <a:custGeom>
                <a:avLst/>
                <a:gdLst>
                  <a:gd name="T0" fmla="*/ 2 w 336"/>
                  <a:gd name="T1" fmla="*/ 1 h 216"/>
                  <a:gd name="T2" fmla="*/ 0 w 336"/>
                  <a:gd name="T3" fmla="*/ 1 h 216"/>
                  <a:gd name="T4" fmla="*/ 2 w 336"/>
                  <a:gd name="T5" fmla="*/ 1 h 216"/>
                  <a:gd name="T6" fmla="*/ 2 w 336"/>
                  <a:gd name="T7" fmla="*/ 0 h 216"/>
                  <a:gd name="T8" fmla="*/ 2 w 336"/>
                  <a:gd name="T9" fmla="*/ 1 h 216"/>
                  <a:gd name="T10" fmla="*/ 2 w 336"/>
                  <a:gd name="T11" fmla="*/ 1 h 216"/>
                  <a:gd name="T12" fmla="*/ 2 w 336"/>
                  <a:gd name="T13" fmla="*/ 1 h 216"/>
                  <a:gd name="T14" fmla="*/ 0 60000 65536"/>
                  <a:gd name="T15" fmla="*/ 0 60000 65536"/>
                  <a:gd name="T16" fmla="*/ 0 60000 65536"/>
                  <a:gd name="T17" fmla="*/ 0 60000 65536"/>
                  <a:gd name="T18" fmla="*/ 0 60000 65536"/>
                  <a:gd name="T19" fmla="*/ 0 60000 65536"/>
                  <a:gd name="T20" fmla="*/ 0 60000 65536"/>
                  <a:gd name="T21" fmla="*/ 0 w 336"/>
                  <a:gd name="T22" fmla="*/ 0 h 216"/>
                  <a:gd name="T23" fmla="*/ 336 w 336"/>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216">
                    <a:moveTo>
                      <a:pt x="336" y="210"/>
                    </a:moveTo>
                    <a:lnTo>
                      <a:pt x="0" y="198"/>
                    </a:lnTo>
                    <a:lnTo>
                      <a:pt x="6" y="174"/>
                    </a:lnTo>
                    <a:lnTo>
                      <a:pt x="18" y="0"/>
                    </a:lnTo>
                    <a:lnTo>
                      <a:pt x="312" y="18"/>
                    </a:lnTo>
                    <a:lnTo>
                      <a:pt x="336" y="210"/>
                    </a:lnTo>
                    <a:lnTo>
                      <a:pt x="336" y="21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73" name="Freeform 595"/>
              <p:cNvSpPr>
                <a:spLocks noChangeAspect="1"/>
              </p:cNvSpPr>
              <p:nvPr/>
            </p:nvSpPr>
            <p:spPr bwMode="auto">
              <a:xfrm>
                <a:off x="1938" y="2557"/>
                <a:ext cx="160" cy="178"/>
              </a:xfrm>
              <a:custGeom>
                <a:avLst/>
                <a:gdLst>
                  <a:gd name="T0" fmla="*/ 2 w 210"/>
                  <a:gd name="T1" fmla="*/ 1 h 240"/>
                  <a:gd name="T2" fmla="*/ 2 w 210"/>
                  <a:gd name="T3" fmla="*/ 1 h 240"/>
                  <a:gd name="T4" fmla="*/ 2 w 210"/>
                  <a:gd name="T5" fmla="*/ 1 h 240"/>
                  <a:gd name="T6" fmla="*/ 2 w 210"/>
                  <a:gd name="T7" fmla="*/ 1 h 240"/>
                  <a:gd name="T8" fmla="*/ 2 w 210"/>
                  <a:gd name="T9" fmla="*/ 1 h 240"/>
                  <a:gd name="T10" fmla="*/ 2 w 210"/>
                  <a:gd name="T11" fmla="*/ 1 h 240"/>
                  <a:gd name="T12" fmla="*/ 2 w 210"/>
                  <a:gd name="T13" fmla="*/ 1 h 240"/>
                  <a:gd name="T14" fmla="*/ 2 w 210"/>
                  <a:gd name="T15" fmla="*/ 1 h 240"/>
                  <a:gd name="T16" fmla="*/ 2 w 210"/>
                  <a:gd name="T17" fmla="*/ 1 h 240"/>
                  <a:gd name="T18" fmla="*/ 2 w 210"/>
                  <a:gd name="T19" fmla="*/ 1 h 240"/>
                  <a:gd name="T20" fmla="*/ 2 w 210"/>
                  <a:gd name="T21" fmla="*/ 1 h 240"/>
                  <a:gd name="T22" fmla="*/ 2 w 210"/>
                  <a:gd name="T23" fmla="*/ 1 h 240"/>
                  <a:gd name="T24" fmla="*/ 2 w 210"/>
                  <a:gd name="T25" fmla="*/ 1 h 240"/>
                  <a:gd name="T26" fmla="*/ 2 w 210"/>
                  <a:gd name="T27" fmla="*/ 1 h 240"/>
                  <a:gd name="T28" fmla="*/ 0 w 210"/>
                  <a:gd name="T29" fmla="*/ 1 h 240"/>
                  <a:gd name="T30" fmla="*/ 2 w 210"/>
                  <a:gd name="T31" fmla="*/ 1 h 240"/>
                  <a:gd name="T32" fmla="*/ 2 w 210"/>
                  <a:gd name="T33" fmla="*/ 1 h 240"/>
                  <a:gd name="T34" fmla="*/ 2 w 210"/>
                  <a:gd name="T35" fmla="*/ 1 h 240"/>
                  <a:gd name="T36" fmla="*/ 2 w 210"/>
                  <a:gd name="T37" fmla="*/ 1 h 240"/>
                  <a:gd name="T38" fmla="*/ 2 w 210"/>
                  <a:gd name="T39" fmla="*/ 1 h 240"/>
                  <a:gd name="T40" fmla="*/ 2 w 210"/>
                  <a:gd name="T41" fmla="*/ 1 h 240"/>
                  <a:gd name="T42" fmla="*/ 2 w 210"/>
                  <a:gd name="T43" fmla="*/ 1 h 240"/>
                  <a:gd name="T44" fmla="*/ 2 w 210"/>
                  <a:gd name="T45" fmla="*/ 1 h 240"/>
                  <a:gd name="T46" fmla="*/ 2 w 210"/>
                  <a:gd name="T47" fmla="*/ 0 h 240"/>
                  <a:gd name="T48" fmla="*/ 2 w 210"/>
                  <a:gd name="T49" fmla="*/ 1 h 240"/>
                  <a:gd name="T50" fmla="*/ 2 w 210"/>
                  <a:gd name="T51" fmla="*/ 1 h 2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0"/>
                  <a:gd name="T79" fmla="*/ 0 h 240"/>
                  <a:gd name="T80" fmla="*/ 210 w 210"/>
                  <a:gd name="T81" fmla="*/ 240 h 2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close/>
                  </a:path>
                </a:pathLst>
              </a:custGeom>
              <a:solidFill>
                <a:srgbClr val="B22222"/>
              </a:solidFill>
              <a:ln w="9525">
                <a:solidFill>
                  <a:srgbClr val="B22222"/>
                </a:solidFill>
                <a:round/>
                <a:headEnd/>
                <a:tailEnd/>
              </a:ln>
            </p:spPr>
            <p:txBody>
              <a:bodyPr/>
              <a:lstStyle/>
              <a:p>
                <a:endParaRPr lang="en-US"/>
              </a:p>
            </p:txBody>
          </p:sp>
          <p:sp>
            <p:nvSpPr>
              <p:cNvPr id="22774" name="Freeform 596"/>
              <p:cNvSpPr>
                <a:spLocks noChangeAspect="1"/>
              </p:cNvSpPr>
              <p:nvPr/>
            </p:nvSpPr>
            <p:spPr bwMode="auto">
              <a:xfrm>
                <a:off x="1938" y="2557"/>
                <a:ext cx="160" cy="178"/>
              </a:xfrm>
              <a:custGeom>
                <a:avLst/>
                <a:gdLst>
                  <a:gd name="T0" fmla="*/ 2 w 210"/>
                  <a:gd name="T1" fmla="*/ 1 h 240"/>
                  <a:gd name="T2" fmla="*/ 2 w 210"/>
                  <a:gd name="T3" fmla="*/ 1 h 240"/>
                  <a:gd name="T4" fmla="*/ 2 w 210"/>
                  <a:gd name="T5" fmla="*/ 1 h 240"/>
                  <a:gd name="T6" fmla="*/ 2 w 210"/>
                  <a:gd name="T7" fmla="*/ 1 h 240"/>
                  <a:gd name="T8" fmla="*/ 2 w 210"/>
                  <a:gd name="T9" fmla="*/ 1 h 240"/>
                  <a:gd name="T10" fmla="*/ 2 w 210"/>
                  <a:gd name="T11" fmla="*/ 1 h 240"/>
                  <a:gd name="T12" fmla="*/ 2 w 210"/>
                  <a:gd name="T13" fmla="*/ 1 h 240"/>
                  <a:gd name="T14" fmla="*/ 2 w 210"/>
                  <a:gd name="T15" fmla="*/ 1 h 240"/>
                  <a:gd name="T16" fmla="*/ 2 w 210"/>
                  <a:gd name="T17" fmla="*/ 1 h 240"/>
                  <a:gd name="T18" fmla="*/ 2 w 210"/>
                  <a:gd name="T19" fmla="*/ 1 h 240"/>
                  <a:gd name="T20" fmla="*/ 2 w 210"/>
                  <a:gd name="T21" fmla="*/ 1 h 240"/>
                  <a:gd name="T22" fmla="*/ 2 w 210"/>
                  <a:gd name="T23" fmla="*/ 1 h 240"/>
                  <a:gd name="T24" fmla="*/ 2 w 210"/>
                  <a:gd name="T25" fmla="*/ 1 h 240"/>
                  <a:gd name="T26" fmla="*/ 2 w 210"/>
                  <a:gd name="T27" fmla="*/ 1 h 240"/>
                  <a:gd name="T28" fmla="*/ 0 w 210"/>
                  <a:gd name="T29" fmla="*/ 1 h 240"/>
                  <a:gd name="T30" fmla="*/ 2 w 210"/>
                  <a:gd name="T31" fmla="*/ 1 h 240"/>
                  <a:gd name="T32" fmla="*/ 2 w 210"/>
                  <a:gd name="T33" fmla="*/ 1 h 240"/>
                  <a:gd name="T34" fmla="*/ 2 w 210"/>
                  <a:gd name="T35" fmla="*/ 1 h 240"/>
                  <a:gd name="T36" fmla="*/ 2 w 210"/>
                  <a:gd name="T37" fmla="*/ 1 h 240"/>
                  <a:gd name="T38" fmla="*/ 2 w 210"/>
                  <a:gd name="T39" fmla="*/ 1 h 240"/>
                  <a:gd name="T40" fmla="*/ 2 w 210"/>
                  <a:gd name="T41" fmla="*/ 1 h 240"/>
                  <a:gd name="T42" fmla="*/ 2 w 210"/>
                  <a:gd name="T43" fmla="*/ 1 h 240"/>
                  <a:gd name="T44" fmla="*/ 2 w 210"/>
                  <a:gd name="T45" fmla="*/ 1 h 240"/>
                  <a:gd name="T46" fmla="*/ 2 w 210"/>
                  <a:gd name="T47" fmla="*/ 0 h 240"/>
                  <a:gd name="T48" fmla="*/ 2 w 210"/>
                  <a:gd name="T49" fmla="*/ 1 h 240"/>
                  <a:gd name="T50" fmla="*/ 2 w 210"/>
                  <a:gd name="T51" fmla="*/ 1 h 240"/>
                  <a:gd name="T52" fmla="*/ 2 w 210"/>
                  <a:gd name="T53" fmla="*/ 1 h 2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0"/>
                  <a:gd name="T82" fmla="*/ 0 h 240"/>
                  <a:gd name="T83" fmla="*/ 210 w 210"/>
                  <a:gd name="T84" fmla="*/ 240 h 2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lnTo>
                      <a:pt x="210" y="9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75" name="Freeform 597"/>
              <p:cNvSpPr>
                <a:spLocks noChangeAspect="1"/>
              </p:cNvSpPr>
              <p:nvPr/>
            </p:nvSpPr>
            <p:spPr bwMode="auto">
              <a:xfrm>
                <a:off x="1256" y="2825"/>
                <a:ext cx="338" cy="169"/>
              </a:xfrm>
              <a:custGeom>
                <a:avLst/>
                <a:gdLst>
                  <a:gd name="T0" fmla="*/ 2 w 444"/>
                  <a:gd name="T1" fmla="*/ 1 h 228"/>
                  <a:gd name="T2" fmla="*/ 2 w 444"/>
                  <a:gd name="T3" fmla="*/ 1 h 228"/>
                  <a:gd name="T4" fmla="*/ 2 w 444"/>
                  <a:gd name="T5" fmla="*/ 1 h 228"/>
                  <a:gd name="T6" fmla="*/ 2 w 444"/>
                  <a:gd name="T7" fmla="*/ 1 h 228"/>
                  <a:gd name="T8" fmla="*/ 2 w 444"/>
                  <a:gd name="T9" fmla="*/ 1 h 228"/>
                  <a:gd name="T10" fmla="*/ 2 w 444"/>
                  <a:gd name="T11" fmla="*/ 1 h 228"/>
                  <a:gd name="T12" fmla="*/ 2 w 444"/>
                  <a:gd name="T13" fmla="*/ 1 h 228"/>
                  <a:gd name="T14" fmla="*/ 2 w 444"/>
                  <a:gd name="T15" fmla="*/ 1 h 228"/>
                  <a:gd name="T16" fmla="*/ 2 w 444"/>
                  <a:gd name="T17" fmla="*/ 1 h 228"/>
                  <a:gd name="T18" fmla="*/ 2 w 444"/>
                  <a:gd name="T19" fmla="*/ 1 h 228"/>
                  <a:gd name="T20" fmla="*/ 2 w 444"/>
                  <a:gd name="T21" fmla="*/ 1 h 228"/>
                  <a:gd name="T22" fmla="*/ 2 w 444"/>
                  <a:gd name="T23" fmla="*/ 1 h 228"/>
                  <a:gd name="T24" fmla="*/ 2 w 444"/>
                  <a:gd name="T25" fmla="*/ 1 h 228"/>
                  <a:gd name="T26" fmla="*/ 2 w 444"/>
                  <a:gd name="T27" fmla="*/ 1 h 228"/>
                  <a:gd name="T28" fmla="*/ 2 w 444"/>
                  <a:gd name="T29" fmla="*/ 1 h 228"/>
                  <a:gd name="T30" fmla="*/ 2 w 444"/>
                  <a:gd name="T31" fmla="*/ 1 h 228"/>
                  <a:gd name="T32" fmla="*/ 2 w 444"/>
                  <a:gd name="T33" fmla="*/ 1 h 228"/>
                  <a:gd name="T34" fmla="*/ 2 w 444"/>
                  <a:gd name="T35" fmla="*/ 1 h 228"/>
                  <a:gd name="T36" fmla="*/ 2 w 444"/>
                  <a:gd name="T37" fmla="*/ 1 h 228"/>
                  <a:gd name="T38" fmla="*/ 2 w 444"/>
                  <a:gd name="T39" fmla="*/ 1 h 228"/>
                  <a:gd name="T40" fmla="*/ 0 w 444"/>
                  <a:gd name="T41" fmla="*/ 1 h 228"/>
                  <a:gd name="T42" fmla="*/ 2 w 444"/>
                  <a:gd name="T43" fmla="*/ 0 h 228"/>
                  <a:gd name="T44" fmla="*/ 2 w 444"/>
                  <a:gd name="T45" fmla="*/ 1 h 228"/>
                  <a:gd name="T46" fmla="*/ 2 w 444"/>
                  <a:gd name="T47" fmla="*/ 1 h 228"/>
                  <a:gd name="T48" fmla="*/ 2 w 444"/>
                  <a:gd name="T49" fmla="*/ 1 h 228"/>
                  <a:gd name="T50" fmla="*/ 2 w 444"/>
                  <a:gd name="T51" fmla="*/ 1 h 2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4"/>
                  <a:gd name="T79" fmla="*/ 0 h 228"/>
                  <a:gd name="T80" fmla="*/ 444 w 444"/>
                  <a:gd name="T81" fmla="*/ 228 h 2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close/>
                  </a:path>
                </a:pathLst>
              </a:custGeom>
              <a:solidFill>
                <a:srgbClr val="B22222"/>
              </a:solidFill>
              <a:ln w="9525">
                <a:solidFill>
                  <a:srgbClr val="B22222"/>
                </a:solidFill>
                <a:round/>
                <a:headEnd/>
                <a:tailEnd/>
              </a:ln>
            </p:spPr>
            <p:txBody>
              <a:bodyPr/>
              <a:lstStyle/>
              <a:p>
                <a:endParaRPr lang="en-US"/>
              </a:p>
            </p:txBody>
          </p:sp>
          <p:sp>
            <p:nvSpPr>
              <p:cNvPr id="22776" name="Freeform 598"/>
              <p:cNvSpPr>
                <a:spLocks noChangeAspect="1"/>
              </p:cNvSpPr>
              <p:nvPr/>
            </p:nvSpPr>
            <p:spPr bwMode="auto">
              <a:xfrm>
                <a:off x="1256" y="2825"/>
                <a:ext cx="338" cy="169"/>
              </a:xfrm>
              <a:custGeom>
                <a:avLst/>
                <a:gdLst>
                  <a:gd name="T0" fmla="*/ 2 w 444"/>
                  <a:gd name="T1" fmla="*/ 1 h 228"/>
                  <a:gd name="T2" fmla="*/ 2 w 444"/>
                  <a:gd name="T3" fmla="*/ 1 h 228"/>
                  <a:gd name="T4" fmla="*/ 2 w 444"/>
                  <a:gd name="T5" fmla="*/ 1 h 228"/>
                  <a:gd name="T6" fmla="*/ 2 w 444"/>
                  <a:gd name="T7" fmla="*/ 1 h 228"/>
                  <a:gd name="T8" fmla="*/ 2 w 444"/>
                  <a:gd name="T9" fmla="*/ 1 h 228"/>
                  <a:gd name="T10" fmla="*/ 2 w 444"/>
                  <a:gd name="T11" fmla="*/ 1 h 228"/>
                  <a:gd name="T12" fmla="*/ 2 w 444"/>
                  <a:gd name="T13" fmla="*/ 1 h 228"/>
                  <a:gd name="T14" fmla="*/ 2 w 444"/>
                  <a:gd name="T15" fmla="*/ 1 h 228"/>
                  <a:gd name="T16" fmla="*/ 2 w 444"/>
                  <a:gd name="T17" fmla="*/ 1 h 228"/>
                  <a:gd name="T18" fmla="*/ 2 w 444"/>
                  <a:gd name="T19" fmla="*/ 1 h 228"/>
                  <a:gd name="T20" fmla="*/ 2 w 444"/>
                  <a:gd name="T21" fmla="*/ 1 h 228"/>
                  <a:gd name="T22" fmla="*/ 2 w 444"/>
                  <a:gd name="T23" fmla="*/ 1 h 228"/>
                  <a:gd name="T24" fmla="*/ 2 w 444"/>
                  <a:gd name="T25" fmla="*/ 1 h 228"/>
                  <a:gd name="T26" fmla="*/ 2 w 444"/>
                  <a:gd name="T27" fmla="*/ 1 h 228"/>
                  <a:gd name="T28" fmla="*/ 2 w 444"/>
                  <a:gd name="T29" fmla="*/ 1 h 228"/>
                  <a:gd name="T30" fmla="*/ 2 w 444"/>
                  <a:gd name="T31" fmla="*/ 1 h 228"/>
                  <a:gd name="T32" fmla="*/ 2 w 444"/>
                  <a:gd name="T33" fmla="*/ 1 h 228"/>
                  <a:gd name="T34" fmla="*/ 2 w 444"/>
                  <a:gd name="T35" fmla="*/ 1 h 228"/>
                  <a:gd name="T36" fmla="*/ 2 w 444"/>
                  <a:gd name="T37" fmla="*/ 1 h 228"/>
                  <a:gd name="T38" fmla="*/ 2 w 444"/>
                  <a:gd name="T39" fmla="*/ 1 h 228"/>
                  <a:gd name="T40" fmla="*/ 0 w 444"/>
                  <a:gd name="T41" fmla="*/ 1 h 228"/>
                  <a:gd name="T42" fmla="*/ 2 w 444"/>
                  <a:gd name="T43" fmla="*/ 0 h 228"/>
                  <a:gd name="T44" fmla="*/ 2 w 444"/>
                  <a:gd name="T45" fmla="*/ 1 h 228"/>
                  <a:gd name="T46" fmla="*/ 2 w 444"/>
                  <a:gd name="T47" fmla="*/ 1 h 228"/>
                  <a:gd name="T48" fmla="*/ 2 w 444"/>
                  <a:gd name="T49" fmla="*/ 1 h 228"/>
                  <a:gd name="T50" fmla="*/ 2 w 444"/>
                  <a:gd name="T51" fmla="*/ 1 h 228"/>
                  <a:gd name="T52" fmla="*/ 2 w 444"/>
                  <a:gd name="T53" fmla="*/ 1 h 2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4"/>
                  <a:gd name="T82" fmla="*/ 0 h 228"/>
                  <a:gd name="T83" fmla="*/ 444 w 444"/>
                  <a:gd name="T84" fmla="*/ 228 h 2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lnTo>
                      <a:pt x="432" y="5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77" name="Freeform 599"/>
              <p:cNvSpPr>
                <a:spLocks noChangeAspect="1"/>
              </p:cNvSpPr>
              <p:nvPr/>
            </p:nvSpPr>
            <p:spPr bwMode="auto">
              <a:xfrm>
                <a:off x="528" y="2263"/>
                <a:ext cx="307" cy="254"/>
              </a:xfrm>
              <a:custGeom>
                <a:avLst/>
                <a:gdLst>
                  <a:gd name="T0" fmla="*/ 2 w 402"/>
                  <a:gd name="T1" fmla="*/ 1 h 342"/>
                  <a:gd name="T2" fmla="*/ 0 w 402"/>
                  <a:gd name="T3" fmla="*/ 1 h 342"/>
                  <a:gd name="T4" fmla="*/ 0 w 402"/>
                  <a:gd name="T5" fmla="*/ 1 h 342"/>
                  <a:gd name="T6" fmla="*/ 2 w 402"/>
                  <a:gd name="T7" fmla="*/ 1 h 342"/>
                  <a:gd name="T8" fmla="*/ 2 w 402"/>
                  <a:gd name="T9" fmla="*/ 1 h 342"/>
                  <a:gd name="T10" fmla="*/ 2 w 402"/>
                  <a:gd name="T11" fmla="*/ 0 h 342"/>
                  <a:gd name="T12" fmla="*/ 2 w 402"/>
                  <a:gd name="T13" fmla="*/ 1 h 342"/>
                  <a:gd name="T14" fmla="*/ 2 w 402"/>
                  <a:gd name="T15" fmla="*/ 1 h 342"/>
                  <a:gd name="T16" fmla="*/ 2 w 402"/>
                  <a:gd name="T17" fmla="*/ 1 h 342"/>
                  <a:gd name="T18" fmla="*/ 2 w 402"/>
                  <a:gd name="T19" fmla="*/ 1 h 342"/>
                  <a:gd name="T20" fmla="*/ 2 w 402"/>
                  <a:gd name="T21" fmla="*/ 1 h 342"/>
                  <a:gd name="T22" fmla="*/ 2 w 402"/>
                  <a:gd name="T23" fmla="*/ 1 h 342"/>
                  <a:gd name="T24" fmla="*/ 2 w 402"/>
                  <a:gd name="T25" fmla="*/ 1 h 342"/>
                  <a:gd name="T26" fmla="*/ 2 w 402"/>
                  <a:gd name="T27" fmla="*/ 1 h 342"/>
                  <a:gd name="T28" fmla="*/ 2 w 402"/>
                  <a:gd name="T29" fmla="*/ 1 h 342"/>
                  <a:gd name="T30" fmla="*/ 2 w 402"/>
                  <a:gd name="T31" fmla="*/ 1 h 342"/>
                  <a:gd name="T32" fmla="*/ 2 w 402"/>
                  <a:gd name="T33" fmla="*/ 1 h 342"/>
                  <a:gd name="T34" fmla="*/ 2 w 402"/>
                  <a:gd name="T35" fmla="*/ 1 h 342"/>
                  <a:gd name="T36" fmla="*/ 2 w 402"/>
                  <a:gd name="T37" fmla="*/ 1 h 342"/>
                  <a:gd name="T38" fmla="*/ 2 w 402"/>
                  <a:gd name="T39" fmla="*/ 1 h 3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2"/>
                  <a:gd name="T61" fmla="*/ 0 h 342"/>
                  <a:gd name="T62" fmla="*/ 402 w 402"/>
                  <a:gd name="T63" fmla="*/ 342 h 3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close/>
                  </a:path>
                </a:pathLst>
              </a:custGeom>
              <a:solidFill>
                <a:srgbClr val="B22222"/>
              </a:solidFill>
              <a:ln w="9525">
                <a:solidFill>
                  <a:srgbClr val="B22222"/>
                </a:solidFill>
                <a:round/>
                <a:headEnd/>
                <a:tailEnd/>
              </a:ln>
            </p:spPr>
            <p:txBody>
              <a:bodyPr/>
              <a:lstStyle/>
              <a:p>
                <a:endParaRPr lang="en-US"/>
              </a:p>
            </p:txBody>
          </p:sp>
          <p:sp>
            <p:nvSpPr>
              <p:cNvPr id="22778" name="Freeform 600"/>
              <p:cNvSpPr>
                <a:spLocks noChangeAspect="1"/>
              </p:cNvSpPr>
              <p:nvPr/>
            </p:nvSpPr>
            <p:spPr bwMode="auto">
              <a:xfrm>
                <a:off x="528" y="2263"/>
                <a:ext cx="307" cy="254"/>
              </a:xfrm>
              <a:custGeom>
                <a:avLst/>
                <a:gdLst>
                  <a:gd name="T0" fmla="*/ 2 w 402"/>
                  <a:gd name="T1" fmla="*/ 1 h 342"/>
                  <a:gd name="T2" fmla="*/ 0 w 402"/>
                  <a:gd name="T3" fmla="*/ 1 h 342"/>
                  <a:gd name="T4" fmla="*/ 0 w 402"/>
                  <a:gd name="T5" fmla="*/ 1 h 342"/>
                  <a:gd name="T6" fmla="*/ 2 w 402"/>
                  <a:gd name="T7" fmla="*/ 1 h 342"/>
                  <a:gd name="T8" fmla="*/ 2 w 402"/>
                  <a:gd name="T9" fmla="*/ 1 h 342"/>
                  <a:gd name="T10" fmla="*/ 2 w 402"/>
                  <a:gd name="T11" fmla="*/ 0 h 342"/>
                  <a:gd name="T12" fmla="*/ 2 w 402"/>
                  <a:gd name="T13" fmla="*/ 1 h 342"/>
                  <a:gd name="T14" fmla="*/ 2 w 402"/>
                  <a:gd name="T15" fmla="*/ 1 h 342"/>
                  <a:gd name="T16" fmla="*/ 2 w 402"/>
                  <a:gd name="T17" fmla="*/ 1 h 342"/>
                  <a:gd name="T18" fmla="*/ 2 w 402"/>
                  <a:gd name="T19" fmla="*/ 1 h 342"/>
                  <a:gd name="T20" fmla="*/ 2 w 402"/>
                  <a:gd name="T21" fmla="*/ 1 h 342"/>
                  <a:gd name="T22" fmla="*/ 2 w 402"/>
                  <a:gd name="T23" fmla="*/ 1 h 342"/>
                  <a:gd name="T24" fmla="*/ 2 w 402"/>
                  <a:gd name="T25" fmla="*/ 1 h 342"/>
                  <a:gd name="T26" fmla="*/ 2 w 402"/>
                  <a:gd name="T27" fmla="*/ 1 h 342"/>
                  <a:gd name="T28" fmla="*/ 2 w 402"/>
                  <a:gd name="T29" fmla="*/ 1 h 342"/>
                  <a:gd name="T30" fmla="*/ 2 w 402"/>
                  <a:gd name="T31" fmla="*/ 1 h 342"/>
                  <a:gd name="T32" fmla="*/ 2 w 402"/>
                  <a:gd name="T33" fmla="*/ 1 h 342"/>
                  <a:gd name="T34" fmla="*/ 2 w 402"/>
                  <a:gd name="T35" fmla="*/ 1 h 342"/>
                  <a:gd name="T36" fmla="*/ 2 w 402"/>
                  <a:gd name="T37" fmla="*/ 1 h 342"/>
                  <a:gd name="T38" fmla="*/ 2 w 402"/>
                  <a:gd name="T39" fmla="*/ 1 h 342"/>
                  <a:gd name="T40" fmla="*/ 2 w 402"/>
                  <a:gd name="T41" fmla="*/ 1 h 3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2"/>
                  <a:gd name="T64" fmla="*/ 0 h 342"/>
                  <a:gd name="T65" fmla="*/ 402 w 402"/>
                  <a:gd name="T66" fmla="*/ 342 h 3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lnTo>
                      <a:pt x="186" y="3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79" name="Freeform 601"/>
              <p:cNvSpPr>
                <a:spLocks noChangeAspect="1"/>
              </p:cNvSpPr>
              <p:nvPr/>
            </p:nvSpPr>
            <p:spPr bwMode="auto">
              <a:xfrm>
                <a:off x="2089" y="2522"/>
                <a:ext cx="224" cy="138"/>
              </a:xfrm>
              <a:custGeom>
                <a:avLst/>
                <a:gdLst>
                  <a:gd name="T0" fmla="*/ 2 w 294"/>
                  <a:gd name="T1" fmla="*/ 1 h 186"/>
                  <a:gd name="T2" fmla="*/ 2 w 294"/>
                  <a:gd name="T3" fmla="*/ 1 h 186"/>
                  <a:gd name="T4" fmla="*/ 2 w 294"/>
                  <a:gd name="T5" fmla="*/ 0 h 186"/>
                  <a:gd name="T6" fmla="*/ 2 w 294"/>
                  <a:gd name="T7" fmla="*/ 1 h 186"/>
                  <a:gd name="T8" fmla="*/ 2 w 294"/>
                  <a:gd name="T9" fmla="*/ 1 h 186"/>
                  <a:gd name="T10" fmla="*/ 2 w 294"/>
                  <a:gd name="T11" fmla="*/ 1 h 186"/>
                  <a:gd name="T12" fmla="*/ 2 w 294"/>
                  <a:gd name="T13" fmla="*/ 1 h 186"/>
                  <a:gd name="T14" fmla="*/ 2 w 294"/>
                  <a:gd name="T15" fmla="*/ 1 h 186"/>
                  <a:gd name="T16" fmla="*/ 2 w 294"/>
                  <a:gd name="T17" fmla="*/ 1 h 186"/>
                  <a:gd name="T18" fmla="*/ 2 w 294"/>
                  <a:gd name="T19" fmla="*/ 1 h 186"/>
                  <a:gd name="T20" fmla="*/ 2 w 294"/>
                  <a:gd name="T21" fmla="*/ 1 h 186"/>
                  <a:gd name="T22" fmla="*/ 2 w 294"/>
                  <a:gd name="T23" fmla="*/ 1 h 186"/>
                  <a:gd name="T24" fmla="*/ 2 w 294"/>
                  <a:gd name="T25" fmla="*/ 1 h 186"/>
                  <a:gd name="T26" fmla="*/ 2 w 294"/>
                  <a:gd name="T27" fmla="*/ 1 h 186"/>
                  <a:gd name="T28" fmla="*/ 2 w 294"/>
                  <a:gd name="T29" fmla="*/ 1 h 186"/>
                  <a:gd name="T30" fmla="*/ 2 w 294"/>
                  <a:gd name="T31" fmla="*/ 1 h 186"/>
                  <a:gd name="T32" fmla="*/ 2 w 294"/>
                  <a:gd name="T33" fmla="*/ 1 h 186"/>
                  <a:gd name="T34" fmla="*/ 0 w 294"/>
                  <a:gd name="T35" fmla="*/ 1 h 186"/>
                  <a:gd name="T36" fmla="*/ 2 w 294"/>
                  <a:gd name="T37" fmla="*/ 1 h 1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4"/>
                  <a:gd name="T58" fmla="*/ 0 h 186"/>
                  <a:gd name="T59" fmla="*/ 294 w 294"/>
                  <a:gd name="T60" fmla="*/ 186 h 1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close/>
                  </a:path>
                </a:pathLst>
              </a:custGeom>
              <a:solidFill>
                <a:srgbClr val="B22222"/>
              </a:solidFill>
              <a:ln w="9525">
                <a:solidFill>
                  <a:srgbClr val="B22222"/>
                </a:solidFill>
                <a:round/>
                <a:headEnd/>
                <a:tailEnd/>
              </a:ln>
            </p:spPr>
            <p:txBody>
              <a:bodyPr/>
              <a:lstStyle/>
              <a:p>
                <a:endParaRPr lang="en-US"/>
              </a:p>
            </p:txBody>
          </p:sp>
          <p:sp>
            <p:nvSpPr>
              <p:cNvPr id="22780" name="Freeform 602"/>
              <p:cNvSpPr>
                <a:spLocks noChangeAspect="1"/>
              </p:cNvSpPr>
              <p:nvPr/>
            </p:nvSpPr>
            <p:spPr bwMode="auto">
              <a:xfrm>
                <a:off x="2089" y="2522"/>
                <a:ext cx="224" cy="138"/>
              </a:xfrm>
              <a:custGeom>
                <a:avLst/>
                <a:gdLst>
                  <a:gd name="T0" fmla="*/ 2 w 294"/>
                  <a:gd name="T1" fmla="*/ 1 h 186"/>
                  <a:gd name="T2" fmla="*/ 2 w 294"/>
                  <a:gd name="T3" fmla="*/ 1 h 186"/>
                  <a:gd name="T4" fmla="*/ 2 w 294"/>
                  <a:gd name="T5" fmla="*/ 0 h 186"/>
                  <a:gd name="T6" fmla="*/ 2 w 294"/>
                  <a:gd name="T7" fmla="*/ 1 h 186"/>
                  <a:gd name="T8" fmla="*/ 2 w 294"/>
                  <a:gd name="T9" fmla="*/ 1 h 186"/>
                  <a:gd name="T10" fmla="*/ 2 w 294"/>
                  <a:gd name="T11" fmla="*/ 1 h 186"/>
                  <a:gd name="T12" fmla="*/ 2 w 294"/>
                  <a:gd name="T13" fmla="*/ 1 h 186"/>
                  <a:gd name="T14" fmla="*/ 2 w 294"/>
                  <a:gd name="T15" fmla="*/ 1 h 186"/>
                  <a:gd name="T16" fmla="*/ 2 w 294"/>
                  <a:gd name="T17" fmla="*/ 1 h 186"/>
                  <a:gd name="T18" fmla="*/ 2 w 294"/>
                  <a:gd name="T19" fmla="*/ 1 h 186"/>
                  <a:gd name="T20" fmla="*/ 2 w 294"/>
                  <a:gd name="T21" fmla="*/ 1 h 186"/>
                  <a:gd name="T22" fmla="*/ 2 w 294"/>
                  <a:gd name="T23" fmla="*/ 1 h 186"/>
                  <a:gd name="T24" fmla="*/ 2 w 294"/>
                  <a:gd name="T25" fmla="*/ 1 h 186"/>
                  <a:gd name="T26" fmla="*/ 2 w 294"/>
                  <a:gd name="T27" fmla="*/ 1 h 186"/>
                  <a:gd name="T28" fmla="*/ 2 w 294"/>
                  <a:gd name="T29" fmla="*/ 1 h 186"/>
                  <a:gd name="T30" fmla="*/ 2 w 294"/>
                  <a:gd name="T31" fmla="*/ 1 h 186"/>
                  <a:gd name="T32" fmla="*/ 2 w 294"/>
                  <a:gd name="T33" fmla="*/ 1 h 186"/>
                  <a:gd name="T34" fmla="*/ 0 w 294"/>
                  <a:gd name="T35" fmla="*/ 1 h 186"/>
                  <a:gd name="T36" fmla="*/ 2 w 294"/>
                  <a:gd name="T37" fmla="*/ 1 h 186"/>
                  <a:gd name="T38" fmla="*/ 2 w 294"/>
                  <a:gd name="T39" fmla="*/ 1 h 1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4"/>
                  <a:gd name="T61" fmla="*/ 0 h 186"/>
                  <a:gd name="T62" fmla="*/ 294 w 294"/>
                  <a:gd name="T63" fmla="*/ 186 h 1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lnTo>
                      <a:pt x="30" y="3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81" name="Freeform 603"/>
              <p:cNvSpPr>
                <a:spLocks noChangeAspect="1"/>
              </p:cNvSpPr>
              <p:nvPr/>
            </p:nvSpPr>
            <p:spPr bwMode="auto">
              <a:xfrm>
                <a:off x="2400" y="2486"/>
                <a:ext cx="27" cy="36"/>
              </a:xfrm>
              <a:custGeom>
                <a:avLst/>
                <a:gdLst>
                  <a:gd name="T0" fmla="*/ 2 w 36"/>
                  <a:gd name="T1" fmla="*/ 2 h 48"/>
                  <a:gd name="T2" fmla="*/ 2 w 36"/>
                  <a:gd name="T3" fmla="*/ 2 h 48"/>
                  <a:gd name="T4" fmla="*/ 2 w 36"/>
                  <a:gd name="T5" fmla="*/ 2 h 48"/>
                  <a:gd name="T6" fmla="*/ 2 w 36"/>
                  <a:gd name="T7" fmla="*/ 2 h 48"/>
                  <a:gd name="T8" fmla="*/ 2 w 36"/>
                  <a:gd name="T9" fmla="*/ 2 h 48"/>
                  <a:gd name="T10" fmla="*/ 0 w 36"/>
                  <a:gd name="T11" fmla="*/ 2 h 48"/>
                  <a:gd name="T12" fmla="*/ 2 w 36"/>
                  <a:gd name="T13" fmla="*/ 0 h 48"/>
                  <a:gd name="T14" fmla="*/ 2 w 36"/>
                  <a:gd name="T15" fmla="*/ 2 h 48"/>
                  <a:gd name="T16" fmla="*/ 2 w 36"/>
                  <a:gd name="T17" fmla="*/ 2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48"/>
                  <a:gd name="T29" fmla="*/ 36 w 36"/>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48">
                    <a:moveTo>
                      <a:pt x="36" y="30"/>
                    </a:moveTo>
                    <a:lnTo>
                      <a:pt x="30" y="36"/>
                    </a:lnTo>
                    <a:lnTo>
                      <a:pt x="24" y="24"/>
                    </a:lnTo>
                    <a:lnTo>
                      <a:pt x="24" y="42"/>
                    </a:lnTo>
                    <a:lnTo>
                      <a:pt x="6" y="48"/>
                    </a:lnTo>
                    <a:lnTo>
                      <a:pt x="0" y="6"/>
                    </a:lnTo>
                    <a:lnTo>
                      <a:pt x="18" y="0"/>
                    </a:lnTo>
                    <a:lnTo>
                      <a:pt x="36" y="24"/>
                    </a:lnTo>
                    <a:lnTo>
                      <a:pt x="36" y="30"/>
                    </a:lnTo>
                    <a:close/>
                  </a:path>
                </a:pathLst>
              </a:custGeom>
              <a:solidFill>
                <a:srgbClr val="FF8C00"/>
              </a:solidFill>
              <a:ln w="9525">
                <a:solidFill>
                  <a:srgbClr val="FF8C00"/>
                </a:solidFill>
                <a:round/>
                <a:headEnd/>
                <a:tailEnd/>
              </a:ln>
            </p:spPr>
            <p:txBody>
              <a:bodyPr/>
              <a:lstStyle/>
              <a:p>
                <a:endParaRPr lang="en-US"/>
              </a:p>
            </p:txBody>
          </p:sp>
          <p:sp>
            <p:nvSpPr>
              <p:cNvPr id="22782" name="Freeform 604"/>
              <p:cNvSpPr>
                <a:spLocks noChangeAspect="1"/>
              </p:cNvSpPr>
              <p:nvPr/>
            </p:nvSpPr>
            <p:spPr bwMode="auto">
              <a:xfrm>
                <a:off x="2400" y="2486"/>
                <a:ext cx="27" cy="36"/>
              </a:xfrm>
              <a:custGeom>
                <a:avLst/>
                <a:gdLst>
                  <a:gd name="T0" fmla="*/ 2 w 36"/>
                  <a:gd name="T1" fmla="*/ 2 h 48"/>
                  <a:gd name="T2" fmla="*/ 2 w 36"/>
                  <a:gd name="T3" fmla="*/ 2 h 48"/>
                  <a:gd name="T4" fmla="*/ 2 w 36"/>
                  <a:gd name="T5" fmla="*/ 2 h 48"/>
                  <a:gd name="T6" fmla="*/ 2 w 36"/>
                  <a:gd name="T7" fmla="*/ 2 h 48"/>
                  <a:gd name="T8" fmla="*/ 2 w 36"/>
                  <a:gd name="T9" fmla="*/ 2 h 48"/>
                  <a:gd name="T10" fmla="*/ 0 w 36"/>
                  <a:gd name="T11" fmla="*/ 2 h 48"/>
                  <a:gd name="T12" fmla="*/ 2 w 36"/>
                  <a:gd name="T13" fmla="*/ 0 h 48"/>
                  <a:gd name="T14" fmla="*/ 2 w 36"/>
                  <a:gd name="T15" fmla="*/ 2 h 48"/>
                  <a:gd name="T16" fmla="*/ 2 w 36"/>
                  <a:gd name="T17" fmla="*/ 2 h 48"/>
                  <a:gd name="T18" fmla="*/ 2 w 36"/>
                  <a:gd name="T19" fmla="*/ 2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8"/>
                  <a:gd name="T32" fmla="*/ 36 w 3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8">
                    <a:moveTo>
                      <a:pt x="36" y="30"/>
                    </a:moveTo>
                    <a:lnTo>
                      <a:pt x="30" y="36"/>
                    </a:lnTo>
                    <a:lnTo>
                      <a:pt x="24" y="24"/>
                    </a:lnTo>
                    <a:lnTo>
                      <a:pt x="24" y="42"/>
                    </a:lnTo>
                    <a:lnTo>
                      <a:pt x="6" y="48"/>
                    </a:lnTo>
                    <a:lnTo>
                      <a:pt x="0" y="6"/>
                    </a:lnTo>
                    <a:lnTo>
                      <a:pt x="18" y="0"/>
                    </a:lnTo>
                    <a:lnTo>
                      <a:pt x="36" y="24"/>
                    </a:lnTo>
                    <a:lnTo>
                      <a:pt x="36" y="30"/>
                    </a:lnTo>
                    <a:lnTo>
                      <a:pt x="36" y="3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83" name="Freeform 605"/>
              <p:cNvSpPr>
                <a:spLocks noChangeAspect="1"/>
              </p:cNvSpPr>
              <p:nvPr/>
            </p:nvSpPr>
            <p:spPr bwMode="auto">
              <a:xfrm>
                <a:off x="2034" y="2878"/>
                <a:ext cx="196" cy="147"/>
              </a:xfrm>
              <a:custGeom>
                <a:avLst/>
                <a:gdLst>
                  <a:gd name="T0" fmla="*/ 2 w 258"/>
                  <a:gd name="T1" fmla="*/ 1 h 198"/>
                  <a:gd name="T2" fmla="*/ 2 w 258"/>
                  <a:gd name="T3" fmla="*/ 1 h 198"/>
                  <a:gd name="T4" fmla="*/ 2 w 258"/>
                  <a:gd name="T5" fmla="*/ 1 h 198"/>
                  <a:gd name="T6" fmla="*/ 2 w 258"/>
                  <a:gd name="T7" fmla="*/ 1 h 198"/>
                  <a:gd name="T8" fmla="*/ 2 w 258"/>
                  <a:gd name="T9" fmla="*/ 1 h 198"/>
                  <a:gd name="T10" fmla="*/ 2 w 258"/>
                  <a:gd name="T11" fmla="*/ 1 h 198"/>
                  <a:gd name="T12" fmla="*/ 2 w 258"/>
                  <a:gd name="T13" fmla="*/ 1 h 198"/>
                  <a:gd name="T14" fmla="*/ 2 w 258"/>
                  <a:gd name="T15" fmla="*/ 1 h 198"/>
                  <a:gd name="T16" fmla="*/ 2 w 258"/>
                  <a:gd name="T17" fmla="*/ 1 h 198"/>
                  <a:gd name="T18" fmla="*/ 2 w 258"/>
                  <a:gd name="T19" fmla="*/ 1 h 198"/>
                  <a:gd name="T20" fmla="*/ 2 w 258"/>
                  <a:gd name="T21" fmla="*/ 1 h 198"/>
                  <a:gd name="T22" fmla="*/ 2 w 258"/>
                  <a:gd name="T23" fmla="*/ 1 h 198"/>
                  <a:gd name="T24" fmla="*/ 2 w 258"/>
                  <a:gd name="T25" fmla="*/ 1 h 198"/>
                  <a:gd name="T26" fmla="*/ 2 w 258"/>
                  <a:gd name="T27" fmla="*/ 1 h 198"/>
                  <a:gd name="T28" fmla="*/ 2 w 258"/>
                  <a:gd name="T29" fmla="*/ 1 h 198"/>
                  <a:gd name="T30" fmla="*/ 0 w 258"/>
                  <a:gd name="T31" fmla="*/ 1 h 198"/>
                  <a:gd name="T32" fmla="*/ 2 w 258"/>
                  <a:gd name="T33" fmla="*/ 1 h 198"/>
                  <a:gd name="T34" fmla="*/ 2 w 258"/>
                  <a:gd name="T35" fmla="*/ 1 h 198"/>
                  <a:gd name="T36" fmla="*/ 2 w 258"/>
                  <a:gd name="T37" fmla="*/ 0 h 198"/>
                  <a:gd name="T38" fmla="*/ 2 w 258"/>
                  <a:gd name="T39" fmla="*/ 1 h 198"/>
                  <a:gd name="T40" fmla="*/ 2 w 258"/>
                  <a:gd name="T41" fmla="*/ 1 h 198"/>
                  <a:gd name="T42" fmla="*/ 2 w 258"/>
                  <a:gd name="T43" fmla="*/ 1 h 198"/>
                  <a:gd name="T44" fmla="*/ 2 w 258"/>
                  <a:gd name="T45" fmla="*/ 1 h 1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8"/>
                  <a:gd name="T70" fmla="*/ 0 h 198"/>
                  <a:gd name="T71" fmla="*/ 258 w 258"/>
                  <a:gd name="T72" fmla="*/ 198 h 1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close/>
                  </a:path>
                </a:pathLst>
              </a:custGeom>
              <a:solidFill>
                <a:srgbClr val="B22222"/>
              </a:solidFill>
              <a:ln w="9525">
                <a:solidFill>
                  <a:srgbClr val="B22222"/>
                </a:solidFill>
                <a:round/>
                <a:headEnd/>
                <a:tailEnd/>
              </a:ln>
            </p:spPr>
            <p:txBody>
              <a:bodyPr/>
              <a:lstStyle/>
              <a:p>
                <a:endParaRPr lang="en-US"/>
              </a:p>
            </p:txBody>
          </p:sp>
          <p:sp>
            <p:nvSpPr>
              <p:cNvPr id="22784" name="Freeform 606"/>
              <p:cNvSpPr>
                <a:spLocks noChangeAspect="1"/>
              </p:cNvSpPr>
              <p:nvPr/>
            </p:nvSpPr>
            <p:spPr bwMode="auto">
              <a:xfrm>
                <a:off x="2034" y="2878"/>
                <a:ext cx="196" cy="147"/>
              </a:xfrm>
              <a:custGeom>
                <a:avLst/>
                <a:gdLst>
                  <a:gd name="T0" fmla="*/ 2 w 258"/>
                  <a:gd name="T1" fmla="*/ 1 h 198"/>
                  <a:gd name="T2" fmla="*/ 2 w 258"/>
                  <a:gd name="T3" fmla="*/ 1 h 198"/>
                  <a:gd name="T4" fmla="*/ 2 w 258"/>
                  <a:gd name="T5" fmla="*/ 1 h 198"/>
                  <a:gd name="T6" fmla="*/ 2 w 258"/>
                  <a:gd name="T7" fmla="*/ 1 h 198"/>
                  <a:gd name="T8" fmla="*/ 2 w 258"/>
                  <a:gd name="T9" fmla="*/ 1 h 198"/>
                  <a:gd name="T10" fmla="*/ 2 w 258"/>
                  <a:gd name="T11" fmla="*/ 1 h 198"/>
                  <a:gd name="T12" fmla="*/ 2 w 258"/>
                  <a:gd name="T13" fmla="*/ 1 h 198"/>
                  <a:gd name="T14" fmla="*/ 2 w 258"/>
                  <a:gd name="T15" fmla="*/ 1 h 198"/>
                  <a:gd name="T16" fmla="*/ 2 w 258"/>
                  <a:gd name="T17" fmla="*/ 1 h 198"/>
                  <a:gd name="T18" fmla="*/ 2 w 258"/>
                  <a:gd name="T19" fmla="*/ 1 h 198"/>
                  <a:gd name="T20" fmla="*/ 2 w 258"/>
                  <a:gd name="T21" fmla="*/ 1 h 198"/>
                  <a:gd name="T22" fmla="*/ 2 w 258"/>
                  <a:gd name="T23" fmla="*/ 1 h 198"/>
                  <a:gd name="T24" fmla="*/ 2 w 258"/>
                  <a:gd name="T25" fmla="*/ 1 h 198"/>
                  <a:gd name="T26" fmla="*/ 2 w 258"/>
                  <a:gd name="T27" fmla="*/ 1 h 198"/>
                  <a:gd name="T28" fmla="*/ 2 w 258"/>
                  <a:gd name="T29" fmla="*/ 1 h 198"/>
                  <a:gd name="T30" fmla="*/ 0 w 258"/>
                  <a:gd name="T31" fmla="*/ 1 h 198"/>
                  <a:gd name="T32" fmla="*/ 2 w 258"/>
                  <a:gd name="T33" fmla="*/ 1 h 198"/>
                  <a:gd name="T34" fmla="*/ 2 w 258"/>
                  <a:gd name="T35" fmla="*/ 1 h 198"/>
                  <a:gd name="T36" fmla="*/ 2 w 258"/>
                  <a:gd name="T37" fmla="*/ 0 h 198"/>
                  <a:gd name="T38" fmla="*/ 2 w 258"/>
                  <a:gd name="T39" fmla="*/ 1 h 198"/>
                  <a:gd name="T40" fmla="*/ 2 w 258"/>
                  <a:gd name="T41" fmla="*/ 1 h 198"/>
                  <a:gd name="T42" fmla="*/ 2 w 258"/>
                  <a:gd name="T43" fmla="*/ 1 h 198"/>
                  <a:gd name="T44" fmla="*/ 2 w 258"/>
                  <a:gd name="T45" fmla="*/ 1 h 198"/>
                  <a:gd name="T46" fmla="*/ 2 w 258"/>
                  <a:gd name="T47" fmla="*/ 1 h 1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8"/>
                  <a:gd name="T73" fmla="*/ 0 h 198"/>
                  <a:gd name="T74" fmla="*/ 258 w 258"/>
                  <a:gd name="T75" fmla="*/ 198 h 1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lnTo>
                      <a:pt x="258" y="6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85" name="Freeform 607"/>
              <p:cNvSpPr>
                <a:spLocks noChangeAspect="1"/>
              </p:cNvSpPr>
              <p:nvPr/>
            </p:nvSpPr>
            <p:spPr bwMode="auto">
              <a:xfrm>
                <a:off x="1242" y="2401"/>
                <a:ext cx="275" cy="174"/>
              </a:xfrm>
              <a:custGeom>
                <a:avLst/>
                <a:gdLst>
                  <a:gd name="T0" fmla="*/ 2 w 360"/>
                  <a:gd name="T1" fmla="*/ 1 h 234"/>
                  <a:gd name="T2" fmla="*/ 2 w 360"/>
                  <a:gd name="T3" fmla="*/ 1 h 234"/>
                  <a:gd name="T4" fmla="*/ 2 w 360"/>
                  <a:gd name="T5" fmla="*/ 1 h 234"/>
                  <a:gd name="T6" fmla="*/ 2 w 360"/>
                  <a:gd name="T7" fmla="*/ 1 h 234"/>
                  <a:gd name="T8" fmla="*/ 2 w 360"/>
                  <a:gd name="T9" fmla="*/ 1 h 234"/>
                  <a:gd name="T10" fmla="*/ 2 w 360"/>
                  <a:gd name="T11" fmla="*/ 1 h 234"/>
                  <a:gd name="T12" fmla="*/ 2 w 360"/>
                  <a:gd name="T13" fmla="*/ 1 h 234"/>
                  <a:gd name="T14" fmla="*/ 2 w 360"/>
                  <a:gd name="T15" fmla="*/ 1 h 234"/>
                  <a:gd name="T16" fmla="*/ 2 w 360"/>
                  <a:gd name="T17" fmla="*/ 1 h 234"/>
                  <a:gd name="T18" fmla="*/ 0 w 360"/>
                  <a:gd name="T19" fmla="*/ 1 h 234"/>
                  <a:gd name="T20" fmla="*/ 2 w 360"/>
                  <a:gd name="T21" fmla="*/ 1 h 234"/>
                  <a:gd name="T22" fmla="*/ 2 w 360"/>
                  <a:gd name="T23" fmla="*/ 1 h 234"/>
                  <a:gd name="T24" fmla="*/ 2 w 360"/>
                  <a:gd name="T25" fmla="*/ 0 h 234"/>
                  <a:gd name="T26" fmla="*/ 2 w 360"/>
                  <a:gd name="T27" fmla="*/ 1 h 234"/>
                  <a:gd name="T28" fmla="*/ 2 w 360"/>
                  <a:gd name="T29" fmla="*/ 1 h 234"/>
                  <a:gd name="T30" fmla="*/ 2 w 360"/>
                  <a:gd name="T31" fmla="*/ 1 h 234"/>
                  <a:gd name="T32" fmla="*/ 2 w 360"/>
                  <a:gd name="T33" fmla="*/ 1 h 234"/>
                  <a:gd name="T34" fmla="*/ 2 w 360"/>
                  <a:gd name="T35" fmla="*/ 1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0"/>
                  <a:gd name="T55" fmla="*/ 0 h 234"/>
                  <a:gd name="T56" fmla="*/ 360 w 360"/>
                  <a:gd name="T57" fmla="*/ 234 h 2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close/>
                  </a:path>
                </a:pathLst>
              </a:custGeom>
              <a:solidFill>
                <a:srgbClr val="B22222"/>
              </a:solidFill>
              <a:ln w="9525">
                <a:solidFill>
                  <a:srgbClr val="B22222"/>
                </a:solidFill>
                <a:round/>
                <a:headEnd/>
                <a:tailEnd/>
              </a:ln>
            </p:spPr>
            <p:txBody>
              <a:bodyPr/>
              <a:lstStyle/>
              <a:p>
                <a:endParaRPr lang="en-US"/>
              </a:p>
            </p:txBody>
          </p:sp>
          <p:sp>
            <p:nvSpPr>
              <p:cNvPr id="22786" name="Freeform 608"/>
              <p:cNvSpPr>
                <a:spLocks noChangeAspect="1"/>
              </p:cNvSpPr>
              <p:nvPr/>
            </p:nvSpPr>
            <p:spPr bwMode="auto">
              <a:xfrm>
                <a:off x="1242" y="2401"/>
                <a:ext cx="275" cy="174"/>
              </a:xfrm>
              <a:custGeom>
                <a:avLst/>
                <a:gdLst>
                  <a:gd name="T0" fmla="*/ 2 w 360"/>
                  <a:gd name="T1" fmla="*/ 1 h 234"/>
                  <a:gd name="T2" fmla="*/ 2 w 360"/>
                  <a:gd name="T3" fmla="*/ 1 h 234"/>
                  <a:gd name="T4" fmla="*/ 2 w 360"/>
                  <a:gd name="T5" fmla="*/ 1 h 234"/>
                  <a:gd name="T6" fmla="*/ 2 w 360"/>
                  <a:gd name="T7" fmla="*/ 1 h 234"/>
                  <a:gd name="T8" fmla="*/ 2 w 360"/>
                  <a:gd name="T9" fmla="*/ 1 h 234"/>
                  <a:gd name="T10" fmla="*/ 2 w 360"/>
                  <a:gd name="T11" fmla="*/ 1 h 234"/>
                  <a:gd name="T12" fmla="*/ 2 w 360"/>
                  <a:gd name="T13" fmla="*/ 1 h 234"/>
                  <a:gd name="T14" fmla="*/ 2 w 360"/>
                  <a:gd name="T15" fmla="*/ 1 h 234"/>
                  <a:gd name="T16" fmla="*/ 2 w 360"/>
                  <a:gd name="T17" fmla="*/ 1 h 234"/>
                  <a:gd name="T18" fmla="*/ 0 w 360"/>
                  <a:gd name="T19" fmla="*/ 1 h 234"/>
                  <a:gd name="T20" fmla="*/ 2 w 360"/>
                  <a:gd name="T21" fmla="*/ 1 h 234"/>
                  <a:gd name="T22" fmla="*/ 2 w 360"/>
                  <a:gd name="T23" fmla="*/ 1 h 234"/>
                  <a:gd name="T24" fmla="*/ 2 w 360"/>
                  <a:gd name="T25" fmla="*/ 0 h 234"/>
                  <a:gd name="T26" fmla="*/ 2 w 360"/>
                  <a:gd name="T27" fmla="*/ 1 h 234"/>
                  <a:gd name="T28" fmla="*/ 2 w 360"/>
                  <a:gd name="T29" fmla="*/ 1 h 234"/>
                  <a:gd name="T30" fmla="*/ 2 w 360"/>
                  <a:gd name="T31" fmla="*/ 1 h 234"/>
                  <a:gd name="T32" fmla="*/ 2 w 360"/>
                  <a:gd name="T33" fmla="*/ 1 h 234"/>
                  <a:gd name="T34" fmla="*/ 2 w 360"/>
                  <a:gd name="T35" fmla="*/ 1 h 234"/>
                  <a:gd name="T36" fmla="*/ 2 w 360"/>
                  <a:gd name="T37" fmla="*/ 1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0"/>
                  <a:gd name="T58" fmla="*/ 0 h 234"/>
                  <a:gd name="T59" fmla="*/ 360 w 360"/>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lnTo>
                      <a:pt x="360" y="17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87" name="Freeform 609"/>
              <p:cNvSpPr>
                <a:spLocks noChangeAspect="1"/>
              </p:cNvSpPr>
              <p:nvPr/>
            </p:nvSpPr>
            <p:spPr bwMode="auto">
              <a:xfrm>
                <a:off x="1759" y="2816"/>
                <a:ext cx="330" cy="111"/>
              </a:xfrm>
              <a:custGeom>
                <a:avLst/>
                <a:gdLst>
                  <a:gd name="T0" fmla="*/ 2 w 432"/>
                  <a:gd name="T1" fmla="*/ 0 h 150"/>
                  <a:gd name="T2" fmla="*/ 2 w 432"/>
                  <a:gd name="T3" fmla="*/ 1 h 150"/>
                  <a:gd name="T4" fmla="*/ 2 w 432"/>
                  <a:gd name="T5" fmla="*/ 1 h 150"/>
                  <a:gd name="T6" fmla="*/ 2 w 432"/>
                  <a:gd name="T7" fmla="*/ 1 h 150"/>
                  <a:gd name="T8" fmla="*/ 2 w 432"/>
                  <a:gd name="T9" fmla="*/ 1 h 150"/>
                  <a:gd name="T10" fmla="*/ 2 w 432"/>
                  <a:gd name="T11" fmla="*/ 1 h 150"/>
                  <a:gd name="T12" fmla="*/ 2 w 432"/>
                  <a:gd name="T13" fmla="*/ 1 h 150"/>
                  <a:gd name="T14" fmla="*/ 2 w 432"/>
                  <a:gd name="T15" fmla="*/ 1 h 150"/>
                  <a:gd name="T16" fmla="*/ 2 w 432"/>
                  <a:gd name="T17" fmla="*/ 1 h 150"/>
                  <a:gd name="T18" fmla="*/ 2 w 432"/>
                  <a:gd name="T19" fmla="*/ 1 h 150"/>
                  <a:gd name="T20" fmla="*/ 2 w 432"/>
                  <a:gd name="T21" fmla="*/ 1 h 150"/>
                  <a:gd name="T22" fmla="*/ 2 w 432"/>
                  <a:gd name="T23" fmla="*/ 1 h 150"/>
                  <a:gd name="T24" fmla="*/ 0 w 432"/>
                  <a:gd name="T25" fmla="*/ 1 h 150"/>
                  <a:gd name="T26" fmla="*/ 2 w 432"/>
                  <a:gd name="T27" fmla="*/ 1 h 150"/>
                  <a:gd name="T28" fmla="*/ 0 w 432"/>
                  <a:gd name="T29" fmla="*/ 1 h 150"/>
                  <a:gd name="T30" fmla="*/ 2 w 432"/>
                  <a:gd name="T31" fmla="*/ 1 h 150"/>
                  <a:gd name="T32" fmla="*/ 2 w 432"/>
                  <a:gd name="T33" fmla="*/ 1 h 150"/>
                  <a:gd name="T34" fmla="*/ 2 w 432"/>
                  <a:gd name="T35" fmla="*/ 1 h 150"/>
                  <a:gd name="T36" fmla="*/ 2 w 432"/>
                  <a:gd name="T37" fmla="*/ 1 h 150"/>
                  <a:gd name="T38" fmla="*/ 2 w 432"/>
                  <a:gd name="T39" fmla="*/ 1 h 150"/>
                  <a:gd name="T40" fmla="*/ 2 w 432"/>
                  <a:gd name="T41" fmla="*/ 1 h 150"/>
                  <a:gd name="T42" fmla="*/ 2 w 432"/>
                  <a:gd name="T43" fmla="*/ 1 h 150"/>
                  <a:gd name="T44" fmla="*/ 2 w 432"/>
                  <a:gd name="T45" fmla="*/ 1 h 150"/>
                  <a:gd name="T46" fmla="*/ 2 w 432"/>
                  <a:gd name="T47" fmla="*/ 1 h 150"/>
                  <a:gd name="T48" fmla="*/ 2 w 432"/>
                  <a:gd name="T49" fmla="*/ 1 h 150"/>
                  <a:gd name="T50" fmla="*/ 2 w 432"/>
                  <a:gd name="T51" fmla="*/ 0 h 1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2"/>
                  <a:gd name="T79" fmla="*/ 0 h 150"/>
                  <a:gd name="T80" fmla="*/ 432 w 432"/>
                  <a:gd name="T81" fmla="*/ 150 h 1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close/>
                  </a:path>
                </a:pathLst>
              </a:custGeom>
              <a:solidFill>
                <a:srgbClr val="B22222"/>
              </a:solidFill>
              <a:ln w="9525">
                <a:solidFill>
                  <a:srgbClr val="B22222"/>
                </a:solidFill>
                <a:round/>
                <a:headEnd/>
                <a:tailEnd/>
              </a:ln>
            </p:spPr>
            <p:txBody>
              <a:bodyPr/>
              <a:lstStyle/>
              <a:p>
                <a:endParaRPr lang="en-US"/>
              </a:p>
            </p:txBody>
          </p:sp>
          <p:sp>
            <p:nvSpPr>
              <p:cNvPr id="22788" name="Freeform 610"/>
              <p:cNvSpPr>
                <a:spLocks noChangeAspect="1"/>
              </p:cNvSpPr>
              <p:nvPr/>
            </p:nvSpPr>
            <p:spPr bwMode="auto">
              <a:xfrm>
                <a:off x="1759" y="2816"/>
                <a:ext cx="330" cy="111"/>
              </a:xfrm>
              <a:custGeom>
                <a:avLst/>
                <a:gdLst>
                  <a:gd name="T0" fmla="*/ 2 w 432"/>
                  <a:gd name="T1" fmla="*/ 0 h 150"/>
                  <a:gd name="T2" fmla="*/ 2 w 432"/>
                  <a:gd name="T3" fmla="*/ 1 h 150"/>
                  <a:gd name="T4" fmla="*/ 2 w 432"/>
                  <a:gd name="T5" fmla="*/ 1 h 150"/>
                  <a:gd name="T6" fmla="*/ 2 w 432"/>
                  <a:gd name="T7" fmla="*/ 1 h 150"/>
                  <a:gd name="T8" fmla="*/ 2 w 432"/>
                  <a:gd name="T9" fmla="*/ 1 h 150"/>
                  <a:gd name="T10" fmla="*/ 2 w 432"/>
                  <a:gd name="T11" fmla="*/ 1 h 150"/>
                  <a:gd name="T12" fmla="*/ 2 w 432"/>
                  <a:gd name="T13" fmla="*/ 1 h 150"/>
                  <a:gd name="T14" fmla="*/ 2 w 432"/>
                  <a:gd name="T15" fmla="*/ 1 h 150"/>
                  <a:gd name="T16" fmla="*/ 2 w 432"/>
                  <a:gd name="T17" fmla="*/ 1 h 150"/>
                  <a:gd name="T18" fmla="*/ 2 w 432"/>
                  <a:gd name="T19" fmla="*/ 1 h 150"/>
                  <a:gd name="T20" fmla="*/ 2 w 432"/>
                  <a:gd name="T21" fmla="*/ 1 h 150"/>
                  <a:gd name="T22" fmla="*/ 2 w 432"/>
                  <a:gd name="T23" fmla="*/ 1 h 150"/>
                  <a:gd name="T24" fmla="*/ 0 w 432"/>
                  <a:gd name="T25" fmla="*/ 1 h 150"/>
                  <a:gd name="T26" fmla="*/ 2 w 432"/>
                  <a:gd name="T27" fmla="*/ 1 h 150"/>
                  <a:gd name="T28" fmla="*/ 0 w 432"/>
                  <a:gd name="T29" fmla="*/ 1 h 150"/>
                  <a:gd name="T30" fmla="*/ 2 w 432"/>
                  <a:gd name="T31" fmla="*/ 1 h 150"/>
                  <a:gd name="T32" fmla="*/ 2 w 432"/>
                  <a:gd name="T33" fmla="*/ 1 h 150"/>
                  <a:gd name="T34" fmla="*/ 2 w 432"/>
                  <a:gd name="T35" fmla="*/ 1 h 150"/>
                  <a:gd name="T36" fmla="*/ 2 w 432"/>
                  <a:gd name="T37" fmla="*/ 1 h 150"/>
                  <a:gd name="T38" fmla="*/ 2 w 432"/>
                  <a:gd name="T39" fmla="*/ 1 h 150"/>
                  <a:gd name="T40" fmla="*/ 2 w 432"/>
                  <a:gd name="T41" fmla="*/ 1 h 150"/>
                  <a:gd name="T42" fmla="*/ 2 w 432"/>
                  <a:gd name="T43" fmla="*/ 1 h 150"/>
                  <a:gd name="T44" fmla="*/ 2 w 432"/>
                  <a:gd name="T45" fmla="*/ 1 h 150"/>
                  <a:gd name="T46" fmla="*/ 2 w 432"/>
                  <a:gd name="T47" fmla="*/ 1 h 150"/>
                  <a:gd name="T48" fmla="*/ 2 w 432"/>
                  <a:gd name="T49" fmla="*/ 1 h 150"/>
                  <a:gd name="T50" fmla="*/ 2 w 432"/>
                  <a:gd name="T51" fmla="*/ 0 h 150"/>
                  <a:gd name="T52" fmla="*/ 2 w 432"/>
                  <a:gd name="T53" fmla="*/ 1 h 1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2"/>
                  <a:gd name="T82" fmla="*/ 0 h 150"/>
                  <a:gd name="T83" fmla="*/ 432 w 432"/>
                  <a:gd name="T84" fmla="*/ 150 h 1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lnTo>
                      <a:pt x="432"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89" name="Freeform 611"/>
              <p:cNvSpPr>
                <a:spLocks noChangeAspect="1"/>
              </p:cNvSpPr>
              <p:nvPr/>
            </p:nvSpPr>
            <p:spPr bwMode="auto">
              <a:xfrm>
                <a:off x="1091" y="2851"/>
                <a:ext cx="545" cy="508"/>
              </a:xfrm>
              <a:custGeom>
                <a:avLst/>
                <a:gdLst>
                  <a:gd name="T0" fmla="*/ 2 w 714"/>
                  <a:gd name="T1" fmla="*/ 1 h 684"/>
                  <a:gd name="T2" fmla="*/ 2 w 714"/>
                  <a:gd name="T3" fmla="*/ 1 h 684"/>
                  <a:gd name="T4" fmla="*/ 2 w 714"/>
                  <a:gd name="T5" fmla="*/ 1 h 684"/>
                  <a:gd name="T6" fmla="*/ 2 w 714"/>
                  <a:gd name="T7" fmla="*/ 1 h 684"/>
                  <a:gd name="T8" fmla="*/ 2 w 714"/>
                  <a:gd name="T9" fmla="*/ 1 h 684"/>
                  <a:gd name="T10" fmla="*/ 2 w 714"/>
                  <a:gd name="T11" fmla="*/ 1 h 684"/>
                  <a:gd name="T12" fmla="*/ 2 w 714"/>
                  <a:gd name="T13" fmla="*/ 1 h 684"/>
                  <a:gd name="T14" fmla="*/ 2 w 714"/>
                  <a:gd name="T15" fmla="*/ 1 h 684"/>
                  <a:gd name="T16" fmla="*/ 2 w 714"/>
                  <a:gd name="T17" fmla="*/ 1 h 684"/>
                  <a:gd name="T18" fmla="*/ 2 w 714"/>
                  <a:gd name="T19" fmla="*/ 1 h 684"/>
                  <a:gd name="T20" fmla="*/ 2 w 714"/>
                  <a:gd name="T21" fmla="*/ 1 h 684"/>
                  <a:gd name="T22" fmla="*/ 2 w 714"/>
                  <a:gd name="T23" fmla="*/ 1 h 684"/>
                  <a:gd name="T24" fmla="*/ 2 w 714"/>
                  <a:gd name="T25" fmla="*/ 1 h 684"/>
                  <a:gd name="T26" fmla="*/ 2 w 714"/>
                  <a:gd name="T27" fmla="*/ 1 h 684"/>
                  <a:gd name="T28" fmla="*/ 2 w 714"/>
                  <a:gd name="T29" fmla="*/ 1 h 684"/>
                  <a:gd name="T30" fmla="*/ 2 w 714"/>
                  <a:gd name="T31" fmla="*/ 1 h 684"/>
                  <a:gd name="T32" fmla="*/ 2 w 714"/>
                  <a:gd name="T33" fmla="*/ 1 h 684"/>
                  <a:gd name="T34" fmla="*/ 2 w 714"/>
                  <a:gd name="T35" fmla="*/ 1 h 684"/>
                  <a:gd name="T36" fmla="*/ 2 w 714"/>
                  <a:gd name="T37" fmla="*/ 1 h 684"/>
                  <a:gd name="T38" fmla="*/ 2 w 714"/>
                  <a:gd name="T39" fmla="*/ 1 h 684"/>
                  <a:gd name="T40" fmla="*/ 2 w 714"/>
                  <a:gd name="T41" fmla="*/ 1 h 684"/>
                  <a:gd name="T42" fmla="*/ 2 w 714"/>
                  <a:gd name="T43" fmla="*/ 1 h 684"/>
                  <a:gd name="T44" fmla="*/ 2 w 714"/>
                  <a:gd name="T45" fmla="*/ 1 h 684"/>
                  <a:gd name="T46" fmla="*/ 2 w 714"/>
                  <a:gd name="T47" fmla="*/ 1 h 684"/>
                  <a:gd name="T48" fmla="*/ 2 w 714"/>
                  <a:gd name="T49" fmla="*/ 1 h 684"/>
                  <a:gd name="T50" fmla="*/ 2 w 714"/>
                  <a:gd name="T51" fmla="*/ 1 h 684"/>
                  <a:gd name="T52" fmla="*/ 2 w 714"/>
                  <a:gd name="T53" fmla="*/ 1 h 684"/>
                  <a:gd name="T54" fmla="*/ 2 w 714"/>
                  <a:gd name="T55" fmla="*/ 1 h 684"/>
                  <a:gd name="T56" fmla="*/ 2 w 714"/>
                  <a:gd name="T57" fmla="*/ 1 h 684"/>
                  <a:gd name="T58" fmla="*/ 2 w 714"/>
                  <a:gd name="T59" fmla="*/ 1 h 684"/>
                  <a:gd name="T60" fmla="*/ 2 w 714"/>
                  <a:gd name="T61" fmla="*/ 1 h 684"/>
                  <a:gd name="T62" fmla="*/ 2 w 714"/>
                  <a:gd name="T63" fmla="*/ 1 h 684"/>
                  <a:gd name="T64" fmla="*/ 2 w 714"/>
                  <a:gd name="T65" fmla="*/ 1 h 684"/>
                  <a:gd name="T66" fmla="*/ 2 w 714"/>
                  <a:gd name="T67" fmla="*/ 1 h 684"/>
                  <a:gd name="T68" fmla="*/ 2 w 714"/>
                  <a:gd name="T69" fmla="*/ 1 h 684"/>
                  <a:gd name="T70" fmla="*/ 2 w 714"/>
                  <a:gd name="T71" fmla="*/ 1 h 684"/>
                  <a:gd name="T72" fmla="*/ 2 w 714"/>
                  <a:gd name="T73" fmla="*/ 1 h 684"/>
                  <a:gd name="T74" fmla="*/ 2 w 714"/>
                  <a:gd name="T75" fmla="*/ 1 h 684"/>
                  <a:gd name="T76" fmla="*/ 2 w 714"/>
                  <a:gd name="T77" fmla="*/ 1 h 684"/>
                  <a:gd name="T78" fmla="*/ 2 w 714"/>
                  <a:gd name="T79" fmla="*/ 1 h 684"/>
                  <a:gd name="T80" fmla="*/ 2 w 714"/>
                  <a:gd name="T81" fmla="*/ 1 h 6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14"/>
                  <a:gd name="T124" fmla="*/ 0 h 684"/>
                  <a:gd name="T125" fmla="*/ 714 w 714"/>
                  <a:gd name="T126" fmla="*/ 684 h 6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close/>
                  </a:path>
                </a:pathLst>
              </a:custGeom>
              <a:solidFill>
                <a:srgbClr val="B22222"/>
              </a:solidFill>
              <a:ln w="9525">
                <a:solidFill>
                  <a:srgbClr val="B22222"/>
                </a:solidFill>
                <a:round/>
                <a:headEnd/>
                <a:tailEnd/>
              </a:ln>
            </p:spPr>
            <p:txBody>
              <a:bodyPr/>
              <a:lstStyle/>
              <a:p>
                <a:endParaRPr lang="en-US"/>
              </a:p>
            </p:txBody>
          </p:sp>
          <p:sp>
            <p:nvSpPr>
              <p:cNvPr id="22790" name="Freeform 612"/>
              <p:cNvSpPr>
                <a:spLocks noChangeAspect="1"/>
              </p:cNvSpPr>
              <p:nvPr/>
            </p:nvSpPr>
            <p:spPr bwMode="auto">
              <a:xfrm>
                <a:off x="1091" y="2851"/>
                <a:ext cx="545" cy="508"/>
              </a:xfrm>
              <a:custGeom>
                <a:avLst/>
                <a:gdLst>
                  <a:gd name="T0" fmla="*/ 2 w 714"/>
                  <a:gd name="T1" fmla="*/ 1 h 684"/>
                  <a:gd name="T2" fmla="*/ 2 w 714"/>
                  <a:gd name="T3" fmla="*/ 1 h 684"/>
                  <a:gd name="T4" fmla="*/ 2 w 714"/>
                  <a:gd name="T5" fmla="*/ 1 h 684"/>
                  <a:gd name="T6" fmla="*/ 2 w 714"/>
                  <a:gd name="T7" fmla="*/ 1 h 684"/>
                  <a:gd name="T8" fmla="*/ 2 w 714"/>
                  <a:gd name="T9" fmla="*/ 1 h 684"/>
                  <a:gd name="T10" fmla="*/ 2 w 714"/>
                  <a:gd name="T11" fmla="*/ 1 h 684"/>
                  <a:gd name="T12" fmla="*/ 2 w 714"/>
                  <a:gd name="T13" fmla="*/ 1 h 684"/>
                  <a:gd name="T14" fmla="*/ 2 w 714"/>
                  <a:gd name="T15" fmla="*/ 1 h 684"/>
                  <a:gd name="T16" fmla="*/ 2 w 714"/>
                  <a:gd name="T17" fmla="*/ 1 h 684"/>
                  <a:gd name="T18" fmla="*/ 2 w 714"/>
                  <a:gd name="T19" fmla="*/ 1 h 684"/>
                  <a:gd name="T20" fmla="*/ 2 w 714"/>
                  <a:gd name="T21" fmla="*/ 1 h 684"/>
                  <a:gd name="T22" fmla="*/ 2 w 714"/>
                  <a:gd name="T23" fmla="*/ 1 h 684"/>
                  <a:gd name="T24" fmla="*/ 2 w 714"/>
                  <a:gd name="T25" fmla="*/ 1 h 684"/>
                  <a:gd name="T26" fmla="*/ 2 w 714"/>
                  <a:gd name="T27" fmla="*/ 1 h 684"/>
                  <a:gd name="T28" fmla="*/ 2 w 714"/>
                  <a:gd name="T29" fmla="*/ 1 h 684"/>
                  <a:gd name="T30" fmla="*/ 2 w 714"/>
                  <a:gd name="T31" fmla="*/ 1 h 684"/>
                  <a:gd name="T32" fmla="*/ 2 w 714"/>
                  <a:gd name="T33" fmla="*/ 1 h 684"/>
                  <a:gd name="T34" fmla="*/ 2 w 714"/>
                  <a:gd name="T35" fmla="*/ 1 h 684"/>
                  <a:gd name="T36" fmla="*/ 2 w 714"/>
                  <a:gd name="T37" fmla="*/ 1 h 684"/>
                  <a:gd name="T38" fmla="*/ 2 w 714"/>
                  <a:gd name="T39" fmla="*/ 1 h 684"/>
                  <a:gd name="T40" fmla="*/ 2 w 714"/>
                  <a:gd name="T41" fmla="*/ 1 h 684"/>
                  <a:gd name="T42" fmla="*/ 2 w 714"/>
                  <a:gd name="T43" fmla="*/ 1 h 684"/>
                  <a:gd name="T44" fmla="*/ 2 w 714"/>
                  <a:gd name="T45" fmla="*/ 1 h 684"/>
                  <a:gd name="T46" fmla="*/ 2 w 714"/>
                  <a:gd name="T47" fmla="*/ 1 h 684"/>
                  <a:gd name="T48" fmla="*/ 2 w 714"/>
                  <a:gd name="T49" fmla="*/ 1 h 684"/>
                  <a:gd name="T50" fmla="*/ 2 w 714"/>
                  <a:gd name="T51" fmla="*/ 1 h 684"/>
                  <a:gd name="T52" fmla="*/ 2 w 714"/>
                  <a:gd name="T53" fmla="*/ 1 h 684"/>
                  <a:gd name="T54" fmla="*/ 2 w 714"/>
                  <a:gd name="T55" fmla="*/ 1 h 684"/>
                  <a:gd name="T56" fmla="*/ 2 w 714"/>
                  <a:gd name="T57" fmla="*/ 1 h 684"/>
                  <a:gd name="T58" fmla="*/ 2 w 714"/>
                  <a:gd name="T59" fmla="*/ 1 h 684"/>
                  <a:gd name="T60" fmla="*/ 2 w 714"/>
                  <a:gd name="T61" fmla="*/ 1 h 684"/>
                  <a:gd name="T62" fmla="*/ 0 w 714"/>
                  <a:gd name="T63" fmla="*/ 1 h 684"/>
                  <a:gd name="T64" fmla="*/ 2 w 714"/>
                  <a:gd name="T65" fmla="*/ 0 h 684"/>
                  <a:gd name="T66" fmla="*/ 2 w 714"/>
                  <a:gd name="T67" fmla="*/ 1 h 684"/>
                  <a:gd name="T68" fmla="*/ 2 w 714"/>
                  <a:gd name="T69" fmla="*/ 1 h 684"/>
                  <a:gd name="T70" fmla="*/ 2 w 714"/>
                  <a:gd name="T71" fmla="*/ 1 h 684"/>
                  <a:gd name="T72" fmla="*/ 2 w 714"/>
                  <a:gd name="T73" fmla="*/ 1 h 684"/>
                  <a:gd name="T74" fmla="*/ 2 w 714"/>
                  <a:gd name="T75" fmla="*/ 1 h 684"/>
                  <a:gd name="T76" fmla="*/ 2 w 714"/>
                  <a:gd name="T77" fmla="*/ 1 h 684"/>
                  <a:gd name="T78" fmla="*/ 2 w 714"/>
                  <a:gd name="T79" fmla="*/ 1 h 684"/>
                  <a:gd name="T80" fmla="*/ 2 w 714"/>
                  <a:gd name="T81" fmla="*/ 1 h 684"/>
                  <a:gd name="T82" fmla="*/ 2 w 714"/>
                  <a:gd name="T83" fmla="*/ 1 h 6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14"/>
                  <a:gd name="T127" fmla="*/ 0 h 684"/>
                  <a:gd name="T128" fmla="*/ 714 w 714"/>
                  <a:gd name="T129" fmla="*/ 684 h 6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86"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lnTo>
                      <a:pt x="654" y="19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91" name="Freeform 613"/>
              <p:cNvSpPr>
                <a:spLocks noChangeAspect="1"/>
              </p:cNvSpPr>
              <p:nvPr/>
            </p:nvSpPr>
            <p:spPr bwMode="auto">
              <a:xfrm>
                <a:off x="835" y="2535"/>
                <a:ext cx="219" cy="267"/>
              </a:xfrm>
              <a:custGeom>
                <a:avLst/>
                <a:gdLst>
                  <a:gd name="T0" fmla="*/ 2 w 288"/>
                  <a:gd name="T1" fmla="*/ 1 h 360"/>
                  <a:gd name="T2" fmla="*/ 0 w 288"/>
                  <a:gd name="T3" fmla="*/ 1 h 360"/>
                  <a:gd name="T4" fmla="*/ 2 w 288"/>
                  <a:gd name="T5" fmla="*/ 0 h 360"/>
                  <a:gd name="T6" fmla="*/ 2 w 288"/>
                  <a:gd name="T7" fmla="*/ 1 h 360"/>
                  <a:gd name="T8" fmla="*/ 2 w 288"/>
                  <a:gd name="T9" fmla="*/ 1 h 360"/>
                  <a:gd name="T10" fmla="*/ 2 w 288"/>
                  <a:gd name="T11" fmla="*/ 1 h 360"/>
                  <a:gd name="T12" fmla="*/ 2 w 288"/>
                  <a:gd name="T13" fmla="*/ 1 h 360"/>
                  <a:gd name="T14" fmla="*/ 2 w 288"/>
                  <a:gd name="T15" fmla="*/ 1 h 360"/>
                  <a:gd name="T16" fmla="*/ 2 w 288"/>
                  <a:gd name="T17" fmla="*/ 1 h 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360"/>
                  <a:gd name="T29" fmla="*/ 288 w 288"/>
                  <a:gd name="T30" fmla="*/ 360 h 3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360">
                    <a:moveTo>
                      <a:pt x="252" y="360"/>
                    </a:moveTo>
                    <a:lnTo>
                      <a:pt x="0" y="318"/>
                    </a:lnTo>
                    <a:lnTo>
                      <a:pt x="60" y="0"/>
                    </a:lnTo>
                    <a:lnTo>
                      <a:pt x="108" y="12"/>
                    </a:lnTo>
                    <a:lnTo>
                      <a:pt x="204" y="30"/>
                    </a:lnTo>
                    <a:lnTo>
                      <a:pt x="192" y="90"/>
                    </a:lnTo>
                    <a:lnTo>
                      <a:pt x="288" y="108"/>
                    </a:lnTo>
                    <a:lnTo>
                      <a:pt x="258" y="318"/>
                    </a:lnTo>
                    <a:lnTo>
                      <a:pt x="252" y="360"/>
                    </a:lnTo>
                    <a:close/>
                  </a:path>
                </a:pathLst>
              </a:custGeom>
              <a:solidFill>
                <a:srgbClr val="FF4500"/>
              </a:solidFill>
              <a:ln w="9525">
                <a:solidFill>
                  <a:srgbClr val="FF4500"/>
                </a:solidFill>
                <a:round/>
                <a:headEnd/>
                <a:tailEnd/>
              </a:ln>
            </p:spPr>
            <p:txBody>
              <a:bodyPr/>
              <a:lstStyle/>
              <a:p>
                <a:endParaRPr lang="en-US"/>
              </a:p>
            </p:txBody>
          </p:sp>
          <p:sp>
            <p:nvSpPr>
              <p:cNvPr id="22792" name="Freeform 614"/>
              <p:cNvSpPr>
                <a:spLocks noChangeAspect="1"/>
              </p:cNvSpPr>
              <p:nvPr/>
            </p:nvSpPr>
            <p:spPr bwMode="auto">
              <a:xfrm>
                <a:off x="835" y="2535"/>
                <a:ext cx="219" cy="272"/>
              </a:xfrm>
              <a:custGeom>
                <a:avLst/>
                <a:gdLst>
                  <a:gd name="T0" fmla="*/ 2 w 288"/>
                  <a:gd name="T1" fmla="*/ 1 h 366"/>
                  <a:gd name="T2" fmla="*/ 0 w 288"/>
                  <a:gd name="T3" fmla="*/ 1 h 366"/>
                  <a:gd name="T4" fmla="*/ 2 w 288"/>
                  <a:gd name="T5" fmla="*/ 0 h 366"/>
                  <a:gd name="T6" fmla="*/ 2 w 288"/>
                  <a:gd name="T7" fmla="*/ 1 h 366"/>
                  <a:gd name="T8" fmla="*/ 2 w 288"/>
                  <a:gd name="T9" fmla="*/ 1 h 366"/>
                  <a:gd name="T10" fmla="*/ 2 w 288"/>
                  <a:gd name="T11" fmla="*/ 1 h 366"/>
                  <a:gd name="T12" fmla="*/ 2 w 288"/>
                  <a:gd name="T13" fmla="*/ 1 h 366"/>
                  <a:gd name="T14" fmla="*/ 2 w 288"/>
                  <a:gd name="T15" fmla="*/ 1 h 366"/>
                  <a:gd name="T16" fmla="*/ 2 w 288"/>
                  <a:gd name="T17" fmla="*/ 1 h 366"/>
                  <a:gd name="T18" fmla="*/ 2 w 288"/>
                  <a:gd name="T19" fmla="*/ 1 h 3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366"/>
                  <a:gd name="T32" fmla="*/ 288 w 288"/>
                  <a:gd name="T33" fmla="*/ 366 h 3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366">
                    <a:moveTo>
                      <a:pt x="252" y="360"/>
                    </a:moveTo>
                    <a:lnTo>
                      <a:pt x="0" y="318"/>
                    </a:lnTo>
                    <a:lnTo>
                      <a:pt x="60" y="0"/>
                    </a:lnTo>
                    <a:lnTo>
                      <a:pt x="108" y="12"/>
                    </a:lnTo>
                    <a:lnTo>
                      <a:pt x="204" y="30"/>
                    </a:lnTo>
                    <a:lnTo>
                      <a:pt x="192" y="90"/>
                    </a:lnTo>
                    <a:lnTo>
                      <a:pt x="288" y="108"/>
                    </a:lnTo>
                    <a:lnTo>
                      <a:pt x="258" y="318"/>
                    </a:lnTo>
                    <a:lnTo>
                      <a:pt x="252" y="360"/>
                    </a:lnTo>
                    <a:lnTo>
                      <a:pt x="252" y="36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93" name="Freeform 615"/>
              <p:cNvSpPr>
                <a:spLocks noChangeAspect="1"/>
              </p:cNvSpPr>
              <p:nvPr/>
            </p:nvSpPr>
            <p:spPr bwMode="auto">
              <a:xfrm>
                <a:off x="2308" y="2352"/>
                <a:ext cx="64" cy="116"/>
              </a:xfrm>
              <a:custGeom>
                <a:avLst/>
                <a:gdLst>
                  <a:gd name="T0" fmla="*/ 2 w 84"/>
                  <a:gd name="T1" fmla="*/ 1 h 156"/>
                  <a:gd name="T2" fmla="*/ 2 w 84"/>
                  <a:gd name="T3" fmla="*/ 1 h 156"/>
                  <a:gd name="T4" fmla="*/ 2 w 84"/>
                  <a:gd name="T5" fmla="*/ 1 h 156"/>
                  <a:gd name="T6" fmla="*/ 2 w 84"/>
                  <a:gd name="T7" fmla="*/ 1 h 156"/>
                  <a:gd name="T8" fmla="*/ 2 w 84"/>
                  <a:gd name="T9" fmla="*/ 1 h 156"/>
                  <a:gd name="T10" fmla="*/ 2 w 84"/>
                  <a:gd name="T11" fmla="*/ 1 h 156"/>
                  <a:gd name="T12" fmla="*/ 0 w 84"/>
                  <a:gd name="T13" fmla="*/ 1 h 156"/>
                  <a:gd name="T14" fmla="*/ 2 w 84"/>
                  <a:gd name="T15" fmla="*/ 0 h 156"/>
                  <a:gd name="T16" fmla="*/ 2 w 84"/>
                  <a:gd name="T17" fmla="*/ 1 h 156"/>
                  <a:gd name="T18" fmla="*/ 2 w 84"/>
                  <a:gd name="T19" fmla="*/ 1 h 156"/>
                  <a:gd name="T20" fmla="*/ 2 w 84"/>
                  <a:gd name="T21" fmla="*/ 1 h 156"/>
                  <a:gd name="T22" fmla="*/ 2 w 84"/>
                  <a:gd name="T23" fmla="*/ 1 h 1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56"/>
                  <a:gd name="T38" fmla="*/ 84 w 84"/>
                  <a:gd name="T39" fmla="*/ 156 h 1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close/>
                  </a:path>
                </a:pathLst>
              </a:custGeom>
              <a:solidFill>
                <a:srgbClr val="FF8C00"/>
              </a:solidFill>
              <a:ln w="9525">
                <a:solidFill>
                  <a:srgbClr val="FF8C00"/>
                </a:solidFill>
                <a:round/>
                <a:headEnd/>
                <a:tailEnd/>
              </a:ln>
            </p:spPr>
            <p:txBody>
              <a:bodyPr/>
              <a:lstStyle/>
              <a:p>
                <a:endParaRPr lang="en-US"/>
              </a:p>
            </p:txBody>
          </p:sp>
          <p:sp>
            <p:nvSpPr>
              <p:cNvPr id="22794" name="Freeform 616"/>
              <p:cNvSpPr>
                <a:spLocks noChangeAspect="1"/>
              </p:cNvSpPr>
              <p:nvPr/>
            </p:nvSpPr>
            <p:spPr bwMode="auto">
              <a:xfrm>
                <a:off x="2308" y="2352"/>
                <a:ext cx="64" cy="116"/>
              </a:xfrm>
              <a:custGeom>
                <a:avLst/>
                <a:gdLst>
                  <a:gd name="T0" fmla="*/ 2 w 84"/>
                  <a:gd name="T1" fmla="*/ 1 h 156"/>
                  <a:gd name="T2" fmla="*/ 2 w 84"/>
                  <a:gd name="T3" fmla="*/ 1 h 156"/>
                  <a:gd name="T4" fmla="*/ 2 w 84"/>
                  <a:gd name="T5" fmla="*/ 1 h 156"/>
                  <a:gd name="T6" fmla="*/ 2 w 84"/>
                  <a:gd name="T7" fmla="*/ 1 h 156"/>
                  <a:gd name="T8" fmla="*/ 2 w 84"/>
                  <a:gd name="T9" fmla="*/ 1 h 156"/>
                  <a:gd name="T10" fmla="*/ 2 w 84"/>
                  <a:gd name="T11" fmla="*/ 1 h 156"/>
                  <a:gd name="T12" fmla="*/ 0 w 84"/>
                  <a:gd name="T13" fmla="*/ 1 h 156"/>
                  <a:gd name="T14" fmla="*/ 2 w 84"/>
                  <a:gd name="T15" fmla="*/ 0 h 156"/>
                  <a:gd name="T16" fmla="*/ 2 w 84"/>
                  <a:gd name="T17" fmla="*/ 1 h 156"/>
                  <a:gd name="T18" fmla="*/ 2 w 84"/>
                  <a:gd name="T19" fmla="*/ 1 h 156"/>
                  <a:gd name="T20" fmla="*/ 2 w 84"/>
                  <a:gd name="T21" fmla="*/ 1 h 156"/>
                  <a:gd name="T22" fmla="*/ 2 w 84"/>
                  <a:gd name="T23" fmla="*/ 1 h 156"/>
                  <a:gd name="T24" fmla="*/ 2 w 84"/>
                  <a:gd name="T25" fmla="*/ 1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56"/>
                  <a:gd name="T41" fmla="*/ 84 w 84"/>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lnTo>
                      <a:pt x="72" y="15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95" name="Freeform 617"/>
              <p:cNvSpPr>
                <a:spLocks noChangeAspect="1"/>
              </p:cNvSpPr>
              <p:nvPr/>
            </p:nvSpPr>
            <p:spPr bwMode="auto">
              <a:xfrm>
                <a:off x="2317" y="2704"/>
                <a:ext cx="0" cy="9"/>
              </a:xfrm>
              <a:custGeom>
                <a:avLst/>
                <a:gdLst>
                  <a:gd name="T0" fmla="*/ 0 h 12"/>
                  <a:gd name="T1" fmla="*/ 2 h 12"/>
                  <a:gd name="T2" fmla="*/ 0 h 12"/>
                  <a:gd name="T3" fmla="*/ 2 h 12"/>
                  <a:gd name="T4" fmla="*/ 0 60000 65536"/>
                  <a:gd name="T5" fmla="*/ 0 60000 65536"/>
                  <a:gd name="T6" fmla="*/ 0 60000 65536"/>
                  <a:gd name="T7" fmla="*/ 0 60000 65536"/>
                  <a:gd name="T8" fmla="*/ 0 h 12"/>
                  <a:gd name="T9" fmla="*/ 12 h 12"/>
                </a:gdLst>
                <a:ahLst/>
                <a:cxnLst>
                  <a:cxn ang="T4">
                    <a:pos x="0" y="T0"/>
                  </a:cxn>
                  <a:cxn ang="T5">
                    <a:pos x="0" y="T1"/>
                  </a:cxn>
                  <a:cxn ang="T6">
                    <a:pos x="0" y="T2"/>
                  </a:cxn>
                  <a:cxn ang="T7">
                    <a:pos x="0" y="T3"/>
                  </a:cxn>
                </a:cxnLst>
                <a:rect l="0" t="T8" r="0" b="T9"/>
                <a:pathLst>
                  <a:path h="12">
                    <a:moveTo>
                      <a:pt x="0" y="0"/>
                    </a:moveTo>
                    <a:lnTo>
                      <a:pt x="0" y="12"/>
                    </a:lnTo>
                    <a:lnTo>
                      <a:pt x="0" y="0"/>
                    </a:lnTo>
                    <a:lnTo>
                      <a:pt x="0"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96" name="Freeform 618"/>
              <p:cNvSpPr>
                <a:spLocks noChangeAspect="1"/>
              </p:cNvSpPr>
              <p:nvPr/>
            </p:nvSpPr>
            <p:spPr bwMode="auto">
              <a:xfrm>
                <a:off x="2299" y="2704"/>
                <a:ext cx="14" cy="49"/>
              </a:xfrm>
              <a:custGeom>
                <a:avLst/>
                <a:gdLst>
                  <a:gd name="T0" fmla="*/ 2 w 18"/>
                  <a:gd name="T1" fmla="*/ 0 h 66"/>
                  <a:gd name="T2" fmla="*/ 2 w 18"/>
                  <a:gd name="T3" fmla="*/ 1 h 66"/>
                  <a:gd name="T4" fmla="*/ 0 w 18"/>
                  <a:gd name="T5" fmla="*/ 1 h 66"/>
                  <a:gd name="T6" fmla="*/ 2 w 18"/>
                  <a:gd name="T7" fmla="*/ 1 h 66"/>
                  <a:gd name="T8" fmla="*/ 2 w 18"/>
                  <a:gd name="T9" fmla="*/ 0 h 66"/>
                  <a:gd name="T10" fmla="*/ 0 60000 65536"/>
                  <a:gd name="T11" fmla="*/ 0 60000 65536"/>
                  <a:gd name="T12" fmla="*/ 0 60000 65536"/>
                  <a:gd name="T13" fmla="*/ 0 60000 65536"/>
                  <a:gd name="T14" fmla="*/ 0 60000 65536"/>
                  <a:gd name="T15" fmla="*/ 0 w 18"/>
                  <a:gd name="T16" fmla="*/ 0 h 66"/>
                  <a:gd name="T17" fmla="*/ 18 w 18"/>
                  <a:gd name="T18" fmla="*/ 66 h 66"/>
                </a:gdLst>
                <a:ahLst/>
                <a:cxnLst>
                  <a:cxn ang="T10">
                    <a:pos x="T0" y="T1"/>
                  </a:cxn>
                  <a:cxn ang="T11">
                    <a:pos x="T2" y="T3"/>
                  </a:cxn>
                  <a:cxn ang="T12">
                    <a:pos x="T4" y="T5"/>
                  </a:cxn>
                  <a:cxn ang="T13">
                    <a:pos x="T6" y="T7"/>
                  </a:cxn>
                  <a:cxn ang="T14">
                    <a:pos x="T8" y="T9"/>
                  </a:cxn>
                </a:cxnLst>
                <a:rect l="T15" t="T16" r="T17" b="T18"/>
                <a:pathLst>
                  <a:path w="18" h="66">
                    <a:moveTo>
                      <a:pt x="18" y="0"/>
                    </a:moveTo>
                    <a:lnTo>
                      <a:pt x="6" y="66"/>
                    </a:lnTo>
                    <a:lnTo>
                      <a:pt x="0" y="48"/>
                    </a:lnTo>
                    <a:lnTo>
                      <a:pt x="6" y="6"/>
                    </a:lnTo>
                    <a:lnTo>
                      <a:pt x="18" y="0"/>
                    </a:lnTo>
                    <a:close/>
                  </a:path>
                </a:pathLst>
              </a:custGeom>
              <a:solidFill>
                <a:srgbClr val="FF4500"/>
              </a:solidFill>
              <a:ln w="9525">
                <a:solidFill>
                  <a:srgbClr val="FF4500"/>
                </a:solidFill>
                <a:round/>
                <a:headEnd/>
                <a:tailEnd/>
              </a:ln>
            </p:spPr>
            <p:txBody>
              <a:bodyPr/>
              <a:lstStyle/>
              <a:p>
                <a:endParaRPr lang="en-US"/>
              </a:p>
            </p:txBody>
          </p:sp>
          <p:sp>
            <p:nvSpPr>
              <p:cNvPr id="22797" name="Freeform 619"/>
              <p:cNvSpPr>
                <a:spLocks noChangeAspect="1"/>
              </p:cNvSpPr>
              <p:nvPr/>
            </p:nvSpPr>
            <p:spPr bwMode="auto">
              <a:xfrm>
                <a:off x="2299" y="2704"/>
                <a:ext cx="14" cy="49"/>
              </a:xfrm>
              <a:custGeom>
                <a:avLst/>
                <a:gdLst>
                  <a:gd name="T0" fmla="*/ 2 w 18"/>
                  <a:gd name="T1" fmla="*/ 0 h 66"/>
                  <a:gd name="T2" fmla="*/ 2 w 18"/>
                  <a:gd name="T3" fmla="*/ 1 h 66"/>
                  <a:gd name="T4" fmla="*/ 0 w 18"/>
                  <a:gd name="T5" fmla="*/ 1 h 66"/>
                  <a:gd name="T6" fmla="*/ 2 w 18"/>
                  <a:gd name="T7" fmla="*/ 1 h 66"/>
                  <a:gd name="T8" fmla="*/ 2 w 18"/>
                  <a:gd name="T9" fmla="*/ 0 h 66"/>
                  <a:gd name="T10" fmla="*/ 2 w 18"/>
                  <a:gd name="T11" fmla="*/ 1 h 66"/>
                  <a:gd name="T12" fmla="*/ 0 60000 65536"/>
                  <a:gd name="T13" fmla="*/ 0 60000 65536"/>
                  <a:gd name="T14" fmla="*/ 0 60000 65536"/>
                  <a:gd name="T15" fmla="*/ 0 60000 65536"/>
                  <a:gd name="T16" fmla="*/ 0 60000 65536"/>
                  <a:gd name="T17" fmla="*/ 0 60000 65536"/>
                  <a:gd name="T18" fmla="*/ 0 w 18"/>
                  <a:gd name="T19" fmla="*/ 0 h 66"/>
                  <a:gd name="T20" fmla="*/ 18 w 18"/>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8" h="66">
                    <a:moveTo>
                      <a:pt x="18" y="0"/>
                    </a:moveTo>
                    <a:lnTo>
                      <a:pt x="6" y="66"/>
                    </a:lnTo>
                    <a:lnTo>
                      <a:pt x="0" y="48"/>
                    </a:lnTo>
                    <a:lnTo>
                      <a:pt x="6" y="6"/>
                    </a:lnTo>
                    <a:lnTo>
                      <a:pt x="18" y="0"/>
                    </a:lnTo>
                    <a:lnTo>
                      <a:pt x="18"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98" name="Freeform 620"/>
              <p:cNvSpPr>
                <a:spLocks noChangeAspect="1"/>
              </p:cNvSpPr>
              <p:nvPr/>
            </p:nvSpPr>
            <p:spPr bwMode="auto">
              <a:xfrm>
                <a:off x="2011" y="2660"/>
                <a:ext cx="297" cy="165"/>
              </a:xfrm>
              <a:custGeom>
                <a:avLst/>
                <a:gdLst>
                  <a:gd name="T0" fmla="*/ 2 w 390"/>
                  <a:gd name="T1" fmla="*/ 1 h 222"/>
                  <a:gd name="T2" fmla="*/ 2 w 390"/>
                  <a:gd name="T3" fmla="*/ 1 h 222"/>
                  <a:gd name="T4" fmla="*/ 2 w 390"/>
                  <a:gd name="T5" fmla="*/ 1 h 222"/>
                  <a:gd name="T6" fmla="*/ 2 w 390"/>
                  <a:gd name="T7" fmla="*/ 1 h 222"/>
                  <a:gd name="T8" fmla="*/ 2 w 390"/>
                  <a:gd name="T9" fmla="*/ 1 h 222"/>
                  <a:gd name="T10" fmla="*/ 0 w 390"/>
                  <a:gd name="T11" fmla="*/ 1 h 222"/>
                  <a:gd name="T12" fmla="*/ 2 w 390"/>
                  <a:gd name="T13" fmla="*/ 1 h 222"/>
                  <a:gd name="T14" fmla="*/ 2 w 390"/>
                  <a:gd name="T15" fmla="*/ 1 h 222"/>
                  <a:gd name="T16" fmla="*/ 2 w 390"/>
                  <a:gd name="T17" fmla="*/ 1 h 222"/>
                  <a:gd name="T18" fmla="*/ 2 w 390"/>
                  <a:gd name="T19" fmla="*/ 1 h 222"/>
                  <a:gd name="T20" fmla="*/ 2 w 390"/>
                  <a:gd name="T21" fmla="*/ 1 h 222"/>
                  <a:gd name="T22" fmla="*/ 2 w 390"/>
                  <a:gd name="T23" fmla="*/ 1 h 222"/>
                  <a:gd name="T24" fmla="*/ 2 w 390"/>
                  <a:gd name="T25" fmla="*/ 1 h 222"/>
                  <a:gd name="T26" fmla="*/ 2 w 390"/>
                  <a:gd name="T27" fmla="*/ 1 h 222"/>
                  <a:gd name="T28" fmla="*/ 2 w 390"/>
                  <a:gd name="T29" fmla="*/ 1 h 222"/>
                  <a:gd name="T30" fmla="*/ 2 w 390"/>
                  <a:gd name="T31" fmla="*/ 1 h 222"/>
                  <a:gd name="T32" fmla="*/ 2 w 390"/>
                  <a:gd name="T33" fmla="*/ 1 h 222"/>
                  <a:gd name="T34" fmla="*/ 2 w 390"/>
                  <a:gd name="T35" fmla="*/ 1 h 222"/>
                  <a:gd name="T36" fmla="*/ 2 w 390"/>
                  <a:gd name="T37" fmla="*/ 0 h 222"/>
                  <a:gd name="T38" fmla="*/ 2 w 390"/>
                  <a:gd name="T39" fmla="*/ 1 h 222"/>
                  <a:gd name="T40" fmla="*/ 2 w 390"/>
                  <a:gd name="T41" fmla="*/ 1 h 222"/>
                  <a:gd name="T42" fmla="*/ 2 w 390"/>
                  <a:gd name="T43" fmla="*/ 1 h 222"/>
                  <a:gd name="T44" fmla="*/ 2 w 390"/>
                  <a:gd name="T45" fmla="*/ 1 h 222"/>
                  <a:gd name="T46" fmla="*/ 2 w 390"/>
                  <a:gd name="T47" fmla="*/ 1 h 222"/>
                  <a:gd name="T48" fmla="*/ 2 w 390"/>
                  <a:gd name="T49" fmla="*/ 1 h 222"/>
                  <a:gd name="T50" fmla="*/ 2 w 390"/>
                  <a:gd name="T51" fmla="*/ 1 h 222"/>
                  <a:gd name="T52" fmla="*/ 2 w 390"/>
                  <a:gd name="T53" fmla="*/ 1 h 222"/>
                  <a:gd name="T54" fmla="*/ 2 w 390"/>
                  <a:gd name="T55" fmla="*/ 1 h 222"/>
                  <a:gd name="T56" fmla="*/ 2 w 390"/>
                  <a:gd name="T57" fmla="*/ 1 h 222"/>
                  <a:gd name="T58" fmla="*/ 2 w 390"/>
                  <a:gd name="T59" fmla="*/ 1 h 222"/>
                  <a:gd name="T60" fmla="*/ 2 w 390"/>
                  <a:gd name="T61" fmla="*/ 1 h 222"/>
                  <a:gd name="T62" fmla="*/ 2 w 390"/>
                  <a:gd name="T63" fmla="*/ 1 h 222"/>
                  <a:gd name="T64" fmla="*/ 2 w 390"/>
                  <a:gd name="T65" fmla="*/ 1 h 222"/>
                  <a:gd name="T66" fmla="*/ 2 w 390"/>
                  <a:gd name="T67" fmla="*/ 1 h 222"/>
                  <a:gd name="T68" fmla="*/ 2 w 390"/>
                  <a:gd name="T69" fmla="*/ 1 h 222"/>
                  <a:gd name="T70" fmla="*/ 2 w 390"/>
                  <a:gd name="T71" fmla="*/ 1 h 222"/>
                  <a:gd name="T72" fmla="*/ 2 w 390"/>
                  <a:gd name="T73" fmla="*/ 1 h 222"/>
                  <a:gd name="T74" fmla="*/ 2 w 390"/>
                  <a:gd name="T75" fmla="*/ 1 h 222"/>
                  <a:gd name="T76" fmla="*/ 2 w 390"/>
                  <a:gd name="T77" fmla="*/ 1 h 222"/>
                  <a:gd name="T78" fmla="*/ 2 w 390"/>
                  <a:gd name="T79" fmla="*/ 1 h 222"/>
                  <a:gd name="T80" fmla="*/ 2 w 390"/>
                  <a:gd name="T81" fmla="*/ 1 h 222"/>
                  <a:gd name="T82" fmla="*/ 2 w 390"/>
                  <a:gd name="T83" fmla="*/ 1 h 222"/>
                  <a:gd name="T84" fmla="*/ 2 w 390"/>
                  <a:gd name="T85" fmla="*/ 1 h 222"/>
                  <a:gd name="T86" fmla="*/ 2 w 390"/>
                  <a:gd name="T87" fmla="*/ 1 h 222"/>
                  <a:gd name="T88" fmla="*/ 2 w 390"/>
                  <a:gd name="T89" fmla="*/ 1 h 222"/>
                  <a:gd name="T90" fmla="*/ 2 w 390"/>
                  <a:gd name="T91" fmla="*/ 1 h 2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0"/>
                  <a:gd name="T139" fmla="*/ 0 h 222"/>
                  <a:gd name="T140" fmla="*/ 390 w 390"/>
                  <a:gd name="T141" fmla="*/ 222 h 2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close/>
                  </a:path>
                </a:pathLst>
              </a:custGeom>
              <a:solidFill>
                <a:srgbClr val="FF4500"/>
              </a:solidFill>
              <a:ln w="9525">
                <a:solidFill>
                  <a:srgbClr val="FF4500"/>
                </a:solidFill>
                <a:round/>
                <a:headEnd/>
                <a:tailEnd/>
              </a:ln>
            </p:spPr>
            <p:txBody>
              <a:bodyPr/>
              <a:lstStyle/>
              <a:p>
                <a:endParaRPr lang="en-US"/>
              </a:p>
            </p:txBody>
          </p:sp>
          <p:sp>
            <p:nvSpPr>
              <p:cNvPr id="22799" name="Freeform 621"/>
              <p:cNvSpPr>
                <a:spLocks noChangeAspect="1"/>
              </p:cNvSpPr>
              <p:nvPr/>
            </p:nvSpPr>
            <p:spPr bwMode="auto">
              <a:xfrm>
                <a:off x="2011" y="2660"/>
                <a:ext cx="297" cy="165"/>
              </a:xfrm>
              <a:custGeom>
                <a:avLst/>
                <a:gdLst>
                  <a:gd name="T0" fmla="*/ 2 w 390"/>
                  <a:gd name="T1" fmla="*/ 1 h 222"/>
                  <a:gd name="T2" fmla="*/ 2 w 390"/>
                  <a:gd name="T3" fmla="*/ 1 h 222"/>
                  <a:gd name="T4" fmla="*/ 2 w 390"/>
                  <a:gd name="T5" fmla="*/ 1 h 222"/>
                  <a:gd name="T6" fmla="*/ 2 w 390"/>
                  <a:gd name="T7" fmla="*/ 1 h 222"/>
                  <a:gd name="T8" fmla="*/ 2 w 390"/>
                  <a:gd name="T9" fmla="*/ 1 h 222"/>
                  <a:gd name="T10" fmla="*/ 0 w 390"/>
                  <a:gd name="T11" fmla="*/ 1 h 222"/>
                  <a:gd name="T12" fmla="*/ 2 w 390"/>
                  <a:gd name="T13" fmla="*/ 1 h 222"/>
                  <a:gd name="T14" fmla="*/ 2 w 390"/>
                  <a:gd name="T15" fmla="*/ 1 h 222"/>
                  <a:gd name="T16" fmla="*/ 2 w 390"/>
                  <a:gd name="T17" fmla="*/ 1 h 222"/>
                  <a:gd name="T18" fmla="*/ 2 w 390"/>
                  <a:gd name="T19" fmla="*/ 1 h 222"/>
                  <a:gd name="T20" fmla="*/ 2 w 390"/>
                  <a:gd name="T21" fmla="*/ 1 h 222"/>
                  <a:gd name="T22" fmla="*/ 2 w 390"/>
                  <a:gd name="T23" fmla="*/ 1 h 222"/>
                  <a:gd name="T24" fmla="*/ 2 w 390"/>
                  <a:gd name="T25" fmla="*/ 1 h 222"/>
                  <a:gd name="T26" fmla="*/ 2 w 390"/>
                  <a:gd name="T27" fmla="*/ 1 h 222"/>
                  <a:gd name="T28" fmla="*/ 2 w 390"/>
                  <a:gd name="T29" fmla="*/ 1 h 222"/>
                  <a:gd name="T30" fmla="*/ 2 w 390"/>
                  <a:gd name="T31" fmla="*/ 1 h 222"/>
                  <a:gd name="T32" fmla="*/ 2 w 390"/>
                  <a:gd name="T33" fmla="*/ 1 h 222"/>
                  <a:gd name="T34" fmla="*/ 2 w 390"/>
                  <a:gd name="T35" fmla="*/ 1 h 222"/>
                  <a:gd name="T36" fmla="*/ 2 w 390"/>
                  <a:gd name="T37" fmla="*/ 0 h 222"/>
                  <a:gd name="T38" fmla="*/ 2 w 390"/>
                  <a:gd name="T39" fmla="*/ 1 h 222"/>
                  <a:gd name="T40" fmla="*/ 2 w 390"/>
                  <a:gd name="T41" fmla="*/ 1 h 222"/>
                  <a:gd name="T42" fmla="*/ 2 w 390"/>
                  <a:gd name="T43" fmla="*/ 1 h 222"/>
                  <a:gd name="T44" fmla="*/ 2 w 390"/>
                  <a:gd name="T45" fmla="*/ 1 h 222"/>
                  <a:gd name="T46" fmla="*/ 2 w 390"/>
                  <a:gd name="T47" fmla="*/ 1 h 222"/>
                  <a:gd name="T48" fmla="*/ 2 w 390"/>
                  <a:gd name="T49" fmla="*/ 1 h 222"/>
                  <a:gd name="T50" fmla="*/ 2 w 390"/>
                  <a:gd name="T51" fmla="*/ 1 h 222"/>
                  <a:gd name="T52" fmla="*/ 2 w 390"/>
                  <a:gd name="T53" fmla="*/ 1 h 222"/>
                  <a:gd name="T54" fmla="*/ 2 w 390"/>
                  <a:gd name="T55" fmla="*/ 1 h 222"/>
                  <a:gd name="T56" fmla="*/ 2 w 390"/>
                  <a:gd name="T57" fmla="*/ 1 h 222"/>
                  <a:gd name="T58" fmla="*/ 2 w 390"/>
                  <a:gd name="T59" fmla="*/ 1 h 222"/>
                  <a:gd name="T60" fmla="*/ 2 w 390"/>
                  <a:gd name="T61" fmla="*/ 1 h 222"/>
                  <a:gd name="T62" fmla="*/ 2 w 390"/>
                  <a:gd name="T63" fmla="*/ 1 h 222"/>
                  <a:gd name="T64" fmla="*/ 2 w 390"/>
                  <a:gd name="T65" fmla="*/ 1 h 222"/>
                  <a:gd name="T66" fmla="*/ 2 w 390"/>
                  <a:gd name="T67" fmla="*/ 1 h 222"/>
                  <a:gd name="T68" fmla="*/ 2 w 390"/>
                  <a:gd name="T69" fmla="*/ 1 h 222"/>
                  <a:gd name="T70" fmla="*/ 2 w 390"/>
                  <a:gd name="T71" fmla="*/ 1 h 222"/>
                  <a:gd name="T72" fmla="*/ 2 w 390"/>
                  <a:gd name="T73" fmla="*/ 1 h 222"/>
                  <a:gd name="T74" fmla="*/ 2 w 390"/>
                  <a:gd name="T75" fmla="*/ 1 h 222"/>
                  <a:gd name="T76" fmla="*/ 2 w 390"/>
                  <a:gd name="T77" fmla="*/ 1 h 222"/>
                  <a:gd name="T78" fmla="*/ 2 w 390"/>
                  <a:gd name="T79" fmla="*/ 1 h 222"/>
                  <a:gd name="T80" fmla="*/ 2 w 390"/>
                  <a:gd name="T81" fmla="*/ 1 h 222"/>
                  <a:gd name="T82" fmla="*/ 2 w 390"/>
                  <a:gd name="T83" fmla="*/ 1 h 222"/>
                  <a:gd name="T84" fmla="*/ 2 w 390"/>
                  <a:gd name="T85" fmla="*/ 1 h 222"/>
                  <a:gd name="T86" fmla="*/ 2 w 390"/>
                  <a:gd name="T87" fmla="*/ 1 h 222"/>
                  <a:gd name="T88" fmla="*/ 2 w 390"/>
                  <a:gd name="T89" fmla="*/ 1 h 222"/>
                  <a:gd name="T90" fmla="*/ 2 w 390"/>
                  <a:gd name="T91" fmla="*/ 1 h 222"/>
                  <a:gd name="T92" fmla="*/ 2 w 390"/>
                  <a:gd name="T93" fmla="*/ 1 h 2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0"/>
                  <a:gd name="T142" fmla="*/ 0 h 222"/>
                  <a:gd name="T143" fmla="*/ 390 w 390"/>
                  <a:gd name="T144" fmla="*/ 222 h 2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lnTo>
                      <a:pt x="390" y="16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00" name="Freeform 622"/>
              <p:cNvSpPr>
                <a:spLocks noChangeAspect="1"/>
              </p:cNvSpPr>
              <p:nvPr/>
            </p:nvSpPr>
            <p:spPr bwMode="auto">
              <a:xfrm>
                <a:off x="592" y="2147"/>
                <a:ext cx="261" cy="183"/>
              </a:xfrm>
              <a:custGeom>
                <a:avLst/>
                <a:gdLst>
                  <a:gd name="T0" fmla="*/ 2 w 342"/>
                  <a:gd name="T1" fmla="*/ 1 h 246"/>
                  <a:gd name="T2" fmla="*/ 0 w 342"/>
                  <a:gd name="T3" fmla="*/ 1 h 246"/>
                  <a:gd name="T4" fmla="*/ 2 w 342"/>
                  <a:gd name="T5" fmla="*/ 1 h 246"/>
                  <a:gd name="T6" fmla="*/ 2 w 342"/>
                  <a:gd name="T7" fmla="*/ 1 h 246"/>
                  <a:gd name="T8" fmla="*/ 2 w 342"/>
                  <a:gd name="T9" fmla="*/ 1 h 246"/>
                  <a:gd name="T10" fmla="*/ 2 w 342"/>
                  <a:gd name="T11" fmla="*/ 1 h 246"/>
                  <a:gd name="T12" fmla="*/ 2 w 342"/>
                  <a:gd name="T13" fmla="*/ 1 h 246"/>
                  <a:gd name="T14" fmla="*/ 2 w 342"/>
                  <a:gd name="T15" fmla="*/ 1 h 246"/>
                  <a:gd name="T16" fmla="*/ 2 w 342"/>
                  <a:gd name="T17" fmla="*/ 1 h 246"/>
                  <a:gd name="T18" fmla="*/ 2 w 342"/>
                  <a:gd name="T19" fmla="*/ 1 h 246"/>
                  <a:gd name="T20" fmla="*/ 2 w 342"/>
                  <a:gd name="T21" fmla="*/ 1 h 246"/>
                  <a:gd name="T22" fmla="*/ 2 w 342"/>
                  <a:gd name="T23" fmla="*/ 1 h 246"/>
                  <a:gd name="T24" fmla="*/ 2 w 342"/>
                  <a:gd name="T25" fmla="*/ 1 h 246"/>
                  <a:gd name="T26" fmla="*/ 2 w 342"/>
                  <a:gd name="T27" fmla="*/ 1 h 246"/>
                  <a:gd name="T28" fmla="*/ 2 w 342"/>
                  <a:gd name="T29" fmla="*/ 1 h 246"/>
                  <a:gd name="T30" fmla="*/ 2 w 342"/>
                  <a:gd name="T31" fmla="*/ 1 h 246"/>
                  <a:gd name="T32" fmla="*/ 2 w 342"/>
                  <a:gd name="T33" fmla="*/ 1 h 246"/>
                  <a:gd name="T34" fmla="*/ 2 w 342"/>
                  <a:gd name="T35" fmla="*/ 1 h 246"/>
                  <a:gd name="T36" fmla="*/ 2 w 342"/>
                  <a:gd name="T37" fmla="*/ 1 h 246"/>
                  <a:gd name="T38" fmla="*/ 2 w 342"/>
                  <a:gd name="T39" fmla="*/ 1 h 246"/>
                  <a:gd name="T40" fmla="*/ 2 w 342"/>
                  <a:gd name="T41" fmla="*/ 1 h 246"/>
                  <a:gd name="T42" fmla="*/ 2 w 342"/>
                  <a:gd name="T43" fmla="*/ 1 h 246"/>
                  <a:gd name="T44" fmla="*/ 2 w 342"/>
                  <a:gd name="T45" fmla="*/ 1 h 246"/>
                  <a:gd name="T46" fmla="*/ 2 w 342"/>
                  <a:gd name="T47" fmla="*/ 1 h 246"/>
                  <a:gd name="T48" fmla="*/ 2 w 342"/>
                  <a:gd name="T49" fmla="*/ 1 h 246"/>
                  <a:gd name="T50" fmla="*/ 2 w 342"/>
                  <a:gd name="T51" fmla="*/ 1 h 246"/>
                  <a:gd name="T52" fmla="*/ 2 w 342"/>
                  <a:gd name="T53" fmla="*/ 1 h 246"/>
                  <a:gd name="T54" fmla="*/ 2 w 342"/>
                  <a:gd name="T55" fmla="*/ 1 h 246"/>
                  <a:gd name="T56" fmla="*/ 2 w 342"/>
                  <a:gd name="T57" fmla="*/ 1 h 246"/>
                  <a:gd name="T58" fmla="*/ 2 w 342"/>
                  <a:gd name="T59" fmla="*/ 1 h 246"/>
                  <a:gd name="T60" fmla="*/ 2 w 342"/>
                  <a:gd name="T61" fmla="*/ 1 h 246"/>
                  <a:gd name="T62" fmla="*/ 2 w 342"/>
                  <a:gd name="T63" fmla="*/ 1 h 246"/>
                  <a:gd name="T64" fmla="*/ 2 w 342"/>
                  <a:gd name="T65" fmla="*/ 1 h 246"/>
                  <a:gd name="T66" fmla="*/ 2 w 342"/>
                  <a:gd name="T67" fmla="*/ 1 h 246"/>
                  <a:gd name="T68" fmla="*/ 2 w 342"/>
                  <a:gd name="T69" fmla="*/ 1 h 246"/>
                  <a:gd name="T70" fmla="*/ 2 w 342"/>
                  <a:gd name="T71" fmla="*/ 1 h 246"/>
                  <a:gd name="T72" fmla="*/ 2 w 342"/>
                  <a:gd name="T73" fmla="*/ 1 h 246"/>
                  <a:gd name="T74" fmla="*/ 2 w 342"/>
                  <a:gd name="T75" fmla="*/ 0 h 246"/>
                  <a:gd name="T76" fmla="*/ 2 w 342"/>
                  <a:gd name="T77" fmla="*/ 1 h 246"/>
                  <a:gd name="T78" fmla="*/ 2 w 342"/>
                  <a:gd name="T79" fmla="*/ 1 h 246"/>
                  <a:gd name="T80" fmla="*/ 2 w 342"/>
                  <a:gd name="T81" fmla="*/ 1 h 246"/>
                  <a:gd name="T82" fmla="*/ 2 w 342"/>
                  <a:gd name="T83" fmla="*/ 1 h 246"/>
                  <a:gd name="T84" fmla="*/ 2 w 342"/>
                  <a:gd name="T85" fmla="*/ 1 h 246"/>
                  <a:gd name="T86" fmla="*/ 2 w 342"/>
                  <a:gd name="T87" fmla="*/ 1 h 246"/>
                  <a:gd name="T88" fmla="*/ 2 w 342"/>
                  <a:gd name="T89" fmla="*/ 1 h 246"/>
                  <a:gd name="T90" fmla="*/ 2 w 342"/>
                  <a:gd name="T91" fmla="*/ 1 h 246"/>
                  <a:gd name="T92" fmla="*/ 2 w 342"/>
                  <a:gd name="T93" fmla="*/ 1 h 2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2"/>
                  <a:gd name="T142" fmla="*/ 0 h 246"/>
                  <a:gd name="T143" fmla="*/ 342 w 342"/>
                  <a:gd name="T144" fmla="*/ 246 h 2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2" h="246">
                    <a:moveTo>
                      <a:pt x="24" y="162"/>
                    </a:moveTo>
                    <a:lnTo>
                      <a:pt x="0" y="150"/>
                    </a:lnTo>
                    <a:lnTo>
                      <a:pt x="6" y="126"/>
                    </a:lnTo>
                    <a:lnTo>
                      <a:pt x="6" y="144"/>
                    </a:lnTo>
                    <a:lnTo>
                      <a:pt x="18" y="126"/>
                    </a:lnTo>
                    <a:lnTo>
                      <a:pt x="6" y="126"/>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close/>
                  </a:path>
                </a:pathLst>
              </a:custGeom>
              <a:solidFill>
                <a:srgbClr val="FF4500"/>
              </a:solidFill>
              <a:ln w="9525">
                <a:solidFill>
                  <a:srgbClr val="FF4500"/>
                </a:solidFill>
                <a:round/>
                <a:headEnd/>
                <a:tailEnd/>
              </a:ln>
            </p:spPr>
            <p:txBody>
              <a:bodyPr/>
              <a:lstStyle/>
              <a:p>
                <a:endParaRPr lang="en-US"/>
              </a:p>
            </p:txBody>
          </p:sp>
          <p:sp>
            <p:nvSpPr>
              <p:cNvPr id="22801" name="Freeform 623"/>
              <p:cNvSpPr>
                <a:spLocks noChangeAspect="1"/>
              </p:cNvSpPr>
              <p:nvPr/>
            </p:nvSpPr>
            <p:spPr bwMode="auto">
              <a:xfrm>
                <a:off x="592" y="2147"/>
                <a:ext cx="261" cy="183"/>
              </a:xfrm>
              <a:custGeom>
                <a:avLst/>
                <a:gdLst>
                  <a:gd name="T0" fmla="*/ 2 w 342"/>
                  <a:gd name="T1" fmla="*/ 1 h 246"/>
                  <a:gd name="T2" fmla="*/ 0 w 342"/>
                  <a:gd name="T3" fmla="*/ 1 h 246"/>
                  <a:gd name="T4" fmla="*/ 2 w 342"/>
                  <a:gd name="T5" fmla="*/ 1 h 246"/>
                  <a:gd name="T6" fmla="*/ 2 w 342"/>
                  <a:gd name="T7" fmla="*/ 1 h 246"/>
                  <a:gd name="T8" fmla="*/ 2 w 342"/>
                  <a:gd name="T9" fmla="*/ 1 h 246"/>
                  <a:gd name="T10" fmla="*/ 2 w 342"/>
                  <a:gd name="T11" fmla="*/ 1 h 246"/>
                  <a:gd name="T12" fmla="*/ 2 w 342"/>
                  <a:gd name="T13" fmla="*/ 1 h 246"/>
                  <a:gd name="T14" fmla="*/ 2 w 342"/>
                  <a:gd name="T15" fmla="*/ 1 h 246"/>
                  <a:gd name="T16" fmla="*/ 2 w 342"/>
                  <a:gd name="T17" fmla="*/ 1 h 246"/>
                  <a:gd name="T18" fmla="*/ 2 w 342"/>
                  <a:gd name="T19" fmla="*/ 1 h 246"/>
                  <a:gd name="T20" fmla="*/ 2 w 342"/>
                  <a:gd name="T21" fmla="*/ 1 h 246"/>
                  <a:gd name="T22" fmla="*/ 2 w 342"/>
                  <a:gd name="T23" fmla="*/ 1 h 246"/>
                  <a:gd name="T24" fmla="*/ 2 w 342"/>
                  <a:gd name="T25" fmla="*/ 1 h 246"/>
                  <a:gd name="T26" fmla="*/ 2 w 342"/>
                  <a:gd name="T27" fmla="*/ 1 h 246"/>
                  <a:gd name="T28" fmla="*/ 2 w 342"/>
                  <a:gd name="T29" fmla="*/ 1 h 246"/>
                  <a:gd name="T30" fmla="*/ 2 w 342"/>
                  <a:gd name="T31" fmla="*/ 1 h 246"/>
                  <a:gd name="T32" fmla="*/ 2 w 342"/>
                  <a:gd name="T33" fmla="*/ 1 h 246"/>
                  <a:gd name="T34" fmla="*/ 2 w 342"/>
                  <a:gd name="T35" fmla="*/ 1 h 246"/>
                  <a:gd name="T36" fmla="*/ 2 w 342"/>
                  <a:gd name="T37" fmla="*/ 1 h 246"/>
                  <a:gd name="T38" fmla="*/ 2 w 342"/>
                  <a:gd name="T39" fmla="*/ 1 h 246"/>
                  <a:gd name="T40" fmla="*/ 2 w 342"/>
                  <a:gd name="T41" fmla="*/ 1 h 246"/>
                  <a:gd name="T42" fmla="*/ 2 w 342"/>
                  <a:gd name="T43" fmla="*/ 1 h 246"/>
                  <a:gd name="T44" fmla="*/ 2 w 342"/>
                  <a:gd name="T45" fmla="*/ 1 h 246"/>
                  <a:gd name="T46" fmla="*/ 2 w 342"/>
                  <a:gd name="T47" fmla="*/ 1 h 246"/>
                  <a:gd name="T48" fmla="*/ 2 w 342"/>
                  <a:gd name="T49" fmla="*/ 1 h 246"/>
                  <a:gd name="T50" fmla="*/ 2 w 342"/>
                  <a:gd name="T51" fmla="*/ 1 h 246"/>
                  <a:gd name="T52" fmla="*/ 2 w 342"/>
                  <a:gd name="T53" fmla="*/ 1 h 246"/>
                  <a:gd name="T54" fmla="*/ 2 w 342"/>
                  <a:gd name="T55" fmla="*/ 1 h 246"/>
                  <a:gd name="T56" fmla="*/ 2 w 342"/>
                  <a:gd name="T57" fmla="*/ 1 h 246"/>
                  <a:gd name="T58" fmla="*/ 2 w 342"/>
                  <a:gd name="T59" fmla="*/ 1 h 246"/>
                  <a:gd name="T60" fmla="*/ 2 w 342"/>
                  <a:gd name="T61" fmla="*/ 1 h 246"/>
                  <a:gd name="T62" fmla="*/ 2 w 342"/>
                  <a:gd name="T63" fmla="*/ 1 h 246"/>
                  <a:gd name="T64" fmla="*/ 2 w 342"/>
                  <a:gd name="T65" fmla="*/ 1 h 246"/>
                  <a:gd name="T66" fmla="*/ 2 w 342"/>
                  <a:gd name="T67" fmla="*/ 1 h 246"/>
                  <a:gd name="T68" fmla="*/ 2 w 342"/>
                  <a:gd name="T69" fmla="*/ 1 h 246"/>
                  <a:gd name="T70" fmla="*/ 2 w 342"/>
                  <a:gd name="T71" fmla="*/ 1 h 246"/>
                  <a:gd name="T72" fmla="*/ 2 w 342"/>
                  <a:gd name="T73" fmla="*/ 1 h 246"/>
                  <a:gd name="T74" fmla="*/ 2 w 342"/>
                  <a:gd name="T75" fmla="*/ 1 h 246"/>
                  <a:gd name="T76" fmla="*/ 2 w 342"/>
                  <a:gd name="T77" fmla="*/ 1 h 246"/>
                  <a:gd name="T78" fmla="*/ 2 w 342"/>
                  <a:gd name="T79" fmla="*/ 0 h 246"/>
                  <a:gd name="T80" fmla="*/ 2 w 342"/>
                  <a:gd name="T81" fmla="*/ 1 h 246"/>
                  <a:gd name="T82" fmla="*/ 2 w 342"/>
                  <a:gd name="T83" fmla="*/ 1 h 246"/>
                  <a:gd name="T84" fmla="*/ 2 w 342"/>
                  <a:gd name="T85" fmla="*/ 1 h 246"/>
                  <a:gd name="T86" fmla="*/ 2 w 342"/>
                  <a:gd name="T87" fmla="*/ 1 h 246"/>
                  <a:gd name="T88" fmla="*/ 2 w 342"/>
                  <a:gd name="T89" fmla="*/ 1 h 246"/>
                  <a:gd name="T90" fmla="*/ 2 w 342"/>
                  <a:gd name="T91" fmla="*/ 1 h 246"/>
                  <a:gd name="T92" fmla="*/ 2 w 342"/>
                  <a:gd name="T93" fmla="*/ 1 h 246"/>
                  <a:gd name="T94" fmla="*/ 2 w 342"/>
                  <a:gd name="T95" fmla="*/ 1 h 246"/>
                  <a:gd name="T96" fmla="*/ 2 w 342"/>
                  <a:gd name="T97" fmla="*/ 1 h 246"/>
                  <a:gd name="T98" fmla="*/ 2 w 342"/>
                  <a:gd name="T99" fmla="*/ 1 h 2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2"/>
                  <a:gd name="T151" fmla="*/ 0 h 246"/>
                  <a:gd name="T152" fmla="*/ 342 w 342"/>
                  <a:gd name="T153" fmla="*/ 246 h 2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2" h="246">
                    <a:moveTo>
                      <a:pt x="24" y="162"/>
                    </a:moveTo>
                    <a:lnTo>
                      <a:pt x="0" y="150"/>
                    </a:lnTo>
                    <a:lnTo>
                      <a:pt x="6" y="126"/>
                    </a:lnTo>
                    <a:lnTo>
                      <a:pt x="6" y="144"/>
                    </a:lnTo>
                    <a:lnTo>
                      <a:pt x="18" y="126"/>
                    </a:lnTo>
                    <a:lnTo>
                      <a:pt x="6" y="126"/>
                    </a:lnTo>
                    <a:lnTo>
                      <a:pt x="12" y="108"/>
                    </a:lnTo>
                    <a:lnTo>
                      <a:pt x="24" y="108"/>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72" y="96"/>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lnTo>
                      <a:pt x="24" y="16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02" name="Freeform 624"/>
              <p:cNvSpPr>
                <a:spLocks noChangeAspect="1"/>
              </p:cNvSpPr>
              <p:nvPr/>
            </p:nvSpPr>
            <p:spPr bwMode="auto">
              <a:xfrm>
                <a:off x="2038" y="2620"/>
                <a:ext cx="174" cy="169"/>
              </a:xfrm>
              <a:custGeom>
                <a:avLst/>
                <a:gdLst>
                  <a:gd name="T0" fmla="*/ 2 w 228"/>
                  <a:gd name="T1" fmla="*/ 1 h 228"/>
                  <a:gd name="T2" fmla="*/ 2 w 228"/>
                  <a:gd name="T3" fmla="*/ 1 h 228"/>
                  <a:gd name="T4" fmla="*/ 2 w 228"/>
                  <a:gd name="T5" fmla="*/ 1 h 228"/>
                  <a:gd name="T6" fmla="*/ 2 w 228"/>
                  <a:gd name="T7" fmla="*/ 1 h 228"/>
                  <a:gd name="T8" fmla="*/ 2 w 228"/>
                  <a:gd name="T9" fmla="*/ 1 h 228"/>
                  <a:gd name="T10" fmla="*/ 2 w 228"/>
                  <a:gd name="T11" fmla="*/ 1 h 228"/>
                  <a:gd name="T12" fmla="*/ 2 w 228"/>
                  <a:gd name="T13" fmla="*/ 1 h 228"/>
                  <a:gd name="T14" fmla="*/ 2 w 228"/>
                  <a:gd name="T15" fmla="*/ 1 h 228"/>
                  <a:gd name="T16" fmla="*/ 2 w 228"/>
                  <a:gd name="T17" fmla="*/ 1 h 228"/>
                  <a:gd name="T18" fmla="*/ 2 w 228"/>
                  <a:gd name="T19" fmla="*/ 1 h 228"/>
                  <a:gd name="T20" fmla="*/ 2 w 228"/>
                  <a:gd name="T21" fmla="*/ 1 h 228"/>
                  <a:gd name="T22" fmla="*/ 2 w 228"/>
                  <a:gd name="T23" fmla="*/ 1 h 228"/>
                  <a:gd name="T24" fmla="*/ 2 w 228"/>
                  <a:gd name="T25" fmla="*/ 1 h 228"/>
                  <a:gd name="T26" fmla="*/ 2 w 228"/>
                  <a:gd name="T27" fmla="*/ 1 h 228"/>
                  <a:gd name="T28" fmla="*/ 2 w 228"/>
                  <a:gd name="T29" fmla="*/ 1 h 228"/>
                  <a:gd name="T30" fmla="*/ 2 w 228"/>
                  <a:gd name="T31" fmla="*/ 1 h 228"/>
                  <a:gd name="T32" fmla="*/ 2 w 228"/>
                  <a:gd name="T33" fmla="*/ 1 h 228"/>
                  <a:gd name="T34" fmla="*/ 2 w 228"/>
                  <a:gd name="T35" fmla="*/ 1 h 228"/>
                  <a:gd name="T36" fmla="*/ 2 w 228"/>
                  <a:gd name="T37" fmla="*/ 1 h 228"/>
                  <a:gd name="T38" fmla="*/ 2 w 228"/>
                  <a:gd name="T39" fmla="*/ 1 h 228"/>
                  <a:gd name="T40" fmla="*/ 2 w 228"/>
                  <a:gd name="T41" fmla="*/ 1 h 228"/>
                  <a:gd name="T42" fmla="*/ 0 w 228"/>
                  <a:gd name="T43" fmla="*/ 1 h 228"/>
                  <a:gd name="T44" fmla="*/ 2 w 228"/>
                  <a:gd name="T45" fmla="*/ 1 h 228"/>
                  <a:gd name="T46" fmla="*/ 2 w 228"/>
                  <a:gd name="T47" fmla="*/ 1 h 228"/>
                  <a:gd name="T48" fmla="*/ 2 w 228"/>
                  <a:gd name="T49" fmla="*/ 1 h 228"/>
                  <a:gd name="T50" fmla="*/ 2 w 228"/>
                  <a:gd name="T51" fmla="*/ 1 h 228"/>
                  <a:gd name="T52" fmla="*/ 2 w 228"/>
                  <a:gd name="T53" fmla="*/ 1 h 228"/>
                  <a:gd name="T54" fmla="*/ 2 w 228"/>
                  <a:gd name="T55" fmla="*/ 1 h 228"/>
                  <a:gd name="T56" fmla="*/ 2 w 228"/>
                  <a:gd name="T57" fmla="*/ 1 h 228"/>
                  <a:gd name="T58" fmla="*/ 2 w 228"/>
                  <a:gd name="T59" fmla="*/ 0 h 228"/>
                  <a:gd name="T60" fmla="*/ 2 w 228"/>
                  <a:gd name="T61" fmla="*/ 1 h 228"/>
                  <a:gd name="T62" fmla="*/ 2 w 228"/>
                  <a:gd name="T63" fmla="*/ 1 h 228"/>
                  <a:gd name="T64" fmla="*/ 2 w 228"/>
                  <a:gd name="T65" fmla="*/ 1 h 2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8"/>
                  <a:gd name="T100" fmla="*/ 0 h 228"/>
                  <a:gd name="T101" fmla="*/ 228 w 228"/>
                  <a:gd name="T102" fmla="*/ 228 h 2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close/>
                  </a:path>
                </a:pathLst>
              </a:custGeom>
              <a:solidFill>
                <a:srgbClr val="B22222"/>
              </a:solidFill>
              <a:ln w="9525">
                <a:solidFill>
                  <a:srgbClr val="B22222"/>
                </a:solidFill>
                <a:round/>
                <a:headEnd/>
                <a:tailEnd/>
              </a:ln>
            </p:spPr>
            <p:txBody>
              <a:bodyPr/>
              <a:lstStyle/>
              <a:p>
                <a:endParaRPr lang="en-US"/>
              </a:p>
            </p:txBody>
          </p:sp>
          <p:sp>
            <p:nvSpPr>
              <p:cNvPr id="22803" name="Freeform 625"/>
              <p:cNvSpPr>
                <a:spLocks noChangeAspect="1"/>
              </p:cNvSpPr>
              <p:nvPr/>
            </p:nvSpPr>
            <p:spPr bwMode="auto">
              <a:xfrm>
                <a:off x="2038" y="2620"/>
                <a:ext cx="174" cy="169"/>
              </a:xfrm>
              <a:custGeom>
                <a:avLst/>
                <a:gdLst>
                  <a:gd name="T0" fmla="*/ 2 w 228"/>
                  <a:gd name="T1" fmla="*/ 1 h 228"/>
                  <a:gd name="T2" fmla="*/ 2 w 228"/>
                  <a:gd name="T3" fmla="*/ 1 h 228"/>
                  <a:gd name="T4" fmla="*/ 2 w 228"/>
                  <a:gd name="T5" fmla="*/ 1 h 228"/>
                  <a:gd name="T6" fmla="*/ 2 w 228"/>
                  <a:gd name="T7" fmla="*/ 1 h 228"/>
                  <a:gd name="T8" fmla="*/ 2 w 228"/>
                  <a:gd name="T9" fmla="*/ 1 h 228"/>
                  <a:gd name="T10" fmla="*/ 2 w 228"/>
                  <a:gd name="T11" fmla="*/ 1 h 228"/>
                  <a:gd name="T12" fmla="*/ 2 w 228"/>
                  <a:gd name="T13" fmla="*/ 1 h 228"/>
                  <a:gd name="T14" fmla="*/ 2 w 228"/>
                  <a:gd name="T15" fmla="*/ 1 h 228"/>
                  <a:gd name="T16" fmla="*/ 2 w 228"/>
                  <a:gd name="T17" fmla="*/ 1 h 228"/>
                  <a:gd name="T18" fmla="*/ 2 w 228"/>
                  <a:gd name="T19" fmla="*/ 1 h 228"/>
                  <a:gd name="T20" fmla="*/ 2 w 228"/>
                  <a:gd name="T21" fmla="*/ 1 h 228"/>
                  <a:gd name="T22" fmla="*/ 2 w 228"/>
                  <a:gd name="T23" fmla="*/ 1 h 228"/>
                  <a:gd name="T24" fmla="*/ 2 w 228"/>
                  <a:gd name="T25" fmla="*/ 1 h 228"/>
                  <a:gd name="T26" fmla="*/ 2 w 228"/>
                  <a:gd name="T27" fmla="*/ 1 h 228"/>
                  <a:gd name="T28" fmla="*/ 2 w 228"/>
                  <a:gd name="T29" fmla="*/ 1 h 228"/>
                  <a:gd name="T30" fmla="*/ 2 w 228"/>
                  <a:gd name="T31" fmla="*/ 1 h 228"/>
                  <a:gd name="T32" fmla="*/ 2 w 228"/>
                  <a:gd name="T33" fmla="*/ 1 h 228"/>
                  <a:gd name="T34" fmla="*/ 2 w 228"/>
                  <a:gd name="T35" fmla="*/ 1 h 228"/>
                  <a:gd name="T36" fmla="*/ 2 w 228"/>
                  <a:gd name="T37" fmla="*/ 1 h 228"/>
                  <a:gd name="T38" fmla="*/ 2 w 228"/>
                  <a:gd name="T39" fmla="*/ 1 h 228"/>
                  <a:gd name="T40" fmla="*/ 2 w 228"/>
                  <a:gd name="T41" fmla="*/ 1 h 228"/>
                  <a:gd name="T42" fmla="*/ 0 w 228"/>
                  <a:gd name="T43" fmla="*/ 1 h 228"/>
                  <a:gd name="T44" fmla="*/ 2 w 228"/>
                  <a:gd name="T45" fmla="*/ 1 h 228"/>
                  <a:gd name="T46" fmla="*/ 2 w 228"/>
                  <a:gd name="T47" fmla="*/ 1 h 228"/>
                  <a:gd name="T48" fmla="*/ 2 w 228"/>
                  <a:gd name="T49" fmla="*/ 1 h 228"/>
                  <a:gd name="T50" fmla="*/ 2 w 228"/>
                  <a:gd name="T51" fmla="*/ 1 h 228"/>
                  <a:gd name="T52" fmla="*/ 2 w 228"/>
                  <a:gd name="T53" fmla="*/ 1 h 228"/>
                  <a:gd name="T54" fmla="*/ 2 w 228"/>
                  <a:gd name="T55" fmla="*/ 1 h 228"/>
                  <a:gd name="T56" fmla="*/ 2 w 228"/>
                  <a:gd name="T57" fmla="*/ 1 h 228"/>
                  <a:gd name="T58" fmla="*/ 2 w 228"/>
                  <a:gd name="T59" fmla="*/ 0 h 228"/>
                  <a:gd name="T60" fmla="*/ 2 w 228"/>
                  <a:gd name="T61" fmla="*/ 1 h 228"/>
                  <a:gd name="T62" fmla="*/ 2 w 228"/>
                  <a:gd name="T63" fmla="*/ 1 h 228"/>
                  <a:gd name="T64" fmla="*/ 2 w 228"/>
                  <a:gd name="T65" fmla="*/ 1 h 228"/>
                  <a:gd name="T66" fmla="*/ 2 w 228"/>
                  <a:gd name="T67" fmla="*/ 1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8"/>
                  <a:gd name="T103" fmla="*/ 0 h 228"/>
                  <a:gd name="T104" fmla="*/ 228 w 228"/>
                  <a:gd name="T105" fmla="*/ 228 h 2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lnTo>
                      <a:pt x="138" y="5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04" name="Freeform 626"/>
              <p:cNvSpPr>
                <a:spLocks noChangeAspect="1"/>
              </p:cNvSpPr>
              <p:nvPr/>
            </p:nvSpPr>
            <p:spPr bwMode="auto">
              <a:xfrm>
                <a:off x="1636" y="2361"/>
                <a:ext cx="205" cy="210"/>
              </a:xfrm>
              <a:custGeom>
                <a:avLst/>
                <a:gdLst>
                  <a:gd name="T0" fmla="*/ 2 w 270"/>
                  <a:gd name="T1" fmla="*/ 1 h 282"/>
                  <a:gd name="T2" fmla="*/ 2 w 270"/>
                  <a:gd name="T3" fmla="*/ 1 h 282"/>
                  <a:gd name="T4" fmla="*/ 2 w 270"/>
                  <a:gd name="T5" fmla="*/ 1 h 282"/>
                  <a:gd name="T6" fmla="*/ 2 w 270"/>
                  <a:gd name="T7" fmla="*/ 1 h 282"/>
                  <a:gd name="T8" fmla="*/ 2 w 270"/>
                  <a:gd name="T9" fmla="*/ 1 h 282"/>
                  <a:gd name="T10" fmla="*/ 2 w 270"/>
                  <a:gd name="T11" fmla="*/ 1 h 282"/>
                  <a:gd name="T12" fmla="*/ 2 w 270"/>
                  <a:gd name="T13" fmla="*/ 1 h 282"/>
                  <a:gd name="T14" fmla="*/ 2 w 270"/>
                  <a:gd name="T15" fmla="*/ 1 h 282"/>
                  <a:gd name="T16" fmla="*/ 0 w 270"/>
                  <a:gd name="T17" fmla="*/ 1 h 282"/>
                  <a:gd name="T18" fmla="*/ 2 w 270"/>
                  <a:gd name="T19" fmla="*/ 1 h 282"/>
                  <a:gd name="T20" fmla="*/ 2 w 270"/>
                  <a:gd name="T21" fmla="*/ 1 h 282"/>
                  <a:gd name="T22" fmla="*/ 2 w 270"/>
                  <a:gd name="T23" fmla="*/ 1 h 282"/>
                  <a:gd name="T24" fmla="*/ 2 w 270"/>
                  <a:gd name="T25" fmla="*/ 1 h 282"/>
                  <a:gd name="T26" fmla="*/ 2 w 270"/>
                  <a:gd name="T27" fmla="*/ 1 h 282"/>
                  <a:gd name="T28" fmla="*/ 2 w 270"/>
                  <a:gd name="T29" fmla="*/ 0 h 282"/>
                  <a:gd name="T30" fmla="*/ 2 w 270"/>
                  <a:gd name="T31" fmla="*/ 1 h 282"/>
                  <a:gd name="T32" fmla="*/ 2 w 270"/>
                  <a:gd name="T33" fmla="*/ 1 h 282"/>
                  <a:gd name="T34" fmla="*/ 2 w 270"/>
                  <a:gd name="T35" fmla="*/ 1 h 282"/>
                  <a:gd name="T36" fmla="*/ 2 w 270"/>
                  <a:gd name="T37" fmla="*/ 1 h 282"/>
                  <a:gd name="T38" fmla="*/ 2 w 270"/>
                  <a:gd name="T39" fmla="*/ 1 h 282"/>
                  <a:gd name="T40" fmla="*/ 2 w 270"/>
                  <a:gd name="T41" fmla="*/ 1 h 282"/>
                  <a:gd name="T42" fmla="*/ 2 w 270"/>
                  <a:gd name="T43" fmla="*/ 1 h 282"/>
                  <a:gd name="T44" fmla="*/ 2 w 270"/>
                  <a:gd name="T45" fmla="*/ 1 h 282"/>
                  <a:gd name="T46" fmla="*/ 2 w 270"/>
                  <a:gd name="T47" fmla="*/ 1 h 282"/>
                  <a:gd name="T48" fmla="*/ 2 w 270"/>
                  <a:gd name="T49" fmla="*/ 1 h 282"/>
                  <a:gd name="T50" fmla="*/ 2 w 270"/>
                  <a:gd name="T51" fmla="*/ 1 h 282"/>
                  <a:gd name="T52" fmla="*/ 2 w 270"/>
                  <a:gd name="T53" fmla="*/ 1 h 282"/>
                  <a:gd name="T54" fmla="*/ 2 w 270"/>
                  <a:gd name="T55" fmla="*/ 1 h 282"/>
                  <a:gd name="T56" fmla="*/ 2 w 270"/>
                  <a:gd name="T57" fmla="*/ 1 h 282"/>
                  <a:gd name="T58" fmla="*/ 2 w 270"/>
                  <a:gd name="T59" fmla="*/ 1 h 282"/>
                  <a:gd name="T60" fmla="*/ 2 w 270"/>
                  <a:gd name="T61" fmla="*/ 1 h 282"/>
                  <a:gd name="T62" fmla="*/ 2 w 270"/>
                  <a:gd name="T63" fmla="*/ 1 h 2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0"/>
                  <a:gd name="T97" fmla="*/ 0 h 282"/>
                  <a:gd name="T98" fmla="*/ 270 w 270"/>
                  <a:gd name="T99" fmla="*/ 282 h 2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0" h="282">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close/>
                  </a:path>
                </a:pathLst>
              </a:custGeom>
              <a:solidFill>
                <a:srgbClr val="FF4500"/>
              </a:solidFill>
              <a:ln w="9525">
                <a:solidFill>
                  <a:srgbClr val="FF4500"/>
                </a:solidFill>
                <a:round/>
                <a:headEnd/>
                <a:tailEnd/>
              </a:ln>
            </p:spPr>
            <p:txBody>
              <a:bodyPr/>
              <a:lstStyle/>
              <a:p>
                <a:endParaRPr lang="en-US"/>
              </a:p>
            </p:txBody>
          </p:sp>
          <p:sp>
            <p:nvSpPr>
              <p:cNvPr id="22805" name="Freeform 627"/>
              <p:cNvSpPr>
                <a:spLocks noChangeAspect="1"/>
              </p:cNvSpPr>
              <p:nvPr/>
            </p:nvSpPr>
            <p:spPr bwMode="auto">
              <a:xfrm>
                <a:off x="1636" y="2361"/>
                <a:ext cx="205" cy="214"/>
              </a:xfrm>
              <a:custGeom>
                <a:avLst/>
                <a:gdLst>
                  <a:gd name="T0" fmla="*/ 2 w 270"/>
                  <a:gd name="T1" fmla="*/ 1 h 288"/>
                  <a:gd name="T2" fmla="*/ 2 w 270"/>
                  <a:gd name="T3" fmla="*/ 1 h 288"/>
                  <a:gd name="T4" fmla="*/ 2 w 270"/>
                  <a:gd name="T5" fmla="*/ 1 h 288"/>
                  <a:gd name="T6" fmla="*/ 2 w 270"/>
                  <a:gd name="T7" fmla="*/ 1 h 288"/>
                  <a:gd name="T8" fmla="*/ 2 w 270"/>
                  <a:gd name="T9" fmla="*/ 1 h 288"/>
                  <a:gd name="T10" fmla="*/ 2 w 270"/>
                  <a:gd name="T11" fmla="*/ 1 h 288"/>
                  <a:gd name="T12" fmla="*/ 2 w 270"/>
                  <a:gd name="T13" fmla="*/ 1 h 288"/>
                  <a:gd name="T14" fmla="*/ 2 w 270"/>
                  <a:gd name="T15" fmla="*/ 1 h 288"/>
                  <a:gd name="T16" fmla="*/ 0 w 270"/>
                  <a:gd name="T17" fmla="*/ 1 h 288"/>
                  <a:gd name="T18" fmla="*/ 2 w 270"/>
                  <a:gd name="T19" fmla="*/ 1 h 288"/>
                  <a:gd name="T20" fmla="*/ 2 w 270"/>
                  <a:gd name="T21" fmla="*/ 1 h 288"/>
                  <a:gd name="T22" fmla="*/ 2 w 270"/>
                  <a:gd name="T23" fmla="*/ 1 h 288"/>
                  <a:gd name="T24" fmla="*/ 2 w 270"/>
                  <a:gd name="T25" fmla="*/ 1 h 288"/>
                  <a:gd name="T26" fmla="*/ 2 w 270"/>
                  <a:gd name="T27" fmla="*/ 1 h 288"/>
                  <a:gd name="T28" fmla="*/ 2 w 270"/>
                  <a:gd name="T29" fmla="*/ 0 h 288"/>
                  <a:gd name="T30" fmla="*/ 2 w 270"/>
                  <a:gd name="T31" fmla="*/ 1 h 288"/>
                  <a:gd name="T32" fmla="*/ 2 w 270"/>
                  <a:gd name="T33" fmla="*/ 1 h 288"/>
                  <a:gd name="T34" fmla="*/ 2 w 270"/>
                  <a:gd name="T35" fmla="*/ 1 h 288"/>
                  <a:gd name="T36" fmla="*/ 2 w 270"/>
                  <a:gd name="T37" fmla="*/ 1 h 288"/>
                  <a:gd name="T38" fmla="*/ 2 w 270"/>
                  <a:gd name="T39" fmla="*/ 1 h 288"/>
                  <a:gd name="T40" fmla="*/ 2 w 270"/>
                  <a:gd name="T41" fmla="*/ 1 h 288"/>
                  <a:gd name="T42" fmla="*/ 2 w 270"/>
                  <a:gd name="T43" fmla="*/ 1 h 288"/>
                  <a:gd name="T44" fmla="*/ 2 w 270"/>
                  <a:gd name="T45" fmla="*/ 1 h 288"/>
                  <a:gd name="T46" fmla="*/ 2 w 270"/>
                  <a:gd name="T47" fmla="*/ 1 h 288"/>
                  <a:gd name="T48" fmla="*/ 2 w 270"/>
                  <a:gd name="T49" fmla="*/ 1 h 288"/>
                  <a:gd name="T50" fmla="*/ 2 w 270"/>
                  <a:gd name="T51" fmla="*/ 1 h 288"/>
                  <a:gd name="T52" fmla="*/ 2 w 270"/>
                  <a:gd name="T53" fmla="*/ 1 h 288"/>
                  <a:gd name="T54" fmla="*/ 2 w 270"/>
                  <a:gd name="T55" fmla="*/ 1 h 288"/>
                  <a:gd name="T56" fmla="*/ 2 w 270"/>
                  <a:gd name="T57" fmla="*/ 1 h 288"/>
                  <a:gd name="T58" fmla="*/ 2 w 270"/>
                  <a:gd name="T59" fmla="*/ 1 h 288"/>
                  <a:gd name="T60" fmla="*/ 2 w 270"/>
                  <a:gd name="T61" fmla="*/ 1 h 288"/>
                  <a:gd name="T62" fmla="*/ 2 w 270"/>
                  <a:gd name="T63" fmla="*/ 1 h 288"/>
                  <a:gd name="T64" fmla="*/ 2 w 270"/>
                  <a:gd name="T65" fmla="*/ 1 h 2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0"/>
                  <a:gd name="T100" fmla="*/ 0 h 288"/>
                  <a:gd name="T101" fmla="*/ 270 w 270"/>
                  <a:gd name="T102" fmla="*/ 288 h 2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0" h="288">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lnTo>
                      <a:pt x="114" y="28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06" name="Freeform 628"/>
              <p:cNvSpPr>
                <a:spLocks noChangeAspect="1"/>
              </p:cNvSpPr>
              <p:nvPr/>
            </p:nvSpPr>
            <p:spPr bwMode="auto">
              <a:xfrm>
                <a:off x="981" y="2415"/>
                <a:ext cx="270" cy="218"/>
              </a:xfrm>
              <a:custGeom>
                <a:avLst/>
                <a:gdLst>
                  <a:gd name="T0" fmla="*/ 2 w 354"/>
                  <a:gd name="T1" fmla="*/ 1 h 294"/>
                  <a:gd name="T2" fmla="*/ 2 w 354"/>
                  <a:gd name="T3" fmla="*/ 1 h 294"/>
                  <a:gd name="T4" fmla="*/ 2 w 354"/>
                  <a:gd name="T5" fmla="*/ 1 h 294"/>
                  <a:gd name="T6" fmla="*/ 0 w 354"/>
                  <a:gd name="T7" fmla="*/ 1 h 294"/>
                  <a:gd name="T8" fmla="*/ 2 w 354"/>
                  <a:gd name="T9" fmla="*/ 1 h 294"/>
                  <a:gd name="T10" fmla="*/ 2 w 354"/>
                  <a:gd name="T11" fmla="*/ 1 h 294"/>
                  <a:gd name="T12" fmla="*/ 2 w 354"/>
                  <a:gd name="T13" fmla="*/ 0 h 294"/>
                  <a:gd name="T14" fmla="*/ 2 w 354"/>
                  <a:gd name="T15" fmla="*/ 1 h 294"/>
                  <a:gd name="T16" fmla="*/ 2 w 354"/>
                  <a:gd name="T17" fmla="*/ 1 h 294"/>
                  <a:gd name="T18" fmla="*/ 2 w 354"/>
                  <a:gd name="T19" fmla="*/ 1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4"/>
                  <a:gd name="T31" fmla="*/ 0 h 294"/>
                  <a:gd name="T32" fmla="*/ 354 w 354"/>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close/>
                  </a:path>
                </a:pathLst>
              </a:custGeom>
              <a:solidFill>
                <a:srgbClr val="FF4500"/>
              </a:solidFill>
              <a:ln w="9525">
                <a:solidFill>
                  <a:srgbClr val="FF4500"/>
                </a:solidFill>
                <a:round/>
                <a:headEnd/>
                <a:tailEnd/>
              </a:ln>
            </p:spPr>
            <p:txBody>
              <a:bodyPr/>
              <a:lstStyle/>
              <a:p>
                <a:endParaRPr lang="en-US"/>
              </a:p>
            </p:txBody>
          </p:sp>
          <p:sp>
            <p:nvSpPr>
              <p:cNvPr id="22807" name="Freeform 629"/>
              <p:cNvSpPr>
                <a:spLocks noChangeAspect="1"/>
              </p:cNvSpPr>
              <p:nvPr/>
            </p:nvSpPr>
            <p:spPr bwMode="auto">
              <a:xfrm>
                <a:off x="981" y="2415"/>
                <a:ext cx="270" cy="218"/>
              </a:xfrm>
              <a:custGeom>
                <a:avLst/>
                <a:gdLst>
                  <a:gd name="T0" fmla="*/ 2 w 354"/>
                  <a:gd name="T1" fmla="*/ 1 h 294"/>
                  <a:gd name="T2" fmla="*/ 2 w 354"/>
                  <a:gd name="T3" fmla="*/ 1 h 294"/>
                  <a:gd name="T4" fmla="*/ 2 w 354"/>
                  <a:gd name="T5" fmla="*/ 1 h 294"/>
                  <a:gd name="T6" fmla="*/ 0 w 354"/>
                  <a:gd name="T7" fmla="*/ 1 h 294"/>
                  <a:gd name="T8" fmla="*/ 2 w 354"/>
                  <a:gd name="T9" fmla="*/ 1 h 294"/>
                  <a:gd name="T10" fmla="*/ 2 w 354"/>
                  <a:gd name="T11" fmla="*/ 1 h 294"/>
                  <a:gd name="T12" fmla="*/ 2 w 354"/>
                  <a:gd name="T13" fmla="*/ 0 h 294"/>
                  <a:gd name="T14" fmla="*/ 2 w 354"/>
                  <a:gd name="T15" fmla="*/ 1 h 294"/>
                  <a:gd name="T16" fmla="*/ 2 w 354"/>
                  <a:gd name="T17" fmla="*/ 1 h 294"/>
                  <a:gd name="T18" fmla="*/ 2 w 354"/>
                  <a:gd name="T19" fmla="*/ 1 h 294"/>
                  <a:gd name="T20" fmla="*/ 2 w 354"/>
                  <a:gd name="T21" fmla="*/ 1 h 2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4"/>
                  <a:gd name="T34" fmla="*/ 0 h 294"/>
                  <a:gd name="T35" fmla="*/ 354 w 354"/>
                  <a:gd name="T36" fmla="*/ 294 h 2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lnTo>
                      <a:pt x="342" y="17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2685" name="Rectangle 630"/>
            <p:cNvSpPr>
              <a:spLocks noChangeArrowheads="1"/>
            </p:cNvSpPr>
            <p:nvPr/>
          </p:nvSpPr>
          <p:spPr bwMode="auto">
            <a:xfrm>
              <a:off x="4240" y="912"/>
              <a:ext cx="57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solidFill>
                    <a:srgbClr val="FFFF00"/>
                  </a:solidFill>
                </a:rPr>
                <a:t>2007</a:t>
              </a:r>
            </a:p>
          </p:txBody>
        </p:sp>
      </p:grpSp>
      <p:grpSp>
        <p:nvGrpSpPr>
          <p:cNvPr id="12" name="Group 631"/>
          <p:cNvGrpSpPr>
            <a:grpSpLocks/>
          </p:cNvGrpSpPr>
          <p:nvPr/>
        </p:nvGrpSpPr>
        <p:grpSpPr bwMode="auto">
          <a:xfrm>
            <a:off x="6096000" y="3962400"/>
            <a:ext cx="2133600" cy="1962150"/>
            <a:chOff x="3840" y="2592"/>
            <a:chExt cx="1344" cy="1236"/>
          </a:xfrm>
        </p:grpSpPr>
        <p:grpSp>
          <p:nvGrpSpPr>
            <p:cNvPr id="22560" name="Group 632"/>
            <p:cNvGrpSpPr>
              <a:grpSpLocks noChangeAspect="1"/>
            </p:cNvGrpSpPr>
            <p:nvPr/>
          </p:nvGrpSpPr>
          <p:grpSpPr bwMode="auto">
            <a:xfrm>
              <a:off x="3840" y="2664"/>
              <a:ext cx="1344" cy="1164"/>
              <a:chOff x="3264" y="1920"/>
              <a:chExt cx="2160" cy="1632"/>
            </a:xfrm>
          </p:grpSpPr>
          <p:sp>
            <p:nvSpPr>
              <p:cNvPr id="22562" name="AutoShape 633"/>
              <p:cNvSpPr>
                <a:spLocks noChangeAspect="1" noChangeArrowheads="1"/>
              </p:cNvSpPr>
              <p:nvPr/>
            </p:nvSpPr>
            <p:spPr bwMode="auto">
              <a:xfrm>
                <a:off x="3264" y="1920"/>
                <a:ext cx="2155" cy="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sp>
            <p:nvSpPr>
              <p:cNvPr id="22563" name="Rectangle 634"/>
              <p:cNvSpPr>
                <a:spLocks noChangeAspect="1" noChangeArrowheads="1"/>
              </p:cNvSpPr>
              <p:nvPr/>
            </p:nvSpPr>
            <p:spPr bwMode="auto">
              <a:xfrm>
                <a:off x="3264" y="1920"/>
                <a:ext cx="2160" cy="163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sp>
            <p:nvSpPr>
              <p:cNvPr id="22564" name="Rectangle 635"/>
              <p:cNvSpPr>
                <a:spLocks noChangeAspect="1" noChangeArrowheads="1"/>
              </p:cNvSpPr>
              <p:nvPr/>
            </p:nvSpPr>
            <p:spPr bwMode="auto">
              <a:xfrm>
                <a:off x="3291" y="1946"/>
                <a:ext cx="2106" cy="157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sp>
            <p:nvSpPr>
              <p:cNvPr id="22565" name="Freeform 636"/>
              <p:cNvSpPr>
                <a:spLocks noChangeAspect="1"/>
              </p:cNvSpPr>
              <p:nvPr/>
            </p:nvSpPr>
            <p:spPr bwMode="auto">
              <a:xfrm>
                <a:off x="4673" y="2885"/>
                <a:ext cx="147" cy="225"/>
              </a:xfrm>
              <a:custGeom>
                <a:avLst/>
                <a:gdLst>
                  <a:gd name="T0" fmla="*/ 2 w 192"/>
                  <a:gd name="T1" fmla="*/ 1 h 312"/>
                  <a:gd name="T2" fmla="*/ 2 w 192"/>
                  <a:gd name="T3" fmla="*/ 1 h 312"/>
                  <a:gd name="T4" fmla="*/ 2 w 192"/>
                  <a:gd name="T5" fmla="*/ 1 h 312"/>
                  <a:gd name="T6" fmla="*/ 2 w 192"/>
                  <a:gd name="T7" fmla="*/ 1 h 312"/>
                  <a:gd name="T8" fmla="*/ 2 w 192"/>
                  <a:gd name="T9" fmla="*/ 1 h 312"/>
                  <a:gd name="T10" fmla="*/ 2 w 192"/>
                  <a:gd name="T11" fmla="*/ 1 h 312"/>
                  <a:gd name="T12" fmla="*/ 2 w 192"/>
                  <a:gd name="T13" fmla="*/ 1 h 312"/>
                  <a:gd name="T14" fmla="*/ 2 w 192"/>
                  <a:gd name="T15" fmla="*/ 1 h 312"/>
                  <a:gd name="T16" fmla="*/ 2 w 192"/>
                  <a:gd name="T17" fmla="*/ 1 h 312"/>
                  <a:gd name="T18" fmla="*/ 2 w 192"/>
                  <a:gd name="T19" fmla="*/ 1 h 312"/>
                  <a:gd name="T20" fmla="*/ 2 w 192"/>
                  <a:gd name="T21" fmla="*/ 1 h 312"/>
                  <a:gd name="T22" fmla="*/ 0 w 192"/>
                  <a:gd name="T23" fmla="*/ 1 h 312"/>
                  <a:gd name="T24" fmla="*/ 0 w 192"/>
                  <a:gd name="T25" fmla="*/ 1 h 312"/>
                  <a:gd name="T26" fmla="*/ 2 w 192"/>
                  <a:gd name="T27" fmla="*/ 0 h 312"/>
                  <a:gd name="T28" fmla="*/ 2 w 192"/>
                  <a:gd name="T29" fmla="*/ 1 h 312"/>
                  <a:gd name="T30" fmla="*/ 2 w 192"/>
                  <a:gd name="T31" fmla="*/ 1 h 312"/>
                  <a:gd name="T32" fmla="*/ 2 w 192"/>
                  <a:gd name="T33" fmla="*/ 1 h 312"/>
                  <a:gd name="T34" fmla="*/ 2 w 192"/>
                  <a:gd name="T35" fmla="*/ 1 h 3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2"/>
                  <a:gd name="T55" fmla="*/ 0 h 312"/>
                  <a:gd name="T56" fmla="*/ 192 w 192"/>
                  <a:gd name="T57" fmla="*/ 312 h 3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close/>
                  </a:path>
                </a:pathLst>
              </a:custGeom>
              <a:solidFill>
                <a:srgbClr val="B22222"/>
              </a:solidFill>
              <a:ln w="9525">
                <a:solidFill>
                  <a:srgbClr val="B22222"/>
                </a:solidFill>
                <a:round/>
                <a:headEnd/>
                <a:tailEnd/>
              </a:ln>
            </p:spPr>
            <p:txBody>
              <a:bodyPr/>
              <a:lstStyle/>
              <a:p>
                <a:endParaRPr lang="en-US"/>
              </a:p>
            </p:txBody>
          </p:sp>
          <p:sp>
            <p:nvSpPr>
              <p:cNvPr id="22566" name="Freeform 637"/>
              <p:cNvSpPr>
                <a:spLocks noChangeAspect="1"/>
              </p:cNvSpPr>
              <p:nvPr/>
            </p:nvSpPr>
            <p:spPr bwMode="auto">
              <a:xfrm>
                <a:off x="4673" y="2885"/>
                <a:ext cx="147" cy="225"/>
              </a:xfrm>
              <a:custGeom>
                <a:avLst/>
                <a:gdLst>
                  <a:gd name="T0" fmla="*/ 2 w 192"/>
                  <a:gd name="T1" fmla="*/ 1 h 312"/>
                  <a:gd name="T2" fmla="*/ 2 w 192"/>
                  <a:gd name="T3" fmla="*/ 1 h 312"/>
                  <a:gd name="T4" fmla="*/ 2 w 192"/>
                  <a:gd name="T5" fmla="*/ 1 h 312"/>
                  <a:gd name="T6" fmla="*/ 2 w 192"/>
                  <a:gd name="T7" fmla="*/ 1 h 312"/>
                  <a:gd name="T8" fmla="*/ 2 w 192"/>
                  <a:gd name="T9" fmla="*/ 1 h 312"/>
                  <a:gd name="T10" fmla="*/ 2 w 192"/>
                  <a:gd name="T11" fmla="*/ 1 h 312"/>
                  <a:gd name="T12" fmla="*/ 2 w 192"/>
                  <a:gd name="T13" fmla="*/ 1 h 312"/>
                  <a:gd name="T14" fmla="*/ 2 w 192"/>
                  <a:gd name="T15" fmla="*/ 1 h 312"/>
                  <a:gd name="T16" fmla="*/ 2 w 192"/>
                  <a:gd name="T17" fmla="*/ 1 h 312"/>
                  <a:gd name="T18" fmla="*/ 2 w 192"/>
                  <a:gd name="T19" fmla="*/ 1 h 312"/>
                  <a:gd name="T20" fmla="*/ 2 w 192"/>
                  <a:gd name="T21" fmla="*/ 1 h 312"/>
                  <a:gd name="T22" fmla="*/ 0 w 192"/>
                  <a:gd name="T23" fmla="*/ 1 h 312"/>
                  <a:gd name="T24" fmla="*/ 0 w 192"/>
                  <a:gd name="T25" fmla="*/ 1 h 312"/>
                  <a:gd name="T26" fmla="*/ 2 w 192"/>
                  <a:gd name="T27" fmla="*/ 0 h 312"/>
                  <a:gd name="T28" fmla="*/ 2 w 192"/>
                  <a:gd name="T29" fmla="*/ 1 h 312"/>
                  <a:gd name="T30" fmla="*/ 2 w 192"/>
                  <a:gd name="T31" fmla="*/ 1 h 312"/>
                  <a:gd name="T32" fmla="*/ 2 w 192"/>
                  <a:gd name="T33" fmla="*/ 1 h 312"/>
                  <a:gd name="T34" fmla="*/ 2 w 192"/>
                  <a:gd name="T35" fmla="*/ 1 h 312"/>
                  <a:gd name="T36" fmla="*/ 2 w 192"/>
                  <a:gd name="T37" fmla="*/ 1 h 3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2"/>
                  <a:gd name="T58" fmla="*/ 0 h 312"/>
                  <a:gd name="T59" fmla="*/ 192 w 192"/>
                  <a:gd name="T60" fmla="*/ 312 h 3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lnTo>
                      <a:pt x="192" y="25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67" name="Freeform 638"/>
              <p:cNvSpPr>
                <a:spLocks noChangeAspect="1"/>
              </p:cNvSpPr>
              <p:nvPr/>
            </p:nvSpPr>
            <p:spPr bwMode="auto">
              <a:xfrm>
                <a:off x="3328" y="2985"/>
                <a:ext cx="407" cy="338"/>
              </a:xfrm>
              <a:custGeom>
                <a:avLst/>
                <a:gdLst>
                  <a:gd name="T0" fmla="*/ 2 w 534"/>
                  <a:gd name="T1" fmla="*/ 1 h 468"/>
                  <a:gd name="T2" fmla="*/ 2 w 534"/>
                  <a:gd name="T3" fmla="*/ 1 h 468"/>
                  <a:gd name="T4" fmla="*/ 2 w 534"/>
                  <a:gd name="T5" fmla="*/ 1 h 468"/>
                  <a:gd name="T6" fmla="*/ 2 w 534"/>
                  <a:gd name="T7" fmla="*/ 1 h 468"/>
                  <a:gd name="T8" fmla="*/ 2 w 534"/>
                  <a:gd name="T9" fmla="*/ 1 h 468"/>
                  <a:gd name="T10" fmla="*/ 2 w 534"/>
                  <a:gd name="T11" fmla="*/ 1 h 468"/>
                  <a:gd name="T12" fmla="*/ 2 w 534"/>
                  <a:gd name="T13" fmla="*/ 1 h 468"/>
                  <a:gd name="T14" fmla="*/ 2 w 534"/>
                  <a:gd name="T15" fmla="*/ 1 h 468"/>
                  <a:gd name="T16" fmla="*/ 2 w 534"/>
                  <a:gd name="T17" fmla="*/ 1 h 468"/>
                  <a:gd name="T18" fmla="*/ 2 w 534"/>
                  <a:gd name="T19" fmla="*/ 1 h 468"/>
                  <a:gd name="T20" fmla="*/ 0 w 534"/>
                  <a:gd name="T21" fmla="*/ 1 h 468"/>
                  <a:gd name="T22" fmla="*/ 2 w 534"/>
                  <a:gd name="T23" fmla="*/ 1 h 468"/>
                  <a:gd name="T24" fmla="*/ 2 w 534"/>
                  <a:gd name="T25" fmla="*/ 1 h 468"/>
                  <a:gd name="T26" fmla="*/ 2 w 534"/>
                  <a:gd name="T27" fmla="*/ 1 h 468"/>
                  <a:gd name="T28" fmla="*/ 2 w 534"/>
                  <a:gd name="T29" fmla="*/ 1 h 468"/>
                  <a:gd name="T30" fmla="*/ 2 w 534"/>
                  <a:gd name="T31" fmla="*/ 1 h 468"/>
                  <a:gd name="T32" fmla="*/ 2 w 534"/>
                  <a:gd name="T33" fmla="*/ 1 h 468"/>
                  <a:gd name="T34" fmla="*/ 2 w 534"/>
                  <a:gd name="T35" fmla="*/ 1 h 468"/>
                  <a:gd name="T36" fmla="*/ 2 w 534"/>
                  <a:gd name="T37" fmla="*/ 1 h 468"/>
                  <a:gd name="T38" fmla="*/ 2 w 534"/>
                  <a:gd name="T39" fmla="*/ 1 h 468"/>
                  <a:gd name="T40" fmla="*/ 2 w 534"/>
                  <a:gd name="T41" fmla="*/ 1 h 468"/>
                  <a:gd name="T42" fmla="*/ 2 w 534"/>
                  <a:gd name="T43" fmla="*/ 1 h 468"/>
                  <a:gd name="T44" fmla="*/ 2 w 534"/>
                  <a:gd name="T45" fmla="*/ 1 h 468"/>
                  <a:gd name="T46" fmla="*/ 2 w 534"/>
                  <a:gd name="T47" fmla="*/ 1 h 468"/>
                  <a:gd name="T48" fmla="*/ 2 w 534"/>
                  <a:gd name="T49" fmla="*/ 1 h 468"/>
                  <a:gd name="T50" fmla="*/ 2 w 534"/>
                  <a:gd name="T51" fmla="*/ 1 h 468"/>
                  <a:gd name="T52" fmla="*/ 2 w 534"/>
                  <a:gd name="T53" fmla="*/ 1 h 468"/>
                  <a:gd name="T54" fmla="*/ 2 w 534"/>
                  <a:gd name="T55" fmla="*/ 1 h 468"/>
                  <a:gd name="T56" fmla="*/ 2 w 534"/>
                  <a:gd name="T57" fmla="*/ 1 h 468"/>
                  <a:gd name="T58" fmla="*/ 2 w 534"/>
                  <a:gd name="T59" fmla="*/ 1 h 468"/>
                  <a:gd name="T60" fmla="*/ 2 w 534"/>
                  <a:gd name="T61" fmla="*/ 1 h 468"/>
                  <a:gd name="T62" fmla="*/ 2 w 534"/>
                  <a:gd name="T63" fmla="*/ 1 h 468"/>
                  <a:gd name="T64" fmla="*/ 2 w 534"/>
                  <a:gd name="T65" fmla="*/ 1 h 468"/>
                  <a:gd name="T66" fmla="*/ 2 w 534"/>
                  <a:gd name="T67" fmla="*/ 1 h 468"/>
                  <a:gd name="T68" fmla="*/ 2 w 534"/>
                  <a:gd name="T69" fmla="*/ 1 h 468"/>
                  <a:gd name="T70" fmla="*/ 2 w 534"/>
                  <a:gd name="T71" fmla="*/ 1 h 468"/>
                  <a:gd name="T72" fmla="*/ 2 w 534"/>
                  <a:gd name="T73" fmla="*/ 1 h 468"/>
                  <a:gd name="T74" fmla="*/ 2 w 534"/>
                  <a:gd name="T75" fmla="*/ 1 h 468"/>
                  <a:gd name="T76" fmla="*/ 2 w 534"/>
                  <a:gd name="T77" fmla="*/ 1 h 468"/>
                  <a:gd name="T78" fmla="*/ 2 w 534"/>
                  <a:gd name="T79" fmla="*/ 1 h 468"/>
                  <a:gd name="T80" fmla="*/ 2 w 534"/>
                  <a:gd name="T81" fmla="*/ 1 h 468"/>
                  <a:gd name="T82" fmla="*/ 2 w 534"/>
                  <a:gd name="T83" fmla="*/ 1 h 468"/>
                  <a:gd name="T84" fmla="*/ 2 w 534"/>
                  <a:gd name="T85" fmla="*/ 1 h 468"/>
                  <a:gd name="T86" fmla="*/ 2 w 534"/>
                  <a:gd name="T87" fmla="*/ 1 h 468"/>
                  <a:gd name="T88" fmla="*/ 2 w 534"/>
                  <a:gd name="T89" fmla="*/ 1 h 468"/>
                  <a:gd name="T90" fmla="*/ 2 w 534"/>
                  <a:gd name="T91" fmla="*/ 1 h 468"/>
                  <a:gd name="T92" fmla="*/ 2 w 534"/>
                  <a:gd name="T93" fmla="*/ 1 h 468"/>
                  <a:gd name="T94" fmla="*/ 2 w 534"/>
                  <a:gd name="T95" fmla="*/ 1 h 468"/>
                  <a:gd name="T96" fmla="*/ 2 w 534"/>
                  <a:gd name="T97" fmla="*/ 1 h 468"/>
                  <a:gd name="T98" fmla="*/ 2 w 534"/>
                  <a:gd name="T99" fmla="*/ 1 h 4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
                  <a:gd name="T151" fmla="*/ 0 h 468"/>
                  <a:gd name="T152" fmla="*/ 534 w 534"/>
                  <a:gd name="T153" fmla="*/ 468 h 4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close/>
                  </a:path>
                </a:pathLst>
              </a:custGeom>
              <a:solidFill>
                <a:srgbClr val="FF8C00"/>
              </a:solidFill>
              <a:ln w="9525">
                <a:solidFill>
                  <a:srgbClr val="FF8C00"/>
                </a:solidFill>
                <a:round/>
                <a:headEnd/>
                <a:tailEnd/>
              </a:ln>
            </p:spPr>
            <p:txBody>
              <a:bodyPr/>
              <a:lstStyle/>
              <a:p>
                <a:endParaRPr lang="en-US"/>
              </a:p>
            </p:txBody>
          </p:sp>
          <p:sp>
            <p:nvSpPr>
              <p:cNvPr id="22568" name="Freeform 639"/>
              <p:cNvSpPr>
                <a:spLocks noChangeAspect="1"/>
              </p:cNvSpPr>
              <p:nvPr/>
            </p:nvSpPr>
            <p:spPr bwMode="auto">
              <a:xfrm>
                <a:off x="3328" y="2985"/>
                <a:ext cx="407" cy="338"/>
              </a:xfrm>
              <a:custGeom>
                <a:avLst/>
                <a:gdLst>
                  <a:gd name="T0" fmla="*/ 2 w 534"/>
                  <a:gd name="T1" fmla="*/ 1 h 468"/>
                  <a:gd name="T2" fmla="*/ 2 w 534"/>
                  <a:gd name="T3" fmla="*/ 1 h 468"/>
                  <a:gd name="T4" fmla="*/ 2 w 534"/>
                  <a:gd name="T5" fmla="*/ 1 h 468"/>
                  <a:gd name="T6" fmla="*/ 2 w 534"/>
                  <a:gd name="T7" fmla="*/ 1 h 468"/>
                  <a:gd name="T8" fmla="*/ 2 w 534"/>
                  <a:gd name="T9" fmla="*/ 1 h 468"/>
                  <a:gd name="T10" fmla="*/ 2 w 534"/>
                  <a:gd name="T11" fmla="*/ 1 h 468"/>
                  <a:gd name="T12" fmla="*/ 2 w 534"/>
                  <a:gd name="T13" fmla="*/ 1 h 468"/>
                  <a:gd name="T14" fmla="*/ 2 w 534"/>
                  <a:gd name="T15" fmla="*/ 1 h 468"/>
                  <a:gd name="T16" fmla="*/ 2 w 534"/>
                  <a:gd name="T17" fmla="*/ 1 h 468"/>
                  <a:gd name="T18" fmla="*/ 2 w 534"/>
                  <a:gd name="T19" fmla="*/ 1 h 468"/>
                  <a:gd name="T20" fmla="*/ 0 w 534"/>
                  <a:gd name="T21" fmla="*/ 1 h 468"/>
                  <a:gd name="T22" fmla="*/ 2 w 534"/>
                  <a:gd name="T23" fmla="*/ 1 h 468"/>
                  <a:gd name="T24" fmla="*/ 2 w 534"/>
                  <a:gd name="T25" fmla="*/ 1 h 468"/>
                  <a:gd name="T26" fmla="*/ 2 w 534"/>
                  <a:gd name="T27" fmla="*/ 1 h 468"/>
                  <a:gd name="T28" fmla="*/ 2 w 534"/>
                  <a:gd name="T29" fmla="*/ 1 h 468"/>
                  <a:gd name="T30" fmla="*/ 2 w 534"/>
                  <a:gd name="T31" fmla="*/ 1 h 468"/>
                  <a:gd name="T32" fmla="*/ 2 w 534"/>
                  <a:gd name="T33" fmla="*/ 1 h 468"/>
                  <a:gd name="T34" fmla="*/ 2 w 534"/>
                  <a:gd name="T35" fmla="*/ 1 h 468"/>
                  <a:gd name="T36" fmla="*/ 2 w 534"/>
                  <a:gd name="T37" fmla="*/ 1 h 468"/>
                  <a:gd name="T38" fmla="*/ 2 w 534"/>
                  <a:gd name="T39" fmla="*/ 1 h 468"/>
                  <a:gd name="T40" fmla="*/ 2 w 534"/>
                  <a:gd name="T41" fmla="*/ 1 h 468"/>
                  <a:gd name="T42" fmla="*/ 2 w 534"/>
                  <a:gd name="T43" fmla="*/ 1 h 468"/>
                  <a:gd name="T44" fmla="*/ 2 w 534"/>
                  <a:gd name="T45" fmla="*/ 1 h 468"/>
                  <a:gd name="T46" fmla="*/ 2 w 534"/>
                  <a:gd name="T47" fmla="*/ 1 h 468"/>
                  <a:gd name="T48" fmla="*/ 2 w 534"/>
                  <a:gd name="T49" fmla="*/ 1 h 468"/>
                  <a:gd name="T50" fmla="*/ 2 w 534"/>
                  <a:gd name="T51" fmla="*/ 1 h 468"/>
                  <a:gd name="T52" fmla="*/ 2 w 534"/>
                  <a:gd name="T53" fmla="*/ 1 h 468"/>
                  <a:gd name="T54" fmla="*/ 2 w 534"/>
                  <a:gd name="T55" fmla="*/ 1 h 468"/>
                  <a:gd name="T56" fmla="*/ 2 w 534"/>
                  <a:gd name="T57" fmla="*/ 1 h 468"/>
                  <a:gd name="T58" fmla="*/ 2 w 534"/>
                  <a:gd name="T59" fmla="*/ 1 h 468"/>
                  <a:gd name="T60" fmla="*/ 2 w 534"/>
                  <a:gd name="T61" fmla="*/ 1 h 468"/>
                  <a:gd name="T62" fmla="*/ 2 w 534"/>
                  <a:gd name="T63" fmla="*/ 1 h 468"/>
                  <a:gd name="T64" fmla="*/ 2 w 534"/>
                  <a:gd name="T65" fmla="*/ 1 h 468"/>
                  <a:gd name="T66" fmla="*/ 2 w 534"/>
                  <a:gd name="T67" fmla="*/ 1 h 468"/>
                  <a:gd name="T68" fmla="*/ 2 w 534"/>
                  <a:gd name="T69" fmla="*/ 1 h 468"/>
                  <a:gd name="T70" fmla="*/ 2 w 534"/>
                  <a:gd name="T71" fmla="*/ 1 h 468"/>
                  <a:gd name="T72" fmla="*/ 2 w 534"/>
                  <a:gd name="T73" fmla="*/ 1 h 468"/>
                  <a:gd name="T74" fmla="*/ 2 w 534"/>
                  <a:gd name="T75" fmla="*/ 1 h 468"/>
                  <a:gd name="T76" fmla="*/ 2 w 534"/>
                  <a:gd name="T77" fmla="*/ 1 h 468"/>
                  <a:gd name="T78" fmla="*/ 2 w 534"/>
                  <a:gd name="T79" fmla="*/ 1 h 468"/>
                  <a:gd name="T80" fmla="*/ 2 w 534"/>
                  <a:gd name="T81" fmla="*/ 1 h 468"/>
                  <a:gd name="T82" fmla="*/ 2 w 534"/>
                  <a:gd name="T83" fmla="*/ 1 h 468"/>
                  <a:gd name="T84" fmla="*/ 2 w 534"/>
                  <a:gd name="T85" fmla="*/ 1 h 468"/>
                  <a:gd name="T86" fmla="*/ 2 w 534"/>
                  <a:gd name="T87" fmla="*/ 1 h 468"/>
                  <a:gd name="T88" fmla="*/ 2 w 534"/>
                  <a:gd name="T89" fmla="*/ 1 h 468"/>
                  <a:gd name="T90" fmla="*/ 2 w 534"/>
                  <a:gd name="T91" fmla="*/ 1 h 468"/>
                  <a:gd name="T92" fmla="*/ 2 w 534"/>
                  <a:gd name="T93" fmla="*/ 1 h 468"/>
                  <a:gd name="T94" fmla="*/ 2 w 534"/>
                  <a:gd name="T95" fmla="*/ 1 h 468"/>
                  <a:gd name="T96" fmla="*/ 2 w 534"/>
                  <a:gd name="T97" fmla="*/ 1 h 468"/>
                  <a:gd name="T98" fmla="*/ 2 w 534"/>
                  <a:gd name="T99" fmla="*/ 1 h 468"/>
                  <a:gd name="T100" fmla="*/ 2 w 534"/>
                  <a:gd name="T101" fmla="*/ 1 h 4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4"/>
                  <a:gd name="T154" fmla="*/ 0 h 468"/>
                  <a:gd name="T155" fmla="*/ 534 w 534"/>
                  <a:gd name="T156" fmla="*/ 468 h 4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lnTo>
                      <a:pt x="48" y="23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69" name="Freeform 640"/>
              <p:cNvSpPr>
                <a:spLocks noChangeAspect="1"/>
              </p:cNvSpPr>
              <p:nvPr/>
            </p:nvSpPr>
            <p:spPr bwMode="auto">
              <a:xfrm>
                <a:off x="3593" y="2747"/>
                <a:ext cx="266" cy="290"/>
              </a:xfrm>
              <a:custGeom>
                <a:avLst/>
                <a:gdLst>
                  <a:gd name="T0" fmla="*/ 2 w 348"/>
                  <a:gd name="T1" fmla="*/ 1 h 402"/>
                  <a:gd name="T2" fmla="*/ 2 w 348"/>
                  <a:gd name="T3" fmla="*/ 1 h 402"/>
                  <a:gd name="T4" fmla="*/ 0 w 348"/>
                  <a:gd name="T5" fmla="*/ 1 h 402"/>
                  <a:gd name="T6" fmla="*/ 2 w 348"/>
                  <a:gd name="T7" fmla="*/ 1 h 402"/>
                  <a:gd name="T8" fmla="*/ 2 w 348"/>
                  <a:gd name="T9" fmla="*/ 1 h 402"/>
                  <a:gd name="T10" fmla="*/ 2 w 348"/>
                  <a:gd name="T11" fmla="*/ 1 h 402"/>
                  <a:gd name="T12" fmla="*/ 2 w 348"/>
                  <a:gd name="T13" fmla="*/ 1 h 402"/>
                  <a:gd name="T14" fmla="*/ 2 w 348"/>
                  <a:gd name="T15" fmla="*/ 1 h 402"/>
                  <a:gd name="T16" fmla="*/ 2 w 348"/>
                  <a:gd name="T17" fmla="*/ 1 h 402"/>
                  <a:gd name="T18" fmla="*/ 2 w 348"/>
                  <a:gd name="T19" fmla="*/ 1 h 402"/>
                  <a:gd name="T20" fmla="*/ 2 w 348"/>
                  <a:gd name="T21" fmla="*/ 1 h 402"/>
                  <a:gd name="T22" fmla="*/ 2 w 348"/>
                  <a:gd name="T23" fmla="*/ 1 h 402"/>
                  <a:gd name="T24" fmla="*/ 2 w 348"/>
                  <a:gd name="T25" fmla="*/ 1 h 402"/>
                  <a:gd name="T26" fmla="*/ 2 w 348"/>
                  <a:gd name="T27" fmla="*/ 1 h 402"/>
                  <a:gd name="T28" fmla="*/ 2 w 348"/>
                  <a:gd name="T29" fmla="*/ 1 h 402"/>
                  <a:gd name="T30" fmla="*/ 2 w 348"/>
                  <a:gd name="T31" fmla="*/ 0 h 402"/>
                  <a:gd name="T32" fmla="*/ 2 w 348"/>
                  <a:gd name="T33" fmla="*/ 1 h 402"/>
                  <a:gd name="T34" fmla="*/ 2 w 348"/>
                  <a:gd name="T35" fmla="*/ 1 h 402"/>
                  <a:gd name="T36" fmla="*/ 2 w 348"/>
                  <a:gd name="T37" fmla="*/ 1 h 4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8"/>
                  <a:gd name="T58" fmla="*/ 0 h 402"/>
                  <a:gd name="T59" fmla="*/ 348 w 348"/>
                  <a:gd name="T60" fmla="*/ 402 h 4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8" h="402">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close/>
                  </a:path>
                </a:pathLst>
              </a:custGeom>
              <a:solidFill>
                <a:srgbClr val="FF4500"/>
              </a:solidFill>
              <a:ln w="9525">
                <a:solidFill>
                  <a:srgbClr val="FF4500"/>
                </a:solidFill>
                <a:round/>
                <a:headEnd/>
                <a:tailEnd/>
              </a:ln>
            </p:spPr>
            <p:txBody>
              <a:bodyPr/>
              <a:lstStyle/>
              <a:p>
                <a:endParaRPr lang="en-US"/>
              </a:p>
            </p:txBody>
          </p:sp>
          <p:sp>
            <p:nvSpPr>
              <p:cNvPr id="22570" name="Freeform 641"/>
              <p:cNvSpPr>
                <a:spLocks noChangeAspect="1"/>
              </p:cNvSpPr>
              <p:nvPr/>
            </p:nvSpPr>
            <p:spPr bwMode="auto">
              <a:xfrm>
                <a:off x="3593" y="2747"/>
                <a:ext cx="266" cy="294"/>
              </a:xfrm>
              <a:custGeom>
                <a:avLst/>
                <a:gdLst>
                  <a:gd name="T0" fmla="*/ 2 w 348"/>
                  <a:gd name="T1" fmla="*/ 1 h 408"/>
                  <a:gd name="T2" fmla="*/ 2 w 348"/>
                  <a:gd name="T3" fmla="*/ 1 h 408"/>
                  <a:gd name="T4" fmla="*/ 0 w 348"/>
                  <a:gd name="T5" fmla="*/ 1 h 408"/>
                  <a:gd name="T6" fmla="*/ 2 w 348"/>
                  <a:gd name="T7" fmla="*/ 1 h 408"/>
                  <a:gd name="T8" fmla="*/ 2 w 348"/>
                  <a:gd name="T9" fmla="*/ 1 h 408"/>
                  <a:gd name="T10" fmla="*/ 2 w 348"/>
                  <a:gd name="T11" fmla="*/ 1 h 408"/>
                  <a:gd name="T12" fmla="*/ 2 w 348"/>
                  <a:gd name="T13" fmla="*/ 1 h 408"/>
                  <a:gd name="T14" fmla="*/ 2 w 348"/>
                  <a:gd name="T15" fmla="*/ 1 h 408"/>
                  <a:gd name="T16" fmla="*/ 2 w 348"/>
                  <a:gd name="T17" fmla="*/ 1 h 408"/>
                  <a:gd name="T18" fmla="*/ 2 w 348"/>
                  <a:gd name="T19" fmla="*/ 1 h 408"/>
                  <a:gd name="T20" fmla="*/ 2 w 348"/>
                  <a:gd name="T21" fmla="*/ 1 h 408"/>
                  <a:gd name="T22" fmla="*/ 2 w 348"/>
                  <a:gd name="T23" fmla="*/ 1 h 408"/>
                  <a:gd name="T24" fmla="*/ 2 w 348"/>
                  <a:gd name="T25" fmla="*/ 1 h 408"/>
                  <a:gd name="T26" fmla="*/ 2 w 348"/>
                  <a:gd name="T27" fmla="*/ 1 h 408"/>
                  <a:gd name="T28" fmla="*/ 2 w 348"/>
                  <a:gd name="T29" fmla="*/ 1 h 408"/>
                  <a:gd name="T30" fmla="*/ 2 w 348"/>
                  <a:gd name="T31" fmla="*/ 0 h 408"/>
                  <a:gd name="T32" fmla="*/ 2 w 348"/>
                  <a:gd name="T33" fmla="*/ 1 h 408"/>
                  <a:gd name="T34" fmla="*/ 2 w 348"/>
                  <a:gd name="T35" fmla="*/ 1 h 408"/>
                  <a:gd name="T36" fmla="*/ 2 w 348"/>
                  <a:gd name="T37" fmla="*/ 1 h 408"/>
                  <a:gd name="T38" fmla="*/ 2 w 348"/>
                  <a:gd name="T39" fmla="*/ 1 h 4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8"/>
                  <a:gd name="T61" fmla="*/ 0 h 408"/>
                  <a:gd name="T62" fmla="*/ 348 w 348"/>
                  <a:gd name="T63" fmla="*/ 408 h 4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8" h="408">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lnTo>
                      <a:pt x="294" y="40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71" name="Freeform 642"/>
              <p:cNvSpPr>
                <a:spLocks noChangeAspect="1"/>
              </p:cNvSpPr>
              <p:nvPr/>
            </p:nvSpPr>
            <p:spPr bwMode="auto">
              <a:xfrm>
                <a:off x="4417" y="2829"/>
                <a:ext cx="197" cy="165"/>
              </a:xfrm>
              <a:custGeom>
                <a:avLst/>
                <a:gdLst>
                  <a:gd name="T0" fmla="*/ 2 w 258"/>
                  <a:gd name="T1" fmla="*/ 1 h 228"/>
                  <a:gd name="T2" fmla="*/ 2 w 258"/>
                  <a:gd name="T3" fmla="*/ 1 h 228"/>
                  <a:gd name="T4" fmla="*/ 2 w 258"/>
                  <a:gd name="T5" fmla="*/ 1 h 228"/>
                  <a:gd name="T6" fmla="*/ 2 w 258"/>
                  <a:gd name="T7" fmla="*/ 1 h 228"/>
                  <a:gd name="T8" fmla="*/ 2 w 258"/>
                  <a:gd name="T9" fmla="*/ 1 h 228"/>
                  <a:gd name="T10" fmla="*/ 0 w 258"/>
                  <a:gd name="T11" fmla="*/ 1 h 228"/>
                  <a:gd name="T12" fmla="*/ 2 w 258"/>
                  <a:gd name="T13" fmla="*/ 0 h 228"/>
                  <a:gd name="T14" fmla="*/ 2 w 258"/>
                  <a:gd name="T15" fmla="*/ 1 h 228"/>
                  <a:gd name="T16" fmla="*/ 2 w 258"/>
                  <a:gd name="T17" fmla="*/ 1 h 228"/>
                  <a:gd name="T18" fmla="*/ 2 w 258"/>
                  <a:gd name="T19" fmla="*/ 1 h 228"/>
                  <a:gd name="T20" fmla="*/ 2 w 258"/>
                  <a:gd name="T21" fmla="*/ 1 h 228"/>
                  <a:gd name="T22" fmla="*/ 2 w 258"/>
                  <a:gd name="T23" fmla="*/ 1 h 228"/>
                  <a:gd name="T24" fmla="*/ 2 w 258"/>
                  <a:gd name="T25" fmla="*/ 1 h 228"/>
                  <a:gd name="T26" fmla="*/ 2 w 258"/>
                  <a:gd name="T27" fmla="*/ 1 h 228"/>
                  <a:gd name="T28" fmla="*/ 2 w 258"/>
                  <a:gd name="T29" fmla="*/ 1 h 228"/>
                  <a:gd name="T30" fmla="*/ 2 w 258"/>
                  <a:gd name="T31" fmla="*/ 1 h 228"/>
                  <a:gd name="T32" fmla="*/ 2 w 258"/>
                  <a:gd name="T33" fmla="*/ 1 h 228"/>
                  <a:gd name="T34" fmla="*/ 2 w 258"/>
                  <a:gd name="T35" fmla="*/ 1 h 228"/>
                  <a:gd name="T36" fmla="*/ 2 w 258"/>
                  <a:gd name="T37" fmla="*/ 1 h 228"/>
                  <a:gd name="T38" fmla="*/ 2 w 258"/>
                  <a:gd name="T39" fmla="*/ 1 h 228"/>
                  <a:gd name="T40" fmla="*/ 2 w 258"/>
                  <a:gd name="T41" fmla="*/ 1 h 228"/>
                  <a:gd name="T42" fmla="*/ 2 w 258"/>
                  <a:gd name="T43" fmla="*/ 1 h 228"/>
                  <a:gd name="T44" fmla="*/ 2 w 258"/>
                  <a:gd name="T45" fmla="*/ 1 h 228"/>
                  <a:gd name="T46" fmla="*/ 2 w 258"/>
                  <a:gd name="T47" fmla="*/ 1 h 228"/>
                  <a:gd name="T48" fmla="*/ 2 w 258"/>
                  <a:gd name="T49" fmla="*/ 1 h 228"/>
                  <a:gd name="T50" fmla="*/ 2 w 258"/>
                  <a:gd name="T51" fmla="*/ 1 h 2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8"/>
                  <a:gd name="T79" fmla="*/ 0 h 228"/>
                  <a:gd name="T80" fmla="*/ 258 w 258"/>
                  <a:gd name="T81" fmla="*/ 228 h 2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8" h="228">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close/>
                  </a:path>
                </a:pathLst>
              </a:custGeom>
              <a:solidFill>
                <a:srgbClr val="FF4500"/>
              </a:solidFill>
              <a:ln w="9525">
                <a:solidFill>
                  <a:srgbClr val="FF4500"/>
                </a:solidFill>
                <a:round/>
                <a:headEnd/>
                <a:tailEnd/>
              </a:ln>
            </p:spPr>
            <p:txBody>
              <a:bodyPr/>
              <a:lstStyle/>
              <a:p>
                <a:endParaRPr lang="en-US"/>
              </a:p>
            </p:txBody>
          </p:sp>
          <p:sp>
            <p:nvSpPr>
              <p:cNvPr id="22572" name="Freeform 643"/>
              <p:cNvSpPr>
                <a:spLocks noChangeAspect="1"/>
              </p:cNvSpPr>
              <p:nvPr/>
            </p:nvSpPr>
            <p:spPr bwMode="auto">
              <a:xfrm>
                <a:off x="4417" y="2829"/>
                <a:ext cx="197" cy="169"/>
              </a:xfrm>
              <a:custGeom>
                <a:avLst/>
                <a:gdLst>
                  <a:gd name="T0" fmla="*/ 2 w 258"/>
                  <a:gd name="T1" fmla="*/ 1 h 234"/>
                  <a:gd name="T2" fmla="*/ 2 w 258"/>
                  <a:gd name="T3" fmla="*/ 1 h 234"/>
                  <a:gd name="T4" fmla="*/ 2 w 258"/>
                  <a:gd name="T5" fmla="*/ 1 h 234"/>
                  <a:gd name="T6" fmla="*/ 2 w 258"/>
                  <a:gd name="T7" fmla="*/ 1 h 234"/>
                  <a:gd name="T8" fmla="*/ 2 w 258"/>
                  <a:gd name="T9" fmla="*/ 1 h 234"/>
                  <a:gd name="T10" fmla="*/ 0 w 258"/>
                  <a:gd name="T11" fmla="*/ 1 h 234"/>
                  <a:gd name="T12" fmla="*/ 2 w 258"/>
                  <a:gd name="T13" fmla="*/ 0 h 234"/>
                  <a:gd name="T14" fmla="*/ 2 w 258"/>
                  <a:gd name="T15" fmla="*/ 1 h 234"/>
                  <a:gd name="T16" fmla="*/ 2 w 258"/>
                  <a:gd name="T17" fmla="*/ 1 h 234"/>
                  <a:gd name="T18" fmla="*/ 2 w 258"/>
                  <a:gd name="T19" fmla="*/ 1 h 234"/>
                  <a:gd name="T20" fmla="*/ 2 w 258"/>
                  <a:gd name="T21" fmla="*/ 1 h 234"/>
                  <a:gd name="T22" fmla="*/ 2 w 258"/>
                  <a:gd name="T23" fmla="*/ 1 h 234"/>
                  <a:gd name="T24" fmla="*/ 2 w 258"/>
                  <a:gd name="T25" fmla="*/ 1 h 234"/>
                  <a:gd name="T26" fmla="*/ 2 w 258"/>
                  <a:gd name="T27" fmla="*/ 1 h 234"/>
                  <a:gd name="T28" fmla="*/ 2 w 258"/>
                  <a:gd name="T29" fmla="*/ 1 h 234"/>
                  <a:gd name="T30" fmla="*/ 2 w 258"/>
                  <a:gd name="T31" fmla="*/ 1 h 234"/>
                  <a:gd name="T32" fmla="*/ 2 w 258"/>
                  <a:gd name="T33" fmla="*/ 1 h 234"/>
                  <a:gd name="T34" fmla="*/ 2 w 258"/>
                  <a:gd name="T35" fmla="*/ 1 h 234"/>
                  <a:gd name="T36" fmla="*/ 2 w 258"/>
                  <a:gd name="T37" fmla="*/ 1 h 234"/>
                  <a:gd name="T38" fmla="*/ 2 w 258"/>
                  <a:gd name="T39" fmla="*/ 1 h 234"/>
                  <a:gd name="T40" fmla="*/ 2 w 258"/>
                  <a:gd name="T41" fmla="*/ 1 h 234"/>
                  <a:gd name="T42" fmla="*/ 2 w 258"/>
                  <a:gd name="T43" fmla="*/ 1 h 234"/>
                  <a:gd name="T44" fmla="*/ 2 w 258"/>
                  <a:gd name="T45" fmla="*/ 1 h 234"/>
                  <a:gd name="T46" fmla="*/ 2 w 258"/>
                  <a:gd name="T47" fmla="*/ 1 h 234"/>
                  <a:gd name="T48" fmla="*/ 2 w 258"/>
                  <a:gd name="T49" fmla="*/ 1 h 234"/>
                  <a:gd name="T50" fmla="*/ 2 w 258"/>
                  <a:gd name="T51" fmla="*/ 1 h 234"/>
                  <a:gd name="T52" fmla="*/ 2 w 258"/>
                  <a:gd name="T53" fmla="*/ 1 h 2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8"/>
                  <a:gd name="T82" fmla="*/ 0 h 234"/>
                  <a:gd name="T83" fmla="*/ 258 w 258"/>
                  <a:gd name="T84" fmla="*/ 234 h 2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8" h="234">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lnTo>
                      <a:pt x="186" y="23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73" name="Freeform 644"/>
              <p:cNvSpPr>
                <a:spLocks noChangeAspect="1"/>
              </p:cNvSpPr>
              <p:nvPr/>
            </p:nvSpPr>
            <p:spPr bwMode="auto">
              <a:xfrm>
                <a:off x="3328" y="2435"/>
                <a:ext cx="311" cy="502"/>
              </a:xfrm>
              <a:custGeom>
                <a:avLst/>
                <a:gdLst>
                  <a:gd name="T0" fmla="*/ 2 w 408"/>
                  <a:gd name="T1" fmla="*/ 1 h 696"/>
                  <a:gd name="T2" fmla="*/ 2 w 408"/>
                  <a:gd name="T3" fmla="*/ 1 h 696"/>
                  <a:gd name="T4" fmla="*/ 2 w 408"/>
                  <a:gd name="T5" fmla="*/ 1 h 696"/>
                  <a:gd name="T6" fmla="*/ 2 w 408"/>
                  <a:gd name="T7" fmla="*/ 1 h 696"/>
                  <a:gd name="T8" fmla="*/ 2 w 408"/>
                  <a:gd name="T9" fmla="*/ 1 h 696"/>
                  <a:gd name="T10" fmla="*/ 2 w 408"/>
                  <a:gd name="T11" fmla="*/ 1 h 696"/>
                  <a:gd name="T12" fmla="*/ 2 w 408"/>
                  <a:gd name="T13" fmla="*/ 1 h 696"/>
                  <a:gd name="T14" fmla="*/ 2 w 408"/>
                  <a:gd name="T15" fmla="*/ 1 h 696"/>
                  <a:gd name="T16" fmla="*/ 2 w 408"/>
                  <a:gd name="T17" fmla="*/ 1 h 696"/>
                  <a:gd name="T18" fmla="*/ 2 w 408"/>
                  <a:gd name="T19" fmla="*/ 1 h 696"/>
                  <a:gd name="T20" fmla="*/ 2 w 408"/>
                  <a:gd name="T21" fmla="*/ 1 h 696"/>
                  <a:gd name="T22" fmla="*/ 2 w 408"/>
                  <a:gd name="T23" fmla="*/ 1 h 696"/>
                  <a:gd name="T24" fmla="*/ 2 w 408"/>
                  <a:gd name="T25" fmla="*/ 1 h 696"/>
                  <a:gd name="T26" fmla="*/ 2 w 408"/>
                  <a:gd name="T27" fmla="*/ 1 h 696"/>
                  <a:gd name="T28" fmla="*/ 2 w 408"/>
                  <a:gd name="T29" fmla="*/ 1 h 696"/>
                  <a:gd name="T30" fmla="*/ 2 w 408"/>
                  <a:gd name="T31" fmla="*/ 1 h 696"/>
                  <a:gd name="T32" fmla="*/ 2 w 408"/>
                  <a:gd name="T33" fmla="*/ 1 h 696"/>
                  <a:gd name="T34" fmla="*/ 2 w 408"/>
                  <a:gd name="T35" fmla="*/ 1 h 696"/>
                  <a:gd name="T36" fmla="*/ 2 w 408"/>
                  <a:gd name="T37" fmla="*/ 1 h 696"/>
                  <a:gd name="T38" fmla="*/ 2 w 408"/>
                  <a:gd name="T39" fmla="*/ 1 h 696"/>
                  <a:gd name="T40" fmla="*/ 2 w 408"/>
                  <a:gd name="T41" fmla="*/ 1 h 696"/>
                  <a:gd name="T42" fmla="*/ 2 w 408"/>
                  <a:gd name="T43" fmla="*/ 1 h 696"/>
                  <a:gd name="T44" fmla="*/ 2 w 408"/>
                  <a:gd name="T45" fmla="*/ 1 h 696"/>
                  <a:gd name="T46" fmla="*/ 2 w 408"/>
                  <a:gd name="T47" fmla="*/ 1 h 696"/>
                  <a:gd name="T48" fmla="*/ 2 w 408"/>
                  <a:gd name="T49" fmla="*/ 1 h 696"/>
                  <a:gd name="T50" fmla="*/ 2 w 408"/>
                  <a:gd name="T51" fmla="*/ 1 h 696"/>
                  <a:gd name="T52" fmla="*/ 2 w 408"/>
                  <a:gd name="T53" fmla="*/ 1 h 696"/>
                  <a:gd name="T54" fmla="*/ 2 w 408"/>
                  <a:gd name="T55" fmla="*/ 1 h 696"/>
                  <a:gd name="T56" fmla="*/ 0 w 408"/>
                  <a:gd name="T57" fmla="*/ 1 h 696"/>
                  <a:gd name="T58" fmla="*/ 2 w 408"/>
                  <a:gd name="T59" fmla="*/ 1 h 696"/>
                  <a:gd name="T60" fmla="*/ 2 w 408"/>
                  <a:gd name="T61" fmla="*/ 0 h 696"/>
                  <a:gd name="T62" fmla="*/ 2 w 408"/>
                  <a:gd name="T63" fmla="*/ 1 h 696"/>
                  <a:gd name="T64" fmla="*/ 2 w 408"/>
                  <a:gd name="T65" fmla="*/ 1 h 696"/>
                  <a:gd name="T66" fmla="*/ 2 w 408"/>
                  <a:gd name="T67" fmla="*/ 1 h 696"/>
                  <a:gd name="T68" fmla="*/ 2 w 408"/>
                  <a:gd name="T69" fmla="*/ 1 h 696"/>
                  <a:gd name="T70" fmla="*/ 2 w 408"/>
                  <a:gd name="T71" fmla="*/ 1 h 696"/>
                  <a:gd name="T72" fmla="*/ 2 w 408"/>
                  <a:gd name="T73" fmla="*/ 1 h 696"/>
                  <a:gd name="T74" fmla="*/ 2 w 408"/>
                  <a:gd name="T75" fmla="*/ 1 h 696"/>
                  <a:gd name="T76" fmla="*/ 2 w 408"/>
                  <a:gd name="T77" fmla="*/ 1 h 696"/>
                  <a:gd name="T78" fmla="*/ 2 w 408"/>
                  <a:gd name="T79" fmla="*/ 1 h 696"/>
                  <a:gd name="T80" fmla="*/ 2 w 408"/>
                  <a:gd name="T81" fmla="*/ 1 h 6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8"/>
                  <a:gd name="T124" fmla="*/ 0 h 696"/>
                  <a:gd name="T125" fmla="*/ 408 w 408"/>
                  <a:gd name="T126" fmla="*/ 696 h 6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8" h="696">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close/>
                  </a:path>
                </a:pathLst>
              </a:custGeom>
              <a:solidFill>
                <a:srgbClr val="FF4500"/>
              </a:solidFill>
              <a:ln w="9525">
                <a:solidFill>
                  <a:srgbClr val="FF4500"/>
                </a:solidFill>
                <a:round/>
                <a:headEnd/>
                <a:tailEnd/>
              </a:ln>
            </p:spPr>
            <p:txBody>
              <a:bodyPr/>
              <a:lstStyle/>
              <a:p>
                <a:endParaRPr lang="en-US"/>
              </a:p>
            </p:txBody>
          </p:sp>
          <p:sp>
            <p:nvSpPr>
              <p:cNvPr id="22574" name="Freeform 645"/>
              <p:cNvSpPr>
                <a:spLocks noChangeAspect="1"/>
              </p:cNvSpPr>
              <p:nvPr/>
            </p:nvSpPr>
            <p:spPr bwMode="auto">
              <a:xfrm>
                <a:off x="3328" y="2435"/>
                <a:ext cx="311" cy="507"/>
              </a:xfrm>
              <a:custGeom>
                <a:avLst/>
                <a:gdLst>
                  <a:gd name="T0" fmla="*/ 2 w 408"/>
                  <a:gd name="T1" fmla="*/ 1 h 702"/>
                  <a:gd name="T2" fmla="*/ 2 w 408"/>
                  <a:gd name="T3" fmla="*/ 1 h 702"/>
                  <a:gd name="T4" fmla="*/ 2 w 408"/>
                  <a:gd name="T5" fmla="*/ 1 h 702"/>
                  <a:gd name="T6" fmla="*/ 2 w 408"/>
                  <a:gd name="T7" fmla="*/ 1 h 702"/>
                  <a:gd name="T8" fmla="*/ 2 w 408"/>
                  <a:gd name="T9" fmla="*/ 1 h 702"/>
                  <a:gd name="T10" fmla="*/ 2 w 408"/>
                  <a:gd name="T11" fmla="*/ 1 h 702"/>
                  <a:gd name="T12" fmla="*/ 2 w 408"/>
                  <a:gd name="T13" fmla="*/ 1 h 702"/>
                  <a:gd name="T14" fmla="*/ 2 w 408"/>
                  <a:gd name="T15" fmla="*/ 1 h 702"/>
                  <a:gd name="T16" fmla="*/ 2 w 408"/>
                  <a:gd name="T17" fmla="*/ 1 h 702"/>
                  <a:gd name="T18" fmla="*/ 2 w 408"/>
                  <a:gd name="T19" fmla="*/ 1 h 702"/>
                  <a:gd name="T20" fmla="*/ 2 w 408"/>
                  <a:gd name="T21" fmla="*/ 1 h 702"/>
                  <a:gd name="T22" fmla="*/ 2 w 408"/>
                  <a:gd name="T23" fmla="*/ 1 h 702"/>
                  <a:gd name="T24" fmla="*/ 2 w 408"/>
                  <a:gd name="T25" fmla="*/ 1 h 702"/>
                  <a:gd name="T26" fmla="*/ 2 w 408"/>
                  <a:gd name="T27" fmla="*/ 1 h 702"/>
                  <a:gd name="T28" fmla="*/ 2 w 408"/>
                  <a:gd name="T29" fmla="*/ 1 h 702"/>
                  <a:gd name="T30" fmla="*/ 2 w 408"/>
                  <a:gd name="T31" fmla="*/ 1 h 702"/>
                  <a:gd name="T32" fmla="*/ 2 w 408"/>
                  <a:gd name="T33" fmla="*/ 1 h 702"/>
                  <a:gd name="T34" fmla="*/ 2 w 408"/>
                  <a:gd name="T35" fmla="*/ 1 h 702"/>
                  <a:gd name="T36" fmla="*/ 2 w 408"/>
                  <a:gd name="T37" fmla="*/ 1 h 702"/>
                  <a:gd name="T38" fmla="*/ 2 w 408"/>
                  <a:gd name="T39" fmla="*/ 1 h 702"/>
                  <a:gd name="T40" fmla="*/ 2 w 408"/>
                  <a:gd name="T41" fmla="*/ 1 h 702"/>
                  <a:gd name="T42" fmla="*/ 2 w 408"/>
                  <a:gd name="T43" fmla="*/ 1 h 702"/>
                  <a:gd name="T44" fmla="*/ 2 w 408"/>
                  <a:gd name="T45" fmla="*/ 1 h 702"/>
                  <a:gd name="T46" fmla="*/ 2 w 408"/>
                  <a:gd name="T47" fmla="*/ 1 h 702"/>
                  <a:gd name="T48" fmla="*/ 2 w 408"/>
                  <a:gd name="T49" fmla="*/ 1 h 702"/>
                  <a:gd name="T50" fmla="*/ 2 w 408"/>
                  <a:gd name="T51" fmla="*/ 1 h 702"/>
                  <a:gd name="T52" fmla="*/ 2 w 408"/>
                  <a:gd name="T53" fmla="*/ 1 h 702"/>
                  <a:gd name="T54" fmla="*/ 2 w 408"/>
                  <a:gd name="T55" fmla="*/ 1 h 702"/>
                  <a:gd name="T56" fmla="*/ 0 w 408"/>
                  <a:gd name="T57" fmla="*/ 1 h 702"/>
                  <a:gd name="T58" fmla="*/ 2 w 408"/>
                  <a:gd name="T59" fmla="*/ 1 h 702"/>
                  <a:gd name="T60" fmla="*/ 2 w 408"/>
                  <a:gd name="T61" fmla="*/ 0 h 702"/>
                  <a:gd name="T62" fmla="*/ 2 w 408"/>
                  <a:gd name="T63" fmla="*/ 1 h 702"/>
                  <a:gd name="T64" fmla="*/ 2 w 408"/>
                  <a:gd name="T65" fmla="*/ 1 h 702"/>
                  <a:gd name="T66" fmla="*/ 2 w 408"/>
                  <a:gd name="T67" fmla="*/ 1 h 702"/>
                  <a:gd name="T68" fmla="*/ 2 w 408"/>
                  <a:gd name="T69" fmla="*/ 1 h 702"/>
                  <a:gd name="T70" fmla="*/ 2 w 408"/>
                  <a:gd name="T71" fmla="*/ 1 h 702"/>
                  <a:gd name="T72" fmla="*/ 2 w 408"/>
                  <a:gd name="T73" fmla="*/ 1 h 702"/>
                  <a:gd name="T74" fmla="*/ 2 w 408"/>
                  <a:gd name="T75" fmla="*/ 1 h 702"/>
                  <a:gd name="T76" fmla="*/ 2 w 408"/>
                  <a:gd name="T77" fmla="*/ 1 h 702"/>
                  <a:gd name="T78" fmla="*/ 2 w 408"/>
                  <a:gd name="T79" fmla="*/ 1 h 702"/>
                  <a:gd name="T80" fmla="*/ 2 w 408"/>
                  <a:gd name="T81" fmla="*/ 1 h 702"/>
                  <a:gd name="T82" fmla="*/ 2 w 408"/>
                  <a:gd name="T83" fmla="*/ 1 h 7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8"/>
                  <a:gd name="T127" fmla="*/ 0 h 702"/>
                  <a:gd name="T128" fmla="*/ 408 w 408"/>
                  <a:gd name="T129" fmla="*/ 702 h 7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8" h="702">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lnTo>
                      <a:pt x="354" y="70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75" name="Freeform 646"/>
              <p:cNvSpPr>
                <a:spLocks noChangeAspect="1"/>
              </p:cNvSpPr>
              <p:nvPr/>
            </p:nvSpPr>
            <p:spPr bwMode="auto">
              <a:xfrm>
                <a:off x="3859" y="2595"/>
                <a:ext cx="284" cy="208"/>
              </a:xfrm>
              <a:custGeom>
                <a:avLst/>
                <a:gdLst>
                  <a:gd name="T0" fmla="*/ 2 w 372"/>
                  <a:gd name="T1" fmla="*/ 1 h 288"/>
                  <a:gd name="T2" fmla="*/ 2 w 372"/>
                  <a:gd name="T3" fmla="*/ 1 h 288"/>
                  <a:gd name="T4" fmla="*/ 2 w 372"/>
                  <a:gd name="T5" fmla="*/ 1 h 288"/>
                  <a:gd name="T6" fmla="*/ 0 w 372"/>
                  <a:gd name="T7" fmla="*/ 1 h 288"/>
                  <a:gd name="T8" fmla="*/ 2 w 372"/>
                  <a:gd name="T9" fmla="*/ 1 h 288"/>
                  <a:gd name="T10" fmla="*/ 2 w 372"/>
                  <a:gd name="T11" fmla="*/ 0 h 288"/>
                  <a:gd name="T12" fmla="*/ 2 w 372"/>
                  <a:gd name="T13" fmla="*/ 1 h 288"/>
                  <a:gd name="T14" fmla="*/ 2 w 372"/>
                  <a:gd name="T15" fmla="*/ 1 h 288"/>
                  <a:gd name="T16" fmla="*/ 2 w 372"/>
                  <a:gd name="T17" fmla="*/ 1 h 288"/>
                  <a:gd name="T18" fmla="*/ 2 w 372"/>
                  <a:gd name="T19" fmla="*/ 1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2"/>
                  <a:gd name="T31" fmla="*/ 0 h 288"/>
                  <a:gd name="T32" fmla="*/ 372 w 372"/>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2" h="288">
                    <a:moveTo>
                      <a:pt x="366" y="96"/>
                    </a:moveTo>
                    <a:lnTo>
                      <a:pt x="354" y="288"/>
                    </a:lnTo>
                    <a:lnTo>
                      <a:pt x="306" y="282"/>
                    </a:lnTo>
                    <a:lnTo>
                      <a:pt x="0" y="252"/>
                    </a:lnTo>
                    <a:lnTo>
                      <a:pt x="6" y="210"/>
                    </a:lnTo>
                    <a:lnTo>
                      <a:pt x="36" y="0"/>
                    </a:lnTo>
                    <a:lnTo>
                      <a:pt x="276" y="24"/>
                    </a:lnTo>
                    <a:lnTo>
                      <a:pt x="372" y="30"/>
                    </a:lnTo>
                    <a:lnTo>
                      <a:pt x="366" y="72"/>
                    </a:lnTo>
                    <a:lnTo>
                      <a:pt x="366" y="96"/>
                    </a:lnTo>
                    <a:close/>
                  </a:path>
                </a:pathLst>
              </a:custGeom>
              <a:solidFill>
                <a:srgbClr val="FFAA00"/>
              </a:solidFill>
              <a:ln w="9525">
                <a:solidFill>
                  <a:srgbClr val="FFAA00"/>
                </a:solidFill>
                <a:round/>
                <a:headEnd/>
                <a:tailEnd/>
              </a:ln>
            </p:spPr>
            <p:txBody>
              <a:bodyPr/>
              <a:lstStyle/>
              <a:p>
                <a:endParaRPr lang="en-US"/>
              </a:p>
            </p:txBody>
          </p:sp>
          <p:sp>
            <p:nvSpPr>
              <p:cNvPr id="22576" name="Freeform 647"/>
              <p:cNvSpPr>
                <a:spLocks noChangeAspect="1"/>
              </p:cNvSpPr>
              <p:nvPr/>
            </p:nvSpPr>
            <p:spPr bwMode="auto">
              <a:xfrm>
                <a:off x="3859" y="2595"/>
                <a:ext cx="284" cy="208"/>
              </a:xfrm>
              <a:custGeom>
                <a:avLst/>
                <a:gdLst>
                  <a:gd name="T0" fmla="*/ 2 w 372"/>
                  <a:gd name="T1" fmla="*/ 1 h 288"/>
                  <a:gd name="T2" fmla="*/ 2 w 372"/>
                  <a:gd name="T3" fmla="*/ 1 h 288"/>
                  <a:gd name="T4" fmla="*/ 2 w 372"/>
                  <a:gd name="T5" fmla="*/ 1 h 288"/>
                  <a:gd name="T6" fmla="*/ 0 w 372"/>
                  <a:gd name="T7" fmla="*/ 1 h 288"/>
                  <a:gd name="T8" fmla="*/ 2 w 372"/>
                  <a:gd name="T9" fmla="*/ 1 h 288"/>
                  <a:gd name="T10" fmla="*/ 2 w 372"/>
                  <a:gd name="T11" fmla="*/ 0 h 288"/>
                  <a:gd name="T12" fmla="*/ 2 w 372"/>
                  <a:gd name="T13" fmla="*/ 1 h 288"/>
                  <a:gd name="T14" fmla="*/ 2 w 372"/>
                  <a:gd name="T15" fmla="*/ 1 h 288"/>
                  <a:gd name="T16" fmla="*/ 2 w 372"/>
                  <a:gd name="T17" fmla="*/ 1 h 288"/>
                  <a:gd name="T18" fmla="*/ 2 w 372"/>
                  <a:gd name="T19" fmla="*/ 1 h 288"/>
                  <a:gd name="T20" fmla="*/ 2 w 372"/>
                  <a:gd name="T21" fmla="*/ 1 h 2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288"/>
                  <a:gd name="T35" fmla="*/ 372 w 372"/>
                  <a:gd name="T36" fmla="*/ 288 h 2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288">
                    <a:moveTo>
                      <a:pt x="366" y="96"/>
                    </a:moveTo>
                    <a:lnTo>
                      <a:pt x="354" y="288"/>
                    </a:lnTo>
                    <a:lnTo>
                      <a:pt x="306" y="282"/>
                    </a:lnTo>
                    <a:lnTo>
                      <a:pt x="0" y="252"/>
                    </a:lnTo>
                    <a:lnTo>
                      <a:pt x="6" y="210"/>
                    </a:lnTo>
                    <a:lnTo>
                      <a:pt x="36" y="0"/>
                    </a:lnTo>
                    <a:lnTo>
                      <a:pt x="276" y="24"/>
                    </a:lnTo>
                    <a:lnTo>
                      <a:pt x="372" y="30"/>
                    </a:lnTo>
                    <a:lnTo>
                      <a:pt x="366" y="72"/>
                    </a:lnTo>
                    <a:lnTo>
                      <a:pt x="366" y="96"/>
                    </a:lnTo>
                    <a:lnTo>
                      <a:pt x="366" y="10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77" name="Freeform 648"/>
              <p:cNvSpPr>
                <a:spLocks noChangeAspect="1"/>
              </p:cNvSpPr>
              <p:nvPr/>
            </p:nvSpPr>
            <p:spPr bwMode="auto">
              <a:xfrm>
                <a:off x="5168" y="2474"/>
                <a:ext cx="68" cy="61"/>
              </a:xfrm>
              <a:custGeom>
                <a:avLst/>
                <a:gdLst>
                  <a:gd name="T0" fmla="*/ 2 w 90"/>
                  <a:gd name="T1" fmla="*/ 0 h 84"/>
                  <a:gd name="T2" fmla="*/ 2 w 90"/>
                  <a:gd name="T3" fmla="*/ 1 h 84"/>
                  <a:gd name="T4" fmla="*/ 2 w 90"/>
                  <a:gd name="T5" fmla="*/ 1 h 84"/>
                  <a:gd name="T6" fmla="*/ 2 w 90"/>
                  <a:gd name="T7" fmla="*/ 1 h 84"/>
                  <a:gd name="T8" fmla="*/ 2 w 90"/>
                  <a:gd name="T9" fmla="*/ 1 h 84"/>
                  <a:gd name="T10" fmla="*/ 0 w 90"/>
                  <a:gd name="T11" fmla="*/ 1 h 84"/>
                  <a:gd name="T12" fmla="*/ 2 w 90"/>
                  <a:gd name="T13" fmla="*/ 0 h 84"/>
                  <a:gd name="T14" fmla="*/ 2 w 90"/>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84"/>
                  <a:gd name="T26" fmla="*/ 90 w 90"/>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84">
                    <a:moveTo>
                      <a:pt x="84" y="0"/>
                    </a:moveTo>
                    <a:lnTo>
                      <a:pt x="90" y="42"/>
                    </a:lnTo>
                    <a:lnTo>
                      <a:pt x="42" y="60"/>
                    </a:lnTo>
                    <a:lnTo>
                      <a:pt x="12" y="84"/>
                    </a:lnTo>
                    <a:lnTo>
                      <a:pt x="12" y="72"/>
                    </a:lnTo>
                    <a:lnTo>
                      <a:pt x="0" y="18"/>
                    </a:lnTo>
                    <a:lnTo>
                      <a:pt x="78" y="0"/>
                    </a:lnTo>
                    <a:lnTo>
                      <a:pt x="84" y="0"/>
                    </a:lnTo>
                    <a:close/>
                  </a:path>
                </a:pathLst>
              </a:custGeom>
              <a:solidFill>
                <a:srgbClr val="FF8C00"/>
              </a:solidFill>
              <a:ln w="9525">
                <a:solidFill>
                  <a:srgbClr val="FF8C00"/>
                </a:solidFill>
                <a:round/>
                <a:headEnd/>
                <a:tailEnd/>
              </a:ln>
            </p:spPr>
            <p:txBody>
              <a:bodyPr/>
              <a:lstStyle/>
              <a:p>
                <a:endParaRPr lang="en-US"/>
              </a:p>
            </p:txBody>
          </p:sp>
          <p:sp>
            <p:nvSpPr>
              <p:cNvPr id="22578" name="Freeform 649"/>
              <p:cNvSpPr>
                <a:spLocks noChangeAspect="1"/>
              </p:cNvSpPr>
              <p:nvPr/>
            </p:nvSpPr>
            <p:spPr bwMode="auto">
              <a:xfrm>
                <a:off x="5168" y="2474"/>
                <a:ext cx="68" cy="61"/>
              </a:xfrm>
              <a:custGeom>
                <a:avLst/>
                <a:gdLst>
                  <a:gd name="T0" fmla="*/ 2 w 90"/>
                  <a:gd name="T1" fmla="*/ 0 h 84"/>
                  <a:gd name="T2" fmla="*/ 2 w 90"/>
                  <a:gd name="T3" fmla="*/ 1 h 84"/>
                  <a:gd name="T4" fmla="*/ 2 w 90"/>
                  <a:gd name="T5" fmla="*/ 1 h 84"/>
                  <a:gd name="T6" fmla="*/ 2 w 90"/>
                  <a:gd name="T7" fmla="*/ 1 h 84"/>
                  <a:gd name="T8" fmla="*/ 2 w 90"/>
                  <a:gd name="T9" fmla="*/ 1 h 84"/>
                  <a:gd name="T10" fmla="*/ 0 w 90"/>
                  <a:gd name="T11" fmla="*/ 1 h 84"/>
                  <a:gd name="T12" fmla="*/ 2 w 90"/>
                  <a:gd name="T13" fmla="*/ 0 h 84"/>
                  <a:gd name="T14" fmla="*/ 2 w 90"/>
                  <a:gd name="T15" fmla="*/ 0 h 84"/>
                  <a:gd name="T16" fmla="*/ 2 w 90"/>
                  <a:gd name="T17" fmla="*/ 1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84"/>
                  <a:gd name="T29" fmla="*/ 90 w 90"/>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84">
                    <a:moveTo>
                      <a:pt x="84" y="0"/>
                    </a:moveTo>
                    <a:lnTo>
                      <a:pt x="90" y="42"/>
                    </a:lnTo>
                    <a:lnTo>
                      <a:pt x="42" y="60"/>
                    </a:lnTo>
                    <a:lnTo>
                      <a:pt x="12" y="84"/>
                    </a:lnTo>
                    <a:lnTo>
                      <a:pt x="12" y="72"/>
                    </a:lnTo>
                    <a:lnTo>
                      <a:pt x="0" y="18"/>
                    </a:lnTo>
                    <a:lnTo>
                      <a:pt x="78" y="0"/>
                    </a:lnTo>
                    <a:lnTo>
                      <a:pt x="84" y="0"/>
                    </a:lnTo>
                    <a:lnTo>
                      <a:pt x="84"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79" name="Freeform 650"/>
              <p:cNvSpPr>
                <a:spLocks noChangeAspect="1"/>
              </p:cNvSpPr>
              <p:nvPr/>
            </p:nvSpPr>
            <p:spPr bwMode="auto">
              <a:xfrm>
                <a:off x="5113" y="2604"/>
                <a:ext cx="41" cy="61"/>
              </a:xfrm>
              <a:custGeom>
                <a:avLst/>
                <a:gdLst>
                  <a:gd name="T0" fmla="*/ 2 w 54"/>
                  <a:gd name="T1" fmla="*/ 0 h 84"/>
                  <a:gd name="T2" fmla="*/ 2 w 54"/>
                  <a:gd name="T3" fmla="*/ 1 h 84"/>
                  <a:gd name="T4" fmla="*/ 2 w 54"/>
                  <a:gd name="T5" fmla="*/ 1 h 84"/>
                  <a:gd name="T6" fmla="*/ 2 w 54"/>
                  <a:gd name="T7" fmla="*/ 1 h 84"/>
                  <a:gd name="T8" fmla="*/ 2 w 54"/>
                  <a:gd name="T9" fmla="*/ 1 h 84"/>
                  <a:gd name="T10" fmla="*/ 2 w 54"/>
                  <a:gd name="T11" fmla="*/ 1 h 84"/>
                  <a:gd name="T12" fmla="*/ 2 w 54"/>
                  <a:gd name="T13" fmla="*/ 1 h 84"/>
                  <a:gd name="T14" fmla="*/ 2 w 54"/>
                  <a:gd name="T15" fmla="*/ 1 h 84"/>
                  <a:gd name="T16" fmla="*/ 0 w 54"/>
                  <a:gd name="T17" fmla="*/ 1 h 84"/>
                  <a:gd name="T18" fmla="*/ 2 w 54"/>
                  <a:gd name="T19" fmla="*/ 0 h 84"/>
                  <a:gd name="T20" fmla="*/ 2 w 54"/>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84"/>
                  <a:gd name="T35" fmla="*/ 54 w 54"/>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close/>
                  </a:path>
                </a:pathLst>
              </a:custGeom>
              <a:solidFill>
                <a:srgbClr val="FF4500"/>
              </a:solidFill>
              <a:ln w="9525">
                <a:solidFill>
                  <a:srgbClr val="FF4500"/>
                </a:solidFill>
                <a:round/>
                <a:headEnd/>
                <a:tailEnd/>
              </a:ln>
            </p:spPr>
            <p:txBody>
              <a:bodyPr/>
              <a:lstStyle/>
              <a:p>
                <a:endParaRPr lang="en-US"/>
              </a:p>
            </p:txBody>
          </p:sp>
          <p:sp>
            <p:nvSpPr>
              <p:cNvPr id="22580" name="Freeform 651"/>
              <p:cNvSpPr>
                <a:spLocks noChangeAspect="1"/>
              </p:cNvSpPr>
              <p:nvPr/>
            </p:nvSpPr>
            <p:spPr bwMode="auto">
              <a:xfrm>
                <a:off x="5113" y="2604"/>
                <a:ext cx="41" cy="61"/>
              </a:xfrm>
              <a:custGeom>
                <a:avLst/>
                <a:gdLst>
                  <a:gd name="T0" fmla="*/ 2 w 54"/>
                  <a:gd name="T1" fmla="*/ 0 h 84"/>
                  <a:gd name="T2" fmla="*/ 2 w 54"/>
                  <a:gd name="T3" fmla="*/ 1 h 84"/>
                  <a:gd name="T4" fmla="*/ 2 w 54"/>
                  <a:gd name="T5" fmla="*/ 1 h 84"/>
                  <a:gd name="T6" fmla="*/ 2 w 54"/>
                  <a:gd name="T7" fmla="*/ 1 h 84"/>
                  <a:gd name="T8" fmla="*/ 2 w 54"/>
                  <a:gd name="T9" fmla="*/ 1 h 84"/>
                  <a:gd name="T10" fmla="*/ 2 w 54"/>
                  <a:gd name="T11" fmla="*/ 1 h 84"/>
                  <a:gd name="T12" fmla="*/ 2 w 54"/>
                  <a:gd name="T13" fmla="*/ 1 h 84"/>
                  <a:gd name="T14" fmla="*/ 2 w 54"/>
                  <a:gd name="T15" fmla="*/ 1 h 84"/>
                  <a:gd name="T16" fmla="*/ 0 w 54"/>
                  <a:gd name="T17" fmla="*/ 1 h 84"/>
                  <a:gd name="T18" fmla="*/ 2 w 54"/>
                  <a:gd name="T19" fmla="*/ 0 h 84"/>
                  <a:gd name="T20" fmla="*/ 2 w 54"/>
                  <a:gd name="T21" fmla="*/ 0 h 84"/>
                  <a:gd name="T22" fmla="*/ 2 w 54"/>
                  <a:gd name="T23" fmla="*/ 1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84"/>
                  <a:gd name="T38" fmla="*/ 54 w 54"/>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lnTo>
                      <a:pt x="18"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81" name="Freeform 652"/>
              <p:cNvSpPr>
                <a:spLocks noChangeAspect="1"/>
              </p:cNvSpPr>
              <p:nvPr/>
            </p:nvSpPr>
            <p:spPr bwMode="auto">
              <a:xfrm>
                <a:off x="5072" y="2656"/>
                <a:ext cx="9" cy="4"/>
              </a:xfrm>
              <a:custGeom>
                <a:avLst/>
                <a:gdLst>
                  <a:gd name="T0" fmla="*/ 2 w 12"/>
                  <a:gd name="T1" fmla="*/ 1 h 6"/>
                  <a:gd name="T2" fmla="*/ 0 w 12"/>
                  <a:gd name="T3" fmla="*/ 0 h 6"/>
                  <a:gd name="T4" fmla="*/ 2 w 12"/>
                  <a:gd name="T5" fmla="*/ 0 h 6"/>
                  <a:gd name="T6" fmla="*/ 2 w 12"/>
                  <a:gd name="T7" fmla="*/ 1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6" y="6"/>
                    </a:moveTo>
                    <a:lnTo>
                      <a:pt x="0" y="0"/>
                    </a:lnTo>
                    <a:lnTo>
                      <a:pt x="12" y="0"/>
                    </a:lnTo>
                    <a:lnTo>
                      <a:pt x="6" y="6"/>
                    </a:lnTo>
                    <a:close/>
                  </a:path>
                </a:pathLst>
              </a:custGeom>
              <a:solidFill>
                <a:srgbClr val="FF4500"/>
              </a:solidFill>
              <a:ln w="9525">
                <a:solidFill>
                  <a:srgbClr val="FF4500"/>
                </a:solidFill>
                <a:round/>
                <a:headEnd/>
                <a:tailEnd/>
              </a:ln>
            </p:spPr>
            <p:txBody>
              <a:bodyPr/>
              <a:lstStyle/>
              <a:p>
                <a:endParaRPr lang="en-US"/>
              </a:p>
            </p:txBody>
          </p:sp>
          <p:sp>
            <p:nvSpPr>
              <p:cNvPr id="22582" name="Freeform 653"/>
              <p:cNvSpPr>
                <a:spLocks noChangeAspect="1"/>
              </p:cNvSpPr>
              <p:nvPr/>
            </p:nvSpPr>
            <p:spPr bwMode="auto">
              <a:xfrm>
                <a:off x="5072" y="2656"/>
                <a:ext cx="9" cy="9"/>
              </a:xfrm>
              <a:custGeom>
                <a:avLst/>
                <a:gdLst>
                  <a:gd name="T0" fmla="*/ 2 w 12"/>
                  <a:gd name="T1" fmla="*/ 2 h 12"/>
                  <a:gd name="T2" fmla="*/ 0 w 12"/>
                  <a:gd name="T3" fmla="*/ 0 h 12"/>
                  <a:gd name="T4" fmla="*/ 2 w 12"/>
                  <a:gd name="T5" fmla="*/ 0 h 12"/>
                  <a:gd name="T6" fmla="*/ 2 w 12"/>
                  <a:gd name="T7" fmla="*/ 2 h 12"/>
                  <a:gd name="T8" fmla="*/ 2 w 12"/>
                  <a:gd name="T9" fmla="*/ 2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6" y="6"/>
                    </a:moveTo>
                    <a:lnTo>
                      <a:pt x="0" y="0"/>
                    </a:lnTo>
                    <a:lnTo>
                      <a:pt x="12" y="0"/>
                    </a:lnTo>
                    <a:lnTo>
                      <a:pt x="6" y="6"/>
                    </a:lnTo>
                    <a:lnTo>
                      <a:pt x="6"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83" name="Freeform 654"/>
              <p:cNvSpPr>
                <a:spLocks noChangeAspect="1"/>
              </p:cNvSpPr>
              <p:nvPr/>
            </p:nvSpPr>
            <p:spPr bwMode="auto">
              <a:xfrm>
                <a:off x="4715" y="3059"/>
                <a:ext cx="352" cy="251"/>
              </a:xfrm>
              <a:custGeom>
                <a:avLst/>
                <a:gdLst>
                  <a:gd name="T0" fmla="*/ 2 w 462"/>
                  <a:gd name="T1" fmla="*/ 0 h 348"/>
                  <a:gd name="T2" fmla="*/ 2 w 462"/>
                  <a:gd name="T3" fmla="*/ 1 h 348"/>
                  <a:gd name="T4" fmla="*/ 2 w 462"/>
                  <a:gd name="T5" fmla="*/ 1 h 348"/>
                  <a:gd name="T6" fmla="*/ 2 w 462"/>
                  <a:gd name="T7" fmla="*/ 1 h 348"/>
                  <a:gd name="T8" fmla="*/ 2 w 462"/>
                  <a:gd name="T9" fmla="*/ 1 h 348"/>
                  <a:gd name="T10" fmla="*/ 2 w 462"/>
                  <a:gd name="T11" fmla="*/ 1 h 348"/>
                  <a:gd name="T12" fmla="*/ 2 w 462"/>
                  <a:gd name="T13" fmla="*/ 1 h 348"/>
                  <a:gd name="T14" fmla="*/ 2 w 462"/>
                  <a:gd name="T15" fmla="*/ 1 h 348"/>
                  <a:gd name="T16" fmla="*/ 2 w 462"/>
                  <a:gd name="T17" fmla="*/ 1 h 348"/>
                  <a:gd name="T18" fmla="*/ 2 w 462"/>
                  <a:gd name="T19" fmla="*/ 1 h 348"/>
                  <a:gd name="T20" fmla="*/ 2 w 462"/>
                  <a:gd name="T21" fmla="*/ 1 h 348"/>
                  <a:gd name="T22" fmla="*/ 2 w 462"/>
                  <a:gd name="T23" fmla="*/ 1 h 348"/>
                  <a:gd name="T24" fmla="*/ 2 w 462"/>
                  <a:gd name="T25" fmla="*/ 1 h 348"/>
                  <a:gd name="T26" fmla="*/ 2 w 462"/>
                  <a:gd name="T27" fmla="*/ 1 h 348"/>
                  <a:gd name="T28" fmla="*/ 2 w 462"/>
                  <a:gd name="T29" fmla="*/ 1 h 348"/>
                  <a:gd name="T30" fmla="*/ 2 w 462"/>
                  <a:gd name="T31" fmla="*/ 1 h 348"/>
                  <a:gd name="T32" fmla="*/ 2 w 462"/>
                  <a:gd name="T33" fmla="*/ 1 h 348"/>
                  <a:gd name="T34" fmla="*/ 2 w 462"/>
                  <a:gd name="T35" fmla="*/ 1 h 348"/>
                  <a:gd name="T36" fmla="*/ 2 w 462"/>
                  <a:gd name="T37" fmla="*/ 1 h 348"/>
                  <a:gd name="T38" fmla="*/ 2 w 462"/>
                  <a:gd name="T39" fmla="*/ 1 h 348"/>
                  <a:gd name="T40" fmla="*/ 2 w 462"/>
                  <a:gd name="T41" fmla="*/ 1 h 348"/>
                  <a:gd name="T42" fmla="*/ 2 w 462"/>
                  <a:gd name="T43" fmla="*/ 1 h 348"/>
                  <a:gd name="T44" fmla="*/ 2 w 462"/>
                  <a:gd name="T45" fmla="*/ 1 h 348"/>
                  <a:gd name="T46" fmla="*/ 2 w 462"/>
                  <a:gd name="T47" fmla="*/ 1 h 348"/>
                  <a:gd name="T48" fmla="*/ 2 w 462"/>
                  <a:gd name="T49" fmla="*/ 1 h 348"/>
                  <a:gd name="T50" fmla="*/ 2 w 462"/>
                  <a:gd name="T51" fmla="*/ 1 h 348"/>
                  <a:gd name="T52" fmla="*/ 2 w 462"/>
                  <a:gd name="T53" fmla="*/ 1 h 348"/>
                  <a:gd name="T54" fmla="*/ 2 w 462"/>
                  <a:gd name="T55" fmla="*/ 1 h 348"/>
                  <a:gd name="T56" fmla="*/ 2 w 462"/>
                  <a:gd name="T57" fmla="*/ 1 h 348"/>
                  <a:gd name="T58" fmla="*/ 2 w 462"/>
                  <a:gd name="T59" fmla="*/ 1 h 348"/>
                  <a:gd name="T60" fmla="*/ 2 w 462"/>
                  <a:gd name="T61" fmla="*/ 1 h 348"/>
                  <a:gd name="T62" fmla="*/ 2 w 462"/>
                  <a:gd name="T63" fmla="*/ 1 h 348"/>
                  <a:gd name="T64" fmla="*/ 2 w 462"/>
                  <a:gd name="T65" fmla="*/ 1 h 348"/>
                  <a:gd name="T66" fmla="*/ 2 w 462"/>
                  <a:gd name="T67" fmla="*/ 1 h 348"/>
                  <a:gd name="T68" fmla="*/ 2 w 462"/>
                  <a:gd name="T69" fmla="*/ 1 h 348"/>
                  <a:gd name="T70" fmla="*/ 2 w 462"/>
                  <a:gd name="T71" fmla="*/ 1 h 348"/>
                  <a:gd name="T72" fmla="*/ 2 w 462"/>
                  <a:gd name="T73" fmla="*/ 1 h 348"/>
                  <a:gd name="T74" fmla="*/ 2 w 462"/>
                  <a:gd name="T75" fmla="*/ 1 h 348"/>
                  <a:gd name="T76" fmla="*/ 2 w 462"/>
                  <a:gd name="T77" fmla="*/ 1 h 348"/>
                  <a:gd name="T78" fmla="*/ 2 w 462"/>
                  <a:gd name="T79" fmla="*/ 1 h 348"/>
                  <a:gd name="T80" fmla="*/ 2 w 462"/>
                  <a:gd name="T81" fmla="*/ 1 h 348"/>
                  <a:gd name="T82" fmla="*/ 2 w 462"/>
                  <a:gd name="T83" fmla="*/ 1 h 348"/>
                  <a:gd name="T84" fmla="*/ 2 w 462"/>
                  <a:gd name="T85" fmla="*/ 1 h 348"/>
                  <a:gd name="T86" fmla="*/ 2 w 462"/>
                  <a:gd name="T87" fmla="*/ 1 h 348"/>
                  <a:gd name="T88" fmla="*/ 0 w 462"/>
                  <a:gd name="T89" fmla="*/ 1 h 348"/>
                  <a:gd name="T90" fmla="*/ 0 w 462"/>
                  <a:gd name="T91" fmla="*/ 1 h 348"/>
                  <a:gd name="T92" fmla="*/ 2 w 462"/>
                  <a:gd name="T93" fmla="*/ 1 h 348"/>
                  <a:gd name="T94" fmla="*/ 2 w 462"/>
                  <a:gd name="T95" fmla="*/ 1 h 348"/>
                  <a:gd name="T96" fmla="*/ 2 w 462"/>
                  <a:gd name="T97" fmla="*/ 1 h 348"/>
                  <a:gd name="T98" fmla="*/ 2 w 462"/>
                  <a:gd name="T99" fmla="*/ 1 h 348"/>
                  <a:gd name="T100" fmla="*/ 2 w 462"/>
                  <a:gd name="T101" fmla="*/ 1 h 348"/>
                  <a:gd name="T102" fmla="*/ 2 w 462"/>
                  <a:gd name="T103" fmla="*/ 0 h 348"/>
                  <a:gd name="T104" fmla="*/ 2 w 462"/>
                  <a:gd name="T105" fmla="*/ 0 h 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2"/>
                  <a:gd name="T160" fmla="*/ 0 h 348"/>
                  <a:gd name="T161" fmla="*/ 462 w 462"/>
                  <a:gd name="T162" fmla="*/ 348 h 3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close/>
                  </a:path>
                </a:pathLst>
              </a:custGeom>
              <a:solidFill>
                <a:srgbClr val="FF4500"/>
              </a:solidFill>
              <a:ln w="9525">
                <a:solidFill>
                  <a:srgbClr val="FF4500"/>
                </a:solidFill>
                <a:round/>
                <a:headEnd/>
                <a:tailEnd/>
              </a:ln>
            </p:spPr>
            <p:txBody>
              <a:bodyPr/>
              <a:lstStyle/>
              <a:p>
                <a:endParaRPr lang="en-US"/>
              </a:p>
            </p:txBody>
          </p:sp>
          <p:sp>
            <p:nvSpPr>
              <p:cNvPr id="22584" name="Freeform 655"/>
              <p:cNvSpPr>
                <a:spLocks noChangeAspect="1"/>
              </p:cNvSpPr>
              <p:nvPr/>
            </p:nvSpPr>
            <p:spPr bwMode="auto">
              <a:xfrm>
                <a:off x="4715" y="3059"/>
                <a:ext cx="352" cy="251"/>
              </a:xfrm>
              <a:custGeom>
                <a:avLst/>
                <a:gdLst>
                  <a:gd name="T0" fmla="*/ 2 w 462"/>
                  <a:gd name="T1" fmla="*/ 0 h 348"/>
                  <a:gd name="T2" fmla="*/ 2 w 462"/>
                  <a:gd name="T3" fmla="*/ 1 h 348"/>
                  <a:gd name="T4" fmla="*/ 2 w 462"/>
                  <a:gd name="T5" fmla="*/ 1 h 348"/>
                  <a:gd name="T6" fmla="*/ 2 w 462"/>
                  <a:gd name="T7" fmla="*/ 1 h 348"/>
                  <a:gd name="T8" fmla="*/ 2 w 462"/>
                  <a:gd name="T9" fmla="*/ 1 h 348"/>
                  <a:gd name="T10" fmla="*/ 2 w 462"/>
                  <a:gd name="T11" fmla="*/ 1 h 348"/>
                  <a:gd name="T12" fmla="*/ 2 w 462"/>
                  <a:gd name="T13" fmla="*/ 1 h 348"/>
                  <a:gd name="T14" fmla="*/ 2 w 462"/>
                  <a:gd name="T15" fmla="*/ 1 h 348"/>
                  <a:gd name="T16" fmla="*/ 2 w 462"/>
                  <a:gd name="T17" fmla="*/ 1 h 348"/>
                  <a:gd name="T18" fmla="*/ 2 w 462"/>
                  <a:gd name="T19" fmla="*/ 1 h 348"/>
                  <a:gd name="T20" fmla="*/ 2 w 462"/>
                  <a:gd name="T21" fmla="*/ 1 h 348"/>
                  <a:gd name="T22" fmla="*/ 2 w 462"/>
                  <a:gd name="T23" fmla="*/ 1 h 348"/>
                  <a:gd name="T24" fmla="*/ 2 w 462"/>
                  <a:gd name="T25" fmla="*/ 1 h 348"/>
                  <a:gd name="T26" fmla="*/ 2 w 462"/>
                  <a:gd name="T27" fmla="*/ 1 h 348"/>
                  <a:gd name="T28" fmla="*/ 2 w 462"/>
                  <a:gd name="T29" fmla="*/ 1 h 348"/>
                  <a:gd name="T30" fmla="*/ 2 w 462"/>
                  <a:gd name="T31" fmla="*/ 1 h 348"/>
                  <a:gd name="T32" fmla="*/ 2 w 462"/>
                  <a:gd name="T33" fmla="*/ 1 h 348"/>
                  <a:gd name="T34" fmla="*/ 2 w 462"/>
                  <a:gd name="T35" fmla="*/ 1 h 348"/>
                  <a:gd name="T36" fmla="*/ 2 w 462"/>
                  <a:gd name="T37" fmla="*/ 1 h 348"/>
                  <a:gd name="T38" fmla="*/ 2 w 462"/>
                  <a:gd name="T39" fmla="*/ 1 h 348"/>
                  <a:gd name="T40" fmla="*/ 2 w 462"/>
                  <a:gd name="T41" fmla="*/ 1 h 348"/>
                  <a:gd name="T42" fmla="*/ 2 w 462"/>
                  <a:gd name="T43" fmla="*/ 1 h 348"/>
                  <a:gd name="T44" fmla="*/ 2 w 462"/>
                  <a:gd name="T45" fmla="*/ 1 h 348"/>
                  <a:gd name="T46" fmla="*/ 2 w 462"/>
                  <a:gd name="T47" fmla="*/ 1 h 348"/>
                  <a:gd name="T48" fmla="*/ 2 w 462"/>
                  <a:gd name="T49" fmla="*/ 1 h 348"/>
                  <a:gd name="T50" fmla="*/ 2 w 462"/>
                  <a:gd name="T51" fmla="*/ 1 h 348"/>
                  <a:gd name="T52" fmla="*/ 2 w 462"/>
                  <a:gd name="T53" fmla="*/ 1 h 348"/>
                  <a:gd name="T54" fmla="*/ 2 w 462"/>
                  <a:gd name="T55" fmla="*/ 1 h 348"/>
                  <a:gd name="T56" fmla="*/ 2 w 462"/>
                  <a:gd name="T57" fmla="*/ 1 h 348"/>
                  <a:gd name="T58" fmla="*/ 2 w 462"/>
                  <a:gd name="T59" fmla="*/ 1 h 348"/>
                  <a:gd name="T60" fmla="*/ 2 w 462"/>
                  <a:gd name="T61" fmla="*/ 1 h 348"/>
                  <a:gd name="T62" fmla="*/ 2 w 462"/>
                  <a:gd name="T63" fmla="*/ 1 h 348"/>
                  <a:gd name="T64" fmla="*/ 2 w 462"/>
                  <a:gd name="T65" fmla="*/ 1 h 348"/>
                  <a:gd name="T66" fmla="*/ 2 w 462"/>
                  <a:gd name="T67" fmla="*/ 1 h 348"/>
                  <a:gd name="T68" fmla="*/ 2 w 462"/>
                  <a:gd name="T69" fmla="*/ 1 h 348"/>
                  <a:gd name="T70" fmla="*/ 2 w 462"/>
                  <a:gd name="T71" fmla="*/ 1 h 348"/>
                  <a:gd name="T72" fmla="*/ 2 w 462"/>
                  <a:gd name="T73" fmla="*/ 1 h 348"/>
                  <a:gd name="T74" fmla="*/ 2 w 462"/>
                  <a:gd name="T75" fmla="*/ 1 h 348"/>
                  <a:gd name="T76" fmla="*/ 2 w 462"/>
                  <a:gd name="T77" fmla="*/ 1 h 348"/>
                  <a:gd name="T78" fmla="*/ 2 w 462"/>
                  <a:gd name="T79" fmla="*/ 1 h 348"/>
                  <a:gd name="T80" fmla="*/ 2 w 462"/>
                  <a:gd name="T81" fmla="*/ 1 h 348"/>
                  <a:gd name="T82" fmla="*/ 2 w 462"/>
                  <a:gd name="T83" fmla="*/ 1 h 348"/>
                  <a:gd name="T84" fmla="*/ 2 w 462"/>
                  <a:gd name="T85" fmla="*/ 1 h 348"/>
                  <a:gd name="T86" fmla="*/ 2 w 462"/>
                  <a:gd name="T87" fmla="*/ 1 h 348"/>
                  <a:gd name="T88" fmla="*/ 0 w 462"/>
                  <a:gd name="T89" fmla="*/ 1 h 348"/>
                  <a:gd name="T90" fmla="*/ 0 w 462"/>
                  <a:gd name="T91" fmla="*/ 1 h 348"/>
                  <a:gd name="T92" fmla="*/ 2 w 462"/>
                  <a:gd name="T93" fmla="*/ 1 h 348"/>
                  <a:gd name="T94" fmla="*/ 2 w 462"/>
                  <a:gd name="T95" fmla="*/ 1 h 348"/>
                  <a:gd name="T96" fmla="*/ 2 w 462"/>
                  <a:gd name="T97" fmla="*/ 1 h 348"/>
                  <a:gd name="T98" fmla="*/ 2 w 462"/>
                  <a:gd name="T99" fmla="*/ 1 h 348"/>
                  <a:gd name="T100" fmla="*/ 2 w 462"/>
                  <a:gd name="T101" fmla="*/ 1 h 348"/>
                  <a:gd name="T102" fmla="*/ 2 w 462"/>
                  <a:gd name="T103" fmla="*/ 0 h 348"/>
                  <a:gd name="T104" fmla="*/ 2 w 462"/>
                  <a:gd name="T105" fmla="*/ 0 h 348"/>
                  <a:gd name="T106" fmla="*/ 2 w 462"/>
                  <a:gd name="T107" fmla="*/ 1 h 3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2"/>
                  <a:gd name="T163" fmla="*/ 0 h 348"/>
                  <a:gd name="T164" fmla="*/ 462 w 462"/>
                  <a:gd name="T165" fmla="*/ 348 h 3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lnTo>
                      <a:pt x="330"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85" name="Freeform 656"/>
              <p:cNvSpPr>
                <a:spLocks noChangeAspect="1"/>
              </p:cNvSpPr>
              <p:nvPr/>
            </p:nvSpPr>
            <p:spPr bwMode="auto">
              <a:xfrm>
                <a:off x="4774" y="2872"/>
                <a:ext cx="211" cy="208"/>
              </a:xfrm>
              <a:custGeom>
                <a:avLst/>
                <a:gdLst>
                  <a:gd name="T0" fmla="*/ 2 w 276"/>
                  <a:gd name="T1" fmla="*/ 1 h 288"/>
                  <a:gd name="T2" fmla="*/ 2 w 276"/>
                  <a:gd name="T3" fmla="*/ 0 h 288"/>
                  <a:gd name="T4" fmla="*/ 2 w 276"/>
                  <a:gd name="T5" fmla="*/ 1 h 288"/>
                  <a:gd name="T6" fmla="*/ 2 w 276"/>
                  <a:gd name="T7" fmla="*/ 1 h 288"/>
                  <a:gd name="T8" fmla="*/ 2 w 276"/>
                  <a:gd name="T9" fmla="*/ 1 h 288"/>
                  <a:gd name="T10" fmla="*/ 2 w 276"/>
                  <a:gd name="T11" fmla="*/ 1 h 288"/>
                  <a:gd name="T12" fmla="*/ 2 w 276"/>
                  <a:gd name="T13" fmla="*/ 1 h 288"/>
                  <a:gd name="T14" fmla="*/ 2 w 276"/>
                  <a:gd name="T15" fmla="*/ 1 h 288"/>
                  <a:gd name="T16" fmla="*/ 2 w 276"/>
                  <a:gd name="T17" fmla="*/ 1 h 288"/>
                  <a:gd name="T18" fmla="*/ 2 w 276"/>
                  <a:gd name="T19" fmla="*/ 1 h 288"/>
                  <a:gd name="T20" fmla="*/ 2 w 276"/>
                  <a:gd name="T21" fmla="*/ 1 h 288"/>
                  <a:gd name="T22" fmla="*/ 2 w 276"/>
                  <a:gd name="T23" fmla="*/ 1 h 288"/>
                  <a:gd name="T24" fmla="*/ 2 w 276"/>
                  <a:gd name="T25" fmla="*/ 1 h 288"/>
                  <a:gd name="T26" fmla="*/ 2 w 276"/>
                  <a:gd name="T27" fmla="*/ 1 h 288"/>
                  <a:gd name="T28" fmla="*/ 2 w 276"/>
                  <a:gd name="T29" fmla="*/ 1 h 288"/>
                  <a:gd name="T30" fmla="*/ 2 w 276"/>
                  <a:gd name="T31" fmla="*/ 1 h 288"/>
                  <a:gd name="T32" fmla="*/ 2 w 276"/>
                  <a:gd name="T33" fmla="*/ 1 h 288"/>
                  <a:gd name="T34" fmla="*/ 2 w 276"/>
                  <a:gd name="T35" fmla="*/ 1 h 288"/>
                  <a:gd name="T36" fmla="*/ 2 w 276"/>
                  <a:gd name="T37" fmla="*/ 1 h 288"/>
                  <a:gd name="T38" fmla="*/ 2 w 276"/>
                  <a:gd name="T39" fmla="*/ 1 h 288"/>
                  <a:gd name="T40" fmla="*/ 2 w 276"/>
                  <a:gd name="T41" fmla="*/ 1 h 288"/>
                  <a:gd name="T42" fmla="*/ 2 w 276"/>
                  <a:gd name="T43" fmla="*/ 1 h 288"/>
                  <a:gd name="T44" fmla="*/ 2 w 276"/>
                  <a:gd name="T45" fmla="*/ 1 h 288"/>
                  <a:gd name="T46" fmla="*/ 2 w 276"/>
                  <a:gd name="T47" fmla="*/ 1 h 288"/>
                  <a:gd name="T48" fmla="*/ 0 w 276"/>
                  <a:gd name="T49" fmla="*/ 1 h 288"/>
                  <a:gd name="T50" fmla="*/ 2 w 276"/>
                  <a:gd name="T51" fmla="*/ 1 h 2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6"/>
                  <a:gd name="T79" fmla="*/ 0 h 288"/>
                  <a:gd name="T80" fmla="*/ 276 w 276"/>
                  <a:gd name="T81" fmla="*/ 288 h 2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close/>
                  </a:path>
                </a:pathLst>
              </a:custGeom>
              <a:solidFill>
                <a:srgbClr val="B22222"/>
              </a:solidFill>
              <a:ln w="9525">
                <a:solidFill>
                  <a:srgbClr val="B22222"/>
                </a:solidFill>
                <a:round/>
                <a:headEnd/>
                <a:tailEnd/>
              </a:ln>
            </p:spPr>
            <p:txBody>
              <a:bodyPr/>
              <a:lstStyle/>
              <a:p>
                <a:endParaRPr lang="en-US"/>
              </a:p>
            </p:txBody>
          </p:sp>
          <p:sp>
            <p:nvSpPr>
              <p:cNvPr id="22586" name="Freeform 657"/>
              <p:cNvSpPr>
                <a:spLocks noChangeAspect="1"/>
              </p:cNvSpPr>
              <p:nvPr/>
            </p:nvSpPr>
            <p:spPr bwMode="auto">
              <a:xfrm>
                <a:off x="4774" y="2872"/>
                <a:ext cx="211" cy="208"/>
              </a:xfrm>
              <a:custGeom>
                <a:avLst/>
                <a:gdLst>
                  <a:gd name="T0" fmla="*/ 2 w 276"/>
                  <a:gd name="T1" fmla="*/ 1 h 288"/>
                  <a:gd name="T2" fmla="*/ 2 w 276"/>
                  <a:gd name="T3" fmla="*/ 0 h 288"/>
                  <a:gd name="T4" fmla="*/ 2 w 276"/>
                  <a:gd name="T5" fmla="*/ 1 h 288"/>
                  <a:gd name="T6" fmla="*/ 2 w 276"/>
                  <a:gd name="T7" fmla="*/ 1 h 288"/>
                  <a:gd name="T8" fmla="*/ 2 w 276"/>
                  <a:gd name="T9" fmla="*/ 1 h 288"/>
                  <a:gd name="T10" fmla="*/ 2 w 276"/>
                  <a:gd name="T11" fmla="*/ 1 h 288"/>
                  <a:gd name="T12" fmla="*/ 2 w 276"/>
                  <a:gd name="T13" fmla="*/ 1 h 288"/>
                  <a:gd name="T14" fmla="*/ 2 w 276"/>
                  <a:gd name="T15" fmla="*/ 1 h 288"/>
                  <a:gd name="T16" fmla="*/ 2 w 276"/>
                  <a:gd name="T17" fmla="*/ 1 h 288"/>
                  <a:gd name="T18" fmla="*/ 2 w 276"/>
                  <a:gd name="T19" fmla="*/ 1 h 288"/>
                  <a:gd name="T20" fmla="*/ 2 w 276"/>
                  <a:gd name="T21" fmla="*/ 1 h 288"/>
                  <a:gd name="T22" fmla="*/ 2 w 276"/>
                  <a:gd name="T23" fmla="*/ 1 h 288"/>
                  <a:gd name="T24" fmla="*/ 2 w 276"/>
                  <a:gd name="T25" fmla="*/ 1 h 288"/>
                  <a:gd name="T26" fmla="*/ 2 w 276"/>
                  <a:gd name="T27" fmla="*/ 1 h 288"/>
                  <a:gd name="T28" fmla="*/ 2 w 276"/>
                  <a:gd name="T29" fmla="*/ 1 h 288"/>
                  <a:gd name="T30" fmla="*/ 2 w 276"/>
                  <a:gd name="T31" fmla="*/ 1 h 288"/>
                  <a:gd name="T32" fmla="*/ 2 w 276"/>
                  <a:gd name="T33" fmla="*/ 1 h 288"/>
                  <a:gd name="T34" fmla="*/ 2 w 276"/>
                  <a:gd name="T35" fmla="*/ 1 h 288"/>
                  <a:gd name="T36" fmla="*/ 2 w 276"/>
                  <a:gd name="T37" fmla="*/ 1 h 288"/>
                  <a:gd name="T38" fmla="*/ 2 w 276"/>
                  <a:gd name="T39" fmla="*/ 1 h 288"/>
                  <a:gd name="T40" fmla="*/ 2 w 276"/>
                  <a:gd name="T41" fmla="*/ 1 h 288"/>
                  <a:gd name="T42" fmla="*/ 2 w 276"/>
                  <a:gd name="T43" fmla="*/ 1 h 288"/>
                  <a:gd name="T44" fmla="*/ 2 w 276"/>
                  <a:gd name="T45" fmla="*/ 1 h 288"/>
                  <a:gd name="T46" fmla="*/ 2 w 276"/>
                  <a:gd name="T47" fmla="*/ 1 h 288"/>
                  <a:gd name="T48" fmla="*/ 0 w 276"/>
                  <a:gd name="T49" fmla="*/ 1 h 288"/>
                  <a:gd name="T50" fmla="*/ 2 w 276"/>
                  <a:gd name="T51" fmla="*/ 1 h 288"/>
                  <a:gd name="T52" fmla="*/ 2 w 276"/>
                  <a:gd name="T53" fmla="*/ 1 h 2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6"/>
                  <a:gd name="T82" fmla="*/ 0 h 288"/>
                  <a:gd name="T83" fmla="*/ 276 w 276"/>
                  <a:gd name="T84" fmla="*/ 288 h 2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lnTo>
                      <a:pt x="66"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87" name="Freeform 658"/>
              <p:cNvSpPr>
                <a:spLocks noChangeAspect="1"/>
              </p:cNvSpPr>
              <p:nvPr/>
            </p:nvSpPr>
            <p:spPr bwMode="auto">
              <a:xfrm>
                <a:off x="3735" y="3154"/>
                <a:ext cx="19" cy="17"/>
              </a:xfrm>
              <a:custGeom>
                <a:avLst/>
                <a:gdLst>
                  <a:gd name="T0" fmla="*/ 2 w 24"/>
                  <a:gd name="T1" fmla="*/ 0 h 24"/>
                  <a:gd name="T2" fmla="*/ 2 w 24"/>
                  <a:gd name="T3" fmla="*/ 0 h 24"/>
                  <a:gd name="T4" fmla="*/ 2 w 24"/>
                  <a:gd name="T5" fmla="*/ 1 h 24"/>
                  <a:gd name="T6" fmla="*/ 2 w 24"/>
                  <a:gd name="T7" fmla="*/ 1 h 24"/>
                  <a:gd name="T8" fmla="*/ 2 w 24"/>
                  <a:gd name="T9" fmla="*/ 1 h 24"/>
                  <a:gd name="T10" fmla="*/ 2 w 24"/>
                  <a:gd name="T11" fmla="*/ 1 h 24"/>
                  <a:gd name="T12" fmla="*/ 2 w 24"/>
                  <a:gd name="T13" fmla="*/ 1 h 24"/>
                  <a:gd name="T14" fmla="*/ 2 w 24"/>
                  <a:gd name="T15" fmla="*/ 1 h 24"/>
                  <a:gd name="T16" fmla="*/ 0 w 24"/>
                  <a:gd name="T17" fmla="*/ 1 h 24"/>
                  <a:gd name="T18" fmla="*/ 0 w 24"/>
                  <a:gd name="T19" fmla="*/ 1 h 24"/>
                  <a:gd name="T20" fmla="*/ 2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4"/>
                  <a:gd name="T35" fmla="*/ 24 w 24"/>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close/>
                  </a:path>
                </a:pathLst>
              </a:custGeom>
              <a:solidFill>
                <a:srgbClr val="FF8C00"/>
              </a:solidFill>
              <a:ln w="9525">
                <a:solidFill>
                  <a:srgbClr val="FF8C00"/>
                </a:solidFill>
                <a:round/>
                <a:headEnd/>
                <a:tailEnd/>
              </a:ln>
            </p:spPr>
            <p:txBody>
              <a:bodyPr/>
              <a:lstStyle/>
              <a:p>
                <a:endParaRPr lang="en-US"/>
              </a:p>
            </p:txBody>
          </p:sp>
          <p:sp>
            <p:nvSpPr>
              <p:cNvPr id="22588" name="Freeform 659"/>
              <p:cNvSpPr>
                <a:spLocks noChangeAspect="1"/>
              </p:cNvSpPr>
              <p:nvPr/>
            </p:nvSpPr>
            <p:spPr bwMode="auto">
              <a:xfrm>
                <a:off x="3735" y="3154"/>
                <a:ext cx="19" cy="17"/>
              </a:xfrm>
              <a:custGeom>
                <a:avLst/>
                <a:gdLst>
                  <a:gd name="T0" fmla="*/ 2 w 24"/>
                  <a:gd name="T1" fmla="*/ 0 h 24"/>
                  <a:gd name="T2" fmla="*/ 2 w 24"/>
                  <a:gd name="T3" fmla="*/ 0 h 24"/>
                  <a:gd name="T4" fmla="*/ 2 w 24"/>
                  <a:gd name="T5" fmla="*/ 1 h 24"/>
                  <a:gd name="T6" fmla="*/ 2 w 24"/>
                  <a:gd name="T7" fmla="*/ 1 h 24"/>
                  <a:gd name="T8" fmla="*/ 2 w 24"/>
                  <a:gd name="T9" fmla="*/ 1 h 24"/>
                  <a:gd name="T10" fmla="*/ 2 w 24"/>
                  <a:gd name="T11" fmla="*/ 1 h 24"/>
                  <a:gd name="T12" fmla="*/ 2 w 24"/>
                  <a:gd name="T13" fmla="*/ 1 h 24"/>
                  <a:gd name="T14" fmla="*/ 2 w 24"/>
                  <a:gd name="T15" fmla="*/ 1 h 24"/>
                  <a:gd name="T16" fmla="*/ 0 w 24"/>
                  <a:gd name="T17" fmla="*/ 1 h 24"/>
                  <a:gd name="T18" fmla="*/ 0 w 24"/>
                  <a:gd name="T19" fmla="*/ 1 h 24"/>
                  <a:gd name="T20" fmla="*/ 2 w 24"/>
                  <a:gd name="T21" fmla="*/ 0 h 24"/>
                  <a:gd name="T22" fmla="*/ 2 w 24"/>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24"/>
                  <a:gd name="T38" fmla="*/ 24 w 2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lnTo>
                      <a:pt x="6"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89" name="Freeform 660"/>
              <p:cNvSpPr>
                <a:spLocks noChangeAspect="1"/>
              </p:cNvSpPr>
              <p:nvPr/>
            </p:nvSpPr>
            <p:spPr bwMode="auto">
              <a:xfrm>
                <a:off x="3795" y="3184"/>
                <a:ext cx="23" cy="17"/>
              </a:xfrm>
              <a:custGeom>
                <a:avLst/>
                <a:gdLst>
                  <a:gd name="T0" fmla="*/ 2 w 30"/>
                  <a:gd name="T1" fmla="*/ 1 h 24"/>
                  <a:gd name="T2" fmla="*/ 2 w 30"/>
                  <a:gd name="T3" fmla="*/ 0 h 24"/>
                  <a:gd name="T4" fmla="*/ 2 w 30"/>
                  <a:gd name="T5" fmla="*/ 0 h 24"/>
                  <a:gd name="T6" fmla="*/ 2 w 30"/>
                  <a:gd name="T7" fmla="*/ 1 h 24"/>
                  <a:gd name="T8" fmla="*/ 2 w 30"/>
                  <a:gd name="T9" fmla="*/ 1 h 24"/>
                  <a:gd name="T10" fmla="*/ 2 w 30"/>
                  <a:gd name="T11" fmla="*/ 1 h 24"/>
                  <a:gd name="T12" fmla="*/ 2 w 30"/>
                  <a:gd name="T13" fmla="*/ 1 h 24"/>
                  <a:gd name="T14" fmla="*/ 2 w 30"/>
                  <a:gd name="T15" fmla="*/ 1 h 24"/>
                  <a:gd name="T16" fmla="*/ 2 w 30"/>
                  <a:gd name="T17" fmla="*/ 1 h 24"/>
                  <a:gd name="T18" fmla="*/ 0 w 30"/>
                  <a:gd name="T19" fmla="*/ 1 h 24"/>
                  <a:gd name="T20" fmla="*/ 2 w 30"/>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24"/>
                  <a:gd name="T35" fmla="*/ 30 w 30"/>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close/>
                  </a:path>
                </a:pathLst>
              </a:custGeom>
              <a:solidFill>
                <a:srgbClr val="FF8C00"/>
              </a:solidFill>
              <a:ln w="9525">
                <a:solidFill>
                  <a:srgbClr val="FF8C00"/>
                </a:solidFill>
                <a:round/>
                <a:headEnd/>
                <a:tailEnd/>
              </a:ln>
            </p:spPr>
            <p:txBody>
              <a:bodyPr/>
              <a:lstStyle/>
              <a:p>
                <a:endParaRPr lang="en-US"/>
              </a:p>
            </p:txBody>
          </p:sp>
          <p:sp>
            <p:nvSpPr>
              <p:cNvPr id="22590" name="Freeform 661"/>
              <p:cNvSpPr>
                <a:spLocks noChangeAspect="1"/>
              </p:cNvSpPr>
              <p:nvPr/>
            </p:nvSpPr>
            <p:spPr bwMode="auto">
              <a:xfrm>
                <a:off x="3795" y="3184"/>
                <a:ext cx="23" cy="17"/>
              </a:xfrm>
              <a:custGeom>
                <a:avLst/>
                <a:gdLst>
                  <a:gd name="T0" fmla="*/ 2 w 30"/>
                  <a:gd name="T1" fmla="*/ 1 h 24"/>
                  <a:gd name="T2" fmla="*/ 2 w 30"/>
                  <a:gd name="T3" fmla="*/ 0 h 24"/>
                  <a:gd name="T4" fmla="*/ 2 w 30"/>
                  <a:gd name="T5" fmla="*/ 0 h 24"/>
                  <a:gd name="T6" fmla="*/ 2 w 30"/>
                  <a:gd name="T7" fmla="*/ 1 h 24"/>
                  <a:gd name="T8" fmla="*/ 2 w 30"/>
                  <a:gd name="T9" fmla="*/ 1 h 24"/>
                  <a:gd name="T10" fmla="*/ 2 w 30"/>
                  <a:gd name="T11" fmla="*/ 1 h 24"/>
                  <a:gd name="T12" fmla="*/ 2 w 30"/>
                  <a:gd name="T13" fmla="*/ 1 h 24"/>
                  <a:gd name="T14" fmla="*/ 2 w 30"/>
                  <a:gd name="T15" fmla="*/ 1 h 24"/>
                  <a:gd name="T16" fmla="*/ 2 w 30"/>
                  <a:gd name="T17" fmla="*/ 1 h 24"/>
                  <a:gd name="T18" fmla="*/ 0 w 30"/>
                  <a:gd name="T19" fmla="*/ 1 h 24"/>
                  <a:gd name="T20" fmla="*/ 2 w 30"/>
                  <a:gd name="T21" fmla="*/ 1 h 24"/>
                  <a:gd name="T22" fmla="*/ 2 w 30"/>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24"/>
                  <a:gd name="T38" fmla="*/ 30 w 30"/>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lnTo>
                      <a:pt x="6"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91" name="Freeform 662"/>
              <p:cNvSpPr>
                <a:spLocks noChangeAspect="1"/>
              </p:cNvSpPr>
              <p:nvPr/>
            </p:nvSpPr>
            <p:spPr bwMode="auto">
              <a:xfrm>
                <a:off x="3831" y="3206"/>
                <a:ext cx="23" cy="8"/>
              </a:xfrm>
              <a:custGeom>
                <a:avLst/>
                <a:gdLst>
                  <a:gd name="T0" fmla="*/ 0 w 30"/>
                  <a:gd name="T1" fmla="*/ 1 h 12"/>
                  <a:gd name="T2" fmla="*/ 2 w 30"/>
                  <a:gd name="T3" fmla="*/ 0 h 12"/>
                  <a:gd name="T4" fmla="*/ 2 w 30"/>
                  <a:gd name="T5" fmla="*/ 0 h 12"/>
                  <a:gd name="T6" fmla="*/ 2 w 30"/>
                  <a:gd name="T7" fmla="*/ 1 h 12"/>
                  <a:gd name="T8" fmla="*/ 2 w 30"/>
                  <a:gd name="T9" fmla="*/ 1 h 12"/>
                  <a:gd name="T10" fmla="*/ 2 w 30"/>
                  <a:gd name="T11" fmla="*/ 1 h 12"/>
                  <a:gd name="T12" fmla="*/ 2 w 30"/>
                  <a:gd name="T13" fmla="*/ 1 h 12"/>
                  <a:gd name="T14" fmla="*/ 0 w 30"/>
                  <a:gd name="T15" fmla="*/ 1 h 1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12"/>
                  <a:gd name="T26" fmla="*/ 30 w 3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12">
                    <a:moveTo>
                      <a:pt x="0" y="6"/>
                    </a:moveTo>
                    <a:lnTo>
                      <a:pt x="6" y="0"/>
                    </a:lnTo>
                    <a:lnTo>
                      <a:pt x="30" y="0"/>
                    </a:lnTo>
                    <a:lnTo>
                      <a:pt x="30" y="6"/>
                    </a:lnTo>
                    <a:lnTo>
                      <a:pt x="24" y="12"/>
                    </a:lnTo>
                    <a:lnTo>
                      <a:pt x="12" y="6"/>
                    </a:lnTo>
                    <a:lnTo>
                      <a:pt x="6" y="6"/>
                    </a:lnTo>
                    <a:lnTo>
                      <a:pt x="0" y="6"/>
                    </a:lnTo>
                    <a:close/>
                  </a:path>
                </a:pathLst>
              </a:custGeom>
              <a:solidFill>
                <a:srgbClr val="FF8C00"/>
              </a:solidFill>
              <a:ln w="9525">
                <a:solidFill>
                  <a:srgbClr val="FF8C00"/>
                </a:solidFill>
                <a:round/>
                <a:headEnd/>
                <a:tailEnd/>
              </a:ln>
            </p:spPr>
            <p:txBody>
              <a:bodyPr/>
              <a:lstStyle/>
              <a:p>
                <a:endParaRPr lang="en-US"/>
              </a:p>
            </p:txBody>
          </p:sp>
          <p:sp>
            <p:nvSpPr>
              <p:cNvPr id="22592" name="Freeform 663"/>
              <p:cNvSpPr>
                <a:spLocks noChangeAspect="1"/>
              </p:cNvSpPr>
              <p:nvPr/>
            </p:nvSpPr>
            <p:spPr bwMode="auto">
              <a:xfrm>
                <a:off x="3831" y="3206"/>
                <a:ext cx="23" cy="8"/>
              </a:xfrm>
              <a:custGeom>
                <a:avLst/>
                <a:gdLst>
                  <a:gd name="T0" fmla="*/ 0 w 30"/>
                  <a:gd name="T1" fmla="*/ 1 h 12"/>
                  <a:gd name="T2" fmla="*/ 2 w 30"/>
                  <a:gd name="T3" fmla="*/ 0 h 12"/>
                  <a:gd name="T4" fmla="*/ 2 w 30"/>
                  <a:gd name="T5" fmla="*/ 0 h 12"/>
                  <a:gd name="T6" fmla="*/ 2 w 30"/>
                  <a:gd name="T7" fmla="*/ 1 h 12"/>
                  <a:gd name="T8" fmla="*/ 2 w 30"/>
                  <a:gd name="T9" fmla="*/ 1 h 12"/>
                  <a:gd name="T10" fmla="*/ 2 w 30"/>
                  <a:gd name="T11" fmla="*/ 1 h 12"/>
                  <a:gd name="T12" fmla="*/ 2 w 30"/>
                  <a:gd name="T13" fmla="*/ 1 h 12"/>
                  <a:gd name="T14" fmla="*/ 0 w 30"/>
                  <a:gd name="T15" fmla="*/ 1 h 12"/>
                  <a:gd name="T16" fmla="*/ 0 w 30"/>
                  <a:gd name="T17" fmla="*/ 1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12"/>
                  <a:gd name="T29" fmla="*/ 30 w 30"/>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12">
                    <a:moveTo>
                      <a:pt x="0" y="6"/>
                    </a:moveTo>
                    <a:lnTo>
                      <a:pt x="6" y="0"/>
                    </a:lnTo>
                    <a:lnTo>
                      <a:pt x="30" y="0"/>
                    </a:lnTo>
                    <a:lnTo>
                      <a:pt x="30" y="6"/>
                    </a:lnTo>
                    <a:lnTo>
                      <a:pt x="24" y="12"/>
                    </a:lnTo>
                    <a:lnTo>
                      <a:pt x="12" y="6"/>
                    </a:lnTo>
                    <a:lnTo>
                      <a:pt x="6" y="6"/>
                    </a:lnTo>
                    <a:lnTo>
                      <a:pt x="0" y="6"/>
                    </a:lnTo>
                    <a:lnTo>
                      <a:pt x="0"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93" name="Freeform 664"/>
              <p:cNvSpPr>
                <a:spLocks noChangeAspect="1"/>
              </p:cNvSpPr>
              <p:nvPr/>
            </p:nvSpPr>
            <p:spPr bwMode="auto">
              <a:xfrm>
                <a:off x="3859" y="3214"/>
                <a:ext cx="27" cy="22"/>
              </a:xfrm>
              <a:custGeom>
                <a:avLst/>
                <a:gdLst>
                  <a:gd name="T0" fmla="*/ 2 w 36"/>
                  <a:gd name="T1" fmla="*/ 1 h 30"/>
                  <a:gd name="T2" fmla="*/ 2 w 36"/>
                  <a:gd name="T3" fmla="*/ 1 h 30"/>
                  <a:gd name="T4" fmla="*/ 2 w 36"/>
                  <a:gd name="T5" fmla="*/ 1 h 30"/>
                  <a:gd name="T6" fmla="*/ 2 w 36"/>
                  <a:gd name="T7" fmla="*/ 1 h 30"/>
                  <a:gd name="T8" fmla="*/ 2 w 36"/>
                  <a:gd name="T9" fmla="*/ 1 h 30"/>
                  <a:gd name="T10" fmla="*/ 2 w 36"/>
                  <a:gd name="T11" fmla="*/ 1 h 30"/>
                  <a:gd name="T12" fmla="*/ 2 w 36"/>
                  <a:gd name="T13" fmla="*/ 1 h 30"/>
                  <a:gd name="T14" fmla="*/ 2 w 36"/>
                  <a:gd name="T15" fmla="*/ 1 h 30"/>
                  <a:gd name="T16" fmla="*/ 0 w 36"/>
                  <a:gd name="T17" fmla="*/ 1 h 30"/>
                  <a:gd name="T18" fmla="*/ 0 w 36"/>
                  <a:gd name="T19" fmla="*/ 0 h 30"/>
                  <a:gd name="T20" fmla="*/ 2 w 36"/>
                  <a:gd name="T21" fmla="*/ 0 h 30"/>
                  <a:gd name="T22" fmla="*/ 2 w 36"/>
                  <a:gd name="T23" fmla="*/ 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30"/>
                  <a:gd name="T38" fmla="*/ 36 w 36"/>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close/>
                  </a:path>
                </a:pathLst>
              </a:custGeom>
              <a:solidFill>
                <a:srgbClr val="FF8C00"/>
              </a:solidFill>
              <a:ln w="9525">
                <a:solidFill>
                  <a:srgbClr val="FF8C00"/>
                </a:solidFill>
                <a:round/>
                <a:headEnd/>
                <a:tailEnd/>
              </a:ln>
            </p:spPr>
            <p:txBody>
              <a:bodyPr/>
              <a:lstStyle/>
              <a:p>
                <a:endParaRPr lang="en-US"/>
              </a:p>
            </p:txBody>
          </p:sp>
          <p:sp>
            <p:nvSpPr>
              <p:cNvPr id="22594" name="Freeform 665"/>
              <p:cNvSpPr>
                <a:spLocks noChangeAspect="1"/>
              </p:cNvSpPr>
              <p:nvPr/>
            </p:nvSpPr>
            <p:spPr bwMode="auto">
              <a:xfrm>
                <a:off x="3859" y="3214"/>
                <a:ext cx="27" cy="22"/>
              </a:xfrm>
              <a:custGeom>
                <a:avLst/>
                <a:gdLst>
                  <a:gd name="T0" fmla="*/ 2 w 36"/>
                  <a:gd name="T1" fmla="*/ 1 h 30"/>
                  <a:gd name="T2" fmla="*/ 2 w 36"/>
                  <a:gd name="T3" fmla="*/ 1 h 30"/>
                  <a:gd name="T4" fmla="*/ 2 w 36"/>
                  <a:gd name="T5" fmla="*/ 1 h 30"/>
                  <a:gd name="T6" fmla="*/ 2 w 36"/>
                  <a:gd name="T7" fmla="*/ 1 h 30"/>
                  <a:gd name="T8" fmla="*/ 2 w 36"/>
                  <a:gd name="T9" fmla="*/ 1 h 30"/>
                  <a:gd name="T10" fmla="*/ 2 w 36"/>
                  <a:gd name="T11" fmla="*/ 1 h 30"/>
                  <a:gd name="T12" fmla="*/ 2 w 36"/>
                  <a:gd name="T13" fmla="*/ 1 h 30"/>
                  <a:gd name="T14" fmla="*/ 2 w 36"/>
                  <a:gd name="T15" fmla="*/ 1 h 30"/>
                  <a:gd name="T16" fmla="*/ 0 w 36"/>
                  <a:gd name="T17" fmla="*/ 1 h 30"/>
                  <a:gd name="T18" fmla="*/ 0 w 36"/>
                  <a:gd name="T19" fmla="*/ 0 h 30"/>
                  <a:gd name="T20" fmla="*/ 2 w 36"/>
                  <a:gd name="T21" fmla="*/ 0 h 30"/>
                  <a:gd name="T22" fmla="*/ 2 w 36"/>
                  <a:gd name="T23" fmla="*/ 1 h 30"/>
                  <a:gd name="T24" fmla="*/ 2 w 36"/>
                  <a:gd name="T25" fmla="*/ 1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0"/>
                  <a:gd name="T41" fmla="*/ 36 w 36"/>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lnTo>
                      <a:pt x="12"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95" name="Freeform 666"/>
              <p:cNvSpPr>
                <a:spLocks noChangeAspect="1"/>
              </p:cNvSpPr>
              <p:nvPr/>
            </p:nvSpPr>
            <p:spPr bwMode="auto">
              <a:xfrm>
                <a:off x="3886" y="3258"/>
                <a:ext cx="51" cy="65"/>
              </a:xfrm>
              <a:custGeom>
                <a:avLst/>
                <a:gdLst>
                  <a:gd name="T0" fmla="*/ 2 w 66"/>
                  <a:gd name="T1" fmla="*/ 0 h 90"/>
                  <a:gd name="T2" fmla="*/ 2 w 66"/>
                  <a:gd name="T3" fmla="*/ 0 h 90"/>
                  <a:gd name="T4" fmla="*/ 2 w 66"/>
                  <a:gd name="T5" fmla="*/ 1 h 90"/>
                  <a:gd name="T6" fmla="*/ 2 w 66"/>
                  <a:gd name="T7" fmla="*/ 1 h 90"/>
                  <a:gd name="T8" fmla="*/ 2 w 66"/>
                  <a:gd name="T9" fmla="*/ 1 h 90"/>
                  <a:gd name="T10" fmla="*/ 2 w 66"/>
                  <a:gd name="T11" fmla="*/ 1 h 90"/>
                  <a:gd name="T12" fmla="*/ 2 w 66"/>
                  <a:gd name="T13" fmla="*/ 1 h 90"/>
                  <a:gd name="T14" fmla="*/ 2 w 66"/>
                  <a:gd name="T15" fmla="*/ 1 h 90"/>
                  <a:gd name="T16" fmla="*/ 2 w 66"/>
                  <a:gd name="T17" fmla="*/ 1 h 90"/>
                  <a:gd name="T18" fmla="*/ 2 w 66"/>
                  <a:gd name="T19" fmla="*/ 1 h 90"/>
                  <a:gd name="T20" fmla="*/ 2 w 66"/>
                  <a:gd name="T21" fmla="*/ 1 h 90"/>
                  <a:gd name="T22" fmla="*/ 2 w 66"/>
                  <a:gd name="T23" fmla="*/ 1 h 90"/>
                  <a:gd name="T24" fmla="*/ 2 w 66"/>
                  <a:gd name="T25" fmla="*/ 1 h 90"/>
                  <a:gd name="T26" fmla="*/ 2 w 66"/>
                  <a:gd name="T27" fmla="*/ 1 h 90"/>
                  <a:gd name="T28" fmla="*/ 2 w 66"/>
                  <a:gd name="T29" fmla="*/ 1 h 90"/>
                  <a:gd name="T30" fmla="*/ 2 w 66"/>
                  <a:gd name="T31" fmla="*/ 1 h 90"/>
                  <a:gd name="T32" fmla="*/ 2 w 66"/>
                  <a:gd name="T33" fmla="*/ 1 h 90"/>
                  <a:gd name="T34" fmla="*/ 2 w 66"/>
                  <a:gd name="T35" fmla="*/ 1 h 90"/>
                  <a:gd name="T36" fmla="*/ 2 w 66"/>
                  <a:gd name="T37" fmla="*/ 1 h 90"/>
                  <a:gd name="T38" fmla="*/ 2 w 66"/>
                  <a:gd name="T39" fmla="*/ 1 h 90"/>
                  <a:gd name="T40" fmla="*/ 2 w 66"/>
                  <a:gd name="T41" fmla="*/ 1 h 90"/>
                  <a:gd name="T42" fmla="*/ 2 w 66"/>
                  <a:gd name="T43" fmla="*/ 1 h 90"/>
                  <a:gd name="T44" fmla="*/ 0 w 66"/>
                  <a:gd name="T45" fmla="*/ 1 h 90"/>
                  <a:gd name="T46" fmla="*/ 0 w 66"/>
                  <a:gd name="T47" fmla="*/ 1 h 90"/>
                  <a:gd name="T48" fmla="*/ 2 w 66"/>
                  <a:gd name="T49" fmla="*/ 1 h 90"/>
                  <a:gd name="T50" fmla="*/ 2 w 66"/>
                  <a:gd name="T51" fmla="*/ 0 h 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90"/>
                  <a:gd name="T80" fmla="*/ 66 w 66"/>
                  <a:gd name="T81" fmla="*/ 90 h 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close/>
                  </a:path>
                </a:pathLst>
              </a:custGeom>
              <a:solidFill>
                <a:srgbClr val="FF8C00"/>
              </a:solidFill>
              <a:ln w="9525">
                <a:solidFill>
                  <a:srgbClr val="FF8C00"/>
                </a:solidFill>
                <a:round/>
                <a:headEnd/>
                <a:tailEnd/>
              </a:ln>
            </p:spPr>
            <p:txBody>
              <a:bodyPr/>
              <a:lstStyle/>
              <a:p>
                <a:endParaRPr lang="en-US"/>
              </a:p>
            </p:txBody>
          </p:sp>
          <p:sp>
            <p:nvSpPr>
              <p:cNvPr id="22596" name="Freeform 667"/>
              <p:cNvSpPr>
                <a:spLocks noChangeAspect="1"/>
              </p:cNvSpPr>
              <p:nvPr/>
            </p:nvSpPr>
            <p:spPr bwMode="auto">
              <a:xfrm>
                <a:off x="3886" y="3258"/>
                <a:ext cx="51" cy="65"/>
              </a:xfrm>
              <a:custGeom>
                <a:avLst/>
                <a:gdLst>
                  <a:gd name="T0" fmla="*/ 2 w 66"/>
                  <a:gd name="T1" fmla="*/ 0 h 90"/>
                  <a:gd name="T2" fmla="*/ 2 w 66"/>
                  <a:gd name="T3" fmla="*/ 0 h 90"/>
                  <a:gd name="T4" fmla="*/ 2 w 66"/>
                  <a:gd name="T5" fmla="*/ 1 h 90"/>
                  <a:gd name="T6" fmla="*/ 2 w 66"/>
                  <a:gd name="T7" fmla="*/ 1 h 90"/>
                  <a:gd name="T8" fmla="*/ 2 w 66"/>
                  <a:gd name="T9" fmla="*/ 1 h 90"/>
                  <a:gd name="T10" fmla="*/ 2 w 66"/>
                  <a:gd name="T11" fmla="*/ 1 h 90"/>
                  <a:gd name="T12" fmla="*/ 2 w 66"/>
                  <a:gd name="T13" fmla="*/ 1 h 90"/>
                  <a:gd name="T14" fmla="*/ 2 w 66"/>
                  <a:gd name="T15" fmla="*/ 1 h 90"/>
                  <a:gd name="T16" fmla="*/ 2 w 66"/>
                  <a:gd name="T17" fmla="*/ 1 h 90"/>
                  <a:gd name="T18" fmla="*/ 2 w 66"/>
                  <a:gd name="T19" fmla="*/ 1 h 90"/>
                  <a:gd name="T20" fmla="*/ 2 w 66"/>
                  <a:gd name="T21" fmla="*/ 1 h 90"/>
                  <a:gd name="T22" fmla="*/ 2 w 66"/>
                  <a:gd name="T23" fmla="*/ 1 h 90"/>
                  <a:gd name="T24" fmla="*/ 2 w 66"/>
                  <a:gd name="T25" fmla="*/ 1 h 90"/>
                  <a:gd name="T26" fmla="*/ 2 w 66"/>
                  <a:gd name="T27" fmla="*/ 1 h 90"/>
                  <a:gd name="T28" fmla="*/ 2 w 66"/>
                  <a:gd name="T29" fmla="*/ 1 h 90"/>
                  <a:gd name="T30" fmla="*/ 2 w 66"/>
                  <a:gd name="T31" fmla="*/ 1 h 90"/>
                  <a:gd name="T32" fmla="*/ 2 w 66"/>
                  <a:gd name="T33" fmla="*/ 1 h 90"/>
                  <a:gd name="T34" fmla="*/ 2 w 66"/>
                  <a:gd name="T35" fmla="*/ 1 h 90"/>
                  <a:gd name="T36" fmla="*/ 2 w 66"/>
                  <a:gd name="T37" fmla="*/ 1 h 90"/>
                  <a:gd name="T38" fmla="*/ 2 w 66"/>
                  <a:gd name="T39" fmla="*/ 1 h 90"/>
                  <a:gd name="T40" fmla="*/ 2 w 66"/>
                  <a:gd name="T41" fmla="*/ 1 h 90"/>
                  <a:gd name="T42" fmla="*/ 2 w 66"/>
                  <a:gd name="T43" fmla="*/ 1 h 90"/>
                  <a:gd name="T44" fmla="*/ 0 w 66"/>
                  <a:gd name="T45" fmla="*/ 1 h 90"/>
                  <a:gd name="T46" fmla="*/ 0 w 66"/>
                  <a:gd name="T47" fmla="*/ 1 h 90"/>
                  <a:gd name="T48" fmla="*/ 2 w 66"/>
                  <a:gd name="T49" fmla="*/ 1 h 90"/>
                  <a:gd name="T50" fmla="*/ 2 w 66"/>
                  <a:gd name="T51" fmla="*/ 0 h 90"/>
                  <a:gd name="T52" fmla="*/ 2 w 66"/>
                  <a:gd name="T53" fmla="*/ 1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
                  <a:gd name="T82" fmla="*/ 0 h 90"/>
                  <a:gd name="T83" fmla="*/ 66 w 66"/>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lnTo>
                      <a:pt x="6"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97" name="Freeform 668"/>
              <p:cNvSpPr>
                <a:spLocks noChangeAspect="1"/>
              </p:cNvSpPr>
              <p:nvPr/>
            </p:nvSpPr>
            <p:spPr bwMode="auto">
              <a:xfrm>
                <a:off x="3845" y="3219"/>
                <a:ext cx="9" cy="8"/>
              </a:xfrm>
              <a:custGeom>
                <a:avLst/>
                <a:gdLst>
                  <a:gd name="T0" fmla="*/ 0 w 12"/>
                  <a:gd name="T1" fmla="*/ 1 h 12"/>
                  <a:gd name="T2" fmla="*/ 0 w 12"/>
                  <a:gd name="T3" fmla="*/ 0 h 12"/>
                  <a:gd name="T4" fmla="*/ 2 w 12"/>
                  <a:gd name="T5" fmla="*/ 0 h 12"/>
                  <a:gd name="T6" fmla="*/ 2 w 12"/>
                  <a:gd name="T7" fmla="*/ 1 h 12"/>
                  <a:gd name="T8" fmla="*/ 2 w 12"/>
                  <a:gd name="T9" fmla="*/ 1 h 12"/>
                  <a:gd name="T10" fmla="*/ 2 w 12"/>
                  <a:gd name="T11" fmla="*/ 1 h 12"/>
                  <a:gd name="T12" fmla="*/ 0 w 12"/>
                  <a:gd name="T13" fmla="*/ 1 h 12"/>
                  <a:gd name="T14" fmla="*/ 0 w 12"/>
                  <a:gd name="T15" fmla="*/ 1 h 12"/>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2"/>
                  <a:gd name="T26" fmla="*/ 12 w 1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2">
                    <a:moveTo>
                      <a:pt x="0" y="6"/>
                    </a:moveTo>
                    <a:lnTo>
                      <a:pt x="0" y="0"/>
                    </a:lnTo>
                    <a:lnTo>
                      <a:pt x="6" y="0"/>
                    </a:lnTo>
                    <a:lnTo>
                      <a:pt x="6" y="6"/>
                    </a:lnTo>
                    <a:lnTo>
                      <a:pt x="12" y="6"/>
                    </a:lnTo>
                    <a:lnTo>
                      <a:pt x="6" y="12"/>
                    </a:lnTo>
                    <a:lnTo>
                      <a:pt x="0" y="12"/>
                    </a:lnTo>
                    <a:lnTo>
                      <a:pt x="0" y="6"/>
                    </a:lnTo>
                    <a:close/>
                  </a:path>
                </a:pathLst>
              </a:custGeom>
              <a:solidFill>
                <a:srgbClr val="FF8C00"/>
              </a:solidFill>
              <a:ln w="9525">
                <a:solidFill>
                  <a:srgbClr val="FF8C00"/>
                </a:solidFill>
                <a:round/>
                <a:headEnd/>
                <a:tailEnd/>
              </a:ln>
            </p:spPr>
            <p:txBody>
              <a:bodyPr/>
              <a:lstStyle/>
              <a:p>
                <a:endParaRPr lang="en-US"/>
              </a:p>
            </p:txBody>
          </p:sp>
          <p:sp>
            <p:nvSpPr>
              <p:cNvPr id="22598" name="Freeform 669"/>
              <p:cNvSpPr>
                <a:spLocks noChangeAspect="1"/>
              </p:cNvSpPr>
              <p:nvPr/>
            </p:nvSpPr>
            <p:spPr bwMode="auto">
              <a:xfrm>
                <a:off x="3845" y="3219"/>
                <a:ext cx="9" cy="8"/>
              </a:xfrm>
              <a:custGeom>
                <a:avLst/>
                <a:gdLst>
                  <a:gd name="T0" fmla="*/ 0 w 12"/>
                  <a:gd name="T1" fmla="*/ 1 h 12"/>
                  <a:gd name="T2" fmla="*/ 0 w 12"/>
                  <a:gd name="T3" fmla="*/ 0 h 12"/>
                  <a:gd name="T4" fmla="*/ 2 w 12"/>
                  <a:gd name="T5" fmla="*/ 0 h 12"/>
                  <a:gd name="T6" fmla="*/ 2 w 12"/>
                  <a:gd name="T7" fmla="*/ 1 h 12"/>
                  <a:gd name="T8" fmla="*/ 2 w 12"/>
                  <a:gd name="T9" fmla="*/ 1 h 12"/>
                  <a:gd name="T10" fmla="*/ 2 w 12"/>
                  <a:gd name="T11" fmla="*/ 1 h 12"/>
                  <a:gd name="T12" fmla="*/ 0 w 12"/>
                  <a:gd name="T13" fmla="*/ 1 h 12"/>
                  <a:gd name="T14" fmla="*/ 0 w 12"/>
                  <a:gd name="T15" fmla="*/ 1 h 12"/>
                  <a:gd name="T16" fmla="*/ 0 w 12"/>
                  <a:gd name="T17" fmla="*/ 1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0" y="6"/>
                    </a:moveTo>
                    <a:lnTo>
                      <a:pt x="0" y="0"/>
                    </a:lnTo>
                    <a:lnTo>
                      <a:pt x="6" y="0"/>
                    </a:lnTo>
                    <a:lnTo>
                      <a:pt x="6" y="6"/>
                    </a:lnTo>
                    <a:lnTo>
                      <a:pt x="12" y="6"/>
                    </a:lnTo>
                    <a:lnTo>
                      <a:pt x="6" y="12"/>
                    </a:lnTo>
                    <a:lnTo>
                      <a:pt x="0" y="12"/>
                    </a:lnTo>
                    <a:lnTo>
                      <a:pt x="0" y="6"/>
                    </a:lnTo>
                    <a:lnTo>
                      <a:pt x="0"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99" name="Freeform 670"/>
              <p:cNvSpPr>
                <a:spLocks noChangeAspect="1"/>
              </p:cNvSpPr>
              <p:nvPr/>
            </p:nvSpPr>
            <p:spPr bwMode="auto">
              <a:xfrm>
                <a:off x="3607" y="2184"/>
                <a:ext cx="234" cy="355"/>
              </a:xfrm>
              <a:custGeom>
                <a:avLst/>
                <a:gdLst>
                  <a:gd name="T0" fmla="*/ 2 w 306"/>
                  <a:gd name="T1" fmla="*/ 1 h 492"/>
                  <a:gd name="T2" fmla="*/ 0 w 306"/>
                  <a:gd name="T3" fmla="*/ 1 h 492"/>
                  <a:gd name="T4" fmla="*/ 2 w 306"/>
                  <a:gd name="T5" fmla="*/ 1 h 492"/>
                  <a:gd name="T6" fmla="*/ 2 w 306"/>
                  <a:gd name="T7" fmla="*/ 1 h 492"/>
                  <a:gd name="T8" fmla="*/ 2 w 306"/>
                  <a:gd name="T9" fmla="*/ 1 h 492"/>
                  <a:gd name="T10" fmla="*/ 2 w 306"/>
                  <a:gd name="T11" fmla="*/ 1 h 492"/>
                  <a:gd name="T12" fmla="*/ 2 w 306"/>
                  <a:gd name="T13" fmla="*/ 0 h 492"/>
                  <a:gd name="T14" fmla="*/ 2 w 306"/>
                  <a:gd name="T15" fmla="*/ 1 h 492"/>
                  <a:gd name="T16" fmla="*/ 2 w 306"/>
                  <a:gd name="T17" fmla="*/ 1 h 492"/>
                  <a:gd name="T18" fmla="*/ 2 w 306"/>
                  <a:gd name="T19" fmla="*/ 1 h 492"/>
                  <a:gd name="T20" fmla="*/ 2 w 306"/>
                  <a:gd name="T21" fmla="*/ 1 h 492"/>
                  <a:gd name="T22" fmla="*/ 2 w 306"/>
                  <a:gd name="T23" fmla="*/ 1 h 492"/>
                  <a:gd name="T24" fmla="*/ 2 w 306"/>
                  <a:gd name="T25" fmla="*/ 1 h 492"/>
                  <a:gd name="T26" fmla="*/ 2 w 306"/>
                  <a:gd name="T27" fmla="*/ 1 h 492"/>
                  <a:gd name="T28" fmla="*/ 2 w 306"/>
                  <a:gd name="T29" fmla="*/ 1 h 492"/>
                  <a:gd name="T30" fmla="*/ 2 w 306"/>
                  <a:gd name="T31" fmla="*/ 1 h 492"/>
                  <a:gd name="T32" fmla="*/ 2 w 306"/>
                  <a:gd name="T33" fmla="*/ 1 h 492"/>
                  <a:gd name="T34" fmla="*/ 2 w 306"/>
                  <a:gd name="T35" fmla="*/ 1 h 492"/>
                  <a:gd name="T36" fmla="*/ 2 w 306"/>
                  <a:gd name="T37" fmla="*/ 1 h 492"/>
                  <a:gd name="T38" fmla="*/ 2 w 306"/>
                  <a:gd name="T39" fmla="*/ 1 h 492"/>
                  <a:gd name="T40" fmla="*/ 2 w 306"/>
                  <a:gd name="T41" fmla="*/ 1 h 492"/>
                  <a:gd name="T42" fmla="*/ 2 w 306"/>
                  <a:gd name="T43" fmla="*/ 1 h 492"/>
                  <a:gd name="T44" fmla="*/ 2 w 306"/>
                  <a:gd name="T45" fmla="*/ 1 h 492"/>
                  <a:gd name="T46" fmla="*/ 2 w 306"/>
                  <a:gd name="T47" fmla="*/ 1 h 492"/>
                  <a:gd name="T48" fmla="*/ 2 w 306"/>
                  <a:gd name="T49" fmla="*/ 1 h 492"/>
                  <a:gd name="T50" fmla="*/ 2 w 306"/>
                  <a:gd name="T51" fmla="*/ 1 h 492"/>
                  <a:gd name="T52" fmla="*/ 2 w 306"/>
                  <a:gd name="T53" fmla="*/ 1 h 492"/>
                  <a:gd name="T54" fmla="*/ 2 w 306"/>
                  <a:gd name="T55" fmla="*/ 1 h 492"/>
                  <a:gd name="T56" fmla="*/ 2 w 306"/>
                  <a:gd name="T57" fmla="*/ 1 h 492"/>
                  <a:gd name="T58" fmla="*/ 2 w 306"/>
                  <a:gd name="T59" fmla="*/ 1 h 4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6"/>
                  <a:gd name="T91" fmla="*/ 0 h 492"/>
                  <a:gd name="T92" fmla="*/ 306 w 306"/>
                  <a:gd name="T93" fmla="*/ 492 h 4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close/>
                  </a:path>
                </a:pathLst>
              </a:custGeom>
              <a:solidFill>
                <a:srgbClr val="FF4500"/>
              </a:solidFill>
              <a:ln w="9525">
                <a:solidFill>
                  <a:srgbClr val="FF4500"/>
                </a:solidFill>
                <a:round/>
                <a:headEnd/>
                <a:tailEnd/>
              </a:ln>
            </p:spPr>
            <p:txBody>
              <a:bodyPr/>
              <a:lstStyle/>
              <a:p>
                <a:endParaRPr lang="en-US"/>
              </a:p>
            </p:txBody>
          </p:sp>
          <p:sp>
            <p:nvSpPr>
              <p:cNvPr id="22600" name="Freeform 671"/>
              <p:cNvSpPr>
                <a:spLocks noChangeAspect="1"/>
              </p:cNvSpPr>
              <p:nvPr/>
            </p:nvSpPr>
            <p:spPr bwMode="auto">
              <a:xfrm>
                <a:off x="3607" y="2184"/>
                <a:ext cx="234" cy="355"/>
              </a:xfrm>
              <a:custGeom>
                <a:avLst/>
                <a:gdLst>
                  <a:gd name="T0" fmla="*/ 2 w 306"/>
                  <a:gd name="T1" fmla="*/ 1 h 492"/>
                  <a:gd name="T2" fmla="*/ 0 w 306"/>
                  <a:gd name="T3" fmla="*/ 1 h 492"/>
                  <a:gd name="T4" fmla="*/ 2 w 306"/>
                  <a:gd name="T5" fmla="*/ 1 h 492"/>
                  <a:gd name="T6" fmla="*/ 2 w 306"/>
                  <a:gd name="T7" fmla="*/ 1 h 492"/>
                  <a:gd name="T8" fmla="*/ 2 w 306"/>
                  <a:gd name="T9" fmla="*/ 1 h 492"/>
                  <a:gd name="T10" fmla="*/ 2 w 306"/>
                  <a:gd name="T11" fmla="*/ 1 h 492"/>
                  <a:gd name="T12" fmla="*/ 2 w 306"/>
                  <a:gd name="T13" fmla="*/ 0 h 492"/>
                  <a:gd name="T14" fmla="*/ 2 w 306"/>
                  <a:gd name="T15" fmla="*/ 1 h 492"/>
                  <a:gd name="T16" fmla="*/ 2 w 306"/>
                  <a:gd name="T17" fmla="*/ 1 h 492"/>
                  <a:gd name="T18" fmla="*/ 2 w 306"/>
                  <a:gd name="T19" fmla="*/ 1 h 492"/>
                  <a:gd name="T20" fmla="*/ 2 w 306"/>
                  <a:gd name="T21" fmla="*/ 1 h 492"/>
                  <a:gd name="T22" fmla="*/ 2 w 306"/>
                  <a:gd name="T23" fmla="*/ 1 h 492"/>
                  <a:gd name="T24" fmla="*/ 2 w 306"/>
                  <a:gd name="T25" fmla="*/ 1 h 492"/>
                  <a:gd name="T26" fmla="*/ 2 w 306"/>
                  <a:gd name="T27" fmla="*/ 1 h 492"/>
                  <a:gd name="T28" fmla="*/ 2 w 306"/>
                  <a:gd name="T29" fmla="*/ 1 h 492"/>
                  <a:gd name="T30" fmla="*/ 2 w 306"/>
                  <a:gd name="T31" fmla="*/ 1 h 492"/>
                  <a:gd name="T32" fmla="*/ 2 w 306"/>
                  <a:gd name="T33" fmla="*/ 1 h 492"/>
                  <a:gd name="T34" fmla="*/ 2 w 306"/>
                  <a:gd name="T35" fmla="*/ 1 h 492"/>
                  <a:gd name="T36" fmla="*/ 2 w 306"/>
                  <a:gd name="T37" fmla="*/ 1 h 492"/>
                  <a:gd name="T38" fmla="*/ 2 w 306"/>
                  <a:gd name="T39" fmla="*/ 1 h 492"/>
                  <a:gd name="T40" fmla="*/ 2 w 306"/>
                  <a:gd name="T41" fmla="*/ 1 h 492"/>
                  <a:gd name="T42" fmla="*/ 2 w 306"/>
                  <a:gd name="T43" fmla="*/ 1 h 492"/>
                  <a:gd name="T44" fmla="*/ 2 w 306"/>
                  <a:gd name="T45" fmla="*/ 1 h 492"/>
                  <a:gd name="T46" fmla="*/ 2 w 306"/>
                  <a:gd name="T47" fmla="*/ 1 h 492"/>
                  <a:gd name="T48" fmla="*/ 2 w 306"/>
                  <a:gd name="T49" fmla="*/ 1 h 492"/>
                  <a:gd name="T50" fmla="*/ 2 w 306"/>
                  <a:gd name="T51" fmla="*/ 1 h 492"/>
                  <a:gd name="T52" fmla="*/ 2 w 306"/>
                  <a:gd name="T53" fmla="*/ 1 h 492"/>
                  <a:gd name="T54" fmla="*/ 2 w 306"/>
                  <a:gd name="T55" fmla="*/ 1 h 492"/>
                  <a:gd name="T56" fmla="*/ 2 w 306"/>
                  <a:gd name="T57" fmla="*/ 1 h 492"/>
                  <a:gd name="T58" fmla="*/ 2 w 306"/>
                  <a:gd name="T59" fmla="*/ 1 h 492"/>
                  <a:gd name="T60" fmla="*/ 2 w 306"/>
                  <a:gd name="T61" fmla="*/ 1 h 4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6"/>
                  <a:gd name="T94" fmla="*/ 0 h 492"/>
                  <a:gd name="T95" fmla="*/ 306 w 306"/>
                  <a:gd name="T96" fmla="*/ 492 h 4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lnTo>
                      <a:pt x="138" y="46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01" name="Freeform 672"/>
              <p:cNvSpPr>
                <a:spLocks noChangeAspect="1"/>
              </p:cNvSpPr>
              <p:nvPr/>
            </p:nvSpPr>
            <p:spPr bwMode="auto">
              <a:xfrm>
                <a:off x="4532" y="2543"/>
                <a:ext cx="151" cy="260"/>
              </a:xfrm>
              <a:custGeom>
                <a:avLst/>
                <a:gdLst>
                  <a:gd name="T0" fmla="*/ 2 w 198"/>
                  <a:gd name="T1" fmla="*/ 1 h 360"/>
                  <a:gd name="T2" fmla="*/ 2 w 198"/>
                  <a:gd name="T3" fmla="*/ 1 h 360"/>
                  <a:gd name="T4" fmla="*/ 2 w 198"/>
                  <a:gd name="T5" fmla="*/ 1 h 360"/>
                  <a:gd name="T6" fmla="*/ 2 w 198"/>
                  <a:gd name="T7" fmla="*/ 1 h 360"/>
                  <a:gd name="T8" fmla="*/ 2 w 198"/>
                  <a:gd name="T9" fmla="*/ 1 h 360"/>
                  <a:gd name="T10" fmla="*/ 2 w 198"/>
                  <a:gd name="T11" fmla="*/ 1 h 360"/>
                  <a:gd name="T12" fmla="*/ 2 w 198"/>
                  <a:gd name="T13" fmla="*/ 1 h 360"/>
                  <a:gd name="T14" fmla="*/ 2 w 198"/>
                  <a:gd name="T15" fmla="*/ 1 h 360"/>
                  <a:gd name="T16" fmla="*/ 2 w 198"/>
                  <a:gd name="T17" fmla="*/ 1 h 360"/>
                  <a:gd name="T18" fmla="*/ 0 w 198"/>
                  <a:gd name="T19" fmla="*/ 1 h 360"/>
                  <a:gd name="T20" fmla="*/ 0 w 198"/>
                  <a:gd name="T21" fmla="*/ 1 h 360"/>
                  <a:gd name="T22" fmla="*/ 2 w 198"/>
                  <a:gd name="T23" fmla="*/ 1 h 360"/>
                  <a:gd name="T24" fmla="*/ 2 w 198"/>
                  <a:gd name="T25" fmla="*/ 1 h 360"/>
                  <a:gd name="T26" fmla="*/ 2 w 198"/>
                  <a:gd name="T27" fmla="*/ 1 h 360"/>
                  <a:gd name="T28" fmla="*/ 2 w 198"/>
                  <a:gd name="T29" fmla="*/ 1 h 360"/>
                  <a:gd name="T30" fmla="*/ 2 w 198"/>
                  <a:gd name="T31" fmla="*/ 1 h 360"/>
                  <a:gd name="T32" fmla="*/ 2 w 198"/>
                  <a:gd name="T33" fmla="*/ 1 h 360"/>
                  <a:gd name="T34" fmla="*/ 2 w 198"/>
                  <a:gd name="T35" fmla="*/ 1 h 360"/>
                  <a:gd name="T36" fmla="*/ 2 w 198"/>
                  <a:gd name="T37" fmla="*/ 1 h 360"/>
                  <a:gd name="T38" fmla="*/ 2 w 198"/>
                  <a:gd name="T39" fmla="*/ 0 h 360"/>
                  <a:gd name="T40" fmla="*/ 2 w 198"/>
                  <a:gd name="T41" fmla="*/ 1 h 360"/>
                  <a:gd name="T42" fmla="*/ 2 w 198"/>
                  <a:gd name="T43" fmla="*/ 1 h 360"/>
                  <a:gd name="T44" fmla="*/ 2 w 198"/>
                  <a:gd name="T45" fmla="*/ 1 h 360"/>
                  <a:gd name="T46" fmla="*/ 2 w 198"/>
                  <a:gd name="T47" fmla="*/ 1 h 360"/>
                  <a:gd name="T48" fmla="*/ 2 w 198"/>
                  <a:gd name="T49" fmla="*/ 1 h 360"/>
                  <a:gd name="T50" fmla="*/ 2 w 198"/>
                  <a:gd name="T51" fmla="*/ 1 h 360"/>
                  <a:gd name="T52" fmla="*/ 2 w 198"/>
                  <a:gd name="T53" fmla="*/ 1 h 360"/>
                  <a:gd name="T54" fmla="*/ 2 w 198"/>
                  <a:gd name="T55" fmla="*/ 1 h 360"/>
                  <a:gd name="T56" fmla="*/ 2 w 198"/>
                  <a:gd name="T57" fmla="*/ 1 h 360"/>
                  <a:gd name="T58" fmla="*/ 2 w 198"/>
                  <a:gd name="T59" fmla="*/ 1 h 360"/>
                  <a:gd name="T60" fmla="*/ 2 w 198"/>
                  <a:gd name="T61" fmla="*/ 1 h 360"/>
                  <a:gd name="T62" fmla="*/ 2 w 198"/>
                  <a:gd name="T63" fmla="*/ 1 h 360"/>
                  <a:gd name="T64" fmla="*/ 2 w 198"/>
                  <a:gd name="T65" fmla="*/ 1 h 3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8"/>
                  <a:gd name="T100" fmla="*/ 0 h 360"/>
                  <a:gd name="T101" fmla="*/ 198 w 198"/>
                  <a:gd name="T102" fmla="*/ 360 h 3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8" h="360">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close/>
                  </a:path>
                </a:pathLst>
              </a:custGeom>
              <a:solidFill>
                <a:srgbClr val="FF4500"/>
              </a:solidFill>
              <a:ln w="9525">
                <a:solidFill>
                  <a:srgbClr val="FF4500"/>
                </a:solidFill>
                <a:round/>
                <a:headEnd/>
                <a:tailEnd/>
              </a:ln>
            </p:spPr>
            <p:txBody>
              <a:bodyPr/>
              <a:lstStyle/>
              <a:p>
                <a:endParaRPr lang="en-US"/>
              </a:p>
            </p:txBody>
          </p:sp>
          <p:sp>
            <p:nvSpPr>
              <p:cNvPr id="22602" name="Freeform 673"/>
              <p:cNvSpPr>
                <a:spLocks noChangeAspect="1"/>
              </p:cNvSpPr>
              <p:nvPr/>
            </p:nvSpPr>
            <p:spPr bwMode="auto">
              <a:xfrm>
                <a:off x="4532" y="2543"/>
                <a:ext cx="151" cy="264"/>
              </a:xfrm>
              <a:custGeom>
                <a:avLst/>
                <a:gdLst>
                  <a:gd name="T0" fmla="*/ 2 w 198"/>
                  <a:gd name="T1" fmla="*/ 1 h 366"/>
                  <a:gd name="T2" fmla="*/ 2 w 198"/>
                  <a:gd name="T3" fmla="*/ 1 h 366"/>
                  <a:gd name="T4" fmla="*/ 2 w 198"/>
                  <a:gd name="T5" fmla="*/ 1 h 366"/>
                  <a:gd name="T6" fmla="*/ 2 w 198"/>
                  <a:gd name="T7" fmla="*/ 1 h 366"/>
                  <a:gd name="T8" fmla="*/ 2 w 198"/>
                  <a:gd name="T9" fmla="*/ 1 h 366"/>
                  <a:gd name="T10" fmla="*/ 2 w 198"/>
                  <a:gd name="T11" fmla="*/ 1 h 366"/>
                  <a:gd name="T12" fmla="*/ 2 w 198"/>
                  <a:gd name="T13" fmla="*/ 1 h 366"/>
                  <a:gd name="T14" fmla="*/ 2 w 198"/>
                  <a:gd name="T15" fmla="*/ 1 h 366"/>
                  <a:gd name="T16" fmla="*/ 2 w 198"/>
                  <a:gd name="T17" fmla="*/ 1 h 366"/>
                  <a:gd name="T18" fmla="*/ 0 w 198"/>
                  <a:gd name="T19" fmla="*/ 1 h 366"/>
                  <a:gd name="T20" fmla="*/ 0 w 198"/>
                  <a:gd name="T21" fmla="*/ 1 h 366"/>
                  <a:gd name="T22" fmla="*/ 2 w 198"/>
                  <a:gd name="T23" fmla="*/ 1 h 366"/>
                  <a:gd name="T24" fmla="*/ 2 w 198"/>
                  <a:gd name="T25" fmla="*/ 1 h 366"/>
                  <a:gd name="T26" fmla="*/ 2 w 198"/>
                  <a:gd name="T27" fmla="*/ 1 h 366"/>
                  <a:gd name="T28" fmla="*/ 2 w 198"/>
                  <a:gd name="T29" fmla="*/ 1 h 366"/>
                  <a:gd name="T30" fmla="*/ 2 w 198"/>
                  <a:gd name="T31" fmla="*/ 1 h 366"/>
                  <a:gd name="T32" fmla="*/ 2 w 198"/>
                  <a:gd name="T33" fmla="*/ 1 h 366"/>
                  <a:gd name="T34" fmla="*/ 2 w 198"/>
                  <a:gd name="T35" fmla="*/ 1 h 366"/>
                  <a:gd name="T36" fmla="*/ 2 w 198"/>
                  <a:gd name="T37" fmla="*/ 1 h 366"/>
                  <a:gd name="T38" fmla="*/ 2 w 198"/>
                  <a:gd name="T39" fmla="*/ 0 h 366"/>
                  <a:gd name="T40" fmla="*/ 2 w 198"/>
                  <a:gd name="T41" fmla="*/ 1 h 366"/>
                  <a:gd name="T42" fmla="*/ 2 w 198"/>
                  <a:gd name="T43" fmla="*/ 1 h 366"/>
                  <a:gd name="T44" fmla="*/ 2 w 198"/>
                  <a:gd name="T45" fmla="*/ 1 h 366"/>
                  <a:gd name="T46" fmla="*/ 2 w 198"/>
                  <a:gd name="T47" fmla="*/ 1 h 366"/>
                  <a:gd name="T48" fmla="*/ 2 w 198"/>
                  <a:gd name="T49" fmla="*/ 1 h 366"/>
                  <a:gd name="T50" fmla="*/ 2 w 198"/>
                  <a:gd name="T51" fmla="*/ 1 h 366"/>
                  <a:gd name="T52" fmla="*/ 2 w 198"/>
                  <a:gd name="T53" fmla="*/ 1 h 366"/>
                  <a:gd name="T54" fmla="*/ 2 w 198"/>
                  <a:gd name="T55" fmla="*/ 1 h 366"/>
                  <a:gd name="T56" fmla="*/ 2 w 198"/>
                  <a:gd name="T57" fmla="*/ 1 h 366"/>
                  <a:gd name="T58" fmla="*/ 2 w 198"/>
                  <a:gd name="T59" fmla="*/ 1 h 366"/>
                  <a:gd name="T60" fmla="*/ 2 w 198"/>
                  <a:gd name="T61" fmla="*/ 1 h 366"/>
                  <a:gd name="T62" fmla="*/ 2 w 198"/>
                  <a:gd name="T63" fmla="*/ 1 h 366"/>
                  <a:gd name="T64" fmla="*/ 2 w 198"/>
                  <a:gd name="T65" fmla="*/ 1 h 366"/>
                  <a:gd name="T66" fmla="*/ 2 w 198"/>
                  <a:gd name="T67" fmla="*/ 1 h 3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8"/>
                  <a:gd name="T103" fmla="*/ 0 h 366"/>
                  <a:gd name="T104" fmla="*/ 198 w 198"/>
                  <a:gd name="T105" fmla="*/ 366 h 3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8" h="366">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lnTo>
                      <a:pt x="126" y="36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03" name="Freeform 674"/>
              <p:cNvSpPr>
                <a:spLocks noChangeAspect="1"/>
              </p:cNvSpPr>
              <p:nvPr/>
            </p:nvSpPr>
            <p:spPr bwMode="auto">
              <a:xfrm>
                <a:off x="4669" y="2569"/>
                <a:ext cx="114" cy="191"/>
              </a:xfrm>
              <a:custGeom>
                <a:avLst/>
                <a:gdLst>
                  <a:gd name="T0" fmla="*/ 0 w 150"/>
                  <a:gd name="T1" fmla="*/ 1 h 264"/>
                  <a:gd name="T2" fmla="*/ 0 w 150"/>
                  <a:gd name="T3" fmla="*/ 1 h 264"/>
                  <a:gd name="T4" fmla="*/ 2 w 150"/>
                  <a:gd name="T5" fmla="*/ 1 h 264"/>
                  <a:gd name="T6" fmla="*/ 2 w 150"/>
                  <a:gd name="T7" fmla="*/ 1 h 264"/>
                  <a:gd name="T8" fmla="*/ 2 w 150"/>
                  <a:gd name="T9" fmla="*/ 1 h 264"/>
                  <a:gd name="T10" fmla="*/ 0 w 150"/>
                  <a:gd name="T11" fmla="*/ 1 h 264"/>
                  <a:gd name="T12" fmla="*/ 2 w 150"/>
                  <a:gd name="T13" fmla="*/ 1 h 264"/>
                  <a:gd name="T14" fmla="*/ 2 w 150"/>
                  <a:gd name="T15" fmla="*/ 1 h 264"/>
                  <a:gd name="T16" fmla="*/ 2 w 150"/>
                  <a:gd name="T17" fmla="*/ 0 h 264"/>
                  <a:gd name="T18" fmla="*/ 2 w 150"/>
                  <a:gd name="T19" fmla="*/ 1 h 264"/>
                  <a:gd name="T20" fmla="*/ 2 w 150"/>
                  <a:gd name="T21" fmla="*/ 1 h 264"/>
                  <a:gd name="T22" fmla="*/ 2 w 150"/>
                  <a:gd name="T23" fmla="*/ 1 h 264"/>
                  <a:gd name="T24" fmla="*/ 2 w 150"/>
                  <a:gd name="T25" fmla="*/ 1 h 264"/>
                  <a:gd name="T26" fmla="*/ 2 w 150"/>
                  <a:gd name="T27" fmla="*/ 1 h 264"/>
                  <a:gd name="T28" fmla="*/ 2 w 150"/>
                  <a:gd name="T29" fmla="*/ 1 h 264"/>
                  <a:gd name="T30" fmla="*/ 2 w 150"/>
                  <a:gd name="T31" fmla="*/ 1 h 264"/>
                  <a:gd name="T32" fmla="*/ 2 w 150"/>
                  <a:gd name="T33" fmla="*/ 1 h 264"/>
                  <a:gd name="T34" fmla="*/ 2 w 150"/>
                  <a:gd name="T35" fmla="*/ 1 h 264"/>
                  <a:gd name="T36" fmla="*/ 2 w 150"/>
                  <a:gd name="T37" fmla="*/ 1 h 264"/>
                  <a:gd name="T38" fmla="*/ 2 w 150"/>
                  <a:gd name="T39" fmla="*/ 1 h 264"/>
                  <a:gd name="T40" fmla="*/ 2 w 150"/>
                  <a:gd name="T41" fmla="*/ 1 h 264"/>
                  <a:gd name="T42" fmla="*/ 2 w 150"/>
                  <a:gd name="T43" fmla="*/ 1 h 264"/>
                  <a:gd name="T44" fmla="*/ 0 w 150"/>
                  <a:gd name="T45" fmla="*/ 1 h 2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264"/>
                  <a:gd name="T71" fmla="*/ 150 w 150"/>
                  <a:gd name="T72" fmla="*/ 264 h 2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264">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close/>
                  </a:path>
                </a:pathLst>
              </a:custGeom>
              <a:solidFill>
                <a:srgbClr val="FF4500"/>
              </a:solidFill>
              <a:ln w="9525">
                <a:solidFill>
                  <a:srgbClr val="FF4500"/>
                </a:solidFill>
                <a:round/>
                <a:headEnd/>
                <a:tailEnd/>
              </a:ln>
            </p:spPr>
            <p:txBody>
              <a:bodyPr/>
              <a:lstStyle/>
              <a:p>
                <a:endParaRPr lang="en-US"/>
              </a:p>
            </p:txBody>
          </p:sp>
          <p:sp>
            <p:nvSpPr>
              <p:cNvPr id="22604" name="Freeform 675"/>
              <p:cNvSpPr>
                <a:spLocks noChangeAspect="1"/>
              </p:cNvSpPr>
              <p:nvPr/>
            </p:nvSpPr>
            <p:spPr bwMode="auto">
              <a:xfrm>
                <a:off x="4669" y="2569"/>
                <a:ext cx="114" cy="195"/>
              </a:xfrm>
              <a:custGeom>
                <a:avLst/>
                <a:gdLst>
                  <a:gd name="T0" fmla="*/ 0 w 150"/>
                  <a:gd name="T1" fmla="*/ 1 h 270"/>
                  <a:gd name="T2" fmla="*/ 0 w 150"/>
                  <a:gd name="T3" fmla="*/ 1 h 270"/>
                  <a:gd name="T4" fmla="*/ 2 w 150"/>
                  <a:gd name="T5" fmla="*/ 1 h 270"/>
                  <a:gd name="T6" fmla="*/ 2 w 150"/>
                  <a:gd name="T7" fmla="*/ 1 h 270"/>
                  <a:gd name="T8" fmla="*/ 2 w 150"/>
                  <a:gd name="T9" fmla="*/ 1 h 270"/>
                  <a:gd name="T10" fmla="*/ 0 w 150"/>
                  <a:gd name="T11" fmla="*/ 1 h 270"/>
                  <a:gd name="T12" fmla="*/ 2 w 150"/>
                  <a:gd name="T13" fmla="*/ 1 h 270"/>
                  <a:gd name="T14" fmla="*/ 2 w 150"/>
                  <a:gd name="T15" fmla="*/ 1 h 270"/>
                  <a:gd name="T16" fmla="*/ 2 w 150"/>
                  <a:gd name="T17" fmla="*/ 0 h 270"/>
                  <a:gd name="T18" fmla="*/ 2 w 150"/>
                  <a:gd name="T19" fmla="*/ 1 h 270"/>
                  <a:gd name="T20" fmla="*/ 2 w 150"/>
                  <a:gd name="T21" fmla="*/ 1 h 270"/>
                  <a:gd name="T22" fmla="*/ 2 w 150"/>
                  <a:gd name="T23" fmla="*/ 1 h 270"/>
                  <a:gd name="T24" fmla="*/ 2 w 150"/>
                  <a:gd name="T25" fmla="*/ 1 h 270"/>
                  <a:gd name="T26" fmla="*/ 2 w 150"/>
                  <a:gd name="T27" fmla="*/ 1 h 270"/>
                  <a:gd name="T28" fmla="*/ 2 w 150"/>
                  <a:gd name="T29" fmla="*/ 1 h 270"/>
                  <a:gd name="T30" fmla="*/ 2 w 150"/>
                  <a:gd name="T31" fmla="*/ 1 h 270"/>
                  <a:gd name="T32" fmla="*/ 2 w 150"/>
                  <a:gd name="T33" fmla="*/ 1 h 270"/>
                  <a:gd name="T34" fmla="*/ 2 w 150"/>
                  <a:gd name="T35" fmla="*/ 1 h 270"/>
                  <a:gd name="T36" fmla="*/ 2 w 150"/>
                  <a:gd name="T37" fmla="*/ 1 h 270"/>
                  <a:gd name="T38" fmla="*/ 2 w 150"/>
                  <a:gd name="T39" fmla="*/ 1 h 270"/>
                  <a:gd name="T40" fmla="*/ 2 w 150"/>
                  <a:gd name="T41" fmla="*/ 1 h 270"/>
                  <a:gd name="T42" fmla="*/ 2 w 150"/>
                  <a:gd name="T43" fmla="*/ 1 h 270"/>
                  <a:gd name="T44" fmla="*/ 0 w 150"/>
                  <a:gd name="T45" fmla="*/ 1 h 270"/>
                  <a:gd name="T46" fmla="*/ 0 w 150"/>
                  <a:gd name="T47" fmla="*/ 1 h 2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270"/>
                  <a:gd name="T74" fmla="*/ 150 w 150"/>
                  <a:gd name="T75" fmla="*/ 270 h 2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270">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lnTo>
                      <a:pt x="0" y="27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05" name="Freeform 676"/>
              <p:cNvSpPr>
                <a:spLocks noChangeAspect="1"/>
              </p:cNvSpPr>
              <p:nvPr/>
            </p:nvSpPr>
            <p:spPr bwMode="auto">
              <a:xfrm>
                <a:off x="4339" y="2504"/>
                <a:ext cx="234" cy="148"/>
              </a:xfrm>
              <a:custGeom>
                <a:avLst/>
                <a:gdLst>
                  <a:gd name="T0" fmla="*/ 2 w 306"/>
                  <a:gd name="T1" fmla="*/ 1 h 204"/>
                  <a:gd name="T2" fmla="*/ 2 w 306"/>
                  <a:gd name="T3" fmla="*/ 1 h 204"/>
                  <a:gd name="T4" fmla="*/ 2 w 306"/>
                  <a:gd name="T5" fmla="*/ 1 h 204"/>
                  <a:gd name="T6" fmla="*/ 2 w 306"/>
                  <a:gd name="T7" fmla="*/ 1 h 204"/>
                  <a:gd name="T8" fmla="*/ 2 w 306"/>
                  <a:gd name="T9" fmla="*/ 1 h 204"/>
                  <a:gd name="T10" fmla="*/ 0 w 306"/>
                  <a:gd name="T11" fmla="*/ 1 h 204"/>
                  <a:gd name="T12" fmla="*/ 2 w 306"/>
                  <a:gd name="T13" fmla="*/ 1 h 204"/>
                  <a:gd name="T14" fmla="*/ 2 w 306"/>
                  <a:gd name="T15" fmla="*/ 1 h 204"/>
                  <a:gd name="T16" fmla="*/ 2 w 306"/>
                  <a:gd name="T17" fmla="*/ 1 h 204"/>
                  <a:gd name="T18" fmla="*/ 2 w 306"/>
                  <a:gd name="T19" fmla="*/ 0 h 204"/>
                  <a:gd name="T20" fmla="*/ 2 w 306"/>
                  <a:gd name="T21" fmla="*/ 1 h 204"/>
                  <a:gd name="T22" fmla="*/ 2 w 306"/>
                  <a:gd name="T23" fmla="*/ 1 h 204"/>
                  <a:gd name="T24" fmla="*/ 2 w 306"/>
                  <a:gd name="T25" fmla="*/ 1 h 204"/>
                  <a:gd name="T26" fmla="*/ 2 w 306"/>
                  <a:gd name="T27" fmla="*/ 1 h 204"/>
                  <a:gd name="T28" fmla="*/ 2 w 306"/>
                  <a:gd name="T29" fmla="*/ 1 h 204"/>
                  <a:gd name="T30" fmla="*/ 2 w 306"/>
                  <a:gd name="T31" fmla="*/ 1 h 204"/>
                  <a:gd name="T32" fmla="*/ 2 w 306"/>
                  <a:gd name="T33" fmla="*/ 1 h 204"/>
                  <a:gd name="T34" fmla="*/ 2 w 306"/>
                  <a:gd name="T35" fmla="*/ 1 h 204"/>
                  <a:gd name="T36" fmla="*/ 2 w 306"/>
                  <a:gd name="T37" fmla="*/ 1 h 204"/>
                  <a:gd name="T38" fmla="*/ 2 w 306"/>
                  <a:gd name="T39" fmla="*/ 1 h 204"/>
                  <a:gd name="T40" fmla="*/ 2 w 306"/>
                  <a:gd name="T41" fmla="*/ 1 h 204"/>
                  <a:gd name="T42" fmla="*/ 2 w 306"/>
                  <a:gd name="T43" fmla="*/ 1 h 2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6"/>
                  <a:gd name="T67" fmla="*/ 0 h 204"/>
                  <a:gd name="T68" fmla="*/ 306 w 306"/>
                  <a:gd name="T69" fmla="*/ 204 h 2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6" h="204">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close/>
                  </a:path>
                </a:pathLst>
              </a:custGeom>
              <a:solidFill>
                <a:srgbClr val="FF8C00"/>
              </a:solidFill>
              <a:ln w="9525">
                <a:solidFill>
                  <a:srgbClr val="FF8C00"/>
                </a:solidFill>
                <a:round/>
                <a:headEnd/>
                <a:tailEnd/>
              </a:ln>
            </p:spPr>
            <p:txBody>
              <a:bodyPr/>
              <a:lstStyle/>
              <a:p>
                <a:endParaRPr lang="en-US"/>
              </a:p>
            </p:txBody>
          </p:sp>
          <p:sp>
            <p:nvSpPr>
              <p:cNvPr id="22606" name="Freeform 677"/>
              <p:cNvSpPr>
                <a:spLocks noChangeAspect="1"/>
              </p:cNvSpPr>
              <p:nvPr/>
            </p:nvSpPr>
            <p:spPr bwMode="auto">
              <a:xfrm>
                <a:off x="4339" y="2504"/>
                <a:ext cx="234" cy="152"/>
              </a:xfrm>
              <a:custGeom>
                <a:avLst/>
                <a:gdLst>
                  <a:gd name="T0" fmla="*/ 2 w 306"/>
                  <a:gd name="T1" fmla="*/ 1 h 210"/>
                  <a:gd name="T2" fmla="*/ 2 w 306"/>
                  <a:gd name="T3" fmla="*/ 1 h 210"/>
                  <a:gd name="T4" fmla="*/ 2 w 306"/>
                  <a:gd name="T5" fmla="*/ 1 h 210"/>
                  <a:gd name="T6" fmla="*/ 2 w 306"/>
                  <a:gd name="T7" fmla="*/ 1 h 210"/>
                  <a:gd name="T8" fmla="*/ 2 w 306"/>
                  <a:gd name="T9" fmla="*/ 1 h 210"/>
                  <a:gd name="T10" fmla="*/ 0 w 306"/>
                  <a:gd name="T11" fmla="*/ 1 h 210"/>
                  <a:gd name="T12" fmla="*/ 2 w 306"/>
                  <a:gd name="T13" fmla="*/ 1 h 210"/>
                  <a:gd name="T14" fmla="*/ 2 w 306"/>
                  <a:gd name="T15" fmla="*/ 1 h 210"/>
                  <a:gd name="T16" fmla="*/ 2 w 306"/>
                  <a:gd name="T17" fmla="*/ 1 h 210"/>
                  <a:gd name="T18" fmla="*/ 2 w 306"/>
                  <a:gd name="T19" fmla="*/ 0 h 210"/>
                  <a:gd name="T20" fmla="*/ 2 w 306"/>
                  <a:gd name="T21" fmla="*/ 1 h 210"/>
                  <a:gd name="T22" fmla="*/ 2 w 306"/>
                  <a:gd name="T23" fmla="*/ 1 h 210"/>
                  <a:gd name="T24" fmla="*/ 2 w 306"/>
                  <a:gd name="T25" fmla="*/ 1 h 210"/>
                  <a:gd name="T26" fmla="*/ 2 w 306"/>
                  <a:gd name="T27" fmla="*/ 1 h 210"/>
                  <a:gd name="T28" fmla="*/ 2 w 306"/>
                  <a:gd name="T29" fmla="*/ 1 h 210"/>
                  <a:gd name="T30" fmla="*/ 2 w 306"/>
                  <a:gd name="T31" fmla="*/ 1 h 210"/>
                  <a:gd name="T32" fmla="*/ 2 w 306"/>
                  <a:gd name="T33" fmla="*/ 1 h 210"/>
                  <a:gd name="T34" fmla="*/ 2 w 306"/>
                  <a:gd name="T35" fmla="*/ 1 h 210"/>
                  <a:gd name="T36" fmla="*/ 2 w 306"/>
                  <a:gd name="T37" fmla="*/ 1 h 210"/>
                  <a:gd name="T38" fmla="*/ 2 w 306"/>
                  <a:gd name="T39" fmla="*/ 1 h 210"/>
                  <a:gd name="T40" fmla="*/ 2 w 306"/>
                  <a:gd name="T41" fmla="*/ 1 h 210"/>
                  <a:gd name="T42" fmla="*/ 2 w 306"/>
                  <a:gd name="T43" fmla="*/ 1 h 210"/>
                  <a:gd name="T44" fmla="*/ 2 w 306"/>
                  <a:gd name="T45" fmla="*/ 1 h 2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6"/>
                  <a:gd name="T70" fmla="*/ 0 h 210"/>
                  <a:gd name="T71" fmla="*/ 306 w 306"/>
                  <a:gd name="T72" fmla="*/ 210 h 2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6" h="210">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lnTo>
                      <a:pt x="252" y="21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07" name="Freeform 678"/>
              <p:cNvSpPr>
                <a:spLocks noChangeAspect="1"/>
              </p:cNvSpPr>
              <p:nvPr/>
            </p:nvSpPr>
            <p:spPr bwMode="auto">
              <a:xfrm>
                <a:off x="4129" y="2665"/>
                <a:ext cx="288" cy="142"/>
              </a:xfrm>
              <a:custGeom>
                <a:avLst/>
                <a:gdLst>
                  <a:gd name="T0" fmla="*/ 2 w 378"/>
                  <a:gd name="T1" fmla="*/ 1 h 198"/>
                  <a:gd name="T2" fmla="*/ 2 w 378"/>
                  <a:gd name="T3" fmla="*/ 1 h 198"/>
                  <a:gd name="T4" fmla="*/ 2 w 378"/>
                  <a:gd name="T5" fmla="*/ 1 h 198"/>
                  <a:gd name="T6" fmla="*/ 2 w 378"/>
                  <a:gd name="T7" fmla="*/ 1 h 198"/>
                  <a:gd name="T8" fmla="*/ 2 w 378"/>
                  <a:gd name="T9" fmla="*/ 1 h 198"/>
                  <a:gd name="T10" fmla="*/ 0 w 378"/>
                  <a:gd name="T11" fmla="*/ 1 h 198"/>
                  <a:gd name="T12" fmla="*/ 2 w 378"/>
                  <a:gd name="T13" fmla="*/ 0 h 198"/>
                  <a:gd name="T14" fmla="*/ 2 w 378"/>
                  <a:gd name="T15" fmla="*/ 1 h 198"/>
                  <a:gd name="T16" fmla="*/ 2 w 378"/>
                  <a:gd name="T17" fmla="*/ 1 h 1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8"/>
                  <a:gd name="T28" fmla="*/ 0 h 198"/>
                  <a:gd name="T29" fmla="*/ 378 w 378"/>
                  <a:gd name="T30" fmla="*/ 198 h 1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8" h="198">
                    <a:moveTo>
                      <a:pt x="342" y="6"/>
                    </a:moveTo>
                    <a:lnTo>
                      <a:pt x="360" y="18"/>
                    </a:lnTo>
                    <a:lnTo>
                      <a:pt x="348" y="36"/>
                    </a:lnTo>
                    <a:lnTo>
                      <a:pt x="378" y="60"/>
                    </a:lnTo>
                    <a:lnTo>
                      <a:pt x="378" y="198"/>
                    </a:lnTo>
                    <a:lnTo>
                      <a:pt x="0" y="192"/>
                    </a:lnTo>
                    <a:lnTo>
                      <a:pt x="12" y="0"/>
                    </a:lnTo>
                    <a:lnTo>
                      <a:pt x="336" y="6"/>
                    </a:lnTo>
                    <a:lnTo>
                      <a:pt x="342" y="6"/>
                    </a:lnTo>
                    <a:close/>
                  </a:path>
                </a:pathLst>
              </a:custGeom>
              <a:solidFill>
                <a:srgbClr val="FF8C00"/>
              </a:solidFill>
              <a:ln w="9525">
                <a:solidFill>
                  <a:srgbClr val="FF8C00"/>
                </a:solidFill>
                <a:round/>
                <a:headEnd/>
                <a:tailEnd/>
              </a:ln>
            </p:spPr>
            <p:txBody>
              <a:bodyPr/>
              <a:lstStyle/>
              <a:p>
                <a:endParaRPr lang="en-US"/>
              </a:p>
            </p:txBody>
          </p:sp>
          <p:sp>
            <p:nvSpPr>
              <p:cNvPr id="22608" name="Freeform 679"/>
              <p:cNvSpPr>
                <a:spLocks noChangeAspect="1"/>
              </p:cNvSpPr>
              <p:nvPr/>
            </p:nvSpPr>
            <p:spPr bwMode="auto">
              <a:xfrm>
                <a:off x="4129" y="2665"/>
                <a:ext cx="288" cy="142"/>
              </a:xfrm>
              <a:custGeom>
                <a:avLst/>
                <a:gdLst>
                  <a:gd name="T0" fmla="*/ 2 w 378"/>
                  <a:gd name="T1" fmla="*/ 1 h 198"/>
                  <a:gd name="T2" fmla="*/ 2 w 378"/>
                  <a:gd name="T3" fmla="*/ 1 h 198"/>
                  <a:gd name="T4" fmla="*/ 2 w 378"/>
                  <a:gd name="T5" fmla="*/ 1 h 198"/>
                  <a:gd name="T6" fmla="*/ 2 w 378"/>
                  <a:gd name="T7" fmla="*/ 1 h 198"/>
                  <a:gd name="T8" fmla="*/ 2 w 378"/>
                  <a:gd name="T9" fmla="*/ 1 h 198"/>
                  <a:gd name="T10" fmla="*/ 0 w 378"/>
                  <a:gd name="T11" fmla="*/ 1 h 198"/>
                  <a:gd name="T12" fmla="*/ 2 w 378"/>
                  <a:gd name="T13" fmla="*/ 0 h 198"/>
                  <a:gd name="T14" fmla="*/ 2 w 378"/>
                  <a:gd name="T15" fmla="*/ 1 h 198"/>
                  <a:gd name="T16" fmla="*/ 2 w 378"/>
                  <a:gd name="T17" fmla="*/ 1 h 198"/>
                  <a:gd name="T18" fmla="*/ 2 w 378"/>
                  <a:gd name="T19" fmla="*/ 1 h 1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8"/>
                  <a:gd name="T31" fmla="*/ 0 h 198"/>
                  <a:gd name="T32" fmla="*/ 378 w 378"/>
                  <a:gd name="T33" fmla="*/ 198 h 1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8" h="198">
                    <a:moveTo>
                      <a:pt x="342" y="6"/>
                    </a:moveTo>
                    <a:lnTo>
                      <a:pt x="360" y="18"/>
                    </a:lnTo>
                    <a:lnTo>
                      <a:pt x="348" y="36"/>
                    </a:lnTo>
                    <a:lnTo>
                      <a:pt x="378" y="60"/>
                    </a:lnTo>
                    <a:lnTo>
                      <a:pt x="378" y="198"/>
                    </a:lnTo>
                    <a:lnTo>
                      <a:pt x="0" y="192"/>
                    </a:lnTo>
                    <a:lnTo>
                      <a:pt x="12" y="0"/>
                    </a:lnTo>
                    <a:lnTo>
                      <a:pt x="336" y="6"/>
                    </a:lnTo>
                    <a:lnTo>
                      <a:pt x="342" y="6"/>
                    </a:lnTo>
                    <a:lnTo>
                      <a:pt x="342"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09" name="Freeform 680"/>
              <p:cNvSpPr>
                <a:spLocks noChangeAspect="1"/>
              </p:cNvSpPr>
              <p:nvPr/>
            </p:nvSpPr>
            <p:spPr bwMode="auto">
              <a:xfrm>
                <a:off x="4619" y="2686"/>
                <a:ext cx="283" cy="139"/>
              </a:xfrm>
              <a:custGeom>
                <a:avLst/>
                <a:gdLst>
                  <a:gd name="T0" fmla="*/ 2 w 372"/>
                  <a:gd name="T1" fmla="*/ 1 h 192"/>
                  <a:gd name="T2" fmla="*/ 2 w 372"/>
                  <a:gd name="T3" fmla="*/ 1 h 192"/>
                  <a:gd name="T4" fmla="*/ 2 w 372"/>
                  <a:gd name="T5" fmla="*/ 1 h 192"/>
                  <a:gd name="T6" fmla="*/ 0 w 372"/>
                  <a:gd name="T7" fmla="*/ 1 h 192"/>
                  <a:gd name="T8" fmla="*/ 2 w 372"/>
                  <a:gd name="T9" fmla="*/ 1 h 192"/>
                  <a:gd name="T10" fmla="*/ 2 w 372"/>
                  <a:gd name="T11" fmla="*/ 1 h 192"/>
                  <a:gd name="T12" fmla="*/ 2 w 372"/>
                  <a:gd name="T13" fmla="*/ 1 h 192"/>
                  <a:gd name="T14" fmla="*/ 2 w 372"/>
                  <a:gd name="T15" fmla="*/ 1 h 192"/>
                  <a:gd name="T16" fmla="*/ 2 w 372"/>
                  <a:gd name="T17" fmla="*/ 1 h 192"/>
                  <a:gd name="T18" fmla="*/ 2 w 372"/>
                  <a:gd name="T19" fmla="*/ 1 h 192"/>
                  <a:gd name="T20" fmla="*/ 2 w 372"/>
                  <a:gd name="T21" fmla="*/ 1 h 192"/>
                  <a:gd name="T22" fmla="*/ 2 w 372"/>
                  <a:gd name="T23" fmla="*/ 1 h 192"/>
                  <a:gd name="T24" fmla="*/ 2 w 372"/>
                  <a:gd name="T25" fmla="*/ 1 h 192"/>
                  <a:gd name="T26" fmla="*/ 2 w 372"/>
                  <a:gd name="T27" fmla="*/ 1 h 192"/>
                  <a:gd name="T28" fmla="*/ 2 w 372"/>
                  <a:gd name="T29" fmla="*/ 1 h 192"/>
                  <a:gd name="T30" fmla="*/ 2 w 372"/>
                  <a:gd name="T31" fmla="*/ 1 h 192"/>
                  <a:gd name="T32" fmla="*/ 2 w 372"/>
                  <a:gd name="T33" fmla="*/ 1 h 192"/>
                  <a:gd name="T34" fmla="*/ 2 w 372"/>
                  <a:gd name="T35" fmla="*/ 1 h 192"/>
                  <a:gd name="T36" fmla="*/ 2 w 372"/>
                  <a:gd name="T37" fmla="*/ 1 h 192"/>
                  <a:gd name="T38" fmla="*/ 2 w 372"/>
                  <a:gd name="T39" fmla="*/ 1 h 192"/>
                  <a:gd name="T40" fmla="*/ 2 w 372"/>
                  <a:gd name="T41" fmla="*/ 1 h 192"/>
                  <a:gd name="T42" fmla="*/ 2 w 372"/>
                  <a:gd name="T43" fmla="*/ 1 h 192"/>
                  <a:gd name="T44" fmla="*/ 2 w 372"/>
                  <a:gd name="T45" fmla="*/ 1 h 192"/>
                  <a:gd name="T46" fmla="*/ 2 w 372"/>
                  <a:gd name="T47" fmla="*/ 1 h 192"/>
                  <a:gd name="T48" fmla="*/ 2 w 372"/>
                  <a:gd name="T49" fmla="*/ 1 h 192"/>
                  <a:gd name="T50" fmla="*/ 2 w 372"/>
                  <a:gd name="T51" fmla="*/ 1 h 192"/>
                  <a:gd name="T52" fmla="*/ 2 w 372"/>
                  <a:gd name="T53" fmla="*/ 0 h 192"/>
                  <a:gd name="T54" fmla="*/ 2 w 372"/>
                  <a:gd name="T55" fmla="*/ 1 h 192"/>
                  <a:gd name="T56" fmla="*/ 2 w 372"/>
                  <a:gd name="T57" fmla="*/ 1 h 192"/>
                  <a:gd name="T58" fmla="*/ 2 w 372"/>
                  <a:gd name="T59" fmla="*/ 1 h 192"/>
                  <a:gd name="T60" fmla="*/ 2 w 372"/>
                  <a:gd name="T61" fmla="*/ 1 h 192"/>
                  <a:gd name="T62" fmla="*/ 2 w 372"/>
                  <a:gd name="T63" fmla="*/ 1 h 192"/>
                  <a:gd name="T64" fmla="*/ 2 w 372"/>
                  <a:gd name="T65" fmla="*/ 1 h 192"/>
                  <a:gd name="T66" fmla="*/ 2 w 372"/>
                  <a:gd name="T67" fmla="*/ 1 h 192"/>
                  <a:gd name="T68" fmla="*/ 2 w 372"/>
                  <a:gd name="T69" fmla="*/ 1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2"/>
                  <a:gd name="T106" fmla="*/ 0 h 192"/>
                  <a:gd name="T107" fmla="*/ 372 w 372"/>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close/>
                  </a:path>
                </a:pathLst>
              </a:custGeom>
              <a:solidFill>
                <a:srgbClr val="B22222"/>
              </a:solidFill>
              <a:ln w="9525">
                <a:solidFill>
                  <a:srgbClr val="B22222"/>
                </a:solidFill>
                <a:round/>
                <a:headEnd/>
                <a:tailEnd/>
              </a:ln>
            </p:spPr>
            <p:txBody>
              <a:bodyPr/>
              <a:lstStyle/>
              <a:p>
                <a:endParaRPr lang="en-US"/>
              </a:p>
            </p:txBody>
          </p:sp>
          <p:sp>
            <p:nvSpPr>
              <p:cNvPr id="22610" name="Freeform 681"/>
              <p:cNvSpPr>
                <a:spLocks noChangeAspect="1"/>
              </p:cNvSpPr>
              <p:nvPr/>
            </p:nvSpPr>
            <p:spPr bwMode="auto">
              <a:xfrm>
                <a:off x="4619" y="2686"/>
                <a:ext cx="283" cy="139"/>
              </a:xfrm>
              <a:custGeom>
                <a:avLst/>
                <a:gdLst>
                  <a:gd name="T0" fmla="*/ 2 w 372"/>
                  <a:gd name="T1" fmla="*/ 1 h 192"/>
                  <a:gd name="T2" fmla="*/ 2 w 372"/>
                  <a:gd name="T3" fmla="*/ 1 h 192"/>
                  <a:gd name="T4" fmla="*/ 2 w 372"/>
                  <a:gd name="T5" fmla="*/ 1 h 192"/>
                  <a:gd name="T6" fmla="*/ 0 w 372"/>
                  <a:gd name="T7" fmla="*/ 1 h 192"/>
                  <a:gd name="T8" fmla="*/ 2 w 372"/>
                  <a:gd name="T9" fmla="*/ 1 h 192"/>
                  <a:gd name="T10" fmla="*/ 2 w 372"/>
                  <a:gd name="T11" fmla="*/ 1 h 192"/>
                  <a:gd name="T12" fmla="*/ 2 w 372"/>
                  <a:gd name="T13" fmla="*/ 1 h 192"/>
                  <a:gd name="T14" fmla="*/ 2 w 372"/>
                  <a:gd name="T15" fmla="*/ 1 h 192"/>
                  <a:gd name="T16" fmla="*/ 2 w 372"/>
                  <a:gd name="T17" fmla="*/ 1 h 192"/>
                  <a:gd name="T18" fmla="*/ 2 w 372"/>
                  <a:gd name="T19" fmla="*/ 1 h 192"/>
                  <a:gd name="T20" fmla="*/ 2 w 372"/>
                  <a:gd name="T21" fmla="*/ 1 h 192"/>
                  <a:gd name="T22" fmla="*/ 2 w 372"/>
                  <a:gd name="T23" fmla="*/ 1 h 192"/>
                  <a:gd name="T24" fmla="*/ 2 w 372"/>
                  <a:gd name="T25" fmla="*/ 1 h 192"/>
                  <a:gd name="T26" fmla="*/ 2 w 372"/>
                  <a:gd name="T27" fmla="*/ 1 h 192"/>
                  <a:gd name="T28" fmla="*/ 2 w 372"/>
                  <a:gd name="T29" fmla="*/ 1 h 192"/>
                  <a:gd name="T30" fmla="*/ 2 w 372"/>
                  <a:gd name="T31" fmla="*/ 1 h 192"/>
                  <a:gd name="T32" fmla="*/ 2 w 372"/>
                  <a:gd name="T33" fmla="*/ 1 h 192"/>
                  <a:gd name="T34" fmla="*/ 2 w 372"/>
                  <a:gd name="T35" fmla="*/ 1 h 192"/>
                  <a:gd name="T36" fmla="*/ 2 w 372"/>
                  <a:gd name="T37" fmla="*/ 1 h 192"/>
                  <a:gd name="T38" fmla="*/ 2 w 372"/>
                  <a:gd name="T39" fmla="*/ 1 h 192"/>
                  <a:gd name="T40" fmla="*/ 2 w 372"/>
                  <a:gd name="T41" fmla="*/ 1 h 192"/>
                  <a:gd name="T42" fmla="*/ 2 w 372"/>
                  <a:gd name="T43" fmla="*/ 1 h 192"/>
                  <a:gd name="T44" fmla="*/ 2 w 372"/>
                  <a:gd name="T45" fmla="*/ 1 h 192"/>
                  <a:gd name="T46" fmla="*/ 2 w 372"/>
                  <a:gd name="T47" fmla="*/ 1 h 192"/>
                  <a:gd name="T48" fmla="*/ 2 w 372"/>
                  <a:gd name="T49" fmla="*/ 1 h 192"/>
                  <a:gd name="T50" fmla="*/ 2 w 372"/>
                  <a:gd name="T51" fmla="*/ 1 h 192"/>
                  <a:gd name="T52" fmla="*/ 2 w 372"/>
                  <a:gd name="T53" fmla="*/ 0 h 192"/>
                  <a:gd name="T54" fmla="*/ 2 w 372"/>
                  <a:gd name="T55" fmla="*/ 1 h 192"/>
                  <a:gd name="T56" fmla="*/ 2 w 372"/>
                  <a:gd name="T57" fmla="*/ 1 h 192"/>
                  <a:gd name="T58" fmla="*/ 2 w 372"/>
                  <a:gd name="T59" fmla="*/ 1 h 192"/>
                  <a:gd name="T60" fmla="*/ 2 w 372"/>
                  <a:gd name="T61" fmla="*/ 1 h 192"/>
                  <a:gd name="T62" fmla="*/ 2 w 372"/>
                  <a:gd name="T63" fmla="*/ 1 h 192"/>
                  <a:gd name="T64" fmla="*/ 2 w 372"/>
                  <a:gd name="T65" fmla="*/ 1 h 192"/>
                  <a:gd name="T66" fmla="*/ 2 w 372"/>
                  <a:gd name="T67" fmla="*/ 1 h 192"/>
                  <a:gd name="T68" fmla="*/ 2 w 372"/>
                  <a:gd name="T69" fmla="*/ 1 h 192"/>
                  <a:gd name="T70" fmla="*/ 2 w 372"/>
                  <a:gd name="T71" fmla="*/ 1 h 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2"/>
                  <a:gd name="T109" fmla="*/ 0 h 192"/>
                  <a:gd name="T110" fmla="*/ 372 w 372"/>
                  <a:gd name="T111" fmla="*/ 192 h 19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lnTo>
                      <a:pt x="294" y="16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11" name="Freeform 682"/>
              <p:cNvSpPr>
                <a:spLocks noChangeAspect="1"/>
              </p:cNvSpPr>
              <p:nvPr/>
            </p:nvSpPr>
            <p:spPr bwMode="auto">
              <a:xfrm>
                <a:off x="4440" y="2994"/>
                <a:ext cx="220" cy="177"/>
              </a:xfrm>
              <a:custGeom>
                <a:avLst/>
                <a:gdLst>
                  <a:gd name="T0" fmla="*/ 2 w 288"/>
                  <a:gd name="T1" fmla="*/ 1 h 246"/>
                  <a:gd name="T2" fmla="*/ 2 w 288"/>
                  <a:gd name="T3" fmla="*/ 1 h 246"/>
                  <a:gd name="T4" fmla="*/ 2 w 288"/>
                  <a:gd name="T5" fmla="*/ 1 h 246"/>
                  <a:gd name="T6" fmla="*/ 2 w 288"/>
                  <a:gd name="T7" fmla="*/ 1 h 246"/>
                  <a:gd name="T8" fmla="*/ 2 w 288"/>
                  <a:gd name="T9" fmla="*/ 1 h 246"/>
                  <a:gd name="T10" fmla="*/ 2 w 288"/>
                  <a:gd name="T11" fmla="*/ 1 h 246"/>
                  <a:gd name="T12" fmla="*/ 2 w 288"/>
                  <a:gd name="T13" fmla="*/ 1 h 246"/>
                  <a:gd name="T14" fmla="*/ 2 w 288"/>
                  <a:gd name="T15" fmla="*/ 1 h 246"/>
                  <a:gd name="T16" fmla="*/ 2 w 288"/>
                  <a:gd name="T17" fmla="*/ 1 h 246"/>
                  <a:gd name="T18" fmla="*/ 2 w 288"/>
                  <a:gd name="T19" fmla="*/ 1 h 246"/>
                  <a:gd name="T20" fmla="*/ 2 w 288"/>
                  <a:gd name="T21" fmla="*/ 1 h 246"/>
                  <a:gd name="T22" fmla="*/ 2 w 288"/>
                  <a:gd name="T23" fmla="*/ 1 h 246"/>
                  <a:gd name="T24" fmla="*/ 2 w 288"/>
                  <a:gd name="T25" fmla="*/ 1 h 246"/>
                  <a:gd name="T26" fmla="*/ 2 w 288"/>
                  <a:gd name="T27" fmla="*/ 1 h 246"/>
                  <a:gd name="T28" fmla="*/ 2 w 288"/>
                  <a:gd name="T29" fmla="*/ 1 h 246"/>
                  <a:gd name="T30" fmla="*/ 2 w 288"/>
                  <a:gd name="T31" fmla="*/ 1 h 246"/>
                  <a:gd name="T32" fmla="*/ 2 w 288"/>
                  <a:gd name="T33" fmla="*/ 1 h 246"/>
                  <a:gd name="T34" fmla="*/ 2 w 288"/>
                  <a:gd name="T35" fmla="*/ 1 h 246"/>
                  <a:gd name="T36" fmla="*/ 2 w 288"/>
                  <a:gd name="T37" fmla="*/ 1 h 246"/>
                  <a:gd name="T38" fmla="*/ 2 w 288"/>
                  <a:gd name="T39" fmla="*/ 1 h 246"/>
                  <a:gd name="T40" fmla="*/ 2 w 288"/>
                  <a:gd name="T41" fmla="*/ 1 h 246"/>
                  <a:gd name="T42" fmla="*/ 2 w 288"/>
                  <a:gd name="T43" fmla="*/ 1 h 246"/>
                  <a:gd name="T44" fmla="*/ 2 w 288"/>
                  <a:gd name="T45" fmla="*/ 1 h 246"/>
                  <a:gd name="T46" fmla="*/ 2 w 288"/>
                  <a:gd name="T47" fmla="*/ 1 h 246"/>
                  <a:gd name="T48" fmla="*/ 2 w 288"/>
                  <a:gd name="T49" fmla="*/ 1 h 246"/>
                  <a:gd name="T50" fmla="*/ 2 w 288"/>
                  <a:gd name="T51" fmla="*/ 1 h 246"/>
                  <a:gd name="T52" fmla="*/ 2 w 288"/>
                  <a:gd name="T53" fmla="*/ 1 h 246"/>
                  <a:gd name="T54" fmla="*/ 2 w 288"/>
                  <a:gd name="T55" fmla="*/ 1 h 246"/>
                  <a:gd name="T56" fmla="*/ 2 w 288"/>
                  <a:gd name="T57" fmla="*/ 1 h 246"/>
                  <a:gd name="T58" fmla="*/ 2 w 288"/>
                  <a:gd name="T59" fmla="*/ 1 h 246"/>
                  <a:gd name="T60" fmla="*/ 2 w 288"/>
                  <a:gd name="T61" fmla="*/ 1 h 246"/>
                  <a:gd name="T62" fmla="*/ 2 w 288"/>
                  <a:gd name="T63" fmla="*/ 1 h 246"/>
                  <a:gd name="T64" fmla="*/ 2 w 288"/>
                  <a:gd name="T65" fmla="*/ 1 h 246"/>
                  <a:gd name="T66" fmla="*/ 2 w 288"/>
                  <a:gd name="T67" fmla="*/ 1 h 246"/>
                  <a:gd name="T68" fmla="*/ 2 w 288"/>
                  <a:gd name="T69" fmla="*/ 1 h 246"/>
                  <a:gd name="T70" fmla="*/ 2 w 288"/>
                  <a:gd name="T71" fmla="*/ 1 h 246"/>
                  <a:gd name="T72" fmla="*/ 2 w 288"/>
                  <a:gd name="T73" fmla="*/ 1 h 246"/>
                  <a:gd name="T74" fmla="*/ 2 w 288"/>
                  <a:gd name="T75" fmla="*/ 1 h 246"/>
                  <a:gd name="T76" fmla="*/ 2 w 288"/>
                  <a:gd name="T77" fmla="*/ 1 h 246"/>
                  <a:gd name="T78" fmla="*/ 2 w 288"/>
                  <a:gd name="T79" fmla="*/ 1 h 246"/>
                  <a:gd name="T80" fmla="*/ 2 w 288"/>
                  <a:gd name="T81" fmla="*/ 1 h 246"/>
                  <a:gd name="T82" fmla="*/ 0 w 288"/>
                  <a:gd name="T83" fmla="*/ 0 h 246"/>
                  <a:gd name="T84" fmla="*/ 2 w 288"/>
                  <a:gd name="T85" fmla="*/ 0 h 246"/>
                  <a:gd name="T86" fmla="*/ 2 w 288"/>
                  <a:gd name="T87" fmla="*/ 1 h 246"/>
                  <a:gd name="T88" fmla="*/ 2 w 288"/>
                  <a:gd name="T89" fmla="*/ 1 h 246"/>
                  <a:gd name="T90" fmla="*/ 2 w 288"/>
                  <a:gd name="T91" fmla="*/ 1 h 246"/>
                  <a:gd name="T92" fmla="*/ 2 w 288"/>
                  <a:gd name="T93" fmla="*/ 1 h 246"/>
                  <a:gd name="T94" fmla="*/ 2 w 288"/>
                  <a:gd name="T95" fmla="*/ 1 h 246"/>
                  <a:gd name="T96" fmla="*/ 2 w 288"/>
                  <a:gd name="T97" fmla="*/ 1 h 246"/>
                  <a:gd name="T98" fmla="*/ 2 w 288"/>
                  <a:gd name="T99" fmla="*/ 1 h 246"/>
                  <a:gd name="T100" fmla="*/ 2 w 288"/>
                  <a:gd name="T101" fmla="*/ 1 h 246"/>
                  <a:gd name="T102" fmla="*/ 2 w 288"/>
                  <a:gd name="T103" fmla="*/ 1 h 246"/>
                  <a:gd name="T104" fmla="*/ 2 w 288"/>
                  <a:gd name="T105" fmla="*/ 1 h 246"/>
                  <a:gd name="T106" fmla="*/ 2 w 288"/>
                  <a:gd name="T107" fmla="*/ 1 h 246"/>
                  <a:gd name="T108" fmla="*/ 2 w 288"/>
                  <a:gd name="T109" fmla="*/ 1 h 2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8"/>
                  <a:gd name="T166" fmla="*/ 0 h 246"/>
                  <a:gd name="T167" fmla="*/ 288 w 288"/>
                  <a:gd name="T168" fmla="*/ 246 h 2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close/>
                  </a:path>
                </a:pathLst>
              </a:custGeom>
              <a:solidFill>
                <a:srgbClr val="B22222"/>
              </a:solidFill>
              <a:ln w="9525">
                <a:solidFill>
                  <a:srgbClr val="B22222"/>
                </a:solidFill>
                <a:round/>
                <a:headEnd/>
                <a:tailEnd/>
              </a:ln>
            </p:spPr>
            <p:txBody>
              <a:bodyPr/>
              <a:lstStyle/>
              <a:p>
                <a:endParaRPr lang="en-US"/>
              </a:p>
            </p:txBody>
          </p:sp>
          <p:sp>
            <p:nvSpPr>
              <p:cNvPr id="22612" name="Freeform 683"/>
              <p:cNvSpPr>
                <a:spLocks noChangeAspect="1"/>
              </p:cNvSpPr>
              <p:nvPr/>
            </p:nvSpPr>
            <p:spPr bwMode="auto">
              <a:xfrm>
                <a:off x="4440" y="2994"/>
                <a:ext cx="220" cy="177"/>
              </a:xfrm>
              <a:custGeom>
                <a:avLst/>
                <a:gdLst>
                  <a:gd name="T0" fmla="*/ 2 w 288"/>
                  <a:gd name="T1" fmla="*/ 1 h 246"/>
                  <a:gd name="T2" fmla="*/ 2 w 288"/>
                  <a:gd name="T3" fmla="*/ 1 h 246"/>
                  <a:gd name="T4" fmla="*/ 2 w 288"/>
                  <a:gd name="T5" fmla="*/ 1 h 246"/>
                  <a:gd name="T6" fmla="*/ 2 w 288"/>
                  <a:gd name="T7" fmla="*/ 1 h 246"/>
                  <a:gd name="T8" fmla="*/ 2 w 288"/>
                  <a:gd name="T9" fmla="*/ 1 h 246"/>
                  <a:gd name="T10" fmla="*/ 2 w 288"/>
                  <a:gd name="T11" fmla="*/ 1 h 246"/>
                  <a:gd name="T12" fmla="*/ 2 w 288"/>
                  <a:gd name="T13" fmla="*/ 1 h 246"/>
                  <a:gd name="T14" fmla="*/ 2 w 288"/>
                  <a:gd name="T15" fmla="*/ 1 h 246"/>
                  <a:gd name="T16" fmla="*/ 2 w 288"/>
                  <a:gd name="T17" fmla="*/ 1 h 246"/>
                  <a:gd name="T18" fmla="*/ 2 w 288"/>
                  <a:gd name="T19" fmla="*/ 1 h 246"/>
                  <a:gd name="T20" fmla="*/ 2 w 288"/>
                  <a:gd name="T21" fmla="*/ 1 h 246"/>
                  <a:gd name="T22" fmla="*/ 2 w 288"/>
                  <a:gd name="T23" fmla="*/ 1 h 246"/>
                  <a:gd name="T24" fmla="*/ 2 w 288"/>
                  <a:gd name="T25" fmla="*/ 1 h 246"/>
                  <a:gd name="T26" fmla="*/ 2 w 288"/>
                  <a:gd name="T27" fmla="*/ 1 h 246"/>
                  <a:gd name="T28" fmla="*/ 2 w 288"/>
                  <a:gd name="T29" fmla="*/ 1 h 246"/>
                  <a:gd name="T30" fmla="*/ 2 w 288"/>
                  <a:gd name="T31" fmla="*/ 1 h 246"/>
                  <a:gd name="T32" fmla="*/ 2 w 288"/>
                  <a:gd name="T33" fmla="*/ 1 h 246"/>
                  <a:gd name="T34" fmla="*/ 2 w 288"/>
                  <a:gd name="T35" fmla="*/ 1 h 246"/>
                  <a:gd name="T36" fmla="*/ 2 w 288"/>
                  <a:gd name="T37" fmla="*/ 1 h 246"/>
                  <a:gd name="T38" fmla="*/ 2 w 288"/>
                  <a:gd name="T39" fmla="*/ 1 h 246"/>
                  <a:gd name="T40" fmla="*/ 2 w 288"/>
                  <a:gd name="T41" fmla="*/ 1 h 246"/>
                  <a:gd name="T42" fmla="*/ 2 w 288"/>
                  <a:gd name="T43" fmla="*/ 1 h 246"/>
                  <a:gd name="T44" fmla="*/ 2 w 288"/>
                  <a:gd name="T45" fmla="*/ 1 h 246"/>
                  <a:gd name="T46" fmla="*/ 2 w 288"/>
                  <a:gd name="T47" fmla="*/ 1 h 246"/>
                  <a:gd name="T48" fmla="*/ 2 w 288"/>
                  <a:gd name="T49" fmla="*/ 1 h 246"/>
                  <a:gd name="T50" fmla="*/ 2 w 288"/>
                  <a:gd name="T51" fmla="*/ 1 h 246"/>
                  <a:gd name="T52" fmla="*/ 2 w 288"/>
                  <a:gd name="T53" fmla="*/ 1 h 246"/>
                  <a:gd name="T54" fmla="*/ 2 w 288"/>
                  <a:gd name="T55" fmla="*/ 1 h 246"/>
                  <a:gd name="T56" fmla="*/ 2 w 288"/>
                  <a:gd name="T57" fmla="*/ 1 h 246"/>
                  <a:gd name="T58" fmla="*/ 2 w 288"/>
                  <a:gd name="T59" fmla="*/ 1 h 246"/>
                  <a:gd name="T60" fmla="*/ 2 w 288"/>
                  <a:gd name="T61" fmla="*/ 1 h 246"/>
                  <a:gd name="T62" fmla="*/ 2 w 288"/>
                  <a:gd name="T63" fmla="*/ 1 h 246"/>
                  <a:gd name="T64" fmla="*/ 2 w 288"/>
                  <a:gd name="T65" fmla="*/ 1 h 246"/>
                  <a:gd name="T66" fmla="*/ 2 w 288"/>
                  <a:gd name="T67" fmla="*/ 1 h 246"/>
                  <a:gd name="T68" fmla="*/ 2 w 288"/>
                  <a:gd name="T69" fmla="*/ 1 h 246"/>
                  <a:gd name="T70" fmla="*/ 2 w 288"/>
                  <a:gd name="T71" fmla="*/ 1 h 246"/>
                  <a:gd name="T72" fmla="*/ 2 w 288"/>
                  <a:gd name="T73" fmla="*/ 1 h 246"/>
                  <a:gd name="T74" fmla="*/ 2 w 288"/>
                  <a:gd name="T75" fmla="*/ 1 h 246"/>
                  <a:gd name="T76" fmla="*/ 2 w 288"/>
                  <a:gd name="T77" fmla="*/ 1 h 246"/>
                  <a:gd name="T78" fmla="*/ 2 w 288"/>
                  <a:gd name="T79" fmla="*/ 1 h 246"/>
                  <a:gd name="T80" fmla="*/ 2 w 288"/>
                  <a:gd name="T81" fmla="*/ 1 h 246"/>
                  <a:gd name="T82" fmla="*/ 0 w 288"/>
                  <a:gd name="T83" fmla="*/ 0 h 246"/>
                  <a:gd name="T84" fmla="*/ 2 w 288"/>
                  <a:gd name="T85" fmla="*/ 0 h 246"/>
                  <a:gd name="T86" fmla="*/ 2 w 288"/>
                  <a:gd name="T87" fmla="*/ 1 h 246"/>
                  <a:gd name="T88" fmla="*/ 2 w 288"/>
                  <a:gd name="T89" fmla="*/ 1 h 246"/>
                  <a:gd name="T90" fmla="*/ 2 w 288"/>
                  <a:gd name="T91" fmla="*/ 1 h 246"/>
                  <a:gd name="T92" fmla="*/ 2 w 288"/>
                  <a:gd name="T93" fmla="*/ 1 h 246"/>
                  <a:gd name="T94" fmla="*/ 2 w 288"/>
                  <a:gd name="T95" fmla="*/ 1 h 246"/>
                  <a:gd name="T96" fmla="*/ 2 w 288"/>
                  <a:gd name="T97" fmla="*/ 1 h 246"/>
                  <a:gd name="T98" fmla="*/ 2 w 288"/>
                  <a:gd name="T99" fmla="*/ 1 h 246"/>
                  <a:gd name="T100" fmla="*/ 2 w 288"/>
                  <a:gd name="T101" fmla="*/ 1 h 246"/>
                  <a:gd name="T102" fmla="*/ 2 w 288"/>
                  <a:gd name="T103" fmla="*/ 1 h 246"/>
                  <a:gd name="T104" fmla="*/ 2 w 288"/>
                  <a:gd name="T105" fmla="*/ 1 h 246"/>
                  <a:gd name="T106" fmla="*/ 2 w 288"/>
                  <a:gd name="T107" fmla="*/ 1 h 246"/>
                  <a:gd name="T108" fmla="*/ 2 w 288"/>
                  <a:gd name="T109" fmla="*/ 1 h 246"/>
                  <a:gd name="T110" fmla="*/ 2 w 288"/>
                  <a:gd name="T111" fmla="*/ 1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246"/>
                  <a:gd name="T170" fmla="*/ 288 w 288"/>
                  <a:gd name="T171" fmla="*/ 246 h 2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lnTo>
                      <a:pt x="258" y="18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13" name="Freeform 684"/>
              <p:cNvSpPr>
                <a:spLocks noChangeAspect="1"/>
              </p:cNvSpPr>
              <p:nvPr/>
            </p:nvSpPr>
            <p:spPr bwMode="auto">
              <a:xfrm>
                <a:off x="5213" y="2206"/>
                <a:ext cx="142" cy="212"/>
              </a:xfrm>
              <a:custGeom>
                <a:avLst/>
                <a:gdLst>
                  <a:gd name="T0" fmla="*/ 2 w 186"/>
                  <a:gd name="T1" fmla="*/ 1 h 294"/>
                  <a:gd name="T2" fmla="*/ 2 w 186"/>
                  <a:gd name="T3" fmla="*/ 1 h 294"/>
                  <a:gd name="T4" fmla="*/ 2 w 186"/>
                  <a:gd name="T5" fmla="*/ 1 h 294"/>
                  <a:gd name="T6" fmla="*/ 0 w 186"/>
                  <a:gd name="T7" fmla="*/ 1 h 294"/>
                  <a:gd name="T8" fmla="*/ 2 w 186"/>
                  <a:gd name="T9" fmla="*/ 1 h 294"/>
                  <a:gd name="T10" fmla="*/ 2 w 186"/>
                  <a:gd name="T11" fmla="*/ 1 h 294"/>
                  <a:gd name="T12" fmla="*/ 2 w 186"/>
                  <a:gd name="T13" fmla="*/ 1 h 294"/>
                  <a:gd name="T14" fmla="*/ 2 w 186"/>
                  <a:gd name="T15" fmla="*/ 1 h 294"/>
                  <a:gd name="T16" fmla="*/ 2 w 186"/>
                  <a:gd name="T17" fmla="*/ 1 h 294"/>
                  <a:gd name="T18" fmla="*/ 2 w 186"/>
                  <a:gd name="T19" fmla="*/ 1 h 294"/>
                  <a:gd name="T20" fmla="*/ 2 w 186"/>
                  <a:gd name="T21" fmla="*/ 1 h 294"/>
                  <a:gd name="T22" fmla="*/ 2 w 186"/>
                  <a:gd name="T23" fmla="*/ 1 h 294"/>
                  <a:gd name="T24" fmla="*/ 2 w 186"/>
                  <a:gd name="T25" fmla="*/ 1 h 294"/>
                  <a:gd name="T26" fmla="*/ 2 w 186"/>
                  <a:gd name="T27" fmla="*/ 0 h 294"/>
                  <a:gd name="T28" fmla="*/ 2 w 186"/>
                  <a:gd name="T29" fmla="*/ 1 h 294"/>
                  <a:gd name="T30" fmla="*/ 2 w 186"/>
                  <a:gd name="T31" fmla="*/ 1 h 294"/>
                  <a:gd name="T32" fmla="*/ 2 w 186"/>
                  <a:gd name="T33" fmla="*/ 1 h 294"/>
                  <a:gd name="T34" fmla="*/ 2 w 186"/>
                  <a:gd name="T35" fmla="*/ 1 h 294"/>
                  <a:gd name="T36" fmla="*/ 2 w 186"/>
                  <a:gd name="T37" fmla="*/ 1 h 294"/>
                  <a:gd name="T38" fmla="*/ 2 w 186"/>
                  <a:gd name="T39" fmla="*/ 1 h 294"/>
                  <a:gd name="T40" fmla="*/ 2 w 186"/>
                  <a:gd name="T41" fmla="*/ 1 h 294"/>
                  <a:gd name="T42" fmla="*/ 2 w 186"/>
                  <a:gd name="T43" fmla="*/ 1 h 294"/>
                  <a:gd name="T44" fmla="*/ 2 w 186"/>
                  <a:gd name="T45" fmla="*/ 1 h 294"/>
                  <a:gd name="T46" fmla="*/ 2 w 186"/>
                  <a:gd name="T47" fmla="*/ 1 h 294"/>
                  <a:gd name="T48" fmla="*/ 2 w 186"/>
                  <a:gd name="T49" fmla="*/ 1 h 294"/>
                  <a:gd name="T50" fmla="*/ 2 w 186"/>
                  <a:gd name="T51" fmla="*/ 1 h 294"/>
                  <a:gd name="T52" fmla="*/ 2 w 186"/>
                  <a:gd name="T53" fmla="*/ 1 h 294"/>
                  <a:gd name="T54" fmla="*/ 2 w 186"/>
                  <a:gd name="T55" fmla="*/ 1 h 294"/>
                  <a:gd name="T56" fmla="*/ 2 w 186"/>
                  <a:gd name="T57" fmla="*/ 1 h 294"/>
                  <a:gd name="T58" fmla="*/ 2 w 186"/>
                  <a:gd name="T59" fmla="*/ 1 h 294"/>
                  <a:gd name="T60" fmla="*/ 2 w 186"/>
                  <a:gd name="T61" fmla="*/ 1 h 294"/>
                  <a:gd name="T62" fmla="*/ 2 w 186"/>
                  <a:gd name="T63" fmla="*/ 1 h 294"/>
                  <a:gd name="T64" fmla="*/ 2 w 186"/>
                  <a:gd name="T65" fmla="*/ 1 h 294"/>
                  <a:gd name="T66" fmla="*/ 2 w 186"/>
                  <a:gd name="T67" fmla="*/ 1 h 294"/>
                  <a:gd name="T68" fmla="*/ 2 w 186"/>
                  <a:gd name="T69" fmla="*/ 1 h 294"/>
                  <a:gd name="T70" fmla="*/ 2 w 186"/>
                  <a:gd name="T71" fmla="*/ 1 h 294"/>
                  <a:gd name="T72" fmla="*/ 2 w 186"/>
                  <a:gd name="T73" fmla="*/ 1 h 294"/>
                  <a:gd name="T74" fmla="*/ 2 w 186"/>
                  <a:gd name="T75" fmla="*/ 1 h 294"/>
                  <a:gd name="T76" fmla="*/ 2 w 186"/>
                  <a:gd name="T77" fmla="*/ 1 h 2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6"/>
                  <a:gd name="T118" fmla="*/ 0 h 294"/>
                  <a:gd name="T119" fmla="*/ 186 w 186"/>
                  <a:gd name="T120" fmla="*/ 294 h 2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6" h="294">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close/>
                  </a:path>
                </a:pathLst>
              </a:custGeom>
              <a:solidFill>
                <a:srgbClr val="FF8C00"/>
              </a:solidFill>
              <a:ln w="9525">
                <a:solidFill>
                  <a:srgbClr val="FF8C00"/>
                </a:solidFill>
                <a:round/>
                <a:headEnd/>
                <a:tailEnd/>
              </a:ln>
            </p:spPr>
            <p:txBody>
              <a:bodyPr/>
              <a:lstStyle/>
              <a:p>
                <a:endParaRPr lang="en-US"/>
              </a:p>
            </p:txBody>
          </p:sp>
          <p:sp>
            <p:nvSpPr>
              <p:cNvPr id="22614" name="Freeform 685"/>
              <p:cNvSpPr>
                <a:spLocks noChangeAspect="1"/>
              </p:cNvSpPr>
              <p:nvPr/>
            </p:nvSpPr>
            <p:spPr bwMode="auto">
              <a:xfrm>
                <a:off x="5213" y="2206"/>
                <a:ext cx="142" cy="216"/>
              </a:xfrm>
              <a:custGeom>
                <a:avLst/>
                <a:gdLst>
                  <a:gd name="T0" fmla="*/ 2 w 186"/>
                  <a:gd name="T1" fmla="*/ 1 h 300"/>
                  <a:gd name="T2" fmla="*/ 2 w 186"/>
                  <a:gd name="T3" fmla="*/ 1 h 300"/>
                  <a:gd name="T4" fmla="*/ 2 w 186"/>
                  <a:gd name="T5" fmla="*/ 1 h 300"/>
                  <a:gd name="T6" fmla="*/ 0 w 186"/>
                  <a:gd name="T7" fmla="*/ 1 h 300"/>
                  <a:gd name="T8" fmla="*/ 2 w 186"/>
                  <a:gd name="T9" fmla="*/ 1 h 300"/>
                  <a:gd name="T10" fmla="*/ 2 w 186"/>
                  <a:gd name="T11" fmla="*/ 1 h 300"/>
                  <a:gd name="T12" fmla="*/ 2 w 186"/>
                  <a:gd name="T13" fmla="*/ 1 h 300"/>
                  <a:gd name="T14" fmla="*/ 2 w 186"/>
                  <a:gd name="T15" fmla="*/ 1 h 300"/>
                  <a:gd name="T16" fmla="*/ 2 w 186"/>
                  <a:gd name="T17" fmla="*/ 1 h 300"/>
                  <a:gd name="T18" fmla="*/ 2 w 186"/>
                  <a:gd name="T19" fmla="*/ 1 h 300"/>
                  <a:gd name="T20" fmla="*/ 2 w 186"/>
                  <a:gd name="T21" fmla="*/ 1 h 300"/>
                  <a:gd name="T22" fmla="*/ 2 w 186"/>
                  <a:gd name="T23" fmla="*/ 1 h 300"/>
                  <a:gd name="T24" fmla="*/ 2 w 186"/>
                  <a:gd name="T25" fmla="*/ 1 h 300"/>
                  <a:gd name="T26" fmla="*/ 2 w 186"/>
                  <a:gd name="T27" fmla="*/ 0 h 300"/>
                  <a:gd name="T28" fmla="*/ 2 w 186"/>
                  <a:gd name="T29" fmla="*/ 1 h 300"/>
                  <a:gd name="T30" fmla="*/ 2 w 186"/>
                  <a:gd name="T31" fmla="*/ 1 h 300"/>
                  <a:gd name="T32" fmla="*/ 2 w 186"/>
                  <a:gd name="T33" fmla="*/ 1 h 300"/>
                  <a:gd name="T34" fmla="*/ 2 w 186"/>
                  <a:gd name="T35" fmla="*/ 1 h 300"/>
                  <a:gd name="T36" fmla="*/ 2 w 186"/>
                  <a:gd name="T37" fmla="*/ 1 h 300"/>
                  <a:gd name="T38" fmla="*/ 2 w 186"/>
                  <a:gd name="T39" fmla="*/ 1 h 300"/>
                  <a:gd name="T40" fmla="*/ 2 w 186"/>
                  <a:gd name="T41" fmla="*/ 1 h 300"/>
                  <a:gd name="T42" fmla="*/ 2 w 186"/>
                  <a:gd name="T43" fmla="*/ 1 h 300"/>
                  <a:gd name="T44" fmla="*/ 2 w 186"/>
                  <a:gd name="T45" fmla="*/ 1 h 300"/>
                  <a:gd name="T46" fmla="*/ 2 w 186"/>
                  <a:gd name="T47" fmla="*/ 1 h 300"/>
                  <a:gd name="T48" fmla="*/ 2 w 186"/>
                  <a:gd name="T49" fmla="*/ 1 h 300"/>
                  <a:gd name="T50" fmla="*/ 2 w 186"/>
                  <a:gd name="T51" fmla="*/ 1 h 300"/>
                  <a:gd name="T52" fmla="*/ 2 w 186"/>
                  <a:gd name="T53" fmla="*/ 1 h 300"/>
                  <a:gd name="T54" fmla="*/ 2 w 186"/>
                  <a:gd name="T55" fmla="*/ 1 h 300"/>
                  <a:gd name="T56" fmla="*/ 2 w 186"/>
                  <a:gd name="T57" fmla="*/ 1 h 300"/>
                  <a:gd name="T58" fmla="*/ 2 w 186"/>
                  <a:gd name="T59" fmla="*/ 1 h 300"/>
                  <a:gd name="T60" fmla="*/ 2 w 186"/>
                  <a:gd name="T61" fmla="*/ 1 h 300"/>
                  <a:gd name="T62" fmla="*/ 2 w 186"/>
                  <a:gd name="T63" fmla="*/ 1 h 300"/>
                  <a:gd name="T64" fmla="*/ 2 w 186"/>
                  <a:gd name="T65" fmla="*/ 1 h 300"/>
                  <a:gd name="T66" fmla="*/ 2 w 186"/>
                  <a:gd name="T67" fmla="*/ 1 h 300"/>
                  <a:gd name="T68" fmla="*/ 2 w 186"/>
                  <a:gd name="T69" fmla="*/ 1 h 300"/>
                  <a:gd name="T70" fmla="*/ 2 w 186"/>
                  <a:gd name="T71" fmla="*/ 1 h 300"/>
                  <a:gd name="T72" fmla="*/ 2 w 186"/>
                  <a:gd name="T73" fmla="*/ 1 h 300"/>
                  <a:gd name="T74" fmla="*/ 2 w 186"/>
                  <a:gd name="T75" fmla="*/ 1 h 300"/>
                  <a:gd name="T76" fmla="*/ 2 w 186"/>
                  <a:gd name="T77" fmla="*/ 1 h 300"/>
                  <a:gd name="T78" fmla="*/ 2 w 186"/>
                  <a:gd name="T79" fmla="*/ 1 h 3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6"/>
                  <a:gd name="T121" fmla="*/ 0 h 300"/>
                  <a:gd name="T122" fmla="*/ 186 w 186"/>
                  <a:gd name="T123" fmla="*/ 300 h 3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6" h="300">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lnTo>
                      <a:pt x="54" y="30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15" name="Freeform 686"/>
              <p:cNvSpPr>
                <a:spLocks noChangeAspect="1"/>
              </p:cNvSpPr>
              <p:nvPr/>
            </p:nvSpPr>
            <p:spPr bwMode="auto">
              <a:xfrm>
                <a:off x="4976" y="2608"/>
                <a:ext cx="178" cy="83"/>
              </a:xfrm>
              <a:custGeom>
                <a:avLst/>
                <a:gdLst>
                  <a:gd name="T0" fmla="*/ 2 w 234"/>
                  <a:gd name="T1" fmla="*/ 0 h 114"/>
                  <a:gd name="T2" fmla="*/ 2 w 234"/>
                  <a:gd name="T3" fmla="*/ 1 h 114"/>
                  <a:gd name="T4" fmla="*/ 2 w 234"/>
                  <a:gd name="T5" fmla="*/ 1 h 114"/>
                  <a:gd name="T6" fmla="*/ 2 w 234"/>
                  <a:gd name="T7" fmla="*/ 1 h 114"/>
                  <a:gd name="T8" fmla="*/ 2 w 234"/>
                  <a:gd name="T9" fmla="*/ 1 h 114"/>
                  <a:gd name="T10" fmla="*/ 2 w 234"/>
                  <a:gd name="T11" fmla="*/ 1 h 114"/>
                  <a:gd name="T12" fmla="*/ 2 w 234"/>
                  <a:gd name="T13" fmla="*/ 1 h 114"/>
                  <a:gd name="T14" fmla="*/ 2 w 234"/>
                  <a:gd name="T15" fmla="*/ 1 h 114"/>
                  <a:gd name="T16" fmla="*/ 2 w 234"/>
                  <a:gd name="T17" fmla="*/ 1 h 114"/>
                  <a:gd name="T18" fmla="*/ 2 w 234"/>
                  <a:gd name="T19" fmla="*/ 1 h 114"/>
                  <a:gd name="T20" fmla="*/ 2 w 234"/>
                  <a:gd name="T21" fmla="*/ 1 h 114"/>
                  <a:gd name="T22" fmla="*/ 2 w 234"/>
                  <a:gd name="T23" fmla="*/ 1 h 114"/>
                  <a:gd name="T24" fmla="*/ 2 w 234"/>
                  <a:gd name="T25" fmla="*/ 1 h 114"/>
                  <a:gd name="T26" fmla="*/ 2 w 234"/>
                  <a:gd name="T27" fmla="*/ 1 h 114"/>
                  <a:gd name="T28" fmla="*/ 2 w 234"/>
                  <a:gd name="T29" fmla="*/ 1 h 114"/>
                  <a:gd name="T30" fmla="*/ 2 w 234"/>
                  <a:gd name="T31" fmla="*/ 1 h 114"/>
                  <a:gd name="T32" fmla="*/ 2 w 234"/>
                  <a:gd name="T33" fmla="*/ 1 h 114"/>
                  <a:gd name="T34" fmla="*/ 2 w 234"/>
                  <a:gd name="T35" fmla="*/ 1 h 114"/>
                  <a:gd name="T36" fmla="*/ 2 w 234"/>
                  <a:gd name="T37" fmla="*/ 1 h 114"/>
                  <a:gd name="T38" fmla="*/ 2 w 234"/>
                  <a:gd name="T39" fmla="*/ 1 h 114"/>
                  <a:gd name="T40" fmla="*/ 2 w 234"/>
                  <a:gd name="T41" fmla="*/ 1 h 114"/>
                  <a:gd name="T42" fmla="*/ 2 w 234"/>
                  <a:gd name="T43" fmla="*/ 1 h 114"/>
                  <a:gd name="T44" fmla="*/ 2 w 234"/>
                  <a:gd name="T45" fmla="*/ 1 h 114"/>
                  <a:gd name="T46" fmla="*/ 2 w 234"/>
                  <a:gd name="T47" fmla="*/ 1 h 114"/>
                  <a:gd name="T48" fmla="*/ 2 w 234"/>
                  <a:gd name="T49" fmla="*/ 1 h 114"/>
                  <a:gd name="T50" fmla="*/ 2 w 234"/>
                  <a:gd name="T51" fmla="*/ 1 h 114"/>
                  <a:gd name="T52" fmla="*/ 2 w 234"/>
                  <a:gd name="T53" fmla="*/ 1 h 114"/>
                  <a:gd name="T54" fmla="*/ 2 w 234"/>
                  <a:gd name="T55" fmla="*/ 1 h 114"/>
                  <a:gd name="T56" fmla="*/ 2 w 234"/>
                  <a:gd name="T57" fmla="*/ 1 h 114"/>
                  <a:gd name="T58" fmla="*/ 2 w 234"/>
                  <a:gd name="T59" fmla="*/ 1 h 114"/>
                  <a:gd name="T60" fmla="*/ 2 w 234"/>
                  <a:gd name="T61" fmla="*/ 1 h 114"/>
                  <a:gd name="T62" fmla="*/ 2 w 234"/>
                  <a:gd name="T63" fmla="*/ 1 h 114"/>
                  <a:gd name="T64" fmla="*/ 2 w 234"/>
                  <a:gd name="T65" fmla="*/ 1 h 114"/>
                  <a:gd name="T66" fmla="*/ 2 w 234"/>
                  <a:gd name="T67" fmla="*/ 1 h 114"/>
                  <a:gd name="T68" fmla="*/ 2 w 234"/>
                  <a:gd name="T69" fmla="*/ 1 h 114"/>
                  <a:gd name="T70" fmla="*/ 2 w 234"/>
                  <a:gd name="T71" fmla="*/ 1 h 114"/>
                  <a:gd name="T72" fmla="*/ 2 w 234"/>
                  <a:gd name="T73" fmla="*/ 1 h 114"/>
                  <a:gd name="T74" fmla="*/ 2 w 234"/>
                  <a:gd name="T75" fmla="*/ 1 h 114"/>
                  <a:gd name="T76" fmla="*/ 2 w 234"/>
                  <a:gd name="T77" fmla="*/ 1 h 114"/>
                  <a:gd name="T78" fmla="*/ 0 w 234"/>
                  <a:gd name="T79" fmla="*/ 1 h 114"/>
                  <a:gd name="T80" fmla="*/ 2 w 234"/>
                  <a:gd name="T81" fmla="*/ 1 h 114"/>
                  <a:gd name="T82" fmla="*/ 2 w 234"/>
                  <a:gd name="T83" fmla="*/ 0 h 1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4"/>
                  <a:gd name="T127" fmla="*/ 0 h 114"/>
                  <a:gd name="T128" fmla="*/ 234 w 234"/>
                  <a:gd name="T129" fmla="*/ 114 h 1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close/>
                  </a:path>
                </a:pathLst>
              </a:custGeom>
              <a:solidFill>
                <a:srgbClr val="FF4500"/>
              </a:solidFill>
              <a:ln w="9525">
                <a:solidFill>
                  <a:srgbClr val="FF4500"/>
                </a:solidFill>
                <a:round/>
                <a:headEnd/>
                <a:tailEnd/>
              </a:ln>
            </p:spPr>
            <p:txBody>
              <a:bodyPr/>
              <a:lstStyle/>
              <a:p>
                <a:endParaRPr lang="en-US"/>
              </a:p>
            </p:txBody>
          </p:sp>
          <p:sp>
            <p:nvSpPr>
              <p:cNvPr id="22616" name="Freeform 687"/>
              <p:cNvSpPr>
                <a:spLocks noChangeAspect="1"/>
              </p:cNvSpPr>
              <p:nvPr/>
            </p:nvSpPr>
            <p:spPr bwMode="auto">
              <a:xfrm>
                <a:off x="4976" y="2608"/>
                <a:ext cx="178" cy="83"/>
              </a:xfrm>
              <a:custGeom>
                <a:avLst/>
                <a:gdLst>
                  <a:gd name="T0" fmla="*/ 2 w 234"/>
                  <a:gd name="T1" fmla="*/ 0 h 114"/>
                  <a:gd name="T2" fmla="*/ 2 w 234"/>
                  <a:gd name="T3" fmla="*/ 1 h 114"/>
                  <a:gd name="T4" fmla="*/ 2 w 234"/>
                  <a:gd name="T5" fmla="*/ 1 h 114"/>
                  <a:gd name="T6" fmla="*/ 2 w 234"/>
                  <a:gd name="T7" fmla="*/ 1 h 114"/>
                  <a:gd name="T8" fmla="*/ 2 w 234"/>
                  <a:gd name="T9" fmla="*/ 1 h 114"/>
                  <a:gd name="T10" fmla="*/ 2 w 234"/>
                  <a:gd name="T11" fmla="*/ 1 h 114"/>
                  <a:gd name="T12" fmla="*/ 2 w 234"/>
                  <a:gd name="T13" fmla="*/ 1 h 114"/>
                  <a:gd name="T14" fmla="*/ 2 w 234"/>
                  <a:gd name="T15" fmla="*/ 1 h 114"/>
                  <a:gd name="T16" fmla="*/ 2 w 234"/>
                  <a:gd name="T17" fmla="*/ 1 h 114"/>
                  <a:gd name="T18" fmla="*/ 2 w 234"/>
                  <a:gd name="T19" fmla="*/ 1 h 114"/>
                  <a:gd name="T20" fmla="*/ 2 w 234"/>
                  <a:gd name="T21" fmla="*/ 1 h 114"/>
                  <a:gd name="T22" fmla="*/ 2 w 234"/>
                  <a:gd name="T23" fmla="*/ 1 h 114"/>
                  <a:gd name="T24" fmla="*/ 2 w 234"/>
                  <a:gd name="T25" fmla="*/ 1 h 114"/>
                  <a:gd name="T26" fmla="*/ 2 w 234"/>
                  <a:gd name="T27" fmla="*/ 1 h 114"/>
                  <a:gd name="T28" fmla="*/ 2 w 234"/>
                  <a:gd name="T29" fmla="*/ 1 h 114"/>
                  <a:gd name="T30" fmla="*/ 2 w 234"/>
                  <a:gd name="T31" fmla="*/ 1 h 114"/>
                  <a:gd name="T32" fmla="*/ 2 w 234"/>
                  <a:gd name="T33" fmla="*/ 1 h 114"/>
                  <a:gd name="T34" fmla="*/ 2 w 234"/>
                  <a:gd name="T35" fmla="*/ 1 h 114"/>
                  <a:gd name="T36" fmla="*/ 2 w 234"/>
                  <a:gd name="T37" fmla="*/ 1 h 114"/>
                  <a:gd name="T38" fmla="*/ 2 w 234"/>
                  <a:gd name="T39" fmla="*/ 1 h 114"/>
                  <a:gd name="T40" fmla="*/ 2 w 234"/>
                  <a:gd name="T41" fmla="*/ 1 h 114"/>
                  <a:gd name="T42" fmla="*/ 2 w 234"/>
                  <a:gd name="T43" fmla="*/ 1 h 114"/>
                  <a:gd name="T44" fmla="*/ 2 w 234"/>
                  <a:gd name="T45" fmla="*/ 1 h 114"/>
                  <a:gd name="T46" fmla="*/ 2 w 234"/>
                  <a:gd name="T47" fmla="*/ 1 h 114"/>
                  <a:gd name="T48" fmla="*/ 2 w 234"/>
                  <a:gd name="T49" fmla="*/ 1 h 114"/>
                  <a:gd name="T50" fmla="*/ 2 w 234"/>
                  <a:gd name="T51" fmla="*/ 1 h 114"/>
                  <a:gd name="T52" fmla="*/ 2 w 234"/>
                  <a:gd name="T53" fmla="*/ 1 h 114"/>
                  <a:gd name="T54" fmla="*/ 2 w 234"/>
                  <a:gd name="T55" fmla="*/ 1 h 114"/>
                  <a:gd name="T56" fmla="*/ 2 w 234"/>
                  <a:gd name="T57" fmla="*/ 1 h 114"/>
                  <a:gd name="T58" fmla="*/ 2 w 234"/>
                  <a:gd name="T59" fmla="*/ 1 h 114"/>
                  <a:gd name="T60" fmla="*/ 2 w 234"/>
                  <a:gd name="T61" fmla="*/ 1 h 114"/>
                  <a:gd name="T62" fmla="*/ 2 w 234"/>
                  <a:gd name="T63" fmla="*/ 1 h 114"/>
                  <a:gd name="T64" fmla="*/ 2 w 234"/>
                  <a:gd name="T65" fmla="*/ 1 h 114"/>
                  <a:gd name="T66" fmla="*/ 2 w 234"/>
                  <a:gd name="T67" fmla="*/ 1 h 114"/>
                  <a:gd name="T68" fmla="*/ 2 w 234"/>
                  <a:gd name="T69" fmla="*/ 1 h 114"/>
                  <a:gd name="T70" fmla="*/ 2 w 234"/>
                  <a:gd name="T71" fmla="*/ 1 h 114"/>
                  <a:gd name="T72" fmla="*/ 2 w 234"/>
                  <a:gd name="T73" fmla="*/ 1 h 114"/>
                  <a:gd name="T74" fmla="*/ 2 w 234"/>
                  <a:gd name="T75" fmla="*/ 1 h 114"/>
                  <a:gd name="T76" fmla="*/ 2 w 234"/>
                  <a:gd name="T77" fmla="*/ 1 h 114"/>
                  <a:gd name="T78" fmla="*/ 2 w 234"/>
                  <a:gd name="T79" fmla="*/ 1 h 114"/>
                  <a:gd name="T80" fmla="*/ 0 w 234"/>
                  <a:gd name="T81" fmla="*/ 1 h 114"/>
                  <a:gd name="T82" fmla="*/ 2 w 234"/>
                  <a:gd name="T83" fmla="*/ 1 h 114"/>
                  <a:gd name="T84" fmla="*/ 2 w 234"/>
                  <a:gd name="T85" fmla="*/ 0 h 114"/>
                  <a:gd name="T86" fmla="*/ 2 w 234"/>
                  <a:gd name="T87" fmla="*/ 1 h 1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4"/>
                  <a:gd name="T133" fmla="*/ 0 h 114"/>
                  <a:gd name="T134" fmla="*/ 234 w 234"/>
                  <a:gd name="T135" fmla="*/ 114 h 1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68" y="66"/>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lnTo>
                      <a:pt x="180"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17" name="Freeform 688"/>
              <p:cNvSpPr>
                <a:spLocks noChangeAspect="1"/>
              </p:cNvSpPr>
              <p:nvPr/>
            </p:nvSpPr>
            <p:spPr bwMode="auto">
              <a:xfrm>
                <a:off x="5168" y="2426"/>
                <a:ext cx="132" cy="65"/>
              </a:xfrm>
              <a:custGeom>
                <a:avLst/>
                <a:gdLst>
                  <a:gd name="T0" fmla="*/ 2 w 174"/>
                  <a:gd name="T1" fmla="*/ 1 h 90"/>
                  <a:gd name="T2" fmla="*/ 2 w 174"/>
                  <a:gd name="T3" fmla="*/ 1 h 90"/>
                  <a:gd name="T4" fmla="*/ 2 w 174"/>
                  <a:gd name="T5" fmla="*/ 0 h 90"/>
                  <a:gd name="T6" fmla="*/ 2 w 174"/>
                  <a:gd name="T7" fmla="*/ 1 h 90"/>
                  <a:gd name="T8" fmla="*/ 2 w 174"/>
                  <a:gd name="T9" fmla="*/ 1 h 90"/>
                  <a:gd name="T10" fmla="*/ 2 w 174"/>
                  <a:gd name="T11" fmla="*/ 1 h 90"/>
                  <a:gd name="T12" fmla="*/ 2 w 174"/>
                  <a:gd name="T13" fmla="*/ 1 h 90"/>
                  <a:gd name="T14" fmla="*/ 2 w 174"/>
                  <a:gd name="T15" fmla="*/ 1 h 90"/>
                  <a:gd name="T16" fmla="*/ 2 w 174"/>
                  <a:gd name="T17" fmla="*/ 1 h 90"/>
                  <a:gd name="T18" fmla="*/ 2 w 174"/>
                  <a:gd name="T19" fmla="*/ 1 h 90"/>
                  <a:gd name="T20" fmla="*/ 2 w 174"/>
                  <a:gd name="T21" fmla="*/ 1 h 90"/>
                  <a:gd name="T22" fmla="*/ 2 w 174"/>
                  <a:gd name="T23" fmla="*/ 1 h 90"/>
                  <a:gd name="T24" fmla="*/ 2 w 174"/>
                  <a:gd name="T25" fmla="*/ 1 h 90"/>
                  <a:gd name="T26" fmla="*/ 2 w 174"/>
                  <a:gd name="T27" fmla="*/ 1 h 90"/>
                  <a:gd name="T28" fmla="*/ 2 w 174"/>
                  <a:gd name="T29" fmla="*/ 1 h 90"/>
                  <a:gd name="T30" fmla="*/ 2 w 174"/>
                  <a:gd name="T31" fmla="*/ 1 h 90"/>
                  <a:gd name="T32" fmla="*/ 2 w 174"/>
                  <a:gd name="T33" fmla="*/ 1 h 90"/>
                  <a:gd name="T34" fmla="*/ 2 w 174"/>
                  <a:gd name="T35" fmla="*/ 1 h 90"/>
                  <a:gd name="T36" fmla="*/ 0 w 174"/>
                  <a:gd name="T37" fmla="*/ 1 h 90"/>
                  <a:gd name="T38" fmla="*/ 0 w 174"/>
                  <a:gd name="T39" fmla="*/ 1 h 90"/>
                  <a:gd name="T40" fmla="*/ 2 w 174"/>
                  <a:gd name="T41" fmla="*/ 1 h 90"/>
                  <a:gd name="T42" fmla="*/ 2 w 174"/>
                  <a:gd name="T43" fmla="*/ 1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4"/>
                  <a:gd name="T67" fmla="*/ 0 h 90"/>
                  <a:gd name="T68" fmla="*/ 174 w 174"/>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close/>
                  </a:path>
                </a:pathLst>
              </a:custGeom>
              <a:solidFill>
                <a:srgbClr val="FF8C00"/>
              </a:solidFill>
              <a:ln w="9525">
                <a:solidFill>
                  <a:srgbClr val="FF8C00"/>
                </a:solidFill>
                <a:round/>
                <a:headEnd/>
                <a:tailEnd/>
              </a:ln>
            </p:spPr>
            <p:txBody>
              <a:bodyPr/>
              <a:lstStyle/>
              <a:p>
                <a:endParaRPr lang="en-US"/>
              </a:p>
            </p:txBody>
          </p:sp>
          <p:sp>
            <p:nvSpPr>
              <p:cNvPr id="22618" name="Freeform 689"/>
              <p:cNvSpPr>
                <a:spLocks noChangeAspect="1"/>
              </p:cNvSpPr>
              <p:nvPr/>
            </p:nvSpPr>
            <p:spPr bwMode="auto">
              <a:xfrm>
                <a:off x="5168" y="2426"/>
                <a:ext cx="132" cy="65"/>
              </a:xfrm>
              <a:custGeom>
                <a:avLst/>
                <a:gdLst>
                  <a:gd name="T0" fmla="*/ 2 w 174"/>
                  <a:gd name="T1" fmla="*/ 1 h 90"/>
                  <a:gd name="T2" fmla="*/ 2 w 174"/>
                  <a:gd name="T3" fmla="*/ 1 h 90"/>
                  <a:gd name="T4" fmla="*/ 2 w 174"/>
                  <a:gd name="T5" fmla="*/ 0 h 90"/>
                  <a:gd name="T6" fmla="*/ 2 w 174"/>
                  <a:gd name="T7" fmla="*/ 1 h 90"/>
                  <a:gd name="T8" fmla="*/ 2 w 174"/>
                  <a:gd name="T9" fmla="*/ 1 h 90"/>
                  <a:gd name="T10" fmla="*/ 2 w 174"/>
                  <a:gd name="T11" fmla="*/ 1 h 90"/>
                  <a:gd name="T12" fmla="*/ 2 w 174"/>
                  <a:gd name="T13" fmla="*/ 1 h 90"/>
                  <a:gd name="T14" fmla="*/ 2 w 174"/>
                  <a:gd name="T15" fmla="*/ 1 h 90"/>
                  <a:gd name="T16" fmla="*/ 2 w 174"/>
                  <a:gd name="T17" fmla="*/ 1 h 90"/>
                  <a:gd name="T18" fmla="*/ 2 w 174"/>
                  <a:gd name="T19" fmla="*/ 1 h 90"/>
                  <a:gd name="T20" fmla="*/ 2 w 174"/>
                  <a:gd name="T21" fmla="*/ 1 h 90"/>
                  <a:gd name="T22" fmla="*/ 2 w 174"/>
                  <a:gd name="T23" fmla="*/ 1 h 90"/>
                  <a:gd name="T24" fmla="*/ 2 w 174"/>
                  <a:gd name="T25" fmla="*/ 1 h 90"/>
                  <a:gd name="T26" fmla="*/ 2 w 174"/>
                  <a:gd name="T27" fmla="*/ 1 h 90"/>
                  <a:gd name="T28" fmla="*/ 2 w 174"/>
                  <a:gd name="T29" fmla="*/ 1 h 90"/>
                  <a:gd name="T30" fmla="*/ 2 w 174"/>
                  <a:gd name="T31" fmla="*/ 1 h 90"/>
                  <a:gd name="T32" fmla="*/ 2 w 174"/>
                  <a:gd name="T33" fmla="*/ 1 h 90"/>
                  <a:gd name="T34" fmla="*/ 2 w 174"/>
                  <a:gd name="T35" fmla="*/ 1 h 90"/>
                  <a:gd name="T36" fmla="*/ 0 w 174"/>
                  <a:gd name="T37" fmla="*/ 1 h 90"/>
                  <a:gd name="T38" fmla="*/ 0 w 174"/>
                  <a:gd name="T39" fmla="*/ 1 h 90"/>
                  <a:gd name="T40" fmla="*/ 2 w 174"/>
                  <a:gd name="T41" fmla="*/ 1 h 90"/>
                  <a:gd name="T42" fmla="*/ 2 w 174"/>
                  <a:gd name="T43" fmla="*/ 1 h 90"/>
                  <a:gd name="T44" fmla="*/ 2 w 174"/>
                  <a:gd name="T45" fmla="*/ 1 h 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4"/>
                  <a:gd name="T70" fmla="*/ 0 h 90"/>
                  <a:gd name="T71" fmla="*/ 174 w 174"/>
                  <a:gd name="T72" fmla="*/ 90 h 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lnTo>
                      <a:pt x="36" y="3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19" name="Freeform 690"/>
              <p:cNvSpPr>
                <a:spLocks noChangeAspect="1"/>
              </p:cNvSpPr>
              <p:nvPr/>
            </p:nvSpPr>
            <p:spPr bwMode="auto">
              <a:xfrm>
                <a:off x="4696" y="2383"/>
                <a:ext cx="151" cy="191"/>
              </a:xfrm>
              <a:custGeom>
                <a:avLst/>
                <a:gdLst>
                  <a:gd name="T0" fmla="*/ 2 w 198"/>
                  <a:gd name="T1" fmla="*/ 1 h 264"/>
                  <a:gd name="T2" fmla="*/ 0 w 198"/>
                  <a:gd name="T3" fmla="*/ 1 h 264"/>
                  <a:gd name="T4" fmla="*/ 2 w 198"/>
                  <a:gd name="T5" fmla="*/ 1 h 264"/>
                  <a:gd name="T6" fmla="*/ 0 w 198"/>
                  <a:gd name="T7" fmla="*/ 1 h 264"/>
                  <a:gd name="T8" fmla="*/ 2 w 198"/>
                  <a:gd name="T9" fmla="*/ 1 h 264"/>
                  <a:gd name="T10" fmla="*/ 2 w 198"/>
                  <a:gd name="T11" fmla="*/ 1 h 264"/>
                  <a:gd name="T12" fmla="*/ 2 w 198"/>
                  <a:gd name="T13" fmla="*/ 1 h 264"/>
                  <a:gd name="T14" fmla="*/ 2 w 198"/>
                  <a:gd name="T15" fmla="*/ 1 h 264"/>
                  <a:gd name="T16" fmla="*/ 2 w 198"/>
                  <a:gd name="T17" fmla="*/ 1 h 264"/>
                  <a:gd name="T18" fmla="*/ 2 w 198"/>
                  <a:gd name="T19" fmla="*/ 1 h 264"/>
                  <a:gd name="T20" fmla="*/ 2 w 198"/>
                  <a:gd name="T21" fmla="*/ 1 h 264"/>
                  <a:gd name="T22" fmla="*/ 2 w 198"/>
                  <a:gd name="T23" fmla="*/ 0 h 264"/>
                  <a:gd name="T24" fmla="*/ 2 w 198"/>
                  <a:gd name="T25" fmla="*/ 1 h 264"/>
                  <a:gd name="T26" fmla="*/ 2 w 198"/>
                  <a:gd name="T27" fmla="*/ 1 h 264"/>
                  <a:gd name="T28" fmla="*/ 2 w 198"/>
                  <a:gd name="T29" fmla="*/ 1 h 264"/>
                  <a:gd name="T30" fmla="*/ 2 w 198"/>
                  <a:gd name="T31" fmla="*/ 1 h 264"/>
                  <a:gd name="T32" fmla="*/ 2 w 198"/>
                  <a:gd name="T33" fmla="*/ 1 h 264"/>
                  <a:gd name="T34" fmla="*/ 2 w 198"/>
                  <a:gd name="T35" fmla="*/ 1 h 264"/>
                  <a:gd name="T36" fmla="*/ 2 w 198"/>
                  <a:gd name="T37" fmla="*/ 1 h 264"/>
                  <a:gd name="T38" fmla="*/ 2 w 198"/>
                  <a:gd name="T39" fmla="*/ 1 h 264"/>
                  <a:gd name="T40" fmla="*/ 2 w 198"/>
                  <a:gd name="T41" fmla="*/ 1 h 264"/>
                  <a:gd name="T42" fmla="*/ 2 w 198"/>
                  <a:gd name="T43" fmla="*/ 1 h 264"/>
                  <a:gd name="T44" fmla="*/ 2 w 198"/>
                  <a:gd name="T45" fmla="*/ 1 h 264"/>
                  <a:gd name="T46" fmla="*/ 2 w 198"/>
                  <a:gd name="T47" fmla="*/ 1 h 264"/>
                  <a:gd name="T48" fmla="*/ 2 w 198"/>
                  <a:gd name="T49" fmla="*/ 1 h 264"/>
                  <a:gd name="T50" fmla="*/ 2 w 198"/>
                  <a:gd name="T51" fmla="*/ 1 h 264"/>
                  <a:gd name="T52" fmla="*/ 2 w 198"/>
                  <a:gd name="T53" fmla="*/ 1 h 264"/>
                  <a:gd name="T54" fmla="*/ 2 w 198"/>
                  <a:gd name="T55" fmla="*/ 1 h 264"/>
                  <a:gd name="T56" fmla="*/ 2 w 198"/>
                  <a:gd name="T57" fmla="*/ 1 h 264"/>
                  <a:gd name="T58" fmla="*/ 2 w 198"/>
                  <a:gd name="T59" fmla="*/ 1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
                  <a:gd name="T91" fmla="*/ 0 h 264"/>
                  <a:gd name="T92" fmla="*/ 198 w 198"/>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 h="264">
                    <a:moveTo>
                      <a:pt x="96" y="258"/>
                    </a:moveTo>
                    <a:lnTo>
                      <a:pt x="0" y="264"/>
                    </a:lnTo>
                    <a:lnTo>
                      <a:pt x="24" y="204"/>
                    </a:lnTo>
                    <a:lnTo>
                      <a:pt x="0" y="144"/>
                    </a:lnTo>
                    <a:lnTo>
                      <a:pt x="6" y="78"/>
                    </a:lnTo>
                    <a:lnTo>
                      <a:pt x="36" y="42"/>
                    </a:lnTo>
                    <a:lnTo>
                      <a:pt x="36" y="66"/>
                    </a:lnTo>
                    <a:lnTo>
                      <a:pt x="42" y="54"/>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close/>
                  </a:path>
                </a:pathLst>
              </a:custGeom>
              <a:solidFill>
                <a:srgbClr val="FF4500"/>
              </a:solidFill>
              <a:ln w="9525">
                <a:solidFill>
                  <a:srgbClr val="FF4500"/>
                </a:solidFill>
                <a:round/>
                <a:headEnd/>
                <a:tailEnd/>
              </a:ln>
            </p:spPr>
            <p:txBody>
              <a:bodyPr/>
              <a:lstStyle/>
              <a:p>
                <a:endParaRPr lang="en-US"/>
              </a:p>
            </p:txBody>
          </p:sp>
          <p:sp>
            <p:nvSpPr>
              <p:cNvPr id="22620" name="Freeform 691"/>
              <p:cNvSpPr>
                <a:spLocks noChangeAspect="1"/>
              </p:cNvSpPr>
              <p:nvPr/>
            </p:nvSpPr>
            <p:spPr bwMode="auto">
              <a:xfrm>
                <a:off x="4696" y="2383"/>
                <a:ext cx="151" cy="191"/>
              </a:xfrm>
              <a:custGeom>
                <a:avLst/>
                <a:gdLst>
                  <a:gd name="T0" fmla="*/ 2 w 198"/>
                  <a:gd name="T1" fmla="*/ 1 h 264"/>
                  <a:gd name="T2" fmla="*/ 0 w 198"/>
                  <a:gd name="T3" fmla="*/ 1 h 264"/>
                  <a:gd name="T4" fmla="*/ 2 w 198"/>
                  <a:gd name="T5" fmla="*/ 1 h 264"/>
                  <a:gd name="T6" fmla="*/ 0 w 198"/>
                  <a:gd name="T7" fmla="*/ 1 h 264"/>
                  <a:gd name="T8" fmla="*/ 2 w 198"/>
                  <a:gd name="T9" fmla="*/ 1 h 264"/>
                  <a:gd name="T10" fmla="*/ 2 w 198"/>
                  <a:gd name="T11" fmla="*/ 1 h 264"/>
                  <a:gd name="T12" fmla="*/ 2 w 198"/>
                  <a:gd name="T13" fmla="*/ 1 h 264"/>
                  <a:gd name="T14" fmla="*/ 2 w 198"/>
                  <a:gd name="T15" fmla="*/ 1 h 264"/>
                  <a:gd name="T16" fmla="*/ 2 w 198"/>
                  <a:gd name="T17" fmla="*/ 1 h 264"/>
                  <a:gd name="T18" fmla="*/ 2 w 198"/>
                  <a:gd name="T19" fmla="*/ 1 h 264"/>
                  <a:gd name="T20" fmla="*/ 2 w 198"/>
                  <a:gd name="T21" fmla="*/ 1 h 264"/>
                  <a:gd name="T22" fmla="*/ 2 w 198"/>
                  <a:gd name="T23" fmla="*/ 1 h 264"/>
                  <a:gd name="T24" fmla="*/ 2 w 198"/>
                  <a:gd name="T25" fmla="*/ 0 h 264"/>
                  <a:gd name="T26" fmla="*/ 2 w 198"/>
                  <a:gd name="T27" fmla="*/ 1 h 264"/>
                  <a:gd name="T28" fmla="*/ 2 w 198"/>
                  <a:gd name="T29" fmla="*/ 1 h 264"/>
                  <a:gd name="T30" fmla="*/ 2 w 198"/>
                  <a:gd name="T31" fmla="*/ 1 h 264"/>
                  <a:gd name="T32" fmla="*/ 2 w 198"/>
                  <a:gd name="T33" fmla="*/ 1 h 264"/>
                  <a:gd name="T34" fmla="*/ 2 w 198"/>
                  <a:gd name="T35" fmla="*/ 1 h 264"/>
                  <a:gd name="T36" fmla="*/ 2 w 198"/>
                  <a:gd name="T37" fmla="*/ 1 h 264"/>
                  <a:gd name="T38" fmla="*/ 2 w 198"/>
                  <a:gd name="T39" fmla="*/ 1 h 264"/>
                  <a:gd name="T40" fmla="*/ 2 w 198"/>
                  <a:gd name="T41" fmla="*/ 1 h 264"/>
                  <a:gd name="T42" fmla="*/ 2 w 198"/>
                  <a:gd name="T43" fmla="*/ 1 h 264"/>
                  <a:gd name="T44" fmla="*/ 2 w 198"/>
                  <a:gd name="T45" fmla="*/ 1 h 264"/>
                  <a:gd name="T46" fmla="*/ 2 w 198"/>
                  <a:gd name="T47" fmla="*/ 1 h 264"/>
                  <a:gd name="T48" fmla="*/ 2 w 198"/>
                  <a:gd name="T49" fmla="*/ 1 h 264"/>
                  <a:gd name="T50" fmla="*/ 2 w 198"/>
                  <a:gd name="T51" fmla="*/ 1 h 264"/>
                  <a:gd name="T52" fmla="*/ 2 w 198"/>
                  <a:gd name="T53" fmla="*/ 1 h 264"/>
                  <a:gd name="T54" fmla="*/ 2 w 198"/>
                  <a:gd name="T55" fmla="*/ 1 h 264"/>
                  <a:gd name="T56" fmla="*/ 2 w 198"/>
                  <a:gd name="T57" fmla="*/ 1 h 264"/>
                  <a:gd name="T58" fmla="*/ 2 w 198"/>
                  <a:gd name="T59" fmla="*/ 1 h 264"/>
                  <a:gd name="T60" fmla="*/ 2 w 198"/>
                  <a:gd name="T61" fmla="*/ 1 h 264"/>
                  <a:gd name="T62" fmla="*/ 2 w 198"/>
                  <a:gd name="T63" fmla="*/ 1 h 2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264"/>
                  <a:gd name="T98" fmla="*/ 198 w 198"/>
                  <a:gd name="T99" fmla="*/ 264 h 2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264">
                    <a:moveTo>
                      <a:pt x="96" y="258"/>
                    </a:moveTo>
                    <a:lnTo>
                      <a:pt x="0" y="264"/>
                    </a:lnTo>
                    <a:lnTo>
                      <a:pt x="24" y="204"/>
                    </a:lnTo>
                    <a:lnTo>
                      <a:pt x="0" y="144"/>
                    </a:lnTo>
                    <a:lnTo>
                      <a:pt x="6" y="78"/>
                    </a:lnTo>
                    <a:lnTo>
                      <a:pt x="36" y="42"/>
                    </a:lnTo>
                    <a:lnTo>
                      <a:pt x="36" y="66"/>
                    </a:lnTo>
                    <a:lnTo>
                      <a:pt x="42" y="54"/>
                    </a:lnTo>
                    <a:lnTo>
                      <a:pt x="42" y="66"/>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lnTo>
                      <a:pt x="96" y="26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21" name="Freeform 692"/>
              <p:cNvSpPr>
                <a:spLocks noChangeAspect="1"/>
              </p:cNvSpPr>
              <p:nvPr/>
            </p:nvSpPr>
            <p:spPr bwMode="auto">
              <a:xfrm>
                <a:off x="4555" y="2318"/>
                <a:ext cx="219" cy="104"/>
              </a:xfrm>
              <a:custGeom>
                <a:avLst/>
                <a:gdLst>
                  <a:gd name="T0" fmla="*/ 2 w 288"/>
                  <a:gd name="T1" fmla="*/ 1 h 144"/>
                  <a:gd name="T2" fmla="*/ 2 w 288"/>
                  <a:gd name="T3" fmla="*/ 1 h 144"/>
                  <a:gd name="T4" fmla="*/ 2 w 288"/>
                  <a:gd name="T5" fmla="*/ 1 h 144"/>
                  <a:gd name="T6" fmla="*/ 2 w 288"/>
                  <a:gd name="T7" fmla="*/ 1 h 144"/>
                  <a:gd name="T8" fmla="*/ 2 w 288"/>
                  <a:gd name="T9" fmla="*/ 1 h 144"/>
                  <a:gd name="T10" fmla="*/ 2 w 288"/>
                  <a:gd name="T11" fmla="*/ 1 h 144"/>
                  <a:gd name="T12" fmla="*/ 2 w 288"/>
                  <a:gd name="T13" fmla="*/ 1 h 144"/>
                  <a:gd name="T14" fmla="*/ 2 w 288"/>
                  <a:gd name="T15" fmla="*/ 1 h 144"/>
                  <a:gd name="T16" fmla="*/ 2 w 288"/>
                  <a:gd name="T17" fmla="*/ 1 h 144"/>
                  <a:gd name="T18" fmla="*/ 2 w 288"/>
                  <a:gd name="T19" fmla="*/ 1 h 144"/>
                  <a:gd name="T20" fmla="*/ 2 w 288"/>
                  <a:gd name="T21" fmla="*/ 1 h 144"/>
                  <a:gd name="T22" fmla="*/ 2 w 288"/>
                  <a:gd name="T23" fmla="*/ 1 h 144"/>
                  <a:gd name="T24" fmla="*/ 2 w 288"/>
                  <a:gd name="T25" fmla="*/ 1 h 144"/>
                  <a:gd name="T26" fmla="*/ 2 w 288"/>
                  <a:gd name="T27" fmla="*/ 1 h 144"/>
                  <a:gd name="T28" fmla="*/ 2 w 288"/>
                  <a:gd name="T29" fmla="*/ 1 h 144"/>
                  <a:gd name="T30" fmla="*/ 2 w 288"/>
                  <a:gd name="T31" fmla="*/ 1 h 144"/>
                  <a:gd name="T32" fmla="*/ 0 w 288"/>
                  <a:gd name="T33" fmla="*/ 1 h 144"/>
                  <a:gd name="T34" fmla="*/ 2 w 288"/>
                  <a:gd name="T35" fmla="*/ 0 h 144"/>
                  <a:gd name="T36" fmla="*/ 2 w 288"/>
                  <a:gd name="T37" fmla="*/ 0 h 144"/>
                  <a:gd name="T38" fmla="*/ 2 w 288"/>
                  <a:gd name="T39" fmla="*/ 1 h 144"/>
                  <a:gd name="T40" fmla="*/ 2 w 288"/>
                  <a:gd name="T41" fmla="*/ 1 h 144"/>
                  <a:gd name="T42" fmla="*/ 2 w 288"/>
                  <a:gd name="T43" fmla="*/ 1 h 144"/>
                  <a:gd name="T44" fmla="*/ 2 w 288"/>
                  <a:gd name="T45" fmla="*/ 1 h 144"/>
                  <a:gd name="T46" fmla="*/ 2 w 288"/>
                  <a:gd name="T47" fmla="*/ 1 h 144"/>
                  <a:gd name="T48" fmla="*/ 2 w 288"/>
                  <a:gd name="T49" fmla="*/ 1 h 144"/>
                  <a:gd name="T50" fmla="*/ 2 w 288"/>
                  <a:gd name="T51" fmla="*/ 1 h 144"/>
                  <a:gd name="T52" fmla="*/ 2 w 288"/>
                  <a:gd name="T53" fmla="*/ 1 h 144"/>
                  <a:gd name="T54" fmla="*/ 2 w 288"/>
                  <a:gd name="T55" fmla="*/ 1 h 144"/>
                  <a:gd name="T56" fmla="*/ 2 w 288"/>
                  <a:gd name="T57" fmla="*/ 1 h 144"/>
                  <a:gd name="T58" fmla="*/ 2 w 288"/>
                  <a:gd name="T59" fmla="*/ 1 h 144"/>
                  <a:gd name="T60" fmla="*/ 2 w 288"/>
                  <a:gd name="T61" fmla="*/ 1 h 144"/>
                  <a:gd name="T62" fmla="*/ 2 w 288"/>
                  <a:gd name="T63" fmla="*/ 1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8"/>
                  <a:gd name="T97" fmla="*/ 0 h 144"/>
                  <a:gd name="T98" fmla="*/ 288 w 288"/>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close/>
                  </a:path>
                </a:pathLst>
              </a:custGeom>
              <a:solidFill>
                <a:srgbClr val="FF4500"/>
              </a:solidFill>
              <a:ln w="9525">
                <a:solidFill>
                  <a:srgbClr val="FF4500"/>
                </a:solidFill>
                <a:round/>
                <a:headEnd/>
                <a:tailEnd/>
              </a:ln>
            </p:spPr>
            <p:txBody>
              <a:bodyPr/>
              <a:lstStyle/>
              <a:p>
                <a:endParaRPr lang="en-US"/>
              </a:p>
            </p:txBody>
          </p:sp>
          <p:sp>
            <p:nvSpPr>
              <p:cNvPr id="22622" name="Freeform 693"/>
              <p:cNvSpPr>
                <a:spLocks noChangeAspect="1"/>
              </p:cNvSpPr>
              <p:nvPr/>
            </p:nvSpPr>
            <p:spPr bwMode="auto">
              <a:xfrm>
                <a:off x="4555" y="2318"/>
                <a:ext cx="219" cy="104"/>
              </a:xfrm>
              <a:custGeom>
                <a:avLst/>
                <a:gdLst>
                  <a:gd name="T0" fmla="*/ 2 w 288"/>
                  <a:gd name="T1" fmla="*/ 1 h 144"/>
                  <a:gd name="T2" fmla="*/ 2 w 288"/>
                  <a:gd name="T3" fmla="*/ 1 h 144"/>
                  <a:gd name="T4" fmla="*/ 2 w 288"/>
                  <a:gd name="T5" fmla="*/ 1 h 144"/>
                  <a:gd name="T6" fmla="*/ 2 w 288"/>
                  <a:gd name="T7" fmla="*/ 1 h 144"/>
                  <a:gd name="T8" fmla="*/ 2 w 288"/>
                  <a:gd name="T9" fmla="*/ 1 h 144"/>
                  <a:gd name="T10" fmla="*/ 2 w 288"/>
                  <a:gd name="T11" fmla="*/ 1 h 144"/>
                  <a:gd name="T12" fmla="*/ 2 w 288"/>
                  <a:gd name="T13" fmla="*/ 1 h 144"/>
                  <a:gd name="T14" fmla="*/ 2 w 288"/>
                  <a:gd name="T15" fmla="*/ 1 h 144"/>
                  <a:gd name="T16" fmla="*/ 2 w 288"/>
                  <a:gd name="T17" fmla="*/ 1 h 144"/>
                  <a:gd name="T18" fmla="*/ 2 w 288"/>
                  <a:gd name="T19" fmla="*/ 1 h 144"/>
                  <a:gd name="T20" fmla="*/ 2 w 288"/>
                  <a:gd name="T21" fmla="*/ 1 h 144"/>
                  <a:gd name="T22" fmla="*/ 2 w 288"/>
                  <a:gd name="T23" fmla="*/ 1 h 144"/>
                  <a:gd name="T24" fmla="*/ 2 w 288"/>
                  <a:gd name="T25" fmla="*/ 1 h 144"/>
                  <a:gd name="T26" fmla="*/ 2 w 288"/>
                  <a:gd name="T27" fmla="*/ 1 h 144"/>
                  <a:gd name="T28" fmla="*/ 2 w 288"/>
                  <a:gd name="T29" fmla="*/ 1 h 144"/>
                  <a:gd name="T30" fmla="*/ 2 w 288"/>
                  <a:gd name="T31" fmla="*/ 1 h 144"/>
                  <a:gd name="T32" fmla="*/ 0 w 288"/>
                  <a:gd name="T33" fmla="*/ 1 h 144"/>
                  <a:gd name="T34" fmla="*/ 2 w 288"/>
                  <a:gd name="T35" fmla="*/ 0 h 144"/>
                  <a:gd name="T36" fmla="*/ 2 w 288"/>
                  <a:gd name="T37" fmla="*/ 0 h 144"/>
                  <a:gd name="T38" fmla="*/ 2 w 288"/>
                  <a:gd name="T39" fmla="*/ 1 h 144"/>
                  <a:gd name="T40" fmla="*/ 2 w 288"/>
                  <a:gd name="T41" fmla="*/ 1 h 144"/>
                  <a:gd name="T42" fmla="*/ 2 w 288"/>
                  <a:gd name="T43" fmla="*/ 1 h 144"/>
                  <a:gd name="T44" fmla="*/ 2 w 288"/>
                  <a:gd name="T45" fmla="*/ 1 h 144"/>
                  <a:gd name="T46" fmla="*/ 2 w 288"/>
                  <a:gd name="T47" fmla="*/ 1 h 144"/>
                  <a:gd name="T48" fmla="*/ 2 w 288"/>
                  <a:gd name="T49" fmla="*/ 1 h 144"/>
                  <a:gd name="T50" fmla="*/ 2 w 288"/>
                  <a:gd name="T51" fmla="*/ 1 h 144"/>
                  <a:gd name="T52" fmla="*/ 2 w 288"/>
                  <a:gd name="T53" fmla="*/ 1 h 144"/>
                  <a:gd name="T54" fmla="*/ 2 w 288"/>
                  <a:gd name="T55" fmla="*/ 1 h 144"/>
                  <a:gd name="T56" fmla="*/ 2 w 288"/>
                  <a:gd name="T57" fmla="*/ 1 h 144"/>
                  <a:gd name="T58" fmla="*/ 2 w 288"/>
                  <a:gd name="T59" fmla="*/ 1 h 144"/>
                  <a:gd name="T60" fmla="*/ 2 w 288"/>
                  <a:gd name="T61" fmla="*/ 1 h 144"/>
                  <a:gd name="T62" fmla="*/ 2 w 288"/>
                  <a:gd name="T63" fmla="*/ 1 h 144"/>
                  <a:gd name="T64" fmla="*/ 2 w 288"/>
                  <a:gd name="T65" fmla="*/ 1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8"/>
                  <a:gd name="T100" fmla="*/ 0 h 144"/>
                  <a:gd name="T101" fmla="*/ 288 w 288"/>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lnTo>
                      <a:pt x="288" y="7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23" name="Freeform 694"/>
              <p:cNvSpPr>
                <a:spLocks noChangeAspect="1"/>
              </p:cNvSpPr>
              <p:nvPr/>
            </p:nvSpPr>
            <p:spPr bwMode="auto">
              <a:xfrm>
                <a:off x="4326" y="2240"/>
                <a:ext cx="251" cy="269"/>
              </a:xfrm>
              <a:custGeom>
                <a:avLst/>
                <a:gdLst>
                  <a:gd name="T0" fmla="*/ 2 w 330"/>
                  <a:gd name="T1" fmla="*/ 1 h 372"/>
                  <a:gd name="T2" fmla="*/ 2 w 330"/>
                  <a:gd name="T3" fmla="*/ 1 h 372"/>
                  <a:gd name="T4" fmla="*/ 2 w 330"/>
                  <a:gd name="T5" fmla="*/ 1 h 372"/>
                  <a:gd name="T6" fmla="*/ 2 w 330"/>
                  <a:gd name="T7" fmla="*/ 1 h 372"/>
                  <a:gd name="T8" fmla="*/ 2 w 330"/>
                  <a:gd name="T9" fmla="*/ 1 h 372"/>
                  <a:gd name="T10" fmla="*/ 0 w 330"/>
                  <a:gd name="T11" fmla="*/ 1 h 372"/>
                  <a:gd name="T12" fmla="*/ 2 w 330"/>
                  <a:gd name="T13" fmla="*/ 1 h 372"/>
                  <a:gd name="T14" fmla="*/ 2 w 330"/>
                  <a:gd name="T15" fmla="*/ 0 h 372"/>
                  <a:gd name="T16" fmla="*/ 2 w 330"/>
                  <a:gd name="T17" fmla="*/ 0 h 372"/>
                  <a:gd name="T18" fmla="*/ 2 w 330"/>
                  <a:gd name="T19" fmla="*/ 1 h 372"/>
                  <a:gd name="T20" fmla="*/ 2 w 330"/>
                  <a:gd name="T21" fmla="*/ 1 h 372"/>
                  <a:gd name="T22" fmla="*/ 2 w 330"/>
                  <a:gd name="T23" fmla="*/ 1 h 372"/>
                  <a:gd name="T24" fmla="*/ 2 w 330"/>
                  <a:gd name="T25" fmla="*/ 1 h 372"/>
                  <a:gd name="T26" fmla="*/ 2 w 330"/>
                  <a:gd name="T27" fmla="*/ 1 h 372"/>
                  <a:gd name="T28" fmla="*/ 2 w 330"/>
                  <a:gd name="T29" fmla="*/ 1 h 372"/>
                  <a:gd name="T30" fmla="*/ 2 w 330"/>
                  <a:gd name="T31" fmla="*/ 1 h 372"/>
                  <a:gd name="T32" fmla="*/ 2 w 330"/>
                  <a:gd name="T33" fmla="*/ 1 h 372"/>
                  <a:gd name="T34" fmla="*/ 2 w 330"/>
                  <a:gd name="T35" fmla="*/ 1 h 372"/>
                  <a:gd name="T36" fmla="*/ 2 w 330"/>
                  <a:gd name="T37" fmla="*/ 1 h 372"/>
                  <a:gd name="T38" fmla="*/ 2 w 330"/>
                  <a:gd name="T39" fmla="*/ 1 h 372"/>
                  <a:gd name="T40" fmla="*/ 2 w 330"/>
                  <a:gd name="T41" fmla="*/ 1 h 372"/>
                  <a:gd name="T42" fmla="*/ 2 w 330"/>
                  <a:gd name="T43" fmla="*/ 1 h 372"/>
                  <a:gd name="T44" fmla="*/ 2 w 330"/>
                  <a:gd name="T45" fmla="*/ 1 h 372"/>
                  <a:gd name="T46" fmla="*/ 2 w 330"/>
                  <a:gd name="T47" fmla="*/ 1 h 372"/>
                  <a:gd name="T48" fmla="*/ 2 w 330"/>
                  <a:gd name="T49" fmla="*/ 1 h 372"/>
                  <a:gd name="T50" fmla="*/ 2 w 330"/>
                  <a:gd name="T51" fmla="*/ 1 h 372"/>
                  <a:gd name="T52" fmla="*/ 2 w 330"/>
                  <a:gd name="T53" fmla="*/ 1 h 372"/>
                  <a:gd name="T54" fmla="*/ 2 w 330"/>
                  <a:gd name="T55" fmla="*/ 1 h 372"/>
                  <a:gd name="T56" fmla="*/ 2 w 330"/>
                  <a:gd name="T57" fmla="*/ 1 h 372"/>
                  <a:gd name="T58" fmla="*/ 2 w 330"/>
                  <a:gd name="T59" fmla="*/ 1 h 372"/>
                  <a:gd name="T60" fmla="*/ 2 w 330"/>
                  <a:gd name="T61" fmla="*/ 1 h 372"/>
                  <a:gd name="T62" fmla="*/ 2 w 330"/>
                  <a:gd name="T63" fmla="*/ 1 h 3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0"/>
                  <a:gd name="T97" fmla="*/ 0 h 372"/>
                  <a:gd name="T98" fmla="*/ 330 w 330"/>
                  <a:gd name="T99" fmla="*/ 372 h 3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close/>
                  </a:path>
                </a:pathLst>
              </a:custGeom>
              <a:solidFill>
                <a:srgbClr val="FFAA00"/>
              </a:solidFill>
              <a:ln w="9525">
                <a:solidFill>
                  <a:srgbClr val="FFAA00"/>
                </a:solidFill>
                <a:round/>
                <a:headEnd/>
                <a:tailEnd/>
              </a:ln>
            </p:spPr>
            <p:txBody>
              <a:bodyPr/>
              <a:lstStyle/>
              <a:p>
                <a:endParaRPr lang="en-US"/>
              </a:p>
            </p:txBody>
          </p:sp>
          <p:sp>
            <p:nvSpPr>
              <p:cNvPr id="22624" name="Freeform 695"/>
              <p:cNvSpPr>
                <a:spLocks noChangeAspect="1"/>
              </p:cNvSpPr>
              <p:nvPr/>
            </p:nvSpPr>
            <p:spPr bwMode="auto">
              <a:xfrm>
                <a:off x="4326" y="2240"/>
                <a:ext cx="251" cy="269"/>
              </a:xfrm>
              <a:custGeom>
                <a:avLst/>
                <a:gdLst>
                  <a:gd name="T0" fmla="*/ 2 w 330"/>
                  <a:gd name="T1" fmla="*/ 1 h 372"/>
                  <a:gd name="T2" fmla="*/ 2 w 330"/>
                  <a:gd name="T3" fmla="*/ 1 h 372"/>
                  <a:gd name="T4" fmla="*/ 2 w 330"/>
                  <a:gd name="T5" fmla="*/ 1 h 372"/>
                  <a:gd name="T6" fmla="*/ 2 w 330"/>
                  <a:gd name="T7" fmla="*/ 1 h 372"/>
                  <a:gd name="T8" fmla="*/ 2 w 330"/>
                  <a:gd name="T9" fmla="*/ 1 h 372"/>
                  <a:gd name="T10" fmla="*/ 0 w 330"/>
                  <a:gd name="T11" fmla="*/ 1 h 372"/>
                  <a:gd name="T12" fmla="*/ 2 w 330"/>
                  <a:gd name="T13" fmla="*/ 1 h 372"/>
                  <a:gd name="T14" fmla="*/ 2 w 330"/>
                  <a:gd name="T15" fmla="*/ 0 h 372"/>
                  <a:gd name="T16" fmla="*/ 2 w 330"/>
                  <a:gd name="T17" fmla="*/ 0 h 372"/>
                  <a:gd name="T18" fmla="*/ 2 w 330"/>
                  <a:gd name="T19" fmla="*/ 1 h 372"/>
                  <a:gd name="T20" fmla="*/ 2 w 330"/>
                  <a:gd name="T21" fmla="*/ 1 h 372"/>
                  <a:gd name="T22" fmla="*/ 2 w 330"/>
                  <a:gd name="T23" fmla="*/ 1 h 372"/>
                  <a:gd name="T24" fmla="*/ 2 w 330"/>
                  <a:gd name="T25" fmla="*/ 1 h 372"/>
                  <a:gd name="T26" fmla="*/ 2 w 330"/>
                  <a:gd name="T27" fmla="*/ 1 h 372"/>
                  <a:gd name="T28" fmla="*/ 2 w 330"/>
                  <a:gd name="T29" fmla="*/ 1 h 372"/>
                  <a:gd name="T30" fmla="*/ 2 w 330"/>
                  <a:gd name="T31" fmla="*/ 1 h 372"/>
                  <a:gd name="T32" fmla="*/ 2 w 330"/>
                  <a:gd name="T33" fmla="*/ 1 h 372"/>
                  <a:gd name="T34" fmla="*/ 2 w 330"/>
                  <a:gd name="T35" fmla="*/ 1 h 372"/>
                  <a:gd name="T36" fmla="*/ 2 w 330"/>
                  <a:gd name="T37" fmla="*/ 1 h 372"/>
                  <a:gd name="T38" fmla="*/ 2 w 330"/>
                  <a:gd name="T39" fmla="*/ 1 h 372"/>
                  <a:gd name="T40" fmla="*/ 2 w 330"/>
                  <a:gd name="T41" fmla="*/ 1 h 372"/>
                  <a:gd name="T42" fmla="*/ 2 w 330"/>
                  <a:gd name="T43" fmla="*/ 1 h 372"/>
                  <a:gd name="T44" fmla="*/ 2 w 330"/>
                  <a:gd name="T45" fmla="*/ 1 h 372"/>
                  <a:gd name="T46" fmla="*/ 2 w 330"/>
                  <a:gd name="T47" fmla="*/ 1 h 372"/>
                  <a:gd name="T48" fmla="*/ 2 w 330"/>
                  <a:gd name="T49" fmla="*/ 1 h 372"/>
                  <a:gd name="T50" fmla="*/ 2 w 330"/>
                  <a:gd name="T51" fmla="*/ 1 h 372"/>
                  <a:gd name="T52" fmla="*/ 2 w 330"/>
                  <a:gd name="T53" fmla="*/ 1 h 372"/>
                  <a:gd name="T54" fmla="*/ 2 w 330"/>
                  <a:gd name="T55" fmla="*/ 1 h 372"/>
                  <a:gd name="T56" fmla="*/ 2 w 330"/>
                  <a:gd name="T57" fmla="*/ 1 h 372"/>
                  <a:gd name="T58" fmla="*/ 2 w 330"/>
                  <a:gd name="T59" fmla="*/ 1 h 372"/>
                  <a:gd name="T60" fmla="*/ 2 w 330"/>
                  <a:gd name="T61" fmla="*/ 1 h 372"/>
                  <a:gd name="T62" fmla="*/ 2 w 330"/>
                  <a:gd name="T63" fmla="*/ 1 h 372"/>
                  <a:gd name="T64" fmla="*/ 2 w 330"/>
                  <a:gd name="T65" fmla="*/ 1 h 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0"/>
                  <a:gd name="T100" fmla="*/ 0 h 372"/>
                  <a:gd name="T101" fmla="*/ 330 w 330"/>
                  <a:gd name="T102" fmla="*/ 372 h 3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lnTo>
                      <a:pt x="270" y="37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25" name="Freeform 696"/>
              <p:cNvSpPr>
                <a:spLocks noChangeAspect="1"/>
              </p:cNvSpPr>
              <p:nvPr/>
            </p:nvSpPr>
            <p:spPr bwMode="auto">
              <a:xfrm>
                <a:off x="4545" y="2890"/>
                <a:ext cx="138" cy="229"/>
              </a:xfrm>
              <a:custGeom>
                <a:avLst/>
                <a:gdLst>
                  <a:gd name="T0" fmla="*/ 2 w 180"/>
                  <a:gd name="T1" fmla="*/ 1 h 318"/>
                  <a:gd name="T2" fmla="*/ 2 w 180"/>
                  <a:gd name="T3" fmla="*/ 1 h 318"/>
                  <a:gd name="T4" fmla="*/ 2 w 180"/>
                  <a:gd name="T5" fmla="*/ 1 h 318"/>
                  <a:gd name="T6" fmla="*/ 2 w 180"/>
                  <a:gd name="T7" fmla="*/ 1 h 318"/>
                  <a:gd name="T8" fmla="*/ 2 w 180"/>
                  <a:gd name="T9" fmla="*/ 1 h 318"/>
                  <a:gd name="T10" fmla="*/ 2 w 180"/>
                  <a:gd name="T11" fmla="*/ 1 h 318"/>
                  <a:gd name="T12" fmla="*/ 0 w 180"/>
                  <a:gd name="T13" fmla="*/ 1 h 318"/>
                  <a:gd name="T14" fmla="*/ 2 w 180"/>
                  <a:gd name="T15" fmla="*/ 1 h 318"/>
                  <a:gd name="T16" fmla="*/ 2 w 180"/>
                  <a:gd name="T17" fmla="*/ 1 h 318"/>
                  <a:gd name="T18" fmla="*/ 2 w 180"/>
                  <a:gd name="T19" fmla="*/ 1 h 318"/>
                  <a:gd name="T20" fmla="*/ 2 w 180"/>
                  <a:gd name="T21" fmla="*/ 1 h 318"/>
                  <a:gd name="T22" fmla="*/ 2 w 180"/>
                  <a:gd name="T23" fmla="*/ 1 h 318"/>
                  <a:gd name="T24" fmla="*/ 2 w 180"/>
                  <a:gd name="T25" fmla="*/ 1 h 318"/>
                  <a:gd name="T26" fmla="*/ 2 w 180"/>
                  <a:gd name="T27" fmla="*/ 1 h 318"/>
                  <a:gd name="T28" fmla="*/ 2 w 180"/>
                  <a:gd name="T29" fmla="*/ 1 h 318"/>
                  <a:gd name="T30" fmla="*/ 2 w 180"/>
                  <a:gd name="T31" fmla="*/ 1 h 318"/>
                  <a:gd name="T32" fmla="*/ 2 w 180"/>
                  <a:gd name="T33" fmla="*/ 1 h 318"/>
                  <a:gd name="T34" fmla="*/ 2 w 180"/>
                  <a:gd name="T35" fmla="*/ 1 h 318"/>
                  <a:gd name="T36" fmla="*/ 2 w 180"/>
                  <a:gd name="T37" fmla="*/ 1 h 318"/>
                  <a:gd name="T38" fmla="*/ 2 w 180"/>
                  <a:gd name="T39" fmla="*/ 1 h 318"/>
                  <a:gd name="T40" fmla="*/ 2 w 180"/>
                  <a:gd name="T41" fmla="*/ 1 h 318"/>
                  <a:gd name="T42" fmla="*/ 2 w 180"/>
                  <a:gd name="T43" fmla="*/ 1 h 318"/>
                  <a:gd name="T44" fmla="*/ 2 w 180"/>
                  <a:gd name="T45" fmla="*/ 1 h 318"/>
                  <a:gd name="T46" fmla="*/ 2 w 180"/>
                  <a:gd name="T47" fmla="*/ 1 h 318"/>
                  <a:gd name="T48" fmla="*/ 2 w 180"/>
                  <a:gd name="T49" fmla="*/ 1 h 318"/>
                  <a:gd name="T50" fmla="*/ 2 w 180"/>
                  <a:gd name="T51" fmla="*/ 1 h 318"/>
                  <a:gd name="T52" fmla="*/ 2 w 180"/>
                  <a:gd name="T53" fmla="*/ 1 h 318"/>
                  <a:gd name="T54" fmla="*/ 2 w 180"/>
                  <a:gd name="T55" fmla="*/ 0 h 318"/>
                  <a:gd name="T56" fmla="*/ 2 w 180"/>
                  <a:gd name="T57" fmla="*/ 1 h 318"/>
                  <a:gd name="T58" fmla="*/ 2 w 180"/>
                  <a:gd name="T59" fmla="*/ 1 h 318"/>
                  <a:gd name="T60" fmla="*/ 2 w 180"/>
                  <a:gd name="T61" fmla="*/ 1 h 31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0"/>
                  <a:gd name="T94" fmla="*/ 0 h 318"/>
                  <a:gd name="T95" fmla="*/ 180 w 180"/>
                  <a:gd name="T96" fmla="*/ 318 h 31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close/>
                  </a:path>
                </a:pathLst>
              </a:custGeom>
              <a:solidFill>
                <a:srgbClr val="B22222"/>
              </a:solidFill>
              <a:ln w="9525">
                <a:solidFill>
                  <a:srgbClr val="B22222"/>
                </a:solidFill>
                <a:round/>
                <a:headEnd/>
                <a:tailEnd/>
              </a:ln>
            </p:spPr>
            <p:txBody>
              <a:bodyPr/>
              <a:lstStyle/>
              <a:p>
                <a:endParaRPr lang="en-US"/>
              </a:p>
            </p:txBody>
          </p:sp>
          <p:sp>
            <p:nvSpPr>
              <p:cNvPr id="22626" name="Freeform 697"/>
              <p:cNvSpPr>
                <a:spLocks noChangeAspect="1"/>
              </p:cNvSpPr>
              <p:nvPr/>
            </p:nvSpPr>
            <p:spPr bwMode="auto">
              <a:xfrm>
                <a:off x="4545" y="2890"/>
                <a:ext cx="138" cy="229"/>
              </a:xfrm>
              <a:custGeom>
                <a:avLst/>
                <a:gdLst>
                  <a:gd name="T0" fmla="*/ 2 w 180"/>
                  <a:gd name="T1" fmla="*/ 1 h 318"/>
                  <a:gd name="T2" fmla="*/ 2 w 180"/>
                  <a:gd name="T3" fmla="*/ 1 h 318"/>
                  <a:gd name="T4" fmla="*/ 2 w 180"/>
                  <a:gd name="T5" fmla="*/ 1 h 318"/>
                  <a:gd name="T6" fmla="*/ 2 w 180"/>
                  <a:gd name="T7" fmla="*/ 1 h 318"/>
                  <a:gd name="T8" fmla="*/ 2 w 180"/>
                  <a:gd name="T9" fmla="*/ 1 h 318"/>
                  <a:gd name="T10" fmla="*/ 2 w 180"/>
                  <a:gd name="T11" fmla="*/ 1 h 318"/>
                  <a:gd name="T12" fmla="*/ 0 w 180"/>
                  <a:gd name="T13" fmla="*/ 1 h 318"/>
                  <a:gd name="T14" fmla="*/ 2 w 180"/>
                  <a:gd name="T15" fmla="*/ 1 h 318"/>
                  <a:gd name="T16" fmla="*/ 2 w 180"/>
                  <a:gd name="T17" fmla="*/ 1 h 318"/>
                  <a:gd name="T18" fmla="*/ 2 w 180"/>
                  <a:gd name="T19" fmla="*/ 1 h 318"/>
                  <a:gd name="T20" fmla="*/ 2 w 180"/>
                  <a:gd name="T21" fmla="*/ 1 h 318"/>
                  <a:gd name="T22" fmla="*/ 2 w 180"/>
                  <a:gd name="T23" fmla="*/ 1 h 318"/>
                  <a:gd name="T24" fmla="*/ 2 w 180"/>
                  <a:gd name="T25" fmla="*/ 1 h 318"/>
                  <a:gd name="T26" fmla="*/ 2 w 180"/>
                  <a:gd name="T27" fmla="*/ 1 h 318"/>
                  <a:gd name="T28" fmla="*/ 2 w 180"/>
                  <a:gd name="T29" fmla="*/ 1 h 318"/>
                  <a:gd name="T30" fmla="*/ 2 w 180"/>
                  <a:gd name="T31" fmla="*/ 1 h 318"/>
                  <a:gd name="T32" fmla="*/ 2 w 180"/>
                  <a:gd name="T33" fmla="*/ 1 h 318"/>
                  <a:gd name="T34" fmla="*/ 2 w 180"/>
                  <a:gd name="T35" fmla="*/ 1 h 318"/>
                  <a:gd name="T36" fmla="*/ 2 w 180"/>
                  <a:gd name="T37" fmla="*/ 1 h 318"/>
                  <a:gd name="T38" fmla="*/ 2 w 180"/>
                  <a:gd name="T39" fmla="*/ 1 h 318"/>
                  <a:gd name="T40" fmla="*/ 2 w 180"/>
                  <a:gd name="T41" fmla="*/ 1 h 318"/>
                  <a:gd name="T42" fmla="*/ 2 w 180"/>
                  <a:gd name="T43" fmla="*/ 1 h 318"/>
                  <a:gd name="T44" fmla="*/ 2 w 180"/>
                  <a:gd name="T45" fmla="*/ 1 h 318"/>
                  <a:gd name="T46" fmla="*/ 2 w 180"/>
                  <a:gd name="T47" fmla="*/ 1 h 318"/>
                  <a:gd name="T48" fmla="*/ 2 w 180"/>
                  <a:gd name="T49" fmla="*/ 1 h 318"/>
                  <a:gd name="T50" fmla="*/ 2 w 180"/>
                  <a:gd name="T51" fmla="*/ 1 h 318"/>
                  <a:gd name="T52" fmla="*/ 2 w 180"/>
                  <a:gd name="T53" fmla="*/ 1 h 318"/>
                  <a:gd name="T54" fmla="*/ 2 w 180"/>
                  <a:gd name="T55" fmla="*/ 0 h 318"/>
                  <a:gd name="T56" fmla="*/ 2 w 180"/>
                  <a:gd name="T57" fmla="*/ 1 h 318"/>
                  <a:gd name="T58" fmla="*/ 2 w 180"/>
                  <a:gd name="T59" fmla="*/ 1 h 318"/>
                  <a:gd name="T60" fmla="*/ 2 w 180"/>
                  <a:gd name="T61" fmla="*/ 1 h 318"/>
                  <a:gd name="T62" fmla="*/ 2 w 180"/>
                  <a:gd name="T63" fmla="*/ 1 h 3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318"/>
                  <a:gd name="T98" fmla="*/ 180 w 180"/>
                  <a:gd name="T99" fmla="*/ 318 h 3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lnTo>
                      <a:pt x="180" y="30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27" name="Freeform 698"/>
              <p:cNvSpPr>
                <a:spLocks noChangeAspect="1"/>
              </p:cNvSpPr>
              <p:nvPr/>
            </p:nvSpPr>
            <p:spPr bwMode="auto">
              <a:xfrm>
                <a:off x="4371" y="2639"/>
                <a:ext cx="257" cy="212"/>
              </a:xfrm>
              <a:custGeom>
                <a:avLst/>
                <a:gdLst>
                  <a:gd name="T0" fmla="*/ 2 w 336"/>
                  <a:gd name="T1" fmla="*/ 1 h 294"/>
                  <a:gd name="T2" fmla="*/ 2 w 336"/>
                  <a:gd name="T3" fmla="*/ 1 h 294"/>
                  <a:gd name="T4" fmla="*/ 2 w 336"/>
                  <a:gd name="T5" fmla="*/ 1 h 294"/>
                  <a:gd name="T6" fmla="*/ 2 w 336"/>
                  <a:gd name="T7" fmla="*/ 1 h 294"/>
                  <a:gd name="T8" fmla="*/ 2 w 336"/>
                  <a:gd name="T9" fmla="*/ 1 h 294"/>
                  <a:gd name="T10" fmla="*/ 2 w 336"/>
                  <a:gd name="T11" fmla="*/ 1 h 294"/>
                  <a:gd name="T12" fmla="*/ 2 w 336"/>
                  <a:gd name="T13" fmla="*/ 1 h 294"/>
                  <a:gd name="T14" fmla="*/ 2 w 336"/>
                  <a:gd name="T15" fmla="*/ 1 h 294"/>
                  <a:gd name="T16" fmla="*/ 2 w 336"/>
                  <a:gd name="T17" fmla="*/ 1 h 294"/>
                  <a:gd name="T18" fmla="*/ 0 w 336"/>
                  <a:gd name="T19" fmla="*/ 1 h 294"/>
                  <a:gd name="T20" fmla="*/ 2 w 336"/>
                  <a:gd name="T21" fmla="*/ 0 h 294"/>
                  <a:gd name="T22" fmla="*/ 2 w 336"/>
                  <a:gd name="T23" fmla="*/ 1 h 294"/>
                  <a:gd name="T24" fmla="*/ 2 w 336"/>
                  <a:gd name="T25" fmla="*/ 1 h 294"/>
                  <a:gd name="T26" fmla="*/ 2 w 336"/>
                  <a:gd name="T27" fmla="*/ 1 h 294"/>
                  <a:gd name="T28" fmla="*/ 2 w 336"/>
                  <a:gd name="T29" fmla="*/ 1 h 294"/>
                  <a:gd name="T30" fmla="*/ 2 w 336"/>
                  <a:gd name="T31" fmla="*/ 1 h 294"/>
                  <a:gd name="T32" fmla="*/ 2 w 336"/>
                  <a:gd name="T33" fmla="*/ 1 h 294"/>
                  <a:gd name="T34" fmla="*/ 2 w 336"/>
                  <a:gd name="T35" fmla="*/ 1 h 294"/>
                  <a:gd name="T36" fmla="*/ 2 w 336"/>
                  <a:gd name="T37" fmla="*/ 1 h 294"/>
                  <a:gd name="T38" fmla="*/ 2 w 336"/>
                  <a:gd name="T39" fmla="*/ 1 h 294"/>
                  <a:gd name="T40" fmla="*/ 2 w 336"/>
                  <a:gd name="T41" fmla="*/ 1 h 294"/>
                  <a:gd name="T42" fmla="*/ 2 w 336"/>
                  <a:gd name="T43" fmla="*/ 1 h 294"/>
                  <a:gd name="T44" fmla="*/ 2 w 336"/>
                  <a:gd name="T45" fmla="*/ 1 h 294"/>
                  <a:gd name="T46" fmla="*/ 2 w 336"/>
                  <a:gd name="T47" fmla="*/ 1 h 294"/>
                  <a:gd name="T48" fmla="*/ 2 w 336"/>
                  <a:gd name="T49" fmla="*/ 1 h 294"/>
                  <a:gd name="T50" fmla="*/ 2 w 336"/>
                  <a:gd name="T51" fmla="*/ 1 h 294"/>
                  <a:gd name="T52" fmla="*/ 2 w 336"/>
                  <a:gd name="T53" fmla="*/ 1 h 294"/>
                  <a:gd name="T54" fmla="*/ 2 w 336"/>
                  <a:gd name="T55" fmla="*/ 1 h 2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36"/>
                  <a:gd name="T85" fmla="*/ 0 h 294"/>
                  <a:gd name="T86" fmla="*/ 336 w 336"/>
                  <a:gd name="T87" fmla="*/ 294 h 2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36" h="294">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close/>
                  </a:path>
                </a:pathLst>
              </a:custGeom>
              <a:solidFill>
                <a:srgbClr val="FF4500"/>
              </a:solidFill>
              <a:ln w="9525">
                <a:solidFill>
                  <a:srgbClr val="FF4500"/>
                </a:solidFill>
                <a:round/>
                <a:headEnd/>
                <a:tailEnd/>
              </a:ln>
            </p:spPr>
            <p:txBody>
              <a:bodyPr/>
              <a:lstStyle/>
              <a:p>
                <a:endParaRPr lang="en-US"/>
              </a:p>
            </p:txBody>
          </p:sp>
          <p:sp>
            <p:nvSpPr>
              <p:cNvPr id="22628" name="Freeform 699"/>
              <p:cNvSpPr>
                <a:spLocks noChangeAspect="1"/>
              </p:cNvSpPr>
              <p:nvPr/>
            </p:nvSpPr>
            <p:spPr bwMode="auto">
              <a:xfrm>
                <a:off x="4371" y="2639"/>
                <a:ext cx="257" cy="216"/>
              </a:xfrm>
              <a:custGeom>
                <a:avLst/>
                <a:gdLst>
                  <a:gd name="T0" fmla="*/ 2 w 336"/>
                  <a:gd name="T1" fmla="*/ 1 h 300"/>
                  <a:gd name="T2" fmla="*/ 2 w 336"/>
                  <a:gd name="T3" fmla="*/ 1 h 300"/>
                  <a:gd name="T4" fmla="*/ 2 w 336"/>
                  <a:gd name="T5" fmla="*/ 1 h 300"/>
                  <a:gd name="T6" fmla="*/ 2 w 336"/>
                  <a:gd name="T7" fmla="*/ 1 h 300"/>
                  <a:gd name="T8" fmla="*/ 2 w 336"/>
                  <a:gd name="T9" fmla="*/ 1 h 300"/>
                  <a:gd name="T10" fmla="*/ 2 w 336"/>
                  <a:gd name="T11" fmla="*/ 1 h 300"/>
                  <a:gd name="T12" fmla="*/ 2 w 336"/>
                  <a:gd name="T13" fmla="*/ 1 h 300"/>
                  <a:gd name="T14" fmla="*/ 2 w 336"/>
                  <a:gd name="T15" fmla="*/ 1 h 300"/>
                  <a:gd name="T16" fmla="*/ 2 w 336"/>
                  <a:gd name="T17" fmla="*/ 1 h 300"/>
                  <a:gd name="T18" fmla="*/ 0 w 336"/>
                  <a:gd name="T19" fmla="*/ 1 h 300"/>
                  <a:gd name="T20" fmla="*/ 2 w 336"/>
                  <a:gd name="T21" fmla="*/ 0 h 300"/>
                  <a:gd name="T22" fmla="*/ 2 w 336"/>
                  <a:gd name="T23" fmla="*/ 1 h 300"/>
                  <a:gd name="T24" fmla="*/ 2 w 336"/>
                  <a:gd name="T25" fmla="*/ 1 h 300"/>
                  <a:gd name="T26" fmla="*/ 2 w 336"/>
                  <a:gd name="T27" fmla="*/ 1 h 300"/>
                  <a:gd name="T28" fmla="*/ 2 w 336"/>
                  <a:gd name="T29" fmla="*/ 1 h 300"/>
                  <a:gd name="T30" fmla="*/ 2 w 336"/>
                  <a:gd name="T31" fmla="*/ 1 h 300"/>
                  <a:gd name="T32" fmla="*/ 2 w 336"/>
                  <a:gd name="T33" fmla="*/ 1 h 300"/>
                  <a:gd name="T34" fmla="*/ 2 w 336"/>
                  <a:gd name="T35" fmla="*/ 1 h 300"/>
                  <a:gd name="T36" fmla="*/ 2 w 336"/>
                  <a:gd name="T37" fmla="*/ 1 h 300"/>
                  <a:gd name="T38" fmla="*/ 2 w 336"/>
                  <a:gd name="T39" fmla="*/ 1 h 300"/>
                  <a:gd name="T40" fmla="*/ 2 w 336"/>
                  <a:gd name="T41" fmla="*/ 1 h 300"/>
                  <a:gd name="T42" fmla="*/ 2 w 336"/>
                  <a:gd name="T43" fmla="*/ 1 h 300"/>
                  <a:gd name="T44" fmla="*/ 2 w 336"/>
                  <a:gd name="T45" fmla="*/ 1 h 300"/>
                  <a:gd name="T46" fmla="*/ 2 w 336"/>
                  <a:gd name="T47" fmla="*/ 1 h 300"/>
                  <a:gd name="T48" fmla="*/ 2 w 336"/>
                  <a:gd name="T49" fmla="*/ 1 h 300"/>
                  <a:gd name="T50" fmla="*/ 2 w 336"/>
                  <a:gd name="T51" fmla="*/ 1 h 300"/>
                  <a:gd name="T52" fmla="*/ 2 w 336"/>
                  <a:gd name="T53" fmla="*/ 1 h 300"/>
                  <a:gd name="T54" fmla="*/ 2 w 336"/>
                  <a:gd name="T55" fmla="*/ 1 h 300"/>
                  <a:gd name="T56" fmla="*/ 2 w 336"/>
                  <a:gd name="T57" fmla="*/ 1 h 3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6"/>
                  <a:gd name="T88" fmla="*/ 0 h 300"/>
                  <a:gd name="T89" fmla="*/ 336 w 336"/>
                  <a:gd name="T90" fmla="*/ 300 h 3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6" h="300">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lnTo>
                      <a:pt x="312" y="30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29" name="Freeform 700"/>
              <p:cNvSpPr>
                <a:spLocks noChangeAspect="1"/>
              </p:cNvSpPr>
              <p:nvPr/>
            </p:nvSpPr>
            <p:spPr bwMode="auto">
              <a:xfrm>
                <a:off x="3703" y="2193"/>
                <a:ext cx="398" cy="233"/>
              </a:xfrm>
              <a:custGeom>
                <a:avLst/>
                <a:gdLst>
                  <a:gd name="T0" fmla="*/ 2 w 522"/>
                  <a:gd name="T1" fmla="*/ 1 h 324"/>
                  <a:gd name="T2" fmla="*/ 2 w 522"/>
                  <a:gd name="T3" fmla="*/ 1 h 324"/>
                  <a:gd name="T4" fmla="*/ 2 w 522"/>
                  <a:gd name="T5" fmla="*/ 1 h 324"/>
                  <a:gd name="T6" fmla="*/ 2 w 522"/>
                  <a:gd name="T7" fmla="*/ 1 h 324"/>
                  <a:gd name="T8" fmla="*/ 2 w 522"/>
                  <a:gd name="T9" fmla="*/ 1 h 324"/>
                  <a:gd name="T10" fmla="*/ 2 w 522"/>
                  <a:gd name="T11" fmla="*/ 1 h 324"/>
                  <a:gd name="T12" fmla="*/ 2 w 522"/>
                  <a:gd name="T13" fmla="*/ 1 h 324"/>
                  <a:gd name="T14" fmla="*/ 2 w 522"/>
                  <a:gd name="T15" fmla="*/ 1 h 324"/>
                  <a:gd name="T16" fmla="*/ 2 w 522"/>
                  <a:gd name="T17" fmla="*/ 1 h 324"/>
                  <a:gd name="T18" fmla="*/ 2 w 522"/>
                  <a:gd name="T19" fmla="*/ 1 h 324"/>
                  <a:gd name="T20" fmla="*/ 2 w 522"/>
                  <a:gd name="T21" fmla="*/ 1 h 324"/>
                  <a:gd name="T22" fmla="*/ 2 w 522"/>
                  <a:gd name="T23" fmla="*/ 1 h 324"/>
                  <a:gd name="T24" fmla="*/ 2 w 522"/>
                  <a:gd name="T25" fmla="*/ 1 h 324"/>
                  <a:gd name="T26" fmla="*/ 2 w 522"/>
                  <a:gd name="T27" fmla="*/ 1 h 324"/>
                  <a:gd name="T28" fmla="*/ 2 w 522"/>
                  <a:gd name="T29" fmla="*/ 1 h 324"/>
                  <a:gd name="T30" fmla="*/ 2 w 522"/>
                  <a:gd name="T31" fmla="*/ 1 h 324"/>
                  <a:gd name="T32" fmla="*/ 2 w 522"/>
                  <a:gd name="T33" fmla="*/ 1 h 324"/>
                  <a:gd name="T34" fmla="*/ 2 w 522"/>
                  <a:gd name="T35" fmla="*/ 1 h 324"/>
                  <a:gd name="T36" fmla="*/ 2 w 522"/>
                  <a:gd name="T37" fmla="*/ 1 h 324"/>
                  <a:gd name="T38" fmla="*/ 2 w 522"/>
                  <a:gd name="T39" fmla="*/ 1 h 324"/>
                  <a:gd name="T40" fmla="*/ 2 w 522"/>
                  <a:gd name="T41" fmla="*/ 1 h 324"/>
                  <a:gd name="T42" fmla="*/ 0 w 522"/>
                  <a:gd name="T43" fmla="*/ 1 h 324"/>
                  <a:gd name="T44" fmla="*/ 2 w 522"/>
                  <a:gd name="T45" fmla="*/ 0 h 324"/>
                  <a:gd name="T46" fmla="*/ 2 w 522"/>
                  <a:gd name="T47" fmla="*/ 1 h 324"/>
                  <a:gd name="T48" fmla="*/ 2 w 522"/>
                  <a:gd name="T49" fmla="*/ 1 h 324"/>
                  <a:gd name="T50" fmla="*/ 2 w 522"/>
                  <a:gd name="T51" fmla="*/ 1 h 324"/>
                  <a:gd name="T52" fmla="*/ 2 w 522"/>
                  <a:gd name="T53" fmla="*/ 1 h 3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2"/>
                  <a:gd name="T82" fmla="*/ 0 h 324"/>
                  <a:gd name="T83" fmla="*/ 522 w 522"/>
                  <a:gd name="T84" fmla="*/ 324 h 3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close/>
                  </a:path>
                </a:pathLst>
              </a:custGeom>
              <a:solidFill>
                <a:srgbClr val="FF8C00"/>
              </a:solidFill>
              <a:ln w="9525">
                <a:solidFill>
                  <a:srgbClr val="FF8C00"/>
                </a:solidFill>
                <a:round/>
                <a:headEnd/>
                <a:tailEnd/>
              </a:ln>
            </p:spPr>
            <p:txBody>
              <a:bodyPr/>
              <a:lstStyle/>
              <a:p>
                <a:endParaRPr lang="en-US"/>
              </a:p>
            </p:txBody>
          </p:sp>
          <p:sp>
            <p:nvSpPr>
              <p:cNvPr id="22630" name="Freeform 701"/>
              <p:cNvSpPr>
                <a:spLocks noChangeAspect="1"/>
              </p:cNvSpPr>
              <p:nvPr/>
            </p:nvSpPr>
            <p:spPr bwMode="auto">
              <a:xfrm>
                <a:off x="3703" y="2193"/>
                <a:ext cx="398" cy="233"/>
              </a:xfrm>
              <a:custGeom>
                <a:avLst/>
                <a:gdLst>
                  <a:gd name="T0" fmla="*/ 2 w 522"/>
                  <a:gd name="T1" fmla="*/ 1 h 324"/>
                  <a:gd name="T2" fmla="*/ 2 w 522"/>
                  <a:gd name="T3" fmla="*/ 1 h 324"/>
                  <a:gd name="T4" fmla="*/ 2 w 522"/>
                  <a:gd name="T5" fmla="*/ 1 h 324"/>
                  <a:gd name="T6" fmla="*/ 2 w 522"/>
                  <a:gd name="T7" fmla="*/ 1 h 324"/>
                  <a:gd name="T8" fmla="*/ 2 w 522"/>
                  <a:gd name="T9" fmla="*/ 1 h 324"/>
                  <a:gd name="T10" fmla="*/ 2 w 522"/>
                  <a:gd name="T11" fmla="*/ 1 h 324"/>
                  <a:gd name="T12" fmla="*/ 2 w 522"/>
                  <a:gd name="T13" fmla="*/ 1 h 324"/>
                  <a:gd name="T14" fmla="*/ 2 w 522"/>
                  <a:gd name="T15" fmla="*/ 1 h 324"/>
                  <a:gd name="T16" fmla="*/ 2 w 522"/>
                  <a:gd name="T17" fmla="*/ 1 h 324"/>
                  <a:gd name="T18" fmla="*/ 2 w 522"/>
                  <a:gd name="T19" fmla="*/ 1 h 324"/>
                  <a:gd name="T20" fmla="*/ 2 w 522"/>
                  <a:gd name="T21" fmla="*/ 1 h 324"/>
                  <a:gd name="T22" fmla="*/ 2 w 522"/>
                  <a:gd name="T23" fmla="*/ 1 h 324"/>
                  <a:gd name="T24" fmla="*/ 2 w 522"/>
                  <a:gd name="T25" fmla="*/ 1 h 324"/>
                  <a:gd name="T26" fmla="*/ 2 w 522"/>
                  <a:gd name="T27" fmla="*/ 1 h 324"/>
                  <a:gd name="T28" fmla="*/ 2 w 522"/>
                  <a:gd name="T29" fmla="*/ 1 h 324"/>
                  <a:gd name="T30" fmla="*/ 2 w 522"/>
                  <a:gd name="T31" fmla="*/ 1 h 324"/>
                  <a:gd name="T32" fmla="*/ 2 w 522"/>
                  <a:gd name="T33" fmla="*/ 1 h 324"/>
                  <a:gd name="T34" fmla="*/ 2 w 522"/>
                  <a:gd name="T35" fmla="*/ 1 h 324"/>
                  <a:gd name="T36" fmla="*/ 2 w 522"/>
                  <a:gd name="T37" fmla="*/ 1 h 324"/>
                  <a:gd name="T38" fmla="*/ 2 w 522"/>
                  <a:gd name="T39" fmla="*/ 1 h 324"/>
                  <a:gd name="T40" fmla="*/ 2 w 522"/>
                  <a:gd name="T41" fmla="*/ 1 h 324"/>
                  <a:gd name="T42" fmla="*/ 0 w 522"/>
                  <a:gd name="T43" fmla="*/ 1 h 324"/>
                  <a:gd name="T44" fmla="*/ 2 w 522"/>
                  <a:gd name="T45" fmla="*/ 0 h 324"/>
                  <a:gd name="T46" fmla="*/ 2 w 522"/>
                  <a:gd name="T47" fmla="*/ 1 h 324"/>
                  <a:gd name="T48" fmla="*/ 2 w 522"/>
                  <a:gd name="T49" fmla="*/ 1 h 324"/>
                  <a:gd name="T50" fmla="*/ 2 w 522"/>
                  <a:gd name="T51" fmla="*/ 1 h 324"/>
                  <a:gd name="T52" fmla="*/ 2 w 522"/>
                  <a:gd name="T53" fmla="*/ 1 h 324"/>
                  <a:gd name="T54" fmla="*/ 2 w 522"/>
                  <a:gd name="T55" fmla="*/ 1 h 3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2"/>
                  <a:gd name="T85" fmla="*/ 0 h 324"/>
                  <a:gd name="T86" fmla="*/ 522 w 522"/>
                  <a:gd name="T87" fmla="*/ 324 h 3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lnTo>
                      <a:pt x="504" y="27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31" name="Freeform 702"/>
              <p:cNvSpPr>
                <a:spLocks noChangeAspect="1"/>
              </p:cNvSpPr>
              <p:nvPr/>
            </p:nvSpPr>
            <p:spPr bwMode="auto">
              <a:xfrm>
                <a:off x="4069" y="2522"/>
                <a:ext cx="321" cy="147"/>
              </a:xfrm>
              <a:custGeom>
                <a:avLst/>
                <a:gdLst>
                  <a:gd name="T0" fmla="*/ 2 w 420"/>
                  <a:gd name="T1" fmla="*/ 1 h 204"/>
                  <a:gd name="T2" fmla="*/ 2 w 420"/>
                  <a:gd name="T3" fmla="*/ 1 h 204"/>
                  <a:gd name="T4" fmla="*/ 2 w 420"/>
                  <a:gd name="T5" fmla="*/ 1 h 204"/>
                  <a:gd name="T6" fmla="*/ 2 w 420"/>
                  <a:gd name="T7" fmla="*/ 1 h 204"/>
                  <a:gd name="T8" fmla="*/ 2 w 420"/>
                  <a:gd name="T9" fmla="*/ 1 h 204"/>
                  <a:gd name="T10" fmla="*/ 2 w 420"/>
                  <a:gd name="T11" fmla="*/ 1 h 204"/>
                  <a:gd name="T12" fmla="*/ 2 w 420"/>
                  <a:gd name="T13" fmla="*/ 1 h 204"/>
                  <a:gd name="T14" fmla="*/ 2 w 420"/>
                  <a:gd name="T15" fmla="*/ 1 h 204"/>
                  <a:gd name="T16" fmla="*/ 0 w 420"/>
                  <a:gd name="T17" fmla="*/ 1 h 204"/>
                  <a:gd name="T18" fmla="*/ 2 w 420"/>
                  <a:gd name="T19" fmla="*/ 0 h 204"/>
                  <a:gd name="T20" fmla="*/ 2 w 420"/>
                  <a:gd name="T21" fmla="*/ 1 h 204"/>
                  <a:gd name="T22" fmla="*/ 2 w 420"/>
                  <a:gd name="T23" fmla="*/ 1 h 204"/>
                  <a:gd name="T24" fmla="*/ 2 w 420"/>
                  <a:gd name="T25" fmla="*/ 1 h 204"/>
                  <a:gd name="T26" fmla="*/ 2 w 420"/>
                  <a:gd name="T27" fmla="*/ 1 h 204"/>
                  <a:gd name="T28" fmla="*/ 2 w 420"/>
                  <a:gd name="T29" fmla="*/ 1 h 2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0"/>
                  <a:gd name="T46" fmla="*/ 0 h 204"/>
                  <a:gd name="T47" fmla="*/ 420 w 420"/>
                  <a:gd name="T48" fmla="*/ 204 h 2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close/>
                  </a:path>
                </a:pathLst>
              </a:custGeom>
              <a:solidFill>
                <a:srgbClr val="FF8C00"/>
              </a:solidFill>
              <a:ln w="9525">
                <a:solidFill>
                  <a:srgbClr val="FF8C00"/>
                </a:solidFill>
                <a:round/>
                <a:headEnd/>
                <a:tailEnd/>
              </a:ln>
            </p:spPr>
            <p:txBody>
              <a:bodyPr/>
              <a:lstStyle/>
              <a:p>
                <a:endParaRPr lang="en-US"/>
              </a:p>
            </p:txBody>
          </p:sp>
          <p:sp>
            <p:nvSpPr>
              <p:cNvPr id="22632" name="Freeform 703"/>
              <p:cNvSpPr>
                <a:spLocks noChangeAspect="1"/>
              </p:cNvSpPr>
              <p:nvPr/>
            </p:nvSpPr>
            <p:spPr bwMode="auto">
              <a:xfrm>
                <a:off x="4069" y="2522"/>
                <a:ext cx="321" cy="147"/>
              </a:xfrm>
              <a:custGeom>
                <a:avLst/>
                <a:gdLst>
                  <a:gd name="T0" fmla="*/ 2 w 420"/>
                  <a:gd name="T1" fmla="*/ 1 h 204"/>
                  <a:gd name="T2" fmla="*/ 2 w 420"/>
                  <a:gd name="T3" fmla="*/ 1 h 204"/>
                  <a:gd name="T4" fmla="*/ 2 w 420"/>
                  <a:gd name="T5" fmla="*/ 1 h 204"/>
                  <a:gd name="T6" fmla="*/ 2 w 420"/>
                  <a:gd name="T7" fmla="*/ 1 h 204"/>
                  <a:gd name="T8" fmla="*/ 2 w 420"/>
                  <a:gd name="T9" fmla="*/ 1 h 204"/>
                  <a:gd name="T10" fmla="*/ 2 w 420"/>
                  <a:gd name="T11" fmla="*/ 1 h 204"/>
                  <a:gd name="T12" fmla="*/ 2 w 420"/>
                  <a:gd name="T13" fmla="*/ 1 h 204"/>
                  <a:gd name="T14" fmla="*/ 2 w 420"/>
                  <a:gd name="T15" fmla="*/ 1 h 204"/>
                  <a:gd name="T16" fmla="*/ 0 w 420"/>
                  <a:gd name="T17" fmla="*/ 1 h 204"/>
                  <a:gd name="T18" fmla="*/ 2 w 420"/>
                  <a:gd name="T19" fmla="*/ 0 h 204"/>
                  <a:gd name="T20" fmla="*/ 2 w 420"/>
                  <a:gd name="T21" fmla="*/ 1 h 204"/>
                  <a:gd name="T22" fmla="*/ 2 w 420"/>
                  <a:gd name="T23" fmla="*/ 1 h 204"/>
                  <a:gd name="T24" fmla="*/ 2 w 420"/>
                  <a:gd name="T25" fmla="*/ 1 h 204"/>
                  <a:gd name="T26" fmla="*/ 2 w 420"/>
                  <a:gd name="T27" fmla="*/ 1 h 204"/>
                  <a:gd name="T28" fmla="*/ 2 w 420"/>
                  <a:gd name="T29" fmla="*/ 1 h 204"/>
                  <a:gd name="T30" fmla="*/ 2 w 420"/>
                  <a:gd name="T31" fmla="*/ 1 h 2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0"/>
                  <a:gd name="T49" fmla="*/ 0 h 204"/>
                  <a:gd name="T50" fmla="*/ 420 w 420"/>
                  <a:gd name="T51" fmla="*/ 204 h 2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lnTo>
                      <a:pt x="366" y="5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33" name="Freeform 704"/>
              <p:cNvSpPr>
                <a:spLocks noChangeAspect="1"/>
              </p:cNvSpPr>
              <p:nvPr/>
            </p:nvSpPr>
            <p:spPr bwMode="auto">
              <a:xfrm>
                <a:off x="3465" y="2474"/>
                <a:ext cx="247" cy="359"/>
              </a:xfrm>
              <a:custGeom>
                <a:avLst/>
                <a:gdLst>
                  <a:gd name="T0" fmla="*/ 2 w 324"/>
                  <a:gd name="T1" fmla="*/ 1 h 498"/>
                  <a:gd name="T2" fmla="*/ 0 w 324"/>
                  <a:gd name="T3" fmla="*/ 1 h 498"/>
                  <a:gd name="T4" fmla="*/ 2 w 324"/>
                  <a:gd name="T5" fmla="*/ 0 h 498"/>
                  <a:gd name="T6" fmla="*/ 2 w 324"/>
                  <a:gd name="T7" fmla="*/ 1 h 498"/>
                  <a:gd name="T8" fmla="*/ 2 w 324"/>
                  <a:gd name="T9" fmla="*/ 1 h 498"/>
                  <a:gd name="T10" fmla="*/ 2 w 324"/>
                  <a:gd name="T11" fmla="*/ 1 h 498"/>
                  <a:gd name="T12" fmla="*/ 2 w 324"/>
                  <a:gd name="T13" fmla="*/ 1 h 498"/>
                  <a:gd name="T14" fmla="*/ 2 w 324"/>
                  <a:gd name="T15" fmla="*/ 1 h 498"/>
                  <a:gd name="T16" fmla="*/ 2 w 324"/>
                  <a:gd name="T17" fmla="*/ 1 h 498"/>
                  <a:gd name="T18" fmla="*/ 2 w 324"/>
                  <a:gd name="T19" fmla="*/ 1 h 498"/>
                  <a:gd name="T20" fmla="*/ 2 w 324"/>
                  <a:gd name="T21" fmla="*/ 1 h 498"/>
                  <a:gd name="T22" fmla="*/ 2 w 324"/>
                  <a:gd name="T23" fmla="*/ 1 h 4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4"/>
                  <a:gd name="T37" fmla="*/ 0 h 498"/>
                  <a:gd name="T38" fmla="*/ 324 w 324"/>
                  <a:gd name="T39" fmla="*/ 498 h 4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4" h="498">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close/>
                  </a:path>
                </a:pathLst>
              </a:custGeom>
              <a:solidFill>
                <a:srgbClr val="FF4500"/>
              </a:solidFill>
              <a:ln w="9525">
                <a:solidFill>
                  <a:srgbClr val="FF4500"/>
                </a:solidFill>
                <a:round/>
                <a:headEnd/>
                <a:tailEnd/>
              </a:ln>
            </p:spPr>
            <p:txBody>
              <a:bodyPr/>
              <a:lstStyle/>
              <a:p>
                <a:endParaRPr lang="en-US"/>
              </a:p>
            </p:txBody>
          </p:sp>
          <p:sp>
            <p:nvSpPr>
              <p:cNvPr id="22634" name="Freeform 705"/>
              <p:cNvSpPr>
                <a:spLocks noChangeAspect="1"/>
              </p:cNvSpPr>
              <p:nvPr/>
            </p:nvSpPr>
            <p:spPr bwMode="auto">
              <a:xfrm>
                <a:off x="3465" y="2474"/>
                <a:ext cx="247" cy="364"/>
              </a:xfrm>
              <a:custGeom>
                <a:avLst/>
                <a:gdLst>
                  <a:gd name="T0" fmla="*/ 2 w 324"/>
                  <a:gd name="T1" fmla="*/ 1 h 504"/>
                  <a:gd name="T2" fmla="*/ 0 w 324"/>
                  <a:gd name="T3" fmla="*/ 1 h 504"/>
                  <a:gd name="T4" fmla="*/ 2 w 324"/>
                  <a:gd name="T5" fmla="*/ 0 h 504"/>
                  <a:gd name="T6" fmla="*/ 2 w 324"/>
                  <a:gd name="T7" fmla="*/ 1 h 504"/>
                  <a:gd name="T8" fmla="*/ 2 w 324"/>
                  <a:gd name="T9" fmla="*/ 1 h 504"/>
                  <a:gd name="T10" fmla="*/ 2 w 324"/>
                  <a:gd name="T11" fmla="*/ 1 h 504"/>
                  <a:gd name="T12" fmla="*/ 2 w 324"/>
                  <a:gd name="T13" fmla="*/ 1 h 504"/>
                  <a:gd name="T14" fmla="*/ 2 w 324"/>
                  <a:gd name="T15" fmla="*/ 1 h 504"/>
                  <a:gd name="T16" fmla="*/ 2 w 324"/>
                  <a:gd name="T17" fmla="*/ 1 h 504"/>
                  <a:gd name="T18" fmla="*/ 2 w 324"/>
                  <a:gd name="T19" fmla="*/ 1 h 504"/>
                  <a:gd name="T20" fmla="*/ 2 w 324"/>
                  <a:gd name="T21" fmla="*/ 1 h 504"/>
                  <a:gd name="T22" fmla="*/ 2 w 324"/>
                  <a:gd name="T23" fmla="*/ 1 h 504"/>
                  <a:gd name="T24" fmla="*/ 2 w 324"/>
                  <a:gd name="T25" fmla="*/ 1 h 5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4"/>
                  <a:gd name="T40" fmla="*/ 0 h 504"/>
                  <a:gd name="T41" fmla="*/ 324 w 324"/>
                  <a:gd name="T42" fmla="*/ 504 h 5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4" h="504">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lnTo>
                      <a:pt x="210" y="50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35" name="Freeform 706"/>
              <p:cNvSpPr>
                <a:spLocks noChangeAspect="1"/>
              </p:cNvSpPr>
              <p:nvPr/>
            </p:nvSpPr>
            <p:spPr bwMode="auto">
              <a:xfrm>
                <a:off x="5191" y="2323"/>
                <a:ext cx="64" cy="125"/>
              </a:xfrm>
              <a:custGeom>
                <a:avLst/>
                <a:gdLst>
                  <a:gd name="T0" fmla="*/ 2 w 84"/>
                  <a:gd name="T1" fmla="*/ 1 h 174"/>
                  <a:gd name="T2" fmla="*/ 2 w 84"/>
                  <a:gd name="T3" fmla="*/ 1 h 174"/>
                  <a:gd name="T4" fmla="*/ 2 w 84"/>
                  <a:gd name="T5" fmla="*/ 1 h 174"/>
                  <a:gd name="T6" fmla="*/ 2 w 84"/>
                  <a:gd name="T7" fmla="*/ 1 h 174"/>
                  <a:gd name="T8" fmla="*/ 0 w 84"/>
                  <a:gd name="T9" fmla="*/ 1 h 174"/>
                  <a:gd name="T10" fmla="*/ 2 w 84"/>
                  <a:gd name="T11" fmla="*/ 1 h 174"/>
                  <a:gd name="T12" fmla="*/ 2 w 84"/>
                  <a:gd name="T13" fmla="*/ 1 h 174"/>
                  <a:gd name="T14" fmla="*/ 2 w 84"/>
                  <a:gd name="T15" fmla="*/ 1 h 174"/>
                  <a:gd name="T16" fmla="*/ 2 w 84"/>
                  <a:gd name="T17" fmla="*/ 0 h 174"/>
                  <a:gd name="T18" fmla="*/ 2 w 84"/>
                  <a:gd name="T19" fmla="*/ 1 h 174"/>
                  <a:gd name="T20" fmla="*/ 2 w 84"/>
                  <a:gd name="T21" fmla="*/ 1 h 174"/>
                  <a:gd name="T22" fmla="*/ 2 w 84"/>
                  <a:gd name="T23" fmla="*/ 1 h 1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74"/>
                  <a:gd name="T38" fmla="*/ 84 w 84"/>
                  <a:gd name="T39" fmla="*/ 174 h 1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close/>
                  </a:path>
                </a:pathLst>
              </a:custGeom>
              <a:solidFill>
                <a:srgbClr val="FF8C00"/>
              </a:solidFill>
              <a:ln w="9525">
                <a:solidFill>
                  <a:srgbClr val="FF8C00"/>
                </a:solidFill>
                <a:round/>
                <a:headEnd/>
                <a:tailEnd/>
              </a:ln>
            </p:spPr>
            <p:txBody>
              <a:bodyPr/>
              <a:lstStyle/>
              <a:p>
                <a:endParaRPr lang="en-US"/>
              </a:p>
            </p:txBody>
          </p:sp>
          <p:sp>
            <p:nvSpPr>
              <p:cNvPr id="22636" name="Freeform 707"/>
              <p:cNvSpPr>
                <a:spLocks noChangeAspect="1"/>
              </p:cNvSpPr>
              <p:nvPr/>
            </p:nvSpPr>
            <p:spPr bwMode="auto">
              <a:xfrm>
                <a:off x="5191" y="2323"/>
                <a:ext cx="64" cy="125"/>
              </a:xfrm>
              <a:custGeom>
                <a:avLst/>
                <a:gdLst>
                  <a:gd name="T0" fmla="*/ 2 w 84"/>
                  <a:gd name="T1" fmla="*/ 1 h 174"/>
                  <a:gd name="T2" fmla="*/ 2 w 84"/>
                  <a:gd name="T3" fmla="*/ 1 h 174"/>
                  <a:gd name="T4" fmla="*/ 2 w 84"/>
                  <a:gd name="T5" fmla="*/ 1 h 174"/>
                  <a:gd name="T6" fmla="*/ 2 w 84"/>
                  <a:gd name="T7" fmla="*/ 1 h 174"/>
                  <a:gd name="T8" fmla="*/ 0 w 84"/>
                  <a:gd name="T9" fmla="*/ 1 h 174"/>
                  <a:gd name="T10" fmla="*/ 2 w 84"/>
                  <a:gd name="T11" fmla="*/ 1 h 174"/>
                  <a:gd name="T12" fmla="*/ 2 w 84"/>
                  <a:gd name="T13" fmla="*/ 1 h 174"/>
                  <a:gd name="T14" fmla="*/ 2 w 84"/>
                  <a:gd name="T15" fmla="*/ 1 h 174"/>
                  <a:gd name="T16" fmla="*/ 2 w 84"/>
                  <a:gd name="T17" fmla="*/ 0 h 174"/>
                  <a:gd name="T18" fmla="*/ 2 w 84"/>
                  <a:gd name="T19" fmla="*/ 1 h 174"/>
                  <a:gd name="T20" fmla="*/ 2 w 84"/>
                  <a:gd name="T21" fmla="*/ 1 h 174"/>
                  <a:gd name="T22" fmla="*/ 2 w 84"/>
                  <a:gd name="T23" fmla="*/ 1 h 174"/>
                  <a:gd name="T24" fmla="*/ 2 w 84"/>
                  <a:gd name="T25" fmla="*/ 1 h 1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74"/>
                  <a:gd name="T41" fmla="*/ 84 w 84"/>
                  <a:gd name="T42" fmla="*/ 174 h 1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lnTo>
                      <a:pt x="84" y="13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37" name="Freeform 708"/>
              <p:cNvSpPr>
                <a:spLocks noChangeAspect="1"/>
              </p:cNvSpPr>
              <p:nvPr/>
            </p:nvSpPr>
            <p:spPr bwMode="auto">
              <a:xfrm>
                <a:off x="5122" y="2526"/>
                <a:ext cx="50" cy="113"/>
              </a:xfrm>
              <a:custGeom>
                <a:avLst/>
                <a:gdLst>
                  <a:gd name="T0" fmla="*/ 2 w 66"/>
                  <a:gd name="T1" fmla="*/ 1 h 156"/>
                  <a:gd name="T2" fmla="*/ 2 w 66"/>
                  <a:gd name="T3" fmla="*/ 1 h 156"/>
                  <a:gd name="T4" fmla="*/ 2 w 66"/>
                  <a:gd name="T5" fmla="*/ 1 h 156"/>
                  <a:gd name="T6" fmla="*/ 2 w 66"/>
                  <a:gd name="T7" fmla="*/ 1 h 156"/>
                  <a:gd name="T8" fmla="*/ 2 w 66"/>
                  <a:gd name="T9" fmla="*/ 1 h 156"/>
                  <a:gd name="T10" fmla="*/ 2 w 66"/>
                  <a:gd name="T11" fmla="*/ 1 h 156"/>
                  <a:gd name="T12" fmla="*/ 2 w 66"/>
                  <a:gd name="T13" fmla="*/ 1 h 156"/>
                  <a:gd name="T14" fmla="*/ 2 w 66"/>
                  <a:gd name="T15" fmla="*/ 1 h 156"/>
                  <a:gd name="T16" fmla="*/ 0 w 66"/>
                  <a:gd name="T17" fmla="*/ 1 h 156"/>
                  <a:gd name="T18" fmla="*/ 2 w 66"/>
                  <a:gd name="T19" fmla="*/ 1 h 156"/>
                  <a:gd name="T20" fmla="*/ 2 w 66"/>
                  <a:gd name="T21" fmla="*/ 1 h 156"/>
                  <a:gd name="T22" fmla="*/ 2 w 66"/>
                  <a:gd name="T23" fmla="*/ 1 h 156"/>
                  <a:gd name="T24" fmla="*/ 0 w 66"/>
                  <a:gd name="T25" fmla="*/ 1 h 156"/>
                  <a:gd name="T26" fmla="*/ 2 w 66"/>
                  <a:gd name="T27" fmla="*/ 0 h 156"/>
                  <a:gd name="T28" fmla="*/ 2 w 66"/>
                  <a:gd name="T29" fmla="*/ 1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156"/>
                  <a:gd name="T47" fmla="*/ 66 w 66"/>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156">
                    <a:moveTo>
                      <a:pt x="60" y="24"/>
                    </a:moveTo>
                    <a:lnTo>
                      <a:pt x="48" y="48"/>
                    </a:lnTo>
                    <a:lnTo>
                      <a:pt x="66" y="54"/>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close/>
                  </a:path>
                </a:pathLst>
              </a:custGeom>
              <a:solidFill>
                <a:srgbClr val="FF4500"/>
              </a:solidFill>
              <a:ln w="9525">
                <a:solidFill>
                  <a:srgbClr val="FF4500"/>
                </a:solidFill>
                <a:round/>
                <a:headEnd/>
                <a:tailEnd/>
              </a:ln>
            </p:spPr>
            <p:txBody>
              <a:bodyPr/>
              <a:lstStyle/>
              <a:p>
                <a:endParaRPr lang="en-US"/>
              </a:p>
            </p:txBody>
          </p:sp>
          <p:sp>
            <p:nvSpPr>
              <p:cNvPr id="22638" name="Freeform 709"/>
              <p:cNvSpPr>
                <a:spLocks noChangeAspect="1"/>
              </p:cNvSpPr>
              <p:nvPr/>
            </p:nvSpPr>
            <p:spPr bwMode="auto">
              <a:xfrm>
                <a:off x="5122" y="2526"/>
                <a:ext cx="50" cy="113"/>
              </a:xfrm>
              <a:custGeom>
                <a:avLst/>
                <a:gdLst>
                  <a:gd name="T0" fmla="*/ 2 w 66"/>
                  <a:gd name="T1" fmla="*/ 1 h 156"/>
                  <a:gd name="T2" fmla="*/ 2 w 66"/>
                  <a:gd name="T3" fmla="*/ 1 h 156"/>
                  <a:gd name="T4" fmla="*/ 2 w 66"/>
                  <a:gd name="T5" fmla="*/ 1 h 156"/>
                  <a:gd name="T6" fmla="*/ 2 w 66"/>
                  <a:gd name="T7" fmla="*/ 1 h 156"/>
                  <a:gd name="T8" fmla="*/ 2 w 66"/>
                  <a:gd name="T9" fmla="*/ 1 h 156"/>
                  <a:gd name="T10" fmla="*/ 2 w 66"/>
                  <a:gd name="T11" fmla="*/ 1 h 156"/>
                  <a:gd name="T12" fmla="*/ 2 w 66"/>
                  <a:gd name="T13" fmla="*/ 1 h 156"/>
                  <a:gd name="T14" fmla="*/ 2 w 66"/>
                  <a:gd name="T15" fmla="*/ 1 h 156"/>
                  <a:gd name="T16" fmla="*/ 2 w 66"/>
                  <a:gd name="T17" fmla="*/ 1 h 156"/>
                  <a:gd name="T18" fmla="*/ 2 w 66"/>
                  <a:gd name="T19" fmla="*/ 1 h 156"/>
                  <a:gd name="T20" fmla="*/ 0 w 66"/>
                  <a:gd name="T21" fmla="*/ 1 h 156"/>
                  <a:gd name="T22" fmla="*/ 2 w 66"/>
                  <a:gd name="T23" fmla="*/ 1 h 156"/>
                  <a:gd name="T24" fmla="*/ 2 w 66"/>
                  <a:gd name="T25" fmla="*/ 1 h 156"/>
                  <a:gd name="T26" fmla="*/ 2 w 66"/>
                  <a:gd name="T27" fmla="*/ 1 h 156"/>
                  <a:gd name="T28" fmla="*/ 0 w 66"/>
                  <a:gd name="T29" fmla="*/ 1 h 156"/>
                  <a:gd name="T30" fmla="*/ 2 w 66"/>
                  <a:gd name="T31" fmla="*/ 0 h 156"/>
                  <a:gd name="T32" fmla="*/ 2 w 66"/>
                  <a:gd name="T33" fmla="*/ 1 h 156"/>
                  <a:gd name="T34" fmla="*/ 2 w 66"/>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56"/>
                  <a:gd name="T56" fmla="*/ 66 w 66"/>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56">
                    <a:moveTo>
                      <a:pt x="60" y="24"/>
                    </a:moveTo>
                    <a:lnTo>
                      <a:pt x="48" y="48"/>
                    </a:lnTo>
                    <a:lnTo>
                      <a:pt x="66" y="54"/>
                    </a:lnTo>
                    <a:lnTo>
                      <a:pt x="66" y="96"/>
                    </a:lnTo>
                    <a:lnTo>
                      <a:pt x="66" y="78"/>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lnTo>
                      <a:pt x="60" y="3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39" name="Freeform 710"/>
              <p:cNvSpPr>
                <a:spLocks noChangeAspect="1"/>
              </p:cNvSpPr>
              <p:nvPr/>
            </p:nvSpPr>
            <p:spPr bwMode="auto">
              <a:xfrm>
                <a:off x="3818" y="2777"/>
                <a:ext cx="274" cy="264"/>
              </a:xfrm>
              <a:custGeom>
                <a:avLst/>
                <a:gdLst>
                  <a:gd name="T0" fmla="*/ 2 w 360"/>
                  <a:gd name="T1" fmla="*/ 1 h 366"/>
                  <a:gd name="T2" fmla="*/ 2 w 360"/>
                  <a:gd name="T3" fmla="*/ 1 h 366"/>
                  <a:gd name="T4" fmla="*/ 2 w 360"/>
                  <a:gd name="T5" fmla="*/ 1 h 366"/>
                  <a:gd name="T6" fmla="*/ 2 w 360"/>
                  <a:gd name="T7" fmla="*/ 1 h 366"/>
                  <a:gd name="T8" fmla="*/ 2 w 360"/>
                  <a:gd name="T9" fmla="*/ 1 h 366"/>
                  <a:gd name="T10" fmla="*/ 2 w 360"/>
                  <a:gd name="T11" fmla="*/ 1 h 366"/>
                  <a:gd name="T12" fmla="*/ 0 w 360"/>
                  <a:gd name="T13" fmla="*/ 1 h 366"/>
                  <a:gd name="T14" fmla="*/ 2 w 360"/>
                  <a:gd name="T15" fmla="*/ 1 h 366"/>
                  <a:gd name="T16" fmla="*/ 2 w 360"/>
                  <a:gd name="T17" fmla="*/ 0 h 366"/>
                  <a:gd name="T18" fmla="*/ 2 w 360"/>
                  <a:gd name="T19" fmla="*/ 1 h 366"/>
                  <a:gd name="T20" fmla="*/ 2 w 360"/>
                  <a:gd name="T21" fmla="*/ 1 h 3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0"/>
                  <a:gd name="T34" fmla="*/ 0 h 366"/>
                  <a:gd name="T35" fmla="*/ 360 w 360"/>
                  <a:gd name="T36" fmla="*/ 366 h 3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close/>
                  </a:path>
                </a:pathLst>
              </a:custGeom>
              <a:solidFill>
                <a:srgbClr val="FF4500"/>
              </a:solidFill>
              <a:ln w="9525">
                <a:solidFill>
                  <a:srgbClr val="FF4500"/>
                </a:solidFill>
                <a:round/>
                <a:headEnd/>
                <a:tailEnd/>
              </a:ln>
            </p:spPr>
            <p:txBody>
              <a:bodyPr/>
              <a:lstStyle/>
              <a:p>
                <a:endParaRPr lang="en-US"/>
              </a:p>
            </p:txBody>
          </p:sp>
          <p:sp>
            <p:nvSpPr>
              <p:cNvPr id="22640" name="Freeform 711"/>
              <p:cNvSpPr>
                <a:spLocks noChangeAspect="1"/>
              </p:cNvSpPr>
              <p:nvPr/>
            </p:nvSpPr>
            <p:spPr bwMode="auto">
              <a:xfrm>
                <a:off x="3818" y="2777"/>
                <a:ext cx="274" cy="264"/>
              </a:xfrm>
              <a:custGeom>
                <a:avLst/>
                <a:gdLst>
                  <a:gd name="T0" fmla="*/ 2 w 360"/>
                  <a:gd name="T1" fmla="*/ 1 h 366"/>
                  <a:gd name="T2" fmla="*/ 2 w 360"/>
                  <a:gd name="T3" fmla="*/ 1 h 366"/>
                  <a:gd name="T4" fmla="*/ 2 w 360"/>
                  <a:gd name="T5" fmla="*/ 1 h 366"/>
                  <a:gd name="T6" fmla="*/ 2 w 360"/>
                  <a:gd name="T7" fmla="*/ 1 h 366"/>
                  <a:gd name="T8" fmla="*/ 2 w 360"/>
                  <a:gd name="T9" fmla="*/ 1 h 366"/>
                  <a:gd name="T10" fmla="*/ 2 w 360"/>
                  <a:gd name="T11" fmla="*/ 1 h 366"/>
                  <a:gd name="T12" fmla="*/ 0 w 360"/>
                  <a:gd name="T13" fmla="*/ 1 h 366"/>
                  <a:gd name="T14" fmla="*/ 2 w 360"/>
                  <a:gd name="T15" fmla="*/ 1 h 366"/>
                  <a:gd name="T16" fmla="*/ 2 w 360"/>
                  <a:gd name="T17" fmla="*/ 0 h 366"/>
                  <a:gd name="T18" fmla="*/ 2 w 360"/>
                  <a:gd name="T19" fmla="*/ 1 h 366"/>
                  <a:gd name="T20" fmla="*/ 2 w 360"/>
                  <a:gd name="T21" fmla="*/ 1 h 366"/>
                  <a:gd name="T22" fmla="*/ 2 w 360"/>
                  <a:gd name="T23" fmla="*/ 1 h 3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0"/>
                  <a:gd name="T37" fmla="*/ 0 h 366"/>
                  <a:gd name="T38" fmla="*/ 360 w 360"/>
                  <a:gd name="T39" fmla="*/ 366 h 3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lnTo>
                      <a:pt x="354" y="7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41" name="Freeform 712"/>
              <p:cNvSpPr>
                <a:spLocks noChangeAspect="1"/>
              </p:cNvSpPr>
              <p:nvPr/>
            </p:nvSpPr>
            <p:spPr bwMode="auto">
              <a:xfrm>
                <a:off x="4943" y="2353"/>
                <a:ext cx="234" cy="190"/>
              </a:xfrm>
              <a:custGeom>
                <a:avLst/>
                <a:gdLst>
                  <a:gd name="T0" fmla="*/ 2 w 306"/>
                  <a:gd name="T1" fmla="*/ 1 h 264"/>
                  <a:gd name="T2" fmla="*/ 2 w 306"/>
                  <a:gd name="T3" fmla="*/ 1 h 264"/>
                  <a:gd name="T4" fmla="*/ 2 w 306"/>
                  <a:gd name="T5" fmla="*/ 1 h 264"/>
                  <a:gd name="T6" fmla="*/ 2 w 306"/>
                  <a:gd name="T7" fmla="*/ 1 h 264"/>
                  <a:gd name="T8" fmla="*/ 2 w 306"/>
                  <a:gd name="T9" fmla="*/ 1 h 264"/>
                  <a:gd name="T10" fmla="*/ 2 w 306"/>
                  <a:gd name="T11" fmla="*/ 1 h 264"/>
                  <a:gd name="T12" fmla="*/ 2 w 306"/>
                  <a:gd name="T13" fmla="*/ 1 h 264"/>
                  <a:gd name="T14" fmla="*/ 2 w 306"/>
                  <a:gd name="T15" fmla="*/ 1 h 264"/>
                  <a:gd name="T16" fmla="*/ 2 w 306"/>
                  <a:gd name="T17" fmla="*/ 1 h 264"/>
                  <a:gd name="T18" fmla="*/ 2 w 306"/>
                  <a:gd name="T19" fmla="*/ 1 h 264"/>
                  <a:gd name="T20" fmla="*/ 0 w 306"/>
                  <a:gd name="T21" fmla="*/ 1 h 264"/>
                  <a:gd name="T22" fmla="*/ 2 w 306"/>
                  <a:gd name="T23" fmla="*/ 1 h 264"/>
                  <a:gd name="T24" fmla="*/ 2 w 306"/>
                  <a:gd name="T25" fmla="*/ 1 h 264"/>
                  <a:gd name="T26" fmla="*/ 2 w 306"/>
                  <a:gd name="T27" fmla="*/ 1 h 264"/>
                  <a:gd name="T28" fmla="*/ 2 w 306"/>
                  <a:gd name="T29" fmla="*/ 1 h 264"/>
                  <a:gd name="T30" fmla="*/ 2 w 306"/>
                  <a:gd name="T31" fmla="*/ 1 h 264"/>
                  <a:gd name="T32" fmla="*/ 2 w 306"/>
                  <a:gd name="T33" fmla="*/ 1 h 264"/>
                  <a:gd name="T34" fmla="*/ 2 w 306"/>
                  <a:gd name="T35" fmla="*/ 1 h 264"/>
                  <a:gd name="T36" fmla="*/ 2 w 306"/>
                  <a:gd name="T37" fmla="*/ 1 h 264"/>
                  <a:gd name="T38" fmla="*/ 2 w 306"/>
                  <a:gd name="T39" fmla="*/ 1 h 264"/>
                  <a:gd name="T40" fmla="*/ 2 w 306"/>
                  <a:gd name="T41" fmla="*/ 1 h 264"/>
                  <a:gd name="T42" fmla="*/ 2 w 306"/>
                  <a:gd name="T43" fmla="*/ 1 h 264"/>
                  <a:gd name="T44" fmla="*/ 2 w 306"/>
                  <a:gd name="T45" fmla="*/ 1 h 264"/>
                  <a:gd name="T46" fmla="*/ 2 w 306"/>
                  <a:gd name="T47" fmla="*/ 0 h 264"/>
                  <a:gd name="T48" fmla="*/ 2 w 306"/>
                  <a:gd name="T49" fmla="*/ 1 h 264"/>
                  <a:gd name="T50" fmla="*/ 2 w 306"/>
                  <a:gd name="T51" fmla="*/ 1 h 264"/>
                  <a:gd name="T52" fmla="*/ 2 w 306"/>
                  <a:gd name="T53" fmla="*/ 1 h 264"/>
                  <a:gd name="T54" fmla="*/ 2 w 306"/>
                  <a:gd name="T55" fmla="*/ 1 h 2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6"/>
                  <a:gd name="T85" fmla="*/ 0 h 264"/>
                  <a:gd name="T86" fmla="*/ 306 w 306"/>
                  <a:gd name="T87" fmla="*/ 264 h 26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close/>
                  </a:path>
                </a:pathLst>
              </a:custGeom>
              <a:solidFill>
                <a:srgbClr val="FF4500"/>
              </a:solidFill>
              <a:ln w="9525">
                <a:solidFill>
                  <a:srgbClr val="FF4500"/>
                </a:solidFill>
                <a:round/>
                <a:headEnd/>
                <a:tailEnd/>
              </a:ln>
            </p:spPr>
            <p:txBody>
              <a:bodyPr/>
              <a:lstStyle/>
              <a:p>
                <a:endParaRPr lang="en-US"/>
              </a:p>
            </p:txBody>
          </p:sp>
          <p:sp>
            <p:nvSpPr>
              <p:cNvPr id="22642" name="Freeform 713"/>
              <p:cNvSpPr>
                <a:spLocks noChangeAspect="1"/>
              </p:cNvSpPr>
              <p:nvPr/>
            </p:nvSpPr>
            <p:spPr bwMode="auto">
              <a:xfrm>
                <a:off x="4943" y="2353"/>
                <a:ext cx="234" cy="190"/>
              </a:xfrm>
              <a:custGeom>
                <a:avLst/>
                <a:gdLst>
                  <a:gd name="T0" fmla="*/ 2 w 306"/>
                  <a:gd name="T1" fmla="*/ 1 h 264"/>
                  <a:gd name="T2" fmla="*/ 2 w 306"/>
                  <a:gd name="T3" fmla="*/ 1 h 264"/>
                  <a:gd name="T4" fmla="*/ 2 w 306"/>
                  <a:gd name="T5" fmla="*/ 1 h 264"/>
                  <a:gd name="T6" fmla="*/ 2 w 306"/>
                  <a:gd name="T7" fmla="*/ 1 h 264"/>
                  <a:gd name="T8" fmla="*/ 2 w 306"/>
                  <a:gd name="T9" fmla="*/ 1 h 264"/>
                  <a:gd name="T10" fmla="*/ 2 w 306"/>
                  <a:gd name="T11" fmla="*/ 1 h 264"/>
                  <a:gd name="T12" fmla="*/ 2 w 306"/>
                  <a:gd name="T13" fmla="*/ 1 h 264"/>
                  <a:gd name="T14" fmla="*/ 2 w 306"/>
                  <a:gd name="T15" fmla="*/ 1 h 264"/>
                  <a:gd name="T16" fmla="*/ 2 w 306"/>
                  <a:gd name="T17" fmla="*/ 1 h 264"/>
                  <a:gd name="T18" fmla="*/ 2 w 306"/>
                  <a:gd name="T19" fmla="*/ 1 h 264"/>
                  <a:gd name="T20" fmla="*/ 0 w 306"/>
                  <a:gd name="T21" fmla="*/ 1 h 264"/>
                  <a:gd name="T22" fmla="*/ 2 w 306"/>
                  <a:gd name="T23" fmla="*/ 1 h 264"/>
                  <a:gd name="T24" fmla="*/ 2 w 306"/>
                  <a:gd name="T25" fmla="*/ 1 h 264"/>
                  <a:gd name="T26" fmla="*/ 2 w 306"/>
                  <a:gd name="T27" fmla="*/ 1 h 264"/>
                  <a:gd name="T28" fmla="*/ 2 w 306"/>
                  <a:gd name="T29" fmla="*/ 1 h 264"/>
                  <a:gd name="T30" fmla="*/ 2 w 306"/>
                  <a:gd name="T31" fmla="*/ 1 h 264"/>
                  <a:gd name="T32" fmla="*/ 2 w 306"/>
                  <a:gd name="T33" fmla="*/ 1 h 264"/>
                  <a:gd name="T34" fmla="*/ 2 w 306"/>
                  <a:gd name="T35" fmla="*/ 1 h 264"/>
                  <a:gd name="T36" fmla="*/ 2 w 306"/>
                  <a:gd name="T37" fmla="*/ 1 h 264"/>
                  <a:gd name="T38" fmla="*/ 2 w 306"/>
                  <a:gd name="T39" fmla="*/ 1 h 264"/>
                  <a:gd name="T40" fmla="*/ 2 w 306"/>
                  <a:gd name="T41" fmla="*/ 1 h 264"/>
                  <a:gd name="T42" fmla="*/ 2 w 306"/>
                  <a:gd name="T43" fmla="*/ 1 h 264"/>
                  <a:gd name="T44" fmla="*/ 2 w 306"/>
                  <a:gd name="T45" fmla="*/ 1 h 264"/>
                  <a:gd name="T46" fmla="*/ 2 w 306"/>
                  <a:gd name="T47" fmla="*/ 0 h 264"/>
                  <a:gd name="T48" fmla="*/ 2 w 306"/>
                  <a:gd name="T49" fmla="*/ 1 h 264"/>
                  <a:gd name="T50" fmla="*/ 2 w 306"/>
                  <a:gd name="T51" fmla="*/ 1 h 264"/>
                  <a:gd name="T52" fmla="*/ 2 w 306"/>
                  <a:gd name="T53" fmla="*/ 1 h 264"/>
                  <a:gd name="T54" fmla="*/ 2 w 306"/>
                  <a:gd name="T55" fmla="*/ 1 h 264"/>
                  <a:gd name="T56" fmla="*/ 2 w 306"/>
                  <a:gd name="T57" fmla="*/ 1 h 2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6"/>
                  <a:gd name="T88" fmla="*/ 0 h 264"/>
                  <a:gd name="T89" fmla="*/ 306 w 306"/>
                  <a:gd name="T90" fmla="*/ 264 h 2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lnTo>
                      <a:pt x="294" y="14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43" name="Freeform 714"/>
              <p:cNvSpPr>
                <a:spLocks noChangeAspect="1"/>
              </p:cNvSpPr>
              <p:nvPr/>
            </p:nvSpPr>
            <p:spPr bwMode="auto">
              <a:xfrm>
                <a:off x="5140" y="2755"/>
                <a:ext cx="23" cy="31"/>
              </a:xfrm>
              <a:custGeom>
                <a:avLst/>
                <a:gdLst>
                  <a:gd name="T0" fmla="*/ 0 w 30"/>
                  <a:gd name="T1" fmla="*/ 0 h 42"/>
                  <a:gd name="T2" fmla="*/ 2 w 30"/>
                  <a:gd name="T3" fmla="*/ 1 h 42"/>
                  <a:gd name="T4" fmla="*/ 0 w 30"/>
                  <a:gd name="T5" fmla="*/ 0 h 42"/>
                  <a:gd name="T6" fmla="*/ 0 w 30"/>
                  <a:gd name="T7" fmla="*/ 1 h 42"/>
                  <a:gd name="T8" fmla="*/ 0 60000 65536"/>
                  <a:gd name="T9" fmla="*/ 0 60000 65536"/>
                  <a:gd name="T10" fmla="*/ 0 60000 65536"/>
                  <a:gd name="T11" fmla="*/ 0 60000 65536"/>
                  <a:gd name="T12" fmla="*/ 0 w 30"/>
                  <a:gd name="T13" fmla="*/ 0 h 42"/>
                  <a:gd name="T14" fmla="*/ 30 w 30"/>
                  <a:gd name="T15" fmla="*/ 42 h 42"/>
                </a:gdLst>
                <a:ahLst/>
                <a:cxnLst>
                  <a:cxn ang="T8">
                    <a:pos x="T0" y="T1"/>
                  </a:cxn>
                  <a:cxn ang="T9">
                    <a:pos x="T2" y="T3"/>
                  </a:cxn>
                  <a:cxn ang="T10">
                    <a:pos x="T4" y="T5"/>
                  </a:cxn>
                  <a:cxn ang="T11">
                    <a:pos x="T6" y="T7"/>
                  </a:cxn>
                </a:cxnLst>
                <a:rect l="T12" t="T13" r="T14" b="T15"/>
                <a:pathLst>
                  <a:path w="30" h="42">
                    <a:moveTo>
                      <a:pt x="0" y="0"/>
                    </a:moveTo>
                    <a:lnTo>
                      <a:pt x="30" y="42"/>
                    </a:lnTo>
                    <a:lnTo>
                      <a:pt x="0" y="0"/>
                    </a:lnTo>
                    <a:lnTo>
                      <a:pt x="0"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44" name="Freeform 715"/>
              <p:cNvSpPr>
                <a:spLocks noChangeAspect="1"/>
              </p:cNvSpPr>
              <p:nvPr/>
            </p:nvSpPr>
            <p:spPr bwMode="auto">
              <a:xfrm>
                <a:off x="4825" y="2755"/>
                <a:ext cx="334" cy="139"/>
              </a:xfrm>
              <a:custGeom>
                <a:avLst/>
                <a:gdLst>
                  <a:gd name="T0" fmla="*/ 2 w 438"/>
                  <a:gd name="T1" fmla="*/ 1 h 192"/>
                  <a:gd name="T2" fmla="*/ 2 w 438"/>
                  <a:gd name="T3" fmla="*/ 1 h 192"/>
                  <a:gd name="T4" fmla="*/ 2 w 438"/>
                  <a:gd name="T5" fmla="*/ 1 h 192"/>
                  <a:gd name="T6" fmla="*/ 2 w 438"/>
                  <a:gd name="T7" fmla="*/ 1 h 192"/>
                  <a:gd name="T8" fmla="*/ 2 w 438"/>
                  <a:gd name="T9" fmla="*/ 1 h 192"/>
                  <a:gd name="T10" fmla="*/ 2 w 438"/>
                  <a:gd name="T11" fmla="*/ 1 h 192"/>
                  <a:gd name="T12" fmla="*/ 2 w 438"/>
                  <a:gd name="T13" fmla="*/ 1 h 192"/>
                  <a:gd name="T14" fmla="*/ 2 w 438"/>
                  <a:gd name="T15" fmla="*/ 1 h 192"/>
                  <a:gd name="T16" fmla="*/ 2 w 438"/>
                  <a:gd name="T17" fmla="*/ 1 h 192"/>
                  <a:gd name="T18" fmla="*/ 2 w 438"/>
                  <a:gd name="T19" fmla="*/ 1 h 192"/>
                  <a:gd name="T20" fmla="*/ 2 w 438"/>
                  <a:gd name="T21" fmla="*/ 1 h 192"/>
                  <a:gd name="T22" fmla="*/ 2 w 438"/>
                  <a:gd name="T23" fmla="*/ 1 h 192"/>
                  <a:gd name="T24" fmla="*/ 2 w 438"/>
                  <a:gd name="T25" fmla="*/ 1 h 192"/>
                  <a:gd name="T26" fmla="*/ 2 w 438"/>
                  <a:gd name="T27" fmla="*/ 1 h 192"/>
                  <a:gd name="T28" fmla="*/ 2 w 438"/>
                  <a:gd name="T29" fmla="*/ 1 h 192"/>
                  <a:gd name="T30" fmla="*/ 2 w 438"/>
                  <a:gd name="T31" fmla="*/ 1 h 192"/>
                  <a:gd name="T32" fmla="*/ 2 w 438"/>
                  <a:gd name="T33" fmla="*/ 1 h 192"/>
                  <a:gd name="T34" fmla="*/ 2 w 438"/>
                  <a:gd name="T35" fmla="*/ 1 h 192"/>
                  <a:gd name="T36" fmla="*/ 2 w 438"/>
                  <a:gd name="T37" fmla="*/ 1 h 192"/>
                  <a:gd name="T38" fmla="*/ 2 w 438"/>
                  <a:gd name="T39" fmla="*/ 1 h 192"/>
                  <a:gd name="T40" fmla="*/ 2 w 438"/>
                  <a:gd name="T41" fmla="*/ 1 h 192"/>
                  <a:gd name="T42" fmla="*/ 2 w 438"/>
                  <a:gd name="T43" fmla="*/ 1 h 192"/>
                  <a:gd name="T44" fmla="*/ 2 w 438"/>
                  <a:gd name="T45" fmla="*/ 1 h 192"/>
                  <a:gd name="T46" fmla="*/ 2 w 438"/>
                  <a:gd name="T47" fmla="*/ 1 h 192"/>
                  <a:gd name="T48" fmla="*/ 2 w 438"/>
                  <a:gd name="T49" fmla="*/ 1 h 192"/>
                  <a:gd name="T50" fmla="*/ 2 w 438"/>
                  <a:gd name="T51" fmla="*/ 1 h 192"/>
                  <a:gd name="T52" fmla="*/ 2 w 438"/>
                  <a:gd name="T53" fmla="*/ 1 h 192"/>
                  <a:gd name="T54" fmla="*/ 2 w 438"/>
                  <a:gd name="T55" fmla="*/ 1 h 192"/>
                  <a:gd name="T56" fmla="*/ 2 w 438"/>
                  <a:gd name="T57" fmla="*/ 1 h 192"/>
                  <a:gd name="T58" fmla="*/ 2 w 438"/>
                  <a:gd name="T59" fmla="*/ 1 h 192"/>
                  <a:gd name="T60" fmla="*/ 2 w 438"/>
                  <a:gd name="T61" fmla="*/ 1 h 192"/>
                  <a:gd name="T62" fmla="*/ 0 w 438"/>
                  <a:gd name="T63" fmla="*/ 1 h 192"/>
                  <a:gd name="T64" fmla="*/ 0 w 438"/>
                  <a:gd name="T65" fmla="*/ 1 h 192"/>
                  <a:gd name="T66" fmla="*/ 2 w 438"/>
                  <a:gd name="T67" fmla="*/ 1 h 192"/>
                  <a:gd name="T68" fmla="*/ 2 w 438"/>
                  <a:gd name="T69" fmla="*/ 1 h 192"/>
                  <a:gd name="T70" fmla="*/ 2 w 438"/>
                  <a:gd name="T71" fmla="*/ 1 h 192"/>
                  <a:gd name="T72" fmla="*/ 2 w 438"/>
                  <a:gd name="T73" fmla="*/ 1 h 192"/>
                  <a:gd name="T74" fmla="*/ 2 w 438"/>
                  <a:gd name="T75" fmla="*/ 1 h 192"/>
                  <a:gd name="T76" fmla="*/ 2 w 438"/>
                  <a:gd name="T77" fmla="*/ 1 h 192"/>
                  <a:gd name="T78" fmla="*/ 2 w 438"/>
                  <a:gd name="T79" fmla="*/ 1 h 192"/>
                  <a:gd name="T80" fmla="*/ 2 w 438"/>
                  <a:gd name="T81" fmla="*/ 1 h 192"/>
                  <a:gd name="T82" fmla="*/ 2 w 438"/>
                  <a:gd name="T83" fmla="*/ 0 h 192"/>
                  <a:gd name="T84" fmla="*/ 2 w 438"/>
                  <a:gd name="T85" fmla="*/ 1 h 192"/>
                  <a:gd name="T86" fmla="*/ 2 w 438"/>
                  <a:gd name="T87" fmla="*/ 1 h 192"/>
                  <a:gd name="T88" fmla="*/ 2 w 438"/>
                  <a:gd name="T89" fmla="*/ 1 h 192"/>
                  <a:gd name="T90" fmla="*/ 2 w 438"/>
                  <a:gd name="T91" fmla="*/ 1 h 192"/>
                  <a:gd name="T92" fmla="*/ 2 w 438"/>
                  <a:gd name="T93" fmla="*/ 1 h 192"/>
                  <a:gd name="T94" fmla="*/ 2 w 438"/>
                  <a:gd name="T95" fmla="*/ 1 h 192"/>
                  <a:gd name="T96" fmla="*/ 2 w 438"/>
                  <a:gd name="T97" fmla="*/ 1 h 192"/>
                  <a:gd name="T98" fmla="*/ 2 w 438"/>
                  <a:gd name="T99" fmla="*/ 1 h 192"/>
                  <a:gd name="T100" fmla="*/ 2 w 438"/>
                  <a:gd name="T101" fmla="*/ 1 h 192"/>
                  <a:gd name="T102" fmla="*/ 2 w 438"/>
                  <a:gd name="T103" fmla="*/ 1 h 192"/>
                  <a:gd name="T104" fmla="*/ 2 w 438"/>
                  <a:gd name="T105" fmla="*/ 1 h 192"/>
                  <a:gd name="T106" fmla="*/ 2 w 438"/>
                  <a:gd name="T107" fmla="*/ 1 h 192"/>
                  <a:gd name="T108" fmla="*/ 2 w 438"/>
                  <a:gd name="T109" fmla="*/ 1 h 192"/>
                  <a:gd name="T110" fmla="*/ 2 w 438"/>
                  <a:gd name="T111" fmla="*/ 1 h 192"/>
                  <a:gd name="T112" fmla="*/ 2 w 438"/>
                  <a:gd name="T113" fmla="*/ 1 h 192"/>
                  <a:gd name="T114" fmla="*/ 2 w 438"/>
                  <a:gd name="T115" fmla="*/ 1 h 192"/>
                  <a:gd name="T116" fmla="*/ 2 w 438"/>
                  <a:gd name="T117" fmla="*/ 1 h 1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8"/>
                  <a:gd name="T178" fmla="*/ 0 h 192"/>
                  <a:gd name="T179" fmla="*/ 438 w 438"/>
                  <a:gd name="T180" fmla="*/ 192 h 1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close/>
                  </a:path>
                </a:pathLst>
              </a:custGeom>
              <a:solidFill>
                <a:srgbClr val="FF4500"/>
              </a:solidFill>
              <a:ln w="9525">
                <a:solidFill>
                  <a:srgbClr val="FF4500"/>
                </a:solidFill>
                <a:round/>
                <a:headEnd/>
                <a:tailEnd/>
              </a:ln>
            </p:spPr>
            <p:txBody>
              <a:bodyPr/>
              <a:lstStyle/>
              <a:p>
                <a:endParaRPr lang="en-US"/>
              </a:p>
            </p:txBody>
          </p:sp>
          <p:sp>
            <p:nvSpPr>
              <p:cNvPr id="22645" name="Freeform 716"/>
              <p:cNvSpPr>
                <a:spLocks noChangeAspect="1"/>
              </p:cNvSpPr>
              <p:nvPr/>
            </p:nvSpPr>
            <p:spPr bwMode="auto">
              <a:xfrm>
                <a:off x="4825" y="2755"/>
                <a:ext cx="334" cy="139"/>
              </a:xfrm>
              <a:custGeom>
                <a:avLst/>
                <a:gdLst>
                  <a:gd name="T0" fmla="*/ 2 w 438"/>
                  <a:gd name="T1" fmla="*/ 1 h 192"/>
                  <a:gd name="T2" fmla="*/ 2 w 438"/>
                  <a:gd name="T3" fmla="*/ 1 h 192"/>
                  <a:gd name="T4" fmla="*/ 2 w 438"/>
                  <a:gd name="T5" fmla="*/ 1 h 192"/>
                  <a:gd name="T6" fmla="*/ 2 w 438"/>
                  <a:gd name="T7" fmla="*/ 1 h 192"/>
                  <a:gd name="T8" fmla="*/ 2 w 438"/>
                  <a:gd name="T9" fmla="*/ 1 h 192"/>
                  <a:gd name="T10" fmla="*/ 2 w 438"/>
                  <a:gd name="T11" fmla="*/ 1 h 192"/>
                  <a:gd name="T12" fmla="*/ 2 w 438"/>
                  <a:gd name="T13" fmla="*/ 1 h 192"/>
                  <a:gd name="T14" fmla="*/ 2 w 438"/>
                  <a:gd name="T15" fmla="*/ 1 h 192"/>
                  <a:gd name="T16" fmla="*/ 2 w 438"/>
                  <a:gd name="T17" fmla="*/ 1 h 192"/>
                  <a:gd name="T18" fmla="*/ 2 w 438"/>
                  <a:gd name="T19" fmla="*/ 1 h 192"/>
                  <a:gd name="T20" fmla="*/ 2 w 438"/>
                  <a:gd name="T21" fmla="*/ 1 h 192"/>
                  <a:gd name="T22" fmla="*/ 2 w 438"/>
                  <a:gd name="T23" fmla="*/ 1 h 192"/>
                  <a:gd name="T24" fmla="*/ 2 w 438"/>
                  <a:gd name="T25" fmla="*/ 1 h 192"/>
                  <a:gd name="T26" fmla="*/ 2 w 438"/>
                  <a:gd name="T27" fmla="*/ 1 h 192"/>
                  <a:gd name="T28" fmla="*/ 2 w 438"/>
                  <a:gd name="T29" fmla="*/ 1 h 192"/>
                  <a:gd name="T30" fmla="*/ 2 w 438"/>
                  <a:gd name="T31" fmla="*/ 1 h 192"/>
                  <a:gd name="T32" fmla="*/ 2 w 438"/>
                  <a:gd name="T33" fmla="*/ 1 h 192"/>
                  <a:gd name="T34" fmla="*/ 2 w 438"/>
                  <a:gd name="T35" fmla="*/ 1 h 192"/>
                  <a:gd name="T36" fmla="*/ 2 w 438"/>
                  <a:gd name="T37" fmla="*/ 1 h 192"/>
                  <a:gd name="T38" fmla="*/ 2 w 438"/>
                  <a:gd name="T39" fmla="*/ 1 h 192"/>
                  <a:gd name="T40" fmla="*/ 2 w 438"/>
                  <a:gd name="T41" fmla="*/ 1 h 192"/>
                  <a:gd name="T42" fmla="*/ 2 w 438"/>
                  <a:gd name="T43" fmla="*/ 1 h 192"/>
                  <a:gd name="T44" fmla="*/ 2 w 438"/>
                  <a:gd name="T45" fmla="*/ 1 h 192"/>
                  <a:gd name="T46" fmla="*/ 2 w 438"/>
                  <a:gd name="T47" fmla="*/ 1 h 192"/>
                  <a:gd name="T48" fmla="*/ 2 w 438"/>
                  <a:gd name="T49" fmla="*/ 1 h 192"/>
                  <a:gd name="T50" fmla="*/ 2 w 438"/>
                  <a:gd name="T51" fmla="*/ 1 h 192"/>
                  <a:gd name="T52" fmla="*/ 2 w 438"/>
                  <a:gd name="T53" fmla="*/ 1 h 192"/>
                  <a:gd name="T54" fmla="*/ 2 w 438"/>
                  <a:gd name="T55" fmla="*/ 1 h 192"/>
                  <a:gd name="T56" fmla="*/ 2 w 438"/>
                  <a:gd name="T57" fmla="*/ 1 h 192"/>
                  <a:gd name="T58" fmla="*/ 2 w 438"/>
                  <a:gd name="T59" fmla="*/ 1 h 192"/>
                  <a:gd name="T60" fmla="*/ 2 w 438"/>
                  <a:gd name="T61" fmla="*/ 1 h 192"/>
                  <a:gd name="T62" fmla="*/ 0 w 438"/>
                  <a:gd name="T63" fmla="*/ 1 h 192"/>
                  <a:gd name="T64" fmla="*/ 0 w 438"/>
                  <a:gd name="T65" fmla="*/ 1 h 192"/>
                  <a:gd name="T66" fmla="*/ 2 w 438"/>
                  <a:gd name="T67" fmla="*/ 1 h 192"/>
                  <a:gd name="T68" fmla="*/ 2 w 438"/>
                  <a:gd name="T69" fmla="*/ 1 h 192"/>
                  <a:gd name="T70" fmla="*/ 2 w 438"/>
                  <a:gd name="T71" fmla="*/ 1 h 192"/>
                  <a:gd name="T72" fmla="*/ 2 w 438"/>
                  <a:gd name="T73" fmla="*/ 1 h 192"/>
                  <a:gd name="T74" fmla="*/ 2 w 438"/>
                  <a:gd name="T75" fmla="*/ 1 h 192"/>
                  <a:gd name="T76" fmla="*/ 2 w 438"/>
                  <a:gd name="T77" fmla="*/ 1 h 192"/>
                  <a:gd name="T78" fmla="*/ 2 w 438"/>
                  <a:gd name="T79" fmla="*/ 1 h 192"/>
                  <a:gd name="T80" fmla="*/ 2 w 438"/>
                  <a:gd name="T81" fmla="*/ 1 h 192"/>
                  <a:gd name="T82" fmla="*/ 2 w 438"/>
                  <a:gd name="T83" fmla="*/ 0 h 192"/>
                  <a:gd name="T84" fmla="*/ 2 w 438"/>
                  <a:gd name="T85" fmla="*/ 1 h 192"/>
                  <a:gd name="T86" fmla="*/ 2 w 438"/>
                  <a:gd name="T87" fmla="*/ 1 h 192"/>
                  <a:gd name="T88" fmla="*/ 2 w 438"/>
                  <a:gd name="T89" fmla="*/ 1 h 192"/>
                  <a:gd name="T90" fmla="*/ 2 w 438"/>
                  <a:gd name="T91" fmla="*/ 1 h 192"/>
                  <a:gd name="T92" fmla="*/ 2 w 438"/>
                  <a:gd name="T93" fmla="*/ 1 h 192"/>
                  <a:gd name="T94" fmla="*/ 2 w 438"/>
                  <a:gd name="T95" fmla="*/ 1 h 192"/>
                  <a:gd name="T96" fmla="*/ 2 w 438"/>
                  <a:gd name="T97" fmla="*/ 1 h 192"/>
                  <a:gd name="T98" fmla="*/ 2 w 438"/>
                  <a:gd name="T99" fmla="*/ 1 h 192"/>
                  <a:gd name="T100" fmla="*/ 2 w 438"/>
                  <a:gd name="T101" fmla="*/ 1 h 192"/>
                  <a:gd name="T102" fmla="*/ 2 w 438"/>
                  <a:gd name="T103" fmla="*/ 1 h 192"/>
                  <a:gd name="T104" fmla="*/ 2 w 438"/>
                  <a:gd name="T105" fmla="*/ 1 h 192"/>
                  <a:gd name="T106" fmla="*/ 2 w 438"/>
                  <a:gd name="T107" fmla="*/ 1 h 192"/>
                  <a:gd name="T108" fmla="*/ 2 w 438"/>
                  <a:gd name="T109" fmla="*/ 1 h 192"/>
                  <a:gd name="T110" fmla="*/ 2 w 438"/>
                  <a:gd name="T111" fmla="*/ 1 h 192"/>
                  <a:gd name="T112" fmla="*/ 2 w 438"/>
                  <a:gd name="T113" fmla="*/ 1 h 192"/>
                  <a:gd name="T114" fmla="*/ 2 w 438"/>
                  <a:gd name="T115" fmla="*/ 1 h 192"/>
                  <a:gd name="T116" fmla="*/ 2 w 438"/>
                  <a:gd name="T117" fmla="*/ 1 h 192"/>
                  <a:gd name="T118" fmla="*/ 2 w 438"/>
                  <a:gd name="T119" fmla="*/ 1 h 1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8"/>
                  <a:gd name="T181" fmla="*/ 0 h 192"/>
                  <a:gd name="T182" fmla="*/ 438 w 438"/>
                  <a:gd name="T183" fmla="*/ 192 h 19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lnTo>
                      <a:pt x="438" y="6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46" name="Freeform 717"/>
              <p:cNvSpPr>
                <a:spLocks noChangeAspect="1"/>
              </p:cNvSpPr>
              <p:nvPr/>
            </p:nvSpPr>
            <p:spPr bwMode="auto">
              <a:xfrm>
                <a:off x="5136" y="2755"/>
                <a:ext cx="4" cy="5"/>
              </a:xfrm>
              <a:custGeom>
                <a:avLst/>
                <a:gdLst>
                  <a:gd name="T0" fmla="*/ 1 w 6"/>
                  <a:gd name="T1" fmla="*/ 0 h 6"/>
                  <a:gd name="T2" fmla="*/ 0 w 6"/>
                  <a:gd name="T3" fmla="*/ 0 h 6"/>
                  <a:gd name="T4" fmla="*/ 1 w 6"/>
                  <a:gd name="T5" fmla="*/ 0 h 6"/>
                  <a:gd name="T6" fmla="*/ 1 w 6"/>
                  <a:gd name="T7" fmla="*/ 3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0"/>
                    </a:lnTo>
                    <a:lnTo>
                      <a:pt x="6" y="0"/>
                    </a:lnTo>
                    <a:lnTo>
                      <a:pt x="6"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47" name="Freeform 718"/>
              <p:cNvSpPr>
                <a:spLocks noChangeAspect="1"/>
              </p:cNvSpPr>
              <p:nvPr/>
            </p:nvSpPr>
            <p:spPr bwMode="auto">
              <a:xfrm>
                <a:off x="4088" y="2245"/>
                <a:ext cx="256" cy="151"/>
              </a:xfrm>
              <a:custGeom>
                <a:avLst/>
                <a:gdLst>
                  <a:gd name="T0" fmla="*/ 2 w 336"/>
                  <a:gd name="T1" fmla="*/ 1 h 210"/>
                  <a:gd name="T2" fmla="*/ 0 w 336"/>
                  <a:gd name="T3" fmla="*/ 1 h 210"/>
                  <a:gd name="T4" fmla="*/ 2 w 336"/>
                  <a:gd name="T5" fmla="*/ 1 h 210"/>
                  <a:gd name="T6" fmla="*/ 2 w 336"/>
                  <a:gd name="T7" fmla="*/ 0 h 210"/>
                  <a:gd name="T8" fmla="*/ 2 w 336"/>
                  <a:gd name="T9" fmla="*/ 1 h 210"/>
                  <a:gd name="T10" fmla="*/ 2 w 336"/>
                  <a:gd name="T11" fmla="*/ 1 h 210"/>
                  <a:gd name="T12" fmla="*/ 0 60000 65536"/>
                  <a:gd name="T13" fmla="*/ 0 60000 65536"/>
                  <a:gd name="T14" fmla="*/ 0 60000 65536"/>
                  <a:gd name="T15" fmla="*/ 0 60000 65536"/>
                  <a:gd name="T16" fmla="*/ 0 60000 65536"/>
                  <a:gd name="T17" fmla="*/ 0 60000 65536"/>
                  <a:gd name="T18" fmla="*/ 0 w 336"/>
                  <a:gd name="T19" fmla="*/ 0 h 210"/>
                  <a:gd name="T20" fmla="*/ 336 w 336"/>
                  <a:gd name="T21" fmla="*/ 210 h 210"/>
                </a:gdLst>
                <a:ahLst/>
                <a:cxnLst>
                  <a:cxn ang="T12">
                    <a:pos x="T0" y="T1"/>
                  </a:cxn>
                  <a:cxn ang="T13">
                    <a:pos x="T2" y="T3"/>
                  </a:cxn>
                  <a:cxn ang="T14">
                    <a:pos x="T4" y="T5"/>
                  </a:cxn>
                  <a:cxn ang="T15">
                    <a:pos x="T6" y="T7"/>
                  </a:cxn>
                  <a:cxn ang="T16">
                    <a:pos x="T8" y="T9"/>
                  </a:cxn>
                  <a:cxn ang="T17">
                    <a:pos x="T10" y="T11"/>
                  </a:cxn>
                </a:cxnLst>
                <a:rect l="T18" t="T19" r="T20" b="T21"/>
                <a:pathLst>
                  <a:path w="336" h="210">
                    <a:moveTo>
                      <a:pt x="336" y="210"/>
                    </a:moveTo>
                    <a:lnTo>
                      <a:pt x="0" y="198"/>
                    </a:lnTo>
                    <a:lnTo>
                      <a:pt x="6" y="174"/>
                    </a:lnTo>
                    <a:lnTo>
                      <a:pt x="18" y="0"/>
                    </a:lnTo>
                    <a:lnTo>
                      <a:pt x="312" y="18"/>
                    </a:lnTo>
                    <a:lnTo>
                      <a:pt x="336" y="210"/>
                    </a:lnTo>
                    <a:close/>
                  </a:path>
                </a:pathLst>
              </a:custGeom>
              <a:solidFill>
                <a:srgbClr val="FFAA00"/>
              </a:solidFill>
              <a:ln w="9525">
                <a:solidFill>
                  <a:srgbClr val="FFAA00"/>
                </a:solidFill>
                <a:round/>
                <a:headEnd/>
                <a:tailEnd/>
              </a:ln>
            </p:spPr>
            <p:txBody>
              <a:bodyPr/>
              <a:lstStyle/>
              <a:p>
                <a:endParaRPr lang="en-US"/>
              </a:p>
            </p:txBody>
          </p:sp>
          <p:sp>
            <p:nvSpPr>
              <p:cNvPr id="22648" name="Freeform 719"/>
              <p:cNvSpPr>
                <a:spLocks noChangeAspect="1"/>
              </p:cNvSpPr>
              <p:nvPr/>
            </p:nvSpPr>
            <p:spPr bwMode="auto">
              <a:xfrm>
                <a:off x="4088" y="2245"/>
                <a:ext cx="256" cy="156"/>
              </a:xfrm>
              <a:custGeom>
                <a:avLst/>
                <a:gdLst>
                  <a:gd name="T0" fmla="*/ 2 w 336"/>
                  <a:gd name="T1" fmla="*/ 1 h 216"/>
                  <a:gd name="T2" fmla="*/ 0 w 336"/>
                  <a:gd name="T3" fmla="*/ 1 h 216"/>
                  <a:gd name="T4" fmla="*/ 2 w 336"/>
                  <a:gd name="T5" fmla="*/ 1 h 216"/>
                  <a:gd name="T6" fmla="*/ 2 w 336"/>
                  <a:gd name="T7" fmla="*/ 0 h 216"/>
                  <a:gd name="T8" fmla="*/ 2 w 336"/>
                  <a:gd name="T9" fmla="*/ 1 h 216"/>
                  <a:gd name="T10" fmla="*/ 2 w 336"/>
                  <a:gd name="T11" fmla="*/ 1 h 216"/>
                  <a:gd name="T12" fmla="*/ 2 w 336"/>
                  <a:gd name="T13" fmla="*/ 1 h 216"/>
                  <a:gd name="T14" fmla="*/ 0 60000 65536"/>
                  <a:gd name="T15" fmla="*/ 0 60000 65536"/>
                  <a:gd name="T16" fmla="*/ 0 60000 65536"/>
                  <a:gd name="T17" fmla="*/ 0 60000 65536"/>
                  <a:gd name="T18" fmla="*/ 0 60000 65536"/>
                  <a:gd name="T19" fmla="*/ 0 60000 65536"/>
                  <a:gd name="T20" fmla="*/ 0 60000 65536"/>
                  <a:gd name="T21" fmla="*/ 0 w 336"/>
                  <a:gd name="T22" fmla="*/ 0 h 216"/>
                  <a:gd name="T23" fmla="*/ 336 w 336"/>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216">
                    <a:moveTo>
                      <a:pt x="336" y="210"/>
                    </a:moveTo>
                    <a:lnTo>
                      <a:pt x="0" y="198"/>
                    </a:lnTo>
                    <a:lnTo>
                      <a:pt x="6" y="174"/>
                    </a:lnTo>
                    <a:lnTo>
                      <a:pt x="18" y="0"/>
                    </a:lnTo>
                    <a:lnTo>
                      <a:pt x="312" y="18"/>
                    </a:lnTo>
                    <a:lnTo>
                      <a:pt x="336" y="210"/>
                    </a:lnTo>
                    <a:lnTo>
                      <a:pt x="336" y="21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49" name="Freeform 720"/>
              <p:cNvSpPr>
                <a:spLocks noChangeAspect="1"/>
              </p:cNvSpPr>
              <p:nvPr/>
            </p:nvSpPr>
            <p:spPr bwMode="auto">
              <a:xfrm>
                <a:off x="4770" y="2539"/>
                <a:ext cx="160" cy="173"/>
              </a:xfrm>
              <a:custGeom>
                <a:avLst/>
                <a:gdLst>
                  <a:gd name="T0" fmla="*/ 2 w 210"/>
                  <a:gd name="T1" fmla="*/ 1 h 240"/>
                  <a:gd name="T2" fmla="*/ 2 w 210"/>
                  <a:gd name="T3" fmla="*/ 1 h 240"/>
                  <a:gd name="T4" fmla="*/ 2 w 210"/>
                  <a:gd name="T5" fmla="*/ 1 h 240"/>
                  <a:gd name="T6" fmla="*/ 2 w 210"/>
                  <a:gd name="T7" fmla="*/ 1 h 240"/>
                  <a:gd name="T8" fmla="*/ 2 w 210"/>
                  <a:gd name="T9" fmla="*/ 1 h 240"/>
                  <a:gd name="T10" fmla="*/ 2 w 210"/>
                  <a:gd name="T11" fmla="*/ 1 h 240"/>
                  <a:gd name="T12" fmla="*/ 2 w 210"/>
                  <a:gd name="T13" fmla="*/ 1 h 240"/>
                  <a:gd name="T14" fmla="*/ 2 w 210"/>
                  <a:gd name="T15" fmla="*/ 1 h 240"/>
                  <a:gd name="T16" fmla="*/ 2 w 210"/>
                  <a:gd name="T17" fmla="*/ 1 h 240"/>
                  <a:gd name="T18" fmla="*/ 2 w 210"/>
                  <a:gd name="T19" fmla="*/ 1 h 240"/>
                  <a:gd name="T20" fmla="*/ 2 w 210"/>
                  <a:gd name="T21" fmla="*/ 1 h 240"/>
                  <a:gd name="T22" fmla="*/ 2 w 210"/>
                  <a:gd name="T23" fmla="*/ 1 h 240"/>
                  <a:gd name="T24" fmla="*/ 2 w 210"/>
                  <a:gd name="T25" fmla="*/ 1 h 240"/>
                  <a:gd name="T26" fmla="*/ 2 w 210"/>
                  <a:gd name="T27" fmla="*/ 1 h 240"/>
                  <a:gd name="T28" fmla="*/ 0 w 210"/>
                  <a:gd name="T29" fmla="*/ 1 h 240"/>
                  <a:gd name="T30" fmla="*/ 2 w 210"/>
                  <a:gd name="T31" fmla="*/ 1 h 240"/>
                  <a:gd name="T32" fmla="*/ 2 w 210"/>
                  <a:gd name="T33" fmla="*/ 1 h 240"/>
                  <a:gd name="T34" fmla="*/ 2 w 210"/>
                  <a:gd name="T35" fmla="*/ 1 h 240"/>
                  <a:gd name="T36" fmla="*/ 2 w 210"/>
                  <a:gd name="T37" fmla="*/ 1 h 240"/>
                  <a:gd name="T38" fmla="*/ 2 w 210"/>
                  <a:gd name="T39" fmla="*/ 1 h 240"/>
                  <a:gd name="T40" fmla="*/ 2 w 210"/>
                  <a:gd name="T41" fmla="*/ 1 h 240"/>
                  <a:gd name="T42" fmla="*/ 2 w 210"/>
                  <a:gd name="T43" fmla="*/ 1 h 240"/>
                  <a:gd name="T44" fmla="*/ 2 w 210"/>
                  <a:gd name="T45" fmla="*/ 1 h 240"/>
                  <a:gd name="T46" fmla="*/ 2 w 210"/>
                  <a:gd name="T47" fmla="*/ 0 h 240"/>
                  <a:gd name="T48" fmla="*/ 2 w 210"/>
                  <a:gd name="T49" fmla="*/ 1 h 240"/>
                  <a:gd name="T50" fmla="*/ 2 w 210"/>
                  <a:gd name="T51" fmla="*/ 1 h 2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0"/>
                  <a:gd name="T79" fmla="*/ 0 h 240"/>
                  <a:gd name="T80" fmla="*/ 210 w 210"/>
                  <a:gd name="T81" fmla="*/ 240 h 2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close/>
                  </a:path>
                </a:pathLst>
              </a:custGeom>
              <a:solidFill>
                <a:srgbClr val="FF4500"/>
              </a:solidFill>
              <a:ln w="9525">
                <a:solidFill>
                  <a:srgbClr val="FF4500"/>
                </a:solidFill>
                <a:round/>
                <a:headEnd/>
                <a:tailEnd/>
              </a:ln>
            </p:spPr>
            <p:txBody>
              <a:bodyPr/>
              <a:lstStyle/>
              <a:p>
                <a:endParaRPr lang="en-US"/>
              </a:p>
            </p:txBody>
          </p:sp>
          <p:sp>
            <p:nvSpPr>
              <p:cNvPr id="22650" name="Freeform 721"/>
              <p:cNvSpPr>
                <a:spLocks noChangeAspect="1"/>
              </p:cNvSpPr>
              <p:nvPr/>
            </p:nvSpPr>
            <p:spPr bwMode="auto">
              <a:xfrm>
                <a:off x="4770" y="2539"/>
                <a:ext cx="160" cy="173"/>
              </a:xfrm>
              <a:custGeom>
                <a:avLst/>
                <a:gdLst>
                  <a:gd name="T0" fmla="*/ 2 w 210"/>
                  <a:gd name="T1" fmla="*/ 1 h 240"/>
                  <a:gd name="T2" fmla="*/ 2 w 210"/>
                  <a:gd name="T3" fmla="*/ 1 h 240"/>
                  <a:gd name="T4" fmla="*/ 2 w 210"/>
                  <a:gd name="T5" fmla="*/ 1 h 240"/>
                  <a:gd name="T6" fmla="*/ 2 w 210"/>
                  <a:gd name="T7" fmla="*/ 1 h 240"/>
                  <a:gd name="T8" fmla="*/ 2 w 210"/>
                  <a:gd name="T9" fmla="*/ 1 h 240"/>
                  <a:gd name="T10" fmla="*/ 2 w 210"/>
                  <a:gd name="T11" fmla="*/ 1 h 240"/>
                  <a:gd name="T12" fmla="*/ 2 w 210"/>
                  <a:gd name="T13" fmla="*/ 1 h 240"/>
                  <a:gd name="T14" fmla="*/ 2 w 210"/>
                  <a:gd name="T15" fmla="*/ 1 h 240"/>
                  <a:gd name="T16" fmla="*/ 2 w 210"/>
                  <a:gd name="T17" fmla="*/ 1 h 240"/>
                  <a:gd name="T18" fmla="*/ 2 w 210"/>
                  <a:gd name="T19" fmla="*/ 1 h 240"/>
                  <a:gd name="T20" fmla="*/ 2 w 210"/>
                  <a:gd name="T21" fmla="*/ 1 h 240"/>
                  <a:gd name="T22" fmla="*/ 2 w 210"/>
                  <a:gd name="T23" fmla="*/ 1 h 240"/>
                  <a:gd name="T24" fmla="*/ 2 w 210"/>
                  <a:gd name="T25" fmla="*/ 1 h 240"/>
                  <a:gd name="T26" fmla="*/ 2 w 210"/>
                  <a:gd name="T27" fmla="*/ 1 h 240"/>
                  <a:gd name="T28" fmla="*/ 0 w 210"/>
                  <a:gd name="T29" fmla="*/ 1 h 240"/>
                  <a:gd name="T30" fmla="*/ 2 w 210"/>
                  <a:gd name="T31" fmla="*/ 1 h 240"/>
                  <a:gd name="T32" fmla="*/ 2 w 210"/>
                  <a:gd name="T33" fmla="*/ 1 h 240"/>
                  <a:gd name="T34" fmla="*/ 2 w 210"/>
                  <a:gd name="T35" fmla="*/ 1 h 240"/>
                  <a:gd name="T36" fmla="*/ 2 w 210"/>
                  <a:gd name="T37" fmla="*/ 1 h 240"/>
                  <a:gd name="T38" fmla="*/ 2 w 210"/>
                  <a:gd name="T39" fmla="*/ 1 h 240"/>
                  <a:gd name="T40" fmla="*/ 2 w 210"/>
                  <a:gd name="T41" fmla="*/ 1 h 240"/>
                  <a:gd name="T42" fmla="*/ 2 w 210"/>
                  <a:gd name="T43" fmla="*/ 1 h 240"/>
                  <a:gd name="T44" fmla="*/ 2 w 210"/>
                  <a:gd name="T45" fmla="*/ 1 h 240"/>
                  <a:gd name="T46" fmla="*/ 2 w 210"/>
                  <a:gd name="T47" fmla="*/ 0 h 240"/>
                  <a:gd name="T48" fmla="*/ 2 w 210"/>
                  <a:gd name="T49" fmla="*/ 1 h 240"/>
                  <a:gd name="T50" fmla="*/ 2 w 210"/>
                  <a:gd name="T51" fmla="*/ 1 h 240"/>
                  <a:gd name="T52" fmla="*/ 2 w 210"/>
                  <a:gd name="T53" fmla="*/ 1 h 2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0"/>
                  <a:gd name="T82" fmla="*/ 0 h 240"/>
                  <a:gd name="T83" fmla="*/ 210 w 210"/>
                  <a:gd name="T84" fmla="*/ 240 h 2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lnTo>
                      <a:pt x="210" y="9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51" name="Freeform 722"/>
              <p:cNvSpPr>
                <a:spLocks noChangeAspect="1"/>
              </p:cNvSpPr>
              <p:nvPr/>
            </p:nvSpPr>
            <p:spPr bwMode="auto">
              <a:xfrm>
                <a:off x="4088" y="2799"/>
                <a:ext cx="338" cy="164"/>
              </a:xfrm>
              <a:custGeom>
                <a:avLst/>
                <a:gdLst>
                  <a:gd name="T0" fmla="*/ 2 w 444"/>
                  <a:gd name="T1" fmla="*/ 1 h 228"/>
                  <a:gd name="T2" fmla="*/ 2 w 444"/>
                  <a:gd name="T3" fmla="*/ 1 h 228"/>
                  <a:gd name="T4" fmla="*/ 2 w 444"/>
                  <a:gd name="T5" fmla="*/ 1 h 228"/>
                  <a:gd name="T6" fmla="*/ 2 w 444"/>
                  <a:gd name="T7" fmla="*/ 1 h 228"/>
                  <a:gd name="T8" fmla="*/ 2 w 444"/>
                  <a:gd name="T9" fmla="*/ 1 h 228"/>
                  <a:gd name="T10" fmla="*/ 2 w 444"/>
                  <a:gd name="T11" fmla="*/ 1 h 228"/>
                  <a:gd name="T12" fmla="*/ 2 w 444"/>
                  <a:gd name="T13" fmla="*/ 1 h 228"/>
                  <a:gd name="T14" fmla="*/ 2 w 444"/>
                  <a:gd name="T15" fmla="*/ 1 h 228"/>
                  <a:gd name="T16" fmla="*/ 2 w 444"/>
                  <a:gd name="T17" fmla="*/ 1 h 228"/>
                  <a:gd name="T18" fmla="*/ 2 w 444"/>
                  <a:gd name="T19" fmla="*/ 1 h 228"/>
                  <a:gd name="T20" fmla="*/ 2 w 444"/>
                  <a:gd name="T21" fmla="*/ 1 h 228"/>
                  <a:gd name="T22" fmla="*/ 2 w 444"/>
                  <a:gd name="T23" fmla="*/ 1 h 228"/>
                  <a:gd name="T24" fmla="*/ 2 w 444"/>
                  <a:gd name="T25" fmla="*/ 1 h 228"/>
                  <a:gd name="T26" fmla="*/ 2 w 444"/>
                  <a:gd name="T27" fmla="*/ 1 h 228"/>
                  <a:gd name="T28" fmla="*/ 2 w 444"/>
                  <a:gd name="T29" fmla="*/ 1 h 228"/>
                  <a:gd name="T30" fmla="*/ 2 w 444"/>
                  <a:gd name="T31" fmla="*/ 1 h 228"/>
                  <a:gd name="T32" fmla="*/ 2 w 444"/>
                  <a:gd name="T33" fmla="*/ 1 h 228"/>
                  <a:gd name="T34" fmla="*/ 2 w 444"/>
                  <a:gd name="T35" fmla="*/ 1 h 228"/>
                  <a:gd name="T36" fmla="*/ 2 w 444"/>
                  <a:gd name="T37" fmla="*/ 1 h 228"/>
                  <a:gd name="T38" fmla="*/ 2 w 444"/>
                  <a:gd name="T39" fmla="*/ 1 h 228"/>
                  <a:gd name="T40" fmla="*/ 0 w 444"/>
                  <a:gd name="T41" fmla="*/ 1 h 228"/>
                  <a:gd name="T42" fmla="*/ 2 w 444"/>
                  <a:gd name="T43" fmla="*/ 0 h 228"/>
                  <a:gd name="T44" fmla="*/ 2 w 444"/>
                  <a:gd name="T45" fmla="*/ 1 h 228"/>
                  <a:gd name="T46" fmla="*/ 2 w 444"/>
                  <a:gd name="T47" fmla="*/ 1 h 228"/>
                  <a:gd name="T48" fmla="*/ 2 w 444"/>
                  <a:gd name="T49" fmla="*/ 1 h 228"/>
                  <a:gd name="T50" fmla="*/ 2 w 444"/>
                  <a:gd name="T51" fmla="*/ 1 h 2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4"/>
                  <a:gd name="T79" fmla="*/ 0 h 228"/>
                  <a:gd name="T80" fmla="*/ 444 w 444"/>
                  <a:gd name="T81" fmla="*/ 228 h 2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close/>
                  </a:path>
                </a:pathLst>
              </a:custGeom>
              <a:solidFill>
                <a:srgbClr val="B22222"/>
              </a:solidFill>
              <a:ln w="9525">
                <a:solidFill>
                  <a:srgbClr val="B22222"/>
                </a:solidFill>
                <a:round/>
                <a:headEnd/>
                <a:tailEnd/>
              </a:ln>
            </p:spPr>
            <p:txBody>
              <a:bodyPr/>
              <a:lstStyle/>
              <a:p>
                <a:endParaRPr lang="en-US"/>
              </a:p>
            </p:txBody>
          </p:sp>
          <p:sp>
            <p:nvSpPr>
              <p:cNvPr id="22652" name="Freeform 723"/>
              <p:cNvSpPr>
                <a:spLocks noChangeAspect="1"/>
              </p:cNvSpPr>
              <p:nvPr/>
            </p:nvSpPr>
            <p:spPr bwMode="auto">
              <a:xfrm>
                <a:off x="4088" y="2799"/>
                <a:ext cx="338" cy="164"/>
              </a:xfrm>
              <a:custGeom>
                <a:avLst/>
                <a:gdLst>
                  <a:gd name="T0" fmla="*/ 2 w 444"/>
                  <a:gd name="T1" fmla="*/ 1 h 228"/>
                  <a:gd name="T2" fmla="*/ 2 w 444"/>
                  <a:gd name="T3" fmla="*/ 1 h 228"/>
                  <a:gd name="T4" fmla="*/ 2 w 444"/>
                  <a:gd name="T5" fmla="*/ 1 h 228"/>
                  <a:gd name="T6" fmla="*/ 2 w 444"/>
                  <a:gd name="T7" fmla="*/ 1 h 228"/>
                  <a:gd name="T8" fmla="*/ 2 w 444"/>
                  <a:gd name="T9" fmla="*/ 1 h 228"/>
                  <a:gd name="T10" fmla="*/ 2 w 444"/>
                  <a:gd name="T11" fmla="*/ 1 h 228"/>
                  <a:gd name="T12" fmla="*/ 2 w 444"/>
                  <a:gd name="T13" fmla="*/ 1 h 228"/>
                  <a:gd name="T14" fmla="*/ 2 w 444"/>
                  <a:gd name="T15" fmla="*/ 1 h 228"/>
                  <a:gd name="T16" fmla="*/ 2 w 444"/>
                  <a:gd name="T17" fmla="*/ 1 h 228"/>
                  <a:gd name="T18" fmla="*/ 2 w 444"/>
                  <a:gd name="T19" fmla="*/ 1 h 228"/>
                  <a:gd name="T20" fmla="*/ 2 w 444"/>
                  <a:gd name="T21" fmla="*/ 1 h 228"/>
                  <a:gd name="T22" fmla="*/ 2 w 444"/>
                  <a:gd name="T23" fmla="*/ 1 h 228"/>
                  <a:gd name="T24" fmla="*/ 2 w 444"/>
                  <a:gd name="T25" fmla="*/ 1 h 228"/>
                  <a:gd name="T26" fmla="*/ 2 w 444"/>
                  <a:gd name="T27" fmla="*/ 1 h 228"/>
                  <a:gd name="T28" fmla="*/ 2 w 444"/>
                  <a:gd name="T29" fmla="*/ 1 h 228"/>
                  <a:gd name="T30" fmla="*/ 2 w 444"/>
                  <a:gd name="T31" fmla="*/ 1 h 228"/>
                  <a:gd name="T32" fmla="*/ 2 w 444"/>
                  <a:gd name="T33" fmla="*/ 1 h 228"/>
                  <a:gd name="T34" fmla="*/ 2 w 444"/>
                  <a:gd name="T35" fmla="*/ 1 h 228"/>
                  <a:gd name="T36" fmla="*/ 2 w 444"/>
                  <a:gd name="T37" fmla="*/ 1 h 228"/>
                  <a:gd name="T38" fmla="*/ 2 w 444"/>
                  <a:gd name="T39" fmla="*/ 1 h 228"/>
                  <a:gd name="T40" fmla="*/ 0 w 444"/>
                  <a:gd name="T41" fmla="*/ 1 h 228"/>
                  <a:gd name="T42" fmla="*/ 2 w 444"/>
                  <a:gd name="T43" fmla="*/ 0 h 228"/>
                  <a:gd name="T44" fmla="*/ 2 w 444"/>
                  <a:gd name="T45" fmla="*/ 1 h 228"/>
                  <a:gd name="T46" fmla="*/ 2 w 444"/>
                  <a:gd name="T47" fmla="*/ 1 h 228"/>
                  <a:gd name="T48" fmla="*/ 2 w 444"/>
                  <a:gd name="T49" fmla="*/ 1 h 228"/>
                  <a:gd name="T50" fmla="*/ 2 w 444"/>
                  <a:gd name="T51" fmla="*/ 1 h 228"/>
                  <a:gd name="T52" fmla="*/ 2 w 444"/>
                  <a:gd name="T53" fmla="*/ 1 h 2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4"/>
                  <a:gd name="T82" fmla="*/ 0 h 228"/>
                  <a:gd name="T83" fmla="*/ 444 w 444"/>
                  <a:gd name="T84" fmla="*/ 228 h 2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lnTo>
                      <a:pt x="432" y="5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53" name="Freeform 724"/>
              <p:cNvSpPr>
                <a:spLocks noChangeAspect="1"/>
              </p:cNvSpPr>
              <p:nvPr/>
            </p:nvSpPr>
            <p:spPr bwMode="auto">
              <a:xfrm>
                <a:off x="3360" y="2253"/>
                <a:ext cx="307" cy="247"/>
              </a:xfrm>
              <a:custGeom>
                <a:avLst/>
                <a:gdLst>
                  <a:gd name="T0" fmla="*/ 2 w 402"/>
                  <a:gd name="T1" fmla="*/ 1 h 342"/>
                  <a:gd name="T2" fmla="*/ 0 w 402"/>
                  <a:gd name="T3" fmla="*/ 1 h 342"/>
                  <a:gd name="T4" fmla="*/ 0 w 402"/>
                  <a:gd name="T5" fmla="*/ 1 h 342"/>
                  <a:gd name="T6" fmla="*/ 2 w 402"/>
                  <a:gd name="T7" fmla="*/ 1 h 342"/>
                  <a:gd name="T8" fmla="*/ 2 w 402"/>
                  <a:gd name="T9" fmla="*/ 1 h 342"/>
                  <a:gd name="T10" fmla="*/ 2 w 402"/>
                  <a:gd name="T11" fmla="*/ 0 h 342"/>
                  <a:gd name="T12" fmla="*/ 2 w 402"/>
                  <a:gd name="T13" fmla="*/ 1 h 342"/>
                  <a:gd name="T14" fmla="*/ 2 w 402"/>
                  <a:gd name="T15" fmla="*/ 1 h 342"/>
                  <a:gd name="T16" fmla="*/ 2 w 402"/>
                  <a:gd name="T17" fmla="*/ 1 h 342"/>
                  <a:gd name="T18" fmla="*/ 2 w 402"/>
                  <a:gd name="T19" fmla="*/ 1 h 342"/>
                  <a:gd name="T20" fmla="*/ 2 w 402"/>
                  <a:gd name="T21" fmla="*/ 1 h 342"/>
                  <a:gd name="T22" fmla="*/ 2 w 402"/>
                  <a:gd name="T23" fmla="*/ 1 h 342"/>
                  <a:gd name="T24" fmla="*/ 2 w 402"/>
                  <a:gd name="T25" fmla="*/ 1 h 342"/>
                  <a:gd name="T26" fmla="*/ 2 w 402"/>
                  <a:gd name="T27" fmla="*/ 1 h 342"/>
                  <a:gd name="T28" fmla="*/ 2 w 402"/>
                  <a:gd name="T29" fmla="*/ 1 h 342"/>
                  <a:gd name="T30" fmla="*/ 2 w 402"/>
                  <a:gd name="T31" fmla="*/ 1 h 342"/>
                  <a:gd name="T32" fmla="*/ 2 w 402"/>
                  <a:gd name="T33" fmla="*/ 1 h 342"/>
                  <a:gd name="T34" fmla="*/ 2 w 402"/>
                  <a:gd name="T35" fmla="*/ 1 h 342"/>
                  <a:gd name="T36" fmla="*/ 2 w 402"/>
                  <a:gd name="T37" fmla="*/ 1 h 342"/>
                  <a:gd name="T38" fmla="*/ 2 w 402"/>
                  <a:gd name="T39" fmla="*/ 1 h 3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2"/>
                  <a:gd name="T61" fmla="*/ 0 h 342"/>
                  <a:gd name="T62" fmla="*/ 402 w 402"/>
                  <a:gd name="T63" fmla="*/ 342 h 3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close/>
                  </a:path>
                </a:pathLst>
              </a:custGeom>
              <a:solidFill>
                <a:srgbClr val="FF8C00"/>
              </a:solidFill>
              <a:ln w="9525">
                <a:solidFill>
                  <a:srgbClr val="FF8C00"/>
                </a:solidFill>
                <a:round/>
                <a:headEnd/>
                <a:tailEnd/>
              </a:ln>
            </p:spPr>
            <p:txBody>
              <a:bodyPr/>
              <a:lstStyle/>
              <a:p>
                <a:endParaRPr lang="en-US"/>
              </a:p>
            </p:txBody>
          </p:sp>
          <p:sp>
            <p:nvSpPr>
              <p:cNvPr id="22654" name="Freeform 725"/>
              <p:cNvSpPr>
                <a:spLocks noChangeAspect="1"/>
              </p:cNvSpPr>
              <p:nvPr/>
            </p:nvSpPr>
            <p:spPr bwMode="auto">
              <a:xfrm>
                <a:off x="3360" y="2253"/>
                <a:ext cx="307" cy="247"/>
              </a:xfrm>
              <a:custGeom>
                <a:avLst/>
                <a:gdLst>
                  <a:gd name="T0" fmla="*/ 2 w 402"/>
                  <a:gd name="T1" fmla="*/ 1 h 342"/>
                  <a:gd name="T2" fmla="*/ 0 w 402"/>
                  <a:gd name="T3" fmla="*/ 1 h 342"/>
                  <a:gd name="T4" fmla="*/ 0 w 402"/>
                  <a:gd name="T5" fmla="*/ 1 h 342"/>
                  <a:gd name="T6" fmla="*/ 2 w 402"/>
                  <a:gd name="T7" fmla="*/ 1 h 342"/>
                  <a:gd name="T8" fmla="*/ 2 w 402"/>
                  <a:gd name="T9" fmla="*/ 1 h 342"/>
                  <a:gd name="T10" fmla="*/ 2 w 402"/>
                  <a:gd name="T11" fmla="*/ 0 h 342"/>
                  <a:gd name="T12" fmla="*/ 2 w 402"/>
                  <a:gd name="T13" fmla="*/ 1 h 342"/>
                  <a:gd name="T14" fmla="*/ 2 w 402"/>
                  <a:gd name="T15" fmla="*/ 1 h 342"/>
                  <a:gd name="T16" fmla="*/ 2 w 402"/>
                  <a:gd name="T17" fmla="*/ 1 h 342"/>
                  <a:gd name="T18" fmla="*/ 2 w 402"/>
                  <a:gd name="T19" fmla="*/ 1 h 342"/>
                  <a:gd name="T20" fmla="*/ 2 w 402"/>
                  <a:gd name="T21" fmla="*/ 1 h 342"/>
                  <a:gd name="T22" fmla="*/ 2 w 402"/>
                  <a:gd name="T23" fmla="*/ 1 h 342"/>
                  <a:gd name="T24" fmla="*/ 2 w 402"/>
                  <a:gd name="T25" fmla="*/ 1 h 342"/>
                  <a:gd name="T26" fmla="*/ 2 w 402"/>
                  <a:gd name="T27" fmla="*/ 1 h 342"/>
                  <a:gd name="T28" fmla="*/ 2 w 402"/>
                  <a:gd name="T29" fmla="*/ 1 h 342"/>
                  <a:gd name="T30" fmla="*/ 2 w 402"/>
                  <a:gd name="T31" fmla="*/ 1 h 342"/>
                  <a:gd name="T32" fmla="*/ 2 w 402"/>
                  <a:gd name="T33" fmla="*/ 1 h 342"/>
                  <a:gd name="T34" fmla="*/ 2 w 402"/>
                  <a:gd name="T35" fmla="*/ 1 h 342"/>
                  <a:gd name="T36" fmla="*/ 2 w 402"/>
                  <a:gd name="T37" fmla="*/ 1 h 342"/>
                  <a:gd name="T38" fmla="*/ 2 w 402"/>
                  <a:gd name="T39" fmla="*/ 1 h 342"/>
                  <a:gd name="T40" fmla="*/ 2 w 402"/>
                  <a:gd name="T41" fmla="*/ 1 h 3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2"/>
                  <a:gd name="T64" fmla="*/ 0 h 342"/>
                  <a:gd name="T65" fmla="*/ 402 w 402"/>
                  <a:gd name="T66" fmla="*/ 342 h 3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lnTo>
                      <a:pt x="186" y="3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55" name="Freeform 726"/>
              <p:cNvSpPr>
                <a:spLocks noChangeAspect="1"/>
              </p:cNvSpPr>
              <p:nvPr/>
            </p:nvSpPr>
            <p:spPr bwMode="auto">
              <a:xfrm>
                <a:off x="4921" y="2504"/>
                <a:ext cx="224" cy="135"/>
              </a:xfrm>
              <a:custGeom>
                <a:avLst/>
                <a:gdLst>
                  <a:gd name="T0" fmla="*/ 2 w 294"/>
                  <a:gd name="T1" fmla="*/ 1 h 186"/>
                  <a:gd name="T2" fmla="*/ 2 w 294"/>
                  <a:gd name="T3" fmla="*/ 1 h 186"/>
                  <a:gd name="T4" fmla="*/ 2 w 294"/>
                  <a:gd name="T5" fmla="*/ 0 h 186"/>
                  <a:gd name="T6" fmla="*/ 2 w 294"/>
                  <a:gd name="T7" fmla="*/ 1 h 186"/>
                  <a:gd name="T8" fmla="*/ 2 w 294"/>
                  <a:gd name="T9" fmla="*/ 1 h 186"/>
                  <a:gd name="T10" fmla="*/ 2 w 294"/>
                  <a:gd name="T11" fmla="*/ 1 h 186"/>
                  <a:gd name="T12" fmla="*/ 2 w 294"/>
                  <a:gd name="T13" fmla="*/ 1 h 186"/>
                  <a:gd name="T14" fmla="*/ 2 w 294"/>
                  <a:gd name="T15" fmla="*/ 1 h 186"/>
                  <a:gd name="T16" fmla="*/ 2 w 294"/>
                  <a:gd name="T17" fmla="*/ 1 h 186"/>
                  <a:gd name="T18" fmla="*/ 2 w 294"/>
                  <a:gd name="T19" fmla="*/ 1 h 186"/>
                  <a:gd name="T20" fmla="*/ 2 w 294"/>
                  <a:gd name="T21" fmla="*/ 1 h 186"/>
                  <a:gd name="T22" fmla="*/ 2 w 294"/>
                  <a:gd name="T23" fmla="*/ 1 h 186"/>
                  <a:gd name="T24" fmla="*/ 2 w 294"/>
                  <a:gd name="T25" fmla="*/ 1 h 186"/>
                  <a:gd name="T26" fmla="*/ 2 w 294"/>
                  <a:gd name="T27" fmla="*/ 1 h 186"/>
                  <a:gd name="T28" fmla="*/ 2 w 294"/>
                  <a:gd name="T29" fmla="*/ 1 h 186"/>
                  <a:gd name="T30" fmla="*/ 2 w 294"/>
                  <a:gd name="T31" fmla="*/ 1 h 186"/>
                  <a:gd name="T32" fmla="*/ 2 w 294"/>
                  <a:gd name="T33" fmla="*/ 1 h 186"/>
                  <a:gd name="T34" fmla="*/ 0 w 294"/>
                  <a:gd name="T35" fmla="*/ 1 h 186"/>
                  <a:gd name="T36" fmla="*/ 2 w 294"/>
                  <a:gd name="T37" fmla="*/ 1 h 1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4"/>
                  <a:gd name="T58" fmla="*/ 0 h 186"/>
                  <a:gd name="T59" fmla="*/ 294 w 294"/>
                  <a:gd name="T60" fmla="*/ 186 h 1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close/>
                  </a:path>
                </a:pathLst>
              </a:custGeom>
              <a:solidFill>
                <a:srgbClr val="FF4500"/>
              </a:solidFill>
              <a:ln w="9525">
                <a:solidFill>
                  <a:srgbClr val="FF4500"/>
                </a:solidFill>
                <a:round/>
                <a:headEnd/>
                <a:tailEnd/>
              </a:ln>
            </p:spPr>
            <p:txBody>
              <a:bodyPr/>
              <a:lstStyle/>
              <a:p>
                <a:endParaRPr lang="en-US"/>
              </a:p>
            </p:txBody>
          </p:sp>
          <p:sp>
            <p:nvSpPr>
              <p:cNvPr id="22656" name="Freeform 727"/>
              <p:cNvSpPr>
                <a:spLocks noChangeAspect="1"/>
              </p:cNvSpPr>
              <p:nvPr/>
            </p:nvSpPr>
            <p:spPr bwMode="auto">
              <a:xfrm>
                <a:off x="4921" y="2504"/>
                <a:ext cx="224" cy="135"/>
              </a:xfrm>
              <a:custGeom>
                <a:avLst/>
                <a:gdLst>
                  <a:gd name="T0" fmla="*/ 2 w 294"/>
                  <a:gd name="T1" fmla="*/ 1 h 186"/>
                  <a:gd name="T2" fmla="*/ 2 w 294"/>
                  <a:gd name="T3" fmla="*/ 1 h 186"/>
                  <a:gd name="T4" fmla="*/ 2 w 294"/>
                  <a:gd name="T5" fmla="*/ 0 h 186"/>
                  <a:gd name="T6" fmla="*/ 2 w 294"/>
                  <a:gd name="T7" fmla="*/ 1 h 186"/>
                  <a:gd name="T8" fmla="*/ 2 w 294"/>
                  <a:gd name="T9" fmla="*/ 1 h 186"/>
                  <a:gd name="T10" fmla="*/ 2 w 294"/>
                  <a:gd name="T11" fmla="*/ 1 h 186"/>
                  <a:gd name="T12" fmla="*/ 2 w 294"/>
                  <a:gd name="T13" fmla="*/ 1 h 186"/>
                  <a:gd name="T14" fmla="*/ 2 w 294"/>
                  <a:gd name="T15" fmla="*/ 1 h 186"/>
                  <a:gd name="T16" fmla="*/ 2 w 294"/>
                  <a:gd name="T17" fmla="*/ 1 h 186"/>
                  <a:gd name="T18" fmla="*/ 2 w 294"/>
                  <a:gd name="T19" fmla="*/ 1 h 186"/>
                  <a:gd name="T20" fmla="*/ 2 w 294"/>
                  <a:gd name="T21" fmla="*/ 1 h 186"/>
                  <a:gd name="T22" fmla="*/ 2 w 294"/>
                  <a:gd name="T23" fmla="*/ 1 h 186"/>
                  <a:gd name="T24" fmla="*/ 2 w 294"/>
                  <a:gd name="T25" fmla="*/ 1 h 186"/>
                  <a:gd name="T26" fmla="*/ 2 w 294"/>
                  <a:gd name="T27" fmla="*/ 1 h 186"/>
                  <a:gd name="T28" fmla="*/ 2 w 294"/>
                  <a:gd name="T29" fmla="*/ 1 h 186"/>
                  <a:gd name="T30" fmla="*/ 2 w 294"/>
                  <a:gd name="T31" fmla="*/ 1 h 186"/>
                  <a:gd name="T32" fmla="*/ 2 w 294"/>
                  <a:gd name="T33" fmla="*/ 1 h 186"/>
                  <a:gd name="T34" fmla="*/ 0 w 294"/>
                  <a:gd name="T35" fmla="*/ 1 h 186"/>
                  <a:gd name="T36" fmla="*/ 2 w 294"/>
                  <a:gd name="T37" fmla="*/ 1 h 186"/>
                  <a:gd name="T38" fmla="*/ 2 w 294"/>
                  <a:gd name="T39" fmla="*/ 1 h 1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4"/>
                  <a:gd name="T61" fmla="*/ 0 h 186"/>
                  <a:gd name="T62" fmla="*/ 294 w 294"/>
                  <a:gd name="T63" fmla="*/ 186 h 1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lnTo>
                      <a:pt x="30" y="3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57" name="Freeform 728"/>
              <p:cNvSpPr>
                <a:spLocks noChangeAspect="1"/>
              </p:cNvSpPr>
              <p:nvPr/>
            </p:nvSpPr>
            <p:spPr bwMode="auto">
              <a:xfrm>
                <a:off x="5232" y="2470"/>
                <a:ext cx="27" cy="34"/>
              </a:xfrm>
              <a:custGeom>
                <a:avLst/>
                <a:gdLst>
                  <a:gd name="T0" fmla="*/ 2 w 36"/>
                  <a:gd name="T1" fmla="*/ 1 h 48"/>
                  <a:gd name="T2" fmla="*/ 2 w 36"/>
                  <a:gd name="T3" fmla="*/ 1 h 48"/>
                  <a:gd name="T4" fmla="*/ 2 w 36"/>
                  <a:gd name="T5" fmla="*/ 1 h 48"/>
                  <a:gd name="T6" fmla="*/ 2 w 36"/>
                  <a:gd name="T7" fmla="*/ 1 h 48"/>
                  <a:gd name="T8" fmla="*/ 2 w 36"/>
                  <a:gd name="T9" fmla="*/ 1 h 48"/>
                  <a:gd name="T10" fmla="*/ 0 w 36"/>
                  <a:gd name="T11" fmla="*/ 1 h 48"/>
                  <a:gd name="T12" fmla="*/ 2 w 36"/>
                  <a:gd name="T13" fmla="*/ 0 h 48"/>
                  <a:gd name="T14" fmla="*/ 2 w 36"/>
                  <a:gd name="T15" fmla="*/ 1 h 48"/>
                  <a:gd name="T16" fmla="*/ 2 w 36"/>
                  <a:gd name="T17" fmla="*/ 1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48"/>
                  <a:gd name="T29" fmla="*/ 36 w 36"/>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48">
                    <a:moveTo>
                      <a:pt x="36" y="30"/>
                    </a:moveTo>
                    <a:lnTo>
                      <a:pt x="30" y="36"/>
                    </a:lnTo>
                    <a:lnTo>
                      <a:pt x="24" y="24"/>
                    </a:lnTo>
                    <a:lnTo>
                      <a:pt x="24" y="42"/>
                    </a:lnTo>
                    <a:lnTo>
                      <a:pt x="6" y="48"/>
                    </a:lnTo>
                    <a:lnTo>
                      <a:pt x="0" y="6"/>
                    </a:lnTo>
                    <a:lnTo>
                      <a:pt x="18" y="0"/>
                    </a:lnTo>
                    <a:lnTo>
                      <a:pt x="36" y="24"/>
                    </a:lnTo>
                    <a:lnTo>
                      <a:pt x="36" y="30"/>
                    </a:lnTo>
                    <a:close/>
                  </a:path>
                </a:pathLst>
              </a:custGeom>
              <a:solidFill>
                <a:srgbClr val="FF8C00"/>
              </a:solidFill>
              <a:ln w="9525">
                <a:solidFill>
                  <a:srgbClr val="FF8C00"/>
                </a:solidFill>
                <a:round/>
                <a:headEnd/>
                <a:tailEnd/>
              </a:ln>
            </p:spPr>
            <p:txBody>
              <a:bodyPr/>
              <a:lstStyle/>
              <a:p>
                <a:endParaRPr lang="en-US"/>
              </a:p>
            </p:txBody>
          </p:sp>
          <p:sp>
            <p:nvSpPr>
              <p:cNvPr id="22658" name="Freeform 729"/>
              <p:cNvSpPr>
                <a:spLocks noChangeAspect="1"/>
              </p:cNvSpPr>
              <p:nvPr/>
            </p:nvSpPr>
            <p:spPr bwMode="auto">
              <a:xfrm>
                <a:off x="5232" y="2470"/>
                <a:ext cx="27" cy="34"/>
              </a:xfrm>
              <a:custGeom>
                <a:avLst/>
                <a:gdLst>
                  <a:gd name="T0" fmla="*/ 2 w 36"/>
                  <a:gd name="T1" fmla="*/ 1 h 48"/>
                  <a:gd name="T2" fmla="*/ 2 w 36"/>
                  <a:gd name="T3" fmla="*/ 1 h 48"/>
                  <a:gd name="T4" fmla="*/ 2 w 36"/>
                  <a:gd name="T5" fmla="*/ 1 h 48"/>
                  <a:gd name="T6" fmla="*/ 2 w 36"/>
                  <a:gd name="T7" fmla="*/ 1 h 48"/>
                  <a:gd name="T8" fmla="*/ 2 w 36"/>
                  <a:gd name="T9" fmla="*/ 1 h 48"/>
                  <a:gd name="T10" fmla="*/ 0 w 36"/>
                  <a:gd name="T11" fmla="*/ 1 h 48"/>
                  <a:gd name="T12" fmla="*/ 2 w 36"/>
                  <a:gd name="T13" fmla="*/ 0 h 48"/>
                  <a:gd name="T14" fmla="*/ 2 w 36"/>
                  <a:gd name="T15" fmla="*/ 1 h 48"/>
                  <a:gd name="T16" fmla="*/ 2 w 36"/>
                  <a:gd name="T17" fmla="*/ 1 h 48"/>
                  <a:gd name="T18" fmla="*/ 2 w 36"/>
                  <a:gd name="T19" fmla="*/ 1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8"/>
                  <a:gd name="T32" fmla="*/ 36 w 3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8">
                    <a:moveTo>
                      <a:pt x="36" y="30"/>
                    </a:moveTo>
                    <a:lnTo>
                      <a:pt x="30" y="36"/>
                    </a:lnTo>
                    <a:lnTo>
                      <a:pt x="24" y="24"/>
                    </a:lnTo>
                    <a:lnTo>
                      <a:pt x="24" y="42"/>
                    </a:lnTo>
                    <a:lnTo>
                      <a:pt x="6" y="48"/>
                    </a:lnTo>
                    <a:lnTo>
                      <a:pt x="0" y="6"/>
                    </a:lnTo>
                    <a:lnTo>
                      <a:pt x="18" y="0"/>
                    </a:lnTo>
                    <a:lnTo>
                      <a:pt x="36" y="24"/>
                    </a:lnTo>
                    <a:lnTo>
                      <a:pt x="36" y="30"/>
                    </a:lnTo>
                    <a:lnTo>
                      <a:pt x="36" y="3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59" name="Freeform 730"/>
              <p:cNvSpPr>
                <a:spLocks noChangeAspect="1"/>
              </p:cNvSpPr>
              <p:nvPr/>
            </p:nvSpPr>
            <p:spPr bwMode="auto">
              <a:xfrm>
                <a:off x="4866" y="2851"/>
                <a:ext cx="196" cy="143"/>
              </a:xfrm>
              <a:custGeom>
                <a:avLst/>
                <a:gdLst>
                  <a:gd name="T0" fmla="*/ 2 w 258"/>
                  <a:gd name="T1" fmla="*/ 1 h 198"/>
                  <a:gd name="T2" fmla="*/ 2 w 258"/>
                  <a:gd name="T3" fmla="*/ 1 h 198"/>
                  <a:gd name="T4" fmla="*/ 2 w 258"/>
                  <a:gd name="T5" fmla="*/ 1 h 198"/>
                  <a:gd name="T6" fmla="*/ 2 w 258"/>
                  <a:gd name="T7" fmla="*/ 1 h 198"/>
                  <a:gd name="T8" fmla="*/ 2 w 258"/>
                  <a:gd name="T9" fmla="*/ 1 h 198"/>
                  <a:gd name="T10" fmla="*/ 2 w 258"/>
                  <a:gd name="T11" fmla="*/ 1 h 198"/>
                  <a:gd name="T12" fmla="*/ 2 w 258"/>
                  <a:gd name="T13" fmla="*/ 1 h 198"/>
                  <a:gd name="T14" fmla="*/ 2 w 258"/>
                  <a:gd name="T15" fmla="*/ 1 h 198"/>
                  <a:gd name="T16" fmla="*/ 2 w 258"/>
                  <a:gd name="T17" fmla="*/ 1 h 198"/>
                  <a:gd name="T18" fmla="*/ 2 w 258"/>
                  <a:gd name="T19" fmla="*/ 1 h 198"/>
                  <a:gd name="T20" fmla="*/ 2 w 258"/>
                  <a:gd name="T21" fmla="*/ 1 h 198"/>
                  <a:gd name="T22" fmla="*/ 2 w 258"/>
                  <a:gd name="T23" fmla="*/ 1 h 198"/>
                  <a:gd name="T24" fmla="*/ 2 w 258"/>
                  <a:gd name="T25" fmla="*/ 1 h 198"/>
                  <a:gd name="T26" fmla="*/ 2 w 258"/>
                  <a:gd name="T27" fmla="*/ 1 h 198"/>
                  <a:gd name="T28" fmla="*/ 2 w 258"/>
                  <a:gd name="T29" fmla="*/ 1 h 198"/>
                  <a:gd name="T30" fmla="*/ 0 w 258"/>
                  <a:gd name="T31" fmla="*/ 1 h 198"/>
                  <a:gd name="T32" fmla="*/ 2 w 258"/>
                  <a:gd name="T33" fmla="*/ 1 h 198"/>
                  <a:gd name="T34" fmla="*/ 2 w 258"/>
                  <a:gd name="T35" fmla="*/ 1 h 198"/>
                  <a:gd name="T36" fmla="*/ 2 w 258"/>
                  <a:gd name="T37" fmla="*/ 0 h 198"/>
                  <a:gd name="T38" fmla="*/ 2 w 258"/>
                  <a:gd name="T39" fmla="*/ 1 h 198"/>
                  <a:gd name="T40" fmla="*/ 2 w 258"/>
                  <a:gd name="T41" fmla="*/ 1 h 198"/>
                  <a:gd name="T42" fmla="*/ 2 w 258"/>
                  <a:gd name="T43" fmla="*/ 1 h 198"/>
                  <a:gd name="T44" fmla="*/ 2 w 258"/>
                  <a:gd name="T45" fmla="*/ 1 h 1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8"/>
                  <a:gd name="T70" fmla="*/ 0 h 198"/>
                  <a:gd name="T71" fmla="*/ 258 w 258"/>
                  <a:gd name="T72" fmla="*/ 198 h 1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close/>
                  </a:path>
                </a:pathLst>
              </a:custGeom>
              <a:solidFill>
                <a:srgbClr val="B22222"/>
              </a:solidFill>
              <a:ln w="9525">
                <a:solidFill>
                  <a:srgbClr val="B22222"/>
                </a:solidFill>
                <a:round/>
                <a:headEnd/>
                <a:tailEnd/>
              </a:ln>
            </p:spPr>
            <p:txBody>
              <a:bodyPr/>
              <a:lstStyle/>
              <a:p>
                <a:endParaRPr lang="en-US"/>
              </a:p>
            </p:txBody>
          </p:sp>
          <p:sp>
            <p:nvSpPr>
              <p:cNvPr id="22660" name="Freeform 731"/>
              <p:cNvSpPr>
                <a:spLocks noChangeAspect="1"/>
              </p:cNvSpPr>
              <p:nvPr/>
            </p:nvSpPr>
            <p:spPr bwMode="auto">
              <a:xfrm>
                <a:off x="4866" y="2851"/>
                <a:ext cx="196" cy="143"/>
              </a:xfrm>
              <a:custGeom>
                <a:avLst/>
                <a:gdLst>
                  <a:gd name="T0" fmla="*/ 2 w 258"/>
                  <a:gd name="T1" fmla="*/ 1 h 198"/>
                  <a:gd name="T2" fmla="*/ 2 w 258"/>
                  <a:gd name="T3" fmla="*/ 1 h 198"/>
                  <a:gd name="T4" fmla="*/ 2 w 258"/>
                  <a:gd name="T5" fmla="*/ 1 h 198"/>
                  <a:gd name="T6" fmla="*/ 2 w 258"/>
                  <a:gd name="T7" fmla="*/ 1 h 198"/>
                  <a:gd name="T8" fmla="*/ 2 w 258"/>
                  <a:gd name="T9" fmla="*/ 1 h 198"/>
                  <a:gd name="T10" fmla="*/ 2 w 258"/>
                  <a:gd name="T11" fmla="*/ 1 h 198"/>
                  <a:gd name="T12" fmla="*/ 2 w 258"/>
                  <a:gd name="T13" fmla="*/ 1 h 198"/>
                  <a:gd name="T14" fmla="*/ 2 w 258"/>
                  <a:gd name="T15" fmla="*/ 1 h 198"/>
                  <a:gd name="T16" fmla="*/ 2 w 258"/>
                  <a:gd name="T17" fmla="*/ 1 h 198"/>
                  <a:gd name="T18" fmla="*/ 2 w 258"/>
                  <a:gd name="T19" fmla="*/ 1 h 198"/>
                  <a:gd name="T20" fmla="*/ 2 w 258"/>
                  <a:gd name="T21" fmla="*/ 1 h 198"/>
                  <a:gd name="T22" fmla="*/ 2 w 258"/>
                  <a:gd name="T23" fmla="*/ 1 h 198"/>
                  <a:gd name="T24" fmla="*/ 2 w 258"/>
                  <a:gd name="T25" fmla="*/ 1 h 198"/>
                  <a:gd name="T26" fmla="*/ 2 w 258"/>
                  <a:gd name="T27" fmla="*/ 1 h 198"/>
                  <a:gd name="T28" fmla="*/ 2 w 258"/>
                  <a:gd name="T29" fmla="*/ 1 h 198"/>
                  <a:gd name="T30" fmla="*/ 0 w 258"/>
                  <a:gd name="T31" fmla="*/ 1 h 198"/>
                  <a:gd name="T32" fmla="*/ 2 w 258"/>
                  <a:gd name="T33" fmla="*/ 1 h 198"/>
                  <a:gd name="T34" fmla="*/ 2 w 258"/>
                  <a:gd name="T35" fmla="*/ 1 h 198"/>
                  <a:gd name="T36" fmla="*/ 2 w 258"/>
                  <a:gd name="T37" fmla="*/ 0 h 198"/>
                  <a:gd name="T38" fmla="*/ 2 w 258"/>
                  <a:gd name="T39" fmla="*/ 1 h 198"/>
                  <a:gd name="T40" fmla="*/ 2 w 258"/>
                  <a:gd name="T41" fmla="*/ 1 h 198"/>
                  <a:gd name="T42" fmla="*/ 2 w 258"/>
                  <a:gd name="T43" fmla="*/ 1 h 198"/>
                  <a:gd name="T44" fmla="*/ 2 w 258"/>
                  <a:gd name="T45" fmla="*/ 1 h 198"/>
                  <a:gd name="T46" fmla="*/ 2 w 258"/>
                  <a:gd name="T47" fmla="*/ 1 h 1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8"/>
                  <a:gd name="T73" fmla="*/ 0 h 198"/>
                  <a:gd name="T74" fmla="*/ 258 w 258"/>
                  <a:gd name="T75" fmla="*/ 198 h 1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lnTo>
                      <a:pt x="258" y="6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61" name="Freeform 732"/>
              <p:cNvSpPr>
                <a:spLocks noChangeAspect="1"/>
              </p:cNvSpPr>
              <p:nvPr/>
            </p:nvSpPr>
            <p:spPr bwMode="auto">
              <a:xfrm>
                <a:off x="4074" y="2388"/>
                <a:ext cx="275" cy="168"/>
              </a:xfrm>
              <a:custGeom>
                <a:avLst/>
                <a:gdLst>
                  <a:gd name="T0" fmla="*/ 2 w 360"/>
                  <a:gd name="T1" fmla="*/ 1 h 234"/>
                  <a:gd name="T2" fmla="*/ 2 w 360"/>
                  <a:gd name="T3" fmla="*/ 1 h 234"/>
                  <a:gd name="T4" fmla="*/ 2 w 360"/>
                  <a:gd name="T5" fmla="*/ 1 h 234"/>
                  <a:gd name="T6" fmla="*/ 2 w 360"/>
                  <a:gd name="T7" fmla="*/ 1 h 234"/>
                  <a:gd name="T8" fmla="*/ 2 w 360"/>
                  <a:gd name="T9" fmla="*/ 1 h 234"/>
                  <a:gd name="T10" fmla="*/ 2 w 360"/>
                  <a:gd name="T11" fmla="*/ 1 h 234"/>
                  <a:gd name="T12" fmla="*/ 2 w 360"/>
                  <a:gd name="T13" fmla="*/ 1 h 234"/>
                  <a:gd name="T14" fmla="*/ 2 w 360"/>
                  <a:gd name="T15" fmla="*/ 1 h 234"/>
                  <a:gd name="T16" fmla="*/ 2 w 360"/>
                  <a:gd name="T17" fmla="*/ 1 h 234"/>
                  <a:gd name="T18" fmla="*/ 0 w 360"/>
                  <a:gd name="T19" fmla="*/ 1 h 234"/>
                  <a:gd name="T20" fmla="*/ 2 w 360"/>
                  <a:gd name="T21" fmla="*/ 1 h 234"/>
                  <a:gd name="T22" fmla="*/ 2 w 360"/>
                  <a:gd name="T23" fmla="*/ 1 h 234"/>
                  <a:gd name="T24" fmla="*/ 2 w 360"/>
                  <a:gd name="T25" fmla="*/ 0 h 234"/>
                  <a:gd name="T26" fmla="*/ 2 w 360"/>
                  <a:gd name="T27" fmla="*/ 1 h 234"/>
                  <a:gd name="T28" fmla="*/ 2 w 360"/>
                  <a:gd name="T29" fmla="*/ 1 h 234"/>
                  <a:gd name="T30" fmla="*/ 2 w 360"/>
                  <a:gd name="T31" fmla="*/ 1 h 234"/>
                  <a:gd name="T32" fmla="*/ 2 w 360"/>
                  <a:gd name="T33" fmla="*/ 1 h 234"/>
                  <a:gd name="T34" fmla="*/ 2 w 360"/>
                  <a:gd name="T35" fmla="*/ 1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0"/>
                  <a:gd name="T55" fmla="*/ 0 h 234"/>
                  <a:gd name="T56" fmla="*/ 360 w 360"/>
                  <a:gd name="T57" fmla="*/ 234 h 2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close/>
                  </a:path>
                </a:pathLst>
              </a:custGeom>
              <a:solidFill>
                <a:srgbClr val="FF8C00"/>
              </a:solidFill>
              <a:ln w="9525">
                <a:solidFill>
                  <a:srgbClr val="FF8C00"/>
                </a:solidFill>
                <a:round/>
                <a:headEnd/>
                <a:tailEnd/>
              </a:ln>
            </p:spPr>
            <p:txBody>
              <a:bodyPr/>
              <a:lstStyle/>
              <a:p>
                <a:endParaRPr lang="en-US"/>
              </a:p>
            </p:txBody>
          </p:sp>
          <p:sp>
            <p:nvSpPr>
              <p:cNvPr id="22662" name="Freeform 733"/>
              <p:cNvSpPr>
                <a:spLocks noChangeAspect="1"/>
              </p:cNvSpPr>
              <p:nvPr/>
            </p:nvSpPr>
            <p:spPr bwMode="auto">
              <a:xfrm>
                <a:off x="4074" y="2388"/>
                <a:ext cx="275" cy="168"/>
              </a:xfrm>
              <a:custGeom>
                <a:avLst/>
                <a:gdLst>
                  <a:gd name="T0" fmla="*/ 2 w 360"/>
                  <a:gd name="T1" fmla="*/ 1 h 234"/>
                  <a:gd name="T2" fmla="*/ 2 w 360"/>
                  <a:gd name="T3" fmla="*/ 1 h 234"/>
                  <a:gd name="T4" fmla="*/ 2 w 360"/>
                  <a:gd name="T5" fmla="*/ 1 h 234"/>
                  <a:gd name="T6" fmla="*/ 2 w 360"/>
                  <a:gd name="T7" fmla="*/ 1 h 234"/>
                  <a:gd name="T8" fmla="*/ 2 w 360"/>
                  <a:gd name="T9" fmla="*/ 1 h 234"/>
                  <a:gd name="T10" fmla="*/ 2 w 360"/>
                  <a:gd name="T11" fmla="*/ 1 h 234"/>
                  <a:gd name="T12" fmla="*/ 2 w 360"/>
                  <a:gd name="T13" fmla="*/ 1 h 234"/>
                  <a:gd name="T14" fmla="*/ 2 w 360"/>
                  <a:gd name="T15" fmla="*/ 1 h 234"/>
                  <a:gd name="T16" fmla="*/ 2 w 360"/>
                  <a:gd name="T17" fmla="*/ 1 h 234"/>
                  <a:gd name="T18" fmla="*/ 0 w 360"/>
                  <a:gd name="T19" fmla="*/ 1 h 234"/>
                  <a:gd name="T20" fmla="*/ 2 w 360"/>
                  <a:gd name="T21" fmla="*/ 1 h 234"/>
                  <a:gd name="T22" fmla="*/ 2 w 360"/>
                  <a:gd name="T23" fmla="*/ 1 h 234"/>
                  <a:gd name="T24" fmla="*/ 2 w 360"/>
                  <a:gd name="T25" fmla="*/ 0 h 234"/>
                  <a:gd name="T26" fmla="*/ 2 w 360"/>
                  <a:gd name="T27" fmla="*/ 1 h 234"/>
                  <a:gd name="T28" fmla="*/ 2 w 360"/>
                  <a:gd name="T29" fmla="*/ 1 h 234"/>
                  <a:gd name="T30" fmla="*/ 2 w 360"/>
                  <a:gd name="T31" fmla="*/ 1 h 234"/>
                  <a:gd name="T32" fmla="*/ 2 w 360"/>
                  <a:gd name="T33" fmla="*/ 1 h 234"/>
                  <a:gd name="T34" fmla="*/ 2 w 360"/>
                  <a:gd name="T35" fmla="*/ 1 h 234"/>
                  <a:gd name="T36" fmla="*/ 2 w 360"/>
                  <a:gd name="T37" fmla="*/ 1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0"/>
                  <a:gd name="T58" fmla="*/ 0 h 234"/>
                  <a:gd name="T59" fmla="*/ 360 w 360"/>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lnTo>
                      <a:pt x="360" y="17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63" name="Freeform 734"/>
              <p:cNvSpPr>
                <a:spLocks noChangeAspect="1"/>
              </p:cNvSpPr>
              <p:nvPr/>
            </p:nvSpPr>
            <p:spPr bwMode="auto">
              <a:xfrm>
                <a:off x="4591" y="2790"/>
                <a:ext cx="330" cy="108"/>
              </a:xfrm>
              <a:custGeom>
                <a:avLst/>
                <a:gdLst>
                  <a:gd name="T0" fmla="*/ 2 w 432"/>
                  <a:gd name="T1" fmla="*/ 0 h 150"/>
                  <a:gd name="T2" fmla="*/ 2 w 432"/>
                  <a:gd name="T3" fmla="*/ 1 h 150"/>
                  <a:gd name="T4" fmla="*/ 2 w 432"/>
                  <a:gd name="T5" fmla="*/ 1 h 150"/>
                  <a:gd name="T6" fmla="*/ 2 w 432"/>
                  <a:gd name="T7" fmla="*/ 1 h 150"/>
                  <a:gd name="T8" fmla="*/ 2 w 432"/>
                  <a:gd name="T9" fmla="*/ 1 h 150"/>
                  <a:gd name="T10" fmla="*/ 2 w 432"/>
                  <a:gd name="T11" fmla="*/ 1 h 150"/>
                  <a:gd name="T12" fmla="*/ 2 w 432"/>
                  <a:gd name="T13" fmla="*/ 1 h 150"/>
                  <a:gd name="T14" fmla="*/ 2 w 432"/>
                  <a:gd name="T15" fmla="*/ 1 h 150"/>
                  <a:gd name="T16" fmla="*/ 2 w 432"/>
                  <a:gd name="T17" fmla="*/ 1 h 150"/>
                  <a:gd name="T18" fmla="*/ 2 w 432"/>
                  <a:gd name="T19" fmla="*/ 1 h 150"/>
                  <a:gd name="T20" fmla="*/ 2 w 432"/>
                  <a:gd name="T21" fmla="*/ 1 h 150"/>
                  <a:gd name="T22" fmla="*/ 2 w 432"/>
                  <a:gd name="T23" fmla="*/ 1 h 150"/>
                  <a:gd name="T24" fmla="*/ 0 w 432"/>
                  <a:gd name="T25" fmla="*/ 1 h 150"/>
                  <a:gd name="T26" fmla="*/ 2 w 432"/>
                  <a:gd name="T27" fmla="*/ 1 h 150"/>
                  <a:gd name="T28" fmla="*/ 0 w 432"/>
                  <a:gd name="T29" fmla="*/ 1 h 150"/>
                  <a:gd name="T30" fmla="*/ 2 w 432"/>
                  <a:gd name="T31" fmla="*/ 1 h 150"/>
                  <a:gd name="T32" fmla="*/ 2 w 432"/>
                  <a:gd name="T33" fmla="*/ 1 h 150"/>
                  <a:gd name="T34" fmla="*/ 2 w 432"/>
                  <a:gd name="T35" fmla="*/ 1 h 150"/>
                  <a:gd name="T36" fmla="*/ 2 w 432"/>
                  <a:gd name="T37" fmla="*/ 1 h 150"/>
                  <a:gd name="T38" fmla="*/ 2 w 432"/>
                  <a:gd name="T39" fmla="*/ 1 h 150"/>
                  <a:gd name="T40" fmla="*/ 2 w 432"/>
                  <a:gd name="T41" fmla="*/ 1 h 150"/>
                  <a:gd name="T42" fmla="*/ 2 w 432"/>
                  <a:gd name="T43" fmla="*/ 1 h 150"/>
                  <a:gd name="T44" fmla="*/ 2 w 432"/>
                  <a:gd name="T45" fmla="*/ 1 h 150"/>
                  <a:gd name="T46" fmla="*/ 2 w 432"/>
                  <a:gd name="T47" fmla="*/ 1 h 150"/>
                  <a:gd name="T48" fmla="*/ 2 w 432"/>
                  <a:gd name="T49" fmla="*/ 1 h 150"/>
                  <a:gd name="T50" fmla="*/ 2 w 432"/>
                  <a:gd name="T51" fmla="*/ 0 h 1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2"/>
                  <a:gd name="T79" fmla="*/ 0 h 150"/>
                  <a:gd name="T80" fmla="*/ 432 w 432"/>
                  <a:gd name="T81" fmla="*/ 150 h 1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close/>
                  </a:path>
                </a:pathLst>
              </a:custGeom>
              <a:solidFill>
                <a:srgbClr val="B22222"/>
              </a:solidFill>
              <a:ln w="9525">
                <a:solidFill>
                  <a:srgbClr val="B22222"/>
                </a:solidFill>
                <a:round/>
                <a:headEnd/>
                <a:tailEnd/>
              </a:ln>
            </p:spPr>
            <p:txBody>
              <a:bodyPr/>
              <a:lstStyle/>
              <a:p>
                <a:endParaRPr lang="en-US"/>
              </a:p>
            </p:txBody>
          </p:sp>
          <p:sp>
            <p:nvSpPr>
              <p:cNvPr id="22664" name="Freeform 735"/>
              <p:cNvSpPr>
                <a:spLocks noChangeAspect="1"/>
              </p:cNvSpPr>
              <p:nvPr/>
            </p:nvSpPr>
            <p:spPr bwMode="auto">
              <a:xfrm>
                <a:off x="4591" y="2790"/>
                <a:ext cx="330" cy="108"/>
              </a:xfrm>
              <a:custGeom>
                <a:avLst/>
                <a:gdLst>
                  <a:gd name="T0" fmla="*/ 2 w 432"/>
                  <a:gd name="T1" fmla="*/ 0 h 150"/>
                  <a:gd name="T2" fmla="*/ 2 w 432"/>
                  <a:gd name="T3" fmla="*/ 1 h 150"/>
                  <a:gd name="T4" fmla="*/ 2 w 432"/>
                  <a:gd name="T5" fmla="*/ 1 h 150"/>
                  <a:gd name="T6" fmla="*/ 2 w 432"/>
                  <a:gd name="T7" fmla="*/ 1 h 150"/>
                  <a:gd name="T8" fmla="*/ 2 w 432"/>
                  <a:gd name="T9" fmla="*/ 1 h 150"/>
                  <a:gd name="T10" fmla="*/ 2 w 432"/>
                  <a:gd name="T11" fmla="*/ 1 h 150"/>
                  <a:gd name="T12" fmla="*/ 2 w 432"/>
                  <a:gd name="T13" fmla="*/ 1 h 150"/>
                  <a:gd name="T14" fmla="*/ 2 w 432"/>
                  <a:gd name="T15" fmla="*/ 1 h 150"/>
                  <a:gd name="T16" fmla="*/ 2 w 432"/>
                  <a:gd name="T17" fmla="*/ 1 h 150"/>
                  <a:gd name="T18" fmla="*/ 2 w 432"/>
                  <a:gd name="T19" fmla="*/ 1 h 150"/>
                  <a:gd name="T20" fmla="*/ 2 w 432"/>
                  <a:gd name="T21" fmla="*/ 1 h 150"/>
                  <a:gd name="T22" fmla="*/ 2 w 432"/>
                  <a:gd name="T23" fmla="*/ 1 h 150"/>
                  <a:gd name="T24" fmla="*/ 0 w 432"/>
                  <a:gd name="T25" fmla="*/ 1 h 150"/>
                  <a:gd name="T26" fmla="*/ 2 w 432"/>
                  <a:gd name="T27" fmla="*/ 1 h 150"/>
                  <a:gd name="T28" fmla="*/ 0 w 432"/>
                  <a:gd name="T29" fmla="*/ 1 h 150"/>
                  <a:gd name="T30" fmla="*/ 2 w 432"/>
                  <a:gd name="T31" fmla="*/ 1 h 150"/>
                  <a:gd name="T32" fmla="*/ 2 w 432"/>
                  <a:gd name="T33" fmla="*/ 1 h 150"/>
                  <a:gd name="T34" fmla="*/ 2 w 432"/>
                  <a:gd name="T35" fmla="*/ 1 h 150"/>
                  <a:gd name="T36" fmla="*/ 2 w 432"/>
                  <a:gd name="T37" fmla="*/ 1 h 150"/>
                  <a:gd name="T38" fmla="*/ 2 w 432"/>
                  <a:gd name="T39" fmla="*/ 1 h 150"/>
                  <a:gd name="T40" fmla="*/ 2 w 432"/>
                  <a:gd name="T41" fmla="*/ 1 h 150"/>
                  <a:gd name="T42" fmla="*/ 2 w 432"/>
                  <a:gd name="T43" fmla="*/ 1 h 150"/>
                  <a:gd name="T44" fmla="*/ 2 w 432"/>
                  <a:gd name="T45" fmla="*/ 1 h 150"/>
                  <a:gd name="T46" fmla="*/ 2 w 432"/>
                  <a:gd name="T47" fmla="*/ 1 h 150"/>
                  <a:gd name="T48" fmla="*/ 2 w 432"/>
                  <a:gd name="T49" fmla="*/ 1 h 150"/>
                  <a:gd name="T50" fmla="*/ 2 w 432"/>
                  <a:gd name="T51" fmla="*/ 0 h 150"/>
                  <a:gd name="T52" fmla="*/ 2 w 432"/>
                  <a:gd name="T53" fmla="*/ 1 h 1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2"/>
                  <a:gd name="T82" fmla="*/ 0 h 150"/>
                  <a:gd name="T83" fmla="*/ 432 w 432"/>
                  <a:gd name="T84" fmla="*/ 150 h 1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lnTo>
                      <a:pt x="432"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65" name="Freeform 736"/>
              <p:cNvSpPr>
                <a:spLocks noChangeAspect="1"/>
              </p:cNvSpPr>
              <p:nvPr/>
            </p:nvSpPr>
            <p:spPr bwMode="auto">
              <a:xfrm>
                <a:off x="3923" y="2825"/>
                <a:ext cx="545" cy="493"/>
              </a:xfrm>
              <a:custGeom>
                <a:avLst/>
                <a:gdLst>
                  <a:gd name="T0" fmla="*/ 2 w 714"/>
                  <a:gd name="T1" fmla="*/ 1 h 684"/>
                  <a:gd name="T2" fmla="*/ 2 w 714"/>
                  <a:gd name="T3" fmla="*/ 1 h 684"/>
                  <a:gd name="T4" fmla="*/ 2 w 714"/>
                  <a:gd name="T5" fmla="*/ 1 h 684"/>
                  <a:gd name="T6" fmla="*/ 2 w 714"/>
                  <a:gd name="T7" fmla="*/ 1 h 684"/>
                  <a:gd name="T8" fmla="*/ 2 w 714"/>
                  <a:gd name="T9" fmla="*/ 1 h 684"/>
                  <a:gd name="T10" fmla="*/ 2 w 714"/>
                  <a:gd name="T11" fmla="*/ 1 h 684"/>
                  <a:gd name="T12" fmla="*/ 2 w 714"/>
                  <a:gd name="T13" fmla="*/ 1 h 684"/>
                  <a:gd name="T14" fmla="*/ 2 w 714"/>
                  <a:gd name="T15" fmla="*/ 1 h 684"/>
                  <a:gd name="T16" fmla="*/ 2 w 714"/>
                  <a:gd name="T17" fmla="*/ 1 h 684"/>
                  <a:gd name="T18" fmla="*/ 2 w 714"/>
                  <a:gd name="T19" fmla="*/ 1 h 684"/>
                  <a:gd name="T20" fmla="*/ 2 w 714"/>
                  <a:gd name="T21" fmla="*/ 1 h 684"/>
                  <a:gd name="T22" fmla="*/ 2 w 714"/>
                  <a:gd name="T23" fmla="*/ 1 h 684"/>
                  <a:gd name="T24" fmla="*/ 2 w 714"/>
                  <a:gd name="T25" fmla="*/ 1 h 684"/>
                  <a:gd name="T26" fmla="*/ 2 w 714"/>
                  <a:gd name="T27" fmla="*/ 1 h 684"/>
                  <a:gd name="T28" fmla="*/ 2 w 714"/>
                  <a:gd name="T29" fmla="*/ 1 h 684"/>
                  <a:gd name="T30" fmla="*/ 2 w 714"/>
                  <a:gd name="T31" fmla="*/ 1 h 684"/>
                  <a:gd name="T32" fmla="*/ 2 w 714"/>
                  <a:gd name="T33" fmla="*/ 1 h 684"/>
                  <a:gd name="T34" fmla="*/ 2 w 714"/>
                  <a:gd name="T35" fmla="*/ 1 h 684"/>
                  <a:gd name="T36" fmla="*/ 2 w 714"/>
                  <a:gd name="T37" fmla="*/ 1 h 684"/>
                  <a:gd name="T38" fmla="*/ 2 w 714"/>
                  <a:gd name="T39" fmla="*/ 1 h 684"/>
                  <a:gd name="T40" fmla="*/ 2 w 714"/>
                  <a:gd name="T41" fmla="*/ 1 h 684"/>
                  <a:gd name="T42" fmla="*/ 2 w 714"/>
                  <a:gd name="T43" fmla="*/ 1 h 684"/>
                  <a:gd name="T44" fmla="*/ 2 w 714"/>
                  <a:gd name="T45" fmla="*/ 1 h 684"/>
                  <a:gd name="T46" fmla="*/ 2 w 714"/>
                  <a:gd name="T47" fmla="*/ 1 h 684"/>
                  <a:gd name="T48" fmla="*/ 2 w 714"/>
                  <a:gd name="T49" fmla="*/ 1 h 684"/>
                  <a:gd name="T50" fmla="*/ 2 w 714"/>
                  <a:gd name="T51" fmla="*/ 1 h 684"/>
                  <a:gd name="T52" fmla="*/ 2 w 714"/>
                  <a:gd name="T53" fmla="*/ 1 h 684"/>
                  <a:gd name="T54" fmla="*/ 2 w 714"/>
                  <a:gd name="T55" fmla="*/ 1 h 684"/>
                  <a:gd name="T56" fmla="*/ 2 w 714"/>
                  <a:gd name="T57" fmla="*/ 1 h 684"/>
                  <a:gd name="T58" fmla="*/ 2 w 714"/>
                  <a:gd name="T59" fmla="*/ 1 h 684"/>
                  <a:gd name="T60" fmla="*/ 2 w 714"/>
                  <a:gd name="T61" fmla="*/ 1 h 684"/>
                  <a:gd name="T62" fmla="*/ 2 w 714"/>
                  <a:gd name="T63" fmla="*/ 1 h 684"/>
                  <a:gd name="T64" fmla="*/ 2 w 714"/>
                  <a:gd name="T65" fmla="*/ 1 h 684"/>
                  <a:gd name="T66" fmla="*/ 2 w 714"/>
                  <a:gd name="T67" fmla="*/ 1 h 684"/>
                  <a:gd name="T68" fmla="*/ 2 w 714"/>
                  <a:gd name="T69" fmla="*/ 1 h 684"/>
                  <a:gd name="T70" fmla="*/ 2 w 714"/>
                  <a:gd name="T71" fmla="*/ 1 h 684"/>
                  <a:gd name="T72" fmla="*/ 2 w 714"/>
                  <a:gd name="T73" fmla="*/ 1 h 684"/>
                  <a:gd name="T74" fmla="*/ 2 w 714"/>
                  <a:gd name="T75" fmla="*/ 1 h 684"/>
                  <a:gd name="T76" fmla="*/ 2 w 714"/>
                  <a:gd name="T77" fmla="*/ 1 h 684"/>
                  <a:gd name="T78" fmla="*/ 2 w 714"/>
                  <a:gd name="T79" fmla="*/ 1 h 684"/>
                  <a:gd name="T80" fmla="*/ 2 w 714"/>
                  <a:gd name="T81" fmla="*/ 1 h 6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14"/>
                  <a:gd name="T124" fmla="*/ 0 h 684"/>
                  <a:gd name="T125" fmla="*/ 714 w 714"/>
                  <a:gd name="T126" fmla="*/ 684 h 6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close/>
                  </a:path>
                </a:pathLst>
              </a:custGeom>
              <a:solidFill>
                <a:srgbClr val="B22222"/>
              </a:solidFill>
              <a:ln w="9525">
                <a:solidFill>
                  <a:srgbClr val="B22222"/>
                </a:solidFill>
                <a:round/>
                <a:headEnd/>
                <a:tailEnd/>
              </a:ln>
            </p:spPr>
            <p:txBody>
              <a:bodyPr/>
              <a:lstStyle/>
              <a:p>
                <a:endParaRPr lang="en-US"/>
              </a:p>
            </p:txBody>
          </p:sp>
          <p:sp>
            <p:nvSpPr>
              <p:cNvPr id="22666" name="Freeform 737"/>
              <p:cNvSpPr>
                <a:spLocks noChangeAspect="1"/>
              </p:cNvSpPr>
              <p:nvPr/>
            </p:nvSpPr>
            <p:spPr bwMode="auto">
              <a:xfrm>
                <a:off x="3923" y="2825"/>
                <a:ext cx="545" cy="493"/>
              </a:xfrm>
              <a:custGeom>
                <a:avLst/>
                <a:gdLst>
                  <a:gd name="T0" fmla="*/ 2 w 714"/>
                  <a:gd name="T1" fmla="*/ 1 h 684"/>
                  <a:gd name="T2" fmla="*/ 2 w 714"/>
                  <a:gd name="T3" fmla="*/ 1 h 684"/>
                  <a:gd name="T4" fmla="*/ 2 w 714"/>
                  <a:gd name="T5" fmla="*/ 1 h 684"/>
                  <a:gd name="T6" fmla="*/ 2 w 714"/>
                  <a:gd name="T7" fmla="*/ 1 h 684"/>
                  <a:gd name="T8" fmla="*/ 2 w 714"/>
                  <a:gd name="T9" fmla="*/ 1 h 684"/>
                  <a:gd name="T10" fmla="*/ 2 w 714"/>
                  <a:gd name="T11" fmla="*/ 1 h 684"/>
                  <a:gd name="T12" fmla="*/ 2 w 714"/>
                  <a:gd name="T13" fmla="*/ 1 h 684"/>
                  <a:gd name="T14" fmla="*/ 2 w 714"/>
                  <a:gd name="T15" fmla="*/ 1 h 684"/>
                  <a:gd name="T16" fmla="*/ 2 w 714"/>
                  <a:gd name="T17" fmla="*/ 1 h 684"/>
                  <a:gd name="T18" fmla="*/ 2 w 714"/>
                  <a:gd name="T19" fmla="*/ 1 h 684"/>
                  <a:gd name="T20" fmla="*/ 2 w 714"/>
                  <a:gd name="T21" fmla="*/ 1 h 684"/>
                  <a:gd name="T22" fmla="*/ 2 w 714"/>
                  <a:gd name="T23" fmla="*/ 1 h 684"/>
                  <a:gd name="T24" fmla="*/ 2 w 714"/>
                  <a:gd name="T25" fmla="*/ 1 h 684"/>
                  <a:gd name="T26" fmla="*/ 2 w 714"/>
                  <a:gd name="T27" fmla="*/ 1 h 684"/>
                  <a:gd name="T28" fmla="*/ 2 w 714"/>
                  <a:gd name="T29" fmla="*/ 1 h 684"/>
                  <a:gd name="T30" fmla="*/ 2 w 714"/>
                  <a:gd name="T31" fmla="*/ 1 h 684"/>
                  <a:gd name="T32" fmla="*/ 2 w 714"/>
                  <a:gd name="T33" fmla="*/ 1 h 684"/>
                  <a:gd name="T34" fmla="*/ 2 w 714"/>
                  <a:gd name="T35" fmla="*/ 1 h 684"/>
                  <a:gd name="T36" fmla="*/ 2 w 714"/>
                  <a:gd name="T37" fmla="*/ 1 h 684"/>
                  <a:gd name="T38" fmla="*/ 2 w 714"/>
                  <a:gd name="T39" fmla="*/ 1 h 684"/>
                  <a:gd name="T40" fmla="*/ 2 w 714"/>
                  <a:gd name="T41" fmla="*/ 1 h 684"/>
                  <a:gd name="T42" fmla="*/ 2 w 714"/>
                  <a:gd name="T43" fmla="*/ 1 h 684"/>
                  <a:gd name="T44" fmla="*/ 2 w 714"/>
                  <a:gd name="T45" fmla="*/ 1 h 684"/>
                  <a:gd name="T46" fmla="*/ 2 w 714"/>
                  <a:gd name="T47" fmla="*/ 1 h 684"/>
                  <a:gd name="T48" fmla="*/ 2 w 714"/>
                  <a:gd name="T49" fmla="*/ 1 h 684"/>
                  <a:gd name="T50" fmla="*/ 2 w 714"/>
                  <a:gd name="T51" fmla="*/ 1 h 684"/>
                  <a:gd name="T52" fmla="*/ 2 w 714"/>
                  <a:gd name="T53" fmla="*/ 1 h 684"/>
                  <a:gd name="T54" fmla="*/ 2 w 714"/>
                  <a:gd name="T55" fmla="*/ 1 h 684"/>
                  <a:gd name="T56" fmla="*/ 2 w 714"/>
                  <a:gd name="T57" fmla="*/ 1 h 684"/>
                  <a:gd name="T58" fmla="*/ 2 w 714"/>
                  <a:gd name="T59" fmla="*/ 1 h 684"/>
                  <a:gd name="T60" fmla="*/ 2 w 714"/>
                  <a:gd name="T61" fmla="*/ 1 h 684"/>
                  <a:gd name="T62" fmla="*/ 0 w 714"/>
                  <a:gd name="T63" fmla="*/ 1 h 684"/>
                  <a:gd name="T64" fmla="*/ 2 w 714"/>
                  <a:gd name="T65" fmla="*/ 0 h 684"/>
                  <a:gd name="T66" fmla="*/ 2 w 714"/>
                  <a:gd name="T67" fmla="*/ 1 h 684"/>
                  <a:gd name="T68" fmla="*/ 2 w 714"/>
                  <a:gd name="T69" fmla="*/ 1 h 684"/>
                  <a:gd name="T70" fmla="*/ 2 w 714"/>
                  <a:gd name="T71" fmla="*/ 1 h 684"/>
                  <a:gd name="T72" fmla="*/ 2 w 714"/>
                  <a:gd name="T73" fmla="*/ 1 h 684"/>
                  <a:gd name="T74" fmla="*/ 2 w 714"/>
                  <a:gd name="T75" fmla="*/ 1 h 684"/>
                  <a:gd name="T76" fmla="*/ 2 w 714"/>
                  <a:gd name="T77" fmla="*/ 1 h 684"/>
                  <a:gd name="T78" fmla="*/ 2 w 714"/>
                  <a:gd name="T79" fmla="*/ 1 h 684"/>
                  <a:gd name="T80" fmla="*/ 2 w 714"/>
                  <a:gd name="T81" fmla="*/ 1 h 684"/>
                  <a:gd name="T82" fmla="*/ 2 w 714"/>
                  <a:gd name="T83" fmla="*/ 1 h 6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14"/>
                  <a:gd name="T127" fmla="*/ 0 h 684"/>
                  <a:gd name="T128" fmla="*/ 714 w 714"/>
                  <a:gd name="T129" fmla="*/ 684 h 6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86"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lnTo>
                      <a:pt x="654" y="19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67" name="Freeform 738"/>
              <p:cNvSpPr>
                <a:spLocks noChangeAspect="1"/>
              </p:cNvSpPr>
              <p:nvPr/>
            </p:nvSpPr>
            <p:spPr bwMode="auto">
              <a:xfrm>
                <a:off x="3667" y="2517"/>
                <a:ext cx="219" cy="260"/>
              </a:xfrm>
              <a:custGeom>
                <a:avLst/>
                <a:gdLst>
                  <a:gd name="T0" fmla="*/ 2 w 288"/>
                  <a:gd name="T1" fmla="*/ 1 h 360"/>
                  <a:gd name="T2" fmla="*/ 0 w 288"/>
                  <a:gd name="T3" fmla="*/ 1 h 360"/>
                  <a:gd name="T4" fmla="*/ 2 w 288"/>
                  <a:gd name="T5" fmla="*/ 0 h 360"/>
                  <a:gd name="T6" fmla="*/ 2 w 288"/>
                  <a:gd name="T7" fmla="*/ 1 h 360"/>
                  <a:gd name="T8" fmla="*/ 2 w 288"/>
                  <a:gd name="T9" fmla="*/ 1 h 360"/>
                  <a:gd name="T10" fmla="*/ 2 w 288"/>
                  <a:gd name="T11" fmla="*/ 1 h 360"/>
                  <a:gd name="T12" fmla="*/ 2 w 288"/>
                  <a:gd name="T13" fmla="*/ 1 h 360"/>
                  <a:gd name="T14" fmla="*/ 2 w 288"/>
                  <a:gd name="T15" fmla="*/ 1 h 360"/>
                  <a:gd name="T16" fmla="*/ 2 w 288"/>
                  <a:gd name="T17" fmla="*/ 1 h 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360"/>
                  <a:gd name="T29" fmla="*/ 288 w 288"/>
                  <a:gd name="T30" fmla="*/ 360 h 3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360">
                    <a:moveTo>
                      <a:pt x="252" y="360"/>
                    </a:moveTo>
                    <a:lnTo>
                      <a:pt x="0" y="318"/>
                    </a:lnTo>
                    <a:lnTo>
                      <a:pt x="60" y="0"/>
                    </a:lnTo>
                    <a:lnTo>
                      <a:pt x="108" y="12"/>
                    </a:lnTo>
                    <a:lnTo>
                      <a:pt x="204" y="30"/>
                    </a:lnTo>
                    <a:lnTo>
                      <a:pt x="192" y="90"/>
                    </a:lnTo>
                    <a:lnTo>
                      <a:pt x="288" y="108"/>
                    </a:lnTo>
                    <a:lnTo>
                      <a:pt x="258" y="318"/>
                    </a:lnTo>
                    <a:lnTo>
                      <a:pt x="252" y="360"/>
                    </a:lnTo>
                    <a:close/>
                  </a:path>
                </a:pathLst>
              </a:custGeom>
              <a:solidFill>
                <a:srgbClr val="FF8C00"/>
              </a:solidFill>
              <a:ln w="9525">
                <a:solidFill>
                  <a:srgbClr val="FF8C00"/>
                </a:solidFill>
                <a:round/>
                <a:headEnd/>
                <a:tailEnd/>
              </a:ln>
            </p:spPr>
            <p:txBody>
              <a:bodyPr/>
              <a:lstStyle/>
              <a:p>
                <a:endParaRPr lang="en-US"/>
              </a:p>
            </p:txBody>
          </p:sp>
          <p:sp>
            <p:nvSpPr>
              <p:cNvPr id="22668" name="Freeform 739"/>
              <p:cNvSpPr>
                <a:spLocks noChangeAspect="1"/>
              </p:cNvSpPr>
              <p:nvPr/>
            </p:nvSpPr>
            <p:spPr bwMode="auto">
              <a:xfrm>
                <a:off x="3667" y="2517"/>
                <a:ext cx="219" cy="264"/>
              </a:xfrm>
              <a:custGeom>
                <a:avLst/>
                <a:gdLst>
                  <a:gd name="T0" fmla="*/ 2 w 288"/>
                  <a:gd name="T1" fmla="*/ 1 h 366"/>
                  <a:gd name="T2" fmla="*/ 0 w 288"/>
                  <a:gd name="T3" fmla="*/ 1 h 366"/>
                  <a:gd name="T4" fmla="*/ 2 w 288"/>
                  <a:gd name="T5" fmla="*/ 0 h 366"/>
                  <a:gd name="T6" fmla="*/ 2 w 288"/>
                  <a:gd name="T7" fmla="*/ 1 h 366"/>
                  <a:gd name="T8" fmla="*/ 2 w 288"/>
                  <a:gd name="T9" fmla="*/ 1 h 366"/>
                  <a:gd name="T10" fmla="*/ 2 w 288"/>
                  <a:gd name="T11" fmla="*/ 1 h 366"/>
                  <a:gd name="T12" fmla="*/ 2 w 288"/>
                  <a:gd name="T13" fmla="*/ 1 h 366"/>
                  <a:gd name="T14" fmla="*/ 2 w 288"/>
                  <a:gd name="T15" fmla="*/ 1 h 366"/>
                  <a:gd name="T16" fmla="*/ 2 w 288"/>
                  <a:gd name="T17" fmla="*/ 1 h 366"/>
                  <a:gd name="T18" fmla="*/ 2 w 288"/>
                  <a:gd name="T19" fmla="*/ 1 h 3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366"/>
                  <a:gd name="T32" fmla="*/ 288 w 288"/>
                  <a:gd name="T33" fmla="*/ 366 h 3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366">
                    <a:moveTo>
                      <a:pt x="252" y="360"/>
                    </a:moveTo>
                    <a:lnTo>
                      <a:pt x="0" y="318"/>
                    </a:lnTo>
                    <a:lnTo>
                      <a:pt x="60" y="0"/>
                    </a:lnTo>
                    <a:lnTo>
                      <a:pt x="108" y="12"/>
                    </a:lnTo>
                    <a:lnTo>
                      <a:pt x="204" y="30"/>
                    </a:lnTo>
                    <a:lnTo>
                      <a:pt x="192" y="90"/>
                    </a:lnTo>
                    <a:lnTo>
                      <a:pt x="288" y="108"/>
                    </a:lnTo>
                    <a:lnTo>
                      <a:pt x="258" y="318"/>
                    </a:lnTo>
                    <a:lnTo>
                      <a:pt x="252" y="360"/>
                    </a:lnTo>
                    <a:lnTo>
                      <a:pt x="252" y="36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69" name="Freeform 740"/>
              <p:cNvSpPr>
                <a:spLocks noChangeAspect="1"/>
              </p:cNvSpPr>
              <p:nvPr/>
            </p:nvSpPr>
            <p:spPr bwMode="auto">
              <a:xfrm>
                <a:off x="5140" y="2340"/>
                <a:ext cx="64" cy="112"/>
              </a:xfrm>
              <a:custGeom>
                <a:avLst/>
                <a:gdLst>
                  <a:gd name="T0" fmla="*/ 2 w 84"/>
                  <a:gd name="T1" fmla="*/ 1 h 156"/>
                  <a:gd name="T2" fmla="*/ 2 w 84"/>
                  <a:gd name="T3" fmla="*/ 1 h 156"/>
                  <a:gd name="T4" fmla="*/ 2 w 84"/>
                  <a:gd name="T5" fmla="*/ 1 h 156"/>
                  <a:gd name="T6" fmla="*/ 2 w 84"/>
                  <a:gd name="T7" fmla="*/ 1 h 156"/>
                  <a:gd name="T8" fmla="*/ 2 w 84"/>
                  <a:gd name="T9" fmla="*/ 1 h 156"/>
                  <a:gd name="T10" fmla="*/ 2 w 84"/>
                  <a:gd name="T11" fmla="*/ 1 h 156"/>
                  <a:gd name="T12" fmla="*/ 0 w 84"/>
                  <a:gd name="T13" fmla="*/ 1 h 156"/>
                  <a:gd name="T14" fmla="*/ 2 w 84"/>
                  <a:gd name="T15" fmla="*/ 0 h 156"/>
                  <a:gd name="T16" fmla="*/ 2 w 84"/>
                  <a:gd name="T17" fmla="*/ 1 h 156"/>
                  <a:gd name="T18" fmla="*/ 2 w 84"/>
                  <a:gd name="T19" fmla="*/ 1 h 156"/>
                  <a:gd name="T20" fmla="*/ 2 w 84"/>
                  <a:gd name="T21" fmla="*/ 1 h 156"/>
                  <a:gd name="T22" fmla="*/ 2 w 84"/>
                  <a:gd name="T23" fmla="*/ 1 h 1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56"/>
                  <a:gd name="T38" fmla="*/ 84 w 84"/>
                  <a:gd name="T39" fmla="*/ 156 h 1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close/>
                  </a:path>
                </a:pathLst>
              </a:custGeom>
              <a:solidFill>
                <a:srgbClr val="FF8C00"/>
              </a:solidFill>
              <a:ln w="9525">
                <a:solidFill>
                  <a:srgbClr val="FF8C00"/>
                </a:solidFill>
                <a:round/>
                <a:headEnd/>
                <a:tailEnd/>
              </a:ln>
            </p:spPr>
            <p:txBody>
              <a:bodyPr/>
              <a:lstStyle/>
              <a:p>
                <a:endParaRPr lang="en-US"/>
              </a:p>
            </p:txBody>
          </p:sp>
          <p:sp>
            <p:nvSpPr>
              <p:cNvPr id="22670" name="Freeform 741"/>
              <p:cNvSpPr>
                <a:spLocks noChangeAspect="1"/>
              </p:cNvSpPr>
              <p:nvPr/>
            </p:nvSpPr>
            <p:spPr bwMode="auto">
              <a:xfrm>
                <a:off x="5140" y="2340"/>
                <a:ext cx="64" cy="112"/>
              </a:xfrm>
              <a:custGeom>
                <a:avLst/>
                <a:gdLst>
                  <a:gd name="T0" fmla="*/ 2 w 84"/>
                  <a:gd name="T1" fmla="*/ 1 h 156"/>
                  <a:gd name="T2" fmla="*/ 2 w 84"/>
                  <a:gd name="T3" fmla="*/ 1 h 156"/>
                  <a:gd name="T4" fmla="*/ 2 w 84"/>
                  <a:gd name="T5" fmla="*/ 1 h 156"/>
                  <a:gd name="T6" fmla="*/ 2 w 84"/>
                  <a:gd name="T7" fmla="*/ 1 h 156"/>
                  <a:gd name="T8" fmla="*/ 2 w 84"/>
                  <a:gd name="T9" fmla="*/ 1 h 156"/>
                  <a:gd name="T10" fmla="*/ 2 w 84"/>
                  <a:gd name="T11" fmla="*/ 1 h 156"/>
                  <a:gd name="T12" fmla="*/ 0 w 84"/>
                  <a:gd name="T13" fmla="*/ 1 h 156"/>
                  <a:gd name="T14" fmla="*/ 2 w 84"/>
                  <a:gd name="T15" fmla="*/ 0 h 156"/>
                  <a:gd name="T16" fmla="*/ 2 w 84"/>
                  <a:gd name="T17" fmla="*/ 1 h 156"/>
                  <a:gd name="T18" fmla="*/ 2 w 84"/>
                  <a:gd name="T19" fmla="*/ 1 h 156"/>
                  <a:gd name="T20" fmla="*/ 2 w 84"/>
                  <a:gd name="T21" fmla="*/ 1 h 156"/>
                  <a:gd name="T22" fmla="*/ 2 w 84"/>
                  <a:gd name="T23" fmla="*/ 1 h 156"/>
                  <a:gd name="T24" fmla="*/ 2 w 84"/>
                  <a:gd name="T25" fmla="*/ 1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56"/>
                  <a:gd name="T41" fmla="*/ 84 w 84"/>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lnTo>
                      <a:pt x="72" y="15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71" name="Freeform 742"/>
              <p:cNvSpPr>
                <a:spLocks noChangeAspect="1"/>
              </p:cNvSpPr>
              <p:nvPr/>
            </p:nvSpPr>
            <p:spPr bwMode="auto">
              <a:xfrm>
                <a:off x="5149" y="2682"/>
                <a:ext cx="0" cy="9"/>
              </a:xfrm>
              <a:custGeom>
                <a:avLst/>
                <a:gdLst>
                  <a:gd name="T0" fmla="*/ 0 h 12"/>
                  <a:gd name="T1" fmla="*/ 2 h 12"/>
                  <a:gd name="T2" fmla="*/ 0 h 12"/>
                  <a:gd name="T3" fmla="*/ 2 h 12"/>
                  <a:gd name="T4" fmla="*/ 0 60000 65536"/>
                  <a:gd name="T5" fmla="*/ 0 60000 65536"/>
                  <a:gd name="T6" fmla="*/ 0 60000 65536"/>
                  <a:gd name="T7" fmla="*/ 0 60000 65536"/>
                  <a:gd name="T8" fmla="*/ 0 h 12"/>
                  <a:gd name="T9" fmla="*/ 12 h 12"/>
                </a:gdLst>
                <a:ahLst/>
                <a:cxnLst>
                  <a:cxn ang="T4">
                    <a:pos x="0" y="T0"/>
                  </a:cxn>
                  <a:cxn ang="T5">
                    <a:pos x="0" y="T1"/>
                  </a:cxn>
                  <a:cxn ang="T6">
                    <a:pos x="0" y="T2"/>
                  </a:cxn>
                  <a:cxn ang="T7">
                    <a:pos x="0" y="T3"/>
                  </a:cxn>
                </a:cxnLst>
                <a:rect l="0" t="T8" r="0" b="T9"/>
                <a:pathLst>
                  <a:path h="12">
                    <a:moveTo>
                      <a:pt x="0" y="0"/>
                    </a:moveTo>
                    <a:lnTo>
                      <a:pt x="0" y="12"/>
                    </a:lnTo>
                    <a:lnTo>
                      <a:pt x="0" y="0"/>
                    </a:lnTo>
                    <a:lnTo>
                      <a:pt x="0"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72" name="Freeform 743"/>
              <p:cNvSpPr>
                <a:spLocks noChangeAspect="1"/>
              </p:cNvSpPr>
              <p:nvPr/>
            </p:nvSpPr>
            <p:spPr bwMode="auto">
              <a:xfrm>
                <a:off x="5131" y="2682"/>
                <a:ext cx="14" cy="48"/>
              </a:xfrm>
              <a:custGeom>
                <a:avLst/>
                <a:gdLst>
                  <a:gd name="T0" fmla="*/ 2 w 18"/>
                  <a:gd name="T1" fmla="*/ 0 h 66"/>
                  <a:gd name="T2" fmla="*/ 2 w 18"/>
                  <a:gd name="T3" fmla="*/ 1 h 66"/>
                  <a:gd name="T4" fmla="*/ 0 w 18"/>
                  <a:gd name="T5" fmla="*/ 1 h 66"/>
                  <a:gd name="T6" fmla="*/ 2 w 18"/>
                  <a:gd name="T7" fmla="*/ 1 h 66"/>
                  <a:gd name="T8" fmla="*/ 2 w 18"/>
                  <a:gd name="T9" fmla="*/ 0 h 66"/>
                  <a:gd name="T10" fmla="*/ 0 60000 65536"/>
                  <a:gd name="T11" fmla="*/ 0 60000 65536"/>
                  <a:gd name="T12" fmla="*/ 0 60000 65536"/>
                  <a:gd name="T13" fmla="*/ 0 60000 65536"/>
                  <a:gd name="T14" fmla="*/ 0 60000 65536"/>
                  <a:gd name="T15" fmla="*/ 0 w 18"/>
                  <a:gd name="T16" fmla="*/ 0 h 66"/>
                  <a:gd name="T17" fmla="*/ 18 w 18"/>
                  <a:gd name="T18" fmla="*/ 66 h 66"/>
                </a:gdLst>
                <a:ahLst/>
                <a:cxnLst>
                  <a:cxn ang="T10">
                    <a:pos x="T0" y="T1"/>
                  </a:cxn>
                  <a:cxn ang="T11">
                    <a:pos x="T2" y="T3"/>
                  </a:cxn>
                  <a:cxn ang="T12">
                    <a:pos x="T4" y="T5"/>
                  </a:cxn>
                  <a:cxn ang="T13">
                    <a:pos x="T6" y="T7"/>
                  </a:cxn>
                  <a:cxn ang="T14">
                    <a:pos x="T8" y="T9"/>
                  </a:cxn>
                </a:cxnLst>
                <a:rect l="T15" t="T16" r="T17" b="T18"/>
                <a:pathLst>
                  <a:path w="18" h="66">
                    <a:moveTo>
                      <a:pt x="18" y="0"/>
                    </a:moveTo>
                    <a:lnTo>
                      <a:pt x="6" y="66"/>
                    </a:lnTo>
                    <a:lnTo>
                      <a:pt x="0" y="48"/>
                    </a:lnTo>
                    <a:lnTo>
                      <a:pt x="6" y="6"/>
                    </a:lnTo>
                    <a:lnTo>
                      <a:pt x="18" y="0"/>
                    </a:lnTo>
                    <a:close/>
                  </a:path>
                </a:pathLst>
              </a:custGeom>
              <a:solidFill>
                <a:srgbClr val="FF4500"/>
              </a:solidFill>
              <a:ln w="9525">
                <a:solidFill>
                  <a:srgbClr val="FF4500"/>
                </a:solidFill>
                <a:round/>
                <a:headEnd/>
                <a:tailEnd/>
              </a:ln>
            </p:spPr>
            <p:txBody>
              <a:bodyPr/>
              <a:lstStyle/>
              <a:p>
                <a:endParaRPr lang="en-US"/>
              </a:p>
            </p:txBody>
          </p:sp>
          <p:sp>
            <p:nvSpPr>
              <p:cNvPr id="22673" name="Freeform 744"/>
              <p:cNvSpPr>
                <a:spLocks noChangeAspect="1"/>
              </p:cNvSpPr>
              <p:nvPr/>
            </p:nvSpPr>
            <p:spPr bwMode="auto">
              <a:xfrm>
                <a:off x="5131" y="2682"/>
                <a:ext cx="14" cy="48"/>
              </a:xfrm>
              <a:custGeom>
                <a:avLst/>
                <a:gdLst>
                  <a:gd name="T0" fmla="*/ 2 w 18"/>
                  <a:gd name="T1" fmla="*/ 0 h 66"/>
                  <a:gd name="T2" fmla="*/ 2 w 18"/>
                  <a:gd name="T3" fmla="*/ 1 h 66"/>
                  <a:gd name="T4" fmla="*/ 0 w 18"/>
                  <a:gd name="T5" fmla="*/ 1 h 66"/>
                  <a:gd name="T6" fmla="*/ 2 w 18"/>
                  <a:gd name="T7" fmla="*/ 1 h 66"/>
                  <a:gd name="T8" fmla="*/ 2 w 18"/>
                  <a:gd name="T9" fmla="*/ 0 h 66"/>
                  <a:gd name="T10" fmla="*/ 2 w 18"/>
                  <a:gd name="T11" fmla="*/ 1 h 66"/>
                  <a:gd name="T12" fmla="*/ 0 60000 65536"/>
                  <a:gd name="T13" fmla="*/ 0 60000 65536"/>
                  <a:gd name="T14" fmla="*/ 0 60000 65536"/>
                  <a:gd name="T15" fmla="*/ 0 60000 65536"/>
                  <a:gd name="T16" fmla="*/ 0 60000 65536"/>
                  <a:gd name="T17" fmla="*/ 0 60000 65536"/>
                  <a:gd name="T18" fmla="*/ 0 w 18"/>
                  <a:gd name="T19" fmla="*/ 0 h 66"/>
                  <a:gd name="T20" fmla="*/ 18 w 18"/>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8" h="66">
                    <a:moveTo>
                      <a:pt x="18" y="0"/>
                    </a:moveTo>
                    <a:lnTo>
                      <a:pt x="6" y="66"/>
                    </a:lnTo>
                    <a:lnTo>
                      <a:pt x="0" y="48"/>
                    </a:lnTo>
                    <a:lnTo>
                      <a:pt x="6" y="6"/>
                    </a:lnTo>
                    <a:lnTo>
                      <a:pt x="18" y="0"/>
                    </a:lnTo>
                    <a:lnTo>
                      <a:pt x="18"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74" name="Freeform 745"/>
              <p:cNvSpPr>
                <a:spLocks noChangeAspect="1"/>
              </p:cNvSpPr>
              <p:nvPr/>
            </p:nvSpPr>
            <p:spPr bwMode="auto">
              <a:xfrm>
                <a:off x="4843" y="2639"/>
                <a:ext cx="297" cy="160"/>
              </a:xfrm>
              <a:custGeom>
                <a:avLst/>
                <a:gdLst>
                  <a:gd name="T0" fmla="*/ 2 w 390"/>
                  <a:gd name="T1" fmla="*/ 1 h 222"/>
                  <a:gd name="T2" fmla="*/ 2 w 390"/>
                  <a:gd name="T3" fmla="*/ 1 h 222"/>
                  <a:gd name="T4" fmla="*/ 2 w 390"/>
                  <a:gd name="T5" fmla="*/ 1 h 222"/>
                  <a:gd name="T6" fmla="*/ 2 w 390"/>
                  <a:gd name="T7" fmla="*/ 1 h 222"/>
                  <a:gd name="T8" fmla="*/ 2 w 390"/>
                  <a:gd name="T9" fmla="*/ 1 h 222"/>
                  <a:gd name="T10" fmla="*/ 0 w 390"/>
                  <a:gd name="T11" fmla="*/ 1 h 222"/>
                  <a:gd name="T12" fmla="*/ 2 w 390"/>
                  <a:gd name="T13" fmla="*/ 1 h 222"/>
                  <a:gd name="T14" fmla="*/ 2 w 390"/>
                  <a:gd name="T15" fmla="*/ 1 h 222"/>
                  <a:gd name="T16" fmla="*/ 2 w 390"/>
                  <a:gd name="T17" fmla="*/ 1 h 222"/>
                  <a:gd name="T18" fmla="*/ 2 w 390"/>
                  <a:gd name="T19" fmla="*/ 1 h 222"/>
                  <a:gd name="T20" fmla="*/ 2 w 390"/>
                  <a:gd name="T21" fmla="*/ 1 h 222"/>
                  <a:gd name="T22" fmla="*/ 2 w 390"/>
                  <a:gd name="T23" fmla="*/ 1 h 222"/>
                  <a:gd name="T24" fmla="*/ 2 w 390"/>
                  <a:gd name="T25" fmla="*/ 1 h 222"/>
                  <a:gd name="T26" fmla="*/ 2 w 390"/>
                  <a:gd name="T27" fmla="*/ 1 h 222"/>
                  <a:gd name="T28" fmla="*/ 2 w 390"/>
                  <a:gd name="T29" fmla="*/ 1 h 222"/>
                  <a:gd name="T30" fmla="*/ 2 w 390"/>
                  <a:gd name="T31" fmla="*/ 1 h 222"/>
                  <a:gd name="T32" fmla="*/ 2 w 390"/>
                  <a:gd name="T33" fmla="*/ 1 h 222"/>
                  <a:gd name="T34" fmla="*/ 2 w 390"/>
                  <a:gd name="T35" fmla="*/ 1 h 222"/>
                  <a:gd name="T36" fmla="*/ 2 w 390"/>
                  <a:gd name="T37" fmla="*/ 0 h 222"/>
                  <a:gd name="T38" fmla="*/ 2 w 390"/>
                  <a:gd name="T39" fmla="*/ 1 h 222"/>
                  <a:gd name="T40" fmla="*/ 2 w 390"/>
                  <a:gd name="T41" fmla="*/ 1 h 222"/>
                  <a:gd name="T42" fmla="*/ 2 w 390"/>
                  <a:gd name="T43" fmla="*/ 1 h 222"/>
                  <a:gd name="T44" fmla="*/ 2 w 390"/>
                  <a:gd name="T45" fmla="*/ 1 h 222"/>
                  <a:gd name="T46" fmla="*/ 2 w 390"/>
                  <a:gd name="T47" fmla="*/ 1 h 222"/>
                  <a:gd name="T48" fmla="*/ 2 w 390"/>
                  <a:gd name="T49" fmla="*/ 1 h 222"/>
                  <a:gd name="T50" fmla="*/ 2 w 390"/>
                  <a:gd name="T51" fmla="*/ 1 h 222"/>
                  <a:gd name="T52" fmla="*/ 2 w 390"/>
                  <a:gd name="T53" fmla="*/ 1 h 222"/>
                  <a:gd name="T54" fmla="*/ 2 w 390"/>
                  <a:gd name="T55" fmla="*/ 1 h 222"/>
                  <a:gd name="T56" fmla="*/ 2 w 390"/>
                  <a:gd name="T57" fmla="*/ 1 h 222"/>
                  <a:gd name="T58" fmla="*/ 2 w 390"/>
                  <a:gd name="T59" fmla="*/ 1 h 222"/>
                  <a:gd name="T60" fmla="*/ 2 w 390"/>
                  <a:gd name="T61" fmla="*/ 1 h 222"/>
                  <a:gd name="T62" fmla="*/ 2 w 390"/>
                  <a:gd name="T63" fmla="*/ 1 h 222"/>
                  <a:gd name="T64" fmla="*/ 2 w 390"/>
                  <a:gd name="T65" fmla="*/ 1 h 222"/>
                  <a:gd name="T66" fmla="*/ 2 w 390"/>
                  <a:gd name="T67" fmla="*/ 1 h 222"/>
                  <a:gd name="T68" fmla="*/ 2 w 390"/>
                  <a:gd name="T69" fmla="*/ 1 h 222"/>
                  <a:gd name="T70" fmla="*/ 2 w 390"/>
                  <a:gd name="T71" fmla="*/ 1 h 222"/>
                  <a:gd name="T72" fmla="*/ 2 w 390"/>
                  <a:gd name="T73" fmla="*/ 1 h 222"/>
                  <a:gd name="T74" fmla="*/ 2 w 390"/>
                  <a:gd name="T75" fmla="*/ 1 h 222"/>
                  <a:gd name="T76" fmla="*/ 2 w 390"/>
                  <a:gd name="T77" fmla="*/ 1 h 222"/>
                  <a:gd name="T78" fmla="*/ 2 w 390"/>
                  <a:gd name="T79" fmla="*/ 1 h 222"/>
                  <a:gd name="T80" fmla="*/ 2 w 390"/>
                  <a:gd name="T81" fmla="*/ 1 h 222"/>
                  <a:gd name="T82" fmla="*/ 2 w 390"/>
                  <a:gd name="T83" fmla="*/ 1 h 222"/>
                  <a:gd name="T84" fmla="*/ 2 w 390"/>
                  <a:gd name="T85" fmla="*/ 1 h 222"/>
                  <a:gd name="T86" fmla="*/ 2 w 390"/>
                  <a:gd name="T87" fmla="*/ 1 h 222"/>
                  <a:gd name="T88" fmla="*/ 2 w 390"/>
                  <a:gd name="T89" fmla="*/ 1 h 222"/>
                  <a:gd name="T90" fmla="*/ 2 w 390"/>
                  <a:gd name="T91" fmla="*/ 1 h 2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0"/>
                  <a:gd name="T139" fmla="*/ 0 h 222"/>
                  <a:gd name="T140" fmla="*/ 390 w 390"/>
                  <a:gd name="T141" fmla="*/ 222 h 2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close/>
                  </a:path>
                </a:pathLst>
              </a:custGeom>
              <a:solidFill>
                <a:srgbClr val="FF4500"/>
              </a:solidFill>
              <a:ln w="9525">
                <a:solidFill>
                  <a:srgbClr val="FF4500"/>
                </a:solidFill>
                <a:round/>
                <a:headEnd/>
                <a:tailEnd/>
              </a:ln>
            </p:spPr>
            <p:txBody>
              <a:bodyPr/>
              <a:lstStyle/>
              <a:p>
                <a:endParaRPr lang="en-US"/>
              </a:p>
            </p:txBody>
          </p:sp>
          <p:sp>
            <p:nvSpPr>
              <p:cNvPr id="22675" name="Freeform 746"/>
              <p:cNvSpPr>
                <a:spLocks noChangeAspect="1"/>
              </p:cNvSpPr>
              <p:nvPr/>
            </p:nvSpPr>
            <p:spPr bwMode="auto">
              <a:xfrm>
                <a:off x="4843" y="2639"/>
                <a:ext cx="297" cy="160"/>
              </a:xfrm>
              <a:custGeom>
                <a:avLst/>
                <a:gdLst>
                  <a:gd name="T0" fmla="*/ 2 w 390"/>
                  <a:gd name="T1" fmla="*/ 1 h 222"/>
                  <a:gd name="T2" fmla="*/ 2 w 390"/>
                  <a:gd name="T3" fmla="*/ 1 h 222"/>
                  <a:gd name="T4" fmla="*/ 2 w 390"/>
                  <a:gd name="T5" fmla="*/ 1 h 222"/>
                  <a:gd name="T6" fmla="*/ 2 w 390"/>
                  <a:gd name="T7" fmla="*/ 1 h 222"/>
                  <a:gd name="T8" fmla="*/ 2 w 390"/>
                  <a:gd name="T9" fmla="*/ 1 h 222"/>
                  <a:gd name="T10" fmla="*/ 0 w 390"/>
                  <a:gd name="T11" fmla="*/ 1 h 222"/>
                  <a:gd name="T12" fmla="*/ 2 w 390"/>
                  <a:gd name="T13" fmla="*/ 1 h 222"/>
                  <a:gd name="T14" fmla="*/ 2 w 390"/>
                  <a:gd name="T15" fmla="*/ 1 h 222"/>
                  <a:gd name="T16" fmla="*/ 2 w 390"/>
                  <a:gd name="T17" fmla="*/ 1 h 222"/>
                  <a:gd name="T18" fmla="*/ 2 w 390"/>
                  <a:gd name="T19" fmla="*/ 1 h 222"/>
                  <a:gd name="T20" fmla="*/ 2 w 390"/>
                  <a:gd name="T21" fmla="*/ 1 h 222"/>
                  <a:gd name="T22" fmla="*/ 2 w 390"/>
                  <a:gd name="T23" fmla="*/ 1 h 222"/>
                  <a:gd name="T24" fmla="*/ 2 w 390"/>
                  <a:gd name="T25" fmla="*/ 1 h 222"/>
                  <a:gd name="T26" fmla="*/ 2 w 390"/>
                  <a:gd name="T27" fmla="*/ 1 h 222"/>
                  <a:gd name="T28" fmla="*/ 2 w 390"/>
                  <a:gd name="T29" fmla="*/ 1 h 222"/>
                  <a:gd name="T30" fmla="*/ 2 w 390"/>
                  <a:gd name="T31" fmla="*/ 1 h 222"/>
                  <a:gd name="T32" fmla="*/ 2 w 390"/>
                  <a:gd name="T33" fmla="*/ 1 h 222"/>
                  <a:gd name="T34" fmla="*/ 2 w 390"/>
                  <a:gd name="T35" fmla="*/ 1 h 222"/>
                  <a:gd name="T36" fmla="*/ 2 w 390"/>
                  <a:gd name="T37" fmla="*/ 0 h 222"/>
                  <a:gd name="T38" fmla="*/ 2 w 390"/>
                  <a:gd name="T39" fmla="*/ 1 h 222"/>
                  <a:gd name="T40" fmla="*/ 2 w 390"/>
                  <a:gd name="T41" fmla="*/ 1 h 222"/>
                  <a:gd name="T42" fmla="*/ 2 w 390"/>
                  <a:gd name="T43" fmla="*/ 1 h 222"/>
                  <a:gd name="T44" fmla="*/ 2 w 390"/>
                  <a:gd name="T45" fmla="*/ 1 h 222"/>
                  <a:gd name="T46" fmla="*/ 2 w 390"/>
                  <a:gd name="T47" fmla="*/ 1 h 222"/>
                  <a:gd name="T48" fmla="*/ 2 w 390"/>
                  <a:gd name="T49" fmla="*/ 1 h 222"/>
                  <a:gd name="T50" fmla="*/ 2 w 390"/>
                  <a:gd name="T51" fmla="*/ 1 h 222"/>
                  <a:gd name="T52" fmla="*/ 2 w 390"/>
                  <a:gd name="T53" fmla="*/ 1 h 222"/>
                  <a:gd name="T54" fmla="*/ 2 w 390"/>
                  <a:gd name="T55" fmla="*/ 1 h 222"/>
                  <a:gd name="T56" fmla="*/ 2 w 390"/>
                  <a:gd name="T57" fmla="*/ 1 h 222"/>
                  <a:gd name="T58" fmla="*/ 2 w 390"/>
                  <a:gd name="T59" fmla="*/ 1 h 222"/>
                  <a:gd name="T60" fmla="*/ 2 w 390"/>
                  <a:gd name="T61" fmla="*/ 1 h 222"/>
                  <a:gd name="T62" fmla="*/ 2 w 390"/>
                  <a:gd name="T63" fmla="*/ 1 h 222"/>
                  <a:gd name="T64" fmla="*/ 2 w 390"/>
                  <a:gd name="T65" fmla="*/ 1 h 222"/>
                  <a:gd name="T66" fmla="*/ 2 w 390"/>
                  <a:gd name="T67" fmla="*/ 1 h 222"/>
                  <a:gd name="T68" fmla="*/ 2 w 390"/>
                  <a:gd name="T69" fmla="*/ 1 h 222"/>
                  <a:gd name="T70" fmla="*/ 2 w 390"/>
                  <a:gd name="T71" fmla="*/ 1 h 222"/>
                  <a:gd name="T72" fmla="*/ 2 w 390"/>
                  <a:gd name="T73" fmla="*/ 1 h 222"/>
                  <a:gd name="T74" fmla="*/ 2 w 390"/>
                  <a:gd name="T75" fmla="*/ 1 h 222"/>
                  <a:gd name="T76" fmla="*/ 2 w 390"/>
                  <a:gd name="T77" fmla="*/ 1 h 222"/>
                  <a:gd name="T78" fmla="*/ 2 w 390"/>
                  <a:gd name="T79" fmla="*/ 1 h 222"/>
                  <a:gd name="T80" fmla="*/ 2 w 390"/>
                  <a:gd name="T81" fmla="*/ 1 h 222"/>
                  <a:gd name="T82" fmla="*/ 2 w 390"/>
                  <a:gd name="T83" fmla="*/ 1 h 222"/>
                  <a:gd name="T84" fmla="*/ 2 w 390"/>
                  <a:gd name="T85" fmla="*/ 1 h 222"/>
                  <a:gd name="T86" fmla="*/ 2 w 390"/>
                  <a:gd name="T87" fmla="*/ 1 h 222"/>
                  <a:gd name="T88" fmla="*/ 2 w 390"/>
                  <a:gd name="T89" fmla="*/ 1 h 222"/>
                  <a:gd name="T90" fmla="*/ 2 w 390"/>
                  <a:gd name="T91" fmla="*/ 1 h 222"/>
                  <a:gd name="T92" fmla="*/ 2 w 390"/>
                  <a:gd name="T93" fmla="*/ 1 h 2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0"/>
                  <a:gd name="T142" fmla="*/ 0 h 222"/>
                  <a:gd name="T143" fmla="*/ 390 w 390"/>
                  <a:gd name="T144" fmla="*/ 222 h 2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lnTo>
                      <a:pt x="390" y="16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76" name="Freeform 747"/>
              <p:cNvSpPr>
                <a:spLocks noChangeAspect="1"/>
              </p:cNvSpPr>
              <p:nvPr/>
            </p:nvSpPr>
            <p:spPr bwMode="auto">
              <a:xfrm>
                <a:off x="3424" y="2141"/>
                <a:ext cx="261" cy="177"/>
              </a:xfrm>
              <a:custGeom>
                <a:avLst/>
                <a:gdLst>
                  <a:gd name="T0" fmla="*/ 2 w 342"/>
                  <a:gd name="T1" fmla="*/ 1 h 246"/>
                  <a:gd name="T2" fmla="*/ 0 w 342"/>
                  <a:gd name="T3" fmla="*/ 1 h 246"/>
                  <a:gd name="T4" fmla="*/ 2 w 342"/>
                  <a:gd name="T5" fmla="*/ 1 h 246"/>
                  <a:gd name="T6" fmla="*/ 2 w 342"/>
                  <a:gd name="T7" fmla="*/ 1 h 246"/>
                  <a:gd name="T8" fmla="*/ 2 w 342"/>
                  <a:gd name="T9" fmla="*/ 1 h 246"/>
                  <a:gd name="T10" fmla="*/ 2 w 342"/>
                  <a:gd name="T11" fmla="*/ 1 h 246"/>
                  <a:gd name="T12" fmla="*/ 2 w 342"/>
                  <a:gd name="T13" fmla="*/ 1 h 246"/>
                  <a:gd name="T14" fmla="*/ 2 w 342"/>
                  <a:gd name="T15" fmla="*/ 1 h 246"/>
                  <a:gd name="T16" fmla="*/ 2 w 342"/>
                  <a:gd name="T17" fmla="*/ 1 h 246"/>
                  <a:gd name="T18" fmla="*/ 2 w 342"/>
                  <a:gd name="T19" fmla="*/ 1 h 246"/>
                  <a:gd name="T20" fmla="*/ 2 w 342"/>
                  <a:gd name="T21" fmla="*/ 1 h 246"/>
                  <a:gd name="T22" fmla="*/ 2 w 342"/>
                  <a:gd name="T23" fmla="*/ 1 h 246"/>
                  <a:gd name="T24" fmla="*/ 2 w 342"/>
                  <a:gd name="T25" fmla="*/ 1 h 246"/>
                  <a:gd name="T26" fmla="*/ 2 w 342"/>
                  <a:gd name="T27" fmla="*/ 1 h 246"/>
                  <a:gd name="T28" fmla="*/ 2 w 342"/>
                  <a:gd name="T29" fmla="*/ 1 h 246"/>
                  <a:gd name="T30" fmla="*/ 2 w 342"/>
                  <a:gd name="T31" fmla="*/ 1 h 246"/>
                  <a:gd name="T32" fmla="*/ 2 w 342"/>
                  <a:gd name="T33" fmla="*/ 1 h 246"/>
                  <a:gd name="T34" fmla="*/ 2 w 342"/>
                  <a:gd name="T35" fmla="*/ 1 h 246"/>
                  <a:gd name="T36" fmla="*/ 2 w 342"/>
                  <a:gd name="T37" fmla="*/ 1 h 246"/>
                  <a:gd name="T38" fmla="*/ 2 w 342"/>
                  <a:gd name="T39" fmla="*/ 1 h 246"/>
                  <a:gd name="T40" fmla="*/ 2 w 342"/>
                  <a:gd name="T41" fmla="*/ 1 h 246"/>
                  <a:gd name="T42" fmla="*/ 2 w 342"/>
                  <a:gd name="T43" fmla="*/ 1 h 246"/>
                  <a:gd name="T44" fmla="*/ 2 w 342"/>
                  <a:gd name="T45" fmla="*/ 1 h 246"/>
                  <a:gd name="T46" fmla="*/ 2 w 342"/>
                  <a:gd name="T47" fmla="*/ 1 h 246"/>
                  <a:gd name="T48" fmla="*/ 2 w 342"/>
                  <a:gd name="T49" fmla="*/ 1 h 246"/>
                  <a:gd name="T50" fmla="*/ 2 w 342"/>
                  <a:gd name="T51" fmla="*/ 1 h 246"/>
                  <a:gd name="T52" fmla="*/ 2 w 342"/>
                  <a:gd name="T53" fmla="*/ 1 h 246"/>
                  <a:gd name="T54" fmla="*/ 2 w 342"/>
                  <a:gd name="T55" fmla="*/ 1 h 246"/>
                  <a:gd name="T56" fmla="*/ 2 w 342"/>
                  <a:gd name="T57" fmla="*/ 1 h 246"/>
                  <a:gd name="T58" fmla="*/ 2 w 342"/>
                  <a:gd name="T59" fmla="*/ 1 h 246"/>
                  <a:gd name="T60" fmla="*/ 2 w 342"/>
                  <a:gd name="T61" fmla="*/ 1 h 246"/>
                  <a:gd name="T62" fmla="*/ 2 w 342"/>
                  <a:gd name="T63" fmla="*/ 1 h 246"/>
                  <a:gd name="T64" fmla="*/ 2 w 342"/>
                  <a:gd name="T65" fmla="*/ 1 h 246"/>
                  <a:gd name="T66" fmla="*/ 2 w 342"/>
                  <a:gd name="T67" fmla="*/ 1 h 246"/>
                  <a:gd name="T68" fmla="*/ 2 w 342"/>
                  <a:gd name="T69" fmla="*/ 1 h 246"/>
                  <a:gd name="T70" fmla="*/ 2 w 342"/>
                  <a:gd name="T71" fmla="*/ 1 h 246"/>
                  <a:gd name="T72" fmla="*/ 2 w 342"/>
                  <a:gd name="T73" fmla="*/ 1 h 246"/>
                  <a:gd name="T74" fmla="*/ 2 w 342"/>
                  <a:gd name="T75" fmla="*/ 0 h 246"/>
                  <a:gd name="T76" fmla="*/ 2 w 342"/>
                  <a:gd name="T77" fmla="*/ 1 h 246"/>
                  <a:gd name="T78" fmla="*/ 2 w 342"/>
                  <a:gd name="T79" fmla="*/ 1 h 246"/>
                  <a:gd name="T80" fmla="*/ 2 w 342"/>
                  <a:gd name="T81" fmla="*/ 1 h 246"/>
                  <a:gd name="T82" fmla="*/ 2 w 342"/>
                  <a:gd name="T83" fmla="*/ 1 h 246"/>
                  <a:gd name="T84" fmla="*/ 2 w 342"/>
                  <a:gd name="T85" fmla="*/ 1 h 246"/>
                  <a:gd name="T86" fmla="*/ 2 w 342"/>
                  <a:gd name="T87" fmla="*/ 1 h 246"/>
                  <a:gd name="T88" fmla="*/ 2 w 342"/>
                  <a:gd name="T89" fmla="*/ 1 h 246"/>
                  <a:gd name="T90" fmla="*/ 2 w 342"/>
                  <a:gd name="T91" fmla="*/ 1 h 246"/>
                  <a:gd name="T92" fmla="*/ 2 w 342"/>
                  <a:gd name="T93" fmla="*/ 1 h 2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2"/>
                  <a:gd name="T142" fmla="*/ 0 h 246"/>
                  <a:gd name="T143" fmla="*/ 342 w 342"/>
                  <a:gd name="T144" fmla="*/ 246 h 2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2" h="246">
                    <a:moveTo>
                      <a:pt x="24" y="162"/>
                    </a:moveTo>
                    <a:lnTo>
                      <a:pt x="0" y="150"/>
                    </a:lnTo>
                    <a:lnTo>
                      <a:pt x="6" y="126"/>
                    </a:lnTo>
                    <a:lnTo>
                      <a:pt x="6" y="144"/>
                    </a:lnTo>
                    <a:lnTo>
                      <a:pt x="18" y="126"/>
                    </a:lnTo>
                    <a:lnTo>
                      <a:pt x="6" y="126"/>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close/>
                  </a:path>
                </a:pathLst>
              </a:custGeom>
              <a:solidFill>
                <a:srgbClr val="FF8C00"/>
              </a:solidFill>
              <a:ln w="9525">
                <a:solidFill>
                  <a:srgbClr val="FF8C00"/>
                </a:solidFill>
                <a:round/>
                <a:headEnd/>
                <a:tailEnd/>
              </a:ln>
            </p:spPr>
            <p:txBody>
              <a:bodyPr/>
              <a:lstStyle/>
              <a:p>
                <a:endParaRPr lang="en-US"/>
              </a:p>
            </p:txBody>
          </p:sp>
          <p:sp>
            <p:nvSpPr>
              <p:cNvPr id="22677" name="Freeform 748"/>
              <p:cNvSpPr>
                <a:spLocks noChangeAspect="1"/>
              </p:cNvSpPr>
              <p:nvPr/>
            </p:nvSpPr>
            <p:spPr bwMode="auto">
              <a:xfrm>
                <a:off x="3424" y="2141"/>
                <a:ext cx="261" cy="177"/>
              </a:xfrm>
              <a:custGeom>
                <a:avLst/>
                <a:gdLst>
                  <a:gd name="T0" fmla="*/ 2 w 342"/>
                  <a:gd name="T1" fmla="*/ 1 h 246"/>
                  <a:gd name="T2" fmla="*/ 0 w 342"/>
                  <a:gd name="T3" fmla="*/ 1 h 246"/>
                  <a:gd name="T4" fmla="*/ 2 w 342"/>
                  <a:gd name="T5" fmla="*/ 1 h 246"/>
                  <a:gd name="T6" fmla="*/ 2 w 342"/>
                  <a:gd name="T7" fmla="*/ 1 h 246"/>
                  <a:gd name="T8" fmla="*/ 2 w 342"/>
                  <a:gd name="T9" fmla="*/ 1 h 246"/>
                  <a:gd name="T10" fmla="*/ 2 w 342"/>
                  <a:gd name="T11" fmla="*/ 1 h 246"/>
                  <a:gd name="T12" fmla="*/ 2 w 342"/>
                  <a:gd name="T13" fmla="*/ 1 h 246"/>
                  <a:gd name="T14" fmla="*/ 2 w 342"/>
                  <a:gd name="T15" fmla="*/ 1 h 246"/>
                  <a:gd name="T16" fmla="*/ 2 w 342"/>
                  <a:gd name="T17" fmla="*/ 1 h 246"/>
                  <a:gd name="T18" fmla="*/ 2 w 342"/>
                  <a:gd name="T19" fmla="*/ 1 h 246"/>
                  <a:gd name="T20" fmla="*/ 2 w 342"/>
                  <a:gd name="T21" fmla="*/ 1 h 246"/>
                  <a:gd name="T22" fmla="*/ 2 w 342"/>
                  <a:gd name="T23" fmla="*/ 1 h 246"/>
                  <a:gd name="T24" fmla="*/ 2 w 342"/>
                  <a:gd name="T25" fmla="*/ 1 h 246"/>
                  <a:gd name="T26" fmla="*/ 2 w 342"/>
                  <a:gd name="T27" fmla="*/ 1 h 246"/>
                  <a:gd name="T28" fmla="*/ 2 w 342"/>
                  <a:gd name="T29" fmla="*/ 1 h 246"/>
                  <a:gd name="T30" fmla="*/ 2 w 342"/>
                  <a:gd name="T31" fmla="*/ 1 h 246"/>
                  <a:gd name="T32" fmla="*/ 2 w 342"/>
                  <a:gd name="T33" fmla="*/ 1 h 246"/>
                  <a:gd name="T34" fmla="*/ 2 w 342"/>
                  <a:gd name="T35" fmla="*/ 1 h 246"/>
                  <a:gd name="T36" fmla="*/ 2 w 342"/>
                  <a:gd name="T37" fmla="*/ 1 h 246"/>
                  <a:gd name="T38" fmla="*/ 2 w 342"/>
                  <a:gd name="T39" fmla="*/ 1 h 246"/>
                  <a:gd name="T40" fmla="*/ 2 w 342"/>
                  <a:gd name="T41" fmla="*/ 1 h 246"/>
                  <a:gd name="T42" fmla="*/ 2 w 342"/>
                  <a:gd name="T43" fmla="*/ 1 h 246"/>
                  <a:gd name="T44" fmla="*/ 2 w 342"/>
                  <a:gd name="T45" fmla="*/ 1 h 246"/>
                  <a:gd name="T46" fmla="*/ 2 w 342"/>
                  <a:gd name="T47" fmla="*/ 1 h 246"/>
                  <a:gd name="T48" fmla="*/ 2 w 342"/>
                  <a:gd name="T49" fmla="*/ 1 h 246"/>
                  <a:gd name="T50" fmla="*/ 2 w 342"/>
                  <a:gd name="T51" fmla="*/ 1 h 246"/>
                  <a:gd name="T52" fmla="*/ 2 w 342"/>
                  <a:gd name="T53" fmla="*/ 1 h 246"/>
                  <a:gd name="T54" fmla="*/ 2 w 342"/>
                  <a:gd name="T55" fmla="*/ 1 h 246"/>
                  <a:gd name="T56" fmla="*/ 2 w 342"/>
                  <a:gd name="T57" fmla="*/ 1 h 246"/>
                  <a:gd name="T58" fmla="*/ 2 w 342"/>
                  <a:gd name="T59" fmla="*/ 1 h 246"/>
                  <a:gd name="T60" fmla="*/ 2 w 342"/>
                  <a:gd name="T61" fmla="*/ 1 h 246"/>
                  <a:gd name="T62" fmla="*/ 2 w 342"/>
                  <a:gd name="T63" fmla="*/ 1 h 246"/>
                  <a:gd name="T64" fmla="*/ 2 w 342"/>
                  <a:gd name="T65" fmla="*/ 1 h 246"/>
                  <a:gd name="T66" fmla="*/ 2 w 342"/>
                  <a:gd name="T67" fmla="*/ 1 h 246"/>
                  <a:gd name="T68" fmla="*/ 2 w 342"/>
                  <a:gd name="T69" fmla="*/ 1 h 246"/>
                  <a:gd name="T70" fmla="*/ 2 w 342"/>
                  <a:gd name="T71" fmla="*/ 1 h 246"/>
                  <a:gd name="T72" fmla="*/ 2 w 342"/>
                  <a:gd name="T73" fmla="*/ 1 h 246"/>
                  <a:gd name="T74" fmla="*/ 2 w 342"/>
                  <a:gd name="T75" fmla="*/ 1 h 246"/>
                  <a:gd name="T76" fmla="*/ 2 w 342"/>
                  <a:gd name="T77" fmla="*/ 1 h 246"/>
                  <a:gd name="T78" fmla="*/ 2 w 342"/>
                  <a:gd name="T79" fmla="*/ 0 h 246"/>
                  <a:gd name="T80" fmla="*/ 2 w 342"/>
                  <a:gd name="T81" fmla="*/ 1 h 246"/>
                  <a:gd name="T82" fmla="*/ 2 w 342"/>
                  <a:gd name="T83" fmla="*/ 1 h 246"/>
                  <a:gd name="T84" fmla="*/ 2 w 342"/>
                  <a:gd name="T85" fmla="*/ 1 h 246"/>
                  <a:gd name="T86" fmla="*/ 2 w 342"/>
                  <a:gd name="T87" fmla="*/ 1 h 246"/>
                  <a:gd name="T88" fmla="*/ 2 w 342"/>
                  <a:gd name="T89" fmla="*/ 1 h 246"/>
                  <a:gd name="T90" fmla="*/ 2 w 342"/>
                  <a:gd name="T91" fmla="*/ 1 h 246"/>
                  <a:gd name="T92" fmla="*/ 2 w 342"/>
                  <a:gd name="T93" fmla="*/ 1 h 246"/>
                  <a:gd name="T94" fmla="*/ 2 w 342"/>
                  <a:gd name="T95" fmla="*/ 1 h 246"/>
                  <a:gd name="T96" fmla="*/ 2 w 342"/>
                  <a:gd name="T97" fmla="*/ 1 h 246"/>
                  <a:gd name="T98" fmla="*/ 2 w 342"/>
                  <a:gd name="T99" fmla="*/ 1 h 2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2"/>
                  <a:gd name="T151" fmla="*/ 0 h 246"/>
                  <a:gd name="T152" fmla="*/ 342 w 342"/>
                  <a:gd name="T153" fmla="*/ 246 h 2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2" h="246">
                    <a:moveTo>
                      <a:pt x="24" y="162"/>
                    </a:moveTo>
                    <a:lnTo>
                      <a:pt x="0" y="150"/>
                    </a:lnTo>
                    <a:lnTo>
                      <a:pt x="6" y="126"/>
                    </a:lnTo>
                    <a:lnTo>
                      <a:pt x="6" y="144"/>
                    </a:lnTo>
                    <a:lnTo>
                      <a:pt x="18" y="126"/>
                    </a:lnTo>
                    <a:lnTo>
                      <a:pt x="6" y="126"/>
                    </a:lnTo>
                    <a:lnTo>
                      <a:pt x="12" y="108"/>
                    </a:lnTo>
                    <a:lnTo>
                      <a:pt x="24" y="108"/>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72" y="96"/>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lnTo>
                      <a:pt x="24" y="16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78" name="Freeform 749"/>
              <p:cNvSpPr>
                <a:spLocks noChangeAspect="1"/>
              </p:cNvSpPr>
              <p:nvPr/>
            </p:nvSpPr>
            <p:spPr bwMode="auto">
              <a:xfrm>
                <a:off x="4870" y="2600"/>
                <a:ext cx="174" cy="164"/>
              </a:xfrm>
              <a:custGeom>
                <a:avLst/>
                <a:gdLst>
                  <a:gd name="T0" fmla="*/ 2 w 228"/>
                  <a:gd name="T1" fmla="*/ 1 h 228"/>
                  <a:gd name="T2" fmla="*/ 2 w 228"/>
                  <a:gd name="T3" fmla="*/ 1 h 228"/>
                  <a:gd name="T4" fmla="*/ 2 w 228"/>
                  <a:gd name="T5" fmla="*/ 1 h 228"/>
                  <a:gd name="T6" fmla="*/ 2 w 228"/>
                  <a:gd name="T7" fmla="*/ 1 h 228"/>
                  <a:gd name="T8" fmla="*/ 2 w 228"/>
                  <a:gd name="T9" fmla="*/ 1 h 228"/>
                  <a:gd name="T10" fmla="*/ 2 w 228"/>
                  <a:gd name="T11" fmla="*/ 1 h 228"/>
                  <a:gd name="T12" fmla="*/ 2 w 228"/>
                  <a:gd name="T13" fmla="*/ 1 h 228"/>
                  <a:gd name="T14" fmla="*/ 2 w 228"/>
                  <a:gd name="T15" fmla="*/ 1 h 228"/>
                  <a:gd name="T16" fmla="*/ 2 w 228"/>
                  <a:gd name="T17" fmla="*/ 1 h 228"/>
                  <a:gd name="T18" fmla="*/ 2 w 228"/>
                  <a:gd name="T19" fmla="*/ 1 h 228"/>
                  <a:gd name="T20" fmla="*/ 2 w 228"/>
                  <a:gd name="T21" fmla="*/ 1 h 228"/>
                  <a:gd name="T22" fmla="*/ 2 w 228"/>
                  <a:gd name="T23" fmla="*/ 1 h 228"/>
                  <a:gd name="T24" fmla="*/ 2 w 228"/>
                  <a:gd name="T25" fmla="*/ 1 h 228"/>
                  <a:gd name="T26" fmla="*/ 2 w 228"/>
                  <a:gd name="T27" fmla="*/ 1 h 228"/>
                  <a:gd name="T28" fmla="*/ 2 w 228"/>
                  <a:gd name="T29" fmla="*/ 1 h 228"/>
                  <a:gd name="T30" fmla="*/ 2 w 228"/>
                  <a:gd name="T31" fmla="*/ 1 h 228"/>
                  <a:gd name="T32" fmla="*/ 2 w 228"/>
                  <a:gd name="T33" fmla="*/ 1 h 228"/>
                  <a:gd name="T34" fmla="*/ 2 w 228"/>
                  <a:gd name="T35" fmla="*/ 1 h 228"/>
                  <a:gd name="T36" fmla="*/ 2 w 228"/>
                  <a:gd name="T37" fmla="*/ 1 h 228"/>
                  <a:gd name="T38" fmla="*/ 2 w 228"/>
                  <a:gd name="T39" fmla="*/ 1 h 228"/>
                  <a:gd name="T40" fmla="*/ 2 w 228"/>
                  <a:gd name="T41" fmla="*/ 1 h 228"/>
                  <a:gd name="T42" fmla="*/ 0 w 228"/>
                  <a:gd name="T43" fmla="*/ 1 h 228"/>
                  <a:gd name="T44" fmla="*/ 2 w 228"/>
                  <a:gd name="T45" fmla="*/ 1 h 228"/>
                  <a:gd name="T46" fmla="*/ 2 w 228"/>
                  <a:gd name="T47" fmla="*/ 1 h 228"/>
                  <a:gd name="T48" fmla="*/ 2 w 228"/>
                  <a:gd name="T49" fmla="*/ 1 h 228"/>
                  <a:gd name="T50" fmla="*/ 2 w 228"/>
                  <a:gd name="T51" fmla="*/ 1 h 228"/>
                  <a:gd name="T52" fmla="*/ 2 w 228"/>
                  <a:gd name="T53" fmla="*/ 1 h 228"/>
                  <a:gd name="T54" fmla="*/ 2 w 228"/>
                  <a:gd name="T55" fmla="*/ 1 h 228"/>
                  <a:gd name="T56" fmla="*/ 2 w 228"/>
                  <a:gd name="T57" fmla="*/ 1 h 228"/>
                  <a:gd name="T58" fmla="*/ 2 w 228"/>
                  <a:gd name="T59" fmla="*/ 0 h 228"/>
                  <a:gd name="T60" fmla="*/ 2 w 228"/>
                  <a:gd name="T61" fmla="*/ 1 h 228"/>
                  <a:gd name="T62" fmla="*/ 2 w 228"/>
                  <a:gd name="T63" fmla="*/ 1 h 228"/>
                  <a:gd name="T64" fmla="*/ 2 w 228"/>
                  <a:gd name="T65" fmla="*/ 1 h 2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8"/>
                  <a:gd name="T100" fmla="*/ 0 h 228"/>
                  <a:gd name="T101" fmla="*/ 228 w 228"/>
                  <a:gd name="T102" fmla="*/ 228 h 2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close/>
                  </a:path>
                </a:pathLst>
              </a:custGeom>
              <a:solidFill>
                <a:srgbClr val="B22222"/>
              </a:solidFill>
              <a:ln w="9525">
                <a:solidFill>
                  <a:srgbClr val="B22222"/>
                </a:solidFill>
                <a:round/>
                <a:headEnd/>
                <a:tailEnd/>
              </a:ln>
            </p:spPr>
            <p:txBody>
              <a:bodyPr/>
              <a:lstStyle/>
              <a:p>
                <a:endParaRPr lang="en-US"/>
              </a:p>
            </p:txBody>
          </p:sp>
          <p:sp>
            <p:nvSpPr>
              <p:cNvPr id="22679" name="Freeform 750"/>
              <p:cNvSpPr>
                <a:spLocks noChangeAspect="1"/>
              </p:cNvSpPr>
              <p:nvPr/>
            </p:nvSpPr>
            <p:spPr bwMode="auto">
              <a:xfrm>
                <a:off x="4870" y="2600"/>
                <a:ext cx="174" cy="164"/>
              </a:xfrm>
              <a:custGeom>
                <a:avLst/>
                <a:gdLst>
                  <a:gd name="T0" fmla="*/ 2 w 228"/>
                  <a:gd name="T1" fmla="*/ 1 h 228"/>
                  <a:gd name="T2" fmla="*/ 2 w 228"/>
                  <a:gd name="T3" fmla="*/ 1 h 228"/>
                  <a:gd name="T4" fmla="*/ 2 w 228"/>
                  <a:gd name="T5" fmla="*/ 1 h 228"/>
                  <a:gd name="T6" fmla="*/ 2 w 228"/>
                  <a:gd name="T7" fmla="*/ 1 h 228"/>
                  <a:gd name="T8" fmla="*/ 2 w 228"/>
                  <a:gd name="T9" fmla="*/ 1 h 228"/>
                  <a:gd name="T10" fmla="*/ 2 w 228"/>
                  <a:gd name="T11" fmla="*/ 1 h 228"/>
                  <a:gd name="T12" fmla="*/ 2 w 228"/>
                  <a:gd name="T13" fmla="*/ 1 h 228"/>
                  <a:gd name="T14" fmla="*/ 2 w 228"/>
                  <a:gd name="T15" fmla="*/ 1 h 228"/>
                  <a:gd name="T16" fmla="*/ 2 w 228"/>
                  <a:gd name="T17" fmla="*/ 1 h 228"/>
                  <a:gd name="T18" fmla="*/ 2 w 228"/>
                  <a:gd name="T19" fmla="*/ 1 h 228"/>
                  <a:gd name="T20" fmla="*/ 2 w 228"/>
                  <a:gd name="T21" fmla="*/ 1 h 228"/>
                  <a:gd name="T22" fmla="*/ 2 w 228"/>
                  <a:gd name="T23" fmla="*/ 1 h 228"/>
                  <a:gd name="T24" fmla="*/ 2 w 228"/>
                  <a:gd name="T25" fmla="*/ 1 h 228"/>
                  <a:gd name="T26" fmla="*/ 2 w 228"/>
                  <a:gd name="T27" fmla="*/ 1 h 228"/>
                  <a:gd name="T28" fmla="*/ 2 w 228"/>
                  <a:gd name="T29" fmla="*/ 1 h 228"/>
                  <a:gd name="T30" fmla="*/ 2 w 228"/>
                  <a:gd name="T31" fmla="*/ 1 h 228"/>
                  <a:gd name="T32" fmla="*/ 2 w 228"/>
                  <a:gd name="T33" fmla="*/ 1 h 228"/>
                  <a:gd name="T34" fmla="*/ 2 w 228"/>
                  <a:gd name="T35" fmla="*/ 1 h 228"/>
                  <a:gd name="T36" fmla="*/ 2 w 228"/>
                  <a:gd name="T37" fmla="*/ 1 h 228"/>
                  <a:gd name="T38" fmla="*/ 2 w 228"/>
                  <a:gd name="T39" fmla="*/ 1 h 228"/>
                  <a:gd name="T40" fmla="*/ 2 w 228"/>
                  <a:gd name="T41" fmla="*/ 1 h 228"/>
                  <a:gd name="T42" fmla="*/ 0 w 228"/>
                  <a:gd name="T43" fmla="*/ 1 h 228"/>
                  <a:gd name="T44" fmla="*/ 2 w 228"/>
                  <a:gd name="T45" fmla="*/ 1 h 228"/>
                  <a:gd name="T46" fmla="*/ 2 w 228"/>
                  <a:gd name="T47" fmla="*/ 1 h 228"/>
                  <a:gd name="T48" fmla="*/ 2 w 228"/>
                  <a:gd name="T49" fmla="*/ 1 h 228"/>
                  <a:gd name="T50" fmla="*/ 2 w 228"/>
                  <a:gd name="T51" fmla="*/ 1 h 228"/>
                  <a:gd name="T52" fmla="*/ 2 w 228"/>
                  <a:gd name="T53" fmla="*/ 1 h 228"/>
                  <a:gd name="T54" fmla="*/ 2 w 228"/>
                  <a:gd name="T55" fmla="*/ 1 h 228"/>
                  <a:gd name="T56" fmla="*/ 2 w 228"/>
                  <a:gd name="T57" fmla="*/ 1 h 228"/>
                  <a:gd name="T58" fmla="*/ 2 w 228"/>
                  <a:gd name="T59" fmla="*/ 0 h 228"/>
                  <a:gd name="T60" fmla="*/ 2 w 228"/>
                  <a:gd name="T61" fmla="*/ 1 h 228"/>
                  <a:gd name="T62" fmla="*/ 2 w 228"/>
                  <a:gd name="T63" fmla="*/ 1 h 228"/>
                  <a:gd name="T64" fmla="*/ 2 w 228"/>
                  <a:gd name="T65" fmla="*/ 1 h 228"/>
                  <a:gd name="T66" fmla="*/ 2 w 228"/>
                  <a:gd name="T67" fmla="*/ 1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8"/>
                  <a:gd name="T103" fmla="*/ 0 h 228"/>
                  <a:gd name="T104" fmla="*/ 228 w 228"/>
                  <a:gd name="T105" fmla="*/ 228 h 2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lnTo>
                      <a:pt x="138" y="5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80" name="Freeform 751"/>
              <p:cNvSpPr>
                <a:spLocks noChangeAspect="1"/>
              </p:cNvSpPr>
              <p:nvPr/>
            </p:nvSpPr>
            <p:spPr bwMode="auto">
              <a:xfrm>
                <a:off x="4468" y="2349"/>
                <a:ext cx="205" cy="203"/>
              </a:xfrm>
              <a:custGeom>
                <a:avLst/>
                <a:gdLst>
                  <a:gd name="T0" fmla="*/ 2 w 270"/>
                  <a:gd name="T1" fmla="*/ 1 h 282"/>
                  <a:gd name="T2" fmla="*/ 2 w 270"/>
                  <a:gd name="T3" fmla="*/ 1 h 282"/>
                  <a:gd name="T4" fmla="*/ 2 w 270"/>
                  <a:gd name="T5" fmla="*/ 1 h 282"/>
                  <a:gd name="T6" fmla="*/ 2 w 270"/>
                  <a:gd name="T7" fmla="*/ 1 h 282"/>
                  <a:gd name="T8" fmla="*/ 2 w 270"/>
                  <a:gd name="T9" fmla="*/ 1 h 282"/>
                  <a:gd name="T10" fmla="*/ 2 w 270"/>
                  <a:gd name="T11" fmla="*/ 1 h 282"/>
                  <a:gd name="T12" fmla="*/ 2 w 270"/>
                  <a:gd name="T13" fmla="*/ 1 h 282"/>
                  <a:gd name="T14" fmla="*/ 2 w 270"/>
                  <a:gd name="T15" fmla="*/ 1 h 282"/>
                  <a:gd name="T16" fmla="*/ 0 w 270"/>
                  <a:gd name="T17" fmla="*/ 1 h 282"/>
                  <a:gd name="T18" fmla="*/ 2 w 270"/>
                  <a:gd name="T19" fmla="*/ 1 h 282"/>
                  <a:gd name="T20" fmla="*/ 2 w 270"/>
                  <a:gd name="T21" fmla="*/ 1 h 282"/>
                  <a:gd name="T22" fmla="*/ 2 w 270"/>
                  <a:gd name="T23" fmla="*/ 1 h 282"/>
                  <a:gd name="T24" fmla="*/ 2 w 270"/>
                  <a:gd name="T25" fmla="*/ 1 h 282"/>
                  <a:gd name="T26" fmla="*/ 2 w 270"/>
                  <a:gd name="T27" fmla="*/ 1 h 282"/>
                  <a:gd name="T28" fmla="*/ 2 w 270"/>
                  <a:gd name="T29" fmla="*/ 0 h 282"/>
                  <a:gd name="T30" fmla="*/ 2 w 270"/>
                  <a:gd name="T31" fmla="*/ 1 h 282"/>
                  <a:gd name="T32" fmla="*/ 2 w 270"/>
                  <a:gd name="T33" fmla="*/ 1 h 282"/>
                  <a:gd name="T34" fmla="*/ 2 w 270"/>
                  <a:gd name="T35" fmla="*/ 1 h 282"/>
                  <a:gd name="T36" fmla="*/ 2 w 270"/>
                  <a:gd name="T37" fmla="*/ 1 h 282"/>
                  <a:gd name="T38" fmla="*/ 2 w 270"/>
                  <a:gd name="T39" fmla="*/ 1 h 282"/>
                  <a:gd name="T40" fmla="*/ 2 w 270"/>
                  <a:gd name="T41" fmla="*/ 1 h 282"/>
                  <a:gd name="T42" fmla="*/ 2 w 270"/>
                  <a:gd name="T43" fmla="*/ 1 h 282"/>
                  <a:gd name="T44" fmla="*/ 2 w 270"/>
                  <a:gd name="T45" fmla="*/ 1 h 282"/>
                  <a:gd name="T46" fmla="*/ 2 w 270"/>
                  <a:gd name="T47" fmla="*/ 1 h 282"/>
                  <a:gd name="T48" fmla="*/ 2 w 270"/>
                  <a:gd name="T49" fmla="*/ 1 h 282"/>
                  <a:gd name="T50" fmla="*/ 2 w 270"/>
                  <a:gd name="T51" fmla="*/ 1 h 282"/>
                  <a:gd name="T52" fmla="*/ 2 w 270"/>
                  <a:gd name="T53" fmla="*/ 1 h 282"/>
                  <a:gd name="T54" fmla="*/ 2 w 270"/>
                  <a:gd name="T55" fmla="*/ 1 h 282"/>
                  <a:gd name="T56" fmla="*/ 2 w 270"/>
                  <a:gd name="T57" fmla="*/ 1 h 282"/>
                  <a:gd name="T58" fmla="*/ 2 w 270"/>
                  <a:gd name="T59" fmla="*/ 1 h 282"/>
                  <a:gd name="T60" fmla="*/ 2 w 270"/>
                  <a:gd name="T61" fmla="*/ 1 h 282"/>
                  <a:gd name="T62" fmla="*/ 2 w 270"/>
                  <a:gd name="T63" fmla="*/ 1 h 2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0"/>
                  <a:gd name="T97" fmla="*/ 0 h 282"/>
                  <a:gd name="T98" fmla="*/ 270 w 270"/>
                  <a:gd name="T99" fmla="*/ 282 h 2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0" h="282">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close/>
                  </a:path>
                </a:pathLst>
              </a:custGeom>
              <a:solidFill>
                <a:srgbClr val="FF8C00"/>
              </a:solidFill>
              <a:ln w="9525">
                <a:solidFill>
                  <a:srgbClr val="FF8C00"/>
                </a:solidFill>
                <a:round/>
                <a:headEnd/>
                <a:tailEnd/>
              </a:ln>
            </p:spPr>
            <p:txBody>
              <a:bodyPr/>
              <a:lstStyle/>
              <a:p>
                <a:endParaRPr lang="en-US"/>
              </a:p>
            </p:txBody>
          </p:sp>
          <p:sp>
            <p:nvSpPr>
              <p:cNvPr id="22681" name="Freeform 752"/>
              <p:cNvSpPr>
                <a:spLocks noChangeAspect="1"/>
              </p:cNvSpPr>
              <p:nvPr/>
            </p:nvSpPr>
            <p:spPr bwMode="auto">
              <a:xfrm>
                <a:off x="4468" y="2349"/>
                <a:ext cx="205" cy="207"/>
              </a:xfrm>
              <a:custGeom>
                <a:avLst/>
                <a:gdLst>
                  <a:gd name="T0" fmla="*/ 2 w 270"/>
                  <a:gd name="T1" fmla="*/ 1 h 288"/>
                  <a:gd name="T2" fmla="*/ 2 w 270"/>
                  <a:gd name="T3" fmla="*/ 1 h 288"/>
                  <a:gd name="T4" fmla="*/ 2 w 270"/>
                  <a:gd name="T5" fmla="*/ 1 h 288"/>
                  <a:gd name="T6" fmla="*/ 2 w 270"/>
                  <a:gd name="T7" fmla="*/ 1 h 288"/>
                  <a:gd name="T8" fmla="*/ 2 w 270"/>
                  <a:gd name="T9" fmla="*/ 1 h 288"/>
                  <a:gd name="T10" fmla="*/ 2 w 270"/>
                  <a:gd name="T11" fmla="*/ 1 h 288"/>
                  <a:gd name="T12" fmla="*/ 2 w 270"/>
                  <a:gd name="T13" fmla="*/ 1 h 288"/>
                  <a:gd name="T14" fmla="*/ 2 w 270"/>
                  <a:gd name="T15" fmla="*/ 1 h 288"/>
                  <a:gd name="T16" fmla="*/ 0 w 270"/>
                  <a:gd name="T17" fmla="*/ 1 h 288"/>
                  <a:gd name="T18" fmla="*/ 2 w 270"/>
                  <a:gd name="T19" fmla="*/ 1 h 288"/>
                  <a:gd name="T20" fmla="*/ 2 w 270"/>
                  <a:gd name="T21" fmla="*/ 1 h 288"/>
                  <a:gd name="T22" fmla="*/ 2 w 270"/>
                  <a:gd name="T23" fmla="*/ 1 h 288"/>
                  <a:gd name="T24" fmla="*/ 2 w 270"/>
                  <a:gd name="T25" fmla="*/ 1 h 288"/>
                  <a:gd name="T26" fmla="*/ 2 w 270"/>
                  <a:gd name="T27" fmla="*/ 1 h 288"/>
                  <a:gd name="T28" fmla="*/ 2 w 270"/>
                  <a:gd name="T29" fmla="*/ 0 h 288"/>
                  <a:gd name="T30" fmla="*/ 2 w 270"/>
                  <a:gd name="T31" fmla="*/ 1 h 288"/>
                  <a:gd name="T32" fmla="*/ 2 w 270"/>
                  <a:gd name="T33" fmla="*/ 1 h 288"/>
                  <a:gd name="T34" fmla="*/ 2 w 270"/>
                  <a:gd name="T35" fmla="*/ 1 h 288"/>
                  <a:gd name="T36" fmla="*/ 2 w 270"/>
                  <a:gd name="T37" fmla="*/ 1 h 288"/>
                  <a:gd name="T38" fmla="*/ 2 w 270"/>
                  <a:gd name="T39" fmla="*/ 1 h 288"/>
                  <a:gd name="T40" fmla="*/ 2 w 270"/>
                  <a:gd name="T41" fmla="*/ 1 h 288"/>
                  <a:gd name="T42" fmla="*/ 2 w 270"/>
                  <a:gd name="T43" fmla="*/ 1 h 288"/>
                  <a:gd name="T44" fmla="*/ 2 w 270"/>
                  <a:gd name="T45" fmla="*/ 1 h 288"/>
                  <a:gd name="T46" fmla="*/ 2 w 270"/>
                  <a:gd name="T47" fmla="*/ 1 h 288"/>
                  <a:gd name="T48" fmla="*/ 2 w 270"/>
                  <a:gd name="T49" fmla="*/ 1 h 288"/>
                  <a:gd name="T50" fmla="*/ 2 w 270"/>
                  <a:gd name="T51" fmla="*/ 1 h 288"/>
                  <a:gd name="T52" fmla="*/ 2 w 270"/>
                  <a:gd name="T53" fmla="*/ 1 h 288"/>
                  <a:gd name="T54" fmla="*/ 2 w 270"/>
                  <a:gd name="T55" fmla="*/ 1 h 288"/>
                  <a:gd name="T56" fmla="*/ 2 w 270"/>
                  <a:gd name="T57" fmla="*/ 1 h 288"/>
                  <a:gd name="T58" fmla="*/ 2 w 270"/>
                  <a:gd name="T59" fmla="*/ 1 h 288"/>
                  <a:gd name="T60" fmla="*/ 2 w 270"/>
                  <a:gd name="T61" fmla="*/ 1 h 288"/>
                  <a:gd name="T62" fmla="*/ 2 w 270"/>
                  <a:gd name="T63" fmla="*/ 1 h 288"/>
                  <a:gd name="T64" fmla="*/ 2 w 270"/>
                  <a:gd name="T65" fmla="*/ 1 h 2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0"/>
                  <a:gd name="T100" fmla="*/ 0 h 288"/>
                  <a:gd name="T101" fmla="*/ 270 w 270"/>
                  <a:gd name="T102" fmla="*/ 288 h 2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0" h="288">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lnTo>
                      <a:pt x="114" y="28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82" name="Freeform 753"/>
              <p:cNvSpPr>
                <a:spLocks noChangeAspect="1"/>
              </p:cNvSpPr>
              <p:nvPr/>
            </p:nvSpPr>
            <p:spPr bwMode="auto">
              <a:xfrm>
                <a:off x="3813" y="2401"/>
                <a:ext cx="270" cy="212"/>
              </a:xfrm>
              <a:custGeom>
                <a:avLst/>
                <a:gdLst>
                  <a:gd name="T0" fmla="*/ 2 w 354"/>
                  <a:gd name="T1" fmla="*/ 1 h 294"/>
                  <a:gd name="T2" fmla="*/ 2 w 354"/>
                  <a:gd name="T3" fmla="*/ 1 h 294"/>
                  <a:gd name="T4" fmla="*/ 2 w 354"/>
                  <a:gd name="T5" fmla="*/ 1 h 294"/>
                  <a:gd name="T6" fmla="*/ 0 w 354"/>
                  <a:gd name="T7" fmla="*/ 1 h 294"/>
                  <a:gd name="T8" fmla="*/ 2 w 354"/>
                  <a:gd name="T9" fmla="*/ 1 h 294"/>
                  <a:gd name="T10" fmla="*/ 2 w 354"/>
                  <a:gd name="T11" fmla="*/ 1 h 294"/>
                  <a:gd name="T12" fmla="*/ 2 w 354"/>
                  <a:gd name="T13" fmla="*/ 0 h 294"/>
                  <a:gd name="T14" fmla="*/ 2 w 354"/>
                  <a:gd name="T15" fmla="*/ 1 h 294"/>
                  <a:gd name="T16" fmla="*/ 2 w 354"/>
                  <a:gd name="T17" fmla="*/ 1 h 294"/>
                  <a:gd name="T18" fmla="*/ 2 w 354"/>
                  <a:gd name="T19" fmla="*/ 1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4"/>
                  <a:gd name="T31" fmla="*/ 0 h 294"/>
                  <a:gd name="T32" fmla="*/ 354 w 354"/>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close/>
                  </a:path>
                </a:pathLst>
              </a:custGeom>
              <a:solidFill>
                <a:srgbClr val="FF8C00"/>
              </a:solidFill>
              <a:ln w="9525">
                <a:solidFill>
                  <a:srgbClr val="FF8C00"/>
                </a:solidFill>
                <a:round/>
                <a:headEnd/>
                <a:tailEnd/>
              </a:ln>
            </p:spPr>
            <p:txBody>
              <a:bodyPr/>
              <a:lstStyle/>
              <a:p>
                <a:endParaRPr lang="en-US"/>
              </a:p>
            </p:txBody>
          </p:sp>
          <p:sp>
            <p:nvSpPr>
              <p:cNvPr id="22683" name="Freeform 754"/>
              <p:cNvSpPr>
                <a:spLocks noChangeAspect="1"/>
              </p:cNvSpPr>
              <p:nvPr/>
            </p:nvSpPr>
            <p:spPr bwMode="auto">
              <a:xfrm>
                <a:off x="3813" y="2401"/>
                <a:ext cx="270" cy="212"/>
              </a:xfrm>
              <a:custGeom>
                <a:avLst/>
                <a:gdLst>
                  <a:gd name="T0" fmla="*/ 2 w 354"/>
                  <a:gd name="T1" fmla="*/ 1 h 294"/>
                  <a:gd name="T2" fmla="*/ 2 w 354"/>
                  <a:gd name="T3" fmla="*/ 1 h 294"/>
                  <a:gd name="T4" fmla="*/ 2 w 354"/>
                  <a:gd name="T5" fmla="*/ 1 h 294"/>
                  <a:gd name="T6" fmla="*/ 0 w 354"/>
                  <a:gd name="T7" fmla="*/ 1 h 294"/>
                  <a:gd name="T8" fmla="*/ 2 w 354"/>
                  <a:gd name="T9" fmla="*/ 1 h 294"/>
                  <a:gd name="T10" fmla="*/ 2 w 354"/>
                  <a:gd name="T11" fmla="*/ 1 h 294"/>
                  <a:gd name="T12" fmla="*/ 2 w 354"/>
                  <a:gd name="T13" fmla="*/ 0 h 294"/>
                  <a:gd name="T14" fmla="*/ 2 w 354"/>
                  <a:gd name="T15" fmla="*/ 1 h 294"/>
                  <a:gd name="T16" fmla="*/ 2 w 354"/>
                  <a:gd name="T17" fmla="*/ 1 h 294"/>
                  <a:gd name="T18" fmla="*/ 2 w 354"/>
                  <a:gd name="T19" fmla="*/ 1 h 294"/>
                  <a:gd name="T20" fmla="*/ 2 w 354"/>
                  <a:gd name="T21" fmla="*/ 1 h 2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4"/>
                  <a:gd name="T34" fmla="*/ 0 h 294"/>
                  <a:gd name="T35" fmla="*/ 354 w 354"/>
                  <a:gd name="T36" fmla="*/ 294 h 2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lnTo>
                      <a:pt x="342" y="17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2561" name="Rectangle 755"/>
            <p:cNvSpPr>
              <a:spLocks noChangeArrowheads="1"/>
            </p:cNvSpPr>
            <p:nvPr/>
          </p:nvSpPr>
          <p:spPr bwMode="auto">
            <a:xfrm>
              <a:off x="4224" y="2592"/>
              <a:ext cx="57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solidFill>
                    <a:srgbClr val="FFFF00"/>
                  </a:solidFill>
                </a:rPr>
                <a:t>2007</a:t>
              </a:r>
            </a:p>
          </p:txBody>
        </p:sp>
      </p:grpSp>
      <p:grpSp>
        <p:nvGrpSpPr>
          <p:cNvPr id="22539" name="Group 756"/>
          <p:cNvGrpSpPr>
            <a:grpSpLocks/>
          </p:cNvGrpSpPr>
          <p:nvPr/>
        </p:nvGrpSpPr>
        <p:grpSpPr bwMode="auto">
          <a:xfrm>
            <a:off x="642938" y="3184525"/>
            <a:ext cx="7477125" cy="320675"/>
            <a:chOff x="405" y="3744"/>
            <a:chExt cx="4710" cy="202"/>
          </a:xfrm>
        </p:grpSpPr>
        <p:sp>
          <p:nvSpPr>
            <p:cNvPr id="22552" name="Text Box 757"/>
            <p:cNvSpPr txBox="1">
              <a:spLocks noChangeArrowheads="1"/>
            </p:cNvSpPr>
            <p:nvPr/>
          </p:nvSpPr>
          <p:spPr bwMode="auto">
            <a:xfrm>
              <a:off x="411" y="3744"/>
              <a:ext cx="4694" cy="194"/>
            </a:xfrm>
            <a:prstGeom prst="rect">
              <a:avLst/>
            </a:prstGeom>
            <a:solidFill>
              <a:schemeClr val="bg1"/>
            </a:solidFill>
            <a:ln>
              <a:noFill/>
            </a:ln>
            <a:extLst>
              <a:ext uri="{91240B29-F687-4F45-9708-019B960494DF}">
                <a14:hiddenLine xmlns:a14="http://schemas.microsoft.com/office/drawing/2010/main" w="8001">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a:t>      No Data         &lt;14.0%         14.0-17.9%         18.0-21.9%          22.0-25.9%           </a:t>
              </a:r>
              <a:r>
                <a:rPr lang="en-US" sz="1400" u="sng"/>
                <a:t>&gt;</a:t>
              </a:r>
              <a:r>
                <a:rPr lang="en-US" sz="1400"/>
                <a:t>26.0%</a:t>
              </a:r>
            </a:p>
          </p:txBody>
        </p:sp>
        <p:sp>
          <p:nvSpPr>
            <p:cNvPr id="22553" name="Rectangle 758"/>
            <p:cNvSpPr>
              <a:spLocks noChangeArrowheads="1"/>
            </p:cNvSpPr>
            <p:nvPr/>
          </p:nvSpPr>
          <p:spPr bwMode="auto">
            <a:xfrm>
              <a:off x="405" y="3744"/>
              <a:ext cx="4710" cy="2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22554" name="Rectangle 759"/>
            <p:cNvSpPr>
              <a:spLocks noChangeArrowheads="1"/>
            </p:cNvSpPr>
            <p:nvPr/>
          </p:nvSpPr>
          <p:spPr bwMode="auto">
            <a:xfrm>
              <a:off x="472" y="3771"/>
              <a:ext cx="144" cy="138"/>
            </a:xfrm>
            <a:prstGeom prst="rect">
              <a:avLst/>
            </a:prstGeom>
            <a:solidFill>
              <a:srgbClr val="FFFFFF"/>
            </a:solidFill>
            <a:ln w="9525">
              <a:solidFill>
                <a:schemeClr val="tx1"/>
              </a:solidFill>
              <a:miter lim="800000"/>
              <a:headEnd/>
              <a:tailEnd/>
            </a:ln>
          </p:spPr>
          <p:txBody>
            <a:bodyPr/>
            <a:lstStyle/>
            <a:p>
              <a:endParaRPr lang="en-US">
                <a:latin typeface="Calibri" pitchFamily="34" charset="0"/>
              </a:endParaRPr>
            </a:p>
          </p:txBody>
        </p:sp>
        <p:sp>
          <p:nvSpPr>
            <p:cNvPr id="22555" name="Rectangle 760"/>
            <p:cNvSpPr>
              <a:spLocks noChangeArrowheads="1"/>
            </p:cNvSpPr>
            <p:nvPr/>
          </p:nvSpPr>
          <p:spPr bwMode="auto">
            <a:xfrm>
              <a:off x="1145" y="3771"/>
              <a:ext cx="144" cy="138"/>
            </a:xfrm>
            <a:prstGeom prst="rect">
              <a:avLst/>
            </a:prstGeom>
            <a:solidFill>
              <a:srgbClr val="E8D898"/>
            </a:solidFill>
            <a:ln w="9525">
              <a:solidFill>
                <a:schemeClr val="tx1"/>
              </a:solidFill>
              <a:miter lim="800000"/>
              <a:headEnd/>
              <a:tailEnd/>
            </a:ln>
          </p:spPr>
          <p:txBody>
            <a:bodyPr/>
            <a:lstStyle/>
            <a:p>
              <a:endParaRPr lang="en-US">
                <a:latin typeface="Calibri" pitchFamily="34" charset="0"/>
              </a:endParaRPr>
            </a:p>
          </p:txBody>
        </p:sp>
        <p:sp>
          <p:nvSpPr>
            <p:cNvPr id="22556" name="Rectangle 761"/>
            <p:cNvSpPr>
              <a:spLocks noChangeArrowheads="1"/>
            </p:cNvSpPr>
            <p:nvPr/>
          </p:nvSpPr>
          <p:spPr bwMode="auto">
            <a:xfrm>
              <a:off x="1823" y="3771"/>
              <a:ext cx="144" cy="138"/>
            </a:xfrm>
            <a:prstGeom prst="rect">
              <a:avLst/>
            </a:prstGeom>
            <a:solidFill>
              <a:srgbClr val="FFAA00"/>
            </a:solidFill>
            <a:ln w="9525">
              <a:solidFill>
                <a:schemeClr val="tx1"/>
              </a:solidFill>
              <a:miter lim="800000"/>
              <a:headEnd/>
              <a:tailEnd/>
            </a:ln>
          </p:spPr>
          <p:txBody>
            <a:bodyPr/>
            <a:lstStyle/>
            <a:p>
              <a:endParaRPr lang="en-US">
                <a:latin typeface="Calibri" pitchFamily="34" charset="0"/>
              </a:endParaRPr>
            </a:p>
          </p:txBody>
        </p:sp>
        <p:sp>
          <p:nvSpPr>
            <p:cNvPr id="22557" name="Rectangle 762"/>
            <p:cNvSpPr>
              <a:spLocks noChangeArrowheads="1"/>
            </p:cNvSpPr>
            <p:nvPr/>
          </p:nvSpPr>
          <p:spPr bwMode="auto">
            <a:xfrm>
              <a:off x="2668" y="3771"/>
              <a:ext cx="144" cy="138"/>
            </a:xfrm>
            <a:prstGeom prst="rect">
              <a:avLst/>
            </a:prstGeom>
            <a:solidFill>
              <a:srgbClr val="FF8C00"/>
            </a:solidFill>
            <a:ln w="9525">
              <a:solidFill>
                <a:schemeClr val="tx1"/>
              </a:solidFill>
              <a:miter lim="800000"/>
              <a:headEnd/>
              <a:tailEnd/>
            </a:ln>
          </p:spPr>
          <p:txBody>
            <a:bodyPr/>
            <a:lstStyle/>
            <a:p>
              <a:endParaRPr lang="en-US">
                <a:latin typeface="Calibri" pitchFamily="34" charset="0"/>
              </a:endParaRPr>
            </a:p>
          </p:txBody>
        </p:sp>
        <p:sp>
          <p:nvSpPr>
            <p:cNvPr id="22558" name="Rectangle 763"/>
            <p:cNvSpPr>
              <a:spLocks noChangeArrowheads="1"/>
            </p:cNvSpPr>
            <p:nvPr/>
          </p:nvSpPr>
          <p:spPr bwMode="auto">
            <a:xfrm>
              <a:off x="3557" y="3771"/>
              <a:ext cx="144" cy="138"/>
            </a:xfrm>
            <a:prstGeom prst="rect">
              <a:avLst/>
            </a:prstGeom>
            <a:solidFill>
              <a:srgbClr val="FF4500"/>
            </a:solidFill>
            <a:ln w="9525">
              <a:solidFill>
                <a:schemeClr val="tx1"/>
              </a:solidFill>
              <a:miter lim="800000"/>
              <a:headEnd/>
              <a:tailEnd/>
            </a:ln>
          </p:spPr>
          <p:txBody>
            <a:bodyPr/>
            <a:lstStyle/>
            <a:p>
              <a:endParaRPr lang="en-US">
                <a:latin typeface="Calibri" pitchFamily="34" charset="0"/>
              </a:endParaRPr>
            </a:p>
          </p:txBody>
        </p:sp>
        <p:sp>
          <p:nvSpPr>
            <p:cNvPr id="22559" name="Rectangle 764"/>
            <p:cNvSpPr>
              <a:spLocks noChangeArrowheads="1"/>
            </p:cNvSpPr>
            <p:nvPr/>
          </p:nvSpPr>
          <p:spPr bwMode="auto">
            <a:xfrm>
              <a:off x="4444" y="3771"/>
              <a:ext cx="144" cy="138"/>
            </a:xfrm>
            <a:prstGeom prst="rect">
              <a:avLst/>
            </a:prstGeom>
            <a:solidFill>
              <a:srgbClr val="B22222"/>
            </a:solidFill>
            <a:ln w="9525">
              <a:solidFill>
                <a:schemeClr val="tx1"/>
              </a:solidFill>
              <a:miter lim="800000"/>
              <a:headEnd/>
              <a:tailEnd/>
            </a:ln>
          </p:spPr>
          <p:txBody>
            <a:bodyPr/>
            <a:lstStyle/>
            <a:p>
              <a:endParaRPr lang="en-US">
                <a:latin typeface="Calibri" pitchFamily="34" charset="0"/>
              </a:endParaRPr>
            </a:p>
          </p:txBody>
        </p:sp>
      </p:grpSp>
      <p:grpSp>
        <p:nvGrpSpPr>
          <p:cNvPr id="22540" name="Group 765"/>
          <p:cNvGrpSpPr>
            <a:grpSpLocks/>
          </p:cNvGrpSpPr>
          <p:nvPr/>
        </p:nvGrpSpPr>
        <p:grpSpPr bwMode="auto">
          <a:xfrm>
            <a:off x="609600" y="5715000"/>
            <a:ext cx="7451725" cy="344488"/>
            <a:chOff x="405" y="3383"/>
            <a:chExt cx="4694" cy="217"/>
          </a:xfrm>
        </p:grpSpPr>
        <p:sp>
          <p:nvSpPr>
            <p:cNvPr id="22544" name="Text Box 766"/>
            <p:cNvSpPr txBox="1">
              <a:spLocks noChangeArrowheads="1"/>
            </p:cNvSpPr>
            <p:nvPr/>
          </p:nvSpPr>
          <p:spPr bwMode="auto">
            <a:xfrm>
              <a:off x="405" y="3383"/>
              <a:ext cx="4694" cy="194"/>
            </a:xfrm>
            <a:prstGeom prst="rect">
              <a:avLst/>
            </a:prstGeom>
            <a:solidFill>
              <a:schemeClr val="bg1"/>
            </a:solidFill>
            <a:ln>
              <a:noFill/>
            </a:ln>
            <a:extLst>
              <a:ext uri="{91240B29-F687-4F45-9708-019B960494DF}">
                <a14:hiddenLine xmlns:a14="http://schemas.microsoft.com/office/drawing/2010/main" w="8001">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a:t>      No Data          &lt;4.5%           4.5-5.9%             6.0-7.4%             7.5-8.9%               </a:t>
              </a:r>
              <a:r>
                <a:rPr lang="en-US" sz="1400" u="sng"/>
                <a:t>&gt;</a:t>
              </a:r>
              <a:r>
                <a:rPr lang="en-US" sz="1400"/>
                <a:t>9.0%</a:t>
              </a:r>
            </a:p>
          </p:txBody>
        </p:sp>
        <p:sp>
          <p:nvSpPr>
            <p:cNvPr id="22545" name="Rectangle 767"/>
            <p:cNvSpPr>
              <a:spLocks noChangeArrowheads="1"/>
            </p:cNvSpPr>
            <p:nvPr/>
          </p:nvSpPr>
          <p:spPr bwMode="auto">
            <a:xfrm>
              <a:off x="405" y="3383"/>
              <a:ext cx="4694" cy="21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22546" name="Rectangle 768"/>
            <p:cNvSpPr>
              <a:spLocks noChangeArrowheads="1"/>
            </p:cNvSpPr>
            <p:nvPr/>
          </p:nvSpPr>
          <p:spPr bwMode="auto">
            <a:xfrm>
              <a:off x="472" y="3410"/>
              <a:ext cx="144" cy="138"/>
            </a:xfrm>
            <a:prstGeom prst="rect">
              <a:avLst/>
            </a:prstGeom>
            <a:solidFill>
              <a:srgbClr val="FFFFFF"/>
            </a:solidFill>
            <a:ln w="9525">
              <a:solidFill>
                <a:schemeClr val="tx1"/>
              </a:solidFill>
              <a:miter lim="800000"/>
              <a:headEnd/>
              <a:tailEnd/>
            </a:ln>
          </p:spPr>
          <p:txBody>
            <a:bodyPr/>
            <a:lstStyle/>
            <a:p>
              <a:endParaRPr lang="en-US">
                <a:latin typeface="Calibri" pitchFamily="34" charset="0"/>
              </a:endParaRPr>
            </a:p>
          </p:txBody>
        </p:sp>
        <p:sp>
          <p:nvSpPr>
            <p:cNvPr id="22547" name="Rectangle 769"/>
            <p:cNvSpPr>
              <a:spLocks noChangeArrowheads="1"/>
            </p:cNvSpPr>
            <p:nvPr/>
          </p:nvSpPr>
          <p:spPr bwMode="auto">
            <a:xfrm>
              <a:off x="1145" y="3410"/>
              <a:ext cx="144" cy="138"/>
            </a:xfrm>
            <a:prstGeom prst="rect">
              <a:avLst/>
            </a:prstGeom>
            <a:solidFill>
              <a:srgbClr val="E8D898"/>
            </a:solidFill>
            <a:ln w="9525">
              <a:solidFill>
                <a:schemeClr val="tx1"/>
              </a:solidFill>
              <a:miter lim="800000"/>
              <a:headEnd/>
              <a:tailEnd/>
            </a:ln>
          </p:spPr>
          <p:txBody>
            <a:bodyPr/>
            <a:lstStyle/>
            <a:p>
              <a:endParaRPr lang="en-US">
                <a:latin typeface="Calibri" pitchFamily="34" charset="0"/>
              </a:endParaRPr>
            </a:p>
          </p:txBody>
        </p:sp>
        <p:sp>
          <p:nvSpPr>
            <p:cNvPr id="22548" name="Rectangle 770"/>
            <p:cNvSpPr>
              <a:spLocks noChangeArrowheads="1"/>
            </p:cNvSpPr>
            <p:nvPr/>
          </p:nvSpPr>
          <p:spPr bwMode="auto">
            <a:xfrm>
              <a:off x="1823" y="3410"/>
              <a:ext cx="144" cy="138"/>
            </a:xfrm>
            <a:prstGeom prst="rect">
              <a:avLst/>
            </a:prstGeom>
            <a:solidFill>
              <a:srgbClr val="FFAA00"/>
            </a:solidFill>
            <a:ln w="9525">
              <a:solidFill>
                <a:schemeClr val="tx1"/>
              </a:solidFill>
              <a:miter lim="800000"/>
              <a:headEnd/>
              <a:tailEnd/>
            </a:ln>
          </p:spPr>
          <p:txBody>
            <a:bodyPr/>
            <a:lstStyle/>
            <a:p>
              <a:endParaRPr lang="en-US">
                <a:latin typeface="Calibri" pitchFamily="34" charset="0"/>
              </a:endParaRPr>
            </a:p>
          </p:txBody>
        </p:sp>
        <p:sp>
          <p:nvSpPr>
            <p:cNvPr id="22549" name="Rectangle 771"/>
            <p:cNvSpPr>
              <a:spLocks noChangeArrowheads="1"/>
            </p:cNvSpPr>
            <p:nvPr/>
          </p:nvSpPr>
          <p:spPr bwMode="auto">
            <a:xfrm>
              <a:off x="2668" y="3410"/>
              <a:ext cx="144" cy="138"/>
            </a:xfrm>
            <a:prstGeom prst="rect">
              <a:avLst/>
            </a:prstGeom>
            <a:solidFill>
              <a:srgbClr val="FF8C00"/>
            </a:solidFill>
            <a:ln w="9525">
              <a:solidFill>
                <a:schemeClr val="tx1"/>
              </a:solidFill>
              <a:miter lim="800000"/>
              <a:headEnd/>
              <a:tailEnd/>
            </a:ln>
          </p:spPr>
          <p:txBody>
            <a:bodyPr/>
            <a:lstStyle/>
            <a:p>
              <a:endParaRPr lang="en-US">
                <a:latin typeface="Calibri" pitchFamily="34" charset="0"/>
              </a:endParaRPr>
            </a:p>
          </p:txBody>
        </p:sp>
        <p:sp>
          <p:nvSpPr>
            <p:cNvPr id="22550" name="Rectangle 772"/>
            <p:cNvSpPr>
              <a:spLocks noChangeArrowheads="1"/>
            </p:cNvSpPr>
            <p:nvPr/>
          </p:nvSpPr>
          <p:spPr bwMode="auto">
            <a:xfrm>
              <a:off x="3557" y="3410"/>
              <a:ext cx="144" cy="138"/>
            </a:xfrm>
            <a:prstGeom prst="rect">
              <a:avLst/>
            </a:prstGeom>
            <a:solidFill>
              <a:srgbClr val="FF4500"/>
            </a:solidFill>
            <a:ln w="9525">
              <a:solidFill>
                <a:schemeClr val="tx1"/>
              </a:solidFill>
              <a:miter lim="800000"/>
              <a:headEnd/>
              <a:tailEnd/>
            </a:ln>
          </p:spPr>
          <p:txBody>
            <a:bodyPr/>
            <a:lstStyle/>
            <a:p>
              <a:endParaRPr lang="en-US">
                <a:latin typeface="Calibri" pitchFamily="34" charset="0"/>
              </a:endParaRPr>
            </a:p>
          </p:txBody>
        </p:sp>
        <p:sp>
          <p:nvSpPr>
            <p:cNvPr id="22551" name="Rectangle 773"/>
            <p:cNvSpPr>
              <a:spLocks noChangeArrowheads="1"/>
            </p:cNvSpPr>
            <p:nvPr/>
          </p:nvSpPr>
          <p:spPr bwMode="auto">
            <a:xfrm>
              <a:off x="4444" y="3410"/>
              <a:ext cx="144" cy="138"/>
            </a:xfrm>
            <a:prstGeom prst="rect">
              <a:avLst/>
            </a:prstGeom>
            <a:solidFill>
              <a:srgbClr val="B22222"/>
            </a:solidFill>
            <a:ln w="9525">
              <a:solidFill>
                <a:schemeClr val="tx1"/>
              </a:solidFill>
              <a:miter lim="800000"/>
              <a:headEnd/>
              <a:tailEnd/>
            </a:ln>
          </p:spPr>
          <p:txBody>
            <a:bodyPr/>
            <a:lstStyle/>
            <a:p>
              <a:endParaRPr lang="en-US">
                <a:latin typeface="Calibri" pitchFamily="34" charset="0"/>
              </a:endParaRPr>
            </a:p>
          </p:txBody>
        </p:sp>
      </p:grpSp>
      <p:sp>
        <p:nvSpPr>
          <p:cNvPr id="22541" name="Rectangle 774"/>
          <p:cNvSpPr>
            <a:spLocks noChangeArrowheads="1"/>
          </p:cNvSpPr>
          <p:nvPr/>
        </p:nvSpPr>
        <p:spPr bwMode="auto">
          <a:xfrm rot="10800000" flipV="1">
            <a:off x="1143000" y="6248400"/>
            <a:ext cx="655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p>
            <a:pPr algn="ctr"/>
            <a:r>
              <a:rPr lang="en-US" sz="1200">
                <a:solidFill>
                  <a:schemeClr val="bg1"/>
                </a:solidFill>
              </a:rPr>
              <a:t>CDC’s Division of Diabetes Translation. National Diabetes Surveillance System available at http://www.cdc.gov/diabetes/statistics</a:t>
            </a:r>
          </a:p>
        </p:txBody>
      </p:sp>
      <p:pic>
        <p:nvPicPr>
          <p:cNvPr id="22542" name="Picture 7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207125"/>
            <a:ext cx="685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776" descr="hh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24683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1000"/>
                                        <p:tgtEl>
                                          <p:spTgt spid="2"/>
                                        </p:tgtEl>
                                      </p:cBhvr>
                                    </p:animEffect>
                                  </p:childTnLst>
                                </p:cTn>
                              </p:par>
                            </p:childTnLst>
                          </p:cTn>
                        </p:par>
                        <p:par>
                          <p:cTn id="8" fill="hold" nodeType="afterGroup">
                            <p:stCondLst>
                              <p:cond delay="2000"/>
                            </p:stCondLst>
                            <p:childTnLst>
                              <p:par>
                                <p:cTn id="9" presetID="3" presetClass="entr" presetSubtype="5"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blinds(vertical)">
                                      <p:cBhvr>
                                        <p:cTn id="11" dur="1000"/>
                                        <p:tgtEl>
                                          <p:spTgt spid="6"/>
                                        </p:tgtEl>
                                      </p:cBhvr>
                                    </p:animEffect>
                                  </p:childTnLst>
                                </p:cTn>
                              </p:par>
                            </p:childTnLst>
                          </p:cTn>
                        </p:par>
                        <p:par>
                          <p:cTn id="12" fill="hold" nodeType="afterGroup">
                            <p:stCondLst>
                              <p:cond delay="3500"/>
                            </p:stCondLst>
                            <p:childTnLst>
                              <p:par>
                                <p:cTn id="13" presetID="3" presetClass="entr" presetSubtype="5" fill="hold" nodeType="after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blinds(vertical)">
                                      <p:cBhvr>
                                        <p:cTn id="15" dur="1000"/>
                                        <p:tgtEl>
                                          <p:spTgt spid="10"/>
                                        </p:tgtEl>
                                      </p:cBhvr>
                                    </p:animEffect>
                                  </p:childTnLst>
                                </p:cTn>
                              </p:par>
                            </p:childTnLst>
                          </p:cTn>
                        </p:par>
                        <p:par>
                          <p:cTn id="16" fill="hold" nodeType="afterGroup">
                            <p:stCondLst>
                              <p:cond delay="5000"/>
                            </p:stCondLst>
                            <p:childTnLst>
                              <p:par>
                                <p:cTn id="17" presetID="3" presetClass="entr" presetSubtype="5" fill="hold" nodeType="after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blinds(vertical)">
                                      <p:cBhvr>
                                        <p:cTn id="19" dur="1000"/>
                                        <p:tgtEl>
                                          <p:spTgt spid="4"/>
                                        </p:tgtEl>
                                      </p:cBhvr>
                                    </p:animEffect>
                                  </p:childTnLst>
                                </p:cTn>
                              </p:par>
                            </p:childTnLst>
                          </p:cTn>
                        </p:par>
                        <p:par>
                          <p:cTn id="20" fill="hold" nodeType="afterGroup">
                            <p:stCondLst>
                              <p:cond delay="7000"/>
                            </p:stCondLst>
                            <p:childTnLst>
                              <p:par>
                                <p:cTn id="21" presetID="3" presetClass="entr" presetSubtype="5" fill="hold" nodeType="after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blinds(vertical)">
                                      <p:cBhvr>
                                        <p:cTn id="23" dur="1000"/>
                                        <p:tgtEl>
                                          <p:spTgt spid="8"/>
                                        </p:tgtEl>
                                      </p:cBhvr>
                                    </p:animEffect>
                                  </p:childTnLst>
                                </p:cTn>
                              </p:par>
                            </p:childTnLst>
                          </p:cTn>
                        </p:par>
                        <p:par>
                          <p:cTn id="24" fill="hold" nodeType="afterGroup">
                            <p:stCondLst>
                              <p:cond delay="8500"/>
                            </p:stCondLst>
                            <p:childTnLst>
                              <p:par>
                                <p:cTn id="25" presetID="3" presetClass="entr" presetSubtype="5" fill="hold" nodeType="afterEffect">
                                  <p:stCondLst>
                                    <p:cond delay="500"/>
                                  </p:stCondLst>
                                  <p:childTnLst>
                                    <p:set>
                                      <p:cBhvr>
                                        <p:cTn id="26" dur="1" fill="hold">
                                          <p:stCondLst>
                                            <p:cond delay="0"/>
                                          </p:stCondLst>
                                        </p:cTn>
                                        <p:tgtEl>
                                          <p:spTgt spid="12"/>
                                        </p:tgtEl>
                                        <p:attrNameLst>
                                          <p:attrName>style.visibility</p:attrName>
                                        </p:attrNameLst>
                                      </p:cBhvr>
                                      <p:to>
                                        <p:strVal val="visible"/>
                                      </p:to>
                                    </p:set>
                                    <p:animEffect transition="in" filter="blinds(vertical)">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smtClean="0"/>
              <a:t>Background II</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latin typeface="Arial" pitchFamily="34" charset="0"/>
                <a:cs typeface="Arial" pitchFamily="34" charset="0"/>
              </a:rPr>
              <a:t>Diabetes is well established as a major risk factor for CVD including</a:t>
            </a:r>
          </a:p>
          <a:p>
            <a:pPr lvl="1" fontAlgn="auto">
              <a:spcAft>
                <a:spcPts val="0"/>
              </a:spcAft>
              <a:buFont typeface="Arial" pitchFamily="34" charset="0"/>
              <a:buChar char="•"/>
              <a:defRPr/>
            </a:pPr>
            <a:r>
              <a:rPr lang="en-US" dirty="0" smtClean="0">
                <a:latin typeface="Arial" pitchFamily="34" charset="0"/>
                <a:cs typeface="Arial" pitchFamily="34" charset="0"/>
              </a:rPr>
              <a:t>Ischemic Heart Disease</a:t>
            </a:r>
          </a:p>
          <a:p>
            <a:pPr lvl="1" fontAlgn="auto">
              <a:spcAft>
                <a:spcPts val="0"/>
              </a:spcAft>
              <a:buFont typeface="Arial" pitchFamily="34" charset="0"/>
              <a:buChar char="•"/>
              <a:defRPr/>
            </a:pPr>
            <a:r>
              <a:rPr lang="en-US" dirty="0" smtClean="0">
                <a:latin typeface="Arial" pitchFamily="34" charset="0"/>
                <a:cs typeface="Arial" pitchFamily="34" charset="0"/>
              </a:rPr>
              <a:t>Stroke</a:t>
            </a:r>
          </a:p>
          <a:p>
            <a:pPr lvl="1" fontAlgn="auto">
              <a:spcAft>
                <a:spcPts val="0"/>
              </a:spcAft>
              <a:buFont typeface="Arial" pitchFamily="34" charset="0"/>
              <a:buChar char="•"/>
              <a:defRPr/>
            </a:pPr>
            <a:r>
              <a:rPr lang="en-US" dirty="0" smtClean="0">
                <a:latin typeface="Arial" pitchFamily="34" charset="0"/>
                <a:cs typeface="Arial" pitchFamily="34" charset="0"/>
              </a:rPr>
              <a:t>Heart Failure</a:t>
            </a:r>
          </a:p>
          <a:p>
            <a:pPr lvl="1" fontAlgn="auto">
              <a:spcAft>
                <a:spcPts val="0"/>
              </a:spcAft>
              <a:buFont typeface="Arial" pitchFamily="34" charset="0"/>
              <a:buChar char="•"/>
              <a:defRPr/>
            </a:pPr>
            <a:r>
              <a:rPr lang="en-US" dirty="0" smtClean="0">
                <a:latin typeface="Arial" pitchFamily="34" charset="0"/>
                <a:cs typeface="Arial" pitchFamily="34" charset="0"/>
              </a:rPr>
              <a:t>Peripheral Vascular Disease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457200"/>
            <a:ext cx="8229600" cy="1600200"/>
          </a:xfrm>
        </p:spPr>
        <p:txBody>
          <a:bodyPr/>
          <a:lstStyle/>
          <a:p>
            <a:r>
              <a:rPr lang="en-US" sz="2800" smtClean="0">
                <a:latin typeface="Arial" charset="0"/>
                <a:cs typeface="Arial" charset="0"/>
              </a:rPr>
              <a:t>Diabetes and risk of vascular disease: A meta-analysis of 102 prospective studies/ 698K people</a:t>
            </a:r>
            <a:r>
              <a:rPr lang="en-US" sz="3200" smtClean="0">
                <a:latin typeface="Arial" charset="0"/>
                <a:cs typeface="Arial" charset="0"/>
              </a:rPr>
              <a:t/>
            </a:r>
            <a:br>
              <a:rPr lang="en-US" sz="3200" smtClean="0">
                <a:latin typeface="Arial" charset="0"/>
                <a:cs typeface="Arial" charset="0"/>
              </a:rPr>
            </a:br>
            <a:r>
              <a:rPr lang="en-US" sz="2800" b="1" smtClean="0">
                <a:latin typeface="Arial" charset="0"/>
                <a:cs typeface="Arial" charset="0"/>
              </a:rPr>
              <a:t>Relative risk compared to non-diabetic persons</a:t>
            </a:r>
            <a:endParaRPr lang="en-US" sz="3200" smtClean="0">
              <a:latin typeface="Arial" charset="0"/>
              <a:cs typeface="Arial" charset="0"/>
            </a:endParaRPr>
          </a:p>
        </p:txBody>
      </p:sp>
      <p:pic>
        <p:nvPicPr>
          <p:cNvPr id="26627" name="Content Placeholder 3" descr="0.gif"/>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14400" y="2093913"/>
            <a:ext cx="7772400" cy="3759200"/>
          </a:xfrm>
        </p:spPr>
      </p:pic>
      <p:sp>
        <p:nvSpPr>
          <p:cNvPr id="26628" name="TextBox 4"/>
          <p:cNvSpPr txBox="1">
            <a:spLocks noChangeArrowheads="1"/>
          </p:cNvSpPr>
          <p:nvPr/>
        </p:nvSpPr>
        <p:spPr bwMode="auto">
          <a:xfrm>
            <a:off x="914400" y="6215063"/>
            <a:ext cx="7467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i="1"/>
              <a:t>Emerging Risk Factors Collaboration Lancet 2010; 375: 2215–22</a:t>
            </a:r>
            <a:endParaRPr lang="en-US"/>
          </a:p>
        </p:txBody>
      </p:sp>
    </p:spTree>
    <p:extLst>
      <p:ext uri="{BB962C8B-B14F-4D97-AF65-F5344CB8AC3E}">
        <p14:creationId xmlns:p14="http://schemas.microsoft.com/office/powerpoint/2010/main" val="629227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smtClean="0"/>
              <a:t>What is there left to study?</a:t>
            </a:r>
          </a:p>
        </p:txBody>
      </p:sp>
      <p:sp>
        <p:nvSpPr>
          <p:cNvPr id="3" name="Content Placeholder 2"/>
          <p:cNvSpPr>
            <a:spLocks noGrp="1"/>
          </p:cNvSpPr>
          <p:nvPr>
            <p:ph idx="1"/>
          </p:nvPr>
        </p:nvSpPr>
        <p:spPr>
          <a:xfrm>
            <a:off x="457200" y="1295400"/>
            <a:ext cx="8229600" cy="4525963"/>
          </a:xfrm>
        </p:spPr>
        <p:txBody>
          <a:bodyPr rtlCol="0">
            <a:normAutofit fontScale="92500" lnSpcReduction="10000"/>
          </a:bodyPr>
          <a:lstStyle/>
          <a:p>
            <a:pPr fontAlgn="auto">
              <a:spcAft>
                <a:spcPts val="0"/>
              </a:spcAft>
              <a:buFont typeface="Arial" pitchFamily="34" charset="0"/>
              <a:buChar char="•"/>
              <a:defRPr/>
            </a:pPr>
            <a:r>
              <a:rPr lang="en-US" dirty="0" smtClean="0">
                <a:latin typeface="Arial" pitchFamily="34" charset="0"/>
                <a:cs typeface="Arial" pitchFamily="34" charset="0"/>
              </a:rPr>
              <a:t>When MESA was designed, there was little information regarding </a:t>
            </a:r>
          </a:p>
          <a:p>
            <a:pPr lvl="1" fontAlgn="auto">
              <a:spcAft>
                <a:spcPts val="0"/>
              </a:spcAft>
              <a:buFont typeface="Arial" pitchFamily="34" charset="0"/>
              <a:buChar char="•"/>
              <a:defRPr/>
            </a:pPr>
            <a:r>
              <a:rPr lang="en-US" dirty="0" smtClean="0">
                <a:latin typeface="Arial" pitchFamily="34" charset="0"/>
                <a:cs typeface="Arial" pitchFamily="34" charset="0"/>
              </a:rPr>
              <a:t>CAC in populations with diabetes</a:t>
            </a:r>
          </a:p>
          <a:p>
            <a:pPr lvl="1" fontAlgn="auto">
              <a:spcAft>
                <a:spcPts val="0"/>
              </a:spcAft>
              <a:buFont typeface="Arial" pitchFamily="34" charset="0"/>
              <a:buChar char="•"/>
              <a:defRPr/>
            </a:pPr>
            <a:r>
              <a:rPr lang="en-US" dirty="0" smtClean="0">
                <a:latin typeface="Arial" pitchFamily="34" charset="0"/>
                <a:cs typeface="Arial" pitchFamily="34" charset="0"/>
              </a:rPr>
              <a:t>Relationship between DM, CAC and events</a:t>
            </a:r>
          </a:p>
          <a:p>
            <a:pPr lvl="2" fontAlgn="auto">
              <a:spcAft>
                <a:spcPts val="0"/>
              </a:spcAft>
              <a:buFont typeface="Arial" pitchFamily="34" charset="0"/>
              <a:buChar char="•"/>
              <a:defRPr/>
            </a:pPr>
            <a:r>
              <a:rPr lang="en-US" dirty="0" smtClean="0">
                <a:latin typeface="Arial" pitchFamily="34" charset="0"/>
                <a:cs typeface="Arial" pitchFamily="34" charset="0"/>
              </a:rPr>
              <a:t>Could CAC be helpful for further risk stratification?</a:t>
            </a:r>
          </a:p>
          <a:p>
            <a:pPr fontAlgn="auto">
              <a:spcAft>
                <a:spcPts val="0"/>
              </a:spcAft>
              <a:buFont typeface="Arial" pitchFamily="34" charset="0"/>
              <a:buChar char="•"/>
              <a:defRPr/>
            </a:pPr>
            <a:r>
              <a:rPr lang="en-US" dirty="0">
                <a:latin typeface="Arial" pitchFamily="34" charset="0"/>
                <a:cs typeface="Arial" pitchFamily="34" charset="0"/>
              </a:rPr>
              <a:t>F</a:t>
            </a:r>
            <a:r>
              <a:rPr lang="en-US" dirty="0" smtClean="0">
                <a:latin typeface="Arial" pitchFamily="34" charset="0"/>
                <a:cs typeface="Arial" pitchFamily="34" charset="0"/>
              </a:rPr>
              <a:t>ew large U.S. prospective studies exist with incident diabetes endpoints </a:t>
            </a:r>
          </a:p>
          <a:p>
            <a:pPr lvl="1" fontAlgn="auto">
              <a:spcAft>
                <a:spcPts val="0"/>
              </a:spcAft>
              <a:buFont typeface="Arial" pitchFamily="34" charset="0"/>
              <a:buChar char="•"/>
              <a:defRPr/>
            </a:pPr>
            <a:r>
              <a:rPr lang="en-US" dirty="0">
                <a:latin typeface="Arial" pitchFamily="34" charset="0"/>
                <a:cs typeface="Arial" pitchFamily="34" charset="0"/>
              </a:rPr>
              <a:t>N</a:t>
            </a:r>
            <a:r>
              <a:rPr lang="en-US" dirty="0" smtClean="0">
                <a:latin typeface="Arial" pitchFamily="34" charset="0"/>
                <a:cs typeface="Arial" pitchFamily="34" charset="0"/>
              </a:rPr>
              <a:t>one designed for that purpose exclusively</a:t>
            </a:r>
          </a:p>
          <a:p>
            <a:pPr lvl="1" fontAlgn="auto">
              <a:spcAft>
                <a:spcPts val="0"/>
              </a:spcAft>
              <a:buFont typeface="Arial" pitchFamily="34" charset="0"/>
              <a:buChar char="•"/>
              <a:defRPr/>
            </a:pPr>
            <a:r>
              <a:rPr lang="en-US" dirty="0">
                <a:latin typeface="Arial" pitchFamily="34" charset="0"/>
                <a:cs typeface="Arial" pitchFamily="34" charset="0"/>
              </a:rPr>
              <a:t>L</a:t>
            </a:r>
            <a:r>
              <a:rPr lang="en-US" dirty="0" smtClean="0">
                <a:latin typeface="Arial" pitchFamily="34" charset="0"/>
                <a:cs typeface="Arial" pitchFamily="34" charset="0"/>
              </a:rPr>
              <a:t>imited ethnic diversity</a:t>
            </a:r>
          </a:p>
          <a:p>
            <a:pPr fontAlgn="auto">
              <a:spcAft>
                <a:spcPts val="0"/>
              </a:spcAft>
              <a:buFont typeface="Arial" pitchFamily="34" charset="0"/>
              <a:buChar char="•"/>
              <a:defRPr/>
            </a:pPr>
            <a:r>
              <a:rPr lang="en-US" dirty="0" smtClean="0">
                <a:latin typeface="Arial" pitchFamily="34" charset="0"/>
                <a:cs typeface="Arial" pitchFamily="34" charset="0"/>
              </a:rPr>
              <a:t>Genetics of DM, CVD</a:t>
            </a:r>
            <a:endParaRPr lang="en-US" dirty="0"/>
          </a:p>
        </p:txBody>
      </p:sp>
    </p:spTree>
    <p:extLst>
      <p:ext uri="{BB962C8B-B14F-4D97-AF65-F5344CB8AC3E}">
        <p14:creationId xmlns:p14="http://schemas.microsoft.com/office/powerpoint/2010/main" val="67568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74638"/>
            <a:ext cx="8229600" cy="1477962"/>
          </a:xfrm>
        </p:spPr>
        <p:txBody>
          <a:bodyPr/>
          <a:lstStyle/>
          <a:p>
            <a:r>
              <a:rPr lang="en-US" dirty="0" smtClean="0"/>
              <a:t>MESA and Diabetes</a:t>
            </a:r>
          </a:p>
        </p:txBody>
      </p:sp>
      <p:sp>
        <p:nvSpPr>
          <p:cNvPr id="3" name="Content Placeholder 2"/>
          <p:cNvSpPr>
            <a:spLocks noGrp="1"/>
          </p:cNvSpPr>
          <p:nvPr>
            <p:ph idx="1"/>
          </p:nvPr>
        </p:nvSpPr>
        <p:spPr>
          <a:xfrm>
            <a:off x="381000" y="1828800"/>
            <a:ext cx="8229600" cy="4525963"/>
          </a:xfrm>
        </p:spPr>
        <p:txBody>
          <a:bodyPr rtlCol="0">
            <a:normAutofit fontScale="77500" lnSpcReduction="20000"/>
          </a:bodyPr>
          <a:lstStyle/>
          <a:p>
            <a:pPr marL="228600" indent="-228600" defTabSz="3055938" fontAlgn="auto">
              <a:lnSpc>
                <a:spcPct val="120000"/>
              </a:lnSpc>
              <a:spcAft>
                <a:spcPts val="0"/>
              </a:spcAft>
              <a:buFontTx/>
              <a:buChar char="•"/>
              <a:defRPr/>
            </a:pPr>
            <a:r>
              <a:rPr lang="en-US" sz="3400" dirty="0" smtClean="0">
                <a:latin typeface="Arial" pitchFamily="34" charset="0"/>
                <a:cs typeface="Arial" pitchFamily="34" charset="0"/>
              </a:rPr>
              <a:t>Active group of investigators  </a:t>
            </a:r>
          </a:p>
          <a:p>
            <a:pPr marL="228600" indent="-228600" defTabSz="3055938" fontAlgn="auto">
              <a:lnSpc>
                <a:spcPct val="120000"/>
              </a:lnSpc>
              <a:spcAft>
                <a:spcPts val="0"/>
              </a:spcAft>
              <a:buFontTx/>
              <a:buChar char="•"/>
              <a:defRPr/>
            </a:pPr>
            <a:r>
              <a:rPr lang="en-US" sz="3400" dirty="0" smtClean="0">
                <a:latin typeface="Arial" pitchFamily="34" charset="0"/>
                <a:cs typeface="Arial" pitchFamily="34" charset="0"/>
              </a:rPr>
              <a:t>At least 38 published papers focusing primarily on diabetes and closely related topics (e.g. insulin resistance)</a:t>
            </a:r>
          </a:p>
          <a:p>
            <a:pPr marL="228600" indent="-228600" defTabSz="3055938" fontAlgn="auto">
              <a:lnSpc>
                <a:spcPct val="120000"/>
              </a:lnSpc>
              <a:spcAft>
                <a:spcPts val="0"/>
              </a:spcAft>
              <a:buFontTx/>
              <a:buChar char="•"/>
              <a:defRPr/>
            </a:pPr>
            <a:r>
              <a:rPr lang="en-US" sz="3400" dirty="0" smtClean="0">
                <a:latin typeface="Arial" pitchFamily="34" charset="0"/>
                <a:cs typeface="Arial" pitchFamily="34" charset="0"/>
              </a:rPr>
              <a:t>Important phenotype for ancillary studies</a:t>
            </a:r>
          </a:p>
          <a:p>
            <a:pPr marL="228600" indent="-228600" defTabSz="3055938" fontAlgn="auto">
              <a:lnSpc>
                <a:spcPct val="120000"/>
              </a:lnSpc>
              <a:spcAft>
                <a:spcPts val="0"/>
              </a:spcAft>
              <a:buFontTx/>
              <a:buChar char="•"/>
              <a:defRPr/>
            </a:pPr>
            <a:r>
              <a:rPr lang="en-US" sz="3400" dirty="0" smtClean="0">
                <a:latin typeface="Arial" pitchFamily="34" charset="0"/>
                <a:cs typeface="Arial" pitchFamily="34" charset="0"/>
              </a:rPr>
              <a:t>At least 2 funded ancillary studies related to DM incidence</a:t>
            </a:r>
          </a:p>
          <a:p>
            <a:pPr marL="628650" lvl="1" indent="-228600" defTabSz="3055938" fontAlgn="auto">
              <a:lnSpc>
                <a:spcPct val="120000"/>
              </a:lnSpc>
              <a:spcAft>
                <a:spcPts val="0"/>
              </a:spcAft>
              <a:buFontTx/>
              <a:buChar char="•"/>
              <a:defRPr/>
            </a:pPr>
            <a:r>
              <a:rPr lang="en-US" sz="2200" dirty="0" smtClean="0">
                <a:latin typeface="Arial" pitchFamily="34" charset="0"/>
                <a:cs typeface="Arial" pitchFamily="34" charset="0"/>
              </a:rPr>
              <a:t>R21 (</a:t>
            </a:r>
            <a:r>
              <a:rPr lang="en-US" sz="2200" dirty="0" err="1" smtClean="0">
                <a:latin typeface="Arial" pitchFamily="34" charset="0"/>
                <a:cs typeface="Arial" pitchFamily="34" charset="0"/>
              </a:rPr>
              <a:t>Carnethon</a:t>
            </a:r>
            <a:r>
              <a:rPr lang="en-US" sz="2200" dirty="0" smtClean="0">
                <a:latin typeface="Arial" pitchFamily="34" charset="0"/>
                <a:cs typeface="Arial" pitchFamily="34" charset="0"/>
              </a:rPr>
              <a:t>) pooling cohorts to study diabetes among non-obese participants </a:t>
            </a:r>
          </a:p>
          <a:p>
            <a:pPr marL="628650" lvl="1" indent="-228600" defTabSz="3055938" fontAlgn="auto">
              <a:lnSpc>
                <a:spcPct val="120000"/>
              </a:lnSpc>
              <a:spcAft>
                <a:spcPts val="0"/>
              </a:spcAft>
              <a:buFontTx/>
              <a:buChar char="•"/>
              <a:defRPr/>
            </a:pPr>
            <a:r>
              <a:rPr lang="en-US" sz="2200" dirty="0" smtClean="0">
                <a:latin typeface="Arial" pitchFamily="34" charset="0"/>
                <a:cs typeface="Arial" pitchFamily="34" charset="0"/>
              </a:rPr>
              <a:t>Industry (Bertoni) validation of risk prediction testing in multi-ethnic sample</a:t>
            </a:r>
          </a:p>
        </p:txBody>
      </p:sp>
      <p:pic>
        <p:nvPicPr>
          <p:cNvPr id="17411" name="Picture 2" descr="http://www.mesa-nhlbi.org/siteblocks/images/MesaLogo-100x61.gif"/>
          <p:cNvPicPr>
            <a:picLocks noChangeAspect="1" noChangeArrowheads="1"/>
          </p:cNvPicPr>
          <p:nvPr/>
        </p:nvPicPr>
        <p:blipFill>
          <a:blip r:embed="rId2" cstate="print"/>
          <a:srcRect/>
          <a:stretch>
            <a:fillRect/>
          </a:stretch>
        </p:blipFill>
        <p:spPr bwMode="auto">
          <a:xfrm>
            <a:off x="381000" y="381000"/>
            <a:ext cx="1524000" cy="930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dirty="0" smtClean="0"/>
              <a:t>DM related Data</a:t>
            </a:r>
          </a:p>
        </p:txBody>
      </p:sp>
      <p:sp>
        <p:nvSpPr>
          <p:cNvPr id="3" name="Content Placeholder 2"/>
          <p:cNvSpPr>
            <a:spLocks noGrp="1"/>
          </p:cNvSpPr>
          <p:nvPr>
            <p:ph idx="1"/>
          </p:nvPr>
        </p:nvSpPr>
        <p:spPr>
          <a:xfrm>
            <a:off x="381000" y="1524000"/>
            <a:ext cx="8229600" cy="4525963"/>
          </a:xfrm>
        </p:spPr>
        <p:txBody>
          <a:bodyPr rtlCol="0">
            <a:noAutofit/>
          </a:bodyPr>
          <a:lstStyle/>
          <a:p>
            <a:pPr marL="285750" indent="-285750" defTabSz="3055938" fontAlgn="auto">
              <a:lnSpc>
                <a:spcPct val="110000"/>
              </a:lnSpc>
              <a:spcAft>
                <a:spcPts val="0"/>
              </a:spcAft>
              <a:buFontTx/>
              <a:buChar char="•"/>
              <a:defRPr/>
            </a:pPr>
            <a:r>
              <a:rPr lang="en-US" sz="2400" dirty="0" smtClean="0">
                <a:latin typeface="Arial" pitchFamily="34" charset="0"/>
                <a:cs typeface="Arial" pitchFamily="34" charset="0"/>
              </a:rPr>
              <a:t>Exams 1-5: Medication inventory </a:t>
            </a:r>
          </a:p>
          <a:p>
            <a:pPr marL="685800" lvl="1" defTabSz="3055938" fontAlgn="auto">
              <a:lnSpc>
                <a:spcPct val="110000"/>
              </a:lnSpc>
              <a:spcAft>
                <a:spcPts val="0"/>
              </a:spcAft>
              <a:buFontTx/>
              <a:buChar char="•"/>
              <a:defRPr/>
            </a:pPr>
            <a:r>
              <a:rPr lang="en-US" sz="2000" dirty="0" smtClean="0">
                <a:latin typeface="Arial" pitchFamily="34" charset="0"/>
                <a:cs typeface="Arial" pitchFamily="34" charset="0"/>
              </a:rPr>
              <a:t>Subclasses including oral agents, </a:t>
            </a:r>
            <a:r>
              <a:rPr lang="en-US" sz="2000" dirty="0" err="1" smtClean="0">
                <a:latin typeface="Arial" pitchFamily="34" charset="0"/>
                <a:cs typeface="Arial" pitchFamily="34" charset="0"/>
              </a:rPr>
              <a:t>insulins</a:t>
            </a:r>
            <a:endParaRPr lang="en-US" sz="2000" dirty="0" smtClean="0">
              <a:latin typeface="Arial" pitchFamily="34" charset="0"/>
              <a:cs typeface="Arial" pitchFamily="34" charset="0"/>
            </a:endParaRPr>
          </a:p>
          <a:p>
            <a:pPr marL="285750" indent="-285750" defTabSz="3055938" fontAlgn="auto">
              <a:lnSpc>
                <a:spcPct val="110000"/>
              </a:lnSpc>
              <a:spcAft>
                <a:spcPts val="0"/>
              </a:spcAft>
              <a:buFontTx/>
              <a:buChar char="•"/>
              <a:defRPr/>
            </a:pPr>
            <a:r>
              <a:rPr lang="en-US" sz="2400" dirty="0" smtClean="0">
                <a:latin typeface="Arial" pitchFamily="34" charset="0"/>
                <a:cs typeface="Arial" pitchFamily="34" charset="0"/>
              </a:rPr>
              <a:t>Exams 1-5: fasting serum glucose </a:t>
            </a:r>
          </a:p>
          <a:p>
            <a:pPr marL="285750" indent="-285750" defTabSz="3055938" fontAlgn="auto">
              <a:lnSpc>
                <a:spcPct val="110000"/>
              </a:lnSpc>
              <a:spcAft>
                <a:spcPts val="0"/>
              </a:spcAft>
              <a:buFontTx/>
              <a:buChar char="•"/>
              <a:defRPr/>
            </a:pPr>
            <a:r>
              <a:rPr lang="en-US" sz="2400" dirty="0" smtClean="0">
                <a:latin typeface="Arial" pitchFamily="34" charset="0"/>
                <a:cs typeface="Arial" pitchFamily="34" charset="0"/>
              </a:rPr>
              <a:t>Exams 1,5: Serum Insulin </a:t>
            </a:r>
          </a:p>
          <a:p>
            <a:pPr marL="285750" indent="-285750" defTabSz="3055938" fontAlgn="auto">
              <a:lnSpc>
                <a:spcPct val="110000"/>
              </a:lnSpc>
              <a:spcAft>
                <a:spcPts val="0"/>
              </a:spcAft>
              <a:buFontTx/>
              <a:buChar char="•"/>
              <a:defRPr/>
            </a:pPr>
            <a:r>
              <a:rPr lang="en-US" sz="2400" dirty="0" smtClean="0">
                <a:latin typeface="Arial" pitchFamily="34" charset="0"/>
                <a:cs typeface="Arial" pitchFamily="34" charset="0"/>
              </a:rPr>
              <a:t>Exam 2: Family history of diabetes</a:t>
            </a:r>
          </a:p>
          <a:p>
            <a:pPr marL="285750" indent="-285750" defTabSz="3055938" fontAlgn="auto">
              <a:lnSpc>
                <a:spcPct val="110000"/>
              </a:lnSpc>
              <a:spcAft>
                <a:spcPts val="0"/>
              </a:spcAft>
              <a:buFontTx/>
              <a:buChar char="•"/>
              <a:defRPr/>
            </a:pPr>
            <a:r>
              <a:rPr lang="en-US" sz="2400" dirty="0" smtClean="0">
                <a:latin typeface="Arial" pitchFamily="34" charset="0"/>
                <a:cs typeface="Arial" pitchFamily="34" charset="0"/>
              </a:rPr>
              <a:t>Exam 2, 5: Hemoglobin A1c</a:t>
            </a:r>
          </a:p>
          <a:p>
            <a:pPr marL="285750" indent="-285750" defTabSz="3055938" fontAlgn="auto">
              <a:lnSpc>
                <a:spcPct val="110000"/>
              </a:lnSpc>
              <a:spcAft>
                <a:spcPts val="0"/>
              </a:spcAft>
              <a:buFontTx/>
              <a:buChar char="•"/>
              <a:defRPr/>
            </a:pPr>
            <a:r>
              <a:rPr lang="en-US" sz="2400" dirty="0" smtClean="0">
                <a:latin typeface="Arial" pitchFamily="34" charset="0"/>
                <a:cs typeface="Arial" pitchFamily="34" charset="0"/>
              </a:rPr>
              <a:t>Related phenotypes: weight, waist circumference, BP, lipids at each exam.</a:t>
            </a:r>
          </a:p>
        </p:txBody>
      </p:sp>
      <p:pic>
        <p:nvPicPr>
          <p:cNvPr id="18435" name="Picture 2" descr="http://www.mesa-nhlbi.org/siteblocks/images/MesaLogo-100x61.gif"/>
          <p:cNvPicPr>
            <a:picLocks noChangeAspect="1" noChangeArrowheads="1"/>
          </p:cNvPicPr>
          <p:nvPr/>
        </p:nvPicPr>
        <p:blipFill>
          <a:blip r:embed="rId2" cstate="print"/>
          <a:srcRect/>
          <a:stretch>
            <a:fillRect/>
          </a:stretch>
        </p:blipFill>
        <p:spPr bwMode="auto">
          <a:xfrm>
            <a:off x="381000" y="381000"/>
            <a:ext cx="1524000" cy="930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219200" y="274638"/>
            <a:ext cx="7467600" cy="1143000"/>
          </a:xfrm>
        </p:spPr>
        <p:txBody>
          <a:bodyPr/>
          <a:lstStyle/>
          <a:p>
            <a:r>
              <a:rPr lang="en-US" sz="4000" dirty="0" smtClean="0"/>
              <a:t>Baseline Characteristics, 2000-02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0680071"/>
              </p:ext>
            </p:extLst>
          </p:nvPr>
        </p:nvGraphicFramePr>
        <p:xfrm>
          <a:off x="381000" y="1447800"/>
          <a:ext cx="8305800" cy="3931263"/>
        </p:xfrm>
        <a:graphic>
          <a:graphicData uri="http://schemas.openxmlformats.org/drawingml/2006/table">
            <a:tbl>
              <a:tblPr/>
              <a:tblGrid>
                <a:gridCol w="2484062"/>
                <a:gridCol w="1275240"/>
                <a:gridCol w="1275240"/>
                <a:gridCol w="1753456"/>
                <a:gridCol w="1517802"/>
              </a:tblGrid>
              <a:tr h="352530">
                <a:tc>
                  <a:txBody>
                    <a:bodyPr/>
                    <a:lstStyle/>
                    <a:p>
                      <a:pPr marL="0" marR="0">
                        <a:lnSpc>
                          <a:spcPct val="115000"/>
                        </a:lnSpc>
                        <a:spcBef>
                          <a:spcPts val="0"/>
                        </a:spcBef>
                        <a:spcAft>
                          <a:spcPts val="0"/>
                        </a:spcAft>
                      </a:pPr>
                      <a:endParaRPr lang="en-US" sz="1200" b="1" dirty="0">
                        <a:solidFill>
                          <a:srgbClr val="000000"/>
                        </a:solidFill>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600" b="1" dirty="0">
                          <a:solidFill>
                            <a:srgbClr val="FF0000"/>
                          </a:solidFill>
                          <a:latin typeface="Times New Roman"/>
                          <a:ea typeface="Times New Roman"/>
                        </a:rPr>
                        <a:t>White</a:t>
                      </a: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600" b="1" dirty="0">
                          <a:solidFill>
                            <a:srgbClr val="FF0000"/>
                          </a:solidFill>
                          <a:latin typeface="Times New Roman"/>
                          <a:ea typeface="Times New Roman"/>
                        </a:rPr>
                        <a:t>Chinese</a:t>
                      </a: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600" b="1" dirty="0">
                          <a:solidFill>
                            <a:srgbClr val="FF0000"/>
                          </a:solidFill>
                          <a:latin typeface="Times New Roman"/>
                          <a:ea typeface="Times New Roman"/>
                        </a:rPr>
                        <a:t>African American</a:t>
                      </a: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600" b="1" dirty="0">
                          <a:solidFill>
                            <a:srgbClr val="FF0000"/>
                          </a:solidFill>
                          <a:latin typeface="Times New Roman"/>
                          <a:ea typeface="Times New Roman"/>
                        </a:rPr>
                        <a:t>Hispanic</a:t>
                      </a: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352530">
                <a:tc>
                  <a:txBody>
                    <a:bodyPr/>
                    <a:lstStyle/>
                    <a:p>
                      <a:pPr marL="0" marR="0">
                        <a:lnSpc>
                          <a:spcPct val="115000"/>
                        </a:lnSpc>
                        <a:spcBef>
                          <a:spcPts val="0"/>
                        </a:spcBef>
                        <a:spcAft>
                          <a:spcPts val="0"/>
                        </a:spcAft>
                      </a:pPr>
                      <a:r>
                        <a:rPr lang="en-US" sz="1400" b="1" dirty="0">
                          <a:solidFill>
                            <a:srgbClr val="000000"/>
                          </a:solidFill>
                          <a:latin typeface="Arial" pitchFamily="34" charset="0"/>
                          <a:ea typeface="Times New Roman"/>
                          <a:cs typeface="Arial" pitchFamily="34" charset="0"/>
                        </a:rPr>
                        <a:t>Characteristic</a:t>
                      </a:r>
                      <a:endParaRPr lang="en-US" sz="1400" b="1" dirty="0">
                        <a:latin typeface="Arial" pitchFamily="34" charset="0"/>
                        <a:ea typeface="Times New Roman"/>
                        <a:cs typeface="Arial"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solidFill>
                            <a:srgbClr val="000000"/>
                          </a:solidFill>
                          <a:latin typeface="Times New Roman"/>
                          <a:ea typeface="Times New Roman"/>
                        </a:rPr>
                        <a:t>N=2614</a:t>
                      </a:r>
                      <a:endParaRPr lang="en-US" sz="1600" b="1" dirty="0">
                        <a:latin typeface="Times New Roman"/>
                        <a:ea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solidFill>
                            <a:srgbClr val="000000"/>
                          </a:solidFill>
                          <a:latin typeface="Times New Roman"/>
                          <a:ea typeface="Times New Roman"/>
                        </a:rPr>
                        <a:t>N=801</a:t>
                      </a:r>
                      <a:endParaRPr lang="en-US" sz="1600" b="1" dirty="0">
                        <a:latin typeface="Times New Roman"/>
                        <a:ea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solidFill>
                            <a:srgbClr val="000000"/>
                          </a:solidFill>
                          <a:latin typeface="Times New Roman"/>
                          <a:ea typeface="Times New Roman"/>
                        </a:rPr>
                        <a:t>N=1881</a:t>
                      </a:r>
                      <a:endParaRPr lang="en-US" sz="1600" b="1" dirty="0">
                        <a:latin typeface="Times New Roman"/>
                        <a:ea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solidFill>
                            <a:srgbClr val="000000"/>
                          </a:solidFill>
                          <a:latin typeface="Times New Roman"/>
                          <a:ea typeface="Times New Roman"/>
                        </a:rPr>
                        <a:t>N=1494</a:t>
                      </a:r>
                      <a:endParaRPr lang="en-US" sz="1600" b="1" dirty="0">
                        <a:latin typeface="Times New Roman"/>
                        <a:ea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r h="358467">
                <a:tc>
                  <a:txBody>
                    <a:bodyPr/>
                    <a:lstStyle/>
                    <a:p>
                      <a:pPr marL="0" marR="0">
                        <a:lnSpc>
                          <a:spcPct val="115000"/>
                        </a:lnSpc>
                        <a:spcBef>
                          <a:spcPts val="0"/>
                        </a:spcBef>
                        <a:spcAft>
                          <a:spcPts val="0"/>
                        </a:spcAft>
                      </a:pPr>
                      <a:r>
                        <a:rPr lang="en-US" sz="1400" b="1" dirty="0">
                          <a:latin typeface="Arial" pitchFamily="34" charset="0"/>
                          <a:ea typeface="Times New Roman"/>
                          <a:cs typeface="Arial" pitchFamily="34" charset="0"/>
                        </a:rPr>
                        <a:t> Age</a:t>
                      </a: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b="1" dirty="0" smtClean="0">
                          <a:solidFill>
                            <a:srgbClr val="000000"/>
                          </a:solidFill>
                          <a:latin typeface="Arial" pitchFamily="34" charset="0"/>
                          <a:ea typeface="Times New Roman"/>
                          <a:cs typeface="Arial" pitchFamily="34" charset="0"/>
                        </a:rPr>
                        <a:t>63 </a:t>
                      </a:r>
                      <a:r>
                        <a:rPr lang="en-US" sz="1800" b="1" dirty="0">
                          <a:solidFill>
                            <a:srgbClr val="000000"/>
                          </a:solidFill>
                          <a:latin typeface="Arial" pitchFamily="34" charset="0"/>
                          <a:ea typeface="Times New Roman"/>
                          <a:cs typeface="Arial" pitchFamily="34" charset="0"/>
                        </a:rPr>
                        <a:t>(</a:t>
                      </a:r>
                      <a:r>
                        <a:rPr lang="en-US" sz="1800" b="1" dirty="0" smtClean="0">
                          <a:solidFill>
                            <a:srgbClr val="000000"/>
                          </a:solidFill>
                          <a:latin typeface="Arial" pitchFamily="34" charset="0"/>
                          <a:ea typeface="Times New Roman"/>
                          <a:cs typeface="Arial" pitchFamily="34" charset="0"/>
                        </a:rPr>
                        <a:t>10)</a:t>
                      </a:r>
                      <a:endParaRPr lang="en-US" sz="1800" b="1" dirty="0">
                        <a:latin typeface="Arial" pitchFamily="34" charset="0"/>
                        <a:ea typeface="Times New Roman"/>
                        <a:cs typeface="Arial"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b="1" dirty="0" smtClean="0">
                          <a:solidFill>
                            <a:srgbClr val="000000"/>
                          </a:solidFill>
                          <a:latin typeface="Arial" pitchFamily="34" charset="0"/>
                          <a:ea typeface="Times New Roman"/>
                          <a:cs typeface="Arial" pitchFamily="34" charset="0"/>
                        </a:rPr>
                        <a:t>62</a:t>
                      </a:r>
                      <a:r>
                        <a:rPr lang="en-US" sz="1800" b="1" baseline="0" dirty="0" smtClean="0">
                          <a:solidFill>
                            <a:srgbClr val="000000"/>
                          </a:solidFill>
                          <a:latin typeface="Arial" pitchFamily="34" charset="0"/>
                          <a:ea typeface="Times New Roman"/>
                          <a:cs typeface="Arial" pitchFamily="34" charset="0"/>
                        </a:rPr>
                        <a:t> </a:t>
                      </a:r>
                      <a:r>
                        <a:rPr lang="en-US" sz="1800" b="1" dirty="0" smtClean="0">
                          <a:solidFill>
                            <a:srgbClr val="000000"/>
                          </a:solidFill>
                          <a:latin typeface="Arial" pitchFamily="34" charset="0"/>
                          <a:ea typeface="Times New Roman"/>
                          <a:cs typeface="Arial" pitchFamily="34" charset="0"/>
                        </a:rPr>
                        <a:t>(10)</a:t>
                      </a:r>
                      <a:endParaRPr lang="en-US" sz="1800" b="1" dirty="0">
                        <a:latin typeface="Arial" pitchFamily="34" charset="0"/>
                        <a:ea typeface="Times New Roman"/>
                        <a:cs typeface="Arial"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b="1" dirty="0" smtClean="0">
                          <a:solidFill>
                            <a:srgbClr val="000000"/>
                          </a:solidFill>
                          <a:latin typeface="Arial" pitchFamily="34" charset="0"/>
                          <a:ea typeface="Times New Roman"/>
                          <a:cs typeface="Arial" pitchFamily="34" charset="0"/>
                        </a:rPr>
                        <a:t>62</a:t>
                      </a:r>
                      <a:r>
                        <a:rPr lang="en-US" sz="1800" b="1" baseline="0" dirty="0" smtClean="0">
                          <a:solidFill>
                            <a:srgbClr val="000000"/>
                          </a:solidFill>
                          <a:latin typeface="Arial" pitchFamily="34" charset="0"/>
                          <a:ea typeface="Times New Roman"/>
                          <a:cs typeface="Arial" pitchFamily="34" charset="0"/>
                        </a:rPr>
                        <a:t> </a:t>
                      </a:r>
                      <a:r>
                        <a:rPr lang="en-US" sz="1800" b="1" dirty="0" smtClean="0">
                          <a:solidFill>
                            <a:srgbClr val="000000"/>
                          </a:solidFill>
                          <a:latin typeface="Arial" pitchFamily="34" charset="0"/>
                          <a:ea typeface="Times New Roman"/>
                          <a:cs typeface="Arial" pitchFamily="34" charset="0"/>
                        </a:rPr>
                        <a:t>(10)</a:t>
                      </a:r>
                      <a:endParaRPr lang="en-US" sz="1800" b="1" dirty="0">
                        <a:latin typeface="Arial" pitchFamily="34" charset="0"/>
                        <a:ea typeface="Times New Roman"/>
                        <a:cs typeface="Arial"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b="1" dirty="0" smtClean="0">
                          <a:solidFill>
                            <a:srgbClr val="000000"/>
                          </a:solidFill>
                          <a:latin typeface="Arial" pitchFamily="34" charset="0"/>
                          <a:ea typeface="Times New Roman"/>
                          <a:cs typeface="Arial" pitchFamily="34" charset="0"/>
                        </a:rPr>
                        <a:t>61(10)</a:t>
                      </a:r>
                      <a:endParaRPr lang="en-US" sz="1800" b="1" dirty="0">
                        <a:latin typeface="Arial" pitchFamily="34" charset="0"/>
                        <a:ea typeface="Times New Roman"/>
                        <a:cs typeface="Arial"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358467">
                <a:tc>
                  <a:txBody>
                    <a:bodyPr/>
                    <a:lstStyle/>
                    <a:p>
                      <a:pPr marL="0" marR="0">
                        <a:lnSpc>
                          <a:spcPct val="115000"/>
                        </a:lnSpc>
                        <a:spcBef>
                          <a:spcPts val="0"/>
                        </a:spcBef>
                        <a:spcAft>
                          <a:spcPts val="0"/>
                        </a:spcAft>
                      </a:pPr>
                      <a:r>
                        <a:rPr lang="en-US" sz="1400" b="1" dirty="0" smtClean="0">
                          <a:latin typeface="Arial" pitchFamily="34" charset="0"/>
                          <a:ea typeface="Times New Roman"/>
                          <a:cs typeface="Arial" pitchFamily="34" charset="0"/>
                        </a:rPr>
                        <a:t>Female</a:t>
                      </a:r>
                      <a:endParaRPr lang="en-US" sz="1400" b="1"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b="1" dirty="0" smtClean="0">
                          <a:solidFill>
                            <a:srgbClr val="000000"/>
                          </a:solidFill>
                          <a:latin typeface="Arial" pitchFamily="34" charset="0"/>
                          <a:ea typeface="Times New Roman"/>
                          <a:cs typeface="Arial" pitchFamily="34" charset="0"/>
                        </a:rPr>
                        <a:t>52%</a:t>
                      </a:r>
                      <a:endParaRPr lang="en-US" sz="1800" b="1"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b="1" dirty="0" smtClean="0">
                          <a:solidFill>
                            <a:srgbClr val="000000"/>
                          </a:solidFill>
                          <a:latin typeface="Arial" pitchFamily="34" charset="0"/>
                          <a:ea typeface="Times New Roman"/>
                          <a:cs typeface="Arial" pitchFamily="34" charset="0"/>
                        </a:rPr>
                        <a:t>51%</a:t>
                      </a:r>
                      <a:endParaRPr lang="en-US" sz="1800" b="1"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b="1" dirty="0" smtClean="0">
                          <a:solidFill>
                            <a:srgbClr val="000000"/>
                          </a:solidFill>
                          <a:latin typeface="Arial" pitchFamily="34" charset="0"/>
                          <a:ea typeface="Times New Roman"/>
                          <a:cs typeface="Arial" pitchFamily="34" charset="0"/>
                        </a:rPr>
                        <a:t>55%</a:t>
                      </a:r>
                      <a:endParaRPr lang="en-US" sz="1800" b="1"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b="1" dirty="0" smtClean="0">
                          <a:solidFill>
                            <a:srgbClr val="000000"/>
                          </a:solidFill>
                          <a:latin typeface="Arial" pitchFamily="34" charset="0"/>
                          <a:ea typeface="Times New Roman"/>
                          <a:cs typeface="Arial" pitchFamily="34" charset="0"/>
                        </a:rPr>
                        <a:t>52%</a:t>
                      </a:r>
                      <a:endParaRPr lang="en-US" sz="1800" b="1" dirty="0">
                        <a:latin typeface="Arial" pitchFamily="34" charset="0"/>
                        <a:ea typeface="Times New Roman"/>
                        <a:cs typeface="Arial" pitchFamily="34" charset="0"/>
                      </a:endParaRPr>
                    </a:p>
                  </a:txBody>
                  <a:tcPr marL="68580" marR="68580" marT="0" marB="0" anchor="b">
                    <a:lnL>
                      <a:noFill/>
                    </a:lnL>
                    <a:lnR>
                      <a:noFill/>
                    </a:lnR>
                    <a:lnT>
                      <a:noFill/>
                    </a:lnT>
                    <a:lnB>
                      <a:noFill/>
                    </a:lnB>
                  </a:tcPr>
                </a:tc>
              </a:tr>
              <a:tr h="358467">
                <a:tc>
                  <a:txBody>
                    <a:bodyPr/>
                    <a:lstStyle/>
                    <a:p>
                      <a:pPr marL="0" marR="0">
                        <a:lnSpc>
                          <a:spcPct val="115000"/>
                        </a:lnSpc>
                        <a:spcBef>
                          <a:spcPts val="0"/>
                        </a:spcBef>
                        <a:spcAft>
                          <a:spcPts val="0"/>
                        </a:spcAft>
                      </a:pPr>
                      <a:r>
                        <a:rPr lang="en-US" sz="1400" b="1" dirty="0">
                          <a:latin typeface="Arial" pitchFamily="34" charset="0"/>
                          <a:ea typeface="Times New Roman"/>
                          <a:cs typeface="Arial" pitchFamily="34" charset="0"/>
                        </a:rPr>
                        <a:t>Current Smoking</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b="1" dirty="0" smtClean="0">
                          <a:solidFill>
                            <a:srgbClr val="000000"/>
                          </a:solidFill>
                          <a:latin typeface="Arial" pitchFamily="34" charset="0"/>
                          <a:ea typeface="Times New Roman"/>
                          <a:cs typeface="Arial" pitchFamily="34" charset="0"/>
                        </a:rPr>
                        <a:t>12%</a:t>
                      </a:r>
                      <a:endParaRPr lang="en-US" sz="1800" b="1"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b="1" dirty="0" smtClean="0">
                          <a:solidFill>
                            <a:srgbClr val="000000"/>
                          </a:solidFill>
                          <a:latin typeface="Arial" pitchFamily="34" charset="0"/>
                          <a:ea typeface="Times New Roman"/>
                          <a:cs typeface="Arial" pitchFamily="34" charset="0"/>
                        </a:rPr>
                        <a:t>6%</a:t>
                      </a:r>
                      <a:endParaRPr lang="en-US" sz="1800" b="1"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b="1" dirty="0" smtClean="0">
                          <a:solidFill>
                            <a:srgbClr val="000000"/>
                          </a:solidFill>
                          <a:latin typeface="Arial" pitchFamily="34" charset="0"/>
                          <a:ea typeface="Times New Roman"/>
                          <a:cs typeface="Arial" pitchFamily="34" charset="0"/>
                        </a:rPr>
                        <a:t>18%</a:t>
                      </a:r>
                      <a:endParaRPr lang="en-US" sz="1800" b="1"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b="1" dirty="0" smtClean="0">
                          <a:solidFill>
                            <a:srgbClr val="000000"/>
                          </a:solidFill>
                          <a:latin typeface="Arial" pitchFamily="34" charset="0"/>
                          <a:ea typeface="Times New Roman"/>
                          <a:cs typeface="Arial" pitchFamily="34" charset="0"/>
                        </a:rPr>
                        <a:t>14%</a:t>
                      </a:r>
                      <a:endParaRPr lang="en-US" sz="1800" b="1" dirty="0">
                        <a:latin typeface="Arial" pitchFamily="34" charset="0"/>
                        <a:ea typeface="Times New Roman"/>
                        <a:cs typeface="Arial" pitchFamily="34" charset="0"/>
                      </a:endParaRPr>
                    </a:p>
                  </a:txBody>
                  <a:tcPr marL="68580" marR="68580" marT="0" marB="0" anchor="b">
                    <a:lnL>
                      <a:noFill/>
                    </a:lnL>
                    <a:lnR>
                      <a:noFill/>
                    </a:lnR>
                    <a:lnT>
                      <a:noFill/>
                    </a:lnT>
                    <a:lnB>
                      <a:noFill/>
                    </a:lnB>
                  </a:tcPr>
                </a:tc>
              </a:tr>
              <a:tr h="358467">
                <a:tc>
                  <a:txBody>
                    <a:bodyPr/>
                    <a:lstStyle/>
                    <a:p>
                      <a:pPr marL="0" marR="0">
                        <a:lnSpc>
                          <a:spcPct val="115000"/>
                        </a:lnSpc>
                        <a:spcBef>
                          <a:spcPts val="0"/>
                        </a:spcBef>
                        <a:spcAft>
                          <a:spcPts val="0"/>
                        </a:spcAft>
                      </a:pPr>
                      <a:r>
                        <a:rPr lang="en-US" sz="1400" b="1" dirty="0">
                          <a:latin typeface="Arial" pitchFamily="34" charset="0"/>
                          <a:ea typeface="Times New Roman"/>
                          <a:cs typeface="Arial" pitchFamily="34" charset="0"/>
                        </a:rPr>
                        <a:t>BMI (</a:t>
                      </a:r>
                      <a:r>
                        <a:rPr lang="en-US" sz="1400" b="1" dirty="0" smtClean="0">
                          <a:latin typeface="Arial" pitchFamily="34" charset="0"/>
                          <a:ea typeface="Times New Roman"/>
                          <a:cs typeface="Arial" pitchFamily="34" charset="0"/>
                        </a:rPr>
                        <a:t>kg/m2</a:t>
                      </a:r>
                      <a:r>
                        <a:rPr lang="en-US" sz="1400" b="1" dirty="0">
                          <a:latin typeface="Arial" pitchFamily="34" charset="0"/>
                          <a:ea typeface="Times New Roman"/>
                          <a:cs typeface="Arial" pitchFamily="34" charset="0"/>
                        </a:rPr>
                        <a:t>)</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b="1" dirty="0" smtClean="0">
                          <a:solidFill>
                            <a:srgbClr val="000000"/>
                          </a:solidFill>
                          <a:latin typeface="Arial" pitchFamily="34" charset="0"/>
                          <a:ea typeface="Times New Roman"/>
                          <a:cs typeface="Arial" pitchFamily="34" charset="0"/>
                        </a:rPr>
                        <a:t>27.5 (5)</a:t>
                      </a:r>
                      <a:endParaRPr lang="en-US" sz="1800" b="1"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b="1" dirty="0" smtClean="0">
                          <a:solidFill>
                            <a:srgbClr val="000000"/>
                          </a:solidFill>
                          <a:latin typeface="Arial" pitchFamily="34" charset="0"/>
                          <a:ea typeface="Times New Roman"/>
                          <a:cs typeface="Arial" pitchFamily="34" charset="0"/>
                        </a:rPr>
                        <a:t>24.0 </a:t>
                      </a:r>
                      <a:r>
                        <a:rPr lang="en-US" sz="1800" b="1" dirty="0">
                          <a:solidFill>
                            <a:srgbClr val="000000"/>
                          </a:solidFill>
                          <a:latin typeface="Arial" pitchFamily="34" charset="0"/>
                          <a:ea typeface="Times New Roman"/>
                          <a:cs typeface="Arial" pitchFamily="34" charset="0"/>
                        </a:rPr>
                        <a:t>(</a:t>
                      </a:r>
                      <a:r>
                        <a:rPr lang="en-US" sz="1800" b="1" dirty="0" smtClean="0">
                          <a:solidFill>
                            <a:srgbClr val="000000"/>
                          </a:solidFill>
                          <a:latin typeface="Arial" pitchFamily="34" charset="0"/>
                          <a:ea typeface="Times New Roman"/>
                          <a:cs typeface="Arial" pitchFamily="34" charset="0"/>
                        </a:rPr>
                        <a:t>3)</a:t>
                      </a:r>
                      <a:endParaRPr lang="en-US" sz="1800" b="1"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b="1" dirty="0" smtClean="0">
                          <a:solidFill>
                            <a:srgbClr val="000000"/>
                          </a:solidFill>
                          <a:latin typeface="Arial" pitchFamily="34" charset="0"/>
                          <a:ea typeface="Times New Roman"/>
                          <a:cs typeface="Arial" pitchFamily="34" charset="0"/>
                        </a:rPr>
                        <a:t>30.2 (6)</a:t>
                      </a:r>
                      <a:endParaRPr lang="en-US" sz="1800" b="1"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b="1" dirty="0" smtClean="0">
                          <a:solidFill>
                            <a:srgbClr val="000000"/>
                          </a:solidFill>
                          <a:latin typeface="Arial" pitchFamily="34" charset="0"/>
                          <a:ea typeface="Times New Roman"/>
                          <a:cs typeface="Arial" pitchFamily="34" charset="0"/>
                        </a:rPr>
                        <a:t>29.4 (5)</a:t>
                      </a:r>
                      <a:endParaRPr lang="en-US" sz="1800" b="1" dirty="0">
                        <a:latin typeface="Arial" pitchFamily="34" charset="0"/>
                        <a:ea typeface="Times New Roman"/>
                        <a:cs typeface="Arial" pitchFamily="34" charset="0"/>
                      </a:endParaRPr>
                    </a:p>
                  </a:txBody>
                  <a:tcPr marL="68580" marR="68580" marT="0" marB="0" anchor="b">
                    <a:lnL>
                      <a:noFill/>
                    </a:lnL>
                    <a:lnR>
                      <a:noFill/>
                    </a:lnR>
                    <a:lnT>
                      <a:noFill/>
                    </a:lnT>
                    <a:lnB>
                      <a:noFill/>
                    </a:lnB>
                  </a:tcPr>
                </a:tc>
              </a:tr>
              <a:tr h="358467">
                <a:tc>
                  <a:txBody>
                    <a:bodyPr/>
                    <a:lstStyle/>
                    <a:p>
                      <a:pPr marL="0" marR="0">
                        <a:lnSpc>
                          <a:spcPct val="115000"/>
                        </a:lnSpc>
                        <a:spcBef>
                          <a:spcPts val="0"/>
                        </a:spcBef>
                        <a:spcAft>
                          <a:spcPts val="0"/>
                        </a:spcAft>
                      </a:pPr>
                      <a:r>
                        <a:rPr lang="en-US" sz="1400" b="1" dirty="0">
                          <a:latin typeface="Arial" pitchFamily="34" charset="0"/>
                          <a:ea typeface="Times New Roman"/>
                          <a:cs typeface="Arial" pitchFamily="34" charset="0"/>
                        </a:rPr>
                        <a:t>Hypertension </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b="1" dirty="0" smtClean="0">
                          <a:solidFill>
                            <a:srgbClr val="000000"/>
                          </a:solidFill>
                          <a:latin typeface="Arial" pitchFamily="34" charset="0"/>
                          <a:ea typeface="Times New Roman"/>
                          <a:cs typeface="Arial" pitchFamily="34" charset="0"/>
                        </a:rPr>
                        <a:t>39%</a:t>
                      </a:r>
                      <a:endParaRPr lang="en-US" sz="1800" b="1"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b="1" dirty="0" smtClean="0">
                          <a:solidFill>
                            <a:srgbClr val="000000"/>
                          </a:solidFill>
                          <a:latin typeface="Arial" pitchFamily="34" charset="0"/>
                          <a:ea typeface="Times New Roman"/>
                          <a:cs typeface="Arial" pitchFamily="34" charset="0"/>
                        </a:rPr>
                        <a:t>37%</a:t>
                      </a:r>
                      <a:endParaRPr lang="en-US" sz="1800" b="1"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b="1" dirty="0" smtClean="0">
                          <a:solidFill>
                            <a:srgbClr val="000000"/>
                          </a:solidFill>
                          <a:latin typeface="Arial" pitchFamily="34" charset="0"/>
                          <a:ea typeface="Times New Roman"/>
                          <a:cs typeface="Arial" pitchFamily="34" charset="0"/>
                        </a:rPr>
                        <a:t>59%</a:t>
                      </a:r>
                      <a:endParaRPr lang="en-US" sz="1800" b="1"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b="1" dirty="0" smtClean="0">
                          <a:solidFill>
                            <a:srgbClr val="000000"/>
                          </a:solidFill>
                          <a:latin typeface="Arial" pitchFamily="34" charset="0"/>
                          <a:ea typeface="Times New Roman"/>
                          <a:cs typeface="Arial" pitchFamily="34" charset="0"/>
                        </a:rPr>
                        <a:t>42%</a:t>
                      </a:r>
                      <a:endParaRPr lang="en-US" sz="1800" b="1" dirty="0">
                        <a:latin typeface="Arial" pitchFamily="34" charset="0"/>
                        <a:ea typeface="Times New Roman"/>
                        <a:cs typeface="Arial" pitchFamily="34" charset="0"/>
                      </a:endParaRPr>
                    </a:p>
                  </a:txBody>
                  <a:tcPr marL="68580" marR="68580" marT="0" marB="0" anchor="b">
                    <a:lnL>
                      <a:noFill/>
                    </a:lnL>
                    <a:lnR>
                      <a:noFill/>
                    </a:lnR>
                    <a:lnT>
                      <a:noFill/>
                    </a:lnT>
                    <a:lnB>
                      <a:noFill/>
                    </a:lnB>
                  </a:tcPr>
                </a:tc>
              </a:tr>
              <a:tr h="358467">
                <a:tc>
                  <a:txBody>
                    <a:bodyPr/>
                    <a:lstStyle/>
                    <a:p>
                      <a:pPr marL="0" marR="0">
                        <a:lnSpc>
                          <a:spcPct val="115000"/>
                        </a:lnSpc>
                        <a:spcBef>
                          <a:spcPts val="0"/>
                        </a:spcBef>
                        <a:spcAft>
                          <a:spcPts val="0"/>
                        </a:spcAft>
                      </a:pPr>
                      <a:r>
                        <a:rPr lang="en-US" sz="1400" b="1" dirty="0">
                          <a:latin typeface="Arial" pitchFamily="34" charset="0"/>
                          <a:ea typeface="Times New Roman"/>
                          <a:cs typeface="Arial" pitchFamily="34" charset="0"/>
                        </a:rPr>
                        <a:t>SBP (mmHg)</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b="1" dirty="0" smtClean="0">
                          <a:solidFill>
                            <a:srgbClr val="000000"/>
                          </a:solidFill>
                          <a:latin typeface="Arial" pitchFamily="34" charset="0"/>
                          <a:ea typeface="Times New Roman"/>
                          <a:cs typeface="Arial" pitchFamily="34" charset="0"/>
                        </a:rPr>
                        <a:t>123 (20)</a:t>
                      </a:r>
                      <a:endParaRPr lang="en-US" sz="1800" b="1"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b="1" dirty="0" smtClean="0">
                          <a:solidFill>
                            <a:srgbClr val="000000"/>
                          </a:solidFill>
                          <a:latin typeface="Arial" pitchFamily="34" charset="0"/>
                          <a:ea typeface="Times New Roman"/>
                          <a:cs typeface="Arial" pitchFamily="34" charset="0"/>
                        </a:rPr>
                        <a:t>125 </a:t>
                      </a:r>
                      <a:r>
                        <a:rPr lang="en-US" sz="1800" b="1" dirty="0">
                          <a:solidFill>
                            <a:srgbClr val="000000"/>
                          </a:solidFill>
                          <a:latin typeface="Arial" pitchFamily="34" charset="0"/>
                          <a:ea typeface="Times New Roman"/>
                          <a:cs typeface="Arial" pitchFamily="34" charset="0"/>
                        </a:rPr>
                        <a:t>(</a:t>
                      </a:r>
                      <a:r>
                        <a:rPr lang="en-US" sz="1800" b="1" dirty="0" smtClean="0">
                          <a:solidFill>
                            <a:srgbClr val="000000"/>
                          </a:solidFill>
                          <a:latin typeface="Arial" pitchFamily="34" charset="0"/>
                          <a:ea typeface="Times New Roman"/>
                          <a:cs typeface="Arial" pitchFamily="34" charset="0"/>
                        </a:rPr>
                        <a:t>22)</a:t>
                      </a:r>
                      <a:endParaRPr lang="en-US" sz="1800" b="1"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b="1" dirty="0" smtClean="0">
                          <a:solidFill>
                            <a:srgbClr val="000000"/>
                          </a:solidFill>
                          <a:latin typeface="Arial" pitchFamily="34" charset="0"/>
                          <a:ea typeface="Times New Roman"/>
                          <a:cs typeface="Arial" pitchFamily="34" charset="0"/>
                        </a:rPr>
                        <a:t>132 </a:t>
                      </a:r>
                      <a:r>
                        <a:rPr lang="en-US" sz="1800" b="1" dirty="0">
                          <a:solidFill>
                            <a:srgbClr val="000000"/>
                          </a:solidFill>
                          <a:latin typeface="Arial" pitchFamily="34" charset="0"/>
                          <a:ea typeface="Times New Roman"/>
                          <a:cs typeface="Arial" pitchFamily="34" charset="0"/>
                        </a:rPr>
                        <a:t>(</a:t>
                      </a:r>
                      <a:r>
                        <a:rPr lang="en-US" sz="1800" b="1" dirty="0" smtClean="0">
                          <a:solidFill>
                            <a:srgbClr val="000000"/>
                          </a:solidFill>
                          <a:latin typeface="Arial" pitchFamily="34" charset="0"/>
                          <a:ea typeface="Times New Roman"/>
                          <a:cs typeface="Arial" pitchFamily="34" charset="0"/>
                        </a:rPr>
                        <a:t>22)</a:t>
                      </a:r>
                      <a:endParaRPr lang="en-US" sz="1800" b="1"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b="1" dirty="0" smtClean="0">
                          <a:solidFill>
                            <a:srgbClr val="000000"/>
                          </a:solidFill>
                          <a:latin typeface="Arial" pitchFamily="34" charset="0"/>
                          <a:ea typeface="Times New Roman"/>
                          <a:cs typeface="Arial" pitchFamily="34" charset="0"/>
                        </a:rPr>
                        <a:t>127 (22)</a:t>
                      </a:r>
                      <a:endParaRPr lang="en-US" sz="1800" b="1" dirty="0">
                        <a:latin typeface="Arial" pitchFamily="34" charset="0"/>
                        <a:ea typeface="Times New Roman"/>
                        <a:cs typeface="Arial" pitchFamily="34" charset="0"/>
                      </a:endParaRPr>
                    </a:p>
                  </a:txBody>
                  <a:tcPr marL="68580" marR="68580" marT="0" marB="0" anchor="b">
                    <a:lnL>
                      <a:noFill/>
                    </a:lnL>
                    <a:lnR>
                      <a:noFill/>
                    </a:lnR>
                    <a:lnT>
                      <a:noFill/>
                    </a:lnT>
                    <a:lnB>
                      <a:noFill/>
                    </a:lnB>
                  </a:tcPr>
                </a:tc>
              </a:tr>
              <a:tr h="358467">
                <a:tc>
                  <a:txBody>
                    <a:bodyPr/>
                    <a:lstStyle/>
                    <a:p>
                      <a:pPr marL="0" marR="0">
                        <a:lnSpc>
                          <a:spcPct val="115000"/>
                        </a:lnSpc>
                        <a:spcBef>
                          <a:spcPts val="0"/>
                        </a:spcBef>
                        <a:spcAft>
                          <a:spcPts val="0"/>
                        </a:spcAft>
                      </a:pPr>
                      <a:r>
                        <a:rPr lang="en-US" sz="1400" b="1" dirty="0">
                          <a:latin typeface="Arial" pitchFamily="34" charset="0"/>
                          <a:ea typeface="Times New Roman"/>
                          <a:cs typeface="Arial" pitchFamily="34" charset="0"/>
                        </a:rPr>
                        <a:t>Glucose (mg/dl)</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b="1" dirty="0" smtClean="0">
                          <a:solidFill>
                            <a:srgbClr val="000000"/>
                          </a:solidFill>
                          <a:latin typeface="Arial" pitchFamily="34" charset="0"/>
                          <a:ea typeface="Times New Roman"/>
                          <a:cs typeface="Arial" pitchFamily="34" charset="0"/>
                        </a:rPr>
                        <a:t>92 (21)</a:t>
                      </a:r>
                      <a:endParaRPr lang="en-US" sz="1800" b="1"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b="1" dirty="0" smtClean="0">
                          <a:solidFill>
                            <a:srgbClr val="000000"/>
                          </a:solidFill>
                          <a:latin typeface="Arial" pitchFamily="34" charset="0"/>
                          <a:ea typeface="Times New Roman"/>
                          <a:cs typeface="Arial" pitchFamily="34" charset="0"/>
                        </a:rPr>
                        <a:t>99 (28)</a:t>
                      </a:r>
                      <a:endParaRPr lang="en-US" sz="1800" b="1"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b="1" dirty="0" smtClean="0">
                          <a:solidFill>
                            <a:srgbClr val="000000"/>
                          </a:solidFill>
                          <a:latin typeface="Arial" pitchFamily="34" charset="0"/>
                          <a:ea typeface="Times New Roman"/>
                          <a:cs typeface="Arial" pitchFamily="34" charset="0"/>
                        </a:rPr>
                        <a:t>100 (32)</a:t>
                      </a:r>
                      <a:endParaRPr lang="en-US" sz="1800" b="1"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b="1" dirty="0" smtClean="0">
                          <a:solidFill>
                            <a:srgbClr val="000000"/>
                          </a:solidFill>
                          <a:latin typeface="Arial" pitchFamily="34" charset="0"/>
                          <a:ea typeface="Times New Roman"/>
                          <a:cs typeface="Arial" pitchFamily="34" charset="0"/>
                        </a:rPr>
                        <a:t>104 (39)</a:t>
                      </a:r>
                      <a:endParaRPr lang="en-US" sz="1800" b="1" dirty="0">
                        <a:latin typeface="Arial" pitchFamily="34" charset="0"/>
                        <a:ea typeface="Times New Roman"/>
                        <a:cs typeface="Arial" pitchFamily="34" charset="0"/>
                      </a:endParaRPr>
                    </a:p>
                  </a:txBody>
                  <a:tcPr marL="68580" marR="68580" marT="0" marB="0" anchor="b">
                    <a:lnL>
                      <a:noFill/>
                    </a:lnL>
                    <a:lnR>
                      <a:noFill/>
                    </a:lnR>
                    <a:lnT>
                      <a:noFill/>
                    </a:lnT>
                    <a:lnB>
                      <a:noFill/>
                    </a:lnB>
                  </a:tcPr>
                </a:tc>
              </a:tr>
              <a:tr h="358467">
                <a:tc>
                  <a:txBody>
                    <a:bodyPr/>
                    <a:lstStyle/>
                    <a:p>
                      <a:pPr marL="0" marR="0">
                        <a:lnSpc>
                          <a:spcPct val="115000"/>
                        </a:lnSpc>
                        <a:spcBef>
                          <a:spcPts val="0"/>
                        </a:spcBef>
                        <a:spcAft>
                          <a:spcPts val="0"/>
                        </a:spcAft>
                      </a:pPr>
                      <a:r>
                        <a:rPr lang="en-US" sz="1400" b="1" dirty="0" smtClean="0">
                          <a:latin typeface="Arial" pitchFamily="34" charset="0"/>
                          <a:ea typeface="Times New Roman"/>
                          <a:cs typeface="Arial" pitchFamily="34" charset="0"/>
                        </a:rPr>
                        <a:t>Diabetes*</a:t>
                      </a:r>
                      <a:endParaRPr lang="en-US" sz="1400" b="1"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b="1" dirty="0" smtClean="0">
                          <a:latin typeface="Arial" pitchFamily="34" charset="0"/>
                          <a:ea typeface="Times New Roman"/>
                          <a:cs typeface="Arial" pitchFamily="34" charset="0"/>
                        </a:rPr>
                        <a:t>6%</a:t>
                      </a:r>
                      <a:endParaRPr lang="en-US" sz="1800" b="1"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b="1" dirty="0" smtClean="0">
                          <a:latin typeface="Arial" pitchFamily="34" charset="0"/>
                          <a:ea typeface="Times New Roman"/>
                          <a:cs typeface="Arial" pitchFamily="34" charset="0"/>
                        </a:rPr>
                        <a:t>13%</a:t>
                      </a:r>
                      <a:endParaRPr lang="en-US" sz="1800" b="1"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b="1" dirty="0" smtClean="0">
                          <a:latin typeface="Arial" pitchFamily="34" charset="0"/>
                          <a:ea typeface="Times New Roman"/>
                          <a:cs typeface="Arial" pitchFamily="34" charset="0"/>
                        </a:rPr>
                        <a:t>18%</a:t>
                      </a:r>
                      <a:endParaRPr lang="en-US" sz="1800" b="1"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b="1" dirty="0" smtClean="0">
                          <a:latin typeface="Arial" pitchFamily="34" charset="0"/>
                          <a:ea typeface="Times New Roman"/>
                          <a:cs typeface="Arial" pitchFamily="34" charset="0"/>
                        </a:rPr>
                        <a:t>18%</a:t>
                      </a:r>
                      <a:endParaRPr lang="en-US" sz="1800" b="1" dirty="0">
                        <a:latin typeface="Arial" pitchFamily="34" charset="0"/>
                        <a:ea typeface="Times New Roman"/>
                        <a:cs typeface="Arial" pitchFamily="34" charset="0"/>
                      </a:endParaRPr>
                    </a:p>
                  </a:txBody>
                  <a:tcPr marL="68580" marR="68580" marT="0" marB="0" anchor="b">
                    <a:lnL>
                      <a:noFill/>
                    </a:lnL>
                    <a:lnR>
                      <a:noFill/>
                    </a:lnR>
                    <a:lnT>
                      <a:noFill/>
                    </a:lnT>
                    <a:lnB>
                      <a:noFill/>
                    </a:lnB>
                  </a:tcPr>
                </a:tc>
              </a:tr>
              <a:tr h="358467">
                <a:tc>
                  <a:txBody>
                    <a:bodyPr/>
                    <a:lstStyle/>
                    <a:p>
                      <a:pPr marL="0" marR="0">
                        <a:lnSpc>
                          <a:spcPct val="115000"/>
                        </a:lnSpc>
                        <a:spcBef>
                          <a:spcPts val="0"/>
                        </a:spcBef>
                        <a:spcAft>
                          <a:spcPts val="0"/>
                        </a:spcAft>
                      </a:pPr>
                      <a:r>
                        <a:rPr lang="en-US" sz="1400" b="1" dirty="0">
                          <a:latin typeface="Arial" pitchFamily="34" charset="0"/>
                          <a:ea typeface="Times New Roman"/>
                          <a:cs typeface="Arial" pitchFamily="34" charset="0"/>
                        </a:rPr>
                        <a:t>Impaired Fasting Glucose</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b="1" dirty="0" smtClean="0">
                          <a:solidFill>
                            <a:srgbClr val="FF0000"/>
                          </a:solidFill>
                          <a:latin typeface="Arial" pitchFamily="34" charset="0"/>
                          <a:ea typeface="Times New Roman"/>
                          <a:cs typeface="Arial" pitchFamily="34" charset="0"/>
                        </a:rPr>
                        <a:t>10%</a:t>
                      </a:r>
                      <a:endParaRPr lang="en-US" sz="1800" b="1" dirty="0">
                        <a:solidFill>
                          <a:srgbClr val="FF0000"/>
                        </a:solidFill>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b="1" dirty="0" smtClean="0">
                          <a:solidFill>
                            <a:srgbClr val="FF0000"/>
                          </a:solidFill>
                          <a:latin typeface="Arial" pitchFamily="34" charset="0"/>
                          <a:ea typeface="Times New Roman"/>
                          <a:cs typeface="Arial" pitchFamily="34" charset="0"/>
                        </a:rPr>
                        <a:t>15%</a:t>
                      </a:r>
                      <a:endParaRPr lang="en-US" sz="1800" b="1" dirty="0">
                        <a:solidFill>
                          <a:srgbClr val="FF0000"/>
                        </a:solidFill>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b="1" dirty="0" smtClean="0">
                          <a:solidFill>
                            <a:srgbClr val="FF0000"/>
                          </a:solidFill>
                          <a:latin typeface="Arial" pitchFamily="34" charset="0"/>
                          <a:ea typeface="Times New Roman"/>
                          <a:cs typeface="Arial" pitchFamily="34" charset="0"/>
                        </a:rPr>
                        <a:t>13%</a:t>
                      </a:r>
                      <a:endParaRPr lang="en-US" sz="1800" b="1" dirty="0">
                        <a:solidFill>
                          <a:srgbClr val="FF0000"/>
                        </a:solidFill>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800" b="1" dirty="0" smtClean="0">
                          <a:solidFill>
                            <a:srgbClr val="FF0000"/>
                          </a:solidFill>
                          <a:latin typeface="Arial" pitchFamily="34" charset="0"/>
                          <a:ea typeface="Times New Roman"/>
                          <a:cs typeface="Arial" pitchFamily="34" charset="0"/>
                        </a:rPr>
                        <a:t>14%</a:t>
                      </a:r>
                      <a:endParaRPr lang="en-US" sz="1800" b="1" dirty="0">
                        <a:solidFill>
                          <a:srgbClr val="FF0000"/>
                        </a:solidFill>
                        <a:latin typeface="Arial" pitchFamily="34" charset="0"/>
                        <a:ea typeface="Times New Roman"/>
                        <a:cs typeface="Arial" pitchFamily="34" charset="0"/>
                      </a:endParaRPr>
                    </a:p>
                  </a:txBody>
                  <a:tcPr marL="68580" marR="68580" marT="0" marB="0" anchor="b">
                    <a:lnL>
                      <a:noFill/>
                    </a:lnL>
                    <a:lnR>
                      <a:noFill/>
                    </a:lnR>
                    <a:lnT>
                      <a:noFill/>
                    </a:lnT>
                    <a:lnB>
                      <a:noFill/>
                    </a:lnB>
                  </a:tcPr>
                </a:tc>
              </a:tr>
            </a:tbl>
          </a:graphicData>
        </a:graphic>
      </p:graphicFrame>
      <p:sp>
        <p:nvSpPr>
          <p:cNvPr id="2" name="TextBox 1"/>
          <p:cNvSpPr txBox="1"/>
          <p:nvPr/>
        </p:nvSpPr>
        <p:spPr>
          <a:xfrm>
            <a:off x="609600" y="5696634"/>
            <a:ext cx="7924800" cy="646331"/>
          </a:xfrm>
          <a:prstGeom prst="rect">
            <a:avLst/>
          </a:prstGeom>
          <a:noFill/>
        </p:spPr>
        <p:txBody>
          <a:bodyPr wrap="square" rtlCol="0">
            <a:spAutoFit/>
          </a:bodyPr>
          <a:lstStyle/>
          <a:p>
            <a:r>
              <a:rPr lang="en-US" dirty="0" smtClean="0"/>
              <a:t>* At baseline inquired regarding age at onset and first treatment; nearly all appear to by type 2 DM</a:t>
            </a:r>
            <a:endParaRPr lang="en-US" dirty="0"/>
          </a:p>
        </p:txBody>
      </p:sp>
      <p:pic>
        <p:nvPicPr>
          <p:cNvPr id="5" name="Picture 2" descr="http://www.mesa-nhlbi.org/siteblocks/images/MesaLogo-100x61.gif"/>
          <p:cNvPicPr>
            <a:picLocks noChangeAspect="1" noChangeArrowheads="1"/>
          </p:cNvPicPr>
          <p:nvPr/>
        </p:nvPicPr>
        <p:blipFill>
          <a:blip r:embed="rId3" cstate="print"/>
          <a:srcRect/>
          <a:stretch>
            <a:fillRect/>
          </a:stretch>
        </p:blipFill>
        <p:spPr bwMode="auto">
          <a:xfrm>
            <a:off x="76200" y="152401"/>
            <a:ext cx="1219200" cy="7442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1462</TotalTime>
  <Words>1530</Words>
  <Application>Microsoft Office PowerPoint</Application>
  <PresentationFormat>On-screen Show (4:3)</PresentationFormat>
  <Paragraphs>185</Paragraphs>
  <Slides>29</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Office Theme</vt:lpstr>
      <vt:lpstr>Chart</vt:lpstr>
      <vt:lpstr>Type 2 Diabetes and: the Multi-Ethnic Study of Atherosclerosis (MESA)</vt:lpstr>
      <vt:lpstr>Background I</vt:lpstr>
      <vt:lpstr>PowerPoint Presentation</vt:lpstr>
      <vt:lpstr>Background II</vt:lpstr>
      <vt:lpstr>Diabetes and risk of vascular disease: A meta-analysis of 102 prospective studies/ 698K people Relative risk compared to non-diabetic persons</vt:lpstr>
      <vt:lpstr>What is there left to study?</vt:lpstr>
      <vt:lpstr>MESA and Diabetes</vt:lpstr>
      <vt:lpstr>DM related Data</vt:lpstr>
      <vt:lpstr>Baseline Characteristics, 2000-02</vt:lpstr>
      <vt:lpstr>Coronary Artery Calcium (CAC)</vt:lpstr>
      <vt:lpstr>PowerPoint Presentation</vt:lpstr>
      <vt:lpstr>PowerPoint Presentation</vt:lpstr>
      <vt:lpstr>PowerPoint Presentation</vt:lpstr>
      <vt:lpstr>PowerPoint Presentation</vt:lpstr>
      <vt:lpstr>PowerPoint Presentation</vt:lpstr>
      <vt:lpstr>    Selected  other publications</vt:lpstr>
      <vt:lpstr>Incident Diabetes</vt:lpstr>
      <vt:lpstr>Incident DM including exam 5 646 persons (15.1/1000 PY)</vt:lpstr>
      <vt:lpstr>PowerPoint Presentation</vt:lpstr>
      <vt:lpstr>PowerPoint Presentation</vt:lpstr>
      <vt:lpstr>PowerPoint Presentation</vt:lpstr>
      <vt:lpstr>PowerPoint Presentation</vt:lpstr>
      <vt:lpstr>PowerPoint Presentation</vt:lpstr>
      <vt:lpstr>PowerPoint Presentation</vt:lpstr>
      <vt:lpstr>Diabetes Incidence by PA</vt:lpstr>
      <vt:lpstr>PowerPoint Presentation</vt:lpstr>
      <vt:lpstr>PowerPoint Presentation</vt:lpstr>
      <vt:lpstr>Conclusions</vt:lpstr>
      <vt:lpstr>Further Directions/ Opportunities</vt:lpstr>
    </vt:vector>
  </TitlesOfParts>
  <Company>WFUBMC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Activity and the Incidence of Type 2 Diabetes: The Multi-Ethnic Study of Atherosclerosis (MESA)</dc:title>
  <dc:creator>abertoni</dc:creator>
  <cp:lastModifiedBy>Alain Bertoni</cp:lastModifiedBy>
  <cp:revision>27</cp:revision>
  <dcterms:created xsi:type="dcterms:W3CDTF">2011-02-15T19:55:11Z</dcterms:created>
  <dcterms:modified xsi:type="dcterms:W3CDTF">2012-09-10T17:47:37Z</dcterms:modified>
</cp:coreProperties>
</file>