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19"/>
  </p:notesMasterIdLst>
  <p:handoutMasterIdLst>
    <p:handoutMasterId r:id="rId20"/>
  </p:handoutMasterIdLst>
  <p:sldIdLst>
    <p:sldId id="473" r:id="rId3"/>
    <p:sldId id="280" r:id="rId4"/>
    <p:sldId id="594" r:id="rId5"/>
    <p:sldId id="593" r:id="rId6"/>
    <p:sldId id="597" r:id="rId7"/>
    <p:sldId id="591" r:id="rId8"/>
    <p:sldId id="598" r:id="rId9"/>
    <p:sldId id="604" r:id="rId10"/>
    <p:sldId id="599" r:id="rId11"/>
    <p:sldId id="602" r:id="rId12"/>
    <p:sldId id="595" r:id="rId13"/>
    <p:sldId id="530" r:id="rId14"/>
    <p:sldId id="605" r:id="rId15"/>
    <p:sldId id="607" r:id="rId16"/>
    <p:sldId id="606" r:id="rId17"/>
    <p:sldId id="559" r:id="rId1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49" autoAdjust="0"/>
  </p:normalViewPr>
  <p:slideViewPr>
    <p:cSldViewPr>
      <p:cViewPr varScale="1">
        <p:scale>
          <a:sx n="110" d="100"/>
          <a:sy n="110" d="100"/>
        </p:scale>
        <p:origin x="-5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Oct%202013\ExamStatu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dbo_tExamStatus!$G$6818</c:f>
              <c:strCache>
                <c:ptCount val="1"/>
                <c:pt idx="0">
                  <c:v>Done</c:v>
                </c:pt>
              </c:strCache>
            </c:strRef>
          </c:tx>
          <c:invertIfNegative val="0"/>
          <c:cat>
            <c:strRef>
              <c:f>dbo_tExamStatus!$F$6819:$F$6830</c:f>
              <c:strCache>
                <c:ptCount val="12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</c:strCache>
            </c:strRef>
          </c:cat>
          <c:val>
            <c:numRef>
              <c:f>dbo_tExamStatus!$G$6819:$G$6830</c:f>
              <c:numCache>
                <c:formatCode>0%</c:formatCode>
                <c:ptCount val="12"/>
                <c:pt idx="0">
                  <c:v>0.97882664314071455</c:v>
                </c:pt>
                <c:pt idx="1">
                  <c:v>0.9718621096051856</c:v>
                </c:pt>
                <c:pt idx="2">
                  <c:v>0.93655499555292021</c:v>
                </c:pt>
                <c:pt idx="3">
                  <c:v>0.95240936893928096</c:v>
                </c:pt>
                <c:pt idx="4">
                  <c:v>0.91332432026438337</c:v>
                </c:pt>
                <c:pt idx="5">
                  <c:v>0.92225079413099376</c:v>
                </c:pt>
                <c:pt idx="6">
                  <c:v>0.89954058192955588</c:v>
                </c:pt>
                <c:pt idx="7">
                  <c:v>0.90902057867863217</c:v>
                </c:pt>
                <c:pt idx="8">
                  <c:v>0.88227946916471511</c:v>
                </c:pt>
                <c:pt idx="9">
                  <c:v>0.76836605446485118</c:v>
                </c:pt>
                <c:pt idx="10">
                  <c:v>0.84810740860562928</c:v>
                </c:pt>
                <c:pt idx="11">
                  <c:v>0.84466338259441709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12000"/>
        <c:axId val="37349632"/>
      </c:barChart>
      <c:catAx>
        <c:axId val="37312000"/>
        <c:scaling>
          <c:orientation val="minMax"/>
        </c:scaling>
        <c:delete val="0"/>
        <c:axPos val="b"/>
        <c:majorTickMark val="out"/>
        <c:minorTickMark val="none"/>
        <c:tickLblPos val="nextTo"/>
        <c:crossAx val="37349632"/>
        <c:crosses val="autoZero"/>
        <c:auto val="0"/>
        <c:lblAlgn val="ctr"/>
        <c:lblOffset val="100"/>
        <c:noMultiLvlLbl val="0"/>
      </c:catAx>
      <c:valAx>
        <c:axId val="373496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312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All Sites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Sheet3!$A$12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Sheet3!$B$12:$H$12</c:f>
              <c:numCache>
                <c:formatCode>General</c:formatCode>
                <c:ptCount val="7"/>
                <c:pt idx="0">
                  <c:v>95</c:v>
                </c:pt>
                <c:pt idx="1">
                  <c:v>97</c:v>
                </c:pt>
                <c:pt idx="2">
                  <c:v>96</c:v>
                </c:pt>
                <c:pt idx="3">
                  <c:v>87</c:v>
                </c:pt>
                <c:pt idx="4">
                  <c:v>92</c:v>
                </c:pt>
                <c:pt idx="5">
                  <c:v>90</c:v>
                </c:pt>
                <c:pt idx="6">
                  <c:v>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Sheet3!$A$13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Sheet3!$B$13:$H$13</c:f>
              <c:numCache>
                <c:formatCode>General</c:formatCode>
                <c:ptCount val="7"/>
                <c:pt idx="0">
                  <c:v>91</c:v>
                </c:pt>
                <c:pt idx="1">
                  <c:v>93</c:v>
                </c:pt>
                <c:pt idx="2">
                  <c:v>89</c:v>
                </c:pt>
                <c:pt idx="3">
                  <c:v>77</c:v>
                </c:pt>
                <c:pt idx="4">
                  <c:v>86</c:v>
                </c:pt>
                <c:pt idx="5">
                  <c:v>84</c:v>
                </c:pt>
                <c:pt idx="6">
                  <c:v>80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Sheet3!$A$14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Sheet3!$B$14:$H$14</c:f>
              <c:numCache>
                <c:formatCode>General</c:formatCode>
                <c:ptCount val="7"/>
                <c:pt idx="0">
                  <c:v>89</c:v>
                </c:pt>
                <c:pt idx="1">
                  <c:v>90</c:v>
                </c:pt>
                <c:pt idx="2">
                  <c:v>86</c:v>
                </c:pt>
                <c:pt idx="3">
                  <c:v>69</c:v>
                </c:pt>
                <c:pt idx="4">
                  <c:v>83</c:v>
                </c:pt>
                <c:pt idx="5">
                  <c:v>78</c:v>
                </c:pt>
                <c:pt idx="6">
                  <c:v>77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Sheet3!$A$15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Sheet3!$B$15:$H$15</c:f>
              <c:numCache>
                <c:formatCode>General</c:formatCode>
                <c:ptCount val="7"/>
                <c:pt idx="0">
                  <c:v>94</c:v>
                </c:pt>
                <c:pt idx="1">
                  <c:v>94</c:v>
                </c:pt>
                <c:pt idx="2">
                  <c:v>94</c:v>
                </c:pt>
                <c:pt idx="3">
                  <c:v>83</c:v>
                </c:pt>
                <c:pt idx="4">
                  <c:v>84</c:v>
                </c:pt>
                <c:pt idx="5">
                  <c:v>86</c:v>
                </c:pt>
                <c:pt idx="6">
                  <c:v>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642752"/>
        <c:axId val="35742464"/>
      </c:lineChart>
      <c:catAx>
        <c:axId val="3564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5742464"/>
        <c:crosses val="autoZero"/>
        <c:auto val="1"/>
        <c:lblAlgn val="ctr"/>
        <c:lblOffset val="100"/>
        <c:noMultiLvlLbl val="0"/>
      </c:catAx>
      <c:valAx>
        <c:axId val="35742464"/>
        <c:scaling>
          <c:orientation val="minMax"/>
          <c:max val="100"/>
          <c:min val="4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56427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WFU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Sheet3!$A$35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Sheet3!$B$35:$H$35</c:f>
              <c:numCache>
                <c:formatCode>General</c:formatCode>
                <c:ptCount val="7"/>
                <c:pt idx="0">
                  <c:v>95</c:v>
                </c:pt>
                <c:pt idx="1">
                  <c:v>97</c:v>
                </c:pt>
                <c:pt idx="2">
                  <c:v>95</c:v>
                </c:pt>
                <c:pt idx="3">
                  <c:v>95</c:v>
                </c:pt>
                <c:pt idx="4">
                  <c:v>91</c:v>
                </c:pt>
                <c:pt idx="5">
                  <c:v>93</c:v>
                </c:pt>
                <c:pt idx="6">
                  <c:v>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Sheet3!$A$36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Sheet3!$B$36:$H$36</c:f>
              <c:numCache>
                <c:formatCode>General</c:formatCode>
                <c:ptCount val="7"/>
                <c:pt idx="0">
                  <c:v>92</c:v>
                </c:pt>
                <c:pt idx="1">
                  <c:v>97</c:v>
                </c:pt>
                <c:pt idx="2">
                  <c:v>90</c:v>
                </c:pt>
                <c:pt idx="3">
                  <c:v>90</c:v>
                </c:pt>
                <c:pt idx="4">
                  <c:v>89</c:v>
                </c:pt>
                <c:pt idx="5">
                  <c:v>89</c:v>
                </c:pt>
                <c:pt idx="6">
                  <c:v>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Sheet3!$A$37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Sheet3!$B$37:$G$37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3"/>
          <c:order val="3"/>
          <c:tx>
            <c:strRef>
              <c:f>Sheet3!$A$38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Sheet3!$B$38:$G$38</c:f>
              <c:numCache>
                <c:formatCode>General</c:formatCode>
                <c:ptCount val="6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033280"/>
        <c:axId val="124383616"/>
      </c:lineChart>
      <c:catAx>
        <c:axId val="12403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4383616"/>
        <c:crosses val="autoZero"/>
        <c:auto val="1"/>
        <c:lblAlgn val="ctr"/>
        <c:lblOffset val="100"/>
        <c:noMultiLvlLbl val="0"/>
      </c:catAx>
      <c:valAx>
        <c:axId val="124383616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40332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Columbia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Sheet3!$A$57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Sheet3!$B$57:$H$57</c:f>
              <c:numCache>
                <c:formatCode>General</c:formatCode>
                <c:ptCount val="7"/>
                <c:pt idx="0">
                  <c:v>94</c:v>
                </c:pt>
                <c:pt idx="1">
                  <c:v>94</c:v>
                </c:pt>
                <c:pt idx="2">
                  <c:v>90</c:v>
                </c:pt>
                <c:pt idx="3">
                  <c:v>58</c:v>
                </c:pt>
                <c:pt idx="4">
                  <c:v>90</c:v>
                </c:pt>
                <c:pt idx="5">
                  <c:v>90</c:v>
                </c:pt>
                <c:pt idx="6">
                  <c:v>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Sheet3!$A$58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Sheet3!$B$58:$H$58</c:f>
              <c:numCache>
                <c:formatCode>General</c:formatCode>
                <c:ptCount val="7"/>
                <c:pt idx="0">
                  <c:v>88</c:v>
                </c:pt>
                <c:pt idx="1">
                  <c:v>88</c:v>
                </c:pt>
                <c:pt idx="2">
                  <c:v>84</c:v>
                </c:pt>
                <c:pt idx="3">
                  <c:v>50</c:v>
                </c:pt>
                <c:pt idx="4">
                  <c:v>82</c:v>
                </c:pt>
                <c:pt idx="5">
                  <c:v>84</c:v>
                </c:pt>
                <c:pt idx="6">
                  <c:v>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Sheet3!$A$59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Sheet3!$B$59:$H$59</c:f>
              <c:numCache>
                <c:formatCode>General</c:formatCode>
                <c:ptCount val="7"/>
                <c:pt idx="0">
                  <c:v>91</c:v>
                </c:pt>
                <c:pt idx="1">
                  <c:v>90</c:v>
                </c:pt>
                <c:pt idx="2">
                  <c:v>85</c:v>
                </c:pt>
                <c:pt idx="3">
                  <c:v>52</c:v>
                </c:pt>
                <c:pt idx="4">
                  <c:v>84</c:v>
                </c:pt>
                <c:pt idx="5">
                  <c:v>86</c:v>
                </c:pt>
                <c:pt idx="6">
                  <c:v>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973376"/>
        <c:axId val="124047744"/>
      </c:lineChart>
      <c:catAx>
        <c:axId val="7997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4047744"/>
        <c:crosses val="autoZero"/>
        <c:auto val="1"/>
        <c:lblAlgn val="ctr"/>
        <c:lblOffset val="100"/>
        <c:noMultiLvlLbl val="0"/>
      </c:catAx>
      <c:valAx>
        <c:axId val="124047744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973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JHU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Sheet3!$M$35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Sheet3!$N$34:$T$34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Sheet3!$N$35:$T$35</c:f>
              <c:numCache>
                <c:formatCode>General</c:formatCode>
                <c:ptCount val="7"/>
                <c:pt idx="0">
                  <c:v>97</c:v>
                </c:pt>
                <c:pt idx="1">
                  <c:v>98</c:v>
                </c:pt>
                <c:pt idx="2">
                  <c:v>97</c:v>
                </c:pt>
                <c:pt idx="3">
                  <c:v>93</c:v>
                </c:pt>
                <c:pt idx="4">
                  <c:v>92</c:v>
                </c:pt>
                <c:pt idx="5">
                  <c:v>87</c:v>
                </c:pt>
                <c:pt idx="6">
                  <c:v>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Sheet3!$M$36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Sheet3!$N$34:$T$34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Sheet3!$N$36:$T$36</c:f>
              <c:numCache>
                <c:formatCode>General</c:formatCode>
                <c:ptCount val="7"/>
                <c:pt idx="0">
                  <c:v>91</c:v>
                </c:pt>
                <c:pt idx="1">
                  <c:v>93</c:v>
                </c:pt>
                <c:pt idx="2">
                  <c:v>92</c:v>
                </c:pt>
                <c:pt idx="3">
                  <c:v>86</c:v>
                </c:pt>
                <c:pt idx="4">
                  <c:v>88</c:v>
                </c:pt>
                <c:pt idx="5">
                  <c:v>79</c:v>
                </c:pt>
                <c:pt idx="6">
                  <c:v>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823104"/>
        <c:axId val="109825024"/>
      </c:lineChart>
      <c:catAx>
        <c:axId val="10982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9825024"/>
        <c:crosses val="autoZero"/>
        <c:auto val="1"/>
        <c:lblAlgn val="ctr"/>
        <c:lblOffset val="100"/>
        <c:noMultiLvlLbl val="0"/>
      </c:catAx>
      <c:valAx>
        <c:axId val="109825024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9823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Minnesota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Sheet3!$M$58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Sheet3!$N$57:$T$57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Sheet3!$N$58:$T$58</c:f>
              <c:numCache>
                <c:formatCode>General</c:formatCode>
                <c:ptCount val="7"/>
                <c:pt idx="0">
                  <c:v>91</c:v>
                </c:pt>
                <c:pt idx="1">
                  <c:v>97</c:v>
                </c:pt>
                <c:pt idx="2">
                  <c:v>98</c:v>
                </c:pt>
                <c:pt idx="3">
                  <c:v>95</c:v>
                </c:pt>
                <c:pt idx="4">
                  <c:v>94</c:v>
                </c:pt>
                <c:pt idx="5">
                  <c:v>91</c:v>
                </c:pt>
                <c:pt idx="6">
                  <c:v>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Sheet3!$M$59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Sheet3!$N$57:$T$57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Sheet3!$N$59:$S$59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2"/>
          <c:order val="2"/>
          <c:tx>
            <c:strRef>
              <c:f>Sheet3!$M$60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Sheet3!$N$57:$T$57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Sheet3!$N$60:$T$60</c:f>
              <c:numCache>
                <c:formatCode>General</c:formatCode>
                <c:ptCount val="7"/>
                <c:pt idx="0">
                  <c:v>89</c:v>
                </c:pt>
                <c:pt idx="1">
                  <c:v>91</c:v>
                </c:pt>
                <c:pt idx="2">
                  <c:v>87</c:v>
                </c:pt>
                <c:pt idx="3">
                  <c:v>75</c:v>
                </c:pt>
                <c:pt idx="4">
                  <c:v>83</c:v>
                </c:pt>
                <c:pt idx="5">
                  <c:v>77</c:v>
                </c:pt>
                <c:pt idx="6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928320"/>
        <c:axId val="119929856"/>
      </c:lineChart>
      <c:catAx>
        <c:axId val="1199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9929856"/>
        <c:crosses val="autoZero"/>
        <c:auto val="1"/>
        <c:lblAlgn val="ctr"/>
        <c:lblOffset val="100"/>
        <c:noMultiLvlLbl val="0"/>
      </c:catAx>
      <c:valAx>
        <c:axId val="119929856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9928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NWU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Sheet3!$X$34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Sheet3!$Y$34:$AE$34</c:f>
              <c:numCache>
                <c:formatCode>General</c:formatCode>
                <c:ptCount val="7"/>
                <c:pt idx="0">
                  <c:v>97</c:v>
                </c:pt>
                <c:pt idx="1">
                  <c:v>97</c:v>
                </c:pt>
                <c:pt idx="2">
                  <c:v>97</c:v>
                </c:pt>
                <c:pt idx="3">
                  <c:v>80</c:v>
                </c:pt>
                <c:pt idx="4">
                  <c:v>90</c:v>
                </c:pt>
                <c:pt idx="5">
                  <c:v>91</c:v>
                </c:pt>
                <c:pt idx="6">
                  <c:v>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Sheet3!$X$35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Sheet3!$Y$35:$AE$35</c:f>
              <c:numCache>
                <c:formatCode>General</c:formatCode>
                <c:ptCount val="7"/>
                <c:pt idx="0">
                  <c:v>95</c:v>
                </c:pt>
                <c:pt idx="1">
                  <c:v>94</c:v>
                </c:pt>
                <c:pt idx="2">
                  <c:v>92</c:v>
                </c:pt>
                <c:pt idx="3">
                  <c:v>68</c:v>
                </c:pt>
                <c:pt idx="4">
                  <c:v>82</c:v>
                </c:pt>
                <c:pt idx="5">
                  <c:v>86</c:v>
                </c:pt>
                <c:pt idx="6">
                  <c:v>76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Sheet3!$X$36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Sheet3!$Y$36:$AD$36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3"/>
          <c:order val="3"/>
          <c:tx>
            <c:strRef>
              <c:f>Sheet3!$X$37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Sheet3!$Y$37:$AE$37</c:f>
              <c:numCache>
                <c:formatCode>General</c:formatCode>
                <c:ptCount val="7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86</c:v>
                </c:pt>
                <c:pt idx="4">
                  <c:v>95</c:v>
                </c:pt>
                <c:pt idx="5">
                  <c:v>93</c:v>
                </c:pt>
                <c:pt idx="6">
                  <c:v>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912576"/>
        <c:axId val="125914112"/>
      </c:lineChart>
      <c:catAx>
        <c:axId val="12591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5914112"/>
        <c:crosses val="autoZero"/>
        <c:auto val="1"/>
        <c:lblAlgn val="ctr"/>
        <c:lblOffset val="100"/>
        <c:noMultiLvlLbl val="0"/>
      </c:catAx>
      <c:valAx>
        <c:axId val="125914112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5912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UCLA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72053974022478"/>
          <c:y val="0.26154199475065615"/>
          <c:w val="0.8205733898647285"/>
          <c:h val="0.62705993000874893"/>
        </c:manualLayout>
      </c:layout>
      <c:lineChart>
        <c:grouping val="standard"/>
        <c:varyColors val="0"/>
        <c:ser>
          <c:idx val="0"/>
          <c:order val="0"/>
          <c:tx>
            <c:strRef>
              <c:f>Sheet3!$W$57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Sheet3!$X$57:$AD$57</c:f>
              <c:numCache>
                <c:formatCode>General</c:formatCode>
                <c:ptCount val="7"/>
                <c:pt idx="0">
                  <c:v>98</c:v>
                </c:pt>
                <c:pt idx="1">
                  <c:v>99</c:v>
                </c:pt>
                <c:pt idx="2">
                  <c:v>99</c:v>
                </c:pt>
                <c:pt idx="3">
                  <c:v>97</c:v>
                </c:pt>
                <c:pt idx="4">
                  <c:v>91</c:v>
                </c:pt>
                <c:pt idx="5">
                  <c:v>88</c:v>
                </c:pt>
                <c:pt idx="6">
                  <c:v>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Sheet3!$W$58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Sheet3!$X$58:$AD$58</c:f>
              <c:numCache>
                <c:formatCode>General</c:formatCode>
                <c:ptCount val="7"/>
                <c:pt idx="0">
                  <c:v>92</c:v>
                </c:pt>
                <c:pt idx="1">
                  <c:v>95</c:v>
                </c:pt>
                <c:pt idx="2">
                  <c:v>86</c:v>
                </c:pt>
                <c:pt idx="3">
                  <c:v>90</c:v>
                </c:pt>
                <c:pt idx="4">
                  <c:v>84</c:v>
                </c:pt>
                <c:pt idx="5">
                  <c:v>82</c:v>
                </c:pt>
                <c:pt idx="6">
                  <c:v>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Sheet3!$W$59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Sheet3!$X$59:$AD$59</c:f>
              <c:numCache>
                <c:formatCode>General</c:formatCode>
                <c:ptCount val="7"/>
                <c:pt idx="0">
                  <c:v>89</c:v>
                </c:pt>
                <c:pt idx="1">
                  <c:v>89</c:v>
                </c:pt>
                <c:pt idx="2">
                  <c:v>88</c:v>
                </c:pt>
                <c:pt idx="3">
                  <c:v>84</c:v>
                </c:pt>
                <c:pt idx="4">
                  <c:v>81</c:v>
                </c:pt>
                <c:pt idx="5">
                  <c:v>72</c:v>
                </c:pt>
                <c:pt idx="6">
                  <c:v>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Sheet3!$W$60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Sheet3!$X$60:$AD$60</c:f>
              <c:numCache>
                <c:formatCode>General</c:formatCode>
                <c:ptCount val="7"/>
                <c:pt idx="0">
                  <c:v>93</c:v>
                </c:pt>
                <c:pt idx="1">
                  <c:v>93</c:v>
                </c:pt>
                <c:pt idx="2">
                  <c:v>91</c:v>
                </c:pt>
                <c:pt idx="3">
                  <c:v>81</c:v>
                </c:pt>
                <c:pt idx="4">
                  <c:v>78</c:v>
                </c:pt>
                <c:pt idx="5">
                  <c:v>82</c:v>
                </c:pt>
                <c:pt idx="6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151104"/>
        <c:axId val="81152640"/>
      </c:lineChart>
      <c:catAx>
        <c:axId val="8115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1152640"/>
        <c:crosses val="autoZero"/>
        <c:auto val="1"/>
        <c:lblAlgn val="ctr"/>
        <c:lblOffset val="100"/>
        <c:noMultiLvlLbl val="0"/>
      </c:catAx>
      <c:valAx>
        <c:axId val="81152640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1151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9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Oct., 2013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for Oct. </a:t>
            </a:r>
            <a:r>
              <a:rPr lang="en-US" smtClean="0"/>
              <a:t>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Oct. 2013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October, 2013; New line added to show slope (visually, not mathematically!)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October– Includes FU13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or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all participants with closed windows (including study dropouts)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October,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2013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Oct, 2013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EE2F7F9-76E9-4181-850D-66849E45CC7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6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Oct, 2013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Meeting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Retention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Declining cognitive function</a:t>
            </a:r>
          </a:p>
          <a:p>
            <a:r>
              <a:rPr lang="en-US" dirty="0" smtClean="0">
                <a:latin typeface="Arial"/>
                <a:cs typeface="Arial"/>
              </a:rPr>
              <a:t>Hearing loss</a:t>
            </a:r>
          </a:p>
          <a:p>
            <a:r>
              <a:rPr lang="en-US" dirty="0" smtClean="0">
                <a:latin typeface="Arial"/>
                <a:cs typeface="Arial"/>
              </a:rPr>
              <a:t>Aging, health issues, and life events require all available time and energy</a:t>
            </a:r>
          </a:p>
          <a:p>
            <a:r>
              <a:rPr lang="en-US" dirty="0" smtClean="0">
                <a:latin typeface="Arial"/>
                <a:cs typeface="Arial"/>
              </a:rPr>
              <a:t>Cultural and Immigration issues</a:t>
            </a:r>
          </a:p>
          <a:p>
            <a:r>
              <a:rPr lang="en-US" dirty="0" smtClean="0">
                <a:latin typeface="Arial"/>
                <a:cs typeface="Arial"/>
              </a:rPr>
              <a:t>Search options less effective with dropping of land lines</a:t>
            </a:r>
          </a:p>
          <a:p>
            <a:r>
              <a:rPr lang="en-US" dirty="0" smtClean="0">
                <a:latin typeface="Arial"/>
                <a:cs typeface="Arial"/>
              </a:rPr>
              <a:t>Insufficient number of contact people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4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Approaches for 85%+ FU Retention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Revised Web Reports (for PIs and Coordinators) and Software Updates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Abbreviated FU call “Have you been hospitalized”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Letter/email asking the same (handwritten notes have been most effective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)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1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Newsletter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Last issue mailed in July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Current issue in near final draft – will mail in November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Reformatted for greater participant appeal: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Full color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More graphics and pictures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More white space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Articles contained on a single page if possible, no skipping pages to continue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4" y="1524000"/>
            <a:ext cx="4083506" cy="527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Participant Summary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2057400"/>
          </a:xfrm>
        </p:spPr>
        <p:txBody>
          <a:bodyPr/>
          <a:lstStyle/>
          <a:p>
            <a:r>
              <a:rPr lang="en-US" sz="2400" dirty="0" smtClean="0"/>
              <a:t>Summarizes data from all five exams</a:t>
            </a:r>
          </a:p>
          <a:p>
            <a:r>
              <a:rPr lang="en-US" sz="2400" dirty="0" smtClean="0"/>
              <a:t>Extremely effective retention tool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55728"/>
            <a:ext cx="3962400" cy="38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413" y="1600199"/>
            <a:ext cx="4273927" cy="522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606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Ancillary Study Status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2169"/>
              </p:ext>
            </p:extLst>
          </p:nvPr>
        </p:nvGraphicFramePr>
        <p:xfrm>
          <a:off x="304800" y="1524000"/>
          <a:ext cx="861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905000"/>
                <a:gridCol w="38100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 / participation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6-7 hour clinic visit to collect blood at 6-7 time</a:t>
                      </a:r>
                      <a:r>
                        <a:rPr lang="en-US" baseline="0" dirty="0" smtClean="0"/>
                        <a:t> points. DEXA scan and arterial elasticity included. Blood samples are analyzed to measure the rate of </a:t>
                      </a:r>
                      <a:r>
                        <a:rPr lang="en-US" baseline="0" dirty="0" err="1" smtClean="0"/>
                        <a:t>iohexol</a:t>
                      </a:r>
                      <a:r>
                        <a:rPr lang="en-US" baseline="0" dirty="0" smtClean="0"/>
                        <a:t> clearing to determine a precise measure of kidney function.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~375 participants (actual enrollment likely closer to 325)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Col. &amp; 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Mailed Health &amp; Life Questionnaire. Data collection underway at Col. And will begin soon at UCLA. Participants receive gift card</a:t>
                      </a:r>
                      <a:r>
                        <a:rPr lang="en-US" baseline="0" dirty="0" smtClean="0"/>
                        <a:t> to Target or Starbucks upon completion.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MESA Air New Recruits only - ~250 expected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Air / CCAR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WFU &amp; UCLA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(WFU complete, LA to commence Jan.</a:t>
                      </a:r>
                      <a:r>
                        <a:rPr lang="en-US" baseline="0" dirty="0" smtClean="0"/>
                        <a:t> 2014)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Home/Personal/Vehicle</a:t>
                      </a:r>
                      <a:r>
                        <a:rPr lang="en-US" baseline="0" dirty="0" smtClean="0"/>
                        <a:t> Air Quality Monitoring in each of two seasons via GPS tracking unit, proximity monitor, and self-reported time-location diary.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participants at each site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395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Ancillary Study Status (</a:t>
            </a:r>
            <a:r>
              <a:rPr lang="en-US" dirty="0"/>
              <a:t>cont.)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699554"/>
              </p:ext>
            </p:extLst>
          </p:nvPr>
        </p:nvGraphicFramePr>
        <p:xfrm>
          <a:off x="304800" y="1752600"/>
          <a:ext cx="8610600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905000"/>
                <a:gridCol w="3505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 / participation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COPD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Col., JHU, NWU, 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Follow-up to original COPD ancillary study. Recruitment to begin shortly. Procedures include clinical measures, blood draw,</a:t>
                      </a:r>
                      <a:r>
                        <a:rPr lang="en-US" baseline="0" dirty="0" smtClean="0"/>
                        <a:t> MR with gadolinium, </a:t>
                      </a:r>
                      <a:r>
                        <a:rPr lang="en-US" baseline="0" dirty="0" err="1" smtClean="0"/>
                        <a:t>spirometry</a:t>
                      </a:r>
                      <a:r>
                        <a:rPr lang="en-US" baseline="0" dirty="0" smtClean="0"/>
                        <a:t>, ECG, lung CT, questionnaires.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n=265, including </a:t>
                      </a:r>
                      <a:r>
                        <a:rPr lang="en-US" baseline="0" dirty="0" smtClean="0"/>
                        <a:t>160 MESA Classic participants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Lung Fibrosis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Col.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Case/control</a:t>
                      </a:r>
                      <a:r>
                        <a:rPr lang="en-US" baseline="0" dirty="0" smtClean="0"/>
                        <a:t> study. </a:t>
                      </a:r>
                      <a:r>
                        <a:rPr lang="en-US" dirty="0" smtClean="0"/>
                        <a:t>Recruitment just</a:t>
                      </a:r>
                      <a:r>
                        <a:rPr lang="en-US" baseline="0" dirty="0" smtClean="0"/>
                        <a:t> completed. Selected participants had two exercise tests in the clinic to measure lung function. Lung fields from previous CT scans were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r>
                        <a:rPr lang="en-US" baseline="0" dirty="0" smtClean="0"/>
                        <a:t> participants enrolled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936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Follow-up calls 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F/U 13 progress</a:t>
            </a:r>
          </a:p>
          <a:p>
            <a:pPr marL="1333500" lvl="2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Currently at 82%; working to hit 85% in F/U 13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F/U 14 underway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MESA Air Report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Participant Communications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Ancillary Studies Ongoing	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512340"/>
              </p:ext>
            </p:extLst>
          </p:nvPr>
        </p:nvGraphicFramePr>
        <p:xfrm>
          <a:off x="533400" y="1567934"/>
          <a:ext cx="7924800" cy="476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83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</a:t>
            </a:r>
            <a:r>
              <a:rPr lang="en-US" dirty="0" smtClean="0"/>
              <a:t>13 (</a:t>
            </a:r>
            <a:r>
              <a:rPr lang="en-US" dirty="0" smtClean="0"/>
              <a:t>windowed)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992545"/>
              </p:ext>
            </p:extLst>
          </p:nvPr>
        </p:nvGraphicFramePr>
        <p:xfrm>
          <a:off x="685800" y="1600200"/>
          <a:ext cx="7772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 err="1" smtClean="0">
                <a:ea typeface="ＭＳ Ｐゴシック" pitchFamily="34" charset="-128"/>
              </a:rPr>
              <a:t>Followup</a:t>
            </a:r>
            <a:r>
              <a:rPr lang="en-US" dirty="0" smtClean="0">
                <a:ea typeface="ＭＳ Ｐゴシック" pitchFamily="34" charset="-128"/>
              </a:rPr>
              <a:t> Retention by Site</a:t>
            </a:r>
          </a:p>
        </p:txBody>
      </p:sp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61628"/>
            <a:ext cx="762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6355318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13 </a:t>
            </a:r>
            <a:r>
              <a:rPr lang="en-US" dirty="0" smtClean="0"/>
              <a:t>(</a:t>
            </a:r>
            <a:r>
              <a:rPr lang="en-US" dirty="0" smtClean="0"/>
              <a:t>windowed)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336325"/>
              </p:ext>
            </p:extLst>
          </p:nvPr>
        </p:nvGraphicFramePr>
        <p:xfrm>
          <a:off x="-76200" y="1524000"/>
          <a:ext cx="32766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865824"/>
              </p:ext>
            </p:extLst>
          </p:nvPr>
        </p:nvGraphicFramePr>
        <p:xfrm>
          <a:off x="3048000" y="1526876"/>
          <a:ext cx="3200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897093"/>
              </p:ext>
            </p:extLst>
          </p:nvPr>
        </p:nvGraphicFramePr>
        <p:xfrm>
          <a:off x="6096000" y="1542691"/>
          <a:ext cx="3048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630446"/>
              </p:ext>
            </p:extLst>
          </p:nvPr>
        </p:nvGraphicFramePr>
        <p:xfrm>
          <a:off x="-76199" y="3960050"/>
          <a:ext cx="3276599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45559"/>
              </p:ext>
            </p:extLst>
          </p:nvPr>
        </p:nvGraphicFramePr>
        <p:xfrm>
          <a:off x="3124200" y="3962400"/>
          <a:ext cx="3124200" cy="2392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555011"/>
              </p:ext>
            </p:extLst>
          </p:nvPr>
        </p:nvGraphicFramePr>
        <p:xfrm>
          <a:off x="6019800" y="3810000"/>
          <a:ext cx="3048000" cy="2545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13 Productivity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Closed Windows </a:t>
            </a:r>
          </a:p>
        </p:txBody>
      </p:sp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685800" y="1897063"/>
            <a:ext cx="8077200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/>
              <a:t>	         </a:t>
            </a:r>
            <a:r>
              <a:rPr lang="en-US" sz="2800" b="1" dirty="0" smtClean="0"/>
              <a:t>		Expected*</a:t>
            </a:r>
            <a:r>
              <a:rPr lang="en-US" sz="2800" b="1" dirty="0"/>
              <a:t>	 </a:t>
            </a:r>
            <a:r>
              <a:rPr lang="en-US" sz="2800" b="1" dirty="0" smtClean="0"/>
              <a:t>  Contacts Made</a:t>
            </a:r>
            <a:endParaRPr lang="da-DK" sz="2800" dirty="0" smtClean="0"/>
          </a:p>
          <a:p>
            <a:r>
              <a:rPr lang="da-DK" sz="2800" dirty="0" smtClean="0"/>
              <a:t>3</a:t>
            </a:r>
            <a:r>
              <a:rPr lang="da-DK" sz="2800" dirty="0"/>
              <a:t>: Wake Forest	</a:t>
            </a:r>
            <a:r>
              <a:rPr lang="da-DK" sz="2800" dirty="0" smtClean="0"/>
              <a:t>	 769</a:t>
            </a:r>
            <a:r>
              <a:rPr lang="da-DK" sz="2800" dirty="0"/>
              <a:t>	</a:t>
            </a:r>
            <a:r>
              <a:rPr lang="da-DK" sz="2800" dirty="0" smtClean="0"/>
              <a:t>   639</a:t>
            </a:r>
            <a:r>
              <a:rPr lang="da-DK" sz="2800" dirty="0"/>
              <a:t>	</a:t>
            </a:r>
            <a:r>
              <a:rPr lang="da-DK" sz="2800" dirty="0" smtClean="0"/>
              <a:t>   83%</a:t>
            </a:r>
            <a:r>
              <a:rPr lang="da-DK" sz="2800" dirty="0"/>
              <a:t>	</a:t>
            </a:r>
          </a:p>
          <a:p>
            <a:r>
              <a:rPr lang="da-DK" sz="2800" dirty="0"/>
              <a:t>4: Columbia	</a:t>
            </a:r>
            <a:r>
              <a:rPr lang="da-DK" sz="2800" dirty="0" smtClean="0"/>
              <a:t>	 776</a:t>
            </a:r>
            <a:r>
              <a:rPr lang="da-DK" sz="2800" dirty="0"/>
              <a:t>	</a:t>
            </a:r>
            <a:r>
              <a:rPr lang="da-DK" sz="2800" dirty="0" smtClean="0"/>
              <a:t>   667</a:t>
            </a:r>
            <a:r>
              <a:rPr lang="da-DK" sz="2800" dirty="0"/>
              <a:t>	</a:t>
            </a:r>
            <a:r>
              <a:rPr lang="da-DK" sz="2800" dirty="0" smtClean="0"/>
              <a:t>   86%</a:t>
            </a:r>
            <a:r>
              <a:rPr lang="da-DK" sz="2800" dirty="0"/>
              <a:t>	</a:t>
            </a:r>
          </a:p>
          <a:p>
            <a:r>
              <a:rPr lang="da-DK" sz="2800" dirty="0"/>
              <a:t>5: Johns Hopkins	</a:t>
            </a:r>
            <a:r>
              <a:rPr lang="da-DK" sz="2800" dirty="0" smtClean="0"/>
              <a:t>	 691</a:t>
            </a:r>
            <a:r>
              <a:rPr lang="da-DK" sz="2800" dirty="0"/>
              <a:t>	</a:t>
            </a:r>
            <a:r>
              <a:rPr lang="da-DK" sz="2800" dirty="0" smtClean="0"/>
              <a:t>   657   95%</a:t>
            </a:r>
            <a:r>
              <a:rPr lang="da-DK" sz="2800" dirty="0"/>
              <a:t>	</a:t>
            </a:r>
          </a:p>
          <a:p>
            <a:r>
              <a:rPr lang="fi-FI" sz="2800" dirty="0"/>
              <a:t>6: Minnesota	</a:t>
            </a:r>
            <a:r>
              <a:rPr lang="fi-FI" sz="2800" dirty="0" smtClean="0"/>
              <a:t>	 774</a:t>
            </a:r>
            <a:r>
              <a:rPr lang="fi-FI" sz="2800" dirty="0"/>
              <a:t>	</a:t>
            </a:r>
            <a:r>
              <a:rPr lang="fi-FI" sz="2800" dirty="0" smtClean="0"/>
              <a:t>   713</a:t>
            </a:r>
            <a:r>
              <a:rPr lang="fi-FI" sz="2800" dirty="0"/>
              <a:t>	</a:t>
            </a:r>
            <a:r>
              <a:rPr lang="fi-FI" sz="2800" dirty="0" smtClean="0"/>
              <a:t>   92%</a:t>
            </a:r>
            <a:r>
              <a:rPr lang="fi-FI" sz="2800" dirty="0"/>
              <a:t>	</a:t>
            </a:r>
          </a:p>
          <a:p>
            <a:r>
              <a:rPr lang="en-US" sz="2800" dirty="0"/>
              <a:t>7: Northwestern	</a:t>
            </a:r>
            <a:r>
              <a:rPr lang="en-US" sz="2800" dirty="0" smtClean="0"/>
              <a:t>	 841</a:t>
            </a:r>
            <a:r>
              <a:rPr lang="en-US" sz="2800" dirty="0"/>
              <a:t>	</a:t>
            </a:r>
            <a:r>
              <a:rPr lang="en-US" sz="2800" dirty="0" smtClean="0"/>
              <a:t>   739</a:t>
            </a:r>
            <a:r>
              <a:rPr lang="en-US" sz="2800" dirty="0"/>
              <a:t>	</a:t>
            </a:r>
            <a:r>
              <a:rPr lang="en-US" sz="2800" dirty="0" smtClean="0"/>
              <a:t>   88%</a:t>
            </a:r>
            <a:r>
              <a:rPr lang="en-US" sz="2800" dirty="0"/>
              <a:t>	</a:t>
            </a:r>
          </a:p>
          <a:p>
            <a:r>
              <a:rPr lang="en-US" sz="2800" dirty="0"/>
              <a:t>8: UCLA		</a:t>
            </a:r>
            <a:r>
              <a:rPr lang="en-US" sz="2800" dirty="0" smtClean="0"/>
              <a:t>	 903</a:t>
            </a:r>
            <a:r>
              <a:rPr lang="en-US" sz="2800" dirty="0"/>
              <a:t>	</a:t>
            </a:r>
            <a:r>
              <a:rPr lang="en-US" sz="2800" dirty="0" smtClean="0"/>
              <a:t>   807</a:t>
            </a:r>
            <a:r>
              <a:rPr lang="en-US" sz="2800" dirty="0"/>
              <a:t>	</a:t>
            </a:r>
            <a:r>
              <a:rPr lang="en-US" sz="2800" dirty="0" smtClean="0"/>
              <a:t>   89%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TOTAL			4754</a:t>
            </a:r>
            <a:r>
              <a:rPr lang="en-US" sz="2800" dirty="0"/>
              <a:t>	 </a:t>
            </a:r>
            <a:r>
              <a:rPr lang="en-US" sz="2800" dirty="0" smtClean="0"/>
              <a:t> 4222   89%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* Study dropouts not included in these numbers</a:t>
            </a: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13 Productivity</a:t>
            </a:r>
            <a:endParaRPr lang="en-US" dirty="0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87648180"/>
              </p:ext>
            </p:extLst>
          </p:nvPr>
        </p:nvGraphicFramePr>
        <p:xfrm>
          <a:off x="228600" y="1752600"/>
          <a:ext cx="8686800" cy="446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2057400"/>
                <a:gridCol w="1828800"/>
                <a:gridCol w="2057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Window Closed  Interview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All Interviews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Additional interviews </a:t>
                      </a: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done and not included </a:t>
                      </a:r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 retention slide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% of FU13 Completed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WFU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74%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748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JHU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719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89%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728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NWU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763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905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86%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4222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4515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2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57876"/>
              </p:ext>
            </p:extLst>
          </p:nvPr>
        </p:nvGraphicFramePr>
        <p:xfrm>
          <a:off x="399750" y="1600200"/>
          <a:ext cx="8458200" cy="4900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5319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Target </a:t>
                      </a:r>
                      <a:r>
                        <a:rPr lang="en-US" sz="2000" u="none" strike="noStrike" dirty="0" smtClean="0">
                          <a:effectLst/>
                        </a:rPr>
                        <a:t>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Completed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Percent of Goal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 Air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– Recruited from MESA</a:t>
                      </a:r>
                      <a:r>
                        <a:rPr lang="en-US" sz="2000" u="none" strike="noStrike" dirty="0" smtClean="0">
                          <a:effectLst/>
                        </a:rPr>
                        <a:t> Family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Wake Forest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Northwestern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100</a:t>
                      </a:r>
                      <a:r>
                        <a:rPr lang="en-US" sz="2000" u="none" strike="noStrike" dirty="0">
                          <a:effectLst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Minnesota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Johns Hopkins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Air New Recruits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152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Columbia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" y="228600"/>
            <a:ext cx="84769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>
                <a:latin typeface="Times New Roman"/>
                <a:ea typeface="ＭＳ Ｐゴシック" charset="-128"/>
                <a:cs typeface="ＭＳ Ｐゴシック" charset="-128"/>
              </a:rPr>
              <a:t>Follow-up 13 </a:t>
            </a:r>
            <a:r>
              <a:rPr lang="en-US" sz="4000" kern="0" dirty="0" smtClean="0">
                <a:latin typeface="Times New Roman"/>
                <a:ea typeface="ＭＳ Ｐゴシック" charset="-128"/>
                <a:cs typeface="ＭＳ Ｐゴシック" charset="-128"/>
              </a:rPr>
              <a:t>– Air/Family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Follow-up 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F/U 13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Heterogeneity across sites improved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MESA Air follow-up is on track for most sites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 Those not finished by Oct 15 should be coded as not done.</a:t>
            </a: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F/U 14 has commenced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Considerable heterogeneity across sites in startup and completion rates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Includes medications inventory and residential history review</a:t>
            </a:r>
          </a:p>
          <a:p>
            <a:pPr>
              <a:defRPr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F/U 15 due to start January 2014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80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14763</TotalTime>
  <Words>775</Words>
  <Application>Microsoft Office PowerPoint</Application>
  <PresentationFormat>On-screen Show (4:3)</PresentationFormat>
  <Paragraphs>204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template</vt:lpstr>
      <vt:lpstr>1_template</vt:lpstr>
      <vt:lpstr>PowerPoint Presentation</vt:lpstr>
      <vt:lpstr>Operations Subcommittee Report</vt:lpstr>
      <vt:lpstr>Follow-up Call Retention</vt:lpstr>
      <vt:lpstr>Follow-up Retention by Ethnicity</vt:lpstr>
      <vt:lpstr>Followup Retention by Site</vt:lpstr>
      <vt:lpstr>Follow-up 13 Productivity  Closed Windows </vt:lpstr>
      <vt:lpstr>Follow-up 13 Productivity</vt:lpstr>
      <vt:lpstr>PowerPoint Presentation</vt:lpstr>
      <vt:lpstr>Follow-up Retention</vt:lpstr>
      <vt:lpstr>Common Retention Obstacles</vt:lpstr>
      <vt:lpstr>Approaches for 85%+ FU Retention</vt:lpstr>
      <vt:lpstr>Newsletter</vt:lpstr>
      <vt:lpstr>Participant Summary Report</vt:lpstr>
      <vt:lpstr>Ancillary Study Status</vt:lpstr>
      <vt:lpstr>Ancillary Study Status (cont.)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ndermond</cp:lastModifiedBy>
  <cp:revision>539</cp:revision>
  <cp:lastPrinted>2012-02-24T22:33:20Z</cp:lastPrinted>
  <dcterms:created xsi:type="dcterms:W3CDTF">2010-09-15T12:03:53Z</dcterms:created>
  <dcterms:modified xsi:type="dcterms:W3CDTF">2013-09-27T23:01:57Z</dcterms:modified>
</cp:coreProperties>
</file>