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66" r:id="rId3"/>
    <p:sldId id="276" r:id="rId4"/>
    <p:sldId id="277" r:id="rId5"/>
    <p:sldId id="267" r:id="rId6"/>
    <p:sldId id="265" r:id="rId7"/>
    <p:sldId id="279" r:id="rId8"/>
    <p:sldId id="280" r:id="rId9"/>
    <p:sldId id="282" r:id="rId10"/>
    <p:sldId id="283" r:id="rId11"/>
    <p:sldId id="284" r:id="rId12"/>
    <p:sldId id="286" r:id="rId13"/>
    <p:sldId id="287" r:id="rId14"/>
    <p:sldId id="281" r:id="rId15"/>
    <p:sldId id="292" r:id="rId16"/>
    <p:sldId id="288" r:id="rId17"/>
    <p:sldId id="289" r:id="rId18"/>
    <p:sldId id="290" r:id="rId19"/>
    <p:sldId id="291" r:id="rId20"/>
    <p:sldId id="259" r:id="rId21"/>
    <p:sldId id="274"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79" autoAdjust="0"/>
  </p:normalViewPr>
  <p:slideViewPr>
    <p:cSldViewPr>
      <p:cViewPr>
        <p:scale>
          <a:sx n="103" d="100"/>
          <a:sy n="103" d="100"/>
        </p:scale>
        <p:origin x="624" y="76"/>
      </p:cViewPr>
      <p:guideLst>
        <p:guide orient="horz" pos="2160"/>
        <p:guide pos="2880"/>
      </p:guideLst>
    </p:cSldViewPr>
  </p:slideViewPr>
  <p:outlineViewPr>
    <p:cViewPr>
      <p:scale>
        <a:sx n="33" d="100"/>
        <a:sy n="33" d="100"/>
      </p:scale>
      <p:origin x="0" y="2392"/>
    </p:cViewPr>
  </p:outlineViewPr>
  <p:notesTextViewPr>
    <p:cViewPr>
      <p:scale>
        <a:sx n="1" d="1"/>
        <a:sy n="1" d="1"/>
      </p:scale>
      <p:origin x="0" y="0"/>
    </p:cViewPr>
  </p:notesTextViewPr>
  <p:notesViewPr>
    <p:cSldViewPr>
      <p:cViewPr varScale="1">
        <p:scale>
          <a:sx n="67" d="100"/>
          <a:sy n="67" d="100"/>
        </p:scale>
        <p:origin x="-2796"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B6858B2-7576-48C9-9A94-0A9C1F7F2505}" type="datetimeFigureOut">
              <a:rPr lang="en-US" smtClean="0"/>
              <a:t>7/25/2016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FAB67E5-AACE-4AEB-8671-32F2D7984085}" type="slidenum">
              <a:rPr lang="en-US" smtClean="0"/>
              <a:t>‹#›</a:t>
            </a:fld>
            <a:endParaRPr lang="en-US"/>
          </a:p>
        </p:txBody>
      </p:sp>
    </p:spTree>
    <p:extLst>
      <p:ext uri="{BB962C8B-B14F-4D97-AF65-F5344CB8AC3E}">
        <p14:creationId xmlns:p14="http://schemas.microsoft.com/office/powerpoint/2010/main" val="3754047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4FD6A8F-7DA5-4E3C-B53C-52654618469F}" type="datetimeFigureOut">
              <a:rPr lang="en-US" smtClean="0"/>
              <a:t>7/25/2016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12B33BB-737F-48D5-B969-86126BA981C0}" type="slidenum">
              <a:rPr lang="en-US" smtClean="0"/>
              <a:t>‹#›</a:t>
            </a:fld>
            <a:endParaRPr lang="en-US"/>
          </a:p>
        </p:txBody>
      </p:sp>
    </p:spTree>
    <p:extLst>
      <p:ext uri="{BB962C8B-B14F-4D97-AF65-F5344CB8AC3E}">
        <p14:creationId xmlns:p14="http://schemas.microsoft.com/office/powerpoint/2010/main" val="406018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40F1A3-ABBA-4296-896C-2E219D68F007}"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2172728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40F1A3-ABBA-4296-896C-2E219D68F007}"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3866618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40F1A3-ABBA-4296-896C-2E219D68F007}"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337562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40F1A3-ABBA-4296-896C-2E219D68F007}"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C9246-B136-42DB-905C-66329E24AB9B}" type="slidenum">
              <a:rPr lang="en-US" smtClean="0"/>
              <a:t>‹#›</a:t>
            </a:fld>
            <a:endParaRPr lang="en-US"/>
          </a:p>
        </p:txBody>
      </p:sp>
      <p:pic>
        <p:nvPicPr>
          <p:cNvPr id="7" name="Picture 6"/>
          <p:cNvPicPr>
            <a:picLocks noChangeAspect="1"/>
          </p:cNvPicPr>
          <p:nvPr userDrawn="1"/>
        </p:nvPicPr>
        <p:blipFill>
          <a:blip r:embed="rId2"/>
          <a:stretch>
            <a:fillRect/>
          </a:stretch>
        </p:blipFill>
        <p:spPr>
          <a:xfrm>
            <a:off x="8284370" y="6328256"/>
            <a:ext cx="859630" cy="529744"/>
          </a:xfrm>
          <a:prstGeom prst="rect">
            <a:avLst/>
          </a:prstGeom>
        </p:spPr>
      </p:pic>
    </p:spTree>
    <p:extLst>
      <p:ext uri="{BB962C8B-B14F-4D97-AF65-F5344CB8AC3E}">
        <p14:creationId xmlns:p14="http://schemas.microsoft.com/office/powerpoint/2010/main" val="2418548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40F1A3-ABBA-4296-896C-2E219D68F007}" type="datetimeFigureOut">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323233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40F1A3-ABBA-4296-896C-2E219D68F007}"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1251582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40F1A3-ABBA-4296-896C-2E219D68F007}" type="datetimeFigureOut">
              <a:rPr lang="en-US" smtClean="0"/>
              <a:t>7/25/2016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334416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40F1A3-ABBA-4296-896C-2E219D68F007}" type="datetimeFigureOut">
              <a:rPr lang="en-US" smtClean="0"/>
              <a:t>7/25/2016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4106675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0F1A3-ABBA-4296-896C-2E219D68F007}" type="datetimeFigureOut">
              <a:rPr lang="en-US" smtClean="0"/>
              <a:t>7/25/2016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370369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40F1A3-ABBA-4296-896C-2E219D68F007}"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2431778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40F1A3-ABBA-4296-896C-2E219D68F007}" type="datetimeFigureOut">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C9246-B136-42DB-905C-66329E24AB9B}" type="slidenum">
              <a:rPr lang="en-US" smtClean="0"/>
              <a:t>‹#›</a:t>
            </a:fld>
            <a:endParaRPr lang="en-US"/>
          </a:p>
        </p:txBody>
      </p:sp>
    </p:spTree>
    <p:extLst>
      <p:ext uri="{BB962C8B-B14F-4D97-AF65-F5344CB8AC3E}">
        <p14:creationId xmlns:p14="http://schemas.microsoft.com/office/powerpoint/2010/main" val="3593859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40F1A3-ABBA-4296-896C-2E219D68F007}" type="datetimeFigureOut">
              <a:rPr lang="en-US" smtClean="0"/>
              <a:t>7/25/2016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C9246-B136-42DB-905C-66329E24AB9B}" type="slidenum">
              <a:rPr lang="en-US" smtClean="0"/>
              <a:t>‹#›</a:t>
            </a:fld>
            <a:endParaRPr lang="en-US"/>
          </a:p>
        </p:txBody>
      </p:sp>
    </p:spTree>
    <p:extLst>
      <p:ext uri="{BB962C8B-B14F-4D97-AF65-F5344CB8AC3E}">
        <p14:creationId xmlns:p14="http://schemas.microsoft.com/office/powerpoint/2010/main" val="3998451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lstStyle/>
          <a:p>
            <a:r>
              <a:rPr lang="en-US" dirty="0" smtClean="0"/>
              <a:t>Exam 6 Seated Blood Pressure</a:t>
            </a:r>
            <a:endParaRPr lang="en-US" dirty="0"/>
          </a:p>
        </p:txBody>
      </p:sp>
      <p:sp>
        <p:nvSpPr>
          <p:cNvPr id="3" name="Subtitle 2"/>
          <p:cNvSpPr>
            <a:spLocks noGrp="1"/>
          </p:cNvSpPr>
          <p:nvPr>
            <p:ph type="subTitle" idx="1"/>
          </p:nvPr>
        </p:nvSpPr>
        <p:spPr/>
        <p:txBody>
          <a:bodyPr>
            <a:normAutofit/>
          </a:bodyPr>
          <a:lstStyle/>
          <a:p>
            <a:pPr algn="r"/>
            <a:r>
              <a:rPr lang="en-US" sz="2400" dirty="0" smtClean="0">
                <a:solidFill>
                  <a:schemeClr val="tx1"/>
                </a:solidFill>
              </a:rPr>
              <a:t>Cathy Nunn</a:t>
            </a:r>
          </a:p>
          <a:p>
            <a:pPr algn="r"/>
            <a:r>
              <a:rPr lang="en-US" sz="2400" dirty="0" smtClean="0">
                <a:solidFill>
                  <a:schemeClr val="tx1"/>
                </a:solidFill>
              </a:rPr>
              <a:t>Wake Forest University </a:t>
            </a:r>
          </a:p>
          <a:p>
            <a:pPr algn="r"/>
            <a:r>
              <a:rPr lang="en-US" sz="2400" dirty="0" smtClean="0">
                <a:solidFill>
                  <a:schemeClr val="tx1"/>
                </a:solidFill>
              </a:rPr>
              <a:t>Study Coordinator</a:t>
            </a:r>
            <a:endParaRPr lang="en-US" sz="2400" dirty="0">
              <a:solidFill>
                <a:schemeClr val="tx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832763"/>
            <a:ext cx="2057400" cy="1267691"/>
          </a:xfrm>
          <a:prstGeom prst="rect">
            <a:avLst/>
          </a:prstGeom>
        </p:spPr>
      </p:pic>
    </p:spTree>
    <p:extLst>
      <p:ext uri="{BB962C8B-B14F-4D97-AF65-F5344CB8AC3E}">
        <p14:creationId xmlns:p14="http://schemas.microsoft.com/office/powerpoint/2010/main" val="3490832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Blood Pressure </a:t>
            </a:r>
            <a:r>
              <a:rPr lang="en-US" sz="4000" dirty="0" smtClean="0"/>
              <a:t>Measurement </a:t>
            </a:r>
            <a:endParaRPr lang="en-US" sz="4000" dirty="0"/>
          </a:p>
        </p:txBody>
      </p:sp>
      <p:sp>
        <p:nvSpPr>
          <p:cNvPr id="3" name="Content Placeholder 2"/>
          <p:cNvSpPr>
            <a:spLocks noGrp="1"/>
          </p:cNvSpPr>
          <p:nvPr>
            <p:ph idx="1"/>
          </p:nvPr>
        </p:nvSpPr>
        <p:spPr>
          <a:xfrm>
            <a:off x="457200" y="1371600"/>
            <a:ext cx="8229600" cy="4800600"/>
          </a:xfrm>
        </p:spPr>
        <p:txBody>
          <a:bodyPr>
            <a:normAutofit fontScale="47500" lnSpcReduction="20000"/>
          </a:bodyPr>
          <a:lstStyle/>
          <a:p>
            <a:pPr marL="0" indent="0">
              <a:buNone/>
            </a:pPr>
            <a:r>
              <a:rPr lang="en-US" u="sng" dirty="0"/>
              <a:t>Blood Pressure Measurement</a:t>
            </a:r>
            <a:endParaRPr lang="en-US" dirty="0"/>
          </a:p>
          <a:p>
            <a:pPr marL="0" indent="0">
              <a:buNone/>
            </a:pPr>
            <a:r>
              <a:rPr lang="en-US" dirty="0"/>
              <a:t> </a:t>
            </a:r>
          </a:p>
          <a:p>
            <a:pPr marL="0" indent="0">
              <a:buNone/>
            </a:pPr>
            <a:r>
              <a:rPr lang="en-US" dirty="0" smtClean="0"/>
              <a:t>To </a:t>
            </a:r>
            <a:r>
              <a:rPr lang="en-US" dirty="0"/>
              <a:t>begin the blood pressure procedure, access the Main Menu on the </a:t>
            </a:r>
            <a:r>
              <a:rPr lang="en-US" dirty="0" err="1"/>
              <a:t>Dinamap</a:t>
            </a:r>
            <a:r>
              <a:rPr lang="en-US" dirty="0"/>
              <a:t> by pushing the “Start/Stop” button at the lower right of the monitor. (Please note that the gray knob located at the upper right of the monitor allows you to change selections in the monitor screen, in a manner similar to a computer mouse or pointing device. Rotate the knob in order to move from one item to another in the monitor screen, and push it to select the desired option.)</a:t>
            </a:r>
          </a:p>
          <a:p>
            <a:pPr marL="0" indent="0">
              <a:buNone/>
            </a:pPr>
            <a:r>
              <a:rPr lang="en-US" dirty="0"/>
              <a:t> </a:t>
            </a:r>
          </a:p>
          <a:p>
            <a:pPr marL="0" indent="0">
              <a:buNone/>
            </a:pPr>
            <a:r>
              <a:rPr lang="en-US" dirty="0" smtClean="0"/>
              <a:t>Use </a:t>
            </a:r>
            <a:r>
              <a:rPr lang="en-US" dirty="0"/>
              <a:t>the knob to select the set </a:t>
            </a:r>
            <a:r>
              <a:rPr lang="en-US" dirty="0" err="1"/>
              <a:t>bp</a:t>
            </a:r>
            <a:r>
              <a:rPr lang="en-US" dirty="0"/>
              <a:t> option from the menu and then press the knob (equivalent to clicking a mouse) to implement the selection. The next menu appears automatically.</a:t>
            </a:r>
          </a:p>
          <a:p>
            <a:pPr marL="0" indent="0">
              <a:buNone/>
            </a:pPr>
            <a:r>
              <a:rPr lang="en-US" dirty="0"/>
              <a:t> </a:t>
            </a:r>
          </a:p>
          <a:p>
            <a:pPr marL="0" indent="0">
              <a:buNone/>
            </a:pPr>
            <a:r>
              <a:rPr lang="en-US" dirty="0" smtClean="0"/>
              <a:t>Use </a:t>
            </a:r>
            <a:r>
              <a:rPr lang="en-US" dirty="0"/>
              <a:t>the knob to select auto </a:t>
            </a:r>
            <a:r>
              <a:rPr lang="en-US" dirty="0" err="1"/>
              <a:t>bp</a:t>
            </a:r>
            <a:r>
              <a:rPr lang="en-US" dirty="0"/>
              <a:t> and then press the knob.</a:t>
            </a:r>
          </a:p>
          <a:p>
            <a:pPr marL="0" indent="0">
              <a:buNone/>
            </a:pPr>
            <a:r>
              <a:rPr lang="en-US" dirty="0"/>
              <a:t> </a:t>
            </a:r>
          </a:p>
          <a:p>
            <a:pPr marL="0" indent="0">
              <a:buNone/>
            </a:pPr>
            <a:r>
              <a:rPr lang="en-US" dirty="0" smtClean="0"/>
              <a:t>Immediately </a:t>
            </a:r>
            <a:r>
              <a:rPr lang="en-US" dirty="0"/>
              <a:t>after you select </a:t>
            </a:r>
            <a:r>
              <a:rPr lang="en-US" cap="small" dirty="0"/>
              <a:t>auto </a:t>
            </a:r>
            <a:r>
              <a:rPr lang="en-US" cap="small" dirty="0" err="1"/>
              <a:t>bp</a:t>
            </a:r>
            <a:r>
              <a:rPr lang="en-US" dirty="0"/>
              <a:t> the monitor will start the first blood pressure measurement. However, during this first inflation, select the window that has appeared to the right of </a:t>
            </a:r>
            <a:r>
              <a:rPr lang="en-US" cap="small" dirty="0"/>
              <a:t>auto </a:t>
            </a:r>
            <a:r>
              <a:rPr lang="en-US" cap="small" dirty="0" err="1"/>
              <a:t>bp</a:t>
            </a:r>
            <a:r>
              <a:rPr lang="en-US" dirty="0"/>
              <a:t> and push the knob, so that there is a black number against a clear background in the window. Rotate the knob to select “2.” This will select two minutes as the interval between sequential blood pressure measurements. Push the knob again (colors in window will reverse) to implement the selection. (The device will retain this setting, even after it is turned off, so you will not have to repeat this step again</a:t>
            </a:r>
            <a:r>
              <a:rPr lang="en-US" dirty="0" smtClean="0"/>
              <a:t>.)</a:t>
            </a:r>
            <a:r>
              <a:rPr lang="en-US" dirty="0"/>
              <a:t> </a:t>
            </a:r>
          </a:p>
        </p:txBody>
      </p:sp>
    </p:spTree>
    <p:extLst>
      <p:ext uri="{BB962C8B-B14F-4D97-AF65-F5344CB8AC3E}">
        <p14:creationId xmlns:p14="http://schemas.microsoft.com/office/powerpoint/2010/main" val="4213318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Blood Pressure </a:t>
            </a:r>
            <a:r>
              <a:rPr lang="en-US" sz="4000" dirty="0" smtClean="0"/>
              <a:t>Measurement </a:t>
            </a:r>
            <a:endParaRPr lang="en-US" sz="4000" dirty="0"/>
          </a:p>
        </p:txBody>
      </p:sp>
      <p:sp>
        <p:nvSpPr>
          <p:cNvPr id="3" name="Content Placeholder 2"/>
          <p:cNvSpPr>
            <a:spLocks noGrp="1"/>
          </p:cNvSpPr>
          <p:nvPr>
            <p:ph idx="1"/>
          </p:nvPr>
        </p:nvSpPr>
        <p:spPr>
          <a:xfrm>
            <a:off x="457200" y="1371600"/>
            <a:ext cx="8229600" cy="4800600"/>
          </a:xfrm>
        </p:spPr>
        <p:txBody>
          <a:bodyPr>
            <a:normAutofit fontScale="70000" lnSpcReduction="20000"/>
          </a:bodyPr>
          <a:lstStyle/>
          <a:p>
            <a:pPr marL="0" indent="0">
              <a:buNone/>
            </a:pPr>
            <a:r>
              <a:rPr lang="en-US" dirty="0" smtClean="0"/>
              <a:t>Palpate </a:t>
            </a:r>
            <a:r>
              <a:rPr lang="en-US" dirty="0"/>
              <a:t>the radial pulse during inflation. The radial pulse should not be palpable at peak inflation pressure. If the participant's radial pressure remains palpable when the device begins to deflate, the device will complete its deflation procedure and then should automatically reset itself for a higher inflation pressure and repeat the measurement. </a:t>
            </a:r>
            <a:endParaRPr lang="en-US" dirty="0" smtClean="0"/>
          </a:p>
          <a:p>
            <a:pPr marL="0" indent="0">
              <a:buNone/>
            </a:pPr>
            <a:endParaRPr lang="en-US" dirty="0"/>
          </a:p>
          <a:p>
            <a:pPr marL="0" indent="0">
              <a:buNone/>
            </a:pPr>
            <a:r>
              <a:rPr lang="en-US" dirty="0" smtClean="0"/>
              <a:t>In </a:t>
            </a:r>
            <a:r>
              <a:rPr lang="en-US" dirty="0"/>
              <a:t>the unlikely event that </a:t>
            </a:r>
            <a:r>
              <a:rPr lang="en-US" dirty="0" smtClean="0"/>
              <a:t>higher inflation pressure is needed but the machine does not automatically reset to a higher pressure:</a:t>
            </a:r>
          </a:p>
          <a:p>
            <a:r>
              <a:rPr lang="en-US" dirty="0"/>
              <a:t>Check carefully to be sure that the cuff is properly positioned on the participant's arm with the arrow at the brachial artery.</a:t>
            </a:r>
          </a:p>
          <a:p>
            <a:r>
              <a:rPr lang="en-US" dirty="0" smtClean="0"/>
              <a:t>manually </a:t>
            </a:r>
            <a:r>
              <a:rPr lang="en-US" dirty="0"/>
              <a:t>reset the inflation </a:t>
            </a:r>
            <a:r>
              <a:rPr lang="en-US" dirty="0" smtClean="0"/>
              <a:t>pressure (210, 260, 300). </a:t>
            </a:r>
            <a:endParaRPr lang="en-US" dirty="0"/>
          </a:p>
          <a:p>
            <a:pPr marL="0" indent="0">
              <a:buNone/>
            </a:pPr>
            <a:endParaRPr lang="en-US" dirty="0"/>
          </a:p>
          <a:p>
            <a:pPr marL="0" indent="0">
              <a:buNone/>
            </a:pPr>
            <a:r>
              <a:rPr lang="en-US" dirty="0" smtClean="0"/>
              <a:t>It </a:t>
            </a:r>
            <a:r>
              <a:rPr lang="en-US" dirty="0"/>
              <a:t>is not necessary to repeat or prolong the five-minute rest period, if this happens, but explain the change in the procedure to the participant (e.g., “I think we need to use a higher inflation pressure—I'm just going to reset the machine”). </a:t>
            </a:r>
          </a:p>
          <a:p>
            <a:pPr marL="0" indent="0">
              <a:buNone/>
            </a:pPr>
            <a:endParaRPr lang="en-US" dirty="0"/>
          </a:p>
        </p:txBody>
      </p:sp>
    </p:spTree>
    <p:extLst>
      <p:ext uri="{BB962C8B-B14F-4D97-AF65-F5344CB8AC3E}">
        <p14:creationId xmlns:p14="http://schemas.microsoft.com/office/powerpoint/2010/main" val="1539242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Blood Pressure </a:t>
            </a:r>
            <a:r>
              <a:rPr lang="en-US" sz="4000" dirty="0" smtClean="0"/>
              <a:t>Measurement </a:t>
            </a:r>
            <a:endParaRPr lang="en-US" sz="4000" dirty="0"/>
          </a:p>
        </p:txBody>
      </p:sp>
      <p:sp>
        <p:nvSpPr>
          <p:cNvPr id="3" name="Content Placeholder 2"/>
          <p:cNvSpPr>
            <a:spLocks noGrp="1"/>
          </p:cNvSpPr>
          <p:nvPr>
            <p:ph idx="1"/>
          </p:nvPr>
        </p:nvSpPr>
        <p:spPr>
          <a:xfrm>
            <a:off x="457200" y="1371600"/>
            <a:ext cx="8229600" cy="4800600"/>
          </a:xfrm>
        </p:spPr>
        <p:txBody>
          <a:bodyPr>
            <a:normAutofit fontScale="77500" lnSpcReduction="20000"/>
          </a:bodyPr>
          <a:lstStyle/>
          <a:p>
            <a:pPr marL="0" indent="0">
              <a:buNone/>
            </a:pPr>
            <a:r>
              <a:rPr lang="en-US" dirty="0" smtClean="0"/>
              <a:t>When </a:t>
            </a:r>
            <a:r>
              <a:rPr lang="en-US" dirty="0"/>
              <a:t>the radial pulse is obliterated at maximal inflation, the first blood pressure measurement will be obtained. </a:t>
            </a:r>
            <a:endParaRPr lang="en-US" dirty="0" smtClean="0"/>
          </a:p>
          <a:p>
            <a:pPr marL="0" indent="0">
              <a:buNone/>
            </a:pPr>
            <a:endParaRPr lang="en-US" dirty="0"/>
          </a:p>
          <a:p>
            <a:pPr marL="0" indent="0">
              <a:buNone/>
            </a:pPr>
            <a:r>
              <a:rPr lang="en-US" dirty="0" smtClean="0"/>
              <a:t>The </a:t>
            </a:r>
            <a:r>
              <a:rPr lang="en-US" dirty="0"/>
              <a:t>device will automatically obtain the 2</a:t>
            </a:r>
            <a:r>
              <a:rPr lang="en-US" baseline="30000" dirty="0"/>
              <a:t>nd</a:t>
            </a:r>
            <a:r>
              <a:rPr lang="en-US" dirty="0"/>
              <a:t> and 3</a:t>
            </a:r>
            <a:r>
              <a:rPr lang="en-US" baseline="30000" dirty="0"/>
              <a:t>rd</a:t>
            </a:r>
            <a:r>
              <a:rPr lang="en-US" dirty="0"/>
              <a:t> measurements, at two-minute intervals.</a:t>
            </a:r>
          </a:p>
          <a:p>
            <a:pPr marL="0" indent="0">
              <a:buNone/>
            </a:pPr>
            <a:endParaRPr lang="en-US" dirty="0"/>
          </a:p>
          <a:p>
            <a:pPr marL="0" indent="0">
              <a:buNone/>
            </a:pPr>
            <a:r>
              <a:rPr lang="en-US" dirty="0"/>
              <a:t>Record </a:t>
            </a:r>
            <a:r>
              <a:rPr lang="en-US" dirty="0"/>
              <a:t>the three sequential blood </a:t>
            </a:r>
            <a:r>
              <a:rPr lang="en-US" dirty="0"/>
              <a:t>pressure (and heart rate) </a:t>
            </a:r>
            <a:r>
              <a:rPr lang="en-US" dirty="0" smtClean="0"/>
              <a:t>readings </a:t>
            </a:r>
            <a:r>
              <a:rPr lang="en-US" dirty="0"/>
              <a:t>on </a:t>
            </a:r>
            <a:r>
              <a:rPr lang="en-US" dirty="0"/>
              <a:t>the Seated Blood Pressure Form.</a:t>
            </a:r>
          </a:p>
          <a:p>
            <a:pPr marL="0" indent="0">
              <a:buNone/>
            </a:pPr>
            <a:endParaRPr lang="en-US" dirty="0"/>
          </a:p>
          <a:p>
            <a:pPr marL="0" indent="0">
              <a:buNone/>
            </a:pPr>
            <a:r>
              <a:rPr lang="en-US" dirty="0" smtClean="0"/>
              <a:t>Print the results and set the machine to manual.</a:t>
            </a:r>
            <a:endParaRPr lang="en-US" dirty="0"/>
          </a:p>
          <a:p>
            <a:pPr marL="0" indent="0">
              <a:buNone/>
            </a:pPr>
            <a:r>
              <a:rPr lang="en-US" dirty="0"/>
              <a:t> </a:t>
            </a:r>
          </a:p>
          <a:p>
            <a:pPr marL="0" indent="0">
              <a:buNone/>
            </a:pPr>
            <a:r>
              <a:rPr lang="en-US" dirty="0" smtClean="0"/>
              <a:t>Remove </a:t>
            </a:r>
            <a:r>
              <a:rPr lang="en-US" dirty="0"/>
              <a:t>the blood pressure cuff from the participant's arm and thank the participant for his/her time.</a:t>
            </a:r>
          </a:p>
        </p:txBody>
      </p:sp>
    </p:spTree>
    <p:extLst>
      <p:ext uri="{BB962C8B-B14F-4D97-AF65-F5344CB8AC3E}">
        <p14:creationId xmlns:p14="http://schemas.microsoft.com/office/powerpoint/2010/main" val="107047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Blood Pressure </a:t>
            </a:r>
            <a:r>
              <a:rPr lang="en-US" sz="4000" dirty="0" smtClean="0"/>
              <a:t>Measurement </a:t>
            </a:r>
            <a:endParaRPr lang="en-US" sz="4000" dirty="0"/>
          </a:p>
        </p:txBody>
      </p:sp>
      <p:sp>
        <p:nvSpPr>
          <p:cNvPr id="3" name="Content Placeholder 2"/>
          <p:cNvSpPr>
            <a:spLocks noGrp="1"/>
          </p:cNvSpPr>
          <p:nvPr>
            <p:ph idx="1"/>
          </p:nvPr>
        </p:nvSpPr>
        <p:spPr>
          <a:xfrm>
            <a:off x="457200" y="1371600"/>
            <a:ext cx="8229600" cy="4800600"/>
          </a:xfrm>
        </p:spPr>
        <p:txBody>
          <a:bodyPr>
            <a:normAutofit fontScale="70000" lnSpcReduction="20000"/>
          </a:bodyPr>
          <a:lstStyle/>
          <a:p>
            <a:pPr marL="0" indent="0">
              <a:buNone/>
            </a:pPr>
            <a:r>
              <a:rPr lang="en-US" u="sng" dirty="0"/>
              <a:t>BP Measurement Instructions for Participants With Short, Thick Arms</a:t>
            </a:r>
            <a:endParaRPr lang="en-US" dirty="0"/>
          </a:p>
          <a:p>
            <a:pPr marL="0" indent="0">
              <a:buNone/>
            </a:pPr>
            <a:endParaRPr lang="en-US" dirty="0"/>
          </a:p>
          <a:p>
            <a:pPr marL="0" indent="0">
              <a:buNone/>
            </a:pPr>
            <a:r>
              <a:rPr lang="en-US" dirty="0" smtClean="0"/>
              <a:t>Occasionally </a:t>
            </a:r>
            <a:r>
              <a:rPr lang="en-US" dirty="0"/>
              <a:t>there will be a participant whose upper arm is too thick and short for the thigh cuff or on whom the thigh cuff pops open on inflation. The alternative procedure in this case is to obtain the resting blood pressure in the right </a:t>
            </a:r>
            <a:r>
              <a:rPr lang="en-US" i="1" dirty="0"/>
              <a:t>forearm.</a:t>
            </a:r>
            <a:endParaRPr lang="en-US" dirty="0"/>
          </a:p>
          <a:p>
            <a:pPr marL="0" indent="0">
              <a:buNone/>
            </a:pPr>
            <a:endParaRPr lang="en-US" dirty="0"/>
          </a:p>
          <a:p>
            <a:pPr marL="0" indent="0">
              <a:buNone/>
            </a:pPr>
            <a:r>
              <a:rPr lang="en-US" dirty="0" smtClean="0"/>
              <a:t>Measure </a:t>
            </a:r>
            <a:r>
              <a:rPr lang="en-US" dirty="0"/>
              <a:t>the forearm circumference at the midpoint between the olecranon (elbow) and the ulnar stylus (wrist bone on pinkie side). Select the proper size cuff based on the forearm measurement. The blood pressure procedure is otherwise the same.</a:t>
            </a:r>
          </a:p>
          <a:p>
            <a:pPr marL="0" indent="0">
              <a:buNone/>
            </a:pPr>
            <a:endParaRPr lang="en-US" dirty="0"/>
          </a:p>
          <a:p>
            <a:pPr marL="0" indent="0">
              <a:buNone/>
            </a:pPr>
            <a:r>
              <a:rPr lang="en-US" dirty="0" smtClean="0"/>
              <a:t>You </a:t>
            </a:r>
            <a:r>
              <a:rPr lang="en-US" dirty="0"/>
              <a:t>must document on the Seated Blood Pressure Form that you have measured the </a:t>
            </a:r>
            <a:r>
              <a:rPr lang="en-US" i="1" dirty="0"/>
              <a:t>forearm blood pressure.</a:t>
            </a:r>
            <a:endParaRPr lang="en-US" dirty="0"/>
          </a:p>
        </p:txBody>
      </p:sp>
    </p:spTree>
    <p:extLst>
      <p:ext uri="{BB962C8B-B14F-4D97-AF65-F5344CB8AC3E}">
        <p14:creationId xmlns:p14="http://schemas.microsoft.com/office/powerpoint/2010/main" val="18494906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results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u="sng" dirty="0" smtClean="0"/>
              <a:t>Reporting </a:t>
            </a:r>
            <a:r>
              <a:rPr lang="en-US" u="sng" dirty="0"/>
              <a:t>Blood Pressure Results to Participants</a:t>
            </a:r>
            <a:endParaRPr lang="en-US" dirty="0"/>
          </a:p>
          <a:p>
            <a:pPr marL="0" indent="0">
              <a:buNone/>
            </a:pPr>
            <a:r>
              <a:rPr lang="en-US" dirty="0"/>
              <a:t> </a:t>
            </a:r>
          </a:p>
          <a:p>
            <a:pPr marL="0" indent="0">
              <a:buNone/>
            </a:pPr>
            <a:r>
              <a:rPr lang="en-US" dirty="0" smtClean="0"/>
              <a:t>The </a:t>
            </a:r>
            <a:r>
              <a:rPr lang="en-US" dirty="0"/>
              <a:t>technician may verbally provide the participant with the blood pressure reading (the average of the last two pressures), </a:t>
            </a:r>
            <a:r>
              <a:rPr lang="en-US" i="1" dirty="0"/>
              <a:t>if asked, </a:t>
            </a:r>
            <a:r>
              <a:rPr lang="en-US" dirty="0"/>
              <a:t>after the procedure has been completed.</a:t>
            </a:r>
          </a:p>
          <a:p>
            <a:pPr marL="0" indent="0">
              <a:buNone/>
            </a:pPr>
            <a:endParaRPr lang="en-US" dirty="0"/>
          </a:p>
          <a:p>
            <a:r>
              <a:rPr lang="en-US" dirty="0" smtClean="0"/>
              <a:t>If </a:t>
            </a:r>
            <a:r>
              <a:rPr lang="en-US" dirty="0"/>
              <a:t>the blood pressure is normal (&lt;140/90), the technician may say that it is normal, particularly if asked.</a:t>
            </a:r>
          </a:p>
          <a:p>
            <a:endParaRPr lang="en-US" dirty="0"/>
          </a:p>
          <a:p>
            <a:r>
              <a:rPr lang="en-US" dirty="0" smtClean="0"/>
              <a:t>If </a:t>
            </a:r>
            <a:r>
              <a:rPr lang="en-US" dirty="0"/>
              <a:t>the blood pressure is not normal (&gt;140/90) but not at an alert level (&gt;210 mm Hg), the technician should exercise the standard option of not discussing the interpretation or stating that it does appear to be high (or “somewhat elevated”) but that, again, it will be discussed later</a:t>
            </a:r>
            <a:r>
              <a:rPr lang="en-US" dirty="0" smtClean="0"/>
              <a:t>.</a:t>
            </a:r>
          </a:p>
          <a:p>
            <a:endParaRPr lang="en-US" dirty="0"/>
          </a:p>
          <a:p>
            <a:r>
              <a:rPr lang="en-US" dirty="0"/>
              <a:t>If an alert level is identified, the technician should calmly notify the clinic coordinator when the procedure has been completed. (If symptoms of severe hypertension are present, the technician should notify the clinic coordinator immediately</a:t>
            </a:r>
            <a:r>
              <a:rPr lang="en-US" dirty="0" smtClean="0"/>
              <a:t>.)</a:t>
            </a:r>
            <a:endParaRPr lang="en-US" dirty="0"/>
          </a:p>
        </p:txBody>
      </p:sp>
    </p:spTree>
    <p:extLst>
      <p:ext uri="{BB962C8B-B14F-4D97-AF65-F5344CB8AC3E}">
        <p14:creationId xmlns:p14="http://schemas.microsoft.com/office/powerpoint/2010/main" val="3695822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and calibration</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Once a week each device should be used simultaneously with a paired device to simultaneously measure the blood pressure in each arm of a non-smoker under the age of 50, in whom there is no reason to suspect that the blood pressure in the two arms should differ. </a:t>
            </a:r>
            <a:endParaRPr lang="en-US" dirty="0" smtClean="0"/>
          </a:p>
          <a:p>
            <a:pPr marL="0" indent="0">
              <a:buNone/>
            </a:pPr>
            <a:endParaRPr lang="en-US" dirty="0"/>
          </a:p>
          <a:p>
            <a:r>
              <a:rPr lang="en-US" dirty="0" smtClean="0"/>
              <a:t>Repeat </a:t>
            </a:r>
            <a:r>
              <a:rPr lang="en-US" dirty="0"/>
              <a:t>the measurement three times.</a:t>
            </a:r>
          </a:p>
          <a:p>
            <a:pPr marL="0" indent="0">
              <a:buNone/>
            </a:pPr>
            <a:endParaRPr lang="en-US" dirty="0"/>
          </a:p>
          <a:p>
            <a:r>
              <a:rPr lang="en-US" dirty="0" smtClean="0"/>
              <a:t>If </a:t>
            </a:r>
            <a:r>
              <a:rPr lang="en-US" dirty="0"/>
              <a:t>the paired blood pressure measurements agree within 4 mm Hg or less, for both systolic and diastolic BP, the devices are considered to be in calibration.</a:t>
            </a:r>
          </a:p>
          <a:p>
            <a:pPr marL="0" indent="0">
              <a:buNone/>
            </a:pPr>
            <a:endParaRPr lang="en-US" dirty="0"/>
          </a:p>
          <a:p>
            <a:r>
              <a:rPr lang="en-US" dirty="0" smtClean="0"/>
              <a:t>Investigate </a:t>
            </a:r>
            <a:r>
              <a:rPr lang="en-US" dirty="0"/>
              <a:t>any systematic divergence, even if less than 4 mm Hg (e.g., by switching arms and/or pairing the devices with a third device).</a:t>
            </a:r>
          </a:p>
          <a:p>
            <a:pPr marL="0" indent="0">
              <a:buNone/>
            </a:pPr>
            <a:endParaRPr lang="en-US" dirty="0"/>
          </a:p>
          <a:p>
            <a:r>
              <a:rPr lang="en-US" dirty="0" smtClean="0"/>
              <a:t>If </a:t>
            </a:r>
            <a:r>
              <a:rPr lang="en-US" dirty="0"/>
              <a:t>the two devices differ by more than 4 mm Hg, calibration must be done. It should be recognized that, if the cuff deflation rate is 2 mm Hg/sec and the heart rate is 60 bpm, divergences of 2–4 mm Hg would be expected, even if the device is in perfect calibration. </a:t>
            </a:r>
          </a:p>
        </p:txBody>
      </p:sp>
    </p:spTree>
    <p:extLst>
      <p:ext uri="{BB962C8B-B14F-4D97-AF65-F5344CB8AC3E}">
        <p14:creationId xmlns:p14="http://schemas.microsoft.com/office/powerpoint/2010/main" val="2309647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Pulse Oximetry Measurement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u="sng" dirty="0"/>
              <a:t>Preparation</a:t>
            </a:r>
            <a:endParaRPr lang="en-US" dirty="0"/>
          </a:p>
          <a:p>
            <a:pPr marL="0" indent="0">
              <a:buNone/>
            </a:pPr>
            <a:endParaRPr lang="en-US" dirty="0"/>
          </a:p>
          <a:p>
            <a:pPr lvl="0"/>
            <a:r>
              <a:rPr lang="en-US" dirty="0"/>
              <a:t>Resting oxygen saturation will be measured while the participant is resting for blood pressure measurement.</a:t>
            </a:r>
          </a:p>
          <a:p>
            <a:pPr marL="0" indent="0">
              <a:buNone/>
            </a:pPr>
            <a:endParaRPr lang="en-US" dirty="0"/>
          </a:p>
          <a:p>
            <a:pPr lvl="0"/>
            <a:r>
              <a:rPr lang="en-US" dirty="0"/>
              <a:t>Explain the procedure to the patient</a:t>
            </a:r>
          </a:p>
          <a:p>
            <a:pPr marL="0" indent="0">
              <a:buNone/>
            </a:pPr>
            <a:endParaRPr lang="en-US" dirty="0"/>
          </a:p>
          <a:p>
            <a:pPr lvl="0"/>
            <a:r>
              <a:rPr lang="en-US" dirty="0"/>
              <a:t>Verify that the probe is clean, dry and in good condition before applying it to the participant</a:t>
            </a:r>
          </a:p>
          <a:p>
            <a:pPr marL="0" indent="0">
              <a:buNone/>
            </a:pPr>
            <a:endParaRPr lang="en-US" dirty="0"/>
          </a:p>
          <a:p>
            <a:pPr lvl="0"/>
            <a:r>
              <a:rPr lang="en-US" dirty="0"/>
              <a:t>Ask the participant to remove her nail varnish or acrylic nails that may impair the effective transmission of light (have some nail varnish remover on hand just in case</a:t>
            </a:r>
            <a:r>
              <a:rPr lang="en-US" dirty="0" smtClean="0"/>
              <a:t>).</a:t>
            </a:r>
            <a:endParaRPr lang="en-US" dirty="0"/>
          </a:p>
        </p:txBody>
      </p:sp>
    </p:spTree>
    <p:extLst>
      <p:ext uri="{BB962C8B-B14F-4D97-AF65-F5344CB8AC3E}">
        <p14:creationId xmlns:p14="http://schemas.microsoft.com/office/powerpoint/2010/main" val="3028404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Pulse Oximetry Measurement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u="sng" dirty="0" smtClean="0"/>
              <a:t>Positioning </a:t>
            </a:r>
            <a:r>
              <a:rPr lang="en-US" u="sng" dirty="0"/>
              <a:t>the Participant</a:t>
            </a:r>
            <a:endParaRPr lang="en-US" dirty="0"/>
          </a:p>
          <a:p>
            <a:pPr marL="0" indent="0">
              <a:buNone/>
            </a:pPr>
            <a:endParaRPr lang="en-US" dirty="0"/>
          </a:p>
          <a:p>
            <a:pPr lvl="0"/>
            <a:r>
              <a:rPr lang="en-US" dirty="0"/>
              <a:t>The workstation should be free of excessive noise or distractions</a:t>
            </a:r>
          </a:p>
          <a:p>
            <a:pPr marL="0" indent="0">
              <a:buNone/>
            </a:pPr>
            <a:endParaRPr lang="en-US" dirty="0"/>
          </a:p>
          <a:p>
            <a:pPr lvl="0"/>
            <a:r>
              <a:rPr lang="en-US" dirty="0"/>
              <a:t>The participant should be seated and relaxed in a comfortable chair</a:t>
            </a:r>
          </a:p>
          <a:p>
            <a:pPr marL="0" indent="0">
              <a:buNone/>
            </a:pPr>
            <a:endParaRPr lang="en-US" dirty="0"/>
          </a:p>
          <a:p>
            <a:pPr lvl="0"/>
            <a:r>
              <a:rPr lang="en-US" dirty="0"/>
              <a:t>The participant should not talk, eat, or drink during the procedure</a:t>
            </a:r>
          </a:p>
          <a:p>
            <a:endParaRPr lang="en-US" dirty="0"/>
          </a:p>
        </p:txBody>
      </p:sp>
    </p:spTree>
    <p:extLst>
      <p:ext uri="{BB962C8B-B14F-4D97-AF65-F5344CB8AC3E}">
        <p14:creationId xmlns:p14="http://schemas.microsoft.com/office/powerpoint/2010/main" val="3153064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Pulse Oximetry Measurement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u="sng" dirty="0"/>
              <a:t>Reading the pulse oximeter</a:t>
            </a:r>
            <a:endParaRPr lang="en-US" dirty="0"/>
          </a:p>
          <a:p>
            <a:pPr marL="0" indent="0">
              <a:buNone/>
            </a:pPr>
            <a:endParaRPr lang="en-US" dirty="0"/>
          </a:p>
          <a:p>
            <a:pPr lvl="0"/>
            <a:r>
              <a:rPr lang="en-US" dirty="0"/>
              <a:t>Place oximeter on participant’s finger during the beginning of the resting period prior to blood pressure measurements.</a:t>
            </a:r>
          </a:p>
          <a:p>
            <a:pPr marL="0" indent="0">
              <a:buNone/>
            </a:pPr>
            <a:r>
              <a:rPr lang="en-US" dirty="0"/>
              <a:t> </a:t>
            </a:r>
          </a:p>
          <a:p>
            <a:pPr lvl="0"/>
            <a:r>
              <a:rPr lang="en-US" dirty="0"/>
              <a:t>Verify that the probe is well positioned</a:t>
            </a:r>
          </a:p>
          <a:p>
            <a:pPr marL="0" indent="0">
              <a:buNone/>
            </a:pPr>
            <a:r>
              <a:rPr lang="en-US" dirty="0"/>
              <a:t> </a:t>
            </a:r>
          </a:p>
          <a:p>
            <a:pPr lvl="0"/>
            <a:r>
              <a:rPr lang="en-US" dirty="0"/>
              <a:t>Record the apparent median value obtained while observing the monitor over a one-minute observation period</a:t>
            </a:r>
          </a:p>
          <a:p>
            <a:endParaRPr lang="en-US" dirty="0"/>
          </a:p>
        </p:txBody>
      </p:sp>
    </p:spTree>
    <p:extLst>
      <p:ext uri="{BB962C8B-B14F-4D97-AF65-F5344CB8AC3E}">
        <p14:creationId xmlns:p14="http://schemas.microsoft.com/office/powerpoint/2010/main" val="274577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Pulse Oximetry Measurement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u="sng" dirty="0"/>
              <a:t>For participants using oxygen</a:t>
            </a:r>
            <a:endParaRPr lang="en-US" dirty="0"/>
          </a:p>
          <a:p>
            <a:pPr marL="0" indent="0">
              <a:buNone/>
            </a:pPr>
            <a:endParaRPr lang="en-US" dirty="0"/>
          </a:p>
          <a:p>
            <a:r>
              <a:rPr lang="en-US" dirty="0"/>
              <a:t>If the subject is using oxygen, the pulse oximeter should be placed on the subject‘s finger </a:t>
            </a:r>
            <a:r>
              <a:rPr lang="en-US" dirty="0" smtClean="0"/>
              <a:t>first.</a:t>
            </a:r>
          </a:p>
          <a:p>
            <a:r>
              <a:rPr lang="en-US" dirty="0" smtClean="0"/>
              <a:t>Next</a:t>
            </a:r>
            <a:r>
              <a:rPr lang="en-US" dirty="0"/>
              <a:t>, the subject‘s oxygen should be discontinued while monitoring the oximeter for a period of five minutes. </a:t>
            </a:r>
            <a:endParaRPr lang="en-US" dirty="0" smtClean="0"/>
          </a:p>
          <a:p>
            <a:pPr lvl="1"/>
            <a:r>
              <a:rPr lang="en-US" dirty="0" smtClean="0"/>
              <a:t>If </a:t>
            </a:r>
            <a:r>
              <a:rPr lang="en-US" dirty="0"/>
              <a:t>the pulse oximeter reading falls to 82% or less, oxygen will be replaced and a reading of 82% will be recorded as the subject‘s oximetry. </a:t>
            </a:r>
            <a:endParaRPr lang="en-US" dirty="0" smtClean="0"/>
          </a:p>
          <a:p>
            <a:pPr lvl="1"/>
            <a:r>
              <a:rPr lang="en-US" dirty="0" smtClean="0"/>
              <a:t>The </a:t>
            </a:r>
            <a:r>
              <a:rPr lang="en-US" dirty="0"/>
              <a:t>apparent median value obtained while observing the monitor over a one-minute observation period should be recorded.</a:t>
            </a:r>
          </a:p>
        </p:txBody>
      </p:sp>
    </p:spTree>
    <p:extLst>
      <p:ext uri="{BB962C8B-B14F-4D97-AF65-F5344CB8AC3E}">
        <p14:creationId xmlns:p14="http://schemas.microsoft.com/office/powerpoint/2010/main" val="1160242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Seated Blood Pressure</a:t>
            </a:r>
            <a:endParaRPr lang="en-US" sz="4000" dirty="0"/>
          </a:p>
        </p:txBody>
      </p:sp>
      <p:sp>
        <p:nvSpPr>
          <p:cNvPr id="3" name="Content Placeholder 2"/>
          <p:cNvSpPr>
            <a:spLocks noGrp="1"/>
          </p:cNvSpPr>
          <p:nvPr>
            <p:ph idx="1"/>
          </p:nvPr>
        </p:nvSpPr>
        <p:spPr/>
        <p:txBody>
          <a:bodyPr>
            <a:normAutofit/>
          </a:bodyPr>
          <a:lstStyle/>
          <a:p>
            <a:pPr marL="0" indent="0">
              <a:buNone/>
            </a:pPr>
            <a:r>
              <a:rPr lang="en-US" sz="2800" dirty="0" smtClean="0"/>
              <a:t>Measurements in the MESA Study:</a:t>
            </a:r>
          </a:p>
          <a:p>
            <a:pPr marL="514350" indent="-514350">
              <a:buFont typeface="+mj-lt"/>
              <a:buAutoNum type="arabicPeriod"/>
            </a:pPr>
            <a:r>
              <a:rPr lang="en-US" sz="2800" dirty="0" smtClean="0"/>
              <a:t>Arm Circumference</a:t>
            </a:r>
          </a:p>
          <a:p>
            <a:pPr marL="514350" indent="-514350">
              <a:buFont typeface="+mj-lt"/>
              <a:buAutoNum type="arabicPeriod"/>
            </a:pPr>
            <a:r>
              <a:rPr lang="en-US" sz="2800" dirty="0" smtClean="0"/>
              <a:t>Systolic Blood Pressure</a:t>
            </a:r>
          </a:p>
          <a:p>
            <a:pPr marL="514350" indent="-514350">
              <a:buFont typeface="+mj-lt"/>
              <a:buAutoNum type="arabicPeriod"/>
            </a:pPr>
            <a:r>
              <a:rPr lang="en-US" sz="2800" dirty="0" smtClean="0"/>
              <a:t>Diastolic Blood Pressure</a:t>
            </a:r>
          </a:p>
          <a:p>
            <a:pPr marL="514350" indent="-514350">
              <a:buFont typeface="+mj-lt"/>
              <a:buAutoNum type="arabicPeriod"/>
            </a:pPr>
            <a:r>
              <a:rPr lang="en-US" sz="2800" dirty="0" smtClean="0"/>
              <a:t>Pulse rate</a:t>
            </a:r>
          </a:p>
          <a:p>
            <a:pPr marL="514350" indent="-514350">
              <a:buFont typeface="+mj-lt"/>
              <a:buAutoNum type="arabicPeriod"/>
            </a:pPr>
            <a:r>
              <a:rPr lang="en-US" sz="2800" dirty="0" smtClean="0"/>
              <a:t>Pulse Oximetry</a:t>
            </a:r>
            <a:endParaRPr lang="en-US" dirty="0" smtClean="0"/>
          </a:p>
          <a:p>
            <a:endParaRPr lang="en-US" dirty="0"/>
          </a:p>
        </p:txBody>
      </p:sp>
    </p:spTree>
    <p:extLst>
      <p:ext uri="{BB962C8B-B14F-4D97-AF65-F5344CB8AC3E}">
        <p14:creationId xmlns:p14="http://schemas.microsoft.com/office/powerpoint/2010/main" val="17403307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Recording Values</a:t>
            </a:r>
            <a:endParaRPr lang="en-US" sz="4000" dirty="0"/>
          </a:p>
        </p:txBody>
      </p:sp>
      <p:sp>
        <p:nvSpPr>
          <p:cNvPr id="3" name="Content Placeholder 2"/>
          <p:cNvSpPr>
            <a:spLocks noGrp="1"/>
          </p:cNvSpPr>
          <p:nvPr>
            <p:ph idx="1"/>
          </p:nvPr>
        </p:nvSpPr>
        <p:spPr/>
        <p:txBody>
          <a:bodyPr/>
          <a:lstStyle/>
          <a:p>
            <a:pPr>
              <a:spcAft>
                <a:spcPts val="1800"/>
              </a:spcAft>
            </a:pPr>
            <a:r>
              <a:rPr lang="en-US" dirty="0" smtClean="0"/>
              <a:t>Enter values carefully – once the participant leaves, the numbers cannot be checked</a:t>
            </a:r>
          </a:p>
          <a:p>
            <a:pPr>
              <a:spcAft>
                <a:spcPts val="1800"/>
              </a:spcAft>
            </a:pPr>
            <a:r>
              <a:rPr lang="en-US" dirty="0" smtClean="0"/>
              <a:t>The software will check values for plausibility and alert you of questionable values</a:t>
            </a:r>
          </a:p>
          <a:p>
            <a:pPr>
              <a:spcAft>
                <a:spcPts val="1800"/>
              </a:spcAft>
            </a:pPr>
            <a:r>
              <a:rPr lang="en-US" dirty="0" smtClean="0"/>
              <a:t>To continue after an implausible value is detected, you can either confirm or correct the value</a:t>
            </a:r>
            <a:endParaRPr lang="en-US" dirty="0"/>
          </a:p>
        </p:txBody>
      </p:sp>
    </p:spTree>
    <p:extLst>
      <p:ext uri="{BB962C8B-B14F-4D97-AF65-F5344CB8AC3E}">
        <p14:creationId xmlns:p14="http://schemas.microsoft.com/office/powerpoint/2010/main" val="34893874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Maintenance</a:t>
            </a:r>
            <a:endParaRPr lang="en-US" sz="4000" dirty="0"/>
          </a:p>
        </p:txBody>
      </p:sp>
      <p:sp>
        <p:nvSpPr>
          <p:cNvPr id="3" name="Content Placeholder 2"/>
          <p:cNvSpPr>
            <a:spLocks noGrp="1"/>
          </p:cNvSpPr>
          <p:nvPr>
            <p:ph idx="1"/>
          </p:nvPr>
        </p:nvSpPr>
        <p:spPr/>
        <p:txBody>
          <a:bodyPr>
            <a:normAutofit fontScale="92500" lnSpcReduction="10000"/>
          </a:bodyPr>
          <a:lstStyle/>
          <a:p>
            <a:pPr lvl="0"/>
            <a:r>
              <a:rPr lang="en-US" dirty="0"/>
              <a:t>Clean sensor/probe as per manufacturers‘ guidelines in between each patient use. </a:t>
            </a:r>
          </a:p>
          <a:p>
            <a:pPr lvl="0"/>
            <a:r>
              <a:rPr lang="en-US" dirty="0"/>
              <a:t>Calibration as per manufactures instructions </a:t>
            </a:r>
          </a:p>
          <a:p>
            <a:pPr lvl="0"/>
            <a:r>
              <a:rPr lang="en-US" dirty="0"/>
              <a:t>Daily quality control check on self </a:t>
            </a:r>
          </a:p>
          <a:p>
            <a:pPr lvl="0"/>
            <a:r>
              <a:rPr lang="en-US" dirty="0"/>
              <a:t>Carry spare alkaline batteries </a:t>
            </a:r>
          </a:p>
          <a:p>
            <a:pPr lvl="0"/>
            <a:r>
              <a:rPr lang="en-US" dirty="0"/>
              <a:t>To avoid any leakage from the batteries, remove them if the pulse oximeter is not in regular use </a:t>
            </a:r>
          </a:p>
          <a:p>
            <a:pPr lvl="0"/>
            <a:r>
              <a:rPr lang="en-US" dirty="0"/>
              <a:t>Report immediately to the Clinic Coordinator if the pulse oximeter appears to be malfunctioning </a:t>
            </a:r>
          </a:p>
        </p:txBody>
      </p:sp>
    </p:spTree>
    <p:extLst>
      <p:ext uri="{BB962C8B-B14F-4D97-AF65-F5344CB8AC3E}">
        <p14:creationId xmlns:p14="http://schemas.microsoft.com/office/powerpoint/2010/main" val="3042237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a:t>
            </a:r>
            <a:endParaRPr lang="en-US" dirty="0"/>
          </a:p>
        </p:txBody>
      </p:sp>
      <p:sp>
        <p:nvSpPr>
          <p:cNvPr id="3" name="Content Placeholder 2"/>
          <p:cNvSpPr>
            <a:spLocks noGrp="1"/>
          </p:cNvSpPr>
          <p:nvPr>
            <p:ph idx="1"/>
          </p:nvPr>
        </p:nvSpPr>
        <p:spPr/>
        <p:txBody>
          <a:bodyPr/>
          <a:lstStyle/>
          <a:p>
            <a:pPr marL="0" indent="0">
              <a:buNone/>
            </a:pPr>
            <a:r>
              <a:rPr lang="en-US" dirty="0" smtClean="0"/>
              <a:t>Avoid taking measurements on right upper arm if participant is affected on the right side by:</a:t>
            </a:r>
          </a:p>
          <a:p>
            <a:r>
              <a:rPr lang="en-US" dirty="0"/>
              <a:t>s</a:t>
            </a:r>
            <a:r>
              <a:rPr lang="en-US" dirty="0" smtClean="0"/>
              <a:t>troke,</a:t>
            </a:r>
          </a:p>
          <a:p>
            <a:r>
              <a:rPr lang="en-US" dirty="0"/>
              <a:t>m</a:t>
            </a:r>
            <a:r>
              <a:rPr lang="en-US" dirty="0" smtClean="0"/>
              <a:t>astectomy,</a:t>
            </a:r>
          </a:p>
          <a:p>
            <a:r>
              <a:rPr lang="en-US" dirty="0"/>
              <a:t>r</a:t>
            </a:r>
            <a:r>
              <a:rPr lang="en-US" dirty="0" smtClean="0"/>
              <a:t>enal fistula, or</a:t>
            </a:r>
          </a:p>
          <a:p>
            <a:r>
              <a:rPr lang="en-US" dirty="0"/>
              <a:t>i</a:t>
            </a:r>
            <a:r>
              <a:rPr lang="en-US" dirty="0" smtClean="0"/>
              <a:t>f the participant has IV catheter</a:t>
            </a:r>
          </a:p>
          <a:p>
            <a:endParaRPr lang="en-US" dirty="0" smtClean="0"/>
          </a:p>
          <a:p>
            <a:endParaRPr lang="en-US" dirty="0"/>
          </a:p>
        </p:txBody>
      </p:sp>
    </p:spTree>
    <p:extLst>
      <p:ext uri="{BB962C8B-B14F-4D97-AF65-F5344CB8AC3E}">
        <p14:creationId xmlns:p14="http://schemas.microsoft.com/office/powerpoint/2010/main" val="1660978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Alert levels requiring </a:t>
            </a:r>
            <a:r>
              <a:rPr lang="en-US" b="1" u="sng" dirty="0"/>
              <a:t>immediate referral</a:t>
            </a:r>
            <a:r>
              <a:rPr lang="en-US" dirty="0"/>
              <a:t> (send participant directly to a physician or hospital) for MESA participants are:</a:t>
            </a:r>
          </a:p>
          <a:p>
            <a:pPr marL="0" indent="0">
              <a:buNone/>
            </a:pPr>
            <a:r>
              <a:rPr lang="en-US" dirty="0" smtClean="0">
                <a:sym typeface="Symbol" panose="05050102010706020507" pitchFamily="18" charset="2"/>
              </a:rPr>
              <a:t></a:t>
            </a:r>
            <a:r>
              <a:rPr lang="en-US" dirty="0"/>
              <a:t>	</a:t>
            </a:r>
            <a:r>
              <a:rPr lang="en-US" b="1" u="sng" dirty="0"/>
              <a:t>Systolic BP &gt;210 mm Hg</a:t>
            </a:r>
            <a:r>
              <a:rPr lang="en-US" dirty="0"/>
              <a:t> </a:t>
            </a:r>
          </a:p>
          <a:p>
            <a:pPr marL="0" indent="0">
              <a:buNone/>
            </a:pPr>
            <a:r>
              <a:rPr lang="en-US" dirty="0">
                <a:sym typeface="Symbol" panose="05050102010706020507" pitchFamily="18" charset="2"/>
              </a:rPr>
              <a:t></a:t>
            </a:r>
            <a:r>
              <a:rPr lang="en-US" dirty="0"/>
              <a:t>	</a:t>
            </a:r>
            <a:r>
              <a:rPr lang="en-US" b="1" u="sng" dirty="0"/>
              <a:t>Diastolic BP &gt;120 mm Hg</a:t>
            </a:r>
            <a:endParaRPr lang="en-US" dirty="0"/>
          </a:p>
          <a:p>
            <a:pPr marL="0" indent="0">
              <a:buNone/>
            </a:pPr>
            <a:r>
              <a:rPr lang="en-US" dirty="0"/>
              <a:t> </a:t>
            </a:r>
          </a:p>
          <a:p>
            <a:pPr marL="0" indent="0">
              <a:buNone/>
            </a:pPr>
            <a:r>
              <a:rPr lang="en-US" dirty="0" smtClean="0"/>
              <a:t>Alert </a:t>
            </a:r>
            <a:r>
              <a:rPr lang="en-US" dirty="0"/>
              <a:t>levels requiring </a:t>
            </a:r>
            <a:r>
              <a:rPr lang="en-US" i="1" u="sng" dirty="0"/>
              <a:t>urgent referral</a:t>
            </a:r>
            <a:r>
              <a:rPr lang="en-US" dirty="0"/>
              <a:t> (</a:t>
            </a:r>
            <a:r>
              <a:rPr lang="en-US" i="1" u="sng" dirty="0"/>
              <a:t>within one week</a:t>
            </a:r>
            <a:r>
              <a:rPr lang="en-US" dirty="0"/>
              <a:t>) are:</a:t>
            </a:r>
          </a:p>
          <a:p>
            <a:pPr marL="0" indent="0">
              <a:buNone/>
            </a:pPr>
            <a:r>
              <a:rPr lang="en-US" i="1" dirty="0" smtClean="0">
                <a:sym typeface="Symbol" panose="05050102010706020507" pitchFamily="18" charset="2"/>
              </a:rPr>
              <a:t></a:t>
            </a:r>
            <a:r>
              <a:rPr lang="en-US" i="1" dirty="0" smtClean="0"/>
              <a:t>	Systolic </a:t>
            </a:r>
            <a:r>
              <a:rPr lang="en-US" i="1" dirty="0"/>
              <a:t>BP 180–210 mm Hg </a:t>
            </a:r>
            <a:endParaRPr lang="en-US" dirty="0"/>
          </a:p>
          <a:p>
            <a:pPr marL="0" indent="0">
              <a:buNone/>
            </a:pPr>
            <a:r>
              <a:rPr lang="en-US" i="1" dirty="0" smtClean="0">
                <a:sym typeface="Symbol" panose="05050102010706020507" pitchFamily="18" charset="2"/>
              </a:rPr>
              <a:t></a:t>
            </a:r>
            <a:r>
              <a:rPr lang="en-US" i="1" dirty="0" smtClean="0"/>
              <a:t>	Diastolic </a:t>
            </a:r>
            <a:r>
              <a:rPr lang="en-US" i="1" dirty="0"/>
              <a:t>BP 110–120 mm Hg</a:t>
            </a:r>
            <a:endParaRPr lang="en-US" dirty="0"/>
          </a:p>
          <a:p>
            <a:pPr marL="0" indent="0">
              <a:buNone/>
            </a:pPr>
            <a:r>
              <a:rPr lang="en-US" dirty="0"/>
              <a:t> </a:t>
            </a:r>
          </a:p>
          <a:p>
            <a:pPr marL="0" indent="0">
              <a:buNone/>
            </a:pPr>
            <a:r>
              <a:rPr lang="en-US" dirty="0" smtClean="0"/>
              <a:t>Alert </a:t>
            </a:r>
            <a:r>
              <a:rPr lang="en-US" dirty="0"/>
              <a:t>levels requiring follow-up within two months time, and, therefore, we recommend physician notification for systolic or diastolic BP above these levels</a:t>
            </a:r>
            <a:r>
              <a:rPr lang="en-US" dirty="0" smtClean="0"/>
              <a:t>.</a:t>
            </a:r>
            <a:r>
              <a:rPr lang="en-US" dirty="0"/>
              <a:t> </a:t>
            </a:r>
          </a:p>
          <a:p>
            <a:pPr marL="0" indent="0">
              <a:buNone/>
            </a:pPr>
            <a:r>
              <a:rPr lang="en-US" sz="3100" i="1" dirty="0">
                <a:sym typeface="Symbol" panose="05050102010706020507" pitchFamily="18" charset="2"/>
              </a:rPr>
              <a:t></a:t>
            </a:r>
            <a:r>
              <a:rPr lang="en-US" sz="2000" i="1" dirty="0"/>
              <a:t>	</a:t>
            </a:r>
            <a:r>
              <a:rPr lang="en-US" sz="3100" i="1" dirty="0" smtClean="0"/>
              <a:t>BP </a:t>
            </a:r>
            <a:r>
              <a:rPr lang="en-US" sz="3100" i="1" dirty="0"/>
              <a:t>&gt;140/90 </a:t>
            </a:r>
            <a:r>
              <a:rPr lang="en-US" sz="3100" i="1" dirty="0"/>
              <a:t>mm </a:t>
            </a:r>
            <a:r>
              <a:rPr lang="en-US" sz="3100" i="1" dirty="0" smtClean="0"/>
              <a:t>Hg</a:t>
            </a:r>
            <a:endParaRPr lang="en-US" sz="3100" i="1" dirty="0"/>
          </a:p>
        </p:txBody>
      </p:sp>
    </p:spTree>
    <p:extLst>
      <p:ext uri="{BB962C8B-B14F-4D97-AF65-F5344CB8AC3E}">
        <p14:creationId xmlns:p14="http://schemas.microsoft.com/office/powerpoint/2010/main" val="3050727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Equipment</a:t>
            </a:r>
            <a:endParaRPr lang="en-US" sz="40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Blood pressure and heart rate measures</a:t>
            </a:r>
          </a:p>
          <a:p>
            <a:pPr marL="0" indent="0">
              <a:buNone/>
            </a:pPr>
            <a:r>
              <a:rPr lang="en-US" sz="3300" dirty="0" smtClean="0">
                <a:sym typeface="Symbol" panose="05050102010706020507" pitchFamily="18" charset="2"/>
              </a:rPr>
              <a:t>   </a:t>
            </a:r>
            <a:r>
              <a:rPr lang="en-US" sz="3300" dirty="0" err="1" smtClean="0"/>
              <a:t>Dinamap</a:t>
            </a:r>
            <a:r>
              <a:rPr lang="en-US" sz="3300" baseline="30000" dirty="0" smtClean="0">
                <a:sym typeface="Symbol" panose="05050102010706020507" pitchFamily="18" charset="2"/>
              </a:rPr>
              <a:t></a:t>
            </a:r>
            <a:r>
              <a:rPr lang="en-US" sz="3300" dirty="0" smtClean="0"/>
              <a:t> </a:t>
            </a:r>
            <a:r>
              <a:rPr lang="en-US" sz="3300" dirty="0"/>
              <a:t>Monitor Pro 100 automated </a:t>
            </a:r>
            <a:r>
              <a:rPr lang="en-US" sz="3300" dirty="0"/>
              <a:t>blood pressure </a:t>
            </a:r>
            <a:r>
              <a:rPr lang="en-US" sz="3300" dirty="0"/>
              <a:t>device</a:t>
            </a:r>
            <a:endParaRPr lang="en-US" sz="3300" dirty="0"/>
          </a:p>
          <a:p>
            <a:pPr marL="0" indent="0">
              <a:buNone/>
            </a:pPr>
            <a:r>
              <a:rPr lang="en-US" sz="3300" dirty="0" smtClean="0">
                <a:sym typeface="Symbol" panose="05050102010706020507" pitchFamily="18" charset="2"/>
              </a:rPr>
              <a:t>   </a:t>
            </a:r>
            <a:r>
              <a:rPr lang="en-US" sz="3300" dirty="0" smtClean="0"/>
              <a:t>Blood </a:t>
            </a:r>
            <a:r>
              <a:rPr lang="en-US" sz="3300" dirty="0"/>
              <a:t>pressure cuffs </a:t>
            </a:r>
            <a:r>
              <a:rPr lang="en-US" sz="3300" dirty="0" smtClean="0"/>
              <a:t>(Dura-</a:t>
            </a:r>
            <a:r>
              <a:rPr lang="en-US" sz="3300" dirty="0" err="1" smtClean="0"/>
              <a:t>cuf</a:t>
            </a:r>
            <a:r>
              <a:rPr lang="en-US" sz="3300" baseline="30000" dirty="0" smtClean="0">
                <a:sym typeface="Symbol" panose="05050102010706020507" pitchFamily="18" charset="2"/>
              </a:rPr>
              <a:t></a:t>
            </a:r>
            <a:r>
              <a:rPr lang="en-US" sz="3300" dirty="0" smtClean="0"/>
              <a:t> </a:t>
            </a:r>
            <a:r>
              <a:rPr lang="en-US" sz="3300" dirty="0"/>
              <a:t>Adult Assortment </a:t>
            </a:r>
            <a:r>
              <a:rPr lang="en-US" sz="3300" dirty="0"/>
              <a:t>Pack.</a:t>
            </a:r>
            <a:endParaRPr lang="en-US" sz="3300" dirty="0"/>
          </a:p>
          <a:p>
            <a:pPr marL="0" indent="0">
              <a:buNone/>
            </a:pPr>
            <a:r>
              <a:rPr lang="en-US" sz="3300" dirty="0" smtClean="0">
                <a:sym typeface="Symbol" panose="05050102010706020507" pitchFamily="18" charset="2"/>
              </a:rPr>
              <a:t>   </a:t>
            </a:r>
            <a:r>
              <a:rPr lang="en-US" sz="3300" dirty="0" smtClean="0"/>
              <a:t>Measuring </a:t>
            </a:r>
            <a:r>
              <a:rPr lang="en-US" sz="3300" dirty="0"/>
              <a:t>tape (for arm circumference).</a:t>
            </a:r>
          </a:p>
          <a:p>
            <a:pPr marL="0" indent="0">
              <a:buNone/>
            </a:pPr>
            <a:r>
              <a:rPr lang="en-US" sz="3300" dirty="0" smtClean="0">
                <a:sym typeface="Symbol" panose="05050102010706020507" pitchFamily="18" charset="2"/>
              </a:rPr>
              <a:t>   </a:t>
            </a:r>
            <a:r>
              <a:rPr lang="en-US" sz="3300" dirty="0" smtClean="0"/>
              <a:t>Watch </a:t>
            </a:r>
            <a:r>
              <a:rPr lang="en-US" sz="3300" dirty="0"/>
              <a:t>or stop watch (to time </a:t>
            </a:r>
            <a:r>
              <a:rPr lang="en-US" sz="3300" dirty="0" smtClean="0"/>
              <a:t>rest period </a:t>
            </a:r>
            <a:r>
              <a:rPr lang="en-US" sz="3300" dirty="0"/>
              <a:t>and resting heart rate).</a:t>
            </a:r>
          </a:p>
          <a:p>
            <a:pPr marL="0" indent="0">
              <a:buNone/>
            </a:pPr>
            <a:r>
              <a:rPr lang="en-US" sz="3300" dirty="0" smtClean="0">
                <a:sym typeface="Symbol" panose="05050102010706020507" pitchFamily="18" charset="2"/>
              </a:rPr>
              <a:t>   </a:t>
            </a:r>
            <a:r>
              <a:rPr lang="en-US" sz="3300" dirty="0" smtClean="0"/>
              <a:t>Hand calculator.</a:t>
            </a:r>
            <a:endParaRPr lang="en-US" sz="3300" dirty="0"/>
          </a:p>
          <a:p>
            <a:pPr marL="0" indent="0">
              <a:buNone/>
            </a:pPr>
            <a:r>
              <a:rPr lang="en-US" sz="3300" dirty="0" smtClean="0">
                <a:sym typeface="Symbol" panose="05050102010706020507" pitchFamily="18" charset="2"/>
              </a:rPr>
              <a:t>   </a:t>
            </a:r>
            <a:r>
              <a:rPr lang="en-US" sz="3300" dirty="0" smtClean="0"/>
              <a:t>Copy </a:t>
            </a:r>
            <a:r>
              <a:rPr lang="en-US" sz="3300" dirty="0"/>
              <a:t>of </a:t>
            </a:r>
            <a:r>
              <a:rPr lang="en-US" sz="3300" dirty="0" err="1"/>
              <a:t>Critikon</a:t>
            </a:r>
            <a:r>
              <a:rPr lang="en-US" sz="3300" baseline="30000" dirty="0">
                <a:sym typeface="Symbol" panose="05050102010706020507" pitchFamily="18" charset="2"/>
              </a:rPr>
              <a:t></a:t>
            </a:r>
            <a:r>
              <a:rPr lang="en-US" sz="3300" dirty="0"/>
              <a:t> chart for choosing correct BP cuff </a:t>
            </a:r>
            <a:r>
              <a:rPr lang="en-US" sz="3300" dirty="0"/>
              <a:t>size.</a:t>
            </a:r>
            <a:endParaRPr lang="en-US" sz="3300" dirty="0"/>
          </a:p>
          <a:p>
            <a:pPr marL="0" indent="0">
              <a:buNone/>
            </a:pPr>
            <a:r>
              <a:rPr lang="en-US" sz="3300" dirty="0" smtClean="0">
                <a:sym typeface="Symbol" panose="05050102010706020507" pitchFamily="18" charset="2"/>
              </a:rPr>
              <a:t>   </a:t>
            </a:r>
            <a:r>
              <a:rPr lang="en-US" sz="3300" dirty="0" smtClean="0"/>
              <a:t>Information </a:t>
            </a:r>
            <a:r>
              <a:rPr lang="en-US" sz="3300" dirty="0"/>
              <a:t>sheet on interpretation of </a:t>
            </a:r>
            <a:r>
              <a:rPr lang="en-US" sz="3300" dirty="0"/>
              <a:t>BP.</a:t>
            </a:r>
            <a:endParaRPr lang="en-US" sz="3300" dirty="0"/>
          </a:p>
          <a:p>
            <a:pPr marL="0" indent="0">
              <a:buNone/>
            </a:pPr>
            <a:r>
              <a:rPr lang="en-US" sz="3300" dirty="0" smtClean="0">
                <a:sym typeface="Symbol" panose="05050102010706020507" pitchFamily="18" charset="2"/>
              </a:rPr>
              <a:t>   </a:t>
            </a:r>
            <a:r>
              <a:rPr lang="en-US" sz="3300" dirty="0" smtClean="0"/>
              <a:t>Resting </a:t>
            </a:r>
            <a:r>
              <a:rPr lang="en-US" sz="3300" dirty="0"/>
              <a:t>Heart Rate/Blood Pressure Form.</a:t>
            </a:r>
          </a:p>
          <a:p>
            <a:pPr marL="0" indent="0">
              <a:buNone/>
            </a:pPr>
            <a:endParaRPr lang="en-US" dirty="0" smtClean="0"/>
          </a:p>
          <a:p>
            <a:pPr marL="0" indent="0">
              <a:buNone/>
            </a:pPr>
            <a:r>
              <a:rPr lang="en-US" dirty="0" smtClean="0"/>
              <a:t>Pulse oximetry measures</a:t>
            </a:r>
          </a:p>
          <a:p>
            <a:pPr marL="0" indent="0">
              <a:buNone/>
            </a:pPr>
            <a:r>
              <a:rPr lang="en-US" dirty="0" smtClean="0">
                <a:sym typeface="Symbol" panose="05050102010706020507" pitchFamily="18" charset="2"/>
              </a:rPr>
              <a:t>   </a:t>
            </a:r>
            <a:r>
              <a:rPr lang="en-US" dirty="0" smtClean="0"/>
              <a:t>Devon </a:t>
            </a:r>
            <a:r>
              <a:rPr lang="en-US" dirty="0"/>
              <a:t>Medical Handheld Pulse Oximeter PC-66</a:t>
            </a:r>
          </a:p>
          <a:p>
            <a:pPr marL="0" indent="0">
              <a:buNone/>
            </a:pPr>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2467311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Blood Pressure </a:t>
            </a:r>
            <a:r>
              <a:rPr lang="en-US" sz="4000" dirty="0" smtClean="0"/>
              <a:t>Measurement </a:t>
            </a:r>
            <a:endParaRPr lang="en-US" sz="4000" dirty="0"/>
          </a:p>
        </p:txBody>
      </p:sp>
      <p:sp>
        <p:nvSpPr>
          <p:cNvPr id="3" name="Content Placeholder 2"/>
          <p:cNvSpPr>
            <a:spLocks noGrp="1"/>
          </p:cNvSpPr>
          <p:nvPr>
            <p:ph idx="1"/>
          </p:nvPr>
        </p:nvSpPr>
        <p:spPr>
          <a:xfrm>
            <a:off x="457200" y="1371600"/>
            <a:ext cx="8229600" cy="4800600"/>
          </a:xfrm>
        </p:spPr>
        <p:txBody>
          <a:bodyPr>
            <a:normAutofit fontScale="62500" lnSpcReduction="20000"/>
          </a:bodyPr>
          <a:lstStyle/>
          <a:p>
            <a:pPr marL="0" indent="0">
              <a:buNone/>
            </a:pPr>
            <a:r>
              <a:rPr lang="en-US" u="sng" dirty="0"/>
              <a:t>Setting up the </a:t>
            </a:r>
            <a:r>
              <a:rPr lang="en-US" u="sng" dirty="0" err="1"/>
              <a:t>Dinamap</a:t>
            </a:r>
            <a:r>
              <a:rPr lang="en-US" u="sng" baseline="30000" dirty="0">
                <a:sym typeface="Symbol" panose="05050102010706020507" pitchFamily="18" charset="2"/>
              </a:rPr>
              <a:t></a:t>
            </a:r>
            <a:r>
              <a:rPr lang="en-US" u="sng" dirty="0"/>
              <a:t> BP Machine</a:t>
            </a:r>
            <a:endParaRPr lang="en-US" dirty="0"/>
          </a:p>
          <a:p>
            <a:pPr marL="0" indent="0">
              <a:buNone/>
            </a:pPr>
            <a:r>
              <a:rPr lang="en-US" dirty="0" smtClean="0"/>
              <a:t>Load </a:t>
            </a:r>
            <a:r>
              <a:rPr lang="en-US" dirty="0"/>
              <a:t>the printer paper by opening the flap on the side of the device.  </a:t>
            </a:r>
          </a:p>
          <a:p>
            <a:pPr marL="0" indent="0">
              <a:buNone/>
            </a:pPr>
            <a:r>
              <a:rPr lang="en-US" dirty="0" smtClean="0"/>
              <a:t>Turn </a:t>
            </a:r>
            <a:r>
              <a:rPr lang="en-US" dirty="0"/>
              <a:t>on the </a:t>
            </a:r>
            <a:r>
              <a:rPr lang="en-US" dirty="0" err="1"/>
              <a:t>Dinamap</a:t>
            </a:r>
            <a:r>
              <a:rPr lang="en-US" baseline="30000" dirty="0">
                <a:sym typeface="Symbol" panose="05050102010706020507" pitchFamily="18" charset="2"/>
              </a:rPr>
              <a:t></a:t>
            </a:r>
            <a:r>
              <a:rPr lang="en-US" dirty="0"/>
              <a:t> device, push the "Off/On" button on the front control panel (lower left).</a:t>
            </a:r>
          </a:p>
          <a:p>
            <a:pPr marL="0" indent="0">
              <a:buNone/>
            </a:pPr>
            <a:endParaRPr lang="en-US" dirty="0"/>
          </a:p>
          <a:p>
            <a:pPr marL="0" indent="0">
              <a:buNone/>
            </a:pPr>
            <a:r>
              <a:rPr lang="en-US" dirty="0" smtClean="0"/>
              <a:t>After </a:t>
            </a:r>
            <a:r>
              <a:rPr lang="en-US" dirty="0"/>
              <a:t>five seconds an initial message will appear on the LCD screen. It will consist of a </a:t>
            </a:r>
            <a:r>
              <a:rPr lang="en-US" cap="small" dirty="0"/>
              <a:t>warning</a:t>
            </a:r>
            <a:r>
              <a:rPr lang="en-US" dirty="0"/>
              <a:t> and the instruction, </a:t>
            </a:r>
            <a:r>
              <a:rPr lang="en-US" cap="small" dirty="0"/>
              <a:t>“push a front panel key to start.”</a:t>
            </a:r>
            <a:r>
              <a:rPr lang="en-US" dirty="0"/>
              <a:t> </a:t>
            </a:r>
          </a:p>
          <a:p>
            <a:pPr marL="0" indent="0">
              <a:buNone/>
            </a:pPr>
            <a:r>
              <a:rPr lang="en-US" dirty="0"/>
              <a:t> </a:t>
            </a:r>
          </a:p>
          <a:p>
            <a:pPr marL="0" indent="0">
              <a:buNone/>
            </a:pPr>
            <a:r>
              <a:rPr lang="en-US" dirty="0" smtClean="0"/>
              <a:t>In </a:t>
            </a:r>
            <a:r>
              <a:rPr lang="en-US" dirty="0"/>
              <a:t>the main menu select </a:t>
            </a:r>
            <a:r>
              <a:rPr lang="en-US" cap="small" dirty="0"/>
              <a:t>print</a:t>
            </a:r>
            <a:r>
              <a:rPr lang="en-US" dirty="0"/>
              <a:t> using the gray toggle knob. In the next menu, select </a:t>
            </a:r>
            <a:r>
              <a:rPr lang="en-US" cap="small" dirty="0"/>
              <a:t>auto</a:t>
            </a:r>
            <a:r>
              <a:rPr lang="en-US" dirty="0"/>
              <a:t> and then push the toggle knob. This will program the device to print the blood pressure measurements.</a:t>
            </a:r>
          </a:p>
          <a:p>
            <a:pPr marL="0" indent="0">
              <a:buNone/>
            </a:pPr>
            <a:r>
              <a:rPr lang="en-US" dirty="0"/>
              <a:t> </a:t>
            </a:r>
          </a:p>
          <a:p>
            <a:pPr marL="0" indent="0">
              <a:buNone/>
            </a:pPr>
            <a:r>
              <a:rPr lang="en-US" dirty="0" smtClean="0"/>
              <a:t>Do </a:t>
            </a:r>
            <a:r>
              <a:rPr lang="en-US" dirty="0"/>
              <a:t>not touch the monitor again until you have completed </a:t>
            </a:r>
            <a:r>
              <a:rPr lang="en-US" dirty="0" smtClean="0"/>
              <a:t>cuff placement, rest period, and  </a:t>
            </a:r>
            <a:r>
              <a:rPr lang="en-US" dirty="0"/>
              <a:t>and you are ready to proceed with blood pressure measurement. </a:t>
            </a:r>
          </a:p>
        </p:txBody>
      </p:sp>
    </p:spTree>
    <p:extLst>
      <p:ext uri="{BB962C8B-B14F-4D97-AF65-F5344CB8AC3E}">
        <p14:creationId xmlns:p14="http://schemas.microsoft.com/office/powerpoint/2010/main" val="1858377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Blood Pressure </a:t>
            </a:r>
            <a:r>
              <a:rPr lang="en-US" sz="4000" dirty="0" smtClean="0"/>
              <a:t>Measurement </a:t>
            </a:r>
            <a:endParaRPr lang="en-US" sz="4000" dirty="0"/>
          </a:p>
        </p:txBody>
      </p:sp>
      <p:sp>
        <p:nvSpPr>
          <p:cNvPr id="3" name="Content Placeholder 2"/>
          <p:cNvSpPr>
            <a:spLocks noGrp="1"/>
          </p:cNvSpPr>
          <p:nvPr>
            <p:ph idx="1"/>
          </p:nvPr>
        </p:nvSpPr>
        <p:spPr>
          <a:xfrm>
            <a:off x="457200" y="1371600"/>
            <a:ext cx="8229600" cy="4800600"/>
          </a:xfrm>
        </p:spPr>
        <p:txBody>
          <a:bodyPr>
            <a:normAutofit fontScale="70000" lnSpcReduction="20000"/>
          </a:bodyPr>
          <a:lstStyle/>
          <a:p>
            <a:pPr marL="0" indent="0">
              <a:buNone/>
            </a:pPr>
            <a:r>
              <a:rPr lang="en-US" u="sng" dirty="0"/>
              <a:t>Positioning the Participant</a:t>
            </a:r>
            <a:endParaRPr lang="en-US" dirty="0"/>
          </a:p>
          <a:p>
            <a:pPr marL="0" indent="0">
              <a:buNone/>
            </a:pPr>
            <a:r>
              <a:rPr lang="en-US" dirty="0"/>
              <a:t> </a:t>
            </a:r>
          </a:p>
          <a:p>
            <a:pPr marL="0" indent="0">
              <a:buNone/>
            </a:pPr>
            <a:r>
              <a:rPr lang="en-US" dirty="0" smtClean="0"/>
              <a:t>The </a:t>
            </a:r>
            <a:r>
              <a:rPr lang="en-US" dirty="0"/>
              <a:t>workstation should be free of excessive noise or distractions.</a:t>
            </a:r>
          </a:p>
          <a:p>
            <a:pPr marL="0" indent="0">
              <a:buNone/>
            </a:pPr>
            <a:r>
              <a:rPr lang="en-US" dirty="0"/>
              <a:t> </a:t>
            </a:r>
          </a:p>
          <a:p>
            <a:pPr marL="0" indent="0">
              <a:buNone/>
            </a:pPr>
            <a:r>
              <a:rPr lang="en-US" dirty="0" smtClean="0"/>
              <a:t>The </a:t>
            </a:r>
            <a:r>
              <a:rPr lang="en-US" dirty="0"/>
              <a:t>participant should be seated and relaxed in a comfortable </a:t>
            </a:r>
            <a:r>
              <a:rPr lang="en-US" dirty="0" smtClean="0"/>
              <a:t>chair:</a:t>
            </a:r>
            <a:endParaRPr lang="en-US" dirty="0"/>
          </a:p>
          <a:p>
            <a:pPr marL="0" indent="0">
              <a:buNone/>
            </a:pPr>
            <a:r>
              <a:rPr lang="en-US" dirty="0" smtClean="0">
                <a:sym typeface="Symbol" panose="05050102010706020507" pitchFamily="18" charset="2"/>
              </a:rPr>
              <a:t></a:t>
            </a:r>
            <a:r>
              <a:rPr lang="en-US" dirty="0"/>
              <a:t>	He or she is sitting up (not slouched).</a:t>
            </a:r>
          </a:p>
          <a:p>
            <a:pPr marL="0" indent="0">
              <a:buNone/>
            </a:pPr>
            <a:r>
              <a:rPr lang="en-US" dirty="0" smtClean="0">
                <a:sym typeface="Symbol" panose="05050102010706020507" pitchFamily="18" charset="2"/>
              </a:rPr>
              <a:t></a:t>
            </a:r>
            <a:r>
              <a:rPr lang="en-US" dirty="0"/>
              <a:t>	Both feet are on the floor (legs/ankles not crossed).</a:t>
            </a:r>
          </a:p>
          <a:p>
            <a:pPr marL="0" indent="0">
              <a:buNone/>
            </a:pPr>
            <a:r>
              <a:rPr lang="en-US" dirty="0" smtClean="0">
                <a:sym typeface="Symbol" panose="05050102010706020507" pitchFamily="18" charset="2"/>
              </a:rPr>
              <a:t></a:t>
            </a:r>
            <a:r>
              <a:rPr lang="en-US" dirty="0"/>
              <a:t>	Right forearm is supported resting on the table. </a:t>
            </a:r>
          </a:p>
          <a:p>
            <a:pPr marL="0" indent="0">
              <a:buNone/>
            </a:pPr>
            <a:r>
              <a:rPr lang="en-US" dirty="0"/>
              <a:t>		</a:t>
            </a:r>
          </a:p>
          <a:p>
            <a:pPr marL="0" indent="0">
              <a:buNone/>
            </a:pPr>
            <a:r>
              <a:rPr lang="en-US" dirty="0" smtClean="0"/>
              <a:t>The </a:t>
            </a:r>
            <a:r>
              <a:rPr lang="en-US" dirty="0"/>
              <a:t>participant should not talk, eat, or drink during the procedure.</a:t>
            </a:r>
          </a:p>
          <a:p>
            <a:pPr marL="0" indent="0">
              <a:buNone/>
            </a:pPr>
            <a:r>
              <a:rPr lang="en-US" dirty="0"/>
              <a:t> </a:t>
            </a:r>
          </a:p>
          <a:p>
            <a:pPr marL="0" indent="0">
              <a:buNone/>
            </a:pPr>
            <a:r>
              <a:rPr lang="en-US" dirty="0" err="1" smtClean="0"/>
              <a:t>Dinamap</a:t>
            </a:r>
            <a:r>
              <a:rPr lang="en-US" dirty="0" smtClean="0"/>
              <a:t> </a:t>
            </a:r>
            <a:r>
              <a:rPr lang="en-US" dirty="0"/>
              <a:t>output </a:t>
            </a:r>
            <a:r>
              <a:rPr lang="en-US" dirty="0" smtClean="0"/>
              <a:t>should not </a:t>
            </a:r>
            <a:r>
              <a:rPr lang="en-US" dirty="0"/>
              <a:t>be visible to the participant during the </a:t>
            </a:r>
            <a:r>
              <a:rPr lang="en-US" dirty="0" smtClean="0"/>
              <a:t>measurement.</a:t>
            </a:r>
            <a:endParaRPr lang="en-US" dirty="0"/>
          </a:p>
        </p:txBody>
      </p:sp>
    </p:spTree>
    <p:extLst>
      <p:ext uri="{BB962C8B-B14F-4D97-AF65-F5344CB8AC3E}">
        <p14:creationId xmlns:p14="http://schemas.microsoft.com/office/powerpoint/2010/main" val="2025850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Blood Pressure </a:t>
            </a:r>
            <a:r>
              <a:rPr lang="en-US" sz="4000" dirty="0" smtClean="0"/>
              <a:t>Measurement </a:t>
            </a:r>
            <a:endParaRPr lang="en-US" sz="4000" dirty="0"/>
          </a:p>
        </p:txBody>
      </p:sp>
      <p:sp>
        <p:nvSpPr>
          <p:cNvPr id="3" name="Content Placeholder 2"/>
          <p:cNvSpPr>
            <a:spLocks noGrp="1"/>
          </p:cNvSpPr>
          <p:nvPr>
            <p:ph idx="1"/>
          </p:nvPr>
        </p:nvSpPr>
        <p:spPr>
          <a:xfrm>
            <a:off x="457200" y="1371600"/>
            <a:ext cx="8229600" cy="4800600"/>
          </a:xfrm>
        </p:spPr>
        <p:txBody>
          <a:bodyPr>
            <a:normAutofit fontScale="55000" lnSpcReduction="20000"/>
          </a:bodyPr>
          <a:lstStyle/>
          <a:p>
            <a:pPr marL="0" indent="0">
              <a:buNone/>
            </a:pPr>
            <a:r>
              <a:rPr lang="en-US" u="sng" dirty="0"/>
              <a:t>Application of the Blood Pressure Cuff</a:t>
            </a:r>
            <a:endParaRPr lang="en-US" dirty="0"/>
          </a:p>
          <a:p>
            <a:pPr marL="0" indent="0">
              <a:buNone/>
            </a:pPr>
            <a:endParaRPr lang="en-US" dirty="0" smtClean="0"/>
          </a:p>
          <a:p>
            <a:pPr marL="0" indent="0">
              <a:buNone/>
            </a:pPr>
            <a:r>
              <a:rPr lang="en-US" dirty="0" smtClean="0"/>
              <a:t>Place </a:t>
            </a:r>
            <a:r>
              <a:rPr lang="en-US" dirty="0"/>
              <a:t>the appropriate cuff around the upper right arm so that the mid-height of the cuff is at heart level. Palpate the patient’s brachial artery and place cuff so that the artery is aligned with the cuff arrow marked “artery.”</a:t>
            </a:r>
          </a:p>
          <a:p>
            <a:pPr marL="0" indent="0">
              <a:buNone/>
            </a:pPr>
            <a:r>
              <a:rPr lang="en-US" dirty="0"/>
              <a:t> </a:t>
            </a:r>
          </a:p>
          <a:p>
            <a:pPr marL="0" indent="0">
              <a:buNone/>
            </a:pPr>
            <a:r>
              <a:rPr lang="en-US" dirty="0" smtClean="0"/>
              <a:t>Place </a:t>
            </a:r>
            <a:r>
              <a:rPr lang="en-US" dirty="0"/>
              <a:t>the lower edge of the cuff, with its tubing connections, two centimeters above the natural crease across the inner aspect of the elbow.</a:t>
            </a:r>
          </a:p>
          <a:p>
            <a:pPr marL="0" indent="0">
              <a:buNone/>
            </a:pPr>
            <a:r>
              <a:rPr lang="en-US" dirty="0"/>
              <a:t> </a:t>
            </a:r>
          </a:p>
          <a:p>
            <a:pPr marL="0" indent="0">
              <a:buNone/>
            </a:pPr>
            <a:r>
              <a:rPr lang="en-US" dirty="0" smtClean="0"/>
              <a:t>Wrap </a:t>
            </a:r>
            <a:r>
              <a:rPr lang="en-US" dirty="0"/>
              <a:t>the cuff snugly around the arm, with the palm of the participant's hand turned upward.</a:t>
            </a:r>
          </a:p>
          <a:p>
            <a:pPr marL="0" indent="0">
              <a:buNone/>
            </a:pPr>
            <a:r>
              <a:rPr lang="en-US" dirty="0"/>
              <a:t> </a:t>
            </a:r>
          </a:p>
          <a:p>
            <a:pPr marL="0" indent="0">
              <a:buNone/>
            </a:pPr>
            <a:r>
              <a:rPr lang="en-US" dirty="0" smtClean="0"/>
              <a:t>Secure </a:t>
            </a:r>
            <a:r>
              <a:rPr lang="en-US" dirty="0"/>
              <a:t>the wrapped cuff firmly by applying pressure to the locking fabric fastener over the area where it is applied to the cuff.</a:t>
            </a:r>
          </a:p>
          <a:p>
            <a:pPr marL="0" indent="0">
              <a:buNone/>
            </a:pPr>
            <a:r>
              <a:rPr lang="en-US" dirty="0"/>
              <a:t> </a:t>
            </a:r>
          </a:p>
          <a:p>
            <a:pPr marL="0" indent="0">
              <a:buNone/>
            </a:pPr>
            <a:r>
              <a:rPr lang="en-US" dirty="0" smtClean="0"/>
              <a:t>Do </a:t>
            </a:r>
            <a:r>
              <a:rPr lang="en-US" dirty="0"/>
              <a:t>not wrap the cuff too tightly around the arm. You should be able to insert the first joint of two fingers under the cuff. The cuff should be snug but not tight.</a:t>
            </a:r>
          </a:p>
        </p:txBody>
      </p:sp>
    </p:spTree>
    <p:extLst>
      <p:ext uri="{BB962C8B-B14F-4D97-AF65-F5344CB8AC3E}">
        <p14:creationId xmlns:p14="http://schemas.microsoft.com/office/powerpoint/2010/main" val="546022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dirty="0" smtClean="0"/>
              <a:t>Blood Pressure </a:t>
            </a:r>
            <a:r>
              <a:rPr lang="en-US" sz="4000" dirty="0" smtClean="0"/>
              <a:t>Measurement </a:t>
            </a:r>
            <a:endParaRPr lang="en-US" sz="4000" dirty="0"/>
          </a:p>
        </p:txBody>
      </p:sp>
      <p:sp>
        <p:nvSpPr>
          <p:cNvPr id="3" name="Content Placeholder 2"/>
          <p:cNvSpPr>
            <a:spLocks noGrp="1"/>
          </p:cNvSpPr>
          <p:nvPr>
            <p:ph idx="1"/>
          </p:nvPr>
        </p:nvSpPr>
        <p:spPr>
          <a:xfrm>
            <a:off x="457200" y="1371600"/>
            <a:ext cx="8229600" cy="4800600"/>
          </a:xfrm>
        </p:spPr>
        <p:txBody>
          <a:bodyPr>
            <a:normAutofit fontScale="92500" lnSpcReduction="10000"/>
          </a:bodyPr>
          <a:lstStyle/>
          <a:p>
            <a:pPr marL="0" indent="0">
              <a:buNone/>
            </a:pPr>
            <a:r>
              <a:rPr lang="en-US" u="sng" dirty="0"/>
              <a:t>Rest Period</a:t>
            </a:r>
            <a:endParaRPr lang="en-US" dirty="0"/>
          </a:p>
          <a:p>
            <a:pPr marL="0" indent="0">
              <a:buNone/>
            </a:pPr>
            <a:r>
              <a:rPr lang="en-US" dirty="0"/>
              <a:t> </a:t>
            </a:r>
          </a:p>
          <a:p>
            <a:pPr marL="0" indent="0">
              <a:buNone/>
            </a:pPr>
            <a:r>
              <a:rPr lang="en-US" dirty="0" smtClean="0"/>
              <a:t>The </a:t>
            </a:r>
            <a:r>
              <a:rPr lang="en-US" dirty="0"/>
              <a:t>participant should rest for five minutes (timed using a watch or stop watch) prior to the heart rate and blood pressure measurement. </a:t>
            </a:r>
          </a:p>
          <a:p>
            <a:pPr marL="0" indent="0">
              <a:buNone/>
            </a:pPr>
            <a:r>
              <a:rPr lang="en-US" dirty="0"/>
              <a:t> </a:t>
            </a:r>
          </a:p>
          <a:p>
            <a:pPr marL="0" indent="0">
              <a:buNone/>
            </a:pPr>
            <a:r>
              <a:rPr lang="en-US" dirty="0" smtClean="0"/>
              <a:t>When </a:t>
            </a:r>
            <a:r>
              <a:rPr lang="en-US" dirty="0"/>
              <a:t>the five-minute rest period is over, but before the first blood pressure measurement is started, </a:t>
            </a:r>
            <a:r>
              <a:rPr lang="en-US" i="1" dirty="0"/>
              <a:t>record the time of day on the Seated Blood</a:t>
            </a:r>
            <a:r>
              <a:rPr lang="en-US" dirty="0"/>
              <a:t> </a:t>
            </a:r>
            <a:r>
              <a:rPr lang="en-US" i="1" dirty="0"/>
              <a:t>Pressure Form </a:t>
            </a:r>
            <a:r>
              <a:rPr lang="en-US" dirty="0"/>
              <a:t>(examples: 04:25 P [p.m.] or 11:38 A [a.m.]).</a:t>
            </a:r>
          </a:p>
        </p:txBody>
      </p:sp>
    </p:spTree>
    <p:extLst>
      <p:ext uri="{BB962C8B-B14F-4D97-AF65-F5344CB8AC3E}">
        <p14:creationId xmlns:p14="http://schemas.microsoft.com/office/powerpoint/2010/main" val="1651167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2845</TotalTime>
  <Words>1149</Words>
  <Application>Microsoft Office PowerPoint</Application>
  <PresentationFormat>On-screen Show (4:3)</PresentationFormat>
  <Paragraphs>183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Symbol</vt:lpstr>
      <vt:lpstr>Office Theme</vt:lpstr>
      <vt:lpstr>Exam 6 Seated Blood Pressure</vt:lpstr>
      <vt:lpstr>Seated Blood Pressure</vt:lpstr>
      <vt:lpstr>Contraindications</vt:lpstr>
      <vt:lpstr>Safety</vt:lpstr>
      <vt:lpstr>Equipment</vt:lpstr>
      <vt:lpstr>Blood Pressure Measurement </vt:lpstr>
      <vt:lpstr>Blood Pressure Measurement </vt:lpstr>
      <vt:lpstr>Blood Pressure Measurement </vt:lpstr>
      <vt:lpstr>Blood Pressure Measurement </vt:lpstr>
      <vt:lpstr>Blood Pressure Measurement </vt:lpstr>
      <vt:lpstr>Blood Pressure Measurement </vt:lpstr>
      <vt:lpstr>Blood Pressure Measurement </vt:lpstr>
      <vt:lpstr>Blood Pressure Measurement </vt:lpstr>
      <vt:lpstr>Reporting results</vt:lpstr>
      <vt:lpstr>Maintenance and calibration</vt:lpstr>
      <vt:lpstr>Pulse Oximetry Measurement</vt:lpstr>
      <vt:lpstr>Pulse Oximetry Measurement</vt:lpstr>
      <vt:lpstr>Pulse Oximetry Measurement</vt:lpstr>
      <vt:lpstr>Pulse Oximetry Measurement</vt:lpstr>
      <vt:lpstr>Recording Values</vt:lpstr>
      <vt:lpstr>Maintenance</vt:lpstr>
    </vt:vector>
  </TitlesOfParts>
  <Company>University of Washington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MESA Exam 6 Anthropometry</dc:title>
  <dc:creator>ndermond</dc:creator>
  <cp:lastModifiedBy>ccuser</cp:lastModifiedBy>
  <cp:revision>61</cp:revision>
  <cp:lastPrinted>2016-07-21T17:31:34Z</cp:lastPrinted>
  <dcterms:created xsi:type="dcterms:W3CDTF">2016-07-07T22:21:08Z</dcterms:created>
  <dcterms:modified xsi:type="dcterms:W3CDTF">2016-07-25T13:32:26Z</dcterms:modified>
</cp:coreProperties>
</file>