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265" r:id="rId3"/>
    <p:sldId id="264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56" r:id="rId15"/>
    <p:sldId id="257" r:id="rId16"/>
    <p:sldId id="258" r:id="rId17"/>
    <p:sldId id="287" r:id="rId18"/>
    <p:sldId id="259" r:id="rId19"/>
    <p:sldId id="277" r:id="rId20"/>
    <p:sldId id="260" r:id="rId21"/>
    <p:sldId id="279" r:id="rId22"/>
    <p:sldId id="286" r:id="rId23"/>
    <p:sldId id="285" r:id="rId24"/>
    <p:sldId id="284" r:id="rId25"/>
    <p:sldId id="280" r:id="rId26"/>
    <p:sldId id="281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20" d="100"/>
          <a:sy n="120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CHD Risk &lt;10%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CAC=0</c:v>
                </c:pt>
                <c:pt idx="1">
                  <c:v>CAC1-99</c:v>
                </c:pt>
                <c:pt idx="2">
                  <c:v>CAC&gt;100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2036.0</c:v>
                </c:pt>
                <c:pt idx="1">
                  <c:v>571.0</c:v>
                </c:pt>
                <c:pt idx="2">
                  <c:v>173.0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CHD Risk &gt;10%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CAC=0</c:v>
                </c:pt>
                <c:pt idx="1">
                  <c:v>CAC1-99</c:v>
                </c:pt>
                <c:pt idx="2">
                  <c:v>CAC&gt;100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808.0</c:v>
                </c:pt>
                <c:pt idx="1">
                  <c:v>146.0</c:v>
                </c:pt>
                <c:pt idx="2">
                  <c:v>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806760"/>
        <c:axId val="-2136454008"/>
      </c:barChart>
      <c:catAx>
        <c:axId val="-21348067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6454008"/>
        <c:crosses val="autoZero"/>
        <c:auto val="1"/>
        <c:lblAlgn val="ctr"/>
        <c:lblOffset val="100"/>
        <c:noMultiLvlLbl val="0"/>
      </c:catAx>
      <c:valAx>
        <c:axId val="-2136454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806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53661-CE81-B74B-9E73-7E5F753227FF}" type="datetimeFigureOut">
              <a:rPr lang="en-US" smtClean="0"/>
              <a:t>9/17/14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E7128-E629-CA46-9D2A-953AACDB3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2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15CB-8701-4607-9259-A9ECB50D8BF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A668C-64F4-4670-BA88-FDB38E93146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15CB-8701-4607-9259-A9ECB50D8BF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9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5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3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5972-B2AA-4D40-A849-15BA35C8A7DD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FBB9-BBD7-486A-B349-7DA98B18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Use of Coronary Artery Calcium Testing to Guide Aspirin Utilization for Primary Prevention: Estimates from the Multi-Ethnic Study of Atherosclerosis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Michael Miedema, MD MPH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MESA STEERING COMMITTEE MEETING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September 17, 2014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6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characteristics were reports stratified by baseline aspirin use</a:t>
            </a:r>
          </a:p>
          <a:p>
            <a:r>
              <a:rPr lang="en-US" dirty="0" smtClean="0"/>
              <a:t>Absolute CHD and CVD event rates were calculated stratified by CAC (0, 1-99, </a:t>
            </a:r>
            <a:r>
              <a:rPr lang="en-US" u="sng" dirty="0" smtClean="0"/>
              <a:t>&gt;</a:t>
            </a:r>
            <a:r>
              <a:rPr lang="en-US" dirty="0" smtClean="0"/>
              <a:t> 100)</a:t>
            </a:r>
          </a:p>
          <a:p>
            <a:pPr lvl="1"/>
            <a:r>
              <a:rPr lang="en-US" dirty="0" smtClean="0"/>
              <a:t>Multivariable hazard ratios were calculated using a Cox proportional hazards model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3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total sample</a:t>
            </a:r>
          </a:p>
          <a:p>
            <a:pPr lvl="1"/>
            <a:r>
              <a:rPr lang="en-US" dirty="0" smtClean="0"/>
              <a:t>18% relative risk reduction in CHD was applied to individuals stratified by CAC and a Framingham risk of of </a:t>
            </a:r>
            <a:r>
              <a:rPr lang="en-US" u="sng" dirty="0" smtClean="0"/>
              <a:t>&gt;</a:t>
            </a:r>
            <a:r>
              <a:rPr lang="en-US" dirty="0" smtClean="0"/>
              <a:t> and &lt; 10%</a:t>
            </a:r>
          </a:p>
          <a:p>
            <a:pPr lvl="1"/>
            <a:r>
              <a:rPr lang="en-US" dirty="0" smtClean="0"/>
              <a:t>We then calculated a 5-year number-needed to treat</a:t>
            </a:r>
          </a:p>
          <a:p>
            <a:pPr lvl="1"/>
            <a:r>
              <a:rPr lang="en-US" dirty="0" smtClean="0"/>
              <a:t>This was contrasted against the risk of major bleeding</a:t>
            </a:r>
          </a:p>
          <a:p>
            <a:pPr lvl="2"/>
            <a:r>
              <a:rPr lang="en-US" dirty="0" smtClean="0"/>
              <a:t>0.23% in major bleeding over 5-years (NNH 443)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98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stratified analysis</a:t>
            </a:r>
          </a:p>
          <a:p>
            <a:pPr lvl="1"/>
            <a:r>
              <a:rPr lang="en-US" dirty="0" smtClean="0"/>
              <a:t>We assumed a 32% relative risk reduction for CHD in men and a 17% CVD reduction in women</a:t>
            </a:r>
          </a:p>
          <a:p>
            <a:pPr lvl="1"/>
            <a:r>
              <a:rPr lang="en-US" dirty="0" smtClean="0"/>
              <a:t>This was contrasted against the risk of major bleeding</a:t>
            </a:r>
          </a:p>
          <a:p>
            <a:pPr lvl="2"/>
            <a:r>
              <a:rPr lang="en-US" dirty="0" smtClean="0"/>
              <a:t>0.26% in major bleeding for men over 5-years (NNH 388) and 0.20% for women (NNH 512)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16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Stratified analysis</a:t>
            </a:r>
          </a:p>
          <a:p>
            <a:pPr lvl="1"/>
            <a:r>
              <a:rPr lang="en-US" dirty="0" smtClean="0"/>
              <a:t>18% relative risk reduction in CHD was applied to individuals stratified by CAC and a Framingham risk of of </a:t>
            </a:r>
            <a:r>
              <a:rPr lang="en-US" u="sng" dirty="0" smtClean="0"/>
              <a:t>&gt;</a:t>
            </a:r>
            <a:r>
              <a:rPr lang="en-US" dirty="0" smtClean="0"/>
              <a:t> and &lt; 10% in 3 age categories (45-59, 60-69, 70-84)</a:t>
            </a:r>
          </a:p>
          <a:p>
            <a:pPr lvl="1"/>
            <a:r>
              <a:rPr lang="en-US" dirty="0" smtClean="0"/>
              <a:t>The risk of major bleeding adjusted for age-dependent risk according to the USTPTF guidelines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16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31800"/>
              </p:ext>
            </p:extLst>
          </p:nvPr>
        </p:nvGraphicFramePr>
        <p:xfrm>
          <a:off x="76200" y="600276"/>
          <a:ext cx="8991600" cy="6257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403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Characteristic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No Aspirin Use at Baseline (n=4229)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kern="1200">
                          <a:effectLst/>
                        </a:rPr>
                        <a:t>Aspirin Use at Baseline (n=978)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P-Value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Age (years)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60.6 (10.2)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66.2 (9.2)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&lt;0.0001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Female (%)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56.0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45.4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&lt;0.0001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Race (%)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&lt;0.0001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  White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36.7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58.6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  Chinese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13.1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7.2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  African-American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27.4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22.1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  Hispanic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22.8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12.1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Education Level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&lt;0.0001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  College or Above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35.7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45.3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BMI (kg/m</a:t>
                      </a:r>
                      <a:r>
                        <a:rPr lang="en-US" sz="1800" kern="1200" baseline="30000">
                          <a:effectLst/>
                        </a:rPr>
                        <a:t>2</a:t>
                      </a:r>
                      <a:r>
                        <a:rPr lang="en-US" sz="1800" kern="12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28.0 (5.5)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28.1 (4.9)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0.77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Hypertension (%)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38.3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55.6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&lt;0.0001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20170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Current smoker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13.6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9.4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&lt;0.0001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403412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HDL Cholesterol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51.7 (14.8)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51.4 (15.1)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0.47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403412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LDL Cholesterol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118.9 (31.4)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113.8 (29.1)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&lt;0.0001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403412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Family </a:t>
                      </a:r>
                      <a:r>
                        <a:rPr lang="en-US" sz="1800" kern="1200" dirty="0" err="1">
                          <a:effectLst/>
                        </a:rPr>
                        <a:t>Hx</a:t>
                      </a:r>
                      <a:r>
                        <a:rPr lang="en-US" sz="1800" kern="1200" dirty="0">
                          <a:effectLst/>
                        </a:rPr>
                        <a:t> of CHD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40.8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52.0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&lt;0.0001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</a:tr>
              <a:tr h="403412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10-Year Framingham CHD Risk Score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7.4 (7.0)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10.3 (7.2)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&lt;0.0001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63" marR="43363" marT="0" marB="0" anchor="ctr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>
            <a:normAutofit fontScale="90000"/>
          </a:bodyPr>
          <a:lstStyle/>
          <a:p>
            <a:pPr>
              <a:lnSpc>
                <a:spcPct val="50000"/>
              </a:lnSpc>
            </a:pPr>
            <a:r>
              <a:rPr lang="en-US" sz="2200" dirty="0" smtClean="0"/>
              <a:t>Table 1. Baseline </a:t>
            </a:r>
            <a:r>
              <a:rPr lang="en-US" sz="2200" dirty="0"/>
              <a:t>Characteristics of MESA Participants Included in the </a:t>
            </a:r>
            <a:r>
              <a:rPr lang="en-US" sz="2200" dirty="0" smtClean="0"/>
              <a:t>Study Compared </a:t>
            </a:r>
            <a:r>
              <a:rPr lang="en-US" sz="2200" dirty="0"/>
              <a:t>With Those Patients Excluded Because of Baseline </a:t>
            </a:r>
            <a:r>
              <a:rPr lang="en-US" sz="2200" dirty="0" smtClean="0"/>
              <a:t>Aspirin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43536"/>
              </p:ext>
            </p:extLst>
          </p:nvPr>
        </p:nvGraphicFramePr>
        <p:xfrm>
          <a:off x="152400" y="1447800"/>
          <a:ext cx="88392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442"/>
                <a:gridCol w="960576"/>
                <a:gridCol w="741382"/>
                <a:gridCol w="1295400"/>
                <a:gridCol w="1235402"/>
                <a:gridCol w="740889"/>
                <a:gridCol w="1568943"/>
                <a:gridCol w="1560166"/>
              </a:tblGrid>
              <a:tr h="1055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CAC Score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CHD Event Rate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CHD H.R.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(95% CI)*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CHD H.R.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(95% CI)**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CVD Event Rate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CVD H.R.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(95% CI)*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CVD H.R.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(95% CI)**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2,361 (55.8%)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1.3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1.00 (ref)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1.00 (ref)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2.30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1.00 (ref)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1.00 (ref)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4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1-99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1,093 (25.8%)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4.1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3.13 (1.82-5.41)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2.09 (1.18-3.70)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6.71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2.92 (1.93-4.43)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1.88 (1.21-2.92)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effectLst/>
                        </a:rPr>
                        <a:t>&gt;</a:t>
                      </a:r>
                      <a:r>
                        <a:rPr lang="en-US" sz="1800" kern="1200" dirty="0">
                          <a:effectLst/>
                        </a:rPr>
                        <a:t> 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775 (18.3%)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11.6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9.03 (5.54-14.72)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4.19 (2.36-7.43)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15.02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6.57 (4.47-9.66)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2.85 (1.81-4.50)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8872"/>
            <a:ext cx="784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Table 2. CHD </a:t>
            </a:r>
            <a:r>
              <a:rPr lang="en-US" sz="2400" dirty="0"/>
              <a:t>and CVD Event Rates per 1000 Patient-Years and Hazard Ratios by CAC Burden in the MESA Population Not Using Aspirin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8768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Model adjusted for age, sex, race/ethnicity, MESA site, cigarette status, cigarette pack-years, body mass index, low-density lipoprotein cholesterol, high-density lipoprotein cholesterol, lipid-lowering medication use, hypertension, antihypertensive medication use, family history of myocardial infarction, education level, and Framingham risk score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98151"/>
              </p:ext>
            </p:extLst>
          </p:nvPr>
        </p:nvGraphicFramePr>
        <p:xfrm>
          <a:off x="228599" y="1295400"/>
          <a:ext cx="8610602" cy="378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1"/>
                <a:gridCol w="1371600"/>
                <a:gridCol w="1143000"/>
                <a:gridCol w="1398991"/>
                <a:gridCol w="1831477"/>
                <a:gridCol w="1189133"/>
              </a:tblGrid>
              <a:tr h="1006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CHD risk &lt; 10%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No. of participants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5-yr CHD event rate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Estimated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5-yr NNT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5-yr estimated absolute increase in bleeding rate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Estimated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5-yr NNH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CAC = 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1907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0.27%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2036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0.23%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442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CAC 1-99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0.97%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</a:t>
                      </a:r>
                      <a:r>
                        <a:rPr lang="en-US" sz="1800" u="sng" kern="1200">
                          <a:effectLst/>
                        </a:rPr>
                        <a:t>&gt;</a:t>
                      </a:r>
                      <a:r>
                        <a:rPr lang="en-US" sz="1800" kern="1200">
                          <a:effectLst/>
                        </a:rPr>
                        <a:t> 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3.22%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046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08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CHD risk </a:t>
                      </a:r>
                      <a:r>
                        <a:rPr lang="en-US" sz="1800" u="sng" kern="1200">
                          <a:effectLst/>
                        </a:rPr>
                        <a:t>&gt;</a:t>
                      </a:r>
                      <a:r>
                        <a:rPr lang="en-US" sz="1800" kern="1200">
                          <a:effectLst/>
                        </a:rPr>
                        <a:t> 10%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= 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0.23%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/>
                      </a:r>
                      <a:br>
                        <a:rPr lang="en-US" sz="1800" kern="1200" dirty="0">
                          <a:effectLst/>
                        </a:rPr>
                      </a:br>
                      <a:r>
                        <a:rPr lang="en-US" sz="1800" kern="1200" dirty="0">
                          <a:effectLst/>
                        </a:rPr>
                        <a:t>442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1-99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CAC </a:t>
                      </a:r>
                      <a:r>
                        <a:rPr lang="en-US" sz="1800" u="sng" kern="1200" dirty="0">
                          <a:effectLst/>
                        </a:rPr>
                        <a:t>&gt;</a:t>
                      </a:r>
                      <a:r>
                        <a:rPr lang="en-US" sz="1800" kern="1200" dirty="0">
                          <a:effectLst/>
                        </a:rPr>
                        <a:t> 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6.07%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38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Table 3. </a:t>
            </a:r>
            <a:r>
              <a:rPr lang="en-US" sz="2000" dirty="0"/>
              <a:t>Estimated Number Needed to Treat and Number Needed to Harm With Use of Aspirin </a:t>
            </a:r>
            <a:r>
              <a:rPr lang="en-US" sz="2000" dirty="0" smtClean="0"/>
              <a:t>in MESA </a:t>
            </a:r>
            <a:r>
              <a:rPr lang="en-US" sz="2000" dirty="0"/>
              <a:t>Participants Stratified by 10-Year CHD Risk and Baseline CAC Assuming an 18% Reduction in CHD in Both Sexes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92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Risk/Benefits of ASA According to CAC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529924"/>
              </p:ext>
            </p:extLst>
          </p:nvPr>
        </p:nvGraphicFramePr>
        <p:xfrm>
          <a:off x="838200" y="13184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600200" y="4800600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64008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Miedema</a:t>
            </a:r>
            <a:r>
              <a:rPr lang="en-US" sz="1600" dirty="0" smtClean="0"/>
              <a:t> et al. ASA and CAC – </a:t>
            </a:r>
            <a:r>
              <a:rPr lang="en-US" sz="1600" dirty="0" err="1" smtClean="0"/>
              <a:t>Circ</a:t>
            </a:r>
            <a:r>
              <a:rPr lang="en-US" sz="1600" dirty="0" smtClean="0"/>
              <a:t> Quality 2014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896034" y="325823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Needed to Treat to Prevent a CHD event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9098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Represents number needed to harm for a major bleeding event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689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15269"/>
              </p:ext>
            </p:extLst>
          </p:nvPr>
        </p:nvGraphicFramePr>
        <p:xfrm>
          <a:off x="304801" y="1371600"/>
          <a:ext cx="8381999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/>
                <a:gridCol w="685800"/>
                <a:gridCol w="1295400"/>
                <a:gridCol w="1219200"/>
                <a:gridCol w="1691124"/>
                <a:gridCol w="1280676"/>
              </a:tblGrid>
              <a:tr h="1069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10-year CHD risk &lt; 10%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No</a:t>
                      </a:r>
                      <a:r>
                        <a:rPr lang="en-US" sz="2000" kern="1200" dirty="0" smtClean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5-yr CHD event rate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Estimated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5-yr NNT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5-yr estimated </a:t>
                      </a:r>
                      <a:r>
                        <a:rPr lang="en-US" sz="2000" kern="1200" dirty="0" smtClean="0">
                          <a:effectLst/>
                        </a:rPr>
                        <a:t>bleeding </a:t>
                      </a:r>
                      <a:r>
                        <a:rPr lang="en-US" sz="2000" kern="1200" dirty="0">
                          <a:effectLst/>
                        </a:rPr>
                        <a:t>rate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Estimated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5-yr NNH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</a:tr>
              <a:tr h="267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= 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461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0.23%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1389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0.26%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 anchor="b"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388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 anchor="b">
                    <a:solidFill>
                      <a:srgbClr val="FFFFFF"/>
                    </a:solidFill>
                  </a:tcPr>
                </a:tc>
              </a:tr>
              <a:tr h="267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1-99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178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1.74%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180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</a:t>
                      </a:r>
                      <a:r>
                        <a:rPr lang="en-US" sz="2000" u="sng" kern="1200">
                          <a:effectLst/>
                        </a:rPr>
                        <a:t>&gt;</a:t>
                      </a:r>
                      <a:r>
                        <a:rPr lang="en-US" sz="2000" kern="1200">
                          <a:effectLst/>
                        </a:rPr>
                        <a:t> 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71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5.68%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CHD </a:t>
                      </a:r>
                      <a:r>
                        <a:rPr lang="en-US" sz="2000" kern="1200" dirty="0">
                          <a:effectLst/>
                        </a:rPr>
                        <a:t>risk </a:t>
                      </a:r>
                      <a:r>
                        <a:rPr lang="en-US" sz="2000" u="sng" kern="1200" dirty="0">
                          <a:effectLst/>
                        </a:rPr>
                        <a:t>&gt;</a:t>
                      </a:r>
                      <a:r>
                        <a:rPr lang="en-US" sz="2000" kern="1200" dirty="0">
                          <a:effectLst/>
                        </a:rPr>
                        <a:t> 10%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</a:tr>
              <a:tr h="267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= 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373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0.55%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571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0.26%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 anchor="ctr"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200" dirty="0">
                          <a:effectLst/>
                        </a:rPr>
                        <a:t/>
                      </a:r>
                      <a:br>
                        <a:rPr lang="en-US" sz="2000" kern="1200" dirty="0">
                          <a:effectLst/>
                        </a:rPr>
                      </a:br>
                      <a:r>
                        <a:rPr lang="en-US" sz="2000" kern="1200" dirty="0">
                          <a:effectLst/>
                        </a:rPr>
                        <a:t>388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</a:tr>
              <a:tr h="267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1-99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386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3.72%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</a:t>
                      </a:r>
                      <a:r>
                        <a:rPr lang="en-US" sz="2000" u="sng" kern="1200">
                          <a:effectLst/>
                        </a:rPr>
                        <a:t>&gt;</a:t>
                      </a:r>
                      <a:r>
                        <a:rPr lang="en-US" sz="2000" kern="1200">
                          <a:effectLst/>
                        </a:rPr>
                        <a:t> 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392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6.42%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31338"/>
            <a:ext cx="8458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Table 4. Estimated </a:t>
            </a:r>
            <a:r>
              <a:rPr lang="en-US" sz="2000" b="1" dirty="0"/>
              <a:t>Number Needed to Treat to Prevent a CHD or CVD Event and Number Needed to Harm to Cause a Major Bleed With Aspirin in Men in MESA Stratified by Qualification for Aspirin by AHA Guidelines and CAC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46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19893"/>
              </p:ext>
            </p:extLst>
          </p:nvPr>
        </p:nvGraphicFramePr>
        <p:xfrm>
          <a:off x="457200" y="1371600"/>
          <a:ext cx="815340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048"/>
                <a:gridCol w="1416623"/>
                <a:gridCol w="1047311"/>
                <a:gridCol w="1197975"/>
                <a:gridCol w="1901694"/>
                <a:gridCol w="1245749"/>
              </a:tblGrid>
              <a:tr h="872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Global CVD Risk &lt; 10%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No. of participants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5-yr CVD event rate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Estimated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5-yr NNT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5-yr estimated absolute increase in major bleeding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Estimated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5-yr NNH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</a:tr>
              <a:tr h="218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CAC = 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1167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0.45%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</a:rPr>
                        <a:t>1322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</a:tr>
              <a:tr h="218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1-99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299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</a:rPr>
                        <a:t>1.37%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</a:rPr>
                        <a:t>430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0.20%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</a:rPr>
                        <a:t>512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</a:tr>
              <a:tr h="218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</a:t>
                      </a:r>
                      <a:r>
                        <a:rPr lang="en-US" sz="2000" u="sng" kern="1200">
                          <a:effectLst/>
                        </a:rPr>
                        <a:t>&gt;</a:t>
                      </a:r>
                      <a:r>
                        <a:rPr lang="en-US" sz="2000" kern="1200">
                          <a:effectLst/>
                        </a:rPr>
                        <a:t> 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107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4.84%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Global CVD Risk </a:t>
                      </a:r>
                      <a:r>
                        <a:rPr lang="en-US" sz="2000" u="sng" kern="1200" dirty="0">
                          <a:effectLst/>
                        </a:rPr>
                        <a:t>&gt;</a:t>
                      </a:r>
                      <a:r>
                        <a:rPr lang="en-US" sz="2000" kern="1200" dirty="0">
                          <a:effectLst/>
                        </a:rPr>
                        <a:t> 10%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</a:tr>
              <a:tr h="218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= 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360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</a:rPr>
                        <a:t>2.33%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253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</a:tr>
              <a:tr h="218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1-99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</a:rPr>
                        <a:t>230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4.95%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0.20%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</a:tr>
              <a:tr h="218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CAC </a:t>
                      </a:r>
                      <a:r>
                        <a:rPr lang="en-US" sz="2000" u="sng" kern="1200">
                          <a:effectLst/>
                        </a:rPr>
                        <a:t>&gt;</a:t>
                      </a:r>
                      <a:r>
                        <a:rPr lang="en-US" sz="2000" kern="1200">
                          <a:effectLst/>
                        </a:rPr>
                        <a:t> 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</a:rPr>
                        <a:t>205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4.68%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1" marR="48651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31338"/>
            <a:ext cx="8458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Table 4. Estimated </a:t>
            </a:r>
            <a:r>
              <a:rPr lang="en-US" sz="2000" b="1" dirty="0"/>
              <a:t>Number Needed to Treat to Prevent a CHD or CVD Event and Number Needed to Harm to Cause a Major Bleed With Aspirin in </a:t>
            </a:r>
            <a:r>
              <a:rPr lang="en-US" sz="2000" b="1" dirty="0" smtClean="0"/>
              <a:t>Women </a:t>
            </a:r>
            <a:r>
              <a:rPr lang="en-US" sz="2000" b="1" dirty="0"/>
              <a:t>in MESA Stratified by Qualification for Aspirin by AHA Guidelines and CAC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3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23773"/>
              </p:ext>
            </p:extLst>
          </p:nvPr>
        </p:nvGraphicFramePr>
        <p:xfrm>
          <a:off x="152400" y="990600"/>
          <a:ext cx="8839199" cy="4901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864"/>
                <a:gridCol w="1401740"/>
                <a:gridCol w="1154372"/>
                <a:gridCol w="1236827"/>
                <a:gridCol w="247366"/>
                <a:gridCol w="2143837"/>
                <a:gridCol w="247366"/>
                <a:gridCol w="1236827"/>
              </a:tblGrid>
              <a:tr h="1055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Age 45-59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No. of participants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5-yr CHD event 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Estimated 5-yr NNT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5-yr estimated absolute increase in bleeding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Estimated 5-yr NNH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= 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1528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0.41%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1,355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1-99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1.76%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0.13%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770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</a:t>
                      </a:r>
                      <a:r>
                        <a:rPr lang="en-US" sz="1800" u="sng" kern="1200">
                          <a:effectLst/>
                        </a:rPr>
                        <a:t>&gt;</a:t>
                      </a:r>
                      <a:r>
                        <a:rPr lang="en-US" sz="1800" kern="1200">
                          <a:effectLst/>
                        </a:rPr>
                        <a:t> 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7.18%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Age 60-69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= 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0.17%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3,268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1-99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1.14%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0.46%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</a:t>
                      </a:r>
                      <a:r>
                        <a:rPr lang="en-US" sz="1800" u="sng" kern="1200">
                          <a:effectLst/>
                        </a:rPr>
                        <a:t>&gt;</a:t>
                      </a:r>
                      <a:r>
                        <a:rPr lang="en-US" sz="1800" kern="1200">
                          <a:effectLst/>
                        </a:rPr>
                        <a:t> 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3.94%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Age 70-84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= 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0.43%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1,292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1-99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3.89%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0.56%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179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CAC </a:t>
                      </a:r>
                      <a:r>
                        <a:rPr lang="en-US" sz="1800" u="sng" kern="1200">
                          <a:effectLst/>
                        </a:rPr>
                        <a:t>&gt;</a:t>
                      </a:r>
                      <a:r>
                        <a:rPr lang="en-US" sz="1800" kern="1200">
                          <a:effectLst/>
                        </a:rPr>
                        <a:t> 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4.83%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5782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Table 6. Estimated NNT and NNH With </a:t>
            </a:r>
            <a:r>
              <a:rPr lang="en-US" sz="2400" dirty="0"/>
              <a:t>the Use of Aspirin in MESA </a:t>
            </a:r>
            <a:r>
              <a:rPr lang="en-US" sz="2400" dirty="0" smtClean="0"/>
              <a:t>Assuming </a:t>
            </a:r>
            <a:r>
              <a:rPr lang="en-US" sz="2400" dirty="0"/>
              <a:t>an 18% Reduction in CHD </a:t>
            </a:r>
            <a:r>
              <a:rPr lang="en-US" sz="2400" dirty="0" smtClean="0"/>
              <a:t>Stratified by Age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33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MESA Participants with CAC </a:t>
            </a:r>
            <a:r>
              <a:rPr lang="en-US" u="sng" dirty="0" smtClean="0"/>
              <a:t>&gt;</a:t>
            </a:r>
            <a:r>
              <a:rPr lang="en-US" dirty="0" smtClean="0"/>
              <a:t> 100 were estimated to be 2x to 4x more likely to prevent a CHD event with ASA than to have a major bleeding secondary to ASA use</a:t>
            </a:r>
          </a:p>
          <a:p>
            <a:r>
              <a:rPr lang="en-US" dirty="0" smtClean="0"/>
              <a:t>Conversely, MESA Participants with CAC=0 were estimated to 2x to 4x more likely to suffer a major bleed secondary to ASA than to prevent a CHD event </a:t>
            </a:r>
          </a:p>
          <a:p>
            <a:r>
              <a:rPr lang="en-US" dirty="0" smtClean="0"/>
              <a:t>These results were largely independent of </a:t>
            </a:r>
            <a:r>
              <a:rPr lang="en-US" dirty="0" smtClean="0"/>
              <a:t>age and</a:t>
            </a:r>
            <a:r>
              <a:rPr lang="en-US" dirty="0" smtClean="0"/>
              <a:t> </a:t>
            </a:r>
            <a:r>
              <a:rPr lang="en-US" dirty="0" smtClean="0"/>
              <a:t>traditional risk factors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76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807" y="3733800"/>
            <a:ext cx="328041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787" y="3778548"/>
            <a:ext cx="4572000" cy="307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95800" y="3733800"/>
            <a:ext cx="1371600" cy="3124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50235"/>
          <a:stretch>
            <a:fillRect/>
          </a:stretch>
        </p:blipFill>
        <p:spPr bwMode="auto">
          <a:xfrm>
            <a:off x="53796" y="152400"/>
            <a:ext cx="916640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64008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Blaha</a:t>
            </a:r>
            <a:r>
              <a:rPr lang="en-US" dirty="0" smtClean="0"/>
              <a:t> M, et al. MESA-JUPITER. Lancet.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0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5729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486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Blaha</a:t>
            </a:r>
            <a:r>
              <a:rPr lang="en-US" dirty="0" smtClean="0"/>
              <a:t> M, et al. MESA-JUPITER. Lancet. 2011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52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MESA-JUPITER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6705600" y="2057400"/>
            <a:ext cx="533400" cy="14478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Excluding </a:t>
            </a:r>
            <a:r>
              <a:rPr lang="en-US" dirty="0" smtClean="0"/>
              <a:t>patient’s on ASA created a healthier cohort</a:t>
            </a:r>
          </a:p>
          <a:p>
            <a:r>
              <a:rPr lang="en-US" dirty="0" smtClean="0"/>
              <a:t>Applicability of MESA population</a:t>
            </a:r>
          </a:p>
          <a:p>
            <a:r>
              <a:rPr lang="en-US" dirty="0" smtClean="0"/>
              <a:t>ASA has not performed as well in recent trials</a:t>
            </a:r>
          </a:p>
          <a:p>
            <a:r>
              <a:rPr lang="en-US" dirty="0" smtClean="0"/>
              <a:t>Are bleeding and CVD equivalent events?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272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risk stratification with CAC scoring could potentially serve as a tool to guide use of aspirin </a:t>
            </a:r>
            <a:r>
              <a:rPr lang="en-US" dirty="0" smtClean="0"/>
              <a:t>therapy</a:t>
            </a:r>
          </a:p>
          <a:p>
            <a:endParaRPr lang="en-US" dirty="0"/>
          </a:p>
          <a:p>
            <a:r>
              <a:rPr lang="en-US" dirty="0" smtClean="0"/>
              <a:t>Randomized trials are needed to determine the ability of CAC to change clinical decision</a:t>
            </a:r>
            <a:r>
              <a:rPr lang="en-US" dirty="0"/>
              <a:t>-</a:t>
            </a:r>
            <a:r>
              <a:rPr lang="en-US" dirty="0" smtClean="0"/>
              <a:t>making and patient outcomes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592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5" y="914400"/>
            <a:ext cx="8390648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6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ideal role for aspirin in the primary prevention of cardiovascular disease is unclear</a:t>
            </a:r>
          </a:p>
          <a:p>
            <a:r>
              <a:rPr lang="en-US" dirty="0" smtClean="0"/>
              <a:t>The primary prevention aspirin trials have resulted in a reduction in CVD events but with a near-equivalent increase in bleeding risk</a:t>
            </a:r>
          </a:p>
          <a:p>
            <a:r>
              <a:rPr lang="en-US" dirty="0" smtClean="0"/>
              <a:t>Improved assessment of CVD risk could potentially identify patient with the most and least favorable risk/benefit profiles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3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Coronary Artery Calcium (CAC)</a:t>
            </a:r>
          </a:p>
          <a:p>
            <a:pPr lvl="1"/>
            <a:r>
              <a:rPr lang="en-US" dirty="0" smtClean="0"/>
              <a:t>Direct marker of coronary atherosclerosis</a:t>
            </a:r>
          </a:p>
          <a:p>
            <a:r>
              <a:rPr lang="en-US" dirty="0" smtClean="0"/>
              <a:t>Predicts CHD (and CVD) events independent of traditional risk factors</a:t>
            </a:r>
          </a:p>
          <a:p>
            <a:r>
              <a:rPr lang="en-US" dirty="0" smtClean="0"/>
              <a:t>The utility of CAC scoring in clinic practice is unclear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"/>
            <a:ext cx="2288705" cy="193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03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Aim/Hypothesis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Aim</a:t>
            </a:r>
          </a:p>
          <a:p>
            <a:pPr lvl="1"/>
            <a:r>
              <a:rPr lang="en-US" dirty="0"/>
              <a:t>To evaluate the ability of CAC to provide improved risk stratification for individuals eligible for aspirin for the primary prevention of cardiovascular disease</a:t>
            </a:r>
          </a:p>
          <a:p>
            <a:r>
              <a:rPr lang="en-US" dirty="0"/>
              <a:t>Hypothesis #1</a:t>
            </a:r>
          </a:p>
          <a:p>
            <a:pPr lvl="1"/>
            <a:r>
              <a:rPr lang="en-US" dirty="0"/>
              <a:t>Individuals with CAC </a:t>
            </a:r>
            <a:r>
              <a:rPr lang="en-US" u="sng" dirty="0"/>
              <a:t>&gt;</a:t>
            </a:r>
            <a:r>
              <a:rPr lang="en-US" dirty="0"/>
              <a:t> 100 </a:t>
            </a:r>
            <a:r>
              <a:rPr lang="en-US" dirty="0" smtClean="0"/>
              <a:t>would have </a:t>
            </a:r>
            <a:r>
              <a:rPr lang="en-US" dirty="0"/>
              <a:t>favorable estimated risk/benefit </a:t>
            </a:r>
            <a:r>
              <a:rPr lang="en-US" dirty="0" smtClean="0"/>
              <a:t>profiles </a:t>
            </a:r>
            <a:r>
              <a:rPr lang="en-US" dirty="0"/>
              <a:t>on aspirin regardless of baseline risk status</a:t>
            </a:r>
          </a:p>
          <a:p>
            <a:r>
              <a:rPr lang="en-US" dirty="0"/>
              <a:t>Hypothesis #2</a:t>
            </a:r>
          </a:p>
          <a:p>
            <a:pPr lvl="1"/>
            <a:r>
              <a:rPr lang="en-US" dirty="0"/>
              <a:t>Individuals with CAC = 0 </a:t>
            </a:r>
            <a:r>
              <a:rPr lang="en-US" dirty="0" smtClean="0"/>
              <a:t>would have </a:t>
            </a:r>
            <a:r>
              <a:rPr lang="en-US" dirty="0"/>
              <a:t>an unfavorable estimated risk/benefit profile with aspirin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3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Design and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Prospective cohort (N</a:t>
            </a:r>
            <a:r>
              <a:rPr lang="en-US" dirty="0"/>
              <a:t>=6,814 recruited 2000-</a:t>
            </a:r>
            <a:r>
              <a:rPr lang="en-US" dirty="0" smtClean="0"/>
              <a:t>2002)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45-84 years (mean age 62)</a:t>
            </a:r>
          </a:p>
          <a:p>
            <a:pPr>
              <a:buFontTx/>
              <a:buChar char="•"/>
            </a:pPr>
            <a:r>
              <a:rPr lang="en-US" dirty="0"/>
              <a:t>White, Black, Hispanic, and Chinese </a:t>
            </a:r>
          </a:p>
          <a:p>
            <a:pPr>
              <a:buFontTx/>
              <a:buChar char="•"/>
            </a:pPr>
            <a:r>
              <a:rPr lang="en-US" dirty="0"/>
              <a:t>53% women </a:t>
            </a:r>
          </a:p>
          <a:p>
            <a:pPr>
              <a:buFontTx/>
              <a:buChar char="•"/>
            </a:pPr>
            <a:r>
              <a:rPr lang="en-US" dirty="0"/>
              <a:t>No clinical CVD at baseline </a:t>
            </a:r>
          </a:p>
          <a:p>
            <a:pPr>
              <a:buFontTx/>
              <a:buChar char="•"/>
            </a:pPr>
            <a:r>
              <a:rPr lang="en-US" dirty="0"/>
              <a:t>Exam 5 (ended in 2011)</a:t>
            </a:r>
          </a:p>
          <a:p>
            <a:pPr>
              <a:buFontTx/>
              <a:buChar char="•"/>
            </a:pPr>
            <a:r>
              <a:rPr lang="en-US" dirty="0"/>
              <a:t>We </a:t>
            </a:r>
            <a:r>
              <a:rPr lang="en-US" dirty="0" smtClean="0"/>
              <a:t>excluded </a:t>
            </a:r>
            <a:r>
              <a:rPr lang="en-US" dirty="0"/>
              <a:t>individuals on aspirin at </a:t>
            </a:r>
            <a:r>
              <a:rPr lang="en-US" dirty="0" smtClean="0"/>
              <a:t>baseline as well as those with diabetes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3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7" descr="Figure 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85750"/>
            <a:ext cx="7239000" cy="5429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203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CAC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EBCT or multi-detector CT were used depending on the clinical site</a:t>
            </a:r>
          </a:p>
          <a:p>
            <a:r>
              <a:rPr lang="en-US" dirty="0"/>
              <a:t>All patients were scanned twice and the scores were averaged</a:t>
            </a:r>
          </a:p>
          <a:p>
            <a:r>
              <a:rPr lang="en-US" dirty="0"/>
              <a:t>All scans were interpreted by a cardiologist or radiologist at the MESA CT reading center </a:t>
            </a:r>
            <a:r>
              <a:rPr lang="en-US" sz="2400" dirty="0"/>
              <a:t>(Los Angeles Biomedical Research Institute at Harbor-UCLA Medical Center) </a:t>
            </a:r>
          </a:p>
          <a:p>
            <a:r>
              <a:rPr lang="en-US" dirty="0"/>
              <a:t>Correlation coefficient between readers was 0.99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3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were adjudicated by the MESA morbidity and mortality committee</a:t>
            </a:r>
          </a:p>
          <a:p>
            <a:r>
              <a:rPr lang="en-US" dirty="0" smtClean="0"/>
              <a:t>Hard CHD and CVD outcomes were assessed</a:t>
            </a:r>
          </a:p>
          <a:p>
            <a:pPr lvl="1"/>
            <a:r>
              <a:rPr lang="en-US" dirty="0" smtClean="0"/>
              <a:t>Hard CHD – Nonfatal MI, </a:t>
            </a:r>
            <a:r>
              <a:rPr lang="en-US" dirty="0" err="1" smtClean="0"/>
              <a:t>rescusitated</a:t>
            </a:r>
            <a:r>
              <a:rPr lang="en-US" dirty="0" smtClean="0"/>
              <a:t> cardiac arrest, and CHD death</a:t>
            </a:r>
          </a:p>
          <a:p>
            <a:pPr lvl="1"/>
            <a:r>
              <a:rPr lang="en-US" dirty="0" smtClean="0"/>
              <a:t>Hard CVD – Hard CHD and fatal and nonfatal stroke</a:t>
            </a:r>
          </a:p>
          <a:p>
            <a:r>
              <a:rPr lang="en-US" dirty="0" smtClean="0"/>
              <a:t>Median Follow-up of 7.6 years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406"/>
            <a:ext cx="9143999" cy="9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3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1793</Words>
  <Application>Microsoft Macintosh PowerPoint</Application>
  <PresentationFormat>On-screen Show (4:3)</PresentationFormat>
  <Paragraphs>414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Use of Coronary Artery Calcium Testing to Guide Aspirin Utilization for Primary Prevention: Estimates from the Multi-Ethnic Study of Atherosclerosis </vt:lpstr>
      <vt:lpstr>Disclosures</vt:lpstr>
      <vt:lpstr>Introduction</vt:lpstr>
      <vt:lpstr>Introduction</vt:lpstr>
      <vt:lpstr>Aim/Hypothesis</vt:lpstr>
      <vt:lpstr>Methods – Design and Participants</vt:lpstr>
      <vt:lpstr>PowerPoint Presentation</vt:lpstr>
      <vt:lpstr>Methods – CAC Assessment</vt:lpstr>
      <vt:lpstr>Methods – Outcomes</vt:lpstr>
      <vt:lpstr>Methods - Analysis</vt:lpstr>
      <vt:lpstr>Methods - Analysis</vt:lpstr>
      <vt:lpstr>Methods - Analysis</vt:lpstr>
      <vt:lpstr>Methods - Analysis</vt:lpstr>
      <vt:lpstr>Table 1. Baseline Characteristics of MESA Participants Included in the Study Compared With Those Patients Excluded Because of Baseline Aspirin </vt:lpstr>
      <vt:lpstr>PowerPoint Presentation</vt:lpstr>
      <vt:lpstr>PowerPoint Presentation</vt:lpstr>
      <vt:lpstr>Risk/Benefits of ASA According to CAC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Limitations</vt:lpstr>
      <vt:lpstr>Conclusion</vt:lpstr>
      <vt:lpstr>PowerPoint Presentation</vt:lpstr>
    </vt:vector>
  </TitlesOfParts>
  <Company>Allina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Miedema, Michael</dc:creator>
  <cp:lastModifiedBy>Michael Miedema</cp:lastModifiedBy>
  <cp:revision>22</cp:revision>
  <dcterms:created xsi:type="dcterms:W3CDTF">2014-09-15T21:41:49Z</dcterms:created>
  <dcterms:modified xsi:type="dcterms:W3CDTF">2014-09-17T16:17:23Z</dcterms:modified>
</cp:coreProperties>
</file>