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60" r:id="rId4"/>
    <p:sldId id="259" r:id="rId5"/>
    <p:sldId id="264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**this is 45 new</a:t>
            </a:r>
            <a:r>
              <a:rPr lang="en-US" baseline="0" dirty="0" smtClean="0"/>
              <a:t> ones since September report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**this is 52 abstracts higher than last report;  20/20 abstracts accepted to AHA </a:t>
            </a:r>
            <a:r>
              <a:rPr lang="en-US" dirty="0" err="1" smtClean="0"/>
              <a:t>Epi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This does not include Genetics or Air</a:t>
            </a:r>
            <a:r>
              <a:rPr lang="en-US" baseline="0" dirty="0" smtClean="0"/>
              <a:t> </a:t>
            </a:r>
            <a:r>
              <a:rPr lang="en-US" baseline="0" dirty="0" smtClean="0"/>
              <a:t>Publications.     There are 25 new since last report in September.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**last time h-index</a:t>
            </a:r>
            <a:r>
              <a:rPr lang="en-US" baseline="0" dirty="0" smtClean="0"/>
              <a:t> 53, </a:t>
            </a:r>
            <a:r>
              <a:rPr lang="en-US" baseline="0" dirty="0" err="1" smtClean="0"/>
              <a:t>avg</a:t>
            </a:r>
            <a:r>
              <a:rPr lang="en-US" baseline="0" dirty="0" smtClean="0"/>
              <a:t> citations per article 13.5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MESA P&amp;P Report</a:t>
            </a:r>
            <a:br>
              <a:rPr lang="en-US" dirty="0" smtClean="0"/>
            </a:br>
            <a:r>
              <a:rPr lang="en-US" dirty="0" smtClean="0"/>
              <a:t>(Classic Edition)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6400800" cy="3733800"/>
          </a:xfrm>
        </p:spPr>
        <p:txBody>
          <a:bodyPr/>
          <a:lstStyle/>
          <a:p>
            <a:pPr algn="l"/>
            <a:r>
              <a:rPr lang="en-US" sz="2800" u="sng" dirty="0" smtClean="0"/>
              <a:t>Committee Members</a:t>
            </a:r>
            <a:r>
              <a:rPr lang="en-US" sz="2800" dirty="0" smtClean="0"/>
              <a:t>:</a:t>
            </a:r>
          </a:p>
          <a:p>
            <a:pPr algn="l"/>
            <a:r>
              <a:rPr lang="en-US" sz="2000" dirty="0" smtClean="0"/>
              <a:t>Moyses Szklo (chair)		Karol Watson</a:t>
            </a:r>
          </a:p>
          <a:p>
            <a:pPr algn="l"/>
            <a:r>
              <a:rPr lang="en-US" sz="2000" dirty="0" smtClean="0"/>
              <a:t>Steve Shea			</a:t>
            </a:r>
            <a:r>
              <a:rPr lang="en-US" sz="2000" dirty="0" smtClean="0"/>
              <a:t>Joseph </a:t>
            </a:r>
            <a:r>
              <a:rPr lang="en-US" sz="2000" dirty="0" smtClean="0"/>
              <a:t>Polak</a:t>
            </a:r>
          </a:p>
          <a:p>
            <a:pPr algn="l"/>
            <a:r>
              <a:rPr lang="en-US" sz="2000" dirty="0" smtClean="0"/>
              <a:t>David Bluemke			</a:t>
            </a:r>
            <a:r>
              <a:rPr lang="en-US" sz="2000" dirty="0" smtClean="0"/>
              <a:t>Michael </a:t>
            </a:r>
            <a:r>
              <a:rPr lang="en-US" sz="2000" dirty="0" smtClean="0"/>
              <a:t>Tsai</a:t>
            </a:r>
          </a:p>
          <a:p>
            <a:pPr algn="l"/>
            <a:r>
              <a:rPr lang="en-US" sz="2000" dirty="0" smtClean="0"/>
              <a:t>Kiang Liu			</a:t>
            </a:r>
            <a:r>
              <a:rPr lang="en-US" sz="2000" dirty="0" smtClean="0"/>
              <a:t>Joao </a:t>
            </a:r>
            <a:r>
              <a:rPr lang="en-US" sz="2000" dirty="0" smtClean="0"/>
              <a:t>Lima</a:t>
            </a:r>
          </a:p>
          <a:p>
            <a:pPr algn="l"/>
            <a:r>
              <a:rPr lang="en-US" sz="2000" dirty="0" smtClean="0"/>
              <a:t>Robyn McClelland		</a:t>
            </a:r>
            <a:r>
              <a:rPr lang="en-US" sz="2000" dirty="0" smtClean="0"/>
              <a:t>Jeffrey </a:t>
            </a:r>
            <a:r>
              <a:rPr lang="en-US" sz="2000" dirty="0" smtClean="0"/>
              <a:t>Carr</a:t>
            </a:r>
          </a:p>
          <a:p>
            <a:pPr algn="l"/>
            <a:r>
              <a:rPr lang="en-US" sz="2000" dirty="0" smtClean="0"/>
              <a:t>Alain Bertoni	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Karen Hansen:   CC administrative support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Approved Paper Proposals (</a:t>
            </a:r>
            <a:r>
              <a:rPr lang="en-US" sz="3200" dirty="0" smtClean="0"/>
              <a:t>n=1266)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33297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January 29</a:t>
            </a:r>
            <a:r>
              <a:rPr lang="en-US" sz="1200" b="1" i="1" dirty="0" smtClean="0"/>
              <a:t>, 2014</a:t>
            </a:r>
            <a:endParaRPr lang="en-US" sz="1200" b="1" i="1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0"/>
            <a:ext cx="7086600" cy="5184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Abstracts (</a:t>
            </a:r>
            <a:r>
              <a:rPr lang="en-US" sz="3200" dirty="0" smtClean="0"/>
              <a:t>n=892)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3329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</a:t>
            </a:r>
            <a:r>
              <a:rPr lang="en-US" sz="1200" b="1" i="1" dirty="0" smtClean="0"/>
              <a:t>Through </a:t>
            </a:r>
            <a:r>
              <a:rPr lang="en-US" sz="1200" b="1" i="1" dirty="0" smtClean="0"/>
              <a:t>January 29, 2014</a:t>
            </a:r>
            <a:endParaRPr lang="en-US" sz="1200" b="1" i="1" dirty="0" smtClean="0"/>
          </a:p>
          <a:p>
            <a:endParaRPr lang="en-US" sz="12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00200"/>
            <a:ext cx="6019800" cy="440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</a:t>
            </a:r>
            <a:r>
              <a:rPr lang="en-US" sz="3200" dirty="0" smtClean="0"/>
              <a:t>n=593)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3329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</a:t>
            </a:r>
            <a:r>
              <a:rPr lang="en-US" sz="1200" b="1" i="1" dirty="0" smtClean="0"/>
              <a:t>Through </a:t>
            </a:r>
            <a:r>
              <a:rPr lang="en-US" sz="1200" b="1" i="1" dirty="0" smtClean="0"/>
              <a:t>January 29</a:t>
            </a:r>
            <a:r>
              <a:rPr lang="en-US" sz="1200" b="1" i="1" dirty="0" smtClean="0"/>
              <a:t>, 2014</a:t>
            </a:r>
            <a:endParaRPr lang="en-US" sz="1200" b="1" i="1" dirty="0" smtClean="0"/>
          </a:p>
          <a:p>
            <a:endParaRPr lang="en-US" sz="1200" b="1" i="1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295400"/>
            <a:ext cx="6858000" cy="501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304800"/>
          <a:ext cx="8458197" cy="5610600"/>
        </p:xfrm>
        <a:graphic>
          <a:graphicData uri="http://schemas.openxmlformats.org/drawingml/2006/table">
            <a:tbl>
              <a:tblPr/>
              <a:tblGrid>
                <a:gridCol w="1790421"/>
                <a:gridCol w="1111296"/>
                <a:gridCol w="1111296"/>
                <a:gridCol w="1111296"/>
                <a:gridCol w="1111296"/>
                <a:gridCol w="1111296"/>
                <a:gridCol w="1111296"/>
              </a:tblGrid>
              <a:tr h="4603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Number of first authors represented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Number of authors represented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Number of papers on which site is represented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3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580)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1,268)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580)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1,268)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580)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Times New Roman"/>
                          <a:cs typeface="Times New Roman"/>
                        </a:rPr>
                        <a:t>(N = 1,268)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CC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247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523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Project Office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Field Centers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Wake Forest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250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405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Columbia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145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349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Johns Hopkins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151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268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532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Minnesota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174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290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Northwestern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188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320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UCLA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149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Reading Centers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CT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118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259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MRI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205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398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Ultrasound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105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Blood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  <a:cs typeface="Times New Roman"/>
                        </a:rPr>
                        <a:t>111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  <a:cs typeface="Times New Roman"/>
                        </a:rPr>
                        <a:t>230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USC Nutrition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ECG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          2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Retinal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3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Other*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185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357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526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935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518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1,162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04" marR="66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97795"/>
            <a:ext cx="110799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	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 smtClean="0"/>
              <a:t>Citations by Year (with Multi-Ethnic Study of Atherosclerosis in “topic”—Web of Science search)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914400" y="5638800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Average </a:t>
            </a:r>
            <a:r>
              <a:rPr lang="en-US" dirty="0" smtClean="0"/>
              <a:t>citations per article:  </a:t>
            </a:r>
            <a:r>
              <a:rPr lang="en-US" dirty="0" smtClean="0"/>
              <a:t>14.9  </a:t>
            </a:r>
            <a:r>
              <a:rPr lang="en-US" dirty="0" smtClean="0"/>
              <a:t>		h-index: </a:t>
            </a:r>
            <a:r>
              <a:rPr lang="en-US" dirty="0" smtClean="0"/>
              <a:t>55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://charts.webofknowledge.com/ChartServer/draw?SessionID=4CoPSuQatfG6P2siWHC&amp;Product=UA&amp;GraphID=TC_BarChart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066800"/>
            <a:ext cx="521208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Please have your advisees review the P&amp;P instructions carefully and early in the process.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Be sure to include your SC nominated coauthors!</a:t>
            </a:r>
          </a:p>
          <a:p>
            <a:endParaRPr lang="en-US" sz="2800" dirty="0" smtClean="0"/>
          </a:p>
          <a:p>
            <a:pPr algn="ctr"/>
            <a:r>
              <a:rPr lang="en-US" sz="2800" dirty="0" smtClean="0"/>
              <a:t>Thanks! (from your friendly neighborhood P&amp;P)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346</Words>
  <Application>Microsoft Office PowerPoint</Application>
  <PresentationFormat>On-screen Show (4:3)</PresentationFormat>
  <Paragraphs>164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MESA P&amp;P Report (Classic Edition)</vt:lpstr>
      <vt:lpstr>Approved Paper Proposals (n=1266) Cumulative by Year</vt:lpstr>
      <vt:lpstr>Abstracts (n=892) Cumulative by Year</vt:lpstr>
      <vt:lpstr>Publications (n=593) Cumulative by Year</vt:lpstr>
      <vt:lpstr>Slide 5</vt:lpstr>
      <vt:lpstr>Citations by Year (with Multi-Ethnic Study of Atherosclerosis in “topic”—Web of Science search)</vt:lpstr>
      <vt:lpstr>Requests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Robyn McClelland</cp:lastModifiedBy>
  <cp:revision>70</cp:revision>
  <dcterms:created xsi:type="dcterms:W3CDTF">2008-01-18T21:20:36Z</dcterms:created>
  <dcterms:modified xsi:type="dcterms:W3CDTF">2014-01-29T23:21:07Z</dcterms:modified>
</cp:coreProperties>
</file>