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3.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675" r:id="rId2"/>
    <p:sldId id="581" r:id="rId3"/>
    <p:sldId id="904" r:id="rId4"/>
    <p:sldId id="903" r:id="rId5"/>
    <p:sldId id="906" r:id="rId6"/>
    <p:sldId id="907" r:id="rId7"/>
    <p:sldId id="905" r:id="rId8"/>
    <p:sldId id="863" r:id="rId9"/>
    <p:sldId id="864" r:id="rId10"/>
    <p:sldId id="865" r:id="rId11"/>
    <p:sldId id="867" r:id="rId12"/>
    <p:sldId id="882" r:id="rId13"/>
    <p:sldId id="853" r:id="rId14"/>
    <p:sldId id="886" r:id="rId15"/>
    <p:sldId id="855" r:id="rId16"/>
    <p:sldId id="892" r:id="rId17"/>
    <p:sldId id="899" r:id="rId18"/>
    <p:sldId id="893" r:id="rId19"/>
    <p:sldId id="894" r:id="rId20"/>
    <p:sldId id="878" r:id="rId21"/>
    <p:sldId id="872" r:id="rId22"/>
    <p:sldId id="873" r:id="rId23"/>
    <p:sldId id="887" r:id="rId24"/>
    <p:sldId id="870" r:id="rId25"/>
    <p:sldId id="871" r:id="rId26"/>
    <p:sldId id="849" r:id="rId27"/>
    <p:sldId id="852" r:id="rId28"/>
    <p:sldId id="851" r:id="rId29"/>
    <p:sldId id="884" r:id="rId30"/>
    <p:sldId id="729" r:id="rId31"/>
    <p:sldId id="900" r:id="rId32"/>
    <p:sldId id="901" r:id="rId33"/>
    <p:sldId id="902" r:id="rId34"/>
    <p:sldId id="885" r:id="rId35"/>
    <p:sldId id="761" r:id="rId36"/>
  </p:sldIdLst>
  <p:sldSz cx="10287000" cy="6858000" type="35mm"/>
  <p:notesSz cx="7010400" cy="9296400"/>
  <p:defaultTextStyle>
    <a:defPPr>
      <a:defRPr lang="en-US"/>
    </a:defPPr>
    <a:lvl1pPr algn="ctr" rtl="0" fontAlgn="base">
      <a:spcBef>
        <a:spcPct val="0"/>
      </a:spcBef>
      <a:spcAft>
        <a:spcPct val="0"/>
      </a:spcAft>
      <a:defRPr sz="2000" b="1" kern="1200">
        <a:solidFill>
          <a:schemeClr val="bg2"/>
        </a:solidFill>
        <a:latin typeface="Times New Roman" pitchFamily="18" charset="0"/>
        <a:ea typeface="+mn-ea"/>
        <a:cs typeface="+mn-cs"/>
      </a:defRPr>
    </a:lvl1pPr>
    <a:lvl2pPr marL="455613" indent="1588" algn="ctr" rtl="0" fontAlgn="base">
      <a:spcBef>
        <a:spcPct val="0"/>
      </a:spcBef>
      <a:spcAft>
        <a:spcPct val="0"/>
      </a:spcAft>
      <a:defRPr sz="2000" b="1" kern="1200">
        <a:solidFill>
          <a:schemeClr val="bg2"/>
        </a:solidFill>
        <a:latin typeface="Times New Roman" pitchFamily="18" charset="0"/>
        <a:ea typeface="+mn-ea"/>
        <a:cs typeface="+mn-cs"/>
      </a:defRPr>
    </a:lvl2pPr>
    <a:lvl3pPr marL="912813" indent="1588" algn="ctr" rtl="0" fontAlgn="base">
      <a:spcBef>
        <a:spcPct val="0"/>
      </a:spcBef>
      <a:spcAft>
        <a:spcPct val="0"/>
      </a:spcAft>
      <a:defRPr sz="2000" b="1" kern="1200">
        <a:solidFill>
          <a:schemeClr val="bg2"/>
        </a:solidFill>
        <a:latin typeface="Times New Roman" pitchFamily="18" charset="0"/>
        <a:ea typeface="+mn-ea"/>
        <a:cs typeface="+mn-cs"/>
      </a:defRPr>
    </a:lvl3pPr>
    <a:lvl4pPr marL="1370013" indent="1588" algn="ctr" rtl="0" fontAlgn="base">
      <a:spcBef>
        <a:spcPct val="0"/>
      </a:spcBef>
      <a:spcAft>
        <a:spcPct val="0"/>
      </a:spcAft>
      <a:defRPr sz="2000" b="1" kern="1200">
        <a:solidFill>
          <a:schemeClr val="bg2"/>
        </a:solidFill>
        <a:latin typeface="Times New Roman" pitchFamily="18" charset="0"/>
        <a:ea typeface="+mn-ea"/>
        <a:cs typeface="+mn-cs"/>
      </a:defRPr>
    </a:lvl4pPr>
    <a:lvl5pPr marL="1827213" indent="1588" algn="ctr" rtl="0" fontAlgn="base">
      <a:spcBef>
        <a:spcPct val="0"/>
      </a:spcBef>
      <a:spcAft>
        <a:spcPct val="0"/>
      </a:spcAft>
      <a:defRPr sz="2000" b="1" kern="1200">
        <a:solidFill>
          <a:schemeClr val="bg2"/>
        </a:solidFill>
        <a:latin typeface="Times New Roman" pitchFamily="18" charset="0"/>
        <a:ea typeface="+mn-ea"/>
        <a:cs typeface="+mn-cs"/>
      </a:defRPr>
    </a:lvl5pPr>
    <a:lvl6pPr marL="2286000" algn="l" defTabSz="914400" rtl="0" eaLnBrk="1" latinLnBrk="0" hangingPunct="1">
      <a:defRPr sz="2000" b="1" kern="1200">
        <a:solidFill>
          <a:schemeClr val="bg2"/>
        </a:solidFill>
        <a:latin typeface="Times New Roman" pitchFamily="18" charset="0"/>
        <a:ea typeface="+mn-ea"/>
        <a:cs typeface="+mn-cs"/>
      </a:defRPr>
    </a:lvl6pPr>
    <a:lvl7pPr marL="2743200" algn="l" defTabSz="914400" rtl="0" eaLnBrk="1" latinLnBrk="0" hangingPunct="1">
      <a:defRPr sz="2000" b="1" kern="1200">
        <a:solidFill>
          <a:schemeClr val="bg2"/>
        </a:solidFill>
        <a:latin typeface="Times New Roman" pitchFamily="18" charset="0"/>
        <a:ea typeface="+mn-ea"/>
        <a:cs typeface="+mn-cs"/>
      </a:defRPr>
    </a:lvl7pPr>
    <a:lvl8pPr marL="3200400" algn="l" defTabSz="914400" rtl="0" eaLnBrk="1" latinLnBrk="0" hangingPunct="1">
      <a:defRPr sz="2000" b="1" kern="1200">
        <a:solidFill>
          <a:schemeClr val="bg2"/>
        </a:solidFill>
        <a:latin typeface="Times New Roman" pitchFamily="18" charset="0"/>
        <a:ea typeface="+mn-ea"/>
        <a:cs typeface="+mn-cs"/>
      </a:defRPr>
    </a:lvl8pPr>
    <a:lvl9pPr marL="3657600" algn="l" defTabSz="914400" rtl="0" eaLnBrk="1" latinLnBrk="0" hangingPunct="1">
      <a:defRPr sz="2000" b="1" kern="1200">
        <a:solidFill>
          <a:schemeClr val="bg2"/>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1886" autoAdjust="0"/>
    <p:restoredTop sz="80995" autoAdjust="0"/>
  </p:normalViewPr>
  <p:slideViewPr>
    <p:cSldViewPr>
      <p:cViewPr>
        <p:scale>
          <a:sx n="66" d="100"/>
          <a:sy n="66" d="100"/>
        </p:scale>
        <p:origin x="-812" y="-48"/>
      </p:cViewPr>
      <p:guideLst>
        <p:guide orient="horz" pos="2160"/>
        <p:guide pos="3240"/>
      </p:guideLst>
    </p:cSldViewPr>
  </p:slideViewPr>
  <p:outlineViewPr>
    <p:cViewPr>
      <p:scale>
        <a:sx n="33" d="100"/>
        <a:sy n="33" d="100"/>
      </p:scale>
      <p:origin x="0" y="30030"/>
    </p:cViewPr>
  </p:outlineViewPr>
  <p:notesTextViewPr>
    <p:cViewPr>
      <p:scale>
        <a:sx n="100" d="100"/>
        <a:sy n="100" d="100"/>
      </p:scale>
      <p:origin x="0" y="0"/>
    </p:cViewPr>
  </p:notesTextViewPr>
  <p:sorterViewPr>
    <p:cViewPr>
      <p:scale>
        <a:sx n="100" d="100"/>
        <a:sy n="100" d="100"/>
      </p:scale>
      <p:origin x="0" y="13144"/>
    </p:cViewPr>
  </p:sorterViewPr>
  <p:notesViewPr>
    <p:cSldViewPr>
      <p:cViewPr>
        <p:scale>
          <a:sx n="100" d="100"/>
          <a:sy n="100" d="100"/>
        </p:scale>
        <p:origin x="-1248" y="1914"/>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transfer%20back%20to%20work\Lipoproteins102511.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LoveM\Local%20Settings\Temporary%20Internet%20Files\Content.Outlook\1REQGT64\Lipoproteins102011%20for%20JACC%20submission.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Documents%20and%20Settings\LoveM\Local%20Settings\Temporary%20Internet%20Files\Content.Outlook\1REQGT64\Lipoproteins102011%20for%20JACC%20submission.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LoveM\Local%20Settings\Temporary%20Internet%20Files\Content.Outlook\1REQGT64\Lipoproteins102011%20for%20JACC%20submissio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transfer%20back%20to%20work\Lipoproteins1025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transfer%20back%20to%20work\Lipoproteins1025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8-31-11%20OLD%20DATA\temp\Lipoproteins08131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8-31-11%20OLD%20DATA\temp\Lipoproteins0813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8-31-11%20OLD%20DATA\temp\Lipoproteins0813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8-31-11%20OLD%20DATA\temp\Lipoproteins0813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transfer%20back%20to%20work\Lipoproteins092711%20edited.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transfer%20back%20to%20work\Lipoproteins092711%20edit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tockChart>
        <c:ser>
          <c:idx val="0"/>
          <c:order val="0"/>
          <c:spPr>
            <a:ln w="28575">
              <a:noFill/>
            </a:ln>
          </c:spPr>
          <c:marker>
            <c:symbol val="none"/>
          </c:marker>
          <c:cat>
            <c:strRef>
              <c:f>Sheet2!$Q$42:$Q$56</c:f>
              <c:strCache>
                <c:ptCount val="15"/>
                <c:pt idx="0">
                  <c:v>Base*</c:v>
                </c:pt>
                <c:pt idx="1">
                  <c:v>LDL-C</c:v>
                </c:pt>
                <c:pt idx="2">
                  <c:v>HDL size</c:v>
                </c:pt>
                <c:pt idx="3">
                  <c:v>LDL-P</c:v>
                </c:pt>
                <c:pt idx="4">
                  <c:v>HDL-P</c:v>
                </c:pt>
                <c:pt idx="5">
                  <c:v>HDL-P, LDL-P</c:v>
                </c:pt>
                <c:pt idx="6">
                  <c:v>HDL-P, LDL-P, LDL-C, TG</c:v>
                </c:pt>
                <c:pt idx="8">
                  <c:v>Base*</c:v>
                </c:pt>
                <c:pt idx="9">
                  <c:v>LDL-C</c:v>
                </c:pt>
                <c:pt idx="10">
                  <c:v>HDL size</c:v>
                </c:pt>
                <c:pt idx="11">
                  <c:v>LDL-P</c:v>
                </c:pt>
                <c:pt idx="12">
                  <c:v>HDL-P</c:v>
                </c:pt>
                <c:pt idx="13">
                  <c:v>HDL-P, LDL-P</c:v>
                </c:pt>
                <c:pt idx="14">
                  <c:v>HDL-P, LDL-P, LDL-C, TG</c:v>
                </c:pt>
              </c:strCache>
            </c:strRef>
          </c:cat>
          <c:val>
            <c:numRef>
              <c:f>Sheet2!$R$42:$R$56</c:f>
              <c:numCache>
                <c:formatCode>General</c:formatCode>
                <c:ptCount val="15"/>
                <c:pt idx="0">
                  <c:v>0.88</c:v>
                </c:pt>
                <c:pt idx="1">
                  <c:v>0.88</c:v>
                </c:pt>
                <c:pt idx="2">
                  <c:v>0.92</c:v>
                </c:pt>
                <c:pt idx="3">
                  <c:v>0.95000000000000007</c:v>
                </c:pt>
                <c:pt idx="4">
                  <c:v>1.1399999999999997</c:v>
                </c:pt>
                <c:pt idx="5">
                  <c:v>1.22</c:v>
                </c:pt>
                <c:pt idx="6">
                  <c:v>1.46</c:v>
                </c:pt>
                <c:pt idx="8">
                  <c:v>0.82000000000000006</c:v>
                </c:pt>
                <c:pt idx="9">
                  <c:v>0.84000000000000008</c:v>
                </c:pt>
                <c:pt idx="10">
                  <c:v>0.87000000000000011</c:v>
                </c:pt>
                <c:pt idx="11">
                  <c:v>0.87000000000000011</c:v>
                </c:pt>
                <c:pt idx="12">
                  <c:v>0.92</c:v>
                </c:pt>
                <c:pt idx="13">
                  <c:v>0.93</c:v>
                </c:pt>
                <c:pt idx="14">
                  <c:v>0.85000000000000009</c:v>
                </c:pt>
              </c:numCache>
            </c:numRef>
          </c:val>
          <c:smooth val="0"/>
        </c:ser>
        <c:ser>
          <c:idx val="1"/>
          <c:order val="1"/>
          <c:spPr>
            <a:ln w="28575">
              <a:noFill/>
            </a:ln>
          </c:spPr>
          <c:marker>
            <c:symbol val="none"/>
          </c:marker>
          <c:cat>
            <c:strRef>
              <c:f>Sheet2!$Q$42:$Q$56</c:f>
              <c:strCache>
                <c:ptCount val="15"/>
                <c:pt idx="0">
                  <c:v>Base*</c:v>
                </c:pt>
                <c:pt idx="1">
                  <c:v>LDL-C</c:v>
                </c:pt>
                <c:pt idx="2">
                  <c:v>HDL size</c:v>
                </c:pt>
                <c:pt idx="3">
                  <c:v>LDL-P</c:v>
                </c:pt>
                <c:pt idx="4">
                  <c:v>HDL-P</c:v>
                </c:pt>
                <c:pt idx="5">
                  <c:v>HDL-P, LDL-P</c:v>
                </c:pt>
                <c:pt idx="6">
                  <c:v>HDL-P, LDL-P, LDL-C, TG</c:v>
                </c:pt>
                <c:pt idx="8">
                  <c:v>Base*</c:v>
                </c:pt>
                <c:pt idx="9">
                  <c:v>LDL-C</c:v>
                </c:pt>
                <c:pt idx="10">
                  <c:v>HDL size</c:v>
                </c:pt>
                <c:pt idx="11">
                  <c:v>LDL-P</c:v>
                </c:pt>
                <c:pt idx="12">
                  <c:v>HDL-P</c:v>
                </c:pt>
                <c:pt idx="13">
                  <c:v>HDL-P, LDL-P</c:v>
                </c:pt>
                <c:pt idx="14">
                  <c:v>HDL-P, LDL-P, LDL-C, TG</c:v>
                </c:pt>
              </c:strCache>
            </c:strRef>
          </c:cat>
          <c:val>
            <c:numRef>
              <c:f>Sheet2!$S$42:$S$56</c:f>
              <c:numCache>
                <c:formatCode>General</c:formatCode>
                <c:ptCount val="15"/>
                <c:pt idx="0">
                  <c:v>0.63000000000000012</c:v>
                </c:pt>
                <c:pt idx="1">
                  <c:v>0.62000000000000011</c:v>
                </c:pt>
                <c:pt idx="2">
                  <c:v>0.60000000000000009</c:v>
                </c:pt>
                <c:pt idx="3">
                  <c:v>0.67000000000000015</c:v>
                </c:pt>
                <c:pt idx="4">
                  <c:v>0.7400000000000001</c:v>
                </c:pt>
                <c:pt idx="5">
                  <c:v>0.77000000000000013</c:v>
                </c:pt>
                <c:pt idx="6">
                  <c:v>0.8600000000000001</c:v>
                </c:pt>
                <c:pt idx="8">
                  <c:v>0.59</c:v>
                </c:pt>
                <c:pt idx="9">
                  <c:v>0.60000000000000009</c:v>
                </c:pt>
                <c:pt idx="10">
                  <c:v>0.62000000000000011</c:v>
                </c:pt>
                <c:pt idx="11">
                  <c:v>0.63000000000000012</c:v>
                </c:pt>
                <c:pt idx="12">
                  <c:v>0.60000000000000009</c:v>
                </c:pt>
                <c:pt idx="13">
                  <c:v>0.6100000000000001</c:v>
                </c:pt>
                <c:pt idx="14">
                  <c:v>0.54</c:v>
                </c:pt>
              </c:numCache>
            </c:numRef>
          </c:val>
          <c:smooth val="0"/>
        </c:ser>
        <c:ser>
          <c:idx val="2"/>
          <c:order val="2"/>
          <c:spPr>
            <a:ln w="28575">
              <a:noFill/>
            </a:ln>
          </c:spPr>
          <c:marker>
            <c:symbol val="square"/>
            <c:size val="10"/>
            <c:spPr>
              <a:solidFill>
                <a:schemeClr val="tx2"/>
              </a:solidFill>
            </c:spPr>
          </c:marker>
          <c:cat>
            <c:strRef>
              <c:f>Sheet2!$Q$42:$Q$56</c:f>
              <c:strCache>
                <c:ptCount val="15"/>
                <c:pt idx="0">
                  <c:v>Base*</c:v>
                </c:pt>
                <c:pt idx="1">
                  <c:v>LDL-C</c:v>
                </c:pt>
                <c:pt idx="2">
                  <c:v>HDL size</c:v>
                </c:pt>
                <c:pt idx="3">
                  <c:v>LDL-P</c:v>
                </c:pt>
                <c:pt idx="4">
                  <c:v>HDL-P</c:v>
                </c:pt>
                <c:pt idx="5">
                  <c:v>HDL-P, LDL-P</c:v>
                </c:pt>
                <c:pt idx="6">
                  <c:v>HDL-P, LDL-P, LDL-C, TG</c:v>
                </c:pt>
                <c:pt idx="8">
                  <c:v>Base*</c:v>
                </c:pt>
                <c:pt idx="9">
                  <c:v>LDL-C</c:v>
                </c:pt>
                <c:pt idx="10">
                  <c:v>HDL size</c:v>
                </c:pt>
                <c:pt idx="11">
                  <c:v>LDL-P</c:v>
                </c:pt>
                <c:pt idx="12">
                  <c:v>HDL-P</c:v>
                </c:pt>
                <c:pt idx="13">
                  <c:v>HDL-P, LDL-P</c:v>
                </c:pt>
                <c:pt idx="14">
                  <c:v>HDL-P, LDL-P, LDL-C, TG</c:v>
                </c:pt>
              </c:strCache>
            </c:strRef>
          </c:cat>
          <c:val>
            <c:numRef>
              <c:f>Sheet2!$T$42:$T$56</c:f>
              <c:numCache>
                <c:formatCode>General</c:formatCode>
                <c:ptCount val="15"/>
                <c:pt idx="0">
                  <c:v>0.7400000000000001</c:v>
                </c:pt>
                <c:pt idx="1">
                  <c:v>0.7400000000000001</c:v>
                </c:pt>
                <c:pt idx="2">
                  <c:v>0.7400000000000001</c:v>
                </c:pt>
                <c:pt idx="3">
                  <c:v>0.8</c:v>
                </c:pt>
                <c:pt idx="4">
                  <c:v>0.92</c:v>
                </c:pt>
                <c:pt idx="5">
                  <c:v>0.97000000000000008</c:v>
                </c:pt>
                <c:pt idx="6">
                  <c:v>1.1200000000000001</c:v>
                </c:pt>
                <c:pt idx="8">
                  <c:v>0.70000000000000007</c:v>
                </c:pt>
                <c:pt idx="9">
                  <c:v>0.71000000000000008</c:v>
                </c:pt>
                <c:pt idx="10">
                  <c:v>0.7400000000000001</c:v>
                </c:pt>
                <c:pt idx="11">
                  <c:v>0.7400000000000001</c:v>
                </c:pt>
                <c:pt idx="12">
                  <c:v>0.7400000000000001</c:v>
                </c:pt>
                <c:pt idx="13">
                  <c:v>0.75000000000000011</c:v>
                </c:pt>
                <c:pt idx="14">
                  <c:v>0.68</c:v>
                </c:pt>
              </c:numCache>
            </c:numRef>
          </c:val>
          <c:smooth val="0"/>
        </c:ser>
        <c:dLbls>
          <c:showLegendKey val="0"/>
          <c:showVal val="0"/>
          <c:showCatName val="0"/>
          <c:showSerName val="0"/>
          <c:showPercent val="0"/>
          <c:showBubbleSize val="0"/>
        </c:dLbls>
        <c:hiLowLines>
          <c:spPr>
            <a:ln w="25400" cap="flat">
              <a:headEnd type="none"/>
              <a:tailEnd type="none"/>
            </a:ln>
          </c:spPr>
        </c:hiLowLines>
        <c:axId val="149100416"/>
        <c:axId val="149101952"/>
      </c:stockChart>
      <c:catAx>
        <c:axId val="149100416"/>
        <c:scaling>
          <c:orientation val="minMax"/>
        </c:scaling>
        <c:delete val="0"/>
        <c:axPos val="b"/>
        <c:majorTickMark val="none"/>
        <c:minorTickMark val="none"/>
        <c:tickLblPos val="low"/>
        <c:crossAx val="149101952"/>
        <c:crosses val="autoZero"/>
        <c:auto val="1"/>
        <c:lblAlgn val="ctr"/>
        <c:lblOffset val="100"/>
        <c:noMultiLvlLbl val="0"/>
      </c:catAx>
      <c:valAx>
        <c:axId val="149101952"/>
        <c:scaling>
          <c:orientation val="minMax"/>
          <c:max val="1.5"/>
          <c:min val="0"/>
        </c:scaling>
        <c:delete val="0"/>
        <c:axPos val="l"/>
        <c:majorGridlines/>
        <c:numFmt formatCode="General" sourceLinked="1"/>
        <c:majorTickMark val="none"/>
        <c:minorTickMark val="none"/>
        <c:tickLblPos val="nextTo"/>
        <c:crossAx val="149100416"/>
        <c:crosses val="autoZero"/>
        <c:crossBetween val="between"/>
        <c:majorUnit val="0.5"/>
      </c:valAx>
    </c:plotArea>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50"/>
      <c:rAngAx val="0"/>
      <c:perspective val="30"/>
    </c:view3D>
    <c:floor>
      <c:thickness val="0"/>
    </c:floor>
    <c:sideWall>
      <c:thickness val="0"/>
    </c:sideWall>
    <c:backWall>
      <c:thickness val="0"/>
    </c:backWall>
    <c:plotArea>
      <c:layout>
        <c:manualLayout>
          <c:layoutTarget val="inner"/>
          <c:xMode val="edge"/>
          <c:yMode val="edge"/>
          <c:x val="0.22320527241787086"/>
          <c:y val="4.5271923730121968E-2"/>
          <c:w val="0.7010431272989629"/>
          <c:h val="0.75007790958114762"/>
        </c:manualLayout>
      </c:layout>
      <c:bar3DChart>
        <c:barDir val="col"/>
        <c:grouping val="standard"/>
        <c:varyColors val="0"/>
        <c:ser>
          <c:idx val="2"/>
          <c:order val="0"/>
          <c:tx>
            <c:strRef>
              <c:f>'Figure 2'!$T$60</c:f>
              <c:strCache>
                <c:ptCount val="1"/>
                <c:pt idx="0">
                  <c:v>Low HDL-C</c:v>
                </c:pt>
              </c:strCache>
            </c:strRef>
          </c:tx>
          <c:invertIfNegative val="0"/>
          <c:dLbls>
            <c:dLbl>
              <c:idx val="2"/>
              <c:layout>
                <c:manualLayout>
                  <c:x val="4.6948356807510879E-3"/>
                  <c:y val="-5.7692307692307633E-2"/>
                </c:manualLayout>
              </c:layout>
              <c:showLegendKey val="0"/>
              <c:showVal val="1"/>
              <c:showCatName val="0"/>
              <c:showSerName val="0"/>
              <c:showPercent val="0"/>
              <c:showBubbleSize val="0"/>
            </c:dLbl>
            <c:txPr>
              <a:bodyPr/>
              <a:lstStyle/>
              <a:p>
                <a:pPr>
                  <a:defRPr>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2'!$S$61:$S$63</c:f>
              <c:strCache>
                <c:ptCount val="3"/>
                <c:pt idx="0">
                  <c:v>Low HDL-P</c:v>
                </c:pt>
                <c:pt idx="1">
                  <c:v>Med HDL-P</c:v>
                </c:pt>
                <c:pt idx="2">
                  <c:v>High HDL-P</c:v>
                </c:pt>
              </c:strCache>
            </c:strRef>
          </c:cat>
          <c:val>
            <c:numRef>
              <c:f>'Figure 2'!$T$61:$T$63</c:f>
              <c:numCache>
                <c:formatCode>0</c:formatCode>
                <c:ptCount val="3"/>
                <c:pt idx="0">
                  <c:v>1001.3</c:v>
                </c:pt>
                <c:pt idx="1">
                  <c:v>958.3</c:v>
                </c:pt>
                <c:pt idx="2">
                  <c:v>918.4</c:v>
                </c:pt>
              </c:numCache>
            </c:numRef>
          </c:val>
        </c:ser>
        <c:ser>
          <c:idx val="1"/>
          <c:order val="1"/>
          <c:tx>
            <c:strRef>
              <c:f>'Figure 2'!$U$60</c:f>
              <c:strCache>
                <c:ptCount val="1"/>
                <c:pt idx="0">
                  <c:v>Med HDL-C</c:v>
                </c:pt>
              </c:strCache>
            </c:strRef>
          </c:tx>
          <c:invertIfNegative val="0"/>
          <c:dLbls>
            <c:txPr>
              <a:bodyPr/>
              <a:lstStyle/>
              <a:p>
                <a:pPr>
                  <a:defRPr>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2'!$S$61:$S$63</c:f>
              <c:strCache>
                <c:ptCount val="3"/>
                <c:pt idx="0">
                  <c:v>Low HDL-P</c:v>
                </c:pt>
                <c:pt idx="1">
                  <c:v>Med HDL-P</c:v>
                </c:pt>
                <c:pt idx="2">
                  <c:v>High HDL-P</c:v>
                </c:pt>
              </c:strCache>
            </c:strRef>
          </c:cat>
          <c:val>
            <c:numRef>
              <c:f>'Figure 2'!$U$61:$U$63</c:f>
              <c:numCache>
                <c:formatCode>0</c:formatCode>
                <c:ptCount val="3"/>
                <c:pt idx="0">
                  <c:v>954.4</c:v>
                </c:pt>
                <c:pt idx="1">
                  <c:v>957.2</c:v>
                </c:pt>
                <c:pt idx="2">
                  <c:v>951.3</c:v>
                </c:pt>
              </c:numCache>
            </c:numRef>
          </c:val>
        </c:ser>
        <c:ser>
          <c:idx val="0"/>
          <c:order val="2"/>
          <c:tx>
            <c:strRef>
              <c:f>'Figure 2'!$V$60</c:f>
              <c:strCache>
                <c:ptCount val="1"/>
                <c:pt idx="0">
                  <c:v>High HDL-C</c:v>
                </c:pt>
              </c:strCache>
            </c:strRef>
          </c:tx>
          <c:spPr>
            <a:solidFill>
              <a:srgbClr val="FFFF00"/>
            </a:solidFill>
          </c:spPr>
          <c:invertIfNegative val="0"/>
          <c:dLbls>
            <c:dLbl>
              <c:idx val="0"/>
              <c:layout>
                <c:manualLayout>
                  <c:x val="4.6946508447007484E-3"/>
                  <c:y val="-5.4487179487179488E-2"/>
                </c:manualLayout>
              </c:layout>
              <c:showLegendKey val="0"/>
              <c:showVal val="1"/>
              <c:showCatName val="0"/>
              <c:showSerName val="0"/>
              <c:showPercent val="0"/>
              <c:showBubbleSize val="0"/>
            </c:dLbl>
            <c:dLbl>
              <c:idx val="1"/>
              <c:layout>
                <c:manualLayout>
                  <c:x val="2.3474178403756749E-3"/>
                  <c:y val="-9.6153846153846246E-3"/>
                </c:manualLayout>
              </c:layout>
              <c:showLegendKey val="0"/>
              <c:showVal val="1"/>
              <c:showCatName val="0"/>
              <c:showSerName val="0"/>
              <c:showPercent val="0"/>
              <c:showBubbleSize val="0"/>
            </c:dLbl>
            <c:txPr>
              <a:bodyPr/>
              <a:lstStyle/>
              <a:p>
                <a:pPr>
                  <a:defRPr>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2'!$S$61:$S$63</c:f>
              <c:strCache>
                <c:ptCount val="3"/>
                <c:pt idx="0">
                  <c:v>Low HDL-P</c:v>
                </c:pt>
                <c:pt idx="1">
                  <c:v>Med HDL-P</c:v>
                </c:pt>
                <c:pt idx="2">
                  <c:v>High HDL-P</c:v>
                </c:pt>
              </c:strCache>
            </c:strRef>
          </c:cat>
          <c:val>
            <c:numRef>
              <c:f>'Figure 2'!$V$61:$V$63</c:f>
              <c:numCache>
                <c:formatCode>0</c:formatCode>
                <c:ptCount val="3"/>
                <c:pt idx="0">
                  <c:v>1002.4</c:v>
                </c:pt>
                <c:pt idx="1">
                  <c:v>945.4</c:v>
                </c:pt>
                <c:pt idx="2">
                  <c:v>916.2</c:v>
                </c:pt>
              </c:numCache>
            </c:numRef>
          </c:val>
        </c:ser>
        <c:dLbls>
          <c:showLegendKey val="0"/>
          <c:showVal val="0"/>
          <c:showCatName val="0"/>
          <c:showSerName val="0"/>
          <c:showPercent val="0"/>
          <c:showBubbleSize val="0"/>
        </c:dLbls>
        <c:gapWidth val="78"/>
        <c:shape val="box"/>
        <c:axId val="148214528"/>
        <c:axId val="148216064"/>
        <c:axId val="149670528"/>
      </c:bar3DChart>
      <c:catAx>
        <c:axId val="148214528"/>
        <c:scaling>
          <c:orientation val="minMax"/>
        </c:scaling>
        <c:delete val="0"/>
        <c:axPos val="b"/>
        <c:majorTickMark val="out"/>
        <c:minorTickMark val="none"/>
        <c:tickLblPos val="nextTo"/>
        <c:txPr>
          <a:bodyPr/>
          <a:lstStyle/>
          <a:p>
            <a:pPr>
              <a:defRPr sz="1400">
                <a:latin typeface="Arial" pitchFamily="34" charset="0"/>
                <a:cs typeface="Arial" pitchFamily="34" charset="0"/>
              </a:defRPr>
            </a:pPr>
            <a:endParaRPr lang="en-US"/>
          </a:p>
        </c:txPr>
        <c:crossAx val="148216064"/>
        <c:crosses val="autoZero"/>
        <c:auto val="1"/>
        <c:lblAlgn val="ctr"/>
        <c:lblOffset val="100"/>
        <c:noMultiLvlLbl val="0"/>
      </c:catAx>
      <c:valAx>
        <c:axId val="148216064"/>
        <c:scaling>
          <c:orientation val="minMax"/>
          <c:max val="1100"/>
          <c:min val="850"/>
        </c:scaling>
        <c:delete val="0"/>
        <c:axPos val="l"/>
        <c:title>
          <c:tx>
            <c:rich>
              <a:bodyPr rot="-5400000" vert="horz"/>
              <a:lstStyle/>
              <a:p>
                <a:pPr>
                  <a:defRPr sz="1600" b="0" baseline="0">
                    <a:latin typeface="Arial" pitchFamily="34" charset="0"/>
                    <a:cs typeface="Arial" pitchFamily="34" charset="0"/>
                  </a:defRPr>
                </a:pPr>
                <a:r>
                  <a:rPr lang="en-US" sz="1600" b="0" baseline="0" dirty="0" err="1" smtClean="0">
                    <a:latin typeface="Arial" pitchFamily="34" charset="0"/>
                    <a:cs typeface="Arial" pitchFamily="34" charset="0"/>
                  </a:rPr>
                  <a:t>cIMT</a:t>
                </a:r>
                <a:endParaRPr lang="en-US" sz="1600" b="0" baseline="0" dirty="0" smtClean="0">
                  <a:latin typeface="Arial" pitchFamily="34" charset="0"/>
                  <a:cs typeface="Arial" pitchFamily="34" charset="0"/>
                </a:endParaRPr>
              </a:p>
              <a:p>
                <a:pPr>
                  <a:defRPr sz="1600" b="0" baseline="0">
                    <a:latin typeface="Arial" pitchFamily="34" charset="0"/>
                    <a:cs typeface="Arial" pitchFamily="34" charset="0"/>
                  </a:defRPr>
                </a:pPr>
                <a:r>
                  <a:rPr lang="en-US" sz="1600" b="0" baseline="0" dirty="0" smtClean="0">
                    <a:latin typeface="Arial" pitchFamily="34" charset="0"/>
                    <a:cs typeface="Arial" pitchFamily="34" charset="0"/>
                  </a:rPr>
                  <a:t> µm</a:t>
                </a:r>
                <a:endParaRPr lang="en-US" sz="1600" b="0" baseline="0" dirty="0">
                  <a:latin typeface="Arial" pitchFamily="34" charset="0"/>
                  <a:cs typeface="Arial" pitchFamily="34" charset="0"/>
                </a:endParaRPr>
              </a:p>
            </c:rich>
          </c:tx>
          <c:layout>
            <c:manualLayout>
              <c:xMode val="edge"/>
              <c:yMode val="edge"/>
              <c:x val="7.2147794905918494E-2"/>
              <c:y val="0.28772486371895845"/>
            </c:manualLayout>
          </c:layout>
          <c:overlay val="0"/>
        </c:title>
        <c:numFmt formatCode="0" sourceLinked="1"/>
        <c:majorTickMark val="out"/>
        <c:minorTickMark val="none"/>
        <c:tickLblPos val="nextTo"/>
        <c:txPr>
          <a:bodyPr/>
          <a:lstStyle/>
          <a:p>
            <a:pPr>
              <a:defRPr>
                <a:latin typeface="Arial" pitchFamily="34" charset="0"/>
                <a:cs typeface="Arial" pitchFamily="34" charset="0"/>
              </a:defRPr>
            </a:pPr>
            <a:endParaRPr lang="en-US"/>
          </a:p>
        </c:txPr>
        <c:crossAx val="148214528"/>
        <c:crosses val="autoZero"/>
        <c:crossBetween val="between"/>
      </c:valAx>
      <c:serAx>
        <c:axId val="149670528"/>
        <c:scaling>
          <c:orientation val="minMax"/>
        </c:scaling>
        <c:delete val="0"/>
        <c:axPos val="b"/>
        <c:majorTickMark val="out"/>
        <c:minorTickMark val="none"/>
        <c:tickLblPos val="nextTo"/>
        <c:txPr>
          <a:bodyPr rot="900000" vert="horz" anchor="t" anchorCtr="1"/>
          <a:lstStyle/>
          <a:p>
            <a:pPr>
              <a:defRPr sz="1400" b="0">
                <a:latin typeface="Arial" pitchFamily="34" charset="0"/>
                <a:cs typeface="Arial" pitchFamily="34" charset="0"/>
              </a:defRPr>
            </a:pPr>
            <a:endParaRPr lang="en-US"/>
          </a:p>
        </c:txPr>
        <c:crossAx val="148216064"/>
        <c:crosses val="autoZero"/>
      </c:serAx>
    </c:plotArea>
    <c:plotVisOnly val="1"/>
    <c:dispBlanksAs val="gap"/>
    <c:showDLblsOverMax val="0"/>
  </c:chart>
  <c:txPr>
    <a:bodyPr/>
    <a:lstStyle/>
    <a:p>
      <a:pPr>
        <a:defRPr sz="1300" baseline="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50"/>
      <c:rAngAx val="0"/>
      <c:perspective val="30"/>
    </c:view3D>
    <c:floor>
      <c:thickness val="0"/>
    </c:floor>
    <c:sideWall>
      <c:thickness val="0"/>
    </c:sideWall>
    <c:backWall>
      <c:thickness val="0"/>
    </c:backWall>
    <c:plotArea>
      <c:layout>
        <c:manualLayout>
          <c:layoutTarget val="inner"/>
          <c:xMode val="edge"/>
          <c:yMode val="edge"/>
          <c:x val="0.24444659312254402"/>
          <c:y val="5.340290796983712E-2"/>
          <c:w val="0.7010431272989629"/>
          <c:h val="0.75007790958114762"/>
        </c:manualLayout>
      </c:layout>
      <c:bar3DChart>
        <c:barDir val="col"/>
        <c:grouping val="standard"/>
        <c:varyColors val="0"/>
        <c:ser>
          <c:idx val="2"/>
          <c:order val="0"/>
          <c:tx>
            <c:strRef>
              <c:f>'Figure 2'!$D$52</c:f>
              <c:strCache>
                <c:ptCount val="1"/>
                <c:pt idx="0">
                  <c:v>Low HDL-C</c:v>
                </c:pt>
              </c:strCache>
            </c:strRef>
          </c:tx>
          <c:invertIfNegative val="0"/>
          <c:dLbls>
            <c:dLbl>
              <c:idx val="1"/>
              <c:layout>
                <c:manualLayout>
                  <c:x val="2.6041666666666709E-3"/>
                  <c:y val="-2.2875816993464106E-2"/>
                </c:manualLayout>
              </c:layout>
              <c:showLegendKey val="0"/>
              <c:showVal val="1"/>
              <c:showCatName val="0"/>
              <c:showSerName val="0"/>
              <c:showPercent val="0"/>
              <c:showBubbleSize val="0"/>
            </c:dLbl>
            <c:dLbl>
              <c:idx val="2"/>
              <c:layout>
                <c:manualLayout>
                  <c:x val="2.6041666666666709E-3"/>
                  <c:y val="-7.8431372549019607E-2"/>
                </c:manualLayout>
              </c:layout>
              <c:showLegendKey val="0"/>
              <c:showVal val="1"/>
              <c:showCatName val="0"/>
              <c:showSerName val="0"/>
              <c:showPercent val="0"/>
              <c:showBubbleSize val="0"/>
            </c:dLbl>
            <c:txPr>
              <a:bodyPr/>
              <a:lstStyle/>
              <a:p>
                <a:pPr>
                  <a:defRPr sz="1400" baseline="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2'!$C$53:$C$55</c:f>
              <c:strCache>
                <c:ptCount val="3"/>
                <c:pt idx="0">
                  <c:v>Low HDL-P</c:v>
                </c:pt>
                <c:pt idx="1">
                  <c:v>Med HDL-P</c:v>
                </c:pt>
                <c:pt idx="2">
                  <c:v>High HDL-P</c:v>
                </c:pt>
              </c:strCache>
            </c:strRef>
          </c:cat>
          <c:val>
            <c:numRef>
              <c:f>'Figure 2'!$D$53:$D$55</c:f>
              <c:numCache>
                <c:formatCode>0</c:formatCode>
                <c:ptCount val="3"/>
                <c:pt idx="0">
                  <c:v>1019</c:v>
                </c:pt>
                <c:pt idx="1">
                  <c:v>990.1</c:v>
                </c:pt>
                <c:pt idx="2">
                  <c:v>981.5</c:v>
                </c:pt>
              </c:numCache>
            </c:numRef>
          </c:val>
        </c:ser>
        <c:ser>
          <c:idx val="1"/>
          <c:order val="1"/>
          <c:tx>
            <c:strRef>
              <c:f>'Figure 2'!$F$52</c:f>
              <c:strCache>
                <c:ptCount val="1"/>
                <c:pt idx="0">
                  <c:v>Med HDL-C</c:v>
                </c:pt>
              </c:strCache>
            </c:strRef>
          </c:tx>
          <c:invertIfNegative val="0"/>
          <c:dLbls>
            <c:dLbl>
              <c:idx val="0"/>
              <c:layout>
                <c:manualLayout>
                  <c:x val="2.6041666666666709E-3"/>
                  <c:y val="-2.6143790849673245E-2"/>
                </c:manualLayout>
              </c:layout>
              <c:showLegendKey val="0"/>
              <c:showVal val="1"/>
              <c:showCatName val="0"/>
              <c:showSerName val="0"/>
              <c:showPercent val="0"/>
              <c:showBubbleSize val="0"/>
            </c:dLbl>
            <c:dLbl>
              <c:idx val="1"/>
              <c:layout>
                <c:manualLayout>
                  <c:x val="-7.8125E-3"/>
                  <c:y val="0"/>
                </c:manualLayout>
              </c:layout>
              <c:showLegendKey val="0"/>
              <c:showVal val="1"/>
              <c:showCatName val="0"/>
              <c:showSerName val="0"/>
              <c:showPercent val="0"/>
              <c:showBubbleSize val="0"/>
            </c:dLbl>
            <c:dLbl>
              <c:idx val="2"/>
              <c:delete val="1"/>
            </c:dLbl>
            <c:txPr>
              <a:bodyPr/>
              <a:lstStyle/>
              <a:p>
                <a:pPr>
                  <a:defRPr sz="1400" baseline="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2'!$C$53:$C$55</c:f>
              <c:strCache>
                <c:ptCount val="3"/>
                <c:pt idx="0">
                  <c:v>Low HDL-P</c:v>
                </c:pt>
                <c:pt idx="1">
                  <c:v>Med HDL-P</c:v>
                </c:pt>
                <c:pt idx="2">
                  <c:v>High HDL-P</c:v>
                </c:pt>
              </c:strCache>
            </c:strRef>
          </c:cat>
          <c:val>
            <c:numRef>
              <c:f>'Figure 2'!$F$53:$F$55</c:f>
              <c:numCache>
                <c:formatCode>0</c:formatCode>
                <c:ptCount val="3"/>
                <c:pt idx="0">
                  <c:v>966.6</c:v>
                </c:pt>
                <c:pt idx="1">
                  <c:v>989.2</c:v>
                </c:pt>
                <c:pt idx="2">
                  <c:v>1002.75</c:v>
                </c:pt>
              </c:numCache>
            </c:numRef>
          </c:val>
        </c:ser>
        <c:ser>
          <c:idx val="0"/>
          <c:order val="2"/>
          <c:tx>
            <c:strRef>
              <c:f>'Figure 2'!$H$52</c:f>
              <c:strCache>
                <c:ptCount val="1"/>
                <c:pt idx="0">
                  <c:v>High HDL-C</c:v>
                </c:pt>
              </c:strCache>
            </c:strRef>
          </c:tx>
          <c:spPr>
            <a:solidFill>
              <a:srgbClr val="FFFF00"/>
            </a:solidFill>
          </c:spPr>
          <c:invertIfNegative val="0"/>
          <c:dLbls>
            <c:dLbl>
              <c:idx val="0"/>
              <c:layout>
                <c:manualLayout>
                  <c:x val="-2.6042369703787051E-3"/>
                  <c:y val="-0.1283588509769612"/>
                </c:manualLayout>
              </c:layout>
              <c:showLegendKey val="0"/>
              <c:showVal val="1"/>
              <c:showCatName val="0"/>
              <c:showSerName val="0"/>
              <c:showPercent val="0"/>
              <c:showBubbleSize val="0"/>
            </c:dLbl>
            <c:dLbl>
              <c:idx val="1"/>
              <c:layout>
                <c:manualLayout>
                  <c:x val="-2.6041666666666709E-3"/>
                  <c:y val="-3.9215686274509803E-2"/>
                </c:manualLayout>
              </c:layout>
              <c:showLegendKey val="0"/>
              <c:showVal val="1"/>
              <c:showCatName val="0"/>
              <c:showSerName val="0"/>
              <c:showPercent val="0"/>
              <c:showBubbleSize val="0"/>
            </c:dLbl>
            <c:dLbl>
              <c:idx val="2"/>
              <c:layout>
                <c:manualLayout>
                  <c:x val="5.2083333333333443E-3"/>
                  <c:y val="-6.5359477124183113E-3"/>
                </c:manualLayout>
              </c:layout>
              <c:showLegendKey val="0"/>
              <c:showVal val="1"/>
              <c:showCatName val="0"/>
              <c:showSerName val="0"/>
              <c:showPercent val="0"/>
              <c:showBubbleSize val="0"/>
            </c:dLbl>
            <c:txPr>
              <a:bodyPr/>
              <a:lstStyle/>
              <a:p>
                <a:pPr>
                  <a:defRPr sz="1400" baseline="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'Figure 2'!$C$53:$C$55</c:f>
              <c:strCache>
                <c:ptCount val="3"/>
                <c:pt idx="0">
                  <c:v>Low HDL-P</c:v>
                </c:pt>
                <c:pt idx="1">
                  <c:v>Med HDL-P</c:v>
                </c:pt>
                <c:pt idx="2">
                  <c:v>High HDL-P</c:v>
                </c:pt>
              </c:strCache>
            </c:strRef>
          </c:cat>
          <c:val>
            <c:numRef>
              <c:f>'Figure 2'!$H$53:$H$55</c:f>
              <c:numCache>
                <c:formatCode>0</c:formatCode>
                <c:ptCount val="3"/>
                <c:pt idx="0">
                  <c:v>1082.4000000000001</c:v>
                </c:pt>
                <c:pt idx="1">
                  <c:v>1004.2</c:v>
                </c:pt>
                <c:pt idx="2">
                  <c:v>968.3</c:v>
                </c:pt>
              </c:numCache>
            </c:numRef>
          </c:val>
        </c:ser>
        <c:dLbls>
          <c:showLegendKey val="0"/>
          <c:showVal val="0"/>
          <c:showCatName val="0"/>
          <c:showSerName val="0"/>
          <c:showPercent val="0"/>
          <c:showBubbleSize val="0"/>
        </c:dLbls>
        <c:gapWidth val="78"/>
        <c:shape val="box"/>
        <c:axId val="148351616"/>
        <c:axId val="148365696"/>
        <c:axId val="148239680"/>
      </c:bar3DChart>
      <c:catAx>
        <c:axId val="148351616"/>
        <c:scaling>
          <c:orientation val="minMax"/>
        </c:scaling>
        <c:delete val="0"/>
        <c:axPos val="b"/>
        <c:majorTickMark val="out"/>
        <c:minorTickMark val="none"/>
        <c:tickLblPos val="nextTo"/>
        <c:txPr>
          <a:bodyPr/>
          <a:lstStyle/>
          <a:p>
            <a:pPr>
              <a:defRPr sz="1400" baseline="0">
                <a:latin typeface="Arial" pitchFamily="34" charset="0"/>
                <a:cs typeface="Arial" pitchFamily="34" charset="0"/>
              </a:defRPr>
            </a:pPr>
            <a:endParaRPr lang="en-US"/>
          </a:p>
        </c:txPr>
        <c:crossAx val="148365696"/>
        <c:crosses val="autoZero"/>
        <c:auto val="1"/>
        <c:lblAlgn val="ctr"/>
        <c:lblOffset val="100"/>
        <c:noMultiLvlLbl val="0"/>
      </c:catAx>
      <c:valAx>
        <c:axId val="148365696"/>
        <c:scaling>
          <c:orientation val="minMax"/>
          <c:min val="850"/>
        </c:scaling>
        <c:delete val="0"/>
        <c:axPos val="l"/>
        <c:title>
          <c:tx>
            <c:rich>
              <a:bodyPr rot="0" vert="wordArtVert"/>
              <a:lstStyle/>
              <a:p>
                <a:pPr>
                  <a:defRPr b="0"/>
                </a:pPr>
                <a:r>
                  <a:rPr lang="en-US" b="0"/>
                  <a:t>cIMTµm</a:t>
                </a:r>
              </a:p>
            </c:rich>
          </c:tx>
          <c:layout>
            <c:manualLayout>
              <c:xMode val="edge"/>
              <c:yMode val="edge"/>
              <c:x val="0.12463301726144407"/>
              <c:y val="0.19431216931216935"/>
            </c:manualLayout>
          </c:layout>
          <c:overlay val="0"/>
        </c:title>
        <c:numFmt formatCode="0" sourceLinked="1"/>
        <c:majorTickMark val="out"/>
        <c:minorTickMark val="none"/>
        <c:tickLblPos val="nextTo"/>
        <c:txPr>
          <a:bodyPr/>
          <a:lstStyle/>
          <a:p>
            <a:pPr>
              <a:defRPr sz="1400" baseline="0">
                <a:latin typeface="Arial" pitchFamily="34" charset="0"/>
                <a:cs typeface="Arial" pitchFamily="34" charset="0"/>
              </a:defRPr>
            </a:pPr>
            <a:endParaRPr lang="en-US"/>
          </a:p>
        </c:txPr>
        <c:crossAx val="148351616"/>
        <c:crosses val="autoZero"/>
        <c:crossBetween val="between"/>
      </c:valAx>
      <c:serAx>
        <c:axId val="148239680"/>
        <c:scaling>
          <c:orientation val="minMax"/>
        </c:scaling>
        <c:delete val="0"/>
        <c:axPos val="b"/>
        <c:majorTickMark val="out"/>
        <c:minorTickMark val="none"/>
        <c:tickLblPos val="nextTo"/>
        <c:txPr>
          <a:bodyPr/>
          <a:lstStyle/>
          <a:p>
            <a:pPr>
              <a:defRPr sz="1400">
                <a:latin typeface="Arial" pitchFamily="34" charset="0"/>
                <a:cs typeface="Arial" pitchFamily="34" charset="0"/>
              </a:defRPr>
            </a:pPr>
            <a:endParaRPr lang="en-US"/>
          </a:p>
        </c:txPr>
        <c:crossAx val="148365696"/>
        <c:crosses val="autoZero"/>
      </c:ser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50"/>
      <c:rAngAx val="0"/>
      <c:perspective val="30"/>
    </c:view3D>
    <c:floor>
      <c:thickness val="0"/>
    </c:floor>
    <c:sideWall>
      <c:thickness val="0"/>
    </c:sideWall>
    <c:backWall>
      <c:thickness val="0"/>
    </c:backWall>
    <c:plotArea>
      <c:layout>
        <c:manualLayout>
          <c:layoutTarget val="inner"/>
          <c:xMode val="edge"/>
          <c:yMode val="edge"/>
          <c:x val="0.22528946812682901"/>
          <c:y val="3.7444543222419788E-2"/>
          <c:w val="0.7010431272989629"/>
          <c:h val="0.75007790958114762"/>
        </c:manualLayout>
      </c:layout>
      <c:bar3DChart>
        <c:barDir val="col"/>
        <c:grouping val="standard"/>
        <c:varyColors val="0"/>
        <c:ser>
          <c:idx val="2"/>
          <c:order val="0"/>
          <c:tx>
            <c:strRef>
              <c:f>'Figure 2'!$L$52</c:f>
              <c:strCache>
                <c:ptCount val="1"/>
                <c:pt idx="0">
                  <c:v>Low HDL-C</c:v>
                </c:pt>
              </c:strCache>
            </c:strRef>
          </c:tx>
          <c:invertIfNegative val="0"/>
          <c:dLbls>
            <c:dLbl>
              <c:idx val="0"/>
              <c:layout>
                <c:manualLayout>
                  <c:x val="-2.1390377934292462E-3"/>
                  <c:y val="-2.2684310018903645E-2"/>
                </c:manualLayout>
              </c:layout>
              <c:showLegendKey val="0"/>
              <c:showVal val="1"/>
              <c:showCatName val="0"/>
              <c:showSerName val="0"/>
              <c:showPercent val="0"/>
              <c:showBubbleSize val="0"/>
            </c:dLbl>
            <c:dLbl>
              <c:idx val="1"/>
              <c:layout>
                <c:manualLayout>
                  <c:x val="-4.2780755868584925E-3"/>
                  <c:y val="-2.646502835538753E-2"/>
                </c:manualLayout>
              </c:layout>
              <c:showLegendKey val="0"/>
              <c:showVal val="1"/>
              <c:showCatName val="0"/>
              <c:showSerName val="0"/>
              <c:showPercent val="0"/>
              <c:showBubbleSize val="0"/>
            </c:dLbl>
            <c:dLbl>
              <c:idx val="2"/>
              <c:layout>
                <c:manualLayout>
                  <c:x val="4.2780755868584925E-3"/>
                  <c:y val="-8.317580340264657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'Figure 2'!$K$53:$K$55</c:f>
              <c:strCache>
                <c:ptCount val="3"/>
                <c:pt idx="0">
                  <c:v>Low HDL-P</c:v>
                </c:pt>
                <c:pt idx="1">
                  <c:v>Med HDL-P</c:v>
                </c:pt>
                <c:pt idx="2">
                  <c:v>High HDL-P</c:v>
                </c:pt>
              </c:strCache>
            </c:strRef>
          </c:cat>
          <c:val>
            <c:numRef>
              <c:f>'Figure 2'!$L$53:$L$55</c:f>
              <c:numCache>
                <c:formatCode>0</c:formatCode>
                <c:ptCount val="3"/>
                <c:pt idx="0">
                  <c:v>959.94999999999959</c:v>
                </c:pt>
                <c:pt idx="1">
                  <c:v>910</c:v>
                </c:pt>
                <c:pt idx="2">
                  <c:v>854.5</c:v>
                </c:pt>
              </c:numCache>
            </c:numRef>
          </c:val>
        </c:ser>
        <c:ser>
          <c:idx val="1"/>
          <c:order val="1"/>
          <c:tx>
            <c:strRef>
              <c:f>'Figure 2'!$N$52</c:f>
              <c:strCache>
                <c:ptCount val="1"/>
                <c:pt idx="0">
                  <c:v>Med HDL-C</c:v>
                </c:pt>
              </c:strCache>
            </c:strRef>
          </c:tx>
          <c:invertIfNegative val="0"/>
          <c:dLbls>
            <c:dLbl>
              <c:idx val="0"/>
              <c:layout>
                <c:manualLayout>
                  <c:x val="0"/>
                  <c:y val="-1.5122873345935752E-2"/>
                </c:manualLayout>
              </c:layout>
              <c:showLegendKey val="0"/>
              <c:showVal val="1"/>
              <c:showCatName val="0"/>
              <c:showSerName val="0"/>
              <c:showPercent val="0"/>
              <c:showBubbleSize val="0"/>
            </c:dLbl>
            <c:dLbl>
              <c:idx val="2"/>
              <c:layout>
                <c:manualLayout>
                  <c:x val="-4.2780755868584925E-3"/>
                  <c:y val="-3.024574669187148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'Figure 2'!$K$53:$K$55</c:f>
              <c:strCache>
                <c:ptCount val="3"/>
                <c:pt idx="0">
                  <c:v>Low HDL-P</c:v>
                </c:pt>
                <c:pt idx="1">
                  <c:v>Med HDL-P</c:v>
                </c:pt>
                <c:pt idx="2">
                  <c:v>High HDL-P</c:v>
                </c:pt>
              </c:strCache>
            </c:strRef>
          </c:cat>
          <c:val>
            <c:numRef>
              <c:f>'Figure 2'!$N$53:$N$55</c:f>
              <c:numCache>
                <c:formatCode>0</c:formatCode>
                <c:ptCount val="3"/>
                <c:pt idx="0">
                  <c:v>939.6</c:v>
                </c:pt>
                <c:pt idx="1">
                  <c:v>923.4</c:v>
                </c:pt>
                <c:pt idx="2">
                  <c:v>896</c:v>
                </c:pt>
              </c:numCache>
            </c:numRef>
          </c:val>
        </c:ser>
        <c:ser>
          <c:idx val="0"/>
          <c:order val="2"/>
          <c:tx>
            <c:strRef>
              <c:f>'Figure 2'!$P$52</c:f>
              <c:strCache>
                <c:ptCount val="1"/>
                <c:pt idx="0">
                  <c:v>High HDL-C</c:v>
                </c:pt>
              </c:strCache>
            </c:strRef>
          </c:tx>
          <c:spPr>
            <a:solidFill>
              <a:srgbClr val="FFFF00"/>
            </a:solidFill>
          </c:spPr>
          <c:invertIfNegative val="0"/>
          <c:dLbls>
            <c:dLbl>
              <c:idx val="0"/>
              <c:layout>
                <c:manualLayout>
                  <c:x val="0"/>
                  <c:y val="-4.9149338374291085E-2"/>
                </c:manualLayout>
              </c:layout>
              <c:showLegendKey val="0"/>
              <c:showVal val="1"/>
              <c:showCatName val="0"/>
              <c:showSerName val="0"/>
              <c:showPercent val="0"/>
              <c:showBubbleSize val="0"/>
            </c:dLbl>
            <c:dLbl>
              <c:idx val="1"/>
              <c:layout>
                <c:manualLayout>
                  <c:x val="-1.6842817271096461E-7"/>
                  <c:y val="-1.512287334593575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'Figure 2'!$K$53:$K$55</c:f>
              <c:strCache>
                <c:ptCount val="3"/>
                <c:pt idx="0">
                  <c:v>Low HDL-P</c:v>
                </c:pt>
                <c:pt idx="1">
                  <c:v>Med HDL-P</c:v>
                </c:pt>
                <c:pt idx="2">
                  <c:v>High HDL-P</c:v>
                </c:pt>
              </c:strCache>
            </c:strRef>
          </c:cat>
          <c:val>
            <c:numRef>
              <c:f>'Figure 2'!$P$53:$P$55</c:f>
              <c:numCache>
                <c:formatCode>0</c:formatCode>
                <c:ptCount val="3"/>
                <c:pt idx="0">
                  <c:v>984</c:v>
                </c:pt>
                <c:pt idx="1">
                  <c:v>929</c:v>
                </c:pt>
                <c:pt idx="2">
                  <c:v>897</c:v>
                </c:pt>
              </c:numCache>
            </c:numRef>
          </c:val>
        </c:ser>
        <c:dLbls>
          <c:showLegendKey val="0"/>
          <c:showVal val="0"/>
          <c:showCatName val="0"/>
          <c:showSerName val="0"/>
          <c:showPercent val="0"/>
          <c:showBubbleSize val="0"/>
        </c:dLbls>
        <c:gapWidth val="78"/>
        <c:shape val="box"/>
        <c:axId val="149500672"/>
        <c:axId val="149502208"/>
        <c:axId val="148241472"/>
      </c:bar3DChart>
      <c:catAx>
        <c:axId val="149500672"/>
        <c:scaling>
          <c:orientation val="minMax"/>
        </c:scaling>
        <c:delete val="0"/>
        <c:axPos val="b"/>
        <c:majorTickMark val="out"/>
        <c:minorTickMark val="none"/>
        <c:tickLblPos val="nextTo"/>
        <c:txPr>
          <a:bodyPr rot="0"/>
          <a:lstStyle/>
          <a:p>
            <a:pPr>
              <a:defRPr sz="1600">
                <a:latin typeface="Arial" pitchFamily="34" charset="0"/>
                <a:cs typeface="Arial" pitchFamily="34" charset="0"/>
              </a:defRPr>
            </a:pPr>
            <a:endParaRPr lang="en-US"/>
          </a:p>
        </c:txPr>
        <c:crossAx val="149502208"/>
        <c:crosses val="autoZero"/>
        <c:auto val="1"/>
        <c:lblAlgn val="ctr"/>
        <c:lblOffset val="100"/>
        <c:noMultiLvlLbl val="0"/>
      </c:catAx>
      <c:valAx>
        <c:axId val="149502208"/>
        <c:scaling>
          <c:orientation val="minMax"/>
          <c:max val="1100"/>
          <c:min val="850"/>
        </c:scaling>
        <c:delete val="0"/>
        <c:axPos val="l"/>
        <c:title>
          <c:tx>
            <c:rich>
              <a:bodyPr rot="0" vert="wordArtVert"/>
              <a:lstStyle/>
              <a:p>
                <a:pPr>
                  <a:defRPr sz="1600" baseline="0">
                    <a:latin typeface="Arial" pitchFamily="34" charset="0"/>
                    <a:cs typeface="Arial" pitchFamily="34" charset="0"/>
                  </a:defRPr>
                </a:pPr>
                <a:r>
                  <a:rPr lang="en-US" sz="1600" b="0" baseline="0" dirty="0" err="1" smtClean="0">
                    <a:latin typeface="Arial" pitchFamily="34" charset="0"/>
                    <a:cs typeface="Arial" pitchFamily="34" charset="0"/>
                  </a:rPr>
                  <a:t>cIMT</a:t>
                </a:r>
                <a:r>
                  <a:rPr lang="en-US" sz="1600" b="0" baseline="0" dirty="0" smtClean="0">
                    <a:latin typeface="Arial" pitchFamily="34" charset="0"/>
                    <a:cs typeface="Arial" pitchFamily="34" charset="0"/>
                  </a:rPr>
                  <a:t> µm</a:t>
                </a:r>
                <a:endParaRPr lang="en-US" sz="1600" b="0" baseline="0" dirty="0">
                  <a:latin typeface="Arial" pitchFamily="34" charset="0"/>
                  <a:cs typeface="Arial" pitchFamily="34" charset="0"/>
                </a:endParaRPr>
              </a:p>
            </c:rich>
          </c:tx>
          <c:layout>
            <c:manualLayout>
              <c:xMode val="edge"/>
              <c:yMode val="edge"/>
              <c:x val="0.11455935796486977"/>
              <c:y val="0.21768201090248337"/>
            </c:manualLayout>
          </c:layout>
          <c:overlay val="0"/>
        </c:title>
        <c:numFmt formatCode="0" sourceLinked="1"/>
        <c:majorTickMark val="out"/>
        <c:minorTickMark val="none"/>
        <c:tickLblPos val="nextTo"/>
        <c:txPr>
          <a:bodyPr/>
          <a:lstStyle/>
          <a:p>
            <a:pPr>
              <a:defRPr sz="1600">
                <a:latin typeface="Arial" pitchFamily="34" charset="0"/>
                <a:cs typeface="Arial" pitchFamily="34" charset="0"/>
              </a:defRPr>
            </a:pPr>
            <a:endParaRPr lang="en-US"/>
          </a:p>
        </c:txPr>
        <c:crossAx val="149500672"/>
        <c:crosses val="autoZero"/>
        <c:crossBetween val="between"/>
      </c:valAx>
      <c:serAx>
        <c:axId val="148241472"/>
        <c:scaling>
          <c:orientation val="minMax"/>
        </c:scaling>
        <c:delete val="0"/>
        <c:axPos val="b"/>
        <c:majorTickMark val="out"/>
        <c:minorTickMark val="none"/>
        <c:tickLblPos val="nextTo"/>
        <c:txPr>
          <a:bodyPr/>
          <a:lstStyle/>
          <a:p>
            <a:pPr>
              <a:defRPr sz="1400">
                <a:latin typeface="Arial" pitchFamily="34" charset="0"/>
                <a:cs typeface="Arial" pitchFamily="34" charset="0"/>
              </a:defRPr>
            </a:pPr>
            <a:endParaRPr lang="en-US"/>
          </a:p>
        </c:txPr>
        <c:crossAx val="149502208"/>
        <c:crosses val="autoZero"/>
      </c:serAx>
      <c:spPr>
        <a:noFill/>
        <a:ln w="25400">
          <a:noFill/>
        </a:ln>
      </c:spPr>
    </c:plotArea>
    <c:plotVisOnly val="1"/>
    <c:dispBlanksAs val="gap"/>
    <c:showDLblsOverMax val="0"/>
  </c:chart>
  <c:txPr>
    <a:bodyPr/>
    <a:lstStyle/>
    <a:p>
      <a:pPr>
        <a:defRPr sz="1300" baseline="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528718285214354"/>
          <c:y val="5.1506553013947978E-2"/>
          <c:w val="0.72211286089238846"/>
          <c:h val="0.71560767762685318"/>
        </c:manualLayout>
      </c:layout>
      <c:stockChart>
        <c:ser>
          <c:idx val="0"/>
          <c:order val="0"/>
          <c:spPr>
            <a:ln w="28575">
              <a:noFill/>
            </a:ln>
          </c:spPr>
          <c:marker>
            <c:symbol val="none"/>
          </c:marker>
          <c:cat>
            <c:strRef>
              <c:f>Sheet2!$B$7:$B$21</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Sheet2!$C$7:$C$21</c:f>
              <c:numCache>
                <c:formatCode>General</c:formatCode>
                <c:ptCount val="15"/>
                <c:pt idx="0">
                  <c:v>0.94000000000000006</c:v>
                </c:pt>
                <c:pt idx="1">
                  <c:v>0.81</c:v>
                </c:pt>
                <c:pt idx="2">
                  <c:v>0.69000000000000017</c:v>
                </c:pt>
                <c:pt idx="4">
                  <c:v>0.94000000000000006</c:v>
                </c:pt>
                <c:pt idx="5">
                  <c:v>0.89000000000000012</c:v>
                </c:pt>
                <c:pt idx="6">
                  <c:v>0.84000000000000008</c:v>
                </c:pt>
                <c:pt idx="8">
                  <c:v>1.0900000000000001</c:v>
                </c:pt>
                <c:pt idx="9">
                  <c:v>1.0900000000000001</c:v>
                </c:pt>
                <c:pt idx="10">
                  <c:v>1.1599999999999997</c:v>
                </c:pt>
                <c:pt idx="12">
                  <c:v>1.08</c:v>
                </c:pt>
                <c:pt idx="13">
                  <c:v>1.1800000000000002</c:v>
                </c:pt>
                <c:pt idx="14">
                  <c:v>1.36</c:v>
                </c:pt>
              </c:numCache>
            </c:numRef>
          </c:val>
          <c:smooth val="0"/>
        </c:ser>
        <c:ser>
          <c:idx val="1"/>
          <c:order val="1"/>
          <c:spPr>
            <a:ln w="28575">
              <a:noFill/>
            </a:ln>
          </c:spPr>
          <c:marker>
            <c:symbol val="none"/>
          </c:marker>
          <c:cat>
            <c:strRef>
              <c:f>Sheet2!$B$7:$B$21</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Sheet2!$D$7:$D$21</c:f>
              <c:numCache>
                <c:formatCode>General</c:formatCode>
                <c:ptCount val="15"/>
                <c:pt idx="0">
                  <c:v>0.48000000000000004</c:v>
                </c:pt>
                <c:pt idx="1">
                  <c:v>0.38000000000000006</c:v>
                </c:pt>
                <c:pt idx="2">
                  <c:v>0.29000000000000004</c:v>
                </c:pt>
                <c:pt idx="4">
                  <c:v>0.48000000000000004</c:v>
                </c:pt>
                <c:pt idx="5">
                  <c:v>0.42000000000000004</c:v>
                </c:pt>
                <c:pt idx="6">
                  <c:v>0.34000000000000008</c:v>
                </c:pt>
                <c:pt idx="8">
                  <c:v>0.54</c:v>
                </c:pt>
                <c:pt idx="9">
                  <c:v>0.47000000000000003</c:v>
                </c:pt>
                <c:pt idx="10">
                  <c:v>0.39000000000000007</c:v>
                </c:pt>
                <c:pt idx="12">
                  <c:v>0.54</c:v>
                </c:pt>
                <c:pt idx="13">
                  <c:v>0.5</c:v>
                </c:pt>
                <c:pt idx="14">
                  <c:v>0.44000000000000006</c:v>
                </c:pt>
              </c:numCache>
            </c:numRef>
          </c:val>
          <c:smooth val="0"/>
        </c:ser>
        <c:ser>
          <c:idx val="2"/>
          <c:order val="2"/>
          <c:spPr>
            <a:ln w="28575">
              <a:noFill/>
            </a:ln>
          </c:spPr>
          <c:marker>
            <c:symbol val="square"/>
            <c:size val="10"/>
            <c:spPr>
              <a:solidFill>
                <a:srgbClr val="FFFF00"/>
              </a:solidFill>
            </c:spPr>
          </c:marker>
          <c:cat>
            <c:strRef>
              <c:f>Sheet2!$B$7:$B$21</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Sheet2!$E$7:$E$21</c:f>
              <c:numCache>
                <c:formatCode>General</c:formatCode>
                <c:ptCount val="15"/>
                <c:pt idx="0">
                  <c:v>0.67000000000000015</c:v>
                </c:pt>
                <c:pt idx="1">
                  <c:v>0.56000000000000005</c:v>
                </c:pt>
                <c:pt idx="2">
                  <c:v>0.45</c:v>
                </c:pt>
                <c:pt idx="4">
                  <c:v>0.67000000000000015</c:v>
                </c:pt>
                <c:pt idx="5">
                  <c:v>0.6100000000000001</c:v>
                </c:pt>
                <c:pt idx="6">
                  <c:v>0.53</c:v>
                </c:pt>
                <c:pt idx="8">
                  <c:v>0.77</c:v>
                </c:pt>
                <c:pt idx="9">
                  <c:v>0.71000000000000008</c:v>
                </c:pt>
                <c:pt idx="10">
                  <c:v>0.67000000000000015</c:v>
                </c:pt>
                <c:pt idx="12">
                  <c:v>0.76000000000000012</c:v>
                </c:pt>
                <c:pt idx="13">
                  <c:v>0.77</c:v>
                </c:pt>
                <c:pt idx="14">
                  <c:v>0.77</c:v>
                </c:pt>
              </c:numCache>
            </c:numRef>
          </c:val>
          <c:smooth val="0"/>
        </c:ser>
        <c:dLbls>
          <c:showLegendKey val="0"/>
          <c:showVal val="0"/>
          <c:showCatName val="0"/>
          <c:showSerName val="0"/>
          <c:showPercent val="0"/>
          <c:showBubbleSize val="0"/>
        </c:dLbls>
        <c:hiLowLines>
          <c:spPr>
            <a:ln w="31750" cap="flat">
              <a:solidFill>
                <a:srgbClr val="FFFF00"/>
              </a:solidFill>
              <a:headEnd type="none"/>
              <a:tailEnd type="none"/>
            </a:ln>
          </c:spPr>
        </c:hiLowLines>
        <c:axId val="149133952"/>
        <c:axId val="149143936"/>
      </c:stockChart>
      <c:catAx>
        <c:axId val="149133952"/>
        <c:scaling>
          <c:orientation val="minMax"/>
        </c:scaling>
        <c:delete val="0"/>
        <c:axPos val="b"/>
        <c:numFmt formatCode="General" sourceLinked="1"/>
        <c:majorTickMark val="none"/>
        <c:minorTickMark val="none"/>
        <c:tickLblPos val="nextTo"/>
        <c:spPr>
          <a:ln w="9525">
            <a:noFill/>
          </a:ln>
        </c:spPr>
        <c:txPr>
          <a:bodyPr rot="0" vert="horz"/>
          <a:lstStyle/>
          <a:p>
            <a:pPr>
              <a:defRPr sz="1600">
                <a:latin typeface="Arial" pitchFamily="34" charset="0"/>
                <a:cs typeface="Arial" pitchFamily="34" charset="0"/>
              </a:defRPr>
            </a:pPr>
            <a:endParaRPr lang="en-US"/>
          </a:p>
        </c:txPr>
        <c:crossAx val="149143936"/>
        <c:crosses val="autoZero"/>
        <c:auto val="1"/>
        <c:lblAlgn val="ctr"/>
        <c:lblOffset val="100"/>
        <c:noMultiLvlLbl val="0"/>
      </c:catAx>
      <c:valAx>
        <c:axId val="149143936"/>
        <c:scaling>
          <c:orientation val="minMax"/>
          <c:max val="1.5"/>
          <c:min val="0"/>
        </c:scaling>
        <c:delete val="0"/>
        <c:axPos val="l"/>
        <c:majorGridlines/>
        <c:title>
          <c:tx>
            <c:rich>
              <a:bodyPr/>
              <a:lstStyle/>
              <a:p>
                <a:pPr>
                  <a:defRPr sz="1600" b="0">
                    <a:latin typeface="Arial" pitchFamily="34" charset="0"/>
                    <a:cs typeface="Arial" pitchFamily="34" charset="0"/>
                  </a:defRPr>
                </a:pPr>
                <a:r>
                  <a:rPr lang="en-US" sz="1600" b="0">
                    <a:latin typeface="Arial" pitchFamily="34" charset="0"/>
                    <a:cs typeface="Arial" pitchFamily="34" charset="0"/>
                  </a:rPr>
                  <a:t>HR(95%CI)</a:t>
                </a:r>
              </a:p>
            </c:rich>
          </c:tx>
          <c:layout/>
          <c:overlay val="0"/>
        </c:title>
        <c:numFmt formatCode="#,##0.0" sourceLinked="0"/>
        <c:majorTickMark val="none"/>
        <c:minorTickMark val="none"/>
        <c:tickLblPos val="nextTo"/>
        <c:spPr>
          <a:ln w="9525">
            <a:solidFill>
              <a:schemeClr val="tx1"/>
            </a:solidFill>
          </a:ln>
        </c:spPr>
        <c:txPr>
          <a:bodyPr rot="0" vert="horz"/>
          <a:lstStyle/>
          <a:p>
            <a:pPr>
              <a:defRPr sz="1600">
                <a:latin typeface="Arial" pitchFamily="34" charset="0"/>
                <a:cs typeface="Arial" pitchFamily="34" charset="0"/>
              </a:defRPr>
            </a:pPr>
            <a:endParaRPr lang="en-US"/>
          </a:p>
        </c:txPr>
        <c:crossAx val="149133952"/>
        <c:crosses val="autoZero"/>
        <c:crossBetween val="between"/>
        <c:majorUnit val="0.5"/>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tockChart>
        <c:ser>
          <c:idx val="0"/>
          <c:order val="0"/>
          <c:spPr>
            <a:ln w="28575">
              <a:noFill/>
            </a:ln>
          </c:spPr>
          <c:marker>
            <c:symbol val="none"/>
          </c:marker>
          <c:cat>
            <c:strRef>
              <c:f>Sheet2!$B$25:$B$39</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Sheet2!$C$25:$C$39</c:f>
              <c:numCache>
                <c:formatCode>General</c:formatCode>
                <c:ptCount val="15"/>
                <c:pt idx="0">
                  <c:v>1.08</c:v>
                </c:pt>
                <c:pt idx="1">
                  <c:v>0.73000000000000009</c:v>
                </c:pt>
                <c:pt idx="2">
                  <c:v>0.71000000000000008</c:v>
                </c:pt>
                <c:pt idx="4">
                  <c:v>1.1599999999999997</c:v>
                </c:pt>
                <c:pt idx="5">
                  <c:v>0.81</c:v>
                </c:pt>
                <c:pt idx="6">
                  <c:v>0.82000000000000006</c:v>
                </c:pt>
                <c:pt idx="8">
                  <c:v>1.1599999999999997</c:v>
                </c:pt>
                <c:pt idx="9">
                  <c:v>0.85000000000000009</c:v>
                </c:pt>
                <c:pt idx="10">
                  <c:v>0.97000000000000008</c:v>
                </c:pt>
                <c:pt idx="12">
                  <c:v>1.23</c:v>
                </c:pt>
                <c:pt idx="13">
                  <c:v>0.91</c:v>
                </c:pt>
                <c:pt idx="14">
                  <c:v>0.98</c:v>
                </c:pt>
              </c:numCache>
            </c:numRef>
          </c:val>
          <c:smooth val="0"/>
        </c:ser>
        <c:ser>
          <c:idx val="1"/>
          <c:order val="1"/>
          <c:spPr>
            <a:ln w="28575">
              <a:noFill/>
            </a:ln>
          </c:spPr>
          <c:marker>
            <c:symbol val="none"/>
          </c:marker>
          <c:cat>
            <c:strRef>
              <c:f>Sheet2!$B$25:$B$39</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Sheet2!$D$25:$D$39</c:f>
              <c:numCache>
                <c:formatCode>General</c:formatCode>
                <c:ptCount val="15"/>
                <c:pt idx="0">
                  <c:v>0.56999999999999995</c:v>
                </c:pt>
                <c:pt idx="1">
                  <c:v>0.33000000000000007</c:v>
                </c:pt>
                <c:pt idx="2">
                  <c:v>0.30000000000000004</c:v>
                </c:pt>
                <c:pt idx="4">
                  <c:v>0.6100000000000001</c:v>
                </c:pt>
                <c:pt idx="5">
                  <c:v>0.37000000000000005</c:v>
                </c:pt>
                <c:pt idx="6">
                  <c:v>0.33000000000000007</c:v>
                </c:pt>
                <c:pt idx="8">
                  <c:v>0.60000000000000009</c:v>
                </c:pt>
                <c:pt idx="9">
                  <c:v>0.36000000000000004</c:v>
                </c:pt>
                <c:pt idx="10">
                  <c:v>0.33000000000000007</c:v>
                </c:pt>
                <c:pt idx="12">
                  <c:v>0.64000000000000012</c:v>
                </c:pt>
                <c:pt idx="13">
                  <c:v>0.38000000000000006</c:v>
                </c:pt>
                <c:pt idx="14">
                  <c:v>0.33000000000000007</c:v>
                </c:pt>
              </c:numCache>
            </c:numRef>
          </c:val>
          <c:smooth val="0"/>
        </c:ser>
        <c:ser>
          <c:idx val="2"/>
          <c:order val="2"/>
          <c:spPr>
            <a:ln w="28575">
              <a:noFill/>
            </a:ln>
          </c:spPr>
          <c:marker>
            <c:symbol val="square"/>
            <c:size val="10"/>
            <c:spPr>
              <a:solidFill>
                <a:srgbClr val="FFFF00"/>
              </a:solidFill>
            </c:spPr>
          </c:marker>
          <c:cat>
            <c:strRef>
              <c:f>Sheet2!$B$25:$B$39</c:f>
              <c:strCache>
                <c:ptCount val="15"/>
                <c:pt idx="0">
                  <c:v>Q2</c:v>
                </c:pt>
                <c:pt idx="1">
                  <c:v>Q3</c:v>
                </c:pt>
                <c:pt idx="2">
                  <c:v>Q4</c:v>
                </c:pt>
                <c:pt idx="4">
                  <c:v>Q2</c:v>
                </c:pt>
                <c:pt idx="5">
                  <c:v>Q3</c:v>
                </c:pt>
                <c:pt idx="6">
                  <c:v>Q4</c:v>
                </c:pt>
                <c:pt idx="8">
                  <c:v>Q2</c:v>
                </c:pt>
                <c:pt idx="9">
                  <c:v>Q3</c:v>
                </c:pt>
                <c:pt idx="10">
                  <c:v>Q4</c:v>
                </c:pt>
                <c:pt idx="12">
                  <c:v>Q2</c:v>
                </c:pt>
                <c:pt idx="13">
                  <c:v>Q3</c:v>
                </c:pt>
                <c:pt idx="14">
                  <c:v>Q4</c:v>
                </c:pt>
              </c:strCache>
            </c:strRef>
          </c:cat>
          <c:val>
            <c:numRef>
              <c:f>Sheet2!$E$25:$E$39</c:f>
              <c:numCache>
                <c:formatCode>General</c:formatCode>
                <c:ptCount val="15"/>
                <c:pt idx="0">
                  <c:v>0.79</c:v>
                </c:pt>
                <c:pt idx="1">
                  <c:v>0.49000000000000005</c:v>
                </c:pt>
                <c:pt idx="2">
                  <c:v>0.46</c:v>
                </c:pt>
                <c:pt idx="4">
                  <c:v>0.84000000000000008</c:v>
                </c:pt>
                <c:pt idx="5">
                  <c:v>0.55000000000000004</c:v>
                </c:pt>
                <c:pt idx="6">
                  <c:v>0.52</c:v>
                </c:pt>
                <c:pt idx="8">
                  <c:v>0.84000000000000008</c:v>
                </c:pt>
                <c:pt idx="9">
                  <c:v>0.55000000000000004</c:v>
                </c:pt>
                <c:pt idx="10">
                  <c:v>0.56000000000000005</c:v>
                </c:pt>
                <c:pt idx="12">
                  <c:v>0.89</c:v>
                </c:pt>
                <c:pt idx="13">
                  <c:v>0.59</c:v>
                </c:pt>
                <c:pt idx="14">
                  <c:v>0.56999999999999995</c:v>
                </c:pt>
              </c:numCache>
            </c:numRef>
          </c:val>
          <c:smooth val="0"/>
        </c:ser>
        <c:dLbls>
          <c:showLegendKey val="0"/>
          <c:showVal val="0"/>
          <c:showCatName val="0"/>
          <c:showSerName val="0"/>
          <c:showPercent val="0"/>
          <c:showBubbleSize val="0"/>
        </c:dLbls>
        <c:hiLowLines>
          <c:spPr>
            <a:ln w="31750" cap="flat">
              <a:headEnd type="none"/>
              <a:tailEnd type="none"/>
            </a:ln>
          </c:spPr>
        </c:hiLowLines>
        <c:axId val="149163392"/>
        <c:axId val="149165184"/>
      </c:stockChart>
      <c:catAx>
        <c:axId val="149163392"/>
        <c:scaling>
          <c:orientation val="minMax"/>
        </c:scaling>
        <c:delete val="0"/>
        <c:axPos val="b"/>
        <c:numFmt formatCode="General" sourceLinked="1"/>
        <c:majorTickMark val="none"/>
        <c:minorTickMark val="none"/>
        <c:tickLblPos val="nextTo"/>
        <c:crossAx val="149165184"/>
        <c:crosses val="autoZero"/>
        <c:auto val="1"/>
        <c:lblAlgn val="ctr"/>
        <c:lblOffset val="100"/>
        <c:noMultiLvlLbl val="0"/>
      </c:catAx>
      <c:valAx>
        <c:axId val="149165184"/>
        <c:scaling>
          <c:orientation val="minMax"/>
          <c:max val="1.5"/>
          <c:min val="0"/>
        </c:scaling>
        <c:delete val="0"/>
        <c:axPos val="l"/>
        <c:majorGridlines/>
        <c:title>
          <c:tx>
            <c:rich>
              <a:bodyPr rot="-5400000" vert="horz"/>
              <a:lstStyle/>
              <a:p>
                <a:pPr>
                  <a:defRPr/>
                </a:pPr>
                <a:r>
                  <a:rPr lang="en-US"/>
                  <a:t>HR(95%CI)</a:t>
                </a:r>
              </a:p>
            </c:rich>
          </c:tx>
          <c:layout/>
          <c:overlay val="0"/>
        </c:title>
        <c:numFmt formatCode="#,##0.0" sourceLinked="0"/>
        <c:majorTickMark val="none"/>
        <c:minorTickMark val="none"/>
        <c:tickLblPos val="nextTo"/>
        <c:crossAx val="149163392"/>
        <c:crosses val="autoZero"/>
        <c:crossBetween val="between"/>
        <c:majorUnit val="0.5"/>
      </c:valAx>
    </c:plotArea>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06227162781125"/>
          <c:y val="5.8112537156097092E-2"/>
          <c:w val="0.79632117063798402"/>
          <c:h val="0.6416777031311458"/>
        </c:manualLayout>
      </c:layout>
      <c:lineChart>
        <c:grouping val="standard"/>
        <c:varyColors val="0"/>
        <c:ser>
          <c:idx val="0"/>
          <c:order val="0"/>
          <c:tx>
            <c:strRef>
              <c:f>Sheet3!$E$6</c:f>
              <c:strCache>
                <c:ptCount val="1"/>
                <c:pt idx="0">
                  <c:v>Adjusted base covariates*</c:v>
                </c:pt>
              </c:strCache>
            </c:strRef>
          </c:tx>
          <c:spPr>
            <a:ln>
              <a:solidFill>
                <a:schemeClr val="tx2"/>
              </a:solidFill>
            </a:ln>
          </c:spPr>
          <c:marker>
            <c:symbol val="diamond"/>
            <c:size val="10"/>
            <c:spPr>
              <a:solidFill>
                <a:srgbClr val="FFFF00"/>
              </a:solidFill>
            </c:spPr>
          </c:marker>
          <c:errBars>
            <c:errDir val="y"/>
            <c:errBarType val="both"/>
            <c:errValType val="cust"/>
            <c:noEndCap val="0"/>
            <c:plus>
              <c:numRef>
                <c:f>Figures!$K$7:$N$7</c:f>
                <c:numCache>
                  <c:formatCode>General</c:formatCode>
                  <c:ptCount val="4"/>
                  <c:pt idx="0">
                    <c:v>8.8000000000000007</c:v>
                  </c:pt>
                  <c:pt idx="1">
                    <c:v>8.6</c:v>
                  </c:pt>
                  <c:pt idx="2">
                    <c:v>8.7000000000000011</c:v>
                  </c:pt>
                  <c:pt idx="3">
                    <c:v>9.4</c:v>
                  </c:pt>
                </c:numCache>
              </c:numRef>
            </c:plus>
            <c:minus>
              <c:numRef>
                <c:f>Figures!$K$7:$N$7</c:f>
                <c:numCache>
                  <c:formatCode>General</c:formatCode>
                  <c:ptCount val="4"/>
                  <c:pt idx="0">
                    <c:v>8.8000000000000007</c:v>
                  </c:pt>
                  <c:pt idx="1">
                    <c:v>8.6</c:v>
                  </c:pt>
                  <c:pt idx="2">
                    <c:v>8.7000000000000011</c:v>
                  </c:pt>
                  <c:pt idx="3">
                    <c:v>9.4</c:v>
                  </c:pt>
                </c:numCache>
              </c:numRef>
            </c:minus>
            <c:spPr>
              <a:ln w="25400">
                <a:solidFill>
                  <a:schemeClr val="tx2"/>
                </a:solidFill>
              </a:ln>
            </c:spPr>
          </c:errBars>
          <c:cat>
            <c:strRef>
              <c:f>Sheet3!$F$5:$I$5</c:f>
              <c:strCache>
                <c:ptCount val="4"/>
                <c:pt idx="0">
                  <c:v>&lt;40</c:v>
                </c:pt>
                <c:pt idx="1">
                  <c:v>41-48</c:v>
                </c:pt>
                <c:pt idx="2">
                  <c:v>49-59</c:v>
                </c:pt>
                <c:pt idx="3">
                  <c:v>&gt;60</c:v>
                </c:pt>
              </c:strCache>
            </c:strRef>
          </c:cat>
          <c:val>
            <c:numRef>
              <c:f>Sheet3!$F$6:$I$6</c:f>
              <c:numCache>
                <c:formatCode>General</c:formatCode>
                <c:ptCount val="4"/>
                <c:pt idx="0">
                  <c:v>990.3</c:v>
                </c:pt>
                <c:pt idx="1">
                  <c:v>967.9</c:v>
                </c:pt>
                <c:pt idx="2">
                  <c:v>944.9</c:v>
                </c:pt>
                <c:pt idx="3">
                  <c:v>920.7</c:v>
                </c:pt>
              </c:numCache>
            </c:numRef>
          </c:val>
          <c:smooth val="0"/>
        </c:ser>
        <c:ser>
          <c:idx val="1"/>
          <c:order val="1"/>
          <c:tx>
            <c:strRef>
              <c:f>Sheet3!$E$7</c:f>
              <c:strCache>
                <c:ptCount val="1"/>
                <c:pt idx="0">
                  <c:v>Adj base cov*+LDLP</c:v>
                </c:pt>
              </c:strCache>
            </c:strRef>
          </c:tx>
          <c:marker>
            <c:symbol val="square"/>
            <c:size val="10"/>
          </c:marker>
          <c:errBars>
            <c:errDir val="y"/>
            <c:errBarType val="both"/>
            <c:errValType val="fixedVal"/>
            <c:noEndCap val="0"/>
            <c:val val="10"/>
            <c:spPr>
              <a:ln w="25400">
                <a:solidFill>
                  <a:schemeClr val="accent2"/>
                </a:solidFill>
              </a:ln>
            </c:spPr>
          </c:errBars>
          <c:cat>
            <c:strRef>
              <c:f>Sheet3!$F$5:$I$5</c:f>
              <c:strCache>
                <c:ptCount val="4"/>
                <c:pt idx="0">
                  <c:v>&lt;40</c:v>
                </c:pt>
                <c:pt idx="1">
                  <c:v>41-48</c:v>
                </c:pt>
                <c:pt idx="2">
                  <c:v>49-59</c:v>
                </c:pt>
                <c:pt idx="3">
                  <c:v>&gt;60</c:v>
                </c:pt>
              </c:strCache>
            </c:strRef>
          </c:cat>
          <c:val>
            <c:numRef>
              <c:f>Sheet3!$F$7:$I$7</c:f>
              <c:numCache>
                <c:formatCode>General</c:formatCode>
                <c:ptCount val="4"/>
                <c:pt idx="0">
                  <c:v>977.3</c:v>
                </c:pt>
                <c:pt idx="1">
                  <c:v>957.7</c:v>
                </c:pt>
                <c:pt idx="2">
                  <c:v>951.2</c:v>
                </c:pt>
                <c:pt idx="3">
                  <c:v>943.7</c:v>
                </c:pt>
              </c:numCache>
            </c:numRef>
          </c:val>
          <c:smooth val="0"/>
        </c:ser>
        <c:ser>
          <c:idx val="2"/>
          <c:order val="2"/>
          <c:tx>
            <c:strRef>
              <c:f>Sheet3!$E$8</c:f>
              <c:strCache>
                <c:ptCount val="1"/>
                <c:pt idx="0">
                  <c:v>Adj base cov* +HDLP</c:v>
                </c:pt>
              </c:strCache>
            </c:strRef>
          </c:tx>
          <c:marker>
            <c:symbol val="triangle"/>
            <c:size val="10"/>
          </c:marker>
          <c:errBars>
            <c:errDir val="y"/>
            <c:errBarType val="both"/>
            <c:errValType val="fixedVal"/>
            <c:noEndCap val="0"/>
            <c:val val="10"/>
            <c:spPr>
              <a:ln w="25400">
                <a:solidFill>
                  <a:schemeClr val="accent3"/>
                </a:solidFill>
              </a:ln>
            </c:spPr>
          </c:errBars>
          <c:cat>
            <c:strRef>
              <c:f>Sheet3!$F$5:$I$5</c:f>
              <c:strCache>
                <c:ptCount val="4"/>
                <c:pt idx="0">
                  <c:v>&lt;40</c:v>
                </c:pt>
                <c:pt idx="1">
                  <c:v>41-48</c:v>
                </c:pt>
                <c:pt idx="2">
                  <c:v>49-59</c:v>
                </c:pt>
                <c:pt idx="3">
                  <c:v>&gt;60</c:v>
                </c:pt>
              </c:strCache>
            </c:strRef>
          </c:cat>
          <c:val>
            <c:numRef>
              <c:f>Sheet3!$F$8:$I$8</c:f>
              <c:numCache>
                <c:formatCode>General</c:formatCode>
                <c:ptCount val="4"/>
                <c:pt idx="0">
                  <c:v>971.2</c:v>
                </c:pt>
                <c:pt idx="1">
                  <c:v>961.3</c:v>
                </c:pt>
                <c:pt idx="2">
                  <c:v>949.9</c:v>
                </c:pt>
                <c:pt idx="3">
                  <c:v>941.5</c:v>
                </c:pt>
              </c:numCache>
            </c:numRef>
          </c:val>
          <c:smooth val="0"/>
        </c:ser>
        <c:ser>
          <c:idx val="3"/>
          <c:order val="3"/>
          <c:tx>
            <c:strRef>
              <c:f>Sheet3!$E$9</c:f>
              <c:strCache>
                <c:ptCount val="1"/>
                <c:pt idx="0">
                  <c:v>Adj base cov* +LDLP+HDLP</c:v>
                </c:pt>
              </c:strCache>
            </c:strRef>
          </c:tx>
          <c:marker>
            <c:symbol val="circle"/>
            <c:size val="10"/>
            <c:spPr>
              <a:solidFill>
                <a:schemeClr val="tx1"/>
              </a:solidFill>
            </c:spPr>
          </c:marker>
          <c:errBars>
            <c:errDir val="y"/>
            <c:errBarType val="both"/>
            <c:errValType val="cust"/>
            <c:noEndCap val="0"/>
            <c:plus>
              <c:numRef>
                <c:f>Figures!$K$9:$N$9</c:f>
                <c:numCache>
                  <c:formatCode>General</c:formatCode>
                  <c:ptCount val="4"/>
                  <c:pt idx="0">
                    <c:v>10</c:v>
                  </c:pt>
                  <c:pt idx="1">
                    <c:v>8.8000000000000007</c:v>
                  </c:pt>
                  <c:pt idx="2">
                    <c:v>8.7000000000000011</c:v>
                  </c:pt>
                  <c:pt idx="3">
                    <c:v>11</c:v>
                  </c:pt>
                </c:numCache>
              </c:numRef>
            </c:plus>
            <c:minus>
              <c:numRef>
                <c:f>Figures!$K$9:$N$9</c:f>
                <c:numCache>
                  <c:formatCode>General</c:formatCode>
                  <c:ptCount val="4"/>
                  <c:pt idx="0">
                    <c:v>10</c:v>
                  </c:pt>
                  <c:pt idx="1">
                    <c:v>8.8000000000000007</c:v>
                  </c:pt>
                  <c:pt idx="2">
                    <c:v>8.7000000000000011</c:v>
                  </c:pt>
                  <c:pt idx="3">
                    <c:v>11</c:v>
                  </c:pt>
                </c:numCache>
              </c:numRef>
            </c:minus>
            <c:spPr>
              <a:ln w="25400">
                <a:solidFill>
                  <a:schemeClr val="accent4"/>
                </a:solidFill>
              </a:ln>
            </c:spPr>
          </c:errBars>
          <c:cat>
            <c:strRef>
              <c:f>Sheet3!$F$5:$I$5</c:f>
              <c:strCache>
                <c:ptCount val="4"/>
                <c:pt idx="0">
                  <c:v>&lt;40</c:v>
                </c:pt>
                <c:pt idx="1">
                  <c:v>41-48</c:v>
                </c:pt>
                <c:pt idx="2">
                  <c:v>49-59</c:v>
                </c:pt>
                <c:pt idx="3">
                  <c:v>&gt;60</c:v>
                </c:pt>
              </c:strCache>
            </c:strRef>
          </c:cat>
          <c:val>
            <c:numRef>
              <c:f>Sheet3!$F$9:$I$9</c:f>
              <c:numCache>
                <c:formatCode>General</c:formatCode>
                <c:ptCount val="4"/>
                <c:pt idx="0">
                  <c:v>959.2</c:v>
                </c:pt>
                <c:pt idx="1">
                  <c:v>951.5</c:v>
                </c:pt>
                <c:pt idx="2">
                  <c:v>955.9</c:v>
                </c:pt>
                <c:pt idx="3">
                  <c:v>963.2</c:v>
                </c:pt>
              </c:numCache>
            </c:numRef>
          </c:val>
          <c:smooth val="0"/>
        </c:ser>
        <c:dLbls>
          <c:showLegendKey val="0"/>
          <c:showVal val="0"/>
          <c:showCatName val="0"/>
          <c:showSerName val="0"/>
          <c:showPercent val="0"/>
          <c:showBubbleSize val="0"/>
        </c:dLbls>
        <c:marker val="1"/>
        <c:smooth val="0"/>
        <c:axId val="149216640"/>
        <c:axId val="149235200"/>
      </c:lineChart>
      <c:catAx>
        <c:axId val="149216640"/>
        <c:scaling>
          <c:orientation val="minMax"/>
        </c:scaling>
        <c:delete val="0"/>
        <c:axPos val="b"/>
        <c:title>
          <c:tx>
            <c:rich>
              <a:bodyPr/>
              <a:lstStyle/>
              <a:p>
                <a:pPr>
                  <a:defRPr/>
                </a:pPr>
                <a:r>
                  <a:rPr lang="en-US"/>
                  <a:t>Quartiles of HDLC (mg/dl) </a:t>
                </a:r>
              </a:p>
            </c:rich>
          </c:tx>
          <c:layout/>
          <c:overlay val="0"/>
        </c:title>
        <c:majorTickMark val="out"/>
        <c:minorTickMark val="none"/>
        <c:tickLblPos val="nextTo"/>
        <c:crossAx val="149235200"/>
        <c:crosses val="autoZero"/>
        <c:auto val="1"/>
        <c:lblAlgn val="ctr"/>
        <c:lblOffset val="100"/>
        <c:noMultiLvlLbl val="0"/>
      </c:catAx>
      <c:valAx>
        <c:axId val="149235200"/>
        <c:scaling>
          <c:orientation val="minMax"/>
          <c:max val="1010"/>
          <c:min val="910"/>
        </c:scaling>
        <c:delete val="0"/>
        <c:axPos val="l"/>
        <c:majorGridlines/>
        <c:title>
          <c:tx>
            <c:rich>
              <a:bodyPr rot="0" vert="wordArtVert"/>
              <a:lstStyle/>
              <a:p>
                <a:pPr>
                  <a:defRPr/>
                </a:pPr>
                <a:r>
                  <a:rPr lang="en-US"/>
                  <a:t>CIMT µm</a:t>
                </a:r>
              </a:p>
            </c:rich>
          </c:tx>
          <c:layout/>
          <c:overlay val="0"/>
        </c:title>
        <c:numFmt formatCode="General" sourceLinked="1"/>
        <c:majorTickMark val="out"/>
        <c:minorTickMark val="none"/>
        <c:tickLblPos val="nextTo"/>
        <c:crossAx val="149216640"/>
        <c:crosses val="autoZero"/>
        <c:crossBetween val="between"/>
        <c:majorUnit val="20"/>
      </c:valAx>
      <c:spPr>
        <a:noFill/>
        <a:ln w="25400">
          <a:noFill/>
        </a:ln>
      </c:spPr>
    </c:plotArea>
    <c:legend>
      <c:legendPos val="b"/>
      <c:layout/>
      <c:overlay val="0"/>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002838456077455"/>
          <c:y val="3.4778172889679118E-2"/>
          <c:w val="0.82667412111225702"/>
          <c:h val="0.65648759630852604"/>
        </c:manualLayout>
      </c:layout>
      <c:lineChart>
        <c:grouping val="standard"/>
        <c:varyColors val="0"/>
        <c:ser>
          <c:idx val="0"/>
          <c:order val="0"/>
          <c:tx>
            <c:strRef>
              <c:f>Sheet3!$O$6</c:f>
              <c:strCache>
                <c:ptCount val="1"/>
                <c:pt idx="0">
                  <c:v>Adjusted base covariates*</c:v>
                </c:pt>
              </c:strCache>
            </c:strRef>
          </c:tx>
          <c:spPr>
            <a:ln>
              <a:solidFill>
                <a:schemeClr val="tx2"/>
              </a:solidFill>
            </a:ln>
          </c:spPr>
          <c:marker>
            <c:symbol val="diamond"/>
            <c:size val="10"/>
            <c:spPr>
              <a:solidFill>
                <a:srgbClr val="FFFF00"/>
              </a:solidFill>
            </c:spPr>
          </c:marker>
          <c:errBars>
            <c:errDir val="y"/>
            <c:errBarType val="both"/>
            <c:errValType val="cust"/>
            <c:noEndCap val="0"/>
            <c:plus>
              <c:numRef>
                <c:f>Sheet3!$T$6:$W$6</c:f>
                <c:numCache>
                  <c:formatCode>General</c:formatCode>
                  <c:ptCount val="4"/>
                  <c:pt idx="0">
                    <c:v>8.8000000000000007</c:v>
                  </c:pt>
                  <c:pt idx="1">
                    <c:v>8.6</c:v>
                  </c:pt>
                  <c:pt idx="2">
                    <c:v>8.7000000000000011</c:v>
                  </c:pt>
                  <c:pt idx="3">
                    <c:v>9.2000000000000011</c:v>
                  </c:pt>
                </c:numCache>
              </c:numRef>
            </c:plus>
            <c:minus>
              <c:numRef>
                <c:f>Sheet3!$T$6:$W$6</c:f>
                <c:numCache>
                  <c:formatCode>General</c:formatCode>
                  <c:ptCount val="4"/>
                  <c:pt idx="0">
                    <c:v>8.8000000000000007</c:v>
                  </c:pt>
                  <c:pt idx="1">
                    <c:v>8.6</c:v>
                  </c:pt>
                  <c:pt idx="2">
                    <c:v>8.7000000000000011</c:v>
                  </c:pt>
                  <c:pt idx="3">
                    <c:v>9.2000000000000011</c:v>
                  </c:pt>
                </c:numCache>
              </c:numRef>
            </c:minus>
            <c:spPr>
              <a:ln w="25400">
                <a:solidFill>
                  <a:schemeClr val="accent1"/>
                </a:solidFill>
              </a:ln>
            </c:spPr>
          </c:errBars>
          <c:cat>
            <c:strRef>
              <c:f>Sheet3!$P$5:$S$5</c:f>
              <c:strCache>
                <c:ptCount val="4"/>
                <c:pt idx="0">
                  <c:v>≤29</c:v>
                </c:pt>
                <c:pt idx="1">
                  <c:v>29.1-33.1</c:v>
                </c:pt>
                <c:pt idx="2">
                  <c:v>33.2-37.8</c:v>
                </c:pt>
                <c:pt idx="3">
                  <c:v>&gt;37.9</c:v>
                </c:pt>
              </c:strCache>
            </c:strRef>
          </c:cat>
          <c:val>
            <c:numRef>
              <c:f>Sheet3!$P$6:$S$6</c:f>
              <c:numCache>
                <c:formatCode>General</c:formatCode>
                <c:ptCount val="4"/>
                <c:pt idx="0">
                  <c:v>998.2</c:v>
                </c:pt>
                <c:pt idx="1">
                  <c:v>961.7</c:v>
                </c:pt>
                <c:pt idx="2">
                  <c:v>942.4</c:v>
                </c:pt>
                <c:pt idx="3">
                  <c:v>924.4</c:v>
                </c:pt>
              </c:numCache>
            </c:numRef>
          </c:val>
          <c:smooth val="0"/>
        </c:ser>
        <c:ser>
          <c:idx val="1"/>
          <c:order val="1"/>
          <c:tx>
            <c:strRef>
              <c:f>Sheet3!$O$7</c:f>
              <c:strCache>
                <c:ptCount val="1"/>
                <c:pt idx="0">
                  <c:v>Adj base cov*+LDLP</c:v>
                </c:pt>
              </c:strCache>
            </c:strRef>
          </c:tx>
          <c:marker>
            <c:symbol val="square"/>
            <c:size val="10"/>
          </c:marker>
          <c:errBars>
            <c:errDir val="y"/>
            <c:errBarType val="both"/>
            <c:errValType val="cust"/>
            <c:noEndCap val="0"/>
            <c:plus>
              <c:numRef>
                <c:f>Figures!$K$8:$N$8</c:f>
                <c:numCache>
                  <c:formatCode>General</c:formatCode>
                  <c:ptCount val="4"/>
                  <c:pt idx="0">
                    <c:v>8.8000000000000007</c:v>
                  </c:pt>
                  <c:pt idx="1">
                    <c:v>8.6</c:v>
                  </c:pt>
                  <c:pt idx="2">
                    <c:v>8.6</c:v>
                  </c:pt>
                  <c:pt idx="3">
                    <c:v>9.7000000000000011</c:v>
                  </c:pt>
                </c:numCache>
              </c:numRef>
            </c:plus>
            <c:minus>
              <c:numRef>
                <c:f>Figures!$K$8:$N$8</c:f>
                <c:numCache>
                  <c:formatCode>General</c:formatCode>
                  <c:ptCount val="4"/>
                  <c:pt idx="0">
                    <c:v>8.8000000000000007</c:v>
                  </c:pt>
                  <c:pt idx="1">
                    <c:v>8.6</c:v>
                  </c:pt>
                  <c:pt idx="2">
                    <c:v>8.6</c:v>
                  </c:pt>
                  <c:pt idx="3">
                    <c:v>9.7000000000000011</c:v>
                  </c:pt>
                </c:numCache>
              </c:numRef>
            </c:minus>
            <c:spPr>
              <a:ln w="25400">
                <a:solidFill>
                  <a:schemeClr val="accent2"/>
                </a:solidFill>
              </a:ln>
            </c:spPr>
          </c:errBars>
          <c:cat>
            <c:strRef>
              <c:f>Sheet3!$P$5:$S$5</c:f>
              <c:strCache>
                <c:ptCount val="4"/>
                <c:pt idx="0">
                  <c:v>≤29</c:v>
                </c:pt>
                <c:pt idx="1">
                  <c:v>29.1-33.1</c:v>
                </c:pt>
                <c:pt idx="2">
                  <c:v>33.2-37.8</c:v>
                </c:pt>
                <c:pt idx="3">
                  <c:v>&gt;37.9</c:v>
                </c:pt>
              </c:strCache>
            </c:strRef>
          </c:cat>
          <c:val>
            <c:numRef>
              <c:f>Sheet3!$P$7:$S$7</c:f>
              <c:numCache>
                <c:formatCode>General</c:formatCode>
                <c:ptCount val="4"/>
                <c:pt idx="0">
                  <c:v>984.3</c:v>
                </c:pt>
                <c:pt idx="1">
                  <c:v>960.5</c:v>
                </c:pt>
                <c:pt idx="2">
                  <c:v>948.8</c:v>
                </c:pt>
                <c:pt idx="3">
                  <c:v>936.1</c:v>
                </c:pt>
              </c:numCache>
            </c:numRef>
          </c:val>
          <c:smooth val="0"/>
        </c:ser>
        <c:ser>
          <c:idx val="3"/>
          <c:order val="2"/>
          <c:tx>
            <c:strRef>
              <c:f>Sheet3!$O$8</c:f>
              <c:strCache>
                <c:ptCount val="1"/>
                <c:pt idx="0">
                  <c:v>Adj base cov* +HDL-C</c:v>
                </c:pt>
              </c:strCache>
            </c:strRef>
          </c:tx>
          <c:spPr>
            <a:ln>
              <a:solidFill>
                <a:schemeClr val="accent1"/>
              </a:solidFill>
            </a:ln>
          </c:spPr>
          <c:marker>
            <c:symbol val="triangle"/>
            <c:size val="10"/>
            <c:spPr>
              <a:solidFill>
                <a:schemeClr val="accent3"/>
              </a:solidFill>
            </c:spPr>
          </c:marker>
          <c:errBars>
            <c:errDir val="y"/>
            <c:errBarType val="both"/>
            <c:errValType val="cust"/>
            <c:noEndCap val="0"/>
            <c:plus>
              <c:numRef>
                <c:f>Sheet3!$T$9:$W$9</c:f>
                <c:numCache>
                  <c:formatCode>General</c:formatCode>
                  <c:ptCount val="4"/>
                  <c:pt idx="0">
                    <c:v>9.8000000000000007</c:v>
                  </c:pt>
                  <c:pt idx="1">
                    <c:v>8.7000000000000011</c:v>
                  </c:pt>
                  <c:pt idx="2">
                    <c:v>8.7000000000000011</c:v>
                  </c:pt>
                  <c:pt idx="3">
                    <c:v>10.3</c:v>
                  </c:pt>
                </c:numCache>
              </c:numRef>
            </c:plus>
            <c:minus>
              <c:numRef>
                <c:f>Sheet3!$T$9:$W$9</c:f>
                <c:numCache>
                  <c:formatCode>General</c:formatCode>
                  <c:ptCount val="4"/>
                  <c:pt idx="0">
                    <c:v>9.8000000000000007</c:v>
                  </c:pt>
                  <c:pt idx="1">
                    <c:v>8.7000000000000011</c:v>
                  </c:pt>
                  <c:pt idx="2">
                    <c:v>8.7000000000000011</c:v>
                  </c:pt>
                  <c:pt idx="3">
                    <c:v>10.3</c:v>
                  </c:pt>
                </c:numCache>
              </c:numRef>
            </c:minus>
            <c:spPr>
              <a:ln>
                <a:solidFill>
                  <a:srgbClr val="7030A0"/>
                </a:solidFill>
              </a:ln>
            </c:spPr>
          </c:errBars>
          <c:cat>
            <c:strRef>
              <c:f>Sheet3!$P$5:$S$5</c:f>
              <c:strCache>
                <c:ptCount val="4"/>
                <c:pt idx="0">
                  <c:v>≤29</c:v>
                </c:pt>
                <c:pt idx="1">
                  <c:v>29.1-33.1</c:v>
                </c:pt>
                <c:pt idx="2">
                  <c:v>33.2-37.8</c:v>
                </c:pt>
                <c:pt idx="3">
                  <c:v>&gt;37.9</c:v>
                </c:pt>
              </c:strCache>
            </c:strRef>
          </c:cat>
          <c:val>
            <c:numRef>
              <c:f>Sheet3!$P$8:$S$8</c:f>
              <c:numCache>
                <c:formatCode>General</c:formatCode>
                <c:ptCount val="4"/>
                <c:pt idx="0">
                  <c:v>985</c:v>
                </c:pt>
                <c:pt idx="1">
                  <c:v>956.4</c:v>
                </c:pt>
                <c:pt idx="2">
                  <c:v>944.2</c:v>
                </c:pt>
                <c:pt idx="3">
                  <c:v>938</c:v>
                </c:pt>
              </c:numCache>
            </c:numRef>
          </c:val>
          <c:smooth val="0"/>
        </c:ser>
        <c:ser>
          <c:idx val="2"/>
          <c:order val="3"/>
          <c:tx>
            <c:strRef>
              <c:f>Sheet3!$O$9</c:f>
              <c:strCache>
                <c:ptCount val="1"/>
                <c:pt idx="0">
                  <c:v>Adj base cov* +LDL-P+HDL-C</c:v>
                </c:pt>
              </c:strCache>
            </c:strRef>
          </c:tx>
          <c:spPr>
            <a:ln>
              <a:solidFill>
                <a:schemeClr val="accent1"/>
              </a:solidFill>
            </a:ln>
          </c:spPr>
          <c:marker>
            <c:symbol val="circle"/>
            <c:size val="10"/>
            <c:spPr>
              <a:solidFill>
                <a:schemeClr val="tx1"/>
              </a:solidFill>
            </c:spPr>
          </c:marker>
          <c:errBars>
            <c:errDir val="y"/>
            <c:errBarType val="both"/>
            <c:errValType val="cust"/>
            <c:noEndCap val="0"/>
            <c:plus>
              <c:numLit>
                <c:formatCode>General</c:formatCode>
                <c:ptCount val="1"/>
                <c:pt idx="0">
                  <c:v>1</c:v>
                </c:pt>
              </c:numLit>
            </c:plus>
            <c:minus>
              <c:numLit>
                <c:formatCode>General</c:formatCode>
                <c:ptCount val="1"/>
                <c:pt idx="0">
                  <c:v>1</c:v>
                </c:pt>
              </c:numLit>
            </c:minus>
            <c:spPr>
              <a:ln>
                <a:solidFill>
                  <a:schemeClr val="tx1"/>
                </a:solidFill>
              </a:ln>
            </c:spPr>
          </c:errBars>
          <c:cat>
            <c:strRef>
              <c:f>Sheet3!$P$5:$S$5</c:f>
              <c:strCache>
                <c:ptCount val="4"/>
                <c:pt idx="0">
                  <c:v>≤29</c:v>
                </c:pt>
                <c:pt idx="1">
                  <c:v>29.1-33.1</c:v>
                </c:pt>
                <c:pt idx="2">
                  <c:v>33.2-37.8</c:v>
                </c:pt>
                <c:pt idx="3">
                  <c:v>&gt;37.9</c:v>
                </c:pt>
              </c:strCache>
            </c:strRef>
          </c:cat>
          <c:val>
            <c:numRef>
              <c:f>Sheet3!$P$9:$S$9</c:f>
              <c:numCache>
                <c:formatCode>General</c:formatCode>
                <c:ptCount val="4"/>
                <c:pt idx="0">
                  <c:v>981.9</c:v>
                </c:pt>
                <c:pt idx="1">
                  <c:v>959.4</c:v>
                </c:pt>
                <c:pt idx="2">
                  <c:v>949.1</c:v>
                </c:pt>
                <c:pt idx="3">
                  <c:v>938.7</c:v>
                </c:pt>
              </c:numCache>
            </c:numRef>
          </c:val>
          <c:smooth val="0"/>
        </c:ser>
        <c:dLbls>
          <c:showLegendKey val="0"/>
          <c:showVal val="0"/>
          <c:showCatName val="0"/>
          <c:showSerName val="0"/>
          <c:showPercent val="0"/>
          <c:showBubbleSize val="0"/>
        </c:dLbls>
        <c:marker val="1"/>
        <c:smooth val="0"/>
        <c:axId val="149303680"/>
        <c:axId val="149305600"/>
      </c:lineChart>
      <c:catAx>
        <c:axId val="149303680"/>
        <c:scaling>
          <c:orientation val="minMax"/>
        </c:scaling>
        <c:delete val="0"/>
        <c:axPos val="b"/>
        <c:title>
          <c:tx>
            <c:rich>
              <a:bodyPr/>
              <a:lstStyle/>
              <a:p>
                <a:pPr>
                  <a:defRPr/>
                </a:pPr>
                <a:r>
                  <a:rPr lang="en-US" dirty="0"/>
                  <a:t>Quartiles of HDLP </a:t>
                </a:r>
                <a:r>
                  <a:rPr lang="en-US" dirty="0" smtClean="0"/>
                  <a:t>(µ</a:t>
                </a:r>
                <a:r>
                  <a:rPr lang="en-US" dirty="0" err="1" smtClean="0"/>
                  <a:t>mol</a:t>
                </a:r>
                <a:r>
                  <a:rPr lang="en-US" dirty="0" smtClean="0"/>
                  <a:t>//l) </a:t>
                </a:r>
                <a:endParaRPr lang="en-US" dirty="0"/>
              </a:p>
            </c:rich>
          </c:tx>
          <c:layout/>
          <c:overlay val="0"/>
        </c:title>
        <c:majorTickMark val="out"/>
        <c:minorTickMark val="none"/>
        <c:tickLblPos val="nextTo"/>
        <c:crossAx val="149305600"/>
        <c:crosses val="autoZero"/>
        <c:auto val="1"/>
        <c:lblAlgn val="ctr"/>
        <c:lblOffset val="100"/>
        <c:noMultiLvlLbl val="0"/>
      </c:catAx>
      <c:valAx>
        <c:axId val="149305600"/>
        <c:scaling>
          <c:orientation val="minMax"/>
          <c:max val="1010"/>
          <c:min val="910"/>
        </c:scaling>
        <c:delete val="0"/>
        <c:axPos val="l"/>
        <c:majorGridlines/>
        <c:title>
          <c:tx>
            <c:rich>
              <a:bodyPr rot="0" vert="wordArtVert"/>
              <a:lstStyle/>
              <a:p>
                <a:pPr>
                  <a:defRPr/>
                </a:pPr>
                <a:r>
                  <a:rPr lang="en-US" dirty="0"/>
                  <a:t>CIMT µm</a:t>
                </a:r>
              </a:p>
            </c:rich>
          </c:tx>
          <c:layout/>
          <c:overlay val="0"/>
        </c:title>
        <c:numFmt formatCode="General" sourceLinked="1"/>
        <c:majorTickMark val="out"/>
        <c:minorTickMark val="none"/>
        <c:tickLblPos val="nextTo"/>
        <c:crossAx val="149303680"/>
        <c:crosses val="autoZero"/>
        <c:crossBetween val="between"/>
        <c:majorUnit val="20"/>
      </c:valAx>
      <c:spPr>
        <a:noFill/>
        <a:ln w="25400">
          <a:noFill/>
        </a:ln>
      </c:spPr>
    </c:plotArea>
    <c:legend>
      <c:legendPos val="b"/>
      <c:layout/>
      <c:overlay val="0"/>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006227162781122"/>
          <c:y val="5.8112537156097085E-2"/>
          <c:w val="0.79632117063798402"/>
          <c:h val="0.6416777031311458"/>
        </c:manualLayout>
      </c:layout>
      <c:lineChart>
        <c:grouping val="standard"/>
        <c:varyColors val="0"/>
        <c:ser>
          <c:idx val="0"/>
          <c:order val="0"/>
          <c:tx>
            <c:strRef>
              <c:f>Sheet3!$E$6</c:f>
              <c:strCache>
                <c:ptCount val="1"/>
                <c:pt idx="0">
                  <c:v>Adjusted base covariates*</c:v>
                </c:pt>
              </c:strCache>
            </c:strRef>
          </c:tx>
          <c:spPr>
            <a:ln>
              <a:solidFill>
                <a:schemeClr val="tx2"/>
              </a:solidFill>
            </a:ln>
          </c:spPr>
          <c:marker>
            <c:symbol val="diamond"/>
            <c:size val="10"/>
            <c:spPr>
              <a:solidFill>
                <a:srgbClr val="FFFF00"/>
              </a:solidFill>
            </c:spPr>
          </c:marker>
          <c:errBars>
            <c:errDir val="y"/>
            <c:errBarType val="both"/>
            <c:errValType val="cust"/>
            <c:noEndCap val="0"/>
            <c:plus>
              <c:numRef>
                <c:f>Figures!$K$7:$N$7</c:f>
                <c:numCache>
                  <c:formatCode>General</c:formatCode>
                  <c:ptCount val="4"/>
                  <c:pt idx="0">
                    <c:v>8.8000000000000007</c:v>
                  </c:pt>
                  <c:pt idx="1">
                    <c:v>8.6</c:v>
                  </c:pt>
                  <c:pt idx="2">
                    <c:v>8.7000000000000011</c:v>
                  </c:pt>
                  <c:pt idx="3">
                    <c:v>9.4</c:v>
                  </c:pt>
                </c:numCache>
              </c:numRef>
            </c:plus>
            <c:minus>
              <c:numRef>
                <c:f>Figures!$K$7:$N$7</c:f>
                <c:numCache>
                  <c:formatCode>General</c:formatCode>
                  <c:ptCount val="4"/>
                  <c:pt idx="0">
                    <c:v>8.8000000000000007</c:v>
                  </c:pt>
                  <c:pt idx="1">
                    <c:v>8.6</c:v>
                  </c:pt>
                  <c:pt idx="2">
                    <c:v>8.7000000000000011</c:v>
                  </c:pt>
                  <c:pt idx="3">
                    <c:v>9.4</c:v>
                  </c:pt>
                </c:numCache>
              </c:numRef>
            </c:minus>
            <c:spPr>
              <a:ln w="25400">
                <a:solidFill>
                  <a:schemeClr val="tx2"/>
                </a:solidFill>
              </a:ln>
            </c:spPr>
          </c:errBars>
          <c:cat>
            <c:strRef>
              <c:f>Sheet3!$F$5:$I$5</c:f>
              <c:strCache>
                <c:ptCount val="4"/>
                <c:pt idx="0">
                  <c:v>&lt;40</c:v>
                </c:pt>
                <c:pt idx="1">
                  <c:v>41-48</c:v>
                </c:pt>
                <c:pt idx="2">
                  <c:v>49-59</c:v>
                </c:pt>
                <c:pt idx="3">
                  <c:v>&gt;60</c:v>
                </c:pt>
              </c:strCache>
            </c:strRef>
          </c:cat>
          <c:val>
            <c:numRef>
              <c:f>Sheet3!$F$6:$I$6</c:f>
              <c:numCache>
                <c:formatCode>General</c:formatCode>
                <c:ptCount val="4"/>
                <c:pt idx="0">
                  <c:v>990.3</c:v>
                </c:pt>
                <c:pt idx="1">
                  <c:v>967.9</c:v>
                </c:pt>
                <c:pt idx="2">
                  <c:v>944.9</c:v>
                </c:pt>
                <c:pt idx="3">
                  <c:v>920.7</c:v>
                </c:pt>
              </c:numCache>
            </c:numRef>
          </c:val>
          <c:smooth val="0"/>
        </c:ser>
        <c:ser>
          <c:idx val="1"/>
          <c:order val="1"/>
          <c:tx>
            <c:strRef>
              <c:f>Sheet3!$E$7</c:f>
              <c:strCache>
                <c:ptCount val="1"/>
                <c:pt idx="0">
                  <c:v>Adj base cov*+LDLP</c:v>
                </c:pt>
              </c:strCache>
            </c:strRef>
          </c:tx>
          <c:marker>
            <c:symbol val="square"/>
            <c:size val="10"/>
          </c:marker>
          <c:errBars>
            <c:errDir val="y"/>
            <c:errBarType val="both"/>
            <c:errValType val="fixedVal"/>
            <c:noEndCap val="0"/>
            <c:val val="10"/>
            <c:spPr>
              <a:ln w="25400">
                <a:solidFill>
                  <a:schemeClr val="accent2"/>
                </a:solidFill>
              </a:ln>
            </c:spPr>
          </c:errBars>
          <c:cat>
            <c:strRef>
              <c:f>Sheet3!$F$5:$I$5</c:f>
              <c:strCache>
                <c:ptCount val="4"/>
                <c:pt idx="0">
                  <c:v>&lt;40</c:v>
                </c:pt>
                <c:pt idx="1">
                  <c:v>41-48</c:v>
                </c:pt>
                <c:pt idx="2">
                  <c:v>49-59</c:v>
                </c:pt>
                <c:pt idx="3">
                  <c:v>&gt;60</c:v>
                </c:pt>
              </c:strCache>
            </c:strRef>
          </c:cat>
          <c:val>
            <c:numRef>
              <c:f>Sheet3!$F$7:$I$7</c:f>
              <c:numCache>
                <c:formatCode>General</c:formatCode>
                <c:ptCount val="4"/>
                <c:pt idx="0">
                  <c:v>977.3</c:v>
                </c:pt>
                <c:pt idx="1">
                  <c:v>957.7</c:v>
                </c:pt>
                <c:pt idx="2">
                  <c:v>951.2</c:v>
                </c:pt>
                <c:pt idx="3">
                  <c:v>943.7</c:v>
                </c:pt>
              </c:numCache>
            </c:numRef>
          </c:val>
          <c:smooth val="0"/>
        </c:ser>
        <c:ser>
          <c:idx val="2"/>
          <c:order val="2"/>
          <c:tx>
            <c:strRef>
              <c:f>Sheet3!$E$8</c:f>
              <c:strCache>
                <c:ptCount val="1"/>
                <c:pt idx="0">
                  <c:v>Adj base cov* +HDLP</c:v>
                </c:pt>
              </c:strCache>
            </c:strRef>
          </c:tx>
          <c:marker>
            <c:symbol val="triangle"/>
            <c:size val="10"/>
          </c:marker>
          <c:errBars>
            <c:errDir val="y"/>
            <c:errBarType val="both"/>
            <c:errValType val="fixedVal"/>
            <c:noEndCap val="0"/>
            <c:val val="10"/>
            <c:spPr>
              <a:ln w="25400">
                <a:solidFill>
                  <a:schemeClr val="accent3"/>
                </a:solidFill>
              </a:ln>
            </c:spPr>
          </c:errBars>
          <c:cat>
            <c:strRef>
              <c:f>Sheet3!$F$5:$I$5</c:f>
              <c:strCache>
                <c:ptCount val="4"/>
                <c:pt idx="0">
                  <c:v>&lt;40</c:v>
                </c:pt>
                <c:pt idx="1">
                  <c:v>41-48</c:v>
                </c:pt>
                <c:pt idx="2">
                  <c:v>49-59</c:v>
                </c:pt>
                <c:pt idx="3">
                  <c:v>&gt;60</c:v>
                </c:pt>
              </c:strCache>
            </c:strRef>
          </c:cat>
          <c:val>
            <c:numRef>
              <c:f>Sheet3!$F$8:$I$8</c:f>
              <c:numCache>
                <c:formatCode>General</c:formatCode>
                <c:ptCount val="4"/>
                <c:pt idx="0">
                  <c:v>971.2</c:v>
                </c:pt>
                <c:pt idx="1">
                  <c:v>961.3</c:v>
                </c:pt>
                <c:pt idx="2">
                  <c:v>949.9</c:v>
                </c:pt>
                <c:pt idx="3">
                  <c:v>941.5</c:v>
                </c:pt>
              </c:numCache>
            </c:numRef>
          </c:val>
          <c:smooth val="0"/>
        </c:ser>
        <c:ser>
          <c:idx val="3"/>
          <c:order val="3"/>
          <c:tx>
            <c:strRef>
              <c:f>Sheet3!$E$9</c:f>
              <c:strCache>
                <c:ptCount val="1"/>
                <c:pt idx="0">
                  <c:v>Adj base cov* +LDLP+HDLP</c:v>
                </c:pt>
              </c:strCache>
            </c:strRef>
          </c:tx>
          <c:marker>
            <c:symbol val="circle"/>
            <c:size val="10"/>
            <c:spPr>
              <a:solidFill>
                <a:schemeClr val="tx1"/>
              </a:solidFill>
            </c:spPr>
          </c:marker>
          <c:errBars>
            <c:errDir val="y"/>
            <c:errBarType val="both"/>
            <c:errValType val="cust"/>
            <c:noEndCap val="0"/>
            <c:plus>
              <c:numRef>
                <c:f>Figures!$K$9:$N$9</c:f>
                <c:numCache>
                  <c:formatCode>General</c:formatCode>
                  <c:ptCount val="4"/>
                  <c:pt idx="0">
                    <c:v>10</c:v>
                  </c:pt>
                  <c:pt idx="1">
                    <c:v>8.8000000000000007</c:v>
                  </c:pt>
                  <c:pt idx="2">
                    <c:v>8.7000000000000011</c:v>
                  </c:pt>
                  <c:pt idx="3">
                    <c:v>11</c:v>
                  </c:pt>
                </c:numCache>
              </c:numRef>
            </c:plus>
            <c:minus>
              <c:numRef>
                <c:f>Figures!$K$9:$N$9</c:f>
                <c:numCache>
                  <c:formatCode>General</c:formatCode>
                  <c:ptCount val="4"/>
                  <c:pt idx="0">
                    <c:v>10</c:v>
                  </c:pt>
                  <c:pt idx="1">
                    <c:v>8.8000000000000007</c:v>
                  </c:pt>
                  <c:pt idx="2">
                    <c:v>8.7000000000000011</c:v>
                  </c:pt>
                  <c:pt idx="3">
                    <c:v>11</c:v>
                  </c:pt>
                </c:numCache>
              </c:numRef>
            </c:minus>
            <c:spPr>
              <a:ln w="25400">
                <a:solidFill>
                  <a:schemeClr val="accent4"/>
                </a:solidFill>
              </a:ln>
            </c:spPr>
          </c:errBars>
          <c:cat>
            <c:strRef>
              <c:f>Sheet3!$F$5:$I$5</c:f>
              <c:strCache>
                <c:ptCount val="4"/>
                <c:pt idx="0">
                  <c:v>&lt;40</c:v>
                </c:pt>
                <c:pt idx="1">
                  <c:v>41-48</c:v>
                </c:pt>
                <c:pt idx="2">
                  <c:v>49-59</c:v>
                </c:pt>
                <c:pt idx="3">
                  <c:v>&gt;60</c:v>
                </c:pt>
              </c:strCache>
            </c:strRef>
          </c:cat>
          <c:val>
            <c:numRef>
              <c:f>Sheet3!$F$9:$I$9</c:f>
              <c:numCache>
                <c:formatCode>General</c:formatCode>
                <c:ptCount val="4"/>
                <c:pt idx="0">
                  <c:v>959.2</c:v>
                </c:pt>
                <c:pt idx="1">
                  <c:v>951.5</c:v>
                </c:pt>
                <c:pt idx="2">
                  <c:v>955.9</c:v>
                </c:pt>
                <c:pt idx="3">
                  <c:v>963.2</c:v>
                </c:pt>
              </c:numCache>
            </c:numRef>
          </c:val>
          <c:smooth val="0"/>
        </c:ser>
        <c:dLbls>
          <c:showLegendKey val="0"/>
          <c:showVal val="0"/>
          <c:showCatName val="0"/>
          <c:showSerName val="0"/>
          <c:showPercent val="0"/>
          <c:showBubbleSize val="0"/>
        </c:dLbls>
        <c:marker val="1"/>
        <c:smooth val="0"/>
        <c:axId val="149636224"/>
        <c:axId val="149637760"/>
      </c:lineChart>
      <c:catAx>
        <c:axId val="149636224"/>
        <c:scaling>
          <c:orientation val="minMax"/>
        </c:scaling>
        <c:delete val="0"/>
        <c:axPos val="b"/>
        <c:majorTickMark val="out"/>
        <c:minorTickMark val="none"/>
        <c:tickLblPos val="nextTo"/>
        <c:crossAx val="149637760"/>
        <c:crosses val="autoZero"/>
        <c:auto val="1"/>
        <c:lblAlgn val="ctr"/>
        <c:lblOffset val="100"/>
        <c:noMultiLvlLbl val="0"/>
      </c:catAx>
      <c:valAx>
        <c:axId val="149637760"/>
        <c:scaling>
          <c:orientation val="minMax"/>
          <c:max val="1010"/>
          <c:min val="910"/>
        </c:scaling>
        <c:delete val="0"/>
        <c:axPos val="l"/>
        <c:majorGridlines/>
        <c:title>
          <c:tx>
            <c:rich>
              <a:bodyPr rot="0" vert="wordArtVert"/>
              <a:lstStyle/>
              <a:p>
                <a:pPr>
                  <a:defRPr/>
                </a:pPr>
                <a:r>
                  <a:rPr lang="en-US"/>
                  <a:t>CIMT µm</a:t>
                </a:r>
              </a:p>
            </c:rich>
          </c:tx>
          <c:layout/>
          <c:overlay val="0"/>
        </c:title>
        <c:numFmt formatCode="General" sourceLinked="1"/>
        <c:majorTickMark val="out"/>
        <c:minorTickMark val="none"/>
        <c:tickLblPos val="nextTo"/>
        <c:crossAx val="149636224"/>
        <c:crosses val="autoZero"/>
        <c:crossBetween val="between"/>
        <c:majorUnit val="20"/>
      </c:valAx>
      <c:spPr>
        <a:noFill/>
        <a:ln w="25400">
          <a:noFill/>
        </a:ln>
      </c:spPr>
    </c:plotArea>
    <c:legend>
      <c:legendPos val="b"/>
      <c:layout/>
      <c:overlay val="0"/>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002838456077455"/>
          <c:y val="3.4778172889679118E-2"/>
          <c:w val="0.82667412111225702"/>
          <c:h val="0.65648759630852604"/>
        </c:manualLayout>
      </c:layout>
      <c:lineChart>
        <c:grouping val="standard"/>
        <c:varyColors val="0"/>
        <c:ser>
          <c:idx val="0"/>
          <c:order val="0"/>
          <c:tx>
            <c:strRef>
              <c:f>Sheet3!$O$6</c:f>
              <c:strCache>
                <c:ptCount val="1"/>
                <c:pt idx="0">
                  <c:v>Adjusted base covariates*</c:v>
                </c:pt>
              </c:strCache>
            </c:strRef>
          </c:tx>
          <c:spPr>
            <a:ln>
              <a:solidFill>
                <a:schemeClr val="tx2"/>
              </a:solidFill>
            </a:ln>
          </c:spPr>
          <c:marker>
            <c:symbol val="diamond"/>
            <c:size val="10"/>
            <c:spPr>
              <a:solidFill>
                <a:srgbClr val="FFFF00"/>
              </a:solidFill>
            </c:spPr>
          </c:marker>
          <c:errBars>
            <c:errDir val="y"/>
            <c:errBarType val="both"/>
            <c:errValType val="cust"/>
            <c:noEndCap val="0"/>
            <c:plus>
              <c:numRef>
                <c:f>Sheet3!$T$6:$W$6</c:f>
                <c:numCache>
                  <c:formatCode>General</c:formatCode>
                  <c:ptCount val="4"/>
                  <c:pt idx="0">
                    <c:v>8.8000000000000007</c:v>
                  </c:pt>
                  <c:pt idx="1">
                    <c:v>8.6</c:v>
                  </c:pt>
                  <c:pt idx="2">
                    <c:v>8.7000000000000011</c:v>
                  </c:pt>
                  <c:pt idx="3">
                    <c:v>9.2000000000000011</c:v>
                  </c:pt>
                </c:numCache>
              </c:numRef>
            </c:plus>
            <c:minus>
              <c:numRef>
                <c:f>Sheet3!$T$6:$W$6</c:f>
                <c:numCache>
                  <c:formatCode>General</c:formatCode>
                  <c:ptCount val="4"/>
                  <c:pt idx="0">
                    <c:v>8.8000000000000007</c:v>
                  </c:pt>
                  <c:pt idx="1">
                    <c:v>8.6</c:v>
                  </c:pt>
                  <c:pt idx="2">
                    <c:v>8.7000000000000011</c:v>
                  </c:pt>
                  <c:pt idx="3">
                    <c:v>9.2000000000000011</c:v>
                  </c:pt>
                </c:numCache>
              </c:numRef>
            </c:minus>
            <c:spPr>
              <a:ln w="25400">
                <a:solidFill>
                  <a:schemeClr val="accent1"/>
                </a:solidFill>
              </a:ln>
            </c:spPr>
          </c:errBars>
          <c:cat>
            <c:strRef>
              <c:f>Sheet3!$P$5:$S$5</c:f>
              <c:strCache>
                <c:ptCount val="4"/>
                <c:pt idx="0">
                  <c:v>≤29</c:v>
                </c:pt>
                <c:pt idx="1">
                  <c:v>29.1-33.1</c:v>
                </c:pt>
                <c:pt idx="2">
                  <c:v>33.2-37.8</c:v>
                </c:pt>
                <c:pt idx="3">
                  <c:v>&gt;37.9</c:v>
                </c:pt>
              </c:strCache>
            </c:strRef>
          </c:cat>
          <c:val>
            <c:numRef>
              <c:f>Sheet3!$P$6:$S$6</c:f>
              <c:numCache>
                <c:formatCode>General</c:formatCode>
                <c:ptCount val="4"/>
                <c:pt idx="0">
                  <c:v>998.2</c:v>
                </c:pt>
                <c:pt idx="1">
                  <c:v>961.7</c:v>
                </c:pt>
                <c:pt idx="2">
                  <c:v>942.4</c:v>
                </c:pt>
                <c:pt idx="3">
                  <c:v>924.4</c:v>
                </c:pt>
              </c:numCache>
            </c:numRef>
          </c:val>
          <c:smooth val="0"/>
        </c:ser>
        <c:ser>
          <c:idx val="1"/>
          <c:order val="1"/>
          <c:tx>
            <c:strRef>
              <c:f>Sheet3!$O$7</c:f>
              <c:strCache>
                <c:ptCount val="1"/>
                <c:pt idx="0">
                  <c:v>Adj base cov*+LDLP</c:v>
                </c:pt>
              </c:strCache>
            </c:strRef>
          </c:tx>
          <c:marker>
            <c:symbol val="square"/>
            <c:size val="10"/>
          </c:marker>
          <c:errBars>
            <c:errDir val="y"/>
            <c:errBarType val="both"/>
            <c:errValType val="cust"/>
            <c:noEndCap val="0"/>
            <c:plus>
              <c:numRef>
                <c:f>Figures!$K$8:$N$8</c:f>
                <c:numCache>
                  <c:formatCode>General</c:formatCode>
                  <c:ptCount val="4"/>
                  <c:pt idx="0">
                    <c:v>8.8000000000000007</c:v>
                  </c:pt>
                  <c:pt idx="1">
                    <c:v>8.6</c:v>
                  </c:pt>
                  <c:pt idx="2">
                    <c:v>8.6</c:v>
                  </c:pt>
                  <c:pt idx="3">
                    <c:v>9.7000000000000011</c:v>
                  </c:pt>
                </c:numCache>
              </c:numRef>
            </c:plus>
            <c:minus>
              <c:numRef>
                <c:f>Figures!$K$8:$N$8</c:f>
                <c:numCache>
                  <c:formatCode>General</c:formatCode>
                  <c:ptCount val="4"/>
                  <c:pt idx="0">
                    <c:v>8.8000000000000007</c:v>
                  </c:pt>
                  <c:pt idx="1">
                    <c:v>8.6</c:v>
                  </c:pt>
                  <c:pt idx="2">
                    <c:v>8.6</c:v>
                  </c:pt>
                  <c:pt idx="3">
                    <c:v>9.7000000000000011</c:v>
                  </c:pt>
                </c:numCache>
              </c:numRef>
            </c:minus>
            <c:spPr>
              <a:ln w="25400">
                <a:solidFill>
                  <a:schemeClr val="accent2"/>
                </a:solidFill>
              </a:ln>
            </c:spPr>
          </c:errBars>
          <c:cat>
            <c:strRef>
              <c:f>Sheet3!$P$5:$S$5</c:f>
              <c:strCache>
                <c:ptCount val="4"/>
                <c:pt idx="0">
                  <c:v>≤29</c:v>
                </c:pt>
                <c:pt idx="1">
                  <c:v>29.1-33.1</c:v>
                </c:pt>
                <c:pt idx="2">
                  <c:v>33.2-37.8</c:v>
                </c:pt>
                <c:pt idx="3">
                  <c:v>&gt;37.9</c:v>
                </c:pt>
              </c:strCache>
            </c:strRef>
          </c:cat>
          <c:val>
            <c:numRef>
              <c:f>Sheet3!$P$7:$S$7</c:f>
              <c:numCache>
                <c:formatCode>General</c:formatCode>
                <c:ptCount val="4"/>
                <c:pt idx="0">
                  <c:v>984.3</c:v>
                </c:pt>
                <c:pt idx="1">
                  <c:v>960.5</c:v>
                </c:pt>
                <c:pt idx="2">
                  <c:v>948.8</c:v>
                </c:pt>
                <c:pt idx="3">
                  <c:v>936.1</c:v>
                </c:pt>
              </c:numCache>
            </c:numRef>
          </c:val>
          <c:smooth val="0"/>
        </c:ser>
        <c:ser>
          <c:idx val="3"/>
          <c:order val="2"/>
          <c:tx>
            <c:strRef>
              <c:f>Sheet3!$O$8</c:f>
              <c:strCache>
                <c:ptCount val="1"/>
                <c:pt idx="0">
                  <c:v>Adj base cov* +HDL-C</c:v>
                </c:pt>
              </c:strCache>
            </c:strRef>
          </c:tx>
          <c:spPr>
            <a:ln>
              <a:solidFill>
                <a:schemeClr val="accent1"/>
              </a:solidFill>
            </a:ln>
          </c:spPr>
          <c:marker>
            <c:symbol val="triangle"/>
            <c:size val="10"/>
            <c:spPr>
              <a:solidFill>
                <a:schemeClr val="accent3"/>
              </a:solidFill>
            </c:spPr>
          </c:marker>
          <c:errBars>
            <c:errDir val="y"/>
            <c:errBarType val="both"/>
            <c:errValType val="cust"/>
            <c:noEndCap val="0"/>
            <c:plus>
              <c:numRef>
                <c:f>Sheet3!$T$9:$W$9</c:f>
                <c:numCache>
                  <c:formatCode>General</c:formatCode>
                  <c:ptCount val="4"/>
                  <c:pt idx="0">
                    <c:v>9.8000000000000007</c:v>
                  </c:pt>
                  <c:pt idx="1">
                    <c:v>8.7000000000000011</c:v>
                  </c:pt>
                  <c:pt idx="2">
                    <c:v>8.7000000000000011</c:v>
                  </c:pt>
                  <c:pt idx="3">
                    <c:v>10.3</c:v>
                  </c:pt>
                </c:numCache>
              </c:numRef>
            </c:plus>
            <c:minus>
              <c:numRef>
                <c:f>Sheet3!$T$9:$W$9</c:f>
                <c:numCache>
                  <c:formatCode>General</c:formatCode>
                  <c:ptCount val="4"/>
                  <c:pt idx="0">
                    <c:v>9.8000000000000007</c:v>
                  </c:pt>
                  <c:pt idx="1">
                    <c:v>8.7000000000000011</c:v>
                  </c:pt>
                  <c:pt idx="2">
                    <c:v>8.7000000000000011</c:v>
                  </c:pt>
                  <c:pt idx="3">
                    <c:v>10.3</c:v>
                  </c:pt>
                </c:numCache>
              </c:numRef>
            </c:minus>
            <c:spPr>
              <a:ln>
                <a:solidFill>
                  <a:srgbClr val="7030A0"/>
                </a:solidFill>
              </a:ln>
            </c:spPr>
          </c:errBars>
          <c:cat>
            <c:strRef>
              <c:f>Sheet3!$P$5:$S$5</c:f>
              <c:strCache>
                <c:ptCount val="4"/>
                <c:pt idx="0">
                  <c:v>≤29</c:v>
                </c:pt>
                <c:pt idx="1">
                  <c:v>29.1-33.1</c:v>
                </c:pt>
                <c:pt idx="2">
                  <c:v>33.2-37.8</c:v>
                </c:pt>
                <c:pt idx="3">
                  <c:v>&gt;37.9</c:v>
                </c:pt>
              </c:strCache>
            </c:strRef>
          </c:cat>
          <c:val>
            <c:numRef>
              <c:f>Sheet3!$P$8:$S$8</c:f>
              <c:numCache>
                <c:formatCode>General</c:formatCode>
                <c:ptCount val="4"/>
                <c:pt idx="0">
                  <c:v>985</c:v>
                </c:pt>
                <c:pt idx="1">
                  <c:v>956.4</c:v>
                </c:pt>
                <c:pt idx="2">
                  <c:v>944.2</c:v>
                </c:pt>
                <c:pt idx="3">
                  <c:v>938</c:v>
                </c:pt>
              </c:numCache>
            </c:numRef>
          </c:val>
          <c:smooth val="0"/>
        </c:ser>
        <c:ser>
          <c:idx val="2"/>
          <c:order val="3"/>
          <c:tx>
            <c:strRef>
              <c:f>Sheet3!$O$9</c:f>
              <c:strCache>
                <c:ptCount val="1"/>
                <c:pt idx="0">
                  <c:v>Adj base cov* +LDL-P+HDL-C</c:v>
                </c:pt>
              </c:strCache>
            </c:strRef>
          </c:tx>
          <c:spPr>
            <a:ln>
              <a:solidFill>
                <a:schemeClr val="accent1"/>
              </a:solidFill>
            </a:ln>
          </c:spPr>
          <c:marker>
            <c:symbol val="circle"/>
            <c:size val="10"/>
            <c:spPr>
              <a:solidFill>
                <a:schemeClr val="tx1"/>
              </a:solidFill>
            </c:spPr>
          </c:marker>
          <c:errBars>
            <c:errDir val="y"/>
            <c:errBarType val="both"/>
            <c:errValType val="cust"/>
            <c:noEndCap val="0"/>
            <c:plus>
              <c:numLit>
                <c:formatCode>General</c:formatCode>
                <c:ptCount val="1"/>
                <c:pt idx="0">
                  <c:v>1</c:v>
                </c:pt>
              </c:numLit>
            </c:plus>
            <c:minus>
              <c:numLit>
                <c:formatCode>General</c:formatCode>
                <c:ptCount val="1"/>
                <c:pt idx="0">
                  <c:v>1</c:v>
                </c:pt>
              </c:numLit>
            </c:minus>
            <c:spPr>
              <a:ln>
                <a:solidFill>
                  <a:schemeClr val="tx1"/>
                </a:solidFill>
              </a:ln>
            </c:spPr>
          </c:errBars>
          <c:cat>
            <c:strRef>
              <c:f>Sheet3!$P$5:$S$5</c:f>
              <c:strCache>
                <c:ptCount val="4"/>
                <c:pt idx="0">
                  <c:v>≤29</c:v>
                </c:pt>
                <c:pt idx="1">
                  <c:v>29.1-33.1</c:v>
                </c:pt>
                <c:pt idx="2">
                  <c:v>33.2-37.8</c:v>
                </c:pt>
                <c:pt idx="3">
                  <c:v>&gt;37.9</c:v>
                </c:pt>
              </c:strCache>
            </c:strRef>
          </c:cat>
          <c:val>
            <c:numRef>
              <c:f>Sheet3!$P$9:$S$9</c:f>
              <c:numCache>
                <c:formatCode>General</c:formatCode>
                <c:ptCount val="4"/>
                <c:pt idx="0">
                  <c:v>981.9</c:v>
                </c:pt>
                <c:pt idx="1">
                  <c:v>959.4</c:v>
                </c:pt>
                <c:pt idx="2">
                  <c:v>949.1</c:v>
                </c:pt>
                <c:pt idx="3">
                  <c:v>938.7</c:v>
                </c:pt>
              </c:numCache>
            </c:numRef>
          </c:val>
          <c:smooth val="0"/>
        </c:ser>
        <c:dLbls>
          <c:showLegendKey val="0"/>
          <c:showVal val="0"/>
          <c:showCatName val="0"/>
          <c:showSerName val="0"/>
          <c:showPercent val="0"/>
          <c:showBubbleSize val="0"/>
        </c:dLbls>
        <c:marker val="1"/>
        <c:smooth val="0"/>
        <c:axId val="149666816"/>
        <c:axId val="149361408"/>
      </c:lineChart>
      <c:catAx>
        <c:axId val="149666816"/>
        <c:scaling>
          <c:orientation val="minMax"/>
        </c:scaling>
        <c:delete val="0"/>
        <c:axPos val="b"/>
        <c:majorTickMark val="out"/>
        <c:minorTickMark val="none"/>
        <c:tickLblPos val="nextTo"/>
        <c:crossAx val="149361408"/>
        <c:crosses val="autoZero"/>
        <c:auto val="1"/>
        <c:lblAlgn val="ctr"/>
        <c:lblOffset val="100"/>
        <c:noMultiLvlLbl val="0"/>
      </c:catAx>
      <c:valAx>
        <c:axId val="149361408"/>
        <c:scaling>
          <c:orientation val="minMax"/>
          <c:max val="1010"/>
          <c:min val="910"/>
        </c:scaling>
        <c:delete val="0"/>
        <c:axPos val="l"/>
        <c:majorGridlines/>
        <c:title>
          <c:tx>
            <c:rich>
              <a:bodyPr rot="0" vert="wordArtVert"/>
              <a:lstStyle/>
              <a:p>
                <a:pPr>
                  <a:defRPr/>
                </a:pPr>
                <a:r>
                  <a:rPr lang="en-US" dirty="0"/>
                  <a:t>CIMT µm</a:t>
                </a:r>
              </a:p>
            </c:rich>
          </c:tx>
          <c:layout/>
          <c:overlay val="0"/>
        </c:title>
        <c:numFmt formatCode="General" sourceLinked="1"/>
        <c:majorTickMark val="out"/>
        <c:minorTickMark val="none"/>
        <c:tickLblPos val="nextTo"/>
        <c:crossAx val="149666816"/>
        <c:crosses val="autoZero"/>
        <c:crossBetween val="between"/>
        <c:majorUnit val="20"/>
      </c:valAx>
      <c:spPr>
        <a:noFill/>
        <a:ln w="25400">
          <a:noFill/>
        </a:ln>
      </c:spPr>
    </c:plotArea>
    <c:legend>
      <c:legendPos val="b"/>
      <c:layout/>
      <c:overlay val="0"/>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tockChart>
        <c:ser>
          <c:idx val="0"/>
          <c:order val="0"/>
          <c:spPr>
            <a:ln w="28575">
              <a:noFill/>
            </a:ln>
          </c:spPr>
          <c:marker>
            <c:symbol val="none"/>
          </c:marker>
          <c:cat>
            <c:strRef>
              <c:f>Sheet2!$B$43:$B$53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Sheet2!$C$43:$C$53</c:f>
              <c:numCache>
                <c:formatCode>General</c:formatCode>
                <c:ptCount val="11"/>
                <c:pt idx="0">
                  <c:v>-17.399999999999999</c:v>
                </c:pt>
                <c:pt idx="1">
                  <c:v>-14.1</c:v>
                </c:pt>
                <c:pt idx="2">
                  <c:v>-7.4</c:v>
                </c:pt>
                <c:pt idx="3">
                  <c:v>-3.1</c:v>
                </c:pt>
                <c:pt idx="4">
                  <c:v>-3.9</c:v>
                </c:pt>
                <c:pt idx="6">
                  <c:v>-21.4</c:v>
                </c:pt>
                <c:pt idx="7">
                  <c:v>-16.7</c:v>
                </c:pt>
                <c:pt idx="8">
                  <c:v>-16.3</c:v>
                </c:pt>
                <c:pt idx="9">
                  <c:v>-11.8</c:v>
                </c:pt>
                <c:pt idx="10">
                  <c:v>-12.7</c:v>
                </c:pt>
              </c:numCache>
            </c:numRef>
          </c:val>
          <c:smooth val="0"/>
        </c:ser>
        <c:ser>
          <c:idx val="1"/>
          <c:order val="1"/>
          <c:spPr>
            <a:ln w="28575">
              <a:noFill/>
            </a:ln>
          </c:spPr>
          <c:marker>
            <c:symbol val="none"/>
          </c:marker>
          <c:cat>
            <c:strRef>
              <c:f>Sheet2!$B$43:$B$53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Sheet2!$D$43:$D$53</c:f>
              <c:numCache>
                <c:formatCode>General</c:formatCode>
                <c:ptCount val="11"/>
                <c:pt idx="0">
                  <c:v>-34.700000000000003</c:v>
                </c:pt>
                <c:pt idx="1">
                  <c:v>-31.4</c:v>
                </c:pt>
                <c:pt idx="2">
                  <c:v>-31.2</c:v>
                </c:pt>
                <c:pt idx="3">
                  <c:v>-21.4</c:v>
                </c:pt>
                <c:pt idx="4">
                  <c:v>-23.9</c:v>
                </c:pt>
                <c:pt idx="6">
                  <c:v>-38.800000000000011</c:v>
                </c:pt>
                <c:pt idx="7">
                  <c:v>-34.200000000000003</c:v>
                </c:pt>
                <c:pt idx="8">
                  <c:v>-34.6</c:v>
                </c:pt>
                <c:pt idx="9">
                  <c:v>-29.6</c:v>
                </c:pt>
                <c:pt idx="10">
                  <c:v>-30.5</c:v>
                </c:pt>
              </c:numCache>
            </c:numRef>
          </c:val>
          <c:smooth val="0"/>
        </c:ser>
        <c:ser>
          <c:idx val="2"/>
          <c:order val="2"/>
          <c:spPr>
            <a:ln w="28575">
              <a:noFill/>
            </a:ln>
          </c:spPr>
          <c:marker>
            <c:symbol val="square"/>
            <c:size val="10"/>
            <c:spPr>
              <a:solidFill>
                <a:schemeClr val="tx2"/>
              </a:solidFill>
            </c:spPr>
          </c:marker>
          <c:cat>
            <c:strRef>
              <c:f>Sheet2!$B$43:$B$53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Sheet2!$E$43:$E$53</c:f>
              <c:numCache>
                <c:formatCode>General</c:formatCode>
                <c:ptCount val="11"/>
                <c:pt idx="0">
                  <c:v>-26.1</c:v>
                </c:pt>
                <c:pt idx="1">
                  <c:v>-22.7</c:v>
                </c:pt>
                <c:pt idx="2">
                  <c:v>-19.3</c:v>
                </c:pt>
                <c:pt idx="3">
                  <c:v>-12.2</c:v>
                </c:pt>
                <c:pt idx="4">
                  <c:v>-13.9</c:v>
                </c:pt>
                <c:pt idx="6">
                  <c:v>-30.1</c:v>
                </c:pt>
                <c:pt idx="7">
                  <c:v>-25.5</c:v>
                </c:pt>
                <c:pt idx="8">
                  <c:v>-25.5</c:v>
                </c:pt>
                <c:pt idx="9">
                  <c:v>-20.7</c:v>
                </c:pt>
                <c:pt idx="10">
                  <c:v>-21.6</c:v>
                </c:pt>
              </c:numCache>
            </c:numRef>
          </c:val>
          <c:smooth val="0"/>
        </c:ser>
        <c:dLbls>
          <c:showLegendKey val="0"/>
          <c:showVal val="0"/>
          <c:showCatName val="0"/>
          <c:showSerName val="0"/>
          <c:showPercent val="0"/>
          <c:showBubbleSize val="0"/>
        </c:dLbls>
        <c:hiLowLines>
          <c:spPr>
            <a:ln w="31750">
              <a:solidFill>
                <a:schemeClr val="tx2"/>
              </a:solidFill>
            </a:ln>
          </c:spPr>
        </c:hiLowLines>
        <c:axId val="149396480"/>
        <c:axId val="149398272"/>
      </c:stockChart>
      <c:catAx>
        <c:axId val="149396480"/>
        <c:scaling>
          <c:orientation val="minMax"/>
        </c:scaling>
        <c:delete val="0"/>
        <c:axPos val="b"/>
        <c:majorTickMark val="out"/>
        <c:minorTickMark val="none"/>
        <c:tickLblPos val="low"/>
        <c:crossAx val="149398272"/>
        <c:crosses val="autoZero"/>
        <c:auto val="1"/>
        <c:lblAlgn val="ctr"/>
        <c:lblOffset val="100"/>
        <c:noMultiLvlLbl val="0"/>
      </c:catAx>
      <c:valAx>
        <c:axId val="149398272"/>
        <c:scaling>
          <c:orientation val="minMax"/>
          <c:max val="20"/>
        </c:scaling>
        <c:delete val="0"/>
        <c:axPos val="l"/>
        <c:majorGridlines/>
        <c:title>
          <c:tx>
            <c:rich>
              <a:bodyPr rot="0" vert="wordArtVert"/>
              <a:lstStyle/>
              <a:p>
                <a:pPr>
                  <a:defRPr/>
                </a:pPr>
                <a:r>
                  <a:rPr lang="en-US" dirty="0" err="1" smtClean="0"/>
                  <a:t>cIMT</a:t>
                </a:r>
                <a:r>
                  <a:rPr lang="en-US" dirty="0" smtClean="0"/>
                  <a:t> µm</a:t>
                </a:r>
                <a:endParaRPr lang="en-US" dirty="0"/>
              </a:p>
            </c:rich>
          </c:tx>
          <c:layout/>
          <c:overlay val="0"/>
        </c:title>
        <c:numFmt formatCode="General" sourceLinked="1"/>
        <c:majorTickMark val="out"/>
        <c:minorTickMark val="none"/>
        <c:tickLblPos val="nextTo"/>
        <c:crossAx val="149396480"/>
        <c:crosses val="autoZero"/>
        <c:crossBetween val="between"/>
      </c:valAx>
    </c:plotArea>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18464249152415"/>
          <c:y val="5.8449013317779713E-2"/>
          <c:w val="0.88200863296594911"/>
          <c:h val="0.73836614173228321"/>
        </c:manualLayout>
      </c:layout>
      <c:stockChart>
        <c:ser>
          <c:idx val="0"/>
          <c:order val="0"/>
          <c:spPr>
            <a:ln w="28575">
              <a:noFill/>
            </a:ln>
          </c:spPr>
          <c:marker>
            <c:symbol val="none"/>
          </c:marker>
          <c:cat>
            <c:strRef>
              <c:f>Sheet2!$H$43:$H$53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Sheet2!$I$43:$I$53</c:f>
              <c:numCache>
                <c:formatCode>General</c:formatCode>
                <c:ptCount val="11"/>
                <c:pt idx="0">
                  <c:v>0.42000000000000004</c:v>
                </c:pt>
                <c:pt idx="1">
                  <c:v>0.60000000000000009</c:v>
                </c:pt>
                <c:pt idx="2">
                  <c:v>20.8</c:v>
                </c:pt>
                <c:pt idx="3">
                  <c:v>14.2</c:v>
                </c:pt>
                <c:pt idx="4">
                  <c:v>19.7</c:v>
                </c:pt>
                <c:pt idx="6">
                  <c:v>-11</c:v>
                </c:pt>
                <c:pt idx="7">
                  <c:v>-6.5</c:v>
                </c:pt>
                <c:pt idx="8">
                  <c:v>-15.8</c:v>
                </c:pt>
                <c:pt idx="9">
                  <c:v>-10.6</c:v>
                </c:pt>
                <c:pt idx="10">
                  <c:v>-12.8</c:v>
                </c:pt>
              </c:numCache>
            </c:numRef>
          </c:val>
          <c:smooth val="0"/>
        </c:ser>
        <c:ser>
          <c:idx val="1"/>
          <c:order val="1"/>
          <c:spPr>
            <a:ln w="28575">
              <a:noFill/>
            </a:ln>
          </c:spPr>
          <c:marker>
            <c:symbol val="none"/>
          </c:marker>
          <c:cat>
            <c:strRef>
              <c:f>Sheet2!$H$43:$H$53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Sheet2!$J$43:$J$53</c:f>
              <c:numCache>
                <c:formatCode>General</c:formatCode>
                <c:ptCount val="11"/>
                <c:pt idx="0">
                  <c:v>-22.7</c:v>
                </c:pt>
                <c:pt idx="1">
                  <c:v>-22.4</c:v>
                </c:pt>
                <c:pt idx="2">
                  <c:v>-11</c:v>
                </c:pt>
                <c:pt idx="3">
                  <c:v>-9.5</c:v>
                </c:pt>
                <c:pt idx="4">
                  <c:v>-8.2000000000000011</c:v>
                </c:pt>
                <c:pt idx="6">
                  <c:v>-34.300000000000011</c:v>
                </c:pt>
                <c:pt idx="7">
                  <c:v>-29.8</c:v>
                </c:pt>
                <c:pt idx="8">
                  <c:v>-40.1</c:v>
                </c:pt>
                <c:pt idx="9">
                  <c:v>-33.800000000000011</c:v>
                </c:pt>
                <c:pt idx="10">
                  <c:v>-37.6</c:v>
                </c:pt>
              </c:numCache>
            </c:numRef>
          </c:val>
          <c:smooth val="0"/>
        </c:ser>
        <c:ser>
          <c:idx val="2"/>
          <c:order val="2"/>
          <c:spPr>
            <a:ln w="28575">
              <a:noFill/>
            </a:ln>
          </c:spPr>
          <c:marker>
            <c:symbol val="square"/>
            <c:size val="10"/>
            <c:spPr>
              <a:solidFill>
                <a:schemeClr val="tx2"/>
              </a:solidFill>
            </c:spPr>
          </c:marker>
          <c:cat>
            <c:strRef>
              <c:f>Sheet2!$H$43:$H$53</c:f>
              <c:strCache>
                <c:ptCount val="11"/>
                <c:pt idx="0">
                  <c:v>Base*</c:v>
                </c:pt>
                <c:pt idx="1">
                  <c:v>LDL-C</c:v>
                </c:pt>
                <c:pt idx="2">
                  <c:v>HDL size</c:v>
                </c:pt>
                <c:pt idx="3">
                  <c:v>LDL-P</c:v>
                </c:pt>
                <c:pt idx="4">
                  <c:v>LDL-P, LDL-C, TG</c:v>
                </c:pt>
                <c:pt idx="6">
                  <c:v>Base*</c:v>
                </c:pt>
                <c:pt idx="7">
                  <c:v>LDL-C</c:v>
                </c:pt>
                <c:pt idx="8">
                  <c:v>HDL size</c:v>
                </c:pt>
                <c:pt idx="9">
                  <c:v>LDL-P</c:v>
                </c:pt>
                <c:pt idx="10">
                  <c:v>LDL-P, LDL-C, TG</c:v>
                </c:pt>
              </c:strCache>
            </c:strRef>
          </c:cat>
          <c:val>
            <c:numRef>
              <c:f>Sheet2!$K$43:$K$53</c:f>
              <c:numCache>
                <c:formatCode>General</c:formatCode>
                <c:ptCount val="11"/>
                <c:pt idx="0">
                  <c:v>-11.1</c:v>
                </c:pt>
                <c:pt idx="1">
                  <c:v>-10.9</c:v>
                </c:pt>
                <c:pt idx="2">
                  <c:v>4.9000000000000004</c:v>
                </c:pt>
                <c:pt idx="3">
                  <c:v>2.2999999999999998</c:v>
                </c:pt>
                <c:pt idx="4">
                  <c:v>5.7</c:v>
                </c:pt>
                <c:pt idx="6">
                  <c:v>-22.7</c:v>
                </c:pt>
                <c:pt idx="7">
                  <c:v>-18.2</c:v>
                </c:pt>
                <c:pt idx="8">
                  <c:v>-27.9</c:v>
                </c:pt>
                <c:pt idx="9">
                  <c:v>-22.2</c:v>
                </c:pt>
                <c:pt idx="10">
                  <c:v>-25.2</c:v>
                </c:pt>
              </c:numCache>
            </c:numRef>
          </c:val>
          <c:smooth val="0"/>
        </c:ser>
        <c:dLbls>
          <c:showLegendKey val="0"/>
          <c:showVal val="0"/>
          <c:showCatName val="0"/>
          <c:showSerName val="0"/>
          <c:showPercent val="0"/>
          <c:showBubbleSize val="0"/>
        </c:dLbls>
        <c:hiLowLines>
          <c:spPr>
            <a:ln w="31750">
              <a:solidFill>
                <a:schemeClr val="tx2"/>
              </a:solidFill>
            </a:ln>
          </c:spPr>
        </c:hiLowLines>
        <c:axId val="148141184"/>
        <c:axId val="148142720"/>
      </c:stockChart>
      <c:catAx>
        <c:axId val="148141184"/>
        <c:scaling>
          <c:orientation val="minMax"/>
        </c:scaling>
        <c:delete val="0"/>
        <c:axPos val="b"/>
        <c:majorTickMark val="out"/>
        <c:minorTickMark val="none"/>
        <c:tickLblPos val="low"/>
        <c:crossAx val="148142720"/>
        <c:crosses val="autoZero"/>
        <c:auto val="1"/>
        <c:lblAlgn val="ctr"/>
        <c:lblOffset val="100"/>
        <c:noMultiLvlLbl val="0"/>
      </c:catAx>
      <c:valAx>
        <c:axId val="148142720"/>
        <c:scaling>
          <c:orientation val="minMax"/>
          <c:max val="20"/>
          <c:min val="-50"/>
        </c:scaling>
        <c:delete val="0"/>
        <c:axPos val="l"/>
        <c:majorGridlines/>
        <c:title>
          <c:tx>
            <c:rich>
              <a:bodyPr rot="0" vert="wordArtVert"/>
              <a:lstStyle/>
              <a:p>
                <a:pPr>
                  <a:defRPr/>
                </a:pPr>
                <a:r>
                  <a:rPr lang="en-US" dirty="0" err="1" smtClean="0"/>
                  <a:t>cIMT</a:t>
                </a:r>
                <a:r>
                  <a:rPr lang="en-US" dirty="0" smtClean="0"/>
                  <a:t> µm</a:t>
                </a:r>
                <a:endParaRPr lang="en-US" dirty="0"/>
              </a:p>
            </c:rich>
          </c:tx>
          <c:layout/>
          <c:overlay val="0"/>
        </c:title>
        <c:numFmt formatCode="General" sourceLinked="1"/>
        <c:majorTickMark val="out"/>
        <c:minorTickMark val="none"/>
        <c:tickLblPos val="nextTo"/>
        <c:crossAx val="148141184"/>
        <c:crosses val="autoZero"/>
        <c:crossBetween val="between"/>
      </c:valAx>
    </c:plotArea>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drawings/_rels/drawing3.x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cdr:x>
      <cdr:y>0.87858</cdr:y>
    </cdr:from>
    <cdr:to>
      <cdr:x>0.16851</cdr:x>
      <cdr:y>0.95565</cdr:y>
    </cdr:to>
    <cdr:sp macro="" textlink="">
      <cdr:nvSpPr>
        <cdr:cNvPr id="2" name="TextBox 11"/>
        <cdr:cNvSpPr txBox="1"/>
      </cdr:nvSpPr>
      <cdr:spPr>
        <a:xfrm xmlns:a="http://schemas.openxmlformats.org/drawingml/2006/main">
          <a:off x="0" y="3859742"/>
          <a:ext cx="1363055"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ctr" rtl="0" fontAlgn="base">
            <a:spcBef>
              <a:spcPct val="0"/>
            </a:spcBef>
            <a:spcAft>
              <a:spcPct val="0"/>
            </a:spcAft>
            <a:defRPr sz="2000" b="1" kern="1200">
              <a:solidFill>
                <a:schemeClr val="bg2"/>
              </a:solidFill>
              <a:latin typeface="Times New Roman" pitchFamily="18" charset="0"/>
              <a:ea typeface="+mn-ea"/>
              <a:cs typeface="+mn-cs"/>
            </a:defRPr>
          </a:lvl1pPr>
          <a:lvl2pPr marL="455613" indent="1588" algn="ctr" rtl="0" fontAlgn="base">
            <a:spcBef>
              <a:spcPct val="0"/>
            </a:spcBef>
            <a:spcAft>
              <a:spcPct val="0"/>
            </a:spcAft>
            <a:defRPr sz="2000" b="1" kern="1200">
              <a:solidFill>
                <a:schemeClr val="bg2"/>
              </a:solidFill>
              <a:latin typeface="Times New Roman" pitchFamily="18" charset="0"/>
              <a:ea typeface="+mn-ea"/>
              <a:cs typeface="+mn-cs"/>
            </a:defRPr>
          </a:lvl2pPr>
          <a:lvl3pPr marL="912813" indent="1588" algn="ctr" rtl="0" fontAlgn="base">
            <a:spcBef>
              <a:spcPct val="0"/>
            </a:spcBef>
            <a:spcAft>
              <a:spcPct val="0"/>
            </a:spcAft>
            <a:defRPr sz="2000" b="1" kern="1200">
              <a:solidFill>
                <a:schemeClr val="bg2"/>
              </a:solidFill>
              <a:latin typeface="Times New Roman" pitchFamily="18" charset="0"/>
              <a:ea typeface="+mn-ea"/>
              <a:cs typeface="+mn-cs"/>
            </a:defRPr>
          </a:lvl3pPr>
          <a:lvl4pPr marL="1370013" indent="1588" algn="ctr" rtl="0" fontAlgn="base">
            <a:spcBef>
              <a:spcPct val="0"/>
            </a:spcBef>
            <a:spcAft>
              <a:spcPct val="0"/>
            </a:spcAft>
            <a:defRPr sz="2000" b="1" kern="1200">
              <a:solidFill>
                <a:schemeClr val="bg2"/>
              </a:solidFill>
              <a:latin typeface="Times New Roman" pitchFamily="18" charset="0"/>
              <a:ea typeface="+mn-ea"/>
              <a:cs typeface="+mn-cs"/>
            </a:defRPr>
          </a:lvl4pPr>
          <a:lvl5pPr marL="1827213" indent="1588" algn="ctr" rtl="0" fontAlgn="base">
            <a:spcBef>
              <a:spcPct val="0"/>
            </a:spcBef>
            <a:spcAft>
              <a:spcPct val="0"/>
            </a:spcAft>
            <a:defRPr sz="2000" b="1" kern="1200">
              <a:solidFill>
                <a:schemeClr val="bg2"/>
              </a:solidFill>
              <a:latin typeface="Times New Roman" pitchFamily="18" charset="0"/>
              <a:ea typeface="+mn-ea"/>
              <a:cs typeface="+mn-cs"/>
            </a:defRPr>
          </a:lvl5pPr>
          <a:lvl6pPr marL="2286000" algn="l" defTabSz="914400" rtl="0" eaLnBrk="1" latinLnBrk="0" hangingPunct="1">
            <a:defRPr sz="2000" b="1" kern="1200">
              <a:solidFill>
                <a:schemeClr val="bg2"/>
              </a:solidFill>
              <a:latin typeface="Times New Roman" pitchFamily="18" charset="0"/>
              <a:ea typeface="+mn-ea"/>
              <a:cs typeface="+mn-cs"/>
            </a:defRPr>
          </a:lvl6pPr>
          <a:lvl7pPr marL="2743200" algn="l" defTabSz="914400" rtl="0" eaLnBrk="1" latinLnBrk="0" hangingPunct="1">
            <a:defRPr sz="2000" b="1" kern="1200">
              <a:solidFill>
                <a:schemeClr val="bg2"/>
              </a:solidFill>
              <a:latin typeface="Times New Roman" pitchFamily="18" charset="0"/>
              <a:ea typeface="+mn-ea"/>
              <a:cs typeface="+mn-cs"/>
            </a:defRPr>
          </a:lvl7pPr>
          <a:lvl8pPr marL="3200400" algn="l" defTabSz="914400" rtl="0" eaLnBrk="1" latinLnBrk="0" hangingPunct="1">
            <a:defRPr sz="2000" b="1" kern="1200">
              <a:solidFill>
                <a:schemeClr val="bg2"/>
              </a:solidFill>
              <a:latin typeface="Times New Roman" pitchFamily="18" charset="0"/>
              <a:ea typeface="+mn-ea"/>
              <a:cs typeface="+mn-cs"/>
            </a:defRPr>
          </a:lvl8pPr>
          <a:lvl9pPr marL="3657600" algn="l" defTabSz="914400" rtl="0" eaLnBrk="1" latinLnBrk="0" hangingPunct="1">
            <a:defRPr sz="2000" b="1" kern="1200">
              <a:solidFill>
                <a:schemeClr val="bg2"/>
              </a:solidFill>
              <a:latin typeface="Times New Roman" pitchFamily="18" charset="0"/>
              <a:ea typeface="+mn-ea"/>
              <a:cs typeface="+mn-cs"/>
            </a:defRPr>
          </a:lvl9pPr>
        </a:lstStyle>
        <a:p xmlns:a="http://schemas.openxmlformats.org/drawingml/2006/main">
          <a:r>
            <a:rPr lang="en-US" sz="1600" b="0" dirty="0" smtClean="0">
              <a:solidFill>
                <a:schemeClr val="tx1"/>
              </a:solidFill>
              <a:latin typeface="Arial" pitchFamily="34" charset="0"/>
              <a:cs typeface="Arial" pitchFamily="34" charset="0"/>
            </a:rPr>
            <a:t>Covariates:</a:t>
          </a:r>
          <a:endParaRPr lang="en-US" sz="1600" b="0" dirty="0">
            <a:solidFill>
              <a:schemeClr val="tx1"/>
            </a:solidFill>
            <a:latin typeface="Arial" pitchFamily="34" charset="0"/>
            <a:cs typeface="Arial" pitchFamily="34" charset="0"/>
          </a:endParaRPr>
        </a:p>
      </cdr:txBody>
    </cdr:sp>
  </cdr:relSizeAnchor>
  <cdr:relSizeAnchor xmlns:cdr="http://schemas.openxmlformats.org/drawingml/2006/chartDrawing">
    <cdr:from>
      <cdr:x>0.8242</cdr:x>
      <cdr:y>0.87858</cdr:y>
    </cdr:from>
    <cdr:to>
      <cdr:x>0.84704</cdr:x>
      <cdr:y>0.96966</cdr:y>
    </cdr:to>
    <cdr:sp macro="" textlink="">
      <cdr:nvSpPr>
        <cdr:cNvPr id="3" name="TextBox 8"/>
        <cdr:cNvSpPr txBox="1"/>
      </cdr:nvSpPr>
      <cdr:spPr>
        <a:xfrm xmlns:a="http://schemas.openxmlformats.org/drawingml/2006/main">
          <a:off x="6666808" y="3859742"/>
          <a:ext cx="184731"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ctr" rtl="0" fontAlgn="base">
            <a:spcBef>
              <a:spcPct val="0"/>
            </a:spcBef>
            <a:spcAft>
              <a:spcPct val="0"/>
            </a:spcAft>
            <a:defRPr sz="2000" b="1" kern="1200">
              <a:solidFill>
                <a:schemeClr val="bg2"/>
              </a:solidFill>
              <a:latin typeface="Times New Roman" pitchFamily="18" charset="0"/>
              <a:ea typeface="+mn-ea"/>
              <a:cs typeface="+mn-cs"/>
            </a:defRPr>
          </a:lvl1pPr>
          <a:lvl2pPr marL="455613" indent="1588" algn="ctr" rtl="0" fontAlgn="base">
            <a:spcBef>
              <a:spcPct val="0"/>
            </a:spcBef>
            <a:spcAft>
              <a:spcPct val="0"/>
            </a:spcAft>
            <a:defRPr sz="2000" b="1" kern="1200">
              <a:solidFill>
                <a:schemeClr val="bg2"/>
              </a:solidFill>
              <a:latin typeface="Times New Roman" pitchFamily="18" charset="0"/>
              <a:ea typeface="+mn-ea"/>
              <a:cs typeface="+mn-cs"/>
            </a:defRPr>
          </a:lvl2pPr>
          <a:lvl3pPr marL="912813" indent="1588" algn="ctr" rtl="0" fontAlgn="base">
            <a:spcBef>
              <a:spcPct val="0"/>
            </a:spcBef>
            <a:spcAft>
              <a:spcPct val="0"/>
            </a:spcAft>
            <a:defRPr sz="2000" b="1" kern="1200">
              <a:solidFill>
                <a:schemeClr val="bg2"/>
              </a:solidFill>
              <a:latin typeface="Times New Roman" pitchFamily="18" charset="0"/>
              <a:ea typeface="+mn-ea"/>
              <a:cs typeface="+mn-cs"/>
            </a:defRPr>
          </a:lvl3pPr>
          <a:lvl4pPr marL="1370013" indent="1588" algn="ctr" rtl="0" fontAlgn="base">
            <a:spcBef>
              <a:spcPct val="0"/>
            </a:spcBef>
            <a:spcAft>
              <a:spcPct val="0"/>
            </a:spcAft>
            <a:defRPr sz="2000" b="1" kern="1200">
              <a:solidFill>
                <a:schemeClr val="bg2"/>
              </a:solidFill>
              <a:latin typeface="Times New Roman" pitchFamily="18" charset="0"/>
              <a:ea typeface="+mn-ea"/>
              <a:cs typeface="+mn-cs"/>
            </a:defRPr>
          </a:lvl4pPr>
          <a:lvl5pPr marL="1827213" indent="1588" algn="ctr" rtl="0" fontAlgn="base">
            <a:spcBef>
              <a:spcPct val="0"/>
            </a:spcBef>
            <a:spcAft>
              <a:spcPct val="0"/>
            </a:spcAft>
            <a:defRPr sz="2000" b="1" kern="1200">
              <a:solidFill>
                <a:schemeClr val="bg2"/>
              </a:solidFill>
              <a:latin typeface="Times New Roman" pitchFamily="18" charset="0"/>
              <a:ea typeface="+mn-ea"/>
              <a:cs typeface="+mn-cs"/>
            </a:defRPr>
          </a:lvl5pPr>
          <a:lvl6pPr marL="2286000" algn="l" defTabSz="914400" rtl="0" eaLnBrk="1" latinLnBrk="0" hangingPunct="1">
            <a:defRPr sz="2000" b="1" kern="1200">
              <a:solidFill>
                <a:schemeClr val="bg2"/>
              </a:solidFill>
              <a:latin typeface="Times New Roman" pitchFamily="18" charset="0"/>
              <a:ea typeface="+mn-ea"/>
              <a:cs typeface="+mn-cs"/>
            </a:defRPr>
          </a:lvl6pPr>
          <a:lvl7pPr marL="2743200" algn="l" defTabSz="914400" rtl="0" eaLnBrk="1" latinLnBrk="0" hangingPunct="1">
            <a:defRPr sz="2000" b="1" kern="1200">
              <a:solidFill>
                <a:schemeClr val="bg2"/>
              </a:solidFill>
              <a:latin typeface="Times New Roman" pitchFamily="18" charset="0"/>
              <a:ea typeface="+mn-ea"/>
              <a:cs typeface="+mn-cs"/>
            </a:defRPr>
          </a:lvl7pPr>
          <a:lvl8pPr marL="3200400" algn="l" defTabSz="914400" rtl="0" eaLnBrk="1" latinLnBrk="0" hangingPunct="1">
            <a:defRPr sz="2000" b="1" kern="1200">
              <a:solidFill>
                <a:schemeClr val="bg2"/>
              </a:solidFill>
              <a:latin typeface="Times New Roman" pitchFamily="18" charset="0"/>
              <a:ea typeface="+mn-ea"/>
              <a:cs typeface="+mn-cs"/>
            </a:defRPr>
          </a:lvl8pPr>
          <a:lvl9pPr marL="3657600" algn="l" defTabSz="914400" rtl="0" eaLnBrk="1" latinLnBrk="0" hangingPunct="1">
            <a:defRPr sz="2000" b="1" kern="1200">
              <a:solidFill>
                <a:schemeClr val="bg2"/>
              </a:solidFill>
              <a:latin typeface="Times New Roman" pitchFamily="18" charset="0"/>
              <a:ea typeface="+mn-ea"/>
              <a:cs typeface="+mn-cs"/>
            </a:defRPr>
          </a:lvl9pPr>
        </a:lstStyle>
        <a:p xmlns:a="http://schemas.openxmlformats.org/drawingml/2006/main">
          <a:endParaRPr lang="en-US" b="0" dirty="0">
            <a:solidFill>
              <a:schemeClr val="tx1"/>
            </a:solidFill>
            <a:latin typeface="Arial" pitchFamily="34" charset="0"/>
            <a:cs typeface="Arial" pitchFamily="34" charset="0"/>
          </a:endParaRPr>
        </a:p>
      </cdr:txBody>
    </cdr:sp>
  </cdr:relSizeAnchor>
  <cdr:relSizeAnchor xmlns:cdr="http://schemas.openxmlformats.org/drawingml/2006/chartDrawing">
    <cdr:from>
      <cdr:x>0.5695</cdr:x>
      <cdr:y>0.87858</cdr:y>
    </cdr:from>
    <cdr:to>
      <cdr:x>0.70608</cdr:x>
      <cdr:y>0.96966</cdr:y>
    </cdr:to>
    <cdr:sp macro="" textlink="">
      <cdr:nvSpPr>
        <cdr:cNvPr id="4" name="TextBox 8"/>
        <cdr:cNvSpPr txBox="1"/>
      </cdr:nvSpPr>
      <cdr:spPr>
        <a:xfrm xmlns:a="http://schemas.openxmlformats.org/drawingml/2006/main">
          <a:off x="4606579" y="3859742"/>
          <a:ext cx="1104791"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ctr" rtl="0" fontAlgn="base">
            <a:spcBef>
              <a:spcPct val="0"/>
            </a:spcBef>
            <a:spcAft>
              <a:spcPct val="0"/>
            </a:spcAft>
            <a:defRPr sz="2000" b="1" kern="1200">
              <a:solidFill>
                <a:schemeClr val="bg2"/>
              </a:solidFill>
              <a:latin typeface="Times New Roman" pitchFamily="18" charset="0"/>
              <a:ea typeface="+mn-ea"/>
              <a:cs typeface="+mn-cs"/>
            </a:defRPr>
          </a:lvl1pPr>
          <a:lvl2pPr marL="455613" indent="1588" algn="ctr" rtl="0" fontAlgn="base">
            <a:spcBef>
              <a:spcPct val="0"/>
            </a:spcBef>
            <a:spcAft>
              <a:spcPct val="0"/>
            </a:spcAft>
            <a:defRPr sz="2000" b="1" kern="1200">
              <a:solidFill>
                <a:schemeClr val="bg2"/>
              </a:solidFill>
              <a:latin typeface="Times New Roman" pitchFamily="18" charset="0"/>
              <a:ea typeface="+mn-ea"/>
              <a:cs typeface="+mn-cs"/>
            </a:defRPr>
          </a:lvl2pPr>
          <a:lvl3pPr marL="912813" indent="1588" algn="ctr" rtl="0" fontAlgn="base">
            <a:spcBef>
              <a:spcPct val="0"/>
            </a:spcBef>
            <a:spcAft>
              <a:spcPct val="0"/>
            </a:spcAft>
            <a:defRPr sz="2000" b="1" kern="1200">
              <a:solidFill>
                <a:schemeClr val="bg2"/>
              </a:solidFill>
              <a:latin typeface="Times New Roman" pitchFamily="18" charset="0"/>
              <a:ea typeface="+mn-ea"/>
              <a:cs typeface="+mn-cs"/>
            </a:defRPr>
          </a:lvl3pPr>
          <a:lvl4pPr marL="1370013" indent="1588" algn="ctr" rtl="0" fontAlgn="base">
            <a:spcBef>
              <a:spcPct val="0"/>
            </a:spcBef>
            <a:spcAft>
              <a:spcPct val="0"/>
            </a:spcAft>
            <a:defRPr sz="2000" b="1" kern="1200">
              <a:solidFill>
                <a:schemeClr val="bg2"/>
              </a:solidFill>
              <a:latin typeface="Times New Roman" pitchFamily="18" charset="0"/>
              <a:ea typeface="+mn-ea"/>
              <a:cs typeface="+mn-cs"/>
            </a:defRPr>
          </a:lvl4pPr>
          <a:lvl5pPr marL="1827213" indent="1588" algn="ctr" rtl="0" fontAlgn="base">
            <a:spcBef>
              <a:spcPct val="0"/>
            </a:spcBef>
            <a:spcAft>
              <a:spcPct val="0"/>
            </a:spcAft>
            <a:defRPr sz="2000" b="1" kern="1200">
              <a:solidFill>
                <a:schemeClr val="bg2"/>
              </a:solidFill>
              <a:latin typeface="Times New Roman" pitchFamily="18" charset="0"/>
              <a:ea typeface="+mn-ea"/>
              <a:cs typeface="+mn-cs"/>
            </a:defRPr>
          </a:lvl5pPr>
          <a:lvl6pPr marL="2286000" algn="l" defTabSz="914400" rtl="0" eaLnBrk="1" latinLnBrk="0" hangingPunct="1">
            <a:defRPr sz="2000" b="1" kern="1200">
              <a:solidFill>
                <a:schemeClr val="bg2"/>
              </a:solidFill>
              <a:latin typeface="Times New Roman" pitchFamily="18" charset="0"/>
              <a:ea typeface="+mn-ea"/>
              <a:cs typeface="+mn-cs"/>
            </a:defRPr>
          </a:lvl6pPr>
          <a:lvl7pPr marL="2743200" algn="l" defTabSz="914400" rtl="0" eaLnBrk="1" latinLnBrk="0" hangingPunct="1">
            <a:defRPr sz="2000" b="1" kern="1200">
              <a:solidFill>
                <a:schemeClr val="bg2"/>
              </a:solidFill>
              <a:latin typeface="Times New Roman" pitchFamily="18" charset="0"/>
              <a:ea typeface="+mn-ea"/>
              <a:cs typeface="+mn-cs"/>
            </a:defRPr>
          </a:lvl7pPr>
          <a:lvl8pPr marL="3200400" algn="l" defTabSz="914400" rtl="0" eaLnBrk="1" latinLnBrk="0" hangingPunct="1">
            <a:defRPr sz="2000" b="1" kern="1200">
              <a:solidFill>
                <a:schemeClr val="bg2"/>
              </a:solidFill>
              <a:latin typeface="Times New Roman" pitchFamily="18" charset="0"/>
              <a:ea typeface="+mn-ea"/>
              <a:cs typeface="+mn-cs"/>
            </a:defRPr>
          </a:lvl8pPr>
          <a:lvl9pPr marL="3657600" algn="l" defTabSz="914400" rtl="0" eaLnBrk="1" latinLnBrk="0" hangingPunct="1">
            <a:defRPr sz="2000" b="1" kern="1200">
              <a:solidFill>
                <a:schemeClr val="bg2"/>
              </a:solidFill>
              <a:latin typeface="Times New Roman" pitchFamily="18" charset="0"/>
              <a:ea typeface="+mn-ea"/>
              <a:cs typeface="+mn-cs"/>
            </a:defRPr>
          </a:lvl9pPr>
        </a:lstStyle>
        <a:p xmlns:a="http://schemas.openxmlformats.org/drawingml/2006/main">
          <a:r>
            <a:rPr lang="en-US" b="0" dirty="0" smtClean="0">
              <a:solidFill>
                <a:schemeClr val="tx1"/>
              </a:solidFill>
              <a:latin typeface="Arial" pitchFamily="34" charset="0"/>
              <a:cs typeface="Arial" pitchFamily="34" charset="0"/>
            </a:rPr>
            <a:t>+HDL-P</a:t>
          </a:r>
          <a:endParaRPr lang="en-US" b="0" dirty="0">
            <a:solidFill>
              <a:schemeClr val="tx1"/>
            </a:solidFill>
            <a:latin typeface="Arial" pitchFamily="34" charset="0"/>
            <a:cs typeface="Arial" pitchFamily="34" charset="0"/>
          </a:endParaRPr>
        </a:p>
      </cdr:txBody>
    </cdr:sp>
  </cdr:relSizeAnchor>
  <cdr:relSizeAnchor xmlns:cdr="http://schemas.openxmlformats.org/drawingml/2006/chartDrawing">
    <cdr:from>
      <cdr:x>0.38377</cdr:x>
      <cdr:y>0.87804</cdr:y>
    </cdr:from>
    <cdr:to>
      <cdr:x>0.515</cdr:x>
      <cdr:y>0.96911</cdr:y>
    </cdr:to>
    <cdr:sp macro="" textlink="">
      <cdr:nvSpPr>
        <cdr:cNvPr id="5" name="TextBox 8"/>
        <cdr:cNvSpPr txBox="1"/>
      </cdr:nvSpPr>
      <cdr:spPr>
        <a:xfrm xmlns:a="http://schemas.openxmlformats.org/drawingml/2006/main">
          <a:off x="3104220" y="3857336"/>
          <a:ext cx="1061509"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ctr" rtl="0" fontAlgn="base">
            <a:spcBef>
              <a:spcPct val="0"/>
            </a:spcBef>
            <a:spcAft>
              <a:spcPct val="0"/>
            </a:spcAft>
            <a:defRPr sz="2000" b="1" kern="1200">
              <a:solidFill>
                <a:schemeClr val="bg2"/>
              </a:solidFill>
              <a:latin typeface="Times New Roman" pitchFamily="18" charset="0"/>
              <a:ea typeface="+mn-ea"/>
              <a:cs typeface="+mn-cs"/>
            </a:defRPr>
          </a:lvl1pPr>
          <a:lvl2pPr marL="455613" indent="1588" algn="ctr" rtl="0" fontAlgn="base">
            <a:spcBef>
              <a:spcPct val="0"/>
            </a:spcBef>
            <a:spcAft>
              <a:spcPct val="0"/>
            </a:spcAft>
            <a:defRPr sz="2000" b="1" kern="1200">
              <a:solidFill>
                <a:schemeClr val="bg2"/>
              </a:solidFill>
              <a:latin typeface="Times New Roman" pitchFamily="18" charset="0"/>
              <a:ea typeface="+mn-ea"/>
              <a:cs typeface="+mn-cs"/>
            </a:defRPr>
          </a:lvl2pPr>
          <a:lvl3pPr marL="912813" indent="1588" algn="ctr" rtl="0" fontAlgn="base">
            <a:spcBef>
              <a:spcPct val="0"/>
            </a:spcBef>
            <a:spcAft>
              <a:spcPct val="0"/>
            </a:spcAft>
            <a:defRPr sz="2000" b="1" kern="1200">
              <a:solidFill>
                <a:schemeClr val="bg2"/>
              </a:solidFill>
              <a:latin typeface="Times New Roman" pitchFamily="18" charset="0"/>
              <a:ea typeface="+mn-ea"/>
              <a:cs typeface="+mn-cs"/>
            </a:defRPr>
          </a:lvl3pPr>
          <a:lvl4pPr marL="1370013" indent="1588" algn="ctr" rtl="0" fontAlgn="base">
            <a:spcBef>
              <a:spcPct val="0"/>
            </a:spcBef>
            <a:spcAft>
              <a:spcPct val="0"/>
            </a:spcAft>
            <a:defRPr sz="2000" b="1" kern="1200">
              <a:solidFill>
                <a:schemeClr val="bg2"/>
              </a:solidFill>
              <a:latin typeface="Times New Roman" pitchFamily="18" charset="0"/>
              <a:ea typeface="+mn-ea"/>
              <a:cs typeface="+mn-cs"/>
            </a:defRPr>
          </a:lvl4pPr>
          <a:lvl5pPr marL="1827213" indent="1588" algn="ctr" rtl="0" fontAlgn="base">
            <a:spcBef>
              <a:spcPct val="0"/>
            </a:spcBef>
            <a:spcAft>
              <a:spcPct val="0"/>
            </a:spcAft>
            <a:defRPr sz="2000" b="1" kern="1200">
              <a:solidFill>
                <a:schemeClr val="bg2"/>
              </a:solidFill>
              <a:latin typeface="Times New Roman" pitchFamily="18" charset="0"/>
              <a:ea typeface="+mn-ea"/>
              <a:cs typeface="+mn-cs"/>
            </a:defRPr>
          </a:lvl5pPr>
          <a:lvl6pPr marL="2286000" algn="l" defTabSz="914400" rtl="0" eaLnBrk="1" latinLnBrk="0" hangingPunct="1">
            <a:defRPr sz="2000" b="1" kern="1200">
              <a:solidFill>
                <a:schemeClr val="bg2"/>
              </a:solidFill>
              <a:latin typeface="Times New Roman" pitchFamily="18" charset="0"/>
              <a:ea typeface="+mn-ea"/>
              <a:cs typeface="+mn-cs"/>
            </a:defRPr>
          </a:lvl6pPr>
          <a:lvl7pPr marL="2743200" algn="l" defTabSz="914400" rtl="0" eaLnBrk="1" latinLnBrk="0" hangingPunct="1">
            <a:defRPr sz="2000" b="1" kern="1200">
              <a:solidFill>
                <a:schemeClr val="bg2"/>
              </a:solidFill>
              <a:latin typeface="Times New Roman" pitchFamily="18" charset="0"/>
              <a:ea typeface="+mn-ea"/>
              <a:cs typeface="+mn-cs"/>
            </a:defRPr>
          </a:lvl7pPr>
          <a:lvl8pPr marL="3200400" algn="l" defTabSz="914400" rtl="0" eaLnBrk="1" latinLnBrk="0" hangingPunct="1">
            <a:defRPr sz="2000" b="1" kern="1200">
              <a:solidFill>
                <a:schemeClr val="bg2"/>
              </a:solidFill>
              <a:latin typeface="Times New Roman" pitchFamily="18" charset="0"/>
              <a:ea typeface="+mn-ea"/>
              <a:cs typeface="+mn-cs"/>
            </a:defRPr>
          </a:lvl8pPr>
          <a:lvl9pPr marL="3657600" algn="l" defTabSz="914400" rtl="0" eaLnBrk="1" latinLnBrk="0" hangingPunct="1">
            <a:defRPr sz="2000" b="1" kern="1200">
              <a:solidFill>
                <a:schemeClr val="bg2"/>
              </a:solidFill>
              <a:latin typeface="Times New Roman" pitchFamily="18" charset="0"/>
              <a:ea typeface="+mn-ea"/>
              <a:cs typeface="+mn-cs"/>
            </a:defRPr>
          </a:lvl9pPr>
        </a:lstStyle>
        <a:p xmlns:a="http://schemas.openxmlformats.org/drawingml/2006/main">
          <a:r>
            <a:rPr lang="en-US" b="0" dirty="0" smtClean="0">
              <a:solidFill>
                <a:schemeClr val="tx1"/>
              </a:solidFill>
              <a:latin typeface="Arial" pitchFamily="34" charset="0"/>
              <a:cs typeface="Arial" pitchFamily="34" charset="0"/>
            </a:rPr>
            <a:t>+LDL-P</a:t>
          </a:r>
          <a:endParaRPr lang="en-US" b="0" dirty="0">
            <a:solidFill>
              <a:schemeClr val="tx1"/>
            </a:solidFill>
            <a:latin typeface="Arial" pitchFamily="34" charset="0"/>
            <a:cs typeface="Arial" pitchFamily="34" charset="0"/>
          </a:endParaRPr>
        </a:p>
      </cdr:txBody>
    </cdr:sp>
  </cdr:relSizeAnchor>
  <cdr:relSizeAnchor xmlns:cdr="http://schemas.openxmlformats.org/drawingml/2006/chartDrawing">
    <cdr:from>
      <cdr:x>0.75502</cdr:x>
      <cdr:y>0.87128</cdr:y>
    </cdr:from>
    <cdr:to>
      <cdr:x>1</cdr:x>
      <cdr:y>0.96236</cdr:y>
    </cdr:to>
    <cdr:sp macro="" textlink="">
      <cdr:nvSpPr>
        <cdr:cNvPr id="6" name="TextBox 8"/>
        <cdr:cNvSpPr txBox="1"/>
      </cdr:nvSpPr>
      <cdr:spPr>
        <a:xfrm xmlns:a="http://schemas.openxmlformats.org/drawingml/2006/main">
          <a:off x="6172200" y="3827658"/>
          <a:ext cx="1981633" cy="40011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b="0" dirty="0" smtClean="0">
              <a:solidFill>
                <a:schemeClr val="tx1"/>
              </a:solidFill>
              <a:latin typeface="Arial" pitchFamily="34" charset="0"/>
              <a:cs typeface="Arial" pitchFamily="34" charset="0"/>
            </a:rPr>
            <a:t>+HDL-P+LDL-P</a:t>
          </a:r>
          <a:endParaRPr lang="en-US" sz="2000" b="0" dirty="0">
            <a:solidFill>
              <a:schemeClr val="tx1"/>
            </a:solidFill>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0.80691</cdr:x>
      <cdr:y>0.79767</cdr:y>
    </cdr:from>
    <cdr:to>
      <cdr:x>0.96067</cdr:x>
      <cdr:y>0.89865</cdr:y>
    </cdr:to>
    <cdr:sp macro="" textlink="">
      <cdr:nvSpPr>
        <cdr:cNvPr id="3" name="TextBox 6"/>
        <cdr:cNvSpPr txBox="1"/>
      </cdr:nvSpPr>
      <cdr:spPr>
        <a:xfrm xmlns:a="http://schemas.openxmlformats.org/drawingml/2006/main">
          <a:off x="6210169" y="4133224"/>
          <a:ext cx="1183337" cy="52322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400" b="0" dirty="0" smtClean="0">
              <a:solidFill>
                <a:schemeClr val="tx1"/>
              </a:solidFill>
              <a:latin typeface="Arial" pitchFamily="34" charset="0"/>
              <a:cs typeface="Arial" pitchFamily="34" charset="0"/>
            </a:rPr>
            <a:t>p HDL-P</a:t>
          </a:r>
        </a:p>
        <a:p xmlns:a="http://schemas.openxmlformats.org/drawingml/2006/main">
          <a:pPr algn="l"/>
          <a:r>
            <a:rPr lang="en-US" sz="1400" b="0" dirty="0" smtClean="0">
              <a:solidFill>
                <a:schemeClr val="tx1"/>
              </a:solidFill>
              <a:latin typeface="Arial" pitchFamily="34" charset="0"/>
              <a:cs typeface="Arial" pitchFamily="34" charset="0"/>
            </a:rPr>
            <a:t> trend = </a:t>
          </a:r>
          <a:r>
            <a:rPr lang="en-US" sz="1400" b="0" dirty="0" err="1" smtClean="0">
              <a:solidFill>
                <a:schemeClr val="tx1"/>
              </a:solidFill>
              <a:latin typeface="Arial" pitchFamily="34" charset="0"/>
              <a:cs typeface="Arial" pitchFamily="34" charset="0"/>
            </a:rPr>
            <a:t>n.s</a:t>
          </a:r>
          <a:r>
            <a:rPr lang="en-US" sz="1400" b="0" dirty="0" smtClean="0">
              <a:solidFill>
                <a:schemeClr val="tx1"/>
              </a:solidFill>
              <a:latin typeface="Arial" pitchFamily="34" charset="0"/>
              <a:cs typeface="Arial" pitchFamily="34" charset="0"/>
            </a:rPr>
            <a:t>. </a:t>
          </a:r>
        </a:p>
      </cdr:txBody>
    </cdr:sp>
  </cdr:relSizeAnchor>
  <cdr:relSizeAnchor xmlns:cdr="http://schemas.openxmlformats.org/drawingml/2006/chartDrawing">
    <cdr:from>
      <cdr:x>0.65148</cdr:x>
      <cdr:y>0.86271</cdr:y>
    </cdr:from>
    <cdr:to>
      <cdr:x>0.80649</cdr:x>
      <cdr:y>0.96369</cdr:y>
    </cdr:to>
    <cdr:sp macro="" textlink="">
      <cdr:nvSpPr>
        <cdr:cNvPr id="4" name="TextBox 6"/>
        <cdr:cNvSpPr txBox="1"/>
      </cdr:nvSpPr>
      <cdr:spPr>
        <a:xfrm xmlns:a="http://schemas.openxmlformats.org/drawingml/2006/main">
          <a:off x="5013925" y="4470231"/>
          <a:ext cx="1192955" cy="523220"/>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400" b="0" dirty="0" smtClean="0">
              <a:solidFill>
                <a:schemeClr val="tx1"/>
              </a:solidFill>
              <a:latin typeface="Arial" pitchFamily="34" charset="0"/>
              <a:cs typeface="Arial" pitchFamily="34" charset="0"/>
            </a:rPr>
            <a:t>p HDL-P</a:t>
          </a:r>
        </a:p>
        <a:p xmlns:a="http://schemas.openxmlformats.org/drawingml/2006/main">
          <a:pPr algn="l"/>
          <a:r>
            <a:rPr lang="en-US" sz="1400" b="0" dirty="0" smtClean="0">
              <a:solidFill>
                <a:schemeClr val="tx1"/>
              </a:solidFill>
              <a:latin typeface="Arial" pitchFamily="34" charset="0"/>
              <a:cs typeface="Arial" pitchFamily="34" charset="0"/>
            </a:rPr>
            <a:t> trend &lt;0.05 </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0.00554</cdr:x>
      <cdr:y>0.00888</cdr:y>
    </cdr:to>
    <cdr:pic>
      <cdr:nvPicPr>
        <cdr:cNvPr id="1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8850" cy="464980"/>
          </a:xfrm>
          <a:prstGeom prst="rect">
            <a:avLst/>
          </a:prstGeom>
          <a:noFill/>
          <a:ln w="9525">
            <a:noFill/>
            <a:miter lim="800000"/>
            <a:headEnd/>
            <a:tailEnd/>
          </a:ln>
          <a:effectLst/>
        </p:spPr>
        <p:txBody>
          <a:bodyPr vert="horz" wrap="square" lIns="92589" tIns="46294" rIns="92589" bIns="46294" numCol="1" anchor="t" anchorCtr="0" compatLnSpc="1">
            <a:prstTxWarp prst="textNoShape">
              <a:avLst/>
            </a:prstTxWarp>
          </a:bodyPr>
          <a:lstStyle>
            <a:lvl1pPr algn="l" defTabSz="920750" eaLnBrk="0" hangingPunct="0">
              <a:defRPr sz="1200" b="0">
                <a:solidFill>
                  <a:schemeClr val="tx1"/>
                </a:solidFill>
              </a:defRPr>
            </a:lvl1pPr>
          </a:lstStyle>
          <a:p>
            <a:pPr>
              <a:defRPr/>
            </a:pPr>
            <a:endParaRPr lang="en-US" dirty="0"/>
          </a:p>
        </p:txBody>
      </p:sp>
      <p:sp>
        <p:nvSpPr>
          <p:cNvPr id="3075" name="Rectangle 3"/>
          <p:cNvSpPr>
            <a:spLocks noGrp="1" noChangeArrowheads="1"/>
          </p:cNvSpPr>
          <p:nvPr>
            <p:ph type="dt" sz="quarter" idx="1"/>
          </p:nvPr>
        </p:nvSpPr>
        <p:spPr bwMode="auto">
          <a:xfrm>
            <a:off x="3971551" y="1"/>
            <a:ext cx="3038850" cy="464980"/>
          </a:xfrm>
          <a:prstGeom prst="rect">
            <a:avLst/>
          </a:prstGeom>
          <a:noFill/>
          <a:ln w="9525">
            <a:noFill/>
            <a:miter lim="800000"/>
            <a:headEnd/>
            <a:tailEnd/>
          </a:ln>
          <a:effectLst/>
        </p:spPr>
        <p:txBody>
          <a:bodyPr vert="horz" wrap="square" lIns="92589" tIns="46294" rIns="92589" bIns="46294" numCol="1" anchor="t" anchorCtr="0" compatLnSpc="1">
            <a:prstTxWarp prst="textNoShape">
              <a:avLst/>
            </a:prstTxWarp>
          </a:bodyPr>
          <a:lstStyle>
            <a:lvl1pPr algn="r" defTabSz="920750" eaLnBrk="0" hangingPunct="0">
              <a:defRPr sz="1200" b="0">
                <a:solidFill>
                  <a:schemeClr val="tx1"/>
                </a:solidFill>
              </a:defRPr>
            </a:lvl1pPr>
          </a:lstStyle>
          <a:p>
            <a:pPr>
              <a:defRPr/>
            </a:pPr>
            <a:endParaRPr lang="en-US" dirty="0"/>
          </a:p>
        </p:txBody>
      </p:sp>
      <p:sp>
        <p:nvSpPr>
          <p:cNvPr id="3076" name="Rectangle 4"/>
          <p:cNvSpPr>
            <a:spLocks noGrp="1" noChangeArrowheads="1"/>
          </p:cNvSpPr>
          <p:nvPr>
            <p:ph type="ftr" sz="quarter" idx="2"/>
          </p:nvPr>
        </p:nvSpPr>
        <p:spPr bwMode="auto">
          <a:xfrm>
            <a:off x="0" y="8831427"/>
            <a:ext cx="3038850" cy="464979"/>
          </a:xfrm>
          <a:prstGeom prst="rect">
            <a:avLst/>
          </a:prstGeom>
          <a:noFill/>
          <a:ln w="9525">
            <a:noFill/>
            <a:miter lim="800000"/>
            <a:headEnd/>
            <a:tailEnd/>
          </a:ln>
          <a:effectLst/>
        </p:spPr>
        <p:txBody>
          <a:bodyPr vert="horz" wrap="square" lIns="92589" tIns="46294" rIns="92589" bIns="46294" numCol="1" anchor="b" anchorCtr="0" compatLnSpc="1">
            <a:prstTxWarp prst="textNoShape">
              <a:avLst/>
            </a:prstTxWarp>
          </a:bodyPr>
          <a:lstStyle>
            <a:lvl1pPr algn="l" defTabSz="920750" eaLnBrk="0" hangingPunct="0">
              <a:defRPr sz="1200" b="0">
                <a:solidFill>
                  <a:schemeClr val="tx1"/>
                </a:solidFill>
              </a:defRPr>
            </a:lvl1pPr>
          </a:lstStyle>
          <a:p>
            <a:pPr>
              <a:defRPr/>
            </a:pPr>
            <a:endParaRPr lang="en-US" dirty="0"/>
          </a:p>
        </p:txBody>
      </p:sp>
      <p:sp>
        <p:nvSpPr>
          <p:cNvPr id="3077" name="Rectangle 5"/>
          <p:cNvSpPr>
            <a:spLocks noGrp="1" noChangeArrowheads="1"/>
          </p:cNvSpPr>
          <p:nvPr>
            <p:ph type="sldNum" sz="quarter" idx="3"/>
          </p:nvPr>
        </p:nvSpPr>
        <p:spPr bwMode="auto">
          <a:xfrm>
            <a:off x="3971551" y="8831427"/>
            <a:ext cx="3038850" cy="464979"/>
          </a:xfrm>
          <a:prstGeom prst="rect">
            <a:avLst/>
          </a:prstGeom>
          <a:noFill/>
          <a:ln w="9525">
            <a:noFill/>
            <a:miter lim="800000"/>
            <a:headEnd/>
            <a:tailEnd/>
          </a:ln>
          <a:effectLst/>
        </p:spPr>
        <p:txBody>
          <a:bodyPr vert="horz" wrap="square" lIns="92589" tIns="46294" rIns="92589" bIns="46294" numCol="1" anchor="b" anchorCtr="0" compatLnSpc="1">
            <a:prstTxWarp prst="textNoShape">
              <a:avLst/>
            </a:prstTxWarp>
          </a:bodyPr>
          <a:lstStyle>
            <a:lvl1pPr algn="r" defTabSz="920750" eaLnBrk="0" hangingPunct="0">
              <a:defRPr sz="1200" b="0">
                <a:solidFill>
                  <a:schemeClr val="tx1"/>
                </a:solidFill>
              </a:defRPr>
            </a:lvl1pPr>
          </a:lstStyle>
          <a:p>
            <a:pPr>
              <a:defRPr/>
            </a:pPr>
            <a:fld id="{B2C0AC27-080B-4D71-B6E5-51E90AF6B15F}" type="slidenum">
              <a:rPr lang="en-US"/>
              <a:pPr>
                <a:defRPr/>
              </a:pPr>
              <a:t>‹#›</a:t>
            </a:fld>
            <a:endParaRPr lang="en-US" dirty="0"/>
          </a:p>
        </p:txBody>
      </p:sp>
    </p:spTree>
    <p:extLst>
      <p:ext uri="{BB962C8B-B14F-4D97-AF65-F5344CB8AC3E}">
        <p14:creationId xmlns:p14="http://schemas.microsoft.com/office/powerpoint/2010/main" val="3827294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
            <a:ext cx="3038850" cy="464980"/>
          </a:xfrm>
          <a:prstGeom prst="rect">
            <a:avLst/>
          </a:prstGeom>
          <a:noFill/>
          <a:ln w="9525">
            <a:noFill/>
            <a:miter lim="800000"/>
            <a:headEnd/>
            <a:tailEnd/>
          </a:ln>
          <a:effectLst/>
        </p:spPr>
        <p:txBody>
          <a:bodyPr vert="horz" wrap="square" lIns="92589" tIns="46294" rIns="92589" bIns="46294" numCol="1" anchor="t" anchorCtr="0" compatLnSpc="1">
            <a:prstTxWarp prst="textNoShape">
              <a:avLst/>
            </a:prstTxWarp>
          </a:bodyPr>
          <a:lstStyle>
            <a:lvl1pPr algn="l" defTabSz="920750" eaLnBrk="0" hangingPunct="0">
              <a:defRPr sz="1200" b="0">
                <a:solidFill>
                  <a:schemeClr val="tx1"/>
                </a:solidFill>
              </a:defRPr>
            </a:lvl1pPr>
          </a:lstStyle>
          <a:p>
            <a:pPr>
              <a:defRPr/>
            </a:pPr>
            <a:endParaRPr lang="en-US" dirty="0"/>
          </a:p>
        </p:txBody>
      </p:sp>
      <p:sp>
        <p:nvSpPr>
          <p:cNvPr id="2051" name="Rectangle 3"/>
          <p:cNvSpPr>
            <a:spLocks noGrp="1" noChangeArrowheads="1"/>
          </p:cNvSpPr>
          <p:nvPr>
            <p:ph type="dt" idx="1"/>
          </p:nvPr>
        </p:nvSpPr>
        <p:spPr bwMode="auto">
          <a:xfrm>
            <a:off x="3971551" y="1"/>
            <a:ext cx="3038850" cy="464980"/>
          </a:xfrm>
          <a:prstGeom prst="rect">
            <a:avLst/>
          </a:prstGeom>
          <a:noFill/>
          <a:ln w="9525">
            <a:noFill/>
            <a:miter lim="800000"/>
            <a:headEnd/>
            <a:tailEnd/>
          </a:ln>
          <a:effectLst/>
        </p:spPr>
        <p:txBody>
          <a:bodyPr vert="horz" wrap="square" lIns="92589" tIns="46294" rIns="92589" bIns="46294" numCol="1" anchor="t" anchorCtr="0" compatLnSpc="1">
            <a:prstTxWarp prst="textNoShape">
              <a:avLst/>
            </a:prstTxWarp>
          </a:bodyPr>
          <a:lstStyle>
            <a:lvl1pPr algn="r" defTabSz="920750" eaLnBrk="0" hangingPunct="0">
              <a:defRPr sz="1200" b="0">
                <a:solidFill>
                  <a:schemeClr val="tx1"/>
                </a:solidFill>
              </a:defRPr>
            </a:lvl1pPr>
          </a:lstStyle>
          <a:p>
            <a:pPr>
              <a:defRPr/>
            </a:pPr>
            <a:endParaRPr lang="en-US" dirty="0"/>
          </a:p>
        </p:txBody>
      </p:sp>
      <p:sp>
        <p:nvSpPr>
          <p:cNvPr id="61444" name="Rectangle 4"/>
          <p:cNvSpPr>
            <a:spLocks noGrp="1" noRot="1" noChangeAspect="1" noChangeArrowheads="1" noTextEdit="1"/>
          </p:cNvSpPr>
          <p:nvPr>
            <p:ph type="sldImg" idx="2"/>
          </p:nvPr>
        </p:nvSpPr>
        <p:spPr bwMode="auto">
          <a:xfrm>
            <a:off x="895350" y="700088"/>
            <a:ext cx="5221288" cy="3479800"/>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34295" y="4416515"/>
            <a:ext cx="5141810" cy="4181623"/>
          </a:xfrm>
          <a:prstGeom prst="rect">
            <a:avLst/>
          </a:prstGeom>
          <a:noFill/>
          <a:ln w="9525">
            <a:noFill/>
            <a:miter lim="800000"/>
            <a:headEnd/>
            <a:tailEnd/>
          </a:ln>
          <a:effectLst/>
        </p:spPr>
        <p:txBody>
          <a:bodyPr vert="horz" wrap="square" lIns="92589" tIns="46294" rIns="92589" bIns="4629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31427"/>
            <a:ext cx="3038850" cy="464979"/>
          </a:xfrm>
          <a:prstGeom prst="rect">
            <a:avLst/>
          </a:prstGeom>
          <a:noFill/>
          <a:ln w="9525">
            <a:noFill/>
            <a:miter lim="800000"/>
            <a:headEnd/>
            <a:tailEnd/>
          </a:ln>
          <a:effectLst/>
        </p:spPr>
        <p:txBody>
          <a:bodyPr vert="horz" wrap="square" lIns="92589" tIns="46294" rIns="92589" bIns="46294" numCol="1" anchor="b" anchorCtr="0" compatLnSpc="1">
            <a:prstTxWarp prst="textNoShape">
              <a:avLst/>
            </a:prstTxWarp>
          </a:bodyPr>
          <a:lstStyle>
            <a:lvl1pPr algn="l" defTabSz="920750" eaLnBrk="0" hangingPunct="0">
              <a:defRPr sz="1200" b="0">
                <a:solidFill>
                  <a:schemeClr val="tx1"/>
                </a:solidFill>
              </a:defRPr>
            </a:lvl1pPr>
          </a:lstStyle>
          <a:p>
            <a:pPr>
              <a:defRPr/>
            </a:pPr>
            <a:endParaRPr lang="en-US" dirty="0"/>
          </a:p>
        </p:txBody>
      </p:sp>
      <p:sp>
        <p:nvSpPr>
          <p:cNvPr id="2055" name="Rectangle 7"/>
          <p:cNvSpPr>
            <a:spLocks noGrp="1" noChangeArrowheads="1"/>
          </p:cNvSpPr>
          <p:nvPr>
            <p:ph type="sldNum" sz="quarter" idx="5"/>
          </p:nvPr>
        </p:nvSpPr>
        <p:spPr bwMode="auto">
          <a:xfrm>
            <a:off x="3971551" y="8831427"/>
            <a:ext cx="3038850" cy="464979"/>
          </a:xfrm>
          <a:prstGeom prst="rect">
            <a:avLst/>
          </a:prstGeom>
          <a:noFill/>
          <a:ln w="9525">
            <a:noFill/>
            <a:miter lim="800000"/>
            <a:headEnd/>
            <a:tailEnd/>
          </a:ln>
          <a:effectLst/>
        </p:spPr>
        <p:txBody>
          <a:bodyPr vert="horz" wrap="square" lIns="92589" tIns="46294" rIns="92589" bIns="46294" numCol="1" anchor="b" anchorCtr="0" compatLnSpc="1">
            <a:prstTxWarp prst="textNoShape">
              <a:avLst/>
            </a:prstTxWarp>
          </a:bodyPr>
          <a:lstStyle>
            <a:lvl1pPr algn="r" defTabSz="920750" eaLnBrk="0" hangingPunct="0">
              <a:defRPr sz="1200" b="0">
                <a:solidFill>
                  <a:schemeClr val="tx1"/>
                </a:solidFill>
              </a:defRPr>
            </a:lvl1pPr>
          </a:lstStyle>
          <a:p>
            <a:pPr>
              <a:defRPr/>
            </a:pPr>
            <a:fld id="{86945F43-795D-407D-B01C-F905F4D93B3E}" type="slidenum">
              <a:rPr lang="en-US"/>
              <a:pPr>
                <a:defRPr/>
              </a:pPr>
              <a:t>‹#›</a:t>
            </a:fld>
            <a:endParaRPr lang="en-US" dirty="0"/>
          </a:p>
        </p:txBody>
      </p:sp>
    </p:spTree>
    <p:extLst>
      <p:ext uri="{BB962C8B-B14F-4D97-AF65-F5344CB8AC3E}">
        <p14:creationId xmlns:p14="http://schemas.microsoft.com/office/powerpoint/2010/main" val="77561799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CB87698A-A713-48E2-B93B-CAEE280AC957}" type="slidenum">
              <a:rPr lang="en-US" altLang="en-US" smtClean="0"/>
              <a:pPr/>
              <a:t>1</a:t>
            </a:fld>
            <a:endParaRPr lang="en-US" altLang="en-US" dirty="0" smtClean="0"/>
          </a:p>
        </p:txBody>
      </p:sp>
      <p:sp>
        <p:nvSpPr>
          <p:cNvPr id="16386" name="Rectangle 2"/>
          <p:cNvSpPr>
            <a:spLocks noGrp="1" noRot="1" noChangeAspect="1" noChangeArrowheads="1" noTextEdit="1"/>
          </p:cNvSpPr>
          <p:nvPr>
            <p:ph type="sldImg"/>
          </p:nvPr>
        </p:nvSpPr>
        <p:spPr>
          <a:xfrm>
            <a:off x="896938" y="700088"/>
            <a:ext cx="5218112" cy="3479800"/>
          </a:xfrm>
          <a:ln/>
        </p:spPr>
      </p:sp>
      <p:sp>
        <p:nvSpPr>
          <p:cNvPr id="16387" name="Rectangle 3"/>
          <p:cNvSpPr>
            <a:spLocks noGrp="1" noChangeArrowheads="1"/>
          </p:cNvSpPr>
          <p:nvPr>
            <p:ph type="body" idx="1"/>
          </p:nvPr>
        </p:nvSpPr>
        <p:spPr>
          <a:noFill/>
          <a:ln/>
        </p:spPr>
        <p:txBody>
          <a:bodyP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pPr marL="0" marR="0" indent="0" algn="l" defTabSz="912813" rtl="0" eaLnBrk="0" fontAlgn="base" latinLnBrk="0" hangingPunct="0">
              <a:lnSpc>
                <a:spcPct val="100000"/>
              </a:lnSpc>
              <a:spcBef>
                <a:spcPct val="30000"/>
              </a:spcBef>
              <a:spcAft>
                <a:spcPct val="0"/>
              </a:spcAft>
              <a:buClrTx/>
              <a:buSzTx/>
              <a:buFontTx/>
              <a:buNone/>
              <a:tabLst/>
              <a:defRPr/>
            </a:pPr>
            <a:r>
              <a:rPr lang="en-US" dirty="0" smtClean="0"/>
              <a:t>We hypothesized</a:t>
            </a:r>
            <a:r>
              <a:rPr lang="en-US" baseline="0" dirty="0" smtClean="0"/>
              <a:t> that it would be particularly important to measure lipoprotein particle concentrations among these women with class III obesity based on existing data  regarding the disconnect between LDL-C and LDL particles, a</a:t>
            </a:r>
            <a:r>
              <a:rPr lang="en-US" dirty="0" smtClean="0"/>
              <a:t>s shown in this slide from women in the</a:t>
            </a:r>
            <a:r>
              <a:rPr lang="en-US" baseline="0" dirty="0" smtClean="0"/>
              <a:t> Framingham study.  t</a:t>
            </a:r>
            <a:r>
              <a:rPr lang="en-US" dirty="0" smtClean="0"/>
              <a:t> is increasingly</a:t>
            </a:r>
            <a:r>
              <a:rPr lang="en-US" baseline="0" dirty="0" smtClean="0"/>
              <a:t> recognized that LDL-C poorly reflects  the higher levels of metabolic risk factors that typically accompany high BMI, e.g. large waist circumference, high triglycerides, low HDL-C. In contrast, the total number of LDL particles increases with increasing number of met syn components.    The reason for this disconnect is that the total number of LDL particles is highly correlated with the number of small LDL particles, which carry less cholesterol per particle than the larger LDL particles, resulting in lower levels of LDL cholesterol. </a:t>
            </a:r>
          </a:p>
          <a:p>
            <a:pPr marL="0" marR="0" indent="0" algn="l" defTabSz="912813" rtl="0" eaLnBrk="0" fontAlgn="base" latinLnBrk="0" hangingPunct="0">
              <a:lnSpc>
                <a:spcPct val="100000"/>
              </a:lnSpc>
              <a:spcBef>
                <a:spcPct val="30000"/>
              </a:spcBef>
              <a:spcAft>
                <a:spcPct val="0"/>
              </a:spcAft>
              <a:buClrTx/>
              <a:buSzTx/>
              <a:buFontTx/>
              <a:buNone/>
              <a:tabLst/>
              <a:defRPr/>
            </a:pPr>
            <a:r>
              <a:rPr lang="en-US" baseline="0" dirty="0" smtClean="0"/>
              <a:t> </a:t>
            </a:r>
          </a:p>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28</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29</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30</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68">
              <a:defRPr sz="3700">
                <a:solidFill>
                  <a:schemeClr val="tx2"/>
                </a:solidFill>
                <a:latin typeface="Arial" charset="0"/>
              </a:defRPr>
            </a:lvl1pPr>
            <a:lvl2pPr marL="758329" indent="-291665" defTabSz="928468">
              <a:defRPr sz="3700">
                <a:solidFill>
                  <a:schemeClr val="tx2"/>
                </a:solidFill>
                <a:latin typeface="Arial" charset="0"/>
              </a:defRPr>
            </a:lvl2pPr>
            <a:lvl3pPr marL="1166660" indent="-233332" defTabSz="928468">
              <a:defRPr sz="3700">
                <a:solidFill>
                  <a:schemeClr val="tx2"/>
                </a:solidFill>
                <a:latin typeface="Arial" charset="0"/>
              </a:defRPr>
            </a:lvl3pPr>
            <a:lvl4pPr marL="1633324" indent="-233332" defTabSz="928468">
              <a:defRPr sz="3700">
                <a:solidFill>
                  <a:schemeClr val="tx2"/>
                </a:solidFill>
                <a:latin typeface="Arial" charset="0"/>
              </a:defRPr>
            </a:lvl4pPr>
            <a:lvl5pPr marL="2099988" indent="-233332" defTabSz="928468">
              <a:defRPr sz="3700">
                <a:solidFill>
                  <a:schemeClr val="tx2"/>
                </a:solidFill>
                <a:latin typeface="Arial" charset="0"/>
              </a:defRPr>
            </a:lvl5pPr>
            <a:lvl6pPr marL="2566652" indent="-233332" algn="ctr" defTabSz="928468" eaLnBrk="0" fontAlgn="base" hangingPunct="0">
              <a:spcBef>
                <a:spcPct val="0"/>
              </a:spcBef>
              <a:spcAft>
                <a:spcPct val="0"/>
              </a:spcAft>
              <a:defRPr sz="3700">
                <a:solidFill>
                  <a:schemeClr val="tx2"/>
                </a:solidFill>
                <a:latin typeface="Arial" charset="0"/>
              </a:defRPr>
            </a:lvl6pPr>
            <a:lvl7pPr marL="3033316" indent="-233332" algn="ctr" defTabSz="928468" eaLnBrk="0" fontAlgn="base" hangingPunct="0">
              <a:spcBef>
                <a:spcPct val="0"/>
              </a:spcBef>
              <a:spcAft>
                <a:spcPct val="0"/>
              </a:spcAft>
              <a:defRPr sz="3700">
                <a:solidFill>
                  <a:schemeClr val="tx2"/>
                </a:solidFill>
                <a:latin typeface="Arial" charset="0"/>
              </a:defRPr>
            </a:lvl7pPr>
            <a:lvl8pPr marL="3499980" indent="-233332" algn="ctr" defTabSz="928468" eaLnBrk="0" fontAlgn="base" hangingPunct="0">
              <a:spcBef>
                <a:spcPct val="0"/>
              </a:spcBef>
              <a:spcAft>
                <a:spcPct val="0"/>
              </a:spcAft>
              <a:defRPr sz="3700">
                <a:solidFill>
                  <a:schemeClr val="tx2"/>
                </a:solidFill>
                <a:latin typeface="Arial" charset="0"/>
              </a:defRPr>
            </a:lvl8pPr>
            <a:lvl9pPr marL="3966644" indent="-233332" algn="ctr" defTabSz="928468" eaLnBrk="0" fontAlgn="base" hangingPunct="0">
              <a:spcBef>
                <a:spcPct val="0"/>
              </a:spcBef>
              <a:spcAft>
                <a:spcPct val="0"/>
              </a:spcAft>
              <a:defRPr sz="3700">
                <a:solidFill>
                  <a:schemeClr val="tx2"/>
                </a:solidFill>
                <a:latin typeface="Arial" charset="0"/>
              </a:defRPr>
            </a:lvl9pPr>
          </a:lstStyle>
          <a:p>
            <a:fld id="{47908434-BFDF-4711-A95B-8AA0A0A39666}" type="slidenum">
              <a:rPr lang="en-US" sz="1200">
                <a:solidFill>
                  <a:schemeClr val="tx1"/>
                </a:solidFill>
                <a:latin typeface="Times New Roman" pitchFamily="18" charset="0"/>
              </a:rPr>
              <a:pPr/>
              <a:t>31</a:t>
            </a:fld>
            <a:endParaRPr lang="en-US" sz="1200">
              <a:solidFill>
                <a:schemeClr val="tx1"/>
              </a:solidFill>
              <a:latin typeface="Times New Roman"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33098" y="4415911"/>
            <a:ext cx="5144206" cy="4182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the conclusion is that LDL size doesn’t matter once LDL particle number is taken into account.  It’s not a quality issue here, it’s a quantity issue.</a:t>
            </a:r>
          </a:p>
          <a:p>
            <a:endParaRPr lang="en-US" smtClean="0"/>
          </a:p>
          <a:p>
            <a:r>
              <a:rPr lang="en-US" smtClean="0"/>
              <a:t>Small LDL particles are not more atherogenic than large LDL particles.  That’s what the epidemiology now tells us, once the effects of confounding are eliminated.  </a:t>
            </a:r>
          </a:p>
          <a:p>
            <a:endParaRPr lang="en-US" smtClean="0"/>
          </a:p>
          <a:p>
            <a:r>
              <a:rPr lang="en-US" smtClean="0"/>
              <a:t>What </a:t>
            </a:r>
            <a:r>
              <a:rPr lang="en-US" b="1" smtClean="0"/>
              <a:t>does</a:t>
            </a:r>
            <a:r>
              <a:rPr lang="en-US" smtClean="0"/>
              <a:t> matter is LDL particle number, more so than LDL cholesterol.  I want to take the last few minutes to show you some more data from MESA that supports this contention.</a:t>
            </a:r>
          </a:p>
          <a:p>
            <a:r>
              <a:rPr lang="en-US" smtClean="0"/>
              <a:t/>
            </a:r>
            <a:br>
              <a:rPr lang="en-US" smtClean="0"/>
            </a:b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68">
              <a:defRPr sz="3700">
                <a:solidFill>
                  <a:schemeClr val="tx2"/>
                </a:solidFill>
                <a:latin typeface="Arial" charset="0"/>
              </a:defRPr>
            </a:lvl1pPr>
            <a:lvl2pPr marL="758329" indent="-291665" defTabSz="928468">
              <a:defRPr sz="3700">
                <a:solidFill>
                  <a:schemeClr val="tx2"/>
                </a:solidFill>
                <a:latin typeface="Arial" charset="0"/>
              </a:defRPr>
            </a:lvl2pPr>
            <a:lvl3pPr marL="1166660" indent="-233332" defTabSz="928468">
              <a:defRPr sz="3700">
                <a:solidFill>
                  <a:schemeClr val="tx2"/>
                </a:solidFill>
                <a:latin typeface="Arial" charset="0"/>
              </a:defRPr>
            </a:lvl3pPr>
            <a:lvl4pPr marL="1633324" indent="-233332" defTabSz="928468">
              <a:defRPr sz="3700">
                <a:solidFill>
                  <a:schemeClr val="tx2"/>
                </a:solidFill>
                <a:latin typeface="Arial" charset="0"/>
              </a:defRPr>
            </a:lvl4pPr>
            <a:lvl5pPr marL="2099988" indent="-233332" defTabSz="928468">
              <a:defRPr sz="3700">
                <a:solidFill>
                  <a:schemeClr val="tx2"/>
                </a:solidFill>
                <a:latin typeface="Arial" charset="0"/>
              </a:defRPr>
            </a:lvl5pPr>
            <a:lvl6pPr marL="2566652" indent="-233332" algn="ctr" defTabSz="928468" eaLnBrk="0" fontAlgn="base" hangingPunct="0">
              <a:spcBef>
                <a:spcPct val="0"/>
              </a:spcBef>
              <a:spcAft>
                <a:spcPct val="0"/>
              </a:spcAft>
              <a:defRPr sz="3700">
                <a:solidFill>
                  <a:schemeClr val="tx2"/>
                </a:solidFill>
                <a:latin typeface="Arial" charset="0"/>
              </a:defRPr>
            </a:lvl6pPr>
            <a:lvl7pPr marL="3033316" indent="-233332" algn="ctr" defTabSz="928468" eaLnBrk="0" fontAlgn="base" hangingPunct="0">
              <a:spcBef>
                <a:spcPct val="0"/>
              </a:spcBef>
              <a:spcAft>
                <a:spcPct val="0"/>
              </a:spcAft>
              <a:defRPr sz="3700">
                <a:solidFill>
                  <a:schemeClr val="tx2"/>
                </a:solidFill>
                <a:latin typeface="Arial" charset="0"/>
              </a:defRPr>
            </a:lvl7pPr>
            <a:lvl8pPr marL="3499980" indent="-233332" algn="ctr" defTabSz="928468" eaLnBrk="0" fontAlgn="base" hangingPunct="0">
              <a:spcBef>
                <a:spcPct val="0"/>
              </a:spcBef>
              <a:spcAft>
                <a:spcPct val="0"/>
              </a:spcAft>
              <a:defRPr sz="3700">
                <a:solidFill>
                  <a:schemeClr val="tx2"/>
                </a:solidFill>
                <a:latin typeface="Arial" charset="0"/>
              </a:defRPr>
            </a:lvl8pPr>
            <a:lvl9pPr marL="3966644" indent="-233332" algn="ctr" defTabSz="928468" eaLnBrk="0" fontAlgn="base" hangingPunct="0">
              <a:spcBef>
                <a:spcPct val="0"/>
              </a:spcBef>
              <a:spcAft>
                <a:spcPct val="0"/>
              </a:spcAft>
              <a:defRPr sz="3700">
                <a:solidFill>
                  <a:schemeClr val="tx2"/>
                </a:solidFill>
                <a:latin typeface="Arial" charset="0"/>
              </a:defRPr>
            </a:lvl9pPr>
          </a:lstStyle>
          <a:p>
            <a:fld id="{47908434-BFDF-4711-A95B-8AA0A0A39666}" type="slidenum">
              <a:rPr lang="en-US" sz="1200">
                <a:solidFill>
                  <a:schemeClr val="tx1"/>
                </a:solidFill>
                <a:latin typeface="Times New Roman" pitchFamily="18" charset="0"/>
              </a:rPr>
              <a:pPr/>
              <a:t>32</a:t>
            </a:fld>
            <a:endParaRPr lang="en-US" sz="1200">
              <a:solidFill>
                <a:schemeClr val="tx1"/>
              </a:solidFill>
              <a:latin typeface="Times New Roman"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33098" y="4415911"/>
            <a:ext cx="5144206" cy="4182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the conclusion is that LDL size doesn’t matter once LDL particle number is taken into account.  It’s not a quality issue here, it’s a quantity issue.</a:t>
            </a:r>
          </a:p>
          <a:p>
            <a:endParaRPr lang="en-US" smtClean="0"/>
          </a:p>
          <a:p>
            <a:r>
              <a:rPr lang="en-US" smtClean="0"/>
              <a:t>Small LDL particles are not more atherogenic than large LDL particles.  That’s what the epidemiology now tells us, once the effects of confounding are eliminated.  </a:t>
            </a:r>
          </a:p>
          <a:p>
            <a:endParaRPr lang="en-US" smtClean="0"/>
          </a:p>
          <a:p>
            <a:r>
              <a:rPr lang="en-US" smtClean="0"/>
              <a:t>What </a:t>
            </a:r>
            <a:r>
              <a:rPr lang="en-US" b="1" smtClean="0"/>
              <a:t>does</a:t>
            </a:r>
            <a:r>
              <a:rPr lang="en-US" smtClean="0"/>
              <a:t> matter is LDL particle number, more so than LDL cholesterol.  I want to take the last few minutes to show you some more data from MESA that supports this contention.</a:t>
            </a:r>
          </a:p>
          <a:p>
            <a:r>
              <a:rPr lang="en-US" smtClean="0"/>
              <a:t/>
            </a:r>
            <a:br>
              <a:rPr lang="en-US" smtClean="0"/>
            </a:b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68">
              <a:defRPr sz="3700">
                <a:solidFill>
                  <a:schemeClr val="tx2"/>
                </a:solidFill>
                <a:latin typeface="Arial" charset="0"/>
              </a:defRPr>
            </a:lvl1pPr>
            <a:lvl2pPr marL="758329" indent="-291665" defTabSz="928468">
              <a:defRPr sz="3700">
                <a:solidFill>
                  <a:schemeClr val="tx2"/>
                </a:solidFill>
                <a:latin typeface="Arial" charset="0"/>
              </a:defRPr>
            </a:lvl2pPr>
            <a:lvl3pPr marL="1166660" indent="-233332" defTabSz="928468">
              <a:defRPr sz="3700">
                <a:solidFill>
                  <a:schemeClr val="tx2"/>
                </a:solidFill>
                <a:latin typeface="Arial" charset="0"/>
              </a:defRPr>
            </a:lvl3pPr>
            <a:lvl4pPr marL="1633324" indent="-233332" defTabSz="928468">
              <a:defRPr sz="3700">
                <a:solidFill>
                  <a:schemeClr val="tx2"/>
                </a:solidFill>
                <a:latin typeface="Arial" charset="0"/>
              </a:defRPr>
            </a:lvl4pPr>
            <a:lvl5pPr marL="2099988" indent="-233332" defTabSz="928468">
              <a:defRPr sz="3700">
                <a:solidFill>
                  <a:schemeClr val="tx2"/>
                </a:solidFill>
                <a:latin typeface="Arial" charset="0"/>
              </a:defRPr>
            </a:lvl5pPr>
            <a:lvl6pPr marL="2566652" indent="-233332" algn="ctr" defTabSz="928468" eaLnBrk="0" fontAlgn="base" hangingPunct="0">
              <a:spcBef>
                <a:spcPct val="0"/>
              </a:spcBef>
              <a:spcAft>
                <a:spcPct val="0"/>
              </a:spcAft>
              <a:defRPr sz="3700">
                <a:solidFill>
                  <a:schemeClr val="tx2"/>
                </a:solidFill>
                <a:latin typeface="Arial" charset="0"/>
              </a:defRPr>
            </a:lvl6pPr>
            <a:lvl7pPr marL="3033316" indent="-233332" algn="ctr" defTabSz="928468" eaLnBrk="0" fontAlgn="base" hangingPunct="0">
              <a:spcBef>
                <a:spcPct val="0"/>
              </a:spcBef>
              <a:spcAft>
                <a:spcPct val="0"/>
              </a:spcAft>
              <a:defRPr sz="3700">
                <a:solidFill>
                  <a:schemeClr val="tx2"/>
                </a:solidFill>
                <a:latin typeface="Arial" charset="0"/>
              </a:defRPr>
            </a:lvl7pPr>
            <a:lvl8pPr marL="3499980" indent="-233332" algn="ctr" defTabSz="928468" eaLnBrk="0" fontAlgn="base" hangingPunct="0">
              <a:spcBef>
                <a:spcPct val="0"/>
              </a:spcBef>
              <a:spcAft>
                <a:spcPct val="0"/>
              </a:spcAft>
              <a:defRPr sz="3700">
                <a:solidFill>
                  <a:schemeClr val="tx2"/>
                </a:solidFill>
                <a:latin typeface="Arial" charset="0"/>
              </a:defRPr>
            </a:lvl8pPr>
            <a:lvl9pPr marL="3966644" indent="-233332" algn="ctr" defTabSz="928468" eaLnBrk="0" fontAlgn="base" hangingPunct="0">
              <a:spcBef>
                <a:spcPct val="0"/>
              </a:spcBef>
              <a:spcAft>
                <a:spcPct val="0"/>
              </a:spcAft>
              <a:defRPr sz="3700">
                <a:solidFill>
                  <a:schemeClr val="tx2"/>
                </a:solidFill>
                <a:latin typeface="Arial" charset="0"/>
              </a:defRPr>
            </a:lvl9pPr>
          </a:lstStyle>
          <a:p>
            <a:fld id="{47908434-BFDF-4711-A95B-8AA0A0A39666}" type="slidenum">
              <a:rPr lang="en-US" sz="1200">
                <a:solidFill>
                  <a:schemeClr val="tx1"/>
                </a:solidFill>
                <a:latin typeface="Times New Roman" pitchFamily="18" charset="0"/>
              </a:rPr>
              <a:pPr/>
              <a:t>33</a:t>
            </a:fld>
            <a:endParaRPr lang="en-US" sz="1200">
              <a:solidFill>
                <a:schemeClr val="tx1"/>
              </a:solidFill>
              <a:latin typeface="Times New Roman"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33098" y="4415911"/>
            <a:ext cx="5144206" cy="4182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 the conclusion is that LDL size doesn’t matter once LDL particle number is taken into account.  It’s not a quality issue here, it’s a quantity issue.</a:t>
            </a:r>
          </a:p>
          <a:p>
            <a:endParaRPr lang="en-US" smtClean="0"/>
          </a:p>
          <a:p>
            <a:r>
              <a:rPr lang="en-US" smtClean="0"/>
              <a:t>Small LDL particles are not more atherogenic than large LDL particles.  That’s what the epidemiology now tells us, once the effects of confounding are eliminated.  </a:t>
            </a:r>
          </a:p>
          <a:p>
            <a:endParaRPr lang="en-US" smtClean="0"/>
          </a:p>
          <a:p>
            <a:r>
              <a:rPr lang="en-US" smtClean="0"/>
              <a:t>What </a:t>
            </a:r>
            <a:r>
              <a:rPr lang="en-US" b="1" smtClean="0"/>
              <a:t>does</a:t>
            </a:r>
            <a:r>
              <a:rPr lang="en-US" smtClean="0"/>
              <a:t> matter is LDL particle number, more so than LDL cholesterol.  I want to take the last few minutes to show you some more data from MESA that supports this contention.</a:t>
            </a:r>
          </a:p>
          <a:p>
            <a:r>
              <a:rPr lang="en-US" smtClean="0"/>
              <a:t/>
            </a:r>
            <a:br>
              <a:rPr lang="en-US" smtClean="0"/>
            </a:b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r>
              <a:rPr lang="en-US" dirty="0" smtClean="0"/>
              <a:t>Lipoprotein particles</a:t>
            </a:r>
            <a:r>
              <a:rPr lang="en-US" baseline="0" dirty="0" smtClean="0"/>
              <a:t> circulate in a range of sizes from high density to low density, both of which primarily carry cholesterol, to very low density lipoproteins, which primarily carry triglycerides.  T</a:t>
            </a:r>
            <a:r>
              <a:rPr lang="en-US" dirty="0" smtClean="0"/>
              <a:t>he</a:t>
            </a:r>
            <a:r>
              <a:rPr lang="en-US" baseline="0" dirty="0" smtClean="0"/>
              <a:t> </a:t>
            </a:r>
            <a:r>
              <a:rPr lang="en-US" dirty="0" smtClean="0"/>
              <a:t>NMR</a:t>
            </a:r>
            <a:r>
              <a:rPr lang="en-US" baseline="0" dirty="0" smtClean="0"/>
              <a:t> spectroscopy method quantifies lipoprotein particle concentrations according to size, both for subclasses and totals for each class (HDL, LDL and VLDL).</a:t>
            </a:r>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19163"/>
            <a:fld id="{6C3EF6C1-941D-4D7E-B043-E773DB5EECE2}" type="slidenum">
              <a:rPr lang="en-US" smtClean="0"/>
              <a:pPr defTabSz="919163"/>
              <a:t>12</a:t>
            </a:fld>
            <a:endParaRPr lang="en-US" dirty="0" smtClean="0"/>
          </a:p>
        </p:txBody>
      </p:sp>
      <p:sp>
        <p:nvSpPr>
          <p:cNvPr id="68611" name="Rectangle 2"/>
          <p:cNvSpPr>
            <a:spLocks noGrp="1" noRot="1" noChangeAspect="1" noChangeArrowheads="1" noTextEdit="1"/>
          </p:cNvSpPr>
          <p:nvPr>
            <p:ph type="sldImg"/>
          </p:nvPr>
        </p:nvSpPr>
        <p:spPr>
          <a:xfrm>
            <a:off x="895350" y="700088"/>
            <a:ext cx="5219700" cy="3481387"/>
          </a:xfrm>
          <a:ln/>
        </p:spPr>
      </p:sp>
      <p:sp>
        <p:nvSpPr>
          <p:cNvPr id="68612" name="Rectangle 3"/>
          <p:cNvSpPr>
            <a:spLocks noGrp="1" noChangeArrowheads="1"/>
          </p:cNvSpPr>
          <p:nvPr>
            <p:ph type="body" idx="1"/>
          </p:nvPr>
        </p:nvSpPr>
        <p:spPr>
          <a:noFill/>
          <a:ln/>
        </p:spPr>
        <p:txBody>
          <a:bodyPr lIns="92446" tIns="46223" rIns="92446" bIns="46223"/>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19163"/>
            <a:fld id="{6C3EF6C1-941D-4D7E-B043-E773DB5EECE2}" type="slidenum">
              <a:rPr lang="en-US" smtClean="0"/>
              <a:pPr defTabSz="919163"/>
              <a:t>13</a:t>
            </a:fld>
            <a:endParaRPr lang="en-US" dirty="0" smtClean="0"/>
          </a:p>
        </p:txBody>
      </p:sp>
      <p:sp>
        <p:nvSpPr>
          <p:cNvPr id="68611" name="Rectangle 2"/>
          <p:cNvSpPr>
            <a:spLocks noGrp="1" noRot="1" noChangeAspect="1" noChangeArrowheads="1" noTextEdit="1"/>
          </p:cNvSpPr>
          <p:nvPr>
            <p:ph type="sldImg"/>
          </p:nvPr>
        </p:nvSpPr>
        <p:spPr>
          <a:xfrm>
            <a:off x="895350" y="700088"/>
            <a:ext cx="5219700" cy="3481387"/>
          </a:xfrm>
          <a:ln/>
        </p:spPr>
      </p:sp>
      <p:sp>
        <p:nvSpPr>
          <p:cNvPr id="68612" name="Rectangle 3"/>
          <p:cNvSpPr>
            <a:spLocks noGrp="1" noChangeArrowheads="1"/>
          </p:cNvSpPr>
          <p:nvPr>
            <p:ph type="body" idx="1"/>
          </p:nvPr>
        </p:nvSpPr>
        <p:spPr>
          <a:noFill/>
          <a:ln/>
        </p:spPr>
        <p:txBody>
          <a:bodyPr lIns="92446" tIns="46223" rIns="92446" bIns="46223"/>
          <a:lstStyle/>
          <a:p>
            <a:pPr marL="0" marR="0" lvl="1" indent="0" algn="l" defTabSz="912813" rtl="0" eaLnBrk="1" fontAlgn="base" latinLnBrk="0" hangingPunct="1">
              <a:lnSpc>
                <a:spcPct val="100000"/>
              </a:lnSpc>
              <a:spcBef>
                <a:spcPct val="30000"/>
              </a:spcBef>
              <a:spcAft>
                <a:spcPct val="0"/>
              </a:spcAft>
              <a:buClrTx/>
              <a:buSzTx/>
              <a:buFontTx/>
              <a:buNone/>
              <a:tabLst/>
              <a:defRPr/>
            </a:pPr>
            <a:endParaRPr lang="en-US" sz="2000" dirty="0" smtClean="0">
              <a:latin typeface="Arial" pitchFamily="34" charset="0"/>
              <a:cs typeface="Arial" pitchFamily="34" charset="0"/>
            </a:endParaRP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r>
              <a:rPr lang="en-US" baseline="0" dirty="0" smtClean="0"/>
              <a:t>At baseline, the women had a mean age of 65 (range 50-81),  mean BMI of 44.4 (range 40-65), mean waist circumference of 117 cm, with 100%  exceeding the 88 cm cutoff for metabolic syndrome)  and were very sedentary.  African-American participants were younger, had higher mean BMI, and were less likely to use hormone replacement therapy, but were similar for waist circumference, physical activity and lipid lowering therapy.  </a:t>
            </a:r>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r>
              <a:rPr lang="en-US" baseline="0" dirty="0" smtClean="0"/>
              <a:t>At baseline, the women had a mean age of 65 (range 50-81),  mean BMI of 44.4 (range 40-65), mean waist circumference of 117 cm, with 100%  exceeding the 88 cm cutoff for metabolic syndrome)  and were very sedentary.  African-American participants were younger, had higher mean BMI, and were less likely to use hormone replacement therapy, but were similar for waist circumference, physical activity and lipid lowering therapy.  </a:t>
            </a:r>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15</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00088"/>
            <a:ext cx="5221288" cy="3479800"/>
          </a:xfrm>
        </p:spPr>
      </p:sp>
      <p:sp>
        <p:nvSpPr>
          <p:cNvPr id="3" name="Notes Placeholder 2"/>
          <p:cNvSpPr>
            <a:spLocks noGrp="1"/>
          </p:cNvSpPr>
          <p:nvPr>
            <p:ph type="body" idx="1"/>
          </p:nvPr>
        </p:nvSpPr>
        <p:spPr/>
        <p:txBody>
          <a:bodyPr>
            <a:normAutofit/>
          </a:bodyPr>
          <a:lstStyle/>
          <a:p>
            <a:r>
              <a:rPr lang="en-US" dirty="0" smtClean="0"/>
              <a:t>Thank you</a:t>
            </a:r>
            <a:r>
              <a:rPr lang="en-US" baseline="0" dirty="0" smtClean="0"/>
              <a:t> for your attention</a:t>
            </a:r>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18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00088"/>
            <a:ext cx="5218112" cy="3479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45F43-795D-407D-B01C-F905F4D93B3E}" type="slidenum">
              <a:rPr lang="en-US" smtClean="0"/>
              <a:pPr>
                <a:defRPr/>
              </a:pPr>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7"/>
            <a:ext cx="87439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3101" y="417513"/>
            <a:ext cx="2179638" cy="5434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4190" y="417513"/>
            <a:ext cx="6386513" cy="5434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84188" y="417513"/>
            <a:ext cx="8718551" cy="12541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84188" y="1857375"/>
            <a:ext cx="8718551" cy="399415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84188" y="417513"/>
            <a:ext cx="8718551" cy="125412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84188" y="1857375"/>
            <a:ext cx="4283075" cy="3994150"/>
          </a:xfrm>
        </p:spPr>
        <p:txBody>
          <a:bodyPr/>
          <a:lstStyle/>
          <a:p>
            <a:pPr lvl="0"/>
            <a:endParaRPr lang="en-US" noProof="0" dirty="0" smtClean="0"/>
          </a:p>
        </p:txBody>
      </p:sp>
      <p:sp>
        <p:nvSpPr>
          <p:cNvPr id="4" name="Text Placeholder 3"/>
          <p:cNvSpPr>
            <a:spLocks noGrp="1"/>
          </p:cNvSpPr>
          <p:nvPr>
            <p:ph type="body" sz="half" idx="2"/>
          </p:nvPr>
        </p:nvSpPr>
        <p:spPr>
          <a:xfrm>
            <a:off x="4919666" y="1857375"/>
            <a:ext cx="4283075" cy="3994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84188" y="417513"/>
            <a:ext cx="8718551" cy="12541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84188" y="1857375"/>
            <a:ext cx="8718551" cy="399415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1" y="4406902"/>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801" y="2906715"/>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4188" y="1857375"/>
            <a:ext cx="4283075" cy="3994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9666" y="1857375"/>
            <a:ext cx="4283075" cy="3994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4"/>
            <a:ext cx="45450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6052" y="1535114"/>
            <a:ext cx="45466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2" y="2174875"/>
            <a:ext cx="45466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2" y="273050"/>
            <a:ext cx="3384551"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2728" y="273052"/>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2" y="1435102"/>
            <a:ext cx="338455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00"/>
            </a:gs>
            <a:gs pos="100000">
              <a:srgbClr val="0000FF"/>
            </a:gs>
          </a:gsLst>
          <a:lin ang="27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84188" y="417513"/>
            <a:ext cx="8718551" cy="12541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484188" y="1857375"/>
            <a:ext cx="8718551" cy="399415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79463" y="6253163"/>
            <a:ext cx="2103437" cy="4699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defRPr sz="1400" b="0" smtClean="0">
                <a:solidFill>
                  <a:schemeClr val="tx1"/>
                </a:solidFill>
              </a:defRPr>
            </a:lvl1pPr>
          </a:lstStyle>
          <a:p>
            <a:pPr>
              <a:defRPr/>
            </a:pPr>
            <a:endParaRPr lang="en-US" dirty="0"/>
          </a:p>
        </p:txBody>
      </p:sp>
      <p:sp>
        <p:nvSpPr>
          <p:cNvPr id="1029" name="Rectangle 5"/>
          <p:cNvSpPr>
            <a:spLocks noGrp="1" noChangeArrowheads="1"/>
          </p:cNvSpPr>
          <p:nvPr>
            <p:ph type="ftr" sz="quarter" idx="3"/>
          </p:nvPr>
        </p:nvSpPr>
        <p:spPr bwMode="auto">
          <a:xfrm>
            <a:off x="3508378" y="6253163"/>
            <a:ext cx="3271838" cy="4699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400" b="0" smtClean="0">
                <a:solidFill>
                  <a:schemeClr val="tx1"/>
                </a:solidFill>
              </a:defRPr>
            </a:lvl1pPr>
          </a:lstStyle>
          <a:p>
            <a:pPr>
              <a:defRPr/>
            </a:pPr>
            <a:endParaRPr lang="en-US" dirty="0"/>
          </a:p>
        </p:txBody>
      </p:sp>
    </p:spTree>
  </p:cSld>
  <p:clrMap bg1="dk2" tx1="lt1" bg2="dk1" tx2="lt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9"/>
          <p:cNvSpPr>
            <a:spLocks noGrp="1" noChangeArrowheads="1"/>
          </p:cNvSpPr>
          <p:nvPr>
            <p:ph type="title"/>
          </p:nvPr>
        </p:nvSpPr>
        <p:spPr>
          <a:xfrm>
            <a:off x="942975" y="762000"/>
            <a:ext cx="8486775" cy="685800"/>
          </a:xfrm>
        </p:spPr>
        <p:txBody>
          <a:bodyPr/>
          <a:lstStyle/>
          <a:p>
            <a:r>
              <a:rPr lang="en-US" dirty="0" smtClean="0">
                <a:effectLst/>
                <a:latin typeface="Arial" pitchFamily="34" charset="0"/>
              </a:rPr>
              <a:t>Presenter Disclosure Information</a:t>
            </a:r>
          </a:p>
        </p:txBody>
      </p:sp>
      <p:sp>
        <p:nvSpPr>
          <p:cNvPr id="15362" name="Text Box 16"/>
          <p:cNvSpPr>
            <a:spLocks noGrp="1" noChangeArrowheads="1"/>
          </p:cNvSpPr>
          <p:nvPr>
            <p:ph idx="1"/>
          </p:nvPr>
        </p:nvSpPr>
        <p:spPr>
          <a:xfrm>
            <a:off x="800100" y="1600200"/>
            <a:ext cx="8401050" cy="838200"/>
          </a:xfrm>
        </p:spPr>
        <p:txBody>
          <a:bodyPr/>
          <a:lstStyle/>
          <a:p>
            <a:r>
              <a:rPr lang="en-US" sz="2600" b="0" i="1" dirty="0" smtClean="0">
                <a:effectLst/>
                <a:latin typeface="Arial" pitchFamily="34" charset="0"/>
                <a:cs typeface="Arial" pitchFamily="34" charset="0"/>
              </a:rPr>
              <a:t>Rachel H. Mackey, PhD, MPH</a:t>
            </a:r>
          </a:p>
          <a:p>
            <a:endParaRPr lang="en-US" sz="2600" dirty="0" smtClean="0">
              <a:latin typeface="Arial" pitchFamily="34" charset="0"/>
              <a:cs typeface="Arial" pitchFamily="34" charset="0"/>
            </a:endParaRPr>
          </a:p>
          <a:p>
            <a:endParaRPr lang="en-US" sz="2600" dirty="0" smtClean="0">
              <a:latin typeface="Arial" pitchFamily="34" charset="0"/>
              <a:cs typeface="Arial" pitchFamily="34" charset="0"/>
            </a:endParaRPr>
          </a:p>
          <a:p>
            <a:endParaRPr lang="en-US" sz="2400" dirty="0" smtClean="0"/>
          </a:p>
          <a:p>
            <a:endParaRPr lang="en-US" sz="2400" dirty="0"/>
          </a:p>
        </p:txBody>
      </p:sp>
      <p:sp>
        <p:nvSpPr>
          <p:cNvPr id="15363" name="Text Box 17"/>
          <p:cNvSpPr txBox="1">
            <a:spLocks noChangeArrowheads="1"/>
          </p:cNvSpPr>
          <p:nvPr/>
        </p:nvSpPr>
        <p:spPr bwMode="auto">
          <a:xfrm>
            <a:off x="857254" y="2590800"/>
            <a:ext cx="9072563" cy="4001095"/>
          </a:xfrm>
          <a:prstGeom prst="rect">
            <a:avLst/>
          </a:prstGeom>
          <a:noFill/>
          <a:ln w="9525">
            <a:noFill/>
            <a:miter lim="800000"/>
            <a:headEnd/>
            <a:tailEnd/>
          </a:ln>
        </p:spPr>
        <p:txBody>
          <a:bodyPr wrap="square">
            <a:spAutoFit/>
          </a:bodyPr>
          <a:lstStyle/>
          <a:p>
            <a:pPr eaLnBrk="0" hangingPunct="0"/>
            <a:r>
              <a:rPr lang="en-US" sz="2600" dirty="0">
                <a:solidFill>
                  <a:schemeClr val="tx1"/>
                </a:solidFill>
                <a:latin typeface="Arial" pitchFamily="34" charset="0"/>
                <a:cs typeface="Arial" pitchFamily="34" charset="0"/>
              </a:rPr>
              <a:t>FINANCIAL </a:t>
            </a:r>
            <a:r>
              <a:rPr lang="en-US" sz="2600" dirty="0" smtClean="0">
                <a:solidFill>
                  <a:schemeClr val="tx1"/>
                </a:solidFill>
                <a:latin typeface="Arial" pitchFamily="34" charset="0"/>
                <a:cs typeface="Arial" pitchFamily="34" charset="0"/>
              </a:rPr>
              <a:t>DISCLOSURE/ UNLABELED/UNAPPROVED USES DISCLOSURE:   </a:t>
            </a:r>
          </a:p>
          <a:p>
            <a:pPr marL="457200" indent="-457200" algn="l" eaLnBrk="0" hangingPunct="0">
              <a:buFont typeface="Arial" pitchFamily="34" charset="0"/>
              <a:buChar char="•"/>
            </a:pPr>
            <a:r>
              <a:rPr lang="en-US" sz="2600" b="0" dirty="0" smtClean="0">
                <a:solidFill>
                  <a:schemeClr val="tx1"/>
                </a:solidFill>
                <a:latin typeface="Arial" pitchFamily="34" charset="0"/>
                <a:cs typeface="Arial" pitchFamily="34" charset="0"/>
              </a:rPr>
              <a:t>PI, </a:t>
            </a:r>
            <a:r>
              <a:rPr lang="en-US" sz="2600" b="0" dirty="0" err="1" smtClean="0">
                <a:solidFill>
                  <a:schemeClr val="tx1"/>
                </a:solidFill>
                <a:latin typeface="Arial" pitchFamily="34" charset="0"/>
                <a:cs typeface="Arial" pitchFamily="34" charset="0"/>
              </a:rPr>
              <a:t>LipoScience</a:t>
            </a:r>
            <a:r>
              <a:rPr lang="en-US" sz="2600" b="0" dirty="0" smtClean="0">
                <a:solidFill>
                  <a:schemeClr val="tx1"/>
                </a:solidFill>
                <a:latin typeface="Arial" pitchFamily="34" charset="0"/>
                <a:cs typeface="Arial" pitchFamily="34" charset="0"/>
              </a:rPr>
              <a:t>, Inc., research grant to University of Pittsburgh</a:t>
            </a:r>
          </a:p>
          <a:p>
            <a:pPr marL="457200" indent="-457200" algn="l" eaLnBrk="0" hangingPunct="0">
              <a:buFont typeface="Arial" pitchFamily="34" charset="0"/>
              <a:buChar char="•"/>
            </a:pPr>
            <a:r>
              <a:rPr lang="en-US" sz="2600" b="0" dirty="0" smtClean="0">
                <a:solidFill>
                  <a:schemeClr val="tx1"/>
                </a:solidFill>
                <a:latin typeface="Arial" pitchFamily="34" charset="0"/>
                <a:cs typeface="Arial" pitchFamily="34" charset="0"/>
              </a:rPr>
              <a:t>Recipient of travel reimbursement to </a:t>
            </a:r>
            <a:r>
              <a:rPr lang="en-US" sz="2600" b="0" dirty="0" err="1" smtClean="0">
                <a:solidFill>
                  <a:schemeClr val="tx1"/>
                </a:solidFill>
                <a:latin typeface="Arial" pitchFamily="34" charset="0"/>
                <a:cs typeface="Arial" pitchFamily="34" charset="0"/>
              </a:rPr>
              <a:t>LipoScience</a:t>
            </a:r>
            <a:r>
              <a:rPr lang="en-US" sz="2600" b="0" dirty="0" smtClean="0">
                <a:solidFill>
                  <a:schemeClr val="tx1"/>
                </a:solidFill>
                <a:latin typeface="Arial" pitchFamily="34" charset="0"/>
                <a:cs typeface="Arial" pitchFamily="34" charset="0"/>
              </a:rPr>
              <a:t> Scientific Advisory Board meetings.</a:t>
            </a:r>
          </a:p>
          <a:p>
            <a:pPr marL="457200" indent="-457200" algn="l" eaLnBrk="0" hangingPunct="0">
              <a:buFont typeface="Arial" pitchFamily="34" charset="0"/>
              <a:buChar char="•"/>
            </a:pPr>
            <a:r>
              <a:rPr lang="en-US" sz="2600" b="0" dirty="0" smtClean="0">
                <a:solidFill>
                  <a:schemeClr val="tx1"/>
                </a:solidFill>
                <a:latin typeface="Arial" pitchFamily="34" charset="0"/>
                <a:cs typeface="Arial" pitchFamily="34" charset="0"/>
              </a:rPr>
              <a:t>All honoraria refused or donated.</a:t>
            </a:r>
          </a:p>
          <a:p>
            <a:pPr algn="l" eaLnBrk="0" hangingPunct="0"/>
            <a:endParaRPr lang="en-US" sz="2400" b="0" dirty="0" smtClean="0">
              <a:solidFill>
                <a:schemeClr val="bg1"/>
              </a:solidFill>
              <a:latin typeface="Arial" pitchFamily="34" charset="0"/>
            </a:endParaRPr>
          </a:p>
          <a:p>
            <a:pPr eaLnBrk="0" hangingPunct="0"/>
            <a:endParaRPr lang="en-US" sz="2400" dirty="0">
              <a:solidFill>
                <a:schemeClr val="bg1"/>
              </a:solidFill>
            </a:endParaRPr>
          </a:p>
          <a:p>
            <a:pPr eaLnBrk="0" hangingPunct="0"/>
            <a:endParaRPr lang="en-US" sz="2400" dirty="0">
              <a:solidFill>
                <a:schemeClr val="bg1"/>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Object 2"/>
          <p:cNvGraphicFramePr>
            <a:graphicFrameLocks noChangeAspect="1"/>
          </p:cNvGraphicFramePr>
          <p:nvPr>
            <p:extLst>
              <p:ext uri="{D42A27DB-BD31-4B8C-83A1-F6EECF244321}">
                <p14:modId xmlns:p14="http://schemas.microsoft.com/office/powerpoint/2010/main" val="2680720883"/>
              </p:ext>
            </p:extLst>
          </p:nvPr>
        </p:nvGraphicFramePr>
        <p:xfrm>
          <a:off x="2171700" y="1676400"/>
          <a:ext cx="8649296" cy="5535613"/>
        </p:xfrm>
        <a:graphic>
          <a:graphicData uri="http://schemas.openxmlformats.org/presentationml/2006/ole">
            <mc:AlternateContent xmlns:mc="http://schemas.openxmlformats.org/markup-compatibility/2006">
              <mc:Choice xmlns:v="urn:schemas-microsoft-com:vml" Requires="v">
                <p:oleObj spid="_x0000_s2157" name="Chart" r:id="rId3" imgW="10672726" imgH="7686791" progId="MSGraph.Chart.8">
                  <p:embed followColorScheme="full"/>
                </p:oleObj>
              </mc:Choice>
              <mc:Fallback>
                <p:oleObj name="Chart" r:id="rId3" imgW="10672726" imgH="7686791" progId="MSGraph.Chart.8">
                  <p:embed followColorScheme="full"/>
                  <p:pic>
                    <p:nvPicPr>
                      <p:cNvPr id="0" name="Picture 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1700" y="1676400"/>
                        <a:ext cx="8649296" cy="553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371" name="Text Box 3"/>
          <p:cNvSpPr txBox="1">
            <a:spLocks noChangeAspect="1" noChangeArrowheads="1"/>
          </p:cNvSpPr>
          <p:nvPr/>
        </p:nvSpPr>
        <p:spPr bwMode="auto">
          <a:xfrm rot="-5400000">
            <a:off x="-1315839" y="3307527"/>
            <a:ext cx="41068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000" b="1">
                <a:solidFill>
                  <a:srgbClr val="FFFFFF"/>
                </a:solidFill>
              </a:rPr>
              <a:t>Odds Ratios*</a:t>
            </a:r>
          </a:p>
        </p:txBody>
      </p:sp>
      <p:sp>
        <p:nvSpPr>
          <p:cNvPr id="58372" name="Text Box 4"/>
          <p:cNvSpPr txBox="1">
            <a:spLocks noChangeArrowheads="1"/>
          </p:cNvSpPr>
          <p:nvPr/>
        </p:nvSpPr>
        <p:spPr bwMode="auto">
          <a:xfrm>
            <a:off x="0" y="188913"/>
            <a:ext cx="10287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3200" dirty="0"/>
              <a:t>Odds Ratios for Future CAD in EPIC-Norfolk</a:t>
            </a:r>
          </a:p>
          <a:p>
            <a:pPr>
              <a:spcBef>
                <a:spcPct val="10000"/>
              </a:spcBef>
            </a:pPr>
            <a:r>
              <a:rPr lang="en-US" sz="3200" dirty="0"/>
              <a:t>adjusted for </a:t>
            </a:r>
            <a:r>
              <a:rPr lang="en-US" sz="3200" dirty="0" err="1" smtClean="0"/>
              <a:t>ApoB</a:t>
            </a:r>
            <a:r>
              <a:rPr lang="en-US" sz="3200" dirty="0" smtClean="0"/>
              <a:t> </a:t>
            </a:r>
            <a:r>
              <a:rPr lang="en-US" sz="3200" dirty="0"/>
              <a:t>&amp; </a:t>
            </a:r>
            <a:r>
              <a:rPr lang="en-US" sz="3200" dirty="0" smtClean="0"/>
              <a:t>TG</a:t>
            </a:r>
            <a:endParaRPr lang="en-US" sz="3200" dirty="0"/>
          </a:p>
        </p:txBody>
      </p:sp>
      <p:sp>
        <p:nvSpPr>
          <p:cNvPr id="58373" name="Text Box 5"/>
          <p:cNvSpPr txBox="1">
            <a:spLocks noChangeArrowheads="1"/>
          </p:cNvSpPr>
          <p:nvPr/>
        </p:nvSpPr>
        <p:spPr bwMode="auto">
          <a:xfrm>
            <a:off x="3272196" y="5362576"/>
            <a:ext cx="4371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000" b="1" dirty="0" smtClean="0">
                <a:solidFill>
                  <a:schemeClr val="tx1"/>
                </a:solidFill>
              </a:rPr>
              <a:t>HDL-P or HDL Size Quartiles</a:t>
            </a:r>
            <a:endParaRPr lang="en-US" sz="2000" b="1" dirty="0">
              <a:solidFill>
                <a:schemeClr val="tx1"/>
              </a:solidFill>
            </a:endParaRPr>
          </a:p>
        </p:txBody>
      </p:sp>
      <p:sp>
        <p:nvSpPr>
          <p:cNvPr id="58374" name="Text Box 6"/>
          <p:cNvSpPr txBox="1">
            <a:spLocks noChangeArrowheads="1"/>
          </p:cNvSpPr>
          <p:nvPr/>
        </p:nvSpPr>
        <p:spPr bwMode="auto">
          <a:xfrm>
            <a:off x="2702125" y="3878264"/>
            <a:ext cx="2437804"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a:solidFill>
                  <a:schemeClr val="tx1"/>
                </a:solidFill>
              </a:rPr>
              <a:t>HDL-P</a:t>
            </a:r>
          </a:p>
          <a:p>
            <a:r>
              <a:rPr lang="en-US" sz="1800">
                <a:solidFill>
                  <a:schemeClr val="tx1"/>
                </a:solidFill>
              </a:rPr>
              <a:t>(p&lt;0.001)</a:t>
            </a:r>
          </a:p>
        </p:txBody>
      </p:sp>
      <p:sp>
        <p:nvSpPr>
          <p:cNvPr id="58375" name="Text Box 7"/>
          <p:cNvSpPr txBox="1">
            <a:spLocks noChangeArrowheads="1"/>
          </p:cNvSpPr>
          <p:nvPr/>
        </p:nvSpPr>
        <p:spPr bwMode="auto">
          <a:xfrm>
            <a:off x="5086350" y="2274889"/>
            <a:ext cx="243780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a:t>HDL Size</a:t>
            </a:r>
          </a:p>
          <a:p>
            <a:r>
              <a:rPr lang="en-US" sz="1800"/>
              <a:t>(p=0.92)</a:t>
            </a:r>
          </a:p>
        </p:txBody>
      </p:sp>
      <p:sp>
        <p:nvSpPr>
          <p:cNvPr id="58376" name="Text Box 8"/>
          <p:cNvSpPr txBox="1">
            <a:spLocks noChangeArrowheads="1"/>
          </p:cNvSpPr>
          <p:nvPr/>
        </p:nvSpPr>
        <p:spPr bwMode="auto">
          <a:xfrm>
            <a:off x="69653" y="6343651"/>
            <a:ext cx="75973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1400">
                <a:solidFill>
                  <a:schemeClr val="tx1"/>
                </a:solidFill>
              </a:rPr>
              <a:t>*adjusted for age, gender, smoking, apoB, and TG</a:t>
            </a:r>
          </a:p>
          <a:p>
            <a:pPr algn="l"/>
            <a:r>
              <a:rPr lang="en-US" sz="1400">
                <a:solidFill>
                  <a:schemeClr val="tx1"/>
                </a:solidFill>
              </a:rPr>
              <a:t>(HDL-P and HDL size in same model)</a:t>
            </a:r>
          </a:p>
        </p:txBody>
      </p:sp>
      <p:sp>
        <p:nvSpPr>
          <p:cNvPr id="58377" name="Text Box 9"/>
          <p:cNvSpPr txBox="1">
            <a:spLocks noChangeArrowheads="1"/>
          </p:cNvSpPr>
          <p:nvPr/>
        </p:nvSpPr>
        <p:spPr bwMode="auto">
          <a:xfrm>
            <a:off x="5493544" y="6516689"/>
            <a:ext cx="5141715"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lnSpc>
                <a:spcPct val="80000"/>
              </a:lnSpc>
              <a:spcBef>
                <a:spcPct val="50000"/>
              </a:spcBef>
            </a:pPr>
            <a:r>
              <a:rPr lang="en-US" sz="1400">
                <a:solidFill>
                  <a:schemeClr val="tx1"/>
                </a:solidFill>
              </a:rPr>
              <a:t>El Harchaoui et al. Ann Intern Med 2009;150:84-93</a:t>
            </a:r>
          </a:p>
        </p:txBody>
      </p:sp>
    </p:spTree>
    <p:extLst>
      <p:ext uri="{BB962C8B-B14F-4D97-AF65-F5344CB8AC3E}">
        <p14:creationId xmlns:p14="http://schemas.microsoft.com/office/powerpoint/2010/main" val="3435122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b="13506"/>
          <a:stretch>
            <a:fillRect/>
          </a:stretch>
        </p:blipFill>
        <p:spPr bwMode="auto">
          <a:xfrm>
            <a:off x="2568178" y="-6350"/>
            <a:ext cx="5295305"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39" name="Text Box 3"/>
          <p:cNvSpPr txBox="1">
            <a:spLocks noChangeArrowheads="1"/>
          </p:cNvSpPr>
          <p:nvPr/>
        </p:nvSpPr>
        <p:spPr bwMode="auto">
          <a:xfrm>
            <a:off x="2930724" y="6230938"/>
            <a:ext cx="7372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r">
              <a:spcBef>
                <a:spcPct val="50000"/>
              </a:spcBef>
            </a:pPr>
            <a:r>
              <a:rPr lang="en-US" sz="1800" dirty="0">
                <a:solidFill>
                  <a:schemeClr val="tx1"/>
                </a:solidFill>
              </a:rPr>
              <a:t>JACC 2008;</a:t>
            </a:r>
          </a:p>
          <a:p>
            <a:pPr algn="r"/>
            <a:r>
              <a:rPr lang="en-US" sz="1800" dirty="0">
                <a:solidFill>
                  <a:schemeClr val="tx1"/>
                </a:solidFill>
              </a:rPr>
              <a:t>51:634-42.</a:t>
            </a:r>
          </a:p>
        </p:txBody>
      </p:sp>
    </p:spTree>
    <p:extLst>
      <p:ext uri="{BB962C8B-B14F-4D97-AF65-F5344CB8AC3E}">
        <p14:creationId xmlns:p14="http://schemas.microsoft.com/office/powerpoint/2010/main" val="981892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419100" y="228600"/>
            <a:ext cx="9137651" cy="1066800"/>
          </a:xfrm>
        </p:spPr>
        <p:txBody>
          <a:bodyPr/>
          <a:lstStyle/>
          <a:p>
            <a:pPr defTabSz="912813" eaLnBrk="1" hangingPunct="1"/>
            <a:r>
              <a:rPr lang="en-US" sz="4000" dirty="0" smtClean="0">
                <a:latin typeface="Arial" pitchFamily="34" charset="0"/>
                <a:cs typeface="Arial" pitchFamily="34" charset="0"/>
              </a:rPr>
              <a:t>Hypotheses</a:t>
            </a:r>
          </a:p>
        </p:txBody>
      </p:sp>
      <p:sp>
        <p:nvSpPr>
          <p:cNvPr id="40963" name="Rectangle 1027"/>
          <p:cNvSpPr>
            <a:spLocks noGrp="1" noChangeArrowheads="1"/>
          </p:cNvSpPr>
          <p:nvPr>
            <p:ph idx="1"/>
          </p:nvPr>
        </p:nvSpPr>
        <p:spPr>
          <a:xfrm>
            <a:off x="495300" y="1295400"/>
            <a:ext cx="8718551" cy="4648200"/>
          </a:xfrm>
        </p:spPr>
        <p:txBody>
          <a:bodyPr/>
          <a:lstStyle/>
          <a:p>
            <a:pPr defTabSz="912813" eaLnBrk="1" hangingPunct="1"/>
            <a:r>
              <a:rPr lang="en-US" sz="2800" dirty="0" smtClean="0">
                <a:latin typeface="Arial" pitchFamily="34" charset="0"/>
                <a:cs typeface="Arial" pitchFamily="34" charset="0"/>
              </a:rPr>
              <a:t>Inverse associations with </a:t>
            </a:r>
            <a:r>
              <a:rPr lang="en-US" sz="2800" dirty="0" err="1" smtClean="0">
                <a:latin typeface="Arial" pitchFamily="34" charset="0"/>
                <a:cs typeface="Arial" pitchFamily="34" charset="0"/>
              </a:rPr>
              <a:t>atherogenic</a:t>
            </a:r>
            <a:r>
              <a:rPr lang="en-US" sz="2800" dirty="0" smtClean="0">
                <a:latin typeface="Arial" pitchFamily="34" charset="0"/>
                <a:cs typeface="Arial" pitchFamily="34" charset="0"/>
              </a:rPr>
              <a:t> lipoproteins will attenuate HDL-C associations with atherosclerotic CHD</a:t>
            </a:r>
          </a:p>
          <a:p>
            <a:pPr defTabSz="912813" eaLnBrk="1" hangingPunct="1"/>
            <a:r>
              <a:rPr lang="en-US" sz="2800" dirty="0" smtClean="0">
                <a:latin typeface="Arial" pitchFamily="34" charset="0"/>
                <a:cs typeface="Arial" pitchFamily="34" charset="0"/>
              </a:rPr>
              <a:t>HDL-P associations with atherosclerotic CHD will be relatively independent of LDL-P, HDL-C and HDL particle size.</a:t>
            </a:r>
          </a:p>
          <a:p>
            <a:pPr defTabSz="912813" eaLnBrk="1" hangingPunct="1"/>
            <a:r>
              <a:rPr lang="en-US" sz="2800" dirty="0" smtClean="0">
                <a:latin typeface="Arial" pitchFamily="34" charset="0"/>
                <a:cs typeface="Arial" pitchFamily="34" charset="0"/>
              </a:rPr>
              <a:t>CHD associations of HDL size and subclasses, particularly large </a:t>
            </a:r>
            <a:r>
              <a:rPr lang="en-US" sz="2800" dirty="0" smtClean="0">
                <a:latin typeface="Arial" pitchFamily="34" charset="0"/>
                <a:cs typeface="Arial" pitchFamily="34" charset="0"/>
              </a:rPr>
              <a:t>HDL-P, </a:t>
            </a:r>
            <a:r>
              <a:rPr lang="en-US" sz="2800" dirty="0" smtClean="0">
                <a:latin typeface="Arial" pitchFamily="34" charset="0"/>
                <a:cs typeface="Arial" pitchFamily="34" charset="0"/>
              </a:rPr>
              <a:t>will be also be attenuated by adjusting for HDL-P and LDL-P  </a:t>
            </a:r>
          </a:p>
          <a:p>
            <a:pPr defTabSz="912813" eaLnBrk="1" hangingPunct="1"/>
            <a:r>
              <a:rPr lang="en-US" sz="2800" dirty="0" smtClean="0">
                <a:latin typeface="Arial" pitchFamily="34" charset="0"/>
                <a:cs typeface="Arial" pitchFamily="34" charset="0"/>
              </a:rPr>
              <a:t>Results may differ by sex, ethnicity, diabetes or CRP level</a:t>
            </a:r>
          </a:p>
          <a:p>
            <a:pPr defTabSz="912813" eaLnBrk="1" hangingPunct="1"/>
            <a:endParaRPr lang="en-US" sz="2800" dirty="0" smtClean="0">
              <a:latin typeface="Arial" pitchFamily="34" charset="0"/>
              <a:cs typeface="Arial" pitchFamily="34" charset="0"/>
            </a:endParaRPr>
          </a:p>
          <a:p>
            <a:pPr lvl="1" defTabSz="912813" eaLnBrk="1" hangingPunct="1">
              <a:buNone/>
            </a:pPr>
            <a:endParaRPr lang="en-US" sz="2600" dirty="0" smtClean="0">
              <a:latin typeface="Arial" pitchFamily="34" charset="0"/>
              <a:cs typeface="Arial" pitchFamily="34" charset="0"/>
            </a:endParaRPr>
          </a:p>
          <a:p>
            <a:pPr lvl="1" defTabSz="912813" eaLnBrk="1" hangingPunct="1">
              <a:buNone/>
            </a:pPr>
            <a:endParaRPr lang="en-US" dirty="0" smtClean="0">
              <a:latin typeface="Arial" pitchFamily="34" charset="0"/>
              <a:cs typeface="Arial" pitchFamily="34" charset="0"/>
            </a:endParaRPr>
          </a:p>
          <a:p>
            <a:pPr lvl="1" defTabSz="912813" eaLnBrk="1" hangingPunct="1">
              <a:buNone/>
            </a:pPr>
            <a:endParaRPr lang="en-US" sz="2400" dirty="0" smtClean="0"/>
          </a:p>
        </p:txBody>
      </p:sp>
    </p:spTree>
    <p:extLst>
      <p:ext uri="{BB962C8B-B14F-4D97-AF65-F5344CB8AC3E}">
        <p14:creationId xmlns:p14="http://schemas.microsoft.com/office/powerpoint/2010/main" val="136983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419100" y="228600"/>
            <a:ext cx="9137651" cy="1066800"/>
          </a:xfrm>
        </p:spPr>
        <p:txBody>
          <a:bodyPr/>
          <a:lstStyle/>
          <a:p>
            <a:pPr defTabSz="912813" eaLnBrk="1" hangingPunct="1"/>
            <a:r>
              <a:rPr lang="en-US" sz="4000" dirty="0" smtClean="0">
                <a:latin typeface="Arial" pitchFamily="34" charset="0"/>
                <a:cs typeface="Arial" pitchFamily="34" charset="0"/>
              </a:rPr>
              <a:t>Methods</a:t>
            </a:r>
          </a:p>
        </p:txBody>
      </p:sp>
      <p:sp>
        <p:nvSpPr>
          <p:cNvPr id="40963" name="Rectangle 1027"/>
          <p:cNvSpPr>
            <a:spLocks noGrp="1" noChangeArrowheads="1"/>
          </p:cNvSpPr>
          <p:nvPr>
            <p:ph idx="1"/>
          </p:nvPr>
        </p:nvSpPr>
        <p:spPr>
          <a:xfrm>
            <a:off x="342900" y="1066800"/>
            <a:ext cx="9601200" cy="4953000"/>
          </a:xfrm>
        </p:spPr>
        <p:txBody>
          <a:bodyPr/>
          <a:lstStyle/>
          <a:p>
            <a:pPr defTabSz="912813">
              <a:tabLst>
                <a:tab pos="506413" algn="l"/>
              </a:tabLst>
            </a:pPr>
            <a:r>
              <a:rPr lang="en-US" sz="2400" dirty="0" smtClean="0">
                <a:latin typeface="Arial" pitchFamily="34" charset="0"/>
                <a:cs typeface="Arial" pitchFamily="34" charset="0"/>
              </a:rPr>
              <a:t>N=5598 participants after excluding baseline lipid-lowering medications (n=1100), TG &gt;400 (n=57), missing values (n=59).</a:t>
            </a:r>
          </a:p>
          <a:p>
            <a:pPr marL="341313" lvl="1" indent="-341313" defTabSz="912813">
              <a:buFontTx/>
              <a:buChar char="•"/>
              <a:tabLst>
                <a:tab pos="506413" algn="l"/>
              </a:tabLst>
            </a:pPr>
            <a:r>
              <a:rPr lang="en-US" sz="2400" dirty="0" smtClean="0">
                <a:latin typeface="Arial" pitchFamily="34" charset="0"/>
                <a:cs typeface="Arial" pitchFamily="34" charset="0"/>
              </a:rPr>
              <a:t>Assays: Lipoproteins by NMR spectroscopy LP3 algorithm, (</a:t>
            </a:r>
            <a:r>
              <a:rPr lang="en-US" sz="2400" dirty="0" err="1" smtClean="0">
                <a:latin typeface="Arial" pitchFamily="34" charset="0"/>
                <a:cs typeface="Arial" pitchFamily="34" charset="0"/>
              </a:rPr>
              <a:t>LipoScience</a:t>
            </a:r>
            <a:r>
              <a:rPr lang="en-US" sz="2400" dirty="0" smtClean="0">
                <a:latin typeface="Arial" pitchFamily="34" charset="0"/>
                <a:cs typeface="Arial" pitchFamily="34" charset="0"/>
              </a:rPr>
              <a:t>, Inc.), lipids at MESA central laboratory </a:t>
            </a:r>
            <a:r>
              <a:rPr lang="en-US" sz="2400" dirty="0">
                <a:latin typeface="Arial" pitchFamily="34" charset="0"/>
                <a:cs typeface="Arial" pitchFamily="34" charset="0"/>
              </a:rPr>
              <a:t>on frozen plasma (-70 ◦C)</a:t>
            </a:r>
          </a:p>
          <a:p>
            <a:pPr defTabSz="912813">
              <a:tabLst>
                <a:tab pos="506413" algn="l"/>
              </a:tabLst>
            </a:pPr>
            <a:r>
              <a:rPr lang="en-US" sz="2400" dirty="0" smtClean="0">
                <a:latin typeface="Arial" pitchFamily="34" charset="0"/>
                <a:cs typeface="Arial" pitchFamily="34" charset="0"/>
              </a:rPr>
              <a:t>Outcomes</a:t>
            </a:r>
          </a:p>
          <a:p>
            <a:pPr lvl="1" defTabSz="912813">
              <a:tabLst>
                <a:tab pos="506413" algn="l"/>
              </a:tabLst>
            </a:pPr>
            <a:r>
              <a:rPr lang="en-US" sz="2200" dirty="0" smtClean="0">
                <a:latin typeface="Arial" pitchFamily="34" charset="0"/>
                <a:cs typeface="Arial" pitchFamily="34" charset="0"/>
              </a:rPr>
              <a:t>Carotid </a:t>
            </a:r>
            <a:r>
              <a:rPr lang="en-US" sz="2200" dirty="0" smtClean="0">
                <a:latin typeface="Arial" pitchFamily="34" charset="0"/>
                <a:cs typeface="Arial" pitchFamily="34" charset="0"/>
              </a:rPr>
              <a:t>IMT</a:t>
            </a:r>
            <a:r>
              <a:rPr lang="en-US" sz="2200" dirty="0" smtClean="0">
                <a:latin typeface="Arial" pitchFamily="34" charset="0"/>
                <a:cs typeface="Arial" pitchFamily="34" charset="0"/>
              </a:rPr>
              <a:t>: </a:t>
            </a:r>
            <a:r>
              <a:rPr lang="en-US" sz="2200" dirty="0" smtClean="0">
                <a:latin typeface="Arial" pitchFamily="34" charset="0"/>
                <a:cs typeface="Arial" pitchFamily="34" charset="0"/>
              </a:rPr>
              <a:t>mean (max </a:t>
            </a:r>
            <a:r>
              <a:rPr lang="en-US" sz="2200" dirty="0" smtClean="0">
                <a:latin typeface="Arial" pitchFamily="34" charset="0"/>
                <a:cs typeface="Arial" pitchFamily="34" charset="0"/>
              </a:rPr>
              <a:t>internal IMT, </a:t>
            </a:r>
            <a:r>
              <a:rPr lang="en-US" sz="2200" dirty="0" smtClean="0">
                <a:latin typeface="Arial" pitchFamily="34" charset="0"/>
                <a:cs typeface="Arial" pitchFamily="34" charset="0"/>
              </a:rPr>
              <a:t>max </a:t>
            </a:r>
            <a:r>
              <a:rPr lang="en-US" sz="2200" dirty="0" smtClean="0">
                <a:latin typeface="Arial" pitchFamily="34" charset="0"/>
                <a:cs typeface="Arial" pitchFamily="34" charset="0"/>
              </a:rPr>
              <a:t>common IMT)</a:t>
            </a:r>
            <a:endParaRPr lang="en-US" sz="2200" dirty="0" smtClean="0">
              <a:latin typeface="Arial" pitchFamily="34" charset="0"/>
              <a:cs typeface="Arial" pitchFamily="34" charset="0"/>
            </a:endParaRPr>
          </a:p>
          <a:p>
            <a:pPr lvl="1" defTabSz="912813">
              <a:tabLst>
                <a:tab pos="506413" algn="l"/>
              </a:tabLst>
            </a:pPr>
            <a:r>
              <a:rPr lang="en-US" sz="2200" dirty="0" smtClean="0">
                <a:latin typeface="Arial" pitchFamily="34" charset="0"/>
                <a:cs typeface="Arial" pitchFamily="34" charset="0"/>
              </a:rPr>
              <a:t>227 incident CHD cases (MI, angina, revascularization)</a:t>
            </a:r>
          </a:p>
          <a:p>
            <a:pPr lvl="1" defTabSz="912813">
              <a:tabLst>
                <a:tab pos="506413" algn="l"/>
              </a:tabLst>
            </a:pPr>
            <a:r>
              <a:rPr lang="en-US" sz="2200" dirty="0" smtClean="0">
                <a:latin typeface="Arial" pitchFamily="34" charset="0"/>
                <a:cs typeface="Arial" pitchFamily="34" charset="0"/>
              </a:rPr>
              <a:t>Mean follow-up time = 6.0 years </a:t>
            </a:r>
          </a:p>
          <a:p>
            <a:pPr defTabSz="912813">
              <a:tabLst>
                <a:tab pos="506413" algn="l"/>
              </a:tabLst>
            </a:pPr>
            <a:r>
              <a:rPr lang="en-US" sz="2400" dirty="0" smtClean="0">
                <a:latin typeface="Arial" pitchFamily="34" charset="0"/>
                <a:cs typeface="Arial" pitchFamily="34" charset="0"/>
              </a:rPr>
              <a:t>All models adjusted for base covariates: age, sex, race-ethnicity, hypertension, smoking</a:t>
            </a:r>
            <a:endParaRPr 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0096500" cy="838200"/>
          </a:xfrm>
        </p:spPr>
        <p:txBody>
          <a:bodyPr/>
          <a:lstStyle/>
          <a:p>
            <a:r>
              <a:rPr lang="en-US" sz="4000" dirty="0" smtClean="0">
                <a:solidFill>
                  <a:srgbClr val="FFFF00"/>
                </a:solidFill>
                <a:latin typeface="Arial" pitchFamily="34" charset="0"/>
                <a:cs typeface="Arial" pitchFamily="34" charset="0"/>
              </a:rPr>
              <a:t>Participant Characteristics</a:t>
            </a:r>
            <a:endParaRPr lang="en-US" sz="4000" dirty="0">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14142581"/>
              </p:ext>
            </p:extLst>
          </p:nvPr>
        </p:nvGraphicFramePr>
        <p:xfrm>
          <a:off x="1485900" y="1066802"/>
          <a:ext cx="7162800" cy="4887328"/>
        </p:xfrm>
        <a:graphic>
          <a:graphicData uri="http://schemas.openxmlformats.org/drawingml/2006/table">
            <a:tbl>
              <a:tblPr/>
              <a:tblGrid>
                <a:gridCol w="3733800"/>
                <a:gridCol w="3429000"/>
              </a:tblGrid>
              <a:tr h="438380">
                <a:tc>
                  <a:txBody>
                    <a:bodyPr/>
                    <a:lstStyle/>
                    <a:p>
                      <a:pPr algn="l" rtl="0" fontAlgn="t"/>
                      <a:r>
                        <a:rPr lang="en-US" sz="2400" b="0" i="0" u="none" strike="noStrike" dirty="0" smtClean="0">
                          <a:solidFill>
                            <a:schemeClr val="tx1"/>
                          </a:solidFill>
                          <a:latin typeface="Arial" pitchFamily="34" charset="0"/>
                          <a:cs typeface="Arial" pitchFamily="34" charset="0"/>
                        </a:rPr>
                        <a:t>Age</a:t>
                      </a:r>
                      <a:r>
                        <a:rPr lang="en-US" sz="2400" b="0" i="0" u="none" strike="noStrike" dirty="0">
                          <a:solidFill>
                            <a:schemeClr val="tx1"/>
                          </a:solidFill>
                          <a:latin typeface="Arial" pitchFamily="34" charset="0"/>
                          <a:cs typeface="Arial" pitchFamily="34" charset="0"/>
                        </a:rPr>
                        <a:t>, yrs </a:t>
                      </a:r>
                    </a:p>
                  </a:txBody>
                  <a:tcPr marL="7950" marR="7950" marT="7950" marB="0" anchor="b">
                    <a:lnL>
                      <a:noFill/>
                    </a:lnL>
                    <a:lnR>
                      <a:noFill/>
                    </a:lnR>
                    <a:lnT w="1270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61.5  (10.3)</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rgbClr val="FFFFFF"/>
                      </a:solidFill>
                      <a:prstDash val="solid"/>
                      <a:round/>
                      <a:headEnd type="none" w="med" len="med"/>
                      <a:tailEnd type="none" w="med" len="med"/>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Women, %</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52.9</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Ethnicity, %</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   White</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37.6</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   African-American</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27.7</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   Chinese-American</a:t>
                      </a: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12.1</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   Hispanic</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22.7</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a:solidFill>
                            <a:schemeClr val="tx1"/>
                          </a:solidFill>
                          <a:latin typeface="Arial" pitchFamily="34" charset="0"/>
                          <a:cs typeface="Arial" pitchFamily="34" charset="0"/>
                        </a:rPr>
                        <a:t>BMI, kg/m</a:t>
                      </a:r>
                      <a:r>
                        <a:rPr lang="en-US" sz="2400" b="0" i="0" u="none" strike="noStrike" baseline="30000" dirty="0">
                          <a:solidFill>
                            <a:schemeClr val="tx1"/>
                          </a:solidFill>
                          <a:latin typeface="Arial" pitchFamily="34" charset="0"/>
                          <a:cs typeface="Arial" pitchFamily="34" charset="0"/>
                        </a:rPr>
                        <a:t>2</a:t>
                      </a:r>
                      <a:r>
                        <a:rPr lang="en-US" sz="2400" b="0" i="0" u="none" strike="noStrike" dirty="0">
                          <a:solidFill>
                            <a:schemeClr val="tx1"/>
                          </a:solidFill>
                          <a:latin typeface="Arial" pitchFamily="34" charset="0"/>
                          <a:cs typeface="Arial" pitchFamily="34" charset="0"/>
                        </a:rPr>
                        <a:t> </a:t>
                      </a: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28.2 (5.5)</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8382">
                <a:tc>
                  <a:txBody>
                    <a:bodyPr/>
                    <a:lstStyle/>
                    <a:p>
                      <a:r>
                        <a:rPr lang="en-US" sz="2400" dirty="0" smtClean="0">
                          <a:latin typeface="Arial" pitchFamily="34" charset="0"/>
                          <a:cs typeface="Arial" pitchFamily="34" charset="0"/>
                        </a:rPr>
                        <a:t>Hypertension</a:t>
                      </a:r>
                      <a:endParaRPr lang="en-US" sz="2400" dirty="0">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a:r>
                        <a:rPr lang="en-US" sz="2400" dirty="0" smtClean="0">
                          <a:latin typeface="Arial" pitchFamily="34" charset="0"/>
                          <a:cs typeface="Arial" pitchFamily="34" charset="0"/>
                        </a:rPr>
                        <a:t>41.3%</a:t>
                      </a:r>
                      <a:endParaRPr lang="en-US" sz="2400" dirty="0">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r>
              <a:tr h="511446">
                <a:tc>
                  <a:txBody>
                    <a:bodyPr/>
                    <a:lstStyle/>
                    <a:p>
                      <a:pPr algn="l" rtl="0" fontAlgn="t"/>
                      <a:r>
                        <a:rPr lang="en-US" sz="2400" b="0" i="0" u="none" strike="noStrike" dirty="0" smtClean="0">
                          <a:solidFill>
                            <a:schemeClr val="tx1"/>
                          </a:solidFill>
                          <a:latin typeface="Arial" pitchFamily="34" charset="0"/>
                          <a:cs typeface="Arial" pitchFamily="34" charset="0"/>
                        </a:rPr>
                        <a:t>Smoking </a:t>
                      </a:r>
                      <a:r>
                        <a:rPr lang="en-US" sz="2400" b="0" i="0" u="none" strike="noStrike" baseline="0" dirty="0" smtClean="0">
                          <a:solidFill>
                            <a:schemeClr val="tx1"/>
                          </a:solidFill>
                          <a:latin typeface="Arial" pitchFamily="34" charset="0"/>
                          <a:cs typeface="Arial" pitchFamily="34" charset="0"/>
                        </a:rPr>
                        <a:t>(current/past)</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13.5% / 36%</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r>
              <a:tr h="43739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400" b="0" i="0" u="none" strike="noStrike" dirty="0" smtClean="0">
                          <a:solidFill>
                            <a:schemeClr val="tx1"/>
                          </a:solidFill>
                          <a:latin typeface="Arial" pitchFamily="34" charset="0"/>
                          <a:cs typeface="Arial" pitchFamily="34" charset="0"/>
                        </a:rPr>
                        <a:t>Diabetes, %</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10.7</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4634773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0096500" cy="838200"/>
          </a:xfrm>
        </p:spPr>
        <p:txBody>
          <a:bodyPr/>
          <a:lstStyle/>
          <a:p>
            <a:r>
              <a:rPr lang="en-US" sz="4000" dirty="0" smtClean="0">
                <a:solidFill>
                  <a:srgbClr val="FFFF00"/>
                </a:solidFill>
                <a:latin typeface="Arial" pitchFamily="34" charset="0"/>
                <a:cs typeface="Arial" pitchFamily="34" charset="0"/>
              </a:rPr>
              <a:t>Spearman Correlations*</a:t>
            </a:r>
            <a:endParaRPr lang="en-US" sz="4000" dirty="0">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99980150"/>
              </p:ext>
            </p:extLst>
          </p:nvPr>
        </p:nvGraphicFramePr>
        <p:xfrm>
          <a:off x="1485900" y="1066802"/>
          <a:ext cx="7162800" cy="4945766"/>
        </p:xfrm>
        <a:graphic>
          <a:graphicData uri="http://schemas.openxmlformats.org/drawingml/2006/table">
            <a:tbl>
              <a:tblPr/>
              <a:tblGrid>
                <a:gridCol w="2525016"/>
                <a:gridCol w="2318892"/>
                <a:gridCol w="2318892"/>
              </a:tblGrid>
              <a:tr h="438380">
                <a:tc>
                  <a:txBody>
                    <a:bodyPr/>
                    <a:lstStyle/>
                    <a:p>
                      <a:pPr algn="l" rtl="0" fontAlgn="t"/>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HDL-C</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HDL-P</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HDL-P</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0.69</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w="12700" cap="flat" cmpd="sng" algn="ctr">
                      <a:solidFill>
                        <a:schemeClr val="tx1"/>
                      </a:solidFill>
                      <a:prstDash val="solid"/>
                      <a:round/>
                      <a:headEnd type="none" w="med" len="med"/>
                      <a:tailEnd type="none" w="med" len="med"/>
                    </a:lnT>
                    <a:lnB>
                      <a:noFill/>
                    </a:lnB>
                  </a:tcPr>
                </a:tc>
              </a:tr>
              <a:tr h="495828">
                <a:tc>
                  <a:txBody>
                    <a:bodyPr/>
                    <a:lstStyle/>
                    <a:p>
                      <a:pPr algn="l" rtl="0" fontAlgn="t"/>
                      <a:r>
                        <a:rPr lang="en-US" sz="2400" b="0" i="0" u="none" strike="noStrike" dirty="0" smtClean="0">
                          <a:solidFill>
                            <a:schemeClr val="tx1"/>
                          </a:solidFill>
                          <a:latin typeface="Arial" pitchFamily="34" charset="0"/>
                          <a:cs typeface="Arial" pitchFamily="34" charset="0"/>
                        </a:rPr>
                        <a:t>Mean</a:t>
                      </a:r>
                      <a:r>
                        <a:rPr lang="en-US" sz="2400" b="0" i="0" u="none" strike="noStrike" baseline="0" dirty="0" smtClean="0">
                          <a:solidFill>
                            <a:schemeClr val="tx1"/>
                          </a:solidFill>
                          <a:latin typeface="Arial" pitchFamily="34" charset="0"/>
                          <a:cs typeface="Arial" pitchFamily="34" charset="0"/>
                        </a:rPr>
                        <a:t> HDL size</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0.68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0.34</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LDL-C</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-0.08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-0.13</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Triglycerides (TG)</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-0.48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-0.09</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LDL-P</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-0.38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-0.25</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7390">
                <a:tc>
                  <a:txBody>
                    <a:bodyPr/>
                    <a:lstStyle/>
                    <a:p>
                      <a:pPr algn="l" rtl="0" fontAlgn="t"/>
                      <a:r>
                        <a:rPr lang="en-US" sz="2400" b="0" i="0" u="none" strike="noStrike" dirty="0" smtClean="0">
                          <a:solidFill>
                            <a:schemeClr val="tx1"/>
                          </a:solidFill>
                          <a:latin typeface="Arial" pitchFamily="34" charset="0"/>
                          <a:cs typeface="Arial" pitchFamily="34" charset="0"/>
                        </a:rPr>
                        <a:t>Small LDL-P </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-0.69</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c>
                  <a:txBody>
                    <a:bodyPr/>
                    <a:lstStyle/>
                    <a:p>
                      <a:pPr algn="ctr" rtl="0" fontAlgn="t"/>
                      <a:r>
                        <a:rPr lang="en-US" sz="2400" b="0" i="0" u="none" strike="noStrike" dirty="0" smtClean="0">
                          <a:solidFill>
                            <a:schemeClr val="tx1"/>
                          </a:solidFill>
                          <a:latin typeface="Arial" pitchFamily="34" charset="0"/>
                          <a:cs typeface="Arial" pitchFamily="34" charset="0"/>
                        </a:rPr>
                        <a:t>-0.38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a:noFill/>
                    </a:lnB>
                  </a:tcPr>
                </a:tc>
              </a:tr>
              <a:tr h="438382">
                <a:tc>
                  <a:txBody>
                    <a:bodyPr/>
                    <a:lstStyle/>
                    <a:p>
                      <a:r>
                        <a:rPr lang="en-US" sz="2400" dirty="0" smtClean="0">
                          <a:latin typeface="Arial" pitchFamily="34" charset="0"/>
                          <a:cs typeface="Arial" pitchFamily="34" charset="0"/>
                        </a:rPr>
                        <a:t>BMI</a:t>
                      </a:r>
                      <a:endParaRPr lang="en-US" sz="2400" dirty="0">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a:r>
                        <a:rPr lang="en-US" sz="2400" dirty="0" smtClean="0">
                          <a:latin typeface="Arial" pitchFamily="34" charset="0"/>
                          <a:cs typeface="Arial" pitchFamily="34" charset="0"/>
                        </a:rPr>
                        <a:t>-0.26</a:t>
                      </a:r>
                      <a:endParaRPr lang="en-US" sz="2400" dirty="0">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a:r>
                        <a:rPr lang="en-US" sz="2400" dirty="0" smtClean="0">
                          <a:latin typeface="Arial" pitchFamily="34" charset="0"/>
                          <a:cs typeface="Arial" pitchFamily="34" charset="0"/>
                        </a:rPr>
                        <a:t>-0.12</a:t>
                      </a:r>
                      <a:endParaRPr lang="en-US" sz="2400" dirty="0">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r>
              <a:tr h="511446">
                <a:tc>
                  <a:txBody>
                    <a:bodyPr/>
                    <a:lstStyle/>
                    <a:p>
                      <a:pPr algn="l" rtl="0" fontAlgn="t"/>
                      <a:r>
                        <a:rPr lang="en-US" sz="2400" b="0" i="0" u="none" strike="noStrike" dirty="0" smtClean="0">
                          <a:solidFill>
                            <a:schemeClr val="tx1"/>
                          </a:solidFill>
                          <a:latin typeface="Arial" pitchFamily="34" charset="0"/>
                          <a:cs typeface="Arial" pitchFamily="34" charset="0"/>
                        </a:rPr>
                        <a:t>Waist</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-0.27</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-0.12</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r>
              <a:tr h="43739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400" b="0" i="0" u="none" strike="noStrike" dirty="0" smtClean="0">
                          <a:solidFill>
                            <a:schemeClr val="tx1"/>
                          </a:solidFill>
                          <a:latin typeface="Arial" pitchFamily="34" charset="0"/>
                          <a:cs typeface="Arial" pitchFamily="34" charset="0"/>
                        </a:rPr>
                        <a:t>HOMA-IR</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-0.38</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-0.16</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noFill/>
                      <a:prstDash val="solid"/>
                      <a:round/>
                      <a:headEnd type="none" w="med" len="med"/>
                      <a:tailEnd type="none" w="med" len="med"/>
                    </a:lnB>
                  </a:tcPr>
                </a:tc>
              </a:tr>
              <a:tr h="43739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400" b="0" i="0" u="none" strike="noStrike" dirty="0" smtClean="0">
                          <a:solidFill>
                            <a:schemeClr val="tx1"/>
                          </a:solidFill>
                          <a:latin typeface="Arial" pitchFamily="34" charset="0"/>
                          <a:cs typeface="Arial" pitchFamily="34" charset="0"/>
                        </a:rPr>
                        <a:t>CRP</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-0.15</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ctr" rtl="0" fontAlgn="t"/>
                      <a:r>
                        <a:rPr lang="en-US" sz="2400" b="0" i="0" u="none" strike="noStrike" dirty="0" smtClean="0">
                          <a:solidFill>
                            <a:schemeClr val="tx1"/>
                          </a:solidFill>
                          <a:latin typeface="Arial" pitchFamily="34" charset="0"/>
                          <a:cs typeface="Arial" pitchFamily="34" charset="0"/>
                        </a:rPr>
                        <a:t>-0.05</a:t>
                      </a:r>
                      <a:endParaRPr lang="en-US" sz="2400" b="0" i="0" u="none" strike="noStrike" dirty="0">
                        <a:solidFill>
                          <a:schemeClr val="tx1"/>
                        </a:solidFill>
                        <a:latin typeface="Arial" pitchFamily="34" charset="0"/>
                        <a:cs typeface="Arial" pitchFamily="34" charset="0"/>
                      </a:endParaRPr>
                    </a:p>
                  </a:txBody>
                  <a:tcPr marL="7950" marR="7950" marT="7950" marB="0" anchor="b">
                    <a:lnL>
                      <a:noFill/>
                    </a:lnL>
                    <a:lnR>
                      <a:noFill/>
                    </a:lnR>
                    <a:lnT>
                      <a:noFill/>
                    </a:lnT>
                    <a:lnB w="12700" cap="flat" cmpd="sng" algn="ctr">
                      <a:solidFill>
                        <a:schemeClr val="tx1"/>
                      </a:solidFill>
                      <a:prstDash val="solid"/>
                      <a:round/>
                      <a:headEnd type="none" w="med" len="med"/>
                      <a:tailEnd type="none" w="med" len="med"/>
                    </a:lnB>
                  </a:tcPr>
                </a:tc>
              </a:tr>
            </a:tbl>
          </a:graphicData>
        </a:graphic>
      </p:graphicFrame>
      <p:sp>
        <p:nvSpPr>
          <p:cNvPr id="4" name="Text Box 12"/>
          <p:cNvSpPr txBox="1">
            <a:spLocks noChangeArrowheads="1"/>
          </p:cNvSpPr>
          <p:nvPr/>
        </p:nvSpPr>
        <p:spPr bwMode="auto">
          <a:xfrm>
            <a:off x="342900" y="6118393"/>
            <a:ext cx="77724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t>
            </a:r>
            <a:r>
              <a:rPr lang="en-US" sz="1600" i="1" dirty="0">
                <a:solidFill>
                  <a:schemeClr val="tx1"/>
                </a:solidFill>
                <a:latin typeface="Arial" pitchFamily="34" charset="0"/>
                <a:cs typeface="Arial" pitchFamily="34" charset="0"/>
              </a:rPr>
              <a:t>for age, sex, </a:t>
            </a:r>
            <a:r>
              <a:rPr lang="en-US" sz="1600" i="1" dirty="0" smtClean="0">
                <a:solidFill>
                  <a:schemeClr val="tx1"/>
                </a:solidFill>
                <a:latin typeface="Arial" pitchFamily="34" charset="0"/>
                <a:cs typeface="Arial" pitchFamily="34" charset="0"/>
              </a:rPr>
              <a:t>race-ethnicity.  p&lt;0.0001 for all.</a:t>
            </a:r>
            <a:endParaRPr lang="en-US" sz="16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2590800"/>
            <a:ext cx="9067800" cy="1254125"/>
          </a:xfrm>
        </p:spPr>
        <p:txBody>
          <a:bodyPr/>
          <a:lstStyle/>
          <a:p>
            <a:r>
              <a:rPr lang="en-US" dirty="0" smtClean="0">
                <a:latin typeface="Arial" pitchFamily="34" charset="0"/>
                <a:cs typeface="Arial" pitchFamily="34" charset="0"/>
              </a:rPr>
              <a:t>HDL-C and HDL-P </a:t>
            </a:r>
            <a:br>
              <a:rPr lang="en-US" dirty="0" smtClean="0">
                <a:latin typeface="Arial" pitchFamily="34" charset="0"/>
                <a:cs typeface="Arial" pitchFamily="34" charset="0"/>
              </a:rPr>
            </a:br>
            <a:r>
              <a:rPr lang="en-US" dirty="0" smtClean="0">
                <a:latin typeface="Arial" pitchFamily="34" charset="0"/>
                <a:cs typeface="Arial" pitchFamily="34" charset="0"/>
              </a:rPr>
              <a:t>Associations with Coronary Events</a:t>
            </a:r>
            <a:endParaRPr lang="en-US" dirty="0">
              <a:latin typeface="Arial" pitchFamily="34" charset="0"/>
              <a:cs typeface="Arial" pitchFamily="34" charset="0"/>
            </a:endParaRPr>
          </a:p>
        </p:txBody>
      </p:sp>
    </p:spTree>
    <p:extLst>
      <p:ext uri="{BB962C8B-B14F-4D97-AF65-F5344CB8AC3E}">
        <p14:creationId xmlns:p14="http://schemas.microsoft.com/office/powerpoint/2010/main" val="2372774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3900" y="533400"/>
            <a:ext cx="8743950" cy="147002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r>
              <a:rPr lang="en-US" sz="3600" b="0" dirty="0" smtClean="0">
                <a:latin typeface="Arial" pitchFamily="34" charset="0"/>
                <a:cs typeface="Arial" pitchFamily="34" charset="0"/>
              </a:rPr>
              <a:t>CHD HR(95%CI) per HDL-P quartile</a:t>
            </a:r>
            <a:r>
              <a:rPr lang="en-US" sz="4000" b="0" dirty="0" smtClean="0">
                <a:latin typeface="Arial" pitchFamily="34" charset="0"/>
                <a:cs typeface="Arial" pitchFamily="34" charset="0"/>
              </a:rPr>
              <a:t>, </a:t>
            </a:r>
            <a:r>
              <a:rPr lang="en-US" sz="3200" b="0" dirty="0" smtClean="0">
                <a:latin typeface="Arial" pitchFamily="34" charset="0"/>
                <a:cs typeface="Arial" pitchFamily="34" charset="0"/>
              </a:rPr>
              <a:t>effect of adjustment for lipoprotein particles</a:t>
            </a:r>
            <a:endParaRPr lang="en-US" sz="3200" b="0" dirty="0">
              <a:latin typeface="Arial" pitchFamily="34" charset="0"/>
              <a:cs typeface="Arial" pitchFamily="34" charset="0"/>
            </a:endParaRPr>
          </a:p>
        </p:txBody>
      </p:sp>
      <p:sp>
        <p:nvSpPr>
          <p:cNvPr id="4" name="Text Box 12"/>
          <p:cNvSpPr txBox="1">
            <a:spLocks noChangeArrowheads="1"/>
          </p:cNvSpPr>
          <p:nvPr/>
        </p:nvSpPr>
        <p:spPr bwMode="auto">
          <a:xfrm>
            <a:off x="38100" y="6456947"/>
            <a:ext cx="64008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age, sex, race-ethnicity, hypertension and smoking.</a:t>
            </a:r>
            <a:endParaRPr lang="en-US" sz="1600" dirty="0">
              <a:solidFill>
                <a:schemeClr val="tx1"/>
              </a:solidFill>
              <a:latin typeface="Arial" pitchFamily="34" charset="0"/>
              <a:cs typeface="Arial" pitchFamily="34" charset="0"/>
            </a:endParaRPr>
          </a:p>
        </p:txBody>
      </p:sp>
      <p:sp>
        <p:nvSpPr>
          <p:cNvPr id="5" name="Text Box 12"/>
          <p:cNvSpPr txBox="1">
            <a:spLocks noChangeArrowheads="1"/>
          </p:cNvSpPr>
          <p:nvPr/>
        </p:nvSpPr>
        <p:spPr bwMode="auto">
          <a:xfrm>
            <a:off x="7186061" y="6456947"/>
            <a:ext cx="3100939"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2302442080"/>
              </p:ext>
            </p:extLst>
          </p:nvPr>
        </p:nvGraphicFramePr>
        <p:xfrm>
          <a:off x="1268930" y="1828800"/>
          <a:ext cx="8065570" cy="398409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90500" y="4114800"/>
            <a:ext cx="1221809" cy="338554"/>
          </a:xfrm>
          <a:prstGeom prst="rect">
            <a:avLst/>
          </a:prstGeom>
          <a:noFill/>
        </p:spPr>
        <p:txBody>
          <a:bodyPr wrap="none" rtlCol="0">
            <a:spAutoFit/>
          </a:bodyPr>
          <a:lstStyle/>
          <a:p>
            <a:r>
              <a:rPr lang="en-US" sz="1600" b="0" dirty="0" smtClean="0">
                <a:solidFill>
                  <a:schemeClr val="tx1"/>
                </a:solidFill>
                <a:latin typeface="Arial" pitchFamily="34" charset="0"/>
                <a:cs typeface="Arial" pitchFamily="34" charset="0"/>
              </a:rPr>
              <a:t>Covariates:</a:t>
            </a:r>
            <a:endParaRPr lang="en-US" sz="16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629489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533400"/>
            <a:ext cx="8743950" cy="1470025"/>
          </a:xfrm>
        </p:spPr>
        <p:txBody>
          <a:bodyPr/>
          <a:lstStyle/>
          <a:p>
            <a:r>
              <a:rPr lang="en-US" sz="3600" dirty="0" smtClean="0">
                <a:latin typeface="Arial" pitchFamily="34" charset="0"/>
                <a:cs typeface="Arial" pitchFamily="34" charset="0"/>
              </a:rPr>
              <a:t>CHD HR(95%CI) by HDL-C quartile</a:t>
            </a:r>
            <a:r>
              <a:rPr lang="en-US" sz="4000" dirty="0" smtClean="0">
                <a:latin typeface="Arial" pitchFamily="34" charset="0"/>
                <a:cs typeface="Arial" pitchFamily="34" charset="0"/>
              </a:rPr>
              <a:t>, </a:t>
            </a:r>
            <a:br>
              <a:rPr lang="en-US" sz="4000" dirty="0" smtClean="0">
                <a:latin typeface="Arial" pitchFamily="34" charset="0"/>
                <a:cs typeface="Arial" pitchFamily="34" charset="0"/>
              </a:rPr>
            </a:br>
            <a:r>
              <a:rPr lang="en-US" sz="3200" dirty="0">
                <a:latin typeface="Arial" pitchFamily="34" charset="0"/>
                <a:cs typeface="Arial" pitchFamily="34" charset="0"/>
              </a:rPr>
              <a:t>Effects of adjustment for lipids/lipoproteins</a:t>
            </a:r>
            <a:br>
              <a:rPr lang="en-US" sz="3200" dirty="0">
                <a:latin typeface="Arial" pitchFamily="34" charset="0"/>
                <a:cs typeface="Arial" pitchFamily="34" charset="0"/>
              </a:rPr>
            </a:br>
            <a:endParaRPr lang="en-US" sz="3200" dirty="0">
              <a:latin typeface="Arial" pitchFamily="34" charset="0"/>
              <a:cs typeface="Arial" pitchFamily="34" charset="0"/>
            </a:endParaRPr>
          </a:p>
        </p:txBody>
      </p:sp>
      <p:sp>
        <p:nvSpPr>
          <p:cNvPr id="3" name="Subtitle 2"/>
          <p:cNvSpPr>
            <a:spLocks noGrp="1"/>
          </p:cNvSpPr>
          <p:nvPr>
            <p:ph type="subTitle" idx="1"/>
          </p:nvPr>
        </p:nvSpPr>
        <p:spPr>
          <a:xfrm>
            <a:off x="1257300" y="1600200"/>
            <a:ext cx="7200900" cy="4038600"/>
          </a:xfrm>
        </p:spPr>
        <p:txBody>
          <a:bodyPr/>
          <a:lstStyle/>
          <a:p>
            <a:pPr algn="l"/>
            <a:endParaRPr lang="en-US" sz="2800" dirty="0" smtClean="0">
              <a:latin typeface="Arial" pitchFamily="34" charset="0"/>
              <a:cs typeface="Arial" pitchFamily="34" charset="0"/>
            </a:endParaRPr>
          </a:p>
          <a:p>
            <a:endParaRPr lang="en-US" dirty="0"/>
          </a:p>
        </p:txBody>
      </p:sp>
      <p:sp>
        <p:nvSpPr>
          <p:cNvPr id="5" name="Text Box 12"/>
          <p:cNvSpPr txBox="1">
            <a:spLocks noChangeArrowheads="1"/>
          </p:cNvSpPr>
          <p:nvPr/>
        </p:nvSpPr>
        <p:spPr bwMode="auto">
          <a:xfrm>
            <a:off x="38100" y="6456947"/>
            <a:ext cx="7772400" cy="338554"/>
          </a:xfrm>
          <a:prstGeom prst="rect">
            <a:avLst/>
          </a:prstGeom>
          <a:noFill/>
          <a:ln w="9525">
            <a:noFill/>
            <a:miter lim="800000"/>
            <a:headEnd/>
            <a:tailEnd/>
          </a:ln>
          <a:effectLst/>
        </p:spPr>
        <p:txBody>
          <a:bodyPr wrap="square">
            <a:spAutoFit/>
          </a:bodyPr>
          <a:lstStyle/>
          <a:p>
            <a:pPr>
              <a:spcBef>
                <a:spcPct val="50000"/>
              </a:spcBef>
            </a:pPr>
            <a:r>
              <a:rPr lang="en-US" sz="1600" i="1" dirty="0">
                <a:solidFill>
                  <a:schemeClr val="tx1"/>
                </a:solidFill>
                <a:latin typeface="Arial" pitchFamily="34" charset="0"/>
                <a:cs typeface="Arial" pitchFamily="34" charset="0"/>
              </a:rPr>
              <a:t>*All models adjusted for age, sex, race-ethnicity, hypertension and smoking.</a:t>
            </a:r>
            <a:endParaRPr lang="en-US" sz="1600" dirty="0">
              <a:solidFill>
                <a:schemeClr val="tx1"/>
              </a:solidFill>
              <a:latin typeface="Arial" pitchFamily="34" charset="0"/>
              <a:cs typeface="Arial" pitchFamily="34" charset="0"/>
            </a:endParaRPr>
          </a:p>
        </p:txBody>
      </p:sp>
      <p:sp>
        <p:nvSpPr>
          <p:cNvPr id="6" name="Text Box 12"/>
          <p:cNvSpPr txBox="1">
            <a:spLocks noChangeArrowheads="1"/>
          </p:cNvSpPr>
          <p:nvPr/>
        </p:nvSpPr>
        <p:spPr bwMode="auto">
          <a:xfrm>
            <a:off x="7505701" y="6456947"/>
            <a:ext cx="27813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057335402"/>
              </p:ext>
            </p:extLst>
          </p:nvPr>
        </p:nvGraphicFramePr>
        <p:xfrm>
          <a:off x="647700" y="1855258"/>
          <a:ext cx="8088830" cy="439314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2226259" y="5715000"/>
            <a:ext cx="869149" cy="400110"/>
          </a:xfrm>
          <a:prstGeom prst="rect">
            <a:avLst/>
          </a:prstGeom>
          <a:noFill/>
        </p:spPr>
        <p:txBody>
          <a:bodyPr wrap="none" rtlCol="0">
            <a:spAutoFit/>
          </a:bodyPr>
          <a:lstStyle/>
          <a:p>
            <a:r>
              <a:rPr lang="en-US" b="0" dirty="0" smtClean="0">
                <a:solidFill>
                  <a:schemeClr val="tx1"/>
                </a:solidFill>
                <a:latin typeface="Arial" pitchFamily="34" charset="0"/>
                <a:cs typeface="Arial" pitchFamily="34" charset="0"/>
              </a:rPr>
              <a:t>Base*</a:t>
            </a:r>
            <a:endParaRPr lang="en-US"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289174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3900" y="533400"/>
            <a:ext cx="8743950" cy="147002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r>
              <a:rPr lang="en-US" sz="3600" b="0" dirty="0" smtClean="0">
                <a:latin typeface="Arial" pitchFamily="34" charset="0"/>
                <a:cs typeface="Arial" pitchFamily="34" charset="0"/>
              </a:rPr>
              <a:t>CHD HR(95%CI) by HDL-P quartile</a:t>
            </a:r>
            <a:r>
              <a:rPr lang="en-US" sz="4000" b="0" dirty="0" smtClean="0">
                <a:latin typeface="Arial" pitchFamily="34" charset="0"/>
                <a:cs typeface="Arial" pitchFamily="34" charset="0"/>
              </a:rPr>
              <a:t>, </a:t>
            </a:r>
            <a:r>
              <a:rPr lang="en-US" sz="3200" b="0" dirty="0">
                <a:latin typeface="Arial" pitchFamily="34" charset="0"/>
                <a:cs typeface="Arial" pitchFamily="34" charset="0"/>
              </a:rPr>
              <a:t>Effects of adjustment for lipids/lipoproteins</a:t>
            </a:r>
          </a:p>
        </p:txBody>
      </p:sp>
      <p:sp>
        <p:nvSpPr>
          <p:cNvPr id="4" name="Text Box 12"/>
          <p:cNvSpPr txBox="1">
            <a:spLocks noChangeArrowheads="1"/>
          </p:cNvSpPr>
          <p:nvPr/>
        </p:nvSpPr>
        <p:spPr bwMode="auto">
          <a:xfrm>
            <a:off x="38099" y="6456947"/>
            <a:ext cx="7772401"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*All models adjusted for age, sex, race-ethnicity, hypertension and smoking.</a:t>
            </a:r>
            <a:endParaRPr lang="en-US" sz="1600" dirty="0">
              <a:solidFill>
                <a:schemeClr val="tx1"/>
              </a:solidFill>
              <a:latin typeface="Arial" pitchFamily="34" charset="0"/>
              <a:cs typeface="Arial" pitchFamily="34" charset="0"/>
            </a:endParaRPr>
          </a:p>
        </p:txBody>
      </p:sp>
      <p:sp>
        <p:nvSpPr>
          <p:cNvPr id="5" name="Text Box 12"/>
          <p:cNvSpPr txBox="1">
            <a:spLocks noChangeArrowheads="1"/>
          </p:cNvSpPr>
          <p:nvPr/>
        </p:nvSpPr>
        <p:spPr bwMode="auto">
          <a:xfrm>
            <a:off x="7781223" y="6456947"/>
            <a:ext cx="2505777"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3785377798"/>
              </p:ext>
            </p:extLst>
          </p:nvPr>
        </p:nvGraphicFramePr>
        <p:xfrm>
          <a:off x="1206868" y="1828800"/>
          <a:ext cx="7822832" cy="401108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851870" y="5807373"/>
            <a:ext cx="8252773" cy="400110"/>
          </a:xfrm>
          <a:prstGeom prst="rect">
            <a:avLst/>
          </a:prstGeom>
          <a:noFill/>
        </p:spPr>
        <p:txBody>
          <a:bodyPr wrap="none" rtlCol="0">
            <a:spAutoFit/>
          </a:bodyPr>
          <a:lstStyle/>
          <a:p>
            <a:r>
              <a:rPr lang="en-US" b="0" dirty="0" smtClean="0">
                <a:solidFill>
                  <a:schemeClr val="tx1"/>
                </a:solidFill>
                <a:latin typeface="Arial" pitchFamily="34" charset="0"/>
                <a:cs typeface="Arial" pitchFamily="34" charset="0"/>
              </a:rPr>
              <a:t>Covariates:  Base*               +LDL-P          +HDL-C        +LDL-P+HDL-C</a:t>
            </a:r>
            <a:endParaRPr lang="en-US"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773148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461211" y="1143000"/>
            <a:ext cx="9372600" cy="3124200"/>
          </a:xfrm>
        </p:spPr>
        <p:txBody>
          <a:bodyPr/>
          <a:lstStyle/>
          <a:p>
            <a:pPr defTabSz="912813" eaLnBrk="1" hangingPunct="1"/>
            <a:r>
              <a:rPr lang="en-US" sz="3800" dirty="0" smtClean="0">
                <a:latin typeface="Arial" pitchFamily="34" charset="0"/>
                <a:cs typeface="Arial" pitchFamily="34" charset="0"/>
              </a:rPr>
              <a:t>High-Density Lipoprotein Cholesterol </a:t>
            </a:r>
            <a:br>
              <a:rPr lang="en-US" sz="3800" dirty="0" smtClean="0">
                <a:latin typeface="Arial" pitchFamily="34" charset="0"/>
                <a:cs typeface="Arial" pitchFamily="34" charset="0"/>
              </a:rPr>
            </a:br>
            <a:r>
              <a:rPr lang="en-US" sz="3800" dirty="0" smtClean="0">
                <a:latin typeface="Arial" pitchFamily="34" charset="0"/>
                <a:cs typeface="Arial" pitchFamily="34" charset="0"/>
              </a:rPr>
              <a:t>and Particle Concentrations, </a:t>
            </a:r>
            <a:br>
              <a:rPr lang="en-US" sz="3800" dirty="0" smtClean="0">
                <a:latin typeface="Arial" pitchFamily="34" charset="0"/>
                <a:cs typeface="Arial" pitchFamily="34" charset="0"/>
              </a:rPr>
            </a:br>
            <a:r>
              <a:rPr lang="en-US" sz="3800" dirty="0" smtClean="0">
                <a:latin typeface="Arial" pitchFamily="34" charset="0"/>
                <a:cs typeface="Arial" pitchFamily="34" charset="0"/>
              </a:rPr>
              <a:t>Carotid Atherosclerosis, </a:t>
            </a:r>
            <a:br>
              <a:rPr lang="en-US" sz="3800" dirty="0" smtClean="0">
                <a:latin typeface="Arial" pitchFamily="34" charset="0"/>
                <a:cs typeface="Arial" pitchFamily="34" charset="0"/>
              </a:rPr>
            </a:br>
            <a:r>
              <a:rPr lang="en-US" sz="3800" dirty="0" smtClean="0">
                <a:latin typeface="Arial" pitchFamily="34" charset="0"/>
                <a:cs typeface="Arial" pitchFamily="34" charset="0"/>
              </a:rPr>
              <a:t>and Coronary Events: </a:t>
            </a:r>
            <a:br>
              <a:rPr lang="en-US" sz="3800" dirty="0" smtClean="0">
                <a:latin typeface="Arial" pitchFamily="34" charset="0"/>
                <a:cs typeface="Arial" pitchFamily="34" charset="0"/>
              </a:rPr>
            </a:br>
            <a:r>
              <a:rPr lang="en-US" sz="3800" dirty="0" smtClean="0">
                <a:latin typeface="Arial" pitchFamily="34" charset="0"/>
                <a:cs typeface="Arial" pitchFamily="34" charset="0"/>
              </a:rPr>
              <a:t>The Multi-Ethnic Study of Atherosclerosis </a:t>
            </a:r>
            <a:br>
              <a:rPr lang="en-US" sz="3800" dirty="0" smtClean="0">
                <a:latin typeface="Arial" pitchFamily="34" charset="0"/>
                <a:cs typeface="Arial" pitchFamily="34" charset="0"/>
              </a:rPr>
            </a:br>
            <a:endParaRPr lang="en-US" sz="3800" dirty="0" smtClean="0">
              <a:latin typeface="Arial" pitchFamily="34" charset="0"/>
              <a:cs typeface="Arial" pitchFamily="34" charset="0"/>
            </a:endParaRPr>
          </a:p>
        </p:txBody>
      </p:sp>
      <p:sp>
        <p:nvSpPr>
          <p:cNvPr id="22531" name="Subtitle 2"/>
          <p:cNvSpPr>
            <a:spLocks noGrp="1"/>
          </p:cNvSpPr>
          <p:nvPr>
            <p:ph type="subTitle" idx="1"/>
          </p:nvPr>
        </p:nvSpPr>
        <p:spPr>
          <a:xfrm>
            <a:off x="419100" y="4267200"/>
            <a:ext cx="9601200" cy="1447800"/>
          </a:xfrm>
        </p:spPr>
        <p:txBody>
          <a:bodyPr/>
          <a:lstStyle/>
          <a:p>
            <a:pPr defTabSz="912813" eaLnBrk="1" hangingPunct="1">
              <a:spcAft>
                <a:spcPts val="600"/>
              </a:spcAft>
            </a:pPr>
            <a:r>
              <a:rPr lang="en-US" sz="2800" dirty="0" smtClean="0">
                <a:latin typeface="Arial" pitchFamily="34" charset="0"/>
                <a:cs typeface="Arial" pitchFamily="34" charset="0"/>
              </a:rPr>
              <a:t>Rachel H. Mackey, PhD, MPH, Philip </a:t>
            </a:r>
            <a:r>
              <a:rPr lang="en-US" sz="2800" dirty="0">
                <a:latin typeface="Arial" pitchFamily="34" charset="0"/>
                <a:cs typeface="Arial" pitchFamily="34" charset="0"/>
              </a:rPr>
              <a:t>Greenland, MD, David C. Goff, Jr., MD, PhD, Donald Lloyd-Jones, MD, MS, Christopher T. Sibley, MD, </a:t>
            </a:r>
            <a:r>
              <a:rPr lang="en-US" sz="2800" dirty="0" err="1">
                <a:latin typeface="Arial" pitchFamily="34" charset="0"/>
                <a:cs typeface="Arial" pitchFamily="34" charset="0"/>
              </a:rPr>
              <a:t>Samia</a:t>
            </a:r>
            <a:r>
              <a:rPr lang="en-US" sz="2800" dirty="0">
                <a:latin typeface="Arial" pitchFamily="34" charset="0"/>
                <a:cs typeface="Arial" pitchFamily="34" charset="0"/>
              </a:rPr>
              <a:t> Mora, MD</a:t>
            </a:r>
          </a:p>
          <a:p>
            <a:pPr defTabSz="912813" eaLnBrk="1" hangingPunct="1"/>
            <a:endParaRPr lang="en-US" sz="21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2590800"/>
            <a:ext cx="8718551" cy="1254125"/>
          </a:xfrm>
        </p:spPr>
        <p:txBody>
          <a:bodyPr/>
          <a:lstStyle/>
          <a:p>
            <a:r>
              <a:rPr lang="en-US" dirty="0" smtClean="0">
                <a:latin typeface="Arial" pitchFamily="34" charset="0"/>
                <a:cs typeface="Arial" pitchFamily="34" charset="0"/>
              </a:rPr>
              <a:t>HDL-C and HDL-P </a:t>
            </a:r>
            <a:br>
              <a:rPr lang="en-US" dirty="0" smtClean="0">
                <a:latin typeface="Arial" pitchFamily="34" charset="0"/>
                <a:cs typeface="Arial" pitchFamily="34" charset="0"/>
              </a:rPr>
            </a:br>
            <a:r>
              <a:rPr lang="en-US" dirty="0" smtClean="0">
                <a:latin typeface="Arial" pitchFamily="34" charset="0"/>
                <a:cs typeface="Arial" pitchFamily="34" charset="0"/>
              </a:rPr>
              <a:t>Associations with Carotid IMT</a:t>
            </a:r>
            <a:endParaRPr lang="en-US" dirty="0">
              <a:latin typeface="Arial" pitchFamily="34" charset="0"/>
              <a:cs typeface="Arial" pitchFamily="34" charset="0"/>
            </a:endParaRPr>
          </a:p>
        </p:txBody>
      </p:sp>
    </p:spTree>
    <p:extLst>
      <p:ext uri="{BB962C8B-B14F-4D97-AF65-F5344CB8AC3E}">
        <p14:creationId xmlns:p14="http://schemas.microsoft.com/office/powerpoint/2010/main" val="415556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152400"/>
            <a:ext cx="9753600" cy="1254125"/>
          </a:xfrm>
        </p:spPr>
        <p:txBody>
          <a:bodyPr/>
          <a:lstStyle/>
          <a:p>
            <a:r>
              <a:rPr lang="en-US" sz="4000" dirty="0" err="1" smtClean="0">
                <a:latin typeface="Arial" pitchFamily="34" charset="0"/>
                <a:cs typeface="Arial" pitchFamily="34" charset="0"/>
              </a:rPr>
              <a:t>cIMT</a:t>
            </a:r>
            <a:r>
              <a:rPr lang="en-US" sz="4000" dirty="0" smtClean="0">
                <a:latin typeface="Arial" pitchFamily="34" charset="0"/>
                <a:cs typeface="Arial" pitchFamily="34" charset="0"/>
              </a:rPr>
              <a:t> by HDL-C Quartiles</a:t>
            </a:r>
            <a:endParaRPr lang="en-US" sz="4000" dirty="0">
              <a:latin typeface="Arial" pitchFamily="34" charset="0"/>
              <a:cs typeface="Arial" pitchFamily="34" charset="0"/>
            </a:endParaRPr>
          </a:p>
        </p:txBody>
      </p:sp>
      <p:sp>
        <p:nvSpPr>
          <p:cNvPr id="4" name="Text Box 12"/>
          <p:cNvSpPr txBox="1">
            <a:spLocks noChangeArrowheads="1"/>
          </p:cNvSpPr>
          <p:nvPr/>
        </p:nvSpPr>
        <p:spPr bwMode="auto">
          <a:xfrm>
            <a:off x="38100" y="6456947"/>
            <a:ext cx="70104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 Base covariates: age, sex, race-ethnicity, hypertension and smoking.</a:t>
            </a:r>
            <a:endParaRPr lang="en-US" sz="1600" dirty="0">
              <a:solidFill>
                <a:schemeClr val="tx1"/>
              </a:solidFill>
              <a:latin typeface="Arial" pitchFamily="34" charset="0"/>
              <a:cs typeface="Arial" pitchFamily="34" charset="0"/>
            </a:endParaRPr>
          </a:p>
        </p:txBody>
      </p:sp>
      <p:sp>
        <p:nvSpPr>
          <p:cNvPr id="6" name="Text Box 12"/>
          <p:cNvSpPr txBox="1">
            <a:spLocks noChangeArrowheads="1"/>
          </p:cNvSpPr>
          <p:nvPr/>
        </p:nvSpPr>
        <p:spPr bwMode="auto">
          <a:xfrm>
            <a:off x="7186061" y="6456947"/>
            <a:ext cx="3100939"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graphicFrame>
        <p:nvGraphicFramePr>
          <p:cNvPr id="7" name="Chart Placeholder 6"/>
          <p:cNvGraphicFramePr>
            <a:graphicFrameLocks noGrp="1"/>
          </p:cNvGraphicFramePr>
          <p:nvPr>
            <p:ph type="chart" idx="1"/>
            <p:extLst>
              <p:ext uri="{D42A27DB-BD31-4B8C-83A1-F6EECF244321}">
                <p14:modId xmlns:p14="http://schemas.microsoft.com/office/powerpoint/2010/main" val="1464891403"/>
              </p:ext>
            </p:extLst>
          </p:nvPr>
        </p:nvGraphicFramePr>
        <p:xfrm>
          <a:off x="495300" y="1295400"/>
          <a:ext cx="8610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04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1372" name="Text Box 12"/>
          <p:cNvSpPr txBox="1">
            <a:spLocks noChangeArrowheads="1"/>
          </p:cNvSpPr>
          <p:nvPr/>
        </p:nvSpPr>
        <p:spPr bwMode="auto">
          <a:xfrm>
            <a:off x="7186061" y="6456947"/>
            <a:ext cx="3100939"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2831373" name="Text Box 13"/>
          <p:cNvSpPr txBox="1">
            <a:spLocks noChangeArrowheads="1"/>
          </p:cNvSpPr>
          <p:nvPr/>
        </p:nvSpPr>
        <p:spPr bwMode="auto">
          <a:xfrm>
            <a:off x="38100" y="457200"/>
            <a:ext cx="10287000" cy="707886"/>
          </a:xfrm>
          <a:prstGeom prst="rect">
            <a:avLst/>
          </a:prstGeom>
          <a:noFill/>
          <a:ln w="9525">
            <a:noFill/>
            <a:miter lim="800000"/>
            <a:headEnd/>
            <a:tailEnd/>
          </a:ln>
          <a:effectLst/>
        </p:spPr>
        <p:txBody>
          <a:bodyPr>
            <a:spAutoFit/>
          </a:bodyPr>
          <a:lstStyle/>
          <a:p>
            <a:pPr>
              <a:spcBef>
                <a:spcPct val="50000"/>
              </a:spcBef>
            </a:pPr>
            <a:r>
              <a:rPr lang="en-US" sz="4000" b="0" dirty="0" err="1" smtClean="0">
                <a:solidFill>
                  <a:schemeClr val="tx2"/>
                </a:solidFill>
                <a:latin typeface="Arial" pitchFamily="34" charset="0"/>
                <a:cs typeface="Arial" pitchFamily="34" charset="0"/>
              </a:rPr>
              <a:t>cIMT</a:t>
            </a:r>
            <a:r>
              <a:rPr lang="en-US" sz="4000" b="0" dirty="0" smtClean="0">
                <a:solidFill>
                  <a:schemeClr val="tx2"/>
                </a:solidFill>
                <a:latin typeface="Arial" pitchFamily="34" charset="0"/>
                <a:cs typeface="Arial" pitchFamily="34" charset="0"/>
              </a:rPr>
              <a:t> by HDL-P Quartiles </a:t>
            </a:r>
            <a:endParaRPr lang="en-US" sz="4000" b="0" dirty="0">
              <a:solidFill>
                <a:schemeClr val="tx2"/>
              </a:solidFill>
              <a:latin typeface="Arial" pitchFamily="34" charset="0"/>
              <a:cs typeface="Arial" pitchFamily="34" charset="0"/>
            </a:endParaRPr>
          </a:p>
        </p:txBody>
      </p:sp>
      <p:sp>
        <p:nvSpPr>
          <p:cNvPr id="6" name="Text Box 12"/>
          <p:cNvSpPr txBox="1">
            <a:spLocks noChangeArrowheads="1"/>
          </p:cNvSpPr>
          <p:nvPr/>
        </p:nvSpPr>
        <p:spPr bwMode="auto">
          <a:xfrm>
            <a:off x="38100" y="6456947"/>
            <a:ext cx="70104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 Base covariates: age, sex, race-ethnicity, hypertension and smoking.</a:t>
            </a:r>
            <a:endParaRPr lang="en-US" sz="1600" dirty="0">
              <a:solidFill>
                <a:schemeClr val="tx1"/>
              </a:solidFill>
              <a:latin typeface="Arial" pitchFamily="34" charset="0"/>
              <a:cs typeface="Arial"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val="2618093290"/>
              </p:ext>
            </p:extLst>
          </p:nvPr>
        </p:nvGraphicFramePr>
        <p:xfrm>
          <a:off x="1649931" y="1371600"/>
          <a:ext cx="7086599"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9540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chart seriesIdx="2"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Placeholder 6"/>
          <p:cNvGraphicFramePr>
            <a:graphicFrameLocks/>
          </p:cNvGraphicFramePr>
          <p:nvPr>
            <p:extLst>
              <p:ext uri="{D42A27DB-BD31-4B8C-83A1-F6EECF244321}">
                <p14:modId xmlns:p14="http://schemas.microsoft.com/office/powerpoint/2010/main" val="3400413090"/>
              </p:ext>
            </p:extLst>
          </p:nvPr>
        </p:nvGraphicFramePr>
        <p:xfrm>
          <a:off x="342900" y="1143000"/>
          <a:ext cx="4648200" cy="5257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a:graphicFrameLocks/>
          </p:cNvGraphicFramePr>
          <p:nvPr>
            <p:extLst>
              <p:ext uri="{D42A27DB-BD31-4B8C-83A1-F6EECF244321}">
                <p14:modId xmlns:p14="http://schemas.microsoft.com/office/powerpoint/2010/main" val="2917758607"/>
              </p:ext>
            </p:extLst>
          </p:nvPr>
        </p:nvGraphicFramePr>
        <p:xfrm>
          <a:off x="5219700" y="1295400"/>
          <a:ext cx="44958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Box 13"/>
          <p:cNvSpPr txBox="1">
            <a:spLocks noChangeArrowheads="1"/>
          </p:cNvSpPr>
          <p:nvPr/>
        </p:nvSpPr>
        <p:spPr bwMode="auto">
          <a:xfrm>
            <a:off x="0" y="228600"/>
            <a:ext cx="10287000" cy="707886"/>
          </a:xfrm>
          <a:prstGeom prst="rect">
            <a:avLst/>
          </a:prstGeom>
          <a:noFill/>
          <a:ln w="9525">
            <a:noFill/>
            <a:miter lim="800000"/>
            <a:headEnd/>
            <a:tailEnd/>
          </a:ln>
          <a:effectLst/>
        </p:spPr>
        <p:txBody>
          <a:bodyPr>
            <a:spAutoFit/>
          </a:bodyPr>
          <a:lstStyle/>
          <a:p>
            <a:pPr>
              <a:spcBef>
                <a:spcPct val="50000"/>
              </a:spcBef>
            </a:pPr>
            <a:r>
              <a:rPr lang="en-US" sz="4000" b="0" dirty="0" err="1" smtClean="0">
                <a:solidFill>
                  <a:schemeClr val="tx2"/>
                </a:solidFill>
                <a:latin typeface="Arial" pitchFamily="34" charset="0"/>
                <a:cs typeface="Arial" pitchFamily="34" charset="0"/>
              </a:rPr>
              <a:t>cIMT</a:t>
            </a:r>
            <a:r>
              <a:rPr lang="en-US" sz="4000" b="0" dirty="0" smtClean="0">
                <a:solidFill>
                  <a:schemeClr val="tx2"/>
                </a:solidFill>
                <a:latin typeface="Arial" pitchFamily="34" charset="0"/>
                <a:cs typeface="Arial" pitchFamily="34" charset="0"/>
              </a:rPr>
              <a:t> by HDL-C and HDL-P Quartiles </a:t>
            </a:r>
            <a:endParaRPr lang="en-US" sz="4000" b="0"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13323182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90500" y="533402"/>
            <a:ext cx="9906000" cy="125412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defTabSz="912813" eaLnBrk="1" hangingPunct="1"/>
            <a:r>
              <a:rPr lang="en-US" sz="3200" b="0" dirty="0" err="1" smtClean="0">
                <a:latin typeface="Arial" pitchFamily="34" charset="0"/>
                <a:cs typeface="Arial" pitchFamily="34" charset="0"/>
              </a:rPr>
              <a:t>cIMT</a:t>
            </a:r>
            <a:r>
              <a:rPr lang="en-US" sz="3200" b="0" dirty="0" smtClean="0">
                <a:latin typeface="Arial" pitchFamily="34" charset="0"/>
                <a:cs typeface="Arial" pitchFamily="34" charset="0"/>
              </a:rPr>
              <a:t> difference per SD increase in HDL-C or HDL-P</a:t>
            </a:r>
          </a:p>
          <a:p>
            <a:pPr defTabSz="912813" eaLnBrk="1" hangingPunct="1"/>
            <a:r>
              <a:rPr lang="en-US" sz="3200" b="0" dirty="0" smtClean="0">
                <a:latin typeface="Arial" pitchFamily="34" charset="0"/>
                <a:cs typeface="Arial" pitchFamily="34" charset="0"/>
              </a:rPr>
              <a:t> Separate models</a:t>
            </a:r>
          </a:p>
        </p:txBody>
      </p:sp>
      <p:sp>
        <p:nvSpPr>
          <p:cNvPr id="5" name="TextBox 4"/>
          <p:cNvSpPr txBox="1"/>
          <p:nvPr/>
        </p:nvSpPr>
        <p:spPr>
          <a:xfrm>
            <a:off x="2567482" y="5699140"/>
            <a:ext cx="1342035" cy="523220"/>
          </a:xfrm>
          <a:prstGeom prst="rect">
            <a:avLst/>
          </a:prstGeom>
          <a:noFill/>
        </p:spPr>
        <p:txBody>
          <a:bodyPr wrap="none" rtlCol="0">
            <a:spAutoFit/>
          </a:bodyPr>
          <a:lstStyle/>
          <a:p>
            <a:r>
              <a:rPr lang="en-US" sz="2800" dirty="0" smtClean="0">
                <a:solidFill>
                  <a:srgbClr val="FFFF00"/>
                </a:solidFill>
                <a:latin typeface="Arial" pitchFamily="34" charset="0"/>
                <a:cs typeface="Arial" pitchFamily="34" charset="0"/>
              </a:rPr>
              <a:t>HDL-C</a:t>
            </a:r>
            <a:endParaRPr lang="en-US" sz="2800" dirty="0">
              <a:solidFill>
                <a:srgbClr val="FFFF00"/>
              </a:solidFill>
              <a:latin typeface="Arial" pitchFamily="34" charset="0"/>
              <a:cs typeface="Arial" pitchFamily="34" charset="0"/>
            </a:endParaRPr>
          </a:p>
        </p:txBody>
      </p:sp>
      <p:sp>
        <p:nvSpPr>
          <p:cNvPr id="6" name="TextBox 5"/>
          <p:cNvSpPr txBox="1"/>
          <p:nvPr/>
        </p:nvSpPr>
        <p:spPr>
          <a:xfrm>
            <a:off x="6535081" y="5697784"/>
            <a:ext cx="1301959" cy="523220"/>
          </a:xfrm>
          <a:prstGeom prst="rect">
            <a:avLst/>
          </a:prstGeom>
          <a:noFill/>
        </p:spPr>
        <p:txBody>
          <a:bodyPr wrap="none" rtlCol="0">
            <a:spAutoFit/>
          </a:bodyPr>
          <a:lstStyle/>
          <a:p>
            <a:r>
              <a:rPr lang="en-US" sz="2800" dirty="0" smtClean="0">
                <a:solidFill>
                  <a:srgbClr val="FFFF00"/>
                </a:solidFill>
                <a:latin typeface="Arial" pitchFamily="34" charset="0"/>
                <a:cs typeface="Arial" pitchFamily="34" charset="0"/>
              </a:rPr>
              <a:t>HDL-P</a:t>
            </a:r>
            <a:endParaRPr lang="en-US" sz="2800" dirty="0">
              <a:solidFill>
                <a:srgbClr val="FFFF00"/>
              </a:solidFill>
              <a:latin typeface="Arial" pitchFamily="34" charset="0"/>
              <a:cs typeface="Arial"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2856221177"/>
              </p:ext>
            </p:extLst>
          </p:nvPr>
        </p:nvGraphicFramePr>
        <p:xfrm>
          <a:off x="1028700" y="1787527"/>
          <a:ext cx="8382000" cy="4038599"/>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Box 12"/>
          <p:cNvSpPr txBox="1">
            <a:spLocks noChangeArrowheads="1"/>
          </p:cNvSpPr>
          <p:nvPr/>
        </p:nvSpPr>
        <p:spPr bwMode="auto">
          <a:xfrm>
            <a:off x="38099" y="6456947"/>
            <a:ext cx="7696201"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All models adjusted for age, sex, race-ethnicity, hypertension and smoking.</a:t>
            </a:r>
            <a:endParaRPr lang="en-US" sz="1600" dirty="0">
              <a:solidFill>
                <a:schemeClr val="tx1"/>
              </a:solidFill>
              <a:latin typeface="Arial" pitchFamily="34" charset="0"/>
              <a:cs typeface="Arial" pitchFamily="34" charset="0"/>
            </a:endParaRPr>
          </a:p>
        </p:txBody>
      </p:sp>
      <p:sp>
        <p:nvSpPr>
          <p:cNvPr id="10" name="Text Box 12"/>
          <p:cNvSpPr txBox="1">
            <a:spLocks noChangeArrowheads="1"/>
          </p:cNvSpPr>
          <p:nvPr/>
        </p:nvSpPr>
        <p:spPr bwMode="auto">
          <a:xfrm>
            <a:off x="7528961" y="6456947"/>
            <a:ext cx="2758039"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12" name="TextBox 11"/>
          <p:cNvSpPr txBox="1"/>
          <p:nvPr/>
        </p:nvSpPr>
        <p:spPr>
          <a:xfrm>
            <a:off x="571500" y="4953000"/>
            <a:ext cx="1221809" cy="338554"/>
          </a:xfrm>
          <a:prstGeom prst="rect">
            <a:avLst/>
          </a:prstGeom>
          <a:noFill/>
        </p:spPr>
        <p:txBody>
          <a:bodyPr wrap="none" rtlCol="0">
            <a:spAutoFit/>
          </a:bodyPr>
          <a:lstStyle/>
          <a:p>
            <a:r>
              <a:rPr lang="en-US" sz="1600" b="0" dirty="0" smtClean="0">
                <a:solidFill>
                  <a:schemeClr val="tx1"/>
                </a:solidFill>
                <a:latin typeface="Arial" pitchFamily="34" charset="0"/>
                <a:cs typeface="Arial" pitchFamily="34" charset="0"/>
              </a:rPr>
              <a:t>Covariates:</a:t>
            </a:r>
            <a:endParaRPr lang="en-US" sz="16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785600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90500" y="457200"/>
            <a:ext cx="9601200" cy="125412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defTabSz="912813" eaLnBrk="1" hangingPunct="1"/>
            <a:r>
              <a:rPr lang="en-US" sz="3200" b="0" dirty="0" err="1" smtClean="0">
                <a:latin typeface="Arial" pitchFamily="34" charset="0"/>
                <a:cs typeface="Arial" pitchFamily="34" charset="0"/>
              </a:rPr>
              <a:t>cIMT</a:t>
            </a:r>
            <a:r>
              <a:rPr lang="en-US" sz="3200" b="0" dirty="0" smtClean="0">
                <a:latin typeface="Arial" pitchFamily="34" charset="0"/>
                <a:cs typeface="Arial" pitchFamily="34" charset="0"/>
              </a:rPr>
              <a:t> difference per SD increase in HDL-C or HDL-P </a:t>
            </a:r>
          </a:p>
          <a:p>
            <a:pPr defTabSz="912813" eaLnBrk="1" hangingPunct="1"/>
            <a:r>
              <a:rPr lang="en-US" sz="3200" b="0" dirty="0" smtClean="0">
                <a:latin typeface="Arial" pitchFamily="34" charset="0"/>
                <a:cs typeface="Arial" pitchFamily="34" charset="0"/>
              </a:rPr>
              <a:t>Joint models</a:t>
            </a:r>
          </a:p>
        </p:txBody>
      </p:sp>
      <p:sp>
        <p:nvSpPr>
          <p:cNvPr id="2" name="TextBox 1"/>
          <p:cNvSpPr txBox="1"/>
          <p:nvPr/>
        </p:nvSpPr>
        <p:spPr>
          <a:xfrm>
            <a:off x="2933699" y="5625966"/>
            <a:ext cx="1342035" cy="523220"/>
          </a:xfrm>
          <a:prstGeom prst="rect">
            <a:avLst/>
          </a:prstGeom>
          <a:noFill/>
        </p:spPr>
        <p:txBody>
          <a:bodyPr wrap="none" rtlCol="0">
            <a:spAutoFit/>
          </a:bodyPr>
          <a:lstStyle/>
          <a:p>
            <a:r>
              <a:rPr lang="en-US" sz="2800" dirty="0" smtClean="0">
                <a:solidFill>
                  <a:srgbClr val="FFFF00"/>
                </a:solidFill>
                <a:latin typeface="Arial" pitchFamily="34" charset="0"/>
                <a:cs typeface="Arial" pitchFamily="34" charset="0"/>
              </a:rPr>
              <a:t>HDL-C</a:t>
            </a:r>
            <a:endParaRPr lang="en-US" sz="2800" dirty="0">
              <a:solidFill>
                <a:srgbClr val="FFFF00"/>
              </a:solidFill>
              <a:latin typeface="Arial" pitchFamily="34" charset="0"/>
              <a:cs typeface="Arial" pitchFamily="34" charset="0"/>
            </a:endParaRPr>
          </a:p>
        </p:txBody>
      </p:sp>
      <p:sp>
        <p:nvSpPr>
          <p:cNvPr id="5" name="TextBox 4"/>
          <p:cNvSpPr txBox="1"/>
          <p:nvPr/>
        </p:nvSpPr>
        <p:spPr>
          <a:xfrm>
            <a:off x="6819900" y="5638800"/>
            <a:ext cx="1301958" cy="523220"/>
          </a:xfrm>
          <a:prstGeom prst="rect">
            <a:avLst/>
          </a:prstGeom>
          <a:noFill/>
        </p:spPr>
        <p:txBody>
          <a:bodyPr wrap="none" rtlCol="0">
            <a:spAutoFit/>
          </a:bodyPr>
          <a:lstStyle/>
          <a:p>
            <a:r>
              <a:rPr lang="en-US" sz="2800" dirty="0" smtClean="0">
                <a:solidFill>
                  <a:srgbClr val="FFFF00"/>
                </a:solidFill>
                <a:latin typeface="Arial" pitchFamily="34" charset="0"/>
                <a:cs typeface="Arial" pitchFamily="34" charset="0"/>
              </a:rPr>
              <a:t>HDL-P</a:t>
            </a:r>
            <a:endParaRPr lang="en-US" sz="2800" dirty="0">
              <a:solidFill>
                <a:srgbClr val="FFFF00"/>
              </a:solidFill>
              <a:latin typeface="Arial" pitchFamily="34" charset="0"/>
              <a:cs typeface="Arial"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1745019781"/>
              </p:ext>
            </p:extLst>
          </p:nvPr>
        </p:nvGraphicFramePr>
        <p:xfrm>
          <a:off x="647700" y="1503145"/>
          <a:ext cx="9067799"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2"/>
          <p:cNvSpPr txBox="1">
            <a:spLocks noChangeArrowheads="1"/>
          </p:cNvSpPr>
          <p:nvPr/>
        </p:nvSpPr>
        <p:spPr bwMode="auto">
          <a:xfrm>
            <a:off x="38100" y="6456947"/>
            <a:ext cx="64008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age, sex, race-ethnicity, hypertension and smoking.</a:t>
            </a:r>
            <a:endParaRPr lang="en-US" sz="1600" dirty="0">
              <a:solidFill>
                <a:schemeClr val="tx1"/>
              </a:solidFill>
              <a:latin typeface="Arial" pitchFamily="34" charset="0"/>
              <a:cs typeface="Arial" pitchFamily="34" charset="0"/>
            </a:endParaRPr>
          </a:p>
        </p:txBody>
      </p:sp>
      <p:sp>
        <p:nvSpPr>
          <p:cNvPr id="9" name="Text Box 12"/>
          <p:cNvSpPr txBox="1">
            <a:spLocks noChangeArrowheads="1"/>
          </p:cNvSpPr>
          <p:nvPr/>
        </p:nvSpPr>
        <p:spPr bwMode="auto">
          <a:xfrm>
            <a:off x="7186061" y="6456947"/>
            <a:ext cx="3100939"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10" name="TextBox 9"/>
          <p:cNvSpPr txBox="1"/>
          <p:nvPr/>
        </p:nvSpPr>
        <p:spPr>
          <a:xfrm>
            <a:off x="342900" y="4783723"/>
            <a:ext cx="1221809" cy="338554"/>
          </a:xfrm>
          <a:prstGeom prst="rect">
            <a:avLst/>
          </a:prstGeom>
          <a:noFill/>
        </p:spPr>
        <p:txBody>
          <a:bodyPr wrap="none" rtlCol="0">
            <a:spAutoFit/>
          </a:bodyPr>
          <a:lstStyle/>
          <a:p>
            <a:r>
              <a:rPr lang="en-US" sz="1600" b="0" dirty="0" smtClean="0">
                <a:solidFill>
                  <a:schemeClr val="tx1"/>
                </a:solidFill>
                <a:latin typeface="Arial" pitchFamily="34" charset="0"/>
                <a:cs typeface="Arial" pitchFamily="34" charset="0"/>
              </a:rPr>
              <a:t>Covariates:</a:t>
            </a:r>
            <a:endParaRPr lang="en-US" sz="1600" b="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00641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1372" name="Text Box 12"/>
          <p:cNvSpPr txBox="1">
            <a:spLocks noChangeArrowheads="1"/>
          </p:cNvSpPr>
          <p:nvPr/>
        </p:nvSpPr>
        <p:spPr bwMode="auto">
          <a:xfrm>
            <a:off x="6819900" y="6426467"/>
            <a:ext cx="3373962"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2831373" name="Text Box 13"/>
          <p:cNvSpPr txBox="1">
            <a:spLocks noChangeArrowheads="1"/>
          </p:cNvSpPr>
          <p:nvPr/>
        </p:nvSpPr>
        <p:spPr bwMode="auto">
          <a:xfrm>
            <a:off x="0" y="381000"/>
            <a:ext cx="10287000" cy="646331"/>
          </a:xfrm>
          <a:prstGeom prst="rect">
            <a:avLst/>
          </a:prstGeom>
          <a:noFill/>
          <a:ln w="9525">
            <a:noFill/>
            <a:miter lim="800000"/>
            <a:headEnd/>
            <a:tailEnd/>
          </a:ln>
          <a:effectLst/>
        </p:spPr>
        <p:txBody>
          <a:bodyPr>
            <a:spAutoFit/>
          </a:bodyPr>
          <a:lstStyle/>
          <a:p>
            <a:pPr>
              <a:spcBef>
                <a:spcPct val="50000"/>
              </a:spcBef>
            </a:pPr>
            <a:r>
              <a:rPr lang="en-US" sz="3600" b="0" dirty="0" err="1" smtClean="0">
                <a:solidFill>
                  <a:schemeClr val="tx2"/>
                </a:solidFill>
                <a:latin typeface="Arial" pitchFamily="34" charset="0"/>
                <a:cs typeface="Arial" pitchFamily="34" charset="0"/>
              </a:rPr>
              <a:t>cIMT</a:t>
            </a:r>
            <a:r>
              <a:rPr lang="en-US" sz="3600" b="0" dirty="0" smtClean="0">
                <a:solidFill>
                  <a:schemeClr val="tx2"/>
                </a:solidFill>
                <a:latin typeface="Arial" pitchFamily="34" charset="0"/>
                <a:cs typeface="Arial" pitchFamily="34" charset="0"/>
              </a:rPr>
              <a:t>* by HDL-C/ HDL-P </a:t>
            </a:r>
            <a:r>
              <a:rPr lang="en-US" sz="3600" b="0" dirty="0" err="1" smtClean="0">
                <a:solidFill>
                  <a:schemeClr val="tx2"/>
                </a:solidFill>
                <a:latin typeface="Arial" pitchFamily="34" charset="0"/>
                <a:cs typeface="Arial" pitchFamily="34" charset="0"/>
              </a:rPr>
              <a:t>tertiles</a:t>
            </a:r>
            <a:r>
              <a:rPr lang="en-US" sz="3600" b="0" dirty="0" smtClean="0">
                <a:solidFill>
                  <a:schemeClr val="tx2"/>
                </a:solidFill>
                <a:latin typeface="Arial" pitchFamily="34" charset="0"/>
                <a:cs typeface="Arial" pitchFamily="34" charset="0"/>
              </a:rPr>
              <a:t> </a:t>
            </a:r>
            <a:endParaRPr lang="en-US" sz="3600" b="0" dirty="0">
              <a:solidFill>
                <a:schemeClr val="tx2"/>
              </a:solidFill>
              <a:latin typeface="Arial" pitchFamily="34" charset="0"/>
              <a:cs typeface="Arial" pitchFamily="34" charset="0"/>
            </a:endParaRPr>
          </a:p>
        </p:txBody>
      </p:sp>
      <p:graphicFrame>
        <p:nvGraphicFramePr>
          <p:cNvPr id="6" name="Chart 5"/>
          <p:cNvGraphicFramePr/>
          <p:nvPr>
            <p:extLst>
              <p:ext uri="{D42A27DB-BD31-4B8C-83A1-F6EECF244321}">
                <p14:modId xmlns:p14="http://schemas.microsoft.com/office/powerpoint/2010/main" val="3663758126"/>
              </p:ext>
            </p:extLst>
          </p:nvPr>
        </p:nvGraphicFramePr>
        <p:xfrm>
          <a:off x="533531" y="1168569"/>
          <a:ext cx="7696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12"/>
          <p:cNvSpPr txBox="1">
            <a:spLocks noChangeArrowheads="1"/>
          </p:cNvSpPr>
          <p:nvPr/>
        </p:nvSpPr>
        <p:spPr bwMode="auto">
          <a:xfrm>
            <a:off x="38100" y="6456947"/>
            <a:ext cx="64008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age, sex, race-ethnicity, hypertension and smoking.</a:t>
            </a:r>
            <a:endParaRPr lang="en-US" sz="1600" dirty="0">
              <a:solidFill>
                <a:schemeClr val="tx1"/>
              </a:solidFill>
              <a:latin typeface="Arial" pitchFamily="34" charset="0"/>
              <a:cs typeface="Arial" pitchFamily="34" charset="0"/>
            </a:endParaRPr>
          </a:p>
        </p:txBody>
      </p:sp>
      <p:sp>
        <p:nvSpPr>
          <p:cNvPr id="7" name="TextBox 6"/>
          <p:cNvSpPr txBox="1"/>
          <p:nvPr/>
        </p:nvSpPr>
        <p:spPr>
          <a:xfrm>
            <a:off x="6591300" y="2667000"/>
            <a:ext cx="2178802" cy="307777"/>
          </a:xfrm>
          <a:prstGeom prst="rect">
            <a:avLst/>
          </a:prstGeom>
          <a:noFill/>
        </p:spPr>
        <p:txBody>
          <a:bodyPr wrap="none" rtlCol="0">
            <a:spAutoFit/>
          </a:bodyPr>
          <a:lstStyle/>
          <a:p>
            <a:pPr algn="l"/>
            <a:r>
              <a:rPr lang="en-US" sz="1400" b="0" dirty="0" smtClean="0">
                <a:solidFill>
                  <a:schemeClr val="tx1"/>
                </a:solidFill>
                <a:latin typeface="Arial" pitchFamily="34" charset="0"/>
                <a:cs typeface="Arial" pitchFamily="34" charset="0"/>
              </a:rPr>
              <a:t>p for HDL-C trends = </a:t>
            </a:r>
            <a:r>
              <a:rPr lang="en-US" sz="1400" b="0" dirty="0" err="1" smtClean="0">
                <a:solidFill>
                  <a:schemeClr val="tx1"/>
                </a:solidFill>
                <a:latin typeface="Arial" pitchFamily="34" charset="0"/>
                <a:cs typeface="Arial" pitchFamily="34" charset="0"/>
              </a:rPr>
              <a:t>n.s</a:t>
            </a:r>
            <a:r>
              <a:rPr lang="en-US" sz="1400" b="0" dirty="0" smtClean="0">
                <a:solidFill>
                  <a:schemeClr val="tx1"/>
                </a:solidFill>
                <a:latin typeface="Arial" pitchFamily="34" charset="0"/>
                <a:cs typeface="Arial" pitchFamily="34" charset="0"/>
              </a:rPr>
              <a:t>.</a:t>
            </a:r>
          </a:p>
        </p:txBody>
      </p:sp>
      <p:sp>
        <p:nvSpPr>
          <p:cNvPr id="8" name="TextBox 6"/>
          <p:cNvSpPr txBox="1"/>
          <p:nvPr/>
        </p:nvSpPr>
        <p:spPr>
          <a:xfrm>
            <a:off x="7771843" y="4982431"/>
            <a:ext cx="1143262" cy="52322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400" b="0" dirty="0" smtClean="0">
                <a:solidFill>
                  <a:schemeClr val="tx1"/>
                </a:solidFill>
                <a:latin typeface="Arial" pitchFamily="34" charset="0"/>
                <a:cs typeface="Arial" pitchFamily="34" charset="0"/>
              </a:rPr>
              <a:t>p HDL-P </a:t>
            </a:r>
          </a:p>
          <a:p>
            <a:pPr algn="l"/>
            <a:r>
              <a:rPr lang="en-US" sz="1400" b="0" dirty="0" smtClean="0">
                <a:solidFill>
                  <a:schemeClr val="tx1"/>
                </a:solidFill>
                <a:latin typeface="Arial" pitchFamily="34" charset="0"/>
                <a:cs typeface="Arial" pitchFamily="34" charset="0"/>
              </a:rPr>
              <a:t>trend &lt;0.05 </a:t>
            </a:r>
          </a:p>
        </p:txBody>
      </p:sp>
    </p:spTree>
    <p:extLst>
      <p:ext uri="{BB962C8B-B14F-4D97-AF65-F5344CB8AC3E}">
        <p14:creationId xmlns:p14="http://schemas.microsoft.com/office/powerpoint/2010/main" val="417154912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1372" name="Text Box 12"/>
          <p:cNvSpPr txBox="1">
            <a:spLocks noChangeArrowheads="1"/>
          </p:cNvSpPr>
          <p:nvPr/>
        </p:nvSpPr>
        <p:spPr bwMode="auto">
          <a:xfrm>
            <a:off x="6667500" y="6456947"/>
            <a:ext cx="3417095"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2831373" name="Text Box 13"/>
          <p:cNvSpPr txBox="1">
            <a:spLocks noChangeArrowheads="1"/>
          </p:cNvSpPr>
          <p:nvPr/>
        </p:nvSpPr>
        <p:spPr bwMode="auto">
          <a:xfrm>
            <a:off x="-14839" y="157164"/>
            <a:ext cx="10287000" cy="1200329"/>
          </a:xfrm>
          <a:prstGeom prst="rect">
            <a:avLst/>
          </a:prstGeom>
          <a:noFill/>
          <a:ln w="9525">
            <a:noFill/>
            <a:miter lim="800000"/>
            <a:headEnd/>
            <a:tailEnd/>
          </a:ln>
          <a:effectLst/>
        </p:spPr>
        <p:txBody>
          <a:bodyPr>
            <a:spAutoFit/>
          </a:bodyPr>
          <a:lstStyle/>
          <a:p>
            <a:pPr>
              <a:spcBef>
                <a:spcPts val="0"/>
              </a:spcBef>
            </a:pPr>
            <a:r>
              <a:rPr lang="en-US" sz="3600" b="0" dirty="0" err="1" smtClean="0">
                <a:solidFill>
                  <a:schemeClr val="tx2"/>
                </a:solidFill>
                <a:latin typeface="Arial" pitchFamily="34" charset="0"/>
                <a:cs typeface="Arial" pitchFamily="34" charset="0"/>
              </a:rPr>
              <a:t>cIMT</a:t>
            </a:r>
            <a:r>
              <a:rPr lang="en-US" sz="3600" b="0" dirty="0" smtClean="0">
                <a:solidFill>
                  <a:schemeClr val="tx2"/>
                </a:solidFill>
                <a:latin typeface="Arial" pitchFamily="34" charset="0"/>
                <a:cs typeface="Arial" pitchFamily="34" charset="0"/>
              </a:rPr>
              <a:t>* by HDLC/ HDLP </a:t>
            </a:r>
            <a:r>
              <a:rPr lang="en-US" sz="3600" b="0" dirty="0" err="1" smtClean="0">
                <a:solidFill>
                  <a:schemeClr val="tx2"/>
                </a:solidFill>
                <a:latin typeface="Arial" pitchFamily="34" charset="0"/>
                <a:cs typeface="Arial" pitchFamily="34" charset="0"/>
              </a:rPr>
              <a:t>tertiles</a:t>
            </a:r>
            <a:r>
              <a:rPr lang="en-US" sz="3600" b="0" dirty="0" smtClean="0">
                <a:solidFill>
                  <a:schemeClr val="tx2"/>
                </a:solidFill>
                <a:latin typeface="Arial" pitchFamily="34" charset="0"/>
                <a:cs typeface="Arial" pitchFamily="34" charset="0"/>
              </a:rPr>
              <a:t>, </a:t>
            </a:r>
          </a:p>
          <a:p>
            <a:pPr>
              <a:spcBef>
                <a:spcPts val="0"/>
              </a:spcBef>
            </a:pPr>
            <a:r>
              <a:rPr lang="en-US" sz="3600" b="0" dirty="0" smtClean="0">
                <a:solidFill>
                  <a:schemeClr val="tx2"/>
                </a:solidFill>
                <a:latin typeface="Arial" pitchFamily="34" charset="0"/>
                <a:cs typeface="Arial" pitchFamily="34" charset="0"/>
              </a:rPr>
              <a:t>LDL-P ≥ median</a:t>
            </a:r>
            <a:endParaRPr lang="en-US" sz="3600" b="0" dirty="0">
              <a:solidFill>
                <a:schemeClr val="tx2"/>
              </a:solidFill>
              <a:latin typeface="Arial" pitchFamily="34" charset="0"/>
              <a:cs typeface="Arial" pitchFamily="34" charset="0"/>
            </a:endParaRPr>
          </a:p>
        </p:txBody>
      </p:sp>
      <p:graphicFrame>
        <p:nvGraphicFramePr>
          <p:cNvPr id="6" name="Chart 5"/>
          <p:cNvGraphicFramePr/>
          <p:nvPr>
            <p:extLst>
              <p:ext uri="{D42A27DB-BD31-4B8C-83A1-F6EECF244321}">
                <p14:modId xmlns:p14="http://schemas.microsoft.com/office/powerpoint/2010/main" val="2640735477"/>
              </p:ext>
            </p:extLst>
          </p:nvPr>
        </p:nvGraphicFramePr>
        <p:xfrm>
          <a:off x="1257300" y="1357493"/>
          <a:ext cx="662939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12"/>
          <p:cNvSpPr txBox="1">
            <a:spLocks noChangeArrowheads="1"/>
          </p:cNvSpPr>
          <p:nvPr/>
        </p:nvSpPr>
        <p:spPr bwMode="auto">
          <a:xfrm>
            <a:off x="38100" y="6456947"/>
            <a:ext cx="64008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age, sex, race-ethnicity, hypertension and smoking.</a:t>
            </a:r>
            <a:endParaRPr lang="en-US" sz="1600" dirty="0">
              <a:solidFill>
                <a:schemeClr val="tx1"/>
              </a:solidFill>
              <a:latin typeface="Arial" pitchFamily="34" charset="0"/>
              <a:cs typeface="Arial" pitchFamily="34" charset="0"/>
            </a:endParaRPr>
          </a:p>
        </p:txBody>
      </p:sp>
      <p:sp>
        <p:nvSpPr>
          <p:cNvPr id="2" name="TextBox 1"/>
          <p:cNvSpPr txBox="1"/>
          <p:nvPr/>
        </p:nvSpPr>
        <p:spPr>
          <a:xfrm>
            <a:off x="6438900" y="5460831"/>
            <a:ext cx="2460417" cy="338554"/>
          </a:xfrm>
          <a:prstGeom prst="rect">
            <a:avLst/>
          </a:prstGeom>
          <a:noFill/>
        </p:spPr>
        <p:txBody>
          <a:bodyPr wrap="none" rtlCol="0">
            <a:spAutoFit/>
          </a:bodyPr>
          <a:lstStyle/>
          <a:p>
            <a:r>
              <a:rPr lang="en-US" sz="1600" b="0" dirty="0" smtClean="0">
                <a:solidFill>
                  <a:schemeClr val="tx1"/>
                </a:solidFill>
                <a:latin typeface="Arial" pitchFamily="34" charset="0"/>
                <a:cs typeface="Arial" pitchFamily="34" charset="0"/>
              </a:rPr>
              <a:t>p for HDL-P trends = </a:t>
            </a:r>
            <a:r>
              <a:rPr lang="en-US" sz="1600" b="0" dirty="0" err="1" smtClean="0">
                <a:solidFill>
                  <a:schemeClr val="tx1"/>
                </a:solidFill>
                <a:latin typeface="Arial" pitchFamily="34" charset="0"/>
                <a:cs typeface="Arial" pitchFamily="34" charset="0"/>
              </a:rPr>
              <a:t>n.s</a:t>
            </a:r>
            <a:r>
              <a:rPr lang="en-US" sz="1600" b="0" dirty="0" smtClean="0">
                <a:solidFill>
                  <a:schemeClr val="tx1"/>
                </a:solidFill>
                <a:latin typeface="Arial" pitchFamily="34" charset="0"/>
                <a:cs typeface="Arial" pitchFamily="34" charset="0"/>
              </a:rPr>
              <a:t>.</a:t>
            </a:r>
            <a:endParaRPr lang="en-US" sz="1600" b="0" dirty="0">
              <a:solidFill>
                <a:schemeClr val="tx1"/>
              </a:solidFill>
              <a:latin typeface="Arial" pitchFamily="34" charset="0"/>
              <a:cs typeface="Arial" pitchFamily="34" charset="0"/>
            </a:endParaRPr>
          </a:p>
        </p:txBody>
      </p:sp>
      <p:sp>
        <p:nvSpPr>
          <p:cNvPr id="7" name="TextBox 6"/>
          <p:cNvSpPr txBox="1"/>
          <p:nvPr/>
        </p:nvSpPr>
        <p:spPr>
          <a:xfrm>
            <a:off x="6972300" y="2469715"/>
            <a:ext cx="2475357" cy="338554"/>
          </a:xfrm>
          <a:prstGeom prst="rect">
            <a:avLst/>
          </a:prstGeom>
          <a:noFill/>
        </p:spPr>
        <p:txBody>
          <a:bodyPr wrap="none" rtlCol="0">
            <a:spAutoFit/>
          </a:bodyPr>
          <a:lstStyle/>
          <a:p>
            <a:r>
              <a:rPr lang="en-US" sz="1600" b="0" dirty="0" smtClean="0">
                <a:solidFill>
                  <a:schemeClr val="tx1"/>
                </a:solidFill>
                <a:latin typeface="Arial" pitchFamily="34" charset="0"/>
                <a:cs typeface="Arial" pitchFamily="34" charset="0"/>
              </a:rPr>
              <a:t>p for HDL-C trends = </a:t>
            </a:r>
            <a:r>
              <a:rPr lang="en-US" sz="1600" b="0" dirty="0" err="1" smtClean="0">
                <a:solidFill>
                  <a:schemeClr val="tx1"/>
                </a:solidFill>
                <a:latin typeface="Arial" pitchFamily="34" charset="0"/>
                <a:cs typeface="Arial" pitchFamily="34" charset="0"/>
              </a:rPr>
              <a:t>n.s</a:t>
            </a:r>
            <a:r>
              <a:rPr lang="en-US" sz="1600" b="0" dirty="0" smtClean="0">
                <a:solidFill>
                  <a:schemeClr val="tx1"/>
                </a:solidFill>
                <a:latin typeface="Arial" pitchFamily="34" charset="0"/>
                <a:cs typeface="Arial" pitchFamily="34" charset="0"/>
              </a:rPr>
              <a:t>.</a:t>
            </a:r>
          </a:p>
        </p:txBody>
      </p:sp>
    </p:spTree>
    <p:extLst>
      <p:ext uri="{BB962C8B-B14F-4D97-AF65-F5344CB8AC3E}">
        <p14:creationId xmlns:p14="http://schemas.microsoft.com/office/powerpoint/2010/main" val="33907549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1372" name="Text Box 12"/>
          <p:cNvSpPr txBox="1">
            <a:spLocks noChangeArrowheads="1"/>
          </p:cNvSpPr>
          <p:nvPr/>
        </p:nvSpPr>
        <p:spPr bwMode="auto">
          <a:xfrm>
            <a:off x="5600704" y="6519446"/>
            <a:ext cx="4369595"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Mackey et al. submitted</a:t>
            </a:r>
            <a:endParaRPr lang="en-US" sz="1600" dirty="0">
              <a:solidFill>
                <a:schemeClr val="tx1"/>
              </a:solidFill>
              <a:latin typeface="Arial" pitchFamily="34" charset="0"/>
              <a:cs typeface="Arial" pitchFamily="34" charset="0"/>
            </a:endParaRPr>
          </a:p>
        </p:txBody>
      </p:sp>
      <p:sp>
        <p:nvSpPr>
          <p:cNvPr id="2831373" name="Text Box 13"/>
          <p:cNvSpPr txBox="1">
            <a:spLocks noChangeArrowheads="1"/>
          </p:cNvSpPr>
          <p:nvPr/>
        </p:nvSpPr>
        <p:spPr bwMode="auto">
          <a:xfrm>
            <a:off x="5214" y="304800"/>
            <a:ext cx="10287000" cy="1200329"/>
          </a:xfrm>
          <a:prstGeom prst="rect">
            <a:avLst/>
          </a:prstGeom>
          <a:noFill/>
          <a:ln w="9525">
            <a:noFill/>
            <a:miter lim="800000"/>
            <a:headEnd/>
            <a:tailEnd/>
          </a:ln>
          <a:effectLst/>
        </p:spPr>
        <p:txBody>
          <a:bodyPr>
            <a:spAutoFit/>
          </a:bodyPr>
          <a:lstStyle/>
          <a:p>
            <a:pPr>
              <a:spcBef>
                <a:spcPts val="0"/>
              </a:spcBef>
            </a:pPr>
            <a:r>
              <a:rPr lang="en-US" sz="3600" b="0" dirty="0" smtClean="0">
                <a:solidFill>
                  <a:schemeClr val="tx2"/>
                </a:solidFill>
                <a:latin typeface="Arial" pitchFamily="34" charset="0"/>
                <a:cs typeface="Arial" pitchFamily="34" charset="0"/>
              </a:rPr>
              <a:t>Mean </a:t>
            </a:r>
            <a:r>
              <a:rPr lang="en-US" sz="3600" b="0" dirty="0" err="1" smtClean="0">
                <a:solidFill>
                  <a:schemeClr val="tx2"/>
                </a:solidFill>
                <a:latin typeface="Arial" pitchFamily="34" charset="0"/>
                <a:cs typeface="Arial" pitchFamily="34" charset="0"/>
              </a:rPr>
              <a:t>cIMT</a:t>
            </a:r>
            <a:r>
              <a:rPr lang="en-US" sz="3600" b="0" dirty="0" smtClean="0">
                <a:solidFill>
                  <a:schemeClr val="tx2"/>
                </a:solidFill>
                <a:latin typeface="Arial" pitchFamily="34" charset="0"/>
                <a:cs typeface="Arial" pitchFamily="34" charset="0"/>
              </a:rPr>
              <a:t>* by HDLC HDLP </a:t>
            </a:r>
            <a:r>
              <a:rPr lang="en-US" sz="3600" b="0" dirty="0" err="1" smtClean="0">
                <a:solidFill>
                  <a:schemeClr val="tx2"/>
                </a:solidFill>
                <a:latin typeface="Arial" pitchFamily="34" charset="0"/>
                <a:cs typeface="Arial" pitchFamily="34" charset="0"/>
              </a:rPr>
              <a:t>tertiles</a:t>
            </a:r>
            <a:r>
              <a:rPr lang="en-US" sz="3600" b="0" dirty="0" smtClean="0">
                <a:solidFill>
                  <a:schemeClr val="tx2"/>
                </a:solidFill>
                <a:latin typeface="Arial" pitchFamily="34" charset="0"/>
                <a:cs typeface="Arial" pitchFamily="34" charset="0"/>
              </a:rPr>
              <a:t>, </a:t>
            </a:r>
          </a:p>
          <a:p>
            <a:pPr>
              <a:spcBef>
                <a:spcPts val="0"/>
              </a:spcBef>
            </a:pPr>
            <a:r>
              <a:rPr lang="en-US" sz="3600" b="0" dirty="0" smtClean="0">
                <a:solidFill>
                  <a:schemeClr val="tx2"/>
                </a:solidFill>
                <a:latin typeface="Arial" pitchFamily="34" charset="0"/>
                <a:cs typeface="Arial" pitchFamily="34" charset="0"/>
              </a:rPr>
              <a:t>LDL-P &lt; median</a:t>
            </a:r>
            <a:endParaRPr lang="en-US" sz="3600" b="0" dirty="0">
              <a:solidFill>
                <a:schemeClr val="tx2"/>
              </a:solidFill>
              <a:latin typeface="Arial" pitchFamily="34" charset="0"/>
              <a:cs typeface="Arial" pitchFamily="34" charset="0"/>
            </a:endParaRPr>
          </a:p>
        </p:txBody>
      </p:sp>
      <p:graphicFrame>
        <p:nvGraphicFramePr>
          <p:cNvPr id="4" name="Chart 3"/>
          <p:cNvGraphicFramePr/>
          <p:nvPr>
            <p:extLst>
              <p:ext uri="{D42A27DB-BD31-4B8C-83A1-F6EECF244321}">
                <p14:modId xmlns:p14="http://schemas.microsoft.com/office/powerpoint/2010/main" val="3645747587"/>
              </p:ext>
            </p:extLst>
          </p:nvPr>
        </p:nvGraphicFramePr>
        <p:xfrm>
          <a:off x="1181100" y="1219200"/>
          <a:ext cx="79248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12"/>
          <p:cNvSpPr txBox="1">
            <a:spLocks noChangeArrowheads="1"/>
          </p:cNvSpPr>
          <p:nvPr/>
        </p:nvSpPr>
        <p:spPr bwMode="auto">
          <a:xfrm>
            <a:off x="38100" y="6456947"/>
            <a:ext cx="6400800" cy="338554"/>
          </a:xfrm>
          <a:prstGeom prst="rect">
            <a:avLst/>
          </a:prstGeom>
          <a:noFill/>
          <a:ln w="9525">
            <a:noFill/>
            <a:miter lim="800000"/>
            <a:headEnd/>
            <a:tailEnd/>
          </a:ln>
          <a:effectLst/>
        </p:spPr>
        <p:txBody>
          <a:bodyPr wrap="square">
            <a:spAutoFit/>
          </a:bodyPr>
          <a:lstStyle/>
          <a:p>
            <a:pPr>
              <a:spcBef>
                <a:spcPct val="50000"/>
              </a:spcBef>
            </a:pPr>
            <a:r>
              <a:rPr lang="en-US" sz="1600" i="1" dirty="0" smtClean="0">
                <a:solidFill>
                  <a:schemeClr val="tx1"/>
                </a:solidFill>
                <a:latin typeface="Arial" pitchFamily="34" charset="0"/>
                <a:cs typeface="Arial" pitchFamily="34" charset="0"/>
              </a:rPr>
              <a:t>*Adjusted age, sex, race-ethnicity, hypertension and smoking.</a:t>
            </a:r>
            <a:endParaRPr lang="en-US" sz="1600" dirty="0">
              <a:solidFill>
                <a:schemeClr val="tx1"/>
              </a:solidFill>
              <a:latin typeface="Arial" pitchFamily="34" charset="0"/>
              <a:cs typeface="Arial" pitchFamily="34" charset="0"/>
            </a:endParaRPr>
          </a:p>
        </p:txBody>
      </p:sp>
      <p:sp>
        <p:nvSpPr>
          <p:cNvPr id="6" name="TextBox 5"/>
          <p:cNvSpPr txBox="1"/>
          <p:nvPr/>
        </p:nvSpPr>
        <p:spPr>
          <a:xfrm>
            <a:off x="7277100" y="2565975"/>
            <a:ext cx="2514600" cy="338554"/>
          </a:xfrm>
          <a:prstGeom prst="rect">
            <a:avLst/>
          </a:prstGeom>
          <a:noFill/>
        </p:spPr>
        <p:txBody>
          <a:bodyPr wrap="square" rtlCol="0">
            <a:spAutoFit/>
          </a:bodyPr>
          <a:lstStyle/>
          <a:p>
            <a:r>
              <a:rPr lang="en-US" sz="1600" b="0" dirty="0" smtClean="0">
                <a:solidFill>
                  <a:schemeClr val="tx1"/>
                </a:solidFill>
                <a:latin typeface="Arial" pitchFamily="34" charset="0"/>
                <a:cs typeface="Arial" pitchFamily="34" charset="0"/>
              </a:rPr>
              <a:t>p for HDL-C trends = </a:t>
            </a:r>
            <a:r>
              <a:rPr lang="en-US" sz="1600" b="0" dirty="0" err="1" smtClean="0">
                <a:solidFill>
                  <a:schemeClr val="tx1"/>
                </a:solidFill>
                <a:latin typeface="Arial" pitchFamily="34" charset="0"/>
                <a:cs typeface="Arial" pitchFamily="34" charset="0"/>
              </a:rPr>
              <a:t>n.s</a:t>
            </a:r>
            <a:r>
              <a:rPr lang="en-US" sz="1600" b="0" dirty="0" smtClean="0">
                <a:solidFill>
                  <a:schemeClr val="tx1"/>
                </a:solidFill>
                <a:latin typeface="Arial" pitchFamily="34" charset="0"/>
                <a:cs typeface="Arial" pitchFamily="34" charset="0"/>
              </a:rPr>
              <a:t>.</a:t>
            </a:r>
            <a:endParaRPr lang="en-US" sz="1600" b="0" dirty="0">
              <a:solidFill>
                <a:schemeClr val="tx1"/>
              </a:solidFill>
              <a:latin typeface="Arial" pitchFamily="34" charset="0"/>
              <a:cs typeface="Arial" pitchFamily="34" charset="0"/>
            </a:endParaRPr>
          </a:p>
        </p:txBody>
      </p:sp>
      <p:sp>
        <p:nvSpPr>
          <p:cNvPr id="7" name="TextBox 6"/>
          <p:cNvSpPr txBox="1"/>
          <p:nvPr/>
        </p:nvSpPr>
        <p:spPr>
          <a:xfrm>
            <a:off x="7703854" y="4691390"/>
            <a:ext cx="1192955" cy="52322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400" b="0" dirty="0" smtClean="0">
                <a:solidFill>
                  <a:schemeClr val="tx1"/>
                </a:solidFill>
                <a:latin typeface="Arial" pitchFamily="34" charset="0"/>
                <a:cs typeface="Arial" pitchFamily="34" charset="0"/>
              </a:rPr>
              <a:t>p HDL-P</a:t>
            </a:r>
          </a:p>
          <a:p>
            <a:pPr algn="l"/>
            <a:r>
              <a:rPr lang="en-US" sz="1400" b="0" dirty="0" smtClean="0">
                <a:solidFill>
                  <a:schemeClr val="tx1"/>
                </a:solidFill>
                <a:latin typeface="Arial" pitchFamily="34" charset="0"/>
                <a:cs typeface="Arial" pitchFamily="34" charset="0"/>
              </a:rPr>
              <a:t> trend =0.02 </a:t>
            </a:r>
          </a:p>
        </p:txBody>
      </p:sp>
      <p:sp>
        <p:nvSpPr>
          <p:cNvPr id="8" name="TextBox 6"/>
          <p:cNvSpPr txBox="1"/>
          <p:nvPr/>
        </p:nvSpPr>
        <p:spPr>
          <a:xfrm>
            <a:off x="6819900" y="5334000"/>
            <a:ext cx="1192955" cy="52322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400" b="0" dirty="0" smtClean="0">
                <a:solidFill>
                  <a:schemeClr val="tx1"/>
                </a:solidFill>
                <a:latin typeface="Arial" pitchFamily="34" charset="0"/>
                <a:cs typeface="Arial" pitchFamily="34" charset="0"/>
              </a:rPr>
              <a:t>p HDL-P</a:t>
            </a:r>
          </a:p>
          <a:p>
            <a:pPr algn="l"/>
            <a:r>
              <a:rPr lang="en-US" sz="1400" b="0" dirty="0" smtClean="0">
                <a:solidFill>
                  <a:schemeClr val="tx1"/>
                </a:solidFill>
                <a:latin typeface="Arial" pitchFamily="34" charset="0"/>
                <a:cs typeface="Arial" pitchFamily="34" charset="0"/>
              </a:rPr>
              <a:t> trend =0.09 </a:t>
            </a:r>
          </a:p>
        </p:txBody>
      </p:sp>
      <p:sp>
        <p:nvSpPr>
          <p:cNvPr id="9" name="TextBox 6"/>
          <p:cNvSpPr txBox="1"/>
          <p:nvPr/>
        </p:nvSpPr>
        <p:spPr>
          <a:xfrm>
            <a:off x="5524500" y="5595610"/>
            <a:ext cx="1192955" cy="52322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1400" b="0" dirty="0" smtClean="0">
                <a:solidFill>
                  <a:schemeClr val="tx1"/>
                </a:solidFill>
                <a:latin typeface="Arial" pitchFamily="34" charset="0"/>
                <a:cs typeface="Arial" pitchFamily="34" charset="0"/>
              </a:rPr>
              <a:t>p HDL-P</a:t>
            </a:r>
          </a:p>
          <a:p>
            <a:pPr algn="l"/>
            <a:r>
              <a:rPr lang="en-US" sz="1400" b="0" dirty="0" smtClean="0">
                <a:solidFill>
                  <a:schemeClr val="tx1"/>
                </a:solidFill>
                <a:latin typeface="Arial" pitchFamily="34" charset="0"/>
                <a:cs typeface="Arial" pitchFamily="34" charset="0"/>
              </a:rPr>
              <a:t> trend =0.06 </a:t>
            </a:r>
          </a:p>
        </p:txBody>
      </p:sp>
    </p:spTree>
    <p:extLst>
      <p:ext uri="{BB962C8B-B14F-4D97-AF65-F5344CB8AC3E}">
        <p14:creationId xmlns:p14="http://schemas.microsoft.com/office/powerpoint/2010/main" val="37790861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47702" y="533402"/>
            <a:ext cx="8718551" cy="1254125"/>
          </a:xfrm>
        </p:spPr>
        <p:txBody>
          <a:bodyPr/>
          <a:lstStyle/>
          <a:p>
            <a:pPr defTabSz="912813" eaLnBrk="1" hangingPunct="1"/>
            <a:r>
              <a:rPr lang="en-US" dirty="0" smtClean="0">
                <a:latin typeface="Arial" pitchFamily="34" charset="0"/>
                <a:cs typeface="Arial" pitchFamily="34" charset="0"/>
              </a:rPr>
              <a:t>Sensitivity Analyses</a:t>
            </a:r>
          </a:p>
        </p:txBody>
      </p:sp>
      <p:sp>
        <p:nvSpPr>
          <p:cNvPr id="46083" name="Rectangle 3"/>
          <p:cNvSpPr>
            <a:spLocks noGrp="1" noChangeArrowheads="1"/>
          </p:cNvSpPr>
          <p:nvPr>
            <p:ph idx="1"/>
          </p:nvPr>
        </p:nvSpPr>
        <p:spPr>
          <a:xfrm>
            <a:off x="495300" y="1676400"/>
            <a:ext cx="8718551" cy="4479925"/>
          </a:xfrm>
        </p:spPr>
        <p:txBody>
          <a:bodyPr/>
          <a:lstStyle/>
          <a:p>
            <a:pPr defTabSz="912813" eaLnBrk="1" hangingPunct="1"/>
            <a:r>
              <a:rPr lang="en-US" altLang="zh-CN" sz="2800" dirty="0" smtClean="0">
                <a:latin typeface="Arial" pitchFamily="34" charset="0"/>
                <a:ea typeface="宋体" pitchFamily="2" charset="-122"/>
                <a:cs typeface="Arial" pitchFamily="34" charset="0"/>
              </a:rPr>
              <a:t>Interaction terms for sex, race-ethnicity, diabetes and CRP were not significant.</a:t>
            </a:r>
          </a:p>
          <a:p>
            <a:pPr defTabSz="912813" eaLnBrk="1" hangingPunct="1"/>
            <a:r>
              <a:rPr lang="en-US" altLang="zh-CN" sz="2800" dirty="0">
                <a:latin typeface="Arial" pitchFamily="34" charset="0"/>
                <a:ea typeface="宋体" pitchFamily="2" charset="-122"/>
                <a:cs typeface="Arial" pitchFamily="34" charset="0"/>
              </a:rPr>
              <a:t>Similar results when stratified by </a:t>
            </a:r>
            <a:r>
              <a:rPr lang="en-US" altLang="zh-CN" sz="2800" dirty="0" smtClean="0">
                <a:latin typeface="Arial" pitchFamily="34" charset="0"/>
                <a:ea typeface="宋体" pitchFamily="2" charset="-122"/>
                <a:cs typeface="Arial" pitchFamily="34" charset="0"/>
              </a:rPr>
              <a:t>sex, when adjusted for diabetes or hormone therapy (HT), or when HT users were excluded.</a:t>
            </a:r>
          </a:p>
          <a:p>
            <a:pPr defTabSz="912813" eaLnBrk="1" hangingPunct="1"/>
            <a:r>
              <a:rPr lang="en-US" altLang="zh-CN" sz="2800" dirty="0" smtClean="0">
                <a:latin typeface="Arial" pitchFamily="34" charset="0"/>
                <a:ea typeface="宋体" pitchFamily="2" charset="-122"/>
                <a:cs typeface="Arial" pitchFamily="34" charset="0"/>
              </a:rPr>
              <a:t>Similar results with secondary outcomes of hard CHD, all CVD or hard CVD, and for the common and internal carotid IMT evaluated separately</a:t>
            </a:r>
          </a:p>
          <a:p>
            <a:pPr defTabSz="912813" eaLnBrk="1" hangingPunct="1"/>
            <a:endParaRPr lang="en-US" altLang="zh-CN" sz="2800" dirty="0" smtClean="0">
              <a:ea typeface="宋体" pitchFamily="2" charset="-122"/>
            </a:endParaRPr>
          </a:p>
          <a:p>
            <a:pPr lvl="1" defTabSz="912813" eaLnBrk="1" hangingPunct="1"/>
            <a:endParaRPr lang="en-US" altLang="zh-CN" sz="2400" dirty="0" smtClean="0">
              <a:latin typeface="Arial" pitchFamily="34" charset="0"/>
              <a:ea typeface="宋体" pitchFamily="2" charset="-122"/>
              <a:cs typeface="Arial" pitchFamily="34" charset="0"/>
            </a:endParaRPr>
          </a:p>
        </p:txBody>
      </p:sp>
    </p:spTree>
    <p:extLst>
      <p:ext uri="{BB962C8B-B14F-4D97-AF65-F5344CB8AC3E}">
        <p14:creationId xmlns:p14="http://schemas.microsoft.com/office/powerpoint/2010/main" val="238018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641152" y="1143001"/>
            <a:ext cx="9158288" cy="1281113"/>
            <a:chOff x="336" y="384"/>
            <a:chExt cx="5128" cy="807"/>
          </a:xfrm>
        </p:grpSpPr>
        <p:graphicFrame>
          <p:nvGraphicFramePr>
            <p:cNvPr id="15644" name="Object 3"/>
            <p:cNvGraphicFramePr>
              <a:graphicFrameLocks noChangeAspect="1"/>
            </p:cNvGraphicFramePr>
            <p:nvPr/>
          </p:nvGraphicFramePr>
          <p:xfrm>
            <a:off x="336" y="384"/>
            <a:ext cx="5128" cy="576"/>
          </p:xfrm>
          <a:graphic>
            <a:graphicData uri="http://schemas.openxmlformats.org/presentationml/2006/ole">
              <mc:AlternateContent xmlns:mc="http://schemas.openxmlformats.org/markup-compatibility/2006">
                <mc:Choice xmlns:v="urn:schemas-microsoft-com:vml" Requires="v">
                  <p:oleObj spid="_x0000_s3092" name="CorelDRAW!" r:id="rId3" imgW="1097354" imgH="123408" progId="CDraw4">
                    <p:embed/>
                  </p:oleObj>
                </mc:Choice>
                <mc:Fallback>
                  <p:oleObj name="CorelDRAW!" r:id="rId3" imgW="1097354" imgH="123408" progId="CDraw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 y="384"/>
                          <a:ext cx="5128"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645" name="Text Box 4"/>
            <p:cNvSpPr txBox="1">
              <a:spLocks noChangeArrowheads="1"/>
            </p:cNvSpPr>
            <p:nvPr/>
          </p:nvSpPr>
          <p:spPr bwMode="auto">
            <a:xfrm>
              <a:off x="1056" y="903"/>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b="1">
                  <a:solidFill>
                    <a:srgbClr val="00FFFF"/>
                  </a:solidFill>
                </a:rPr>
                <a:t>VLDL</a:t>
              </a:r>
              <a:endParaRPr lang="en-US" sz="2400" b="1">
                <a:solidFill>
                  <a:schemeClr val="accent2"/>
                </a:solidFill>
              </a:endParaRPr>
            </a:p>
          </p:txBody>
        </p:sp>
        <p:sp>
          <p:nvSpPr>
            <p:cNvPr id="15646" name="Text Box 5"/>
            <p:cNvSpPr txBox="1">
              <a:spLocks noChangeArrowheads="1"/>
            </p:cNvSpPr>
            <p:nvPr/>
          </p:nvSpPr>
          <p:spPr bwMode="auto">
            <a:xfrm>
              <a:off x="3058" y="891"/>
              <a:ext cx="7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b="1">
                  <a:solidFill>
                    <a:srgbClr val="FF66FF"/>
                  </a:solidFill>
                </a:rPr>
                <a:t>LDL</a:t>
              </a:r>
            </a:p>
          </p:txBody>
        </p:sp>
        <p:sp>
          <p:nvSpPr>
            <p:cNvPr id="15647" name="Text Box 6"/>
            <p:cNvSpPr txBox="1">
              <a:spLocks noChangeArrowheads="1"/>
            </p:cNvSpPr>
            <p:nvPr/>
          </p:nvSpPr>
          <p:spPr bwMode="auto">
            <a:xfrm>
              <a:off x="4635" y="891"/>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b="1">
                  <a:solidFill>
                    <a:srgbClr val="00FF00"/>
                  </a:solidFill>
                </a:rPr>
                <a:t>HDL</a:t>
              </a:r>
              <a:endParaRPr lang="en-US" sz="2400" b="1">
                <a:solidFill>
                  <a:srgbClr val="00FFCC"/>
                </a:solidFill>
              </a:endParaRPr>
            </a:p>
          </p:txBody>
        </p:sp>
      </p:grpSp>
      <p:sp>
        <p:nvSpPr>
          <p:cNvPr id="13315" name="Text Box 7"/>
          <p:cNvSpPr txBox="1">
            <a:spLocks noChangeArrowheads="1"/>
          </p:cNvSpPr>
          <p:nvPr/>
        </p:nvSpPr>
        <p:spPr bwMode="auto">
          <a:xfrm>
            <a:off x="0" y="112713"/>
            <a:ext cx="10287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3000"/>
              <a:t>NMR Spectroscopy Measures VLDL, LDL, and HDL Particle Subclasses Simultaneously</a:t>
            </a:r>
          </a:p>
        </p:txBody>
      </p:sp>
      <p:sp>
        <p:nvSpPr>
          <p:cNvPr id="13316" name="Freeform 8"/>
          <p:cNvSpPr>
            <a:spLocks/>
          </p:cNvSpPr>
          <p:nvPr/>
        </p:nvSpPr>
        <p:spPr bwMode="auto">
          <a:xfrm>
            <a:off x="2809280" y="2560639"/>
            <a:ext cx="50006" cy="261937"/>
          </a:xfrm>
          <a:custGeom>
            <a:avLst/>
            <a:gdLst>
              <a:gd name="T0" fmla="*/ 2147483647 w 58"/>
              <a:gd name="T1" fmla="*/ 2147483647 h 329"/>
              <a:gd name="T2" fmla="*/ 2147483647 w 58"/>
              <a:gd name="T3" fmla="*/ 2147483647 h 329"/>
              <a:gd name="T4" fmla="*/ 2147483647 w 58"/>
              <a:gd name="T5" fmla="*/ 0 h 329"/>
              <a:gd name="T6" fmla="*/ 0 w 58"/>
              <a:gd name="T7" fmla="*/ 0 h 329"/>
              <a:gd name="T8" fmla="*/ 0 w 58"/>
              <a:gd name="T9" fmla="*/ 2147483647 h 329"/>
              <a:gd name="T10" fmla="*/ 2147483647 w 58"/>
              <a:gd name="T11" fmla="*/ 2147483647 h 329"/>
              <a:gd name="T12" fmla="*/ 0 60000 65536"/>
              <a:gd name="T13" fmla="*/ 0 60000 65536"/>
              <a:gd name="T14" fmla="*/ 0 60000 65536"/>
              <a:gd name="T15" fmla="*/ 0 60000 65536"/>
              <a:gd name="T16" fmla="*/ 0 60000 65536"/>
              <a:gd name="T17" fmla="*/ 0 60000 65536"/>
              <a:gd name="T18" fmla="*/ 0 w 58"/>
              <a:gd name="T19" fmla="*/ 0 h 329"/>
              <a:gd name="T20" fmla="*/ 58 w 58"/>
              <a:gd name="T21" fmla="*/ 329 h 329"/>
            </a:gdLst>
            <a:ahLst/>
            <a:cxnLst>
              <a:cxn ang="T12">
                <a:pos x="T0" y="T1"/>
              </a:cxn>
              <a:cxn ang="T13">
                <a:pos x="T2" y="T3"/>
              </a:cxn>
              <a:cxn ang="T14">
                <a:pos x="T4" y="T5"/>
              </a:cxn>
              <a:cxn ang="T15">
                <a:pos x="T6" y="T7"/>
              </a:cxn>
              <a:cxn ang="T16">
                <a:pos x="T8" y="T9"/>
              </a:cxn>
              <a:cxn ang="T17">
                <a:pos x="T10" y="T11"/>
              </a:cxn>
            </a:cxnLst>
            <a:rect l="T18" t="T19" r="T20" b="T21"/>
            <a:pathLst>
              <a:path w="58" h="329">
                <a:moveTo>
                  <a:pt x="29" y="329"/>
                </a:moveTo>
                <a:lnTo>
                  <a:pt x="58" y="329"/>
                </a:lnTo>
                <a:lnTo>
                  <a:pt x="58" y="0"/>
                </a:lnTo>
                <a:lnTo>
                  <a:pt x="0" y="0"/>
                </a:lnTo>
                <a:lnTo>
                  <a:pt x="0" y="329"/>
                </a:lnTo>
                <a:lnTo>
                  <a:pt x="29" y="329"/>
                </a:lnTo>
                <a:close/>
              </a:path>
            </a:pathLst>
          </a:custGeom>
          <a:solidFill>
            <a:schemeClr val="tx1"/>
          </a:solidFill>
          <a:ln w="9525">
            <a:solidFill>
              <a:schemeClr val="tx1"/>
            </a:solidFill>
            <a:round/>
            <a:headEnd/>
            <a:tailEnd/>
          </a:ln>
        </p:spPr>
        <p:txBody>
          <a:bodyPr/>
          <a:lstStyle/>
          <a:p>
            <a:endParaRPr lang="en-US"/>
          </a:p>
        </p:txBody>
      </p:sp>
      <p:sp>
        <p:nvSpPr>
          <p:cNvPr id="13317" name="Freeform 9"/>
          <p:cNvSpPr>
            <a:spLocks/>
          </p:cNvSpPr>
          <p:nvPr/>
        </p:nvSpPr>
        <p:spPr bwMode="auto">
          <a:xfrm>
            <a:off x="2812853" y="2663825"/>
            <a:ext cx="175022" cy="204788"/>
          </a:xfrm>
          <a:custGeom>
            <a:avLst/>
            <a:gdLst>
              <a:gd name="T0" fmla="*/ 0 w 196"/>
              <a:gd name="T1" fmla="*/ 2147483647 h 258"/>
              <a:gd name="T2" fmla="*/ 2147483647 w 196"/>
              <a:gd name="T3" fmla="*/ 2147483647 h 258"/>
              <a:gd name="T4" fmla="*/ 2147483647 w 196"/>
              <a:gd name="T5" fmla="*/ 2147483647 h 258"/>
              <a:gd name="T6" fmla="*/ 2147483647 w 196"/>
              <a:gd name="T7" fmla="*/ 0 h 258"/>
              <a:gd name="T8" fmla="*/ 0 w 196"/>
              <a:gd name="T9" fmla="*/ 2147483647 h 258"/>
              <a:gd name="T10" fmla="*/ 2147483647 w 196"/>
              <a:gd name="T11" fmla="*/ 2147483647 h 258"/>
              <a:gd name="T12" fmla="*/ 0 w 196"/>
              <a:gd name="T13" fmla="*/ 2147483647 h 258"/>
              <a:gd name="T14" fmla="*/ 0 60000 65536"/>
              <a:gd name="T15" fmla="*/ 0 60000 65536"/>
              <a:gd name="T16" fmla="*/ 0 60000 65536"/>
              <a:gd name="T17" fmla="*/ 0 60000 65536"/>
              <a:gd name="T18" fmla="*/ 0 60000 65536"/>
              <a:gd name="T19" fmla="*/ 0 60000 65536"/>
              <a:gd name="T20" fmla="*/ 0 60000 65536"/>
              <a:gd name="T21" fmla="*/ 0 w 196"/>
              <a:gd name="T22" fmla="*/ 0 h 258"/>
              <a:gd name="T23" fmla="*/ 196 w 196"/>
              <a:gd name="T24" fmla="*/ 258 h 2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6" h="258">
                <a:moveTo>
                  <a:pt x="0" y="258"/>
                </a:moveTo>
                <a:lnTo>
                  <a:pt x="48" y="258"/>
                </a:lnTo>
                <a:lnTo>
                  <a:pt x="196" y="31"/>
                </a:lnTo>
                <a:lnTo>
                  <a:pt x="147" y="0"/>
                </a:lnTo>
                <a:lnTo>
                  <a:pt x="0" y="227"/>
                </a:lnTo>
                <a:lnTo>
                  <a:pt x="48" y="227"/>
                </a:lnTo>
                <a:lnTo>
                  <a:pt x="0" y="25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18" name="Freeform 10"/>
          <p:cNvSpPr>
            <a:spLocks/>
          </p:cNvSpPr>
          <p:nvPr/>
        </p:nvSpPr>
        <p:spPr bwMode="auto">
          <a:xfrm>
            <a:off x="2812852" y="2868614"/>
            <a:ext cx="42863" cy="28575"/>
          </a:xfrm>
          <a:custGeom>
            <a:avLst/>
            <a:gdLst>
              <a:gd name="T0" fmla="*/ 0 w 48"/>
              <a:gd name="T1" fmla="*/ 0 h 34"/>
              <a:gd name="T2" fmla="*/ 2147483647 w 48"/>
              <a:gd name="T3" fmla="*/ 2147483647 h 34"/>
              <a:gd name="T4" fmla="*/ 2147483647 w 48"/>
              <a:gd name="T5" fmla="*/ 0 h 34"/>
              <a:gd name="T6" fmla="*/ 0 w 48"/>
              <a:gd name="T7" fmla="*/ 0 h 34"/>
              <a:gd name="T8" fmla="*/ 0 60000 65536"/>
              <a:gd name="T9" fmla="*/ 0 60000 65536"/>
              <a:gd name="T10" fmla="*/ 0 60000 65536"/>
              <a:gd name="T11" fmla="*/ 0 60000 65536"/>
              <a:gd name="T12" fmla="*/ 0 w 48"/>
              <a:gd name="T13" fmla="*/ 0 h 34"/>
              <a:gd name="T14" fmla="*/ 48 w 48"/>
              <a:gd name="T15" fmla="*/ 34 h 34"/>
            </a:gdLst>
            <a:ahLst/>
            <a:cxnLst>
              <a:cxn ang="T8">
                <a:pos x="T0" y="T1"/>
              </a:cxn>
              <a:cxn ang="T9">
                <a:pos x="T2" y="T3"/>
              </a:cxn>
              <a:cxn ang="T10">
                <a:pos x="T4" y="T5"/>
              </a:cxn>
              <a:cxn ang="T11">
                <a:pos x="T6" y="T7"/>
              </a:cxn>
            </a:cxnLst>
            <a:rect l="T12" t="T13" r="T14" b="T15"/>
            <a:pathLst>
              <a:path w="48" h="34">
                <a:moveTo>
                  <a:pt x="0" y="0"/>
                </a:moveTo>
                <a:lnTo>
                  <a:pt x="24" y="34"/>
                </a:lnTo>
                <a:lnTo>
                  <a:pt x="48"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19" name="Freeform 11"/>
          <p:cNvSpPr>
            <a:spLocks/>
          </p:cNvSpPr>
          <p:nvPr/>
        </p:nvSpPr>
        <p:spPr bwMode="auto">
          <a:xfrm>
            <a:off x="2680693" y="2663825"/>
            <a:ext cx="175022" cy="204788"/>
          </a:xfrm>
          <a:custGeom>
            <a:avLst/>
            <a:gdLst>
              <a:gd name="T0" fmla="*/ 2147483647 w 196"/>
              <a:gd name="T1" fmla="*/ 2147483647 h 259"/>
              <a:gd name="T2" fmla="*/ 0 w 196"/>
              <a:gd name="T3" fmla="*/ 2147483647 h 259"/>
              <a:gd name="T4" fmla="*/ 2147483647 w 196"/>
              <a:gd name="T5" fmla="*/ 2147483647 h 259"/>
              <a:gd name="T6" fmla="*/ 2147483647 w 196"/>
              <a:gd name="T7" fmla="*/ 2147483647 h 259"/>
              <a:gd name="T8" fmla="*/ 2147483647 w 196"/>
              <a:gd name="T9" fmla="*/ 0 h 259"/>
              <a:gd name="T10" fmla="*/ 2147483647 w 196"/>
              <a:gd name="T11" fmla="*/ 2147483647 h 259"/>
              <a:gd name="T12" fmla="*/ 0 60000 65536"/>
              <a:gd name="T13" fmla="*/ 0 60000 65536"/>
              <a:gd name="T14" fmla="*/ 0 60000 65536"/>
              <a:gd name="T15" fmla="*/ 0 60000 65536"/>
              <a:gd name="T16" fmla="*/ 0 60000 65536"/>
              <a:gd name="T17" fmla="*/ 0 60000 65536"/>
              <a:gd name="T18" fmla="*/ 0 w 196"/>
              <a:gd name="T19" fmla="*/ 0 h 259"/>
              <a:gd name="T20" fmla="*/ 196 w 196"/>
              <a:gd name="T21" fmla="*/ 259 h 259"/>
            </a:gdLst>
            <a:ahLst/>
            <a:cxnLst>
              <a:cxn ang="T12">
                <a:pos x="T0" y="T1"/>
              </a:cxn>
              <a:cxn ang="T13">
                <a:pos x="T2" y="T3"/>
              </a:cxn>
              <a:cxn ang="T14">
                <a:pos x="T4" y="T5"/>
              </a:cxn>
              <a:cxn ang="T15">
                <a:pos x="T6" y="T7"/>
              </a:cxn>
              <a:cxn ang="T16">
                <a:pos x="T8" y="T9"/>
              </a:cxn>
              <a:cxn ang="T17">
                <a:pos x="T10" y="T11"/>
              </a:cxn>
            </a:cxnLst>
            <a:rect l="T18" t="T19" r="T20" b="T21"/>
            <a:pathLst>
              <a:path w="196" h="259">
                <a:moveTo>
                  <a:pt x="25" y="16"/>
                </a:moveTo>
                <a:lnTo>
                  <a:pt x="0" y="32"/>
                </a:lnTo>
                <a:lnTo>
                  <a:pt x="148" y="259"/>
                </a:lnTo>
                <a:lnTo>
                  <a:pt x="196" y="228"/>
                </a:lnTo>
                <a:lnTo>
                  <a:pt x="49" y="0"/>
                </a:lnTo>
                <a:lnTo>
                  <a:pt x="25" y="1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0" name="Freeform 12"/>
          <p:cNvSpPr>
            <a:spLocks/>
          </p:cNvSpPr>
          <p:nvPr/>
        </p:nvSpPr>
        <p:spPr bwMode="auto">
          <a:xfrm>
            <a:off x="8345687" y="2560639"/>
            <a:ext cx="51792" cy="261937"/>
          </a:xfrm>
          <a:custGeom>
            <a:avLst/>
            <a:gdLst>
              <a:gd name="T0" fmla="*/ 2147483647 w 57"/>
              <a:gd name="T1" fmla="*/ 2147483647 h 329"/>
              <a:gd name="T2" fmla="*/ 2147483647 w 57"/>
              <a:gd name="T3" fmla="*/ 2147483647 h 329"/>
              <a:gd name="T4" fmla="*/ 2147483647 w 57"/>
              <a:gd name="T5" fmla="*/ 0 h 329"/>
              <a:gd name="T6" fmla="*/ 0 w 57"/>
              <a:gd name="T7" fmla="*/ 0 h 329"/>
              <a:gd name="T8" fmla="*/ 0 w 57"/>
              <a:gd name="T9" fmla="*/ 2147483647 h 329"/>
              <a:gd name="T10" fmla="*/ 2147483647 w 57"/>
              <a:gd name="T11" fmla="*/ 2147483647 h 329"/>
              <a:gd name="T12" fmla="*/ 0 60000 65536"/>
              <a:gd name="T13" fmla="*/ 0 60000 65536"/>
              <a:gd name="T14" fmla="*/ 0 60000 65536"/>
              <a:gd name="T15" fmla="*/ 0 60000 65536"/>
              <a:gd name="T16" fmla="*/ 0 60000 65536"/>
              <a:gd name="T17" fmla="*/ 0 60000 65536"/>
              <a:gd name="T18" fmla="*/ 0 w 57"/>
              <a:gd name="T19" fmla="*/ 0 h 329"/>
              <a:gd name="T20" fmla="*/ 57 w 57"/>
              <a:gd name="T21" fmla="*/ 329 h 329"/>
            </a:gdLst>
            <a:ahLst/>
            <a:cxnLst>
              <a:cxn ang="T12">
                <a:pos x="T0" y="T1"/>
              </a:cxn>
              <a:cxn ang="T13">
                <a:pos x="T2" y="T3"/>
              </a:cxn>
              <a:cxn ang="T14">
                <a:pos x="T4" y="T5"/>
              </a:cxn>
              <a:cxn ang="T15">
                <a:pos x="T6" y="T7"/>
              </a:cxn>
              <a:cxn ang="T16">
                <a:pos x="T8" y="T9"/>
              </a:cxn>
              <a:cxn ang="T17">
                <a:pos x="T10" y="T11"/>
              </a:cxn>
            </a:cxnLst>
            <a:rect l="T18" t="T19" r="T20" b="T21"/>
            <a:pathLst>
              <a:path w="57" h="329">
                <a:moveTo>
                  <a:pt x="29" y="329"/>
                </a:moveTo>
                <a:lnTo>
                  <a:pt x="57" y="329"/>
                </a:lnTo>
                <a:lnTo>
                  <a:pt x="57" y="0"/>
                </a:lnTo>
                <a:lnTo>
                  <a:pt x="0" y="0"/>
                </a:lnTo>
                <a:lnTo>
                  <a:pt x="0" y="329"/>
                </a:lnTo>
                <a:lnTo>
                  <a:pt x="29" y="32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1" name="Freeform 13"/>
          <p:cNvSpPr>
            <a:spLocks/>
          </p:cNvSpPr>
          <p:nvPr/>
        </p:nvSpPr>
        <p:spPr bwMode="auto">
          <a:xfrm>
            <a:off x="8349259" y="2663825"/>
            <a:ext cx="175022" cy="204788"/>
          </a:xfrm>
          <a:custGeom>
            <a:avLst/>
            <a:gdLst>
              <a:gd name="T0" fmla="*/ 0 w 196"/>
              <a:gd name="T1" fmla="*/ 2147483647 h 258"/>
              <a:gd name="T2" fmla="*/ 2147483647 w 196"/>
              <a:gd name="T3" fmla="*/ 2147483647 h 258"/>
              <a:gd name="T4" fmla="*/ 2147483647 w 196"/>
              <a:gd name="T5" fmla="*/ 2147483647 h 258"/>
              <a:gd name="T6" fmla="*/ 2147483647 w 196"/>
              <a:gd name="T7" fmla="*/ 0 h 258"/>
              <a:gd name="T8" fmla="*/ 0 w 196"/>
              <a:gd name="T9" fmla="*/ 2147483647 h 258"/>
              <a:gd name="T10" fmla="*/ 2147483647 w 196"/>
              <a:gd name="T11" fmla="*/ 2147483647 h 258"/>
              <a:gd name="T12" fmla="*/ 0 w 196"/>
              <a:gd name="T13" fmla="*/ 2147483647 h 258"/>
              <a:gd name="T14" fmla="*/ 0 60000 65536"/>
              <a:gd name="T15" fmla="*/ 0 60000 65536"/>
              <a:gd name="T16" fmla="*/ 0 60000 65536"/>
              <a:gd name="T17" fmla="*/ 0 60000 65536"/>
              <a:gd name="T18" fmla="*/ 0 60000 65536"/>
              <a:gd name="T19" fmla="*/ 0 60000 65536"/>
              <a:gd name="T20" fmla="*/ 0 60000 65536"/>
              <a:gd name="T21" fmla="*/ 0 w 196"/>
              <a:gd name="T22" fmla="*/ 0 h 258"/>
              <a:gd name="T23" fmla="*/ 196 w 196"/>
              <a:gd name="T24" fmla="*/ 258 h 2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6" h="258">
                <a:moveTo>
                  <a:pt x="0" y="258"/>
                </a:moveTo>
                <a:lnTo>
                  <a:pt x="49" y="258"/>
                </a:lnTo>
                <a:lnTo>
                  <a:pt x="196" y="31"/>
                </a:lnTo>
                <a:lnTo>
                  <a:pt x="148" y="0"/>
                </a:lnTo>
                <a:lnTo>
                  <a:pt x="0" y="227"/>
                </a:lnTo>
                <a:lnTo>
                  <a:pt x="49" y="227"/>
                </a:lnTo>
                <a:lnTo>
                  <a:pt x="0" y="25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2" name="Freeform 14"/>
          <p:cNvSpPr>
            <a:spLocks/>
          </p:cNvSpPr>
          <p:nvPr/>
        </p:nvSpPr>
        <p:spPr bwMode="auto">
          <a:xfrm>
            <a:off x="8349258" y="2868614"/>
            <a:ext cx="42863" cy="28575"/>
          </a:xfrm>
          <a:custGeom>
            <a:avLst/>
            <a:gdLst>
              <a:gd name="T0" fmla="*/ 0 w 49"/>
              <a:gd name="T1" fmla="*/ 0 h 34"/>
              <a:gd name="T2" fmla="*/ 2147483647 w 49"/>
              <a:gd name="T3" fmla="*/ 2147483647 h 34"/>
              <a:gd name="T4" fmla="*/ 2147483647 w 49"/>
              <a:gd name="T5" fmla="*/ 0 h 34"/>
              <a:gd name="T6" fmla="*/ 0 w 49"/>
              <a:gd name="T7" fmla="*/ 0 h 34"/>
              <a:gd name="T8" fmla="*/ 0 60000 65536"/>
              <a:gd name="T9" fmla="*/ 0 60000 65536"/>
              <a:gd name="T10" fmla="*/ 0 60000 65536"/>
              <a:gd name="T11" fmla="*/ 0 60000 65536"/>
              <a:gd name="T12" fmla="*/ 0 w 49"/>
              <a:gd name="T13" fmla="*/ 0 h 34"/>
              <a:gd name="T14" fmla="*/ 49 w 49"/>
              <a:gd name="T15" fmla="*/ 34 h 34"/>
            </a:gdLst>
            <a:ahLst/>
            <a:cxnLst>
              <a:cxn ang="T8">
                <a:pos x="T0" y="T1"/>
              </a:cxn>
              <a:cxn ang="T9">
                <a:pos x="T2" y="T3"/>
              </a:cxn>
              <a:cxn ang="T10">
                <a:pos x="T4" y="T5"/>
              </a:cxn>
              <a:cxn ang="T11">
                <a:pos x="T6" y="T7"/>
              </a:cxn>
            </a:cxnLst>
            <a:rect l="T12" t="T13" r="T14" b="T15"/>
            <a:pathLst>
              <a:path w="49" h="34">
                <a:moveTo>
                  <a:pt x="0" y="0"/>
                </a:moveTo>
                <a:lnTo>
                  <a:pt x="25" y="34"/>
                </a:lnTo>
                <a:lnTo>
                  <a:pt x="49" y="0"/>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3" name="Freeform 15"/>
          <p:cNvSpPr>
            <a:spLocks/>
          </p:cNvSpPr>
          <p:nvPr/>
        </p:nvSpPr>
        <p:spPr bwMode="auto">
          <a:xfrm>
            <a:off x="8217100" y="2663825"/>
            <a:ext cx="175022" cy="204788"/>
          </a:xfrm>
          <a:custGeom>
            <a:avLst/>
            <a:gdLst>
              <a:gd name="T0" fmla="*/ 2147483647 w 196"/>
              <a:gd name="T1" fmla="*/ 2147483647 h 259"/>
              <a:gd name="T2" fmla="*/ 0 w 196"/>
              <a:gd name="T3" fmla="*/ 2147483647 h 259"/>
              <a:gd name="T4" fmla="*/ 2147483647 w 196"/>
              <a:gd name="T5" fmla="*/ 2147483647 h 259"/>
              <a:gd name="T6" fmla="*/ 2147483647 w 196"/>
              <a:gd name="T7" fmla="*/ 2147483647 h 259"/>
              <a:gd name="T8" fmla="*/ 2147483647 w 196"/>
              <a:gd name="T9" fmla="*/ 0 h 259"/>
              <a:gd name="T10" fmla="*/ 2147483647 w 196"/>
              <a:gd name="T11" fmla="*/ 2147483647 h 259"/>
              <a:gd name="T12" fmla="*/ 0 60000 65536"/>
              <a:gd name="T13" fmla="*/ 0 60000 65536"/>
              <a:gd name="T14" fmla="*/ 0 60000 65536"/>
              <a:gd name="T15" fmla="*/ 0 60000 65536"/>
              <a:gd name="T16" fmla="*/ 0 60000 65536"/>
              <a:gd name="T17" fmla="*/ 0 60000 65536"/>
              <a:gd name="T18" fmla="*/ 0 w 196"/>
              <a:gd name="T19" fmla="*/ 0 h 259"/>
              <a:gd name="T20" fmla="*/ 196 w 196"/>
              <a:gd name="T21" fmla="*/ 259 h 259"/>
            </a:gdLst>
            <a:ahLst/>
            <a:cxnLst>
              <a:cxn ang="T12">
                <a:pos x="T0" y="T1"/>
              </a:cxn>
              <a:cxn ang="T13">
                <a:pos x="T2" y="T3"/>
              </a:cxn>
              <a:cxn ang="T14">
                <a:pos x="T4" y="T5"/>
              </a:cxn>
              <a:cxn ang="T15">
                <a:pos x="T6" y="T7"/>
              </a:cxn>
              <a:cxn ang="T16">
                <a:pos x="T8" y="T9"/>
              </a:cxn>
              <a:cxn ang="T17">
                <a:pos x="T10" y="T11"/>
              </a:cxn>
            </a:cxnLst>
            <a:rect l="T18" t="T19" r="T20" b="T21"/>
            <a:pathLst>
              <a:path w="196" h="259">
                <a:moveTo>
                  <a:pt x="24" y="16"/>
                </a:moveTo>
                <a:lnTo>
                  <a:pt x="0" y="32"/>
                </a:lnTo>
                <a:lnTo>
                  <a:pt x="147" y="259"/>
                </a:lnTo>
                <a:lnTo>
                  <a:pt x="196" y="228"/>
                </a:lnTo>
                <a:lnTo>
                  <a:pt x="48" y="0"/>
                </a:lnTo>
                <a:lnTo>
                  <a:pt x="24" y="1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4" name="Freeform 16"/>
          <p:cNvSpPr>
            <a:spLocks/>
          </p:cNvSpPr>
          <p:nvPr/>
        </p:nvSpPr>
        <p:spPr bwMode="auto">
          <a:xfrm>
            <a:off x="5890022" y="2560639"/>
            <a:ext cx="50006" cy="261937"/>
          </a:xfrm>
          <a:custGeom>
            <a:avLst/>
            <a:gdLst>
              <a:gd name="T0" fmla="*/ 2147483647 w 58"/>
              <a:gd name="T1" fmla="*/ 2147483647 h 329"/>
              <a:gd name="T2" fmla="*/ 2147483647 w 58"/>
              <a:gd name="T3" fmla="*/ 2147483647 h 329"/>
              <a:gd name="T4" fmla="*/ 2147483647 w 58"/>
              <a:gd name="T5" fmla="*/ 0 h 329"/>
              <a:gd name="T6" fmla="*/ 0 w 58"/>
              <a:gd name="T7" fmla="*/ 0 h 329"/>
              <a:gd name="T8" fmla="*/ 0 w 58"/>
              <a:gd name="T9" fmla="*/ 2147483647 h 329"/>
              <a:gd name="T10" fmla="*/ 2147483647 w 58"/>
              <a:gd name="T11" fmla="*/ 2147483647 h 329"/>
              <a:gd name="T12" fmla="*/ 0 60000 65536"/>
              <a:gd name="T13" fmla="*/ 0 60000 65536"/>
              <a:gd name="T14" fmla="*/ 0 60000 65536"/>
              <a:gd name="T15" fmla="*/ 0 60000 65536"/>
              <a:gd name="T16" fmla="*/ 0 60000 65536"/>
              <a:gd name="T17" fmla="*/ 0 60000 65536"/>
              <a:gd name="T18" fmla="*/ 0 w 58"/>
              <a:gd name="T19" fmla="*/ 0 h 329"/>
              <a:gd name="T20" fmla="*/ 58 w 58"/>
              <a:gd name="T21" fmla="*/ 329 h 329"/>
            </a:gdLst>
            <a:ahLst/>
            <a:cxnLst>
              <a:cxn ang="T12">
                <a:pos x="T0" y="T1"/>
              </a:cxn>
              <a:cxn ang="T13">
                <a:pos x="T2" y="T3"/>
              </a:cxn>
              <a:cxn ang="T14">
                <a:pos x="T4" y="T5"/>
              </a:cxn>
              <a:cxn ang="T15">
                <a:pos x="T6" y="T7"/>
              </a:cxn>
              <a:cxn ang="T16">
                <a:pos x="T8" y="T9"/>
              </a:cxn>
              <a:cxn ang="T17">
                <a:pos x="T10" y="T11"/>
              </a:cxn>
            </a:cxnLst>
            <a:rect l="T18" t="T19" r="T20" b="T21"/>
            <a:pathLst>
              <a:path w="58" h="329">
                <a:moveTo>
                  <a:pt x="29" y="329"/>
                </a:moveTo>
                <a:lnTo>
                  <a:pt x="58" y="329"/>
                </a:lnTo>
                <a:lnTo>
                  <a:pt x="58" y="0"/>
                </a:lnTo>
                <a:lnTo>
                  <a:pt x="0" y="0"/>
                </a:lnTo>
                <a:lnTo>
                  <a:pt x="0" y="329"/>
                </a:lnTo>
                <a:lnTo>
                  <a:pt x="29" y="32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5" name="Freeform 17"/>
          <p:cNvSpPr>
            <a:spLocks/>
          </p:cNvSpPr>
          <p:nvPr/>
        </p:nvSpPr>
        <p:spPr bwMode="auto">
          <a:xfrm>
            <a:off x="5893594" y="2663825"/>
            <a:ext cx="175022" cy="204788"/>
          </a:xfrm>
          <a:custGeom>
            <a:avLst/>
            <a:gdLst>
              <a:gd name="T0" fmla="*/ 0 w 196"/>
              <a:gd name="T1" fmla="*/ 2147483647 h 258"/>
              <a:gd name="T2" fmla="*/ 2147483647 w 196"/>
              <a:gd name="T3" fmla="*/ 2147483647 h 258"/>
              <a:gd name="T4" fmla="*/ 2147483647 w 196"/>
              <a:gd name="T5" fmla="*/ 2147483647 h 258"/>
              <a:gd name="T6" fmla="*/ 2147483647 w 196"/>
              <a:gd name="T7" fmla="*/ 0 h 258"/>
              <a:gd name="T8" fmla="*/ 0 w 196"/>
              <a:gd name="T9" fmla="*/ 2147483647 h 258"/>
              <a:gd name="T10" fmla="*/ 2147483647 w 196"/>
              <a:gd name="T11" fmla="*/ 2147483647 h 258"/>
              <a:gd name="T12" fmla="*/ 0 w 196"/>
              <a:gd name="T13" fmla="*/ 2147483647 h 258"/>
              <a:gd name="T14" fmla="*/ 0 60000 65536"/>
              <a:gd name="T15" fmla="*/ 0 60000 65536"/>
              <a:gd name="T16" fmla="*/ 0 60000 65536"/>
              <a:gd name="T17" fmla="*/ 0 60000 65536"/>
              <a:gd name="T18" fmla="*/ 0 60000 65536"/>
              <a:gd name="T19" fmla="*/ 0 60000 65536"/>
              <a:gd name="T20" fmla="*/ 0 60000 65536"/>
              <a:gd name="T21" fmla="*/ 0 w 196"/>
              <a:gd name="T22" fmla="*/ 0 h 258"/>
              <a:gd name="T23" fmla="*/ 196 w 196"/>
              <a:gd name="T24" fmla="*/ 258 h 2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6" h="258">
                <a:moveTo>
                  <a:pt x="0" y="258"/>
                </a:moveTo>
                <a:lnTo>
                  <a:pt x="48" y="258"/>
                </a:lnTo>
                <a:lnTo>
                  <a:pt x="196" y="31"/>
                </a:lnTo>
                <a:lnTo>
                  <a:pt x="147" y="0"/>
                </a:lnTo>
                <a:lnTo>
                  <a:pt x="0" y="227"/>
                </a:lnTo>
                <a:lnTo>
                  <a:pt x="48" y="227"/>
                </a:lnTo>
                <a:lnTo>
                  <a:pt x="0" y="25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6" name="Freeform 18"/>
          <p:cNvSpPr>
            <a:spLocks/>
          </p:cNvSpPr>
          <p:nvPr/>
        </p:nvSpPr>
        <p:spPr bwMode="auto">
          <a:xfrm>
            <a:off x="5893594" y="2868614"/>
            <a:ext cx="42863" cy="28575"/>
          </a:xfrm>
          <a:custGeom>
            <a:avLst/>
            <a:gdLst>
              <a:gd name="T0" fmla="*/ 0 w 48"/>
              <a:gd name="T1" fmla="*/ 0 h 34"/>
              <a:gd name="T2" fmla="*/ 2147483647 w 48"/>
              <a:gd name="T3" fmla="*/ 2147483647 h 34"/>
              <a:gd name="T4" fmla="*/ 2147483647 w 48"/>
              <a:gd name="T5" fmla="*/ 0 h 34"/>
              <a:gd name="T6" fmla="*/ 0 w 48"/>
              <a:gd name="T7" fmla="*/ 0 h 34"/>
              <a:gd name="T8" fmla="*/ 0 60000 65536"/>
              <a:gd name="T9" fmla="*/ 0 60000 65536"/>
              <a:gd name="T10" fmla="*/ 0 60000 65536"/>
              <a:gd name="T11" fmla="*/ 0 60000 65536"/>
              <a:gd name="T12" fmla="*/ 0 w 48"/>
              <a:gd name="T13" fmla="*/ 0 h 34"/>
              <a:gd name="T14" fmla="*/ 48 w 48"/>
              <a:gd name="T15" fmla="*/ 34 h 34"/>
            </a:gdLst>
            <a:ahLst/>
            <a:cxnLst>
              <a:cxn ang="T8">
                <a:pos x="T0" y="T1"/>
              </a:cxn>
              <a:cxn ang="T9">
                <a:pos x="T2" y="T3"/>
              </a:cxn>
              <a:cxn ang="T10">
                <a:pos x="T4" y="T5"/>
              </a:cxn>
              <a:cxn ang="T11">
                <a:pos x="T6" y="T7"/>
              </a:cxn>
            </a:cxnLst>
            <a:rect l="T12" t="T13" r="T14" b="T15"/>
            <a:pathLst>
              <a:path w="48" h="34">
                <a:moveTo>
                  <a:pt x="0" y="0"/>
                </a:moveTo>
                <a:lnTo>
                  <a:pt x="24" y="34"/>
                </a:lnTo>
                <a:lnTo>
                  <a:pt x="48" y="0"/>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7" name="Freeform 19"/>
          <p:cNvSpPr>
            <a:spLocks/>
          </p:cNvSpPr>
          <p:nvPr/>
        </p:nvSpPr>
        <p:spPr bwMode="auto">
          <a:xfrm>
            <a:off x="5761435" y="2663825"/>
            <a:ext cx="175022" cy="204788"/>
          </a:xfrm>
          <a:custGeom>
            <a:avLst/>
            <a:gdLst>
              <a:gd name="T0" fmla="*/ 2147483647 w 196"/>
              <a:gd name="T1" fmla="*/ 2147483647 h 259"/>
              <a:gd name="T2" fmla="*/ 0 w 196"/>
              <a:gd name="T3" fmla="*/ 2147483647 h 259"/>
              <a:gd name="T4" fmla="*/ 2147483647 w 196"/>
              <a:gd name="T5" fmla="*/ 2147483647 h 259"/>
              <a:gd name="T6" fmla="*/ 2147483647 w 196"/>
              <a:gd name="T7" fmla="*/ 2147483647 h 259"/>
              <a:gd name="T8" fmla="*/ 2147483647 w 196"/>
              <a:gd name="T9" fmla="*/ 0 h 259"/>
              <a:gd name="T10" fmla="*/ 2147483647 w 196"/>
              <a:gd name="T11" fmla="*/ 2147483647 h 259"/>
              <a:gd name="T12" fmla="*/ 0 60000 65536"/>
              <a:gd name="T13" fmla="*/ 0 60000 65536"/>
              <a:gd name="T14" fmla="*/ 0 60000 65536"/>
              <a:gd name="T15" fmla="*/ 0 60000 65536"/>
              <a:gd name="T16" fmla="*/ 0 60000 65536"/>
              <a:gd name="T17" fmla="*/ 0 60000 65536"/>
              <a:gd name="T18" fmla="*/ 0 w 196"/>
              <a:gd name="T19" fmla="*/ 0 h 259"/>
              <a:gd name="T20" fmla="*/ 196 w 196"/>
              <a:gd name="T21" fmla="*/ 259 h 259"/>
            </a:gdLst>
            <a:ahLst/>
            <a:cxnLst>
              <a:cxn ang="T12">
                <a:pos x="T0" y="T1"/>
              </a:cxn>
              <a:cxn ang="T13">
                <a:pos x="T2" y="T3"/>
              </a:cxn>
              <a:cxn ang="T14">
                <a:pos x="T4" y="T5"/>
              </a:cxn>
              <a:cxn ang="T15">
                <a:pos x="T6" y="T7"/>
              </a:cxn>
              <a:cxn ang="T16">
                <a:pos x="T8" y="T9"/>
              </a:cxn>
              <a:cxn ang="T17">
                <a:pos x="T10" y="T11"/>
              </a:cxn>
            </a:cxnLst>
            <a:rect l="T18" t="T19" r="T20" b="T21"/>
            <a:pathLst>
              <a:path w="196" h="259">
                <a:moveTo>
                  <a:pt x="25" y="16"/>
                </a:moveTo>
                <a:lnTo>
                  <a:pt x="0" y="32"/>
                </a:lnTo>
                <a:lnTo>
                  <a:pt x="148" y="259"/>
                </a:lnTo>
                <a:lnTo>
                  <a:pt x="196" y="228"/>
                </a:lnTo>
                <a:lnTo>
                  <a:pt x="49" y="0"/>
                </a:lnTo>
                <a:lnTo>
                  <a:pt x="25" y="1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8" name="Freeform 20"/>
          <p:cNvSpPr>
            <a:spLocks/>
          </p:cNvSpPr>
          <p:nvPr/>
        </p:nvSpPr>
        <p:spPr bwMode="auto">
          <a:xfrm>
            <a:off x="3491509" y="4805363"/>
            <a:ext cx="116085" cy="120650"/>
          </a:xfrm>
          <a:custGeom>
            <a:avLst/>
            <a:gdLst>
              <a:gd name="T0" fmla="*/ 2147483647 w 130"/>
              <a:gd name="T1" fmla="*/ 0 h 152"/>
              <a:gd name="T2" fmla="*/ 2147483647 w 130"/>
              <a:gd name="T3" fmla="*/ 2000373825 h 152"/>
              <a:gd name="T4" fmla="*/ 0 w 130"/>
              <a:gd name="T5" fmla="*/ 2147483647 h 152"/>
              <a:gd name="T6" fmla="*/ 2147483647 w 130"/>
              <a:gd name="T7" fmla="*/ 2147483647 h 152"/>
              <a:gd name="T8" fmla="*/ 2147483647 w 130"/>
              <a:gd name="T9" fmla="*/ 2147483647 h 152"/>
              <a:gd name="T10" fmla="*/ 2147483647 w 130"/>
              <a:gd name="T11" fmla="*/ 2147483647 h 152"/>
              <a:gd name="T12" fmla="*/ 2147483647 w 130"/>
              <a:gd name="T13" fmla="*/ 0 h 152"/>
              <a:gd name="T14" fmla="*/ 2147483647 w 130"/>
              <a:gd name="T15" fmla="*/ 1000502031 h 152"/>
              <a:gd name="T16" fmla="*/ 2147483647 w 130"/>
              <a:gd name="T17" fmla="*/ 2000373825 h 152"/>
              <a:gd name="T18" fmla="*/ 2147483647 w 130"/>
              <a:gd name="T19" fmla="*/ 0 h 1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0"/>
              <a:gd name="T31" fmla="*/ 0 h 152"/>
              <a:gd name="T32" fmla="*/ 130 w 130"/>
              <a:gd name="T33" fmla="*/ 152 h 1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0" h="152">
                <a:moveTo>
                  <a:pt x="87" y="0"/>
                </a:moveTo>
                <a:lnTo>
                  <a:pt x="84" y="4"/>
                </a:lnTo>
                <a:lnTo>
                  <a:pt x="0" y="117"/>
                </a:lnTo>
                <a:lnTo>
                  <a:pt x="46" y="152"/>
                </a:lnTo>
                <a:lnTo>
                  <a:pt x="130" y="39"/>
                </a:lnTo>
                <a:lnTo>
                  <a:pt x="126" y="43"/>
                </a:lnTo>
                <a:lnTo>
                  <a:pt x="87" y="0"/>
                </a:lnTo>
                <a:lnTo>
                  <a:pt x="86" y="2"/>
                </a:lnTo>
                <a:lnTo>
                  <a:pt x="84" y="4"/>
                </a:lnTo>
                <a:lnTo>
                  <a:pt x="87"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9" name="Freeform 21"/>
          <p:cNvSpPr>
            <a:spLocks/>
          </p:cNvSpPr>
          <p:nvPr/>
        </p:nvSpPr>
        <p:spPr bwMode="auto">
          <a:xfrm>
            <a:off x="3570089" y="4776788"/>
            <a:ext cx="71438" cy="63500"/>
          </a:xfrm>
          <a:custGeom>
            <a:avLst/>
            <a:gdLst>
              <a:gd name="T0" fmla="*/ 2147483647 w 81"/>
              <a:gd name="T1" fmla="*/ 0 h 80"/>
              <a:gd name="T2" fmla="*/ 2147483647 w 81"/>
              <a:gd name="T3" fmla="*/ 0 h 80"/>
              <a:gd name="T4" fmla="*/ 0 w 81"/>
              <a:gd name="T5" fmla="*/ 2147483647 h 80"/>
              <a:gd name="T6" fmla="*/ 2147483647 w 81"/>
              <a:gd name="T7" fmla="*/ 2147483647 h 80"/>
              <a:gd name="T8" fmla="*/ 2147483647 w 81"/>
              <a:gd name="T9" fmla="*/ 2147483647 h 80"/>
              <a:gd name="T10" fmla="*/ 2147483647 w 81"/>
              <a:gd name="T11" fmla="*/ 2147483647 h 80"/>
              <a:gd name="T12" fmla="*/ 2147483647 w 81"/>
              <a:gd name="T13" fmla="*/ 0 h 80"/>
              <a:gd name="T14" fmla="*/ 0 60000 65536"/>
              <a:gd name="T15" fmla="*/ 0 60000 65536"/>
              <a:gd name="T16" fmla="*/ 0 60000 65536"/>
              <a:gd name="T17" fmla="*/ 0 60000 65536"/>
              <a:gd name="T18" fmla="*/ 0 60000 65536"/>
              <a:gd name="T19" fmla="*/ 0 60000 65536"/>
              <a:gd name="T20" fmla="*/ 0 60000 65536"/>
              <a:gd name="T21" fmla="*/ 0 w 81"/>
              <a:gd name="T22" fmla="*/ 0 h 80"/>
              <a:gd name="T23" fmla="*/ 81 w 81"/>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0">
                <a:moveTo>
                  <a:pt x="42" y="0"/>
                </a:moveTo>
                <a:lnTo>
                  <a:pt x="42" y="0"/>
                </a:lnTo>
                <a:lnTo>
                  <a:pt x="0" y="37"/>
                </a:lnTo>
                <a:lnTo>
                  <a:pt x="39" y="80"/>
                </a:lnTo>
                <a:lnTo>
                  <a:pt x="81" y="43"/>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0" name="Freeform 22"/>
          <p:cNvSpPr>
            <a:spLocks/>
          </p:cNvSpPr>
          <p:nvPr/>
        </p:nvSpPr>
        <p:spPr bwMode="auto">
          <a:xfrm>
            <a:off x="3607594" y="4745039"/>
            <a:ext cx="73224" cy="66675"/>
          </a:xfrm>
          <a:custGeom>
            <a:avLst/>
            <a:gdLst>
              <a:gd name="T0" fmla="*/ 2147483647 w 81"/>
              <a:gd name="T1" fmla="*/ 0 h 82"/>
              <a:gd name="T2" fmla="*/ 2147483647 w 81"/>
              <a:gd name="T3" fmla="*/ 537512709 h 82"/>
              <a:gd name="T4" fmla="*/ 0 w 81"/>
              <a:gd name="T5" fmla="*/ 2147483647 h 82"/>
              <a:gd name="T6" fmla="*/ 2147483647 w 81"/>
              <a:gd name="T7" fmla="*/ 2147483647 h 82"/>
              <a:gd name="T8" fmla="*/ 2147483647 w 81"/>
              <a:gd name="T9" fmla="*/ 2147483647 h 82"/>
              <a:gd name="T10" fmla="*/ 2147483647 w 81"/>
              <a:gd name="T11" fmla="*/ 2147483647 h 82"/>
              <a:gd name="T12" fmla="*/ 2147483647 w 81"/>
              <a:gd name="T13" fmla="*/ 0 h 82"/>
              <a:gd name="T14" fmla="*/ 0 60000 65536"/>
              <a:gd name="T15" fmla="*/ 0 60000 65536"/>
              <a:gd name="T16" fmla="*/ 0 60000 65536"/>
              <a:gd name="T17" fmla="*/ 0 60000 65536"/>
              <a:gd name="T18" fmla="*/ 0 60000 65536"/>
              <a:gd name="T19" fmla="*/ 0 60000 65536"/>
              <a:gd name="T20" fmla="*/ 0 60000 65536"/>
              <a:gd name="T21" fmla="*/ 0 w 81"/>
              <a:gd name="T22" fmla="*/ 0 h 82"/>
              <a:gd name="T23" fmla="*/ 81 w 81"/>
              <a:gd name="T24" fmla="*/ 82 h 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2">
                <a:moveTo>
                  <a:pt x="45" y="0"/>
                </a:moveTo>
                <a:lnTo>
                  <a:pt x="42" y="1"/>
                </a:lnTo>
                <a:lnTo>
                  <a:pt x="0" y="39"/>
                </a:lnTo>
                <a:lnTo>
                  <a:pt x="39" y="82"/>
                </a:lnTo>
                <a:lnTo>
                  <a:pt x="81" y="44"/>
                </a:lnTo>
                <a:lnTo>
                  <a:pt x="79" y="46"/>
                </a:lnTo>
                <a:lnTo>
                  <a:pt x="4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1" name="Freeform 23"/>
          <p:cNvSpPr>
            <a:spLocks/>
          </p:cNvSpPr>
          <p:nvPr/>
        </p:nvSpPr>
        <p:spPr bwMode="auto">
          <a:xfrm>
            <a:off x="3646884" y="4719638"/>
            <a:ext cx="73224" cy="61912"/>
          </a:xfrm>
          <a:custGeom>
            <a:avLst/>
            <a:gdLst>
              <a:gd name="T0" fmla="*/ 2147483647 w 80"/>
              <a:gd name="T1" fmla="*/ 481517053 h 79"/>
              <a:gd name="T2" fmla="*/ 2147483647 w 80"/>
              <a:gd name="T3" fmla="*/ 0 h 79"/>
              <a:gd name="T4" fmla="*/ 0 w 80"/>
              <a:gd name="T5" fmla="*/ 2147483647 h 79"/>
              <a:gd name="T6" fmla="*/ 2147483647 w 80"/>
              <a:gd name="T7" fmla="*/ 2147483647 h 79"/>
              <a:gd name="T8" fmla="*/ 2147483647 w 80"/>
              <a:gd name="T9" fmla="*/ 2147483647 h 79"/>
              <a:gd name="T10" fmla="*/ 2147483647 w 80"/>
              <a:gd name="T11" fmla="*/ 2147483647 h 79"/>
              <a:gd name="T12" fmla="*/ 2147483647 w 80"/>
              <a:gd name="T13" fmla="*/ 481517053 h 79"/>
              <a:gd name="T14" fmla="*/ 0 60000 65536"/>
              <a:gd name="T15" fmla="*/ 0 60000 65536"/>
              <a:gd name="T16" fmla="*/ 0 60000 65536"/>
              <a:gd name="T17" fmla="*/ 0 60000 65536"/>
              <a:gd name="T18" fmla="*/ 0 60000 65536"/>
              <a:gd name="T19" fmla="*/ 0 60000 65536"/>
              <a:gd name="T20" fmla="*/ 0 60000 65536"/>
              <a:gd name="T21" fmla="*/ 0 w 80"/>
              <a:gd name="T22" fmla="*/ 0 h 79"/>
              <a:gd name="T23" fmla="*/ 80 w 80"/>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79">
                <a:moveTo>
                  <a:pt x="43" y="1"/>
                </a:moveTo>
                <a:lnTo>
                  <a:pt x="45" y="0"/>
                </a:lnTo>
                <a:lnTo>
                  <a:pt x="0" y="33"/>
                </a:lnTo>
                <a:lnTo>
                  <a:pt x="34" y="79"/>
                </a:lnTo>
                <a:lnTo>
                  <a:pt x="79" y="46"/>
                </a:lnTo>
                <a:lnTo>
                  <a:pt x="80" y="45"/>
                </a:lnTo>
                <a:lnTo>
                  <a:pt x="43"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2" name="Freeform 24"/>
          <p:cNvSpPr>
            <a:spLocks/>
          </p:cNvSpPr>
          <p:nvPr/>
        </p:nvSpPr>
        <p:spPr bwMode="auto">
          <a:xfrm>
            <a:off x="3686175" y="4692650"/>
            <a:ext cx="67866" cy="63500"/>
          </a:xfrm>
          <a:custGeom>
            <a:avLst/>
            <a:gdLst>
              <a:gd name="T0" fmla="*/ 2147483647 w 76"/>
              <a:gd name="T1" fmla="*/ 0 h 79"/>
              <a:gd name="T2" fmla="*/ 2147483647 w 76"/>
              <a:gd name="T3" fmla="*/ 1038913051 h 79"/>
              <a:gd name="T4" fmla="*/ 0 w 76"/>
              <a:gd name="T5" fmla="*/ 2147483647 h 79"/>
              <a:gd name="T6" fmla="*/ 2147483647 w 76"/>
              <a:gd name="T7" fmla="*/ 2147483647 h 79"/>
              <a:gd name="T8" fmla="*/ 2147483647 w 76"/>
              <a:gd name="T9" fmla="*/ 2147483647 h 79"/>
              <a:gd name="T10" fmla="*/ 2147483647 w 76"/>
              <a:gd name="T11" fmla="*/ 2147483647 h 79"/>
              <a:gd name="T12" fmla="*/ 2147483647 w 76"/>
              <a:gd name="T13" fmla="*/ 0 h 79"/>
              <a:gd name="T14" fmla="*/ 0 60000 65536"/>
              <a:gd name="T15" fmla="*/ 0 60000 65536"/>
              <a:gd name="T16" fmla="*/ 0 60000 65536"/>
              <a:gd name="T17" fmla="*/ 0 60000 65536"/>
              <a:gd name="T18" fmla="*/ 0 60000 65536"/>
              <a:gd name="T19" fmla="*/ 0 60000 65536"/>
              <a:gd name="T20" fmla="*/ 0 60000 65536"/>
              <a:gd name="T21" fmla="*/ 0 w 76"/>
              <a:gd name="T22" fmla="*/ 0 h 79"/>
              <a:gd name="T23" fmla="*/ 76 w 76"/>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9">
                <a:moveTo>
                  <a:pt x="42" y="0"/>
                </a:moveTo>
                <a:lnTo>
                  <a:pt x="40" y="2"/>
                </a:lnTo>
                <a:lnTo>
                  <a:pt x="0" y="35"/>
                </a:lnTo>
                <a:lnTo>
                  <a:pt x="37" y="79"/>
                </a:lnTo>
                <a:lnTo>
                  <a:pt x="76" y="46"/>
                </a:lnTo>
                <a:lnTo>
                  <a:pt x="74" y="48"/>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3" name="Freeform 25"/>
          <p:cNvSpPr>
            <a:spLocks/>
          </p:cNvSpPr>
          <p:nvPr/>
        </p:nvSpPr>
        <p:spPr bwMode="auto">
          <a:xfrm>
            <a:off x="3723681" y="4670426"/>
            <a:ext cx="66079" cy="60325"/>
          </a:xfrm>
          <a:custGeom>
            <a:avLst/>
            <a:gdLst>
              <a:gd name="T0" fmla="*/ 2147483647 w 75"/>
              <a:gd name="T1" fmla="*/ 0 h 76"/>
              <a:gd name="T2" fmla="*/ 2147483647 w 75"/>
              <a:gd name="T3" fmla="*/ 0 h 76"/>
              <a:gd name="T4" fmla="*/ 0 w 75"/>
              <a:gd name="T5" fmla="*/ 2147483647 h 76"/>
              <a:gd name="T6" fmla="*/ 2147483647 w 75"/>
              <a:gd name="T7" fmla="*/ 2147483647 h 76"/>
              <a:gd name="T8" fmla="*/ 2147483647 w 75"/>
              <a:gd name="T9" fmla="*/ 2147483647 h 76"/>
              <a:gd name="T10" fmla="*/ 2147483647 w 75"/>
              <a:gd name="T11" fmla="*/ 2147483647 h 76"/>
              <a:gd name="T12" fmla="*/ 2147483647 w 75"/>
              <a:gd name="T13" fmla="*/ 0 h 76"/>
              <a:gd name="T14" fmla="*/ 0 60000 65536"/>
              <a:gd name="T15" fmla="*/ 0 60000 65536"/>
              <a:gd name="T16" fmla="*/ 0 60000 65536"/>
              <a:gd name="T17" fmla="*/ 0 60000 65536"/>
              <a:gd name="T18" fmla="*/ 0 60000 65536"/>
              <a:gd name="T19" fmla="*/ 0 60000 65536"/>
              <a:gd name="T20" fmla="*/ 0 60000 65536"/>
              <a:gd name="T21" fmla="*/ 0 w 75"/>
              <a:gd name="T22" fmla="*/ 0 h 76"/>
              <a:gd name="T23" fmla="*/ 75 w 75"/>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6">
                <a:moveTo>
                  <a:pt x="44" y="0"/>
                </a:moveTo>
                <a:lnTo>
                  <a:pt x="43" y="0"/>
                </a:lnTo>
                <a:lnTo>
                  <a:pt x="0" y="28"/>
                </a:lnTo>
                <a:lnTo>
                  <a:pt x="32" y="76"/>
                </a:lnTo>
                <a:lnTo>
                  <a:pt x="75" y="48"/>
                </a:lnTo>
                <a:lnTo>
                  <a:pt x="74" y="48"/>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4" name="Freeform 26"/>
          <p:cNvSpPr>
            <a:spLocks/>
          </p:cNvSpPr>
          <p:nvPr/>
        </p:nvSpPr>
        <p:spPr bwMode="auto">
          <a:xfrm>
            <a:off x="3762971" y="4648201"/>
            <a:ext cx="67866" cy="60325"/>
          </a:xfrm>
          <a:custGeom>
            <a:avLst/>
            <a:gdLst>
              <a:gd name="T0" fmla="*/ 2147483647 w 77"/>
              <a:gd name="T1" fmla="*/ 480590472 h 77"/>
              <a:gd name="T2" fmla="*/ 2147483647 w 77"/>
              <a:gd name="T3" fmla="*/ 0 h 77"/>
              <a:gd name="T4" fmla="*/ 0 w 77"/>
              <a:gd name="T5" fmla="*/ 2147483647 h 77"/>
              <a:gd name="T6" fmla="*/ 2147483647 w 77"/>
              <a:gd name="T7" fmla="*/ 2147483647 h 77"/>
              <a:gd name="T8" fmla="*/ 2147483647 w 77"/>
              <a:gd name="T9" fmla="*/ 2147483647 h 77"/>
              <a:gd name="T10" fmla="*/ 2147483647 w 77"/>
              <a:gd name="T11" fmla="*/ 2147483647 h 77"/>
              <a:gd name="T12" fmla="*/ 2147483647 w 77"/>
              <a:gd name="T13" fmla="*/ 480590472 h 77"/>
              <a:gd name="T14" fmla="*/ 0 60000 65536"/>
              <a:gd name="T15" fmla="*/ 0 60000 65536"/>
              <a:gd name="T16" fmla="*/ 0 60000 65536"/>
              <a:gd name="T17" fmla="*/ 0 60000 65536"/>
              <a:gd name="T18" fmla="*/ 0 60000 65536"/>
              <a:gd name="T19" fmla="*/ 0 60000 65536"/>
              <a:gd name="T20" fmla="*/ 0 60000 65536"/>
              <a:gd name="T21" fmla="*/ 0 w 77"/>
              <a:gd name="T22" fmla="*/ 0 h 77"/>
              <a:gd name="T23" fmla="*/ 77 w 77"/>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77">
                <a:moveTo>
                  <a:pt x="45" y="1"/>
                </a:moveTo>
                <a:lnTo>
                  <a:pt x="46" y="0"/>
                </a:lnTo>
                <a:lnTo>
                  <a:pt x="0" y="29"/>
                </a:lnTo>
                <a:lnTo>
                  <a:pt x="30" y="77"/>
                </a:lnTo>
                <a:lnTo>
                  <a:pt x="76" y="49"/>
                </a:lnTo>
                <a:lnTo>
                  <a:pt x="77" y="47"/>
                </a:lnTo>
                <a:lnTo>
                  <a:pt x="45"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5" name="Freeform 27"/>
          <p:cNvSpPr>
            <a:spLocks/>
          </p:cNvSpPr>
          <p:nvPr/>
        </p:nvSpPr>
        <p:spPr bwMode="auto">
          <a:xfrm>
            <a:off x="3802261" y="4624389"/>
            <a:ext cx="64294" cy="60325"/>
          </a:xfrm>
          <a:custGeom>
            <a:avLst/>
            <a:gdLst>
              <a:gd name="T0" fmla="*/ 2147483647 w 71"/>
              <a:gd name="T1" fmla="*/ 0 h 76"/>
              <a:gd name="T2" fmla="*/ 2147483647 w 71"/>
              <a:gd name="T3" fmla="*/ 1500123206 h 76"/>
              <a:gd name="T4" fmla="*/ 0 w 71"/>
              <a:gd name="T5" fmla="*/ 2147483647 h 76"/>
              <a:gd name="T6" fmla="*/ 2147483647 w 71"/>
              <a:gd name="T7" fmla="*/ 2147483647 h 76"/>
              <a:gd name="T8" fmla="*/ 2147483647 w 71"/>
              <a:gd name="T9" fmla="*/ 2147483647 h 76"/>
              <a:gd name="T10" fmla="*/ 2147483647 w 71"/>
              <a:gd name="T11" fmla="*/ 2147483647 h 76"/>
              <a:gd name="T12" fmla="*/ 2147483647 w 71"/>
              <a:gd name="T13" fmla="*/ 0 h 76"/>
              <a:gd name="T14" fmla="*/ 0 60000 65536"/>
              <a:gd name="T15" fmla="*/ 0 60000 65536"/>
              <a:gd name="T16" fmla="*/ 0 60000 65536"/>
              <a:gd name="T17" fmla="*/ 0 60000 65536"/>
              <a:gd name="T18" fmla="*/ 0 60000 65536"/>
              <a:gd name="T19" fmla="*/ 0 60000 65536"/>
              <a:gd name="T20" fmla="*/ 0 60000 65536"/>
              <a:gd name="T21" fmla="*/ 0 w 71"/>
              <a:gd name="T22" fmla="*/ 0 h 76"/>
              <a:gd name="T23" fmla="*/ 71 w 71"/>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6">
                <a:moveTo>
                  <a:pt x="42" y="0"/>
                </a:moveTo>
                <a:lnTo>
                  <a:pt x="39" y="3"/>
                </a:lnTo>
                <a:lnTo>
                  <a:pt x="0" y="30"/>
                </a:lnTo>
                <a:lnTo>
                  <a:pt x="32" y="76"/>
                </a:lnTo>
                <a:lnTo>
                  <a:pt x="71" y="49"/>
                </a:lnTo>
                <a:lnTo>
                  <a:pt x="68" y="51"/>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6" name="Freeform 28"/>
          <p:cNvSpPr>
            <a:spLocks/>
          </p:cNvSpPr>
          <p:nvPr/>
        </p:nvSpPr>
        <p:spPr bwMode="auto">
          <a:xfrm>
            <a:off x="3841552" y="4606925"/>
            <a:ext cx="62507" cy="58738"/>
          </a:xfrm>
          <a:custGeom>
            <a:avLst/>
            <a:gdLst>
              <a:gd name="T0" fmla="*/ 2147483647 w 71"/>
              <a:gd name="T1" fmla="*/ 0 h 74"/>
              <a:gd name="T2" fmla="*/ 2147483647 w 71"/>
              <a:gd name="T3" fmla="*/ 1000519279 h 74"/>
              <a:gd name="T4" fmla="*/ 0 w 71"/>
              <a:gd name="T5" fmla="*/ 2147483647 h 74"/>
              <a:gd name="T6" fmla="*/ 2147483647 w 71"/>
              <a:gd name="T7" fmla="*/ 2147483647 h 74"/>
              <a:gd name="T8" fmla="*/ 2147483647 w 71"/>
              <a:gd name="T9" fmla="*/ 2147483647 h 74"/>
              <a:gd name="T10" fmla="*/ 2147483647 w 71"/>
              <a:gd name="T11" fmla="*/ 2147483647 h 74"/>
              <a:gd name="T12" fmla="*/ 2147483647 w 71"/>
              <a:gd name="T13" fmla="*/ 0 h 74"/>
              <a:gd name="T14" fmla="*/ 0 60000 65536"/>
              <a:gd name="T15" fmla="*/ 0 60000 65536"/>
              <a:gd name="T16" fmla="*/ 0 60000 65536"/>
              <a:gd name="T17" fmla="*/ 0 60000 65536"/>
              <a:gd name="T18" fmla="*/ 0 60000 65536"/>
              <a:gd name="T19" fmla="*/ 0 60000 65536"/>
              <a:gd name="T20" fmla="*/ 0 60000 65536"/>
              <a:gd name="T21" fmla="*/ 0 w 71"/>
              <a:gd name="T22" fmla="*/ 0 h 74"/>
              <a:gd name="T23" fmla="*/ 71 w 7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4">
                <a:moveTo>
                  <a:pt x="46" y="0"/>
                </a:moveTo>
                <a:lnTo>
                  <a:pt x="45" y="2"/>
                </a:lnTo>
                <a:lnTo>
                  <a:pt x="0" y="23"/>
                </a:lnTo>
                <a:lnTo>
                  <a:pt x="26" y="74"/>
                </a:lnTo>
                <a:lnTo>
                  <a:pt x="71" y="52"/>
                </a:lnTo>
                <a:lnTo>
                  <a:pt x="69" y="53"/>
                </a:lnTo>
                <a:lnTo>
                  <a:pt x="4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7" name="Freeform 29"/>
          <p:cNvSpPr>
            <a:spLocks/>
          </p:cNvSpPr>
          <p:nvPr/>
        </p:nvSpPr>
        <p:spPr bwMode="auto">
          <a:xfrm>
            <a:off x="3882629" y="4591050"/>
            <a:ext cx="60722" cy="57150"/>
          </a:xfrm>
          <a:custGeom>
            <a:avLst/>
            <a:gdLst>
              <a:gd name="T0" fmla="*/ 2147483647 w 69"/>
              <a:gd name="T1" fmla="*/ 521568608 h 71"/>
              <a:gd name="T2" fmla="*/ 2147483647 w 69"/>
              <a:gd name="T3" fmla="*/ 0 h 71"/>
              <a:gd name="T4" fmla="*/ 0 w 69"/>
              <a:gd name="T5" fmla="*/ 2147483647 h 71"/>
              <a:gd name="T6" fmla="*/ 2147483647 w 69"/>
              <a:gd name="T7" fmla="*/ 2147483647 h 71"/>
              <a:gd name="T8" fmla="*/ 2147483647 w 69"/>
              <a:gd name="T9" fmla="*/ 2147483647 h 71"/>
              <a:gd name="T10" fmla="*/ 2147483647 w 69"/>
              <a:gd name="T11" fmla="*/ 2147483647 h 71"/>
              <a:gd name="T12" fmla="*/ 2147483647 w 69"/>
              <a:gd name="T13" fmla="*/ 521568608 h 71"/>
              <a:gd name="T14" fmla="*/ 0 60000 65536"/>
              <a:gd name="T15" fmla="*/ 0 60000 65536"/>
              <a:gd name="T16" fmla="*/ 0 60000 65536"/>
              <a:gd name="T17" fmla="*/ 0 60000 65536"/>
              <a:gd name="T18" fmla="*/ 0 60000 65536"/>
              <a:gd name="T19" fmla="*/ 0 60000 65536"/>
              <a:gd name="T20" fmla="*/ 0 60000 65536"/>
              <a:gd name="T21" fmla="*/ 0 w 69"/>
              <a:gd name="T22" fmla="*/ 0 h 71"/>
              <a:gd name="T23" fmla="*/ 69 w 69"/>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1">
                <a:moveTo>
                  <a:pt x="40" y="1"/>
                </a:moveTo>
                <a:lnTo>
                  <a:pt x="43" y="0"/>
                </a:lnTo>
                <a:lnTo>
                  <a:pt x="0" y="18"/>
                </a:lnTo>
                <a:lnTo>
                  <a:pt x="23" y="71"/>
                </a:lnTo>
                <a:lnTo>
                  <a:pt x="66" y="53"/>
                </a:lnTo>
                <a:lnTo>
                  <a:pt x="69" y="52"/>
                </a:lnTo>
                <a:lnTo>
                  <a:pt x="40"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8" name="Freeform 30"/>
          <p:cNvSpPr>
            <a:spLocks/>
          </p:cNvSpPr>
          <p:nvPr/>
        </p:nvSpPr>
        <p:spPr bwMode="auto">
          <a:xfrm>
            <a:off x="3916562" y="4572001"/>
            <a:ext cx="66079" cy="60325"/>
          </a:xfrm>
          <a:custGeom>
            <a:avLst/>
            <a:gdLst>
              <a:gd name="T0" fmla="*/ 2147483647 w 73"/>
              <a:gd name="T1" fmla="*/ 0 h 77"/>
              <a:gd name="T2" fmla="*/ 2147483647 w 73"/>
              <a:gd name="T3" fmla="*/ 480590472 h 77"/>
              <a:gd name="T4" fmla="*/ 0 w 73"/>
              <a:gd name="T5" fmla="*/ 2147483647 h 77"/>
              <a:gd name="T6" fmla="*/ 2147483647 w 73"/>
              <a:gd name="T7" fmla="*/ 2147483647 h 77"/>
              <a:gd name="T8" fmla="*/ 2147483647 w 73"/>
              <a:gd name="T9" fmla="*/ 2147483647 h 77"/>
              <a:gd name="T10" fmla="*/ 2147483647 w 73"/>
              <a:gd name="T11" fmla="*/ 2147483647 h 77"/>
              <a:gd name="T12" fmla="*/ 2147483647 w 73"/>
              <a:gd name="T13" fmla="*/ 0 h 77"/>
              <a:gd name="T14" fmla="*/ 0 60000 65536"/>
              <a:gd name="T15" fmla="*/ 0 60000 65536"/>
              <a:gd name="T16" fmla="*/ 0 60000 65536"/>
              <a:gd name="T17" fmla="*/ 0 60000 65536"/>
              <a:gd name="T18" fmla="*/ 0 60000 65536"/>
              <a:gd name="T19" fmla="*/ 0 60000 65536"/>
              <a:gd name="T20" fmla="*/ 0 60000 65536"/>
              <a:gd name="T21" fmla="*/ 0 w 73"/>
              <a:gd name="T22" fmla="*/ 0 h 77"/>
              <a:gd name="T23" fmla="*/ 73 w 73"/>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7">
                <a:moveTo>
                  <a:pt x="46" y="0"/>
                </a:moveTo>
                <a:lnTo>
                  <a:pt x="43" y="1"/>
                </a:lnTo>
                <a:lnTo>
                  <a:pt x="0" y="26"/>
                </a:lnTo>
                <a:lnTo>
                  <a:pt x="29" y="77"/>
                </a:lnTo>
                <a:lnTo>
                  <a:pt x="73" y="51"/>
                </a:lnTo>
                <a:lnTo>
                  <a:pt x="71" y="53"/>
                </a:lnTo>
                <a:lnTo>
                  <a:pt x="4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39" name="Freeform 31"/>
          <p:cNvSpPr>
            <a:spLocks/>
          </p:cNvSpPr>
          <p:nvPr/>
        </p:nvSpPr>
        <p:spPr bwMode="auto">
          <a:xfrm>
            <a:off x="3957638" y="4556125"/>
            <a:ext cx="62508" cy="57150"/>
          </a:xfrm>
          <a:custGeom>
            <a:avLst/>
            <a:gdLst>
              <a:gd name="T0" fmla="*/ 2147483647 w 70"/>
              <a:gd name="T1" fmla="*/ 959795106 h 73"/>
              <a:gd name="T2" fmla="*/ 2147483647 w 70"/>
              <a:gd name="T3" fmla="*/ 0 h 73"/>
              <a:gd name="T4" fmla="*/ 0 w 70"/>
              <a:gd name="T5" fmla="*/ 2147483647 h 73"/>
              <a:gd name="T6" fmla="*/ 2147483647 w 70"/>
              <a:gd name="T7" fmla="*/ 2147483647 h 73"/>
              <a:gd name="T8" fmla="*/ 2147483647 w 70"/>
              <a:gd name="T9" fmla="*/ 2147483647 h 73"/>
              <a:gd name="T10" fmla="*/ 2147483647 w 70"/>
              <a:gd name="T11" fmla="*/ 2147483647 h 73"/>
              <a:gd name="T12" fmla="*/ 2147483647 w 70"/>
              <a:gd name="T13" fmla="*/ 959795106 h 73"/>
              <a:gd name="T14" fmla="*/ 0 60000 65536"/>
              <a:gd name="T15" fmla="*/ 0 60000 65536"/>
              <a:gd name="T16" fmla="*/ 0 60000 65536"/>
              <a:gd name="T17" fmla="*/ 0 60000 65536"/>
              <a:gd name="T18" fmla="*/ 0 60000 65536"/>
              <a:gd name="T19" fmla="*/ 0 60000 65536"/>
              <a:gd name="T20" fmla="*/ 0 60000 65536"/>
              <a:gd name="T21" fmla="*/ 0 w 70"/>
              <a:gd name="T22" fmla="*/ 0 h 73"/>
              <a:gd name="T23" fmla="*/ 70 w 70"/>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3">
                <a:moveTo>
                  <a:pt x="38" y="2"/>
                </a:moveTo>
                <a:lnTo>
                  <a:pt x="41" y="0"/>
                </a:lnTo>
                <a:lnTo>
                  <a:pt x="0" y="20"/>
                </a:lnTo>
                <a:lnTo>
                  <a:pt x="25" y="73"/>
                </a:lnTo>
                <a:lnTo>
                  <a:pt x="66" y="53"/>
                </a:lnTo>
                <a:lnTo>
                  <a:pt x="70" y="51"/>
                </a:lnTo>
                <a:lnTo>
                  <a:pt x="38"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0" name="Freeform 32"/>
          <p:cNvSpPr>
            <a:spLocks/>
          </p:cNvSpPr>
          <p:nvPr/>
        </p:nvSpPr>
        <p:spPr bwMode="auto">
          <a:xfrm>
            <a:off x="3991572" y="4533901"/>
            <a:ext cx="75009" cy="61913"/>
          </a:xfrm>
          <a:custGeom>
            <a:avLst/>
            <a:gdLst>
              <a:gd name="T0" fmla="*/ 2147483647 w 83"/>
              <a:gd name="T1" fmla="*/ 2147483647 h 79"/>
              <a:gd name="T2" fmla="*/ 2147483647 w 83"/>
              <a:gd name="T3" fmla="*/ 0 h 79"/>
              <a:gd name="T4" fmla="*/ 0 w 83"/>
              <a:gd name="T5" fmla="*/ 2147483647 h 79"/>
              <a:gd name="T6" fmla="*/ 2147483647 w 83"/>
              <a:gd name="T7" fmla="*/ 2147483647 h 79"/>
              <a:gd name="T8" fmla="*/ 2147483647 w 83"/>
              <a:gd name="T9" fmla="*/ 2147483647 h 79"/>
              <a:gd name="T10" fmla="*/ 2147483647 w 83"/>
              <a:gd name="T11" fmla="*/ 2147483647 h 79"/>
              <a:gd name="T12" fmla="*/ 2147483647 w 83"/>
              <a:gd name="T13" fmla="*/ 2147483647 h 79"/>
              <a:gd name="T14" fmla="*/ 2147483647 w 83"/>
              <a:gd name="T15" fmla="*/ 2147483647 h 79"/>
              <a:gd name="T16" fmla="*/ 2147483647 w 83"/>
              <a:gd name="T17" fmla="*/ 2147483647 h 79"/>
              <a:gd name="T18" fmla="*/ 2147483647 w 83"/>
              <a:gd name="T19" fmla="*/ 2147483647 h 7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79"/>
              <a:gd name="T32" fmla="*/ 83 w 83"/>
              <a:gd name="T33" fmla="*/ 79 h 7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79">
                <a:moveTo>
                  <a:pt x="41" y="5"/>
                </a:moveTo>
                <a:lnTo>
                  <a:pt x="46" y="0"/>
                </a:lnTo>
                <a:lnTo>
                  <a:pt x="0" y="30"/>
                </a:lnTo>
                <a:lnTo>
                  <a:pt x="32" y="79"/>
                </a:lnTo>
                <a:lnTo>
                  <a:pt x="78" y="49"/>
                </a:lnTo>
                <a:lnTo>
                  <a:pt x="83" y="44"/>
                </a:lnTo>
                <a:lnTo>
                  <a:pt x="78" y="49"/>
                </a:lnTo>
                <a:lnTo>
                  <a:pt x="80" y="46"/>
                </a:lnTo>
                <a:lnTo>
                  <a:pt x="83" y="44"/>
                </a:lnTo>
                <a:lnTo>
                  <a:pt x="41" y="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1" name="Freeform 33"/>
          <p:cNvSpPr>
            <a:spLocks/>
          </p:cNvSpPr>
          <p:nvPr/>
        </p:nvSpPr>
        <p:spPr bwMode="auto">
          <a:xfrm>
            <a:off x="4029075" y="4505325"/>
            <a:ext cx="71438" cy="63500"/>
          </a:xfrm>
          <a:custGeom>
            <a:avLst/>
            <a:gdLst>
              <a:gd name="T0" fmla="*/ 2147483647 w 80"/>
              <a:gd name="T1" fmla="*/ 0 h 79"/>
              <a:gd name="T2" fmla="*/ 2147483647 w 80"/>
              <a:gd name="T3" fmla="*/ 519456525 h 79"/>
              <a:gd name="T4" fmla="*/ 0 w 80"/>
              <a:gd name="T5" fmla="*/ 2147483647 h 79"/>
              <a:gd name="T6" fmla="*/ 2147483647 w 80"/>
              <a:gd name="T7" fmla="*/ 2147483647 h 79"/>
              <a:gd name="T8" fmla="*/ 2147483647 w 80"/>
              <a:gd name="T9" fmla="*/ 2147483647 h 79"/>
              <a:gd name="T10" fmla="*/ 2147483647 w 80"/>
              <a:gd name="T11" fmla="*/ 2147483647 h 79"/>
              <a:gd name="T12" fmla="*/ 2147483647 w 80"/>
              <a:gd name="T13" fmla="*/ 0 h 79"/>
              <a:gd name="T14" fmla="*/ 0 60000 65536"/>
              <a:gd name="T15" fmla="*/ 0 60000 65536"/>
              <a:gd name="T16" fmla="*/ 0 60000 65536"/>
              <a:gd name="T17" fmla="*/ 0 60000 65536"/>
              <a:gd name="T18" fmla="*/ 0 60000 65536"/>
              <a:gd name="T19" fmla="*/ 0 60000 65536"/>
              <a:gd name="T20" fmla="*/ 0 60000 65536"/>
              <a:gd name="T21" fmla="*/ 0 w 80"/>
              <a:gd name="T22" fmla="*/ 0 h 79"/>
              <a:gd name="T23" fmla="*/ 80 w 80"/>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79">
                <a:moveTo>
                  <a:pt x="39" y="0"/>
                </a:moveTo>
                <a:lnTo>
                  <a:pt x="38" y="1"/>
                </a:lnTo>
                <a:lnTo>
                  <a:pt x="0" y="40"/>
                </a:lnTo>
                <a:lnTo>
                  <a:pt x="42" y="79"/>
                </a:lnTo>
                <a:lnTo>
                  <a:pt x="80" y="40"/>
                </a:lnTo>
                <a:lnTo>
                  <a:pt x="78" y="41"/>
                </a:lnTo>
                <a:lnTo>
                  <a:pt x="39"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2" name="Freeform 34"/>
          <p:cNvSpPr>
            <a:spLocks/>
          </p:cNvSpPr>
          <p:nvPr/>
        </p:nvSpPr>
        <p:spPr bwMode="auto">
          <a:xfrm>
            <a:off x="4064794" y="4471989"/>
            <a:ext cx="76796" cy="66675"/>
          </a:xfrm>
          <a:custGeom>
            <a:avLst/>
            <a:gdLst>
              <a:gd name="T0" fmla="*/ 2147483647 w 87"/>
              <a:gd name="T1" fmla="*/ 2000373825 h 84"/>
              <a:gd name="T2" fmla="*/ 2147483647 w 87"/>
              <a:gd name="T3" fmla="*/ 0 h 84"/>
              <a:gd name="T4" fmla="*/ 0 w 87"/>
              <a:gd name="T5" fmla="*/ 2147483647 h 84"/>
              <a:gd name="T6" fmla="*/ 2147483647 w 87"/>
              <a:gd name="T7" fmla="*/ 2147483647 h 84"/>
              <a:gd name="T8" fmla="*/ 2147483647 w 87"/>
              <a:gd name="T9" fmla="*/ 2147483647 h 84"/>
              <a:gd name="T10" fmla="*/ 2147483647 w 87"/>
              <a:gd name="T11" fmla="*/ 2147483647 h 84"/>
              <a:gd name="T12" fmla="*/ 2147483647 w 87"/>
              <a:gd name="T13" fmla="*/ 2000373825 h 84"/>
              <a:gd name="T14" fmla="*/ 0 60000 65536"/>
              <a:gd name="T15" fmla="*/ 0 60000 65536"/>
              <a:gd name="T16" fmla="*/ 0 60000 65536"/>
              <a:gd name="T17" fmla="*/ 0 60000 65536"/>
              <a:gd name="T18" fmla="*/ 0 60000 65536"/>
              <a:gd name="T19" fmla="*/ 0 60000 65536"/>
              <a:gd name="T20" fmla="*/ 0 60000 65536"/>
              <a:gd name="T21" fmla="*/ 0 w 87"/>
              <a:gd name="T22" fmla="*/ 0 h 84"/>
              <a:gd name="T23" fmla="*/ 87 w 87"/>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84">
                <a:moveTo>
                  <a:pt x="41" y="4"/>
                </a:moveTo>
                <a:lnTo>
                  <a:pt x="44" y="0"/>
                </a:lnTo>
                <a:lnTo>
                  <a:pt x="0" y="43"/>
                </a:lnTo>
                <a:lnTo>
                  <a:pt x="39" y="84"/>
                </a:lnTo>
                <a:lnTo>
                  <a:pt x="83" y="42"/>
                </a:lnTo>
                <a:lnTo>
                  <a:pt x="87" y="38"/>
                </a:lnTo>
                <a:lnTo>
                  <a:pt x="41" y="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3" name="Freeform 35"/>
          <p:cNvSpPr>
            <a:spLocks/>
          </p:cNvSpPr>
          <p:nvPr/>
        </p:nvSpPr>
        <p:spPr bwMode="auto">
          <a:xfrm>
            <a:off x="4100513" y="4430714"/>
            <a:ext cx="78581" cy="71437"/>
          </a:xfrm>
          <a:custGeom>
            <a:avLst/>
            <a:gdLst>
              <a:gd name="T0" fmla="*/ 2147483647 w 87"/>
              <a:gd name="T1" fmla="*/ 0 h 90"/>
              <a:gd name="T2" fmla="*/ 2147483647 w 87"/>
              <a:gd name="T3" fmla="*/ 500243942 h 90"/>
              <a:gd name="T4" fmla="*/ 0 w 87"/>
              <a:gd name="T5" fmla="*/ 2147483647 h 90"/>
              <a:gd name="T6" fmla="*/ 2147483647 w 87"/>
              <a:gd name="T7" fmla="*/ 2147483647 h 90"/>
              <a:gd name="T8" fmla="*/ 2147483647 w 87"/>
              <a:gd name="T9" fmla="*/ 2147483647 h 90"/>
              <a:gd name="T10" fmla="*/ 2147483647 w 87"/>
              <a:gd name="T11" fmla="*/ 2147483647 h 90"/>
              <a:gd name="T12" fmla="*/ 2147483647 w 87"/>
              <a:gd name="T13" fmla="*/ 0 h 90"/>
              <a:gd name="T14" fmla="*/ 0 60000 65536"/>
              <a:gd name="T15" fmla="*/ 0 60000 65536"/>
              <a:gd name="T16" fmla="*/ 0 60000 65536"/>
              <a:gd name="T17" fmla="*/ 0 60000 65536"/>
              <a:gd name="T18" fmla="*/ 0 60000 65536"/>
              <a:gd name="T19" fmla="*/ 0 60000 65536"/>
              <a:gd name="T20" fmla="*/ 0 60000 65536"/>
              <a:gd name="T21" fmla="*/ 0 w 87"/>
              <a:gd name="T22" fmla="*/ 0 h 90"/>
              <a:gd name="T23" fmla="*/ 87 w 87"/>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90">
                <a:moveTo>
                  <a:pt x="41" y="0"/>
                </a:moveTo>
                <a:lnTo>
                  <a:pt x="41" y="1"/>
                </a:lnTo>
                <a:lnTo>
                  <a:pt x="0" y="56"/>
                </a:lnTo>
                <a:lnTo>
                  <a:pt x="46" y="90"/>
                </a:lnTo>
                <a:lnTo>
                  <a:pt x="87" y="36"/>
                </a:lnTo>
                <a:lnTo>
                  <a:pt x="87" y="37"/>
                </a:lnTo>
                <a:lnTo>
                  <a:pt x="4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4" name="Freeform 36"/>
          <p:cNvSpPr>
            <a:spLocks/>
          </p:cNvSpPr>
          <p:nvPr/>
        </p:nvSpPr>
        <p:spPr bwMode="auto">
          <a:xfrm>
            <a:off x="4138018" y="4386263"/>
            <a:ext cx="80367" cy="74612"/>
          </a:xfrm>
          <a:custGeom>
            <a:avLst/>
            <a:gdLst>
              <a:gd name="T0" fmla="*/ 2147483647 w 91"/>
              <a:gd name="T1" fmla="*/ 516209139 h 93"/>
              <a:gd name="T2" fmla="*/ 2147483647 w 91"/>
              <a:gd name="T3" fmla="*/ 0 h 93"/>
              <a:gd name="T4" fmla="*/ 0 w 91"/>
              <a:gd name="T5" fmla="*/ 2147483647 h 93"/>
              <a:gd name="T6" fmla="*/ 2147483647 w 91"/>
              <a:gd name="T7" fmla="*/ 2147483647 h 93"/>
              <a:gd name="T8" fmla="*/ 2147483647 w 91"/>
              <a:gd name="T9" fmla="*/ 2147483647 h 93"/>
              <a:gd name="T10" fmla="*/ 2147483647 w 91"/>
              <a:gd name="T11" fmla="*/ 2147483647 h 93"/>
              <a:gd name="T12" fmla="*/ 2147483647 w 91"/>
              <a:gd name="T13" fmla="*/ 516209139 h 93"/>
              <a:gd name="T14" fmla="*/ 0 60000 65536"/>
              <a:gd name="T15" fmla="*/ 0 60000 65536"/>
              <a:gd name="T16" fmla="*/ 0 60000 65536"/>
              <a:gd name="T17" fmla="*/ 0 60000 65536"/>
              <a:gd name="T18" fmla="*/ 0 60000 65536"/>
              <a:gd name="T19" fmla="*/ 0 60000 65536"/>
              <a:gd name="T20" fmla="*/ 0 60000 65536"/>
              <a:gd name="T21" fmla="*/ 0 w 91"/>
              <a:gd name="T22" fmla="*/ 0 h 93"/>
              <a:gd name="T23" fmla="*/ 91 w 91"/>
              <a:gd name="T24" fmla="*/ 93 h 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 h="93">
                <a:moveTo>
                  <a:pt x="45" y="1"/>
                </a:moveTo>
                <a:lnTo>
                  <a:pt x="45" y="0"/>
                </a:lnTo>
                <a:lnTo>
                  <a:pt x="0" y="56"/>
                </a:lnTo>
                <a:lnTo>
                  <a:pt x="46" y="93"/>
                </a:lnTo>
                <a:lnTo>
                  <a:pt x="91" y="37"/>
                </a:lnTo>
                <a:lnTo>
                  <a:pt x="91" y="36"/>
                </a:lnTo>
                <a:lnTo>
                  <a:pt x="45"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5" name="Freeform 37"/>
          <p:cNvSpPr>
            <a:spLocks/>
          </p:cNvSpPr>
          <p:nvPr/>
        </p:nvSpPr>
        <p:spPr bwMode="auto">
          <a:xfrm>
            <a:off x="4177308" y="4343400"/>
            <a:ext cx="76795" cy="71438"/>
          </a:xfrm>
          <a:custGeom>
            <a:avLst/>
            <a:gdLst>
              <a:gd name="T0" fmla="*/ 2147483647 w 86"/>
              <a:gd name="T1" fmla="*/ 0 h 89"/>
              <a:gd name="T2" fmla="*/ 2147483647 w 86"/>
              <a:gd name="T3" fmla="*/ 517361220 h 89"/>
              <a:gd name="T4" fmla="*/ 0 w 86"/>
              <a:gd name="T5" fmla="*/ 2147483647 h 89"/>
              <a:gd name="T6" fmla="*/ 2147483647 w 86"/>
              <a:gd name="T7" fmla="*/ 2147483647 h 89"/>
              <a:gd name="T8" fmla="*/ 2147483647 w 86"/>
              <a:gd name="T9" fmla="*/ 2147483647 h 89"/>
              <a:gd name="T10" fmla="*/ 2147483647 w 86"/>
              <a:gd name="T11" fmla="*/ 2147483647 h 89"/>
              <a:gd name="T12" fmla="*/ 2147483647 w 86"/>
              <a:gd name="T13" fmla="*/ 0 h 89"/>
              <a:gd name="T14" fmla="*/ 0 60000 65536"/>
              <a:gd name="T15" fmla="*/ 0 60000 65536"/>
              <a:gd name="T16" fmla="*/ 0 60000 65536"/>
              <a:gd name="T17" fmla="*/ 0 60000 65536"/>
              <a:gd name="T18" fmla="*/ 0 60000 65536"/>
              <a:gd name="T19" fmla="*/ 0 60000 65536"/>
              <a:gd name="T20" fmla="*/ 0 60000 65536"/>
              <a:gd name="T21" fmla="*/ 0 w 86"/>
              <a:gd name="T22" fmla="*/ 0 h 89"/>
              <a:gd name="T23" fmla="*/ 86 w 86"/>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89">
                <a:moveTo>
                  <a:pt x="42" y="0"/>
                </a:moveTo>
                <a:lnTo>
                  <a:pt x="40" y="1"/>
                </a:lnTo>
                <a:lnTo>
                  <a:pt x="0" y="54"/>
                </a:lnTo>
                <a:lnTo>
                  <a:pt x="46" y="89"/>
                </a:lnTo>
                <a:lnTo>
                  <a:pt x="86" y="36"/>
                </a:lnTo>
                <a:lnTo>
                  <a:pt x="85" y="37"/>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6" name="Freeform 38"/>
          <p:cNvSpPr>
            <a:spLocks/>
          </p:cNvSpPr>
          <p:nvPr/>
        </p:nvSpPr>
        <p:spPr bwMode="auto">
          <a:xfrm>
            <a:off x="4214813" y="4305301"/>
            <a:ext cx="75009" cy="68263"/>
          </a:xfrm>
          <a:custGeom>
            <a:avLst/>
            <a:gdLst>
              <a:gd name="T0" fmla="*/ 2147483647 w 84"/>
              <a:gd name="T1" fmla="*/ 0 h 87"/>
              <a:gd name="T2" fmla="*/ 2147483647 w 84"/>
              <a:gd name="T3" fmla="*/ 483283209 h 87"/>
              <a:gd name="T4" fmla="*/ 0 w 84"/>
              <a:gd name="T5" fmla="*/ 2147483647 h 87"/>
              <a:gd name="T6" fmla="*/ 2147483647 w 84"/>
              <a:gd name="T7" fmla="*/ 2147483647 h 87"/>
              <a:gd name="T8" fmla="*/ 2147483647 w 84"/>
              <a:gd name="T9" fmla="*/ 2147483647 h 87"/>
              <a:gd name="T10" fmla="*/ 2147483647 w 84"/>
              <a:gd name="T11" fmla="*/ 2147483647 h 87"/>
              <a:gd name="T12" fmla="*/ 2147483647 w 84"/>
              <a:gd name="T13" fmla="*/ 0 h 87"/>
              <a:gd name="T14" fmla="*/ 0 60000 65536"/>
              <a:gd name="T15" fmla="*/ 0 60000 65536"/>
              <a:gd name="T16" fmla="*/ 0 60000 65536"/>
              <a:gd name="T17" fmla="*/ 0 60000 65536"/>
              <a:gd name="T18" fmla="*/ 0 60000 65536"/>
              <a:gd name="T19" fmla="*/ 0 60000 65536"/>
              <a:gd name="T20" fmla="*/ 0 60000 65536"/>
              <a:gd name="T21" fmla="*/ 0 w 84"/>
              <a:gd name="T22" fmla="*/ 0 h 87"/>
              <a:gd name="T23" fmla="*/ 84 w 8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87">
                <a:moveTo>
                  <a:pt x="40" y="0"/>
                </a:moveTo>
                <a:lnTo>
                  <a:pt x="40" y="1"/>
                </a:lnTo>
                <a:lnTo>
                  <a:pt x="0" y="50"/>
                </a:lnTo>
                <a:lnTo>
                  <a:pt x="43" y="87"/>
                </a:lnTo>
                <a:lnTo>
                  <a:pt x="84" y="38"/>
                </a:lnTo>
                <a:lnTo>
                  <a:pt x="84" y="39"/>
                </a:lnTo>
                <a:lnTo>
                  <a:pt x="4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7" name="Freeform 39"/>
          <p:cNvSpPr>
            <a:spLocks/>
          </p:cNvSpPr>
          <p:nvPr/>
        </p:nvSpPr>
        <p:spPr bwMode="auto">
          <a:xfrm>
            <a:off x="4250531" y="4265613"/>
            <a:ext cx="78581" cy="69850"/>
          </a:xfrm>
          <a:custGeom>
            <a:avLst/>
            <a:gdLst>
              <a:gd name="T0" fmla="*/ 2147483647 w 87"/>
              <a:gd name="T1" fmla="*/ 500250619 h 88"/>
              <a:gd name="T2" fmla="*/ 2147483647 w 87"/>
              <a:gd name="T3" fmla="*/ 0 h 88"/>
              <a:gd name="T4" fmla="*/ 0 w 87"/>
              <a:gd name="T5" fmla="*/ 2147483647 h 88"/>
              <a:gd name="T6" fmla="*/ 2147483647 w 87"/>
              <a:gd name="T7" fmla="*/ 2147483647 h 88"/>
              <a:gd name="T8" fmla="*/ 2147483647 w 87"/>
              <a:gd name="T9" fmla="*/ 2147483647 h 88"/>
              <a:gd name="T10" fmla="*/ 2147483647 w 87"/>
              <a:gd name="T11" fmla="*/ 2147483647 h 88"/>
              <a:gd name="T12" fmla="*/ 2147483647 w 87"/>
              <a:gd name="T13" fmla="*/ 500250619 h 88"/>
              <a:gd name="T14" fmla="*/ 0 60000 65536"/>
              <a:gd name="T15" fmla="*/ 0 60000 65536"/>
              <a:gd name="T16" fmla="*/ 0 60000 65536"/>
              <a:gd name="T17" fmla="*/ 0 60000 65536"/>
              <a:gd name="T18" fmla="*/ 0 60000 65536"/>
              <a:gd name="T19" fmla="*/ 0 60000 65536"/>
              <a:gd name="T20" fmla="*/ 0 60000 65536"/>
              <a:gd name="T21" fmla="*/ 0 w 87"/>
              <a:gd name="T22" fmla="*/ 0 h 88"/>
              <a:gd name="T23" fmla="*/ 87 w 87"/>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88">
                <a:moveTo>
                  <a:pt x="44" y="1"/>
                </a:moveTo>
                <a:lnTo>
                  <a:pt x="44" y="0"/>
                </a:lnTo>
                <a:lnTo>
                  <a:pt x="0" y="49"/>
                </a:lnTo>
                <a:lnTo>
                  <a:pt x="44" y="88"/>
                </a:lnTo>
                <a:lnTo>
                  <a:pt x="87" y="39"/>
                </a:lnTo>
                <a:lnTo>
                  <a:pt x="87" y="38"/>
                </a:lnTo>
                <a:lnTo>
                  <a:pt x="44"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8" name="Freeform 40"/>
          <p:cNvSpPr>
            <a:spLocks/>
          </p:cNvSpPr>
          <p:nvPr/>
        </p:nvSpPr>
        <p:spPr bwMode="auto">
          <a:xfrm>
            <a:off x="4289822" y="4225925"/>
            <a:ext cx="78581" cy="69850"/>
          </a:xfrm>
          <a:custGeom>
            <a:avLst/>
            <a:gdLst>
              <a:gd name="T0" fmla="*/ 2147483647 w 88"/>
              <a:gd name="T1" fmla="*/ 967057553 h 89"/>
              <a:gd name="T2" fmla="*/ 2147483647 w 88"/>
              <a:gd name="T3" fmla="*/ 0 h 89"/>
              <a:gd name="T4" fmla="*/ 0 w 88"/>
              <a:gd name="T5" fmla="*/ 2147483647 h 89"/>
              <a:gd name="T6" fmla="*/ 2147483647 w 88"/>
              <a:gd name="T7" fmla="*/ 2147483647 h 89"/>
              <a:gd name="T8" fmla="*/ 2147483647 w 88"/>
              <a:gd name="T9" fmla="*/ 2147483647 h 89"/>
              <a:gd name="T10" fmla="*/ 2147483647 w 88"/>
              <a:gd name="T11" fmla="*/ 2147483647 h 89"/>
              <a:gd name="T12" fmla="*/ 2147483647 w 88"/>
              <a:gd name="T13" fmla="*/ 967057553 h 89"/>
              <a:gd name="T14" fmla="*/ 0 60000 65536"/>
              <a:gd name="T15" fmla="*/ 0 60000 65536"/>
              <a:gd name="T16" fmla="*/ 0 60000 65536"/>
              <a:gd name="T17" fmla="*/ 0 60000 65536"/>
              <a:gd name="T18" fmla="*/ 0 60000 65536"/>
              <a:gd name="T19" fmla="*/ 0 60000 65536"/>
              <a:gd name="T20" fmla="*/ 0 60000 65536"/>
              <a:gd name="T21" fmla="*/ 0 w 88"/>
              <a:gd name="T22" fmla="*/ 0 h 89"/>
              <a:gd name="T23" fmla="*/ 88 w 88"/>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89">
                <a:moveTo>
                  <a:pt x="42" y="2"/>
                </a:moveTo>
                <a:lnTo>
                  <a:pt x="43" y="0"/>
                </a:lnTo>
                <a:lnTo>
                  <a:pt x="0" y="52"/>
                </a:lnTo>
                <a:lnTo>
                  <a:pt x="43" y="89"/>
                </a:lnTo>
                <a:lnTo>
                  <a:pt x="87" y="37"/>
                </a:lnTo>
                <a:lnTo>
                  <a:pt x="88" y="35"/>
                </a:lnTo>
                <a:lnTo>
                  <a:pt x="42"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49" name="Freeform 41"/>
          <p:cNvSpPr>
            <a:spLocks/>
          </p:cNvSpPr>
          <p:nvPr/>
        </p:nvSpPr>
        <p:spPr bwMode="auto">
          <a:xfrm>
            <a:off x="4327328" y="4178300"/>
            <a:ext cx="80367" cy="74613"/>
          </a:xfrm>
          <a:custGeom>
            <a:avLst/>
            <a:gdLst>
              <a:gd name="T0" fmla="*/ 2147483647 w 90"/>
              <a:gd name="T1" fmla="*/ 500257940 h 94"/>
              <a:gd name="T2" fmla="*/ 2147483647 w 90"/>
              <a:gd name="T3" fmla="*/ 0 h 94"/>
              <a:gd name="T4" fmla="*/ 0 w 90"/>
              <a:gd name="T5" fmla="*/ 2147483647 h 94"/>
              <a:gd name="T6" fmla="*/ 2147483647 w 90"/>
              <a:gd name="T7" fmla="*/ 2147483647 h 94"/>
              <a:gd name="T8" fmla="*/ 2147483647 w 90"/>
              <a:gd name="T9" fmla="*/ 2147483647 h 94"/>
              <a:gd name="T10" fmla="*/ 2147483647 w 90"/>
              <a:gd name="T11" fmla="*/ 2147483647 h 94"/>
              <a:gd name="T12" fmla="*/ 2147483647 w 90"/>
              <a:gd name="T13" fmla="*/ 500257940 h 94"/>
              <a:gd name="T14" fmla="*/ 0 60000 65536"/>
              <a:gd name="T15" fmla="*/ 0 60000 65536"/>
              <a:gd name="T16" fmla="*/ 0 60000 65536"/>
              <a:gd name="T17" fmla="*/ 0 60000 65536"/>
              <a:gd name="T18" fmla="*/ 0 60000 65536"/>
              <a:gd name="T19" fmla="*/ 0 60000 65536"/>
              <a:gd name="T20" fmla="*/ 0 60000 65536"/>
              <a:gd name="T21" fmla="*/ 0 w 90"/>
              <a:gd name="T22" fmla="*/ 0 h 94"/>
              <a:gd name="T23" fmla="*/ 90 w 90"/>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94">
                <a:moveTo>
                  <a:pt x="42" y="1"/>
                </a:moveTo>
                <a:lnTo>
                  <a:pt x="43" y="0"/>
                </a:lnTo>
                <a:lnTo>
                  <a:pt x="0" y="61"/>
                </a:lnTo>
                <a:lnTo>
                  <a:pt x="46" y="94"/>
                </a:lnTo>
                <a:lnTo>
                  <a:pt x="89" y="33"/>
                </a:lnTo>
                <a:lnTo>
                  <a:pt x="90" y="31"/>
                </a:lnTo>
                <a:lnTo>
                  <a:pt x="42"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0" name="Freeform 42"/>
          <p:cNvSpPr>
            <a:spLocks/>
          </p:cNvSpPr>
          <p:nvPr/>
        </p:nvSpPr>
        <p:spPr bwMode="auto">
          <a:xfrm>
            <a:off x="4364832" y="4121150"/>
            <a:ext cx="82153" cy="82550"/>
          </a:xfrm>
          <a:custGeom>
            <a:avLst/>
            <a:gdLst>
              <a:gd name="T0" fmla="*/ 2147483647 w 92"/>
              <a:gd name="T1" fmla="*/ 529886022 h 102"/>
              <a:gd name="T2" fmla="*/ 2147483647 w 92"/>
              <a:gd name="T3" fmla="*/ 0 h 102"/>
              <a:gd name="T4" fmla="*/ 0 w 92"/>
              <a:gd name="T5" fmla="*/ 2147483647 h 102"/>
              <a:gd name="T6" fmla="*/ 2147483647 w 92"/>
              <a:gd name="T7" fmla="*/ 2147483647 h 102"/>
              <a:gd name="T8" fmla="*/ 2147483647 w 92"/>
              <a:gd name="T9" fmla="*/ 2147483647 h 102"/>
              <a:gd name="T10" fmla="*/ 2147483647 w 92"/>
              <a:gd name="T11" fmla="*/ 2147483647 h 102"/>
              <a:gd name="T12" fmla="*/ 2147483647 w 92"/>
              <a:gd name="T13" fmla="*/ 529886022 h 102"/>
              <a:gd name="T14" fmla="*/ 0 60000 65536"/>
              <a:gd name="T15" fmla="*/ 0 60000 65536"/>
              <a:gd name="T16" fmla="*/ 0 60000 65536"/>
              <a:gd name="T17" fmla="*/ 0 60000 65536"/>
              <a:gd name="T18" fmla="*/ 0 60000 65536"/>
              <a:gd name="T19" fmla="*/ 0 60000 65536"/>
              <a:gd name="T20" fmla="*/ 0 60000 65536"/>
              <a:gd name="T21" fmla="*/ 0 w 92"/>
              <a:gd name="T22" fmla="*/ 0 h 102"/>
              <a:gd name="T23" fmla="*/ 92 w 92"/>
              <a:gd name="T24" fmla="*/ 102 h 1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2" h="102">
                <a:moveTo>
                  <a:pt x="41" y="1"/>
                </a:moveTo>
                <a:lnTo>
                  <a:pt x="42" y="0"/>
                </a:lnTo>
                <a:lnTo>
                  <a:pt x="0" y="72"/>
                </a:lnTo>
                <a:lnTo>
                  <a:pt x="48" y="102"/>
                </a:lnTo>
                <a:lnTo>
                  <a:pt x="91" y="30"/>
                </a:lnTo>
                <a:lnTo>
                  <a:pt x="92" y="29"/>
                </a:lnTo>
                <a:lnTo>
                  <a:pt x="41"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1" name="Freeform 43"/>
          <p:cNvSpPr>
            <a:spLocks/>
          </p:cNvSpPr>
          <p:nvPr/>
        </p:nvSpPr>
        <p:spPr bwMode="auto">
          <a:xfrm>
            <a:off x="4402337" y="4056063"/>
            <a:ext cx="85725" cy="88900"/>
          </a:xfrm>
          <a:custGeom>
            <a:avLst/>
            <a:gdLst>
              <a:gd name="T0" fmla="*/ 2147483647 w 97"/>
              <a:gd name="T1" fmla="*/ 1000502031 h 112"/>
              <a:gd name="T2" fmla="*/ 2147483647 w 97"/>
              <a:gd name="T3" fmla="*/ 0 h 112"/>
              <a:gd name="T4" fmla="*/ 0 w 97"/>
              <a:gd name="T5" fmla="*/ 2147483647 h 112"/>
              <a:gd name="T6" fmla="*/ 2147483647 w 97"/>
              <a:gd name="T7" fmla="*/ 2147483647 h 112"/>
              <a:gd name="T8" fmla="*/ 2147483647 w 97"/>
              <a:gd name="T9" fmla="*/ 2147483647 h 112"/>
              <a:gd name="T10" fmla="*/ 2147483647 w 97"/>
              <a:gd name="T11" fmla="*/ 2147483647 h 112"/>
              <a:gd name="T12" fmla="*/ 2147483647 w 97"/>
              <a:gd name="T13" fmla="*/ 1000502031 h 112"/>
              <a:gd name="T14" fmla="*/ 0 60000 65536"/>
              <a:gd name="T15" fmla="*/ 0 60000 65536"/>
              <a:gd name="T16" fmla="*/ 0 60000 65536"/>
              <a:gd name="T17" fmla="*/ 0 60000 65536"/>
              <a:gd name="T18" fmla="*/ 0 60000 65536"/>
              <a:gd name="T19" fmla="*/ 0 60000 65536"/>
              <a:gd name="T20" fmla="*/ 0 60000 65536"/>
              <a:gd name="T21" fmla="*/ 0 w 97"/>
              <a:gd name="T22" fmla="*/ 0 h 112"/>
              <a:gd name="T23" fmla="*/ 97 w 97"/>
              <a:gd name="T24" fmla="*/ 112 h 1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7" h="112">
                <a:moveTo>
                  <a:pt x="44" y="2"/>
                </a:moveTo>
                <a:lnTo>
                  <a:pt x="45" y="0"/>
                </a:lnTo>
                <a:lnTo>
                  <a:pt x="0" y="84"/>
                </a:lnTo>
                <a:lnTo>
                  <a:pt x="51" y="112"/>
                </a:lnTo>
                <a:lnTo>
                  <a:pt x="96" y="28"/>
                </a:lnTo>
                <a:lnTo>
                  <a:pt x="97" y="25"/>
                </a:lnTo>
                <a:lnTo>
                  <a:pt x="44"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2" name="Freeform 44"/>
          <p:cNvSpPr>
            <a:spLocks/>
          </p:cNvSpPr>
          <p:nvPr/>
        </p:nvSpPr>
        <p:spPr bwMode="auto">
          <a:xfrm>
            <a:off x="4441627" y="3979864"/>
            <a:ext cx="83939" cy="96837"/>
          </a:xfrm>
          <a:custGeom>
            <a:avLst/>
            <a:gdLst>
              <a:gd name="T0" fmla="*/ 2147483647 w 95"/>
              <a:gd name="T1" fmla="*/ 1025423799 h 121"/>
              <a:gd name="T2" fmla="*/ 2147483647 w 95"/>
              <a:gd name="T3" fmla="*/ 0 h 121"/>
              <a:gd name="T4" fmla="*/ 0 w 95"/>
              <a:gd name="T5" fmla="*/ 2147483647 h 121"/>
              <a:gd name="T6" fmla="*/ 2147483647 w 95"/>
              <a:gd name="T7" fmla="*/ 2147483647 h 121"/>
              <a:gd name="T8" fmla="*/ 2147483647 w 95"/>
              <a:gd name="T9" fmla="*/ 2147483647 h 121"/>
              <a:gd name="T10" fmla="*/ 2147483647 w 95"/>
              <a:gd name="T11" fmla="*/ 2147483647 h 121"/>
              <a:gd name="T12" fmla="*/ 2147483647 w 95"/>
              <a:gd name="T13" fmla="*/ 1025423799 h 121"/>
              <a:gd name="T14" fmla="*/ 0 60000 65536"/>
              <a:gd name="T15" fmla="*/ 0 60000 65536"/>
              <a:gd name="T16" fmla="*/ 0 60000 65536"/>
              <a:gd name="T17" fmla="*/ 0 60000 65536"/>
              <a:gd name="T18" fmla="*/ 0 60000 65536"/>
              <a:gd name="T19" fmla="*/ 0 60000 65536"/>
              <a:gd name="T20" fmla="*/ 0 60000 65536"/>
              <a:gd name="T21" fmla="*/ 0 w 95"/>
              <a:gd name="T22" fmla="*/ 0 h 121"/>
              <a:gd name="T23" fmla="*/ 95 w 95"/>
              <a:gd name="T24" fmla="*/ 121 h 1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 h="121">
                <a:moveTo>
                  <a:pt x="42" y="2"/>
                </a:moveTo>
                <a:lnTo>
                  <a:pt x="42" y="0"/>
                </a:lnTo>
                <a:lnTo>
                  <a:pt x="0" y="98"/>
                </a:lnTo>
                <a:lnTo>
                  <a:pt x="53" y="121"/>
                </a:lnTo>
                <a:lnTo>
                  <a:pt x="95" y="23"/>
                </a:lnTo>
                <a:lnTo>
                  <a:pt x="95" y="22"/>
                </a:lnTo>
                <a:lnTo>
                  <a:pt x="42"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3" name="Freeform 45"/>
          <p:cNvSpPr>
            <a:spLocks/>
          </p:cNvSpPr>
          <p:nvPr/>
        </p:nvSpPr>
        <p:spPr bwMode="auto">
          <a:xfrm>
            <a:off x="4477346" y="3897313"/>
            <a:ext cx="83939" cy="100012"/>
          </a:xfrm>
          <a:custGeom>
            <a:avLst/>
            <a:gdLst>
              <a:gd name="T0" fmla="*/ 2147483647 w 93"/>
              <a:gd name="T1" fmla="*/ 0 h 125"/>
              <a:gd name="T2" fmla="*/ 2147483647 w 93"/>
              <a:gd name="T3" fmla="*/ 0 h 125"/>
              <a:gd name="T4" fmla="*/ 0 w 93"/>
              <a:gd name="T5" fmla="*/ 2147483647 h 125"/>
              <a:gd name="T6" fmla="*/ 2147483647 w 93"/>
              <a:gd name="T7" fmla="*/ 2147483647 h 125"/>
              <a:gd name="T8" fmla="*/ 2147483647 w 93"/>
              <a:gd name="T9" fmla="*/ 2147483647 h 125"/>
              <a:gd name="T10" fmla="*/ 2147483647 w 93"/>
              <a:gd name="T11" fmla="*/ 2147483647 h 125"/>
              <a:gd name="T12" fmla="*/ 2147483647 w 93"/>
              <a:gd name="T13" fmla="*/ 0 h 125"/>
              <a:gd name="T14" fmla="*/ 0 60000 65536"/>
              <a:gd name="T15" fmla="*/ 0 60000 65536"/>
              <a:gd name="T16" fmla="*/ 0 60000 65536"/>
              <a:gd name="T17" fmla="*/ 0 60000 65536"/>
              <a:gd name="T18" fmla="*/ 0 60000 65536"/>
              <a:gd name="T19" fmla="*/ 0 60000 65536"/>
              <a:gd name="T20" fmla="*/ 0 60000 65536"/>
              <a:gd name="T21" fmla="*/ 0 w 93"/>
              <a:gd name="T22" fmla="*/ 0 h 125"/>
              <a:gd name="T23" fmla="*/ 93 w 93"/>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25">
                <a:moveTo>
                  <a:pt x="40" y="0"/>
                </a:moveTo>
                <a:lnTo>
                  <a:pt x="40" y="0"/>
                </a:lnTo>
                <a:lnTo>
                  <a:pt x="0" y="105"/>
                </a:lnTo>
                <a:lnTo>
                  <a:pt x="53" y="125"/>
                </a:lnTo>
                <a:lnTo>
                  <a:pt x="93" y="20"/>
                </a:lnTo>
                <a:lnTo>
                  <a:pt x="4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4" name="Freeform 46"/>
          <p:cNvSpPr>
            <a:spLocks/>
          </p:cNvSpPr>
          <p:nvPr/>
        </p:nvSpPr>
        <p:spPr bwMode="auto">
          <a:xfrm>
            <a:off x="4513065" y="3806825"/>
            <a:ext cx="87510" cy="107950"/>
          </a:xfrm>
          <a:custGeom>
            <a:avLst/>
            <a:gdLst>
              <a:gd name="T0" fmla="*/ 2147483647 w 97"/>
              <a:gd name="T1" fmla="*/ 0 h 134"/>
              <a:gd name="T2" fmla="*/ 2147483647 w 97"/>
              <a:gd name="T3" fmla="*/ 0 h 134"/>
              <a:gd name="T4" fmla="*/ 0 w 97"/>
              <a:gd name="T5" fmla="*/ 2147483647 h 134"/>
              <a:gd name="T6" fmla="*/ 2147483647 w 97"/>
              <a:gd name="T7" fmla="*/ 2147483647 h 134"/>
              <a:gd name="T8" fmla="*/ 2147483647 w 97"/>
              <a:gd name="T9" fmla="*/ 2147483647 h 134"/>
              <a:gd name="T10" fmla="*/ 2147483647 w 97"/>
              <a:gd name="T11" fmla="*/ 2147483647 h 134"/>
              <a:gd name="T12" fmla="*/ 2147483647 w 97"/>
              <a:gd name="T13" fmla="*/ 0 h 134"/>
              <a:gd name="T14" fmla="*/ 0 60000 65536"/>
              <a:gd name="T15" fmla="*/ 0 60000 65536"/>
              <a:gd name="T16" fmla="*/ 0 60000 65536"/>
              <a:gd name="T17" fmla="*/ 0 60000 65536"/>
              <a:gd name="T18" fmla="*/ 0 60000 65536"/>
              <a:gd name="T19" fmla="*/ 0 60000 65536"/>
              <a:gd name="T20" fmla="*/ 0 60000 65536"/>
              <a:gd name="T21" fmla="*/ 0 w 97"/>
              <a:gd name="T22" fmla="*/ 0 h 134"/>
              <a:gd name="T23" fmla="*/ 97 w 97"/>
              <a:gd name="T24" fmla="*/ 134 h 1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7" h="134">
                <a:moveTo>
                  <a:pt x="44" y="0"/>
                </a:moveTo>
                <a:lnTo>
                  <a:pt x="44" y="0"/>
                </a:lnTo>
                <a:lnTo>
                  <a:pt x="0" y="114"/>
                </a:lnTo>
                <a:lnTo>
                  <a:pt x="53" y="134"/>
                </a:lnTo>
                <a:lnTo>
                  <a:pt x="97" y="20"/>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5" name="Freeform 47"/>
          <p:cNvSpPr>
            <a:spLocks/>
          </p:cNvSpPr>
          <p:nvPr/>
        </p:nvSpPr>
        <p:spPr bwMode="auto">
          <a:xfrm>
            <a:off x="4552356" y="3717926"/>
            <a:ext cx="87510" cy="106363"/>
          </a:xfrm>
          <a:custGeom>
            <a:avLst/>
            <a:gdLst>
              <a:gd name="T0" fmla="*/ 2147483647 w 96"/>
              <a:gd name="T1" fmla="*/ 0 h 132"/>
              <a:gd name="T2" fmla="*/ 2147483647 w 96"/>
              <a:gd name="T3" fmla="*/ 523321270 h 132"/>
              <a:gd name="T4" fmla="*/ 0 w 96"/>
              <a:gd name="T5" fmla="*/ 2147483647 h 132"/>
              <a:gd name="T6" fmla="*/ 2147483647 w 96"/>
              <a:gd name="T7" fmla="*/ 2147483647 h 132"/>
              <a:gd name="T8" fmla="*/ 2147483647 w 96"/>
              <a:gd name="T9" fmla="*/ 2147483647 h 132"/>
              <a:gd name="T10" fmla="*/ 2147483647 w 96"/>
              <a:gd name="T11" fmla="*/ 2147483647 h 132"/>
              <a:gd name="T12" fmla="*/ 2147483647 w 96"/>
              <a:gd name="T13" fmla="*/ 0 h 132"/>
              <a:gd name="T14" fmla="*/ 0 60000 65536"/>
              <a:gd name="T15" fmla="*/ 0 60000 65536"/>
              <a:gd name="T16" fmla="*/ 0 60000 65536"/>
              <a:gd name="T17" fmla="*/ 0 60000 65536"/>
              <a:gd name="T18" fmla="*/ 0 60000 65536"/>
              <a:gd name="T19" fmla="*/ 0 60000 65536"/>
              <a:gd name="T20" fmla="*/ 0 60000 65536"/>
              <a:gd name="T21" fmla="*/ 0 w 96"/>
              <a:gd name="T22" fmla="*/ 0 h 132"/>
              <a:gd name="T23" fmla="*/ 96 w 96"/>
              <a:gd name="T24" fmla="*/ 132 h 1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132">
                <a:moveTo>
                  <a:pt x="43" y="0"/>
                </a:moveTo>
                <a:lnTo>
                  <a:pt x="43" y="1"/>
                </a:lnTo>
                <a:lnTo>
                  <a:pt x="0" y="112"/>
                </a:lnTo>
                <a:lnTo>
                  <a:pt x="53" y="132"/>
                </a:lnTo>
                <a:lnTo>
                  <a:pt x="96" y="22"/>
                </a:lnTo>
                <a:lnTo>
                  <a:pt x="96" y="23"/>
                </a:lnTo>
                <a:lnTo>
                  <a:pt x="43"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6" name="Freeform 48"/>
          <p:cNvSpPr>
            <a:spLocks/>
          </p:cNvSpPr>
          <p:nvPr/>
        </p:nvSpPr>
        <p:spPr bwMode="auto">
          <a:xfrm>
            <a:off x="4591647" y="3641725"/>
            <a:ext cx="87510" cy="95250"/>
          </a:xfrm>
          <a:custGeom>
            <a:avLst/>
            <a:gdLst>
              <a:gd name="T0" fmla="*/ 2147483647 w 97"/>
              <a:gd name="T1" fmla="*/ 0 h 120"/>
              <a:gd name="T2" fmla="*/ 2147483647 w 97"/>
              <a:gd name="T3" fmla="*/ 500251413 h 120"/>
              <a:gd name="T4" fmla="*/ 0 w 97"/>
              <a:gd name="T5" fmla="*/ 2147483647 h 120"/>
              <a:gd name="T6" fmla="*/ 2147483647 w 97"/>
              <a:gd name="T7" fmla="*/ 2147483647 h 120"/>
              <a:gd name="T8" fmla="*/ 2147483647 w 97"/>
              <a:gd name="T9" fmla="*/ 2147483647 h 120"/>
              <a:gd name="T10" fmla="*/ 2147483647 w 97"/>
              <a:gd name="T11" fmla="*/ 2147483647 h 120"/>
              <a:gd name="T12" fmla="*/ 2147483647 w 97"/>
              <a:gd name="T13" fmla="*/ 0 h 120"/>
              <a:gd name="T14" fmla="*/ 0 60000 65536"/>
              <a:gd name="T15" fmla="*/ 0 60000 65536"/>
              <a:gd name="T16" fmla="*/ 0 60000 65536"/>
              <a:gd name="T17" fmla="*/ 0 60000 65536"/>
              <a:gd name="T18" fmla="*/ 0 60000 65536"/>
              <a:gd name="T19" fmla="*/ 0 60000 65536"/>
              <a:gd name="T20" fmla="*/ 0 60000 65536"/>
              <a:gd name="T21" fmla="*/ 0 w 97"/>
              <a:gd name="T22" fmla="*/ 0 h 120"/>
              <a:gd name="T23" fmla="*/ 97 w 97"/>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7" h="120">
                <a:moveTo>
                  <a:pt x="45" y="0"/>
                </a:moveTo>
                <a:lnTo>
                  <a:pt x="44" y="1"/>
                </a:lnTo>
                <a:lnTo>
                  <a:pt x="0" y="97"/>
                </a:lnTo>
                <a:lnTo>
                  <a:pt x="53" y="120"/>
                </a:lnTo>
                <a:lnTo>
                  <a:pt x="97" y="24"/>
                </a:lnTo>
                <a:lnTo>
                  <a:pt x="96" y="26"/>
                </a:lnTo>
                <a:lnTo>
                  <a:pt x="45"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7" name="Freeform 49"/>
          <p:cNvSpPr>
            <a:spLocks/>
          </p:cNvSpPr>
          <p:nvPr/>
        </p:nvSpPr>
        <p:spPr bwMode="auto">
          <a:xfrm>
            <a:off x="4632722" y="3571875"/>
            <a:ext cx="80368" cy="90488"/>
          </a:xfrm>
          <a:custGeom>
            <a:avLst/>
            <a:gdLst>
              <a:gd name="T0" fmla="*/ 2147483647 w 91"/>
              <a:gd name="T1" fmla="*/ 0 h 113"/>
              <a:gd name="T2" fmla="*/ 2147483647 w 91"/>
              <a:gd name="T3" fmla="*/ 2147483647 h 113"/>
              <a:gd name="T4" fmla="*/ 0 w 91"/>
              <a:gd name="T5" fmla="*/ 2147483647 h 113"/>
              <a:gd name="T6" fmla="*/ 2147483647 w 91"/>
              <a:gd name="T7" fmla="*/ 2147483647 h 113"/>
              <a:gd name="T8" fmla="*/ 2147483647 w 91"/>
              <a:gd name="T9" fmla="*/ 2147483647 h 113"/>
              <a:gd name="T10" fmla="*/ 2147483647 w 91"/>
              <a:gd name="T11" fmla="*/ 2147483647 h 113"/>
              <a:gd name="T12" fmla="*/ 2147483647 w 91"/>
              <a:gd name="T13" fmla="*/ 0 h 113"/>
              <a:gd name="T14" fmla="*/ 2147483647 w 91"/>
              <a:gd name="T15" fmla="*/ 1027277432 h 113"/>
              <a:gd name="T16" fmla="*/ 2147483647 w 91"/>
              <a:gd name="T17" fmla="*/ 2147483647 h 113"/>
              <a:gd name="T18" fmla="*/ 2147483647 w 91"/>
              <a:gd name="T19" fmla="*/ 0 h 1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1"/>
              <a:gd name="T31" fmla="*/ 0 h 113"/>
              <a:gd name="T32" fmla="*/ 91 w 91"/>
              <a:gd name="T33" fmla="*/ 113 h 1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1" h="113">
                <a:moveTo>
                  <a:pt x="44" y="0"/>
                </a:moveTo>
                <a:lnTo>
                  <a:pt x="41" y="5"/>
                </a:lnTo>
                <a:lnTo>
                  <a:pt x="0" y="87"/>
                </a:lnTo>
                <a:lnTo>
                  <a:pt x="51" y="113"/>
                </a:lnTo>
                <a:lnTo>
                  <a:pt x="91" y="31"/>
                </a:lnTo>
                <a:lnTo>
                  <a:pt x="88" y="36"/>
                </a:lnTo>
                <a:lnTo>
                  <a:pt x="44" y="0"/>
                </a:lnTo>
                <a:lnTo>
                  <a:pt x="42" y="2"/>
                </a:lnTo>
                <a:lnTo>
                  <a:pt x="41" y="5"/>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8" name="Freeform 50"/>
          <p:cNvSpPr>
            <a:spLocks/>
          </p:cNvSpPr>
          <p:nvPr/>
        </p:nvSpPr>
        <p:spPr bwMode="auto">
          <a:xfrm>
            <a:off x="4672012" y="3524250"/>
            <a:ext cx="80368" cy="77788"/>
          </a:xfrm>
          <a:custGeom>
            <a:avLst/>
            <a:gdLst>
              <a:gd name="T0" fmla="*/ 2147483647 w 90"/>
              <a:gd name="T1" fmla="*/ 0 h 96"/>
              <a:gd name="T2" fmla="*/ 2147483647 w 90"/>
              <a:gd name="T3" fmla="*/ 1596127921 h 96"/>
              <a:gd name="T4" fmla="*/ 0 w 90"/>
              <a:gd name="T5" fmla="*/ 2147483647 h 96"/>
              <a:gd name="T6" fmla="*/ 2147483647 w 90"/>
              <a:gd name="T7" fmla="*/ 2147483647 h 96"/>
              <a:gd name="T8" fmla="*/ 2147483647 w 90"/>
              <a:gd name="T9" fmla="*/ 2147483647 h 96"/>
              <a:gd name="T10" fmla="*/ 2147483647 w 90"/>
              <a:gd name="T11" fmla="*/ 2147483647 h 96"/>
              <a:gd name="T12" fmla="*/ 2147483647 w 90"/>
              <a:gd name="T13" fmla="*/ 0 h 96"/>
              <a:gd name="T14" fmla="*/ 2147483647 w 90"/>
              <a:gd name="T15" fmla="*/ 531823591 h 96"/>
              <a:gd name="T16" fmla="*/ 2147483647 w 90"/>
              <a:gd name="T17" fmla="*/ 1596127921 h 96"/>
              <a:gd name="T18" fmla="*/ 2147483647 w 90"/>
              <a:gd name="T19" fmla="*/ 0 h 9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96"/>
              <a:gd name="T32" fmla="*/ 90 w 90"/>
              <a:gd name="T33" fmla="*/ 96 h 9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96">
                <a:moveTo>
                  <a:pt x="50" y="0"/>
                </a:moveTo>
                <a:lnTo>
                  <a:pt x="46" y="3"/>
                </a:lnTo>
                <a:lnTo>
                  <a:pt x="0" y="60"/>
                </a:lnTo>
                <a:lnTo>
                  <a:pt x="44" y="96"/>
                </a:lnTo>
                <a:lnTo>
                  <a:pt x="90" y="40"/>
                </a:lnTo>
                <a:lnTo>
                  <a:pt x="87" y="43"/>
                </a:lnTo>
                <a:lnTo>
                  <a:pt x="50" y="0"/>
                </a:lnTo>
                <a:lnTo>
                  <a:pt x="47" y="1"/>
                </a:lnTo>
                <a:lnTo>
                  <a:pt x="46" y="3"/>
                </a:lnTo>
                <a:lnTo>
                  <a:pt x="5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59" name="Freeform 51"/>
          <p:cNvSpPr>
            <a:spLocks/>
          </p:cNvSpPr>
          <p:nvPr/>
        </p:nvSpPr>
        <p:spPr bwMode="auto">
          <a:xfrm>
            <a:off x="4714875" y="3494089"/>
            <a:ext cx="67866" cy="65087"/>
          </a:xfrm>
          <a:custGeom>
            <a:avLst/>
            <a:gdLst>
              <a:gd name="T0" fmla="*/ 2147483647 w 76"/>
              <a:gd name="T1" fmla="*/ 0 h 82"/>
              <a:gd name="T2" fmla="*/ 2147483647 w 76"/>
              <a:gd name="T3" fmla="*/ 2147483647 h 82"/>
              <a:gd name="T4" fmla="*/ 0 w 76"/>
              <a:gd name="T5" fmla="*/ 2147483647 h 82"/>
              <a:gd name="T6" fmla="*/ 2147483647 w 76"/>
              <a:gd name="T7" fmla="*/ 2147483647 h 82"/>
              <a:gd name="T8" fmla="*/ 2147483647 w 76"/>
              <a:gd name="T9" fmla="*/ 2147483647 h 82"/>
              <a:gd name="T10" fmla="*/ 2147483647 w 76"/>
              <a:gd name="T11" fmla="*/ 2147483647 h 82"/>
              <a:gd name="T12" fmla="*/ 2147483647 w 76"/>
              <a:gd name="T13" fmla="*/ 0 h 82"/>
              <a:gd name="T14" fmla="*/ 2147483647 w 76"/>
              <a:gd name="T15" fmla="*/ 500243601 h 82"/>
              <a:gd name="T16" fmla="*/ 2147483647 w 76"/>
              <a:gd name="T17" fmla="*/ 2147483647 h 82"/>
              <a:gd name="T18" fmla="*/ 2147483647 w 76"/>
              <a:gd name="T19" fmla="*/ 0 h 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
              <a:gd name="T31" fmla="*/ 0 h 82"/>
              <a:gd name="T32" fmla="*/ 76 w 76"/>
              <a:gd name="T33" fmla="*/ 82 h 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 h="82">
                <a:moveTo>
                  <a:pt x="54" y="0"/>
                </a:moveTo>
                <a:lnTo>
                  <a:pt x="39" y="6"/>
                </a:lnTo>
                <a:lnTo>
                  <a:pt x="0" y="39"/>
                </a:lnTo>
                <a:lnTo>
                  <a:pt x="37" y="82"/>
                </a:lnTo>
                <a:lnTo>
                  <a:pt x="76" y="50"/>
                </a:lnTo>
                <a:lnTo>
                  <a:pt x="61" y="57"/>
                </a:lnTo>
                <a:lnTo>
                  <a:pt x="54" y="0"/>
                </a:lnTo>
                <a:lnTo>
                  <a:pt x="46" y="1"/>
                </a:lnTo>
                <a:lnTo>
                  <a:pt x="39" y="6"/>
                </a:lnTo>
                <a:lnTo>
                  <a:pt x="5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0" name="Freeform 52"/>
          <p:cNvSpPr>
            <a:spLocks/>
          </p:cNvSpPr>
          <p:nvPr/>
        </p:nvSpPr>
        <p:spPr bwMode="auto">
          <a:xfrm>
            <a:off x="4763097" y="3489325"/>
            <a:ext cx="46434" cy="50800"/>
          </a:xfrm>
          <a:custGeom>
            <a:avLst/>
            <a:gdLst>
              <a:gd name="T0" fmla="*/ 2147483647 w 51"/>
              <a:gd name="T1" fmla="*/ 0 h 63"/>
              <a:gd name="T2" fmla="*/ 2147483647 w 51"/>
              <a:gd name="T3" fmla="*/ 0 h 63"/>
              <a:gd name="T4" fmla="*/ 0 w 51"/>
              <a:gd name="T5" fmla="*/ 2147483647 h 63"/>
              <a:gd name="T6" fmla="*/ 2147483647 w 51"/>
              <a:gd name="T7" fmla="*/ 2147483647 h 63"/>
              <a:gd name="T8" fmla="*/ 2147483647 w 51"/>
              <a:gd name="T9" fmla="*/ 2147483647 h 63"/>
              <a:gd name="T10" fmla="*/ 2147483647 w 51"/>
              <a:gd name="T11" fmla="*/ 2147483647 h 63"/>
              <a:gd name="T12" fmla="*/ 2147483647 w 51"/>
              <a:gd name="T13" fmla="*/ 0 h 63"/>
              <a:gd name="T14" fmla="*/ 2147483647 w 51"/>
              <a:gd name="T15" fmla="*/ 0 h 63"/>
              <a:gd name="T16" fmla="*/ 2147483647 w 51"/>
              <a:gd name="T17" fmla="*/ 0 h 63"/>
              <a:gd name="T18" fmla="*/ 2147483647 w 51"/>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63"/>
              <a:gd name="T32" fmla="*/ 51 w 51"/>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63">
                <a:moveTo>
                  <a:pt x="51" y="0"/>
                </a:moveTo>
                <a:lnTo>
                  <a:pt x="44" y="0"/>
                </a:lnTo>
                <a:lnTo>
                  <a:pt x="0" y="6"/>
                </a:lnTo>
                <a:lnTo>
                  <a:pt x="7" y="63"/>
                </a:lnTo>
                <a:lnTo>
                  <a:pt x="51" y="57"/>
                </a:lnTo>
                <a:lnTo>
                  <a:pt x="44" y="57"/>
                </a:lnTo>
                <a:lnTo>
                  <a:pt x="51" y="0"/>
                </a:lnTo>
                <a:lnTo>
                  <a:pt x="47" y="0"/>
                </a:lnTo>
                <a:lnTo>
                  <a:pt x="44" y="0"/>
                </a:lnTo>
                <a:lnTo>
                  <a:pt x="5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1" name="Freeform 53"/>
          <p:cNvSpPr>
            <a:spLocks/>
          </p:cNvSpPr>
          <p:nvPr/>
        </p:nvSpPr>
        <p:spPr bwMode="auto">
          <a:xfrm>
            <a:off x="4802386" y="3489325"/>
            <a:ext cx="55364" cy="50800"/>
          </a:xfrm>
          <a:custGeom>
            <a:avLst/>
            <a:gdLst>
              <a:gd name="T0" fmla="*/ 2147483647 w 61"/>
              <a:gd name="T1" fmla="*/ 2147483647 h 63"/>
              <a:gd name="T2" fmla="*/ 2147483647 w 61"/>
              <a:gd name="T3" fmla="*/ 2147483647 h 63"/>
              <a:gd name="T4" fmla="*/ 2147483647 w 61"/>
              <a:gd name="T5" fmla="*/ 0 h 63"/>
              <a:gd name="T6" fmla="*/ 0 w 61"/>
              <a:gd name="T7" fmla="*/ 2147483647 h 63"/>
              <a:gd name="T8" fmla="*/ 2147483647 w 61"/>
              <a:gd name="T9" fmla="*/ 2147483647 h 63"/>
              <a:gd name="T10" fmla="*/ 2147483647 w 61"/>
              <a:gd name="T11" fmla="*/ 2147483647 h 63"/>
              <a:gd name="T12" fmla="*/ 2147483647 w 61"/>
              <a:gd name="T13" fmla="*/ 2147483647 h 63"/>
              <a:gd name="T14" fmla="*/ 2147483647 w 61"/>
              <a:gd name="T15" fmla="*/ 2147483647 h 63"/>
              <a:gd name="T16" fmla="*/ 2147483647 w 61"/>
              <a:gd name="T17" fmla="*/ 2147483647 h 63"/>
              <a:gd name="T18" fmla="*/ 2147483647 w 61"/>
              <a:gd name="T19" fmla="*/ 2147483647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3"/>
              <a:gd name="T32" fmla="*/ 61 w 61"/>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3">
                <a:moveTo>
                  <a:pt x="61" y="10"/>
                </a:moveTo>
                <a:lnTo>
                  <a:pt x="48" y="6"/>
                </a:lnTo>
                <a:lnTo>
                  <a:pt x="7" y="0"/>
                </a:lnTo>
                <a:lnTo>
                  <a:pt x="0" y="57"/>
                </a:lnTo>
                <a:lnTo>
                  <a:pt x="41" y="63"/>
                </a:lnTo>
                <a:lnTo>
                  <a:pt x="28" y="59"/>
                </a:lnTo>
                <a:lnTo>
                  <a:pt x="61" y="10"/>
                </a:lnTo>
                <a:lnTo>
                  <a:pt x="55" y="7"/>
                </a:lnTo>
                <a:lnTo>
                  <a:pt x="48" y="6"/>
                </a:lnTo>
                <a:lnTo>
                  <a:pt x="61"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2" name="Freeform 54"/>
          <p:cNvSpPr>
            <a:spLocks/>
          </p:cNvSpPr>
          <p:nvPr/>
        </p:nvSpPr>
        <p:spPr bwMode="auto">
          <a:xfrm>
            <a:off x="4829175" y="3497263"/>
            <a:ext cx="73224" cy="61912"/>
          </a:xfrm>
          <a:custGeom>
            <a:avLst/>
            <a:gdLst>
              <a:gd name="T0" fmla="*/ 2147483647 w 83"/>
              <a:gd name="T1" fmla="*/ 2147483647 h 78"/>
              <a:gd name="T2" fmla="*/ 2147483647 w 83"/>
              <a:gd name="T3" fmla="*/ 2147483647 h 78"/>
              <a:gd name="T4" fmla="*/ 2147483647 w 83"/>
              <a:gd name="T5" fmla="*/ 0 h 78"/>
              <a:gd name="T6" fmla="*/ 0 w 83"/>
              <a:gd name="T7" fmla="*/ 2147483647 h 78"/>
              <a:gd name="T8" fmla="*/ 2147483647 w 83"/>
              <a:gd name="T9" fmla="*/ 2147483647 h 78"/>
              <a:gd name="T10" fmla="*/ 2147483647 w 83"/>
              <a:gd name="T11" fmla="*/ 2147483647 h 78"/>
              <a:gd name="T12" fmla="*/ 2147483647 w 83"/>
              <a:gd name="T13" fmla="*/ 2147483647 h 78"/>
              <a:gd name="T14" fmla="*/ 2147483647 w 83"/>
              <a:gd name="T15" fmla="*/ 2147483647 h 78"/>
              <a:gd name="T16" fmla="*/ 2147483647 w 83"/>
              <a:gd name="T17" fmla="*/ 2147483647 h 78"/>
              <a:gd name="T18" fmla="*/ 2147483647 w 83"/>
              <a:gd name="T19" fmla="*/ 2147483647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78"/>
              <a:gd name="T32" fmla="*/ 83 w 83"/>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78">
                <a:moveTo>
                  <a:pt x="83" y="36"/>
                </a:moveTo>
                <a:lnTo>
                  <a:pt x="78" y="30"/>
                </a:lnTo>
                <a:lnTo>
                  <a:pt x="33" y="0"/>
                </a:lnTo>
                <a:lnTo>
                  <a:pt x="0" y="49"/>
                </a:lnTo>
                <a:lnTo>
                  <a:pt x="45" y="78"/>
                </a:lnTo>
                <a:lnTo>
                  <a:pt x="40" y="73"/>
                </a:lnTo>
                <a:lnTo>
                  <a:pt x="83" y="36"/>
                </a:lnTo>
                <a:lnTo>
                  <a:pt x="81" y="32"/>
                </a:lnTo>
                <a:lnTo>
                  <a:pt x="78" y="30"/>
                </a:lnTo>
                <a:lnTo>
                  <a:pt x="83" y="3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3" name="Freeform 55"/>
          <p:cNvSpPr>
            <a:spLocks/>
          </p:cNvSpPr>
          <p:nvPr/>
        </p:nvSpPr>
        <p:spPr bwMode="auto">
          <a:xfrm>
            <a:off x="4863109" y="3525839"/>
            <a:ext cx="78581" cy="66675"/>
          </a:xfrm>
          <a:custGeom>
            <a:avLst/>
            <a:gdLst>
              <a:gd name="T0" fmla="*/ 2147483647 w 86"/>
              <a:gd name="T1" fmla="*/ 2147483647 h 84"/>
              <a:gd name="T2" fmla="*/ 2147483647 w 86"/>
              <a:gd name="T3" fmla="*/ 2147483647 h 84"/>
              <a:gd name="T4" fmla="*/ 2147483647 w 86"/>
              <a:gd name="T5" fmla="*/ 0 h 84"/>
              <a:gd name="T6" fmla="*/ 0 w 86"/>
              <a:gd name="T7" fmla="*/ 2147483647 h 84"/>
              <a:gd name="T8" fmla="*/ 2147483647 w 86"/>
              <a:gd name="T9" fmla="*/ 2147483647 h 84"/>
              <a:gd name="T10" fmla="*/ 2147483647 w 86"/>
              <a:gd name="T11" fmla="*/ 2147483647 h 84"/>
              <a:gd name="T12" fmla="*/ 2147483647 w 86"/>
              <a:gd name="T13" fmla="*/ 2147483647 h 84"/>
              <a:gd name="T14" fmla="*/ 0 60000 65536"/>
              <a:gd name="T15" fmla="*/ 0 60000 65536"/>
              <a:gd name="T16" fmla="*/ 0 60000 65536"/>
              <a:gd name="T17" fmla="*/ 0 60000 65536"/>
              <a:gd name="T18" fmla="*/ 0 60000 65536"/>
              <a:gd name="T19" fmla="*/ 0 60000 65536"/>
              <a:gd name="T20" fmla="*/ 0 60000 65536"/>
              <a:gd name="T21" fmla="*/ 0 w 86"/>
              <a:gd name="T22" fmla="*/ 0 h 84"/>
              <a:gd name="T23" fmla="*/ 86 w 86"/>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84">
                <a:moveTo>
                  <a:pt x="86" y="48"/>
                </a:moveTo>
                <a:lnTo>
                  <a:pt x="85" y="47"/>
                </a:lnTo>
                <a:lnTo>
                  <a:pt x="43" y="0"/>
                </a:lnTo>
                <a:lnTo>
                  <a:pt x="0" y="37"/>
                </a:lnTo>
                <a:lnTo>
                  <a:pt x="41" y="84"/>
                </a:lnTo>
                <a:lnTo>
                  <a:pt x="40" y="83"/>
                </a:lnTo>
                <a:lnTo>
                  <a:pt x="86" y="4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4" name="Freeform 56"/>
          <p:cNvSpPr>
            <a:spLocks/>
          </p:cNvSpPr>
          <p:nvPr/>
        </p:nvSpPr>
        <p:spPr bwMode="auto">
          <a:xfrm>
            <a:off x="4898828" y="3563939"/>
            <a:ext cx="80367" cy="71437"/>
          </a:xfrm>
          <a:custGeom>
            <a:avLst/>
            <a:gdLst>
              <a:gd name="T0" fmla="*/ 2147483647 w 90"/>
              <a:gd name="T1" fmla="*/ 2147483647 h 90"/>
              <a:gd name="T2" fmla="*/ 2147483647 w 90"/>
              <a:gd name="T3" fmla="*/ 2147483647 h 90"/>
              <a:gd name="T4" fmla="*/ 2147483647 w 90"/>
              <a:gd name="T5" fmla="*/ 0 h 90"/>
              <a:gd name="T6" fmla="*/ 0 w 90"/>
              <a:gd name="T7" fmla="*/ 2147483647 h 90"/>
              <a:gd name="T8" fmla="*/ 2147483647 w 90"/>
              <a:gd name="T9" fmla="*/ 2147483647 h 90"/>
              <a:gd name="T10" fmla="*/ 2147483647 w 90"/>
              <a:gd name="T11" fmla="*/ 2147483647 h 90"/>
              <a:gd name="T12" fmla="*/ 2147483647 w 90"/>
              <a:gd name="T13" fmla="*/ 2147483647 h 90"/>
              <a:gd name="T14" fmla="*/ 0 60000 65536"/>
              <a:gd name="T15" fmla="*/ 0 60000 65536"/>
              <a:gd name="T16" fmla="*/ 0 60000 65536"/>
              <a:gd name="T17" fmla="*/ 0 60000 65536"/>
              <a:gd name="T18" fmla="*/ 0 60000 65536"/>
              <a:gd name="T19" fmla="*/ 0 60000 65536"/>
              <a:gd name="T20" fmla="*/ 0 60000 65536"/>
              <a:gd name="T21" fmla="*/ 0 w 90"/>
              <a:gd name="T22" fmla="*/ 0 h 90"/>
              <a:gd name="T23" fmla="*/ 90 w 90"/>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90">
                <a:moveTo>
                  <a:pt x="90" y="57"/>
                </a:moveTo>
                <a:lnTo>
                  <a:pt x="89" y="56"/>
                </a:lnTo>
                <a:lnTo>
                  <a:pt x="46" y="0"/>
                </a:lnTo>
                <a:lnTo>
                  <a:pt x="0" y="35"/>
                </a:lnTo>
                <a:lnTo>
                  <a:pt x="43" y="90"/>
                </a:lnTo>
                <a:lnTo>
                  <a:pt x="41" y="89"/>
                </a:lnTo>
                <a:lnTo>
                  <a:pt x="90" y="5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5" name="Freeform 57"/>
          <p:cNvSpPr>
            <a:spLocks/>
          </p:cNvSpPr>
          <p:nvPr/>
        </p:nvSpPr>
        <p:spPr bwMode="auto">
          <a:xfrm>
            <a:off x="4936331" y="3608388"/>
            <a:ext cx="80368" cy="76200"/>
          </a:xfrm>
          <a:custGeom>
            <a:avLst/>
            <a:gdLst>
              <a:gd name="T0" fmla="*/ 2147483647 w 90"/>
              <a:gd name="T1" fmla="*/ 2147483647 h 94"/>
              <a:gd name="T2" fmla="*/ 2147483647 w 90"/>
              <a:gd name="T3" fmla="*/ 2147483647 h 94"/>
              <a:gd name="T4" fmla="*/ 2147483647 w 90"/>
              <a:gd name="T5" fmla="*/ 0 h 94"/>
              <a:gd name="T6" fmla="*/ 0 w 90"/>
              <a:gd name="T7" fmla="*/ 2147483647 h 94"/>
              <a:gd name="T8" fmla="*/ 2147483647 w 90"/>
              <a:gd name="T9" fmla="*/ 2147483647 h 94"/>
              <a:gd name="T10" fmla="*/ 2147483647 w 90"/>
              <a:gd name="T11" fmla="*/ 2147483647 h 94"/>
              <a:gd name="T12" fmla="*/ 2147483647 w 90"/>
              <a:gd name="T13" fmla="*/ 2147483647 h 94"/>
              <a:gd name="T14" fmla="*/ 0 60000 65536"/>
              <a:gd name="T15" fmla="*/ 0 60000 65536"/>
              <a:gd name="T16" fmla="*/ 0 60000 65536"/>
              <a:gd name="T17" fmla="*/ 0 60000 65536"/>
              <a:gd name="T18" fmla="*/ 0 60000 65536"/>
              <a:gd name="T19" fmla="*/ 0 60000 65536"/>
              <a:gd name="T20" fmla="*/ 0 60000 65536"/>
              <a:gd name="T21" fmla="*/ 0 w 90"/>
              <a:gd name="T22" fmla="*/ 0 h 94"/>
              <a:gd name="T23" fmla="*/ 90 w 90"/>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94">
                <a:moveTo>
                  <a:pt x="88" y="57"/>
                </a:moveTo>
                <a:lnTo>
                  <a:pt x="90" y="60"/>
                </a:lnTo>
                <a:lnTo>
                  <a:pt x="49" y="0"/>
                </a:lnTo>
                <a:lnTo>
                  <a:pt x="0" y="32"/>
                </a:lnTo>
                <a:lnTo>
                  <a:pt x="42" y="92"/>
                </a:lnTo>
                <a:lnTo>
                  <a:pt x="44" y="94"/>
                </a:lnTo>
                <a:lnTo>
                  <a:pt x="88" y="5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6" name="Freeform 58"/>
          <p:cNvSpPr>
            <a:spLocks/>
          </p:cNvSpPr>
          <p:nvPr/>
        </p:nvSpPr>
        <p:spPr bwMode="auto">
          <a:xfrm>
            <a:off x="4975622" y="3654426"/>
            <a:ext cx="78581" cy="74613"/>
          </a:xfrm>
          <a:custGeom>
            <a:avLst/>
            <a:gdLst>
              <a:gd name="T0" fmla="*/ 2147483647 w 89"/>
              <a:gd name="T1" fmla="*/ 2147483647 h 94"/>
              <a:gd name="T2" fmla="*/ 2147483647 w 89"/>
              <a:gd name="T3" fmla="*/ 2147483647 h 94"/>
              <a:gd name="T4" fmla="*/ 2147483647 w 89"/>
              <a:gd name="T5" fmla="*/ 0 h 94"/>
              <a:gd name="T6" fmla="*/ 0 w 89"/>
              <a:gd name="T7" fmla="*/ 2147483647 h 94"/>
              <a:gd name="T8" fmla="*/ 2147483647 w 89"/>
              <a:gd name="T9" fmla="*/ 2147483647 h 94"/>
              <a:gd name="T10" fmla="*/ 2147483647 w 89"/>
              <a:gd name="T11" fmla="*/ 2147483647 h 94"/>
              <a:gd name="T12" fmla="*/ 2147483647 w 89"/>
              <a:gd name="T13" fmla="*/ 2147483647 h 94"/>
              <a:gd name="T14" fmla="*/ 2147483647 w 89"/>
              <a:gd name="T15" fmla="*/ 2147483647 h 94"/>
              <a:gd name="T16" fmla="*/ 2147483647 w 89"/>
              <a:gd name="T17" fmla="*/ 2147483647 h 94"/>
              <a:gd name="T18" fmla="*/ 2147483647 w 89"/>
              <a:gd name="T19" fmla="*/ 2147483647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94"/>
              <a:gd name="T32" fmla="*/ 89 w 89"/>
              <a:gd name="T33" fmla="*/ 94 h 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94">
                <a:moveTo>
                  <a:pt x="84" y="48"/>
                </a:moveTo>
                <a:lnTo>
                  <a:pt x="89" y="52"/>
                </a:lnTo>
                <a:lnTo>
                  <a:pt x="44" y="0"/>
                </a:lnTo>
                <a:lnTo>
                  <a:pt x="0" y="37"/>
                </a:lnTo>
                <a:lnTo>
                  <a:pt x="45" y="89"/>
                </a:lnTo>
                <a:lnTo>
                  <a:pt x="50" y="94"/>
                </a:lnTo>
                <a:lnTo>
                  <a:pt x="45" y="89"/>
                </a:lnTo>
                <a:lnTo>
                  <a:pt x="47" y="91"/>
                </a:lnTo>
                <a:lnTo>
                  <a:pt x="50" y="94"/>
                </a:lnTo>
                <a:lnTo>
                  <a:pt x="84" y="4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7" name="Freeform 59"/>
          <p:cNvSpPr>
            <a:spLocks/>
          </p:cNvSpPr>
          <p:nvPr/>
        </p:nvSpPr>
        <p:spPr bwMode="auto">
          <a:xfrm>
            <a:off x="5020271" y="3692525"/>
            <a:ext cx="67866" cy="65088"/>
          </a:xfrm>
          <a:custGeom>
            <a:avLst/>
            <a:gdLst>
              <a:gd name="T0" fmla="*/ 2147483647 w 77"/>
              <a:gd name="T1" fmla="*/ 2147483647 h 82"/>
              <a:gd name="T2" fmla="*/ 2147483647 w 77"/>
              <a:gd name="T3" fmla="*/ 2147483647 h 82"/>
              <a:gd name="T4" fmla="*/ 2147483647 w 77"/>
              <a:gd name="T5" fmla="*/ 0 h 82"/>
              <a:gd name="T6" fmla="*/ 0 w 77"/>
              <a:gd name="T7" fmla="*/ 2147483647 h 82"/>
              <a:gd name="T8" fmla="*/ 2147483647 w 77"/>
              <a:gd name="T9" fmla="*/ 2147483647 h 82"/>
              <a:gd name="T10" fmla="*/ 2147483647 w 77"/>
              <a:gd name="T11" fmla="*/ 2147483647 h 82"/>
              <a:gd name="T12" fmla="*/ 2147483647 w 77"/>
              <a:gd name="T13" fmla="*/ 2147483647 h 82"/>
              <a:gd name="T14" fmla="*/ 2147483647 w 77"/>
              <a:gd name="T15" fmla="*/ 2147483647 h 82"/>
              <a:gd name="T16" fmla="*/ 2147483647 w 77"/>
              <a:gd name="T17" fmla="*/ 2147483647 h 82"/>
              <a:gd name="T18" fmla="*/ 2147483647 w 77"/>
              <a:gd name="T19" fmla="*/ 2147483647 h 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82"/>
              <a:gd name="T32" fmla="*/ 77 w 77"/>
              <a:gd name="T33" fmla="*/ 82 h 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82">
                <a:moveTo>
                  <a:pt x="70" y="29"/>
                </a:moveTo>
                <a:lnTo>
                  <a:pt x="77" y="33"/>
                </a:lnTo>
                <a:lnTo>
                  <a:pt x="34" y="0"/>
                </a:lnTo>
                <a:lnTo>
                  <a:pt x="0" y="46"/>
                </a:lnTo>
                <a:lnTo>
                  <a:pt x="42" y="79"/>
                </a:lnTo>
                <a:lnTo>
                  <a:pt x="49" y="82"/>
                </a:lnTo>
                <a:lnTo>
                  <a:pt x="42" y="79"/>
                </a:lnTo>
                <a:lnTo>
                  <a:pt x="45" y="81"/>
                </a:lnTo>
                <a:lnTo>
                  <a:pt x="49" y="82"/>
                </a:lnTo>
                <a:lnTo>
                  <a:pt x="70" y="2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8" name="Freeform 60"/>
          <p:cNvSpPr>
            <a:spLocks/>
          </p:cNvSpPr>
          <p:nvPr/>
        </p:nvSpPr>
        <p:spPr bwMode="auto">
          <a:xfrm>
            <a:off x="5064919" y="3716338"/>
            <a:ext cx="53578" cy="55562"/>
          </a:xfrm>
          <a:custGeom>
            <a:avLst/>
            <a:gdLst>
              <a:gd name="T0" fmla="*/ 2147483647 w 60"/>
              <a:gd name="T1" fmla="*/ 2147483647 h 72"/>
              <a:gd name="T2" fmla="*/ 2147483647 w 60"/>
              <a:gd name="T3" fmla="*/ 2147483647 h 72"/>
              <a:gd name="T4" fmla="*/ 2147483647 w 60"/>
              <a:gd name="T5" fmla="*/ 0 h 72"/>
              <a:gd name="T6" fmla="*/ 0 w 60"/>
              <a:gd name="T7" fmla="*/ 2147483647 h 72"/>
              <a:gd name="T8" fmla="*/ 2147483647 w 60"/>
              <a:gd name="T9" fmla="*/ 2147483647 h 72"/>
              <a:gd name="T10" fmla="*/ 2147483647 w 60"/>
              <a:gd name="T11" fmla="*/ 2147483647 h 72"/>
              <a:gd name="T12" fmla="*/ 2147483647 w 60"/>
              <a:gd name="T13" fmla="*/ 2147483647 h 72"/>
              <a:gd name="T14" fmla="*/ 2147483647 w 60"/>
              <a:gd name="T15" fmla="*/ 2147483647 h 72"/>
              <a:gd name="T16" fmla="*/ 2147483647 w 60"/>
              <a:gd name="T17" fmla="*/ 2147483647 h 72"/>
              <a:gd name="T18" fmla="*/ 2147483647 w 60"/>
              <a:gd name="T19" fmla="*/ 2147483647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72"/>
              <a:gd name="T32" fmla="*/ 60 w 60"/>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72">
                <a:moveTo>
                  <a:pt x="49" y="14"/>
                </a:moveTo>
                <a:lnTo>
                  <a:pt x="60" y="17"/>
                </a:lnTo>
                <a:lnTo>
                  <a:pt x="21" y="0"/>
                </a:lnTo>
                <a:lnTo>
                  <a:pt x="0" y="53"/>
                </a:lnTo>
                <a:lnTo>
                  <a:pt x="40" y="70"/>
                </a:lnTo>
                <a:lnTo>
                  <a:pt x="51" y="72"/>
                </a:lnTo>
                <a:lnTo>
                  <a:pt x="40" y="70"/>
                </a:lnTo>
                <a:lnTo>
                  <a:pt x="45" y="72"/>
                </a:lnTo>
                <a:lnTo>
                  <a:pt x="51" y="72"/>
                </a:lnTo>
                <a:lnTo>
                  <a:pt x="49" y="1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69" name="Freeform 61"/>
          <p:cNvSpPr>
            <a:spLocks/>
          </p:cNvSpPr>
          <p:nvPr/>
        </p:nvSpPr>
        <p:spPr bwMode="auto">
          <a:xfrm>
            <a:off x="5107781" y="3724276"/>
            <a:ext cx="51793" cy="47625"/>
          </a:xfrm>
          <a:custGeom>
            <a:avLst/>
            <a:gdLst>
              <a:gd name="T0" fmla="*/ 2147483647 w 58"/>
              <a:gd name="T1" fmla="*/ 1000502031 h 60"/>
              <a:gd name="T2" fmla="*/ 2147483647 w 58"/>
              <a:gd name="T3" fmla="*/ 0 h 60"/>
              <a:gd name="T4" fmla="*/ 0 w 58"/>
              <a:gd name="T5" fmla="*/ 1000502031 h 60"/>
              <a:gd name="T6" fmla="*/ 1000524010 w 58"/>
              <a:gd name="T7" fmla="*/ 2147483647 h 60"/>
              <a:gd name="T8" fmla="*/ 2147483647 w 58"/>
              <a:gd name="T9" fmla="*/ 2147483647 h 60"/>
              <a:gd name="T10" fmla="*/ 2147483647 w 58"/>
              <a:gd name="T11" fmla="*/ 2147483647 h 60"/>
              <a:gd name="T12" fmla="*/ 2147483647 w 58"/>
              <a:gd name="T13" fmla="*/ 2147483647 h 60"/>
              <a:gd name="T14" fmla="*/ 2147483647 w 58"/>
              <a:gd name="T15" fmla="*/ 2147483647 h 60"/>
              <a:gd name="T16" fmla="*/ 2147483647 w 58"/>
              <a:gd name="T17" fmla="*/ 2147483647 h 60"/>
              <a:gd name="T18" fmla="*/ 2147483647 w 58"/>
              <a:gd name="T19" fmla="*/ 1000502031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60"/>
              <a:gd name="T32" fmla="*/ 58 w 58"/>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60">
                <a:moveTo>
                  <a:pt x="35" y="2"/>
                </a:moveTo>
                <a:lnTo>
                  <a:pt x="46" y="0"/>
                </a:lnTo>
                <a:lnTo>
                  <a:pt x="0" y="2"/>
                </a:lnTo>
                <a:lnTo>
                  <a:pt x="2" y="60"/>
                </a:lnTo>
                <a:lnTo>
                  <a:pt x="48" y="58"/>
                </a:lnTo>
                <a:lnTo>
                  <a:pt x="58" y="55"/>
                </a:lnTo>
                <a:lnTo>
                  <a:pt x="48" y="58"/>
                </a:lnTo>
                <a:lnTo>
                  <a:pt x="54" y="58"/>
                </a:lnTo>
                <a:lnTo>
                  <a:pt x="58" y="55"/>
                </a:lnTo>
                <a:lnTo>
                  <a:pt x="35"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0" name="Freeform 62"/>
          <p:cNvSpPr>
            <a:spLocks/>
          </p:cNvSpPr>
          <p:nvPr/>
        </p:nvSpPr>
        <p:spPr bwMode="auto">
          <a:xfrm>
            <a:off x="5139928" y="3711575"/>
            <a:ext cx="66080" cy="57150"/>
          </a:xfrm>
          <a:custGeom>
            <a:avLst/>
            <a:gdLst>
              <a:gd name="T0" fmla="*/ 2147483647 w 74"/>
              <a:gd name="T1" fmla="*/ 2147483647 h 71"/>
              <a:gd name="T2" fmla="*/ 2147483647 w 74"/>
              <a:gd name="T3" fmla="*/ 0 h 71"/>
              <a:gd name="T4" fmla="*/ 0 w 74"/>
              <a:gd name="T5" fmla="*/ 2147483647 h 71"/>
              <a:gd name="T6" fmla="*/ 2147483647 w 74"/>
              <a:gd name="T7" fmla="*/ 2147483647 h 71"/>
              <a:gd name="T8" fmla="*/ 2147483647 w 74"/>
              <a:gd name="T9" fmla="*/ 2147483647 h 71"/>
              <a:gd name="T10" fmla="*/ 2147483647 w 74"/>
              <a:gd name="T11" fmla="*/ 2147483647 h 71"/>
              <a:gd name="T12" fmla="*/ 2147483647 w 74"/>
              <a:gd name="T13" fmla="*/ 2147483647 h 71"/>
              <a:gd name="T14" fmla="*/ 2147483647 w 74"/>
              <a:gd name="T15" fmla="*/ 2147483647 h 71"/>
              <a:gd name="T16" fmla="*/ 2147483647 w 74"/>
              <a:gd name="T17" fmla="*/ 2147483647 h 71"/>
              <a:gd name="T18" fmla="*/ 2147483647 w 74"/>
              <a:gd name="T19" fmla="*/ 214748364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4"/>
              <a:gd name="T31" fmla="*/ 0 h 71"/>
              <a:gd name="T32" fmla="*/ 74 w 74"/>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4" h="71">
                <a:moveTo>
                  <a:pt x="35" y="6"/>
                </a:moveTo>
                <a:lnTo>
                  <a:pt x="43" y="0"/>
                </a:lnTo>
                <a:lnTo>
                  <a:pt x="0" y="18"/>
                </a:lnTo>
                <a:lnTo>
                  <a:pt x="23" y="71"/>
                </a:lnTo>
                <a:lnTo>
                  <a:pt x="66" y="53"/>
                </a:lnTo>
                <a:lnTo>
                  <a:pt x="74" y="47"/>
                </a:lnTo>
                <a:lnTo>
                  <a:pt x="66" y="53"/>
                </a:lnTo>
                <a:lnTo>
                  <a:pt x="71" y="51"/>
                </a:lnTo>
                <a:lnTo>
                  <a:pt x="74" y="47"/>
                </a:lnTo>
                <a:lnTo>
                  <a:pt x="35" y="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1" name="Freeform 63"/>
          <p:cNvSpPr>
            <a:spLocks/>
          </p:cNvSpPr>
          <p:nvPr/>
        </p:nvSpPr>
        <p:spPr bwMode="auto">
          <a:xfrm>
            <a:off x="5170290" y="3686175"/>
            <a:ext cx="75009" cy="63500"/>
          </a:xfrm>
          <a:custGeom>
            <a:avLst/>
            <a:gdLst>
              <a:gd name="T0" fmla="*/ 2147483647 w 84"/>
              <a:gd name="T1" fmla="*/ 1927318290 h 81"/>
              <a:gd name="T2" fmla="*/ 2147483647 w 84"/>
              <a:gd name="T3" fmla="*/ 0 h 81"/>
              <a:gd name="T4" fmla="*/ 0 w 84"/>
              <a:gd name="T5" fmla="*/ 2147483647 h 81"/>
              <a:gd name="T6" fmla="*/ 2147483647 w 84"/>
              <a:gd name="T7" fmla="*/ 2147483647 h 81"/>
              <a:gd name="T8" fmla="*/ 2147483647 w 84"/>
              <a:gd name="T9" fmla="*/ 2147483647 h 81"/>
              <a:gd name="T10" fmla="*/ 2147483647 w 84"/>
              <a:gd name="T11" fmla="*/ 2147483647 h 81"/>
              <a:gd name="T12" fmla="*/ 2147483647 w 84"/>
              <a:gd name="T13" fmla="*/ 1927318290 h 81"/>
              <a:gd name="T14" fmla="*/ 0 60000 65536"/>
              <a:gd name="T15" fmla="*/ 0 60000 65536"/>
              <a:gd name="T16" fmla="*/ 0 60000 65536"/>
              <a:gd name="T17" fmla="*/ 0 60000 65536"/>
              <a:gd name="T18" fmla="*/ 0 60000 65536"/>
              <a:gd name="T19" fmla="*/ 0 60000 65536"/>
              <a:gd name="T20" fmla="*/ 0 60000 65536"/>
              <a:gd name="T21" fmla="*/ 0 w 84"/>
              <a:gd name="T22" fmla="*/ 0 h 81"/>
              <a:gd name="T23" fmla="*/ 84 w 84"/>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81">
                <a:moveTo>
                  <a:pt x="38" y="4"/>
                </a:moveTo>
                <a:lnTo>
                  <a:pt x="42" y="0"/>
                </a:lnTo>
                <a:lnTo>
                  <a:pt x="0" y="40"/>
                </a:lnTo>
                <a:lnTo>
                  <a:pt x="39" y="81"/>
                </a:lnTo>
                <a:lnTo>
                  <a:pt x="81" y="42"/>
                </a:lnTo>
                <a:lnTo>
                  <a:pt x="84" y="38"/>
                </a:lnTo>
                <a:lnTo>
                  <a:pt x="38" y="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2" name="Freeform 64"/>
          <p:cNvSpPr>
            <a:spLocks/>
          </p:cNvSpPr>
          <p:nvPr/>
        </p:nvSpPr>
        <p:spPr bwMode="auto">
          <a:xfrm>
            <a:off x="5204222" y="3646488"/>
            <a:ext cx="78581" cy="69850"/>
          </a:xfrm>
          <a:custGeom>
            <a:avLst/>
            <a:gdLst>
              <a:gd name="T0" fmla="*/ 2147483647 w 88"/>
              <a:gd name="T1" fmla="*/ 0 h 87"/>
              <a:gd name="T2" fmla="*/ 2147483647 w 88"/>
              <a:gd name="T3" fmla="*/ 0 h 87"/>
              <a:gd name="T4" fmla="*/ 0 w 88"/>
              <a:gd name="T5" fmla="*/ 2147483647 h 87"/>
              <a:gd name="T6" fmla="*/ 2147483647 w 88"/>
              <a:gd name="T7" fmla="*/ 2147483647 h 87"/>
              <a:gd name="T8" fmla="*/ 2147483647 w 88"/>
              <a:gd name="T9" fmla="*/ 2147483647 h 87"/>
              <a:gd name="T10" fmla="*/ 2147483647 w 88"/>
              <a:gd name="T11" fmla="*/ 2147483647 h 87"/>
              <a:gd name="T12" fmla="*/ 2147483647 w 88"/>
              <a:gd name="T13" fmla="*/ 0 h 87"/>
              <a:gd name="T14" fmla="*/ 0 60000 65536"/>
              <a:gd name="T15" fmla="*/ 0 60000 65536"/>
              <a:gd name="T16" fmla="*/ 0 60000 65536"/>
              <a:gd name="T17" fmla="*/ 0 60000 65536"/>
              <a:gd name="T18" fmla="*/ 0 60000 65536"/>
              <a:gd name="T19" fmla="*/ 0 60000 65536"/>
              <a:gd name="T20" fmla="*/ 0 60000 65536"/>
              <a:gd name="T21" fmla="*/ 0 w 88"/>
              <a:gd name="T22" fmla="*/ 0 h 87"/>
              <a:gd name="T23" fmla="*/ 88 w 88"/>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 h="87">
                <a:moveTo>
                  <a:pt x="42" y="0"/>
                </a:moveTo>
                <a:lnTo>
                  <a:pt x="42" y="0"/>
                </a:lnTo>
                <a:lnTo>
                  <a:pt x="0" y="53"/>
                </a:lnTo>
                <a:lnTo>
                  <a:pt x="46" y="87"/>
                </a:lnTo>
                <a:lnTo>
                  <a:pt x="88" y="34"/>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3" name="Freeform 65"/>
          <p:cNvSpPr>
            <a:spLocks/>
          </p:cNvSpPr>
          <p:nvPr/>
        </p:nvSpPr>
        <p:spPr bwMode="auto">
          <a:xfrm>
            <a:off x="5241728" y="3600451"/>
            <a:ext cx="82153" cy="73025"/>
          </a:xfrm>
          <a:custGeom>
            <a:avLst/>
            <a:gdLst>
              <a:gd name="T0" fmla="*/ 2147483647 w 92"/>
              <a:gd name="T1" fmla="*/ 0 h 93"/>
              <a:gd name="T2" fmla="*/ 2147483647 w 92"/>
              <a:gd name="T3" fmla="*/ 0 h 93"/>
              <a:gd name="T4" fmla="*/ 0 w 92"/>
              <a:gd name="T5" fmla="*/ 2147483647 h 93"/>
              <a:gd name="T6" fmla="*/ 2147483647 w 92"/>
              <a:gd name="T7" fmla="*/ 2147483647 h 93"/>
              <a:gd name="T8" fmla="*/ 2147483647 w 92"/>
              <a:gd name="T9" fmla="*/ 2147483647 h 93"/>
              <a:gd name="T10" fmla="*/ 2147483647 w 92"/>
              <a:gd name="T11" fmla="*/ 2147483647 h 93"/>
              <a:gd name="T12" fmla="*/ 2147483647 w 92"/>
              <a:gd name="T13" fmla="*/ 0 h 93"/>
              <a:gd name="T14" fmla="*/ 0 60000 65536"/>
              <a:gd name="T15" fmla="*/ 0 60000 65536"/>
              <a:gd name="T16" fmla="*/ 0 60000 65536"/>
              <a:gd name="T17" fmla="*/ 0 60000 65536"/>
              <a:gd name="T18" fmla="*/ 0 60000 65536"/>
              <a:gd name="T19" fmla="*/ 0 60000 65536"/>
              <a:gd name="T20" fmla="*/ 0 60000 65536"/>
              <a:gd name="T21" fmla="*/ 0 w 92"/>
              <a:gd name="T22" fmla="*/ 0 h 93"/>
              <a:gd name="T23" fmla="*/ 92 w 92"/>
              <a:gd name="T24" fmla="*/ 93 h 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2" h="93">
                <a:moveTo>
                  <a:pt x="46" y="0"/>
                </a:moveTo>
                <a:lnTo>
                  <a:pt x="46" y="0"/>
                </a:lnTo>
                <a:lnTo>
                  <a:pt x="0" y="59"/>
                </a:lnTo>
                <a:lnTo>
                  <a:pt x="46" y="93"/>
                </a:lnTo>
                <a:lnTo>
                  <a:pt x="92" y="35"/>
                </a:lnTo>
                <a:lnTo>
                  <a:pt x="4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4" name="Freeform 66"/>
          <p:cNvSpPr>
            <a:spLocks/>
          </p:cNvSpPr>
          <p:nvPr/>
        </p:nvSpPr>
        <p:spPr bwMode="auto">
          <a:xfrm>
            <a:off x="5282804" y="3556000"/>
            <a:ext cx="76796" cy="71438"/>
          </a:xfrm>
          <a:custGeom>
            <a:avLst/>
            <a:gdLst>
              <a:gd name="T0" fmla="*/ 2147483647 w 86"/>
              <a:gd name="T1" fmla="*/ 0 h 90"/>
              <a:gd name="T2" fmla="*/ 2147483647 w 86"/>
              <a:gd name="T3" fmla="*/ 1500144025 h 90"/>
              <a:gd name="T4" fmla="*/ 0 w 86"/>
              <a:gd name="T5" fmla="*/ 2147483647 h 90"/>
              <a:gd name="T6" fmla="*/ 2147483647 w 86"/>
              <a:gd name="T7" fmla="*/ 2147483647 h 90"/>
              <a:gd name="T8" fmla="*/ 2147483647 w 86"/>
              <a:gd name="T9" fmla="*/ 2147483647 h 90"/>
              <a:gd name="T10" fmla="*/ 2147483647 w 86"/>
              <a:gd name="T11" fmla="*/ 2147483647 h 90"/>
              <a:gd name="T12" fmla="*/ 2147483647 w 86"/>
              <a:gd name="T13" fmla="*/ 0 h 90"/>
              <a:gd name="T14" fmla="*/ 0 60000 65536"/>
              <a:gd name="T15" fmla="*/ 0 60000 65536"/>
              <a:gd name="T16" fmla="*/ 0 60000 65536"/>
              <a:gd name="T17" fmla="*/ 0 60000 65536"/>
              <a:gd name="T18" fmla="*/ 0 60000 65536"/>
              <a:gd name="T19" fmla="*/ 0 60000 65536"/>
              <a:gd name="T20" fmla="*/ 0 60000 65536"/>
              <a:gd name="T21" fmla="*/ 0 w 86"/>
              <a:gd name="T22" fmla="*/ 0 h 90"/>
              <a:gd name="T23" fmla="*/ 86 w 8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90">
                <a:moveTo>
                  <a:pt x="43" y="0"/>
                </a:moveTo>
                <a:lnTo>
                  <a:pt x="40" y="3"/>
                </a:lnTo>
                <a:lnTo>
                  <a:pt x="0" y="55"/>
                </a:lnTo>
                <a:lnTo>
                  <a:pt x="46" y="90"/>
                </a:lnTo>
                <a:lnTo>
                  <a:pt x="86" y="38"/>
                </a:lnTo>
                <a:lnTo>
                  <a:pt x="83" y="41"/>
                </a:lnTo>
                <a:lnTo>
                  <a:pt x="43"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5" name="Freeform 67"/>
          <p:cNvSpPr>
            <a:spLocks/>
          </p:cNvSpPr>
          <p:nvPr/>
        </p:nvSpPr>
        <p:spPr bwMode="auto">
          <a:xfrm>
            <a:off x="5322094" y="3519488"/>
            <a:ext cx="73224" cy="69850"/>
          </a:xfrm>
          <a:custGeom>
            <a:avLst/>
            <a:gdLst>
              <a:gd name="T0" fmla="*/ 2147483647 w 83"/>
              <a:gd name="T1" fmla="*/ 0 h 86"/>
              <a:gd name="T2" fmla="*/ 2147483647 w 83"/>
              <a:gd name="T3" fmla="*/ 2147483647 h 86"/>
              <a:gd name="T4" fmla="*/ 0 w 83"/>
              <a:gd name="T5" fmla="*/ 2147483647 h 86"/>
              <a:gd name="T6" fmla="*/ 2147483647 w 83"/>
              <a:gd name="T7" fmla="*/ 2147483647 h 86"/>
              <a:gd name="T8" fmla="*/ 2147483647 w 83"/>
              <a:gd name="T9" fmla="*/ 2147483647 h 86"/>
              <a:gd name="T10" fmla="*/ 2147483647 w 83"/>
              <a:gd name="T11" fmla="*/ 2147483647 h 86"/>
              <a:gd name="T12" fmla="*/ 2147483647 w 83"/>
              <a:gd name="T13" fmla="*/ 0 h 86"/>
              <a:gd name="T14" fmla="*/ 2147483647 w 83"/>
              <a:gd name="T15" fmla="*/ 1071326812 h 86"/>
              <a:gd name="T16" fmla="*/ 2147483647 w 83"/>
              <a:gd name="T17" fmla="*/ 2147483647 h 86"/>
              <a:gd name="T18" fmla="*/ 2147483647 w 83"/>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86"/>
              <a:gd name="T32" fmla="*/ 83 w 83"/>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86">
                <a:moveTo>
                  <a:pt x="49" y="0"/>
                </a:moveTo>
                <a:lnTo>
                  <a:pt x="44" y="5"/>
                </a:lnTo>
                <a:lnTo>
                  <a:pt x="0" y="45"/>
                </a:lnTo>
                <a:lnTo>
                  <a:pt x="40" y="86"/>
                </a:lnTo>
                <a:lnTo>
                  <a:pt x="83" y="46"/>
                </a:lnTo>
                <a:lnTo>
                  <a:pt x="79" y="51"/>
                </a:lnTo>
                <a:lnTo>
                  <a:pt x="49" y="0"/>
                </a:lnTo>
                <a:lnTo>
                  <a:pt x="47" y="2"/>
                </a:lnTo>
                <a:lnTo>
                  <a:pt x="44" y="5"/>
                </a:lnTo>
                <a:lnTo>
                  <a:pt x="49"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6" name="Freeform 68"/>
          <p:cNvSpPr>
            <a:spLocks/>
          </p:cNvSpPr>
          <p:nvPr/>
        </p:nvSpPr>
        <p:spPr bwMode="auto">
          <a:xfrm>
            <a:off x="5364956" y="3498851"/>
            <a:ext cx="66080" cy="61913"/>
          </a:xfrm>
          <a:custGeom>
            <a:avLst/>
            <a:gdLst>
              <a:gd name="T0" fmla="*/ 2147483647 w 74"/>
              <a:gd name="T1" fmla="*/ 0 h 78"/>
              <a:gd name="T2" fmla="*/ 2147483647 w 74"/>
              <a:gd name="T3" fmla="*/ 1000518049 h 78"/>
              <a:gd name="T4" fmla="*/ 0 w 74"/>
              <a:gd name="T5" fmla="*/ 2147483647 h 78"/>
              <a:gd name="T6" fmla="*/ 2147483647 w 74"/>
              <a:gd name="T7" fmla="*/ 2147483647 h 78"/>
              <a:gd name="T8" fmla="*/ 2147483647 w 74"/>
              <a:gd name="T9" fmla="*/ 2147483647 h 78"/>
              <a:gd name="T10" fmla="*/ 2147483647 w 74"/>
              <a:gd name="T11" fmla="*/ 2147483647 h 78"/>
              <a:gd name="T12" fmla="*/ 2147483647 w 74"/>
              <a:gd name="T13" fmla="*/ 0 h 78"/>
              <a:gd name="T14" fmla="*/ 0 60000 65536"/>
              <a:gd name="T15" fmla="*/ 0 60000 65536"/>
              <a:gd name="T16" fmla="*/ 0 60000 65536"/>
              <a:gd name="T17" fmla="*/ 0 60000 65536"/>
              <a:gd name="T18" fmla="*/ 0 60000 65536"/>
              <a:gd name="T19" fmla="*/ 0 60000 65536"/>
              <a:gd name="T20" fmla="*/ 0 60000 65536"/>
              <a:gd name="T21" fmla="*/ 0 w 74"/>
              <a:gd name="T22" fmla="*/ 0 h 78"/>
              <a:gd name="T23" fmla="*/ 74 w 7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8">
                <a:moveTo>
                  <a:pt x="47" y="0"/>
                </a:moveTo>
                <a:lnTo>
                  <a:pt x="44" y="2"/>
                </a:lnTo>
                <a:lnTo>
                  <a:pt x="0" y="27"/>
                </a:lnTo>
                <a:lnTo>
                  <a:pt x="30" y="78"/>
                </a:lnTo>
                <a:lnTo>
                  <a:pt x="74" y="52"/>
                </a:lnTo>
                <a:lnTo>
                  <a:pt x="70" y="53"/>
                </a:lnTo>
                <a:lnTo>
                  <a:pt x="47"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7" name="Freeform 69"/>
          <p:cNvSpPr>
            <a:spLocks/>
          </p:cNvSpPr>
          <p:nvPr/>
        </p:nvSpPr>
        <p:spPr bwMode="auto">
          <a:xfrm>
            <a:off x="5407819" y="3486151"/>
            <a:ext cx="57150" cy="55563"/>
          </a:xfrm>
          <a:custGeom>
            <a:avLst/>
            <a:gdLst>
              <a:gd name="T0" fmla="*/ 2147483647 w 66"/>
              <a:gd name="T1" fmla="*/ 500259883 h 70"/>
              <a:gd name="T2" fmla="*/ 2147483647 w 66"/>
              <a:gd name="T3" fmla="*/ 0 h 70"/>
              <a:gd name="T4" fmla="*/ 0 w 66"/>
              <a:gd name="T5" fmla="*/ 2147483647 h 70"/>
              <a:gd name="T6" fmla="*/ 2147483647 w 66"/>
              <a:gd name="T7" fmla="*/ 2147483647 h 70"/>
              <a:gd name="T8" fmla="*/ 2147483647 w 66"/>
              <a:gd name="T9" fmla="*/ 2147483647 h 70"/>
              <a:gd name="T10" fmla="*/ 2147483647 w 66"/>
              <a:gd name="T11" fmla="*/ 2147483647 h 70"/>
              <a:gd name="T12" fmla="*/ 2147483647 w 66"/>
              <a:gd name="T13" fmla="*/ 500259883 h 70"/>
              <a:gd name="T14" fmla="*/ 0 60000 65536"/>
              <a:gd name="T15" fmla="*/ 0 60000 65536"/>
              <a:gd name="T16" fmla="*/ 0 60000 65536"/>
              <a:gd name="T17" fmla="*/ 0 60000 65536"/>
              <a:gd name="T18" fmla="*/ 0 60000 65536"/>
              <a:gd name="T19" fmla="*/ 0 60000 65536"/>
              <a:gd name="T20" fmla="*/ 0 60000 65536"/>
              <a:gd name="T21" fmla="*/ 0 w 66"/>
              <a:gd name="T22" fmla="*/ 0 h 70"/>
              <a:gd name="T23" fmla="*/ 66 w 66"/>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70">
                <a:moveTo>
                  <a:pt x="38" y="1"/>
                </a:moveTo>
                <a:lnTo>
                  <a:pt x="40" y="0"/>
                </a:lnTo>
                <a:lnTo>
                  <a:pt x="0" y="17"/>
                </a:lnTo>
                <a:lnTo>
                  <a:pt x="23" y="70"/>
                </a:lnTo>
                <a:lnTo>
                  <a:pt x="63" y="53"/>
                </a:lnTo>
                <a:lnTo>
                  <a:pt x="66" y="52"/>
                </a:lnTo>
                <a:lnTo>
                  <a:pt x="38"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8" name="Freeform 70"/>
          <p:cNvSpPr>
            <a:spLocks/>
          </p:cNvSpPr>
          <p:nvPr/>
        </p:nvSpPr>
        <p:spPr bwMode="auto">
          <a:xfrm>
            <a:off x="5441752" y="3467101"/>
            <a:ext cx="64294" cy="60325"/>
          </a:xfrm>
          <a:custGeom>
            <a:avLst/>
            <a:gdLst>
              <a:gd name="T0" fmla="*/ 2147483647 w 74"/>
              <a:gd name="T1" fmla="*/ 1040945679 h 75"/>
              <a:gd name="T2" fmla="*/ 2147483647 w 74"/>
              <a:gd name="T3" fmla="*/ 0 h 75"/>
              <a:gd name="T4" fmla="*/ 0 w 74"/>
              <a:gd name="T5" fmla="*/ 2147483647 h 75"/>
              <a:gd name="T6" fmla="*/ 2147483647 w 74"/>
              <a:gd name="T7" fmla="*/ 2147483647 h 75"/>
              <a:gd name="T8" fmla="*/ 2147483647 w 74"/>
              <a:gd name="T9" fmla="*/ 2147483647 h 75"/>
              <a:gd name="T10" fmla="*/ 2147483647 w 74"/>
              <a:gd name="T11" fmla="*/ 2147483647 h 75"/>
              <a:gd name="T12" fmla="*/ 2147483647 w 74"/>
              <a:gd name="T13" fmla="*/ 1040945679 h 75"/>
              <a:gd name="T14" fmla="*/ 0 60000 65536"/>
              <a:gd name="T15" fmla="*/ 0 60000 65536"/>
              <a:gd name="T16" fmla="*/ 0 60000 65536"/>
              <a:gd name="T17" fmla="*/ 0 60000 65536"/>
              <a:gd name="T18" fmla="*/ 0 60000 65536"/>
              <a:gd name="T19" fmla="*/ 0 60000 65536"/>
              <a:gd name="T20" fmla="*/ 0 60000 65536"/>
              <a:gd name="T21" fmla="*/ 0 w 74"/>
              <a:gd name="T22" fmla="*/ 0 h 75"/>
              <a:gd name="T23" fmla="*/ 74 w 74"/>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5">
                <a:moveTo>
                  <a:pt x="42" y="2"/>
                </a:moveTo>
                <a:lnTo>
                  <a:pt x="44" y="0"/>
                </a:lnTo>
                <a:lnTo>
                  <a:pt x="0" y="24"/>
                </a:lnTo>
                <a:lnTo>
                  <a:pt x="28" y="75"/>
                </a:lnTo>
                <a:lnTo>
                  <a:pt x="72" y="51"/>
                </a:lnTo>
                <a:lnTo>
                  <a:pt x="74" y="49"/>
                </a:lnTo>
                <a:lnTo>
                  <a:pt x="42"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79" name="Freeform 71"/>
          <p:cNvSpPr>
            <a:spLocks/>
          </p:cNvSpPr>
          <p:nvPr/>
        </p:nvSpPr>
        <p:spPr bwMode="auto">
          <a:xfrm>
            <a:off x="5477471" y="3446464"/>
            <a:ext cx="69651" cy="58737"/>
          </a:xfrm>
          <a:custGeom>
            <a:avLst/>
            <a:gdLst>
              <a:gd name="T0" fmla="*/ 2147483647 w 77"/>
              <a:gd name="T1" fmla="*/ 1440734812 h 75"/>
              <a:gd name="T2" fmla="*/ 2147483647 w 77"/>
              <a:gd name="T3" fmla="*/ 0 h 75"/>
              <a:gd name="T4" fmla="*/ 0 w 77"/>
              <a:gd name="T5" fmla="*/ 2147483647 h 75"/>
              <a:gd name="T6" fmla="*/ 2147483647 w 77"/>
              <a:gd name="T7" fmla="*/ 2147483647 h 75"/>
              <a:gd name="T8" fmla="*/ 2147483647 w 77"/>
              <a:gd name="T9" fmla="*/ 2147483647 h 75"/>
              <a:gd name="T10" fmla="*/ 2147483647 w 77"/>
              <a:gd name="T11" fmla="*/ 2147483647 h 75"/>
              <a:gd name="T12" fmla="*/ 2147483647 w 77"/>
              <a:gd name="T13" fmla="*/ 2147483647 h 75"/>
              <a:gd name="T14" fmla="*/ 2147483647 w 77"/>
              <a:gd name="T15" fmla="*/ 2147483647 h 75"/>
              <a:gd name="T16" fmla="*/ 2147483647 w 77"/>
              <a:gd name="T17" fmla="*/ 2147483647 h 75"/>
              <a:gd name="T18" fmla="*/ 2147483647 w 77"/>
              <a:gd name="T19" fmla="*/ 1440734812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75"/>
              <a:gd name="T32" fmla="*/ 77 w 77"/>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75">
                <a:moveTo>
                  <a:pt x="35" y="3"/>
                </a:moveTo>
                <a:lnTo>
                  <a:pt x="40" y="0"/>
                </a:lnTo>
                <a:lnTo>
                  <a:pt x="0" y="28"/>
                </a:lnTo>
                <a:lnTo>
                  <a:pt x="32" y="75"/>
                </a:lnTo>
                <a:lnTo>
                  <a:pt x="72" y="46"/>
                </a:lnTo>
                <a:lnTo>
                  <a:pt x="77" y="42"/>
                </a:lnTo>
                <a:lnTo>
                  <a:pt x="72" y="46"/>
                </a:lnTo>
                <a:lnTo>
                  <a:pt x="76" y="45"/>
                </a:lnTo>
                <a:lnTo>
                  <a:pt x="77" y="42"/>
                </a:lnTo>
                <a:lnTo>
                  <a:pt x="35" y="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0" name="Freeform 72"/>
          <p:cNvSpPr>
            <a:spLocks/>
          </p:cNvSpPr>
          <p:nvPr/>
        </p:nvSpPr>
        <p:spPr bwMode="auto">
          <a:xfrm>
            <a:off x="5509618" y="3409950"/>
            <a:ext cx="80367" cy="69850"/>
          </a:xfrm>
          <a:custGeom>
            <a:avLst/>
            <a:gdLst>
              <a:gd name="T0" fmla="*/ 2147483647 w 90"/>
              <a:gd name="T1" fmla="*/ 1500123206 h 88"/>
              <a:gd name="T2" fmla="*/ 2147483647 w 90"/>
              <a:gd name="T3" fmla="*/ 0 h 88"/>
              <a:gd name="T4" fmla="*/ 0 w 90"/>
              <a:gd name="T5" fmla="*/ 2147483647 h 88"/>
              <a:gd name="T6" fmla="*/ 2147483647 w 90"/>
              <a:gd name="T7" fmla="*/ 2147483647 h 88"/>
              <a:gd name="T8" fmla="*/ 2147483647 w 90"/>
              <a:gd name="T9" fmla="*/ 2147483647 h 88"/>
              <a:gd name="T10" fmla="*/ 2147483647 w 90"/>
              <a:gd name="T11" fmla="*/ 2147483647 h 88"/>
              <a:gd name="T12" fmla="*/ 2147483647 w 90"/>
              <a:gd name="T13" fmla="*/ 1500123206 h 88"/>
              <a:gd name="T14" fmla="*/ 0 60000 65536"/>
              <a:gd name="T15" fmla="*/ 0 60000 65536"/>
              <a:gd name="T16" fmla="*/ 0 60000 65536"/>
              <a:gd name="T17" fmla="*/ 0 60000 65536"/>
              <a:gd name="T18" fmla="*/ 0 60000 65536"/>
              <a:gd name="T19" fmla="*/ 0 60000 65536"/>
              <a:gd name="T20" fmla="*/ 0 60000 65536"/>
              <a:gd name="T21" fmla="*/ 0 w 90"/>
              <a:gd name="T22" fmla="*/ 0 h 88"/>
              <a:gd name="T23" fmla="*/ 90 w 90"/>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88">
                <a:moveTo>
                  <a:pt x="42" y="3"/>
                </a:moveTo>
                <a:lnTo>
                  <a:pt x="45" y="0"/>
                </a:lnTo>
                <a:lnTo>
                  <a:pt x="0" y="49"/>
                </a:lnTo>
                <a:lnTo>
                  <a:pt x="42" y="88"/>
                </a:lnTo>
                <a:lnTo>
                  <a:pt x="87" y="39"/>
                </a:lnTo>
                <a:lnTo>
                  <a:pt x="90" y="35"/>
                </a:lnTo>
                <a:lnTo>
                  <a:pt x="42" y="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1" name="Freeform 73"/>
          <p:cNvSpPr>
            <a:spLocks/>
          </p:cNvSpPr>
          <p:nvPr/>
        </p:nvSpPr>
        <p:spPr bwMode="auto">
          <a:xfrm>
            <a:off x="5547122" y="3360739"/>
            <a:ext cx="83940" cy="77787"/>
          </a:xfrm>
          <a:custGeom>
            <a:avLst/>
            <a:gdLst>
              <a:gd name="T0" fmla="*/ 2147483647 w 93"/>
              <a:gd name="T1" fmla="*/ 1064276872 h 96"/>
              <a:gd name="T2" fmla="*/ 2147483647 w 93"/>
              <a:gd name="T3" fmla="*/ 0 h 96"/>
              <a:gd name="T4" fmla="*/ 0 w 93"/>
              <a:gd name="T5" fmla="*/ 2147483647 h 96"/>
              <a:gd name="T6" fmla="*/ 2147483647 w 93"/>
              <a:gd name="T7" fmla="*/ 2147483647 h 96"/>
              <a:gd name="T8" fmla="*/ 2147483647 w 93"/>
              <a:gd name="T9" fmla="*/ 2147483647 h 96"/>
              <a:gd name="T10" fmla="*/ 2147483647 w 93"/>
              <a:gd name="T11" fmla="*/ 2147483647 h 96"/>
              <a:gd name="T12" fmla="*/ 2147483647 w 93"/>
              <a:gd name="T13" fmla="*/ 1064276872 h 96"/>
              <a:gd name="T14" fmla="*/ 0 60000 65536"/>
              <a:gd name="T15" fmla="*/ 0 60000 65536"/>
              <a:gd name="T16" fmla="*/ 0 60000 65536"/>
              <a:gd name="T17" fmla="*/ 0 60000 65536"/>
              <a:gd name="T18" fmla="*/ 0 60000 65536"/>
              <a:gd name="T19" fmla="*/ 0 60000 65536"/>
              <a:gd name="T20" fmla="*/ 0 60000 65536"/>
              <a:gd name="T21" fmla="*/ 0 w 93"/>
              <a:gd name="T22" fmla="*/ 0 h 96"/>
              <a:gd name="T23" fmla="*/ 93 w 93"/>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96">
                <a:moveTo>
                  <a:pt x="42" y="2"/>
                </a:moveTo>
                <a:lnTo>
                  <a:pt x="44" y="0"/>
                </a:lnTo>
                <a:lnTo>
                  <a:pt x="0" y="64"/>
                </a:lnTo>
                <a:lnTo>
                  <a:pt x="48" y="96"/>
                </a:lnTo>
                <a:lnTo>
                  <a:pt x="92" y="32"/>
                </a:lnTo>
                <a:lnTo>
                  <a:pt x="93" y="29"/>
                </a:lnTo>
                <a:lnTo>
                  <a:pt x="42"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2" name="Freeform 74"/>
          <p:cNvSpPr>
            <a:spLocks/>
          </p:cNvSpPr>
          <p:nvPr/>
        </p:nvSpPr>
        <p:spPr bwMode="auto">
          <a:xfrm>
            <a:off x="5584628" y="3302000"/>
            <a:ext cx="82153" cy="82550"/>
          </a:xfrm>
          <a:custGeom>
            <a:avLst/>
            <a:gdLst>
              <a:gd name="T0" fmla="*/ 2147483647 w 91"/>
              <a:gd name="T1" fmla="*/ 0 h 103"/>
              <a:gd name="T2" fmla="*/ 2147483647 w 91"/>
              <a:gd name="T3" fmla="*/ 514508503 h 103"/>
              <a:gd name="T4" fmla="*/ 0 w 91"/>
              <a:gd name="T5" fmla="*/ 2147483647 h 103"/>
              <a:gd name="T6" fmla="*/ 2147483647 w 91"/>
              <a:gd name="T7" fmla="*/ 2147483647 h 103"/>
              <a:gd name="T8" fmla="*/ 2147483647 w 91"/>
              <a:gd name="T9" fmla="*/ 2147483647 h 103"/>
              <a:gd name="T10" fmla="*/ 2147483647 w 91"/>
              <a:gd name="T11" fmla="*/ 2147483647 h 103"/>
              <a:gd name="T12" fmla="*/ 2147483647 w 91"/>
              <a:gd name="T13" fmla="*/ 0 h 103"/>
              <a:gd name="T14" fmla="*/ 0 60000 65536"/>
              <a:gd name="T15" fmla="*/ 0 60000 65536"/>
              <a:gd name="T16" fmla="*/ 0 60000 65536"/>
              <a:gd name="T17" fmla="*/ 0 60000 65536"/>
              <a:gd name="T18" fmla="*/ 0 60000 65536"/>
              <a:gd name="T19" fmla="*/ 0 60000 65536"/>
              <a:gd name="T20" fmla="*/ 0 60000 65536"/>
              <a:gd name="T21" fmla="*/ 0 w 91"/>
              <a:gd name="T22" fmla="*/ 0 h 103"/>
              <a:gd name="T23" fmla="*/ 91 w 91"/>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 h="103">
                <a:moveTo>
                  <a:pt x="42" y="0"/>
                </a:moveTo>
                <a:lnTo>
                  <a:pt x="41" y="1"/>
                </a:lnTo>
                <a:lnTo>
                  <a:pt x="0" y="76"/>
                </a:lnTo>
                <a:lnTo>
                  <a:pt x="51" y="103"/>
                </a:lnTo>
                <a:lnTo>
                  <a:pt x="91" y="29"/>
                </a:lnTo>
                <a:lnTo>
                  <a:pt x="90" y="30"/>
                </a:lnTo>
                <a:lnTo>
                  <a:pt x="4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3" name="Freeform 75"/>
          <p:cNvSpPr>
            <a:spLocks/>
          </p:cNvSpPr>
          <p:nvPr/>
        </p:nvSpPr>
        <p:spPr bwMode="auto">
          <a:xfrm>
            <a:off x="5622131" y="3244851"/>
            <a:ext cx="80368" cy="80963"/>
          </a:xfrm>
          <a:custGeom>
            <a:avLst/>
            <a:gdLst>
              <a:gd name="T0" fmla="*/ 2147483647 w 90"/>
              <a:gd name="T1" fmla="*/ 0 h 104"/>
              <a:gd name="T2" fmla="*/ 2147483647 w 90"/>
              <a:gd name="T3" fmla="*/ 1887231182 h 104"/>
              <a:gd name="T4" fmla="*/ 0 w 90"/>
              <a:gd name="T5" fmla="*/ 2147483647 h 104"/>
              <a:gd name="T6" fmla="*/ 2147483647 w 90"/>
              <a:gd name="T7" fmla="*/ 2147483647 h 104"/>
              <a:gd name="T8" fmla="*/ 2147483647 w 90"/>
              <a:gd name="T9" fmla="*/ 2147483647 h 104"/>
              <a:gd name="T10" fmla="*/ 2147483647 w 90"/>
              <a:gd name="T11" fmla="*/ 2147483647 h 104"/>
              <a:gd name="T12" fmla="*/ 2147483647 w 90"/>
              <a:gd name="T13" fmla="*/ 0 h 104"/>
              <a:gd name="T14" fmla="*/ 0 60000 65536"/>
              <a:gd name="T15" fmla="*/ 0 60000 65536"/>
              <a:gd name="T16" fmla="*/ 0 60000 65536"/>
              <a:gd name="T17" fmla="*/ 0 60000 65536"/>
              <a:gd name="T18" fmla="*/ 0 60000 65536"/>
              <a:gd name="T19" fmla="*/ 0 60000 65536"/>
              <a:gd name="T20" fmla="*/ 0 60000 65536"/>
              <a:gd name="T21" fmla="*/ 0 w 90"/>
              <a:gd name="T22" fmla="*/ 0 h 104"/>
              <a:gd name="T23" fmla="*/ 90 w 90"/>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0" h="104">
                <a:moveTo>
                  <a:pt x="44" y="0"/>
                </a:moveTo>
                <a:lnTo>
                  <a:pt x="41" y="4"/>
                </a:lnTo>
                <a:lnTo>
                  <a:pt x="0" y="74"/>
                </a:lnTo>
                <a:lnTo>
                  <a:pt x="48" y="104"/>
                </a:lnTo>
                <a:lnTo>
                  <a:pt x="90" y="33"/>
                </a:lnTo>
                <a:lnTo>
                  <a:pt x="87" y="37"/>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4" name="Freeform 76"/>
          <p:cNvSpPr>
            <a:spLocks/>
          </p:cNvSpPr>
          <p:nvPr/>
        </p:nvSpPr>
        <p:spPr bwMode="auto">
          <a:xfrm>
            <a:off x="5661422" y="3198813"/>
            <a:ext cx="78581" cy="74612"/>
          </a:xfrm>
          <a:custGeom>
            <a:avLst/>
            <a:gdLst>
              <a:gd name="T0" fmla="*/ 2147483647 w 87"/>
              <a:gd name="T1" fmla="*/ 0 h 95"/>
              <a:gd name="T2" fmla="*/ 2147483647 w 87"/>
              <a:gd name="T3" fmla="*/ 2147483647 h 95"/>
              <a:gd name="T4" fmla="*/ 0 w 87"/>
              <a:gd name="T5" fmla="*/ 2147483647 h 95"/>
              <a:gd name="T6" fmla="*/ 2147483647 w 87"/>
              <a:gd name="T7" fmla="*/ 2147483647 h 95"/>
              <a:gd name="T8" fmla="*/ 2147483647 w 87"/>
              <a:gd name="T9" fmla="*/ 2147483647 h 95"/>
              <a:gd name="T10" fmla="*/ 2147483647 w 87"/>
              <a:gd name="T11" fmla="*/ 2147483647 h 95"/>
              <a:gd name="T12" fmla="*/ 2147483647 w 87"/>
              <a:gd name="T13" fmla="*/ 0 h 95"/>
              <a:gd name="T14" fmla="*/ 2147483647 w 87"/>
              <a:gd name="T15" fmla="*/ 1453267404 h 95"/>
              <a:gd name="T16" fmla="*/ 2147483647 w 87"/>
              <a:gd name="T17" fmla="*/ 2147483647 h 95"/>
              <a:gd name="T18" fmla="*/ 2147483647 w 87"/>
              <a:gd name="T19" fmla="*/ 0 h 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95"/>
              <a:gd name="T32" fmla="*/ 87 w 87"/>
              <a:gd name="T33" fmla="*/ 95 h 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95">
                <a:moveTo>
                  <a:pt x="48" y="0"/>
                </a:moveTo>
                <a:lnTo>
                  <a:pt x="43" y="5"/>
                </a:lnTo>
                <a:lnTo>
                  <a:pt x="0" y="58"/>
                </a:lnTo>
                <a:lnTo>
                  <a:pt x="43" y="95"/>
                </a:lnTo>
                <a:lnTo>
                  <a:pt x="87" y="42"/>
                </a:lnTo>
                <a:lnTo>
                  <a:pt x="83" y="47"/>
                </a:lnTo>
                <a:lnTo>
                  <a:pt x="48" y="0"/>
                </a:lnTo>
                <a:lnTo>
                  <a:pt x="45" y="3"/>
                </a:lnTo>
                <a:lnTo>
                  <a:pt x="43" y="5"/>
                </a:lnTo>
                <a:lnTo>
                  <a:pt x="48"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5" name="Freeform 77"/>
          <p:cNvSpPr>
            <a:spLocks/>
          </p:cNvSpPr>
          <p:nvPr/>
        </p:nvSpPr>
        <p:spPr bwMode="auto">
          <a:xfrm>
            <a:off x="5704285" y="3167063"/>
            <a:ext cx="69652" cy="68262"/>
          </a:xfrm>
          <a:custGeom>
            <a:avLst/>
            <a:gdLst>
              <a:gd name="T0" fmla="*/ 2147483647 w 78"/>
              <a:gd name="T1" fmla="*/ 0 h 86"/>
              <a:gd name="T2" fmla="*/ 2147483647 w 78"/>
              <a:gd name="T3" fmla="*/ 2147483647 h 86"/>
              <a:gd name="T4" fmla="*/ 0 w 78"/>
              <a:gd name="T5" fmla="*/ 2147483647 h 86"/>
              <a:gd name="T6" fmla="*/ 2147483647 w 78"/>
              <a:gd name="T7" fmla="*/ 2147483647 h 86"/>
              <a:gd name="T8" fmla="*/ 2147483647 w 78"/>
              <a:gd name="T9" fmla="*/ 2147483647 h 86"/>
              <a:gd name="T10" fmla="*/ 2147483647 w 78"/>
              <a:gd name="T11" fmla="*/ 2147483647 h 86"/>
              <a:gd name="T12" fmla="*/ 2147483647 w 78"/>
              <a:gd name="T13" fmla="*/ 0 h 86"/>
              <a:gd name="T14" fmla="*/ 2147483647 w 78"/>
              <a:gd name="T15" fmla="*/ 1500101106 h 86"/>
              <a:gd name="T16" fmla="*/ 2147483647 w 78"/>
              <a:gd name="T17" fmla="*/ 2147483647 h 86"/>
              <a:gd name="T18" fmla="*/ 2147483647 w 78"/>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86"/>
              <a:gd name="T32" fmla="*/ 78 w 78"/>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86">
                <a:moveTo>
                  <a:pt x="52" y="0"/>
                </a:moveTo>
                <a:lnTo>
                  <a:pt x="44" y="5"/>
                </a:lnTo>
                <a:lnTo>
                  <a:pt x="0" y="39"/>
                </a:lnTo>
                <a:lnTo>
                  <a:pt x="35" y="86"/>
                </a:lnTo>
                <a:lnTo>
                  <a:pt x="78" y="51"/>
                </a:lnTo>
                <a:lnTo>
                  <a:pt x="70" y="56"/>
                </a:lnTo>
                <a:lnTo>
                  <a:pt x="52" y="0"/>
                </a:lnTo>
                <a:lnTo>
                  <a:pt x="47" y="3"/>
                </a:lnTo>
                <a:lnTo>
                  <a:pt x="44" y="5"/>
                </a:lnTo>
                <a:lnTo>
                  <a:pt x="52"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6" name="Freeform 78"/>
          <p:cNvSpPr>
            <a:spLocks/>
          </p:cNvSpPr>
          <p:nvPr/>
        </p:nvSpPr>
        <p:spPr bwMode="auto">
          <a:xfrm>
            <a:off x="5750719" y="3155951"/>
            <a:ext cx="50006" cy="55563"/>
          </a:xfrm>
          <a:custGeom>
            <a:avLst/>
            <a:gdLst>
              <a:gd name="T0" fmla="*/ 2147483647 w 56"/>
              <a:gd name="T1" fmla="*/ 1916897675 h 71"/>
              <a:gd name="T2" fmla="*/ 2147483647 w 56"/>
              <a:gd name="T3" fmla="*/ 1437979831 h 71"/>
              <a:gd name="T4" fmla="*/ 0 w 56"/>
              <a:gd name="T5" fmla="*/ 2147483647 h 71"/>
              <a:gd name="T6" fmla="*/ 2147483647 w 56"/>
              <a:gd name="T7" fmla="*/ 2147483647 h 71"/>
              <a:gd name="T8" fmla="*/ 2147483647 w 56"/>
              <a:gd name="T9" fmla="*/ 2147483647 h 71"/>
              <a:gd name="T10" fmla="*/ 2147483647 w 56"/>
              <a:gd name="T11" fmla="*/ 2147483647 h 71"/>
              <a:gd name="T12" fmla="*/ 2147483647 w 56"/>
              <a:gd name="T13" fmla="*/ 1916897675 h 71"/>
              <a:gd name="T14" fmla="*/ 2147483647 w 56"/>
              <a:gd name="T15" fmla="*/ 0 h 71"/>
              <a:gd name="T16" fmla="*/ 2147483647 w 56"/>
              <a:gd name="T17" fmla="*/ 1437979831 h 71"/>
              <a:gd name="T18" fmla="*/ 2147483647 w 56"/>
              <a:gd name="T19" fmla="*/ 1916897675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71"/>
              <a:gd name="T32" fmla="*/ 56 w 56"/>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71">
                <a:moveTo>
                  <a:pt x="56" y="4"/>
                </a:moveTo>
                <a:lnTo>
                  <a:pt x="38" y="3"/>
                </a:lnTo>
                <a:lnTo>
                  <a:pt x="0" y="15"/>
                </a:lnTo>
                <a:lnTo>
                  <a:pt x="18" y="71"/>
                </a:lnTo>
                <a:lnTo>
                  <a:pt x="56" y="58"/>
                </a:lnTo>
                <a:lnTo>
                  <a:pt x="38" y="57"/>
                </a:lnTo>
                <a:lnTo>
                  <a:pt x="56" y="4"/>
                </a:lnTo>
                <a:lnTo>
                  <a:pt x="47" y="0"/>
                </a:lnTo>
                <a:lnTo>
                  <a:pt x="38" y="3"/>
                </a:lnTo>
                <a:lnTo>
                  <a:pt x="56" y="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7" name="Freeform 79"/>
          <p:cNvSpPr>
            <a:spLocks/>
          </p:cNvSpPr>
          <p:nvPr/>
        </p:nvSpPr>
        <p:spPr bwMode="auto">
          <a:xfrm>
            <a:off x="5784652" y="3157538"/>
            <a:ext cx="69651" cy="57150"/>
          </a:xfrm>
          <a:custGeom>
            <a:avLst/>
            <a:gdLst>
              <a:gd name="T0" fmla="*/ 2147483647 w 77"/>
              <a:gd name="T1" fmla="*/ 2147483647 h 70"/>
              <a:gd name="T2" fmla="*/ 2147483647 w 77"/>
              <a:gd name="T3" fmla="*/ 2147483647 h 70"/>
              <a:gd name="T4" fmla="*/ 2147483647 w 77"/>
              <a:gd name="T5" fmla="*/ 0 h 70"/>
              <a:gd name="T6" fmla="*/ 0 w 77"/>
              <a:gd name="T7" fmla="*/ 2147483647 h 70"/>
              <a:gd name="T8" fmla="*/ 2147483647 w 77"/>
              <a:gd name="T9" fmla="*/ 2147483647 h 70"/>
              <a:gd name="T10" fmla="*/ 2147483647 w 77"/>
              <a:gd name="T11" fmla="*/ 2147483647 h 70"/>
              <a:gd name="T12" fmla="*/ 2147483647 w 77"/>
              <a:gd name="T13" fmla="*/ 2147483647 h 70"/>
              <a:gd name="T14" fmla="*/ 2147483647 w 77"/>
              <a:gd name="T15" fmla="*/ 2147483647 h 70"/>
              <a:gd name="T16" fmla="*/ 2147483647 w 77"/>
              <a:gd name="T17" fmla="*/ 2147483647 h 70"/>
              <a:gd name="T18" fmla="*/ 2147483647 w 77"/>
              <a:gd name="T19" fmla="*/ 2147483647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70"/>
              <a:gd name="T32" fmla="*/ 77 w 77"/>
              <a:gd name="T33" fmla="*/ 70 h 7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70">
                <a:moveTo>
                  <a:pt x="77" y="24"/>
                </a:moveTo>
                <a:lnTo>
                  <a:pt x="66" y="17"/>
                </a:lnTo>
                <a:lnTo>
                  <a:pt x="18" y="0"/>
                </a:lnTo>
                <a:lnTo>
                  <a:pt x="0" y="53"/>
                </a:lnTo>
                <a:lnTo>
                  <a:pt x="47" y="70"/>
                </a:lnTo>
                <a:lnTo>
                  <a:pt x="36" y="63"/>
                </a:lnTo>
                <a:lnTo>
                  <a:pt x="77" y="24"/>
                </a:lnTo>
                <a:lnTo>
                  <a:pt x="73" y="19"/>
                </a:lnTo>
                <a:lnTo>
                  <a:pt x="66" y="17"/>
                </a:lnTo>
                <a:lnTo>
                  <a:pt x="77" y="2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8" name="Freeform 80"/>
          <p:cNvSpPr>
            <a:spLocks/>
          </p:cNvSpPr>
          <p:nvPr/>
        </p:nvSpPr>
        <p:spPr bwMode="auto">
          <a:xfrm>
            <a:off x="5816800" y="3178175"/>
            <a:ext cx="75009" cy="63500"/>
          </a:xfrm>
          <a:custGeom>
            <a:avLst/>
            <a:gdLst>
              <a:gd name="T0" fmla="*/ 2147483647 w 85"/>
              <a:gd name="T1" fmla="*/ 2147483647 h 81"/>
              <a:gd name="T2" fmla="*/ 2147483647 w 85"/>
              <a:gd name="T3" fmla="*/ 2147483647 h 81"/>
              <a:gd name="T4" fmla="*/ 2147483647 w 85"/>
              <a:gd name="T5" fmla="*/ 0 h 81"/>
              <a:gd name="T6" fmla="*/ 0 w 85"/>
              <a:gd name="T7" fmla="*/ 2147483647 h 81"/>
              <a:gd name="T8" fmla="*/ 2147483647 w 85"/>
              <a:gd name="T9" fmla="*/ 2147483647 h 81"/>
              <a:gd name="T10" fmla="*/ 2147483647 w 85"/>
              <a:gd name="T11" fmla="*/ 2147483647 h 81"/>
              <a:gd name="T12" fmla="*/ 2147483647 w 85"/>
              <a:gd name="T13" fmla="*/ 2147483647 h 81"/>
              <a:gd name="T14" fmla="*/ 2147483647 w 85"/>
              <a:gd name="T15" fmla="*/ 2147483647 h 81"/>
              <a:gd name="T16" fmla="*/ 2147483647 w 85"/>
              <a:gd name="T17" fmla="*/ 2147483647 h 81"/>
              <a:gd name="T18" fmla="*/ 2147483647 w 85"/>
              <a:gd name="T19" fmla="*/ 2147483647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81"/>
              <a:gd name="T32" fmla="*/ 85 w 85"/>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81">
                <a:moveTo>
                  <a:pt x="85" y="46"/>
                </a:moveTo>
                <a:lnTo>
                  <a:pt x="81" y="41"/>
                </a:lnTo>
                <a:lnTo>
                  <a:pt x="41" y="0"/>
                </a:lnTo>
                <a:lnTo>
                  <a:pt x="0" y="39"/>
                </a:lnTo>
                <a:lnTo>
                  <a:pt x="40" y="81"/>
                </a:lnTo>
                <a:lnTo>
                  <a:pt x="37" y="76"/>
                </a:lnTo>
                <a:lnTo>
                  <a:pt x="85" y="46"/>
                </a:lnTo>
                <a:lnTo>
                  <a:pt x="84" y="44"/>
                </a:lnTo>
                <a:lnTo>
                  <a:pt x="81" y="41"/>
                </a:lnTo>
                <a:lnTo>
                  <a:pt x="85" y="4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89" name="Freeform 81"/>
          <p:cNvSpPr>
            <a:spLocks/>
          </p:cNvSpPr>
          <p:nvPr/>
        </p:nvSpPr>
        <p:spPr bwMode="auto">
          <a:xfrm>
            <a:off x="5848946" y="3214689"/>
            <a:ext cx="83939" cy="79375"/>
          </a:xfrm>
          <a:custGeom>
            <a:avLst/>
            <a:gdLst>
              <a:gd name="T0" fmla="*/ 2147483647 w 93"/>
              <a:gd name="T1" fmla="*/ 2147483647 h 101"/>
              <a:gd name="T2" fmla="*/ 2147483647 w 93"/>
              <a:gd name="T3" fmla="*/ 2147483647 h 101"/>
              <a:gd name="T4" fmla="*/ 2147483647 w 93"/>
              <a:gd name="T5" fmla="*/ 0 h 101"/>
              <a:gd name="T6" fmla="*/ 0 w 93"/>
              <a:gd name="T7" fmla="*/ 2147483647 h 101"/>
              <a:gd name="T8" fmla="*/ 2147483647 w 93"/>
              <a:gd name="T9" fmla="*/ 2147483647 h 101"/>
              <a:gd name="T10" fmla="*/ 2147483647 w 93"/>
              <a:gd name="T11" fmla="*/ 2147483647 h 101"/>
              <a:gd name="T12" fmla="*/ 2147483647 w 93"/>
              <a:gd name="T13" fmla="*/ 2147483647 h 101"/>
              <a:gd name="T14" fmla="*/ 0 60000 65536"/>
              <a:gd name="T15" fmla="*/ 0 60000 65536"/>
              <a:gd name="T16" fmla="*/ 0 60000 65536"/>
              <a:gd name="T17" fmla="*/ 0 60000 65536"/>
              <a:gd name="T18" fmla="*/ 0 60000 65536"/>
              <a:gd name="T19" fmla="*/ 0 60000 65536"/>
              <a:gd name="T20" fmla="*/ 0 60000 65536"/>
              <a:gd name="T21" fmla="*/ 0 w 93"/>
              <a:gd name="T22" fmla="*/ 0 h 101"/>
              <a:gd name="T23" fmla="*/ 93 w 93"/>
              <a:gd name="T24" fmla="*/ 101 h 1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01">
                <a:moveTo>
                  <a:pt x="93" y="75"/>
                </a:moveTo>
                <a:lnTo>
                  <a:pt x="91" y="71"/>
                </a:lnTo>
                <a:lnTo>
                  <a:pt x="48" y="0"/>
                </a:lnTo>
                <a:lnTo>
                  <a:pt x="0" y="30"/>
                </a:lnTo>
                <a:lnTo>
                  <a:pt x="42" y="101"/>
                </a:lnTo>
                <a:lnTo>
                  <a:pt x="40" y="98"/>
                </a:lnTo>
                <a:lnTo>
                  <a:pt x="93" y="7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0" name="Freeform 82"/>
          <p:cNvSpPr>
            <a:spLocks/>
          </p:cNvSpPr>
          <p:nvPr/>
        </p:nvSpPr>
        <p:spPr bwMode="auto">
          <a:xfrm>
            <a:off x="5884665" y="3273426"/>
            <a:ext cx="85725" cy="92075"/>
          </a:xfrm>
          <a:custGeom>
            <a:avLst/>
            <a:gdLst>
              <a:gd name="T0" fmla="*/ 2147483647 w 96"/>
              <a:gd name="T1" fmla="*/ 2147483647 h 116"/>
              <a:gd name="T2" fmla="*/ 2147483647 w 96"/>
              <a:gd name="T3" fmla="*/ 2147483647 h 116"/>
              <a:gd name="T4" fmla="*/ 2147483647 w 96"/>
              <a:gd name="T5" fmla="*/ 0 h 116"/>
              <a:gd name="T6" fmla="*/ 0 w 96"/>
              <a:gd name="T7" fmla="*/ 2147483647 h 116"/>
              <a:gd name="T8" fmla="*/ 2147483647 w 96"/>
              <a:gd name="T9" fmla="*/ 2147483647 h 116"/>
              <a:gd name="T10" fmla="*/ 2147483647 w 96"/>
              <a:gd name="T11" fmla="*/ 2147483647 h 116"/>
              <a:gd name="T12" fmla="*/ 2147483647 w 96"/>
              <a:gd name="T13" fmla="*/ 2147483647 h 116"/>
              <a:gd name="T14" fmla="*/ 0 60000 65536"/>
              <a:gd name="T15" fmla="*/ 0 60000 65536"/>
              <a:gd name="T16" fmla="*/ 0 60000 65536"/>
              <a:gd name="T17" fmla="*/ 0 60000 65536"/>
              <a:gd name="T18" fmla="*/ 0 60000 65536"/>
              <a:gd name="T19" fmla="*/ 0 60000 65536"/>
              <a:gd name="T20" fmla="*/ 0 60000 65536"/>
              <a:gd name="T21" fmla="*/ 0 w 96"/>
              <a:gd name="T22" fmla="*/ 0 h 116"/>
              <a:gd name="T23" fmla="*/ 96 w 96"/>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116">
                <a:moveTo>
                  <a:pt x="96" y="94"/>
                </a:moveTo>
                <a:lnTo>
                  <a:pt x="96" y="93"/>
                </a:lnTo>
                <a:lnTo>
                  <a:pt x="53" y="0"/>
                </a:lnTo>
                <a:lnTo>
                  <a:pt x="0" y="23"/>
                </a:lnTo>
                <a:lnTo>
                  <a:pt x="43" y="116"/>
                </a:lnTo>
                <a:lnTo>
                  <a:pt x="43" y="115"/>
                </a:lnTo>
                <a:lnTo>
                  <a:pt x="96" y="9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1" name="Freeform 83"/>
          <p:cNvSpPr>
            <a:spLocks/>
          </p:cNvSpPr>
          <p:nvPr/>
        </p:nvSpPr>
        <p:spPr bwMode="auto">
          <a:xfrm>
            <a:off x="5923956" y="3348039"/>
            <a:ext cx="87510" cy="104775"/>
          </a:xfrm>
          <a:custGeom>
            <a:avLst/>
            <a:gdLst>
              <a:gd name="T0" fmla="*/ 2147483647 w 99"/>
              <a:gd name="T1" fmla="*/ 2147483647 h 132"/>
              <a:gd name="T2" fmla="*/ 2147483647 w 99"/>
              <a:gd name="T3" fmla="*/ 2147483647 h 132"/>
              <a:gd name="T4" fmla="*/ 2147483647 w 99"/>
              <a:gd name="T5" fmla="*/ 0 h 132"/>
              <a:gd name="T6" fmla="*/ 0 w 99"/>
              <a:gd name="T7" fmla="*/ 2147483647 h 132"/>
              <a:gd name="T8" fmla="*/ 2147483647 w 99"/>
              <a:gd name="T9" fmla="*/ 2147483647 h 132"/>
              <a:gd name="T10" fmla="*/ 2147483647 w 99"/>
              <a:gd name="T11" fmla="*/ 2147483647 h 132"/>
              <a:gd name="T12" fmla="*/ 2147483647 w 99"/>
              <a:gd name="T13" fmla="*/ 2147483647 h 132"/>
              <a:gd name="T14" fmla="*/ 0 60000 65536"/>
              <a:gd name="T15" fmla="*/ 0 60000 65536"/>
              <a:gd name="T16" fmla="*/ 0 60000 65536"/>
              <a:gd name="T17" fmla="*/ 0 60000 65536"/>
              <a:gd name="T18" fmla="*/ 0 60000 65536"/>
              <a:gd name="T19" fmla="*/ 0 60000 65536"/>
              <a:gd name="T20" fmla="*/ 0 60000 65536"/>
              <a:gd name="T21" fmla="*/ 0 w 99"/>
              <a:gd name="T22" fmla="*/ 0 h 132"/>
              <a:gd name="T23" fmla="*/ 99 w 99"/>
              <a:gd name="T24" fmla="*/ 132 h 1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9" h="132">
                <a:moveTo>
                  <a:pt x="99" y="112"/>
                </a:moveTo>
                <a:lnTo>
                  <a:pt x="97" y="111"/>
                </a:lnTo>
                <a:lnTo>
                  <a:pt x="53" y="0"/>
                </a:lnTo>
                <a:lnTo>
                  <a:pt x="0" y="21"/>
                </a:lnTo>
                <a:lnTo>
                  <a:pt x="44" y="132"/>
                </a:lnTo>
                <a:lnTo>
                  <a:pt x="43" y="131"/>
                </a:lnTo>
                <a:lnTo>
                  <a:pt x="99" y="11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2" name="Freeform 84"/>
          <p:cNvSpPr>
            <a:spLocks/>
          </p:cNvSpPr>
          <p:nvPr/>
        </p:nvSpPr>
        <p:spPr bwMode="auto">
          <a:xfrm>
            <a:off x="5963246" y="3436938"/>
            <a:ext cx="83939" cy="107950"/>
          </a:xfrm>
          <a:custGeom>
            <a:avLst/>
            <a:gdLst>
              <a:gd name="T0" fmla="*/ 2147483647 w 96"/>
              <a:gd name="T1" fmla="*/ 2147483647 h 136"/>
              <a:gd name="T2" fmla="*/ 2147483647 w 96"/>
              <a:gd name="T3" fmla="*/ 2147483647 h 136"/>
              <a:gd name="T4" fmla="*/ 2147483647 w 96"/>
              <a:gd name="T5" fmla="*/ 0 h 136"/>
              <a:gd name="T6" fmla="*/ 0 w 96"/>
              <a:gd name="T7" fmla="*/ 2147483647 h 136"/>
              <a:gd name="T8" fmla="*/ 2147483647 w 96"/>
              <a:gd name="T9" fmla="*/ 2147483647 h 136"/>
              <a:gd name="T10" fmla="*/ 2147483647 w 96"/>
              <a:gd name="T11" fmla="*/ 2147483647 h 136"/>
              <a:gd name="T12" fmla="*/ 2147483647 w 96"/>
              <a:gd name="T13" fmla="*/ 2147483647 h 136"/>
              <a:gd name="T14" fmla="*/ 0 60000 65536"/>
              <a:gd name="T15" fmla="*/ 0 60000 65536"/>
              <a:gd name="T16" fmla="*/ 0 60000 65536"/>
              <a:gd name="T17" fmla="*/ 0 60000 65536"/>
              <a:gd name="T18" fmla="*/ 0 60000 65536"/>
              <a:gd name="T19" fmla="*/ 0 60000 65536"/>
              <a:gd name="T20" fmla="*/ 0 60000 65536"/>
              <a:gd name="T21" fmla="*/ 0 w 96"/>
              <a:gd name="T22" fmla="*/ 0 h 136"/>
              <a:gd name="T23" fmla="*/ 96 w 96"/>
              <a:gd name="T24" fmla="*/ 136 h 1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136">
                <a:moveTo>
                  <a:pt x="95" y="115"/>
                </a:moveTo>
                <a:lnTo>
                  <a:pt x="96" y="116"/>
                </a:lnTo>
                <a:lnTo>
                  <a:pt x="56" y="0"/>
                </a:lnTo>
                <a:lnTo>
                  <a:pt x="0" y="19"/>
                </a:lnTo>
                <a:lnTo>
                  <a:pt x="41" y="135"/>
                </a:lnTo>
                <a:lnTo>
                  <a:pt x="42" y="136"/>
                </a:lnTo>
                <a:lnTo>
                  <a:pt x="95" y="1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3" name="Freeform 85"/>
          <p:cNvSpPr>
            <a:spLocks/>
          </p:cNvSpPr>
          <p:nvPr/>
        </p:nvSpPr>
        <p:spPr bwMode="auto">
          <a:xfrm>
            <a:off x="5998965" y="3529014"/>
            <a:ext cx="87510" cy="109537"/>
          </a:xfrm>
          <a:custGeom>
            <a:avLst/>
            <a:gdLst>
              <a:gd name="T0" fmla="*/ 2147483647 w 97"/>
              <a:gd name="T1" fmla="*/ 2147483647 h 139"/>
              <a:gd name="T2" fmla="*/ 2147483647 w 97"/>
              <a:gd name="T3" fmla="*/ 2147483647 h 139"/>
              <a:gd name="T4" fmla="*/ 2147483647 w 97"/>
              <a:gd name="T5" fmla="*/ 0 h 139"/>
              <a:gd name="T6" fmla="*/ 0 w 97"/>
              <a:gd name="T7" fmla="*/ 2147483647 h 139"/>
              <a:gd name="T8" fmla="*/ 2147483647 w 97"/>
              <a:gd name="T9" fmla="*/ 2147483647 h 139"/>
              <a:gd name="T10" fmla="*/ 2147483647 w 97"/>
              <a:gd name="T11" fmla="*/ 2147483647 h 139"/>
              <a:gd name="T12" fmla="*/ 2147483647 w 97"/>
              <a:gd name="T13" fmla="*/ 2147483647 h 139"/>
              <a:gd name="T14" fmla="*/ 0 60000 65536"/>
              <a:gd name="T15" fmla="*/ 0 60000 65536"/>
              <a:gd name="T16" fmla="*/ 0 60000 65536"/>
              <a:gd name="T17" fmla="*/ 0 60000 65536"/>
              <a:gd name="T18" fmla="*/ 0 60000 65536"/>
              <a:gd name="T19" fmla="*/ 0 60000 65536"/>
              <a:gd name="T20" fmla="*/ 0 60000 65536"/>
              <a:gd name="T21" fmla="*/ 0 w 97"/>
              <a:gd name="T22" fmla="*/ 0 h 139"/>
              <a:gd name="T23" fmla="*/ 97 w 97"/>
              <a:gd name="T24" fmla="*/ 139 h 1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7" h="139">
                <a:moveTo>
                  <a:pt x="97" y="116"/>
                </a:moveTo>
                <a:lnTo>
                  <a:pt x="97" y="117"/>
                </a:lnTo>
                <a:lnTo>
                  <a:pt x="53" y="0"/>
                </a:lnTo>
                <a:lnTo>
                  <a:pt x="0" y="21"/>
                </a:lnTo>
                <a:lnTo>
                  <a:pt x="44" y="137"/>
                </a:lnTo>
                <a:lnTo>
                  <a:pt x="44" y="139"/>
                </a:lnTo>
                <a:lnTo>
                  <a:pt x="97" y="11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4" name="Freeform 86"/>
          <p:cNvSpPr>
            <a:spLocks/>
          </p:cNvSpPr>
          <p:nvPr/>
        </p:nvSpPr>
        <p:spPr bwMode="auto">
          <a:xfrm>
            <a:off x="6038256" y="3619500"/>
            <a:ext cx="87510" cy="101600"/>
          </a:xfrm>
          <a:custGeom>
            <a:avLst/>
            <a:gdLst>
              <a:gd name="T0" fmla="*/ 2147483647 w 96"/>
              <a:gd name="T1" fmla="*/ 2147483647 h 127"/>
              <a:gd name="T2" fmla="*/ 2147483647 w 96"/>
              <a:gd name="T3" fmla="*/ 2147483647 h 127"/>
              <a:gd name="T4" fmla="*/ 2147483647 w 96"/>
              <a:gd name="T5" fmla="*/ 0 h 127"/>
              <a:gd name="T6" fmla="*/ 0 w 96"/>
              <a:gd name="T7" fmla="*/ 2147483647 h 127"/>
              <a:gd name="T8" fmla="*/ 2147483647 w 96"/>
              <a:gd name="T9" fmla="*/ 2147483647 h 127"/>
              <a:gd name="T10" fmla="*/ 2147483647 w 96"/>
              <a:gd name="T11" fmla="*/ 2147483647 h 127"/>
              <a:gd name="T12" fmla="*/ 2147483647 w 96"/>
              <a:gd name="T13" fmla="*/ 2147483647 h 127"/>
              <a:gd name="T14" fmla="*/ 0 60000 65536"/>
              <a:gd name="T15" fmla="*/ 0 60000 65536"/>
              <a:gd name="T16" fmla="*/ 0 60000 65536"/>
              <a:gd name="T17" fmla="*/ 0 60000 65536"/>
              <a:gd name="T18" fmla="*/ 0 60000 65536"/>
              <a:gd name="T19" fmla="*/ 0 60000 65536"/>
              <a:gd name="T20" fmla="*/ 0 60000 65536"/>
              <a:gd name="T21" fmla="*/ 0 w 96"/>
              <a:gd name="T22" fmla="*/ 0 h 127"/>
              <a:gd name="T23" fmla="*/ 96 w 9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127">
                <a:moveTo>
                  <a:pt x="96" y="104"/>
                </a:moveTo>
                <a:lnTo>
                  <a:pt x="96" y="104"/>
                </a:lnTo>
                <a:lnTo>
                  <a:pt x="53" y="0"/>
                </a:lnTo>
                <a:lnTo>
                  <a:pt x="0" y="23"/>
                </a:lnTo>
                <a:lnTo>
                  <a:pt x="43" y="127"/>
                </a:lnTo>
                <a:lnTo>
                  <a:pt x="96" y="10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5" name="Freeform 87"/>
          <p:cNvSpPr>
            <a:spLocks/>
          </p:cNvSpPr>
          <p:nvPr/>
        </p:nvSpPr>
        <p:spPr bwMode="auto">
          <a:xfrm>
            <a:off x="6077546" y="3703639"/>
            <a:ext cx="83939" cy="90487"/>
          </a:xfrm>
          <a:custGeom>
            <a:avLst/>
            <a:gdLst>
              <a:gd name="T0" fmla="*/ 2147483647 w 94"/>
              <a:gd name="T1" fmla="*/ 2147483647 h 116"/>
              <a:gd name="T2" fmla="*/ 2147483647 w 94"/>
              <a:gd name="T3" fmla="*/ 2147483647 h 116"/>
              <a:gd name="T4" fmla="*/ 2147483647 w 94"/>
              <a:gd name="T5" fmla="*/ 0 h 116"/>
              <a:gd name="T6" fmla="*/ 0 w 94"/>
              <a:gd name="T7" fmla="*/ 2147483647 h 116"/>
              <a:gd name="T8" fmla="*/ 2147483647 w 94"/>
              <a:gd name="T9" fmla="*/ 2147483647 h 116"/>
              <a:gd name="T10" fmla="*/ 2147483647 w 94"/>
              <a:gd name="T11" fmla="*/ 2147483647 h 116"/>
              <a:gd name="T12" fmla="*/ 2147483647 w 94"/>
              <a:gd name="T13" fmla="*/ 2147483647 h 116"/>
              <a:gd name="T14" fmla="*/ 0 60000 65536"/>
              <a:gd name="T15" fmla="*/ 0 60000 65536"/>
              <a:gd name="T16" fmla="*/ 0 60000 65536"/>
              <a:gd name="T17" fmla="*/ 0 60000 65536"/>
              <a:gd name="T18" fmla="*/ 0 60000 65536"/>
              <a:gd name="T19" fmla="*/ 0 60000 65536"/>
              <a:gd name="T20" fmla="*/ 0 60000 65536"/>
              <a:gd name="T21" fmla="*/ 0 w 94"/>
              <a:gd name="T22" fmla="*/ 0 h 116"/>
              <a:gd name="T23" fmla="*/ 94 w 94"/>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 h="116">
                <a:moveTo>
                  <a:pt x="93" y="88"/>
                </a:moveTo>
                <a:lnTo>
                  <a:pt x="94" y="90"/>
                </a:lnTo>
                <a:lnTo>
                  <a:pt x="53" y="0"/>
                </a:lnTo>
                <a:lnTo>
                  <a:pt x="0" y="23"/>
                </a:lnTo>
                <a:lnTo>
                  <a:pt x="41" y="113"/>
                </a:lnTo>
                <a:lnTo>
                  <a:pt x="42" y="116"/>
                </a:lnTo>
                <a:lnTo>
                  <a:pt x="93" y="8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6" name="Freeform 88"/>
          <p:cNvSpPr>
            <a:spLocks/>
          </p:cNvSpPr>
          <p:nvPr/>
        </p:nvSpPr>
        <p:spPr bwMode="auto">
          <a:xfrm>
            <a:off x="6115050" y="3771901"/>
            <a:ext cx="83940" cy="87313"/>
          </a:xfrm>
          <a:custGeom>
            <a:avLst/>
            <a:gdLst>
              <a:gd name="T0" fmla="*/ 2147483647 w 94"/>
              <a:gd name="T1" fmla="*/ 2147483647 h 108"/>
              <a:gd name="T2" fmla="*/ 2147483647 w 94"/>
              <a:gd name="T3" fmla="*/ 2147483647 h 108"/>
              <a:gd name="T4" fmla="*/ 2147483647 w 94"/>
              <a:gd name="T5" fmla="*/ 0 h 108"/>
              <a:gd name="T6" fmla="*/ 0 w 94"/>
              <a:gd name="T7" fmla="*/ 2147483647 h 108"/>
              <a:gd name="T8" fmla="*/ 2147483647 w 94"/>
              <a:gd name="T9" fmla="*/ 2147483647 h 108"/>
              <a:gd name="T10" fmla="*/ 2147483647 w 94"/>
              <a:gd name="T11" fmla="*/ 2147483647 h 108"/>
              <a:gd name="T12" fmla="*/ 2147483647 w 94"/>
              <a:gd name="T13" fmla="*/ 2147483647 h 108"/>
              <a:gd name="T14" fmla="*/ 0 60000 65536"/>
              <a:gd name="T15" fmla="*/ 0 60000 65536"/>
              <a:gd name="T16" fmla="*/ 0 60000 65536"/>
              <a:gd name="T17" fmla="*/ 0 60000 65536"/>
              <a:gd name="T18" fmla="*/ 0 60000 65536"/>
              <a:gd name="T19" fmla="*/ 0 60000 65536"/>
              <a:gd name="T20" fmla="*/ 0 60000 65536"/>
              <a:gd name="T21" fmla="*/ 0 w 94"/>
              <a:gd name="T22" fmla="*/ 0 h 108"/>
              <a:gd name="T23" fmla="*/ 94 w 94"/>
              <a:gd name="T24" fmla="*/ 108 h 1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 h="108">
                <a:moveTo>
                  <a:pt x="94" y="81"/>
                </a:moveTo>
                <a:lnTo>
                  <a:pt x="94" y="81"/>
                </a:lnTo>
                <a:lnTo>
                  <a:pt x="51" y="0"/>
                </a:lnTo>
                <a:lnTo>
                  <a:pt x="0" y="28"/>
                </a:lnTo>
                <a:lnTo>
                  <a:pt x="44" y="108"/>
                </a:lnTo>
                <a:lnTo>
                  <a:pt x="94" y="8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7" name="Freeform 89"/>
          <p:cNvSpPr>
            <a:spLocks/>
          </p:cNvSpPr>
          <p:nvPr/>
        </p:nvSpPr>
        <p:spPr bwMode="auto">
          <a:xfrm>
            <a:off x="6154341" y="3836989"/>
            <a:ext cx="82153" cy="84137"/>
          </a:xfrm>
          <a:custGeom>
            <a:avLst/>
            <a:gdLst>
              <a:gd name="T0" fmla="*/ 2147483647 w 92"/>
              <a:gd name="T1" fmla="*/ 2147483647 h 105"/>
              <a:gd name="T2" fmla="*/ 2147483647 w 92"/>
              <a:gd name="T3" fmla="*/ 2147483647 h 105"/>
              <a:gd name="T4" fmla="*/ 2147483647 w 92"/>
              <a:gd name="T5" fmla="*/ 0 h 105"/>
              <a:gd name="T6" fmla="*/ 0 w 92"/>
              <a:gd name="T7" fmla="*/ 2147483647 h 105"/>
              <a:gd name="T8" fmla="*/ 2147483647 w 92"/>
              <a:gd name="T9" fmla="*/ 2147483647 h 105"/>
              <a:gd name="T10" fmla="*/ 2147483647 w 92"/>
              <a:gd name="T11" fmla="*/ 2147483647 h 105"/>
              <a:gd name="T12" fmla="*/ 2147483647 w 92"/>
              <a:gd name="T13" fmla="*/ 2147483647 h 105"/>
              <a:gd name="T14" fmla="*/ 2147483647 w 92"/>
              <a:gd name="T15" fmla="*/ 2147483647 h 105"/>
              <a:gd name="T16" fmla="*/ 2147483647 w 92"/>
              <a:gd name="T17" fmla="*/ 2147483647 h 105"/>
              <a:gd name="T18" fmla="*/ 2147483647 w 92"/>
              <a:gd name="T19" fmla="*/ 2147483647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2"/>
              <a:gd name="T31" fmla="*/ 0 h 105"/>
              <a:gd name="T32" fmla="*/ 92 w 92"/>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2" h="105">
                <a:moveTo>
                  <a:pt x="88" y="69"/>
                </a:moveTo>
                <a:lnTo>
                  <a:pt x="92" y="73"/>
                </a:lnTo>
                <a:lnTo>
                  <a:pt x="50" y="0"/>
                </a:lnTo>
                <a:lnTo>
                  <a:pt x="0" y="27"/>
                </a:lnTo>
                <a:lnTo>
                  <a:pt x="41" y="101"/>
                </a:lnTo>
                <a:lnTo>
                  <a:pt x="45" y="105"/>
                </a:lnTo>
                <a:lnTo>
                  <a:pt x="41" y="101"/>
                </a:lnTo>
                <a:lnTo>
                  <a:pt x="42" y="103"/>
                </a:lnTo>
                <a:lnTo>
                  <a:pt x="45" y="105"/>
                </a:lnTo>
                <a:lnTo>
                  <a:pt x="88" y="6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8" name="Freeform 90"/>
          <p:cNvSpPr>
            <a:spLocks/>
          </p:cNvSpPr>
          <p:nvPr/>
        </p:nvSpPr>
        <p:spPr bwMode="auto">
          <a:xfrm>
            <a:off x="6193632" y="3890964"/>
            <a:ext cx="76796" cy="73025"/>
          </a:xfrm>
          <a:custGeom>
            <a:avLst/>
            <a:gdLst>
              <a:gd name="T0" fmla="*/ 2147483647 w 86"/>
              <a:gd name="T1" fmla="*/ 2147483647 h 91"/>
              <a:gd name="T2" fmla="*/ 2147483647 w 86"/>
              <a:gd name="T3" fmla="*/ 2147483647 h 91"/>
              <a:gd name="T4" fmla="*/ 2147483647 w 86"/>
              <a:gd name="T5" fmla="*/ 0 h 91"/>
              <a:gd name="T6" fmla="*/ 0 w 86"/>
              <a:gd name="T7" fmla="*/ 2147483647 h 91"/>
              <a:gd name="T8" fmla="*/ 2147483647 w 86"/>
              <a:gd name="T9" fmla="*/ 2147483647 h 91"/>
              <a:gd name="T10" fmla="*/ 2147483647 w 86"/>
              <a:gd name="T11" fmla="*/ 2147483647 h 91"/>
              <a:gd name="T12" fmla="*/ 2147483647 w 86"/>
              <a:gd name="T13" fmla="*/ 2147483647 h 91"/>
              <a:gd name="T14" fmla="*/ 0 60000 65536"/>
              <a:gd name="T15" fmla="*/ 0 60000 65536"/>
              <a:gd name="T16" fmla="*/ 0 60000 65536"/>
              <a:gd name="T17" fmla="*/ 0 60000 65536"/>
              <a:gd name="T18" fmla="*/ 0 60000 65536"/>
              <a:gd name="T19" fmla="*/ 0 60000 65536"/>
              <a:gd name="T20" fmla="*/ 0 60000 65536"/>
              <a:gd name="T21" fmla="*/ 0 w 86"/>
              <a:gd name="T22" fmla="*/ 0 h 91"/>
              <a:gd name="T23" fmla="*/ 86 w 86"/>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91">
                <a:moveTo>
                  <a:pt x="85" y="49"/>
                </a:moveTo>
                <a:lnTo>
                  <a:pt x="86" y="51"/>
                </a:lnTo>
                <a:lnTo>
                  <a:pt x="43" y="0"/>
                </a:lnTo>
                <a:lnTo>
                  <a:pt x="0" y="36"/>
                </a:lnTo>
                <a:lnTo>
                  <a:pt x="42" y="88"/>
                </a:lnTo>
                <a:lnTo>
                  <a:pt x="43" y="91"/>
                </a:lnTo>
                <a:lnTo>
                  <a:pt x="85" y="4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99" name="Freeform 91"/>
          <p:cNvSpPr>
            <a:spLocks/>
          </p:cNvSpPr>
          <p:nvPr/>
        </p:nvSpPr>
        <p:spPr bwMode="auto">
          <a:xfrm>
            <a:off x="6232923" y="3930650"/>
            <a:ext cx="75009" cy="69850"/>
          </a:xfrm>
          <a:custGeom>
            <a:avLst/>
            <a:gdLst>
              <a:gd name="T0" fmla="*/ 2147483647 w 84"/>
              <a:gd name="T1" fmla="*/ 2147483647 h 88"/>
              <a:gd name="T2" fmla="*/ 2147483647 w 84"/>
              <a:gd name="T3" fmla="*/ 2147483647 h 88"/>
              <a:gd name="T4" fmla="*/ 2147483647 w 84"/>
              <a:gd name="T5" fmla="*/ 0 h 88"/>
              <a:gd name="T6" fmla="*/ 0 w 84"/>
              <a:gd name="T7" fmla="*/ 2147483647 h 88"/>
              <a:gd name="T8" fmla="*/ 2147483647 w 84"/>
              <a:gd name="T9" fmla="*/ 2147483647 h 88"/>
              <a:gd name="T10" fmla="*/ 2147483647 w 84"/>
              <a:gd name="T11" fmla="*/ 2147483647 h 88"/>
              <a:gd name="T12" fmla="*/ 2147483647 w 84"/>
              <a:gd name="T13" fmla="*/ 2147483647 h 88"/>
              <a:gd name="T14" fmla="*/ 2147483647 w 84"/>
              <a:gd name="T15" fmla="*/ 2147483647 h 88"/>
              <a:gd name="T16" fmla="*/ 2147483647 w 84"/>
              <a:gd name="T17" fmla="*/ 2147483647 h 88"/>
              <a:gd name="T18" fmla="*/ 2147483647 w 84"/>
              <a:gd name="T19" fmla="*/ 2147483647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4"/>
              <a:gd name="T31" fmla="*/ 0 h 88"/>
              <a:gd name="T32" fmla="*/ 84 w 84"/>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4" h="88">
                <a:moveTo>
                  <a:pt x="79" y="39"/>
                </a:moveTo>
                <a:lnTo>
                  <a:pt x="84" y="43"/>
                </a:lnTo>
                <a:lnTo>
                  <a:pt x="42" y="0"/>
                </a:lnTo>
                <a:lnTo>
                  <a:pt x="0" y="42"/>
                </a:lnTo>
                <a:lnTo>
                  <a:pt x="43" y="84"/>
                </a:lnTo>
                <a:lnTo>
                  <a:pt x="49" y="88"/>
                </a:lnTo>
                <a:lnTo>
                  <a:pt x="43" y="84"/>
                </a:lnTo>
                <a:lnTo>
                  <a:pt x="45" y="87"/>
                </a:lnTo>
                <a:lnTo>
                  <a:pt x="49" y="88"/>
                </a:lnTo>
                <a:lnTo>
                  <a:pt x="79" y="3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0" name="Freeform 92"/>
          <p:cNvSpPr>
            <a:spLocks/>
          </p:cNvSpPr>
          <p:nvPr/>
        </p:nvSpPr>
        <p:spPr bwMode="auto">
          <a:xfrm>
            <a:off x="6275785" y="3962401"/>
            <a:ext cx="66080" cy="61913"/>
          </a:xfrm>
          <a:custGeom>
            <a:avLst/>
            <a:gdLst>
              <a:gd name="T0" fmla="*/ 2147483647 w 73"/>
              <a:gd name="T1" fmla="*/ 2147483647 h 79"/>
              <a:gd name="T2" fmla="*/ 2147483647 w 73"/>
              <a:gd name="T3" fmla="*/ 2147483647 h 79"/>
              <a:gd name="T4" fmla="*/ 2147483647 w 73"/>
              <a:gd name="T5" fmla="*/ 0 h 79"/>
              <a:gd name="T6" fmla="*/ 0 w 73"/>
              <a:gd name="T7" fmla="*/ 2147483647 h 79"/>
              <a:gd name="T8" fmla="*/ 2147483647 w 73"/>
              <a:gd name="T9" fmla="*/ 2147483647 h 79"/>
              <a:gd name="T10" fmla="*/ 2147483647 w 73"/>
              <a:gd name="T11" fmla="*/ 2147483647 h 79"/>
              <a:gd name="T12" fmla="*/ 2147483647 w 73"/>
              <a:gd name="T13" fmla="*/ 2147483647 h 79"/>
              <a:gd name="T14" fmla="*/ 0 60000 65536"/>
              <a:gd name="T15" fmla="*/ 0 60000 65536"/>
              <a:gd name="T16" fmla="*/ 0 60000 65536"/>
              <a:gd name="T17" fmla="*/ 0 60000 65536"/>
              <a:gd name="T18" fmla="*/ 0 60000 65536"/>
              <a:gd name="T19" fmla="*/ 0 60000 65536"/>
              <a:gd name="T20" fmla="*/ 0 60000 65536"/>
              <a:gd name="T21" fmla="*/ 0 w 73"/>
              <a:gd name="T22" fmla="*/ 0 h 79"/>
              <a:gd name="T23" fmla="*/ 73 w 73"/>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9">
                <a:moveTo>
                  <a:pt x="69" y="26"/>
                </a:moveTo>
                <a:lnTo>
                  <a:pt x="73" y="28"/>
                </a:lnTo>
                <a:lnTo>
                  <a:pt x="30" y="0"/>
                </a:lnTo>
                <a:lnTo>
                  <a:pt x="0" y="49"/>
                </a:lnTo>
                <a:lnTo>
                  <a:pt x="44" y="76"/>
                </a:lnTo>
                <a:lnTo>
                  <a:pt x="48" y="79"/>
                </a:lnTo>
                <a:lnTo>
                  <a:pt x="69" y="2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1" name="Freeform 93"/>
          <p:cNvSpPr>
            <a:spLocks/>
          </p:cNvSpPr>
          <p:nvPr/>
        </p:nvSpPr>
        <p:spPr bwMode="auto">
          <a:xfrm>
            <a:off x="6320434" y="3981451"/>
            <a:ext cx="53578" cy="55563"/>
          </a:xfrm>
          <a:custGeom>
            <a:avLst/>
            <a:gdLst>
              <a:gd name="T0" fmla="*/ 2147483647 w 60"/>
              <a:gd name="T1" fmla="*/ 2147483647 h 70"/>
              <a:gd name="T2" fmla="*/ 2147483647 w 60"/>
              <a:gd name="T3" fmla="*/ 2147483647 h 70"/>
              <a:gd name="T4" fmla="*/ 2147483647 w 60"/>
              <a:gd name="T5" fmla="*/ 0 h 70"/>
              <a:gd name="T6" fmla="*/ 0 w 60"/>
              <a:gd name="T7" fmla="*/ 2147483647 h 70"/>
              <a:gd name="T8" fmla="*/ 2147483647 w 60"/>
              <a:gd name="T9" fmla="*/ 2147483647 h 70"/>
              <a:gd name="T10" fmla="*/ 2147483647 w 60"/>
              <a:gd name="T11" fmla="*/ 2147483647 h 70"/>
              <a:gd name="T12" fmla="*/ 2147483647 w 60"/>
              <a:gd name="T13" fmla="*/ 2147483647 h 70"/>
              <a:gd name="T14" fmla="*/ 0 60000 65536"/>
              <a:gd name="T15" fmla="*/ 0 60000 65536"/>
              <a:gd name="T16" fmla="*/ 0 60000 65536"/>
              <a:gd name="T17" fmla="*/ 0 60000 65536"/>
              <a:gd name="T18" fmla="*/ 0 60000 65536"/>
              <a:gd name="T19" fmla="*/ 0 60000 65536"/>
              <a:gd name="T20" fmla="*/ 0 60000 65536"/>
              <a:gd name="T21" fmla="*/ 0 w 60"/>
              <a:gd name="T22" fmla="*/ 0 h 70"/>
              <a:gd name="T23" fmla="*/ 60 w 60"/>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70">
                <a:moveTo>
                  <a:pt x="55" y="15"/>
                </a:moveTo>
                <a:lnTo>
                  <a:pt x="60" y="16"/>
                </a:lnTo>
                <a:lnTo>
                  <a:pt x="21" y="0"/>
                </a:lnTo>
                <a:lnTo>
                  <a:pt x="0" y="53"/>
                </a:lnTo>
                <a:lnTo>
                  <a:pt x="39" y="69"/>
                </a:lnTo>
                <a:lnTo>
                  <a:pt x="44" y="70"/>
                </a:lnTo>
                <a:lnTo>
                  <a:pt x="55"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2" name="Freeform 94"/>
          <p:cNvSpPr>
            <a:spLocks/>
          </p:cNvSpPr>
          <p:nvPr/>
        </p:nvSpPr>
        <p:spPr bwMode="auto">
          <a:xfrm>
            <a:off x="6357937" y="3994150"/>
            <a:ext cx="51793" cy="52388"/>
          </a:xfrm>
          <a:custGeom>
            <a:avLst/>
            <a:gdLst>
              <a:gd name="T0" fmla="*/ 2147483647 w 58"/>
              <a:gd name="T1" fmla="*/ 2147483647 h 65"/>
              <a:gd name="T2" fmla="*/ 2147483647 w 58"/>
              <a:gd name="T3" fmla="*/ 2147483647 h 65"/>
              <a:gd name="T4" fmla="*/ 2147483647 w 58"/>
              <a:gd name="T5" fmla="*/ 0 h 65"/>
              <a:gd name="T6" fmla="*/ 0 w 58"/>
              <a:gd name="T7" fmla="*/ 2147483647 h 65"/>
              <a:gd name="T8" fmla="*/ 2147483647 w 58"/>
              <a:gd name="T9" fmla="*/ 2147483647 h 65"/>
              <a:gd name="T10" fmla="*/ 2147483647 w 58"/>
              <a:gd name="T11" fmla="*/ 2147483647 h 65"/>
              <a:gd name="T12" fmla="*/ 2147483647 w 58"/>
              <a:gd name="T13" fmla="*/ 2147483647 h 65"/>
              <a:gd name="T14" fmla="*/ 0 60000 65536"/>
              <a:gd name="T15" fmla="*/ 0 60000 65536"/>
              <a:gd name="T16" fmla="*/ 0 60000 65536"/>
              <a:gd name="T17" fmla="*/ 0 60000 65536"/>
              <a:gd name="T18" fmla="*/ 0 60000 65536"/>
              <a:gd name="T19" fmla="*/ 0 60000 65536"/>
              <a:gd name="T20" fmla="*/ 0 60000 65536"/>
              <a:gd name="T21" fmla="*/ 0 w 58"/>
              <a:gd name="T22" fmla="*/ 0 h 65"/>
              <a:gd name="T23" fmla="*/ 58 w 5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65">
                <a:moveTo>
                  <a:pt x="58" y="10"/>
                </a:moveTo>
                <a:lnTo>
                  <a:pt x="58" y="10"/>
                </a:lnTo>
                <a:lnTo>
                  <a:pt x="11" y="0"/>
                </a:lnTo>
                <a:lnTo>
                  <a:pt x="0" y="55"/>
                </a:lnTo>
                <a:lnTo>
                  <a:pt x="46" y="65"/>
                </a:lnTo>
                <a:lnTo>
                  <a:pt x="58"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3" name="Freeform 95"/>
          <p:cNvSpPr>
            <a:spLocks/>
          </p:cNvSpPr>
          <p:nvPr/>
        </p:nvSpPr>
        <p:spPr bwMode="auto">
          <a:xfrm>
            <a:off x="6400801" y="4002089"/>
            <a:ext cx="48221" cy="52387"/>
          </a:xfrm>
          <a:custGeom>
            <a:avLst/>
            <a:gdLst>
              <a:gd name="T0" fmla="*/ 2147483647 w 55"/>
              <a:gd name="T1" fmla="*/ 2147483647 h 66"/>
              <a:gd name="T2" fmla="*/ 2147483647 w 55"/>
              <a:gd name="T3" fmla="*/ 2147483647 h 66"/>
              <a:gd name="T4" fmla="*/ 2147483647 w 55"/>
              <a:gd name="T5" fmla="*/ 0 h 66"/>
              <a:gd name="T6" fmla="*/ 0 w 55"/>
              <a:gd name="T7" fmla="*/ 2147483647 h 66"/>
              <a:gd name="T8" fmla="*/ 2147483647 w 55"/>
              <a:gd name="T9" fmla="*/ 2147483647 h 66"/>
              <a:gd name="T10" fmla="*/ 2147483647 w 55"/>
              <a:gd name="T11" fmla="*/ 2147483647 h 66"/>
              <a:gd name="T12" fmla="*/ 2147483647 w 55"/>
              <a:gd name="T13" fmla="*/ 2147483647 h 66"/>
              <a:gd name="T14" fmla="*/ 0 60000 65536"/>
              <a:gd name="T15" fmla="*/ 0 60000 65536"/>
              <a:gd name="T16" fmla="*/ 0 60000 65536"/>
              <a:gd name="T17" fmla="*/ 0 60000 65536"/>
              <a:gd name="T18" fmla="*/ 0 60000 65536"/>
              <a:gd name="T19" fmla="*/ 0 60000 65536"/>
              <a:gd name="T20" fmla="*/ 0 60000 65536"/>
              <a:gd name="T21" fmla="*/ 0 w 55"/>
              <a:gd name="T22" fmla="*/ 0 h 66"/>
              <a:gd name="T23" fmla="*/ 55 w 55"/>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66">
                <a:moveTo>
                  <a:pt x="53" y="8"/>
                </a:moveTo>
                <a:lnTo>
                  <a:pt x="55" y="9"/>
                </a:lnTo>
                <a:lnTo>
                  <a:pt x="12" y="0"/>
                </a:lnTo>
                <a:lnTo>
                  <a:pt x="0" y="55"/>
                </a:lnTo>
                <a:lnTo>
                  <a:pt x="44" y="65"/>
                </a:lnTo>
                <a:lnTo>
                  <a:pt x="46" y="66"/>
                </a:lnTo>
                <a:lnTo>
                  <a:pt x="53" y="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4" name="Freeform 96"/>
          <p:cNvSpPr>
            <a:spLocks/>
          </p:cNvSpPr>
          <p:nvPr/>
        </p:nvSpPr>
        <p:spPr bwMode="auto">
          <a:xfrm>
            <a:off x="6441877" y="4008438"/>
            <a:ext cx="42863" cy="49212"/>
          </a:xfrm>
          <a:custGeom>
            <a:avLst/>
            <a:gdLst>
              <a:gd name="T0" fmla="*/ 2147483647 w 49"/>
              <a:gd name="T1" fmla="*/ 2147483647 h 62"/>
              <a:gd name="T2" fmla="*/ 2147483647 w 49"/>
              <a:gd name="T3" fmla="*/ 2147483647 h 62"/>
              <a:gd name="T4" fmla="*/ 2147483647 w 49"/>
              <a:gd name="T5" fmla="*/ 0 h 62"/>
              <a:gd name="T6" fmla="*/ 0 w 49"/>
              <a:gd name="T7" fmla="*/ 2147483647 h 62"/>
              <a:gd name="T8" fmla="*/ 2147483647 w 49"/>
              <a:gd name="T9" fmla="*/ 2147483647 h 62"/>
              <a:gd name="T10" fmla="*/ 2147483647 w 49"/>
              <a:gd name="T11" fmla="*/ 2147483647 h 62"/>
              <a:gd name="T12" fmla="*/ 2147483647 w 49"/>
              <a:gd name="T13" fmla="*/ 2147483647 h 62"/>
              <a:gd name="T14" fmla="*/ 0 60000 65536"/>
              <a:gd name="T15" fmla="*/ 0 60000 65536"/>
              <a:gd name="T16" fmla="*/ 0 60000 65536"/>
              <a:gd name="T17" fmla="*/ 0 60000 65536"/>
              <a:gd name="T18" fmla="*/ 0 60000 65536"/>
              <a:gd name="T19" fmla="*/ 0 60000 65536"/>
              <a:gd name="T20" fmla="*/ 0 60000 65536"/>
              <a:gd name="T21" fmla="*/ 0 w 49"/>
              <a:gd name="T22" fmla="*/ 0 h 62"/>
              <a:gd name="T23" fmla="*/ 49 w 49"/>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62">
                <a:moveTo>
                  <a:pt x="49" y="5"/>
                </a:moveTo>
                <a:lnTo>
                  <a:pt x="49" y="5"/>
                </a:lnTo>
                <a:lnTo>
                  <a:pt x="7" y="0"/>
                </a:lnTo>
                <a:lnTo>
                  <a:pt x="0" y="58"/>
                </a:lnTo>
                <a:lnTo>
                  <a:pt x="42" y="62"/>
                </a:lnTo>
                <a:lnTo>
                  <a:pt x="49" y="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5" name="Freeform 97"/>
          <p:cNvSpPr>
            <a:spLocks/>
          </p:cNvSpPr>
          <p:nvPr/>
        </p:nvSpPr>
        <p:spPr bwMode="auto">
          <a:xfrm>
            <a:off x="6477597" y="4011613"/>
            <a:ext cx="46434" cy="50800"/>
          </a:xfrm>
          <a:custGeom>
            <a:avLst/>
            <a:gdLst>
              <a:gd name="T0" fmla="*/ 2147483647 w 50"/>
              <a:gd name="T1" fmla="*/ 2147483647 h 63"/>
              <a:gd name="T2" fmla="*/ 2147483647 w 50"/>
              <a:gd name="T3" fmla="*/ 2147483647 h 63"/>
              <a:gd name="T4" fmla="*/ 2147483647 w 50"/>
              <a:gd name="T5" fmla="*/ 0 h 63"/>
              <a:gd name="T6" fmla="*/ 0 w 50"/>
              <a:gd name="T7" fmla="*/ 2147483647 h 63"/>
              <a:gd name="T8" fmla="*/ 2147483647 w 50"/>
              <a:gd name="T9" fmla="*/ 2147483647 h 63"/>
              <a:gd name="T10" fmla="*/ 2147483647 w 50"/>
              <a:gd name="T11" fmla="*/ 2147483647 h 63"/>
              <a:gd name="T12" fmla="*/ 2147483647 w 50"/>
              <a:gd name="T13" fmla="*/ 2147483647 h 63"/>
              <a:gd name="T14" fmla="*/ 0 60000 65536"/>
              <a:gd name="T15" fmla="*/ 0 60000 65536"/>
              <a:gd name="T16" fmla="*/ 0 60000 65536"/>
              <a:gd name="T17" fmla="*/ 0 60000 65536"/>
              <a:gd name="T18" fmla="*/ 0 60000 65536"/>
              <a:gd name="T19" fmla="*/ 0 60000 65536"/>
              <a:gd name="T20" fmla="*/ 0 60000 65536"/>
              <a:gd name="T21" fmla="*/ 0 w 50"/>
              <a:gd name="T22" fmla="*/ 0 h 63"/>
              <a:gd name="T23" fmla="*/ 50 w 50"/>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63">
                <a:moveTo>
                  <a:pt x="50" y="5"/>
                </a:moveTo>
                <a:lnTo>
                  <a:pt x="50" y="5"/>
                </a:lnTo>
                <a:lnTo>
                  <a:pt x="7" y="0"/>
                </a:lnTo>
                <a:lnTo>
                  <a:pt x="0" y="57"/>
                </a:lnTo>
                <a:lnTo>
                  <a:pt x="43" y="63"/>
                </a:lnTo>
                <a:lnTo>
                  <a:pt x="50" y="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6" name="Freeform 98"/>
          <p:cNvSpPr>
            <a:spLocks/>
          </p:cNvSpPr>
          <p:nvPr/>
        </p:nvSpPr>
        <p:spPr bwMode="auto">
          <a:xfrm>
            <a:off x="6516887" y="4016375"/>
            <a:ext cx="50006" cy="50800"/>
          </a:xfrm>
          <a:custGeom>
            <a:avLst/>
            <a:gdLst>
              <a:gd name="T0" fmla="*/ 2147483647 w 56"/>
              <a:gd name="T1" fmla="*/ 2147483647 h 64"/>
              <a:gd name="T2" fmla="*/ 2147483647 w 56"/>
              <a:gd name="T3" fmla="*/ 2147483647 h 64"/>
              <a:gd name="T4" fmla="*/ 2147483647 w 56"/>
              <a:gd name="T5" fmla="*/ 0 h 64"/>
              <a:gd name="T6" fmla="*/ 0 w 56"/>
              <a:gd name="T7" fmla="*/ 2147483647 h 64"/>
              <a:gd name="T8" fmla="*/ 2147483647 w 56"/>
              <a:gd name="T9" fmla="*/ 2147483647 h 64"/>
              <a:gd name="T10" fmla="*/ 2147483647 w 56"/>
              <a:gd name="T11" fmla="*/ 2147483647 h 64"/>
              <a:gd name="T12" fmla="*/ 2147483647 w 56"/>
              <a:gd name="T13" fmla="*/ 2147483647 h 64"/>
              <a:gd name="T14" fmla="*/ 0 60000 65536"/>
              <a:gd name="T15" fmla="*/ 0 60000 65536"/>
              <a:gd name="T16" fmla="*/ 0 60000 65536"/>
              <a:gd name="T17" fmla="*/ 0 60000 65536"/>
              <a:gd name="T18" fmla="*/ 0 60000 65536"/>
              <a:gd name="T19" fmla="*/ 0 60000 65536"/>
              <a:gd name="T20" fmla="*/ 0 60000 65536"/>
              <a:gd name="T21" fmla="*/ 0 w 56"/>
              <a:gd name="T22" fmla="*/ 0 h 64"/>
              <a:gd name="T23" fmla="*/ 56 w 56"/>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64">
                <a:moveTo>
                  <a:pt x="56" y="7"/>
                </a:moveTo>
                <a:lnTo>
                  <a:pt x="52" y="6"/>
                </a:lnTo>
                <a:lnTo>
                  <a:pt x="7" y="0"/>
                </a:lnTo>
                <a:lnTo>
                  <a:pt x="0" y="58"/>
                </a:lnTo>
                <a:lnTo>
                  <a:pt x="45" y="64"/>
                </a:lnTo>
                <a:lnTo>
                  <a:pt x="42" y="63"/>
                </a:lnTo>
                <a:lnTo>
                  <a:pt x="56" y="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7" name="Freeform 99"/>
          <p:cNvSpPr>
            <a:spLocks/>
          </p:cNvSpPr>
          <p:nvPr/>
        </p:nvSpPr>
        <p:spPr bwMode="auto">
          <a:xfrm>
            <a:off x="6554391" y="4022725"/>
            <a:ext cx="46434" cy="50800"/>
          </a:xfrm>
          <a:custGeom>
            <a:avLst/>
            <a:gdLst>
              <a:gd name="T0" fmla="*/ 2147483647 w 52"/>
              <a:gd name="T1" fmla="*/ 2147483647 h 65"/>
              <a:gd name="T2" fmla="*/ 2147483647 w 52"/>
              <a:gd name="T3" fmla="*/ 2147483647 h 65"/>
              <a:gd name="T4" fmla="*/ 2147483647 w 52"/>
              <a:gd name="T5" fmla="*/ 0 h 65"/>
              <a:gd name="T6" fmla="*/ 0 w 52"/>
              <a:gd name="T7" fmla="*/ 2147483647 h 65"/>
              <a:gd name="T8" fmla="*/ 2147483647 w 52"/>
              <a:gd name="T9" fmla="*/ 2147483647 h 65"/>
              <a:gd name="T10" fmla="*/ 2147483647 w 52"/>
              <a:gd name="T11" fmla="*/ 2147483647 h 65"/>
              <a:gd name="T12" fmla="*/ 2147483647 w 52"/>
              <a:gd name="T13" fmla="*/ 2147483647 h 65"/>
              <a:gd name="T14" fmla="*/ 0 60000 65536"/>
              <a:gd name="T15" fmla="*/ 0 60000 65536"/>
              <a:gd name="T16" fmla="*/ 0 60000 65536"/>
              <a:gd name="T17" fmla="*/ 0 60000 65536"/>
              <a:gd name="T18" fmla="*/ 0 60000 65536"/>
              <a:gd name="T19" fmla="*/ 0 60000 65536"/>
              <a:gd name="T20" fmla="*/ 0 60000 65536"/>
              <a:gd name="T21" fmla="*/ 0 w 52"/>
              <a:gd name="T22" fmla="*/ 0 h 65"/>
              <a:gd name="T23" fmla="*/ 52 w 52"/>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65">
                <a:moveTo>
                  <a:pt x="52" y="10"/>
                </a:moveTo>
                <a:lnTo>
                  <a:pt x="52" y="10"/>
                </a:lnTo>
                <a:lnTo>
                  <a:pt x="14" y="0"/>
                </a:lnTo>
                <a:lnTo>
                  <a:pt x="0" y="56"/>
                </a:lnTo>
                <a:lnTo>
                  <a:pt x="38" y="65"/>
                </a:lnTo>
                <a:lnTo>
                  <a:pt x="52"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8" name="Freeform 100"/>
          <p:cNvSpPr>
            <a:spLocks/>
          </p:cNvSpPr>
          <p:nvPr/>
        </p:nvSpPr>
        <p:spPr bwMode="auto">
          <a:xfrm>
            <a:off x="6588324" y="4029076"/>
            <a:ext cx="51792" cy="53975"/>
          </a:xfrm>
          <a:custGeom>
            <a:avLst/>
            <a:gdLst>
              <a:gd name="T0" fmla="*/ 2147483647 w 58"/>
              <a:gd name="T1" fmla="*/ 2147483647 h 68"/>
              <a:gd name="T2" fmla="*/ 2147483647 w 58"/>
              <a:gd name="T3" fmla="*/ 2147483647 h 68"/>
              <a:gd name="T4" fmla="*/ 2147483647 w 58"/>
              <a:gd name="T5" fmla="*/ 0 h 68"/>
              <a:gd name="T6" fmla="*/ 0 w 58"/>
              <a:gd name="T7" fmla="*/ 2147483647 h 68"/>
              <a:gd name="T8" fmla="*/ 2147483647 w 58"/>
              <a:gd name="T9" fmla="*/ 2147483647 h 68"/>
              <a:gd name="T10" fmla="*/ 2147483647 w 58"/>
              <a:gd name="T11" fmla="*/ 2147483647 h 68"/>
              <a:gd name="T12" fmla="*/ 2147483647 w 58"/>
              <a:gd name="T13" fmla="*/ 2147483647 h 68"/>
              <a:gd name="T14" fmla="*/ 0 60000 65536"/>
              <a:gd name="T15" fmla="*/ 0 60000 65536"/>
              <a:gd name="T16" fmla="*/ 0 60000 65536"/>
              <a:gd name="T17" fmla="*/ 0 60000 65536"/>
              <a:gd name="T18" fmla="*/ 0 60000 65536"/>
              <a:gd name="T19" fmla="*/ 0 60000 65536"/>
              <a:gd name="T20" fmla="*/ 0 60000 65536"/>
              <a:gd name="T21" fmla="*/ 0 w 58"/>
              <a:gd name="T22" fmla="*/ 0 h 68"/>
              <a:gd name="T23" fmla="*/ 58 w 58"/>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68">
                <a:moveTo>
                  <a:pt x="55" y="10"/>
                </a:moveTo>
                <a:lnTo>
                  <a:pt x="58" y="11"/>
                </a:lnTo>
                <a:lnTo>
                  <a:pt x="14" y="0"/>
                </a:lnTo>
                <a:lnTo>
                  <a:pt x="0" y="55"/>
                </a:lnTo>
                <a:lnTo>
                  <a:pt x="44" y="66"/>
                </a:lnTo>
                <a:lnTo>
                  <a:pt x="46" y="68"/>
                </a:lnTo>
                <a:lnTo>
                  <a:pt x="55"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09" name="Freeform 101"/>
          <p:cNvSpPr>
            <a:spLocks/>
          </p:cNvSpPr>
          <p:nvPr/>
        </p:nvSpPr>
        <p:spPr bwMode="auto">
          <a:xfrm>
            <a:off x="6629400" y="4037014"/>
            <a:ext cx="51793" cy="52387"/>
          </a:xfrm>
          <a:custGeom>
            <a:avLst/>
            <a:gdLst>
              <a:gd name="T0" fmla="*/ 2147483647 w 59"/>
              <a:gd name="T1" fmla="*/ 2147483647 h 66"/>
              <a:gd name="T2" fmla="*/ 2147483647 w 59"/>
              <a:gd name="T3" fmla="*/ 2147483647 h 66"/>
              <a:gd name="T4" fmla="*/ 2147483647 w 59"/>
              <a:gd name="T5" fmla="*/ 0 h 66"/>
              <a:gd name="T6" fmla="*/ 0 w 59"/>
              <a:gd name="T7" fmla="*/ 2147483647 h 66"/>
              <a:gd name="T8" fmla="*/ 2147483647 w 59"/>
              <a:gd name="T9" fmla="*/ 2147483647 h 66"/>
              <a:gd name="T10" fmla="*/ 2147483647 w 59"/>
              <a:gd name="T11" fmla="*/ 2147483647 h 66"/>
              <a:gd name="T12" fmla="*/ 2147483647 w 59"/>
              <a:gd name="T13" fmla="*/ 2147483647 h 66"/>
              <a:gd name="T14" fmla="*/ 2147483647 w 59"/>
              <a:gd name="T15" fmla="*/ 2147483647 h 66"/>
              <a:gd name="T16" fmla="*/ 2147483647 w 59"/>
              <a:gd name="T17" fmla="*/ 2147483647 h 66"/>
              <a:gd name="T18" fmla="*/ 2147483647 w 59"/>
              <a:gd name="T19" fmla="*/ 2147483647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66"/>
              <a:gd name="T32" fmla="*/ 59 w 59"/>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66">
                <a:moveTo>
                  <a:pt x="59" y="10"/>
                </a:moveTo>
                <a:lnTo>
                  <a:pt x="53" y="8"/>
                </a:lnTo>
                <a:lnTo>
                  <a:pt x="9" y="0"/>
                </a:lnTo>
                <a:lnTo>
                  <a:pt x="0" y="58"/>
                </a:lnTo>
                <a:lnTo>
                  <a:pt x="44" y="66"/>
                </a:lnTo>
                <a:lnTo>
                  <a:pt x="38" y="63"/>
                </a:lnTo>
                <a:lnTo>
                  <a:pt x="59" y="10"/>
                </a:lnTo>
                <a:lnTo>
                  <a:pt x="56" y="9"/>
                </a:lnTo>
                <a:lnTo>
                  <a:pt x="53" y="8"/>
                </a:lnTo>
                <a:lnTo>
                  <a:pt x="59"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0" name="Freeform 102"/>
          <p:cNvSpPr>
            <a:spLocks/>
          </p:cNvSpPr>
          <p:nvPr/>
        </p:nvSpPr>
        <p:spPr bwMode="auto">
          <a:xfrm>
            <a:off x="6663333" y="4046538"/>
            <a:ext cx="55364" cy="53975"/>
          </a:xfrm>
          <a:custGeom>
            <a:avLst/>
            <a:gdLst>
              <a:gd name="T0" fmla="*/ 2147483647 w 61"/>
              <a:gd name="T1" fmla="*/ 2147483647 h 69"/>
              <a:gd name="T2" fmla="*/ 2147483647 w 61"/>
              <a:gd name="T3" fmla="*/ 2147483647 h 69"/>
              <a:gd name="T4" fmla="*/ 2147483647 w 61"/>
              <a:gd name="T5" fmla="*/ 0 h 69"/>
              <a:gd name="T6" fmla="*/ 0 w 61"/>
              <a:gd name="T7" fmla="*/ 2147483647 h 69"/>
              <a:gd name="T8" fmla="*/ 2147483647 w 61"/>
              <a:gd name="T9" fmla="*/ 2147483647 h 69"/>
              <a:gd name="T10" fmla="*/ 2147483647 w 61"/>
              <a:gd name="T11" fmla="*/ 2147483647 h 69"/>
              <a:gd name="T12" fmla="*/ 2147483647 w 61"/>
              <a:gd name="T13" fmla="*/ 2147483647 h 69"/>
              <a:gd name="T14" fmla="*/ 0 60000 65536"/>
              <a:gd name="T15" fmla="*/ 0 60000 65536"/>
              <a:gd name="T16" fmla="*/ 0 60000 65536"/>
              <a:gd name="T17" fmla="*/ 0 60000 65536"/>
              <a:gd name="T18" fmla="*/ 0 60000 65536"/>
              <a:gd name="T19" fmla="*/ 0 60000 65536"/>
              <a:gd name="T20" fmla="*/ 0 60000 65536"/>
              <a:gd name="T21" fmla="*/ 0 w 61"/>
              <a:gd name="T22" fmla="*/ 0 h 69"/>
              <a:gd name="T23" fmla="*/ 61 w 61"/>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69">
                <a:moveTo>
                  <a:pt x="61" y="16"/>
                </a:moveTo>
                <a:lnTo>
                  <a:pt x="61" y="16"/>
                </a:lnTo>
                <a:lnTo>
                  <a:pt x="21" y="0"/>
                </a:lnTo>
                <a:lnTo>
                  <a:pt x="0" y="53"/>
                </a:lnTo>
                <a:lnTo>
                  <a:pt x="40" y="69"/>
                </a:lnTo>
                <a:lnTo>
                  <a:pt x="61" y="1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1" name="Freeform 103"/>
          <p:cNvSpPr>
            <a:spLocks/>
          </p:cNvSpPr>
          <p:nvPr/>
        </p:nvSpPr>
        <p:spPr bwMode="auto">
          <a:xfrm>
            <a:off x="6699052" y="4059238"/>
            <a:ext cx="62507" cy="55562"/>
          </a:xfrm>
          <a:custGeom>
            <a:avLst/>
            <a:gdLst>
              <a:gd name="T0" fmla="*/ 2147483647 w 69"/>
              <a:gd name="T1" fmla="*/ 2147483647 h 71"/>
              <a:gd name="T2" fmla="*/ 2147483647 w 69"/>
              <a:gd name="T3" fmla="*/ 2147483647 h 71"/>
              <a:gd name="T4" fmla="*/ 2147483647 w 69"/>
              <a:gd name="T5" fmla="*/ 0 h 71"/>
              <a:gd name="T6" fmla="*/ 0 w 69"/>
              <a:gd name="T7" fmla="*/ 2147483647 h 71"/>
              <a:gd name="T8" fmla="*/ 2147483647 w 69"/>
              <a:gd name="T9" fmla="*/ 2147483647 h 71"/>
              <a:gd name="T10" fmla="*/ 2147483647 w 69"/>
              <a:gd name="T11" fmla="*/ 2147483647 h 71"/>
              <a:gd name="T12" fmla="*/ 2147483647 w 69"/>
              <a:gd name="T13" fmla="*/ 2147483647 h 71"/>
              <a:gd name="T14" fmla="*/ 2147483647 w 69"/>
              <a:gd name="T15" fmla="*/ 2147483647 h 71"/>
              <a:gd name="T16" fmla="*/ 2147483647 w 69"/>
              <a:gd name="T17" fmla="*/ 2147483647 h 71"/>
              <a:gd name="T18" fmla="*/ 2147483647 w 69"/>
              <a:gd name="T19" fmla="*/ 214748364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71"/>
              <a:gd name="T32" fmla="*/ 69 w 69"/>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71">
                <a:moveTo>
                  <a:pt x="69" y="20"/>
                </a:moveTo>
                <a:lnTo>
                  <a:pt x="64" y="18"/>
                </a:lnTo>
                <a:lnTo>
                  <a:pt x="21" y="0"/>
                </a:lnTo>
                <a:lnTo>
                  <a:pt x="0" y="53"/>
                </a:lnTo>
                <a:lnTo>
                  <a:pt x="43" y="71"/>
                </a:lnTo>
                <a:lnTo>
                  <a:pt x="37" y="68"/>
                </a:lnTo>
                <a:lnTo>
                  <a:pt x="69" y="20"/>
                </a:lnTo>
                <a:lnTo>
                  <a:pt x="67" y="19"/>
                </a:lnTo>
                <a:lnTo>
                  <a:pt x="64" y="18"/>
                </a:lnTo>
                <a:lnTo>
                  <a:pt x="69" y="2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2" name="Freeform 104"/>
          <p:cNvSpPr>
            <a:spLocks/>
          </p:cNvSpPr>
          <p:nvPr/>
        </p:nvSpPr>
        <p:spPr bwMode="auto">
          <a:xfrm>
            <a:off x="6732984" y="4075113"/>
            <a:ext cx="71438" cy="61912"/>
          </a:xfrm>
          <a:custGeom>
            <a:avLst/>
            <a:gdLst>
              <a:gd name="T0" fmla="*/ 2147483647 w 81"/>
              <a:gd name="T1" fmla="*/ 2147483647 h 79"/>
              <a:gd name="T2" fmla="*/ 2147483647 w 81"/>
              <a:gd name="T3" fmla="*/ 2147483647 h 79"/>
              <a:gd name="T4" fmla="*/ 2147483647 w 81"/>
              <a:gd name="T5" fmla="*/ 0 h 79"/>
              <a:gd name="T6" fmla="*/ 0 w 81"/>
              <a:gd name="T7" fmla="*/ 2147483647 h 79"/>
              <a:gd name="T8" fmla="*/ 2147483647 w 81"/>
              <a:gd name="T9" fmla="*/ 2147483647 h 79"/>
              <a:gd name="T10" fmla="*/ 2147483647 w 81"/>
              <a:gd name="T11" fmla="*/ 2147483647 h 79"/>
              <a:gd name="T12" fmla="*/ 2147483647 w 81"/>
              <a:gd name="T13" fmla="*/ 2147483647 h 79"/>
              <a:gd name="T14" fmla="*/ 0 60000 65536"/>
              <a:gd name="T15" fmla="*/ 0 60000 65536"/>
              <a:gd name="T16" fmla="*/ 0 60000 65536"/>
              <a:gd name="T17" fmla="*/ 0 60000 65536"/>
              <a:gd name="T18" fmla="*/ 0 60000 65536"/>
              <a:gd name="T19" fmla="*/ 0 60000 65536"/>
              <a:gd name="T20" fmla="*/ 0 60000 65536"/>
              <a:gd name="T21" fmla="*/ 0 w 81"/>
              <a:gd name="T22" fmla="*/ 0 h 79"/>
              <a:gd name="T23" fmla="*/ 81 w 81"/>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79">
                <a:moveTo>
                  <a:pt x="81" y="35"/>
                </a:moveTo>
                <a:lnTo>
                  <a:pt x="77" y="31"/>
                </a:lnTo>
                <a:lnTo>
                  <a:pt x="32" y="0"/>
                </a:lnTo>
                <a:lnTo>
                  <a:pt x="0" y="48"/>
                </a:lnTo>
                <a:lnTo>
                  <a:pt x="45" y="79"/>
                </a:lnTo>
                <a:lnTo>
                  <a:pt x="42" y="76"/>
                </a:lnTo>
                <a:lnTo>
                  <a:pt x="81" y="3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3" name="Freeform 105"/>
          <p:cNvSpPr>
            <a:spLocks/>
          </p:cNvSpPr>
          <p:nvPr/>
        </p:nvSpPr>
        <p:spPr bwMode="auto">
          <a:xfrm>
            <a:off x="6768703" y="4102101"/>
            <a:ext cx="71438" cy="61913"/>
          </a:xfrm>
          <a:custGeom>
            <a:avLst/>
            <a:gdLst>
              <a:gd name="T0" fmla="*/ 2147483647 w 79"/>
              <a:gd name="T1" fmla="*/ 2147483647 h 78"/>
              <a:gd name="T2" fmla="*/ 2147483647 w 79"/>
              <a:gd name="T3" fmla="*/ 2147483647 h 78"/>
              <a:gd name="T4" fmla="*/ 2147483647 w 79"/>
              <a:gd name="T5" fmla="*/ 0 h 78"/>
              <a:gd name="T6" fmla="*/ 0 w 79"/>
              <a:gd name="T7" fmla="*/ 2147483647 h 78"/>
              <a:gd name="T8" fmla="*/ 2147483647 w 79"/>
              <a:gd name="T9" fmla="*/ 2147483647 h 78"/>
              <a:gd name="T10" fmla="*/ 2147483647 w 79"/>
              <a:gd name="T11" fmla="*/ 2147483647 h 78"/>
              <a:gd name="T12" fmla="*/ 2147483647 w 79"/>
              <a:gd name="T13" fmla="*/ 2147483647 h 78"/>
              <a:gd name="T14" fmla="*/ 0 60000 65536"/>
              <a:gd name="T15" fmla="*/ 0 60000 65536"/>
              <a:gd name="T16" fmla="*/ 0 60000 65536"/>
              <a:gd name="T17" fmla="*/ 0 60000 65536"/>
              <a:gd name="T18" fmla="*/ 0 60000 65536"/>
              <a:gd name="T19" fmla="*/ 0 60000 65536"/>
              <a:gd name="T20" fmla="*/ 0 60000 65536"/>
              <a:gd name="T21" fmla="*/ 0 w 79"/>
              <a:gd name="T22" fmla="*/ 0 h 78"/>
              <a:gd name="T23" fmla="*/ 79 w 79"/>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78">
                <a:moveTo>
                  <a:pt x="79" y="38"/>
                </a:moveTo>
                <a:lnTo>
                  <a:pt x="78" y="36"/>
                </a:lnTo>
                <a:lnTo>
                  <a:pt x="39" y="0"/>
                </a:lnTo>
                <a:lnTo>
                  <a:pt x="0" y="41"/>
                </a:lnTo>
                <a:lnTo>
                  <a:pt x="39" y="78"/>
                </a:lnTo>
                <a:lnTo>
                  <a:pt x="38" y="77"/>
                </a:lnTo>
                <a:lnTo>
                  <a:pt x="79" y="3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4" name="Freeform 106"/>
          <p:cNvSpPr>
            <a:spLocks/>
          </p:cNvSpPr>
          <p:nvPr/>
        </p:nvSpPr>
        <p:spPr bwMode="auto">
          <a:xfrm>
            <a:off x="6802637" y="4132263"/>
            <a:ext cx="78581" cy="69850"/>
          </a:xfrm>
          <a:custGeom>
            <a:avLst/>
            <a:gdLst>
              <a:gd name="T0" fmla="*/ 2147483647 w 87"/>
              <a:gd name="T1" fmla="*/ 2147483647 h 87"/>
              <a:gd name="T2" fmla="*/ 2147483647 w 87"/>
              <a:gd name="T3" fmla="*/ 2147483647 h 87"/>
              <a:gd name="T4" fmla="*/ 2147483647 w 87"/>
              <a:gd name="T5" fmla="*/ 0 h 87"/>
              <a:gd name="T6" fmla="*/ 0 w 87"/>
              <a:gd name="T7" fmla="*/ 2147483647 h 87"/>
              <a:gd name="T8" fmla="*/ 2147483647 w 87"/>
              <a:gd name="T9" fmla="*/ 2147483647 h 87"/>
              <a:gd name="T10" fmla="*/ 2147483647 w 87"/>
              <a:gd name="T11" fmla="*/ 2147483647 h 87"/>
              <a:gd name="T12" fmla="*/ 2147483647 w 87"/>
              <a:gd name="T13" fmla="*/ 2147483647 h 87"/>
              <a:gd name="T14" fmla="*/ 0 60000 65536"/>
              <a:gd name="T15" fmla="*/ 0 60000 65536"/>
              <a:gd name="T16" fmla="*/ 0 60000 65536"/>
              <a:gd name="T17" fmla="*/ 0 60000 65536"/>
              <a:gd name="T18" fmla="*/ 0 60000 65536"/>
              <a:gd name="T19" fmla="*/ 0 60000 65536"/>
              <a:gd name="T20" fmla="*/ 0 60000 65536"/>
              <a:gd name="T21" fmla="*/ 0 w 87"/>
              <a:gd name="T22" fmla="*/ 0 h 87"/>
              <a:gd name="T23" fmla="*/ 87 w 87"/>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 h="87">
                <a:moveTo>
                  <a:pt x="87" y="51"/>
                </a:moveTo>
                <a:lnTo>
                  <a:pt x="85" y="48"/>
                </a:lnTo>
                <a:lnTo>
                  <a:pt x="41" y="0"/>
                </a:lnTo>
                <a:lnTo>
                  <a:pt x="0" y="39"/>
                </a:lnTo>
                <a:lnTo>
                  <a:pt x="44" y="87"/>
                </a:lnTo>
                <a:lnTo>
                  <a:pt x="41" y="84"/>
                </a:lnTo>
                <a:lnTo>
                  <a:pt x="87" y="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5" name="Freeform 107"/>
          <p:cNvSpPr>
            <a:spLocks/>
          </p:cNvSpPr>
          <p:nvPr/>
        </p:nvSpPr>
        <p:spPr bwMode="auto">
          <a:xfrm>
            <a:off x="6840141" y="4173539"/>
            <a:ext cx="78581" cy="71437"/>
          </a:xfrm>
          <a:custGeom>
            <a:avLst/>
            <a:gdLst>
              <a:gd name="T0" fmla="*/ 2147483647 w 89"/>
              <a:gd name="T1" fmla="*/ 2147483647 h 91"/>
              <a:gd name="T2" fmla="*/ 2147483647 w 89"/>
              <a:gd name="T3" fmla="*/ 2147483647 h 91"/>
              <a:gd name="T4" fmla="*/ 2147483647 w 89"/>
              <a:gd name="T5" fmla="*/ 0 h 91"/>
              <a:gd name="T6" fmla="*/ 0 w 89"/>
              <a:gd name="T7" fmla="*/ 2147483647 h 91"/>
              <a:gd name="T8" fmla="*/ 2147483647 w 89"/>
              <a:gd name="T9" fmla="*/ 2147483647 h 91"/>
              <a:gd name="T10" fmla="*/ 2147483647 w 89"/>
              <a:gd name="T11" fmla="*/ 2147483647 h 91"/>
              <a:gd name="T12" fmla="*/ 2147483647 w 89"/>
              <a:gd name="T13" fmla="*/ 2147483647 h 91"/>
              <a:gd name="T14" fmla="*/ 0 60000 65536"/>
              <a:gd name="T15" fmla="*/ 0 60000 65536"/>
              <a:gd name="T16" fmla="*/ 0 60000 65536"/>
              <a:gd name="T17" fmla="*/ 0 60000 65536"/>
              <a:gd name="T18" fmla="*/ 0 60000 65536"/>
              <a:gd name="T19" fmla="*/ 0 60000 65536"/>
              <a:gd name="T20" fmla="*/ 0 60000 65536"/>
              <a:gd name="T21" fmla="*/ 0 w 89"/>
              <a:gd name="T22" fmla="*/ 0 h 91"/>
              <a:gd name="T23" fmla="*/ 89 w 89"/>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91">
                <a:moveTo>
                  <a:pt x="89" y="60"/>
                </a:moveTo>
                <a:lnTo>
                  <a:pt x="88" y="59"/>
                </a:lnTo>
                <a:lnTo>
                  <a:pt x="46" y="0"/>
                </a:lnTo>
                <a:lnTo>
                  <a:pt x="0" y="33"/>
                </a:lnTo>
                <a:lnTo>
                  <a:pt x="42" y="91"/>
                </a:lnTo>
                <a:lnTo>
                  <a:pt x="41" y="90"/>
                </a:lnTo>
                <a:lnTo>
                  <a:pt x="89" y="6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6" name="Freeform 108"/>
          <p:cNvSpPr>
            <a:spLocks/>
          </p:cNvSpPr>
          <p:nvPr/>
        </p:nvSpPr>
        <p:spPr bwMode="auto">
          <a:xfrm>
            <a:off x="6875860" y="4221164"/>
            <a:ext cx="82153" cy="77787"/>
          </a:xfrm>
          <a:custGeom>
            <a:avLst/>
            <a:gdLst>
              <a:gd name="T0" fmla="*/ 2147483647 w 91"/>
              <a:gd name="T1" fmla="*/ 2147483647 h 99"/>
              <a:gd name="T2" fmla="*/ 2147483647 w 91"/>
              <a:gd name="T3" fmla="*/ 2147483647 h 99"/>
              <a:gd name="T4" fmla="*/ 2147483647 w 91"/>
              <a:gd name="T5" fmla="*/ 0 h 99"/>
              <a:gd name="T6" fmla="*/ 0 w 91"/>
              <a:gd name="T7" fmla="*/ 2147483647 h 99"/>
              <a:gd name="T8" fmla="*/ 2147483647 w 91"/>
              <a:gd name="T9" fmla="*/ 2147483647 h 99"/>
              <a:gd name="T10" fmla="*/ 2147483647 w 91"/>
              <a:gd name="T11" fmla="*/ 2147483647 h 99"/>
              <a:gd name="T12" fmla="*/ 2147483647 w 91"/>
              <a:gd name="T13" fmla="*/ 2147483647 h 99"/>
              <a:gd name="T14" fmla="*/ 0 60000 65536"/>
              <a:gd name="T15" fmla="*/ 0 60000 65536"/>
              <a:gd name="T16" fmla="*/ 0 60000 65536"/>
              <a:gd name="T17" fmla="*/ 0 60000 65536"/>
              <a:gd name="T18" fmla="*/ 0 60000 65536"/>
              <a:gd name="T19" fmla="*/ 0 60000 65536"/>
              <a:gd name="T20" fmla="*/ 0 60000 65536"/>
              <a:gd name="T21" fmla="*/ 0 w 91"/>
              <a:gd name="T22" fmla="*/ 0 h 99"/>
              <a:gd name="T23" fmla="*/ 91 w 91"/>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1" h="99">
                <a:moveTo>
                  <a:pt x="91" y="69"/>
                </a:moveTo>
                <a:lnTo>
                  <a:pt x="91" y="69"/>
                </a:lnTo>
                <a:lnTo>
                  <a:pt x="48" y="0"/>
                </a:lnTo>
                <a:lnTo>
                  <a:pt x="0" y="30"/>
                </a:lnTo>
                <a:lnTo>
                  <a:pt x="42" y="99"/>
                </a:lnTo>
                <a:lnTo>
                  <a:pt x="91" y="6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7" name="Freeform 109"/>
          <p:cNvSpPr>
            <a:spLocks/>
          </p:cNvSpPr>
          <p:nvPr/>
        </p:nvSpPr>
        <p:spPr bwMode="auto">
          <a:xfrm>
            <a:off x="6915150" y="4275139"/>
            <a:ext cx="85725" cy="85725"/>
          </a:xfrm>
          <a:custGeom>
            <a:avLst/>
            <a:gdLst>
              <a:gd name="T0" fmla="*/ 2147483647 w 97"/>
              <a:gd name="T1" fmla="*/ 2147483647 h 108"/>
              <a:gd name="T2" fmla="*/ 2147483647 w 97"/>
              <a:gd name="T3" fmla="*/ 2147483647 h 108"/>
              <a:gd name="T4" fmla="*/ 2147483647 w 97"/>
              <a:gd name="T5" fmla="*/ 0 h 108"/>
              <a:gd name="T6" fmla="*/ 0 w 97"/>
              <a:gd name="T7" fmla="*/ 2147483647 h 108"/>
              <a:gd name="T8" fmla="*/ 2147483647 w 97"/>
              <a:gd name="T9" fmla="*/ 2147483647 h 108"/>
              <a:gd name="T10" fmla="*/ 2147483647 w 97"/>
              <a:gd name="T11" fmla="*/ 2147483647 h 108"/>
              <a:gd name="T12" fmla="*/ 2147483647 w 97"/>
              <a:gd name="T13" fmla="*/ 2147483647 h 108"/>
              <a:gd name="T14" fmla="*/ 0 60000 65536"/>
              <a:gd name="T15" fmla="*/ 0 60000 65536"/>
              <a:gd name="T16" fmla="*/ 0 60000 65536"/>
              <a:gd name="T17" fmla="*/ 0 60000 65536"/>
              <a:gd name="T18" fmla="*/ 0 60000 65536"/>
              <a:gd name="T19" fmla="*/ 0 60000 65536"/>
              <a:gd name="T20" fmla="*/ 0 60000 65536"/>
              <a:gd name="T21" fmla="*/ 0 w 97"/>
              <a:gd name="T22" fmla="*/ 0 h 108"/>
              <a:gd name="T23" fmla="*/ 97 w 97"/>
              <a:gd name="T24" fmla="*/ 108 h 1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7" h="108">
                <a:moveTo>
                  <a:pt x="97" y="80"/>
                </a:moveTo>
                <a:lnTo>
                  <a:pt x="96" y="78"/>
                </a:lnTo>
                <a:lnTo>
                  <a:pt x="49" y="0"/>
                </a:lnTo>
                <a:lnTo>
                  <a:pt x="0" y="30"/>
                </a:lnTo>
                <a:lnTo>
                  <a:pt x="47" y="108"/>
                </a:lnTo>
                <a:lnTo>
                  <a:pt x="46" y="105"/>
                </a:lnTo>
                <a:lnTo>
                  <a:pt x="97" y="8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8" name="Freeform 110"/>
          <p:cNvSpPr>
            <a:spLocks/>
          </p:cNvSpPr>
          <p:nvPr/>
        </p:nvSpPr>
        <p:spPr bwMode="auto">
          <a:xfrm>
            <a:off x="6956228" y="4338638"/>
            <a:ext cx="82153" cy="87312"/>
          </a:xfrm>
          <a:custGeom>
            <a:avLst/>
            <a:gdLst>
              <a:gd name="T0" fmla="*/ 2147483647 w 94"/>
              <a:gd name="T1" fmla="*/ 2147483647 h 110"/>
              <a:gd name="T2" fmla="*/ 2147483647 w 94"/>
              <a:gd name="T3" fmla="*/ 2147483647 h 110"/>
              <a:gd name="T4" fmla="*/ 2147483647 w 94"/>
              <a:gd name="T5" fmla="*/ 0 h 110"/>
              <a:gd name="T6" fmla="*/ 0 w 94"/>
              <a:gd name="T7" fmla="*/ 2147483647 h 110"/>
              <a:gd name="T8" fmla="*/ 2147483647 w 94"/>
              <a:gd name="T9" fmla="*/ 2147483647 h 110"/>
              <a:gd name="T10" fmla="*/ 2147483647 w 94"/>
              <a:gd name="T11" fmla="*/ 2147483647 h 110"/>
              <a:gd name="T12" fmla="*/ 2147483647 w 94"/>
              <a:gd name="T13" fmla="*/ 2147483647 h 110"/>
              <a:gd name="T14" fmla="*/ 0 60000 65536"/>
              <a:gd name="T15" fmla="*/ 0 60000 65536"/>
              <a:gd name="T16" fmla="*/ 0 60000 65536"/>
              <a:gd name="T17" fmla="*/ 0 60000 65536"/>
              <a:gd name="T18" fmla="*/ 0 60000 65536"/>
              <a:gd name="T19" fmla="*/ 0 60000 65536"/>
              <a:gd name="T20" fmla="*/ 0 60000 65536"/>
              <a:gd name="T21" fmla="*/ 0 w 94"/>
              <a:gd name="T22" fmla="*/ 0 h 110"/>
              <a:gd name="T23" fmla="*/ 94 w 94"/>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 h="110">
                <a:moveTo>
                  <a:pt x="94" y="86"/>
                </a:moveTo>
                <a:lnTo>
                  <a:pt x="92" y="85"/>
                </a:lnTo>
                <a:lnTo>
                  <a:pt x="51" y="0"/>
                </a:lnTo>
                <a:lnTo>
                  <a:pt x="0" y="25"/>
                </a:lnTo>
                <a:lnTo>
                  <a:pt x="42" y="110"/>
                </a:lnTo>
                <a:lnTo>
                  <a:pt x="41" y="109"/>
                </a:lnTo>
                <a:lnTo>
                  <a:pt x="94" y="8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19" name="Freeform 111"/>
          <p:cNvSpPr>
            <a:spLocks/>
          </p:cNvSpPr>
          <p:nvPr/>
        </p:nvSpPr>
        <p:spPr bwMode="auto">
          <a:xfrm>
            <a:off x="6991947" y="4406901"/>
            <a:ext cx="82153" cy="92075"/>
          </a:xfrm>
          <a:custGeom>
            <a:avLst/>
            <a:gdLst>
              <a:gd name="T0" fmla="*/ 2147483647 w 92"/>
              <a:gd name="T1" fmla="*/ 2147483647 h 115"/>
              <a:gd name="T2" fmla="*/ 2147483647 w 92"/>
              <a:gd name="T3" fmla="*/ 2147483647 h 115"/>
              <a:gd name="T4" fmla="*/ 2147483647 w 92"/>
              <a:gd name="T5" fmla="*/ 0 h 115"/>
              <a:gd name="T6" fmla="*/ 0 w 92"/>
              <a:gd name="T7" fmla="*/ 2147483647 h 115"/>
              <a:gd name="T8" fmla="*/ 2147483647 w 92"/>
              <a:gd name="T9" fmla="*/ 2147483647 h 115"/>
              <a:gd name="T10" fmla="*/ 2147483647 w 92"/>
              <a:gd name="T11" fmla="*/ 2147483647 h 115"/>
              <a:gd name="T12" fmla="*/ 2147483647 w 92"/>
              <a:gd name="T13" fmla="*/ 2147483647 h 115"/>
              <a:gd name="T14" fmla="*/ 0 60000 65536"/>
              <a:gd name="T15" fmla="*/ 0 60000 65536"/>
              <a:gd name="T16" fmla="*/ 0 60000 65536"/>
              <a:gd name="T17" fmla="*/ 0 60000 65536"/>
              <a:gd name="T18" fmla="*/ 0 60000 65536"/>
              <a:gd name="T19" fmla="*/ 0 60000 65536"/>
              <a:gd name="T20" fmla="*/ 0 60000 65536"/>
              <a:gd name="T21" fmla="*/ 0 w 92"/>
              <a:gd name="T22" fmla="*/ 0 h 115"/>
              <a:gd name="T23" fmla="*/ 92 w 92"/>
              <a:gd name="T24" fmla="*/ 115 h 1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2" h="115">
                <a:moveTo>
                  <a:pt x="91" y="90"/>
                </a:moveTo>
                <a:lnTo>
                  <a:pt x="92" y="91"/>
                </a:lnTo>
                <a:lnTo>
                  <a:pt x="53" y="0"/>
                </a:lnTo>
                <a:lnTo>
                  <a:pt x="0" y="23"/>
                </a:lnTo>
                <a:lnTo>
                  <a:pt x="39" y="114"/>
                </a:lnTo>
                <a:lnTo>
                  <a:pt x="40" y="115"/>
                </a:lnTo>
                <a:lnTo>
                  <a:pt x="91" y="9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0" name="Freeform 112"/>
          <p:cNvSpPr>
            <a:spLocks/>
          </p:cNvSpPr>
          <p:nvPr/>
        </p:nvSpPr>
        <p:spPr bwMode="auto">
          <a:xfrm>
            <a:off x="7027664" y="4478339"/>
            <a:ext cx="83939" cy="92075"/>
          </a:xfrm>
          <a:custGeom>
            <a:avLst/>
            <a:gdLst>
              <a:gd name="T0" fmla="*/ 2147483647 w 94"/>
              <a:gd name="T1" fmla="*/ 2147483647 h 115"/>
              <a:gd name="T2" fmla="*/ 2147483647 w 94"/>
              <a:gd name="T3" fmla="*/ 2147483647 h 115"/>
              <a:gd name="T4" fmla="*/ 2147483647 w 94"/>
              <a:gd name="T5" fmla="*/ 0 h 115"/>
              <a:gd name="T6" fmla="*/ 0 w 94"/>
              <a:gd name="T7" fmla="*/ 2147483647 h 115"/>
              <a:gd name="T8" fmla="*/ 2147483647 w 94"/>
              <a:gd name="T9" fmla="*/ 2147483647 h 115"/>
              <a:gd name="T10" fmla="*/ 2147483647 w 94"/>
              <a:gd name="T11" fmla="*/ 2147483647 h 115"/>
              <a:gd name="T12" fmla="*/ 2147483647 w 94"/>
              <a:gd name="T13" fmla="*/ 2147483647 h 115"/>
              <a:gd name="T14" fmla="*/ 0 60000 65536"/>
              <a:gd name="T15" fmla="*/ 0 60000 65536"/>
              <a:gd name="T16" fmla="*/ 0 60000 65536"/>
              <a:gd name="T17" fmla="*/ 0 60000 65536"/>
              <a:gd name="T18" fmla="*/ 0 60000 65536"/>
              <a:gd name="T19" fmla="*/ 0 60000 65536"/>
              <a:gd name="T20" fmla="*/ 0 60000 65536"/>
              <a:gd name="T21" fmla="*/ 0 w 94"/>
              <a:gd name="T22" fmla="*/ 0 h 115"/>
              <a:gd name="T23" fmla="*/ 94 w 94"/>
              <a:gd name="T24" fmla="*/ 115 h 1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 h="115">
                <a:moveTo>
                  <a:pt x="94" y="90"/>
                </a:moveTo>
                <a:lnTo>
                  <a:pt x="94" y="90"/>
                </a:lnTo>
                <a:lnTo>
                  <a:pt x="51" y="0"/>
                </a:lnTo>
                <a:lnTo>
                  <a:pt x="0" y="25"/>
                </a:lnTo>
                <a:lnTo>
                  <a:pt x="44" y="115"/>
                </a:lnTo>
                <a:lnTo>
                  <a:pt x="94" y="9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1" name="Freeform 113"/>
          <p:cNvSpPr>
            <a:spLocks/>
          </p:cNvSpPr>
          <p:nvPr/>
        </p:nvSpPr>
        <p:spPr bwMode="auto">
          <a:xfrm>
            <a:off x="7066955" y="4549776"/>
            <a:ext cx="85725" cy="92075"/>
          </a:xfrm>
          <a:custGeom>
            <a:avLst/>
            <a:gdLst>
              <a:gd name="T0" fmla="*/ 2147483647 w 95"/>
              <a:gd name="T1" fmla="*/ 2147483647 h 116"/>
              <a:gd name="T2" fmla="*/ 2147483647 w 95"/>
              <a:gd name="T3" fmla="*/ 2147483647 h 116"/>
              <a:gd name="T4" fmla="*/ 2147483647 w 95"/>
              <a:gd name="T5" fmla="*/ 0 h 116"/>
              <a:gd name="T6" fmla="*/ 0 w 95"/>
              <a:gd name="T7" fmla="*/ 2147483647 h 116"/>
              <a:gd name="T8" fmla="*/ 2147483647 w 95"/>
              <a:gd name="T9" fmla="*/ 2147483647 h 116"/>
              <a:gd name="T10" fmla="*/ 2147483647 w 95"/>
              <a:gd name="T11" fmla="*/ 2147483647 h 116"/>
              <a:gd name="T12" fmla="*/ 2147483647 w 95"/>
              <a:gd name="T13" fmla="*/ 2147483647 h 116"/>
              <a:gd name="T14" fmla="*/ 0 60000 65536"/>
              <a:gd name="T15" fmla="*/ 0 60000 65536"/>
              <a:gd name="T16" fmla="*/ 0 60000 65536"/>
              <a:gd name="T17" fmla="*/ 0 60000 65536"/>
              <a:gd name="T18" fmla="*/ 0 60000 65536"/>
              <a:gd name="T19" fmla="*/ 0 60000 65536"/>
              <a:gd name="T20" fmla="*/ 0 60000 65536"/>
              <a:gd name="T21" fmla="*/ 0 w 95"/>
              <a:gd name="T22" fmla="*/ 0 h 116"/>
              <a:gd name="T23" fmla="*/ 95 w 95"/>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 h="116">
                <a:moveTo>
                  <a:pt x="95" y="92"/>
                </a:moveTo>
                <a:lnTo>
                  <a:pt x="94" y="91"/>
                </a:lnTo>
                <a:lnTo>
                  <a:pt x="50" y="0"/>
                </a:lnTo>
                <a:lnTo>
                  <a:pt x="0" y="25"/>
                </a:lnTo>
                <a:lnTo>
                  <a:pt x="44" y="116"/>
                </a:lnTo>
                <a:lnTo>
                  <a:pt x="42" y="115"/>
                </a:lnTo>
                <a:lnTo>
                  <a:pt x="95" y="9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2" name="Freeform 114"/>
          <p:cNvSpPr>
            <a:spLocks/>
          </p:cNvSpPr>
          <p:nvPr/>
        </p:nvSpPr>
        <p:spPr bwMode="auto">
          <a:xfrm>
            <a:off x="7104460" y="4622801"/>
            <a:ext cx="83940" cy="92075"/>
          </a:xfrm>
          <a:custGeom>
            <a:avLst/>
            <a:gdLst>
              <a:gd name="T0" fmla="*/ 2147483647 w 95"/>
              <a:gd name="T1" fmla="*/ 2147483647 h 116"/>
              <a:gd name="T2" fmla="*/ 2147483647 w 95"/>
              <a:gd name="T3" fmla="*/ 2147483647 h 116"/>
              <a:gd name="T4" fmla="*/ 2147483647 w 95"/>
              <a:gd name="T5" fmla="*/ 0 h 116"/>
              <a:gd name="T6" fmla="*/ 0 w 95"/>
              <a:gd name="T7" fmla="*/ 2147483647 h 116"/>
              <a:gd name="T8" fmla="*/ 2147483647 w 95"/>
              <a:gd name="T9" fmla="*/ 2147483647 h 116"/>
              <a:gd name="T10" fmla="*/ 2147483647 w 95"/>
              <a:gd name="T11" fmla="*/ 2147483647 h 116"/>
              <a:gd name="T12" fmla="*/ 2147483647 w 95"/>
              <a:gd name="T13" fmla="*/ 2147483647 h 116"/>
              <a:gd name="T14" fmla="*/ 0 60000 65536"/>
              <a:gd name="T15" fmla="*/ 0 60000 65536"/>
              <a:gd name="T16" fmla="*/ 0 60000 65536"/>
              <a:gd name="T17" fmla="*/ 0 60000 65536"/>
              <a:gd name="T18" fmla="*/ 0 60000 65536"/>
              <a:gd name="T19" fmla="*/ 0 60000 65536"/>
              <a:gd name="T20" fmla="*/ 0 60000 65536"/>
              <a:gd name="T21" fmla="*/ 0 w 95"/>
              <a:gd name="T22" fmla="*/ 0 h 116"/>
              <a:gd name="T23" fmla="*/ 95 w 95"/>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 h="116">
                <a:moveTo>
                  <a:pt x="94" y="91"/>
                </a:moveTo>
                <a:lnTo>
                  <a:pt x="95" y="92"/>
                </a:lnTo>
                <a:lnTo>
                  <a:pt x="53" y="0"/>
                </a:lnTo>
                <a:lnTo>
                  <a:pt x="0" y="23"/>
                </a:lnTo>
                <a:lnTo>
                  <a:pt x="42" y="115"/>
                </a:lnTo>
                <a:lnTo>
                  <a:pt x="43" y="116"/>
                </a:lnTo>
                <a:lnTo>
                  <a:pt x="94" y="9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3" name="Freeform 115"/>
          <p:cNvSpPr>
            <a:spLocks/>
          </p:cNvSpPr>
          <p:nvPr/>
        </p:nvSpPr>
        <p:spPr bwMode="auto">
          <a:xfrm>
            <a:off x="7141965" y="4695825"/>
            <a:ext cx="85725" cy="90488"/>
          </a:xfrm>
          <a:custGeom>
            <a:avLst/>
            <a:gdLst>
              <a:gd name="T0" fmla="*/ 2147483647 w 94"/>
              <a:gd name="T1" fmla="*/ 2147483647 h 115"/>
              <a:gd name="T2" fmla="*/ 2147483647 w 94"/>
              <a:gd name="T3" fmla="*/ 2147483647 h 115"/>
              <a:gd name="T4" fmla="*/ 2147483647 w 94"/>
              <a:gd name="T5" fmla="*/ 0 h 115"/>
              <a:gd name="T6" fmla="*/ 0 w 94"/>
              <a:gd name="T7" fmla="*/ 2147483647 h 115"/>
              <a:gd name="T8" fmla="*/ 2147483647 w 94"/>
              <a:gd name="T9" fmla="*/ 2147483647 h 115"/>
              <a:gd name="T10" fmla="*/ 2147483647 w 94"/>
              <a:gd name="T11" fmla="*/ 2147483647 h 115"/>
              <a:gd name="T12" fmla="*/ 2147483647 w 94"/>
              <a:gd name="T13" fmla="*/ 2147483647 h 115"/>
              <a:gd name="T14" fmla="*/ 0 60000 65536"/>
              <a:gd name="T15" fmla="*/ 0 60000 65536"/>
              <a:gd name="T16" fmla="*/ 0 60000 65536"/>
              <a:gd name="T17" fmla="*/ 0 60000 65536"/>
              <a:gd name="T18" fmla="*/ 0 60000 65536"/>
              <a:gd name="T19" fmla="*/ 0 60000 65536"/>
              <a:gd name="T20" fmla="*/ 0 60000 65536"/>
              <a:gd name="T21" fmla="*/ 0 w 94"/>
              <a:gd name="T22" fmla="*/ 0 h 115"/>
              <a:gd name="T23" fmla="*/ 94 w 94"/>
              <a:gd name="T24" fmla="*/ 115 h 1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4" h="115">
                <a:moveTo>
                  <a:pt x="94" y="90"/>
                </a:moveTo>
                <a:lnTo>
                  <a:pt x="94" y="90"/>
                </a:lnTo>
                <a:lnTo>
                  <a:pt x="51" y="0"/>
                </a:lnTo>
                <a:lnTo>
                  <a:pt x="0" y="25"/>
                </a:lnTo>
                <a:lnTo>
                  <a:pt x="44" y="115"/>
                </a:lnTo>
                <a:lnTo>
                  <a:pt x="94" y="9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4" name="Freeform 116"/>
          <p:cNvSpPr>
            <a:spLocks/>
          </p:cNvSpPr>
          <p:nvPr/>
        </p:nvSpPr>
        <p:spPr bwMode="auto">
          <a:xfrm>
            <a:off x="7181255" y="4767264"/>
            <a:ext cx="83939" cy="90487"/>
          </a:xfrm>
          <a:custGeom>
            <a:avLst/>
            <a:gdLst>
              <a:gd name="T0" fmla="*/ 2147483647 w 93"/>
              <a:gd name="T1" fmla="*/ 2147483647 h 114"/>
              <a:gd name="T2" fmla="*/ 2147483647 w 93"/>
              <a:gd name="T3" fmla="*/ 2147483647 h 114"/>
              <a:gd name="T4" fmla="*/ 2147483647 w 93"/>
              <a:gd name="T5" fmla="*/ 0 h 114"/>
              <a:gd name="T6" fmla="*/ 0 w 93"/>
              <a:gd name="T7" fmla="*/ 2147483647 h 114"/>
              <a:gd name="T8" fmla="*/ 2147483647 w 93"/>
              <a:gd name="T9" fmla="*/ 2147483647 h 114"/>
              <a:gd name="T10" fmla="*/ 2147483647 w 93"/>
              <a:gd name="T11" fmla="*/ 2147483647 h 114"/>
              <a:gd name="T12" fmla="*/ 2147483647 w 93"/>
              <a:gd name="T13" fmla="*/ 2147483647 h 114"/>
              <a:gd name="T14" fmla="*/ 0 60000 65536"/>
              <a:gd name="T15" fmla="*/ 0 60000 65536"/>
              <a:gd name="T16" fmla="*/ 0 60000 65536"/>
              <a:gd name="T17" fmla="*/ 0 60000 65536"/>
              <a:gd name="T18" fmla="*/ 0 60000 65536"/>
              <a:gd name="T19" fmla="*/ 0 60000 65536"/>
              <a:gd name="T20" fmla="*/ 0 60000 65536"/>
              <a:gd name="T21" fmla="*/ 0 w 93"/>
              <a:gd name="T22" fmla="*/ 0 h 114"/>
              <a:gd name="T23" fmla="*/ 93 w 93"/>
              <a:gd name="T24" fmla="*/ 114 h 1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14">
                <a:moveTo>
                  <a:pt x="93" y="86"/>
                </a:moveTo>
                <a:lnTo>
                  <a:pt x="93" y="88"/>
                </a:lnTo>
                <a:lnTo>
                  <a:pt x="50" y="0"/>
                </a:lnTo>
                <a:lnTo>
                  <a:pt x="0" y="25"/>
                </a:lnTo>
                <a:lnTo>
                  <a:pt x="42" y="113"/>
                </a:lnTo>
                <a:lnTo>
                  <a:pt x="42" y="114"/>
                </a:lnTo>
                <a:lnTo>
                  <a:pt x="93" y="8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5" name="Freeform 117"/>
          <p:cNvSpPr>
            <a:spLocks/>
          </p:cNvSpPr>
          <p:nvPr/>
        </p:nvSpPr>
        <p:spPr bwMode="auto">
          <a:xfrm>
            <a:off x="7220547" y="4835526"/>
            <a:ext cx="82153" cy="85725"/>
          </a:xfrm>
          <a:custGeom>
            <a:avLst/>
            <a:gdLst>
              <a:gd name="T0" fmla="*/ 2147483647 w 93"/>
              <a:gd name="T1" fmla="*/ 2147483647 h 109"/>
              <a:gd name="T2" fmla="*/ 2147483647 w 93"/>
              <a:gd name="T3" fmla="*/ 2147483647 h 109"/>
              <a:gd name="T4" fmla="*/ 2147483647 w 93"/>
              <a:gd name="T5" fmla="*/ 0 h 109"/>
              <a:gd name="T6" fmla="*/ 0 w 93"/>
              <a:gd name="T7" fmla="*/ 2147483647 h 109"/>
              <a:gd name="T8" fmla="*/ 2147483647 w 93"/>
              <a:gd name="T9" fmla="*/ 2147483647 h 109"/>
              <a:gd name="T10" fmla="*/ 2147483647 w 93"/>
              <a:gd name="T11" fmla="*/ 2147483647 h 109"/>
              <a:gd name="T12" fmla="*/ 2147483647 w 93"/>
              <a:gd name="T13" fmla="*/ 2147483647 h 109"/>
              <a:gd name="T14" fmla="*/ 0 60000 65536"/>
              <a:gd name="T15" fmla="*/ 0 60000 65536"/>
              <a:gd name="T16" fmla="*/ 0 60000 65536"/>
              <a:gd name="T17" fmla="*/ 0 60000 65536"/>
              <a:gd name="T18" fmla="*/ 0 60000 65536"/>
              <a:gd name="T19" fmla="*/ 0 60000 65536"/>
              <a:gd name="T20" fmla="*/ 0 60000 65536"/>
              <a:gd name="T21" fmla="*/ 0 w 93"/>
              <a:gd name="T22" fmla="*/ 0 h 109"/>
              <a:gd name="T23" fmla="*/ 93 w 93"/>
              <a:gd name="T24" fmla="*/ 109 h 1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09">
                <a:moveTo>
                  <a:pt x="91" y="79"/>
                </a:moveTo>
                <a:lnTo>
                  <a:pt x="93" y="80"/>
                </a:lnTo>
                <a:lnTo>
                  <a:pt x="51" y="0"/>
                </a:lnTo>
                <a:lnTo>
                  <a:pt x="0" y="28"/>
                </a:lnTo>
                <a:lnTo>
                  <a:pt x="42" y="108"/>
                </a:lnTo>
                <a:lnTo>
                  <a:pt x="43" y="109"/>
                </a:lnTo>
                <a:lnTo>
                  <a:pt x="91" y="7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6" name="Freeform 118"/>
          <p:cNvSpPr>
            <a:spLocks/>
          </p:cNvSpPr>
          <p:nvPr/>
        </p:nvSpPr>
        <p:spPr bwMode="auto">
          <a:xfrm>
            <a:off x="7258050" y="4897438"/>
            <a:ext cx="83940" cy="80962"/>
          </a:xfrm>
          <a:custGeom>
            <a:avLst/>
            <a:gdLst>
              <a:gd name="T0" fmla="*/ 2147483647 w 95"/>
              <a:gd name="T1" fmla="*/ 2147483647 h 102"/>
              <a:gd name="T2" fmla="*/ 2147483647 w 95"/>
              <a:gd name="T3" fmla="*/ 2147483647 h 102"/>
              <a:gd name="T4" fmla="*/ 2147483647 w 95"/>
              <a:gd name="T5" fmla="*/ 0 h 102"/>
              <a:gd name="T6" fmla="*/ 0 w 95"/>
              <a:gd name="T7" fmla="*/ 2147483647 h 102"/>
              <a:gd name="T8" fmla="*/ 2147483647 w 95"/>
              <a:gd name="T9" fmla="*/ 2147483647 h 102"/>
              <a:gd name="T10" fmla="*/ 2147483647 w 95"/>
              <a:gd name="T11" fmla="*/ 2147483647 h 102"/>
              <a:gd name="T12" fmla="*/ 2147483647 w 95"/>
              <a:gd name="T13" fmla="*/ 2147483647 h 102"/>
              <a:gd name="T14" fmla="*/ 0 60000 65536"/>
              <a:gd name="T15" fmla="*/ 0 60000 65536"/>
              <a:gd name="T16" fmla="*/ 0 60000 65536"/>
              <a:gd name="T17" fmla="*/ 0 60000 65536"/>
              <a:gd name="T18" fmla="*/ 0 60000 65536"/>
              <a:gd name="T19" fmla="*/ 0 60000 65536"/>
              <a:gd name="T20" fmla="*/ 0 60000 65536"/>
              <a:gd name="T21" fmla="*/ 0 w 95"/>
              <a:gd name="T22" fmla="*/ 0 h 102"/>
              <a:gd name="T23" fmla="*/ 95 w 95"/>
              <a:gd name="T24" fmla="*/ 102 h 1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5" h="102">
                <a:moveTo>
                  <a:pt x="95" y="70"/>
                </a:moveTo>
                <a:lnTo>
                  <a:pt x="95" y="71"/>
                </a:lnTo>
                <a:lnTo>
                  <a:pt x="48" y="0"/>
                </a:lnTo>
                <a:lnTo>
                  <a:pt x="0" y="30"/>
                </a:lnTo>
                <a:lnTo>
                  <a:pt x="46" y="101"/>
                </a:lnTo>
                <a:lnTo>
                  <a:pt x="46" y="102"/>
                </a:lnTo>
                <a:lnTo>
                  <a:pt x="95" y="7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7" name="Freeform 119"/>
          <p:cNvSpPr>
            <a:spLocks/>
          </p:cNvSpPr>
          <p:nvPr/>
        </p:nvSpPr>
        <p:spPr bwMode="auto">
          <a:xfrm>
            <a:off x="7299127" y="4953001"/>
            <a:ext cx="78581" cy="74613"/>
          </a:xfrm>
          <a:custGeom>
            <a:avLst/>
            <a:gdLst>
              <a:gd name="T0" fmla="*/ 2147483647 w 89"/>
              <a:gd name="T1" fmla="*/ 2147483647 h 94"/>
              <a:gd name="T2" fmla="*/ 2147483647 w 89"/>
              <a:gd name="T3" fmla="*/ 2147483647 h 94"/>
              <a:gd name="T4" fmla="*/ 2147483647 w 89"/>
              <a:gd name="T5" fmla="*/ 0 h 94"/>
              <a:gd name="T6" fmla="*/ 0 w 89"/>
              <a:gd name="T7" fmla="*/ 2147483647 h 94"/>
              <a:gd name="T8" fmla="*/ 2147483647 w 89"/>
              <a:gd name="T9" fmla="*/ 2147483647 h 94"/>
              <a:gd name="T10" fmla="*/ 2147483647 w 89"/>
              <a:gd name="T11" fmla="*/ 2147483647 h 94"/>
              <a:gd name="T12" fmla="*/ 2147483647 w 89"/>
              <a:gd name="T13" fmla="*/ 2147483647 h 94"/>
              <a:gd name="T14" fmla="*/ 0 60000 65536"/>
              <a:gd name="T15" fmla="*/ 0 60000 65536"/>
              <a:gd name="T16" fmla="*/ 0 60000 65536"/>
              <a:gd name="T17" fmla="*/ 0 60000 65536"/>
              <a:gd name="T18" fmla="*/ 0 60000 65536"/>
              <a:gd name="T19" fmla="*/ 0 60000 65536"/>
              <a:gd name="T20" fmla="*/ 0 60000 65536"/>
              <a:gd name="T21" fmla="*/ 0 w 89"/>
              <a:gd name="T22" fmla="*/ 0 h 94"/>
              <a:gd name="T23" fmla="*/ 89 w 89"/>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9" h="94">
                <a:moveTo>
                  <a:pt x="87" y="58"/>
                </a:moveTo>
                <a:lnTo>
                  <a:pt x="89" y="60"/>
                </a:lnTo>
                <a:lnTo>
                  <a:pt x="49" y="0"/>
                </a:lnTo>
                <a:lnTo>
                  <a:pt x="0" y="32"/>
                </a:lnTo>
                <a:lnTo>
                  <a:pt x="40" y="92"/>
                </a:lnTo>
                <a:lnTo>
                  <a:pt x="43" y="94"/>
                </a:lnTo>
                <a:lnTo>
                  <a:pt x="87" y="5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8" name="Freeform 120"/>
          <p:cNvSpPr>
            <a:spLocks/>
          </p:cNvSpPr>
          <p:nvPr/>
        </p:nvSpPr>
        <p:spPr bwMode="auto">
          <a:xfrm>
            <a:off x="7336631" y="4999039"/>
            <a:ext cx="78581" cy="71437"/>
          </a:xfrm>
          <a:custGeom>
            <a:avLst/>
            <a:gdLst>
              <a:gd name="T0" fmla="*/ 2147483647 w 86"/>
              <a:gd name="T1" fmla="*/ 2147483647 h 89"/>
              <a:gd name="T2" fmla="*/ 2147483647 w 86"/>
              <a:gd name="T3" fmla="*/ 2147483647 h 89"/>
              <a:gd name="T4" fmla="*/ 2147483647 w 86"/>
              <a:gd name="T5" fmla="*/ 0 h 89"/>
              <a:gd name="T6" fmla="*/ 0 w 86"/>
              <a:gd name="T7" fmla="*/ 2147483647 h 89"/>
              <a:gd name="T8" fmla="*/ 2147483647 w 86"/>
              <a:gd name="T9" fmla="*/ 2147483647 h 89"/>
              <a:gd name="T10" fmla="*/ 2147483647 w 86"/>
              <a:gd name="T11" fmla="*/ 2147483647 h 89"/>
              <a:gd name="T12" fmla="*/ 2147483647 w 86"/>
              <a:gd name="T13" fmla="*/ 2147483647 h 89"/>
              <a:gd name="T14" fmla="*/ 0 60000 65536"/>
              <a:gd name="T15" fmla="*/ 0 60000 65536"/>
              <a:gd name="T16" fmla="*/ 0 60000 65536"/>
              <a:gd name="T17" fmla="*/ 0 60000 65536"/>
              <a:gd name="T18" fmla="*/ 0 60000 65536"/>
              <a:gd name="T19" fmla="*/ 0 60000 65536"/>
              <a:gd name="T20" fmla="*/ 0 60000 65536"/>
              <a:gd name="T21" fmla="*/ 0 w 86"/>
              <a:gd name="T22" fmla="*/ 0 h 89"/>
              <a:gd name="T23" fmla="*/ 86 w 86"/>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89">
                <a:moveTo>
                  <a:pt x="83" y="46"/>
                </a:moveTo>
                <a:lnTo>
                  <a:pt x="86" y="49"/>
                </a:lnTo>
                <a:lnTo>
                  <a:pt x="44" y="0"/>
                </a:lnTo>
                <a:lnTo>
                  <a:pt x="0" y="36"/>
                </a:lnTo>
                <a:lnTo>
                  <a:pt x="42" y="86"/>
                </a:lnTo>
                <a:lnTo>
                  <a:pt x="46" y="89"/>
                </a:lnTo>
                <a:lnTo>
                  <a:pt x="83" y="4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29" name="Freeform 121"/>
          <p:cNvSpPr>
            <a:spLocks/>
          </p:cNvSpPr>
          <p:nvPr/>
        </p:nvSpPr>
        <p:spPr bwMode="auto">
          <a:xfrm>
            <a:off x="7377709" y="5035550"/>
            <a:ext cx="73223" cy="65088"/>
          </a:xfrm>
          <a:custGeom>
            <a:avLst/>
            <a:gdLst>
              <a:gd name="T0" fmla="*/ 2147483647 w 82"/>
              <a:gd name="T1" fmla="*/ 2147483647 h 83"/>
              <a:gd name="T2" fmla="*/ 2147483647 w 82"/>
              <a:gd name="T3" fmla="*/ 2147483647 h 83"/>
              <a:gd name="T4" fmla="*/ 2147483647 w 82"/>
              <a:gd name="T5" fmla="*/ 0 h 83"/>
              <a:gd name="T6" fmla="*/ 0 w 82"/>
              <a:gd name="T7" fmla="*/ 2147483647 h 83"/>
              <a:gd name="T8" fmla="*/ 2147483647 w 82"/>
              <a:gd name="T9" fmla="*/ 2147483647 h 83"/>
              <a:gd name="T10" fmla="*/ 2147483647 w 82"/>
              <a:gd name="T11" fmla="*/ 2147483647 h 83"/>
              <a:gd name="T12" fmla="*/ 2147483647 w 82"/>
              <a:gd name="T13" fmla="*/ 2147483647 h 83"/>
              <a:gd name="T14" fmla="*/ 0 60000 65536"/>
              <a:gd name="T15" fmla="*/ 0 60000 65536"/>
              <a:gd name="T16" fmla="*/ 0 60000 65536"/>
              <a:gd name="T17" fmla="*/ 0 60000 65536"/>
              <a:gd name="T18" fmla="*/ 0 60000 65536"/>
              <a:gd name="T19" fmla="*/ 0 60000 65536"/>
              <a:gd name="T20" fmla="*/ 0 60000 65536"/>
              <a:gd name="T21" fmla="*/ 0 w 82"/>
              <a:gd name="T22" fmla="*/ 0 h 83"/>
              <a:gd name="T23" fmla="*/ 82 w 82"/>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83">
                <a:moveTo>
                  <a:pt x="82" y="39"/>
                </a:moveTo>
                <a:lnTo>
                  <a:pt x="82" y="39"/>
                </a:lnTo>
                <a:lnTo>
                  <a:pt x="37" y="0"/>
                </a:lnTo>
                <a:lnTo>
                  <a:pt x="0" y="43"/>
                </a:lnTo>
                <a:lnTo>
                  <a:pt x="45" y="83"/>
                </a:lnTo>
                <a:lnTo>
                  <a:pt x="82" y="3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0" name="Freeform 122"/>
          <p:cNvSpPr>
            <a:spLocks/>
          </p:cNvSpPr>
          <p:nvPr/>
        </p:nvSpPr>
        <p:spPr bwMode="auto">
          <a:xfrm>
            <a:off x="7418785" y="5065713"/>
            <a:ext cx="66080" cy="63500"/>
          </a:xfrm>
          <a:custGeom>
            <a:avLst/>
            <a:gdLst>
              <a:gd name="T0" fmla="*/ 2147483647 w 75"/>
              <a:gd name="T1" fmla="*/ 2147483647 h 78"/>
              <a:gd name="T2" fmla="*/ 2147483647 w 75"/>
              <a:gd name="T3" fmla="*/ 2147483647 h 78"/>
              <a:gd name="T4" fmla="*/ 2147483647 w 75"/>
              <a:gd name="T5" fmla="*/ 0 h 78"/>
              <a:gd name="T6" fmla="*/ 0 w 75"/>
              <a:gd name="T7" fmla="*/ 2147483647 h 78"/>
              <a:gd name="T8" fmla="*/ 2147483647 w 75"/>
              <a:gd name="T9" fmla="*/ 2147483647 h 78"/>
              <a:gd name="T10" fmla="*/ 2147483647 w 75"/>
              <a:gd name="T11" fmla="*/ 2147483647 h 78"/>
              <a:gd name="T12" fmla="*/ 2147483647 w 75"/>
              <a:gd name="T13" fmla="*/ 2147483647 h 78"/>
              <a:gd name="T14" fmla="*/ 0 60000 65536"/>
              <a:gd name="T15" fmla="*/ 0 60000 65536"/>
              <a:gd name="T16" fmla="*/ 0 60000 65536"/>
              <a:gd name="T17" fmla="*/ 0 60000 65536"/>
              <a:gd name="T18" fmla="*/ 0 60000 65536"/>
              <a:gd name="T19" fmla="*/ 0 60000 65536"/>
              <a:gd name="T20" fmla="*/ 0 60000 65536"/>
              <a:gd name="T21" fmla="*/ 0 w 75"/>
              <a:gd name="T22" fmla="*/ 0 h 78"/>
              <a:gd name="T23" fmla="*/ 75 w 75"/>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8">
                <a:moveTo>
                  <a:pt x="74" y="32"/>
                </a:moveTo>
                <a:lnTo>
                  <a:pt x="75" y="33"/>
                </a:lnTo>
                <a:lnTo>
                  <a:pt x="37" y="0"/>
                </a:lnTo>
                <a:lnTo>
                  <a:pt x="0" y="44"/>
                </a:lnTo>
                <a:lnTo>
                  <a:pt x="38" y="77"/>
                </a:lnTo>
                <a:lnTo>
                  <a:pt x="39" y="78"/>
                </a:lnTo>
                <a:lnTo>
                  <a:pt x="74" y="3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1" name="Freeform 123"/>
          <p:cNvSpPr>
            <a:spLocks/>
          </p:cNvSpPr>
          <p:nvPr/>
        </p:nvSpPr>
        <p:spPr bwMode="auto">
          <a:xfrm>
            <a:off x="7452718" y="5092701"/>
            <a:ext cx="73223" cy="61913"/>
          </a:xfrm>
          <a:custGeom>
            <a:avLst/>
            <a:gdLst>
              <a:gd name="T0" fmla="*/ 2147483647 w 82"/>
              <a:gd name="T1" fmla="*/ 2147483647 h 78"/>
              <a:gd name="T2" fmla="*/ 2147483647 w 82"/>
              <a:gd name="T3" fmla="*/ 2147483647 h 78"/>
              <a:gd name="T4" fmla="*/ 2147483647 w 82"/>
              <a:gd name="T5" fmla="*/ 0 h 78"/>
              <a:gd name="T6" fmla="*/ 0 w 82"/>
              <a:gd name="T7" fmla="*/ 2147483647 h 78"/>
              <a:gd name="T8" fmla="*/ 2147483647 w 82"/>
              <a:gd name="T9" fmla="*/ 2147483647 h 78"/>
              <a:gd name="T10" fmla="*/ 2147483647 w 82"/>
              <a:gd name="T11" fmla="*/ 2147483647 h 78"/>
              <a:gd name="T12" fmla="*/ 2147483647 w 82"/>
              <a:gd name="T13" fmla="*/ 2147483647 h 78"/>
              <a:gd name="T14" fmla="*/ 0 60000 65536"/>
              <a:gd name="T15" fmla="*/ 0 60000 65536"/>
              <a:gd name="T16" fmla="*/ 0 60000 65536"/>
              <a:gd name="T17" fmla="*/ 0 60000 65536"/>
              <a:gd name="T18" fmla="*/ 0 60000 65536"/>
              <a:gd name="T19" fmla="*/ 0 60000 65536"/>
              <a:gd name="T20" fmla="*/ 0 60000 65536"/>
              <a:gd name="T21" fmla="*/ 0 w 82"/>
              <a:gd name="T22" fmla="*/ 0 h 78"/>
              <a:gd name="T23" fmla="*/ 82 w 82"/>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78">
                <a:moveTo>
                  <a:pt x="82" y="35"/>
                </a:moveTo>
                <a:lnTo>
                  <a:pt x="79" y="32"/>
                </a:lnTo>
                <a:lnTo>
                  <a:pt x="35" y="0"/>
                </a:lnTo>
                <a:lnTo>
                  <a:pt x="0" y="46"/>
                </a:lnTo>
                <a:lnTo>
                  <a:pt x="45" y="78"/>
                </a:lnTo>
                <a:lnTo>
                  <a:pt x="43" y="76"/>
                </a:lnTo>
                <a:lnTo>
                  <a:pt x="82" y="3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2" name="Freeform 124"/>
          <p:cNvSpPr>
            <a:spLocks/>
          </p:cNvSpPr>
          <p:nvPr/>
        </p:nvSpPr>
        <p:spPr bwMode="auto">
          <a:xfrm>
            <a:off x="7492009" y="5119689"/>
            <a:ext cx="75009" cy="65087"/>
          </a:xfrm>
          <a:custGeom>
            <a:avLst/>
            <a:gdLst>
              <a:gd name="T0" fmla="*/ 2147483647 w 84"/>
              <a:gd name="T1" fmla="*/ 2147483647 h 81"/>
              <a:gd name="T2" fmla="*/ 2147483647 w 84"/>
              <a:gd name="T3" fmla="*/ 2147483647 h 81"/>
              <a:gd name="T4" fmla="*/ 2147483647 w 84"/>
              <a:gd name="T5" fmla="*/ 0 h 81"/>
              <a:gd name="T6" fmla="*/ 0 w 84"/>
              <a:gd name="T7" fmla="*/ 2147483647 h 81"/>
              <a:gd name="T8" fmla="*/ 2147483647 w 84"/>
              <a:gd name="T9" fmla="*/ 2147483647 h 81"/>
              <a:gd name="T10" fmla="*/ 2147483647 w 84"/>
              <a:gd name="T11" fmla="*/ 2147483647 h 81"/>
              <a:gd name="T12" fmla="*/ 2147483647 w 84"/>
              <a:gd name="T13" fmla="*/ 2147483647 h 81"/>
              <a:gd name="T14" fmla="*/ 0 60000 65536"/>
              <a:gd name="T15" fmla="*/ 0 60000 65536"/>
              <a:gd name="T16" fmla="*/ 0 60000 65536"/>
              <a:gd name="T17" fmla="*/ 0 60000 65536"/>
              <a:gd name="T18" fmla="*/ 0 60000 65536"/>
              <a:gd name="T19" fmla="*/ 0 60000 65536"/>
              <a:gd name="T20" fmla="*/ 0 60000 65536"/>
              <a:gd name="T21" fmla="*/ 0 w 84"/>
              <a:gd name="T22" fmla="*/ 0 h 81"/>
              <a:gd name="T23" fmla="*/ 84 w 84"/>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81">
                <a:moveTo>
                  <a:pt x="84" y="41"/>
                </a:moveTo>
                <a:lnTo>
                  <a:pt x="83" y="40"/>
                </a:lnTo>
                <a:lnTo>
                  <a:pt x="39" y="0"/>
                </a:lnTo>
                <a:lnTo>
                  <a:pt x="0" y="41"/>
                </a:lnTo>
                <a:lnTo>
                  <a:pt x="43" y="81"/>
                </a:lnTo>
                <a:lnTo>
                  <a:pt x="42" y="80"/>
                </a:lnTo>
                <a:lnTo>
                  <a:pt x="84" y="4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3" name="Freeform 125"/>
          <p:cNvSpPr>
            <a:spLocks/>
          </p:cNvSpPr>
          <p:nvPr/>
        </p:nvSpPr>
        <p:spPr bwMode="auto">
          <a:xfrm>
            <a:off x="7529512" y="5153026"/>
            <a:ext cx="71438" cy="61913"/>
          </a:xfrm>
          <a:custGeom>
            <a:avLst/>
            <a:gdLst>
              <a:gd name="T0" fmla="*/ 2147483647 w 81"/>
              <a:gd name="T1" fmla="*/ 2147483647 h 80"/>
              <a:gd name="T2" fmla="*/ 2147483647 w 81"/>
              <a:gd name="T3" fmla="*/ 2147483647 h 80"/>
              <a:gd name="T4" fmla="*/ 2147483647 w 81"/>
              <a:gd name="T5" fmla="*/ 0 h 80"/>
              <a:gd name="T6" fmla="*/ 0 w 81"/>
              <a:gd name="T7" fmla="*/ 2147483647 h 80"/>
              <a:gd name="T8" fmla="*/ 2147483647 w 81"/>
              <a:gd name="T9" fmla="*/ 2147483647 h 80"/>
              <a:gd name="T10" fmla="*/ 2147483647 w 81"/>
              <a:gd name="T11" fmla="*/ 2147483647 h 80"/>
              <a:gd name="T12" fmla="*/ 2147483647 w 81"/>
              <a:gd name="T13" fmla="*/ 2147483647 h 80"/>
              <a:gd name="T14" fmla="*/ 0 60000 65536"/>
              <a:gd name="T15" fmla="*/ 0 60000 65536"/>
              <a:gd name="T16" fmla="*/ 0 60000 65536"/>
              <a:gd name="T17" fmla="*/ 0 60000 65536"/>
              <a:gd name="T18" fmla="*/ 0 60000 65536"/>
              <a:gd name="T19" fmla="*/ 0 60000 65536"/>
              <a:gd name="T20" fmla="*/ 0 60000 65536"/>
              <a:gd name="T21" fmla="*/ 0 w 81"/>
              <a:gd name="T22" fmla="*/ 0 h 80"/>
              <a:gd name="T23" fmla="*/ 81 w 81"/>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0">
                <a:moveTo>
                  <a:pt x="81" y="40"/>
                </a:moveTo>
                <a:lnTo>
                  <a:pt x="81" y="40"/>
                </a:lnTo>
                <a:lnTo>
                  <a:pt x="42" y="0"/>
                </a:lnTo>
                <a:lnTo>
                  <a:pt x="0" y="39"/>
                </a:lnTo>
                <a:lnTo>
                  <a:pt x="39" y="80"/>
                </a:lnTo>
                <a:lnTo>
                  <a:pt x="81" y="4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4" name="Freeform 126"/>
          <p:cNvSpPr>
            <a:spLocks/>
          </p:cNvSpPr>
          <p:nvPr/>
        </p:nvSpPr>
        <p:spPr bwMode="auto">
          <a:xfrm>
            <a:off x="7565232" y="5184776"/>
            <a:ext cx="75009" cy="68263"/>
          </a:xfrm>
          <a:custGeom>
            <a:avLst/>
            <a:gdLst>
              <a:gd name="T0" fmla="*/ 2147483647 w 86"/>
              <a:gd name="T1" fmla="*/ 2147483647 h 87"/>
              <a:gd name="T2" fmla="*/ 2147483647 w 86"/>
              <a:gd name="T3" fmla="*/ 2147483647 h 87"/>
              <a:gd name="T4" fmla="*/ 2147483647 w 86"/>
              <a:gd name="T5" fmla="*/ 0 h 87"/>
              <a:gd name="T6" fmla="*/ 0 w 86"/>
              <a:gd name="T7" fmla="*/ 2147483647 h 87"/>
              <a:gd name="T8" fmla="*/ 2147483647 w 86"/>
              <a:gd name="T9" fmla="*/ 2147483647 h 87"/>
              <a:gd name="T10" fmla="*/ 2147483647 w 86"/>
              <a:gd name="T11" fmla="*/ 2147483647 h 87"/>
              <a:gd name="T12" fmla="*/ 2147483647 w 86"/>
              <a:gd name="T13" fmla="*/ 2147483647 h 87"/>
              <a:gd name="T14" fmla="*/ 0 60000 65536"/>
              <a:gd name="T15" fmla="*/ 0 60000 65536"/>
              <a:gd name="T16" fmla="*/ 0 60000 65536"/>
              <a:gd name="T17" fmla="*/ 0 60000 65536"/>
              <a:gd name="T18" fmla="*/ 0 60000 65536"/>
              <a:gd name="T19" fmla="*/ 0 60000 65536"/>
              <a:gd name="T20" fmla="*/ 0 60000 65536"/>
              <a:gd name="T21" fmla="*/ 0 w 86"/>
              <a:gd name="T22" fmla="*/ 0 h 87"/>
              <a:gd name="T23" fmla="*/ 86 w 86"/>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6" h="87">
                <a:moveTo>
                  <a:pt x="86" y="48"/>
                </a:moveTo>
                <a:lnTo>
                  <a:pt x="86" y="48"/>
                </a:lnTo>
                <a:lnTo>
                  <a:pt x="42" y="0"/>
                </a:lnTo>
                <a:lnTo>
                  <a:pt x="0" y="40"/>
                </a:lnTo>
                <a:lnTo>
                  <a:pt x="44" y="87"/>
                </a:lnTo>
                <a:lnTo>
                  <a:pt x="86" y="4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5" name="Freeform 127"/>
          <p:cNvSpPr>
            <a:spLocks/>
          </p:cNvSpPr>
          <p:nvPr/>
        </p:nvSpPr>
        <p:spPr bwMode="auto">
          <a:xfrm>
            <a:off x="7604522" y="5221289"/>
            <a:ext cx="73224" cy="66675"/>
          </a:xfrm>
          <a:custGeom>
            <a:avLst/>
            <a:gdLst>
              <a:gd name="T0" fmla="*/ 2147483647 w 82"/>
              <a:gd name="T1" fmla="*/ 2147483647 h 83"/>
              <a:gd name="T2" fmla="*/ 2147483647 w 82"/>
              <a:gd name="T3" fmla="*/ 2147483647 h 83"/>
              <a:gd name="T4" fmla="*/ 2147483647 w 82"/>
              <a:gd name="T5" fmla="*/ 0 h 83"/>
              <a:gd name="T6" fmla="*/ 0 w 82"/>
              <a:gd name="T7" fmla="*/ 2147483647 h 83"/>
              <a:gd name="T8" fmla="*/ 2147483647 w 82"/>
              <a:gd name="T9" fmla="*/ 2147483647 h 83"/>
              <a:gd name="T10" fmla="*/ 2147483647 w 82"/>
              <a:gd name="T11" fmla="*/ 2147483647 h 83"/>
              <a:gd name="T12" fmla="*/ 2147483647 w 82"/>
              <a:gd name="T13" fmla="*/ 2147483647 h 83"/>
              <a:gd name="T14" fmla="*/ 0 60000 65536"/>
              <a:gd name="T15" fmla="*/ 0 60000 65536"/>
              <a:gd name="T16" fmla="*/ 0 60000 65536"/>
              <a:gd name="T17" fmla="*/ 0 60000 65536"/>
              <a:gd name="T18" fmla="*/ 0 60000 65536"/>
              <a:gd name="T19" fmla="*/ 0 60000 65536"/>
              <a:gd name="T20" fmla="*/ 0 60000 65536"/>
              <a:gd name="T21" fmla="*/ 0 w 82"/>
              <a:gd name="T22" fmla="*/ 0 h 83"/>
              <a:gd name="T23" fmla="*/ 82 w 82"/>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83">
                <a:moveTo>
                  <a:pt x="82" y="41"/>
                </a:moveTo>
                <a:lnTo>
                  <a:pt x="82" y="42"/>
                </a:lnTo>
                <a:lnTo>
                  <a:pt x="42" y="0"/>
                </a:lnTo>
                <a:lnTo>
                  <a:pt x="0" y="39"/>
                </a:lnTo>
                <a:lnTo>
                  <a:pt x="41" y="81"/>
                </a:lnTo>
                <a:lnTo>
                  <a:pt x="41" y="83"/>
                </a:lnTo>
                <a:lnTo>
                  <a:pt x="82" y="4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6" name="Freeform 128"/>
          <p:cNvSpPr>
            <a:spLocks/>
          </p:cNvSpPr>
          <p:nvPr/>
        </p:nvSpPr>
        <p:spPr bwMode="auto">
          <a:xfrm>
            <a:off x="7640241" y="5254626"/>
            <a:ext cx="75009" cy="68263"/>
          </a:xfrm>
          <a:custGeom>
            <a:avLst/>
            <a:gdLst>
              <a:gd name="T0" fmla="*/ 2147483647 w 84"/>
              <a:gd name="T1" fmla="*/ 2147483647 h 85"/>
              <a:gd name="T2" fmla="*/ 2147483647 w 84"/>
              <a:gd name="T3" fmla="*/ 2147483647 h 85"/>
              <a:gd name="T4" fmla="*/ 2147483647 w 84"/>
              <a:gd name="T5" fmla="*/ 0 h 85"/>
              <a:gd name="T6" fmla="*/ 0 w 84"/>
              <a:gd name="T7" fmla="*/ 2147483647 h 85"/>
              <a:gd name="T8" fmla="*/ 2147483647 w 84"/>
              <a:gd name="T9" fmla="*/ 2147483647 h 85"/>
              <a:gd name="T10" fmla="*/ 2147483647 w 84"/>
              <a:gd name="T11" fmla="*/ 2147483647 h 85"/>
              <a:gd name="T12" fmla="*/ 2147483647 w 84"/>
              <a:gd name="T13" fmla="*/ 2147483647 h 85"/>
              <a:gd name="T14" fmla="*/ 0 60000 65536"/>
              <a:gd name="T15" fmla="*/ 0 60000 65536"/>
              <a:gd name="T16" fmla="*/ 0 60000 65536"/>
              <a:gd name="T17" fmla="*/ 0 60000 65536"/>
              <a:gd name="T18" fmla="*/ 0 60000 65536"/>
              <a:gd name="T19" fmla="*/ 0 60000 65536"/>
              <a:gd name="T20" fmla="*/ 0 60000 65536"/>
              <a:gd name="T21" fmla="*/ 0 w 84"/>
              <a:gd name="T22" fmla="*/ 0 h 85"/>
              <a:gd name="T23" fmla="*/ 84 w 8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85">
                <a:moveTo>
                  <a:pt x="81" y="42"/>
                </a:moveTo>
                <a:lnTo>
                  <a:pt x="84" y="43"/>
                </a:lnTo>
                <a:lnTo>
                  <a:pt x="41" y="0"/>
                </a:lnTo>
                <a:lnTo>
                  <a:pt x="0" y="42"/>
                </a:lnTo>
                <a:lnTo>
                  <a:pt x="42" y="84"/>
                </a:lnTo>
                <a:lnTo>
                  <a:pt x="44" y="85"/>
                </a:lnTo>
                <a:lnTo>
                  <a:pt x="81" y="4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7" name="Freeform 129"/>
          <p:cNvSpPr>
            <a:spLocks/>
          </p:cNvSpPr>
          <p:nvPr/>
        </p:nvSpPr>
        <p:spPr bwMode="auto">
          <a:xfrm>
            <a:off x="7679531" y="5287964"/>
            <a:ext cx="73224" cy="66675"/>
          </a:xfrm>
          <a:custGeom>
            <a:avLst/>
            <a:gdLst>
              <a:gd name="T0" fmla="*/ 2147483647 w 81"/>
              <a:gd name="T1" fmla="*/ 2147483647 h 84"/>
              <a:gd name="T2" fmla="*/ 2147483647 w 81"/>
              <a:gd name="T3" fmla="*/ 2147483647 h 84"/>
              <a:gd name="T4" fmla="*/ 2147483647 w 81"/>
              <a:gd name="T5" fmla="*/ 0 h 84"/>
              <a:gd name="T6" fmla="*/ 0 w 81"/>
              <a:gd name="T7" fmla="*/ 2147483647 h 84"/>
              <a:gd name="T8" fmla="*/ 2147483647 w 81"/>
              <a:gd name="T9" fmla="*/ 2147483647 h 84"/>
              <a:gd name="T10" fmla="*/ 2147483647 w 81"/>
              <a:gd name="T11" fmla="*/ 2147483647 h 84"/>
              <a:gd name="T12" fmla="*/ 2147483647 w 81"/>
              <a:gd name="T13" fmla="*/ 2147483647 h 84"/>
              <a:gd name="T14" fmla="*/ 0 60000 65536"/>
              <a:gd name="T15" fmla="*/ 0 60000 65536"/>
              <a:gd name="T16" fmla="*/ 0 60000 65536"/>
              <a:gd name="T17" fmla="*/ 0 60000 65536"/>
              <a:gd name="T18" fmla="*/ 0 60000 65536"/>
              <a:gd name="T19" fmla="*/ 0 60000 65536"/>
              <a:gd name="T20" fmla="*/ 0 60000 65536"/>
              <a:gd name="T21" fmla="*/ 0 w 81"/>
              <a:gd name="T22" fmla="*/ 0 h 84"/>
              <a:gd name="T23" fmla="*/ 81 w 81"/>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4">
                <a:moveTo>
                  <a:pt x="78" y="35"/>
                </a:moveTo>
                <a:lnTo>
                  <a:pt x="81" y="38"/>
                </a:lnTo>
                <a:lnTo>
                  <a:pt x="37" y="0"/>
                </a:lnTo>
                <a:lnTo>
                  <a:pt x="0" y="43"/>
                </a:lnTo>
                <a:lnTo>
                  <a:pt x="44" y="81"/>
                </a:lnTo>
                <a:lnTo>
                  <a:pt x="48" y="84"/>
                </a:lnTo>
                <a:lnTo>
                  <a:pt x="78" y="3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8" name="Freeform 130"/>
          <p:cNvSpPr>
            <a:spLocks/>
          </p:cNvSpPr>
          <p:nvPr/>
        </p:nvSpPr>
        <p:spPr bwMode="auto">
          <a:xfrm>
            <a:off x="7722394" y="5316539"/>
            <a:ext cx="67866" cy="60325"/>
          </a:xfrm>
          <a:custGeom>
            <a:avLst/>
            <a:gdLst>
              <a:gd name="T0" fmla="*/ 2147483647 w 76"/>
              <a:gd name="T1" fmla="*/ 2147483647 h 77"/>
              <a:gd name="T2" fmla="*/ 2147483647 w 76"/>
              <a:gd name="T3" fmla="*/ 2147483647 h 77"/>
              <a:gd name="T4" fmla="*/ 2147483647 w 76"/>
              <a:gd name="T5" fmla="*/ 0 h 77"/>
              <a:gd name="T6" fmla="*/ 0 w 76"/>
              <a:gd name="T7" fmla="*/ 2147483647 h 77"/>
              <a:gd name="T8" fmla="*/ 2147483647 w 76"/>
              <a:gd name="T9" fmla="*/ 2147483647 h 77"/>
              <a:gd name="T10" fmla="*/ 2147483647 w 76"/>
              <a:gd name="T11" fmla="*/ 2147483647 h 77"/>
              <a:gd name="T12" fmla="*/ 2147483647 w 76"/>
              <a:gd name="T13" fmla="*/ 2147483647 h 77"/>
              <a:gd name="T14" fmla="*/ 0 60000 65536"/>
              <a:gd name="T15" fmla="*/ 0 60000 65536"/>
              <a:gd name="T16" fmla="*/ 0 60000 65536"/>
              <a:gd name="T17" fmla="*/ 0 60000 65536"/>
              <a:gd name="T18" fmla="*/ 0 60000 65536"/>
              <a:gd name="T19" fmla="*/ 0 60000 65536"/>
              <a:gd name="T20" fmla="*/ 0 60000 65536"/>
              <a:gd name="T21" fmla="*/ 0 w 76"/>
              <a:gd name="T22" fmla="*/ 0 h 77"/>
              <a:gd name="T23" fmla="*/ 76 w 76"/>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7">
                <a:moveTo>
                  <a:pt x="76" y="29"/>
                </a:moveTo>
                <a:lnTo>
                  <a:pt x="76" y="29"/>
                </a:lnTo>
                <a:lnTo>
                  <a:pt x="30" y="0"/>
                </a:lnTo>
                <a:lnTo>
                  <a:pt x="0" y="49"/>
                </a:lnTo>
                <a:lnTo>
                  <a:pt x="46" y="77"/>
                </a:lnTo>
                <a:lnTo>
                  <a:pt x="76" y="2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39" name="Freeform 131"/>
          <p:cNvSpPr>
            <a:spLocks/>
          </p:cNvSpPr>
          <p:nvPr/>
        </p:nvSpPr>
        <p:spPr bwMode="auto">
          <a:xfrm>
            <a:off x="7763471" y="5338764"/>
            <a:ext cx="60722" cy="58737"/>
          </a:xfrm>
          <a:custGeom>
            <a:avLst/>
            <a:gdLst>
              <a:gd name="T0" fmla="*/ 2147483647 w 68"/>
              <a:gd name="T1" fmla="*/ 2147483647 h 74"/>
              <a:gd name="T2" fmla="*/ 2147483647 w 68"/>
              <a:gd name="T3" fmla="*/ 2147483647 h 74"/>
              <a:gd name="T4" fmla="*/ 2147483647 w 68"/>
              <a:gd name="T5" fmla="*/ 0 h 74"/>
              <a:gd name="T6" fmla="*/ 0 w 68"/>
              <a:gd name="T7" fmla="*/ 2147483647 h 74"/>
              <a:gd name="T8" fmla="*/ 2147483647 w 68"/>
              <a:gd name="T9" fmla="*/ 2147483647 h 74"/>
              <a:gd name="T10" fmla="*/ 2147483647 w 68"/>
              <a:gd name="T11" fmla="*/ 2147483647 h 74"/>
              <a:gd name="T12" fmla="*/ 2147483647 w 68"/>
              <a:gd name="T13" fmla="*/ 2147483647 h 74"/>
              <a:gd name="T14" fmla="*/ 0 60000 65536"/>
              <a:gd name="T15" fmla="*/ 0 60000 65536"/>
              <a:gd name="T16" fmla="*/ 0 60000 65536"/>
              <a:gd name="T17" fmla="*/ 0 60000 65536"/>
              <a:gd name="T18" fmla="*/ 0 60000 65536"/>
              <a:gd name="T19" fmla="*/ 0 60000 65536"/>
              <a:gd name="T20" fmla="*/ 0 60000 65536"/>
              <a:gd name="T21" fmla="*/ 0 w 68"/>
              <a:gd name="T22" fmla="*/ 0 h 74"/>
              <a:gd name="T23" fmla="*/ 68 w 68"/>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74">
                <a:moveTo>
                  <a:pt x="67" y="23"/>
                </a:moveTo>
                <a:lnTo>
                  <a:pt x="68" y="24"/>
                </a:lnTo>
                <a:lnTo>
                  <a:pt x="30" y="0"/>
                </a:lnTo>
                <a:lnTo>
                  <a:pt x="0" y="48"/>
                </a:lnTo>
                <a:lnTo>
                  <a:pt x="38" y="73"/>
                </a:lnTo>
                <a:lnTo>
                  <a:pt x="39" y="74"/>
                </a:lnTo>
                <a:lnTo>
                  <a:pt x="67" y="2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0" name="Freeform 132"/>
          <p:cNvSpPr>
            <a:spLocks/>
          </p:cNvSpPr>
          <p:nvPr/>
        </p:nvSpPr>
        <p:spPr bwMode="auto">
          <a:xfrm>
            <a:off x="7799190" y="5357814"/>
            <a:ext cx="64294" cy="60325"/>
          </a:xfrm>
          <a:custGeom>
            <a:avLst/>
            <a:gdLst>
              <a:gd name="T0" fmla="*/ 2147483647 w 73"/>
              <a:gd name="T1" fmla="*/ 2147483647 h 76"/>
              <a:gd name="T2" fmla="*/ 2147483647 w 73"/>
              <a:gd name="T3" fmla="*/ 2147483647 h 76"/>
              <a:gd name="T4" fmla="*/ 2147483647 w 73"/>
              <a:gd name="T5" fmla="*/ 0 h 76"/>
              <a:gd name="T6" fmla="*/ 0 w 73"/>
              <a:gd name="T7" fmla="*/ 2147483647 h 76"/>
              <a:gd name="T8" fmla="*/ 2147483647 w 73"/>
              <a:gd name="T9" fmla="*/ 2147483647 h 76"/>
              <a:gd name="T10" fmla="*/ 2147483647 w 73"/>
              <a:gd name="T11" fmla="*/ 2147483647 h 76"/>
              <a:gd name="T12" fmla="*/ 2147483647 w 73"/>
              <a:gd name="T13" fmla="*/ 2147483647 h 76"/>
              <a:gd name="T14" fmla="*/ 0 60000 65536"/>
              <a:gd name="T15" fmla="*/ 0 60000 65536"/>
              <a:gd name="T16" fmla="*/ 0 60000 65536"/>
              <a:gd name="T17" fmla="*/ 0 60000 65536"/>
              <a:gd name="T18" fmla="*/ 0 60000 65536"/>
              <a:gd name="T19" fmla="*/ 0 60000 65536"/>
              <a:gd name="T20" fmla="*/ 0 60000 65536"/>
              <a:gd name="T21" fmla="*/ 0 w 73"/>
              <a:gd name="T22" fmla="*/ 0 h 76"/>
              <a:gd name="T23" fmla="*/ 73 w 73"/>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6">
                <a:moveTo>
                  <a:pt x="71" y="23"/>
                </a:moveTo>
                <a:lnTo>
                  <a:pt x="73" y="24"/>
                </a:lnTo>
                <a:lnTo>
                  <a:pt x="28" y="0"/>
                </a:lnTo>
                <a:lnTo>
                  <a:pt x="0" y="51"/>
                </a:lnTo>
                <a:lnTo>
                  <a:pt x="45" y="75"/>
                </a:lnTo>
                <a:lnTo>
                  <a:pt x="46" y="76"/>
                </a:lnTo>
                <a:lnTo>
                  <a:pt x="71" y="2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1" name="Freeform 133"/>
          <p:cNvSpPr>
            <a:spLocks/>
          </p:cNvSpPr>
          <p:nvPr/>
        </p:nvSpPr>
        <p:spPr bwMode="auto">
          <a:xfrm>
            <a:off x="7840266" y="5375275"/>
            <a:ext cx="67866" cy="58738"/>
          </a:xfrm>
          <a:custGeom>
            <a:avLst/>
            <a:gdLst>
              <a:gd name="T0" fmla="*/ 2147483647 w 76"/>
              <a:gd name="T1" fmla="*/ 2147483647 h 74"/>
              <a:gd name="T2" fmla="*/ 2147483647 w 76"/>
              <a:gd name="T3" fmla="*/ 2147483647 h 74"/>
              <a:gd name="T4" fmla="*/ 2147483647 w 76"/>
              <a:gd name="T5" fmla="*/ 0 h 74"/>
              <a:gd name="T6" fmla="*/ 0 w 76"/>
              <a:gd name="T7" fmla="*/ 2147483647 h 74"/>
              <a:gd name="T8" fmla="*/ 2147483647 w 76"/>
              <a:gd name="T9" fmla="*/ 2147483647 h 74"/>
              <a:gd name="T10" fmla="*/ 2147483647 w 76"/>
              <a:gd name="T11" fmla="*/ 2147483647 h 74"/>
              <a:gd name="T12" fmla="*/ 2147483647 w 76"/>
              <a:gd name="T13" fmla="*/ 2147483647 h 74"/>
              <a:gd name="T14" fmla="*/ 2147483647 w 76"/>
              <a:gd name="T15" fmla="*/ 2147483647 h 74"/>
              <a:gd name="T16" fmla="*/ 2147483647 w 76"/>
              <a:gd name="T17" fmla="*/ 2147483647 h 74"/>
              <a:gd name="T18" fmla="*/ 2147483647 w 76"/>
              <a:gd name="T19" fmla="*/ 2147483647 h 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
              <a:gd name="T31" fmla="*/ 0 h 74"/>
              <a:gd name="T32" fmla="*/ 76 w 76"/>
              <a:gd name="T33" fmla="*/ 74 h 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 h="74">
                <a:moveTo>
                  <a:pt x="76" y="26"/>
                </a:moveTo>
                <a:lnTo>
                  <a:pt x="69" y="21"/>
                </a:lnTo>
                <a:lnTo>
                  <a:pt x="25" y="0"/>
                </a:lnTo>
                <a:lnTo>
                  <a:pt x="0" y="53"/>
                </a:lnTo>
                <a:lnTo>
                  <a:pt x="44" y="74"/>
                </a:lnTo>
                <a:lnTo>
                  <a:pt x="37" y="69"/>
                </a:lnTo>
                <a:lnTo>
                  <a:pt x="76" y="26"/>
                </a:lnTo>
                <a:lnTo>
                  <a:pt x="73" y="23"/>
                </a:lnTo>
                <a:lnTo>
                  <a:pt x="69" y="21"/>
                </a:lnTo>
                <a:lnTo>
                  <a:pt x="76" y="2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2" name="Freeform 134"/>
          <p:cNvSpPr>
            <a:spLocks/>
          </p:cNvSpPr>
          <p:nvPr/>
        </p:nvSpPr>
        <p:spPr bwMode="auto">
          <a:xfrm>
            <a:off x="7872412" y="5395914"/>
            <a:ext cx="71438" cy="65087"/>
          </a:xfrm>
          <a:custGeom>
            <a:avLst/>
            <a:gdLst>
              <a:gd name="T0" fmla="*/ 2147483647 w 81"/>
              <a:gd name="T1" fmla="*/ 2147483647 h 81"/>
              <a:gd name="T2" fmla="*/ 2147483647 w 81"/>
              <a:gd name="T3" fmla="*/ 2147483647 h 81"/>
              <a:gd name="T4" fmla="*/ 2147483647 w 81"/>
              <a:gd name="T5" fmla="*/ 0 h 81"/>
              <a:gd name="T6" fmla="*/ 0 w 81"/>
              <a:gd name="T7" fmla="*/ 2147483647 h 81"/>
              <a:gd name="T8" fmla="*/ 2147483647 w 81"/>
              <a:gd name="T9" fmla="*/ 2147483647 h 81"/>
              <a:gd name="T10" fmla="*/ 2147483647 w 81"/>
              <a:gd name="T11" fmla="*/ 2147483647 h 81"/>
              <a:gd name="T12" fmla="*/ 2147483647 w 81"/>
              <a:gd name="T13" fmla="*/ 2147483647 h 81"/>
              <a:gd name="T14" fmla="*/ 0 60000 65536"/>
              <a:gd name="T15" fmla="*/ 0 60000 65536"/>
              <a:gd name="T16" fmla="*/ 0 60000 65536"/>
              <a:gd name="T17" fmla="*/ 0 60000 65536"/>
              <a:gd name="T18" fmla="*/ 0 60000 65536"/>
              <a:gd name="T19" fmla="*/ 0 60000 65536"/>
              <a:gd name="T20" fmla="*/ 0 60000 65536"/>
              <a:gd name="T21" fmla="*/ 0 w 81"/>
              <a:gd name="T22" fmla="*/ 0 h 81"/>
              <a:gd name="T23" fmla="*/ 81 w 81"/>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1">
                <a:moveTo>
                  <a:pt x="78" y="35"/>
                </a:moveTo>
                <a:lnTo>
                  <a:pt x="81" y="36"/>
                </a:lnTo>
                <a:lnTo>
                  <a:pt x="39" y="0"/>
                </a:lnTo>
                <a:lnTo>
                  <a:pt x="0" y="43"/>
                </a:lnTo>
                <a:lnTo>
                  <a:pt x="41" y="80"/>
                </a:lnTo>
                <a:lnTo>
                  <a:pt x="44" y="81"/>
                </a:lnTo>
                <a:lnTo>
                  <a:pt x="78" y="3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3" name="Freeform 135"/>
          <p:cNvSpPr>
            <a:spLocks/>
          </p:cNvSpPr>
          <p:nvPr/>
        </p:nvSpPr>
        <p:spPr bwMode="auto">
          <a:xfrm>
            <a:off x="7911704" y="5424488"/>
            <a:ext cx="67866" cy="61912"/>
          </a:xfrm>
          <a:custGeom>
            <a:avLst/>
            <a:gdLst>
              <a:gd name="T0" fmla="*/ 2147483647 w 76"/>
              <a:gd name="T1" fmla="*/ 2147483647 h 79"/>
              <a:gd name="T2" fmla="*/ 2147483647 w 76"/>
              <a:gd name="T3" fmla="*/ 2147483647 h 79"/>
              <a:gd name="T4" fmla="*/ 2147483647 w 76"/>
              <a:gd name="T5" fmla="*/ 0 h 79"/>
              <a:gd name="T6" fmla="*/ 0 w 76"/>
              <a:gd name="T7" fmla="*/ 2147483647 h 79"/>
              <a:gd name="T8" fmla="*/ 2147483647 w 76"/>
              <a:gd name="T9" fmla="*/ 2147483647 h 79"/>
              <a:gd name="T10" fmla="*/ 2147483647 w 76"/>
              <a:gd name="T11" fmla="*/ 2147483647 h 79"/>
              <a:gd name="T12" fmla="*/ 2147483647 w 76"/>
              <a:gd name="T13" fmla="*/ 2147483647 h 79"/>
              <a:gd name="T14" fmla="*/ 0 60000 65536"/>
              <a:gd name="T15" fmla="*/ 0 60000 65536"/>
              <a:gd name="T16" fmla="*/ 0 60000 65536"/>
              <a:gd name="T17" fmla="*/ 0 60000 65536"/>
              <a:gd name="T18" fmla="*/ 0 60000 65536"/>
              <a:gd name="T19" fmla="*/ 0 60000 65536"/>
              <a:gd name="T20" fmla="*/ 0 60000 65536"/>
              <a:gd name="T21" fmla="*/ 0 w 76"/>
              <a:gd name="T22" fmla="*/ 0 h 79"/>
              <a:gd name="T23" fmla="*/ 76 w 76"/>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9">
                <a:moveTo>
                  <a:pt x="75" y="30"/>
                </a:moveTo>
                <a:lnTo>
                  <a:pt x="76" y="31"/>
                </a:lnTo>
                <a:lnTo>
                  <a:pt x="34" y="0"/>
                </a:lnTo>
                <a:lnTo>
                  <a:pt x="0" y="46"/>
                </a:lnTo>
                <a:lnTo>
                  <a:pt x="41" y="77"/>
                </a:lnTo>
                <a:lnTo>
                  <a:pt x="42" y="79"/>
                </a:lnTo>
                <a:lnTo>
                  <a:pt x="75" y="3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4" name="Freeform 136"/>
          <p:cNvSpPr>
            <a:spLocks/>
          </p:cNvSpPr>
          <p:nvPr/>
        </p:nvSpPr>
        <p:spPr bwMode="auto">
          <a:xfrm>
            <a:off x="7949208" y="5448300"/>
            <a:ext cx="69651" cy="63500"/>
          </a:xfrm>
          <a:custGeom>
            <a:avLst/>
            <a:gdLst>
              <a:gd name="T0" fmla="*/ 2147483647 w 78"/>
              <a:gd name="T1" fmla="*/ 2147483647 h 81"/>
              <a:gd name="T2" fmla="*/ 2147483647 w 78"/>
              <a:gd name="T3" fmla="*/ 2147483647 h 81"/>
              <a:gd name="T4" fmla="*/ 2147483647 w 78"/>
              <a:gd name="T5" fmla="*/ 0 h 81"/>
              <a:gd name="T6" fmla="*/ 0 w 78"/>
              <a:gd name="T7" fmla="*/ 2147483647 h 81"/>
              <a:gd name="T8" fmla="*/ 2147483647 w 78"/>
              <a:gd name="T9" fmla="*/ 2147483647 h 81"/>
              <a:gd name="T10" fmla="*/ 2147483647 w 78"/>
              <a:gd name="T11" fmla="*/ 2147483647 h 81"/>
              <a:gd name="T12" fmla="*/ 2147483647 w 78"/>
              <a:gd name="T13" fmla="*/ 2147483647 h 81"/>
              <a:gd name="T14" fmla="*/ 0 60000 65536"/>
              <a:gd name="T15" fmla="*/ 0 60000 65536"/>
              <a:gd name="T16" fmla="*/ 0 60000 65536"/>
              <a:gd name="T17" fmla="*/ 0 60000 65536"/>
              <a:gd name="T18" fmla="*/ 0 60000 65536"/>
              <a:gd name="T19" fmla="*/ 0 60000 65536"/>
              <a:gd name="T20" fmla="*/ 0 60000 65536"/>
              <a:gd name="T21" fmla="*/ 0 w 78"/>
              <a:gd name="T22" fmla="*/ 0 h 81"/>
              <a:gd name="T23" fmla="*/ 78 w 78"/>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81">
                <a:moveTo>
                  <a:pt x="74" y="30"/>
                </a:moveTo>
                <a:lnTo>
                  <a:pt x="78" y="31"/>
                </a:lnTo>
                <a:lnTo>
                  <a:pt x="33" y="0"/>
                </a:lnTo>
                <a:lnTo>
                  <a:pt x="0" y="49"/>
                </a:lnTo>
                <a:lnTo>
                  <a:pt x="45" y="80"/>
                </a:lnTo>
                <a:lnTo>
                  <a:pt x="49" y="81"/>
                </a:lnTo>
                <a:lnTo>
                  <a:pt x="74" y="3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5" name="Freeform 137"/>
          <p:cNvSpPr>
            <a:spLocks/>
          </p:cNvSpPr>
          <p:nvPr/>
        </p:nvSpPr>
        <p:spPr bwMode="auto">
          <a:xfrm>
            <a:off x="7992071" y="5472113"/>
            <a:ext cx="60722" cy="57150"/>
          </a:xfrm>
          <a:custGeom>
            <a:avLst/>
            <a:gdLst>
              <a:gd name="T0" fmla="*/ 2147483647 w 68"/>
              <a:gd name="T1" fmla="*/ 2147483647 h 74"/>
              <a:gd name="T2" fmla="*/ 2147483647 w 68"/>
              <a:gd name="T3" fmla="*/ 2147483647 h 74"/>
              <a:gd name="T4" fmla="*/ 2147483647 w 68"/>
              <a:gd name="T5" fmla="*/ 0 h 74"/>
              <a:gd name="T6" fmla="*/ 0 w 68"/>
              <a:gd name="T7" fmla="*/ 2147483647 h 74"/>
              <a:gd name="T8" fmla="*/ 2147483647 w 68"/>
              <a:gd name="T9" fmla="*/ 2147483647 h 74"/>
              <a:gd name="T10" fmla="*/ 2147483647 w 68"/>
              <a:gd name="T11" fmla="*/ 2147483647 h 74"/>
              <a:gd name="T12" fmla="*/ 2147483647 w 68"/>
              <a:gd name="T13" fmla="*/ 2147483647 h 74"/>
              <a:gd name="T14" fmla="*/ 0 60000 65536"/>
              <a:gd name="T15" fmla="*/ 0 60000 65536"/>
              <a:gd name="T16" fmla="*/ 0 60000 65536"/>
              <a:gd name="T17" fmla="*/ 0 60000 65536"/>
              <a:gd name="T18" fmla="*/ 0 60000 65536"/>
              <a:gd name="T19" fmla="*/ 0 60000 65536"/>
              <a:gd name="T20" fmla="*/ 0 60000 65536"/>
              <a:gd name="T21" fmla="*/ 0 w 68"/>
              <a:gd name="T22" fmla="*/ 0 h 74"/>
              <a:gd name="T23" fmla="*/ 68 w 68"/>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74">
                <a:moveTo>
                  <a:pt x="63" y="19"/>
                </a:moveTo>
                <a:lnTo>
                  <a:pt x="68" y="21"/>
                </a:lnTo>
                <a:lnTo>
                  <a:pt x="25" y="0"/>
                </a:lnTo>
                <a:lnTo>
                  <a:pt x="0" y="51"/>
                </a:lnTo>
                <a:lnTo>
                  <a:pt x="42" y="72"/>
                </a:lnTo>
                <a:lnTo>
                  <a:pt x="47" y="74"/>
                </a:lnTo>
                <a:lnTo>
                  <a:pt x="63" y="1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6" name="Freeform 138"/>
          <p:cNvSpPr>
            <a:spLocks/>
          </p:cNvSpPr>
          <p:nvPr/>
        </p:nvSpPr>
        <p:spPr bwMode="auto">
          <a:xfrm>
            <a:off x="8034934" y="5486401"/>
            <a:ext cx="51792" cy="53975"/>
          </a:xfrm>
          <a:custGeom>
            <a:avLst/>
            <a:gdLst>
              <a:gd name="T0" fmla="*/ 2147483647 w 58"/>
              <a:gd name="T1" fmla="*/ 2147483647 h 68"/>
              <a:gd name="T2" fmla="*/ 2147483647 w 58"/>
              <a:gd name="T3" fmla="*/ 2147483647 h 68"/>
              <a:gd name="T4" fmla="*/ 2147483647 w 58"/>
              <a:gd name="T5" fmla="*/ 0 h 68"/>
              <a:gd name="T6" fmla="*/ 0 w 58"/>
              <a:gd name="T7" fmla="*/ 2147483647 h 68"/>
              <a:gd name="T8" fmla="*/ 2147483647 w 58"/>
              <a:gd name="T9" fmla="*/ 2147483647 h 68"/>
              <a:gd name="T10" fmla="*/ 2147483647 w 58"/>
              <a:gd name="T11" fmla="*/ 2147483647 h 68"/>
              <a:gd name="T12" fmla="*/ 2147483647 w 58"/>
              <a:gd name="T13" fmla="*/ 2147483647 h 68"/>
              <a:gd name="T14" fmla="*/ 0 60000 65536"/>
              <a:gd name="T15" fmla="*/ 0 60000 65536"/>
              <a:gd name="T16" fmla="*/ 0 60000 65536"/>
              <a:gd name="T17" fmla="*/ 0 60000 65536"/>
              <a:gd name="T18" fmla="*/ 0 60000 65536"/>
              <a:gd name="T19" fmla="*/ 0 60000 65536"/>
              <a:gd name="T20" fmla="*/ 0 60000 65536"/>
              <a:gd name="T21" fmla="*/ 0 w 58"/>
              <a:gd name="T22" fmla="*/ 0 h 68"/>
              <a:gd name="T23" fmla="*/ 58 w 58"/>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68">
                <a:moveTo>
                  <a:pt x="57" y="12"/>
                </a:moveTo>
                <a:lnTo>
                  <a:pt x="58" y="12"/>
                </a:lnTo>
                <a:lnTo>
                  <a:pt x="16" y="0"/>
                </a:lnTo>
                <a:lnTo>
                  <a:pt x="0" y="55"/>
                </a:lnTo>
                <a:lnTo>
                  <a:pt x="42" y="68"/>
                </a:lnTo>
                <a:lnTo>
                  <a:pt x="43" y="68"/>
                </a:lnTo>
                <a:lnTo>
                  <a:pt x="57" y="1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7" name="Freeform 139"/>
          <p:cNvSpPr>
            <a:spLocks/>
          </p:cNvSpPr>
          <p:nvPr/>
        </p:nvSpPr>
        <p:spPr bwMode="auto">
          <a:xfrm>
            <a:off x="8072437" y="5495926"/>
            <a:ext cx="51793" cy="53975"/>
          </a:xfrm>
          <a:custGeom>
            <a:avLst/>
            <a:gdLst>
              <a:gd name="T0" fmla="*/ 2147483647 w 56"/>
              <a:gd name="T1" fmla="*/ 2147483647 h 67"/>
              <a:gd name="T2" fmla="*/ 2147483647 w 56"/>
              <a:gd name="T3" fmla="*/ 2147483647 h 67"/>
              <a:gd name="T4" fmla="*/ 2147483647 w 56"/>
              <a:gd name="T5" fmla="*/ 0 h 67"/>
              <a:gd name="T6" fmla="*/ 0 w 56"/>
              <a:gd name="T7" fmla="*/ 2147483647 h 67"/>
              <a:gd name="T8" fmla="*/ 2147483647 w 56"/>
              <a:gd name="T9" fmla="*/ 2147483647 h 67"/>
              <a:gd name="T10" fmla="*/ 2147483647 w 56"/>
              <a:gd name="T11" fmla="*/ 2147483647 h 67"/>
              <a:gd name="T12" fmla="*/ 2147483647 w 56"/>
              <a:gd name="T13" fmla="*/ 2147483647 h 67"/>
              <a:gd name="T14" fmla="*/ 2147483647 w 56"/>
              <a:gd name="T15" fmla="*/ 2147483647 h 67"/>
              <a:gd name="T16" fmla="*/ 2147483647 w 56"/>
              <a:gd name="T17" fmla="*/ 2147483647 h 67"/>
              <a:gd name="T18" fmla="*/ 2147483647 w 56"/>
              <a:gd name="T19" fmla="*/ 2147483647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67"/>
              <a:gd name="T32" fmla="*/ 56 w 56"/>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67">
                <a:moveTo>
                  <a:pt x="50" y="9"/>
                </a:moveTo>
                <a:lnTo>
                  <a:pt x="56" y="11"/>
                </a:lnTo>
                <a:lnTo>
                  <a:pt x="14" y="0"/>
                </a:lnTo>
                <a:lnTo>
                  <a:pt x="0" y="56"/>
                </a:lnTo>
                <a:lnTo>
                  <a:pt x="42" y="66"/>
                </a:lnTo>
                <a:lnTo>
                  <a:pt x="48" y="67"/>
                </a:lnTo>
                <a:lnTo>
                  <a:pt x="42" y="66"/>
                </a:lnTo>
                <a:lnTo>
                  <a:pt x="45" y="67"/>
                </a:lnTo>
                <a:lnTo>
                  <a:pt x="48" y="67"/>
                </a:lnTo>
                <a:lnTo>
                  <a:pt x="50"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8" name="Freeform 140"/>
          <p:cNvSpPr>
            <a:spLocks/>
          </p:cNvSpPr>
          <p:nvPr/>
        </p:nvSpPr>
        <p:spPr bwMode="auto">
          <a:xfrm>
            <a:off x="8117087" y="5503864"/>
            <a:ext cx="41076" cy="47625"/>
          </a:xfrm>
          <a:custGeom>
            <a:avLst/>
            <a:gdLst>
              <a:gd name="T0" fmla="*/ 2147483647 w 46"/>
              <a:gd name="T1" fmla="*/ 1500123206 h 60"/>
              <a:gd name="T2" fmla="*/ 2147483647 w 46"/>
              <a:gd name="T3" fmla="*/ 1500123206 h 60"/>
              <a:gd name="T4" fmla="*/ 999844608 w 46"/>
              <a:gd name="T5" fmla="*/ 0 h 60"/>
              <a:gd name="T6" fmla="*/ 0 w 46"/>
              <a:gd name="T7" fmla="*/ 2147483647 h 60"/>
              <a:gd name="T8" fmla="*/ 2147483647 w 46"/>
              <a:gd name="T9" fmla="*/ 2147483647 h 60"/>
              <a:gd name="T10" fmla="*/ 2147483647 w 46"/>
              <a:gd name="T11" fmla="*/ 2147483647 h 60"/>
              <a:gd name="T12" fmla="*/ 2147483647 w 46"/>
              <a:gd name="T13" fmla="*/ 1500123206 h 60"/>
              <a:gd name="T14" fmla="*/ 0 60000 65536"/>
              <a:gd name="T15" fmla="*/ 0 60000 65536"/>
              <a:gd name="T16" fmla="*/ 0 60000 65536"/>
              <a:gd name="T17" fmla="*/ 0 60000 65536"/>
              <a:gd name="T18" fmla="*/ 0 60000 65536"/>
              <a:gd name="T19" fmla="*/ 0 60000 65536"/>
              <a:gd name="T20" fmla="*/ 0 60000 65536"/>
              <a:gd name="T21" fmla="*/ 0 w 46"/>
              <a:gd name="T22" fmla="*/ 0 h 60"/>
              <a:gd name="T23" fmla="*/ 46 w 46"/>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60">
                <a:moveTo>
                  <a:pt x="46" y="3"/>
                </a:moveTo>
                <a:lnTo>
                  <a:pt x="44" y="3"/>
                </a:lnTo>
                <a:lnTo>
                  <a:pt x="2" y="0"/>
                </a:lnTo>
                <a:lnTo>
                  <a:pt x="0" y="58"/>
                </a:lnTo>
                <a:lnTo>
                  <a:pt x="42" y="60"/>
                </a:lnTo>
                <a:lnTo>
                  <a:pt x="39" y="60"/>
                </a:lnTo>
                <a:lnTo>
                  <a:pt x="46" y="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49" name="Freeform 141"/>
          <p:cNvSpPr>
            <a:spLocks/>
          </p:cNvSpPr>
          <p:nvPr/>
        </p:nvSpPr>
        <p:spPr bwMode="auto">
          <a:xfrm>
            <a:off x="8151019" y="5505450"/>
            <a:ext cx="46434" cy="50800"/>
          </a:xfrm>
          <a:custGeom>
            <a:avLst/>
            <a:gdLst>
              <a:gd name="T0" fmla="*/ 2147483647 w 52"/>
              <a:gd name="T1" fmla="*/ 2147483647 h 63"/>
              <a:gd name="T2" fmla="*/ 2147483647 w 52"/>
              <a:gd name="T3" fmla="*/ 2147483647 h 63"/>
              <a:gd name="T4" fmla="*/ 2147483647 w 52"/>
              <a:gd name="T5" fmla="*/ 0 h 63"/>
              <a:gd name="T6" fmla="*/ 0 w 52"/>
              <a:gd name="T7" fmla="*/ 2147483647 h 63"/>
              <a:gd name="T8" fmla="*/ 2147483647 w 52"/>
              <a:gd name="T9" fmla="*/ 2147483647 h 63"/>
              <a:gd name="T10" fmla="*/ 2147483647 w 52"/>
              <a:gd name="T11" fmla="*/ 2147483647 h 63"/>
              <a:gd name="T12" fmla="*/ 2147483647 w 52"/>
              <a:gd name="T13" fmla="*/ 2147483647 h 63"/>
              <a:gd name="T14" fmla="*/ 0 60000 65536"/>
              <a:gd name="T15" fmla="*/ 0 60000 65536"/>
              <a:gd name="T16" fmla="*/ 0 60000 65536"/>
              <a:gd name="T17" fmla="*/ 0 60000 65536"/>
              <a:gd name="T18" fmla="*/ 0 60000 65536"/>
              <a:gd name="T19" fmla="*/ 0 60000 65536"/>
              <a:gd name="T20" fmla="*/ 0 60000 65536"/>
              <a:gd name="T21" fmla="*/ 0 w 52"/>
              <a:gd name="T22" fmla="*/ 0 h 63"/>
              <a:gd name="T23" fmla="*/ 52 w 52"/>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63">
                <a:moveTo>
                  <a:pt x="52" y="5"/>
                </a:moveTo>
                <a:lnTo>
                  <a:pt x="51" y="5"/>
                </a:lnTo>
                <a:lnTo>
                  <a:pt x="7" y="0"/>
                </a:lnTo>
                <a:lnTo>
                  <a:pt x="0" y="57"/>
                </a:lnTo>
                <a:lnTo>
                  <a:pt x="44" y="63"/>
                </a:lnTo>
                <a:lnTo>
                  <a:pt x="43" y="63"/>
                </a:lnTo>
                <a:lnTo>
                  <a:pt x="52" y="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0" name="Freeform 142"/>
          <p:cNvSpPr>
            <a:spLocks/>
          </p:cNvSpPr>
          <p:nvPr/>
        </p:nvSpPr>
        <p:spPr bwMode="auto">
          <a:xfrm>
            <a:off x="8188525" y="5510214"/>
            <a:ext cx="53578" cy="52387"/>
          </a:xfrm>
          <a:custGeom>
            <a:avLst/>
            <a:gdLst>
              <a:gd name="T0" fmla="*/ 2147483647 w 60"/>
              <a:gd name="T1" fmla="*/ 2147483647 h 66"/>
              <a:gd name="T2" fmla="*/ 2147483647 w 60"/>
              <a:gd name="T3" fmla="*/ 2147483647 h 66"/>
              <a:gd name="T4" fmla="*/ 2147483647 w 60"/>
              <a:gd name="T5" fmla="*/ 0 h 66"/>
              <a:gd name="T6" fmla="*/ 0 w 60"/>
              <a:gd name="T7" fmla="*/ 2147483647 h 66"/>
              <a:gd name="T8" fmla="*/ 2147483647 w 60"/>
              <a:gd name="T9" fmla="*/ 2147483647 h 66"/>
              <a:gd name="T10" fmla="*/ 2147483647 w 60"/>
              <a:gd name="T11" fmla="*/ 2147483647 h 66"/>
              <a:gd name="T12" fmla="*/ 2147483647 w 60"/>
              <a:gd name="T13" fmla="*/ 2147483647 h 66"/>
              <a:gd name="T14" fmla="*/ 2147483647 w 60"/>
              <a:gd name="T15" fmla="*/ 2147483647 h 66"/>
              <a:gd name="T16" fmla="*/ 2147483647 w 60"/>
              <a:gd name="T17" fmla="*/ 2147483647 h 66"/>
              <a:gd name="T18" fmla="*/ 2147483647 w 60"/>
              <a:gd name="T19" fmla="*/ 2147483647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66"/>
              <a:gd name="T32" fmla="*/ 60 w 60"/>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66">
                <a:moveTo>
                  <a:pt x="60" y="11"/>
                </a:moveTo>
                <a:lnTo>
                  <a:pt x="54" y="9"/>
                </a:lnTo>
                <a:lnTo>
                  <a:pt x="9" y="0"/>
                </a:lnTo>
                <a:lnTo>
                  <a:pt x="0" y="58"/>
                </a:lnTo>
                <a:lnTo>
                  <a:pt x="45" y="66"/>
                </a:lnTo>
                <a:lnTo>
                  <a:pt x="39" y="64"/>
                </a:lnTo>
                <a:lnTo>
                  <a:pt x="60" y="11"/>
                </a:lnTo>
                <a:lnTo>
                  <a:pt x="58" y="10"/>
                </a:lnTo>
                <a:lnTo>
                  <a:pt x="54" y="9"/>
                </a:lnTo>
                <a:lnTo>
                  <a:pt x="60" y="1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1" name="Freeform 143"/>
          <p:cNvSpPr>
            <a:spLocks/>
          </p:cNvSpPr>
          <p:nvPr/>
        </p:nvSpPr>
        <p:spPr bwMode="auto">
          <a:xfrm>
            <a:off x="8224243" y="5518151"/>
            <a:ext cx="53578" cy="53975"/>
          </a:xfrm>
          <a:custGeom>
            <a:avLst/>
            <a:gdLst>
              <a:gd name="T0" fmla="*/ 2147483647 w 60"/>
              <a:gd name="T1" fmla="*/ 2147483647 h 68"/>
              <a:gd name="T2" fmla="*/ 2147483647 w 60"/>
              <a:gd name="T3" fmla="*/ 2147483647 h 68"/>
              <a:gd name="T4" fmla="*/ 2147483647 w 60"/>
              <a:gd name="T5" fmla="*/ 0 h 68"/>
              <a:gd name="T6" fmla="*/ 0 w 60"/>
              <a:gd name="T7" fmla="*/ 2147483647 h 68"/>
              <a:gd name="T8" fmla="*/ 2147483647 w 60"/>
              <a:gd name="T9" fmla="*/ 2147483647 h 68"/>
              <a:gd name="T10" fmla="*/ 2147483647 w 60"/>
              <a:gd name="T11" fmla="*/ 2147483647 h 68"/>
              <a:gd name="T12" fmla="*/ 2147483647 w 60"/>
              <a:gd name="T13" fmla="*/ 2147483647 h 68"/>
              <a:gd name="T14" fmla="*/ 0 60000 65536"/>
              <a:gd name="T15" fmla="*/ 0 60000 65536"/>
              <a:gd name="T16" fmla="*/ 0 60000 65536"/>
              <a:gd name="T17" fmla="*/ 0 60000 65536"/>
              <a:gd name="T18" fmla="*/ 0 60000 65536"/>
              <a:gd name="T19" fmla="*/ 0 60000 65536"/>
              <a:gd name="T20" fmla="*/ 0 60000 65536"/>
              <a:gd name="T21" fmla="*/ 0 w 60"/>
              <a:gd name="T22" fmla="*/ 0 h 68"/>
              <a:gd name="T23" fmla="*/ 60 w 60"/>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68">
                <a:moveTo>
                  <a:pt x="60" y="15"/>
                </a:moveTo>
                <a:lnTo>
                  <a:pt x="59" y="15"/>
                </a:lnTo>
                <a:lnTo>
                  <a:pt x="21" y="0"/>
                </a:lnTo>
                <a:lnTo>
                  <a:pt x="0" y="53"/>
                </a:lnTo>
                <a:lnTo>
                  <a:pt x="38" y="68"/>
                </a:lnTo>
                <a:lnTo>
                  <a:pt x="37" y="68"/>
                </a:lnTo>
                <a:lnTo>
                  <a:pt x="60"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2" name="Freeform 144"/>
          <p:cNvSpPr>
            <a:spLocks/>
          </p:cNvSpPr>
          <p:nvPr/>
        </p:nvSpPr>
        <p:spPr bwMode="auto">
          <a:xfrm>
            <a:off x="8256390" y="5529264"/>
            <a:ext cx="67866" cy="58737"/>
          </a:xfrm>
          <a:custGeom>
            <a:avLst/>
            <a:gdLst>
              <a:gd name="T0" fmla="*/ 2147483647 w 75"/>
              <a:gd name="T1" fmla="*/ 2147483647 h 74"/>
              <a:gd name="T2" fmla="*/ 2147483647 w 75"/>
              <a:gd name="T3" fmla="*/ 2147483647 h 74"/>
              <a:gd name="T4" fmla="*/ 2147483647 w 75"/>
              <a:gd name="T5" fmla="*/ 0 h 74"/>
              <a:gd name="T6" fmla="*/ 0 w 75"/>
              <a:gd name="T7" fmla="*/ 2147483647 h 74"/>
              <a:gd name="T8" fmla="*/ 2147483647 w 75"/>
              <a:gd name="T9" fmla="*/ 2147483647 h 74"/>
              <a:gd name="T10" fmla="*/ 2147483647 w 75"/>
              <a:gd name="T11" fmla="*/ 2147483647 h 74"/>
              <a:gd name="T12" fmla="*/ 2147483647 w 75"/>
              <a:gd name="T13" fmla="*/ 2147483647 h 74"/>
              <a:gd name="T14" fmla="*/ 2147483647 w 75"/>
              <a:gd name="T15" fmla="*/ 2147483647 h 74"/>
              <a:gd name="T16" fmla="*/ 2147483647 w 75"/>
              <a:gd name="T17" fmla="*/ 2147483647 h 74"/>
              <a:gd name="T18" fmla="*/ 2147483647 w 75"/>
              <a:gd name="T19" fmla="*/ 2147483647 h 7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74"/>
              <a:gd name="T32" fmla="*/ 75 w 75"/>
              <a:gd name="T33" fmla="*/ 74 h 7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74">
                <a:moveTo>
                  <a:pt x="75" y="23"/>
                </a:moveTo>
                <a:lnTo>
                  <a:pt x="70" y="21"/>
                </a:lnTo>
                <a:lnTo>
                  <a:pt x="23" y="0"/>
                </a:lnTo>
                <a:lnTo>
                  <a:pt x="0" y="53"/>
                </a:lnTo>
                <a:lnTo>
                  <a:pt x="47" y="74"/>
                </a:lnTo>
                <a:lnTo>
                  <a:pt x="43" y="71"/>
                </a:lnTo>
                <a:lnTo>
                  <a:pt x="75" y="23"/>
                </a:lnTo>
                <a:lnTo>
                  <a:pt x="73" y="22"/>
                </a:lnTo>
                <a:lnTo>
                  <a:pt x="70" y="21"/>
                </a:lnTo>
                <a:lnTo>
                  <a:pt x="75" y="2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3" name="Freeform 145"/>
          <p:cNvSpPr>
            <a:spLocks/>
          </p:cNvSpPr>
          <p:nvPr/>
        </p:nvSpPr>
        <p:spPr bwMode="auto">
          <a:xfrm>
            <a:off x="8295681" y="5548313"/>
            <a:ext cx="66079" cy="61912"/>
          </a:xfrm>
          <a:custGeom>
            <a:avLst/>
            <a:gdLst>
              <a:gd name="T0" fmla="*/ 2147483647 w 74"/>
              <a:gd name="T1" fmla="*/ 2147483647 h 78"/>
              <a:gd name="T2" fmla="*/ 2147483647 w 74"/>
              <a:gd name="T3" fmla="*/ 2147483647 h 78"/>
              <a:gd name="T4" fmla="*/ 2147483647 w 74"/>
              <a:gd name="T5" fmla="*/ 0 h 78"/>
              <a:gd name="T6" fmla="*/ 0 w 74"/>
              <a:gd name="T7" fmla="*/ 2147483647 h 78"/>
              <a:gd name="T8" fmla="*/ 2147483647 w 74"/>
              <a:gd name="T9" fmla="*/ 2147483647 h 78"/>
              <a:gd name="T10" fmla="*/ 2147483647 w 74"/>
              <a:gd name="T11" fmla="*/ 2147483647 h 78"/>
              <a:gd name="T12" fmla="*/ 2147483647 w 74"/>
              <a:gd name="T13" fmla="*/ 2147483647 h 78"/>
              <a:gd name="T14" fmla="*/ 0 60000 65536"/>
              <a:gd name="T15" fmla="*/ 0 60000 65536"/>
              <a:gd name="T16" fmla="*/ 0 60000 65536"/>
              <a:gd name="T17" fmla="*/ 0 60000 65536"/>
              <a:gd name="T18" fmla="*/ 0 60000 65536"/>
              <a:gd name="T19" fmla="*/ 0 60000 65536"/>
              <a:gd name="T20" fmla="*/ 0 60000 65536"/>
              <a:gd name="T21" fmla="*/ 0 w 74"/>
              <a:gd name="T22" fmla="*/ 0 h 78"/>
              <a:gd name="T23" fmla="*/ 74 w 7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8">
                <a:moveTo>
                  <a:pt x="72" y="28"/>
                </a:moveTo>
                <a:lnTo>
                  <a:pt x="74" y="29"/>
                </a:lnTo>
                <a:lnTo>
                  <a:pt x="32" y="0"/>
                </a:lnTo>
                <a:lnTo>
                  <a:pt x="0" y="48"/>
                </a:lnTo>
                <a:lnTo>
                  <a:pt x="42" y="77"/>
                </a:lnTo>
                <a:lnTo>
                  <a:pt x="45" y="78"/>
                </a:lnTo>
                <a:lnTo>
                  <a:pt x="72" y="2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4" name="Freeform 146"/>
          <p:cNvSpPr>
            <a:spLocks/>
          </p:cNvSpPr>
          <p:nvPr/>
        </p:nvSpPr>
        <p:spPr bwMode="auto">
          <a:xfrm>
            <a:off x="8334971" y="5570538"/>
            <a:ext cx="60722" cy="57150"/>
          </a:xfrm>
          <a:custGeom>
            <a:avLst/>
            <a:gdLst>
              <a:gd name="T0" fmla="*/ 2147483647 w 67"/>
              <a:gd name="T1" fmla="*/ 2147483647 h 72"/>
              <a:gd name="T2" fmla="*/ 2147483647 w 67"/>
              <a:gd name="T3" fmla="*/ 2147483647 h 72"/>
              <a:gd name="T4" fmla="*/ 2147483647 w 67"/>
              <a:gd name="T5" fmla="*/ 0 h 72"/>
              <a:gd name="T6" fmla="*/ 0 w 67"/>
              <a:gd name="T7" fmla="*/ 2147483647 h 72"/>
              <a:gd name="T8" fmla="*/ 2147483647 w 67"/>
              <a:gd name="T9" fmla="*/ 2147483647 h 72"/>
              <a:gd name="T10" fmla="*/ 2147483647 w 67"/>
              <a:gd name="T11" fmla="*/ 2147483647 h 72"/>
              <a:gd name="T12" fmla="*/ 2147483647 w 67"/>
              <a:gd name="T13" fmla="*/ 2147483647 h 72"/>
              <a:gd name="T14" fmla="*/ 0 60000 65536"/>
              <a:gd name="T15" fmla="*/ 0 60000 65536"/>
              <a:gd name="T16" fmla="*/ 0 60000 65536"/>
              <a:gd name="T17" fmla="*/ 0 60000 65536"/>
              <a:gd name="T18" fmla="*/ 0 60000 65536"/>
              <a:gd name="T19" fmla="*/ 0 60000 65536"/>
              <a:gd name="T20" fmla="*/ 0 60000 65536"/>
              <a:gd name="T21" fmla="*/ 0 w 67"/>
              <a:gd name="T22" fmla="*/ 0 h 72"/>
              <a:gd name="T23" fmla="*/ 67 w 67"/>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72">
                <a:moveTo>
                  <a:pt x="67" y="21"/>
                </a:moveTo>
                <a:lnTo>
                  <a:pt x="67" y="21"/>
                </a:lnTo>
                <a:lnTo>
                  <a:pt x="27" y="0"/>
                </a:lnTo>
                <a:lnTo>
                  <a:pt x="0" y="50"/>
                </a:lnTo>
                <a:lnTo>
                  <a:pt x="40" y="72"/>
                </a:lnTo>
                <a:lnTo>
                  <a:pt x="67"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5" name="Freeform 147"/>
          <p:cNvSpPr>
            <a:spLocks/>
          </p:cNvSpPr>
          <p:nvPr/>
        </p:nvSpPr>
        <p:spPr bwMode="auto">
          <a:xfrm>
            <a:off x="8370690" y="5588001"/>
            <a:ext cx="64294" cy="60325"/>
          </a:xfrm>
          <a:custGeom>
            <a:avLst/>
            <a:gdLst>
              <a:gd name="T0" fmla="*/ 2147483647 w 71"/>
              <a:gd name="T1" fmla="*/ 2147483647 h 78"/>
              <a:gd name="T2" fmla="*/ 2147483647 w 71"/>
              <a:gd name="T3" fmla="*/ 2147483647 h 78"/>
              <a:gd name="T4" fmla="*/ 2147483647 w 71"/>
              <a:gd name="T5" fmla="*/ 0 h 78"/>
              <a:gd name="T6" fmla="*/ 0 w 71"/>
              <a:gd name="T7" fmla="*/ 2147483647 h 78"/>
              <a:gd name="T8" fmla="*/ 2147483647 w 71"/>
              <a:gd name="T9" fmla="*/ 2147483647 h 78"/>
              <a:gd name="T10" fmla="*/ 2147483647 w 71"/>
              <a:gd name="T11" fmla="*/ 2147483647 h 78"/>
              <a:gd name="T12" fmla="*/ 2147483647 w 71"/>
              <a:gd name="T13" fmla="*/ 2147483647 h 78"/>
              <a:gd name="T14" fmla="*/ 0 60000 65536"/>
              <a:gd name="T15" fmla="*/ 0 60000 65536"/>
              <a:gd name="T16" fmla="*/ 0 60000 65536"/>
              <a:gd name="T17" fmla="*/ 0 60000 65536"/>
              <a:gd name="T18" fmla="*/ 0 60000 65536"/>
              <a:gd name="T19" fmla="*/ 0 60000 65536"/>
              <a:gd name="T20" fmla="*/ 0 60000 65536"/>
              <a:gd name="T21" fmla="*/ 0 w 71"/>
              <a:gd name="T22" fmla="*/ 0 h 78"/>
              <a:gd name="T23" fmla="*/ 71 w 71"/>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8">
                <a:moveTo>
                  <a:pt x="69" y="25"/>
                </a:moveTo>
                <a:lnTo>
                  <a:pt x="71" y="26"/>
                </a:lnTo>
                <a:lnTo>
                  <a:pt x="27" y="0"/>
                </a:lnTo>
                <a:lnTo>
                  <a:pt x="0" y="51"/>
                </a:lnTo>
                <a:lnTo>
                  <a:pt x="44" y="76"/>
                </a:lnTo>
                <a:lnTo>
                  <a:pt x="46" y="78"/>
                </a:lnTo>
                <a:lnTo>
                  <a:pt x="69" y="2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6" name="Freeform 148"/>
          <p:cNvSpPr>
            <a:spLocks/>
          </p:cNvSpPr>
          <p:nvPr/>
        </p:nvSpPr>
        <p:spPr bwMode="auto">
          <a:xfrm>
            <a:off x="8411766" y="5607050"/>
            <a:ext cx="60722" cy="57150"/>
          </a:xfrm>
          <a:custGeom>
            <a:avLst/>
            <a:gdLst>
              <a:gd name="T0" fmla="*/ 2147483647 w 67"/>
              <a:gd name="T1" fmla="*/ 2147483647 h 71"/>
              <a:gd name="T2" fmla="*/ 2147483647 w 67"/>
              <a:gd name="T3" fmla="*/ 2147483647 h 71"/>
              <a:gd name="T4" fmla="*/ 2147483647 w 67"/>
              <a:gd name="T5" fmla="*/ 0 h 71"/>
              <a:gd name="T6" fmla="*/ 0 w 67"/>
              <a:gd name="T7" fmla="*/ 2147483647 h 71"/>
              <a:gd name="T8" fmla="*/ 2147483647 w 67"/>
              <a:gd name="T9" fmla="*/ 2147483647 h 71"/>
              <a:gd name="T10" fmla="*/ 2147483647 w 67"/>
              <a:gd name="T11" fmla="*/ 2147483647 h 71"/>
              <a:gd name="T12" fmla="*/ 2147483647 w 67"/>
              <a:gd name="T13" fmla="*/ 2147483647 h 71"/>
              <a:gd name="T14" fmla="*/ 0 60000 65536"/>
              <a:gd name="T15" fmla="*/ 0 60000 65536"/>
              <a:gd name="T16" fmla="*/ 0 60000 65536"/>
              <a:gd name="T17" fmla="*/ 0 60000 65536"/>
              <a:gd name="T18" fmla="*/ 0 60000 65536"/>
              <a:gd name="T19" fmla="*/ 0 60000 65536"/>
              <a:gd name="T20" fmla="*/ 0 60000 65536"/>
              <a:gd name="T21" fmla="*/ 0 w 67"/>
              <a:gd name="T22" fmla="*/ 0 h 71"/>
              <a:gd name="T23" fmla="*/ 67 w 67"/>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71">
                <a:moveTo>
                  <a:pt x="67" y="18"/>
                </a:moveTo>
                <a:lnTo>
                  <a:pt x="67" y="18"/>
                </a:lnTo>
                <a:lnTo>
                  <a:pt x="23" y="0"/>
                </a:lnTo>
                <a:lnTo>
                  <a:pt x="0" y="53"/>
                </a:lnTo>
                <a:lnTo>
                  <a:pt x="44" y="71"/>
                </a:lnTo>
                <a:lnTo>
                  <a:pt x="67" y="1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7" name="Freeform 149"/>
          <p:cNvSpPr>
            <a:spLocks/>
          </p:cNvSpPr>
          <p:nvPr/>
        </p:nvSpPr>
        <p:spPr bwMode="auto">
          <a:xfrm>
            <a:off x="8451056" y="5621338"/>
            <a:ext cx="58937" cy="57150"/>
          </a:xfrm>
          <a:custGeom>
            <a:avLst/>
            <a:gdLst>
              <a:gd name="T0" fmla="*/ 2147483647 w 65"/>
              <a:gd name="T1" fmla="*/ 2147483647 h 71"/>
              <a:gd name="T2" fmla="*/ 2147483647 w 65"/>
              <a:gd name="T3" fmla="*/ 2147483647 h 71"/>
              <a:gd name="T4" fmla="*/ 2147483647 w 65"/>
              <a:gd name="T5" fmla="*/ 0 h 71"/>
              <a:gd name="T6" fmla="*/ 0 w 65"/>
              <a:gd name="T7" fmla="*/ 2147483647 h 71"/>
              <a:gd name="T8" fmla="*/ 2147483647 w 65"/>
              <a:gd name="T9" fmla="*/ 2147483647 h 71"/>
              <a:gd name="T10" fmla="*/ 2147483647 w 65"/>
              <a:gd name="T11" fmla="*/ 2147483647 h 71"/>
              <a:gd name="T12" fmla="*/ 2147483647 w 65"/>
              <a:gd name="T13" fmla="*/ 2147483647 h 71"/>
              <a:gd name="T14" fmla="*/ 0 60000 65536"/>
              <a:gd name="T15" fmla="*/ 0 60000 65536"/>
              <a:gd name="T16" fmla="*/ 0 60000 65536"/>
              <a:gd name="T17" fmla="*/ 0 60000 65536"/>
              <a:gd name="T18" fmla="*/ 0 60000 65536"/>
              <a:gd name="T19" fmla="*/ 0 60000 65536"/>
              <a:gd name="T20" fmla="*/ 0 60000 65536"/>
              <a:gd name="T21" fmla="*/ 0 w 65"/>
              <a:gd name="T22" fmla="*/ 0 h 71"/>
              <a:gd name="T23" fmla="*/ 65 w 65"/>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71">
                <a:moveTo>
                  <a:pt x="65" y="20"/>
                </a:moveTo>
                <a:lnTo>
                  <a:pt x="64" y="18"/>
                </a:lnTo>
                <a:lnTo>
                  <a:pt x="23" y="0"/>
                </a:lnTo>
                <a:lnTo>
                  <a:pt x="0" y="53"/>
                </a:lnTo>
                <a:lnTo>
                  <a:pt x="41" y="71"/>
                </a:lnTo>
                <a:lnTo>
                  <a:pt x="40" y="70"/>
                </a:lnTo>
                <a:lnTo>
                  <a:pt x="65" y="2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8" name="Freeform 150"/>
          <p:cNvSpPr>
            <a:spLocks/>
          </p:cNvSpPr>
          <p:nvPr/>
        </p:nvSpPr>
        <p:spPr bwMode="auto">
          <a:xfrm>
            <a:off x="8488562" y="5637213"/>
            <a:ext cx="57150" cy="57150"/>
          </a:xfrm>
          <a:custGeom>
            <a:avLst/>
            <a:gdLst>
              <a:gd name="T0" fmla="*/ 2147483647 w 66"/>
              <a:gd name="T1" fmla="*/ 2147483647 h 71"/>
              <a:gd name="T2" fmla="*/ 2147483647 w 66"/>
              <a:gd name="T3" fmla="*/ 2147483647 h 71"/>
              <a:gd name="T4" fmla="*/ 2147483647 w 66"/>
              <a:gd name="T5" fmla="*/ 0 h 71"/>
              <a:gd name="T6" fmla="*/ 0 w 66"/>
              <a:gd name="T7" fmla="*/ 2147483647 h 71"/>
              <a:gd name="T8" fmla="*/ 2147483647 w 66"/>
              <a:gd name="T9" fmla="*/ 2147483647 h 71"/>
              <a:gd name="T10" fmla="*/ 2147483647 w 66"/>
              <a:gd name="T11" fmla="*/ 2147483647 h 71"/>
              <a:gd name="T12" fmla="*/ 2147483647 w 66"/>
              <a:gd name="T13" fmla="*/ 2147483647 h 71"/>
              <a:gd name="T14" fmla="*/ 0 60000 65536"/>
              <a:gd name="T15" fmla="*/ 0 60000 65536"/>
              <a:gd name="T16" fmla="*/ 0 60000 65536"/>
              <a:gd name="T17" fmla="*/ 0 60000 65536"/>
              <a:gd name="T18" fmla="*/ 0 60000 65536"/>
              <a:gd name="T19" fmla="*/ 0 60000 65536"/>
              <a:gd name="T20" fmla="*/ 0 60000 65536"/>
              <a:gd name="T21" fmla="*/ 0 w 66"/>
              <a:gd name="T22" fmla="*/ 0 h 71"/>
              <a:gd name="T23" fmla="*/ 66 w 66"/>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71">
                <a:moveTo>
                  <a:pt x="63" y="18"/>
                </a:moveTo>
                <a:lnTo>
                  <a:pt x="66" y="19"/>
                </a:lnTo>
                <a:lnTo>
                  <a:pt x="25" y="0"/>
                </a:lnTo>
                <a:lnTo>
                  <a:pt x="0" y="50"/>
                </a:lnTo>
                <a:lnTo>
                  <a:pt x="40" y="70"/>
                </a:lnTo>
                <a:lnTo>
                  <a:pt x="43" y="71"/>
                </a:lnTo>
                <a:lnTo>
                  <a:pt x="63" y="1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59" name="Freeform 151"/>
          <p:cNvSpPr>
            <a:spLocks/>
          </p:cNvSpPr>
          <p:nvPr/>
        </p:nvSpPr>
        <p:spPr bwMode="auto">
          <a:xfrm>
            <a:off x="8526065" y="5651501"/>
            <a:ext cx="58937" cy="55563"/>
          </a:xfrm>
          <a:custGeom>
            <a:avLst/>
            <a:gdLst>
              <a:gd name="T0" fmla="*/ 2147483647 w 67"/>
              <a:gd name="T1" fmla="*/ 2147483647 h 69"/>
              <a:gd name="T2" fmla="*/ 2147483647 w 67"/>
              <a:gd name="T3" fmla="*/ 2147483647 h 69"/>
              <a:gd name="T4" fmla="*/ 2147483647 w 67"/>
              <a:gd name="T5" fmla="*/ 0 h 69"/>
              <a:gd name="T6" fmla="*/ 0 w 67"/>
              <a:gd name="T7" fmla="*/ 2147483647 h 69"/>
              <a:gd name="T8" fmla="*/ 2147483647 w 67"/>
              <a:gd name="T9" fmla="*/ 2147483647 h 69"/>
              <a:gd name="T10" fmla="*/ 2147483647 w 67"/>
              <a:gd name="T11" fmla="*/ 2147483647 h 69"/>
              <a:gd name="T12" fmla="*/ 2147483647 w 67"/>
              <a:gd name="T13" fmla="*/ 2147483647 h 69"/>
              <a:gd name="T14" fmla="*/ 0 60000 65536"/>
              <a:gd name="T15" fmla="*/ 0 60000 65536"/>
              <a:gd name="T16" fmla="*/ 0 60000 65536"/>
              <a:gd name="T17" fmla="*/ 0 60000 65536"/>
              <a:gd name="T18" fmla="*/ 0 60000 65536"/>
              <a:gd name="T19" fmla="*/ 0 60000 65536"/>
              <a:gd name="T20" fmla="*/ 0 60000 65536"/>
              <a:gd name="T21" fmla="*/ 0 w 67"/>
              <a:gd name="T22" fmla="*/ 0 h 69"/>
              <a:gd name="T23" fmla="*/ 67 w 67"/>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9">
                <a:moveTo>
                  <a:pt x="67" y="16"/>
                </a:moveTo>
                <a:lnTo>
                  <a:pt x="64" y="16"/>
                </a:lnTo>
                <a:lnTo>
                  <a:pt x="20" y="0"/>
                </a:lnTo>
                <a:lnTo>
                  <a:pt x="0" y="53"/>
                </a:lnTo>
                <a:lnTo>
                  <a:pt x="43" y="69"/>
                </a:lnTo>
                <a:lnTo>
                  <a:pt x="41" y="69"/>
                </a:lnTo>
                <a:lnTo>
                  <a:pt x="67" y="1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0" name="Freeform 152"/>
          <p:cNvSpPr>
            <a:spLocks/>
          </p:cNvSpPr>
          <p:nvPr/>
        </p:nvSpPr>
        <p:spPr bwMode="auto">
          <a:xfrm>
            <a:off x="8563571" y="5664200"/>
            <a:ext cx="60722" cy="58738"/>
          </a:xfrm>
          <a:custGeom>
            <a:avLst/>
            <a:gdLst>
              <a:gd name="T0" fmla="*/ 2147483647 w 69"/>
              <a:gd name="T1" fmla="*/ 2147483647 h 74"/>
              <a:gd name="T2" fmla="*/ 2147483647 w 69"/>
              <a:gd name="T3" fmla="*/ 2147483647 h 74"/>
              <a:gd name="T4" fmla="*/ 2147483647 w 69"/>
              <a:gd name="T5" fmla="*/ 0 h 74"/>
              <a:gd name="T6" fmla="*/ 0 w 69"/>
              <a:gd name="T7" fmla="*/ 2147483647 h 74"/>
              <a:gd name="T8" fmla="*/ 2147483647 w 69"/>
              <a:gd name="T9" fmla="*/ 2147483647 h 74"/>
              <a:gd name="T10" fmla="*/ 2147483647 w 69"/>
              <a:gd name="T11" fmla="*/ 2147483647 h 74"/>
              <a:gd name="T12" fmla="*/ 2147483647 w 69"/>
              <a:gd name="T13" fmla="*/ 2147483647 h 74"/>
              <a:gd name="T14" fmla="*/ 0 60000 65536"/>
              <a:gd name="T15" fmla="*/ 0 60000 65536"/>
              <a:gd name="T16" fmla="*/ 0 60000 65536"/>
              <a:gd name="T17" fmla="*/ 0 60000 65536"/>
              <a:gd name="T18" fmla="*/ 0 60000 65536"/>
              <a:gd name="T19" fmla="*/ 0 60000 65536"/>
              <a:gd name="T20" fmla="*/ 0 60000 65536"/>
              <a:gd name="T21" fmla="*/ 0 w 69"/>
              <a:gd name="T22" fmla="*/ 0 h 74"/>
              <a:gd name="T23" fmla="*/ 69 w 69"/>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4">
                <a:moveTo>
                  <a:pt x="69" y="22"/>
                </a:moveTo>
                <a:lnTo>
                  <a:pt x="69" y="21"/>
                </a:lnTo>
                <a:lnTo>
                  <a:pt x="26" y="0"/>
                </a:lnTo>
                <a:lnTo>
                  <a:pt x="0" y="53"/>
                </a:lnTo>
                <a:lnTo>
                  <a:pt x="44" y="74"/>
                </a:lnTo>
                <a:lnTo>
                  <a:pt x="44" y="73"/>
                </a:lnTo>
                <a:lnTo>
                  <a:pt x="69" y="2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1" name="Freeform 153"/>
          <p:cNvSpPr>
            <a:spLocks/>
          </p:cNvSpPr>
          <p:nvPr/>
        </p:nvSpPr>
        <p:spPr bwMode="auto">
          <a:xfrm>
            <a:off x="8601076" y="5681664"/>
            <a:ext cx="60722" cy="58737"/>
          </a:xfrm>
          <a:custGeom>
            <a:avLst/>
            <a:gdLst>
              <a:gd name="T0" fmla="*/ 2147483647 w 68"/>
              <a:gd name="T1" fmla="*/ 2147483647 h 74"/>
              <a:gd name="T2" fmla="*/ 2147483647 w 68"/>
              <a:gd name="T3" fmla="*/ 2147483647 h 74"/>
              <a:gd name="T4" fmla="*/ 2147483647 w 68"/>
              <a:gd name="T5" fmla="*/ 0 h 74"/>
              <a:gd name="T6" fmla="*/ 0 w 68"/>
              <a:gd name="T7" fmla="*/ 2147483647 h 74"/>
              <a:gd name="T8" fmla="*/ 2147483647 w 68"/>
              <a:gd name="T9" fmla="*/ 2147483647 h 74"/>
              <a:gd name="T10" fmla="*/ 2147483647 w 68"/>
              <a:gd name="T11" fmla="*/ 2147483647 h 74"/>
              <a:gd name="T12" fmla="*/ 2147483647 w 68"/>
              <a:gd name="T13" fmla="*/ 2147483647 h 74"/>
              <a:gd name="T14" fmla="*/ 0 60000 65536"/>
              <a:gd name="T15" fmla="*/ 0 60000 65536"/>
              <a:gd name="T16" fmla="*/ 0 60000 65536"/>
              <a:gd name="T17" fmla="*/ 0 60000 65536"/>
              <a:gd name="T18" fmla="*/ 0 60000 65536"/>
              <a:gd name="T19" fmla="*/ 0 60000 65536"/>
              <a:gd name="T20" fmla="*/ 0 60000 65536"/>
              <a:gd name="T21" fmla="*/ 0 w 68"/>
              <a:gd name="T22" fmla="*/ 0 h 74"/>
              <a:gd name="T23" fmla="*/ 68 w 68"/>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74">
                <a:moveTo>
                  <a:pt x="67" y="21"/>
                </a:moveTo>
                <a:lnTo>
                  <a:pt x="68" y="22"/>
                </a:lnTo>
                <a:lnTo>
                  <a:pt x="25" y="0"/>
                </a:lnTo>
                <a:lnTo>
                  <a:pt x="0" y="51"/>
                </a:lnTo>
                <a:lnTo>
                  <a:pt x="43" y="73"/>
                </a:lnTo>
                <a:lnTo>
                  <a:pt x="44" y="74"/>
                </a:lnTo>
                <a:lnTo>
                  <a:pt x="67"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2" name="Freeform 154"/>
          <p:cNvSpPr>
            <a:spLocks/>
          </p:cNvSpPr>
          <p:nvPr/>
        </p:nvSpPr>
        <p:spPr bwMode="auto">
          <a:xfrm>
            <a:off x="8640366" y="5697538"/>
            <a:ext cx="64294" cy="57150"/>
          </a:xfrm>
          <a:custGeom>
            <a:avLst/>
            <a:gdLst>
              <a:gd name="T0" fmla="*/ 2147483647 w 71"/>
              <a:gd name="T1" fmla="*/ 2147483647 h 71"/>
              <a:gd name="T2" fmla="*/ 2147483647 w 71"/>
              <a:gd name="T3" fmla="*/ 2147483647 h 71"/>
              <a:gd name="T4" fmla="*/ 2147483647 w 71"/>
              <a:gd name="T5" fmla="*/ 0 h 71"/>
              <a:gd name="T6" fmla="*/ 0 w 71"/>
              <a:gd name="T7" fmla="*/ 2147483647 h 71"/>
              <a:gd name="T8" fmla="*/ 2147483647 w 71"/>
              <a:gd name="T9" fmla="*/ 2147483647 h 71"/>
              <a:gd name="T10" fmla="*/ 2147483647 w 71"/>
              <a:gd name="T11" fmla="*/ 2147483647 h 71"/>
              <a:gd name="T12" fmla="*/ 2147483647 w 71"/>
              <a:gd name="T13" fmla="*/ 2147483647 h 71"/>
              <a:gd name="T14" fmla="*/ 2147483647 w 71"/>
              <a:gd name="T15" fmla="*/ 2147483647 h 71"/>
              <a:gd name="T16" fmla="*/ 2147483647 w 71"/>
              <a:gd name="T17" fmla="*/ 2147483647 h 71"/>
              <a:gd name="T18" fmla="*/ 2147483647 w 71"/>
              <a:gd name="T19" fmla="*/ 2147483647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71"/>
              <a:gd name="T32" fmla="*/ 71 w 71"/>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71">
                <a:moveTo>
                  <a:pt x="71" y="21"/>
                </a:moveTo>
                <a:lnTo>
                  <a:pt x="67" y="18"/>
                </a:lnTo>
                <a:lnTo>
                  <a:pt x="23" y="0"/>
                </a:lnTo>
                <a:lnTo>
                  <a:pt x="0" y="53"/>
                </a:lnTo>
                <a:lnTo>
                  <a:pt x="44" y="71"/>
                </a:lnTo>
                <a:lnTo>
                  <a:pt x="39" y="69"/>
                </a:lnTo>
                <a:lnTo>
                  <a:pt x="71" y="21"/>
                </a:lnTo>
                <a:lnTo>
                  <a:pt x="69" y="19"/>
                </a:lnTo>
                <a:lnTo>
                  <a:pt x="67" y="18"/>
                </a:lnTo>
                <a:lnTo>
                  <a:pt x="71"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3" name="Freeform 155"/>
          <p:cNvSpPr>
            <a:spLocks/>
          </p:cNvSpPr>
          <p:nvPr/>
        </p:nvSpPr>
        <p:spPr bwMode="auto">
          <a:xfrm>
            <a:off x="8676084" y="5715000"/>
            <a:ext cx="64294" cy="58738"/>
          </a:xfrm>
          <a:custGeom>
            <a:avLst/>
            <a:gdLst>
              <a:gd name="T0" fmla="*/ 2147483647 w 71"/>
              <a:gd name="T1" fmla="*/ 2147483647 h 74"/>
              <a:gd name="T2" fmla="*/ 2147483647 w 71"/>
              <a:gd name="T3" fmla="*/ 2147483647 h 74"/>
              <a:gd name="T4" fmla="*/ 2147483647 w 71"/>
              <a:gd name="T5" fmla="*/ 0 h 74"/>
              <a:gd name="T6" fmla="*/ 0 w 71"/>
              <a:gd name="T7" fmla="*/ 2147483647 h 74"/>
              <a:gd name="T8" fmla="*/ 2147483647 w 71"/>
              <a:gd name="T9" fmla="*/ 2147483647 h 74"/>
              <a:gd name="T10" fmla="*/ 2147483647 w 71"/>
              <a:gd name="T11" fmla="*/ 2147483647 h 74"/>
              <a:gd name="T12" fmla="*/ 2147483647 w 71"/>
              <a:gd name="T13" fmla="*/ 2147483647 h 74"/>
              <a:gd name="T14" fmla="*/ 0 60000 65536"/>
              <a:gd name="T15" fmla="*/ 0 60000 65536"/>
              <a:gd name="T16" fmla="*/ 0 60000 65536"/>
              <a:gd name="T17" fmla="*/ 0 60000 65536"/>
              <a:gd name="T18" fmla="*/ 0 60000 65536"/>
              <a:gd name="T19" fmla="*/ 0 60000 65536"/>
              <a:gd name="T20" fmla="*/ 0 60000 65536"/>
              <a:gd name="T21" fmla="*/ 0 w 71"/>
              <a:gd name="T22" fmla="*/ 0 h 74"/>
              <a:gd name="T23" fmla="*/ 71 w 7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4">
                <a:moveTo>
                  <a:pt x="68" y="24"/>
                </a:moveTo>
                <a:lnTo>
                  <a:pt x="71" y="25"/>
                </a:lnTo>
                <a:lnTo>
                  <a:pt x="32" y="0"/>
                </a:lnTo>
                <a:lnTo>
                  <a:pt x="0" y="48"/>
                </a:lnTo>
                <a:lnTo>
                  <a:pt x="39" y="73"/>
                </a:lnTo>
                <a:lnTo>
                  <a:pt x="43" y="74"/>
                </a:lnTo>
                <a:lnTo>
                  <a:pt x="68" y="2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4" name="Freeform 156"/>
          <p:cNvSpPr>
            <a:spLocks/>
          </p:cNvSpPr>
          <p:nvPr/>
        </p:nvSpPr>
        <p:spPr bwMode="auto">
          <a:xfrm>
            <a:off x="8713590" y="5734050"/>
            <a:ext cx="67866" cy="58738"/>
          </a:xfrm>
          <a:custGeom>
            <a:avLst/>
            <a:gdLst>
              <a:gd name="T0" fmla="*/ 2147483647 w 74"/>
              <a:gd name="T1" fmla="*/ 2147483647 h 73"/>
              <a:gd name="T2" fmla="*/ 2147483647 w 74"/>
              <a:gd name="T3" fmla="*/ 2147483647 h 73"/>
              <a:gd name="T4" fmla="*/ 2147483647 w 74"/>
              <a:gd name="T5" fmla="*/ 0 h 73"/>
              <a:gd name="T6" fmla="*/ 0 w 74"/>
              <a:gd name="T7" fmla="*/ 2147483647 h 73"/>
              <a:gd name="T8" fmla="*/ 2147483647 w 74"/>
              <a:gd name="T9" fmla="*/ 2147483647 h 73"/>
              <a:gd name="T10" fmla="*/ 2147483647 w 74"/>
              <a:gd name="T11" fmla="*/ 2147483647 h 73"/>
              <a:gd name="T12" fmla="*/ 2147483647 w 74"/>
              <a:gd name="T13" fmla="*/ 2147483647 h 73"/>
              <a:gd name="T14" fmla="*/ 2147483647 w 74"/>
              <a:gd name="T15" fmla="*/ 2147483647 h 73"/>
              <a:gd name="T16" fmla="*/ 2147483647 w 74"/>
              <a:gd name="T17" fmla="*/ 2147483647 h 73"/>
              <a:gd name="T18" fmla="*/ 2147483647 w 74"/>
              <a:gd name="T19" fmla="*/ 2147483647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4"/>
              <a:gd name="T31" fmla="*/ 0 h 73"/>
              <a:gd name="T32" fmla="*/ 74 w 74"/>
              <a:gd name="T33" fmla="*/ 73 h 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4" h="73">
                <a:moveTo>
                  <a:pt x="74" y="25"/>
                </a:moveTo>
                <a:lnTo>
                  <a:pt x="70" y="23"/>
                </a:lnTo>
                <a:lnTo>
                  <a:pt x="25" y="0"/>
                </a:lnTo>
                <a:lnTo>
                  <a:pt x="0" y="50"/>
                </a:lnTo>
                <a:lnTo>
                  <a:pt x="45" y="73"/>
                </a:lnTo>
                <a:lnTo>
                  <a:pt x="40" y="71"/>
                </a:lnTo>
                <a:lnTo>
                  <a:pt x="74" y="25"/>
                </a:lnTo>
                <a:lnTo>
                  <a:pt x="72" y="24"/>
                </a:lnTo>
                <a:lnTo>
                  <a:pt x="70" y="23"/>
                </a:lnTo>
                <a:lnTo>
                  <a:pt x="74" y="2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5" name="Freeform 157"/>
          <p:cNvSpPr>
            <a:spLocks/>
          </p:cNvSpPr>
          <p:nvPr/>
        </p:nvSpPr>
        <p:spPr bwMode="auto">
          <a:xfrm>
            <a:off x="8749308" y="5754688"/>
            <a:ext cx="69651" cy="61912"/>
          </a:xfrm>
          <a:custGeom>
            <a:avLst/>
            <a:gdLst>
              <a:gd name="T0" fmla="*/ 2147483647 w 77"/>
              <a:gd name="T1" fmla="*/ 2147483647 h 80"/>
              <a:gd name="T2" fmla="*/ 2147483647 w 77"/>
              <a:gd name="T3" fmla="*/ 2147483647 h 80"/>
              <a:gd name="T4" fmla="*/ 2147483647 w 77"/>
              <a:gd name="T5" fmla="*/ 0 h 80"/>
              <a:gd name="T6" fmla="*/ 0 w 77"/>
              <a:gd name="T7" fmla="*/ 2147483647 h 80"/>
              <a:gd name="T8" fmla="*/ 2147483647 w 77"/>
              <a:gd name="T9" fmla="*/ 2147483647 h 80"/>
              <a:gd name="T10" fmla="*/ 2147483647 w 77"/>
              <a:gd name="T11" fmla="*/ 2147483647 h 80"/>
              <a:gd name="T12" fmla="*/ 2147483647 w 77"/>
              <a:gd name="T13" fmla="*/ 2147483647 h 80"/>
              <a:gd name="T14" fmla="*/ 0 60000 65536"/>
              <a:gd name="T15" fmla="*/ 0 60000 65536"/>
              <a:gd name="T16" fmla="*/ 0 60000 65536"/>
              <a:gd name="T17" fmla="*/ 0 60000 65536"/>
              <a:gd name="T18" fmla="*/ 0 60000 65536"/>
              <a:gd name="T19" fmla="*/ 0 60000 65536"/>
              <a:gd name="T20" fmla="*/ 0 60000 65536"/>
              <a:gd name="T21" fmla="*/ 0 w 77"/>
              <a:gd name="T22" fmla="*/ 0 h 80"/>
              <a:gd name="T23" fmla="*/ 77 w 77"/>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0">
                <a:moveTo>
                  <a:pt x="77" y="33"/>
                </a:moveTo>
                <a:lnTo>
                  <a:pt x="77" y="33"/>
                </a:lnTo>
                <a:lnTo>
                  <a:pt x="34" y="0"/>
                </a:lnTo>
                <a:lnTo>
                  <a:pt x="0" y="46"/>
                </a:lnTo>
                <a:lnTo>
                  <a:pt x="43" y="80"/>
                </a:lnTo>
                <a:lnTo>
                  <a:pt x="77" y="3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6" name="Freeform 158"/>
          <p:cNvSpPr>
            <a:spLocks/>
          </p:cNvSpPr>
          <p:nvPr/>
        </p:nvSpPr>
        <p:spPr bwMode="auto">
          <a:xfrm>
            <a:off x="8788599" y="5780088"/>
            <a:ext cx="69651" cy="61912"/>
          </a:xfrm>
          <a:custGeom>
            <a:avLst/>
            <a:gdLst>
              <a:gd name="T0" fmla="*/ 2147483647 w 78"/>
              <a:gd name="T1" fmla="*/ 2147483647 h 79"/>
              <a:gd name="T2" fmla="*/ 2147483647 w 78"/>
              <a:gd name="T3" fmla="*/ 2147483647 h 79"/>
              <a:gd name="T4" fmla="*/ 2147483647 w 78"/>
              <a:gd name="T5" fmla="*/ 0 h 79"/>
              <a:gd name="T6" fmla="*/ 0 w 78"/>
              <a:gd name="T7" fmla="*/ 2147483647 h 79"/>
              <a:gd name="T8" fmla="*/ 2147483647 w 78"/>
              <a:gd name="T9" fmla="*/ 2147483647 h 79"/>
              <a:gd name="T10" fmla="*/ 2147483647 w 78"/>
              <a:gd name="T11" fmla="*/ 2147483647 h 79"/>
              <a:gd name="T12" fmla="*/ 2147483647 w 78"/>
              <a:gd name="T13" fmla="*/ 2147483647 h 79"/>
              <a:gd name="T14" fmla="*/ 0 60000 65536"/>
              <a:gd name="T15" fmla="*/ 0 60000 65536"/>
              <a:gd name="T16" fmla="*/ 0 60000 65536"/>
              <a:gd name="T17" fmla="*/ 0 60000 65536"/>
              <a:gd name="T18" fmla="*/ 0 60000 65536"/>
              <a:gd name="T19" fmla="*/ 0 60000 65536"/>
              <a:gd name="T20" fmla="*/ 0 60000 65536"/>
              <a:gd name="T21" fmla="*/ 0 w 78"/>
              <a:gd name="T22" fmla="*/ 0 h 79"/>
              <a:gd name="T23" fmla="*/ 78 w 78"/>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79">
                <a:moveTo>
                  <a:pt x="78" y="35"/>
                </a:moveTo>
                <a:lnTo>
                  <a:pt x="76" y="33"/>
                </a:lnTo>
                <a:lnTo>
                  <a:pt x="34" y="0"/>
                </a:lnTo>
                <a:lnTo>
                  <a:pt x="0" y="47"/>
                </a:lnTo>
                <a:lnTo>
                  <a:pt x="41" y="79"/>
                </a:lnTo>
                <a:lnTo>
                  <a:pt x="39" y="76"/>
                </a:lnTo>
                <a:lnTo>
                  <a:pt x="78" y="3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7" name="Freeform 159"/>
          <p:cNvSpPr>
            <a:spLocks/>
          </p:cNvSpPr>
          <p:nvPr/>
        </p:nvSpPr>
        <p:spPr bwMode="auto">
          <a:xfrm>
            <a:off x="8822531" y="5808664"/>
            <a:ext cx="73224" cy="65087"/>
          </a:xfrm>
          <a:custGeom>
            <a:avLst/>
            <a:gdLst>
              <a:gd name="T0" fmla="*/ 2147483647 w 82"/>
              <a:gd name="T1" fmla="*/ 2147483647 h 83"/>
              <a:gd name="T2" fmla="*/ 2147483647 w 82"/>
              <a:gd name="T3" fmla="*/ 2147483647 h 83"/>
              <a:gd name="T4" fmla="*/ 2147483647 w 82"/>
              <a:gd name="T5" fmla="*/ 0 h 83"/>
              <a:gd name="T6" fmla="*/ 0 w 82"/>
              <a:gd name="T7" fmla="*/ 2147483647 h 83"/>
              <a:gd name="T8" fmla="*/ 2147483647 w 82"/>
              <a:gd name="T9" fmla="*/ 2147483647 h 83"/>
              <a:gd name="T10" fmla="*/ 2147483647 w 82"/>
              <a:gd name="T11" fmla="*/ 2147483647 h 83"/>
              <a:gd name="T12" fmla="*/ 2147483647 w 82"/>
              <a:gd name="T13" fmla="*/ 2147483647 h 83"/>
              <a:gd name="T14" fmla="*/ 0 60000 65536"/>
              <a:gd name="T15" fmla="*/ 0 60000 65536"/>
              <a:gd name="T16" fmla="*/ 0 60000 65536"/>
              <a:gd name="T17" fmla="*/ 0 60000 65536"/>
              <a:gd name="T18" fmla="*/ 0 60000 65536"/>
              <a:gd name="T19" fmla="*/ 0 60000 65536"/>
              <a:gd name="T20" fmla="*/ 0 60000 65536"/>
              <a:gd name="T21" fmla="*/ 0 w 82"/>
              <a:gd name="T22" fmla="*/ 0 h 83"/>
              <a:gd name="T23" fmla="*/ 82 w 82"/>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83">
                <a:moveTo>
                  <a:pt x="79" y="37"/>
                </a:moveTo>
                <a:lnTo>
                  <a:pt x="82" y="39"/>
                </a:lnTo>
                <a:lnTo>
                  <a:pt x="39" y="0"/>
                </a:lnTo>
                <a:lnTo>
                  <a:pt x="0" y="41"/>
                </a:lnTo>
                <a:lnTo>
                  <a:pt x="42" y="81"/>
                </a:lnTo>
                <a:lnTo>
                  <a:pt x="45" y="83"/>
                </a:lnTo>
                <a:lnTo>
                  <a:pt x="79" y="3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8" name="Freeform 160"/>
          <p:cNvSpPr>
            <a:spLocks/>
          </p:cNvSpPr>
          <p:nvPr/>
        </p:nvSpPr>
        <p:spPr bwMode="auto">
          <a:xfrm>
            <a:off x="8863609" y="5837239"/>
            <a:ext cx="73223" cy="65087"/>
          </a:xfrm>
          <a:custGeom>
            <a:avLst/>
            <a:gdLst>
              <a:gd name="T0" fmla="*/ 2147483647 w 81"/>
              <a:gd name="T1" fmla="*/ 2147483647 h 82"/>
              <a:gd name="T2" fmla="*/ 2147483647 w 81"/>
              <a:gd name="T3" fmla="*/ 2147483647 h 82"/>
              <a:gd name="T4" fmla="*/ 2147483647 w 81"/>
              <a:gd name="T5" fmla="*/ 0 h 82"/>
              <a:gd name="T6" fmla="*/ 0 w 81"/>
              <a:gd name="T7" fmla="*/ 2147483647 h 82"/>
              <a:gd name="T8" fmla="*/ 2147483647 w 81"/>
              <a:gd name="T9" fmla="*/ 2147483647 h 82"/>
              <a:gd name="T10" fmla="*/ 2147483647 w 81"/>
              <a:gd name="T11" fmla="*/ 2147483647 h 82"/>
              <a:gd name="T12" fmla="*/ 2147483647 w 81"/>
              <a:gd name="T13" fmla="*/ 2147483647 h 82"/>
              <a:gd name="T14" fmla="*/ 0 60000 65536"/>
              <a:gd name="T15" fmla="*/ 0 60000 65536"/>
              <a:gd name="T16" fmla="*/ 0 60000 65536"/>
              <a:gd name="T17" fmla="*/ 0 60000 65536"/>
              <a:gd name="T18" fmla="*/ 0 60000 65536"/>
              <a:gd name="T19" fmla="*/ 0 60000 65536"/>
              <a:gd name="T20" fmla="*/ 0 60000 65536"/>
              <a:gd name="T21" fmla="*/ 0 w 81"/>
              <a:gd name="T22" fmla="*/ 0 h 82"/>
              <a:gd name="T23" fmla="*/ 81 w 81"/>
              <a:gd name="T24" fmla="*/ 82 h 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82">
                <a:moveTo>
                  <a:pt x="81" y="37"/>
                </a:moveTo>
                <a:lnTo>
                  <a:pt x="80" y="36"/>
                </a:lnTo>
                <a:lnTo>
                  <a:pt x="34" y="0"/>
                </a:lnTo>
                <a:lnTo>
                  <a:pt x="0" y="46"/>
                </a:lnTo>
                <a:lnTo>
                  <a:pt x="46" y="82"/>
                </a:lnTo>
                <a:lnTo>
                  <a:pt x="45" y="81"/>
                </a:lnTo>
                <a:lnTo>
                  <a:pt x="81" y="3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69" name="Freeform 161"/>
          <p:cNvSpPr>
            <a:spLocks/>
          </p:cNvSpPr>
          <p:nvPr/>
        </p:nvSpPr>
        <p:spPr bwMode="auto">
          <a:xfrm>
            <a:off x="8902899" y="5865813"/>
            <a:ext cx="67866" cy="63500"/>
          </a:xfrm>
          <a:custGeom>
            <a:avLst/>
            <a:gdLst>
              <a:gd name="T0" fmla="*/ 2147483647 w 76"/>
              <a:gd name="T1" fmla="*/ 2147483647 h 78"/>
              <a:gd name="T2" fmla="*/ 2147483647 w 76"/>
              <a:gd name="T3" fmla="*/ 2147483647 h 78"/>
              <a:gd name="T4" fmla="*/ 2147483647 w 76"/>
              <a:gd name="T5" fmla="*/ 0 h 78"/>
              <a:gd name="T6" fmla="*/ 0 w 76"/>
              <a:gd name="T7" fmla="*/ 2147483647 h 78"/>
              <a:gd name="T8" fmla="*/ 2147483647 w 76"/>
              <a:gd name="T9" fmla="*/ 2147483647 h 78"/>
              <a:gd name="T10" fmla="*/ 2147483647 w 76"/>
              <a:gd name="T11" fmla="*/ 2147483647 h 78"/>
              <a:gd name="T12" fmla="*/ 2147483647 w 76"/>
              <a:gd name="T13" fmla="*/ 2147483647 h 78"/>
              <a:gd name="T14" fmla="*/ 0 60000 65536"/>
              <a:gd name="T15" fmla="*/ 0 60000 65536"/>
              <a:gd name="T16" fmla="*/ 0 60000 65536"/>
              <a:gd name="T17" fmla="*/ 0 60000 65536"/>
              <a:gd name="T18" fmla="*/ 0 60000 65536"/>
              <a:gd name="T19" fmla="*/ 0 60000 65536"/>
              <a:gd name="T20" fmla="*/ 0 60000 65536"/>
              <a:gd name="T21" fmla="*/ 0 w 76"/>
              <a:gd name="T22" fmla="*/ 0 h 78"/>
              <a:gd name="T23" fmla="*/ 76 w 76"/>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8">
                <a:moveTo>
                  <a:pt x="72" y="30"/>
                </a:moveTo>
                <a:lnTo>
                  <a:pt x="76" y="32"/>
                </a:lnTo>
                <a:lnTo>
                  <a:pt x="36" y="0"/>
                </a:lnTo>
                <a:lnTo>
                  <a:pt x="0" y="44"/>
                </a:lnTo>
                <a:lnTo>
                  <a:pt x="39" y="76"/>
                </a:lnTo>
                <a:lnTo>
                  <a:pt x="42" y="78"/>
                </a:lnTo>
                <a:lnTo>
                  <a:pt x="72" y="3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0" name="Freeform 162"/>
          <p:cNvSpPr>
            <a:spLocks/>
          </p:cNvSpPr>
          <p:nvPr/>
        </p:nvSpPr>
        <p:spPr bwMode="auto">
          <a:xfrm>
            <a:off x="8942190" y="5889626"/>
            <a:ext cx="66079" cy="61913"/>
          </a:xfrm>
          <a:custGeom>
            <a:avLst/>
            <a:gdLst>
              <a:gd name="T0" fmla="*/ 2147483647 w 75"/>
              <a:gd name="T1" fmla="*/ 2147483647 h 77"/>
              <a:gd name="T2" fmla="*/ 2147483647 w 75"/>
              <a:gd name="T3" fmla="*/ 2147483647 h 77"/>
              <a:gd name="T4" fmla="*/ 2147483647 w 75"/>
              <a:gd name="T5" fmla="*/ 0 h 77"/>
              <a:gd name="T6" fmla="*/ 0 w 75"/>
              <a:gd name="T7" fmla="*/ 2147483647 h 77"/>
              <a:gd name="T8" fmla="*/ 2147483647 w 75"/>
              <a:gd name="T9" fmla="*/ 2147483647 h 77"/>
              <a:gd name="T10" fmla="*/ 2147483647 w 75"/>
              <a:gd name="T11" fmla="*/ 2147483647 h 77"/>
              <a:gd name="T12" fmla="*/ 2147483647 w 75"/>
              <a:gd name="T13" fmla="*/ 2147483647 h 77"/>
              <a:gd name="T14" fmla="*/ 0 60000 65536"/>
              <a:gd name="T15" fmla="*/ 0 60000 65536"/>
              <a:gd name="T16" fmla="*/ 0 60000 65536"/>
              <a:gd name="T17" fmla="*/ 0 60000 65536"/>
              <a:gd name="T18" fmla="*/ 0 60000 65536"/>
              <a:gd name="T19" fmla="*/ 0 60000 65536"/>
              <a:gd name="T20" fmla="*/ 0 60000 65536"/>
              <a:gd name="T21" fmla="*/ 0 w 75"/>
              <a:gd name="T22" fmla="*/ 0 h 77"/>
              <a:gd name="T23" fmla="*/ 75 w 75"/>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7">
                <a:moveTo>
                  <a:pt x="74" y="26"/>
                </a:moveTo>
                <a:lnTo>
                  <a:pt x="75" y="27"/>
                </a:lnTo>
                <a:lnTo>
                  <a:pt x="30" y="0"/>
                </a:lnTo>
                <a:lnTo>
                  <a:pt x="0" y="48"/>
                </a:lnTo>
                <a:lnTo>
                  <a:pt x="45" y="76"/>
                </a:lnTo>
                <a:lnTo>
                  <a:pt x="46" y="77"/>
                </a:lnTo>
                <a:lnTo>
                  <a:pt x="74" y="2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1" name="Freeform 163"/>
          <p:cNvSpPr>
            <a:spLocks/>
          </p:cNvSpPr>
          <p:nvPr/>
        </p:nvSpPr>
        <p:spPr bwMode="auto">
          <a:xfrm>
            <a:off x="8983266" y="5911850"/>
            <a:ext cx="60722" cy="57150"/>
          </a:xfrm>
          <a:custGeom>
            <a:avLst/>
            <a:gdLst>
              <a:gd name="T0" fmla="*/ 2147483647 w 69"/>
              <a:gd name="T1" fmla="*/ 2147483647 h 73"/>
              <a:gd name="T2" fmla="*/ 2147483647 w 69"/>
              <a:gd name="T3" fmla="*/ 2147483647 h 73"/>
              <a:gd name="T4" fmla="*/ 2147483647 w 69"/>
              <a:gd name="T5" fmla="*/ 0 h 73"/>
              <a:gd name="T6" fmla="*/ 0 w 69"/>
              <a:gd name="T7" fmla="*/ 2147483647 h 73"/>
              <a:gd name="T8" fmla="*/ 2147483647 w 69"/>
              <a:gd name="T9" fmla="*/ 2147483647 h 73"/>
              <a:gd name="T10" fmla="*/ 2147483647 w 69"/>
              <a:gd name="T11" fmla="*/ 2147483647 h 73"/>
              <a:gd name="T12" fmla="*/ 2147483647 w 69"/>
              <a:gd name="T13" fmla="*/ 2147483647 h 73"/>
              <a:gd name="T14" fmla="*/ 0 60000 65536"/>
              <a:gd name="T15" fmla="*/ 0 60000 65536"/>
              <a:gd name="T16" fmla="*/ 0 60000 65536"/>
              <a:gd name="T17" fmla="*/ 0 60000 65536"/>
              <a:gd name="T18" fmla="*/ 0 60000 65536"/>
              <a:gd name="T19" fmla="*/ 0 60000 65536"/>
              <a:gd name="T20" fmla="*/ 0 60000 65536"/>
              <a:gd name="T21" fmla="*/ 0 w 69"/>
              <a:gd name="T22" fmla="*/ 0 h 73"/>
              <a:gd name="T23" fmla="*/ 69 w 69"/>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3">
                <a:moveTo>
                  <a:pt x="68" y="22"/>
                </a:moveTo>
                <a:lnTo>
                  <a:pt x="69" y="22"/>
                </a:lnTo>
                <a:lnTo>
                  <a:pt x="28" y="0"/>
                </a:lnTo>
                <a:lnTo>
                  <a:pt x="0" y="51"/>
                </a:lnTo>
                <a:lnTo>
                  <a:pt x="42" y="73"/>
                </a:lnTo>
                <a:lnTo>
                  <a:pt x="43" y="73"/>
                </a:lnTo>
                <a:lnTo>
                  <a:pt x="68" y="2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2" name="Freeform 164"/>
          <p:cNvSpPr>
            <a:spLocks/>
          </p:cNvSpPr>
          <p:nvPr/>
        </p:nvSpPr>
        <p:spPr bwMode="auto">
          <a:xfrm>
            <a:off x="9020771" y="5929313"/>
            <a:ext cx="57150" cy="55562"/>
          </a:xfrm>
          <a:custGeom>
            <a:avLst/>
            <a:gdLst>
              <a:gd name="T0" fmla="*/ 2147483647 w 64"/>
              <a:gd name="T1" fmla="*/ 2147483647 h 71"/>
              <a:gd name="T2" fmla="*/ 2147483647 w 64"/>
              <a:gd name="T3" fmla="*/ 2147483647 h 71"/>
              <a:gd name="T4" fmla="*/ 2147483647 w 64"/>
              <a:gd name="T5" fmla="*/ 0 h 71"/>
              <a:gd name="T6" fmla="*/ 0 w 64"/>
              <a:gd name="T7" fmla="*/ 2147483647 h 71"/>
              <a:gd name="T8" fmla="*/ 2147483647 w 64"/>
              <a:gd name="T9" fmla="*/ 2147483647 h 71"/>
              <a:gd name="T10" fmla="*/ 2147483647 w 64"/>
              <a:gd name="T11" fmla="*/ 2147483647 h 71"/>
              <a:gd name="T12" fmla="*/ 2147483647 w 64"/>
              <a:gd name="T13" fmla="*/ 2147483647 h 71"/>
              <a:gd name="T14" fmla="*/ 0 60000 65536"/>
              <a:gd name="T15" fmla="*/ 0 60000 65536"/>
              <a:gd name="T16" fmla="*/ 0 60000 65536"/>
              <a:gd name="T17" fmla="*/ 0 60000 65536"/>
              <a:gd name="T18" fmla="*/ 0 60000 65536"/>
              <a:gd name="T19" fmla="*/ 0 60000 65536"/>
              <a:gd name="T20" fmla="*/ 0 60000 65536"/>
              <a:gd name="T21" fmla="*/ 0 w 64"/>
              <a:gd name="T22" fmla="*/ 0 h 71"/>
              <a:gd name="T23" fmla="*/ 64 w 64"/>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71">
                <a:moveTo>
                  <a:pt x="62" y="18"/>
                </a:moveTo>
                <a:lnTo>
                  <a:pt x="64" y="20"/>
                </a:lnTo>
                <a:lnTo>
                  <a:pt x="25" y="0"/>
                </a:lnTo>
                <a:lnTo>
                  <a:pt x="0" y="51"/>
                </a:lnTo>
                <a:lnTo>
                  <a:pt x="39" y="70"/>
                </a:lnTo>
                <a:lnTo>
                  <a:pt x="41" y="71"/>
                </a:lnTo>
                <a:lnTo>
                  <a:pt x="62" y="1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3" name="Freeform 165"/>
          <p:cNvSpPr>
            <a:spLocks/>
          </p:cNvSpPr>
          <p:nvPr/>
        </p:nvSpPr>
        <p:spPr bwMode="auto">
          <a:xfrm>
            <a:off x="9058275" y="5943600"/>
            <a:ext cx="58937" cy="57150"/>
          </a:xfrm>
          <a:custGeom>
            <a:avLst/>
            <a:gdLst>
              <a:gd name="T0" fmla="*/ 2147483647 w 67"/>
              <a:gd name="T1" fmla="*/ 2147483647 h 73"/>
              <a:gd name="T2" fmla="*/ 2147483647 w 67"/>
              <a:gd name="T3" fmla="*/ 2147483647 h 73"/>
              <a:gd name="T4" fmla="*/ 2147483647 w 67"/>
              <a:gd name="T5" fmla="*/ 0 h 73"/>
              <a:gd name="T6" fmla="*/ 0 w 67"/>
              <a:gd name="T7" fmla="*/ 2147483647 h 73"/>
              <a:gd name="T8" fmla="*/ 2147483647 w 67"/>
              <a:gd name="T9" fmla="*/ 2147483647 h 73"/>
              <a:gd name="T10" fmla="*/ 2147483647 w 67"/>
              <a:gd name="T11" fmla="*/ 2147483647 h 73"/>
              <a:gd name="T12" fmla="*/ 2147483647 w 67"/>
              <a:gd name="T13" fmla="*/ 2147483647 h 73"/>
              <a:gd name="T14" fmla="*/ 0 60000 65536"/>
              <a:gd name="T15" fmla="*/ 0 60000 65536"/>
              <a:gd name="T16" fmla="*/ 0 60000 65536"/>
              <a:gd name="T17" fmla="*/ 0 60000 65536"/>
              <a:gd name="T18" fmla="*/ 0 60000 65536"/>
              <a:gd name="T19" fmla="*/ 0 60000 65536"/>
              <a:gd name="T20" fmla="*/ 0 60000 65536"/>
              <a:gd name="T21" fmla="*/ 0 w 67"/>
              <a:gd name="T22" fmla="*/ 0 h 73"/>
              <a:gd name="T23" fmla="*/ 67 w 67"/>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73">
                <a:moveTo>
                  <a:pt x="65" y="18"/>
                </a:moveTo>
                <a:lnTo>
                  <a:pt x="67" y="19"/>
                </a:lnTo>
                <a:lnTo>
                  <a:pt x="21" y="0"/>
                </a:lnTo>
                <a:lnTo>
                  <a:pt x="0" y="53"/>
                </a:lnTo>
                <a:lnTo>
                  <a:pt x="47" y="72"/>
                </a:lnTo>
                <a:lnTo>
                  <a:pt x="49" y="73"/>
                </a:lnTo>
                <a:lnTo>
                  <a:pt x="65" y="1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4" name="Freeform 166"/>
          <p:cNvSpPr>
            <a:spLocks/>
          </p:cNvSpPr>
          <p:nvPr/>
        </p:nvSpPr>
        <p:spPr bwMode="auto">
          <a:xfrm>
            <a:off x="9101138" y="5956301"/>
            <a:ext cx="53578" cy="55563"/>
          </a:xfrm>
          <a:custGeom>
            <a:avLst/>
            <a:gdLst>
              <a:gd name="T0" fmla="*/ 2147483647 w 61"/>
              <a:gd name="T1" fmla="*/ 2147483647 h 69"/>
              <a:gd name="T2" fmla="*/ 2147483647 w 61"/>
              <a:gd name="T3" fmla="*/ 2147483647 h 69"/>
              <a:gd name="T4" fmla="*/ 2147483647 w 61"/>
              <a:gd name="T5" fmla="*/ 0 h 69"/>
              <a:gd name="T6" fmla="*/ 0 w 61"/>
              <a:gd name="T7" fmla="*/ 2147483647 h 69"/>
              <a:gd name="T8" fmla="*/ 2147483647 w 61"/>
              <a:gd name="T9" fmla="*/ 2147483647 h 69"/>
              <a:gd name="T10" fmla="*/ 2147483647 w 61"/>
              <a:gd name="T11" fmla="*/ 2147483647 h 69"/>
              <a:gd name="T12" fmla="*/ 2147483647 w 61"/>
              <a:gd name="T13" fmla="*/ 2147483647 h 69"/>
              <a:gd name="T14" fmla="*/ 0 60000 65536"/>
              <a:gd name="T15" fmla="*/ 0 60000 65536"/>
              <a:gd name="T16" fmla="*/ 0 60000 65536"/>
              <a:gd name="T17" fmla="*/ 0 60000 65536"/>
              <a:gd name="T18" fmla="*/ 0 60000 65536"/>
              <a:gd name="T19" fmla="*/ 0 60000 65536"/>
              <a:gd name="T20" fmla="*/ 0 60000 65536"/>
              <a:gd name="T21" fmla="*/ 0 w 61"/>
              <a:gd name="T22" fmla="*/ 0 h 69"/>
              <a:gd name="T23" fmla="*/ 61 w 61"/>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69">
                <a:moveTo>
                  <a:pt x="57" y="11"/>
                </a:moveTo>
                <a:lnTo>
                  <a:pt x="61" y="12"/>
                </a:lnTo>
                <a:lnTo>
                  <a:pt x="16" y="0"/>
                </a:lnTo>
                <a:lnTo>
                  <a:pt x="0" y="55"/>
                </a:lnTo>
                <a:lnTo>
                  <a:pt x="45" y="68"/>
                </a:lnTo>
                <a:lnTo>
                  <a:pt x="48" y="69"/>
                </a:lnTo>
                <a:lnTo>
                  <a:pt x="57" y="1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5" name="Freeform 167"/>
          <p:cNvSpPr>
            <a:spLocks/>
          </p:cNvSpPr>
          <p:nvPr/>
        </p:nvSpPr>
        <p:spPr bwMode="auto">
          <a:xfrm>
            <a:off x="9144000" y="5965825"/>
            <a:ext cx="44649" cy="50800"/>
          </a:xfrm>
          <a:custGeom>
            <a:avLst/>
            <a:gdLst>
              <a:gd name="T0" fmla="*/ 2147483647 w 50"/>
              <a:gd name="T1" fmla="*/ 2147483647 h 64"/>
              <a:gd name="T2" fmla="*/ 2147483647 w 50"/>
              <a:gd name="T3" fmla="*/ 2147483647 h 64"/>
              <a:gd name="T4" fmla="*/ 2147483647 w 50"/>
              <a:gd name="T5" fmla="*/ 0 h 64"/>
              <a:gd name="T6" fmla="*/ 0 w 50"/>
              <a:gd name="T7" fmla="*/ 2147483647 h 64"/>
              <a:gd name="T8" fmla="*/ 2147483647 w 50"/>
              <a:gd name="T9" fmla="*/ 2147483647 h 64"/>
              <a:gd name="T10" fmla="*/ 2147483647 w 50"/>
              <a:gd name="T11" fmla="*/ 2147483647 h 64"/>
              <a:gd name="T12" fmla="*/ 2147483647 w 50"/>
              <a:gd name="T13" fmla="*/ 2147483647 h 64"/>
              <a:gd name="T14" fmla="*/ 0 60000 65536"/>
              <a:gd name="T15" fmla="*/ 0 60000 65536"/>
              <a:gd name="T16" fmla="*/ 0 60000 65536"/>
              <a:gd name="T17" fmla="*/ 0 60000 65536"/>
              <a:gd name="T18" fmla="*/ 0 60000 65536"/>
              <a:gd name="T19" fmla="*/ 0 60000 65536"/>
              <a:gd name="T20" fmla="*/ 0 60000 65536"/>
              <a:gd name="T21" fmla="*/ 0 w 50"/>
              <a:gd name="T22" fmla="*/ 0 h 64"/>
              <a:gd name="T23" fmla="*/ 50 w 50"/>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64">
                <a:moveTo>
                  <a:pt x="49" y="6"/>
                </a:moveTo>
                <a:lnTo>
                  <a:pt x="50" y="6"/>
                </a:lnTo>
                <a:lnTo>
                  <a:pt x="9" y="0"/>
                </a:lnTo>
                <a:lnTo>
                  <a:pt x="0" y="58"/>
                </a:lnTo>
                <a:lnTo>
                  <a:pt x="41" y="64"/>
                </a:lnTo>
                <a:lnTo>
                  <a:pt x="42" y="64"/>
                </a:lnTo>
                <a:lnTo>
                  <a:pt x="49" y="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6" name="Freeform 168"/>
          <p:cNvSpPr>
            <a:spLocks/>
          </p:cNvSpPr>
          <p:nvPr/>
        </p:nvSpPr>
        <p:spPr bwMode="auto">
          <a:xfrm>
            <a:off x="9181506" y="5970588"/>
            <a:ext cx="44648" cy="49212"/>
          </a:xfrm>
          <a:custGeom>
            <a:avLst/>
            <a:gdLst>
              <a:gd name="T0" fmla="*/ 2147483647 w 50"/>
              <a:gd name="T1" fmla="*/ 2147483647 h 62"/>
              <a:gd name="T2" fmla="*/ 2147483647 w 50"/>
              <a:gd name="T3" fmla="*/ 2147483647 h 62"/>
              <a:gd name="T4" fmla="*/ 2147483647 w 50"/>
              <a:gd name="T5" fmla="*/ 0 h 62"/>
              <a:gd name="T6" fmla="*/ 0 w 50"/>
              <a:gd name="T7" fmla="*/ 2147483647 h 62"/>
              <a:gd name="T8" fmla="*/ 2147483647 w 50"/>
              <a:gd name="T9" fmla="*/ 2147483647 h 62"/>
              <a:gd name="T10" fmla="*/ 2147483647 w 50"/>
              <a:gd name="T11" fmla="*/ 2147483647 h 62"/>
              <a:gd name="T12" fmla="*/ 2147483647 w 50"/>
              <a:gd name="T13" fmla="*/ 2147483647 h 62"/>
              <a:gd name="T14" fmla="*/ 0 60000 65536"/>
              <a:gd name="T15" fmla="*/ 0 60000 65536"/>
              <a:gd name="T16" fmla="*/ 0 60000 65536"/>
              <a:gd name="T17" fmla="*/ 0 60000 65536"/>
              <a:gd name="T18" fmla="*/ 0 60000 65536"/>
              <a:gd name="T19" fmla="*/ 0 60000 65536"/>
              <a:gd name="T20" fmla="*/ 0 60000 65536"/>
              <a:gd name="T21" fmla="*/ 0 w 50"/>
              <a:gd name="T22" fmla="*/ 0 h 62"/>
              <a:gd name="T23" fmla="*/ 50 w 50"/>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62">
                <a:moveTo>
                  <a:pt x="50" y="5"/>
                </a:moveTo>
                <a:lnTo>
                  <a:pt x="49" y="5"/>
                </a:lnTo>
                <a:lnTo>
                  <a:pt x="7" y="0"/>
                </a:lnTo>
                <a:lnTo>
                  <a:pt x="0" y="58"/>
                </a:lnTo>
                <a:lnTo>
                  <a:pt x="42" y="62"/>
                </a:lnTo>
                <a:lnTo>
                  <a:pt x="41" y="62"/>
                </a:lnTo>
                <a:lnTo>
                  <a:pt x="50" y="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7" name="Freeform 169"/>
          <p:cNvSpPr>
            <a:spLocks/>
          </p:cNvSpPr>
          <p:nvPr/>
        </p:nvSpPr>
        <p:spPr bwMode="auto">
          <a:xfrm>
            <a:off x="9219010" y="5973764"/>
            <a:ext cx="46434" cy="52387"/>
          </a:xfrm>
          <a:custGeom>
            <a:avLst/>
            <a:gdLst>
              <a:gd name="T0" fmla="*/ 2147483647 w 53"/>
              <a:gd name="T1" fmla="*/ 2147483647 h 64"/>
              <a:gd name="T2" fmla="*/ 2147483647 w 53"/>
              <a:gd name="T3" fmla="*/ 2147483647 h 64"/>
              <a:gd name="T4" fmla="*/ 2147483647 w 53"/>
              <a:gd name="T5" fmla="*/ 0 h 64"/>
              <a:gd name="T6" fmla="*/ 0 w 53"/>
              <a:gd name="T7" fmla="*/ 2147483647 h 64"/>
              <a:gd name="T8" fmla="*/ 2147483647 w 53"/>
              <a:gd name="T9" fmla="*/ 2147483647 h 64"/>
              <a:gd name="T10" fmla="*/ 2147483647 w 53"/>
              <a:gd name="T11" fmla="*/ 2147483647 h 64"/>
              <a:gd name="T12" fmla="*/ 2147483647 w 53"/>
              <a:gd name="T13" fmla="*/ 2147483647 h 64"/>
              <a:gd name="T14" fmla="*/ 0 60000 65536"/>
              <a:gd name="T15" fmla="*/ 0 60000 65536"/>
              <a:gd name="T16" fmla="*/ 0 60000 65536"/>
              <a:gd name="T17" fmla="*/ 0 60000 65536"/>
              <a:gd name="T18" fmla="*/ 0 60000 65536"/>
              <a:gd name="T19" fmla="*/ 0 60000 65536"/>
              <a:gd name="T20" fmla="*/ 0 60000 65536"/>
              <a:gd name="T21" fmla="*/ 0 w 53"/>
              <a:gd name="T22" fmla="*/ 0 h 64"/>
              <a:gd name="T23" fmla="*/ 53 w 53"/>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64">
                <a:moveTo>
                  <a:pt x="53" y="8"/>
                </a:moveTo>
                <a:lnTo>
                  <a:pt x="52" y="7"/>
                </a:lnTo>
                <a:lnTo>
                  <a:pt x="9" y="0"/>
                </a:lnTo>
                <a:lnTo>
                  <a:pt x="0" y="57"/>
                </a:lnTo>
                <a:lnTo>
                  <a:pt x="43" y="64"/>
                </a:lnTo>
                <a:lnTo>
                  <a:pt x="42" y="63"/>
                </a:lnTo>
                <a:lnTo>
                  <a:pt x="53" y="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8" name="Freeform 170"/>
          <p:cNvSpPr>
            <a:spLocks/>
          </p:cNvSpPr>
          <p:nvPr/>
        </p:nvSpPr>
        <p:spPr bwMode="auto">
          <a:xfrm>
            <a:off x="9254729" y="5980114"/>
            <a:ext cx="53578" cy="52387"/>
          </a:xfrm>
          <a:custGeom>
            <a:avLst/>
            <a:gdLst>
              <a:gd name="T0" fmla="*/ 2147483647 w 58"/>
              <a:gd name="T1" fmla="*/ 2147483647 h 64"/>
              <a:gd name="T2" fmla="*/ 2147483647 w 58"/>
              <a:gd name="T3" fmla="*/ 2147483647 h 64"/>
              <a:gd name="T4" fmla="*/ 2147483647 w 58"/>
              <a:gd name="T5" fmla="*/ 0 h 64"/>
              <a:gd name="T6" fmla="*/ 0 w 58"/>
              <a:gd name="T7" fmla="*/ 2147483647 h 64"/>
              <a:gd name="T8" fmla="*/ 2147483647 w 58"/>
              <a:gd name="T9" fmla="*/ 2147483647 h 64"/>
              <a:gd name="T10" fmla="*/ 2147483647 w 58"/>
              <a:gd name="T11" fmla="*/ 2147483647 h 64"/>
              <a:gd name="T12" fmla="*/ 2147483647 w 58"/>
              <a:gd name="T13" fmla="*/ 2147483647 h 64"/>
              <a:gd name="T14" fmla="*/ 0 60000 65536"/>
              <a:gd name="T15" fmla="*/ 0 60000 65536"/>
              <a:gd name="T16" fmla="*/ 0 60000 65536"/>
              <a:gd name="T17" fmla="*/ 0 60000 65536"/>
              <a:gd name="T18" fmla="*/ 0 60000 65536"/>
              <a:gd name="T19" fmla="*/ 0 60000 65536"/>
              <a:gd name="T20" fmla="*/ 0 60000 65536"/>
              <a:gd name="T21" fmla="*/ 0 w 58"/>
              <a:gd name="T22" fmla="*/ 0 h 64"/>
              <a:gd name="T23" fmla="*/ 58 w 58"/>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64">
                <a:moveTo>
                  <a:pt x="58" y="9"/>
                </a:moveTo>
                <a:lnTo>
                  <a:pt x="56" y="9"/>
                </a:lnTo>
                <a:lnTo>
                  <a:pt x="11" y="0"/>
                </a:lnTo>
                <a:lnTo>
                  <a:pt x="0" y="55"/>
                </a:lnTo>
                <a:lnTo>
                  <a:pt x="45" y="64"/>
                </a:lnTo>
                <a:lnTo>
                  <a:pt x="42" y="64"/>
                </a:lnTo>
                <a:lnTo>
                  <a:pt x="58"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79" name="Freeform 171"/>
          <p:cNvSpPr>
            <a:spLocks/>
          </p:cNvSpPr>
          <p:nvPr/>
        </p:nvSpPr>
        <p:spPr bwMode="auto">
          <a:xfrm>
            <a:off x="9294019" y="5988050"/>
            <a:ext cx="50006" cy="52388"/>
          </a:xfrm>
          <a:custGeom>
            <a:avLst/>
            <a:gdLst>
              <a:gd name="T0" fmla="*/ 2147483647 w 57"/>
              <a:gd name="T1" fmla="*/ 2147483647 h 67"/>
              <a:gd name="T2" fmla="*/ 2147483647 w 57"/>
              <a:gd name="T3" fmla="*/ 2147483647 h 67"/>
              <a:gd name="T4" fmla="*/ 2147483647 w 57"/>
              <a:gd name="T5" fmla="*/ 0 h 67"/>
              <a:gd name="T6" fmla="*/ 0 w 57"/>
              <a:gd name="T7" fmla="*/ 2147483647 h 67"/>
              <a:gd name="T8" fmla="*/ 2147483647 w 57"/>
              <a:gd name="T9" fmla="*/ 2147483647 h 67"/>
              <a:gd name="T10" fmla="*/ 2147483647 w 57"/>
              <a:gd name="T11" fmla="*/ 2147483647 h 67"/>
              <a:gd name="T12" fmla="*/ 2147483647 w 57"/>
              <a:gd name="T13" fmla="*/ 2147483647 h 67"/>
              <a:gd name="T14" fmla="*/ 0 60000 65536"/>
              <a:gd name="T15" fmla="*/ 0 60000 65536"/>
              <a:gd name="T16" fmla="*/ 0 60000 65536"/>
              <a:gd name="T17" fmla="*/ 0 60000 65536"/>
              <a:gd name="T18" fmla="*/ 0 60000 65536"/>
              <a:gd name="T19" fmla="*/ 0 60000 65536"/>
              <a:gd name="T20" fmla="*/ 0 60000 65536"/>
              <a:gd name="T21" fmla="*/ 0 w 57"/>
              <a:gd name="T22" fmla="*/ 0 h 67"/>
              <a:gd name="T23" fmla="*/ 57 w 5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67">
                <a:moveTo>
                  <a:pt x="56" y="11"/>
                </a:moveTo>
                <a:lnTo>
                  <a:pt x="57" y="11"/>
                </a:lnTo>
                <a:lnTo>
                  <a:pt x="16" y="0"/>
                </a:lnTo>
                <a:lnTo>
                  <a:pt x="0" y="55"/>
                </a:lnTo>
                <a:lnTo>
                  <a:pt x="41" y="67"/>
                </a:lnTo>
                <a:lnTo>
                  <a:pt x="42" y="67"/>
                </a:lnTo>
                <a:lnTo>
                  <a:pt x="56" y="1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0" name="Freeform 172"/>
          <p:cNvSpPr>
            <a:spLocks/>
          </p:cNvSpPr>
          <p:nvPr/>
        </p:nvSpPr>
        <p:spPr bwMode="auto">
          <a:xfrm>
            <a:off x="9329738" y="5997575"/>
            <a:ext cx="50006" cy="52388"/>
          </a:xfrm>
          <a:custGeom>
            <a:avLst/>
            <a:gdLst>
              <a:gd name="T0" fmla="*/ 2147483647 w 55"/>
              <a:gd name="T1" fmla="*/ 2147483647 h 67"/>
              <a:gd name="T2" fmla="*/ 2147483647 w 55"/>
              <a:gd name="T3" fmla="*/ 2147483647 h 67"/>
              <a:gd name="T4" fmla="*/ 2147483647 w 55"/>
              <a:gd name="T5" fmla="*/ 0 h 67"/>
              <a:gd name="T6" fmla="*/ 0 w 55"/>
              <a:gd name="T7" fmla="*/ 2147483647 h 67"/>
              <a:gd name="T8" fmla="*/ 2147483647 w 55"/>
              <a:gd name="T9" fmla="*/ 2147483647 h 67"/>
              <a:gd name="T10" fmla="*/ 2147483647 w 55"/>
              <a:gd name="T11" fmla="*/ 2147483647 h 67"/>
              <a:gd name="T12" fmla="*/ 2147483647 w 55"/>
              <a:gd name="T13" fmla="*/ 2147483647 h 67"/>
              <a:gd name="T14" fmla="*/ 0 60000 65536"/>
              <a:gd name="T15" fmla="*/ 0 60000 65536"/>
              <a:gd name="T16" fmla="*/ 0 60000 65536"/>
              <a:gd name="T17" fmla="*/ 0 60000 65536"/>
              <a:gd name="T18" fmla="*/ 0 60000 65536"/>
              <a:gd name="T19" fmla="*/ 0 60000 65536"/>
              <a:gd name="T20" fmla="*/ 0 60000 65536"/>
              <a:gd name="T21" fmla="*/ 0 w 55"/>
              <a:gd name="T22" fmla="*/ 0 h 67"/>
              <a:gd name="T23" fmla="*/ 55 w 55"/>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67">
                <a:moveTo>
                  <a:pt x="53" y="10"/>
                </a:moveTo>
                <a:lnTo>
                  <a:pt x="55" y="11"/>
                </a:lnTo>
                <a:lnTo>
                  <a:pt x="14" y="0"/>
                </a:lnTo>
                <a:lnTo>
                  <a:pt x="0" y="56"/>
                </a:lnTo>
                <a:lnTo>
                  <a:pt x="41" y="66"/>
                </a:lnTo>
                <a:lnTo>
                  <a:pt x="44" y="67"/>
                </a:lnTo>
                <a:lnTo>
                  <a:pt x="53"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1" name="Freeform 173"/>
          <p:cNvSpPr>
            <a:spLocks/>
          </p:cNvSpPr>
          <p:nvPr/>
        </p:nvSpPr>
        <p:spPr bwMode="auto">
          <a:xfrm>
            <a:off x="9369028" y="6003925"/>
            <a:ext cx="51793" cy="52388"/>
          </a:xfrm>
          <a:custGeom>
            <a:avLst/>
            <a:gdLst>
              <a:gd name="T0" fmla="*/ 2147483647 w 56"/>
              <a:gd name="T1" fmla="*/ 2147483647 h 64"/>
              <a:gd name="T2" fmla="*/ 2147483647 w 56"/>
              <a:gd name="T3" fmla="*/ 2147483647 h 64"/>
              <a:gd name="T4" fmla="*/ 2147483647 w 56"/>
              <a:gd name="T5" fmla="*/ 0 h 64"/>
              <a:gd name="T6" fmla="*/ 0 w 56"/>
              <a:gd name="T7" fmla="*/ 2147483647 h 64"/>
              <a:gd name="T8" fmla="*/ 2147483647 w 56"/>
              <a:gd name="T9" fmla="*/ 2147483647 h 64"/>
              <a:gd name="T10" fmla="*/ 2147483647 w 56"/>
              <a:gd name="T11" fmla="*/ 2147483647 h 64"/>
              <a:gd name="T12" fmla="*/ 2147483647 w 56"/>
              <a:gd name="T13" fmla="*/ 2147483647 h 64"/>
              <a:gd name="T14" fmla="*/ 0 60000 65536"/>
              <a:gd name="T15" fmla="*/ 0 60000 65536"/>
              <a:gd name="T16" fmla="*/ 0 60000 65536"/>
              <a:gd name="T17" fmla="*/ 0 60000 65536"/>
              <a:gd name="T18" fmla="*/ 0 60000 65536"/>
              <a:gd name="T19" fmla="*/ 0 60000 65536"/>
              <a:gd name="T20" fmla="*/ 0 60000 65536"/>
              <a:gd name="T21" fmla="*/ 0 w 56"/>
              <a:gd name="T22" fmla="*/ 0 h 64"/>
              <a:gd name="T23" fmla="*/ 56 w 56"/>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64">
                <a:moveTo>
                  <a:pt x="56" y="8"/>
                </a:moveTo>
                <a:lnTo>
                  <a:pt x="54" y="7"/>
                </a:lnTo>
                <a:lnTo>
                  <a:pt x="9" y="0"/>
                </a:lnTo>
                <a:lnTo>
                  <a:pt x="0" y="57"/>
                </a:lnTo>
                <a:lnTo>
                  <a:pt x="45" y="64"/>
                </a:lnTo>
                <a:lnTo>
                  <a:pt x="42" y="63"/>
                </a:lnTo>
                <a:lnTo>
                  <a:pt x="56" y="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2" name="Freeform 174"/>
          <p:cNvSpPr>
            <a:spLocks/>
          </p:cNvSpPr>
          <p:nvPr/>
        </p:nvSpPr>
        <p:spPr bwMode="auto">
          <a:xfrm>
            <a:off x="9408319" y="6010276"/>
            <a:ext cx="50006" cy="53975"/>
          </a:xfrm>
          <a:custGeom>
            <a:avLst/>
            <a:gdLst>
              <a:gd name="T0" fmla="*/ 2147483647 w 57"/>
              <a:gd name="T1" fmla="*/ 2147483647 h 67"/>
              <a:gd name="T2" fmla="*/ 2147483647 w 57"/>
              <a:gd name="T3" fmla="*/ 2147483647 h 67"/>
              <a:gd name="T4" fmla="*/ 2147483647 w 57"/>
              <a:gd name="T5" fmla="*/ 0 h 67"/>
              <a:gd name="T6" fmla="*/ 0 w 57"/>
              <a:gd name="T7" fmla="*/ 2147483647 h 67"/>
              <a:gd name="T8" fmla="*/ 2147483647 w 57"/>
              <a:gd name="T9" fmla="*/ 2147483647 h 67"/>
              <a:gd name="T10" fmla="*/ 2147483647 w 57"/>
              <a:gd name="T11" fmla="*/ 2147483647 h 67"/>
              <a:gd name="T12" fmla="*/ 2147483647 w 57"/>
              <a:gd name="T13" fmla="*/ 2147483647 h 67"/>
              <a:gd name="T14" fmla="*/ 0 60000 65536"/>
              <a:gd name="T15" fmla="*/ 0 60000 65536"/>
              <a:gd name="T16" fmla="*/ 0 60000 65536"/>
              <a:gd name="T17" fmla="*/ 0 60000 65536"/>
              <a:gd name="T18" fmla="*/ 0 60000 65536"/>
              <a:gd name="T19" fmla="*/ 0 60000 65536"/>
              <a:gd name="T20" fmla="*/ 0 60000 65536"/>
              <a:gd name="T21" fmla="*/ 0 w 57"/>
              <a:gd name="T22" fmla="*/ 0 h 67"/>
              <a:gd name="T23" fmla="*/ 57 w 5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67">
                <a:moveTo>
                  <a:pt x="57" y="11"/>
                </a:moveTo>
                <a:lnTo>
                  <a:pt x="57" y="11"/>
                </a:lnTo>
                <a:lnTo>
                  <a:pt x="14" y="0"/>
                </a:lnTo>
                <a:lnTo>
                  <a:pt x="0" y="55"/>
                </a:lnTo>
                <a:lnTo>
                  <a:pt x="43" y="67"/>
                </a:lnTo>
                <a:lnTo>
                  <a:pt x="57" y="1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3" name="Freeform 175"/>
          <p:cNvSpPr>
            <a:spLocks/>
          </p:cNvSpPr>
          <p:nvPr/>
        </p:nvSpPr>
        <p:spPr bwMode="auto">
          <a:xfrm>
            <a:off x="9445824" y="6019800"/>
            <a:ext cx="48220" cy="50800"/>
          </a:xfrm>
          <a:custGeom>
            <a:avLst/>
            <a:gdLst>
              <a:gd name="T0" fmla="*/ 2147483647 w 54"/>
              <a:gd name="T1" fmla="*/ 2147483647 h 65"/>
              <a:gd name="T2" fmla="*/ 2147483647 w 54"/>
              <a:gd name="T3" fmla="*/ 2147483647 h 65"/>
              <a:gd name="T4" fmla="*/ 2147483647 w 54"/>
              <a:gd name="T5" fmla="*/ 0 h 65"/>
              <a:gd name="T6" fmla="*/ 0 w 54"/>
              <a:gd name="T7" fmla="*/ 2147483647 h 65"/>
              <a:gd name="T8" fmla="*/ 2147483647 w 54"/>
              <a:gd name="T9" fmla="*/ 2147483647 h 65"/>
              <a:gd name="T10" fmla="*/ 2147483647 w 54"/>
              <a:gd name="T11" fmla="*/ 2147483647 h 65"/>
              <a:gd name="T12" fmla="*/ 2147483647 w 54"/>
              <a:gd name="T13" fmla="*/ 2147483647 h 65"/>
              <a:gd name="T14" fmla="*/ 0 60000 65536"/>
              <a:gd name="T15" fmla="*/ 0 60000 65536"/>
              <a:gd name="T16" fmla="*/ 0 60000 65536"/>
              <a:gd name="T17" fmla="*/ 0 60000 65536"/>
              <a:gd name="T18" fmla="*/ 0 60000 65536"/>
              <a:gd name="T19" fmla="*/ 0 60000 65536"/>
              <a:gd name="T20" fmla="*/ 0 60000 65536"/>
              <a:gd name="T21" fmla="*/ 0 w 54"/>
              <a:gd name="T22" fmla="*/ 0 h 65"/>
              <a:gd name="T23" fmla="*/ 54 w 54"/>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65">
                <a:moveTo>
                  <a:pt x="54" y="9"/>
                </a:moveTo>
                <a:lnTo>
                  <a:pt x="54" y="9"/>
                </a:lnTo>
                <a:lnTo>
                  <a:pt x="14" y="0"/>
                </a:lnTo>
                <a:lnTo>
                  <a:pt x="0" y="56"/>
                </a:lnTo>
                <a:lnTo>
                  <a:pt x="40" y="65"/>
                </a:lnTo>
                <a:lnTo>
                  <a:pt x="54"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4" name="Freeform 176"/>
          <p:cNvSpPr>
            <a:spLocks/>
          </p:cNvSpPr>
          <p:nvPr/>
        </p:nvSpPr>
        <p:spPr bwMode="auto">
          <a:xfrm>
            <a:off x="9481543" y="6027739"/>
            <a:ext cx="51792" cy="52387"/>
          </a:xfrm>
          <a:custGeom>
            <a:avLst/>
            <a:gdLst>
              <a:gd name="T0" fmla="*/ 2147483647 w 58"/>
              <a:gd name="T1" fmla="*/ 2147483647 h 66"/>
              <a:gd name="T2" fmla="*/ 2147483647 w 58"/>
              <a:gd name="T3" fmla="*/ 2147483647 h 66"/>
              <a:gd name="T4" fmla="*/ 2147483647 w 58"/>
              <a:gd name="T5" fmla="*/ 0 h 66"/>
              <a:gd name="T6" fmla="*/ 0 w 58"/>
              <a:gd name="T7" fmla="*/ 2147483647 h 66"/>
              <a:gd name="T8" fmla="*/ 2147483647 w 58"/>
              <a:gd name="T9" fmla="*/ 2147483647 h 66"/>
              <a:gd name="T10" fmla="*/ 2147483647 w 58"/>
              <a:gd name="T11" fmla="*/ 2147483647 h 66"/>
              <a:gd name="T12" fmla="*/ 2147483647 w 58"/>
              <a:gd name="T13" fmla="*/ 2147483647 h 66"/>
              <a:gd name="T14" fmla="*/ 0 60000 65536"/>
              <a:gd name="T15" fmla="*/ 0 60000 65536"/>
              <a:gd name="T16" fmla="*/ 0 60000 65536"/>
              <a:gd name="T17" fmla="*/ 0 60000 65536"/>
              <a:gd name="T18" fmla="*/ 0 60000 65536"/>
              <a:gd name="T19" fmla="*/ 0 60000 65536"/>
              <a:gd name="T20" fmla="*/ 0 60000 65536"/>
              <a:gd name="T21" fmla="*/ 0 w 58"/>
              <a:gd name="T22" fmla="*/ 0 h 66"/>
              <a:gd name="T23" fmla="*/ 58 w 58"/>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66">
                <a:moveTo>
                  <a:pt x="58" y="11"/>
                </a:moveTo>
                <a:lnTo>
                  <a:pt x="55" y="11"/>
                </a:lnTo>
                <a:lnTo>
                  <a:pt x="14" y="0"/>
                </a:lnTo>
                <a:lnTo>
                  <a:pt x="0" y="56"/>
                </a:lnTo>
                <a:lnTo>
                  <a:pt x="42" y="66"/>
                </a:lnTo>
                <a:lnTo>
                  <a:pt x="39" y="66"/>
                </a:lnTo>
                <a:lnTo>
                  <a:pt x="58" y="1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5" name="Freeform 177"/>
          <p:cNvSpPr>
            <a:spLocks/>
          </p:cNvSpPr>
          <p:nvPr/>
        </p:nvSpPr>
        <p:spPr bwMode="auto">
          <a:xfrm>
            <a:off x="9517261" y="6035675"/>
            <a:ext cx="55364" cy="57150"/>
          </a:xfrm>
          <a:custGeom>
            <a:avLst/>
            <a:gdLst>
              <a:gd name="T0" fmla="*/ 2147483647 w 64"/>
              <a:gd name="T1" fmla="*/ 2147483647 h 71"/>
              <a:gd name="T2" fmla="*/ 2147483647 w 64"/>
              <a:gd name="T3" fmla="*/ 2147483647 h 71"/>
              <a:gd name="T4" fmla="*/ 2147483647 w 64"/>
              <a:gd name="T5" fmla="*/ 0 h 71"/>
              <a:gd name="T6" fmla="*/ 0 w 64"/>
              <a:gd name="T7" fmla="*/ 2147483647 h 71"/>
              <a:gd name="T8" fmla="*/ 2147483647 w 64"/>
              <a:gd name="T9" fmla="*/ 2147483647 h 71"/>
              <a:gd name="T10" fmla="*/ 2147483647 w 64"/>
              <a:gd name="T11" fmla="*/ 2147483647 h 71"/>
              <a:gd name="T12" fmla="*/ 2147483647 w 64"/>
              <a:gd name="T13" fmla="*/ 2147483647 h 71"/>
              <a:gd name="T14" fmla="*/ 0 60000 65536"/>
              <a:gd name="T15" fmla="*/ 0 60000 65536"/>
              <a:gd name="T16" fmla="*/ 0 60000 65536"/>
              <a:gd name="T17" fmla="*/ 0 60000 65536"/>
              <a:gd name="T18" fmla="*/ 0 60000 65536"/>
              <a:gd name="T19" fmla="*/ 0 60000 65536"/>
              <a:gd name="T20" fmla="*/ 0 60000 65536"/>
              <a:gd name="T21" fmla="*/ 0 w 64"/>
              <a:gd name="T22" fmla="*/ 0 h 71"/>
              <a:gd name="T23" fmla="*/ 64 w 64"/>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71">
                <a:moveTo>
                  <a:pt x="64" y="16"/>
                </a:moveTo>
                <a:lnTo>
                  <a:pt x="64" y="16"/>
                </a:lnTo>
                <a:lnTo>
                  <a:pt x="19" y="0"/>
                </a:lnTo>
                <a:lnTo>
                  <a:pt x="0" y="55"/>
                </a:lnTo>
                <a:lnTo>
                  <a:pt x="45" y="71"/>
                </a:lnTo>
                <a:lnTo>
                  <a:pt x="64" y="1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6" name="Freeform 178"/>
          <p:cNvSpPr>
            <a:spLocks/>
          </p:cNvSpPr>
          <p:nvPr/>
        </p:nvSpPr>
        <p:spPr bwMode="auto">
          <a:xfrm>
            <a:off x="9556552" y="6048376"/>
            <a:ext cx="55364" cy="55563"/>
          </a:xfrm>
          <a:custGeom>
            <a:avLst/>
            <a:gdLst>
              <a:gd name="T0" fmla="*/ 2147483647 w 63"/>
              <a:gd name="T1" fmla="*/ 2147483647 h 70"/>
              <a:gd name="T2" fmla="*/ 2147483647 w 63"/>
              <a:gd name="T3" fmla="*/ 2147483647 h 70"/>
              <a:gd name="T4" fmla="*/ 2147483647 w 63"/>
              <a:gd name="T5" fmla="*/ 0 h 70"/>
              <a:gd name="T6" fmla="*/ 0 w 63"/>
              <a:gd name="T7" fmla="*/ 2147483647 h 70"/>
              <a:gd name="T8" fmla="*/ 2147483647 w 63"/>
              <a:gd name="T9" fmla="*/ 2147483647 h 70"/>
              <a:gd name="T10" fmla="*/ 2147483647 w 63"/>
              <a:gd name="T11" fmla="*/ 2147483647 h 70"/>
              <a:gd name="T12" fmla="*/ 2147483647 w 63"/>
              <a:gd name="T13" fmla="*/ 2147483647 h 70"/>
              <a:gd name="T14" fmla="*/ 0 60000 65536"/>
              <a:gd name="T15" fmla="*/ 0 60000 65536"/>
              <a:gd name="T16" fmla="*/ 0 60000 65536"/>
              <a:gd name="T17" fmla="*/ 0 60000 65536"/>
              <a:gd name="T18" fmla="*/ 0 60000 65536"/>
              <a:gd name="T19" fmla="*/ 0 60000 65536"/>
              <a:gd name="T20" fmla="*/ 0 60000 65536"/>
              <a:gd name="T21" fmla="*/ 0 w 63"/>
              <a:gd name="T22" fmla="*/ 0 h 70"/>
              <a:gd name="T23" fmla="*/ 63 w 63"/>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70">
                <a:moveTo>
                  <a:pt x="60" y="15"/>
                </a:moveTo>
                <a:lnTo>
                  <a:pt x="63" y="15"/>
                </a:lnTo>
                <a:lnTo>
                  <a:pt x="19" y="0"/>
                </a:lnTo>
                <a:lnTo>
                  <a:pt x="0" y="55"/>
                </a:lnTo>
                <a:lnTo>
                  <a:pt x="44" y="70"/>
                </a:lnTo>
                <a:lnTo>
                  <a:pt x="46" y="70"/>
                </a:lnTo>
                <a:lnTo>
                  <a:pt x="60"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7" name="Freeform 179"/>
          <p:cNvSpPr>
            <a:spLocks/>
          </p:cNvSpPr>
          <p:nvPr/>
        </p:nvSpPr>
        <p:spPr bwMode="auto">
          <a:xfrm>
            <a:off x="9597628" y="6059489"/>
            <a:ext cx="50006" cy="53975"/>
          </a:xfrm>
          <a:custGeom>
            <a:avLst/>
            <a:gdLst>
              <a:gd name="T0" fmla="*/ 2147483647 w 57"/>
              <a:gd name="T1" fmla="*/ 2147483647 h 67"/>
              <a:gd name="T2" fmla="*/ 2147483647 w 57"/>
              <a:gd name="T3" fmla="*/ 2147483647 h 67"/>
              <a:gd name="T4" fmla="*/ 2147483647 w 57"/>
              <a:gd name="T5" fmla="*/ 0 h 67"/>
              <a:gd name="T6" fmla="*/ 0 w 57"/>
              <a:gd name="T7" fmla="*/ 2147483647 h 67"/>
              <a:gd name="T8" fmla="*/ 2147483647 w 57"/>
              <a:gd name="T9" fmla="*/ 2147483647 h 67"/>
              <a:gd name="T10" fmla="*/ 2147483647 w 57"/>
              <a:gd name="T11" fmla="*/ 2147483647 h 67"/>
              <a:gd name="T12" fmla="*/ 2147483647 w 57"/>
              <a:gd name="T13" fmla="*/ 2147483647 h 67"/>
              <a:gd name="T14" fmla="*/ 0 60000 65536"/>
              <a:gd name="T15" fmla="*/ 0 60000 65536"/>
              <a:gd name="T16" fmla="*/ 0 60000 65536"/>
              <a:gd name="T17" fmla="*/ 0 60000 65536"/>
              <a:gd name="T18" fmla="*/ 0 60000 65536"/>
              <a:gd name="T19" fmla="*/ 0 60000 65536"/>
              <a:gd name="T20" fmla="*/ 0 60000 65536"/>
              <a:gd name="T21" fmla="*/ 0 w 57"/>
              <a:gd name="T22" fmla="*/ 0 h 67"/>
              <a:gd name="T23" fmla="*/ 57 w 5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67">
                <a:moveTo>
                  <a:pt x="52" y="9"/>
                </a:moveTo>
                <a:lnTo>
                  <a:pt x="57" y="10"/>
                </a:lnTo>
                <a:lnTo>
                  <a:pt x="14" y="0"/>
                </a:lnTo>
                <a:lnTo>
                  <a:pt x="0" y="55"/>
                </a:lnTo>
                <a:lnTo>
                  <a:pt x="43" y="66"/>
                </a:lnTo>
                <a:lnTo>
                  <a:pt x="48" y="67"/>
                </a:lnTo>
                <a:lnTo>
                  <a:pt x="52"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8" name="Freeform 180"/>
          <p:cNvSpPr>
            <a:spLocks/>
          </p:cNvSpPr>
          <p:nvPr/>
        </p:nvSpPr>
        <p:spPr bwMode="auto">
          <a:xfrm>
            <a:off x="9640491" y="6067426"/>
            <a:ext cx="39291" cy="49213"/>
          </a:xfrm>
          <a:custGeom>
            <a:avLst/>
            <a:gdLst>
              <a:gd name="T0" fmla="*/ 2147483647 w 45"/>
              <a:gd name="T1" fmla="*/ 2100385830 h 61"/>
              <a:gd name="T2" fmla="*/ 2147483647 w 45"/>
              <a:gd name="T3" fmla="*/ 2100385830 h 61"/>
              <a:gd name="T4" fmla="*/ 1869689696 w 45"/>
              <a:gd name="T5" fmla="*/ 0 h 61"/>
              <a:gd name="T6" fmla="*/ 0 w 45"/>
              <a:gd name="T7" fmla="*/ 2147483647 h 61"/>
              <a:gd name="T8" fmla="*/ 2147483647 w 45"/>
              <a:gd name="T9" fmla="*/ 2147483647 h 61"/>
              <a:gd name="T10" fmla="*/ 2147483647 w 45"/>
              <a:gd name="T11" fmla="*/ 2147483647 h 61"/>
              <a:gd name="T12" fmla="*/ 2147483647 w 45"/>
              <a:gd name="T13" fmla="*/ 2100385830 h 61"/>
              <a:gd name="T14" fmla="*/ 0 60000 65536"/>
              <a:gd name="T15" fmla="*/ 0 60000 65536"/>
              <a:gd name="T16" fmla="*/ 0 60000 65536"/>
              <a:gd name="T17" fmla="*/ 0 60000 65536"/>
              <a:gd name="T18" fmla="*/ 0 60000 65536"/>
              <a:gd name="T19" fmla="*/ 0 60000 65536"/>
              <a:gd name="T20" fmla="*/ 0 60000 65536"/>
              <a:gd name="T21" fmla="*/ 0 w 45"/>
              <a:gd name="T22" fmla="*/ 0 h 61"/>
              <a:gd name="T23" fmla="*/ 45 w 45"/>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61">
                <a:moveTo>
                  <a:pt x="41" y="4"/>
                </a:moveTo>
                <a:lnTo>
                  <a:pt x="45" y="4"/>
                </a:lnTo>
                <a:lnTo>
                  <a:pt x="4" y="0"/>
                </a:lnTo>
                <a:lnTo>
                  <a:pt x="0" y="58"/>
                </a:lnTo>
                <a:lnTo>
                  <a:pt x="40" y="61"/>
                </a:lnTo>
                <a:lnTo>
                  <a:pt x="43" y="61"/>
                </a:lnTo>
                <a:lnTo>
                  <a:pt x="41" y="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89" name="Freeform 181"/>
          <p:cNvSpPr>
            <a:spLocks/>
          </p:cNvSpPr>
          <p:nvPr/>
        </p:nvSpPr>
        <p:spPr bwMode="auto">
          <a:xfrm>
            <a:off x="9677996" y="6069014"/>
            <a:ext cx="39291" cy="47625"/>
          </a:xfrm>
          <a:custGeom>
            <a:avLst/>
            <a:gdLst>
              <a:gd name="T0" fmla="*/ 2147483647 w 45"/>
              <a:gd name="T1" fmla="*/ 0 h 59"/>
              <a:gd name="T2" fmla="*/ 2147483647 w 45"/>
              <a:gd name="T3" fmla="*/ 0 h 59"/>
              <a:gd name="T4" fmla="*/ 0 w 45"/>
              <a:gd name="T5" fmla="*/ 1051645564 h 59"/>
              <a:gd name="T6" fmla="*/ 934844460 w 45"/>
              <a:gd name="T7" fmla="*/ 2147483647 h 59"/>
              <a:gd name="T8" fmla="*/ 2147483647 w 45"/>
              <a:gd name="T9" fmla="*/ 2147483647 h 59"/>
              <a:gd name="T10" fmla="*/ 2147483647 w 45"/>
              <a:gd name="T11" fmla="*/ 2147483647 h 59"/>
              <a:gd name="T12" fmla="*/ 2147483647 w 45"/>
              <a:gd name="T13" fmla="*/ 0 h 59"/>
              <a:gd name="T14" fmla="*/ 0 60000 65536"/>
              <a:gd name="T15" fmla="*/ 0 60000 65536"/>
              <a:gd name="T16" fmla="*/ 0 60000 65536"/>
              <a:gd name="T17" fmla="*/ 0 60000 65536"/>
              <a:gd name="T18" fmla="*/ 0 60000 65536"/>
              <a:gd name="T19" fmla="*/ 0 60000 65536"/>
              <a:gd name="T20" fmla="*/ 0 60000 65536"/>
              <a:gd name="T21" fmla="*/ 0 w 45"/>
              <a:gd name="T22" fmla="*/ 0 h 59"/>
              <a:gd name="T23" fmla="*/ 45 w 45"/>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59">
                <a:moveTo>
                  <a:pt x="44" y="0"/>
                </a:moveTo>
                <a:lnTo>
                  <a:pt x="43" y="0"/>
                </a:lnTo>
                <a:lnTo>
                  <a:pt x="0" y="2"/>
                </a:lnTo>
                <a:lnTo>
                  <a:pt x="2" y="59"/>
                </a:lnTo>
                <a:lnTo>
                  <a:pt x="45" y="58"/>
                </a:lnTo>
                <a:lnTo>
                  <a:pt x="44" y="58"/>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0" name="Freeform 182"/>
          <p:cNvSpPr>
            <a:spLocks/>
          </p:cNvSpPr>
          <p:nvPr/>
        </p:nvSpPr>
        <p:spPr bwMode="auto">
          <a:xfrm>
            <a:off x="9715500" y="6069014"/>
            <a:ext cx="39291" cy="46037"/>
          </a:xfrm>
          <a:custGeom>
            <a:avLst/>
            <a:gdLst>
              <a:gd name="T0" fmla="*/ 2147483647 w 44"/>
              <a:gd name="T1" fmla="*/ 0 h 58"/>
              <a:gd name="T2" fmla="*/ 2147483647 w 44"/>
              <a:gd name="T3" fmla="*/ 0 h 58"/>
              <a:gd name="T4" fmla="*/ 0 w 44"/>
              <a:gd name="T5" fmla="*/ 0 h 58"/>
              <a:gd name="T6" fmla="*/ 0 w 44"/>
              <a:gd name="T7" fmla="*/ 2147483647 h 58"/>
              <a:gd name="T8" fmla="*/ 2147483647 w 44"/>
              <a:gd name="T9" fmla="*/ 2147483647 h 58"/>
              <a:gd name="T10" fmla="*/ 2147483647 w 44"/>
              <a:gd name="T11" fmla="*/ 2147483647 h 58"/>
              <a:gd name="T12" fmla="*/ 2147483647 w 44"/>
              <a:gd name="T13" fmla="*/ 0 h 58"/>
              <a:gd name="T14" fmla="*/ 0 60000 65536"/>
              <a:gd name="T15" fmla="*/ 0 60000 65536"/>
              <a:gd name="T16" fmla="*/ 0 60000 65536"/>
              <a:gd name="T17" fmla="*/ 0 60000 65536"/>
              <a:gd name="T18" fmla="*/ 0 60000 65536"/>
              <a:gd name="T19" fmla="*/ 0 60000 65536"/>
              <a:gd name="T20" fmla="*/ 0 60000 65536"/>
              <a:gd name="T21" fmla="*/ 0 w 44"/>
              <a:gd name="T22" fmla="*/ 0 h 58"/>
              <a:gd name="T23" fmla="*/ 44 w 44"/>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58">
                <a:moveTo>
                  <a:pt x="44" y="0"/>
                </a:moveTo>
                <a:lnTo>
                  <a:pt x="43" y="0"/>
                </a:lnTo>
                <a:lnTo>
                  <a:pt x="0" y="0"/>
                </a:lnTo>
                <a:lnTo>
                  <a:pt x="0" y="58"/>
                </a:lnTo>
                <a:lnTo>
                  <a:pt x="43" y="58"/>
                </a:lnTo>
                <a:lnTo>
                  <a:pt x="41" y="58"/>
                </a:lnTo>
                <a:lnTo>
                  <a:pt x="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1" name="Freeform 183"/>
          <p:cNvSpPr>
            <a:spLocks/>
          </p:cNvSpPr>
          <p:nvPr/>
        </p:nvSpPr>
        <p:spPr bwMode="auto">
          <a:xfrm>
            <a:off x="9753005" y="6069014"/>
            <a:ext cx="41076" cy="47625"/>
          </a:xfrm>
          <a:custGeom>
            <a:avLst/>
            <a:gdLst>
              <a:gd name="T0" fmla="*/ 2147483647 w 45"/>
              <a:gd name="T1" fmla="*/ 2147483647 h 59"/>
              <a:gd name="T2" fmla="*/ 2147483647 w 45"/>
              <a:gd name="T3" fmla="*/ 1051645564 h 59"/>
              <a:gd name="T4" fmla="*/ 1602385105 w 45"/>
              <a:gd name="T5" fmla="*/ 0 h 59"/>
              <a:gd name="T6" fmla="*/ 0 w 45"/>
              <a:gd name="T7" fmla="*/ 2147483647 h 59"/>
              <a:gd name="T8" fmla="*/ 2147483647 w 45"/>
              <a:gd name="T9" fmla="*/ 2147483647 h 59"/>
              <a:gd name="T10" fmla="*/ 2147483647 w 45"/>
              <a:gd name="T11" fmla="*/ 2147483647 h 59"/>
              <a:gd name="T12" fmla="*/ 0 60000 65536"/>
              <a:gd name="T13" fmla="*/ 0 60000 65536"/>
              <a:gd name="T14" fmla="*/ 0 60000 65536"/>
              <a:gd name="T15" fmla="*/ 0 60000 65536"/>
              <a:gd name="T16" fmla="*/ 0 60000 65536"/>
              <a:gd name="T17" fmla="*/ 0 60000 65536"/>
              <a:gd name="T18" fmla="*/ 0 w 45"/>
              <a:gd name="T19" fmla="*/ 0 h 59"/>
              <a:gd name="T20" fmla="*/ 45 w 45"/>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45" h="59">
                <a:moveTo>
                  <a:pt x="44" y="30"/>
                </a:moveTo>
                <a:lnTo>
                  <a:pt x="45" y="2"/>
                </a:lnTo>
                <a:lnTo>
                  <a:pt x="3" y="0"/>
                </a:lnTo>
                <a:lnTo>
                  <a:pt x="0" y="58"/>
                </a:lnTo>
                <a:lnTo>
                  <a:pt x="43" y="59"/>
                </a:lnTo>
                <a:lnTo>
                  <a:pt x="44" y="3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2" name="Freeform 184"/>
          <p:cNvSpPr>
            <a:spLocks noEditPoints="1"/>
          </p:cNvSpPr>
          <p:nvPr/>
        </p:nvSpPr>
        <p:spPr bwMode="auto">
          <a:xfrm>
            <a:off x="6300788" y="3656014"/>
            <a:ext cx="742950" cy="173037"/>
          </a:xfrm>
          <a:custGeom>
            <a:avLst/>
            <a:gdLst>
              <a:gd name="T0" fmla="*/ 2147483647 w 833"/>
              <a:gd name="T1" fmla="*/ 1500114903 h 218"/>
              <a:gd name="T2" fmla="*/ 2147483647 w 833"/>
              <a:gd name="T3" fmla="*/ 2147483647 h 218"/>
              <a:gd name="T4" fmla="*/ 2147483647 w 833"/>
              <a:gd name="T5" fmla="*/ 2147483647 h 218"/>
              <a:gd name="T6" fmla="*/ 2147483647 w 833"/>
              <a:gd name="T7" fmla="*/ 2147483647 h 218"/>
              <a:gd name="T8" fmla="*/ 2147483647 w 833"/>
              <a:gd name="T9" fmla="*/ 2147483647 h 218"/>
              <a:gd name="T10" fmla="*/ 2147483647 w 833"/>
              <a:gd name="T11" fmla="*/ 2147483647 h 218"/>
              <a:gd name="T12" fmla="*/ 2147483647 w 833"/>
              <a:gd name="T13" fmla="*/ 2147483647 h 218"/>
              <a:gd name="T14" fmla="*/ 2147483647 w 833"/>
              <a:gd name="T15" fmla="*/ 2147483647 h 218"/>
              <a:gd name="T16" fmla="*/ 2147483647 w 833"/>
              <a:gd name="T17" fmla="*/ 2147483647 h 218"/>
              <a:gd name="T18" fmla="*/ 2147483647 w 833"/>
              <a:gd name="T19" fmla="*/ 2147483647 h 218"/>
              <a:gd name="T20" fmla="*/ 2147483647 w 833"/>
              <a:gd name="T21" fmla="*/ 2147483647 h 218"/>
              <a:gd name="T22" fmla="*/ 2147483647 w 833"/>
              <a:gd name="T23" fmla="*/ 2147483647 h 218"/>
              <a:gd name="T24" fmla="*/ 2147483647 w 833"/>
              <a:gd name="T25" fmla="*/ 2147483647 h 218"/>
              <a:gd name="T26" fmla="*/ 2147483647 w 833"/>
              <a:gd name="T27" fmla="*/ 2147483647 h 218"/>
              <a:gd name="T28" fmla="*/ 2147483647 w 833"/>
              <a:gd name="T29" fmla="*/ 2147483647 h 218"/>
              <a:gd name="T30" fmla="*/ 2147483647 w 833"/>
              <a:gd name="T31" fmla="*/ 2147483647 h 218"/>
              <a:gd name="T32" fmla="*/ 2147483647 w 833"/>
              <a:gd name="T33" fmla="*/ 2147483647 h 218"/>
              <a:gd name="T34" fmla="*/ 2147483647 w 833"/>
              <a:gd name="T35" fmla="*/ 2147483647 h 218"/>
              <a:gd name="T36" fmla="*/ 2147483647 w 833"/>
              <a:gd name="T37" fmla="*/ 2147483647 h 218"/>
              <a:gd name="T38" fmla="*/ 2147483647 w 833"/>
              <a:gd name="T39" fmla="*/ 2147483647 h 218"/>
              <a:gd name="T40" fmla="*/ 2147483647 w 833"/>
              <a:gd name="T41" fmla="*/ 2147483647 h 218"/>
              <a:gd name="T42" fmla="*/ 2147483647 w 833"/>
              <a:gd name="T43" fmla="*/ 2147483647 h 218"/>
              <a:gd name="T44" fmla="*/ 2147483647 w 833"/>
              <a:gd name="T45" fmla="*/ 2147483647 h 218"/>
              <a:gd name="T46" fmla="*/ 2147483647 w 833"/>
              <a:gd name="T47" fmla="*/ 2147483647 h 218"/>
              <a:gd name="T48" fmla="*/ 2147483647 w 833"/>
              <a:gd name="T49" fmla="*/ 2147483647 h 218"/>
              <a:gd name="T50" fmla="*/ 2147483647 w 833"/>
              <a:gd name="T51" fmla="*/ 2147483647 h 218"/>
              <a:gd name="T52" fmla="*/ 2147483647 w 833"/>
              <a:gd name="T53" fmla="*/ 2147483647 h 218"/>
              <a:gd name="T54" fmla="*/ 2147483647 w 833"/>
              <a:gd name="T55" fmla="*/ 2147483647 h 218"/>
              <a:gd name="T56" fmla="*/ 2147483647 w 833"/>
              <a:gd name="T57" fmla="*/ 2147483647 h 218"/>
              <a:gd name="T58" fmla="*/ 2147483647 w 833"/>
              <a:gd name="T59" fmla="*/ 2147483647 h 218"/>
              <a:gd name="T60" fmla="*/ 2147483647 w 833"/>
              <a:gd name="T61" fmla="*/ 2147483647 h 218"/>
              <a:gd name="T62" fmla="*/ 2147483647 w 833"/>
              <a:gd name="T63" fmla="*/ 2147483647 h 218"/>
              <a:gd name="T64" fmla="*/ 2147483647 w 833"/>
              <a:gd name="T65" fmla="*/ 2147483647 h 218"/>
              <a:gd name="T66" fmla="*/ 2147483647 w 833"/>
              <a:gd name="T67" fmla="*/ 2147483647 h 218"/>
              <a:gd name="T68" fmla="*/ 2147483647 w 833"/>
              <a:gd name="T69" fmla="*/ 2147483647 h 218"/>
              <a:gd name="T70" fmla="*/ 2147483647 w 833"/>
              <a:gd name="T71" fmla="*/ 2147483647 h 218"/>
              <a:gd name="T72" fmla="*/ 2147483647 w 833"/>
              <a:gd name="T73" fmla="*/ 2147483647 h 218"/>
              <a:gd name="T74" fmla="*/ 2147483647 w 833"/>
              <a:gd name="T75" fmla="*/ 2147483647 h 218"/>
              <a:gd name="T76" fmla="*/ 2147483647 w 833"/>
              <a:gd name="T77" fmla="*/ 2147483647 h 218"/>
              <a:gd name="T78" fmla="*/ 2147483647 w 833"/>
              <a:gd name="T79" fmla="*/ 2147483647 h 218"/>
              <a:gd name="T80" fmla="*/ 2147483647 w 833"/>
              <a:gd name="T81" fmla="*/ 2147483647 h 218"/>
              <a:gd name="T82" fmla="*/ 2147483647 w 833"/>
              <a:gd name="T83" fmla="*/ 2147483647 h 218"/>
              <a:gd name="T84" fmla="*/ 2147483647 w 833"/>
              <a:gd name="T85" fmla="*/ 2147483647 h 218"/>
              <a:gd name="T86" fmla="*/ 2147483647 w 833"/>
              <a:gd name="T87" fmla="*/ 2147483647 h 218"/>
              <a:gd name="T88" fmla="*/ 2147483647 w 833"/>
              <a:gd name="T89" fmla="*/ 2147483647 h 218"/>
              <a:gd name="T90" fmla="*/ 2147483647 w 833"/>
              <a:gd name="T91" fmla="*/ 2147483647 h 218"/>
              <a:gd name="T92" fmla="*/ 2147483647 w 833"/>
              <a:gd name="T93" fmla="*/ 2147483647 h 218"/>
              <a:gd name="T94" fmla="*/ 2147483647 w 833"/>
              <a:gd name="T95" fmla="*/ 2147483647 h 218"/>
              <a:gd name="T96" fmla="*/ 2147483647 w 833"/>
              <a:gd name="T97" fmla="*/ 2147483647 h 218"/>
              <a:gd name="T98" fmla="*/ 2147483647 w 833"/>
              <a:gd name="T99" fmla="*/ 2147483647 h 218"/>
              <a:gd name="T100" fmla="*/ 2147483647 w 833"/>
              <a:gd name="T101" fmla="*/ 2147483647 h 218"/>
              <a:gd name="T102" fmla="*/ 2147483647 w 833"/>
              <a:gd name="T103" fmla="*/ 2147483647 h 218"/>
              <a:gd name="T104" fmla="*/ 2147483647 w 833"/>
              <a:gd name="T105" fmla="*/ 2147483647 h 218"/>
              <a:gd name="T106" fmla="*/ 2147483647 w 833"/>
              <a:gd name="T107" fmla="*/ 2147483647 h 218"/>
              <a:gd name="T108" fmla="*/ 2147483647 w 833"/>
              <a:gd name="T109" fmla="*/ 2147483647 h 218"/>
              <a:gd name="T110" fmla="*/ 2147483647 w 833"/>
              <a:gd name="T111" fmla="*/ 2147483647 h 218"/>
              <a:gd name="T112" fmla="*/ 2147483647 w 833"/>
              <a:gd name="T113" fmla="*/ 2147483647 h 218"/>
              <a:gd name="T114" fmla="*/ 2147483647 w 833"/>
              <a:gd name="T115" fmla="*/ 2147483647 h 21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33"/>
              <a:gd name="T175" fmla="*/ 0 h 218"/>
              <a:gd name="T176" fmla="*/ 833 w 833"/>
              <a:gd name="T177" fmla="*/ 218 h 21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33" h="218">
                <a:moveTo>
                  <a:pt x="0" y="215"/>
                </a:moveTo>
                <a:lnTo>
                  <a:pt x="0" y="0"/>
                </a:lnTo>
                <a:lnTo>
                  <a:pt x="90" y="0"/>
                </a:lnTo>
                <a:lnTo>
                  <a:pt x="98" y="0"/>
                </a:lnTo>
                <a:lnTo>
                  <a:pt x="106" y="0"/>
                </a:lnTo>
                <a:lnTo>
                  <a:pt x="113" y="2"/>
                </a:lnTo>
                <a:lnTo>
                  <a:pt x="120" y="2"/>
                </a:lnTo>
                <a:lnTo>
                  <a:pt x="126" y="3"/>
                </a:lnTo>
                <a:lnTo>
                  <a:pt x="132" y="4"/>
                </a:lnTo>
                <a:lnTo>
                  <a:pt x="136" y="5"/>
                </a:lnTo>
                <a:lnTo>
                  <a:pt x="141" y="6"/>
                </a:lnTo>
                <a:lnTo>
                  <a:pt x="149" y="10"/>
                </a:lnTo>
                <a:lnTo>
                  <a:pt x="155" y="14"/>
                </a:lnTo>
                <a:lnTo>
                  <a:pt x="160" y="20"/>
                </a:lnTo>
                <a:lnTo>
                  <a:pt x="165" y="26"/>
                </a:lnTo>
                <a:lnTo>
                  <a:pt x="167" y="30"/>
                </a:lnTo>
                <a:lnTo>
                  <a:pt x="170" y="34"/>
                </a:lnTo>
                <a:lnTo>
                  <a:pt x="171" y="38"/>
                </a:lnTo>
                <a:lnTo>
                  <a:pt x="173" y="43"/>
                </a:lnTo>
                <a:lnTo>
                  <a:pt x="174" y="48"/>
                </a:lnTo>
                <a:lnTo>
                  <a:pt x="174" y="51"/>
                </a:lnTo>
                <a:lnTo>
                  <a:pt x="175" y="57"/>
                </a:lnTo>
                <a:lnTo>
                  <a:pt x="175" y="61"/>
                </a:lnTo>
                <a:lnTo>
                  <a:pt x="175" y="66"/>
                </a:lnTo>
                <a:lnTo>
                  <a:pt x="174" y="72"/>
                </a:lnTo>
                <a:lnTo>
                  <a:pt x="173" y="76"/>
                </a:lnTo>
                <a:lnTo>
                  <a:pt x="172" y="81"/>
                </a:lnTo>
                <a:lnTo>
                  <a:pt x="170" y="87"/>
                </a:lnTo>
                <a:lnTo>
                  <a:pt x="167" y="91"/>
                </a:lnTo>
                <a:lnTo>
                  <a:pt x="165" y="96"/>
                </a:lnTo>
                <a:lnTo>
                  <a:pt x="162" y="101"/>
                </a:lnTo>
                <a:lnTo>
                  <a:pt x="157" y="104"/>
                </a:lnTo>
                <a:lnTo>
                  <a:pt x="154" y="108"/>
                </a:lnTo>
                <a:lnTo>
                  <a:pt x="149" y="111"/>
                </a:lnTo>
                <a:lnTo>
                  <a:pt x="143" y="113"/>
                </a:lnTo>
                <a:lnTo>
                  <a:pt x="137" y="116"/>
                </a:lnTo>
                <a:lnTo>
                  <a:pt x="132" y="118"/>
                </a:lnTo>
                <a:lnTo>
                  <a:pt x="125" y="119"/>
                </a:lnTo>
                <a:lnTo>
                  <a:pt x="118" y="120"/>
                </a:lnTo>
                <a:lnTo>
                  <a:pt x="126" y="124"/>
                </a:lnTo>
                <a:lnTo>
                  <a:pt x="132" y="129"/>
                </a:lnTo>
                <a:lnTo>
                  <a:pt x="137" y="134"/>
                </a:lnTo>
                <a:lnTo>
                  <a:pt x="142" y="139"/>
                </a:lnTo>
                <a:lnTo>
                  <a:pt x="144" y="141"/>
                </a:lnTo>
                <a:lnTo>
                  <a:pt x="148" y="144"/>
                </a:lnTo>
                <a:lnTo>
                  <a:pt x="150" y="148"/>
                </a:lnTo>
                <a:lnTo>
                  <a:pt x="154" y="151"/>
                </a:lnTo>
                <a:lnTo>
                  <a:pt x="156" y="156"/>
                </a:lnTo>
                <a:lnTo>
                  <a:pt x="159" y="162"/>
                </a:lnTo>
                <a:lnTo>
                  <a:pt x="163" y="167"/>
                </a:lnTo>
                <a:lnTo>
                  <a:pt x="166" y="174"/>
                </a:lnTo>
                <a:lnTo>
                  <a:pt x="193" y="215"/>
                </a:lnTo>
                <a:lnTo>
                  <a:pt x="141" y="215"/>
                </a:lnTo>
                <a:lnTo>
                  <a:pt x="110" y="170"/>
                </a:lnTo>
                <a:lnTo>
                  <a:pt x="102" y="157"/>
                </a:lnTo>
                <a:lnTo>
                  <a:pt x="95" y="148"/>
                </a:lnTo>
                <a:lnTo>
                  <a:pt x="90" y="141"/>
                </a:lnTo>
                <a:lnTo>
                  <a:pt x="86" y="138"/>
                </a:lnTo>
                <a:lnTo>
                  <a:pt x="82" y="134"/>
                </a:lnTo>
                <a:lnTo>
                  <a:pt x="79" y="132"/>
                </a:lnTo>
                <a:lnTo>
                  <a:pt x="75" y="129"/>
                </a:lnTo>
                <a:lnTo>
                  <a:pt x="72" y="128"/>
                </a:lnTo>
                <a:lnTo>
                  <a:pt x="68" y="127"/>
                </a:lnTo>
                <a:lnTo>
                  <a:pt x="64" y="126"/>
                </a:lnTo>
                <a:lnTo>
                  <a:pt x="58" y="125"/>
                </a:lnTo>
                <a:lnTo>
                  <a:pt x="51" y="125"/>
                </a:lnTo>
                <a:lnTo>
                  <a:pt x="43" y="125"/>
                </a:lnTo>
                <a:lnTo>
                  <a:pt x="43" y="215"/>
                </a:lnTo>
                <a:lnTo>
                  <a:pt x="0" y="215"/>
                </a:lnTo>
                <a:close/>
                <a:moveTo>
                  <a:pt x="43" y="90"/>
                </a:moveTo>
                <a:lnTo>
                  <a:pt x="74" y="90"/>
                </a:lnTo>
                <a:lnTo>
                  <a:pt x="82" y="90"/>
                </a:lnTo>
                <a:lnTo>
                  <a:pt x="89" y="90"/>
                </a:lnTo>
                <a:lnTo>
                  <a:pt x="96" y="90"/>
                </a:lnTo>
                <a:lnTo>
                  <a:pt x="101" y="89"/>
                </a:lnTo>
                <a:lnTo>
                  <a:pt x="105" y="89"/>
                </a:lnTo>
                <a:lnTo>
                  <a:pt x="109" y="88"/>
                </a:lnTo>
                <a:lnTo>
                  <a:pt x="111" y="88"/>
                </a:lnTo>
                <a:lnTo>
                  <a:pt x="113" y="87"/>
                </a:lnTo>
                <a:lnTo>
                  <a:pt x="118" y="85"/>
                </a:lnTo>
                <a:lnTo>
                  <a:pt x="121" y="83"/>
                </a:lnTo>
                <a:lnTo>
                  <a:pt x="125" y="81"/>
                </a:lnTo>
                <a:lnTo>
                  <a:pt x="127" y="78"/>
                </a:lnTo>
                <a:lnTo>
                  <a:pt x="129" y="75"/>
                </a:lnTo>
                <a:lnTo>
                  <a:pt x="130" y="73"/>
                </a:lnTo>
                <a:lnTo>
                  <a:pt x="130" y="70"/>
                </a:lnTo>
                <a:lnTo>
                  <a:pt x="130" y="65"/>
                </a:lnTo>
                <a:lnTo>
                  <a:pt x="130" y="59"/>
                </a:lnTo>
                <a:lnTo>
                  <a:pt x="130" y="53"/>
                </a:lnTo>
                <a:lnTo>
                  <a:pt x="128" y="49"/>
                </a:lnTo>
                <a:lnTo>
                  <a:pt x="126" y="45"/>
                </a:lnTo>
                <a:lnTo>
                  <a:pt x="122" y="43"/>
                </a:lnTo>
                <a:lnTo>
                  <a:pt x="118" y="41"/>
                </a:lnTo>
                <a:lnTo>
                  <a:pt x="113" y="38"/>
                </a:lnTo>
                <a:lnTo>
                  <a:pt x="110" y="37"/>
                </a:lnTo>
                <a:lnTo>
                  <a:pt x="105" y="37"/>
                </a:lnTo>
                <a:lnTo>
                  <a:pt x="98" y="37"/>
                </a:lnTo>
                <a:lnTo>
                  <a:pt x="89" y="37"/>
                </a:lnTo>
                <a:lnTo>
                  <a:pt x="76" y="37"/>
                </a:lnTo>
                <a:lnTo>
                  <a:pt x="43" y="37"/>
                </a:lnTo>
                <a:lnTo>
                  <a:pt x="43" y="90"/>
                </a:lnTo>
                <a:close/>
                <a:moveTo>
                  <a:pt x="307" y="167"/>
                </a:moveTo>
                <a:lnTo>
                  <a:pt x="348" y="173"/>
                </a:lnTo>
                <a:lnTo>
                  <a:pt x="344" y="184"/>
                </a:lnTo>
                <a:lnTo>
                  <a:pt x="338" y="193"/>
                </a:lnTo>
                <a:lnTo>
                  <a:pt x="330" y="201"/>
                </a:lnTo>
                <a:lnTo>
                  <a:pt x="322" y="207"/>
                </a:lnTo>
                <a:lnTo>
                  <a:pt x="317" y="209"/>
                </a:lnTo>
                <a:lnTo>
                  <a:pt x="313" y="212"/>
                </a:lnTo>
                <a:lnTo>
                  <a:pt x="308" y="214"/>
                </a:lnTo>
                <a:lnTo>
                  <a:pt x="303" y="216"/>
                </a:lnTo>
                <a:lnTo>
                  <a:pt x="298" y="217"/>
                </a:lnTo>
                <a:lnTo>
                  <a:pt x="292" y="217"/>
                </a:lnTo>
                <a:lnTo>
                  <a:pt x="286" y="218"/>
                </a:lnTo>
                <a:lnTo>
                  <a:pt x="280" y="218"/>
                </a:lnTo>
                <a:lnTo>
                  <a:pt x="270" y="218"/>
                </a:lnTo>
                <a:lnTo>
                  <a:pt x="261" y="217"/>
                </a:lnTo>
                <a:lnTo>
                  <a:pt x="253" y="215"/>
                </a:lnTo>
                <a:lnTo>
                  <a:pt x="245" y="211"/>
                </a:lnTo>
                <a:lnTo>
                  <a:pt x="236" y="208"/>
                </a:lnTo>
                <a:lnTo>
                  <a:pt x="231" y="203"/>
                </a:lnTo>
                <a:lnTo>
                  <a:pt x="224" y="199"/>
                </a:lnTo>
                <a:lnTo>
                  <a:pt x="219" y="193"/>
                </a:lnTo>
                <a:lnTo>
                  <a:pt x="216" y="187"/>
                </a:lnTo>
                <a:lnTo>
                  <a:pt x="212" y="181"/>
                </a:lnTo>
                <a:lnTo>
                  <a:pt x="210" y="176"/>
                </a:lnTo>
                <a:lnTo>
                  <a:pt x="208" y="169"/>
                </a:lnTo>
                <a:lnTo>
                  <a:pt x="207" y="162"/>
                </a:lnTo>
                <a:lnTo>
                  <a:pt x="205" y="155"/>
                </a:lnTo>
                <a:lnTo>
                  <a:pt x="204" y="147"/>
                </a:lnTo>
                <a:lnTo>
                  <a:pt x="204" y="139"/>
                </a:lnTo>
                <a:lnTo>
                  <a:pt x="204" y="129"/>
                </a:lnTo>
                <a:lnTo>
                  <a:pt x="205" y="120"/>
                </a:lnTo>
                <a:lnTo>
                  <a:pt x="208" y="111"/>
                </a:lnTo>
                <a:lnTo>
                  <a:pt x="210" y="103"/>
                </a:lnTo>
                <a:lnTo>
                  <a:pt x="212" y="96"/>
                </a:lnTo>
                <a:lnTo>
                  <a:pt x="216" y="89"/>
                </a:lnTo>
                <a:lnTo>
                  <a:pt x="220" y="82"/>
                </a:lnTo>
                <a:lnTo>
                  <a:pt x="225" y="76"/>
                </a:lnTo>
                <a:lnTo>
                  <a:pt x="231" y="72"/>
                </a:lnTo>
                <a:lnTo>
                  <a:pt x="236" y="68"/>
                </a:lnTo>
                <a:lnTo>
                  <a:pt x="242" y="65"/>
                </a:lnTo>
                <a:lnTo>
                  <a:pt x="248" y="61"/>
                </a:lnTo>
                <a:lnTo>
                  <a:pt x="255" y="59"/>
                </a:lnTo>
                <a:lnTo>
                  <a:pt x="262" y="57"/>
                </a:lnTo>
                <a:lnTo>
                  <a:pt x="269" y="56"/>
                </a:lnTo>
                <a:lnTo>
                  <a:pt x="277" y="56"/>
                </a:lnTo>
                <a:lnTo>
                  <a:pt x="285" y="56"/>
                </a:lnTo>
                <a:lnTo>
                  <a:pt x="293" y="57"/>
                </a:lnTo>
                <a:lnTo>
                  <a:pt x="300" y="59"/>
                </a:lnTo>
                <a:lnTo>
                  <a:pt x="307" y="61"/>
                </a:lnTo>
                <a:lnTo>
                  <a:pt x="314" y="65"/>
                </a:lnTo>
                <a:lnTo>
                  <a:pt x="319" y="68"/>
                </a:lnTo>
                <a:lnTo>
                  <a:pt x="325" y="73"/>
                </a:lnTo>
                <a:lnTo>
                  <a:pt x="330" y="78"/>
                </a:lnTo>
                <a:lnTo>
                  <a:pt x="334" y="85"/>
                </a:lnTo>
                <a:lnTo>
                  <a:pt x="339" y="91"/>
                </a:lnTo>
                <a:lnTo>
                  <a:pt x="342" y="100"/>
                </a:lnTo>
                <a:lnTo>
                  <a:pt x="346" y="108"/>
                </a:lnTo>
                <a:lnTo>
                  <a:pt x="348" y="117"/>
                </a:lnTo>
                <a:lnTo>
                  <a:pt x="351" y="127"/>
                </a:lnTo>
                <a:lnTo>
                  <a:pt x="352" y="138"/>
                </a:lnTo>
                <a:lnTo>
                  <a:pt x="352" y="149"/>
                </a:lnTo>
                <a:lnTo>
                  <a:pt x="248" y="149"/>
                </a:lnTo>
                <a:lnTo>
                  <a:pt x="248" y="158"/>
                </a:lnTo>
                <a:lnTo>
                  <a:pt x="250" y="165"/>
                </a:lnTo>
                <a:lnTo>
                  <a:pt x="253" y="172"/>
                </a:lnTo>
                <a:lnTo>
                  <a:pt x="257" y="178"/>
                </a:lnTo>
                <a:lnTo>
                  <a:pt x="262" y="182"/>
                </a:lnTo>
                <a:lnTo>
                  <a:pt x="268" y="185"/>
                </a:lnTo>
                <a:lnTo>
                  <a:pt x="273" y="187"/>
                </a:lnTo>
                <a:lnTo>
                  <a:pt x="281" y="188"/>
                </a:lnTo>
                <a:lnTo>
                  <a:pt x="286" y="188"/>
                </a:lnTo>
                <a:lnTo>
                  <a:pt x="291" y="187"/>
                </a:lnTo>
                <a:lnTo>
                  <a:pt x="294" y="185"/>
                </a:lnTo>
                <a:lnTo>
                  <a:pt x="296" y="182"/>
                </a:lnTo>
                <a:lnTo>
                  <a:pt x="300" y="180"/>
                </a:lnTo>
                <a:lnTo>
                  <a:pt x="302" y="177"/>
                </a:lnTo>
                <a:lnTo>
                  <a:pt x="304" y="172"/>
                </a:lnTo>
                <a:lnTo>
                  <a:pt x="307" y="167"/>
                </a:lnTo>
                <a:close/>
                <a:moveTo>
                  <a:pt x="308" y="124"/>
                </a:moveTo>
                <a:lnTo>
                  <a:pt x="308" y="114"/>
                </a:lnTo>
                <a:lnTo>
                  <a:pt x="307" y="108"/>
                </a:lnTo>
                <a:lnTo>
                  <a:pt x="304" y="102"/>
                </a:lnTo>
                <a:lnTo>
                  <a:pt x="300" y="96"/>
                </a:lnTo>
                <a:lnTo>
                  <a:pt x="295" y="91"/>
                </a:lnTo>
                <a:lnTo>
                  <a:pt x="291" y="88"/>
                </a:lnTo>
                <a:lnTo>
                  <a:pt x="285" y="87"/>
                </a:lnTo>
                <a:lnTo>
                  <a:pt x="279" y="86"/>
                </a:lnTo>
                <a:lnTo>
                  <a:pt x="272" y="87"/>
                </a:lnTo>
                <a:lnTo>
                  <a:pt x="265" y="88"/>
                </a:lnTo>
                <a:lnTo>
                  <a:pt x="261" y="91"/>
                </a:lnTo>
                <a:lnTo>
                  <a:pt x="256" y="97"/>
                </a:lnTo>
                <a:lnTo>
                  <a:pt x="253" y="103"/>
                </a:lnTo>
                <a:lnTo>
                  <a:pt x="250" y="109"/>
                </a:lnTo>
                <a:lnTo>
                  <a:pt x="248" y="116"/>
                </a:lnTo>
                <a:lnTo>
                  <a:pt x="248" y="124"/>
                </a:lnTo>
                <a:lnTo>
                  <a:pt x="308" y="124"/>
                </a:lnTo>
                <a:close/>
                <a:moveTo>
                  <a:pt x="521" y="105"/>
                </a:moveTo>
                <a:lnTo>
                  <a:pt x="480" y="112"/>
                </a:lnTo>
                <a:lnTo>
                  <a:pt x="478" y="108"/>
                </a:lnTo>
                <a:lnTo>
                  <a:pt x="476" y="102"/>
                </a:lnTo>
                <a:lnTo>
                  <a:pt x="473" y="97"/>
                </a:lnTo>
                <a:lnTo>
                  <a:pt x="469" y="94"/>
                </a:lnTo>
                <a:lnTo>
                  <a:pt x="465" y="90"/>
                </a:lnTo>
                <a:lnTo>
                  <a:pt x="461" y="88"/>
                </a:lnTo>
                <a:lnTo>
                  <a:pt x="457" y="87"/>
                </a:lnTo>
                <a:lnTo>
                  <a:pt x="452" y="87"/>
                </a:lnTo>
                <a:lnTo>
                  <a:pt x="444" y="88"/>
                </a:lnTo>
                <a:lnTo>
                  <a:pt x="437" y="89"/>
                </a:lnTo>
                <a:lnTo>
                  <a:pt x="430" y="94"/>
                </a:lnTo>
                <a:lnTo>
                  <a:pt x="424" y="100"/>
                </a:lnTo>
                <a:lnTo>
                  <a:pt x="423" y="102"/>
                </a:lnTo>
                <a:lnTo>
                  <a:pt x="422" y="105"/>
                </a:lnTo>
                <a:lnTo>
                  <a:pt x="422" y="109"/>
                </a:lnTo>
                <a:lnTo>
                  <a:pt x="421" y="113"/>
                </a:lnTo>
                <a:lnTo>
                  <a:pt x="420" y="118"/>
                </a:lnTo>
                <a:lnTo>
                  <a:pt x="420" y="124"/>
                </a:lnTo>
                <a:lnTo>
                  <a:pt x="419" y="129"/>
                </a:lnTo>
                <a:lnTo>
                  <a:pt x="419" y="135"/>
                </a:lnTo>
                <a:lnTo>
                  <a:pt x="419" y="142"/>
                </a:lnTo>
                <a:lnTo>
                  <a:pt x="420" y="148"/>
                </a:lnTo>
                <a:lnTo>
                  <a:pt x="420" y="154"/>
                </a:lnTo>
                <a:lnTo>
                  <a:pt x="421" y="158"/>
                </a:lnTo>
                <a:lnTo>
                  <a:pt x="422" y="164"/>
                </a:lnTo>
                <a:lnTo>
                  <a:pt x="422" y="167"/>
                </a:lnTo>
                <a:lnTo>
                  <a:pt x="423" y="171"/>
                </a:lnTo>
                <a:lnTo>
                  <a:pt x="424" y="174"/>
                </a:lnTo>
                <a:lnTo>
                  <a:pt x="430" y="179"/>
                </a:lnTo>
                <a:lnTo>
                  <a:pt x="437" y="182"/>
                </a:lnTo>
                <a:lnTo>
                  <a:pt x="444" y="184"/>
                </a:lnTo>
                <a:lnTo>
                  <a:pt x="452" y="185"/>
                </a:lnTo>
                <a:lnTo>
                  <a:pt x="457" y="185"/>
                </a:lnTo>
                <a:lnTo>
                  <a:pt x="461" y="184"/>
                </a:lnTo>
                <a:lnTo>
                  <a:pt x="466" y="181"/>
                </a:lnTo>
                <a:lnTo>
                  <a:pt x="470" y="179"/>
                </a:lnTo>
                <a:lnTo>
                  <a:pt x="474" y="176"/>
                </a:lnTo>
                <a:lnTo>
                  <a:pt x="477" y="170"/>
                </a:lnTo>
                <a:lnTo>
                  <a:pt x="480" y="163"/>
                </a:lnTo>
                <a:lnTo>
                  <a:pt x="482" y="155"/>
                </a:lnTo>
                <a:lnTo>
                  <a:pt x="523" y="163"/>
                </a:lnTo>
                <a:lnTo>
                  <a:pt x="521" y="170"/>
                </a:lnTo>
                <a:lnTo>
                  <a:pt x="519" y="176"/>
                </a:lnTo>
                <a:lnTo>
                  <a:pt x="516" y="181"/>
                </a:lnTo>
                <a:lnTo>
                  <a:pt x="513" y="187"/>
                </a:lnTo>
                <a:lnTo>
                  <a:pt x="510" y="192"/>
                </a:lnTo>
                <a:lnTo>
                  <a:pt x="505" y="197"/>
                </a:lnTo>
                <a:lnTo>
                  <a:pt x="502" y="201"/>
                </a:lnTo>
                <a:lnTo>
                  <a:pt x="497" y="204"/>
                </a:lnTo>
                <a:lnTo>
                  <a:pt x="492" y="208"/>
                </a:lnTo>
                <a:lnTo>
                  <a:pt x="488" y="210"/>
                </a:lnTo>
                <a:lnTo>
                  <a:pt x="483" y="212"/>
                </a:lnTo>
                <a:lnTo>
                  <a:pt x="477" y="215"/>
                </a:lnTo>
                <a:lnTo>
                  <a:pt x="470" y="216"/>
                </a:lnTo>
                <a:lnTo>
                  <a:pt x="463" y="217"/>
                </a:lnTo>
                <a:lnTo>
                  <a:pt x="457" y="218"/>
                </a:lnTo>
                <a:lnTo>
                  <a:pt x="450" y="218"/>
                </a:lnTo>
                <a:lnTo>
                  <a:pt x="440" y="218"/>
                </a:lnTo>
                <a:lnTo>
                  <a:pt x="432" y="217"/>
                </a:lnTo>
                <a:lnTo>
                  <a:pt x="425" y="216"/>
                </a:lnTo>
                <a:lnTo>
                  <a:pt x="419" y="214"/>
                </a:lnTo>
                <a:lnTo>
                  <a:pt x="413" y="210"/>
                </a:lnTo>
                <a:lnTo>
                  <a:pt x="406" y="207"/>
                </a:lnTo>
                <a:lnTo>
                  <a:pt x="401" y="203"/>
                </a:lnTo>
                <a:lnTo>
                  <a:pt x="395" y="199"/>
                </a:lnTo>
                <a:lnTo>
                  <a:pt x="391" y="193"/>
                </a:lnTo>
                <a:lnTo>
                  <a:pt x="386" y="186"/>
                </a:lnTo>
                <a:lnTo>
                  <a:pt x="383" y="179"/>
                </a:lnTo>
                <a:lnTo>
                  <a:pt x="381" y="172"/>
                </a:lnTo>
                <a:lnTo>
                  <a:pt x="378" y="164"/>
                </a:lnTo>
                <a:lnTo>
                  <a:pt x="376" y="156"/>
                </a:lnTo>
                <a:lnTo>
                  <a:pt x="375" y="148"/>
                </a:lnTo>
                <a:lnTo>
                  <a:pt x="375" y="139"/>
                </a:lnTo>
                <a:lnTo>
                  <a:pt x="375" y="128"/>
                </a:lnTo>
                <a:lnTo>
                  <a:pt x="376" y="119"/>
                </a:lnTo>
                <a:lnTo>
                  <a:pt x="378" y="111"/>
                </a:lnTo>
                <a:lnTo>
                  <a:pt x="381" y="102"/>
                </a:lnTo>
                <a:lnTo>
                  <a:pt x="383" y="95"/>
                </a:lnTo>
                <a:lnTo>
                  <a:pt x="386" y="88"/>
                </a:lnTo>
                <a:lnTo>
                  <a:pt x="391" y="82"/>
                </a:lnTo>
                <a:lnTo>
                  <a:pt x="395" y="76"/>
                </a:lnTo>
                <a:lnTo>
                  <a:pt x="401" y="72"/>
                </a:lnTo>
                <a:lnTo>
                  <a:pt x="406" y="68"/>
                </a:lnTo>
                <a:lnTo>
                  <a:pt x="413" y="65"/>
                </a:lnTo>
                <a:lnTo>
                  <a:pt x="419" y="61"/>
                </a:lnTo>
                <a:lnTo>
                  <a:pt x="425" y="59"/>
                </a:lnTo>
                <a:lnTo>
                  <a:pt x="434" y="57"/>
                </a:lnTo>
                <a:lnTo>
                  <a:pt x="442" y="56"/>
                </a:lnTo>
                <a:lnTo>
                  <a:pt x="451" y="56"/>
                </a:lnTo>
                <a:lnTo>
                  <a:pt x="458" y="56"/>
                </a:lnTo>
                <a:lnTo>
                  <a:pt x="463" y="57"/>
                </a:lnTo>
                <a:lnTo>
                  <a:pt x="470" y="58"/>
                </a:lnTo>
                <a:lnTo>
                  <a:pt x="476" y="59"/>
                </a:lnTo>
                <a:lnTo>
                  <a:pt x="481" y="61"/>
                </a:lnTo>
                <a:lnTo>
                  <a:pt x="487" y="64"/>
                </a:lnTo>
                <a:lnTo>
                  <a:pt x="491" y="67"/>
                </a:lnTo>
                <a:lnTo>
                  <a:pt x="496" y="71"/>
                </a:lnTo>
                <a:lnTo>
                  <a:pt x="500" y="73"/>
                </a:lnTo>
                <a:lnTo>
                  <a:pt x="504" y="75"/>
                </a:lnTo>
                <a:lnTo>
                  <a:pt x="507" y="79"/>
                </a:lnTo>
                <a:lnTo>
                  <a:pt x="511" y="82"/>
                </a:lnTo>
                <a:lnTo>
                  <a:pt x="513" y="88"/>
                </a:lnTo>
                <a:lnTo>
                  <a:pt x="516" y="93"/>
                </a:lnTo>
                <a:lnTo>
                  <a:pt x="519" y="98"/>
                </a:lnTo>
                <a:lnTo>
                  <a:pt x="521" y="105"/>
                </a:lnTo>
                <a:close/>
                <a:moveTo>
                  <a:pt x="542" y="135"/>
                </a:moveTo>
                <a:lnTo>
                  <a:pt x="542" y="129"/>
                </a:lnTo>
                <a:lnTo>
                  <a:pt x="543" y="125"/>
                </a:lnTo>
                <a:lnTo>
                  <a:pt x="543" y="119"/>
                </a:lnTo>
                <a:lnTo>
                  <a:pt x="544" y="114"/>
                </a:lnTo>
                <a:lnTo>
                  <a:pt x="546" y="110"/>
                </a:lnTo>
                <a:lnTo>
                  <a:pt x="548" y="105"/>
                </a:lnTo>
                <a:lnTo>
                  <a:pt x="550" y="100"/>
                </a:lnTo>
                <a:lnTo>
                  <a:pt x="552" y="95"/>
                </a:lnTo>
                <a:lnTo>
                  <a:pt x="557" y="86"/>
                </a:lnTo>
                <a:lnTo>
                  <a:pt x="564" y="79"/>
                </a:lnTo>
                <a:lnTo>
                  <a:pt x="572" y="73"/>
                </a:lnTo>
                <a:lnTo>
                  <a:pt x="581" y="68"/>
                </a:lnTo>
                <a:lnTo>
                  <a:pt x="586" y="66"/>
                </a:lnTo>
                <a:lnTo>
                  <a:pt x="590" y="63"/>
                </a:lnTo>
                <a:lnTo>
                  <a:pt x="596" y="60"/>
                </a:lnTo>
                <a:lnTo>
                  <a:pt x="601" y="59"/>
                </a:lnTo>
                <a:lnTo>
                  <a:pt x="605" y="58"/>
                </a:lnTo>
                <a:lnTo>
                  <a:pt x="611" y="57"/>
                </a:lnTo>
                <a:lnTo>
                  <a:pt x="617" y="56"/>
                </a:lnTo>
                <a:lnTo>
                  <a:pt x="622" y="56"/>
                </a:lnTo>
                <a:lnTo>
                  <a:pt x="632" y="56"/>
                </a:lnTo>
                <a:lnTo>
                  <a:pt x="640" y="57"/>
                </a:lnTo>
                <a:lnTo>
                  <a:pt x="647" y="59"/>
                </a:lnTo>
                <a:lnTo>
                  <a:pt x="655" y="61"/>
                </a:lnTo>
                <a:lnTo>
                  <a:pt x="662" y="65"/>
                </a:lnTo>
                <a:lnTo>
                  <a:pt x="667" y="68"/>
                </a:lnTo>
                <a:lnTo>
                  <a:pt x="674" y="73"/>
                </a:lnTo>
                <a:lnTo>
                  <a:pt x="680" y="78"/>
                </a:lnTo>
                <a:lnTo>
                  <a:pt x="686" y="83"/>
                </a:lnTo>
                <a:lnTo>
                  <a:pt x="690" y="90"/>
                </a:lnTo>
                <a:lnTo>
                  <a:pt x="694" y="97"/>
                </a:lnTo>
                <a:lnTo>
                  <a:pt x="697" y="104"/>
                </a:lnTo>
                <a:lnTo>
                  <a:pt x="700" y="112"/>
                </a:lnTo>
                <a:lnTo>
                  <a:pt x="702" y="120"/>
                </a:lnTo>
                <a:lnTo>
                  <a:pt x="703" y="128"/>
                </a:lnTo>
                <a:lnTo>
                  <a:pt x="703" y="138"/>
                </a:lnTo>
                <a:lnTo>
                  <a:pt x="703" y="146"/>
                </a:lnTo>
                <a:lnTo>
                  <a:pt x="702" y="154"/>
                </a:lnTo>
                <a:lnTo>
                  <a:pt x="700" y="162"/>
                </a:lnTo>
                <a:lnTo>
                  <a:pt x="697" y="170"/>
                </a:lnTo>
                <a:lnTo>
                  <a:pt x="694" y="177"/>
                </a:lnTo>
                <a:lnTo>
                  <a:pt x="690" y="184"/>
                </a:lnTo>
                <a:lnTo>
                  <a:pt x="685" y="191"/>
                </a:lnTo>
                <a:lnTo>
                  <a:pt x="679" y="196"/>
                </a:lnTo>
                <a:lnTo>
                  <a:pt x="673" y="202"/>
                </a:lnTo>
                <a:lnTo>
                  <a:pt x="667" y="205"/>
                </a:lnTo>
                <a:lnTo>
                  <a:pt x="661" y="210"/>
                </a:lnTo>
                <a:lnTo>
                  <a:pt x="655" y="212"/>
                </a:lnTo>
                <a:lnTo>
                  <a:pt x="647" y="215"/>
                </a:lnTo>
                <a:lnTo>
                  <a:pt x="640" y="217"/>
                </a:lnTo>
                <a:lnTo>
                  <a:pt x="632" y="218"/>
                </a:lnTo>
                <a:lnTo>
                  <a:pt x="622" y="218"/>
                </a:lnTo>
                <a:lnTo>
                  <a:pt x="617" y="218"/>
                </a:lnTo>
                <a:lnTo>
                  <a:pt x="612" y="217"/>
                </a:lnTo>
                <a:lnTo>
                  <a:pt x="606" y="217"/>
                </a:lnTo>
                <a:lnTo>
                  <a:pt x="602" y="216"/>
                </a:lnTo>
                <a:lnTo>
                  <a:pt x="596" y="215"/>
                </a:lnTo>
                <a:lnTo>
                  <a:pt x="591" y="212"/>
                </a:lnTo>
                <a:lnTo>
                  <a:pt x="587" y="211"/>
                </a:lnTo>
                <a:lnTo>
                  <a:pt x="582" y="209"/>
                </a:lnTo>
                <a:lnTo>
                  <a:pt x="572" y="203"/>
                </a:lnTo>
                <a:lnTo>
                  <a:pt x="564" y="197"/>
                </a:lnTo>
                <a:lnTo>
                  <a:pt x="557" y="189"/>
                </a:lnTo>
                <a:lnTo>
                  <a:pt x="552" y="180"/>
                </a:lnTo>
                <a:lnTo>
                  <a:pt x="550" y="176"/>
                </a:lnTo>
                <a:lnTo>
                  <a:pt x="548" y="171"/>
                </a:lnTo>
                <a:lnTo>
                  <a:pt x="546" y="165"/>
                </a:lnTo>
                <a:lnTo>
                  <a:pt x="544" y="159"/>
                </a:lnTo>
                <a:lnTo>
                  <a:pt x="543" y="154"/>
                </a:lnTo>
                <a:lnTo>
                  <a:pt x="543" y="148"/>
                </a:lnTo>
                <a:lnTo>
                  <a:pt x="542" y="142"/>
                </a:lnTo>
                <a:lnTo>
                  <a:pt x="542" y="135"/>
                </a:lnTo>
                <a:close/>
                <a:moveTo>
                  <a:pt x="584" y="138"/>
                </a:moveTo>
                <a:lnTo>
                  <a:pt x="584" y="143"/>
                </a:lnTo>
                <a:lnTo>
                  <a:pt x="586" y="148"/>
                </a:lnTo>
                <a:lnTo>
                  <a:pt x="587" y="152"/>
                </a:lnTo>
                <a:lnTo>
                  <a:pt x="588" y="158"/>
                </a:lnTo>
                <a:lnTo>
                  <a:pt x="589" y="163"/>
                </a:lnTo>
                <a:lnTo>
                  <a:pt x="591" y="166"/>
                </a:lnTo>
                <a:lnTo>
                  <a:pt x="594" y="170"/>
                </a:lnTo>
                <a:lnTo>
                  <a:pt x="596" y="173"/>
                </a:lnTo>
                <a:lnTo>
                  <a:pt x="601" y="179"/>
                </a:lnTo>
                <a:lnTo>
                  <a:pt x="608" y="182"/>
                </a:lnTo>
                <a:lnTo>
                  <a:pt x="614" y="184"/>
                </a:lnTo>
                <a:lnTo>
                  <a:pt x="622" y="185"/>
                </a:lnTo>
                <a:lnTo>
                  <a:pt x="631" y="184"/>
                </a:lnTo>
                <a:lnTo>
                  <a:pt x="637" y="182"/>
                </a:lnTo>
                <a:lnTo>
                  <a:pt x="644" y="179"/>
                </a:lnTo>
                <a:lnTo>
                  <a:pt x="651" y="173"/>
                </a:lnTo>
                <a:lnTo>
                  <a:pt x="654" y="170"/>
                </a:lnTo>
                <a:lnTo>
                  <a:pt x="656" y="166"/>
                </a:lnTo>
                <a:lnTo>
                  <a:pt x="657" y="163"/>
                </a:lnTo>
                <a:lnTo>
                  <a:pt x="659" y="158"/>
                </a:lnTo>
                <a:lnTo>
                  <a:pt x="661" y="152"/>
                </a:lnTo>
                <a:lnTo>
                  <a:pt x="661" y="148"/>
                </a:lnTo>
                <a:lnTo>
                  <a:pt x="662" y="143"/>
                </a:lnTo>
                <a:lnTo>
                  <a:pt x="662" y="138"/>
                </a:lnTo>
                <a:lnTo>
                  <a:pt x="662" y="132"/>
                </a:lnTo>
                <a:lnTo>
                  <a:pt x="661" y="126"/>
                </a:lnTo>
                <a:lnTo>
                  <a:pt x="661" y="120"/>
                </a:lnTo>
                <a:lnTo>
                  <a:pt x="659" y="116"/>
                </a:lnTo>
                <a:lnTo>
                  <a:pt x="657" y="112"/>
                </a:lnTo>
                <a:lnTo>
                  <a:pt x="656" y="109"/>
                </a:lnTo>
                <a:lnTo>
                  <a:pt x="654" y="105"/>
                </a:lnTo>
                <a:lnTo>
                  <a:pt x="651" y="102"/>
                </a:lnTo>
                <a:lnTo>
                  <a:pt x="644" y="96"/>
                </a:lnTo>
                <a:lnTo>
                  <a:pt x="637" y="91"/>
                </a:lnTo>
                <a:lnTo>
                  <a:pt x="631" y="89"/>
                </a:lnTo>
                <a:lnTo>
                  <a:pt x="622" y="88"/>
                </a:lnTo>
                <a:lnTo>
                  <a:pt x="614" y="89"/>
                </a:lnTo>
                <a:lnTo>
                  <a:pt x="608" y="91"/>
                </a:lnTo>
                <a:lnTo>
                  <a:pt x="601" y="96"/>
                </a:lnTo>
                <a:lnTo>
                  <a:pt x="596" y="102"/>
                </a:lnTo>
                <a:lnTo>
                  <a:pt x="594" y="105"/>
                </a:lnTo>
                <a:lnTo>
                  <a:pt x="591" y="109"/>
                </a:lnTo>
                <a:lnTo>
                  <a:pt x="589" y="112"/>
                </a:lnTo>
                <a:lnTo>
                  <a:pt x="588" y="116"/>
                </a:lnTo>
                <a:lnTo>
                  <a:pt x="587" y="120"/>
                </a:lnTo>
                <a:lnTo>
                  <a:pt x="586" y="126"/>
                </a:lnTo>
                <a:lnTo>
                  <a:pt x="584" y="132"/>
                </a:lnTo>
                <a:lnTo>
                  <a:pt x="584" y="138"/>
                </a:lnTo>
                <a:close/>
                <a:moveTo>
                  <a:pt x="775" y="215"/>
                </a:moveTo>
                <a:lnTo>
                  <a:pt x="733" y="215"/>
                </a:lnTo>
                <a:lnTo>
                  <a:pt x="733" y="60"/>
                </a:lnTo>
                <a:lnTo>
                  <a:pt x="771" y="60"/>
                </a:lnTo>
                <a:lnTo>
                  <a:pt x="771" y="80"/>
                </a:lnTo>
                <a:lnTo>
                  <a:pt x="777" y="74"/>
                </a:lnTo>
                <a:lnTo>
                  <a:pt x="782" y="70"/>
                </a:lnTo>
                <a:lnTo>
                  <a:pt x="786" y="65"/>
                </a:lnTo>
                <a:lnTo>
                  <a:pt x="790" y="61"/>
                </a:lnTo>
                <a:lnTo>
                  <a:pt x="794" y="59"/>
                </a:lnTo>
                <a:lnTo>
                  <a:pt x="799" y="57"/>
                </a:lnTo>
                <a:lnTo>
                  <a:pt x="802" y="56"/>
                </a:lnTo>
                <a:lnTo>
                  <a:pt x="807" y="56"/>
                </a:lnTo>
                <a:lnTo>
                  <a:pt x="815" y="57"/>
                </a:lnTo>
                <a:lnTo>
                  <a:pt x="822" y="58"/>
                </a:lnTo>
                <a:lnTo>
                  <a:pt x="828" y="61"/>
                </a:lnTo>
                <a:lnTo>
                  <a:pt x="833" y="65"/>
                </a:lnTo>
                <a:lnTo>
                  <a:pt x="822" y="100"/>
                </a:lnTo>
                <a:lnTo>
                  <a:pt x="816" y="96"/>
                </a:lnTo>
                <a:lnTo>
                  <a:pt x="811" y="94"/>
                </a:lnTo>
                <a:lnTo>
                  <a:pt x="807" y="93"/>
                </a:lnTo>
                <a:lnTo>
                  <a:pt x="802" y="91"/>
                </a:lnTo>
                <a:lnTo>
                  <a:pt x="799" y="91"/>
                </a:lnTo>
                <a:lnTo>
                  <a:pt x="795" y="93"/>
                </a:lnTo>
                <a:lnTo>
                  <a:pt x="792" y="95"/>
                </a:lnTo>
                <a:lnTo>
                  <a:pt x="788" y="97"/>
                </a:lnTo>
                <a:lnTo>
                  <a:pt x="785" y="101"/>
                </a:lnTo>
                <a:lnTo>
                  <a:pt x="783" y="105"/>
                </a:lnTo>
                <a:lnTo>
                  <a:pt x="780" y="110"/>
                </a:lnTo>
                <a:lnTo>
                  <a:pt x="779" y="114"/>
                </a:lnTo>
                <a:lnTo>
                  <a:pt x="778" y="118"/>
                </a:lnTo>
                <a:lnTo>
                  <a:pt x="777" y="123"/>
                </a:lnTo>
                <a:lnTo>
                  <a:pt x="776" y="128"/>
                </a:lnTo>
                <a:lnTo>
                  <a:pt x="776" y="134"/>
                </a:lnTo>
                <a:lnTo>
                  <a:pt x="775" y="141"/>
                </a:lnTo>
                <a:lnTo>
                  <a:pt x="775" y="150"/>
                </a:lnTo>
                <a:lnTo>
                  <a:pt x="775" y="158"/>
                </a:lnTo>
                <a:lnTo>
                  <a:pt x="775" y="169"/>
                </a:lnTo>
                <a:lnTo>
                  <a:pt x="775" y="2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3" name="Freeform 185"/>
          <p:cNvSpPr>
            <a:spLocks noEditPoints="1"/>
          </p:cNvSpPr>
          <p:nvPr/>
        </p:nvSpPr>
        <p:spPr bwMode="auto">
          <a:xfrm>
            <a:off x="7016950" y="3656014"/>
            <a:ext cx="1494829" cy="441325"/>
          </a:xfrm>
          <a:custGeom>
            <a:avLst/>
            <a:gdLst>
              <a:gd name="T0" fmla="*/ 2147483647 w 1675"/>
              <a:gd name="T1" fmla="*/ 2147483647 h 557"/>
              <a:gd name="T2" fmla="*/ 2147483647 w 1675"/>
              <a:gd name="T3" fmla="*/ 2147483647 h 557"/>
              <a:gd name="T4" fmla="*/ 2147483647 w 1675"/>
              <a:gd name="T5" fmla="*/ 2147483647 h 557"/>
              <a:gd name="T6" fmla="*/ 2147483647 w 1675"/>
              <a:gd name="T7" fmla="*/ 2147483647 h 557"/>
              <a:gd name="T8" fmla="*/ 2147483647 w 1675"/>
              <a:gd name="T9" fmla="*/ 2147483647 h 557"/>
              <a:gd name="T10" fmla="*/ 2147483647 w 1675"/>
              <a:gd name="T11" fmla="*/ 2147483647 h 557"/>
              <a:gd name="T12" fmla="*/ 2147483647 w 1675"/>
              <a:gd name="T13" fmla="*/ 2147483647 h 557"/>
              <a:gd name="T14" fmla="*/ 2147483647 w 1675"/>
              <a:gd name="T15" fmla="*/ 2147483647 h 557"/>
              <a:gd name="T16" fmla="*/ 2147483647 w 1675"/>
              <a:gd name="T17" fmla="*/ 2147483647 h 557"/>
              <a:gd name="T18" fmla="*/ 2147483647 w 1675"/>
              <a:gd name="T19" fmla="*/ 2147483647 h 557"/>
              <a:gd name="T20" fmla="*/ 2147483647 w 1675"/>
              <a:gd name="T21" fmla="*/ 2147483647 h 557"/>
              <a:gd name="T22" fmla="*/ 2147483647 w 1675"/>
              <a:gd name="T23" fmla="*/ 2147483647 h 557"/>
              <a:gd name="T24" fmla="*/ 2147483647 w 1675"/>
              <a:gd name="T25" fmla="*/ 2147483647 h 557"/>
              <a:gd name="T26" fmla="*/ 2147483647 w 1675"/>
              <a:gd name="T27" fmla="*/ 2147483647 h 557"/>
              <a:gd name="T28" fmla="*/ 2147483647 w 1675"/>
              <a:gd name="T29" fmla="*/ 2147483647 h 557"/>
              <a:gd name="T30" fmla="*/ 2147483647 w 1675"/>
              <a:gd name="T31" fmla="*/ 2147483647 h 557"/>
              <a:gd name="T32" fmla="*/ 2147483647 w 1675"/>
              <a:gd name="T33" fmla="*/ 2147483647 h 557"/>
              <a:gd name="T34" fmla="*/ 2147483647 w 1675"/>
              <a:gd name="T35" fmla="*/ 2147483647 h 557"/>
              <a:gd name="T36" fmla="*/ 2147483647 w 1675"/>
              <a:gd name="T37" fmla="*/ 2147483647 h 557"/>
              <a:gd name="T38" fmla="*/ 2147483647 w 1675"/>
              <a:gd name="T39" fmla="*/ 2147483647 h 557"/>
              <a:gd name="T40" fmla="*/ 2147483647 w 1675"/>
              <a:gd name="T41" fmla="*/ 2147483647 h 557"/>
              <a:gd name="T42" fmla="*/ 2147483647 w 1675"/>
              <a:gd name="T43" fmla="*/ 2147483647 h 557"/>
              <a:gd name="T44" fmla="*/ 2147483647 w 1675"/>
              <a:gd name="T45" fmla="*/ 2147483647 h 557"/>
              <a:gd name="T46" fmla="*/ 2147483647 w 1675"/>
              <a:gd name="T47" fmla="*/ 0 h 557"/>
              <a:gd name="T48" fmla="*/ 2147483647 w 1675"/>
              <a:gd name="T49" fmla="*/ 2147483647 h 557"/>
              <a:gd name="T50" fmla="*/ 2147483647 w 1675"/>
              <a:gd name="T51" fmla="*/ 2147483647 h 557"/>
              <a:gd name="T52" fmla="*/ 2147483647 w 1675"/>
              <a:gd name="T53" fmla="*/ 2147483647 h 557"/>
              <a:gd name="T54" fmla="*/ 2147483647 w 1675"/>
              <a:gd name="T55" fmla="*/ 2147483647 h 557"/>
              <a:gd name="T56" fmla="*/ 2147483647 w 1675"/>
              <a:gd name="T57" fmla="*/ 2147483647 h 557"/>
              <a:gd name="T58" fmla="*/ 2147483647 w 1675"/>
              <a:gd name="T59" fmla="*/ 2147483647 h 557"/>
              <a:gd name="T60" fmla="*/ 2147483647 w 1675"/>
              <a:gd name="T61" fmla="*/ 2147483647 h 557"/>
              <a:gd name="T62" fmla="*/ 2147483647 w 1675"/>
              <a:gd name="T63" fmla="*/ 2147483647 h 557"/>
              <a:gd name="T64" fmla="*/ 2147483647 w 1675"/>
              <a:gd name="T65" fmla="*/ 2147483647 h 557"/>
              <a:gd name="T66" fmla="*/ 2147483647 w 1675"/>
              <a:gd name="T67" fmla="*/ 2147483647 h 557"/>
              <a:gd name="T68" fmla="*/ 2147483647 w 1675"/>
              <a:gd name="T69" fmla="*/ 2147483647 h 557"/>
              <a:gd name="T70" fmla="*/ 2147483647 w 1675"/>
              <a:gd name="T71" fmla="*/ 2147483647 h 557"/>
              <a:gd name="T72" fmla="*/ 2147483647 w 1675"/>
              <a:gd name="T73" fmla="*/ 2147483647 h 557"/>
              <a:gd name="T74" fmla="*/ 2147483647 w 1675"/>
              <a:gd name="T75" fmla="*/ 2147483647 h 557"/>
              <a:gd name="T76" fmla="*/ 2147483647 w 1675"/>
              <a:gd name="T77" fmla="*/ 2147483647 h 557"/>
              <a:gd name="T78" fmla="*/ 2147483647 w 1675"/>
              <a:gd name="T79" fmla="*/ 2147483647 h 557"/>
              <a:gd name="T80" fmla="*/ 2147483647 w 1675"/>
              <a:gd name="T81" fmla="*/ 2147483647 h 557"/>
              <a:gd name="T82" fmla="*/ 2147483647 w 1675"/>
              <a:gd name="T83" fmla="*/ 2147483647 h 557"/>
              <a:gd name="T84" fmla="*/ 2147483647 w 1675"/>
              <a:gd name="T85" fmla="*/ 2147483647 h 557"/>
              <a:gd name="T86" fmla="*/ 2147483647 w 1675"/>
              <a:gd name="T87" fmla="*/ 2147483647 h 557"/>
              <a:gd name="T88" fmla="*/ 2147483647 w 1675"/>
              <a:gd name="T89" fmla="*/ 2147483647 h 557"/>
              <a:gd name="T90" fmla="*/ 2147483647 w 1675"/>
              <a:gd name="T91" fmla="*/ 2147483647 h 557"/>
              <a:gd name="T92" fmla="*/ 2147483647 w 1675"/>
              <a:gd name="T93" fmla="*/ 2147483647 h 557"/>
              <a:gd name="T94" fmla="*/ 2147483647 w 1675"/>
              <a:gd name="T95" fmla="*/ 2147483647 h 557"/>
              <a:gd name="T96" fmla="*/ 2147483647 w 1675"/>
              <a:gd name="T97" fmla="*/ 2147483647 h 557"/>
              <a:gd name="T98" fmla="*/ 2147483647 w 1675"/>
              <a:gd name="T99" fmla="*/ 2147483647 h 557"/>
              <a:gd name="T100" fmla="*/ 2147483647 w 1675"/>
              <a:gd name="T101" fmla="*/ 2147483647 h 557"/>
              <a:gd name="T102" fmla="*/ 2147483647 w 1675"/>
              <a:gd name="T103" fmla="*/ 2147483647 h 557"/>
              <a:gd name="T104" fmla="*/ 2147483647 w 1675"/>
              <a:gd name="T105" fmla="*/ 2147483647 h 557"/>
              <a:gd name="T106" fmla="*/ 2147483647 w 1675"/>
              <a:gd name="T107" fmla="*/ 2147483647 h 557"/>
              <a:gd name="T108" fmla="*/ 2147483647 w 1675"/>
              <a:gd name="T109" fmla="*/ 2147483647 h 557"/>
              <a:gd name="T110" fmla="*/ 2147483647 w 1675"/>
              <a:gd name="T111" fmla="*/ 2147483647 h 557"/>
              <a:gd name="T112" fmla="*/ 2147483647 w 1675"/>
              <a:gd name="T113" fmla="*/ 2147483647 h 557"/>
              <a:gd name="T114" fmla="*/ 2147483647 w 1675"/>
              <a:gd name="T115" fmla="*/ 2147483647 h 557"/>
              <a:gd name="T116" fmla="*/ 2147483647 w 1675"/>
              <a:gd name="T117" fmla="*/ 2147483647 h 557"/>
              <a:gd name="T118" fmla="*/ 2147483647 w 1675"/>
              <a:gd name="T119" fmla="*/ 2147483647 h 557"/>
              <a:gd name="T120" fmla="*/ 2147483647 w 1675"/>
              <a:gd name="T121" fmla="*/ 2147483647 h 557"/>
              <a:gd name="T122" fmla="*/ 2147483647 w 1675"/>
              <a:gd name="T123" fmla="*/ 2147483647 h 557"/>
              <a:gd name="T124" fmla="*/ 2147483647 w 1675"/>
              <a:gd name="T125" fmla="*/ 2147483647 h 5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75"/>
              <a:gd name="T190" fmla="*/ 0 h 557"/>
              <a:gd name="T191" fmla="*/ 1675 w 1675"/>
              <a:gd name="T192" fmla="*/ 557 h 55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75" h="557">
                <a:moveTo>
                  <a:pt x="195" y="215"/>
                </a:moveTo>
                <a:lnTo>
                  <a:pt x="155" y="215"/>
                </a:lnTo>
                <a:lnTo>
                  <a:pt x="155" y="193"/>
                </a:lnTo>
                <a:lnTo>
                  <a:pt x="150" y="199"/>
                </a:lnTo>
                <a:lnTo>
                  <a:pt x="144" y="204"/>
                </a:lnTo>
                <a:lnTo>
                  <a:pt x="139" y="209"/>
                </a:lnTo>
                <a:lnTo>
                  <a:pt x="132" y="212"/>
                </a:lnTo>
                <a:lnTo>
                  <a:pt x="126" y="215"/>
                </a:lnTo>
                <a:lnTo>
                  <a:pt x="119" y="217"/>
                </a:lnTo>
                <a:lnTo>
                  <a:pt x="112" y="218"/>
                </a:lnTo>
                <a:lnTo>
                  <a:pt x="105" y="218"/>
                </a:lnTo>
                <a:lnTo>
                  <a:pt x="99" y="218"/>
                </a:lnTo>
                <a:lnTo>
                  <a:pt x="94" y="217"/>
                </a:lnTo>
                <a:lnTo>
                  <a:pt x="88" y="216"/>
                </a:lnTo>
                <a:lnTo>
                  <a:pt x="82" y="214"/>
                </a:lnTo>
                <a:lnTo>
                  <a:pt x="76" y="210"/>
                </a:lnTo>
                <a:lnTo>
                  <a:pt x="71" y="207"/>
                </a:lnTo>
                <a:lnTo>
                  <a:pt x="66" y="203"/>
                </a:lnTo>
                <a:lnTo>
                  <a:pt x="61" y="199"/>
                </a:lnTo>
                <a:lnTo>
                  <a:pt x="57" y="193"/>
                </a:lnTo>
                <a:lnTo>
                  <a:pt x="52" y="186"/>
                </a:lnTo>
                <a:lnTo>
                  <a:pt x="49" y="179"/>
                </a:lnTo>
                <a:lnTo>
                  <a:pt x="46" y="171"/>
                </a:lnTo>
                <a:lnTo>
                  <a:pt x="44" y="164"/>
                </a:lnTo>
                <a:lnTo>
                  <a:pt x="42" y="156"/>
                </a:lnTo>
                <a:lnTo>
                  <a:pt x="41" y="147"/>
                </a:lnTo>
                <a:lnTo>
                  <a:pt x="41" y="138"/>
                </a:lnTo>
                <a:lnTo>
                  <a:pt x="41" y="127"/>
                </a:lnTo>
                <a:lnTo>
                  <a:pt x="42" y="118"/>
                </a:lnTo>
                <a:lnTo>
                  <a:pt x="43" y="110"/>
                </a:lnTo>
                <a:lnTo>
                  <a:pt x="45" y="101"/>
                </a:lnTo>
                <a:lnTo>
                  <a:pt x="49" y="94"/>
                </a:lnTo>
                <a:lnTo>
                  <a:pt x="52" y="87"/>
                </a:lnTo>
                <a:lnTo>
                  <a:pt x="56" y="81"/>
                </a:lnTo>
                <a:lnTo>
                  <a:pt x="60" y="75"/>
                </a:lnTo>
                <a:lnTo>
                  <a:pt x="65" y="71"/>
                </a:lnTo>
                <a:lnTo>
                  <a:pt x="69" y="67"/>
                </a:lnTo>
                <a:lnTo>
                  <a:pt x="75" y="64"/>
                </a:lnTo>
                <a:lnTo>
                  <a:pt x="81" y="61"/>
                </a:lnTo>
                <a:lnTo>
                  <a:pt x="87" y="59"/>
                </a:lnTo>
                <a:lnTo>
                  <a:pt x="94" y="57"/>
                </a:lnTo>
                <a:lnTo>
                  <a:pt x="99" y="56"/>
                </a:lnTo>
                <a:lnTo>
                  <a:pt x="106" y="56"/>
                </a:lnTo>
                <a:lnTo>
                  <a:pt x="113" y="56"/>
                </a:lnTo>
                <a:lnTo>
                  <a:pt x="120" y="57"/>
                </a:lnTo>
                <a:lnTo>
                  <a:pt x="126" y="59"/>
                </a:lnTo>
                <a:lnTo>
                  <a:pt x="132" y="61"/>
                </a:lnTo>
                <a:lnTo>
                  <a:pt x="137" y="65"/>
                </a:lnTo>
                <a:lnTo>
                  <a:pt x="143" y="68"/>
                </a:lnTo>
                <a:lnTo>
                  <a:pt x="148" y="72"/>
                </a:lnTo>
                <a:lnTo>
                  <a:pt x="154" y="76"/>
                </a:lnTo>
                <a:lnTo>
                  <a:pt x="154" y="0"/>
                </a:lnTo>
                <a:lnTo>
                  <a:pt x="195" y="0"/>
                </a:lnTo>
                <a:lnTo>
                  <a:pt x="195" y="215"/>
                </a:lnTo>
                <a:close/>
                <a:moveTo>
                  <a:pt x="83" y="135"/>
                </a:moveTo>
                <a:lnTo>
                  <a:pt x="83" y="141"/>
                </a:lnTo>
                <a:lnTo>
                  <a:pt x="84" y="146"/>
                </a:lnTo>
                <a:lnTo>
                  <a:pt x="84" y="151"/>
                </a:lnTo>
                <a:lnTo>
                  <a:pt x="86" y="156"/>
                </a:lnTo>
                <a:lnTo>
                  <a:pt x="87" y="161"/>
                </a:lnTo>
                <a:lnTo>
                  <a:pt x="88" y="164"/>
                </a:lnTo>
                <a:lnTo>
                  <a:pt x="90" y="167"/>
                </a:lnTo>
                <a:lnTo>
                  <a:pt x="91" y="170"/>
                </a:lnTo>
                <a:lnTo>
                  <a:pt x="96" y="177"/>
                </a:lnTo>
                <a:lnTo>
                  <a:pt x="102" y="181"/>
                </a:lnTo>
                <a:lnTo>
                  <a:pt x="109" y="185"/>
                </a:lnTo>
                <a:lnTo>
                  <a:pt x="118" y="186"/>
                </a:lnTo>
                <a:lnTo>
                  <a:pt x="125" y="185"/>
                </a:lnTo>
                <a:lnTo>
                  <a:pt x="132" y="184"/>
                </a:lnTo>
                <a:lnTo>
                  <a:pt x="136" y="180"/>
                </a:lnTo>
                <a:lnTo>
                  <a:pt x="142" y="174"/>
                </a:lnTo>
                <a:lnTo>
                  <a:pt x="144" y="171"/>
                </a:lnTo>
                <a:lnTo>
                  <a:pt x="147" y="167"/>
                </a:lnTo>
                <a:lnTo>
                  <a:pt x="149" y="164"/>
                </a:lnTo>
                <a:lnTo>
                  <a:pt x="150" y="159"/>
                </a:lnTo>
                <a:lnTo>
                  <a:pt x="151" y="155"/>
                </a:lnTo>
                <a:lnTo>
                  <a:pt x="152" y="149"/>
                </a:lnTo>
                <a:lnTo>
                  <a:pt x="154" y="144"/>
                </a:lnTo>
                <a:lnTo>
                  <a:pt x="154" y="139"/>
                </a:lnTo>
                <a:lnTo>
                  <a:pt x="154" y="132"/>
                </a:lnTo>
                <a:lnTo>
                  <a:pt x="152" y="125"/>
                </a:lnTo>
                <a:lnTo>
                  <a:pt x="151" y="120"/>
                </a:lnTo>
                <a:lnTo>
                  <a:pt x="150" y="114"/>
                </a:lnTo>
                <a:lnTo>
                  <a:pt x="149" y="110"/>
                </a:lnTo>
                <a:lnTo>
                  <a:pt x="148" y="106"/>
                </a:lnTo>
                <a:lnTo>
                  <a:pt x="145" y="103"/>
                </a:lnTo>
                <a:lnTo>
                  <a:pt x="143" y="100"/>
                </a:lnTo>
                <a:lnTo>
                  <a:pt x="137" y="94"/>
                </a:lnTo>
                <a:lnTo>
                  <a:pt x="132" y="89"/>
                </a:lnTo>
                <a:lnTo>
                  <a:pt x="125" y="87"/>
                </a:lnTo>
                <a:lnTo>
                  <a:pt x="118" y="86"/>
                </a:lnTo>
                <a:lnTo>
                  <a:pt x="111" y="87"/>
                </a:lnTo>
                <a:lnTo>
                  <a:pt x="104" y="89"/>
                </a:lnTo>
                <a:lnTo>
                  <a:pt x="99" y="94"/>
                </a:lnTo>
                <a:lnTo>
                  <a:pt x="95" y="100"/>
                </a:lnTo>
                <a:lnTo>
                  <a:pt x="92" y="103"/>
                </a:lnTo>
                <a:lnTo>
                  <a:pt x="90" y="106"/>
                </a:lnTo>
                <a:lnTo>
                  <a:pt x="88" y="110"/>
                </a:lnTo>
                <a:lnTo>
                  <a:pt x="87" y="114"/>
                </a:lnTo>
                <a:lnTo>
                  <a:pt x="86" y="119"/>
                </a:lnTo>
                <a:lnTo>
                  <a:pt x="84" y="124"/>
                </a:lnTo>
                <a:lnTo>
                  <a:pt x="83" y="129"/>
                </a:lnTo>
                <a:lnTo>
                  <a:pt x="83" y="135"/>
                </a:lnTo>
                <a:close/>
                <a:moveTo>
                  <a:pt x="326" y="167"/>
                </a:moveTo>
                <a:lnTo>
                  <a:pt x="366" y="173"/>
                </a:lnTo>
                <a:lnTo>
                  <a:pt x="361" y="184"/>
                </a:lnTo>
                <a:lnTo>
                  <a:pt x="356" y="193"/>
                </a:lnTo>
                <a:lnTo>
                  <a:pt x="349" y="201"/>
                </a:lnTo>
                <a:lnTo>
                  <a:pt x="340" y="207"/>
                </a:lnTo>
                <a:lnTo>
                  <a:pt x="336" y="209"/>
                </a:lnTo>
                <a:lnTo>
                  <a:pt x="332" y="212"/>
                </a:lnTo>
                <a:lnTo>
                  <a:pt x="326" y="214"/>
                </a:lnTo>
                <a:lnTo>
                  <a:pt x="322" y="216"/>
                </a:lnTo>
                <a:lnTo>
                  <a:pt x="316" y="217"/>
                </a:lnTo>
                <a:lnTo>
                  <a:pt x="310" y="217"/>
                </a:lnTo>
                <a:lnTo>
                  <a:pt x="304" y="218"/>
                </a:lnTo>
                <a:lnTo>
                  <a:pt x="298" y="218"/>
                </a:lnTo>
                <a:lnTo>
                  <a:pt x="287" y="218"/>
                </a:lnTo>
                <a:lnTo>
                  <a:pt x="278" y="217"/>
                </a:lnTo>
                <a:lnTo>
                  <a:pt x="270" y="215"/>
                </a:lnTo>
                <a:lnTo>
                  <a:pt x="263" y="211"/>
                </a:lnTo>
                <a:lnTo>
                  <a:pt x="255" y="208"/>
                </a:lnTo>
                <a:lnTo>
                  <a:pt x="249" y="203"/>
                </a:lnTo>
                <a:lnTo>
                  <a:pt x="243" y="199"/>
                </a:lnTo>
                <a:lnTo>
                  <a:pt x="238" y="193"/>
                </a:lnTo>
                <a:lnTo>
                  <a:pt x="234" y="187"/>
                </a:lnTo>
                <a:lnTo>
                  <a:pt x="232" y="181"/>
                </a:lnTo>
                <a:lnTo>
                  <a:pt x="228" y="176"/>
                </a:lnTo>
                <a:lnTo>
                  <a:pt x="227" y="169"/>
                </a:lnTo>
                <a:lnTo>
                  <a:pt x="225" y="162"/>
                </a:lnTo>
                <a:lnTo>
                  <a:pt x="224" y="155"/>
                </a:lnTo>
                <a:lnTo>
                  <a:pt x="223" y="147"/>
                </a:lnTo>
                <a:lnTo>
                  <a:pt x="223" y="139"/>
                </a:lnTo>
                <a:lnTo>
                  <a:pt x="223" y="129"/>
                </a:lnTo>
                <a:lnTo>
                  <a:pt x="224" y="120"/>
                </a:lnTo>
                <a:lnTo>
                  <a:pt x="226" y="111"/>
                </a:lnTo>
                <a:lnTo>
                  <a:pt x="228" y="103"/>
                </a:lnTo>
                <a:lnTo>
                  <a:pt x="231" y="96"/>
                </a:lnTo>
                <a:lnTo>
                  <a:pt x="234" y="89"/>
                </a:lnTo>
                <a:lnTo>
                  <a:pt x="239" y="82"/>
                </a:lnTo>
                <a:lnTo>
                  <a:pt x="243" y="76"/>
                </a:lnTo>
                <a:lnTo>
                  <a:pt x="248" y="72"/>
                </a:lnTo>
                <a:lnTo>
                  <a:pt x="254" y="68"/>
                </a:lnTo>
                <a:lnTo>
                  <a:pt x="260" y="65"/>
                </a:lnTo>
                <a:lnTo>
                  <a:pt x="265" y="61"/>
                </a:lnTo>
                <a:lnTo>
                  <a:pt x="272" y="59"/>
                </a:lnTo>
                <a:lnTo>
                  <a:pt x="279" y="57"/>
                </a:lnTo>
                <a:lnTo>
                  <a:pt x="286" y="56"/>
                </a:lnTo>
                <a:lnTo>
                  <a:pt x="294" y="56"/>
                </a:lnTo>
                <a:lnTo>
                  <a:pt x="302" y="56"/>
                </a:lnTo>
                <a:lnTo>
                  <a:pt x="310" y="57"/>
                </a:lnTo>
                <a:lnTo>
                  <a:pt x="318" y="59"/>
                </a:lnTo>
                <a:lnTo>
                  <a:pt x="325" y="61"/>
                </a:lnTo>
                <a:lnTo>
                  <a:pt x="332" y="65"/>
                </a:lnTo>
                <a:lnTo>
                  <a:pt x="338" y="68"/>
                </a:lnTo>
                <a:lnTo>
                  <a:pt x="344" y="73"/>
                </a:lnTo>
                <a:lnTo>
                  <a:pt x="349" y="78"/>
                </a:lnTo>
                <a:lnTo>
                  <a:pt x="354" y="85"/>
                </a:lnTo>
                <a:lnTo>
                  <a:pt x="357" y="91"/>
                </a:lnTo>
                <a:lnTo>
                  <a:pt x="361" y="100"/>
                </a:lnTo>
                <a:lnTo>
                  <a:pt x="364" y="108"/>
                </a:lnTo>
                <a:lnTo>
                  <a:pt x="367" y="117"/>
                </a:lnTo>
                <a:lnTo>
                  <a:pt x="368" y="127"/>
                </a:lnTo>
                <a:lnTo>
                  <a:pt x="369" y="138"/>
                </a:lnTo>
                <a:lnTo>
                  <a:pt x="369" y="149"/>
                </a:lnTo>
                <a:lnTo>
                  <a:pt x="264" y="149"/>
                </a:lnTo>
                <a:lnTo>
                  <a:pt x="265" y="158"/>
                </a:lnTo>
                <a:lnTo>
                  <a:pt x="266" y="165"/>
                </a:lnTo>
                <a:lnTo>
                  <a:pt x="270" y="172"/>
                </a:lnTo>
                <a:lnTo>
                  <a:pt x="273" y="178"/>
                </a:lnTo>
                <a:lnTo>
                  <a:pt x="278" y="182"/>
                </a:lnTo>
                <a:lnTo>
                  <a:pt x="285" y="185"/>
                </a:lnTo>
                <a:lnTo>
                  <a:pt x="292" y="187"/>
                </a:lnTo>
                <a:lnTo>
                  <a:pt x="299" y="188"/>
                </a:lnTo>
                <a:lnTo>
                  <a:pt x="303" y="188"/>
                </a:lnTo>
                <a:lnTo>
                  <a:pt x="307" y="187"/>
                </a:lnTo>
                <a:lnTo>
                  <a:pt x="310" y="185"/>
                </a:lnTo>
                <a:lnTo>
                  <a:pt x="314" y="182"/>
                </a:lnTo>
                <a:lnTo>
                  <a:pt x="317" y="180"/>
                </a:lnTo>
                <a:lnTo>
                  <a:pt x="321" y="177"/>
                </a:lnTo>
                <a:lnTo>
                  <a:pt x="324" y="172"/>
                </a:lnTo>
                <a:lnTo>
                  <a:pt x="326" y="167"/>
                </a:lnTo>
                <a:close/>
                <a:moveTo>
                  <a:pt x="328" y="124"/>
                </a:moveTo>
                <a:lnTo>
                  <a:pt x="328" y="114"/>
                </a:lnTo>
                <a:lnTo>
                  <a:pt x="325" y="108"/>
                </a:lnTo>
                <a:lnTo>
                  <a:pt x="323" y="102"/>
                </a:lnTo>
                <a:lnTo>
                  <a:pt x="318" y="96"/>
                </a:lnTo>
                <a:lnTo>
                  <a:pt x="313" y="91"/>
                </a:lnTo>
                <a:lnTo>
                  <a:pt x="308" y="88"/>
                </a:lnTo>
                <a:lnTo>
                  <a:pt x="302" y="87"/>
                </a:lnTo>
                <a:lnTo>
                  <a:pt x="295" y="86"/>
                </a:lnTo>
                <a:lnTo>
                  <a:pt x="289" y="87"/>
                </a:lnTo>
                <a:lnTo>
                  <a:pt x="283" y="88"/>
                </a:lnTo>
                <a:lnTo>
                  <a:pt x="277" y="91"/>
                </a:lnTo>
                <a:lnTo>
                  <a:pt x="272" y="97"/>
                </a:lnTo>
                <a:lnTo>
                  <a:pt x="269" y="103"/>
                </a:lnTo>
                <a:lnTo>
                  <a:pt x="266" y="109"/>
                </a:lnTo>
                <a:lnTo>
                  <a:pt x="265" y="116"/>
                </a:lnTo>
                <a:lnTo>
                  <a:pt x="264" y="124"/>
                </a:lnTo>
                <a:lnTo>
                  <a:pt x="328" y="124"/>
                </a:lnTo>
                <a:close/>
                <a:moveTo>
                  <a:pt x="544" y="215"/>
                </a:moveTo>
                <a:lnTo>
                  <a:pt x="507" y="215"/>
                </a:lnTo>
                <a:lnTo>
                  <a:pt x="507" y="193"/>
                </a:lnTo>
                <a:lnTo>
                  <a:pt x="503" y="199"/>
                </a:lnTo>
                <a:lnTo>
                  <a:pt x="497" y="204"/>
                </a:lnTo>
                <a:lnTo>
                  <a:pt x="491" y="209"/>
                </a:lnTo>
                <a:lnTo>
                  <a:pt x="484" y="212"/>
                </a:lnTo>
                <a:lnTo>
                  <a:pt x="477" y="215"/>
                </a:lnTo>
                <a:lnTo>
                  <a:pt x="470" y="217"/>
                </a:lnTo>
                <a:lnTo>
                  <a:pt x="463" y="218"/>
                </a:lnTo>
                <a:lnTo>
                  <a:pt x="457" y="218"/>
                </a:lnTo>
                <a:lnTo>
                  <a:pt x="451" y="218"/>
                </a:lnTo>
                <a:lnTo>
                  <a:pt x="445" y="217"/>
                </a:lnTo>
                <a:lnTo>
                  <a:pt x="439" y="216"/>
                </a:lnTo>
                <a:lnTo>
                  <a:pt x="434" y="214"/>
                </a:lnTo>
                <a:lnTo>
                  <a:pt x="428" y="210"/>
                </a:lnTo>
                <a:lnTo>
                  <a:pt x="421" y="207"/>
                </a:lnTo>
                <a:lnTo>
                  <a:pt x="416" y="203"/>
                </a:lnTo>
                <a:lnTo>
                  <a:pt x="410" y="199"/>
                </a:lnTo>
                <a:lnTo>
                  <a:pt x="406" y="193"/>
                </a:lnTo>
                <a:lnTo>
                  <a:pt x="402" y="186"/>
                </a:lnTo>
                <a:lnTo>
                  <a:pt x="399" y="179"/>
                </a:lnTo>
                <a:lnTo>
                  <a:pt x="397" y="171"/>
                </a:lnTo>
                <a:lnTo>
                  <a:pt x="394" y="164"/>
                </a:lnTo>
                <a:lnTo>
                  <a:pt x="393" y="156"/>
                </a:lnTo>
                <a:lnTo>
                  <a:pt x="392" y="147"/>
                </a:lnTo>
                <a:lnTo>
                  <a:pt x="392" y="138"/>
                </a:lnTo>
                <a:lnTo>
                  <a:pt x="392" y="127"/>
                </a:lnTo>
                <a:lnTo>
                  <a:pt x="393" y="118"/>
                </a:lnTo>
                <a:lnTo>
                  <a:pt x="394" y="110"/>
                </a:lnTo>
                <a:lnTo>
                  <a:pt x="397" y="101"/>
                </a:lnTo>
                <a:lnTo>
                  <a:pt x="399" y="94"/>
                </a:lnTo>
                <a:lnTo>
                  <a:pt x="401" y="87"/>
                </a:lnTo>
                <a:lnTo>
                  <a:pt x="405" y="81"/>
                </a:lnTo>
                <a:lnTo>
                  <a:pt x="409" y="75"/>
                </a:lnTo>
                <a:lnTo>
                  <a:pt x="415" y="71"/>
                </a:lnTo>
                <a:lnTo>
                  <a:pt x="421" y="67"/>
                </a:lnTo>
                <a:lnTo>
                  <a:pt x="427" y="64"/>
                </a:lnTo>
                <a:lnTo>
                  <a:pt x="432" y="61"/>
                </a:lnTo>
                <a:lnTo>
                  <a:pt x="438" y="59"/>
                </a:lnTo>
                <a:lnTo>
                  <a:pt x="445" y="57"/>
                </a:lnTo>
                <a:lnTo>
                  <a:pt x="451" y="56"/>
                </a:lnTo>
                <a:lnTo>
                  <a:pt x="458" y="56"/>
                </a:lnTo>
                <a:lnTo>
                  <a:pt x="465" y="56"/>
                </a:lnTo>
                <a:lnTo>
                  <a:pt x="470" y="57"/>
                </a:lnTo>
                <a:lnTo>
                  <a:pt x="477" y="59"/>
                </a:lnTo>
                <a:lnTo>
                  <a:pt x="483" y="61"/>
                </a:lnTo>
                <a:lnTo>
                  <a:pt x="489" y="65"/>
                </a:lnTo>
                <a:lnTo>
                  <a:pt x="495" y="68"/>
                </a:lnTo>
                <a:lnTo>
                  <a:pt x="499" y="72"/>
                </a:lnTo>
                <a:lnTo>
                  <a:pt x="505" y="76"/>
                </a:lnTo>
                <a:lnTo>
                  <a:pt x="505" y="0"/>
                </a:lnTo>
                <a:lnTo>
                  <a:pt x="544" y="0"/>
                </a:lnTo>
                <a:lnTo>
                  <a:pt x="544" y="215"/>
                </a:lnTo>
                <a:close/>
                <a:moveTo>
                  <a:pt x="435" y="135"/>
                </a:moveTo>
                <a:lnTo>
                  <a:pt x="435" y="141"/>
                </a:lnTo>
                <a:lnTo>
                  <a:pt x="436" y="146"/>
                </a:lnTo>
                <a:lnTo>
                  <a:pt x="436" y="151"/>
                </a:lnTo>
                <a:lnTo>
                  <a:pt x="437" y="156"/>
                </a:lnTo>
                <a:lnTo>
                  <a:pt x="438" y="161"/>
                </a:lnTo>
                <a:lnTo>
                  <a:pt x="439" y="164"/>
                </a:lnTo>
                <a:lnTo>
                  <a:pt x="440" y="167"/>
                </a:lnTo>
                <a:lnTo>
                  <a:pt x="442" y="170"/>
                </a:lnTo>
                <a:lnTo>
                  <a:pt x="447" y="177"/>
                </a:lnTo>
                <a:lnTo>
                  <a:pt x="453" y="181"/>
                </a:lnTo>
                <a:lnTo>
                  <a:pt x="460" y="185"/>
                </a:lnTo>
                <a:lnTo>
                  <a:pt x="469" y="186"/>
                </a:lnTo>
                <a:lnTo>
                  <a:pt x="476" y="185"/>
                </a:lnTo>
                <a:lnTo>
                  <a:pt x="483" y="184"/>
                </a:lnTo>
                <a:lnTo>
                  <a:pt x="490" y="180"/>
                </a:lnTo>
                <a:lnTo>
                  <a:pt x="495" y="174"/>
                </a:lnTo>
                <a:lnTo>
                  <a:pt x="497" y="171"/>
                </a:lnTo>
                <a:lnTo>
                  <a:pt x="499" y="167"/>
                </a:lnTo>
                <a:lnTo>
                  <a:pt x="500" y="164"/>
                </a:lnTo>
                <a:lnTo>
                  <a:pt x="503" y="159"/>
                </a:lnTo>
                <a:lnTo>
                  <a:pt x="504" y="155"/>
                </a:lnTo>
                <a:lnTo>
                  <a:pt x="504" y="149"/>
                </a:lnTo>
                <a:lnTo>
                  <a:pt x="505" y="144"/>
                </a:lnTo>
                <a:lnTo>
                  <a:pt x="505" y="139"/>
                </a:lnTo>
                <a:lnTo>
                  <a:pt x="505" y="132"/>
                </a:lnTo>
                <a:lnTo>
                  <a:pt x="504" y="125"/>
                </a:lnTo>
                <a:lnTo>
                  <a:pt x="504" y="120"/>
                </a:lnTo>
                <a:lnTo>
                  <a:pt x="503" y="114"/>
                </a:lnTo>
                <a:lnTo>
                  <a:pt x="502" y="110"/>
                </a:lnTo>
                <a:lnTo>
                  <a:pt x="499" y="106"/>
                </a:lnTo>
                <a:lnTo>
                  <a:pt x="498" y="103"/>
                </a:lnTo>
                <a:lnTo>
                  <a:pt x="496" y="100"/>
                </a:lnTo>
                <a:lnTo>
                  <a:pt x="490" y="94"/>
                </a:lnTo>
                <a:lnTo>
                  <a:pt x="483" y="89"/>
                </a:lnTo>
                <a:lnTo>
                  <a:pt x="476" y="87"/>
                </a:lnTo>
                <a:lnTo>
                  <a:pt x="469" y="86"/>
                </a:lnTo>
                <a:lnTo>
                  <a:pt x="462" y="87"/>
                </a:lnTo>
                <a:lnTo>
                  <a:pt x="455" y="89"/>
                </a:lnTo>
                <a:lnTo>
                  <a:pt x="450" y="94"/>
                </a:lnTo>
                <a:lnTo>
                  <a:pt x="445" y="100"/>
                </a:lnTo>
                <a:lnTo>
                  <a:pt x="443" y="103"/>
                </a:lnTo>
                <a:lnTo>
                  <a:pt x="440" y="106"/>
                </a:lnTo>
                <a:lnTo>
                  <a:pt x="439" y="110"/>
                </a:lnTo>
                <a:lnTo>
                  <a:pt x="438" y="114"/>
                </a:lnTo>
                <a:lnTo>
                  <a:pt x="437" y="119"/>
                </a:lnTo>
                <a:lnTo>
                  <a:pt x="436" y="124"/>
                </a:lnTo>
                <a:lnTo>
                  <a:pt x="435" y="129"/>
                </a:lnTo>
                <a:lnTo>
                  <a:pt x="435" y="135"/>
                </a:lnTo>
                <a:close/>
                <a:moveTo>
                  <a:pt x="667" y="60"/>
                </a:moveTo>
                <a:lnTo>
                  <a:pt x="705" y="60"/>
                </a:lnTo>
                <a:lnTo>
                  <a:pt x="705" y="80"/>
                </a:lnTo>
                <a:lnTo>
                  <a:pt x="710" y="76"/>
                </a:lnTo>
                <a:lnTo>
                  <a:pt x="715" y="73"/>
                </a:lnTo>
                <a:lnTo>
                  <a:pt x="720" y="70"/>
                </a:lnTo>
                <a:lnTo>
                  <a:pt x="727" y="65"/>
                </a:lnTo>
                <a:lnTo>
                  <a:pt x="734" y="61"/>
                </a:lnTo>
                <a:lnTo>
                  <a:pt x="741" y="58"/>
                </a:lnTo>
                <a:lnTo>
                  <a:pt x="747" y="57"/>
                </a:lnTo>
                <a:lnTo>
                  <a:pt x="754" y="56"/>
                </a:lnTo>
                <a:lnTo>
                  <a:pt x="761" y="56"/>
                </a:lnTo>
                <a:lnTo>
                  <a:pt x="768" y="57"/>
                </a:lnTo>
                <a:lnTo>
                  <a:pt x="773" y="59"/>
                </a:lnTo>
                <a:lnTo>
                  <a:pt x="779" y="61"/>
                </a:lnTo>
                <a:lnTo>
                  <a:pt x="785" y="65"/>
                </a:lnTo>
                <a:lnTo>
                  <a:pt x="791" y="68"/>
                </a:lnTo>
                <a:lnTo>
                  <a:pt x="797" y="72"/>
                </a:lnTo>
                <a:lnTo>
                  <a:pt x="801" y="76"/>
                </a:lnTo>
                <a:lnTo>
                  <a:pt x="806" y="82"/>
                </a:lnTo>
                <a:lnTo>
                  <a:pt x="809" y="88"/>
                </a:lnTo>
                <a:lnTo>
                  <a:pt x="813" y="95"/>
                </a:lnTo>
                <a:lnTo>
                  <a:pt x="815" y="102"/>
                </a:lnTo>
                <a:lnTo>
                  <a:pt x="816" y="110"/>
                </a:lnTo>
                <a:lnTo>
                  <a:pt x="817" y="118"/>
                </a:lnTo>
                <a:lnTo>
                  <a:pt x="818" y="127"/>
                </a:lnTo>
                <a:lnTo>
                  <a:pt x="818" y="136"/>
                </a:lnTo>
                <a:lnTo>
                  <a:pt x="818" y="146"/>
                </a:lnTo>
                <a:lnTo>
                  <a:pt x="817" y="155"/>
                </a:lnTo>
                <a:lnTo>
                  <a:pt x="816" y="164"/>
                </a:lnTo>
                <a:lnTo>
                  <a:pt x="815" y="171"/>
                </a:lnTo>
                <a:lnTo>
                  <a:pt x="813" y="179"/>
                </a:lnTo>
                <a:lnTo>
                  <a:pt x="809" y="186"/>
                </a:lnTo>
                <a:lnTo>
                  <a:pt x="806" y="193"/>
                </a:lnTo>
                <a:lnTo>
                  <a:pt x="801" y="199"/>
                </a:lnTo>
                <a:lnTo>
                  <a:pt x="797" y="203"/>
                </a:lnTo>
                <a:lnTo>
                  <a:pt x="791" y="207"/>
                </a:lnTo>
                <a:lnTo>
                  <a:pt x="785" y="210"/>
                </a:lnTo>
                <a:lnTo>
                  <a:pt x="779" y="214"/>
                </a:lnTo>
                <a:lnTo>
                  <a:pt x="773" y="216"/>
                </a:lnTo>
                <a:lnTo>
                  <a:pt x="768" y="217"/>
                </a:lnTo>
                <a:lnTo>
                  <a:pt x="761" y="218"/>
                </a:lnTo>
                <a:lnTo>
                  <a:pt x="754" y="218"/>
                </a:lnTo>
                <a:lnTo>
                  <a:pt x="748" y="218"/>
                </a:lnTo>
                <a:lnTo>
                  <a:pt x="743" y="217"/>
                </a:lnTo>
                <a:lnTo>
                  <a:pt x="738" y="215"/>
                </a:lnTo>
                <a:lnTo>
                  <a:pt x="732" y="214"/>
                </a:lnTo>
                <a:lnTo>
                  <a:pt x="726" y="210"/>
                </a:lnTo>
                <a:lnTo>
                  <a:pt x="720" y="207"/>
                </a:lnTo>
                <a:lnTo>
                  <a:pt x="715" y="202"/>
                </a:lnTo>
                <a:lnTo>
                  <a:pt x="709" y="197"/>
                </a:lnTo>
                <a:lnTo>
                  <a:pt x="709" y="275"/>
                </a:lnTo>
                <a:lnTo>
                  <a:pt x="667" y="275"/>
                </a:lnTo>
                <a:lnTo>
                  <a:pt x="667" y="60"/>
                </a:lnTo>
                <a:close/>
                <a:moveTo>
                  <a:pt x="708" y="135"/>
                </a:moveTo>
                <a:lnTo>
                  <a:pt x="708" y="141"/>
                </a:lnTo>
                <a:lnTo>
                  <a:pt x="709" y="147"/>
                </a:lnTo>
                <a:lnTo>
                  <a:pt x="710" y="152"/>
                </a:lnTo>
                <a:lnTo>
                  <a:pt x="711" y="158"/>
                </a:lnTo>
                <a:lnTo>
                  <a:pt x="712" y="163"/>
                </a:lnTo>
                <a:lnTo>
                  <a:pt x="714" y="167"/>
                </a:lnTo>
                <a:lnTo>
                  <a:pt x="716" y="171"/>
                </a:lnTo>
                <a:lnTo>
                  <a:pt x="718" y="174"/>
                </a:lnTo>
                <a:lnTo>
                  <a:pt x="724" y="179"/>
                </a:lnTo>
                <a:lnTo>
                  <a:pt x="731" y="182"/>
                </a:lnTo>
                <a:lnTo>
                  <a:pt x="738" y="185"/>
                </a:lnTo>
                <a:lnTo>
                  <a:pt x="745" y="186"/>
                </a:lnTo>
                <a:lnTo>
                  <a:pt x="750" y="185"/>
                </a:lnTo>
                <a:lnTo>
                  <a:pt x="757" y="184"/>
                </a:lnTo>
                <a:lnTo>
                  <a:pt x="762" y="180"/>
                </a:lnTo>
                <a:lnTo>
                  <a:pt x="767" y="176"/>
                </a:lnTo>
                <a:lnTo>
                  <a:pt x="769" y="172"/>
                </a:lnTo>
                <a:lnTo>
                  <a:pt x="772" y="169"/>
                </a:lnTo>
                <a:lnTo>
                  <a:pt x="773" y="165"/>
                </a:lnTo>
                <a:lnTo>
                  <a:pt x="776" y="159"/>
                </a:lnTo>
                <a:lnTo>
                  <a:pt x="777" y="155"/>
                </a:lnTo>
                <a:lnTo>
                  <a:pt x="777" y="149"/>
                </a:lnTo>
                <a:lnTo>
                  <a:pt x="778" y="143"/>
                </a:lnTo>
                <a:lnTo>
                  <a:pt x="778" y="138"/>
                </a:lnTo>
                <a:lnTo>
                  <a:pt x="778" y="132"/>
                </a:lnTo>
                <a:lnTo>
                  <a:pt x="777" y="126"/>
                </a:lnTo>
                <a:lnTo>
                  <a:pt x="777" y="120"/>
                </a:lnTo>
                <a:lnTo>
                  <a:pt x="776" y="116"/>
                </a:lnTo>
                <a:lnTo>
                  <a:pt x="773" y="111"/>
                </a:lnTo>
                <a:lnTo>
                  <a:pt x="772" y="108"/>
                </a:lnTo>
                <a:lnTo>
                  <a:pt x="769" y="104"/>
                </a:lnTo>
                <a:lnTo>
                  <a:pt x="767" y="101"/>
                </a:lnTo>
                <a:lnTo>
                  <a:pt x="762" y="95"/>
                </a:lnTo>
                <a:lnTo>
                  <a:pt x="757" y="90"/>
                </a:lnTo>
                <a:lnTo>
                  <a:pt x="750" y="88"/>
                </a:lnTo>
                <a:lnTo>
                  <a:pt x="745" y="87"/>
                </a:lnTo>
                <a:lnTo>
                  <a:pt x="737" y="88"/>
                </a:lnTo>
                <a:lnTo>
                  <a:pt x="730" y="90"/>
                </a:lnTo>
                <a:lnTo>
                  <a:pt x="724" y="95"/>
                </a:lnTo>
                <a:lnTo>
                  <a:pt x="718" y="101"/>
                </a:lnTo>
                <a:lnTo>
                  <a:pt x="716" y="104"/>
                </a:lnTo>
                <a:lnTo>
                  <a:pt x="714" y="108"/>
                </a:lnTo>
                <a:lnTo>
                  <a:pt x="712" y="111"/>
                </a:lnTo>
                <a:lnTo>
                  <a:pt x="711" y="114"/>
                </a:lnTo>
                <a:lnTo>
                  <a:pt x="710" y="119"/>
                </a:lnTo>
                <a:lnTo>
                  <a:pt x="709" y="124"/>
                </a:lnTo>
                <a:lnTo>
                  <a:pt x="708" y="129"/>
                </a:lnTo>
                <a:lnTo>
                  <a:pt x="708" y="135"/>
                </a:lnTo>
                <a:close/>
                <a:moveTo>
                  <a:pt x="853" y="215"/>
                </a:moveTo>
                <a:lnTo>
                  <a:pt x="853" y="0"/>
                </a:lnTo>
                <a:lnTo>
                  <a:pt x="894" y="0"/>
                </a:lnTo>
                <a:lnTo>
                  <a:pt x="894" y="215"/>
                </a:lnTo>
                <a:lnTo>
                  <a:pt x="853" y="215"/>
                </a:lnTo>
                <a:close/>
                <a:moveTo>
                  <a:pt x="966" y="108"/>
                </a:moveTo>
                <a:lnTo>
                  <a:pt x="929" y="101"/>
                </a:lnTo>
                <a:lnTo>
                  <a:pt x="932" y="89"/>
                </a:lnTo>
                <a:lnTo>
                  <a:pt x="937" y="81"/>
                </a:lnTo>
                <a:lnTo>
                  <a:pt x="944" y="74"/>
                </a:lnTo>
                <a:lnTo>
                  <a:pt x="951" y="68"/>
                </a:lnTo>
                <a:lnTo>
                  <a:pt x="956" y="66"/>
                </a:lnTo>
                <a:lnTo>
                  <a:pt x="960" y="63"/>
                </a:lnTo>
                <a:lnTo>
                  <a:pt x="966" y="60"/>
                </a:lnTo>
                <a:lnTo>
                  <a:pt x="970" y="59"/>
                </a:lnTo>
                <a:lnTo>
                  <a:pt x="976" y="58"/>
                </a:lnTo>
                <a:lnTo>
                  <a:pt x="983" y="57"/>
                </a:lnTo>
                <a:lnTo>
                  <a:pt x="989" y="56"/>
                </a:lnTo>
                <a:lnTo>
                  <a:pt x="996" y="56"/>
                </a:lnTo>
                <a:lnTo>
                  <a:pt x="1003" y="56"/>
                </a:lnTo>
                <a:lnTo>
                  <a:pt x="1010" y="56"/>
                </a:lnTo>
                <a:lnTo>
                  <a:pt x="1015" y="57"/>
                </a:lnTo>
                <a:lnTo>
                  <a:pt x="1021" y="58"/>
                </a:lnTo>
                <a:lnTo>
                  <a:pt x="1026" y="59"/>
                </a:lnTo>
                <a:lnTo>
                  <a:pt x="1030" y="60"/>
                </a:lnTo>
                <a:lnTo>
                  <a:pt x="1034" y="61"/>
                </a:lnTo>
                <a:lnTo>
                  <a:pt x="1037" y="64"/>
                </a:lnTo>
                <a:lnTo>
                  <a:pt x="1044" y="67"/>
                </a:lnTo>
                <a:lnTo>
                  <a:pt x="1049" y="71"/>
                </a:lnTo>
                <a:lnTo>
                  <a:pt x="1053" y="74"/>
                </a:lnTo>
                <a:lnTo>
                  <a:pt x="1057" y="78"/>
                </a:lnTo>
                <a:lnTo>
                  <a:pt x="1058" y="81"/>
                </a:lnTo>
                <a:lnTo>
                  <a:pt x="1059" y="85"/>
                </a:lnTo>
                <a:lnTo>
                  <a:pt x="1060" y="88"/>
                </a:lnTo>
                <a:lnTo>
                  <a:pt x="1060" y="93"/>
                </a:lnTo>
                <a:lnTo>
                  <a:pt x="1062" y="98"/>
                </a:lnTo>
                <a:lnTo>
                  <a:pt x="1062" y="103"/>
                </a:lnTo>
                <a:lnTo>
                  <a:pt x="1062" y="110"/>
                </a:lnTo>
                <a:lnTo>
                  <a:pt x="1062" y="116"/>
                </a:lnTo>
                <a:lnTo>
                  <a:pt x="1062" y="165"/>
                </a:lnTo>
                <a:lnTo>
                  <a:pt x="1062" y="174"/>
                </a:lnTo>
                <a:lnTo>
                  <a:pt x="1062" y="182"/>
                </a:lnTo>
                <a:lnTo>
                  <a:pt x="1062" y="189"/>
                </a:lnTo>
                <a:lnTo>
                  <a:pt x="1063" y="195"/>
                </a:lnTo>
                <a:lnTo>
                  <a:pt x="1064" y="200"/>
                </a:lnTo>
                <a:lnTo>
                  <a:pt x="1066" y="204"/>
                </a:lnTo>
                <a:lnTo>
                  <a:pt x="1068" y="210"/>
                </a:lnTo>
                <a:lnTo>
                  <a:pt x="1071" y="215"/>
                </a:lnTo>
                <a:lnTo>
                  <a:pt x="1029" y="215"/>
                </a:lnTo>
                <a:lnTo>
                  <a:pt x="1029" y="212"/>
                </a:lnTo>
                <a:lnTo>
                  <a:pt x="1028" y="210"/>
                </a:lnTo>
                <a:lnTo>
                  <a:pt x="1028" y="207"/>
                </a:lnTo>
                <a:lnTo>
                  <a:pt x="1027" y="202"/>
                </a:lnTo>
                <a:lnTo>
                  <a:pt x="1027" y="201"/>
                </a:lnTo>
                <a:lnTo>
                  <a:pt x="1027" y="200"/>
                </a:lnTo>
                <a:lnTo>
                  <a:pt x="1026" y="200"/>
                </a:lnTo>
                <a:lnTo>
                  <a:pt x="1026" y="199"/>
                </a:lnTo>
                <a:lnTo>
                  <a:pt x="1020" y="203"/>
                </a:lnTo>
                <a:lnTo>
                  <a:pt x="1014" y="207"/>
                </a:lnTo>
                <a:lnTo>
                  <a:pt x="1009" y="210"/>
                </a:lnTo>
                <a:lnTo>
                  <a:pt x="1002" y="214"/>
                </a:lnTo>
                <a:lnTo>
                  <a:pt x="997" y="215"/>
                </a:lnTo>
                <a:lnTo>
                  <a:pt x="991" y="217"/>
                </a:lnTo>
                <a:lnTo>
                  <a:pt x="984" y="218"/>
                </a:lnTo>
                <a:lnTo>
                  <a:pt x="979" y="218"/>
                </a:lnTo>
                <a:lnTo>
                  <a:pt x="973" y="218"/>
                </a:lnTo>
                <a:lnTo>
                  <a:pt x="966" y="217"/>
                </a:lnTo>
                <a:lnTo>
                  <a:pt x="961" y="216"/>
                </a:lnTo>
                <a:lnTo>
                  <a:pt x="956" y="215"/>
                </a:lnTo>
                <a:lnTo>
                  <a:pt x="951" y="214"/>
                </a:lnTo>
                <a:lnTo>
                  <a:pt x="947" y="211"/>
                </a:lnTo>
                <a:lnTo>
                  <a:pt x="943" y="208"/>
                </a:lnTo>
                <a:lnTo>
                  <a:pt x="939" y="205"/>
                </a:lnTo>
                <a:lnTo>
                  <a:pt x="932" y="200"/>
                </a:lnTo>
                <a:lnTo>
                  <a:pt x="928" y="192"/>
                </a:lnTo>
                <a:lnTo>
                  <a:pt x="926" y="182"/>
                </a:lnTo>
                <a:lnTo>
                  <a:pt x="924" y="173"/>
                </a:lnTo>
                <a:lnTo>
                  <a:pt x="924" y="167"/>
                </a:lnTo>
                <a:lnTo>
                  <a:pt x="926" y="161"/>
                </a:lnTo>
                <a:lnTo>
                  <a:pt x="928" y="155"/>
                </a:lnTo>
                <a:lnTo>
                  <a:pt x="930" y="149"/>
                </a:lnTo>
                <a:lnTo>
                  <a:pt x="934" y="144"/>
                </a:lnTo>
                <a:lnTo>
                  <a:pt x="938" y="140"/>
                </a:lnTo>
                <a:lnTo>
                  <a:pt x="944" y="136"/>
                </a:lnTo>
                <a:lnTo>
                  <a:pt x="950" y="134"/>
                </a:lnTo>
                <a:lnTo>
                  <a:pt x="956" y="131"/>
                </a:lnTo>
                <a:lnTo>
                  <a:pt x="962" y="128"/>
                </a:lnTo>
                <a:lnTo>
                  <a:pt x="972" y="125"/>
                </a:lnTo>
                <a:lnTo>
                  <a:pt x="982" y="123"/>
                </a:lnTo>
                <a:lnTo>
                  <a:pt x="989" y="121"/>
                </a:lnTo>
                <a:lnTo>
                  <a:pt x="996" y="120"/>
                </a:lnTo>
                <a:lnTo>
                  <a:pt x="1002" y="119"/>
                </a:lnTo>
                <a:lnTo>
                  <a:pt x="1007" y="118"/>
                </a:lnTo>
                <a:lnTo>
                  <a:pt x="1012" y="117"/>
                </a:lnTo>
                <a:lnTo>
                  <a:pt x="1015" y="116"/>
                </a:lnTo>
                <a:lnTo>
                  <a:pt x="1019" y="114"/>
                </a:lnTo>
                <a:lnTo>
                  <a:pt x="1022" y="113"/>
                </a:lnTo>
                <a:lnTo>
                  <a:pt x="1022" y="110"/>
                </a:lnTo>
                <a:lnTo>
                  <a:pt x="1022" y="104"/>
                </a:lnTo>
                <a:lnTo>
                  <a:pt x="1021" y="98"/>
                </a:lnTo>
                <a:lnTo>
                  <a:pt x="1019" y="95"/>
                </a:lnTo>
                <a:lnTo>
                  <a:pt x="1015" y="91"/>
                </a:lnTo>
                <a:lnTo>
                  <a:pt x="1013" y="89"/>
                </a:lnTo>
                <a:lnTo>
                  <a:pt x="1009" y="87"/>
                </a:lnTo>
                <a:lnTo>
                  <a:pt x="1002" y="86"/>
                </a:lnTo>
                <a:lnTo>
                  <a:pt x="995" y="86"/>
                </a:lnTo>
                <a:lnTo>
                  <a:pt x="990" y="86"/>
                </a:lnTo>
                <a:lnTo>
                  <a:pt x="985" y="87"/>
                </a:lnTo>
                <a:lnTo>
                  <a:pt x="981" y="88"/>
                </a:lnTo>
                <a:lnTo>
                  <a:pt x="979" y="90"/>
                </a:lnTo>
                <a:lnTo>
                  <a:pt x="975" y="94"/>
                </a:lnTo>
                <a:lnTo>
                  <a:pt x="972" y="97"/>
                </a:lnTo>
                <a:lnTo>
                  <a:pt x="968" y="102"/>
                </a:lnTo>
                <a:lnTo>
                  <a:pt x="966" y="108"/>
                </a:lnTo>
                <a:close/>
                <a:moveTo>
                  <a:pt x="1022" y="141"/>
                </a:moveTo>
                <a:lnTo>
                  <a:pt x="1018" y="142"/>
                </a:lnTo>
                <a:lnTo>
                  <a:pt x="1012" y="143"/>
                </a:lnTo>
                <a:lnTo>
                  <a:pt x="1005" y="144"/>
                </a:lnTo>
                <a:lnTo>
                  <a:pt x="996" y="146"/>
                </a:lnTo>
                <a:lnTo>
                  <a:pt x="989" y="148"/>
                </a:lnTo>
                <a:lnTo>
                  <a:pt x="983" y="149"/>
                </a:lnTo>
                <a:lnTo>
                  <a:pt x="979" y="151"/>
                </a:lnTo>
                <a:lnTo>
                  <a:pt x="975" y="154"/>
                </a:lnTo>
                <a:lnTo>
                  <a:pt x="972" y="157"/>
                </a:lnTo>
                <a:lnTo>
                  <a:pt x="968" y="161"/>
                </a:lnTo>
                <a:lnTo>
                  <a:pt x="967" y="165"/>
                </a:lnTo>
                <a:lnTo>
                  <a:pt x="966" y="170"/>
                </a:lnTo>
                <a:lnTo>
                  <a:pt x="966" y="173"/>
                </a:lnTo>
                <a:lnTo>
                  <a:pt x="968" y="177"/>
                </a:lnTo>
                <a:lnTo>
                  <a:pt x="969" y="180"/>
                </a:lnTo>
                <a:lnTo>
                  <a:pt x="973" y="184"/>
                </a:lnTo>
                <a:lnTo>
                  <a:pt x="977" y="186"/>
                </a:lnTo>
                <a:lnTo>
                  <a:pt x="981" y="188"/>
                </a:lnTo>
                <a:lnTo>
                  <a:pt x="985" y="189"/>
                </a:lnTo>
                <a:lnTo>
                  <a:pt x="990" y="191"/>
                </a:lnTo>
                <a:lnTo>
                  <a:pt x="995" y="189"/>
                </a:lnTo>
                <a:lnTo>
                  <a:pt x="999" y="188"/>
                </a:lnTo>
                <a:lnTo>
                  <a:pt x="1005" y="186"/>
                </a:lnTo>
                <a:lnTo>
                  <a:pt x="1011" y="182"/>
                </a:lnTo>
                <a:lnTo>
                  <a:pt x="1014" y="180"/>
                </a:lnTo>
                <a:lnTo>
                  <a:pt x="1017" y="177"/>
                </a:lnTo>
                <a:lnTo>
                  <a:pt x="1019" y="173"/>
                </a:lnTo>
                <a:lnTo>
                  <a:pt x="1021" y="170"/>
                </a:lnTo>
                <a:lnTo>
                  <a:pt x="1022" y="166"/>
                </a:lnTo>
                <a:lnTo>
                  <a:pt x="1022" y="162"/>
                </a:lnTo>
                <a:lnTo>
                  <a:pt x="1022" y="155"/>
                </a:lnTo>
                <a:lnTo>
                  <a:pt x="1022" y="148"/>
                </a:lnTo>
                <a:lnTo>
                  <a:pt x="1022" y="141"/>
                </a:lnTo>
                <a:close/>
                <a:moveTo>
                  <a:pt x="1090" y="171"/>
                </a:moveTo>
                <a:lnTo>
                  <a:pt x="1130" y="165"/>
                </a:lnTo>
                <a:lnTo>
                  <a:pt x="1132" y="171"/>
                </a:lnTo>
                <a:lnTo>
                  <a:pt x="1134" y="176"/>
                </a:lnTo>
                <a:lnTo>
                  <a:pt x="1138" y="179"/>
                </a:lnTo>
                <a:lnTo>
                  <a:pt x="1142" y="182"/>
                </a:lnTo>
                <a:lnTo>
                  <a:pt x="1147" y="186"/>
                </a:lnTo>
                <a:lnTo>
                  <a:pt x="1151" y="187"/>
                </a:lnTo>
                <a:lnTo>
                  <a:pt x="1156" y="189"/>
                </a:lnTo>
                <a:lnTo>
                  <a:pt x="1162" y="189"/>
                </a:lnTo>
                <a:lnTo>
                  <a:pt x="1171" y="189"/>
                </a:lnTo>
                <a:lnTo>
                  <a:pt x="1178" y="188"/>
                </a:lnTo>
                <a:lnTo>
                  <a:pt x="1184" y="186"/>
                </a:lnTo>
                <a:lnTo>
                  <a:pt x="1188" y="184"/>
                </a:lnTo>
                <a:lnTo>
                  <a:pt x="1191" y="181"/>
                </a:lnTo>
                <a:lnTo>
                  <a:pt x="1193" y="178"/>
                </a:lnTo>
                <a:lnTo>
                  <a:pt x="1194" y="176"/>
                </a:lnTo>
                <a:lnTo>
                  <a:pt x="1194" y="172"/>
                </a:lnTo>
                <a:lnTo>
                  <a:pt x="1194" y="170"/>
                </a:lnTo>
                <a:lnTo>
                  <a:pt x="1193" y="169"/>
                </a:lnTo>
                <a:lnTo>
                  <a:pt x="1193" y="166"/>
                </a:lnTo>
                <a:lnTo>
                  <a:pt x="1192" y="165"/>
                </a:lnTo>
                <a:lnTo>
                  <a:pt x="1189" y="164"/>
                </a:lnTo>
                <a:lnTo>
                  <a:pt x="1186" y="162"/>
                </a:lnTo>
                <a:lnTo>
                  <a:pt x="1181" y="161"/>
                </a:lnTo>
                <a:lnTo>
                  <a:pt x="1176" y="159"/>
                </a:lnTo>
                <a:lnTo>
                  <a:pt x="1164" y="156"/>
                </a:lnTo>
                <a:lnTo>
                  <a:pt x="1154" y="154"/>
                </a:lnTo>
                <a:lnTo>
                  <a:pt x="1144" y="150"/>
                </a:lnTo>
                <a:lnTo>
                  <a:pt x="1135" y="148"/>
                </a:lnTo>
                <a:lnTo>
                  <a:pt x="1128" y="146"/>
                </a:lnTo>
                <a:lnTo>
                  <a:pt x="1121" y="143"/>
                </a:lnTo>
                <a:lnTo>
                  <a:pt x="1117" y="141"/>
                </a:lnTo>
                <a:lnTo>
                  <a:pt x="1112" y="139"/>
                </a:lnTo>
                <a:lnTo>
                  <a:pt x="1108" y="135"/>
                </a:lnTo>
                <a:lnTo>
                  <a:pt x="1104" y="132"/>
                </a:lnTo>
                <a:lnTo>
                  <a:pt x="1102" y="128"/>
                </a:lnTo>
                <a:lnTo>
                  <a:pt x="1100" y="124"/>
                </a:lnTo>
                <a:lnTo>
                  <a:pt x="1097" y="119"/>
                </a:lnTo>
                <a:lnTo>
                  <a:pt x="1096" y="114"/>
                </a:lnTo>
                <a:lnTo>
                  <a:pt x="1095" y="110"/>
                </a:lnTo>
                <a:lnTo>
                  <a:pt x="1095" y="104"/>
                </a:lnTo>
                <a:lnTo>
                  <a:pt x="1096" y="94"/>
                </a:lnTo>
                <a:lnTo>
                  <a:pt x="1098" y="85"/>
                </a:lnTo>
                <a:lnTo>
                  <a:pt x="1103" y="76"/>
                </a:lnTo>
                <a:lnTo>
                  <a:pt x="1110" y="71"/>
                </a:lnTo>
                <a:lnTo>
                  <a:pt x="1115" y="67"/>
                </a:lnTo>
                <a:lnTo>
                  <a:pt x="1120" y="65"/>
                </a:lnTo>
                <a:lnTo>
                  <a:pt x="1126" y="61"/>
                </a:lnTo>
                <a:lnTo>
                  <a:pt x="1132" y="59"/>
                </a:lnTo>
                <a:lnTo>
                  <a:pt x="1138" y="58"/>
                </a:lnTo>
                <a:lnTo>
                  <a:pt x="1144" y="57"/>
                </a:lnTo>
                <a:lnTo>
                  <a:pt x="1151" y="56"/>
                </a:lnTo>
                <a:lnTo>
                  <a:pt x="1159" y="56"/>
                </a:lnTo>
                <a:lnTo>
                  <a:pt x="1168" y="56"/>
                </a:lnTo>
                <a:lnTo>
                  <a:pt x="1174" y="57"/>
                </a:lnTo>
                <a:lnTo>
                  <a:pt x="1181" y="58"/>
                </a:lnTo>
                <a:lnTo>
                  <a:pt x="1188" y="59"/>
                </a:lnTo>
                <a:lnTo>
                  <a:pt x="1194" y="60"/>
                </a:lnTo>
                <a:lnTo>
                  <a:pt x="1199" y="63"/>
                </a:lnTo>
                <a:lnTo>
                  <a:pt x="1203" y="66"/>
                </a:lnTo>
                <a:lnTo>
                  <a:pt x="1208" y="68"/>
                </a:lnTo>
                <a:lnTo>
                  <a:pt x="1215" y="73"/>
                </a:lnTo>
                <a:lnTo>
                  <a:pt x="1222" y="79"/>
                </a:lnTo>
                <a:lnTo>
                  <a:pt x="1226" y="87"/>
                </a:lnTo>
                <a:lnTo>
                  <a:pt x="1230" y="97"/>
                </a:lnTo>
                <a:lnTo>
                  <a:pt x="1192" y="104"/>
                </a:lnTo>
                <a:lnTo>
                  <a:pt x="1191" y="100"/>
                </a:lnTo>
                <a:lnTo>
                  <a:pt x="1188" y="96"/>
                </a:lnTo>
                <a:lnTo>
                  <a:pt x="1185" y="93"/>
                </a:lnTo>
                <a:lnTo>
                  <a:pt x="1181" y="89"/>
                </a:lnTo>
                <a:lnTo>
                  <a:pt x="1177" y="87"/>
                </a:lnTo>
                <a:lnTo>
                  <a:pt x="1172" y="85"/>
                </a:lnTo>
                <a:lnTo>
                  <a:pt x="1166" y="85"/>
                </a:lnTo>
                <a:lnTo>
                  <a:pt x="1159" y="85"/>
                </a:lnTo>
                <a:lnTo>
                  <a:pt x="1153" y="85"/>
                </a:lnTo>
                <a:lnTo>
                  <a:pt x="1148" y="85"/>
                </a:lnTo>
                <a:lnTo>
                  <a:pt x="1142" y="86"/>
                </a:lnTo>
                <a:lnTo>
                  <a:pt x="1139" y="88"/>
                </a:lnTo>
                <a:lnTo>
                  <a:pt x="1136" y="90"/>
                </a:lnTo>
                <a:lnTo>
                  <a:pt x="1134" y="93"/>
                </a:lnTo>
                <a:lnTo>
                  <a:pt x="1133" y="96"/>
                </a:lnTo>
                <a:lnTo>
                  <a:pt x="1133" y="98"/>
                </a:lnTo>
                <a:lnTo>
                  <a:pt x="1133" y="101"/>
                </a:lnTo>
                <a:lnTo>
                  <a:pt x="1134" y="103"/>
                </a:lnTo>
                <a:lnTo>
                  <a:pt x="1135" y="104"/>
                </a:lnTo>
                <a:lnTo>
                  <a:pt x="1138" y="106"/>
                </a:lnTo>
                <a:lnTo>
                  <a:pt x="1140" y="108"/>
                </a:lnTo>
                <a:lnTo>
                  <a:pt x="1142" y="109"/>
                </a:lnTo>
                <a:lnTo>
                  <a:pt x="1146" y="110"/>
                </a:lnTo>
                <a:lnTo>
                  <a:pt x="1150" y="111"/>
                </a:lnTo>
                <a:lnTo>
                  <a:pt x="1155" y="112"/>
                </a:lnTo>
                <a:lnTo>
                  <a:pt x="1161" y="114"/>
                </a:lnTo>
                <a:lnTo>
                  <a:pt x="1168" y="116"/>
                </a:lnTo>
                <a:lnTo>
                  <a:pt x="1174" y="118"/>
                </a:lnTo>
                <a:lnTo>
                  <a:pt x="1183" y="119"/>
                </a:lnTo>
                <a:lnTo>
                  <a:pt x="1191" y="121"/>
                </a:lnTo>
                <a:lnTo>
                  <a:pt x="1198" y="124"/>
                </a:lnTo>
                <a:lnTo>
                  <a:pt x="1204" y="125"/>
                </a:lnTo>
                <a:lnTo>
                  <a:pt x="1209" y="128"/>
                </a:lnTo>
                <a:lnTo>
                  <a:pt x="1215" y="131"/>
                </a:lnTo>
                <a:lnTo>
                  <a:pt x="1219" y="133"/>
                </a:lnTo>
                <a:lnTo>
                  <a:pt x="1223" y="136"/>
                </a:lnTo>
                <a:lnTo>
                  <a:pt x="1227" y="142"/>
                </a:lnTo>
                <a:lnTo>
                  <a:pt x="1231" y="149"/>
                </a:lnTo>
                <a:lnTo>
                  <a:pt x="1233" y="157"/>
                </a:lnTo>
                <a:lnTo>
                  <a:pt x="1234" y="169"/>
                </a:lnTo>
                <a:lnTo>
                  <a:pt x="1234" y="173"/>
                </a:lnTo>
                <a:lnTo>
                  <a:pt x="1233" y="178"/>
                </a:lnTo>
                <a:lnTo>
                  <a:pt x="1232" y="182"/>
                </a:lnTo>
                <a:lnTo>
                  <a:pt x="1231" y="187"/>
                </a:lnTo>
                <a:lnTo>
                  <a:pt x="1227" y="192"/>
                </a:lnTo>
                <a:lnTo>
                  <a:pt x="1225" y="195"/>
                </a:lnTo>
                <a:lnTo>
                  <a:pt x="1221" y="200"/>
                </a:lnTo>
                <a:lnTo>
                  <a:pt x="1216" y="203"/>
                </a:lnTo>
                <a:lnTo>
                  <a:pt x="1211" y="207"/>
                </a:lnTo>
                <a:lnTo>
                  <a:pt x="1207" y="210"/>
                </a:lnTo>
                <a:lnTo>
                  <a:pt x="1201" y="212"/>
                </a:lnTo>
                <a:lnTo>
                  <a:pt x="1194" y="215"/>
                </a:lnTo>
                <a:lnTo>
                  <a:pt x="1187" y="216"/>
                </a:lnTo>
                <a:lnTo>
                  <a:pt x="1180" y="217"/>
                </a:lnTo>
                <a:lnTo>
                  <a:pt x="1171" y="218"/>
                </a:lnTo>
                <a:lnTo>
                  <a:pt x="1162" y="218"/>
                </a:lnTo>
                <a:lnTo>
                  <a:pt x="1155" y="218"/>
                </a:lnTo>
                <a:lnTo>
                  <a:pt x="1148" y="217"/>
                </a:lnTo>
                <a:lnTo>
                  <a:pt x="1142" y="216"/>
                </a:lnTo>
                <a:lnTo>
                  <a:pt x="1135" y="215"/>
                </a:lnTo>
                <a:lnTo>
                  <a:pt x="1130" y="214"/>
                </a:lnTo>
                <a:lnTo>
                  <a:pt x="1124" y="211"/>
                </a:lnTo>
                <a:lnTo>
                  <a:pt x="1118" y="208"/>
                </a:lnTo>
                <a:lnTo>
                  <a:pt x="1112" y="205"/>
                </a:lnTo>
                <a:lnTo>
                  <a:pt x="1108" y="202"/>
                </a:lnTo>
                <a:lnTo>
                  <a:pt x="1104" y="199"/>
                </a:lnTo>
                <a:lnTo>
                  <a:pt x="1101" y="195"/>
                </a:lnTo>
                <a:lnTo>
                  <a:pt x="1098" y="191"/>
                </a:lnTo>
                <a:lnTo>
                  <a:pt x="1096" y="186"/>
                </a:lnTo>
                <a:lnTo>
                  <a:pt x="1094" y="181"/>
                </a:lnTo>
                <a:lnTo>
                  <a:pt x="1091" y="176"/>
                </a:lnTo>
                <a:lnTo>
                  <a:pt x="1090" y="171"/>
                </a:lnTo>
                <a:close/>
                <a:moveTo>
                  <a:pt x="1268" y="60"/>
                </a:moveTo>
                <a:lnTo>
                  <a:pt x="1305" y="60"/>
                </a:lnTo>
                <a:lnTo>
                  <a:pt x="1305" y="79"/>
                </a:lnTo>
                <a:lnTo>
                  <a:pt x="1310" y="74"/>
                </a:lnTo>
                <a:lnTo>
                  <a:pt x="1316" y="70"/>
                </a:lnTo>
                <a:lnTo>
                  <a:pt x="1322" y="66"/>
                </a:lnTo>
                <a:lnTo>
                  <a:pt x="1328" y="63"/>
                </a:lnTo>
                <a:lnTo>
                  <a:pt x="1335" y="59"/>
                </a:lnTo>
                <a:lnTo>
                  <a:pt x="1340" y="58"/>
                </a:lnTo>
                <a:lnTo>
                  <a:pt x="1347" y="56"/>
                </a:lnTo>
                <a:lnTo>
                  <a:pt x="1355" y="56"/>
                </a:lnTo>
                <a:lnTo>
                  <a:pt x="1362" y="56"/>
                </a:lnTo>
                <a:lnTo>
                  <a:pt x="1369" y="57"/>
                </a:lnTo>
                <a:lnTo>
                  <a:pt x="1375" y="59"/>
                </a:lnTo>
                <a:lnTo>
                  <a:pt x="1382" y="63"/>
                </a:lnTo>
                <a:lnTo>
                  <a:pt x="1388" y="67"/>
                </a:lnTo>
                <a:lnTo>
                  <a:pt x="1392" y="71"/>
                </a:lnTo>
                <a:lnTo>
                  <a:pt x="1396" y="74"/>
                </a:lnTo>
                <a:lnTo>
                  <a:pt x="1398" y="79"/>
                </a:lnTo>
                <a:lnTo>
                  <a:pt x="1403" y="74"/>
                </a:lnTo>
                <a:lnTo>
                  <a:pt x="1407" y="71"/>
                </a:lnTo>
                <a:lnTo>
                  <a:pt x="1414" y="67"/>
                </a:lnTo>
                <a:lnTo>
                  <a:pt x="1420" y="63"/>
                </a:lnTo>
                <a:lnTo>
                  <a:pt x="1427" y="59"/>
                </a:lnTo>
                <a:lnTo>
                  <a:pt x="1434" y="57"/>
                </a:lnTo>
                <a:lnTo>
                  <a:pt x="1439" y="56"/>
                </a:lnTo>
                <a:lnTo>
                  <a:pt x="1446" y="56"/>
                </a:lnTo>
                <a:lnTo>
                  <a:pt x="1454" y="57"/>
                </a:lnTo>
                <a:lnTo>
                  <a:pt x="1461" y="58"/>
                </a:lnTo>
                <a:lnTo>
                  <a:pt x="1468" y="60"/>
                </a:lnTo>
                <a:lnTo>
                  <a:pt x="1475" y="64"/>
                </a:lnTo>
                <a:lnTo>
                  <a:pt x="1481" y="68"/>
                </a:lnTo>
                <a:lnTo>
                  <a:pt x="1487" y="72"/>
                </a:lnTo>
                <a:lnTo>
                  <a:pt x="1491" y="76"/>
                </a:lnTo>
                <a:lnTo>
                  <a:pt x="1495" y="81"/>
                </a:lnTo>
                <a:lnTo>
                  <a:pt x="1496" y="85"/>
                </a:lnTo>
                <a:lnTo>
                  <a:pt x="1497" y="88"/>
                </a:lnTo>
                <a:lnTo>
                  <a:pt x="1498" y="91"/>
                </a:lnTo>
                <a:lnTo>
                  <a:pt x="1498" y="96"/>
                </a:lnTo>
                <a:lnTo>
                  <a:pt x="1499" y="101"/>
                </a:lnTo>
                <a:lnTo>
                  <a:pt x="1499" y="105"/>
                </a:lnTo>
                <a:lnTo>
                  <a:pt x="1499" y="111"/>
                </a:lnTo>
                <a:lnTo>
                  <a:pt x="1499" y="116"/>
                </a:lnTo>
                <a:lnTo>
                  <a:pt x="1499" y="215"/>
                </a:lnTo>
                <a:lnTo>
                  <a:pt x="1456" y="215"/>
                </a:lnTo>
                <a:lnTo>
                  <a:pt x="1456" y="126"/>
                </a:lnTo>
                <a:lnTo>
                  <a:pt x="1456" y="116"/>
                </a:lnTo>
                <a:lnTo>
                  <a:pt x="1454" y="108"/>
                </a:lnTo>
                <a:lnTo>
                  <a:pt x="1452" y="101"/>
                </a:lnTo>
                <a:lnTo>
                  <a:pt x="1451" y="96"/>
                </a:lnTo>
                <a:lnTo>
                  <a:pt x="1449" y="91"/>
                </a:lnTo>
                <a:lnTo>
                  <a:pt x="1445" y="88"/>
                </a:lnTo>
                <a:lnTo>
                  <a:pt x="1439" y="87"/>
                </a:lnTo>
                <a:lnTo>
                  <a:pt x="1435" y="86"/>
                </a:lnTo>
                <a:lnTo>
                  <a:pt x="1430" y="86"/>
                </a:lnTo>
                <a:lnTo>
                  <a:pt x="1426" y="87"/>
                </a:lnTo>
                <a:lnTo>
                  <a:pt x="1421" y="89"/>
                </a:lnTo>
                <a:lnTo>
                  <a:pt x="1418" y="91"/>
                </a:lnTo>
                <a:lnTo>
                  <a:pt x="1413" y="95"/>
                </a:lnTo>
                <a:lnTo>
                  <a:pt x="1410" y="100"/>
                </a:lnTo>
                <a:lnTo>
                  <a:pt x="1407" y="104"/>
                </a:lnTo>
                <a:lnTo>
                  <a:pt x="1405" y="109"/>
                </a:lnTo>
                <a:lnTo>
                  <a:pt x="1404" y="114"/>
                </a:lnTo>
                <a:lnTo>
                  <a:pt x="1403" y="121"/>
                </a:lnTo>
                <a:lnTo>
                  <a:pt x="1401" y="129"/>
                </a:lnTo>
                <a:lnTo>
                  <a:pt x="1401" y="141"/>
                </a:lnTo>
                <a:lnTo>
                  <a:pt x="1401" y="215"/>
                </a:lnTo>
                <a:lnTo>
                  <a:pt x="1363" y="215"/>
                </a:lnTo>
                <a:lnTo>
                  <a:pt x="1363" y="131"/>
                </a:lnTo>
                <a:lnTo>
                  <a:pt x="1363" y="120"/>
                </a:lnTo>
                <a:lnTo>
                  <a:pt x="1362" y="111"/>
                </a:lnTo>
                <a:lnTo>
                  <a:pt x="1361" y="105"/>
                </a:lnTo>
                <a:lnTo>
                  <a:pt x="1360" y="101"/>
                </a:lnTo>
                <a:lnTo>
                  <a:pt x="1359" y="97"/>
                </a:lnTo>
                <a:lnTo>
                  <a:pt x="1357" y="94"/>
                </a:lnTo>
                <a:lnTo>
                  <a:pt x="1355" y="91"/>
                </a:lnTo>
                <a:lnTo>
                  <a:pt x="1353" y="89"/>
                </a:lnTo>
                <a:lnTo>
                  <a:pt x="1351" y="88"/>
                </a:lnTo>
                <a:lnTo>
                  <a:pt x="1347" y="87"/>
                </a:lnTo>
                <a:lnTo>
                  <a:pt x="1344" y="86"/>
                </a:lnTo>
                <a:lnTo>
                  <a:pt x="1339" y="86"/>
                </a:lnTo>
                <a:lnTo>
                  <a:pt x="1336" y="86"/>
                </a:lnTo>
                <a:lnTo>
                  <a:pt x="1332" y="87"/>
                </a:lnTo>
                <a:lnTo>
                  <a:pt x="1328" y="89"/>
                </a:lnTo>
                <a:lnTo>
                  <a:pt x="1324" y="91"/>
                </a:lnTo>
                <a:lnTo>
                  <a:pt x="1320" y="95"/>
                </a:lnTo>
                <a:lnTo>
                  <a:pt x="1316" y="100"/>
                </a:lnTo>
                <a:lnTo>
                  <a:pt x="1314" y="103"/>
                </a:lnTo>
                <a:lnTo>
                  <a:pt x="1312" y="108"/>
                </a:lnTo>
                <a:lnTo>
                  <a:pt x="1310" y="113"/>
                </a:lnTo>
                <a:lnTo>
                  <a:pt x="1309" y="120"/>
                </a:lnTo>
                <a:lnTo>
                  <a:pt x="1308" y="128"/>
                </a:lnTo>
                <a:lnTo>
                  <a:pt x="1308" y="140"/>
                </a:lnTo>
                <a:lnTo>
                  <a:pt x="1308" y="215"/>
                </a:lnTo>
                <a:lnTo>
                  <a:pt x="1268" y="215"/>
                </a:lnTo>
                <a:lnTo>
                  <a:pt x="1268" y="60"/>
                </a:lnTo>
                <a:close/>
                <a:moveTo>
                  <a:pt x="1569" y="108"/>
                </a:moveTo>
                <a:lnTo>
                  <a:pt x="1532" y="101"/>
                </a:lnTo>
                <a:lnTo>
                  <a:pt x="1535" y="89"/>
                </a:lnTo>
                <a:lnTo>
                  <a:pt x="1541" y="81"/>
                </a:lnTo>
                <a:lnTo>
                  <a:pt x="1547" y="74"/>
                </a:lnTo>
                <a:lnTo>
                  <a:pt x="1554" y="68"/>
                </a:lnTo>
                <a:lnTo>
                  <a:pt x="1558" y="66"/>
                </a:lnTo>
                <a:lnTo>
                  <a:pt x="1563" y="63"/>
                </a:lnTo>
                <a:lnTo>
                  <a:pt x="1567" y="60"/>
                </a:lnTo>
                <a:lnTo>
                  <a:pt x="1573" y="59"/>
                </a:lnTo>
                <a:lnTo>
                  <a:pt x="1579" y="58"/>
                </a:lnTo>
                <a:lnTo>
                  <a:pt x="1586" y="57"/>
                </a:lnTo>
                <a:lnTo>
                  <a:pt x="1593" y="56"/>
                </a:lnTo>
                <a:lnTo>
                  <a:pt x="1600" y="56"/>
                </a:lnTo>
                <a:lnTo>
                  <a:pt x="1607" y="56"/>
                </a:lnTo>
                <a:lnTo>
                  <a:pt x="1612" y="56"/>
                </a:lnTo>
                <a:lnTo>
                  <a:pt x="1619" y="57"/>
                </a:lnTo>
                <a:lnTo>
                  <a:pt x="1624" y="58"/>
                </a:lnTo>
                <a:lnTo>
                  <a:pt x="1630" y="59"/>
                </a:lnTo>
                <a:lnTo>
                  <a:pt x="1634" y="60"/>
                </a:lnTo>
                <a:lnTo>
                  <a:pt x="1638" y="61"/>
                </a:lnTo>
                <a:lnTo>
                  <a:pt x="1641" y="64"/>
                </a:lnTo>
                <a:lnTo>
                  <a:pt x="1647" y="67"/>
                </a:lnTo>
                <a:lnTo>
                  <a:pt x="1653" y="71"/>
                </a:lnTo>
                <a:lnTo>
                  <a:pt x="1656" y="74"/>
                </a:lnTo>
                <a:lnTo>
                  <a:pt x="1660" y="78"/>
                </a:lnTo>
                <a:lnTo>
                  <a:pt x="1661" y="81"/>
                </a:lnTo>
                <a:lnTo>
                  <a:pt x="1662" y="85"/>
                </a:lnTo>
                <a:lnTo>
                  <a:pt x="1663" y="88"/>
                </a:lnTo>
                <a:lnTo>
                  <a:pt x="1664" y="93"/>
                </a:lnTo>
                <a:lnTo>
                  <a:pt x="1664" y="98"/>
                </a:lnTo>
                <a:lnTo>
                  <a:pt x="1665" y="103"/>
                </a:lnTo>
                <a:lnTo>
                  <a:pt x="1665" y="110"/>
                </a:lnTo>
                <a:lnTo>
                  <a:pt x="1665" y="116"/>
                </a:lnTo>
                <a:lnTo>
                  <a:pt x="1665" y="165"/>
                </a:lnTo>
                <a:lnTo>
                  <a:pt x="1665" y="174"/>
                </a:lnTo>
                <a:lnTo>
                  <a:pt x="1665" y="182"/>
                </a:lnTo>
                <a:lnTo>
                  <a:pt x="1665" y="189"/>
                </a:lnTo>
                <a:lnTo>
                  <a:pt x="1666" y="195"/>
                </a:lnTo>
                <a:lnTo>
                  <a:pt x="1668" y="200"/>
                </a:lnTo>
                <a:lnTo>
                  <a:pt x="1670" y="204"/>
                </a:lnTo>
                <a:lnTo>
                  <a:pt x="1672" y="210"/>
                </a:lnTo>
                <a:lnTo>
                  <a:pt x="1675" y="215"/>
                </a:lnTo>
                <a:lnTo>
                  <a:pt x="1633" y="215"/>
                </a:lnTo>
                <a:lnTo>
                  <a:pt x="1633" y="212"/>
                </a:lnTo>
                <a:lnTo>
                  <a:pt x="1632" y="210"/>
                </a:lnTo>
                <a:lnTo>
                  <a:pt x="1632" y="207"/>
                </a:lnTo>
                <a:lnTo>
                  <a:pt x="1631" y="202"/>
                </a:lnTo>
                <a:lnTo>
                  <a:pt x="1631" y="201"/>
                </a:lnTo>
                <a:lnTo>
                  <a:pt x="1631" y="200"/>
                </a:lnTo>
                <a:lnTo>
                  <a:pt x="1630" y="200"/>
                </a:lnTo>
                <a:lnTo>
                  <a:pt x="1630" y="199"/>
                </a:lnTo>
                <a:lnTo>
                  <a:pt x="1624" y="203"/>
                </a:lnTo>
                <a:lnTo>
                  <a:pt x="1618" y="207"/>
                </a:lnTo>
                <a:lnTo>
                  <a:pt x="1611" y="210"/>
                </a:lnTo>
                <a:lnTo>
                  <a:pt x="1605" y="214"/>
                </a:lnTo>
                <a:lnTo>
                  <a:pt x="1600" y="215"/>
                </a:lnTo>
                <a:lnTo>
                  <a:pt x="1594" y="217"/>
                </a:lnTo>
                <a:lnTo>
                  <a:pt x="1587" y="218"/>
                </a:lnTo>
                <a:lnTo>
                  <a:pt x="1580" y="218"/>
                </a:lnTo>
                <a:lnTo>
                  <a:pt x="1574" y="218"/>
                </a:lnTo>
                <a:lnTo>
                  <a:pt x="1569" y="217"/>
                </a:lnTo>
                <a:lnTo>
                  <a:pt x="1564" y="216"/>
                </a:lnTo>
                <a:lnTo>
                  <a:pt x="1558" y="215"/>
                </a:lnTo>
                <a:lnTo>
                  <a:pt x="1554" y="214"/>
                </a:lnTo>
                <a:lnTo>
                  <a:pt x="1550" y="211"/>
                </a:lnTo>
                <a:lnTo>
                  <a:pt x="1545" y="208"/>
                </a:lnTo>
                <a:lnTo>
                  <a:pt x="1542" y="205"/>
                </a:lnTo>
                <a:lnTo>
                  <a:pt x="1536" y="200"/>
                </a:lnTo>
                <a:lnTo>
                  <a:pt x="1532" y="192"/>
                </a:lnTo>
                <a:lnTo>
                  <a:pt x="1529" y="182"/>
                </a:lnTo>
                <a:lnTo>
                  <a:pt x="1528" y="173"/>
                </a:lnTo>
                <a:lnTo>
                  <a:pt x="1528" y="167"/>
                </a:lnTo>
                <a:lnTo>
                  <a:pt x="1531" y="161"/>
                </a:lnTo>
                <a:lnTo>
                  <a:pt x="1532" y="155"/>
                </a:lnTo>
                <a:lnTo>
                  <a:pt x="1535" y="149"/>
                </a:lnTo>
                <a:lnTo>
                  <a:pt x="1537" y="144"/>
                </a:lnTo>
                <a:lnTo>
                  <a:pt x="1542" y="140"/>
                </a:lnTo>
                <a:lnTo>
                  <a:pt x="1547" y="136"/>
                </a:lnTo>
                <a:lnTo>
                  <a:pt x="1551" y="134"/>
                </a:lnTo>
                <a:lnTo>
                  <a:pt x="1558" y="131"/>
                </a:lnTo>
                <a:lnTo>
                  <a:pt x="1566" y="128"/>
                </a:lnTo>
                <a:lnTo>
                  <a:pt x="1574" y="125"/>
                </a:lnTo>
                <a:lnTo>
                  <a:pt x="1585" y="123"/>
                </a:lnTo>
                <a:lnTo>
                  <a:pt x="1592" y="121"/>
                </a:lnTo>
                <a:lnTo>
                  <a:pt x="1599" y="120"/>
                </a:lnTo>
                <a:lnTo>
                  <a:pt x="1604" y="119"/>
                </a:lnTo>
                <a:lnTo>
                  <a:pt x="1610" y="118"/>
                </a:lnTo>
                <a:lnTo>
                  <a:pt x="1615" y="117"/>
                </a:lnTo>
                <a:lnTo>
                  <a:pt x="1619" y="116"/>
                </a:lnTo>
                <a:lnTo>
                  <a:pt x="1623" y="114"/>
                </a:lnTo>
                <a:lnTo>
                  <a:pt x="1626" y="113"/>
                </a:lnTo>
                <a:lnTo>
                  <a:pt x="1626" y="110"/>
                </a:lnTo>
                <a:lnTo>
                  <a:pt x="1626" y="104"/>
                </a:lnTo>
                <a:lnTo>
                  <a:pt x="1625" y="98"/>
                </a:lnTo>
                <a:lnTo>
                  <a:pt x="1623" y="95"/>
                </a:lnTo>
                <a:lnTo>
                  <a:pt x="1619" y="91"/>
                </a:lnTo>
                <a:lnTo>
                  <a:pt x="1616" y="89"/>
                </a:lnTo>
                <a:lnTo>
                  <a:pt x="1611" y="87"/>
                </a:lnTo>
                <a:lnTo>
                  <a:pt x="1605" y="86"/>
                </a:lnTo>
                <a:lnTo>
                  <a:pt x="1599" y="86"/>
                </a:lnTo>
                <a:lnTo>
                  <a:pt x="1593" y="86"/>
                </a:lnTo>
                <a:lnTo>
                  <a:pt x="1588" y="87"/>
                </a:lnTo>
                <a:lnTo>
                  <a:pt x="1584" y="88"/>
                </a:lnTo>
                <a:lnTo>
                  <a:pt x="1580" y="90"/>
                </a:lnTo>
                <a:lnTo>
                  <a:pt x="1577" y="94"/>
                </a:lnTo>
                <a:lnTo>
                  <a:pt x="1573" y="97"/>
                </a:lnTo>
                <a:lnTo>
                  <a:pt x="1571" y="102"/>
                </a:lnTo>
                <a:lnTo>
                  <a:pt x="1569" y="108"/>
                </a:lnTo>
                <a:close/>
                <a:moveTo>
                  <a:pt x="1626" y="141"/>
                </a:moveTo>
                <a:lnTo>
                  <a:pt x="1622" y="142"/>
                </a:lnTo>
                <a:lnTo>
                  <a:pt x="1615" y="143"/>
                </a:lnTo>
                <a:lnTo>
                  <a:pt x="1608" y="144"/>
                </a:lnTo>
                <a:lnTo>
                  <a:pt x="1600" y="146"/>
                </a:lnTo>
                <a:lnTo>
                  <a:pt x="1592" y="148"/>
                </a:lnTo>
                <a:lnTo>
                  <a:pt x="1586" y="149"/>
                </a:lnTo>
                <a:lnTo>
                  <a:pt x="1580" y="151"/>
                </a:lnTo>
                <a:lnTo>
                  <a:pt x="1577" y="154"/>
                </a:lnTo>
                <a:lnTo>
                  <a:pt x="1573" y="157"/>
                </a:lnTo>
                <a:lnTo>
                  <a:pt x="1571" y="161"/>
                </a:lnTo>
                <a:lnTo>
                  <a:pt x="1569" y="165"/>
                </a:lnTo>
                <a:lnTo>
                  <a:pt x="1569" y="170"/>
                </a:lnTo>
                <a:lnTo>
                  <a:pt x="1569" y="173"/>
                </a:lnTo>
                <a:lnTo>
                  <a:pt x="1570" y="177"/>
                </a:lnTo>
                <a:lnTo>
                  <a:pt x="1572" y="180"/>
                </a:lnTo>
                <a:lnTo>
                  <a:pt x="1574" y="184"/>
                </a:lnTo>
                <a:lnTo>
                  <a:pt x="1579" y="186"/>
                </a:lnTo>
                <a:lnTo>
                  <a:pt x="1584" y="188"/>
                </a:lnTo>
                <a:lnTo>
                  <a:pt x="1588" y="189"/>
                </a:lnTo>
                <a:lnTo>
                  <a:pt x="1593" y="191"/>
                </a:lnTo>
                <a:lnTo>
                  <a:pt x="1597" y="189"/>
                </a:lnTo>
                <a:lnTo>
                  <a:pt x="1603" y="188"/>
                </a:lnTo>
                <a:lnTo>
                  <a:pt x="1608" y="186"/>
                </a:lnTo>
                <a:lnTo>
                  <a:pt x="1613" y="182"/>
                </a:lnTo>
                <a:lnTo>
                  <a:pt x="1617" y="180"/>
                </a:lnTo>
                <a:lnTo>
                  <a:pt x="1620" y="177"/>
                </a:lnTo>
                <a:lnTo>
                  <a:pt x="1623" y="173"/>
                </a:lnTo>
                <a:lnTo>
                  <a:pt x="1625" y="170"/>
                </a:lnTo>
                <a:lnTo>
                  <a:pt x="1626" y="166"/>
                </a:lnTo>
                <a:lnTo>
                  <a:pt x="1626" y="162"/>
                </a:lnTo>
                <a:lnTo>
                  <a:pt x="1626" y="155"/>
                </a:lnTo>
                <a:lnTo>
                  <a:pt x="1626" y="148"/>
                </a:lnTo>
                <a:lnTo>
                  <a:pt x="1626" y="141"/>
                </a:lnTo>
                <a:close/>
                <a:moveTo>
                  <a:pt x="0" y="508"/>
                </a:moveTo>
                <a:lnTo>
                  <a:pt x="43" y="500"/>
                </a:lnTo>
                <a:lnTo>
                  <a:pt x="45" y="506"/>
                </a:lnTo>
                <a:lnTo>
                  <a:pt x="48" y="512"/>
                </a:lnTo>
                <a:lnTo>
                  <a:pt x="51" y="515"/>
                </a:lnTo>
                <a:lnTo>
                  <a:pt x="54" y="519"/>
                </a:lnTo>
                <a:lnTo>
                  <a:pt x="59" y="522"/>
                </a:lnTo>
                <a:lnTo>
                  <a:pt x="64" y="523"/>
                </a:lnTo>
                <a:lnTo>
                  <a:pt x="69" y="526"/>
                </a:lnTo>
                <a:lnTo>
                  <a:pt x="77" y="526"/>
                </a:lnTo>
                <a:lnTo>
                  <a:pt x="86" y="526"/>
                </a:lnTo>
                <a:lnTo>
                  <a:pt x="92" y="525"/>
                </a:lnTo>
                <a:lnTo>
                  <a:pt x="97" y="522"/>
                </a:lnTo>
                <a:lnTo>
                  <a:pt x="99" y="520"/>
                </a:lnTo>
                <a:lnTo>
                  <a:pt x="102" y="518"/>
                </a:lnTo>
                <a:lnTo>
                  <a:pt x="104" y="515"/>
                </a:lnTo>
                <a:lnTo>
                  <a:pt x="105" y="512"/>
                </a:lnTo>
                <a:lnTo>
                  <a:pt x="105" y="510"/>
                </a:lnTo>
                <a:lnTo>
                  <a:pt x="105" y="507"/>
                </a:lnTo>
                <a:lnTo>
                  <a:pt x="105" y="505"/>
                </a:lnTo>
                <a:lnTo>
                  <a:pt x="104" y="503"/>
                </a:lnTo>
                <a:lnTo>
                  <a:pt x="103" y="500"/>
                </a:lnTo>
                <a:lnTo>
                  <a:pt x="101" y="499"/>
                </a:lnTo>
                <a:lnTo>
                  <a:pt x="98" y="497"/>
                </a:lnTo>
                <a:lnTo>
                  <a:pt x="95" y="496"/>
                </a:lnTo>
                <a:lnTo>
                  <a:pt x="91" y="495"/>
                </a:lnTo>
                <a:lnTo>
                  <a:pt x="79" y="492"/>
                </a:lnTo>
                <a:lnTo>
                  <a:pt x="67" y="490"/>
                </a:lnTo>
                <a:lnTo>
                  <a:pt x="57" y="487"/>
                </a:lnTo>
                <a:lnTo>
                  <a:pt x="49" y="484"/>
                </a:lnTo>
                <a:lnTo>
                  <a:pt x="41" y="482"/>
                </a:lnTo>
                <a:lnTo>
                  <a:pt x="35" y="480"/>
                </a:lnTo>
                <a:lnTo>
                  <a:pt x="30" y="478"/>
                </a:lnTo>
                <a:lnTo>
                  <a:pt x="27" y="476"/>
                </a:lnTo>
                <a:lnTo>
                  <a:pt x="22" y="473"/>
                </a:lnTo>
                <a:lnTo>
                  <a:pt x="19" y="469"/>
                </a:lnTo>
                <a:lnTo>
                  <a:pt x="14" y="465"/>
                </a:lnTo>
                <a:lnTo>
                  <a:pt x="12" y="460"/>
                </a:lnTo>
                <a:lnTo>
                  <a:pt x="9" y="457"/>
                </a:lnTo>
                <a:lnTo>
                  <a:pt x="7" y="452"/>
                </a:lnTo>
                <a:lnTo>
                  <a:pt x="6" y="446"/>
                </a:lnTo>
                <a:lnTo>
                  <a:pt x="6" y="442"/>
                </a:lnTo>
                <a:lnTo>
                  <a:pt x="6" y="437"/>
                </a:lnTo>
                <a:lnTo>
                  <a:pt x="7" y="431"/>
                </a:lnTo>
                <a:lnTo>
                  <a:pt x="8" y="427"/>
                </a:lnTo>
                <a:lnTo>
                  <a:pt x="11" y="422"/>
                </a:lnTo>
                <a:lnTo>
                  <a:pt x="14" y="419"/>
                </a:lnTo>
                <a:lnTo>
                  <a:pt x="16" y="414"/>
                </a:lnTo>
                <a:lnTo>
                  <a:pt x="20" y="411"/>
                </a:lnTo>
                <a:lnTo>
                  <a:pt x="24" y="407"/>
                </a:lnTo>
                <a:lnTo>
                  <a:pt x="28" y="404"/>
                </a:lnTo>
                <a:lnTo>
                  <a:pt x="33" y="400"/>
                </a:lnTo>
                <a:lnTo>
                  <a:pt x="38" y="398"/>
                </a:lnTo>
                <a:lnTo>
                  <a:pt x="44" y="396"/>
                </a:lnTo>
                <a:lnTo>
                  <a:pt x="50" y="394"/>
                </a:lnTo>
                <a:lnTo>
                  <a:pt x="58" y="393"/>
                </a:lnTo>
                <a:lnTo>
                  <a:pt x="65" y="392"/>
                </a:lnTo>
                <a:lnTo>
                  <a:pt x="73" y="392"/>
                </a:lnTo>
                <a:lnTo>
                  <a:pt x="81" y="392"/>
                </a:lnTo>
                <a:lnTo>
                  <a:pt x="89" y="393"/>
                </a:lnTo>
                <a:lnTo>
                  <a:pt x="96" y="393"/>
                </a:lnTo>
                <a:lnTo>
                  <a:pt x="102" y="394"/>
                </a:lnTo>
                <a:lnTo>
                  <a:pt x="107" y="397"/>
                </a:lnTo>
                <a:lnTo>
                  <a:pt x="112" y="398"/>
                </a:lnTo>
                <a:lnTo>
                  <a:pt x="117" y="401"/>
                </a:lnTo>
                <a:lnTo>
                  <a:pt x="121" y="404"/>
                </a:lnTo>
                <a:lnTo>
                  <a:pt x="128" y="409"/>
                </a:lnTo>
                <a:lnTo>
                  <a:pt x="134" y="416"/>
                </a:lnTo>
                <a:lnTo>
                  <a:pt x="139" y="424"/>
                </a:lnTo>
                <a:lnTo>
                  <a:pt x="142" y="434"/>
                </a:lnTo>
                <a:lnTo>
                  <a:pt x="103" y="442"/>
                </a:lnTo>
                <a:lnTo>
                  <a:pt x="102" y="437"/>
                </a:lnTo>
                <a:lnTo>
                  <a:pt x="99" y="432"/>
                </a:lnTo>
                <a:lnTo>
                  <a:pt x="98" y="430"/>
                </a:lnTo>
                <a:lnTo>
                  <a:pt x="96" y="428"/>
                </a:lnTo>
                <a:lnTo>
                  <a:pt x="91" y="425"/>
                </a:lnTo>
                <a:lnTo>
                  <a:pt x="87" y="423"/>
                </a:lnTo>
                <a:lnTo>
                  <a:pt x="81" y="422"/>
                </a:lnTo>
                <a:lnTo>
                  <a:pt x="74" y="422"/>
                </a:lnTo>
                <a:lnTo>
                  <a:pt x="67" y="422"/>
                </a:lnTo>
                <a:lnTo>
                  <a:pt x="60" y="423"/>
                </a:lnTo>
                <a:lnTo>
                  <a:pt x="56" y="424"/>
                </a:lnTo>
                <a:lnTo>
                  <a:pt x="51" y="427"/>
                </a:lnTo>
                <a:lnTo>
                  <a:pt x="49" y="429"/>
                </a:lnTo>
                <a:lnTo>
                  <a:pt x="48" y="430"/>
                </a:lnTo>
                <a:lnTo>
                  <a:pt x="46" y="432"/>
                </a:lnTo>
                <a:lnTo>
                  <a:pt x="46" y="435"/>
                </a:lnTo>
                <a:lnTo>
                  <a:pt x="46" y="437"/>
                </a:lnTo>
                <a:lnTo>
                  <a:pt x="48" y="439"/>
                </a:lnTo>
                <a:lnTo>
                  <a:pt x="49" y="442"/>
                </a:lnTo>
                <a:lnTo>
                  <a:pt x="50" y="443"/>
                </a:lnTo>
                <a:lnTo>
                  <a:pt x="52" y="444"/>
                </a:lnTo>
                <a:lnTo>
                  <a:pt x="54" y="445"/>
                </a:lnTo>
                <a:lnTo>
                  <a:pt x="58" y="446"/>
                </a:lnTo>
                <a:lnTo>
                  <a:pt x="62" y="447"/>
                </a:lnTo>
                <a:lnTo>
                  <a:pt x="67" y="450"/>
                </a:lnTo>
                <a:lnTo>
                  <a:pt x="74" y="451"/>
                </a:lnTo>
                <a:lnTo>
                  <a:pt x="81" y="453"/>
                </a:lnTo>
                <a:lnTo>
                  <a:pt x="90" y="454"/>
                </a:lnTo>
                <a:lnTo>
                  <a:pt x="98" y="457"/>
                </a:lnTo>
                <a:lnTo>
                  <a:pt x="105" y="458"/>
                </a:lnTo>
                <a:lnTo>
                  <a:pt x="111" y="460"/>
                </a:lnTo>
                <a:lnTo>
                  <a:pt x="118" y="462"/>
                </a:lnTo>
                <a:lnTo>
                  <a:pt x="122" y="465"/>
                </a:lnTo>
                <a:lnTo>
                  <a:pt x="127" y="467"/>
                </a:lnTo>
                <a:lnTo>
                  <a:pt x="130" y="469"/>
                </a:lnTo>
                <a:lnTo>
                  <a:pt x="134" y="473"/>
                </a:lnTo>
                <a:lnTo>
                  <a:pt x="140" y="478"/>
                </a:lnTo>
                <a:lnTo>
                  <a:pt x="144" y="485"/>
                </a:lnTo>
                <a:lnTo>
                  <a:pt x="147" y="493"/>
                </a:lnTo>
                <a:lnTo>
                  <a:pt x="148" y="504"/>
                </a:lnTo>
                <a:lnTo>
                  <a:pt x="148" y="508"/>
                </a:lnTo>
                <a:lnTo>
                  <a:pt x="147" y="514"/>
                </a:lnTo>
                <a:lnTo>
                  <a:pt x="145" y="519"/>
                </a:lnTo>
                <a:lnTo>
                  <a:pt x="143" y="523"/>
                </a:lnTo>
                <a:lnTo>
                  <a:pt x="141" y="528"/>
                </a:lnTo>
                <a:lnTo>
                  <a:pt x="137" y="533"/>
                </a:lnTo>
                <a:lnTo>
                  <a:pt x="134" y="537"/>
                </a:lnTo>
                <a:lnTo>
                  <a:pt x="129" y="542"/>
                </a:lnTo>
                <a:lnTo>
                  <a:pt x="125" y="545"/>
                </a:lnTo>
                <a:lnTo>
                  <a:pt x="119" y="548"/>
                </a:lnTo>
                <a:lnTo>
                  <a:pt x="113" y="551"/>
                </a:lnTo>
                <a:lnTo>
                  <a:pt x="107" y="552"/>
                </a:lnTo>
                <a:lnTo>
                  <a:pt x="101" y="555"/>
                </a:lnTo>
                <a:lnTo>
                  <a:pt x="94" y="556"/>
                </a:lnTo>
                <a:lnTo>
                  <a:pt x="86" y="557"/>
                </a:lnTo>
                <a:lnTo>
                  <a:pt x="77" y="557"/>
                </a:lnTo>
                <a:lnTo>
                  <a:pt x="69" y="557"/>
                </a:lnTo>
                <a:lnTo>
                  <a:pt x="61" y="556"/>
                </a:lnTo>
                <a:lnTo>
                  <a:pt x="54" y="555"/>
                </a:lnTo>
                <a:lnTo>
                  <a:pt x="48" y="553"/>
                </a:lnTo>
                <a:lnTo>
                  <a:pt x="42" y="551"/>
                </a:lnTo>
                <a:lnTo>
                  <a:pt x="36" y="549"/>
                </a:lnTo>
                <a:lnTo>
                  <a:pt x="31" y="546"/>
                </a:lnTo>
                <a:lnTo>
                  <a:pt x="27" y="544"/>
                </a:lnTo>
                <a:lnTo>
                  <a:pt x="22" y="541"/>
                </a:lnTo>
                <a:lnTo>
                  <a:pt x="18" y="536"/>
                </a:lnTo>
                <a:lnTo>
                  <a:pt x="14" y="531"/>
                </a:lnTo>
                <a:lnTo>
                  <a:pt x="11" y="527"/>
                </a:lnTo>
                <a:lnTo>
                  <a:pt x="7" y="522"/>
                </a:lnTo>
                <a:lnTo>
                  <a:pt x="5" y="518"/>
                </a:lnTo>
                <a:lnTo>
                  <a:pt x="3" y="513"/>
                </a:lnTo>
                <a:lnTo>
                  <a:pt x="0" y="50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4" name="Freeform 186"/>
          <p:cNvSpPr>
            <a:spLocks noEditPoints="1"/>
          </p:cNvSpPr>
          <p:nvPr/>
        </p:nvSpPr>
        <p:spPr bwMode="auto">
          <a:xfrm>
            <a:off x="7179469" y="3921125"/>
            <a:ext cx="591146" cy="222250"/>
          </a:xfrm>
          <a:custGeom>
            <a:avLst/>
            <a:gdLst>
              <a:gd name="T0" fmla="*/ 0 w 662"/>
              <a:gd name="T1" fmla="*/ 2147483647 h 278"/>
              <a:gd name="T2" fmla="*/ 2147483647 w 662"/>
              <a:gd name="T3" fmla="*/ 2147483647 h 278"/>
              <a:gd name="T4" fmla="*/ 2147483647 w 662"/>
              <a:gd name="T5" fmla="*/ 2147483647 h 278"/>
              <a:gd name="T6" fmla="*/ 2147483647 w 662"/>
              <a:gd name="T7" fmla="*/ 2147483647 h 278"/>
              <a:gd name="T8" fmla="*/ 2147483647 w 662"/>
              <a:gd name="T9" fmla="*/ 2147483647 h 278"/>
              <a:gd name="T10" fmla="*/ 2147483647 w 662"/>
              <a:gd name="T11" fmla="*/ 2147483647 h 278"/>
              <a:gd name="T12" fmla="*/ 2147483647 w 662"/>
              <a:gd name="T13" fmla="*/ 2147483647 h 278"/>
              <a:gd name="T14" fmla="*/ 2147483647 w 662"/>
              <a:gd name="T15" fmla="*/ 2147483647 h 278"/>
              <a:gd name="T16" fmla="*/ 2147483647 w 662"/>
              <a:gd name="T17" fmla="*/ 2147483647 h 278"/>
              <a:gd name="T18" fmla="*/ 2147483647 w 662"/>
              <a:gd name="T19" fmla="*/ 2147483647 h 278"/>
              <a:gd name="T20" fmla="*/ 2147483647 w 662"/>
              <a:gd name="T21" fmla="*/ 2147483647 h 278"/>
              <a:gd name="T22" fmla="*/ 2147483647 w 662"/>
              <a:gd name="T23" fmla="*/ 2147483647 h 278"/>
              <a:gd name="T24" fmla="*/ 2147483647 w 662"/>
              <a:gd name="T25" fmla="*/ 2147483647 h 278"/>
              <a:gd name="T26" fmla="*/ 2147483647 w 662"/>
              <a:gd name="T27" fmla="*/ 2147483647 h 278"/>
              <a:gd name="T28" fmla="*/ 2147483647 w 662"/>
              <a:gd name="T29" fmla="*/ 2147483647 h 278"/>
              <a:gd name="T30" fmla="*/ 2147483647 w 662"/>
              <a:gd name="T31" fmla="*/ 2147483647 h 278"/>
              <a:gd name="T32" fmla="*/ 2147483647 w 662"/>
              <a:gd name="T33" fmla="*/ 2147483647 h 278"/>
              <a:gd name="T34" fmla="*/ 2147483647 w 662"/>
              <a:gd name="T35" fmla="*/ 2147483647 h 278"/>
              <a:gd name="T36" fmla="*/ 2147483647 w 662"/>
              <a:gd name="T37" fmla="*/ 2147483647 h 278"/>
              <a:gd name="T38" fmla="*/ 2147483647 w 662"/>
              <a:gd name="T39" fmla="*/ 2147483647 h 278"/>
              <a:gd name="T40" fmla="*/ 2147483647 w 662"/>
              <a:gd name="T41" fmla="*/ 2147483647 h 278"/>
              <a:gd name="T42" fmla="*/ 2147483647 w 662"/>
              <a:gd name="T43" fmla="*/ 2147483647 h 278"/>
              <a:gd name="T44" fmla="*/ 2147483647 w 662"/>
              <a:gd name="T45" fmla="*/ 2147483647 h 278"/>
              <a:gd name="T46" fmla="*/ 2147483647 w 662"/>
              <a:gd name="T47" fmla="*/ 2147483647 h 278"/>
              <a:gd name="T48" fmla="*/ 2147483647 w 662"/>
              <a:gd name="T49" fmla="*/ 2147483647 h 278"/>
              <a:gd name="T50" fmla="*/ 2147483647 w 662"/>
              <a:gd name="T51" fmla="*/ 2147483647 h 278"/>
              <a:gd name="T52" fmla="*/ 2147483647 w 662"/>
              <a:gd name="T53" fmla="*/ 2147483647 h 278"/>
              <a:gd name="T54" fmla="*/ 2147483647 w 662"/>
              <a:gd name="T55" fmla="*/ 2147483647 h 278"/>
              <a:gd name="T56" fmla="*/ 2147483647 w 662"/>
              <a:gd name="T57" fmla="*/ 2147483647 h 278"/>
              <a:gd name="T58" fmla="*/ 2147483647 w 662"/>
              <a:gd name="T59" fmla="*/ 2147483647 h 278"/>
              <a:gd name="T60" fmla="*/ 2147483647 w 662"/>
              <a:gd name="T61" fmla="*/ 2147483647 h 278"/>
              <a:gd name="T62" fmla="*/ 2147483647 w 662"/>
              <a:gd name="T63" fmla="*/ 2147483647 h 278"/>
              <a:gd name="T64" fmla="*/ 2147483647 w 662"/>
              <a:gd name="T65" fmla="*/ 2147483647 h 278"/>
              <a:gd name="T66" fmla="*/ 2147483647 w 662"/>
              <a:gd name="T67" fmla="*/ 2147483647 h 278"/>
              <a:gd name="T68" fmla="*/ 2147483647 w 662"/>
              <a:gd name="T69" fmla="*/ 2147483647 h 278"/>
              <a:gd name="T70" fmla="*/ 2147483647 w 662"/>
              <a:gd name="T71" fmla="*/ 2147483647 h 278"/>
              <a:gd name="T72" fmla="*/ 2147483647 w 662"/>
              <a:gd name="T73" fmla="*/ 2147483647 h 278"/>
              <a:gd name="T74" fmla="*/ 2147483647 w 662"/>
              <a:gd name="T75" fmla="*/ 2147483647 h 278"/>
              <a:gd name="T76" fmla="*/ 2147483647 w 662"/>
              <a:gd name="T77" fmla="*/ 2147483647 h 278"/>
              <a:gd name="T78" fmla="*/ 2147483647 w 662"/>
              <a:gd name="T79" fmla="*/ 2147483647 h 278"/>
              <a:gd name="T80" fmla="*/ 2147483647 w 662"/>
              <a:gd name="T81" fmla="*/ 2147483647 h 278"/>
              <a:gd name="T82" fmla="*/ 2147483647 w 662"/>
              <a:gd name="T83" fmla="*/ 2147483647 h 278"/>
              <a:gd name="T84" fmla="*/ 2147483647 w 662"/>
              <a:gd name="T85" fmla="*/ 2147483647 h 278"/>
              <a:gd name="T86" fmla="*/ 2147483647 w 662"/>
              <a:gd name="T87" fmla="*/ 2147483647 h 278"/>
              <a:gd name="T88" fmla="*/ 2147483647 w 662"/>
              <a:gd name="T89" fmla="*/ 2147483647 h 278"/>
              <a:gd name="T90" fmla="*/ 2147483647 w 662"/>
              <a:gd name="T91" fmla="*/ 2147483647 h 278"/>
              <a:gd name="T92" fmla="*/ 2147483647 w 662"/>
              <a:gd name="T93" fmla="*/ 2147483647 h 278"/>
              <a:gd name="T94" fmla="*/ 2147483647 w 662"/>
              <a:gd name="T95" fmla="*/ 2147483647 h 278"/>
              <a:gd name="T96" fmla="*/ 2147483647 w 662"/>
              <a:gd name="T97" fmla="*/ 2147483647 h 278"/>
              <a:gd name="T98" fmla="*/ 2147483647 w 662"/>
              <a:gd name="T99" fmla="*/ 2147483647 h 278"/>
              <a:gd name="T100" fmla="*/ 2147483647 w 662"/>
              <a:gd name="T101" fmla="*/ 2147483647 h 278"/>
              <a:gd name="T102" fmla="*/ 2147483647 w 662"/>
              <a:gd name="T103" fmla="*/ 2147483647 h 278"/>
              <a:gd name="T104" fmla="*/ 2147483647 w 662"/>
              <a:gd name="T105" fmla="*/ 2147483647 h 278"/>
              <a:gd name="T106" fmla="*/ 2147483647 w 662"/>
              <a:gd name="T107" fmla="*/ 2147483647 h 278"/>
              <a:gd name="T108" fmla="*/ 2147483647 w 662"/>
              <a:gd name="T109" fmla="*/ 0 h 27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62"/>
              <a:gd name="T166" fmla="*/ 0 h 278"/>
              <a:gd name="T167" fmla="*/ 662 w 662"/>
              <a:gd name="T168" fmla="*/ 278 h 27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62" h="278">
                <a:moveTo>
                  <a:pt x="0" y="39"/>
                </a:moveTo>
                <a:lnTo>
                  <a:pt x="0" y="0"/>
                </a:lnTo>
                <a:lnTo>
                  <a:pt x="43" y="0"/>
                </a:lnTo>
                <a:lnTo>
                  <a:pt x="43" y="39"/>
                </a:lnTo>
                <a:lnTo>
                  <a:pt x="0" y="39"/>
                </a:lnTo>
                <a:close/>
                <a:moveTo>
                  <a:pt x="0" y="216"/>
                </a:moveTo>
                <a:lnTo>
                  <a:pt x="0" y="60"/>
                </a:lnTo>
                <a:lnTo>
                  <a:pt x="43" y="60"/>
                </a:lnTo>
                <a:lnTo>
                  <a:pt x="43" y="216"/>
                </a:lnTo>
                <a:lnTo>
                  <a:pt x="0" y="216"/>
                </a:lnTo>
                <a:close/>
                <a:moveTo>
                  <a:pt x="79" y="227"/>
                </a:moveTo>
                <a:lnTo>
                  <a:pt x="126" y="232"/>
                </a:lnTo>
                <a:lnTo>
                  <a:pt x="127" y="236"/>
                </a:lnTo>
                <a:lnTo>
                  <a:pt x="128" y="239"/>
                </a:lnTo>
                <a:lnTo>
                  <a:pt x="131" y="240"/>
                </a:lnTo>
                <a:lnTo>
                  <a:pt x="133" y="243"/>
                </a:lnTo>
                <a:lnTo>
                  <a:pt x="136" y="245"/>
                </a:lnTo>
                <a:lnTo>
                  <a:pt x="141" y="246"/>
                </a:lnTo>
                <a:lnTo>
                  <a:pt x="146" y="247"/>
                </a:lnTo>
                <a:lnTo>
                  <a:pt x="151" y="247"/>
                </a:lnTo>
                <a:lnTo>
                  <a:pt x="159" y="247"/>
                </a:lnTo>
                <a:lnTo>
                  <a:pt x="165" y="246"/>
                </a:lnTo>
                <a:lnTo>
                  <a:pt x="171" y="245"/>
                </a:lnTo>
                <a:lnTo>
                  <a:pt x="176" y="243"/>
                </a:lnTo>
                <a:lnTo>
                  <a:pt x="178" y="240"/>
                </a:lnTo>
                <a:lnTo>
                  <a:pt x="180" y="239"/>
                </a:lnTo>
                <a:lnTo>
                  <a:pt x="183" y="236"/>
                </a:lnTo>
                <a:lnTo>
                  <a:pt x="184" y="232"/>
                </a:lnTo>
                <a:lnTo>
                  <a:pt x="185" y="230"/>
                </a:lnTo>
                <a:lnTo>
                  <a:pt x="186" y="225"/>
                </a:lnTo>
                <a:lnTo>
                  <a:pt x="186" y="221"/>
                </a:lnTo>
                <a:lnTo>
                  <a:pt x="186" y="214"/>
                </a:lnTo>
                <a:lnTo>
                  <a:pt x="186" y="190"/>
                </a:lnTo>
                <a:lnTo>
                  <a:pt x="181" y="197"/>
                </a:lnTo>
                <a:lnTo>
                  <a:pt x="177" y="201"/>
                </a:lnTo>
                <a:lnTo>
                  <a:pt x="171" y="206"/>
                </a:lnTo>
                <a:lnTo>
                  <a:pt x="165" y="209"/>
                </a:lnTo>
                <a:lnTo>
                  <a:pt x="159" y="213"/>
                </a:lnTo>
                <a:lnTo>
                  <a:pt x="154" y="215"/>
                </a:lnTo>
                <a:lnTo>
                  <a:pt x="147" y="216"/>
                </a:lnTo>
                <a:lnTo>
                  <a:pt x="140" y="216"/>
                </a:lnTo>
                <a:lnTo>
                  <a:pt x="132" y="216"/>
                </a:lnTo>
                <a:lnTo>
                  <a:pt x="125" y="215"/>
                </a:lnTo>
                <a:lnTo>
                  <a:pt x="118" y="213"/>
                </a:lnTo>
                <a:lnTo>
                  <a:pt x="111" y="209"/>
                </a:lnTo>
                <a:lnTo>
                  <a:pt x="104" y="206"/>
                </a:lnTo>
                <a:lnTo>
                  <a:pt x="98" y="201"/>
                </a:lnTo>
                <a:lnTo>
                  <a:pt x="93" y="197"/>
                </a:lnTo>
                <a:lnTo>
                  <a:pt x="88" y="190"/>
                </a:lnTo>
                <a:lnTo>
                  <a:pt x="85" y="184"/>
                </a:lnTo>
                <a:lnTo>
                  <a:pt x="82" y="178"/>
                </a:lnTo>
                <a:lnTo>
                  <a:pt x="80" y="171"/>
                </a:lnTo>
                <a:lnTo>
                  <a:pt x="79" y="166"/>
                </a:lnTo>
                <a:lnTo>
                  <a:pt x="77" y="159"/>
                </a:lnTo>
                <a:lnTo>
                  <a:pt x="77" y="152"/>
                </a:lnTo>
                <a:lnTo>
                  <a:pt x="75" y="145"/>
                </a:lnTo>
                <a:lnTo>
                  <a:pt x="75" y="137"/>
                </a:lnTo>
                <a:lnTo>
                  <a:pt x="75" y="128"/>
                </a:lnTo>
                <a:lnTo>
                  <a:pt x="77" y="118"/>
                </a:lnTo>
                <a:lnTo>
                  <a:pt x="78" y="110"/>
                </a:lnTo>
                <a:lnTo>
                  <a:pt x="79" y="102"/>
                </a:lnTo>
                <a:lnTo>
                  <a:pt x="81" y="95"/>
                </a:lnTo>
                <a:lnTo>
                  <a:pt x="85" y="89"/>
                </a:lnTo>
                <a:lnTo>
                  <a:pt x="88" y="84"/>
                </a:lnTo>
                <a:lnTo>
                  <a:pt x="93" y="78"/>
                </a:lnTo>
                <a:lnTo>
                  <a:pt x="98" y="72"/>
                </a:lnTo>
                <a:lnTo>
                  <a:pt x="103" y="69"/>
                </a:lnTo>
                <a:lnTo>
                  <a:pt x="109" y="64"/>
                </a:lnTo>
                <a:lnTo>
                  <a:pt x="115" y="62"/>
                </a:lnTo>
                <a:lnTo>
                  <a:pt x="121" y="60"/>
                </a:lnTo>
                <a:lnTo>
                  <a:pt x="127" y="57"/>
                </a:lnTo>
                <a:lnTo>
                  <a:pt x="134" y="56"/>
                </a:lnTo>
                <a:lnTo>
                  <a:pt x="142" y="56"/>
                </a:lnTo>
                <a:lnTo>
                  <a:pt x="149" y="56"/>
                </a:lnTo>
                <a:lnTo>
                  <a:pt x="155" y="57"/>
                </a:lnTo>
                <a:lnTo>
                  <a:pt x="161" y="60"/>
                </a:lnTo>
                <a:lnTo>
                  <a:pt x="168" y="63"/>
                </a:lnTo>
                <a:lnTo>
                  <a:pt x="173" y="66"/>
                </a:lnTo>
                <a:lnTo>
                  <a:pt x="179" y="71"/>
                </a:lnTo>
                <a:lnTo>
                  <a:pt x="184" y="77"/>
                </a:lnTo>
                <a:lnTo>
                  <a:pt x="189" y="83"/>
                </a:lnTo>
                <a:lnTo>
                  <a:pt x="189" y="60"/>
                </a:lnTo>
                <a:lnTo>
                  <a:pt x="225" y="60"/>
                </a:lnTo>
                <a:lnTo>
                  <a:pt x="225" y="200"/>
                </a:lnTo>
                <a:lnTo>
                  <a:pt x="225" y="207"/>
                </a:lnTo>
                <a:lnTo>
                  <a:pt x="225" y="213"/>
                </a:lnTo>
                <a:lnTo>
                  <a:pt x="224" y="219"/>
                </a:lnTo>
                <a:lnTo>
                  <a:pt x="224" y="224"/>
                </a:lnTo>
                <a:lnTo>
                  <a:pt x="223" y="229"/>
                </a:lnTo>
                <a:lnTo>
                  <a:pt x="223" y="233"/>
                </a:lnTo>
                <a:lnTo>
                  <a:pt x="222" y="237"/>
                </a:lnTo>
                <a:lnTo>
                  <a:pt x="222" y="240"/>
                </a:lnTo>
                <a:lnTo>
                  <a:pt x="219" y="247"/>
                </a:lnTo>
                <a:lnTo>
                  <a:pt x="217" y="253"/>
                </a:lnTo>
                <a:lnTo>
                  <a:pt x="214" y="258"/>
                </a:lnTo>
                <a:lnTo>
                  <a:pt x="209" y="262"/>
                </a:lnTo>
                <a:lnTo>
                  <a:pt x="206" y="267"/>
                </a:lnTo>
                <a:lnTo>
                  <a:pt x="201" y="270"/>
                </a:lnTo>
                <a:lnTo>
                  <a:pt x="195" y="273"/>
                </a:lnTo>
                <a:lnTo>
                  <a:pt x="189" y="274"/>
                </a:lnTo>
                <a:lnTo>
                  <a:pt x="186" y="275"/>
                </a:lnTo>
                <a:lnTo>
                  <a:pt x="181" y="276"/>
                </a:lnTo>
                <a:lnTo>
                  <a:pt x="177" y="277"/>
                </a:lnTo>
                <a:lnTo>
                  <a:pt x="173" y="277"/>
                </a:lnTo>
                <a:lnTo>
                  <a:pt x="169" y="278"/>
                </a:lnTo>
                <a:lnTo>
                  <a:pt x="164" y="278"/>
                </a:lnTo>
                <a:lnTo>
                  <a:pt x="158" y="278"/>
                </a:lnTo>
                <a:lnTo>
                  <a:pt x="154" y="278"/>
                </a:lnTo>
                <a:lnTo>
                  <a:pt x="143" y="278"/>
                </a:lnTo>
                <a:lnTo>
                  <a:pt x="135" y="277"/>
                </a:lnTo>
                <a:lnTo>
                  <a:pt x="126" y="276"/>
                </a:lnTo>
                <a:lnTo>
                  <a:pt x="119" y="275"/>
                </a:lnTo>
                <a:lnTo>
                  <a:pt x="112" y="274"/>
                </a:lnTo>
                <a:lnTo>
                  <a:pt x="106" y="271"/>
                </a:lnTo>
                <a:lnTo>
                  <a:pt x="101" y="268"/>
                </a:lnTo>
                <a:lnTo>
                  <a:pt x="95" y="266"/>
                </a:lnTo>
                <a:lnTo>
                  <a:pt x="88" y="258"/>
                </a:lnTo>
                <a:lnTo>
                  <a:pt x="83" y="250"/>
                </a:lnTo>
                <a:lnTo>
                  <a:pt x="80" y="242"/>
                </a:lnTo>
                <a:lnTo>
                  <a:pt x="79" y="232"/>
                </a:lnTo>
                <a:lnTo>
                  <a:pt x="79" y="231"/>
                </a:lnTo>
                <a:lnTo>
                  <a:pt x="79" y="229"/>
                </a:lnTo>
                <a:lnTo>
                  <a:pt x="79" y="228"/>
                </a:lnTo>
                <a:lnTo>
                  <a:pt x="79" y="227"/>
                </a:lnTo>
                <a:close/>
                <a:moveTo>
                  <a:pt x="117" y="134"/>
                </a:moveTo>
                <a:lnTo>
                  <a:pt x="117" y="140"/>
                </a:lnTo>
                <a:lnTo>
                  <a:pt x="118" y="146"/>
                </a:lnTo>
                <a:lnTo>
                  <a:pt x="118" y="152"/>
                </a:lnTo>
                <a:lnTo>
                  <a:pt x="119" y="156"/>
                </a:lnTo>
                <a:lnTo>
                  <a:pt x="120" y="161"/>
                </a:lnTo>
                <a:lnTo>
                  <a:pt x="123" y="166"/>
                </a:lnTo>
                <a:lnTo>
                  <a:pt x="124" y="169"/>
                </a:lnTo>
                <a:lnTo>
                  <a:pt x="126" y="172"/>
                </a:lnTo>
                <a:lnTo>
                  <a:pt x="132" y="177"/>
                </a:lnTo>
                <a:lnTo>
                  <a:pt x="138" y="179"/>
                </a:lnTo>
                <a:lnTo>
                  <a:pt x="145" y="182"/>
                </a:lnTo>
                <a:lnTo>
                  <a:pt x="150" y="183"/>
                </a:lnTo>
                <a:lnTo>
                  <a:pt x="157" y="182"/>
                </a:lnTo>
                <a:lnTo>
                  <a:pt x="164" y="179"/>
                </a:lnTo>
                <a:lnTo>
                  <a:pt x="171" y="176"/>
                </a:lnTo>
                <a:lnTo>
                  <a:pt x="176" y="171"/>
                </a:lnTo>
                <a:lnTo>
                  <a:pt x="178" y="168"/>
                </a:lnTo>
                <a:lnTo>
                  <a:pt x="181" y="164"/>
                </a:lnTo>
                <a:lnTo>
                  <a:pt x="183" y="160"/>
                </a:lnTo>
                <a:lnTo>
                  <a:pt x="185" y="156"/>
                </a:lnTo>
                <a:lnTo>
                  <a:pt x="186" y="152"/>
                </a:lnTo>
                <a:lnTo>
                  <a:pt x="186" y="147"/>
                </a:lnTo>
                <a:lnTo>
                  <a:pt x="187" y="141"/>
                </a:lnTo>
                <a:lnTo>
                  <a:pt x="187" y="136"/>
                </a:lnTo>
                <a:lnTo>
                  <a:pt x="187" y="130"/>
                </a:lnTo>
                <a:lnTo>
                  <a:pt x="186" y="124"/>
                </a:lnTo>
                <a:lnTo>
                  <a:pt x="186" y="119"/>
                </a:lnTo>
                <a:lnTo>
                  <a:pt x="185" y="115"/>
                </a:lnTo>
                <a:lnTo>
                  <a:pt x="183" y="110"/>
                </a:lnTo>
                <a:lnTo>
                  <a:pt x="181" y="107"/>
                </a:lnTo>
                <a:lnTo>
                  <a:pt x="179" y="103"/>
                </a:lnTo>
                <a:lnTo>
                  <a:pt x="177" y="100"/>
                </a:lnTo>
                <a:lnTo>
                  <a:pt x="172" y="95"/>
                </a:lnTo>
                <a:lnTo>
                  <a:pt x="165" y="92"/>
                </a:lnTo>
                <a:lnTo>
                  <a:pt x="158" y="89"/>
                </a:lnTo>
                <a:lnTo>
                  <a:pt x="151" y="88"/>
                </a:lnTo>
                <a:lnTo>
                  <a:pt x="145" y="89"/>
                </a:lnTo>
                <a:lnTo>
                  <a:pt x="139" y="92"/>
                </a:lnTo>
                <a:lnTo>
                  <a:pt x="132" y="95"/>
                </a:lnTo>
                <a:lnTo>
                  <a:pt x="126" y="100"/>
                </a:lnTo>
                <a:lnTo>
                  <a:pt x="124" y="102"/>
                </a:lnTo>
                <a:lnTo>
                  <a:pt x="123" y="106"/>
                </a:lnTo>
                <a:lnTo>
                  <a:pt x="120" y="110"/>
                </a:lnTo>
                <a:lnTo>
                  <a:pt x="119" y="114"/>
                </a:lnTo>
                <a:lnTo>
                  <a:pt x="118" y="118"/>
                </a:lnTo>
                <a:lnTo>
                  <a:pt x="118" y="124"/>
                </a:lnTo>
                <a:lnTo>
                  <a:pt x="117" y="129"/>
                </a:lnTo>
                <a:lnTo>
                  <a:pt x="117" y="134"/>
                </a:lnTo>
                <a:close/>
                <a:moveTo>
                  <a:pt x="411" y="216"/>
                </a:moveTo>
                <a:lnTo>
                  <a:pt x="369" y="216"/>
                </a:lnTo>
                <a:lnTo>
                  <a:pt x="369" y="137"/>
                </a:lnTo>
                <a:lnTo>
                  <a:pt x="369" y="125"/>
                </a:lnTo>
                <a:lnTo>
                  <a:pt x="368" y="116"/>
                </a:lnTo>
                <a:lnTo>
                  <a:pt x="368" y="109"/>
                </a:lnTo>
                <a:lnTo>
                  <a:pt x="367" y="104"/>
                </a:lnTo>
                <a:lnTo>
                  <a:pt x="365" y="101"/>
                </a:lnTo>
                <a:lnTo>
                  <a:pt x="362" y="98"/>
                </a:lnTo>
                <a:lnTo>
                  <a:pt x="360" y="95"/>
                </a:lnTo>
                <a:lnTo>
                  <a:pt x="358" y="93"/>
                </a:lnTo>
                <a:lnTo>
                  <a:pt x="354" y="91"/>
                </a:lnTo>
                <a:lnTo>
                  <a:pt x="351" y="89"/>
                </a:lnTo>
                <a:lnTo>
                  <a:pt x="347" y="88"/>
                </a:lnTo>
                <a:lnTo>
                  <a:pt x="343" y="88"/>
                </a:lnTo>
                <a:lnTo>
                  <a:pt x="337" y="88"/>
                </a:lnTo>
                <a:lnTo>
                  <a:pt x="332" y="89"/>
                </a:lnTo>
                <a:lnTo>
                  <a:pt x="328" y="92"/>
                </a:lnTo>
                <a:lnTo>
                  <a:pt x="324" y="94"/>
                </a:lnTo>
                <a:lnTo>
                  <a:pt x="321" y="98"/>
                </a:lnTo>
                <a:lnTo>
                  <a:pt x="317" y="101"/>
                </a:lnTo>
                <a:lnTo>
                  <a:pt x="315" y="104"/>
                </a:lnTo>
                <a:lnTo>
                  <a:pt x="314" y="109"/>
                </a:lnTo>
                <a:lnTo>
                  <a:pt x="313" y="113"/>
                </a:lnTo>
                <a:lnTo>
                  <a:pt x="313" y="116"/>
                </a:lnTo>
                <a:lnTo>
                  <a:pt x="312" y="119"/>
                </a:lnTo>
                <a:lnTo>
                  <a:pt x="312" y="123"/>
                </a:lnTo>
                <a:lnTo>
                  <a:pt x="310" y="128"/>
                </a:lnTo>
                <a:lnTo>
                  <a:pt x="310" y="133"/>
                </a:lnTo>
                <a:lnTo>
                  <a:pt x="310" y="139"/>
                </a:lnTo>
                <a:lnTo>
                  <a:pt x="310" y="145"/>
                </a:lnTo>
                <a:lnTo>
                  <a:pt x="310" y="216"/>
                </a:lnTo>
                <a:lnTo>
                  <a:pt x="268" y="216"/>
                </a:lnTo>
                <a:lnTo>
                  <a:pt x="268" y="60"/>
                </a:lnTo>
                <a:lnTo>
                  <a:pt x="307" y="60"/>
                </a:lnTo>
                <a:lnTo>
                  <a:pt x="307" y="83"/>
                </a:lnTo>
                <a:lnTo>
                  <a:pt x="313" y="77"/>
                </a:lnTo>
                <a:lnTo>
                  <a:pt x="317" y="71"/>
                </a:lnTo>
                <a:lnTo>
                  <a:pt x="323" y="66"/>
                </a:lnTo>
                <a:lnTo>
                  <a:pt x="330" y="63"/>
                </a:lnTo>
                <a:lnTo>
                  <a:pt x="336" y="60"/>
                </a:lnTo>
                <a:lnTo>
                  <a:pt x="343" y="57"/>
                </a:lnTo>
                <a:lnTo>
                  <a:pt x="350" y="56"/>
                </a:lnTo>
                <a:lnTo>
                  <a:pt x="358" y="56"/>
                </a:lnTo>
                <a:lnTo>
                  <a:pt x="365" y="56"/>
                </a:lnTo>
                <a:lnTo>
                  <a:pt x="370" y="57"/>
                </a:lnTo>
                <a:lnTo>
                  <a:pt x="377" y="60"/>
                </a:lnTo>
                <a:lnTo>
                  <a:pt x="383" y="61"/>
                </a:lnTo>
                <a:lnTo>
                  <a:pt x="388" y="64"/>
                </a:lnTo>
                <a:lnTo>
                  <a:pt x="392" y="68"/>
                </a:lnTo>
                <a:lnTo>
                  <a:pt x="396" y="71"/>
                </a:lnTo>
                <a:lnTo>
                  <a:pt x="399" y="75"/>
                </a:lnTo>
                <a:lnTo>
                  <a:pt x="403" y="78"/>
                </a:lnTo>
                <a:lnTo>
                  <a:pt x="405" y="81"/>
                </a:lnTo>
                <a:lnTo>
                  <a:pt x="406" y="86"/>
                </a:lnTo>
                <a:lnTo>
                  <a:pt x="408" y="92"/>
                </a:lnTo>
                <a:lnTo>
                  <a:pt x="410" y="96"/>
                </a:lnTo>
                <a:lnTo>
                  <a:pt x="410" y="103"/>
                </a:lnTo>
                <a:lnTo>
                  <a:pt x="411" y="110"/>
                </a:lnTo>
                <a:lnTo>
                  <a:pt x="411" y="119"/>
                </a:lnTo>
                <a:lnTo>
                  <a:pt x="411" y="216"/>
                </a:lnTo>
                <a:close/>
                <a:moveTo>
                  <a:pt x="482" y="108"/>
                </a:moveTo>
                <a:lnTo>
                  <a:pt x="445" y="101"/>
                </a:lnTo>
                <a:lnTo>
                  <a:pt x="449" y="91"/>
                </a:lnTo>
                <a:lnTo>
                  <a:pt x="453" y="81"/>
                </a:lnTo>
                <a:lnTo>
                  <a:pt x="459" y="75"/>
                </a:lnTo>
                <a:lnTo>
                  <a:pt x="467" y="68"/>
                </a:lnTo>
                <a:lnTo>
                  <a:pt x="472" y="65"/>
                </a:lnTo>
                <a:lnTo>
                  <a:pt x="476" y="62"/>
                </a:lnTo>
                <a:lnTo>
                  <a:pt x="481" y="61"/>
                </a:lnTo>
                <a:lnTo>
                  <a:pt x="487" y="58"/>
                </a:lnTo>
                <a:lnTo>
                  <a:pt x="493" y="57"/>
                </a:lnTo>
                <a:lnTo>
                  <a:pt x="498" y="57"/>
                </a:lnTo>
                <a:lnTo>
                  <a:pt x="505" y="56"/>
                </a:lnTo>
                <a:lnTo>
                  <a:pt x="513" y="56"/>
                </a:lnTo>
                <a:lnTo>
                  <a:pt x="520" y="56"/>
                </a:lnTo>
                <a:lnTo>
                  <a:pt x="526" y="56"/>
                </a:lnTo>
                <a:lnTo>
                  <a:pt x="533" y="57"/>
                </a:lnTo>
                <a:lnTo>
                  <a:pt x="537" y="57"/>
                </a:lnTo>
                <a:lnTo>
                  <a:pt x="543" y="58"/>
                </a:lnTo>
                <a:lnTo>
                  <a:pt x="548" y="60"/>
                </a:lnTo>
                <a:lnTo>
                  <a:pt x="551" y="62"/>
                </a:lnTo>
                <a:lnTo>
                  <a:pt x="555" y="63"/>
                </a:lnTo>
                <a:lnTo>
                  <a:pt x="560" y="66"/>
                </a:lnTo>
                <a:lnTo>
                  <a:pt x="565" y="71"/>
                </a:lnTo>
                <a:lnTo>
                  <a:pt x="570" y="76"/>
                </a:lnTo>
                <a:lnTo>
                  <a:pt x="572" y="80"/>
                </a:lnTo>
                <a:lnTo>
                  <a:pt x="573" y="83"/>
                </a:lnTo>
                <a:lnTo>
                  <a:pt x="575" y="86"/>
                </a:lnTo>
                <a:lnTo>
                  <a:pt x="577" y="89"/>
                </a:lnTo>
                <a:lnTo>
                  <a:pt x="578" y="94"/>
                </a:lnTo>
                <a:lnTo>
                  <a:pt x="578" y="99"/>
                </a:lnTo>
                <a:lnTo>
                  <a:pt x="579" y="104"/>
                </a:lnTo>
                <a:lnTo>
                  <a:pt x="579" y="110"/>
                </a:lnTo>
                <a:lnTo>
                  <a:pt x="579" y="117"/>
                </a:lnTo>
                <a:lnTo>
                  <a:pt x="579" y="164"/>
                </a:lnTo>
                <a:lnTo>
                  <a:pt x="579" y="174"/>
                </a:lnTo>
                <a:lnTo>
                  <a:pt x="579" y="183"/>
                </a:lnTo>
                <a:lnTo>
                  <a:pt x="579" y="190"/>
                </a:lnTo>
                <a:lnTo>
                  <a:pt x="579" y="194"/>
                </a:lnTo>
                <a:lnTo>
                  <a:pt x="580" y="200"/>
                </a:lnTo>
                <a:lnTo>
                  <a:pt x="582" y="205"/>
                </a:lnTo>
                <a:lnTo>
                  <a:pt x="584" y="210"/>
                </a:lnTo>
                <a:lnTo>
                  <a:pt x="586" y="216"/>
                </a:lnTo>
                <a:lnTo>
                  <a:pt x="548" y="216"/>
                </a:lnTo>
                <a:lnTo>
                  <a:pt x="547" y="214"/>
                </a:lnTo>
                <a:lnTo>
                  <a:pt x="546" y="212"/>
                </a:lnTo>
                <a:lnTo>
                  <a:pt x="544" y="208"/>
                </a:lnTo>
                <a:lnTo>
                  <a:pt x="543" y="205"/>
                </a:lnTo>
                <a:lnTo>
                  <a:pt x="543" y="204"/>
                </a:lnTo>
                <a:lnTo>
                  <a:pt x="543" y="201"/>
                </a:lnTo>
                <a:lnTo>
                  <a:pt x="542" y="200"/>
                </a:lnTo>
                <a:lnTo>
                  <a:pt x="542" y="199"/>
                </a:lnTo>
                <a:lnTo>
                  <a:pt x="536" y="205"/>
                </a:lnTo>
                <a:lnTo>
                  <a:pt x="531" y="208"/>
                </a:lnTo>
                <a:lnTo>
                  <a:pt x="525" y="213"/>
                </a:lnTo>
                <a:lnTo>
                  <a:pt x="519" y="215"/>
                </a:lnTo>
                <a:lnTo>
                  <a:pt x="513" y="217"/>
                </a:lnTo>
                <a:lnTo>
                  <a:pt x="506" y="220"/>
                </a:lnTo>
                <a:lnTo>
                  <a:pt x="499" y="221"/>
                </a:lnTo>
                <a:lnTo>
                  <a:pt x="494" y="221"/>
                </a:lnTo>
                <a:lnTo>
                  <a:pt x="488" y="221"/>
                </a:lnTo>
                <a:lnTo>
                  <a:pt x="481" y="220"/>
                </a:lnTo>
                <a:lnTo>
                  <a:pt x="476" y="219"/>
                </a:lnTo>
                <a:lnTo>
                  <a:pt x="471" y="217"/>
                </a:lnTo>
                <a:lnTo>
                  <a:pt x="466" y="215"/>
                </a:lnTo>
                <a:lnTo>
                  <a:pt x="463" y="213"/>
                </a:lnTo>
                <a:lnTo>
                  <a:pt x="458" y="210"/>
                </a:lnTo>
                <a:lnTo>
                  <a:pt x="454" y="208"/>
                </a:lnTo>
                <a:lnTo>
                  <a:pt x="452" y="205"/>
                </a:lnTo>
                <a:lnTo>
                  <a:pt x="449" y="200"/>
                </a:lnTo>
                <a:lnTo>
                  <a:pt x="446" y="195"/>
                </a:lnTo>
                <a:lnTo>
                  <a:pt x="445" y="192"/>
                </a:lnTo>
                <a:lnTo>
                  <a:pt x="444" y="187"/>
                </a:lnTo>
                <a:lnTo>
                  <a:pt x="443" y="183"/>
                </a:lnTo>
                <a:lnTo>
                  <a:pt x="442" y="178"/>
                </a:lnTo>
                <a:lnTo>
                  <a:pt x="442" y="174"/>
                </a:lnTo>
                <a:lnTo>
                  <a:pt x="442" y="167"/>
                </a:lnTo>
                <a:lnTo>
                  <a:pt x="443" y="161"/>
                </a:lnTo>
                <a:lnTo>
                  <a:pt x="445" y="155"/>
                </a:lnTo>
                <a:lnTo>
                  <a:pt x="448" y="151"/>
                </a:lnTo>
                <a:lnTo>
                  <a:pt x="451" y="145"/>
                </a:lnTo>
                <a:lnTo>
                  <a:pt x="454" y="140"/>
                </a:lnTo>
                <a:lnTo>
                  <a:pt x="459" y="137"/>
                </a:lnTo>
                <a:lnTo>
                  <a:pt x="465" y="133"/>
                </a:lnTo>
                <a:lnTo>
                  <a:pt x="471" y="131"/>
                </a:lnTo>
                <a:lnTo>
                  <a:pt x="479" y="129"/>
                </a:lnTo>
                <a:lnTo>
                  <a:pt x="488" y="126"/>
                </a:lnTo>
                <a:lnTo>
                  <a:pt x="498" y="124"/>
                </a:lnTo>
                <a:lnTo>
                  <a:pt x="505" y="123"/>
                </a:lnTo>
                <a:lnTo>
                  <a:pt x="512" y="122"/>
                </a:lnTo>
                <a:lnTo>
                  <a:pt x="518" y="121"/>
                </a:lnTo>
                <a:lnTo>
                  <a:pt x="524" y="119"/>
                </a:lnTo>
                <a:lnTo>
                  <a:pt x="528" y="118"/>
                </a:lnTo>
                <a:lnTo>
                  <a:pt x="532" y="117"/>
                </a:lnTo>
                <a:lnTo>
                  <a:pt x="535" y="116"/>
                </a:lnTo>
                <a:lnTo>
                  <a:pt x="537" y="115"/>
                </a:lnTo>
                <a:lnTo>
                  <a:pt x="537" y="110"/>
                </a:lnTo>
                <a:lnTo>
                  <a:pt x="537" y="104"/>
                </a:lnTo>
                <a:lnTo>
                  <a:pt x="536" y="100"/>
                </a:lnTo>
                <a:lnTo>
                  <a:pt x="534" y="96"/>
                </a:lnTo>
                <a:lnTo>
                  <a:pt x="533" y="93"/>
                </a:lnTo>
                <a:lnTo>
                  <a:pt x="528" y="92"/>
                </a:lnTo>
                <a:lnTo>
                  <a:pt x="524" y="89"/>
                </a:lnTo>
                <a:lnTo>
                  <a:pt x="517" y="88"/>
                </a:lnTo>
                <a:lnTo>
                  <a:pt x="510" y="88"/>
                </a:lnTo>
                <a:lnTo>
                  <a:pt x="504" y="88"/>
                </a:lnTo>
                <a:lnTo>
                  <a:pt x="501" y="89"/>
                </a:lnTo>
                <a:lnTo>
                  <a:pt x="497" y="91"/>
                </a:lnTo>
                <a:lnTo>
                  <a:pt x="494" y="93"/>
                </a:lnTo>
                <a:lnTo>
                  <a:pt x="490" y="95"/>
                </a:lnTo>
                <a:lnTo>
                  <a:pt x="487" y="99"/>
                </a:lnTo>
                <a:lnTo>
                  <a:pt x="484" y="102"/>
                </a:lnTo>
                <a:lnTo>
                  <a:pt x="482" y="108"/>
                </a:lnTo>
                <a:close/>
                <a:moveTo>
                  <a:pt x="537" y="141"/>
                </a:moveTo>
                <a:lnTo>
                  <a:pt x="533" y="141"/>
                </a:lnTo>
                <a:lnTo>
                  <a:pt x="527" y="144"/>
                </a:lnTo>
                <a:lnTo>
                  <a:pt x="521" y="145"/>
                </a:lnTo>
                <a:lnTo>
                  <a:pt x="513" y="147"/>
                </a:lnTo>
                <a:lnTo>
                  <a:pt x="505" y="149"/>
                </a:lnTo>
                <a:lnTo>
                  <a:pt x="498" y="151"/>
                </a:lnTo>
                <a:lnTo>
                  <a:pt x="494" y="153"/>
                </a:lnTo>
                <a:lnTo>
                  <a:pt x="490" y="155"/>
                </a:lnTo>
                <a:lnTo>
                  <a:pt x="487" y="157"/>
                </a:lnTo>
                <a:lnTo>
                  <a:pt x="484" y="161"/>
                </a:lnTo>
                <a:lnTo>
                  <a:pt x="483" y="164"/>
                </a:lnTo>
                <a:lnTo>
                  <a:pt x="482" y="170"/>
                </a:lnTo>
                <a:lnTo>
                  <a:pt x="482" y="174"/>
                </a:lnTo>
                <a:lnTo>
                  <a:pt x="483" y="177"/>
                </a:lnTo>
                <a:lnTo>
                  <a:pt x="486" y="180"/>
                </a:lnTo>
                <a:lnTo>
                  <a:pt x="488" y="184"/>
                </a:lnTo>
                <a:lnTo>
                  <a:pt x="493" y="186"/>
                </a:lnTo>
                <a:lnTo>
                  <a:pt x="496" y="189"/>
                </a:lnTo>
                <a:lnTo>
                  <a:pt x="501" y="190"/>
                </a:lnTo>
                <a:lnTo>
                  <a:pt x="504" y="190"/>
                </a:lnTo>
                <a:lnTo>
                  <a:pt x="511" y="190"/>
                </a:lnTo>
                <a:lnTo>
                  <a:pt x="516" y="187"/>
                </a:lnTo>
                <a:lnTo>
                  <a:pt x="521" y="186"/>
                </a:lnTo>
                <a:lnTo>
                  <a:pt x="526" y="183"/>
                </a:lnTo>
                <a:lnTo>
                  <a:pt x="531" y="180"/>
                </a:lnTo>
                <a:lnTo>
                  <a:pt x="533" y="177"/>
                </a:lnTo>
                <a:lnTo>
                  <a:pt x="535" y="174"/>
                </a:lnTo>
                <a:lnTo>
                  <a:pt x="536" y="170"/>
                </a:lnTo>
                <a:lnTo>
                  <a:pt x="537" y="166"/>
                </a:lnTo>
                <a:lnTo>
                  <a:pt x="537" y="161"/>
                </a:lnTo>
                <a:lnTo>
                  <a:pt x="537" y="155"/>
                </a:lnTo>
                <a:lnTo>
                  <a:pt x="537" y="149"/>
                </a:lnTo>
                <a:lnTo>
                  <a:pt x="537" y="141"/>
                </a:lnTo>
                <a:close/>
                <a:moveTo>
                  <a:pt x="618" y="216"/>
                </a:moveTo>
                <a:lnTo>
                  <a:pt x="618" y="0"/>
                </a:lnTo>
                <a:lnTo>
                  <a:pt x="662" y="0"/>
                </a:lnTo>
                <a:lnTo>
                  <a:pt x="662" y="216"/>
                </a:lnTo>
                <a:lnTo>
                  <a:pt x="618" y="2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495" name="Text Box 187"/>
          <p:cNvSpPr txBox="1">
            <a:spLocks noChangeArrowheads="1"/>
          </p:cNvSpPr>
          <p:nvPr/>
        </p:nvSpPr>
        <p:spPr bwMode="auto">
          <a:xfrm>
            <a:off x="6704410" y="6540500"/>
            <a:ext cx="360580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r">
              <a:spcBef>
                <a:spcPct val="50000"/>
              </a:spcBef>
            </a:pPr>
            <a:r>
              <a:rPr lang="en-US" sz="1600" i="1">
                <a:solidFill>
                  <a:srgbClr val="FFFFFF"/>
                </a:solidFill>
              </a:rPr>
              <a:t>Clin Lab Med</a:t>
            </a:r>
            <a:r>
              <a:rPr lang="en-US" sz="1600">
                <a:solidFill>
                  <a:srgbClr val="FFFFFF"/>
                </a:solidFill>
              </a:rPr>
              <a:t> 2006;26</a:t>
            </a:r>
            <a:r>
              <a:rPr lang="en-US" sz="1600">
                <a:solidFill>
                  <a:srgbClr val="FFFFFF"/>
                </a:solidFill>
                <a:cs typeface="Times New Roman" pitchFamily="18" charset="0"/>
              </a:rPr>
              <a:t>:847-70</a:t>
            </a:r>
            <a:r>
              <a:rPr lang="en-US" sz="1600">
                <a:solidFill>
                  <a:srgbClr val="FFFFFF"/>
                </a:solidFill>
              </a:rPr>
              <a:t> </a:t>
            </a:r>
          </a:p>
        </p:txBody>
      </p:sp>
      <p:grpSp>
        <p:nvGrpSpPr>
          <p:cNvPr id="13496" name="Group 188"/>
          <p:cNvGrpSpPr>
            <a:grpSpLocks/>
          </p:cNvGrpSpPr>
          <p:nvPr/>
        </p:nvGrpSpPr>
        <p:grpSpPr bwMode="auto">
          <a:xfrm>
            <a:off x="3650456" y="5167314"/>
            <a:ext cx="6273999" cy="1201737"/>
            <a:chOff x="2021" y="3063"/>
            <a:chExt cx="3513" cy="757"/>
          </a:xfrm>
        </p:grpSpPr>
        <p:sp>
          <p:nvSpPr>
            <p:cNvPr id="15444" name="Freeform 189"/>
            <p:cNvSpPr>
              <a:spLocks/>
            </p:cNvSpPr>
            <p:nvPr/>
          </p:nvSpPr>
          <p:spPr bwMode="auto">
            <a:xfrm>
              <a:off x="2023" y="3760"/>
              <a:ext cx="56" cy="44"/>
            </a:xfrm>
            <a:custGeom>
              <a:avLst/>
              <a:gdLst>
                <a:gd name="T0" fmla="*/ 13 w 112"/>
                <a:gd name="T1" fmla="*/ 0 h 89"/>
                <a:gd name="T2" fmla="*/ 12 w 112"/>
                <a:gd name="T3" fmla="*/ 0 h 89"/>
                <a:gd name="T4" fmla="*/ 0 w 112"/>
                <a:gd name="T5" fmla="*/ 6 h 89"/>
                <a:gd name="T6" fmla="*/ 3 w 112"/>
                <a:gd name="T7" fmla="*/ 11 h 89"/>
                <a:gd name="T8" fmla="*/ 14 w 112"/>
                <a:gd name="T9" fmla="*/ 4 h 89"/>
                <a:gd name="T10" fmla="*/ 13 w 112"/>
                <a:gd name="T11" fmla="*/ 4 h 89"/>
                <a:gd name="T12" fmla="*/ 13 w 112"/>
                <a:gd name="T13" fmla="*/ 0 h 89"/>
                <a:gd name="T14" fmla="*/ 12 w 112"/>
                <a:gd name="T15" fmla="*/ 0 h 89"/>
                <a:gd name="T16" fmla="*/ 12 w 112"/>
                <a:gd name="T17" fmla="*/ 0 h 89"/>
                <a:gd name="T18" fmla="*/ 13 w 112"/>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2"/>
                <a:gd name="T31" fmla="*/ 0 h 89"/>
                <a:gd name="T32" fmla="*/ 112 w 112"/>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2" h="89">
                  <a:moveTo>
                    <a:pt x="101" y="0"/>
                  </a:moveTo>
                  <a:lnTo>
                    <a:pt x="91" y="2"/>
                  </a:lnTo>
                  <a:lnTo>
                    <a:pt x="0" y="54"/>
                  </a:lnTo>
                  <a:lnTo>
                    <a:pt x="21" y="89"/>
                  </a:lnTo>
                  <a:lnTo>
                    <a:pt x="112" y="37"/>
                  </a:lnTo>
                  <a:lnTo>
                    <a:pt x="101" y="39"/>
                  </a:lnTo>
                  <a:lnTo>
                    <a:pt x="101" y="0"/>
                  </a:lnTo>
                  <a:lnTo>
                    <a:pt x="96" y="0"/>
                  </a:lnTo>
                  <a:lnTo>
                    <a:pt x="91" y="2"/>
                  </a:lnTo>
                  <a:lnTo>
                    <a:pt x="10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5" name="Freeform 190"/>
            <p:cNvSpPr>
              <a:spLocks/>
            </p:cNvSpPr>
            <p:nvPr/>
          </p:nvSpPr>
          <p:spPr bwMode="auto">
            <a:xfrm>
              <a:off x="2074" y="3760"/>
              <a:ext cx="20" cy="20"/>
            </a:xfrm>
            <a:custGeom>
              <a:avLst/>
              <a:gdLst>
                <a:gd name="T0" fmla="*/ 5 w 41"/>
                <a:gd name="T1" fmla="*/ 0 h 39"/>
                <a:gd name="T2" fmla="*/ 4 w 41"/>
                <a:gd name="T3" fmla="*/ 0 h 39"/>
                <a:gd name="T4" fmla="*/ 0 w 41"/>
                <a:gd name="T5" fmla="*/ 0 h 39"/>
                <a:gd name="T6" fmla="*/ 0 w 41"/>
                <a:gd name="T7" fmla="*/ 5 h 39"/>
                <a:gd name="T8" fmla="*/ 4 w 41"/>
                <a:gd name="T9" fmla="*/ 5 h 39"/>
                <a:gd name="T10" fmla="*/ 4 w 41"/>
                <a:gd name="T11" fmla="*/ 5 h 39"/>
                <a:gd name="T12" fmla="*/ 5 w 41"/>
                <a:gd name="T13" fmla="*/ 0 h 39"/>
                <a:gd name="T14" fmla="*/ 5 w 41"/>
                <a:gd name="T15" fmla="*/ 0 h 39"/>
                <a:gd name="T16" fmla="*/ 4 w 41"/>
                <a:gd name="T17" fmla="*/ 0 h 39"/>
                <a:gd name="T18" fmla="*/ 5 w 41"/>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
                <a:gd name="T31" fmla="*/ 0 h 39"/>
                <a:gd name="T32" fmla="*/ 41 w 41"/>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 h="39">
                  <a:moveTo>
                    <a:pt x="41" y="0"/>
                  </a:moveTo>
                  <a:lnTo>
                    <a:pt x="37" y="0"/>
                  </a:lnTo>
                  <a:lnTo>
                    <a:pt x="0" y="0"/>
                  </a:lnTo>
                  <a:lnTo>
                    <a:pt x="0" y="39"/>
                  </a:lnTo>
                  <a:lnTo>
                    <a:pt x="37" y="39"/>
                  </a:lnTo>
                  <a:lnTo>
                    <a:pt x="34" y="39"/>
                  </a:lnTo>
                  <a:lnTo>
                    <a:pt x="41" y="0"/>
                  </a:lnTo>
                  <a:lnTo>
                    <a:pt x="40" y="0"/>
                  </a:lnTo>
                  <a:lnTo>
                    <a:pt x="37" y="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6" name="Freeform 191"/>
            <p:cNvSpPr>
              <a:spLocks/>
            </p:cNvSpPr>
            <p:nvPr/>
          </p:nvSpPr>
          <p:spPr bwMode="auto">
            <a:xfrm>
              <a:off x="2091" y="3760"/>
              <a:ext cx="25" cy="24"/>
            </a:xfrm>
            <a:custGeom>
              <a:avLst/>
              <a:gdLst>
                <a:gd name="T0" fmla="*/ 6 w 49"/>
                <a:gd name="T1" fmla="*/ 1 h 47"/>
                <a:gd name="T2" fmla="*/ 7 w 49"/>
                <a:gd name="T3" fmla="*/ 1 h 47"/>
                <a:gd name="T4" fmla="*/ 1 w 49"/>
                <a:gd name="T5" fmla="*/ 0 h 47"/>
                <a:gd name="T6" fmla="*/ 0 w 49"/>
                <a:gd name="T7" fmla="*/ 5 h 47"/>
                <a:gd name="T8" fmla="*/ 6 w 49"/>
                <a:gd name="T9" fmla="*/ 6 h 47"/>
                <a:gd name="T10" fmla="*/ 6 w 49"/>
                <a:gd name="T11" fmla="*/ 6 h 47"/>
                <a:gd name="T12" fmla="*/ 6 w 49"/>
                <a:gd name="T13" fmla="*/ 1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6" y="8"/>
                  </a:moveTo>
                  <a:lnTo>
                    <a:pt x="49" y="8"/>
                  </a:lnTo>
                  <a:lnTo>
                    <a:pt x="7" y="0"/>
                  </a:lnTo>
                  <a:lnTo>
                    <a:pt x="0" y="39"/>
                  </a:lnTo>
                  <a:lnTo>
                    <a:pt x="42" y="47"/>
                  </a:lnTo>
                  <a:lnTo>
                    <a:pt x="46" y="47"/>
                  </a:lnTo>
                  <a:lnTo>
                    <a:pt x="46"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7" name="Freeform 192"/>
            <p:cNvSpPr>
              <a:spLocks/>
            </p:cNvSpPr>
            <p:nvPr/>
          </p:nvSpPr>
          <p:spPr bwMode="auto">
            <a:xfrm>
              <a:off x="2114" y="3764"/>
              <a:ext cx="25" cy="20"/>
            </a:xfrm>
            <a:custGeom>
              <a:avLst/>
              <a:gdLst>
                <a:gd name="T0" fmla="*/ 7 w 49"/>
                <a:gd name="T1" fmla="*/ 0 h 41"/>
                <a:gd name="T2" fmla="*/ 6 w 49"/>
                <a:gd name="T3" fmla="*/ 0 h 41"/>
                <a:gd name="T4" fmla="*/ 0 w 49"/>
                <a:gd name="T5" fmla="*/ 0 h 41"/>
                <a:gd name="T6" fmla="*/ 0 w 49"/>
                <a:gd name="T7" fmla="*/ 4 h 41"/>
                <a:gd name="T8" fmla="*/ 6 w 49"/>
                <a:gd name="T9" fmla="*/ 5 h 41"/>
                <a:gd name="T10" fmla="*/ 6 w 49"/>
                <a:gd name="T11" fmla="*/ 5 h 41"/>
                <a:gd name="T12" fmla="*/ 7 w 49"/>
                <a:gd name="T13" fmla="*/ 0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9" y="1"/>
                  </a:moveTo>
                  <a:lnTo>
                    <a:pt x="46" y="1"/>
                  </a:lnTo>
                  <a:lnTo>
                    <a:pt x="0" y="0"/>
                  </a:lnTo>
                  <a:lnTo>
                    <a:pt x="0" y="39"/>
                  </a:lnTo>
                  <a:lnTo>
                    <a:pt x="46" y="41"/>
                  </a:lnTo>
                  <a:lnTo>
                    <a:pt x="43" y="41"/>
                  </a:lnTo>
                  <a:lnTo>
                    <a:pt x="4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8" name="Freeform 193"/>
            <p:cNvSpPr>
              <a:spLocks/>
            </p:cNvSpPr>
            <p:nvPr/>
          </p:nvSpPr>
          <p:spPr bwMode="auto">
            <a:xfrm>
              <a:off x="2135" y="3765"/>
              <a:ext cx="23" cy="23"/>
            </a:xfrm>
            <a:custGeom>
              <a:avLst/>
              <a:gdLst>
                <a:gd name="T0" fmla="*/ 6 w 46"/>
                <a:gd name="T1" fmla="*/ 1 h 46"/>
                <a:gd name="T2" fmla="*/ 6 w 46"/>
                <a:gd name="T3" fmla="*/ 1 h 46"/>
                <a:gd name="T4" fmla="*/ 1 w 46"/>
                <a:gd name="T5" fmla="*/ 0 h 46"/>
                <a:gd name="T6" fmla="*/ 0 w 46"/>
                <a:gd name="T7" fmla="*/ 5 h 46"/>
                <a:gd name="T8" fmla="*/ 5 w 46"/>
                <a:gd name="T9" fmla="*/ 6 h 46"/>
                <a:gd name="T10" fmla="*/ 6 w 46"/>
                <a:gd name="T11" fmla="*/ 6 h 46"/>
                <a:gd name="T12" fmla="*/ 6 w 46"/>
                <a:gd name="T13" fmla="*/ 1 h 46"/>
                <a:gd name="T14" fmla="*/ 0 60000 65536"/>
                <a:gd name="T15" fmla="*/ 0 60000 65536"/>
                <a:gd name="T16" fmla="*/ 0 60000 65536"/>
                <a:gd name="T17" fmla="*/ 0 60000 65536"/>
                <a:gd name="T18" fmla="*/ 0 60000 65536"/>
                <a:gd name="T19" fmla="*/ 0 60000 65536"/>
                <a:gd name="T20" fmla="*/ 0 60000 65536"/>
                <a:gd name="T21" fmla="*/ 0 w 46"/>
                <a:gd name="T22" fmla="*/ 0 h 46"/>
                <a:gd name="T23" fmla="*/ 46 w 46"/>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6">
                  <a:moveTo>
                    <a:pt x="42" y="7"/>
                  </a:moveTo>
                  <a:lnTo>
                    <a:pt x="46" y="7"/>
                  </a:lnTo>
                  <a:lnTo>
                    <a:pt x="6" y="0"/>
                  </a:lnTo>
                  <a:lnTo>
                    <a:pt x="0" y="40"/>
                  </a:lnTo>
                  <a:lnTo>
                    <a:pt x="39" y="46"/>
                  </a:lnTo>
                  <a:lnTo>
                    <a:pt x="42" y="46"/>
                  </a:lnTo>
                  <a:lnTo>
                    <a:pt x="42"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9" name="Freeform 194"/>
            <p:cNvSpPr>
              <a:spLocks/>
            </p:cNvSpPr>
            <p:nvPr/>
          </p:nvSpPr>
          <p:spPr bwMode="auto">
            <a:xfrm>
              <a:off x="2157" y="3768"/>
              <a:ext cx="21" cy="20"/>
            </a:xfrm>
            <a:custGeom>
              <a:avLst/>
              <a:gdLst>
                <a:gd name="T0" fmla="*/ 5 w 44"/>
                <a:gd name="T1" fmla="*/ 0 h 39"/>
                <a:gd name="T2" fmla="*/ 5 w 44"/>
                <a:gd name="T3" fmla="*/ 0 h 39"/>
                <a:gd name="T4" fmla="*/ 0 w 44"/>
                <a:gd name="T5" fmla="*/ 0 h 39"/>
                <a:gd name="T6" fmla="*/ 0 w 44"/>
                <a:gd name="T7" fmla="*/ 5 h 39"/>
                <a:gd name="T8" fmla="*/ 5 w 44"/>
                <a:gd name="T9" fmla="*/ 5 h 39"/>
                <a:gd name="T10" fmla="*/ 5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0" name="Freeform 195"/>
            <p:cNvSpPr>
              <a:spLocks/>
            </p:cNvSpPr>
            <p:nvPr/>
          </p:nvSpPr>
          <p:spPr bwMode="auto">
            <a:xfrm>
              <a:off x="2177" y="3768"/>
              <a:ext cx="23" cy="21"/>
            </a:xfrm>
            <a:custGeom>
              <a:avLst/>
              <a:gdLst>
                <a:gd name="T0" fmla="*/ 6 w 45"/>
                <a:gd name="T1" fmla="*/ 0 h 43"/>
                <a:gd name="T2" fmla="*/ 6 w 45"/>
                <a:gd name="T3" fmla="*/ 0 h 43"/>
                <a:gd name="T4" fmla="*/ 1 w 45"/>
                <a:gd name="T5" fmla="*/ 0 h 43"/>
                <a:gd name="T6" fmla="*/ 0 w 45"/>
                <a:gd name="T7" fmla="*/ 4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4"/>
                  </a:moveTo>
                  <a:lnTo>
                    <a:pt x="45" y="4"/>
                  </a:lnTo>
                  <a:lnTo>
                    <a:pt x="2" y="0"/>
                  </a:lnTo>
                  <a:lnTo>
                    <a:pt x="0" y="39"/>
                  </a:lnTo>
                  <a:lnTo>
                    <a:pt x="42"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1" name="Freeform 196"/>
            <p:cNvSpPr>
              <a:spLocks/>
            </p:cNvSpPr>
            <p:nvPr/>
          </p:nvSpPr>
          <p:spPr bwMode="auto">
            <a:xfrm>
              <a:off x="2199" y="3770"/>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2" name="Freeform 197"/>
            <p:cNvSpPr>
              <a:spLocks/>
            </p:cNvSpPr>
            <p:nvPr/>
          </p:nvSpPr>
          <p:spPr bwMode="auto">
            <a:xfrm>
              <a:off x="2221" y="3770"/>
              <a:ext cx="20" cy="19"/>
            </a:xfrm>
            <a:custGeom>
              <a:avLst/>
              <a:gdLst>
                <a:gd name="T0" fmla="*/ 4 w 42"/>
                <a:gd name="T1" fmla="*/ 0 h 39"/>
                <a:gd name="T2" fmla="*/ 4 w 42"/>
                <a:gd name="T3" fmla="*/ 0 h 39"/>
                <a:gd name="T4" fmla="*/ 0 w 42"/>
                <a:gd name="T5" fmla="*/ 0 h 39"/>
                <a:gd name="T6" fmla="*/ 0 w 42"/>
                <a:gd name="T7" fmla="*/ 4 h 39"/>
                <a:gd name="T8" fmla="*/ 4 w 42"/>
                <a:gd name="T9" fmla="*/ 4 h 39"/>
                <a:gd name="T10" fmla="*/ 5 w 42"/>
                <a:gd name="T11" fmla="*/ 4 h 39"/>
                <a:gd name="T12" fmla="*/ 4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39" y="0"/>
                  </a:moveTo>
                  <a:lnTo>
                    <a:pt x="40" y="0"/>
                  </a:lnTo>
                  <a:lnTo>
                    <a:pt x="0" y="0"/>
                  </a:lnTo>
                  <a:lnTo>
                    <a:pt x="0" y="39"/>
                  </a:lnTo>
                  <a:lnTo>
                    <a:pt x="40" y="39"/>
                  </a:lnTo>
                  <a:lnTo>
                    <a:pt x="42"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3" name="Freeform 198"/>
            <p:cNvSpPr>
              <a:spLocks/>
            </p:cNvSpPr>
            <p:nvPr/>
          </p:nvSpPr>
          <p:spPr bwMode="auto">
            <a:xfrm>
              <a:off x="2240" y="3768"/>
              <a:ext cx="24" cy="21"/>
            </a:xfrm>
            <a:custGeom>
              <a:avLst/>
              <a:gdLst>
                <a:gd name="T0" fmla="*/ 6 w 47"/>
                <a:gd name="T1" fmla="*/ 0 h 43"/>
                <a:gd name="T2" fmla="*/ 6 w 47"/>
                <a:gd name="T3" fmla="*/ 0 h 43"/>
                <a:gd name="T4" fmla="*/ 0 w 47"/>
                <a:gd name="T5" fmla="*/ 0 h 43"/>
                <a:gd name="T6" fmla="*/ 1 w 47"/>
                <a:gd name="T7" fmla="*/ 5 h 43"/>
                <a:gd name="T8" fmla="*/ 6 w 47"/>
                <a:gd name="T9" fmla="*/ 4 h 43"/>
                <a:gd name="T10" fmla="*/ 6 w 47"/>
                <a:gd name="T11" fmla="*/ 4 h 43"/>
                <a:gd name="T12" fmla="*/ 6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0"/>
                  </a:moveTo>
                  <a:lnTo>
                    <a:pt x="45" y="0"/>
                  </a:lnTo>
                  <a:lnTo>
                    <a:pt x="0" y="4"/>
                  </a:lnTo>
                  <a:lnTo>
                    <a:pt x="3" y="43"/>
                  </a:lnTo>
                  <a:lnTo>
                    <a:pt x="47"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4" name="Freeform 199"/>
            <p:cNvSpPr>
              <a:spLocks/>
            </p:cNvSpPr>
            <p:nvPr/>
          </p:nvSpPr>
          <p:spPr bwMode="auto">
            <a:xfrm>
              <a:off x="2263" y="3768"/>
              <a:ext cx="23" cy="20"/>
            </a:xfrm>
            <a:custGeom>
              <a:avLst/>
              <a:gdLst>
                <a:gd name="T0" fmla="*/ 5 w 46"/>
                <a:gd name="T1" fmla="*/ 0 h 39"/>
                <a:gd name="T2" fmla="*/ 6 w 46"/>
                <a:gd name="T3" fmla="*/ 0 h 39"/>
                <a:gd name="T4" fmla="*/ 0 w 46"/>
                <a:gd name="T5" fmla="*/ 0 h 39"/>
                <a:gd name="T6" fmla="*/ 0 w 46"/>
                <a:gd name="T7" fmla="*/ 5 h 39"/>
                <a:gd name="T8" fmla="*/ 6 w 46"/>
                <a:gd name="T9" fmla="*/ 5 h 39"/>
                <a:gd name="T10" fmla="*/ 6 w 46"/>
                <a:gd name="T11" fmla="*/ 5 h 39"/>
                <a:gd name="T12" fmla="*/ 5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0" y="0"/>
                  </a:moveTo>
                  <a:lnTo>
                    <a:pt x="43" y="0"/>
                  </a:lnTo>
                  <a:lnTo>
                    <a:pt x="0" y="0"/>
                  </a:lnTo>
                  <a:lnTo>
                    <a:pt x="0" y="39"/>
                  </a:lnTo>
                  <a:lnTo>
                    <a:pt x="43" y="39"/>
                  </a:lnTo>
                  <a:lnTo>
                    <a:pt x="46"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5" name="Freeform 200"/>
            <p:cNvSpPr>
              <a:spLocks/>
            </p:cNvSpPr>
            <p:nvPr/>
          </p:nvSpPr>
          <p:spPr bwMode="auto">
            <a:xfrm>
              <a:off x="2283" y="3765"/>
              <a:ext cx="25"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6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6" y="0"/>
                  </a:moveTo>
                  <a:lnTo>
                    <a:pt x="43" y="0"/>
                  </a:lnTo>
                  <a:lnTo>
                    <a:pt x="0" y="7"/>
                  </a:lnTo>
                  <a:lnTo>
                    <a:pt x="6" y="46"/>
                  </a:lnTo>
                  <a:lnTo>
                    <a:pt x="50" y="40"/>
                  </a:lnTo>
                  <a:lnTo>
                    <a:pt x="48" y="4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6" name="Freeform 201"/>
            <p:cNvSpPr>
              <a:spLocks/>
            </p:cNvSpPr>
            <p:nvPr/>
          </p:nvSpPr>
          <p:spPr bwMode="auto">
            <a:xfrm>
              <a:off x="2306" y="3763"/>
              <a:ext cx="22" cy="21"/>
            </a:xfrm>
            <a:custGeom>
              <a:avLst/>
              <a:gdLst>
                <a:gd name="T0" fmla="*/ 5 w 45"/>
                <a:gd name="T1" fmla="*/ 0 h 43"/>
                <a:gd name="T2" fmla="*/ 5 w 45"/>
                <a:gd name="T3" fmla="*/ 0 h 43"/>
                <a:gd name="T4" fmla="*/ 0 w 45"/>
                <a:gd name="T5" fmla="*/ 0 h 43"/>
                <a:gd name="T6" fmla="*/ 0 w 45"/>
                <a:gd name="T7" fmla="*/ 5 h 43"/>
                <a:gd name="T8" fmla="*/ 5 w 45"/>
                <a:gd name="T9" fmla="*/ 4 h 43"/>
                <a:gd name="T10" fmla="*/ 5 w 45"/>
                <a:gd name="T11" fmla="*/ 4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0"/>
                  </a:moveTo>
                  <a:lnTo>
                    <a:pt x="42" y="0"/>
                  </a:lnTo>
                  <a:lnTo>
                    <a:pt x="0" y="3"/>
                  </a:lnTo>
                  <a:lnTo>
                    <a:pt x="2" y="43"/>
                  </a:lnTo>
                  <a:lnTo>
                    <a:pt x="45"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7" name="Freeform 202"/>
            <p:cNvSpPr>
              <a:spLocks/>
            </p:cNvSpPr>
            <p:nvPr/>
          </p:nvSpPr>
          <p:spPr bwMode="auto">
            <a:xfrm>
              <a:off x="2328" y="3762"/>
              <a:ext cx="20" cy="21"/>
            </a:xfrm>
            <a:custGeom>
              <a:avLst/>
              <a:gdLst>
                <a:gd name="T0" fmla="*/ 5 w 41"/>
                <a:gd name="T1" fmla="*/ 0 h 40"/>
                <a:gd name="T2" fmla="*/ 5 w 41"/>
                <a:gd name="T3" fmla="*/ 0 h 40"/>
                <a:gd name="T4" fmla="*/ 0 w 41"/>
                <a:gd name="T5" fmla="*/ 1 h 40"/>
                <a:gd name="T6" fmla="*/ 0 w 41"/>
                <a:gd name="T7" fmla="*/ 6 h 40"/>
                <a:gd name="T8" fmla="*/ 5 w 41"/>
                <a:gd name="T9" fmla="*/ 5 h 40"/>
                <a:gd name="T10" fmla="*/ 5 w 41"/>
                <a:gd name="T11" fmla="*/ 5 h 40"/>
                <a:gd name="T12" fmla="*/ 5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1"/>
                  </a:lnTo>
                  <a:lnTo>
                    <a:pt x="0" y="40"/>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8" name="Freeform 203"/>
            <p:cNvSpPr>
              <a:spLocks/>
            </p:cNvSpPr>
            <p:nvPr/>
          </p:nvSpPr>
          <p:spPr bwMode="auto">
            <a:xfrm>
              <a:off x="2348" y="3762"/>
              <a:ext cx="22" cy="21"/>
            </a:xfrm>
            <a:custGeom>
              <a:avLst/>
              <a:gdLst>
                <a:gd name="T0" fmla="*/ 5 w 45"/>
                <a:gd name="T1" fmla="*/ 1 h 40"/>
                <a:gd name="T2" fmla="*/ 5 w 45"/>
                <a:gd name="T3" fmla="*/ 1 h 40"/>
                <a:gd name="T4" fmla="*/ 0 w 45"/>
                <a:gd name="T5" fmla="*/ 0 h 40"/>
                <a:gd name="T6" fmla="*/ 0 w 45"/>
                <a:gd name="T7" fmla="*/ 5 h 40"/>
                <a:gd name="T8" fmla="*/ 5 w 45"/>
                <a:gd name="T9" fmla="*/ 6 h 40"/>
                <a:gd name="T10" fmla="*/ 5 w 45"/>
                <a:gd name="T11" fmla="*/ 6 h 40"/>
                <a:gd name="T12" fmla="*/ 5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4" y="1"/>
                  </a:lnTo>
                  <a:lnTo>
                    <a:pt x="0" y="0"/>
                  </a:lnTo>
                  <a:lnTo>
                    <a:pt x="0" y="39"/>
                  </a:lnTo>
                  <a:lnTo>
                    <a:pt x="44" y="40"/>
                  </a:lnTo>
                  <a:lnTo>
                    <a:pt x="42" y="4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59" name="Freeform 204"/>
            <p:cNvSpPr>
              <a:spLocks/>
            </p:cNvSpPr>
            <p:nvPr/>
          </p:nvSpPr>
          <p:spPr bwMode="auto">
            <a:xfrm>
              <a:off x="2369" y="3763"/>
              <a:ext cx="24" cy="21"/>
            </a:xfrm>
            <a:custGeom>
              <a:avLst/>
              <a:gdLst>
                <a:gd name="T0" fmla="*/ 6 w 48"/>
                <a:gd name="T1" fmla="*/ 0 h 43"/>
                <a:gd name="T2" fmla="*/ 6 w 48"/>
                <a:gd name="T3" fmla="*/ 0 h 43"/>
                <a:gd name="T4" fmla="*/ 1 w 48"/>
                <a:gd name="T5" fmla="*/ 0 h 43"/>
                <a:gd name="T6" fmla="*/ 0 w 48"/>
                <a:gd name="T7" fmla="*/ 4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8" y="3"/>
                  </a:moveTo>
                  <a:lnTo>
                    <a:pt x="45" y="3"/>
                  </a:lnTo>
                  <a:lnTo>
                    <a:pt x="3" y="0"/>
                  </a:lnTo>
                  <a:lnTo>
                    <a:pt x="0" y="39"/>
                  </a:lnTo>
                  <a:lnTo>
                    <a:pt x="43" y="43"/>
                  </a:lnTo>
                  <a:lnTo>
                    <a:pt x="41" y="43"/>
                  </a:lnTo>
                  <a:lnTo>
                    <a:pt x="48"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0" name="Freeform 205"/>
            <p:cNvSpPr>
              <a:spLocks/>
            </p:cNvSpPr>
            <p:nvPr/>
          </p:nvSpPr>
          <p:spPr bwMode="auto">
            <a:xfrm>
              <a:off x="2389" y="3765"/>
              <a:ext cx="25" cy="23"/>
            </a:xfrm>
            <a:custGeom>
              <a:avLst/>
              <a:gdLst>
                <a:gd name="T0" fmla="*/ 6 w 48"/>
                <a:gd name="T1" fmla="*/ 1 h 46"/>
                <a:gd name="T2" fmla="*/ 7 w 48"/>
                <a:gd name="T3" fmla="*/ 1 h 46"/>
                <a:gd name="T4" fmla="*/ 1 w 48"/>
                <a:gd name="T5" fmla="*/ 0 h 46"/>
                <a:gd name="T6" fmla="*/ 0 w 48"/>
                <a:gd name="T7" fmla="*/ 5 h 46"/>
                <a:gd name="T8" fmla="*/ 6 w 48"/>
                <a:gd name="T9" fmla="*/ 6 h 46"/>
                <a:gd name="T10" fmla="*/ 6 w 48"/>
                <a:gd name="T11" fmla="*/ 6 h 46"/>
                <a:gd name="T12" fmla="*/ 6 w 48"/>
                <a:gd name="T13" fmla="*/ 1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5" y="7"/>
                  </a:moveTo>
                  <a:lnTo>
                    <a:pt x="48" y="7"/>
                  </a:lnTo>
                  <a:lnTo>
                    <a:pt x="7" y="0"/>
                  </a:lnTo>
                  <a:lnTo>
                    <a:pt x="0" y="40"/>
                  </a:lnTo>
                  <a:lnTo>
                    <a:pt x="41" y="46"/>
                  </a:lnTo>
                  <a:lnTo>
                    <a:pt x="45" y="46"/>
                  </a:lnTo>
                  <a:lnTo>
                    <a:pt x="45"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1" name="Freeform 206"/>
            <p:cNvSpPr>
              <a:spLocks/>
            </p:cNvSpPr>
            <p:nvPr/>
          </p:nvSpPr>
          <p:spPr bwMode="auto">
            <a:xfrm>
              <a:off x="2412" y="3768"/>
              <a:ext cx="23" cy="20"/>
            </a:xfrm>
            <a:custGeom>
              <a:avLst/>
              <a:gdLst>
                <a:gd name="T0" fmla="*/ 5 w 47"/>
                <a:gd name="T1" fmla="*/ 0 h 39"/>
                <a:gd name="T2" fmla="*/ 5 w 47"/>
                <a:gd name="T3" fmla="*/ 0 h 39"/>
                <a:gd name="T4" fmla="*/ 0 w 47"/>
                <a:gd name="T5" fmla="*/ 0 h 39"/>
                <a:gd name="T6" fmla="*/ 0 w 47"/>
                <a:gd name="T7" fmla="*/ 5 h 39"/>
                <a:gd name="T8" fmla="*/ 5 w 47"/>
                <a:gd name="T9" fmla="*/ 5 h 39"/>
                <a:gd name="T10" fmla="*/ 5 w 47"/>
                <a:gd name="T11" fmla="*/ 5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2" y="0"/>
                  </a:moveTo>
                  <a:lnTo>
                    <a:pt x="45" y="0"/>
                  </a:lnTo>
                  <a:lnTo>
                    <a:pt x="0" y="0"/>
                  </a:lnTo>
                  <a:lnTo>
                    <a:pt x="0" y="39"/>
                  </a:lnTo>
                  <a:lnTo>
                    <a:pt x="45" y="39"/>
                  </a:lnTo>
                  <a:lnTo>
                    <a:pt x="47"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2" name="Freeform 207"/>
            <p:cNvSpPr>
              <a:spLocks/>
            </p:cNvSpPr>
            <p:nvPr/>
          </p:nvSpPr>
          <p:spPr bwMode="auto">
            <a:xfrm>
              <a:off x="2433" y="3766"/>
              <a:ext cx="25" cy="22"/>
            </a:xfrm>
            <a:custGeom>
              <a:avLst/>
              <a:gdLst>
                <a:gd name="T0" fmla="*/ 5 w 50"/>
                <a:gd name="T1" fmla="*/ 0 h 43"/>
                <a:gd name="T2" fmla="*/ 6 w 50"/>
                <a:gd name="T3" fmla="*/ 0 h 43"/>
                <a:gd name="T4" fmla="*/ 0 w 50"/>
                <a:gd name="T5" fmla="*/ 1 h 43"/>
                <a:gd name="T6" fmla="*/ 1 w 50"/>
                <a:gd name="T7" fmla="*/ 6 h 43"/>
                <a:gd name="T8" fmla="*/ 6 w 50"/>
                <a:gd name="T9" fmla="*/ 5 h 43"/>
                <a:gd name="T10" fmla="*/ 7 w 50"/>
                <a:gd name="T11" fmla="*/ 5 h 43"/>
                <a:gd name="T12" fmla="*/ 5 w 50"/>
                <a:gd name="T13" fmla="*/ 0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38" y="0"/>
                  </a:moveTo>
                  <a:lnTo>
                    <a:pt x="42" y="0"/>
                  </a:lnTo>
                  <a:lnTo>
                    <a:pt x="0" y="4"/>
                  </a:lnTo>
                  <a:lnTo>
                    <a:pt x="5" y="43"/>
                  </a:lnTo>
                  <a:lnTo>
                    <a:pt x="46" y="39"/>
                  </a:lnTo>
                  <a:lnTo>
                    <a:pt x="50"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3" name="Freeform 208"/>
            <p:cNvSpPr>
              <a:spLocks/>
            </p:cNvSpPr>
            <p:nvPr/>
          </p:nvSpPr>
          <p:spPr bwMode="auto">
            <a:xfrm>
              <a:off x="2452" y="3760"/>
              <a:ext cx="31" cy="25"/>
            </a:xfrm>
            <a:custGeom>
              <a:avLst/>
              <a:gdLst>
                <a:gd name="T0" fmla="*/ 5 w 61"/>
                <a:gd name="T1" fmla="*/ 0 h 51"/>
                <a:gd name="T2" fmla="*/ 6 w 61"/>
                <a:gd name="T3" fmla="*/ 0 h 51"/>
                <a:gd name="T4" fmla="*/ 0 w 61"/>
                <a:gd name="T5" fmla="*/ 1 h 51"/>
                <a:gd name="T6" fmla="*/ 2 w 61"/>
                <a:gd name="T7" fmla="*/ 6 h 51"/>
                <a:gd name="T8" fmla="*/ 7 w 61"/>
                <a:gd name="T9" fmla="*/ 4 h 51"/>
                <a:gd name="T10" fmla="*/ 8 w 61"/>
                <a:gd name="T11" fmla="*/ 4 h 51"/>
                <a:gd name="T12" fmla="*/ 7 w 61"/>
                <a:gd name="T13" fmla="*/ 4 h 51"/>
                <a:gd name="T14" fmla="*/ 8 w 61"/>
                <a:gd name="T15" fmla="*/ 4 h 51"/>
                <a:gd name="T16" fmla="*/ 8 w 61"/>
                <a:gd name="T17" fmla="*/ 4 h 51"/>
                <a:gd name="T18" fmla="*/ 5 w 61"/>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1"/>
                <a:gd name="T32" fmla="*/ 61 w 61"/>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1">
                  <a:moveTo>
                    <a:pt x="36" y="4"/>
                  </a:moveTo>
                  <a:lnTo>
                    <a:pt x="43" y="0"/>
                  </a:lnTo>
                  <a:lnTo>
                    <a:pt x="0" y="12"/>
                  </a:lnTo>
                  <a:lnTo>
                    <a:pt x="12" y="51"/>
                  </a:lnTo>
                  <a:lnTo>
                    <a:pt x="54" y="39"/>
                  </a:lnTo>
                  <a:lnTo>
                    <a:pt x="61" y="36"/>
                  </a:lnTo>
                  <a:lnTo>
                    <a:pt x="54" y="39"/>
                  </a:lnTo>
                  <a:lnTo>
                    <a:pt x="58" y="38"/>
                  </a:lnTo>
                  <a:lnTo>
                    <a:pt x="61" y="36"/>
                  </a:lnTo>
                  <a:lnTo>
                    <a:pt x="3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4" name="Freeform 209"/>
            <p:cNvSpPr>
              <a:spLocks/>
            </p:cNvSpPr>
            <p:nvPr/>
          </p:nvSpPr>
          <p:spPr bwMode="auto">
            <a:xfrm>
              <a:off x="2470" y="3746"/>
              <a:ext cx="34" cy="32"/>
            </a:xfrm>
            <a:custGeom>
              <a:avLst/>
              <a:gdLst>
                <a:gd name="T0" fmla="*/ 5 w 68"/>
                <a:gd name="T1" fmla="*/ 0 h 65"/>
                <a:gd name="T2" fmla="*/ 5 w 68"/>
                <a:gd name="T3" fmla="*/ 0 h 65"/>
                <a:gd name="T4" fmla="*/ 0 w 68"/>
                <a:gd name="T5" fmla="*/ 4 h 65"/>
                <a:gd name="T6" fmla="*/ 3 w 68"/>
                <a:gd name="T7" fmla="*/ 8 h 65"/>
                <a:gd name="T8" fmla="*/ 9 w 68"/>
                <a:gd name="T9" fmla="*/ 4 h 65"/>
                <a:gd name="T10" fmla="*/ 9 w 68"/>
                <a:gd name="T11" fmla="*/ 4 h 65"/>
                <a:gd name="T12" fmla="*/ 5 w 68"/>
                <a:gd name="T13" fmla="*/ 0 h 65"/>
                <a:gd name="T14" fmla="*/ 0 60000 65536"/>
                <a:gd name="T15" fmla="*/ 0 60000 65536"/>
                <a:gd name="T16" fmla="*/ 0 60000 65536"/>
                <a:gd name="T17" fmla="*/ 0 60000 65536"/>
                <a:gd name="T18" fmla="*/ 0 60000 65536"/>
                <a:gd name="T19" fmla="*/ 0 60000 65536"/>
                <a:gd name="T20" fmla="*/ 0 60000 65536"/>
                <a:gd name="T21" fmla="*/ 0 w 68"/>
                <a:gd name="T22" fmla="*/ 0 h 65"/>
                <a:gd name="T23" fmla="*/ 68 w 6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5">
                  <a:moveTo>
                    <a:pt x="43" y="0"/>
                  </a:moveTo>
                  <a:lnTo>
                    <a:pt x="43" y="0"/>
                  </a:lnTo>
                  <a:lnTo>
                    <a:pt x="0" y="33"/>
                  </a:lnTo>
                  <a:lnTo>
                    <a:pt x="25" y="65"/>
                  </a:lnTo>
                  <a:lnTo>
                    <a:pt x="68" y="33"/>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5" name="Freeform 210"/>
            <p:cNvSpPr>
              <a:spLocks/>
            </p:cNvSpPr>
            <p:nvPr/>
          </p:nvSpPr>
          <p:spPr bwMode="auto">
            <a:xfrm>
              <a:off x="2491" y="3730"/>
              <a:ext cx="34" cy="32"/>
            </a:xfrm>
            <a:custGeom>
              <a:avLst/>
              <a:gdLst>
                <a:gd name="T0" fmla="*/ 5 w 66"/>
                <a:gd name="T1" fmla="*/ 0 h 65"/>
                <a:gd name="T2" fmla="*/ 6 w 66"/>
                <a:gd name="T3" fmla="*/ 0 h 65"/>
                <a:gd name="T4" fmla="*/ 0 w 66"/>
                <a:gd name="T5" fmla="*/ 4 h 65"/>
                <a:gd name="T6" fmla="*/ 4 w 66"/>
                <a:gd name="T7" fmla="*/ 8 h 65"/>
                <a:gd name="T8" fmla="*/ 9 w 66"/>
                <a:gd name="T9" fmla="*/ 4 h 65"/>
                <a:gd name="T10" fmla="*/ 9 w 66"/>
                <a:gd name="T11" fmla="*/ 3 h 65"/>
                <a:gd name="T12" fmla="*/ 5 w 66"/>
                <a:gd name="T13" fmla="*/ 0 h 65"/>
                <a:gd name="T14" fmla="*/ 0 60000 65536"/>
                <a:gd name="T15" fmla="*/ 0 60000 65536"/>
                <a:gd name="T16" fmla="*/ 0 60000 65536"/>
                <a:gd name="T17" fmla="*/ 0 60000 65536"/>
                <a:gd name="T18" fmla="*/ 0 60000 65536"/>
                <a:gd name="T19" fmla="*/ 0 60000 65536"/>
                <a:gd name="T20" fmla="*/ 0 60000 65536"/>
                <a:gd name="T21" fmla="*/ 0 w 66"/>
                <a:gd name="T22" fmla="*/ 0 h 65"/>
                <a:gd name="T23" fmla="*/ 66 w 66"/>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5">
                  <a:moveTo>
                    <a:pt x="39" y="1"/>
                  </a:moveTo>
                  <a:lnTo>
                    <a:pt x="40" y="0"/>
                  </a:lnTo>
                  <a:lnTo>
                    <a:pt x="0" y="32"/>
                  </a:lnTo>
                  <a:lnTo>
                    <a:pt x="25" y="65"/>
                  </a:lnTo>
                  <a:lnTo>
                    <a:pt x="65" y="32"/>
                  </a:lnTo>
                  <a:lnTo>
                    <a:pt x="66" y="31"/>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6" name="Freeform 211"/>
            <p:cNvSpPr>
              <a:spLocks/>
            </p:cNvSpPr>
            <p:nvPr/>
          </p:nvSpPr>
          <p:spPr bwMode="auto">
            <a:xfrm>
              <a:off x="2511" y="3710"/>
              <a:ext cx="35" cy="35"/>
            </a:xfrm>
            <a:custGeom>
              <a:avLst/>
              <a:gdLst>
                <a:gd name="T0" fmla="*/ 6 w 70"/>
                <a:gd name="T1" fmla="*/ 0 h 70"/>
                <a:gd name="T2" fmla="*/ 5 w 70"/>
                <a:gd name="T3" fmla="*/ 0 h 70"/>
                <a:gd name="T4" fmla="*/ 0 w 70"/>
                <a:gd name="T5" fmla="*/ 5 h 70"/>
                <a:gd name="T6" fmla="*/ 3 w 70"/>
                <a:gd name="T7" fmla="*/ 9 h 70"/>
                <a:gd name="T8" fmla="*/ 9 w 70"/>
                <a:gd name="T9" fmla="*/ 4 h 70"/>
                <a:gd name="T10" fmla="*/ 9 w 70"/>
                <a:gd name="T11" fmla="*/ 4 h 70"/>
                <a:gd name="T12" fmla="*/ 6 w 70"/>
                <a:gd name="T13" fmla="*/ 0 h 70"/>
                <a:gd name="T14" fmla="*/ 0 60000 65536"/>
                <a:gd name="T15" fmla="*/ 0 60000 65536"/>
                <a:gd name="T16" fmla="*/ 0 60000 65536"/>
                <a:gd name="T17" fmla="*/ 0 60000 65536"/>
                <a:gd name="T18" fmla="*/ 0 60000 65536"/>
                <a:gd name="T19" fmla="*/ 0 60000 65536"/>
                <a:gd name="T20" fmla="*/ 0 60000 65536"/>
                <a:gd name="T21" fmla="*/ 0 w 70"/>
                <a:gd name="T22" fmla="*/ 0 h 70"/>
                <a:gd name="T23" fmla="*/ 70 w 70"/>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0">
                  <a:moveTo>
                    <a:pt x="44" y="0"/>
                  </a:moveTo>
                  <a:lnTo>
                    <a:pt x="42" y="0"/>
                  </a:lnTo>
                  <a:lnTo>
                    <a:pt x="0" y="40"/>
                  </a:lnTo>
                  <a:lnTo>
                    <a:pt x="27" y="70"/>
                  </a:lnTo>
                  <a:lnTo>
                    <a:pt x="70" y="30"/>
                  </a:lnTo>
                  <a:lnTo>
                    <a:pt x="69" y="30"/>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7" name="Freeform 212"/>
            <p:cNvSpPr>
              <a:spLocks/>
            </p:cNvSpPr>
            <p:nvPr/>
          </p:nvSpPr>
          <p:spPr bwMode="auto">
            <a:xfrm>
              <a:off x="2533" y="3691"/>
              <a:ext cx="33" cy="34"/>
            </a:xfrm>
            <a:custGeom>
              <a:avLst/>
              <a:gdLst>
                <a:gd name="T0" fmla="*/ 6 w 66"/>
                <a:gd name="T1" fmla="*/ 0 h 68"/>
                <a:gd name="T2" fmla="*/ 5 w 66"/>
                <a:gd name="T3" fmla="*/ 1 h 68"/>
                <a:gd name="T4" fmla="*/ 0 w 66"/>
                <a:gd name="T5" fmla="*/ 5 h 68"/>
                <a:gd name="T6" fmla="*/ 3 w 66"/>
                <a:gd name="T7" fmla="*/ 9 h 68"/>
                <a:gd name="T8" fmla="*/ 9 w 66"/>
                <a:gd name="T9" fmla="*/ 5 h 68"/>
                <a:gd name="T10" fmla="*/ 8 w 66"/>
                <a:gd name="T11" fmla="*/ 5 h 68"/>
                <a:gd name="T12" fmla="*/ 6 w 66"/>
                <a:gd name="T13" fmla="*/ 0 h 68"/>
                <a:gd name="T14" fmla="*/ 5 w 66"/>
                <a:gd name="T15" fmla="*/ 1 h 68"/>
                <a:gd name="T16" fmla="*/ 5 w 66"/>
                <a:gd name="T17" fmla="*/ 1 h 68"/>
                <a:gd name="T18" fmla="*/ 6 w 66"/>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8"/>
                <a:gd name="T32" fmla="*/ 66 w 66"/>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8">
                  <a:moveTo>
                    <a:pt x="46" y="0"/>
                  </a:moveTo>
                  <a:lnTo>
                    <a:pt x="41" y="3"/>
                  </a:lnTo>
                  <a:lnTo>
                    <a:pt x="0" y="38"/>
                  </a:lnTo>
                  <a:lnTo>
                    <a:pt x="25" y="68"/>
                  </a:lnTo>
                  <a:lnTo>
                    <a:pt x="66" y="33"/>
                  </a:lnTo>
                  <a:lnTo>
                    <a:pt x="62" y="37"/>
                  </a:lnTo>
                  <a:lnTo>
                    <a:pt x="46" y="0"/>
                  </a:lnTo>
                  <a:lnTo>
                    <a:pt x="43" y="1"/>
                  </a:lnTo>
                  <a:lnTo>
                    <a:pt x="41" y="3"/>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8" name="Freeform 213"/>
            <p:cNvSpPr>
              <a:spLocks/>
            </p:cNvSpPr>
            <p:nvPr/>
          </p:nvSpPr>
          <p:spPr bwMode="auto">
            <a:xfrm>
              <a:off x="2556" y="3679"/>
              <a:ext cx="30" cy="30"/>
            </a:xfrm>
            <a:custGeom>
              <a:avLst/>
              <a:gdLst>
                <a:gd name="T0" fmla="*/ 6 w 61"/>
                <a:gd name="T1" fmla="*/ 1 h 60"/>
                <a:gd name="T2" fmla="*/ 5 w 61"/>
                <a:gd name="T3" fmla="*/ 1 h 60"/>
                <a:gd name="T4" fmla="*/ 0 w 61"/>
                <a:gd name="T5" fmla="*/ 3 h 60"/>
                <a:gd name="T6" fmla="*/ 2 w 61"/>
                <a:gd name="T7" fmla="*/ 8 h 60"/>
                <a:gd name="T8" fmla="*/ 7 w 61"/>
                <a:gd name="T9" fmla="*/ 5 h 60"/>
                <a:gd name="T10" fmla="*/ 6 w 61"/>
                <a:gd name="T11" fmla="*/ 5 h 60"/>
                <a:gd name="T12" fmla="*/ 6 w 61"/>
                <a:gd name="T13" fmla="*/ 1 h 60"/>
                <a:gd name="T14" fmla="*/ 6 w 61"/>
                <a:gd name="T15" fmla="*/ 0 h 60"/>
                <a:gd name="T16" fmla="*/ 5 w 61"/>
                <a:gd name="T17" fmla="*/ 1 h 60"/>
                <a:gd name="T18" fmla="*/ 6 w 61"/>
                <a:gd name="T19" fmla="*/ 1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0"/>
                <a:gd name="T32" fmla="*/ 61 w 61"/>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0">
                  <a:moveTo>
                    <a:pt x="54" y="1"/>
                  </a:moveTo>
                  <a:lnTo>
                    <a:pt x="45" y="2"/>
                  </a:lnTo>
                  <a:lnTo>
                    <a:pt x="0" y="23"/>
                  </a:lnTo>
                  <a:lnTo>
                    <a:pt x="16" y="60"/>
                  </a:lnTo>
                  <a:lnTo>
                    <a:pt x="61" y="39"/>
                  </a:lnTo>
                  <a:lnTo>
                    <a:pt x="52" y="40"/>
                  </a:lnTo>
                  <a:lnTo>
                    <a:pt x="54" y="1"/>
                  </a:lnTo>
                  <a:lnTo>
                    <a:pt x="49" y="0"/>
                  </a:lnTo>
                  <a:lnTo>
                    <a:pt x="45" y="2"/>
                  </a:lnTo>
                  <a:lnTo>
                    <a:pt x="5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69" name="Freeform 214"/>
            <p:cNvSpPr>
              <a:spLocks/>
            </p:cNvSpPr>
            <p:nvPr/>
          </p:nvSpPr>
          <p:spPr bwMode="auto">
            <a:xfrm>
              <a:off x="2582" y="3680"/>
              <a:ext cx="26" cy="21"/>
            </a:xfrm>
            <a:custGeom>
              <a:avLst/>
              <a:gdLst>
                <a:gd name="T0" fmla="*/ 6 w 53"/>
                <a:gd name="T1" fmla="*/ 0 h 43"/>
                <a:gd name="T2" fmla="*/ 5 w 53"/>
                <a:gd name="T3" fmla="*/ 0 h 43"/>
                <a:gd name="T4" fmla="*/ 0 w 53"/>
                <a:gd name="T5" fmla="*/ 0 h 43"/>
                <a:gd name="T6" fmla="*/ 0 w 53"/>
                <a:gd name="T7" fmla="*/ 4 h 43"/>
                <a:gd name="T8" fmla="*/ 5 w 53"/>
                <a:gd name="T9" fmla="*/ 5 h 43"/>
                <a:gd name="T10" fmla="*/ 4 w 53"/>
                <a:gd name="T11" fmla="*/ 5 h 43"/>
                <a:gd name="T12" fmla="*/ 6 w 53"/>
                <a:gd name="T13" fmla="*/ 0 h 43"/>
                <a:gd name="T14" fmla="*/ 6 w 53"/>
                <a:gd name="T15" fmla="*/ 0 h 43"/>
                <a:gd name="T16" fmla="*/ 5 w 53"/>
                <a:gd name="T17" fmla="*/ 0 h 43"/>
                <a:gd name="T18" fmla="*/ 6 w 53"/>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3"/>
                <a:gd name="T32" fmla="*/ 53 w 53"/>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3">
                  <a:moveTo>
                    <a:pt x="53" y="6"/>
                  </a:moveTo>
                  <a:lnTo>
                    <a:pt x="44" y="4"/>
                  </a:lnTo>
                  <a:lnTo>
                    <a:pt x="2" y="0"/>
                  </a:lnTo>
                  <a:lnTo>
                    <a:pt x="0" y="39"/>
                  </a:lnTo>
                  <a:lnTo>
                    <a:pt x="42" y="43"/>
                  </a:lnTo>
                  <a:lnTo>
                    <a:pt x="34" y="40"/>
                  </a:lnTo>
                  <a:lnTo>
                    <a:pt x="53" y="6"/>
                  </a:lnTo>
                  <a:lnTo>
                    <a:pt x="49" y="4"/>
                  </a:lnTo>
                  <a:lnTo>
                    <a:pt x="44" y="4"/>
                  </a:lnTo>
                  <a:lnTo>
                    <a:pt x="53"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0" name="Freeform 215"/>
            <p:cNvSpPr>
              <a:spLocks/>
            </p:cNvSpPr>
            <p:nvPr/>
          </p:nvSpPr>
          <p:spPr bwMode="auto">
            <a:xfrm>
              <a:off x="2599" y="3683"/>
              <a:ext cx="32" cy="29"/>
            </a:xfrm>
            <a:custGeom>
              <a:avLst/>
              <a:gdLst>
                <a:gd name="T0" fmla="*/ 8 w 65"/>
                <a:gd name="T1" fmla="*/ 4 h 57"/>
                <a:gd name="T2" fmla="*/ 7 w 65"/>
                <a:gd name="T3" fmla="*/ 3 h 57"/>
                <a:gd name="T4" fmla="*/ 2 w 65"/>
                <a:gd name="T5" fmla="*/ 0 h 57"/>
                <a:gd name="T6" fmla="*/ 0 w 65"/>
                <a:gd name="T7" fmla="*/ 5 h 57"/>
                <a:gd name="T8" fmla="*/ 5 w 65"/>
                <a:gd name="T9" fmla="*/ 8 h 57"/>
                <a:gd name="T10" fmla="*/ 4 w 65"/>
                <a:gd name="T11" fmla="*/ 7 h 57"/>
                <a:gd name="T12" fmla="*/ 8 w 65"/>
                <a:gd name="T13" fmla="*/ 4 h 57"/>
                <a:gd name="T14" fmla="*/ 8 w 65"/>
                <a:gd name="T15" fmla="*/ 3 h 57"/>
                <a:gd name="T16" fmla="*/ 7 w 65"/>
                <a:gd name="T17" fmla="*/ 3 h 57"/>
                <a:gd name="T18" fmla="*/ 8 w 65"/>
                <a:gd name="T19" fmla="*/ 4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7"/>
                <a:gd name="T32" fmla="*/ 65 w 65"/>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7">
                  <a:moveTo>
                    <a:pt x="65" y="25"/>
                  </a:moveTo>
                  <a:lnTo>
                    <a:pt x="60" y="23"/>
                  </a:lnTo>
                  <a:lnTo>
                    <a:pt x="19" y="0"/>
                  </a:lnTo>
                  <a:lnTo>
                    <a:pt x="0" y="34"/>
                  </a:lnTo>
                  <a:lnTo>
                    <a:pt x="42" y="57"/>
                  </a:lnTo>
                  <a:lnTo>
                    <a:pt x="37" y="55"/>
                  </a:lnTo>
                  <a:lnTo>
                    <a:pt x="65" y="25"/>
                  </a:lnTo>
                  <a:lnTo>
                    <a:pt x="64" y="24"/>
                  </a:lnTo>
                  <a:lnTo>
                    <a:pt x="60" y="23"/>
                  </a:lnTo>
                  <a:lnTo>
                    <a:pt x="65" y="2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1" name="Freeform 216"/>
            <p:cNvSpPr>
              <a:spLocks/>
            </p:cNvSpPr>
            <p:nvPr/>
          </p:nvSpPr>
          <p:spPr bwMode="auto">
            <a:xfrm>
              <a:off x="2617" y="3696"/>
              <a:ext cx="36" cy="35"/>
            </a:xfrm>
            <a:custGeom>
              <a:avLst/>
              <a:gdLst>
                <a:gd name="T0" fmla="*/ 9 w 71"/>
                <a:gd name="T1" fmla="*/ 5 h 72"/>
                <a:gd name="T2" fmla="*/ 9 w 71"/>
                <a:gd name="T3" fmla="*/ 5 h 72"/>
                <a:gd name="T4" fmla="*/ 4 w 71"/>
                <a:gd name="T5" fmla="*/ 0 h 72"/>
                <a:gd name="T6" fmla="*/ 0 w 71"/>
                <a:gd name="T7" fmla="*/ 3 h 72"/>
                <a:gd name="T8" fmla="*/ 6 w 71"/>
                <a:gd name="T9" fmla="*/ 8 h 72"/>
                <a:gd name="T10" fmla="*/ 6 w 71"/>
                <a:gd name="T11" fmla="*/ 8 h 72"/>
                <a:gd name="T12" fmla="*/ 9 w 71"/>
                <a:gd name="T13" fmla="*/ 5 h 72"/>
                <a:gd name="T14" fmla="*/ 0 60000 65536"/>
                <a:gd name="T15" fmla="*/ 0 60000 65536"/>
                <a:gd name="T16" fmla="*/ 0 60000 65536"/>
                <a:gd name="T17" fmla="*/ 0 60000 65536"/>
                <a:gd name="T18" fmla="*/ 0 60000 65536"/>
                <a:gd name="T19" fmla="*/ 0 60000 65536"/>
                <a:gd name="T20" fmla="*/ 0 60000 65536"/>
                <a:gd name="T21" fmla="*/ 0 w 71"/>
                <a:gd name="T22" fmla="*/ 0 h 72"/>
                <a:gd name="T23" fmla="*/ 71 w 71"/>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2">
                  <a:moveTo>
                    <a:pt x="71" y="43"/>
                  </a:moveTo>
                  <a:lnTo>
                    <a:pt x="70" y="42"/>
                  </a:lnTo>
                  <a:lnTo>
                    <a:pt x="28" y="0"/>
                  </a:lnTo>
                  <a:lnTo>
                    <a:pt x="0" y="30"/>
                  </a:lnTo>
                  <a:lnTo>
                    <a:pt x="43" y="72"/>
                  </a:lnTo>
                  <a:lnTo>
                    <a:pt x="41" y="70"/>
                  </a:lnTo>
                  <a:lnTo>
                    <a:pt x="71" y="4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2" name="Freeform 217"/>
            <p:cNvSpPr>
              <a:spLocks/>
            </p:cNvSpPr>
            <p:nvPr/>
          </p:nvSpPr>
          <p:spPr bwMode="auto">
            <a:xfrm>
              <a:off x="2638" y="3717"/>
              <a:ext cx="37" cy="36"/>
            </a:xfrm>
            <a:custGeom>
              <a:avLst/>
              <a:gdLst>
                <a:gd name="T0" fmla="*/ 9 w 73"/>
                <a:gd name="T1" fmla="*/ 6 h 71"/>
                <a:gd name="T2" fmla="*/ 10 w 73"/>
                <a:gd name="T3" fmla="*/ 6 h 71"/>
                <a:gd name="T4" fmla="*/ 4 w 73"/>
                <a:gd name="T5" fmla="*/ 0 h 71"/>
                <a:gd name="T6" fmla="*/ 0 w 73"/>
                <a:gd name="T7" fmla="*/ 4 h 71"/>
                <a:gd name="T8" fmla="*/ 6 w 73"/>
                <a:gd name="T9" fmla="*/ 9 h 71"/>
                <a:gd name="T10" fmla="*/ 6 w 73"/>
                <a:gd name="T11" fmla="*/ 9 h 71"/>
                <a:gd name="T12" fmla="*/ 9 w 73"/>
                <a:gd name="T13" fmla="*/ 6 h 71"/>
                <a:gd name="T14" fmla="*/ 0 60000 65536"/>
                <a:gd name="T15" fmla="*/ 0 60000 65536"/>
                <a:gd name="T16" fmla="*/ 0 60000 65536"/>
                <a:gd name="T17" fmla="*/ 0 60000 65536"/>
                <a:gd name="T18" fmla="*/ 0 60000 65536"/>
                <a:gd name="T19" fmla="*/ 0 60000 65536"/>
                <a:gd name="T20" fmla="*/ 0 60000 65536"/>
                <a:gd name="T21" fmla="*/ 0 w 73"/>
                <a:gd name="T22" fmla="*/ 0 h 71"/>
                <a:gd name="T23" fmla="*/ 73 w 73"/>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1">
                  <a:moveTo>
                    <a:pt x="72" y="44"/>
                  </a:moveTo>
                  <a:lnTo>
                    <a:pt x="73" y="44"/>
                  </a:lnTo>
                  <a:lnTo>
                    <a:pt x="30" y="0"/>
                  </a:lnTo>
                  <a:lnTo>
                    <a:pt x="0" y="27"/>
                  </a:lnTo>
                  <a:lnTo>
                    <a:pt x="43" y="71"/>
                  </a:lnTo>
                  <a:lnTo>
                    <a:pt x="44" y="71"/>
                  </a:lnTo>
                  <a:lnTo>
                    <a:pt x="72" y="4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3" name="Freeform 218"/>
            <p:cNvSpPr>
              <a:spLocks/>
            </p:cNvSpPr>
            <p:nvPr/>
          </p:nvSpPr>
          <p:spPr bwMode="auto">
            <a:xfrm>
              <a:off x="2660" y="3739"/>
              <a:ext cx="34" cy="35"/>
            </a:xfrm>
            <a:custGeom>
              <a:avLst/>
              <a:gdLst>
                <a:gd name="T0" fmla="*/ 9 w 68"/>
                <a:gd name="T1" fmla="*/ 5 h 70"/>
                <a:gd name="T2" fmla="*/ 9 w 68"/>
                <a:gd name="T3" fmla="*/ 5 h 70"/>
                <a:gd name="T4" fmla="*/ 4 w 68"/>
                <a:gd name="T5" fmla="*/ 0 h 70"/>
                <a:gd name="T6" fmla="*/ 0 w 68"/>
                <a:gd name="T7" fmla="*/ 3 h 70"/>
                <a:gd name="T8" fmla="*/ 5 w 68"/>
                <a:gd name="T9" fmla="*/ 9 h 70"/>
                <a:gd name="T10" fmla="*/ 5 w 68"/>
                <a:gd name="T11" fmla="*/ 9 h 70"/>
                <a:gd name="T12" fmla="*/ 9 w 68"/>
                <a:gd name="T13" fmla="*/ 5 h 70"/>
                <a:gd name="T14" fmla="*/ 0 60000 65536"/>
                <a:gd name="T15" fmla="*/ 0 60000 65536"/>
                <a:gd name="T16" fmla="*/ 0 60000 65536"/>
                <a:gd name="T17" fmla="*/ 0 60000 65536"/>
                <a:gd name="T18" fmla="*/ 0 60000 65536"/>
                <a:gd name="T19" fmla="*/ 0 60000 65536"/>
                <a:gd name="T20" fmla="*/ 0 60000 65536"/>
                <a:gd name="T21" fmla="*/ 0 w 68"/>
                <a:gd name="T22" fmla="*/ 0 h 70"/>
                <a:gd name="T23" fmla="*/ 68 w 68"/>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70">
                  <a:moveTo>
                    <a:pt x="66" y="38"/>
                  </a:moveTo>
                  <a:lnTo>
                    <a:pt x="68" y="40"/>
                  </a:lnTo>
                  <a:lnTo>
                    <a:pt x="28" y="0"/>
                  </a:lnTo>
                  <a:lnTo>
                    <a:pt x="0" y="27"/>
                  </a:lnTo>
                  <a:lnTo>
                    <a:pt x="41" y="67"/>
                  </a:lnTo>
                  <a:lnTo>
                    <a:pt x="43" y="70"/>
                  </a:lnTo>
                  <a:lnTo>
                    <a:pt x="66" y="3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4" name="Freeform 219"/>
            <p:cNvSpPr>
              <a:spLocks/>
            </p:cNvSpPr>
            <p:nvPr/>
          </p:nvSpPr>
          <p:spPr bwMode="auto">
            <a:xfrm>
              <a:off x="2681" y="3758"/>
              <a:ext cx="35" cy="34"/>
            </a:xfrm>
            <a:custGeom>
              <a:avLst/>
              <a:gdLst>
                <a:gd name="T0" fmla="*/ 9 w 69"/>
                <a:gd name="T1" fmla="*/ 4 h 67"/>
                <a:gd name="T2" fmla="*/ 9 w 69"/>
                <a:gd name="T3" fmla="*/ 5 h 67"/>
                <a:gd name="T4" fmla="*/ 3 w 69"/>
                <a:gd name="T5" fmla="*/ 0 h 67"/>
                <a:gd name="T6" fmla="*/ 0 w 69"/>
                <a:gd name="T7" fmla="*/ 4 h 67"/>
                <a:gd name="T8" fmla="*/ 6 w 69"/>
                <a:gd name="T9" fmla="*/ 9 h 67"/>
                <a:gd name="T10" fmla="*/ 7 w 69"/>
                <a:gd name="T11" fmla="*/ 9 h 67"/>
                <a:gd name="T12" fmla="*/ 6 w 69"/>
                <a:gd name="T13" fmla="*/ 9 h 67"/>
                <a:gd name="T14" fmla="*/ 6 w 69"/>
                <a:gd name="T15" fmla="*/ 9 h 67"/>
                <a:gd name="T16" fmla="*/ 7 w 69"/>
                <a:gd name="T17" fmla="*/ 9 h 67"/>
                <a:gd name="T18" fmla="*/ 9 w 69"/>
                <a:gd name="T19" fmla="*/ 4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67"/>
                <a:gd name="T32" fmla="*/ 69 w 69"/>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67">
                  <a:moveTo>
                    <a:pt x="66" y="31"/>
                  </a:moveTo>
                  <a:lnTo>
                    <a:pt x="69" y="33"/>
                  </a:lnTo>
                  <a:lnTo>
                    <a:pt x="23" y="0"/>
                  </a:lnTo>
                  <a:lnTo>
                    <a:pt x="0" y="32"/>
                  </a:lnTo>
                  <a:lnTo>
                    <a:pt x="46" y="65"/>
                  </a:lnTo>
                  <a:lnTo>
                    <a:pt x="49" y="67"/>
                  </a:lnTo>
                  <a:lnTo>
                    <a:pt x="46" y="65"/>
                  </a:lnTo>
                  <a:lnTo>
                    <a:pt x="47" y="66"/>
                  </a:lnTo>
                  <a:lnTo>
                    <a:pt x="49" y="67"/>
                  </a:lnTo>
                  <a:lnTo>
                    <a:pt x="66" y="3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5" name="Freeform 220"/>
            <p:cNvSpPr>
              <a:spLocks/>
            </p:cNvSpPr>
            <p:nvPr/>
          </p:nvSpPr>
          <p:spPr bwMode="auto">
            <a:xfrm>
              <a:off x="2706" y="3773"/>
              <a:ext cx="29" cy="29"/>
            </a:xfrm>
            <a:custGeom>
              <a:avLst/>
              <a:gdLst>
                <a:gd name="T0" fmla="*/ 7 w 58"/>
                <a:gd name="T1" fmla="*/ 3 h 57"/>
                <a:gd name="T2" fmla="*/ 8 w 58"/>
                <a:gd name="T3" fmla="*/ 3 h 57"/>
                <a:gd name="T4" fmla="*/ 3 w 58"/>
                <a:gd name="T5" fmla="*/ 0 h 57"/>
                <a:gd name="T6" fmla="*/ 0 w 58"/>
                <a:gd name="T7" fmla="*/ 5 h 57"/>
                <a:gd name="T8" fmla="*/ 6 w 58"/>
                <a:gd name="T9" fmla="*/ 7 h 57"/>
                <a:gd name="T10" fmla="*/ 6 w 58"/>
                <a:gd name="T11" fmla="*/ 8 h 57"/>
                <a:gd name="T12" fmla="*/ 6 w 58"/>
                <a:gd name="T13" fmla="*/ 7 h 57"/>
                <a:gd name="T14" fmla="*/ 6 w 58"/>
                <a:gd name="T15" fmla="*/ 7 h 57"/>
                <a:gd name="T16" fmla="*/ 6 w 58"/>
                <a:gd name="T17" fmla="*/ 8 h 57"/>
                <a:gd name="T18" fmla="*/ 7 w 58"/>
                <a:gd name="T19" fmla="*/ 3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7"/>
                <a:gd name="T32" fmla="*/ 58 w 58"/>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7">
                  <a:moveTo>
                    <a:pt x="56" y="18"/>
                  </a:moveTo>
                  <a:lnTo>
                    <a:pt x="58" y="19"/>
                  </a:lnTo>
                  <a:lnTo>
                    <a:pt x="17" y="0"/>
                  </a:lnTo>
                  <a:lnTo>
                    <a:pt x="0" y="36"/>
                  </a:lnTo>
                  <a:lnTo>
                    <a:pt x="42" y="56"/>
                  </a:lnTo>
                  <a:lnTo>
                    <a:pt x="44" y="57"/>
                  </a:lnTo>
                  <a:lnTo>
                    <a:pt x="42" y="56"/>
                  </a:lnTo>
                  <a:lnTo>
                    <a:pt x="43" y="56"/>
                  </a:lnTo>
                  <a:lnTo>
                    <a:pt x="44" y="57"/>
                  </a:lnTo>
                  <a:lnTo>
                    <a:pt x="56" y="1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6" name="Freeform 221"/>
            <p:cNvSpPr>
              <a:spLocks/>
            </p:cNvSpPr>
            <p:nvPr/>
          </p:nvSpPr>
          <p:spPr bwMode="auto">
            <a:xfrm>
              <a:off x="2728" y="3783"/>
              <a:ext cx="27" cy="25"/>
            </a:xfrm>
            <a:custGeom>
              <a:avLst/>
              <a:gdLst>
                <a:gd name="T0" fmla="*/ 7 w 54"/>
                <a:gd name="T1" fmla="*/ 1 h 51"/>
                <a:gd name="T2" fmla="*/ 7 w 54"/>
                <a:gd name="T3" fmla="*/ 1 h 51"/>
                <a:gd name="T4" fmla="*/ 2 w 54"/>
                <a:gd name="T5" fmla="*/ 0 h 51"/>
                <a:gd name="T6" fmla="*/ 0 w 54"/>
                <a:gd name="T7" fmla="*/ 4 h 51"/>
                <a:gd name="T8" fmla="*/ 6 w 54"/>
                <a:gd name="T9" fmla="*/ 6 h 51"/>
                <a:gd name="T10" fmla="*/ 6 w 54"/>
                <a:gd name="T11" fmla="*/ 6 h 51"/>
                <a:gd name="T12" fmla="*/ 6 w 54"/>
                <a:gd name="T13" fmla="*/ 6 h 51"/>
                <a:gd name="T14" fmla="*/ 6 w 54"/>
                <a:gd name="T15" fmla="*/ 6 h 51"/>
                <a:gd name="T16" fmla="*/ 6 w 54"/>
                <a:gd name="T17" fmla="*/ 6 h 51"/>
                <a:gd name="T18" fmla="*/ 7 w 54"/>
                <a:gd name="T19" fmla="*/ 1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1"/>
                <a:gd name="T32" fmla="*/ 54 w 54"/>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1">
                  <a:moveTo>
                    <a:pt x="50" y="12"/>
                  </a:moveTo>
                  <a:lnTo>
                    <a:pt x="54" y="12"/>
                  </a:lnTo>
                  <a:lnTo>
                    <a:pt x="12" y="0"/>
                  </a:lnTo>
                  <a:lnTo>
                    <a:pt x="0" y="39"/>
                  </a:lnTo>
                  <a:lnTo>
                    <a:pt x="43" y="51"/>
                  </a:lnTo>
                  <a:lnTo>
                    <a:pt x="47" y="51"/>
                  </a:lnTo>
                  <a:lnTo>
                    <a:pt x="43" y="51"/>
                  </a:lnTo>
                  <a:lnTo>
                    <a:pt x="45" y="51"/>
                  </a:lnTo>
                  <a:lnTo>
                    <a:pt x="47" y="51"/>
                  </a:lnTo>
                  <a:lnTo>
                    <a:pt x="50" y="1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7" name="Freeform 222"/>
            <p:cNvSpPr>
              <a:spLocks/>
            </p:cNvSpPr>
            <p:nvPr/>
          </p:nvSpPr>
          <p:spPr bwMode="auto">
            <a:xfrm>
              <a:off x="2752" y="3788"/>
              <a:ext cx="22" cy="21"/>
            </a:xfrm>
            <a:custGeom>
              <a:avLst/>
              <a:gdLst>
                <a:gd name="T0" fmla="*/ 5 w 45"/>
                <a:gd name="T1" fmla="*/ 1 h 41"/>
                <a:gd name="T2" fmla="*/ 5 w 45"/>
                <a:gd name="T3" fmla="*/ 1 h 41"/>
                <a:gd name="T4" fmla="*/ 0 w 45"/>
                <a:gd name="T5" fmla="*/ 0 h 41"/>
                <a:gd name="T6" fmla="*/ 0 w 45"/>
                <a:gd name="T7" fmla="*/ 5 h 41"/>
                <a:gd name="T8" fmla="*/ 5 w 45"/>
                <a:gd name="T9" fmla="*/ 6 h 41"/>
                <a:gd name="T10" fmla="*/ 5 w 45"/>
                <a:gd name="T11" fmla="*/ 6 h 41"/>
                <a:gd name="T12" fmla="*/ 5 w 45"/>
                <a:gd name="T13" fmla="*/ 1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3" y="2"/>
                  </a:moveTo>
                  <a:lnTo>
                    <a:pt x="45" y="2"/>
                  </a:lnTo>
                  <a:lnTo>
                    <a:pt x="3" y="0"/>
                  </a:lnTo>
                  <a:lnTo>
                    <a:pt x="0" y="39"/>
                  </a:lnTo>
                  <a:lnTo>
                    <a:pt x="43" y="41"/>
                  </a:lnTo>
                  <a:lnTo>
                    <a:pt x="45" y="41"/>
                  </a:lnTo>
                  <a:lnTo>
                    <a:pt x="43"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8" name="Freeform 223"/>
            <p:cNvSpPr>
              <a:spLocks/>
            </p:cNvSpPr>
            <p:nvPr/>
          </p:nvSpPr>
          <p:spPr bwMode="auto">
            <a:xfrm>
              <a:off x="2773" y="3788"/>
              <a:ext cx="23" cy="21"/>
            </a:xfrm>
            <a:custGeom>
              <a:avLst/>
              <a:gdLst>
                <a:gd name="T0" fmla="*/ 5 w 45"/>
                <a:gd name="T1" fmla="*/ 0 h 41"/>
                <a:gd name="T2" fmla="*/ 6 w 45"/>
                <a:gd name="T3" fmla="*/ 0 h 41"/>
                <a:gd name="T4" fmla="*/ 0 w 45"/>
                <a:gd name="T5" fmla="*/ 1 h 41"/>
                <a:gd name="T6" fmla="*/ 1 w 45"/>
                <a:gd name="T7" fmla="*/ 6 h 41"/>
                <a:gd name="T8" fmla="*/ 6 w 45"/>
                <a:gd name="T9" fmla="*/ 5 h 41"/>
                <a:gd name="T10" fmla="*/ 6 w 45"/>
                <a:gd name="T11" fmla="*/ 5 h 41"/>
                <a:gd name="T12" fmla="*/ 5 w 45"/>
                <a:gd name="T13" fmla="*/ 0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0" y="0"/>
                  </a:moveTo>
                  <a:lnTo>
                    <a:pt x="42" y="0"/>
                  </a:lnTo>
                  <a:lnTo>
                    <a:pt x="0" y="2"/>
                  </a:lnTo>
                  <a:lnTo>
                    <a:pt x="2" y="41"/>
                  </a:lnTo>
                  <a:lnTo>
                    <a:pt x="44" y="39"/>
                  </a:lnTo>
                  <a:lnTo>
                    <a:pt x="45"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79" name="Freeform 224"/>
            <p:cNvSpPr>
              <a:spLocks/>
            </p:cNvSpPr>
            <p:nvPr/>
          </p:nvSpPr>
          <p:spPr bwMode="auto">
            <a:xfrm>
              <a:off x="2793" y="3786"/>
              <a:ext cx="24" cy="22"/>
            </a:xfrm>
            <a:custGeom>
              <a:avLst/>
              <a:gdLst>
                <a:gd name="T0" fmla="*/ 5 w 49"/>
                <a:gd name="T1" fmla="*/ 0 h 44"/>
                <a:gd name="T2" fmla="*/ 5 w 49"/>
                <a:gd name="T3" fmla="*/ 0 h 44"/>
                <a:gd name="T4" fmla="*/ 0 w 49"/>
                <a:gd name="T5" fmla="*/ 1 h 44"/>
                <a:gd name="T6" fmla="*/ 0 w 49"/>
                <a:gd name="T7" fmla="*/ 6 h 44"/>
                <a:gd name="T8" fmla="*/ 6 w 49"/>
                <a:gd name="T9" fmla="*/ 5 h 44"/>
                <a:gd name="T10" fmla="*/ 6 w 49"/>
                <a:gd name="T11" fmla="*/ 5 h 44"/>
                <a:gd name="T12" fmla="*/ 5 w 49"/>
                <a:gd name="T13" fmla="*/ 0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2" y="0"/>
                  </a:moveTo>
                  <a:lnTo>
                    <a:pt x="43" y="0"/>
                  </a:lnTo>
                  <a:lnTo>
                    <a:pt x="0" y="5"/>
                  </a:lnTo>
                  <a:lnTo>
                    <a:pt x="5" y="44"/>
                  </a:lnTo>
                  <a:lnTo>
                    <a:pt x="48" y="39"/>
                  </a:lnTo>
                  <a:lnTo>
                    <a:pt x="49"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0" name="Freeform 225"/>
            <p:cNvSpPr>
              <a:spLocks/>
            </p:cNvSpPr>
            <p:nvPr/>
          </p:nvSpPr>
          <p:spPr bwMode="auto">
            <a:xfrm>
              <a:off x="2814" y="3783"/>
              <a:ext cx="25" cy="23"/>
            </a:xfrm>
            <a:custGeom>
              <a:avLst/>
              <a:gdLst>
                <a:gd name="T0" fmla="*/ 6 w 49"/>
                <a:gd name="T1" fmla="*/ 0 h 46"/>
                <a:gd name="T2" fmla="*/ 6 w 49"/>
                <a:gd name="T3" fmla="*/ 0 h 46"/>
                <a:gd name="T4" fmla="*/ 0 w 49"/>
                <a:gd name="T5" fmla="*/ 1 h 46"/>
                <a:gd name="T6" fmla="*/ 1 w 49"/>
                <a:gd name="T7" fmla="*/ 6 h 46"/>
                <a:gd name="T8" fmla="*/ 7 w 49"/>
                <a:gd name="T9" fmla="*/ 5 h 46"/>
                <a:gd name="T10" fmla="*/ 7 w 49"/>
                <a:gd name="T11" fmla="*/ 5 h 46"/>
                <a:gd name="T12" fmla="*/ 6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3" y="0"/>
                  </a:moveTo>
                  <a:lnTo>
                    <a:pt x="43" y="0"/>
                  </a:lnTo>
                  <a:lnTo>
                    <a:pt x="0" y="7"/>
                  </a:lnTo>
                  <a:lnTo>
                    <a:pt x="7" y="46"/>
                  </a:lnTo>
                  <a:lnTo>
                    <a:pt x="49"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1" name="Freeform 226"/>
            <p:cNvSpPr>
              <a:spLocks/>
            </p:cNvSpPr>
            <p:nvPr/>
          </p:nvSpPr>
          <p:spPr bwMode="auto">
            <a:xfrm>
              <a:off x="2835" y="3779"/>
              <a:ext cx="25" cy="23"/>
            </a:xfrm>
            <a:custGeom>
              <a:avLst/>
              <a:gdLst>
                <a:gd name="T0" fmla="*/ 6 w 49"/>
                <a:gd name="T1" fmla="*/ 0 h 47"/>
                <a:gd name="T2" fmla="*/ 6 w 49"/>
                <a:gd name="T3" fmla="*/ 0 h 47"/>
                <a:gd name="T4" fmla="*/ 0 w 49"/>
                <a:gd name="T5" fmla="*/ 1 h 47"/>
                <a:gd name="T6" fmla="*/ 1 w 49"/>
                <a:gd name="T7" fmla="*/ 5 h 47"/>
                <a:gd name="T8" fmla="*/ 7 w 49"/>
                <a:gd name="T9" fmla="*/ 4 h 47"/>
                <a:gd name="T10" fmla="*/ 6 w 49"/>
                <a:gd name="T11" fmla="*/ 4 h 47"/>
                <a:gd name="T12" fmla="*/ 6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5" y="0"/>
                  </a:moveTo>
                  <a:lnTo>
                    <a:pt x="42" y="0"/>
                  </a:lnTo>
                  <a:lnTo>
                    <a:pt x="0" y="8"/>
                  </a:lnTo>
                  <a:lnTo>
                    <a:pt x="6" y="47"/>
                  </a:lnTo>
                  <a:lnTo>
                    <a:pt x="49" y="39"/>
                  </a:lnTo>
                  <a:lnTo>
                    <a:pt x="47"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2" name="Freeform 227"/>
            <p:cNvSpPr>
              <a:spLocks/>
            </p:cNvSpPr>
            <p:nvPr/>
          </p:nvSpPr>
          <p:spPr bwMode="auto">
            <a:xfrm>
              <a:off x="2858" y="3777"/>
              <a:ext cx="22" cy="21"/>
            </a:xfrm>
            <a:custGeom>
              <a:avLst/>
              <a:gdLst>
                <a:gd name="T0" fmla="*/ 6 w 43"/>
                <a:gd name="T1" fmla="*/ 0 h 41"/>
                <a:gd name="T2" fmla="*/ 6 w 43"/>
                <a:gd name="T3" fmla="*/ 0 h 41"/>
                <a:gd name="T4" fmla="*/ 0 w 43"/>
                <a:gd name="T5" fmla="*/ 1 h 41"/>
                <a:gd name="T6" fmla="*/ 1 w 43"/>
                <a:gd name="T7" fmla="*/ 6 h 41"/>
                <a:gd name="T8" fmla="*/ 6 w 43"/>
                <a:gd name="T9" fmla="*/ 5 h 41"/>
                <a:gd name="T10" fmla="*/ 6 w 43"/>
                <a:gd name="T11" fmla="*/ 5 h 41"/>
                <a:gd name="T12" fmla="*/ 6 w 43"/>
                <a:gd name="T13" fmla="*/ 0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2" y="0"/>
                  </a:moveTo>
                  <a:lnTo>
                    <a:pt x="41" y="0"/>
                  </a:lnTo>
                  <a:lnTo>
                    <a:pt x="0" y="2"/>
                  </a:lnTo>
                  <a:lnTo>
                    <a:pt x="2" y="41"/>
                  </a:lnTo>
                  <a:lnTo>
                    <a:pt x="43"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3" name="Freeform 228"/>
            <p:cNvSpPr>
              <a:spLocks/>
            </p:cNvSpPr>
            <p:nvPr/>
          </p:nvSpPr>
          <p:spPr bwMode="auto">
            <a:xfrm>
              <a:off x="2879" y="3777"/>
              <a:ext cx="22" cy="20"/>
            </a:xfrm>
            <a:custGeom>
              <a:avLst/>
              <a:gdLst>
                <a:gd name="T0" fmla="*/ 6 w 44"/>
                <a:gd name="T1" fmla="*/ 0 h 40"/>
                <a:gd name="T2" fmla="*/ 6 w 44"/>
                <a:gd name="T3" fmla="*/ 0 h 40"/>
                <a:gd name="T4" fmla="*/ 0 w 44"/>
                <a:gd name="T5" fmla="*/ 1 h 40"/>
                <a:gd name="T6" fmla="*/ 0 w 44"/>
                <a:gd name="T7" fmla="*/ 5 h 40"/>
                <a:gd name="T8" fmla="*/ 6 w 44"/>
                <a:gd name="T9" fmla="*/ 5 h 40"/>
                <a:gd name="T10" fmla="*/ 6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2" y="0"/>
                  </a:moveTo>
                  <a:lnTo>
                    <a:pt x="43" y="0"/>
                  </a:lnTo>
                  <a:lnTo>
                    <a:pt x="0" y="1"/>
                  </a:lnTo>
                  <a:lnTo>
                    <a:pt x="0" y="40"/>
                  </a:lnTo>
                  <a:lnTo>
                    <a:pt x="43" y="39"/>
                  </a:lnTo>
                  <a:lnTo>
                    <a:pt x="44"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4" name="Freeform 229"/>
            <p:cNvSpPr>
              <a:spLocks/>
            </p:cNvSpPr>
            <p:nvPr/>
          </p:nvSpPr>
          <p:spPr bwMode="auto">
            <a:xfrm>
              <a:off x="2900" y="3775"/>
              <a:ext cx="22" cy="21"/>
            </a:xfrm>
            <a:custGeom>
              <a:avLst/>
              <a:gdLst>
                <a:gd name="T0" fmla="*/ 5 w 45"/>
                <a:gd name="T1" fmla="*/ 0 h 43"/>
                <a:gd name="T2" fmla="*/ 5 w 45"/>
                <a:gd name="T3" fmla="*/ 0 h 43"/>
                <a:gd name="T4" fmla="*/ 0 w 45"/>
                <a:gd name="T5" fmla="*/ 0 h 43"/>
                <a:gd name="T6" fmla="*/ 0 w 45"/>
                <a:gd name="T7" fmla="*/ 5 h 43"/>
                <a:gd name="T8" fmla="*/ 5 w 45"/>
                <a:gd name="T9" fmla="*/ 4 h 43"/>
                <a:gd name="T10" fmla="*/ 5 w 45"/>
                <a:gd name="T11" fmla="*/ 4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5" y="0"/>
                  </a:moveTo>
                  <a:lnTo>
                    <a:pt x="42" y="0"/>
                  </a:lnTo>
                  <a:lnTo>
                    <a:pt x="0" y="4"/>
                  </a:lnTo>
                  <a:lnTo>
                    <a:pt x="2" y="43"/>
                  </a:lnTo>
                  <a:lnTo>
                    <a:pt x="45" y="39"/>
                  </a:lnTo>
                  <a:lnTo>
                    <a:pt x="42"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5" name="Freeform 230"/>
            <p:cNvSpPr>
              <a:spLocks/>
            </p:cNvSpPr>
            <p:nvPr/>
          </p:nvSpPr>
          <p:spPr bwMode="auto">
            <a:xfrm>
              <a:off x="2921" y="3775"/>
              <a:ext cx="21" cy="21"/>
            </a:xfrm>
            <a:custGeom>
              <a:avLst/>
              <a:gdLst>
                <a:gd name="T0" fmla="*/ 5 w 43"/>
                <a:gd name="T1" fmla="*/ 0 h 43"/>
                <a:gd name="T2" fmla="*/ 5 w 43"/>
                <a:gd name="T3" fmla="*/ 0 h 43"/>
                <a:gd name="T4" fmla="*/ 0 w 43"/>
                <a:gd name="T5" fmla="*/ 0 h 43"/>
                <a:gd name="T6" fmla="*/ 0 w 43"/>
                <a:gd name="T7" fmla="*/ 4 h 43"/>
                <a:gd name="T8" fmla="*/ 5 w 43"/>
                <a:gd name="T9" fmla="*/ 5 h 43"/>
                <a:gd name="T10" fmla="*/ 5 w 43"/>
                <a:gd name="T11" fmla="*/ 5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4"/>
                  </a:moveTo>
                  <a:lnTo>
                    <a:pt x="43" y="4"/>
                  </a:lnTo>
                  <a:lnTo>
                    <a:pt x="3" y="0"/>
                  </a:lnTo>
                  <a:lnTo>
                    <a:pt x="0" y="39"/>
                  </a:lnTo>
                  <a:lnTo>
                    <a:pt x="41" y="43"/>
                  </a:lnTo>
                  <a:lnTo>
                    <a:pt x="42"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6" name="Freeform 231"/>
            <p:cNvSpPr>
              <a:spLocks/>
            </p:cNvSpPr>
            <p:nvPr/>
          </p:nvSpPr>
          <p:spPr bwMode="auto">
            <a:xfrm>
              <a:off x="2942" y="3777"/>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7" name="Freeform 232"/>
            <p:cNvSpPr>
              <a:spLocks/>
            </p:cNvSpPr>
            <p:nvPr/>
          </p:nvSpPr>
          <p:spPr bwMode="auto">
            <a:xfrm>
              <a:off x="2965" y="3777"/>
              <a:ext cx="20" cy="20"/>
            </a:xfrm>
            <a:custGeom>
              <a:avLst/>
              <a:gdLst>
                <a:gd name="T0" fmla="*/ 5 w 40"/>
                <a:gd name="T1" fmla="*/ 1 h 40"/>
                <a:gd name="T2" fmla="*/ 5 w 40"/>
                <a:gd name="T3" fmla="*/ 1 h 40"/>
                <a:gd name="T4" fmla="*/ 0 w 40"/>
                <a:gd name="T5" fmla="*/ 0 h 40"/>
                <a:gd name="T6" fmla="*/ 0 w 40"/>
                <a:gd name="T7" fmla="*/ 5 h 40"/>
                <a:gd name="T8" fmla="*/ 5 w 40"/>
                <a:gd name="T9" fmla="*/ 5 h 40"/>
                <a:gd name="T10" fmla="*/ 5 w 40"/>
                <a:gd name="T11" fmla="*/ 5 h 40"/>
                <a:gd name="T12" fmla="*/ 5 w 40"/>
                <a:gd name="T13" fmla="*/ 1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1"/>
                  </a:moveTo>
                  <a:lnTo>
                    <a:pt x="40" y="1"/>
                  </a:lnTo>
                  <a:lnTo>
                    <a:pt x="0" y="0"/>
                  </a:lnTo>
                  <a:lnTo>
                    <a:pt x="0" y="39"/>
                  </a:lnTo>
                  <a:lnTo>
                    <a:pt x="40" y="40"/>
                  </a:lnTo>
                  <a:lnTo>
                    <a:pt x="40"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8" name="Freeform 233"/>
            <p:cNvSpPr>
              <a:spLocks/>
            </p:cNvSpPr>
            <p:nvPr/>
          </p:nvSpPr>
          <p:spPr bwMode="auto">
            <a:xfrm>
              <a:off x="2985" y="3777"/>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89" name="Freeform 234"/>
            <p:cNvSpPr>
              <a:spLocks/>
            </p:cNvSpPr>
            <p:nvPr/>
          </p:nvSpPr>
          <p:spPr bwMode="auto">
            <a:xfrm>
              <a:off x="3007" y="3777"/>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0" name="Freeform 235"/>
            <p:cNvSpPr>
              <a:spLocks/>
            </p:cNvSpPr>
            <p:nvPr/>
          </p:nvSpPr>
          <p:spPr bwMode="auto">
            <a:xfrm>
              <a:off x="3027" y="3777"/>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1" name="Freeform 236"/>
            <p:cNvSpPr>
              <a:spLocks/>
            </p:cNvSpPr>
            <p:nvPr/>
          </p:nvSpPr>
          <p:spPr bwMode="auto">
            <a:xfrm>
              <a:off x="3050" y="3777"/>
              <a:ext cx="22" cy="20"/>
            </a:xfrm>
            <a:custGeom>
              <a:avLst/>
              <a:gdLst>
                <a:gd name="T0" fmla="*/ 5 w 44"/>
                <a:gd name="T1" fmla="*/ 0 h 40"/>
                <a:gd name="T2" fmla="*/ 6 w 44"/>
                <a:gd name="T3" fmla="*/ 0 h 40"/>
                <a:gd name="T4" fmla="*/ 0 w 44"/>
                <a:gd name="T5" fmla="*/ 1 h 40"/>
                <a:gd name="T6" fmla="*/ 0 w 44"/>
                <a:gd name="T7" fmla="*/ 5 h 40"/>
                <a:gd name="T8" fmla="*/ 6 w 44"/>
                <a:gd name="T9" fmla="*/ 5 h 40"/>
                <a:gd name="T10" fmla="*/ 6 w 44"/>
                <a:gd name="T11" fmla="*/ 5 h 40"/>
                <a:gd name="T12" fmla="*/ 5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39" y="0"/>
                  </a:moveTo>
                  <a:lnTo>
                    <a:pt x="42" y="0"/>
                  </a:lnTo>
                  <a:lnTo>
                    <a:pt x="0" y="1"/>
                  </a:lnTo>
                  <a:lnTo>
                    <a:pt x="0" y="40"/>
                  </a:lnTo>
                  <a:lnTo>
                    <a:pt x="42" y="39"/>
                  </a:lnTo>
                  <a:lnTo>
                    <a:pt x="44"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2" name="Freeform 237"/>
            <p:cNvSpPr>
              <a:spLocks/>
            </p:cNvSpPr>
            <p:nvPr/>
          </p:nvSpPr>
          <p:spPr bwMode="auto">
            <a:xfrm>
              <a:off x="3069" y="3774"/>
              <a:ext cx="24" cy="22"/>
            </a:xfrm>
            <a:custGeom>
              <a:avLst/>
              <a:gdLst>
                <a:gd name="T0" fmla="*/ 6 w 48"/>
                <a:gd name="T1" fmla="*/ 0 h 44"/>
                <a:gd name="T2" fmla="*/ 6 w 48"/>
                <a:gd name="T3" fmla="*/ 0 h 44"/>
                <a:gd name="T4" fmla="*/ 0 w 48"/>
                <a:gd name="T5" fmla="*/ 1 h 44"/>
                <a:gd name="T6" fmla="*/ 1 w 48"/>
                <a:gd name="T7" fmla="*/ 6 h 44"/>
                <a:gd name="T8" fmla="*/ 6 w 48"/>
                <a:gd name="T9" fmla="*/ 5 h 44"/>
                <a:gd name="T10" fmla="*/ 6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3" y="0"/>
                  </a:moveTo>
                  <a:lnTo>
                    <a:pt x="43" y="0"/>
                  </a:lnTo>
                  <a:lnTo>
                    <a:pt x="0" y="5"/>
                  </a:lnTo>
                  <a:lnTo>
                    <a:pt x="5" y="44"/>
                  </a:lnTo>
                  <a:lnTo>
                    <a:pt x="48"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3" name="Freeform 238"/>
            <p:cNvSpPr>
              <a:spLocks/>
            </p:cNvSpPr>
            <p:nvPr/>
          </p:nvSpPr>
          <p:spPr bwMode="auto">
            <a:xfrm>
              <a:off x="3091" y="3772"/>
              <a:ext cx="23" cy="22"/>
            </a:xfrm>
            <a:custGeom>
              <a:avLst/>
              <a:gdLst>
                <a:gd name="T0" fmla="*/ 5 w 46"/>
                <a:gd name="T1" fmla="*/ 0 h 44"/>
                <a:gd name="T2" fmla="*/ 5 w 46"/>
                <a:gd name="T3" fmla="*/ 0 h 44"/>
                <a:gd name="T4" fmla="*/ 0 w 46"/>
                <a:gd name="T5" fmla="*/ 1 h 44"/>
                <a:gd name="T6" fmla="*/ 1 w 46"/>
                <a:gd name="T7" fmla="*/ 6 h 44"/>
                <a:gd name="T8" fmla="*/ 6 w 46"/>
                <a:gd name="T9" fmla="*/ 5 h 44"/>
                <a:gd name="T10" fmla="*/ 6 w 46"/>
                <a:gd name="T11" fmla="*/ 5 h 44"/>
                <a:gd name="T12" fmla="*/ 5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39" y="0"/>
                  </a:moveTo>
                  <a:lnTo>
                    <a:pt x="40" y="0"/>
                  </a:lnTo>
                  <a:lnTo>
                    <a:pt x="0" y="5"/>
                  </a:lnTo>
                  <a:lnTo>
                    <a:pt x="5" y="44"/>
                  </a:lnTo>
                  <a:lnTo>
                    <a:pt x="45" y="39"/>
                  </a:lnTo>
                  <a:lnTo>
                    <a:pt x="46"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4" name="Freeform 239"/>
            <p:cNvSpPr>
              <a:spLocks/>
            </p:cNvSpPr>
            <p:nvPr/>
          </p:nvSpPr>
          <p:spPr bwMode="auto">
            <a:xfrm>
              <a:off x="3110" y="3768"/>
              <a:ext cx="27" cy="24"/>
            </a:xfrm>
            <a:custGeom>
              <a:avLst/>
              <a:gdLst>
                <a:gd name="T0" fmla="*/ 6 w 54"/>
                <a:gd name="T1" fmla="*/ 0 h 47"/>
                <a:gd name="T2" fmla="*/ 6 w 54"/>
                <a:gd name="T3" fmla="*/ 0 h 47"/>
                <a:gd name="T4" fmla="*/ 0 w 54"/>
                <a:gd name="T5" fmla="*/ 1 h 47"/>
                <a:gd name="T6" fmla="*/ 1 w 54"/>
                <a:gd name="T7" fmla="*/ 6 h 47"/>
                <a:gd name="T8" fmla="*/ 7 w 54"/>
                <a:gd name="T9" fmla="*/ 5 h 47"/>
                <a:gd name="T10" fmla="*/ 7 w 54"/>
                <a:gd name="T11" fmla="*/ 5 h 47"/>
                <a:gd name="T12" fmla="*/ 6 w 54"/>
                <a:gd name="T13" fmla="*/ 0 h 47"/>
                <a:gd name="T14" fmla="*/ 0 60000 65536"/>
                <a:gd name="T15" fmla="*/ 0 60000 65536"/>
                <a:gd name="T16" fmla="*/ 0 60000 65536"/>
                <a:gd name="T17" fmla="*/ 0 60000 65536"/>
                <a:gd name="T18" fmla="*/ 0 60000 65536"/>
                <a:gd name="T19" fmla="*/ 0 60000 65536"/>
                <a:gd name="T20" fmla="*/ 0 60000 65536"/>
                <a:gd name="T21" fmla="*/ 0 w 54"/>
                <a:gd name="T22" fmla="*/ 0 h 47"/>
                <a:gd name="T23" fmla="*/ 54 w 54"/>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7">
                  <a:moveTo>
                    <a:pt x="45" y="0"/>
                  </a:moveTo>
                  <a:lnTo>
                    <a:pt x="46" y="0"/>
                  </a:lnTo>
                  <a:lnTo>
                    <a:pt x="0" y="8"/>
                  </a:lnTo>
                  <a:lnTo>
                    <a:pt x="7" y="47"/>
                  </a:lnTo>
                  <a:lnTo>
                    <a:pt x="53" y="39"/>
                  </a:lnTo>
                  <a:lnTo>
                    <a:pt x="54"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5" name="Freeform 240"/>
            <p:cNvSpPr>
              <a:spLocks/>
            </p:cNvSpPr>
            <p:nvPr/>
          </p:nvSpPr>
          <p:spPr bwMode="auto">
            <a:xfrm>
              <a:off x="3133" y="3763"/>
              <a:ext cx="24" cy="25"/>
            </a:xfrm>
            <a:custGeom>
              <a:avLst/>
              <a:gdLst>
                <a:gd name="T0" fmla="*/ 5 w 50"/>
                <a:gd name="T1" fmla="*/ 0 h 49"/>
                <a:gd name="T2" fmla="*/ 4 w 50"/>
                <a:gd name="T3" fmla="*/ 0 h 49"/>
                <a:gd name="T4" fmla="*/ 0 w 50"/>
                <a:gd name="T5" fmla="*/ 2 h 49"/>
                <a:gd name="T6" fmla="*/ 1 w 50"/>
                <a:gd name="T7" fmla="*/ 7 h 49"/>
                <a:gd name="T8" fmla="*/ 6 w 50"/>
                <a:gd name="T9" fmla="*/ 5 h 49"/>
                <a:gd name="T10" fmla="*/ 5 w 50"/>
                <a:gd name="T11" fmla="*/ 5 h 49"/>
                <a:gd name="T12" fmla="*/ 5 w 50"/>
                <a:gd name="T13" fmla="*/ 0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43" y="0"/>
                  </a:moveTo>
                  <a:lnTo>
                    <a:pt x="40" y="0"/>
                  </a:lnTo>
                  <a:lnTo>
                    <a:pt x="0" y="10"/>
                  </a:lnTo>
                  <a:lnTo>
                    <a:pt x="9" y="49"/>
                  </a:lnTo>
                  <a:lnTo>
                    <a:pt x="50" y="39"/>
                  </a:lnTo>
                  <a:lnTo>
                    <a:pt x="47"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6" name="Freeform 241"/>
            <p:cNvSpPr>
              <a:spLocks/>
            </p:cNvSpPr>
            <p:nvPr/>
          </p:nvSpPr>
          <p:spPr bwMode="auto">
            <a:xfrm>
              <a:off x="3154" y="3760"/>
              <a:ext cx="24" cy="23"/>
            </a:xfrm>
            <a:custGeom>
              <a:avLst/>
              <a:gdLst>
                <a:gd name="T0" fmla="*/ 5 w 47"/>
                <a:gd name="T1" fmla="*/ 0 h 45"/>
                <a:gd name="T2" fmla="*/ 6 w 47"/>
                <a:gd name="T3" fmla="*/ 0 h 45"/>
                <a:gd name="T4" fmla="*/ 0 w 47"/>
                <a:gd name="T5" fmla="*/ 1 h 45"/>
                <a:gd name="T6" fmla="*/ 1 w 47"/>
                <a:gd name="T7" fmla="*/ 6 h 45"/>
                <a:gd name="T8" fmla="*/ 6 w 47"/>
                <a:gd name="T9" fmla="*/ 5 h 45"/>
                <a:gd name="T10" fmla="*/ 6 w 47"/>
                <a:gd name="T11" fmla="*/ 5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0" y="0"/>
                  </a:moveTo>
                  <a:lnTo>
                    <a:pt x="41" y="0"/>
                  </a:lnTo>
                  <a:lnTo>
                    <a:pt x="0" y="6"/>
                  </a:lnTo>
                  <a:lnTo>
                    <a:pt x="4" y="45"/>
                  </a:lnTo>
                  <a:lnTo>
                    <a:pt x="46" y="39"/>
                  </a:lnTo>
                  <a:lnTo>
                    <a:pt x="47"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7" name="Freeform 242"/>
            <p:cNvSpPr>
              <a:spLocks/>
            </p:cNvSpPr>
            <p:nvPr/>
          </p:nvSpPr>
          <p:spPr bwMode="auto">
            <a:xfrm>
              <a:off x="3174" y="3755"/>
              <a:ext cx="27" cy="25"/>
            </a:xfrm>
            <a:custGeom>
              <a:avLst/>
              <a:gdLst>
                <a:gd name="T0" fmla="*/ 7 w 53"/>
                <a:gd name="T1" fmla="*/ 1 h 48"/>
                <a:gd name="T2" fmla="*/ 6 w 53"/>
                <a:gd name="T3" fmla="*/ 1 h 48"/>
                <a:gd name="T4" fmla="*/ 0 w 53"/>
                <a:gd name="T5" fmla="*/ 2 h 48"/>
                <a:gd name="T6" fmla="*/ 1 w 53"/>
                <a:gd name="T7" fmla="*/ 7 h 48"/>
                <a:gd name="T8" fmla="*/ 7 w 53"/>
                <a:gd name="T9" fmla="*/ 6 h 48"/>
                <a:gd name="T10" fmla="*/ 7 w 53"/>
                <a:gd name="T11" fmla="*/ 6 h 48"/>
                <a:gd name="T12" fmla="*/ 7 w 53"/>
                <a:gd name="T13" fmla="*/ 1 h 48"/>
                <a:gd name="T14" fmla="*/ 7 w 53"/>
                <a:gd name="T15" fmla="*/ 0 h 48"/>
                <a:gd name="T16" fmla="*/ 6 w 53"/>
                <a:gd name="T17" fmla="*/ 1 h 48"/>
                <a:gd name="T18" fmla="*/ 7 w 53"/>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8"/>
                <a:gd name="T32" fmla="*/ 53 w 53"/>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8">
                  <a:moveTo>
                    <a:pt x="51" y="1"/>
                  </a:moveTo>
                  <a:lnTo>
                    <a:pt x="46" y="1"/>
                  </a:lnTo>
                  <a:lnTo>
                    <a:pt x="0" y="9"/>
                  </a:lnTo>
                  <a:lnTo>
                    <a:pt x="7" y="48"/>
                  </a:lnTo>
                  <a:lnTo>
                    <a:pt x="53" y="40"/>
                  </a:lnTo>
                  <a:lnTo>
                    <a:pt x="49" y="40"/>
                  </a:lnTo>
                  <a:lnTo>
                    <a:pt x="51" y="1"/>
                  </a:lnTo>
                  <a:lnTo>
                    <a:pt x="49" y="0"/>
                  </a:lnTo>
                  <a:lnTo>
                    <a:pt x="46" y="1"/>
                  </a:lnTo>
                  <a:lnTo>
                    <a:pt x="5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8" name="Freeform 243"/>
            <p:cNvSpPr>
              <a:spLocks/>
            </p:cNvSpPr>
            <p:nvPr/>
          </p:nvSpPr>
          <p:spPr bwMode="auto">
            <a:xfrm>
              <a:off x="3198" y="3756"/>
              <a:ext cx="24" cy="21"/>
            </a:xfrm>
            <a:custGeom>
              <a:avLst/>
              <a:gdLst>
                <a:gd name="T0" fmla="*/ 6 w 47"/>
                <a:gd name="T1" fmla="*/ 1 h 42"/>
                <a:gd name="T2" fmla="*/ 6 w 47"/>
                <a:gd name="T3" fmla="*/ 1 h 42"/>
                <a:gd name="T4" fmla="*/ 1 w 47"/>
                <a:gd name="T5" fmla="*/ 0 h 42"/>
                <a:gd name="T6" fmla="*/ 0 w 47"/>
                <a:gd name="T7" fmla="*/ 5 h 42"/>
                <a:gd name="T8" fmla="*/ 6 w 47"/>
                <a:gd name="T9" fmla="*/ 6 h 42"/>
                <a:gd name="T10" fmla="*/ 5 w 47"/>
                <a:gd name="T11" fmla="*/ 6 h 42"/>
                <a:gd name="T12" fmla="*/ 6 w 47"/>
                <a:gd name="T13" fmla="*/ 1 h 42"/>
                <a:gd name="T14" fmla="*/ 6 w 47"/>
                <a:gd name="T15" fmla="*/ 1 h 42"/>
                <a:gd name="T16" fmla="*/ 6 w 47"/>
                <a:gd name="T17" fmla="*/ 1 h 42"/>
                <a:gd name="T18" fmla="*/ 6 w 47"/>
                <a:gd name="T19" fmla="*/ 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2"/>
                <a:gd name="T32" fmla="*/ 47 w 47"/>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2">
                  <a:moveTo>
                    <a:pt x="47" y="2"/>
                  </a:moveTo>
                  <a:lnTo>
                    <a:pt x="43" y="2"/>
                  </a:lnTo>
                  <a:lnTo>
                    <a:pt x="2" y="0"/>
                  </a:lnTo>
                  <a:lnTo>
                    <a:pt x="0" y="39"/>
                  </a:lnTo>
                  <a:lnTo>
                    <a:pt x="41" y="42"/>
                  </a:lnTo>
                  <a:lnTo>
                    <a:pt x="38" y="42"/>
                  </a:lnTo>
                  <a:lnTo>
                    <a:pt x="47" y="2"/>
                  </a:lnTo>
                  <a:lnTo>
                    <a:pt x="46" y="2"/>
                  </a:lnTo>
                  <a:lnTo>
                    <a:pt x="43" y="2"/>
                  </a:lnTo>
                  <a:lnTo>
                    <a:pt x="47"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99" name="Freeform 244"/>
            <p:cNvSpPr>
              <a:spLocks/>
            </p:cNvSpPr>
            <p:nvPr/>
          </p:nvSpPr>
          <p:spPr bwMode="auto">
            <a:xfrm>
              <a:off x="3217" y="3757"/>
              <a:ext cx="26" cy="25"/>
            </a:xfrm>
            <a:custGeom>
              <a:avLst/>
              <a:gdLst>
                <a:gd name="T0" fmla="*/ 7 w 51"/>
                <a:gd name="T1" fmla="*/ 2 h 50"/>
                <a:gd name="T2" fmla="*/ 7 w 51"/>
                <a:gd name="T3" fmla="*/ 2 h 50"/>
                <a:gd name="T4" fmla="*/ 2 w 51"/>
                <a:gd name="T5" fmla="*/ 0 h 50"/>
                <a:gd name="T6" fmla="*/ 0 w 51"/>
                <a:gd name="T7" fmla="*/ 5 h 50"/>
                <a:gd name="T8" fmla="*/ 6 w 51"/>
                <a:gd name="T9" fmla="*/ 7 h 50"/>
                <a:gd name="T10" fmla="*/ 6 w 51"/>
                <a:gd name="T11" fmla="*/ 7 h 50"/>
                <a:gd name="T12" fmla="*/ 7 w 51"/>
                <a:gd name="T13" fmla="*/ 2 h 50"/>
                <a:gd name="T14" fmla="*/ 0 60000 65536"/>
                <a:gd name="T15" fmla="*/ 0 60000 65536"/>
                <a:gd name="T16" fmla="*/ 0 60000 65536"/>
                <a:gd name="T17" fmla="*/ 0 60000 65536"/>
                <a:gd name="T18" fmla="*/ 0 60000 65536"/>
                <a:gd name="T19" fmla="*/ 0 60000 65536"/>
                <a:gd name="T20" fmla="*/ 0 60000 65536"/>
                <a:gd name="T21" fmla="*/ 0 w 51"/>
                <a:gd name="T22" fmla="*/ 0 h 50"/>
                <a:gd name="T23" fmla="*/ 51 w 51"/>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50">
                  <a:moveTo>
                    <a:pt x="50" y="11"/>
                  </a:moveTo>
                  <a:lnTo>
                    <a:pt x="51" y="11"/>
                  </a:lnTo>
                  <a:lnTo>
                    <a:pt x="9" y="0"/>
                  </a:lnTo>
                  <a:lnTo>
                    <a:pt x="0" y="40"/>
                  </a:lnTo>
                  <a:lnTo>
                    <a:pt x="42" y="50"/>
                  </a:lnTo>
                  <a:lnTo>
                    <a:pt x="43" y="50"/>
                  </a:lnTo>
                  <a:lnTo>
                    <a:pt x="50" y="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0" name="Freeform 245"/>
            <p:cNvSpPr>
              <a:spLocks/>
            </p:cNvSpPr>
            <p:nvPr/>
          </p:nvSpPr>
          <p:spPr bwMode="auto">
            <a:xfrm>
              <a:off x="3239" y="3762"/>
              <a:ext cx="23" cy="23"/>
            </a:xfrm>
            <a:custGeom>
              <a:avLst/>
              <a:gdLst>
                <a:gd name="T0" fmla="*/ 6 w 46"/>
                <a:gd name="T1" fmla="*/ 1 h 46"/>
                <a:gd name="T2" fmla="*/ 6 w 46"/>
                <a:gd name="T3" fmla="*/ 1 h 46"/>
                <a:gd name="T4" fmla="*/ 1 w 46"/>
                <a:gd name="T5" fmla="*/ 0 h 46"/>
                <a:gd name="T6" fmla="*/ 0 w 46"/>
                <a:gd name="T7" fmla="*/ 5 h 46"/>
                <a:gd name="T8" fmla="*/ 5 w 46"/>
                <a:gd name="T9" fmla="*/ 6 h 46"/>
                <a:gd name="T10" fmla="*/ 5 w 46"/>
                <a:gd name="T11" fmla="*/ 6 h 46"/>
                <a:gd name="T12" fmla="*/ 6 w 46"/>
                <a:gd name="T13" fmla="*/ 1 h 46"/>
                <a:gd name="T14" fmla="*/ 0 60000 65536"/>
                <a:gd name="T15" fmla="*/ 0 60000 65536"/>
                <a:gd name="T16" fmla="*/ 0 60000 65536"/>
                <a:gd name="T17" fmla="*/ 0 60000 65536"/>
                <a:gd name="T18" fmla="*/ 0 60000 65536"/>
                <a:gd name="T19" fmla="*/ 0 60000 65536"/>
                <a:gd name="T20" fmla="*/ 0 60000 65536"/>
                <a:gd name="T21" fmla="*/ 0 w 46"/>
                <a:gd name="T22" fmla="*/ 0 h 46"/>
                <a:gd name="T23" fmla="*/ 46 w 46"/>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6">
                  <a:moveTo>
                    <a:pt x="46" y="7"/>
                  </a:moveTo>
                  <a:lnTo>
                    <a:pt x="46" y="7"/>
                  </a:lnTo>
                  <a:lnTo>
                    <a:pt x="7" y="0"/>
                  </a:lnTo>
                  <a:lnTo>
                    <a:pt x="0" y="39"/>
                  </a:lnTo>
                  <a:lnTo>
                    <a:pt x="40" y="46"/>
                  </a:lnTo>
                  <a:lnTo>
                    <a:pt x="46"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1" name="Freeform 246"/>
            <p:cNvSpPr>
              <a:spLocks/>
            </p:cNvSpPr>
            <p:nvPr/>
          </p:nvSpPr>
          <p:spPr bwMode="auto">
            <a:xfrm>
              <a:off x="3259" y="3766"/>
              <a:ext cx="27" cy="23"/>
            </a:xfrm>
            <a:custGeom>
              <a:avLst/>
              <a:gdLst>
                <a:gd name="T0" fmla="*/ 7 w 54"/>
                <a:gd name="T1" fmla="*/ 1 h 47"/>
                <a:gd name="T2" fmla="*/ 7 w 54"/>
                <a:gd name="T3" fmla="*/ 1 h 47"/>
                <a:gd name="T4" fmla="*/ 1 w 54"/>
                <a:gd name="T5" fmla="*/ 0 h 47"/>
                <a:gd name="T6" fmla="*/ 0 w 54"/>
                <a:gd name="T7" fmla="*/ 4 h 47"/>
                <a:gd name="T8" fmla="*/ 6 w 54"/>
                <a:gd name="T9" fmla="*/ 5 h 47"/>
                <a:gd name="T10" fmla="*/ 6 w 54"/>
                <a:gd name="T11" fmla="*/ 5 h 47"/>
                <a:gd name="T12" fmla="*/ 7 w 54"/>
                <a:gd name="T13" fmla="*/ 1 h 47"/>
                <a:gd name="T14" fmla="*/ 0 60000 65536"/>
                <a:gd name="T15" fmla="*/ 0 60000 65536"/>
                <a:gd name="T16" fmla="*/ 0 60000 65536"/>
                <a:gd name="T17" fmla="*/ 0 60000 65536"/>
                <a:gd name="T18" fmla="*/ 0 60000 65536"/>
                <a:gd name="T19" fmla="*/ 0 60000 65536"/>
                <a:gd name="T20" fmla="*/ 0 60000 65536"/>
                <a:gd name="T21" fmla="*/ 0 w 54"/>
                <a:gd name="T22" fmla="*/ 0 h 47"/>
                <a:gd name="T23" fmla="*/ 54 w 54"/>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7">
                  <a:moveTo>
                    <a:pt x="54" y="8"/>
                  </a:moveTo>
                  <a:lnTo>
                    <a:pt x="53" y="8"/>
                  </a:lnTo>
                  <a:lnTo>
                    <a:pt x="6" y="0"/>
                  </a:lnTo>
                  <a:lnTo>
                    <a:pt x="0" y="39"/>
                  </a:lnTo>
                  <a:lnTo>
                    <a:pt x="46" y="47"/>
                  </a:lnTo>
                  <a:lnTo>
                    <a:pt x="44" y="47"/>
                  </a:lnTo>
                  <a:lnTo>
                    <a:pt x="54"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2" name="Freeform 247"/>
            <p:cNvSpPr>
              <a:spLocks/>
            </p:cNvSpPr>
            <p:nvPr/>
          </p:nvSpPr>
          <p:spPr bwMode="auto">
            <a:xfrm>
              <a:off x="3281" y="3770"/>
              <a:ext cx="26" cy="25"/>
            </a:xfrm>
            <a:custGeom>
              <a:avLst/>
              <a:gdLst>
                <a:gd name="T0" fmla="*/ 7 w 52"/>
                <a:gd name="T1" fmla="*/ 2 h 49"/>
                <a:gd name="T2" fmla="*/ 7 w 52"/>
                <a:gd name="T3" fmla="*/ 2 h 49"/>
                <a:gd name="T4" fmla="*/ 2 w 52"/>
                <a:gd name="T5" fmla="*/ 0 h 49"/>
                <a:gd name="T6" fmla="*/ 0 w 52"/>
                <a:gd name="T7" fmla="*/ 5 h 49"/>
                <a:gd name="T8" fmla="*/ 6 w 52"/>
                <a:gd name="T9" fmla="*/ 7 h 49"/>
                <a:gd name="T10" fmla="*/ 6 w 52"/>
                <a:gd name="T11" fmla="*/ 7 h 49"/>
                <a:gd name="T12" fmla="*/ 7 w 52"/>
                <a:gd name="T13" fmla="*/ 2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2" y="10"/>
                  </a:moveTo>
                  <a:lnTo>
                    <a:pt x="51" y="10"/>
                  </a:lnTo>
                  <a:lnTo>
                    <a:pt x="10" y="0"/>
                  </a:lnTo>
                  <a:lnTo>
                    <a:pt x="0" y="39"/>
                  </a:lnTo>
                  <a:lnTo>
                    <a:pt x="42" y="49"/>
                  </a:lnTo>
                  <a:lnTo>
                    <a:pt x="41" y="49"/>
                  </a:lnTo>
                  <a:lnTo>
                    <a:pt x="52"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3" name="Freeform 248"/>
            <p:cNvSpPr>
              <a:spLocks/>
            </p:cNvSpPr>
            <p:nvPr/>
          </p:nvSpPr>
          <p:spPr bwMode="auto">
            <a:xfrm>
              <a:off x="3301" y="3775"/>
              <a:ext cx="27" cy="25"/>
            </a:xfrm>
            <a:custGeom>
              <a:avLst/>
              <a:gdLst>
                <a:gd name="T0" fmla="*/ 7 w 54"/>
                <a:gd name="T1" fmla="*/ 1 h 51"/>
                <a:gd name="T2" fmla="*/ 7 w 54"/>
                <a:gd name="T3" fmla="*/ 1 h 51"/>
                <a:gd name="T4" fmla="*/ 2 w 54"/>
                <a:gd name="T5" fmla="*/ 0 h 51"/>
                <a:gd name="T6" fmla="*/ 0 w 54"/>
                <a:gd name="T7" fmla="*/ 4 h 51"/>
                <a:gd name="T8" fmla="*/ 6 w 54"/>
                <a:gd name="T9" fmla="*/ 6 h 51"/>
                <a:gd name="T10" fmla="*/ 6 w 54"/>
                <a:gd name="T11" fmla="*/ 6 h 51"/>
                <a:gd name="T12" fmla="*/ 7 w 54"/>
                <a:gd name="T13" fmla="*/ 1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53" y="12"/>
                  </a:moveTo>
                  <a:lnTo>
                    <a:pt x="54" y="12"/>
                  </a:lnTo>
                  <a:lnTo>
                    <a:pt x="11" y="0"/>
                  </a:lnTo>
                  <a:lnTo>
                    <a:pt x="0" y="39"/>
                  </a:lnTo>
                  <a:lnTo>
                    <a:pt x="42" y="51"/>
                  </a:lnTo>
                  <a:lnTo>
                    <a:pt x="44" y="51"/>
                  </a:lnTo>
                  <a:lnTo>
                    <a:pt x="53" y="1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4" name="Freeform 249"/>
            <p:cNvSpPr>
              <a:spLocks/>
            </p:cNvSpPr>
            <p:nvPr/>
          </p:nvSpPr>
          <p:spPr bwMode="auto">
            <a:xfrm>
              <a:off x="3323" y="3781"/>
              <a:ext cx="26" cy="25"/>
            </a:xfrm>
            <a:custGeom>
              <a:avLst/>
              <a:gdLst>
                <a:gd name="T0" fmla="*/ 7 w 51"/>
                <a:gd name="T1" fmla="*/ 2 h 49"/>
                <a:gd name="T2" fmla="*/ 7 w 51"/>
                <a:gd name="T3" fmla="*/ 2 h 49"/>
                <a:gd name="T4" fmla="*/ 2 w 51"/>
                <a:gd name="T5" fmla="*/ 0 h 49"/>
                <a:gd name="T6" fmla="*/ 0 w 51"/>
                <a:gd name="T7" fmla="*/ 5 h 49"/>
                <a:gd name="T8" fmla="*/ 6 w 51"/>
                <a:gd name="T9" fmla="*/ 7 h 49"/>
                <a:gd name="T10" fmla="*/ 6 w 51"/>
                <a:gd name="T11" fmla="*/ 7 h 49"/>
                <a:gd name="T12" fmla="*/ 7 w 51"/>
                <a:gd name="T13" fmla="*/ 2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49" y="10"/>
                  </a:moveTo>
                  <a:lnTo>
                    <a:pt x="51" y="10"/>
                  </a:lnTo>
                  <a:lnTo>
                    <a:pt x="9" y="0"/>
                  </a:lnTo>
                  <a:lnTo>
                    <a:pt x="0" y="39"/>
                  </a:lnTo>
                  <a:lnTo>
                    <a:pt x="42" y="49"/>
                  </a:lnTo>
                  <a:lnTo>
                    <a:pt x="45" y="49"/>
                  </a:lnTo>
                  <a:lnTo>
                    <a:pt x="49"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5" name="Freeform 250"/>
            <p:cNvSpPr>
              <a:spLocks/>
            </p:cNvSpPr>
            <p:nvPr/>
          </p:nvSpPr>
          <p:spPr bwMode="auto">
            <a:xfrm>
              <a:off x="3346" y="3786"/>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6" y="5"/>
                  </a:moveTo>
                  <a:lnTo>
                    <a:pt x="46" y="5"/>
                  </a:lnTo>
                  <a:lnTo>
                    <a:pt x="4" y="0"/>
                  </a:lnTo>
                  <a:lnTo>
                    <a:pt x="0" y="39"/>
                  </a:lnTo>
                  <a:lnTo>
                    <a:pt x="41" y="44"/>
                  </a:lnTo>
                  <a:lnTo>
                    <a:pt x="46"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6" name="Freeform 251"/>
            <p:cNvSpPr>
              <a:spLocks/>
            </p:cNvSpPr>
            <p:nvPr/>
          </p:nvSpPr>
          <p:spPr bwMode="auto">
            <a:xfrm>
              <a:off x="3366" y="3788"/>
              <a:ext cx="25" cy="23"/>
            </a:xfrm>
            <a:custGeom>
              <a:avLst/>
              <a:gdLst>
                <a:gd name="T0" fmla="*/ 7 w 50"/>
                <a:gd name="T1" fmla="*/ 1 h 44"/>
                <a:gd name="T2" fmla="*/ 6 w 50"/>
                <a:gd name="T3" fmla="*/ 1 h 44"/>
                <a:gd name="T4" fmla="*/ 1 w 50"/>
                <a:gd name="T5" fmla="*/ 0 h 44"/>
                <a:gd name="T6" fmla="*/ 0 w 50"/>
                <a:gd name="T7" fmla="*/ 5 h 44"/>
                <a:gd name="T8" fmla="*/ 6 w 50"/>
                <a:gd name="T9" fmla="*/ 6 h 44"/>
                <a:gd name="T10" fmla="*/ 6 w 50"/>
                <a:gd name="T11" fmla="*/ 6 h 44"/>
                <a:gd name="T12" fmla="*/ 7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50" y="5"/>
                  </a:moveTo>
                  <a:lnTo>
                    <a:pt x="48" y="5"/>
                  </a:lnTo>
                  <a:lnTo>
                    <a:pt x="5" y="0"/>
                  </a:lnTo>
                  <a:lnTo>
                    <a:pt x="0" y="39"/>
                  </a:lnTo>
                  <a:lnTo>
                    <a:pt x="44" y="44"/>
                  </a:lnTo>
                  <a:lnTo>
                    <a:pt x="43" y="44"/>
                  </a:lnTo>
                  <a:lnTo>
                    <a:pt x="50"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7" name="Freeform 252"/>
            <p:cNvSpPr>
              <a:spLocks/>
            </p:cNvSpPr>
            <p:nvPr/>
          </p:nvSpPr>
          <p:spPr bwMode="auto">
            <a:xfrm>
              <a:off x="3388" y="3791"/>
              <a:ext cx="23" cy="23"/>
            </a:xfrm>
            <a:custGeom>
              <a:avLst/>
              <a:gdLst>
                <a:gd name="T0" fmla="*/ 6 w 46"/>
                <a:gd name="T1" fmla="*/ 1 h 45"/>
                <a:gd name="T2" fmla="*/ 6 w 46"/>
                <a:gd name="T3" fmla="*/ 1 h 45"/>
                <a:gd name="T4" fmla="*/ 1 w 46"/>
                <a:gd name="T5" fmla="*/ 0 h 45"/>
                <a:gd name="T6" fmla="*/ 0 w 46"/>
                <a:gd name="T7" fmla="*/ 5 h 45"/>
                <a:gd name="T8" fmla="*/ 5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2" y="6"/>
                  </a:moveTo>
                  <a:lnTo>
                    <a:pt x="46" y="6"/>
                  </a:lnTo>
                  <a:lnTo>
                    <a:pt x="7" y="0"/>
                  </a:lnTo>
                  <a:lnTo>
                    <a:pt x="0" y="39"/>
                  </a:lnTo>
                  <a:lnTo>
                    <a:pt x="39" y="45"/>
                  </a:lnTo>
                  <a:lnTo>
                    <a:pt x="42" y="45"/>
                  </a:lnTo>
                  <a:lnTo>
                    <a:pt x="42"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8" name="Freeform 253"/>
            <p:cNvSpPr>
              <a:spLocks/>
            </p:cNvSpPr>
            <p:nvPr/>
          </p:nvSpPr>
          <p:spPr bwMode="auto">
            <a:xfrm>
              <a:off x="3409" y="3794"/>
              <a:ext cx="24" cy="20"/>
            </a:xfrm>
            <a:custGeom>
              <a:avLst/>
              <a:gdLst>
                <a:gd name="T0" fmla="*/ 6 w 48"/>
                <a:gd name="T1" fmla="*/ 1 h 40"/>
                <a:gd name="T2" fmla="*/ 6 w 48"/>
                <a:gd name="T3" fmla="*/ 1 h 40"/>
                <a:gd name="T4" fmla="*/ 0 w 48"/>
                <a:gd name="T5" fmla="*/ 0 h 40"/>
                <a:gd name="T6" fmla="*/ 0 w 48"/>
                <a:gd name="T7" fmla="*/ 5 h 40"/>
                <a:gd name="T8" fmla="*/ 6 w 48"/>
                <a:gd name="T9" fmla="*/ 5 h 40"/>
                <a:gd name="T10" fmla="*/ 6 w 48"/>
                <a:gd name="T11" fmla="*/ 5 h 40"/>
                <a:gd name="T12" fmla="*/ 6 w 48"/>
                <a:gd name="T13" fmla="*/ 1 h 40"/>
                <a:gd name="T14" fmla="*/ 0 60000 65536"/>
                <a:gd name="T15" fmla="*/ 0 60000 65536"/>
                <a:gd name="T16" fmla="*/ 0 60000 65536"/>
                <a:gd name="T17" fmla="*/ 0 60000 65536"/>
                <a:gd name="T18" fmla="*/ 0 60000 65536"/>
                <a:gd name="T19" fmla="*/ 0 60000 65536"/>
                <a:gd name="T20" fmla="*/ 0 60000 65536"/>
                <a:gd name="T21" fmla="*/ 0 w 48"/>
                <a:gd name="T22" fmla="*/ 0 h 40"/>
                <a:gd name="T23" fmla="*/ 48 w 4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0">
                  <a:moveTo>
                    <a:pt x="48" y="1"/>
                  </a:moveTo>
                  <a:lnTo>
                    <a:pt x="46" y="1"/>
                  </a:lnTo>
                  <a:lnTo>
                    <a:pt x="0" y="0"/>
                  </a:lnTo>
                  <a:lnTo>
                    <a:pt x="0" y="39"/>
                  </a:lnTo>
                  <a:lnTo>
                    <a:pt x="46" y="40"/>
                  </a:lnTo>
                  <a:lnTo>
                    <a:pt x="45" y="40"/>
                  </a:lnTo>
                  <a:lnTo>
                    <a:pt x="48"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09" name="Freeform 254"/>
            <p:cNvSpPr>
              <a:spLocks/>
            </p:cNvSpPr>
            <p:nvPr/>
          </p:nvSpPr>
          <p:spPr bwMode="auto">
            <a:xfrm>
              <a:off x="3432" y="3795"/>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5" y="4"/>
                  </a:lnTo>
                  <a:lnTo>
                    <a:pt x="3" y="0"/>
                  </a:lnTo>
                  <a:lnTo>
                    <a:pt x="0" y="39"/>
                  </a:lnTo>
                  <a:lnTo>
                    <a:pt x="43" y="43"/>
                  </a:lnTo>
                  <a:lnTo>
                    <a:pt x="42"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0" name="Freeform 255"/>
            <p:cNvSpPr>
              <a:spLocks/>
            </p:cNvSpPr>
            <p:nvPr/>
          </p:nvSpPr>
          <p:spPr bwMode="auto">
            <a:xfrm>
              <a:off x="3452" y="3796"/>
              <a:ext cx="23" cy="23"/>
            </a:xfrm>
            <a:custGeom>
              <a:avLst/>
              <a:gdLst>
                <a:gd name="T0" fmla="*/ 6 w 46"/>
                <a:gd name="T1" fmla="*/ 1 h 45"/>
                <a:gd name="T2" fmla="*/ 6 w 46"/>
                <a:gd name="T3" fmla="*/ 1 h 45"/>
                <a:gd name="T4" fmla="*/ 1 w 46"/>
                <a:gd name="T5" fmla="*/ 0 h 45"/>
                <a:gd name="T6" fmla="*/ 0 w 46"/>
                <a:gd name="T7" fmla="*/ 5 h 45"/>
                <a:gd name="T8" fmla="*/ 6 w 46"/>
                <a:gd name="T9" fmla="*/ 6 h 45"/>
                <a:gd name="T10" fmla="*/ 6 w 46"/>
                <a:gd name="T11" fmla="*/ 6 h 45"/>
                <a:gd name="T12" fmla="*/ 6 w 46"/>
                <a:gd name="T13" fmla="*/ 6 h 45"/>
                <a:gd name="T14" fmla="*/ 6 w 46"/>
                <a:gd name="T15" fmla="*/ 6 h 45"/>
                <a:gd name="T16" fmla="*/ 6 w 46"/>
                <a:gd name="T17" fmla="*/ 6 h 45"/>
                <a:gd name="T18" fmla="*/ 6 w 46"/>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5"/>
                <a:gd name="T32" fmla="*/ 46 w 46"/>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5">
                  <a:moveTo>
                    <a:pt x="41" y="4"/>
                  </a:moveTo>
                  <a:lnTo>
                    <a:pt x="46" y="4"/>
                  </a:lnTo>
                  <a:lnTo>
                    <a:pt x="4" y="0"/>
                  </a:lnTo>
                  <a:lnTo>
                    <a:pt x="0" y="39"/>
                  </a:lnTo>
                  <a:lnTo>
                    <a:pt x="41" y="43"/>
                  </a:lnTo>
                  <a:lnTo>
                    <a:pt x="46" y="43"/>
                  </a:lnTo>
                  <a:lnTo>
                    <a:pt x="41" y="43"/>
                  </a:lnTo>
                  <a:lnTo>
                    <a:pt x="43" y="45"/>
                  </a:lnTo>
                  <a:lnTo>
                    <a:pt x="46" y="43"/>
                  </a:lnTo>
                  <a:lnTo>
                    <a:pt x="41"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1" name="Freeform 256"/>
            <p:cNvSpPr>
              <a:spLocks/>
            </p:cNvSpPr>
            <p:nvPr/>
          </p:nvSpPr>
          <p:spPr bwMode="auto">
            <a:xfrm>
              <a:off x="3473" y="3796"/>
              <a:ext cx="24" cy="22"/>
            </a:xfrm>
            <a:custGeom>
              <a:avLst/>
              <a:gdLst>
                <a:gd name="T0" fmla="*/ 6 w 47"/>
                <a:gd name="T1" fmla="*/ 0 h 43"/>
                <a:gd name="T2" fmla="*/ 6 w 47"/>
                <a:gd name="T3" fmla="*/ 0 h 43"/>
                <a:gd name="T4" fmla="*/ 0 w 47"/>
                <a:gd name="T5" fmla="*/ 1 h 43"/>
                <a:gd name="T6" fmla="*/ 1 w 47"/>
                <a:gd name="T7" fmla="*/ 6 h 43"/>
                <a:gd name="T8" fmla="*/ 6 w 47"/>
                <a:gd name="T9" fmla="*/ 5 h 43"/>
                <a:gd name="T10" fmla="*/ 6 w 47"/>
                <a:gd name="T11" fmla="*/ 5 h 43"/>
                <a:gd name="T12" fmla="*/ 6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3" y="0"/>
                  </a:moveTo>
                  <a:lnTo>
                    <a:pt x="43" y="0"/>
                  </a:lnTo>
                  <a:lnTo>
                    <a:pt x="0" y="4"/>
                  </a:lnTo>
                  <a:lnTo>
                    <a:pt x="5" y="43"/>
                  </a:lnTo>
                  <a:lnTo>
                    <a:pt x="47"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2" name="Freeform 257"/>
            <p:cNvSpPr>
              <a:spLocks/>
            </p:cNvSpPr>
            <p:nvPr/>
          </p:nvSpPr>
          <p:spPr bwMode="auto">
            <a:xfrm>
              <a:off x="3494" y="3794"/>
              <a:ext cx="23" cy="22"/>
            </a:xfrm>
            <a:custGeom>
              <a:avLst/>
              <a:gdLst>
                <a:gd name="T0" fmla="*/ 6 w 46"/>
                <a:gd name="T1" fmla="*/ 0 h 44"/>
                <a:gd name="T2" fmla="*/ 6 w 46"/>
                <a:gd name="T3" fmla="*/ 0 h 44"/>
                <a:gd name="T4" fmla="*/ 0 w 46"/>
                <a:gd name="T5" fmla="*/ 1 h 44"/>
                <a:gd name="T6" fmla="*/ 1 w 46"/>
                <a:gd name="T7" fmla="*/ 6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0"/>
                  </a:moveTo>
                  <a:lnTo>
                    <a:pt x="41" y="0"/>
                  </a:lnTo>
                  <a:lnTo>
                    <a:pt x="0" y="5"/>
                  </a:lnTo>
                  <a:lnTo>
                    <a:pt x="4" y="44"/>
                  </a:lnTo>
                  <a:lnTo>
                    <a:pt x="46"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3" name="Freeform 258"/>
            <p:cNvSpPr>
              <a:spLocks/>
            </p:cNvSpPr>
            <p:nvPr/>
          </p:nvSpPr>
          <p:spPr bwMode="auto">
            <a:xfrm>
              <a:off x="3516" y="3794"/>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4" name="Freeform 259"/>
            <p:cNvSpPr>
              <a:spLocks/>
            </p:cNvSpPr>
            <p:nvPr/>
          </p:nvSpPr>
          <p:spPr bwMode="auto">
            <a:xfrm>
              <a:off x="3538" y="3794"/>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5" name="Freeform 260"/>
            <p:cNvSpPr>
              <a:spLocks/>
            </p:cNvSpPr>
            <p:nvPr/>
          </p:nvSpPr>
          <p:spPr bwMode="auto">
            <a:xfrm>
              <a:off x="3559" y="3794"/>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6" name="Freeform 261"/>
            <p:cNvSpPr>
              <a:spLocks/>
            </p:cNvSpPr>
            <p:nvPr/>
          </p:nvSpPr>
          <p:spPr bwMode="auto">
            <a:xfrm>
              <a:off x="3580" y="3794"/>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7" name="Freeform 262"/>
            <p:cNvSpPr>
              <a:spLocks/>
            </p:cNvSpPr>
            <p:nvPr/>
          </p:nvSpPr>
          <p:spPr bwMode="auto">
            <a:xfrm>
              <a:off x="3602" y="3794"/>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8" name="Freeform 263"/>
            <p:cNvSpPr>
              <a:spLocks/>
            </p:cNvSpPr>
            <p:nvPr/>
          </p:nvSpPr>
          <p:spPr bwMode="auto">
            <a:xfrm>
              <a:off x="3625" y="3794"/>
              <a:ext cx="18" cy="20"/>
            </a:xfrm>
            <a:custGeom>
              <a:avLst/>
              <a:gdLst>
                <a:gd name="T0" fmla="*/ 4 w 37"/>
                <a:gd name="T1" fmla="*/ 1 h 40"/>
                <a:gd name="T2" fmla="*/ 4 w 37"/>
                <a:gd name="T3" fmla="*/ 1 h 40"/>
                <a:gd name="T4" fmla="*/ 0 w 37"/>
                <a:gd name="T5" fmla="*/ 0 h 40"/>
                <a:gd name="T6" fmla="*/ 0 w 37"/>
                <a:gd name="T7" fmla="*/ 5 h 40"/>
                <a:gd name="T8" fmla="*/ 4 w 37"/>
                <a:gd name="T9" fmla="*/ 5 h 40"/>
                <a:gd name="T10" fmla="*/ 4 w 37"/>
                <a:gd name="T11" fmla="*/ 5 h 40"/>
                <a:gd name="T12" fmla="*/ 4 w 37"/>
                <a:gd name="T13" fmla="*/ 1 h 40"/>
                <a:gd name="T14" fmla="*/ 0 60000 65536"/>
                <a:gd name="T15" fmla="*/ 0 60000 65536"/>
                <a:gd name="T16" fmla="*/ 0 60000 65536"/>
                <a:gd name="T17" fmla="*/ 0 60000 65536"/>
                <a:gd name="T18" fmla="*/ 0 60000 65536"/>
                <a:gd name="T19" fmla="*/ 0 60000 65536"/>
                <a:gd name="T20" fmla="*/ 0 60000 65536"/>
                <a:gd name="T21" fmla="*/ 0 w 37"/>
                <a:gd name="T22" fmla="*/ 0 h 40"/>
                <a:gd name="T23" fmla="*/ 37 w 3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40">
                  <a:moveTo>
                    <a:pt x="37" y="1"/>
                  </a:moveTo>
                  <a:lnTo>
                    <a:pt x="36" y="1"/>
                  </a:lnTo>
                  <a:lnTo>
                    <a:pt x="0" y="0"/>
                  </a:lnTo>
                  <a:lnTo>
                    <a:pt x="0" y="39"/>
                  </a:lnTo>
                  <a:lnTo>
                    <a:pt x="36" y="40"/>
                  </a:lnTo>
                  <a:lnTo>
                    <a:pt x="35" y="40"/>
                  </a:lnTo>
                  <a:lnTo>
                    <a:pt x="37"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19" name="Freeform 264"/>
            <p:cNvSpPr>
              <a:spLocks/>
            </p:cNvSpPr>
            <p:nvPr/>
          </p:nvSpPr>
          <p:spPr bwMode="auto">
            <a:xfrm>
              <a:off x="3642" y="3795"/>
              <a:ext cx="24" cy="21"/>
            </a:xfrm>
            <a:custGeom>
              <a:avLst/>
              <a:gdLst>
                <a:gd name="T0" fmla="*/ 6 w 47"/>
                <a:gd name="T1" fmla="*/ 0 h 43"/>
                <a:gd name="T2" fmla="*/ 6 w 47"/>
                <a:gd name="T3" fmla="*/ 0 h 43"/>
                <a:gd name="T4" fmla="*/ 1 w 47"/>
                <a:gd name="T5" fmla="*/ 0 h 43"/>
                <a:gd name="T6" fmla="*/ 0 w 47"/>
                <a:gd name="T7" fmla="*/ 4 h 43"/>
                <a:gd name="T8" fmla="*/ 6 w 47"/>
                <a:gd name="T9" fmla="*/ 5 h 43"/>
                <a:gd name="T10" fmla="*/ 6 w 47"/>
                <a:gd name="T11" fmla="*/ 5 h 43"/>
                <a:gd name="T12" fmla="*/ 6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4"/>
                  </a:moveTo>
                  <a:lnTo>
                    <a:pt x="47" y="4"/>
                  </a:lnTo>
                  <a:lnTo>
                    <a:pt x="2" y="0"/>
                  </a:lnTo>
                  <a:lnTo>
                    <a:pt x="0" y="39"/>
                  </a:lnTo>
                  <a:lnTo>
                    <a:pt x="45" y="43"/>
                  </a:lnTo>
                  <a:lnTo>
                    <a:pt x="46"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0" name="Freeform 265"/>
            <p:cNvSpPr>
              <a:spLocks/>
            </p:cNvSpPr>
            <p:nvPr/>
          </p:nvSpPr>
          <p:spPr bwMode="auto">
            <a:xfrm>
              <a:off x="3665" y="3796"/>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1" name="Freeform 266"/>
            <p:cNvSpPr>
              <a:spLocks/>
            </p:cNvSpPr>
            <p:nvPr/>
          </p:nvSpPr>
          <p:spPr bwMode="auto">
            <a:xfrm>
              <a:off x="3687" y="3796"/>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2" name="Freeform 267"/>
            <p:cNvSpPr>
              <a:spLocks/>
            </p:cNvSpPr>
            <p:nvPr/>
          </p:nvSpPr>
          <p:spPr bwMode="auto">
            <a:xfrm>
              <a:off x="3707" y="3796"/>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3" name="Freeform 268"/>
            <p:cNvSpPr>
              <a:spLocks/>
            </p:cNvSpPr>
            <p:nvPr/>
          </p:nvSpPr>
          <p:spPr bwMode="auto">
            <a:xfrm>
              <a:off x="3729" y="3796"/>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4" name="Freeform 269"/>
            <p:cNvSpPr>
              <a:spLocks/>
            </p:cNvSpPr>
            <p:nvPr/>
          </p:nvSpPr>
          <p:spPr bwMode="auto">
            <a:xfrm>
              <a:off x="3750" y="3796"/>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3" y="0"/>
                  </a:moveTo>
                  <a:lnTo>
                    <a:pt x="44" y="0"/>
                  </a:lnTo>
                  <a:lnTo>
                    <a:pt x="0" y="0"/>
                  </a:lnTo>
                  <a:lnTo>
                    <a:pt x="0" y="39"/>
                  </a:lnTo>
                  <a:lnTo>
                    <a:pt x="44" y="39"/>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5" name="Freeform 270"/>
            <p:cNvSpPr>
              <a:spLocks/>
            </p:cNvSpPr>
            <p:nvPr/>
          </p:nvSpPr>
          <p:spPr bwMode="auto">
            <a:xfrm>
              <a:off x="3771" y="3795"/>
              <a:ext cx="22" cy="21"/>
            </a:xfrm>
            <a:custGeom>
              <a:avLst/>
              <a:gdLst>
                <a:gd name="T0" fmla="*/ 6 w 44"/>
                <a:gd name="T1" fmla="*/ 0 h 43"/>
                <a:gd name="T2" fmla="*/ 6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0"/>
                  </a:moveTo>
                  <a:lnTo>
                    <a:pt x="41" y="0"/>
                  </a:lnTo>
                  <a:lnTo>
                    <a:pt x="0" y="4"/>
                  </a:lnTo>
                  <a:lnTo>
                    <a:pt x="2" y="43"/>
                  </a:lnTo>
                  <a:lnTo>
                    <a:pt x="44"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6" name="Freeform 271"/>
            <p:cNvSpPr>
              <a:spLocks/>
            </p:cNvSpPr>
            <p:nvPr/>
          </p:nvSpPr>
          <p:spPr bwMode="auto">
            <a:xfrm>
              <a:off x="3792" y="3794"/>
              <a:ext cx="21" cy="20"/>
            </a:xfrm>
            <a:custGeom>
              <a:avLst/>
              <a:gdLst>
                <a:gd name="T0" fmla="*/ 6 w 41"/>
                <a:gd name="T1" fmla="*/ 0 h 40"/>
                <a:gd name="T2" fmla="*/ 6 w 41"/>
                <a:gd name="T3" fmla="*/ 0 h 40"/>
                <a:gd name="T4" fmla="*/ 0 w 41"/>
                <a:gd name="T5" fmla="*/ 1 h 40"/>
                <a:gd name="T6" fmla="*/ 0 w 41"/>
                <a:gd name="T7" fmla="*/ 5 h 40"/>
                <a:gd name="T8" fmla="*/ 6 w 41"/>
                <a:gd name="T9" fmla="*/ 5 h 40"/>
                <a:gd name="T10" fmla="*/ 6 w 41"/>
                <a:gd name="T11" fmla="*/ 5 h 40"/>
                <a:gd name="T12" fmla="*/ 6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1"/>
                  </a:lnTo>
                  <a:lnTo>
                    <a:pt x="0" y="40"/>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7" name="Freeform 272"/>
            <p:cNvSpPr>
              <a:spLocks/>
            </p:cNvSpPr>
            <p:nvPr/>
          </p:nvSpPr>
          <p:spPr bwMode="auto">
            <a:xfrm>
              <a:off x="3813" y="3794"/>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8" name="Freeform 273"/>
            <p:cNvSpPr>
              <a:spLocks/>
            </p:cNvSpPr>
            <p:nvPr/>
          </p:nvSpPr>
          <p:spPr bwMode="auto">
            <a:xfrm>
              <a:off x="3834" y="379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29" name="Freeform 274"/>
            <p:cNvSpPr>
              <a:spLocks/>
            </p:cNvSpPr>
            <p:nvPr/>
          </p:nvSpPr>
          <p:spPr bwMode="auto">
            <a:xfrm>
              <a:off x="3856" y="3794"/>
              <a:ext cx="20" cy="20"/>
            </a:xfrm>
            <a:custGeom>
              <a:avLst/>
              <a:gdLst>
                <a:gd name="T0" fmla="*/ 5 w 41"/>
                <a:gd name="T1" fmla="*/ 1 h 40"/>
                <a:gd name="T2" fmla="*/ 5 w 41"/>
                <a:gd name="T3" fmla="*/ 1 h 40"/>
                <a:gd name="T4" fmla="*/ 0 w 41"/>
                <a:gd name="T5" fmla="*/ 0 h 40"/>
                <a:gd name="T6" fmla="*/ 0 w 41"/>
                <a:gd name="T7" fmla="*/ 5 h 40"/>
                <a:gd name="T8" fmla="*/ 5 w 41"/>
                <a:gd name="T9" fmla="*/ 5 h 40"/>
                <a:gd name="T10" fmla="*/ 5 w 41"/>
                <a:gd name="T11" fmla="*/ 5 h 40"/>
                <a:gd name="T12" fmla="*/ 5 w 41"/>
                <a:gd name="T13" fmla="*/ 1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1"/>
                  </a:moveTo>
                  <a:lnTo>
                    <a:pt x="41" y="1"/>
                  </a:lnTo>
                  <a:lnTo>
                    <a:pt x="0" y="0"/>
                  </a:lnTo>
                  <a:lnTo>
                    <a:pt x="0" y="39"/>
                  </a:lnTo>
                  <a:lnTo>
                    <a:pt x="41" y="40"/>
                  </a:lnTo>
                  <a:lnTo>
                    <a:pt x="4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0" name="Freeform 275"/>
            <p:cNvSpPr>
              <a:spLocks/>
            </p:cNvSpPr>
            <p:nvPr/>
          </p:nvSpPr>
          <p:spPr bwMode="auto">
            <a:xfrm>
              <a:off x="3876" y="3795"/>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1" name="Freeform 276"/>
            <p:cNvSpPr>
              <a:spLocks/>
            </p:cNvSpPr>
            <p:nvPr/>
          </p:nvSpPr>
          <p:spPr bwMode="auto">
            <a:xfrm>
              <a:off x="3899" y="3795"/>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2" name="Freeform 277"/>
            <p:cNvSpPr>
              <a:spLocks/>
            </p:cNvSpPr>
            <p:nvPr/>
          </p:nvSpPr>
          <p:spPr bwMode="auto">
            <a:xfrm>
              <a:off x="3921" y="3794"/>
              <a:ext cx="19" cy="20"/>
            </a:xfrm>
            <a:custGeom>
              <a:avLst/>
              <a:gdLst>
                <a:gd name="T0" fmla="*/ 5 w 38"/>
                <a:gd name="T1" fmla="*/ 0 h 40"/>
                <a:gd name="T2" fmla="*/ 5 w 38"/>
                <a:gd name="T3" fmla="*/ 0 h 40"/>
                <a:gd name="T4" fmla="*/ 0 w 38"/>
                <a:gd name="T5" fmla="*/ 1 h 40"/>
                <a:gd name="T6" fmla="*/ 0 w 38"/>
                <a:gd name="T7" fmla="*/ 5 h 40"/>
                <a:gd name="T8" fmla="*/ 5 w 38"/>
                <a:gd name="T9" fmla="*/ 5 h 40"/>
                <a:gd name="T10" fmla="*/ 5 w 38"/>
                <a:gd name="T11" fmla="*/ 5 h 40"/>
                <a:gd name="T12" fmla="*/ 5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38" y="0"/>
                  </a:moveTo>
                  <a:lnTo>
                    <a:pt x="38" y="0"/>
                  </a:lnTo>
                  <a:lnTo>
                    <a:pt x="0" y="1"/>
                  </a:lnTo>
                  <a:lnTo>
                    <a:pt x="0" y="40"/>
                  </a:lnTo>
                  <a:lnTo>
                    <a:pt x="38"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3" name="Freeform 278"/>
            <p:cNvSpPr>
              <a:spLocks/>
            </p:cNvSpPr>
            <p:nvPr/>
          </p:nvSpPr>
          <p:spPr bwMode="auto">
            <a:xfrm>
              <a:off x="3940" y="379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4" name="Freeform 279"/>
            <p:cNvSpPr>
              <a:spLocks/>
            </p:cNvSpPr>
            <p:nvPr/>
          </p:nvSpPr>
          <p:spPr bwMode="auto">
            <a:xfrm>
              <a:off x="3962" y="3794"/>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5" name="Freeform 280"/>
            <p:cNvSpPr>
              <a:spLocks/>
            </p:cNvSpPr>
            <p:nvPr/>
          </p:nvSpPr>
          <p:spPr bwMode="auto">
            <a:xfrm>
              <a:off x="3985" y="3794"/>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5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1" y="1"/>
                  </a:lnTo>
                  <a:lnTo>
                    <a:pt x="0" y="0"/>
                  </a:lnTo>
                  <a:lnTo>
                    <a:pt x="0" y="39"/>
                  </a:lnTo>
                  <a:lnTo>
                    <a:pt x="41" y="40"/>
                  </a:lnTo>
                  <a:lnTo>
                    <a:pt x="37" y="40"/>
                  </a:lnTo>
                  <a:lnTo>
                    <a:pt x="4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6" name="Freeform 281"/>
            <p:cNvSpPr>
              <a:spLocks/>
            </p:cNvSpPr>
            <p:nvPr/>
          </p:nvSpPr>
          <p:spPr bwMode="auto">
            <a:xfrm>
              <a:off x="4003" y="3795"/>
              <a:ext cx="25" cy="23"/>
            </a:xfrm>
            <a:custGeom>
              <a:avLst/>
              <a:gdLst>
                <a:gd name="T0" fmla="*/ 6 w 51"/>
                <a:gd name="T1" fmla="*/ 1 h 47"/>
                <a:gd name="T2" fmla="*/ 6 w 51"/>
                <a:gd name="T3" fmla="*/ 1 h 47"/>
                <a:gd name="T4" fmla="*/ 0 w 51"/>
                <a:gd name="T5" fmla="*/ 0 h 47"/>
                <a:gd name="T6" fmla="*/ 0 w 51"/>
                <a:gd name="T7" fmla="*/ 4 h 47"/>
                <a:gd name="T8" fmla="*/ 5 w 51"/>
                <a:gd name="T9" fmla="*/ 5 h 47"/>
                <a:gd name="T10" fmla="*/ 6 w 51"/>
                <a:gd name="T11" fmla="*/ 5 h 47"/>
                <a:gd name="T12" fmla="*/ 5 w 51"/>
                <a:gd name="T13" fmla="*/ 5 h 47"/>
                <a:gd name="T14" fmla="*/ 5 w 51"/>
                <a:gd name="T15" fmla="*/ 5 h 47"/>
                <a:gd name="T16" fmla="*/ 6 w 51"/>
                <a:gd name="T17" fmla="*/ 5 h 47"/>
                <a:gd name="T18" fmla="*/ 6 w 51"/>
                <a:gd name="T19" fmla="*/ 1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7"/>
                <a:gd name="T32" fmla="*/ 51 w 51"/>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7">
                  <a:moveTo>
                    <a:pt x="48" y="8"/>
                  </a:moveTo>
                  <a:lnTo>
                    <a:pt x="51" y="8"/>
                  </a:lnTo>
                  <a:lnTo>
                    <a:pt x="7" y="0"/>
                  </a:lnTo>
                  <a:lnTo>
                    <a:pt x="0" y="39"/>
                  </a:lnTo>
                  <a:lnTo>
                    <a:pt x="44" y="47"/>
                  </a:lnTo>
                  <a:lnTo>
                    <a:pt x="48" y="47"/>
                  </a:lnTo>
                  <a:lnTo>
                    <a:pt x="44" y="47"/>
                  </a:lnTo>
                  <a:lnTo>
                    <a:pt x="45" y="47"/>
                  </a:lnTo>
                  <a:lnTo>
                    <a:pt x="48" y="47"/>
                  </a:lnTo>
                  <a:lnTo>
                    <a:pt x="48"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7" name="Freeform 282"/>
            <p:cNvSpPr>
              <a:spLocks/>
            </p:cNvSpPr>
            <p:nvPr/>
          </p:nvSpPr>
          <p:spPr bwMode="auto">
            <a:xfrm>
              <a:off x="4027" y="3799"/>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8" name="Freeform 283"/>
            <p:cNvSpPr>
              <a:spLocks/>
            </p:cNvSpPr>
            <p:nvPr/>
          </p:nvSpPr>
          <p:spPr bwMode="auto">
            <a:xfrm>
              <a:off x="4048" y="3799"/>
              <a:ext cx="20"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5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39" name="Freeform 284"/>
            <p:cNvSpPr>
              <a:spLocks/>
            </p:cNvSpPr>
            <p:nvPr/>
          </p:nvSpPr>
          <p:spPr bwMode="auto">
            <a:xfrm>
              <a:off x="4068" y="3799"/>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0" name="Freeform 285"/>
            <p:cNvSpPr>
              <a:spLocks/>
            </p:cNvSpPr>
            <p:nvPr/>
          </p:nvSpPr>
          <p:spPr bwMode="auto">
            <a:xfrm>
              <a:off x="4090" y="3799"/>
              <a:ext cx="22" cy="19"/>
            </a:xfrm>
            <a:custGeom>
              <a:avLst/>
              <a:gdLst>
                <a:gd name="T0" fmla="*/ 5 w 44"/>
                <a:gd name="T1" fmla="*/ 0 h 39"/>
                <a:gd name="T2" fmla="*/ 6 w 44"/>
                <a:gd name="T3" fmla="*/ 0 h 39"/>
                <a:gd name="T4" fmla="*/ 0 w 44"/>
                <a:gd name="T5" fmla="*/ 0 h 39"/>
                <a:gd name="T6" fmla="*/ 0 w 44"/>
                <a:gd name="T7" fmla="*/ 4 h 39"/>
                <a:gd name="T8" fmla="*/ 6 w 44"/>
                <a:gd name="T9" fmla="*/ 4 h 39"/>
                <a:gd name="T10" fmla="*/ 6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9" y="0"/>
                  </a:moveTo>
                  <a:lnTo>
                    <a:pt x="42" y="0"/>
                  </a:lnTo>
                  <a:lnTo>
                    <a:pt x="0" y="0"/>
                  </a:lnTo>
                  <a:lnTo>
                    <a:pt x="0" y="39"/>
                  </a:lnTo>
                  <a:lnTo>
                    <a:pt x="42" y="39"/>
                  </a:lnTo>
                  <a:lnTo>
                    <a:pt x="44"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1" name="Freeform 286"/>
            <p:cNvSpPr>
              <a:spLocks/>
            </p:cNvSpPr>
            <p:nvPr/>
          </p:nvSpPr>
          <p:spPr bwMode="auto">
            <a:xfrm>
              <a:off x="4110" y="3796"/>
              <a:ext cx="22" cy="22"/>
            </a:xfrm>
            <a:custGeom>
              <a:avLst/>
              <a:gdLst>
                <a:gd name="T0" fmla="*/ 5 w 45"/>
                <a:gd name="T1" fmla="*/ 0 h 43"/>
                <a:gd name="T2" fmla="*/ 5 w 45"/>
                <a:gd name="T3" fmla="*/ 0 h 43"/>
                <a:gd name="T4" fmla="*/ 0 w 45"/>
                <a:gd name="T5" fmla="*/ 1 h 43"/>
                <a:gd name="T6" fmla="*/ 0 w 45"/>
                <a:gd name="T7" fmla="*/ 6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0"/>
                  </a:moveTo>
                  <a:lnTo>
                    <a:pt x="41" y="0"/>
                  </a:lnTo>
                  <a:lnTo>
                    <a:pt x="0" y="4"/>
                  </a:lnTo>
                  <a:lnTo>
                    <a:pt x="5" y="43"/>
                  </a:lnTo>
                  <a:lnTo>
                    <a:pt x="45"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2" name="Freeform 287"/>
            <p:cNvSpPr>
              <a:spLocks/>
            </p:cNvSpPr>
            <p:nvPr/>
          </p:nvSpPr>
          <p:spPr bwMode="auto">
            <a:xfrm>
              <a:off x="4131" y="3796"/>
              <a:ext cx="24" cy="20"/>
            </a:xfrm>
            <a:custGeom>
              <a:avLst/>
              <a:gdLst>
                <a:gd name="T0" fmla="*/ 6 w 47"/>
                <a:gd name="T1" fmla="*/ 0 h 39"/>
                <a:gd name="T2" fmla="*/ 6 w 47"/>
                <a:gd name="T3" fmla="*/ 0 h 39"/>
                <a:gd name="T4" fmla="*/ 0 w 47"/>
                <a:gd name="T5" fmla="*/ 0 h 39"/>
                <a:gd name="T6" fmla="*/ 0 w 47"/>
                <a:gd name="T7" fmla="*/ 5 h 39"/>
                <a:gd name="T8" fmla="*/ 6 w 47"/>
                <a:gd name="T9" fmla="*/ 5 h 39"/>
                <a:gd name="T10" fmla="*/ 6 w 47"/>
                <a:gd name="T11" fmla="*/ 5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5" y="0"/>
                  </a:lnTo>
                  <a:lnTo>
                    <a:pt x="0" y="0"/>
                  </a:lnTo>
                  <a:lnTo>
                    <a:pt x="0" y="39"/>
                  </a:lnTo>
                  <a:lnTo>
                    <a:pt x="45" y="39"/>
                  </a:lnTo>
                  <a:lnTo>
                    <a:pt x="43"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3" name="Freeform 288"/>
            <p:cNvSpPr>
              <a:spLocks/>
            </p:cNvSpPr>
            <p:nvPr/>
          </p:nvSpPr>
          <p:spPr bwMode="auto">
            <a:xfrm>
              <a:off x="4152" y="3796"/>
              <a:ext cx="23" cy="22"/>
            </a:xfrm>
            <a:custGeom>
              <a:avLst/>
              <a:gdLst>
                <a:gd name="T0" fmla="*/ 6 w 45"/>
                <a:gd name="T1" fmla="*/ 1 h 43"/>
                <a:gd name="T2" fmla="*/ 6 w 45"/>
                <a:gd name="T3" fmla="*/ 1 h 43"/>
                <a:gd name="T4" fmla="*/ 1 w 45"/>
                <a:gd name="T5" fmla="*/ 0 h 43"/>
                <a:gd name="T6" fmla="*/ 0 w 45"/>
                <a:gd name="T7" fmla="*/ 5 h 43"/>
                <a:gd name="T8" fmla="*/ 5 w 45"/>
                <a:gd name="T9" fmla="*/ 6 h 43"/>
                <a:gd name="T10" fmla="*/ 6 w 45"/>
                <a:gd name="T11" fmla="*/ 6 h 43"/>
                <a:gd name="T12" fmla="*/ 6 w 45"/>
                <a:gd name="T13" fmla="*/ 1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2" y="4"/>
                  </a:moveTo>
                  <a:lnTo>
                    <a:pt x="45" y="4"/>
                  </a:lnTo>
                  <a:lnTo>
                    <a:pt x="4" y="0"/>
                  </a:lnTo>
                  <a:lnTo>
                    <a:pt x="0" y="39"/>
                  </a:lnTo>
                  <a:lnTo>
                    <a:pt x="40" y="43"/>
                  </a:lnTo>
                  <a:lnTo>
                    <a:pt x="42"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4" name="Freeform 289"/>
            <p:cNvSpPr>
              <a:spLocks/>
            </p:cNvSpPr>
            <p:nvPr/>
          </p:nvSpPr>
          <p:spPr bwMode="auto">
            <a:xfrm>
              <a:off x="4174" y="3799"/>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5" name="Freeform 290"/>
            <p:cNvSpPr>
              <a:spLocks/>
            </p:cNvSpPr>
            <p:nvPr/>
          </p:nvSpPr>
          <p:spPr bwMode="auto">
            <a:xfrm>
              <a:off x="4196" y="3799"/>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6" name="Freeform 291"/>
            <p:cNvSpPr>
              <a:spLocks/>
            </p:cNvSpPr>
            <p:nvPr/>
          </p:nvSpPr>
          <p:spPr bwMode="auto">
            <a:xfrm>
              <a:off x="4217" y="379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7" name="Freeform 292"/>
            <p:cNvSpPr>
              <a:spLocks/>
            </p:cNvSpPr>
            <p:nvPr/>
          </p:nvSpPr>
          <p:spPr bwMode="auto">
            <a:xfrm>
              <a:off x="4237" y="3799"/>
              <a:ext cx="24" cy="19"/>
            </a:xfrm>
            <a:custGeom>
              <a:avLst/>
              <a:gdLst>
                <a:gd name="T0" fmla="*/ 6 w 47"/>
                <a:gd name="T1" fmla="*/ 0 h 39"/>
                <a:gd name="T2" fmla="*/ 6 w 47"/>
                <a:gd name="T3" fmla="*/ 0 h 39"/>
                <a:gd name="T4" fmla="*/ 0 w 47"/>
                <a:gd name="T5" fmla="*/ 0 h 39"/>
                <a:gd name="T6" fmla="*/ 0 w 47"/>
                <a:gd name="T7" fmla="*/ 4 h 39"/>
                <a:gd name="T8" fmla="*/ 6 w 47"/>
                <a:gd name="T9" fmla="*/ 4 h 39"/>
                <a:gd name="T10" fmla="*/ 6 w 47"/>
                <a:gd name="T11" fmla="*/ 4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7" y="0"/>
                  </a:lnTo>
                  <a:lnTo>
                    <a:pt x="0" y="0"/>
                  </a:lnTo>
                  <a:lnTo>
                    <a:pt x="0"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8" name="Freeform 293"/>
            <p:cNvSpPr>
              <a:spLocks/>
            </p:cNvSpPr>
            <p:nvPr/>
          </p:nvSpPr>
          <p:spPr bwMode="auto">
            <a:xfrm>
              <a:off x="4261" y="379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49" name="Freeform 294"/>
            <p:cNvSpPr>
              <a:spLocks/>
            </p:cNvSpPr>
            <p:nvPr/>
          </p:nvSpPr>
          <p:spPr bwMode="auto">
            <a:xfrm>
              <a:off x="4282" y="379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0" name="Freeform 295"/>
            <p:cNvSpPr>
              <a:spLocks/>
            </p:cNvSpPr>
            <p:nvPr/>
          </p:nvSpPr>
          <p:spPr bwMode="auto">
            <a:xfrm>
              <a:off x="4303" y="3799"/>
              <a:ext cx="20" cy="19"/>
            </a:xfrm>
            <a:custGeom>
              <a:avLst/>
              <a:gdLst>
                <a:gd name="T0" fmla="*/ 5 w 39"/>
                <a:gd name="T1" fmla="*/ 0 h 39"/>
                <a:gd name="T2" fmla="*/ 5 w 39"/>
                <a:gd name="T3" fmla="*/ 0 h 39"/>
                <a:gd name="T4" fmla="*/ 0 w 39"/>
                <a:gd name="T5" fmla="*/ 0 h 39"/>
                <a:gd name="T6" fmla="*/ 0 w 39"/>
                <a:gd name="T7" fmla="*/ 4 h 39"/>
                <a:gd name="T8" fmla="*/ 5 w 39"/>
                <a:gd name="T9" fmla="*/ 4 h 39"/>
                <a:gd name="T10" fmla="*/ 5 w 39"/>
                <a:gd name="T11" fmla="*/ 4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1" name="Freeform 296"/>
            <p:cNvSpPr>
              <a:spLocks/>
            </p:cNvSpPr>
            <p:nvPr/>
          </p:nvSpPr>
          <p:spPr bwMode="auto">
            <a:xfrm>
              <a:off x="4323" y="3799"/>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2" name="Freeform 297"/>
            <p:cNvSpPr>
              <a:spLocks/>
            </p:cNvSpPr>
            <p:nvPr/>
          </p:nvSpPr>
          <p:spPr bwMode="auto">
            <a:xfrm>
              <a:off x="4344" y="3799"/>
              <a:ext cx="22" cy="19"/>
            </a:xfrm>
            <a:custGeom>
              <a:avLst/>
              <a:gdLst>
                <a:gd name="T0" fmla="*/ 5 w 44"/>
                <a:gd name="T1" fmla="*/ 0 h 39"/>
                <a:gd name="T2" fmla="*/ 6 w 44"/>
                <a:gd name="T3" fmla="*/ 0 h 39"/>
                <a:gd name="T4" fmla="*/ 0 w 44"/>
                <a:gd name="T5" fmla="*/ 0 h 39"/>
                <a:gd name="T6" fmla="*/ 0 w 44"/>
                <a:gd name="T7" fmla="*/ 4 h 39"/>
                <a:gd name="T8" fmla="*/ 6 w 44"/>
                <a:gd name="T9" fmla="*/ 4 h 39"/>
                <a:gd name="T10" fmla="*/ 6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0" y="0"/>
                  </a:moveTo>
                  <a:lnTo>
                    <a:pt x="42" y="0"/>
                  </a:lnTo>
                  <a:lnTo>
                    <a:pt x="0" y="0"/>
                  </a:lnTo>
                  <a:lnTo>
                    <a:pt x="0" y="39"/>
                  </a:lnTo>
                  <a:lnTo>
                    <a:pt x="42" y="39"/>
                  </a:lnTo>
                  <a:lnTo>
                    <a:pt x="44"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3" name="Freeform 298"/>
            <p:cNvSpPr>
              <a:spLocks/>
            </p:cNvSpPr>
            <p:nvPr/>
          </p:nvSpPr>
          <p:spPr bwMode="auto">
            <a:xfrm>
              <a:off x="4364" y="3796"/>
              <a:ext cx="25" cy="22"/>
            </a:xfrm>
            <a:custGeom>
              <a:avLst/>
              <a:gdLst>
                <a:gd name="T0" fmla="*/ 6 w 49"/>
                <a:gd name="T1" fmla="*/ 0 h 43"/>
                <a:gd name="T2" fmla="*/ 6 w 49"/>
                <a:gd name="T3" fmla="*/ 0 h 43"/>
                <a:gd name="T4" fmla="*/ 0 w 49"/>
                <a:gd name="T5" fmla="*/ 1 h 43"/>
                <a:gd name="T6" fmla="*/ 1 w 49"/>
                <a:gd name="T7" fmla="*/ 6 h 43"/>
                <a:gd name="T8" fmla="*/ 7 w 49"/>
                <a:gd name="T9" fmla="*/ 5 h 43"/>
                <a:gd name="T10" fmla="*/ 6 w 49"/>
                <a:gd name="T11" fmla="*/ 5 h 43"/>
                <a:gd name="T12" fmla="*/ 6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7" y="0"/>
                  </a:moveTo>
                  <a:lnTo>
                    <a:pt x="45" y="0"/>
                  </a:lnTo>
                  <a:lnTo>
                    <a:pt x="0" y="4"/>
                  </a:lnTo>
                  <a:lnTo>
                    <a:pt x="4" y="43"/>
                  </a:lnTo>
                  <a:lnTo>
                    <a:pt x="49"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4" name="Freeform 299"/>
            <p:cNvSpPr>
              <a:spLocks/>
            </p:cNvSpPr>
            <p:nvPr/>
          </p:nvSpPr>
          <p:spPr bwMode="auto">
            <a:xfrm>
              <a:off x="4387" y="3796"/>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5" name="Freeform 300"/>
            <p:cNvSpPr>
              <a:spLocks/>
            </p:cNvSpPr>
            <p:nvPr/>
          </p:nvSpPr>
          <p:spPr bwMode="auto">
            <a:xfrm>
              <a:off x="4408" y="3796"/>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6" name="Freeform 301"/>
            <p:cNvSpPr>
              <a:spLocks/>
            </p:cNvSpPr>
            <p:nvPr/>
          </p:nvSpPr>
          <p:spPr bwMode="auto">
            <a:xfrm>
              <a:off x="4430" y="3796"/>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2"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7" name="Freeform 302"/>
            <p:cNvSpPr>
              <a:spLocks/>
            </p:cNvSpPr>
            <p:nvPr/>
          </p:nvSpPr>
          <p:spPr bwMode="auto">
            <a:xfrm>
              <a:off x="4451" y="3796"/>
              <a:ext cx="23" cy="22"/>
            </a:xfrm>
            <a:custGeom>
              <a:avLst/>
              <a:gdLst>
                <a:gd name="T0" fmla="*/ 6 w 46"/>
                <a:gd name="T1" fmla="*/ 1 h 43"/>
                <a:gd name="T2" fmla="*/ 6 w 46"/>
                <a:gd name="T3" fmla="*/ 1 h 43"/>
                <a:gd name="T4" fmla="*/ 1 w 46"/>
                <a:gd name="T5" fmla="*/ 0 h 43"/>
                <a:gd name="T6" fmla="*/ 0 w 46"/>
                <a:gd name="T7" fmla="*/ 5 h 43"/>
                <a:gd name="T8" fmla="*/ 6 w 46"/>
                <a:gd name="T9" fmla="*/ 6 h 43"/>
                <a:gd name="T10" fmla="*/ 6 w 46"/>
                <a:gd name="T11" fmla="*/ 6 h 43"/>
                <a:gd name="T12" fmla="*/ 6 w 46"/>
                <a:gd name="T13" fmla="*/ 1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3" y="4"/>
                  </a:moveTo>
                  <a:lnTo>
                    <a:pt x="46" y="4"/>
                  </a:lnTo>
                  <a:lnTo>
                    <a:pt x="4" y="0"/>
                  </a:lnTo>
                  <a:lnTo>
                    <a:pt x="0" y="39"/>
                  </a:lnTo>
                  <a:lnTo>
                    <a:pt x="41"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8" name="Freeform 303"/>
            <p:cNvSpPr>
              <a:spLocks/>
            </p:cNvSpPr>
            <p:nvPr/>
          </p:nvSpPr>
          <p:spPr bwMode="auto">
            <a:xfrm>
              <a:off x="4473" y="3799"/>
              <a:ext cx="19" cy="19"/>
            </a:xfrm>
            <a:custGeom>
              <a:avLst/>
              <a:gdLst>
                <a:gd name="T0" fmla="*/ 4 w 40"/>
                <a:gd name="T1" fmla="*/ 0 h 39"/>
                <a:gd name="T2" fmla="*/ 4 w 40"/>
                <a:gd name="T3" fmla="*/ 0 h 39"/>
                <a:gd name="T4" fmla="*/ 0 w 40"/>
                <a:gd name="T5" fmla="*/ 0 h 39"/>
                <a:gd name="T6" fmla="*/ 0 w 40"/>
                <a:gd name="T7" fmla="*/ 4 h 39"/>
                <a:gd name="T8" fmla="*/ 4 w 40"/>
                <a:gd name="T9" fmla="*/ 4 h 39"/>
                <a:gd name="T10" fmla="*/ 4 w 40"/>
                <a:gd name="T11" fmla="*/ 4 h 39"/>
                <a:gd name="T12" fmla="*/ 4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59" name="Freeform 304"/>
            <p:cNvSpPr>
              <a:spLocks/>
            </p:cNvSpPr>
            <p:nvPr/>
          </p:nvSpPr>
          <p:spPr bwMode="auto">
            <a:xfrm>
              <a:off x="4492" y="3799"/>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0" name="Freeform 305"/>
            <p:cNvSpPr>
              <a:spLocks/>
            </p:cNvSpPr>
            <p:nvPr/>
          </p:nvSpPr>
          <p:spPr bwMode="auto">
            <a:xfrm>
              <a:off x="4515" y="3799"/>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1" name="Freeform 306"/>
            <p:cNvSpPr>
              <a:spLocks/>
            </p:cNvSpPr>
            <p:nvPr/>
          </p:nvSpPr>
          <p:spPr bwMode="auto">
            <a:xfrm>
              <a:off x="4536" y="3799"/>
              <a:ext cx="23" cy="19"/>
            </a:xfrm>
            <a:custGeom>
              <a:avLst/>
              <a:gdLst>
                <a:gd name="T0" fmla="*/ 5 w 45"/>
                <a:gd name="T1" fmla="*/ 0 h 39"/>
                <a:gd name="T2" fmla="*/ 6 w 45"/>
                <a:gd name="T3" fmla="*/ 0 h 39"/>
                <a:gd name="T4" fmla="*/ 0 w 45"/>
                <a:gd name="T5" fmla="*/ 0 h 39"/>
                <a:gd name="T6" fmla="*/ 0 w 45"/>
                <a:gd name="T7" fmla="*/ 4 h 39"/>
                <a:gd name="T8" fmla="*/ 6 w 45"/>
                <a:gd name="T9" fmla="*/ 4 h 39"/>
                <a:gd name="T10" fmla="*/ 6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0" y="0"/>
                  </a:moveTo>
                  <a:lnTo>
                    <a:pt x="43" y="0"/>
                  </a:lnTo>
                  <a:lnTo>
                    <a:pt x="0" y="0"/>
                  </a:lnTo>
                  <a:lnTo>
                    <a:pt x="0" y="39"/>
                  </a:lnTo>
                  <a:lnTo>
                    <a:pt x="43" y="39"/>
                  </a:lnTo>
                  <a:lnTo>
                    <a:pt x="45"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2" name="Freeform 307"/>
            <p:cNvSpPr>
              <a:spLocks/>
            </p:cNvSpPr>
            <p:nvPr/>
          </p:nvSpPr>
          <p:spPr bwMode="auto">
            <a:xfrm>
              <a:off x="4556" y="3796"/>
              <a:ext cx="23" cy="22"/>
            </a:xfrm>
            <a:custGeom>
              <a:avLst/>
              <a:gdLst>
                <a:gd name="T0" fmla="*/ 5 w 47"/>
                <a:gd name="T1" fmla="*/ 0 h 43"/>
                <a:gd name="T2" fmla="*/ 5 w 47"/>
                <a:gd name="T3" fmla="*/ 0 h 43"/>
                <a:gd name="T4" fmla="*/ 0 w 47"/>
                <a:gd name="T5" fmla="*/ 1 h 43"/>
                <a:gd name="T6" fmla="*/ 0 w 47"/>
                <a:gd name="T7" fmla="*/ 6 h 43"/>
                <a:gd name="T8" fmla="*/ 5 w 47"/>
                <a:gd name="T9" fmla="*/ 5 h 43"/>
                <a:gd name="T10" fmla="*/ 5 w 47"/>
                <a:gd name="T11" fmla="*/ 5 h 43"/>
                <a:gd name="T12" fmla="*/ 5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3" y="0"/>
                  </a:moveTo>
                  <a:lnTo>
                    <a:pt x="42" y="0"/>
                  </a:lnTo>
                  <a:lnTo>
                    <a:pt x="0" y="4"/>
                  </a:lnTo>
                  <a:lnTo>
                    <a:pt x="5" y="43"/>
                  </a:lnTo>
                  <a:lnTo>
                    <a:pt x="47" y="39"/>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3" name="Freeform 308"/>
            <p:cNvSpPr>
              <a:spLocks/>
            </p:cNvSpPr>
            <p:nvPr/>
          </p:nvSpPr>
          <p:spPr bwMode="auto">
            <a:xfrm>
              <a:off x="4578" y="3795"/>
              <a:ext cx="22" cy="21"/>
            </a:xfrm>
            <a:custGeom>
              <a:avLst/>
              <a:gdLst>
                <a:gd name="T0" fmla="*/ 5 w 45"/>
                <a:gd name="T1" fmla="*/ 0 h 43"/>
                <a:gd name="T2" fmla="*/ 5 w 45"/>
                <a:gd name="T3" fmla="*/ 0 h 43"/>
                <a:gd name="T4" fmla="*/ 0 w 45"/>
                <a:gd name="T5" fmla="*/ 0 h 43"/>
                <a:gd name="T6" fmla="*/ 0 w 45"/>
                <a:gd name="T7" fmla="*/ 5 h 43"/>
                <a:gd name="T8" fmla="*/ 5 w 45"/>
                <a:gd name="T9" fmla="*/ 4 h 43"/>
                <a:gd name="T10" fmla="*/ 5 w 45"/>
                <a:gd name="T11" fmla="*/ 4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0"/>
                  </a:moveTo>
                  <a:lnTo>
                    <a:pt x="43" y="0"/>
                  </a:lnTo>
                  <a:lnTo>
                    <a:pt x="0" y="4"/>
                  </a:lnTo>
                  <a:lnTo>
                    <a:pt x="2" y="43"/>
                  </a:lnTo>
                  <a:lnTo>
                    <a:pt x="45"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4" name="Freeform 309"/>
            <p:cNvSpPr>
              <a:spLocks/>
            </p:cNvSpPr>
            <p:nvPr/>
          </p:nvSpPr>
          <p:spPr bwMode="auto">
            <a:xfrm>
              <a:off x="4599" y="3795"/>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5" name="Freeform 310"/>
            <p:cNvSpPr>
              <a:spLocks/>
            </p:cNvSpPr>
            <p:nvPr/>
          </p:nvSpPr>
          <p:spPr bwMode="auto">
            <a:xfrm>
              <a:off x="4620" y="3794"/>
              <a:ext cx="23" cy="20"/>
            </a:xfrm>
            <a:custGeom>
              <a:avLst/>
              <a:gdLst>
                <a:gd name="T0" fmla="*/ 6 w 46"/>
                <a:gd name="T1" fmla="*/ 0 h 40"/>
                <a:gd name="T2" fmla="*/ 6 w 46"/>
                <a:gd name="T3" fmla="*/ 0 h 40"/>
                <a:gd name="T4" fmla="*/ 0 w 46"/>
                <a:gd name="T5" fmla="*/ 1 h 40"/>
                <a:gd name="T6" fmla="*/ 0 w 46"/>
                <a:gd name="T7" fmla="*/ 5 h 40"/>
                <a:gd name="T8" fmla="*/ 6 w 46"/>
                <a:gd name="T9" fmla="*/ 5 h 40"/>
                <a:gd name="T10" fmla="*/ 6 w 46"/>
                <a:gd name="T11" fmla="*/ 5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0"/>
                  </a:moveTo>
                  <a:lnTo>
                    <a:pt x="46" y="0"/>
                  </a:lnTo>
                  <a:lnTo>
                    <a:pt x="0" y="1"/>
                  </a:lnTo>
                  <a:lnTo>
                    <a:pt x="0" y="40"/>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6" name="Freeform 311"/>
            <p:cNvSpPr>
              <a:spLocks/>
            </p:cNvSpPr>
            <p:nvPr/>
          </p:nvSpPr>
          <p:spPr bwMode="auto">
            <a:xfrm>
              <a:off x="4643" y="3794"/>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7" name="Freeform 312"/>
            <p:cNvSpPr>
              <a:spLocks/>
            </p:cNvSpPr>
            <p:nvPr/>
          </p:nvSpPr>
          <p:spPr bwMode="auto">
            <a:xfrm>
              <a:off x="4663" y="3794"/>
              <a:ext cx="21" cy="20"/>
            </a:xfrm>
            <a:custGeom>
              <a:avLst/>
              <a:gdLst>
                <a:gd name="T0" fmla="*/ 6 w 40"/>
                <a:gd name="T1" fmla="*/ 0 h 39"/>
                <a:gd name="T2" fmla="*/ 6 w 40"/>
                <a:gd name="T3" fmla="*/ 0 h 39"/>
                <a:gd name="T4" fmla="*/ 0 w 40"/>
                <a:gd name="T5" fmla="*/ 0 h 39"/>
                <a:gd name="T6" fmla="*/ 0 w 40"/>
                <a:gd name="T7" fmla="*/ 5 h 39"/>
                <a:gd name="T8" fmla="*/ 6 w 40"/>
                <a:gd name="T9" fmla="*/ 5 h 39"/>
                <a:gd name="T10" fmla="*/ 6 w 40"/>
                <a:gd name="T11" fmla="*/ 5 h 39"/>
                <a:gd name="T12" fmla="*/ 6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8" name="Freeform 313"/>
            <p:cNvSpPr>
              <a:spLocks/>
            </p:cNvSpPr>
            <p:nvPr/>
          </p:nvSpPr>
          <p:spPr bwMode="auto">
            <a:xfrm>
              <a:off x="4684" y="3794"/>
              <a:ext cx="22" cy="20"/>
            </a:xfrm>
            <a:custGeom>
              <a:avLst/>
              <a:gdLst>
                <a:gd name="T0" fmla="*/ 5 w 45"/>
                <a:gd name="T1" fmla="*/ 1 h 40"/>
                <a:gd name="T2" fmla="*/ 5 w 45"/>
                <a:gd name="T3" fmla="*/ 1 h 40"/>
                <a:gd name="T4" fmla="*/ 0 w 45"/>
                <a:gd name="T5" fmla="*/ 0 h 40"/>
                <a:gd name="T6" fmla="*/ 0 w 45"/>
                <a:gd name="T7" fmla="*/ 5 h 40"/>
                <a:gd name="T8" fmla="*/ 5 w 45"/>
                <a:gd name="T9" fmla="*/ 5 h 40"/>
                <a:gd name="T10" fmla="*/ 5 w 45"/>
                <a:gd name="T11" fmla="*/ 5 h 40"/>
                <a:gd name="T12" fmla="*/ 5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4" y="1"/>
                  </a:lnTo>
                  <a:lnTo>
                    <a:pt x="0" y="0"/>
                  </a:lnTo>
                  <a:lnTo>
                    <a:pt x="0" y="39"/>
                  </a:lnTo>
                  <a:lnTo>
                    <a:pt x="44" y="40"/>
                  </a:lnTo>
                  <a:lnTo>
                    <a:pt x="43" y="4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69" name="Freeform 314"/>
            <p:cNvSpPr>
              <a:spLocks/>
            </p:cNvSpPr>
            <p:nvPr/>
          </p:nvSpPr>
          <p:spPr bwMode="auto">
            <a:xfrm>
              <a:off x="4705" y="3795"/>
              <a:ext cx="24" cy="21"/>
            </a:xfrm>
            <a:custGeom>
              <a:avLst/>
              <a:gdLst>
                <a:gd name="T0" fmla="*/ 6 w 48"/>
                <a:gd name="T1" fmla="*/ 0 h 43"/>
                <a:gd name="T2" fmla="*/ 6 w 48"/>
                <a:gd name="T3" fmla="*/ 0 h 43"/>
                <a:gd name="T4" fmla="*/ 1 w 48"/>
                <a:gd name="T5" fmla="*/ 0 h 43"/>
                <a:gd name="T6" fmla="*/ 0 w 48"/>
                <a:gd name="T7" fmla="*/ 4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8" y="4"/>
                  </a:moveTo>
                  <a:lnTo>
                    <a:pt x="47" y="4"/>
                  </a:lnTo>
                  <a:lnTo>
                    <a:pt x="2" y="0"/>
                  </a:lnTo>
                  <a:lnTo>
                    <a:pt x="0" y="39"/>
                  </a:lnTo>
                  <a:lnTo>
                    <a:pt x="45" y="43"/>
                  </a:lnTo>
                  <a:lnTo>
                    <a:pt x="44"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0" name="Freeform 315"/>
            <p:cNvSpPr>
              <a:spLocks/>
            </p:cNvSpPr>
            <p:nvPr/>
          </p:nvSpPr>
          <p:spPr bwMode="auto">
            <a:xfrm>
              <a:off x="4727" y="3796"/>
              <a:ext cx="22" cy="22"/>
            </a:xfrm>
            <a:custGeom>
              <a:avLst/>
              <a:gdLst>
                <a:gd name="T0" fmla="*/ 6 w 43"/>
                <a:gd name="T1" fmla="*/ 1 h 43"/>
                <a:gd name="T2" fmla="*/ 6 w 43"/>
                <a:gd name="T3" fmla="*/ 1 h 43"/>
                <a:gd name="T4" fmla="*/ 1 w 43"/>
                <a:gd name="T5" fmla="*/ 0 h 43"/>
                <a:gd name="T6" fmla="*/ 0 w 43"/>
                <a:gd name="T7" fmla="*/ 5 h 43"/>
                <a:gd name="T8" fmla="*/ 5 w 43"/>
                <a:gd name="T9" fmla="*/ 6 h 43"/>
                <a:gd name="T10" fmla="*/ 6 w 43"/>
                <a:gd name="T11" fmla="*/ 6 h 43"/>
                <a:gd name="T12" fmla="*/ 6 w 43"/>
                <a:gd name="T13" fmla="*/ 1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1" y="4"/>
                  </a:moveTo>
                  <a:lnTo>
                    <a:pt x="43" y="4"/>
                  </a:lnTo>
                  <a:lnTo>
                    <a:pt x="4" y="0"/>
                  </a:lnTo>
                  <a:lnTo>
                    <a:pt x="0" y="39"/>
                  </a:lnTo>
                  <a:lnTo>
                    <a:pt x="39" y="43"/>
                  </a:lnTo>
                  <a:lnTo>
                    <a:pt x="41" y="43"/>
                  </a:lnTo>
                  <a:lnTo>
                    <a:pt x="41"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1" name="Freeform 316"/>
            <p:cNvSpPr>
              <a:spLocks/>
            </p:cNvSpPr>
            <p:nvPr/>
          </p:nvSpPr>
          <p:spPr bwMode="auto">
            <a:xfrm>
              <a:off x="4748" y="3799"/>
              <a:ext cx="21" cy="19"/>
            </a:xfrm>
            <a:custGeom>
              <a:avLst/>
              <a:gdLst>
                <a:gd name="T0" fmla="*/ 5 w 44"/>
                <a:gd name="T1" fmla="*/ 0 h 39"/>
                <a:gd name="T2" fmla="*/ 5 w 44"/>
                <a:gd name="T3" fmla="*/ 0 h 39"/>
                <a:gd name="T4" fmla="*/ 0 w 44"/>
                <a:gd name="T5" fmla="*/ 0 h 39"/>
                <a:gd name="T6" fmla="*/ 0 w 44"/>
                <a:gd name="T7" fmla="*/ 4 h 39"/>
                <a:gd name="T8" fmla="*/ 5 w 44"/>
                <a:gd name="T9" fmla="*/ 4 h 39"/>
                <a:gd name="T10" fmla="*/ 5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2" name="Freeform 317"/>
            <p:cNvSpPr>
              <a:spLocks/>
            </p:cNvSpPr>
            <p:nvPr/>
          </p:nvSpPr>
          <p:spPr bwMode="auto">
            <a:xfrm>
              <a:off x="4769" y="3799"/>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3" name="Freeform 318"/>
            <p:cNvSpPr>
              <a:spLocks/>
            </p:cNvSpPr>
            <p:nvPr/>
          </p:nvSpPr>
          <p:spPr bwMode="auto">
            <a:xfrm>
              <a:off x="4792" y="3799"/>
              <a:ext cx="19" cy="19"/>
            </a:xfrm>
            <a:custGeom>
              <a:avLst/>
              <a:gdLst>
                <a:gd name="T0" fmla="*/ 4 w 39"/>
                <a:gd name="T1" fmla="*/ 0 h 39"/>
                <a:gd name="T2" fmla="*/ 4 w 39"/>
                <a:gd name="T3" fmla="*/ 0 h 39"/>
                <a:gd name="T4" fmla="*/ 0 w 39"/>
                <a:gd name="T5" fmla="*/ 0 h 39"/>
                <a:gd name="T6" fmla="*/ 0 w 39"/>
                <a:gd name="T7" fmla="*/ 4 h 39"/>
                <a:gd name="T8" fmla="*/ 4 w 39"/>
                <a:gd name="T9" fmla="*/ 4 h 39"/>
                <a:gd name="T10" fmla="*/ 4 w 39"/>
                <a:gd name="T11" fmla="*/ 4 h 39"/>
                <a:gd name="T12" fmla="*/ 4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4" name="Freeform 319"/>
            <p:cNvSpPr>
              <a:spLocks/>
            </p:cNvSpPr>
            <p:nvPr/>
          </p:nvSpPr>
          <p:spPr bwMode="auto">
            <a:xfrm>
              <a:off x="4811" y="3799"/>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5" name="Freeform 320"/>
            <p:cNvSpPr>
              <a:spLocks/>
            </p:cNvSpPr>
            <p:nvPr/>
          </p:nvSpPr>
          <p:spPr bwMode="auto">
            <a:xfrm>
              <a:off x="4833" y="3799"/>
              <a:ext cx="22" cy="19"/>
            </a:xfrm>
            <a:custGeom>
              <a:avLst/>
              <a:gdLst>
                <a:gd name="T0" fmla="*/ 5 w 43"/>
                <a:gd name="T1" fmla="*/ 0 h 39"/>
                <a:gd name="T2" fmla="*/ 6 w 43"/>
                <a:gd name="T3" fmla="*/ 0 h 39"/>
                <a:gd name="T4" fmla="*/ 0 w 43"/>
                <a:gd name="T5" fmla="*/ 0 h 39"/>
                <a:gd name="T6" fmla="*/ 0 w 43"/>
                <a:gd name="T7" fmla="*/ 4 h 39"/>
                <a:gd name="T8" fmla="*/ 6 w 43"/>
                <a:gd name="T9" fmla="*/ 4 h 39"/>
                <a:gd name="T10" fmla="*/ 6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39" y="0"/>
                  </a:moveTo>
                  <a:lnTo>
                    <a:pt x="41" y="0"/>
                  </a:lnTo>
                  <a:lnTo>
                    <a:pt x="0" y="0"/>
                  </a:lnTo>
                  <a:lnTo>
                    <a:pt x="0" y="39"/>
                  </a:lnTo>
                  <a:lnTo>
                    <a:pt x="41" y="39"/>
                  </a:lnTo>
                  <a:lnTo>
                    <a:pt x="43"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6" name="Freeform 321"/>
            <p:cNvSpPr>
              <a:spLocks/>
            </p:cNvSpPr>
            <p:nvPr/>
          </p:nvSpPr>
          <p:spPr bwMode="auto">
            <a:xfrm>
              <a:off x="4852" y="3796"/>
              <a:ext cx="25" cy="22"/>
            </a:xfrm>
            <a:custGeom>
              <a:avLst/>
              <a:gdLst>
                <a:gd name="T0" fmla="*/ 6 w 49"/>
                <a:gd name="T1" fmla="*/ 0 h 43"/>
                <a:gd name="T2" fmla="*/ 6 w 49"/>
                <a:gd name="T3" fmla="*/ 0 h 43"/>
                <a:gd name="T4" fmla="*/ 0 w 49"/>
                <a:gd name="T5" fmla="*/ 1 h 43"/>
                <a:gd name="T6" fmla="*/ 1 w 49"/>
                <a:gd name="T7" fmla="*/ 6 h 43"/>
                <a:gd name="T8" fmla="*/ 7 w 49"/>
                <a:gd name="T9" fmla="*/ 5 h 43"/>
                <a:gd name="T10" fmla="*/ 6 w 49"/>
                <a:gd name="T11" fmla="*/ 5 h 43"/>
                <a:gd name="T12" fmla="*/ 6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6" y="0"/>
                  </a:moveTo>
                  <a:lnTo>
                    <a:pt x="45" y="0"/>
                  </a:lnTo>
                  <a:lnTo>
                    <a:pt x="0" y="4"/>
                  </a:lnTo>
                  <a:lnTo>
                    <a:pt x="4" y="43"/>
                  </a:lnTo>
                  <a:lnTo>
                    <a:pt x="49" y="39"/>
                  </a:lnTo>
                  <a:lnTo>
                    <a:pt x="48"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7" name="Freeform 322"/>
            <p:cNvSpPr>
              <a:spLocks/>
            </p:cNvSpPr>
            <p:nvPr/>
          </p:nvSpPr>
          <p:spPr bwMode="auto">
            <a:xfrm>
              <a:off x="4875" y="3795"/>
              <a:ext cx="25" cy="21"/>
            </a:xfrm>
            <a:custGeom>
              <a:avLst/>
              <a:gdLst>
                <a:gd name="T0" fmla="*/ 7 w 48"/>
                <a:gd name="T1" fmla="*/ 0 h 43"/>
                <a:gd name="T2" fmla="*/ 7 w 48"/>
                <a:gd name="T3" fmla="*/ 0 h 43"/>
                <a:gd name="T4" fmla="*/ 0 w 48"/>
                <a:gd name="T5" fmla="*/ 0 h 43"/>
                <a:gd name="T6" fmla="*/ 1 w 48"/>
                <a:gd name="T7" fmla="*/ 5 h 43"/>
                <a:gd name="T8" fmla="*/ 7 w 48"/>
                <a:gd name="T9" fmla="*/ 4 h 43"/>
                <a:gd name="T10" fmla="*/ 7 w 48"/>
                <a:gd name="T11" fmla="*/ 4 h 43"/>
                <a:gd name="T12" fmla="*/ 7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7" y="0"/>
                  </a:moveTo>
                  <a:lnTo>
                    <a:pt x="46" y="0"/>
                  </a:lnTo>
                  <a:lnTo>
                    <a:pt x="0" y="4"/>
                  </a:lnTo>
                  <a:lnTo>
                    <a:pt x="2" y="43"/>
                  </a:lnTo>
                  <a:lnTo>
                    <a:pt x="48"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8" name="Freeform 323"/>
            <p:cNvSpPr>
              <a:spLocks/>
            </p:cNvSpPr>
            <p:nvPr/>
          </p:nvSpPr>
          <p:spPr bwMode="auto">
            <a:xfrm>
              <a:off x="4899" y="3795"/>
              <a:ext cx="20" cy="19"/>
            </a:xfrm>
            <a:custGeom>
              <a:avLst/>
              <a:gdLst>
                <a:gd name="T0" fmla="*/ 5 w 39"/>
                <a:gd name="T1" fmla="*/ 0 h 39"/>
                <a:gd name="T2" fmla="*/ 5 w 39"/>
                <a:gd name="T3" fmla="*/ 0 h 39"/>
                <a:gd name="T4" fmla="*/ 0 w 39"/>
                <a:gd name="T5" fmla="*/ 0 h 39"/>
                <a:gd name="T6" fmla="*/ 0 w 39"/>
                <a:gd name="T7" fmla="*/ 4 h 39"/>
                <a:gd name="T8" fmla="*/ 5 w 39"/>
                <a:gd name="T9" fmla="*/ 4 h 39"/>
                <a:gd name="T10" fmla="*/ 5 w 39"/>
                <a:gd name="T11" fmla="*/ 4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79" name="Freeform 324"/>
            <p:cNvSpPr>
              <a:spLocks/>
            </p:cNvSpPr>
            <p:nvPr/>
          </p:nvSpPr>
          <p:spPr bwMode="auto">
            <a:xfrm>
              <a:off x="4919" y="3795"/>
              <a:ext cx="20"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5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0" name="Freeform 325"/>
            <p:cNvSpPr>
              <a:spLocks/>
            </p:cNvSpPr>
            <p:nvPr/>
          </p:nvSpPr>
          <p:spPr bwMode="auto">
            <a:xfrm>
              <a:off x="4939" y="3795"/>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1" name="Freeform 326"/>
            <p:cNvSpPr>
              <a:spLocks/>
            </p:cNvSpPr>
            <p:nvPr/>
          </p:nvSpPr>
          <p:spPr bwMode="auto">
            <a:xfrm>
              <a:off x="4961" y="3795"/>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2" name="Freeform 327"/>
            <p:cNvSpPr>
              <a:spLocks/>
            </p:cNvSpPr>
            <p:nvPr/>
          </p:nvSpPr>
          <p:spPr bwMode="auto">
            <a:xfrm>
              <a:off x="4981" y="3795"/>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4"/>
                  </a:moveTo>
                  <a:lnTo>
                    <a:pt x="46" y="4"/>
                  </a:lnTo>
                  <a:lnTo>
                    <a:pt x="2" y="0"/>
                  </a:lnTo>
                  <a:lnTo>
                    <a:pt x="0" y="39"/>
                  </a:lnTo>
                  <a:lnTo>
                    <a:pt x="44" y="43"/>
                  </a:lnTo>
                  <a:lnTo>
                    <a:pt x="45" y="43"/>
                  </a:lnTo>
                  <a:lnTo>
                    <a:pt x="45"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3" name="Freeform 328"/>
            <p:cNvSpPr>
              <a:spLocks/>
            </p:cNvSpPr>
            <p:nvPr/>
          </p:nvSpPr>
          <p:spPr bwMode="auto">
            <a:xfrm>
              <a:off x="5003" y="3796"/>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4" name="Freeform 329"/>
            <p:cNvSpPr>
              <a:spLocks/>
            </p:cNvSpPr>
            <p:nvPr/>
          </p:nvSpPr>
          <p:spPr bwMode="auto">
            <a:xfrm>
              <a:off x="5026" y="3796"/>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5" name="Freeform 330"/>
            <p:cNvSpPr>
              <a:spLocks/>
            </p:cNvSpPr>
            <p:nvPr/>
          </p:nvSpPr>
          <p:spPr bwMode="auto">
            <a:xfrm>
              <a:off x="5046" y="3796"/>
              <a:ext cx="21"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6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39" y="0"/>
                  </a:moveTo>
                  <a:lnTo>
                    <a:pt x="40" y="0"/>
                  </a:lnTo>
                  <a:lnTo>
                    <a:pt x="0" y="0"/>
                  </a:lnTo>
                  <a:lnTo>
                    <a:pt x="0" y="39"/>
                  </a:lnTo>
                  <a:lnTo>
                    <a:pt x="40" y="39"/>
                  </a:lnTo>
                  <a:lnTo>
                    <a:pt x="41"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6" name="Freeform 331"/>
            <p:cNvSpPr>
              <a:spLocks/>
            </p:cNvSpPr>
            <p:nvPr/>
          </p:nvSpPr>
          <p:spPr bwMode="auto">
            <a:xfrm>
              <a:off x="5066" y="3795"/>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0"/>
                  </a:moveTo>
                  <a:lnTo>
                    <a:pt x="44" y="0"/>
                  </a:lnTo>
                  <a:lnTo>
                    <a:pt x="0" y="4"/>
                  </a:lnTo>
                  <a:lnTo>
                    <a:pt x="2" y="43"/>
                  </a:lnTo>
                  <a:lnTo>
                    <a:pt x="46"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7" name="Freeform 332"/>
            <p:cNvSpPr>
              <a:spLocks/>
            </p:cNvSpPr>
            <p:nvPr/>
          </p:nvSpPr>
          <p:spPr bwMode="auto">
            <a:xfrm>
              <a:off x="5088" y="3795"/>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2"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8" name="Freeform 333"/>
            <p:cNvSpPr>
              <a:spLocks/>
            </p:cNvSpPr>
            <p:nvPr/>
          </p:nvSpPr>
          <p:spPr bwMode="auto">
            <a:xfrm>
              <a:off x="5109" y="3795"/>
              <a:ext cx="22" cy="21"/>
            </a:xfrm>
            <a:custGeom>
              <a:avLst/>
              <a:gdLst>
                <a:gd name="T0" fmla="*/ 6 w 43"/>
                <a:gd name="T1" fmla="*/ 0 h 43"/>
                <a:gd name="T2" fmla="*/ 6 w 43"/>
                <a:gd name="T3" fmla="*/ 0 h 43"/>
                <a:gd name="T4" fmla="*/ 1 w 43"/>
                <a:gd name="T5" fmla="*/ 0 h 43"/>
                <a:gd name="T6" fmla="*/ 0 w 43"/>
                <a:gd name="T7" fmla="*/ 4 h 43"/>
                <a:gd name="T8" fmla="*/ 5 w 43"/>
                <a:gd name="T9" fmla="*/ 5 h 43"/>
                <a:gd name="T10" fmla="*/ 5 w 43"/>
                <a:gd name="T11" fmla="*/ 5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3" y="4"/>
                  </a:moveTo>
                  <a:lnTo>
                    <a:pt x="43" y="4"/>
                  </a:lnTo>
                  <a:lnTo>
                    <a:pt x="4" y="0"/>
                  </a:lnTo>
                  <a:lnTo>
                    <a:pt x="0" y="39"/>
                  </a:lnTo>
                  <a:lnTo>
                    <a:pt x="39"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89" name="Freeform 334"/>
            <p:cNvSpPr>
              <a:spLocks/>
            </p:cNvSpPr>
            <p:nvPr/>
          </p:nvSpPr>
          <p:spPr bwMode="auto">
            <a:xfrm>
              <a:off x="5128" y="3796"/>
              <a:ext cx="26" cy="22"/>
            </a:xfrm>
            <a:custGeom>
              <a:avLst/>
              <a:gdLst>
                <a:gd name="T0" fmla="*/ 7 w 50"/>
                <a:gd name="T1" fmla="*/ 1 h 43"/>
                <a:gd name="T2" fmla="*/ 7 w 50"/>
                <a:gd name="T3" fmla="*/ 1 h 43"/>
                <a:gd name="T4" fmla="*/ 1 w 50"/>
                <a:gd name="T5" fmla="*/ 0 h 43"/>
                <a:gd name="T6" fmla="*/ 0 w 50"/>
                <a:gd name="T7" fmla="*/ 5 h 43"/>
                <a:gd name="T8" fmla="*/ 6 w 50"/>
                <a:gd name="T9" fmla="*/ 6 h 43"/>
                <a:gd name="T10" fmla="*/ 7 w 50"/>
                <a:gd name="T11" fmla="*/ 6 h 43"/>
                <a:gd name="T12" fmla="*/ 7 w 50"/>
                <a:gd name="T13" fmla="*/ 1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8" y="4"/>
                  </a:moveTo>
                  <a:lnTo>
                    <a:pt x="50" y="4"/>
                  </a:lnTo>
                  <a:lnTo>
                    <a:pt x="4" y="0"/>
                  </a:lnTo>
                  <a:lnTo>
                    <a:pt x="0" y="39"/>
                  </a:lnTo>
                  <a:lnTo>
                    <a:pt x="46" y="43"/>
                  </a:lnTo>
                  <a:lnTo>
                    <a:pt x="48"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0" name="Freeform 335"/>
            <p:cNvSpPr>
              <a:spLocks/>
            </p:cNvSpPr>
            <p:nvPr/>
          </p:nvSpPr>
          <p:spPr bwMode="auto">
            <a:xfrm>
              <a:off x="5153" y="379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1" name="Freeform 336"/>
            <p:cNvSpPr>
              <a:spLocks/>
            </p:cNvSpPr>
            <p:nvPr/>
          </p:nvSpPr>
          <p:spPr bwMode="auto">
            <a:xfrm>
              <a:off x="5174" y="3799"/>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5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1" y="0"/>
                  </a:lnTo>
                  <a:lnTo>
                    <a:pt x="0" y="0"/>
                  </a:lnTo>
                  <a:lnTo>
                    <a:pt x="0" y="39"/>
                  </a:lnTo>
                  <a:lnTo>
                    <a:pt x="41" y="39"/>
                  </a:lnTo>
                  <a:lnTo>
                    <a:pt x="40"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2" name="Freeform 337"/>
            <p:cNvSpPr>
              <a:spLocks/>
            </p:cNvSpPr>
            <p:nvPr/>
          </p:nvSpPr>
          <p:spPr bwMode="auto">
            <a:xfrm>
              <a:off x="5194" y="3799"/>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4"/>
                  </a:moveTo>
                  <a:lnTo>
                    <a:pt x="44" y="4"/>
                  </a:lnTo>
                  <a:lnTo>
                    <a:pt x="2" y="0"/>
                  </a:lnTo>
                  <a:lnTo>
                    <a:pt x="0" y="39"/>
                  </a:lnTo>
                  <a:lnTo>
                    <a:pt x="42" y="43"/>
                  </a:lnTo>
                  <a:lnTo>
                    <a:pt x="44"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3" name="Freeform 338"/>
            <p:cNvSpPr>
              <a:spLocks/>
            </p:cNvSpPr>
            <p:nvPr/>
          </p:nvSpPr>
          <p:spPr bwMode="auto">
            <a:xfrm>
              <a:off x="5215" y="3799"/>
              <a:ext cx="22" cy="21"/>
            </a:xfrm>
            <a:custGeom>
              <a:avLst/>
              <a:gdLst>
                <a:gd name="T0" fmla="*/ 6 w 43"/>
                <a:gd name="T1" fmla="*/ 0 h 43"/>
                <a:gd name="T2" fmla="*/ 6 w 43"/>
                <a:gd name="T3" fmla="*/ 0 h 43"/>
                <a:gd name="T4" fmla="*/ 0 w 43"/>
                <a:gd name="T5" fmla="*/ 0 h 43"/>
                <a:gd name="T6" fmla="*/ 1 w 43"/>
                <a:gd name="T7" fmla="*/ 5 h 43"/>
                <a:gd name="T8" fmla="*/ 6 w 43"/>
                <a:gd name="T9" fmla="*/ 4 h 43"/>
                <a:gd name="T10" fmla="*/ 6 w 43"/>
                <a:gd name="T11" fmla="*/ 4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0"/>
                  </a:moveTo>
                  <a:lnTo>
                    <a:pt x="41" y="0"/>
                  </a:lnTo>
                  <a:lnTo>
                    <a:pt x="0" y="4"/>
                  </a:lnTo>
                  <a:lnTo>
                    <a:pt x="2" y="43"/>
                  </a:lnTo>
                  <a:lnTo>
                    <a:pt x="43"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4" name="Freeform 339"/>
            <p:cNvSpPr>
              <a:spLocks/>
            </p:cNvSpPr>
            <p:nvPr/>
          </p:nvSpPr>
          <p:spPr bwMode="auto">
            <a:xfrm>
              <a:off x="5236" y="3799"/>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5" name="Freeform 340"/>
            <p:cNvSpPr>
              <a:spLocks/>
            </p:cNvSpPr>
            <p:nvPr/>
          </p:nvSpPr>
          <p:spPr bwMode="auto">
            <a:xfrm>
              <a:off x="5259" y="3799"/>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2" y="0"/>
                  </a:moveTo>
                  <a:lnTo>
                    <a:pt x="44" y="0"/>
                  </a:lnTo>
                  <a:lnTo>
                    <a:pt x="0" y="0"/>
                  </a:lnTo>
                  <a:lnTo>
                    <a:pt x="0" y="39"/>
                  </a:lnTo>
                  <a:lnTo>
                    <a:pt x="44" y="39"/>
                  </a:lnTo>
                  <a:lnTo>
                    <a:pt x="46"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6" name="Freeform 341"/>
            <p:cNvSpPr>
              <a:spLocks/>
            </p:cNvSpPr>
            <p:nvPr/>
          </p:nvSpPr>
          <p:spPr bwMode="auto">
            <a:xfrm>
              <a:off x="5279" y="3796"/>
              <a:ext cx="23" cy="22"/>
            </a:xfrm>
            <a:custGeom>
              <a:avLst/>
              <a:gdLst>
                <a:gd name="T0" fmla="*/ 6 w 45"/>
                <a:gd name="T1" fmla="*/ 0 h 43"/>
                <a:gd name="T2" fmla="*/ 5 w 45"/>
                <a:gd name="T3" fmla="*/ 0 h 43"/>
                <a:gd name="T4" fmla="*/ 0 w 45"/>
                <a:gd name="T5" fmla="*/ 1 h 43"/>
                <a:gd name="T6" fmla="*/ 1 w 45"/>
                <a:gd name="T7" fmla="*/ 6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2" y="0"/>
                  </a:moveTo>
                  <a:lnTo>
                    <a:pt x="40" y="0"/>
                  </a:lnTo>
                  <a:lnTo>
                    <a:pt x="0" y="4"/>
                  </a:lnTo>
                  <a:lnTo>
                    <a:pt x="4" y="43"/>
                  </a:lnTo>
                  <a:lnTo>
                    <a:pt x="45"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7" name="Freeform 342"/>
            <p:cNvSpPr>
              <a:spLocks/>
            </p:cNvSpPr>
            <p:nvPr/>
          </p:nvSpPr>
          <p:spPr bwMode="auto">
            <a:xfrm>
              <a:off x="5301" y="3796"/>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1"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8" name="Freeform 343"/>
            <p:cNvSpPr>
              <a:spLocks/>
            </p:cNvSpPr>
            <p:nvPr/>
          </p:nvSpPr>
          <p:spPr bwMode="auto">
            <a:xfrm>
              <a:off x="5321" y="3796"/>
              <a:ext cx="24" cy="22"/>
            </a:xfrm>
            <a:custGeom>
              <a:avLst/>
              <a:gdLst>
                <a:gd name="T0" fmla="*/ 6 w 48"/>
                <a:gd name="T1" fmla="*/ 1 h 43"/>
                <a:gd name="T2" fmla="*/ 6 w 48"/>
                <a:gd name="T3" fmla="*/ 1 h 43"/>
                <a:gd name="T4" fmla="*/ 1 w 48"/>
                <a:gd name="T5" fmla="*/ 0 h 43"/>
                <a:gd name="T6" fmla="*/ 0 w 48"/>
                <a:gd name="T7" fmla="*/ 5 h 43"/>
                <a:gd name="T8" fmla="*/ 6 w 48"/>
                <a:gd name="T9" fmla="*/ 6 h 43"/>
                <a:gd name="T10" fmla="*/ 6 w 48"/>
                <a:gd name="T11" fmla="*/ 6 h 43"/>
                <a:gd name="T12" fmla="*/ 6 w 48"/>
                <a:gd name="T13" fmla="*/ 1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4"/>
                  </a:moveTo>
                  <a:lnTo>
                    <a:pt x="48" y="4"/>
                  </a:lnTo>
                  <a:lnTo>
                    <a:pt x="4" y="0"/>
                  </a:lnTo>
                  <a:lnTo>
                    <a:pt x="0" y="39"/>
                  </a:lnTo>
                  <a:lnTo>
                    <a:pt x="43" y="43"/>
                  </a:lnTo>
                  <a:lnTo>
                    <a:pt x="46"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599" name="Freeform 344"/>
            <p:cNvSpPr>
              <a:spLocks/>
            </p:cNvSpPr>
            <p:nvPr/>
          </p:nvSpPr>
          <p:spPr bwMode="auto">
            <a:xfrm>
              <a:off x="5344" y="379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0" name="Freeform 345"/>
            <p:cNvSpPr>
              <a:spLocks/>
            </p:cNvSpPr>
            <p:nvPr/>
          </p:nvSpPr>
          <p:spPr bwMode="auto">
            <a:xfrm>
              <a:off x="5364" y="379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1" name="Freeform 346"/>
            <p:cNvSpPr>
              <a:spLocks/>
            </p:cNvSpPr>
            <p:nvPr/>
          </p:nvSpPr>
          <p:spPr bwMode="auto">
            <a:xfrm>
              <a:off x="5384" y="3799"/>
              <a:ext cx="24" cy="19"/>
            </a:xfrm>
            <a:custGeom>
              <a:avLst/>
              <a:gdLst>
                <a:gd name="T0" fmla="*/ 5 w 49"/>
                <a:gd name="T1" fmla="*/ 0 h 39"/>
                <a:gd name="T2" fmla="*/ 5 w 49"/>
                <a:gd name="T3" fmla="*/ 0 h 39"/>
                <a:gd name="T4" fmla="*/ 0 w 49"/>
                <a:gd name="T5" fmla="*/ 0 h 39"/>
                <a:gd name="T6" fmla="*/ 0 w 49"/>
                <a:gd name="T7" fmla="*/ 4 h 39"/>
                <a:gd name="T8" fmla="*/ 5 w 49"/>
                <a:gd name="T9" fmla="*/ 4 h 39"/>
                <a:gd name="T10" fmla="*/ 6 w 49"/>
                <a:gd name="T11" fmla="*/ 4 h 39"/>
                <a:gd name="T12" fmla="*/ 5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4" y="0"/>
                  </a:moveTo>
                  <a:lnTo>
                    <a:pt x="46" y="0"/>
                  </a:lnTo>
                  <a:lnTo>
                    <a:pt x="0" y="0"/>
                  </a:lnTo>
                  <a:lnTo>
                    <a:pt x="0" y="39"/>
                  </a:lnTo>
                  <a:lnTo>
                    <a:pt x="46" y="39"/>
                  </a:lnTo>
                  <a:lnTo>
                    <a:pt x="49"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2" name="Freeform 347"/>
            <p:cNvSpPr>
              <a:spLocks/>
            </p:cNvSpPr>
            <p:nvPr/>
          </p:nvSpPr>
          <p:spPr bwMode="auto">
            <a:xfrm>
              <a:off x="5406" y="3796"/>
              <a:ext cx="23" cy="22"/>
            </a:xfrm>
            <a:custGeom>
              <a:avLst/>
              <a:gdLst>
                <a:gd name="T0" fmla="*/ 6 w 45"/>
                <a:gd name="T1" fmla="*/ 0 h 43"/>
                <a:gd name="T2" fmla="*/ 5 w 45"/>
                <a:gd name="T3" fmla="*/ 0 h 43"/>
                <a:gd name="T4" fmla="*/ 0 w 45"/>
                <a:gd name="T5" fmla="*/ 1 h 43"/>
                <a:gd name="T6" fmla="*/ 1 w 45"/>
                <a:gd name="T7" fmla="*/ 6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0"/>
                  </a:moveTo>
                  <a:lnTo>
                    <a:pt x="40" y="0"/>
                  </a:lnTo>
                  <a:lnTo>
                    <a:pt x="0" y="4"/>
                  </a:lnTo>
                  <a:lnTo>
                    <a:pt x="5" y="43"/>
                  </a:lnTo>
                  <a:lnTo>
                    <a:pt x="45"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3" name="Freeform 348"/>
            <p:cNvSpPr>
              <a:spLocks/>
            </p:cNvSpPr>
            <p:nvPr/>
          </p:nvSpPr>
          <p:spPr bwMode="auto">
            <a:xfrm>
              <a:off x="5427" y="3796"/>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4" name="Freeform 349"/>
            <p:cNvSpPr>
              <a:spLocks/>
            </p:cNvSpPr>
            <p:nvPr/>
          </p:nvSpPr>
          <p:spPr bwMode="auto">
            <a:xfrm>
              <a:off x="5449" y="3796"/>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1"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5" name="Freeform 350"/>
            <p:cNvSpPr>
              <a:spLocks/>
            </p:cNvSpPr>
            <p:nvPr/>
          </p:nvSpPr>
          <p:spPr bwMode="auto">
            <a:xfrm>
              <a:off x="5469" y="3796"/>
              <a:ext cx="25" cy="22"/>
            </a:xfrm>
            <a:custGeom>
              <a:avLst/>
              <a:gdLst>
                <a:gd name="T0" fmla="*/ 6 w 50"/>
                <a:gd name="T1" fmla="*/ 1 h 43"/>
                <a:gd name="T2" fmla="*/ 7 w 50"/>
                <a:gd name="T3" fmla="*/ 1 h 43"/>
                <a:gd name="T4" fmla="*/ 1 w 50"/>
                <a:gd name="T5" fmla="*/ 0 h 43"/>
                <a:gd name="T6" fmla="*/ 0 w 50"/>
                <a:gd name="T7" fmla="*/ 5 h 43"/>
                <a:gd name="T8" fmla="*/ 6 w 50"/>
                <a:gd name="T9" fmla="*/ 6 h 43"/>
                <a:gd name="T10" fmla="*/ 6 w 50"/>
                <a:gd name="T11" fmla="*/ 6 h 43"/>
                <a:gd name="T12" fmla="*/ 6 w 50"/>
                <a:gd name="T13" fmla="*/ 1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8" y="4"/>
                  </a:moveTo>
                  <a:lnTo>
                    <a:pt x="50" y="4"/>
                  </a:lnTo>
                  <a:lnTo>
                    <a:pt x="4" y="0"/>
                  </a:lnTo>
                  <a:lnTo>
                    <a:pt x="0" y="39"/>
                  </a:lnTo>
                  <a:lnTo>
                    <a:pt x="46" y="43"/>
                  </a:lnTo>
                  <a:lnTo>
                    <a:pt x="48"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6" name="Freeform 351"/>
            <p:cNvSpPr>
              <a:spLocks/>
            </p:cNvSpPr>
            <p:nvPr/>
          </p:nvSpPr>
          <p:spPr bwMode="auto">
            <a:xfrm>
              <a:off x="5493" y="3799"/>
              <a:ext cx="20" cy="19"/>
            </a:xfrm>
            <a:custGeom>
              <a:avLst/>
              <a:gdLst>
                <a:gd name="T0" fmla="*/ 5 w 39"/>
                <a:gd name="T1" fmla="*/ 0 h 39"/>
                <a:gd name="T2" fmla="*/ 5 w 39"/>
                <a:gd name="T3" fmla="*/ 0 h 39"/>
                <a:gd name="T4" fmla="*/ 0 w 39"/>
                <a:gd name="T5" fmla="*/ 0 h 39"/>
                <a:gd name="T6" fmla="*/ 0 w 39"/>
                <a:gd name="T7" fmla="*/ 4 h 39"/>
                <a:gd name="T8" fmla="*/ 5 w 39"/>
                <a:gd name="T9" fmla="*/ 4 h 39"/>
                <a:gd name="T10" fmla="*/ 5 w 39"/>
                <a:gd name="T11" fmla="*/ 4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7" name="Freeform 352"/>
            <p:cNvSpPr>
              <a:spLocks/>
            </p:cNvSpPr>
            <p:nvPr/>
          </p:nvSpPr>
          <p:spPr bwMode="auto">
            <a:xfrm>
              <a:off x="5513" y="3799"/>
              <a:ext cx="21" cy="19"/>
            </a:xfrm>
            <a:custGeom>
              <a:avLst/>
              <a:gdLst>
                <a:gd name="T0" fmla="*/ 5 w 43"/>
                <a:gd name="T1" fmla="*/ 2 h 39"/>
                <a:gd name="T2" fmla="*/ 5 w 43"/>
                <a:gd name="T3" fmla="*/ 0 h 39"/>
                <a:gd name="T4" fmla="*/ 0 w 43"/>
                <a:gd name="T5" fmla="*/ 0 h 39"/>
                <a:gd name="T6" fmla="*/ 0 w 43"/>
                <a:gd name="T7" fmla="*/ 4 h 39"/>
                <a:gd name="T8" fmla="*/ 5 w 43"/>
                <a:gd name="T9" fmla="*/ 4 h 39"/>
                <a:gd name="T10" fmla="*/ 5 w 43"/>
                <a:gd name="T11" fmla="*/ 2 h 39"/>
                <a:gd name="T12" fmla="*/ 0 60000 65536"/>
                <a:gd name="T13" fmla="*/ 0 60000 65536"/>
                <a:gd name="T14" fmla="*/ 0 60000 65536"/>
                <a:gd name="T15" fmla="*/ 0 60000 65536"/>
                <a:gd name="T16" fmla="*/ 0 60000 65536"/>
                <a:gd name="T17" fmla="*/ 0 60000 65536"/>
                <a:gd name="T18" fmla="*/ 0 w 43"/>
                <a:gd name="T19" fmla="*/ 0 h 39"/>
                <a:gd name="T20" fmla="*/ 43 w 43"/>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43" h="39">
                  <a:moveTo>
                    <a:pt x="43" y="20"/>
                  </a:moveTo>
                  <a:lnTo>
                    <a:pt x="43" y="0"/>
                  </a:lnTo>
                  <a:lnTo>
                    <a:pt x="0" y="0"/>
                  </a:lnTo>
                  <a:lnTo>
                    <a:pt x="0" y="39"/>
                  </a:lnTo>
                  <a:lnTo>
                    <a:pt x="43" y="39"/>
                  </a:lnTo>
                  <a:lnTo>
                    <a:pt x="43" y="2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8" name="Freeform 353"/>
            <p:cNvSpPr>
              <a:spLocks/>
            </p:cNvSpPr>
            <p:nvPr/>
          </p:nvSpPr>
          <p:spPr bwMode="auto">
            <a:xfrm>
              <a:off x="2021" y="3586"/>
              <a:ext cx="61" cy="80"/>
            </a:xfrm>
            <a:custGeom>
              <a:avLst/>
              <a:gdLst>
                <a:gd name="T0" fmla="*/ 11 w 124"/>
                <a:gd name="T1" fmla="*/ 0 h 162"/>
                <a:gd name="T2" fmla="*/ 11 w 124"/>
                <a:gd name="T3" fmla="*/ 0 h 162"/>
                <a:gd name="T4" fmla="*/ 0 w 124"/>
                <a:gd name="T5" fmla="*/ 17 h 162"/>
                <a:gd name="T6" fmla="*/ 4 w 124"/>
                <a:gd name="T7" fmla="*/ 20 h 162"/>
                <a:gd name="T8" fmla="*/ 15 w 124"/>
                <a:gd name="T9" fmla="*/ 3 h 162"/>
                <a:gd name="T10" fmla="*/ 14 w 124"/>
                <a:gd name="T11" fmla="*/ 3 h 162"/>
                <a:gd name="T12" fmla="*/ 11 w 124"/>
                <a:gd name="T13" fmla="*/ 0 h 162"/>
                <a:gd name="T14" fmla="*/ 11 w 124"/>
                <a:gd name="T15" fmla="*/ 0 h 162"/>
                <a:gd name="T16" fmla="*/ 11 w 124"/>
                <a:gd name="T17" fmla="*/ 0 h 162"/>
                <a:gd name="T18" fmla="*/ 11 w 124"/>
                <a:gd name="T19" fmla="*/ 0 h 1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4"/>
                <a:gd name="T31" fmla="*/ 0 h 162"/>
                <a:gd name="T32" fmla="*/ 124 w 124"/>
                <a:gd name="T33" fmla="*/ 162 h 1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4" h="162">
                  <a:moveTo>
                    <a:pt x="95" y="0"/>
                  </a:moveTo>
                  <a:lnTo>
                    <a:pt x="91" y="4"/>
                  </a:lnTo>
                  <a:lnTo>
                    <a:pt x="0" y="138"/>
                  </a:lnTo>
                  <a:lnTo>
                    <a:pt x="32" y="162"/>
                  </a:lnTo>
                  <a:lnTo>
                    <a:pt x="124" y="27"/>
                  </a:lnTo>
                  <a:lnTo>
                    <a:pt x="120" y="30"/>
                  </a:lnTo>
                  <a:lnTo>
                    <a:pt x="95" y="0"/>
                  </a:lnTo>
                  <a:lnTo>
                    <a:pt x="92" y="1"/>
                  </a:lnTo>
                  <a:lnTo>
                    <a:pt x="91" y="4"/>
                  </a:lnTo>
                  <a:lnTo>
                    <a:pt x="9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09" name="Freeform 354"/>
            <p:cNvSpPr>
              <a:spLocks/>
            </p:cNvSpPr>
            <p:nvPr/>
          </p:nvSpPr>
          <p:spPr bwMode="auto">
            <a:xfrm>
              <a:off x="2068" y="3568"/>
              <a:ext cx="31" cy="33"/>
            </a:xfrm>
            <a:custGeom>
              <a:avLst/>
              <a:gdLst>
                <a:gd name="T0" fmla="*/ 6 w 62"/>
                <a:gd name="T1" fmla="*/ 0 h 65"/>
                <a:gd name="T2" fmla="*/ 5 w 62"/>
                <a:gd name="T3" fmla="*/ 1 h 65"/>
                <a:gd name="T4" fmla="*/ 0 w 62"/>
                <a:gd name="T5" fmla="*/ 5 h 65"/>
                <a:gd name="T6" fmla="*/ 4 w 62"/>
                <a:gd name="T7" fmla="*/ 9 h 65"/>
                <a:gd name="T8" fmla="*/ 8 w 62"/>
                <a:gd name="T9" fmla="*/ 5 h 65"/>
                <a:gd name="T10" fmla="*/ 7 w 62"/>
                <a:gd name="T11" fmla="*/ 5 h 65"/>
                <a:gd name="T12" fmla="*/ 6 w 62"/>
                <a:gd name="T13" fmla="*/ 0 h 65"/>
                <a:gd name="T14" fmla="*/ 5 w 62"/>
                <a:gd name="T15" fmla="*/ 1 h 65"/>
                <a:gd name="T16" fmla="*/ 5 w 62"/>
                <a:gd name="T17" fmla="*/ 1 h 65"/>
                <a:gd name="T18" fmla="*/ 6 w 62"/>
                <a:gd name="T19" fmla="*/ 0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65"/>
                <a:gd name="T32" fmla="*/ 62 w 62"/>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65">
                  <a:moveTo>
                    <a:pt x="42" y="0"/>
                  </a:moveTo>
                  <a:lnTo>
                    <a:pt x="37" y="3"/>
                  </a:lnTo>
                  <a:lnTo>
                    <a:pt x="0" y="35"/>
                  </a:lnTo>
                  <a:lnTo>
                    <a:pt x="25" y="65"/>
                  </a:lnTo>
                  <a:lnTo>
                    <a:pt x="62" y="33"/>
                  </a:lnTo>
                  <a:lnTo>
                    <a:pt x="56" y="36"/>
                  </a:lnTo>
                  <a:lnTo>
                    <a:pt x="42" y="0"/>
                  </a:lnTo>
                  <a:lnTo>
                    <a:pt x="39" y="1"/>
                  </a:lnTo>
                  <a:lnTo>
                    <a:pt x="37" y="3"/>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0" name="Freeform 355"/>
            <p:cNvSpPr>
              <a:spLocks/>
            </p:cNvSpPr>
            <p:nvPr/>
          </p:nvSpPr>
          <p:spPr bwMode="auto">
            <a:xfrm>
              <a:off x="2089" y="3559"/>
              <a:ext cx="28" cy="27"/>
            </a:xfrm>
            <a:custGeom>
              <a:avLst/>
              <a:gdLst>
                <a:gd name="T0" fmla="*/ 6 w 57"/>
                <a:gd name="T1" fmla="*/ 0 h 54"/>
                <a:gd name="T2" fmla="*/ 5 w 57"/>
                <a:gd name="T3" fmla="*/ 1 h 54"/>
                <a:gd name="T4" fmla="*/ 0 w 57"/>
                <a:gd name="T5" fmla="*/ 3 h 54"/>
                <a:gd name="T6" fmla="*/ 1 w 57"/>
                <a:gd name="T7" fmla="*/ 7 h 54"/>
                <a:gd name="T8" fmla="*/ 7 w 57"/>
                <a:gd name="T9" fmla="*/ 5 h 54"/>
                <a:gd name="T10" fmla="*/ 6 w 57"/>
                <a:gd name="T11" fmla="*/ 5 h 54"/>
                <a:gd name="T12" fmla="*/ 6 w 57"/>
                <a:gd name="T13" fmla="*/ 0 h 54"/>
                <a:gd name="T14" fmla="*/ 5 w 57"/>
                <a:gd name="T15" fmla="*/ 0 h 54"/>
                <a:gd name="T16" fmla="*/ 5 w 57"/>
                <a:gd name="T17" fmla="*/ 1 h 54"/>
                <a:gd name="T18" fmla="*/ 6 w 57"/>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4"/>
                <a:gd name="T32" fmla="*/ 57 w 57"/>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4">
                  <a:moveTo>
                    <a:pt x="49" y="0"/>
                  </a:moveTo>
                  <a:lnTo>
                    <a:pt x="43" y="2"/>
                  </a:lnTo>
                  <a:lnTo>
                    <a:pt x="0" y="18"/>
                  </a:lnTo>
                  <a:lnTo>
                    <a:pt x="14" y="54"/>
                  </a:lnTo>
                  <a:lnTo>
                    <a:pt x="57" y="38"/>
                  </a:lnTo>
                  <a:lnTo>
                    <a:pt x="51" y="40"/>
                  </a:lnTo>
                  <a:lnTo>
                    <a:pt x="49" y="0"/>
                  </a:lnTo>
                  <a:lnTo>
                    <a:pt x="45" y="0"/>
                  </a:lnTo>
                  <a:lnTo>
                    <a:pt x="43" y="2"/>
                  </a:lnTo>
                  <a:lnTo>
                    <a:pt x="4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1" name="Freeform 356"/>
            <p:cNvSpPr>
              <a:spLocks/>
            </p:cNvSpPr>
            <p:nvPr/>
          </p:nvSpPr>
          <p:spPr bwMode="auto">
            <a:xfrm>
              <a:off x="2113" y="3557"/>
              <a:ext cx="27" cy="22"/>
            </a:xfrm>
            <a:custGeom>
              <a:avLst/>
              <a:gdLst>
                <a:gd name="T0" fmla="*/ 7 w 53"/>
                <a:gd name="T1" fmla="*/ 1 h 43"/>
                <a:gd name="T2" fmla="*/ 6 w 53"/>
                <a:gd name="T3" fmla="*/ 1 h 43"/>
                <a:gd name="T4" fmla="*/ 0 w 53"/>
                <a:gd name="T5" fmla="*/ 1 h 43"/>
                <a:gd name="T6" fmla="*/ 1 w 53"/>
                <a:gd name="T7" fmla="*/ 6 h 43"/>
                <a:gd name="T8" fmla="*/ 6 w 53"/>
                <a:gd name="T9" fmla="*/ 5 h 43"/>
                <a:gd name="T10" fmla="*/ 6 w 53"/>
                <a:gd name="T11" fmla="*/ 5 h 43"/>
                <a:gd name="T12" fmla="*/ 7 w 53"/>
                <a:gd name="T13" fmla="*/ 1 h 43"/>
                <a:gd name="T14" fmla="*/ 7 w 53"/>
                <a:gd name="T15" fmla="*/ 0 h 43"/>
                <a:gd name="T16" fmla="*/ 6 w 53"/>
                <a:gd name="T17" fmla="*/ 1 h 43"/>
                <a:gd name="T18" fmla="*/ 7 w 53"/>
                <a:gd name="T19" fmla="*/ 1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3"/>
                <a:gd name="T32" fmla="*/ 53 w 53"/>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3">
                  <a:moveTo>
                    <a:pt x="53" y="1"/>
                  </a:moveTo>
                  <a:lnTo>
                    <a:pt x="46" y="1"/>
                  </a:lnTo>
                  <a:lnTo>
                    <a:pt x="0" y="3"/>
                  </a:lnTo>
                  <a:lnTo>
                    <a:pt x="2" y="43"/>
                  </a:lnTo>
                  <a:lnTo>
                    <a:pt x="48" y="40"/>
                  </a:lnTo>
                  <a:lnTo>
                    <a:pt x="41" y="40"/>
                  </a:lnTo>
                  <a:lnTo>
                    <a:pt x="53" y="1"/>
                  </a:lnTo>
                  <a:lnTo>
                    <a:pt x="49" y="0"/>
                  </a:lnTo>
                  <a:lnTo>
                    <a:pt x="46" y="1"/>
                  </a:lnTo>
                  <a:lnTo>
                    <a:pt x="53"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2" name="Freeform 357"/>
            <p:cNvSpPr>
              <a:spLocks/>
            </p:cNvSpPr>
            <p:nvPr/>
          </p:nvSpPr>
          <p:spPr bwMode="auto">
            <a:xfrm>
              <a:off x="2134" y="3558"/>
              <a:ext cx="28" cy="25"/>
            </a:xfrm>
            <a:custGeom>
              <a:avLst/>
              <a:gdLst>
                <a:gd name="T0" fmla="*/ 7 w 56"/>
                <a:gd name="T1" fmla="*/ 1 h 51"/>
                <a:gd name="T2" fmla="*/ 7 w 56"/>
                <a:gd name="T3" fmla="*/ 1 h 51"/>
                <a:gd name="T4" fmla="*/ 2 w 56"/>
                <a:gd name="T5" fmla="*/ 0 h 51"/>
                <a:gd name="T6" fmla="*/ 0 w 56"/>
                <a:gd name="T7" fmla="*/ 4 h 51"/>
                <a:gd name="T8" fmla="*/ 5 w 56"/>
                <a:gd name="T9" fmla="*/ 6 h 51"/>
                <a:gd name="T10" fmla="*/ 5 w 56"/>
                <a:gd name="T11" fmla="*/ 6 h 51"/>
                <a:gd name="T12" fmla="*/ 7 w 56"/>
                <a:gd name="T13" fmla="*/ 1 h 51"/>
                <a:gd name="T14" fmla="*/ 7 w 56"/>
                <a:gd name="T15" fmla="*/ 1 h 51"/>
                <a:gd name="T16" fmla="*/ 7 w 56"/>
                <a:gd name="T17" fmla="*/ 1 h 51"/>
                <a:gd name="T18" fmla="*/ 7 w 56"/>
                <a:gd name="T19" fmla="*/ 1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1"/>
                <a:gd name="T32" fmla="*/ 56 w 56"/>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1">
                  <a:moveTo>
                    <a:pt x="56" y="14"/>
                  </a:moveTo>
                  <a:lnTo>
                    <a:pt x="51" y="12"/>
                  </a:lnTo>
                  <a:lnTo>
                    <a:pt x="12" y="0"/>
                  </a:lnTo>
                  <a:lnTo>
                    <a:pt x="0" y="39"/>
                  </a:lnTo>
                  <a:lnTo>
                    <a:pt x="39" y="51"/>
                  </a:lnTo>
                  <a:lnTo>
                    <a:pt x="35" y="48"/>
                  </a:lnTo>
                  <a:lnTo>
                    <a:pt x="56" y="14"/>
                  </a:lnTo>
                  <a:lnTo>
                    <a:pt x="53" y="13"/>
                  </a:lnTo>
                  <a:lnTo>
                    <a:pt x="51" y="12"/>
                  </a:lnTo>
                  <a:lnTo>
                    <a:pt x="56"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3" name="Freeform 358"/>
            <p:cNvSpPr>
              <a:spLocks/>
            </p:cNvSpPr>
            <p:nvPr/>
          </p:nvSpPr>
          <p:spPr bwMode="auto">
            <a:xfrm>
              <a:off x="2151" y="3565"/>
              <a:ext cx="33" cy="29"/>
            </a:xfrm>
            <a:custGeom>
              <a:avLst/>
              <a:gdLst>
                <a:gd name="T0" fmla="*/ 9 w 64"/>
                <a:gd name="T1" fmla="*/ 3 h 59"/>
                <a:gd name="T2" fmla="*/ 9 w 64"/>
                <a:gd name="T3" fmla="*/ 3 h 59"/>
                <a:gd name="T4" fmla="*/ 3 w 64"/>
                <a:gd name="T5" fmla="*/ 0 h 59"/>
                <a:gd name="T6" fmla="*/ 0 w 64"/>
                <a:gd name="T7" fmla="*/ 4 h 59"/>
                <a:gd name="T8" fmla="*/ 6 w 64"/>
                <a:gd name="T9" fmla="*/ 7 h 59"/>
                <a:gd name="T10" fmla="*/ 6 w 64"/>
                <a:gd name="T11" fmla="*/ 7 h 59"/>
                <a:gd name="T12" fmla="*/ 9 w 64"/>
                <a:gd name="T13" fmla="*/ 3 h 59"/>
                <a:gd name="T14" fmla="*/ 0 60000 65536"/>
                <a:gd name="T15" fmla="*/ 0 60000 65536"/>
                <a:gd name="T16" fmla="*/ 0 60000 65536"/>
                <a:gd name="T17" fmla="*/ 0 60000 65536"/>
                <a:gd name="T18" fmla="*/ 0 60000 65536"/>
                <a:gd name="T19" fmla="*/ 0 60000 65536"/>
                <a:gd name="T20" fmla="*/ 0 60000 65536"/>
                <a:gd name="T21" fmla="*/ 0 w 64"/>
                <a:gd name="T22" fmla="*/ 0 h 59"/>
                <a:gd name="T23" fmla="*/ 64 w 6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9">
                  <a:moveTo>
                    <a:pt x="64" y="25"/>
                  </a:moveTo>
                  <a:lnTo>
                    <a:pt x="63" y="24"/>
                  </a:lnTo>
                  <a:lnTo>
                    <a:pt x="21" y="0"/>
                  </a:lnTo>
                  <a:lnTo>
                    <a:pt x="0" y="34"/>
                  </a:lnTo>
                  <a:lnTo>
                    <a:pt x="42" y="59"/>
                  </a:lnTo>
                  <a:lnTo>
                    <a:pt x="41" y="57"/>
                  </a:lnTo>
                  <a:lnTo>
                    <a:pt x="64" y="2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4" name="Freeform 359"/>
            <p:cNvSpPr>
              <a:spLocks/>
            </p:cNvSpPr>
            <p:nvPr/>
          </p:nvSpPr>
          <p:spPr bwMode="auto">
            <a:xfrm>
              <a:off x="2172" y="3578"/>
              <a:ext cx="33" cy="32"/>
            </a:xfrm>
            <a:custGeom>
              <a:avLst/>
              <a:gdLst>
                <a:gd name="T0" fmla="*/ 8 w 66"/>
                <a:gd name="T1" fmla="*/ 3 h 65"/>
                <a:gd name="T2" fmla="*/ 9 w 66"/>
                <a:gd name="T3" fmla="*/ 3 h 65"/>
                <a:gd name="T4" fmla="*/ 3 w 66"/>
                <a:gd name="T5" fmla="*/ 0 h 65"/>
                <a:gd name="T6" fmla="*/ 0 w 66"/>
                <a:gd name="T7" fmla="*/ 4 h 65"/>
                <a:gd name="T8" fmla="*/ 5 w 66"/>
                <a:gd name="T9" fmla="*/ 7 h 65"/>
                <a:gd name="T10" fmla="*/ 6 w 66"/>
                <a:gd name="T11" fmla="*/ 8 h 65"/>
                <a:gd name="T12" fmla="*/ 8 w 66"/>
                <a:gd name="T13" fmla="*/ 3 h 65"/>
                <a:gd name="T14" fmla="*/ 0 60000 65536"/>
                <a:gd name="T15" fmla="*/ 0 60000 65536"/>
                <a:gd name="T16" fmla="*/ 0 60000 65536"/>
                <a:gd name="T17" fmla="*/ 0 60000 65536"/>
                <a:gd name="T18" fmla="*/ 0 60000 65536"/>
                <a:gd name="T19" fmla="*/ 0 60000 65536"/>
                <a:gd name="T20" fmla="*/ 0 60000 65536"/>
                <a:gd name="T21" fmla="*/ 0 w 66"/>
                <a:gd name="T22" fmla="*/ 0 h 65"/>
                <a:gd name="T23" fmla="*/ 66 w 66"/>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5">
                  <a:moveTo>
                    <a:pt x="64" y="28"/>
                  </a:moveTo>
                  <a:lnTo>
                    <a:pt x="66" y="30"/>
                  </a:lnTo>
                  <a:lnTo>
                    <a:pt x="23" y="0"/>
                  </a:lnTo>
                  <a:lnTo>
                    <a:pt x="0" y="32"/>
                  </a:lnTo>
                  <a:lnTo>
                    <a:pt x="43" y="62"/>
                  </a:lnTo>
                  <a:lnTo>
                    <a:pt x="45" y="65"/>
                  </a:lnTo>
                  <a:lnTo>
                    <a:pt x="64" y="2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5" name="Freeform 360"/>
            <p:cNvSpPr>
              <a:spLocks/>
            </p:cNvSpPr>
            <p:nvPr/>
          </p:nvSpPr>
          <p:spPr bwMode="auto">
            <a:xfrm>
              <a:off x="2195" y="3591"/>
              <a:ext cx="31" cy="30"/>
            </a:xfrm>
            <a:custGeom>
              <a:avLst/>
              <a:gdLst>
                <a:gd name="T0" fmla="*/ 8 w 62"/>
                <a:gd name="T1" fmla="*/ 3 h 59"/>
                <a:gd name="T2" fmla="*/ 8 w 62"/>
                <a:gd name="T3" fmla="*/ 3 h 59"/>
                <a:gd name="T4" fmla="*/ 3 w 62"/>
                <a:gd name="T5" fmla="*/ 0 h 59"/>
                <a:gd name="T6" fmla="*/ 0 w 62"/>
                <a:gd name="T7" fmla="*/ 5 h 59"/>
                <a:gd name="T8" fmla="*/ 6 w 62"/>
                <a:gd name="T9" fmla="*/ 8 h 59"/>
                <a:gd name="T10" fmla="*/ 6 w 62"/>
                <a:gd name="T11" fmla="*/ 8 h 59"/>
                <a:gd name="T12" fmla="*/ 8 w 62"/>
                <a:gd name="T13" fmla="*/ 3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62" y="23"/>
                  </a:moveTo>
                  <a:lnTo>
                    <a:pt x="61" y="22"/>
                  </a:lnTo>
                  <a:lnTo>
                    <a:pt x="19" y="0"/>
                  </a:lnTo>
                  <a:lnTo>
                    <a:pt x="0" y="37"/>
                  </a:lnTo>
                  <a:lnTo>
                    <a:pt x="43" y="59"/>
                  </a:lnTo>
                  <a:lnTo>
                    <a:pt x="42" y="57"/>
                  </a:lnTo>
                  <a:lnTo>
                    <a:pt x="62" y="2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6" name="Freeform 361"/>
            <p:cNvSpPr>
              <a:spLocks/>
            </p:cNvSpPr>
            <p:nvPr/>
          </p:nvSpPr>
          <p:spPr bwMode="auto">
            <a:xfrm>
              <a:off x="2215" y="3603"/>
              <a:ext cx="31" cy="30"/>
            </a:xfrm>
            <a:custGeom>
              <a:avLst/>
              <a:gdLst>
                <a:gd name="T0" fmla="*/ 7 w 61"/>
                <a:gd name="T1" fmla="*/ 2 h 61"/>
                <a:gd name="T2" fmla="*/ 8 w 61"/>
                <a:gd name="T3" fmla="*/ 3 h 61"/>
                <a:gd name="T4" fmla="*/ 3 w 61"/>
                <a:gd name="T5" fmla="*/ 0 h 61"/>
                <a:gd name="T6" fmla="*/ 0 w 61"/>
                <a:gd name="T7" fmla="*/ 4 h 61"/>
                <a:gd name="T8" fmla="*/ 5 w 61"/>
                <a:gd name="T9" fmla="*/ 7 h 61"/>
                <a:gd name="T10" fmla="*/ 6 w 61"/>
                <a:gd name="T11" fmla="*/ 7 h 61"/>
                <a:gd name="T12" fmla="*/ 5 w 61"/>
                <a:gd name="T13" fmla="*/ 7 h 61"/>
                <a:gd name="T14" fmla="*/ 6 w 61"/>
                <a:gd name="T15" fmla="*/ 7 h 61"/>
                <a:gd name="T16" fmla="*/ 6 w 61"/>
                <a:gd name="T17" fmla="*/ 7 h 61"/>
                <a:gd name="T18" fmla="*/ 7 w 61"/>
                <a:gd name="T19" fmla="*/ 2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1"/>
                <a:gd name="T32" fmla="*/ 61 w 61"/>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1">
                  <a:moveTo>
                    <a:pt x="56" y="22"/>
                  </a:moveTo>
                  <a:lnTo>
                    <a:pt x="61" y="24"/>
                  </a:lnTo>
                  <a:lnTo>
                    <a:pt x="20" y="0"/>
                  </a:lnTo>
                  <a:lnTo>
                    <a:pt x="0" y="34"/>
                  </a:lnTo>
                  <a:lnTo>
                    <a:pt x="40" y="59"/>
                  </a:lnTo>
                  <a:lnTo>
                    <a:pt x="45" y="61"/>
                  </a:lnTo>
                  <a:lnTo>
                    <a:pt x="40" y="59"/>
                  </a:lnTo>
                  <a:lnTo>
                    <a:pt x="42" y="60"/>
                  </a:lnTo>
                  <a:lnTo>
                    <a:pt x="45" y="61"/>
                  </a:lnTo>
                  <a:lnTo>
                    <a:pt x="56" y="2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7" name="Freeform 362"/>
            <p:cNvSpPr>
              <a:spLocks/>
            </p:cNvSpPr>
            <p:nvPr/>
          </p:nvSpPr>
          <p:spPr bwMode="auto">
            <a:xfrm>
              <a:off x="2238" y="3614"/>
              <a:ext cx="28" cy="26"/>
            </a:xfrm>
            <a:custGeom>
              <a:avLst/>
              <a:gdLst>
                <a:gd name="T0" fmla="*/ 7 w 56"/>
                <a:gd name="T1" fmla="*/ 1 h 53"/>
                <a:gd name="T2" fmla="*/ 7 w 56"/>
                <a:gd name="T3" fmla="*/ 1 h 53"/>
                <a:gd name="T4" fmla="*/ 2 w 56"/>
                <a:gd name="T5" fmla="*/ 0 h 53"/>
                <a:gd name="T6" fmla="*/ 0 w 56"/>
                <a:gd name="T7" fmla="*/ 4 h 53"/>
                <a:gd name="T8" fmla="*/ 6 w 56"/>
                <a:gd name="T9" fmla="*/ 6 h 53"/>
                <a:gd name="T10" fmla="*/ 6 w 56"/>
                <a:gd name="T11" fmla="*/ 6 h 53"/>
                <a:gd name="T12" fmla="*/ 7 w 56"/>
                <a:gd name="T13" fmla="*/ 1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6" y="14"/>
                  </a:moveTo>
                  <a:lnTo>
                    <a:pt x="56" y="14"/>
                  </a:lnTo>
                  <a:lnTo>
                    <a:pt x="11" y="0"/>
                  </a:lnTo>
                  <a:lnTo>
                    <a:pt x="0" y="39"/>
                  </a:lnTo>
                  <a:lnTo>
                    <a:pt x="45" y="53"/>
                  </a:lnTo>
                  <a:lnTo>
                    <a:pt x="56"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8" name="Freeform 363"/>
            <p:cNvSpPr>
              <a:spLocks/>
            </p:cNvSpPr>
            <p:nvPr/>
          </p:nvSpPr>
          <p:spPr bwMode="auto">
            <a:xfrm>
              <a:off x="2260" y="3621"/>
              <a:ext cx="27" cy="25"/>
            </a:xfrm>
            <a:custGeom>
              <a:avLst/>
              <a:gdLst>
                <a:gd name="T0" fmla="*/ 6 w 54"/>
                <a:gd name="T1" fmla="*/ 2 h 50"/>
                <a:gd name="T2" fmla="*/ 7 w 54"/>
                <a:gd name="T3" fmla="*/ 2 h 50"/>
                <a:gd name="T4" fmla="*/ 2 w 54"/>
                <a:gd name="T5" fmla="*/ 0 h 50"/>
                <a:gd name="T6" fmla="*/ 0 w 54"/>
                <a:gd name="T7" fmla="*/ 5 h 50"/>
                <a:gd name="T8" fmla="*/ 6 w 54"/>
                <a:gd name="T9" fmla="*/ 7 h 50"/>
                <a:gd name="T10" fmla="*/ 6 w 54"/>
                <a:gd name="T11" fmla="*/ 7 h 50"/>
                <a:gd name="T12" fmla="*/ 6 w 54"/>
                <a:gd name="T13" fmla="*/ 7 h 50"/>
                <a:gd name="T14" fmla="*/ 6 w 54"/>
                <a:gd name="T15" fmla="*/ 7 h 50"/>
                <a:gd name="T16" fmla="*/ 6 w 54"/>
                <a:gd name="T17" fmla="*/ 7 h 50"/>
                <a:gd name="T18" fmla="*/ 6 w 54"/>
                <a:gd name="T19" fmla="*/ 2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0"/>
                <a:gd name="T32" fmla="*/ 54 w 54"/>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0">
                  <a:moveTo>
                    <a:pt x="48" y="11"/>
                  </a:moveTo>
                  <a:lnTo>
                    <a:pt x="54" y="11"/>
                  </a:lnTo>
                  <a:lnTo>
                    <a:pt x="11" y="0"/>
                  </a:lnTo>
                  <a:lnTo>
                    <a:pt x="0" y="39"/>
                  </a:lnTo>
                  <a:lnTo>
                    <a:pt x="42" y="50"/>
                  </a:lnTo>
                  <a:lnTo>
                    <a:pt x="48" y="50"/>
                  </a:lnTo>
                  <a:lnTo>
                    <a:pt x="42" y="50"/>
                  </a:lnTo>
                  <a:lnTo>
                    <a:pt x="46" y="50"/>
                  </a:lnTo>
                  <a:lnTo>
                    <a:pt x="48" y="50"/>
                  </a:lnTo>
                  <a:lnTo>
                    <a:pt x="48" y="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19" name="Freeform 364"/>
            <p:cNvSpPr>
              <a:spLocks/>
            </p:cNvSpPr>
            <p:nvPr/>
          </p:nvSpPr>
          <p:spPr bwMode="auto">
            <a:xfrm>
              <a:off x="2284" y="3627"/>
              <a:ext cx="26" cy="19"/>
            </a:xfrm>
            <a:custGeom>
              <a:avLst/>
              <a:gdLst>
                <a:gd name="T0" fmla="*/ 5 w 51"/>
                <a:gd name="T1" fmla="*/ 0 h 39"/>
                <a:gd name="T2" fmla="*/ 6 w 51"/>
                <a:gd name="T3" fmla="*/ 0 h 39"/>
                <a:gd name="T4" fmla="*/ 0 w 51"/>
                <a:gd name="T5" fmla="*/ 0 h 39"/>
                <a:gd name="T6" fmla="*/ 0 w 51"/>
                <a:gd name="T7" fmla="*/ 4 h 39"/>
                <a:gd name="T8" fmla="*/ 6 w 51"/>
                <a:gd name="T9" fmla="*/ 4 h 39"/>
                <a:gd name="T10" fmla="*/ 7 w 51"/>
                <a:gd name="T11" fmla="*/ 4 h 39"/>
                <a:gd name="T12" fmla="*/ 6 w 51"/>
                <a:gd name="T13" fmla="*/ 4 h 39"/>
                <a:gd name="T14" fmla="*/ 6 w 51"/>
                <a:gd name="T15" fmla="*/ 4 h 39"/>
                <a:gd name="T16" fmla="*/ 7 w 51"/>
                <a:gd name="T17" fmla="*/ 4 h 39"/>
                <a:gd name="T18" fmla="*/ 5 w 51"/>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39"/>
                <a:gd name="T32" fmla="*/ 51 w 51"/>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39">
                  <a:moveTo>
                    <a:pt x="37" y="1"/>
                  </a:moveTo>
                  <a:lnTo>
                    <a:pt x="44" y="0"/>
                  </a:lnTo>
                  <a:lnTo>
                    <a:pt x="0" y="0"/>
                  </a:lnTo>
                  <a:lnTo>
                    <a:pt x="0" y="39"/>
                  </a:lnTo>
                  <a:lnTo>
                    <a:pt x="44" y="39"/>
                  </a:lnTo>
                  <a:lnTo>
                    <a:pt x="51" y="38"/>
                  </a:lnTo>
                  <a:lnTo>
                    <a:pt x="44" y="39"/>
                  </a:lnTo>
                  <a:lnTo>
                    <a:pt x="47" y="39"/>
                  </a:lnTo>
                  <a:lnTo>
                    <a:pt x="51" y="38"/>
                  </a:lnTo>
                  <a:lnTo>
                    <a:pt x="37"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0" name="Freeform 365"/>
            <p:cNvSpPr>
              <a:spLocks/>
            </p:cNvSpPr>
            <p:nvPr/>
          </p:nvSpPr>
          <p:spPr bwMode="auto">
            <a:xfrm>
              <a:off x="2303" y="3619"/>
              <a:ext cx="30" cy="27"/>
            </a:xfrm>
            <a:custGeom>
              <a:avLst/>
              <a:gdLst>
                <a:gd name="T0" fmla="*/ 4 w 61"/>
                <a:gd name="T1" fmla="*/ 1 h 53"/>
                <a:gd name="T2" fmla="*/ 5 w 61"/>
                <a:gd name="T3" fmla="*/ 0 h 53"/>
                <a:gd name="T4" fmla="*/ 0 w 61"/>
                <a:gd name="T5" fmla="*/ 2 h 53"/>
                <a:gd name="T6" fmla="*/ 1 w 61"/>
                <a:gd name="T7" fmla="*/ 7 h 53"/>
                <a:gd name="T8" fmla="*/ 7 w 61"/>
                <a:gd name="T9" fmla="*/ 5 h 53"/>
                <a:gd name="T10" fmla="*/ 7 w 61"/>
                <a:gd name="T11" fmla="*/ 5 h 53"/>
                <a:gd name="T12" fmla="*/ 7 w 61"/>
                <a:gd name="T13" fmla="*/ 5 h 53"/>
                <a:gd name="T14" fmla="*/ 7 w 61"/>
                <a:gd name="T15" fmla="*/ 5 h 53"/>
                <a:gd name="T16" fmla="*/ 7 w 61"/>
                <a:gd name="T17" fmla="*/ 5 h 53"/>
                <a:gd name="T18" fmla="*/ 4 w 61"/>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3"/>
                <a:gd name="T32" fmla="*/ 61 w 61"/>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3">
                  <a:moveTo>
                    <a:pt x="38" y="2"/>
                  </a:moveTo>
                  <a:lnTo>
                    <a:pt x="42" y="0"/>
                  </a:lnTo>
                  <a:lnTo>
                    <a:pt x="0" y="16"/>
                  </a:lnTo>
                  <a:lnTo>
                    <a:pt x="14" y="53"/>
                  </a:lnTo>
                  <a:lnTo>
                    <a:pt x="56" y="37"/>
                  </a:lnTo>
                  <a:lnTo>
                    <a:pt x="61" y="35"/>
                  </a:lnTo>
                  <a:lnTo>
                    <a:pt x="56" y="37"/>
                  </a:lnTo>
                  <a:lnTo>
                    <a:pt x="59" y="37"/>
                  </a:lnTo>
                  <a:lnTo>
                    <a:pt x="61" y="35"/>
                  </a:lnTo>
                  <a:lnTo>
                    <a:pt x="38"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1" name="Freeform 366"/>
            <p:cNvSpPr>
              <a:spLocks/>
            </p:cNvSpPr>
            <p:nvPr/>
          </p:nvSpPr>
          <p:spPr bwMode="auto">
            <a:xfrm>
              <a:off x="2322" y="3606"/>
              <a:ext cx="33" cy="30"/>
            </a:xfrm>
            <a:custGeom>
              <a:avLst/>
              <a:gdLst>
                <a:gd name="T0" fmla="*/ 5 w 66"/>
                <a:gd name="T1" fmla="*/ 0 h 61"/>
                <a:gd name="T2" fmla="*/ 5 w 66"/>
                <a:gd name="T3" fmla="*/ 0 h 61"/>
                <a:gd name="T4" fmla="*/ 0 w 66"/>
                <a:gd name="T5" fmla="*/ 3 h 61"/>
                <a:gd name="T6" fmla="*/ 3 w 66"/>
                <a:gd name="T7" fmla="*/ 7 h 61"/>
                <a:gd name="T8" fmla="*/ 8 w 66"/>
                <a:gd name="T9" fmla="*/ 4 h 61"/>
                <a:gd name="T10" fmla="*/ 9 w 66"/>
                <a:gd name="T11" fmla="*/ 3 h 61"/>
                <a:gd name="T12" fmla="*/ 5 w 66"/>
                <a:gd name="T13" fmla="*/ 0 h 61"/>
                <a:gd name="T14" fmla="*/ 0 60000 65536"/>
                <a:gd name="T15" fmla="*/ 0 60000 65536"/>
                <a:gd name="T16" fmla="*/ 0 60000 65536"/>
                <a:gd name="T17" fmla="*/ 0 60000 65536"/>
                <a:gd name="T18" fmla="*/ 0 60000 65536"/>
                <a:gd name="T19" fmla="*/ 0 60000 65536"/>
                <a:gd name="T20" fmla="*/ 0 60000 65536"/>
                <a:gd name="T21" fmla="*/ 0 w 66"/>
                <a:gd name="T22" fmla="*/ 0 h 61"/>
                <a:gd name="T23" fmla="*/ 66 w 66"/>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1">
                  <a:moveTo>
                    <a:pt x="38" y="1"/>
                  </a:moveTo>
                  <a:lnTo>
                    <a:pt x="40" y="0"/>
                  </a:lnTo>
                  <a:lnTo>
                    <a:pt x="0" y="28"/>
                  </a:lnTo>
                  <a:lnTo>
                    <a:pt x="23" y="61"/>
                  </a:lnTo>
                  <a:lnTo>
                    <a:pt x="63" y="32"/>
                  </a:lnTo>
                  <a:lnTo>
                    <a:pt x="66" y="31"/>
                  </a:lnTo>
                  <a:lnTo>
                    <a:pt x="38"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2" name="Freeform 367"/>
            <p:cNvSpPr>
              <a:spLocks/>
            </p:cNvSpPr>
            <p:nvPr/>
          </p:nvSpPr>
          <p:spPr bwMode="auto">
            <a:xfrm>
              <a:off x="2341" y="3586"/>
              <a:ext cx="36" cy="35"/>
            </a:xfrm>
            <a:custGeom>
              <a:avLst/>
              <a:gdLst>
                <a:gd name="T0" fmla="*/ 5 w 72"/>
                <a:gd name="T1" fmla="*/ 0 h 72"/>
                <a:gd name="T2" fmla="*/ 6 w 72"/>
                <a:gd name="T3" fmla="*/ 0 h 72"/>
                <a:gd name="T4" fmla="*/ 0 w 72"/>
                <a:gd name="T5" fmla="*/ 5 h 72"/>
                <a:gd name="T6" fmla="*/ 4 w 72"/>
                <a:gd name="T7" fmla="*/ 8 h 72"/>
                <a:gd name="T8" fmla="*/ 9 w 72"/>
                <a:gd name="T9" fmla="*/ 3 h 72"/>
                <a:gd name="T10" fmla="*/ 9 w 72"/>
                <a:gd name="T11" fmla="*/ 3 h 72"/>
                <a:gd name="T12" fmla="*/ 5 w 72"/>
                <a:gd name="T13" fmla="*/ 0 h 72"/>
                <a:gd name="T14" fmla="*/ 0 60000 65536"/>
                <a:gd name="T15" fmla="*/ 0 60000 65536"/>
                <a:gd name="T16" fmla="*/ 0 60000 65536"/>
                <a:gd name="T17" fmla="*/ 0 60000 65536"/>
                <a:gd name="T18" fmla="*/ 0 60000 65536"/>
                <a:gd name="T19" fmla="*/ 0 60000 65536"/>
                <a:gd name="T20" fmla="*/ 0 60000 65536"/>
                <a:gd name="T21" fmla="*/ 0 w 72"/>
                <a:gd name="T22" fmla="*/ 0 h 72"/>
                <a:gd name="T23" fmla="*/ 72 w 72"/>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2">
                  <a:moveTo>
                    <a:pt x="43" y="1"/>
                  </a:moveTo>
                  <a:lnTo>
                    <a:pt x="44" y="0"/>
                  </a:lnTo>
                  <a:lnTo>
                    <a:pt x="0" y="42"/>
                  </a:lnTo>
                  <a:lnTo>
                    <a:pt x="28" y="72"/>
                  </a:lnTo>
                  <a:lnTo>
                    <a:pt x="71" y="30"/>
                  </a:lnTo>
                  <a:lnTo>
                    <a:pt x="72" y="29"/>
                  </a:lnTo>
                  <a:lnTo>
                    <a:pt x="43"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3" name="Freeform 368"/>
            <p:cNvSpPr>
              <a:spLocks/>
            </p:cNvSpPr>
            <p:nvPr/>
          </p:nvSpPr>
          <p:spPr bwMode="auto">
            <a:xfrm>
              <a:off x="2362" y="3562"/>
              <a:ext cx="37" cy="38"/>
            </a:xfrm>
            <a:custGeom>
              <a:avLst/>
              <a:gdLst>
                <a:gd name="T0" fmla="*/ 6 w 72"/>
                <a:gd name="T1" fmla="*/ 0 h 76"/>
                <a:gd name="T2" fmla="*/ 6 w 72"/>
                <a:gd name="T3" fmla="*/ 0 h 76"/>
                <a:gd name="T4" fmla="*/ 0 w 72"/>
                <a:gd name="T5" fmla="*/ 6 h 76"/>
                <a:gd name="T6" fmla="*/ 4 w 72"/>
                <a:gd name="T7" fmla="*/ 10 h 76"/>
                <a:gd name="T8" fmla="*/ 10 w 72"/>
                <a:gd name="T9" fmla="*/ 4 h 76"/>
                <a:gd name="T10" fmla="*/ 10 w 72"/>
                <a:gd name="T11" fmla="*/ 4 h 76"/>
                <a:gd name="T12" fmla="*/ 6 w 72"/>
                <a:gd name="T13" fmla="*/ 0 h 76"/>
                <a:gd name="T14" fmla="*/ 0 60000 65536"/>
                <a:gd name="T15" fmla="*/ 0 60000 65536"/>
                <a:gd name="T16" fmla="*/ 0 60000 65536"/>
                <a:gd name="T17" fmla="*/ 0 60000 65536"/>
                <a:gd name="T18" fmla="*/ 0 60000 65536"/>
                <a:gd name="T19" fmla="*/ 0 60000 65536"/>
                <a:gd name="T20" fmla="*/ 0 60000 65536"/>
                <a:gd name="T21" fmla="*/ 0 w 72"/>
                <a:gd name="T22" fmla="*/ 0 h 76"/>
                <a:gd name="T23" fmla="*/ 72 w 72"/>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6">
                  <a:moveTo>
                    <a:pt x="42" y="0"/>
                  </a:moveTo>
                  <a:lnTo>
                    <a:pt x="42" y="0"/>
                  </a:lnTo>
                  <a:lnTo>
                    <a:pt x="0" y="48"/>
                  </a:lnTo>
                  <a:lnTo>
                    <a:pt x="29" y="76"/>
                  </a:lnTo>
                  <a:lnTo>
                    <a:pt x="72" y="28"/>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4" name="Freeform 369"/>
            <p:cNvSpPr>
              <a:spLocks/>
            </p:cNvSpPr>
            <p:nvPr/>
          </p:nvSpPr>
          <p:spPr bwMode="auto">
            <a:xfrm>
              <a:off x="2384" y="3537"/>
              <a:ext cx="35" cy="39"/>
            </a:xfrm>
            <a:custGeom>
              <a:avLst/>
              <a:gdLst>
                <a:gd name="T0" fmla="*/ 6 w 72"/>
                <a:gd name="T1" fmla="*/ 0 h 77"/>
                <a:gd name="T2" fmla="*/ 5 w 72"/>
                <a:gd name="T3" fmla="*/ 1 h 77"/>
                <a:gd name="T4" fmla="*/ 0 w 72"/>
                <a:gd name="T5" fmla="*/ 7 h 77"/>
                <a:gd name="T6" fmla="*/ 3 w 72"/>
                <a:gd name="T7" fmla="*/ 10 h 77"/>
                <a:gd name="T8" fmla="*/ 8 w 72"/>
                <a:gd name="T9" fmla="*/ 4 h 77"/>
                <a:gd name="T10" fmla="*/ 7 w 72"/>
                <a:gd name="T11" fmla="*/ 5 h 77"/>
                <a:gd name="T12" fmla="*/ 6 w 72"/>
                <a:gd name="T13" fmla="*/ 0 h 77"/>
                <a:gd name="T14" fmla="*/ 5 w 72"/>
                <a:gd name="T15" fmla="*/ 1 h 77"/>
                <a:gd name="T16" fmla="*/ 5 w 72"/>
                <a:gd name="T17" fmla="*/ 1 h 77"/>
                <a:gd name="T18" fmla="*/ 6 w 72"/>
                <a:gd name="T19" fmla="*/ 0 h 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
                <a:gd name="T31" fmla="*/ 0 h 77"/>
                <a:gd name="T32" fmla="*/ 72 w 72"/>
                <a:gd name="T33" fmla="*/ 77 h 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 h="77">
                  <a:moveTo>
                    <a:pt x="50" y="0"/>
                  </a:moveTo>
                  <a:lnTo>
                    <a:pt x="42" y="4"/>
                  </a:lnTo>
                  <a:lnTo>
                    <a:pt x="0" y="49"/>
                  </a:lnTo>
                  <a:lnTo>
                    <a:pt x="30" y="77"/>
                  </a:lnTo>
                  <a:lnTo>
                    <a:pt x="72" y="32"/>
                  </a:lnTo>
                  <a:lnTo>
                    <a:pt x="64" y="36"/>
                  </a:lnTo>
                  <a:lnTo>
                    <a:pt x="50" y="0"/>
                  </a:lnTo>
                  <a:lnTo>
                    <a:pt x="45" y="1"/>
                  </a:lnTo>
                  <a:lnTo>
                    <a:pt x="42" y="4"/>
                  </a:lnTo>
                  <a:lnTo>
                    <a:pt x="5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5" name="Freeform 370"/>
            <p:cNvSpPr>
              <a:spLocks/>
            </p:cNvSpPr>
            <p:nvPr/>
          </p:nvSpPr>
          <p:spPr bwMode="auto">
            <a:xfrm>
              <a:off x="2408" y="3528"/>
              <a:ext cx="30" cy="28"/>
            </a:xfrm>
            <a:custGeom>
              <a:avLst/>
              <a:gdLst>
                <a:gd name="T0" fmla="*/ 8 w 58"/>
                <a:gd name="T1" fmla="*/ 1 h 56"/>
                <a:gd name="T2" fmla="*/ 6 w 58"/>
                <a:gd name="T3" fmla="*/ 1 h 56"/>
                <a:gd name="T4" fmla="*/ 0 w 58"/>
                <a:gd name="T5" fmla="*/ 3 h 56"/>
                <a:gd name="T6" fmla="*/ 2 w 58"/>
                <a:gd name="T7" fmla="*/ 7 h 56"/>
                <a:gd name="T8" fmla="*/ 8 w 58"/>
                <a:gd name="T9" fmla="*/ 5 h 56"/>
                <a:gd name="T10" fmla="*/ 6 w 58"/>
                <a:gd name="T11" fmla="*/ 5 h 56"/>
                <a:gd name="T12" fmla="*/ 8 w 58"/>
                <a:gd name="T13" fmla="*/ 1 h 56"/>
                <a:gd name="T14" fmla="*/ 7 w 58"/>
                <a:gd name="T15" fmla="*/ 0 h 56"/>
                <a:gd name="T16" fmla="*/ 6 w 58"/>
                <a:gd name="T17" fmla="*/ 1 h 56"/>
                <a:gd name="T18" fmla="*/ 8 w 58"/>
                <a:gd name="T19" fmla="*/ 1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6"/>
                <a:gd name="T32" fmla="*/ 58 w 5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6">
                  <a:moveTo>
                    <a:pt x="56" y="1"/>
                  </a:moveTo>
                  <a:lnTo>
                    <a:pt x="45" y="2"/>
                  </a:lnTo>
                  <a:lnTo>
                    <a:pt x="0" y="20"/>
                  </a:lnTo>
                  <a:lnTo>
                    <a:pt x="14" y="56"/>
                  </a:lnTo>
                  <a:lnTo>
                    <a:pt x="58" y="39"/>
                  </a:lnTo>
                  <a:lnTo>
                    <a:pt x="47" y="40"/>
                  </a:lnTo>
                  <a:lnTo>
                    <a:pt x="56" y="1"/>
                  </a:lnTo>
                  <a:lnTo>
                    <a:pt x="50" y="0"/>
                  </a:lnTo>
                  <a:lnTo>
                    <a:pt x="45" y="2"/>
                  </a:lnTo>
                  <a:lnTo>
                    <a:pt x="56"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6" name="Freeform 371"/>
            <p:cNvSpPr>
              <a:spLocks/>
            </p:cNvSpPr>
            <p:nvPr/>
          </p:nvSpPr>
          <p:spPr bwMode="auto">
            <a:xfrm>
              <a:off x="2432" y="3528"/>
              <a:ext cx="29" cy="24"/>
            </a:xfrm>
            <a:custGeom>
              <a:avLst/>
              <a:gdLst>
                <a:gd name="T0" fmla="*/ 7 w 59"/>
                <a:gd name="T1" fmla="*/ 1 h 49"/>
                <a:gd name="T2" fmla="*/ 6 w 59"/>
                <a:gd name="T3" fmla="*/ 1 h 49"/>
                <a:gd name="T4" fmla="*/ 1 w 59"/>
                <a:gd name="T5" fmla="*/ 0 h 49"/>
                <a:gd name="T6" fmla="*/ 0 w 59"/>
                <a:gd name="T7" fmla="*/ 4 h 49"/>
                <a:gd name="T8" fmla="*/ 5 w 59"/>
                <a:gd name="T9" fmla="*/ 6 h 49"/>
                <a:gd name="T10" fmla="*/ 4 w 59"/>
                <a:gd name="T11" fmla="*/ 5 h 49"/>
                <a:gd name="T12" fmla="*/ 7 w 59"/>
                <a:gd name="T13" fmla="*/ 1 h 49"/>
                <a:gd name="T14" fmla="*/ 6 w 59"/>
                <a:gd name="T15" fmla="*/ 1 h 49"/>
                <a:gd name="T16" fmla="*/ 6 w 59"/>
                <a:gd name="T17" fmla="*/ 1 h 49"/>
                <a:gd name="T18" fmla="*/ 7 w 59"/>
                <a:gd name="T19" fmla="*/ 1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49"/>
                <a:gd name="T32" fmla="*/ 59 w 59"/>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49">
                  <a:moveTo>
                    <a:pt x="59" y="13"/>
                  </a:moveTo>
                  <a:lnTo>
                    <a:pt x="51" y="9"/>
                  </a:lnTo>
                  <a:lnTo>
                    <a:pt x="9" y="0"/>
                  </a:lnTo>
                  <a:lnTo>
                    <a:pt x="0" y="39"/>
                  </a:lnTo>
                  <a:lnTo>
                    <a:pt x="41" y="49"/>
                  </a:lnTo>
                  <a:lnTo>
                    <a:pt x="33" y="45"/>
                  </a:lnTo>
                  <a:lnTo>
                    <a:pt x="59" y="13"/>
                  </a:lnTo>
                  <a:lnTo>
                    <a:pt x="55" y="11"/>
                  </a:lnTo>
                  <a:lnTo>
                    <a:pt x="51" y="9"/>
                  </a:lnTo>
                  <a:lnTo>
                    <a:pt x="59" y="1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7" name="Freeform 372"/>
            <p:cNvSpPr>
              <a:spLocks/>
            </p:cNvSpPr>
            <p:nvPr/>
          </p:nvSpPr>
          <p:spPr bwMode="auto">
            <a:xfrm>
              <a:off x="2449" y="3534"/>
              <a:ext cx="35" cy="33"/>
            </a:xfrm>
            <a:custGeom>
              <a:avLst/>
              <a:gdLst>
                <a:gd name="T0" fmla="*/ 8 w 71"/>
                <a:gd name="T1" fmla="*/ 5 h 65"/>
                <a:gd name="T2" fmla="*/ 8 w 71"/>
                <a:gd name="T3" fmla="*/ 5 h 65"/>
                <a:gd name="T4" fmla="*/ 3 w 71"/>
                <a:gd name="T5" fmla="*/ 0 h 65"/>
                <a:gd name="T6" fmla="*/ 0 w 71"/>
                <a:gd name="T7" fmla="*/ 4 h 65"/>
                <a:gd name="T8" fmla="*/ 5 w 71"/>
                <a:gd name="T9" fmla="*/ 9 h 65"/>
                <a:gd name="T10" fmla="*/ 5 w 71"/>
                <a:gd name="T11" fmla="*/ 8 h 65"/>
                <a:gd name="T12" fmla="*/ 8 w 71"/>
                <a:gd name="T13" fmla="*/ 5 h 65"/>
                <a:gd name="T14" fmla="*/ 0 60000 65536"/>
                <a:gd name="T15" fmla="*/ 0 60000 65536"/>
                <a:gd name="T16" fmla="*/ 0 60000 65536"/>
                <a:gd name="T17" fmla="*/ 0 60000 65536"/>
                <a:gd name="T18" fmla="*/ 0 60000 65536"/>
                <a:gd name="T19" fmla="*/ 0 60000 65536"/>
                <a:gd name="T20" fmla="*/ 0 60000 65536"/>
                <a:gd name="T21" fmla="*/ 0 w 71"/>
                <a:gd name="T22" fmla="*/ 0 h 65"/>
                <a:gd name="T23" fmla="*/ 71 w 71"/>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5">
                  <a:moveTo>
                    <a:pt x="71" y="36"/>
                  </a:moveTo>
                  <a:lnTo>
                    <a:pt x="68" y="33"/>
                  </a:lnTo>
                  <a:lnTo>
                    <a:pt x="26" y="0"/>
                  </a:lnTo>
                  <a:lnTo>
                    <a:pt x="0" y="32"/>
                  </a:lnTo>
                  <a:lnTo>
                    <a:pt x="43" y="65"/>
                  </a:lnTo>
                  <a:lnTo>
                    <a:pt x="41" y="63"/>
                  </a:lnTo>
                  <a:lnTo>
                    <a:pt x="71" y="3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8" name="Freeform 373"/>
            <p:cNvSpPr>
              <a:spLocks/>
            </p:cNvSpPr>
            <p:nvPr/>
          </p:nvSpPr>
          <p:spPr bwMode="auto">
            <a:xfrm>
              <a:off x="2469" y="3552"/>
              <a:ext cx="36" cy="37"/>
            </a:xfrm>
            <a:custGeom>
              <a:avLst/>
              <a:gdLst>
                <a:gd name="T0" fmla="*/ 9 w 72"/>
                <a:gd name="T1" fmla="*/ 6 h 73"/>
                <a:gd name="T2" fmla="*/ 9 w 72"/>
                <a:gd name="T3" fmla="*/ 6 h 73"/>
                <a:gd name="T4" fmla="*/ 4 w 72"/>
                <a:gd name="T5" fmla="*/ 0 h 73"/>
                <a:gd name="T6" fmla="*/ 0 w 72"/>
                <a:gd name="T7" fmla="*/ 4 h 73"/>
                <a:gd name="T8" fmla="*/ 5 w 72"/>
                <a:gd name="T9" fmla="*/ 9 h 73"/>
                <a:gd name="T10" fmla="*/ 6 w 72"/>
                <a:gd name="T11" fmla="*/ 10 h 73"/>
                <a:gd name="T12" fmla="*/ 5 w 72"/>
                <a:gd name="T13" fmla="*/ 9 h 73"/>
                <a:gd name="T14" fmla="*/ 6 w 72"/>
                <a:gd name="T15" fmla="*/ 9 h 73"/>
                <a:gd name="T16" fmla="*/ 6 w 72"/>
                <a:gd name="T17" fmla="*/ 10 h 73"/>
                <a:gd name="T18" fmla="*/ 9 w 72"/>
                <a:gd name="T19" fmla="*/ 6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
                <a:gd name="T31" fmla="*/ 0 h 73"/>
                <a:gd name="T32" fmla="*/ 72 w 72"/>
                <a:gd name="T33" fmla="*/ 73 h 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 h="73">
                  <a:moveTo>
                    <a:pt x="69" y="41"/>
                  </a:moveTo>
                  <a:lnTo>
                    <a:pt x="72" y="43"/>
                  </a:lnTo>
                  <a:lnTo>
                    <a:pt x="30" y="0"/>
                  </a:lnTo>
                  <a:lnTo>
                    <a:pt x="0" y="27"/>
                  </a:lnTo>
                  <a:lnTo>
                    <a:pt x="42" y="71"/>
                  </a:lnTo>
                  <a:lnTo>
                    <a:pt x="46" y="73"/>
                  </a:lnTo>
                  <a:lnTo>
                    <a:pt x="42" y="71"/>
                  </a:lnTo>
                  <a:lnTo>
                    <a:pt x="45" y="72"/>
                  </a:lnTo>
                  <a:lnTo>
                    <a:pt x="46" y="73"/>
                  </a:lnTo>
                  <a:lnTo>
                    <a:pt x="69" y="4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29" name="Freeform 374"/>
            <p:cNvSpPr>
              <a:spLocks/>
            </p:cNvSpPr>
            <p:nvPr/>
          </p:nvSpPr>
          <p:spPr bwMode="auto">
            <a:xfrm>
              <a:off x="2492" y="3573"/>
              <a:ext cx="32" cy="34"/>
            </a:xfrm>
            <a:custGeom>
              <a:avLst/>
              <a:gdLst>
                <a:gd name="T0" fmla="*/ 6 w 63"/>
                <a:gd name="T1" fmla="*/ 3 h 68"/>
                <a:gd name="T2" fmla="*/ 8 w 63"/>
                <a:gd name="T3" fmla="*/ 4 h 68"/>
                <a:gd name="T4" fmla="*/ 3 w 63"/>
                <a:gd name="T5" fmla="*/ 0 h 68"/>
                <a:gd name="T6" fmla="*/ 0 w 63"/>
                <a:gd name="T7" fmla="*/ 4 h 68"/>
                <a:gd name="T8" fmla="*/ 5 w 63"/>
                <a:gd name="T9" fmla="*/ 8 h 68"/>
                <a:gd name="T10" fmla="*/ 8 w 63"/>
                <a:gd name="T11" fmla="*/ 8 h 68"/>
                <a:gd name="T12" fmla="*/ 5 w 63"/>
                <a:gd name="T13" fmla="*/ 8 h 68"/>
                <a:gd name="T14" fmla="*/ 7 w 63"/>
                <a:gd name="T15" fmla="*/ 9 h 68"/>
                <a:gd name="T16" fmla="*/ 8 w 63"/>
                <a:gd name="T17" fmla="*/ 8 h 68"/>
                <a:gd name="T18" fmla="*/ 6 w 63"/>
                <a:gd name="T19" fmla="*/ 3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68"/>
                <a:gd name="T32" fmla="*/ 63 w 63"/>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68">
                  <a:moveTo>
                    <a:pt x="41" y="26"/>
                  </a:moveTo>
                  <a:lnTo>
                    <a:pt x="63" y="28"/>
                  </a:lnTo>
                  <a:lnTo>
                    <a:pt x="23" y="0"/>
                  </a:lnTo>
                  <a:lnTo>
                    <a:pt x="0" y="32"/>
                  </a:lnTo>
                  <a:lnTo>
                    <a:pt x="40" y="60"/>
                  </a:lnTo>
                  <a:lnTo>
                    <a:pt x="62" y="61"/>
                  </a:lnTo>
                  <a:lnTo>
                    <a:pt x="40" y="60"/>
                  </a:lnTo>
                  <a:lnTo>
                    <a:pt x="50" y="68"/>
                  </a:lnTo>
                  <a:lnTo>
                    <a:pt x="62" y="61"/>
                  </a:lnTo>
                  <a:lnTo>
                    <a:pt x="41" y="2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0" name="Freeform 375"/>
            <p:cNvSpPr>
              <a:spLocks/>
            </p:cNvSpPr>
            <p:nvPr/>
          </p:nvSpPr>
          <p:spPr bwMode="auto">
            <a:xfrm>
              <a:off x="2513" y="3574"/>
              <a:ext cx="35" cy="30"/>
            </a:xfrm>
            <a:custGeom>
              <a:avLst/>
              <a:gdLst>
                <a:gd name="T0" fmla="*/ 4 w 72"/>
                <a:gd name="T1" fmla="*/ 1 h 60"/>
                <a:gd name="T2" fmla="*/ 5 w 72"/>
                <a:gd name="T3" fmla="*/ 0 h 60"/>
                <a:gd name="T4" fmla="*/ 0 w 72"/>
                <a:gd name="T5" fmla="*/ 4 h 60"/>
                <a:gd name="T6" fmla="*/ 2 w 72"/>
                <a:gd name="T7" fmla="*/ 8 h 60"/>
                <a:gd name="T8" fmla="*/ 7 w 72"/>
                <a:gd name="T9" fmla="*/ 5 h 60"/>
                <a:gd name="T10" fmla="*/ 8 w 72"/>
                <a:gd name="T11" fmla="*/ 4 h 60"/>
                <a:gd name="T12" fmla="*/ 7 w 72"/>
                <a:gd name="T13" fmla="*/ 5 h 60"/>
                <a:gd name="T14" fmla="*/ 8 w 72"/>
                <a:gd name="T15" fmla="*/ 4 h 60"/>
                <a:gd name="T16" fmla="*/ 8 w 72"/>
                <a:gd name="T17" fmla="*/ 4 h 60"/>
                <a:gd name="T18" fmla="*/ 4 w 72"/>
                <a:gd name="T19" fmla="*/ 1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
                <a:gd name="T31" fmla="*/ 0 h 60"/>
                <a:gd name="T32" fmla="*/ 72 w 72"/>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 h="60">
                  <a:moveTo>
                    <a:pt x="35" y="8"/>
                  </a:moveTo>
                  <a:lnTo>
                    <a:pt x="43" y="0"/>
                  </a:lnTo>
                  <a:lnTo>
                    <a:pt x="0" y="25"/>
                  </a:lnTo>
                  <a:lnTo>
                    <a:pt x="21" y="60"/>
                  </a:lnTo>
                  <a:lnTo>
                    <a:pt x="64" y="35"/>
                  </a:lnTo>
                  <a:lnTo>
                    <a:pt x="72" y="27"/>
                  </a:lnTo>
                  <a:lnTo>
                    <a:pt x="64" y="35"/>
                  </a:lnTo>
                  <a:lnTo>
                    <a:pt x="68" y="31"/>
                  </a:lnTo>
                  <a:lnTo>
                    <a:pt x="72" y="27"/>
                  </a:lnTo>
                  <a:lnTo>
                    <a:pt x="35"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1" name="Freeform 376"/>
            <p:cNvSpPr>
              <a:spLocks/>
            </p:cNvSpPr>
            <p:nvPr/>
          </p:nvSpPr>
          <p:spPr bwMode="auto">
            <a:xfrm>
              <a:off x="2530" y="3538"/>
              <a:ext cx="40" cy="49"/>
            </a:xfrm>
            <a:custGeom>
              <a:avLst/>
              <a:gdLst>
                <a:gd name="T0" fmla="*/ 5 w 79"/>
                <a:gd name="T1" fmla="*/ 1 h 98"/>
                <a:gd name="T2" fmla="*/ 6 w 79"/>
                <a:gd name="T3" fmla="*/ 0 h 98"/>
                <a:gd name="T4" fmla="*/ 0 w 79"/>
                <a:gd name="T5" fmla="*/ 10 h 98"/>
                <a:gd name="T6" fmla="*/ 5 w 79"/>
                <a:gd name="T7" fmla="*/ 13 h 98"/>
                <a:gd name="T8" fmla="*/ 10 w 79"/>
                <a:gd name="T9" fmla="*/ 3 h 98"/>
                <a:gd name="T10" fmla="*/ 10 w 79"/>
                <a:gd name="T11" fmla="*/ 2 h 98"/>
                <a:gd name="T12" fmla="*/ 10 w 79"/>
                <a:gd name="T13" fmla="*/ 3 h 98"/>
                <a:gd name="T14" fmla="*/ 10 w 79"/>
                <a:gd name="T15" fmla="*/ 3 h 98"/>
                <a:gd name="T16" fmla="*/ 10 w 79"/>
                <a:gd name="T17" fmla="*/ 2 h 98"/>
                <a:gd name="T18" fmla="*/ 5 w 7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
                <a:gd name="T31" fmla="*/ 0 h 98"/>
                <a:gd name="T32" fmla="*/ 79 w 7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 h="98">
                  <a:moveTo>
                    <a:pt x="40" y="3"/>
                  </a:moveTo>
                  <a:lnTo>
                    <a:pt x="41" y="0"/>
                  </a:lnTo>
                  <a:lnTo>
                    <a:pt x="0" y="79"/>
                  </a:lnTo>
                  <a:lnTo>
                    <a:pt x="37" y="98"/>
                  </a:lnTo>
                  <a:lnTo>
                    <a:pt x="78" y="18"/>
                  </a:lnTo>
                  <a:lnTo>
                    <a:pt x="79" y="15"/>
                  </a:lnTo>
                  <a:lnTo>
                    <a:pt x="78" y="18"/>
                  </a:lnTo>
                  <a:lnTo>
                    <a:pt x="78" y="17"/>
                  </a:lnTo>
                  <a:lnTo>
                    <a:pt x="79" y="15"/>
                  </a:lnTo>
                  <a:lnTo>
                    <a:pt x="40"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2" name="Freeform 377"/>
            <p:cNvSpPr>
              <a:spLocks/>
            </p:cNvSpPr>
            <p:nvPr/>
          </p:nvSpPr>
          <p:spPr bwMode="auto">
            <a:xfrm>
              <a:off x="2550" y="3463"/>
              <a:ext cx="42" cy="82"/>
            </a:xfrm>
            <a:custGeom>
              <a:avLst/>
              <a:gdLst>
                <a:gd name="T0" fmla="*/ 6 w 84"/>
                <a:gd name="T1" fmla="*/ 0 h 165"/>
                <a:gd name="T2" fmla="*/ 6 w 84"/>
                <a:gd name="T3" fmla="*/ 0 h 165"/>
                <a:gd name="T4" fmla="*/ 0 w 84"/>
                <a:gd name="T5" fmla="*/ 19 h 165"/>
                <a:gd name="T6" fmla="*/ 5 w 84"/>
                <a:gd name="T7" fmla="*/ 20 h 165"/>
                <a:gd name="T8" fmla="*/ 11 w 84"/>
                <a:gd name="T9" fmla="*/ 1 h 165"/>
                <a:gd name="T10" fmla="*/ 11 w 84"/>
                <a:gd name="T11" fmla="*/ 1 h 165"/>
                <a:gd name="T12" fmla="*/ 6 w 84"/>
                <a:gd name="T13" fmla="*/ 0 h 165"/>
                <a:gd name="T14" fmla="*/ 0 60000 65536"/>
                <a:gd name="T15" fmla="*/ 0 60000 65536"/>
                <a:gd name="T16" fmla="*/ 0 60000 65536"/>
                <a:gd name="T17" fmla="*/ 0 60000 65536"/>
                <a:gd name="T18" fmla="*/ 0 60000 65536"/>
                <a:gd name="T19" fmla="*/ 0 60000 65536"/>
                <a:gd name="T20" fmla="*/ 0 60000 65536"/>
                <a:gd name="T21" fmla="*/ 0 w 84"/>
                <a:gd name="T22" fmla="*/ 0 h 165"/>
                <a:gd name="T23" fmla="*/ 84 w 84"/>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4" h="165">
                  <a:moveTo>
                    <a:pt x="45" y="1"/>
                  </a:moveTo>
                  <a:lnTo>
                    <a:pt x="45" y="0"/>
                  </a:lnTo>
                  <a:lnTo>
                    <a:pt x="0" y="153"/>
                  </a:lnTo>
                  <a:lnTo>
                    <a:pt x="39" y="165"/>
                  </a:lnTo>
                  <a:lnTo>
                    <a:pt x="84" y="12"/>
                  </a:lnTo>
                  <a:lnTo>
                    <a:pt x="84" y="1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3" name="Freeform 378"/>
            <p:cNvSpPr>
              <a:spLocks/>
            </p:cNvSpPr>
            <p:nvPr/>
          </p:nvSpPr>
          <p:spPr bwMode="auto">
            <a:xfrm>
              <a:off x="2573" y="3362"/>
              <a:ext cx="40" cy="106"/>
            </a:xfrm>
            <a:custGeom>
              <a:avLst/>
              <a:gdLst>
                <a:gd name="T0" fmla="*/ 5 w 82"/>
                <a:gd name="T1" fmla="*/ 0 h 213"/>
                <a:gd name="T2" fmla="*/ 5 w 82"/>
                <a:gd name="T3" fmla="*/ 0 h 213"/>
                <a:gd name="T4" fmla="*/ 0 w 82"/>
                <a:gd name="T5" fmla="*/ 25 h 213"/>
                <a:gd name="T6" fmla="*/ 4 w 82"/>
                <a:gd name="T7" fmla="*/ 26 h 213"/>
                <a:gd name="T8" fmla="*/ 10 w 82"/>
                <a:gd name="T9" fmla="*/ 1 h 213"/>
                <a:gd name="T10" fmla="*/ 10 w 82"/>
                <a:gd name="T11" fmla="*/ 1 h 213"/>
                <a:gd name="T12" fmla="*/ 5 w 82"/>
                <a:gd name="T13" fmla="*/ 0 h 213"/>
                <a:gd name="T14" fmla="*/ 0 60000 65536"/>
                <a:gd name="T15" fmla="*/ 0 60000 65536"/>
                <a:gd name="T16" fmla="*/ 0 60000 65536"/>
                <a:gd name="T17" fmla="*/ 0 60000 65536"/>
                <a:gd name="T18" fmla="*/ 0 60000 65536"/>
                <a:gd name="T19" fmla="*/ 0 60000 65536"/>
                <a:gd name="T20" fmla="*/ 0 60000 65536"/>
                <a:gd name="T21" fmla="*/ 0 w 82"/>
                <a:gd name="T22" fmla="*/ 0 h 213"/>
                <a:gd name="T23" fmla="*/ 82 w 82"/>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213">
                  <a:moveTo>
                    <a:pt x="43" y="2"/>
                  </a:moveTo>
                  <a:lnTo>
                    <a:pt x="43" y="0"/>
                  </a:lnTo>
                  <a:lnTo>
                    <a:pt x="0" y="204"/>
                  </a:lnTo>
                  <a:lnTo>
                    <a:pt x="39" y="213"/>
                  </a:lnTo>
                  <a:lnTo>
                    <a:pt x="82" y="10"/>
                  </a:lnTo>
                  <a:lnTo>
                    <a:pt x="82" y="9"/>
                  </a:lnTo>
                  <a:lnTo>
                    <a:pt x="43"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4" name="Freeform 379"/>
            <p:cNvSpPr>
              <a:spLocks/>
            </p:cNvSpPr>
            <p:nvPr/>
          </p:nvSpPr>
          <p:spPr bwMode="auto">
            <a:xfrm>
              <a:off x="2594" y="3249"/>
              <a:ext cx="40" cy="117"/>
            </a:xfrm>
            <a:custGeom>
              <a:avLst/>
              <a:gdLst>
                <a:gd name="T0" fmla="*/ 5 w 80"/>
                <a:gd name="T1" fmla="*/ 0 h 233"/>
                <a:gd name="T2" fmla="*/ 5 w 80"/>
                <a:gd name="T3" fmla="*/ 1 h 233"/>
                <a:gd name="T4" fmla="*/ 0 w 80"/>
                <a:gd name="T5" fmla="*/ 29 h 233"/>
                <a:gd name="T6" fmla="*/ 5 w 80"/>
                <a:gd name="T7" fmla="*/ 30 h 233"/>
                <a:gd name="T8" fmla="*/ 10 w 80"/>
                <a:gd name="T9" fmla="*/ 1 h 233"/>
                <a:gd name="T10" fmla="*/ 10 w 80"/>
                <a:gd name="T11" fmla="*/ 2 h 233"/>
                <a:gd name="T12" fmla="*/ 5 w 80"/>
                <a:gd name="T13" fmla="*/ 0 h 233"/>
                <a:gd name="T14" fmla="*/ 0 60000 65536"/>
                <a:gd name="T15" fmla="*/ 0 60000 65536"/>
                <a:gd name="T16" fmla="*/ 0 60000 65536"/>
                <a:gd name="T17" fmla="*/ 0 60000 65536"/>
                <a:gd name="T18" fmla="*/ 0 60000 65536"/>
                <a:gd name="T19" fmla="*/ 0 60000 65536"/>
                <a:gd name="T20" fmla="*/ 0 60000 65536"/>
                <a:gd name="T21" fmla="*/ 0 w 80"/>
                <a:gd name="T22" fmla="*/ 0 h 233"/>
                <a:gd name="T23" fmla="*/ 80 w 80"/>
                <a:gd name="T24" fmla="*/ 233 h 2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33">
                  <a:moveTo>
                    <a:pt x="41" y="0"/>
                  </a:moveTo>
                  <a:lnTo>
                    <a:pt x="41" y="1"/>
                  </a:lnTo>
                  <a:lnTo>
                    <a:pt x="0" y="226"/>
                  </a:lnTo>
                  <a:lnTo>
                    <a:pt x="39" y="233"/>
                  </a:lnTo>
                  <a:lnTo>
                    <a:pt x="80" y="8"/>
                  </a:lnTo>
                  <a:lnTo>
                    <a:pt x="80" y="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5" name="Freeform 380"/>
            <p:cNvSpPr>
              <a:spLocks/>
            </p:cNvSpPr>
            <p:nvPr/>
          </p:nvSpPr>
          <p:spPr bwMode="auto">
            <a:xfrm>
              <a:off x="2615" y="3148"/>
              <a:ext cx="41" cy="106"/>
            </a:xfrm>
            <a:custGeom>
              <a:avLst/>
              <a:gdLst>
                <a:gd name="T0" fmla="*/ 5 w 82"/>
                <a:gd name="T1" fmla="*/ 0 h 213"/>
                <a:gd name="T2" fmla="*/ 5 w 82"/>
                <a:gd name="T3" fmla="*/ 0 h 213"/>
                <a:gd name="T4" fmla="*/ 0 w 82"/>
                <a:gd name="T5" fmla="*/ 25 h 213"/>
                <a:gd name="T6" fmla="*/ 5 w 82"/>
                <a:gd name="T7" fmla="*/ 26 h 213"/>
                <a:gd name="T8" fmla="*/ 11 w 82"/>
                <a:gd name="T9" fmla="*/ 1 h 213"/>
                <a:gd name="T10" fmla="*/ 11 w 82"/>
                <a:gd name="T11" fmla="*/ 1 h 213"/>
                <a:gd name="T12" fmla="*/ 5 w 82"/>
                <a:gd name="T13" fmla="*/ 0 h 213"/>
                <a:gd name="T14" fmla="*/ 0 60000 65536"/>
                <a:gd name="T15" fmla="*/ 0 60000 65536"/>
                <a:gd name="T16" fmla="*/ 0 60000 65536"/>
                <a:gd name="T17" fmla="*/ 0 60000 65536"/>
                <a:gd name="T18" fmla="*/ 0 60000 65536"/>
                <a:gd name="T19" fmla="*/ 0 60000 65536"/>
                <a:gd name="T20" fmla="*/ 0 60000 65536"/>
                <a:gd name="T21" fmla="*/ 0 w 82"/>
                <a:gd name="T22" fmla="*/ 0 h 213"/>
                <a:gd name="T23" fmla="*/ 82 w 82"/>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213">
                  <a:moveTo>
                    <a:pt x="43" y="0"/>
                  </a:moveTo>
                  <a:lnTo>
                    <a:pt x="43" y="1"/>
                  </a:lnTo>
                  <a:lnTo>
                    <a:pt x="0" y="204"/>
                  </a:lnTo>
                  <a:lnTo>
                    <a:pt x="39" y="213"/>
                  </a:lnTo>
                  <a:lnTo>
                    <a:pt x="82" y="11"/>
                  </a:lnTo>
                  <a:lnTo>
                    <a:pt x="82" y="12"/>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6" name="Freeform 381"/>
            <p:cNvSpPr>
              <a:spLocks/>
            </p:cNvSpPr>
            <p:nvPr/>
          </p:nvSpPr>
          <p:spPr bwMode="auto">
            <a:xfrm>
              <a:off x="2636" y="3077"/>
              <a:ext cx="41" cy="76"/>
            </a:xfrm>
            <a:custGeom>
              <a:avLst/>
              <a:gdLst>
                <a:gd name="T0" fmla="*/ 7 w 82"/>
                <a:gd name="T1" fmla="*/ 0 h 152"/>
                <a:gd name="T2" fmla="*/ 5 w 82"/>
                <a:gd name="T3" fmla="*/ 2 h 152"/>
                <a:gd name="T4" fmla="*/ 0 w 82"/>
                <a:gd name="T5" fmla="*/ 18 h 152"/>
                <a:gd name="T6" fmla="*/ 5 w 82"/>
                <a:gd name="T7" fmla="*/ 19 h 152"/>
                <a:gd name="T8" fmla="*/ 11 w 82"/>
                <a:gd name="T9" fmla="*/ 3 h 152"/>
                <a:gd name="T10" fmla="*/ 9 w 82"/>
                <a:gd name="T11" fmla="*/ 5 h 152"/>
                <a:gd name="T12" fmla="*/ 7 w 82"/>
                <a:gd name="T13" fmla="*/ 0 h 152"/>
                <a:gd name="T14" fmla="*/ 6 w 82"/>
                <a:gd name="T15" fmla="*/ 1 h 152"/>
                <a:gd name="T16" fmla="*/ 5 w 82"/>
                <a:gd name="T17" fmla="*/ 2 h 152"/>
                <a:gd name="T18" fmla="*/ 7 w 82"/>
                <a:gd name="T19" fmla="*/ 0 h 1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2"/>
                <a:gd name="T31" fmla="*/ 0 h 152"/>
                <a:gd name="T32" fmla="*/ 82 w 82"/>
                <a:gd name="T33" fmla="*/ 152 h 1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2" h="152">
                  <a:moveTo>
                    <a:pt x="53" y="0"/>
                  </a:moveTo>
                  <a:lnTo>
                    <a:pt x="43" y="12"/>
                  </a:lnTo>
                  <a:lnTo>
                    <a:pt x="0" y="140"/>
                  </a:lnTo>
                  <a:lnTo>
                    <a:pt x="39" y="152"/>
                  </a:lnTo>
                  <a:lnTo>
                    <a:pt x="82" y="24"/>
                  </a:lnTo>
                  <a:lnTo>
                    <a:pt x="71" y="37"/>
                  </a:lnTo>
                  <a:lnTo>
                    <a:pt x="53" y="0"/>
                  </a:lnTo>
                  <a:lnTo>
                    <a:pt x="46" y="4"/>
                  </a:lnTo>
                  <a:lnTo>
                    <a:pt x="43" y="12"/>
                  </a:lnTo>
                  <a:lnTo>
                    <a:pt x="5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7" name="Freeform 382"/>
            <p:cNvSpPr>
              <a:spLocks/>
            </p:cNvSpPr>
            <p:nvPr/>
          </p:nvSpPr>
          <p:spPr bwMode="auto">
            <a:xfrm>
              <a:off x="2662" y="3063"/>
              <a:ext cx="34" cy="33"/>
            </a:xfrm>
            <a:custGeom>
              <a:avLst/>
              <a:gdLst>
                <a:gd name="T0" fmla="*/ 9 w 67"/>
                <a:gd name="T1" fmla="*/ 2 h 66"/>
                <a:gd name="T2" fmla="*/ 5 w 67"/>
                <a:gd name="T3" fmla="*/ 1 h 66"/>
                <a:gd name="T4" fmla="*/ 0 w 67"/>
                <a:gd name="T5" fmla="*/ 4 h 66"/>
                <a:gd name="T6" fmla="*/ 3 w 67"/>
                <a:gd name="T7" fmla="*/ 9 h 66"/>
                <a:gd name="T8" fmla="*/ 8 w 67"/>
                <a:gd name="T9" fmla="*/ 6 h 66"/>
                <a:gd name="T10" fmla="*/ 4 w 67"/>
                <a:gd name="T11" fmla="*/ 5 h 66"/>
                <a:gd name="T12" fmla="*/ 9 w 67"/>
                <a:gd name="T13" fmla="*/ 2 h 66"/>
                <a:gd name="T14" fmla="*/ 8 w 67"/>
                <a:gd name="T15" fmla="*/ 0 h 66"/>
                <a:gd name="T16" fmla="*/ 5 w 67"/>
                <a:gd name="T17" fmla="*/ 1 h 66"/>
                <a:gd name="T18" fmla="*/ 9 w 67"/>
                <a:gd name="T19" fmla="*/ 2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66"/>
                <a:gd name="T32" fmla="*/ 67 w 67"/>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66">
                  <a:moveTo>
                    <a:pt x="67" y="17"/>
                  </a:moveTo>
                  <a:lnTo>
                    <a:pt x="40" y="8"/>
                  </a:lnTo>
                  <a:lnTo>
                    <a:pt x="0" y="29"/>
                  </a:lnTo>
                  <a:lnTo>
                    <a:pt x="18" y="66"/>
                  </a:lnTo>
                  <a:lnTo>
                    <a:pt x="59" y="45"/>
                  </a:lnTo>
                  <a:lnTo>
                    <a:pt x="32" y="36"/>
                  </a:lnTo>
                  <a:lnTo>
                    <a:pt x="67" y="17"/>
                  </a:lnTo>
                  <a:lnTo>
                    <a:pt x="57" y="0"/>
                  </a:lnTo>
                  <a:lnTo>
                    <a:pt x="40" y="8"/>
                  </a:lnTo>
                  <a:lnTo>
                    <a:pt x="67" y="1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8" name="Freeform 383"/>
            <p:cNvSpPr>
              <a:spLocks/>
            </p:cNvSpPr>
            <p:nvPr/>
          </p:nvSpPr>
          <p:spPr bwMode="auto">
            <a:xfrm>
              <a:off x="2679" y="3072"/>
              <a:ext cx="41" cy="52"/>
            </a:xfrm>
            <a:custGeom>
              <a:avLst/>
              <a:gdLst>
                <a:gd name="T0" fmla="*/ 10 w 83"/>
                <a:gd name="T1" fmla="*/ 11 h 105"/>
                <a:gd name="T2" fmla="*/ 10 w 83"/>
                <a:gd name="T3" fmla="*/ 10 h 105"/>
                <a:gd name="T4" fmla="*/ 4 w 83"/>
                <a:gd name="T5" fmla="*/ 0 h 105"/>
                <a:gd name="T6" fmla="*/ 0 w 83"/>
                <a:gd name="T7" fmla="*/ 2 h 105"/>
                <a:gd name="T8" fmla="*/ 5 w 83"/>
                <a:gd name="T9" fmla="*/ 13 h 105"/>
                <a:gd name="T10" fmla="*/ 5 w 83"/>
                <a:gd name="T11" fmla="*/ 12 h 105"/>
                <a:gd name="T12" fmla="*/ 10 w 83"/>
                <a:gd name="T13" fmla="*/ 11 h 105"/>
                <a:gd name="T14" fmla="*/ 10 w 83"/>
                <a:gd name="T15" fmla="*/ 11 h 105"/>
                <a:gd name="T16" fmla="*/ 10 w 83"/>
                <a:gd name="T17" fmla="*/ 10 h 105"/>
                <a:gd name="T18" fmla="*/ 10 w 83"/>
                <a:gd name="T19" fmla="*/ 11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3"/>
                <a:gd name="T31" fmla="*/ 0 h 105"/>
                <a:gd name="T32" fmla="*/ 83 w 83"/>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3" h="105">
                  <a:moveTo>
                    <a:pt x="83" y="91"/>
                  </a:moveTo>
                  <a:lnTo>
                    <a:pt x="81" y="87"/>
                  </a:lnTo>
                  <a:lnTo>
                    <a:pt x="35" y="0"/>
                  </a:lnTo>
                  <a:lnTo>
                    <a:pt x="0" y="19"/>
                  </a:lnTo>
                  <a:lnTo>
                    <a:pt x="46" y="105"/>
                  </a:lnTo>
                  <a:lnTo>
                    <a:pt x="44" y="100"/>
                  </a:lnTo>
                  <a:lnTo>
                    <a:pt x="83" y="91"/>
                  </a:lnTo>
                  <a:lnTo>
                    <a:pt x="82" y="89"/>
                  </a:lnTo>
                  <a:lnTo>
                    <a:pt x="81" y="87"/>
                  </a:lnTo>
                  <a:lnTo>
                    <a:pt x="83" y="9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39" name="Freeform 384"/>
            <p:cNvSpPr>
              <a:spLocks/>
            </p:cNvSpPr>
            <p:nvPr/>
          </p:nvSpPr>
          <p:spPr bwMode="auto">
            <a:xfrm>
              <a:off x="2700" y="3117"/>
              <a:ext cx="41" cy="93"/>
            </a:xfrm>
            <a:custGeom>
              <a:avLst/>
              <a:gdLst>
                <a:gd name="T0" fmla="*/ 11 w 81"/>
                <a:gd name="T1" fmla="*/ 22 h 187"/>
                <a:gd name="T2" fmla="*/ 11 w 81"/>
                <a:gd name="T3" fmla="*/ 22 h 187"/>
                <a:gd name="T4" fmla="*/ 5 w 81"/>
                <a:gd name="T5" fmla="*/ 0 h 187"/>
                <a:gd name="T6" fmla="*/ 0 w 81"/>
                <a:gd name="T7" fmla="*/ 1 h 187"/>
                <a:gd name="T8" fmla="*/ 6 w 81"/>
                <a:gd name="T9" fmla="*/ 23 h 187"/>
                <a:gd name="T10" fmla="*/ 6 w 81"/>
                <a:gd name="T11" fmla="*/ 23 h 187"/>
                <a:gd name="T12" fmla="*/ 11 w 81"/>
                <a:gd name="T13" fmla="*/ 22 h 187"/>
                <a:gd name="T14" fmla="*/ 0 60000 65536"/>
                <a:gd name="T15" fmla="*/ 0 60000 65536"/>
                <a:gd name="T16" fmla="*/ 0 60000 65536"/>
                <a:gd name="T17" fmla="*/ 0 60000 65536"/>
                <a:gd name="T18" fmla="*/ 0 60000 65536"/>
                <a:gd name="T19" fmla="*/ 0 60000 65536"/>
                <a:gd name="T20" fmla="*/ 0 60000 65536"/>
                <a:gd name="T21" fmla="*/ 0 w 81"/>
                <a:gd name="T22" fmla="*/ 0 h 187"/>
                <a:gd name="T23" fmla="*/ 81 w 81"/>
                <a:gd name="T24" fmla="*/ 187 h 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87">
                  <a:moveTo>
                    <a:pt x="81" y="179"/>
                  </a:moveTo>
                  <a:lnTo>
                    <a:pt x="81" y="177"/>
                  </a:lnTo>
                  <a:lnTo>
                    <a:pt x="39" y="0"/>
                  </a:lnTo>
                  <a:lnTo>
                    <a:pt x="0" y="9"/>
                  </a:lnTo>
                  <a:lnTo>
                    <a:pt x="41" y="187"/>
                  </a:lnTo>
                  <a:lnTo>
                    <a:pt x="41" y="186"/>
                  </a:lnTo>
                  <a:lnTo>
                    <a:pt x="81" y="17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40" name="Freeform 385"/>
            <p:cNvSpPr>
              <a:spLocks/>
            </p:cNvSpPr>
            <p:nvPr/>
          </p:nvSpPr>
          <p:spPr bwMode="auto">
            <a:xfrm>
              <a:off x="2721" y="3206"/>
              <a:ext cx="41" cy="119"/>
            </a:xfrm>
            <a:custGeom>
              <a:avLst/>
              <a:gdLst>
                <a:gd name="T0" fmla="*/ 11 w 82"/>
                <a:gd name="T1" fmla="*/ 29 h 238"/>
                <a:gd name="T2" fmla="*/ 11 w 82"/>
                <a:gd name="T3" fmla="*/ 29 h 238"/>
                <a:gd name="T4" fmla="*/ 5 w 82"/>
                <a:gd name="T5" fmla="*/ 0 h 238"/>
                <a:gd name="T6" fmla="*/ 0 w 82"/>
                <a:gd name="T7" fmla="*/ 1 h 238"/>
                <a:gd name="T8" fmla="*/ 5 w 82"/>
                <a:gd name="T9" fmla="*/ 30 h 238"/>
                <a:gd name="T10" fmla="*/ 5 w 82"/>
                <a:gd name="T11" fmla="*/ 30 h 238"/>
                <a:gd name="T12" fmla="*/ 11 w 82"/>
                <a:gd name="T13" fmla="*/ 29 h 238"/>
                <a:gd name="T14" fmla="*/ 0 60000 65536"/>
                <a:gd name="T15" fmla="*/ 0 60000 65536"/>
                <a:gd name="T16" fmla="*/ 0 60000 65536"/>
                <a:gd name="T17" fmla="*/ 0 60000 65536"/>
                <a:gd name="T18" fmla="*/ 0 60000 65536"/>
                <a:gd name="T19" fmla="*/ 0 60000 65536"/>
                <a:gd name="T20" fmla="*/ 0 60000 65536"/>
                <a:gd name="T21" fmla="*/ 0 w 82"/>
                <a:gd name="T22" fmla="*/ 0 h 238"/>
                <a:gd name="T23" fmla="*/ 82 w 82"/>
                <a:gd name="T24" fmla="*/ 238 h 2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238">
                  <a:moveTo>
                    <a:pt x="82" y="231"/>
                  </a:moveTo>
                  <a:lnTo>
                    <a:pt x="82" y="231"/>
                  </a:lnTo>
                  <a:lnTo>
                    <a:pt x="40" y="0"/>
                  </a:lnTo>
                  <a:lnTo>
                    <a:pt x="0" y="7"/>
                  </a:lnTo>
                  <a:lnTo>
                    <a:pt x="43" y="238"/>
                  </a:lnTo>
                  <a:lnTo>
                    <a:pt x="82" y="23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41" name="Freeform 386"/>
            <p:cNvSpPr>
              <a:spLocks/>
            </p:cNvSpPr>
            <p:nvPr/>
          </p:nvSpPr>
          <p:spPr bwMode="auto">
            <a:xfrm>
              <a:off x="2743" y="3322"/>
              <a:ext cx="40" cy="121"/>
            </a:xfrm>
            <a:custGeom>
              <a:avLst/>
              <a:gdLst>
                <a:gd name="T0" fmla="*/ 10 w 82"/>
                <a:gd name="T1" fmla="*/ 29 h 243"/>
                <a:gd name="T2" fmla="*/ 10 w 82"/>
                <a:gd name="T3" fmla="*/ 29 h 243"/>
                <a:gd name="T4" fmla="*/ 4 w 82"/>
                <a:gd name="T5" fmla="*/ 0 h 243"/>
                <a:gd name="T6" fmla="*/ 0 w 82"/>
                <a:gd name="T7" fmla="*/ 0 h 243"/>
                <a:gd name="T8" fmla="*/ 5 w 82"/>
                <a:gd name="T9" fmla="*/ 30 h 243"/>
                <a:gd name="T10" fmla="*/ 5 w 82"/>
                <a:gd name="T11" fmla="*/ 30 h 243"/>
                <a:gd name="T12" fmla="*/ 10 w 82"/>
                <a:gd name="T13" fmla="*/ 29 h 243"/>
                <a:gd name="T14" fmla="*/ 0 60000 65536"/>
                <a:gd name="T15" fmla="*/ 0 60000 65536"/>
                <a:gd name="T16" fmla="*/ 0 60000 65536"/>
                <a:gd name="T17" fmla="*/ 0 60000 65536"/>
                <a:gd name="T18" fmla="*/ 0 60000 65536"/>
                <a:gd name="T19" fmla="*/ 0 60000 65536"/>
                <a:gd name="T20" fmla="*/ 0 60000 65536"/>
                <a:gd name="T21" fmla="*/ 0 w 82"/>
                <a:gd name="T22" fmla="*/ 0 h 243"/>
                <a:gd name="T23" fmla="*/ 82 w 82"/>
                <a:gd name="T24" fmla="*/ 243 h 2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243">
                  <a:moveTo>
                    <a:pt x="82" y="236"/>
                  </a:moveTo>
                  <a:lnTo>
                    <a:pt x="82" y="236"/>
                  </a:lnTo>
                  <a:lnTo>
                    <a:pt x="39" y="0"/>
                  </a:lnTo>
                  <a:lnTo>
                    <a:pt x="0" y="7"/>
                  </a:lnTo>
                  <a:lnTo>
                    <a:pt x="43" y="243"/>
                  </a:lnTo>
                  <a:lnTo>
                    <a:pt x="82" y="23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42" name="Freeform 387"/>
            <p:cNvSpPr>
              <a:spLocks/>
            </p:cNvSpPr>
            <p:nvPr/>
          </p:nvSpPr>
          <p:spPr bwMode="auto">
            <a:xfrm>
              <a:off x="2764" y="3440"/>
              <a:ext cx="40" cy="109"/>
            </a:xfrm>
            <a:custGeom>
              <a:avLst/>
              <a:gdLst>
                <a:gd name="T0" fmla="*/ 10 w 80"/>
                <a:gd name="T1" fmla="*/ 26 h 218"/>
                <a:gd name="T2" fmla="*/ 10 w 80"/>
                <a:gd name="T3" fmla="*/ 27 h 218"/>
                <a:gd name="T4" fmla="*/ 5 w 80"/>
                <a:gd name="T5" fmla="*/ 0 h 218"/>
                <a:gd name="T6" fmla="*/ 0 w 80"/>
                <a:gd name="T7" fmla="*/ 1 h 218"/>
                <a:gd name="T8" fmla="*/ 5 w 80"/>
                <a:gd name="T9" fmla="*/ 27 h 218"/>
                <a:gd name="T10" fmla="*/ 5 w 80"/>
                <a:gd name="T11" fmla="*/ 28 h 218"/>
                <a:gd name="T12" fmla="*/ 10 w 80"/>
                <a:gd name="T13" fmla="*/ 26 h 218"/>
                <a:gd name="T14" fmla="*/ 0 60000 65536"/>
                <a:gd name="T15" fmla="*/ 0 60000 65536"/>
                <a:gd name="T16" fmla="*/ 0 60000 65536"/>
                <a:gd name="T17" fmla="*/ 0 60000 65536"/>
                <a:gd name="T18" fmla="*/ 0 60000 65536"/>
                <a:gd name="T19" fmla="*/ 0 60000 65536"/>
                <a:gd name="T20" fmla="*/ 0 60000 65536"/>
                <a:gd name="T21" fmla="*/ 0 w 80"/>
                <a:gd name="T22" fmla="*/ 0 h 218"/>
                <a:gd name="T23" fmla="*/ 80 w 80"/>
                <a:gd name="T24" fmla="*/ 218 h 2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218">
                  <a:moveTo>
                    <a:pt x="80" y="208"/>
                  </a:moveTo>
                  <a:lnTo>
                    <a:pt x="80" y="210"/>
                  </a:lnTo>
                  <a:lnTo>
                    <a:pt x="39" y="0"/>
                  </a:lnTo>
                  <a:lnTo>
                    <a:pt x="0" y="7"/>
                  </a:lnTo>
                  <a:lnTo>
                    <a:pt x="41" y="216"/>
                  </a:lnTo>
                  <a:lnTo>
                    <a:pt x="41" y="218"/>
                  </a:lnTo>
                  <a:lnTo>
                    <a:pt x="80" y="20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643" name="Freeform 388"/>
            <p:cNvSpPr>
              <a:spLocks/>
            </p:cNvSpPr>
            <p:nvPr/>
          </p:nvSpPr>
          <p:spPr bwMode="auto">
            <a:xfrm>
              <a:off x="2785" y="3544"/>
              <a:ext cx="40" cy="87"/>
            </a:xfrm>
            <a:custGeom>
              <a:avLst/>
              <a:gdLst>
                <a:gd name="T0" fmla="*/ 10 w 82"/>
                <a:gd name="T1" fmla="*/ 20 h 174"/>
                <a:gd name="T2" fmla="*/ 10 w 82"/>
                <a:gd name="T3" fmla="*/ 21 h 174"/>
                <a:gd name="T4" fmla="*/ 4 w 82"/>
                <a:gd name="T5" fmla="*/ 0 h 174"/>
                <a:gd name="T6" fmla="*/ 0 w 82"/>
                <a:gd name="T7" fmla="*/ 2 h 174"/>
                <a:gd name="T8" fmla="*/ 5 w 82"/>
                <a:gd name="T9" fmla="*/ 22 h 174"/>
                <a:gd name="T10" fmla="*/ 5 w 82"/>
                <a:gd name="T11" fmla="*/ 22 h 174"/>
                <a:gd name="T12" fmla="*/ 10 w 82"/>
                <a:gd name="T13" fmla="*/ 20 h 174"/>
                <a:gd name="T14" fmla="*/ 0 60000 65536"/>
                <a:gd name="T15" fmla="*/ 0 60000 65536"/>
                <a:gd name="T16" fmla="*/ 0 60000 65536"/>
                <a:gd name="T17" fmla="*/ 0 60000 65536"/>
                <a:gd name="T18" fmla="*/ 0 60000 65536"/>
                <a:gd name="T19" fmla="*/ 0 60000 65536"/>
                <a:gd name="T20" fmla="*/ 0 60000 65536"/>
                <a:gd name="T21" fmla="*/ 0 w 82"/>
                <a:gd name="T22" fmla="*/ 0 h 174"/>
                <a:gd name="T23" fmla="*/ 82 w 82"/>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174">
                  <a:moveTo>
                    <a:pt x="81" y="160"/>
                  </a:moveTo>
                  <a:lnTo>
                    <a:pt x="82" y="163"/>
                  </a:lnTo>
                  <a:lnTo>
                    <a:pt x="39" y="0"/>
                  </a:lnTo>
                  <a:lnTo>
                    <a:pt x="0" y="10"/>
                  </a:lnTo>
                  <a:lnTo>
                    <a:pt x="43" y="172"/>
                  </a:lnTo>
                  <a:lnTo>
                    <a:pt x="44" y="174"/>
                  </a:lnTo>
                  <a:lnTo>
                    <a:pt x="81" y="16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497" name="Group 389"/>
          <p:cNvGrpSpPr>
            <a:grpSpLocks/>
          </p:cNvGrpSpPr>
          <p:nvPr/>
        </p:nvGrpSpPr>
        <p:grpSpPr bwMode="auto">
          <a:xfrm>
            <a:off x="3652243" y="5372101"/>
            <a:ext cx="6272213" cy="976313"/>
            <a:chOff x="2022" y="3192"/>
            <a:chExt cx="3512" cy="615"/>
          </a:xfrm>
        </p:grpSpPr>
        <p:sp>
          <p:nvSpPr>
            <p:cNvPr id="15244" name="Freeform 390"/>
            <p:cNvSpPr>
              <a:spLocks/>
            </p:cNvSpPr>
            <p:nvPr/>
          </p:nvSpPr>
          <p:spPr bwMode="auto">
            <a:xfrm>
              <a:off x="2806" y="3624"/>
              <a:ext cx="40" cy="65"/>
            </a:xfrm>
            <a:custGeom>
              <a:avLst/>
              <a:gdLst>
                <a:gd name="T0" fmla="*/ 10 w 79"/>
                <a:gd name="T1" fmla="*/ 14 h 129"/>
                <a:gd name="T2" fmla="*/ 10 w 79"/>
                <a:gd name="T3" fmla="*/ 14 h 129"/>
                <a:gd name="T4" fmla="*/ 5 w 79"/>
                <a:gd name="T5" fmla="*/ 0 h 129"/>
                <a:gd name="T6" fmla="*/ 0 w 79"/>
                <a:gd name="T7" fmla="*/ 2 h 129"/>
                <a:gd name="T8" fmla="*/ 6 w 79"/>
                <a:gd name="T9" fmla="*/ 16 h 129"/>
                <a:gd name="T10" fmla="*/ 6 w 79"/>
                <a:gd name="T11" fmla="*/ 17 h 129"/>
                <a:gd name="T12" fmla="*/ 6 w 79"/>
                <a:gd name="T13" fmla="*/ 16 h 129"/>
                <a:gd name="T14" fmla="*/ 6 w 79"/>
                <a:gd name="T15" fmla="*/ 16 h 129"/>
                <a:gd name="T16" fmla="*/ 6 w 79"/>
                <a:gd name="T17" fmla="*/ 17 h 129"/>
                <a:gd name="T18" fmla="*/ 10 w 79"/>
                <a:gd name="T19" fmla="*/ 14 h 1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
                <a:gd name="T31" fmla="*/ 0 h 129"/>
                <a:gd name="T32" fmla="*/ 79 w 79"/>
                <a:gd name="T33" fmla="*/ 129 h 1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 h="129">
                  <a:moveTo>
                    <a:pt x="77" y="106"/>
                  </a:moveTo>
                  <a:lnTo>
                    <a:pt x="79" y="111"/>
                  </a:lnTo>
                  <a:lnTo>
                    <a:pt x="37" y="0"/>
                  </a:lnTo>
                  <a:lnTo>
                    <a:pt x="0" y="14"/>
                  </a:lnTo>
                  <a:lnTo>
                    <a:pt x="43" y="125"/>
                  </a:lnTo>
                  <a:lnTo>
                    <a:pt x="45" y="129"/>
                  </a:lnTo>
                  <a:lnTo>
                    <a:pt x="43" y="125"/>
                  </a:lnTo>
                  <a:lnTo>
                    <a:pt x="43" y="127"/>
                  </a:lnTo>
                  <a:lnTo>
                    <a:pt x="45" y="129"/>
                  </a:lnTo>
                  <a:lnTo>
                    <a:pt x="77" y="10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5" name="Freeform 391"/>
            <p:cNvSpPr>
              <a:spLocks/>
            </p:cNvSpPr>
            <p:nvPr/>
          </p:nvSpPr>
          <p:spPr bwMode="auto">
            <a:xfrm>
              <a:off x="2829" y="3677"/>
              <a:ext cx="37" cy="46"/>
            </a:xfrm>
            <a:custGeom>
              <a:avLst/>
              <a:gdLst>
                <a:gd name="T0" fmla="*/ 8 w 75"/>
                <a:gd name="T1" fmla="*/ 8 h 91"/>
                <a:gd name="T2" fmla="*/ 9 w 75"/>
                <a:gd name="T3" fmla="*/ 8 h 91"/>
                <a:gd name="T4" fmla="*/ 4 w 75"/>
                <a:gd name="T5" fmla="*/ 0 h 91"/>
                <a:gd name="T6" fmla="*/ 0 w 75"/>
                <a:gd name="T7" fmla="*/ 3 h 91"/>
                <a:gd name="T8" fmla="*/ 5 w 75"/>
                <a:gd name="T9" fmla="*/ 11 h 91"/>
                <a:gd name="T10" fmla="*/ 5 w 75"/>
                <a:gd name="T11" fmla="*/ 12 h 91"/>
                <a:gd name="T12" fmla="*/ 5 w 75"/>
                <a:gd name="T13" fmla="*/ 11 h 91"/>
                <a:gd name="T14" fmla="*/ 5 w 75"/>
                <a:gd name="T15" fmla="*/ 12 h 91"/>
                <a:gd name="T16" fmla="*/ 5 w 75"/>
                <a:gd name="T17" fmla="*/ 12 h 91"/>
                <a:gd name="T18" fmla="*/ 8 w 75"/>
                <a:gd name="T19" fmla="*/ 8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91"/>
                <a:gd name="T32" fmla="*/ 75 w 75"/>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91">
                  <a:moveTo>
                    <a:pt x="70" y="57"/>
                  </a:moveTo>
                  <a:lnTo>
                    <a:pt x="75" y="63"/>
                  </a:lnTo>
                  <a:lnTo>
                    <a:pt x="32" y="0"/>
                  </a:lnTo>
                  <a:lnTo>
                    <a:pt x="0" y="23"/>
                  </a:lnTo>
                  <a:lnTo>
                    <a:pt x="43" y="86"/>
                  </a:lnTo>
                  <a:lnTo>
                    <a:pt x="47" y="91"/>
                  </a:lnTo>
                  <a:lnTo>
                    <a:pt x="43" y="86"/>
                  </a:lnTo>
                  <a:lnTo>
                    <a:pt x="44" y="89"/>
                  </a:lnTo>
                  <a:lnTo>
                    <a:pt x="47" y="91"/>
                  </a:lnTo>
                  <a:lnTo>
                    <a:pt x="70" y="5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6" name="Freeform 392"/>
            <p:cNvSpPr>
              <a:spLocks/>
            </p:cNvSpPr>
            <p:nvPr/>
          </p:nvSpPr>
          <p:spPr bwMode="auto">
            <a:xfrm>
              <a:off x="2853" y="3705"/>
              <a:ext cx="32" cy="33"/>
            </a:xfrm>
            <a:custGeom>
              <a:avLst/>
              <a:gdLst>
                <a:gd name="T0" fmla="*/ 6 w 65"/>
                <a:gd name="T1" fmla="*/ 4 h 65"/>
                <a:gd name="T2" fmla="*/ 8 w 65"/>
                <a:gd name="T3" fmla="*/ 4 h 65"/>
                <a:gd name="T4" fmla="*/ 2 w 65"/>
                <a:gd name="T5" fmla="*/ 0 h 65"/>
                <a:gd name="T6" fmla="*/ 0 w 65"/>
                <a:gd name="T7" fmla="*/ 5 h 65"/>
                <a:gd name="T8" fmla="*/ 5 w 65"/>
                <a:gd name="T9" fmla="*/ 8 h 65"/>
                <a:gd name="T10" fmla="*/ 6 w 65"/>
                <a:gd name="T11" fmla="*/ 8 h 65"/>
                <a:gd name="T12" fmla="*/ 5 w 65"/>
                <a:gd name="T13" fmla="*/ 8 h 65"/>
                <a:gd name="T14" fmla="*/ 6 w 65"/>
                <a:gd name="T15" fmla="*/ 9 h 65"/>
                <a:gd name="T16" fmla="*/ 6 w 65"/>
                <a:gd name="T17" fmla="*/ 8 h 65"/>
                <a:gd name="T18" fmla="*/ 6 w 65"/>
                <a:gd name="T19" fmla="*/ 4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65"/>
                <a:gd name="T32" fmla="*/ 65 w 65"/>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65">
                  <a:moveTo>
                    <a:pt x="51" y="25"/>
                  </a:moveTo>
                  <a:lnTo>
                    <a:pt x="65" y="27"/>
                  </a:lnTo>
                  <a:lnTo>
                    <a:pt x="23" y="0"/>
                  </a:lnTo>
                  <a:lnTo>
                    <a:pt x="0" y="34"/>
                  </a:lnTo>
                  <a:lnTo>
                    <a:pt x="42" y="62"/>
                  </a:lnTo>
                  <a:lnTo>
                    <a:pt x="55" y="64"/>
                  </a:lnTo>
                  <a:lnTo>
                    <a:pt x="42" y="62"/>
                  </a:lnTo>
                  <a:lnTo>
                    <a:pt x="49" y="65"/>
                  </a:lnTo>
                  <a:lnTo>
                    <a:pt x="55" y="64"/>
                  </a:lnTo>
                  <a:lnTo>
                    <a:pt x="51" y="2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7" name="Freeform 393"/>
            <p:cNvSpPr>
              <a:spLocks/>
            </p:cNvSpPr>
            <p:nvPr/>
          </p:nvSpPr>
          <p:spPr bwMode="auto">
            <a:xfrm>
              <a:off x="2878" y="3715"/>
              <a:ext cx="26" cy="23"/>
            </a:xfrm>
            <a:custGeom>
              <a:avLst/>
              <a:gdLst>
                <a:gd name="T0" fmla="*/ 4 w 53"/>
                <a:gd name="T1" fmla="*/ 1 h 45"/>
                <a:gd name="T2" fmla="*/ 5 w 53"/>
                <a:gd name="T3" fmla="*/ 0 h 45"/>
                <a:gd name="T4" fmla="*/ 0 w 53"/>
                <a:gd name="T5" fmla="*/ 1 h 45"/>
                <a:gd name="T6" fmla="*/ 0 w 53"/>
                <a:gd name="T7" fmla="*/ 6 h 45"/>
                <a:gd name="T8" fmla="*/ 5 w 53"/>
                <a:gd name="T9" fmla="*/ 5 h 45"/>
                <a:gd name="T10" fmla="*/ 6 w 53"/>
                <a:gd name="T11" fmla="*/ 5 h 45"/>
                <a:gd name="T12" fmla="*/ 5 w 53"/>
                <a:gd name="T13" fmla="*/ 5 h 45"/>
                <a:gd name="T14" fmla="*/ 6 w 53"/>
                <a:gd name="T15" fmla="*/ 5 h 45"/>
                <a:gd name="T16" fmla="*/ 6 w 53"/>
                <a:gd name="T17" fmla="*/ 5 h 45"/>
                <a:gd name="T18" fmla="*/ 4 w 53"/>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5"/>
                <a:gd name="T32" fmla="*/ 53 w 53"/>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5">
                  <a:moveTo>
                    <a:pt x="37" y="2"/>
                  </a:moveTo>
                  <a:lnTo>
                    <a:pt x="42" y="0"/>
                  </a:lnTo>
                  <a:lnTo>
                    <a:pt x="0" y="6"/>
                  </a:lnTo>
                  <a:lnTo>
                    <a:pt x="4" y="45"/>
                  </a:lnTo>
                  <a:lnTo>
                    <a:pt x="47" y="40"/>
                  </a:lnTo>
                  <a:lnTo>
                    <a:pt x="53" y="38"/>
                  </a:lnTo>
                  <a:lnTo>
                    <a:pt x="47" y="40"/>
                  </a:lnTo>
                  <a:lnTo>
                    <a:pt x="51" y="40"/>
                  </a:lnTo>
                  <a:lnTo>
                    <a:pt x="53" y="38"/>
                  </a:lnTo>
                  <a:lnTo>
                    <a:pt x="37"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8" name="Freeform 394"/>
            <p:cNvSpPr>
              <a:spLocks/>
            </p:cNvSpPr>
            <p:nvPr/>
          </p:nvSpPr>
          <p:spPr bwMode="auto">
            <a:xfrm>
              <a:off x="2896" y="3706"/>
              <a:ext cx="31" cy="28"/>
            </a:xfrm>
            <a:custGeom>
              <a:avLst/>
              <a:gdLst>
                <a:gd name="T0" fmla="*/ 5 w 62"/>
                <a:gd name="T1" fmla="*/ 1 h 56"/>
                <a:gd name="T2" fmla="*/ 6 w 62"/>
                <a:gd name="T3" fmla="*/ 0 h 56"/>
                <a:gd name="T4" fmla="*/ 0 w 62"/>
                <a:gd name="T5" fmla="*/ 3 h 56"/>
                <a:gd name="T6" fmla="*/ 2 w 62"/>
                <a:gd name="T7" fmla="*/ 7 h 56"/>
                <a:gd name="T8" fmla="*/ 8 w 62"/>
                <a:gd name="T9" fmla="*/ 5 h 56"/>
                <a:gd name="T10" fmla="*/ 8 w 62"/>
                <a:gd name="T11" fmla="*/ 5 h 56"/>
                <a:gd name="T12" fmla="*/ 5 w 62"/>
                <a:gd name="T13" fmla="*/ 1 h 56"/>
                <a:gd name="T14" fmla="*/ 0 60000 65536"/>
                <a:gd name="T15" fmla="*/ 0 60000 65536"/>
                <a:gd name="T16" fmla="*/ 0 60000 65536"/>
                <a:gd name="T17" fmla="*/ 0 60000 65536"/>
                <a:gd name="T18" fmla="*/ 0 60000 65536"/>
                <a:gd name="T19" fmla="*/ 0 60000 65536"/>
                <a:gd name="T20" fmla="*/ 0 60000 65536"/>
                <a:gd name="T21" fmla="*/ 0 w 62"/>
                <a:gd name="T22" fmla="*/ 0 h 56"/>
                <a:gd name="T23" fmla="*/ 62 w 62"/>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6">
                  <a:moveTo>
                    <a:pt x="39" y="2"/>
                  </a:moveTo>
                  <a:lnTo>
                    <a:pt x="42" y="0"/>
                  </a:lnTo>
                  <a:lnTo>
                    <a:pt x="0" y="20"/>
                  </a:lnTo>
                  <a:lnTo>
                    <a:pt x="16" y="56"/>
                  </a:lnTo>
                  <a:lnTo>
                    <a:pt x="58" y="37"/>
                  </a:lnTo>
                  <a:lnTo>
                    <a:pt x="62" y="34"/>
                  </a:lnTo>
                  <a:lnTo>
                    <a:pt x="39"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9" name="Freeform 395"/>
            <p:cNvSpPr>
              <a:spLocks/>
            </p:cNvSpPr>
            <p:nvPr/>
          </p:nvSpPr>
          <p:spPr bwMode="auto">
            <a:xfrm>
              <a:off x="2916" y="3692"/>
              <a:ext cx="32" cy="31"/>
            </a:xfrm>
            <a:custGeom>
              <a:avLst/>
              <a:gdLst>
                <a:gd name="T0" fmla="*/ 6 w 63"/>
                <a:gd name="T1" fmla="*/ 0 h 62"/>
                <a:gd name="T2" fmla="*/ 5 w 63"/>
                <a:gd name="T3" fmla="*/ 1 h 62"/>
                <a:gd name="T4" fmla="*/ 0 w 63"/>
                <a:gd name="T5" fmla="*/ 4 h 62"/>
                <a:gd name="T6" fmla="*/ 3 w 63"/>
                <a:gd name="T7" fmla="*/ 8 h 62"/>
                <a:gd name="T8" fmla="*/ 8 w 63"/>
                <a:gd name="T9" fmla="*/ 5 h 62"/>
                <a:gd name="T10" fmla="*/ 8 w 63"/>
                <a:gd name="T11" fmla="*/ 5 h 62"/>
                <a:gd name="T12" fmla="*/ 6 w 63"/>
                <a:gd name="T13" fmla="*/ 0 h 62"/>
                <a:gd name="T14" fmla="*/ 0 60000 65536"/>
                <a:gd name="T15" fmla="*/ 0 60000 65536"/>
                <a:gd name="T16" fmla="*/ 0 60000 65536"/>
                <a:gd name="T17" fmla="*/ 0 60000 65536"/>
                <a:gd name="T18" fmla="*/ 0 60000 65536"/>
                <a:gd name="T19" fmla="*/ 0 60000 65536"/>
                <a:gd name="T20" fmla="*/ 0 60000 65536"/>
                <a:gd name="T21" fmla="*/ 0 w 63"/>
                <a:gd name="T22" fmla="*/ 0 h 62"/>
                <a:gd name="T23" fmla="*/ 63 w 63"/>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2">
                  <a:moveTo>
                    <a:pt x="43" y="0"/>
                  </a:moveTo>
                  <a:lnTo>
                    <a:pt x="40" y="3"/>
                  </a:lnTo>
                  <a:lnTo>
                    <a:pt x="0" y="30"/>
                  </a:lnTo>
                  <a:lnTo>
                    <a:pt x="23" y="62"/>
                  </a:lnTo>
                  <a:lnTo>
                    <a:pt x="63" y="35"/>
                  </a:lnTo>
                  <a:lnTo>
                    <a:pt x="61" y="37"/>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0" name="Freeform 396"/>
            <p:cNvSpPr>
              <a:spLocks/>
            </p:cNvSpPr>
            <p:nvPr/>
          </p:nvSpPr>
          <p:spPr bwMode="auto">
            <a:xfrm>
              <a:off x="2937" y="3681"/>
              <a:ext cx="33" cy="30"/>
            </a:xfrm>
            <a:custGeom>
              <a:avLst/>
              <a:gdLst>
                <a:gd name="T0" fmla="*/ 6 w 65"/>
                <a:gd name="T1" fmla="*/ 1 h 60"/>
                <a:gd name="T2" fmla="*/ 6 w 65"/>
                <a:gd name="T3" fmla="*/ 0 h 60"/>
                <a:gd name="T4" fmla="*/ 0 w 65"/>
                <a:gd name="T5" fmla="*/ 3 h 60"/>
                <a:gd name="T6" fmla="*/ 3 w 65"/>
                <a:gd name="T7" fmla="*/ 8 h 60"/>
                <a:gd name="T8" fmla="*/ 8 w 65"/>
                <a:gd name="T9" fmla="*/ 5 h 60"/>
                <a:gd name="T10" fmla="*/ 9 w 65"/>
                <a:gd name="T11" fmla="*/ 5 h 60"/>
                <a:gd name="T12" fmla="*/ 6 w 65"/>
                <a:gd name="T13" fmla="*/ 1 h 60"/>
                <a:gd name="T14" fmla="*/ 0 60000 65536"/>
                <a:gd name="T15" fmla="*/ 0 60000 65536"/>
                <a:gd name="T16" fmla="*/ 0 60000 65536"/>
                <a:gd name="T17" fmla="*/ 0 60000 65536"/>
                <a:gd name="T18" fmla="*/ 0 60000 65536"/>
                <a:gd name="T19" fmla="*/ 0 60000 65536"/>
                <a:gd name="T20" fmla="*/ 0 60000 65536"/>
                <a:gd name="T21" fmla="*/ 0 w 65"/>
                <a:gd name="T22" fmla="*/ 0 h 60"/>
                <a:gd name="T23" fmla="*/ 65 w 6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0">
                  <a:moveTo>
                    <a:pt x="44" y="1"/>
                  </a:moveTo>
                  <a:lnTo>
                    <a:pt x="46" y="0"/>
                  </a:lnTo>
                  <a:lnTo>
                    <a:pt x="0" y="23"/>
                  </a:lnTo>
                  <a:lnTo>
                    <a:pt x="18" y="60"/>
                  </a:lnTo>
                  <a:lnTo>
                    <a:pt x="64" y="37"/>
                  </a:lnTo>
                  <a:lnTo>
                    <a:pt x="65" y="36"/>
                  </a:lnTo>
                  <a:lnTo>
                    <a:pt x="4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1" name="Freeform 397"/>
            <p:cNvSpPr>
              <a:spLocks/>
            </p:cNvSpPr>
            <p:nvPr/>
          </p:nvSpPr>
          <p:spPr bwMode="auto">
            <a:xfrm>
              <a:off x="2960" y="3669"/>
              <a:ext cx="30" cy="29"/>
            </a:xfrm>
            <a:custGeom>
              <a:avLst/>
              <a:gdLst>
                <a:gd name="T0" fmla="*/ 5 w 62"/>
                <a:gd name="T1" fmla="*/ 0 h 60"/>
                <a:gd name="T2" fmla="*/ 5 w 62"/>
                <a:gd name="T3" fmla="*/ 0 h 60"/>
                <a:gd name="T4" fmla="*/ 0 w 62"/>
                <a:gd name="T5" fmla="*/ 3 h 60"/>
                <a:gd name="T6" fmla="*/ 2 w 62"/>
                <a:gd name="T7" fmla="*/ 7 h 60"/>
                <a:gd name="T8" fmla="*/ 7 w 62"/>
                <a:gd name="T9" fmla="*/ 4 h 60"/>
                <a:gd name="T10" fmla="*/ 7 w 62"/>
                <a:gd name="T11" fmla="*/ 4 h 60"/>
                <a:gd name="T12" fmla="*/ 5 w 62"/>
                <a:gd name="T13" fmla="*/ 0 h 60"/>
                <a:gd name="T14" fmla="*/ 0 60000 65536"/>
                <a:gd name="T15" fmla="*/ 0 60000 65536"/>
                <a:gd name="T16" fmla="*/ 0 60000 65536"/>
                <a:gd name="T17" fmla="*/ 0 60000 65536"/>
                <a:gd name="T18" fmla="*/ 0 60000 65536"/>
                <a:gd name="T19" fmla="*/ 0 60000 65536"/>
                <a:gd name="T20" fmla="*/ 0 60000 65536"/>
                <a:gd name="T21" fmla="*/ 0 w 62"/>
                <a:gd name="T22" fmla="*/ 0 h 60"/>
                <a:gd name="T23" fmla="*/ 62 w 6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60">
                  <a:moveTo>
                    <a:pt x="43" y="0"/>
                  </a:moveTo>
                  <a:lnTo>
                    <a:pt x="41" y="1"/>
                  </a:lnTo>
                  <a:lnTo>
                    <a:pt x="0" y="25"/>
                  </a:lnTo>
                  <a:lnTo>
                    <a:pt x="21" y="60"/>
                  </a:lnTo>
                  <a:lnTo>
                    <a:pt x="62" y="36"/>
                  </a:lnTo>
                  <a:lnTo>
                    <a:pt x="59" y="37"/>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2" name="Freeform 398"/>
            <p:cNvSpPr>
              <a:spLocks/>
            </p:cNvSpPr>
            <p:nvPr/>
          </p:nvSpPr>
          <p:spPr bwMode="auto">
            <a:xfrm>
              <a:off x="2981" y="3659"/>
              <a:ext cx="30" cy="28"/>
            </a:xfrm>
            <a:custGeom>
              <a:avLst/>
              <a:gdLst>
                <a:gd name="T0" fmla="*/ 6 w 60"/>
                <a:gd name="T1" fmla="*/ 0 h 56"/>
                <a:gd name="T2" fmla="*/ 6 w 60"/>
                <a:gd name="T3" fmla="*/ 0 h 56"/>
                <a:gd name="T4" fmla="*/ 0 w 60"/>
                <a:gd name="T5" fmla="*/ 3 h 56"/>
                <a:gd name="T6" fmla="*/ 2 w 60"/>
                <a:gd name="T7" fmla="*/ 7 h 56"/>
                <a:gd name="T8" fmla="*/ 8 w 60"/>
                <a:gd name="T9" fmla="*/ 5 h 56"/>
                <a:gd name="T10" fmla="*/ 8 w 60"/>
                <a:gd name="T11" fmla="*/ 5 h 56"/>
                <a:gd name="T12" fmla="*/ 6 w 60"/>
                <a:gd name="T13" fmla="*/ 0 h 56"/>
                <a:gd name="T14" fmla="*/ 0 60000 65536"/>
                <a:gd name="T15" fmla="*/ 0 60000 65536"/>
                <a:gd name="T16" fmla="*/ 0 60000 65536"/>
                <a:gd name="T17" fmla="*/ 0 60000 65536"/>
                <a:gd name="T18" fmla="*/ 0 60000 65536"/>
                <a:gd name="T19" fmla="*/ 0 60000 65536"/>
                <a:gd name="T20" fmla="*/ 0 60000 65536"/>
                <a:gd name="T21" fmla="*/ 0 w 60"/>
                <a:gd name="T22" fmla="*/ 0 h 56"/>
                <a:gd name="T23" fmla="*/ 60 w 60"/>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6">
                  <a:moveTo>
                    <a:pt x="45" y="0"/>
                  </a:moveTo>
                  <a:lnTo>
                    <a:pt x="44" y="0"/>
                  </a:lnTo>
                  <a:lnTo>
                    <a:pt x="0" y="19"/>
                  </a:lnTo>
                  <a:lnTo>
                    <a:pt x="16" y="56"/>
                  </a:lnTo>
                  <a:lnTo>
                    <a:pt x="60" y="36"/>
                  </a:lnTo>
                  <a:lnTo>
                    <a:pt x="59" y="36"/>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3" name="Freeform 399"/>
            <p:cNvSpPr>
              <a:spLocks/>
            </p:cNvSpPr>
            <p:nvPr/>
          </p:nvSpPr>
          <p:spPr bwMode="auto">
            <a:xfrm>
              <a:off x="3004" y="3651"/>
              <a:ext cx="27" cy="26"/>
            </a:xfrm>
            <a:custGeom>
              <a:avLst/>
              <a:gdLst>
                <a:gd name="T0" fmla="*/ 6 w 54"/>
                <a:gd name="T1" fmla="*/ 0 h 53"/>
                <a:gd name="T2" fmla="*/ 5 w 54"/>
                <a:gd name="T3" fmla="*/ 0 h 53"/>
                <a:gd name="T4" fmla="*/ 0 w 54"/>
                <a:gd name="T5" fmla="*/ 2 h 53"/>
                <a:gd name="T6" fmla="*/ 2 w 54"/>
                <a:gd name="T7" fmla="*/ 6 h 53"/>
                <a:gd name="T8" fmla="*/ 7 w 54"/>
                <a:gd name="T9" fmla="*/ 4 h 53"/>
                <a:gd name="T10" fmla="*/ 6 w 54"/>
                <a:gd name="T11" fmla="*/ 5 h 53"/>
                <a:gd name="T12" fmla="*/ 6 w 54"/>
                <a:gd name="T13" fmla="*/ 0 h 53"/>
                <a:gd name="T14" fmla="*/ 6 w 54"/>
                <a:gd name="T15" fmla="*/ 0 h 53"/>
                <a:gd name="T16" fmla="*/ 5 w 54"/>
                <a:gd name="T17" fmla="*/ 0 h 53"/>
                <a:gd name="T18" fmla="*/ 6 w 54"/>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6" y="0"/>
                  </a:moveTo>
                  <a:lnTo>
                    <a:pt x="40" y="2"/>
                  </a:lnTo>
                  <a:lnTo>
                    <a:pt x="0" y="17"/>
                  </a:lnTo>
                  <a:lnTo>
                    <a:pt x="14" y="53"/>
                  </a:lnTo>
                  <a:lnTo>
                    <a:pt x="54" y="38"/>
                  </a:lnTo>
                  <a:lnTo>
                    <a:pt x="48" y="40"/>
                  </a:lnTo>
                  <a:lnTo>
                    <a:pt x="46" y="0"/>
                  </a:lnTo>
                  <a:lnTo>
                    <a:pt x="43" y="0"/>
                  </a:lnTo>
                  <a:lnTo>
                    <a:pt x="40" y="2"/>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4" name="Freeform 400"/>
            <p:cNvSpPr>
              <a:spLocks/>
            </p:cNvSpPr>
            <p:nvPr/>
          </p:nvSpPr>
          <p:spPr bwMode="auto">
            <a:xfrm>
              <a:off x="3027" y="3650"/>
              <a:ext cx="23" cy="20"/>
            </a:xfrm>
            <a:custGeom>
              <a:avLst/>
              <a:gdLst>
                <a:gd name="T0" fmla="*/ 5 w 47"/>
                <a:gd name="T1" fmla="*/ 0 h 42"/>
                <a:gd name="T2" fmla="*/ 5 w 47"/>
                <a:gd name="T3" fmla="*/ 0 h 42"/>
                <a:gd name="T4" fmla="*/ 0 w 47"/>
                <a:gd name="T5" fmla="*/ 0 h 42"/>
                <a:gd name="T6" fmla="*/ 0 w 47"/>
                <a:gd name="T7" fmla="*/ 5 h 42"/>
                <a:gd name="T8" fmla="*/ 5 w 47"/>
                <a:gd name="T9" fmla="*/ 4 h 42"/>
                <a:gd name="T10" fmla="*/ 5 w 47"/>
                <a:gd name="T11" fmla="*/ 4 h 42"/>
                <a:gd name="T12" fmla="*/ 5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0"/>
                  </a:moveTo>
                  <a:lnTo>
                    <a:pt x="45" y="0"/>
                  </a:lnTo>
                  <a:lnTo>
                    <a:pt x="0" y="2"/>
                  </a:lnTo>
                  <a:lnTo>
                    <a:pt x="2" y="42"/>
                  </a:lnTo>
                  <a:lnTo>
                    <a:pt x="47"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5" name="Freeform 401"/>
            <p:cNvSpPr>
              <a:spLocks/>
            </p:cNvSpPr>
            <p:nvPr/>
          </p:nvSpPr>
          <p:spPr bwMode="auto">
            <a:xfrm>
              <a:off x="3050" y="3649"/>
              <a:ext cx="21" cy="20"/>
            </a:xfrm>
            <a:custGeom>
              <a:avLst/>
              <a:gdLst>
                <a:gd name="T0" fmla="*/ 5 w 43"/>
                <a:gd name="T1" fmla="*/ 0 h 40"/>
                <a:gd name="T2" fmla="*/ 5 w 43"/>
                <a:gd name="T3" fmla="*/ 0 h 40"/>
                <a:gd name="T4" fmla="*/ 0 w 43"/>
                <a:gd name="T5" fmla="*/ 1 h 40"/>
                <a:gd name="T6" fmla="*/ 0 w 43"/>
                <a:gd name="T7" fmla="*/ 5 h 40"/>
                <a:gd name="T8" fmla="*/ 5 w 43"/>
                <a:gd name="T9" fmla="*/ 5 h 40"/>
                <a:gd name="T10" fmla="*/ 5 w 43"/>
                <a:gd name="T11" fmla="*/ 5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1" y="0"/>
                  </a:moveTo>
                  <a:lnTo>
                    <a:pt x="42" y="0"/>
                  </a:lnTo>
                  <a:lnTo>
                    <a:pt x="0" y="1"/>
                  </a:lnTo>
                  <a:lnTo>
                    <a:pt x="0" y="40"/>
                  </a:lnTo>
                  <a:lnTo>
                    <a:pt x="42" y="39"/>
                  </a:lnTo>
                  <a:lnTo>
                    <a:pt x="4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6" name="Freeform 402"/>
            <p:cNvSpPr>
              <a:spLocks/>
            </p:cNvSpPr>
            <p:nvPr/>
          </p:nvSpPr>
          <p:spPr bwMode="auto">
            <a:xfrm>
              <a:off x="3070" y="3648"/>
              <a:ext cx="23" cy="21"/>
            </a:xfrm>
            <a:custGeom>
              <a:avLst/>
              <a:gdLst>
                <a:gd name="T0" fmla="*/ 5 w 47"/>
                <a:gd name="T1" fmla="*/ 0 h 41"/>
                <a:gd name="T2" fmla="*/ 5 w 47"/>
                <a:gd name="T3" fmla="*/ 0 h 41"/>
                <a:gd name="T4" fmla="*/ 0 w 47"/>
                <a:gd name="T5" fmla="*/ 1 h 41"/>
                <a:gd name="T6" fmla="*/ 0 w 47"/>
                <a:gd name="T7" fmla="*/ 6 h 41"/>
                <a:gd name="T8" fmla="*/ 5 w 47"/>
                <a:gd name="T9" fmla="*/ 5 h 41"/>
                <a:gd name="T10" fmla="*/ 5 w 47"/>
                <a:gd name="T11" fmla="*/ 5 h 41"/>
                <a:gd name="T12" fmla="*/ 5 w 47"/>
                <a:gd name="T13" fmla="*/ 0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0" y="0"/>
                  </a:moveTo>
                  <a:lnTo>
                    <a:pt x="42" y="0"/>
                  </a:lnTo>
                  <a:lnTo>
                    <a:pt x="0" y="2"/>
                  </a:lnTo>
                  <a:lnTo>
                    <a:pt x="2" y="41"/>
                  </a:lnTo>
                  <a:lnTo>
                    <a:pt x="44" y="39"/>
                  </a:lnTo>
                  <a:lnTo>
                    <a:pt x="47"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7" name="Freeform 403"/>
            <p:cNvSpPr>
              <a:spLocks/>
            </p:cNvSpPr>
            <p:nvPr/>
          </p:nvSpPr>
          <p:spPr bwMode="auto">
            <a:xfrm>
              <a:off x="3090" y="3644"/>
              <a:ext cx="25" cy="23"/>
            </a:xfrm>
            <a:custGeom>
              <a:avLst/>
              <a:gdLst>
                <a:gd name="T0" fmla="*/ 5 w 49"/>
                <a:gd name="T1" fmla="*/ 0 h 47"/>
                <a:gd name="T2" fmla="*/ 5 w 49"/>
                <a:gd name="T3" fmla="*/ 0 h 47"/>
                <a:gd name="T4" fmla="*/ 0 w 49"/>
                <a:gd name="T5" fmla="*/ 1 h 47"/>
                <a:gd name="T6" fmla="*/ 1 w 49"/>
                <a:gd name="T7" fmla="*/ 5 h 47"/>
                <a:gd name="T8" fmla="*/ 6 w 49"/>
                <a:gd name="T9" fmla="*/ 4 h 47"/>
                <a:gd name="T10" fmla="*/ 7 w 49"/>
                <a:gd name="T11" fmla="*/ 4 h 47"/>
                <a:gd name="T12" fmla="*/ 5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38" y="0"/>
                  </a:moveTo>
                  <a:lnTo>
                    <a:pt x="40" y="0"/>
                  </a:lnTo>
                  <a:lnTo>
                    <a:pt x="0" y="8"/>
                  </a:lnTo>
                  <a:lnTo>
                    <a:pt x="7" y="47"/>
                  </a:lnTo>
                  <a:lnTo>
                    <a:pt x="47" y="39"/>
                  </a:lnTo>
                  <a:lnTo>
                    <a:pt x="49"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8" name="Freeform 404"/>
            <p:cNvSpPr>
              <a:spLocks/>
            </p:cNvSpPr>
            <p:nvPr/>
          </p:nvSpPr>
          <p:spPr bwMode="auto">
            <a:xfrm>
              <a:off x="3109" y="3636"/>
              <a:ext cx="32" cy="27"/>
            </a:xfrm>
            <a:custGeom>
              <a:avLst/>
              <a:gdLst>
                <a:gd name="T0" fmla="*/ 5 w 64"/>
                <a:gd name="T1" fmla="*/ 1 h 54"/>
                <a:gd name="T2" fmla="*/ 6 w 64"/>
                <a:gd name="T3" fmla="*/ 0 h 54"/>
                <a:gd name="T4" fmla="*/ 0 w 64"/>
                <a:gd name="T5" fmla="*/ 2 h 54"/>
                <a:gd name="T6" fmla="*/ 1 w 64"/>
                <a:gd name="T7" fmla="*/ 7 h 54"/>
                <a:gd name="T8" fmla="*/ 7 w 64"/>
                <a:gd name="T9" fmla="*/ 5 h 54"/>
                <a:gd name="T10" fmla="*/ 8 w 64"/>
                <a:gd name="T11" fmla="*/ 5 h 54"/>
                <a:gd name="T12" fmla="*/ 7 w 64"/>
                <a:gd name="T13" fmla="*/ 5 h 54"/>
                <a:gd name="T14" fmla="*/ 8 w 64"/>
                <a:gd name="T15" fmla="*/ 5 h 54"/>
                <a:gd name="T16" fmla="*/ 8 w 64"/>
                <a:gd name="T17" fmla="*/ 5 h 54"/>
                <a:gd name="T18" fmla="*/ 5 w 64"/>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4"/>
                <a:gd name="T32" fmla="*/ 64 w 64"/>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4">
                  <a:moveTo>
                    <a:pt x="39" y="3"/>
                  </a:moveTo>
                  <a:lnTo>
                    <a:pt x="46" y="0"/>
                  </a:lnTo>
                  <a:lnTo>
                    <a:pt x="0" y="15"/>
                  </a:lnTo>
                  <a:lnTo>
                    <a:pt x="11" y="54"/>
                  </a:lnTo>
                  <a:lnTo>
                    <a:pt x="58" y="39"/>
                  </a:lnTo>
                  <a:lnTo>
                    <a:pt x="64" y="35"/>
                  </a:lnTo>
                  <a:lnTo>
                    <a:pt x="58" y="39"/>
                  </a:lnTo>
                  <a:lnTo>
                    <a:pt x="61" y="38"/>
                  </a:lnTo>
                  <a:lnTo>
                    <a:pt x="64" y="35"/>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59" name="Freeform 405"/>
            <p:cNvSpPr>
              <a:spLocks/>
            </p:cNvSpPr>
            <p:nvPr/>
          </p:nvSpPr>
          <p:spPr bwMode="auto">
            <a:xfrm>
              <a:off x="3129" y="3623"/>
              <a:ext cx="34" cy="31"/>
            </a:xfrm>
            <a:custGeom>
              <a:avLst/>
              <a:gdLst>
                <a:gd name="T0" fmla="*/ 5 w 68"/>
                <a:gd name="T1" fmla="*/ 0 h 63"/>
                <a:gd name="T2" fmla="*/ 5 w 68"/>
                <a:gd name="T3" fmla="*/ 0 h 63"/>
                <a:gd name="T4" fmla="*/ 0 w 68"/>
                <a:gd name="T5" fmla="*/ 3 h 63"/>
                <a:gd name="T6" fmla="*/ 3 w 68"/>
                <a:gd name="T7" fmla="*/ 7 h 63"/>
                <a:gd name="T8" fmla="*/ 9 w 68"/>
                <a:gd name="T9" fmla="*/ 4 h 63"/>
                <a:gd name="T10" fmla="*/ 9 w 68"/>
                <a:gd name="T11" fmla="*/ 3 h 63"/>
                <a:gd name="T12" fmla="*/ 9 w 68"/>
                <a:gd name="T13" fmla="*/ 4 h 63"/>
                <a:gd name="T14" fmla="*/ 9 w 68"/>
                <a:gd name="T15" fmla="*/ 3 h 63"/>
                <a:gd name="T16" fmla="*/ 9 w 68"/>
                <a:gd name="T17" fmla="*/ 3 h 63"/>
                <a:gd name="T18" fmla="*/ 5 w 68"/>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3"/>
                <a:gd name="T32" fmla="*/ 68 w 68"/>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3">
                  <a:moveTo>
                    <a:pt x="38" y="3"/>
                  </a:moveTo>
                  <a:lnTo>
                    <a:pt x="40" y="0"/>
                  </a:lnTo>
                  <a:lnTo>
                    <a:pt x="0" y="31"/>
                  </a:lnTo>
                  <a:lnTo>
                    <a:pt x="25" y="63"/>
                  </a:lnTo>
                  <a:lnTo>
                    <a:pt x="66" y="32"/>
                  </a:lnTo>
                  <a:lnTo>
                    <a:pt x="68" y="29"/>
                  </a:lnTo>
                  <a:lnTo>
                    <a:pt x="66" y="32"/>
                  </a:lnTo>
                  <a:lnTo>
                    <a:pt x="67" y="31"/>
                  </a:lnTo>
                  <a:lnTo>
                    <a:pt x="68" y="29"/>
                  </a:lnTo>
                  <a:lnTo>
                    <a:pt x="38"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0" name="Freeform 406"/>
            <p:cNvSpPr>
              <a:spLocks/>
            </p:cNvSpPr>
            <p:nvPr/>
          </p:nvSpPr>
          <p:spPr bwMode="auto">
            <a:xfrm>
              <a:off x="3148" y="3600"/>
              <a:ext cx="36" cy="37"/>
            </a:xfrm>
            <a:custGeom>
              <a:avLst/>
              <a:gdLst>
                <a:gd name="T0" fmla="*/ 5 w 73"/>
                <a:gd name="T1" fmla="*/ 0 h 74"/>
                <a:gd name="T2" fmla="*/ 5 w 73"/>
                <a:gd name="T3" fmla="*/ 0 h 74"/>
                <a:gd name="T4" fmla="*/ 0 w 73"/>
                <a:gd name="T5" fmla="*/ 6 h 74"/>
                <a:gd name="T6" fmla="*/ 3 w 73"/>
                <a:gd name="T7" fmla="*/ 10 h 74"/>
                <a:gd name="T8" fmla="*/ 9 w 73"/>
                <a:gd name="T9" fmla="*/ 3 h 74"/>
                <a:gd name="T10" fmla="*/ 9 w 73"/>
                <a:gd name="T11" fmla="*/ 3 h 74"/>
                <a:gd name="T12" fmla="*/ 5 w 73"/>
                <a:gd name="T13" fmla="*/ 0 h 74"/>
                <a:gd name="T14" fmla="*/ 0 60000 65536"/>
                <a:gd name="T15" fmla="*/ 0 60000 65536"/>
                <a:gd name="T16" fmla="*/ 0 60000 65536"/>
                <a:gd name="T17" fmla="*/ 0 60000 65536"/>
                <a:gd name="T18" fmla="*/ 0 60000 65536"/>
                <a:gd name="T19" fmla="*/ 0 60000 65536"/>
                <a:gd name="T20" fmla="*/ 0 60000 65536"/>
                <a:gd name="T21" fmla="*/ 0 w 73"/>
                <a:gd name="T22" fmla="*/ 0 h 74"/>
                <a:gd name="T23" fmla="*/ 73 w 73"/>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4">
                  <a:moveTo>
                    <a:pt x="40" y="0"/>
                  </a:moveTo>
                  <a:lnTo>
                    <a:pt x="42" y="0"/>
                  </a:lnTo>
                  <a:lnTo>
                    <a:pt x="0" y="48"/>
                  </a:lnTo>
                  <a:lnTo>
                    <a:pt x="30" y="74"/>
                  </a:lnTo>
                  <a:lnTo>
                    <a:pt x="72" y="25"/>
                  </a:lnTo>
                  <a:lnTo>
                    <a:pt x="73" y="25"/>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1" name="Freeform 407"/>
            <p:cNvSpPr>
              <a:spLocks/>
            </p:cNvSpPr>
            <p:nvPr/>
          </p:nvSpPr>
          <p:spPr bwMode="auto">
            <a:xfrm>
              <a:off x="3168" y="3570"/>
              <a:ext cx="39" cy="43"/>
            </a:xfrm>
            <a:custGeom>
              <a:avLst/>
              <a:gdLst>
                <a:gd name="T0" fmla="*/ 5 w 80"/>
                <a:gd name="T1" fmla="*/ 1 h 86"/>
                <a:gd name="T2" fmla="*/ 5 w 80"/>
                <a:gd name="T3" fmla="*/ 0 h 86"/>
                <a:gd name="T4" fmla="*/ 0 w 80"/>
                <a:gd name="T5" fmla="*/ 8 h 86"/>
                <a:gd name="T6" fmla="*/ 4 w 80"/>
                <a:gd name="T7" fmla="*/ 11 h 86"/>
                <a:gd name="T8" fmla="*/ 9 w 80"/>
                <a:gd name="T9" fmla="*/ 3 h 86"/>
                <a:gd name="T10" fmla="*/ 9 w 80"/>
                <a:gd name="T11" fmla="*/ 3 h 86"/>
                <a:gd name="T12" fmla="*/ 5 w 80"/>
                <a:gd name="T13" fmla="*/ 1 h 86"/>
                <a:gd name="T14" fmla="*/ 0 60000 65536"/>
                <a:gd name="T15" fmla="*/ 0 60000 65536"/>
                <a:gd name="T16" fmla="*/ 0 60000 65536"/>
                <a:gd name="T17" fmla="*/ 0 60000 65536"/>
                <a:gd name="T18" fmla="*/ 0 60000 65536"/>
                <a:gd name="T19" fmla="*/ 0 60000 65536"/>
                <a:gd name="T20" fmla="*/ 0 60000 65536"/>
                <a:gd name="T21" fmla="*/ 0 w 80"/>
                <a:gd name="T22" fmla="*/ 0 h 86"/>
                <a:gd name="T23" fmla="*/ 80 w 80"/>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86">
                  <a:moveTo>
                    <a:pt x="45" y="2"/>
                  </a:moveTo>
                  <a:lnTo>
                    <a:pt x="47" y="0"/>
                  </a:lnTo>
                  <a:lnTo>
                    <a:pt x="0" y="61"/>
                  </a:lnTo>
                  <a:lnTo>
                    <a:pt x="33" y="86"/>
                  </a:lnTo>
                  <a:lnTo>
                    <a:pt x="79" y="25"/>
                  </a:lnTo>
                  <a:lnTo>
                    <a:pt x="80" y="23"/>
                  </a:lnTo>
                  <a:lnTo>
                    <a:pt x="45"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2" name="Freeform 408"/>
            <p:cNvSpPr>
              <a:spLocks/>
            </p:cNvSpPr>
            <p:nvPr/>
          </p:nvSpPr>
          <p:spPr bwMode="auto">
            <a:xfrm>
              <a:off x="3190" y="3534"/>
              <a:ext cx="38" cy="47"/>
            </a:xfrm>
            <a:custGeom>
              <a:avLst/>
              <a:gdLst>
                <a:gd name="T0" fmla="*/ 5 w 76"/>
                <a:gd name="T1" fmla="*/ 0 h 93"/>
                <a:gd name="T2" fmla="*/ 5 w 76"/>
                <a:gd name="T3" fmla="*/ 1 h 93"/>
                <a:gd name="T4" fmla="*/ 0 w 76"/>
                <a:gd name="T5" fmla="*/ 9 h 93"/>
                <a:gd name="T6" fmla="*/ 5 w 76"/>
                <a:gd name="T7" fmla="*/ 12 h 93"/>
                <a:gd name="T8" fmla="*/ 10 w 76"/>
                <a:gd name="T9" fmla="*/ 3 h 93"/>
                <a:gd name="T10" fmla="*/ 10 w 76"/>
                <a:gd name="T11" fmla="*/ 3 h 93"/>
                <a:gd name="T12" fmla="*/ 5 w 76"/>
                <a:gd name="T13" fmla="*/ 0 h 93"/>
                <a:gd name="T14" fmla="*/ 0 60000 65536"/>
                <a:gd name="T15" fmla="*/ 0 60000 65536"/>
                <a:gd name="T16" fmla="*/ 0 60000 65536"/>
                <a:gd name="T17" fmla="*/ 0 60000 65536"/>
                <a:gd name="T18" fmla="*/ 0 60000 65536"/>
                <a:gd name="T19" fmla="*/ 0 60000 65536"/>
                <a:gd name="T20" fmla="*/ 0 60000 65536"/>
                <a:gd name="T21" fmla="*/ 0 w 76"/>
                <a:gd name="T22" fmla="*/ 0 h 93"/>
                <a:gd name="T23" fmla="*/ 76 w 76"/>
                <a:gd name="T24" fmla="*/ 93 h 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3">
                  <a:moveTo>
                    <a:pt x="43" y="0"/>
                  </a:moveTo>
                  <a:lnTo>
                    <a:pt x="42" y="1"/>
                  </a:lnTo>
                  <a:lnTo>
                    <a:pt x="0" y="72"/>
                  </a:lnTo>
                  <a:lnTo>
                    <a:pt x="35" y="93"/>
                  </a:lnTo>
                  <a:lnTo>
                    <a:pt x="76" y="22"/>
                  </a:lnTo>
                  <a:lnTo>
                    <a:pt x="75" y="23"/>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3" name="Freeform 409"/>
            <p:cNvSpPr>
              <a:spLocks/>
            </p:cNvSpPr>
            <p:nvPr/>
          </p:nvSpPr>
          <p:spPr bwMode="auto">
            <a:xfrm>
              <a:off x="3212" y="3502"/>
              <a:ext cx="37" cy="44"/>
            </a:xfrm>
            <a:custGeom>
              <a:avLst/>
              <a:gdLst>
                <a:gd name="T0" fmla="*/ 5 w 75"/>
                <a:gd name="T1" fmla="*/ 0 h 88"/>
                <a:gd name="T2" fmla="*/ 5 w 75"/>
                <a:gd name="T3" fmla="*/ 1 h 88"/>
                <a:gd name="T4" fmla="*/ 0 w 75"/>
                <a:gd name="T5" fmla="*/ 9 h 88"/>
                <a:gd name="T6" fmla="*/ 4 w 75"/>
                <a:gd name="T7" fmla="*/ 11 h 88"/>
                <a:gd name="T8" fmla="*/ 9 w 75"/>
                <a:gd name="T9" fmla="*/ 3 h 88"/>
                <a:gd name="T10" fmla="*/ 9 w 75"/>
                <a:gd name="T11" fmla="*/ 4 h 88"/>
                <a:gd name="T12" fmla="*/ 5 w 75"/>
                <a:gd name="T13" fmla="*/ 0 h 88"/>
                <a:gd name="T14" fmla="*/ 0 60000 65536"/>
                <a:gd name="T15" fmla="*/ 0 60000 65536"/>
                <a:gd name="T16" fmla="*/ 0 60000 65536"/>
                <a:gd name="T17" fmla="*/ 0 60000 65536"/>
                <a:gd name="T18" fmla="*/ 0 60000 65536"/>
                <a:gd name="T19" fmla="*/ 0 60000 65536"/>
                <a:gd name="T20" fmla="*/ 0 60000 65536"/>
                <a:gd name="T21" fmla="*/ 0 w 75"/>
                <a:gd name="T22" fmla="*/ 0 h 88"/>
                <a:gd name="T23" fmla="*/ 75 w 75"/>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8">
                  <a:moveTo>
                    <a:pt x="44" y="0"/>
                  </a:moveTo>
                  <a:lnTo>
                    <a:pt x="43" y="3"/>
                  </a:lnTo>
                  <a:lnTo>
                    <a:pt x="0" y="65"/>
                  </a:lnTo>
                  <a:lnTo>
                    <a:pt x="32" y="88"/>
                  </a:lnTo>
                  <a:lnTo>
                    <a:pt x="75" y="26"/>
                  </a:lnTo>
                  <a:lnTo>
                    <a:pt x="74" y="28"/>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4" name="Freeform 410"/>
            <p:cNvSpPr>
              <a:spLocks/>
            </p:cNvSpPr>
            <p:nvPr/>
          </p:nvSpPr>
          <p:spPr bwMode="auto">
            <a:xfrm>
              <a:off x="3233" y="3479"/>
              <a:ext cx="35" cy="37"/>
            </a:xfrm>
            <a:custGeom>
              <a:avLst/>
              <a:gdLst>
                <a:gd name="T0" fmla="*/ 6 w 69"/>
                <a:gd name="T1" fmla="*/ 0 h 75"/>
                <a:gd name="T2" fmla="*/ 5 w 69"/>
                <a:gd name="T3" fmla="*/ 0 h 75"/>
                <a:gd name="T4" fmla="*/ 0 w 69"/>
                <a:gd name="T5" fmla="*/ 5 h 75"/>
                <a:gd name="T6" fmla="*/ 4 w 69"/>
                <a:gd name="T7" fmla="*/ 9 h 75"/>
                <a:gd name="T8" fmla="*/ 9 w 69"/>
                <a:gd name="T9" fmla="*/ 4 h 75"/>
                <a:gd name="T10" fmla="*/ 8 w 69"/>
                <a:gd name="T11" fmla="*/ 4 h 75"/>
                <a:gd name="T12" fmla="*/ 6 w 69"/>
                <a:gd name="T13" fmla="*/ 0 h 75"/>
                <a:gd name="T14" fmla="*/ 6 w 69"/>
                <a:gd name="T15" fmla="*/ 0 h 75"/>
                <a:gd name="T16" fmla="*/ 5 w 69"/>
                <a:gd name="T17" fmla="*/ 0 h 75"/>
                <a:gd name="T18" fmla="*/ 6 w 69"/>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75"/>
                <a:gd name="T32" fmla="*/ 69 w 69"/>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75">
                  <a:moveTo>
                    <a:pt x="46" y="0"/>
                  </a:moveTo>
                  <a:lnTo>
                    <a:pt x="39" y="5"/>
                  </a:lnTo>
                  <a:lnTo>
                    <a:pt x="0" y="47"/>
                  </a:lnTo>
                  <a:lnTo>
                    <a:pt x="30" y="75"/>
                  </a:lnTo>
                  <a:lnTo>
                    <a:pt x="69" y="32"/>
                  </a:lnTo>
                  <a:lnTo>
                    <a:pt x="62" y="37"/>
                  </a:lnTo>
                  <a:lnTo>
                    <a:pt x="46" y="0"/>
                  </a:lnTo>
                  <a:lnTo>
                    <a:pt x="41" y="2"/>
                  </a:lnTo>
                  <a:lnTo>
                    <a:pt x="39" y="5"/>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5" name="Freeform 411"/>
            <p:cNvSpPr>
              <a:spLocks/>
            </p:cNvSpPr>
            <p:nvPr/>
          </p:nvSpPr>
          <p:spPr bwMode="auto">
            <a:xfrm>
              <a:off x="3256" y="3466"/>
              <a:ext cx="32" cy="31"/>
            </a:xfrm>
            <a:custGeom>
              <a:avLst/>
              <a:gdLst>
                <a:gd name="T0" fmla="*/ 8 w 62"/>
                <a:gd name="T1" fmla="*/ 1 h 62"/>
                <a:gd name="T2" fmla="*/ 6 w 62"/>
                <a:gd name="T3" fmla="*/ 1 h 62"/>
                <a:gd name="T4" fmla="*/ 0 w 62"/>
                <a:gd name="T5" fmla="*/ 4 h 62"/>
                <a:gd name="T6" fmla="*/ 2 w 62"/>
                <a:gd name="T7" fmla="*/ 8 h 62"/>
                <a:gd name="T8" fmla="*/ 9 w 62"/>
                <a:gd name="T9" fmla="*/ 5 h 62"/>
                <a:gd name="T10" fmla="*/ 7 w 62"/>
                <a:gd name="T11" fmla="*/ 6 h 62"/>
                <a:gd name="T12" fmla="*/ 8 w 62"/>
                <a:gd name="T13" fmla="*/ 1 h 62"/>
                <a:gd name="T14" fmla="*/ 7 w 62"/>
                <a:gd name="T15" fmla="*/ 0 h 62"/>
                <a:gd name="T16" fmla="*/ 6 w 62"/>
                <a:gd name="T17" fmla="*/ 1 h 62"/>
                <a:gd name="T18" fmla="*/ 8 w 62"/>
                <a:gd name="T19" fmla="*/ 1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62"/>
                <a:gd name="T32" fmla="*/ 62 w 62"/>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62">
                  <a:moveTo>
                    <a:pt x="60" y="2"/>
                  </a:moveTo>
                  <a:lnTo>
                    <a:pt x="46" y="3"/>
                  </a:lnTo>
                  <a:lnTo>
                    <a:pt x="0" y="25"/>
                  </a:lnTo>
                  <a:lnTo>
                    <a:pt x="16" y="62"/>
                  </a:lnTo>
                  <a:lnTo>
                    <a:pt x="62" y="40"/>
                  </a:lnTo>
                  <a:lnTo>
                    <a:pt x="48" y="41"/>
                  </a:lnTo>
                  <a:lnTo>
                    <a:pt x="60" y="2"/>
                  </a:lnTo>
                  <a:lnTo>
                    <a:pt x="53" y="0"/>
                  </a:lnTo>
                  <a:lnTo>
                    <a:pt x="46" y="3"/>
                  </a:lnTo>
                  <a:lnTo>
                    <a:pt x="60"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6" name="Freeform 412"/>
            <p:cNvSpPr>
              <a:spLocks/>
            </p:cNvSpPr>
            <p:nvPr/>
          </p:nvSpPr>
          <p:spPr bwMode="auto">
            <a:xfrm>
              <a:off x="3281" y="3467"/>
              <a:ext cx="31" cy="27"/>
            </a:xfrm>
            <a:custGeom>
              <a:avLst/>
              <a:gdLst>
                <a:gd name="T0" fmla="*/ 7 w 63"/>
                <a:gd name="T1" fmla="*/ 3 h 53"/>
                <a:gd name="T2" fmla="*/ 6 w 63"/>
                <a:gd name="T3" fmla="*/ 2 h 53"/>
                <a:gd name="T4" fmla="*/ 1 w 63"/>
                <a:gd name="T5" fmla="*/ 0 h 53"/>
                <a:gd name="T6" fmla="*/ 0 w 63"/>
                <a:gd name="T7" fmla="*/ 5 h 53"/>
                <a:gd name="T8" fmla="*/ 5 w 63"/>
                <a:gd name="T9" fmla="*/ 7 h 53"/>
                <a:gd name="T10" fmla="*/ 4 w 63"/>
                <a:gd name="T11" fmla="*/ 6 h 53"/>
                <a:gd name="T12" fmla="*/ 7 w 63"/>
                <a:gd name="T13" fmla="*/ 3 h 53"/>
                <a:gd name="T14" fmla="*/ 7 w 63"/>
                <a:gd name="T15" fmla="*/ 2 h 53"/>
                <a:gd name="T16" fmla="*/ 6 w 63"/>
                <a:gd name="T17" fmla="*/ 2 h 53"/>
                <a:gd name="T18" fmla="*/ 7 w 63"/>
                <a:gd name="T19" fmla="*/ 3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53"/>
                <a:gd name="T32" fmla="*/ 63 w 63"/>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53">
                  <a:moveTo>
                    <a:pt x="63" y="21"/>
                  </a:moveTo>
                  <a:lnTo>
                    <a:pt x="53" y="14"/>
                  </a:lnTo>
                  <a:lnTo>
                    <a:pt x="12" y="0"/>
                  </a:lnTo>
                  <a:lnTo>
                    <a:pt x="0" y="39"/>
                  </a:lnTo>
                  <a:lnTo>
                    <a:pt x="42" y="53"/>
                  </a:lnTo>
                  <a:lnTo>
                    <a:pt x="33" y="46"/>
                  </a:lnTo>
                  <a:lnTo>
                    <a:pt x="63" y="21"/>
                  </a:lnTo>
                  <a:lnTo>
                    <a:pt x="59" y="16"/>
                  </a:lnTo>
                  <a:lnTo>
                    <a:pt x="53" y="14"/>
                  </a:lnTo>
                  <a:lnTo>
                    <a:pt x="63" y="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7" name="Freeform 413"/>
            <p:cNvSpPr>
              <a:spLocks/>
            </p:cNvSpPr>
            <p:nvPr/>
          </p:nvSpPr>
          <p:spPr bwMode="auto">
            <a:xfrm>
              <a:off x="3297" y="3477"/>
              <a:ext cx="37" cy="38"/>
            </a:xfrm>
            <a:custGeom>
              <a:avLst/>
              <a:gdLst>
                <a:gd name="T0" fmla="*/ 10 w 74"/>
                <a:gd name="T1" fmla="*/ 7 h 75"/>
                <a:gd name="T2" fmla="*/ 9 w 74"/>
                <a:gd name="T3" fmla="*/ 7 h 75"/>
                <a:gd name="T4" fmla="*/ 4 w 74"/>
                <a:gd name="T5" fmla="*/ 0 h 75"/>
                <a:gd name="T6" fmla="*/ 0 w 74"/>
                <a:gd name="T7" fmla="*/ 4 h 75"/>
                <a:gd name="T8" fmla="*/ 5 w 74"/>
                <a:gd name="T9" fmla="*/ 10 h 75"/>
                <a:gd name="T10" fmla="*/ 5 w 74"/>
                <a:gd name="T11" fmla="*/ 9 h 75"/>
                <a:gd name="T12" fmla="*/ 10 w 74"/>
                <a:gd name="T13" fmla="*/ 7 h 75"/>
                <a:gd name="T14" fmla="*/ 10 w 74"/>
                <a:gd name="T15" fmla="*/ 7 h 75"/>
                <a:gd name="T16" fmla="*/ 9 w 74"/>
                <a:gd name="T17" fmla="*/ 7 h 75"/>
                <a:gd name="T18" fmla="*/ 10 w 74"/>
                <a:gd name="T19" fmla="*/ 7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4"/>
                <a:gd name="T31" fmla="*/ 0 h 75"/>
                <a:gd name="T32" fmla="*/ 74 w 74"/>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4" h="75">
                  <a:moveTo>
                    <a:pt x="74" y="52"/>
                  </a:moveTo>
                  <a:lnTo>
                    <a:pt x="72" y="49"/>
                  </a:lnTo>
                  <a:lnTo>
                    <a:pt x="30" y="0"/>
                  </a:lnTo>
                  <a:lnTo>
                    <a:pt x="0" y="25"/>
                  </a:lnTo>
                  <a:lnTo>
                    <a:pt x="42" y="75"/>
                  </a:lnTo>
                  <a:lnTo>
                    <a:pt x="40" y="72"/>
                  </a:lnTo>
                  <a:lnTo>
                    <a:pt x="74" y="52"/>
                  </a:lnTo>
                  <a:lnTo>
                    <a:pt x="73" y="51"/>
                  </a:lnTo>
                  <a:lnTo>
                    <a:pt x="72" y="49"/>
                  </a:lnTo>
                  <a:lnTo>
                    <a:pt x="74" y="5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8" name="Freeform 414"/>
            <p:cNvSpPr>
              <a:spLocks/>
            </p:cNvSpPr>
            <p:nvPr/>
          </p:nvSpPr>
          <p:spPr bwMode="auto">
            <a:xfrm>
              <a:off x="3317" y="3503"/>
              <a:ext cx="39" cy="49"/>
            </a:xfrm>
            <a:custGeom>
              <a:avLst/>
              <a:gdLst>
                <a:gd name="T0" fmla="*/ 10 w 78"/>
                <a:gd name="T1" fmla="*/ 10 h 96"/>
                <a:gd name="T2" fmla="*/ 10 w 78"/>
                <a:gd name="T3" fmla="*/ 10 h 96"/>
                <a:gd name="T4" fmla="*/ 5 w 78"/>
                <a:gd name="T5" fmla="*/ 0 h 96"/>
                <a:gd name="T6" fmla="*/ 0 w 78"/>
                <a:gd name="T7" fmla="*/ 3 h 96"/>
                <a:gd name="T8" fmla="*/ 5 w 78"/>
                <a:gd name="T9" fmla="*/ 13 h 96"/>
                <a:gd name="T10" fmla="*/ 5 w 78"/>
                <a:gd name="T11" fmla="*/ 12 h 96"/>
                <a:gd name="T12" fmla="*/ 10 w 78"/>
                <a:gd name="T13" fmla="*/ 10 h 96"/>
                <a:gd name="T14" fmla="*/ 0 60000 65536"/>
                <a:gd name="T15" fmla="*/ 0 60000 65536"/>
                <a:gd name="T16" fmla="*/ 0 60000 65536"/>
                <a:gd name="T17" fmla="*/ 0 60000 65536"/>
                <a:gd name="T18" fmla="*/ 0 60000 65536"/>
                <a:gd name="T19" fmla="*/ 0 60000 65536"/>
                <a:gd name="T20" fmla="*/ 0 60000 65536"/>
                <a:gd name="T21" fmla="*/ 0 w 78"/>
                <a:gd name="T22" fmla="*/ 0 h 96"/>
                <a:gd name="T23" fmla="*/ 78 w 78"/>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96">
                  <a:moveTo>
                    <a:pt x="78" y="78"/>
                  </a:moveTo>
                  <a:lnTo>
                    <a:pt x="77" y="76"/>
                  </a:lnTo>
                  <a:lnTo>
                    <a:pt x="34" y="0"/>
                  </a:lnTo>
                  <a:lnTo>
                    <a:pt x="0" y="20"/>
                  </a:lnTo>
                  <a:lnTo>
                    <a:pt x="43" y="96"/>
                  </a:lnTo>
                  <a:lnTo>
                    <a:pt x="41" y="94"/>
                  </a:lnTo>
                  <a:lnTo>
                    <a:pt x="78" y="7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69" name="Freeform 415"/>
            <p:cNvSpPr>
              <a:spLocks/>
            </p:cNvSpPr>
            <p:nvPr/>
          </p:nvSpPr>
          <p:spPr bwMode="auto">
            <a:xfrm>
              <a:off x="3338" y="3542"/>
              <a:ext cx="39" cy="55"/>
            </a:xfrm>
            <a:custGeom>
              <a:avLst/>
              <a:gdLst>
                <a:gd name="T0" fmla="*/ 9 w 79"/>
                <a:gd name="T1" fmla="*/ 12 h 109"/>
                <a:gd name="T2" fmla="*/ 9 w 79"/>
                <a:gd name="T3" fmla="*/ 12 h 109"/>
                <a:gd name="T4" fmla="*/ 4 w 79"/>
                <a:gd name="T5" fmla="*/ 0 h 109"/>
                <a:gd name="T6" fmla="*/ 0 w 79"/>
                <a:gd name="T7" fmla="*/ 2 h 109"/>
                <a:gd name="T8" fmla="*/ 5 w 79"/>
                <a:gd name="T9" fmla="*/ 14 h 109"/>
                <a:gd name="T10" fmla="*/ 5 w 79"/>
                <a:gd name="T11" fmla="*/ 14 h 109"/>
                <a:gd name="T12" fmla="*/ 9 w 79"/>
                <a:gd name="T13" fmla="*/ 12 h 109"/>
                <a:gd name="T14" fmla="*/ 0 60000 65536"/>
                <a:gd name="T15" fmla="*/ 0 60000 65536"/>
                <a:gd name="T16" fmla="*/ 0 60000 65536"/>
                <a:gd name="T17" fmla="*/ 0 60000 65536"/>
                <a:gd name="T18" fmla="*/ 0 60000 65536"/>
                <a:gd name="T19" fmla="*/ 0 60000 65536"/>
                <a:gd name="T20" fmla="*/ 0 60000 65536"/>
                <a:gd name="T21" fmla="*/ 0 w 79"/>
                <a:gd name="T22" fmla="*/ 0 h 109"/>
                <a:gd name="T23" fmla="*/ 79 w 79"/>
                <a:gd name="T24" fmla="*/ 109 h 1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109">
                  <a:moveTo>
                    <a:pt x="79" y="93"/>
                  </a:moveTo>
                  <a:lnTo>
                    <a:pt x="79" y="93"/>
                  </a:lnTo>
                  <a:lnTo>
                    <a:pt x="37" y="0"/>
                  </a:lnTo>
                  <a:lnTo>
                    <a:pt x="0" y="16"/>
                  </a:lnTo>
                  <a:lnTo>
                    <a:pt x="42" y="109"/>
                  </a:lnTo>
                  <a:lnTo>
                    <a:pt x="79" y="9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0" name="Freeform 416"/>
            <p:cNvSpPr>
              <a:spLocks/>
            </p:cNvSpPr>
            <p:nvPr/>
          </p:nvSpPr>
          <p:spPr bwMode="auto">
            <a:xfrm>
              <a:off x="3358" y="3589"/>
              <a:ext cx="41" cy="54"/>
            </a:xfrm>
            <a:custGeom>
              <a:avLst/>
              <a:gdLst>
                <a:gd name="T0" fmla="*/ 11 w 81"/>
                <a:gd name="T1" fmla="*/ 12 h 108"/>
                <a:gd name="T2" fmla="*/ 11 w 81"/>
                <a:gd name="T3" fmla="*/ 12 h 108"/>
                <a:gd name="T4" fmla="*/ 5 w 81"/>
                <a:gd name="T5" fmla="*/ 0 h 108"/>
                <a:gd name="T6" fmla="*/ 0 w 81"/>
                <a:gd name="T7" fmla="*/ 2 h 108"/>
                <a:gd name="T8" fmla="*/ 6 w 81"/>
                <a:gd name="T9" fmla="*/ 14 h 108"/>
                <a:gd name="T10" fmla="*/ 6 w 81"/>
                <a:gd name="T11" fmla="*/ 14 h 108"/>
                <a:gd name="T12" fmla="*/ 11 w 81"/>
                <a:gd name="T13" fmla="*/ 12 h 108"/>
                <a:gd name="T14" fmla="*/ 0 60000 65536"/>
                <a:gd name="T15" fmla="*/ 0 60000 65536"/>
                <a:gd name="T16" fmla="*/ 0 60000 65536"/>
                <a:gd name="T17" fmla="*/ 0 60000 65536"/>
                <a:gd name="T18" fmla="*/ 0 60000 65536"/>
                <a:gd name="T19" fmla="*/ 0 60000 65536"/>
                <a:gd name="T20" fmla="*/ 0 60000 65536"/>
                <a:gd name="T21" fmla="*/ 0 w 81"/>
                <a:gd name="T22" fmla="*/ 0 h 108"/>
                <a:gd name="T23" fmla="*/ 81 w 81"/>
                <a:gd name="T24" fmla="*/ 108 h 1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08">
                  <a:moveTo>
                    <a:pt x="81" y="92"/>
                  </a:moveTo>
                  <a:lnTo>
                    <a:pt x="81" y="92"/>
                  </a:lnTo>
                  <a:lnTo>
                    <a:pt x="37" y="0"/>
                  </a:lnTo>
                  <a:lnTo>
                    <a:pt x="0" y="16"/>
                  </a:lnTo>
                  <a:lnTo>
                    <a:pt x="44" y="108"/>
                  </a:lnTo>
                  <a:lnTo>
                    <a:pt x="81" y="9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1" name="Freeform 417"/>
            <p:cNvSpPr>
              <a:spLocks/>
            </p:cNvSpPr>
            <p:nvPr/>
          </p:nvSpPr>
          <p:spPr bwMode="auto">
            <a:xfrm>
              <a:off x="3380" y="3635"/>
              <a:ext cx="38" cy="53"/>
            </a:xfrm>
            <a:custGeom>
              <a:avLst/>
              <a:gdLst>
                <a:gd name="T0" fmla="*/ 10 w 76"/>
                <a:gd name="T1" fmla="*/ 11 h 106"/>
                <a:gd name="T2" fmla="*/ 10 w 76"/>
                <a:gd name="T3" fmla="*/ 11 h 106"/>
                <a:gd name="T4" fmla="*/ 5 w 76"/>
                <a:gd name="T5" fmla="*/ 0 h 106"/>
                <a:gd name="T6" fmla="*/ 0 w 76"/>
                <a:gd name="T7" fmla="*/ 2 h 106"/>
                <a:gd name="T8" fmla="*/ 5 w 76"/>
                <a:gd name="T9" fmla="*/ 13 h 106"/>
                <a:gd name="T10" fmla="*/ 5 w 76"/>
                <a:gd name="T11" fmla="*/ 14 h 106"/>
                <a:gd name="T12" fmla="*/ 10 w 76"/>
                <a:gd name="T13" fmla="*/ 11 h 106"/>
                <a:gd name="T14" fmla="*/ 0 60000 65536"/>
                <a:gd name="T15" fmla="*/ 0 60000 65536"/>
                <a:gd name="T16" fmla="*/ 0 60000 65536"/>
                <a:gd name="T17" fmla="*/ 0 60000 65536"/>
                <a:gd name="T18" fmla="*/ 0 60000 65536"/>
                <a:gd name="T19" fmla="*/ 0 60000 65536"/>
                <a:gd name="T20" fmla="*/ 0 60000 65536"/>
                <a:gd name="T21" fmla="*/ 0 w 76"/>
                <a:gd name="T22" fmla="*/ 0 h 106"/>
                <a:gd name="T23" fmla="*/ 76 w 76"/>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106">
                  <a:moveTo>
                    <a:pt x="75" y="86"/>
                  </a:moveTo>
                  <a:lnTo>
                    <a:pt x="76" y="88"/>
                  </a:lnTo>
                  <a:lnTo>
                    <a:pt x="37" y="0"/>
                  </a:lnTo>
                  <a:lnTo>
                    <a:pt x="0" y="16"/>
                  </a:lnTo>
                  <a:lnTo>
                    <a:pt x="39" y="104"/>
                  </a:lnTo>
                  <a:lnTo>
                    <a:pt x="40" y="106"/>
                  </a:lnTo>
                  <a:lnTo>
                    <a:pt x="75" y="8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2" name="Freeform 418"/>
            <p:cNvSpPr>
              <a:spLocks/>
            </p:cNvSpPr>
            <p:nvPr/>
          </p:nvSpPr>
          <p:spPr bwMode="auto">
            <a:xfrm>
              <a:off x="3400" y="3678"/>
              <a:ext cx="41" cy="47"/>
            </a:xfrm>
            <a:custGeom>
              <a:avLst/>
              <a:gdLst>
                <a:gd name="T0" fmla="*/ 10 w 81"/>
                <a:gd name="T1" fmla="*/ 9 h 94"/>
                <a:gd name="T2" fmla="*/ 11 w 81"/>
                <a:gd name="T3" fmla="*/ 9 h 94"/>
                <a:gd name="T4" fmla="*/ 5 w 81"/>
                <a:gd name="T5" fmla="*/ 0 h 94"/>
                <a:gd name="T6" fmla="*/ 0 w 81"/>
                <a:gd name="T7" fmla="*/ 3 h 94"/>
                <a:gd name="T8" fmla="*/ 6 w 81"/>
                <a:gd name="T9" fmla="*/ 12 h 94"/>
                <a:gd name="T10" fmla="*/ 6 w 81"/>
                <a:gd name="T11" fmla="*/ 12 h 94"/>
                <a:gd name="T12" fmla="*/ 10 w 81"/>
                <a:gd name="T13" fmla="*/ 9 h 94"/>
                <a:gd name="T14" fmla="*/ 0 60000 65536"/>
                <a:gd name="T15" fmla="*/ 0 60000 65536"/>
                <a:gd name="T16" fmla="*/ 0 60000 65536"/>
                <a:gd name="T17" fmla="*/ 0 60000 65536"/>
                <a:gd name="T18" fmla="*/ 0 60000 65536"/>
                <a:gd name="T19" fmla="*/ 0 60000 65536"/>
                <a:gd name="T20" fmla="*/ 0 60000 65536"/>
                <a:gd name="T21" fmla="*/ 0 w 81"/>
                <a:gd name="T22" fmla="*/ 0 h 94"/>
                <a:gd name="T23" fmla="*/ 81 w 8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94">
                  <a:moveTo>
                    <a:pt x="79" y="69"/>
                  </a:moveTo>
                  <a:lnTo>
                    <a:pt x="81" y="71"/>
                  </a:lnTo>
                  <a:lnTo>
                    <a:pt x="35" y="0"/>
                  </a:lnTo>
                  <a:lnTo>
                    <a:pt x="0" y="20"/>
                  </a:lnTo>
                  <a:lnTo>
                    <a:pt x="46" y="92"/>
                  </a:lnTo>
                  <a:lnTo>
                    <a:pt x="47" y="94"/>
                  </a:lnTo>
                  <a:lnTo>
                    <a:pt x="79" y="6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3" name="Freeform 419"/>
            <p:cNvSpPr>
              <a:spLocks/>
            </p:cNvSpPr>
            <p:nvPr/>
          </p:nvSpPr>
          <p:spPr bwMode="auto">
            <a:xfrm>
              <a:off x="3424" y="3712"/>
              <a:ext cx="38" cy="41"/>
            </a:xfrm>
            <a:custGeom>
              <a:avLst/>
              <a:gdLst>
                <a:gd name="T0" fmla="*/ 9 w 75"/>
                <a:gd name="T1" fmla="*/ 7 h 81"/>
                <a:gd name="T2" fmla="*/ 10 w 75"/>
                <a:gd name="T3" fmla="*/ 7 h 81"/>
                <a:gd name="T4" fmla="*/ 4 w 75"/>
                <a:gd name="T5" fmla="*/ 0 h 81"/>
                <a:gd name="T6" fmla="*/ 0 w 75"/>
                <a:gd name="T7" fmla="*/ 4 h 81"/>
                <a:gd name="T8" fmla="*/ 6 w 75"/>
                <a:gd name="T9" fmla="*/ 10 h 81"/>
                <a:gd name="T10" fmla="*/ 6 w 75"/>
                <a:gd name="T11" fmla="*/ 11 h 81"/>
                <a:gd name="T12" fmla="*/ 6 w 75"/>
                <a:gd name="T13" fmla="*/ 10 h 81"/>
                <a:gd name="T14" fmla="*/ 6 w 75"/>
                <a:gd name="T15" fmla="*/ 10 h 81"/>
                <a:gd name="T16" fmla="*/ 6 w 75"/>
                <a:gd name="T17" fmla="*/ 11 h 81"/>
                <a:gd name="T18" fmla="*/ 9 w 75"/>
                <a:gd name="T19" fmla="*/ 7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81"/>
                <a:gd name="T32" fmla="*/ 75 w 75"/>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81">
                  <a:moveTo>
                    <a:pt x="72" y="49"/>
                  </a:moveTo>
                  <a:lnTo>
                    <a:pt x="75" y="53"/>
                  </a:lnTo>
                  <a:lnTo>
                    <a:pt x="32" y="0"/>
                  </a:lnTo>
                  <a:lnTo>
                    <a:pt x="0" y="25"/>
                  </a:lnTo>
                  <a:lnTo>
                    <a:pt x="43" y="78"/>
                  </a:lnTo>
                  <a:lnTo>
                    <a:pt x="46" y="81"/>
                  </a:lnTo>
                  <a:lnTo>
                    <a:pt x="43" y="78"/>
                  </a:lnTo>
                  <a:lnTo>
                    <a:pt x="45" y="80"/>
                  </a:lnTo>
                  <a:lnTo>
                    <a:pt x="46" y="81"/>
                  </a:lnTo>
                  <a:lnTo>
                    <a:pt x="72" y="4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4" name="Freeform 420"/>
            <p:cNvSpPr>
              <a:spLocks/>
            </p:cNvSpPr>
            <p:nvPr/>
          </p:nvSpPr>
          <p:spPr bwMode="auto">
            <a:xfrm>
              <a:off x="3447" y="3737"/>
              <a:ext cx="34" cy="33"/>
            </a:xfrm>
            <a:custGeom>
              <a:avLst/>
              <a:gdLst>
                <a:gd name="T0" fmla="*/ 8 w 67"/>
                <a:gd name="T1" fmla="*/ 3 h 67"/>
                <a:gd name="T2" fmla="*/ 9 w 67"/>
                <a:gd name="T3" fmla="*/ 4 h 67"/>
                <a:gd name="T4" fmla="*/ 4 w 67"/>
                <a:gd name="T5" fmla="*/ 0 h 67"/>
                <a:gd name="T6" fmla="*/ 0 w 67"/>
                <a:gd name="T7" fmla="*/ 4 h 67"/>
                <a:gd name="T8" fmla="*/ 6 w 67"/>
                <a:gd name="T9" fmla="*/ 8 h 67"/>
                <a:gd name="T10" fmla="*/ 6 w 67"/>
                <a:gd name="T11" fmla="*/ 8 h 67"/>
                <a:gd name="T12" fmla="*/ 6 w 67"/>
                <a:gd name="T13" fmla="*/ 8 h 67"/>
                <a:gd name="T14" fmla="*/ 6 w 67"/>
                <a:gd name="T15" fmla="*/ 8 h 67"/>
                <a:gd name="T16" fmla="*/ 6 w 67"/>
                <a:gd name="T17" fmla="*/ 8 h 67"/>
                <a:gd name="T18" fmla="*/ 8 w 67"/>
                <a:gd name="T19" fmla="*/ 3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67"/>
                <a:gd name="T32" fmla="*/ 67 w 67"/>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67">
                  <a:moveTo>
                    <a:pt x="63" y="30"/>
                  </a:moveTo>
                  <a:lnTo>
                    <a:pt x="67" y="32"/>
                  </a:lnTo>
                  <a:lnTo>
                    <a:pt x="26" y="0"/>
                  </a:lnTo>
                  <a:lnTo>
                    <a:pt x="0" y="32"/>
                  </a:lnTo>
                  <a:lnTo>
                    <a:pt x="42" y="65"/>
                  </a:lnTo>
                  <a:lnTo>
                    <a:pt x="46" y="67"/>
                  </a:lnTo>
                  <a:lnTo>
                    <a:pt x="42" y="65"/>
                  </a:lnTo>
                  <a:lnTo>
                    <a:pt x="44" y="66"/>
                  </a:lnTo>
                  <a:lnTo>
                    <a:pt x="46" y="67"/>
                  </a:lnTo>
                  <a:lnTo>
                    <a:pt x="63" y="3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5" name="Freeform 421"/>
            <p:cNvSpPr>
              <a:spLocks/>
            </p:cNvSpPr>
            <p:nvPr/>
          </p:nvSpPr>
          <p:spPr bwMode="auto">
            <a:xfrm>
              <a:off x="3470" y="3752"/>
              <a:ext cx="30" cy="28"/>
            </a:xfrm>
            <a:custGeom>
              <a:avLst/>
              <a:gdLst>
                <a:gd name="T0" fmla="*/ 7 w 59"/>
                <a:gd name="T1" fmla="*/ 2 h 55"/>
                <a:gd name="T2" fmla="*/ 8 w 59"/>
                <a:gd name="T3" fmla="*/ 3 h 55"/>
                <a:gd name="T4" fmla="*/ 3 w 59"/>
                <a:gd name="T5" fmla="*/ 0 h 55"/>
                <a:gd name="T6" fmla="*/ 0 w 59"/>
                <a:gd name="T7" fmla="*/ 5 h 55"/>
                <a:gd name="T8" fmla="*/ 6 w 59"/>
                <a:gd name="T9" fmla="*/ 7 h 55"/>
                <a:gd name="T10" fmla="*/ 6 w 59"/>
                <a:gd name="T11" fmla="*/ 7 h 55"/>
                <a:gd name="T12" fmla="*/ 7 w 59"/>
                <a:gd name="T13" fmla="*/ 2 h 55"/>
                <a:gd name="T14" fmla="*/ 0 60000 65536"/>
                <a:gd name="T15" fmla="*/ 0 60000 65536"/>
                <a:gd name="T16" fmla="*/ 0 60000 65536"/>
                <a:gd name="T17" fmla="*/ 0 60000 65536"/>
                <a:gd name="T18" fmla="*/ 0 60000 65536"/>
                <a:gd name="T19" fmla="*/ 0 60000 65536"/>
                <a:gd name="T20" fmla="*/ 0 60000 65536"/>
                <a:gd name="T21" fmla="*/ 0 w 59"/>
                <a:gd name="T22" fmla="*/ 0 h 55"/>
                <a:gd name="T23" fmla="*/ 59 w 5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5">
                  <a:moveTo>
                    <a:pt x="56" y="16"/>
                  </a:moveTo>
                  <a:lnTo>
                    <a:pt x="59" y="17"/>
                  </a:lnTo>
                  <a:lnTo>
                    <a:pt x="17" y="0"/>
                  </a:lnTo>
                  <a:lnTo>
                    <a:pt x="0" y="37"/>
                  </a:lnTo>
                  <a:lnTo>
                    <a:pt x="43" y="54"/>
                  </a:lnTo>
                  <a:lnTo>
                    <a:pt x="46" y="55"/>
                  </a:lnTo>
                  <a:lnTo>
                    <a:pt x="56" y="1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6" name="Freeform 422"/>
            <p:cNvSpPr>
              <a:spLocks/>
            </p:cNvSpPr>
            <p:nvPr/>
          </p:nvSpPr>
          <p:spPr bwMode="auto">
            <a:xfrm>
              <a:off x="3493" y="3760"/>
              <a:ext cx="26" cy="24"/>
            </a:xfrm>
            <a:custGeom>
              <a:avLst/>
              <a:gdLst>
                <a:gd name="T0" fmla="*/ 7 w 51"/>
                <a:gd name="T1" fmla="*/ 1 h 49"/>
                <a:gd name="T2" fmla="*/ 7 w 51"/>
                <a:gd name="T3" fmla="*/ 1 h 49"/>
                <a:gd name="T4" fmla="*/ 2 w 51"/>
                <a:gd name="T5" fmla="*/ 0 h 49"/>
                <a:gd name="T6" fmla="*/ 0 w 51"/>
                <a:gd name="T7" fmla="*/ 4 h 49"/>
                <a:gd name="T8" fmla="*/ 6 w 51"/>
                <a:gd name="T9" fmla="*/ 6 h 49"/>
                <a:gd name="T10" fmla="*/ 6 w 51"/>
                <a:gd name="T11" fmla="*/ 6 h 49"/>
                <a:gd name="T12" fmla="*/ 7 w 51"/>
                <a:gd name="T13" fmla="*/ 1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50" y="9"/>
                  </a:moveTo>
                  <a:lnTo>
                    <a:pt x="51" y="9"/>
                  </a:lnTo>
                  <a:lnTo>
                    <a:pt x="10" y="0"/>
                  </a:lnTo>
                  <a:lnTo>
                    <a:pt x="0" y="39"/>
                  </a:lnTo>
                  <a:lnTo>
                    <a:pt x="42" y="49"/>
                  </a:lnTo>
                  <a:lnTo>
                    <a:pt x="43" y="49"/>
                  </a:lnTo>
                  <a:lnTo>
                    <a:pt x="50"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7" name="Freeform 423"/>
            <p:cNvSpPr>
              <a:spLocks/>
            </p:cNvSpPr>
            <p:nvPr/>
          </p:nvSpPr>
          <p:spPr bwMode="auto">
            <a:xfrm>
              <a:off x="3515" y="3765"/>
              <a:ext cx="25" cy="23"/>
            </a:xfrm>
            <a:custGeom>
              <a:avLst/>
              <a:gdLst>
                <a:gd name="T0" fmla="*/ 5 w 51"/>
                <a:gd name="T1" fmla="*/ 1 h 46"/>
                <a:gd name="T2" fmla="*/ 6 w 51"/>
                <a:gd name="T3" fmla="*/ 1 h 46"/>
                <a:gd name="T4" fmla="*/ 0 w 51"/>
                <a:gd name="T5" fmla="*/ 0 h 46"/>
                <a:gd name="T6" fmla="*/ 0 w 51"/>
                <a:gd name="T7" fmla="*/ 5 h 46"/>
                <a:gd name="T8" fmla="*/ 5 w 51"/>
                <a:gd name="T9" fmla="*/ 6 h 46"/>
                <a:gd name="T10" fmla="*/ 5 w 51"/>
                <a:gd name="T11" fmla="*/ 6 h 46"/>
                <a:gd name="T12" fmla="*/ 5 w 51"/>
                <a:gd name="T13" fmla="*/ 1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7" y="7"/>
                  </a:moveTo>
                  <a:lnTo>
                    <a:pt x="51" y="7"/>
                  </a:lnTo>
                  <a:lnTo>
                    <a:pt x="7" y="0"/>
                  </a:lnTo>
                  <a:lnTo>
                    <a:pt x="0" y="40"/>
                  </a:lnTo>
                  <a:lnTo>
                    <a:pt x="44" y="46"/>
                  </a:lnTo>
                  <a:lnTo>
                    <a:pt x="47" y="46"/>
                  </a:lnTo>
                  <a:lnTo>
                    <a:pt x="47"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8" name="Freeform 424"/>
            <p:cNvSpPr>
              <a:spLocks/>
            </p:cNvSpPr>
            <p:nvPr/>
          </p:nvSpPr>
          <p:spPr bwMode="auto">
            <a:xfrm>
              <a:off x="3538" y="3768"/>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79" name="Freeform 425"/>
            <p:cNvSpPr>
              <a:spLocks/>
            </p:cNvSpPr>
            <p:nvPr/>
          </p:nvSpPr>
          <p:spPr bwMode="auto">
            <a:xfrm>
              <a:off x="3558" y="3768"/>
              <a:ext cx="23" cy="21"/>
            </a:xfrm>
            <a:custGeom>
              <a:avLst/>
              <a:gdLst>
                <a:gd name="T0" fmla="*/ 6 w 45"/>
                <a:gd name="T1" fmla="*/ 0 h 43"/>
                <a:gd name="T2" fmla="*/ 6 w 45"/>
                <a:gd name="T3" fmla="*/ 0 h 43"/>
                <a:gd name="T4" fmla="*/ 1 w 45"/>
                <a:gd name="T5" fmla="*/ 0 h 43"/>
                <a:gd name="T6" fmla="*/ 0 w 45"/>
                <a:gd name="T7" fmla="*/ 4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4"/>
                  </a:moveTo>
                  <a:lnTo>
                    <a:pt x="45" y="4"/>
                  </a:lnTo>
                  <a:lnTo>
                    <a:pt x="2" y="0"/>
                  </a:lnTo>
                  <a:lnTo>
                    <a:pt x="0" y="39"/>
                  </a:lnTo>
                  <a:lnTo>
                    <a:pt x="42"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0" name="Freeform 426"/>
            <p:cNvSpPr>
              <a:spLocks/>
            </p:cNvSpPr>
            <p:nvPr/>
          </p:nvSpPr>
          <p:spPr bwMode="auto">
            <a:xfrm>
              <a:off x="3580" y="3770"/>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1" name="Freeform 427"/>
            <p:cNvSpPr>
              <a:spLocks/>
            </p:cNvSpPr>
            <p:nvPr/>
          </p:nvSpPr>
          <p:spPr bwMode="auto">
            <a:xfrm>
              <a:off x="3602" y="3770"/>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2" name="Freeform 428"/>
            <p:cNvSpPr>
              <a:spLocks/>
            </p:cNvSpPr>
            <p:nvPr/>
          </p:nvSpPr>
          <p:spPr bwMode="auto">
            <a:xfrm>
              <a:off x="3625" y="3770"/>
              <a:ext cx="17" cy="19"/>
            </a:xfrm>
            <a:custGeom>
              <a:avLst/>
              <a:gdLst>
                <a:gd name="T0" fmla="*/ 4 w 36"/>
                <a:gd name="T1" fmla="*/ 0 h 39"/>
                <a:gd name="T2" fmla="*/ 4 w 36"/>
                <a:gd name="T3" fmla="*/ 0 h 39"/>
                <a:gd name="T4" fmla="*/ 0 w 36"/>
                <a:gd name="T5" fmla="*/ 0 h 39"/>
                <a:gd name="T6" fmla="*/ 0 w 36"/>
                <a:gd name="T7" fmla="*/ 4 h 39"/>
                <a:gd name="T8" fmla="*/ 4 w 36"/>
                <a:gd name="T9" fmla="*/ 4 h 39"/>
                <a:gd name="T10" fmla="*/ 4 w 36"/>
                <a:gd name="T11" fmla="*/ 4 h 39"/>
                <a:gd name="T12" fmla="*/ 4 w 36"/>
                <a:gd name="T13" fmla="*/ 0 h 39"/>
                <a:gd name="T14" fmla="*/ 0 60000 65536"/>
                <a:gd name="T15" fmla="*/ 0 60000 65536"/>
                <a:gd name="T16" fmla="*/ 0 60000 65536"/>
                <a:gd name="T17" fmla="*/ 0 60000 65536"/>
                <a:gd name="T18" fmla="*/ 0 60000 65536"/>
                <a:gd name="T19" fmla="*/ 0 60000 65536"/>
                <a:gd name="T20" fmla="*/ 0 60000 65536"/>
                <a:gd name="T21" fmla="*/ 0 w 36"/>
                <a:gd name="T22" fmla="*/ 0 h 39"/>
                <a:gd name="T23" fmla="*/ 36 w 3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39">
                  <a:moveTo>
                    <a:pt x="36" y="0"/>
                  </a:moveTo>
                  <a:lnTo>
                    <a:pt x="36" y="0"/>
                  </a:lnTo>
                  <a:lnTo>
                    <a:pt x="0" y="0"/>
                  </a:lnTo>
                  <a:lnTo>
                    <a:pt x="0" y="39"/>
                  </a:lnTo>
                  <a:lnTo>
                    <a:pt x="36" y="39"/>
                  </a:lnTo>
                  <a:lnTo>
                    <a:pt x="3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3" name="Freeform 429"/>
            <p:cNvSpPr>
              <a:spLocks/>
            </p:cNvSpPr>
            <p:nvPr/>
          </p:nvSpPr>
          <p:spPr bwMode="auto">
            <a:xfrm>
              <a:off x="3642" y="3770"/>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4" name="Freeform 430"/>
            <p:cNvSpPr>
              <a:spLocks/>
            </p:cNvSpPr>
            <p:nvPr/>
          </p:nvSpPr>
          <p:spPr bwMode="auto">
            <a:xfrm>
              <a:off x="3665" y="3770"/>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5" name="Freeform 431"/>
            <p:cNvSpPr>
              <a:spLocks/>
            </p:cNvSpPr>
            <p:nvPr/>
          </p:nvSpPr>
          <p:spPr bwMode="auto">
            <a:xfrm>
              <a:off x="3687" y="3770"/>
              <a:ext cx="20" cy="19"/>
            </a:xfrm>
            <a:custGeom>
              <a:avLst/>
              <a:gdLst>
                <a:gd name="T0" fmla="*/ 5 w 39"/>
                <a:gd name="T1" fmla="*/ 0 h 39"/>
                <a:gd name="T2" fmla="*/ 5 w 39"/>
                <a:gd name="T3" fmla="*/ 0 h 39"/>
                <a:gd name="T4" fmla="*/ 0 w 39"/>
                <a:gd name="T5" fmla="*/ 0 h 39"/>
                <a:gd name="T6" fmla="*/ 0 w 39"/>
                <a:gd name="T7" fmla="*/ 4 h 39"/>
                <a:gd name="T8" fmla="*/ 5 w 39"/>
                <a:gd name="T9" fmla="*/ 4 h 39"/>
                <a:gd name="T10" fmla="*/ 5 w 39"/>
                <a:gd name="T11" fmla="*/ 4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6" name="Freeform 432"/>
            <p:cNvSpPr>
              <a:spLocks/>
            </p:cNvSpPr>
            <p:nvPr/>
          </p:nvSpPr>
          <p:spPr bwMode="auto">
            <a:xfrm>
              <a:off x="3707" y="377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7" name="Freeform 433"/>
            <p:cNvSpPr>
              <a:spLocks/>
            </p:cNvSpPr>
            <p:nvPr/>
          </p:nvSpPr>
          <p:spPr bwMode="auto">
            <a:xfrm>
              <a:off x="3729" y="3770"/>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8" name="Freeform 434"/>
            <p:cNvSpPr>
              <a:spLocks/>
            </p:cNvSpPr>
            <p:nvPr/>
          </p:nvSpPr>
          <p:spPr bwMode="auto">
            <a:xfrm>
              <a:off x="3750" y="377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89" name="Freeform 435"/>
            <p:cNvSpPr>
              <a:spLocks/>
            </p:cNvSpPr>
            <p:nvPr/>
          </p:nvSpPr>
          <p:spPr bwMode="auto">
            <a:xfrm>
              <a:off x="3772" y="3770"/>
              <a:ext cx="20" cy="19"/>
            </a:xfrm>
            <a:custGeom>
              <a:avLst/>
              <a:gdLst>
                <a:gd name="T0" fmla="*/ 5 w 42"/>
                <a:gd name="T1" fmla="*/ 0 h 39"/>
                <a:gd name="T2" fmla="*/ 5 w 42"/>
                <a:gd name="T3" fmla="*/ 0 h 39"/>
                <a:gd name="T4" fmla="*/ 0 w 42"/>
                <a:gd name="T5" fmla="*/ 0 h 39"/>
                <a:gd name="T6" fmla="*/ 0 w 42"/>
                <a:gd name="T7" fmla="*/ 4 h 39"/>
                <a:gd name="T8" fmla="*/ 5 w 42"/>
                <a:gd name="T9" fmla="*/ 4 h 39"/>
                <a:gd name="T10" fmla="*/ 5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0" name="Freeform 436"/>
            <p:cNvSpPr>
              <a:spLocks/>
            </p:cNvSpPr>
            <p:nvPr/>
          </p:nvSpPr>
          <p:spPr bwMode="auto">
            <a:xfrm>
              <a:off x="3792" y="3770"/>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1" name="Freeform 437"/>
            <p:cNvSpPr>
              <a:spLocks/>
            </p:cNvSpPr>
            <p:nvPr/>
          </p:nvSpPr>
          <p:spPr bwMode="auto">
            <a:xfrm>
              <a:off x="3813" y="3770"/>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2" name="Freeform 438"/>
            <p:cNvSpPr>
              <a:spLocks/>
            </p:cNvSpPr>
            <p:nvPr/>
          </p:nvSpPr>
          <p:spPr bwMode="auto">
            <a:xfrm>
              <a:off x="3834" y="3770"/>
              <a:ext cx="23" cy="19"/>
            </a:xfrm>
            <a:custGeom>
              <a:avLst/>
              <a:gdLst>
                <a:gd name="T0" fmla="*/ 5 w 47"/>
                <a:gd name="T1" fmla="*/ 0 h 39"/>
                <a:gd name="T2" fmla="*/ 5 w 47"/>
                <a:gd name="T3" fmla="*/ 0 h 39"/>
                <a:gd name="T4" fmla="*/ 0 w 47"/>
                <a:gd name="T5" fmla="*/ 0 h 39"/>
                <a:gd name="T6" fmla="*/ 0 w 47"/>
                <a:gd name="T7" fmla="*/ 4 h 39"/>
                <a:gd name="T8" fmla="*/ 5 w 47"/>
                <a:gd name="T9" fmla="*/ 4 h 39"/>
                <a:gd name="T10" fmla="*/ 5 w 47"/>
                <a:gd name="T11" fmla="*/ 4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4" y="0"/>
                  </a:lnTo>
                  <a:lnTo>
                    <a:pt x="0" y="0"/>
                  </a:lnTo>
                  <a:lnTo>
                    <a:pt x="0" y="39"/>
                  </a:lnTo>
                  <a:lnTo>
                    <a:pt x="44" y="39"/>
                  </a:lnTo>
                  <a:lnTo>
                    <a:pt x="42"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3" name="Freeform 439"/>
            <p:cNvSpPr>
              <a:spLocks/>
            </p:cNvSpPr>
            <p:nvPr/>
          </p:nvSpPr>
          <p:spPr bwMode="auto">
            <a:xfrm>
              <a:off x="3855" y="3770"/>
              <a:ext cx="23" cy="22"/>
            </a:xfrm>
            <a:custGeom>
              <a:avLst/>
              <a:gdLst>
                <a:gd name="T0" fmla="*/ 6 w 45"/>
                <a:gd name="T1" fmla="*/ 1 h 43"/>
                <a:gd name="T2" fmla="*/ 6 w 45"/>
                <a:gd name="T3" fmla="*/ 1 h 43"/>
                <a:gd name="T4" fmla="*/ 1 w 45"/>
                <a:gd name="T5" fmla="*/ 0 h 43"/>
                <a:gd name="T6" fmla="*/ 0 w 45"/>
                <a:gd name="T7" fmla="*/ 5 h 43"/>
                <a:gd name="T8" fmla="*/ 5 w 45"/>
                <a:gd name="T9" fmla="*/ 6 h 43"/>
                <a:gd name="T10" fmla="*/ 5 w 45"/>
                <a:gd name="T11" fmla="*/ 6 h 43"/>
                <a:gd name="T12" fmla="*/ 6 w 45"/>
                <a:gd name="T13" fmla="*/ 1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5" y="4"/>
                  </a:moveTo>
                  <a:lnTo>
                    <a:pt x="45" y="4"/>
                  </a:lnTo>
                  <a:lnTo>
                    <a:pt x="5" y="0"/>
                  </a:lnTo>
                  <a:lnTo>
                    <a:pt x="0" y="39"/>
                  </a:lnTo>
                  <a:lnTo>
                    <a:pt x="40" y="43"/>
                  </a:lnTo>
                  <a:lnTo>
                    <a:pt x="45"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4" name="Freeform 440"/>
            <p:cNvSpPr>
              <a:spLocks/>
            </p:cNvSpPr>
            <p:nvPr/>
          </p:nvSpPr>
          <p:spPr bwMode="auto">
            <a:xfrm>
              <a:off x="3875" y="3772"/>
              <a:ext cx="25" cy="22"/>
            </a:xfrm>
            <a:custGeom>
              <a:avLst/>
              <a:gdLst>
                <a:gd name="T0" fmla="*/ 7 w 50"/>
                <a:gd name="T1" fmla="*/ 1 h 44"/>
                <a:gd name="T2" fmla="*/ 7 w 50"/>
                <a:gd name="T3" fmla="*/ 1 h 44"/>
                <a:gd name="T4" fmla="*/ 1 w 50"/>
                <a:gd name="T5" fmla="*/ 0 h 44"/>
                <a:gd name="T6" fmla="*/ 0 w 50"/>
                <a:gd name="T7" fmla="*/ 5 h 44"/>
                <a:gd name="T8" fmla="*/ 6 w 50"/>
                <a:gd name="T9" fmla="*/ 6 h 44"/>
                <a:gd name="T10" fmla="*/ 6 w 50"/>
                <a:gd name="T11" fmla="*/ 6 h 44"/>
                <a:gd name="T12" fmla="*/ 7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50" y="5"/>
                  </a:moveTo>
                  <a:lnTo>
                    <a:pt x="50" y="5"/>
                  </a:lnTo>
                  <a:lnTo>
                    <a:pt x="5" y="0"/>
                  </a:lnTo>
                  <a:lnTo>
                    <a:pt x="0" y="39"/>
                  </a:lnTo>
                  <a:lnTo>
                    <a:pt x="45" y="44"/>
                  </a:lnTo>
                  <a:lnTo>
                    <a:pt x="50"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5" name="Freeform 441"/>
            <p:cNvSpPr>
              <a:spLocks/>
            </p:cNvSpPr>
            <p:nvPr/>
          </p:nvSpPr>
          <p:spPr bwMode="auto">
            <a:xfrm>
              <a:off x="3898" y="3774"/>
              <a:ext cx="24" cy="22"/>
            </a:xfrm>
            <a:custGeom>
              <a:avLst/>
              <a:gdLst>
                <a:gd name="T0" fmla="*/ 5 w 49"/>
                <a:gd name="T1" fmla="*/ 1 h 44"/>
                <a:gd name="T2" fmla="*/ 6 w 49"/>
                <a:gd name="T3" fmla="*/ 1 h 44"/>
                <a:gd name="T4" fmla="*/ 0 w 49"/>
                <a:gd name="T5" fmla="*/ 0 h 44"/>
                <a:gd name="T6" fmla="*/ 0 w 49"/>
                <a:gd name="T7" fmla="*/ 5 h 44"/>
                <a:gd name="T8" fmla="*/ 5 w 49"/>
                <a:gd name="T9" fmla="*/ 6 h 44"/>
                <a:gd name="T10" fmla="*/ 5 w 49"/>
                <a:gd name="T11" fmla="*/ 6 h 44"/>
                <a:gd name="T12" fmla="*/ 5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5" y="0"/>
                  </a:lnTo>
                  <a:lnTo>
                    <a:pt x="0" y="39"/>
                  </a:lnTo>
                  <a:lnTo>
                    <a:pt x="44" y="44"/>
                  </a:lnTo>
                  <a:lnTo>
                    <a:pt x="47" y="44"/>
                  </a:lnTo>
                  <a:lnTo>
                    <a:pt x="47"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6" name="Freeform 442"/>
            <p:cNvSpPr>
              <a:spLocks/>
            </p:cNvSpPr>
            <p:nvPr/>
          </p:nvSpPr>
          <p:spPr bwMode="auto">
            <a:xfrm>
              <a:off x="3921" y="3777"/>
              <a:ext cx="19" cy="20"/>
            </a:xfrm>
            <a:custGeom>
              <a:avLst/>
              <a:gdLst>
                <a:gd name="T0" fmla="*/ 4 w 39"/>
                <a:gd name="T1" fmla="*/ 1 h 40"/>
                <a:gd name="T2" fmla="*/ 4 w 39"/>
                <a:gd name="T3" fmla="*/ 1 h 40"/>
                <a:gd name="T4" fmla="*/ 0 w 39"/>
                <a:gd name="T5" fmla="*/ 0 h 40"/>
                <a:gd name="T6" fmla="*/ 0 w 39"/>
                <a:gd name="T7" fmla="*/ 5 h 40"/>
                <a:gd name="T8" fmla="*/ 4 w 39"/>
                <a:gd name="T9" fmla="*/ 5 h 40"/>
                <a:gd name="T10" fmla="*/ 4 w 39"/>
                <a:gd name="T11" fmla="*/ 5 h 40"/>
                <a:gd name="T12" fmla="*/ 4 w 39"/>
                <a:gd name="T13" fmla="*/ 1 h 40"/>
                <a:gd name="T14" fmla="*/ 0 60000 65536"/>
                <a:gd name="T15" fmla="*/ 0 60000 65536"/>
                <a:gd name="T16" fmla="*/ 0 60000 65536"/>
                <a:gd name="T17" fmla="*/ 0 60000 65536"/>
                <a:gd name="T18" fmla="*/ 0 60000 65536"/>
                <a:gd name="T19" fmla="*/ 0 60000 65536"/>
                <a:gd name="T20" fmla="*/ 0 60000 65536"/>
                <a:gd name="T21" fmla="*/ 0 w 39"/>
                <a:gd name="T22" fmla="*/ 0 h 40"/>
                <a:gd name="T23" fmla="*/ 39 w 39"/>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0">
                  <a:moveTo>
                    <a:pt x="39" y="1"/>
                  </a:moveTo>
                  <a:lnTo>
                    <a:pt x="38" y="1"/>
                  </a:lnTo>
                  <a:lnTo>
                    <a:pt x="0" y="0"/>
                  </a:lnTo>
                  <a:lnTo>
                    <a:pt x="0" y="39"/>
                  </a:lnTo>
                  <a:lnTo>
                    <a:pt x="38" y="40"/>
                  </a:lnTo>
                  <a:lnTo>
                    <a:pt x="36" y="40"/>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7" name="Freeform 443"/>
            <p:cNvSpPr>
              <a:spLocks/>
            </p:cNvSpPr>
            <p:nvPr/>
          </p:nvSpPr>
          <p:spPr bwMode="auto">
            <a:xfrm>
              <a:off x="3939" y="3777"/>
              <a:ext cx="24" cy="21"/>
            </a:xfrm>
            <a:custGeom>
              <a:avLst/>
              <a:gdLst>
                <a:gd name="T0" fmla="*/ 6 w 48"/>
                <a:gd name="T1" fmla="*/ 1 h 41"/>
                <a:gd name="T2" fmla="*/ 6 w 48"/>
                <a:gd name="T3" fmla="*/ 1 h 41"/>
                <a:gd name="T4" fmla="*/ 1 w 48"/>
                <a:gd name="T5" fmla="*/ 0 h 41"/>
                <a:gd name="T6" fmla="*/ 0 w 48"/>
                <a:gd name="T7" fmla="*/ 5 h 41"/>
                <a:gd name="T8" fmla="*/ 6 w 48"/>
                <a:gd name="T9" fmla="*/ 6 h 41"/>
                <a:gd name="T10" fmla="*/ 6 w 48"/>
                <a:gd name="T11" fmla="*/ 6 h 41"/>
                <a:gd name="T12" fmla="*/ 6 w 48"/>
                <a:gd name="T13" fmla="*/ 1 h 41"/>
                <a:gd name="T14" fmla="*/ 0 60000 65536"/>
                <a:gd name="T15" fmla="*/ 0 60000 65536"/>
                <a:gd name="T16" fmla="*/ 0 60000 65536"/>
                <a:gd name="T17" fmla="*/ 0 60000 65536"/>
                <a:gd name="T18" fmla="*/ 0 60000 65536"/>
                <a:gd name="T19" fmla="*/ 0 60000 65536"/>
                <a:gd name="T20" fmla="*/ 0 60000 65536"/>
                <a:gd name="T21" fmla="*/ 0 w 48"/>
                <a:gd name="T22" fmla="*/ 0 h 41"/>
                <a:gd name="T23" fmla="*/ 48 w 4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1">
                  <a:moveTo>
                    <a:pt x="45" y="2"/>
                  </a:moveTo>
                  <a:lnTo>
                    <a:pt x="48" y="2"/>
                  </a:lnTo>
                  <a:lnTo>
                    <a:pt x="3" y="0"/>
                  </a:lnTo>
                  <a:lnTo>
                    <a:pt x="0" y="39"/>
                  </a:lnTo>
                  <a:lnTo>
                    <a:pt x="45" y="41"/>
                  </a:lnTo>
                  <a:lnTo>
                    <a:pt x="48" y="41"/>
                  </a:lnTo>
                  <a:lnTo>
                    <a:pt x="45"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8" name="Freeform 444"/>
            <p:cNvSpPr>
              <a:spLocks/>
            </p:cNvSpPr>
            <p:nvPr/>
          </p:nvSpPr>
          <p:spPr bwMode="auto">
            <a:xfrm>
              <a:off x="3962" y="3777"/>
              <a:ext cx="23" cy="21"/>
            </a:xfrm>
            <a:custGeom>
              <a:avLst/>
              <a:gdLst>
                <a:gd name="T0" fmla="*/ 5 w 48"/>
                <a:gd name="T1" fmla="*/ 0 h 41"/>
                <a:gd name="T2" fmla="*/ 5 w 48"/>
                <a:gd name="T3" fmla="*/ 0 h 41"/>
                <a:gd name="T4" fmla="*/ 0 w 48"/>
                <a:gd name="T5" fmla="*/ 1 h 41"/>
                <a:gd name="T6" fmla="*/ 0 w 48"/>
                <a:gd name="T7" fmla="*/ 6 h 41"/>
                <a:gd name="T8" fmla="*/ 5 w 48"/>
                <a:gd name="T9" fmla="*/ 5 h 41"/>
                <a:gd name="T10" fmla="*/ 5 w 48"/>
                <a:gd name="T11" fmla="*/ 5 h 41"/>
                <a:gd name="T12" fmla="*/ 5 w 48"/>
                <a:gd name="T13" fmla="*/ 0 h 41"/>
                <a:gd name="T14" fmla="*/ 0 60000 65536"/>
                <a:gd name="T15" fmla="*/ 0 60000 65536"/>
                <a:gd name="T16" fmla="*/ 0 60000 65536"/>
                <a:gd name="T17" fmla="*/ 0 60000 65536"/>
                <a:gd name="T18" fmla="*/ 0 60000 65536"/>
                <a:gd name="T19" fmla="*/ 0 60000 65536"/>
                <a:gd name="T20" fmla="*/ 0 60000 65536"/>
                <a:gd name="T21" fmla="*/ 0 w 48"/>
                <a:gd name="T22" fmla="*/ 0 h 41"/>
                <a:gd name="T23" fmla="*/ 48 w 4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1">
                  <a:moveTo>
                    <a:pt x="46" y="0"/>
                  </a:moveTo>
                  <a:lnTo>
                    <a:pt x="45" y="0"/>
                  </a:lnTo>
                  <a:lnTo>
                    <a:pt x="0" y="2"/>
                  </a:lnTo>
                  <a:lnTo>
                    <a:pt x="3" y="41"/>
                  </a:lnTo>
                  <a:lnTo>
                    <a:pt x="48"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99" name="Freeform 445"/>
            <p:cNvSpPr>
              <a:spLocks/>
            </p:cNvSpPr>
            <p:nvPr/>
          </p:nvSpPr>
          <p:spPr bwMode="auto">
            <a:xfrm>
              <a:off x="3985" y="3777"/>
              <a:ext cx="21" cy="20"/>
            </a:xfrm>
            <a:custGeom>
              <a:avLst/>
              <a:gdLst>
                <a:gd name="T0" fmla="*/ 4 w 43"/>
                <a:gd name="T1" fmla="*/ 0 h 39"/>
                <a:gd name="T2" fmla="*/ 5 w 43"/>
                <a:gd name="T3" fmla="*/ 0 h 39"/>
                <a:gd name="T4" fmla="*/ 0 w 43"/>
                <a:gd name="T5" fmla="*/ 0 h 39"/>
                <a:gd name="T6" fmla="*/ 0 w 43"/>
                <a:gd name="T7" fmla="*/ 5 h 39"/>
                <a:gd name="T8" fmla="*/ 5 w 43"/>
                <a:gd name="T9" fmla="*/ 5 h 39"/>
                <a:gd name="T10" fmla="*/ 5 w 43"/>
                <a:gd name="T11" fmla="*/ 5 h 39"/>
                <a:gd name="T12" fmla="*/ 4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38" y="0"/>
                  </a:moveTo>
                  <a:lnTo>
                    <a:pt x="41" y="0"/>
                  </a:lnTo>
                  <a:lnTo>
                    <a:pt x="0" y="0"/>
                  </a:lnTo>
                  <a:lnTo>
                    <a:pt x="0" y="39"/>
                  </a:lnTo>
                  <a:lnTo>
                    <a:pt x="41" y="39"/>
                  </a:lnTo>
                  <a:lnTo>
                    <a:pt x="43"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0" name="Freeform 446"/>
            <p:cNvSpPr>
              <a:spLocks/>
            </p:cNvSpPr>
            <p:nvPr/>
          </p:nvSpPr>
          <p:spPr bwMode="auto">
            <a:xfrm>
              <a:off x="4004" y="3775"/>
              <a:ext cx="24" cy="22"/>
            </a:xfrm>
            <a:custGeom>
              <a:avLst/>
              <a:gdLst>
                <a:gd name="T0" fmla="*/ 5 w 49"/>
                <a:gd name="T1" fmla="*/ 0 h 44"/>
                <a:gd name="T2" fmla="*/ 5 w 49"/>
                <a:gd name="T3" fmla="*/ 0 h 44"/>
                <a:gd name="T4" fmla="*/ 0 w 49"/>
                <a:gd name="T5" fmla="*/ 1 h 44"/>
                <a:gd name="T6" fmla="*/ 0 w 49"/>
                <a:gd name="T7" fmla="*/ 6 h 44"/>
                <a:gd name="T8" fmla="*/ 6 w 49"/>
                <a:gd name="T9" fmla="*/ 5 h 44"/>
                <a:gd name="T10" fmla="*/ 5 w 49"/>
                <a:gd name="T11" fmla="*/ 5 h 44"/>
                <a:gd name="T12" fmla="*/ 5 w 49"/>
                <a:gd name="T13" fmla="*/ 0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0"/>
                  </a:moveTo>
                  <a:lnTo>
                    <a:pt x="44" y="0"/>
                  </a:lnTo>
                  <a:lnTo>
                    <a:pt x="0" y="5"/>
                  </a:lnTo>
                  <a:lnTo>
                    <a:pt x="5" y="44"/>
                  </a:lnTo>
                  <a:lnTo>
                    <a:pt x="49"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1" name="Freeform 447"/>
            <p:cNvSpPr>
              <a:spLocks/>
            </p:cNvSpPr>
            <p:nvPr/>
          </p:nvSpPr>
          <p:spPr bwMode="auto">
            <a:xfrm>
              <a:off x="4027" y="3774"/>
              <a:ext cx="21" cy="21"/>
            </a:xfrm>
            <a:custGeom>
              <a:avLst/>
              <a:gdLst>
                <a:gd name="T0" fmla="*/ 6 w 41"/>
                <a:gd name="T1" fmla="*/ 0 h 40"/>
                <a:gd name="T2" fmla="*/ 6 w 41"/>
                <a:gd name="T3" fmla="*/ 0 h 40"/>
                <a:gd name="T4" fmla="*/ 0 w 41"/>
                <a:gd name="T5" fmla="*/ 1 h 40"/>
                <a:gd name="T6" fmla="*/ 0 w 41"/>
                <a:gd name="T7" fmla="*/ 6 h 40"/>
                <a:gd name="T8" fmla="*/ 6 w 41"/>
                <a:gd name="T9" fmla="*/ 5 h 40"/>
                <a:gd name="T10" fmla="*/ 6 w 41"/>
                <a:gd name="T11" fmla="*/ 5 h 40"/>
                <a:gd name="T12" fmla="*/ 6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1"/>
                  </a:lnTo>
                  <a:lnTo>
                    <a:pt x="0" y="40"/>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2" name="Freeform 448"/>
            <p:cNvSpPr>
              <a:spLocks/>
            </p:cNvSpPr>
            <p:nvPr/>
          </p:nvSpPr>
          <p:spPr bwMode="auto">
            <a:xfrm>
              <a:off x="4048" y="3774"/>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3" name="Freeform 449"/>
            <p:cNvSpPr>
              <a:spLocks/>
            </p:cNvSpPr>
            <p:nvPr/>
          </p:nvSpPr>
          <p:spPr bwMode="auto">
            <a:xfrm>
              <a:off x="4068" y="3774"/>
              <a:ext cx="23" cy="21"/>
            </a:xfrm>
            <a:custGeom>
              <a:avLst/>
              <a:gdLst>
                <a:gd name="T0" fmla="*/ 6 w 45"/>
                <a:gd name="T1" fmla="*/ 1 h 40"/>
                <a:gd name="T2" fmla="*/ 6 w 45"/>
                <a:gd name="T3" fmla="*/ 1 h 40"/>
                <a:gd name="T4" fmla="*/ 0 w 45"/>
                <a:gd name="T5" fmla="*/ 0 h 40"/>
                <a:gd name="T6" fmla="*/ 0 w 45"/>
                <a:gd name="T7" fmla="*/ 5 h 40"/>
                <a:gd name="T8" fmla="*/ 6 w 45"/>
                <a:gd name="T9" fmla="*/ 6 h 40"/>
                <a:gd name="T10" fmla="*/ 6 w 45"/>
                <a:gd name="T11" fmla="*/ 6 h 40"/>
                <a:gd name="T12" fmla="*/ 6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4" y="1"/>
                  </a:lnTo>
                  <a:lnTo>
                    <a:pt x="0" y="0"/>
                  </a:lnTo>
                  <a:lnTo>
                    <a:pt x="0" y="39"/>
                  </a:lnTo>
                  <a:lnTo>
                    <a:pt x="44" y="40"/>
                  </a:lnTo>
                  <a:lnTo>
                    <a:pt x="43" y="4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4" name="Freeform 450"/>
            <p:cNvSpPr>
              <a:spLocks/>
            </p:cNvSpPr>
            <p:nvPr/>
          </p:nvSpPr>
          <p:spPr bwMode="auto">
            <a:xfrm>
              <a:off x="4090" y="3775"/>
              <a:ext cx="21" cy="21"/>
            </a:xfrm>
            <a:custGeom>
              <a:avLst/>
              <a:gdLst>
                <a:gd name="T0" fmla="*/ 5 w 44"/>
                <a:gd name="T1" fmla="*/ 0 h 43"/>
                <a:gd name="T2" fmla="*/ 5 w 44"/>
                <a:gd name="T3" fmla="*/ 0 h 43"/>
                <a:gd name="T4" fmla="*/ 0 w 44"/>
                <a:gd name="T5" fmla="*/ 0 h 43"/>
                <a:gd name="T6" fmla="*/ 0 w 44"/>
                <a:gd name="T7" fmla="*/ 4 h 43"/>
                <a:gd name="T8" fmla="*/ 5 w 44"/>
                <a:gd name="T9" fmla="*/ 5 h 43"/>
                <a:gd name="T10" fmla="*/ 5 w 44"/>
                <a:gd name="T11" fmla="*/ 5 h 43"/>
                <a:gd name="T12" fmla="*/ 5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4"/>
                  </a:moveTo>
                  <a:lnTo>
                    <a:pt x="44" y="4"/>
                  </a:lnTo>
                  <a:lnTo>
                    <a:pt x="2" y="0"/>
                  </a:lnTo>
                  <a:lnTo>
                    <a:pt x="0" y="39"/>
                  </a:lnTo>
                  <a:lnTo>
                    <a:pt x="42"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5" name="Freeform 451"/>
            <p:cNvSpPr>
              <a:spLocks/>
            </p:cNvSpPr>
            <p:nvPr/>
          </p:nvSpPr>
          <p:spPr bwMode="auto">
            <a:xfrm>
              <a:off x="4111" y="3777"/>
              <a:ext cx="21" cy="20"/>
            </a:xfrm>
            <a:custGeom>
              <a:avLst/>
              <a:gdLst>
                <a:gd name="T0" fmla="*/ 6 w 42"/>
                <a:gd name="T1" fmla="*/ 1 h 40"/>
                <a:gd name="T2" fmla="*/ 5 w 42"/>
                <a:gd name="T3" fmla="*/ 1 h 40"/>
                <a:gd name="T4" fmla="*/ 0 w 42"/>
                <a:gd name="T5" fmla="*/ 0 h 40"/>
                <a:gd name="T6" fmla="*/ 0 w 42"/>
                <a:gd name="T7" fmla="*/ 5 h 40"/>
                <a:gd name="T8" fmla="*/ 5 w 42"/>
                <a:gd name="T9" fmla="*/ 5 h 40"/>
                <a:gd name="T10" fmla="*/ 5 w 42"/>
                <a:gd name="T11" fmla="*/ 5 h 40"/>
                <a:gd name="T12" fmla="*/ 6 w 42"/>
                <a:gd name="T13" fmla="*/ 1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1"/>
                  </a:moveTo>
                  <a:lnTo>
                    <a:pt x="40" y="1"/>
                  </a:lnTo>
                  <a:lnTo>
                    <a:pt x="0" y="0"/>
                  </a:lnTo>
                  <a:lnTo>
                    <a:pt x="0" y="39"/>
                  </a:lnTo>
                  <a:lnTo>
                    <a:pt x="40" y="40"/>
                  </a:lnTo>
                  <a:lnTo>
                    <a:pt x="38" y="40"/>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6" name="Freeform 452"/>
            <p:cNvSpPr>
              <a:spLocks/>
            </p:cNvSpPr>
            <p:nvPr/>
          </p:nvSpPr>
          <p:spPr bwMode="auto">
            <a:xfrm>
              <a:off x="4130" y="3777"/>
              <a:ext cx="25" cy="22"/>
            </a:xfrm>
            <a:custGeom>
              <a:avLst/>
              <a:gdLst>
                <a:gd name="T0" fmla="*/ 6 w 49"/>
                <a:gd name="T1" fmla="*/ 1 h 43"/>
                <a:gd name="T2" fmla="*/ 7 w 49"/>
                <a:gd name="T3" fmla="*/ 1 h 43"/>
                <a:gd name="T4" fmla="*/ 1 w 49"/>
                <a:gd name="T5" fmla="*/ 0 h 43"/>
                <a:gd name="T6" fmla="*/ 0 w 49"/>
                <a:gd name="T7" fmla="*/ 5 h 43"/>
                <a:gd name="T8" fmla="*/ 6 w 49"/>
                <a:gd name="T9" fmla="*/ 6 h 43"/>
                <a:gd name="T10" fmla="*/ 6 w 49"/>
                <a:gd name="T11" fmla="*/ 6 h 43"/>
                <a:gd name="T12" fmla="*/ 6 w 49"/>
                <a:gd name="T13" fmla="*/ 1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8" y="4"/>
                  </a:moveTo>
                  <a:lnTo>
                    <a:pt x="49" y="4"/>
                  </a:lnTo>
                  <a:lnTo>
                    <a:pt x="4" y="0"/>
                  </a:lnTo>
                  <a:lnTo>
                    <a:pt x="0" y="39"/>
                  </a:lnTo>
                  <a:lnTo>
                    <a:pt x="45" y="43"/>
                  </a:lnTo>
                  <a:lnTo>
                    <a:pt x="46"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7" name="Freeform 453"/>
            <p:cNvSpPr>
              <a:spLocks/>
            </p:cNvSpPr>
            <p:nvPr/>
          </p:nvSpPr>
          <p:spPr bwMode="auto">
            <a:xfrm>
              <a:off x="4153" y="3780"/>
              <a:ext cx="21" cy="20"/>
            </a:xfrm>
            <a:custGeom>
              <a:avLst/>
              <a:gdLst>
                <a:gd name="T0" fmla="*/ 5 w 43"/>
                <a:gd name="T1" fmla="*/ 0 h 42"/>
                <a:gd name="T2" fmla="*/ 5 w 43"/>
                <a:gd name="T3" fmla="*/ 0 h 42"/>
                <a:gd name="T4" fmla="*/ 0 w 43"/>
                <a:gd name="T5" fmla="*/ 0 h 42"/>
                <a:gd name="T6" fmla="*/ 0 w 43"/>
                <a:gd name="T7" fmla="*/ 4 h 42"/>
                <a:gd name="T8" fmla="*/ 5 w 43"/>
                <a:gd name="T9" fmla="*/ 5 h 42"/>
                <a:gd name="T10" fmla="*/ 5 w 43"/>
                <a:gd name="T11" fmla="*/ 5 h 42"/>
                <a:gd name="T12" fmla="*/ 5 w 43"/>
                <a:gd name="T13" fmla="*/ 0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3" y="3"/>
                  </a:moveTo>
                  <a:lnTo>
                    <a:pt x="43" y="3"/>
                  </a:lnTo>
                  <a:lnTo>
                    <a:pt x="2" y="0"/>
                  </a:lnTo>
                  <a:lnTo>
                    <a:pt x="0" y="39"/>
                  </a:lnTo>
                  <a:lnTo>
                    <a:pt x="40" y="42"/>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8" name="Freeform 454"/>
            <p:cNvSpPr>
              <a:spLocks/>
            </p:cNvSpPr>
            <p:nvPr/>
          </p:nvSpPr>
          <p:spPr bwMode="auto">
            <a:xfrm>
              <a:off x="4173" y="3781"/>
              <a:ext cx="24" cy="21"/>
            </a:xfrm>
            <a:custGeom>
              <a:avLst/>
              <a:gdLst>
                <a:gd name="T0" fmla="*/ 6 w 47"/>
                <a:gd name="T1" fmla="*/ 1 h 42"/>
                <a:gd name="T2" fmla="*/ 6 w 47"/>
                <a:gd name="T3" fmla="*/ 1 h 42"/>
                <a:gd name="T4" fmla="*/ 1 w 47"/>
                <a:gd name="T5" fmla="*/ 0 h 42"/>
                <a:gd name="T6" fmla="*/ 0 w 47"/>
                <a:gd name="T7" fmla="*/ 5 h 42"/>
                <a:gd name="T8" fmla="*/ 6 w 47"/>
                <a:gd name="T9" fmla="*/ 6 h 42"/>
                <a:gd name="T10" fmla="*/ 6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3"/>
                  </a:moveTo>
                  <a:lnTo>
                    <a:pt x="47" y="3"/>
                  </a:lnTo>
                  <a:lnTo>
                    <a:pt x="3" y="0"/>
                  </a:lnTo>
                  <a:lnTo>
                    <a:pt x="0" y="39"/>
                  </a:lnTo>
                  <a:lnTo>
                    <a:pt x="45" y="42"/>
                  </a:lnTo>
                  <a:lnTo>
                    <a:pt x="46" y="42"/>
                  </a:lnTo>
                  <a:lnTo>
                    <a:pt x="46"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09" name="Freeform 455"/>
            <p:cNvSpPr>
              <a:spLocks/>
            </p:cNvSpPr>
            <p:nvPr/>
          </p:nvSpPr>
          <p:spPr bwMode="auto">
            <a:xfrm>
              <a:off x="4196" y="3783"/>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1" y="0"/>
                  </a:moveTo>
                  <a:lnTo>
                    <a:pt x="42" y="0"/>
                  </a:lnTo>
                  <a:lnTo>
                    <a:pt x="0" y="0"/>
                  </a:lnTo>
                  <a:lnTo>
                    <a:pt x="0" y="39"/>
                  </a:lnTo>
                  <a:lnTo>
                    <a:pt x="42" y="39"/>
                  </a:lnTo>
                  <a:lnTo>
                    <a:pt x="4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0" name="Freeform 456"/>
            <p:cNvSpPr>
              <a:spLocks/>
            </p:cNvSpPr>
            <p:nvPr/>
          </p:nvSpPr>
          <p:spPr bwMode="auto">
            <a:xfrm>
              <a:off x="4216" y="3781"/>
              <a:ext cx="22" cy="21"/>
            </a:xfrm>
            <a:custGeom>
              <a:avLst/>
              <a:gdLst>
                <a:gd name="T0" fmla="*/ 6 w 42"/>
                <a:gd name="T1" fmla="*/ 0 h 42"/>
                <a:gd name="T2" fmla="*/ 6 w 42"/>
                <a:gd name="T3" fmla="*/ 0 h 42"/>
                <a:gd name="T4" fmla="*/ 0 w 42"/>
                <a:gd name="T5" fmla="*/ 1 h 42"/>
                <a:gd name="T6" fmla="*/ 1 w 42"/>
                <a:gd name="T7" fmla="*/ 6 h 42"/>
                <a:gd name="T8" fmla="*/ 6 w 42"/>
                <a:gd name="T9" fmla="*/ 5 h 42"/>
                <a:gd name="T10" fmla="*/ 6 w 42"/>
                <a:gd name="T11" fmla="*/ 5 h 42"/>
                <a:gd name="T12" fmla="*/ 6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0" y="0"/>
                  </a:moveTo>
                  <a:lnTo>
                    <a:pt x="40" y="0"/>
                  </a:lnTo>
                  <a:lnTo>
                    <a:pt x="0" y="3"/>
                  </a:lnTo>
                  <a:lnTo>
                    <a:pt x="2" y="42"/>
                  </a:lnTo>
                  <a:lnTo>
                    <a:pt x="42"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1" name="Freeform 457"/>
            <p:cNvSpPr>
              <a:spLocks/>
            </p:cNvSpPr>
            <p:nvPr/>
          </p:nvSpPr>
          <p:spPr bwMode="auto">
            <a:xfrm>
              <a:off x="4236" y="3780"/>
              <a:ext cx="25" cy="20"/>
            </a:xfrm>
            <a:custGeom>
              <a:avLst/>
              <a:gdLst>
                <a:gd name="T0" fmla="*/ 6 w 50"/>
                <a:gd name="T1" fmla="*/ 0 h 42"/>
                <a:gd name="T2" fmla="*/ 6 w 50"/>
                <a:gd name="T3" fmla="*/ 0 h 42"/>
                <a:gd name="T4" fmla="*/ 0 w 50"/>
                <a:gd name="T5" fmla="*/ 0 h 42"/>
                <a:gd name="T6" fmla="*/ 1 w 50"/>
                <a:gd name="T7" fmla="*/ 5 h 42"/>
                <a:gd name="T8" fmla="*/ 7 w 50"/>
                <a:gd name="T9" fmla="*/ 4 h 42"/>
                <a:gd name="T10" fmla="*/ 6 w 50"/>
                <a:gd name="T11" fmla="*/ 4 h 42"/>
                <a:gd name="T12" fmla="*/ 6 w 50"/>
                <a:gd name="T13" fmla="*/ 0 h 42"/>
                <a:gd name="T14" fmla="*/ 0 60000 65536"/>
                <a:gd name="T15" fmla="*/ 0 60000 65536"/>
                <a:gd name="T16" fmla="*/ 0 60000 65536"/>
                <a:gd name="T17" fmla="*/ 0 60000 65536"/>
                <a:gd name="T18" fmla="*/ 0 60000 65536"/>
                <a:gd name="T19" fmla="*/ 0 60000 65536"/>
                <a:gd name="T20" fmla="*/ 0 60000 65536"/>
                <a:gd name="T21" fmla="*/ 0 w 50"/>
                <a:gd name="T22" fmla="*/ 0 h 42"/>
                <a:gd name="T23" fmla="*/ 50 w 50"/>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2">
                  <a:moveTo>
                    <a:pt x="48" y="0"/>
                  </a:moveTo>
                  <a:lnTo>
                    <a:pt x="47" y="0"/>
                  </a:lnTo>
                  <a:lnTo>
                    <a:pt x="0" y="3"/>
                  </a:lnTo>
                  <a:lnTo>
                    <a:pt x="2" y="42"/>
                  </a:lnTo>
                  <a:lnTo>
                    <a:pt x="50" y="39"/>
                  </a:lnTo>
                  <a:lnTo>
                    <a:pt x="48" y="39"/>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2" name="Freeform 458"/>
            <p:cNvSpPr>
              <a:spLocks/>
            </p:cNvSpPr>
            <p:nvPr/>
          </p:nvSpPr>
          <p:spPr bwMode="auto">
            <a:xfrm>
              <a:off x="4261" y="3780"/>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3" name="Freeform 459"/>
            <p:cNvSpPr>
              <a:spLocks/>
            </p:cNvSpPr>
            <p:nvPr/>
          </p:nvSpPr>
          <p:spPr bwMode="auto">
            <a:xfrm>
              <a:off x="4282" y="378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1"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4" name="Freeform 460"/>
            <p:cNvSpPr>
              <a:spLocks/>
            </p:cNvSpPr>
            <p:nvPr/>
          </p:nvSpPr>
          <p:spPr bwMode="auto">
            <a:xfrm>
              <a:off x="4303" y="3780"/>
              <a:ext cx="20" cy="20"/>
            </a:xfrm>
            <a:custGeom>
              <a:avLst/>
              <a:gdLst>
                <a:gd name="T0" fmla="*/ 5 w 42"/>
                <a:gd name="T1" fmla="*/ 0 h 42"/>
                <a:gd name="T2" fmla="*/ 5 w 42"/>
                <a:gd name="T3" fmla="*/ 0 h 42"/>
                <a:gd name="T4" fmla="*/ 0 w 42"/>
                <a:gd name="T5" fmla="*/ 0 h 42"/>
                <a:gd name="T6" fmla="*/ 0 w 42"/>
                <a:gd name="T7" fmla="*/ 4 h 42"/>
                <a:gd name="T8" fmla="*/ 4 w 42"/>
                <a:gd name="T9" fmla="*/ 5 h 42"/>
                <a:gd name="T10" fmla="*/ 4 w 42"/>
                <a:gd name="T11" fmla="*/ 5 h 42"/>
                <a:gd name="T12" fmla="*/ 5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2" y="3"/>
                  </a:moveTo>
                  <a:lnTo>
                    <a:pt x="42" y="3"/>
                  </a:lnTo>
                  <a:lnTo>
                    <a:pt x="3" y="0"/>
                  </a:lnTo>
                  <a:lnTo>
                    <a:pt x="0" y="39"/>
                  </a:lnTo>
                  <a:lnTo>
                    <a:pt x="40" y="42"/>
                  </a:lnTo>
                  <a:lnTo>
                    <a:pt x="42"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5" name="Freeform 461"/>
            <p:cNvSpPr>
              <a:spLocks/>
            </p:cNvSpPr>
            <p:nvPr/>
          </p:nvSpPr>
          <p:spPr bwMode="auto">
            <a:xfrm>
              <a:off x="4322" y="3781"/>
              <a:ext cx="23" cy="21"/>
            </a:xfrm>
            <a:custGeom>
              <a:avLst/>
              <a:gdLst>
                <a:gd name="T0" fmla="*/ 6 w 45"/>
                <a:gd name="T1" fmla="*/ 1 h 42"/>
                <a:gd name="T2" fmla="*/ 6 w 45"/>
                <a:gd name="T3" fmla="*/ 1 h 42"/>
                <a:gd name="T4" fmla="*/ 1 w 45"/>
                <a:gd name="T5" fmla="*/ 0 h 42"/>
                <a:gd name="T6" fmla="*/ 0 w 45"/>
                <a:gd name="T7" fmla="*/ 5 h 42"/>
                <a:gd name="T8" fmla="*/ 6 w 45"/>
                <a:gd name="T9" fmla="*/ 6 h 42"/>
                <a:gd name="T10" fmla="*/ 6 w 45"/>
                <a:gd name="T11" fmla="*/ 6 h 42"/>
                <a:gd name="T12" fmla="*/ 6 w 45"/>
                <a:gd name="T13" fmla="*/ 1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3" y="3"/>
                  </a:moveTo>
                  <a:lnTo>
                    <a:pt x="45" y="3"/>
                  </a:lnTo>
                  <a:lnTo>
                    <a:pt x="2" y="0"/>
                  </a:lnTo>
                  <a:lnTo>
                    <a:pt x="0" y="39"/>
                  </a:lnTo>
                  <a:lnTo>
                    <a:pt x="42" y="42"/>
                  </a:lnTo>
                  <a:lnTo>
                    <a:pt x="43" y="42"/>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6" name="Freeform 462"/>
            <p:cNvSpPr>
              <a:spLocks/>
            </p:cNvSpPr>
            <p:nvPr/>
          </p:nvSpPr>
          <p:spPr bwMode="auto">
            <a:xfrm>
              <a:off x="4344" y="3783"/>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1" y="0"/>
                  </a:moveTo>
                  <a:lnTo>
                    <a:pt x="42" y="0"/>
                  </a:lnTo>
                  <a:lnTo>
                    <a:pt x="0" y="0"/>
                  </a:lnTo>
                  <a:lnTo>
                    <a:pt x="0" y="39"/>
                  </a:lnTo>
                  <a:lnTo>
                    <a:pt x="42" y="39"/>
                  </a:lnTo>
                  <a:lnTo>
                    <a:pt x="4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7" name="Freeform 463"/>
            <p:cNvSpPr>
              <a:spLocks/>
            </p:cNvSpPr>
            <p:nvPr/>
          </p:nvSpPr>
          <p:spPr bwMode="auto">
            <a:xfrm>
              <a:off x="4364" y="3781"/>
              <a:ext cx="24" cy="21"/>
            </a:xfrm>
            <a:custGeom>
              <a:avLst/>
              <a:gdLst>
                <a:gd name="T0" fmla="*/ 6 w 47"/>
                <a:gd name="T1" fmla="*/ 0 h 42"/>
                <a:gd name="T2" fmla="*/ 6 w 47"/>
                <a:gd name="T3" fmla="*/ 0 h 42"/>
                <a:gd name="T4" fmla="*/ 0 w 47"/>
                <a:gd name="T5" fmla="*/ 1 h 42"/>
                <a:gd name="T6" fmla="*/ 1 w 47"/>
                <a:gd name="T7" fmla="*/ 6 h 42"/>
                <a:gd name="T8" fmla="*/ 6 w 47"/>
                <a:gd name="T9" fmla="*/ 5 h 42"/>
                <a:gd name="T10" fmla="*/ 6 w 47"/>
                <a:gd name="T11" fmla="*/ 5 h 42"/>
                <a:gd name="T12" fmla="*/ 6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5" y="0"/>
                  </a:moveTo>
                  <a:lnTo>
                    <a:pt x="45" y="0"/>
                  </a:lnTo>
                  <a:lnTo>
                    <a:pt x="0" y="3"/>
                  </a:lnTo>
                  <a:lnTo>
                    <a:pt x="2" y="42"/>
                  </a:lnTo>
                  <a:lnTo>
                    <a:pt x="47"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8" name="Freeform 464"/>
            <p:cNvSpPr>
              <a:spLocks/>
            </p:cNvSpPr>
            <p:nvPr/>
          </p:nvSpPr>
          <p:spPr bwMode="auto">
            <a:xfrm>
              <a:off x="4387" y="3780"/>
              <a:ext cx="22" cy="20"/>
            </a:xfrm>
            <a:custGeom>
              <a:avLst/>
              <a:gdLst>
                <a:gd name="T0" fmla="*/ 6 w 44"/>
                <a:gd name="T1" fmla="*/ 0 h 42"/>
                <a:gd name="T2" fmla="*/ 6 w 44"/>
                <a:gd name="T3" fmla="*/ 0 h 42"/>
                <a:gd name="T4" fmla="*/ 0 w 44"/>
                <a:gd name="T5" fmla="*/ 0 h 42"/>
                <a:gd name="T6" fmla="*/ 1 w 44"/>
                <a:gd name="T7" fmla="*/ 5 h 42"/>
                <a:gd name="T8" fmla="*/ 6 w 44"/>
                <a:gd name="T9" fmla="*/ 4 h 42"/>
                <a:gd name="T10" fmla="*/ 6 w 44"/>
                <a:gd name="T11" fmla="*/ 4 h 42"/>
                <a:gd name="T12" fmla="*/ 6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1" y="0"/>
                  </a:moveTo>
                  <a:lnTo>
                    <a:pt x="41" y="0"/>
                  </a:lnTo>
                  <a:lnTo>
                    <a:pt x="0" y="3"/>
                  </a:lnTo>
                  <a:lnTo>
                    <a:pt x="2" y="42"/>
                  </a:lnTo>
                  <a:lnTo>
                    <a:pt x="44"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19" name="Freeform 465"/>
            <p:cNvSpPr>
              <a:spLocks/>
            </p:cNvSpPr>
            <p:nvPr/>
          </p:nvSpPr>
          <p:spPr bwMode="auto">
            <a:xfrm>
              <a:off x="4408" y="3779"/>
              <a:ext cx="23" cy="20"/>
            </a:xfrm>
            <a:custGeom>
              <a:avLst/>
              <a:gdLst>
                <a:gd name="T0" fmla="*/ 6 w 46"/>
                <a:gd name="T1" fmla="*/ 0 h 41"/>
                <a:gd name="T2" fmla="*/ 6 w 46"/>
                <a:gd name="T3" fmla="*/ 0 h 41"/>
                <a:gd name="T4" fmla="*/ 0 w 46"/>
                <a:gd name="T5" fmla="*/ 0 h 41"/>
                <a:gd name="T6" fmla="*/ 1 w 46"/>
                <a:gd name="T7" fmla="*/ 5 h 41"/>
                <a:gd name="T8" fmla="*/ 6 w 46"/>
                <a:gd name="T9" fmla="*/ 4 h 41"/>
                <a:gd name="T10" fmla="*/ 6 w 46"/>
                <a:gd name="T11" fmla="*/ 4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5" y="0"/>
                  </a:moveTo>
                  <a:lnTo>
                    <a:pt x="44" y="0"/>
                  </a:lnTo>
                  <a:lnTo>
                    <a:pt x="0" y="2"/>
                  </a:lnTo>
                  <a:lnTo>
                    <a:pt x="3" y="41"/>
                  </a:lnTo>
                  <a:lnTo>
                    <a:pt x="46"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0" name="Freeform 466"/>
            <p:cNvSpPr>
              <a:spLocks/>
            </p:cNvSpPr>
            <p:nvPr/>
          </p:nvSpPr>
          <p:spPr bwMode="auto">
            <a:xfrm>
              <a:off x="4430" y="3779"/>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1" name="Freeform 467"/>
            <p:cNvSpPr>
              <a:spLocks/>
            </p:cNvSpPr>
            <p:nvPr/>
          </p:nvSpPr>
          <p:spPr bwMode="auto">
            <a:xfrm>
              <a:off x="4452" y="377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1" y="0"/>
                  </a:lnTo>
                  <a:lnTo>
                    <a:pt x="0" y="0"/>
                  </a:lnTo>
                  <a:lnTo>
                    <a:pt x="0" y="39"/>
                  </a:lnTo>
                  <a:lnTo>
                    <a:pt x="41" y="39"/>
                  </a:lnTo>
                  <a:lnTo>
                    <a:pt x="40"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2" name="Freeform 468"/>
            <p:cNvSpPr>
              <a:spLocks/>
            </p:cNvSpPr>
            <p:nvPr/>
          </p:nvSpPr>
          <p:spPr bwMode="auto">
            <a:xfrm>
              <a:off x="4472" y="3779"/>
              <a:ext cx="21" cy="20"/>
            </a:xfrm>
            <a:custGeom>
              <a:avLst/>
              <a:gdLst>
                <a:gd name="T0" fmla="*/ 6 w 42"/>
                <a:gd name="T1" fmla="*/ 0 h 41"/>
                <a:gd name="T2" fmla="*/ 6 w 42"/>
                <a:gd name="T3" fmla="*/ 0 h 41"/>
                <a:gd name="T4" fmla="*/ 1 w 42"/>
                <a:gd name="T5" fmla="*/ 0 h 41"/>
                <a:gd name="T6" fmla="*/ 0 w 42"/>
                <a:gd name="T7" fmla="*/ 4 h 41"/>
                <a:gd name="T8" fmla="*/ 5 w 42"/>
                <a:gd name="T9" fmla="*/ 5 h 41"/>
                <a:gd name="T10" fmla="*/ 5 w 42"/>
                <a:gd name="T11" fmla="*/ 5 h 41"/>
                <a:gd name="T12" fmla="*/ 6 w 42"/>
                <a:gd name="T13" fmla="*/ 0 h 41"/>
                <a:gd name="T14" fmla="*/ 0 60000 65536"/>
                <a:gd name="T15" fmla="*/ 0 60000 65536"/>
                <a:gd name="T16" fmla="*/ 0 60000 65536"/>
                <a:gd name="T17" fmla="*/ 0 60000 65536"/>
                <a:gd name="T18" fmla="*/ 0 60000 65536"/>
                <a:gd name="T19" fmla="*/ 0 60000 65536"/>
                <a:gd name="T20" fmla="*/ 0 60000 65536"/>
                <a:gd name="T21" fmla="*/ 0 w 42"/>
                <a:gd name="T22" fmla="*/ 0 h 41"/>
                <a:gd name="T23" fmla="*/ 42 w 4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1">
                  <a:moveTo>
                    <a:pt x="42" y="2"/>
                  </a:moveTo>
                  <a:lnTo>
                    <a:pt x="42" y="2"/>
                  </a:lnTo>
                  <a:lnTo>
                    <a:pt x="3" y="0"/>
                  </a:lnTo>
                  <a:lnTo>
                    <a:pt x="0" y="39"/>
                  </a:lnTo>
                  <a:lnTo>
                    <a:pt x="39" y="41"/>
                  </a:lnTo>
                  <a:lnTo>
                    <a:pt x="42"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3" name="Freeform 469"/>
            <p:cNvSpPr>
              <a:spLocks/>
            </p:cNvSpPr>
            <p:nvPr/>
          </p:nvSpPr>
          <p:spPr bwMode="auto">
            <a:xfrm>
              <a:off x="4492" y="3780"/>
              <a:ext cx="24" cy="20"/>
            </a:xfrm>
            <a:custGeom>
              <a:avLst/>
              <a:gdLst>
                <a:gd name="T0" fmla="*/ 6 w 49"/>
                <a:gd name="T1" fmla="*/ 0 h 42"/>
                <a:gd name="T2" fmla="*/ 6 w 49"/>
                <a:gd name="T3" fmla="*/ 0 h 42"/>
                <a:gd name="T4" fmla="*/ 0 w 49"/>
                <a:gd name="T5" fmla="*/ 0 h 42"/>
                <a:gd name="T6" fmla="*/ 0 w 49"/>
                <a:gd name="T7" fmla="*/ 4 h 42"/>
                <a:gd name="T8" fmla="*/ 5 w 49"/>
                <a:gd name="T9" fmla="*/ 5 h 42"/>
                <a:gd name="T10" fmla="*/ 5 w 49"/>
                <a:gd name="T11" fmla="*/ 5 h 42"/>
                <a:gd name="T12" fmla="*/ 6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9" y="3"/>
                  </a:moveTo>
                  <a:lnTo>
                    <a:pt x="49" y="3"/>
                  </a:lnTo>
                  <a:lnTo>
                    <a:pt x="3" y="0"/>
                  </a:lnTo>
                  <a:lnTo>
                    <a:pt x="0" y="39"/>
                  </a:lnTo>
                  <a:lnTo>
                    <a:pt x="47" y="42"/>
                  </a:lnTo>
                  <a:lnTo>
                    <a:pt x="4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4" name="Freeform 470"/>
            <p:cNvSpPr>
              <a:spLocks/>
            </p:cNvSpPr>
            <p:nvPr/>
          </p:nvSpPr>
          <p:spPr bwMode="auto">
            <a:xfrm>
              <a:off x="4515" y="3781"/>
              <a:ext cx="22" cy="21"/>
            </a:xfrm>
            <a:custGeom>
              <a:avLst/>
              <a:gdLst>
                <a:gd name="T0" fmla="*/ 6 w 43"/>
                <a:gd name="T1" fmla="*/ 1 h 42"/>
                <a:gd name="T2" fmla="*/ 6 w 43"/>
                <a:gd name="T3" fmla="*/ 1 h 42"/>
                <a:gd name="T4" fmla="*/ 1 w 43"/>
                <a:gd name="T5" fmla="*/ 0 h 42"/>
                <a:gd name="T6" fmla="*/ 0 w 43"/>
                <a:gd name="T7" fmla="*/ 5 h 42"/>
                <a:gd name="T8" fmla="*/ 6 w 43"/>
                <a:gd name="T9" fmla="*/ 6 h 42"/>
                <a:gd name="T10" fmla="*/ 6 w 43"/>
                <a:gd name="T11" fmla="*/ 6 h 42"/>
                <a:gd name="T12" fmla="*/ 6 w 43"/>
                <a:gd name="T13" fmla="*/ 1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3"/>
                  </a:moveTo>
                  <a:lnTo>
                    <a:pt x="43" y="3"/>
                  </a:lnTo>
                  <a:lnTo>
                    <a:pt x="2" y="0"/>
                  </a:lnTo>
                  <a:lnTo>
                    <a:pt x="0" y="39"/>
                  </a:lnTo>
                  <a:lnTo>
                    <a:pt x="41" y="42"/>
                  </a:lnTo>
                  <a:lnTo>
                    <a:pt x="42" y="42"/>
                  </a:lnTo>
                  <a:lnTo>
                    <a:pt x="42"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5" name="Freeform 471"/>
            <p:cNvSpPr>
              <a:spLocks/>
            </p:cNvSpPr>
            <p:nvPr/>
          </p:nvSpPr>
          <p:spPr bwMode="auto">
            <a:xfrm>
              <a:off x="4536" y="3783"/>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6" name="Freeform 472"/>
            <p:cNvSpPr>
              <a:spLocks/>
            </p:cNvSpPr>
            <p:nvPr/>
          </p:nvSpPr>
          <p:spPr bwMode="auto">
            <a:xfrm>
              <a:off x="4557" y="3783"/>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7" name="Freeform 473"/>
            <p:cNvSpPr>
              <a:spLocks/>
            </p:cNvSpPr>
            <p:nvPr/>
          </p:nvSpPr>
          <p:spPr bwMode="auto">
            <a:xfrm>
              <a:off x="4578" y="3783"/>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8" name="Freeform 474"/>
            <p:cNvSpPr>
              <a:spLocks/>
            </p:cNvSpPr>
            <p:nvPr/>
          </p:nvSpPr>
          <p:spPr bwMode="auto">
            <a:xfrm>
              <a:off x="4599" y="3783"/>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4" y="4"/>
                  </a:moveTo>
                  <a:lnTo>
                    <a:pt x="44" y="4"/>
                  </a:lnTo>
                  <a:lnTo>
                    <a:pt x="2" y="0"/>
                  </a:lnTo>
                  <a:lnTo>
                    <a:pt x="0" y="39"/>
                  </a:lnTo>
                  <a:lnTo>
                    <a:pt x="41" y="43"/>
                  </a:lnTo>
                  <a:lnTo>
                    <a:pt x="44"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29" name="Freeform 475"/>
            <p:cNvSpPr>
              <a:spLocks/>
            </p:cNvSpPr>
            <p:nvPr/>
          </p:nvSpPr>
          <p:spPr bwMode="auto">
            <a:xfrm>
              <a:off x="4620" y="3784"/>
              <a:ext cx="24" cy="22"/>
            </a:xfrm>
            <a:custGeom>
              <a:avLst/>
              <a:gdLst>
                <a:gd name="T0" fmla="*/ 5 w 49"/>
                <a:gd name="T1" fmla="*/ 1 h 42"/>
                <a:gd name="T2" fmla="*/ 6 w 49"/>
                <a:gd name="T3" fmla="*/ 1 h 42"/>
                <a:gd name="T4" fmla="*/ 0 w 49"/>
                <a:gd name="T5" fmla="*/ 0 h 42"/>
                <a:gd name="T6" fmla="*/ 0 w 49"/>
                <a:gd name="T7" fmla="*/ 5 h 42"/>
                <a:gd name="T8" fmla="*/ 5 w 49"/>
                <a:gd name="T9" fmla="*/ 6 h 42"/>
                <a:gd name="T10" fmla="*/ 5 w 49"/>
                <a:gd name="T11" fmla="*/ 6 h 42"/>
                <a:gd name="T12" fmla="*/ 5 w 49"/>
                <a:gd name="T13" fmla="*/ 1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7" y="3"/>
                  </a:moveTo>
                  <a:lnTo>
                    <a:pt x="49" y="3"/>
                  </a:lnTo>
                  <a:lnTo>
                    <a:pt x="3" y="0"/>
                  </a:lnTo>
                  <a:lnTo>
                    <a:pt x="0" y="39"/>
                  </a:lnTo>
                  <a:lnTo>
                    <a:pt x="46" y="42"/>
                  </a:lnTo>
                  <a:lnTo>
                    <a:pt x="47" y="42"/>
                  </a:lnTo>
                  <a:lnTo>
                    <a:pt x="47"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0" name="Freeform 476"/>
            <p:cNvSpPr>
              <a:spLocks/>
            </p:cNvSpPr>
            <p:nvPr/>
          </p:nvSpPr>
          <p:spPr bwMode="auto">
            <a:xfrm>
              <a:off x="4643" y="3786"/>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1" name="Freeform 477"/>
            <p:cNvSpPr>
              <a:spLocks/>
            </p:cNvSpPr>
            <p:nvPr/>
          </p:nvSpPr>
          <p:spPr bwMode="auto">
            <a:xfrm>
              <a:off x="4663" y="3786"/>
              <a:ext cx="22" cy="20"/>
            </a:xfrm>
            <a:custGeom>
              <a:avLst/>
              <a:gdLst>
                <a:gd name="T0" fmla="*/ 5 w 44"/>
                <a:gd name="T1" fmla="*/ 0 h 39"/>
                <a:gd name="T2" fmla="*/ 5 w 44"/>
                <a:gd name="T3" fmla="*/ 0 h 39"/>
                <a:gd name="T4" fmla="*/ 0 w 44"/>
                <a:gd name="T5" fmla="*/ 0 h 39"/>
                <a:gd name="T6" fmla="*/ 0 w 44"/>
                <a:gd name="T7" fmla="*/ 5 h 39"/>
                <a:gd name="T8" fmla="*/ 5 w 44"/>
                <a:gd name="T9" fmla="*/ 5 h 39"/>
                <a:gd name="T10" fmla="*/ 6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7" y="0"/>
                  </a:moveTo>
                  <a:lnTo>
                    <a:pt x="40" y="0"/>
                  </a:lnTo>
                  <a:lnTo>
                    <a:pt x="0" y="0"/>
                  </a:lnTo>
                  <a:lnTo>
                    <a:pt x="0" y="39"/>
                  </a:lnTo>
                  <a:lnTo>
                    <a:pt x="40" y="39"/>
                  </a:lnTo>
                  <a:lnTo>
                    <a:pt x="44" y="39"/>
                  </a:lnTo>
                  <a:lnTo>
                    <a:pt x="3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2" name="Freeform 478"/>
            <p:cNvSpPr>
              <a:spLocks/>
            </p:cNvSpPr>
            <p:nvPr/>
          </p:nvSpPr>
          <p:spPr bwMode="auto">
            <a:xfrm>
              <a:off x="4682" y="3783"/>
              <a:ext cx="25"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7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5" y="0"/>
                  </a:moveTo>
                  <a:lnTo>
                    <a:pt x="43" y="0"/>
                  </a:lnTo>
                  <a:lnTo>
                    <a:pt x="0" y="7"/>
                  </a:lnTo>
                  <a:lnTo>
                    <a:pt x="7" y="46"/>
                  </a:lnTo>
                  <a:lnTo>
                    <a:pt x="50" y="39"/>
                  </a:lnTo>
                  <a:lnTo>
                    <a:pt x="49"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3" name="Freeform 479"/>
            <p:cNvSpPr>
              <a:spLocks/>
            </p:cNvSpPr>
            <p:nvPr/>
          </p:nvSpPr>
          <p:spPr bwMode="auto">
            <a:xfrm>
              <a:off x="4704" y="3780"/>
              <a:ext cx="25" cy="22"/>
            </a:xfrm>
            <a:custGeom>
              <a:avLst/>
              <a:gdLst>
                <a:gd name="T0" fmla="*/ 6 w 49"/>
                <a:gd name="T1" fmla="*/ 0 h 45"/>
                <a:gd name="T2" fmla="*/ 6 w 49"/>
                <a:gd name="T3" fmla="*/ 0 h 45"/>
                <a:gd name="T4" fmla="*/ 0 w 49"/>
                <a:gd name="T5" fmla="*/ 0 h 45"/>
                <a:gd name="T6" fmla="*/ 1 w 49"/>
                <a:gd name="T7" fmla="*/ 5 h 45"/>
                <a:gd name="T8" fmla="*/ 7 w 49"/>
                <a:gd name="T9" fmla="*/ 4 h 45"/>
                <a:gd name="T10" fmla="*/ 6 w 49"/>
                <a:gd name="T11" fmla="*/ 4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6" y="0"/>
                  </a:moveTo>
                  <a:lnTo>
                    <a:pt x="45" y="0"/>
                  </a:lnTo>
                  <a:lnTo>
                    <a:pt x="0" y="6"/>
                  </a:lnTo>
                  <a:lnTo>
                    <a:pt x="4" y="45"/>
                  </a:lnTo>
                  <a:lnTo>
                    <a:pt x="49" y="39"/>
                  </a:lnTo>
                  <a:lnTo>
                    <a:pt x="48"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4" name="Freeform 480"/>
            <p:cNvSpPr>
              <a:spLocks/>
            </p:cNvSpPr>
            <p:nvPr/>
          </p:nvSpPr>
          <p:spPr bwMode="auto">
            <a:xfrm>
              <a:off x="4727" y="3779"/>
              <a:ext cx="21" cy="20"/>
            </a:xfrm>
            <a:custGeom>
              <a:avLst/>
              <a:gdLst>
                <a:gd name="T0" fmla="*/ 5 w 41"/>
                <a:gd name="T1" fmla="*/ 0 h 41"/>
                <a:gd name="T2" fmla="*/ 5 w 41"/>
                <a:gd name="T3" fmla="*/ 0 h 41"/>
                <a:gd name="T4" fmla="*/ 0 w 41"/>
                <a:gd name="T5" fmla="*/ 0 h 41"/>
                <a:gd name="T6" fmla="*/ 1 w 41"/>
                <a:gd name="T7" fmla="*/ 5 h 41"/>
                <a:gd name="T8" fmla="*/ 6 w 41"/>
                <a:gd name="T9" fmla="*/ 4 h 41"/>
                <a:gd name="T10" fmla="*/ 5 w 41"/>
                <a:gd name="T11" fmla="*/ 4 h 41"/>
                <a:gd name="T12" fmla="*/ 5 w 41"/>
                <a:gd name="T13" fmla="*/ 0 h 41"/>
                <a:gd name="T14" fmla="*/ 0 60000 65536"/>
                <a:gd name="T15" fmla="*/ 0 60000 65536"/>
                <a:gd name="T16" fmla="*/ 0 60000 65536"/>
                <a:gd name="T17" fmla="*/ 0 60000 65536"/>
                <a:gd name="T18" fmla="*/ 0 60000 65536"/>
                <a:gd name="T19" fmla="*/ 0 60000 65536"/>
                <a:gd name="T20" fmla="*/ 0 60000 65536"/>
                <a:gd name="T21" fmla="*/ 0 w 41"/>
                <a:gd name="T22" fmla="*/ 0 h 41"/>
                <a:gd name="T23" fmla="*/ 41 w 41"/>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1">
                  <a:moveTo>
                    <a:pt x="40" y="0"/>
                  </a:moveTo>
                  <a:lnTo>
                    <a:pt x="39" y="0"/>
                  </a:lnTo>
                  <a:lnTo>
                    <a:pt x="0" y="2"/>
                  </a:lnTo>
                  <a:lnTo>
                    <a:pt x="2" y="41"/>
                  </a:lnTo>
                  <a:lnTo>
                    <a:pt x="41"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5" name="Freeform 481"/>
            <p:cNvSpPr>
              <a:spLocks/>
            </p:cNvSpPr>
            <p:nvPr/>
          </p:nvSpPr>
          <p:spPr bwMode="auto">
            <a:xfrm>
              <a:off x="4748" y="3779"/>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4" y="0"/>
                  </a:lnTo>
                  <a:lnTo>
                    <a:pt x="0" y="0"/>
                  </a:lnTo>
                  <a:lnTo>
                    <a:pt x="0" y="39"/>
                  </a:lnTo>
                  <a:lnTo>
                    <a:pt x="44" y="39"/>
                  </a:lnTo>
                  <a:lnTo>
                    <a:pt x="43"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6" name="Freeform 482"/>
            <p:cNvSpPr>
              <a:spLocks/>
            </p:cNvSpPr>
            <p:nvPr/>
          </p:nvSpPr>
          <p:spPr bwMode="auto">
            <a:xfrm>
              <a:off x="4769" y="3779"/>
              <a:ext cx="25" cy="20"/>
            </a:xfrm>
            <a:custGeom>
              <a:avLst/>
              <a:gdLst>
                <a:gd name="T0" fmla="*/ 7 w 49"/>
                <a:gd name="T1" fmla="*/ 0 h 41"/>
                <a:gd name="T2" fmla="*/ 6 w 49"/>
                <a:gd name="T3" fmla="*/ 0 h 41"/>
                <a:gd name="T4" fmla="*/ 1 w 49"/>
                <a:gd name="T5" fmla="*/ 0 h 41"/>
                <a:gd name="T6" fmla="*/ 0 w 49"/>
                <a:gd name="T7" fmla="*/ 4 h 41"/>
                <a:gd name="T8" fmla="*/ 6 w 49"/>
                <a:gd name="T9" fmla="*/ 5 h 41"/>
                <a:gd name="T10" fmla="*/ 6 w 49"/>
                <a:gd name="T11" fmla="*/ 5 h 41"/>
                <a:gd name="T12" fmla="*/ 7 w 49"/>
                <a:gd name="T13" fmla="*/ 0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9" y="2"/>
                  </a:moveTo>
                  <a:lnTo>
                    <a:pt x="47" y="2"/>
                  </a:lnTo>
                  <a:lnTo>
                    <a:pt x="2" y="0"/>
                  </a:lnTo>
                  <a:lnTo>
                    <a:pt x="0" y="39"/>
                  </a:lnTo>
                  <a:lnTo>
                    <a:pt x="45" y="41"/>
                  </a:lnTo>
                  <a:lnTo>
                    <a:pt x="42" y="41"/>
                  </a:lnTo>
                  <a:lnTo>
                    <a:pt x="49"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7" name="Freeform 483"/>
            <p:cNvSpPr>
              <a:spLocks/>
            </p:cNvSpPr>
            <p:nvPr/>
          </p:nvSpPr>
          <p:spPr bwMode="auto">
            <a:xfrm>
              <a:off x="4790" y="3780"/>
              <a:ext cx="23" cy="22"/>
            </a:xfrm>
            <a:custGeom>
              <a:avLst/>
              <a:gdLst>
                <a:gd name="T0" fmla="*/ 6 w 46"/>
                <a:gd name="T1" fmla="*/ 0 h 45"/>
                <a:gd name="T2" fmla="*/ 6 w 46"/>
                <a:gd name="T3" fmla="*/ 0 h 45"/>
                <a:gd name="T4" fmla="*/ 1 w 46"/>
                <a:gd name="T5" fmla="*/ 0 h 45"/>
                <a:gd name="T6" fmla="*/ 0 w 46"/>
                <a:gd name="T7" fmla="*/ 4 h 45"/>
                <a:gd name="T8" fmla="*/ 5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4" y="6"/>
                  </a:moveTo>
                  <a:lnTo>
                    <a:pt x="46" y="6"/>
                  </a:lnTo>
                  <a:lnTo>
                    <a:pt x="7" y="0"/>
                  </a:lnTo>
                  <a:lnTo>
                    <a:pt x="0" y="39"/>
                  </a:lnTo>
                  <a:lnTo>
                    <a:pt x="40" y="45"/>
                  </a:lnTo>
                  <a:lnTo>
                    <a:pt x="42" y="45"/>
                  </a:lnTo>
                  <a:lnTo>
                    <a:pt x="44"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8" name="Freeform 484"/>
            <p:cNvSpPr>
              <a:spLocks/>
            </p:cNvSpPr>
            <p:nvPr/>
          </p:nvSpPr>
          <p:spPr bwMode="auto">
            <a:xfrm>
              <a:off x="4811" y="3783"/>
              <a:ext cx="22" cy="21"/>
            </a:xfrm>
            <a:custGeom>
              <a:avLst/>
              <a:gdLst>
                <a:gd name="T0" fmla="*/ 5 w 45"/>
                <a:gd name="T1" fmla="*/ 0 h 43"/>
                <a:gd name="T2" fmla="*/ 5 w 45"/>
                <a:gd name="T3" fmla="*/ 0 h 43"/>
                <a:gd name="T4" fmla="*/ 0 w 45"/>
                <a:gd name="T5" fmla="*/ 0 h 43"/>
                <a:gd name="T6" fmla="*/ 0 w 45"/>
                <a:gd name="T7" fmla="*/ 4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4"/>
                  </a:moveTo>
                  <a:lnTo>
                    <a:pt x="45" y="4"/>
                  </a:lnTo>
                  <a:lnTo>
                    <a:pt x="2" y="0"/>
                  </a:lnTo>
                  <a:lnTo>
                    <a:pt x="0" y="39"/>
                  </a:lnTo>
                  <a:lnTo>
                    <a:pt x="42" y="43"/>
                  </a:lnTo>
                  <a:lnTo>
                    <a:pt x="44" y="43"/>
                  </a:lnTo>
                  <a:lnTo>
                    <a:pt x="44"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39" name="Freeform 485"/>
            <p:cNvSpPr>
              <a:spLocks/>
            </p:cNvSpPr>
            <p:nvPr/>
          </p:nvSpPr>
          <p:spPr bwMode="auto">
            <a:xfrm>
              <a:off x="4833" y="3784"/>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5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1" y="0"/>
                  </a:lnTo>
                  <a:lnTo>
                    <a:pt x="0" y="0"/>
                  </a:lnTo>
                  <a:lnTo>
                    <a:pt x="0" y="39"/>
                  </a:lnTo>
                  <a:lnTo>
                    <a:pt x="41" y="39"/>
                  </a:lnTo>
                  <a:lnTo>
                    <a:pt x="40"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0" name="Freeform 486"/>
            <p:cNvSpPr>
              <a:spLocks/>
            </p:cNvSpPr>
            <p:nvPr/>
          </p:nvSpPr>
          <p:spPr bwMode="auto">
            <a:xfrm>
              <a:off x="4853" y="3784"/>
              <a:ext cx="24" cy="22"/>
            </a:xfrm>
            <a:custGeom>
              <a:avLst/>
              <a:gdLst>
                <a:gd name="T0" fmla="*/ 6 w 47"/>
                <a:gd name="T1" fmla="*/ 1 h 42"/>
                <a:gd name="T2" fmla="*/ 6 w 47"/>
                <a:gd name="T3" fmla="*/ 1 h 42"/>
                <a:gd name="T4" fmla="*/ 1 w 47"/>
                <a:gd name="T5" fmla="*/ 0 h 42"/>
                <a:gd name="T6" fmla="*/ 0 w 47"/>
                <a:gd name="T7" fmla="*/ 5 h 42"/>
                <a:gd name="T8" fmla="*/ 6 w 47"/>
                <a:gd name="T9" fmla="*/ 6 h 42"/>
                <a:gd name="T10" fmla="*/ 6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5" y="3"/>
                  </a:moveTo>
                  <a:lnTo>
                    <a:pt x="47" y="3"/>
                  </a:lnTo>
                  <a:lnTo>
                    <a:pt x="2" y="0"/>
                  </a:lnTo>
                  <a:lnTo>
                    <a:pt x="0" y="39"/>
                  </a:lnTo>
                  <a:lnTo>
                    <a:pt x="45" y="42"/>
                  </a:lnTo>
                  <a:lnTo>
                    <a:pt x="47" y="42"/>
                  </a:lnTo>
                  <a:lnTo>
                    <a:pt x="45"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1" name="Freeform 487"/>
            <p:cNvSpPr>
              <a:spLocks/>
            </p:cNvSpPr>
            <p:nvPr/>
          </p:nvSpPr>
          <p:spPr bwMode="auto">
            <a:xfrm>
              <a:off x="4875" y="3784"/>
              <a:ext cx="25" cy="22"/>
            </a:xfrm>
            <a:custGeom>
              <a:avLst/>
              <a:gdLst>
                <a:gd name="T0" fmla="*/ 7 w 48"/>
                <a:gd name="T1" fmla="*/ 0 h 42"/>
                <a:gd name="T2" fmla="*/ 7 w 48"/>
                <a:gd name="T3" fmla="*/ 0 h 42"/>
                <a:gd name="T4" fmla="*/ 0 w 48"/>
                <a:gd name="T5" fmla="*/ 1 h 42"/>
                <a:gd name="T6" fmla="*/ 1 w 48"/>
                <a:gd name="T7" fmla="*/ 6 h 42"/>
                <a:gd name="T8" fmla="*/ 7 w 48"/>
                <a:gd name="T9" fmla="*/ 5 h 42"/>
                <a:gd name="T10" fmla="*/ 7 w 48"/>
                <a:gd name="T11" fmla="*/ 5 h 42"/>
                <a:gd name="T12" fmla="*/ 7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7" y="0"/>
                  </a:moveTo>
                  <a:lnTo>
                    <a:pt x="46" y="0"/>
                  </a:lnTo>
                  <a:lnTo>
                    <a:pt x="0" y="3"/>
                  </a:lnTo>
                  <a:lnTo>
                    <a:pt x="2" y="42"/>
                  </a:lnTo>
                  <a:lnTo>
                    <a:pt x="48"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2" name="Freeform 488"/>
            <p:cNvSpPr>
              <a:spLocks/>
            </p:cNvSpPr>
            <p:nvPr/>
          </p:nvSpPr>
          <p:spPr bwMode="auto">
            <a:xfrm>
              <a:off x="4899" y="3784"/>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3" name="Freeform 489"/>
            <p:cNvSpPr>
              <a:spLocks/>
            </p:cNvSpPr>
            <p:nvPr/>
          </p:nvSpPr>
          <p:spPr bwMode="auto">
            <a:xfrm>
              <a:off x="4919" y="3784"/>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4" name="Freeform 490"/>
            <p:cNvSpPr>
              <a:spLocks/>
            </p:cNvSpPr>
            <p:nvPr/>
          </p:nvSpPr>
          <p:spPr bwMode="auto">
            <a:xfrm>
              <a:off x="4939" y="3784"/>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2"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5" name="Freeform 491"/>
            <p:cNvSpPr>
              <a:spLocks/>
            </p:cNvSpPr>
            <p:nvPr/>
          </p:nvSpPr>
          <p:spPr bwMode="auto">
            <a:xfrm>
              <a:off x="4960" y="3784"/>
              <a:ext cx="22" cy="22"/>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2" y="3"/>
                  </a:moveTo>
                  <a:lnTo>
                    <a:pt x="44" y="3"/>
                  </a:lnTo>
                  <a:lnTo>
                    <a:pt x="3" y="0"/>
                  </a:lnTo>
                  <a:lnTo>
                    <a:pt x="0" y="39"/>
                  </a:lnTo>
                  <a:lnTo>
                    <a:pt x="42" y="42"/>
                  </a:lnTo>
                  <a:lnTo>
                    <a:pt x="44" y="42"/>
                  </a:lnTo>
                  <a:lnTo>
                    <a:pt x="42"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6" name="Freeform 492"/>
            <p:cNvSpPr>
              <a:spLocks/>
            </p:cNvSpPr>
            <p:nvPr/>
          </p:nvSpPr>
          <p:spPr bwMode="auto">
            <a:xfrm>
              <a:off x="4981" y="3784"/>
              <a:ext cx="23" cy="22"/>
            </a:xfrm>
            <a:custGeom>
              <a:avLst/>
              <a:gdLst>
                <a:gd name="T0" fmla="*/ 6 w 46"/>
                <a:gd name="T1" fmla="*/ 0 h 42"/>
                <a:gd name="T2" fmla="*/ 6 w 46"/>
                <a:gd name="T3" fmla="*/ 0 h 42"/>
                <a:gd name="T4" fmla="*/ 0 w 46"/>
                <a:gd name="T5" fmla="*/ 1 h 42"/>
                <a:gd name="T6" fmla="*/ 1 w 46"/>
                <a:gd name="T7" fmla="*/ 6 h 42"/>
                <a:gd name="T8" fmla="*/ 6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0"/>
                  </a:moveTo>
                  <a:lnTo>
                    <a:pt x="44" y="0"/>
                  </a:lnTo>
                  <a:lnTo>
                    <a:pt x="0" y="3"/>
                  </a:lnTo>
                  <a:lnTo>
                    <a:pt x="2" y="42"/>
                  </a:lnTo>
                  <a:lnTo>
                    <a:pt x="46"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7" name="Freeform 493"/>
            <p:cNvSpPr>
              <a:spLocks/>
            </p:cNvSpPr>
            <p:nvPr/>
          </p:nvSpPr>
          <p:spPr bwMode="auto">
            <a:xfrm>
              <a:off x="5003" y="3784"/>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3" y="0"/>
                  </a:moveTo>
                  <a:lnTo>
                    <a:pt x="45" y="0"/>
                  </a:lnTo>
                  <a:lnTo>
                    <a:pt x="0" y="0"/>
                  </a:lnTo>
                  <a:lnTo>
                    <a:pt x="0" y="39"/>
                  </a:lnTo>
                  <a:lnTo>
                    <a:pt x="45" y="39"/>
                  </a:lnTo>
                  <a:lnTo>
                    <a:pt x="46"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8" name="Freeform 494"/>
            <p:cNvSpPr>
              <a:spLocks/>
            </p:cNvSpPr>
            <p:nvPr/>
          </p:nvSpPr>
          <p:spPr bwMode="auto">
            <a:xfrm>
              <a:off x="5025" y="3783"/>
              <a:ext cx="22" cy="21"/>
            </a:xfrm>
            <a:custGeom>
              <a:avLst/>
              <a:gdLst>
                <a:gd name="T0" fmla="*/ 6 w 43"/>
                <a:gd name="T1" fmla="*/ 0 h 43"/>
                <a:gd name="T2" fmla="*/ 6 w 43"/>
                <a:gd name="T3" fmla="*/ 0 h 43"/>
                <a:gd name="T4" fmla="*/ 0 w 43"/>
                <a:gd name="T5" fmla="*/ 0 h 43"/>
                <a:gd name="T6" fmla="*/ 1 w 43"/>
                <a:gd name="T7" fmla="*/ 5 h 43"/>
                <a:gd name="T8" fmla="*/ 6 w 43"/>
                <a:gd name="T9" fmla="*/ 4 h 43"/>
                <a:gd name="T10" fmla="*/ 6 w 43"/>
                <a:gd name="T11" fmla="*/ 4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0"/>
                  </a:moveTo>
                  <a:lnTo>
                    <a:pt x="41" y="0"/>
                  </a:lnTo>
                  <a:lnTo>
                    <a:pt x="0" y="4"/>
                  </a:lnTo>
                  <a:lnTo>
                    <a:pt x="3" y="43"/>
                  </a:lnTo>
                  <a:lnTo>
                    <a:pt x="43"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49" name="Freeform 495"/>
            <p:cNvSpPr>
              <a:spLocks/>
            </p:cNvSpPr>
            <p:nvPr/>
          </p:nvSpPr>
          <p:spPr bwMode="auto">
            <a:xfrm>
              <a:off x="5046" y="3783"/>
              <a:ext cx="21" cy="19"/>
            </a:xfrm>
            <a:custGeom>
              <a:avLst/>
              <a:gdLst>
                <a:gd name="T0" fmla="*/ 6 w 41"/>
                <a:gd name="T1" fmla="*/ 0 h 39"/>
                <a:gd name="T2" fmla="*/ 5 w 41"/>
                <a:gd name="T3" fmla="*/ 0 h 39"/>
                <a:gd name="T4" fmla="*/ 0 w 41"/>
                <a:gd name="T5" fmla="*/ 0 h 39"/>
                <a:gd name="T6" fmla="*/ 0 w 41"/>
                <a:gd name="T7" fmla="*/ 4 h 39"/>
                <a:gd name="T8" fmla="*/ 5 w 41"/>
                <a:gd name="T9" fmla="*/ 4 h 39"/>
                <a:gd name="T10" fmla="*/ 5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0" y="0"/>
                  </a:lnTo>
                  <a:lnTo>
                    <a:pt x="0" y="0"/>
                  </a:lnTo>
                  <a:lnTo>
                    <a:pt x="0" y="39"/>
                  </a:lnTo>
                  <a:lnTo>
                    <a:pt x="40" y="39"/>
                  </a:lnTo>
                  <a:lnTo>
                    <a:pt x="39"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0" name="Freeform 496"/>
            <p:cNvSpPr>
              <a:spLocks/>
            </p:cNvSpPr>
            <p:nvPr/>
          </p:nvSpPr>
          <p:spPr bwMode="auto">
            <a:xfrm>
              <a:off x="5066" y="3783"/>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6" y="4"/>
                  </a:lnTo>
                  <a:lnTo>
                    <a:pt x="2" y="0"/>
                  </a:lnTo>
                  <a:lnTo>
                    <a:pt x="0" y="39"/>
                  </a:lnTo>
                  <a:lnTo>
                    <a:pt x="44"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1" name="Freeform 497"/>
            <p:cNvSpPr>
              <a:spLocks/>
            </p:cNvSpPr>
            <p:nvPr/>
          </p:nvSpPr>
          <p:spPr bwMode="auto">
            <a:xfrm>
              <a:off x="5087" y="3784"/>
              <a:ext cx="24" cy="22"/>
            </a:xfrm>
            <a:custGeom>
              <a:avLst/>
              <a:gdLst>
                <a:gd name="T0" fmla="*/ 6 w 47"/>
                <a:gd name="T1" fmla="*/ 1 h 42"/>
                <a:gd name="T2" fmla="*/ 6 w 47"/>
                <a:gd name="T3" fmla="*/ 1 h 42"/>
                <a:gd name="T4" fmla="*/ 1 w 47"/>
                <a:gd name="T5" fmla="*/ 0 h 42"/>
                <a:gd name="T6" fmla="*/ 0 w 47"/>
                <a:gd name="T7" fmla="*/ 5 h 42"/>
                <a:gd name="T8" fmla="*/ 6 w 47"/>
                <a:gd name="T9" fmla="*/ 6 h 42"/>
                <a:gd name="T10" fmla="*/ 6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7" y="3"/>
                  </a:moveTo>
                  <a:lnTo>
                    <a:pt x="46" y="3"/>
                  </a:lnTo>
                  <a:lnTo>
                    <a:pt x="2" y="0"/>
                  </a:lnTo>
                  <a:lnTo>
                    <a:pt x="0" y="39"/>
                  </a:lnTo>
                  <a:lnTo>
                    <a:pt x="44" y="42"/>
                  </a:lnTo>
                  <a:lnTo>
                    <a:pt x="43" y="42"/>
                  </a:lnTo>
                  <a:lnTo>
                    <a:pt x="47"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2" name="Freeform 498"/>
            <p:cNvSpPr>
              <a:spLocks/>
            </p:cNvSpPr>
            <p:nvPr/>
          </p:nvSpPr>
          <p:spPr bwMode="auto">
            <a:xfrm>
              <a:off x="5109" y="3786"/>
              <a:ext cx="22" cy="21"/>
            </a:xfrm>
            <a:custGeom>
              <a:avLst/>
              <a:gdLst>
                <a:gd name="T0" fmla="*/ 6 w 43"/>
                <a:gd name="T1" fmla="*/ 0 h 43"/>
                <a:gd name="T2" fmla="*/ 6 w 43"/>
                <a:gd name="T3" fmla="*/ 0 h 43"/>
                <a:gd name="T4" fmla="*/ 1 w 43"/>
                <a:gd name="T5" fmla="*/ 0 h 43"/>
                <a:gd name="T6" fmla="*/ 0 w 43"/>
                <a:gd name="T7" fmla="*/ 4 h 43"/>
                <a:gd name="T8" fmla="*/ 5 w 43"/>
                <a:gd name="T9" fmla="*/ 5 h 43"/>
                <a:gd name="T10" fmla="*/ 6 w 43"/>
                <a:gd name="T11" fmla="*/ 5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1" y="3"/>
                  </a:moveTo>
                  <a:lnTo>
                    <a:pt x="43" y="3"/>
                  </a:lnTo>
                  <a:lnTo>
                    <a:pt x="4" y="0"/>
                  </a:lnTo>
                  <a:lnTo>
                    <a:pt x="0" y="39"/>
                  </a:lnTo>
                  <a:lnTo>
                    <a:pt x="39" y="43"/>
                  </a:lnTo>
                  <a:lnTo>
                    <a:pt x="41" y="43"/>
                  </a:lnTo>
                  <a:lnTo>
                    <a:pt x="41"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3" name="Freeform 499"/>
            <p:cNvSpPr>
              <a:spLocks/>
            </p:cNvSpPr>
            <p:nvPr/>
          </p:nvSpPr>
          <p:spPr bwMode="auto">
            <a:xfrm>
              <a:off x="5130" y="3788"/>
              <a:ext cx="23" cy="19"/>
            </a:xfrm>
            <a:custGeom>
              <a:avLst/>
              <a:gdLst>
                <a:gd name="T0" fmla="*/ 6 w 46"/>
                <a:gd name="T1" fmla="*/ 0 h 40"/>
                <a:gd name="T2" fmla="*/ 6 w 46"/>
                <a:gd name="T3" fmla="*/ 0 h 40"/>
                <a:gd name="T4" fmla="*/ 0 w 46"/>
                <a:gd name="T5" fmla="*/ 0 h 40"/>
                <a:gd name="T6" fmla="*/ 0 w 46"/>
                <a:gd name="T7" fmla="*/ 4 h 40"/>
                <a:gd name="T8" fmla="*/ 6 w 46"/>
                <a:gd name="T9" fmla="*/ 4 h 40"/>
                <a:gd name="T10" fmla="*/ 6 w 46"/>
                <a:gd name="T11" fmla="*/ 4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0"/>
                  </a:moveTo>
                  <a:lnTo>
                    <a:pt x="46" y="0"/>
                  </a:lnTo>
                  <a:lnTo>
                    <a:pt x="0" y="0"/>
                  </a:lnTo>
                  <a:lnTo>
                    <a:pt x="0" y="40"/>
                  </a:lnTo>
                  <a:lnTo>
                    <a:pt x="46" y="4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4" name="Freeform 500"/>
            <p:cNvSpPr>
              <a:spLocks/>
            </p:cNvSpPr>
            <p:nvPr/>
          </p:nvSpPr>
          <p:spPr bwMode="auto">
            <a:xfrm>
              <a:off x="5153" y="3788"/>
              <a:ext cx="21" cy="19"/>
            </a:xfrm>
            <a:custGeom>
              <a:avLst/>
              <a:gdLst>
                <a:gd name="T0" fmla="*/ 5 w 44"/>
                <a:gd name="T1" fmla="*/ 0 h 40"/>
                <a:gd name="T2" fmla="*/ 5 w 44"/>
                <a:gd name="T3" fmla="*/ 0 h 40"/>
                <a:gd name="T4" fmla="*/ 0 w 44"/>
                <a:gd name="T5" fmla="*/ 0 h 40"/>
                <a:gd name="T6" fmla="*/ 0 w 44"/>
                <a:gd name="T7" fmla="*/ 4 h 40"/>
                <a:gd name="T8" fmla="*/ 5 w 44"/>
                <a:gd name="T9" fmla="*/ 4 h 40"/>
                <a:gd name="T10" fmla="*/ 5 w 44"/>
                <a:gd name="T11" fmla="*/ 4 h 40"/>
                <a:gd name="T12" fmla="*/ 5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2" y="0"/>
                  </a:moveTo>
                  <a:lnTo>
                    <a:pt x="43" y="0"/>
                  </a:lnTo>
                  <a:lnTo>
                    <a:pt x="0" y="0"/>
                  </a:lnTo>
                  <a:lnTo>
                    <a:pt x="0" y="40"/>
                  </a:lnTo>
                  <a:lnTo>
                    <a:pt x="43" y="40"/>
                  </a:lnTo>
                  <a:lnTo>
                    <a:pt x="44" y="40"/>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5" name="Freeform 501"/>
            <p:cNvSpPr>
              <a:spLocks/>
            </p:cNvSpPr>
            <p:nvPr/>
          </p:nvSpPr>
          <p:spPr bwMode="auto">
            <a:xfrm>
              <a:off x="5173" y="3786"/>
              <a:ext cx="22" cy="21"/>
            </a:xfrm>
            <a:custGeom>
              <a:avLst/>
              <a:gdLst>
                <a:gd name="T0" fmla="*/ 6 w 43"/>
                <a:gd name="T1" fmla="*/ 0 h 43"/>
                <a:gd name="T2" fmla="*/ 6 w 43"/>
                <a:gd name="T3" fmla="*/ 0 h 43"/>
                <a:gd name="T4" fmla="*/ 0 w 43"/>
                <a:gd name="T5" fmla="*/ 0 h 43"/>
                <a:gd name="T6" fmla="*/ 1 w 43"/>
                <a:gd name="T7" fmla="*/ 5 h 43"/>
                <a:gd name="T8" fmla="*/ 6 w 43"/>
                <a:gd name="T9" fmla="*/ 4 h 43"/>
                <a:gd name="T10" fmla="*/ 6 w 43"/>
                <a:gd name="T11" fmla="*/ 4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0"/>
                  </a:moveTo>
                  <a:lnTo>
                    <a:pt x="41" y="0"/>
                  </a:lnTo>
                  <a:lnTo>
                    <a:pt x="0" y="3"/>
                  </a:lnTo>
                  <a:lnTo>
                    <a:pt x="2" y="43"/>
                  </a:lnTo>
                  <a:lnTo>
                    <a:pt x="43"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6" name="Freeform 502"/>
            <p:cNvSpPr>
              <a:spLocks/>
            </p:cNvSpPr>
            <p:nvPr/>
          </p:nvSpPr>
          <p:spPr bwMode="auto">
            <a:xfrm>
              <a:off x="5195" y="3786"/>
              <a:ext cx="20"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5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7" name="Freeform 503"/>
            <p:cNvSpPr>
              <a:spLocks/>
            </p:cNvSpPr>
            <p:nvPr/>
          </p:nvSpPr>
          <p:spPr bwMode="auto">
            <a:xfrm>
              <a:off x="5215" y="3786"/>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0" y="0"/>
                  </a:moveTo>
                  <a:lnTo>
                    <a:pt x="41" y="0"/>
                  </a:lnTo>
                  <a:lnTo>
                    <a:pt x="0" y="0"/>
                  </a:lnTo>
                  <a:lnTo>
                    <a:pt x="0" y="39"/>
                  </a:lnTo>
                  <a:lnTo>
                    <a:pt x="41" y="39"/>
                  </a:lnTo>
                  <a:lnTo>
                    <a:pt x="42"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8" name="Freeform 504"/>
            <p:cNvSpPr>
              <a:spLocks/>
            </p:cNvSpPr>
            <p:nvPr/>
          </p:nvSpPr>
          <p:spPr bwMode="auto">
            <a:xfrm>
              <a:off x="5236" y="3784"/>
              <a:ext cx="23" cy="22"/>
            </a:xfrm>
            <a:custGeom>
              <a:avLst/>
              <a:gdLst>
                <a:gd name="T0" fmla="*/ 5 w 47"/>
                <a:gd name="T1" fmla="*/ 0 h 42"/>
                <a:gd name="T2" fmla="*/ 5 w 47"/>
                <a:gd name="T3" fmla="*/ 0 h 42"/>
                <a:gd name="T4" fmla="*/ 0 w 47"/>
                <a:gd name="T5" fmla="*/ 1 h 42"/>
                <a:gd name="T6" fmla="*/ 0 w 47"/>
                <a:gd name="T7" fmla="*/ 6 h 42"/>
                <a:gd name="T8" fmla="*/ 5 w 47"/>
                <a:gd name="T9" fmla="*/ 5 h 42"/>
                <a:gd name="T10" fmla="*/ 5 w 47"/>
                <a:gd name="T11" fmla="*/ 5 h 42"/>
                <a:gd name="T12" fmla="*/ 5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0"/>
                  </a:moveTo>
                  <a:lnTo>
                    <a:pt x="45" y="0"/>
                  </a:lnTo>
                  <a:lnTo>
                    <a:pt x="0" y="3"/>
                  </a:lnTo>
                  <a:lnTo>
                    <a:pt x="2" y="42"/>
                  </a:lnTo>
                  <a:lnTo>
                    <a:pt x="47"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59" name="Freeform 505"/>
            <p:cNvSpPr>
              <a:spLocks/>
            </p:cNvSpPr>
            <p:nvPr/>
          </p:nvSpPr>
          <p:spPr bwMode="auto">
            <a:xfrm>
              <a:off x="5259" y="3784"/>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4" y="0"/>
                  </a:lnTo>
                  <a:lnTo>
                    <a:pt x="0" y="0"/>
                  </a:lnTo>
                  <a:lnTo>
                    <a:pt x="0" y="39"/>
                  </a:lnTo>
                  <a:lnTo>
                    <a:pt x="44" y="39"/>
                  </a:lnTo>
                  <a:lnTo>
                    <a:pt x="43"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0" name="Freeform 506"/>
            <p:cNvSpPr>
              <a:spLocks/>
            </p:cNvSpPr>
            <p:nvPr/>
          </p:nvSpPr>
          <p:spPr bwMode="auto">
            <a:xfrm>
              <a:off x="5280" y="3784"/>
              <a:ext cx="21" cy="22"/>
            </a:xfrm>
            <a:custGeom>
              <a:avLst/>
              <a:gdLst>
                <a:gd name="T0" fmla="*/ 6 w 42"/>
                <a:gd name="T1" fmla="*/ 1 h 42"/>
                <a:gd name="T2" fmla="*/ 6 w 42"/>
                <a:gd name="T3" fmla="*/ 1 h 42"/>
                <a:gd name="T4" fmla="*/ 1 w 42"/>
                <a:gd name="T5" fmla="*/ 0 h 42"/>
                <a:gd name="T6" fmla="*/ 0 w 42"/>
                <a:gd name="T7" fmla="*/ 5 h 42"/>
                <a:gd name="T8" fmla="*/ 5 w 42"/>
                <a:gd name="T9" fmla="*/ 6 h 42"/>
                <a:gd name="T10" fmla="*/ 6 w 42"/>
                <a:gd name="T11" fmla="*/ 6 h 42"/>
                <a:gd name="T12" fmla="*/ 6 w 42"/>
                <a:gd name="T13" fmla="*/ 1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1" y="3"/>
                  </a:moveTo>
                  <a:lnTo>
                    <a:pt x="42" y="3"/>
                  </a:lnTo>
                  <a:lnTo>
                    <a:pt x="2" y="0"/>
                  </a:lnTo>
                  <a:lnTo>
                    <a:pt x="0" y="39"/>
                  </a:lnTo>
                  <a:lnTo>
                    <a:pt x="40" y="42"/>
                  </a:lnTo>
                  <a:lnTo>
                    <a:pt x="41" y="42"/>
                  </a:lnTo>
                  <a:lnTo>
                    <a:pt x="41"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1" name="Freeform 507"/>
            <p:cNvSpPr>
              <a:spLocks/>
            </p:cNvSpPr>
            <p:nvPr/>
          </p:nvSpPr>
          <p:spPr bwMode="auto">
            <a:xfrm>
              <a:off x="5301" y="3786"/>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2" name="Freeform 508"/>
            <p:cNvSpPr>
              <a:spLocks/>
            </p:cNvSpPr>
            <p:nvPr/>
          </p:nvSpPr>
          <p:spPr bwMode="auto">
            <a:xfrm>
              <a:off x="5321" y="3786"/>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3"/>
                  </a:moveTo>
                  <a:lnTo>
                    <a:pt x="46" y="3"/>
                  </a:lnTo>
                  <a:lnTo>
                    <a:pt x="2" y="0"/>
                  </a:lnTo>
                  <a:lnTo>
                    <a:pt x="0" y="39"/>
                  </a:lnTo>
                  <a:lnTo>
                    <a:pt x="44" y="43"/>
                  </a:lnTo>
                  <a:lnTo>
                    <a:pt x="45" y="43"/>
                  </a:lnTo>
                  <a:lnTo>
                    <a:pt x="45"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3" name="Freeform 509"/>
            <p:cNvSpPr>
              <a:spLocks/>
            </p:cNvSpPr>
            <p:nvPr/>
          </p:nvSpPr>
          <p:spPr bwMode="auto">
            <a:xfrm>
              <a:off x="5344" y="3788"/>
              <a:ext cx="20" cy="19"/>
            </a:xfrm>
            <a:custGeom>
              <a:avLst/>
              <a:gdLst>
                <a:gd name="T0" fmla="*/ 5 w 40"/>
                <a:gd name="T1" fmla="*/ 0 h 40"/>
                <a:gd name="T2" fmla="*/ 5 w 40"/>
                <a:gd name="T3" fmla="*/ 0 h 40"/>
                <a:gd name="T4" fmla="*/ 0 w 40"/>
                <a:gd name="T5" fmla="*/ 0 h 40"/>
                <a:gd name="T6" fmla="*/ 0 w 40"/>
                <a:gd name="T7" fmla="*/ 4 h 40"/>
                <a:gd name="T8" fmla="*/ 5 w 40"/>
                <a:gd name="T9" fmla="*/ 4 h 40"/>
                <a:gd name="T10" fmla="*/ 5 w 40"/>
                <a:gd name="T11" fmla="*/ 4 h 40"/>
                <a:gd name="T12" fmla="*/ 5 w 40"/>
                <a:gd name="T13" fmla="*/ 0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0"/>
                  </a:moveTo>
                  <a:lnTo>
                    <a:pt x="40" y="0"/>
                  </a:lnTo>
                  <a:lnTo>
                    <a:pt x="0" y="0"/>
                  </a:lnTo>
                  <a:lnTo>
                    <a:pt x="0" y="40"/>
                  </a:lnTo>
                  <a:lnTo>
                    <a:pt x="40"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4" name="Freeform 510"/>
            <p:cNvSpPr>
              <a:spLocks/>
            </p:cNvSpPr>
            <p:nvPr/>
          </p:nvSpPr>
          <p:spPr bwMode="auto">
            <a:xfrm>
              <a:off x="5364" y="3788"/>
              <a:ext cx="20" cy="19"/>
            </a:xfrm>
            <a:custGeom>
              <a:avLst/>
              <a:gdLst>
                <a:gd name="T0" fmla="*/ 5 w 40"/>
                <a:gd name="T1" fmla="*/ 0 h 40"/>
                <a:gd name="T2" fmla="*/ 5 w 40"/>
                <a:gd name="T3" fmla="*/ 0 h 40"/>
                <a:gd name="T4" fmla="*/ 0 w 40"/>
                <a:gd name="T5" fmla="*/ 0 h 40"/>
                <a:gd name="T6" fmla="*/ 0 w 40"/>
                <a:gd name="T7" fmla="*/ 4 h 40"/>
                <a:gd name="T8" fmla="*/ 5 w 40"/>
                <a:gd name="T9" fmla="*/ 4 h 40"/>
                <a:gd name="T10" fmla="*/ 5 w 40"/>
                <a:gd name="T11" fmla="*/ 4 h 40"/>
                <a:gd name="T12" fmla="*/ 5 w 40"/>
                <a:gd name="T13" fmla="*/ 0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0"/>
                  </a:moveTo>
                  <a:lnTo>
                    <a:pt x="40" y="0"/>
                  </a:lnTo>
                  <a:lnTo>
                    <a:pt x="0" y="0"/>
                  </a:lnTo>
                  <a:lnTo>
                    <a:pt x="0" y="40"/>
                  </a:lnTo>
                  <a:lnTo>
                    <a:pt x="40"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5" name="Freeform 511"/>
            <p:cNvSpPr>
              <a:spLocks/>
            </p:cNvSpPr>
            <p:nvPr/>
          </p:nvSpPr>
          <p:spPr bwMode="auto">
            <a:xfrm>
              <a:off x="5384" y="3788"/>
              <a:ext cx="23" cy="19"/>
            </a:xfrm>
            <a:custGeom>
              <a:avLst/>
              <a:gdLst>
                <a:gd name="T0" fmla="*/ 6 w 46"/>
                <a:gd name="T1" fmla="*/ 0 h 40"/>
                <a:gd name="T2" fmla="*/ 6 w 46"/>
                <a:gd name="T3" fmla="*/ 0 h 40"/>
                <a:gd name="T4" fmla="*/ 0 w 46"/>
                <a:gd name="T5" fmla="*/ 0 h 40"/>
                <a:gd name="T6" fmla="*/ 0 w 46"/>
                <a:gd name="T7" fmla="*/ 4 h 40"/>
                <a:gd name="T8" fmla="*/ 6 w 46"/>
                <a:gd name="T9" fmla="*/ 4 h 40"/>
                <a:gd name="T10" fmla="*/ 6 w 46"/>
                <a:gd name="T11" fmla="*/ 4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0"/>
                  </a:moveTo>
                  <a:lnTo>
                    <a:pt x="46" y="0"/>
                  </a:lnTo>
                  <a:lnTo>
                    <a:pt x="0" y="0"/>
                  </a:lnTo>
                  <a:lnTo>
                    <a:pt x="0" y="40"/>
                  </a:lnTo>
                  <a:lnTo>
                    <a:pt x="46" y="4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6" name="Freeform 512"/>
            <p:cNvSpPr>
              <a:spLocks/>
            </p:cNvSpPr>
            <p:nvPr/>
          </p:nvSpPr>
          <p:spPr bwMode="auto">
            <a:xfrm>
              <a:off x="5407" y="3788"/>
              <a:ext cx="20" cy="19"/>
            </a:xfrm>
            <a:custGeom>
              <a:avLst/>
              <a:gdLst>
                <a:gd name="T0" fmla="*/ 5 w 41"/>
                <a:gd name="T1" fmla="*/ 0 h 40"/>
                <a:gd name="T2" fmla="*/ 5 w 41"/>
                <a:gd name="T3" fmla="*/ 0 h 40"/>
                <a:gd name="T4" fmla="*/ 0 w 41"/>
                <a:gd name="T5" fmla="*/ 0 h 40"/>
                <a:gd name="T6" fmla="*/ 0 w 41"/>
                <a:gd name="T7" fmla="*/ 4 h 40"/>
                <a:gd name="T8" fmla="*/ 5 w 41"/>
                <a:gd name="T9" fmla="*/ 4 h 40"/>
                <a:gd name="T10" fmla="*/ 5 w 41"/>
                <a:gd name="T11" fmla="*/ 4 h 40"/>
                <a:gd name="T12" fmla="*/ 5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0"/>
                  </a:lnTo>
                  <a:lnTo>
                    <a:pt x="0" y="40"/>
                  </a:lnTo>
                  <a:lnTo>
                    <a:pt x="41" y="4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7" name="Freeform 513"/>
            <p:cNvSpPr>
              <a:spLocks/>
            </p:cNvSpPr>
            <p:nvPr/>
          </p:nvSpPr>
          <p:spPr bwMode="auto">
            <a:xfrm>
              <a:off x="5427" y="3788"/>
              <a:ext cx="22" cy="19"/>
            </a:xfrm>
            <a:custGeom>
              <a:avLst/>
              <a:gdLst>
                <a:gd name="T0" fmla="*/ 6 w 42"/>
                <a:gd name="T1" fmla="*/ 0 h 40"/>
                <a:gd name="T2" fmla="*/ 6 w 42"/>
                <a:gd name="T3" fmla="*/ 0 h 40"/>
                <a:gd name="T4" fmla="*/ 0 w 42"/>
                <a:gd name="T5" fmla="*/ 0 h 40"/>
                <a:gd name="T6" fmla="*/ 0 w 42"/>
                <a:gd name="T7" fmla="*/ 4 h 40"/>
                <a:gd name="T8" fmla="*/ 6 w 42"/>
                <a:gd name="T9" fmla="*/ 4 h 40"/>
                <a:gd name="T10" fmla="*/ 6 w 42"/>
                <a:gd name="T11" fmla="*/ 4 h 40"/>
                <a:gd name="T12" fmla="*/ 6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0"/>
                  </a:lnTo>
                  <a:lnTo>
                    <a:pt x="0" y="40"/>
                  </a:lnTo>
                  <a:lnTo>
                    <a:pt x="42" y="40"/>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8" name="Freeform 514"/>
            <p:cNvSpPr>
              <a:spLocks/>
            </p:cNvSpPr>
            <p:nvPr/>
          </p:nvSpPr>
          <p:spPr bwMode="auto">
            <a:xfrm>
              <a:off x="5449" y="3788"/>
              <a:ext cx="21" cy="19"/>
            </a:xfrm>
            <a:custGeom>
              <a:avLst/>
              <a:gdLst>
                <a:gd name="T0" fmla="*/ 5 w 43"/>
                <a:gd name="T1" fmla="*/ 0 h 40"/>
                <a:gd name="T2" fmla="*/ 5 w 43"/>
                <a:gd name="T3" fmla="*/ 0 h 40"/>
                <a:gd name="T4" fmla="*/ 0 w 43"/>
                <a:gd name="T5" fmla="*/ 0 h 40"/>
                <a:gd name="T6" fmla="*/ 0 w 43"/>
                <a:gd name="T7" fmla="*/ 4 h 40"/>
                <a:gd name="T8" fmla="*/ 5 w 43"/>
                <a:gd name="T9" fmla="*/ 4 h 40"/>
                <a:gd name="T10" fmla="*/ 5 w 43"/>
                <a:gd name="T11" fmla="*/ 4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0"/>
                  </a:moveTo>
                  <a:lnTo>
                    <a:pt x="43" y="0"/>
                  </a:lnTo>
                  <a:lnTo>
                    <a:pt x="0" y="0"/>
                  </a:lnTo>
                  <a:lnTo>
                    <a:pt x="0" y="40"/>
                  </a:lnTo>
                  <a:lnTo>
                    <a:pt x="43" y="4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9" name="Freeform 515"/>
            <p:cNvSpPr>
              <a:spLocks/>
            </p:cNvSpPr>
            <p:nvPr/>
          </p:nvSpPr>
          <p:spPr bwMode="auto">
            <a:xfrm>
              <a:off x="5470" y="3788"/>
              <a:ext cx="24" cy="19"/>
            </a:xfrm>
            <a:custGeom>
              <a:avLst/>
              <a:gdLst>
                <a:gd name="T0" fmla="*/ 6 w 48"/>
                <a:gd name="T1" fmla="*/ 0 h 40"/>
                <a:gd name="T2" fmla="*/ 6 w 48"/>
                <a:gd name="T3" fmla="*/ 0 h 40"/>
                <a:gd name="T4" fmla="*/ 0 w 48"/>
                <a:gd name="T5" fmla="*/ 0 h 40"/>
                <a:gd name="T6" fmla="*/ 0 w 48"/>
                <a:gd name="T7" fmla="*/ 4 h 40"/>
                <a:gd name="T8" fmla="*/ 6 w 48"/>
                <a:gd name="T9" fmla="*/ 4 h 40"/>
                <a:gd name="T10" fmla="*/ 6 w 48"/>
                <a:gd name="T11" fmla="*/ 4 h 40"/>
                <a:gd name="T12" fmla="*/ 6 w 48"/>
                <a:gd name="T13" fmla="*/ 0 h 40"/>
                <a:gd name="T14" fmla="*/ 0 60000 65536"/>
                <a:gd name="T15" fmla="*/ 0 60000 65536"/>
                <a:gd name="T16" fmla="*/ 0 60000 65536"/>
                <a:gd name="T17" fmla="*/ 0 60000 65536"/>
                <a:gd name="T18" fmla="*/ 0 60000 65536"/>
                <a:gd name="T19" fmla="*/ 0 60000 65536"/>
                <a:gd name="T20" fmla="*/ 0 60000 65536"/>
                <a:gd name="T21" fmla="*/ 0 w 48"/>
                <a:gd name="T22" fmla="*/ 0 h 40"/>
                <a:gd name="T23" fmla="*/ 48 w 4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0">
                  <a:moveTo>
                    <a:pt x="44" y="0"/>
                  </a:moveTo>
                  <a:lnTo>
                    <a:pt x="46" y="0"/>
                  </a:lnTo>
                  <a:lnTo>
                    <a:pt x="0" y="0"/>
                  </a:lnTo>
                  <a:lnTo>
                    <a:pt x="0" y="40"/>
                  </a:lnTo>
                  <a:lnTo>
                    <a:pt x="46" y="40"/>
                  </a:lnTo>
                  <a:lnTo>
                    <a:pt x="48" y="40"/>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0" name="Freeform 516"/>
            <p:cNvSpPr>
              <a:spLocks/>
            </p:cNvSpPr>
            <p:nvPr/>
          </p:nvSpPr>
          <p:spPr bwMode="auto">
            <a:xfrm>
              <a:off x="5492" y="3786"/>
              <a:ext cx="22" cy="21"/>
            </a:xfrm>
            <a:custGeom>
              <a:avLst/>
              <a:gdLst>
                <a:gd name="T0" fmla="*/ 6 w 44"/>
                <a:gd name="T1" fmla="*/ 0 h 43"/>
                <a:gd name="T2" fmla="*/ 5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1" y="0"/>
                  </a:moveTo>
                  <a:lnTo>
                    <a:pt x="39" y="0"/>
                  </a:lnTo>
                  <a:lnTo>
                    <a:pt x="0" y="3"/>
                  </a:lnTo>
                  <a:lnTo>
                    <a:pt x="4" y="43"/>
                  </a:lnTo>
                  <a:lnTo>
                    <a:pt x="44"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1" name="Freeform 517"/>
            <p:cNvSpPr>
              <a:spLocks/>
            </p:cNvSpPr>
            <p:nvPr/>
          </p:nvSpPr>
          <p:spPr bwMode="auto">
            <a:xfrm>
              <a:off x="5513" y="3786"/>
              <a:ext cx="21" cy="20"/>
            </a:xfrm>
            <a:custGeom>
              <a:avLst/>
              <a:gdLst>
                <a:gd name="T0" fmla="*/ 5 w 43"/>
                <a:gd name="T1" fmla="*/ 3 h 39"/>
                <a:gd name="T2" fmla="*/ 5 w 43"/>
                <a:gd name="T3" fmla="*/ 0 h 39"/>
                <a:gd name="T4" fmla="*/ 0 w 43"/>
                <a:gd name="T5" fmla="*/ 0 h 39"/>
                <a:gd name="T6" fmla="*/ 0 w 43"/>
                <a:gd name="T7" fmla="*/ 5 h 39"/>
                <a:gd name="T8" fmla="*/ 5 w 43"/>
                <a:gd name="T9" fmla="*/ 5 h 39"/>
                <a:gd name="T10" fmla="*/ 5 w 43"/>
                <a:gd name="T11" fmla="*/ 3 h 39"/>
                <a:gd name="T12" fmla="*/ 0 60000 65536"/>
                <a:gd name="T13" fmla="*/ 0 60000 65536"/>
                <a:gd name="T14" fmla="*/ 0 60000 65536"/>
                <a:gd name="T15" fmla="*/ 0 60000 65536"/>
                <a:gd name="T16" fmla="*/ 0 60000 65536"/>
                <a:gd name="T17" fmla="*/ 0 60000 65536"/>
                <a:gd name="T18" fmla="*/ 0 w 43"/>
                <a:gd name="T19" fmla="*/ 0 h 39"/>
                <a:gd name="T20" fmla="*/ 43 w 43"/>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43" h="39">
                  <a:moveTo>
                    <a:pt x="43" y="20"/>
                  </a:moveTo>
                  <a:lnTo>
                    <a:pt x="43" y="0"/>
                  </a:lnTo>
                  <a:lnTo>
                    <a:pt x="0" y="0"/>
                  </a:lnTo>
                  <a:lnTo>
                    <a:pt x="0" y="39"/>
                  </a:lnTo>
                  <a:lnTo>
                    <a:pt x="43" y="39"/>
                  </a:lnTo>
                  <a:lnTo>
                    <a:pt x="43" y="2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2" name="Freeform 518"/>
            <p:cNvSpPr>
              <a:spLocks/>
            </p:cNvSpPr>
            <p:nvPr/>
          </p:nvSpPr>
          <p:spPr bwMode="auto">
            <a:xfrm>
              <a:off x="2022" y="3657"/>
              <a:ext cx="59" cy="59"/>
            </a:xfrm>
            <a:custGeom>
              <a:avLst/>
              <a:gdLst>
                <a:gd name="T0" fmla="*/ 12 w 118"/>
                <a:gd name="T1" fmla="*/ 0 h 119"/>
                <a:gd name="T2" fmla="*/ 12 w 118"/>
                <a:gd name="T3" fmla="*/ 0 h 119"/>
                <a:gd name="T4" fmla="*/ 0 w 118"/>
                <a:gd name="T5" fmla="*/ 11 h 119"/>
                <a:gd name="T6" fmla="*/ 4 w 118"/>
                <a:gd name="T7" fmla="*/ 14 h 119"/>
                <a:gd name="T8" fmla="*/ 15 w 118"/>
                <a:gd name="T9" fmla="*/ 3 h 119"/>
                <a:gd name="T10" fmla="*/ 15 w 118"/>
                <a:gd name="T11" fmla="*/ 3 h 119"/>
                <a:gd name="T12" fmla="*/ 12 w 118"/>
                <a:gd name="T13" fmla="*/ 0 h 119"/>
                <a:gd name="T14" fmla="*/ 0 60000 65536"/>
                <a:gd name="T15" fmla="*/ 0 60000 65536"/>
                <a:gd name="T16" fmla="*/ 0 60000 65536"/>
                <a:gd name="T17" fmla="*/ 0 60000 65536"/>
                <a:gd name="T18" fmla="*/ 0 60000 65536"/>
                <a:gd name="T19" fmla="*/ 0 60000 65536"/>
                <a:gd name="T20" fmla="*/ 0 60000 65536"/>
                <a:gd name="T21" fmla="*/ 0 w 118"/>
                <a:gd name="T22" fmla="*/ 0 h 119"/>
                <a:gd name="T23" fmla="*/ 118 w 118"/>
                <a:gd name="T24" fmla="*/ 119 h 1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9">
                  <a:moveTo>
                    <a:pt x="92" y="0"/>
                  </a:moveTo>
                  <a:lnTo>
                    <a:pt x="91" y="0"/>
                  </a:lnTo>
                  <a:lnTo>
                    <a:pt x="0" y="89"/>
                  </a:lnTo>
                  <a:lnTo>
                    <a:pt x="27" y="119"/>
                  </a:lnTo>
                  <a:lnTo>
                    <a:pt x="118" y="30"/>
                  </a:lnTo>
                  <a:lnTo>
                    <a:pt x="117" y="30"/>
                  </a:lnTo>
                  <a:lnTo>
                    <a:pt x="9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3" name="Freeform 519"/>
            <p:cNvSpPr>
              <a:spLocks/>
            </p:cNvSpPr>
            <p:nvPr/>
          </p:nvSpPr>
          <p:spPr bwMode="auto">
            <a:xfrm>
              <a:off x="2068" y="3641"/>
              <a:ext cx="32" cy="31"/>
            </a:xfrm>
            <a:custGeom>
              <a:avLst/>
              <a:gdLst>
                <a:gd name="T0" fmla="*/ 5 w 63"/>
                <a:gd name="T1" fmla="*/ 0 h 62"/>
                <a:gd name="T2" fmla="*/ 5 w 63"/>
                <a:gd name="T3" fmla="*/ 0 h 62"/>
                <a:gd name="T4" fmla="*/ 0 w 63"/>
                <a:gd name="T5" fmla="*/ 4 h 62"/>
                <a:gd name="T6" fmla="*/ 4 w 63"/>
                <a:gd name="T7" fmla="*/ 8 h 62"/>
                <a:gd name="T8" fmla="*/ 8 w 63"/>
                <a:gd name="T9" fmla="*/ 4 h 62"/>
                <a:gd name="T10" fmla="*/ 8 w 63"/>
                <a:gd name="T11" fmla="*/ 4 h 62"/>
                <a:gd name="T12" fmla="*/ 5 w 63"/>
                <a:gd name="T13" fmla="*/ 0 h 62"/>
                <a:gd name="T14" fmla="*/ 0 60000 65536"/>
                <a:gd name="T15" fmla="*/ 0 60000 65536"/>
                <a:gd name="T16" fmla="*/ 0 60000 65536"/>
                <a:gd name="T17" fmla="*/ 0 60000 65536"/>
                <a:gd name="T18" fmla="*/ 0 60000 65536"/>
                <a:gd name="T19" fmla="*/ 0 60000 65536"/>
                <a:gd name="T20" fmla="*/ 0 60000 65536"/>
                <a:gd name="T21" fmla="*/ 0 w 63"/>
                <a:gd name="T22" fmla="*/ 0 h 62"/>
                <a:gd name="T23" fmla="*/ 63 w 63"/>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2">
                  <a:moveTo>
                    <a:pt x="35" y="0"/>
                  </a:moveTo>
                  <a:lnTo>
                    <a:pt x="37" y="0"/>
                  </a:lnTo>
                  <a:lnTo>
                    <a:pt x="0" y="32"/>
                  </a:lnTo>
                  <a:lnTo>
                    <a:pt x="25" y="62"/>
                  </a:lnTo>
                  <a:lnTo>
                    <a:pt x="62" y="30"/>
                  </a:lnTo>
                  <a:lnTo>
                    <a:pt x="63" y="30"/>
                  </a:lnTo>
                  <a:lnTo>
                    <a:pt x="3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4" name="Freeform 520"/>
            <p:cNvSpPr>
              <a:spLocks/>
            </p:cNvSpPr>
            <p:nvPr/>
          </p:nvSpPr>
          <p:spPr bwMode="auto">
            <a:xfrm>
              <a:off x="2086" y="3621"/>
              <a:ext cx="35" cy="35"/>
            </a:xfrm>
            <a:custGeom>
              <a:avLst/>
              <a:gdLst>
                <a:gd name="T0" fmla="*/ 5 w 71"/>
                <a:gd name="T1" fmla="*/ 0 h 69"/>
                <a:gd name="T2" fmla="*/ 5 w 71"/>
                <a:gd name="T3" fmla="*/ 1 h 69"/>
                <a:gd name="T4" fmla="*/ 0 w 71"/>
                <a:gd name="T5" fmla="*/ 5 h 69"/>
                <a:gd name="T6" fmla="*/ 3 w 71"/>
                <a:gd name="T7" fmla="*/ 9 h 69"/>
                <a:gd name="T8" fmla="*/ 8 w 71"/>
                <a:gd name="T9" fmla="*/ 4 h 69"/>
                <a:gd name="T10" fmla="*/ 8 w 71"/>
                <a:gd name="T11" fmla="*/ 4 h 69"/>
                <a:gd name="T12" fmla="*/ 5 w 71"/>
                <a:gd name="T13" fmla="*/ 0 h 69"/>
                <a:gd name="T14" fmla="*/ 0 60000 65536"/>
                <a:gd name="T15" fmla="*/ 0 60000 65536"/>
                <a:gd name="T16" fmla="*/ 0 60000 65536"/>
                <a:gd name="T17" fmla="*/ 0 60000 65536"/>
                <a:gd name="T18" fmla="*/ 0 60000 65536"/>
                <a:gd name="T19" fmla="*/ 0 60000 65536"/>
                <a:gd name="T20" fmla="*/ 0 60000 65536"/>
                <a:gd name="T21" fmla="*/ 0 w 71"/>
                <a:gd name="T22" fmla="*/ 0 h 69"/>
                <a:gd name="T23" fmla="*/ 71 w 71"/>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9">
                  <a:moveTo>
                    <a:pt x="44" y="0"/>
                  </a:moveTo>
                  <a:lnTo>
                    <a:pt x="43" y="1"/>
                  </a:lnTo>
                  <a:lnTo>
                    <a:pt x="0" y="39"/>
                  </a:lnTo>
                  <a:lnTo>
                    <a:pt x="28" y="69"/>
                  </a:lnTo>
                  <a:lnTo>
                    <a:pt x="71" y="31"/>
                  </a:lnTo>
                  <a:lnTo>
                    <a:pt x="70" y="32"/>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5" name="Freeform 521"/>
            <p:cNvSpPr>
              <a:spLocks/>
            </p:cNvSpPr>
            <p:nvPr/>
          </p:nvSpPr>
          <p:spPr bwMode="auto">
            <a:xfrm>
              <a:off x="2108" y="3604"/>
              <a:ext cx="36" cy="33"/>
            </a:xfrm>
            <a:custGeom>
              <a:avLst/>
              <a:gdLst>
                <a:gd name="T0" fmla="*/ 5 w 73"/>
                <a:gd name="T1" fmla="*/ 0 h 68"/>
                <a:gd name="T2" fmla="*/ 5 w 73"/>
                <a:gd name="T3" fmla="*/ 0 h 68"/>
                <a:gd name="T4" fmla="*/ 0 w 73"/>
                <a:gd name="T5" fmla="*/ 4 h 68"/>
                <a:gd name="T6" fmla="*/ 3 w 73"/>
                <a:gd name="T7" fmla="*/ 8 h 68"/>
                <a:gd name="T8" fmla="*/ 9 w 73"/>
                <a:gd name="T9" fmla="*/ 4 h 68"/>
                <a:gd name="T10" fmla="*/ 9 w 73"/>
                <a:gd name="T11" fmla="*/ 3 h 68"/>
                <a:gd name="T12" fmla="*/ 5 w 73"/>
                <a:gd name="T13" fmla="*/ 0 h 68"/>
                <a:gd name="T14" fmla="*/ 0 60000 65536"/>
                <a:gd name="T15" fmla="*/ 0 60000 65536"/>
                <a:gd name="T16" fmla="*/ 0 60000 65536"/>
                <a:gd name="T17" fmla="*/ 0 60000 65536"/>
                <a:gd name="T18" fmla="*/ 0 60000 65536"/>
                <a:gd name="T19" fmla="*/ 0 60000 65536"/>
                <a:gd name="T20" fmla="*/ 0 60000 65536"/>
                <a:gd name="T21" fmla="*/ 0 w 73"/>
                <a:gd name="T22" fmla="*/ 0 h 68"/>
                <a:gd name="T23" fmla="*/ 73 w 73"/>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68">
                  <a:moveTo>
                    <a:pt x="45" y="1"/>
                  </a:moveTo>
                  <a:lnTo>
                    <a:pt x="46" y="0"/>
                  </a:lnTo>
                  <a:lnTo>
                    <a:pt x="0" y="36"/>
                  </a:lnTo>
                  <a:lnTo>
                    <a:pt x="26" y="68"/>
                  </a:lnTo>
                  <a:lnTo>
                    <a:pt x="72" y="32"/>
                  </a:lnTo>
                  <a:lnTo>
                    <a:pt x="73" y="31"/>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6" name="Freeform 522"/>
            <p:cNvSpPr>
              <a:spLocks/>
            </p:cNvSpPr>
            <p:nvPr/>
          </p:nvSpPr>
          <p:spPr bwMode="auto">
            <a:xfrm>
              <a:off x="2130" y="3585"/>
              <a:ext cx="33" cy="34"/>
            </a:xfrm>
            <a:custGeom>
              <a:avLst/>
              <a:gdLst>
                <a:gd name="T0" fmla="*/ 5 w 67"/>
                <a:gd name="T1" fmla="*/ 0 h 68"/>
                <a:gd name="T2" fmla="*/ 4 w 67"/>
                <a:gd name="T3" fmla="*/ 1 h 68"/>
                <a:gd name="T4" fmla="*/ 0 w 67"/>
                <a:gd name="T5" fmla="*/ 5 h 68"/>
                <a:gd name="T6" fmla="*/ 3 w 67"/>
                <a:gd name="T7" fmla="*/ 9 h 68"/>
                <a:gd name="T8" fmla="*/ 8 w 67"/>
                <a:gd name="T9" fmla="*/ 4 h 68"/>
                <a:gd name="T10" fmla="*/ 8 w 67"/>
                <a:gd name="T11" fmla="*/ 4 h 68"/>
                <a:gd name="T12" fmla="*/ 5 w 67"/>
                <a:gd name="T13" fmla="*/ 0 h 68"/>
                <a:gd name="T14" fmla="*/ 0 60000 65536"/>
                <a:gd name="T15" fmla="*/ 0 60000 65536"/>
                <a:gd name="T16" fmla="*/ 0 60000 65536"/>
                <a:gd name="T17" fmla="*/ 0 60000 65536"/>
                <a:gd name="T18" fmla="*/ 0 60000 65536"/>
                <a:gd name="T19" fmla="*/ 0 60000 65536"/>
                <a:gd name="T20" fmla="*/ 0 60000 65536"/>
                <a:gd name="T21" fmla="*/ 0 w 67"/>
                <a:gd name="T22" fmla="*/ 0 h 68"/>
                <a:gd name="T23" fmla="*/ 67 w 67"/>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8">
                  <a:moveTo>
                    <a:pt x="40" y="0"/>
                  </a:moveTo>
                  <a:lnTo>
                    <a:pt x="39" y="1"/>
                  </a:lnTo>
                  <a:lnTo>
                    <a:pt x="0" y="38"/>
                  </a:lnTo>
                  <a:lnTo>
                    <a:pt x="28" y="68"/>
                  </a:lnTo>
                  <a:lnTo>
                    <a:pt x="67" y="31"/>
                  </a:lnTo>
                  <a:lnTo>
                    <a:pt x="66" y="32"/>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7" name="Freeform 523"/>
            <p:cNvSpPr>
              <a:spLocks/>
            </p:cNvSpPr>
            <p:nvPr/>
          </p:nvSpPr>
          <p:spPr bwMode="auto">
            <a:xfrm>
              <a:off x="2150" y="3568"/>
              <a:ext cx="34" cy="33"/>
            </a:xfrm>
            <a:custGeom>
              <a:avLst/>
              <a:gdLst>
                <a:gd name="T0" fmla="*/ 6 w 68"/>
                <a:gd name="T1" fmla="*/ 0 h 66"/>
                <a:gd name="T2" fmla="*/ 5 w 68"/>
                <a:gd name="T3" fmla="*/ 0 h 66"/>
                <a:gd name="T4" fmla="*/ 0 w 68"/>
                <a:gd name="T5" fmla="*/ 4 h 66"/>
                <a:gd name="T6" fmla="*/ 3 w 68"/>
                <a:gd name="T7" fmla="*/ 9 h 66"/>
                <a:gd name="T8" fmla="*/ 9 w 68"/>
                <a:gd name="T9" fmla="*/ 4 h 66"/>
                <a:gd name="T10" fmla="*/ 9 w 68"/>
                <a:gd name="T11" fmla="*/ 4 h 66"/>
                <a:gd name="T12" fmla="*/ 6 w 68"/>
                <a:gd name="T13" fmla="*/ 0 h 66"/>
                <a:gd name="T14" fmla="*/ 0 60000 65536"/>
                <a:gd name="T15" fmla="*/ 0 60000 65536"/>
                <a:gd name="T16" fmla="*/ 0 60000 65536"/>
                <a:gd name="T17" fmla="*/ 0 60000 65536"/>
                <a:gd name="T18" fmla="*/ 0 60000 65536"/>
                <a:gd name="T19" fmla="*/ 0 60000 65536"/>
                <a:gd name="T20" fmla="*/ 0 60000 65536"/>
                <a:gd name="T21" fmla="*/ 0 w 68"/>
                <a:gd name="T22" fmla="*/ 0 h 66"/>
                <a:gd name="T23" fmla="*/ 68 w 68"/>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6">
                  <a:moveTo>
                    <a:pt x="44" y="0"/>
                  </a:moveTo>
                  <a:lnTo>
                    <a:pt x="43" y="0"/>
                  </a:lnTo>
                  <a:lnTo>
                    <a:pt x="0" y="34"/>
                  </a:lnTo>
                  <a:lnTo>
                    <a:pt x="26" y="66"/>
                  </a:lnTo>
                  <a:lnTo>
                    <a:pt x="68" y="32"/>
                  </a:lnTo>
                  <a:lnTo>
                    <a:pt x="67" y="32"/>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8" name="Freeform 524"/>
            <p:cNvSpPr>
              <a:spLocks/>
            </p:cNvSpPr>
            <p:nvPr/>
          </p:nvSpPr>
          <p:spPr bwMode="auto">
            <a:xfrm>
              <a:off x="2172" y="3552"/>
              <a:ext cx="33" cy="32"/>
            </a:xfrm>
            <a:custGeom>
              <a:avLst/>
              <a:gdLst>
                <a:gd name="T0" fmla="*/ 7 w 66"/>
                <a:gd name="T1" fmla="*/ 0 h 65"/>
                <a:gd name="T2" fmla="*/ 5 w 66"/>
                <a:gd name="T3" fmla="*/ 0 h 65"/>
                <a:gd name="T4" fmla="*/ 0 w 66"/>
                <a:gd name="T5" fmla="*/ 4 h 65"/>
                <a:gd name="T6" fmla="*/ 3 w 66"/>
                <a:gd name="T7" fmla="*/ 8 h 65"/>
                <a:gd name="T8" fmla="*/ 9 w 66"/>
                <a:gd name="T9" fmla="*/ 4 h 65"/>
                <a:gd name="T10" fmla="*/ 7 w 66"/>
                <a:gd name="T11" fmla="*/ 5 h 65"/>
                <a:gd name="T12" fmla="*/ 7 w 66"/>
                <a:gd name="T13" fmla="*/ 0 h 65"/>
                <a:gd name="T14" fmla="*/ 6 w 66"/>
                <a:gd name="T15" fmla="*/ 0 h 65"/>
                <a:gd name="T16" fmla="*/ 5 w 66"/>
                <a:gd name="T17" fmla="*/ 0 h 65"/>
                <a:gd name="T18" fmla="*/ 7 w 66"/>
                <a:gd name="T19" fmla="*/ 0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5"/>
                <a:gd name="T32" fmla="*/ 66 w 66"/>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5">
                  <a:moveTo>
                    <a:pt x="52" y="0"/>
                  </a:moveTo>
                  <a:lnTo>
                    <a:pt x="43" y="4"/>
                  </a:lnTo>
                  <a:lnTo>
                    <a:pt x="0" y="33"/>
                  </a:lnTo>
                  <a:lnTo>
                    <a:pt x="23" y="65"/>
                  </a:lnTo>
                  <a:lnTo>
                    <a:pt x="66" y="36"/>
                  </a:lnTo>
                  <a:lnTo>
                    <a:pt x="57" y="40"/>
                  </a:lnTo>
                  <a:lnTo>
                    <a:pt x="52" y="0"/>
                  </a:lnTo>
                  <a:lnTo>
                    <a:pt x="48" y="0"/>
                  </a:lnTo>
                  <a:lnTo>
                    <a:pt x="43" y="4"/>
                  </a:lnTo>
                  <a:lnTo>
                    <a:pt x="5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79" name="Freeform 525"/>
            <p:cNvSpPr>
              <a:spLocks/>
            </p:cNvSpPr>
            <p:nvPr/>
          </p:nvSpPr>
          <p:spPr bwMode="auto">
            <a:xfrm>
              <a:off x="2198" y="3549"/>
              <a:ext cx="24" cy="22"/>
            </a:xfrm>
            <a:custGeom>
              <a:avLst/>
              <a:gdLst>
                <a:gd name="T0" fmla="*/ 6 w 47"/>
                <a:gd name="T1" fmla="*/ 0 h 45"/>
                <a:gd name="T2" fmla="*/ 6 w 47"/>
                <a:gd name="T3" fmla="*/ 0 h 45"/>
                <a:gd name="T4" fmla="*/ 0 w 47"/>
                <a:gd name="T5" fmla="*/ 0 h 45"/>
                <a:gd name="T6" fmla="*/ 1 w 47"/>
                <a:gd name="T7" fmla="*/ 5 h 45"/>
                <a:gd name="T8" fmla="*/ 6 w 47"/>
                <a:gd name="T9" fmla="*/ 5 h 45"/>
                <a:gd name="T10" fmla="*/ 6 w 47"/>
                <a:gd name="T11" fmla="*/ 5 h 45"/>
                <a:gd name="T12" fmla="*/ 6 w 47"/>
                <a:gd name="T13" fmla="*/ 0 h 45"/>
                <a:gd name="T14" fmla="*/ 6 w 47"/>
                <a:gd name="T15" fmla="*/ 0 h 45"/>
                <a:gd name="T16" fmla="*/ 6 w 47"/>
                <a:gd name="T17" fmla="*/ 0 h 45"/>
                <a:gd name="T18" fmla="*/ 6 w 47"/>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5"/>
                <a:gd name="T32" fmla="*/ 47 w 47"/>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5">
                  <a:moveTo>
                    <a:pt x="47" y="1"/>
                  </a:moveTo>
                  <a:lnTo>
                    <a:pt x="43" y="1"/>
                  </a:lnTo>
                  <a:lnTo>
                    <a:pt x="0" y="5"/>
                  </a:lnTo>
                  <a:lnTo>
                    <a:pt x="5" y="45"/>
                  </a:lnTo>
                  <a:lnTo>
                    <a:pt x="47" y="40"/>
                  </a:lnTo>
                  <a:lnTo>
                    <a:pt x="43" y="40"/>
                  </a:lnTo>
                  <a:lnTo>
                    <a:pt x="47" y="1"/>
                  </a:lnTo>
                  <a:lnTo>
                    <a:pt x="45" y="0"/>
                  </a:lnTo>
                  <a:lnTo>
                    <a:pt x="43" y="1"/>
                  </a:lnTo>
                  <a:lnTo>
                    <a:pt x="47"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0" name="Freeform 526"/>
            <p:cNvSpPr>
              <a:spLocks/>
            </p:cNvSpPr>
            <p:nvPr/>
          </p:nvSpPr>
          <p:spPr bwMode="auto">
            <a:xfrm>
              <a:off x="2219" y="3549"/>
              <a:ext cx="27" cy="22"/>
            </a:xfrm>
            <a:custGeom>
              <a:avLst/>
              <a:gdLst>
                <a:gd name="T0" fmla="*/ 7 w 53"/>
                <a:gd name="T1" fmla="*/ 1 h 44"/>
                <a:gd name="T2" fmla="*/ 6 w 53"/>
                <a:gd name="T3" fmla="*/ 1 h 44"/>
                <a:gd name="T4" fmla="*/ 1 w 53"/>
                <a:gd name="T5" fmla="*/ 0 h 44"/>
                <a:gd name="T6" fmla="*/ 0 w 53"/>
                <a:gd name="T7" fmla="*/ 5 h 44"/>
                <a:gd name="T8" fmla="*/ 5 w 53"/>
                <a:gd name="T9" fmla="*/ 6 h 44"/>
                <a:gd name="T10" fmla="*/ 4 w 53"/>
                <a:gd name="T11" fmla="*/ 6 h 44"/>
                <a:gd name="T12" fmla="*/ 7 w 53"/>
                <a:gd name="T13" fmla="*/ 1 h 44"/>
                <a:gd name="T14" fmla="*/ 7 w 53"/>
                <a:gd name="T15" fmla="*/ 1 h 44"/>
                <a:gd name="T16" fmla="*/ 6 w 53"/>
                <a:gd name="T17" fmla="*/ 1 h 44"/>
                <a:gd name="T18" fmla="*/ 7 w 53"/>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4"/>
                <a:gd name="T32" fmla="*/ 53 w 53"/>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4">
                  <a:moveTo>
                    <a:pt x="53" y="7"/>
                  </a:moveTo>
                  <a:lnTo>
                    <a:pt x="45" y="4"/>
                  </a:lnTo>
                  <a:lnTo>
                    <a:pt x="4" y="0"/>
                  </a:lnTo>
                  <a:lnTo>
                    <a:pt x="0" y="39"/>
                  </a:lnTo>
                  <a:lnTo>
                    <a:pt x="40" y="44"/>
                  </a:lnTo>
                  <a:lnTo>
                    <a:pt x="32" y="41"/>
                  </a:lnTo>
                  <a:lnTo>
                    <a:pt x="53" y="7"/>
                  </a:lnTo>
                  <a:lnTo>
                    <a:pt x="49" y="4"/>
                  </a:lnTo>
                  <a:lnTo>
                    <a:pt x="45" y="4"/>
                  </a:lnTo>
                  <a:lnTo>
                    <a:pt x="53"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1" name="Freeform 527"/>
            <p:cNvSpPr>
              <a:spLocks/>
            </p:cNvSpPr>
            <p:nvPr/>
          </p:nvSpPr>
          <p:spPr bwMode="auto">
            <a:xfrm>
              <a:off x="2236" y="3553"/>
              <a:ext cx="33" cy="32"/>
            </a:xfrm>
            <a:custGeom>
              <a:avLst/>
              <a:gdLst>
                <a:gd name="T0" fmla="*/ 8 w 67"/>
                <a:gd name="T1" fmla="*/ 4 h 63"/>
                <a:gd name="T2" fmla="*/ 8 w 67"/>
                <a:gd name="T3" fmla="*/ 4 h 63"/>
                <a:gd name="T4" fmla="*/ 2 w 67"/>
                <a:gd name="T5" fmla="*/ 0 h 63"/>
                <a:gd name="T6" fmla="*/ 0 w 67"/>
                <a:gd name="T7" fmla="*/ 5 h 63"/>
                <a:gd name="T8" fmla="*/ 5 w 67"/>
                <a:gd name="T9" fmla="*/ 8 h 63"/>
                <a:gd name="T10" fmla="*/ 5 w 67"/>
                <a:gd name="T11" fmla="*/ 8 h 63"/>
                <a:gd name="T12" fmla="*/ 8 w 67"/>
                <a:gd name="T13" fmla="*/ 4 h 63"/>
                <a:gd name="T14" fmla="*/ 0 60000 65536"/>
                <a:gd name="T15" fmla="*/ 0 60000 65536"/>
                <a:gd name="T16" fmla="*/ 0 60000 65536"/>
                <a:gd name="T17" fmla="*/ 0 60000 65536"/>
                <a:gd name="T18" fmla="*/ 0 60000 65536"/>
                <a:gd name="T19" fmla="*/ 0 60000 65536"/>
                <a:gd name="T20" fmla="*/ 0 60000 65536"/>
                <a:gd name="T21" fmla="*/ 0 w 67"/>
                <a:gd name="T22" fmla="*/ 0 h 63"/>
                <a:gd name="T23" fmla="*/ 67 w 6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3">
                  <a:moveTo>
                    <a:pt x="67" y="28"/>
                  </a:moveTo>
                  <a:lnTo>
                    <a:pt x="66" y="28"/>
                  </a:lnTo>
                  <a:lnTo>
                    <a:pt x="21" y="0"/>
                  </a:lnTo>
                  <a:lnTo>
                    <a:pt x="0" y="34"/>
                  </a:lnTo>
                  <a:lnTo>
                    <a:pt x="45" y="63"/>
                  </a:lnTo>
                  <a:lnTo>
                    <a:pt x="44" y="63"/>
                  </a:lnTo>
                  <a:lnTo>
                    <a:pt x="67" y="2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2" name="Freeform 528"/>
            <p:cNvSpPr>
              <a:spLocks/>
            </p:cNvSpPr>
            <p:nvPr/>
          </p:nvSpPr>
          <p:spPr bwMode="auto">
            <a:xfrm>
              <a:off x="2257" y="3567"/>
              <a:ext cx="33" cy="31"/>
            </a:xfrm>
            <a:custGeom>
              <a:avLst/>
              <a:gdLst>
                <a:gd name="T0" fmla="*/ 9 w 65"/>
                <a:gd name="T1" fmla="*/ 3 h 63"/>
                <a:gd name="T2" fmla="*/ 9 w 65"/>
                <a:gd name="T3" fmla="*/ 3 h 63"/>
                <a:gd name="T4" fmla="*/ 3 w 65"/>
                <a:gd name="T5" fmla="*/ 0 h 63"/>
                <a:gd name="T6" fmla="*/ 0 w 65"/>
                <a:gd name="T7" fmla="*/ 4 h 63"/>
                <a:gd name="T8" fmla="*/ 6 w 65"/>
                <a:gd name="T9" fmla="*/ 7 h 63"/>
                <a:gd name="T10" fmla="*/ 6 w 65"/>
                <a:gd name="T11" fmla="*/ 7 h 63"/>
                <a:gd name="T12" fmla="*/ 9 w 65"/>
                <a:gd name="T13" fmla="*/ 3 h 63"/>
                <a:gd name="T14" fmla="*/ 0 60000 65536"/>
                <a:gd name="T15" fmla="*/ 0 60000 65536"/>
                <a:gd name="T16" fmla="*/ 0 60000 65536"/>
                <a:gd name="T17" fmla="*/ 0 60000 65536"/>
                <a:gd name="T18" fmla="*/ 0 60000 65536"/>
                <a:gd name="T19" fmla="*/ 0 60000 65536"/>
                <a:gd name="T20" fmla="*/ 0 60000 65536"/>
                <a:gd name="T21" fmla="*/ 0 w 65"/>
                <a:gd name="T22" fmla="*/ 0 h 63"/>
                <a:gd name="T23" fmla="*/ 65 w 65"/>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3">
                  <a:moveTo>
                    <a:pt x="65" y="29"/>
                  </a:moveTo>
                  <a:lnTo>
                    <a:pt x="65" y="28"/>
                  </a:lnTo>
                  <a:lnTo>
                    <a:pt x="23" y="0"/>
                  </a:lnTo>
                  <a:lnTo>
                    <a:pt x="0" y="35"/>
                  </a:lnTo>
                  <a:lnTo>
                    <a:pt x="42" y="63"/>
                  </a:lnTo>
                  <a:lnTo>
                    <a:pt x="42" y="62"/>
                  </a:lnTo>
                  <a:lnTo>
                    <a:pt x="65" y="2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3" name="Freeform 529"/>
            <p:cNvSpPr>
              <a:spLocks/>
            </p:cNvSpPr>
            <p:nvPr/>
          </p:nvSpPr>
          <p:spPr bwMode="auto">
            <a:xfrm>
              <a:off x="2279" y="3582"/>
              <a:ext cx="33" cy="32"/>
            </a:xfrm>
            <a:custGeom>
              <a:avLst/>
              <a:gdLst>
                <a:gd name="T0" fmla="*/ 8 w 67"/>
                <a:gd name="T1" fmla="*/ 3 h 65"/>
                <a:gd name="T2" fmla="*/ 8 w 67"/>
                <a:gd name="T3" fmla="*/ 3 h 65"/>
                <a:gd name="T4" fmla="*/ 2 w 67"/>
                <a:gd name="T5" fmla="*/ 0 h 65"/>
                <a:gd name="T6" fmla="*/ 0 w 67"/>
                <a:gd name="T7" fmla="*/ 4 h 65"/>
                <a:gd name="T8" fmla="*/ 5 w 67"/>
                <a:gd name="T9" fmla="*/ 8 h 65"/>
                <a:gd name="T10" fmla="*/ 5 w 67"/>
                <a:gd name="T11" fmla="*/ 8 h 65"/>
                <a:gd name="T12" fmla="*/ 8 w 67"/>
                <a:gd name="T13" fmla="*/ 3 h 65"/>
                <a:gd name="T14" fmla="*/ 0 60000 65536"/>
                <a:gd name="T15" fmla="*/ 0 60000 65536"/>
                <a:gd name="T16" fmla="*/ 0 60000 65536"/>
                <a:gd name="T17" fmla="*/ 0 60000 65536"/>
                <a:gd name="T18" fmla="*/ 0 60000 65536"/>
                <a:gd name="T19" fmla="*/ 0 60000 65536"/>
                <a:gd name="T20" fmla="*/ 0 60000 65536"/>
                <a:gd name="T21" fmla="*/ 0 w 67"/>
                <a:gd name="T22" fmla="*/ 0 h 65"/>
                <a:gd name="T23" fmla="*/ 67 w 67"/>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5">
                  <a:moveTo>
                    <a:pt x="66" y="30"/>
                  </a:moveTo>
                  <a:lnTo>
                    <a:pt x="67" y="31"/>
                  </a:lnTo>
                  <a:lnTo>
                    <a:pt x="23" y="0"/>
                  </a:lnTo>
                  <a:lnTo>
                    <a:pt x="0" y="33"/>
                  </a:lnTo>
                  <a:lnTo>
                    <a:pt x="44" y="64"/>
                  </a:lnTo>
                  <a:lnTo>
                    <a:pt x="45" y="65"/>
                  </a:lnTo>
                  <a:lnTo>
                    <a:pt x="66" y="3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4" name="Freeform 530"/>
            <p:cNvSpPr>
              <a:spLocks/>
            </p:cNvSpPr>
            <p:nvPr/>
          </p:nvSpPr>
          <p:spPr bwMode="auto">
            <a:xfrm>
              <a:off x="2301" y="3597"/>
              <a:ext cx="32" cy="30"/>
            </a:xfrm>
            <a:custGeom>
              <a:avLst/>
              <a:gdLst>
                <a:gd name="T0" fmla="*/ 8 w 64"/>
                <a:gd name="T1" fmla="*/ 3 h 61"/>
                <a:gd name="T2" fmla="*/ 8 w 64"/>
                <a:gd name="T3" fmla="*/ 3 h 61"/>
                <a:gd name="T4" fmla="*/ 3 w 64"/>
                <a:gd name="T5" fmla="*/ 0 h 61"/>
                <a:gd name="T6" fmla="*/ 0 w 64"/>
                <a:gd name="T7" fmla="*/ 4 h 61"/>
                <a:gd name="T8" fmla="*/ 5 w 64"/>
                <a:gd name="T9" fmla="*/ 7 h 61"/>
                <a:gd name="T10" fmla="*/ 6 w 64"/>
                <a:gd name="T11" fmla="*/ 7 h 61"/>
                <a:gd name="T12" fmla="*/ 8 w 64"/>
                <a:gd name="T13" fmla="*/ 3 h 61"/>
                <a:gd name="T14" fmla="*/ 0 60000 65536"/>
                <a:gd name="T15" fmla="*/ 0 60000 65536"/>
                <a:gd name="T16" fmla="*/ 0 60000 65536"/>
                <a:gd name="T17" fmla="*/ 0 60000 65536"/>
                <a:gd name="T18" fmla="*/ 0 60000 65536"/>
                <a:gd name="T19" fmla="*/ 0 60000 65536"/>
                <a:gd name="T20" fmla="*/ 0 60000 65536"/>
                <a:gd name="T21" fmla="*/ 0 w 64"/>
                <a:gd name="T22" fmla="*/ 0 h 61"/>
                <a:gd name="T23" fmla="*/ 64 w 64"/>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1">
                  <a:moveTo>
                    <a:pt x="63" y="24"/>
                  </a:moveTo>
                  <a:lnTo>
                    <a:pt x="64" y="26"/>
                  </a:lnTo>
                  <a:lnTo>
                    <a:pt x="21" y="0"/>
                  </a:lnTo>
                  <a:lnTo>
                    <a:pt x="0" y="35"/>
                  </a:lnTo>
                  <a:lnTo>
                    <a:pt x="43" y="60"/>
                  </a:lnTo>
                  <a:lnTo>
                    <a:pt x="44" y="61"/>
                  </a:lnTo>
                  <a:lnTo>
                    <a:pt x="63" y="2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5" name="Freeform 531"/>
            <p:cNvSpPr>
              <a:spLocks/>
            </p:cNvSpPr>
            <p:nvPr/>
          </p:nvSpPr>
          <p:spPr bwMode="auto">
            <a:xfrm>
              <a:off x="2323" y="3609"/>
              <a:ext cx="29" cy="28"/>
            </a:xfrm>
            <a:custGeom>
              <a:avLst/>
              <a:gdLst>
                <a:gd name="T0" fmla="*/ 6 w 59"/>
                <a:gd name="T1" fmla="*/ 2 h 58"/>
                <a:gd name="T2" fmla="*/ 7 w 59"/>
                <a:gd name="T3" fmla="*/ 2 h 58"/>
                <a:gd name="T4" fmla="*/ 2 w 59"/>
                <a:gd name="T5" fmla="*/ 0 h 58"/>
                <a:gd name="T6" fmla="*/ 0 w 59"/>
                <a:gd name="T7" fmla="*/ 4 h 58"/>
                <a:gd name="T8" fmla="*/ 5 w 59"/>
                <a:gd name="T9" fmla="*/ 7 h 58"/>
                <a:gd name="T10" fmla="*/ 5 w 59"/>
                <a:gd name="T11" fmla="*/ 7 h 58"/>
                <a:gd name="T12" fmla="*/ 6 w 59"/>
                <a:gd name="T13" fmla="*/ 2 h 58"/>
                <a:gd name="T14" fmla="*/ 0 60000 65536"/>
                <a:gd name="T15" fmla="*/ 0 60000 65536"/>
                <a:gd name="T16" fmla="*/ 0 60000 65536"/>
                <a:gd name="T17" fmla="*/ 0 60000 65536"/>
                <a:gd name="T18" fmla="*/ 0 60000 65536"/>
                <a:gd name="T19" fmla="*/ 0 60000 65536"/>
                <a:gd name="T20" fmla="*/ 0 60000 65536"/>
                <a:gd name="T21" fmla="*/ 0 w 59"/>
                <a:gd name="T22" fmla="*/ 0 h 58"/>
                <a:gd name="T23" fmla="*/ 59 w 59"/>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8">
                  <a:moveTo>
                    <a:pt x="55" y="19"/>
                  </a:moveTo>
                  <a:lnTo>
                    <a:pt x="59" y="20"/>
                  </a:lnTo>
                  <a:lnTo>
                    <a:pt x="19" y="0"/>
                  </a:lnTo>
                  <a:lnTo>
                    <a:pt x="0" y="37"/>
                  </a:lnTo>
                  <a:lnTo>
                    <a:pt x="41" y="57"/>
                  </a:lnTo>
                  <a:lnTo>
                    <a:pt x="44" y="58"/>
                  </a:lnTo>
                  <a:lnTo>
                    <a:pt x="55" y="1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6" name="Freeform 532"/>
            <p:cNvSpPr>
              <a:spLocks/>
            </p:cNvSpPr>
            <p:nvPr/>
          </p:nvSpPr>
          <p:spPr bwMode="auto">
            <a:xfrm>
              <a:off x="2345" y="3618"/>
              <a:ext cx="28" cy="26"/>
            </a:xfrm>
            <a:custGeom>
              <a:avLst/>
              <a:gdLst>
                <a:gd name="T0" fmla="*/ 7 w 55"/>
                <a:gd name="T1" fmla="*/ 1 h 53"/>
                <a:gd name="T2" fmla="*/ 7 w 55"/>
                <a:gd name="T3" fmla="*/ 1 h 53"/>
                <a:gd name="T4" fmla="*/ 2 w 55"/>
                <a:gd name="T5" fmla="*/ 0 h 53"/>
                <a:gd name="T6" fmla="*/ 0 w 55"/>
                <a:gd name="T7" fmla="*/ 4 h 53"/>
                <a:gd name="T8" fmla="*/ 6 w 55"/>
                <a:gd name="T9" fmla="*/ 6 h 53"/>
                <a:gd name="T10" fmla="*/ 6 w 55"/>
                <a:gd name="T11" fmla="*/ 6 h 53"/>
                <a:gd name="T12" fmla="*/ 6 w 55"/>
                <a:gd name="T13" fmla="*/ 6 h 53"/>
                <a:gd name="T14" fmla="*/ 6 w 55"/>
                <a:gd name="T15" fmla="*/ 6 h 53"/>
                <a:gd name="T16" fmla="*/ 6 w 55"/>
                <a:gd name="T17" fmla="*/ 6 h 53"/>
                <a:gd name="T18" fmla="*/ 7 w 55"/>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53"/>
                <a:gd name="T32" fmla="*/ 55 w 55"/>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53">
                  <a:moveTo>
                    <a:pt x="51" y="14"/>
                  </a:moveTo>
                  <a:lnTo>
                    <a:pt x="55" y="14"/>
                  </a:lnTo>
                  <a:lnTo>
                    <a:pt x="11" y="0"/>
                  </a:lnTo>
                  <a:lnTo>
                    <a:pt x="0" y="39"/>
                  </a:lnTo>
                  <a:lnTo>
                    <a:pt x="44" y="53"/>
                  </a:lnTo>
                  <a:lnTo>
                    <a:pt x="48" y="53"/>
                  </a:lnTo>
                  <a:lnTo>
                    <a:pt x="44" y="53"/>
                  </a:lnTo>
                  <a:lnTo>
                    <a:pt x="46" y="53"/>
                  </a:lnTo>
                  <a:lnTo>
                    <a:pt x="48" y="53"/>
                  </a:lnTo>
                  <a:lnTo>
                    <a:pt x="51"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7" name="Freeform 533"/>
            <p:cNvSpPr>
              <a:spLocks/>
            </p:cNvSpPr>
            <p:nvPr/>
          </p:nvSpPr>
          <p:spPr bwMode="auto">
            <a:xfrm>
              <a:off x="2369" y="3625"/>
              <a:ext cx="23" cy="21"/>
            </a:xfrm>
            <a:custGeom>
              <a:avLst/>
              <a:gdLst>
                <a:gd name="T0" fmla="*/ 6 w 45"/>
                <a:gd name="T1" fmla="*/ 1 h 42"/>
                <a:gd name="T2" fmla="*/ 6 w 45"/>
                <a:gd name="T3" fmla="*/ 1 h 42"/>
                <a:gd name="T4" fmla="*/ 1 w 45"/>
                <a:gd name="T5" fmla="*/ 0 h 42"/>
                <a:gd name="T6" fmla="*/ 0 w 45"/>
                <a:gd name="T7" fmla="*/ 5 h 42"/>
                <a:gd name="T8" fmla="*/ 6 w 45"/>
                <a:gd name="T9" fmla="*/ 6 h 42"/>
                <a:gd name="T10" fmla="*/ 6 w 45"/>
                <a:gd name="T11" fmla="*/ 6 h 42"/>
                <a:gd name="T12" fmla="*/ 6 w 45"/>
                <a:gd name="T13" fmla="*/ 1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3" y="3"/>
                  </a:moveTo>
                  <a:lnTo>
                    <a:pt x="45" y="3"/>
                  </a:lnTo>
                  <a:lnTo>
                    <a:pt x="3" y="0"/>
                  </a:lnTo>
                  <a:lnTo>
                    <a:pt x="0" y="39"/>
                  </a:lnTo>
                  <a:lnTo>
                    <a:pt x="43" y="42"/>
                  </a:lnTo>
                  <a:lnTo>
                    <a:pt x="45" y="42"/>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8" name="Freeform 534"/>
            <p:cNvSpPr>
              <a:spLocks/>
            </p:cNvSpPr>
            <p:nvPr/>
          </p:nvSpPr>
          <p:spPr bwMode="auto">
            <a:xfrm>
              <a:off x="2390" y="3625"/>
              <a:ext cx="25" cy="21"/>
            </a:xfrm>
            <a:custGeom>
              <a:avLst/>
              <a:gdLst>
                <a:gd name="T0" fmla="*/ 5 w 50"/>
                <a:gd name="T1" fmla="*/ 1 h 42"/>
                <a:gd name="T2" fmla="*/ 6 w 50"/>
                <a:gd name="T3" fmla="*/ 0 h 42"/>
                <a:gd name="T4" fmla="*/ 0 w 50"/>
                <a:gd name="T5" fmla="*/ 1 h 42"/>
                <a:gd name="T6" fmla="*/ 1 w 50"/>
                <a:gd name="T7" fmla="*/ 6 h 42"/>
                <a:gd name="T8" fmla="*/ 6 w 50"/>
                <a:gd name="T9" fmla="*/ 5 h 42"/>
                <a:gd name="T10" fmla="*/ 7 w 50"/>
                <a:gd name="T11" fmla="*/ 5 h 42"/>
                <a:gd name="T12" fmla="*/ 6 w 50"/>
                <a:gd name="T13" fmla="*/ 5 h 42"/>
                <a:gd name="T14" fmla="*/ 6 w 50"/>
                <a:gd name="T15" fmla="*/ 5 h 42"/>
                <a:gd name="T16" fmla="*/ 7 w 50"/>
                <a:gd name="T17" fmla="*/ 5 h 42"/>
                <a:gd name="T18" fmla="*/ 5 w 50"/>
                <a:gd name="T19" fmla="*/ 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2"/>
                <a:gd name="T32" fmla="*/ 50 w 50"/>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2">
                  <a:moveTo>
                    <a:pt x="36" y="1"/>
                  </a:moveTo>
                  <a:lnTo>
                    <a:pt x="41" y="0"/>
                  </a:lnTo>
                  <a:lnTo>
                    <a:pt x="0" y="3"/>
                  </a:lnTo>
                  <a:lnTo>
                    <a:pt x="2" y="42"/>
                  </a:lnTo>
                  <a:lnTo>
                    <a:pt x="44" y="39"/>
                  </a:lnTo>
                  <a:lnTo>
                    <a:pt x="50" y="38"/>
                  </a:lnTo>
                  <a:lnTo>
                    <a:pt x="44" y="39"/>
                  </a:lnTo>
                  <a:lnTo>
                    <a:pt x="47" y="39"/>
                  </a:lnTo>
                  <a:lnTo>
                    <a:pt x="50" y="38"/>
                  </a:lnTo>
                  <a:lnTo>
                    <a:pt x="36"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89" name="Freeform 535"/>
            <p:cNvSpPr>
              <a:spLocks/>
            </p:cNvSpPr>
            <p:nvPr/>
          </p:nvSpPr>
          <p:spPr bwMode="auto">
            <a:xfrm>
              <a:off x="2408" y="3617"/>
              <a:ext cx="33" cy="27"/>
            </a:xfrm>
            <a:custGeom>
              <a:avLst/>
              <a:gdLst>
                <a:gd name="T0" fmla="*/ 5 w 64"/>
                <a:gd name="T1" fmla="*/ 1 h 53"/>
                <a:gd name="T2" fmla="*/ 6 w 64"/>
                <a:gd name="T3" fmla="*/ 0 h 53"/>
                <a:gd name="T4" fmla="*/ 0 w 64"/>
                <a:gd name="T5" fmla="*/ 2 h 53"/>
                <a:gd name="T6" fmla="*/ 2 w 64"/>
                <a:gd name="T7" fmla="*/ 7 h 53"/>
                <a:gd name="T8" fmla="*/ 8 w 64"/>
                <a:gd name="T9" fmla="*/ 5 h 53"/>
                <a:gd name="T10" fmla="*/ 9 w 64"/>
                <a:gd name="T11" fmla="*/ 5 h 53"/>
                <a:gd name="T12" fmla="*/ 8 w 64"/>
                <a:gd name="T13" fmla="*/ 5 h 53"/>
                <a:gd name="T14" fmla="*/ 9 w 64"/>
                <a:gd name="T15" fmla="*/ 5 h 53"/>
                <a:gd name="T16" fmla="*/ 9 w 64"/>
                <a:gd name="T17" fmla="*/ 5 h 53"/>
                <a:gd name="T18" fmla="*/ 5 w 64"/>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3"/>
                <a:gd name="T32" fmla="*/ 64 w 6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3">
                  <a:moveTo>
                    <a:pt x="39" y="3"/>
                  </a:moveTo>
                  <a:lnTo>
                    <a:pt x="45" y="0"/>
                  </a:lnTo>
                  <a:lnTo>
                    <a:pt x="0" y="16"/>
                  </a:lnTo>
                  <a:lnTo>
                    <a:pt x="14" y="53"/>
                  </a:lnTo>
                  <a:lnTo>
                    <a:pt x="58" y="36"/>
                  </a:lnTo>
                  <a:lnTo>
                    <a:pt x="64" y="33"/>
                  </a:lnTo>
                  <a:lnTo>
                    <a:pt x="58" y="36"/>
                  </a:lnTo>
                  <a:lnTo>
                    <a:pt x="62" y="35"/>
                  </a:lnTo>
                  <a:lnTo>
                    <a:pt x="64" y="33"/>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0" name="Freeform 536"/>
            <p:cNvSpPr>
              <a:spLocks/>
            </p:cNvSpPr>
            <p:nvPr/>
          </p:nvSpPr>
          <p:spPr bwMode="auto">
            <a:xfrm>
              <a:off x="2428" y="3601"/>
              <a:ext cx="35" cy="33"/>
            </a:xfrm>
            <a:custGeom>
              <a:avLst/>
              <a:gdLst>
                <a:gd name="T0" fmla="*/ 5 w 69"/>
                <a:gd name="T1" fmla="*/ 1 h 66"/>
                <a:gd name="T2" fmla="*/ 6 w 69"/>
                <a:gd name="T3" fmla="*/ 0 h 66"/>
                <a:gd name="T4" fmla="*/ 0 w 69"/>
                <a:gd name="T5" fmla="*/ 5 h 66"/>
                <a:gd name="T6" fmla="*/ 4 w 69"/>
                <a:gd name="T7" fmla="*/ 9 h 66"/>
                <a:gd name="T8" fmla="*/ 9 w 69"/>
                <a:gd name="T9" fmla="*/ 4 h 66"/>
                <a:gd name="T10" fmla="*/ 9 w 69"/>
                <a:gd name="T11" fmla="*/ 4 h 66"/>
                <a:gd name="T12" fmla="*/ 5 w 69"/>
                <a:gd name="T13" fmla="*/ 1 h 66"/>
                <a:gd name="T14" fmla="*/ 0 60000 65536"/>
                <a:gd name="T15" fmla="*/ 0 60000 65536"/>
                <a:gd name="T16" fmla="*/ 0 60000 65536"/>
                <a:gd name="T17" fmla="*/ 0 60000 65536"/>
                <a:gd name="T18" fmla="*/ 0 60000 65536"/>
                <a:gd name="T19" fmla="*/ 0 60000 65536"/>
                <a:gd name="T20" fmla="*/ 0 60000 65536"/>
                <a:gd name="T21" fmla="*/ 0 w 69"/>
                <a:gd name="T22" fmla="*/ 0 h 66"/>
                <a:gd name="T23" fmla="*/ 69 w 69"/>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6">
                  <a:moveTo>
                    <a:pt x="39" y="3"/>
                  </a:moveTo>
                  <a:lnTo>
                    <a:pt x="41" y="0"/>
                  </a:lnTo>
                  <a:lnTo>
                    <a:pt x="0" y="36"/>
                  </a:lnTo>
                  <a:lnTo>
                    <a:pt x="25" y="66"/>
                  </a:lnTo>
                  <a:lnTo>
                    <a:pt x="67" y="30"/>
                  </a:lnTo>
                  <a:lnTo>
                    <a:pt x="69" y="28"/>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1" name="Freeform 537"/>
            <p:cNvSpPr>
              <a:spLocks/>
            </p:cNvSpPr>
            <p:nvPr/>
          </p:nvSpPr>
          <p:spPr bwMode="auto">
            <a:xfrm>
              <a:off x="2448" y="3578"/>
              <a:ext cx="36" cy="37"/>
            </a:xfrm>
            <a:custGeom>
              <a:avLst/>
              <a:gdLst>
                <a:gd name="T0" fmla="*/ 5 w 73"/>
                <a:gd name="T1" fmla="*/ 0 h 75"/>
                <a:gd name="T2" fmla="*/ 5 w 73"/>
                <a:gd name="T3" fmla="*/ 0 h 75"/>
                <a:gd name="T4" fmla="*/ 0 w 73"/>
                <a:gd name="T5" fmla="*/ 6 h 75"/>
                <a:gd name="T6" fmla="*/ 3 w 73"/>
                <a:gd name="T7" fmla="*/ 9 h 75"/>
                <a:gd name="T8" fmla="*/ 9 w 73"/>
                <a:gd name="T9" fmla="*/ 3 h 75"/>
                <a:gd name="T10" fmla="*/ 9 w 73"/>
                <a:gd name="T11" fmla="*/ 3 h 75"/>
                <a:gd name="T12" fmla="*/ 5 w 73"/>
                <a:gd name="T13" fmla="*/ 0 h 75"/>
                <a:gd name="T14" fmla="*/ 0 60000 65536"/>
                <a:gd name="T15" fmla="*/ 0 60000 65536"/>
                <a:gd name="T16" fmla="*/ 0 60000 65536"/>
                <a:gd name="T17" fmla="*/ 0 60000 65536"/>
                <a:gd name="T18" fmla="*/ 0 60000 65536"/>
                <a:gd name="T19" fmla="*/ 0 60000 65536"/>
                <a:gd name="T20" fmla="*/ 0 60000 65536"/>
                <a:gd name="T21" fmla="*/ 0 w 73"/>
                <a:gd name="T22" fmla="*/ 0 h 75"/>
                <a:gd name="T23" fmla="*/ 73 w 73"/>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5">
                  <a:moveTo>
                    <a:pt x="43" y="0"/>
                  </a:moveTo>
                  <a:lnTo>
                    <a:pt x="43" y="0"/>
                  </a:lnTo>
                  <a:lnTo>
                    <a:pt x="0" y="50"/>
                  </a:lnTo>
                  <a:lnTo>
                    <a:pt x="30" y="75"/>
                  </a:lnTo>
                  <a:lnTo>
                    <a:pt x="73" y="26"/>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2" name="Freeform 538"/>
            <p:cNvSpPr>
              <a:spLocks/>
            </p:cNvSpPr>
            <p:nvPr/>
          </p:nvSpPr>
          <p:spPr bwMode="auto">
            <a:xfrm>
              <a:off x="2469" y="3552"/>
              <a:ext cx="36" cy="38"/>
            </a:xfrm>
            <a:custGeom>
              <a:avLst/>
              <a:gdLst>
                <a:gd name="T0" fmla="*/ 5 w 72"/>
                <a:gd name="T1" fmla="*/ 0 h 76"/>
                <a:gd name="T2" fmla="*/ 5 w 72"/>
                <a:gd name="T3" fmla="*/ 1 h 76"/>
                <a:gd name="T4" fmla="*/ 0 w 72"/>
                <a:gd name="T5" fmla="*/ 6 h 76"/>
                <a:gd name="T6" fmla="*/ 4 w 72"/>
                <a:gd name="T7" fmla="*/ 10 h 76"/>
                <a:gd name="T8" fmla="*/ 9 w 72"/>
                <a:gd name="T9" fmla="*/ 3 h 76"/>
                <a:gd name="T10" fmla="*/ 9 w 72"/>
                <a:gd name="T11" fmla="*/ 3 h 76"/>
                <a:gd name="T12" fmla="*/ 5 w 72"/>
                <a:gd name="T13" fmla="*/ 0 h 76"/>
                <a:gd name="T14" fmla="*/ 0 60000 65536"/>
                <a:gd name="T15" fmla="*/ 0 60000 65536"/>
                <a:gd name="T16" fmla="*/ 0 60000 65536"/>
                <a:gd name="T17" fmla="*/ 0 60000 65536"/>
                <a:gd name="T18" fmla="*/ 0 60000 65536"/>
                <a:gd name="T19" fmla="*/ 0 60000 65536"/>
                <a:gd name="T20" fmla="*/ 0 60000 65536"/>
                <a:gd name="T21" fmla="*/ 0 w 72"/>
                <a:gd name="T22" fmla="*/ 0 h 76"/>
                <a:gd name="T23" fmla="*/ 72 w 72"/>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6">
                  <a:moveTo>
                    <a:pt x="42" y="0"/>
                  </a:moveTo>
                  <a:lnTo>
                    <a:pt x="42" y="1"/>
                  </a:lnTo>
                  <a:lnTo>
                    <a:pt x="0" y="50"/>
                  </a:lnTo>
                  <a:lnTo>
                    <a:pt x="30" y="76"/>
                  </a:lnTo>
                  <a:lnTo>
                    <a:pt x="72" y="26"/>
                  </a:lnTo>
                  <a:lnTo>
                    <a:pt x="72" y="27"/>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3" name="Freeform 539"/>
            <p:cNvSpPr>
              <a:spLocks/>
            </p:cNvSpPr>
            <p:nvPr/>
          </p:nvSpPr>
          <p:spPr bwMode="auto">
            <a:xfrm>
              <a:off x="2490" y="3529"/>
              <a:ext cx="35" cy="37"/>
            </a:xfrm>
            <a:custGeom>
              <a:avLst/>
              <a:gdLst>
                <a:gd name="T0" fmla="*/ 6 w 71"/>
                <a:gd name="T1" fmla="*/ 0 h 75"/>
                <a:gd name="T2" fmla="*/ 5 w 71"/>
                <a:gd name="T3" fmla="*/ 0 h 75"/>
                <a:gd name="T4" fmla="*/ 0 w 71"/>
                <a:gd name="T5" fmla="*/ 6 h 75"/>
                <a:gd name="T6" fmla="*/ 3 w 71"/>
                <a:gd name="T7" fmla="*/ 9 h 75"/>
                <a:gd name="T8" fmla="*/ 8 w 71"/>
                <a:gd name="T9" fmla="*/ 4 h 75"/>
                <a:gd name="T10" fmla="*/ 8 w 71"/>
                <a:gd name="T11" fmla="*/ 4 h 75"/>
                <a:gd name="T12" fmla="*/ 6 w 71"/>
                <a:gd name="T13" fmla="*/ 0 h 75"/>
                <a:gd name="T14" fmla="*/ 5 w 71"/>
                <a:gd name="T15" fmla="*/ 0 h 75"/>
                <a:gd name="T16" fmla="*/ 5 w 71"/>
                <a:gd name="T17" fmla="*/ 0 h 75"/>
                <a:gd name="T18" fmla="*/ 6 w 71"/>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75"/>
                <a:gd name="T32" fmla="*/ 71 w 71"/>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75">
                  <a:moveTo>
                    <a:pt x="48" y="0"/>
                  </a:moveTo>
                  <a:lnTo>
                    <a:pt x="41" y="5"/>
                  </a:lnTo>
                  <a:lnTo>
                    <a:pt x="0" y="48"/>
                  </a:lnTo>
                  <a:lnTo>
                    <a:pt x="30" y="75"/>
                  </a:lnTo>
                  <a:lnTo>
                    <a:pt x="71" y="33"/>
                  </a:lnTo>
                  <a:lnTo>
                    <a:pt x="64" y="37"/>
                  </a:lnTo>
                  <a:lnTo>
                    <a:pt x="48" y="0"/>
                  </a:lnTo>
                  <a:lnTo>
                    <a:pt x="44" y="3"/>
                  </a:lnTo>
                  <a:lnTo>
                    <a:pt x="41" y="5"/>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4" name="Freeform 540"/>
            <p:cNvSpPr>
              <a:spLocks/>
            </p:cNvSpPr>
            <p:nvPr/>
          </p:nvSpPr>
          <p:spPr bwMode="auto">
            <a:xfrm>
              <a:off x="2514" y="3518"/>
              <a:ext cx="29" cy="29"/>
            </a:xfrm>
            <a:custGeom>
              <a:avLst/>
              <a:gdLst>
                <a:gd name="T0" fmla="*/ 7 w 58"/>
                <a:gd name="T1" fmla="*/ 0 h 59"/>
                <a:gd name="T2" fmla="*/ 6 w 58"/>
                <a:gd name="T3" fmla="*/ 0 h 59"/>
                <a:gd name="T4" fmla="*/ 0 w 58"/>
                <a:gd name="T5" fmla="*/ 2 h 59"/>
                <a:gd name="T6" fmla="*/ 2 w 58"/>
                <a:gd name="T7" fmla="*/ 7 h 59"/>
                <a:gd name="T8" fmla="*/ 8 w 58"/>
                <a:gd name="T9" fmla="*/ 5 h 59"/>
                <a:gd name="T10" fmla="*/ 7 w 58"/>
                <a:gd name="T11" fmla="*/ 5 h 59"/>
                <a:gd name="T12" fmla="*/ 7 w 58"/>
                <a:gd name="T13" fmla="*/ 0 h 59"/>
                <a:gd name="T14" fmla="*/ 6 w 58"/>
                <a:gd name="T15" fmla="*/ 0 h 59"/>
                <a:gd name="T16" fmla="*/ 6 w 58"/>
                <a:gd name="T17" fmla="*/ 0 h 59"/>
                <a:gd name="T18" fmla="*/ 7 w 58"/>
                <a:gd name="T19" fmla="*/ 0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9"/>
                <a:gd name="T32" fmla="*/ 58 w 58"/>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9">
                  <a:moveTo>
                    <a:pt x="51" y="2"/>
                  </a:moveTo>
                  <a:lnTo>
                    <a:pt x="42" y="3"/>
                  </a:lnTo>
                  <a:lnTo>
                    <a:pt x="0" y="22"/>
                  </a:lnTo>
                  <a:lnTo>
                    <a:pt x="16" y="59"/>
                  </a:lnTo>
                  <a:lnTo>
                    <a:pt x="58" y="40"/>
                  </a:lnTo>
                  <a:lnTo>
                    <a:pt x="49" y="41"/>
                  </a:lnTo>
                  <a:lnTo>
                    <a:pt x="51" y="2"/>
                  </a:lnTo>
                  <a:lnTo>
                    <a:pt x="47" y="0"/>
                  </a:lnTo>
                  <a:lnTo>
                    <a:pt x="42" y="3"/>
                  </a:lnTo>
                  <a:lnTo>
                    <a:pt x="51"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5" name="Freeform 541"/>
            <p:cNvSpPr>
              <a:spLocks/>
            </p:cNvSpPr>
            <p:nvPr/>
          </p:nvSpPr>
          <p:spPr bwMode="auto">
            <a:xfrm>
              <a:off x="2539" y="3518"/>
              <a:ext cx="27" cy="21"/>
            </a:xfrm>
            <a:custGeom>
              <a:avLst/>
              <a:gdLst>
                <a:gd name="T0" fmla="*/ 6 w 55"/>
                <a:gd name="T1" fmla="*/ 1 h 41"/>
                <a:gd name="T2" fmla="*/ 5 w 55"/>
                <a:gd name="T3" fmla="*/ 1 h 41"/>
                <a:gd name="T4" fmla="*/ 0 w 55"/>
                <a:gd name="T5" fmla="*/ 0 h 41"/>
                <a:gd name="T6" fmla="*/ 0 w 55"/>
                <a:gd name="T7" fmla="*/ 5 h 41"/>
                <a:gd name="T8" fmla="*/ 5 w 55"/>
                <a:gd name="T9" fmla="*/ 6 h 41"/>
                <a:gd name="T10" fmla="*/ 3 w 55"/>
                <a:gd name="T11" fmla="*/ 5 h 41"/>
                <a:gd name="T12" fmla="*/ 6 w 55"/>
                <a:gd name="T13" fmla="*/ 1 h 41"/>
                <a:gd name="T14" fmla="*/ 6 w 55"/>
                <a:gd name="T15" fmla="*/ 1 h 41"/>
                <a:gd name="T16" fmla="*/ 5 w 55"/>
                <a:gd name="T17" fmla="*/ 1 h 41"/>
                <a:gd name="T18" fmla="*/ 6 w 55"/>
                <a:gd name="T19" fmla="*/ 1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41"/>
                <a:gd name="T32" fmla="*/ 55 w 55"/>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41">
                  <a:moveTo>
                    <a:pt x="55" y="5"/>
                  </a:moveTo>
                  <a:lnTo>
                    <a:pt x="44" y="2"/>
                  </a:lnTo>
                  <a:lnTo>
                    <a:pt x="2" y="0"/>
                  </a:lnTo>
                  <a:lnTo>
                    <a:pt x="0" y="39"/>
                  </a:lnTo>
                  <a:lnTo>
                    <a:pt x="42" y="41"/>
                  </a:lnTo>
                  <a:lnTo>
                    <a:pt x="30" y="38"/>
                  </a:lnTo>
                  <a:lnTo>
                    <a:pt x="55" y="5"/>
                  </a:lnTo>
                  <a:lnTo>
                    <a:pt x="50" y="2"/>
                  </a:lnTo>
                  <a:lnTo>
                    <a:pt x="44" y="2"/>
                  </a:lnTo>
                  <a:lnTo>
                    <a:pt x="55"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6" name="Freeform 542"/>
            <p:cNvSpPr>
              <a:spLocks/>
            </p:cNvSpPr>
            <p:nvPr/>
          </p:nvSpPr>
          <p:spPr bwMode="auto">
            <a:xfrm>
              <a:off x="2554" y="3521"/>
              <a:ext cx="35" cy="34"/>
            </a:xfrm>
            <a:custGeom>
              <a:avLst/>
              <a:gdLst>
                <a:gd name="T0" fmla="*/ 9 w 70"/>
                <a:gd name="T1" fmla="*/ 5 h 67"/>
                <a:gd name="T2" fmla="*/ 9 w 70"/>
                <a:gd name="T3" fmla="*/ 5 h 67"/>
                <a:gd name="T4" fmla="*/ 3 w 70"/>
                <a:gd name="T5" fmla="*/ 0 h 67"/>
                <a:gd name="T6" fmla="*/ 0 w 70"/>
                <a:gd name="T7" fmla="*/ 5 h 67"/>
                <a:gd name="T8" fmla="*/ 6 w 70"/>
                <a:gd name="T9" fmla="*/ 9 h 67"/>
                <a:gd name="T10" fmla="*/ 6 w 70"/>
                <a:gd name="T11" fmla="*/ 9 h 67"/>
                <a:gd name="T12" fmla="*/ 9 w 70"/>
                <a:gd name="T13" fmla="*/ 5 h 67"/>
                <a:gd name="T14" fmla="*/ 0 60000 65536"/>
                <a:gd name="T15" fmla="*/ 0 60000 65536"/>
                <a:gd name="T16" fmla="*/ 0 60000 65536"/>
                <a:gd name="T17" fmla="*/ 0 60000 65536"/>
                <a:gd name="T18" fmla="*/ 0 60000 65536"/>
                <a:gd name="T19" fmla="*/ 0 60000 65536"/>
                <a:gd name="T20" fmla="*/ 0 60000 65536"/>
                <a:gd name="T21" fmla="*/ 0 w 70"/>
                <a:gd name="T22" fmla="*/ 0 h 67"/>
                <a:gd name="T23" fmla="*/ 70 w 70"/>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67">
                  <a:moveTo>
                    <a:pt x="70" y="35"/>
                  </a:moveTo>
                  <a:lnTo>
                    <a:pt x="70" y="35"/>
                  </a:lnTo>
                  <a:lnTo>
                    <a:pt x="25" y="0"/>
                  </a:lnTo>
                  <a:lnTo>
                    <a:pt x="0" y="33"/>
                  </a:lnTo>
                  <a:lnTo>
                    <a:pt x="45" y="67"/>
                  </a:lnTo>
                  <a:lnTo>
                    <a:pt x="70" y="3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7" name="Freeform 543"/>
            <p:cNvSpPr>
              <a:spLocks/>
            </p:cNvSpPr>
            <p:nvPr/>
          </p:nvSpPr>
          <p:spPr bwMode="auto">
            <a:xfrm>
              <a:off x="2576" y="3538"/>
              <a:ext cx="34" cy="35"/>
            </a:xfrm>
            <a:custGeom>
              <a:avLst/>
              <a:gdLst>
                <a:gd name="T0" fmla="*/ 8 w 68"/>
                <a:gd name="T1" fmla="*/ 4 h 69"/>
                <a:gd name="T2" fmla="*/ 9 w 68"/>
                <a:gd name="T3" fmla="*/ 5 h 69"/>
                <a:gd name="T4" fmla="*/ 3 w 68"/>
                <a:gd name="T5" fmla="*/ 0 h 69"/>
                <a:gd name="T6" fmla="*/ 0 w 68"/>
                <a:gd name="T7" fmla="*/ 4 h 69"/>
                <a:gd name="T8" fmla="*/ 5 w 68"/>
                <a:gd name="T9" fmla="*/ 9 h 69"/>
                <a:gd name="T10" fmla="*/ 6 w 68"/>
                <a:gd name="T11" fmla="*/ 9 h 69"/>
                <a:gd name="T12" fmla="*/ 5 w 68"/>
                <a:gd name="T13" fmla="*/ 9 h 69"/>
                <a:gd name="T14" fmla="*/ 6 w 68"/>
                <a:gd name="T15" fmla="*/ 9 h 69"/>
                <a:gd name="T16" fmla="*/ 6 w 68"/>
                <a:gd name="T17" fmla="*/ 9 h 69"/>
                <a:gd name="T18" fmla="*/ 8 w 68"/>
                <a:gd name="T19" fmla="*/ 4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9"/>
                <a:gd name="T32" fmla="*/ 68 w 68"/>
                <a:gd name="T33" fmla="*/ 69 h 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9">
                  <a:moveTo>
                    <a:pt x="63" y="32"/>
                  </a:moveTo>
                  <a:lnTo>
                    <a:pt x="68" y="34"/>
                  </a:lnTo>
                  <a:lnTo>
                    <a:pt x="25" y="0"/>
                  </a:lnTo>
                  <a:lnTo>
                    <a:pt x="0" y="32"/>
                  </a:lnTo>
                  <a:lnTo>
                    <a:pt x="43" y="67"/>
                  </a:lnTo>
                  <a:lnTo>
                    <a:pt x="47" y="69"/>
                  </a:lnTo>
                  <a:lnTo>
                    <a:pt x="43" y="67"/>
                  </a:lnTo>
                  <a:lnTo>
                    <a:pt x="45" y="68"/>
                  </a:lnTo>
                  <a:lnTo>
                    <a:pt x="47" y="69"/>
                  </a:lnTo>
                  <a:lnTo>
                    <a:pt x="63" y="3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8" name="Freeform 544"/>
            <p:cNvSpPr>
              <a:spLocks/>
            </p:cNvSpPr>
            <p:nvPr/>
          </p:nvSpPr>
          <p:spPr bwMode="auto">
            <a:xfrm>
              <a:off x="2600" y="3555"/>
              <a:ext cx="28" cy="30"/>
            </a:xfrm>
            <a:custGeom>
              <a:avLst/>
              <a:gdLst>
                <a:gd name="T0" fmla="*/ 5 w 58"/>
                <a:gd name="T1" fmla="*/ 3 h 60"/>
                <a:gd name="T2" fmla="*/ 7 w 58"/>
                <a:gd name="T3" fmla="*/ 3 h 60"/>
                <a:gd name="T4" fmla="*/ 2 w 58"/>
                <a:gd name="T5" fmla="*/ 0 h 60"/>
                <a:gd name="T6" fmla="*/ 0 w 58"/>
                <a:gd name="T7" fmla="*/ 5 h 60"/>
                <a:gd name="T8" fmla="*/ 5 w 58"/>
                <a:gd name="T9" fmla="*/ 8 h 60"/>
                <a:gd name="T10" fmla="*/ 7 w 58"/>
                <a:gd name="T11" fmla="*/ 8 h 60"/>
                <a:gd name="T12" fmla="*/ 5 w 58"/>
                <a:gd name="T13" fmla="*/ 8 h 60"/>
                <a:gd name="T14" fmla="*/ 6 w 58"/>
                <a:gd name="T15" fmla="*/ 8 h 60"/>
                <a:gd name="T16" fmla="*/ 7 w 58"/>
                <a:gd name="T17" fmla="*/ 8 h 60"/>
                <a:gd name="T18" fmla="*/ 5 w 58"/>
                <a:gd name="T19" fmla="*/ 3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60"/>
                <a:gd name="T32" fmla="*/ 58 w 58"/>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60">
                  <a:moveTo>
                    <a:pt x="42" y="20"/>
                  </a:moveTo>
                  <a:lnTo>
                    <a:pt x="58" y="20"/>
                  </a:lnTo>
                  <a:lnTo>
                    <a:pt x="16" y="0"/>
                  </a:lnTo>
                  <a:lnTo>
                    <a:pt x="0" y="37"/>
                  </a:lnTo>
                  <a:lnTo>
                    <a:pt x="42" y="57"/>
                  </a:lnTo>
                  <a:lnTo>
                    <a:pt x="58" y="57"/>
                  </a:lnTo>
                  <a:lnTo>
                    <a:pt x="42" y="57"/>
                  </a:lnTo>
                  <a:lnTo>
                    <a:pt x="50" y="60"/>
                  </a:lnTo>
                  <a:lnTo>
                    <a:pt x="58" y="57"/>
                  </a:lnTo>
                  <a:lnTo>
                    <a:pt x="42" y="2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99" name="Freeform 545"/>
            <p:cNvSpPr>
              <a:spLocks/>
            </p:cNvSpPr>
            <p:nvPr/>
          </p:nvSpPr>
          <p:spPr bwMode="auto">
            <a:xfrm>
              <a:off x="2620" y="3555"/>
              <a:ext cx="34" cy="28"/>
            </a:xfrm>
            <a:custGeom>
              <a:avLst/>
              <a:gdLst>
                <a:gd name="T0" fmla="*/ 5 w 68"/>
                <a:gd name="T1" fmla="*/ 1 h 57"/>
                <a:gd name="T2" fmla="*/ 5 w 68"/>
                <a:gd name="T3" fmla="*/ 0 h 57"/>
                <a:gd name="T4" fmla="*/ 0 w 68"/>
                <a:gd name="T5" fmla="*/ 2 h 57"/>
                <a:gd name="T6" fmla="*/ 2 w 68"/>
                <a:gd name="T7" fmla="*/ 7 h 57"/>
                <a:gd name="T8" fmla="*/ 7 w 68"/>
                <a:gd name="T9" fmla="*/ 4 h 57"/>
                <a:gd name="T10" fmla="*/ 9 w 68"/>
                <a:gd name="T11" fmla="*/ 3 h 57"/>
                <a:gd name="T12" fmla="*/ 7 w 68"/>
                <a:gd name="T13" fmla="*/ 4 h 57"/>
                <a:gd name="T14" fmla="*/ 8 w 68"/>
                <a:gd name="T15" fmla="*/ 4 h 57"/>
                <a:gd name="T16" fmla="*/ 9 w 68"/>
                <a:gd name="T17" fmla="*/ 3 h 57"/>
                <a:gd name="T18" fmla="*/ 5 w 68"/>
                <a:gd name="T19" fmla="*/ 1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57"/>
                <a:gd name="T32" fmla="*/ 68 w 68"/>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57">
                  <a:moveTo>
                    <a:pt x="33" y="8"/>
                  </a:moveTo>
                  <a:lnTo>
                    <a:pt x="42" y="0"/>
                  </a:lnTo>
                  <a:lnTo>
                    <a:pt x="0" y="20"/>
                  </a:lnTo>
                  <a:lnTo>
                    <a:pt x="16" y="57"/>
                  </a:lnTo>
                  <a:lnTo>
                    <a:pt x="59" y="37"/>
                  </a:lnTo>
                  <a:lnTo>
                    <a:pt x="68" y="29"/>
                  </a:lnTo>
                  <a:lnTo>
                    <a:pt x="59" y="37"/>
                  </a:lnTo>
                  <a:lnTo>
                    <a:pt x="64" y="35"/>
                  </a:lnTo>
                  <a:lnTo>
                    <a:pt x="68" y="29"/>
                  </a:lnTo>
                  <a:lnTo>
                    <a:pt x="33"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0" name="Freeform 546"/>
            <p:cNvSpPr>
              <a:spLocks/>
            </p:cNvSpPr>
            <p:nvPr/>
          </p:nvSpPr>
          <p:spPr bwMode="auto">
            <a:xfrm>
              <a:off x="2637" y="3523"/>
              <a:ext cx="40" cy="46"/>
            </a:xfrm>
            <a:custGeom>
              <a:avLst/>
              <a:gdLst>
                <a:gd name="T0" fmla="*/ 5 w 80"/>
                <a:gd name="T1" fmla="*/ 1 h 91"/>
                <a:gd name="T2" fmla="*/ 5 w 80"/>
                <a:gd name="T3" fmla="*/ 0 h 91"/>
                <a:gd name="T4" fmla="*/ 0 w 80"/>
                <a:gd name="T5" fmla="*/ 9 h 91"/>
                <a:gd name="T6" fmla="*/ 5 w 80"/>
                <a:gd name="T7" fmla="*/ 12 h 91"/>
                <a:gd name="T8" fmla="*/ 10 w 80"/>
                <a:gd name="T9" fmla="*/ 3 h 91"/>
                <a:gd name="T10" fmla="*/ 10 w 80"/>
                <a:gd name="T11" fmla="*/ 2 h 91"/>
                <a:gd name="T12" fmla="*/ 10 w 80"/>
                <a:gd name="T13" fmla="*/ 3 h 91"/>
                <a:gd name="T14" fmla="*/ 10 w 80"/>
                <a:gd name="T15" fmla="*/ 3 h 91"/>
                <a:gd name="T16" fmla="*/ 10 w 80"/>
                <a:gd name="T17" fmla="*/ 2 h 91"/>
                <a:gd name="T18" fmla="*/ 5 w 80"/>
                <a:gd name="T19" fmla="*/ 1 h 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91"/>
                <a:gd name="T32" fmla="*/ 80 w 80"/>
                <a:gd name="T33" fmla="*/ 91 h 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91">
                  <a:moveTo>
                    <a:pt x="41" y="5"/>
                  </a:moveTo>
                  <a:lnTo>
                    <a:pt x="43" y="0"/>
                  </a:lnTo>
                  <a:lnTo>
                    <a:pt x="0" y="70"/>
                  </a:lnTo>
                  <a:lnTo>
                    <a:pt x="35" y="91"/>
                  </a:lnTo>
                  <a:lnTo>
                    <a:pt x="77" y="21"/>
                  </a:lnTo>
                  <a:lnTo>
                    <a:pt x="80" y="16"/>
                  </a:lnTo>
                  <a:lnTo>
                    <a:pt x="77" y="21"/>
                  </a:lnTo>
                  <a:lnTo>
                    <a:pt x="79" y="18"/>
                  </a:lnTo>
                  <a:lnTo>
                    <a:pt x="80" y="16"/>
                  </a:lnTo>
                  <a:lnTo>
                    <a:pt x="41"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1" name="Freeform 547"/>
            <p:cNvSpPr>
              <a:spLocks/>
            </p:cNvSpPr>
            <p:nvPr/>
          </p:nvSpPr>
          <p:spPr bwMode="auto">
            <a:xfrm>
              <a:off x="2657" y="3464"/>
              <a:ext cx="40" cy="68"/>
            </a:xfrm>
            <a:custGeom>
              <a:avLst/>
              <a:gdLst>
                <a:gd name="T0" fmla="*/ 5 w 79"/>
                <a:gd name="T1" fmla="*/ 0 h 135"/>
                <a:gd name="T2" fmla="*/ 5 w 79"/>
                <a:gd name="T3" fmla="*/ 0 h 135"/>
                <a:gd name="T4" fmla="*/ 0 w 79"/>
                <a:gd name="T5" fmla="*/ 16 h 135"/>
                <a:gd name="T6" fmla="*/ 5 w 79"/>
                <a:gd name="T7" fmla="*/ 17 h 135"/>
                <a:gd name="T8" fmla="*/ 10 w 79"/>
                <a:gd name="T9" fmla="*/ 2 h 135"/>
                <a:gd name="T10" fmla="*/ 10 w 79"/>
                <a:gd name="T11" fmla="*/ 2 h 135"/>
                <a:gd name="T12" fmla="*/ 5 w 79"/>
                <a:gd name="T13" fmla="*/ 0 h 135"/>
                <a:gd name="T14" fmla="*/ 0 60000 65536"/>
                <a:gd name="T15" fmla="*/ 0 60000 65536"/>
                <a:gd name="T16" fmla="*/ 0 60000 65536"/>
                <a:gd name="T17" fmla="*/ 0 60000 65536"/>
                <a:gd name="T18" fmla="*/ 0 60000 65536"/>
                <a:gd name="T19" fmla="*/ 0 60000 65536"/>
                <a:gd name="T20" fmla="*/ 0 60000 65536"/>
                <a:gd name="T21" fmla="*/ 0 w 79"/>
                <a:gd name="T22" fmla="*/ 0 h 135"/>
                <a:gd name="T23" fmla="*/ 79 w 79"/>
                <a:gd name="T24" fmla="*/ 135 h 1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135">
                  <a:moveTo>
                    <a:pt x="40" y="0"/>
                  </a:moveTo>
                  <a:lnTo>
                    <a:pt x="40" y="0"/>
                  </a:lnTo>
                  <a:lnTo>
                    <a:pt x="0" y="124"/>
                  </a:lnTo>
                  <a:lnTo>
                    <a:pt x="39" y="135"/>
                  </a:lnTo>
                  <a:lnTo>
                    <a:pt x="79" y="12"/>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2" name="Freeform 548"/>
            <p:cNvSpPr>
              <a:spLocks/>
            </p:cNvSpPr>
            <p:nvPr/>
          </p:nvSpPr>
          <p:spPr bwMode="auto">
            <a:xfrm>
              <a:off x="2677" y="3388"/>
              <a:ext cx="43" cy="82"/>
            </a:xfrm>
            <a:custGeom>
              <a:avLst/>
              <a:gdLst>
                <a:gd name="T0" fmla="*/ 6 w 85"/>
                <a:gd name="T1" fmla="*/ 1 h 164"/>
                <a:gd name="T2" fmla="*/ 6 w 85"/>
                <a:gd name="T3" fmla="*/ 0 h 164"/>
                <a:gd name="T4" fmla="*/ 0 w 85"/>
                <a:gd name="T5" fmla="*/ 19 h 164"/>
                <a:gd name="T6" fmla="*/ 5 w 85"/>
                <a:gd name="T7" fmla="*/ 21 h 164"/>
                <a:gd name="T8" fmla="*/ 11 w 85"/>
                <a:gd name="T9" fmla="*/ 2 h 164"/>
                <a:gd name="T10" fmla="*/ 11 w 85"/>
                <a:gd name="T11" fmla="*/ 2 h 164"/>
                <a:gd name="T12" fmla="*/ 6 w 85"/>
                <a:gd name="T13" fmla="*/ 1 h 164"/>
                <a:gd name="T14" fmla="*/ 0 60000 65536"/>
                <a:gd name="T15" fmla="*/ 0 60000 65536"/>
                <a:gd name="T16" fmla="*/ 0 60000 65536"/>
                <a:gd name="T17" fmla="*/ 0 60000 65536"/>
                <a:gd name="T18" fmla="*/ 0 60000 65536"/>
                <a:gd name="T19" fmla="*/ 0 60000 65536"/>
                <a:gd name="T20" fmla="*/ 0 60000 65536"/>
                <a:gd name="T21" fmla="*/ 0 w 85"/>
                <a:gd name="T22" fmla="*/ 0 h 164"/>
                <a:gd name="T23" fmla="*/ 85 w 85"/>
                <a:gd name="T24" fmla="*/ 164 h 1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164">
                  <a:moveTo>
                    <a:pt x="46" y="2"/>
                  </a:moveTo>
                  <a:lnTo>
                    <a:pt x="46" y="0"/>
                  </a:lnTo>
                  <a:lnTo>
                    <a:pt x="0" y="152"/>
                  </a:lnTo>
                  <a:lnTo>
                    <a:pt x="39" y="164"/>
                  </a:lnTo>
                  <a:lnTo>
                    <a:pt x="85" y="12"/>
                  </a:lnTo>
                  <a:lnTo>
                    <a:pt x="85" y="11"/>
                  </a:lnTo>
                  <a:lnTo>
                    <a:pt x="46"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3" name="Freeform 549"/>
            <p:cNvSpPr>
              <a:spLocks/>
            </p:cNvSpPr>
            <p:nvPr/>
          </p:nvSpPr>
          <p:spPr bwMode="auto">
            <a:xfrm>
              <a:off x="2700" y="3305"/>
              <a:ext cx="41" cy="88"/>
            </a:xfrm>
            <a:custGeom>
              <a:avLst/>
              <a:gdLst>
                <a:gd name="T0" fmla="*/ 6 w 81"/>
                <a:gd name="T1" fmla="*/ 0 h 177"/>
                <a:gd name="T2" fmla="*/ 6 w 81"/>
                <a:gd name="T3" fmla="*/ 0 h 177"/>
                <a:gd name="T4" fmla="*/ 0 w 81"/>
                <a:gd name="T5" fmla="*/ 21 h 177"/>
                <a:gd name="T6" fmla="*/ 5 w 81"/>
                <a:gd name="T7" fmla="*/ 22 h 177"/>
                <a:gd name="T8" fmla="*/ 11 w 81"/>
                <a:gd name="T9" fmla="*/ 1 h 177"/>
                <a:gd name="T10" fmla="*/ 11 w 81"/>
                <a:gd name="T11" fmla="*/ 1 h 177"/>
                <a:gd name="T12" fmla="*/ 6 w 81"/>
                <a:gd name="T13" fmla="*/ 0 h 177"/>
                <a:gd name="T14" fmla="*/ 0 60000 65536"/>
                <a:gd name="T15" fmla="*/ 0 60000 65536"/>
                <a:gd name="T16" fmla="*/ 0 60000 65536"/>
                <a:gd name="T17" fmla="*/ 0 60000 65536"/>
                <a:gd name="T18" fmla="*/ 0 60000 65536"/>
                <a:gd name="T19" fmla="*/ 0 60000 65536"/>
                <a:gd name="T20" fmla="*/ 0 60000 65536"/>
                <a:gd name="T21" fmla="*/ 0 w 81"/>
                <a:gd name="T22" fmla="*/ 0 h 177"/>
                <a:gd name="T23" fmla="*/ 81 w 81"/>
                <a:gd name="T24" fmla="*/ 177 h 1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77">
                  <a:moveTo>
                    <a:pt x="41" y="0"/>
                  </a:moveTo>
                  <a:lnTo>
                    <a:pt x="41" y="1"/>
                  </a:lnTo>
                  <a:lnTo>
                    <a:pt x="0" y="168"/>
                  </a:lnTo>
                  <a:lnTo>
                    <a:pt x="39" y="177"/>
                  </a:lnTo>
                  <a:lnTo>
                    <a:pt x="81" y="10"/>
                  </a:lnTo>
                  <a:lnTo>
                    <a:pt x="81" y="11"/>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4" name="Freeform 550"/>
            <p:cNvSpPr>
              <a:spLocks/>
            </p:cNvSpPr>
            <p:nvPr/>
          </p:nvSpPr>
          <p:spPr bwMode="auto">
            <a:xfrm>
              <a:off x="2721" y="3235"/>
              <a:ext cx="41" cy="76"/>
            </a:xfrm>
            <a:custGeom>
              <a:avLst/>
              <a:gdLst>
                <a:gd name="T0" fmla="*/ 6 w 82"/>
                <a:gd name="T1" fmla="*/ 0 h 152"/>
                <a:gd name="T2" fmla="*/ 5 w 82"/>
                <a:gd name="T3" fmla="*/ 1 h 152"/>
                <a:gd name="T4" fmla="*/ 0 w 82"/>
                <a:gd name="T5" fmla="*/ 18 h 152"/>
                <a:gd name="T6" fmla="*/ 5 w 82"/>
                <a:gd name="T7" fmla="*/ 19 h 152"/>
                <a:gd name="T8" fmla="*/ 11 w 82"/>
                <a:gd name="T9" fmla="*/ 2 h 152"/>
                <a:gd name="T10" fmla="*/ 10 w 82"/>
                <a:gd name="T11" fmla="*/ 3 h 152"/>
                <a:gd name="T12" fmla="*/ 6 w 82"/>
                <a:gd name="T13" fmla="*/ 0 h 152"/>
                <a:gd name="T14" fmla="*/ 6 w 82"/>
                <a:gd name="T15" fmla="*/ 1 h 152"/>
                <a:gd name="T16" fmla="*/ 5 w 82"/>
                <a:gd name="T17" fmla="*/ 1 h 152"/>
                <a:gd name="T18" fmla="*/ 6 w 82"/>
                <a:gd name="T19" fmla="*/ 0 h 1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2"/>
                <a:gd name="T31" fmla="*/ 0 h 152"/>
                <a:gd name="T32" fmla="*/ 82 w 82"/>
                <a:gd name="T33" fmla="*/ 152 h 1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2" h="152">
                  <a:moveTo>
                    <a:pt x="45" y="0"/>
                  </a:moveTo>
                  <a:lnTo>
                    <a:pt x="43" y="5"/>
                  </a:lnTo>
                  <a:lnTo>
                    <a:pt x="0" y="141"/>
                  </a:lnTo>
                  <a:lnTo>
                    <a:pt x="40" y="152"/>
                  </a:lnTo>
                  <a:lnTo>
                    <a:pt x="82" y="16"/>
                  </a:lnTo>
                  <a:lnTo>
                    <a:pt x="80" y="21"/>
                  </a:lnTo>
                  <a:lnTo>
                    <a:pt x="45" y="0"/>
                  </a:lnTo>
                  <a:lnTo>
                    <a:pt x="44" y="2"/>
                  </a:lnTo>
                  <a:lnTo>
                    <a:pt x="43" y="5"/>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5" name="Freeform 551"/>
            <p:cNvSpPr>
              <a:spLocks/>
            </p:cNvSpPr>
            <p:nvPr/>
          </p:nvSpPr>
          <p:spPr bwMode="auto">
            <a:xfrm>
              <a:off x="2744" y="3192"/>
              <a:ext cx="38" cy="53"/>
            </a:xfrm>
            <a:custGeom>
              <a:avLst/>
              <a:gdLst>
                <a:gd name="T0" fmla="*/ 8 w 78"/>
                <a:gd name="T1" fmla="*/ 1 h 106"/>
                <a:gd name="T2" fmla="*/ 5 w 78"/>
                <a:gd name="T3" fmla="*/ 2 h 106"/>
                <a:gd name="T4" fmla="*/ 0 w 78"/>
                <a:gd name="T5" fmla="*/ 11 h 106"/>
                <a:gd name="T6" fmla="*/ 4 w 78"/>
                <a:gd name="T7" fmla="*/ 14 h 106"/>
                <a:gd name="T8" fmla="*/ 9 w 78"/>
                <a:gd name="T9" fmla="*/ 5 h 106"/>
                <a:gd name="T10" fmla="*/ 6 w 78"/>
                <a:gd name="T11" fmla="*/ 6 h 106"/>
                <a:gd name="T12" fmla="*/ 8 w 78"/>
                <a:gd name="T13" fmla="*/ 1 h 106"/>
                <a:gd name="T14" fmla="*/ 6 w 78"/>
                <a:gd name="T15" fmla="*/ 0 h 106"/>
                <a:gd name="T16" fmla="*/ 5 w 78"/>
                <a:gd name="T17" fmla="*/ 2 h 106"/>
                <a:gd name="T18" fmla="*/ 8 w 78"/>
                <a:gd name="T19" fmla="*/ 1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06"/>
                <a:gd name="T32" fmla="*/ 78 w 78"/>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06">
                  <a:moveTo>
                    <a:pt x="68" y="7"/>
                  </a:moveTo>
                  <a:lnTo>
                    <a:pt x="43" y="15"/>
                  </a:lnTo>
                  <a:lnTo>
                    <a:pt x="0" y="85"/>
                  </a:lnTo>
                  <a:lnTo>
                    <a:pt x="35" y="106"/>
                  </a:lnTo>
                  <a:lnTo>
                    <a:pt x="78" y="36"/>
                  </a:lnTo>
                  <a:lnTo>
                    <a:pt x="52" y="44"/>
                  </a:lnTo>
                  <a:lnTo>
                    <a:pt x="68" y="7"/>
                  </a:lnTo>
                  <a:lnTo>
                    <a:pt x="52" y="0"/>
                  </a:lnTo>
                  <a:lnTo>
                    <a:pt x="43" y="15"/>
                  </a:lnTo>
                  <a:lnTo>
                    <a:pt x="68"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6" name="Freeform 552"/>
            <p:cNvSpPr>
              <a:spLocks/>
            </p:cNvSpPr>
            <p:nvPr/>
          </p:nvSpPr>
          <p:spPr bwMode="auto">
            <a:xfrm>
              <a:off x="2770" y="3195"/>
              <a:ext cx="34" cy="28"/>
            </a:xfrm>
            <a:custGeom>
              <a:avLst/>
              <a:gdLst>
                <a:gd name="T0" fmla="*/ 9 w 68"/>
                <a:gd name="T1" fmla="*/ 4 h 55"/>
                <a:gd name="T2" fmla="*/ 7 w 68"/>
                <a:gd name="T3" fmla="*/ 3 h 55"/>
                <a:gd name="T4" fmla="*/ 2 w 68"/>
                <a:gd name="T5" fmla="*/ 0 h 55"/>
                <a:gd name="T6" fmla="*/ 0 w 68"/>
                <a:gd name="T7" fmla="*/ 5 h 55"/>
                <a:gd name="T8" fmla="*/ 5 w 68"/>
                <a:gd name="T9" fmla="*/ 7 h 55"/>
                <a:gd name="T10" fmla="*/ 4 w 68"/>
                <a:gd name="T11" fmla="*/ 6 h 55"/>
                <a:gd name="T12" fmla="*/ 9 w 68"/>
                <a:gd name="T13" fmla="*/ 4 h 55"/>
                <a:gd name="T14" fmla="*/ 9 w 68"/>
                <a:gd name="T15" fmla="*/ 3 h 55"/>
                <a:gd name="T16" fmla="*/ 7 w 68"/>
                <a:gd name="T17" fmla="*/ 3 h 55"/>
                <a:gd name="T18" fmla="*/ 9 w 68"/>
                <a:gd name="T19" fmla="*/ 4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55"/>
                <a:gd name="T32" fmla="*/ 68 w 68"/>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55">
                  <a:moveTo>
                    <a:pt x="68" y="30"/>
                  </a:moveTo>
                  <a:lnTo>
                    <a:pt x="58" y="18"/>
                  </a:lnTo>
                  <a:lnTo>
                    <a:pt x="16" y="0"/>
                  </a:lnTo>
                  <a:lnTo>
                    <a:pt x="0" y="37"/>
                  </a:lnTo>
                  <a:lnTo>
                    <a:pt x="42" y="55"/>
                  </a:lnTo>
                  <a:lnTo>
                    <a:pt x="31" y="44"/>
                  </a:lnTo>
                  <a:lnTo>
                    <a:pt x="68" y="30"/>
                  </a:lnTo>
                  <a:lnTo>
                    <a:pt x="66" y="22"/>
                  </a:lnTo>
                  <a:lnTo>
                    <a:pt x="58" y="18"/>
                  </a:lnTo>
                  <a:lnTo>
                    <a:pt x="68" y="3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7" name="Freeform 553"/>
            <p:cNvSpPr>
              <a:spLocks/>
            </p:cNvSpPr>
            <p:nvPr/>
          </p:nvSpPr>
          <p:spPr bwMode="auto">
            <a:xfrm>
              <a:off x="2785" y="3210"/>
              <a:ext cx="40" cy="62"/>
            </a:xfrm>
            <a:custGeom>
              <a:avLst/>
              <a:gdLst>
                <a:gd name="T0" fmla="*/ 10 w 81"/>
                <a:gd name="T1" fmla="*/ 14 h 123"/>
                <a:gd name="T2" fmla="*/ 10 w 81"/>
                <a:gd name="T3" fmla="*/ 14 h 123"/>
                <a:gd name="T4" fmla="*/ 4 w 81"/>
                <a:gd name="T5" fmla="*/ 0 h 123"/>
                <a:gd name="T6" fmla="*/ 0 w 81"/>
                <a:gd name="T7" fmla="*/ 2 h 123"/>
                <a:gd name="T8" fmla="*/ 5 w 81"/>
                <a:gd name="T9" fmla="*/ 16 h 123"/>
                <a:gd name="T10" fmla="*/ 5 w 81"/>
                <a:gd name="T11" fmla="*/ 16 h 123"/>
                <a:gd name="T12" fmla="*/ 10 w 81"/>
                <a:gd name="T13" fmla="*/ 14 h 123"/>
                <a:gd name="T14" fmla="*/ 0 60000 65536"/>
                <a:gd name="T15" fmla="*/ 0 60000 65536"/>
                <a:gd name="T16" fmla="*/ 0 60000 65536"/>
                <a:gd name="T17" fmla="*/ 0 60000 65536"/>
                <a:gd name="T18" fmla="*/ 0 60000 65536"/>
                <a:gd name="T19" fmla="*/ 0 60000 65536"/>
                <a:gd name="T20" fmla="*/ 0 60000 65536"/>
                <a:gd name="T21" fmla="*/ 0 w 81"/>
                <a:gd name="T22" fmla="*/ 0 h 123"/>
                <a:gd name="T23" fmla="*/ 81 w 81"/>
                <a:gd name="T24" fmla="*/ 123 h 1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23">
                  <a:moveTo>
                    <a:pt x="81" y="111"/>
                  </a:moveTo>
                  <a:lnTo>
                    <a:pt x="80" y="109"/>
                  </a:lnTo>
                  <a:lnTo>
                    <a:pt x="37" y="0"/>
                  </a:lnTo>
                  <a:lnTo>
                    <a:pt x="0" y="14"/>
                  </a:lnTo>
                  <a:lnTo>
                    <a:pt x="43" y="123"/>
                  </a:lnTo>
                  <a:lnTo>
                    <a:pt x="42" y="121"/>
                  </a:lnTo>
                  <a:lnTo>
                    <a:pt x="81" y="1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8" name="Freeform 554"/>
            <p:cNvSpPr>
              <a:spLocks/>
            </p:cNvSpPr>
            <p:nvPr/>
          </p:nvSpPr>
          <p:spPr bwMode="auto">
            <a:xfrm>
              <a:off x="2806" y="3266"/>
              <a:ext cx="41" cy="92"/>
            </a:xfrm>
            <a:custGeom>
              <a:avLst/>
              <a:gdLst>
                <a:gd name="T0" fmla="*/ 11 w 82"/>
                <a:gd name="T1" fmla="*/ 22 h 183"/>
                <a:gd name="T2" fmla="*/ 11 w 82"/>
                <a:gd name="T3" fmla="*/ 22 h 183"/>
                <a:gd name="T4" fmla="*/ 5 w 82"/>
                <a:gd name="T5" fmla="*/ 0 h 183"/>
                <a:gd name="T6" fmla="*/ 0 w 82"/>
                <a:gd name="T7" fmla="*/ 2 h 183"/>
                <a:gd name="T8" fmla="*/ 5 w 82"/>
                <a:gd name="T9" fmla="*/ 23 h 183"/>
                <a:gd name="T10" fmla="*/ 5 w 82"/>
                <a:gd name="T11" fmla="*/ 23 h 183"/>
                <a:gd name="T12" fmla="*/ 11 w 82"/>
                <a:gd name="T13" fmla="*/ 22 h 183"/>
                <a:gd name="T14" fmla="*/ 0 60000 65536"/>
                <a:gd name="T15" fmla="*/ 0 60000 65536"/>
                <a:gd name="T16" fmla="*/ 0 60000 65536"/>
                <a:gd name="T17" fmla="*/ 0 60000 65536"/>
                <a:gd name="T18" fmla="*/ 0 60000 65536"/>
                <a:gd name="T19" fmla="*/ 0 60000 65536"/>
                <a:gd name="T20" fmla="*/ 0 60000 65536"/>
                <a:gd name="T21" fmla="*/ 0 w 82"/>
                <a:gd name="T22" fmla="*/ 0 h 183"/>
                <a:gd name="T23" fmla="*/ 82 w 82"/>
                <a:gd name="T24" fmla="*/ 183 h 1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183">
                  <a:moveTo>
                    <a:pt x="82" y="174"/>
                  </a:moveTo>
                  <a:lnTo>
                    <a:pt x="82" y="174"/>
                  </a:lnTo>
                  <a:lnTo>
                    <a:pt x="39" y="0"/>
                  </a:lnTo>
                  <a:lnTo>
                    <a:pt x="0" y="10"/>
                  </a:lnTo>
                  <a:lnTo>
                    <a:pt x="42" y="183"/>
                  </a:lnTo>
                  <a:lnTo>
                    <a:pt x="82" y="17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09" name="Freeform 555"/>
            <p:cNvSpPr>
              <a:spLocks/>
            </p:cNvSpPr>
            <p:nvPr/>
          </p:nvSpPr>
          <p:spPr bwMode="auto">
            <a:xfrm>
              <a:off x="2827" y="3353"/>
              <a:ext cx="41" cy="107"/>
            </a:xfrm>
            <a:custGeom>
              <a:avLst/>
              <a:gdLst>
                <a:gd name="T0" fmla="*/ 11 w 82"/>
                <a:gd name="T1" fmla="*/ 26 h 213"/>
                <a:gd name="T2" fmla="*/ 11 w 82"/>
                <a:gd name="T3" fmla="*/ 26 h 213"/>
                <a:gd name="T4" fmla="*/ 5 w 82"/>
                <a:gd name="T5" fmla="*/ 0 h 213"/>
                <a:gd name="T6" fmla="*/ 0 w 82"/>
                <a:gd name="T7" fmla="*/ 2 h 213"/>
                <a:gd name="T8" fmla="*/ 5 w 82"/>
                <a:gd name="T9" fmla="*/ 27 h 213"/>
                <a:gd name="T10" fmla="*/ 5 w 82"/>
                <a:gd name="T11" fmla="*/ 27 h 213"/>
                <a:gd name="T12" fmla="*/ 11 w 82"/>
                <a:gd name="T13" fmla="*/ 26 h 213"/>
                <a:gd name="T14" fmla="*/ 0 60000 65536"/>
                <a:gd name="T15" fmla="*/ 0 60000 65536"/>
                <a:gd name="T16" fmla="*/ 0 60000 65536"/>
                <a:gd name="T17" fmla="*/ 0 60000 65536"/>
                <a:gd name="T18" fmla="*/ 0 60000 65536"/>
                <a:gd name="T19" fmla="*/ 0 60000 65536"/>
                <a:gd name="T20" fmla="*/ 0 60000 65536"/>
                <a:gd name="T21" fmla="*/ 0 w 82"/>
                <a:gd name="T22" fmla="*/ 0 h 213"/>
                <a:gd name="T23" fmla="*/ 82 w 82"/>
                <a:gd name="T24" fmla="*/ 213 h 2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213">
                  <a:moveTo>
                    <a:pt x="82" y="204"/>
                  </a:moveTo>
                  <a:lnTo>
                    <a:pt x="82" y="204"/>
                  </a:lnTo>
                  <a:lnTo>
                    <a:pt x="40" y="0"/>
                  </a:lnTo>
                  <a:lnTo>
                    <a:pt x="0" y="9"/>
                  </a:lnTo>
                  <a:lnTo>
                    <a:pt x="43" y="213"/>
                  </a:lnTo>
                  <a:lnTo>
                    <a:pt x="82" y="20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0" name="Freeform 556"/>
            <p:cNvSpPr>
              <a:spLocks/>
            </p:cNvSpPr>
            <p:nvPr/>
          </p:nvSpPr>
          <p:spPr bwMode="auto">
            <a:xfrm>
              <a:off x="2849" y="3455"/>
              <a:ext cx="40" cy="102"/>
            </a:xfrm>
            <a:custGeom>
              <a:avLst/>
              <a:gdLst>
                <a:gd name="T0" fmla="*/ 10 w 81"/>
                <a:gd name="T1" fmla="*/ 24 h 204"/>
                <a:gd name="T2" fmla="*/ 10 w 81"/>
                <a:gd name="T3" fmla="*/ 25 h 204"/>
                <a:gd name="T4" fmla="*/ 4 w 81"/>
                <a:gd name="T5" fmla="*/ 0 h 204"/>
                <a:gd name="T6" fmla="*/ 0 w 81"/>
                <a:gd name="T7" fmla="*/ 2 h 204"/>
                <a:gd name="T8" fmla="*/ 5 w 81"/>
                <a:gd name="T9" fmla="*/ 26 h 204"/>
                <a:gd name="T10" fmla="*/ 5 w 81"/>
                <a:gd name="T11" fmla="*/ 26 h 204"/>
                <a:gd name="T12" fmla="*/ 10 w 81"/>
                <a:gd name="T13" fmla="*/ 24 h 204"/>
                <a:gd name="T14" fmla="*/ 0 60000 65536"/>
                <a:gd name="T15" fmla="*/ 0 60000 65536"/>
                <a:gd name="T16" fmla="*/ 0 60000 65536"/>
                <a:gd name="T17" fmla="*/ 0 60000 65536"/>
                <a:gd name="T18" fmla="*/ 0 60000 65536"/>
                <a:gd name="T19" fmla="*/ 0 60000 65536"/>
                <a:gd name="T20" fmla="*/ 0 60000 65536"/>
                <a:gd name="T21" fmla="*/ 0 w 81"/>
                <a:gd name="T22" fmla="*/ 0 h 204"/>
                <a:gd name="T23" fmla="*/ 81 w 81"/>
                <a:gd name="T24" fmla="*/ 204 h 2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204">
                  <a:moveTo>
                    <a:pt x="81" y="192"/>
                  </a:moveTo>
                  <a:lnTo>
                    <a:pt x="81" y="193"/>
                  </a:lnTo>
                  <a:lnTo>
                    <a:pt x="39" y="0"/>
                  </a:lnTo>
                  <a:lnTo>
                    <a:pt x="0" y="9"/>
                  </a:lnTo>
                  <a:lnTo>
                    <a:pt x="42" y="203"/>
                  </a:lnTo>
                  <a:lnTo>
                    <a:pt x="42" y="204"/>
                  </a:lnTo>
                  <a:lnTo>
                    <a:pt x="81" y="19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1" name="Freeform 557"/>
            <p:cNvSpPr>
              <a:spLocks/>
            </p:cNvSpPr>
            <p:nvPr/>
          </p:nvSpPr>
          <p:spPr bwMode="auto">
            <a:xfrm>
              <a:off x="2869" y="3551"/>
              <a:ext cx="41" cy="86"/>
            </a:xfrm>
            <a:custGeom>
              <a:avLst/>
              <a:gdLst>
                <a:gd name="T0" fmla="*/ 10 w 81"/>
                <a:gd name="T1" fmla="*/ 19 h 173"/>
                <a:gd name="T2" fmla="*/ 11 w 81"/>
                <a:gd name="T3" fmla="*/ 19 h 173"/>
                <a:gd name="T4" fmla="*/ 5 w 81"/>
                <a:gd name="T5" fmla="*/ 0 h 173"/>
                <a:gd name="T6" fmla="*/ 0 w 81"/>
                <a:gd name="T7" fmla="*/ 1 h 173"/>
                <a:gd name="T8" fmla="*/ 6 w 81"/>
                <a:gd name="T9" fmla="*/ 21 h 173"/>
                <a:gd name="T10" fmla="*/ 6 w 81"/>
                <a:gd name="T11" fmla="*/ 21 h 173"/>
                <a:gd name="T12" fmla="*/ 10 w 81"/>
                <a:gd name="T13" fmla="*/ 19 h 173"/>
                <a:gd name="T14" fmla="*/ 0 60000 65536"/>
                <a:gd name="T15" fmla="*/ 0 60000 65536"/>
                <a:gd name="T16" fmla="*/ 0 60000 65536"/>
                <a:gd name="T17" fmla="*/ 0 60000 65536"/>
                <a:gd name="T18" fmla="*/ 0 60000 65536"/>
                <a:gd name="T19" fmla="*/ 0 60000 65536"/>
                <a:gd name="T20" fmla="*/ 0 60000 65536"/>
                <a:gd name="T21" fmla="*/ 0 w 81"/>
                <a:gd name="T22" fmla="*/ 0 h 173"/>
                <a:gd name="T23" fmla="*/ 81 w 81"/>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73">
                  <a:moveTo>
                    <a:pt x="80" y="157"/>
                  </a:moveTo>
                  <a:lnTo>
                    <a:pt x="81" y="159"/>
                  </a:lnTo>
                  <a:lnTo>
                    <a:pt x="39" y="0"/>
                  </a:lnTo>
                  <a:lnTo>
                    <a:pt x="0" y="12"/>
                  </a:lnTo>
                  <a:lnTo>
                    <a:pt x="42" y="171"/>
                  </a:lnTo>
                  <a:lnTo>
                    <a:pt x="43" y="173"/>
                  </a:lnTo>
                  <a:lnTo>
                    <a:pt x="80" y="15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2" name="Freeform 558"/>
            <p:cNvSpPr>
              <a:spLocks/>
            </p:cNvSpPr>
            <p:nvPr/>
          </p:nvSpPr>
          <p:spPr bwMode="auto">
            <a:xfrm>
              <a:off x="2891" y="3629"/>
              <a:ext cx="40" cy="61"/>
            </a:xfrm>
            <a:custGeom>
              <a:avLst/>
              <a:gdLst>
                <a:gd name="T0" fmla="*/ 10 w 80"/>
                <a:gd name="T1" fmla="*/ 13 h 122"/>
                <a:gd name="T2" fmla="*/ 10 w 80"/>
                <a:gd name="T3" fmla="*/ 13 h 122"/>
                <a:gd name="T4" fmla="*/ 5 w 80"/>
                <a:gd name="T5" fmla="*/ 0 h 122"/>
                <a:gd name="T6" fmla="*/ 0 w 80"/>
                <a:gd name="T7" fmla="*/ 2 h 122"/>
                <a:gd name="T8" fmla="*/ 5 w 80"/>
                <a:gd name="T9" fmla="*/ 15 h 122"/>
                <a:gd name="T10" fmla="*/ 6 w 80"/>
                <a:gd name="T11" fmla="*/ 16 h 122"/>
                <a:gd name="T12" fmla="*/ 5 w 80"/>
                <a:gd name="T13" fmla="*/ 15 h 122"/>
                <a:gd name="T14" fmla="*/ 6 w 80"/>
                <a:gd name="T15" fmla="*/ 15 h 122"/>
                <a:gd name="T16" fmla="*/ 6 w 80"/>
                <a:gd name="T17" fmla="*/ 16 h 122"/>
                <a:gd name="T18" fmla="*/ 10 w 80"/>
                <a:gd name="T19" fmla="*/ 13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122"/>
                <a:gd name="T32" fmla="*/ 80 w 80"/>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122">
                  <a:moveTo>
                    <a:pt x="78" y="99"/>
                  </a:moveTo>
                  <a:lnTo>
                    <a:pt x="80" y="102"/>
                  </a:lnTo>
                  <a:lnTo>
                    <a:pt x="37" y="0"/>
                  </a:lnTo>
                  <a:lnTo>
                    <a:pt x="0" y="16"/>
                  </a:lnTo>
                  <a:lnTo>
                    <a:pt x="43" y="118"/>
                  </a:lnTo>
                  <a:lnTo>
                    <a:pt x="45" y="122"/>
                  </a:lnTo>
                  <a:lnTo>
                    <a:pt x="43" y="118"/>
                  </a:lnTo>
                  <a:lnTo>
                    <a:pt x="44" y="120"/>
                  </a:lnTo>
                  <a:lnTo>
                    <a:pt x="45" y="122"/>
                  </a:lnTo>
                  <a:lnTo>
                    <a:pt x="78" y="9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3" name="Freeform 559"/>
            <p:cNvSpPr>
              <a:spLocks/>
            </p:cNvSpPr>
            <p:nvPr/>
          </p:nvSpPr>
          <p:spPr bwMode="auto">
            <a:xfrm>
              <a:off x="2914" y="3679"/>
              <a:ext cx="36" cy="44"/>
            </a:xfrm>
            <a:custGeom>
              <a:avLst/>
              <a:gdLst>
                <a:gd name="T0" fmla="*/ 8 w 73"/>
                <a:gd name="T1" fmla="*/ 7 h 88"/>
                <a:gd name="T2" fmla="*/ 9 w 73"/>
                <a:gd name="T3" fmla="*/ 7 h 88"/>
                <a:gd name="T4" fmla="*/ 4 w 73"/>
                <a:gd name="T5" fmla="*/ 0 h 88"/>
                <a:gd name="T6" fmla="*/ 0 w 73"/>
                <a:gd name="T7" fmla="*/ 3 h 88"/>
                <a:gd name="T8" fmla="*/ 5 w 73"/>
                <a:gd name="T9" fmla="*/ 11 h 88"/>
                <a:gd name="T10" fmla="*/ 6 w 73"/>
                <a:gd name="T11" fmla="*/ 11 h 88"/>
                <a:gd name="T12" fmla="*/ 5 w 73"/>
                <a:gd name="T13" fmla="*/ 11 h 88"/>
                <a:gd name="T14" fmla="*/ 5 w 73"/>
                <a:gd name="T15" fmla="*/ 11 h 88"/>
                <a:gd name="T16" fmla="*/ 6 w 73"/>
                <a:gd name="T17" fmla="*/ 11 h 88"/>
                <a:gd name="T18" fmla="*/ 8 w 73"/>
                <a:gd name="T19" fmla="*/ 7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88"/>
                <a:gd name="T32" fmla="*/ 73 w 73"/>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88">
                  <a:moveTo>
                    <a:pt x="65" y="52"/>
                  </a:moveTo>
                  <a:lnTo>
                    <a:pt x="73" y="59"/>
                  </a:lnTo>
                  <a:lnTo>
                    <a:pt x="33" y="0"/>
                  </a:lnTo>
                  <a:lnTo>
                    <a:pt x="0" y="23"/>
                  </a:lnTo>
                  <a:lnTo>
                    <a:pt x="41" y="82"/>
                  </a:lnTo>
                  <a:lnTo>
                    <a:pt x="49" y="88"/>
                  </a:lnTo>
                  <a:lnTo>
                    <a:pt x="41" y="82"/>
                  </a:lnTo>
                  <a:lnTo>
                    <a:pt x="43" y="86"/>
                  </a:lnTo>
                  <a:lnTo>
                    <a:pt x="49" y="88"/>
                  </a:lnTo>
                  <a:lnTo>
                    <a:pt x="65" y="5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4" name="Freeform 560"/>
            <p:cNvSpPr>
              <a:spLocks/>
            </p:cNvSpPr>
            <p:nvPr/>
          </p:nvSpPr>
          <p:spPr bwMode="auto">
            <a:xfrm>
              <a:off x="2938" y="3705"/>
              <a:ext cx="31" cy="29"/>
            </a:xfrm>
            <a:custGeom>
              <a:avLst/>
              <a:gdLst>
                <a:gd name="T0" fmla="*/ 7 w 62"/>
                <a:gd name="T1" fmla="*/ 3 h 58"/>
                <a:gd name="T2" fmla="*/ 8 w 62"/>
                <a:gd name="T3" fmla="*/ 3 h 58"/>
                <a:gd name="T4" fmla="*/ 2 w 62"/>
                <a:gd name="T5" fmla="*/ 0 h 58"/>
                <a:gd name="T6" fmla="*/ 0 w 62"/>
                <a:gd name="T7" fmla="*/ 5 h 58"/>
                <a:gd name="T8" fmla="*/ 6 w 62"/>
                <a:gd name="T9" fmla="*/ 7 h 58"/>
                <a:gd name="T10" fmla="*/ 7 w 62"/>
                <a:gd name="T11" fmla="*/ 8 h 58"/>
                <a:gd name="T12" fmla="*/ 6 w 62"/>
                <a:gd name="T13" fmla="*/ 7 h 58"/>
                <a:gd name="T14" fmla="*/ 7 w 62"/>
                <a:gd name="T15" fmla="*/ 8 h 58"/>
                <a:gd name="T16" fmla="*/ 7 w 62"/>
                <a:gd name="T17" fmla="*/ 8 h 58"/>
                <a:gd name="T18" fmla="*/ 7 w 62"/>
                <a:gd name="T19" fmla="*/ 3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58"/>
                <a:gd name="T32" fmla="*/ 62 w 62"/>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58">
                  <a:moveTo>
                    <a:pt x="53" y="18"/>
                  </a:moveTo>
                  <a:lnTo>
                    <a:pt x="62" y="19"/>
                  </a:lnTo>
                  <a:lnTo>
                    <a:pt x="16" y="0"/>
                  </a:lnTo>
                  <a:lnTo>
                    <a:pt x="0" y="36"/>
                  </a:lnTo>
                  <a:lnTo>
                    <a:pt x="46" y="56"/>
                  </a:lnTo>
                  <a:lnTo>
                    <a:pt x="55" y="57"/>
                  </a:lnTo>
                  <a:lnTo>
                    <a:pt x="46" y="56"/>
                  </a:lnTo>
                  <a:lnTo>
                    <a:pt x="50" y="58"/>
                  </a:lnTo>
                  <a:lnTo>
                    <a:pt x="55" y="57"/>
                  </a:lnTo>
                  <a:lnTo>
                    <a:pt x="53" y="1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5" name="Freeform 561"/>
            <p:cNvSpPr>
              <a:spLocks/>
            </p:cNvSpPr>
            <p:nvPr/>
          </p:nvSpPr>
          <p:spPr bwMode="auto">
            <a:xfrm>
              <a:off x="2964" y="3713"/>
              <a:ext cx="26" cy="21"/>
            </a:xfrm>
            <a:custGeom>
              <a:avLst/>
              <a:gdLst>
                <a:gd name="T0" fmla="*/ 5 w 50"/>
                <a:gd name="T1" fmla="*/ 1 h 41"/>
                <a:gd name="T2" fmla="*/ 6 w 50"/>
                <a:gd name="T3" fmla="*/ 0 h 41"/>
                <a:gd name="T4" fmla="*/ 0 w 50"/>
                <a:gd name="T5" fmla="*/ 1 h 41"/>
                <a:gd name="T6" fmla="*/ 1 w 50"/>
                <a:gd name="T7" fmla="*/ 6 h 41"/>
                <a:gd name="T8" fmla="*/ 6 w 50"/>
                <a:gd name="T9" fmla="*/ 5 h 41"/>
                <a:gd name="T10" fmla="*/ 7 w 50"/>
                <a:gd name="T11" fmla="*/ 5 h 41"/>
                <a:gd name="T12" fmla="*/ 6 w 50"/>
                <a:gd name="T13" fmla="*/ 5 h 41"/>
                <a:gd name="T14" fmla="*/ 6 w 50"/>
                <a:gd name="T15" fmla="*/ 5 h 41"/>
                <a:gd name="T16" fmla="*/ 7 w 50"/>
                <a:gd name="T17" fmla="*/ 5 h 41"/>
                <a:gd name="T18" fmla="*/ 5 w 50"/>
                <a:gd name="T19" fmla="*/ 1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1"/>
                <a:gd name="T32" fmla="*/ 50 w 50"/>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1">
                  <a:moveTo>
                    <a:pt x="32" y="2"/>
                  </a:moveTo>
                  <a:lnTo>
                    <a:pt x="40" y="0"/>
                  </a:lnTo>
                  <a:lnTo>
                    <a:pt x="0" y="2"/>
                  </a:lnTo>
                  <a:lnTo>
                    <a:pt x="2" y="41"/>
                  </a:lnTo>
                  <a:lnTo>
                    <a:pt x="42" y="39"/>
                  </a:lnTo>
                  <a:lnTo>
                    <a:pt x="50" y="37"/>
                  </a:lnTo>
                  <a:lnTo>
                    <a:pt x="42" y="39"/>
                  </a:lnTo>
                  <a:lnTo>
                    <a:pt x="47" y="39"/>
                  </a:lnTo>
                  <a:lnTo>
                    <a:pt x="50" y="37"/>
                  </a:lnTo>
                  <a:lnTo>
                    <a:pt x="32"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6" name="Freeform 562"/>
            <p:cNvSpPr>
              <a:spLocks/>
            </p:cNvSpPr>
            <p:nvPr/>
          </p:nvSpPr>
          <p:spPr bwMode="auto">
            <a:xfrm>
              <a:off x="2980" y="3703"/>
              <a:ext cx="32" cy="28"/>
            </a:xfrm>
            <a:custGeom>
              <a:avLst/>
              <a:gdLst>
                <a:gd name="T0" fmla="*/ 6 w 62"/>
                <a:gd name="T1" fmla="*/ 0 h 58"/>
                <a:gd name="T2" fmla="*/ 6 w 62"/>
                <a:gd name="T3" fmla="*/ 0 h 58"/>
                <a:gd name="T4" fmla="*/ 0 w 62"/>
                <a:gd name="T5" fmla="*/ 2 h 58"/>
                <a:gd name="T6" fmla="*/ 3 w 62"/>
                <a:gd name="T7" fmla="*/ 7 h 58"/>
                <a:gd name="T8" fmla="*/ 9 w 62"/>
                <a:gd name="T9" fmla="*/ 4 h 58"/>
                <a:gd name="T10" fmla="*/ 9 w 62"/>
                <a:gd name="T11" fmla="*/ 4 h 58"/>
                <a:gd name="T12" fmla="*/ 6 w 62"/>
                <a:gd name="T13" fmla="*/ 0 h 58"/>
                <a:gd name="T14" fmla="*/ 0 60000 65536"/>
                <a:gd name="T15" fmla="*/ 0 60000 65536"/>
                <a:gd name="T16" fmla="*/ 0 60000 65536"/>
                <a:gd name="T17" fmla="*/ 0 60000 65536"/>
                <a:gd name="T18" fmla="*/ 0 60000 65536"/>
                <a:gd name="T19" fmla="*/ 0 60000 65536"/>
                <a:gd name="T20" fmla="*/ 0 60000 65536"/>
                <a:gd name="T21" fmla="*/ 0 w 62"/>
                <a:gd name="T22" fmla="*/ 0 h 58"/>
                <a:gd name="T23" fmla="*/ 62 w 62"/>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8">
                  <a:moveTo>
                    <a:pt x="44" y="0"/>
                  </a:moveTo>
                  <a:lnTo>
                    <a:pt x="44" y="0"/>
                  </a:lnTo>
                  <a:lnTo>
                    <a:pt x="0" y="23"/>
                  </a:lnTo>
                  <a:lnTo>
                    <a:pt x="18" y="58"/>
                  </a:lnTo>
                  <a:lnTo>
                    <a:pt x="62" y="35"/>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7" name="Freeform 563"/>
            <p:cNvSpPr>
              <a:spLocks/>
            </p:cNvSpPr>
            <p:nvPr/>
          </p:nvSpPr>
          <p:spPr bwMode="auto">
            <a:xfrm>
              <a:off x="3002" y="3692"/>
              <a:ext cx="30" cy="28"/>
            </a:xfrm>
            <a:custGeom>
              <a:avLst/>
              <a:gdLst>
                <a:gd name="T0" fmla="*/ 5 w 59"/>
                <a:gd name="T1" fmla="*/ 0 h 57"/>
                <a:gd name="T2" fmla="*/ 5 w 59"/>
                <a:gd name="T3" fmla="*/ 0 h 57"/>
                <a:gd name="T4" fmla="*/ 0 w 59"/>
                <a:gd name="T5" fmla="*/ 2 h 57"/>
                <a:gd name="T6" fmla="*/ 3 w 59"/>
                <a:gd name="T7" fmla="*/ 7 h 57"/>
                <a:gd name="T8" fmla="*/ 8 w 59"/>
                <a:gd name="T9" fmla="*/ 4 h 57"/>
                <a:gd name="T10" fmla="*/ 8 w 59"/>
                <a:gd name="T11" fmla="*/ 4 h 57"/>
                <a:gd name="T12" fmla="*/ 5 w 59"/>
                <a:gd name="T13" fmla="*/ 0 h 57"/>
                <a:gd name="T14" fmla="*/ 0 60000 65536"/>
                <a:gd name="T15" fmla="*/ 0 60000 65536"/>
                <a:gd name="T16" fmla="*/ 0 60000 65536"/>
                <a:gd name="T17" fmla="*/ 0 60000 65536"/>
                <a:gd name="T18" fmla="*/ 0 60000 65536"/>
                <a:gd name="T19" fmla="*/ 0 60000 65536"/>
                <a:gd name="T20" fmla="*/ 0 60000 65536"/>
                <a:gd name="T21" fmla="*/ 0 w 59"/>
                <a:gd name="T22" fmla="*/ 0 h 57"/>
                <a:gd name="T23" fmla="*/ 59 w 59"/>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7">
                  <a:moveTo>
                    <a:pt x="40" y="0"/>
                  </a:moveTo>
                  <a:lnTo>
                    <a:pt x="40" y="0"/>
                  </a:lnTo>
                  <a:lnTo>
                    <a:pt x="0" y="22"/>
                  </a:lnTo>
                  <a:lnTo>
                    <a:pt x="18" y="57"/>
                  </a:lnTo>
                  <a:lnTo>
                    <a:pt x="59" y="35"/>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8" name="Freeform 564"/>
            <p:cNvSpPr>
              <a:spLocks/>
            </p:cNvSpPr>
            <p:nvPr/>
          </p:nvSpPr>
          <p:spPr bwMode="auto">
            <a:xfrm>
              <a:off x="3023" y="3679"/>
              <a:ext cx="32" cy="30"/>
            </a:xfrm>
            <a:custGeom>
              <a:avLst/>
              <a:gdLst>
                <a:gd name="T0" fmla="*/ 5 w 65"/>
                <a:gd name="T1" fmla="*/ 0 h 59"/>
                <a:gd name="T2" fmla="*/ 5 w 65"/>
                <a:gd name="T3" fmla="*/ 0 h 59"/>
                <a:gd name="T4" fmla="*/ 0 w 65"/>
                <a:gd name="T5" fmla="*/ 3 h 59"/>
                <a:gd name="T6" fmla="*/ 2 w 65"/>
                <a:gd name="T7" fmla="*/ 8 h 59"/>
                <a:gd name="T8" fmla="*/ 7 w 65"/>
                <a:gd name="T9" fmla="*/ 5 h 59"/>
                <a:gd name="T10" fmla="*/ 8 w 65"/>
                <a:gd name="T11" fmla="*/ 5 h 59"/>
                <a:gd name="T12" fmla="*/ 5 w 65"/>
                <a:gd name="T13" fmla="*/ 0 h 59"/>
                <a:gd name="T14" fmla="*/ 0 60000 65536"/>
                <a:gd name="T15" fmla="*/ 0 60000 65536"/>
                <a:gd name="T16" fmla="*/ 0 60000 65536"/>
                <a:gd name="T17" fmla="*/ 0 60000 65536"/>
                <a:gd name="T18" fmla="*/ 0 60000 65536"/>
                <a:gd name="T19" fmla="*/ 0 60000 65536"/>
                <a:gd name="T20" fmla="*/ 0 60000 65536"/>
                <a:gd name="T21" fmla="*/ 0 w 65"/>
                <a:gd name="T22" fmla="*/ 0 h 59"/>
                <a:gd name="T23" fmla="*/ 65 w 65"/>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59">
                  <a:moveTo>
                    <a:pt x="44" y="0"/>
                  </a:moveTo>
                  <a:lnTo>
                    <a:pt x="45" y="0"/>
                  </a:lnTo>
                  <a:lnTo>
                    <a:pt x="0" y="24"/>
                  </a:lnTo>
                  <a:lnTo>
                    <a:pt x="19" y="59"/>
                  </a:lnTo>
                  <a:lnTo>
                    <a:pt x="63" y="35"/>
                  </a:lnTo>
                  <a:lnTo>
                    <a:pt x="65" y="35"/>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19" name="Freeform 565"/>
            <p:cNvSpPr>
              <a:spLocks/>
            </p:cNvSpPr>
            <p:nvPr/>
          </p:nvSpPr>
          <p:spPr bwMode="auto">
            <a:xfrm>
              <a:off x="3044" y="3667"/>
              <a:ext cx="32" cy="30"/>
            </a:xfrm>
            <a:custGeom>
              <a:avLst/>
              <a:gdLst>
                <a:gd name="T0" fmla="*/ 6 w 62"/>
                <a:gd name="T1" fmla="*/ 0 h 60"/>
                <a:gd name="T2" fmla="*/ 6 w 62"/>
                <a:gd name="T3" fmla="*/ 1 h 60"/>
                <a:gd name="T4" fmla="*/ 0 w 62"/>
                <a:gd name="T5" fmla="*/ 4 h 60"/>
                <a:gd name="T6" fmla="*/ 3 w 62"/>
                <a:gd name="T7" fmla="*/ 8 h 60"/>
                <a:gd name="T8" fmla="*/ 9 w 62"/>
                <a:gd name="T9" fmla="*/ 5 h 60"/>
                <a:gd name="T10" fmla="*/ 8 w 62"/>
                <a:gd name="T11" fmla="*/ 5 h 60"/>
                <a:gd name="T12" fmla="*/ 6 w 62"/>
                <a:gd name="T13" fmla="*/ 0 h 60"/>
                <a:gd name="T14" fmla="*/ 0 60000 65536"/>
                <a:gd name="T15" fmla="*/ 0 60000 65536"/>
                <a:gd name="T16" fmla="*/ 0 60000 65536"/>
                <a:gd name="T17" fmla="*/ 0 60000 65536"/>
                <a:gd name="T18" fmla="*/ 0 60000 65536"/>
                <a:gd name="T19" fmla="*/ 0 60000 65536"/>
                <a:gd name="T20" fmla="*/ 0 60000 65536"/>
                <a:gd name="T21" fmla="*/ 0 w 62"/>
                <a:gd name="T22" fmla="*/ 0 h 60"/>
                <a:gd name="T23" fmla="*/ 62 w 6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60">
                  <a:moveTo>
                    <a:pt x="44" y="0"/>
                  </a:moveTo>
                  <a:lnTo>
                    <a:pt x="41" y="1"/>
                  </a:lnTo>
                  <a:lnTo>
                    <a:pt x="0" y="25"/>
                  </a:lnTo>
                  <a:lnTo>
                    <a:pt x="21" y="60"/>
                  </a:lnTo>
                  <a:lnTo>
                    <a:pt x="62" y="35"/>
                  </a:lnTo>
                  <a:lnTo>
                    <a:pt x="60" y="36"/>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0" name="Freeform 566"/>
            <p:cNvSpPr>
              <a:spLocks/>
            </p:cNvSpPr>
            <p:nvPr/>
          </p:nvSpPr>
          <p:spPr bwMode="auto">
            <a:xfrm>
              <a:off x="3066" y="3658"/>
              <a:ext cx="31" cy="27"/>
            </a:xfrm>
            <a:custGeom>
              <a:avLst/>
              <a:gdLst>
                <a:gd name="T0" fmla="*/ 5 w 61"/>
                <a:gd name="T1" fmla="*/ 0 h 55"/>
                <a:gd name="T2" fmla="*/ 6 w 61"/>
                <a:gd name="T3" fmla="*/ 0 h 55"/>
                <a:gd name="T4" fmla="*/ 0 w 61"/>
                <a:gd name="T5" fmla="*/ 2 h 55"/>
                <a:gd name="T6" fmla="*/ 2 w 61"/>
                <a:gd name="T7" fmla="*/ 6 h 55"/>
                <a:gd name="T8" fmla="*/ 8 w 61"/>
                <a:gd name="T9" fmla="*/ 4 h 55"/>
                <a:gd name="T10" fmla="*/ 8 w 61"/>
                <a:gd name="T11" fmla="*/ 4 h 55"/>
                <a:gd name="T12" fmla="*/ 5 w 61"/>
                <a:gd name="T13" fmla="*/ 0 h 55"/>
                <a:gd name="T14" fmla="*/ 0 60000 65536"/>
                <a:gd name="T15" fmla="*/ 0 60000 65536"/>
                <a:gd name="T16" fmla="*/ 0 60000 65536"/>
                <a:gd name="T17" fmla="*/ 0 60000 65536"/>
                <a:gd name="T18" fmla="*/ 0 60000 65536"/>
                <a:gd name="T19" fmla="*/ 0 60000 65536"/>
                <a:gd name="T20" fmla="*/ 0 60000 65536"/>
                <a:gd name="T21" fmla="*/ 0 w 61"/>
                <a:gd name="T22" fmla="*/ 0 h 55"/>
                <a:gd name="T23" fmla="*/ 61 w 61"/>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5">
                  <a:moveTo>
                    <a:pt x="40" y="1"/>
                  </a:moveTo>
                  <a:lnTo>
                    <a:pt x="42" y="0"/>
                  </a:lnTo>
                  <a:lnTo>
                    <a:pt x="0" y="19"/>
                  </a:lnTo>
                  <a:lnTo>
                    <a:pt x="16" y="55"/>
                  </a:lnTo>
                  <a:lnTo>
                    <a:pt x="58" y="37"/>
                  </a:lnTo>
                  <a:lnTo>
                    <a:pt x="61" y="36"/>
                  </a:lnTo>
                  <a:lnTo>
                    <a:pt x="40"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1" name="Freeform 567"/>
            <p:cNvSpPr>
              <a:spLocks/>
            </p:cNvSpPr>
            <p:nvPr/>
          </p:nvSpPr>
          <p:spPr bwMode="auto">
            <a:xfrm>
              <a:off x="3086" y="3646"/>
              <a:ext cx="31" cy="29"/>
            </a:xfrm>
            <a:custGeom>
              <a:avLst/>
              <a:gdLst>
                <a:gd name="T0" fmla="*/ 6 w 61"/>
                <a:gd name="T1" fmla="*/ 0 h 60"/>
                <a:gd name="T2" fmla="*/ 5 w 61"/>
                <a:gd name="T3" fmla="*/ 0 h 60"/>
                <a:gd name="T4" fmla="*/ 0 w 61"/>
                <a:gd name="T5" fmla="*/ 3 h 60"/>
                <a:gd name="T6" fmla="*/ 3 w 61"/>
                <a:gd name="T7" fmla="*/ 7 h 60"/>
                <a:gd name="T8" fmla="*/ 8 w 61"/>
                <a:gd name="T9" fmla="*/ 4 h 60"/>
                <a:gd name="T10" fmla="*/ 7 w 61"/>
                <a:gd name="T11" fmla="*/ 4 h 60"/>
                <a:gd name="T12" fmla="*/ 6 w 61"/>
                <a:gd name="T13" fmla="*/ 0 h 60"/>
                <a:gd name="T14" fmla="*/ 6 w 61"/>
                <a:gd name="T15" fmla="*/ 0 h 60"/>
                <a:gd name="T16" fmla="*/ 5 w 61"/>
                <a:gd name="T17" fmla="*/ 0 h 60"/>
                <a:gd name="T18" fmla="*/ 6 w 61"/>
                <a:gd name="T19" fmla="*/ 0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0"/>
                <a:gd name="T32" fmla="*/ 61 w 61"/>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0">
                  <a:moveTo>
                    <a:pt x="45" y="0"/>
                  </a:moveTo>
                  <a:lnTo>
                    <a:pt x="40" y="2"/>
                  </a:lnTo>
                  <a:lnTo>
                    <a:pt x="0" y="25"/>
                  </a:lnTo>
                  <a:lnTo>
                    <a:pt x="21" y="60"/>
                  </a:lnTo>
                  <a:lnTo>
                    <a:pt x="61" y="37"/>
                  </a:lnTo>
                  <a:lnTo>
                    <a:pt x="56" y="39"/>
                  </a:lnTo>
                  <a:lnTo>
                    <a:pt x="45" y="0"/>
                  </a:lnTo>
                  <a:lnTo>
                    <a:pt x="43" y="1"/>
                  </a:lnTo>
                  <a:lnTo>
                    <a:pt x="40" y="2"/>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2" name="Freeform 568"/>
            <p:cNvSpPr>
              <a:spLocks/>
            </p:cNvSpPr>
            <p:nvPr/>
          </p:nvSpPr>
          <p:spPr bwMode="auto">
            <a:xfrm>
              <a:off x="3109" y="3639"/>
              <a:ext cx="29" cy="26"/>
            </a:xfrm>
            <a:custGeom>
              <a:avLst/>
              <a:gdLst>
                <a:gd name="T0" fmla="*/ 6 w 58"/>
                <a:gd name="T1" fmla="*/ 0 h 53"/>
                <a:gd name="T2" fmla="*/ 6 w 58"/>
                <a:gd name="T3" fmla="*/ 0 h 53"/>
                <a:gd name="T4" fmla="*/ 0 w 58"/>
                <a:gd name="T5" fmla="*/ 1 h 53"/>
                <a:gd name="T6" fmla="*/ 2 w 58"/>
                <a:gd name="T7" fmla="*/ 6 h 53"/>
                <a:gd name="T8" fmla="*/ 8 w 58"/>
                <a:gd name="T9" fmla="*/ 4 h 53"/>
                <a:gd name="T10" fmla="*/ 7 w 58"/>
                <a:gd name="T11" fmla="*/ 4 h 53"/>
                <a:gd name="T12" fmla="*/ 6 w 58"/>
                <a:gd name="T13" fmla="*/ 0 h 53"/>
                <a:gd name="T14" fmla="*/ 0 60000 65536"/>
                <a:gd name="T15" fmla="*/ 0 60000 65536"/>
                <a:gd name="T16" fmla="*/ 0 60000 65536"/>
                <a:gd name="T17" fmla="*/ 0 60000 65536"/>
                <a:gd name="T18" fmla="*/ 0 60000 65536"/>
                <a:gd name="T19" fmla="*/ 0 60000 65536"/>
                <a:gd name="T20" fmla="*/ 0 60000 65536"/>
                <a:gd name="T21" fmla="*/ 0 w 58"/>
                <a:gd name="T22" fmla="*/ 0 h 53"/>
                <a:gd name="T23" fmla="*/ 58 w 58"/>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3">
                  <a:moveTo>
                    <a:pt x="48" y="0"/>
                  </a:moveTo>
                  <a:lnTo>
                    <a:pt x="46" y="0"/>
                  </a:lnTo>
                  <a:lnTo>
                    <a:pt x="0" y="14"/>
                  </a:lnTo>
                  <a:lnTo>
                    <a:pt x="11" y="53"/>
                  </a:lnTo>
                  <a:lnTo>
                    <a:pt x="58" y="39"/>
                  </a:lnTo>
                  <a:lnTo>
                    <a:pt x="55" y="39"/>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3" name="Freeform 569"/>
            <p:cNvSpPr>
              <a:spLocks/>
            </p:cNvSpPr>
            <p:nvPr/>
          </p:nvSpPr>
          <p:spPr bwMode="auto">
            <a:xfrm>
              <a:off x="3133" y="3635"/>
              <a:ext cx="24" cy="23"/>
            </a:xfrm>
            <a:custGeom>
              <a:avLst/>
              <a:gdLst>
                <a:gd name="T0" fmla="*/ 6 w 48"/>
                <a:gd name="T1" fmla="*/ 0 h 46"/>
                <a:gd name="T2" fmla="*/ 6 w 48"/>
                <a:gd name="T3" fmla="*/ 0 h 46"/>
                <a:gd name="T4" fmla="*/ 0 w 48"/>
                <a:gd name="T5" fmla="*/ 1 h 46"/>
                <a:gd name="T6" fmla="*/ 1 w 48"/>
                <a:gd name="T7" fmla="*/ 6 h 46"/>
                <a:gd name="T8" fmla="*/ 6 w 48"/>
                <a:gd name="T9" fmla="*/ 5 h 46"/>
                <a:gd name="T10" fmla="*/ 6 w 48"/>
                <a:gd name="T11" fmla="*/ 5 h 46"/>
                <a:gd name="T12" fmla="*/ 6 w 48"/>
                <a:gd name="T13" fmla="*/ 0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4" y="0"/>
                  </a:moveTo>
                  <a:lnTo>
                    <a:pt x="41" y="0"/>
                  </a:lnTo>
                  <a:lnTo>
                    <a:pt x="0" y="7"/>
                  </a:lnTo>
                  <a:lnTo>
                    <a:pt x="7" y="46"/>
                  </a:lnTo>
                  <a:lnTo>
                    <a:pt x="48"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4" name="Freeform 570"/>
            <p:cNvSpPr>
              <a:spLocks/>
            </p:cNvSpPr>
            <p:nvPr/>
          </p:nvSpPr>
          <p:spPr bwMode="auto">
            <a:xfrm>
              <a:off x="3155" y="3635"/>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0"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5" name="Freeform 571"/>
            <p:cNvSpPr>
              <a:spLocks/>
            </p:cNvSpPr>
            <p:nvPr/>
          </p:nvSpPr>
          <p:spPr bwMode="auto">
            <a:xfrm>
              <a:off x="3175" y="3635"/>
              <a:ext cx="24" cy="21"/>
            </a:xfrm>
            <a:custGeom>
              <a:avLst/>
              <a:gdLst>
                <a:gd name="T0" fmla="*/ 5 w 49"/>
                <a:gd name="T1" fmla="*/ 1 h 42"/>
                <a:gd name="T2" fmla="*/ 6 w 49"/>
                <a:gd name="T3" fmla="*/ 1 h 42"/>
                <a:gd name="T4" fmla="*/ 0 w 49"/>
                <a:gd name="T5" fmla="*/ 0 h 42"/>
                <a:gd name="T6" fmla="*/ 0 w 49"/>
                <a:gd name="T7" fmla="*/ 5 h 42"/>
                <a:gd name="T8" fmla="*/ 5 w 49"/>
                <a:gd name="T9" fmla="*/ 6 h 42"/>
                <a:gd name="T10" fmla="*/ 6 w 49"/>
                <a:gd name="T11" fmla="*/ 6 h 42"/>
                <a:gd name="T12" fmla="*/ 5 w 49"/>
                <a:gd name="T13" fmla="*/ 1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7" y="3"/>
                  </a:moveTo>
                  <a:lnTo>
                    <a:pt x="49" y="3"/>
                  </a:lnTo>
                  <a:lnTo>
                    <a:pt x="3" y="0"/>
                  </a:lnTo>
                  <a:lnTo>
                    <a:pt x="0" y="39"/>
                  </a:lnTo>
                  <a:lnTo>
                    <a:pt x="47" y="42"/>
                  </a:lnTo>
                  <a:lnTo>
                    <a:pt x="49" y="42"/>
                  </a:lnTo>
                  <a:lnTo>
                    <a:pt x="47"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6" name="Freeform 572"/>
            <p:cNvSpPr>
              <a:spLocks/>
            </p:cNvSpPr>
            <p:nvPr/>
          </p:nvSpPr>
          <p:spPr bwMode="auto">
            <a:xfrm>
              <a:off x="3198" y="3635"/>
              <a:ext cx="26" cy="21"/>
            </a:xfrm>
            <a:custGeom>
              <a:avLst/>
              <a:gdLst>
                <a:gd name="T0" fmla="*/ 5 w 50"/>
                <a:gd name="T1" fmla="*/ 1 h 42"/>
                <a:gd name="T2" fmla="*/ 6 w 50"/>
                <a:gd name="T3" fmla="*/ 0 h 42"/>
                <a:gd name="T4" fmla="*/ 0 w 50"/>
                <a:gd name="T5" fmla="*/ 1 h 42"/>
                <a:gd name="T6" fmla="*/ 1 w 50"/>
                <a:gd name="T7" fmla="*/ 6 h 42"/>
                <a:gd name="T8" fmla="*/ 6 w 50"/>
                <a:gd name="T9" fmla="*/ 5 h 42"/>
                <a:gd name="T10" fmla="*/ 7 w 50"/>
                <a:gd name="T11" fmla="*/ 5 h 42"/>
                <a:gd name="T12" fmla="*/ 6 w 50"/>
                <a:gd name="T13" fmla="*/ 5 h 42"/>
                <a:gd name="T14" fmla="*/ 6 w 50"/>
                <a:gd name="T15" fmla="*/ 5 h 42"/>
                <a:gd name="T16" fmla="*/ 7 w 50"/>
                <a:gd name="T17" fmla="*/ 5 h 42"/>
                <a:gd name="T18" fmla="*/ 5 w 50"/>
                <a:gd name="T19" fmla="*/ 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2"/>
                <a:gd name="T32" fmla="*/ 50 w 50"/>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2">
                  <a:moveTo>
                    <a:pt x="34" y="1"/>
                  </a:moveTo>
                  <a:lnTo>
                    <a:pt x="41" y="0"/>
                  </a:lnTo>
                  <a:lnTo>
                    <a:pt x="0" y="3"/>
                  </a:lnTo>
                  <a:lnTo>
                    <a:pt x="2" y="42"/>
                  </a:lnTo>
                  <a:lnTo>
                    <a:pt x="43" y="39"/>
                  </a:lnTo>
                  <a:lnTo>
                    <a:pt x="50" y="38"/>
                  </a:lnTo>
                  <a:lnTo>
                    <a:pt x="43" y="39"/>
                  </a:lnTo>
                  <a:lnTo>
                    <a:pt x="47" y="39"/>
                  </a:lnTo>
                  <a:lnTo>
                    <a:pt x="50" y="38"/>
                  </a:lnTo>
                  <a:lnTo>
                    <a:pt x="3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7" name="Freeform 573"/>
            <p:cNvSpPr>
              <a:spLocks/>
            </p:cNvSpPr>
            <p:nvPr/>
          </p:nvSpPr>
          <p:spPr bwMode="auto">
            <a:xfrm>
              <a:off x="3216" y="3627"/>
              <a:ext cx="30" cy="27"/>
            </a:xfrm>
            <a:custGeom>
              <a:avLst/>
              <a:gdLst>
                <a:gd name="T0" fmla="*/ 6 w 60"/>
                <a:gd name="T1" fmla="*/ 1 h 54"/>
                <a:gd name="T2" fmla="*/ 6 w 60"/>
                <a:gd name="T3" fmla="*/ 0 h 54"/>
                <a:gd name="T4" fmla="*/ 0 w 60"/>
                <a:gd name="T5" fmla="*/ 3 h 54"/>
                <a:gd name="T6" fmla="*/ 2 w 60"/>
                <a:gd name="T7" fmla="*/ 7 h 54"/>
                <a:gd name="T8" fmla="*/ 8 w 60"/>
                <a:gd name="T9" fmla="*/ 5 h 54"/>
                <a:gd name="T10" fmla="*/ 8 w 60"/>
                <a:gd name="T11" fmla="*/ 5 h 54"/>
                <a:gd name="T12" fmla="*/ 6 w 60"/>
                <a:gd name="T13" fmla="*/ 1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42" y="1"/>
                  </a:moveTo>
                  <a:lnTo>
                    <a:pt x="43" y="0"/>
                  </a:lnTo>
                  <a:lnTo>
                    <a:pt x="0" y="17"/>
                  </a:lnTo>
                  <a:lnTo>
                    <a:pt x="16" y="54"/>
                  </a:lnTo>
                  <a:lnTo>
                    <a:pt x="59" y="37"/>
                  </a:lnTo>
                  <a:lnTo>
                    <a:pt x="60" y="36"/>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8" name="Freeform 574"/>
            <p:cNvSpPr>
              <a:spLocks/>
            </p:cNvSpPr>
            <p:nvPr/>
          </p:nvSpPr>
          <p:spPr bwMode="auto">
            <a:xfrm>
              <a:off x="3236" y="3617"/>
              <a:ext cx="31" cy="28"/>
            </a:xfrm>
            <a:custGeom>
              <a:avLst/>
              <a:gdLst>
                <a:gd name="T0" fmla="*/ 5 w 62"/>
                <a:gd name="T1" fmla="*/ 1 h 55"/>
                <a:gd name="T2" fmla="*/ 5 w 62"/>
                <a:gd name="T3" fmla="*/ 0 h 55"/>
                <a:gd name="T4" fmla="*/ 0 w 62"/>
                <a:gd name="T5" fmla="*/ 3 h 55"/>
                <a:gd name="T6" fmla="*/ 3 w 62"/>
                <a:gd name="T7" fmla="*/ 7 h 55"/>
                <a:gd name="T8" fmla="*/ 8 w 62"/>
                <a:gd name="T9" fmla="*/ 5 h 55"/>
                <a:gd name="T10" fmla="*/ 8 w 62"/>
                <a:gd name="T11" fmla="*/ 4 h 55"/>
                <a:gd name="T12" fmla="*/ 8 w 62"/>
                <a:gd name="T13" fmla="*/ 5 h 55"/>
                <a:gd name="T14" fmla="*/ 8 w 62"/>
                <a:gd name="T15" fmla="*/ 5 h 55"/>
                <a:gd name="T16" fmla="*/ 8 w 62"/>
                <a:gd name="T17" fmla="*/ 4 h 55"/>
                <a:gd name="T18" fmla="*/ 5 w 62"/>
                <a:gd name="T19" fmla="*/ 1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55"/>
                <a:gd name="T32" fmla="*/ 62 w 62"/>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55">
                  <a:moveTo>
                    <a:pt x="34" y="2"/>
                  </a:moveTo>
                  <a:lnTo>
                    <a:pt x="39" y="0"/>
                  </a:lnTo>
                  <a:lnTo>
                    <a:pt x="0" y="20"/>
                  </a:lnTo>
                  <a:lnTo>
                    <a:pt x="18" y="55"/>
                  </a:lnTo>
                  <a:lnTo>
                    <a:pt x="57" y="34"/>
                  </a:lnTo>
                  <a:lnTo>
                    <a:pt x="62" y="32"/>
                  </a:lnTo>
                  <a:lnTo>
                    <a:pt x="57" y="34"/>
                  </a:lnTo>
                  <a:lnTo>
                    <a:pt x="59" y="33"/>
                  </a:lnTo>
                  <a:lnTo>
                    <a:pt x="62" y="32"/>
                  </a:lnTo>
                  <a:lnTo>
                    <a:pt x="34"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29" name="Freeform 575"/>
            <p:cNvSpPr>
              <a:spLocks/>
            </p:cNvSpPr>
            <p:nvPr/>
          </p:nvSpPr>
          <p:spPr bwMode="auto">
            <a:xfrm>
              <a:off x="3254" y="3598"/>
              <a:ext cx="37" cy="35"/>
            </a:xfrm>
            <a:custGeom>
              <a:avLst/>
              <a:gdLst>
                <a:gd name="T0" fmla="*/ 5 w 75"/>
                <a:gd name="T1" fmla="*/ 0 h 71"/>
                <a:gd name="T2" fmla="*/ 5 w 75"/>
                <a:gd name="T3" fmla="*/ 0 h 71"/>
                <a:gd name="T4" fmla="*/ 0 w 75"/>
                <a:gd name="T5" fmla="*/ 5 h 71"/>
                <a:gd name="T6" fmla="*/ 3 w 75"/>
                <a:gd name="T7" fmla="*/ 8 h 71"/>
                <a:gd name="T8" fmla="*/ 9 w 75"/>
                <a:gd name="T9" fmla="*/ 3 h 71"/>
                <a:gd name="T10" fmla="*/ 9 w 75"/>
                <a:gd name="T11" fmla="*/ 3 h 71"/>
                <a:gd name="T12" fmla="*/ 5 w 75"/>
                <a:gd name="T13" fmla="*/ 0 h 71"/>
                <a:gd name="T14" fmla="*/ 0 60000 65536"/>
                <a:gd name="T15" fmla="*/ 0 60000 65536"/>
                <a:gd name="T16" fmla="*/ 0 60000 65536"/>
                <a:gd name="T17" fmla="*/ 0 60000 65536"/>
                <a:gd name="T18" fmla="*/ 0 60000 65536"/>
                <a:gd name="T19" fmla="*/ 0 60000 65536"/>
                <a:gd name="T20" fmla="*/ 0 60000 65536"/>
                <a:gd name="T21" fmla="*/ 0 w 75"/>
                <a:gd name="T22" fmla="*/ 0 h 71"/>
                <a:gd name="T23" fmla="*/ 75 w 75"/>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1">
                  <a:moveTo>
                    <a:pt x="45" y="1"/>
                  </a:moveTo>
                  <a:lnTo>
                    <a:pt x="46" y="0"/>
                  </a:lnTo>
                  <a:lnTo>
                    <a:pt x="0" y="41"/>
                  </a:lnTo>
                  <a:lnTo>
                    <a:pt x="28" y="71"/>
                  </a:lnTo>
                  <a:lnTo>
                    <a:pt x="74" y="29"/>
                  </a:lnTo>
                  <a:lnTo>
                    <a:pt x="75" y="28"/>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0" name="Freeform 576"/>
            <p:cNvSpPr>
              <a:spLocks/>
            </p:cNvSpPr>
            <p:nvPr/>
          </p:nvSpPr>
          <p:spPr bwMode="auto">
            <a:xfrm>
              <a:off x="3276" y="3575"/>
              <a:ext cx="36" cy="37"/>
            </a:xfrm>
            <a:custGeom>
              <a:avLst/>
              <a:gdLst>
                <a:gd name="T0" fmla="*/ 5 w 72"/>
                <a:gd name="T1" fmla="*/ 0 h 75"/>
                <a:gd name="T2" fmla="*/ 5 w 72"/>
                <a:gd name="T3" fmla="*/ 0 h 75"/>
                <a:gd name="T4" fmla="*/ 0 w 72"/>
                <a:gd name="T5" fmla="*/ 6 h 75"/>
                <a:gd name="T6" fmla="*/ 4 w 72"/>
                <a:gd name="T7" fmla="*/ 9 h 75"/>
                <a:gd name="T8" fmla="*/ 9 w 72"/>
                <a:gd name="T9" fmla="*/ 3 h 75"/>
                <a:gd name="T10" fmla="*/ 9 w 72"/>
                <a:gd name="T11" fmla="*/ 3 h 75"/>
                <a:gd name="T12" fmla="*/ 5 w 72"/>
                <a:gd name="T13" fmla="*/ 0 h 75"/>
                <a:gd name="T14" fmla="*/ 0 60000 65536"/>
                <a:gd name="T15" fmla="*/ 0 60000 65536"/>
                <a:gd name="T16" fmla="*/ 0 60000 65536"/>
                <a:gd name="T17" fmla="*/ 0 60000 65536"/>
                <a:gd name="T18" fmla="*/ 0 60000 65536"/>
                <a:gd name="T19" fmla="*/ 0 60000 65536"/>
                <a:gd name="T20" fmla="*/ 0 60000 65536"/>
                <a:gd name="T21" fmla="*/ 0 w 72"/>
                <a:gd name="T22" fmla="*/ 0 h 75"/>
                <a:gd name="T23" fmla="*/ 72 w 72"/>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5">
                  <a:moveTo>
                    <a:pt x="43" y="0"/>
                  </a:moveTo>
                  <a:lnTo>
                    <a:pt x="42" y="2"/>
                  </a:lnTo>
                  <a:lnTo>
                    <a:pt x="0" y="48"/>
                  </a:lnTo>
                  <a:lnTo>
                    <a:pt x="30" y="75"/>
                  </a:lnTo>
                  <a:lnTo>
                    <a:pt x="72" y="29"/>
                  </a:lnTo>
                  <a:lnTo>
                    <a:pt x="70" y="3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1" name="Freeform 577"/>
            <p:cNvSpPr>
              <a:spLocks/>
            </p:cNvSpPr>
            <p:nvPr/>
          </p:nvSpPr>
          <p:spPr bwMode="auto">
            <a:xfrm>
              <a:off x="3297" y="3553"/>
              <a:ext cx="36" cy="37"/>
            </a:xfrm>
            <a:custGeom>
              <a:avLst/>
              <a:gdLst>
                <a:gd name="T0" fmla="*/ 6 w 70"/>
                <a:gd name="T1" fmla="*/ 0 h 72"/>
                <a:gd name="T2" fmla="*/ 6 w 70"/>
                <a:gd name="T3" fmla="*/ 1 h 72"/>
                <a:gd name="T4" fmla="*/ 0 w 70"/>
                <a:gd name="T5" fmla="*/ 6 h 72"/>
                <a:gd name="T6" fmla="*/ 4 w 70"/>
                <a:gd name="T7" fmla="*/ 10 h 72"/>
                <a:gd name="T8" fmla="*/ 10 w 70"/>
                <a:gd name="T9" fmla="*/ 4 h 72"/>
                <a:gd name="T10" fmla="*/ 9 w 70"/>
                <a:gd name="T11" fmla="*/ 4 h 72"/>
                <a:gd name="T12" fmla="*/ 6 w 70"/>
                <a:gd name="T13" fmla="*/ 0 h 72"/>
                <a:gd name="T14" fmla="*/ 0 60000 65536"/>
                <a:gd name="T15" fmla="*/ 0 60000 65536"/>
                <a:gd name="T16" fmla="*/ 0 60000 65536"/>
                <a:gd name="T17" fmla="*/ 0 60000 65536"/>
                <a:gd name="T18" fmla="*/ 0 60000 65536"/>
                <a:gd name="T19" fmla="*/ 0 60000 65536"/>
                <a:gd name="T20" fmla="*/ 0 60000 65536"/>
                <a:gd name="T21" fmla="*/ 0 w 70"/>
                <a:gd name="T22" fmla="*/ 0 h 72"/>
                <a:gd name="T23" fmla="*/ 70 w 70"/>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2">
                  <a:moveTo>
                    <a:pt x="45" y="0"/>
                  </a:moveTo>
                  <a:lnTo>
                    <a:pt x="42" y="1"/>
                  </a:lnTo>
                  <a:lnTo>
                    <a:pt x="0" y="42"/>
                  </a:lnTo>
                  <a:lnTo>
                    <a:pt x="27" y="72"/>
                  </a:lnTo>
                  <a:lnTo>
                    <a:pt x="70" y="31"/>
                  </a:lnTo>
                  <a:lnTo>
                    <a:pt x="68" y="32"/>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2" name="Freeform 578"/>
            <p:cNvSpPr>
              <a:spLocks/>
            </p:cNvSpPr>
            <p:nvPr/>
          </p:nvSpPr>
          <p:spPr bwMode="auto">
            <a:xfrm>
              <a:off x="3320" y="3537"/>
              <a:ext cx="33" cy="33"/>
            </a:xfrm>
            <a:custGeom>
              <a:avLst/>
              <a:gdLst>
                <a:gd name="T0" fmla="*/ 6 w 65"/>
                <a:gd name="T1" fmla="*/ 0 h 66"/>
                <a:gd name="T2" fmla="*/ 6 w 65"/>
                <a:gd name="T3" fmla="*/ 1 h 66"/>
                <a:gd name="T4" fmla="*/ 0 w 65"/>
                <a:gd name="T5" fmla="*/ 4 h 66"/>
                <a:gd name="T6" fmla="*/ 3 w 65"/>
                <a:gd name="T7" fmla="*/ 9 h 66"/>
                <a:gd name="T8" fmla="*/ 9 w 65"/>
                <a:gd name="T9" fmla="*/ 5 h 66"/>
                <a:gd name="T10" fmla="*/ 8 w 65"/>
                <a:gd name="T11" fmla="*/ 5 h 66"/>
                <a:gd name="T12" fmla="*/ 6 w 65"/>
                <a:gd name="T13" fmla="*/ 0 h 66"/>
                <a:gd name="T14" fmla="*/ 6 w 65"/>
                <a:gd name="T15" fmla="*/ 1 h 66"/>
                <a:gd name="T16" fmla="*/ 6 w 65"/>
                <a:gd name="T17" fmla="*/ 1 h 66"/>
                <a:gd name="T18" fmla="*/ 6 w 65"/>
                <a:gd name="T19" fmla="*/ 0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66"/>
                <a:gd name="T32" fmla="*/ 65 w 65"/>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66">
                  <a:moveTo>
                    <a:pt x="48" y="0"/>
                  </a:moveTo>
                  <a:lnTo>
                    <a:pt x="42" y="4"/>
                  </a:lnTo>
                  <a:lnTo>
                    <a:pt x="0" y="34"/>
                  </a:lnTo>
                  <a:lnTo>
                    <a:pt x="23" y="66"/>
                  </a:lnTo>
                  <a:lnTo>
                    <a:pt x="65" y="36"/>
                  </a:lnTo>
                  <a:lnTo>
                    <a:pt x="60" y="40"/>
                  </a:lnTo>
                  <a:lnTo>
                    <a:pt x="48" y="0"/>
                  </a:lnTo>
                  <a:lnTo>
                    <a:pt x="45" y="2"/>
                  </a:lnTo>
                  <a:lnTo>
                    <a:pt x="42" y="4"/>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3" name="Freeform 579"/>
            <p:cNvSpPr>
              <a:spLocks/>
            </p:cNvSpPr>
            <p:nvPr/>
          </p:nvSpPr>
          <p:spPr bwMode="auto">
            <a:xfrm>
              <a:off x="3344" y="3529"/>
              <a:ext cx="27" cy="27"/>
            </a:xfrm>
            <a:custGeom>
              <a:avLst/>
              <a:gdLst>
                <a:gd name="T0" fmla="*/ 7 w 53"/>
                <a:gd name="T1" fmla="*/ 1 h 54"/>
                <a:gd name="T2" fmla="*/ 6 w 53"/>
                <a:gd name="T3" fmla="*/ 1 h 54"/>
                <a:gd name="T4" fmla="*/ 0 w 53"/>
                <a:gd name="T5" fmla="*/ 2 h 54"/>
                <a:gd name="T6" fmla="*/ 2 w 53"/>
                <a:gd name="T7" fmla="*/ 7 h 54"/>
                <a:gd name="T8" fmla="*/ 7 w 53"/>
                <a:gd name="T9" fmla="*/ 5 h 54"/>
                <a:gd name="T10" fmla="*/ 6 w 53"/>
                <a:gd name="T11" fmla="*/ 5 h 54"/>
                <a:gd name="T12" fmla="*/ 7 w 53"/>
                <a:gd name="T13" fmla="*/ 1 h 54"/>
                <a:gd name="T14" fmla="*/ 6 w 53"/>
                <a:gd name="T15" fmla="*/ 0 h 54"/>
                <a:gd name="T16" fmla="*/ 6 w 53"/>
                <a:gd name="T17" fmla="*/ 1 h 54"/>
                <a:gd name="T18" fmla="*/ 7 w 53"/>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4"/>
                <a:gd name="T32" fmla="*/ 53 w 5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4">
                  <a:moveTo>
                    <a:pt x="52" y="1"/>
                  </a:moveTo>
                  <a:lnTo>
                    <a:pt x="42" y="1"/>
                  </a:lnTo>
                  <a:lnTo>
                    <a:pt x="0" y="14"/>
                  </a:lnTo>
                  <a:lnTo>
                    <a:pt x="12" y="54"/>
                  </a:lnTo>
                  <a:lnTo>
                    <a:pt x="53" y="40"/>
                  </a:lnTo>
                  <a:lnTo>
                    <a:pt x="43" y="40"/>
                  </a:lnTo>
                  <a:lnTo>
                    <a:pt x="52" y="1"/>
                  </a:lnTo>
                  <a:lnTo>
                    <a:pt x="46" y="0"/>
                  </a:lnTo>
                  <a:lnTo>
                    <a:pt x="42" y="1"/>
                  </a:lnTo>
                  <a:lnTo>
                    <a:pt x="5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4" name="Freeform 580"/>
            <p:cNvSpPr>
              <a:spLocks/>
            </p:cNvSpPr>
            <p:nvPr/>
          </p:nvSpPr>
          <p:spPr bwMode="auto">
            <a:xfrm>
              <a:off x="3365" y="3530"/>
              <a:ext cx="30" cy="25"/>
            </a:xfrm>
            <a:custGeom>
              <a:avLst/>
              <a:gdLst>
                <a:gd name="T0" fmla="*/ 8 w 60"/>
                <a:gd name="T1" fmla="*/ 2 h 49"/>
                <a:gd name="T2" fmla="*/ 7 w 60"/>
                <a:gd name="T3" fmla="*/ 2 h 49"/>
                <a:gd name="T4" fmla="*/ 2 w 60"/>
                <a:gd name="T5" fmla="*/ 0 h 49"/>
                <a:gd name="T6" fmla="*/ 0 w 60"/>
                <a:gd name="T7" fmla="*/ 5 h 49"/>
                <a:gd name="T8" fmla="*/ 6 w 60"/>
                <a:gd name="T9" fmla="*/ 7 h 49"/>
                <a:gd name="T10" fmla="*/ 5 w 60"/>
                <a:gd name="T11" fmla="*/ 6 h 49"/>
                <a:gd name="T12" fmla="*/ 8 w 60"/>
                <a:gd name="T13" fmla="*/ 2 h 49"/>
                <a:gd name="T14" fmla="*/ 7 w 60"/>
                <a:gd name="T15" fmla="*/ 2 h 49"/>
                <a:gd name="T16" fmla="*/ 7 w 60"/>
                <a:gd name="T17" fmla="*/ 2 h 49"/>
                <a:gd name="T18" fmla="*/ 8 w 60"/>
                <a:gd name="T19" fmla="*/ 2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49"/>
                <a:gd name="T32" fmla="*/ 60 w 60"/>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49">
                  <a:moveTo>
                    <a:pt x="60" y="13"/>
                  </a:moveTo>
                  <a:lnTo>
                    <a:pt x="53" y="10"/>
                  </a:lnTo>
                  <a:lnTo>
                    <a:pt x="9" y="0"/>
                  </a:lnTo>
                  <a:lnTo>
                    <a:pt x="0" y="39"/>
                  </a:lnTo>
                  <a:lnTo>
                    <a:pt x="43" y="49"/>
                  </a:lnTo>
                  <a:lnTo>
                    <a:pt x="37" y="46"/>
                  </a:lnTo>
                  <a:lnTo>
                    <a:pt x="60" y="13"/>
                  </a:lnTo>
                  <a:lnTo>
                    <a:pt x="56" y="11"/>
                  </a:lnTo>
                  <a:lnTo>
                    <a:pt x="53" y="10"/>
                  </a:lnTo>
                  <a:lnTo>
                    <a:pt x="60" y="1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5" name="Freeform 581"/>
            <p:cNvSpPr>
              <a:spLocks/>
            </p:cNvSpPr>
            <p:nvPr/>
          </p:nvSpPr>
          <p:spPr bwMode="auto">
            <a:xfrm>
              <a:off x="3384" y="3537"/>
              <a:ext cx="33" cy="29"/>
            </a:xfrm>
            <a:custGeom>
              <a:avLst/>
              <a:gdLst>
                <a:gd name="T0" fmla="*/ 9 w 65"/>
                <a:gd name="T1" fmla="*/ 3 h 59"/>
                <a:gd name="T2" fmla="*/ 8 w 65"/>
                <a:gd name="T3" fmla="*/ 3 h 59"/>
                <a:gd name="T4" fmla="*/ 3 w 65"/>
                <a:gd name="T5" fmla="*/ 0 h 59"/>
                <a:gd name="T6" fmla="*/ 0 w 65"/>
                <a:gd name="T7" fmla="*/ 4 h 59"/>
                <a:gd name="T8" fmla="*/ 5 w 65"/>
                <a:gd name="T9" fmla="*/ 7 h 59"/>
                <a:gd name="T10" fmla="*/ 5 w 65"/>
                <a:gd name="T11" fmla="*/ 7 h 59"/>
                <a:gd name="T12" fmla="*/ 9 w 65"/>
                <a:gd name="T13" fmla="*/ 3 h 59"/>
                <a:gd name="T14" fmla="*/ 8 w 65"/>
                <a:gd name="T15" fmla="*/ 3 h 59"/>
                <a:gd name="T16" fmla="*/ 8 w 65"/>
                <a:gd name="T17" fmla="*/ 3 h 59"/>
                <a:gd name="T18" fmla="*/ 9 w 65"/>
                <a:gd name="T19" fmla="*/ 3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9"/>
                <a:gd name="T32" fmla="*/ 65 w 65"/>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9">
                  <a:moveTo>
                    <a:pt x="65" y="29"/>
                  </a:moveTo>
                  <a:lnTo>
                    <a:pt x="62" y="27"/>
                  </a:lnTo>
                  <a:lnTo>
                    <a:pt x="23" y="0"/>
                  </a:lnTo>
                  <a:lnTo>
                    <a:pt x="0" y="33"/>
                  </a:lnTo>
                  <a:lnTo>
                    <a:pt x="39" y="59"/>
                  </a:lnTo>
                  <a:lnTo>
                    <a:pt x="35" y="57"/>
                  </a:lnTo>
                  <a:lnTo>
                    <a:pt x="65" y="29"/>
                  </a:lnTo>
                  <a:lnTo>
                    <a:pt x="63" y="28"/>
                  </a:lnTo>
                  <a:lnTo>
                    <a:pt x="62" y="27"/>
                  </a:lnTo>
                  <a:lnTo>
                    <a:pt x="65" y="2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6" name="Freeform 582"/>
            <p:cNvSpPr>
              <a:spLocks/>
            </p:cNvSpPr>
            <p:nvPr/>
          </p:nvSpPr>
          <p:spPr bwMode="auto">
            <a:xfrm>
              <a:off x="3402" y="3551"/>
              <a:ext cx="39" cy="38"/>
            </a:xfrm>
            <a:custGeom>
              <a:avLst/>
              <a:gdLst>
                <a:gd name="T0" fmla="*/ 9 w 79"/>
                <a:gd name="T1" fmla="*/ 7 h 76"/>
                <a:gd name="T2" fmla="*/ 9 w 79"/>
                <a:gd name="T3" fmla="*/ 6 h 76"/>
                <a:gd name="T4" fmla="*/ 3 w 79"/>
                <a:gd name="T5" fmla="*/ 0 h 76"/>
                <a:gd name="T6" fmla="*/ 0 w 79"/>
                <a:gd name="T7" fmla="*/ 4 h 76"/>
                <a:gd name="T8" fmla="*/ 5 w 79"/>
                <a:gd name="T9" fmla="*/ 10 h 76"/>
                <a:gd name="T10" fmla="*/ 5 w 79"/>
                <a:gd name="T11" fmla="*/ 10 h 76"/>
                <a:gd name="T12" fmla="*/ 9 w 79"/>
                <a:gd name="T13" fmla="*/ 7 h 76"/>
                <a:gd name="T14" fmla="*/ 9 w 79"/>
                <a:gd name="T15" fmla="*/ 6 h 76"/>
                <a:gd name="T16" fmla="*/ 9 w 79"/>
                <a:gd name="T17" fmla="*/ 6 h 76"/>
                <a:gd name="T18" fmla="*/ 9 w 79"/>
                <a:gd name="T19" fmla="*/ 7 h 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
                <a:gd name="T31" fmla="*/ 0 h 76"/>
                <a:gd name="T32" fmla="*/ 79 w 79"/>
                <a:gd name="T33" fmla="*/ 76 h 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 h="76">
                  <a:moveTo>
                    <a:pt x="79" y="52"/>
                  </a:moveTo>
                  <a:lnTo>
                    <a:pt x="76" y="49"/>
                  </a:lnTo>
                  <a:lnTo>
                    <a:pt x="30" y="0"/>
                  </a:lnTo>
                  <a:lnTo>
                    <a:pt x="0" y="28"/>
                  </a:lnTo>
                  <a:lnTo>
                    <a:pt x="46" y="76"/>
                  </a:lnTo>
                  <a:lnTo>
                    <a:pt x="44" y="73"/>
                  </a:lnTo>
                  <a:lnTo>
                    <a:pt x="79" y="52"/>
                  </a:lnTo>
                  <a:lnTo>
                    <a:pt x="77" y="50"/>
                  </a:lnTo>
                  <a:lnTo>
                    <a:pt x="76" y="49"/>
                  </a:lnTo>
                  <a:lnTo>
                    <a:pt x="79" y="5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7" name="Freeform 583"/>
            <p:cNvSpPr>
              <a:spLocks/>
            </p:cNvSpPr>
            <p:nvPr/>
          </p:nvSpPr>
          <p:spPr bwMode="auto">
            <a:xfrm>
              <a:off x="3424" y="3577"/>
              <a:ext cx="38" cy="46"/>
            </a:xfrm>
            <a:custGeom>
              <a:avLst/>
              <a:gdLst>
                <a:gd name="T0" fmla="*/ 9 w 77"/>
                <a:gd name="T1" fmla="*/ 9 h 91"/>
                <a:gd name="T2" fmla="*/ 9 w 77"/>
                <a:gd name="T3" fmla="*/ 9 h 91"/>
                <a:gd name="T4" fmla="*/ 4 w 77"/>
                <a:gd name="T5" fmla="*/ 0 h 91"/>
                <a:gd name="T6" fmla="*/ 0 w 77"/>
                <a:gd name="T7" fmla="*/ 3 h 91"/>
                <a:gd name="T8" fmla="*/ 5 w 77"/>
                <a:gd name="T9" fmla="*/ 12 h 91"/>
                <a:gd name="T10" fmla="*/ 5 w 77"/>
                <a:gd name="T11" fmla="*/ 12 h 91"/>
                <a:gd name="T12" fmla="*/ 9 w 77"/>
                <a:gd name="T13" fmla="*/ 9 h 91"/>
                <a:gd name="T14" fmla="*/ 0 60000 65536"/>
                <a:gd name="T15" fmla="*/ 0 60000 65536"/>
                <a:gd name="T16" fmla="*/ 0 60000 65536"/>
                <a:gd name="T17" fmla="*/ 0 60000 65536"/>
                <a:gd name="T18" fmla="*/ 0 60000 65536"/>
                <a:gd name="T19" fmla="*/ 0 60000 65536"/>
                <a:gd name="T20" fmla="*/ 0 60000 65536"/>
                <a:gd name="T21" fmla="*/ 0 w 77"/>
                <a:gd name="T22" fmla="*/ 0 h 91"/>
                <a:gd name="T23" fmla="*/ 77 w 77"/>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1">
                  <a:moveTo>
                    <a:pt x="77" y="70"/>
                  </a:moveTo>
                  <a:lnTo>
                    <a:pt x="77" y="70"/>
                  </a:lnTo>
                  <a:lnTo>
                    <a:pt x="35" y="0"/>
                  </a:lnTo>
                  <a:lnTo>
                    <a:pt x="0" y="21"/>
                  </a:lnTo>
                  <a:lnTo>
                    <a:pt x="43" y="91"/>
                  </a:lnTo>
                  <a:lnTo>
                    <a:pt x="77" y="7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8" name="Freeform 584"/>
            <p:cNvSpPr>
              <a:spLocks/>
            </p:cNvSpPr>
            <p:nvPr/>
          </p:nvSpPr>
          <p:spPr bwMode="auto">
            <a:xfrm>
              <a:off x="3445" y="3612"/>
              <a:ext cx="38" cy="45"/>
            </a:xfrm>
            <a:custGeom>
              <a:avLst/>
              <a:gdLst>
                <a:gd name="T0" fmla="*/ 10 w 76"/>
                <a:gd name="T1" fmla="*/ 9 h 90"/>
                <a:gd name="T2" fmla="*/ 10 w 76"/>
                <a:gd name="T3" fmla="*/ 9 h 90"/>
                <a:gd name="T4" fmla="*/ 5 w 76"/>
                <a:gd name="T5" fmla="*/ 0 h 90"/>
                <a:gd name="T6" fmla="*/ 0 w 76"/>
                <a:gd name="T7" fmla="*/ 3 h 90"/>
                <a:gd name="T8" fmla="*/ 5 w 76"/>
                <a:gd name="T9" fmla="*/ 12 h 90"/>
                <a:gd name="T10" fmla="*/ 5 w 76"/>
                <a:gd name="T11" fmla="*/ 12 h 90"/>
                <a:gd name="T12" fmla="*/ 10 w 76"/>
                <a:gd name="T13" fmla="*/ 9 h 90"/>
                <a:gd name="T14" fmla="*/ 0 60000 65536"/>
                <a:gd name="T15" fmla="*/ 0 60000 65536"/>
                <a:gd name="T16" fmla="*/ 0 60000 65536"/>
                <a:gd name="T17" fmla="*/ 0 60000 65536"/>
                <a:gd name="T18" fmla="*/ 0 60000 65536"/>
                <a:gd name="T19" fmla="*/ 0 60000 65536"/>
                <a:gd name="T20" fmla="*/ 0 60000 65536"/>
                <a:gd name="T21" fmla="*/ 0 w 76"/>
                <a:gd name="T22" fmla="*/ 0 h 90"/>
                <a:gd name="T23" fmla="*/ 76 w 7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0">
                  <a:moveTo>
                    <a:pt x="76" y="69"/>
                  </a:moveTo>
                  <a:lnTo>
                    <a:pt x="76" y="69"/>
                  </a:lnTo>
                  <a:lnTo>
                    <a:pt x="34" y="0"/>
                  </a:lnTo>
                  <a:lnTo>
                    <a:pt x="0" y="21"/>
                  </a:lnTo>
                  <a:lnTo>
                    <a:pt x="41" y="90"/>
                  </a:lnTo>
                  <a:lnTo>
                    <a:pt x="76" y="6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39" name="Freeform 585"/>
            <p:cNvSpPr>
              <a:spLocks/>
            </p:cNvSpPr>
            <p:nvPr/>
          </p:nvSpPr>
          <p:spPr bwMode="auto">
            <a:xfrm>
              <a:off x="3466" y="3647"/>
              <a:ext cx="38" cy="48"/>
            </a:xfrm>
            <a:custGeom>
              <a:avLst/>
              <a:gdLst>
                <a:gd name="T0" fmla="*/ 9 w 77"/>
                <a:gd name="T1" fmla="*/ 9 h 97"/>
                <a:gd name="T2" fmla="*/ 9 w 77"/>
                <a:gd name="T3" fmla="*/ 9 h 97"/>
                <a:gd name="T4" fmla="*/ 4 w 77"/>
                <a:gd name="T5" fmla="*/ 0 h 97"/>
                <a:gd name="T6" fmla="*/ 0 w 77"/>
                <a:gd name="T7" fmla="*/ 2 h 97"/>
                <a:gd name="T8" fmla="*/ 5 w 77"/>
                <a:gd name="T9" fmla="*/ 12 h 97"/>
                <a:gd name="T10" fmla="*/ 5 w 77"/>
                <a:gd name="T11" fmla="*/ 12 h 97"/>
                <a:gd name="T12" fmla="*/ 9 w 77"/>
                <a:gd name="T13" fmla="*/ 9 h 97"/>
                <a:gd name="T14" fmla="*/ 0 60000 65536"/>
                <a:gd name="T15" fmla="*/ 0 60000 65536"/>
                <a:gd name="T16" fmla="*/ 0 60000 65536"/>
                <a:gd name="T17" fmla="*/ 0 60000 65536"/>
                <a:gd name="T18" fmla="*/ 0 60000 65536"/>
                <a:gd name="T19" fmla="*/ 0 60000 65536"/>
                <a:gd name="T20" fmla="*/ 0 60000 65536"/>
                <a:gd name="T21" fmla="*/ 0 w 77"/>
                <a:gd name="T22" fmla="*/ 0 h 97"/>
                <a:gd name="T23" fmla="*/ 77 w 77"/>
                <a:gd name="T24" fmla="*/ 97 h 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7">
                  <a:moveTo>
                    <a:pt x="77" y="76"/>
                  </a:moveTo>
                  <a:lnTo>
                    <a:pt x="77" y="76"/>
                  </a:lnTo>
                  <a:lnTo>
                    <a:pt x="35" y="0"/>
                  </a:lnTo>
                  <a:lnTo>
                    <a:pt x="0" y="21"/>
                  </a:lnTo>
                  <a:lnTo>
                    <a:pt x="43" y="97"/>
                  </a:lnTo>
                  <a:lnTo>
                    <a:pt x="77" y="7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0" name="Freeform 586"/>
            <p:cNvSpPr>
              <a:spLocks/>
            </p:cNvSpPr>
            <p:nvPr/>
          </p:nvSpPr>
          <p:spPr bwMode="auto">
            <a:xfrm>
              <a:off x="3487" y="3685"/>
              <a:ext cx="38" cy="46"/>
            </a:xfrm>
            <a:custGeom>
              <a:avLst/>
              <a:gdLst>
                <a:gd name="T0" fmla="*/ 10 w 76"/>
                <a:gd name="T1" fmla="*/ 8 h 94"/>
                <a:gd name="T2" fmla="*/ 10 w 76"/>
                <a:gd name="T3" fmla="*/ 8 h 94"/>
                <a:gd name="T4" fmla="*/ 5 w 76"/>
                <a:gd name="T5" fmla="*/ 0 h 94"/>
                <a:gd name="T6" fmla="*/ 0 w 76"/>
                <a:gd name="T7" fmla="*/ 2 h 94"/>
                <a:gd name="T8" fmla="*/ 5 w 76"/>
                <a:gd name="T9" fmla="*/ 11 h 94"/>
                <a:gd name="T10" fmla="*/ 6 w 76"/>
                <a:gd name="T11" fmla="*/ 11 h 94"/>
                <a:gd name="T12" fmla="*/ 10 w 76"/>
                <a:gd name="T13" fmla="*/ 8 h 94"/>
                <a:gd name="T14" fmla="*/ 0 60000 65536"/>
                <a:gd name="T15" fmla="*/ 0 60000 65536"/>
                <a:gd name="T16" fmla="*/ 0 60000 65536"/>
                <a:gd name="T17" fmla="*/ 0 60000 65536"/>
                <a:gd name="T18" fmla="*/ 0 60000 65536"/>
                <a:gd name="T19" fmla="*/ 0 60000 65536"/>
                <a:gd name="T20" fmla="*/ 0 60000 65536"/>
                <a:gd name="T21" fmla="*/ 0 w 76"/>
                <a:gd name="T22" fmla="*/ 0 h 94"/>
                <a:gd name="T23" fmla="*/ 76 w 76"/>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4">
                  <a:moveTo>
                    <a:pt x="74" y="68"/>
                  </a:moveTo>
                  <a:lnTo>
                    <a:pt x="76" y="71"/>
                  </a:lnTo>
                  <a:lnTo>
                    <a:pt x="34" y="0"/>
                  </a:lnTo>
                  <a:lnTo>
                    <a:pt x="0" y="21"/>
                  </a:lnTo>
                  <a:lnTo>
                    <a:pt x="41" y="91"/>
                  </a:lnTo>
                  <a:lnTo>
                    <a:pt x="44" y="94"/>
                  </a:lnTo>
                  <a:lnTo>
                    <a:pt x="74" y="6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1" name="Freeform 587"/>
            <p:cNvSpPr>
              <a:spLocks/>
            </p:cNvSpPr>
            <p:nvPr/>
          </p:nvSpPr>
          <p:spPr bwMode="auto">
            <a:xfrm>
              <a:off x="3509" y="3719"/>
              <a:ext cx="37" cy="39"/>
            </a:xfrm>
            <a:custGeom>
              <a:avLst/>
              <a:gdLst>
                <a:gd name="T0" fmla="*/ 9 w 73"/>
                <a:gd name="T1" fmla="*/ 6 h 80"/>
                <a:gd name="T2" fmla="*/ 10 w 73"/>
                <a:gd name="T3" fmla="*/ 6 h 80"/>
                <a:gd name="T4" fmla="*/ 4 w 73"/>
                <a:gd name="T5" fmla="*/ 0 h 80"/>
                <a:gd name="T6" fmla="*/ 0 w 73"/>
                <a:gd name="T7" fmla="*/ 3 h 80"/>
                <a:gd name="T8" fmla="*/ 6 w 73"/>
                <a:gd name="T9" fmla="*/ 9 h 80"/>
                <a:gd name="T10" fmla="*/ 6 w 73"/>
                <a:gd name="T11" fmla="*/ 9 h 80"/>
                <a:gd name="T12" fmla="*/ 9 w 73"/>
                <a:gd name="T13" fmla="*/ 6 h 80"/>
                <a:gd name="T14" fmla="*/ 0 60000 65536"/>
                <a:gd name="T15" fmla="*/ 0 60000 65536"/>
                <a:gd name="T16" fmla="*/ 0 60000 65536"/>
                <a:gd name="T17" fmla="*/ 0 60000 65536"/>
                <a:gd name="T18" fmla="*/ 0 60000 65536"/>
                <a:gd name="T19" fmla="*/ 0 60000 65536"/>
                <a:gd name="T20" fmla="*/ 0 60000 65536"/>
                <a:gd name="T21" fmla="*/ 0 w 73"/>
                <a:gd name="T22" fmla="*/ 0 h 80"/>
                <a:gd name="T23" fmla="*/ 73 w 73"/>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0">
                  <a:moveTo>
                    <a:pt x="72" y="50"/>
                  </a:moveTo>
                  <a:lnTo>
                    <a:pt x="73" y="52"/>
                  </a:lnTo>
                  <a:lnTo>
                    <a:pt x="30" y="0"/>
                  </a:lnTo>
                  <a:lnTo>
                    <a:pt x="0" y="26"/>
                  </a:lnTo>
                  <a:lnTo>
                    <a:pt x="43" y="77"/>
                  </a:lnTo>
                  <a:lnTo>
                    <a:pt x="45" y="80"/>
                  </a:lnTo>
                  <a:lnTo>
                    <a:pt x="72" y="5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2" name="Freeform 588"/>
            <p:cNvSpPr>
              <a:spLocks/>
            </p:cNvSpPr>
            <p:nvPr/>
          </p:nvSpPr>
          <p:spPr bwMode="auto">
            <a:xfrm>
              <a:off x="3531" y="3743"/>
              <a:ext cx="35" cy="36"/>
            </a:xfrm>
            <a:custGeom>
              <a:avLst/>
              <a:gdLst>
                <a:gd name="T0" fmla="*/ 8 w 69"/>
                <a:gd name="T1" fmla="*/ 5 h 71"/>
                <a:gd name="T2" fmla="*/ 9 w 69"/>
                <a:gd name="T3" fmla="*/ 5 h 71"/>
                <a:gd name="T4" fmla="*/ 4 w 69"/>
                <a:gd name="T5" fmla="*/ 0 h 71"/>
                <a:gd name="T6" fmla="*/ 0 w 69"/>
                <a:gd name="T7" fmla="*/ 4 h 71"/>
                <a:gd name="T8" fmla="*/ 6 w 69"/>
                <a:gd name="T9" fmla="*/ 9 h 71"/>
                <a:gd name="T10" fmla="*/ 6 w 69"/>
                <a:gd name="T11" fmla="*/ 9 h 71"/>
                <a:gd name="T12" fmla="*/ 6 w 69"/>
                <a:gd name="T13" fmla="*/ 9 h 71"/>
                <a:gd name="T14" fmla="*/ 6 w 69"/>
                <a:gd name="T15" fmla="*/ 9 h 71"/>
                <a:gd name="T16" fmla="*/ 6 w 69"/>
                <a:gd name="T17" fmla="*/ 9 h 71"/>
                <a:gd name="T18" fmla="*/ 8 w 69"/>
                <a:gd name="T19" fmla="*/ 5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71"/>
                <a:gd name="T32" fmla="*/ 69 w 69"/>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71">
                  <a:moveTo>
                    <a:pt x="62" y="34"/>
                  </a:moveTo>
                  <a:lnTo>
                    <a:pt x="69" y="38"/>
                  </a:lnTo>
                  <a:lnTo>
                    <a:pt x="27" y="0"/>
                  </a:lnTo>
                  <a:lnTo>
                    <a:pt x="0" y="30"/>
                  </a:lnTo>
                  <a:lnTo>
                    <a:pt x="41" y="68"/>
                  </a:lnTo>
                  <a:lnTo>
                    <a:pt x="48" y="71"/>
                  </a:lnTo>
                  <a:lnTo>
                    <a:pt x="41" y="68"/>
                  </a:lnTo>
                  <a:lnTo>
                    <a:pt x="44" y="70"/>
                  </a:lnTo>
                  <a:lnTo>
                    <a:pt x="48" y="71"/>
                  </a:lnTo>
                  <a:lnTo>
                    <a:pt x="62" y="3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443" name="Freeform 589"/>
            <p:cNvSpPr>
              <a:spLocks/>
            </p:cNvSpPr>
            <p:nvPr/>
          </p:nvSpPr>
          <p:spPr bwMode="auto">
            <a:xfrm>
              <a:off x="3555" y="3761"/>
              <a:ext cx="29" cy="27"/>
            </a:xfrm>
            <a:custGeom>
              <a:avLst/>
              <a:gdLst>
                <a:gd name="T0" fmla="*/ 7 w 56"/>
                <a:gd name="T1" fmla="*/ 2 h 54"/>
                <a:gd name="T2" fmla="*/ 8 w 56"/>
                <a:gd name="T3" fmla="*/ 2 h 54"/>
                <a:gd name="T4" fmla="*/ 2 w 56"/>
                <a:gd name="T5" fmla="*/ 0 h 54"/>
                <a:gd name="T6" fmla="*/ 0 w 56"/>
                <a:gd name="T7" fmla="*/ 5 h 54"/>
                <a:gd name="T8" fmla="*/ 6 w 56"/>
                <a:gd name="T9" fmla="*/ 7 h 54"/>
                <a:gd name="T10" fmla="*/ 7 w 56"/>
                <a:gd name="T11" fmla="*/ 7 h 54"/>
                <a:gd name="T12" fmla="*/ 6 w 56"/>
                <a:gd name="T13" fmla="*/ 7 h 54"/>
                <a:gd name="T14" fmla="*/ 6 w 56"/>
                <a:gd name="T15" fmla="*/ 7 h 54"/>
                <a:gd name="T16" fmla="*/ 7 w 56"/>
                <a:gd name="T17" fmla="*/ 7 h 54"/>
                <a:gd name="T18" fmla="*/ 7 w 56"/>
                <a:gd name="T19" fmla="*/ 2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4"/>
                <a:gd name="T32" fmla="*/ 56 w 56"/>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4">
                  <a:moveTo>
                    <a:pt x="51" y="15"/>
                  </a:moveTo>
                  <a:lnTo>
                    <a:pt x="56" y="16"/>
                  </a:lnTo>
                  <a:lnTo>
                    <a:pt x="14" y="0"/>
                  </a:lnTo>
                  <a:lnTo>
                    <a:pt x="0" y="37"/>
                  </a:lnTo>
                  <a:lnTo>
                    <a:pt x="43" y="53"/>
                  </a:lnTo>
                  <a:lnTo>
                    <a:pt x="48" y="54"/>
                  </a:lnTo>
                  <a:lnTo>
                    <a:pt x="43" y="53"/>
                  </a:lnTo>
                  <a:lnTo>
                    <a:pt x="45" y="54"/>
                  </a:lnTo>
                  <a:lnTo>
                    <a:pt x="48" y="54"/>
                  </a:lnTo>
                  <a:lnTo>
                    <a:pt x="51" y="1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498" name="Group 590"/>
          <p:cNvGrpSpPr>
            <a:grpSpLocks/>
          </p:cNvGrpSpPr>
          <p:nvPr/>
        </p:nvGrpSpPr>
        <p:grpSpPr bwMode="auto">
          <a:xfrm>
            <a:off x="3654028" y="5419726"/>
            <a:ext cx="6273999" cy="923925"/>
            <a:chOff x="2023" y="3222"/>
            <a:chExt cx="3513" cy="582"/>
          </a:xfrm>
        </p:grpSpPr>
        <p:sp>
          <p:nvSpPr>
            <p:cNvPr id="15044" name="Freeform 591"/>
            <p:cNvSpPr>
              <a:spLocks/>
            </p:cNvSpPr>
            <p:nvPr/>
          </p:nvSpPr>
          <p:spPr bwMode="auto">
            <a:xfrm>
              <a:off x="3580" y="3768"/>
              <a:ext cx="22" cy="21"/>
            </a:xfrm>
            <a:custGeom>
              <a:avLst/>
              <a:gdLst>
                <a:gd name="T0" fmla="*/ 5 w 45"/>
                <a:gd name="T1" fmla="*/ 0 h 43"/>
                <a:gd name="T2" fmla="*/ 5 w 45"/>
                <a:gd name="T3" fmla="*/ 0 h 43"/>
                <a:gd name="T4" fmla="*/ 0 w 45"/>
                <a:gd name="T5" fmla="*/ 0 h 43"/>
                <a:gd name="T6" fmla="*/ 0 w 45"/>
                <a:gd name="T7" fmla="*/ 4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4"/>
                  </a:moveTo>
                  <a:lnTo>
                    <a:pt x="45" y="4"/>
                  </a:lnTo>
                  <a:lnTo>
                    <a:pt x="3" y="0"/>
                  </a:lnTo>
                  <a:lnTo>
                    <a:pt x="0" y="39"/>
                  </a:lnTo>
                  <a:lnTo>
                    <a:pt x="43" y="43"/>
                  </a:lnTo>
                  <a:lnTo>
                    <a:pt x="44" y="43"/>
                  </a:lnTo>
                  <a:lnTo>
                    <a:pt x="44"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5" name="Freeform 592"/>
            <p:cNvSpPr>
              <a:spLocks/>
            </p:cNvSpPr>
            <p:nvPr/>
          </p:nvSpPr>
          <p:spPr bwMode="auto">
            <a:xfrm>
              <a:off x="3602" y="3770"/>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6" name="Freeform 593"/>
            <p:cNvSpPr>
              <a:spLocks/>
            </p:cNvSpPr>
            <p:nvPr/>
          </p:nvSpPr>
          <p:spPr bwMode="auto">
            <a:xfrm>
              <a:off x="3625" y="3770"/>
              <a:ext cx="18" cy="19"/>
            </a:xfrm>
            <a:custGeom>
              <a:avLst/>
              <a:gdLst>
                <a:gd name="T0" fmla="*/ 4 w 37"/>
                <a:gd name="T1" fmla="*/ 0 h 39"/>
                <a:gd name="T2" fmla="*/ 4 w 37"/>
                <a:gd name="T3" fmla="*/ 0 h 39"/>
                <a:gd name="T4" fmla="*/ 0 w 37"/>
                <a:gd name="T5" fmla="*/ 0 h 39"/>
                <a:gd name="T6" fmla="*/ 0 w 37"/>
                <a:gd name="T7" fmla="*/ 4 h 39"/>
                <a:gd name="T8" fmla="*/ 4 w 37"/>
                <a:gd name="T9" fmla="*/ 4 h 39"/>
                <a:gd name="T10" fmla="*/ 4 w 37"/>
                <a:gd name="T11" fmla="*/ 4 h 39"/>
                <a:gd name="T12" fmla="*/ 4 w 37"/>
                <a:gd name="T13" fmla="*/ 0 h 39"/>
                <a:gd name="T14" fmla="*/ 0 60000 65536"/>
                <a:gd name="T15" fmla="*/ 0 60000 65536"/>
                <a:gd name="T16" fmla="*/ 0 60000 65536"/>
                <a:gd name="T17" fmla="*/ 0 60000 65536"/>
                <a:gd name="T18" fmla="*/ 0 60000 65536"/>
                <a:gd name="T19" fmla="*/ 0 60000 65536"/>
                <a:gd name="T20" fmla="*/ 0 60000 65536"/>
                <a:gd name="T21" fmla="*/ 0 w 37"/>
                <a:gd name="T22" fmla="*/ 0 h 39"/>
                <a:gd name="T23" fmla="*/ 37 w 3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9">
                  <a:moveTo>
                    <a:pt x="35" y="0"/>
                  </a:moveTo>
                  <a:lnTo>
                    <a:pt x="36" y="0"/>
                  </a:lnTo>
                  <a:lnTo>
                    <a:pt x="0" y="0"/>
                  </a:lnTo>
                  <a:lnTo>
                    <a:pt x="0" y="39"/>
                  </a:lnTo>
                  <a:lnTo>
                    <a:pt x="36" y="39"/>
                  </a:lnTo>
                  <a:lnTo>
                    <a:pt x="37" y="39"/>
                  </a:lnTo>
                  <a:lnTo>
                    <a:pt x="3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7" name="Freeform 594"/>
            <p:cNvSpPr>
              <a:spLocks/>
            </p:cNvSpPr>
            <p:nvPr/>
          </p:nvSpPr>
          <p:spPr bwMode="auto">
            <a:xfrm>
              <a:off x="3642" y="3768"/>
              <a:ext cx="24" cy="21"/>
            </a:xfrm>
            <a:custGeom>
              <a:avLst/>
              <a:gdLst>
                <a:gd name="T0" fmla="*/ 6 w 48"/>
                <a:gd name="T1" fmla="*/ 0 h 43"/>
                <a:gd name="T2" fmla="*/ 6 w 48"/>
                <a:gd name="T3" fmla="*/ 0 h 43"/>
                <a:gd name="T4" fmla="*/ 0 w 48"/>
                <a:gd name="T5" fmla="*/ 0 h 43"/>
                <a:gd name="T6" fmla="*/ 1 w 48"/>
                <a:gd name="T7" fmla="*/ 5 h 43"/>
                <a:gd name="T8" fmla="*/ 6 w 48"/>
                <a:gd name="T9" fmla="*/ 4 h 43"/>
                <a:gd name="T10" fmla="*/ 6 w 48"/>
                <a:gd name="T11" fmla="*/ 4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4" y="0"/>
                  </a:moveTo>
                  <a:lnTo>
                    <a:pt x="45" y="0"/>
                  </a:lnTo>
                  <a:lnTo>
                    <a:pt x="0" y="4"/>
                  </a:lnTo>
                  <a:lnTo>
                    <a:pt x="2" y="43"/>
                  </a:lnTo>
                  <a:lnTo>
                    <a:pt x="47" y="39"/>
                  </a:lnTo>
                  <a:lnTo>
                    <a:pt x="48"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8" name="Freeform 595"/>
            <p:cNvSpPr>
              <a:spLocks/>
            </p:cNvSpPr>
            <p:nvPr/>
          </p:nvSpPr>
          <p:spPr bwMode="auto">
            <a:xfrm>
              <a:off x="3664" y="3766"/>
              <a:ext cx="25" cy="22"/>
            </a:xfrm>
            <a:custGeom>
              <a:avLst/>
              <a:gdLst>
                <a:gd name="T0" fmla="*/ 6 w 50"/>
                <a:gd name="T1" fmla="*/ 0 h 43"/>
                <a:gd name="T2" fmla="*/ 6 w 50"/>
                <a:gd name="T3" fmla="*/ 0 h 43"/>
                <a:gd name="T4" fmla="*/ 0 w 50"/>
                <a:gd name="T5" fmla="*/ 1 h 43"/>
                <a:gd name="T6" fmla="*/ 1 w 50"/>
                <a:gd name="T7" fmla="*/ 6 h 43"/>
                <a:gd name="T8" fmla="*/ 7 w 50"/>
                <a:gd name="T9" fmla="*/ 5 h 43"/>
                <a:gd name="T10" fmla="*/ 7 w 50"/>
                <a:gd name="T11" fmla="*/ 5 h 43"/>
                <a:gd name="T12" fmla="*/ 6 w 50"/>
                <a:gd name="T13" fmla="*/ 0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3" y="0"/>
                  </a:moveTo>
                  <a:lnTo>
                    <a:pt x="45" y="0"/>
                  </a:lnTo>
                  <a:lnTo>
                    <a:pt x="0" y="4"/>
                  </a:lnTo>
                  <a:lnTo>
                    <a:pt x="4" y="43"/>
                  </a:lnTo>
                  <a:lnTo>
                    <a:pt x="49" y="39"/>
                  </a:lnTo>
                  <a:lnTo>
                    <a:pt x="50"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9" name="Freeform 596"/>
            <p:cNvSpPr>
              <a:spLocks/>
            </p:cNvSpPr>
            <p:nvPr/>
          </p:nvSpPr>
          <p:spPr bwMode="auto">
            <a:xfrm>
              <a:off x="3686" y="3763"/>
              <a:ext cx="23" cy="22"/>
            </a:xfrm>
            <a:custGeom>
              <a:avLst/>
              <a:gdLst>
                <a:gd name="T0" fmla="*/ 6 w 46"/>
                <a:gd name="T1" fmla="*/ 0 h 45"/>
                <a:gd name="T2" fmla="*/ 5 w 46"/>
                <a:gd name="T3" fmla="*/ 0 h 45"/>
                <a:gd name="T4" fmla="*/ 0 w 46"/>
                <a:gd name="T5" fmla="*/ 0 h 45"/>
                <a:gd name="T6" fmla="*/ 1 w 46"/>
                <a:gd name="T7" fmla="*/ 5 h 45"/>
                <a:gd name="T8" fmla="*/ 6 w 46"/>
                <a:gd name="T9" fmla="*/ 4 h 45"/>
                <a:gd name="T10" fmla="*/ 6 w 46"/>
                <a:gd name="T11" fmla="*/ 4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1" y="0"/>
                  </a:moveTo>
                  <a:lnTo>
                    <a:pt x="40" y="0"/>
                  </a:lnTo>
                  <a:lnTo>
                    <a:pt x="0" y="6"/>
                  </a:lnTo>
                  <a:lnTo>
                    <a:pt x="7" y="45"/>
                  </a:lnTo>
                  <a:lnTo>
                    <a:pt x="46" y="39"/>
                  </a:lnTo>
                  <a:lnTo>
                    <a:pt x="45"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0" name="Freeform 597"/>
            <p:cNvSpPr>
              <a:spLocks/>
            </p:cNvSpPr>
            <p:nvPr/>
          </p:nvSpPr>
          <p:spPr bwMode="auto">
            <a:xfrm>
              <a:off x="3706" y="3760"/>
              <a:ext cx="24" cy="23"/>
            </a:xfrm>
            <a:custGeom>
              <a:avLst/>
              <a:gdLst>
                <a:gd name="T0" fmla="*/ 6 w 48"/>
                <a:gd name="T1" fmla="*/ 0 h 45"/>
                <a:gd name="T2" fmla="*/ 6 w 48"/>
                <a:gd name="T3" fmla="*/ 0 h 45"/>
                <a:gd name="T4" fmla="*/ 0 w 48"/>
                <a:gd name="T5" fmla="*/ 1 h 45"/>
                <a:gd name="T6" fmla="*/ 1 w 48"/>
                <a:gd name="T7" fmla="*/ 6 h 45"/>
                <a:gd name="T8" fmla="*/ 6 w 48"/>
                <a:gd name="T9" fmla="*/ 5 h 45"/>
                <a:gd name="T10" fmla="*/ 6 w 48"/>
                <a:gd name="T11" fmla="*/ 5 h 45"/>
                <a:gd name="T12" fmla="*/ 6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0"/>
                  </a:moveTo>
                  <a:lnTo>
                    <a:pt x="43" y="0"/>
                  </a:lnTo>
                  <a:lnTo>
                    <a:pt x="0" y="6"/>
                  </a:lnTo>
                  <a:lnTo>
                    <a:pt x="4" y="45"/>
                  </a:lnTo>
                  <a:lnTo>
                    <a:pt x="48"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1" name="Freeform 598"/>
            <p:cNvSpPr>
              <a:spLocks/>
            </p:cNvSpPr>
            <p:nvPr/>
          </p:nvSpPr>
          <p:spPr bwMode="auto">
            <a:xfrm>
              <a:off x="3729" y="3760"/>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2" name="Freeform 599"/>
            <p:cNvSpPr>
              <a:spLocks/>
            </p:cNvSpPr>
            <p:nvPr/>
          </p:nvSpPr>
          <p:spPr bwMode="auto">
            <a:xfrm>
              <a:off x="3750" y="3760"/>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3" name="Freeform 600"/>
            <p:cNvSpPr>
              <a:spLocks/>
            </p:cNvSpPr>
            <p:nvPr/>
          </p:nvSpPr>
          <p:spPr bwMode="auto">
            <a:xfrm>
              <a:off x="3772" y="3760"/>
              <a:ext cx="21" cy="20"/>
            </a:xfrm>
            <a:custGeom>
              <a:avLst/>
              <a:gdLst>
                <a:gd name="T0" fmla="*/ 5 w 44"/>
                <a:gd name="T1" fmla="*/ 0 h 39"/>
                <a:gd name="T2" fmla="*/ 5 w 44"/>
                <a:gd name="T3" fmla="*/ 0 h 39"/>
                <a:gd name="T4" fmla="*/ 0 w 44"/>
                <a:gd name="T5" fmla="*/ 0 h 39"/>
                <a:gd name="T6" fmla="*/ 0 w 44"/>
                <a:gd name="T7" fmla="*/ 5 h 39"/>
                <a:gd name="T8" fmla="*/ 5 w 44"/>
                <a:gd name="T9" fmla="*/ 5 h 39"/>
                <a:gd name="T10" fmla="*/ 4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2" y="0"/>
                  </a:lnTo>
                  <a:lnTo>
                    <a:pt x="0" y="0"/>
                  </a:lnTo>
                  <a:lnTo>
                    <a:pt x="0" y="39"/>
                  </a:lnTo>
                  <a:lnTo>
                    <a:pt x="42" y="39"/>
                  </a:lnTo>
                  <a:lnTo>
                    <a:pt x="39"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4" name="Freeform 601"/>
            <p:cNvSpPr>
              <a:spLocks/>
            </p:cNvSpPr>
            <p:nvPr/>
          </p:nvSpPr>
          <p:spPr bwMode="auto">
            <a:xfrm>
              <a:off x="3791" y="3760"/>
              <a:ext cx="23" cy="23"/>
            </a:xfrm>
            <a:custGeom>
              <a:avLst/>
              <a:gdLst>
                <a:gd name="T0" fmla="*/ 6 w 46"/>
                <a:gd name="T1" fmla="*/ 1 h 45"/>
                <a:gd name="T2" fmla="*/ 6 w 46"/>
                <a:gd name="T3" fmla="*/ 1 h 45"/>
                <a:gd name="T4" fmla="*/ 1 w 46"/>
                <a:gd name="T5" fmla="*/ 0 h 45"/>
                <a:gd name="T6" fmla="*/ 0 w 46"/>
                <a:gd name="T7" fmla="*/ 5 h 45"/>
                <a:gd name="T8" fmla="*/ 6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5" y="6"/>
                  </a:moveTo>
                  <a:lnTo>
                    <a:pt x="46" y="6"/>
                  </a:lnTo>
                  <a:lnTo>
                    <a:pt x="5" y="0"/>
                  </a:lnTo>
                  <a:lnTo>
                    <a:pt x="0" y="39"/>
                  </a:lnTo>
                  <a:lnTo>
                    <a:pt x="42" y="45"/>
                  </a:lnTo>
                  <a:lnTo>
                    <a:pt x="43" y="45"/>
                  </a:lnTo>
                  <a:lnTo>
                    <a:pt x="45"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5" name="Freeform 602"/>
            <p:cNvSpPr>
              <a:spLocks/>
            </p:cNvSpPr>
            <p:nvPr/>
          </p:nvSpPr>
          <p:spPr bwMode="auto">
            <a:xfrm>
              <a:off x="3812" y="3763"/>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5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3"/>
                  </a:moveTo>
                  <a:lnTo>
                    <a:pt x="44" y="3"/>
                  </a:lnTo>
                  <a:lnTo>
                    <a:pt x="2" y="0"/>
                  </a:lnTo>
                  <a:lnTo>
                    <a:pt x="0" y="39"/>
                  </a:lnTo>
                  <a:lnTo>
                    <a:pt x="41" y="43"/>
                  </a:lnTo>
                  <a:lnTo>
                    <a:pt x="39" y="43"/>
                  </a:lnTo>
                  <a:lnTo>
                    <a:pt x="46"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6" name="Freeform 603"/>
            <p:cNvSpPr>
              <a:spLocks/>
            </p:cNvSpPr>
            <p:nvPr/>
          </p:nvSpPr>
          <p:spPr bwMode="auto">
            <a:xfrm>
              <a:off x="3832" y="3765"/>
              <a:ext cx="26" cy="23"/>
            </a:xfrm>
            <a:custGeom>
              <a:avLst/>
              <a:gdLst>
                <a:gd name="T0" fmla="*/ 7 w 52"/>
                <a:gd name="T1" fmla="*/ 1 h 46"/>
                <a:gd name="T2" fmla="*/ 7 w 52"/>
                <a:gd name="T3" fmla="*/ 1 h 46"/>
                <a:gd name="T4" fmla="*/ 1 w 52"/>
                <a:gd name="T5" fmla="*/ 0 h 46"/>
                <a:gd name="T6" fmla="*/ 0 w 52"/>
                <a:gd name="T7" fmla="*/ 5 h 46"/>
                <a:gd name="T8" fmla="*/ 6 w 52"/>
                <a:gd name="T9" fmla="*/ 6 h 46"/>
                <a:gd name="T10" fmla="*/ 6 w 52"/>
                <a:gd name="T11" fmla="*/ 6 h 46"/>
                <a:gd name="T12" fmla="*/ 7 w 52"/>
                <a:gd name="T13" fmla="*/ 1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50" y="7"/>
                  </a:moveTo>
                  <a:lnTo>
                    <a:pt x="52" y="7"/>
                  </a:lnTo>
                  <a:lnTo>
                    <a:pt x="7" y="0"/>
                  </a:lnTo>
                  <a:lnTo>
                    <a:pt x="0" y="40"/>
                  </a:lnTo>
                  <a:lnTo>
                    <a:pt x="45" y="46"/>
                  </a:lnTo>
                  <a:lnTo>
                    <a:pt x="47" y="46"/>
                  </a:lnTo>
                  <a:lnTo>
                    <a:pt x="50"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7" name="Freeform 604"/>
            <p:cNvSpPr>
              <a:spLocks/>
            </p:cNvSpPr>
            <p:nvPr/>
          </p:nvSpPr>
          <p:spPr bwMode="auto">
            <a:xfrm>
              <a:off x="3856" y="3768"/>
              <a:ext cx="21" cy="21"/>
            </a:xfrm>
            <a:custGeom>
              <a:avLst/>
              <a:gdLst>
                <a:gd name="T0" fmla="*/ 5 w 43"/>
                <a:gd name="T1" fmla="*/ 0 h 43"/>
                <a:gd name="T2" fmla="*/ 5 w 43"/>
                <a:gd name="T3" fmla="*/ 0 h 43"/>
                <a:gd name="T4" fmla="*/ 0 w 43"/>
                <a:gd name="T5" fmla="*/ 0 h 43"/>
                <a:gd name="T6" fmla="*/ 0 w 43"/>
                <a:gd name="T7" fmla="*/ 4 h 43"/>
                <a:gd name="T8" fmla="*/ 5 w 43"/>
                <a:gd name="T9" fmla="*/ 5 h 43"/>
                <a:gd name="T10" fmla="*/ 5 w 43"/>
                <a:gd name="T11" fmla="*/ 5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4"/>
                  </a:moveTo>
                  <a:lnTo>
                    <a:pt x="43" y="4"/>
                  </a:lnTo>
                  <a:lnTo>
                    <a:pt x="3" y="0"/>
                  </a:lnTo>
                  <a:lnTo>
                    <a:pt x="0" y="39"/>
                  </a:lnTo>
                  <a:lnTo>
                    <a:pt x="41" y="43"/>
                  </a:lnTo>
                  <a:lnTo>
                    <a:pt x="42"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8" name="Freeform 605"/>
            <p:cNvSpPr>
              <a:spLocks/>
            </p:cNvSpPr>
            <p:nvPr/>
          </p:nvSpPr>
          <p:spPr bwMode="auto">
            <a:xfrm>
              <a:off x="3876" y="3770"/>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59" name="Freeform 606"/>
            <p:cNvSpPr>
              <a:spLocks/>
            </p:cNvSpPr>
            <p:nvPr/>
          </p:nvSpPr>
          <p:spPr bwMode="auto">
            <a:xfrm>
              <a:off x="3899" y="377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0" name="Freeform 607"/>
            <p:cNvSpPr>
              <a:spLocks/>
            </p:cNvSpPr>
            <p:nvPr/>
          </p:nvSpPr>
          <p:spPr bwMode="auto">
            <a:xfrm>
              <a:off x="3921" y="3770"/>
              <a:ext cx="19" cy="19"/>
            </a:xfrm>
            <a:custGeom>
              <a:avLst/>
              <a:gdLst>
                <a:gd name="T0" fmla="*/ 5 w 38"/>
                <a:gd name="T1" fmla="*/ 0 h 39"/>
                <a:gd name="T2" fmla="*/ 5 w 38"/>
                <a:gd name="T3" fmla="*/ 0 h 39"/>
                <a:gd name="T4" fmla="*/ 0 w 38"/>
                <a:gd name="T5" fmla="*/ 0 h 39"/>
                <a:gd name="T6" fmla="*/ 0 w 38"/>
                <a:gd name="T7" fmla="*/ 4 h 39"/>
                <a:gd name="T8" fmla="*/ 5 w 38"/>
                <a:gd name="T9" fmla="*/ 4 h 39"/>
                <a:gd name="T10" fmla="*/ 5 w 38"/>
                <a:gd name="T11" fmla="*/ 4 h 39"/>
                <a:gd name="T12" fmla="*/ 5 w 38"/>
                <a:gd name="T13" fmla="*/ 0 h 39"/>
                <a:gd name="T14" fmla="*/ 0 60000 65536"/>
                <a:gd name="T15" fmla="*/ 0 60000 65536"/>
                <a:gd name="T16" fmla="*/ 0 60000 65536"/>
                <a:gd name="T17" fmla="*/ 0 60000 65536"/>
                <a:gd name="T18" fmla="*/ 0 60000 65536"/>
                <a:gd name="T19" fmla="*/ 0 60000 65536"/>
                <a:gd name="T20" fmla="*/ 0 60000 65536"/>
                <a:gd name="T21" fmla="*/ 0 w 38"/>
                <a:gd name="T22" fmla="*/ 0 h 39"/>
                <a:gd name="T23" fmla="*/ 38 w 3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9">
                  <a:moveTo>
                    <a:pt x="38" y="0"/>
                  </a:moveTo>
                  <a:lnTo>
                    <a:pt x="38" y="0"/>
                  </a:lnTo>
                  <a:lnTo>
                    <a:pt x="0" y="0"/>
                  </a:lnTo>
                  <a:lnTo>
                    <a:pt x="0" y="39"/>
                  </a:lnTo>
                  <a:lnTo>
                    <a:pt x="38"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1" name="Freeform 608"/>
            <p:cNvSpPr>
              <a:spLocks/>
            </p:cNvSpPr>
            <p:nvPr/>
          </p:nvSpPr>
          <p:spPr bwMode="auto">
            <a:xfrm>
              <a:off x="3940" y="377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2" name="Freeform 609"/>
            <p:cNvSpPr>
              <a:spLocks/>
            </p:cNvSpPr>
            <p:nvPr/>
          </p:nvSpPr>
          <p:spPr bwMode="auto">
            <a:xfrm>
              <a:off x="3962" y="3770"/>
              <a:ext cx="23" cy="19"/>
            </a:xfrm>
            <a:custGeom>
              <a:avLst/>
              <a:gdLst>
                <a:gd name="T0" fmla="*/ 5 w 47"/>
                <a:gd name="T1" fmla="*/ 0 h 39"/>
                <a:gd name="T2" fmla="*/ 5 w 47"/>
                <a:gd name="T3" fmla="*/ 0 h 39"/>
                <a:gd name="T4" fmla="*/ 0 w 47"/>
                <a:gd name="T5" fmla="*/ 0 h 39"/>
                <a:gd name="T6" fmla="*/ 0 w 47"/>
                <a:gd name="T7" fmla="*/ 4 h 39"/>
                <a:gd name="T8" fmla="*/ 5 w 47"/>
                <a:gd name="T9" fmla="*/ 4 h 39"/>
                <a:gd name="T10" fmla="*/ 5 w 47"/>
                <a:gd name="T11" fmla="*/ 4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4" y="0"/>
                  </a:moveTo>
                  <a:lnTo>
                    <a:pt x="45" y="0"/>
                  </a:lnTo>
                  <a:lnTo>
                    <a:pt x="0" y="0"/>
                  </a:lnTo>
                  <a:lnTo>
                    <a:pt x="0" y="39"/>
                  </a:lnTo>
                  <a:lnTo>
                    <a:pt x="45" y="39"/>
                  </a:lnTo>
                  <a:lnTo>
                    <a:pt x="47"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3" name="Freeform 610"/>
            <p:cNvSpPr>
              <a:spLocks/>
            </p:cNvSpPr>
            <p:nvPr/>
          </p:nvSpPr>
          <p:spPr bwMode="auto">
            <a:xfrm>
              <a:off x="3984" y="3768"/>
              <a:ext cx="21" cy="21"/>
            </a:xfrm>
            <a:custGeom>
              <a:avLst/>
              <a:gdLst>
                <a:gd name="T0" fmla="*/ 5 w 43"/>
                <a:gd name="T1" fmla="*/ 0 h 43"/>
                <a:gd name="T2" fmla="*/ 5 w 43"/>
                <a:gd name="T3" fmla="*/ 0 h 43"/>
                <a:gd name="T4" fmla="*/ 0 w 43"/>
                <a:gd name="T5" fmla="*/ 0 h 43"/>
                <a:gd name="T6" fmla="*/ 0 w 43"/>
                <a:gd name="T7" fmla="*/ 5 h 43"/>
                <a:gd name="T8" fmla="*/ 5 w 43"/>
                <a:gd name="T9" fmla="*/ 4 h 43"/>
                <a:gd name="T10" fmla="*/ 5 w 43"/>
                <a:gd name="T11" fmla="*/ 4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0"/>
                  </a:moveTo>
                  <a:lnTo>
                    <a:pt x="41" y="0"/>
                  </a:lnTo>
                  <a:lnTo>
                    <a:pt x="0" y="4"/>
                  </a:lnTo>
                  <a:lnTo>
                    <a:pt x="3" y="43"/>
                  </a:lnTo>
                  <a:lnTo>
                    <a:pt x="43"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4" name="Freeform 611"/>
            <p:cNvSpPr>
              <a:spLocks/>
            </p:cNvSpPr>
            <p:nvPr/>
          </p:nvSpPr>
          <p:spPr bwMode="auto">
            <a:xfrm>
              <a:off x="4005" y="3768"/>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1" y="0"/>
                  </a:moveTo>
                  <a:lnTo>
                    <a:pt x="44" y="0"/>
                  </a:lnTo>
                  <a:lnTo>
                    <a:pt x="0" y="0"/>
                  </a:lnTo>
                  <a:lnTo>
                    <a:pt x="0" y="39"/>
                  </a:lnTo>
                  <a:lnTo>
                    <a:pt x="44" y="39"/>
                  </a:lnTo>
                  <a:lnTo>
                    <a:pt x="46"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5" name="Freeform 612"/>
            <p:cNvSpPr>
              <a:spLocks/>
            </p:cNvSpPr>
            <p:nvPr/>
          </p:nvSpPr>
          <p:spPr bwMode="auto">
            <a:xfrm>
              <a:off x="4026" y="3765"/>
              <a:ext cx="23" cy="23"/>
            </a:xfrm>
            <a:custGeom>
              <a:avLst/>
              <a:gdLst>
                <a:gd name="T0" fmla="*/ 6 w 46"/>
                <a:gd name="T1" fmla="*/ 1 h 44"/>
                <a:gd name="T2" fmla="*/ 6 w 46"/>
                <a:gd name="T3" fmla="*/ 1 h 44"/>
                <a:gd name="T4" fmla="*/ 0 w 46"/>
                <a:gd name="T5" fmla="*/ 1 h 44"/>
                <a:gd name="T6" fmla="*/ 1 w 46"/>
                <a:gd name="T7" fmla="*/ 6 h 44"/>
                <a:gd name="T8" fmla="*/ 6 w 46"/>
                <a:gd name="T9" fmla="*/ 6 h 44"/>
                <a:gd name="T10" fmla="*/ 6 w 46"/>
                <a:gd name="T11" fmla="*/ 6 h 44"/>
                <a:gd name="T12" fmla="*/ 6 w 46"/>
                <a:gd name="T13" fmla="*/ 1 h 44"/>
                <a:gd name="T14" fmla="*/ 6 w 46"/>
                <a:gd name="T15" fmla="*/ 0 h 44"/>
                <a:gd name="T16" fmla="*/ 6 w 46"/>
                <a:gd name="T17" fmla="*/ 1 h 44"/>
                <a:gd name="T18" fmla="*/ 6 w 46"/>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4"/>
                <a:gd name="T32" fmla="*/ 46 w 46"/>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4">
                  <a:moveTo>
                    <a:pt x="46" y="1"/>
                  </a:moveTo>
                  <a:lnTo>
                    <a:pt x="42" y="1"/>
                  </a:lnTo>
                  <a:lnTo>
                    <a:pt x="0" y="5"/>
                  </a:lnTo>
                  <a:lnTo>
                    <a:pt x="5" y="44"/>
                  </a:lnTo>
                  <a:lnTo>
                    <a:pt x="46" y="40"/>
                  </a:lnTo>
                  <a:lnTo>
                    <a:pt x="42" y="40"/>
                  </a:lnTo>
                  <a:lnTo>
                    <a:pt x="46" y="1"/>
                  </a:lnTo>
                  <a:lnTo>
                    <a:pt x="44" y="0"/>
                  </a:lnTo>
                  <a:lnTo>
                    <a:pt x="42" y="1"/>
                  </a:lnTo>
                  <a:lnTo>
                    <a:pt x="46"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6" name="Freeform 613"/>
            <p:cNvSpPr>
              <a:spLocks/>
            </p:cNvSpPr>
            <p:nvPr/>
          </p:nvSpPr>
          <p:spPr bwMode="auto">
            <a:xfrm>
              <a:off x="4046" y="3766"/>
              <a:ext cx="23" cy="22"/>
            </a:xfrm>
            <a:custGeom>
              <a:avLst/>
              <a:gdLst>
                <a:gd name="T0" fmla="*/ 6 w 46"/>
                <a:gd name="T1" fmla="*/ 1 h 43"/>
                <a:gd name="T2" fmla="*/ 6 w 46"/>
                <a:gd name="T3" fmla="*/ 1 h 43"/>
                <a:gd name="T4" fmla="*/ 1 w 46"/>
                <a:gd name="T5" fmla="*/ 0 h 43"/>
                <a:gd name="T6" fmla="*/ 0 w 46"/>
                <a:gd name="T7" fmla="*/ 5 h 43"/>
                <a:gd name="T8" fmla="*/ 6 w 46"/>
                <a:gd name="T9" fmla="*/ 6 h 43"/>
                <a:gd name="T10" fmla="*/ 6 w 46"/>
                <a:gd name="T11" fmla="*/ 6 h 43"/>
                <a:gd name="T12" fmla="*/ 6 w 46"/>
                <a:gd name="T13" fmla="*/ 1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3" y="4"/>
                  </a:moveTo>
                  <a:lnTo>
                    <a:pt x="46" y="4"/>
                  </a:lnTo>
                  <a:lnTo>
                    <a:pt x="4" y="0"/>
                  </a:lnTo>
                  <a:lnTo>
                    <a:pt x="0" y="39"/>
                  </a:lnTo>
                  <a:lnTo>
                    <a:pt x="41"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7" name="Freeform 614"/>
            <p:cNvSpPr>
              <a:spLocks/>
            </p:cNvSpPr>
            <p:nvPr/>
          </p:nvSpPr>
          <p:spPr bwMode="auto">
            <a:xfrm>
              <a:off x="4068" y="3768"/>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4" y="0"/>
                  </a:lnTo>
                  <a:lnTo>
                    <a:pt x="0" y="0"/>
                  </a:lnTo>
                  <a:lnTo>
                    <a:pt x="0" y="39"/>
                  </a:lnTo>
                  <a:lnTo>
                    <a:pt x="44" y="39"/>
                  </a:lnTo>
                  <a:lnTo>
                    <a:pt x="43"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8" name="Freeform 615"/>
            <p:cNvSpPr>
              <a:spLocks/>
            </p:cNvSpPr>
            <p:nvPr/>
          </p:nvSpPr>
          <p:spPr bwMode="auto">
            <a:xfrm>
              <a:off x="4090" y="3768"/>
              <a:ext cx="21" cy="21"/>
            </a:xfrm>
            <a:custGeom>
              <a:avLst/>
              <a:gdLst>
                <a:gd name="T0" fmla="*/ 5 w 44"/>
                <a:gd name="T1" fmla="*/ 0 h 43"/>
                <a:gd name="T2" fmla="*/ 5 w 44"/>
                <a:gd name="T3" fmla="*/ 0 h 43"/>
                <a:gd name="T4" fmla="*/ 0 w 44"/>
                <a:gd name="T5" fmla="*/ 0 h 43"/>
                <a:gd name="T6" fmla="*/ 0 w 44"/>
                <a:gd name="T7" fmla="*/ 4 h 43"/>
                <a:gd name="T8" fmla="*/ 5 w 44"/>
                <a:gd name="T9" fmla="*/ 5 h 43"/>
                <a:gd name="T10" fmla="*/ 5 w 44"/>
                <a:gd name="T11" fmla="*/ 5 h 43"/>
                <a:gd name="T12" fmla="*/ 5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4"/>
                  </a:moveTo>
                  <a:lnTo>
                    <a:pt x="44" y="4"/>
                  </a:lnTo>
                  <a:lnTo>
                    <a:pt x="2" y="0"/>
                  </a:lnTo>
                  <a:lnTo>
                    <a:pt x="0" y="39"/>
                  </a:lnTo>
                  <a:lnTo>
                    <a:pt x="42"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69" name="Freeform 616"/>
            <p:cNvSpPr>
              <a:spLocks/>
            </p:cNvSpPr>
            <p:nvPr/>
          </p:nvSpPr>
          <p:spPr bwMode="auto">
            <a:xfrm>
              <a:off x="4111" y="3770"/>
              <a:ext cx="21" cy="19"/>
            </a:xfrm>
            <a:custGeom>
              <a:avLst/>
              <a:gdLst>
                <a:gd name="T0" fmla="*/ 6 w 42"/>
                <a:gd name="T1" fmla="*/ 0 h 39"/>
                <a:gd name="T2" fmla="*/ 5 w 42"/>
                <a:gd name="T3" fmla="*/ 0 h 39"/>
                <a:gd name="T4" fmla="*/ 0 w 42"/>
                <a:gd name="T5" fmla="*/ 0 h 39"/>
                <a:gd name="T6" fmla="*/ 0 w 42"/>
                <a:gd name="T7" fmla="*/ 4 h 39"/>
                <a:gd name="T8" fmla="*/ 5 w 42"/>
                <a:gd name="T9" fmla="*/ 4 h 39"/>
                <a:gd name="T10" fmla="*/ 5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0" name="Freeform 617"/>
            <p:cNvSpPr>
              <a:spLocks/>
            </p:cNvSpPr>
            <p:nvPr/>
          </p:nvSpPr>
          <p:spPr bwMode="auto">
            <a:xfrm>
              <a:off x="4130" y="3770"/>
              <a:ext cx="25" cy="22"/>
            </a:xfrm>
            <a:custGeom>
              <a:avLst/>
              <a:gdLst>
                <a:gd name="T0" fmla="*/ 6 w 49"/>
                <a:gd name="T1" fmla="*/ 0 h 45"/>
                <a:gd name="T2" fmla="*/ 7 w 49"/>
                <a:gd name="T3" fmla="*/ 0 h 45"/>
                <a:gd name="T4" fmla="*/ 1 w 49"/>
                <a:gd name="T5" fmla="*/ 0 h 45"/>
                <a:gd name="T6" fmla="*/ 0 w 49"/>
                <a:gd name="T7" fmla="*/ 4 h 45"/>
                <a:gd name="T8" fmla="*/ 6 w 49"/>
                <a:gd name="T9" fmla="*/ 5 h 45"/>
                <a:gd name="T10" fmla="*/ 7 w 49"/>
                <a:gd name="T11" fmla="*/ 5 h 45"/>
                <a:gd name="T12" fmla="*/ 6 w 49"/>
                <a:gd name="T13" fmla="*/ 5 h 45"/>
                <a:gd name="T14" fmla="*/ 6 w 49"/>
                <a:gd name="T15" fmla="*/ 5 h 45"/>
                <a:gd name="T16" fmla="*/ 7 w 49"/>
                <a:gd name="T17" fmla="*/ 5 h 45"/>
                <a:gd name="T18" fmla="*/ 6 w 49"/>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5"/>
                <a:gd name="T32" fmla="*/ 49 w 49"/>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5">
                  <a:moveTo>
                    <a:pt x="45" y="4"/>
                  </a:moveTo>
                  <a:lnTo>
                    <a:pt x="49" y="4"/>
                  </a:lnTo>
                  <a:lnTo>
                    <a:pt x="4" y="0"/>
                  </a:lnTo>
                  <a:lnTo>
                    <a:pt x="0" y="39"/>
                  </a:lnTo>
                  <a:lnTo>
                    <a:pt x="45" y="43"/>
                  </a:lnTo>
                  <a:lnTo>
                    <a:pt x="49" y="43"/>
                  </a:lnTo>
                  <a:lnTo>
                    <a:pt x="45" y="43"/>
                  </a:lnTo>
                  <a:lnTo>
                    <a:pt x="47" y="45"/>
                  </a:lnTo>
                  <a:lnTo>
                    <a:pt x="49" y="43"/>
                  </a:lnTo>
                  <a:lnTo>
                    <a:pt x="45"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1" name="Freeform 618"/>
            <p:cNvSpPr>
              <a:spLocks/>
            </p:cNvSpPr>
            <p:nvPr/>
          </p:nvSpPr>
          <p:spPr bwMode="auto">
            <a:xfrm>
              <a:off x="4152" y="3770"/>
              <a:ext cx="23" cy="22"/>
            </a:xfrm>
            <a:custGeom>
              <a:avLst/>
              <a:gdLst>
                <a:gd name="T0" fmla="*/ 6 w 45"/>
                <a:gd name="T1" fmla="*/ 0 h 43"/>
                <a:gd name="T2" fmla="*/ 5 w 45"/>
                <a:gd name="T3" fmla="*/ 0 h 43"/>
                <a:gd name="T4" fmla="*/ 0 w 45"/>
                <a:gd name="T5" fmla="*/ 1 h 43"/>
                <a:gd name="T6" fmla="*/ 1 w 45"/>
                <a:gd name="T7" fmla="*/ 6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2" y="0"/>
                  </a:moveTo>
                  <a:lnTo>
                    <a:pt x="40" y="0"/>
                  </a:lnTo>
                  <a:lnTo>
                    <a:pt x="0" y="4"/>
                  </a:lnTo>
                  <a:lnTo>
                    <a:pt x="4" y="43"/>
                  </a:lnTo>
                  <a:lnTo>
                    <a:pt x="45"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2" name="Freeform 619"/>
            <p:cNvSpPr>
              <a:spLocks/>
            </p:cNvSpPr>
            <p:nvPr/>
          </p:nvSpPr>
          <p:spPr bwMode="auto">
            <a:xfrm>
              <a:off x="4174" y="3770"/>
              <a:ext cx="23" cy="19"/>
            </a:xfrm>
            <a:custGeom>
              <a:avLst/>
              <a:gdLst>
                <a:gd name="T0" fmla="*/ 5 w 48"/>
                <a:gd name="T1" fmla="*/ 0 h 39"/>
                <a:gd name="T2" fmla="*/ 5 w 48"/>
                <a:gd name="T3" fmla="*/ 0 h 39"/>
                <a:gd name="T4" fmla="*/ 0 w 48"/>
                <a:gd name="T5" fmla="*/ 0 h 39"/>
                <a:gd name="T6" fmla="*/ 0 w 48"/>
                <a:gd name="T7" fmla="*/ 4 h 39"/>
                <a:gd name="T8" fmla="*/ 5 w 48"/>
                <a:gd name="T9" fmla="*/ 4 h 39"/>
                <a:gd name="T10" fmla="*/ 5 w 48"/>
                <a:gd name="T11" fmla="*/ 4 h 39"/>
                <a:gd name="T12" fmla="*/ 5 w 48"/>
                <a:gd name="T13" fmla="*/ 0 h 39"/>
                <a:gd name="T14" fmla="*/ 0 60000 65536"/>
                <a:gd name="T15" fmla="*/ 0 60000 65536"/>
                <a:gd name="T16" fmla="*/ 0 60000 65536"/>
                <a:gd name="T17" fmla="*/ 0 60000 65536"/>
                <a:gd name="T18" fmla="*/ 0 60000 65536"/>
                <a:gd name="T19" fmla="*/ 0 60000 65536"/>
                <a:gd name="T20" fmla="*/ 0 60000 65536"/>
                <a:gd name="T21" fmla="*/ 0 w 48"/>
                <a:gd name="T22" fmla="*/ 0 h 39"/>
                <a:gd name="T23" fmla="*/ 48 w 4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39">
                  <a:moveTo>
                    <a:pt x="48" y="0"/>
                  </a:moveTo>
                  <a:lnTo>
                    <a:pt x="45" y="0"/>
                  </a:lnTo>
                  <a:lnTo>
                    <a:pt x="0" y="0"/>
                  </a:lnTo>
                  <a:lnTo>
                    <a:pt x="0" y="39"/>
                  </a:lnTo>
                  <a:lnTo>
                    <a:pt x="45" y="39"/>
                  </a:lnTo>
                  <a:lnTo>
                    <a:pt x="43" y="39"/>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3" name="Freeform 620"/>
            <p:cNvSpPr>
              <a:spLocks/>
            </p:cNvSpPr>
            <p:nvPr/>
          </p:nvSpPr>
          <p:spPr bwMode="auto">
            <a:xfrm>
              <a:off x="4195" y="3770"/>
              <a:ext cx="23" cy="22"/>
            </a:xfrm>
            <a:custGeom>
              <a:avLst/>
              <a:gdLst>
                <a:gd name="T0" fmla="*/ 6 w 46"/>
                <a:gd name="T1" fmla="*/ 1 h 43"/>
                <a:gd name="T2" fmla="*/ 6 w 46"/>
                <a:gd name="T3" fmla="*/ 1 h 43"/>
                <a:gd name="T4" fmla="*/ 1 w 46"/>
                <a:gd name="T5" fmla="*/ 0 h 43"/>
                <a:gd name="T6" fmla="*/ 0 w 46"/>
                <a:gd name="T7" fmla="*/ 5 h 43"/>
                <a:gd name="T8" fmla="*/ 6 w 46"/>
                <a:gd name="T9" fmla="*/ 6 h 43"/>
                <a:gd name="T10" fmla="*/ 6 w 46"/>
                <a:gd name="T11" fmla="*/ 6 h 43"/>
                <a:gd name="T12" fmla="*/ 6 w 46"/>
                <a:gd name="T13" fmla="*/ 1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4" y="4"/>
                  </a:moveTo>
                  <a:lnTo>
                    <a:pt x="46" y="4"/>
                  </a:lnTo>
                  <a:lnTo>
                    <a:pt x="5" y="0"/>
                  </a:lnTo>
                  <a:lnTo>
                    <a:pt x="0" y="39"/>
                  </a:lnTo>
                  <a:lnTo>
                    <a:pt x="41" y="43"/>
                  </a:lnTo>
                  <a:lnTo>
                    <a:pt x="44" y="43"/>
                  </a:lnTo>
                  <a:lnTo>
                    <a:pt x="44"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4" name="Freeform 621"/>
            <p:cNvSpPr>
              <a:spLocks/>
            </p:cNvSpPr>
            <p:nvPr/>
          </p:nvSpPr>
          <p:spPr bwMode="auto">
            <a:xfrm>
              <a:off x="4217" y="3772"/>
              <a:ext cx="21" cy="20"/>
            </a:xfrm>
            <a:custGeom>
              <a:avLst/>
              <a:gdLst>
                <a:gd name="T0" fmla="*/ 6 w 41"/>
                <a:gd name="T1" fmla="*/ 0 h 41"/>
                <a:gd name="T2" fmla="*/ 5 w 41"/>
                <a:gd name="T3" fmla="*/ 0 h 41"/>
                <a:gd name="T4" fmla="*/ 0 w 41"/>
                <a:gd name="T5" fmla="*/ 0 h 41"/>
                <a:gd name="T6" fmla="*/ 0 w 41"/>
                <a:gd name="T7" fmla="*/ 4 h 41"/>
                <a:gd name="T8" fmla="*/ 5 w 41"/>
                <a:gd name="T9" fmla="*/ 5 h 41"/>
                <a:gd name="T10" fmla="*/ 5 w 41"/>
                <a:gd name="T11" fmla="*/ 5 h 41"/>
                <a:gd name="T12" fmla="*/ 6 w 41"/>
                <a:gd name="T13" fmla="*/ 0 h 41"/>
                <a:gd name="T14" fmla="*/ 0 60000 65536"/>
                <a:gd name="T15" fmla="*/ 0 60000 65536"/>
                <a:gd name="T16" fmla="*/ 0 60000 65536"/>
                <a:gd name="T17" fmla="*/ 0 60000 65536"/>
                <a:gd name="T18" fmla="*/ 0 60000 65536"/>
                <a:gd name="T19" fmla="*/ 0 60000 65536"/>
                <a:gd name="T20" fmla="*/ 0 60000 65536"/>
                <a:gd name="T21" fmla="*/ 0 w 41"/>
                <a:gd name="T22" fmla="*/ 0 h 41"/>
                <a:gd name="T23" fmla="*/ 41 w 41"/>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1">
                  <a:moveTo>
                    <a:pt x="41" y="1"/>
                  </a:moveTo>
                  <a:lnTo>
                    <a:pt x="40" y="1"/>
                  </a:lnTo>
                  <a:lnTo>
                    <a:pt x="0" y="0"/>
                  </a:lnTo>
                  <a:lnTo>
                    <a:pt x="0" y="39"/>
                  </a:lnTo>
                  <a:lnTo>
                    <a:pt x="40" y="41"/>
                  </a:lnTo>
                  <a:lnTo>
                    <a:pt x="39" y="41"/>
                  </a:lnTo>
                  <a:lnTo>
                    <a:pt x="4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5" name="Freeform 622"/>
            <p:cNvSpPr>
              <a:spLocks/>
            </p:cNvSpPr>
            <p:nvPr/>
          </p:nvSpPr>
          <p:spPr bwMode="auto">
            <a:xfrm>
              <a:off x="4236" y="3773"/>
              <a:ext cx="26" cy="21"/>
            </a:xfrm>
            <a:custGeom>
              <a:avLst/>
              <a:gdLst>
                <a:gd name="T0" fmla="*/ 6 w 51"/>
                <a:gd name="T1" fmla="*/ 0 h 43"/>
                <a:gd name="T2" fmla="*/ 7 w 51"/>
                <a:gd name="T3" fmla="*/ 0 h 43"/>
                <a:gd name="T4" fmla="*/ 1 w 51"/>
                <a:gd name="T5" fmla="*/ 0 h 43"/>
                <a:gd name="T6" fmla="*/ 0 w 51"/>
                <a:gd name="T7" fmla="*/ 5 h 43"/>
                <a:gd name="T8" fmla="*/ 6 w 51"/>
                <a:gd name="T9" fmla="*/ 5 h 43"/>
                <a:gd name="T10" fmla="*/ 7 w 51"/>
                <a:gd name="T11" fmla="*/ 5 h 43"/>
                <a:gd name="T12" fmla="*/ 6 w 51"/>
                <a:gd name="T13" fmla="*/ 5 h 43"/>
                <a:gd name="T14" fmla="*/ 6 w 51"/>
                <a:gd name="T15" fmla="*/ 5 h 43"/>
                <a:gd name="T16" fmla="*/ 7 w 51"/>
                <a:gd name="T17" fmla="*/ 5 h 43"/>
                <a:gd name="T18" fmla="*/ 6 w 51"/>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3"/>
                <a:gd name="T32" fmla="*/ 51 w 51"/>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3">
                  <a:moveTo>
                    <a:pt x="46" y="4"/>
                  </a:moveTo>
                  <a:lnTo>
                    <a:pt x="50" y="4"/>
                  </a:lnTo>
                  <a:lnTo>
                    <a:pt x="2" y="0"/>
                  </a:lnTo>
                  <a:lnTo>
                    <a:pt x="0" y="40"/>
                  </a:lnTo>
                  <a:lnTo>
                    <a:pt x="47" y="43"/>
                  </a:lnTo>
                  <a:lnTo>
                    <a:pt x="51" y="43"/>
                  </a:lnTo>
                  <a:lnTo>
                    <a:pt x="47" y="43"/>
                  </a:lnTo>
                  <a:lnTo>
                    <a:pt x="48" y="43"/>
                  </a:lnTo>
                  <a:lnTo>
                    <a:pt x="51"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6" name="Freeform 623"/>
            <p:cNvSpPr>
              <a:spLocks/>
            </p:cNvSpPr>
            <p:nvPr/>
          </p:nvSpPr>
          <p:spPr bwMode="auto">
            <a:xfrm>
              <a:off x="4260" y="3772"/>
              <a:ext cx="23" cy="22"/>
            </a:xfrm>
            <a:custGeom>
              <a:avLst/>
              <a:gdLst>
                <a:gd name="T0" fmla="*/ 5 w 47"/>
                <a:gd name="T1" fmla="*/ 0 h 44"/>
                <a:gd name="T2" fmla="*/ 5 w 47"/>
                <a:gd name="T3" fmla="*/ 0 h 44"/>
                <a:gd name="T4" fmla="*/ 0 w 47"/>
                <a:gd name="T5" fmla="*/ 1 h 44"/>
                <a:gd name="T6" fmla="*/ 0 w 47"/>
                <a:gd name="T7" fmla="*/ 6 h 44"/>
                <a:gd name="T8" fmla="*/ 5 w 47"/>
                <a:gd name="T9" fmla="*/ 5 h 44"/>
                <a:gd name="T10" fmla="*/ 5 w 47"/>
                <a:gd name="T11" fmla="*/ 5 h 44"/>
                <a:gd name="T12" fmla="*/ 5 w 47"/>
                <a:gd name="T13" fmla="*/ 0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3" y="0"/>
                  </a:moveTo>
                  <a:lnTo>
                    <a:pt x="43" y="0"/>
                  </a:lnTo>
                  <a:lnTo>
                    <a:pt x="0" y="5"/>
                  </a:lnTo>
                  <a:lnTo>
                    <a:pt x="5" y="44"/>
                  </a:lnTo>
                  <a:lnTo>
                    <a:pt x="47"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7" name="Freeform 624"/>
            <p:cNvSpPr>
              <a:spLocks/>
            </p:cNvSpPr>
            <p:nvPr/>
          </p:nvSpPr>
          <p:spPr bwMode="auto">
            <a:xfrm>
              <a:off x="4281" y="3770"/>
              <a:ext cx="24" cy="22"/>
            </a:xfrm>
            <a:custGeom>
              <a:avLst/>
              <a:gdLst>
                <a:gd name="T0" fmla="*/ 6 w 48"/>
                <a:gd name="T1" fmla="*/ 0 h 43"/>
                <a:gd name="T2" fmla="*/ 6 w 48"/>
                <a:gd name="T3" fmla="*/ 0 h 43"/>
                <a:gd name="T4" fmla="*/ 0 w 48"/>
                <a:gd name="T5" fmla="*/ 1 h 43"/>
                <a:gd name="T6" fmla="*/ 1 w 48"/>
                <a:gd name="T7" fmla="*/ 6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1" y="0"/>
                  </a:moveTo>
                  <a:lnTo>
                    <a:pt x="42" y="0"/>
                  </a:lnTo>
                  <a:lnTo>
                    <a:pt x="0" y="4"/>
                  </a:lnTo>
                  <a:lnTo>
                    <a:pt x="4" y="43"/>
                  </a:lnTo>
                  <a:lnTo>
                    <a:pt x="47" y="39"/>
                  </a:lnTo>
                  <a:lnTo>
                    <a:pt x="48"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8" name="Freeform 625"/>
            <p:cNvSpPr>
              <a:spLocks/>
            </p:cNvSpPr>
            <p:nvPr/>
          </p:nvSpPr>
          <p:spPr bwMode="auto">
            <a:xfrm>
              <a:off x="4302" y="3766"/>
              <a:ext cx="23" cy="23"/>
            </a:xfrm>
            <a:custGeom>
              <a:avLst/>
              <a:gdLst>
                <a:gd name="T0" fmla="*/ 6 w 46"/>
                <a:gd name="T1" fmla="*/ 0 h 47"/>
                <a:gd name="T2" fmla="*/ 5 w 46"/>
                <a:gd name="T3" fmla="*/ 0 h 47"/>
                <a:gd name="T4" fmla="*/ 0 w 46"/>
                <a:gd name="T5" fmla="*/ 1 h 47"/>
                <a:gd name="T6" fmla="*/ 1 w 46"/>
                <a:gd name="T7" fmla="*/ 5 h 47"/>
                <a:gd name="T8" fmla="*/ 6 w 46"/>
                <a:gd name="T9" fmla="*/ 4 h 47"/>
                <a:gd name="T10" fmla="*/ 6 w 46"/>
                <a:gd name="T11" fmla="*/ 4 h 47"/>
                <a:gd name="T12" fmla="*/ 6 w 46"/>
                <a:gd name="T13" fmla="*/ 0 h 47"/>
                <a:gd name="T14" fmla="*/ 0 60000 65536"/>
                <a:gd name="T15" fmla="*/ 0 60000 65536"/>
                <a:gd name="T16" fmla="*/ 0 60000 65536"/>
                <a:gd name="T17" fmla="*/ 0 60000 65536"/>
                <a:gd name="T18" fmla="*/ 0 60000 65536"/>
                <a:gd name="T19" fmla="*/ 0 60000 65536"/>
                <a:gd name="T20" fmla="*/ 0 60000 65536"/>
                <a:gd name="T21" fmla="*/ 0 w 46"/>
                <a:gd name="T22" fmla="*/ 0 h 47"/>
                <a:gd name="T23" fmla="*/ 46 w 46"/>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7">
                  <a:moveTo>
                    <a:pt x="41" y="0"/>
                  </a:moveTo>
                  <a:lnTo>
                    <a:pt x="39" y="0"/>
                  </a:lnTo>
                  <a:lnTo>
                    <a:pt x="0" y="8"/>
                  </a:lnTo>
                  <a:lnTo>
                    <a:pt x="7" y="47"/>
                  </a:lnTo>
                  <a:lnTo>
                    <a:pt x="46" y="39"/>
                  </a:lnTo>
                  <a:lnTo>
                    <a:pt x="45"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79" name="Freeform 626"/>
            <p:cNvSpPr>
              <a:spLocks/>
            </p:cNvSpPr>
            <p:nvPr/>
          </p:nvSpPr>
          <p:spPr bwMode="auto">
            <a:xfrm>
              <a:off x="4322" y="3763"/>
              <a:ext cx="23" cy="22"/>
            </a:xfrm>
            <a:custGeom>
              <a:avLst/>
              <a:gdLst>
                <a:gd name="T0" fmla="*/ 5 w 47"/>
                <a:gd name="T1" fmla="*/ 0 h 45"/>
                <a:gd name="T2" fmla="*/ 5 w 47"/>
                <a:gd name="T3" fmla="*/ 0 h 45"/>
                <a:gd name="T4" fmla="*/ 0 w 47"/>
                <a:gd name="T5" fmla="*/ 0 h 45"/>
                <a:gd name="T6" fmla="*/ 0 w 47"/>
                <a:gd name="T7" fmla="*/ 5 h 45"/>
                <a:gd name="T8" fmla="*/ 5 w 47"/>
                <a:gd name="T9" fmla="*/ 4 h 45"/>
                <a:gd name="T10" fmla="*/ 5 w 47"/>
                <a:gd name="T11" fmla="*/ 4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2" y="0"/>
                  </a:moveTo>
                  <a:lnTo>
                    <a:pt x="42" y="0"/>
                  </a:lnTo>
                  <a:lnTo>
                    <a:pt x="0" y="6"/>
                  </a:lnTo>
                  <a:lnTo>
                    <a:pt x="4" y="45"/>
                  </a:lnTo>
                  <a:lnTo>
                    <a:pt x="47"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0" name="Freeform 627"/>
            <p:cNvSpPr>
              <a:spLocks/>
            </p:cNvSpPr>
            <p:nvPr/>
          </p:nvSpPr>
          <p:spPr bwMode="auto">
            <a:xfrm>
              <a:off x="4343" y="3760"/>
              <a:ext cx="23" cy="23"/>
            </a:xfrm>
            <a:custGeom>
              <a:avLst/>
              <a:gdLst>
                <a:gd name="T0" fmla="*/ 6 w 46"/>
                <a:gd name="T1" fmla="*/ 1 h 46"/>
                <a:gd name="T2" fmla="*/ 6 w 46"/>
                <a:gd name="T3" fmla="*/ 1 h 46"/>
                <a:gd name="T4" fmla="*/ 0 w 46"/>
                <a:gd name="T5" fmla="*/ 1 h 46"/>
                <a:gd name="T6" fmla="*/ 1 w 46"/>
                <a:gd name="T7" fmla="*/ 6 h 46"/>
                <a:gd name="T8" fmla="*/ 6 w 46"/>
                <a:gd name="T9" fmla="*/ 5 h 46"/>
                <a:gd name="T10" fmla="*/ 6 w 46"/>
                <a:gd name="T11" fmla="*/ 5 h 46"/>
                <a:gd name="T12" fmla="*/ 6 w 46"/>
                <a:gd name="T13" fmla="*/ 1 h 46"/>
                <a:gd name="T14" fmla="*/ 6 w 46"/>
                <a:gd name="T15" fmla="*/ 0 h 46"/>
                <a:gd name="T16" fmla="*/ 6 w 46"/>
                <a:gd name="T17" fmla="*/ 1 h 46"/>
                <a:gd name="T18" fmla="*/ 6 w 46"/>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6"/>
                <a:gd name="T32" fmla="*/ 46 w 46"/>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6">
                  <a:moveTo>
                    <a:pt x="46" y="1"/>
                  </a:moveTo>
                  <a:lnTo>
                    <a:pt x="42" y="1"/>
                  </a:lnTo>
                  <a:lnTo>
                    <a:pt x="0" y="7"/>
                  </a:lnTo>
                  <a:lnTo>
                    <a:pt x="5" y="46"/>
                  </a:lnTo>
                  <a:lnTo>
                    <a:pt x="46" y="40"/>
                  </a:lnTo>
                  <a:lnTo>
                    <a:pt x="42" y="40"/>
                  </a:lnTo>
                  <a:lnTo>
                    <a:pt x="46" y="1"/>
                  </a:lnTo>
                  <a:lnTo>
                    <a:pt x="44" y="0"/>
                  </a:lnTo>
                  <a:lnTo>
                    <a:pt x="42" y="1"/>
                  </a:lnTo>
                  <a:lnTo>
                    <a:pt x="46"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1" name="Freeform 628"/>
            <p:cNvSpPr>
              <a:spLocks/>
            </p:cNvSpPr>
            <p:nvPr/>
          </p:nvSpPr>
          <p:spPr bwMode="auto">
            <a:xfrm>
              <a:off x="4364" y="3760"/>
              <a:ext cx="25" cy="22"/>
            </a:xfrm>
            <a:custGeom>
              <a:avLst/>
              <a:gdLst>
                <a:gd name="T0" fmla="*/ 7 w 50"/>
                <a:gd name="T1" fmla="*/ 1 h 44"/>
                <a:gd name="T2" fmla="*/ 7 w 50"/>
                <a:gd name="T3" fmla="*/ 1 h 44"/>
                <a:gd name="T4" fmla="*/ 1 w 50"/>
                <a:gd name="T5" fmla="*/ 0 h 44"/>
                <a:gd name="T6" fmla="*/ 0 w 50"/>
                <a:gd name="T7" fmla="*/ 5 h 44"/>
                <a:gd name="T8" fmla="*/ 6 w 50"/>
                <a:gd name="T9" fmla="*/ 6 h 44"/>
                <a:gd name="T10" fmla="*/ 6 w 50"/>
                <a:gd name="T11" fmla="*/ 6 h 44"/>
                <a:gd name="T12" fmla="*/ 7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50" y="5"/>
                  </a:moveTo>
                  <a:lnTo>
                    <a:pt x="49" y="5"/>
                  </a:lnTo>
                  <a:lnTo>
                    <a:pt x="4" y="0"/>
                  </a:lnTo>
                  <a:lnTo>
                    <a:pt x="0" y="39"/>
                  </a:lnTo>
                  <a:lnTo>
                    <a:pt x="45" y="44"/>
                  </a:lnTo>
                  <a:lnTo>
                    <a:pt x="43" y="44"/>
                  </a:lnTo>
                  <a:lnTo>
                    <a:pt x="50"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2" name="Freeform 629"/>
            <p:cNvSpPr>
              <a:spLocks/>
            </p:cNvSpPr>
            <p:nvPr/>
          </p:nvSpPr>
          <p:spPr bwMode="auto">
            <a:xfrm>
              <a:off x="4386" y="3762"/>
              <a:ext cx="24" cy="23"/>
            </a:xfrm>
            <a:custGeom>
              <a:avLst/>
              <a:gdLst>
                <a:gd name="T0" fmla="*/ 6 w 49"/>
                <a:gd name="T1" fmla="*/ 1 h 46"/>
                <a:gd name="T2" fmla="*/ 6 w 49"/>
                <a:gd name="T3" fmla="*/ 1 h 46"/>
                <a:gd name="T4" fmla="*/ 0 w 49"/>
                <a:gd name="T5" fmla="*/ 0 h 46"/>
                <a:gd name="T6" fmla="*/ 0 w 49"/>
                <a:gd name="T7" fmla="*/ 5 h 46"/>
                <a:gd name="T8" fmla="*/ 5 w 49"/>
                <a:gd name="T9" fmla="*/ 6 h 46"/>
                <a:gd name="T10" fmla="*/ 5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9" y="7"/>
                  </a:moveTo>
                  <a:lnTo>
                    <a:pt x="49" y="7"/>
                  </a:lnTo>
                  <a:lnTo>
                    <a:pt x="7" y="0"/>
                  </a:lnTo>
                  <a:lnTo>
                    <a:pt x="0" y="39"/>
                  </a:lnTo>
                  <a:lnTo>
                    <a:pt x="42" y="46"/>
                  </a:lnTo>
                  <a:lnTo>
                    <a:pt x="49"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3" name="Freeform 630"/>
            <p:cNvSpPr>
              <a:spLocks/>
            </p:cNvSpPr>
            <p:nvPr/>
          </p:nvSpPr>
          <p:spPr bwMode="auto">
            <a:xfrm>
              <a:off x="4406" y="3766"/>
              <a:ext cx="27" cy="23"/>
            </a:xfrm>
            <a:custGeom>
              <a:avLst/>
              <a:gdLst>
                <a:gd name="T0" fmla="*/ 7 w 53"/>
                <a:gd name="T1" fmla="*/ 1 h 47"/>
                <a:gd name="T2" fmla="*/ 7 w 53"/>
                <a:gd name="T3" fmla="*/ 1 h 47"/>
                <a:gd name="T4" fmla="*/ 1 w 53"/>
                <a:gd name="T5" fmla="*/ 0 h 47"/>
                <a:gd name="T6" fmla="*/ 0 w 53"/>
                <a:gd name="T7" fmla="*/ 4 h 47"/>
                <a:gd name="T8" fmla="*/ 6 w 53"/>
                <a:gd name="T9" fmla="*/ 5 h 47"/>
                <a:gd name="T10" fmla="*/ 6 w 53"/>
                <a:gd name="T11" fmla="*/ 5 h 47"/>
                <a:gd name="T12" fmla="*/ 7 w 53"/>
                <a:gd name="T13" fmla="*/ 1 h 47"/>
                <a:gd name="T14" fmla="*/ 0 60000 65536"/>
                <a:gd name="T15" fmla="*/ 0 60000 65536"/>
                <a:gd name="T16" fmla="*/ 0 60000 65536"/>
                <a:gd name="T17" fmla="*/ 0 60000 65536"/>
                <a:gd name="T18" fmla="*/ 0 60000 65536"/>
                <a:gd name="T19" fmla="*/ 0 60000 65536"/>
                <a:gd name="T20" fmla="*/ 0 60000 65536"/>
                <a:gd name="T21" fmla="*/ 0 w 53"/>
                <a:gd name="T22" fmla="*/ 0 h 47"/>
                <a:gd name="T23" fmla="*/ 53 w 53"/>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7">
                  <a:moveTo>
                    <a:pt x="53" y="8"/>
                  </a:moveTo>
                  <a:lnTo>
                    <a:pt x="51" y="8"/>
                  </a:lnTo>
                  <a:lnTo>
                    <a:pt x="7" y="0"/>
                  </a:lnTo>
                  <a:lnTo>
                    <a:pt x="0" y="39"/>
                  </a:lnTo>
                  <a:lnTo>
                    <a:pt x="44" y="47"/>
                  </a:lnTo>
                  <a:lnTo>
                    <a:pt x="41" y="47"/>
                  </a:lnTo>
                  <a:lnTo>
                    <a:pt x="53"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4" name="Freeform 631"/>
            <p:cNvSpPr>
              <a:spLocks/>
            </p:cNvSpPr>
            <p:nvPr/>
          </p:nvSpPr>
          <p:spPr bwMode="auto">
            <a:xfrm>
              <a:off x="4427" y="3770"/>
              <a:ext cx="28" cy="26"/>
            </a:xfrm>
            <a:custGeom>
              <a:avLst/>
              <a:gdLst>
                <a:gd name="T0" fmla="*/ 7 w 56"/>
                <a:gd name="T1" fmla="*/ 1 h 53"/>
                <a:gd name="T2" fmla="*/ 7 w 56"/>
                <a:gd name="T3" fmla="*/ 1 h 53"/>
                <a:gd name="T4" fmla="*/ 2 w 56"/>
                <a:gd name="T5" fmla="*/ 0 h 53"/>
                <a:gd name="T6" fmla="*/ 0 w 56"/>
                <a:gd name="T7" fmla="*/ 4 h 53"/>
                <a:gd name="T8" fmla="*/ 6 w 56"/>
                <a:gd name="T9" fmla="*/ 6 h 53"/>
                <a:gd name="T10" fmla="*/ 6 w 56"/>
                <a:gd name="T11" fmla="*/ 6 h 53"/>
                <a:gd name="T12" fmla="*/ 7 w 56"/>
                <a:gd name="T13" fmla="*/ 1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2" y="14"/>
                  </a:moveTo>
                  <a:lnTo>
                    <a:pt x="56" y="14"/>
                  </a:lnTo>
                  <a:lnTo>
                    <a:pt x="12" y="0"/>
                  </a:lnTo>
                  <a:lnTo>
                    <a:pt x="0" y="39"/>
                  </a:lnTo>
                  <a:lnTo>
                    <a:pt x="44" y="53"/>
                  </a:lnTo>
                  <a:lnTo>
                    <a:pt x="48" y="53"/>
                  </a:lnTo>
                  <a:lnTo>
                    <a:pt x="52"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5" name="Freeform 632"/>
            <p:cNvSpPr>
              <a:spLocks/>
            </p:cNvSpPr>
            <p:nvPr/>
          </p:nvSpPr>
          <p:spPr bwMode="auto">
            <a:xfrm>
              <a:off x="4451" y="3777"/>
              <a:ext cx="23" cy="22"/>
            </a:xfrm>
            <a:custGeom>
              <a:avLst/>
              <a:gdLst>
                <a:gd name="T0" fmla="*/ 5 w 47"/>
                <a:gd name="T1" fmla="*/ 1 h 44"/>
                <a:gd name="T2" fmla="*/ 5 w 47"/>
                <a:gd name="T3" fmla="*/ 1 h 44"/>
                <a:gd name="T4" fmla="*/ 0 w 47"/>
                <a:gd name="T5" fmla="*/ 0 h 44"/>
                <a:gd name="T6" fmla="*/ 0 w 47"/>
                <a:gd name="T7" fmla="*/ 5 h 44"/>
                <a:gd name="T8" fmla="*/ 5 w 47"/>
                <a:gd name="T9" fmla="*/ 6 h 44"/>
                <a:gd name="T10" fmla="*/ 5 w 47"/>
                <a:gd name="T11" fmla="*/ 6 h 44"/>
                <a:gd name="T12" fmla="*/ 5 w 47"/>
                <a:gd name="T13" fmla="*/ 1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7" y="5"/>
                  </a:moveTo>
                  <a:lnTo>
                    <a:pt x="46" y="5"/>
                  </a:lnTo>
                  <a:lnTo>
                    <a:pt x="4" y="0"/>
                  </a:lnTo>
                  <a:lnTo>
                    <a:pt x="0" y="39"/>
                  </a:lnTo>
                  <a:lnTo>
                    <a:pt x="41" y="44"/>
                  </a:lnTo>
                  <a:lnTo>
                    <a:pt x="40" y="44"/>
                  </a:lnTo>
                  <a:lnTo>
                    <a:pt x="47"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6" name="Freeform 633"/>
            <p:cNvSpPr>
              <a:spLocks/>
            </p:cNvSpPr>
            <p:nvPr/>
          </p:nvSpPr>
          <p:spPr bwMode="auto">
            <a:xfrm>
              <a:off x="4471" y="3780"/>
              <a:ext cx="23" cy="22"/>
            </a:xfrm>
            <a:custGeom>
              <a:avLst/>
              <a:gdLst>
                <a:gd name="T0" fmla="*/ 6 w 46"/>
                <a:gd name="T1" fmla="*/ 0 h 45"/>
                <a:gd name="T2" fmla="*/ 6 w 46"/>
                <a:gd name="T3" fmla="*/ 0 h 45"/>
                <a:gd name="T4" fmla="*/ 1 w 46"/>
                <a:gd name="T5" fmla="*/ 0 h 45"/>
                <a:gd name="T6" fmla="*/ 0 w 46"/>
                <a:gd name="T7" fmla="*/ 4 h 45"/>
                <a:gd name="T8" fmla="*/ 5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3" y="6"/>
                  </a:moveTo>
                  <a:lnTo>
                    <a:pt x="46" y="6"/>
                  </a:lnTo>
                  <a:lnTo>
                    <a:pt x="7" y="0"/>
                  </a:lnTo>
                  <a:lnTo>
                    <a:pt x="0" y="39"/>
                  </a:lnTo>
                  <a:lnTo>
                    <a:pt x="39" y="45"/>
                  </a:lnTo>
                  <a:lnTo>
                    <a:pt x="43" y="45"/>
                  </a:lnTo>
                  <a:lnTo>
                    <a:pt x="43"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7" name="Freeform 634"/>
            <p:cNvSpPr>
              <a:spLocks/>
            </p:cNvSpPr>
            <p:nvPr/>
          </p:nvSpPr>
          <p:spPr bwMode="auto">
            <a:xfrm>
              <a:off x="4492" y="3783"/>
              <a:ext cx="24" cy="19"/>
            </a:xfrm>
            <a:custGeom>
              <a:avLst/>
              <a:gdLst>
                <a:gd name="T0" fmla="*/ 6 w 47"/>
                <a:gd name="T1" fmla="*/ 0 h 39"/>
                <a:gd name="T2" fmla="*/ 6 w 47"/>
                <a:gd name="T3" fmla="*/ 0 h 39"/>
                <a:gd name="T4" fmla="*/ 0 w 47"/>
                <a:gd name="T5" fmla="*/ 0 h 39"/>
                <a:gd name="T6" fmla="*/ 0 w 47"/>
                <a:gd name="T7" fmla="*/ 4 h 39"/>
                <a:gd name="T8" fmla="*/ 6 w 47"/>
                <a:gd name="T9" fmla="*/ 4 h 39"/>
                <a:gd name="T10" fmla="*/ 6 w 47"/>
                <a:gd name="T11" fmla="*/ 4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5" y="0"/>
                  </a:moveTo>
                  <a:lnTo>
                    <a:pt x="46" y="0"/>
                  </a:lnTo>
                  <a:lnTo>
                    <a:pt x="0" y="0"/>
                  </a:lnTo>
                  <a:lnTo>
                    <a:pt x="0" y="39"/>
                  </a:lnTo>
                  <a:lnTo>
                    <a:pt x="46" y="39"/>
                  </a:lnTo>
                  <a:lnTo>
                    <a:pt x="47"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8" name="Freeform 635"/>
            <p:cNvSpPr>
              <a:spLocks/>
            </p:cNvSpPr>
            <p:nvPr/>
          </p:nvSpPr>
          <p:spPr bwMode="auto">
            <a:xfrm>
              <a:off x="4515" y="3781"/>
              <a:ext cx="23" cy="21"/>
            </a:xfrm>
            <a:custGeom>
              <a:avLst/>
              <a:gdLst>
                <a:gd name="T0" fmla="*/ 5 w 46"/>
                <a:gd name="T1" fmla="*/ 0 h 42"/>
                <a:gd name="T2" fmla="*/ 6 w 46"/>
                <a:gd name="T3" fmla="*/ 0 h 42"/>
                <a:gd name="T4" fmla="*/ 0 w 46"/>
                <a:gd name="T5" fmla="*/ 1 h 42"/>
                <a:gd name="T6" fmla="*/ 1 w 46"/>
                <a:gd name="T7" fmla="*/ 6 h 42"/>
                <a:gd name="T8" fmla="*/ 6 w 46"/>
                <a:gd name="T9" fmla="*/ 5 h 42"/>
                <a:gd name="T10" fmla="*/ 6 w 46"/>
                <a:gd name="T11" fmla="*/ 5 h 42"/>
                <a:gd name="T12" fmla="*/ 5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39" y="0"/>
                  </a:moveTo>
                  <a:lnTo>
                    <a:pt x="41" y="0"/>
                  </a:lnTo>
                  <a:lnTo>
                    <a:pt x="0" y="3"/>
                  </a:lnTo>
                  <a:lnTo>
                    <a:pt x="2" y="42"/>
                  </a:lnTo>
                  <a:lnTo>
                    <a:pt x="43" y="39"/>
                  </a:lnTo>
                  <a:lnTo>
                    <a:pt x="46"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89" name="Freeform 636"/>
            <p:cNvSpPr>
              <a:spLocks/>
            </p:cNvSpPr>
            <p:nvPr/>
          </p:nvSpPr>
          <p:spPr bwMode="auto">
            <a:xfrm>
              <a:off x="4534" y="3777"/>
              <a:ext cx="26" cy="23"/>
            </a:xfrm>
            <a:custGeom>
              <a:avLst/>
              <a:gdLst>
                <a:gd name="T0" fmla="*/ 5 w 52"/>
                <a:gd name="T1" fmla="*/ 0 h 47"/>
                <a:gd name="T2" fmla="*/ 6 w 52"/>
                <a:gd name="T3" fmla="*/ 0 h 47"/>
                <a:gd name="T4" fmla="*/ 0 w 52"/>
                <a:gd name="T5" fmla="*/ 1 h 47"/>
                <a:gd name="T6" fmla="*/ 1 w 52"/>
                <a:gd name="T7" fmla="*/ 5 h 47"/>
                <a:gd name="T8" fmla="*/ 7 w 52"/>
                <a:gd name="T9" fmla="*/ 4 h 47"/>
                <a:gd name="T10" fmla="*/ 7 w 52"/>
                <a:gd name="T11" fmla="*/ 4 h 47"/>
                <a:gd name="T12" fmla="*/ 5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0" y="0"/>
                  </a:moveTo>
                  <a:lnTo>
                    <a:pt x="42" y="0"/>
                  </a:lnTo>
                  <a:lnTo>
                    <a:pt x="0" y="8"/>
                  </a:lnTo>
                  <a:lnTo>
                    <a:pt x="7" y="47"/>
                  </a:lnTo>
                  <a:lnTo>
                    <a:pt x="49" y="39"/>
                  </a:lnTo>
                  <a:lnTo>
                    <a:pt x="52"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0" name="Freeform 637"/>
            <p:cNvSpPr>
              <a:spLocks/>
            </p:cNvSpPr>
            <p:nvPr/>
          </p:nvSpPr>
          <p:spPr bwMode="auto">
            <a:xfrm>
              <a:off x="4555" y="3770"/>
              <a:ext cx="26" cy="26"/>
            </a:xfrm>
            <a:custGeom>
              <a:avLst/>
              <a:gdLst>
                <a:gd name="T0" fmla="*/ 5 w 53"/>
                <a:gd name="T1" fmla="*/ 0 h 53"/>
                <a:gd name="T2" fmla="*/ 5 w 53"/>
                <a:gd name="T3" fmla="*/ 0 h 53"/>
                <a:gd name="T4" fmla="*/ 0 w 53"/>
                <a:gd name="T5" fmla="*/ 1 h 53"/>
                <a:gd name="T6" fmla="*/ 1 w 53"/>
                <a:gd name="T7" fmla="*/ 6 h 53"/>
                <a:gd name="T8" fmla="*/ 6 w 53"/>
                <a:gd name="T9" fmla="*/ 4 h 53"/>
                <a:gd name="T10" fmla="*/ 6 w 53"/>
                <a:gd name="T11" fmla="*/ 4 h 53"/>
                <a:gd name="T12" fmla="*/ 5 w 53"/>
                <a:gd name="T13" fmla="*/ 0 h 53"/>
                <a:gd name="T14" fmla="*/ 0 60000 65536"/>
                <a:gd name="T15" fmla="*/ 0 60000 65536"/>
                <a:gd name="T16" fmla="*/ 0 60000 65536"/>
                <a:gd name="T17" fmla="*/ 0 60000 65536"/>
                <a:gd name="T18" fmla="*/ 0 60000 65536"/>
                <a:gd name="T19" fmla="*/ 0 60000 65536"/>
                <a:gd name="T20" fmla="*/ 0 60000 65536"/>
                <a:gd name="T21" fmla="*/ 0 w 53"/>
                <a:gd name="T22" fmla="*/ 0 h 53"/>
                <a:gd name="T23" fmla="*/ 53 w 53"/>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3">
                  <a:moveTo>
                    <a:pt x="44" y="0"/>
                  </a:moveTo>
                  <a:lnTo>
                    <a:pt x="42" y="0"/>
                  </a:lnTo>
                  <a:lnTo>
                    <a:pt x="0" y="14"/>
                  </a:lnTo>
                  <a:lnTo>
                    <a:pt x="12" y="53"/>
                  </a:lnTo>
                  <a:lnTo>
                    <a:pt x="53" y="39"/>
                  </a:lnTo>
                  <a:lnTo>
                    <a:pt x="51"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1" name="Freeform 638"/>
            <p:cNvSpPr>
              <a:spLocks/>
            </p:cNvSpPr>
            <p:nvPr/>
          </p:nvSpPr>
          <p:spPr bwMode="auto">
            <a:xfrm>
              <a:off x="4576" y="3766"/>
              <a:ext cx="25" cy="23"/>
            </a:xfrm>
            <a:custGeom>
              <a:avLst/>
              <a:gdLst>
                <a:gd name="T0" fmla="*/ 6 w 49"/>
                <a:gd name="T1" fmla="*/ 0 h 47"/>
                <a:gd name="T2" fmla="*/ 6 w 49"/>
                <a:gd name="T3" fmla="*/ 0 h 47"/>
                <a:gd name="T4" fmla="*/ 0 w 49"/>
                <a:gd name="T5" fmla="*/ 1 h 47"/>
                <a:gd name="T6" fmla="*/ 1 w 49"/>
                <a:gd name="T7" fmla="*/ 5 h 47"/>
                <a:gd name="T8" fmla="*/ 7 w 49"/>
                <a:gd name="T9" fmla="*/ 4 h 47"/>
                <a:gd name="T10" fmla="*/ 6 w 49"/>
                <a:gd name="T11" fmla="*/ 4 h 47"/>
                <a:gd name="T12" fmla="*/ 6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4" y="0"/>
                  </a:moveTo>
                  <a:lnTo>
                    <a:pt x="42" y="0"/>
                  </a:lnTo>
                  <a:lnTo>
                    <a:pt x="0" y="8"/>
                  </a:lnTo>
                  <a:lnTo>
                    <a:pt x="7" y="47"/>
                  </a:lnTo>
                  <a:lnTo>
                    <a:pt x="49" y="39"/>
                  </a:lnTo>
                  <a:lnTo>
                    <a:pt x="48"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2" name="Freeform 639"/>
            <p:cNvSpPr>
              <a:spLocks/>
            </p:cNvSpPr>
            <p:nvPr/>
          </p:nvSpPr>
          <p:spPr bwMode="auto">
            <a:xfrm>
              <a:off x="4598" y="3763"/>
              <a:ext cx="23" cy="22"/>
            </a:xfrm>
            <a:custGeom>
              <a:avLst/>
              <a:gdLst>
                <a:gd name="T0" fmla="*/ 6 w 46"/>
                <a:gd name="T1" fmla="*/ 0 h 45"/>
                <a:gd name="T2" fmla="*/ 6 w 46"/>
                <a:gd name="T3" fmla="*/ 0 h 45"/>
                <a:gd name="T4" fmla="*/ 0 w 46"/>
                <a:gd name="T5" fmla="*/ 0 h 45"/>
                <a:gd name="T6" fmla="*/ 1 w 46"/>
                <a:gd name="T7" fmla="*/ 5 h 45"/>
                <a:gd name="T8" fmla="*/ 6 w 46"/>
                <a:gd name="T9" fmla="*/ 4 h 45"/>
                <a:gd name="T10" fmla="*/ 6 w 46"/>
                <a:gd name="T11" fmla="*/ 4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3" y="0"/>
                  </a:moveTo>
                  <a:lnTo>
                    <a:pt x="41" y="0"/>
                  </a:lnTo>
                  <a:lnTo>
                    <a:pt x="0" y="6"/>
                  </a:lnTo>
                  <a:lnTo>
                    <a:pt x="4" y="45"/>
                  </a:lnTo>
                  <a:lnTo>
                    <a:pt x="46"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3" name="Freeform 640"/>
            <p:cNvSpPr>
              <a:spLocks/>
            </p:cNvSpPr>
            <p:nvPr/>
          </p:nvSpPr>
          <p:spPr bwMode="auto">
            <a:xfrm>
              <a:off x="4620" y="3763"/>
              <a:ext cx="24" cy="20"/>
            </a:xfrm>
            <a:custGeom>
              <a:avLst/>
              <a:gdLst>
                <a:gd name="T0" fmla="*/ 6 w 48"/>
                <a:gd name="T1" fmla="*/ 0 h 39"/>
                <a:gd name="T2" fmla="*/ 6 w 48"/>
                <a:gd name="T3" fmla="*/ 0 h 39"/>
                <a:gd name="T4" fmla="*/ 0 w 48"/>
                <a:gd name="T5" fmla="*/ 0 h 39"/>
                <a:gd name="T6" fmla="*/ 0 w 48"/>
                <a:gd name="T7" fmla="*/ 5 h 39"/>
                <a:gd name="T8" fmla="*/ 6 w 48"/>
                <a:gd name="T9" fmla="*/ 5 h 39"/>
                <a:gd name="T10" fmla="*/ 6 w 48"/>
                <a:gd name="T11" fmla="*/ 5 h 39"/>
                <a:gd name="T12" fmla="*/ 6 w 48"/>
                <a:gd name="T13" fmla="*/ 0 h 39"/>
                <a:gd name="T14" fmla="*/ 0 60000 65536"/>
                <a:gd name="T15" fmla="*/ 0 60000 65536"/>
                <a:gd name="T16" fmla="*/ 0 60000 65536"/>
                <a:gd name="T17" fmla="*/ 0 60000 65536"/>
                <a:gd name="T18" fmla="*/ 0 60000 65536"/>
                <a:gd name="T19" fmla="*/ 0 60000 65536"/>
                <a:gd name="T20" fmla="*/ 0 60000 65536"/>
                <a:gd name="T21" fmla="*/ 0 w 48"/>
                <a:gd name="T22" fmla="*/ 0 h 39"/>
                <a:gd name="T23" fmla="*/ 48 w 4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39">
                  <a:moveTo>
                    <a:pt x="48" y="0"/>
                  </a:moveTo>
                  <a:lnTo>
                    <a:pt x="46" y="0"/>
                  </a:lnTo>
                  <a:lnTo>
                    <a:pt x="0" y="0"/>
                  </a:lnTo>
                  <a:lnTo>
                    <a:pt x="0" y="39"/>
                  </a:lnTo>
                  <a:lnTo>
                    <a:pt x="46" y="39"/>
                  </a:lnTo>
                  <a:lnTo>
                    <a:pt x="45" y="39"/>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4" name="Freeform 641"/>
            <p:cNvSpPr>
              <a:spLocks/>
            </p:cNvSpPr>
            <p:nvPr/>
          </p:nvSpPr>
          <p:spPr bwMode="auto">
            <a:xfrm>
              <a:off x="4643" y="3763"/>
              <a:ext cx="21" cy="21"/>
            </a:xfrm>
            <a:custGeom>
              <a:avLst/>
              <a:gdLst>
                <a:gd name="T0" fmla="*/ 5 w 43"/>
                <a:gd name="T1" fmla="*/ 1 h 41"/>
                <a:gd name="T2" fmla="*/ 5 w 43"/>
                <a:gd name="T3" fmla="*/ 1 h 41"/>
                <a:gd name="T4" fmla="*/ 0 w 43"/>
                <a:gd name="T5" fmla="*/ 0 h 41"/>
                <a:gd name="T6" fmla="*/ 0 w 43"/>
                <a:gd name="T7" fmla="*/ 5 h 41"/>
                <a:gd name="T8" fmla="*/ 5 w 43"/>
                <a:gd name="T9" fmla="*/ 6 h 41"/>
                <a:gd name="T10" fmla="*/ 5 w 43"/>
                <a:gd name="T11" fmla="*/ 6 h 41"/>
                <a:gd name="T12" fmla="*/ 5 w 43"/>
                <a:gd name="T13" fmla="*/ 1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3" y="2"/>
                  </a:moveTo>
                  <a:lnTo>
                    <a:pt x="43" y="2"/>
                  </a:lnTo>
                  <a:lnTo>
                    <a:pt x="3" y="0"/>
                  </a:lnTo>
                  <a:lnTo>
                    <a:pt x="0" y="39"/>
                  </a:lnTo>
                  <a:lnTo>
                    <a:pt x="41" y="41"/>
                  </a:lnTo>
                  <a:lnTo>
                    <a:pt x="43"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5" name="Freeform 642"/>
            <p:cNvSpPr>
              <a:spLocks/>
            </p:cNvSpPr>
            <p:nvPr/>
          </p:nvSpPr>
          <p:spPr bwMode="auto">
            <a:xfrm>
              <a:off x="4663" y="3764"/>
              <a:ext cx="22" cy="21"/>
            </a:xfrm>
            <a:custGeom>
              <a:avLst/>
              <a:gdLst>
                <a:gd name="T0" fmla="*/ 6 w 43"/>
                <a:gd name="T1" fmla="*/ 0 h 43"/>
                <a:gd name="T2" fmla="*/ 6 w 43"/>
                <a:gd name="T3" fmla="*/ 0 h 43"/>
                <a:gd name="T4" fmla="*/ 1 w 43"/>
                <a:gd name="T5" fmla="*/ 0 h 43"/>
                <a:gd name="T6" fmla="*/ 0 w 43"/>
                <a:gd name="T7" fmla="*/ 4 h 43"/>
                <a:gd name="T8" fmla="*/ 5 w 43"/>
                <a:gd name="T9" fmla="*/ 5 h 43"/>
                <a:gd name="T10" fmla="*/ 5 w 43"/>
                <a:gd name="T11" fmla="*/ 5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3" y="4"/>
                  </a:moveTo>
                  <a:lnTo>
                    <a:pt x="42" y="4"/>
                  </a:lnTo>
                  <a:lnTo>
                    <a:pt x="2" y="0"/>
                  </a:lnTo>
                  <a:lnTo>
                    <a:pt x="0" y="39"/>
                  </a:lnTo>
                  <a:lnTo>
                    <a:pt x="40" y="43"/>
                  </a:lnTo>
                  <a:lnTo>
                    <a:pt x="39"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6" name="Freeform 643"/>
            <p:cNvSpPr>
              <a:spLocks/>
            </p:cNvSpPr>
            <p:nvPr/>
          </p:nvSpPr>
          <p:spPr bwMode="auto">
            <a:xfrm>
              <a:off x="4682" y="3766"/>
              <a:ext cx="25" cy="22"/>
            </a:xfrm>
            <a:custGeom>
              <a:avLst/>
              <a:gdLst>
                <a:gd name="T0" fmla="*/ 7 w 48"/>
                <a:gd name="T1" fmla="*/ 1 h 43"/>
                <a:gd name="T2" fmla="*/ 7 w 48"/>
                <a:gd name="T3" fmla="*/ 1 h 43"/>
                <a:gd name="T4" fmla="*/ 1 w 48"/>
                <a:gd name="T5" fmla="*/ 0 h 43"/>
                <a:gd name="T6" fmla="*/ 0 w 48"/>
                <a:gd name="T7" fmla="*/ 5 h 43"/>
                <a:gd name="T8" fmla="*/ 6 w 48"/>
                <a:gd name="T9" fmla="*/ 6 h 43"/>
                <a:gd name="T10" fmla="*/ 6 w 48"/>
                <a:gd name="T11" fmla="*/ 6 h 43"/>
                <a:gd name="T12" fmla="*/ 7 w 48"/>
                <a:gd name="T13" fmla="*/ 1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7" y="4"/>
                  </a:moveTo>
                  <a:lnTo>
                    <a:pt x="48" y="4"/>
                  </a:lnTo>
                  <a:lnTo>
                    <a:pt x="4" y="0"/>
                  </a:lnTo>
                  <a:lnTo>
                    <a:pt x="0" y="39"/>
                  </a:lnTo>
                  <a:lnTo>
                    <a:pt x="44" y="43"/>
                  </a:lnTo>
                  <a:lnTo>
                    <a:pt x="45" y="43"/>
                  </a:lnTo>
                  <a:lnTo>
                    <a:pt x="47"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7" name="Freeform 644"/>
            <p:cNvSpPr>
              <a:spLocks/>
            </p:cNvSpPr>
            <p:nvPr/>
          </p:nvSpPr>
          <p:spPr bwMode="auto">
            <a:xfrm>
              <a:off x="4705" y="3768"/>
              <a:ext cx="24" cy="21"/>
            </a:xfrm>
            <a:custGeom>
              <a:avLst/>
              <a:gdLst>
                <a:gd name="T0" fmla="*/ 6 w 48"/>
                <a:gd name="T1" fmla="*/ 0 h 43"/>
                <a:gd name="T2" fmla="*/ 6 w 48"/>
                <a:gd name="T3" fmla="*/ 0 h 43"/>
                <a:gd name="T4" fmla="*/ 1 w 48"/>
                <a:gd name="T5" fmla="*/ 0 h 43"/>
                <a:gd name="T6" fmla="*/ 0 w 48"/>
                <a:gd name="T7" fmla="*/ 4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8" y="4"/>
                  </a:moveTo>
                  <a:lnTo>
                    <a:pt x="47" y="4"/>
                  </a:lnTo>
                  <a:lnTo>
                    <a:pt x="2" y="0"/>
                  </a:lnTo>
                  <a:lnTo>
                    <a:pt x="0" y="39"/>
                  </a:lnTo>
                  <a:lnTo>
                    <a:pt x="45" y="43"/>
                  </a:lnTo>
                  <a:lnTo>
                    <a:pt x="44"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8" name="Freeform 645"/>
            <p:cNvSpPr>
              <a:spLocks/>
            </p:cNvSpPr>
            <p:nvPr/>
          </p:nvSpPr>
          <p:spPr bwMode="auto">
            <a:xfrm>
              <a:off x="4727" y="3770"/>
              <a:ext cx="22" cy="22"/>
            </a:xfrm>
            <a:custGeom>
              <a:avLst/>
              <a:gdLst>
                <a:gd name="T0" fmla="*/ 6 w 43"/>
                <a:gd name="T1" fmla="*/ 1 h 43"/>
                <a:gd name="T2" fmla="*/ 6 w 43"/>
                <a:gd name="T3" fmla="*/ 1 h 43"/>
                <a:gd name="T4" fmla="*/ 1 w 43"/>
                <a:gd name="T5" fmla="*/ 0 h 43"/>
                <a:gd name="T6" fmla="*/ 0 w 43"/>
                <a:gd name="T7" fmla="*/ 5 h 43"/>
                <a:gd name="T8" fmla="*/ 5 w 43"/>
                <a:gd name="T9" fmla="*/ 6 h 43"/>
                <a:gd name="T10" fmla="*/ 5 w 43"/>
                <a:gd name="T11" fmla="*/ 6 h 43"/>
                <a:gd name="T12" fmla="*/ 6 w 43"/>
                <a:gd name="T13" fmla="*/ 1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3" y="4"/>
                  </a:moveTo>
                  <a:lnTo>
                    <a:pt x="43" y="4"/>
                  </a:lnTo>
                  <a:lnTo>
                    <a:pt x="4" y="0"/>
                  </a:lnTo>
                  <a:lnTo>
                    <a:pt x="0" y="39"/>
                  </a:lnTo>
                  <a:lnTo>
                    <a:pt x="39"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99" name="Freeform 646"/>
            <p:cNvSpPr>
              <a:spLocks/>
            </p:cNvSpPr>
            <p:nvPr/>
          </p:nvSpPr>
          <p:spPr bwMode="auto">
            <a:xfrm>
              <a:off x="4746" y="3772"/>
              <a:ext cx="25" cy="22"/>
            </a:xfrm>
            <a:custGeom>
              <a:avLst/>
              <a:gdLst>
                <a:gd name="T0" fmla="*/ 7 w 48"/>
                <a:gd name="T1" fmla="*/ 1 h 44"/>
                <a:gd name="T2" fmla="*/ 7 w 48"/>
                <a:gd name="T3" fmla="*/ 1 h 44"/>
                <a:gd name="T4" fmla="*/ 1 w 48"/>
                <a:gd name="T5" fmla="*/ 0 h 44"/>
                <a:gd name="T6" fmla="*/ 0 w 48"/>
                <a:gd name="T7" fmla="*/ 5 h 44"/>
                <a:gd name="T8" fmla="*/ 6 w 48"/>
                <a:gd name="T9" fmla="*/ 6 h 44"/>
                <a:gd name="T10" fmla="*/ 6 w 48"/>
                <a:gd name="T11" fmla="*/ 6 h 44"/>
                <a:gd name="T12" fmla="*/ 7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8" y="5"/>
                  </a:moveTo>
                  <a:lnTo>
                    <a:pt x="48" y="5"/>
                  </a:lnTo>
                  <a:lnTo>
                    <a:pt x="4" y="0"/>
                  </a:lnTo>
                  <a:lnTo>
                    <a:pt x="0" y="39"/>
                  </a:lnTo>
                  <a:lnTo>
                    <a:pt x="44" y="44"/>
                  </a:lnTo>
                  <a:lnTo>
                    <a:pt x="48"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0" name="Freeform 647"/>
            <p:cNvSpPr>
              <a:spLocks/>
            </p:cNvSpPr>
            <p:nvPr/>
          </p:nvSpPr>
          <p:spPr bwMode="auto">
            <a:xfrm>
              <a:off x="4768" y="3774"/>
              <a:ext cx="26" cy="23"/>
            </a:xfrm>
            <a:custGeom>
              <a:avLst/>
              <a:gdLst>
                <a:gd name="T0" fmla="*/ 7 w 51"/>
                <a:gd name="T1" fmla="*/ 1 h 45"/>
                <a:gd name="T2" fmla="*/ 7 w 51"/>
                <a:gd name="T3" fmla="*/ 1 h 45"/>
                <a:gd name="T4" fmla="*/ 1 w 51"/>
                <a:gd name="T5" fmla="*/ 0 h 45"/>
                <a:gd name="T6" fmla="*/ 0 w 51"/>
                <a:gd name="T7" fmla="*/ 5 h 45"/>
                <a:gd name="T8" fmla="*/ 6 w 51"/>
                <a:gd name="T9" fmla="*/ 6 h 45"/>
                <a:gd name="T10" fmla="*/ 6 w 51"/>
                <a:gd name="T11" fmla="*/ 6 h 45"/>
                <a:gd name="T12" fmla="*/ 7 w 51"/>
                <a:gd name="T13" fmla="*/ 1 h 45"/>
                <a:gd name="T14" fmla="*/ 0 60000 65536"/>
                <a:gd name="T15" fmla="*/ 0 60000 65536"/>
                <a:gd name="T16" fmla="*/ 0 60000 65536"/>
                <a:gd name="T17" fmla="*/ 0 60000 65536"/>
                <a:gd name="T18" fmla="*/ 0 60000 65536"/>
                <a:gd name="T19" fmla="*/ 0 60000 65536"/>
                <a:gd name="T20" fmla="*/ 0 60000 65536"/>
                <a:gd name="T21" fmla="*/ 0 w 51"/>
                <a:gd name="T22" fmla="*/ 0 h 45"/>
                <a:gd name="T23" fmla="*/ 51 w 51"/>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5">
                  <a:moveTo>
                    <a:pt x="51" y="6"/>
                  </a:moveTo>
                  <a:lnTo>
                    <a:pt x="49" y="6"/>
                  </a:lnTo>
                  <a:lnTo>
                    <a:pt x="4" y="0"/>
                  </a:lnTo>
                  <a:lnTo>
                    <a:pt x="0" y="39"/>
                  </a:lnTo>
                  <a:lnTo>
                    <a:pt x="44" y="45"/>
                  </a:lnTo>
                  <a:lnTo>
                    <a:pt x="42" y="45"/>
                  </a:lnTo>
                  <a:lnTo>
                    <a:pt x="51"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1" name="Freeform 648"/>
            <p:cNvSpPr>
              <a:spLocks/>
            </p:cNvSpPr>
            <p:nvPr/>
          </p:nvSpPr>
          <p:spPr bwMode="auto">
            <a:xfrm>
              <a:off x="4790" y="3777"/>
              <a:ext cx="24" cy="25"/>
            </a:xfrm>
            <a:custGeom>
              <a:avLst/>
              <a:gdLst>
                <a:gd name="T0" fmla="*/ 5 w 49"/>
                <a:gd name="T1" fmla="*/ 2 h 49"/>
                <a:gd name="T2" fmla="*/ 6 w 49"/>
                <a:gd name="T3" fmla="*/ 2 h 49"/>
                <a:gd name="T4" fmla="*/ 1 w 49"/>
                <a:gd name="T5" fmla="*/ 0 h 49"/>
                <a:gd name="T6" fmla="*/ 0 w 49"/>
                <a:gd name="T7" fmla="*/ 5 h 49"/>
                <a:gd name="T8" fmla="*/ 4 w 49"/>
                <a:gd name="T9" fmla="*/ 7 h 49"/>
                <a:gd name="T10" fmla="*/ 5 w 49"/>
                <a:gd name="T11" fmla="*/ 7 h 49"/>
                <a:gd name="T12" fmla="*/ 4 w 49"/>
                <a:gd name="T13" fmla="*/ 7 h 49"/>
                <a:gd name="T14" fmla="*/ 5 w 49"/>
                <a:gd name="T15" fmla="*/ 7 h 49"/>
                <a:gd name="T16" fmla="*/ 5 w 49"/>
                <a:gd name="T17" fmla="*/ 7 h 49"/>
                <a:gd name="T18" fmla="*/ 5 w 49"/>
                <a:gd name="T19" fmla="*/ 2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9"/>
                <a:gd name="T32" fmla="*/ 49 w 49"/>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9">
                  <a:moveTo>
                    <a:pt x="45" y="10"/>
                  </a:moveTo>
                  <a:lnTo>
                    <a:pt x="49" y="10"/>
                  </a:lnTo>
                  <a:lnTo>
                    <a:pt x="9" y="0"/>
                  </a:lnTo>
                  <a:lnTo>
                    <a:pt x="0" y="39"/>
                  </a:lnTo>
                  <a:lnTo>
                    <a:pt x="39" y="49"/>
                  </a:lnTo>
                  <a:lnTo>
                    <a:pt x="43" y="49"/>
                  </a:lnTo>
                  <a:lnTo>
                    <a:pt x="39" y="49"/>
                  </a:lnTo>
                  <a:lnTo>
                    <a:pt x="41" y="49"/>
                  </a:lnTo>
                  <a:lnTo>
                    <a:pt x="43" y="49"/>
                  </a:lnTo>
                  <a:lnTo>
                    <a:pt x="45"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2" name="Freeform 649"/>
            <p:cNvSpPr>
              <a:spLocks/>
            </p:cNvSpPr>
            <p:nvPr/>
          </p:nvSpPr>
          <p:spPr bwMode="auto">
            <a:xfrm>
              <a:off x="4811" y="3783"/>
              <a:ext cx="22" cy="21"/>
            </a:xfrm>
            <a:custGeom>
              <a:avLst/>
              <a:gdLst>
                <a:gd name="T0" fmla="*/ 5 w 45"/>
                <a:gd name="T1" fmla="*/ 0 h 43"/>
                <a:gd name="T2" fmla="*/ 5 w 45"/>
                <a:gd name="T3" fmla="*/ 0 h 43"/>
                <a:gd name="T4" fmla="*/ 0 w 45"/>
                <a:gd name="T5" fmla="*/ 0 h 43"/>
                <a:gd name="T6" fmla="*/ 0 w 45"/>
                <a:gd name="T7" fmla="*/ 4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2" y="4"/>
                  </a:moveTo>
                  <a:lnTo>
                    <a:pt x="45" y="4"/>
                  </a:lnTo>
                  <a:lnTo>
                    <a:pt x="2" y="0"/>
                  </a:lnTo>
                  <a:lnTo>
                    <a:pt x="0" y="39"/>
                  </a:lnTo>
                  <a:lnTo>
                    <a:pt x="42" y="43"/>
                  </a:lnTo>
                  <a:lnTo>
                    <a:pt x="45"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3" name="Freeform 650"/>
            <p:cNvSpPr>
              <a:spLocks/>
            </p:cNvSpPr>
            <p:nvPr/>
          </p:nvSpPr>
          <p:spPr bwMode="auto">
            <a:xfrm>
              <a:off x="4832" y="3783"/>
              <a:ext cx="23" cy="21"/>
            </a:xfrm>
            <a:custGeom>
              <a:avLst/>
              <a:gdLst>
                <a:gd name="T0" fmla="*/ 6 w 45"/>
                <a:gd name="T1" fmla="*/ 0 h 43"/>
                <a:gd name="T2" fmla="*/ 6 w 45"/>
                <a:gd name="T3" fmla="*/ 0 h 43"/>
                <a:gd name="T4" fmla="*/ 0 w 45"/>
                <a:gd name="T5" fmla="*/ 0 h 43"/>
                <a:gd name="T6" fmla="*/ 1 w 45"/>
                <a:gd name="T7" fmla="*/ 5 h 43"/>
                <a:gd name="T8" fmla="*/ 6 w 45"/>
                <a:gd name="T9" fmla="*/ 4 h 43"/>
                <a:gd name="T10" fmla="*/ 6 w 45"/>
                <a:gd name="T11" fmla="*/ 4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1" y="0"/>
                  </a:moveTo>
                  <a:lnTo>
                    <a:pt x="42" y="0"/>
                  </a:lnTo>
                  <a:lnTo>
                    <a:pt x="0" y="4"/>
                  </a:lnTo>
                  <a:lnTo>
                    <a:pt x="3" y="43"/>
                  </a:lnTo>
                  <a:lnTo>
                    <a:pt x="44" y="39"/>
                  </a:lnTo>
                  <a:lnTo>
                    <a:pt x="45"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4" name="Freeform 651"/>
            <p:cNvSpPr>
              <a:spLocks/>
            </p:cNvSpPr>
            <p:nvPr/>
          </p:nvSpPr>
          <p:spPr bwMode="auto">
            <a:xfrm>
              <a:off x="4852" y="3780"/>
              <a:ext cx="26" cy="22"/>
            </a:xfrm>
            <a:custGeom>
              <a:avLst/>
              <a:gdLst>
                <a:gd name="T0" fmla="*/ 6 w 50"/>
                <a:gd name="T1" fmla="*/ 0 h 45"/>
                <a:gd name="T2" fmla="*/ 6 w 50"/>
                <a:gd name="T3" fmla="*/ 0 h 45"/>
                <a:gd name="T4" fmla="*/ 0 w 50"/>
                <a:gd name="T5" fmla="*/ 0 h 45"/>
                <a:gd name="T6" fmla="*/ 1 w 50"/>
                <a:gd name="T7" fmla="*/ 5 h 45"/>
                <a:gd name="T8" fmla="*/ 7 w 50"/>
                <a:gd name="T9" fmla="*/ 4 h 45"/>
                <a:gd name="T10" fmla="*/ 7 w 50"/>
                <a:gd name="T11" fmla="*/ 4 h 45"/>
                <a:gd name="T12" fmla="*/ 6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44" y="0"/>
                  </a:moveTo>
                  <a:lnTo>
                    <a:pt x="45" y="0"/>
                  </a:lnTo>
                  <a:lnTo>
                    <a:pt x="0" y="6"/>
                  </a:lnTo>
                  <a:lnTo>
                    <a:pt x="4" y="45"/>
                  </a:lnTo>
                  <a:lnTo>
                    <a:pt x="49" y="39"/>
                  </a:lnTo>
                  <a:lnTo>
                    <a:pt x="50"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5" name="Freeform 652"/>
            <p:cNvSpPr>
              <a:spLocks/>
            </p:cNvSpPr>
            <p:nvPr/>
          </p:nvSpPr>
          <p:spPr bwMode="auto">
            <a:xfrm>
              <a:off x="4874" y="3775"/>
              <a:ext cx="27" cy="24"/>
            </a:xfrm>
            <a:custGeom>
              <a:avLst/>
              <a:gdLst>
                <a:gd name="T0" fmla="*/ 6 w 54"/>
                <a:gd name="T1" fmla="*/ 0 h 48"/>
                <a:gd name="T2" fmla="*/ 6 w 54"/>
                <a:gd name="T3" fmla="*/ 0 h 48"/>
                <a:gd name="T4" fmla="*/ 0 w 54"/>
                <a:gd name="T5" fmla="*/ 2 h 48"/>
                <a:gd name="T6" fmla="*/ 1 w 54"/>
                <a:gd name="T7" fmla="*/ 6 h 48"/>
                <a:gd name="T8" fmla="*/ 7 w 54"/>
                <a:gd name="T9" fmla="*/ 5 h 48"/>
                <a:gd name="T10" fmla="*/ 7 w 54"/>
                <a:gd name="T11" fmla="*/ 5 h 48"/>
                <a:gd name="T12" fmla="*/ 6 w 54"/>
                <a:gd name="T13" fmla="*/ 0 h 48"/>
                <a:gd name="T14" fmla="*/ 0 60000 65536"/>
                <a:gd name="T15" fmla="*/ 0 60000 65536"/>
                <a:gd name="T16" fmla="*/ 0 60000 65536"/>
                <a:gd name="T17" fmla="*/ 0 60000 65536"/>
                <a:gd name="T18" fmla="*/ 0 60000 65536"/>
                <a:gd name="T19" fmla="*/ 0 60000 65536"/>
                <a:gd name="T20" fmla="*/ 0 60000 65536"/>
                <a:gd name="T21" fmla="*/ 0 w 54"/>
                <a:gd name="T22" fmla="*/ 0 h 48"/>
                <a:gd name="T23" fmla="*/ 54 w 54"/>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8">
                  <a:moveTo>
                    <a:pt x="45" y="0"/>
                  </a:moveTo>
                  <a:lnTo>
                    <a:pt x="46" y="0"/>
                  </a:lnTo>
                  <a:lnTo>
                    <a:pt x="0" y="9"/>
                  </a:lnTo>
                  <a:lnTo>
                    <a:pt x="6" y="48"/>
                  </a:lnTo>
                  <a:lnTo>
                    <a:pt x="53" y="39"/>
                  </a:lnTo>
                  <a:lnTo>
                    <a:pt x="54"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6" name="Freeform 653"/>
            <p:cNvSpPr>
              <a:spLocks/>
            </p:cNvSpPr>
            <p:nvPr/>
          </p:nvSpPr>
          <p:spPr bwMode="auto">
            <a:xfrm>
              <a:off x="4897" y="3770"/>
              <a:ext cx="24" cy="25"/>
            </a:xfrm>
            <a:custGeom>
              <a:avLst/>
              <a:gdLst>
                <a:gd name="T0" fmla="*/ 6 w 48"/>
                <a:gd name="T1" fmla="*/ 0 h 49"/>
                <a:gd name="T2" fmla="*/ 5 w 48"/>
                <a:gd name="T3" fmla="*/ 0 h 49"/>
                <a:gd name="T4" fmla="*/ 0 w 48"/>
                <a:gd name="T5" fmla="*/ 2 h 49"/>
                <a:gd name="T6" fmla="*/ 2 w 48"/>
                <a:gd name="T7" fmla="*/ 7 h 49"/>
                <a:gd name="T8" fmla="*/ 6 w 48"/>
                <a:gd name="T9" fmla="*/ 5 h 49"/>
                <a:gd name="T10" fmla="*/ 6 w 48"/>
                <a:gd name="T11" fmla="*/ 5 h 49"/>
                <a:gd name="T12" fmla="*/ 6 w 48"/>
                <a:gd name="T13" fmla="*/ 0 h 49"/>
                <a:gd name="T14" fmla="*/ 6 w 48"/>
                <a:gd name="T15" fmla="*/ 0 h 49"/>
                <a:gd name="T16" fmla="*/ 5 w 48"/>
                <a:gd name="T17" fmla="*/ 0 h 49"/>
                <a:gd name="T18" fmla="*/ 6 w 48"/>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9"/>
                <a:gd name="T32" fmla="*/ 48 w 48"/>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9">
                  <a:moveTo>
                    <a:pt x="43" y="0"/>
                  </a:moveTo>
                  <a:lnTo>
                    <a:pt x="39" y="0"/>
                  </a:lnTo>
                  <a:lnTo>
                    <a:pt x="0" y="10"/>
                  </a:lnTo>
                  <a:lnTo>
                    <a:pt x="9" y="49"/>
                  </a:lnTo>
                  <a:lnTo>
                    <a:pt x="48" y="39"/>
                  </a:lnTo>
                  <a:lnTo>
                    <a:pt x="43" y="39"/>
                  </a:lnTo>
                  <a:lnTo>
                    <a:pt x="43" y="0"/>
                  </a:lnTo>
                  <a:lnTo>
                    <a:pt x="41" y="0"/>
                  </a:lnTo>
                  <a:lnTo>
                    <a:pt x="39" y="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7" name="Freeform 654"/>
            <p:cNvSpPr>
              <a:spLocks/>
            </p:cNvSpPr>
            <p:nvPr/>
          </p:nvSpPr>
          <p:spPr bwMode="auto">
            <a:xfrm>
              <a:off x="4919" y="3770"/>
              <a:ext cx="20"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5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8" name="Freeform 655"/>
            <p:cNvSpPr>
              <a:spLocks/>
            </p:cNvSpPr>
            <p:nvPr/>
          </p:nvSpPr>
          <p:spPr bwMode="auto">
            <a:xfrm>
              <a:off x="4939" y="3770"/>
              <a:ext cx="24" cy="19"/>
            </a:xfrm>
            <a:custGeom>
              <a:avLst/>
              <a:gdLst>
                <a:gd name="T0" fmla="*/ 6 w 48"/>
                <a:gd name="T1" fmla="*/ 0 h 39"/>
                <a:gd name="T2" fmla="*/ 6 w 48"/>
                <a:gd name="T3" fmla="*/ 0 h 39"/>
                <a:gd name="T4" fmla="*/ 0 w 48"/>
                <a:gd name="T5" fmla="*/ 0 h 39"/>
                <a:gd name="T6" fmla="*/ 0 w 48"/>
                <a:gd name="T7" fmla="*/ 4 h 39"/>
                <a:gd name="T8" fmla="*/ 6 w 48"/>
                <a:gd name="T9" fmla="*/ 4 h 39"/>
                <a:gd name="T10" fmla="*/ 5 w 48"/>
                <a:gd name="T11" fmla="*/ 4 h 39"/>
                <a:gd name="T12" fmla="*/ 6 w 48"/>
                <a:gd name="T13" fmla="*/ 0 h 39"/>
                <a:gd name="T14" fmla="*/ 6 w 48"/>
                <a:gd name="T15" fmla="*/ 0 h 39"/>
                <a:gd name="T16" fmla="*/ 6 w 48"/>
                <a:gd name="T17" fmla="*/ 0 h 39"/>
                <a:gd name="T18" fmla="*/ 6 w 48"/>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9"/>
                <a:gd name="T32" fmla="*/ 48 w 48"/>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9">
                  <a:moveTo>
                    <a:pt x="48" y="0"/>
                  </a:moveTo>
                  <a:lnTo>
                    <a:pt x="43" y="0"/>
                  </a:lnTo>
                  <a:lnTo>
                    <a:pt x="0" y="0"/>
                  </a:lnTo>
                  <a:lnTo>
                    <a:pt x="0" y="39"/>
                  </a:lnTo>
                  <a:lnTo>
                    <a:pt x="43" y="39"/>
                  </a:lnTo>
                  <a:lnTo>
                    <a:pt x="39" y="39"/>
                  </a:lnTo>
                  <a:lnTo>
                    <a:pt x="48" y="0"/>
                  </a:lnTo>
                  <a:lnTo>
                    <a:pt x="46" y="0"/>
                  </a:lnTo>
                  <a:lnTo>
                    <a:pt x="43" y="0"/>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09" name="Freeform 656"/>
            <p:cNvSpPr>
              <a:spLocks/>
            </p:cNvSpPr>
            <p:nvPr/>
          </p:nvSpPr>
          <p:spPr bwMode="auto">
            <a:xfrm>
              <a:off x="4958" y="3770"/>
              <a:ext cx="26" cy="24"/>
            </a:xfrm>
            <a:custGeom>
              <a:avLst/>
              <a:gdLst>
                <a:gd name="T0" fmla="*/ 6 w 51"/>
                <a:gd name="T1" fmla="*/ 2 h 48"/>
                <a:gd name="T2" fmla="*/ 7 w 51"/>
                <a:gd name="T3" fmla="*/ 2 h 48"/>
                <a:gd name="T4" fmla="*/ 2 w 51"/>
                <a:gd name="T5" fmla="*/ 0 h 48"/>
                <a:gd name="T6" fmla="*/ 0 w 51"/>
                <a:gd name="T7" fmla="*/ 5 h 48"/>
                <a:gd name="T8" fmla="*/ 6 w 51"/>
                <a:gd name="T9" fmla="*/ 6 h 48"/>
                <a:gd name="T10" fmla="*/ 6 w 51"/>
                <a:gd name="T11" fmla="*/ 6 h 48"/>
                <a:gd name="T12" fmla="*/ 6 w 51"/>
                <a:gd name="T13" fmla="*/ 2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48" y="9"/>
                  </a:moveTo>
                  <a:lnTo>
                    <a:pt x="51" y="9"/>
                  </a:lnTo>
                  <a:lnTo>
                    <a:pt x="9" y="0"/>
                  </a:lnTo>
                  <a:lnTo>
                    <a:pt x="0" y="39"/>
                  </a:lnTo>
                  <a:lnTo>
                    <a:pt x="41" y="48"/>
                  </a:lnTo>
                  <a:lnTo>
                    <a:pt x="44" y="48"/>
                  </a:lnTo>
                  <a:lnTo>
                    <a:pt x="48"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0" name="Freeform 657"/>
            <p:cNvSpPr>
              <a:spLocks/>
            </p:cNvSpPr>
            <p:nvPr/>
          </p:nvSpPr>
          <p:spPr bwMode="auto">
            <a:xfrm>
              <a:off x="4980" y="3774"/>
              <a:ext cx="26" cy="23"/>
            </a:xfrm>
            <a:custGeom>
              <a:avLst/>
              <a:gdLst>
                <a:gd name="T0" fmla="*/ 7 w 50"/>
                <a:gd name="T1" fmla="*/ 1 h 45"/>
                <a:gd name="T2" fmla="*/ 7 w 50"/>
                <a:gd name="T3" fmla="*/ 1 h 45"/>
                <a:gd name="T4" fmla="*/ 1 w 50"/>
                <a:gd name="T5" fmla="*/ 0 h 45"/>
                <a:gd name="T6" fmla="*/ 0 w 50"/>
                <a:gd name="T7" fmla="*/ 5 h 45"/>
                <a:gd name="T8" fmla="*/ 6 w 50"/>
                <a:gd name="T9" fmla="*/ 6 h 45"/>
                <a:gd name="T10" fmla="*/ 6 w 50"/>
                <a:gd name="T11" fmla="*/ 6 h 45"/>
                <a:gd name="T12" fmla="*/ 7 w 50"/>
                <a:gd name="T13" fmla="*/ 1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50" y="6"/>
                  </a:moveTo>
                  <a:lnTo>
                    <a:pt x="48" y="6"/>
                  </a:lnTo>
                  <a:lnTo>
                    <a:pt x="4" y="0"/>
                  </a:lnTo>
                  <a:lnTo>
                    <a:pt x="0" y="39"/>
                  </a:lnTo>
                  <a:lnTo>
                    <a:pt x="43" y="45"/>
                  </a:lnTo>
                  <a:lnTo>
                    <a:pt x="41" y="45"/>
                  </a:lnTo>
                  <a:lnTo>
                    <a:pt x="50"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1" name="Freeform 658"/>
            <p:cNvSpPr>
              <a:spLocks/>
            </p:cNvSpPr>
            <p:nvPr/>
          </p:nvSpPr>
          <p:spPr bwMode="auto">
            <a:xfrm>
              <a:off x="5001" y="3777"/>
              <a:ext cx="27" cy="25"/>
            </a:xfrm>
            <a:custGeom>
              <a:avLst/>
              <a:gdLst>
                <a:gd name="T0" fmla="*/ 7 w 54"/>
                <a:gd name="T1" fmla="*/ 2 h 49"/>
                <a:gd name="T2" fmla="*/ 7 w 54"/>
                <a:gd name="T3" fmla="*/ 2 h 49"/>
                <a:gd name="T4" fmla="*/ 2 w 54"/>
                <a:gd name="T5" fmla="*/ 0 h 49"/>
                <a:gd name="T6" fmla="*/ 0 w 54"/>
                <a:gd name="T7" fmla="*/ 5 h 49"/>
                <a:gd name="T8" fmla="*/ 6 w 54"/>
                <a:gd name="T9" fmla="*/ 7 h 49"/>
                <a:gd name="T10" fmla="*/ 7 w 54"/>
                <a:gd name="T11" fmla="*/ 7 h 49"/>
                <a:gd name="T12" fmla="*/ 6 w 54"/>
                <a:gd name="T13" fmla="*/ 7 h 49"/>
                <a:gd name="T14" fmla="*/ 6 w 54"/>
                <a:gd name="T15" fmla="*/ 7 h 49"/>
                <a:gd name="T16" fmla="*/ 7 w 54"/>
                <a:gd name="T17" fmla="*/ 7 h 49"/>
                <a:gd name="T18" fmla="*/ 7 w 54"/>
                <a:gd name="T19" fmla="*/ 2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49"/>
                <a:gd name="T32" fmla="*/ 54 w 54"/>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49">
                  <a:moveTo>
                    <a:pt x="50" y="10"/>
                  </a:moveTo>
                  <a:lnTo>
                    <a:pt x="54" y="10"/>
                  </a:lnTo>
                  <a:lnTo>
                    <a:pt x="9" y="0"/>
                  </a:lnTo>
                  <a:lnTo>
                    <a:pt x="0" y="39"/>
                  </a:lnTo>
                  <a:lnTo>
                    <a:pt x="45" y="49"/>
                  </a:lnTo>
                  <a:lnTo>
                    <a:pt x="50" y="49"/>
                  </a:lnTo>
                  <a:lnTo>
                    <a:pt x="45" y="49"/>
                  </a:lnTo>
                  <a:lnTo>
                    <a:pt x="47" y="49"/>
                  </a:lnTo>
                  <a:lnTo>
                    <a:pt x="50" y="49"/>
                  </a:lnTo>
                  <a:lnTo>
                    <a:pt x="50"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2" name="Freeform 659"/>
            <p:cNvSpPr>
              <a:spLocks/>
            </p:cNvSpPr>
            <p:nvPr/>
          </p:nvSpPr>
          <p:spPr bwMode="auto">
            <a:xfrm>
              <a:off x="5026" y="3783"/>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3" name="Freeform 660"/>
            <p:cNvSpPr>
              <a:spLocks/>
            </p:cNvSpPr>
            <p:nvPr/>
          </p:nvSpPr>
          <p:spPr bwMode="auto">
            <a:xfrm>
              <a:off x="5046" y="3783"/>
              <a:ext cx="22" cy="19"/>
            </a:xfrm>
            <a:custGeom>
              <a:avLst/>
              <a:gdLst>
                <a:gd name="T0" fmla="*/ 5 w 44"/>
                <a:gd name="T1" fmla="*/ 0 h 39"/>
                <a:gd name="T2" fmla="*/ 5 w 44"/>
                <a:gd name="T3" fmla="*/ 0 h 39"/>
                <a:gd name="T4" fmla="*/ 0 w 44"/>
                <a:gd name="T5" fmla="*/ 0 h 39"/>
                <a:gd name="T6" fmla="*/ 0 w 44"/>
                <a:gd name="T7" fmla="*/ 4 h 39"/>
                <a:gd name="T8" fmla="*/ 5 w 44"/>
                <a:gd name="T9" fmla="*/ 4 h 39"/>
                <a:gd name="T10" fmla="*/ 6 w 44"/>
                <a:gd name="T11" fmla="*/ 4 h 39"/>
                <a:gd name="T12" fmla="*/ 5 w 44"/>
                <a:gd name="T13" fmla="*/ 4 h 39"/>
                <a:gd name="T14" fmla="*/ 6 w 44"/>
                <a:gd name="T15" fmla="*/ 4 h 39"/>
                <a:gd name="T16" fmla="*/ 6 w 44"/>
                <a:gd name="T17" fmla="*/ 4 h 39"/>
                <a:gd name="T18" fmla="*/ 5 w 44"/>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39"/>
                <a:gd name="T32" fmla="*/ 44 w 44"/>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39">
                  <a:moveTo>
                    <a:pt x="37" y="0"/>
                  </a:moveTo>
                  <a:lnTo>
                    <a:pt x="40" y="0"/>
                  </a:lnTo>
                  <a:lnTo>
                    <a:pt x="0" y="0"/>
                  </a:lnTo>
                  <a:lnTo>
                    <a:pt x="0" y="39"/>
                  </a:lnTo>
                  <a:lnTo>
                    <a:pt x="40" y="39"/>
                  </a:lnTo>
                  <a:lnTo>
                    <a:pt x="44" y="39"/>
                  </a:lnTo>
                  <a:lnTo>
                    <a:pt x="40" y="39"/>
                  </a:lnTo>
                  <a:lnTo>
                    <a:pt x="43" y="39"/>
                  </a:lnTo>
                  <a:lnTo>
                    <a:pt x="44" y="39"/>
                  </a:lnTo>
                  <a:lnTo>
                    <a:pt x="3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4" name="Freeform 661"/>
            <p:cNvSpPr>
              <a:spLocks/>
            </p:cNvSpPr>
            <p:nvPr/>
          </p:nvSpPr>
          <p:spPr bwMode="auto">
            <a:xfrm>
              <a:off x="5064" y="3779"/>
              <a:ext cx="26" cy="23"/>
            </a:xfrm>
            <a:custGeom>
              <a:avLst/>
              <a:gdLst>
                <a:gd name="T0" fmla="*/ 6 w 51"/>
                <a:gd name="T1" fmla="*/ 0 h 47"/>
                <a:gd name="T2" fmla="*/ 6 w 51"/>
                <a:gd name="T3" fmla="*/ 0 h 47"/>
                <a:gd name="T4" fmla="*/ 0 w 51"/>
                <a:gd name="T5" fmla="*/ 1 h 47"/>
                <a:gd name="T6" fmla="*/ 1 w 51"/>
                <a:gd name="T7" fmla="*/ 5 h 47"/>
                <a:gd name="T8" fmla="*/ 7 w 51"/>
                <a:gd name="T9" fmla="*/ 4 h 47"/>
                <a:gd name="T10" fmla="*/ 7 w 51"/>
                <a:gd name="T11" fmla="*/ 4 h 47"/>
                <a:gd name="T12" fmla="*/ 6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4" y="0"/>
                  </a:moveTo>
                  <a:lnTo>
                    <a:pt x="44" y="0"/>
                  </a:lnTo>
                  <a:lnTo>
                    <a:pt x="0" y="8"/>
                  </a:lnTo>
                  <a:lnTo>
                    <a:pt x="7" y="47"/>
                  </a:lnTo>
                  <a:lnTo>
                    <a:pt x="51"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5" name="Freeform 662"/>
            <p:cNvSpPr>
              <a:spLocks/>
            </p:cNvSpPr>
            <p:nvPr/>
          </p:nvSpPr>
          <p:spPr bwMode="auto">
            <a:xfrm>
              <a:off x="5086" y="3775"/>
              <a:ext cx="26"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7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5" y="0"/>
                  </a:moveTo>
                  <a:lnTo>
                    <a:pt x="43" y="0"/>
                  </a:lnTo>
                  <a:lnTo>
                    <a:pt x="0" y="7"/>
                  </a:lnTo>
                  <a:lnTo>
                    <a:pt x="7" y="46"/>
                  </a:lnTo>
                  <a:lnTo>
                    <a:pt x="50" y="39"/>
                  </a:lnTo>
                  <a:lnTo>
                    <a:pt x="49"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6" name="Freeform 663"/>
            <p:cNvSpPr>
              <a:spLocks/>
            </p:cNvSpPr>
            <p:nvPr/>
          </p:nvSpPr>
          <p:spPr bwMode="auto">
            <a:xfrm>
              <a:off x="5109" y="3773"/>
              <a:ext cx="22" cy="22"/>
            </a:xfrm>
            <a:custGeom>
              <a:avLst/>
              <a:gdLst>
                <a:gd name="T0" fmla="*/ 6 w 43"/>
                <a:gd name="T1" fmla="*/ 0 h 44"/>
                <a:gd name="T2" fmla="*/ 5 w 43"/>
                <a:gd name="T3" fmla="*/ 0 h 44"/>
                <a:gd name="T4" fmla="*/ 0 w 43"/>
                <a:gd name="T5" fmla="*/ 1 h 44"/>
                <a:gd name="T6" fmla="*/ 1 w 43"/>
                <a:gd name="T7" fmla="*/ 6 h 44"/>
                <a:gd name="T8" fmla="*/ 6 w 43"/>
                <a:gd name="T9" fmla="*/ 5 h 44"/>
                <a:gd name="T10" fmla="*/ 6 w 43"/>
                <a:gd name="T11" fmla="*/ 5 h 44"/>
                <a:gd name="T12" fmla="*/ 6 w 43"/>
                <a:gd name="T13" fmla="*/ 0 h 44"/>
                <a:gd name="T14" fmla="*/ 0 60000 65536"/>
                <a:gd name="T15" fmla="*/ 0 60000 65536"/>
                <a:gd name="T16" fmla="*/ 0 60000 65536"/>
                <a:gd name="T17" fmla="*/ 0 60000 65536"/>
                <a:gd name="T18" fmla="*/ 0 60000 65536"/>
                <a:gd name="T19" fmla="*/ 0 60000 65536"/>
                <a:gd name="T20" fmla="*/ 0 60000 65536"/>
                <a:gd name="T21" fmla="*/ 0 w 43"/>
                <a:gd name="T22" fmla="*/ 0 h 44"/>
                <a:gd name="T23" fmla="*/ 43 w 43"/>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4">
                  <a:moveTo>
                    <a:pt x="41" y="0"/>
                  </a:moveTo>
                  <a:lnTo>
                    <a:pt x="39" y="0"/>
                  </a:lnTo>
                  <a:lnTo>
                    <a:pt x="0" y="5"/>
                  </a:lnTo>
                  <a:lnTo>
                    <a:pt x="4" y="44"/>
                  </a:lnTo>
                  <a:lnTo>
                    <a:pt x="43" y="40"/>
                  </a:lnTo>
                  <a:lnTo>
                    <a:pt x="41" y="4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7" name="Freeform 664"/>
            <p:cNvSpPr>
              <a:spLocks/>
            </p:cNvSpPr>
            <p:nvPr/>
          </p:nvSpPr>
          <p:spPr bwMode="auto">
            <a:xfrm>
              <a:off x="5130" y="3772"/>
              <a:ext cx="23" cy="20"/>
            </a:xfrm>
            <a:custGeom>
              <a:avLst/>
              <a:gdLst>
                <a:gd name="T0" fmla="*/ 6 w 46"/>
                <a:gd name="T1" fmla="*/ 0 h 41"/>
                <a:gd name="T2" fmla="*/ 6 w 46"/>
                <a:gd name="T3" fmla="*/ 0 h 41"/>
                <a:gd name="T4" fmla="*/ 0 w 46"/>
                <a:gd name="T5" fmla="*/ 0 h 41"/>
                <a:gd name="T6" fmla="*/ 0 w 46"/>
                <a:gd name="T7" fmla="*/ 5 h 41"/>
                <a:gd name="T8" fmla="*/ 6 w 46"/>
                <a:gd name="T9" fmla="*/ 4 h 41"/>
                <a:gd name="T10" fmla="*/ 6 w 46"/>
                <a:gd name="T11" fmla="*/ 4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6" y="0"/>
                  </a:moveTo>
                  <a:lnTo>
                    <a:pt x="46" y="0"/>
                  </a:lnTo>
                  <a:lnTo>
                    <a:pt x="0" y="1"/>
                  </a:lnTo>
                  <a:lnTo>
                    <a:pt x="0" y="41"/>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8" name="Freeform 665"/>
            <p:cNvSpPr>
              <a:spLocks/>
            </p:cNvSpPr>
            <p:nvPr/>
          </p:nvSpPr>
          <p:spPr bwMode="auto">
            <a:xfrm>
              <a:off x="5153" y="3772"/>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19" name="Freeform 666"/>
            <p:cNvSpPr>
              <a:spLocks/>
            </p:cNvSpPr>
            <p:nvPr/>
          </p:nvSpPr>
          <p:spPr bwMode="auto">
            <a:xfrm>
              <a:off x="5174" y="3772"/>
              <a:ext cx="21" cy="20"/>
            </a:xfrm>
            <a:custGeom>
              <a:avLst/>
              <a:gdLst>
                <a:gd name="T0" fmla="*/ 6 w 42"/>
                <a:gd name="T1" fmla="*/ 0 h 41"/>
                <a:gd name="T2" fmla="*/ 6 w 42"/>
                <a:gd name="T3" fmla="*/ 0 h 41"/>
                <a:gd name="T4" fmla="*/ 0 w 42"/>
                <a:gd name="T5" fmla="*/ 0 h 41"/>
                <a:gd name="T6" fmla="*/ 0 w 42"/>
                <a:gd name="T7" fmla="*/ 4 h 41"/>
                <a:gd name="T8" fmla="*/ 6 w 42"/>
                <a:gd name="T9" fmla="*/ 5 h 41"/>
                <a:gd name="T10" fmla="*/ 5 w 42"/>
                <a:gd name="T11" fmla="*/ 5 h 41"/>
                <a:gd name="T12" fmla="*/ 6 w 42"/>
                <a:gd name="T13" fmla="*/ 0 h 41"/>
                <a:gd name="T14" fmla="*/ 0 60000 65536"/>
                <a:gd name="T15" fmla="*/ 0 60000 65536"/>
                <a:gd name="T16" fmla="*/ 0 60000 65536"/>
                <a:gd name="T17" fmla="*/ 0 60000 65536"/>
                <a:gd name="T18" fmla="*/ 0 60000 65536"/>
                <a:gd name="T19" fmla="*/ 0 60000 65536"/>
                <a:gd name="T20" fmla="*/ 0 60000 65536"/>
                <a:gd name="T21" fmla="*/ 0 w 42"/>
                <a:gd name="T22" fmla="*/ 0 h 41"/>
                <a:gd name="T23" fmla="*/ 42 w 4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1">
                  <a:moveTo>
                    <a:pt x="42" y="1"/>
                  </a:moveTo>
                  <a:lnTo>
                    <a:pt x="41" y="1"/>
                  </a:lnTo>
                  <a:lnTo>
                    <a:pt x="0" y="0"/>
                  </a:lnTo>
                  <a:lnTo>
                    <a:pt x="0" y="39"/>
                  </a:lnTo>
                  <a:lnTo>
                    <a:pt x="41" y="41"/>
                  </a:lnTo>
                  <a:lnTo>
                    <a:pt x="40" y="41"/>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0" name="Freeform 667"/>
            <p:cNvSpPr>
              <a:spLocks/>
            </p:cNvSpPr>
            <p:nvPr/>
          </p:nvSpPr>
          <p:spPr bwMode="auto">
            <a:xfrm>
              <a:off x="5194" y="3773"/>
              <a:ext cx="23" cy="21"/>
            </a:xfrm>
            <a:custGeom>
              <a:avLst/>
              <a:gdLst>
                <a:gd name="T0" fmla="*/ 6 w 45"/>
                <a:gd name="T1" fmla="*/ 0 h 43"/>
                <a:gd name="T2" fmla="*/ 6 w 45"/>
                <a:gd name="T3" fmla="*/ 0 h 43"/>
                <a:gd name="T4" fmla="*/ 1 w 45"/>
                <a:gd name="T5" fmla="*/ 0 h 43"/>
                <a:gd name="T6" fmla="*/ 0 w 45"/>
                <a:gd name="T7" fmla="*/ 5 h 43"/>
                <a:gd name="T8" fmla="*/ 6 w 45"/>
                <a:gd name="T9" fmla="*/ 5 h 43"/>
                <a:gd name="T10" fmla="*/ 5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5" y="4"/>
                  </a:moveTo>
                  <a:lnTo>
                    <a:pt x="44" y="4"/>
                  </a:lnTo>
                  <a:lnTo>
                    <a:pt x="2" y="0"/>
                  </a:lnTo>
                  <a:lnTo>
                    <a:pt x="0" y="40"/>
                  </a:lnTo>
                  <a:lnTo>
                    <a:pt x="42" y="43"/>
                  </a:lnTo>
                  <a:lnTo>
                    <a:pt x="40" y="43"/>
                  </a:lnTo>
                  <a:lnTo>
                    <a:pt x="45"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1" name="Freeform 668"/>
            <p:cNvSpPr>
              <a:spLocks/>
            </p:cNvSpPr>
            <p:nvPr/>
          </p:nvSpPr>
          <p:spPr bwMode="auto">
            <a:xfrm>
              <a:off x="5214" y="3774"/>
              <a:ext cx="23" cy="23"/>
            </a:xfrm>
            <a:custGeom>
              <a:avLst/>
              <a:gdLst>
                <a:gd name="T0" fmla="*/ 5 w 47"/>
                <a:gd name="T1" fmla="*/ 1 h 45"/>
                <a:gd name="T2" fmla="*/ 5 w 47"/>
                <a:gd name="T3" fmla="*/ 1 h 45"/>
                <a:gd name="T4" fmla="*/ 0 w 47"/>
                <a:gd name="T5" fmla="*/ 0 h 45"/>
                <a:gd name="T6" fmla="*/ 0 w 47"/>
                <a:gd name="T7" fmla="*/ 5 h 45"/>
                <a:gd name="T8" fmla="*/ 5 w 47"/>
                <a:gd name="T9" fmla="*/ 6 h 45"/>
                <a:gd name="T10" fmla="*/ 5 w 47"/>
                <a:gd name="T11" fmla="*/ 6 h 45"/>
                <a:gd name="T12" fmla="*/ 5 w 47"/>
                <a:gd name="T13" fmla="*/ 1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7" y="6"/>
                  </a:moveTo>
                  <a:lnTo>
                    <a:pt x="47" y="6"/>
                  </a:lnTo>
                  <a:lnTo>
                    <a:pt x="5" y="0"/>
                  </a:lnTo>
                  <a:lnTo>
                    <a:pt x="0" y="39"/>
                  </a:lnTo>
                  <a:lnTo>
                    <a:pt x="42" y="45"/>
                  </a:lnTo>
                  <a:lnTo>
                    <a:pt x="47"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2" name="Freeform 669"/>
            <p:cNvSpPr>
              <a:spLocks/>
            </p:cNvSpPr>
            <p:nvPr/>
          </p:nvSpPr>
          <p:spPr bwMode="auto">
            <a:xfrm>
              <a:off x="5235" y="3777"/>
              <a:ext cx="25" cy="22"/>
            </a:xfrm>
            <a:custGeom>
              <a:avLst/>
              <a:gdLst>
                <a:gd name="T0" fmla="*/ 6 w 49"/>
                <a:gd name="T1" fmla="*/ 1 h 43"/>
                <a:gd name="T2" fmla="*/ 7 w 49"/>
                <a:gd name="T3" fmla="*/ 1 h 43"/>
                <a:gd name="T4" fmla="*/ 1 w 49"/>
                <a:gd name="T5" fmla="*/ 0 h 43"/>
                <a:gd name="T6" fmla="*/ 0 w 49"/>
                <a:gd name="T7" fmla="*/ 5 h 43"/>
                <a:gd name="T8" fmla="*/ 6 w 49"/>
                <a:gd name="T9" fmla="*/ 6 h 43"/>
                <a:gd name="T10" fmla="*/ 6 w 49"/>
                <a:gd name="T11" fmla="*/ 6 h 43"/>
                <a:gd name="T12" fmla="*/ 6 w 49"/>
                <a:gd name="T13" fmla="*/ 1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8" y="4"/>
                  </a:moveTo>
                  <a:lnTo>
                    <a:pt x="49" y="4"/>
                  </a:lnTo>
                  <a:lnTo>
                    <a:pt x="5" y="0"/>
                  </a:lnTo>
                  <a:lnTo>
                    <a:pt x="0" y="39"/>
                  </a:lnTo>
                  <a:lnTo>
                    <a:pt x="45" y="43"/>
                  </a:lnTo>
                  <a:lnTo>
                    <a:pt x="46"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3" name="Freeform 670"/>
            <p:cNvSpPr>
              <a:spLocks/>
            </p:cNvSpPr>
            <p:nvPr/>
          </p:nvSpPr>
          <p:spPr bwMode="auto">
            <a:xfrm>
              <a:off x="5258" y="3780"/>
              <a:ext cx="23" cy="20"/>
            </a:xfrm>
            <a:custGeom>
              <a:avLst/>
              <a:gdLst>
                <a:gd name="T0" fmla="*/ 6 w 46"/>
                <a:gd name="T1" fmla="*/ 0 h 42"/>
                <a:gd name="T2" fmla="*/ 6 w 46"/>
                <a:gd name="T3" fmla="*/ 0 h 42"/>
                <a:gd name="T4" fmla="*/ 1 w 46"/>
                <a:gd name="T5" fmla="*/ 0 h 42"/>
                <a:gd name="T6" fmla="*/ 0 w 46"/>
                <a:gd name="T7" fmla="*/ 4 h 42"/>
                <a:gd name="T8" fmla="*/ 6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4" y="3"/>
                  </a:moveTo>
                  <a:lnTo>
                    <a:pt x="46" y="3"/>
                  </a:lnTo>
                  <a:lnTo>
                    <a:pt x="2" y="0"/>
                  </a:lnTo>
                  <a:lnTo>
                    <a:pt x="0" y="39"/>
                  </a:lnTo>
                  <a:lnTo>
                    <a:pt x="44" y="42"/>
                  </a:lnTo>
                  <a:lnTo>
                    <a:pt x="46" y="42"/>
                  </a:lnTo>
                  <a:lnTo>
                    <a:pt x="44"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4" name="Freeform 671"/>
            <p:cNvSpPr>
              <a:spLocks/>
            </p:cNvSpPr>
            <p:nvPr/>
          </p:nvSpPr>
          <p:spPr bwMode="auto">
            <a:xfrm>
              <a:off x="5280" y="3780"/>
              <a:ext cx="22" cy="20"/>
            </a:xfrm>
            <a:custGeom>
              <a:avLst/>
              <a:gdLst>
                <a:gd name="T0" fmla="*/ 5 w 44"/>
                <a:gd name="T1" fmla="*/ 0 h 42"/>
                <a:gd name="T2" fmla="*/ 5 w 44"/>
                <a:gd name="T3" fmla="*/ 0 h 42"/>
                <a:gd name="T4" fmla="*/ 0 w 44"/>
                <a:gd name="T5" fmla="*/ 0 h 42"/>
                <a:gd name="T6" fmla="*/ 1 w 44"/>
                <a:gd name="T7" fmla="*/ 5 h 42"/>
                <a:gd name="T8" fmla="*/ 6 w 44"/>
                <a:gd name="T9" fmla="*/ 4 h 42"/>
                <a:gd name="T10" fmla="*/ 6 w 44"/>
                <a:gd name="T11" fmla="*/ 4 h 42"/>
                <a:gd name="T12" fmla="*/ 5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39" y="0"/>
                  </a:moveTo>
                  <a:lnTo>
                    <a:pt x="40" y="0"/>
                  </a:lnTo>
                  <a:lnTo>
                    <a:pt x="0" y="3"/>
                  </a:lnTo>
                  <a:lnTo>
                    <a:pt x="2" y="42"/>
                  </a:lnTo>
                  <a:lnTo>
                    <a:pt x="42" y="39"/>
                  </a:lnTo>
                  <a:lnTo>
                    <a:pt x="44"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5" name="Freeform 672"/>
            <p:cNvSpPr>
              <a:spLocks/>
            </p:cNvSpPr>
            <p:nvPr/>
          </p:nvSpPr>
          <p:spPr bwMode="auto">
            <a:xfrm>
              <a:off x="5299" y="3777"/>
              <a:ext cx="24" cy="22"/>
            </a:xfrm>
            <a:custGeom>
              <a:avLst/>
              <a:gdLst>
                <a:gd name="T0" fmla="*/ 6 w 47"/>
                <a:gd name="T1" fmla="*/ 0 h 43"/>
                <a:gd name="T2" fmla="*/ 6 w 47"/>
                <a:gd name="T3" fmla="*/ 0 h 43"/>
                <a:gd name="T4" fmla="*/ 0 w 47"/>
                <a:gd name="T5" fmla="*/ 1 h 43"/>
                <a:gd name="T6" fmla="*/ 1 w 47"/>
                <a:gd name="T7" fmla="*/ 6 h 43"/>
                <a:gd name="T8" fmla="*/ 6 w 47"/>
                <a:gd name="T9" fmla="*/ 5 h 43"/>
                <a:gd name="T10" fmla="*/ 6 w 47"/>
                <a:gd name="T11" fmla="*/ 5 h 43"/>
                <a:gd name="T12" fmla="*/ 6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3" y="0"/>
                  </a:moveTo>
                  <a:lnTo>
                    <a:pt x="43" y="0"/>
                  </a:lnTo>
                  <a:lnTo>
                    <a:pt x="0" y="4"/>
                  </a:lnTo>
                  <a:lnTo>
                    <a:pt x="5" y="43"/>
                  </a:lnTo>
                  <a:lnTo>
                    <a:pt x="47"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6" name="Freeform 673"/>
            <p:cNvSpPr>
              <a:spLocks/>
            </p:cNvSpPr>
            <p:nvPr/>
          </p:nvSpPr>
          <p:spPr bwMode="auto">
            <a:xfrm>
              <a:off x="5321" y="3775"/>
              <a:ext cx="24" cy="22"/>
            </a:xfrm>
            <a:custGeom>
              <a:avLst/>
              <a:gdLst>
                <a:gd name="T0" fmla="*/ 6 w 48"/>
                <a:gd name="T1" fmla="*/ 0 h 44"/>
                <a:gd name="T2" fmla="*/ 6 w 48"/>
                <a:gd name="T3" fmla="*/ 0 h 44"/>
                <a:gd name="T4" fmla="*/ 0 w 48"/>
                <a:gd name="T5" fmla="*/ 1 h 44"/>
                <a:gd name="T6" fmla="*/ 1 w 48"/>
                <a:gd name="T7" fmla="*/ 6 h 44"/>
                <a:gd name="T8" fmla="*/ 6 w 48"/>
                <a:gd name="T9" fmla="*/ 5 h 44"/>
                <a:gd name="T10" fmla="*/ 6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6" y="0"/>
                  </a:moveTo>
                  <a:lnTo>
                    <a:pt x="43" y="0"/>
                  </a:lnTo>
                  <a:lnTo>
                    <a:pt x="0" y="5"/>
                  </a:lnTo>
                  <a:lnTo>
                    <a:pt x="4" y="44"/>
                  </a:lnTo>
                  <a:lnTo>
                    <a:pt x="48"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7" name="Freeform 674"/>
            <p:cNvSpPr>
              <a:spLocks/>
            </p:cNvSpPr>
            <p:nvPr/>
          </p:nvSpPr>
          <p:spPr bwMode="auto">
            <a:xfrm>
              <a:off x="5344" y="3774"/>
              <a:ext cx="20" cy="21"/>
            </a:xfrm>
            <a:custGeom>
              <a:avLst/>
              <a:gdLst>
                <a:gd name="T0" fmla="*/ 5 w 40"/>
                <a:gd name="T1" fmla="*/ 0 h 40"/>
                <a:gd name="T2" fmla="*/ 5 w 40"/>
                <a:gd name="T3" fmla="*/ 0 h 40"/>
                <a:gd name="T4" fmla="*/ 0 w 40"/>
                <a:gd name="T5" fmla="*/ 1 h 40"/>
                <a:gd name="T6" fmla="*/ 0 w 40"/>
                <a:gd name="T7" fmla="*/ 6 h 40"/>
                <a:gd name="T8" fmla="*/ 5 w 40"/>
                <a:gd name="T9" fmla="*/ 5 h 40"/>
                <a:gd name="T10" fmla="*/ 5 w 40"/>
                <a:gd name="T11" fmla="*/ 5 h 40"/>
                <a:gd name="T12" fmla="*/ 5 w 40"/>
                <a:gd name="T13" fmla="*/ 0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0"/>
                  </a:moveTo>
                  <a:lnTo>
                    <a:pt x="40" y="0"/>
                  </a:lnTo>
                  <a:lnTo>
                    <a:pt x="0" y="1"/>
                  </a:lnTo>
                  <a:lnTo>
                    <a:pt x="0" y="40"/>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8" name="Freeform 675"/>
            <p:cNvSpPr>
              <a:spLocks/>
            </p:cNvSpPr>
            <p:nvPr/>
          </p:nvSpPr>
          <p:spPr bwMode="auto">
            <a:xfrm>
              <a:off x="5364" y="3774"/>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29" name="Freeform 676"/>
            <p:cNvSpPr>
              <a:spLocks/>
            </p:cNvSpPr>
            <p:nvPr/>
          </p:nvSpPr>
          <p:spPr bwMode="auto">
            <a:xfrm>
              <a:off x="5384" y="3774"/>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0" name="Freeform 677"/>
            <p:cNvSpPr>
              <a:spLocks/>
            </p:cNvSpPr>
            <p:nvPr/>
          </p:nvSpPr>
          <p:spPr bwMode="auto">
            <a:xfrm>
              <a:off x="5407" y="3774"/>
              <a:ext cx="22" cy="20"/>
            </a:xfrm>
            <a:custGeom>
              <a:avLst/>
              <a:gdLst>
                <a:gd name="T0" fmla="*/ 5 w 43"/>
                <a:gd name="T1" fmla="*/ 0 h 39"/>
                <a:gd name="T2" fmla="*/ 6 w 43"/>
                <a:gd name="T3" fmla="*/ 0 h 39"/>
                <a:gd name="T4" fmla="*/ 0 w 43"/>
                <a:gd name="T5" fmla="*/ 0 h 39"/>
                <a:gd name="T6" fmla="*/ 0 w 43"/>
                <a:gd name="T7" fmla="*/ 5 h 39"/>
                <a:gd name="T8" fmla="*/ 6 w 43"/>
                <a:gd name="T9" fmla="*/ 5 h 39"/>
                <a:gd name="T10" fmla="*/ 6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38" y="0"/>
                  </a:moveTo>
                  <a:lnTo>
                    <a:pt x="41" y="0"/>
                  </a:lnTo>
                  <a:lnTo>
                    <a:pt x="0" y="0"/>
                  </a:lnTo>
                  <a:lnTo>
                    <a:pt x="0" y="39"/>
                  </a:lnTo>
                  <a:lnTo>
                    <a:pt x="41" y="39"/>
                  </a:lnTo>
                  <a:lnTo>
                    <a:pt x="43"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1" name="Freeform 678"/>
            <p:cNvSpPr>
              <a:spLocks/>
            </p:cNvSpPr>
            <p:nvPr/>
          </p:nvSpPr>
          <p:spPr bwMode="auto">
            <a:xfrm>
              <a:off x="5426" y="3772"/>
              <a:ext cx="24" cy="22"/>
            </a:xfrm>
            <a:custGeom>
              <a:avLst/>
              <a:gdLst>
                <a:gd name="T0" fmla="*/ 6 w 48"/>
                <a:gd name="T1" fmla="*/ 0 h 44"/>
                <a:gd name="T2" fmla="*/ 6 w 48"/>
                <a:gd name="T3" fmla="*/ 0 h 44"/>
                <a:gd name="T4" fmla="*/ 0 w 48"/>
                <a:gd name="T5" fmla="*/ 1 h 44"/>
                <a:gd name="T6" fmla="*/ 1 w 48"/>
                <a:gd name="T7" fmla="*/ 6 h 44"/>
                <a:gd name="T8" fmla="*/ 6 w 48"/>
                <a:gd name="T9" fmla="*/ 5 h 44"/>
                <a:gd name="T10" fmla="*/ 6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5" y="0"/>
                  </a:moveTo>
                  <a:lnTo>
                    <a:pt x="43" y="0"/>
                  </a:lnTo>
                  <a:lnTo>
                    <a:pt x="0" y="5"/>
                  </a:lnTo>
                  <a:lnTo>
                    <a:pt x="5" y="44"/>
                  </a:lnTo>
                  <a:lnTo>
                    <a:pt x="48"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2" name="Freeform 679"/>
            <p:cNvSpPr>
              <a:spLocks/>
            </p:cNvSpPr>
            <p:nvPr/>
          </p:nvSpPr>
          <p:spPr bwMode="auto">
            <a:xfrm>
              <a:off x="5449" y="3772"/>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1"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3" name="Freeform 680"/>
            <p:cNvSpPr>
              <a:spLocks/>
            </p:cNvSpPr>
            <p:nvPr/>
          </p:nvSpPr>
          <p:spPr bwMode="auto">
            <a:xfrm>
              <a:off x="5469" y="3772"/>
              <a:ext cx="26" cy="22"/>
            </a:xfrm>
            <a:custGeom>
              <a:avLst/>
              <a:gdLst>
                <a:gd name="T0" fmla="*/ 7 w 52"/>
                <a:gd name="T1" fmla="*/ 1 h 44"/>
                <a:gd name="T2" fmla="*/ 7 w 52"/>
                <a:gd name="T3" fmla="*/ 1 h 44"/>
                <a:gd name="T4" fmla="*/ 1 w 52"/>
                <a:gd name="T5" fmla="*/ 0 h 44"/>
                <a:gd name="T6" fmla="*/ 0 w 52"/>
                <a:gd name="T7" fmla="*/ 5 h 44"/>
                <a:gd name="T8" fmla="*/ 6 w 52"/>
                <a:gd name="T9" fmla="*/ 6 h 44"/>
                <a:gd name="T10" fmla="*/ 6 w 52"/>
                <a:gd name="T11" fmla="*/ 6 h 44"/>
                <a:gd name="T12" fmla="*/ 7 w 52"/>
                <a:gd name="T13" fmla="*/ 1 h 44"/>
                <a:gd name="T14" fmla="*/ 0 60000 65536"/>
                <a:gd name="T15" fmla="*/ 0 60000 65536"/>
                <a:gd name="T16" fmla="*/ 0 60000 65536"/>
                <a:gd name="T17" fmla="*/ 0 60000 65536"/>
                <a:gd name="T18" fmla="*/ 0 60000 65536"/>
                <a:gd name="T19" fmla="*/ 0 60000 65536"/>
                <a:gd name="T20" fmla="*/ 0 60000 65536"/>
                <a:gd name="T21" fmla="*/ 0 w 52"/>
                <a:gd name="T22" fmla="*/ 0 h 44"/>
                <a:gd name="T23" fmla="*/ 52 w 52"/>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4">
                  <a:moveTo>
                    <a:pt x="52" y="5"/>
                  </a:moveTo>
                  <a:lnTo>
                    <a:pt x="50" y="5"/>
                  </a:lnTo>
                  <a:lnTo>
                    <a:pt x="4" y="0"/>
                  </a:lnTo>
                  <a:lnTo>
                    <a:pt x="0" y="39"/>
                  </a:lnTo>
                  <a:lnTo>
                    <a:pt x="46" y="44"/>
                  </a:lnTo>
                  <a:lnTo>
                    <a:pt x="45" y="44"/>
                  </a:lnTo>
                  <a:lnTo>
                    <a:pt x="52"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4" name="Freeform 681"/>
            <p:cNvSpPr>
              <a:spLocks/>
            </p:cNvSpPr>
            <p:nvPr/>
          </p:nvSpPr>
          <p:spPr bwMode="auto">
            <a:xfrm>
              <a:off x="5491" y="3774"/>
              <a:ext cx="24" cy="23"/>
            </a:xfrm>
            <a:custGeom>
              <a:avLst/>
              <a:gdLst>
                <a:gd name="T0" fmla="*/ 6 w 47"/>
                <a:gd name="T1" fmla="*/ 1 h 45"/>
                <a:gd name="T2" fmla="*/ 6 w 47"/>
                <a:gd name="T3" fmla="*/ 1 h 45"/>
                <a:gd name="T4" fmla="*/ 1 w 47"/>
                <a:gd name="T5" fmla="*/ 0 h 45"/>
                <a:gd name="T6" fmla="*/ 0 w 47"/>
                <a:gd name="T7" fmla="*/ 5 h 45"/>
                <a:gd name="T8" fmla="*/ 5 w 47"/>
                <a:gd name="T9" fmla="*/ 6 h 45"/>
                <a:gd name="T10" fmla="*/ 5 w 47"/>
                <a:gd name="T11" fmla="*/ 6 h 45"/>
                <a:gd name="T12" fmla="*/ 6 w 47"/>
                <a:gd name="T13" fmla="*/ 1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7" y="6"/>
                  </a:moveTo>
                  <a:lnTo>
                    <a:pt x="46" y="6"/>
                  </a:lnTo>
                  <a:lnTo>
                    <a:pt x="7" y="0"/>
                  </a:lnTo>
                  <a:lnTo>
                    <a:pt x="0" y="39"/>
                  </a:lnTo>
                  <a:lnTo>
                    <a:pt x="39" y="45"/>
                  </a:lnTo>
                  <a:lnTo>
                    <a:pt x="38" y="45"/>
                  </a:lnTo>
                  <a:lnTo>
                    <a:pt x="47"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5" name="Freeform 682"/>
            <p:cNvSpPr>
              <a:spLocks/>
            </p:cNvSpPr>
            <p:nvPr/>
          </p:nvSpPr>
          <p:spPr bwMode="auto">
            <a:xfrm>
              <a:off x="5510" y="3777"/>
              <a:ext cx="26" cy="25"/>
            </a:xfrm>
            <a:custGeom>
              <a:avLst/>
              <a:gdLst>
                <a:gd name="T0" fmla="*/ 6 w 52"/>
                <a:gd name="T1" fmla="*/ 4 h 49"/>
                <a:gd name="T2" fmla="*/ 7 w 52"/>
                <a:gd name="T3" fmla="*/ 2 h 49"/>
                <a:gd name="T4" fmla="*/ 2 w 52"/>
                <a:gd name="T5" fmla="*/ 0 h 49"/>
                <a:gd name="T6" fmla="*/ 0 w 52"/>
                <a:gd name="T7" fmla="*/ 5 h 49"/>
                <a:gd name="T8" fmla="*/ 6 w 52"/>
                <a:gd name="T9" fmla="*/ 7 h 49"/>
                <a:gd name="T10" fmla="*/ 6 w 52"/>
                <a:gd name="T11" fmla="*/ 4 h 49"/>
                <a:gd name="T12" fmla="*/ 0 60000 65536"/>
                <a:gd name="T13" fmla="*/ 0 60000 65536"/>
                <a:gd name="T14" fmla="*/ 0 60000 65536"/>
                <a:gd name="T15" fmla="*/ 0 60000 65536"/>
                <a:gd name="T16" fmla="*/ 0 60000 65536"/>
                <a:gd name="T17" fmla="*/ 0 60000 65536"/>
                <a:gd name="T18" fmla="*/ 0 w 52"/>
                <a:gd name="T19" fmla="*/ 0 h 49"/>
                <a:gd name="T20" fmla="*/ 52 w 52"/>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52" h="49">
                  <a:moveTo>
                    <a:pt x="47" y="30"/>
                  </a:moveTo>
                  <a:lnTo>
                    <a:pt x="52" y="10"/>
                  </a:lnTo>
                  <a:lnTo>
                    <a:pt x="9" y="0"/>
                  </a:lnTo>
                  <a:lnTo>
                    <a:pt x="0" y="39"/>
                  </a:lnTo>
                  <a:lnTo>
                    <a:pt x="42" y="49"/>
                  </a:lnTo>
                  <a:lnTo>
                    <a:pt x="47" y="3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6" name="Freeform 683"/>
            <p:cNvSpPr>
              <a:spLocks/>
            </p:cNvSpPr>
            <p:nvPr/>
          </p:nvSpPr>
          <p:spPr bwMode="auto">
            <a:xfrm>
              <a:off x="2023" y="3689"/>
              <a:ext cx="57" cy="50"/>
            </a:xfrm>
            <a:custGeom>
              <a:avLst/>
              <a:gdLst>
                <a:gd name="T0" fmla="*/ 13 w 114"/>
                <a:gd name="T1" fmla="*/ 0 h 99"/>
                <a:gd name="T2" fmla="*/ 12 w 114"/>
                <a:gd name="T3" fmla="*/ 1 h 99"/>
                <a:gd name="T4" fmla="*/ 0 w 114"/>
                <a:gd name="T5" fmla="*/ 9 h 99"/>
                <a:gd name="T6" fmla="*/ 3 w 114"/>
                <a:gd name="T7" fmla="*/ 13 h 99"/>
                <a:gd name="T8" fmla="*/ 15 w 114"/>
                <a:gd name="T9" fmla="*/ 5 h 99"/>
                <a:gd name="T10" fmla="*/ 14 w 114"/>
                <a:gd name="T11" fmla="*/ 5 h 99"/>
                <a:gd name="T12" fmla="*/ 13 w 114"/>
                <a:gd name="T13" fmla="*/ 0 h 99"/>
                <a:gd name="T14" fmla="*/ 12 w 114"/>
                <a:gd name="T15" fmla="*/ 1 h 99"/>
                <a:gd name="T16" fmla="*/ 12 w 114"/>
                <a:gd name="T17" fmla="*/ 1 h 99"/>
                <a:gd name="T18" fmla="*/ 13 w 114"/>
                <a:gd name="T19" fmla="*/ 0 h 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4"/>
                <a:gd name="T31" fmla="*/ 0 h 99"/>
                <a:gd name="T32" fmla="*/ 114 w 114"/>
                <a:gd name="T33" fmla="*/ 99 h 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4" h="99">
                  <a:moveTo>
                    <a:pt x="97" y="0"/>
                  </a:moveTo>
                  <a:lnTo>
                    <a:pt x="91" y="3"/>
                  </a:lnTo>
                  <a:lnTo>
                    <a:pt x="0" y="66"/>
                  </a:lnTo>
                  <a:lnTo>
                    <a:pt x="23" y="99"/>
                  </a:lnTo>
                  <a:lnTo>
                    <a:pt x="114" y="35"/>
                  </a:lnTo>
                  <a:lnTo>
                    <a:pt x="108" y="39"/>
                  </a:lnTo>
                  <a:lnTo>
                    <a:pt x="97" y="0"/>
                  </a:lnTo>
                  <a:lnTo>
                    <a:pt x="93" y="1"/>
                  </a:lnTo>
                  <a:lnTo>
                    <a:pt x="91" y="3"/>
                  </a:lnTo>
                  <a:lnTo>
                    <a:pt x="9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7" name="Freeform 684"/>
            <p:cNvSpPr>
              <a:spLocks/>
            </p:cNvSpPr>
            <p:nvPr/>
          </p:nvSpPr>
          <p:spPr bwMode="auto">
            <a:xfrm>
              <a:off x="2071" y="3684"/>
              <a:ext cx="25" cy="25"/>
            </a:xfrm>
            <a:custGeom>
              <a:avLst/>
              <a:gdLst>
                <a:gd name="T0" fmla="*/ 5 w 48"/>
                <a:gd name="T1" fmla="*/ 0 h 51"/>
                <a:gd name="T2" fmla="*/ 5 w 48"/>
                <a:gd name="T3" fmla="*/ 0 h 51"/>
                <a:gd name="T4" fmla="*/ 0 w 48"/>
                <a:gd name="T5" fmla="*/ 1 h 51"/>
                <a:gd name="T6" fmla="*/ 2 w 48"/>
                <a:gd name="T7" fmla="*/ 6 h 51"/>
                <a:gd name="T8" fmla="*/ 7 w 48"/>
                <a:gd name="T9" fmla="*/ 4 h 51"/>
                <a:gd name="T10" fmla="*/ 7 w 48"/>
                <a:gd name="T11" fmla="*/ 4 h 51"/>
                <a:gd name="T12" fmla="*/ 5 w 48"/>
                <a:gd name="T13" fmla="*/ 0 h 51"/>
                <a:gd name="T14" fmla="*/ 0 60000 65536"/>
                <a:gd name="T15" fmla="*/ 0 60000 65536"/>
                <a:gd name="T16" fmla="*/ 0 60000 65536"/>
                <a:gd name="T17" fmla="*/ 0 60000 65536"/>
                <a:gd name="T18" fmla="*/ 0 60000 65536"/>
                <a:gd name="T19" fmla="*/ 0 60000 65536"/>
                <a:gd name="T20" fmla="*/ 0 60000 65536"/>
                <a:gd name="T21" fmla="*/ 0 w 48"/>
                <a:gd name="T22" fmla="*/ 0 h 51"/>
                <a:gd name="T23" fmla="*/ 48 w 48"/>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51">
                  <a:moveTo>
                    <a:pt x="38" y="0"/>
                  </a:moveTo>
                  <a:lnTo>
                    <a:pt x="36" y="0"/>
                  </a:lnTo>
                  <a:lnTo>
                    <a:pt x="0" y="12"/>
                  </a:lnTo>
                  <a:lnTo>
                    <a:pt x="11" y="51"/>
                  </a:lnTo>
                  <a:lnTo>
                    <a:pt x="48" y="39"/>
                  </a:lnTo>
                  <a:lnTo>
                    <a:pt x="47"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8" name="Freeform 685"/>
            <p:cNvSpPr>
              <a:spLocks/>
            </p:cNvSpPr>
            <p:nvPr/>
          </p:nvSpPr>
          <p:spPr bwMode="auto">
            <a:xfrm>
              <a:off x="2090" y="3678"/>
              <a:ext cx="28" cy="25"/>
            </a:xfrm>
            <a:custGeom>
              <a:avLst/>
              <a:gdLst>
                <a:gd name="T0" fmla="*/ 5 w 55"/>
                <a:gd name="T1" fmla="*/ 1 h 49"/>
                <a:gd name="T2" fmla="*/ 6 w 55"/>
                <a:gd name="T3" fmla="*/ 0 h 49"/>
                <a:gd name="T4" fmla="*/ 0 w 55"/>
                <a:gd name="T5" fmla="*/ 2 h 49"/>
                <a:gd name="T6" fmla="*/ 2 w 55"/>
                <a:gd name="T7" fmla="*/ 7 h 49"/>
                <a:gd name="T8" fmla="*/ 7 w 55"/>
                <a:gd name="T9" fmla="*/ 5 h 49"/>
                <a:gd name="T10" fmla="*/ 7 w 55"/>
                <a:gd name="T11" fmla="*/ 5 h 49"/>
                <a:gd name="T12" fmla="*/ 7 w 55"/>
                <a:gd name="T13" fmla="*/ 5 h 49"/>
                <a:gd name="T14" fmla="*/ 7 w 55"/>
                <a:gd name="T15" fmla="*/ 5 h 49"/>
                <a:gd name="T16" fmla="*/ 7 w 55"/>
                <a:gd name="T17" fmla="*/ 5 h 49"/>
                <a:gd name="T18" fmla="*/ 5 w 55"/>
                <a:gd name="T19" fmla="*/ 1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49"/>
                <a:gd name="T32" fmla="*/ 55 w 55"/>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49">
                  <a:moveTo>
                    <a:pt x="39" y="1"/>
                  </a:moveTo>
                  <a:lnTo>
                    <a:pt x="42" y="0"/>
                  </a:lnTo>
                  <a:lnTo>
                    <a:pt x="0" y="10"/>
                  </a:lnTo>
                  <a:lnTo>
                    <a:pt x="9" y="49"/>
                  </a:lnTo>
                  <a:lnTo>
                    <a:pt x="51" y="39"/>
                  </a:lnTo>
                  <a:lnTo>
                    <a:pt x="55" y="38"/>
                  </a:lnTo>
                  <a:lnTo>
                    <a:pt x="51" y="39"/>
                  </a:lnTo>
                  <a:lnTo>
                    <a:pt x="54" y="39"/>
                  </a:lnTo>
                  <a:lnTo>
                    <a:pt x="55" y="38"/>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39" name="Freeform 686"/>
            <p:cNvSpPr>
              <a:spLocks/>
            </p:cNvSpPr>
            <p:nvPr/>
          </p:nvSpPr>
          <p:spPr bwMode="auto">
            <a:xfrm>
              <a:off x="2110" y="3669"/>
              <a:ext cx="32" cy="28"/>
            </a:xfrm>
            <a:custGeom>
              <a:avLst/>
              <a:gdLst>
                <a:gd name="T0" fmla="*/ 6 w 63"/>
                <a:gd name="T1" fmla="*/ 0 h 58"/>
                <a:gd name="T2" fmla="*/ 6 w 63"/>
                <a:gd name="T3" fmla="*/ 0 h 58"/>
                <a:gd name="T4" fmla="*/ 0 w 63"/>
                <a:gd name="T5" fmla="*/ 2 h 58"/>
                <a:gd name="T6" fmla="*/ 2 w 63"/>
                <a:gd name="T7" fmla="*/ 7 h 58"/>
                <a:gd name="T8" fmla="*/ 8 w 63"/>
                <a:gd name="T9" fmla="*/ 4 h 58"/>
                <a:gd name="T10" fmla="*/ 8 w 63"/>
                <a:gd name="T11" fmla="*/ 4 h 58"/>
                <a:gd name="T12" fmla="*/ 6 w 63"/>
                <a:gd name="T13" fmla="*/ 0 h 58"/>
                <a:gd name="T14" fmla="*/ 0 60000 65536"/>
                <a:gd name="T15" fmla="*/ 0 60000 65536"/>
                <a:gd name="T16" fmla="*/ 0 60000 65536"/>
                <a:gd name="T17" fmla="*/ 0 60000 65536"/>
                <a:gd name="T18" fmla="*/ 0 60000 65536"/>
                <a:gd name="T19" fmla="*/ 0 60000 65536"/>
                <a:gd name="T20" fmla="*/ 0 60000 65536"/>
                <a:gd name="T21" fmla="*/ 0 w 63"/>
                <a:gd name="T22" fmla="*/ 0 h 58"/>
                <a:gd name="T23" fmla="*/ 63 w 63"/>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8">
                  <a:moveTo>
                    <a:pt x="45" y="1"/>
                  </a:moveTo>
                  <a:lnTo>
                    <a:pt x="46" y="0"/>
                  </a:lnTo>
                  <a:lnTo>
                    <a:pt x="0" y="21"/>
                  </a:lnTo>
                  <a:lnTo>
                    <a:pt x="16" y="58"/>
                  </a:lnTo>
                  <a:lnTo>
                    <a:pt x="62" y="37"/>
                  </a:lnTo>
                  <a:lnTo>
                    <a:pt x="63" y="36"/>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0" name="Freeform 687"/>
            <p:cNvSpPr>
              <a:spLocks/>
            </p:cNvSpPr>
            <p:nvPr/>
          </p:nvSpPr>
          <p:spPr bwMode="auto">
            <a:xfrm>
              <a:off x="2132" y="3658"/>
              <a:ext cx="30" cy="28"/>
            </a:xfrm>
            <a:custGeom>
              <a:avLst/>
              <a:gdLst>
                <a:gd name="T0" fmla="*/ 5 w 60"/>
                <a:gd name="T1" fmla="*/ 0 h 57"/>
                <a:gd name="T2" fmla="*/ 5 w 60"/>
                <a:gd name="T3" fmla="*/ 0 h 57"/>
                <a:gd name="T4" fmla="*/ 0 w 60"/>
                <a:gd name="T5" fmla="*/ 2 h 57"/>
                <a:gd name="T6" fmla="*/ 3 w 60"/>
                <a:gd name="T7" fmla="*/ 7 h 57"/>
                <a:gd name="T8" fmla="*/ 8 w 60"/>
                <a:gd name="T9" fmla="*/ 4 h 57"/>
                <a:gd name="T10" fmla="*/ 8 w 60"/>
                <a:gd name="T11" fmla="*/ 4 h 57"/>
                <a:gd name="T12" fmla="*/ 5 w 60"/>
                <a:gd name="T13" fmla="*/ 0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37" y="2"/>
                  </a:moveTo>
                  <a:lnTo>
                    <a:pt x="39" y="0"/>
                  </a:lnTo>
                  <a:lnTo>
                    <a:pt x="0" y="22"/>
                  </a:lnTo>
                  <a:lnTo>
                    <a:pt x="18" y="57"/>
                  </a:lnTo>
                  <a:lnTo>
                    <a:pt x="57" y="35"/>
                  </a:lnTo>
                  <a:lnTo>
                    <a:pt x="60" y="34"/>
                  </a:lnTo>
                  <a:lnTo>
                    <a:pt x="37"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1" name="Freeform 688"/>
            <p:cNvSpPr>
              <a:spLocks/>
            </p:cNvSpPr>
            <p:nvPr/>
          </p:nvSpPr>
          <p:spPr bwMode="auto">
            <a:xfrm>
              <a:off x="2151" y="3643"/>
              <a:ext cx="33" cy="32"/>
            </a:xfrm>
            <a:custGeom>
              <a:avLst/>
              <a:gdLst>
                <a:gd name="T0" fmla="*/ 6 w 65"/>
                <a:gd name="T1" fmla="*/ 0 h 64"/>
                <a:gd name="T2" fmla="*/ 6 w 65"/>
                <a:gd name="T3" fmla="*/ 1 h 64"/>
                <a:gd name="T4" fmla="*/ 0 w 65"/>
                <a:gd name="T5" fmla="*/ 4 h 64"/>
                <a:gd name="T6" fmla="*/ 3 w 65"/>
                <a:gd name="T7" fmla="*/ 8 h 64"/>
                <a:gd name="T8" fmla="*/ 9 w 65"/>
                <a:gd name="T9" fmla="*/ 4 h 64"/>
                <a:gd name="T10" fmla="*/ 8 w 65"/>
                <a:gd name="T11" fmla="*/ 4 h 64"/>
                <a:gd name="T12" fmla="*/ 6 w 65"/>
                <a:gd name="T13" fmla="*/ 0 h 64"/>
                <a:gd name="T14" fmla="*/ 0 60000 65536"/>
                <a:gd name="T15" fmla="*/ 0 60000 65536"/>
                <a:gd name="T16" fmla="*/ 0 60000 65536"/>
                <a:gd name="T17" fmla="*/ 0 60000 65536"/>
                <a:gd name="T18" fmla="*/ 0 60000 65536"/>
                <a:gd name="T19" fmla="*/ 0 60000 65536"/>
                <a:gd name="T20" fmla="*/ 0 60000 65536"/>
                <a:gd name="T21" fmla="*/ 0 w 65"/>
                <a:gd name="T22" fmla="*/ 0 h 64"/>
                <a:gd name="T23" fmla="*/ 65 w 65"/>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4">
                  <a:moveTo>
                    <a:pt x="43" y="0"/>
                  </a:moveTo>
                  <a:lnTo>
                    <a:pt x="42" y="2"/>
                  </a:lnTo>
                  <a:lnTo>
                    <a:pt x="0" y="32"/>
                  </a:lnTo>
                  <a:lnTo>
                    <a:pt x="23" y="64"/>
                  </a:lnTo>
                  <a:lnTo>
                    <a:pt x="65" y="34"/>
                  </a:lnTo>
                  <a:lnTo>
                    <a:pt x="64" y="35"/>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2" name="Freeform 689"/>
            <p:cNvSpPr>
              <a:spLocks/>
            </p:cNvSpPr>
            <p:nvPr/>
          </p:nvSpPr>
          <p:spPr bwMode="auto">
            <a:xfrm>
              <a:off x="2173" y="3631"/>
              <a:ext cx="31" cy="29"/>
            </a:xfrm>
            <a:custGeom>
              <a:avLst/>
              <a:gdLst>
                <a:gd name="T0" fmla="*/ 5 w 64"/>
                <a:gd name="T1" fmla="*/ 0 h 60"/>
                <a:gd name="T2" fmla="*/ 5 w 64"/>
                <a:gd name="T3" fmla="*/ 0 h 60"/>
                <a:gd name="T4" fmla="*/ 0 w 64"/>
                <a:gd name="T5" fmla="*/ 3 h 60"/>
                <a:gd name="T6" fmla="*/ 2 w 64"/>
                <a:gd name="T7" fmla="*/ 7 h 60"/>
                <a:gd name="T8" fmla="*/ 7 w 64"/>
                <a:gd name="T9" fmla="*/ 4 h 60"/>
                <a:gd name="T10" fmla="*/ 7 w 64"/>
                <a:gd name="T11" fmla="*/ 4 h 60"/>
                <a:gd name="T12" fmla="*/ 5 w 64"/>
                <a:gd name="T13" fmla="*/ 0 h 60"/>
                <a:gd name="T14" fmla="*/ 0 60000 65536"/>
                <a:gd name="T15" fmla="*/ 0 60000 65536"/>
                <a:gd name="T16" fmla="*/ 0 60000 65536"/>
                <a:gd name="T17" fmla="*/ 0 60000 65536"/>
                <a:gd name="T18" fmla="*/ 0 60000 65536"/>
                <a:gd name="T19" fmla="*/ 0 60000 65536"/>
                <a:gd name="T20" fmla="*/ 0 60000 65536"/>
                <a:gd name="T21" fmla="*/ 0 w 64"/>
                <a:gd name="T22" fmla="*/ 0 h 60"/>
                <a:gd name="T23" fmla="*/ 64 w 64"/>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0">
                  <a:moveTo>
                    <a:pt x="43" y="0"/>
                  </a:moveTo>
                  <a:lnTo>
                    <a:pt x="43" y="0"/>
                  </a:lnTo>
                  <a:lnTo>
                    <a:pt x="0" y="25"/>
                  </a:lnTo>
                  <a:lnTo>
                    <a:pt x="21" y="60"/>
                  </a:lnTo>
                  <a:lnTo>
                    <a:pt x="64" y="35"/>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3" name="Freeform 690"/>
            <p:cNvSpPr>
              <a:spLocks/>
            </p:cNvSpPr>
            <p:nvPr/>
          </p:nvSpPr>
          <p:spPr bwMode="auto">
            <a:xfrm>
              <a:off x="2194" y="3618"/>
              <a:ext cx="32" cy="30"/>
            </a:xfrm>
            <a:custGeom>
              <a:avLst/>
              <a:gdLst>
                <a:gd name="T0" fmla="*/ 6 w 63"/>
                <a:gd name="T1" fmla="*/ 0 h 60"/>
                <a:gd name="T2" fmla="*/ 6 w 63"/>
                <a:gd name="T3" fmla="*/ 0 h 60"/>
                <a:gd name="T4" fmla="*/ 0 w 63"/>
                <a:gd name="T5" fmla="*/ 4 h 60"/>
                <a:gd name="T6" fmla="*/ 3 w 63"/>
                <a:gd name="T7" fmla="*/ 8 h 60"/>
                <a:gd name="T8" fmla="*/ 8 w 63"/>
                <a:gd name="T9" fmla="*/ 5 h 60"/>
                <a:gd name="T10" fmla="*/ 8 w 63"/>
                <a:gd name="T11" fmla="*/ 5 h 60"/>
                <a:gd name="T12" fmla="*/ 6 w 63"/>
                <a:gd name="T13" fmla="*/ 0 h 60"/>
                <a:gd name="T14" fmla="*/ 0 60000 65536"/>
                <a:gd name="T15" fmla="*/ 0 60000 65536"/>
                <a:gd name="T16" fmla="*/ 0 60000 65536"/>
                <a:gd name="T17" fmla="*/ 0 60000 65536"/>
                <a:gd name="T18" fmla="*/ 0 60000 65536"/>
                <a:gd name="T19" fmla="*/ 0 60000 65536"/>
                <a:gd name="T20" fmla="*/ 0 60000 65536"/>
                <a:gd name="T21" fmla="*/ 0 w 63"/>
                <a:gd name="T22" fmla="*/ 0 h 60"/>
                <a:gd name="T23" fmla="*/ 63 w 6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0">
                  <a:moveTo>
                    <a:pt x="43" y="0"/>
                  </a:moveTo>
                  <a:lnTo>
                    <a:pt x="43" y="0"/>
                  </a:lnTo>
                  <a:lnTo>
                    <a:pt x="0" y="25"/>
                  </a:lnTo>
                  <a:lnTo>
                    <a:pt x="21" y="60"/>
                  </a:lnTo>
                  <a:lnTo>
                    <a:pt x="63" y="34"/>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4" name="Freeform 691"/>
            <p:cNvSpPr>
              <a:spLocks/>
            </p:cNvSpPr>
            <p:nvPr/>
          </p:nvSpPr>
          <p:spPr bwMode="auto">
            <a:xfrm>
              <a:off x="2215" y="3605"/>
              <a:ext cx="31" cy="30"/>
            </a:xfrm>
            <a:custGeom>
              <a:avLst/>
              <a:gdLst>
                <a:gd name="T0" fmla="*/ 6 w 61"/>
                <a:gd name="T1" fmla="*/ 0 h 60"/>
                <a:gd name="T2" fmla="*/ 5 w 61"/>
                <a:gd name="T3" fmla="*/ 1 h 60"/>
                <a:gd name="T4" fmla="*/ 0 w 61"/>
                <a:gd name="T5" fmla="*/ 4 h 60"/>
                <a:gd name="T6" fmla="*/ 3 w 61"/>
                <a:gd name="T7" fmla="*/ 8 h 60"/>
                <a:gd name="T8" fmla="*/ 8 w 61"/>
                <a:gd name="T9" fmla="*/ 5 h 60"/>
                <a:gd name="T10" fmla="*/ 8 w 61"/>
                <a:gd name="T11" fmla="*/ 5 h 60"/>
                <a:gd name="T12" fmla="*/ 6 w 61"/>
                <a:gd name="T13" fmla="*/ 0 h 60"/>
                <a:gd name="T14" fmla="*/ 0 60000 65536"/>
                <a:gd name="T15" fmla="*/ 0 60000 65536"/>
                <a:gd name="T16" fmla="*/ 0 60000 65536"/>
                <a:gd name="T17" fmla="*/ 0 60000 65536"/>
                <a:gd name="T18" fmla="*/ 0 60000 65536"/>
                <a:gd name="T19" fmla="*/ 0 60000 65536"/>
                <a:gd name="T20" fmla="*/ 0 60000 65536"/>
                <a:gd name="T21" fmla="*/ 0 w 61"/>
                <a:gd name="T22" fmla="*/ 0 h 60"/>
                <a:gd name="T23" fmla="*/ 61 w 6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60">
                  <a:moveTo>
                    <a:pt x="42" y="0"/>
                  </a:moveTo>
                  <a:lnTo>
                    <a:pt x="40" y="2"/>
                  </a:lnTo>
                  <a:lnTo>
                    <a:pt x="0" y="26"/>
                  </a:lnTo>
                  <a:lnTo>
                    <a:pt x="20" y="60"/>
                  </a:lnTo>
                  <a:lnTo>
                    <a:pt x="61" y="36"/>
                  </a:lnTo>
                  <a:lnTo>
                    <a:pt x="58" y="37"/>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5" name="Freeform 692"/>
            <p:cNvSpPr>
              <a:spLocks/>
            </p:cNvSpPr>
            <p:nvPr/>
          </p:nvSpPr>
          <p:spPr bwMode="auto">
            <a:xfrm>
              <a:off x="2237" y="3595"/>
              <a:ext cx="30" cy="29"/>
            </a:xfrm>
            <a:custGeom>
              <a:avLst/>
              <a:gdLst>
                <a:gd name="T0" fmla="*/ 6 w 61"/>
                <a:gd name="T1" fmla="*/ 0 h 56"/>
                <a:gd name="T2" fmla="*/ 5 w 61"/>
                <a:gd name="T3" fmla="*/ 1 h 56"/>
                <a:gd name="T4" fmla="*/ 0 w 61"/>
                <a:gd name="T5" fmla="*/ 3 h 56"/>
                <a:gd name="T6" fmla="*/ 2 w 61"/>
                <a:gd name="T7" fmla="*/ 8 h 56"/>
                <a:gd name="T8" fmla="*/ 7 w 61"/>
                <a:gd name="T9" fmla="*/ 5 h 56"/>
                <a:gd name="T10" fmla="*/ 7 w 61"/>
                <a:gd name="T11" fmla="*/ 5 h 56"/>
                <a:gd name="T12" fmla="*/ 6 w 61"/>
                <a:gd name="T13" fmla="*/ 0 h 56"/>
                <a:gd name="T14" fmla="*/ 6 w 61"/>
                <a:gd name="T15" fmla="*/ 0 h 56"/>
                <a:gd name="T16" fmla="*/ 5 w 61"/>
                <a:gd name="T17" fmla="*/ 1 h 56"/>
                <a:gd name="T18" fmla="*/ 6 w 61"/>
                <a:gd name="T19" fmla="*/ 0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6"/>
                <a:gd name="T32" fmla="*/ 61 w 61"/>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6">
                  <a:moveTo>
                    <a:pt x="49" y="0"/>
                  </a:moveTo>
                  <a:lnTo>
                    <a:pt x="45" y="1"/>
                  </a:lnTo>
                  <a:lnTo>
                    <a:pt x="0" y="19"/>
                  </a:lnTo>
                  <a:lnTo>
                    <a:pt x="16" y="56"/>
                  </a:lnTo>
                  <a:lnTo>
                    <a:pt x="61" y="38"/>
                  </a:lnTo>
                  <a:lnTo>
                    <a:pt x="58" y="39"/>
                  </a:lnTo>
                  <a:lnTo>
                    <a:pt x="49" y="0"/>
                  </a:lnTo>
                  <a:lnTo>
                    <a:pt x="48" y="0"/>
                  </a:lnTo>
                  <a:lnTo>
                    <a:pt x="45" y="1"/>
                  </a:lnTo>
                  <a:lnTo>
                    <a:pt x="4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6" name="Freeform 693"/>
            <p:cNvSpPr>
              <a:spLocks/>
            </p:cNvSpPr>
            <p:nvPr/>
          </p:nvSpPr>
          <p:spPr bwMode="auto">
            <a:xfrm>
              <a:off x="2261" y="3591"/>
              <a:ext cx="26" cy="24"/>
            </a:xfrm>
            <a:custGeom>
              <a:avLst/>
              <a:gdLst>
                <a:gd name="T0" fmla="*/ 6 w 52"/>
                <a:gd name="T1" fmla="*/ 0 h 48"/>
                <a:gd name="T2" fmla="*/ 6 w 52"/>
                <a:gd name="T3" fmla="*/ 0 h 48"/>
                <a:gd name="T4" fmla="*/ 0 w 52"/>
                <a:gd name="T5" fmla="*/ 2 h 48"/>
                <a:gd name="T6" fmla="*/ 2 w 52"/>
                <a:gd name="T7" fmla="*/ 6 h 48"/>
                <a:gd name="T8" fmla="*/ 7 w 52"/>
                <a:gd name="T9" fmla="*/ 5 h 48"/>
                <a:gd name="T10" fmla="*/ 7 w 52"/>
                <a:gd name="T11" fmla="*/ 5 h 48"/>
                <a:gd name="T12" fmla="*/ 6 w 52"/>
                <a:gd name="T13" fmla="*/ 0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42" y="0"/>
                  </a:moveTo>
                  <a:lnTo>
                    <a:pt x="42" y="0"/>
                  </a:lnTo>
                  <a:lnTo>
                    <a:pt x="0" y="9"/>
                  </a:lnTo>
                  <a:lnTo>
                    <a:pt x="9" y="48"/>
                  </a:lnTo>
                  <a:lnTo>
                    <a:pt x="5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7" name="Freeform 694"/>
            <p:cNvSpPr>
              <a:spLocks/>
            </p:cNvSpPr>
            <p:nvPr/>
          </p:nvSpPr>
          <p:spPr bwMode="auto">
            <a:xfrm>
              <a:off x="2282" y="3585"/>
              <a:ext cx="27" cy="25"/>
            </a:xfrm>
            <a:custGeom>
              <a:avLst/>
              <a:gdLst>
                <a:gd name="T0" fmla="*/ 7 w 53"/>
                <a:gd name="T1" fmla="*/ 0 h 52"/>
                <a:gd name="T2" fmla="*/ 6 w 53"/>
                <a:gd name="T3" fmla="*/ 0 h 52"/>
                <a:gd name="T4" fmla="*/ 0 w 53"/>
                <a:gd name="T5" fmla="*/ 1 h 52"/>
                <a:gd name="T6" fmla="*/ 2 w 53"/>
                <a:gd name="T7" fmla="*/ 6 h 52"/>
                <a:gd name="T8" fmla="*/ 7 w 53"/>
                <a:gd name="T9" fmla="*/ 4 h 52"/>
                <a:gd name="T10" fmla="*/ 6 w 53"/>
                <a:gd name="T11" fmla="*/ 4 h 52"/>
                <a:gd name="T12" fmla="*/ 7 w 53"/>
                <a:gd name="T13" fmla="*/ 0 h 52"/>
                <a:gd name="T14" fmla="*/ 6 w 53"/>
                <a:gd name="T15" fmla="*/ 0 h 52"/>
                <a:gd name="T16" fmla="*/ 6 w 53"/>
                <a:gd name="T17" fmla="*/ 0 h 52"/>
                <a:gd name="T18" fmla="*/ 7 w 53"/>
                <a:gd name="T19" fmla="*/ 0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2"/>
                <a:gd name="T32" fmla="*/ 53 w 53"/>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2">
                  <a:moveTo>
                    <a:pt x="52" y="1"/>
                  </a:moveTo>
                  <a:lnTo>
                    <a:pt x="44" y="1"/>
                  </a:lnTo>
                  <a:lnTo>
                    <a:pt x="0" y="13"/>
                  </a:lnTo>
                  <a:lnTo>
                    <a:pt x="10" y="52"/>
                  </a:lnTo>
                  <a:lnTo>
                    <a:pt x="53" y="40"/>
                  </a:lnTo>
                  <a:lnTo>
                    <a:pt x="45" y="40"/>
                  </a:lnTo>
                  <a:lnTo>
                    <a:pt x="52" y="1"/>
                  </a:lnTo>
                  <a:lnTo>
                    <a:pt x="48" y="0"/>
                  </a:lnTo>
                  <a:lnTo>
                    <a:pt x="44" y="1"/>
                  </a:lnTo>
                  <a:lnTo>
                    <a:pt x="5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8" name="Freeform 695"/>
            <p:cNvSpPr>
              <a:spLocks/>
            </p:cNvSpPr>
            <p:nvPr/>
          </p:nvSpPr>
          <p:spPr bwMode="auto">
            <a:xfrm>
              <a:off x="2305" y="3585"/>
              <a:ext cx="24" cy="23"/>
            </a:xfrm>
            <a:custGeom>
              <a:avLst/>
              <a:gdLst>
                <a:gd name="T0" fmla="*/ 6 w 50"/>
                <a:gd name="T1" fmla="*/ 1 h 46"/>
                <a:gd name="T2" fmla="*/ 6 w 50"/>
                <a:gd name="T3" fmla="*/ 1 h 46"/>
                <a:gd name="T4" fmla="*/ 0 w 50"/>
                <a:gd name="T5" fmla="*/ 0 h 46"/>
                <a:gd name="T6" fmla="*/ 0 w 50"/>
                <a:gd name="T7" fmla="*/ 5 h 46"/>
                <a:gd name="T8" fmla="*/ 5 w 50"/>
                <a:gd name="T9" fmla="*/ 6 h 46"/>
                <a:gd name="T10" fmla="*/ 5 w 50"/>
                <a:gd name="T11" fmla="*/ 6 h 46"/>
                <a:gd name="T12" fmla="*/ 6 w 50"/>
                <a:gd name="T13" fmla="*/ 1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50" y="7"/>
                  </a:moveTo>
                  <a:lnTo>
                    <a:pt x="50" y="7"/>
                  </a:lnTo>
                  <a:lnTo>
                    <a:pt x="7" y="0"/>
                  </a:lnTo>
                  <a:lnTo>
                    <a:pt x="0" y="39"/>
                  </a:lnTo>
                  <a:lnTo>
                    <a:pt x="43" y="46"/>
                  </a:lnTo>
                  <a:lnTo>
                    <a:pt x="50"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49" name="Freeform 696"/>
            <p:cNvSpPr>
              <a:spLocks/>
            </p:cNvSpPr>
            <p:nvPr/>
          </p:nvSpPr>
          <p:spPr bwMode="auto">
            <a:xfrm>
              <a:off x="2326" y="3589"/>
              <a:ext cx="25" cy="23"/>
            </a:xfrm>
            <a:custGeom>
              <a:avLst/>
              <a:gdLst>
                <a:gd name="T0" fmla="*/ 6 w 51"/>
                <a:gd name="T1" fmla="*/ 1 h 47"/>
                <a:gd name="T2" fmla="*/ 5 w 51"/>
                <a:gd name="T3" fmla="*/ 1 h 47"/>
                <a:gd name="T4" fmla="*/ 0 w 51"/>
                <a:gd name="T5" fmla="*/ 0 h 47"/>
                <a:gd name="T6" fmla="*/ 0 w 51"/>
                <a:gd name="T7" fmla="*/ 4 h 47"/>
                <a:gd name="T8" fmla="*/ 5 w 51"/>
                <a:gd name="T9" fmla="*/ 5 h 47"/>
                <a:gd name="T10" fmla="*/ 4 w 51"/>
                <a:gd name="T11" fmla="*/ 5 h 47"/>
                <a:gd name="T12" fmla="*/ 6 w 51"/>
                <a:gd name="T13" fmla="*/ 1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51" y="9"/>
                  </a:moveTo>
                  <a:lnTo>
                    <a:pt x="47" y="8"/>
                  </a:lnTo>
                  <a:lnTo>
                    <a:pt x="7" y="0"/>
                  </a:lnTo>
                  <a:lnTo>
                    <a:pt x="0" y="39"/>
                  </a:lnTo>
                  <a:lnTo>
                    <a:pt x="40" y="47"/>
                  </a:lnTo>
                  <a:lnTo>
                    <a:pt x="37" y="46"/>
                  </a:lnTo>
                  <a:lnTo>
                    <a:pt x="51"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0" name="Freeform 697"/>
            <p:cNvSpPr>
              <a:spLocks/>
            </p:cNvSpPr>
            <p:nvPr/>
          </p:nvSpPr>
          <p:spPr bwMode="auto">
            <a:xfrm>
              <a:off x="2344" y="3593"/>
              <a:ext cx="30" cy="27"/>
            </a:xfrm>
            <a:custGeom>
              <a:avLst/>
              <a:gdLst>
                <a:gd name="T0" fmla="*/ 8 w 59"/>
                <a:gd name="T1" fmla="*/ 2 h 53"/>
                <a:gd name="T2" fmla="*/ 8 w 59"/>
                <a:gd name="T3" fmla="*/ 2 h 53"/>
                <a:gd name="T4" fmla="*/ 2 w 59"/>
                <a:gd name="T5" fmla="*/ 0 h 53"/>
                <a:gd name="T6" fmla="*/ 0 w 59"/>
                <a:gd name="T7" fmla="*/ 5 h 53"/>
                <a:gd name="T8" fmla="*/ 6 w 59"/>
                <a:gd name="T9" fmla="*/ 7 h 53"/>
                <a:gd name="T10" fmla="*/ 6 w 59"/>
                <a:gd name="T11" fmla="*/ 7 h 53"/>
                <a:gd name="T12" fmla="*/ 8 w 59"/>
                <a:gd name="T13" fmla="*/ 2 h 53"/>
                <a:gd name="T14" fmla="*/ 0 60000 65536"/>
                <a:gd name="T15" fmla="*/ 0 60000 65536"/>
                <a:gd name="T16" fmla="*/ 0 60000 65536"/>
                <a:gd name="T17" fmla="*/ 0 60000 65536"/>
                <a:gd name="T18" fmla="*/ 0 60000 65536"/>
                <a:gd name="T19" fmla="*/ 0 60000 65536"/>
                <a:gd name="T20" fmla="*/ 0 60000 65536"/>
                <a:gd name="T21" fmla="*/ 0 w 59"/>
                <a:gd name="T22" fmla="*/ 0 h 53"/>
                <a:gd name="T23" fmla="*/ 59 w 59"/>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3">
                  <a:moveTo>
                    <a:pt x="59" y="16"/>
                  </a:moveTo>
                  <a:lnTo>
                    <a:pt x="57" y="16"/>
                  </a:lnTo>
                  <a:lnTo>
                    <a:pt x="14" y="0"/>
                  </a:lnTo>
                  <a:lnTo>
                    <a:pt x="0" y="37"/>
                  </a:lnTo>
                  <a:lnTo>
                    <a:pt x="44" y="53"/>
                  </a:lnTo>
                  <a:lnTo>
                    <a:pt x="42" y="53"/>
                  </a:lnTo>
                  <a:lnTo>
                    <a:pt x="59" y="1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1" name="Freeform 698"/>
            <p:cNvSpPr>
              <a:spLocks/>
            </p:cNvSpPr>
            <p:nvPr/>
          </p:nvSpPr>
          <p:spPr bwMode="auto">
            <a:xfrm>
              <a:off x="2366" y="3601"/>
              <a:ext cx="29" cy="28"/>
            </a:xfrm>
            <a:custGeom>
              <a:avLst/>
              <a:gdLst>
                <a:gd name="T0" fmla="*/ 7 w 59"/>
                <a:gd name="T1" fmla="*/ 3 h 56"/>
                <a:gd name="T2" fmla="*/ 7 w 59"/>
                <a:gd name="T3" fmla="*/ 3 h 56"/>
                <a:gd name="T4" fmla="*/ 2 w 59"/>
                <a:gd name="T5" fmla="*/ 0 h 56"/>
                <a:gd name="T6" fmla="*/ 0 w 59"/>
                <a:gd name="T7" fmla="*/ 5 h 56"/>
                <a:gd name="T8" fmla="*/ 5 w 59"/>
                <a:gd name="T9" fmla="*/ 7 h 56"/>
                <a:gd name="T10" fmla="*/ 5 w 59"/>
                <a:gd name="T11" fmla="*/ 7 h 56"/>
                <a:gd name="T12" fmla="*/ 7 w 59"/>
                <a:gd name="T13" fmla="*/ 3 h 56"/>
                <a:gd name="T14" fmla="*/ 0 60000 65536"/>
                <a:gd name="T15" fmla="*/ 0 60000 65536"/>
                <a:gd name="T16" fmla="*/ 0 60000 65536"/>
                <a:gd name="T17" fmla="*/ 0 60000 65536"/>
                <a:gd name="T18" fmla="*/ 0 60000 65536"/>
                <a:gd name="T19" fmla="*/ 0 60000 65536"/>
                <a:gd name="T20" fmla="*/ 0 60000 65536"/>
                <a:gd name="T21" fmla="*/ 0 w 59"/>
                <a:gd name="T22" fmla="*/ 0 h 56"/>
                <a:gd name="T23" fmla="*/ 59 w 59"/>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6">
                  <a:moveTo>
                    <a:pt x="59" y="19"/>
                  </a:moveTo>
                  <a:lnTo>
                    <a:pt x="59" y="19"/>
                  </a:lnTo>
                  <a:lnTo>
                    <a:pt x="17" y="0"/>
                  </a:lnTo>
                  <a:lnTo>
                    <a:pt x="0" y="37"/>
                  </a:lnTo>
                  <a:lnTo>
                    <a:pt x="43" y="56"/>
                  </a:lnTo>
                  <a:lnTo>
                    <a:pt x="59" y="1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2" name="Freeform 699"/>
            <p:cNvSpPr>
              <a:spLocks/>
            </p:cNvSpPr>
            <p:nvPr/>
          </p:nvSpPr>
          <p:spPr bwMode="auto">
            <a:xfrm>
              <a:off x="2387" y="3610"/>
              <a:ext cx="29" cy="27"/>
            </a:xfrm>
            <a:custGeom>
              <a:avLst/>
              <a:gdLst>
                <a:gd name="T0" fmla="*/ 8 w 58"/>
                <a:gd name="T1" fmla="*/ 3 h 54"/>
                <a:gd name="T2" fmla="*/ 8 w 58"/>
                <a:gd name="T3" fmla="*/ 3 h 54"/>
                <a:gd name="T4" fmla="*/ 2 w 58"/>
                <a:gd name="T5" fmla="*/ 0 h 54"/>
                <a:gd name="T6" fmla="*/ 0 w 58"/>
                <a:gd name="T7" fmla="*/ 5 h 54"/>
                <a:gd name="T8" fmla="*/ 6 w 58"/>
                <a:gd name="T9" fmla="*/ 7 h 54"/>
                <a:gd name="T10" fmla="*/ 6 w 58"/>
                <a:gd name="T11" fmla="*/ 7 h 54"/>
                <a:gd name="T12" fmla="*/ 8 w 58"/>
                <a:gd name="T13" fmla="*/ 3 h 54"/>
                <a:gd name="T14" fmla="*/ 0 60000 65536"/>
                <a:gd name="T15" fmla="*/ 0 60000 65536"/>
                <a:gd name="T16" fmla="*/ 0 60000 65536"/>
                <a:gd name="T17" fmla="*/ 0 60000 65536"/>
                <a:gd name="T18" fmla="*/ 0 60000 65536"/>
                <a:gd name="T19" fmla="*/ 0 60000 65536"/>
                <a:gd name="T20" fmla="*/ 0 60000 65536"/>
                <a:gd name="T21" fmla="*/ 0 w 58"/>
                <a:gd name="T22" fmla="*/ 0 h 54"/>
                <a:gd name="T23" fmla="*/ 58 w 58"/>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4">
                  <a:moveTo>
                    <a:pt x="57" y="17"/>
                  </a:moveTo>
                  <a:lnTo>
                    <a:pt x="58" y="17"/>
                  </a:lnTo>
                  <a:lnTo>
                    <a:pt x="16" y="0"/>
                  </a:lnTo>
                  <a:lnTo>
                    <a:pt x="0" y="37"/>
                  </a:lnTo>
                  <a:lnTo>
                    <a:pt x="42" y="54"/>
                  </a:lnTo>
                  <a:lnTo>
                    <a:pt x="43" y="54"/>
                  </a:lnTo>
                  <a:lnTo>
                    <a:pt x="57" y="1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3" name="Freeform 700"/>
            <p:cNvSpPr>
              <a:spLocks/>
            </p:cNvSpPr>
            <p:nvPr/>
          </p:nvSpPr>
          <p:spPr bwMode="auto">
            <a:xfrm>
              <a:off x="2408" y="3619"/>
              <a:ext cx="30" cy="27"/>
            </a:xfrm>
            <a:custGeom>
              <a:avLst/>
              <a:gdLst>
                <a:gd name="T0" fmla="*/ 7 w 58"/>
                <a:gd name="T1" fmla="*/ 2 h 54"/>
                <a:gd name="T2" fmla="*/ 8 w 58"/>
                <a:gd name="T3" fmla="*/ 2 h 54"/>
                <a:gd name="T4" fmla="*/ 2 w 58"/>
                <a:gd name="T5" fmla="*/ 0 h 54"/>
                <a:gd name="T6" fmla="*/ 0 w 58"/>
                <a:gd name="T7" fmla="*/ 5 h 54"/>
                <a:gd name="T8" fmla="*/ 6 w 58"/>
                <a:gd name="T9" fmla="*/ 7 h 54"/>
                <a:gd name="T10" fmla="*/ 7 w 58"/>
                <a:gd name="T11" fmla="*/ 7 h 54"/>
                <a:gd name="T12" fmla="*/ 6 w 58"/>
                <a:gd name="T13" fmla="*/ 7 h 54"/>
                <a:gd name="T14" fmla="*/ 6 w 58"/>
                <a:gd name="T15" fmla="*/ 7 h 54"/>
                <a:gd name="T16" fmla="*/ 7 w 58"/>
                <a:gd name="T17" fmla="*/ 7 h 54"/>
                <a:gd name="T18" fmla="*/ 7 w 58"/>
                <a:gd name="T19" fmla="*/ 2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4"/>
                <a:gd name="T32" fmla="*/ 58 w 58"/>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4">
                  <a:moveTo>
                    <a:pt x="54" y="15"/>
                  </a:moveTo>
                  <a:lnTo>
                    <a:pt x="58" y="16"/>
                  </a:lnTo>
                  <a:lnTo>
                    <a:pt x="14" y="0"/>
                  </a:lnTo>
                  <a:lnTo>
                    <a:pt x="0" y="37"/>
                  </a:lnTo>
                  <a:lnTo>
                    <a:pt x="45" y="53"/>
                  </a:lnTo>
                  <a:lnTo>
                    <a:pt x="49" y="54"/>
                  </a:lnTo>
                  <a:lnTo>
                    <a:pt x="45" y="53"/>
                  </a:lnTo>
                  <a:lnTo>
                    <a:pt x="47" y="54"/>
                  </a:lnTo>
                  <a:lnTo>
                    <a:pt x="49" y="54"/>
                  </a:lnTo>
                  <a:lnTo>
                    <a:pt x="54" y="1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4" name="Freeform 701"/>
            <p:cNvSpPr>
              <a:spLocks/>
            </p:cNvSpPr>
            <p:nvPr/>
          </p:nvSpPr>
          <p:spPr bwMode="auto">
            <a:xfrm>
              <a:off x="2433" y="3627"/>
              <a:ext cx="23" cy="23"/>
            </a:xfrm>
            <a:custGeom>
              <a:avLst/>
              <a:gdLst>
                <a:gd name="T0" fmla="*/ 6 w 46"/>
                <a:gd name="T1" fmla="*/ 1 h 46"/>
                <a:gd name="T2" fmla="*/ 6 w 46"/>
                <a:gd name="T3" fmla="*/ 1 h 46"/>
                <a:gd name="T4" fmla="*/ 1 w 46"/>
                <a:gd name="T5" fmla="*/ 0 h 46"/>
                <a:gd name="T6" fmla="*/ 0 w 46"/>
                <a:gd name="T7" fmla="*/ 5 h 46"/>
                <a:gd name="T8" fmla="*/ 6 w 46"/>
                <a:gd name="T9" fmla="*/ 6 h 46"/>
                <a:gd name="T10" fmla="*/ 6 w 46"/>
                <a:gd name="T11" fmla="*/ 6 h 46"/>
                <a:gd name="T12" fmla="*/ 6 w 46"/>
                <a:gd name="T13" fmla="*/ 6 h 46"/>
                <a:gd name="T14" fmla="*/ 6 w 46"/>
                <a:gd name="T15" fmla="*/ 6 h 46"/>
                <a:gd name="T16" fmla="*/ 6 w 46"/>
                <a:gd name="T17" fmla="*/ 6 h 46"/>
                <a:gd name="T18" fmla="*/ 6 w 46"/>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6"/>
                <a:gd name="T32" fmla="*/ 46 w 46"/>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6">
                  <a:moveTo>
                    <a:pt x="42" y="6"/>
                  </a:moveTo>
                  <a:lnTo>
                    <a:pt x="46" y="6"/>
                  </a:lnTo>
                  <a:lnTo>
                    <a:pt x="5" y="0"/>
                  </a:lnTo>
                  <a:lnTo>
                    <a:pt x="0" y="39"/>
                  </a:lnTo>
                  <a:lnTo>
                    <a:pt x="42" y="45"/>
                  </a:lnTo>
                  <a:lnTo>
                    <a:pt x="46" y="45"/>
                  </a:lnTo>
                  <a:lnTo>
                    <a:pt x="42" y="45"/>
                  </a:lnTo>
                  <a:lnTo>
                    <a:pt x="44" y="46"/>
                  </a:lnTo>
                  <a:lnTo>
                    <a:pt x="46" y="45"/>
                  </a:lnTo>
                  <a:lnTo>
                    <a:pt x="42"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5" name="Freeform 702"/>
            <p:cNvSpPr>
              <a:spLocks/>
            </p:cNvSpPr>
            <p:nvPr/>
          </p:nvSpPr>
          <p:spPr bwMode="auto">
            <a:xfrm>
              <a:off x="2454" y="3627"/>
              <a:ext cx="25" cy="22"/>
            </a:xfrm>
            <a:custGeom>
              <a:avLst/>
              <a:gdLst>
                <a:gd name="T0" fmla="*/ 5 w 50"/>
                <a:gd name="T1" fmla="*/ 0 h 45"/>
                <a:gd name="T2" fmla="*/ 6 w 50"/>
                <a:gd name="T3" fmla="*/ 0 h 45"/>
                <a:gd name="T4" fmla="*/ 0 w 50"/>
                <a:gd name="T5" fmla="*/ 0 h 45"/>
                <a:gd name="T6" fmla="*/ 1 w 50"/>
                <a:gd name="T7" fmla="*/ 5 h 45"/>
                <a:gd name="T8" fmla="*/ 6 w 50"/>
                <a:gd name="T9" fmla="*/ 4 h 45"/>
                <a:gd name="T10" fmla="*/ 7 w 50"/>
                <a:gd name="T11" fmla="*/ 4 h 45"/>
                <a:gd name="T12" fmla="*/ 5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39" y="0"/>
                  </a:moveTo>
                  <a:lnTo>
                    <a:pt x="42" y="0"/>
                  </a:lnTo>
                  <a:lnTo>
                    <a:pt x="0" y="6"/>
                  </a:lnTo>
                  <a:lnTo>
                    <a:pt x="4" y="45"/>
                  </a:lnTo>
                  <a:lnTo>
                    <a:pt x="47" y="39"/>
                  </a:lnTo>
                  <a:lnTo>
                    <a:pt x="50"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6" name="Freeform 703"/>
            <p:cNvSpPr>
              <a:spLocks/>
            </p:cNvSpPr>
            <p:nvPr/>
          </p:nvSpPr>
          <p:spPr bwMode="auto">
            <a:xfrm>
              <a:off x="2473" y="3621"/>
              <a:ext cx="29" cy="25"/>
            </a:xfrm>
            <a:custGeom>
              <a:avLst/>
              <a:gdLst>
                <a:gd name="T0" fmla="*/ 5 w 58"/>
                <a:gd name="T1" fmla="*/ 1 h 50"/>
                <a:gd name="T2" fmla="*/ 6 w 58"/>
                <a:gd name="T3" fmla="*/ 0 h 50"/>
                <a:gd name="T4" fmla="*/ 0 w 58"/>
                <a:gd name="T5" fmla="*/ 2 h 50"/>
                <a:gd name="T6" fmla="*/ 2 w 58"/>
                <a:gd name="T7" fmla="*/ 7 h 50"/>
                <a:gd name="T8" fmla="*/ 7 w 58"/>
                <a:gd name="T9" fmla="*/ 5 h 50"/>
                <a:gd name="T10" fmla="*/ 8 w 58"/>
                <a:gd name="T11" fmla="*/ 5 h 50"/>
                <a:gd name="T12" fmla="*/ 7 w 58"/>
                <a:gd name="T13" fmla="*/ 5 h 50"/>
                <a:gd name="T14" fmla="*/ 7 w 58"/>
                <a:gd name="T15" fmla="*/ 5 h 50"/>
                <a:gd name="T16" fmla="*/ 8 w 58"/>
                <a:gd name="T17" fmla="*/ 5 h 50"/>
                <a:gd name="T18" fmla="*/ 5 w 58"/>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0"/>
                <a:gd name="T32" fmla="*/ 58 w 58"/>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0">
                  <a:moveTo>
                    <a:pt x="39" y="2"/>
                  </a:moveTo>
                  <a:lnTo>
                    <a:pt x="43" y="0"/>
                  </a:lnTo>
                  <a:lnTo>
                    <a:pt x="0" y="11"/>
                  </a:lnTo>
                  <a:lnTo>
                    <a:pt x="11" y="50"/>
                  </a:lnTo>
                  <a:lnTo>
                    <a:pt x="54" y="39"/>
                  </a:lnTo>
                  <a:lnTo>
                    <a:pt x="58" y="36"/>
                  </a:lnTo>
                  <a:lnTo>
                    <a:pt x="54" y="39"/>
                  </a:lnTo>
                  <a:lnTo>
                    <a:pt x="55" y="38"/>
                  </a:lnTo>
                  <a:lnTo>
                    <a:pt x="58" y="36"/>
                  </a:lnTo>
                  <a:lnTo>
                    <a:pt x="39"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7" name="Freeform 704"/>
            <p:cNvSpPr>
              <a:spLocks/>
            </p:cNvSpPr>
            <p:nvPr/>
          </p:nvSpPr>
          <p:spPr bwMode="auto">
            <a:xfrm>
              <a:off x="2493" y="3611"/>
              <a:ext cx="31" cy="28"/>
            </a:xfrm>
            <a:custGeom>
              <a:avLst/>
              <a:gdLst>
                <a:gd name="T0" fmla="*/ 5 w 61"/>
                <a:gd name="T1" fmla="*/ 1 h 56"/>
                <a:gd name="T2" fmla="*/ 5 w 61"/>
                <a:gd name="T3" fmla="*/ 0 h 56"/>
                <a:gd name="T4" fmla="*/ 0 w 61"/>
                <a:gd name="T5" fmla="*/ 3 h 56"/>
                <a:gd name="T6" fmla="*/ 3 w 61"/>
                <a:gd name="T7" fmla="*/ 7 h 56"/>
                <a:gd name="T8" fmla="*/ 8 w 61"/>
                <a:gd name="T9" fmla="*/ 5 h 56"/>
                <a:gd name="T10" fmla="*/ 8 w 61"/>
                <a:gd name="T11" fmla="*/ 5 h 56"/>
                <a:gd name="T12" fmla="*/ 5 w 61"/>
                <a:gd name="T13" fmla="*/ 1 h 56"/>
                <a:gd name="T14" fmla="*/ 0 60000 65536"/>
                <a:gd name="T15" fmla="*/ 0 60000 65536"/>
                <a:gd name="T16" fmla="*/ 0 60000 65536"/>
                <a:gd name="T17" fmla="*/ 0 60000 65536"/>
                <a:gd name="T18" fmla="*/ 0 60000 65536"/>
                <a:gd name="T19" fmla="*/ 0 60000 65536"/>
                <a:gd name="T20" fmla="*/ 0 60000 65536"/>
                <a:gd name="T21" fmla="*/ 0 w 61"/>
                <a:gd name="T22" fmla="*/ 0 h 56"/>
                <a:gd name="T23" fmla="*/ 61 w 6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6">
                  <a:moveTo>
                    <a:pt x="38" y="1"/>
                  </a:moveTo>
                  <a:lnTo>
                    <a:pt x="40" y="0"/>
                  </a:lnTo>
                  <a:lnTo>
                    <a:pt x="0" y="22"/>
                  </a:lnTo>
                  <a:lnTo>
                    <a:pt x="19" y="56"/>
                  </a:lnTo>
                  <a:lnTo>
                    <a:pt x="59" y="35"/>
                  </a:lnTo>
                  <a:lnTo>
                    <a:pt x="61" y="33"/>
                  </a:lnTo>
                  <a:lnTo>
                    <a:pt x="38"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8" name="Freeform 705"/>
            <p:cNvSpPr>
              <a:spLocks/>
            </p:cNvSpPr>
            <p:nvPr/>
          </p:nvSpPr>
          <p:spPr bwMode="auto">
            <a:xfrm>
              <a:off x="2512" y="3597"/>
              <a:ext cx="35" cy="31"/>
            </a:xfrm>
            <a:custGeom>
              <a:avLst/>
              <a:gdLst>
                <a:gd name="T0" fmla="*/ 5 w 69"/>
                <a:gd name="T1" fmla="*/ 1 h 61"/>
                <a:gd name="T2" fmla="*/ 6 w 69"/>
                <a:gd name="T3" fmla="*/ 0 h 61"/>
                <a:gd name="T4" fmla="*/ 0 w 69"/>
                <a:gd name="T5" fmla="*/ 4 h 61"/>
                <a:gd name="T6" fmla="*/ 3 w 69"/>
                <a:gd name="T7" fmla="*/ 8 h 61"/>
                <a:gd name="T8" fmla="*/ 9 w 69"/>
                <a:gd name="T9" fmla="*/ 5 h 61"/>
                <a:gd name="T10" fmla="*/ 9 w 69"/>
                <a:gd name="T11" fmla="*/ 4 h 61"/>
                <a:gd name="T12" fmla="*/ 9 w 69"/>
                <a:gd name="T13" fmla="*/ 5 h 61"/>
                <a:gd name="T14" fmla="*/ 9 w 69"/>
                <a:gd name="T15" fmla="*/ 4 h 61"/>
                <a:gd name="T16" fmla="*/ 9 w 69"/>
                <a:gd name="T17" fmla="*/ 4 h 61"/>
                <a:gd name="T18" fmla="*/ 5 w 69"/>
                <a:gd name="T19" fmla="*/ 1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61"/>
                <a:gd name="T32" fmla="*/ 69 w 69"/>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61">
                  <a:moveTo>
                    <a:pt x="39" y="3"/>
                  </a:moveTo>
                  <a:lnTo>
                    <a:pt x="43" y="0"/>
                  </a:lnTo>
                  <a:lnTo>
                    <a:pt x="0" y="29"/>
                  </a:lnTo>
                  <a:lnTo>
                    <a:pt x="23" y="61"/>
                  </a:lnTo>
                  <a:lnTo>
                    <a:pt x="66" y="33"/>
                  </a:lnTo>
                  <a:lnTo>
                    <a:pt x="69" y="30"/>
                  </a:lnTo>
                  <a:lnTo>
                    <a:pt x="66" y="33"/>
                  </a:lnTo>
                  <a:lnTo>
                    <a:pt x="67" y="31"/>
                  </a:lnTo>
                  <a:lnTo>
                    <a:pt x="69" y="30"/>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59" name="Freeform 706"/>
            <p:cNvSpPr>
              <a:spLocks/>
            </p:cNvSpPr>
            <p:nvPr/>
          </p:nvSpPr>
          <p:spPr bwMode="auto">
            <a:xfrm>
              <a:off x="2532" y="3576"/>
              <a:ext cx="35" cy="36"/>
            </a:xfrm>
            <a:custGeom>
              <a:avLst/>
              <a:gdLst>
                <a:gd name="T0" fmla="*/ 5 w 72"/>
                <a:gd name="T1" fmla="*/ 0 h 71"/>
                <a:gd name="T2" fmla="*/ 5 w 72"/>
                <a:gd name="T3" fmla="*/ 1 h 71"/>
                <a:gd name="T4" fmla="*/ 0 w 72"/>
                <a:gd name="T5" fmla="*/ 6 h 71"/>
                <a:gd name="T6" fmla="*/ 3 w 72"/>
                <a:gd name="T7" fmla="*/ 9 h 71"/>
                <a:gd name="T8" fmla="*/ 8 w 72"/>
                <a:gd name="T9" fmla="*/ 4 h 71"/>
                <a:gd name="T10" fmla="*/ 8 w 72"/>
                <a:gd name="T11" fmla="*/ 4 h 71"/>
                <a:gd name="T12" fmla="*/ 5 w 72"/>
                <a:gd name="T13" fmla="*/ 0 h 71"/>
                <a:gd name="T14" fmla="*/ 0 60000 65536"/>
                <a:gd name="T15" fmla="*/ 0 60000 65536"/>
                <a:gd name="T16" fmla="*/ 0 60000 65536"/>
                <a:gd name="T17" fmla="*/ 0 60000 65536"/>
                <a:gd name="T18" fmla="*/ 0 60000 65536"/>
                <a:gd name="T19" fmla="*/ 0 60000 65536"/>
                <a:gd name="T20" fmla="*/ 0 60000 65536"/>
                <a:gd name="T21" fmla="*/ 0 w 72"/>
                <a:gd name="T22" fmla="*/ 0 h 71"/>
                <a:gd name="T23" fmla="*/ 72 w 72"/>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1">
                  <a:moveTo>
                    <a:pt x="43" y="0"/>
                  </a:moveTo>
                  <a:lnTo>
                    <a:pt x="42" y="1"/>
                  </a:lnTo>
                  <a:lnTo>
                    <a:pt x="0" y="44"/>
                  </a:lnTo>
                  <a:lnTo>
                    <a:pt x="30" y="71"/>
                  </a:lnTo>
                  <a:lnTo>
                    <a:pt x="72" y="29"/>
                  </a:lnTo>
                  <a:lnTo>
                    <a:pt x="71" y="3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0" name="Freeform 707"/>
            <p:cNvSpPr>
              <a:spLocks/>
            </p:cNvSpPr>
            <p:nvPr/>
          </p:nvSpPr>
          <p:spPr bwMode="auto">
            <a:xfrm>
              <a:off x="2553" y="3556"/>
              <a:ext cx="36" cy="35"/>
            </a:xfrm>
            <a:custGeom>
              <a:avLst/>
              <a:gdLst>
                <a:gd name="T0" fmla="*/ 5 w 73"/>
                <a:gd name="T1" fmla="*/ 0 h 72"/>
                <a:gd name="T2" fmla="*/ 5 w 73"/>
                <a:gd name="T3" fmla="*/ 0 h 72"/>
                <a:gd name="T4" fmla="*/ 0 w 73"/>
                <a:gd name="T5" fmla="*/ 5 h 72"/>
                <a:gd name="T6" fmla="*/ 3 w 73"/>
                <a:gd name="T7" fmla="*/ 8 h 72"/>
                <a:gd name="T8" fmla="*/ 9 w 73"/>
                <a:gd name="T9" fmla="*/ 4 h 72"/>
                <a:gd name="T10" fmla="*/ 8 w 73"/>
                <a:gd name="T11" fmla="*/ 4 h 72"/>
                <a:gd name="T12" fmla="*/ 5 w 73"/>
                <a:gd name="T13" fmla="*/ 0 h 72"/>
                <a:gd name="T14" fmla="*/ 0 60000 65536"/>
                <a:gd name="T15" fmla="*/ 0 60000 65536"/>
                <a:gd name="T16" fmla="*/ 0 60000 65536"/>
                <a:gd name="T17" fmla="*/ 0 60000 65536"/>
                <a:gd name="T18" fmla="*/ 0 60000 65536"/>
                <a:gd name="T19" fmla="*/ 0 60000 65536"/>
                <a:gd name="T20" fmla="*/ 0 60000 65536"/>
                <a:gd name="T21" fmla="*/ 0 w 73"/>
                <a:gd name="T22" fmla="*/ 0 h 72"/>
                <a:gd name="T23" fmla="*/ 73 w 73"/>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2">
                  <a:moveTo>
                    <a:pt x="46" y="0"/>
                  </a:moveTo>
                  <a:lnTo>
                    <a:pt x="45" y="2"/>
                  </a:lnTo>
                  <a:lnTo>
                    <a:pt x="0" y="42"/>
                  </a:lnTo>
                  <a:lnTo>
                    <a:pt x="28" y="72"/>
                  </a:lnTo>
                  <a:lnTo>
                    <a:pt x="73" y="32"/>
                  </a:lnTo>
                  <a:lnTo>
                    <a:pt x="71" y="33"/>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1" name="Freeform 708"/>
            <p:cNvSpPr>
              <a:spLocks/>
            </p:cNvSpPr>
            <p:nvPr/>
          </p:nvSpPr>
          <p:spPr bwMode="auto">
            <a:xfrm>
              <a:off x="2576" y="3537"/>
              <a:ext cx="34" cy="35"/>
            </a:xfrm>
            <a:custGeom>
              <a:avLst/>
              <a:gdLst>
                <a:gd name="T0" fmla="*/ 6 w 68"/>
                <a:gd name="T1" fmla="*/ 0 h 69"/>
                <a:gd name="T2" fmla="*/ 5 w 68"/>
                <a:gd name="T3" fmla="*/ 1 h 69"/>
                <a:gd name="T4" fmla="*/ 0 w 68"/>
                <a:gd name="T5" fmla="*/ 5 h 69"/>
                <a:gd name="T6" fmla="*/ 3 w 68"/>
                <a:gd name="T7" fmla="*/ 9 h 69"/>
                <a:gd name="T8" fmla="*/ 9 w 68"/>
                <a:gd name="T9" fmla="*/ 5 h 69"/>
                <a:gd name="T10" fmla="*/ 8 w 68"/>
                <a:gd name="T11" fmla="*/ 5 h 69"/>
                <a:gd name="T12" fmla="*/ 6 w 68"/>
                <a:gd name="T13" fmla="*/ 0 h 69"/>
                <a:gd name="T14" fmla="*/ 6 w 68"/>
                <a:gd name="T15" fmla="*/ 1 h 69"/>
                <a:gd name="T16" fmla="*/ 5 w 68"/>
                <a:gd name="T17" fmla="*/ 1 h 69"/>
                <a:gd name="T18" fmla="*/ 6 w 68"/>
                <a:gd name="T19" fmla="*/ 0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9"/>
                <a:gd name="T32" fmla="*/ 68 w 68"/>
                <a:gd name="T33" fmla="*/ 69 h 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9">
                  <a:moveTo>
                    <a:pt x="47" y="0"/>
                  </a:moveTo>
                  <a:lnTo>
                    <a:pt x="43" y="2"/>
                  </a:lnTo>
                  <a:lnTo>
                    <a:pt x="0" y="36"/>
                  </a:lnTo>
                  <a:lnTo>
                    <a:pt x="25" y="69"/>
                  </a:lnTo>
                  <a:lnTo>
                    <a:pt x="68" y="34"/>
                  </a:lnTo>
                  <a:lnTo>
                    <a:pt x="63" y="36"/>
                  </a:lnTo>
                  <a:lnTo>
                    <a:pt x="47" y="0"/>
                  </a:lnTo>
                  <a:lnTo>
                    <a:pt x="45" y="1"/>
                  </a:lnTo>
                  <a:lnTo>
                    <a:pt x="43" y="2"/>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2" name="Freeform 709"/>
            <p:cNvSpPr>
              <a:spLocks/>
            </p:cNvSpPr>
            <p:nvPr/>
          </p:nvSpPr>
          <p:spPr bwMode="auto">
            <a:xfrm>
              <a:off x="2600" y="3528"/>
              <a:ext cx="28" cy="28"/>
            </a:xfrm>
            <a:custGeom>
              <a:avLst/>
              <a:gdLst>
                <a:gd name="T0" fmla="*/ 5 w 58"/>
                <a:gd name="T1" fmla="*/ 0 h 56"/>
                <a:gd name="T2" fmla="*/ 5 w 58"/>
                <a:gd name="T3" fmla="*/ 1 h 56"/>
                <a:gd name="T4" fmla="*/ 0 w 58"/>
                <a:gd name="T5" fmla="*/ 3 h 56"/>
                <a:gd name="T6" fmla="*/ 2 w 58"/>
                <a:gd name="T7" fmla="*/ 7 h 56"/>
                <a:gd name="T8" fmla="*/ 7 w 58"/>
                <a:gd name="T9" fmla="*/ 5 h 56"/>
                <a:gd name="T10" fmla="*/ 6 w 58"/>
                <a:gd name="T11" fmla="*/ 5 h 56"/>
                <a:gd name="T12" fmla="*/ 5 w 58"/>
                <a:gd name="T13" fmla="*/ 0 h 56"/>
                <a:gd name="T14" fmla="*/ 5 w 58"/>
                <a:gd name="T15" fmla="*/ 0 h 56"/>
                <a:gd name="T16" fmla="*/ 5 w 58"/>
                <a:gd name="T17" fmla="*/ 1 h 56"/>
                <a:gd name="T18" fmla="*/ 5 w 58"/>
                <a:gd name="T19" fmla="*/ 0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6"/>
                <a:gd name="T32" fmla="*/ 58 w 5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6">
                  <a:moveTo>
                    <a:pt x="48" y="0"/>
                  </a:moveTo>
                  <a:lnTo>
                    <a:pt x="42" y="1"/>
                  </a:lnTo>
                  <a:lnTo>
                    <a:pt x="0" y="20"/>
                  </a:lnTo>
                  <a:lnTo>
                    <a:pt x="16" y="56"/>
                  </a:lnTo>
                  <a:lnTo>
                    <a:pt x="58" y="38"/>
                  </a:lnTo>
                  <a:lnTo>
                    <a:pt x="52" y="39"/>
                  </a:lnTo>
                  <a:lnTo>
                    <a:pt x="48" y="0"/>
                  </a:lnTo>
                  <a:lnTo>
                    <a:pt x="44" y="0"/>
                  </a:lnTo>
                  <a:lnTo>
                    <a:pt x="42" y="1"/>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3" name="Freeform 710"/>
            <p:cNvSpPr>
              <a:spLocks/>
            </p:cNvSpPr>
            <p:nvPr/>
          </p:nvSpPr>
          <p:spPr bwMode="auto">
            <a:xfrm>
              <a:off x="2623" y="3524"/>
              <a:ext cx="26" cy="23"/>
            </a:xfrm>
            <a:custGeom>
              <a:avLst/>
              <a:gdLst>
                <a:gd name="T0" fmla="*/ 7 w 51"/>
                <a:gd name="T1" fmla="*/ 1 h 46"/>
                <a:gd name="T2" fmla="*/ 6 w 51"/>
                <a:gd name="T3" fmla="*/ 1 h 46"/>
                <a:gd name="T4" fmla="*/ 0 w 51"/>
                <a:gd name="T5" fmla="*/ 1 h 46"/>
                <a:gd name="T6" fmla="*/ 1 w 51"/>
                <a:gd name="T7" fmla="*/ 6 h 46"/>
                <a:gd name="T8" fmla="*/ 6 w 51"/>
                <a:gd name="T9" fmla="*/ 5 h 46"/>
                <a:gd name="T10" fmla="*/ 5 w 51"/>
                <a:gd name="T11" fmla="*/ 5 h 46"/>
                <a:gd name="T12" fmla="*/ 7 w 51"/>
                <a:gd name="T13" fmla="*/ 1 h 46"/>
                <a:gd name="T14" fmla="*/ 6 w 51"/>
                <a:gd name="T15" fmla="*/ 0 h 46"/>
                <a:gd name="T16" fmla="*/ 6 w 51"/>
                <a:gd name="T17" fmla="*/ 1 h 46"/>
                <a:gd name="T18" fmla="*/ 7 w 51"/>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6"/>
                <a:gd name="T32" fmla="*/ 51 w 51"/>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6">
                  <a:moveTo>
                    <a:pt x="51" y="2"/>
                  </a:moveTo>
                  <a:lnTo>
                    <a:pt x="42" y="1"/>
                  </a:lnTo>
                  <a:lnTo>
                    <a:pt x="0" y="7"/>
                  </a:lnTo>
                  <a:lnTo>
                    <a:pt x="4" y="46"/>
                  </a:lnTo>
                  <a:lnTo>
                    <a:pt x="47" y="40"/>
                  </a:lnTo>
                  <a:lnTo>
                    <a:pt x="38" y="39"/>
                  </a:lnTo>
                  <a:lnTo>
                    <a:pt x="51" y="2"/>
                  </a:lnTo>
                  <a:lnTo>
                    <a:pt x="47" y="0"/>
                  </a:lnTo>
                  <a:lnTo>
                    <a:pt x="42" y="1"/>
                  </a:lnTo>
                  <a:lnTo>
                    <a:pt x="51"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4" name="Freeform 711"/>
            <p:cNvSpPr>
              <a:spLocks/>
            </p:cNvSpPr>
            <p:nvPr/>
          </p:nvSpPr>
          <p:spPr bwMode="auto">
            <a:xfrm>
              <a:off x="2642" y="3525"/>
              <a:ext cx="29" cy="27"/>
            </a:xfrm>
            <a:custGeom>
              <a:avLst/>
              <a:gdLst>
                <a:gd name="T0" fmla="*/ 7 w 56"/>
                <a:gd name="T1" fmla="*/ 1 h 55"/>
                <a:gd name="T2" fmla="*/ 8 w 56"/>
                <a:gd name="T3" fmla="*/ 2 h 55"/>
                <a:gd name="T4" fmla="*/ 2 w 56"/>
                <a:gd name="T5" fmla="*/ 0 h 55"/>
                <a:gd name="T6" fmla="*/ 0 w 56"/>
                <a:gd name="T7" fmla="*/ 4 h 55"/>
                <a:gd name="T8" fmla="*/ 6 w 56"/>
                <a:gd name="T9" fmla="*/ 6 h 55"/>
                <a:gd name="T10" fmla="*/ 6 w 56"/>
                <a:gd name="T11" fmla="*/ 6 h 55"/>
                <a:gd name="T12" fmla="*/ 7 w 56"/>
                <a:gd name="T13" fmla="*/ 1 h 55"/>
                <a:gd name="T14" fmla="*/ 0 60000 65536"/>
                <a:gd name="T15" fmla="*/ 0 60000 65536"/>
                <a:gd name="T16" fmla="*/ 0 60000 65536"/>
                <a:gd name="T17" fmla="*/ 0 60000 65536"/>
                <a:gd name="T18" fmla="*/ 0 60000 65536"/>
                <a:gd name="T19" fmla="*/ 0 60000 65536"/>
                <a:gd name="T20" fmla="*/ 0 60000 65536"/>
                <a:gd name="T21" fmla="*/ 0 w 56"/>
                <a:gd name="T22" fmla="*/ 0 h 55"/>
                <a:gd name="T23" fmla="*/ 56 w 5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5">
                  <a:moveTo>
                    <a:pt x="53" y="15"/>
                  </a:moveTo>
                  <a:lnTo>
                    <a:pt x="56" y="17"/>
                  </a:lnTo>
                  <a:lnTo>
                    <a:pt x="13" y="0"/>
                  </a:lnTo>
                  <a:lnTo>
                    <a:pt x="0" y="37"/>
                  </a:lnTo>
                  <a:lnTo>
                    <a:pt x="42" y="53"/>
                  </a:lnTo>
                  <a:lnTo>
                    <a:pt x="46" y="55"/>
                  </a:lnTo>
                  <a:lnTo>
                    <a:pt x="53" y="1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5" name="Freeform 712"/>
            <p:cNvSpPr>
              <a:spLocks/>
            </p:cNvSpPr>
            <p:nvPr/>
          </p:nvSpPr>
          <p:spPr bwMode="auto">
            <a:xfrm>
              <a:off x="2665" y="3533"/>
              <a:ext cx="24" cy="23"/>
            </a:xfrm>
            <a:custGeom>
              <a:avLst/>
              <a:gdLst>
                <a:gd name="T0" fmla="*/ 6 w 47"/>
                <a:gd name="T1" fmla="*/ 1 h 48"/>
                <a:gd name="T2" fmla="*/ 6 w 47"/>
                <a:gd name="T3" fmla="*/ 1 h 48"/>
                <a:gd name="T4" fmla="*/ 1 w 47"/>
                <a:gd name="T5" fmla="*/ 0 h 48"/>
                <a:gd name="T6" fmla="*/ 0 w 47"/>
                <a:gd name="T7" fmla="*/ 4 h 48"/>
                <a:gd name="T8" fmla="*/ 5 w 47"/>
                <a:gd name="T9" fmla="*/ 5 h 48"/>
                <a:gd name="T10" fmla="*/ 6 w 47"/>
                <a:gd name="T11" fmla="*/ 5 h 48"/>
                <a:gd name="T12" fmla="*/ 5 w 47"/>
                <a:gd name="T13" fmla="*/ 5 h 48"/>
                <a:gd name="T14" fmla="*/ 6 w 47"/>
                <a:gd name="T15" fmla="*/ 5 h 48"/>
                <a:gd name="T16" fmla="*/ 6 w 47"/>
                <a:gd name="T17" fmla="*/ 5 h 48"/>
                <a:gd name="T18" fmla="*/ 6 w 47"/>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8"/>
                <a:gd name="T32" fmla="*/ 47 w 47"/>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8">
                  <a:moveTo>
                    <a:pt x="43" y="8"/>
                  </a:moveTo>
                  <a:lnTo>
                    <a:pt x="47" y="8"/>
                  </a:lnTo>
                  <a:lnTo>
                    <a:pt x="7" y="0"/>
                  </a:lnTo>
                  <a:lnTo>
                    <a:pt x="0" y="40"/>
                  </a:lnTo>
                  <a:lnTo>
                    <a:pt x="40" y="48"/>
                  </a:lnTo>
                  <a:lnTo>
                    <a:pt x="43" y="48"/>
                  </a:lnTo>
                  <a:lnTo>
                    <a:pt x="40" y="48"/>
                  </a:lnTo>
                  <a:lnTo>
                    <a:pt x="41" y="48"/>
                  </a:lnTo>
                  <a:lnTo>
                    <a:pt x="43" y="48"/>
                  </a:lnTo>
                  <a:lnTo>
                    <a:pt x="43"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6" name="Freeform 713"/>
            <p:cNvSpPr>
              <a:spLocks/>
            </p:cNvSpPr>
            <p:nvPr/>
          </p:nvSpPr>
          <p:spPr bwMode="auto">
            <a:xfrm>
              <a:off x="2687" y="3537"/>
              <a:ext cx="30" cy="19"/>
            </a:xfrm>
            <a:custGeom>
              <a:avLst/>
              <a:gdLst>
                <a:gd name="T0" fmla="*/ 5 w 59"/>
                <a:gd name="T1" fmla="*/ 0 h 40"/>
                <a:gd name="T2" fmla="*/ 6 w 59"/>
                <a:gd name="T3" fmla="*/ 0 h 40"/>
                <a:gd name="T4" fmla="*/ 0 w 59"/>
                <a:gd name="T5" fmla="*/ 0 h 40"/>
                <a:gd name="T6" fmla="*/ 0 w 59"/>
                <a:gd name="T7" fmla="*/ 4 h 40"/>
                <a:gd name="T8" fmla="*/ 6 w 59"/>
                <a:gd name="T9" fmla="*/ 4 h 40"/>
                <a:gd name="T10" fmla="*/ 8 w 59"/>
                <a:gd name="T11" fmla="*/ 4 h 40"/>
                <a:gd name="T12" fmla="*/ 6 w 59"/>
                <a:gd name="T13" fmla="*/ 4 h 40"/>
                <a:gd name="T14" fmla="*/ 7 w 59"/>
                <a:gd name="T15" fmla="*/ 4 h 40"/>
                <a:gd name="T16" fmla="*/ 8 w 59"/>
                <a:gd name="T17" fmla="*/ 4 h 40"/>
                <a:gd name="T18" fmla="*/ 5 w 59"/>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40"/>
                <a:gd name="T32" fmla="*/ 59 w 59"/>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40">
                  <a:moveTo>
                    <a:pt x="34" y="5"/>
                  </a:moveTo>
                  <a:lnTo>
                    <a:pt x="47" y="0"/>
                  </a:lnTo>
                  <a:lnTo>
                    <a:pt x="0" y="0"/>
                  </a:lnTo>
                  <a:lnTo>
                    <a:pt x="0" y="40"/>
                  </a:lnTo>
                  <a:lnTo>
                    <a:pt x="47" y="40"/>
                  </a:lnTo>
                  <a:lnTo>
                    <a:pt x="59" y="35"/>
                  </a:lnTo>
                  <a:lnTo>
                    <a:pt x="47" y="40"/>
                  </a:lnTo>
                  <a:lnTo>
                    <a:pt x="53" y="40"/>
                  </a:lnTo>
                  <a:lnTo>
                    <a:pt x="59" y="35"/>
                  </a:lnTo>
                  <a:lnTo>
                    <a:pt x="34"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7" name="Freeform 714"/>
            <p:cNvSpPr>
              <a:spLocks/>
            </p:cNvSpPr>
            <p:nvPr/>
          </p:nvSpPr>
          <p:spPr bwMode="auto">
            <a:xfrm>
              <a:off x="2704" y="3521"/>
              <a:ext cx="36" cy="33"/>
            </a:xfrm>
            <a:custGeom>
              <a:avLst/>
              <a:gdLst>
                <a:gd name="T0" fmla="*/ 5 w 71"/>
                <a:gd name="T1" fmla="*/ 1 h 66"/>
                <a:gd name="T2" fmla="*/ 6 w 71"/>
                <a:gd name="T3" fmla="*/ 0 h 66"/>
                <a:gd name="T4" fmla="*/ 0 w 71"/>
                <a:gd name="T5" fmla="*/ 5 h 66"/>
                <a:gd name="T6" fmla="*/ 4 w 71"/>
                <a:gd name="T7" fmla="*/ 9 h 66"/>
                <a:gd name="T8" fmla="*/ 9 w 71"/>
                <a:gd name="T9" fmla="*/ 4 h 66"/>
                <a:gd name="T10" fmla="*/ 9 w 71"/>
                <a:gd name="T11" fmla="*/ 3 h 66"/>
                <a:gd name="T12" fmla="*/ 9 w 71"/>
                <a:gd name="T13" fmla="*/ 4 h 66"/>
                <a:gd name="T14" fmla="*/ 9 w 71"/>
                <a:gd name="T15" fmla="*/ 4 h 66"/>
                <a:gd name="T16" fmla="*/ 9 w 71"/>
                <a:gd name="T17" fmla="*/ 3 h 66"/>
                <a:gd name="T18" fmla="*/ 5 w 71"/>
                <a:gd name="T19" fmla="*/ 1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66"/>
                <a:gd name="T32" fmla="*/ 71 w 71"/>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66">
                  <a:moveTo>
                    <a:pt x="37" y="6"/>
                  </a:moveTo>
                  <a:lnTo>
                    <a:pt x="41" y="0"/>
                  </a:lnTo>
                  <a:lnTo>
                    <a:pt x="0" y="36"/>
                  </a:lnTo>
                  <a:lnTo>
                    <a:pt x="25" y="66"/>
                  </a:lnTo>
                  <a:lnTo>
                    <a:pt x="67" y="30"/>
                  </a:lnTo>
                  <a:lnTo>
                    <a:pt x="71" y="25"/>
                  </a:lnTo>
                  <a:lnTo>
                    <a:pt x="67" y="30"/>
                  </a:lnTo>
                  <a:lnTo>
                    <a:pt x="70" y="28"/>
                  </a:lnTo>
                  <a:lnTo>
                    <a:pt x="71" y="25"/>
                  </a:lnTo>
                  <a:lnTo>
                    <a:pt x="37"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8" name="Freeform 715"/>
            <p:cNvSpPr>
              <a:spLocks/>
            </p:cNvSpPr>
            <p:nvPr/>
          </p:nvSpPr>
          <p:spPr bwMode="auto">
            <a:xfrm>
              <a:off x="2722" y="3486"/>
              <a:ext cx="40" cy="47"/>
            </a:xfrm>
            <a:custGeom>
              <a:avLst/>
              <a:gdLst>
                <a:gd name="T0" fmla="*/ 6 w 78"/>
                <a:gd name="T1" fmla="*/ 0 h 96"/>
                <a:gd name="T2" fmla="*/ 6 w 78"/>
                <a:gd name="T3" fmla="*/ 0 h 96"/>
                <a:gd name="T4" fmla="*/ 0 w 78"/>
                <a:gd name="T5" fmla="*/ 9 h 96"/>
                <a:gd name="T6" fmla="*/ 5 w 78"/>
                <a:gd name="T7" fmla="*/ 11 h 96"/>
                <a:gd name="T8" fmla="*/ 10 w 78"/>
                <a:gd name="T9" fmla="*/ 2 h 96"/>
                <a:gd name="T10" fmla="*/ 11 w 78"/>
                <a:gd name="T11" fmla="*/ 2 h 96"/>
                <a:gd name="T12" fmla="*/ 6 w 78"/>
                <a:gd name="T13" fmla="*/ 0 h 96"/>
                <a:gd name="T14" fmla="*/ 0 60000 65536"/>
                <a:gd name="T15" fmla="*/ 0 60000 65536"/>
                <a:gd name="T16" fmla="*/ 0 60000 65536"/>
                <a:gd name="T17" fmla="*/ 0 60000 65536"/>
                <a:gd name="T18" fmla="*/ 0 60000 65536"/>
                <a:gd name="T19" fmla="*/ 0 60000 65536"/>
                <a:gd name="T20" fmla="*/ 0 60000 65536"/>
                <a:gd name="T21" fmla="*/ 0 w 78"/>
                <a:gd name="T22" fmla="*/ 0 h 96"/>
                <a:gd name="T23" fmla="*/ 78 w 78"/>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96">
                  <a:moveTo>
                    <a:pt x="41" y="2"/>
                  </a:moveTo>
                  <a:lnTo>
                    <a:pt x="42" y="0"/>
                  </a:lnTo>
                  <a:lnTo>
                    <a:pt x="0" y="77"/>
                  </a:lnTo>
                  <a:lnTo>
                    <a:pt x="34" y="96"/>
                  </a:lnTo>
                  <a:lnTo>
                    <a:pt x="77" y="18"/>
                  </a:lnTo>
                  <a:lnTo>
                    <a:pt x="78" y="16"/>
                  </a:lnTo>
                  <a:lnTo>
                    <a:pt x="41"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69" name="Freeform 716"/>
            <p:cNvSpPr>
              <a:spLocks/>
            </p:cNvSpPr>
            <p:nvPr/>
          </p:nvSpPr>
          <p:spPr bwMode="auto">
            <a:xfrm>
              <a:off x="2743" y="3430"/>
              <a:ext cx="40" cy="64"/>
            </a:xfrm>
            <a:custGeom>
              <a:avLst/>
              <a:gdLst>
                <a:gd name="T0" fmla="*/ 5 w 81"/>
                <a:gd name="T1" fmla="*/ 1 h 128"/>
                <a:gd name="T2" fmla="*/ 5 w 81"/>
                <a:gd name="T3" fmla="*/ 0 h 128"/>
                <a:gd name="T4" fmla="*/ 0 w 81"/>
                <a:gd name="T5" fmla="*/ 14 h 128"/>
                <a:gd name="T6" fmla="*/ 4 w 81"/>
                <a:gd name="T7" fmla="*/ 16 h 128"/>
                <a:gd name="T8" fmla="*/ 10 w 81"/>
                <a:gd name="T9" fmla="*/ 2 h 128"/>
                <a:gd name="T10" fmla="*/ 10 w 81"/>
                <a:gd name="T11" fmla="*/ 2 h 128"/>
                <a:gd name="T12" fmla="*/ 5 w 81"/>
                <a:gd name="T13" fmla="*/ 1 h 128"/>
                <a:gd name="T14" fmla="*/ 0 60000 65536"/>
                <a:gd name="T15" fmla="*/ 0 60000 65536"/>
                <a:gd name="T16" fmla="*/ 0 60000 65536"/>
                <a:gd name="T17" fmla="*/ 0 60000 65536"/>
                <a:gd name="T18" fmla="*/ 0 60000 65536"/>
                <a:gd name="T19" fmla="*/ 0 60000 65536"/>
                <a:gd name="T20" fmla="*/ 0 60000 65536"/>
                <a:gd name="T21" fmla="*/ 0 w 81"/>
                <a:gd name="T22" fmla="*/ 0 h 128"/>
                <a:gd name="T23" fmla="*/ 81 w 81"/>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28">
                  <a:moveTo>
                    <a:pt x="42" y="1"/>
                  </a:moveTo>
                  <a:lnTo>
                    <a:pt x="43" y="0"/>
                  </a:lnTo>
                  <a:lnTo>
                    <a:pt x="0" y="114"/>
                  </a:lnTo>
                  <a:lnTo>
                    <a:pt x="37" y="128"/>
                  </a:lnTo>
                  <a:lnTo>
                    <a:pt x="80" y="14"/>
                  </a:lnTo>
                  <a:lnTo>
                    <a:pt x="81" y="13"/>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0" name="Freeform 717"/>
            <p:cNvSpPr>
              <a:spLocks/>
            </p:cNvSpPr>
            <p:nvPr/>
          </p:nvSpPr>
          <p:spPr bwMode="auto">
            <a:xfrm>
              <a:off x="2764" y="3367"/>
              <a:ext cx="40" cy="69"/>
            </a:xfrm>
            <a:custGeom>
              <a:avLst/>
              <a:gdLst>
                <a:gd name="T0" fmla="*/ 5 w 80"/>
                <a:gd name="T1" fmla="*/ 0 h 138"/>
                <a:gd name="T2" fmla="*/ 5 w 80"/>
                <a:gd name="T3" fmla="*/ 1 h 138"/>
                <a:gd name="T4" fmla="*/ 0 w 80"/>
                <a:gd name="T5" fmla="*/ 16 h 138"/>
                <a:gd name="T6" fmla="*/ 5 w 80"/>
                <a:gd name="T7" fmla="*/ 18 h 138"/>
                <a:gd name="T8" fmla="*/ 10 w 80"/>
                <a:gd name="T9" fmla="*/ 2 h 138"/>
                <a:gd name="T10" fmla="*/ 10 w 80"/>
                <a:gd name="T11" fmla="*/ 2 h 138"/>
                <a:gd name="T12" fmla="*/ 5 w 80"/>
                <a:gd name="T13" fmla="*/ 0 h 138"/>
                <a:gd name="T14" fmla="*/ 0 60000 65536"/>
                <a:gd name="T15" fmla="*/ 0 60000 65536"/>
                <a:gd name="T16" fmla="*/ 0 60000 65536"/>
                <a:gd name="T17" fmla="*/ 0 60000 65536"/>
                <a:gd name="T18" fmla="*/ 0 60000 65536"/>
                <a:gd name="T19" fmla="*/ 0 60000 65536"/>
                <a:gd name="T20" fmla="*/ 0 60000 65536"/>
                <a:gd name="T21" fmla="*/ 0 w 80"/>
                <a:gd name="T22" fmla="*/ 0 h 138"/>
                <a:gd name="T23" fmla="*/ 80 w 80"/>
                <a:gd name="T24" fmla="*/ 138 h 1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138">
                  <a:moveTo>
                    <a:pt x="41" y="0"/>
                  </a:moveTo>
                  <a:lnTo>
                    <a:pt x="41" y="1"/>
                  </a:lnTo>
                  <a:lnTo>
                    <a:pt x="0" y="126"/>
                  </a:lnTo>
                  <a:lnTo>
                    <a:pt x="39" y="138"/>
                  </a:lnTo>
                  <a:lnTo>
                    <a:pt x="80" y="13"/>
                  </a:lnTo>
                  <a:lnTo>
                    <a:pt x="80" y="14"/>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1" name="Freeform 718"/>
            <p:cNvSpPr>
              <a:spLocks/>
            </p:cNvSpPr>
            <p:nvPr/>
          </p:nvSpPr>
          <p:spPr bwMode="auto">
            <a:xfrm>
              <a:off x="2785" y="3303"/>
              <a:ext cx="40" cy="71"/>
            </a:xfrm>
            <a:custGeom>
              <a:avLst/>
              <a:gdLst>
                <a:gd name="T0" fmla="*/ 5 w 82"/>
                <a:gd name="T1" fmla="*/ 0 h 142"/>
                <a:gd name="T2" fmla="*/ 5 w 82"/>
                <a:gd name="T3" fmla="*/ 1 h 142"/>
                <a:gd name="T4" fmla="*/ 0 w 82"/>
                <a:gd name="T5" fmla="*/ 16 h 142"/>
                <a:gd name="T6" fmla="*/ 4 w 82"/>
                <a:gd name="T7" fmla="*/ 18 h 142"/>
                <a:gd name="T8" fmla="*/ 10 w 82"/>
                <a:gd name="T9" fmla="*/ 2 h 142"/>
                <a:gd name="T10" fmla="*/ 10 w 82"/>
                <a:gd name="T11" fmla="*/ 2 h 142"/>
                <a:gd name="T12" fmla="*/ 5 w 82"/>
                <a:gd name="T13" fmla="*/ 0 h 142"/>
                <a:gd name="T14" fmla="*/ 0 60000 65536"/>
                <a:gd name="T15" fmla="*/ 0 60000 65536"/>
                <a:gd name="T16" fmla="*/ 0 60000 65536"/>
                <a:gd name="T17" fmla="*/ 0 60000 65536"/>
                <a:gd name="T18" fmla="*/ 0 60000 65536"/>
                <a:gd name="T19" fmla="*/ 0 60000 65536"/>
                <a:gd name="T20" fmla="*/ 0 60000 65536"/>
                <a:gd name="T21" fmla="*/ 0 w 82"/>
                <a:gd name="T22" fmla="*/ 0 h 142"/>
                <a:gd name="T23" fmla="*/ 82 w 82"/>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 h="142">
                  <a:moveTo>
                    <a:pt x="44" y="0"/>
                  </a:moveTo>
                  <a:lnTo>
                    <a:pt x="43" y="1"/>
                  </a:lnTo>
                  <a:lnTo>
                    <a:pt x="0" y="128"/>
                  </a:lnTo>
                  <a:lnTo>
                    <a:pt x="39" y="142"/>
                  </a:lnTo>
                  <a:lnTo>
                    <a:pt x="82" y="15"/>
                  </a:lnTo>
                  <a:lnTo>
                    <a:pt x="81" y="16"/>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2" name="Freeform 719"/>
            <p:cNvSpPr>
              <a:spLocks/>
            </p:cNvSpPr>
            <p:nvPr/>
          </p:nvSpPr>
          <p:spPr bwMode="auto">
            <a:xfrm>
              <a:off x="2806" y="3252"/>
              <a:ext cx="40" cy="59"/>
            </a:xfrm>
            <a:custGeom>
              <a:avLst/>
              <a:gdLst>
                <a:gd name="T0" fmla="*/ 6 w 79"/>
                <a:gd name="T1" fmla="*/ 0 h 118"/>
                <a:gd name="T2" fmla="*/ 6 w 79"/>
                <a:gd name="T3" fmla="*/ 1 h 118"/>
                <a:gd name="T4" fmla="*/ 0 w 79"/>
                <a:gd name="T5" fmla="*/ 13 h 118"/>
                <a:gd name="T6" fmla="*/ 5 w 79"/>
                <a:gd name="T7" fmla="*/ 15 h 118"/>
                <a:gd name="T8" fmla="*/ 10 w 79"/>
                <a:gd name="T9" fmla="*/ 3 h 118"/>
                <a:gd name="T10" fmla="*/ 10 w 79"/>
                <a:gd name="T11" fmla="*/ 4 h 118"/>
                <a:gd name="T12" fmla="*/ 6 w 79"/>
                <a:gd name="T13" fmla="*/ 0 h 118"/>
                <a:gd name="T14" fmla="*/ 6 w 79"/>
                <a:gd name="T15" fmla="*/ 1 h 118"/>
                <a:gd name="T16" fmla="*/ 6 w 79"/>
                <a:gd name="T17" fmla="*/ 1 h 118"/>
                <a:gd name="T18" fmla="*/ 6 w 79"/>
                <a:gd name="T19" fmla="*/ 0 h 1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9"/>
                <a:gd name="T31" fmla="*/ 0 h 118"/>
                <a:gd name="T32" fmla="*/ 79 w 79"/>
                <a:gd name="T33" fmla="*/ 118 h 1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9" h="118">
                  <a:moveTo>
                    <a:pt x="46" y="0"/>
                  </a:moveTo>
                  <a:lnTo>
                    <a:pt x="43" y="4"/>
                  </a:lnTo>
                  <a:lnTo>
                    <a:pt x="0" y="102"/>
                  </a:lnTo>
                  <a:lnTo>
                    <a:pt x="37" y="118"/>
                  </a:lnTo>
                  <a:lnTo>
                    <a:pt x="79" y="20"/>
                  </a:lnTo>
                  <a:lnTo>
                    <a:pt x="76" y="25"/>
                  </a:lnTo>
                  <a:lnTo>
                    <a:pt x="46" y="0"/>
                  </a:lnTo>
                  <a:lnTo>
                    <a:pt x="44" y="2"/>
                  </a:lnTo>
                  <a:lnTo>
                    <a:pt x="43" y="4"/>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3" name="Freeform 720"/>
            <p:cNvSpPr>
              <a:spLocks/>
            </p:cNvSpPr>
            <p:nvPr/>
          </p:nvSpPr>
          <p:spPr bwMode="auto">
            <a:xfrm>
              <a:off x="2830" y="3222"/>
              <a:ext cx="36" cy="42"/>
            </a:xfrm>
            <a:custGeom>
              <a:avLst/>
              <a:gdLst>
                <a:gd name="T0" fmla="*/ 7 w 73"/>
                <a:gd name="T1" fmla="*/ 0 h 85"/>
                <a:gd name="T2" fmla="*/ 5 w 73"/>
                <a:gd name="T3" fmla="*/ 1 h 85"/>
                <a:gd name="T4" fmla="*/ 0 w 73"/>
                <a:gd name="T5" fmla="*/ 7 h 85"/>
                <a:gd name="T6" fmla="*/ 3 w 73"/>
                <a:gd name="T7" fmla="*/ 10 h 85"/>
                <a:gd name="T8" fmla="*/ 9 w 73"/>
                <a:gd name="T9" fmla="*/ 4 h 85"/>
                <a:gd name="T10" fmla="*/ 6 w 73"/>
                <a:gd name="T11" fmla="*/ 5 h 85"/>
                <a:gd name="T12" fmla="*/ 7 w 73"/>
                <a:gd name="T13" fmla="*/ 0 h 85"/>
                <a:gd name="T14" fmla="*/ 6 w 73"/>
                <a:gd name="T15" fmla="*/ 0 h 85"/>
                <a:gd name="T16" fmla="*/ 5 w 73"/>
                <a:gd name="T17" fmla="*/ 1 h 85"/>
                <a:gd name="T18" fmla="*/ 7 w 73"/>
                <a:gd name="T19" fmla="*/ 0 h 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85"/>
                <a:gd name="T32" fmla="*/ 73 w 73"/>
                <a:gd name="T33" fmla="*/ 85 h 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85">
                  <a:moveTo>
                    <a:pt x="63" y="3"/>
                  </a:moveTo>
                  <a:lnTo>
                    <a:pt x="43" y="10"/>
                  </a:lnTo>
                  <a:lnTo>
                    <a:pt x="0" y="60"/>
                  </a:lnTo>
                  <a:lnTo>
                    <a:pt x="30" y="85"/>
                  </a:lnTo>
                  <a:lnTo>
                    <a:pt x="73" y="35"/>
                  </a:lnTo>
                  <a:lnTo>
                    <a:pt x="52" y="42"/>
                  </a:lnTo>
                  <a:lnTo>
                    <a:pt x="63" y="3"/>
                  </a:lnTo>
                  <a:lnTo>
                    <a:pt x="51" y="0"/>
                  </a:lnTo>
                  <a:lnTo>
                    <a:pt x="43" y="10"/>
                  </a:lnTo>
                  <a:lnTo>
                    <a:pt x="6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4" name="Freeform 721"/>
            <p:cNvSpPr>
              <a:spLocks/>
            </p:cNvSpPr>
            <p:nvPr/>
          </p:nvSpPr>
          <p:spPr bwMode="auto">
            <a:xfrm>
              <a:off x="2855" y="3224"/>
              <a:ext cx="32" cy="25"/>
            </a:xfrm>
            <a:custGeom>
              <a:avLst/>
              <a:gdLst>
                <a:gd name="T0" fmla="*/ 8 w 63"/>
                <a:gd name="T1" fmla="*/ 2 h 52"/>
                <a:gd name="T2" fmla="*/ 7 w 63"/>
                <a:gd name="T3" fmla="*/ 1 h 52"/>
                <a:gd name="T4" fmla="*/ 2 w 63"/>
                <a:gd name="T5" fmla="*/ 0 h 52"/>
                <a:gd name="T6" fmla="*/ 0 w 63"/>
                <a:gd name="T7" fmla="*/ 4 h 52"/>
                <a:gd name="T8" fmla="*/ 6 w 63"/>
                <a:gd name="T9" fmla="*/ 6 h 52"/>
                <a:gd name="T10" fmla="*/ 4 w 63"/>
                <a:gd name="T11" fmla="*/ 5 h 52"/>
                <a:gd name="T12" fmla="*/ 8 w 63"/>
                <a:gd name="T13" fmla="*/ 2 h 52"/>
                <a:gd name="T14" fmla="*/ 8 w 63"/>
                <a:gd name="T15" fmla="*/ 1 h 52"/>
                <a:gd name="T16" fmla="*/ 7 w 63"/>
                <a:gd name="T17" fmla="*/ 1 h 52"/>
                <a:gd name="T18" fmla="*/ 8 w 63"/>
                <a:gd name="T19" fmla="*/ 2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52"/>
                <a:gd name="T32" fmla="*/ 63 w 63"/>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52">
                  <a:moveTo>
                    <a:pt x="63" y="21"/>
                  </a:moveTo>
                  <a:lnTo>
                    <a:pt x="53" y="13"/>
                  </a:lnTo>
                  <a:lnTo>
                    <a:pt x="11" y="0"/>
                  </a:lnTo>
                  <a:lnTo>
                    <a:pt x="0" y="39"/>
                  </a:lnTo>
                  <a:lnTo>
                    <a:pt x="41" y="52"/>
                  </a:lnTo>
                  <a:lnTo>
                    <a:pt x="31" y="44"/>
                  </a:lnTo>
                  <a:lnTo>
                    <a:pt x="63" y="21"/>
                  </a:lnTo>
                  <a:lnTo>
                    <a:pt x="60" y="15"/>
                  </a:lnTo>
                  <a:lnTo>
                    <a:pt x="53" y="13"/>
                  </a:lnTo>
                  <a:lnTo>
                    <a:pt x="63" y="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5" name="Freeform 722"/>
            <p:cNvSpPr>
              <a:spLocks/>
            </p:cNvSpPr>
            <p:nvPr/>
          </p:nvSpPr>
          <p:spPr bwMode="auto">
            <a:xfrm>
              <a:off x="2871" y="3234"/>
              <a:ext cx="39" cy="42"/>
            </a:xfrm>
            <a:custGeom>
              <a:avLst/>
              <a:gdLst>
                <a:gd name="T0" fmla="*/ 10 w 77"/>
                <a:gd name="T1" fmla="*/ 9 h 84"/>
                <a:gd name="T2" fmla="*/ 10 w 77"/>
                <a:gd name="T3" fmla="*/ 8 h 84"/>
                <a:gd name="T4" fmla="*/ 4 w 77"/>
                <a:gd name="T5" fmla="*/ 0 h 84"/>
                <a:gd name="T6" fmla="*/ 0 w 77"/>
                <a:gd name="T7" fmla="*/ 3 h 84"/>
                <a:gd name="T8" fmla="*/ 6 w 77"/>
                <a:gd name="T9" fmla="*/ 11 h 84"/>
                <a:gd name="T10" fmla="*/ 5 w 77"/>
                <a:gd name="T11" fmla="*/ 10 h 84"/>
                <a:gd name="T12" fmla="*/ 10 w 77"/>
                <a:gd name="T13" fmla="*/ 9 h 84"/>
                <a:gd name="T14" fmla="*/ 10 w 77"/>
                <a:gd name="T15" fmla="*/ 8 h 84"/>
                <a:gd name="T16" fmla="*/ 10 w 77"/>
                <a:gd name="T17" fmla="*/ 8 h 84"/>
                <a:gd name="T18" fmla="*/ 10 w 77"/>
                <a:gd name="T19" fmla="*/ 9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84"/>
                <a:gd name="T32" fmla="*/ 77 w 77"/>
                <a:gd name="T33" fmla="*/ 84 h 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84">
                  <a:moveTo>
                    <a:pt x="77" y="66"/>
                  </a:moveTo>
                  <a:lnTo>
                    <a:pt x="75" y="61"/>
                  </a:lnTo>
                  <a:lnTo>
                    <a:pt x="32" y="0"/>
                  </a:lnTo>
                  <a:lnTo>
                    <a:pt x="0" y="23"/>
                  </a:lnTo>
                  <a:lnTo>
                    <a:pt x="43" y="84"/>
                  </a:lnTo>
                  <a:lnTo>
                    <a:pt x="40" y="79"/>
                  </a:lnTo>
                  <a:lnTo>
                    <a:pt x="77" y="66"/>
                  </a:lnTo>
                  <a:lnTo>
                    <a:pt x="77" y="63"/>
                  </a:lnTo>
                  <a:lnTo>
                    <a:pt x="75" y="61"/>
                  </a:lnTo>
                  <a:lnTo>
                    <a:pt x="77" y="6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6" name="Freeform 723"/>
            <p:cNvSpPr>
              <a:spLocks/>
            </p:cNvSpPr>
            <p:nvPr/>
          </p:nvSpPr>
          <p:spPr bwMode="auto">
            <a:xfrm>
              <a:off x="2891" y="3267"/>
              <a:ext cx="41" cy="61"/>
            </a:xfrm>
            <a:custGeom>
              <a:avLst/>
              <a:gdLst>
                <a:gd name="T0" fmla="*/ 11 w 81"/>
                <a:gd name="T1" fmla="*/ 14 h 122"/>
                <a:gd name="T2" fmla="*/ 10 w 81"/>
                <a:gd name="T3" fmla="*/ 14 h 122"/>
                <a:gd name="T4" fmla="*/ 5 w 81"/>
                <a:gd name="T5" fmla="*/ 0 h 122"/>
                <a:gd name="T6" fmla="*/ 0 w 81"/>
                <a:gd name="T7" fmla="*/ 2 h 122"/>
                <a:gd name="T8" fmla="*/ 6 w 81"/>
                <a:gd name="T9" fmla="*/ 16 h 122"/>
                <a:gd name="T10" fmla="*/ 6 w 81"/>
                <a:gd name="T11" fmla="*/ 15 h 122"/>
                <a:gd name="T12" fmla="*/ 11 w 81"/>
                <a:gd name="T13" fmla="*/ 14 h 122"/>
                <a:gd name="T14" fmla="*/ 0 60000 65536"/>
                <a:gd name="T15" fmla="*/ 0 60000 65536"/>
                <a:gd name="T16" fmla="*/ 0 60000 65536"/>
                <a:gd name="T17" fmla="*/ 0 60000 65536"/>
                <a:gd name="T18" fmla="*/ 0 60000 65536"/>
                <a:gd name="T19" fmla="*/ 0 60000 65536"/>
                <a:gd name="T20" fmla="*/ 0 60000 65536"/>
                <a:gd name="T21" fmla="*/ 0 w 81"/>
                <a:gd name="T22" fmla="*/ 0 h 122"/>
                <a:gd name="T23" fmla="*/ 81 w 81"/>
                <a:gd name="T24" fmla="*/ 122 h 1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122">
                  <a:moveTo>
                    <a:pt x="81" y="109"/>
                  </a:moveTo>
                  <a:lnTo>
                    <a:pt x="80" y="108"/>
                  </a:lnTo>
                  <a:lnTo>
                    <a:pt x="37" y="0"/>
                  </a:lnTo>
                  <a:lnTo>
                    <a:pt x="0" y="13"/>
                  </a:lnTo>
                  <a:lnTo>
                    <a:pt x="43" y="122"/>
                  </a:lnTo>
                  <a:lnTo>
                    <a:pt x="42" y="120"/>
                  </a:lnTo>
                  <a:lnTo>
                    <a:pt x="81" y="10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7" name="Freeform 724"/>
            <p:cNvSpPr>
              <a:spLocks/>
            </p:cNvSpPr>
            <p:nvPr/>
          </p:nvSpPr>
          <p:spPr bwMode="auto">
            <a:xfrm>
              <a:off x="2912" y="3321"/>
              <a:ext cx="40" cy="73"/>
            </a:xfrm>
            <a:custGeom>
              <a:avLst/>
              <a:gdLst>
                <a:gd name="T0" fmla="*/ 10 w 79"/>
                <a:gd name="T1" fmla="*/ 17 h 145"/>
                <a:gd name="T2" fmla="*/ 10 w 79"/>
                <a:gd name="T3" fmla="*/ 17 h 145"/>
                <a:gd name="T4" fmla="*/ 5 w 79"/>
                <a:gd name="T5" fmla="*/ 0 h 145"/>
                <a:gd name="T6" fmla="*/ 0 w 79"/>
                <a:gd name="T7" fmla="*/ 2 h 145"/>
                <a:gd name="T8" fmla="*/ 5 w 79"/>
                <a:gd name="T9" fmla="*/ 19 h 145"/>
                <a:gd name="T10" fmla="*/ 5 w 79"/>
                <a:gd name="T11" fmla="*/ 19 h 145"/>
                <a:gd name="T12" fmla="*/ 10 w 79"/>
                <a:gd name="T13" fmla="*/ 17 h 145"/>
                <a:gd name="T14" fmla="*/ 0 60000 65536"/>
                <a:gd name="T15" fmla="*/ 0 60000 65536"/>
                <a:gd name="T16" fmla="*/ 0 60000 65536"/>
                <a:gd name="T17" fmla="*/ 0 60000 65536"/>
                <a:gd name="T18" fmla="*/ 0 60000 65536"/>
                <a:gd name="T19" fmla="*/ 0 60000 65536"/>
                <a:gd name="T20" fmla="*/ 0 60000 65536"/>
                <a:gd name="T21" fmla="*/ 0 w 79"/>
                <a:gd name="T22" fmla="*/ 0 h 145"/>
                <a:gd name="T23" fmla="*/ 79 w 79"/>
                <a:gd name="T24" fmla="*/ 145 h 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145">
                  <a:moveTo>
                    <a:pt x="79" y="133"/>
                  </a:moveTo>
                  <a:lnTo>
                    <a:pt x="79" y="133"/>
                  </a:lnTo>
                  <a:lnTo>
                    <a:pt x="39" y="0"/>
                  </a:lnTo>
                  <a:lnTo>
                    <a:pt x="0" y="11"/>
                  </a:lnTo>
                  <a:lnTo>
                    <a:pt x="40" y="145"/>
                  </a:lnTo>
                  <a:lnTo>
                    <a:pt x="79" y="13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8" name="Freeform 725"/>
            <p:cNvSpPr>
              <a:spLocks/>
            </p:cNvSpPr>
            <p:nvPr/>
          </p:nvSpPr>
          <p:spPr bwMode="auto">
            <a:xfrm>
              <a:off x="2932" y="3388"/>
              <a:ext cx="43" cy="79"/>
            </a:xfrm>
            <a:custGeom>
              <a:avLst/>
              <a:gdLst>
                <a:gd name="T0" fmla="*/ 11 w 85"/>
                <a:gd name="T1" fmla="*/ 19 h 157"/>
                <a:gd name="T2" fmla="*/ 11 w 85"/>
                <a:gd name="T3" fmla="*/ 19 h 157"/>
                <a:gd name="T4" fmla="*/ 5 w 85"/>
                <a:gd name="T5" fmla="*/ 0 h 157"/>
                <a:gd name="T6" fmla="*/ 0 w 85"/>
                <a:gd name="T7" fmla="*/ 2 h 157"/>
                <a:gd name="T8" fmla="*/ 6 w 85"/>
                <a:gd name="T9" fmla="*/ 20 h 157"/>
                <a:gd name="T10" fmla="*/ 6 w 85"/>
                <a:gd name="T11" fmla="*/ 20 h 157"/>
                <a:gd name="T12" fmla="*/ 11 w 85"/>
                <a:gd name="T13" fmla="*/ 19 h 157"/>
                <a:gd name="T14" fmla="*/ 0 60000 65536"/>
                <a:gd name="T15" fmla="*/ 0 60000 65536"/>
                <a:gd name="T16" fmla="*/ 0 60000 65536"/>
                <a:gd name="T17" fmla="*/ 0 60000 65536"/>
                <a:gd name="T18" fmla="*/ 0 60000 65536"/>
                <a:gd name="T19" fmla="*/ 0 60000 65536"/>
                <a:gd name="T20" fmla="*/ 0 60000 65536"/>
                <a:gd name="T21" fmla="*/ 0 w 85"/>
                <a:gd name="T22" fmla="*/ 0 h 157"/>
                <a:gd name="T23" fmla="*/ 85 w 85"/>
                <a:gd name="T24" fmla="*/ 157 h 1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157">
                  <a:moveTo>
                    <a:pt x="85" y="146"/>
                  </a:moveTo>
                  <a:lnTo>
                    <a:pt x="85" y="146"/>
                  </a:lnTo>
                  <a:lnTo>
                    <a:pt x="39" y="0"/>
                  </a:lnTo>
                  <a:lnTo>
                    <a:pt x="0" y="12"/>
                  </a:lnTo>
                  <a:lnTo>
                    <a:pt x="46" y="157"/>
                  </a:lnTo>
                  <a:lnTo>
                    <a:pt x="85" y="14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79" name="Freeform 726"/>
            <p:cNvSpPr>
              <a:spLocks/>
            </p:cNvSpPr>
            <p:nvPr/>
          </p:nvSpPr>
          <p:spPr bwMode="auto">
            <a:xfrm>
              <a:off x="2955" y="3461"/>
              <a:ext cx="40" cy="75"/>
            </a:xfrm>
            <a:custGeom>
              <a:avLst/>
              <a:gdLst>
                <a:gd name="T0" fmla="*/ 10 w 80"/>
                <a:gd name="T1" fmla="*/ 17 h 149"/>
                <a:gd name="T2" fmla="*/ 10 w 80"/>
                <a:gd name="T3" fmla="*/ 18 h 149"/>
                <a:gd name="T4" fmla="*/ 5 w 80"/>
                <a:gd name="T5" fmla="*/ 0 h 149"/>
                <a:gd name="T6" fmla="*/ 0 w 80"/>
                <a:gd name="T7" fmla="*/ 2 h 149"/>
                <a:gd name="T8" fmla="*/ 5 w 80"/>
                <a:gd name="T9" fmla="*/ 19 h 149"/>
                <a:gd name="T10" fmla="*/ 5 w 80"/>
                <a:gd name="T11" fmla="*/ 19 h 149"/>
                <a:gd name="T12" fmla="*/ 10 w 80"/>
                <a:gd name="T13" fmla="*/ 17 h 149"/>
                <a:gd name="T14" fmla="*/ 0 60000 65536"/>
                <a:gd name="T15" fmla="*/ 0 60000 65536"/>
                <a:gd name="T16" fmla="*/ 0 60000 65536"/>
                <a:gd name="T17" fmla="*/ 0 60000 65536"/>
                <a:gd name="T18" fmla="*/ 0 60000 65536"/>
                <a:gd name="T19" fmla="*/ 0 60000 65536"/>
                <a:gd name="T20" fmla="*/ 0 60000 65536"/>
                <a:gd name="T21" fmla="*/ 0 w 80"/>
                <a:gd name="T22" fmla="*/ 0 h 149"/>
                <a:gd name="T23" fmla="*/ 80 w 80"/>
                <a:gd name="T24" fmla="*/ 149 h 1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149">
                  <a:moveTo>
                    <a:pt x="79" y="135"/>
                  </a:moveTo>
                  <a:lnTo>
                    <a:pt x="80" y="137"/>
                  </a:lnTo>
                  <a:lnTo>
                    <a:pt x="39" y="0"/>
                  </a:lnTo>
                  <a:lnTo>
                    <a:pt x="0" y="11"/>
                  </a:lnTo>
                  <a:lnTo>
                    <a:pt x="41" y="148"/>
                  </a:lnTo>
                  <a:lnTo>
                    <a:pt x="42" y="149"/>
                  </a:lnTo>
                  <a:lnTo>
                    <a:pt x="79" y="13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0" name="Freeform 727"/>
            <p:cNvSpPr>
              <a:spLocks/>
            </p:cNvSpPr>
            <p:nvPr/>
          </p:nvSpPr>
          <p:spPr bwMode="auto">
            <a:xfrm>
              <a:off x="2976" y="3529"/>
              <a:ext cx="40" cy="68"/>
            </a:xfrm>
            <a:custGeom>
              <a:avLst/>
              <a:gdLst>
                <a:gd name="T0" fmla="*/ 10 w 80"/>
                <a:gd name="T1" fmla="*/ 15 h 137"/>
                <a:gd name="T2" fmla="*/ 10 w 80"/>
                <a:gd name="T3" fmla="*/ 15 h 137"/>
                <a:gd name="T4" fmla="*/ 5 w 80"/>
                <a:gd name="T5" fmla="*/ 0 h 137"/>
                <a:gd name="T6" fmla="*/ 0 w 80"/>
                <a:gd name="T7" fmla="*/ 1 h 137"/>
                <a:gd name="T8" fmla="*/ 6 w 80"/>
                <a:gd name="T9" fmla="*/ 17 h 137"/>
                <a:gd name="T10" fmla="*/ 6 w 80"/>
                <a:gd name="T11" fmla="*/ 17 h 137"/>
                <a:gd name="T12" fmla="*/ 10 w 80"/>
                <a:gd name="T13" fmla="*/ 15 h 137"/>
                <a:gd name="T14" fmla="*/ 0 60000 65536"/>
                <a:gd name="T15" fmla="*/ 0 60000 65536"/>
                <a:gd name="T16" fmla="*/ 0 60000 65536"/>
                <a:gd name="T17" fmla="*/ 0 60000 65536"/>
                <a:gd name="T18" fmla="*/ 0 60000 65536"/>
                <a:gd name="T19" fmla="*/ 0 60000 65536"/>
                <a:gd name="T20" fmla="*/ 0 60000 65536"/>
                <a:gd name="T21" fmla="*/ 0 w 80"/>
                <a:gd name="T22" fmla="*/ 0 h 137"/>
                <a:gd name="T23" fmla="*/ 80 w 80"/>
                <a:gd name="T24" fmla="*/ 137 h 1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137">
                  <a:moveTo>
                    <a:pt x="80" y="121"/>
                  </a:moveTo>
                  <a:lnTo>
                    <a:pt x="80" y="122"/>
                  </a:lnTo>
                  <a:lnTo>
                    <a:pt x="37" y="0"/>
                  </a:lnTo>
                  <a:lnTo>
                    <a:pt x="0" y="14"/>
                  </a:lnTo>
                  <a:lnTo>
                    <a:pt x="44" y="136"/>
                  </a:lnTo>
                  <a:lnTo>
                    <a:pt x="44" y="137"/>
                  </a:lnTo>
                  <a:lnTo>
                    <a:pt x="80" y="1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1" name="Freeform 728"/>
            <p:cNvSpPr>
              <a:spLocks/>
            </p:cNvSpPr>
            <p:nvPr/>
          </p:nvSpPr>
          <p:spPr bwMode="auto">
            <a:xfrm>
              <a:off x="2998" y="3589"/>
              <a:ext cx="38" cy="53"/>
            </a:xfrm>
            <a:custGeom>
              <a:avLst/>
              <a:gdLst>
                <a:gd name="T0" fmla="*/ 9 w 77"/>
                <a:gd name="T1" fmla="*/ 11 h 106"/>
                <a:gd name="T2" fmla="*/ 9 w 77"/>
                <a:gd name="T3" fmla="*/ 11 h 106"/>
                <a:gd name="T4" fmla="*/ 4 w 77"/>
                <a:gd name="T5" fmla="*/ 0 h 106"/>
                <a:gd name="T6" fmla="*/ 0 w 77"/>
                <a:gd name="T7" fmla="*/ 2 h 106"/>
                <a:gd name="T8" fmla="*/ 5 w 77"/>
                <a:gd name="T9" fmla="*/ 13 h 106"/>
                <a:gd name="T10" fmla="*/ 5 w 77"/>
                <a:gd name="T11" fmla="*/ 14 h 106"/>
                <a:gd name="T12" fmla="*/ 5 w 77"/>
                <a:gd name="T13" fmla="*/ 13 h 106"/>
                <a:gd name="T14" fmla="*/ 5 w 77"/>
                <a:gd name="T15" fmla="*/ 14 h 106"/>
                <a:gd name="T16" fmla="*/ 5 w 77"/>
                <a:gd name="T17" fmla="*/ 14 h 106"/>
                <a:gd name="T18" fmla="*/ 9 w 77"/>
                <a:gd name="T19" fmla="*/ 11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106"/>
                <a:gd name="T32" fmla="*/ 77 w 77"/>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106">
                  <a:moveTo>
                    <a:pt x="74" y="83"/>
                  </a:moveTo>
                  <a:lnTo>
                    <a:pt x="77" y="87"/>
                  </a:lnTo>
                  <a:lnTo>
                    <a:pt x="36" y="0"/>
                  </a:lnTo>
                  <a:lnTo>
                    <a:pt x="0" y="16"/>
                  </a:lnTo>
                  <a:lnTo>
                    <a:pt x="40" y="103"/>
                  </a:lnTo>
                  <a:lnTo>
                    <a:pt x="42" y="106"/>
                  </a:lnTo>
                  <a:lnTo>
                    <a:pt x="40" y="103"/>
                  </a:lnTo>
                  <a:lnTo>
                    <a:pt x="41" y="105"/>
                  </a:lnTo>
                  <a:lnTo>
                    <a:pt x="42" y="106"/>
                  </a:lnTo>
                  <a:lnTo>
                    <a:pt x="74" y="8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2" name="Freeform 729"/>
            <p:cNvSpPr>
              <a:spLocks/>
            </p:cNvSpPr>
            <p:nvPr/>
          </p:nvSpPr>
          <p:spPr bwMode="auto">
            <a:xfrm>
              <a:off x="3019" y="3631"/>
              <a:ext cx="39" cy="44"/>
            </a:xfrm>
            <a:custGeom>
              <a:avLst/>
              <a:gdLst>
                <a:gd name="T0" fmla="*/ 10 w 77"/>
                <a:gd name="T1" fmla="*/ 7 h 89"/>
                <a:gd name="T2" fmla="*/ 10 w 77"/>
                <a:gd name="T3" fmla="*/ 7 h 89"/>
                <a:gd name="T4" fmla="*/ 4 w 77"/>
                <a:gd name="T5" fmla="*/ 0 h 89"/>
                <a:gd name="T6" fmla="*/ 0 w 77"/>
                <a:gd name="T7" fmla="*/ 2 h 89"/>
                <a:gd name="T8" fmla="*/ 6 w 77"/>
                <a:gd name="T9" fmla="*/ 10 h 89"/>
                <a:gd name="T10" fmla="*/ 7 w 77"/>
                <a:gd name="T11" fmla="*/ 11 h 89"/>
                <a:gd name="T12" fmla="*/ 6 w 77"/>
                <a:gd name="T13" fmla="*/ 10 h 89"/>
                <a:gd name="T14" fmla="*/ 6 w 77"/>
                <a:gd name="T15" fmla="*/ 11 h 89"/>
                <a:gd name="T16" fmla="*/ 7 w 77"/>
                <a:gd name="T17" fmla="*/ 11 h 89"/>
                <a:gd name="T18" fmla="*/ 10 w 77"/>
                <a:gd name="T19" fmla="*/ 7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89"/>
                <a:gd name="T32" fmla="*/ 77 w 77"/>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89">
                  <a:moveTo>
                    <a:pt x="74" y="59"/>
                  </a:moveTo>
                  <a:lnTo>
                    <a:pt x="77" y="62"/>
                  </a:lnTo>
                  <a:lnTo>
                    <a:pt x="32" y="0"/>
                  </a:lnTo>
                  <a:lnTo>
                    <a:pt x="0" y="23"/>
                  </a:lnTo>
                  <a:lnTo>
                    <a:pt x="45" y="85"/>
                  </a:lnTo>
                  <a:lnTo>
                    <a:pt x="49" y="89"/>
                  </a:lnTo>
                  <a:lnTo>
                    <a:pt x="45" y="85"/>
                  </a:lnTo>
                  <a:lnTo>
                    <a:pt x="46" y="88"/>
                  </a:lnTo>
                  <a:lnTo>
                    <a:pt x="49" y="89"/>
                  </a:lnTo>
                  <a:lnTo>
                    <a:pt x="74" y="5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3" name="Freeform 730"/>
            <p:cNvSpPr>
              <a:spLocks/>
            </p:cNvSpPr>
            <p:nvPr/>
          </p:nvSpPr>
          <p:spPr bwMode="auto">
            <a:xfrm>
              <a:off x="3043" y="3660"/>
              <a:ext cx="34" cy="34"/>
            </a:xfrm>
            <a:custGeom>
              <a:avLst/>
              <a:gdLst>
                <a:gd name="T0" fmla="*/ 8 w 66"/>
                <a:gd name="T1" fmla="*/ 4 h 68"/>
                <a:gd name="T2" fmla="*/ 9 w 66"/>
                <a:gd name="T3" fmla="*/ 5 h 68"/>
                <a:gd name="T4" fmla="*/ 4 w 66"/>
                <a:gd name="T5" fmla="*/ 0 h 68"/>
                <a:gd name="T6" fmla="*/ 0 w 66"/>
                <a:gd name="T7" fmla="*/ 4 h 68"/>
                <a:gd name="T8" fmla="*/ 6 w 66"/>
                <a:gd name="T9" fmla="*/ 8 h 68"/>
                <a:gd name="T10" fmla="*/ 6 w 66"/>
                <a:gd name="T11" fmla="*/ 9 h 68"/>
                <a:gd name="T12" fmla="*/ 6 w 66"/>
                <a:gd name="T13" fmla="*/ 8 h 68"/>
                <a:gd name="T14" fmla="*/ 6 w 66"/>
                <a:gd name="T15" fmla="*/ 9 h 68"/>
                <a:gd name="T16" fmla="*/ 6 w 66"/>
                <a:gd name="T17" fmla="*/ 9 h 68"/>
                <a:gd name="T18" fmla="*/ 8 w 66"/>
                <a:gd name="T19" fmla="*/ 4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8"/>
                <a:gd name="T32" fmla="*/ 66 w 66"/>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8">
                  <a:moveTo>
                    <a:pt x="62" y="31"/>
                  </a:moveTo>
                  <a:lnTo>
                    <a:pt x="66" y="34"/>
                  </a:lnTo>
                  <a:lnTo>
                    <a:pt x="25" y="0"/>
                  </a:lnTo>
                  <a:lnTo>
                    <a:pt x="0" y="30"/>
                  </a:lnTo>
                  <a:lnTo>
                    <a:pt x="41" y="64"/>
                  </a:lnTo>
                  <a:lnTo>
                    <a:pt x="46" y="68"/>
                  </a:lnTo>
                  <a:lnTo>
                    <a:pt x="41" y="64"/>
                  </a:lnTo>
                  <a:lnTo>
                    <a:pt x="43" y="67"/>
                  </a:lnTo>
                  <a:lnTo>
                    <a:pt x="46" y="68"/>
                  </a:lnTo>
                  <a:lnTo>
                    <a:pt x="62" y="3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4" name="Freeform 731"/>
            <p:cNvSpPr>
              <a:spLocks/>
            </p:cNvSpPr>
            <p:nvPr/>
          </p:nvSpPr>
          <p:spPr bwMode="auto">
            <a:xfrm>
              <a:off x="3066" y="3675"/>
              <a:ext cx="30" cy="28"/>
            </a:xfrm>
            <a:custGeom>
              <a:avLst/>
              <a:gdLst>
                <a:gd name="T0" fmla="*/ 7 w 58"/>
                <a:gd name="T1" fmla="*/ 2 h 55"/>
                <a:gd name="T2" fmla="*/ 8 w 58"/>
                <a:gd name="T3" fmla="*/ 3 h 55"/>
                <a:gd name="T4" fmla="*/ 2 w 58"/>
                <a:gd name="T5" fmla="*/ 0 h 55"/>
                <a:gd name="T6" fmla="*/ 0 w 58"/>
                <a:gd name="T7" fmla="*/ 5 h 55"/>
                <a:gd name="T8" fmla="*/ 6 w 58"/>
                <a:gd name="T9" fmla="*/ 7 h 55"/>
                <a:gd name="T10" fmla="*/ 7 w 58"/>
                <a:gd name="T11" fmla="*/ 7 h 55"/>
                <a:gd name="T12" fmla="*/ 6 w 58"/>
                <a:gd name="T13" fmla="*/ 7 h 55"/>
                <a:gd name="T14" fmla="*/ 6 w 58"/>
                <a:gd name="T15" fmla="*/ 7 h 55"/>
                <a:gd name="T16" fmla="*/ 7 w 58"/>
                <a:gd name="T17" fmla="*/ 7 h 55"/>
                <a:gd name="T18" fmla="*/ 7 w 58"/>
                <a:gd name="T19" fmla="*/ 2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5"/>
                <a:gd name="T32" fmla="*/ 58 w 58"/>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5">
                  <a:moveTo>
                    <a:pt x="50" y="16"/>
                  </a:moveTo>
                  <a:lnTo>
                    <a:pt x="58" y="17"/>
                  </a:lnTo>
                  <a:lnTo>
                    <a:pt x="16" y="0"/>
                  </a:lnTo>
                  <a:lnTo>
                    <a:pt x="0" y="37"/>
                  </a:lnTo>
                  <a:lnTo>
                    <a:pt x="42" y="54"/>
                  </a:lnTo>
                  <a:lnTo>
                    <a:pt x="50" y="55"/>
                  </a:lnTo>
                  <a:lnTo>
                    <a:pt x="42" y="54"/>
                  </a:lnTo>
                  <a:lnTo>
                    <a:pt x="47" y="55"/>
                  </a:lnTo>
                  <a:lnTo>
                    <a:pt x="50" y="55"/>
                  </a:lnTo>
                  <a:lnTo>
                    <a:pt x="50" y="1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5" name="Freeform 732"/>
            <p:cNvSpPr>
              <a:spLocks/>
            </p:cNvSpPr>
            <p:nvPr/>
          </p:nvSpPr>
          <p:spPr bwMode="auto">
            <a:xfrm>
              <a:off x="3092" y="3684"/>
              <a:ext cx="22" cy="19"/>
            </a:xfrm>
            <a:custGeom>
              <a:avLst/>
              <a:gdLst>
                <a:gd name="T0" fmla="*/ 5 w 44"/>
                <a:gd name="T1" fmla="*/ 0 h 39"/>
                <a:gd name="T2" fmla="*/ 6 w 44"/>
                <a:gd name="T3" fmla="*/ 0 h 39"/>
                <a:gd name="T4" fmla="*/ 0 w 44"/>
                <a:gd name="T5" fmla="*/ 0 h 39"/>
                <a:gd name="T6" fmla="*/ 0 w 44"/>
                <a:gd name="T7" fmla="*/ 4 h 39"/>
                <a:gd name="T8" fmla="*/ 6 w 44"/>
                <a:gd name="T9" fmla="*/ 4 h 39"/>
                <a:gd name="T10" fmla="*/ 6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7" y="0"/>
                  </a:moveTo>
                  <a:lnTo>
                    <a:pt x="41" y="0"/>
                  </a:lnTo>
                  <a:lnTo>
                    <a:pt x="0" y="0"/>
                  </a:lnTo>
                  <a:lnTo>
                    <a:pt x="0" y="39"/>
                  </a:lnTo>
                  <a:lnTo>
                    <a:pt x="41" y="39"/>
                  </a:lnTo>
                  <a:lnTo>
                    <a:pt x="44" y="39"/>
                  </a:lnTo>
                  <a:lnTo>
                    <a:pt x="3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6" name="Freeform 733"/>
            <p:cNvSpPr>
              <a:spLocks/>
            </p:cNvSpPr>
            <p:nvPr/>
          </p:nvSpPr>
          <p:spPr bwMode="auto">
            <a:xfrm>
              <a:off x="3110" y="3680"/>
              <a:ext cx="28" cy="23"/>
            </a:xfrm>
            <a:custGeom>
              <a:avLst/>
              <a:gdLst>
                <a:gd name="T0" fmla="*/ 5 w 57"/>
                <a:gd name="T1" fmla="*/ 0 h 46"/>
                <a:gd name="T2" fmla="*/ 5 w 57"/>
                <a:gd name="T3" fmla="*/ 0 h 46"/>
                <a:gd name="T4" fmla="*/ 0 w 57"/>
                <a:gd name="T5" fmla="*/ 1 h 46"/>
                <a:gd name="T6" fmla="*/ 0 w 57"/>
                <a:gd name="T7" fmla="*/ 6 h 46"/>
                <a:gd name="T8" fmla="*/ 6 w 57"/>
                <a:gd name="T9" fmla="*/ 5 h 46"/>
                <a:gd name="T10" fmla="*/ 7 w 57"/>
                <a:gd name="T11" fmla="*/ 5 h 46"/>
                <a:gd name="T12" fmla="*/ 6 w 57"/>
                <a:gd name="T13" fmla="*/ 5 h 46"/>
                <a:gd name="T14" fmla="*/ 6 w 57"/>
                <a:gd name="T15" fmla="*/ 5 h 46"/>
                <a:gd name="T16" fmla="*/ 7 w 57"/>
                <a:gd name="T17" fmla="*/ 5 h 46"/>
                <a:gd name="T18" fmla="*/ 5 w 57"/>
                <a:gd name="T19" fmla="*/ 0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46"/>
                <a:gd name="T32" fmla="*/ 57 w 57"/>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46">
                  <a:moveTo>
                    <a:pt x="43" y="0"/>
                  </a:moveTo>
                  <a:lnTo>
                    <a:pt x="46" y="0"/>
                  </a:lnTo>
                  <a:lnTo>
                    <a:pt x="0" y="7"/>
                  </a:lnTo>
                  <a:lnTo>
                    <a:pt x="7" y="46"/>
                  </a:lnTo>
                  <a:lnTo>
                    <a:pt x="53" y="39"/>
                  </a:lnTo>
                  <a:lnTo>
                    <a:pt x="57" y="39"/>
                  </a:lnTo>
                  <a:lnTo>
                    <a:pt x="53" y="39"/>
                  </a:lnTo>
                  <a:lnTo>
                    <a:pt x="54" y="39"/>
                  </a:lnTo>
                  <a:lnTo>
                    <a:pt x="57"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7" name="Freeform 734"/>
            <p:cNvSpPr>
              <a:spLocks/>
            </p:cNvSpPr>
            <p:nvPr/>
          </p:nvSpPr>
          <p:spPr bwMode="auto">
            <a:xfrm>
              <a:off x="3131" y="3673"/>
              <a:ext cx="28" cy="27"/>
            </a:xfrm>
            <a:custGeom>
              <a:avLst/>
              <a:gdLst>
                <a:gd name="T0" fmla="*/ 6 w 54"/>
                <a:gd name="T1" fmla="*/ 0 h 53"/>
                <a:gd name="T2" fmla="*/ 6 w 54"/>
                <a:gd name="T3" fmla="*/ 0 h 53"/>
                <a:gd name="T4" fmla="*/ 0 w 54"/>
                <a:gd name="T5" fmla="*/ 2 h 53"/>
                <a:gd name="T6" fmla="*/ 2 w 54"/>
                <a:gd name="T7" fmla="*/ 7 h 53"/>
                <a:gd name="T8" fmla="*/ 8 w 54"/>
                <a:gd name="T9" fmla="*/ 5 h 53"/>
                <a:gd name="T10" fmla="*/ 7 w 54"/>
                <a:gd name="T11" fmla="*/ 5 h 53"/>
                <a:gd name="T12" fmla="*/ 6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1" y="0"/>
                  </a:moveTo>
                  <a:lnTo>
                    <a:pt x="40" y="0"/>
                  </a:lnTo>
                  <a:lnTo>
                    <a:pt x="0" y="14"/>
                  </a:lnTo>
                  <a:lnTo>
                    <a:pt x="14" y="53"/>
                  </a:lnTo>
                  <a:lnTo>
                    <a:pt x="54" y="39"/>
                  </a:lnTo>
                  <a:lnTo>
                    <a:pt x="5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8" name="Freeform 735"/>
            <p:cNvSpPr>
              <a:spLocks/>
            </p:cNvSpPr>
            <p:nvPr/>
          </p:nvSpPr>
          <p:spPr bwMode="auto">
            <a:xfrm>
              <a:off x="3152" y="3666"/>
              <a:ext cx="27" cy="27"/>
            </a:xfrm>
            <a:custGeom>
              <a:avLst/>
              <a:gdLst>
                <a:gd name="T0" fmla="*/ 6 w 54"/>
                <a:gd name="T1" fmla="*/ 1 h 52"/>
                <a:gd name="T2" fmla="*/ 6 w 54"/>
                <a:gd name="T3" fmla="*/ 0 h 52"/>
                <a:gd name="T4" fmla="*/ 0 w 54"/>
                <a:gd name="T5" fmla="*/ 2 h 52"/>
                <a:gd name="T6" fmla="*/ 2 w 54"/>
                <a:gd name="T7" fmla="*/ 7 h 52"/>
                <a:gd name="T8" fmla="*/ 7 w 54"/>
                <a:gd name="T9" fmla="*/ 5 h 52"/>
                <a:gd name="T10" fmla="*/ 7 w 54"/>
                <a:gd name="T11" fmla="*/ 5 h 52"/>
                <a:gd name="T12" fmla="*/ 6 w 54"/>
                <a:gd name="T13" fmla="*/ 1 h 52"/>
                <a:gd name="T14" fmla="*/ 0 60000 65536"/>
                <a:gd name="T15" fmla="*/ 0 60000 65536"/>
                <a:gd name="T16" fmla="*/ 0 60000 65536"/>
                <a:gd name="T17" fmla="*/ 0 60000 65536"/>
                <a:gd name="T18" fmla="*/ 0 60000 65536"/>
                <a:gd name="T19" fmla="*/ 0 60000 65536"/>
                <a:gd name="T20" fmla="*/ 0 60000 65536"/>
                <a:gd name="T21" fmla="*/ 0 w 54"/>
                <a:gd name="T22" fmla="*/ 0 h 52"/>
                <a:gd name="T23" fmla="*/ 54 w 54"/>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2">
                  <a:moveTo>
                    <a:pt x="41" y="1"/>
                  </a:moveTo>
                  <a:lnTo>
                    <a:pt x="42" y="0"/>
                  </a:lnTo>
                  <a:lnTo>
                    <a:pt x="0" y="13"/>
                  </a:lnTo>
                  <a:lnTo>
                    <a:pt x="12" y="52"/>
                  </a:lnTo>
                  <a:lnTo>
                    <a:pt x="53" y="39"/>
                  </a:lnTo>
                  <a:lnTo>
                    <a:pt x="54" y="37"/>
                  </a:lnTo>
                  <a:lnTo>
                    <a:pt x="4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89" name="Freeform 736"/>
            <p:cNvSpPr>
              <a:spLocks/>
            </p:cNvSpPr>
            <p:nvPr/>
          </p:nvSpPr>
          <p:spPr bwMode="auto">
            <a:xfrm>
              <a:off x="3172" y="3658"/>
              <a:ext cx="30" cy="27"/>
            </a:xfrm>
            <a:custGeom>
              <a:avLst/>
              <a:gdLst>
                <a:gd name="T0" fmla="*/ 6 w 60"/>
                <a:gd name="T1" fmla="*/ 0 h 55"/>
                <a:gd name="T2" fmla="*/ 6 w 60"/>
                <a:gd name="T3" fmla="*/ 0 h 55"/>
                <a:gd name="T4" fmla="*/ 0 w 60"/>
                <a:gd name="T5" fmla="*/ 2 h 55"/>
                <a:gd name="T6" fmla="*/ 2 w 60"/>
                <a:gd name="T7" fmla="*/ 6 h 55"/>
                <a:gd name="T8" fmla="*/ 8 w 60"/>
                <a:gd name="T9" fmla="*/ 4 h 55"/>
                <a:gd name="T10" fmla="*/ 8 w 60"/>
                <a:gd name="T11" fmla="*/ 4 h 55"/>
                <a:gd name="T12" fmla="*/ 6 w 60"/>
                <a:gd name="T13" fmla="*/ 0 h 55"/>
                <a:gd name="T14" fmla="*/ 0 60000 65536"/>
                <a:gd name="T15" fmla="*/ 0 60000 65536"/>
                <a:gd name="T16" fmla="*/ 0 60000 65536"/>
                <a:gd name="T17" fmla="*/ 0 60000 65536"/>
                <a:gd name="T18" fmla="*/ 0 60000 65536"/>
                <a:gd name="T19" fmla="*/ 0 60000 65536"/>
                <a:gd name="T20" fmla="*/ 0 60000 65536"/>
                <a:gd name="T21" fmla="*/ 0 w 60"/>
                <a:gd name="T22" fmla="*/ 0 h 55"/>
                <a:gd name="T23" fmla="*/ 60 w 6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5">
                  <a:moveTo>
                    <a:pt x="46" y="0"/>
                  </a:moveTo>
                  <a:lnTo>
                    <a:pt x="46" y="0"/>
                  </a:lnTo>
                  <a:lnTo>
                    <a:pt x="0" y="19"/>
                  </a:lnTo>
                  <a:lnTo>
                    <a:pt x="13" y="55"/>
                  </a:lnTo>
                  <a:lnTo>
                    <a:pt x="60" y="37"/>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0" name="Freeform 737"/>
            <p:cNvSpPr>
              <a:spLocks/>
            </p:cNvSpPr>
            <p:nvPr/>
          </p:nvSpPr>
          <p:spPr bwMode="auto">
            <a:xfrm>
              <a:off x="3195" y="3650"/>
              <a:ext cx="28" cy="26"/>
            </a:xfrm>
            <a:custGeom>
              <a:avLst/>
              <a:gdLst>
                <a:gd name="T0" fmla="*/ 6 w 55"/>
                <a:gd name="T1" fmla="*/ 0 h 53"/>
                <a:gd name="T2" fmla="*/ 6 w 55"/>
                <a:gd name="T3" fmla="*/ 0 h 53"/>
                <a:gd name="T4" fmla="*/ 0 w 55"/>
                <a:gd name="T5" fmla="*/ 2 h 53"/>
                <a:gd name="T6" fmla="*/ 2 w 55"/>
                <a:gd name="T7" fmla="*/ 6 h 53"/>
                <a:gd name="T8" fmla="*/ 7 w 55"/>
                <a:gd name="T9" fmla="*/ 4 h 53"/>
                <a:gd name="T10" fmla="*/ 7 w 55"/>
                <a:gd name="T11" fmla="*/ 4 h 53"/>
                <a:gd name="T12" fmla="*/ 6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2" y="0"/>
                  </a:moveTo>
                  <a:lnTo>
                    <a:pt x="41" y="1"/>
                  </a:lnTo>
                  <a:lnTo>
                    <a:pt x="0" y="16"/>
                  </a:lnTo>
                  <a:lnTo>
                    <a:pt x="14" y="53"/>
                  </a:lnTo>
                  <a:lnTo>
                    <a:pt x="55" y="38"/>
                  </a:lnTo>
                  <a:lnTo>
                    <a:pt x="54"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1" name="Freeform 738"/>
            <p:cNvSpPr>
              <a:spLocks/>
            </p:cNvSpPr>
            <p:nvPr/>
          </p:nvSpPr>
          <p:spPr bwMode="auto">
            <a:xfrm>
              <a:off x="3217" y="3644"/>
              <a:ext cx="27" cy="25"/>
            </a:xfrm>
            <a:custGeom>
              <a:avLst/>
              <a:gdLst>
                <a:gd name="T0" fmla="*/ 5 w 55"/>
                <a:gd name="T1" fmla="*/ 0 h 50"/>
                <a:gd name="T2" fmla="*/ 5 w 55"/>
                <a:gd name="T3" fmla="*/ 0 h 50"/>
                <a:gd name="T4" fmla="*/ 0 w 55"/>
                <a:gd name="T5" fmla="*/ 2 h 50"/>
                <a:gd name="T6" fmla="*/ 1 w 55"/>
                <a:gd name="T7" fmla="*/ 7 h 50"/>
                <a:gd name="T8" fmla="*/ 6 w 55"/>
                <a:gd name="T9" fmla="*/ 5 h 50"/>
                <a:gd name="T10" fmla="*/ 6 w 55"/>
                <a:gd name="T11" fmla="*/ 5 h 50"/>
                <a:gd name="T12" fmla="*/ 5 w 55"/>
                <a:gd name="T13" fmla="*/ 0 h 50"/>
                <a:gd name="T14" fmla="*/ 0 60000 65536"/>
                <a:gd name="T15" fmla="*/ 0 60000 65536"/>
                <a:gd name="T16" fmla="*/ 0 60000 65536"/>
                <a:gd name="T17" fmla="*/ 0 60000 65536"/>
                <a:gd name="T18" fmla="*/ 0 60000 65536"/>
                <a:gd name="T19" fmla="*/ 0 60000 65536"/>
                <a:gd name="T20" fmla="*/ 0 60000 65536"/>
                <a:gd name="T21" fmla="*/ 0 w 55"/>
                <a:gd name="T22" fmla="*/ 0 h 50"/>
                <a:gd name="T23" fmla="*/ 55 w 55"/>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0">
                  <a:moveTo>
                    <a:pt x="44" y="0"/>
                  </a:moveTo>
                  <a:lnTo>
                    <a:pt x="43" y="0"/>
                  </a:lnTo>
                  <a:lnTo>
                    <a:pt x="0" y="11"/>
                  </a:lnTo>
                  <a:lnTo>
                    <a:pt x="12" y="50"/>
                  </a:lnTo>
                  <a:lnTo>
                    <a:pt x="55" y="39"/>
                  </a:lnTo>
                  <a:lnTo>
                    <a:pt x="53"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2" name="Freeform 739"/>
            <p:cNvSpPr>
              <a:spLocks/>
            </p:cNvSpPr>
            <p:nvPr/>
          </p:nvSpPr>
          <p:spPr bwMode="auto">
            <a:xfrm>
              <a:off x="3239" y="3639"/>
              <a:ext cx="24" cy="24"/>
            </a:xfrm>
            <a:custGeom>
              <a:avLst/>
              <a:gdLst>
                <a:gd name="T0" fmla="*/ 5 w 49"/>
                <a:gd name="T1" fmla="*/ 0 h 50"/>
                <a:gd name="T2" fmla="*/ 4 w 49"/>
                <a:gd name="T3" fmla="*/ 0 h 50"/>
                <a:gd name="T4" fmla="*/ 0 w 49"/>
                <a:gd name="T5" fmla="*/ 1 h 50"/>
                <a:gd name="T6" fmla="*/ 1 w 49"/>
                <a:gd name="T7" fmla="*/ 6 h 50"/>
                <a:gd name="T8" fmla="*/ 6 w 49"/>
                <a:gd name="T9" fmla="*/ 4 h 50"/>
                <a:gd name="T10" fmla="*/ 5 w 49"/>
                <a:gd name="T11" fmla="*/ 4 h 50"/>
                <a:gd name="T12" fmla="*/ 5 w 49"/>
                <a:gd name="T13" fmla="*/ 0 h 50"/>
                <a:gd name="T14" fmla="*/ 0 60000 65536"/>
                <a:gd name="T15" fmla="*/ 0 60000 65536"/>
                <a:gd name="T16" fmla="*/ 0 60000 65536"/>
                <a:gd name="T17" fmla="*/ 0 60000 65536"/>
                <a:gd name="T18" fmla="*/ 0 60000 65536"/>
                <a:gd name="T19" fmla="*/ 0 60000 65536"/>
                <a:gd name="T20" fmla="*/ 0 60000 65536"/>
                <a:gd name="T21" fmla="*/ 0 w 49"/>
                <a:gd name="T22" fmla="*/ 0 h 50"/>
                <a:gd name="T23" fmla="*/ 49 w 49"/>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50">
                  <a:moveTo>
                    <a:pt x="41" y="0"/>
                  </a:moveTo>
                  <a:lnTo>
                    <a:pt x="39" y="0"/>
                  </a:lnTo>
                  <a:lnTo>
                    <a:pt x="0" y="11"/>
                  </a:lnTo>
                  <a:lnTo>
                    <a:pt x="9" y="50"/>
                  </a:lnTo>
                  <a:lnTo>
                    <a:pt x="49" y="39"/>
                  </a:lnTo>
                  <a:lnTo>
                    <a:pt x="47"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3" name="Freeform 740"/>
            <p:cNvSpPr>
              <a:spLocks/>
            </p:cNvSpPr>
            <p:nvPr/>
          </p:nvSpPr>
          <p:spPr bwMode="auto">
            <a:xfrm>
              <a:off x="3259" y="3634"/>
              <a:ext cx="28" cy="24"/>
            </a:xfrm>
            <a:custGeom>
              <a:avLst/>
              <a:gdLst>
                <a:gd name="T0" fmla="*/ 6 w 56"/>
                <a:gd name="T1" fmla="*/ 1 h 48"/>
                <a:gd name="T2" fmla="*/ 6 w 56"/>
                <a:gd name="T3" fmla="*/ 0 h 48"/>
                <a:gd name="T4" fmla="*/ 0 w 56"/>
                <a:gd name="T5" fmla="*/ 2 h 48"/>
                <a:gd name="T6" fmla="*/ 1 w 56"/>
                <a:gd name="T7" fmla="*/ 6 h 48"/>
                <a:gd name="T8" fmla="*/ 7 w 56"/>
                <a:gd name="T9" fmla="*/ 5 h 48"/>
                <a:gd name="T10" fmla="*/ 7 w 56"/>
                <a:gd name="T11" fmla="*/ 5 h 48"/>
                <a:gd name="T12" fmla="*/ 6 w 56"/>
                <a:gd name="T13" fmla="*/ 1 h 48"/>
                <a:gd name="T14" fmla="*/ 0 60000 65536"/>
                <a:gd name="T15" fmla="*/ 0 60000 65536"/>
                <a:gd name="T16" fmla="*/ 0 60000 65536"/>
                <a:gd name="T17" fmla="*/ 0 60000 65536"/>
                <a:gd name="T18" fmla="*/ 0 60000 65536"/>
                <a:gd name="T19" fmla="*/ 0 60000 65536"/>
                <a:gd name="T20" fmla="*/ 0 60000 65536"/>
                <a:gd name="T21" fmla="*/ 0 w 56"/>
                <a:gd name="T22" fmla="*/ 0 h 48"/>
                <a:gd name="T23" fmla="*/ 56 w 56"/>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48">
                  <a:moveTo>
                    <a:pt x="42" y="1"/>
                  </a:moveTo>
                  <a:lnTo>
                    <a:pt x="46" y="0"/>
                  </a:lnTo>
                  <a:lnTo>
                    <a:pt x="0" y="9"/>
                  </a:lnTo>
                  <a:lnTo>
                    <a:pt x="6" y="48"/>
                  </a:lnTo>
                  <a:lnTo>
                    <a:pt x="53" y="39"/>
                  </a:lnTo>
                  <a:lnTo>
                    <a:pt x="56" y="38"/>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4" name="Freeform 741"/>
            <p:cNvSpPr>
              <a:spLocks/>
            </p:cNvSpPr>
            <p:nvPr/>
          </p:nvSpPr>
          <p:spPr bwMode="auto">
            <a:xfrm>
              <a:off x="3280" y="3627"/>
              <a:ext cx="28" cy="26"/>
            </a:xfrm>
            <a:custGeom>
              <a:avLst/>
              <a:gdLst>
                <a:gd name="T0" fmla="*/ 5 w 57"/>
                <a:gd name="T1" fmla="*/ 0 h 52"/>
                <a:gd name="T2" fmla="*/ 5 w 57"/>
                <a:gd name="T3" fmla="*/ 0 h 52"/>
                <a:gd name="T4" fmla="*/ 0 w 57"/>
                <a:gd name="T5" fmla="*/ 2 h 52"/>
                <a:gd name="T6" fmla="*/ 1 w 57"/>
                <a:gd name="T7" fmla="*/ 7 h 52"/>
                <a:gd name="T8" fmla="*/ 6 w 57"/>
                <a:gd name="T9" fmla="*/ 5 h 52"/>
                <a:gd name="T10" fmla="*/ 7 w 57"/>
                <a:gd name="T11" fmla="*/ 5 h 52"/>
                <a:gd name="T12" fmla="*/ 5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0" y="0"/>
                  </a:moveTo>
                  <a:lnTo>
                    <a:pt x="42" y="0"/>
                  </a:lnTo>
                  <a:lnTo>
                    <a:pt x="0" y="15"/>
                  </a:lnTo>
                  <a:lnTo>
                    <a:pt x="14" y="52"/>
                  </a:lnTo>
                  <a:lnTo>
                    <a:pt x="55" y="37"/>
                  </a:lnTo>
                  <a:lnTo>
                    <a:pt x="57" y="37"/>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5" name="Freeform 742"/>
            <p:cNvSpPr>
              <a:spLocks/>
            </p:cNvSpPr>
            <p:nvPr/>
          </p:nvSpPr>
          <p:spPr bwMode="auto">
            <a:xfrm>
              <a:off x="3300" y="3617"/>
              <a:ext cx="32" cy="29"/>
            </a:xfrm>
            <a:custGeom>
              <a:avLst/>
              <a:gdLst>
                <a:gd name="T0" fmla="*/ 5 w 64"/>
                <a:gd name="T1" fmla="*/ 1 h 56"/>
                <a:gd name="T2" fmla="*/ 5 w 64"/>
                <a:gd name="T3" fmla="*/ 0 h 56"/>
                <a:gd name="T4" fmla="*/ 0 w 64"/>
                <a:gd name="T5" fmla="*/ 3 h 56"/>
                <a:gd name="T6" fmla="*/ 2 w 64"/>
                <a:gd name="T7" fmla="*/ 8 h 56"/>
                <a:gd name="T8" fmla="*/ 7 w 64"/>
                <a:gd name="T9" fmla="*/ 5 h 56"/>
                <a:gd name="T10" fmla="*/ 8 w 64"/>
                <a:gd name="T11" fmla="*/ 5 h 56"/>
                <a:gd name="T12" fmla="*/ 7 w 64"/>
                <a:gd name="T13" fmla="*/ 5 h 56"/>
                <a:gd name="T14" fmla="*/ 8 w 64"/>
                <a:gd name="T15" fmla="*/ 5 h 56"/>
                <a:gd name="T16" fmla="*/ 8 w 64"/>
                <a:gd name="T17" fmla="*/ 5 h 56"/>
                <a:gd name="T18" fmla="*/ 5 w 64"/>
                <a:gd name="T19" fmla="*/ 1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6"/>
                <a:gd name="T32" fmla="*/ 64 w 64"/>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6">
                  <a:moveTo>
                    <a:pt x="39" y="3"/>
                  </a:moveTo>
                  <a:lnTo>
                    <a:pt x="43" y="0"/>
                  </a:lnTo>
                  <a:lnTo>
                    <a:pt x="0" y="19"/>
                  </a:lnTo>
                  <a:lnTo>
                    <a:pt x="17" y="56"/>
                  </a:lnTo>
                  <a:lnTo>
                    <a:pt x="59" y="36"/>
                  </a:lnTo>
                  <a:lnTo>
                    <a:pt x="64" y="33"/>
                  </a:lnTo>
                  <a:lnTo>
                    <a:pt x="59" y="36"/>
                  </a:lnTo>
                  <a:lnTo>
                    <a:pt x="62" y="35"/>
                  </a:lnTo>
                  <a:lnTo>
                    <a:pt x="64" y="33"/>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6" name="Freeform 743"/>
            <p:cNvSpPr>
              <a:spLocks/>
            </p:cNvSpPr>
            <p:nvPr/>
          </p:nvSpPr>
          <p:spPr bwMode="auto">
            <a:xfrm>
              <a:off x="3319" y="3601"/>
              <a:ext cx="35" cy="33"/>
            </a:xfrm>
            <a:custGeom>
              <a:avLst/>
              <a:gdLst>
                <a:gd name="T0" fmla="*/ 5 w 70"/>
                <a:gd name="T1" fmla="*/ 1 h 66"/>
                <a:gd name="T2" fmla="*/ 5 w 70"/>
                <a:gd name="T3" fmla="*/ 0 h 66"/>
                <a:gd name="T4" fmla="*/ 0 w 70"/>
                <a:gd name="T5" fmla="*/ 5 h 66"/>
                <a:gd name="T6" fmla="*/ 3 w 70"/>
                <a:gd name="T7" fmla="*/ 9 h 66"/>
                <a:gd name="T8" fmla="*/ 9 w 70"/>
                <a:gd name="T9" fmla="*/ 4 h 66"/>
                <a:gd name="T10" fmla="*/ 9 w 70"/>
                <a:gd name="T11" fmla="*/ 4 h 66"/>
                <a:gd name="T12" fmla="*/ 5 w 70"/>
                <a:gd name="T13" fmla="*/ 1 h 66"/>
                <a:gd name="T14" fmla="*/ 0 60000 65536"/>
                <a:gd name="T15" fmla="*/ 0 60000 65536"/>
                <a:gd name="T16" fmla="*/ 0 60000 65536"/>
                <a:gd name="T17" fmla="*/ 0 60000 65536"/>
                <a:gd name="T18" fmla="*/ 0 60000 65536"/>
                <a:gd name="T19" fmla="*/ 0 60000 65536"/>
                <a:gd name="T20" fmla="*/ 0 60000 65536"/>
                <a:gd name="T21" fmla="*/ 0 w 70"/>
                <a:gd name="T22" fmla="*/ 0 h 66"/>
                <a:gd name="T23" fmla="*/ 70 w 70"/>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66">
                  <a:moveTo>
                    <a:pt x="40" y="2"/>
                  </a:moveTo>
                  <a:lnTo>
                    <a:pt x="42" y="0"/>
                  </a:lnTo>
                  <a:lnTo>
                    <a:pt x="0" y="36"/>
                  </a:lnTo>
                  <a:lnTo>
                    <a:pt x="25" y="66"/>
                  </a:lnTo>
                  <a:lnTo>
                    <a:pt x="67" y="30"/>
                  </a:lnTo>
                  <a:lnTo>
                    <a:pt x="70" y="29"/>
                  </a:lnTo>
                  <a:lnTo>
                    <a:pt x="40"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7" name="Freeform 744"/>
            <p:cNvSpPr>
              <a:spLocks/>
            </p:cNvSpPr>
            <p:nvPr/>
          </p:nvSpPr>
          <p:spPr bwMode="auto">
            <a:xfrm>
              <a:off x="3339" y="3579"/>
              <a:ext cx="36" cy="37"/>
            </a:xfrm>
            <a:custGeom>
              <a:avLst/>
              <a:gdLst>
                <a:gd name="T0" fmla="*/ 6 w 71"/>
                <a:gd name="T1" fmla="*/ 1 h 73"/>
                <a:gd name="T2" fmla="*/ 6 w 71"/>
                <a:gd name="T3" fmla="*/ 0 h 73"/>
                <a:gd name="T4" fmla="*/ 0 w 71"/>
                <a:gd name="T5" fmla="*/ 6 h 73"/>
                <a:gd name="T6" fmla="*/ 4 w 71"/>
                <a:gd name="T7" fmla="*/ 10 h 73"/>
                <a:gd name="T8" fmla="*/ 9 w 71"/>
                <a:gd name="T9" fmla="*/ 4 h 73"/>
                <a:gd name="T10" fmla="*/ 9 w 71"/>
                <a:gd name="T11" fmla="*/ 4 h 73"/>
                <a:gd name="T12" fmla="*/ 6 w 71"/>
                <a:gd name="T13" fmla="*/ 1 h 73"/>
                <a:gd name="T14" fmla="*/ 0 60000 65536"/>
                <a:gd name="T15" fmla="*/ 0 60000 65536"/>
                <a:gd name="T16" fmla="*/ 0 60000 65536"/>
                <a:gd name="T17" fmla="*/ 0 60000 65536"/>
                <a:gd name="T18" fmla="*/ 0 60000 65536"/>
                <a:gd name="T19" fmla="*/ 0 60000 65536"/>
                <a:gd name="T20" fmla="*/ 0 60000 65536"/>
                <a:gd name="T21" fmla="*/ 0 w 71"/>
                <a:gd name="T22" fmla="*/ 0 h 73"/>
                <a:gd name="T23" fmla="*/ 71 w 71"/>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3">
                  <a:moveTo>
                    <a:pt x="41" y="1"/>
                  </a:moveTo>
                  <a:lnTo>
                    <a:pt x="41" y="0"/>
                  </a:lnTo>
                  <a:lnTo>
                    <a:pt x="0" y="46"/>
                  </a:lnTo>
                  <a:lnTo>
                    <a:pt x="30" y="73"/>
                  </a:lnTo>
                  <a:lnTo>
                    <a:pt x="71" y="27"/>
                  </a:lnTo>
                  <a:lnTo>
                    <a:pt x="71" y="26"/>
                  </a:lnTo>
                  <a:lnTo>
                    <a:pt x="4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8" name="Freeform 745"/>
            <p:cNvSpPr>
              <a:spLocks/>
            </p:cNvSpPr>
            <p:nvPr/>
          </p:nvSpPr>
          <p:spPr bwMode="auto">
            <a:xfrm>
              <a:off x="3360" y="3553"/>
              <a:ext cx="38" cy="39"/>
            </a:xfrm>
            <a:custGeom>
              <a:avLst/>
              <a:gdLst>
                <a:gd name="T0" fmla="*/ 6 w 75"/>
                <a:gd name="T1" fmla="*/ 1 h 78"/>
                <a:gd name="T2" fmla="*/ 6 w 75"/>
                <a:gd name="T3" fmla="*/ 0 h 78"/>
                <a:gd name="T4" fmla="*/ 0 w 75"/>
                <a:gd name="T5" fmla="*/ 7 h 78"/>
                <a:gd name="T6" fmla="*/ 4 w 75"/>
                <a:gd name="T7" fmla="*/ 10 h 78"/>
                <a:gd name="T8" fmla="*/ 10 w 75"/>
                <a:gd name="T9" fmla="*/ 3 h 78"/>
                <a:gd name="T10" fmla="*/ 10 w 75"/>
                <a:gd name="T11" fmla="*/ 3 h 78"/>
                <a:gd name="T12" fmla="*/ 6 w 75"/>
                <a:gd name="T13" fmla="*/ 1 h 78"/>
                <a:gd name="T14" fmla="*/ 0 60000 65536"/>
                <a:gd name="T15" fmla="*/ 0 60000 65536"/>
                <a:gd name="T16" fmla="*/ 0 60000 65536"/>
                <a:gd name="T17" fmla="*/ 0 60000 65536"/>
                <a:gd name="T18" fmla="*/ 0 60000 65536"/>
                <a:gd name="T19" fmla="*/ 0 60000 65536"/>
                <a:gd name="T20" fmla="*/ 0 60000 65536"/>
                <a:gd name="T21" fmla="*/ 0 w 75"/>
                <a:gd name="T22" fmla="*/ 0 h 78"/>
                <a:gd name="T23" fmla="*/ 75 w 75"/>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8">
                  <a:moveTo>
                    <a:pt x="43" y="1"/>
                  </a:moveTo>
                  <a:lnTo>
                    <a:pt x="44" y="0"/>
                  </a:lnTo>
                  <a:lnTo>
                    <a:pt x="0" y="53"/>
                  </a:lnTo>
                  <a:lnTo>
                    <a:pt x="30" y="78"/>
                  </a:lnTo>
                  <a:lnTo>
                    <a:pt x="74" y="25"/>
                  </a:lnTo>
                  <a:lnTo>
                    <a:pt x="75" y="24"/>
                  </a:lnTo>
                  <a:lnTo>
                    <a:pt x="43"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199" name="Freeform 746"/>
            <p:cNvSpPr>
              <a:spLocks/>
            </p:cNvSpPr>
            <p:nvPr/>
          </p:nvSpPr>
          <p:spPr bwMode="auto">
            <a:xfrm>
              <a:off x="3381" y="3524"/>
              <a:ext cx="36" cy="41"/>
            </a:xfrm>
            <a:custGeom>
              <a:avLst/>
              <a:gdLst>
                <a:gd name="T0" fmla="*/ 6 w 71"/>
                <a:gd name="T1" fmla="*/ 0 h 82"/>
                <a:gd name="T2" fmla="*/ 5 w 71"/>
                <a:gd name="T3" fmla="*/ 1 h 82"/>
                <a:gd name="T4" fmla="*/ 0 w 71"/>
                <a:gd name="T5" fmla="*/ 7 h 82"/>
                <a:gd name="T6" fmla="*/ 4 w 71"/>
                <a:gd name="T7" fmla="*/ 11 h 82"/>
                <a:gd name="T8" fmla="*/ 9 w 71"/>
                <a:gd name="T9" fmla="*/ 3 h 82"/>
                <a:gd name="T10" fmla="*/ 9 w 71"/>
                <a:gd name="T11" fmla="*/ 4 h 82"/>
                <a:gd name="T12" fmla="*/ 6 w 71"/>
                <a:gd name="T13" fmla="*/ 0 h 82"/>
                <a:gd name="T14" fmla="*/ 5 w 71"/>
                <a:gd name="T15" fmla="*/ 1 h 82"/>
                <a:gd name="T16" fmla="*/ 5 w 71"/>
                <a:gd name="T17" fmla="*/ 1 h 82"/>
                <a:gd name="T18" fmla="*/ 6 w 71"/>
                <a:gd name="T19" fmla="*/ 0 h 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82"/>
                <a:gd name="T32" fmla="*/ 71 w 71"/>
                <a:gd name="T33" fmla="*/ 82 h 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82">
                  <a:moveTo>
                    <a:pt x="41" y="0"/>
                  </a:moveTo>
                  <a:lnTo>
                    <a:pt x="39" y="4"/>
                  </a:lnTo>
                  <a:lnTo>
                    <a:pt x="0" y="59"/>
                  </a:lnTo>
                  <a:lnTo>
                    <a:pt x="32" y="82"/>
                  </a:lnTo>
                  <a:lnTo>
                    <a:pt x="71" y="27"/>
                  </a:lnTo>
                  <a:lnTo>
                    <a:pt x="69" y="30"/>
                  </a:lnTo>
                  <a:lnTo>
                    <a:pt x="41" y="0"/>
                  </a:lnTo>
                  <a:lnTo>
                    <a:pt x="40" y="1"/>
                  </a:lnTo>
                  <a:lnTo>
                    <a:pt x="39" y="4"/>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0" name="Freeform 747"/>
            <p:cNvSpPr>
              <a:spLocks/>
            </p:cNvSpPr>
            <p:nvPr/>
          </p:nvSpPr>
          <p:spPr bwMode="auto">
            <a:xfrm>
              <a:off x="3402" y="3502"/>
              <a:ext cx="37" cy="37"/>
            </a:xfrm>
            <a:custGeom>
              <a:avLst/>
              <a:gdLst>
                <a:gd name="T0" fmla="*/ 6 w 74"/>
                <a:gd name="T1" fmla="*/ 0 h 75"/>
                <a:gd name="T2" fmla="*/ 6 w 74"/>
                <a:gd name="T3" fmla="*/ 0 h 75"/>
                <a:gd name="T4" fmla="*/ 0 w 74"/>
                <a:gd name="T5" fmla="*/ 5 h 75"/>
                <a:gd name="T6" fmla="*/ 4 w 74"/>
                <a:gd name="T7" fmla="*/ 9 h 75"/>
                <a:gd name="T8" fmla="*/ 10 w 74"/>
                <a:gd name="T9" fmla="*/ 4 h 75"/>
                <a:gd name="T10" fmla="*/ 9 w 74"/>
                <a:gd name="T11" fmla="*/ 4 h 75"/>
                <a:gd name="T12" fmla="*/ 6 w 74"/>
                <a:gd name="T13" fmla="*/ 0 h 75"/>
                <a:gd name="T14" fmla="*/ 0 60000 65536"/>
                <a:gd name="T15" fmla="*/ 0 60000 65536"/>
                <a:gd name="T16" fmla="*/ 0 60000 65536"/>
                <a:gd name="T17" fmla="*/ 0 60000 65536"/>
                <a:gd name="T18" fmla="*/ 0 60000 65536"/>
                <a:gd name="T19" fmla="*/ 0 60000 65536"/>
                <a:gd name="T20" fmla="*/ 0 60000 65536"/>
                <a:gd name="T21" fmla="*/ 0 w 74"/>
                <a:gd name="T22" fmla="*/ 0 h 75"/>
                <a:gd name="T23" fmla="*/ 74 w 74"/>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5">
                  <a:moveTo>
                    <a:pt x="49" y="0"/>
                  </a:moveTo>
                  <a:lnTo>
                    <a:pt x="47" y="3"/>
                  </a:lnTo>
                  <a:lnTo>
                    <a:pt x="0" y="45"/>
                  </a:lnTo>
                  <a:lnTo>
                    <a:pt x="28" y="75"/>
                  </a:lnTo>
                  <a:lnTo>
                    <a:pt x="74" y="32"/>
                  </a:lnTo>
                  <a:lnTo>
                    <a:pt x="72" y="35"/>
                  </a:lnTo>
                  <a:lnTo>
                    <a:pt x="4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1" name="Freeform 748"/>
            <p:cNvSpPr>
              <a:spLocks/>
            </p:cNvSpPr>
            <p:nvPr/>
          </p:nvSpPr>
          <p:spPr bwMode="auto">
            <a:xfrm>
              <a:off x="3426" y="3487"/>
              <a:ext cx="33" cy="32"/>
            </a:xfrm>
            <a:custGeom>
              <a:avLst/>
              <a:gdLst>
                <a:gd name="T0" fmla="*/ 7 w 66"/>
                <a:gd name="T1" fmla="*/ 0 h 65"/>
                <a:gd name="T2" fmla="*/ 5 w 66"/>
                <a:gd name="T3" fmla="*/ 0 h 65"/>
                <a:gd name="T4" fmla="*/ 0 w 66"/>
                <a:gd name="T5" fmla="*/ 3 h 65"/>
                <a:gd name="T6" fmla="*/ 3 w 66"/>
                <a:gd name="T7" fmla="*/ 8 h 65"/>
                <a:gd name="T8" fmla="*/ 9 w 66"/>
                <a:gd name="T9" fmla="*/ 4 h 65"/>
                <a:gd name="T10" fmla="*/ 7 w 66"/>
                <a:gd name="T11" fmla="*/ 4 h 65"/>
                <a:gd name="T12" fmla="*/ 7 w 66"/>
                <a:gd name="T13" fmla="*/ 0 h 65"/>
                <a:gd name="T14" fmla="*/ 6 w 66"/>
                <a:gd name="T15" fmla="*/ 0 h 65"/>
                <a:gd name="T16" fmla="*/ 5 w 66"/>
                <a:gd name="T17" fmla="*/ 0 h 65"/>
                <a:gd name="T18" fmla="*/ 7 w 66"/>
                <a:gd name="T19" fmla="*/ 0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5"/>
                <a:gd name="T32" fmla="*/ 66 w 66"/>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5">
                  <a:moveTo>
                    <a:pt x="54" y="0"/>
                  </a:moveTo>
                  <a:lnTo>
                    <a:pt x="42" y="3"/>
                  </a:lnTo>
                  <a:lnTo>
                    <a:pt x="0" y="30"/>
                  </a:lnTo>
                  <a:lnTo>
                    <a:pt x="23" y="65"/>
                  </a:lnTo>
                  <a:lnTo>
                    <a:pt x="66" y="37"/>
                  </a:lnTo>
                  <a:lnTo>
                    <a:pt x="54" y="39"/>
                  </a:lnTo>
                  <a:lnTo>
                    <a:pt x="54" y="0"/>
                  </a:lnTo>
                  <a:lnTo>
                    <a:pt x="48" y="0"/>
                  </a:lnTo>
                  <a:lnTo>
                    <a:pt x="42" y="3"/>
                  </a:lnTo>
                  <a:lnTo>
                    <a:pt x="5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2" name="Freeform 749"/>
            <p:cNvSpPr>
              <a:spLocks/>
            </p:cNvSpPr>
            <p:nvPr/>
          </p:nvSpPr>
          <p:spPr bwMode="auto">
            <a:xfrm>
              <a:off x="3453" y="3487"/>
              <a:ext cx="26" cy="19"/>
            </a:xfrm>
            <a:custGeom>
              <a:avLst/>
              <a:gdLst>
                <a:gd name="T0" fmla="*/ 7 w 52"/>
                <a:gd name="T1" fmla="*/ 0 h 39"/>
                <a:gd name="T2" fmla="*/ 6 w 52"/>
                <a:gd name="T3" fmla="*/ 0 h 39"/>
                <a:gd name="T4" fmla="*/ 0 w 52"/>
                <a:gd name="T5" fmla="*/ 0 h 39"/>
                <a:gd name="T6" fmla="*/ 0 w 52"/>
                <a:gd name="T7" fmla="*/ 4 h 39"/>
                <a:gd name="T8" fmla="*/ 6 w 52"/>
                <a:gd name="T9" fmla="*/ 4 h 39"/>
                <a:gd name="T10" fmla="*/ 4 w 52"/>
                <a:gd name="T11" fmla="*/ 4 h 39"/>
                <a:gd name="T12" fmla="*/ 7 w 52"/>
                <a:gd name="T13" fmla="*/ 0 h 39"/>
                <a:gd name="T14" fmla="*/ 6 w 52"/>
                <a:gd name="T15" fmla="*/ 0 h 39"/>
                <a:gd name="T16" fmla="*/ 6 w 52"/>
                <a:gd name="T17" fmla="*/ 0 h 39"/>
                <a:gd name="T18" fmla="*/ 7 w 52"/>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9"/>
                <a:gd name="T32" fmla="*/ 52 w 52"/>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9">
                  <a:moveTo>
                    <a:pt x="52" y="3"/>
                  </a:moveTo>
                  <a:lnTo>
                    <a:pt x="41" y="0"/>
                  </a:lnTo>
                  <a:lnTo>
                    <a:pt x="0" y="0"/>
                  </a:lnTo>
                  <a:lnTo>
                    <a:pt x="0" y="39"/>
                  </a:lnTo>
                  <a:lnTo>
                    <a:pt x="41" y="39"/>
                  </a:lnTo>
                  <a:lnTo>
                    <a:pt x="31" y="37"/>
                  </a:lnTo>
                  <a:lnTo>
                    <a:pt x="52" y="3"/>
                  </a:lnTo>
                  <a:lnTo>
                    <a:pt x="47" y="0"/>
                  </a:lnTo>
                  <a:lnTo>
                    <a:pt x="41" y="0"/>
                  </a:lnTo>
                  <a:lnTo>
                    <a:pt x="52"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3" name="Freeform 750"/>
            <p:cNvSpPr>
              <a:spLocks/>
            </p:cNvSpPr>
            <p:nvPr/>
          </p:nvSpPr>
          <p:spPr bwMode="auto">
            <a:xfrm>
              <a:off x="3469" y="3488"/>
              <a:ext cx="34" cy="29"/>
            </a:xfrm>
            <a:custGeom>
              <a:avLst/>
              <a:gdLst>
                <a:gd name="T0" fmla="*/ 9 w 68"/>
                <a:gd name="T1" fmla="*/ 4 h 58"/>
                <a:gd name="T2" fmla="*/ 8 w 68"/>
                <a:gd name="T3" fmla="*/ 3 h 58"/>
                <a:gd name="T4" fmla="*/ 3 w 68"/>
                <a:gd name="T5" fmla="*/ 0 h 58"/>
                <a:gd name="T6" fmla="*/ 0 w 68"/>
                <a:gd name="T7" fmla="*/ 5 h 58"/>
                <a:gd name="T8" fmla="*/ 5 w 68"/>
                <a:gd name="T9" fmla="*/ 8 h 58"/>
                <a:gd name="T10" fmla="*/ 5 w 68"/>
                <a:gd name="T11" fmla="*/ 7 h 58"/>
                <a:gd name="T12" fmla="*/ 9 w 68"/>
                <a:gd name="T13" fmla="*/ 4 h 58"/>
                <a:gd name="T14" fmla="*/ 9 w 68"/>
                <a:gd name="T15" fmla="*/ 4 h 58"/>
                <a:gd name="T16" fmla="*/ 8 w 68"/>
                <a:gd name="T17" fmla="*/ 3 h 58"/>
                <a:gd name="T18" fmla="*/ 9 w 68"/>
                <a:gd name="T19" fmla="*/ 4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58"/>
                <a:gd name="T32" fmla="*/ 68 w 68"/>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58">
                  <a:moveTo>
                    <a:pt x="68" y="27"/>
                  </a:moveTo>
                  <a:lnTo>
                    <a:pt x="63" y="24"/>
                  </a:lnTo>
                  <a:lnTo>
                    <a:pt x="21" y="0"/>
                  </a:lnTo>
                  <a:lnTo>
                    <a:pt x="0" y="34"/>
                  </a:lnTo>
                  <a:lnTo>
                    <a:pt x="43" y="58"/>
                  </a:lnTo>
                  <a:lnTo>
                    <a:pt x="38" y="55"/>
                  </a:lnTo>
                  <a:lnTo>
                    <a:pt x="68" y="27"/>
                  </a:lnTo>
                  <a:lnTo>
                    <a:pt x="66" y="25"/>
                  </a:lnTo>
                  <a:lnTo>
                    <a:pt x="63" y="24"/>
                  </a:lnTo>
                  <a:lnTo>
                    <a:pt x="68" y="2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4" name="Freeform 751"/>
            <p:cNvSpPr>
              <a:spLocks/>
            </p:cNvSpPr>
            <p:nvPr/>
          </p:nvSpPr>
          <p:spPr bwMode="auto">
            <a:xfrm>
              <a:off x="3488" y="3502"/>
              <a:ext cx="36" cy="36"/>
            </a:xfrm>
            <a:custGeom>
              <a:avLst/>
              <a:gdLst>
                <a:gd name="T0" fmla="*/ 9 w 73"/>
                <a:gd name="T1" fmla="*/ 6 h 74"/>
                <a:gd name="T2" fmla="*/ 9 w 73"/>
                <a:gd name="T3" fmla="*/ 5 h 74"/>
                <a:gd name="T4" fmla="*/ 3 w 73"/>
                <a:gd name="T5" fmla="*/ 0 h 74"/>
                <a:gd name="T6" fmla="*/ 0 w 73"/>
                <a:gd name="T7" fmla="*/ 3 h 74"/>
                <a:gd name="T8" fmla="*/ 5 w 73"/>
                <a:gd name="T9" fmla="*/ 9 h 74"/>
                <a:gd name="T10" fmla="*/ 5 w 73"/>
                <a:gd name="T11" fmla="*/ 8 h 74"/>
                <a:gd name="T12" fmla="*/ 9 w 73"/>
                <a:gd name="T13" fmla="*/ 6 h 74"/>
                <a:gd name="T14" fmla="*/ 0 60000 65536"/>
                <a:gd name="T15" fmla="*/ 0 60000 65536"/>
                <a:gd name="T16" fmla="*/ 0 60000 65536"/>
                <a:gd name="T17" fmla="*/ 0 60000 65536"/>
                <a:gd name="T18" fmla="*/ 0 60000 65536"/>
                <a:gd name="T19" fmla="*/ 0 60000 65536"/>
                <a:gd name="T20" fmla="*/ 0 60000 65536"/>
                <a:gd name="T21" fmla="*/ 0 w 73"/>
                <a:gd name="T22" fmla="*/ 0 h 74"/>
                <a:gd name="T23" fmla="*/ 73 w 73"/>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4">
                  <a:moveTo>
                    <a:pt x="73" y="49"/>
                  </a:moveTo>
                  <a:lnTo>
                    <a:pt x="72" y="46"/>
                  </a:lnTo>
                  <a:lnTo>
                    <a:pt x="30" y="0"/>
                  </a:lnTo>
                  <a:lnTo>
                    <a:pt x="0" y="28"/>
                  </a:lnTo>
                  <a:lnTo>
                    <a:pt x="42" y="74"/>
                  </a:lnTo>
                  <a:lnTo>
                    <a:pt x="40" y="72"/>
                  </a:lnTo>
                  <a:lnTo>
                    <a:pt x="73" y="4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5" name="Freeform 752"/>
            <p:cNvSpPr>
              <a:spLocks/>
            </p:cNvSpPr>
            <p:nvPr/>
          </p:nvSpPr>
          <p:spPr bwMode="auto">
            <a:xfrm>
              <a:off x="3508" y="3526"/>
              <a:ext cx="39" cy="41"/>
            </a:xfrm>
            <a:custGeom>
              <a:avLst/>
              <a:gdLst>
                <a:gd name="T0" fmla="*/ 10 w 78"/>
                <a:gd name="T1" fmla="*/ 8 h 82"/>
                <a:gd name="T2" fmla="*/ 10 w 78"/>
                <a:gd name="T3" fmla="*/ 7 h 82"/>
                <a:gd name="T4" fmla="*/ 5 w 78"/>
                <a:gd name="T5" fmla="*/ 0 h 82"/>
                <a:gd name="T6" fmla="*/ 0 w 78"/>
                <a:gd name="T7" fmla="*/ 3 h 82"/>
                <a:gd name="T8" fmla="*/ 6 w 78"/>
                <a:gd name="T9" fmla="*/ 11 h 82"/>
                <a:gd name="T10" fmla="*/ 5 w 78"/>
                <a:gd name="T11" fmla="*/ 11 h 82"/>
                <a:gd name="T12" fmla="*/ 10 w 78"/>
                <a:gd name="T13" fmla="*/ 8 h 82"/>
                <a:gd name="T14" fmla="*/ 0 60000 65536"/>
                <a:gd name="T15" fmla="*/ 0 60000 65536"/>
                <a:gd name="T16" fmla="*/ 0 60000 65536"/>
                <a:gd name="T17" fmla="*/ 0 60000 65536"/>
                <a:gd name="T18" fmla="*/ 0 60000 65536"/>
                <a:gd name="T19" fmla="*/ 0 60000 65536"/>
                <a:gd name="T20" fmla="*/ 0 60000 65536"/>
                <a:gd name="T21" fmla="*/ 0 w 78"/>
                <a:gd name="T22" fmla="*/ 0 h 82"/>
                <a:gd name="T23" fmla="*/ 78 w 78"/>
                <a:gd name="T24" fmla="*/ 82 h 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82">
                  <a:moveTo>
                    <a:pt x="78" y="61"/>
                  </a:moveTo>
                  <a:lnTo>
                    <a:pt x="77" y="59"/>
                  </a:lnTo>
                  <a:lnTo>
                    <a:pt x="33" y="0"/>
                  </a:lnTo>
                  <a:lnTo>
                    <a:pt x="0" y="23"/>
                  </a:lnTo>
                  <a:lnTo>
                    <a:pt x="44" y="82"/>
                  </a:lnTo>
                  <a:lnTo>
                    <a:pt x="43" y="81"/>
                  </a:lnTo>
                  <a:lnTo>
                    <a:pt x="78" y="6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6" name="Freeform 753"/>
            <p:cNvSpPr>
              <a:spLocks/>
            </p:cNvSpPr>
            <p:nvPr/>
          </p:nvSpPr>
          <p:spPr bwMode="auto">
            <a:xfrm>
              <a:off x="3530" y="3556"/>
              <a:ext cx="38" cy="48"/>
            </a:xfrm>
            <a:custGeom>
              <a:avLst/>
              <a:gdLst>
                <a:gd name="T0" fmla="*/ 10 w 76"/>
                <a:gd name="T1" fmla="*/ 10 h 94"/>
                <a:gd name="T2" fmla="*/ 10 w 76"/>
                <a:gd name="T3" fmla="*/ 10 h 94"/>
                <a:gd name="T4" fmla="*/ 5 w 76"/>
                <a:gd name="T5" fmla="*/ 0 h 94"/>
                <a:gd name="T6" fmla="*/ 0 w 76"/>
                <a:gd name="T7" fmla="*/ 3 h 94"/>
                <a:gd name="T8" fmla="*/ 5 w 76"/>
                <a:gd name="T9" fmla="*/ 13 h 94"/>
                <a:gd name="T10" fmla="*/ 5 w 76"/>
                <a:gd name="T11" fmla="*/ 13 h 94"/>
                <a:gd name="T12" fmla="*/ 10 w 76"/>
                <a:gd name="T13" fmla="*/ 10 h 94"/>
                <a:gd name="T14" fmla="*/ 0 60000 65536"/>
                <a:gd name="T15" fmla="*/ 0 60000 65536"/>
                <a:gd name="T16" fmla="*/ 0 60000 65536"/>
                <a:gd name="T17" fmla="*/ 0 60000 65536"/>
                <a:gd name="T18" fmla="*/ 0 60000 65536"/>
                <a:gd name="T19" fmla="*/ 0 60000 65536"/>
                <a:gd name="T20" fmla="*/ 0 60000 65536"/>
                <a:gd name="T21" fmla="*/ 0 w 76"/>
                <a:gd name="T22" fmla="*/ 0 h 94"/>
                <a:gd name="T23" fmla="*/ 76 w 76"/>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4">
                  <a:moveTo>
                    <a:pt x="76" y="73"/>
                  </a:moveTo>
                  <a:lnTo>
                    <a:pt x="76" y="73"/>
                  </a:lnTo>
                  <a:lnTo>
                    <a:pt x="35" y="0"/>
                  </a:lnTo>
                  <a:lnTo>
                    <a:pt x="0" y="20"/>
                  </a:lnTo>
                  <a:lnTo>
                    <a:pt x="42" y="94"/>
                  </a:lnTo>
                  <a:lnTo>
                    <a:pt x="76" y="7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7" name="Freeform 754"/>
            <p:cNvSpPr>
              <a:spLocks/>
            </p:cNvSpPr>
            <p:nvPr/>
          </p:nvSpPr>
          <p:spPr bwMode="auto">
            <a:xfrm>
              <a:off x="3550" y="3593"/>
              <a:ext cx="39" cy="49"/>
            </a:xfrm>
            <a:custGeom>
              <a:avLst/>
              <a:gdLst>
                <a:gd name="T0" fmla="*/ 10 w 77"/>
                <a:gd name="T1" fmla="*/ 10 h 97"/>
                <a:gd name="T2" fmla="*/ 10 w 77"/>
                <a:gd name="T3" fmla="*/ 10 h 97"/>
                <a:gd name="T4" fmla="*/ 5 w 77"/>
                <a:gd name="T5" fmla="*/ 0 h 97"/>
                <a:gd name="T6" fmla="*/ 0 w 77"/>
                <a:gd name="T7" fmla="*/ 3 h 97"/>
                <a:gd name="T8" fmla="*/ 6 w 77"/>
                <a:gd name="T9" fmla="*/ 13 h 97"/>
                <a:gd name="T10" fmla="*/ 6 w 77"/>
                <a:gd name="T11" fmla="*/ 13 h 97"/>
                <a:gd name="T12" fmla="*/ 10 w 77"/>
                <a:gd name="T13" fmla="*/ 10 h 97"/>
                <a:gd name="T14" fmla="*/ 0 60000 65536"/>
                <a:gd name="T15" fmla="*/ 0 60000 65536"/>
                <a:gd name="T16" fmla="*/ 0 60000 65536"/>
                <a:gd name="T17" fmla="*/ 0 60000 65536"/>
                <a:gd name="T18" fmla="*/ 0 60000 65536"/>
                <a:gd name="T19" fmla="*/ 0 60000 65536"/>
                <a:gd name="T20" fmla="*/ 0 60000 65536"/>
                <a:gd name="T21" fmla="*/ 0 w 77"/>
                <a:gd name="T22" fmla="*/ 0 h 97"/>
                <a:gd name="T23" fmla="*/ 77 w 77"/>
                <a:gd name="T24" fmla="*/ 97 h 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7">
                  <a:moveTo>
                    <a:pt x="77" y="76"/>
                  </a:moveTo>
                  <a:lnTo>
                    <a:pt x="77" y="76"/>
                  </a:lnTo>
                  <a:lnTo>
                    <a:pt x="34" y="0"/>
                  </a:lnTo>
                  <a:lnTo>
                    <a:pt x="0" y="21"/>
                  </a:lnTo>
                  <a:lnTo>
                    <a:pt x="42" y="97"/>
                  </a:lnTo>
                  <a:lnTo>
                    <a:pt x="77" y="7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8" name="Freeform 755"/>
            <p:cNvSpPr>
              <a:spLocks/>
            </p:cNvSpPr>
            <p:nvPr/>
          </p:nvSpPr>
          <p:spPr bwMode="auto">
            <a:xfrm>
              <a:off x="3572" y="3631"/>
              <a:ext cx="38" cy="48"/>
            </a:xfrm>
            <a:custGeom>
              <a:avLst/>
              <a:gdLst>
                <a:gd name="T0" fmla="*/ 9 w 77"/>
                <a:gd name="T1" fmla="*/ 9 h 97"/>
                <a:gd name="T2" fmla="*/ 9 w 77"/>
                <a:gd name="T3" fmla="*/ 9 h 97"/>
                <a:gd name="T4" fmla="*/ 4 w 77"/>
                <a:gd name="T5" fmla="*/ 0 h 97"/>
                <a:gd name="T6" fmla="*/ 0 w 77"/>
                <a:gd name="T7" fmla="*/ 2 h 97"/>
                <a:gd name="T8" fmla="*/ 5 w 77"/>
                <a:gd name="T9" fmla="*/ 11 h 97"/>
                <a:gd name="T10" fmla="*/ 5 w 77"/>
                <a:gd name="T11" fmla="*/ 12 h 97"/>
                <a:gd name="T12" fmla="*/ 9 w 77"/>
                <a:gd name="T13" fmla="*/ 9 h 97"/>
                <a:gd name="T14" fmla="*/ 0 60000 65536"/>
                <a:gd name="T15" fmla="*/ 0 60000 65536"/>
                <a:gd name="T16" fmla="*/ 0 60000 65536"/>
                <a:gd name="T17" fmla="*/ 0 60000 65536"/>
                <a:gd name="T18" fmla="*/ 0 60000 65536"/>
                <a:gd name="T19" fmla="*/ 0 60000 65536"/>
                <a:gd name="T20" fmla="*/ 0 60000 65536"/>
                <a:gd name="T21" fmla="*/ 0 w 77"/>
                <a:gd name="T22" fmla="*/ 0 h 97"/>
                <a:gd name="T23" fmla="*/ 77 w 77"/>
                <a:gd name="T24" fmla="*/ 97 h 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7">
                  <a:moveTo>
                    <a:pt x="76" y="72"/>
                  </a:moveTo>
                  <a:lnTo>
                    <a:pt x="77" y="74"/>
                  </a:lnTo>
                  <a:lnTo>
                    <a:pt x="35" y="0"/>
                  </a:lnTo>
                  <a:lnTo>
                    <a:pt x="0" y="21"/>
                  </a:lnTo>
                  <a:lnTo>
                    <a:pt x="43" y="95"/>
                  </a:lnTo>
                  <a:lnTo>
                    <a:pt x="44" y="97"/>
                  </a:lnTo>
                  <a:lnTo>
                    <a:pt x="76" y="7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09" name="Freeform 756"/>
            <p:cNvSpPr>
              <a:spLocks/>
            </p:cNvSpPr>
            <p:nvPr/>
          </p:nvSpPr>
          <p:spPr bwMode="auto">
            <a:xfrm>
              <a:off x="3593" y="3667"/>
              <a:ext cx="40" cy="42"/>
            </a:xfrm>
            <a:custGeom>
              <a:avLst/>
              <a:gdLst>
                <a:gd name="T0" fmla="*/ 11 w 78"/>
                <a:gd name="T1" fmla="*/ 7 h 85"/>
                <a:gd name="T2" fmla="*/ 11 w 78"/>
                <a:gd name="T3" fmla="*/ 7 h 85"/>
                <a:gd name="T4" fmla="*/ 4 w 78"/>
                <a:gd name="T5" fmla="*/ 0 h 85"/>
                <a:gd name="T6" fmla="*/ 0 w 78"/>
                <a:gd name="T7" fmla="*/ 3 h 85"/>
                <a:gd name="T8" fmla="*/ 6 w 78"/>
                <a:gd name="T9" fmla="*/ 10 h 85"/>
                <a:gd name="T10" fmla="*/ 6 w 78"/>
                <a:gd name="T11" fmla="*/ 10 h 85"/>
                <a:gd name="T12" fmla="*/ 11 w 78"/>
                <a:gd name="T13" fmla="*/ 7 h 85"/>
                <a:gd name="T14" fmla="*/ 0 60000 65536"/>
                <a:gd name="T15" fmla="*/ 0 60000 65536"/>
                <a:gd name="T16" fmla="*/ 0 60000 65536"/>
                <a:gd name="T17" fmla="*/ 0 60000 65536"/>
                <a:gd name="T18" fmla="*/ 0 60000 65536"/>
                <a:gd name="T19" fmla="*/ 0 60000 65536"/>
                <a:gd name="T20" fmla="*/ 0 60000 65536"/>
                <a:gd name="T21" fmla="*/ 0 w 78"/>
                <a:gd name="T22" fmla="*/ 0 h 85"/>
                <a:gd name="T23" fmla="*/ 78 w 78"/>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85">
                  <a:moveTo>
                    <a:pt x="78" y="61"/>
                  </a:moveTo>
                  <a:lnTo>
                    <a:pt x="78" y="60"/>
                  </a:lnTo>
                  <a:lnTo>
                    <a:pt x="32" y="0"/>
                  </a:lnTo>
                  <a:lnTo>
                    <a:pt x="0" y="25"/>
                  </a:lnTo>
                  <a:lnTo>
                    <a:pt x="46" y="85"/>
                  </a:lnTo>
                  <a:lnTo>
                    <a:pt x="46" y="84"/>
                  </a:lnTo>
                  <a:lnTo>
                    <a:pt x="78" y="6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0" name="Freeform 757"/>
            <p:cNvSpPr>
              <a:spLocks/>
            </p:cNvSpPr>
            <p:nvPr/>
          </p:nvSpPr>
          <p:spPr bwMode="auto">
            <a:xfrm>
              <a:off x="3617" y="3697"/>
              <a:ext cx="34" cy="39"/>
            </a:xfrm>
            <a:custGeom>
              <a:avLst/>
              <a:gdLst>
                <a:gd name="T0" fmla="*/ 9 w 68"/>
                <a:gd name="T1" fmla="*/ 6 h 78"/>
                <a:gd name="T2" fmla="*/ 9 w 68"/>
                <a:gd name="T3" fmla="*/ 6 h 78"/>
                <a:gd name="T4" fmla="*/ 4 w 68"/>
                <a:gd name="T5" fmla="*/ 0 h 78"/>
                <a:gd name="T6" fmla="*/ 0 w 68"/>
                <a:gd name="T7" fmla="*/ 3 h 78"/>
                <a:gd name="T8" fmla="*/ 5 w 68"/>
                <a:gd name="T9" fmla="*/ 10 h 78"/>
                <a:gd name="T10" fmla="*/ 5 w 68"/>
                <a:gd name="T11" fmla="*/ 10 h 78"/>
                <a:gd name="T12" fmla="*/ 5 w 68"/>
                <a:gd name="T13" fmla="*/ 10 h 78"/>
                <a:gd name="T14" fmla="*/ 5 w 68"/>
                <a:gd name="T15" fmla="*/ 10 h 78"/>
                <a:gd name="T16" fmla="*/ 5 w 68"/>
                <a:gd name="T17" fmla="*/ 10 h 78"/>
                <a:gd name="T18" fmla="*/ 9 w 68"/>
                <a:gd name="T19" fmla="*/ 6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78"/>
                <a:gd name="T32" fmla="*/ 68 w 68"/>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78">
                  <a:moveTo>
                    <a:pt x="65" y="48"/>
                  </a:moveTo>
                  <a:lnTo>
                    <a:pt x="68" y="51"/>
                  </a:lnTo>
                  <a:lnTo>
                    <a:pt x="32" y="0"/>
                  </a:lnTo>
                  <a:lnTo>
                    <a:pt x="0" y="23"/>
                  </a:lnTo>
                  <a:lnTo>
                    <a:pt x="36" y="75"/>
                  </a:lnTo>
                  <a:lnTo>
                    <a:pt x="39" y="78"/>
                  </a:lnTo>
                  <a:lnTo>
                    <a:pt x="36" y="75"/>
                  </a:lnTo>
                  <a:lnTo>
                    <a:pt x="37" y="77"/>
                  </a:lnTo>
                  <a:lnTo>
                    <a:pt x="39" y="78"/>
                  </a:lnTo>
                  <a:lnTo>
                    <a:pt x="65" y="4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1" name="Freeform 758"/>
            <p:cNvSpPr>
              <a:spLocks/>
            </p:cNvSpPr>
            <p:nvPr/>
          </p:nvSpPr>
          <p:spPr bwMode="auto">
            <a:xfrm>
              <a:off x="3636" y="3722"/>
              <a:ext cx="35" cy="35"/>
            </a:xfrm>
            <a:custGeom>
              <a:avLst/>
              <a:gdLst>
                <a:gd name="T0" fmla="*/ 8 w 71"/>
                <a:gd name="T1" fmla="*/ 5 h 70"/>
                <a:gd name="T2" fmla="*/ 8 w 71"/>
                <a:gd name="T3" fmla="*/ 5 h 70"/>
                <a:gd name="T4" fmla="*/ 3 w 71"/>
                <a:gd name="T5" fmla="*/ 0 h 70"/>
                <a:gd name="T6" fmla="*/ 0 w 71"/>
                <a:gd name="T7" fmla="*/ 4 h 70"/>
                <a:gd name="T8" fmla="*/ 5 w 71"/>
                <a:gd name="T9" fmla="*/ 9 h 70"/>
                <a:gd name="T10" fmla="*/ 5 w 71"/>
                <a:gd name="T11" fmla="*/ 9 h 70"/>
                <a:gd name="T12" fmla="*/ 8 w 71"/>
                <a:gd name="T13" fmla="*/ 5 h 70"/>
                <a:gd name="T14" fmla="*/ 0 60000 65536"/>
                <a:gd name="T15" fmla="*/ 0 60000 65536"/>
                <a:gd name="T16" fmla="*/ 0 60000 65536"/>
                <a:gd name="T17" fmla="*/ 0 60000 65536"/>
                <a:gd name="T18" fmla="*/ 0 60000 65536"/>
                <a:gd name="T19" fmla="*/ 0 60000 65536"/>
                <a:gd name="T20" fmla="*/ 0 60000 65536"/>
                <a:gd name="T21" fmla="*/ 0 w 71"/>
                <a:gd name="T22" fmla="*/ 0 h 70"/>
                <a:gd name="T23" fmla="*/ 71 w 71"/>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0">
                  <a:moveTo>
                    <a:pt x="69" y="38"/>
                  </a:moveTo>
                  <a:lnTo>
                    <a:pt x="71" y="39"/>
                  </a:lnTo>
                  <a:lnTo>
                    <a:pt x="26" y="0"/>
                  </a:lnTo>
                  <a:lnTo>
                    <a:pt x="0" y="30"/>
                  </a:lnTo>
                  <a:lnTo>
                    <a:pt x="45" y="69"/>
                  </a:lnTo>
                  <a:lnTo>
                    <a:pt x="46" y="70"/>
                  </a:lnTo>
                  <a:lnTo>
                    <a:pt x="69" y="3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2" name="Freeform 759"/>
            <p:cNvSpPr>
              <a:spLocks/>
            </p:cNvSpPr>
            <p:nvPr/>
          </p:nvSpPr>
          <p:spPr bwMode="auto">
            <a:xfrm>
              <a:off x="3659" y="3741"/>
              <a:ext cx="34" cy="32"/>
            </a:xfrm>
            <a:custGeom>
              <a:avLst/>
              <a:gdLst>
                <a:gd name="T0" fmla="*/ 9 w 68"/>
                <a:gd name="T1" fmla="*/ 4 h 64"/>
                <a:gd name="T2" fmla="*/ 9 w 68"/>
                <a:gd name="T3" fmla="*/ 4 h 64"/>
                <a:gd name="T4" fmla="*/ 3 w 68"/>
                <a:gd name="T5" fmla="*/ 0 h 64"/>
                <a:gd name="T6" fmla="*/ 0 w 68"/>
                <a:gd name="T7" fmla="*/ 4 h 64"/>
                <a:gd name="T8" fmla="*/ 6 w 68"/>
                <a:gd name="T9" fmla="*/ 8 h 64"/>
                <a:gd name="T10" fmla="*/ 6 w 68"/>
                <a:gd name="T11" fmla="*/ 8 h 64"/>
                <a:gd name="T12" fmla="*/ 9 w 68"/>
                <a:gd name="T13" fmla="*/ 4 h 64"/>
                <a:gd name="T14" fmla="*/ 0 60000 65536"/>
                <a:gd name="T15" fmla="*/ 0 60000 65536"/>
                <a:gd name="T16" fmla="*/ 0 60000 65536"/>
                <a:gd name="T17" fmla="*/ 0 60000 65536"/>
                <a:gd name="T18" fmla="*/ 0 60000 65536"/>
                <a:gd name="T19" fmla="*/ 0 60000 65536"/>
                <a:gd name="T20" fmla="*/ 0 60000 65536"/>
                <a:gd name="T21" fmla="*/ 0 w 68"/>
                <a:gd name="T22" fmla="*/ 0 h 64"/>
                <a:gd name="T23" fmla="*/ 68 w 68"/>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4">
                  <a:moveTo>
                    <a:pt x="66" y="30"/>
                  </a:moveTo>
                  <a:lnTo>
                    <a:pt x="68" y="31"/>
                  </a:lnTo>
                  <a:lnTo>
                    <a:pt x="23" y="0"/>
                  </a:lnTo>
                  <a:lnTo>
                    <a:pt x="0" y="32"/>
                  </a:lnTo>
                  <a:lnTo>
                    <a:pt x="45" y="63"/>
                  </a:lnTo>
                  <a:lnTo>
                    <a:pt x="48" y="64"/>
                  </a:lnTo>
                  <a:lnTo>
                    <a:pt x="66" y="3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3" name="Freeform 760"/>
            <p:cNvSpPr>
              <a:spLocks/>
            </p:cNvSpPr>
            <p:nvPr/>
          </p:nvSpPr>
          <p:spPr bwMode="auto">
            <a:xfrm>
              <a:off x="3683" y="3755"/>
              <a:ext cx="29" cy="29"/>
            </a:xfrm>
            <a:custGeom>
              <a:avLst/>
              <a:gdLst>
                <a:gd name="T0" fmla="*/ 7 w 57"/>
                <a:gd name="T1" fmla="*/ 3 h 58"/>
                <a:gd name="T2" fmla="*/ 8 w 57"/>
                <a:gd name="T3" fmla="*/ 3 h 58"/>
                <a:gd name="T4" fmla="*/ 3 w 57"/>
                <a:gd name="T5" fmla="*/ 0 h 58"/>
                <a:gd name="T6" fmla="*/ 0 w 57"/>
                <a:gd name="T7" fmla="*/ 5 h 58"/>
                <a:gd name="T8" fmla="*/ 5 w 57"/>
                <a:gd name="T9" fmla="*/ 7 h 58"/>
                <a:gd name="T10" fmla="*/ 6 w 57"/>
                <a:gd name="T11" fmla="*/ 8 h 58"/>
                <a:gd name="T12" fmla="*/ 5 w 57"/>
                <a:gd name="T13" fmla="*/ 7 h 58"/>
                <a:gd name="T14" fmla="*/ 6 w 57"/>
                <a:gd name="T15" fmla="*/ 7 h 58"/>
                <a:gd name="T16" fmla="*/ 6 w 57"/>
                <a:gd name="T17" fmla="*/ 8 h 58"/>
                <a:gd name="T18" fmla="*/ 7 w 57"/>
                <a:gd name="T19" fmla="*/ 3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8"/>
                <a:gd name="T32" fmla="*/ 57 w 57"/>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8">
                  <a:moveTo>
                    <a:pt x="53" y="18"/>
                  </a:moveTo>
                  <a:lnTo>
                    <a:pt x="57" y="21"/>
                  </a:lnTo>
                  <a:lnTo>
                    <a:pt x="18" y="0"/>
                  </a:lnTo>
                  <a:lnTo>
                    <a:pt x="0" y="34"/>
                  </a:lnTo>
                  <a:lnTo>
                    <a:pt x="39" y="55"/>
                  </a:lnTo>
                  <a:lnTo>
                    <a:pt x="43" y="58"/>
                  </a:lnTo>
                  <a:lnTo>
                    <a:pt x="39" y="55"/>
                  </a:lnTo>
                  <a:lnTo>
                    <a:pt x="41" y="56"/>
                  </a:lnTo>
                  <a:lnTo>
                    <a:pt x="43" y="58"/>
                  </a:lnTo>
                  <a:lnTo>
                    <a:pt x="53" y="1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4" name="Freeform 761"/>
            <p:cNvSpPr>
              <a:spLocks/>
            </p:cNvSpPr>
            <p:nvPr/>
          </p:nvSpPr>
          <p:spPr bwMode="auto">
            <a:xfrm>
              <a:off x="3705" y="3765"/>
              <a:ext cx="26" cy="24"/>
            </a:xfrm>
            <a:custGeom>
              <a:avLst/>
              <a:gdLst>
                <a:gd name="T0" fmla="*/ 6 w 53"/>
                <a:gd name="T1" fmla="*/ 1 h 50"/>
                <a:gd name="T2" fmla="*/ 6 w 53"/>
                <a:gd name="T3" fmla="*/ 1 h 50"/>
                <a:gd name="T4" fmla="*/ 1 w 53"/>
                <a:gd name="T5" fmla="*/ 0 h 50"/>
                <a:gd name="T6" fmla="*/ 0 w 53"/>
                <a:gd name="T7" fmla="*/ 4 h 50"/>
                <a:gd name="T8" fmla="*/ 5 w 53"/>
                <a:gd name="T9" fmla="*/ 6 h 50"/>
                <a:gd name="T10" fmla="*/ 5 w 53"/>
                <a:gd name="T11" fmla="*/ 6 h 50"/>
                <a:gd name="T12" fmla="*/ 6 w 53"/>
                <a:gd name="T13" fmla="*/ 1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53" y="11"/>
                  </a:moveTo>
                  <a:lnTo>
                    <a:pt x="53" y="11"/>
                  </a:lnTo>
                  <a:lnTo>
                    <a:pt x="10" y="0"/>
                  </a:lnTo>
                  <a:lnTo>
                    <a:pt x="0" y="40"/>
                  </a:lnTo>
                  <a:lnTo>
                    <a:pt x="44" y="50"/>
                  </a:lnTo>
                  <a:lnTo>
                    <a:pt x="53" y="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5" name="Freeform 762"/>
            <p:cNvSpPr>
              <a:spLocks/>
            </p:cNvSpPr>
            <p:nvPr/>
          </p:nvSpPr>
          <p:spPr bwMode="auto">
            <a:xfrm>
              <a:off x="3727" y="3770"/>
              <a:ext cx="25" cy="24"/>
            </a:xfrm>
            <a:custGeom>
              <a:avLst/>
              <a:gdLst>
                <a:gd name="T0" fmla="*/ 5 w 51"/>
                <a:gd name="T1" fmla="*/ 2 h 48"/>
                <a:gd name="T2" fmla="*/ 6 w 51"/>
                <a:gd name="T3" fmla="*/ 2 h 48"/>
                <a:gd name="T4" fmla="*/ 1 w 51"/>
                <a:gd name="T5" fmla="*/ 0 h 48"/>
                <a:gd name="T6" fmla="*/ 0 w 51"/>
                <a:gd name="T7" fmla="*/ 5 h 48"/>
                <a:gd name="T8" fmla="*/ 5 w 51"/>
                <a:gd name="T9" fmla="*/ 6 h 48"/>
                <a:gd name="T10" fmla="*/ 5 w 51"/>
                <a:gd name="T11" fmla="*/ 6 h 48"/>
                <a:gd name="T12" fmla="*/ 5 w 51"/>
                <a:gd name="T13" fmla="*/ 6 h 48"/>
                <a:gd name="T14" fmla="*/ 5 w 51"/>
                <a:gd name="T15" fmla="*/ 6 h 48"/>
                <a:gd name="T16" fmla="*/ 5 w 51"/>
                <a:gd name="T17" fmla="*/ 6 h 48"/>
                <a:gd name="T18" fmla="*/ 5 w 51"/>
                <a:gd name="T19" fmla="*/ 2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8"/>
                <a:gd name="T32" fmla="*/ 51 w 51"/>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8">
                  <a:moveTo>
                    <a:pt x="46" y="9"/>
                  </a:moveTo>
                  <a:lnTo>
                    <a:pt x="51" y="9"/>
                  </a:lnTo>
                  <a:lnTo>
                    <a:pt x="9" y="0"/>
                  </a:lnTo>
                  <a:lnTo>
                    <a:pt x="0" y="39"/>
                  </a:lnTo>
                  <a:lnTo>
                    <a:pt x="42" y="48"/>
                  </a:lnTo>
                  <a:lnTo>
                    <a:pt x="46" y="48"/>
                  </a:lnTo>
                  <a:lnTo>
                    <a:pt x="42" y="48"/>
                  </a:lnTo>
                  <a:lnTo>
                    <a:pt x="44" y="48"/>
                  </a:lnTo>
                  <a:lnTo>
                    <a:pt x="46" y="48"/>
                  </a:lnTo>
                  <a:lnTo>
                    <a:pt x="46"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6" name="Freeform 763"/>
            <p:cNvSpPr>
              <a:spLocks/>
            </p:cNvSpPr>
            <p:nvPr/>
          </p:nvSpPr>
          <p:spPr bwMode="auto">
            <a:xfrm>
              <a:off x="3750" y="3774"/>
              <a:ext cx="22" cy="21"/>
            </a:xfrm>
            <a:custGeom>
              <a:avLst/>
              <a:gdLst>
                <a:gd name="T0" fmla="*/ 5 w 45"/>
                <a:gd name="T1" fmla="*/ 1 h 40"/>
                <a:gd name="T2" fmla="*/ 5 w 45"/>
                <a:gd name="T3" fmla="*/ 1 h 40"/>
                <a:gd name="T4" fmla="*/ 0 w 45"/>
                <a:gd name="T5" fmla="*/ 0 h 40"/>
                <a:gd name="T6" fmla="*/ 0 w 45"/>
                <a:gd name="T7" fmla="*/ 5 h 40"/>
                <a:gd name="T8" fmla="*/ 5 w 45"/>
                <a:gd name="T9" fmla="*/ 6 h 40"/>
                <a:gd name="T10" fmla="*/ 5 w 45"/>
                <a:gd name="T11" fmla="*/ 6 h 40"/>
                <a:gd name="T12" fmla="*/ 5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4" y="1"/>
                  </a:lnTo>
                  <a:lnTo>
                    <a:pt x="0" y="0"/>
                  </a:lnTo>
                  <a:lnTo>
                    <a:pt x="0" y="39"/>
                  </a:lnTo>
                  <a:lnTo>
                    <a:pt x="44" y="40"/>
                  </a:lnTo>
                  <a:lnTo>
                    <a:pt x="43" y="4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7" name="Freeform 764"/>
            <p:cNvSpPr>
              <a:spLocks/>
            </p:cNvSpPr>
            <p:nvPr/>
          </p:nvSpPr>
          <p:spPr bwMode="auto">
            <a:xfrm>
              <a:off x="3771" y="3775"/>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4"/>
                  </a:moveTo>
                  <a:lnTo>
                    <a:pt x="44" y="4"/>
                  </a:lnTo>
                  <a:lnTo>
                    <a:pt x="2" y="0"/>
                  </a:lnTo>
                  <a:lnTo>
                    <a:pt x="0" y="39"/>
                  </a:lnTo>
                  <a:lnTo>
                    <a:pt x="41" y="43"/>
                  </a:lnTo>
                  <a:lnTo>
                    <a:pt x="43" y="43"/>
                  </a:lnTo>
                  <a:lnTo>
                    <a:pt x="43"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8" name="Freeform 765"/>
            <p:cNvSpPr>
              <a:spLocks/>
            </p:cNvSpPr>
            <p:nvPr/>
          </p:nvSpPr>
          <p:spPr bwMode="auto">
            <a:xfrm>
              <a:off x="3792" y="3777"/>
              <a:ext cx="21" cy="20"/>
            </a:xfrm>
            <a:custGeom>
              <a:avLst/>
              <a:gdLst>
                <a:gd name="T0" fmla="*/ 6 w 41"/>
                <a:gd name="T1" fmla="*/ 1 h 40"/>
                <a:gd name="T2" fmla="*/ 6 w 41"/>
                <a:gd name="T3" fmla="*/ 1 h 40"/>
                <a:gd name="T4" fmla="*/ 0 w 41"/>
                <a:gd name="T5" fmla="*/ 0 h 40"/>
                <a:gd name="T6" fmla="*/ 0 w 41"/>
                <a:gd name="T7" fmla="*/ 5 h 40"/>
                <a:gd name="T8" fmla="*/ 6 w 41"/>
                <a:gd name="T9" fmla="*/ 5 h 40"/>
                <a:gd name="T10" fmla="*/ 6 w 41"/>
                <a:gd name="T11" fmla="*/ 5 h 40"/>
                <a:gd name="T12" fmla="*/ 6 w 41"/>
                <a:gd name="T13" fmla="*/ 1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1"/>
                  </a:moveTo>
                  <a:lnTo>
                    <a:pt x="41" y="1"/>
                  </a:lnTo>
                  <a:lnTo>
                    <a:pt x="0" y="0"/>
                  </a:lnTo>
                  <a:lnTo>
                    <a:pt x="0" y="39"/>
                  </a:lnTo>
                  <a:lnTo>
                    <a:pt x="41" y="40"/>
                  </a:lnTo>
                  <a:lnTo>
                    <a:pt x="41"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19" name="Freeform 766"/>
            <p:cNvSpPr>
              <a:spLocks/>
            </p:cNvSpPr>
            <p:nvPr/>
          </p:nvSpPr>
          <p:spPr bwMode="auto">
            <a:xfrm>
              <a:off x="3813" y="3777"/>
              <a:ext cx="21" cy="20"/>
            </a:xfrm>
            <a:custGeom>
              <a:avLst/>
              <a:gdLst>
                <a:gd name="T0" fmla="*/ 5 w 43"/>
                <a:gd name="T1" fmla="*/ 0 h 40"/>
                <a:gd name="T2" fmla="*/ 5 w 43"/>
                <a:gd name="T3" fmla="*/ 0 h 40"/>
                <a:gd name="T4" fmla="*/ 0 w 43"/>
                <a:gd name="T5" fmla="*/ 1 h 40"/>
                <a:gd name="T6" fmla="*/ 0 w 43"/>
                <a:gd name="T7" fmla="*/ 5 h 40"/>
                <a:gd name="T8" fmla="*/ 5 w 43"/>
                <a:gd name="T9" fmla="*/ 5 h 40"/>
                <a:gd name="T10" fmla="*/ 5 w 43"/>
                <a:gd name="T11" fmla="*/ 5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0" y="0"/>
                  </a:moveTo>
                  <a:lnTo>
                    <a:pt x="42" y="0"/>
                  </a:lnTo>
                  <a:lnTo>
                    <a:pt x="0" y="1"/>
                  </a:lnTo>
                  <a:lnTo>
                    <a:pt x="0" y="40"/>
                  </a:lnTo>
                  <a:lnTo>
                    <a:pt x="42" y="39"/>
                  </a:lnTo>
                  <a:lnTo>
                    <a:pt x="43"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0" name="Freeform 767"/>
            <p:cNvSpPr>
              <a:spLocks/>
            </p:cNvSpPr>
            <p:nvPr/>
          </p:nvSpPr>
          <p:spPr bwMode="auto">
            <a:xfrm>
              <a:off x="3833" y="3775"/>
              <a:ext cx="24" cy="21"/>
            </a:xfrm>
            <a:custGeom>
              <a:avLst/>
              <a:gdLst>
                <a:gd name="T0" fmla="*/ 5 w 49"/>
                <a:gd name="T1" fmla="*/ 0 h 43"/>
                <a:gd name="T2" fmla="*/ 5 w 49"/>
                <a:gd name="T3" fmla="*/ 0 h 43"/>
                <a:gd name="T4" fmla="*/ 0 w 49"/>
                <a:gd name="T5" fmla="*/ 0 h 43"/>
                <a:gd name="T6" fmla="*/ 0 w 49"/>
                <a:gd name="T7" fmla="*/ 5 h 43"/>
                <a:gd name="T8" fmla="*/ 6 w 49"/>
                <a:gd name="T9" fmla="*/ 4 h 43"/>
                <a:gd name="T10" fmla="*/ 6 w 49"/>
                <a:gd name="T11" fmla="*/ 4 h 43"/>
                <a:gd name="T12" fmla="*/ 5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4" y="0"/>
                  </a:moveTo>
                  <a:lnTo>
                    <a:pt x="45" y="0"/>
                  </a:lnTo>
                  <a:lnTo>
                    <a:pt x="0" y="4"/>
                  </a:lnTo>
                  <a:lnTo>
                    <a:pt x="3" y="43"/>
                  </a:lnTo>
                  <a:lnTo>
                    <a:pt x="48" y="39"/>
                  </a:lnTo>
                  <a:lnTo>
                    <a:pt x="49"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1" name="Freeform 768"/>
            <p:cNvSpPr>
              <a:spLocks/>
            </p:cNvSpPr>
            <p:nvPr/>
          </p:nvSpPr>
          <p:spPr bwMode="auto">
            <a:xfrm>
              <a:off x="3855" y="3773"/>
              <a:ext cx="23" cy="22"/>
            </a:xfrm>
            <a:custGeom>
              <a:avLst/>
              <a:gdLst>
                <a:gd name="T0" fmla="*/ 5 w 45"/>
                <a:gd name="T1" fmla="*/ 0 h 44"/>
                <a:gd name="T2" fmla="*/ 5 w 45"/>
                <a:gd name="T3" fmla="*/ 0 h 44"/>
                <a:gd name="T4" fmla="*/ 0 w 45"/>
                <a:gd name="T5" fmla="*/ 1 h 44"/>
                <a:gd name="T6" fmla="*/ 1 w 45"/>
                <a:gd name="T7" fmla="*/ 6 h 44"/>
                <a:gd name="T8" fmla="*/ 6 w 45"/>
                <a:gd name="T9" fmla="*/ 5 h 44"/>
                <a:gd name="T10" fmla="*/ 6 w 45"/>
                <a:gd name="T11" fmla="*/ 5 h 44"/>
                <a:gd name="T12" fmla="*/ 5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0" y="0"/>
                  </a:moveTo>
                  <a:lnTo>
                    <a:pt x="40" y="0"/>
                  </a:lnTo>
                  <a:lnTo>
                    <a:pt x="0" y="5"/>
                  </a:lnTo>
                  <a:lnTo>
                    <a:pt x="5" y="44"/>
                  </a:lnTo>
                  <a:lnTo>
                    <a:pt x="45"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2" name="Freeform 769"/>
            <p:cNvSpPr>
              <a:spLocks/>
            </p:cNvSpPr>
            <p:nvPr/>
          </p:nvSpPr>
          <p:spPr bwMode="auto">
            <a:xfrm>
              <a:off x="3875" y="3770"/>
              <a:ext cx="25" cy="22"/>
            </a:xfrm>
            <a:custGeom>
              <a:avLst/>
              <a:gdLst>
                <a:gd name="T0" fmla="*/ 6 w 50"/>
                <a:gd name="T1" fmla="*/ 0 h 45"/>
                <a:gd name="T2" fmla="*/ 6 w 50"/>
                <a:gd name="T3" fmla="*/ 0 h 45"/>
                <a:gd name="T4" fmla="*/ 0 w 50"/>
                <a:gd name="T5" fmla="*/ 0 h 45"/>
                <a:gd name="T6" fmla="*/ 1 w 50"/>
                <a:gd name="T7" fmla="*/ 5 h 45"/>
                <a:gd name="T8" fmla="*/ 7 w 50"/>
                <a:gd name="T9" fmla="*/ 4 h 45"/>
                <a:gd name="T10" fmla="*/ 7 w 50"/>
                <a:gd name="T11" fmla="*/ 4 h 45"/>
                <a:gd name="T12" fmla="*/ 6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47" y="0"/>
                  </a:moveTo>
                  <a:lnTo>
                    <a:pt x="45" y="0"/>
                  </a:lnTo>
                  <a:lnTo>
                    <a:pt x="0" y="5"/>
                  </a:lnTo>
                  <a:lnTo>
                    <a:pt x="5" y="45"/>
                  </a:lnTo>
                  <a:lnTo>
                    <a:pt x="50" y="39"/>
                  </a:lnTo>
                  <a:lnTo>
                    <a:pt x="49"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3" name="Freeform 770"/>
            <p:cNvSpPr>
              <a:spLocks/>
            </p:cNvSpPr>
            <p:nvPr/>
          </p:nvSpPr>
          <p:spPr bwMode="auto">
            <a:xfrm>
              <a:off x="3898" y="3768"/>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0"/>
                  </a:moveTo>
                  <a:lnTo>
                    <a:pt x="43" y="0"/>
                  </a:lnTo>
                  <a:lnTo>
                    <a:pt x="0" y="4"/>
                  </a:lnTo>
                  <a:lnTo>
                    <a:pt x="2" y="43"/>
                  </a:lnTo>
                  <a:lnTo>
                    <a:pt x="46"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4" name="Freeform 771"/>
            <p:cNvSpPr>
              <a:spLocks/>
            </p:cNvSpPr>
            <p:nvPr/>
          </p:nvSpPr>
          <p:spPr bwMode="auto">
            <a:xfrm>
              <a:off x="3921" y="3768"/>
              <a:ext cx="19" cy="20"/>
            </a:xfrm>
            <a:custGeom>
              <a:avLst/>
              <a:gdLst>
                <a:gd name="T0" fmla="*/ 5 w 38"/>
                <a:gd name="T1" fmla="*/ 0 h 39"/>
                <a:gd name="T2" fmla="*/ 5 w 38"/>
                <a:gd name="T3" fmla="*/ 0 h 39"/>
                <a:gd name="T4" fmla="*/ 0 w 38"/>
                <a:gd name="T5" fmla="*/ 0 h 39"/>
                <a:gd name="T6" fmla="*/ 0 w 38"/>
                <a:gd name="T7" fmla="*/ 5 h 39"/>
                <a:gd name="T8" fmla="*/ 5 w 38"/>
                <a:gd name="T9" fmla="*/ 5 h 39"/>
                <a:gd name="T10" fmla="*/ 5 w 38"/>
                <a:gd name="T11" fmla="*/ 5 h 39"/>
                <a:gd name="T12" fmla="*/ 5 w 38"/>
                <a:gd name="T13" fmla="*/ 0 h 39"/>
                <a:gd name="T14" fmla="*/ 0 60000 65536"/>
                <a:gd name="T15" fmla="*/ 0 60000 65536"/>
                <a:gd name="T16" fmla="*/ 0 60000 65536"/>
                <a:gd name="T17" fmla="*/ 0 60000 65536"/>
                <a:gd name="T18" fmla="*/ 0 60000 65536"/>
                <a:gd name="T19" fmla="*/ 0 60000 65536"/>
                <a:gd name="T20" fmla="*/ 0 60000 65536"/>
                <a:gd name="T21" fmla="*/ 0 w 38"/>
                <a:gd name="T22" fmla="*/ 0 h 39"/>
                <a:gd name="T23" fmla="*/ 38 w 3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9">
                  <a:moveTo>
                    <a:pt x="38" y="0"/>
                  </a:moveTo>
                  <a:lnTo>
                    <a:pt x="38" y="0"/>
                  </a:lnTo>
                  <a:lnTo>
                    <a:pt x="0" y="0"/>
                  </a:lnTo>
                  <a:lnTo>
                    <a:pt x="0" y="39"/>
                  </a:lnTo>
                  <a:lnTo>
                    <a:pt x="38"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5" name="Freeform 772"/>
            <p:cNvSpPr>
              <a:spLocks/>
            </p:cNvSpPr>
            <p:nvPr/>
          </p:nvSpPr>
          <p:spPr bwMode="auto">
            <a:xfrm>
              <a:off x="3940" y="3768"/>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3"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6" name="Freeform 773"/>
            <p:cNvSpPr>
              <a:spLocks/>
            </p:cNvSpPr>
            <p:nvPr/>
          </p:nvSpPr>
          <p:spPr bwMode="auto">
            <a:xfrm>
              <a:off x="3962" y="3768"/>
              <a:ext cx="24" cy="21"/>
            </a:xfrm>
            <a:custGeom>
              <a:avLst/>
              <a:gdLst>
                <a:gd name="T0" fmla="*/ 6 w 49"/>
                <a:gd name="T1" fmla="*/ 0 h 43"/>
                <a:gd name="T2" fmla="*/ 6 w 49"/>
                <a:gd name="T3" fmla="*/ 0 h 43"/>
                <a:gd name="T4" fmla="*/ 0 w 49"/>
                <a:gd name="T5" fmla="*/ 0 h 43"/>
                <a:gd name="T6" fmla="*/ 0 w 49"/>
                <a:gd name="T7" fmla="*/ 4 h 43"/>
                <a:gd name="T8" fmla="*/ 5 w 49"/>
                <a:gd name="T9" fmla="*/ 5 h 43"/>
                <a:gd name="T10" fmla="*/ 5 w 49"/>
                <a:gd name="T11" fmla="*/ 5 h 43"/>
                <a:gd name="T12" fmla="*/ 6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9" y="4"/>
                  </a:moveTo>
                  <a:lnTo>
                    <a:pt x="48" y="4"/>
                  </a:lnTo>
                  <a:lnTo>
                    <a:pt x="3" y="0"/>
                  </a:lnTo>
                  <a:lnTo>
                    <a:pt x="0" y="39"/>
                  </a:lnTo>
                  <a:lnTo>
                    <a:pt x="45" y="43"/>
                  </a:lnTo>
                  <a:lnTo>
                    <a:pt x="44" y="43"/>
                  </a:lnTo>
                  <a:lnTo>
                    <a:pt x="49"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7" name="Freeform 774"/>
            <p:cNvSpPr>
              <a:spLocks/>
            </p:cNvSpPr>
            <p:nvPr/>
          </p:nvSpPr>
          <p:spPr bwMode="auto">
            <a:xfrm>
              <a:off x="3984" y="3770"/>
              <a:ext cx="22" cy="22"/>
            </a:xfrm>
            <a:custGeom>
              <a:avLst/>
              <a:gdLst>
                <a:gd name="T0" fmla="*/ 5 w 45"/>
                <a:gd name="T1" fmla="*/ 1 h 43"/>
                <a:gd name="T2" fmla="*/ 5 w 45"/>
                <a:gd name="T3" fmla="*/ 1 h 43"/>
                <a:gd name="T4" fmla="*/ 0 w 45"/>
                <a:gd name="T5" fmla="*/ 0 h 43"/>
                <a:gd name="T6" fmla="*/ 0 w 45"/>
                <a:gd name="T7" fmla="*/ 5 h 43"/>
                <a:gd name="T8" fmla="*/ 5 w 45"/>
                <a:gd name="T9" fmla="*/ 6 h 43"/>
                <a:gd name="T10" fmla="*/ 5 w 45"/>
                <a:gd name="T11" fmla="*/ 6 h 43"/>
                <a:gd name="T12" fmla="*/ 5 w 45"/>
                <a:gd name="T13" fmla="*/ 1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5" y="4"/>
                  </a:moveTo>
                  <a:lnTo>
                    <a:pt x="45" y="4"/>
                  </a:lnTo>
                  <a:lnTo>
                    <a:pt x="5" y="0"/>
                  </a:lnTo>
                  <a:lnTo>
                    <a:pt x="0" y="39"/>
                  </a:lnTo>
                  <a:lnTo>
                    <a:pt x="40" y="43"/>
                  </a:lnTo>
                  <a:lnTo>
                    <a:pt x="45"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8" name="Freeform 775"/>
            <p:cNvSpPr>
              <a:spLocks/>
            </p:cNvSpPr>
            <p:nvPr/>
          </p:nvSpPr>
          <p:spPr bwMode="auto">
            <a:xfrm>
              <a:off x="4004" y="3772"/>
              <a:ext cx="24" cy="22"/>
            </a:xfrm>
            <a:custGeom>
              <a:avLst/>
              <a:gdLst>
                <a:gd name="T0" fmla="*/ 5 w 49"/>
                <a:gd name="T1" fmla="*/ 1 h 44"/>
                <a:gd name="T2" fmla="*/ 6 w 49"/>
                <a:gd name="T3" fmla="*/ 1 h 44"/>
                <a:gd name="T4" fmla="*/ 0 w 49"/>
                <a:gd name="T5" fmla="*/ 0 h 44"/>
                <a:gd name="T6" fmla="*/ 0 w 49"/>
                <a:gd name="T7" fmla="*/ 5 h 44"/>
                <a:gd name="T8" fmla="*/ 5 w 49"/>
                <a:gd name="T9" fmla="*/ 6 h 44"/>
                <a:gd name="T10" fmla="*/ 5 w 49"/>
                <a:gd name="T11" fmla="*/ 6 h 44"/>
                <a:gd name="T12" fmla="*/ 5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5" y="0"/>
                  </a:lnTo>
                  <a:lnTo>
                    <a:pt x="0" y="39"/>
                  </a:lnTo>
                  <a:lnTo>
                    <a:pt x="44" y="44"/>
                  </a:lnTo>
                  <a:lnTo>
                    <a:pt x="47" y="44"/>
                  </a:lnTo>
                  <a:lnTo>
                    <a:pt x="47"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29" name="Freeform 776"/>
            <p:cNvSpPr>
              <a:spLocks/>
            </p:cNvSpPr>
            <p:nvPr/>
          </p:nvSpPr>
          <p:spPr bwMode="auto">
            <a:xfrm>
              <a:off x="4027" y="3774"/>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0" name="Freeform 777"/>
            <p:cNvSpPr>
              <a:spLocks/>
            </p:cNvSpPr>
            <p:nvPr/>
          </p:nvSpPr>
          <p:spPr bwMode="auto">
            <a:xfrm>
              <a:off x="4048" y="3774"/>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1" name="Freeform 778"/>
            <p:cNvSpPr>
              <a:spLocks/>
            </p:cNvSpPr>
            <p:nvPr/>
          </p:nvSpPr>
          <p:spPr bwMode="auto">
            <a:xfrm>
              <a:off x="4068" y="377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2" name="Freeform 779"/>
            <p:cNvSpPr>
              <a:spLocks/>
            </p:cNvSpPr>
            <p:nvPr/>
          </p:nvSpPr>
          <p:spPr bwMode="auto">
            <a:xfrm>
              <a:off x="4090" y="3774"/>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3" name="Freeform 780"/>
            <p:cNvSpPr>
              <a:spLocks/>
            </p:cNvSpPr>
            <p:nvPr/>
          </p:nvSpPr>
          <p:spPr bwMode="auto">
            <a:xfrm>
              <a:off x="4111" y="3774"/>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4" name="Freeform 781"/>
            <p:cNvSpPr>
              <a:spLocks/>
            </p:cNvSpPr>
            <p:nvPr/>
          </p:nvSpPr>
          <p:spPr bwMode="auto">
            <a:xfrm>
              <a:off x="4131" y="3774"/>
              <a:ext cx="23" cy="21"/>
            </a:xfrm>
            <a:custGeom>
              <a:avLst/>
              <a:gdLst>
                <a:gd name="T0" fmla="*/ 6 w 46"/>
                <a:gd name="T1" fmla="*/ 1 h 40"/>
                <a:gd name="T2" fmla="*/ 6 w 46"/>
                <a:gd name="T3" fmla="*/ 1 h 40"/>
                <a:gd name="T4" fmla="*/ 0 w 46"/>
                <a:gd name="T5" fmla="*/ 0 h 40"/>
                <a:gd name="T6" fmla="*/ 0 w 46"/>
                <a:gd name="T7" fmla="*/ 5 h 40"/>
                <a:gd name="T8" fmla="*/ 6 w 46"/>
                <a:gd name="T9" fmla="*/ 6 h 40"/>
                <a:gd name="T10" fmla="*/ 6 w 46"/>
                <a:gd name="T11" fmla="*/ 6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5" y="1"/>
                  </a:lnTo>
                  <a:lnTo>
                    <a:pt x="0" y="0"/>
                  </a:lnTo>
                  <a:lnTo>
                    <a:pt x="0" y="39"/>
                  </a:lnTo>
                  <a:lnTo>
                    <a:pt x="45" y="40"/>
                  </a:lnTo>
                  <a:lnTo>
                    <a:pt x="44" y="40"/>
                  </a:lnTo>
                  <a:lnTo>
                    <a:pt x="46"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5" name="Freeform 782"/>
            <p:cNvSpPr>
              <a:spLocks/>
            </p:cNvSpPr>
            <p:nvPr/>
          </p:nvSpPr>
          <p:spPr bwMode="auto">
            <a:xfrm>
              <a:off x="4153" y="3775"/>
              <a:ext cx="21" cy="21"/>
            </a:xfrm>
            <a:custGeom>
              <a:avLst/>
              <a:gdLst>
                <a:gd name="T0" fmla="*/ 5 w 43"/>
                <a:gd name="T1" fmla="*/ 0 h 43"/>
                <a:gd name="T2" fmla="*/ 5 w 43"/>
                <a:gd name="T3" fmla="*/ 0 h 43"/>
                <a:gd name="T4" fmla="*/ 0 w 43"/>
                <a:gd name="T5" fmla="*/ 0 h 43"/>
                <a:gd name="T6" fmla="*/ 0 w 43"/>
                <a:gd name="T7" fmla="*/ 4 h 43"/>
                <a:gd name="T8" fmla="*/ 5 w 43"/>
                <a:gd name="T9" fmla="*/ 5 h 43"/>
                <a:gd name="T10" fmla="*/ 5 w 43"/>
                <a:gd name="T11" fmla="*/ 5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1" y="4"/>
                  </a:moveTo>
                  <a:lnTo>
                    <a:pt x="43" y="4"/>
                  </a:lnTo>
                  <a:lnTo>
                    <a:pt x="2" y="0"/>
                  </a:lnTo>
                  <a:lnTo>
                    <a:pt x="0" y="39"/>
                  </a:lnTo>
                  <a:lnTo>
                    <a:pt x="40" y="43"/>
                  </a:lnTo>
                  <a:lnTo>
                    <a:pt x="41" y="43"/>
                  </a:lnTo>
                  <a:lnTo>
                    <a:pt x="41"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6" name="Freeform 783"/>
            <p:cNvSpPr>
              <a:spLocks/>
            </p:cNvSpPr>
            <p:nvPr/>
          </p:nvSpPr>
          <p:spPr bwMode="auto">
            <a:xfrm>
              <a:off x="4174" y="3777"/>
              <a:ext cx="22" cy="20"/>
            </a:xfrm>
            <a:custGeom>
              <a:avLst/>
              <a:gdLst>
                <a:gd name="T0" fmla="*/ 5 w 45"/>
                <a:gd name="T1" fmla="*/ 1 h 40"/>
                <a:gd name="T2" fmla="*/ 5 w 45"/>
                <a:gd name="T3" fmla="*/ 1 h 40"/>
                <a:gd name="T4" fmla="*/ 0 w 45"/>
                <a:gd name="T5" fmla="*/ 0 h 40"/>
                <a:gd name="T6" fmla="*/ 0 w 45"/>
                <a:gd name="T7" fmla="*/ 5 h 40"/>
                <a:gd name="T8" fmla="*/ 5 w 45"/>
                <a:gd name="T9" fmla="*/ 5 h 40"/>
                <a:gd name="T10" fmla="*/ 5 w 45"/>
                <a:gd name="T11" fmla="*/ 5 h 40"/>
                <a:gd name="T12" fmla="*/ 5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5" y="1"/>
                  </a:lnTo>
                  <a:lnTo>
                    <a:pt x="0" y="0"/>
                  </a:lnTo>
                  <a:lnTo>
                    <a:pt x="0" y="39"/>
                  </a:lnTo>
                  <a:lnTo>
                    <a:pt x="45" y="40"/>
                  </a:lnTo>
                  <a:lnTo>
                    <a:pt x="45"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7" name="Freeform 784"/>
            <p:cNvSpPr>
              <a:spLocks/>
            </p:cNvSpPr>
            <p:nvPr/>
          </p:nvSpPr>
          <p:spPr bwMode="auto">
            <a:xfrm>
              <a:off x="4196" y="3777"/>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8" name="Freeform 785"/>
            <p:cNvSpPr>
              <a:spLocks/>
            </p:cNvSpPr>
            <p:nvPr/>
          </p:nvSpPr>
          <p:spPr bwMode="auto">
            <a:xfrm>
              <a:off x="4216" y="3777"/>
              <a:ext cx="22" cy="21"/>
            </a:xfrm>
            <a:custGeom>
              <a:avLst/>
              <a:gdLst>
                <a:gd name="T0" fmla="*/ 6 w 42"/>
                <a:gd name="T1" fmla="*/ 1 h 41"/>
                <a:gd name="T2" fmla="*/ 6 w 42"/>
                <a:gd name="T3" fmla="*/ 1 h 41"/>
                <a:gd name="T4" fmla="*/ 1 w 42"/>
                <a:gd name="T5" fmla="*/ 0 h 41"/>
                <a:gd name="T6" fmla="*/ 0 w 42"/>
                <a:gd name="T7" fmla="*/ 5 h 41"/>
                <a:gd name="T8" fmla="*/ 6 w 42"/>
                <a:gd name="T9" fmla="*/ 6 h 41"/>
                <a:gd name="T10" fmla="*/ 6 w 42"/>
                <a:gd name="T11" fmla="*/ 6 h 41"/>
                <a:gd name="T12" fmla="*/ 6 w 42"/>
                <a:gd name="T13" fmla="*/ 1 h 41"/>
                <a:gd name="T14" fmla="*/ 0 60000 65536"/>
                <a:gd name="T15" fmla="*/ 0 60000 65536"/>
                <a:gd name="T16" fmla="*/ 0 60000 65536"/>
                <a:gd name="T17" fmla="*/ 0 60000 65536"/>
                <a:gd name="T18" fmla="*/ 0 60000 65536"/>
                <a:gd name="T19" fmla="*/ 0 60000 65536"/>
                <a:gd name="T20" fmla="*/ 0 60000 65536"/>
                <a:gd name="T21" fmla="*/ 0 w 42"/>
                <a:gd name="T22" fmla="*/ 0 h 41"/>
                <a:gd name="T23" fmla="*/ 42 w 4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1">
                  <a:moveTo>
                    <a:pt x="41" y="2"/>
                  </a:moveTo>
                  <a:lnTo>
                    <a:pt x="42" y="2"/>
                  </a:lnTo>
                  <a:lnTo>
                    <a:pt x="2" y="0"/>
                  </a:lnTo>
                  <a:lnTo>
                    <a:pt x="0" y="39"/>
                  </a:lnTo>
                  <a:lnTo>
                    <a:pt x="40" y="41"/>
                  </a:lnTo>
                  <a:lnTo>
                    <a:pt x="41" y="41"/>
                  </a:lnTo>
                  <a:lnTo>
                    <a:pt x="41"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39" name="Freeform 786"/>
            <p:cNvSpPr>
              <a:spLocks/>
            </p:cNvSpPr>
            <p:nvPr/>
          </p:nvSpPr>
          <p:spPr bwMode="auto">
            <a:xfrm>
              <a:off x="4237" y="3779"/>
              <a:ext cx="24" cy="19"/>
            </a:xfrm>
            <a:custGeom>
              <a:avLst/>
              <a:gdLst>
                <a:gd name="T0" fmla="*/ 6 w 49"/>
                <a:gd name="T1" fmla="*/ 0 h 39"/>
                <a:gd name="T2" fmla="*/ 5 w 49"/>
                <a:gd name="T3" fmla="*/ 0 h 39"/>
                <a:gd name="T4" fmla="*/ 0 w 49"/>
                <a:gd name="T5" fmla="*/ 0 h 39"/>
                <a:gd name="T6" fmla="*/ 0 w 49"/>
                <a:gd name="T7" fmla="*/ 4 h 39"/>
                <a:gd name="T8" fmla="*/ 5 w 49"/>
                <a:gd name="T9" fmla="*/ 4 h 39"/>
                <a:gd name="T10" fmla="*/ 5 w 49"/>
                <a:gd name="T11" fmla="*/ 4 h 39"/>
                <a:gd name="T12" fmla="*/ 6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9" y="0"/>
                  </a:moveTo>
                  <a:lnTo>
                    <a:pt x="47" y="0"/>
                  </a:lnTo>
                  <a:lnTo>
                    <a:pt x="0" y="0"/>
                  </a:lnTo>
                  <a:lnTo>
                    <a:pt x="0" y="39"/>
                  </a:lnTo>
                  <a:lnTo>
                    <a:pt x="47" y="39"/>
                  </a:lnTo>
                  <a:lnTo>
                    <a:pt x="46" y="39"/>
                  </a:lnTo>
                  <a:lnTo>
                    <a:pt x="4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0" name="Freeform 787"/>
            <p:cNvSpPr>
              <a:spLocks/>
            </p:cNvSpPr>
            <p:nvPr/>
          </p:nvSpPr>
          <p:spPr bwMode="auto">
            <a:xfrm>
              <a:off x="4260" y="3779"/>
              <a:ext cx="23" cy="20"/>
            </a:xfrm>
            <a:custGeom>
              <a:avLst/>
              <a:gdLst>
                <a:gd name="T0" fmla="*/ 6 w 45"/>
                <a:gd name="T1" fmla="*/ 0 h 41"/>
                <a:gd name="T2" fmla="*/ 6 w 45"/>
                <a:gd name="T3" fmla="*/ 0 h 41"/>
                <a:gd name="T4" fmla="*/ 1 w 45"/>
                <a:gd name="T5" fmla="*/ 0 h 41"/>
                <a:gd name="T6" fmla="*/ 0 w 45"/>
                <a:gd name="T7" fmla="*/ 4 h 41"/>
                <a:gd name="T8" fmla="*/ 6 w 45"/>
                <a:gd name="T9" fmla="*/ 5 h 41"/>
                <a:gd name="T10" fmla="*/ 6 w 45"/>
                <a:gd name="T11" fmla="*/ 5 h 41"/>
                <a:gd name="T12" fmla="*/ 6 w 45"/>
                <a:gd name="T13" fmla="*/ 0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4" y="2"/>
                  </a:moveTo>
                  <a:lnTo>
                    <a:pt x="45" y="2"/>
                  </a:lnTo>
                  <a:lnTo>
                    <a:pt x="3" y="0"/>
                  </a:lnTo>
                  <a:lnTo>
                    <a:pt x="0" y="39"/>
                  </a:lnTo>
                  <a:lnTo>
                    <a:pt x="43" y="41"/>
                  </a:lnTo>
                  <a:lnTo>
                    <a:pt x="44" y="41"/>
                  </a:lnTo>
                  <a:lnTo>
                    <a:pt x="44"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1" name="Freeform 788"/>
            <p:cNvSpPr>
              <a:spLocks/>
            </p:cNvSpPr>
            <p:nvPr/>
          </p:nvSpPr>
          <p:spPr bwMode="auto">
            <a:xfrm>
              <a:off x="4282" y="3780"/>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2" name="Freeform 789"/>
            <p:cNvSpPr>
              <a:spLocks/>
            </p:cNvSpPr>
            <p:nvPr/>
          </p:nvSpPr>
          <p:spPr bwMode="auto">
            <a:xfrm>
              <a:off x="4303" y="3780"/>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39" y="0"/>
                  </a:lnTo>
                  <a:lnTo>
                    <a:pt x="0" y="0"/>
                  </a:lnTo>
                  <a:lnTo>
                    <a:pt x="0" y="39"/>
                  </a:lnTo>
                  <a:lnTo>
                    <a:pt x="39" y="39"/>
                  </a:lnTo>
                  <a:lnTo>
                    <a:pt x="38"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243" name="Freeform 790"/>
            <p:cNvSpPr>
              <a:spLocks/>
            </p:cNvSpPr>
            <p:nvPr/>
          </p:nvSpPr>
          <p:spPr bwMode="auto">
            <a:xfrm>
              <a:off x="4322" y="3780"/>
              <a:ext cx="23" cy="20"/>
            </a:xfrm>
            <a:custGeom>
              <a:avLst/>
              <a:gdLst>
                <a:gd name="T0" fmla="*/ 6 w 45"/>
                <a:gd name="T1" fmla="*/ 0 h 42"/>
                <a:gd name="T2" fmla="*/ 6 w 45"/>
                <a:gd name="T3" fmla="*/ 0 h 42"/>
                <a:gd name="T4" fmla="*/ 1 w 45"/>
                <a:gd name="T5" fmla="*/ 0 h 42"/>
                <a:gd name="T6" fmla="*/ 0 w 45"/>
                <a:gd name="T7" fmla="*/ 4 h 42"/>
                <a:gd name="T8" fmla="*/ 6 w 45"/>
                <a:gd name="T9" fmla="*/ 5 h 42"/>
                <a:gd name="T10" fmla="*/ 6 w 45"/>
                <a:gd name="T11" fmla="*/ 5 h 42"/>
                <a:gd name="T12" fmla="*/ 6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3" y="3"/>
                  </a:moveTo>
                  <a:lnTo>
                    <a:pt x="45" y="3"/>
                  </a:lnTo>
                  <a:lnTo>
                    <a:pt x="2" y="0"/>
                  </a:lnTo>
                  <a:lnTo>
                    <a:pt x="0" y="39"/>
                  </a:lnTo>
                  <a:lnTo>
                    <a:pt x="42" y="42"/>
                  </a:lnTo>
                  <a:lnTo>
                    <a:pt x="43" y="42"/>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499" name="Group 791"/>
          <p:cNvGrpSpPr>
            <a:grpSpLocks/>
          </p:cNvGrpSpPr>
          <p:nvPr/>
        </p:nvGrpSpPr>
        <p:grpSpPr bwMode="auto">
          <a:xfrm>
            <a:off x="3652243" y="5518151"/>
            <a:ext cx="6273998" cy="841375"/>
            <a:chOff x="2022" y="3284"/>
            <a:chExt cx="3513" cy="530"/>
          </a:xfrm>
        </p:grpSpPr>
        <p:sp>
          <p:nvSpPr>
            <p:cNvPr id="14844" name="Freeform 792"/>
            <p:cNvSpPr>
              <a:spLocks/>
            </p:cNvSpPr>
            <p:nvPr/>
          </p:nvSpPr>
          <p:spPr bwMode="auto">
            <a:xfrm>
              <a:off x="4344" y="3781"/>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5" name="Freeform 793"/>
            <p:cNvSpPr>
              <a:spLocks/>
            </p:cNvSpPr>
            <p:nvPr/>
          </p:nvSpPr>
          <p:spPr bwMode="auto">
            <a:xfrm>
              <a:off x="4365" y="3781"/>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4" y="0"/>
                  </a:moveTo>
                  <a:lnTo>
                    <a:pt x="45" y="0"/>
                  </a:lnTo>
                  <a:lnTo>
                    <a:pt x="0" y="0"/>
                  </a:lnTo>
                  <a:lnTo>
                    <a:pt x="0" y="39"/>
                  </a:lnTo>
                  <a:lnTo>
                    <a:pt x="45" y="39"/>
                  </a:lnTo>
                  <a:lnTo>
                    <a:pt x="46"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6" name="Freeform 794"/>
            <p:cNvSpPr>
              <a:spLocks/>
            </p:cNvSpPr>
            <p:nvPr/>
          </p:nvSpPr>
          <p:spPr bwMode="auto">
            <a:xfrm>
              <a:off x="4387" y="3780"/>
              <a:ext cx="22" cy="20"/>
            </a:xfrm>
            <a:custGeom>
              <a:avLst/>
              <a:gdLst>
                <a:gd name="T0" fmla="*/ 5 w 45"/>
                <a:gd name="T1" fmla="*/ 0 h 42"/>
                <a:gd name="T2" fmla="*/ 5 w 45"/>
                <a:gd name="T3" fmla="*/ 0 h 42"/>
                <a:gd name="T4" fmla="*/ 0 w 45"/>
                <a:gd name="T5" fmla="*/ 0 h 42"/>
                <a:gd name="T6" fmla="*/ 0 w 45"/>
                <a:gd name="T7" fmla="*/ 5 h 42"/>
                <a:gd name="T8" fmla="*/ 5 w 45"/>
                <a:gd name="T9" fmla="*/ 4 h 42"/>
                <a:gd name="T10" fmla="*/ 5 w 45"/>
                <a:gd name="T11" fmla="*/ 4 h 42"/>
                <a:gd name="T12" fmla="*/ 5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0" y="0"/>
                  </a:moveTo>
                  <a:lnTo>
                    <a:pt x="41" y="0"/>
                  </a:lnTo>
                  <a:lnTo>
                    <a:pt x="0" y="3"/>
                  </a:lnTo>
                  <a:lnTo>
                    <a:pt x="2" y="42"/>
                  </a:lnTo>
                  <a:lnTo>
                    <a:pt x="44" y="39"/>
                  </a:lnTo>
                  <a:lnTo>
                    <a:pt x="45"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7" name="Freeform 795"/>
            <p:cNvSpPr>
              <a:spLocks/>
            </p:cNvSpPr>
            <p:nvPr/>
          </p:nvSpPr>
          <p:spPr bwMode="auto">
            <a:xfrm>
              <a:off x="4407" y="3777"/>
              <a:ext cx="24" cy="22"/>
            </a:xfrm>
            <a:custGeom>
              <a:avLst/>
              <a:gdLst>
                <a:gd name="T0" fmla="*/ 6 w 48"/>
                <a:gd name="T1" fmla="*/ 0 h 43"/>
                <a:gd name="T2" fmla="*/ 6 w 48"/>
                <a:gd name="T3" fmla="*/ 0 h 43"/>
                <a:gd name="T4" fmla="*/ 0 w 48"/>
                <a:gd name="T5" fmla="*/ 1 h 43"/>
                <a:gd name="T6" fmla="*/ 1 w 48"/>
                <a:gd name="T7" fmla="*/ 6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0"/>
                  </a:moveTo>
                  <a:lnTo>
                    <a:pt x="44" y="0"/>
                  </a:lnTo>
                  <a:lnTo>
                    <a:pt x="0" y="4"/>
                  </a:lnTo>
                  <a:lnTo>
                    <a:pt x="5" y="43"/>
                  </a:lnTo>
                  <a:lnTo>
                    <a:pt x="48"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8" name="Freeform 796"/>
            <p:cNvSpPr>
              <a:spLocks/>
            </p:cNvSpPr>
            <p:nvPr/>
          </p:nvSpPr>
          <p:spPr bwMode="auto">
            <a:xfrm>
              <a:off x="4430" y="3777"/>
              <a:ext cx="23" cy="20"/>
            </a:xfrm>
            <a:custGeom>
              <a:avLst/>
              <a:gdLst>
                <a:gd name="T0" fmla="*/ 6 w 46"/>
                <a:gd name="T1" fmla="*/ 0 h 40"/>
                <a:gd name="T2" fmla="*/ 6 w 46"/>
                <a:gd name="T3" fmla="*/ 0 h 40"/>
                <a:gd name="T4" fmla="*/ 0 w 46"/>
                <a:gd name="T5" fmla="*/ 1 h 40"/>
                <a:gd name="T6" fmla="*/ 0 w 46"/>
                <a:gd name="T7" fmla="*/ 5 h 40"/>
                <a:gd name="T8" fmla="*/ 6 w 46"/>
                <a:gd name="T9" fmla="*/ 5 h 40"/>
                <a:gd name="T10" fmla="*/ 6 w 46"/>
                <a:gd name="T11" fmla="*/ 5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2" y="0"/>
                  </a:moveTo>
                  <a:lnTo>
                    <a:pt x="44" y="0"/>
                  </a:lnTo>
                  <a:lnTo>
                    <a:pt x="0" y="1"/>
                  </a:lnTo>
                  <a:lnTo>
                    <a:pt x="0" y="40"/>
                  </a:lnTo>
                  <a:lnTo>
                    <a:pt x="44" y="39"/>
                  </a:lnTo>
                  <a:lnTo>
                    <a:pt x="46"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9" name="Freeform 797"/>
            <p:cNvSpPr>
              <a:spLocks/>
            </p:cNvSpPr>
            <p:nvPr/>
          </p:nvSpPr>
          <p:spPr bwMode="auto">
            <a:xfrm>
              <a:off x="4451" y="3774"/>
              <a:ext cx="23" cy="22"/>
            </a:xfrm>
            <a:custGeom>
              <a:avLst/>
              <a:gdLst>
                <a:gd name="T0" fmla="*/ 6 w 46"/>
                <a:gd name="T1" fmla="*/ 0 h 44"/>
                <a:gd name="T2" fmla="*/ 6 w 46"/>
                <a:gd name="T3" fmla="*/ 0 h 44"/>
                <a:gd name="T4" fmla="*/ 0 w 46"/>
                <a:gd name="T5" fmla="*/ 1 h 44"/>
                <a:gd name="T6" fmla="*/ 1 w 46"/>
                <a:gd name="T7" fmla="*/ 6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3" y="0"/>
                  </a:moveTo>
                  <a:lnTo>
                    <a:pt x="41" y="0"/>
                  </a:lnTo>
                  <a:lnTo>
                    <a:pt x="0" y="5"/>
                  </a:lnTo>
                  <a:lnTo>
                    <a:pt x="4" y="44"/>
                  </a:lnTo>
                  <a:lnTo>
                    <a:pt x="46"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0" name="Freeform 798"/>
            <p:cNvSpPr>
              <a:spLocks/>
            </p:cNvSpPr>
            <p:nvPr/>
          </p:nvSpPr>
          <p:spPr bwMode="auto">
            <a:xfrm>
              <a:off x="4473" y="3774"/>
              <a:ext cx="19" cy="20"/>
            </a:xfrm>
            <a:custGeom>
              <a:avLst/>
              <a:gdLst>
                <a:gd name="T0" fmla="*/ 4 w 40"/>
                <a:gd name="T1" fmla="*/ 0 h 39"/>
                <a:gd name="T2" fmla="*/ 4 w 40"/>
                <a:gd name="T3" fmla="*/ 0 h 39"/>
                <a:gd name="T4" fmla="*/ 0 w 40"/>
                <a:gd name="T5" fmla="*/ 0 h 39"/>
                <a:gd name="T6" fmla="*/ 0 w 40"/>
                <a:gd name="T7" fmla="*/ 5 h 39"/>
                <a:gd name="T8" fmla="*/ 4 w 40"/>
                <a:gd name="T9" fmla="*/ 5 h 39"/>
                <a:gd name="T10" fmla="*/ 4 w 40"/>
                <a:gd name="T11" fmla="*/ 5 h 39"/>
                <a:gd name="T12" fmla="*/ 4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1" name="Freeform 799"/>
            <p:cNvSpPr>
              <a:spLocks/>
            </p:cNvSpPr>
            <p:nvPr/>
          </p:nvSpPr>
          <p:spPr bwMode="auto">
            <a:xfrm>
              <a:off x="4492" y="3774"/>
              <a:ext cx="24" cy="20"/>
            </a:xfrm>
            <a:custGeom>
              <a:avLst/>
              <a:gdLst>
                <a:gd name="T0" fmla="*/ 6 w 48"/>
                <a:gd name="T1" fmla="*/ 0 h 39"/>
                <a:gd name="T2" fmla="*/ 6 w 48"/>
                <a:gd name="T3" fmla="*/ 0 h 39"/>
                <a:gd name="T4" fmla="*/ 0 w 48"/>
                <a:gd name="T5" fmla="*/ 0 h 39"/>
                <a:gd name="T6" fmla="*/ 0 w 48"/>
                <a:gd name="T7" fmla="*/ 5 h 39"/>
                <a:gd name="T8" fmla="*/ 6 w 48"/>
                <a:gd name="T9" fmla="*/ 5 h 39"/>
                <a:gd name="T10" fmla="*/ 6 w 48"/>
                <a:gd name="T11" fmla="*/ 5 h 39"/>
                <a:gd name="T12" fmla="*/ 6 w 48"/>
                <a:gd name="T13" fmla="*/ 0 h 39"/>
                <a:gd name="T14" fmla="*/ 0 60000 65536"/>
                <a:gd name="T15" fmla="*/ 0 60000 65536"/>
                <a:gd name="T16" fmla="*/ 0 60000 65536"/>
                <a:gd name="T17" fmla="*/ 0 60000 65536"/>
                <a:gd name="T18" fmla="*/ 0 60000 65536"/>
                <a:gd name="T19" fmla="*/ 0 60000 65536"/>
                <a:gd name="T20" fmla="*/ 0 60000 65536"/>
                <a:gd name="T21" fmla="*/ 0 w 48"/>
                <a:gd name="T22" fmla="*/ 0 h 39"/>
                <a:gd name="T23" fmla="*/ 48 w 4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39">
                  <a:moveTo>
                    <a:pt x="48" y="0"/>
                  </a:moveTo>
                  <a:lnTo>
                    <a:pt x="46" y="0"/>
                  </a:lnTo>
                  <a:lnTo>
                    <a:pt x="0" y="0"/>
                  </a:lnTo>
                  <a:lnTo>
                    <a:pt x="0" y="39"/>
                  </a:lnTo>
                  <a:lnTo>
                    <a:pt x="46" y="39"/>
                  </a:lnTo>
                  <a:lnTo>
                    <a:pt x="43" y="39"/>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2" name="Freeform 800"/>
            <p:cNvSpPr>
              <a:spLocks/>
            </p:cNvSpPr>
            <p:nvPr/>
          </p:nvSpPr>
          <p:spPr bwMode="auto">
            <a:xfrm>
              <a:off x="4514" y="3774"/>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5" y="5"/>
                  </a:moveTo>
                  <a:lnTo>
                    <a:pt x="46" y="5"/>
                  </a:lnTo>
                  <a:lnTo>
                    <a:pt x="5" y="0"/>
                  </a:lnTo>
                  <a:lnTo>
                    <a:pt x="0" y="39"/>
                  </a:lnTo>
                  <a:lnTo>
                    <a:pt x="42" y="44"/>
                  </a:lnTo>
                  <a:lnTo>
                    <a:pt x="43" y="44"/>
                  </a:lnTo>
                  <a:lnTo>
                    <a:pt x="45"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3" name="Freeform 801"/>
            <p:cNvSpPr>
              <a:spLocks/>
            </p:cNvSpPr>
            <p:nvPr/>
          </p:nvSpPr>
          <p:spPr bwMode="auto">
            <a:xfrm>
              <a:off x="4536" y="3777"/>
              <a:ext cx="23" cy="21"/>
            </a:xfrm>
            <a:custGeom>
              <a:avLst/>
              <a:gdLst>
                <a:gd name="T0" fmla="*/ 5 w 47"/>
                <a:gd name="T1" fmla="*/ 1 h 42"/>
                <a:gd name="T2" fmla="*/ 5 w 47"/>
                <a:gd name="T3" fmla="*/ 1 h 42"/>
                <a:gd name="T4" fmla="*/ 0 w 47"/>
                <a:gd name="T5" fmla="*/ 0 h 42"/>
                <a:gd name="T6" fmla="*/ 0 w 47"/>
                <a:gd name="T7" fmla="*/ 5 h 42"/>
                <a:gd name="T8" fmla="*/ 5 w 47"/>
                <a:gd name="T9" fmla="*/ 6 h 42"/>
                <a:gd name="T10" fmla="*/ 5 w 47"/>
                <a:gd name="T11" fmla="*/ 6 h 42"/>
                <a:gd name="T12" fmla="*/ 5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7" y="3"/>
                  </a:moveTo>
                  <a:lnTo>
                    <a:pt x="45" y="3"/>
                  </a:lnTo>
                  <a:lnTo>
                    <a:pt x="2" y="0"/>
                  </a:lnTo>
                  <a:lnTo>
                    <a:pt x="0" y="39"/>
                  </a:lnTo>
                  <a:lnTo>
                    <a:pt x="43" y="42"/>
                  </a:lnTo>
                  <a:lnTo>
                    <a:pt x="40" y="42"/>
                  </a:lnTo>
                  <a:lnTo>
                    <a:pt x="47"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4" name="Freeform 802"/>
            <p:cNvSpPr>
              <a:spLocks/>
            </p:cNvSpPr>
            <p:nvPr/>
          </p:nvSpPr>
          <p:spPr bwMode="auto">
            <a:xfrm>
              <a:off x="4556" y="3779"/>
              <a:ext cx="24" cy="23"/>
            </a:xfrm>
            <a:custGeom>
              <a:avLst/>
              <a:gdLst>
                <a:gd name="T0" fmla="*/ 6 w 50"/>
                <a:gd name="T1" fmla="*/ 1 h 47"/>
                <a:gd name="T2" fmla="*/ 6 w 50"/>
                <a:gd name="T3" fmla="*/ 1 h 47"/>
                <a:gd name="T4" fmla="*/ 0 w 50"/>
                <a:gd name="T5" fmla="*/ 0 h 47"/>
                <a:gd name="T6" fmla="*/ 0 w 50"/>
                <a:gd name="T7" fmla="*/ 4 h 47"/>
                <a:gd name="T8" fmla="*/ 5 w 50"/>
                <a:gd name="T9" fmla="*/ 5 h 47"/>
                <a:gd name="T10" fmla="*/ 5 w 50"/>
                <a:gd name="T11" fmla="*/ 5 h 47"/>
                <a:gd name="T12" fmla="*/ 6 w 50"/>
                <a:gd name="T13" fmla="*/ 1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50" y="8"/>
                  </a:moveTo>
                  <a:lnTo>
                    <a:pt x="49" y="8"/>
                  </a:lnTo>
                  <a:lnTo>
                    <a:pt x="7" y="0"/>
                  </a:lnTo>
                  <a:lnTo>
                    <a:pt x="0" y="39"/>
                  </a:lnTo>
                  <a:lnTo>
                    <a:pt x="42" y="47"/>
                  </a:lnTo>
                  <a:lnTo>
                    <a:pt x="41" y="47"/>
                  </a:lnTo>
                  <a:lnTo>
                    <a:pt x="50"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5" name="Freeform 803"/>
            <p:cNvSpPr>
              <a:spLocks/>
            </p:cNvSpPr>
            <p:nvPr/>
          </p:nvSpPr>
          <p:spPr bwMode="auto">
            <a:xfrm>
              <a:off x="4576" y="3783"/>
              <a:ext cx="26" cy="24"/>
            </a:xfrm>
            <a:custGeom>
              <a:avLst/>
              <a:gdLst>
                <a:gd name="T0" fmla="*/ 6 w 52"/>
                <a:gd name="T1" fmla="*/ 1 h 50"/>
                <a:gd name="T2" fmla="*/ 7 w 52"/>
                <a:gd name="T3" fmla="*/ 1 h 50"/>
                <a:gd name="T4" fmla="*/ 2 w 52"/>
                <a:gd name="T5" fmla="*/ 0 h 50"/>
                <a:gd name="T6" fmla="*/ 0 w 52"/>
                <a:gd name="T7" fmla="*/ 4 h 50"/>
                <a:gd name="T8" fmla="*/ 6 w 52"/>
                <a:gd name="T9" fmla="*/ 6 h 50"/>
                <a:gd name="T10" fmla="*/ 6 w 52"/>
                <a:gd name="T11" fmla="*/ 6 h 50"/>
                <a:gd name="T12" fmla="*/ 6 w 52"/>
                <a:gd name="T13" fmla="*/ 6 h 50"/>
                <a:gd name="T14" fmla="*/ 6 w 52"/>
                <a:gd name="T15" fmla="*/ 6 h 50"/>
                <a:gd name="T16" fmla="*/ 6 w 52"/>
                <a:gd name="T17" fmla="*/ 6 h 50"/>
                <a:gd name="T18" fmla="*/ 6 w 52"/>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50"/>
                <a:gd name="T32" fmla="*/ 52 w 52"/>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50">
                  <a:moveTo>
                    <a:pt x="47" y="10"/>
                  </a:moveTo>
                  <a:lnTo>
                    <a:pt x="52" y="10"/>
                  </a:lnTo>
                  <a:lnTo>
                    <a:pt x="9" y="0"/>
                  </a:lnTo>
                  <a:lnTo>
                    <a:pt x="0" y="39"/>
                  </a:lnTo>
                  <a:lnTo>
                    <a:pt x="42" y="50"/>
                  </a:lnTo>
                  <a:lnTo>
                    <a:pt x="47" y="50"/>
                  </a:lnTo>
                  <a:lnTo>
                    <a:pt x="42" y="50"/>
                  </a:lnTo>
                  <a:lnTo>
                    <a:pt x="45" y="50"/>
                  </a:lnTo>
                  <a:lnTo>
                    <a:pt x="47" y="50"/>
                  </a:lnTo>
                  <a:lnTo>
                    <a:pt x="47"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6" name="Freeform 804"/>
            <p:cNvSpPr>
              <a:spLocks/>
            </p:cNvSpPr>
            <p:nvPr/>
          </p:nvSpPr>
          <p:spPr bwMode="auto">
            <a:xfrm>
              <a:off x="4599" y="3788"/>
              <a:ext cx="21" cy="19"/>
            </a:xfrm>
            <a:custGeom>
              <a:avLst/>
              <a:gdLst>
                <a:gd name="T0" fmla="*/ 6 w 41"/>
                <a:gd name="T1" fmla="*/ 0 h 40"/>
                <a:gd name="T2" fmla="*/ 6 w 41"/>
                <a:gd name="T3" fmla="*/ 0 h 40"/>
                <a:gd name="T4" fmla="*/ 0 w 41"/>
                <a:gd name="T5" fmla="*/ 0 h 40"/>
                <a:gd name="T6" fmla="*/ 0 w 41"/>
                <a:gd name="T7" fmla="*/ 4 h 40"/>
                <a:gd name="T8" fmla="*/ 6 w 41"/>
                <a:gd name="T9" fmla="*/ 4 h 40"/>
                <a:gd name="T10" fmla="*/ 6 w 41"/>
                <a:gd name="T11" fmla="*/ 4 h 40"/>
                <a:gd name="T12" fmla="*/ 6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0"/>
                  </a:lnTo>
                  <a:lnTo>
                    <a:pt x="0" y="40"/>
                  </a:lnTo>
                  <a:lnTo>
                    <a:pt x="41" y="4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7" name="Freeform 805"/>
            <p:cNvSpPr>
              <a:spLocks/>
            </p:cNvSpPr>
            <p:nvPr/>
          </p:nvSpPr>
          <p:spPr bwMode="auto">
            <a:xfrm>
              <a:off x="4620" y="3788"/>
              <a:ext cx="25" cy="19"/>
            </a:xfrm>
            <a:custGeom>
              <a:avLst/>
              <a:gdLst>
                <a:gd name="T0" fmla="*/ 6 w 50"/>
                <a:gd name="T1" fmla="*/ 0 h 40"/>
                <a:gd name="T2" fmla="*/ 6 w 50"/>
                <a:gd name="T3" fmla="*/ 0 h 40"/>
                <a:gd name="T4" fmla="*/ 0 w 50"/>
                <a:gd name="T5" fmla="*/ 0 h 40"/>
                <a:gd name="T6" fmla="*/ 0 w 50"/>
                <a:gd name="T7" fmla="*/ 4 h 40"/>
                <a:gd name="T8" fmla="*/ 6 w 50"/>
                <a:gd name="T9" fmla="*/ 4 h 40"/>
                <a:gd name="T10" fmla="*/ 7 w 50"/>
                <a:gd name="T11" fmla="*/ 4 h 40"/>
                <a:gd name="T12" fmla="*/ 6 w 50"/>
                <a:gd name="T13" fmla="*/ 0 h 40"/>
                <a:gd name="T14" fmla="*/ 0 60000 65536"/>
                <a:gd name="T15" fmla="*/ 0 60000 65536"/>
                <a:gd name="T16" fmla="*/ 0 60000 65536"/>
                <a:gd name="T17" fmla="*/ 0 60000 65536"/>
                <a:gd name="T18" fmla="*/ 0 60000 65536"/>
                <a:gd name="T19" fmla="*/ 0 60000 65536"/>
                <a:gd name="T20" fmla="*/ 0 60000 65536"/>
                <a:gd name="T21" fmla="*/ 0 w 50"/>
                <a:gd name="T22" fmla="*/ 0 h 40"/>
                <a:gd name="T23" fmla="*/ 50 w 5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0">
                  <a:moveTo>
                    <a:pt x="43" y="0"/>
                  </a:moveTo>
                  <a:lnTo>
                    <a:pt x="46" y="0"/>
                  </a:lnTo>
                  <a:lnTo>
                    <a:pt x="0" y="0"/>
                  </a:lnTo>
                  <a:lnTo>
                    <a:pt x="0" y="40"/>
                  </a:lnTo>
                  <a:lnTo>
                    <a:pt x="46" y="40"/>
                  </a:lnTo>
                  <a:lnTo>
                    <a:pt x="50" y="4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8" name="Freeform 806"/>
            <p:cNvSpPr>
              <a:spLocks/>
            </p:cNvSpPr>
            <p:nvPr/>
          </p:nvSpPr>
          <p:spPr bwMode="auto">
            <a:xfrm>
              <a:off x="4642" y="3784"/>
              <a:ext cx="23" cy="23"/>
            </a:xfrm>
            <a:custGeom>
              <a:avLst/>
              <a:gdLst>
                <a:gd name="T0" fmla="*/ 5 w 47"/>
                <a:gd name="T1" fmla="*/ 0 h 46"/>
                <a:gd name="T2" fmla="*/ 5 w 47"/>
                <a:gd name="T3" fmla="*/ 0 h 46"/>
                <a:gd name="T4" fmla="*/ 0 w 47"/>
                <a:gd name="T5" fmla="*/ 1 h 46"/>
                <a:gd name="T6" fmla="*/ 0 w 47"/>
                <a:gd name="T7" fmla="*/ 6 h 46"/>
                <a:gd name="T8" fmla="*/ 5 w 47"/>
                <a:gd name="T9" fmla="*/ 5 h 46"/>
                <a:gd name="T10" fmla="*/ 5 w 47"/>
                <a:gd name="T11" fmla="*/ 5 h 46"/>
                <a:gd name="T12" fmla="*/ 5 w 47"/>
                <a:gd name="T13" fmla="*/ 0 h 46"/>
                <a:gd name="T14" fmla="*/ 0 60000 65536"/>
                <a:gd name="T15" fmla="*/ 0 60000 65536"/>
                <a:gd name="T16" fmla="*/ 0 60000 65536"/>
                <a:gd name="T17" fmla="*/ 0 60000 65536"/>
                <a:gd name="T18" fmla="*/ 0 60000 65536"/>
                <a:gd name="T19" fmla="*/ 0 60000 65536"/>
                <a:gd name="T20" fmla="*/ 0 60000 65536"/>
                <a:gd name="T21" fmla="*/ 0 w 47"/>
                <a:gd name="T22" fmla="*/ 0 h 46"/>
                <a:gd name="T23" fmla="*/ 47 w 47"/>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6">
                  <a:moveTo>
                    <a:pt x="43" y="0"/>
                  </a:moveTo>
                  <a:lnTo>
                    <a:pt x="40" y="0"/>
                  </a:lnTo>
                  <a:lnTo>
                    <a:pt x="0" y="6"/>
                  </a:lnTo>
                  <a:lnTo>
                    <a:pt x="7" y="46"/>
                  </a:lnTo>
                  <a:lnTo>
                    <a:pt x="47" y="39"/>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59" name="Freeform 807"/>
            <p:cNvSpPr>
              <a:spLocks/>
            </p:cNvSpPr>
            <p:nvPr/>
          </p:nvSpPr>
          <p:spPr bwMode="auto">
            <a:xfrm>
              <a:off x="4663" y="3783"/>
              <a:ext cx="22" cy="21"/>
            </a:xfrm>
            <a:custGeom>
              <a:avLst/>
              <a:gdLst>
                <a:gd name="T0" fmla="*/ 5 w 43"/>
                <a:gd name="T1" fmla="*/ 0 h 43"/>
                <a:gd name="T2" fmla="*/ 5 w 43"/>
                <a:gd name="T3" fmla="*/ 0 h 43"/>
                <a:gd name="T4" fmla="*/ 0 w 43"/>
                <a:gd name="T5" fmla="*/ 0 h 43"/>
                <a:gd name="T6" fmla="*/ 1 w 43"/>
                <a:gd name="T7" fmla="*/ 5 h 43"/>
                <a:gd name="T8" fmla="*/ 6 w 43"/>
                <a:gd name="T9" fmla="*/ 4 h 43"/>
                <a:gd name="T10" fmla="*/ 6 w 43"/>
                <a:gd name="T11" fmla="*/ 4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39" y="0"/>
                  </a:moveTo>
                  <a:lnTo>
                    <a:pt x="40" y="0"/>
                  </a:lnTo>
                  <a:lnTo>
                    <a:pt x="0" y="4"/>
                  </a:lnTo>
                  <a:lnTo>
                    <a:pt x="2" y="43"/>
                  </a:lnTo>
                  <a:lnTo>
                    <a:pt x="42" y="39"/>
                  </a:lnTo>
                  <a:lnTo>
                    <a:pt x="43"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0" name="Freeform 808"/>
            <p:cNvSpPr>
              <a:spLocks/>
            </p:cNvSpPr>
            <p:nvPr/>
          </p:nvSpPr>
          <p:spPr bwMode="auto">
            <a:xfrm>
              <a:off x="4682" y="3780"/>
              <a:ext cx="25" cy="22"/>
            </a:xfrm>
            <a:custGeom>
              <a:avLst/>
              <a:gdLst>
                <a:gd name="T0" fmla="*/ 7 w 48"/>
                <a:gd name="T1" fmla="*/ 0 h 45"/>
                <a:gd name="T2" fmla="*/ 6 w 48"/>
                <a:gd name="T3" fmla="*/ 0 h 45"/>
                <a:gd name="T4" fmla="*/ 0 w 48"/>
                <a:gd name="T5" fmla="*/ 0 h 45"/>
                <a:gd name="T6" fmla="*/ 1 w 48"/>
                <a:gd name="T7" fmla="*/ 5 h 45"/>
                <a:gd name="T8" fmla="*/ 7 w 48"/>
                <a:gd name="T9" fmla="*/ 4 h 45"/>
                <a:gd name="T10" fmla="*/ 7 w 48"/>
                <a:gd name="T11" fmla="*/ 4 h 45"/>
                <a:gd name="T12" fmla="*/ 7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0"/>
                  </a:moveTo>
                  <a:lnTo>
                    <a:pt x="44" y="0"/>
                  </a:lnTo>
                  <a:lnTo>
                    <a:pt x="0" y="6"/>
                  </a:lnTo>
                  <a:lnTo>
                    <a:pt x="4" y="45"/>
                  </a:lnTo>
                  <a:lnTo>
                    <a:pt x="48"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1" name="Freeform 809"/>
            <p:cNvSpPr>
              <a:spLocks/>
            </p:cNvSpPr>
            <p:nvPr/>
          </p:nvSpPr>
          <p:spPr bwMode="auto">
            <a:xfrm>
              <a:off x="4705" y="3780"/>
              <a:ext cx="24" cy="19"/>
            </a:xfrm>
            <a:custGeom>
              <a:avLst/>
              <a:gdLst>
                <a:gd name="T0" fmla="*/ 7 w 46"/>
                <a:gd name="T1" fmla="*/ 0 h 39"/>
                <a:gd name="T2" fmla="*/ 6 w 46"/>
                <a:gd name="T3" fmla="*/ 0 h 39"/>
                <a:gd name="T4" fmla="*/ 0 w 46"/>
                <a:gd name="T5" fmla="*/ 0 h 39"/>
                <a:gd name="T6" fmla="*/ 0 w 46"/>
                <a:gd name="T7" fmla="*/ 4 h 39"/>
                <a:gd name="T8" fmla="*/ 6 w 46"/>
                <a:gd name="T9" fmla="*/ 4 h 39"/>
                <a:gd name="T10" fmla="*/ 6 w 46"/>
                <a:gd name="T11" fmla="*/ 4 h 39"/>
                <a:gd name="T12" fmla="*/ 7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5" y="0"/>
                  </a:lnTo>
                  <a:lnTo>
                    <a:pt x="0" y="0"/>
                  </a:lnTo>
                  <a:lnTo>
                    <a:pt x="0" y="39"/>
                  </a:lnTo>
                  <a:lnTo>
                    <a:pt x="45" y="39"/>
                  </a:lnTo>
                  <a:lnTo>
                    <a:pt x="44"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2" name="Freeform 810"/>
            <p:cNvSpPr>
              <a:spLocks/>
            </p:cNvSpPr>
            <p:nvPr/>
          </p:nvSpPr>
          <p:spPr bwMode="auto">
            <a:xfrm>
              <a:off x="4727" y="3780"/>
              <a:ext cx="21" cy="20"/>
            </a:xfrm>
            <a:custGeom>
              <a:avLst/>
              <a:gdLst>
                <a:gd name="T0" fmla="*/ 6 w 41"/>
                <a:gd name="T1" fmla="*/ 0 h 42"/>
                <a:gd name="T2" fmla="*/ 6 w 41"/>
                <a:gd name="T3" fmla="*/ 0 h 42"/>
                <a:gd name="T4" fmla="*/ 1 w 41"/>
                <a:gd name="T5" fmla="*/ 0 h 42"/>
                <a:gd name="T6" fmla="*/ 0 w 41"/>
                <a:gd name="T7" fmla="*/ 4 h 42"/>
                <a:gd name="T8" fmla="*/ 5 w 41"/>
                <a:gd name="T9" fmla="*/ 5 h 42"/>
                <a:gd name="T10" fmla="*/ 5 w 41"/>
                <a:gd name="T11" fmla="*/ 5 h 42"/>
                <a:gd name="T12" fmla="*/ 6 w 41"/>
                <a:gd name="T13" fmla="*/ 0 h 42"/>
                <a:gd name="T14" fmla="*/ 0 60000 65536"/>
                <a:gd name="T15" fmla="*/ 0 60000 65536"/>
                <a:gd name="T16" fmla="*/ 0 60000 65536"/>
                <a:gd name="T17" fmla="*/ 0 60000 65536"/>
                <a:gd name="T18" fmla="*/ 0 60000 65536"/>
                <a:gd name="T19" fmla="*/ 0 60000 65536"/>
                <a:gd name="T20" fmla="*/ 0 60000 65536"/>
                <a:gd name="T21" fmla="*/ 0 w 41"/>
                <a:gd name="T22" fmla="*/ 0 h 42"/>
                <a:gd name="T23" fmla="*/ 41 w 41"/>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2">
                  <a:moveTo>
                    <a:pt x="41" y="3"/>
                  </a:moveTo>
                  <a:lnTo>
                    <a:pt x="41" y="3"/>
                  </a:lnTo>
                  <a:lnTo>
                    <a:pt x="2" y="0"/>
                  </a:lnTo>
                  <a:lnTo>
                    <a:pt x="0" y="39"/>
                  </a:lnTo>
                  <a:lnTo>
                    <a:pt x="39" y="42"/>
                  </a:lnTo>
                  <a:lnTo>
                    <a:pt x="41"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3" name="Freeform 811"/>
            <p:cNvSpPr>
              <a:spLocks/>
            </p:cNvSpPr>
            <p:nvPr/>
          </p:nvSpPr>
          <p:spPr bwMode="auto">
            <a:xfrm>
              <a:off x="4747" y="3781"/>
              <a:ext cx="23" cy="21"/>
            </a:xfrm>
            <a:custGeom>
              <a:avLst/>
              <a:gdLst>
                <a:gd name="T0" fmla="*/ 6 w 46"/>
                <a:gd name="T1" fmla="*/ 1 h 42"/>
                <a:gd name="T2" fmla="*/ 6 w 46"/>
                <a:gd name="T3" fmla="*/ 1 h 42"/>
                <a:gd name="T4" fmla="*/ 1 w 46"/>
                <a:gd name="T5" fmla="*/ 0 h 42"/>
                <a:gd name="T6" fmla="*/ 0 w 46"/>
                <a:gd name="T7" fmla="*/ 5 h 42"/>
                <a:gd name="T8" fmla="*/ 6 w 46"/>
                <a:gd name="T9" fmla="*/ 6 h 42"/>
                <a:gd name="T10" fmla="*/ 6 w 46"/>
                <a:gd name="T11" fmla="*/ 6 h 42"/>
                <a:gd name="T12" fmla="*/ 6 w 46"/>
                <a:gd name="T13" fmla="*/ 1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3"/>
                  </a:moveTo>
                  <a:lnTo>
                    <a:pt x="46" y="3"/>
                  </a:lnTo>
                  <a:lnTo>
                    <a:pt x="2" y="0"/>
                  </a:lnTo>
                  <a:lnTo>
                    <a:pt x="0" y="39"/>
                  </a:lnTo>
                  <a:lnTo>
                    <a:pt x="44" y="42"/>
                  </a:lnTo>
                  <a:lnTo>
                    <a:pt x="45" y="42"/>
                  </a:lnTo>
                  <a:lnTo>
                    <a:pt x="45"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4" name="Freeform 812"/>
            <p:cNvSpPr>
              <a:spLocks/>
            </p:cNvSpPr>
            <p:nvPr/>
          </p:nvSpPr>
          <p:spPr bwMode="auto">
            <a:xfrm>
              <a:off x="4769" y="3783"/>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5" name="Freeform 813"/>
            <p:cNvSpPr>
              <a:spLocks/>
            </p:cNvSpPr>
            <p:nvPr/>
          </p:nvSpPr>
          <p:spPr bwMode="auto">
            <a:xfrm>
              <a:off x="4792" y="3783"/>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38" y="0"/>
                  </a:moveTo>
                  <a:lnTo>
                    <a:pt x="39" y="0"/>
                  </a:lnTo>
                  <a:lnTo>
                    <a:pt x="0" y="0"/>
                  </a:lnTo>
                  <a:lnTo>
                    <a:pt x="0" y="39"/>
                  </a:lnTo>
                  <a:lnTo>
                    <a:pt x="39" y="39"/>
                  </a:lnTo>
                  <a:lnTo>
                    <a:pt x="40"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6" name="Freeform 814"/>
            <p:cNvSpPr>
              <a:spLocks/>
            </p:cNvSpPr>
            <p:nvPr/>
          </p:nvSpPr>
          <p:spPr bwMode="auto">
            <a:xfrm>
              <a:off x="4811" y="3781"/>
              <a:ext cx="23" cy="21"/>
            </a:xfrm>
            <a:custGeom>
              <a:avLst/>
              <a:gdLst>
                <a:gd name="T0" fmla="*/ 6 w 46"/>
                <a:gd name="T1" fmla="*/ 0 h 42"/>
                <a:gd name="T2" fmla="*/ 6 w 46"/>
                <a:gd name="T3" fmla="*/ 0 h 42"/>
                <a:gd name="T4" fmla="*/ 0 w 46"/>
                <a:gd name="T5" fmla="*/ 1 h 42"/>
                <a:gd name="T6" fmla="*/ 1 w 46"/>
                <a:gd name="T7" fmla="*/ 6 h 42"/>
                <a:gd name="T8" fmla="*/ 6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1" y="0"/>
                  </a:moveTo>
                  <a:lnTo>
                    <a:pt x="42" y="0"/>
                  </a:lnTo>
                  <a:lnTo>
                    <a:pt x="0" y="3"/>
                  </a:lnTo>
                  <a:lnTo>
                    <a:pt x="2" y="42"/>
                  </a:lnTo>
                  <a:lnTo>
                    <a:pt x="45" y="39"/>
                  </a:lnTo>
                  <a:lnTo>
                    <a:pt x="46"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7" name="Freeform 815"/>
            <p:cNvSpPr>
              <a:spLocks/>
            </p:cNvSpPr>
            <p:nvPr/>
          </p:nvSpPr>
          <p:spPr bwMode="auto">
            <a:xfrm>
              <a:off x="4832" y="3779"/>
              <a:ext cx="23" cy="21"/>
            </a:xfrm>
            <a:custGeom>
              <a:avLst/>
              <a:gdLst>
                <a:gd name="T0" fmla="*/ 6 w 46"/>
                <a:gd name="T1" fmla="*/ 0 h 44"/>
                <a:gd name="T2" fmla="*/ 6 w 46"/>
                <a:gd name="T3" fmla="*/ 0 h 44"/>
                <a:gd name="T4" fmla="*/ 0 w 46"/>
                <a:gd name="T5" fmla="*/ 0 h 44"/>
                <a:gd name="T6" fmla="*/ 1 w 46"/>
                <a:gd name="T7" fmla="*/ 5 h 44"/>
                <a:gd name="T8" fmla="*/ 6 w 46"/>
                <a:gd name="T9" fmla="*/ 4 h 44"/>
                <a:gd name="T10" fmla="*/ 6 w 46"/>
                <a:gd name="T11" fmla="*/ 4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3" y="0"/>
                  </a:moveTo>
                  <a:lnTo>
                    <a:pt x="42" y="0"/>
                  </a:lnTo>
                  <a:lnTo>
                    <a:pt x="0" y="5"/>
                  </a:lnTo>
                  <a:lnTo>
                    <a:pt x="5" y="44"/>
                  </a:lnTo>
                  <a:lnTo>
                    <a:pt x="46" y="39"/>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8" name="Freeform 816"/>
            <p:cNvSpPr>
              <a:spLocks/>
            </p:cNvSpPr>
            <p:nvPr/>
          </p:nvSpPr>
          <p:spPr bwMode="auto">
            <a:xfrm>
              <a:off x="4853" y="3777"/>
              <a:ext cx="24" cy="21"/>
            </a:xfrm>
            <a:custGeom>
              <a:avLst/>
              <a:gdLst>
                <a:gd name="T0" fmla="*/ 6 w 47"/>
                <a:gd name="T1" fmla="*/ 0 h 41"/>
                <a:gd name="T2" fmla="*/ 6 w 47"/>
                <a:gd name="T3" fmla="*/ 0 h 41"/>
                <a:gd name="T4" fmla="*/ 0 w 47"/>
                <a:gd name="T5" fmla="*/ 1 h 41"/>
                <a:gd name="T6" fmla="*/ 1 w 47"/>
                <a:gd name="T7" fmla="*/ 6 h 41"/>
                <a:gd name="T8" fmla="*/ 6 w 47"/>
                <a:gd name="T9" fmla="*/ 5 h 41"/>
                <a:gd name="T10" fmla="*/ 6 w 47"/>
                <a:gd name="T11" fmla="*/ 5 h 41"/>
                <a:gd name="T12" fmla="*/ 6 w 47"/>
                <a:gd name="T13" fmla="*/ 0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6" y="0"/>
                  </a:moveTo>
                  <a:lnTo>
                    <a:pt x="45" y="0"/>
                  </a:lnTo>
                  <a:lnTo>
                    <a:pt x="0" y="2"/>
                  </a:lnTo>
                  <a:lnTo>
                    <a:pt x="2" y="41"/>
                  </a:lnTo>
                  <a:lnTo>
                    <a:pt x="47"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69" name="Freeform 817"/>
            <p:cNvSpPr>
              <a:spLocks/>
            </p:cNvSpPr>
            <p:nvPr/>
          </p:nvSpPr>
          <p:spPr bwMode="auto">
            <a:xfrm>
              <a:off x="4876" y="3777"/>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0" name="Freeform 818"/>
            <p:cNvSpPr>
              <a:spLocks/>
            </p:cNvSpPr>
            <p:nvPr/>
          </p:nvSpPr>
          <p:spPr bwMode="auto">
            <a:xfrm>
              <a:off x="4899" y="3777"/>
              <a:ext cx="21" cy="20"/>
            </a:xfrm>
            <a:custGeom>
              <a:avLst/>
              <a:gdLst>
                <a:gd name="T0" fmla="*/ 5 w 43"/>
                <a:gd name="T1" fmla="*/ 0 h 39"/>
                <a:gd name="T2" fmla="*/ 4 w 43"/>
                <a:gd name="T3" fmla="*/ 0 h 39"/>
                <a:gd name="T4" fmla="*/ 0 w 43"/>
                <a:gd name="T5" fmla="*/ 0 h 39"/>
                <a:gd name="T6" fmla="*/ 0 w 43"/>
                <a:gd name="T7" fmla="*/ 5 h 39"/>
                <a:gd name="T8" fmla="*/ 4 w 43"/>
                <a:gd name="T9" fmla="*/ 5 h 39"/>
                <a:gd name="T10" fmla="*/ 4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39" y="0"/>
                  </a:lnTo>
                  <a:lnTo>
                    <a:pt x="0" y="0"/>
                  </a:lnTo>
                  <a:lnTo>
                    <a:pt x="0" y="39"/>
                  </a:lnTo>
                  <a:lnTo>
                    <a:pt x="39" y="39"/>
                  </a:lnTo>
                  <a:lnTo>
                    <a:pt x="36"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1" name="Freeform 819"/>
            <p:cNvSpPr>
              <a:spLocks/>
            </p:cNvSpPr>
            <p:nvPr/>
          </p:nvSpPr>
          <p:spPr bwMode="auto">
            <a:xfrm>
              <a:off x="4917" y="3777"/>
              <a:ext cx="24" cy="23"/>
            </a:xfrm>
            <a:custGeom>
              <a:avLst/>
              <a:gdLst>
                <a:gd name="T0" fmla="*/ 6 w 47"/>
                <a:gd name="T1" fmla="*/ 1 h 46"/>
                <a:gd name="T2" fmla="*/ 6 w 47"/>
                <a:gd name="T3" fmla="*/ 1 h 46"/>
                <a:gd name="T4" fmla="*/ 1 w 47"/>
                <a:gd name="T5" fmla="*/ 0 h 46"/>
                <a:gd name="T6" fmla="*/ 0 w 47"/>
                <a:gd name="T7" fmla="*/ 5 h 46"/>
                <a:gd name="T8" fmla="*/ 5 w 47"/>
                <a:gd name="T9" fmla="*/ 6 h 46"/>
                <a:gd name="T10" fmla="*/ 5 w 47"/>
                <a:gd name="T11" fmla="*/ 6 h 46"/>
                <a:gd name="T12" fmla="*/ 6 w 47"/>
                <a:gd name="T13" fmla="*/ 1 h 46"/>
                <a:gd name="T14" fmla="*/ 0 60000 65536"/>
                <a:gd name="T15" fmla="*/ 0 60000 65536"/>
                <a:gd name="T16" fmla="*/ 0 60000 65536"/>
                <a:gd name="T17" fmla="*/ 0 60000 65536"/>
                <a:gd name="T18" fmla="*/ 0 60000 65536"/>
                <a:gd name="T19" fmla="*/ 0 60000 65536"/>
                <a:gd name="T20" fmla="*/ 0 60000 65536"/>
                <a:gd name="T21" fmla="*/ 0 w 47"/>
                <a:gd name="T22" fmla="*/ 0 h 46"/>
                <a:gd name="T23" fmla="*/ 47 w 47"/>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6">
                  <a:moveTo>
                    <a:pt x="47" y="7"/>
                  </a:moveTo>
                  <a:lnTo>
                    <a:pt x="47" y="7"/>
                  </a:lnTo>
                  <a:lnTo>
                    <a:pt x="7" y="0"/>
                  </a:lnTo>
                  <a:lnTo>
                    <a:pt x="0" y="39"/>
                  </a:lnTo>
                  <a:lnTo>
                    <a:pt x="40" y="46"/>
                  </a:lnTo>
                  <a:lnTo>
                    <a:pt x="47"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2" name="Freeform 820"/>
            <p:cNvSpPr>
              <a:spLocks/>
            </p:cNvSpPr>
            <p:nvPr/>
          </p:nvSpPr>
          <p:spPr bwMode="auto">
            <a:xfrm>
              <a:off x="4937" y="3781"/>
              <a:ext cx="25" cy="23"/>
            </a:xfrm>
            <a:custGeom>
              <a:avLst/>
              <a:gdLst>
                <a:gd name="T0" fmla="*/ 6 w 51"/>
                <a:gd name="T1" fmla="*/ 1 h 46"/>
                <a:gd name="T2" fmla="*/ 6 w 51"/>
                <a:gd name="T3" fmla="*/ 1 h 46"/>
                <a:gd name="T4" fmla="*/ 0 w 51"/>
                <a:gd name="T5" fmla="*/ 0 h 46"/>
                <a:gd name="T6" fmla="*/ 0 w 51"/>
                <a:gd name="T7" fmla="*/ 5 h 46"/>
                <a:gd name="T8" fmla="*/ 5 w 51"/>
                <a:gd name="T9" fmla="*/ 6 h 46"/>
                <a:gd name="T10" fmla="*/ 5 w 51"/>
                <a:gd name="T11" fmla="*/ 6 h 46"/>
                <a:gd name="T12" fmla="*/ 6 w 51"/>
                <a:gd name="T13" fmla="*/ 1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9" y="7"/>
                  </a:moveTo>
                  <a:lnTo>
                    <a:pt x="51" y="7"/>
                  </a:lnTo>
                  <a:lnTo>
                    <a:pt x="7" y="0"/>
                  </a:lnTo>
                  <a:lnTo>
                    <a:pt x="0" y="39"/>
                  </a:lnTo>
                  <a:lnTo>
                    <a:pt x="44" y="46"/>
                  </a:lnTo>
                  <a:lnTo>
                    <a:pt x="46" y="46"/>
                  </a:lnTo>
                  <a:lnTo>
                    <a:pt x="49"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3" name="Freeform 821"/>
            <p:cNvSpPr>
              <a:spLocks/>
            </p:cNvSpPr>
            <p:nvPr/>
          </p:nvSpPr>
          <p:spPr bwMode="auto">
            <a:xfrm>
              <a:off x="4960" y="3784"/>
              <a:ext cx="22" cy="22"/>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4" y="3"/>
                  </a:moveTo>
                  <a:lnTo>
                    <a:pt x="44" y="3"/>
                  </a:lnTo>
                  <a:lnTo>
                    <a:pt x="3" y="0"/>
                  </a:lnTo>
                  <a:lnTo>
                    <a:pt x="0" y="39"/>
                  </a:lnTo>
                  <a:lnTo>
                    <a:pt x="42" y="42"/>
                  </a:lnTo>
                  <a:lnTo>
                    <a:pt x="44"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4" name="Freeform 822"/>
            <p:cNvSpPr>
              <a:spLocks/>
            </p:cNvSpPr>
            <p:nvPr/>
          </p:nvSpPr>
          <p:spPr bwMode="auto">
            <a:xfrm>
              <a:off x="4981" y="3786"/>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3"/>
                  </a:moveTo>
                  <a:lnTo>
                    <a:pt x="46" y="3"/>
                  </a:lnTo>
                  <a:lnTo>
                    <a:pt x="2" y="0"/>
                  </a:lnTo>
                  <a:lnTo>
                    <a:pt x="0" y="39"/>
                  </a:lnTo>
                  <a:lnTo>
                    <a:pt x="44" y="43"/>
                  </a:lnTo>
                  <a:lnTo>
                    <a:pt x="45" y="43"/>
                  </a:lnTo>
                  <a:lnTo>
                    <a:pt x="45"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5" name="Freeform 823"/>
            <p:cNvSpPr>
              <a:spLocks/>
            </p:cNvSpPr>
            <p:nvPr/>
          </p:nvSpPr>
          <p:spPr bwMode="auto">
            <a:xfrm>
              <a:off x="5003" y="3788"/>
              <a:ext cx="23" cy="20"/>
            </a:xfrm>
            <a:custGeom>
              <a:avLst/>
              <a:gdLst>
                <a:gd name="T0" fmla="*/ 6 w 45"/>
                <a:gd name="T1" fmla="*/ 0 h 41"/>
                <a:gd name="T2" fmla="*/ 6 w 45"/>
                <a:gd name="T3" fmla="*/ 0 h 41"/>
                <a:gd name="T4" fmla="*/ 0 w 45"/>
                <a:gd name="T5" fmla="*/ 0 h 41"/>
                <a:gd name="T6" fmla="*/ 0 w 45"/>
                <a:gd name="T7" fmla="*/ 5 h 41"/>
                <a:gd name="T8" fmla="*/ 6 w 45"/>
                <a:gd name="T9" fmla="*/ 5 h 41"/>
                <a:gd name="T10" fmla="*/ 6 w 45"/>
                <a:gd name="T11" fmla="*/ 5 h 41"/>
                <a:gd name="T12" fmla="*/ 6 w 45"/>
                <a:gd name="T13" fmla="*/ 0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5" y="2"/>
                  </a:moveTo>
                  <a:lnTo>
                    <a:pt x="45" y="2"/>
                  </a:lnTo>
                  <a:lnTo>
                    <a:pt x="0" y="0"/>
                  </a:lnTo>
                  <a:lnTo>
                    <a:pt x="0" y="40"/>
                  </a:lnTo>
                  <a:lnTo>
                    <a:pt x="45" y="41"/>
                  </a:lnTo>
                  <a:lnTo>
                    <a:pt x="45"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6" name="Freeform 824"/>
            <p:cNvSpPr>
              <a:spLocks/>
            </p:cNvSpPr>
            <p:nvPr/>
          </p:nvSpPr>
          <p:spPr bwMode="auto">
            <a:xfrm>
              <a:off x="5026" y="3788"/>
              <a:ext cx="20" cy="20"/>
            </a:xfrm>
            <a:custGeom>
              <a:avLst/>
              <a:gdLst>
                <a:gd name="T0" fmla="*/ 5 w 40"/>
                <a:gd name="T1" fmla="*/ 0 h 41"/>
                <a:gd name="T2" fmla="*/ 5 w 40"/>
                <a:gd name="T3" fmla="*/ 0 h 41"/>
                <a:gd name="T4" fmla="*/ 0 w 40"/>
                <a:gd name="T5" fmla="*/ 0 h 41"/>
                <a:gd name="T6" fmla="*/ 0 w 40"/>
                <a:gd name="T7" fmla="*/ 5 h 41"/>
                <a:gd name="T8" fmla="*/ 5 w 40"/>
                <a:gd name="T9" fmla="*/ 5 h 41"/>
                <a:gd name="T10" fmla="*/ 5 w 40"/>
                <a:gd name="T11" fmla="*/ 5 h 41"/>
                <a:gd name="T12" fmla="*/ 5 w 40"/>
                <a:gd name="T13" fmla="*/ 0 h 41"/>
                <a:gd name="T14" fmla="*/ 0 60000 65536"/>
                <a:gd name="T15" fmla="*/ 0 60000 65536"/>
                <a:gd name="T16" fmla="*/ 0 60000 65536"/>
                <a:gd name="T17" fmla="*/ 0 60000 65536"/>
                <a:gd name="T18" fmla="*/ 0 60000 65536"/>
                <a:gd name="T19" fmla="*/ 0 60000 65536"/>
                <a:gd name="T20" fmla="*/ 0 60000 65536"/>
                <a:gd name="T21" fmla="*/ 0 w 40"/>
                <a:gd name="T22" fmla="*/ 0 h 41"/>
                <a:gd name="T23" fmla="*/ 40 w 40"/>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1">
                  <a:moveTo>
                    <a:pt x="40" y="0"/>
                  </a:moveTo>
                  <a:lnTo>
                    <a:pt x="40" y="0"/>
                  </a:lnTo>
                  <a:lnTo>
                    <a:pt x="0" y="2"/>
                  </a:lnTo>
                  <a:lnTo>
                    <a:pt x="0" y="41"/>
                  </a:lnTo>
                  <a:lnTo>
                    <a:pt x="40"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7" name="Freeform 825"/>
            <p:cNvSpPr>
              <a:spLocks/>
            </p:cNvSpPr>
            <p:nvPr/>
          </p:nvSpPr>
          <p:spPr bwMode="auto">
            <a:xfrm>
              <a:off x="5046" y="3788"/>
              <a:ext cx="21" cy="19"/>
            </a:xfrm>
            <a:custGeom>
              <a:avLst/>
              <a:gdLst>
                <a:gd name="T0" fmla="*/ 5 w 41"/>
                <a:gd name="T1" fmla="*/ 0 h 40"/>
                <a:gd name="T2" fmla="*/ 5 w 41"/>
                <a:gd name="T3" fmla="*/ 0 h 40"/>
                <a:gd name="T4" fmla="*/ 0 w 41"/>
                <a:gd name="T5" fmla="*/ 0 h 40"/>
                <a:gd name="T6" fmla="*/ 0 w 41"/>
                <a:gd name="T7" fmla="*/ 4 h 40"/>
                <a:gd name="T8" fmla="*/ 5 w 41"/>
                <a:gd name="T9" fmla="*/ 4 h 40"/>
                <a:gd name="T10" fmla="*/ 6 w 41"/>
                <a:gd name="T11" fmla="*/ 4 h 40"/>
                <a:gd name="T12" fmla="*/ 5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39" y="0"/>
                  </a:moveTo>
                  <a:lnTo>
                    <a:pt x="40" y="0"/>
                  </a:lnTo>
                  <a:lnTo>
                    <a:pt x="0" y="0"/>
                  </a:lnTo>
                  <a:lnTo>
                    <a:pt x="0" y="40"/>
                  </a:lnTo>
                  <a:lnTo>
                    <a:pt x="40" y="40"/>
                  </a:lnTo>
                  <a:lnTo>
                    <a:pt x="41" y="40"/>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8" name="Freeform 826"/>
            <p:cNvSpPr>
              <a:spLocks/>
            </p:cNvSpPr>
            <p:nvPr/>
          </p:nvSpPr>
          <p:spPr bwMode="auto">
            <a:xfrm>
              <a:off x="5066" y="3786"/>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4" y="0"/>
                  </a:moveTo>
                  <a:lnTo>
                    <a:pt x="44" y="0"/>
                  </a:lnTo>
                  <a:lnTo>
                    <a:pt x="0" y="3"/>
                  </a:lnTo>
                  <a:lnTo>
                    <a:pt x="2" y="43"/>
                  </a:lnTo>
                  <a:lnTo>
                    <a:pt x="46"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79" name="Freeform 827"/>
            <p:cNvSpPr>
              <a:spLocks/>
            </p:cNvSpPr>
            <p:nvPr/>
          </p:nvSpPr>
          <p:spPr bwMode="auto">
            <a:xfrm>
              <a:off x="5087" y="3784"/>
              <a:ext cx="24" cy="22"/>
            </a:xfrm>
            <a:custGeom>
              <a:avLst/>
              <a:gdLst>
                <a:gd name="T0" fmla="*/ 6 w 46"/>
                <a:gd name="T1" fmla="*/ 0 h 42"/>
                <a:gd name="T2" fmla="*/ 6 w 46"/>
                <a:gd name="T3" fmla="*/ 0 h 42"/>
                <a:gd name="T4" fmla="*/ 0 w 46"/>
                <a:gd name="T5" fmla="*/ 1 h 42"/>
                <a:gd name="T6" fmla="*/ 1 w 46"/>
                <a:gd name="T7" fmla="*/ 6 h 42"/>
                <a:gd name="T8" fmla="*/ 7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0"/>
                  </a:moveTo>
                  <a:lnTo>
                    <a:pt x="44" y="0"/>
                  </a:lnTo>
                  <a:lnTo>
                    <a:pt x="0" y="3"/>
                  </a:lnTo>
                  <a:lnTo>
                    <a:pt x="2" y="42"/>
                  </a:lnTo>
                  <a:lnTo>
                    <a:pt x="46"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0" name="Freeform 828"/>
            <p:cNvSpPr>
              <a:spLocks/>
            </p:cNvSpPr>
            <p:nvPr/>
          </p:nvSpPr>
          <p:spPr bwMode="auto">
            <a:xfrm>
              <a:off x="5110" y="3784"/>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1" name="Freeform 829"/>
            <p:cNvSpPr>
              <a:spLocks/>
            </p:cNvSpPr>
            <p:nvPr/>
          </p:nvSpPr>
          <p:spPr bwMode="auto">
            <a:xfrm>
              <a:off x="5130" y="3784"/>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2" name="Freeform 830"/>
            <p:cNvSpPr>
              <a:spLocks/>
            </p:cNvSpPr>
            <p:nvPr/>
          </p:nvSpPr>
          <p:spPr bwMode="auto">
            <a:xfrm>
              <a:off x="5153" y="3784"/>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3" name="Freeform 831"/>
            <p:cNvSpPr>
              <a:spLocks/>
            </p:cNvSpPr>
            <p:nvPr/>
          </p:nvSpPr>
          <p:spPr bwMode="auto">
            <a:xfrm>
              <a:off x="5174" y="3784"/>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4" name="Freeform 832"/>
            <p:cNvSpPr>
              <a:spLocks/>
            </p:cNvSpPr>
            <p:nvPr/>
          </p:nvSpPr>
          <p:spPr bwMode="auto">
            <a:xfrm>
              <a:off x="5195" y="3784"/>
              <a:ext cx="20"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5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5" name="Freeform 833"/>
            <p:cNvSpPr>
              <a:spLocks/>
            </p:cNvSpPr>
            <p:nvPr/>
          </p:nvSpPr>
          <p:spPr bwMode="auto">
            <a:xfrm>
              <a:off x="5215" y="3784"/>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6" name="Freeform 834"/>
            <p:cNvSpPr>
              <a:spLocks/>
            </p:cNvSpPr>
            <p:nvPr/>
          </p:nvSpPr>
          <p:spPr bwMode="auto">
            <a:xfrm>
              <a:off x="5236" y="3784"/>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7" name="Freeform 835"/>
            <p:cNvSpPr>
              <a:spLocks/>
            </p:cNvSpPr>
            <p:nvPr/>
          </p:nvSpPr>
          <p:spPr bwMode="auto">
            <a:xfrm>
              <a:off x="5259" y="3784"/>
              <a:ext cx="21" cy="20"/>
            </a:xfrm>
            <a:custGeom>
              <a:avLst/>
              <a:gdLst>
                <a:gd name="T0" fmla="*/ 5 w 44"/>
                <a:gd name="T1" fmla="*/ 0 h 39"/>
                <a:gd name="T2" fmla="*/ 5 w 44"/>
                <a:gd name="T3" fmla="*/ 0 h 39"/>
                <a:gd name="T4" fmla="*/ 0 w 44"/>
                <a:gd name="T5" fmla="*/ 0 h 39"/>
                <a:gd name="T6" fmla="*/ 0 w 44"/>
                <a:gd name="T7" fmla="*/ 5 h 39"/>
                <a:gd name="T8" fmla="*/ 5 w 44"/>
                <a:gd name="T9" fmla="*/ 5 h 39"/>
                <a:gd name="T10" fmla="*/ 5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8" name="Freeform 836"/>
            <p:cNvSpPr>
              <a:spLocks/>
            </p:cNvSpPr>
            <p:nvPr/>
          </p:nvSpPr>
          <p:spPr bwMode="auto">
            <a:xfrm>
              <a:off x="5280" y="3784"/>
              <a:ext cx="21"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6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39" y="0"/>
                  </a:moveTo>
                  <a:lnTo>
                    <a:pt x="40" y="0"/>
                  </a:lnTo>
                  <a:lnTo>
                    <a:pt x="0" y="0"/>
                  </a:lnTo>
                  <a:lnTo>
                    <a:pt x="0" y="39"/>
                  </a:lnTo>
                  <a:lnTo>
                    <a:pt x="40" y="39"/>
                  </a:lnTo>
                  <a:lnTo>
                    <a:pt x="41"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89" name="Freeform 837"/>
            <p:cNvSpPr>
              <a:spLocks/>
            </p:cNvSpPr>
            <p:nvPr/>
          </p:nvSpPr>
          <p:spPr bwMode="auto">
            <a:xfrm>
              <a:off x="5300" y="3783"/>
              <a:ext cx="23" cy="21"/>
            </a:xfrm>
            <a:custGeom>
              <a:avLst/>
              <a:gdLst>
                <a:gd name="T0" fmla="*/ 6 w 45"/>
                <a:gd name="T1" fmla="*/ 0 h 43"/>
                <a:gd name="T2" fmla="*/ 6 w 45"/>
                <a:gd name="T3" fmla="*/ 0 h 43"/>
                <a:gd name="T4" fmla="*/ 0 w 45"/>
                <a:gd name="T5" fmla="*/ 0 h 43"/>
                <a:gd name="T6" fmla="*/ 1 w 45"/>
                <a:gd name="T7" fmla="*/ 5 h 43"/>
                <a:gd name="T8" fmla="*/ 6 w 45"/>
                <a:gd name="T9" fmla="*/ 4 h 43"/>
                <a:gd name="T10" fmla="*/ 6 w 45"/>
                <a:gd name="T11" fmla="*/ 4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0"/>
                  </a:moveTo>
                  <a:lnTo>
                    <a:pt x="43" y="0"/>
                  </a:lnTo>
                  <a:lnTo>
                    <a:pt x="0" y="4"/>
                  </a:lnTo>
                  <a:lnTo>
                    <a:pt x="2" y="43"/>
                  </a:lnTo>
                  <a:lnTo>
                    <a:pt x="45"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0" name="Freeform 838"/>
            <p:cNvSpPr>
              <a:spLocks/>
            </p:cNvSpPr>
            <p:nvPr/>
          </p:nvSpPr>
          <p:spPr bwMode="auto">
            <a:xfrm>
              <a:off x="5322" y="3783"/>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4" y="0"/>
                  </a:lnTo>
                  <a:lnTo>
                    <a:pt x="0" y="0"/>
                  </a:lnTo>
                  <a:lnTo>
                    <a:pt x="0" y="39"/>
                  </a:lnTo>
                  <a:lnTo>
                    <a:pt x="44" y="39"/>
                  </a:lnTo>
                  <a:lnTo>
                    <a:pt x="43"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1" name="Freeform 839"/>
            <p:cNvSpPr>
              <a:spLocks/>
            </p:cNvSpPr>
            <p:nvPr/>
          </p:nvSpPr>
          <p:spPr bwMode="auto">
            <a:xfrm>
              <a:off x="5343" y="3783"/>
              <a:ext cx="22" cy="21"/>
            </a:xfrm>
            <a:custGeom>
              <a:avLst/>
              <a:gdLst>
                <a:gd name="T0" fmla="*/ 6 w 42"/>
                <a:gd name="T1" fmla="*/ 0 h 43"/>
                <a:gd name="T2" fmla="*/ 6 w 42"/>
                <a:gd name="T3" fmla="*/ 0 h 43"/>
                <a:gd name="T4" fmla="*/ 1 w 42"/>
                <a:gd name="T5" fmla="*/ 0 h 43"/>
                <a:gd name="T6" fmla="*/ 0 w 42"/>
                <a:gd name="T7" fmla="*/ 4 h 43"/>
                <a:gd name="T8" fmla="*/ 6 w 42"/>
                <a:gd name="T9" fmla="*/ 5 h 43"/>
                <a:gd name="T10" fmla="*/ 6 w 42"/>
                <a:gd name="T11" fmla="*/ 5 h 43"/>
                <a:gd name="T12" fmla="*/ 6 w 42"/>
                <a:gd name="T13" fmla="*/ 0 h 43"/>
                <a:gd name="T14" fmla="*/ 0 60000 65536"/>
                <a:gd name="T15" fmla="*/ 0 60000 65536"/>
                <a:gd name="T16" fmla="*/ 0 60000 65536"/>
                <a:gd name="T17" fmla="*/ 0 60000 65536"/>
                <a:gd name="T18" fmla="*/ 0 60000 65536"/>
                <a:gd name="T19" fmla="*/ 0 60000 65536"/>
                <a:gd name="T20" fmla="*/ 0 60000 65536"/>
                <a:gd name="T21" fmla="*/ 0 w 42"/>
                <a:gd name="T22" fmla="*/ 0 h 43"/>
                <a:gd name="T23" fmla="*/ 42 w 42"/>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3">
                  <a:moveTo>
                    <a:pt x="42" y="4"/>
                  </a:moveTo>
                  <a:lnTo>
                    <a:pt x="42" y="4"/>
                  </a:lnTo>
                  <a:lnTo>
                    <a:pt x="2" y="0"/>
                  </a:lnTo>
                  <a:lnTo>
                    <a:pt x="0" y="39"/>
                  </a:lnTo>
                  <a:lnTo>
                    <a:pt x="40" y="43"/>
                  </a:lnTo>
                  <a:lnTo>
                    <a:pt x="42"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2" name="Freeform 840"/>
            <p:cNvSpPr>
              <a:spLocks/>
            </p:cNvSpPr>
            <p:nvPr/>
          </p:nvSpPr>
          <p:spPr bwMode="auto">
            <a:xfrm>
              <a:off x="5363" y="3784"/>
              <a:ext cx="22" cy="22"/>
            </a:xfrm>
            <a:custGeom>
              <a:avLst/>
              <a:gdLst>
                <a:gd name="T0" fmla="*/ 6 w 43"/>
                <a:gd name="T1" fmla="*/ 1 h 42"/>
                <a:gd name="T2" fmla="*/ 6 w 43"/>
                <a:gd name="T3" fmla="*/ 1 h 42"/>
                <a:gd name="T4" fmla="*/ 1 w 43"/>
                <a:gd name="T5" fmla="*/ 0 h 42"/>
                <a:gd name="T6" fmla="*/ 0 w 43"/>
                <a:gd name="T7" fmla="*/ 5 h 42"/>
                <a:gd name="T8" fmla="*/ 5 w 43"/>
                <a:gd name="T9" fmla="*/ 6 h 42"/>
                <a:gd name="T10" fmla="*/ 5 w 43"/>
                <a:gd name="T11" fmla="*/ 6 h 42"/>
                <a:gd name="T12" fmla="*/ 6 w 43"/>
                <a:gd name="T13" fmla="*/ 1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3" y="3"/>
                  </a:moveTo>
                  <a:lnTo>
                    <a:pt x="43" y="3"/>
                  </a:lnTo>
                  <a:lnTo>
                    <a:pt x="2" y="0"/>
                  </a:lnTo>
                  <a:lnTo>
                    <a:pt x="0" y="39"/>
                  </a:lnTo>
                  <a:lnTo>
                    <a:pt x="40" y="42"/>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3" name="Freeform 841"/>
            <p:cNvSpPr>
              <a:spLocks/>
            </p:cNvSpPr>
            <p:nvPr/>
          </p:nvSpPr>
          <p:spPr bwMode="auto">
            <a:xfrm>
              <a:off x="5384" y="3786"/>
              <a:ext cx="24" cy="21"/>
            </a:xfrm>
            <a:custGeom>
              <a:avLst/>
              <a:gdLst>
                <a:gd name="T0" fmla="*/ 5 w 49"/>
                <a:gd name="T1" fmla="*/ 0 h 43"/>
                <a:gd name="T2" fmla="*/ 6 w 49"/>
                <a:gd name="T3" fmla="*/ 0 h 43"/>
                <a:gd name="T4" fmla="*/ 0 w 49"/>
                <a:gd name="T5" fmla="*/ 0 h 43"/>
                <a:gd name="T6" fmla="*/ 0 w 49"/>
                <a:gd name="T7" fmla="*/ 4 h 43"/>
                <a:gd name="T8" fmla="*/ 5 w 49"/>
                <a:gd name="T9" fmla="*/ 5 h 43"/>
                <a:gd name="T10" fmla="*/ 5 w 49"/>
                <a:gd name="T11" fmla="*/ 5 h 43"/>
                <a:gd name="T12" fmla="*/ 5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7" y="3"/>
                  </a:moveTo>
                  <a:lnTo>
                    <a:pt x="49" y="3"/>
                  </a:lnTo>
                  <a:lnTo>
                    <a:pt x="3" y="0"/>
                  </a:lnTo>
                  <a:lnTo>
                    <a:pt x="0" y="39"/>
                  </a:lnTo>
                  <a:lnTo>
                    <a:pt x="46" y="43"/>
                  </a:lnTo>
                  <a:lnTo>
                    <a:pt x="47" y="43"/>
                  </a:lnTo>
                  <a:lnTo>
                    <a:pt x="47"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4" name="Freeform 842"/>
            <p:cNvSpPr>
              <a:spLocks/>
            </p:cNvSpPr>
            <p:nvPr/>
          </p:nvSpPr>
          <p:spPr bwMode="auto">
            <a:xfrm>
              <a:off x="5407" y="3788"/>
              <a:ext cx="20" cy="19"/>
            </a:xfrm>
            <a:custGeom>
              <a:avLst/>
              <a:gdLst>
                <a:gd name="T0" fmla="*/ 5 w 41"/>
                <a:gd name="T1" fmla="*/ 0 h 40"/>
                <a:gd name="T2" fmla="*/ 5 w 41"/>
                <a:gd name="T3" fmla="*/ 0 h 40"/>
                <a:gd name="T4" fmla="*/ 0 w 41"/>
                <a:gd name="T5" fmla="*/ 0 h 40"/>
                <a:gd name="T6" fmla="*/ 0 w 41"/>
                <a:gd name="T7" fmla="*/ 4 h 40"/>
                <a:gd name="T8" fmla="*/ 5 w 41"/>
                <a:gd name="T9" fmla="*/ 4 h 40"/>
                <a:gd name="T10" fmla="*/ 5 w 41"/>
                <a:gd name="T11" fmla="*/ 4 h 40"/>
                <a:gd name="T12" fmla="*/ 5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0"/>
                  </a:lnTo>
                  <a:lnTo>
                    <a:pt x="0" y="40"/>
                  </a:lnTo>
                  <a:lnTo>
                    <a:pt x="41" y="4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5" name="Freeform 843"/>
            <p:cNvSpPr>
              <a:spLocks/>
            </p:cNvSpPr>
            <p:nvPr/>
          </p:nvSpPr>
          <p:spPr bwMode="auto">
            <a:xfrm>
              <a:off x="5427" y="3788"/>
              <a:ext cx="22"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1" y="0"/>
                  </a:moveTo>
                  <a:lnTo>
                    <a:pt x="42" y="0"/>
                  </a:lnTo>
                  <a:lnTo>
                    <a:pt x="0" y="0"/>
                  </a:lnTo>
                  <a:lnTo>
                    <a:pt x="0" y="40"/>
                  </a:lnTo>
                  <a:lnTo>
                    <a:pt x="42" y="40"/>
                  </a:lnTo>
                  <a:lnTo>
                    <a:pt x="44" y="4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6" name="Freeform 844"/>
            <p:cNvSpPr>
              <a:spLocks/>
            </p:cNvSpPr>
            <p:nvPr/>
          </p:nvSpPr>
          <p:spPr bwMode="auto">
            <a:xfrm>
              <a:off x="5448" y="3786"/>
              <a:ext cx="23" cy="21"/>
            </a:xfrm>
            <a:custGeom>
              <a:avLst/>
              <a:gdLst>
                <a:gd name="T0" fmla="*/ 6 w 45"/>
                <a:gd name="T1" fmla="*/ 0 h 43"/>
                <a:gd name="T2" fmla="*/ 6 w 45"/>
                <a:gd name="T3" fmla="*/ 0 h 43"/>
                <a:gd name="T4" fmla="*/ 0 w 45"/>
                <a:gd name="T5" fmla="*/ 0 h 43"/>
                <a:gd name="T6" fmla="*/ 1 w 45"/>
                <a:gd name="T7" fmla="*/ 5 h 43"/>
                <a:gd name="T8" fmla="*/ 6 w 45"/>
                <a:gd name="T9" fmla="*/ 4 h 43"/>
                <a:gd name="T10" fmla="*/ 6 w 45"/>
                <a:gd name="T11" fmla="*/ 4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0"/>
                  </a:moveTo>
                  <a:lnTo>
                    <a:pt x="43" y="0"/>
                  </a:lnTo>
                  <a:lnTo>
                    <a:pt x="0" y="3"/>
                  </a:lnTo>
                  <a:lnTo>
                    <a:pt x="3" y="43"/>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7" name="Freeform 845"/>
            <p:cNvSpPr>
              <a:spLocks/>
            </p:cNvSpPr>
            <p:nvPr/>
          </p:nvSpPr>
          <p:spPr bwMode="auto">
            <a:xfrm>
              <a:off x="5469" y="3784"/>
              <a:ext cx="25" cy="22"/>
            </a:xfrm>
            <a:custGeom>
              <a:avLst/>
              <a:gdLst>
                <a:gd name="T0" fmla="*/ 7 w 48"/>
                <a:gd name="T1" fmla="*/ 0 h 42"/>
                <a:gd name="T2" fmla="*/ 7 w 48"/>
                <a:gd name="T3" fmla="*/ 0 h 42"/>
                <a:gd name="T4" fmla="*/ 0 w 48"/>
                <a:gd name="T5" fmla="*/ 1 h 42"/>
                <a:gd name="T6" fmla="*/ 1 w 48"/>
                <a:gd name="T7" fmla="*/ 6 h 42"/>
                <a:gd name="T8" fmla="*/ 7 w 48"/>
                <a:gd name="T9" fmla="*/ 5 h 42"/>
                <a:gd name="T10" fmla="*/ 7 w 48"/>
                <a:gd name="T11" fmla="*/ 5 h 42"/>
                <a:gd name="T12" fmla="*/ 7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7" y="0"/>
                  </a:moveTo>
                  <a:lnTo>
                    <a:pt x="46" y="0"/>
                  </a:lnTo>
                  <a:lnTo>
                    <a:pt x="0" y="3"/>
                  </a:lnTo>
                  <a:lnTo>
                    <a:pt x="2" y="42"/>
                  </a:lnTo>
                  <a:lnTo>
                    <a:pt x="48" y="39"/>
                  </a:lnTo>
                  <a:lnTo>
                    <a:pt x="47"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8" name="Freeform 846"/>
            <p:cNvSpPr>
              <a:spLocks/>
            </p:cNvSpPr>
            <p:nvPr/>
          </p:nvSpPr>
          <p:spPr bwMode="auto">
            <a:xfrm>
              <a:off x="5493" y="3784"/>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39" y="0"/>
                  </a:lnTo>
                  <a:lnTo>
                    <a:pt x="0" y="0"/>
                  </a:lnTo>
                  <a:lnTo>
                    <a:pt x="0" y="39"/>
                  </a:lnTo>
                  <a:lnTo>
                    <a:pt x="39" y="39"/>
                  </a:lnTo>
                  <a:lnTo>
                    <a:pt x="38"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99" name="Freeform 847"/>
            <p:cNvSpPr>
              <a:spLocks/>
            </p:cNvSpPr>
            <p:nvPr/>
          </p:nvSpPr>
          <p:spPr bwMode="auto">
            <a:xfrm>
              <a:off x="5512" y="3784"/>
              <a:ext cx="23" cy="22"/>
            </a:xfrm>
            <a:custGeom>
              <a:avLst/>
              <a:gdLst>
                <a:gd name="T0" fmla="*/ 6 w 45"/>
                <a:gd name="T1" fmla="*/ 3 h 42"/>
                <a:gd name="T2" fmla="*/ 6 w 45"/>
                <a:gd name="T3" fmla="*/ 1 h 42"/>
                <a:gd name="T4" fmla="*/ 1 w 45"/>
                <a:gd name="T5" fmla="*/ 0 h 42"/>
                <a:gd name="T6" fmla="*/ 0 w 45"/>
                <a:gd name="T7" fmla="*/ 5 h 42"/>
                <a:gd name="T8" fmla="*/ 6 w 45"/>
                <a:gd name="T9" fmla="*/ 6 h 42"/>
                <a:gd name="T10" fmla="*/ 6 w 45"/>
                <a:gd name="T11" fmla="*/ 3 h 42"/>
                <a:gd name="T12" fmla="*/ 0 60000 65536"/>
                <a:gd name="T13" fmla="*/ 0 60000 65536"/>
                <a:gd name="T14" fmla="*/ 0 60000 65536"/>
                <a:gd name="T15" fmla="*/ 0 60000 65536"/>
                <a:gd name="T16" fmla="*/ 0 60000 65536"/>
                <a:gd name="T17" fmla="*/ 0 60000 65536"/>
                <a:gd name="T18" fmla="*/ 0 w 45"/>
                <a:gd name="T19" fmla="*/ 0 h 42"/>
                <a:gd name="T20" fmla="*/ 45 w 45"/>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45" h="42">
                  <a:moveTo>
                    <a:pt x="44" y="23"/>
                  </a:moveTo>
                  <a:lnTo>
                    <a:pt x="45" y="3"/>
                  </a:lnTo>
                  <a:lnTo>
                    <a:pt x="2" y="0"/>
                  </a:lnTo>
                  <a:lnTo>
                    <a:pt x="0" y="39"/>
                  </a:lnTo>
                  <a:lnTo>
                    <a:pt x="43" y="42"/>
                  </a:lnTo>
                  <a:lnTo>
                    <a:pt x="44" y="2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0" name="Freeform 848"/>
            <p:cNvSpPr>
              <a:spLocks/>
            </p:cNvSpPr>
            <p:nvPr/>
          </p:nvSpPr>
          <p:spPr bwMode="auto">
            <a:xfrm>
              <a:off x="2022" y="3681"/>
              <a:ext cx="59" cy="57"/>
            </a:xfrm>
            <a:custGeom>
              <a:avLst/>
              <a:gdLst>
                <a:gd name="T0" fmla="*/ 12 w 118"/>
                <a:gd name="T1" fmla="*/ 0 h 114"/>
                <a:gd name="T2" fmla="*/ 12 w 118"/>
                <a:gd name="T3" fmla="*/ 1 h 114"/>
                <a:gd name="T4" fmla="*/ 0 w 118"/>
                <a:gd name="T5" fmla="*/ 11 h 114"/>
                <a:gd name="T6" fmla="*/ 4 w 118"/>
                <a:gd name="T7" fmla="*/ 15 h 114"/>
                <a:gd name="T8" fmla="*/ 15 w 118"/>
                <a:gd name="T9" fmla="*/ 5 h 114"/>
                <a:gd name="T10" fmla="*/ 15 w 118"/>
                <a:gd name="T11" fmla="*/ 5 h 114"/>
                <a:gd name="T12" fmla="*/ 12 w 118"/>
                <a:gd name="T13" fmla="*/ 0 h 114"/>
                <a:gd name="T14" fmla="*/ 12 w 118"/>
                <a:gd name="T15" fmla="*/ 1 h 114"/>
                <a:gd name="T16" fmla="*/ 12 w 118"/>
                <a:gd name="T17" fmla="*/ 1 h 114"/>
                <a:gd name="T18" fmla="*/ 12 w 118"/>
                <a:gd name="T19" fmla="*/ 0 h 1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8"/>
                <a:gd name="T31" fmla="*/ 0 h 114"/>
                <a:gd name="T32" fmla="*/ 118 w 118"/>
                <a:gd name="T33" fmla="*/ 114 h 11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8" h="114">
                  <a:moveTo>
                    <a:pt x="95" y="0"/>
                  </a:moveTo>
                  <a:lnTo>
                    <a:pt x="91" y="3"/>
                  </a:lnTo>
                  <a:lnTo>
                    <a:pt x="0" y="84"/>
                  </a:lnTo>
                  <a:lnTo>
                    <a:pt x="27" y="114"/>
                  </a:lnTo>
                  <a:lnTo>
                    <a:pt x="118" y="33"/>
                  </a:lnTo>
                  <a:lnTo>
                    <a:pt x="114" y="35"/>
                  </a:lnTo>
                  <a:lnTo>
                    <a:pt x="95" y="0"/>
                  </a:lnTo>
                  <a:lnTo>
                    <a:pt x="93" y="2"/>
                  </a:lnTo>
                  <a:lnTo>
                    <a:pt x="91" y="3"/>
                  </a:lnTo>
                  <a:lnTo>
                    <a:pt x="9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1" name="Freeform 849"/>
            <p:cNvSpPr>
              <a:spLocks/>
            </p:cNvSpPr>
            <p:nvPr/>
          </p:nvSpPr>
          <p:spPr bwMode="auto">
            <a:xfrm>
              <a:off x="2070" y="3671"/>
              <a:ext cx="28" cy="27"/>
            </a:xfrm>
            <a:custGeom>
              <a:avLst/>
              <a:gdLst>
                <a:gd name="T0" fmla="*/ 4 w 57"/>
                <a:gd name="T1" fmla="*/ 0 h 54"/>
                <a:gd name="T2" fmla="*/ 4 w 57"/>
                <a:gd name="T3" fmla="*/ 0 h 54"/>
                <a:gd name="T4" fmla="*/ 0 w 57"/>
                <a:gd name="T5" fmla="*/ 3 h 54"/>
                <a:gd name="T6" fmla="*/ 2 w 57"/>
                <a:gd name="T7" fmla="*/ 7 h 54"/>
                <a:gd name="T8" fmla="*/ 6 w 57"/>
                <a:gd name="T9" fmla="*/ 5 h 54"/>
                <a:gd name="T10" fmla="*/ 7 w 57"/>
                <a:gd name="T11" fmla="*/ 5 h 54"/>
                <a:gd name="T12" fmla="*/ 4 w 57"/>
                <a:gd name="T13" fmla="*/ 0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36" y="0"/>
                  </a:moveTo>
                  <a:lnTo>
                    <a:pt x="37" y="0"/>
                  </a:lnTo>
                  <a:lnTo>
                    <a:pt x="0" y="19"/>
                  </a:lnTo>
                  <a:lnTo>
                    <a:pt x="19" y="54"/>
                  </a:lnTo>
                  <a:lnTo>
                    <a:pt x="55" y="34"/>
                  </a:lnTo>
                  <a:lnTo>
                    <a:pt x="57" y="34"/>
                  </a:lnTo>
                  <a:lnTo>
                    <a:pt x="3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2" name="Freeform 850"/>
            <p:cNvSpPr>
              <a:spLocks/>
            </p:cNvSpPr>
            <p:nvPr/>
          </p:nvSpPr>
          <p:spPr bwMode="auto">
            <a:xfrm>
              <a:off x="2087" y="3659"/>
              <a:ext cx="32" cy="30"/>
            </a:xfrm>
            <a:custGeom>
              <a:avLst/>
              <a:gdLst>
                <a:gd name="T0" fmla="*/ 6 w 63"/>
                <a:gd name="T1" fmla="*/ 0 h 59"/>
                <a:gd name="T2" fmla="*/ 6 w 63"/>
                <a:gd name="T3" fmla="*/ 1 h 59"/>
                <a:gd name="T4" fmla="*/ 0 w 63"/>
                <a:gd name="T5" fmla="*/ 4 h 59"/>
                <a:gd name="T6" fmla="*/ 3 w 63"/>
                <a:gd name="T7" fmla="*/ 8 h 59"/>
                <a:gd name="T8" fmla="*/ 8 w 63"/>
                <a:gd name="T9" fmla="*/ 5 h 59"/>
                <a:gd name="T10" fmla="*/ 8 w 63"/>
                <a:gd name="T11" fmla="*/ 5 h 59"/>
                <a:gd name="T12" fmla="*/ 6 w 63"/>
                <a:gd name="T13" fmla="*/ 0 h 59"/>
                <a:gd name="T14" fmla="*/ 0 60000 65536"/>
                <a:gd name="T15" fmla="*/ 0 60000 65536"/>
                <a:gd name="T16" fmla="*/ 0 60000 65536"/>
                <a:gd name="T17" fmla="*/ 0 60000 65536"/>
                <a:gd name="T18" fmla="*/ 0 60000 65536"/>
                <a:gd name="T19" fmla="*/ 0 60000 65536"/>
                <a:gd name="T20" fmla="*/ 0 60000 65536"/>
                <a:gd name="T21" fmla="*/ 0 w 63"/>
                <a:gd name="T22" fmla="*/ 0 h 59"/>
                <a:gd name="T23" fmla="*/ 63 w 6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9">
                  <a:moveTo>
                    <a:pt x="46" y="0"/>
                  </a:moveTo>
                  <a:lnTo>
                    <a:pt x="43" y="1"/>
                  </a:lnTo>
                  <a:lnTo>
                    <a:pt x="0" y="25"/>
                  </a:lnTo>
                  <a:lnTo>
                    <a:pt x="21" y="59"/>
                  </a:lnTo>
                  <a:lnTo>
                    <a:pt x="63" y="35"/>
                  </a:lnTo>
                  <a:lnTo>
                    <a:pt x="60" y="36"/>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3" name="Freeform 851"/>
            <p:cNvSpPr>
              <a:spLocks/>
            </p:cNvSpPr>
            <p:nvPr/>
          </p:nvSpPr>
          <p:spPr bwMode="auto">
            <a:xfrm>
              <a:off x="2110" y="3650"/>
              <a:ext cx="32" cy="27"/>
            </a:xfrm>
            <a:custGeom>
              <a:avLst/>
              <a:gdLst>
                <a:gd name="T0" fmla="*/ 6 w 62"/>
                <a:gd name="T1" fmla="*/ 0 h 55"/>
                <a:gd name="T2" fmla="*/ 6 w 62"/>
                <a:gd name="T3" fmla="*/ 0 h 55"/>
                <a:gd name="T4" fmla="*/ 0 w 62"/>
                <a:gd name="T5" fmla="*/ 2 h 55"/>
                <a:gd name="T6" fmla="*/ 2 w 62"/>
                <a:gd name="T7" fmla="*/ 6 h 55"/>
                <a:gd name="T8" fmla="*/ 8 w 62"/>
                <a:gd name="T9" fmla="*/ 4 h 55"/>
                <a:gd name="T10" fmla="*/ 9 w 62"/>
                <a:gd name="T11" fmla="*/ 4 h 55"/>
                <a:gd name="T12" fmla="*/ 6 w 62"/>
                <a:gd name="T13" fmla="*/ 0 h 55"/>
                <a:gd name="T14" fmla="*/ 0 60000 65536"/>
                <a:gd name="T15" fmla="*/ 0 60000 65536"/>
                <a:gd name="T16" fmla="*/ 0 60000 65536"/>
                <a:gd name="T17" fmla="*/ 0 60000 65536"/>
                <a:gd name="T18" fmla="*/ 0 60000 65536"/>
                <a:gd name="T19" fmla="*/ 0 60000 65536"/>
                <a:gd name="T20" fmla="*/ 0 60000 65536"/>
                <a:gd name="T21" fmla="*/ 0 w 62"/>
                <a:gd name="T22" fmla="*/ 0 h 55"/>
                <a:gd name="T23" fmla="*/ 62 w 62"/>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5">
                  <a:moveTo>
                    <a:pt x="44" y="1"/>
                  </a:moveTo>
                  <a:lnTo>
                    <a:pt x="46" y="0"/>
                  </a:lnTo>
                  <a:lnTo>
                    <a:pt x="0" y="19"/>
                  </a:lnTo>
                  <a:lnTo>
                    <a:pt x="14" y="55"/>
                  </a:lnTo>
                  <a:lnTo>
                    <a:pt x="60" y="37"/>
                  </a:lnTo>
                  <a:lnTo>
                    <a:pt x="62" y="36"/>
                  </a:lnTo>
                  <a:lnTo>
                    <a:pt x="4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4" name="Freeform 852"/>
            <p:cNvSpPr>
              <a:spLocks/>
            </p:cNvSpPr>
            <p:nvPr/>
          </p:nvSpPr>
          <p:spPr bwMode="auto">
            <a:xfrm>
              <a:off x="2132" y="3639"/>
              <a:ext cx="29" cy="28"/>
            </a:xfrm>
            <a:custGeom>
              <a:avLst/>
              <a:gdLst>
                <a:gd name="T0" fmla="*/ 5 w 57"/>
                <a:gd name="T1" fmla="*/ 0 h 57"/>
                <a:gd name="T2" fmla="*/ 5 w 57"/>
                <a:gd name="T3" fmla="*/ 0 h 57"/>
                <a:gd name="T4" fmla="*/ 0 w 57"/>
                <a:gd name="T5" fmla="*/ 2 h 57"/>
                <a:gd name="T6" fmla="*/ 3 w 57"/>
                <a:gd name="T7" fmla="*/ 7 h 57"/>
                <a:gd name="T8" fmla="*/ 8 w 57"/>
                <a:gd name="T9" fmla="*/ 4 h 57"/>
                <a:gd name="T10" fmla="*/ 7 w 57"/>
                <a:gd name="T11" fmla="*/ 4 h 57"/>
                <a:gd name="T12" fmla="*/ 5 w 57"/>
                <a:gd name="T13" fmla="*/ 0 h 57"/>
                <a:gd name="T14" fmla="*/ 0 60000 65536"/>
                <a:gd name="T15" fmla="*/ 0 60000 65536"/>
                <a:gd name="T16" fmla="*/ 0 60000 65536"/>
                <a:gd name="T17" fmla="*/ 0 60000 65536"/>
                <a:gd name="T18" fmla="*/ 0 60000 65536"/>
                <a:gd name="T19" fmla="*/ 0 60000 65536"/>
                <a:gd name="T20" fmla="*/ 0 60000 65536"/>
                <a:gd name="T21" fmla="*/ 0 w 57"/>
                <a:gd name="T22" fmla="*/ 0 h 57"/>
                <a:gd name="T23" fmla="*/ 57 w 57"/>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7">
                  <a:moveTo>
                    <a:pt x="40" y="0"/>
                  </a:moveTo>
                  <a:lnTo>
                    <a:pt x="39" y="2"/>
                  </a:lnTo>
                  <a:lnTo>
                    <a:pt x="0" y="22"/>
                  </a:lnTo>
                  <a:lnTo>
                    <a:pt x="18" y="57"/>
                  </a:lnTo>
                  <a:lnTo>
                    <a:pt x="57" y="36"/>
                  </a:lnTo>
                  <a:lnTo>
                    <a:pt x="56" y="37"/>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5" name="Freeform 853"/>
            <p:cNvSpPr>
              <a:spLocks/>
            </p:cNvSpPr>
            <p:nvPr/>
          </p:nvSpPr>
          <p:spPr bwMode="auto">
            <a:xfrm>
              <a:off x="2153" y="3630"/>
              <a:ext cx="29" cy="28"/>
            </a:xfrm>
            <a:custGeom>
              <a:avLst/>
              <a:gdLst>
                <a:gd name="T0" fmla="*/ 5 w 59"/>
                <a:gd name="T1" fmla="*/ 0 h 55"/>
                <a:gd name="T2" fmla="*/ 5 w 59"/>
                <a:gd name="T3" fmla="*/ 0 h 55"/>
                <a:gd name="T4" fmla="*/ 0 w 59"/>
                <a:gd name="T5" fmla="*/ 3 h 55"/>
                <a:gd name="T6" fmla="*/ 2 w 59"/>
                <a:gd name="T7" fmla="*/ 7 h 55"/>
                <a:gd name="T8" fmla="*/ 7 w 59"/>
                <a:gd name="T9" fmla="*/ 5 h 55"/>
                <a:gd name="T10" fmla="*/ 7 w 59"/>
                <a:gd name="T11" fmla="*/ 5 h 55"/>
                <a:gd name="T12" fmla="*/ 5 w 59"/>
                <a:gd name="T13" fmla="*/ 0 h 55"/>
                <a:gd name="T14" fmla="*/ 0 60000 65536"/>
                <a:gd name="T15" fmla="*/ 0 60000 65536"/>
                <a:gd name="T16" fmla="*/ 0 60000 65536"/>
                <a:gd name="T17" fmla="*/ 0 60000 65536"/>
                <a:gd name="T18" fmla="*/ 0 60000 65536"/>
                <a:gd name="T19" fmla="*/ 0 60000 65536"/>
                <a:gd name="T20" fmla="*/ 0 60000 65536"/>
                <a:gd name="T21" fmla="*/ 0 w 59"/>
                <a:gd name="T22" fmla="*/ 0 h 55"/>
                <a:gd name="T23" fmla="*/ 59 w 5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5">
                  <a:moveTo>
                    <a:pt x="43" y="0"/>
                  </a:moveTo>
                  <a:lnTo>
                    <a:pt x="43" y="0"/>
                  </a:lnTo>
                  <a:lnTo>
                    <a:pt x="0" y="18"/>
                  </a:lnTo>
                  <a:lnTo>
                    <a:pt x="16" y="55"/>
                  </a:lnTo>
                  <a:lnTo>
                    <a:pt x="59" y="37"/>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6" name="Freeform 854"/>
            <p:cNvSpPr>
              <a:spLocks/>
            </p:cNvSpPr>
            <p:nvPr/>
          </p:nvSpPr>
          <p:spPr bwMode="auto">
            <a:xfrm>
              <a:off x="2174" y="3620"/>
              <a:ext cx="29" cy="28"/>
            </a:xfrm>
            <a:custGeom>
              <a:avLst/>
              <a:gdLst>
                <a:gd name="T0" fmla="*/ 6 w 58"/>
                <a:gd name="T1" fmla="*/ 0 h 58"/>
                <a:gd name="T2" fmla="*/ 6 w 58"/>
                <a:gd name="T3" fmla="*/ 0 h 58"/>
                <a:gd name="T4" fmla="*/ 0 w 58"/>
                <a:gd name="T5" fmla="*/ 2 h 58"/>
                <a:gd name="T6" fmla="*/ 2 w 58"/>
                <a:gd name="T7" fmla="*/ 7 h 58"/>
                <a:gd name="T8" fmla="*/ 8 w 58"/>
                <a:gd name="T9" fmla="*/ 4 h 58"/>
                <a:gd name="T10" fmla="*/ 7 w 58"/>
                <a:gd name="T11" fmla="*/ 4 h 58"/>
                <a:gd name="T12" fmla="*/ 6 w 58"/>
                <a:gd name="T13" fmla="*/ 0 h 58"/>
                <a:gd name="T14" fmla="*/ 0 60000 65536"/>
                <a:gd name="T15" fmla="*/ 0 60000 65536"/>
                <a:gd name="T16" fmla="*/ 0 60000 65536"/>
                <a:gd name="T17" fmla="*/ 0 60000 65536"/>
                <a:gd name="T18" fmla="*/ 0 60000 65536"/>
                <a:gd name="T19" fmla="*/ 0 60000 65536"/>
                <a:gd name="T20" fmla="*/ 0 60000 65536"/>
                <a:gd name="T21" fmla="*/ 0 w 58"/>
                <a:gd name="T22" fmla="*/ 0 h 58"/>
                <a:gd name="T23" fmla="*/ 58 w 58"/>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8">
                  <a:moveTo>
                    <a:pt x="45" y="0"/>
                  </a:moveTo>
                  <a:lnTo>
                    <a:pt x="42" y="1"/>
                  </a:lnTo>
                  <a:lnTo>
                    <a:pt x="0" y="21"/>
                  </a:lnTo>
                  <a:lnTo>
                    <a:pt x="16" y="58"/>
                  </a:lnTo>
                  <a:lnTo>
                    <a:pt x="58" y="38"/>
                  </a:lnTo>
                  <a:lnTo>
                    <a:pt x="56"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7" name="Freeform 855"/>
            <p:cNvSpPr>
              <a:spLocks/>
            </p:cNvSpPr>
            <p:nvPr/>
          </p:nvSpPr>
          <p:spPr bwMode="auto">
            <a:xfrm>
              <a:off x="2196" y="3614"/>
              <a:ext cx="27" cy="25"/>
            </a:xfrm>
            <a:custGeom>
              <a:avLst/>
              <a:gdLst>
                <a:gd name="T0" fmla="*/ 6 w 54"/>
                <a:gd name="T1" fmla="*/ 0 h 50"/>
                <a:gd name="T2" fmla="*/ 6 w 54"/>
                <a:gd name="T3" fmla="*/ 0 h 50"/>
                <a:gd name="T4" fmla="*/ 0 w 54"/>
                <a:gd name="T5" fmla="*/ 2 h 50"/>
                <a:gd name="T6" fmla="*/ 2 w 54"/>
                <a:gd name="T7" fmla="*/ 7 h 50"/>
                <a:gd name="T8" fmla="*/ 7 w 54"/>
                <a:gd name="T9" fmla="*/ 5 h 50"/>
                <a:gd name="T10" fmla="*/ 7 w 54"/>
                <a:gd name="T11" fmla="*/ 5 h 50"/>
                <a:gd name="T12" fmla="*/ 6 w 54"/>
                <a:gd name="T13" fmla="*/ 0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42" y="0"/>
                  </a:moveTo>
                  <a:lnTo>
                    <a:pt x="42" y="0"/>
                  </a:lnTo>
                  <a:lnTo>
                    <a:pt x="0" y="11"/>
                  </a:lnTo>
                  <a:lnTo>
                    <a:pt x="11" y="50"/>
                  </a:lnTo>
                  <a:lnTo>
                    <a:pt x="54"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8" name="Freeform 856"/>
            <p:cNvSpPr>
              <a:spLocks/>
            </p:cNvSpPr>
            <p:nvPr/>
          </p:nvSpPr>
          <p:spPr bwMode="auto">
            <a:xfrm>
              <a:off x="2218" y="3608"/>
              <a:ext cx="26" cy="25"/>
            </a:xfrm>
            <a:custGeom>
              <a:avLst/>
              <a:gdLst>
                <a:gd name="T0" fmla="*/ 4 w 53"/>
                <a:gd name="T1" fmla="*/ 0 h 52"/>
                <a:gd name="T2" fmla="*/ 5 w 53"/>
                <a:gd name="T3" fmla="*/ 0 h 52"/>
                <a:gd name="T4" fmla="*/ 0 w 53"/>
                <a:gd name="T5" fmla="*/ 1 h 52"/>
                <a:gd name="T6" fmla="*/ 1 w 53"/>
                <a:gd name="T7" fmla="*/ 6 h 52"/>
                <a:gd name="T8" fmla="*/ 6 w 53"/>
                <a:gd name="T9" fmla="*/ 4 h 52"/>
                <a:gd name="T10" fmla="*/ 6 w 53"/>
                <a:gd name="T11" fmla="*/ 4 h 52"/>
                <a:gd name="T12" fmla="*/ 4 w 53"/>
                <a:gd name="T13" fmla="*/ 0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39" y="1"/>
                  </a:moveTo>
                  <a:lnTo>
                    <a:pt x="41" y="0"/>
                  </a:lnTo>
                  <a:lnTo>
                    <a:pt x="0" y="13"/>
                  </a:lnTo>
                  <a:lnTo>
                    <a:pt x="12" y="52"/>
                  </a:lnTo>
                  <a:lnTo>
                    <a:pt x="52" y="39"/>
                  </a:lnTo>
                  <a:lnTo>
                    <a:pt x="53" y="38"/>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09" name="Freeform 857"/>
            <p:cNvSpPr>
              <a:spLocks/>
            </p:cNvSpPr>
            <p:nvPr/>
          </p:nvSpPr>
          <p:spPr bwMode="auto">
            <a:xfrm>
              <a:off x="2237" y="3599"/>
              <a:ext cx="30" cy="28"/>
            </a:xfrm>
            <a:custGeom>
              <a:avLst/>
              <a:gdLst>
                <a:gd name="T0" fmla="*/ 6 w 59"/>
                <a:gd name="T1" fmla="*/ 0 h 54"/>
                <a:gd name="T2" fmla="*/ 6 w 59"/>
                <a:gd name="T3" fmla="*/ 0 h 54"/>
                <a:gd name="T4" fmla="*/ 0 w 59"/>
                <a:gd name="T5" fmla="*/ 3 h 54"/>
                <a:gd name="T6" fmla="*/ 2 w 59"/>
                <a:gd name="T7" fmla="*/ 8 h 54"/>
                <a:gd name="T8" fmla="*/ 8 w 59"/>
                <a:gd name="T9" fmla="*/ 5 h 54"/>
                <a:gd name="T10" fmla="*/ 8 w 59"/>
                <a:gd name="T11" fmla="*/ 5 h 54"/>
                <a:gd name="T12" fmla="*/ 6 w 59"/>
                <a:gd name="T13" fmla="*/ 0 h 54"/>
                <a:gd name="T14" fmla="*/ 0 60000 65536"/>
                <a:gd name="T15" fmla="*/ 0 60000 65536"/>
                <a:gd name="T16" fmla="*/ 0 60000 65536"/>
                <a:gd name="T17" fmla="*/ 0 60000 65536"/>
                <a:gd name="T18" fmla="*/ 0 60000 65536"/>
                <a:gd name="T19" fmla="*/ 0 60000 65536"/>
                <a:gd name="T20" fmla="*/ 0 60000 65536"/>
                <a:gd name="T21" fmla="*/ 0 w 59"/>
                <a:gd name="T22" fmla="*/ 0 h 54"/>
                <a:gd name="T23" fmla="*/ 59 w 59"/>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4">
                  <a:moveTo>
                    <a:pt x="45" y="0"/>
                  </a:moveTo>
                  <a:lnTo>
                    <a:pt x="45" y="0"/>
                  </a:lnTo>
                  <a:lnTo>
                    <a:pt x="0" y="17"/>
                  </a:lnTo>
                  <a:lnTo>
                    <a:pt x="14" y="54"/>
                  </a:lnTo>
                  <a:lnTo>
                    <a:pt x="59" y="37"/>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0" name="Freeform 858"/>
            <p:cNvSpPr>
              <a:spLocks/>
            </p:cNvSpPr>
            <p:nvPr/>
          </p:nvSpPr>
          <p:spPr bwMode="auto">
            <a:xfrm>
              <a:off x="2260" y="3591"/>
              <a:ext cx="28" cy="27"/>
            </a:xfrm>
            <a:custGeom>
              <a:avLst/>
              <a:gdLst>
                <a:gd name="T0" fmla="*/ 5 w 57"/>
                <a:gd name="T1" fmla="*/ 0 h 54"/>
                <a:gd name="T2" fmla="*/ 5 w 57"/>
                <a:gd name="T3" fmla="*/ 1 h 54"/>
                <a:gd name="T4" fmla="*/ 0 w 57"/>
                <a:gd name="T5" fmla="*/ 3 h 54"/>
                <a:gd name="T6" fmla="*/ 1 w 57"/>
                <a:gd name="T7" fmla="*/ 7 h 54"/>
                <a:gd name="T8" fmla="*/ 7 w 57"/>
                <a:gd name="T9" fmla="*/ 5 h 54"/>
                <a:gd name="T10" fmla="*/ 6 w 57"/>
                <a:gd name="T11" fmla="*/ 5 h 54"/>
                <a:gd name="T12" fmla="*/ 5 w 57"/>
                <a:gd name="T13" fmla="*/ 0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45" y="0"/>
                  </a:moveTo>
                  <a:lnTo>
                    <a:pt x="43" y="1"/>
                  </a:lnTo>
                  <a:lnTo>
                    <a:pt x="0" y="17"/>
                  </a:lnTo>
                  <a:lnTo>
                    <a:pt x="14" y="54"/>
                  </a:lnTo>
                  <a:lnTo>
                    <a:pt x="57" y="38"/>
                  </a:lnTo>
                  <a:lnTo>
                    <a:pt x="5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1" name="Freeform 859"/>
            <p:cNvSpPr>
              <a:spLocks/>
            </p:cNvSpPr>
            <p:nvPr/>
          </p:nvSpPr>
          <p:spPr bwMode="auto">
            <a:xfrm>
              <a:off x="2282" y="3585"/>
              <a:ext cx="27" cy="25"/>
            </a:xfrm>
            <a:custGeom>
              <a:avLst/>
              <a:gdLst>
                <a:gd name="T0" fmla="*/ 6 w 53"/>
                <a:gd name="T1" fmla="*/ 0 h 51"/>
                <a:gd name="T2" fmla="*/ 6 w 53"/>
                <a:gd name="T3" fmla="*/ 0 h 51"/>
                <a:gd name="T4" fmla="*/ 0 w 53"/>
                <a:gd name="T5" fmla="*/ 1 h 51"/>
                <a:gd name="T6" fmla="*/ 2 w 53"/>
                <a:gd name="T7" fmla="*/ 6 h 51"/>
                <a:gd name="T8" fmla="*/ 7 w 53"/>
                <a:gd name="T9" fmla="*/ 4 h 51"/>
                <a:gd name="T10" fmla="*/ 7 w 53"/>
                <a:gd name="T11" fmla="*/ 4 h 51"/>
                <a:gd name="T12" fmla="*/ 6 w 53"/>
                <a:gd name="T13" fmla="*/ 0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44" y="0"/>
                  </a:moveTo>
                  <a:lnTo>
                    <a:pt x="44" y="0"/>
                  </a:lnTo>
                  <a:lnTo>
                    <a:pt x="0" y="12"/>
                  </a:lnTo>
                  <a:lnTo>
                    <a:pt x="10" y="51"/>
                  </a:lnTo>
                  <a:lnTo>
                    <a:pt x="53"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2" name="Freeform 860"/>
            <p:cNvSpPr>
              <a:spLocks/>
            </p:cNvSpPr>
            <p:nvPr/>
          </p:nvSpPr>
          <p:spPr bwMode="auto">
            <a:xfrm>
              <a:off x="2304" y="3580"/>
              <a:ext cx="27" cy="25"/>
            </a:xfrm>
            <a:custGeom>
              <a:avLst/>
              <a:gdLst>
                <a:gd name="T0" fmla="*/ 6 w 53"/>
                <a:gd name="T1" fmla="*/ 0 h 49"/>
                <a:gd name="T2" fmla="*/ 6 w 53"/>
                <a:gd name="T3" fmla="*/ 0 h 49"/>
                <a:gd name="T4" fmla="*/ 0 w 53"/>
                <a:gd name="T5" fmla="*/ 2 h 49"/>
                <a:gd name="T6" fmla="*/ 2 w 53"/>
                <a:gd name="T7" fmla="*/ 7 h 49"/>
                <a:gd name="T8" fmla="*/ 7 w 53"/>
                <a:gd name="T9" fmla="*/ 5 h 49"/>
                <a:gd name="T10" fmla="*/ 7 w 53"/>
                <a:gd name="T11" fmla="*/ 5 h 49"/>
                <a:gd name="T12" fmla="*/ 6 w 53"/>
                <a:gd name="T13" fmla="*/ 0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42" y="0"/>
                  </a:moveTo>
                  <a:lnTo>
                    <a:pt x="43" y="0"/>
                  </a:lnTo>
                  <a:lnTo>
                    <a:pt x="0" y="10"/>
                  </a:lnTo>
                  <a:lnTo>
                    <a:pt x="9" y="49"/>
                  </a:lnTo>
                  <a:lnTo>
                    <a:pt x="52" y="39"/>
                  </a:lnTo>
                  <a:lnTo>
                    <a:pt x="53"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3" name="Freeform 861"/>
            <p:cNvSpPr>
              <a:spLocks/>
            </p:cNvSpPr>
            <p:nvPr/>
          </p:nvSpPr>
          <p:spPr bwMode="auto">
            <a:xfrm>
              <a:off x="2325" y="3574"/>
              <a:ext cx="26" cy="25"/>
            </a:xfrm>
            <a:custGeom>
              <a:avLst/>
              <a:gdLst>
                <a:gd name="T0" fmla="*/ 6 w 51"/>
                <a:gd name="T1" fmla="*/ 0 h 51"/>
                <a:gd name="T2" fmla="*/ 5 w 51"/>
                <a:gd name="T3" fmla="*/ 0 h 51"/>
                <a:gd name="T4" fmla="*/ 0 w 51"/>
                <a:gd name="T5" fmla="*/ 1 h 51"/>
                <a:gd name="T6" fmla="*/ 2 w 51"/>
                <a:gd name="T7" fmla="*/ 6 h 51"/>
                <a:gd name="T8" fmla="*/ 7 w 51"/>
                <a:gd name="T9" fmla="*/ 4 h 51"/>
                <a:gd name="T10" fmla="*/ 6 w 51"/>
                <a:gd name="T11" fmla="*/ 4 h 51"/>
                <a:gd name="T12" fmla="*/ 6 w 51"/>
                <a:gd name="T13" fmla="*/ 0 h 51"/>
                <a:gd name="T14" fmla="*/ 0 60000 65536"/>
                <a:gd name="T15" fmla="*/ 0 60000 65536"/>
                <a:gd name="T16" fmla="*/ 0 60000 65536"/>
                <a:gd name="T17" fmla="*/ 0 60000 65536"/>
                <a:gd name="T18" fmla="*/ 0 60000 65536"/>
                <a:gd name="T19" fmla="*/ 0 60000 65536"/>
                <a:gd name="T20" fmla="*/ 0 60000 65536"/>
                <a:gd name="T21" fmla="*/ 0 w 51"/>
                <a:gd name="T22" fmla="*/ 0 h 51"/>
                <a:gd name="T23" fmla="*/ 51 w 51"/>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51">
                  <a:moveTo>
                    <a:pt x="43" y="0"/>
                  </a:moveTo>
                  <a:lnTo>
                    <a:pt x="40" y="0"/>
                  </a:lnTo>
                  <a:lnTo>
                    <a:pt x="0" y="12"/>
                  </a:lnTo>
                  <a:lnTo>
                    <a:pt x="11" y="51"/>
                  </a:lnTo>
                  <a:lnTo>
                    <a:pt x="51" y="39"/>
                  </a:lnTo>
                  <a:lnTo>
                    <a:pt x="48"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4" name="Freeform 862"/>
            <p:cNvSpPr>
              <a:spLocks/>
            </p:cNvSpPr>
            <p:nvPr/>
          </p:nvSpPr>
          <p:spPr bwMode="auto">
            <a:xfrm>
              <a:off x="2347" y="3571"/>
              <a:ext cx="24" cy="23"/>
            </a:xfrm>
            <a:custGeom>
              <a:avLst/>
              <a:gdLst>
                <a:gd name="T0" fmla="*/ 5 w 50"/>
                <a:gd name="T1" fmla="*/ 0 h 44"/>
                <a:gd name="T2" fmla="*/ 5 w 50"/>
                <a:gd name="T3" fmla="*/ 0 h 44"/>
                <a:gd name="T4" fmla="*/ 0 w 50"/>
                <a:gd name="T5" fmla="*/ 1 h 44"/>
                <a:gd name="T6" fmla="*/ 0 w 50"/>
                <a:gd name="T7" fmla="*/ 6 h 44"/>
                <a:gd name="T8" fmla="*/ 6 w 50"/>
                <a:gd name="T9" fmla="*/ 5 h 44"/>
                <a:gd name="T10" fmla="*/ 6 w 50"/>
                <a:gd name="T11" fmla="*/ 5 h 44"/>
                <a:gd name="T12" fmla="*/ 5 w 50"/>
                <a:gd name="T13" fmla="*/ 0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43" y="0"/>
                  </a:moveTo>
                  <a:lnTo>
                    <a:pt x="44" y="0"/>
                  </a:lnTo>
                  <a:lnTo>
                    <a:pt x="0" y="5"/>
                  </a:lnTo>
                  <a:lnTo>
                    <a:pt x="5" y="44"/>
                  </a:lnTo>
                  <a:lnTo>
                    <a:pt x="49" y="39"/>
                  </a:lnTo>
                  <a:lnTo>
                    <a:pt x="50"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5" name="Freeform 863"/>
            <p:cNvSpPr>
              <a:spLocks/>
            </p:cNvSpPr>
            <p:nvPr/>
          </p:nvSpPr>
          <p:spPr bwMode="auto">
            <a:xfrm>
              <a:off x="2368" y="3567"/>
              <a:ext cx="25" cy="24"/>
            </a:xfrm>
            <a:custGeom>
              <a:avLst/>
              <a:gdLst>
                <a:gd name="T0" fmla="*/ 5 w 51"/>
                <a:gd name="T1" fmla="*/ 0 h 48"/>
                <a:gd name="T2" fmla="*/ 5 w 51"/>
                <a:gd name="T3" fmla="*/ 0 h 48"/>
                <a:gd name="T4" fmla="*/ 0 w 51"/>
                <a:gd name="T5" fmla="*/ 2 h 48"/>
                <a:gd name="T6" fmla="*/ 0 w 51"/>
                <a:gd name="T7" fmla="*/ 6 h 48"/>
                <a:gd name="T8" fmla="*/ 6 w 51"/>
                <a:gd name="T9" fmla="*/ 5 h 48"/>
                <a:gd name="T10" fmla="*/ 6 w 51"/>
                <a:gd name="T11" fmla="*/ 5 h 48"/>
                <a:gd name="T12" fmla="*/ 5 w 51"/>
                <a:gd name="T13" fmla="*/ 0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42" y="0"/>
                  </a:moveTo>
                  <a:lnTo>
                    <a:pt x="43" y="0"/>
                  </a:lnTo>
                  <a:lnTo>
                    <a:pt x="0" y="9"/>
                  </a:lnTo>
                  <a:lnTo>
                    <a:pt x="7" y="48"/>
                  </a:lnTo>
                  <a:lnTo>
                    <a:pt x="50" y="40"/>
                  </a:lnTo>
                  <a:lnTo>
                    <a:pt x="51" y="40"/>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6" name="Freeform 864"/>
            <p:cNvSpPr>
              <a:spLocks/>
            </p:cNvSpPr>
            <p:nvPr/>
          </p:nvSpPr>
          <p:spPr bwMode="auto">
            <a:xfrm>
              <a:off x="2389" y="3562"/>
              <a:ext cx="27" cy="25"/>
            </a:xfrm>
            <a:custGeom>
              <a:avLst/>
              <a:gdLst>
                <a:gd name="T0" fmla="*/ 5 w 54"/>
                <a:gd name="T1" fmla="*/ 1 h 50"/>
                <a:gd name="T2" fmla="*/ 6 w 54"/>
                <a:gd name="T3" fmla="*/ 0 h 50"/>
                <a:gd name="T4" fmla="*/ 0 w 54"/>
                <a:gd name="T5" fmla="*/ 2 h 50"/>
                <a:gd name="T6" fmla="*/ 2 w 54"/>
                <a:gd name="T7" fmla="*/ 7 h 50"/>
                <a:gd name="T8" fmla="*/ 7 w 54"/>
                <a:gd name="T9" fmla="*/ 5 h 50"/>
                <a:gd name="T10" fmla="*/ 7 w 54"/>
                <a:gd name="T11" fmla="*/ 5 h 50"/>
                <a:gd name="T12" fmla="*/ 7 w 54"/>
                <a:gd name="T13" fmla="*/ 5 h 50"/>
                <a:gd name="T14" fmla="*/ 7 w 54"/>
                <a:gd name="T15" fmla="*/ 5 h 50"/>
                <a:gd name="T16" fmla="*/ 7 w 54"/>
                <a:gd name="T17" fmla="*/ 5 h 50"/>
                <a:gd name="T18" fmla="*/ 5 w 54"/>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0"/>
                <a:gd name="T32" fmla="*/ 54 w 54"/>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0">
                  <a:moveTo>
                    <a:pt x="38" y="1"/>
                  </a:moveTo>
                  <a:lnTo>
                    <a:pt x="41" y="0"/>
                  </a:lnTo>
                  <a:lnTo>
                    <a:pt x="0" y="10"/>
                  </a:lnTo>
                  <a:lnTo>
                    <a:pt x="9" y="50"/>
                  </a:lnTo>
                  <a:lnTo>
                    <a:pt x="50" y="39"/>
                  </a:lnTo>
                  <a:lnTo>
                    <a:pt x="54" y="38"/>
                  </a:lnTo>
                  <a:lnTo>
                    <a:pt x="50" y="39"/>
                  </a:lnTo>
                  <a:lnTo>
                    <a:pt x="53" y="39"/>
                  </a:lnTo>
                  <a:lnTo>
                    <a:pt x="54" y="38"/>
                  </a:lnTo>
                  <a:lnTo>
                    <a:pt x="38"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7" name="Freeform 865"/>
            <p:cNvSpPr>
              <a:spLocks/>
            </p:cNvSpPr>
            <p:nvPr/>
          </p:nvSpPr>
          <p:spPr bwMode="auto">
            <a:xfrm>
              <a:off x="2408" y="3552"/>
              <a:ext cx="30" cy="29"/>
            </a:xfrm>
            <a:custGeom>
              <a:avLst/>
              <a:gdLst>
                <a:gd name="T0" fmla="*/ 5 w 61"/>
                <a:gd name="T1" fmla="*/ 0 h 59"/>
                <a:gd name="T2" fmla="*/ 5 w 61"/>
                <a:gd name="T3" fmla="*/ 0 h 59"/>
                <a:gd name="T4" fmla="*/ 0 w 61"/>
                <a:gd name="T5" fmla="*/ 2 h 59"/>
                <a:gd name="T6" fmla="*/ 2 w 61"/>
                <a:gd name="T7" fmla="*/ 7 h 59"/>
                <a:gd name="T8" fmla="*/ 7 w 61"/>
                <a:gd name="T9" fmla="*/ 4 h 59"/>
                <a:gd name="T10" fmla="*/ 7 w 61"/>
                <a:gd name="T11" fmla="*/ 5 h 59"/>
                <a:gd name="T12" fmla="*/ 5 w 61"/>
                <a:gd name="T13" fmla="*/ 0 h 59"/>
                <a:gd name="T14" fmla="*/ 0 60000 65536"/>
                <a:gd name="T15" fmla="*/ 0 60000 65536"/>
                <a:gd name="T16" fmla="*/ 0 60000 65536"/>
                <a:gd name="T17" fmla="*/ 0 60000 65536"/>
                <a:gd name="T18" fmla="*/ 0 60000 65536"/>
                <a:gd name="T19" fmla="*/ 0 60000 65536"/>
                <a:gd name="T20" fmla="*/ 0 60000 65536"/>
                <a:gd name="T21" fmla="*/ 0 w 61"/>
                <a:gd name="T22" fmla="*/ 0 h 59"/>
                <a:gd name="T23" fmla="*/ 61 w 61"/>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9">
                  <a:moveTo>
                    <a:pt x="47" y="0"/>
                  </a:moveTo>
                  <a:lnTo>
                    <a:pt x="45" y="2"/>
                  </a:lnTo>
                  <a:lnTo>
                    <a:pt x="0" y="22"/>
                  </a:lnTo>
                  <a:lnTo>
                    <a:pt x="16" y="59"/>
                  </a:lnTo>
                  <a:lnTo>
                    <a:pt x="61" y="38"/>
                  </a:lnTo>
                  <a:lnTo>
                    <a:pt x="58" y="40"/>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8" name="Freeform 866"/>
            <p:cNvSpPr>
              <a:spLocks/>
            </p:cNvSpPr>
            <p:nvPr/>
          </p:nvSpPr>
          <p:spPr bwMode="auto">
            <a:xfrm>
              <a:off x="2431" y="3545"/>
              <a:ext cx="27" cy="26"/>
            </a:xfrm>
            <a:custGeom>
              <a:avLst/>
              <a:gdLst>
                <a:gd name="T0" fmla="*/ 6 w 53"/>
                <a:gd name="T1" fmla="*/ 0 h 52"/>
                <a:gd name="T2" fmla="*/ 6 w 53"/>
                <a:gd name="T3" fmla="*/ 0 h 52"/>
                <a:gd name="T4" fmla="*/ 0 w 53"/>
                <a:gd name="T5" fmla="*/ 2 h 52"/>
                <a:gd name="T6" fmla="*/ 2 w 53"/>
                <a:gd name="T7" fmla="*/ 7 h 52"/>
                <a:gd name="T8" fmla="*/ 7 w 53"/>
                <a:gd name="T9" fmla="*/ 5 h 52"/>
                <a:gd name="T10" fmla="*/ 7 w 53"/>
                <a:gd name="T11" fmla="*/ 5 h 52"/>
                <a:gd name="T12" fmla="*/ 6 w 53"/>
                <a:gd name="T13" fmla="*/ 0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42" y="0"/>
                  </a:moveTo>
                  <a:lnTo>
                    <a:pt x="41" y="0"/>
                  </a:lnTo>
                  <a:lnTo>
                    <a:pt x="0" y="12"/>
                  </a:lnTo>
                  <a:lnTo>
                    <a:pt x="11" y="52"/>
                  </a:lnTo>
                  <a:lnTo>
                    <a:pt x="53" y="39"/>
                  </a:lnTo>
                  <a:lnTo>
                    <a:pt x="5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19" name="Freeform 867"/>
            <p:cNvSpPr>
              <a:spLocks/>
            </p:cNvSpPr>
            <p:nvPr/>
          </p:nvSpPr>
          <p:spPr bwMode="auto">
            <a:xfrm>
              <a:off x="2453" y="3541"/>
              <a:ext cx="26" cy="24"/>
            </a:xfrm>
            <a:custGeom>
              <a:avLst/>
              <a:gdLst>
                <a:gd name="T0" fmla="*/ 6 w 52"/>
                <a:gd name="T1" fmla="*/ 0 h 48"/>
                <a:gd name="T2" fmla="*/ 6 w 52"/>
                <a:gd name="T3" fmla="*/ 0 h 48"/>
                <a:gd name="T4" fmla="*/ 0 w 52"/>
                <a:gd name="T5" fmla="*/ 2 h 48"/>
                <a:gd name="T6" fmla="*/ 2 w 52"/>
                <a:gd name="T7" fmla="*/ 6 h 48"/>
                <a:gd name="T8" fmla="*/ 7 w 52"/>
                <a:gd name="T9" fmla="*/ 5 h 48"/>
                <a:gd name="T10" fmla="*/ 6 w 52"/>
                <a:gd name="T11" fmla="*/ 5 h 48"/>
                <a:gd name="T12" fmla="*/ 6 w 52"/>
                <a:gd name="T13" fmla="*/ 0 h 48"/>
                <a:gd name="T14" fmla="*/ 6 w 52"/>
                <a:gd name="T15" fmla="*/ 0 h 48"/>
                <a:gd name="T16" fmla="*/ 6 w 52"/>
                <a:gd name="T17" fmla="*/ 0 h 48"/>
                <a:gd name="T18" fmla="*/ 6 w 52"/>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8"/>
                <a:gd name="T32" fmla="*/ 52 w 52"/>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8">
                  <a:moveTo>
                    <a:pt x="48" y="0"/>
                  </a:moveTo>
                  <a:lnTo>
                    <a:pt x="43" y="0"/>
                  </a:lnTo>
                  <a:lnTo>
                    <a:pt x="0" y="9"/>
                  </a:lnTo>
                  <a:lnTo>
                    <a:pt x="10" y="48"/>
                  </a:lnTo>
                  <a:lnTo>
                    <a:pt x="52" y="39"/>
                  </a:lnTo>
                  <a:lnTo>
                    <a:pt x="48" y="39"/>
                  </a:lnTo>
                  <a:lnTo>
                    <a:pt x="48" y="0"/>
                  </a:lnTo>
                  <a:lnTo>
                    <a:pt x="45" y="0"/>
                  </a:lnTo>
                  <a:lnTo>
                    <a:pt x="43" y="0"/>
                  </a:lnTo>
                  <a:lnTo>
                    <a:pt x="4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0" name="Freeform 868"/>
            <p:cNvSpPr>
              <a:spLocks/>
            </p:cNvSpPr>
            <p:nvPr/>
          </p:nvSpPr>
          <p:spPr bwMode="auto">
            <a:xfrm>
              <a:off x="2476" y="3540"/>
              <a:ext cx="23" cy="20"/>
            </a:xfrm>
            <a:custGeom>
              <a:avLst/>
              <a:gdLst>
                <a:gd name="T0" fmla="*/ 6 w 46"/>
                <a:gd name="T1" fmla="*/ 0 h 41"/>
                <a:gd name="T2" fmla="*/ 6 w 46"/>
                <a:gd name="T3" fmla="*/ 0 h 41"/>
                <a:gd name="T4" fmla="*/ 0 w 46"/>
                <a:gd name="T5" fmla="*/ 0 h 41"/>
                <a:gd name="T6" fmla="*/ 0 w 46"/>
                <a:gd name="T7" fmla="*/ 5 h 41"/>
                <a:gd name="T8" fmla="*/ 6 w 46"/>
                <a:gd name="T9" fmla="*/ 5 h 41"/>
                <a:gd name="T10" fmla="*/ 5 w 46"/>
                <a:gd name="T11" fmla="*/ 5 h 41"/>
                <a:gd name="T12" fmla="*/ 6 w 46"/>
                <a:gd name="T13" fmla="*/ 0 h 41"/>
                <a:gd name="T14" fmla="*/ 6 w 46"/>
                <a:gd name="T15" fmla="*/ 0 h 41"/>
                <a:gd name="T16" fmla="*/ 6 w 46"/>
                <a:gd name="T17" fmla="*/ 0 h 41"/>
                <a:gd name="T18" fmla="*/ 6 w 46"/>
                <a:gd name="T19" fmla="*/ 0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1"/>
                <a:gd name="T32" fmla="*/ 46 w 46"/>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1">
                  <a:moveTo>
                    <a:pt x="46" y="0"/>
                  </a:moveTo>
                  <a:lnTo>
                    <a:pt x="42" y="0"/>
                  </a:lnTo>
                  <a:lnTo>
                    <a:pt x="0" y="2"/>
                  </a:lnTo>
                  <a:lnTo>
                    <a:pt x="0" y="41"/>
                  </a:lnTo>
                  <a:lnTo>
                    <a:pt x="42" y="40"/>
                  </a:lnTo>
                  <a:lnTo>
                    <a:pt x="39" y="40"/>
                  </a:lnTo>
                  <a:lnTo>
                    <a:pt x="46" y="0"/>
                  </a:lnTo>
                  <a:lnTo>
                    <a:pt x="45" y="0"/>
                  </a:lnTo>
                  <a:lnTo>
                    <a:pt x="42" y="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1" name="Freeform 869"/>
            <p:cNvSpPr>
              <a:spLocks/>
            </p:cNvSpPr>
            <p:nvPr/>
          </p:nvSpPr>
          <p:spPr bwMode="auto">
            <a:xfrm>
              <a:off x="2496" y="3540"/>
              <a:ext cx="24" cy="24"/>
            </a:xfrm>
            <a:custGeom>
              <a:avLst/>
              <a:gdLst>
                <a:gd name="T0" fmla="*/ 6 w 48"/>
                <a:gd name="T1" fmla="*/ 1 h 48"/>
                <a:gd name="T2" fmla="*/ 6 w 48"/>
                <a:gd name="T3" fmla="*/ 1 h 48"/>
                <a:gd name="T4" fmla="*/ 1 w 48"/>
                <a:gd name="T5" fmla="*/ 0 h 48"/>
                <a:gd name="T6" fmla="*/ 0 w 48"/>
                <a:gd name="T7" fmla="*/ 5 h 48"/>
                <a:gd name="T8" fmla="*/ 5 w 48"/>
                <a:gd name="T9" fmla="*/ 6 h 48"/>
                <a:gd name="T10" fmla="*/ 5 w 48"/>
                <a:gd name="T11" fmla="*/ 6 h 48"/>
                <a:gd name="T12" fmla="*/ 6 w 48"/>
                <a:gd name="T13" fmla="*/ 1 h 48"/>
                <a:gd name="T14" fmla="*/ 0 60000 65536"/>
                <a:gd name="T15" fmla="*/ 0 60000 65536"/>
                <a:gd name="T16" fmla="*/ 0 60000 65536"/>
                <a:gd name="T17" fmla="*/ 0 60000 65536"/>
                <a:gd name="T18" fmla="*/ 0 60000 65536"/>
                <a:gd name="T19" fmla="*/ 0 60000 65536"/>
                <a:gd name="T20" fmla="*/ 0 60000 65536"/>
                <a:gd name="T21" fmla="*/ 0 w 48"/>
                <a:gd name="T22" fmla="*/ 0 h 48"/>
                <a:gd name="T23" fmla="*/ 48 w 48"/>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8">
                  <a:moveTo>
                    <a:pt x="48" y="8"/>
                  </a:moveTo>
                  <a:lnTo>
                    <a:pt x="47" y="8"/>
                  </a:lnTo>
                  <a:lnTo>
                    <a:pt x="7" y="0"/>
                  </a:lnTo>
                  <a:lnTo>
                    <a:pt x="0" y="40"/>
                  </a:lnTo>
                  <a:lnTo>
                    <a:pt x="40" y="48"/>
                  </a:lnTo>
                  <a:lnTo>
                    <a:pt x="39" y="48"/>
                  </a:lnTo>
                  <a:lnTo>
                    <a:pt x="48"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2" name="Freeform 870"/>
            <p:cNvSpPr>
              <a:spLocks/>
            </p:cNvSpPr>
            <p:nvPr/>
          </p:nvSpPr>
          <p:spPr bwMode="auto">
            <a:xfrm>
              <a:off x="2516" y="3544"/>
              <a:ext cx="25" cy="25"/>
            </a:xfrm>
            <a:custGeom>
              <a:avLst/>
              <a:gdLst>
                <a:gd name="T0" fmla="*/ 6 w 52"/>
                <a:gd name="T1" fmla="*/ 2 h 50"/>
                <a:gd name="T2" fmla="*/ 6 w 52"/>
                <a:gd name="T3" fmla="*/ 2 h 50"/>
                <a:gd name="T4" fmla="*/ 1 w 52"/>
                <a:gd name="T5" fmla="*/ 0 h 50"/>
                <a:gd name="T6" fmla="*/ 0 w 52"/>
                <a:gd name="T7" fmla="*/ 5 h 50"/>
                <a:gd name="T8" fmla="*/ 5 w 52"/>
                <a:gd name="T9" fmla="*/ 7 h 50"/>
                <a:gd name="T10" fmla="*/ 5 w 52"/>
                <a:gd name="T11" fmla="*/ 7 h 50"/>
                <a:gd name="T12" fmla="*/ 6 w 52"/>
                <a:gd name="T13" fmla="*/ 2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52" y="11"/>
                  </a:moveTo>
                  <a:lnTo>
                    <a:pt x="52" y="11"/>
                  </a:lnTo>
                  <a:lnTo>
                    <a:pt x="9" y="0"/>
                  </a:lnTo>
                  <a:lnTo>
                    <a:pt x="0" y="40"/>
                  </a:lnTo>
                  <a:lnTo>
                    <a:pt x="43" y="50"/>
                  </a:lnTo>
                  <a:lnTo>
                    <a:pt x="52" y="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3" name="Freeform 871"/>
            <p:cNvSpPr>
              <a:spLocks/>
            </p:cNvSpPr>
            <p:nvPr/>
          </p:nvSpPr>
          <p:spPr bwMode="auto">
            <a:xfrm>
              <a:off x="2537" y="3549"/>
              <a:ext cx="25" cy="25"/>
            </a:xfrm>
            <a:custGeom>
              <a:avLst/>
              <a:gdLst>
                <a:gd name="T0" fmla="*/ 7 w 50"/>
                <a:gd name="T1" fmla="*/ 2 h 48"/>
                <a:gd name="T2" fmla="*/ 7 w 50"/>
                <a:gd name="T3" fmla="*/ 2 h 48"/>
                <a:gd name="T4" fmla="*/ 2 w 50"/>
                <a:gd name="T5" fmla="*/ 0 h 48"/>
                <a:gd name="T6" fmla="*/ 0 w 50"/>
                <a:gd name="T7" fmla="*/ 5 h 48"/>
                <a:gd name="T8" fmla="*/ 6 w 50"/>
                <a:gd name="T9" fmla="*/ 7 h 48"/>
                <a:gd name="T10" fmla="*/ 6 w 50"/>
                <a:gd name="T11" fmla="*/ 7 h 48"/>
                <a:gd name="T12" fmla="*/ 7 w 50"/>
                <a:gd name="T13" fmla="*/ 2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50" y="9"/>
                  </a:moveTo>
                  <a:lnTo>
                    <a:pt x="50" y="9"/>
                  </a:lnTo>
                  <a:lnTo>
                    <a:pt x="9" y="0"/>
                  </a:lnTo>
                  <a:lnTo>
                    <a:pt x="0" y="39"/>
                  </a:lnTo>
                  <a:lnTo>
                    <a:pt x="41" y="48"/>
                  </a:lnTo>
                  <a:lnTo>
                    <a:pt x="50"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4" name="Freeform 872"/>
            <p:cNvSpPr>
              <a:spLocks/>
            </p:cNvSpPr>
            <p:nvPr/>
          </p:nvSpPr>
          <p:spPr bwMode="auto">
            <a:xfrm>
              <a:off x="2558" y="3554"/>
              <a:ext cx="27" cy="25"/>
            </a:xfrm>
            <a:custGeom>
              <a:avLst/>
              <a:gdLst>
                <a:gd name="T0" fmla="*/ 7 w 54"/>
                <a:gd name="T1" fmla="*/ 1 h 51"/>
                <a:gd name="T2" fmla="*/ 7 w 54"/>
                <a:gd name="T3" fmla="*/ 1 h 51"/>
                <a:gd name="T4" fmla="*/ 2 w 54"/>
                <a:gd name="T5" fmla="*/ 0 h 51"/>
                <a:gd name="T6" fmla="*/ 0 w 54"/>
                <a:gd name="T7" fmla="*/ 4 h 51"/>
                <a:gd name="T8" fmla="*/ 6 w 54"/>
                <a:gd name="T9" fmla="*/ 6 h 51"/>
                <a:gd name="T10" fmla="*/ 7 w 54"/>
                <a:gd name="T11" fmla="*/ 6 h 51"/>
                <a:gd name="T12" fmla="*/ 6 w 54"/>
                <a:gd name="T13" fmla="*/ 6 h 51"/>
                <a:gd name="T14" fmla="*/ 6 w 54"/>
                <a:gd name="T15" fmla="*/ 6 h 51"/>
                <a:gd name="T16" fmla="*/ 7 w 54"/>
                <a:gd name="T17" fmla="*/ 6 h 51"/>
                <a:gd name="T18" fmla="*/ 7 w 54"/>
                <a:gd name="T19" fmla="*/ 1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1"/>
                <a:gd name="T32" fmla="*/ 54 w 54"/>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1">
                  <a:moveTo>
                    <a:pt x="49" y="10"/>
                  </a:moveTo>
                  <a:lnTo>
                    <a:pt x="54" y="10"/>
                  </a:lnTo>
                  <a:lnTo>
                    <a:pt x="9" y="0"/>
                  </a:lnTo>
                  <a:lnTo>
                    <a:pt x="0" y="39"/>
                  </a:lnTo>
                  <a:lnTo>
                    <a:pt x="45" y="50"/>
                  </a:lnTo>
                  <a:lnTo>
                    <a:pt x="51" y="50"/>
                  </a:lnTo>
                  <a:lnTo>
                    <a:pt x="45" y="50"/>
                  </a:lnTo>
                  <a:lnTo>
                    <a:pt x="47" y="51"/>
                  </a:lnTo>
                  <a:lnTo>
                    <a:pt x="51" y="50"/>
                  </a:lnTo>
                  <a:lnTo>
                    <a:pt x="49"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5" name="Freeform 873"/>
            <p:cNvSpPr>
              <a:spLocks/>
            </p:cNvSpPr>
            <p:nvPr/>
          </p:nvSpPr>
          <p:spPr bwMode="auto">
            <a:xfrm>
              <a:off x="2582" y="3558"/>
              <a:ext cx="25" cy="21"/>
            </a:xfrm>
            <a:custGeom>
              <a:avLst/>
              <a:gdLst>
                <a:gd name="T0" fmla="*/ 5 w 49"/>
                <a:gd name="T1" fmla="*/ 0 h 42"/>
                <a:gd name="T2" fmla="*/ 6 w 49"/>
                <a:gd name="T3" fmla="*/ 0 h 42"/>
                <a:gd name="T4" fmla="*/ 0 w 49"/>
                <a:gd name="T5" fmla="*/ 1 h 42"/>
                <a:gd name="T6" fmla="*/ 1 w 49"/>
                <a:gd name="T7" fmla="*/ 6 h 42"/>
                <a:gd name="T8" fmla="*/ 6 w 49"/>
                <a:gd name="T9" fmla="*/ 5 h 42"/>
                <a:gd name="T10" fmla="*/ 7 w 49"/>
                <a:gd name="T11" fmla="*/ 5 h 42"/>
                <a:gd name="T12" fmla="*/ 6 w 49"/>
                <a:gd name="T13" fmla="*/ 5 h 42"/>
                <a:gd name="T14" fmla="*/ 6 w 49"/>
                <a:gd name="T15" fmla="*/ 5 h 42"/>
                <a:gd name="T16" fmla="*/ 7 w 49"/>
                <a:gd name="T17" fmla="*/ 5 h 42"/>
                <a:gd name="T18" fmla="*/ 5 w 49"/>
                <a:gd name="T19" fmla="*/ 0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2"/>
                <a:gd name="T32" fmla="*/ 49 w 49"/>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2">
                  <a:moveTo>
                    <a:pt x="38" y="0"/>
                  </a:moveTo>
                  <a:lnTo>
                    <a:pt x="42" y="0"/>
                  </a:lnTo>
                  <a:lnTo>
                    <a:pt x="0" y="2"/>
                  </a:lnTo>
                  <a:lnTo>
                    <a:pt x="2" y="42"/>
                  </a:lnTo>
                  <a:lnTo>
                    <a:pt x="44" y="39"/>
                  </a:lnTo>
                  <a:lnTo>
                    <a:pt x="49" y="39"/>
                  </a:lnTo>
                  <a:lnTo>
                    <a:pt x="44" y="39"/>
                  </a:lnTo>
                  <a:lnTo>
                    <a:pt x="47" y="39"/>
                  </a:lnTo>
                  <a:lnTo>
                    <a:pt x="49"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6" name="Freeform 874"/>
            <p:cNvSpPr>
              <a:spLocks/>
            </p:cNvSpPr>
            <p:nvPr/>
          </p:nvSpPr>
          <p:spPr bwMode="auto">
            <a:xfrm>
              <a:off x="2601" y="3552"/>
              <a:ext cx="28" cy="26"/>
            </a:xfrm>
            <a:custGeom>
              <a:avLst/>
              <a:gdLst>
                <a:gd name="T0" fmla="*/ 5 w 56"/>
                <a:gd name="T1" fmla="*/ 1 h 52"/>
                <a:gd name="T2" fmla="*/ 6 w 56"/>
                <a:gd name="T3" fmla="*/ 0 h 52"/>
                <a:gd name="T4" fmla="*/ 0 w 56"/>
                <a:gd name="T5" fmla="*/ 2 h 52"/>
                <a:gd name="T6" fmla="*/ 2 w 56"/>
                <a:gd name="T7" fmla="*/ 7 h 52"/>
                <a:gd name="T8" fmla="*/ 7 w 56"/>
                <a:gd name="T9" fmla="*/ 5 h 52"/>
                <a:gd name="T10" fmla="*/ 7 w 56"/>
                <a:gd name="T11" fmla="*/ 5 h 52"/>
                <a:gd name="T12" fmla="*/ 7 w 56"/>
                <a:gd name="T13" fmla="*/ 5 h 52"/>
                <a:gd name="T14" fmla="*/ 7 w 56"/>
                <a:gd name="T15" fmla="*/ 5 h 52"/>
                <a:gd name="T16" fmla="*/ 7 w 56"/>
                <a:gd name="T17" fmla="*/ 5 h 52"/>
                <a:gd name="T18" fmla="*/ 5 w 56"/>
                <a:gd name="T19" fmla="*/ 1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2"/>
                <a:gd name="T32" fmla="*/ 56 w 56"/>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2">
                  <a:moveTo>
                    <a:pt x="38" y="3"/>
                  </a:moveTo>
                  <a:lnTo>
                    <a:pt x="41" y="0"/>
                  </a:lnTo>
                  <a:lnTo>
                    <a:pt x="0" y="13"/>
                  </a:lnTo>
                  <a:lnTo>
                    <a:pt x="11" y="52"/>
                  </a:lnTo>
                  <a:lnTo>
                    <a:pt x="53" y="40"/>
                  </a:lnTo>
                  <a:lnTo>
                    <a:pt x="56" y="37"/>
                  </a:lnTo>
                  <a:lnTo>
                    <a:pt x="53" y="40"/>
                  </a:lnTo>
                  <a:lnTo>
                    <a:pt x="55" y="38"/>
                  </a:lnTo>
                  <a:lnTo>
                    <a:pt x="56" y="37"/>
                  </a:lnTo>
                  <a:lnTo>
                    <a:pt x="38"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7" name="Freeform 875"/>
            <p:cNvSpPr>
              <a:spLocks/>
            </p:cNvSpPr>
            <p:nvPr/>
          </p:nvSpPr>
          <p:spPr bwMode="auto">
            <a:xfrm>
              <a:off x="2620" y="3541"/>
              <a:ext cx="32" cy="29"/>
            </a:xfrm>
            <a:custGeom>
              <a:avLst/>
              <a:gdLst>
                <a:gd name="T0" fmla="*/ 5 w 64"/>
                <a:gd name="T1" fmla="*/ 1 h 57"/>
                <a:gd name="T2" fmla="*/ 5 w 64"/>
                <a:gd name="T3" fmla="*/ 0 h 57"/>
                <a:gd name="T4" fmla="*/ 0 w 64"/>
                <a:gd name="T5" fmla="*/ 3 h 57"/>
                <a:gd name="T6" fmla="*/ 2 w 64"/>
                <a:gd name="T7" fmla="*/ 8 h 57"/>
                <a:gd name="T8" fmla="*/ 8 w 64"/>
                <a:gd name="T9" fmla="*/ 5 h 57"/>
                <a:gd name="T10" fmla="*/ 8 w 64"/>
                <a:gd name="T11" fmla="*/ 4 h 57"/>
                <a:gd name="T12" fmla="*/ 8 w 64"/>
                <a:gd name="T13" fmla="*/ 5 h 57"/>
                <a:gd name="T14" fmla="*/ 8 w 64"/>
                <a:gd name="T15" fmla="*/ 5 h 57"/>
                <a:gd name="T16" fmla="*/ 8 w 64"/>
                <a:gd name="T17" fmla="*/ 4 h 57"/>
                <a:gd name="T18" fmla="*/ 5 w 64"/>
                <a:gd name="T19" fmla="*/ 1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7"/>
                <a:gd name="T32" fmla="*/ 64 w 64"/>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7">
                  <a:moveTo>
                    <a:pt x="39" y="2"/>
                  </a:moveTo>
                  <a:lnTo>
                    <a:pt x="42" y="0"/>
                  </a:lnTo>
                  <a:lnTo>
                    <a:pt x="0" y="23"/>
                  </a:lnTo>
                  <a:lnTo>
                    <a:pt x="18" y="57"/>
                  </a:lnTo>
                  <a:lnTo>
                    <a:pt x="61" y="34"/>
                  </a:lnTo>
                  <a:lnTo>
                    <a:pt x="64" y="32"/>
                  </a:lnTo>
                  <a:lnTo>
                    <a:pt x="61" y="34"/>
                  </a:lnTo>
                  <a:lnTo>
                    <a:pt x="63" y="34"/>
                  </a:lnTo>
                  <a:lnTo>
                    <a:pt x="64" y="32"/>
                  </a:lnTo>
                  <a:lnTo>
                    <a:pt x="39"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8" name="Freeform 876"/>
            <p:cNvSpPr>
              <a:spLocks/>
            </p:cNvSpPr>
            <p:nvPr/>
          </p:nvSpPr>
          <p:spPr bwMode="auto">
            <a:xfrm>
              <a:off x="2639" y="3524"/>
              <a:ext cx="34" cy="33"/>
            </a:xfrm>
            <a:custGeom>
              <a:avLst/>
              <a:gdLst>
                <a:gd name="T0" fmla="*/ 5 w 68"/>
                <a:gd name="T1" fmla="*/ 0 h 67"/>
                <a:gd name="T2" fmla="*/ 5 w 68"/>
                <a:gd name="T3" fmla="*/ 0 h 67"/>
                <a:gd name="T4" fmla="*/ 0 w 68"/>
                <a:gd name="T5" fmla="*/ 4 h 67"/>
                <a:gd name="T6" fmla="*/ 3 w 68"/>
                <a:gd name="T7" fmla="*/ 8 h 67"/>
                <a:gd name="T8" fmla="*/ 9 w 68"/>
                <a:gd name="T9" fmla="*/ 3 h 67"/>
                <a:gd name="T10" fmla="*/ 9 w 68"/>
                <a:gd name="T11" fmla="*/ 4 h 67"/>
                <a:gd name="T12" fmla="*/ 5 w 68"/>
                <a:gd name="T13" fmla="*/ 0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42" y="0"/>
                  </a:moveTo>
                  <a:lnTo>
                    <a:pt x="42" y="1"/>
                  </a:lnTo>
                  <a:lnTo>
                    <a:pt x="0" y="37"/>
                  </a:lnTo>
                  <a:lnTo>
                    <a:pt x="25" y="67"/>
                  </a:lnTo>
                  <a:lnTo>
                    <a:pt x="68" y="31"/>
                  </a:lnTo>
                  <a:lnTo>
                    <a:pt x="68" y="32"/>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29" name="Freeform 877"/>
            <p:cNvSpPr>
              <a:spLocks/>
            </p:cNvSpPr>
            <p:nvPr/>
          </p:nvSpPr>
          <p:spPr bwMode="auto">
            <a:xfrm>
              <a:off x="2661" y="3508"/>
              <a:ext cx="33" cy="32"/>
            </a:xfrm>
            <a:custGeom>
              <a:avLst/>
              <a:gdLst>
                <a:gd name="T0" fmla="*/ 5 w 67"/>
                <a:gd name="T1" fmla="*/ 1 h 64"/>
                <a:gd name="T2" fmla="*/ 5 w 67"/>
                <a:gd name="T3" fmla="*/ 0 h 64"/>
                <a:gd name="T4" fmla="*/ 0 w 67"/>
                <a:gd name="T5" fmla="*/ 4 h 64"/>
                <a:gd name="T6" fmla="*/ 3 w 67"/>
                <a:gd name="T7" fmla="*/ 8 h 64"/>
                <a:gd name="T8" fmla="*/ 8 w 67"/>
                <a:gd name="T9" fmla="*/ 4 h 64"/>
                <a:gd name="T10" fmla="*/ 8 w 67"/>
                <a:gd name="T11" fmla="*/ 4 h 64"/>
                <a:gd name="T12" fmla="*/ 5 w 67"/>
                <a:gd name="T13" fmla="*/ 1 h 64"/>
                <a:gd name="T14" fmla="*/ 0 60000 65536"/>
                <a:gd name="T15" fmla="*/ 0 60000 65536"/>
                <a:gd name="T16" fmla="*/ 0 60000 65536"/>
                <a:gd name="T17" fmla="*/ 0 60000 65536"/>
                <a:gd name="T18" fmla="*/ 0 60000 65536"/>
                <a:gd name="T19" fmla="*/ 0 60000 65536"/>
                <a:gd name="T20" fmla="*/ 0 60000 65536"/>
                <a:gd name="T21" fmla="*/ 0 w 67"/>
                <a:gd name="T22" fmla="*/ 0 h 64"/>
                <a:gd name="T23" fmla="*/ 67 w 6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4">
                  <a:moveTo>
                    <a:pt x="40" y="1"/>
                  </a:moveTo>
                  <a:lnTo>
                    <a:pt x="41" y="0"/>
                  </a:lnTo>
                  <a:lnTo>
                    <a:pt x="0" y="32"/>
                  </a:lnTo>
                  <a:lnTo>
                    <a:pt x="26" y="64"/>
                  </a:lnTo>
                  <a:lnTo>
                    <a:pt x="66" y="32"/>
                  </a:lnTo>
                  <a:lnTo>
                    <a:pt x="67" y="31"/>
                  </a:lnTo>
                  <a:lnTo>
                    <a:pt x="40"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0" name="Freeform 878"/>
            <p:cNvSpPr>
              <a:spLocks/>
            </p:cNvSpPr>
            <p:nvPr/>
          </p:nvSpPr>
          <p:spPr bwMode="auto">
            <a:xfrm>
              <a:off x="2680" y="3486"/>
              <a:ext cx="37" cy="37"/>
            </a:xfrm>
            <a:custGeom>
              <a:avLst/>
              <a:gdLst>
                <a:gd name="T0" fmla="*/ 6 w 73"/>
                <a:gd name="T1" fmla="*/ 0 h 75"/>
                <a:gd name="T2" fmla="*/ 6 w 73"/>
                <a:gd name="T3" fmla="*/ 0 h 75"/>
                <a:gd name="T4" fmla="*/ 0 w 73"/>
                <a:gd name="T5" fmla="*/ 5 h 75"/>
                <a:gd name="T6" fmla="*/ 4 w 73"/>
                <a:gd name="T7" fmla="*/ 9 h 75"/>
                <a:gd name="T8" fmla="*/ 10 w 73"/>
                <a:gd name="T9" fmla="*/ 3 h 75"/>
                <a:gd name="T10" fmla="*/ 10 w 73"/>
                <a:gd name="T11" fmla="*/ 3 h 75"/>
                <a:gd name="T12" fmla="*/ 6 w 73"/>
                <a:gd name="T13" fmla="*/ 0 h 75"/>
                <a:gd name="T14" fmla="*/ 0 60000 65536"/>
                <a:gd name="T15" fmla="*/ 0 60000 65536"/>
                <a:gd name="T16" fmla="*/ 0 60000 65536"/>
                <a:gd name="T17" fmla="*/ 0 60000 65536"/>
                <a:gd name="T18" fmla="*/ 0 60000 65536"/>
                <a:gd name="T19" fmla="*/ 0 60000 65536"/>
                <a:gd name="T20" fmla="*/ 0 60000 65536"/>
                <a:gd name="T21" fmla="*/ 0 w 73"/>
                <a:gd name="T22" fmla="*/ 0 h 75"/>
                <a:gd name="T23" fmla="*/ 73 w 73"/>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5">
                  <a:moveTo>
                    <a:pt x="46" y="0"/>
                  </a:moveTo>
                  <a:lnTo>
                    <a:pt x="46" y="0"/>
                  </a:lnTo>
                  <a:lnTo>
                    <a:pt x="0" y="45"/>
                  </a:lnTo>
                  <a:lnTo>
                    <a:pt x="27" y="75"/>
                  </a:lnTo>
                  <a:lnTo>
                    <a:pt x="73" y="3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1" name="Freeform 879"/>
            <p:cNvSpPr>
              <a:spLocks/>
            </p:cNvSpPr>
            <p:nvPr/>
          </p:nvSpPr>
          <p:spPr bwMode="auto">
            <a:xfrm>
              <a:off x="2703" y="3467"/>
              <a:ext cx="35" cy="34"/>
            </a:xfrm>
            <a:custGeom>
              <a:avLst/>
              <a:gdLst>
                <a:gd name="T0" fmla="*/ 6 w 69"/>
                <a:gd name="T1" fmla="*/ 0 h 68"/>
                <a:gd name="T2" fmla="*/ 6 w 69"/>
                <a:gd name="T3" fmla="*/ 0 h 68"/>
                <a:gd name="T4" fmla="*/ 0 w 69"/>
                <a:gd name="T5" fmla="*/ 5 h 68"/>
                <a:gd name="T6" fmla="*/ 4 w 69"/>
                <a:gd name="T7" fmla="*/ 9 h 68"/>
                <a:gd name="T8" fmla="*/ 9 w 69"/>
                <a:gd name="T9" fmla="*/ 4 h 68"/>
                <a:gd name="T10" fmla="*/ 9 w 69"/>
                <a:gd name="T11" fmla="*/ 4 h 68"/>
                <a:gd name="T12" fmla="*/ 6 w 69"/>
                <a:gd name="T13" fmla="*/ 0 h 68"/>
                <a:gd name="T14" fmla="*/ 0 60000 65536"/>
                <a:gd name="T15" fmla="*/ 0 60000 65536"/>
                <a:gd name="T16" fmla="*/ 0 60000 65536"/>
                <a:gd name="T17" fmla="*/ 0 60000 65536"/>
                <a:gd name="T18" fmla="*/ 0 60000 65536"/>
                <a:gd name="T19" fmla="*/ 0 60000 65536"/>
                <a:gd name="T20" fmla="*/ 0 60000 65536"/>
                <a:gd name="T21" fmla="*/ 0 w 69"/>
                <a:gd name="T22" fmla="*/ 0 h 68"/>
                <a:gd name="T23" fmla="*/ 69 w 69"/>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8">
                  <a:moveTo>
                    <a:pt x="41" y="0"/>
                  </a:moveTo>
                  <a:lnTo>
                    <a:pt x="41" y="0"/>
                  </a:lnTo>
                  <a:lnTo>
                    <a:pt x="0" y="38"/>
                  </a:lnTo>
                  <a:lnTo>
                    <a:pt x="27" y="68"/>
                  </a:lnTo>
                  <a:lnTo>
                    <a:pt x="69" y="3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2" name="Freeform 880"/>
            <p:cNvSpPr>
              <a:spLocks/>
            </p:cNvSpPr>
            <p:nvPr/>
          </p:nvSpPr>
          <p:spPr bwMode="auto">
            <a:xfrm>
              <a:off x="2724" y="3446"/>
              <a:ext cx="35" cy="36"/>
            </a:xfrm>
            <a:custGeom>
              <a:avLst/>
              <a:gdLst>
                <a:gd name="T0" fmla="*/ 6 w 70"/>
                <a:gd name="T1" fmla="*/ 0 h 71"/>
                <a:gd name="T2" fmla="*/ 5 w 70"/>
                <a:gd name="T3" fmla="*/ 1 h 71"/>
                <a:gd name="T4" fmla="*/ 0 w 70"/>
                <a:gd name="T5" fmla="*/ 6 h 71"/>
                <a:gd name="T6" fmla="*/ 4 w 70"/>
                <a:gd name="T7" fmla="*/ 9 h 71"/>
                <a:gd name="T8" fmla="*/ 9 w 70"/>
                <a:gd name="T9" fmla="*/ 4 h 71"/>
                <a:gd name="T10" fmla="*/ 9 w 70"/>
                <a:gd name="T11" fmla="*/ 4 h 71"/>
                <a:gd name="T12" fmla="*/ 6 w 70"/>
                <a:gd name="T13" fmla="*/ 0 h 71"/>
                <a:gd name="T14" fmla="*/ 0 60000 65536"/>
                <a:gd name="T15" fmla="*/ 0 60000 65536"/>
                <a:gd name="T16" fmla="*/ 0 60000 65536"/>
                <a:gd name="T17" fmla="*/ 0 60000 65536"/>
                <a:gd name="T18" fmla="*/ 0 60000 65536"/>
                <a:gd name="T19" fmla="*/ 0 60000 65536"/>
                <a:gd name="T20" fmla="*/ 0 60000 65536"/>
                <a:gd name="T21" fmla="*/ 0 w 70"/>
                <a:gd name="T22" fmla="*/ 0 h 71"/>
                <a:gd name="T23" fmla="*/ 70 w 70"/>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1">
                  <a:moveTo>
                    <a:pt x="45" y="0"/>
                  </a:moveTo>
                  <a:lnTo>
                    <a:pt x="43" y="1"/>
                  </a:lnTo>
                  <a:lnTo>
                    <a:pt x="0" y="41"/>
                  </a:lnTo>
                  <a:lnTo>
                    <a:pt x="28" y="71"/>
                  </a:lnTo>
                  <a:lnTo>
                    <a:pt x="70" y="31"/>
                  </a:lnTo>
                  <a:lnTo>
                    <a:pt x="68" y="32"/>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3" name="Freeform 881"/>
            <p:cNvSpPr>
              <a:spLocks/>
            </p:cNvSpPr>
            <p:nvPr/>
          </p:nvSpPr>
          <p:spPr bwMode="auto">
            <a:xfrm>
              <a:off x="2747" y="3430"/>
              <a:ext cx="32" cy="32"/>
            </a:xfrm>
            <a:custGeom>
              <a:avLst/>
              <a:gdLst>
                <a:gd name="T0" fmla="*/ 5 w 66"/>
                <a:gd name="T1" fmla="*/ 0 h 65"/>
                <a:gd name="T2" fmla="*/ 5 w 66"/>
                <a:gd name="T3" fmla="*/ 0 h 65"/>
                <a:gd name="T4" fmla="*/ 0 w 66"/>
                <a:gd name="T5" fmla="*/ 4 h 65"/>
                <a:gd name="T6" fmla="*/ 2 w 66"/>
                <a:gd name="T7" fmla="*/ 8 h 65"/>
                <a:gd name="T8" fmla="*/ 8 w 66"/>
                <a:gd name="T9" fmla="*/ 4 h 65"/>
                <a:gd name="T10" fmla="*/ 7 w 66"/>
                <a:gd name="T11" fmla="*/ 4 h 65"/>
                <a:gd name="T12" fmla="*/ 5 w 66"/>
                <a:gd name="T13" fmla="*/ 0 h 65"/>
                <a:gd name="T14" fmla="*/ 0 60000 65536"/>
                <a:gd name="T15" fmla="*/ 0 60000 65536"/>
                <a:gd name="T16" fmla="*/ 0 60000 65536"/>
                <a:gd name="T17" fmla="*/ 0 60000 65536"/>
                <a:gd name="T18" fmla="*/ 0 60000 65536"/>
                <a:gd name="T19" fmla="*/ 0 60000 65536"/>
                <a:gd name="T20" fmla="*/ 0 60000 65536"/>
                <a:gd name="T21" fmla="*/ 0 w 66"/>
                <a:gd name="T22" fmla="*/ 0 h 65"/>
                <a:gd name="T23" fmla="*/ 66 w 66"/>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5">
                  <a:moveTo>
                    <a:pt x="45" y="0"/>
                  </a:moveTo>
                  <a:lnTo>
                    <a:pt x="43" y="2"/>
                  </a:lnTo>
                  <a:lnTo>
                    <a:pt x="0" y="33"/>
                  </a:lnTo>
                  <a:lnTo>
                    <a:pt x="23" y="65"/>
                  </a:lnTo>
                  <a:lnTo>
                    <a:pt x="66" y="34"/>
                  </a:lnTo>
                  <a:lnTo>
                    <a:pt x="63" y="35"/>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4" name="Freeform 882"/>
            <p:cNvSpPr>
              <a:spLocks/>
            </p:cNvSpPr>
            <p:nvPr/>
          </p:nvSpPr>
          <p:spPr bwMode="auto">
            <a:xfrm>
              <a:off x="2769" y="3419"/>
              <a:ext cx="31" cy="29"/>
            </a:xfrm>
            <a:custGeom>
              <a:avLst/>
              <a:gdLst>
                <a:gd name="T0" fmla="*/ 5 w 62"/>
                <a:gd name="T1" fmla="*/ 0 h 56"/>
                <a:gd name="T2" fmla="*/ 6 w 62"/>
                <a:gd name="T3" fmla="*/ 0 h 56"/>
                <a:gd name="T4" fmla="*/ 0 w 62"/>
                <a:gd name="T5" fmla="*/ 3 h 56"/>
                <a:gd name="T6" fmla="*/ 3 w 62"/>
                <a:gd name="T7" fmla="*/ 8 h 56"/>
                <a:gd name="T8" fmla="*/ 8 w 62"/>
                <a:gd name="T9" fmla="*/ 5 h 56"/>
                <a:gd name="T10" fmla="*/ 8 w 62"/>
                <a:gd name="T11" fmla="*/ 5 h 56"/>
                <a:gd name="T12" fmla="*/ 5 w 62"/>
                <a:gd name="T13" fmla="*/ 0 h 56"/>
                <a:gd name="T14" fmla="*/ 0 60000 65536"/>
                <a:gd name="T15" fmla="*/ 0 60000 65536"/>
                <a:gd name="T16" fmla="*/ 0 60000 65536"/>
                <a:gd name="T17" fmla="*/ 0 60000 65536"/>
                <a:gd name="T18" fmla="*/ 0 60000 65536"/>
                <a:gd name="T19" fmla="*/ 0 60000 65536"/>
                <a:gd name="T20" fmla="*/ 0 60000 65536"/>
                <a:gd name="T21" fmla="*/ 0 w 62"/>
                <a:gd name="T22" fmla="*/ 0 h 56"/>
                <a:gd name="T23" fmla="*/ 62 w 62"/>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6">
                  <a:moveTo>
                    <a:pt x="39" y="0"/>
                  </a:moveTo>
                  <a:lnTo>
                    <a:pt x="42" y="0"/>
                  </a:lnTo>
                  <a:lnTo>
                    <a:pt x="0" y="21"/>
                  </a:lnTo>
                  <a:lnTo>
                    <a:pt x="18" y="56"/>
                  </a:lnTo>
                  <a:lnTo>
                    <a:pt x="60" y="34"/>
                  </a:lnTo>
                  <a:lnTo>
                    <a:pt x="62" y="34"/>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5" name="Freeform 883"/>
            <p:cNvSpPr>
              <a:spLocks/>
            </p:cNvSpPr>
            <p:nvPr/>
          </p:nvSpPr>
          <p:spPr bwMode="auto">
            <a:xfrm>
              <a:off x="2789" y="3405"/>
              <a:ext cx="32" cy="32"/>
            </a:xfrm>
            <a:custGeom>
              <a:avLst/>
              <a:gdLst>
                <a:gd name="T0" fmla="*/ 5 w 66"/>
                <a:gd name="T1" fmla="*/ 0 h 63"/>
                <a:gd name="T2" fmla="*/ 5 w 66"/>
                <a:gd name="T3" fmla="*/ 1 h 63"/>
                <a:gd name="T4" fmla="*/ 0 w 66"/>
                <a:gd name="T5" fmla="*/ 4 h 63"/>
                <a:gd name="T6" fmla="*/ 2 w 66"/>
                <a:gd name="T7" fmla="*/ 8 h 63"/>
                <a:gd name="T8" fmla="*/ 8 w 66"/>
                <a:gd name="T9" fmla="*/ 5 h 63"/>
                <a:gd name="T10" fmla="*/ 7 w 66"/>
                <a:gd name="T11" fmla="*/ 5 h 63"/>
                <a:gd name="T12" fmla="*/ 5 w 66"/>
                <a:gd name="T13" fmla="*/ 0 h 63"/>
                <a:gd name="T14" fmla="*/ 5 w 66"/>
                <a:gd name="T15" fmla="*/ 0 h 63"/>
                <a:gd name="T16" fmla="*/ 5 w 66"/>
                <a:gd name="T17" fmla="*/ 1 h 63"/>
                <a:gd name="T18" fmla="*/ 5 w 66"/>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3"/>
                <a:gd name="T32" fmla="*/ 66 w 66"/>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3">
                  <a:moveTo>
                    <a:pt x="46" y="0"/>
                  </a:moveTo>
                  <a:lnTo>
                    <a:pt x="43" y="1"/>
                  </a:lnTo>
                  <a:lnTo>
                    <a:pt x="0" y="29"/>
                  </a:lnTo>
                  <a:lnTo>
                    <a:pt x="23" y="63"/>
                  </a:lnTo>
                  <a:lnTo>
                    <a:pt x="66" y="36"/>
                  </a:lnTo>
                  <a:lnTo>
                    <a:pt x="62" y="37"/>
                  </a:lnTo>
                  <a:lnTo>
                    <a:pt x="46" y="0"/>
                  </a:lnTo>
                  <a:lnTo>
                    <a:pt x="45" y="0"/>
                  </a:lnTo>
                  <a:lnTo>
                    <a:pt x="43" y="1"/>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6" name="Freeform 884"/>
            <p:cNvSpPr>
              <a:spLocks/>
            </p:cNvSpPr>
            <p:nvPr/>
          </p:nvSpPr>
          <p:spPr bwMode="auto">
            <a:xfrm>
              <a:off x="2812" y="3396"/>
              <a:ext cx="30" cy="27"/>
            </a:xfrm>
            <a:custGeom>
              <a:avLst/>
              <a:gdLst>
                <a:gd name="T0" fmla="*/ 6 w 60"/>
                <a:gd name="T1" fmla="*/ 0 h 54"/>
                <a:gd name="T2" fmla="*/ 6 w 60"/>
                <a:gd name="T3" fmla="*/ 0 h 54"/>
                <a:gd name="T4" fmla="*/ 0 w 60"/>
                <a:gd name="T5" fmla="*/ 3 h 54"/>
                <a:gd name="T6" fmla="*/ 2 w 60"/>
                <a:gd name="T7" fmla="*/ 7 h 54"/>
                <a:gd name="T8" fmla="*/ 8 w 60"/>
                <a:gd name="T9" fmla="*/ 5 h 54"/>
                <a:gd name="T10" fmla="*/ 8 w 60"/>
                <a:gd name="T11" fmla="*/ 5 h 54"/>
                <a:gd name="T12" fmla="*/ 6 w 60"/>
                <a:gd name="T13" fmla="*/ 0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42" y="0"/>
                  </a:moveTo>
                  <a:lnTo>
                    <a:pt x="43" y="0"/>
                  </a:lnTo>
                  <a:lnTo>
                    <a:pt x="0" y="17"/>
                  </a:lnTo>
                  <a:lnTo>
                    <a:pt x="16" y="54"/>
                  </a:lnTo>
                  <a:lnTo>
                    <a:pt x="59" y="36"/>
                  </a:lnTo>
                  <a:lnTo>
                    <a:pt x="60" y="36"/>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7" name="Freeform 885"/>
            <p:cNvSpPr>
              <a:spLocks/>
            </p:cNvSpPr>
            <p:nvPr/>
          </p:nvSpPr>
          <p:spPr bwMode="auto">
            <a:xfrm>
              <a:off x="2832" y="3385"/>
              <a:ext cx="33" cy="30"/>
            </a:xfrm>
            <a:custGeom>
              <a:avLst/>
              <a:gdLst>
                <a:gd name="T0" fmla="*/ 5 w 64"/>
                <a:gd name="T1" fmla="*/ 1 h 58"/>
                <a:gd name="T2" fmla="*/ 6 w 64"/>
                <a:gd name="T3" fmla="*/ 0 h 58"/>
                <a:gd name="T4" fmla="*/ 0 w 64"/>
                <a:gd name="T5" fmla="*/ 3 h 58"/>
                <a:gd name="T6" fmla="*/ 3 w 64"/>
                <a:gd name="T7" fmla="*/ 8 h 58"/>
                <a:gd name="T8" fmla="*/ 8 w 64"/>
                <a:gd name="T9" fmla="*/ 5 h 58"/>
                <a:gd name="T10" fmla="*/ 9 w 64"/>
                <a:gd name="T11" fmla="*/ 5 h 58"/>
                <a:gd name="T12" fmla="*/ 8 w 64"/>
                <a:gd name="T13" fmla="*/ 5 h 58"/>
                <a:gd name="T14" fmla="*/ 9 w 64"/>
                <a:gd name="T15" fmla="*/ 5 h 58"/>
                <a:gd name="T16" fmla="*/ 9 w 64"/>
                <a:gd name="T17" fmla="*/ 5 h 58"/>
                <a:gd name="T18" fmla="*/ 5 w 64"/>
                <a:gd name="T19" fmla="*/ 1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8"/>
                <a:gd name="T32" fmla="*/ 64 w 64"/>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8">
                  <a:moveTo>
                    <a:pt x="39" y="3"/>
                  </a:moveTo>
                  <a:lnTo>
                    <a:pt x="42" y="0"/>
                  </a:lnTo>
                  <a:lnTo>
                    <a:pt x="0" y="22"/>
                  </a:lnTo>
                  <a:lnTo>
                    <a:pt x="18" y="58"/>
                  </a:lnTo>
                  <a:lnTo>
                    <a:pt x="61" y="37"/>
                  </a:lnTo>
                  <a:lnTo>
                    <a:pt x="64" y="33"/>
                  </a:lnTo>
                  <a:lnTo>
                    <a:pt x="61" y="37"/>
                  </a:lnTo>
                  <a:lnTo>
                    <a:pt x="63" y="35"/>
                  </a:lnTo>
                  <a:lnTo>
                    <a:pt x="64" y="33"/>
                  </a:lnTo>
                  <a:lnTo>
                    <a:pt x="3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8" name="Freeform 886"/>
            <p:cNvSpPr>
              <a:spLocks/>
            </p:cNvSpPr>
            <p:nvPr/>
          </p:nvSpPr>
          <p:spPr bwMode="auto">
            <a:xfrm>
              <a:off x="2852" y="3370"/>
              <a:ext cx="33" cy="32"/>
            </a:xfrm>
            <a:custGeom>
              <a:avLst/>
              <a:gdLst>
                <a:gd name="T0" fmla="*/ 5 w 67"/>
                <a:gd name="T1" fmla="*/ 0 h 64"/>
                <a:gd name="T2" fmla="*/ 5 w 67"/>
                <a:gd name="T3" fmla="*/ 0 h 64"/>
                <a:gd name="T4" fmla="*/ 0 w 67"/>
                <a:gd name="T5" fmla="*/ 4 h 64"/>
                <a:gd name="T6" fmla="*/ 3 w 67"/>
                <a:gd name="T7" fmla="*/ 8 h 64"/>
                <a:gd name="T8" fmla="*/ 8 w 67"/>
                <a:gd name="T9" fmla="*/ 4 h 64"/>
                <a:gd name="T10" fmla="*/ 8 w 67"/>
                <a:gd name="T11" fmla="*/ 4 h 64"/>
                <a:gd name="T12" fmla="*/ 5 w 67"/>
                <a:gd name="T13" fmla="*/ 0 h 64"/>
                <a:gd name="T14" fmla="*/ 0 60000 65536"/>
                <a:gd name="T15" fmla="*/ 0 60000 65536"/>
                <a:gd name="T16" fmla="*/ 0 60000 65536"/>
                <a:gd name="T17" fmla="*/ 0 60000 65536"/>
                <a:gd name="T18" fmla="*/ 0 60000 65536"/>
                <a:gd name="T19" fmla="*/ 0 60000 65536"/>
                <a:gd name="T20" fmla="*/ 0 60000 65536"/>
                <a:gd name="T21" fmla="*/ 0 w 67"/>
                <a:gd name="T22" fmla="*/ 0 h 64"/>
                <a:gd name="T23" fmla="*/ 67 w 6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4">
                  <a:moveTo>
                    <a:pt x="41" y="0"/>
                  </a:moveTo>
                  <a:lnTo>
                    <a:pt x="41" y="0"/>
                  </a:lnTo>
                  <a:lnTo>
                    <a:pt x="0" y="34"/>
                  </a:lnTo>
                  <a:lnTo>
                    <a:pt x="25" y="64"/>
                  </a:lnTo>
                  <a:lnTo>
                    <a:pt x="67" y="30"/>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39" name="Freeform 887"/>
            <p:cNvSpPr>
              <a:spLocks/>
            </p:cNvSpPr>
            <p:nvPr/>
          </p:nvSpPr>
          <p:spPr bwMode="auto">
            <a:xfrm>
              <a:off x="2873" y="3351"/>
              <a:ext cx="34" cy="34"/>
            </a:xfrm>
            <a:custGeom>
              <a:avLst/>
              <a:gdLst>
                <a:gd name="T0" fmla="*/ 5 w 68"/>
                <a:gd name="T1" fmla="*/ 0 h 67"/>
                <a:gd name="T2" fmla="*/ 5 w 68"/>
                <a:gd name="T3" fmla="*/ 0 h 67"/>
                <a:gd name="T4" fmla="*/ 0 w 68"/>
                <a:gd name="T5" fmla="*/ 5 h 67"/>
                <a:gd name="T6" fmla="*/ 3 w 68"/>
                <a:gd name="T7" fmla="*/ 9 h 67"/>
                <a:gd name="T8" fmla="*/ 9 w 68"/>
                <a:gd name="T9" fmla="*/ 4 h 67"/>
                <a:gd name="T10" fmla="*/ 9 w 68"/>
                <a:gd name="T11" fmla="*/ 4 h 67"/>
                <a:gd name="T12" fmla="*/ 5 w 68"/>
                <a:gd name="T13" fmla="*/ 0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43" y="0"/>
                  </a:moveTo>
                  <a:lnTo>
                    <a:pt x="43" y="0"/>
                  </a:lnTo>
                  <a:lnTo>
                    <a:pt x="0" y="37"/>
                  </a:lnTo>
                  <a:lnTo>
                    <a:pt x="26" y="67"/>
                  </a:lnTo>
                  <a:lnTo>
                    <a:pt x="68" y="3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0" name="Freeform 888"/>
            <p:cNvSpPr>
              <a:spLocks/>
            </p:cNvSpPr>
            <p:nvPr/>
          </p:nvSpPr>
          <p:spPr bwMode="auto">
            <a:xfrm>
              <a:off x="2894" y="3334"/>
              <a:ext cx="34" cy="32"/>
            </a:xfrm>
            <a:custGeom>
              <a:avLst/>
              <a:gdLst>
                <a:gd name="T0" fmla="*/ 5 w 68"/>
                <a:gd name="T1" fmla="*/ 0 h 66"/>
                <a:gd name="T2" fmla="*/ 5 w 68"/>
                <a:gd name="T3" fmla="*/ 0 h 66"/>
                <a:gd name="T4" fmla="*/ 0 w 68"/>
                <a:gd name="T5" fmla="*/ 4 h 66"/>
                <a:gd name="T6" fmla="*/ 3 w 68"/>
                <a:gd name="T7" fmla="*/ 8 h 66"/>
                <a:gd name="T8" fmla="*/ 9 w 68"/>
                <a:gd name="T9" fmla="*/ 3 h 66"/>
                <a:gd name="T10" fmla="*/ 9 w 68"/>
                <a:gd name="T11" fmla="*/ 3 h 66"/>
                <a:gd name="T12" fmla="*/ 5 w 68"/>
                <a:gd name="T13" fmla="*/ 0 h 66"/>
                <a:gd name="T14" fmla="*/ 0 60000 65536"/>
                <a:gd name="T15" fmla="*/ 0 60000 65536"/>
                <a:gd name="T16" fmla="*/ 0 60000 65536"/>
                <a:gd name="T17" fmla="*/ 0 60000 65536"/>
                <a:gd name="T18" fmla="*/ 0 60000 65536"/>
                <a:gd name="T19" fmla="*/ 0 60000 65536"/>
                <a:gd name="T20" fmla="*/ 0 60000 65536"/>
                <a:gd name="T21" fmla="*/ 0 w 68"/>
                <a:gd name="T22" fmla="*/ 0 h 66"/>
                <a:gd name="T23" fmla="*/ 68 w 68"/>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6">
                  <a:moveTo>
                    <a:pt x="43" y="0"/>
                  </a:moveTo>
                  <a:lnTo>
                    <a:pt x="43" y="0"/>
                  </a:lnTo>
                  <a:lnTo>
                    <a:pt x="0" y="36"/>
                  </a:lnTo>
                  <a:lnTo>
                    <a:pt x="25" y="66"/>
                  </a:lnTo>
                  <a:lnTo>
                    <a:pt x="68" y="3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1" name="Freeform 889"/>
            <p:cNvSpPr>
              <a:spLocks/>
            </p:cNvSpPr>
            <p:nvPr/>
          </p:nvSpPr>
          <p:spPr bwMode="auto">
            <a:xfrm>
              <a:off x="2915" y="3316"/>
              <a:ext cx="33" cy="33"/>
            </a:xfrm>
            <a:custGeom>
              <a:avLst/>
              <a:gdLst>
                <a:gd name="T0" fmla="*/ 6 w 65"/>
                <a:gd name="T1" fmla="*/ 0 h 66"/>
                <a:gd name="T2" fmla="*/ 5 w 65"/>
                <a:gd name="T3" fmla="*/ 1 h 66"/>
                <a:gd name="T4" fmla="*/ 0 w 65"/>
                <a:gd name="T5" fmla="*/ 5 h 66"/>
                <a:gd name="T6" fmla="*/ 4 w 65"/>
                <a:gd name="T7" fmla="*/ 9 h 66"/>
                <a:gd name="T8" fmla="*/ 9 w 65"/>
                <a:gd name="T9" fmla="*/ 4 h 66"/>
                <a:gd name="T10" fmla="*/ 8 w 65"/>
                <a:gd name="T11" fmla="*/ 4 h 66"/>
                <a:gd name="T12" fmla="*/ 6 w 65"/>
                <a:gd name="T13" fmla="*/ 0 h 66"/>
                <a:gd name="T14" fmla="*/ 0 60000 65536"/>
                <a:gd name="T15" fmla="*/ 0 60000 65536"/>
                <a:gd name="T16" fmla="*/ 0 60000 65536"/>
                <a:gd name="T17" fmla="*/ 0 60000 65536"/>
                <a:gd name="T18" fmla="*/ 0 60000 65536"/>
                <a:gd name="T19" fmla="*/ 0 60000 65536"/>
                <a:gd name="T20" fmla="*/ 0 60000 65536"/>
                <a:gd name="T21" fmla="*/ 0 w 65"/>
                <a:gd name="T22" fmla="*/ 0 h 66"/>
                <a:gd name="T23" fmla="*/ 65 w 65"/>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6">
                  <a:moveTo>
                    <a:pt x="41" y="0"/>
                  </a:moveTo>
                  <a:lnTo>
                    <a:pt x="40" y="2"/>
                  </a:lnTo>
                  <a:lnTo>
                    <a:pt x="0" y="36"/>
                  </a:lnTo>
                  <a:lnTo>
                    <a:pt x="25" y="66"/>
                  </a:lnTo>
                  <a:lnTo>
                    <a:pt x="65" y="31"/>
                  </a:lnTo>
                  <a:lnTo>
                    <a:pt x="64" y="33"/>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2" name="Freeform 890"/>
            <p:cNvSpPr>
              <a:spLocks/>
            </p:cNvSpPr>
            <p:nvPr/>
          </p:nvSpPr>
          <p:spPr bwMode="auto">
            <a:xfrm>
              <a:off x="2936" y="3299"/>
              <a:ext cx="35" cy="33"/>
            </a:xfrm>
            <a:custGeom>
              <a:avLst/>
              <a:gdLst>
                <a:gd name="T0" fmla="*/ 7 w 69"/>
                <a:gd name="T1" fmla="*/ 0 h 66"/>
                <a:gd name="T2" fmla="*/ 6 w 69"/>
                <a:gd name="T3" fmla="*/ 1 h 66"/>
                <a:gd name="T4" fmla="*/ 0 w 69"/>
                <a:gd name="T5" fmla="*/ 4 h 66"/>
                <a:gd name="T6" fmla="*/ 3 w 69"/>
                <a:gd name="T7" fmla="*/ 9 h 66"/>
                <a:gd name="T8" fmla="*/ 9 w 69"/>
                <a:gd name="T9" fmla="*/ 4 h 66"/>
                <a:gd name="T10" fmla="*/ 9 w 69"/>
                <a:gd name="T11" fmla="*/ 5 h 66"/>
                <a:gd name="T12" fmla="*/ 7 w 69"/>
                <a:gd name="T13" fmla="*/ 0 h 66"/>
                <a:gd name="T14" fmla="*/ 0 60000 65536"/>
                <a:gd name="T15" fmla="*/ 0 60000 65536"/>
                <a:gd name="T16" fmla="*/ 0 60000 65536"/>
                <a:gd name="T17" fmla="*/ 0 60000 65536"/>
                <a:gd name="T18" fmla="*/ 0 60000 65536"/>
                <a:gd name="T19" fmla="*/ 0 60000 65536"/>
                <a:gd name="T20" fmla="*/ 0 60000 65536"/>
                <a:gd name="T21" fmla="*/ 0 w 69"/>
                <a:gd name="T22" fmla="*/ 0 h 66"/>
                <a:gd name="T23" fmla="*/ 69 w 69"/>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6">
                  <a:moveTo>
                    <a:pt x="49" y="0"/>
                  </a:moveTo>
                  <a:lnTo>
                    <a:pt x="46" y="2"/>
                  </a:lnTo>
                  <a:lnTo>
                    <a:pt x="0" y="33"/>
                  </a:lnTo>
                  <a:lnTo>
                    <a:pt x="23" y="66"/>
                  </a:lnTo>
                  <a:lnTo>
                    <a:pt x="69" y="35"/>
                  </a:lnTo>
                  <a:lnTo>
                    <a:pt x="67" y="37"/>
                  </a:lnTo>
                  <a:lnTo>
                    <a:pt x="4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3" name="Freeform 891"/>
            <p:cNvSpPr>
              <a:spLocks/>
            </p:cNvSpPr>
            <p:nvPr/>
          </p:nvSpPr>
          <p:spPr bwMode="auto">
            <a:xfrm>
              <a:off x="2960" y="3289"/>
              <a:ext cx="30" cy="28"/>
            </a:xfrm>
            <a:custGeom>
              <a:avLst/>
              <a:gdLst>
                <a:gd name="T0" fmla="*/ 6 w 58"/>
                <a:gd name="T1" fmla="*/ 0 h 58"/>
                <a:gd name="T2" fmla="*/ 6 w 58"/>
                <a:gd name="T3" fmla="*/ 0 h 58"/>
                <a:gd name="T4" fmla="*/ 0 w 58"/>
                <a:gd name="T5" fmla="*/ 2 h 58"/>
                <a:gd name="T6" fmla="*/ 3 w 58"/>
                <a:gd name="T7" fmla="*/ 7 h 58"/>
                <a:gd name="T8" fmla="*/ 8 w 58"/>
                <a:gd name="T9" fmla="*/ 4 h 58"/>
                <a:gd name="T10" fmla="*/ 7 w 58"/>
                <a:gd name="T11" fmla="*/ 4 h 58"/>
                <a:gd name="T12" fmla="*/ 6 w 58"/>
                <a:gd name="T13" fmla="*/ 0 h 58"/>
                <a:gd name="T14" fmla="*/ 6 w 58"/>
                <a:gd name="T15" fmla="*/ 0 h 58"/>
                <a:gd name="T16" fmla="*/ 6 w 58"/>
                <a:gd name="T17" fmla="*/ 0 h 58"/>
                <a:gd name="T18" fmla="*/ 6 w 58"/>
                <a:gd name="T19" fmla="*/ 0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8"/>
                <a:gd name="T32" fmla="*/ 58 w 58"/>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8">
                  <a:moveTo>
                    <a:pt x="46" y="0"/>
                  </a:moveTo>
                  <a:lnTo>
                    <a:pt x="40" y="1"/>
                  </a:lnTo>
                  <a:lnTo>
                    <a:pt x="0" y="21"/>
                  </a:lnTo>
                  <a:lnTo>
                    <a:pt x="18" y="58"/>
                  </a:lnTo>
                  <a:lnTo>
                    <a:pt x="58" y="38"/>
                  </a:lnTo>
                  <a:lnTo>
                    <a:pt x="53" y="39"/>
                  </a:lnTo>
                  <a:lnTo>
                    <a:pt x="46" y="0"/>
                  </a:lnTo>
                  <a:lnTo>
                    <a:pt x="43" y="0"/>
                  </a:lnTo>
                  <a:lnTo>
                    <a:pt x="40" y="1"/>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4" name="Freeform 892"/>
            <p:cNvSpPr>
              <a:spLocks/>
            </p:cNvSpPr>
            <p:nvPr/>
          </p:nvSpPr>
          <p:spPr bwMode="auto">
            <a:xfrm>
              <a:off x="2983" y="3284"/>
              <a:ext cx="28" cy="24"/>
            </a:xfrm>
            <a:custGeom>
              <a:avLst/>
              <a:gdLst>
                <a:gd name="T0" fmla="*/ 7 w 55"/>
                <a:gd name="T1" fmla="*/ 1 h 48"/>
                <a:gd name="T2" fmla="*/ 6 w 55"/>
                <a:gd name="T3" fmla="*/ 1 h 48"/>
                <a:gd name="T4" fmla="*/ 0 w 55"/>
                <a:gd name="T5" fmla="*/ 2 h 48"/>
                <a:gd name="T6" fmla="*/ 1 w 55"/>
                <a:gd name="T7" fmla="*/ 6 h 48"/>
                <a:gd name="T8" fmla="*/ 7 w 55"/>
                <a:gd name="T9" fmla="*/ 5 h 48"/>
                <a:gd name="T10" fmla="*/ 5 w 55"/>
                <a:gd name="T11" fmla="*/ 5 h 48"/>
                <a:gd name="T12" fmla="*/ 7 w 55"/>
                <a:gd name="T13" fmla="*/ 1 h 48"/>
                <a:gd name="T14" fmla="*/ 7 w 55"/>
                <a:gd name="T15" fmla="*/ 0 h 48"/>
                <a:gd name="T16" fmla="*/ 6 w 55"/>
                <a:gd name="T17" fmla="*/ 1 h 48"/>
                <a:gd name="T18" fmla="*/ 7 w 55"/>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48"/>
                <a:gd name="T32" fmla="*/ 55 w 55"/>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48">
                  <a:moveTo>
                    <a:pt x="55" y="2"/>
                  </a:moveTo>
                  <a:lnTo>
                    <a:pt x="43" y="1"/>
                  </a:lnTo>
                  <a:lnTo>
                    <a:pt x="0" y="9"/>
                  </a:lnTo>
                  <a:lnTo>
                    <a:pt x="7" y="48"/>
                  </a:lnTo>
                  <a:lnTo>
                    <a:pt x="50" y="40"/>
                  </a:lnTo>
                  <a:lnTo>
                    <a:pt x="39" y="39"/>
                  </a:lnTo>
                  <a:lnTo>
                    <a:pt x="55" y="2"/>
                  </a:lnTo>
                  <a:lnTo>
                    <a:pt x="49" y="0"/>
                  </a:lnTo>
                  <a:lnTo>
                    <a:pt x="43" y="1"/>
                  </a:lnTo>
                  <a:lnTo>
                    <a:pt x="55" y="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5" name="Freeform 893"/>
            <p:cNvSpPr>
              <a:spLocks/>
            </p:cNvSpPr>
            <p:nvPr/>
          </p:nvSpPr>
          <p:spPr bwMode="auto">
            <a:xfrm>
              <a:off x="3003" y="3285"/>
              <a:ext cx="31" cy="27"/>
            </a:xfrm>
            <a:custGeom>
              <a:avLst/>
              <a:gdLst>
                <a:gd name="T0" fmla="*/ 8 w 62"/>
                <a:gd name="T1" fmla="*/ 3 h 54"/>
                <a:gd name="T2" fmla="*/ 7 w 62"/>
                <a:gd name="T3" fmla="*/ 3 h 54"/>
                <a:gd name="T4" fmla="*/ 2 w 62"/>
                <a:gd name="T5" fmla="*/ 0 h 54"/>
                <a:gd name="T6" fmla="*/ 0 w 62"/>
                <a:gd name="T7" fmla="*/ 5 h 54"/>
                <a:gd name="T8" fmla="*/ 5 w 62"/>
                <a:gd name="T9" fmla="*/ 7 h 54"/>
                <a:gd name="T10" fmla="*/ 5 w 62"/>
                <a:gd name="T11" fmla="*/ 7 h 54"/>
                <a:gd name="T12" fmla="*/ 8 w 62"/>
                <a:gd name="T13" fmla="*/ 3 h 54"/>
                <a:gd name="T14" fmla="*/ 8 w 62"/>
                <a:gd name="T15" fmla="*/ 3 h 54"/>
                <a:gd name="T16" fmla="*/ 7 w 62"/>
                <a:gd name="T17" fmla="*/ 3 h 54"/>
                <a:gd name="T18" fmla="*/ 8 w 62"/>
                <a:gd name="T19" fmla="*/ 3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2"/>
                <a:gd name="T31" fmla="*/ 0 h 54"/>
                <a:gd name="T32" fmla="*/ 62 w 62"/>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2" h="54">
                  <a:moveTo>
                    <a:pt x="62" y="21"/>
                  </a:moveTo>
                  <a:lnTo>
                    <a:pt x="56" y="18"/>
                  </a:lnTo>
                  <a:lnTo>
                    <a:pt x="16" y="0"/>
                  </a:lnTo>
                  <a:lnTo>
                    <a:pt x="0" y="37"/>
                  </a:lnTo>
                  <a:lnTo>
                    <a:pt x="40" y="54"/>
                  </a:lnTo>
                  <a:lnTo>
                    <a:pt x="34" y="51"/>
                  </a:lnTo>
                  <a:lnTo>
                    <a:pt x="62" y="21"/>
                  </a:lnTo>
                  <a:lnTo>
                    <a:pt x="60" y="19"/>
                  </a:lnTo>
                  <a:lnTo>
                    <a:pt x="56" y="18"/>
                  </a:lnTo>
                  <a:lnTo>
                    <a:pt x="62" y="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6" name="Freeform 894"/>
            <p:cNvSpPr>
              <a:spLocks/>
            </p:cNvSpPr>
            <p:nvPr/>
          </p:nvSpPr>
          <p:spPr bwMode="auto">
            <a:xfrm>
              <a:off x="3020" y="3296"/>
              <a:ext cx="38" cy="36"/>
            </a:xfrm>
            <a:custGeom>
              <a:avLst/>
              <a:gdLst>
                <a:gd name="T0" fmla="*/ 9 w 77"/>
                <a:gd name="T1" fmla="*/ 5 h 73"/>
                <a:gd name="T2" fmla="*/ 9 w 77"/>
                <a:gd name="T3" fmla="*/ 5 h 73"/>
                <a:gd name="T4" fmla="*/ 3 w 77"/>
                <a:gd name="T5" fmla="*/ 0 h 73"/>
                <a:gd name="T6" fmla="*/ 0 w 77"/>
                <a:gd name="T7" fmla="*/ 3 h 73"/>
                <a:gd name="T8" fmla="*/ 5 w 77"/>
                <a:gd name="T9" fmla="*/ 9 h 73"/>
                <a:gd name="T10" fmla="*/ 5 w 77"/>
                <a:gd name="T11" fmla="*/ 8 h 73"/>
                <a:gd name="T12" fmla="*/ 9 w 77"/>
                <a:gd name="T13" fmla="*/ 5 h 73"/>
                <a:gd name="T14" fmla="*/ 9 w 77"/>
                <a:gd name="T15" fmla="*/ 5 h 73"/>
                <a:gd name="T16" fmla="*/ 9 w 77"/>
                <a:gd name="T17" fmla="*/ 5 h 73"/>
                <a:gd name="T18" fmla="*/ 9 w 77"/>
                <a:gd name="T19" fmla="*/ 5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73"/>
                <a:gd name="T32" fmla="*/ 77 w 77"/>
                <a:gd name="T33" fmla="*/ 73 h 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73">
                  <a:moveTo>
                    <a:pt x="77" y="47"/>
                  </a:moveTo>
                  <a:lnTo>
                    <a:pt x="73" y="43"/>
                  </a:lnTo>
                  <a:lnTo>
                    <a:pt x="28" y="0"/>
                  </a:lnTo>
                  <a:lnTo>
                    <a:pt x="0" y="30"/>
                  </a:lnTo>
                  <a:lnTo>
                    <a:pt x="45" y="73"/>
                  </a:lnTo>
                  <a:lnTo>
                    <a:pt x="42" y="68"/>
                  </a:lnTo>
                  <a:lnTo>
                    <a:pt x="77" y="47"/>
                  </a:lnTo>
                  <a:lnTo>
                    <a:pt x="75" y="45"/>
                  </a:lnTo>
                  <a:lnTo>
                    <a:pt x="73" y="43"/>
                  </a:lnTo>
                  <a:lnTo>
                    <a:pt x="77" y="4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7" name="Freeform 895"/>
            <p:cNvSpPr>
              <a:spLocks/>
            </p:cNvSpPr>
            <p:nvPr/>
          </p:nvSpPr>
          <p:spPr bwMode="auto">
            <a:xfrm>
              <a:off x="3041" y="3319"/>
              <a:ext cx="39" cy="47"/>
            </a:xfrm>
            <a:custGeom>
              <a:avLst/>
              <a:gdLst>
                <a:gd name="T0" fmla="*/ 10 w 77"/>
                <a:gd name="T1" fmla="*/ 10 h 94"/>
                <a:gd name="T2" fmla="*/ 10 w 77"/>
                <a:gd name="T3" fmla="*/ 10 h 94"/>
                <a:gd name="T4" fmla="*/ 5 w 77"/>
                <a:gd name="T5" fmla="*/ 0 h 94"/>
                <a:gd name="T6" fmla="*/ 0 w 77"/>
                <a:gd name="T7" fmla="*/ 3 h 94"/>
                <a:gd name="T8" fmla="*/ 6 w 77"/>
                <a:gd name="T9" fmla="*/ 12 h 94"/>
                <a:gd name="T10" fmla="*/ 5 w 77"/>
                <a:gd name="T11" fmla="*/ 12 h 94"/>
                <a:gd name="T12" fmla="*/ 10 w 77"/>
                <a:gd name="T13" fmla="*/ 10 h 94"/>
                <a:gd name="T14" fmla="*/ 0 60000 65536"/>
                <a:gd name="T15" fmla="*/ 0 60000 65536"/>
                <a:gd name="T16" fmla="*/ 0 60000 65536"/>
                <a:gd name="T17" fmla="*/ 0 60000 65536"/>
                <a:gd name="T18" fmla="*/ 0 60000 65536"/>
                <a:gd name="T19" fmla="*/ 0 60000 65536"/>
                <a:gd name="T20" fmla="*/ 0 60000 65536"/>
                <a:gd name="T21" fmla="*/ 0 w 77"/>
                <a:gd name="T22" fmla="*/ 0 h 94"/>
                <a:gd name="T23" fmla="*/ 77 w 77"/>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4">
                  <a:moveTo>
                    <a:pt x="77" y="75"/>
                  </a:moveTo>
                  <a:lnTo>
                    <a:pt x="76" y="73"/>
                  </a:lnTo>
                  <a:lnTo>
                    <a:pt x="35" y="0"/>
                  </a:lnTo>
                  <a:lnTo>
                    <a:pt x="0" y="21"/>
                  </a:lnTo>
                  <a:lnTo>
                    <a:pt x="41" y="94"/>
                  </a:lnTo>
                  <a:lnTo>
                    <a:pt x="40" y="91"/>
                  </a:lnTo>
                  <a:lnTo>
                    <a:pt x="77" y="7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8" name="Freeform 896"/>
            <p:cNvSpPr>
              <a:spLocks/>
            </p:cNvSpPr>
            <p:nvPr/>
          </p:nvSpPr>
          <p:spPr bwMode="auto">
            <a:xfrm>
              <a:off x="3061" y="3357"/>
              <a:ext cx="40" cy="59"/>
            </a:xfrm>
            <a:custGeom>
              <a:avLst/>
              <a:gdLst>
                <a:gd name="T0" fmla="*/ 10 w 80"/>
                <a:gd name="T1" fmla="*/ 13 h 120"/>
                <a:gd name="T2" fmla="*/ 10 w 80"/>
                <a:gd name="T3" fmla="*/ 12 h 120"/>
                <a:gd name="T4" fmla="*/ 5 w 80"/>
                <a:gd name="T5" fmla="*/ 0 h 120"/>
                <a:gd name="T6" fmla="*/ 0 w 80"/>
                <a:gd name="T7" fmla="*/ 2 h 120"/>
                <a:gd name="T8" fmla="*/ 5 w 80"/>
                <a:gd name="T9" fmla="*/ 14 h 120"/>
                <a:gd name="T10" fmla="*/ 5 w 80"/>
                <a:gd name="T11" fmla="*/ 14 h 120"/>
                <a:gd name="T12" fmla="*/ 10 w 80"/>
                <a:gd name="T13" fmla="*/ 13 h 120"/>
                <a:gd name="T14" fmla="*/ 0 60000 65536"/>
                <a:gd name="T15" fmla="*/ 0 60000 65536"/>
                <a:gd name="T16" fmla="*/ 0 60000 65536"/>
                <a:gd name="T17" fmla="*/ 0 60000 65536"/>
                <a:gd name="T18" fmla="*/ 0 60000 65536"/>
                <a:gd name="T19" fmla="*/ 0 60000 65536"/>
                <a:gd name="T20" fmla="*/ 0 60000 65536"/>
                <a:gd name="T21" fmla="*/ 0 w 80"/>
                <a:gd name="T22" fmla="*/ 0 h 120"/>
                <a:gd name="T23" fmla="*/ 80 w 80"/>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120">
                  <a:moveTo>
                    <a:pt x="80" y="105"/>
                  </a:moveTo>
                  <a:lnTo>
                    <a:pt x="80" y="104"/>
                  </a:lnTo>
                  <a:lnTo>
                    <a:pt x="37" y="0"/>
                  </a:lnTo>
                  <a:lnTo>
                    <a:pt x="0" y="16"/>
                  </a:lnTo>
                  <a:lnTo>
                    <a:pt x="43" y="120"/>
                  </a:lnTo>
                  <a:lnTo>
                    <a:pt x="43" y="119"/>
                  </a:lnTo>
                  <a:lnTo>
                    <a:pt x="80" y="10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49" name="Freeform 897"/>
            <p:cNvSpPr>
              <a:spLocks/>
            </p:cNvSpPr>
            <p:nvPr/>
          </p:nvSpPr>
          <p:spPr bwMode="auto">
            <a:xfrm>
              <a:off x="3082" y="3409"/>
              <a:ext cx="39" cy="62"/>
            </a:xfrm>
            <a:custGeom>
              <a:avLst/>
              <a:gdLst>
                <a:gd name="T0" fmla="*/ 10 w 77"/>
                <a:gd name="T1" fmla="*/ 14 h 124"/>
                <a:gd name="T2" fmla="*/ 10 w 77"/>
                <a:gd name="T3" fmla="*/ 14 h 124"/>
                <a:gd name="T4" fmla="*/ 5 w 77"/>
                <a:gd name="T5" fmla="*/ 0 h 124"/>
                <a:gd name="T6" fmla="*/ 0 w 77"/>
                <a:gd name="T7" fmla="*/ 2 h 124"/>
                <a:gd name="T8" fmla="*/ 5 w 77"/>
                <a:gd name="T9" fmla="*/ 16 h 124"/>
                <a:gd name="T10" fmla="*/ 5 w 77"/>
                <a:gd name="T11" fmla="*/ 16 h 124"/>
                <a:gd name="T12" fmla="*/ 10 w 77"/>
                <a:gd name="T13" fmla="*/ 14 h 124"/>
                <a:gd name="T14" fmla="*/ 0 60000 65536"/>
                <a:gd name="T15" fmla="*/ 0 60000 65536"/>
                <a:gd name="T16" fmla="*/ 0 60000 65536"/>
                <a:gd name="T17" fmla="*/ 0 60000 65536"/>
                <a:gd name="T18" fmla="*/ 0 60000 65536"/>
                <a:gd name="T19" fmla="*/ 0 60000 65536"/>
                <a:gd name="T20" fmla="*/ 0 60000 65536"/>
                <a:gd name="T21" fmla="*/ 0 w 77"/>
                <a:gd name="T22" fmla="*/ 0 h 124"/>
                <a:gd name="T23" fmla="*/ 77 w 77"/>
                <a:gd name="T24" fmla="*/ 124 h 1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124">
                  <a:moveTo>
                    <a:pt x="77" y="108"/>
                  </a:moveTo>
                  <a:lnTo>
                    <a:pt x="77" y="109"/>
                  </a:lnTo>
                  <a:lnTo>
                    <a:pt x="37" y="0"/>
                  </a:lnTo>
                  <a:lnTo>
                    <a:pt x="0" y="14"/>
                  </a:lnTo>
                  <a:lnTo>
                    <a:pt x="40" y="123"/>
                  </a:lnTo>
                  <a:lnTo>
                    <a:pt x="40" y="124"/>
                  </a:lnTo>
                  <a:lnTo>
                    <a:pt x="77" y="10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0" name="Freeform 898"/>
            <p:cNvSpPr>
              <a:spLocks/>
            </p:cNvSpPr>
            <p:nvPr/>
          </p:nvSpPr>
          <p:spPr bwMode="auto">
            <a:xfrm>
              <a:off x="3103" y="3463"/>
              <a:ext cx="41" cy="64"/>
            </a:xfrm>
            <a:custGeom>
              <a:avLst/>
              <a:gdLst>
                <a:gd name="T0" fmla="*/ 10 w 83"/>
                <a:gd name="T1" fmla="*/ 14 h 128"/>
                <a:gd name="T2" fmla="*/ 10 w 83"/>
                <a:gd name="T3" fmla="*/ 14 h 128"/>
                <a:gd name="T4" fmla="*/ 4 w 83"/>
                <a:gd name="T5" fmla="*/ 0 h 128"/>
                <a:gd name="T6" fmla="*/ 0 w 83"/>
                <a:gd name="T7" fmla="*/ 2 h 128"/>
                <a:gd name="T8" fmla="*/ 5 w 83"/>
                <a:gd name="T9" fmla="*/ 16 h 128"/>
                <a:gd name="T10" fmla="*/ 5 w 83"/>
                <a:gd name="T11" fmla="*/ 16 h 128"/>
                <a:gd name="T12" fmla="*/ 10 w 83"/>
                <a:gd name="T13" fmla="*/ 14 h 128"/>
                <a:gd name="T14" fmla="*/ 0 60000 65536"/>
                <a:gd name="T15" fmla="*/ 0 60000 65536"/>
                <a:gd name="T16" fmla="*/ 0 60000 65536"/>
                <a:gd name="T17" fmla="*/ 0 60000 65536"/>
                <a:gd name="T18" fmla="*/ 0 60000 65536"/>
                <a:gd name="T19" fmla="*/ 0 60000 65536"/>
                <a:gd name="T20" fmla="*/ 0 60000 65536"/>
                <a:gd name="T21" fmla="*/ 0 w 83"/>
                <a:gd name="T22" fmla="*/ 0 h 128"/>
                <a:gd name="T23" fmla="*/ 83 w 83"/>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128">
                  <a:moveTo>
                    <a:pt x="83" y="112"/>
                  </a:moveTo>
                  <a:lnTo>
                    <a:pt x="83" y="112"/>
                  </a:lnTo>
                  <a:lnTo>
                    <a:pt x="37" y="0"/>
                  </a:lnTo>
                  <a:lnTo>
                    <a:pt x="0" y="16"/>
                  </a:lnTo>
                  <a:lnTo>
                    <a:pt x="46" y="128"/>
                  </a:lnTo>
                  <a:lnTo>
                    <a:pt x="83" y="112"/>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1" name="Freeform 899"/>
            <p:cNvSpPr>
              <a:spLocks/>
            </p:cNvSpPr>
            <p:nvPr/>
          </p:nvSpPr>
          <p:spPr bwMode="auto">
            <a:xfrm>
              <a:off x="3126" y="3519"/>
              <a:ext cx="38" cy="56"/>
            </a:xfrm>
            <a:custGeom>
              <a:avLst/>
              <a:gdLst>
                <a:gd name="T0" fmla="*/ 9 w 78"/>
                <a:gd name="T1" fmla="*/ 12 h 111"/>
                <a:gd name="T2" fmla="*/ 9 w 78"/>
                <a:gd name="T3" fmla="*/ 12 h 111"/>
                <a:gd name="T4" fmla="*/ 4 w 78"/>
                <a:gd name="T5" fmla="*/ 0 h 111"/>
                <a:gd name="T6" fmla="*/ 0 w 78"/>
                <a:gd name="T7" fmla="*/ 2 h 111"/>
                <a:gd name="T8" fmla="*/ 5 w 78"/>
                <a:gd name="T9" fmla="*/ 14 h 111"/>
                <a:gd name="T10" fmla="*/ 5 w 78"/>
                <a:gd name="T11" fmla="*/ 14 h 111"/>
                <a:gd name="T12" fmla="*/ 9 w 78"/>
                <a:gd name="T13" fmla="*/ 12 h 111"/>
                <a:gd name="T14" fmla="*/ 0 60000 65536"/>
                <a:gd name="T15" fmla="*/ 0 60000 65536"/>
                <a:gd name="T16" fmla="*/ 0 60000 65536"/>
                <a:gd name="T17" fmla="*/ 0 60000 65536"/>
                <a:gd name="T18" fmla="*/ 0 60000 65536"/>
                <a:gd name="T19" fmla="*/ 0 60000 65536"/>
                <a:gd name="T20" fmla="*/ 0 60000 65536"/>
                <a:gd name="T21" fmla="*/ 0 w 78"/>
                <a:gd name="T22" fmla="*/ 0 h 111"/>
                <a:gd name="T23" fmla="*/ 78 w 78"/>
                <a:gd name="T24" fmla="*/ 111 h 1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111">
                  <a:moveTo>
                    <a:pt x="76" y="93"/>
                  </a:moveTo>
                  <a:lnTo>
                    <a:pt x="78" y="94"/>
                  </a:lnTo>
                  <a:lnTo>
                    <a:pt x="37" y="0"/>
                  </a:lnTo>
                  <a:lnTo>
                    <a:pt x="0" y="16"/>
                  </a:lnTo>
                  <a:lnTo>
                    <a:pt x="41" y="110"/>
                  </a:lnTo>
                  <a:lnTo>
                    <a:pt x="42" y="111"/>
                  </a:lnTo>
                  <a:lnTo>
                    <a:pt x="76" y="9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2" name="Freeform 900"/>
            <p:cNvSpPr>
              <a:spLocks/>
            </p:cNvSpPr>
            <p:nvPr/>
          </p:nvSpPr>
          <p:spPr bwMode="auto">
            <a:xfrm>
              <a:off x="3146" y="3566"/>
              <a:ext cx="38" cy="50"/>
            </a:xfrm>
            <a:custGeom>
              <a:avLst/>
              <a:gdLst>
                <a:gd name="T0" fmla="*/ 9 w 76"/>
                <a:gd name="T1" fmla="*/ 9 h 100"/>
                <a:gd name="T2" fmla="*/ 10 w 76"/>
                <a:gd name="T3" fmla="*/ 10 h 100"/>
                <a:gd name="T4" fmla="*/ 5 w 76"/>
                <a:gd name="T5" fmla="*/ 0 h 100"/>
                <a:gd name="T6" fmla="*/ 0 w 76"/>
                <a:gd name="T7" fmla="*/ 3 h 100"/>
                <a:gd name="T8" fmla="*/ 5 w 76"/>
                <a:gd name="T9" fmla="*/ 12 h 100"/>
                <a:gd name="T10" fmla="*/ 6 w 76"/>
                <a:gd name="T11" fmla="*/ 13 h 100"/>
                <a:gd name="T12" fmla="*/ 5 w 76"/>
                <a:gd name="T13" fmla="*/ 12 h 100"/>
                <a:gd name="T14" fmla="*/ 5 w 76"/>
                <a:gd name="T15" fmla="*/ 13 h 100"/>
                <a:gd name="T16" fmla="*/ 6 w 76"/>
                <a:gd name="T17" fmla="*/ 13 h 100"/>
                <a:gd name="T18" fmla="*/ 9 w 76"/>
                <a:gd name="T19" fmla="*/ 9 h 1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6"/>
                <a:gd name="T31" fmla="*/ 0 h 100"/>
                <a:gd name="T32" fmla="*/ 76 w 76"/>
                <a:gd name="T33" fmla="*/ 100 h 1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6" h="100">
                  <a:moveTo>
                    <a:pt x="71" y="70"/>
                  </a:moveTo>
                  <a:lnTo>
                    <a:pt x="76" y="76"/>
                  </a:lnTo>
                  <a:lnTo>
                    <a:pt x="34" y="0"/>
                  </a:lnTo>
                  <a:lnTo>
                    <a:pt x="0" y="18"/>
                  </a:lnTo>
                  <a:lnTo>
                    <a:pt x="41" y="94"/>
                  </a:lnTo>
                  <a:lnTo>
                    <a:pt x="46" y="100"/>
                  </a:lnTo>
                  <a:lnTo>
                    <a:pt x="41" y="94"/>
                  </a:lnTo>
                  <a:lnTo>
                    <a:pt x="42" y="98"/>
                  </a:lnTo>
                  <a:lnTo>
                    <a:pt x="46" y="100"/>
                  </a:lnTo>
                  <a:lnTo>
                    <a:pt x="71" y="7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3" name="Freeform 901"/>
            <p:cNvSpPr>
              <a:spLocks/>
            </p:cNvSpPr>
            <p:nvPr/>
          </p:nvSpPr>
          <p:spPr bwMode="auto">
            <a:xfrm>
              <a:off x="3169" y="3601"/>
              <a:ext cx="36" cy="36"/>
            </a:xfrm>
            <a:custGeom>
              <a:avLst/>
              <a:gdLst>
                <a:gd name="T0" fmla="*/ 9 w 71"/>
                <a:gd name="T1" fmla="*/ 4 h 73"/>
                <a:gd name="T2" fmla="*/ 9 w 71"/>
                <a:gd name="T3" fmla="*/ 5 h 73"/>
                <a:gd name="T4" fmla="*/ 4 w 71"/>
                <a:gd name="T5" fmla="*/ 0 h 73"/>
                <a:gd name="T6" fmla="*/ 0 w 71"/>
                <a:gd name="T7" fmla="*/ 3 h 73"/>
                <a:gd name="T8" fmla="*/ 6 w 71"/>
                <a:gd name="T9" fmla="*/ 8 h 73"/>
                <a:gd name="T10" fmla="*/ 7 w 71"/>
                <a:gd name="T11" fmla="*/ 9 h 73"/>
                <a:gd name="T12" fmla="*/ 6 w 71"/>
                <a:gd name="T13" fmla="*/ 8 h 73"/>
                <a:gd name="T14" fmla="*/ 6 w 71"/>
                <a:gd name="T15" fmla="*/ 9 h 73"/>
                <a:gd name="T16" fmla="*/ 7 w 71"/>
                <a:gd name="T17" fmla="*/ 9 h 73"/>
                <a:gd name="T18" fmla="*/ 9 w 71"/>
                <a:gd name="T19" fmla="*/ 4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73"/>
                <a:gd name="T32" fmla="*/ 71 w 71"/>
                <a:gd name="T33" fmla="*/ 73 h 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73">
                  <a:moveTo>
                    <a:pt x="68" y="38"/>
                  </a:moveTo>
                  <a:lnTo>
                    <a:pt x="71" y="41"/>
                  </a:lnTo>
                  <a:lnTo>
                    <a:pt x="25" y="0"/>
                  </a:lnTo>
                  <a:lnTo>
                    <a:pt x="0" y="30"/>
                  </a:lnTo>
                  <a:lnTo>
                    <a:pt x="46" y="70"/>
                  </a:lnTo>
                  <a:lnTo>
                    <a:pt x="49" y="73"/>
                  </a:lnTo>
                  <a:lnTo>
                    <a:pt x="46" y="70"/>
                  </a:lnTo>
                  <a:lnTo>
                    <a:pt x="47" y="72"/>
                  </a:lnTo>
                  <a:lnTo>
                    <a:pt x="49" y="73"/>
                  </a:lnTo>
                  <a:lnTo>
                    <a:pt x="68" y="3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4" name="Freeform 902"/>
            <p:cNvSpPr>
              <a:spLocks/>
            </p:cNvSpPr>
            <p:nvPr/>
          </p:nvSpPr>
          <p:spPr bwMode="auto">
            <a:xfrm>
              <a:off x="3194" y="3620"/>
              <a:ext cx="30" cy="30"/>
            </a:xfrm>
            <a:custGeom>
              <a:avLst/>
              <a:gdLst>
                <a:gd name="T0" fmla="*/ 7 w 60"/>
                <a:gd name="T1" fmla="*/ 3 h 60"/>
                <a:gd name="T2" fmla="*/ 8 w 60"/>
                <a:gd name="T3" fmla="*/ 3 h 60"/>
                <a:gd name="T4" fmla="*/ 3 w 60"/>
                <a:gd name="T5" fmla="*/ 0 h 60"/>
                <a:gd name="T6" fmla="*/ 0 w 60"/>
                <a:gd name="T7" fmla="*/ 5 h 60"/>
                <a:gd name="T8" fmla="*/ 6 w 60"/>
                <a:gd name="T9" fmla="*/ 8 h 60"/>
                <a:gd name="T10" fmla="*/ 6 w 60"/>
                <a:gd name="T11" fmla="*/ 8 h 60"/>
                <a:gd name="T12" fmla="*/ 6 w 60"/>
                <a:gd name="T13" fmla="*/ 8 h 60"/>
                <a:gd name="T14" fmla="*/ 6 w 60"/>
                <a:gd name="T15" fmla="*/ 8 h 60"/>
                <a:gd name="T16" fmla="*/ 6 w 60"/>
                <a:gd name="T17" fmla="*/ 8 h 60"/>
                <a:gd name="T18" fmla="*/ 7 w 60"/>
                <a:gd name="T19" fmla="*/ 3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60"/>
                <a:gd name="T32" fmla="*/ 60 w 60"/>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60">
                  <a:moveTo>
                    <a:pt x="55" y="21"/>
                  </a:moveTo>
                  <a:lnTo>
                    <a:pt x="60" y="23"/>
                  </a:lnTo>
                  <a:lnTo>
                    <a:pt x="19" y="0"/>
                  </a:lnTo>
                  <a:lnTo>
                    <a:pt x="0" y="35"/>
                  </a:lnTo>
                  <a:lnTo>
                    <a:pt x="42" y="58"/>
                  </a:lnTo>
                  <a:lnTo>
                    <a:pt x="48" y="60"/>
                  </a:lnTo>
                  <a:lnTo>
                    <a:pt x="42" y="58"/>
                  </a:lnTo>
                  <a:lnTo>
                    <a:pt x="44" y="60"/>
                  </a:lnTo>
                  <a:lnTo>
                    <a:pt x="48" y="60"/>
                  </a:lnTo>
                  <a:lnTo>
                    <a:pt x="55" y="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5" name="Freeform 903"/>
            <p:cNvSpPr>
              <a:spLocks/>
            </p:cNvSpPr>
            <p:nvPr/>
          </p:nvSpPr>
          <p:spPr bwMode="auto">
            <a:xfrm>
              <a:off x="3218" y="3630"/>
              <a:ext cx="25" cy="24"/>
            </a:xfrm>
            <a:custGeom>
              <a:avLst/>
              <a:gdLst>
                <a:gd name="T0" fmla="*/ 6 w 49"/>
                <a:gd name="T1" fmla="*/ 1 h 48"/>
                <a:gd name="T2" fmla="*/ 7 w 49"/>
                <a:gd name="T3" fmla="*/ 1 h 48"/>
                <a:gd name="T4" fmla="*/ 1 w 49"/>
                <a:gd name="T5" fmla="*/ 0 h 48"/>
                <a:gd name="T6" fmla="*/ 0 w 49"/>
                <a:gd name="T7" fmla="*/ 5 h 48"/>
                <a:gd name="T8" fmla="*/ 6 w 49"/>
                <a:gd name="T9" fmla="*/ 6 h 48"/>
                <a:gd name="T10" fmla="*/ 6 w 49"/>
                <a:gd name="T11" fmla="*/ 6 h 48"/>
                <a:gd name="T12" fmla="*/ 6 w 49"/>
                <a:gd name="T13" fmla="*/ 6 h 48"/>
                <a:gd name="T14" fmla="*/ 6 w 49"/>
                <a:gd name="T15" fmla="*/ 6 h 48"/>
                <a:gd name="T16" fmla="*/ 6 w 49"/>
                <a:gd name="T17" fmla="*/ 6 h 48"/>
                <a:gd name="T18" fmla="*/ 6 w 49"/>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8"/>
                <a:gd name="T32" fmla="*/ 49 w 49"/>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8">
                  <a:moveTo>
                    <a:pt x="45" y="8"/>
                  </a:moveTo>
                  <a:lnTo>
                    <a:pt x="49" y="8"/>
                  </a:lnTo>
                  <a:lnTo>
                    <a:pt x="7" y="0"/>
                  </a:lnTo>
                  <a:lnTo>
                    <a:pt x="0" y="39"/>
                  </a:lnTo>
                  <a:lnTo>
                    <a:pt x="42" y="47"/>
                  </a:lnTo>
                  <a:lnTo>
                    <a:pt x="47" y="47"/>
                  </a:lnTo>
                  <a:lnTo>
                    <a:pt x="42" y="47"/>
                  </a:lnTo>
                  <a:lnTo>
                    <a:pt x="45" y="48"/>
                  </a:lnTo>
                  <a:lnTo>
                    <a:pt x="47" y="47"/>
                  </a:lnTo>
                  <a:lnTo>
                    <a:pt x="45"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6" name="Freeform 904"/>
            <p:cNvSpPr>
              <a:spLocks/>
            </p:cNvSpPr>
            <p:nvPr/>
          </p:nvSpPr>
          <p:spPr bwMode="auto">
            <a:xfrm>
              <a:off x="3240" y="3633"/>
              <a:ext cx="23" cy="21"/>
            </a:xfrm>
            <a:custGeom>
              <a:avLst/>
              <a:gdLst>
                <a:gd name="T0" fmla="*/ 5 w 46"/>
                <a:gd name="T1" fmla="*/ 0 h 41"/>
                <a:gd name="T2" fmla="*/ 5 w 46"/>
                <a:gd name="T3" fmla="*/ 0 h 41"/>
                <a:gd name="T4" fmla="*/ 0 w 46"/>
                <a:gd name="T5" fmla="*/ 1 h 41"/>
                <a:gd name="T6" fmla="*/ 1 w 46"/>
                <a:gd name="T7" fmla="*/ 6 h 41"/>
                <a:gd name="T8" fmla="*/ 6 w 46"/>
                <a:gd name="T9" fmla="*/ 5 h 41"/>
                <a:gd name="T10" fmla="*/ 6 w 46"/>
                <a:gd name="T11" fmla="*/ 5 h 41"/>
                <a:gd name="T12" fmla="*/ 6 w 46"/>
                <a:gd name="T13" fmla="*/ 5 h 41"/>
                <a:gd name="T14" fmla="*/ 6 w 46"/>
                <a:gd name="T15" fmla="*/ 5 h 41"/>
                <a:gd name="T16" fmla="*/ 6 w 46"/>
                <a:gd name="T17" fmla="*/ 5 h 41"/>
                <a:gd name="T18" fmla="*/ 5 w 46"/>
                <a:gd name="T19" fmla="*/ 0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1"/>
                <a:gd name="T32" fmla="*/ 46 w 46"/>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1">
                  <a:moveTo>
                    <a:pt x="34" y="0"/>
                  </a:moveTo>
                  <a:lnTo>
                    <a:pt x="39" y="0"/>
                  </a:lnTo>
                  <a:lnTo>
                    <a:pt x="0" y="2"/>
                  </a:lnTo>
                  <a:lnTo>
                    <a:pt x="2" y="41"/>
                  </a:lnTo>
                  <a:lnTo>
                    <a:pt x="41" y="39"/>
                  </a:lnTo>
                  <a:lnTo>
                    <a:pt x="46" y="39"/>
                  </a:lnTo>
                  <a:lnTo>
                    <a:pt x="41" y="39"/>
                  </a:lnTo>
                  <a:lnTo>
                    <a:pt x="43" y="39"/>
                  </a:lnTo>
                  <a:lnTo>
                    <a:pt x="46" y="39"/>
                  </a:lnTo>
                  <a:lnTo>
                    <a:pt x="3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7" name="Freeform 905"/>
            <p:cNvSpPr>
              <a:spLocks/>
            </p:cNvSpPr>
            <p:nvPr/>
          </p:nvSpPr>
          <p:spPr bwMode="auto">
            <a:xfrm>
              <a:off x="3258" y="3627"/>
              <a:ext cx="28" cy="25"/>
            </a:xfrm>
            <a:custGeom>
              <a:avLst/>
              <a:gdLst>
                <a:gd name="T0" fmla="*/ 5 w 58"/>
                <a:gd name="T1" fmla="*/ 0 h 52"/>
                <a:gd name="T2" fmla="*/ 5 w 58"/>
                <a:gd name="T3" fmla="*/ 0 h 52"/>
                <a:gd name="T4" fmla="*/ 0 w 58"/>
                <a:gd name="T5" fmla="*/ 1 h 52"/>
                <a:gd name="T6" fmla="*/ 1 w 58"/>
                <a:gd name="T7" fmla="*/ 6 h 52"/>
                <a:gd name="T8" fmla="*/ 7 w 58"/>
                <a:gd name="T9" fmla="*/ 4 h 52"/>
                <a:gd name="T10" fmla="*/ 7 w 58"/>
                <a:gd name="T11" fmla="*/ 4 h 52"/>
                <a:gd name="T12" fmla="*/ 5 w 58"/>
                <a:gd name="T13" fmla="*/ 0 h 52"/>
                <a:gd name="T14" fmla="*/ 0 60000 65536"/>
                <a:gd name="T15" fmla="*/ 0 60000 65536"/>
                <a:gd name="T16" fmla="*/ 0 60000 65536"/>
                <a:gd name="T17" fmla="*/ 0 60000 65536"/>
                <a:gd name="T18" fmla="*/ 0 60000 65536"/>
                <a:gd name="T19" fmla="*/ 0 60000 65536"/>
                <a:gd name="T20" fmla="*/ 0 60000 65536"/>
                <a:gd name="T21" fmla="*/ 0 w 58"/>
                <a:gd name="T22" fmla="*/ 0 h 52"/>
                <a:gd name="T23" fmla="*/ 58 w 58"/>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2">
                  <a:moveTo>
                    <a:pt x="46" y="0"/>
                  </a:moveTo>
                  <a:lnTo>
                    <a:pt x="46" y="0"/>
                  </a:lnTo>
                  <a:lnTo>
                    <a:pt x="0" y="13"/>
                  </a:lnTo>
                  <a:lnTo>
                    <a:pt x="12" y="52"/>
                  </a:lnTo>
                  <a:lnTo>
                    <a:pt x="58"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8" name="Freeform 906"/>
            <p:cNvSpPr>
              <a:spLocks/>
            </p:cNvSpPr>
            <p:nvPr/>
          </p:nvSpPr>
          <p:spPr bwMode="auto">
            <a:xfrm>
              <a:off x="3281" y="3621"/>
              <a:ext cx="26" cy="25"/>
            </a:xfrm>
            <a:custGeom>
              <a:avLst/>
              <a:gdLst>
                <a:gd name="T0" fmla="*/ 5 w 53"/>
                <a:gd name="T1" fmla="*/ 0 h 50"/>
                <a:gd name="T2" fmla="*/ 5 w 53"/>
                <a:gd name="T3" fmla="*/ 0 h 50"/>
                <a:gd name="T4" fmla="*/ 0 w 53"/>
                <a:gd name="T5" fmla="*/ 2 h 50"/>
                <a:gd name="T6" fmla="*/ 1 w 53"/>
                <a:gd name="T7" fmla="*/ 7 h 50"/>
                <a:gd name="T8" fmla="*/ 6 w 53"/>
                <a:gd name="T9" fmla="*/ 5 h 50"/>
                <a:gd name="T10" fmla="*/ 6 w 53"/>
                <a:gd name="T11" fmla="*/ 5 h 50"/>
                <a:gd name="T12" fmla="*/ 5 w 53"/>
                <a:gd name="T13" fmla="*/ 0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45" y="0"/>
                  </a:moveTo>
                  <a:lnTo>
                    <a:pt x="42" y="0"/>
                  </a:lnTo>
                  <a:lnTo>
                    <a:pt x="0" y="11"/>
                  </a:lnTo>
                  <a:lnTo>
                    <a:pt x="12" y="50"/>
                  </a:lnTo>
                  <a:lnTo>
                    <a:pt x="53" y="39"/>
                  </a:lnTo>
                  <a:lnTo>
                    <a:pt x="50"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59" name="Freeform 907"/>
            <p:cNvSpPr>
              <a:spLocks/>
            </p:cNvSpPr>
            <p:nvPr/>
          </p:nvSpPr>
          <p:spPr bwMode="auto">
            <a:xfrm>
              <a:off x="3303" y="3618"/>
              <a:ext cx="24" cy="22"/>
            </a:xfrm>
            <a:custGeom>
              <a:avLst/>
              <a:gdLst>
                <a:gd name="T0" fmla="*/ 5 w 49"/>
                <a:gd name="T1" fmla="*/ 0 h 45"/>
                <a:gd name="T2" fmla="*/ 5 w 49"/>
                <a:gd name="T3" fmla="*/ 0 h 45"/>
                <a:gd name="T4" fmla="*/ 0 w 49"/>
                <a:gd name="T5" fmla="*/ 0 h 45"/>
                <a:gd name="T6" fmla="*/ 0 w 49"/>
                <a:gd name="T7" fmla="*/ 5 h 45"/>
                <a:gd name="T8" fmla="*/ 5 w 49"/>
                <a:gd name="T9" fmla="*/ 4 h 45"/>
                <a:gd name="T10" fmla="*/ 6 w 49"/>
                <a:gd name="T11" fmla="*/ 4 h 45"/>
                <a:gd name="T12" fmla="*/ 5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2" y="0"/>
                  </a:moveTo>
                  <a:lnTo>
                    <a:pt x="43" y="0"/>
                  </a:lnTo>
                  <a:lnTo>
                    <a:pt x="0" y="6"/>
                  </a:lnTo>
                  <a:lnTo>
                    <a:pt x="5" y="45"/>
                  </a:lnTo>
                  <a:lnTo>
                    <a:pt x="47" y="39"/>
                  </a:lnTo>
                  <a:lnTo>
                    <a:pt x="49"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0" name="Freeform 908"/>
            <p:cNvSpPr>
              <a:spLocks/>
            </p:cNvSpPr>
            <p:nvPr/>
          </p:nvSpPr>
          <p:spPr bwMode="auto">
            <a:xfrm>
              <a:off x="3324" y="3614"/>
              <a:ext cx="26" cy="23"/>
            </a:xfrm>
            <a:custGeom>
              <a:avLst/>
              <a:gdLst>
                <a:gd name="T0" fmla="*/ 5 w 52"/>
                <a:gd name="T1" fmla="*/ 0 h 47"/>
                <a:gd name="T2" fmla="*/ 6 w 52"/>
                <a:gd name="T3" fmla="*/ 0 h 47"/>
                <a:gd name="T4" fmla="*/ 0 w 52"/>
                <a:gd name="T5" fmla="*/ 1 h 47"/>
                <a:gd name="T6" fmla="*/ 1 w 52"/>
                <a:gd name="T7" fmla="*/ 5 h 47"/>
                <a:gd name="T8" fmla="*/ 7 w 52"/>
                <a:gd name="T9" fmla="*/ 4 h 47"/>
                <a:gd name="T10" fmla="*/ 7 w 52"/>
                <a:gd name="T11" fmla="*/ 4 h 47"/>
                <a:gd name="T12" fmla="*/ 5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0" y="0"/>
                  </a:moveTo>
                  <a:lnTo>
                    <a:pt x="42" y="0"/>
                  </a:lnTo>
                  <a:lnTo>
                    <a:pt x="0" y="8"/>
                  </a:lnTo>
                  <a:lnTo>
                    <a:pt x="7" y="47"/>
                  </a:lnTo>
                  <a:lnTo>
                    <a:pt x="49" y="39"/>
                  </a:lnTo>
                  <a:lnTo>
                    <a:pt x="52"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1" name="Freeform 909"/>
            <p:cNvSpPr>
              <a:spLocks/>
            </p:cNvSpPr>
            <p:nvPr/>
          </p:nvSpPr>
          <p:spPr bwMode="auto">
            <a:xfrm>
              <a:off x="3344" y="3608"/>
              <a:ext cx="28" cy="25"/>
            </a:xfrm>
            <a:custGeom>
              <a:avLst/>
              <a:gdLst>
                <a:gd name="T0" fmla="*/ 5 w 55"/>
                <a:gd name="T1" fmla="*/ 0 h 51"/>
                <a:gd name="T2" fmla="*/ 6 w 55"/>
                <a:gd name="T3" fmla="*/ 0 h 51"/>
                <a:gd name="T4" fmla="*/ 0 w 55"/>
                <a:gd name="T5" fmla="*/ 1 h 51"/>
                <a:gd name="T6" fmla="*/ 2 w 55"/>
                <a:gd name="T7" fmla="*/ 6 h 51"/>
                <a:gd name="T8" fmla="*/ 7 w 55"/>
                <a:gd name="T9" fmla="*/ 4 h 51"/>
                <a:gd name="T10" fmla="*/ 7 w 55"/>
                <a:gd name="T11" fmla="*/ 4 h 51"/>
                <a:gd name="T12" fmla="*/ 5 w 55"/>
                <a:gd name="T13" fmla="*/ 0 h 51"/>
                <a:gd name="T14" fmla="*/ 0 60000 65536"/>
                <a:gd name="T15" fmla="*/ 0 60000 65536"/>
                <a:gd name="T16" fmla="*/ 0 60000 65536"/>
                <a:gd name="T17" fmla="*/ 0 60000 65536"/>
                <a:gd name="T18" fmla="*/ 0 60000 65536"/>
                <a:gd name="T19" fmla="*/ 0 60000 65536"/>
                <a:gd name="T20" fmla="*/ 0 60000 65536"/>
                <a:gd name="T21" fmla="*/ 0 w 55"/>
                <a:gd name="T22" fmla="*/ 0 h 51"/>
                <a:gd name="T23" fmla="*/ 55 w 55"/>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1">
                  <a:moveTo>
                    <a:pt x="39" y="1"/>
                  </a:moveTo>
                  <a:lnTo>
                    <a:pt x="42" y="0"/>
                  </a:lnTo>
                  <a:lnTo>
                    <a:pt x="0" y="12"/>
                  </a:lnTo>
                  <a:lnTo>
                    <a:pt x="12" y="51"/>
                  </a:lnTo>
                  <a:lnTo>
                    <a:pt x="53" y="39"/>
                  </a:lnTo>
                  <a:lnTo>
                    <a:pt x="55" y="38"/>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2" name="Freeform 910"/>
            <p:cNvSpPr>
              <a:spLocks/>
            </p:cNvSpPr>
            <p:nvPr/>
          </p:nvSpPr>
          <p:spPr bwMode="auto">
            <a:xfrm>
              <a:off x="3364" y="3599"/>
              <a:ext cx="31" cy="28"/>
            </a:xfrm>
            <a:custGeom>
              <a:avLst/>
              <a:gdLst>
                <a:gd name="T0" fmla="*/ 6 w 62"/>
                <a:gd name="T1" fmla="*/ 1 h 55"/>
                <a:gd name="T2" fmla="*/ 6 w 62"/>
                <a:gd name="T3" fmla="*/ 0 h 55"/>
                <a:gd name="T4" fmla="*/ 0 w 62"/>
                <a:gd name="T5" fmla="*/ 3 h 55"/>
                <a:gd name="T6" fmla="*/ 2 w 62"/>
                <a:gd name="T7" fmla="*/ 7 h 55"/>
                <a:gd name="T8" fmla="*/ 8 w 62"/>
                <a:gd name="T9" fmla="*/ 5 h 55"/>
                <a:gd name="T10" fmla="*/ 8 w 62"/>
                <a:gd name="T11" fmla="*/ 5 h 55"/>
                <a:gd name="T12" fmla="*/ 6 w 62"/>
                <a:gd name="T13" fmla="*/ 1 h 55"/>
                <a:gd name="T14" fmla="*/ 0 60000 65536"/>
                <a:gd name="T15" fmla="*/ 0 60000 65536"/>
                <a:gd name="T16" fmla="*/ 0 60000 65536"/>
                <a:gd name="T17" fmla="*/ 0 60000 65536"/>
                <a:gd name="T18" fmla="*/ 0 60000 65536"/>
                <a:gd name="T19" fmla="*/ 0 60000 65536"/>
                <a:gd name="T20" fmla="*/ 0 60000 65536"/>
                <a:gd name="T21" fmla="*/ 0 w 62"/>
                <a:gd name="T22" fmla="*/ 0 h 55"/>
                <a:gd name="T23" fmla="*/ 62 w 62"/>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5">
                  <a:moveTo>
                    <a:pt x="42" y="1"/>
                  </a:moveTo>
                  <a:lnTo>
                    <a:pt x="44" y="0"/>
                  </a:lnTo>
                  <a:lnTo>
                    <a:pt x="0" y="18"/>
                  </a:lnTo>
                  <a:lnTo>
                    <a:pt x="16" y="55"/>
                  </a:lnTo>
                  <a:lnTo>
                    <a:pt x="60" y="37"/>
                  </a:lnTo>
                  <a:lnTo>
                    <a:pt x="62" y="36"/>
                  </a:lnTo>
                  <a:lnTo>
                    <a:pt x="42"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3" name="Freeform 911"/>
            <p:cNvSpPr>
              <a:spLocks/>
            </p:cNvSpPr>
            <p:nvPr/>
          </p:nvSpPr>
          <p:spPr bwMode="auto">
            <a:xfrm>
              <a:off x="3384" y="3589"/>
              <a:ext cx="31" cy="28"/>
            </a:xfrm>
            <a:custGeom>
              <a:avLst/>
              <a:gdLst>
                <a:gd name="T0" fmla="*/ 5 w 61"/>
                <a:gd name="T1" fmla="*/ 0 h 58"/>
                <a:gd name="T2" fmla="*/ 5 w 61"/>
                <a:gd name="T3" fmla="*/ 0 h 58"/>
                <a:gd name="T4" fmla="*/ 0 w 61"/>
                <a:gd name="T5" fmla="*/ 2 h 58"/>
                <a:gd name="T6" fmla="*/ 3 w 61"/>
                <a:gd name="T7" fmla="*/ 7 h 58"/>
                <a:gd name="T8" fmla="*/ 8 w 61"/>
                <a:gd name="T9" fmla="*/ 4 h 58"/>
                <a:gd name="T10" fmla="*/ 8 w 61"/>
                <a:gd name="T11" fmla="*/ 4 h 58"/>
                <a:gd name="T12" fmla="*/ 5 w 61"/>
                <a:gd name="T13" fmla="*/ 0 h 58"/>
                <a:gd name="T14" fmla="*/ 0 60000 65536"/>
                <a:gd name="T15" fmla="*/ 0 60000 65536"/>
                <a:gd name="T16" fmla="*/ 0 60000 65536"/>
                <a:gd name="T17" fmla="*/ 0 60000 65536"/>
                <a:gd name="T18" fmla="*/ 0 60000 65536"/>
                <a:gd name="T19" fmla="*/ 0 60000 65536"/>
                <a:gd name="T20" fmla="*/ 0 60000 65536"/>
                <a:gd name="T21" fmla="*/ 0 w 61"/>
                <a:gd name="T22" fmla="*/ 0 h 58"/>
                <a:gd name="T23" fmla="*/ 61 w 6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8">
                  <a:moveTo>
                    <a:pt x="38" y="1"/>
                  </a:moveTo>
                  <a:lnTo>
                    <a:pt x="39" y="0"/>
                  </a:lnTo>
                  <a:lnTo>
                    <a:pt x="0" y="23"/>
                  </a:lnTo>
                  <a:lnTo>
                    <a:pt x="20" y="58"/>
                  </a:lnTo>
                  <a:lnTo>
                    <a:pt x="60" y="35"/>
                  </a:lnTo>
                  <a:lnTo>
                    <a:pt x="61" y="33"/>
                  </a:lnTo>
                  <a:lnTo>
                    <a:pt x="38"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4" name="Freeform 912"/>
            <p:cNvSpPr>
              <a:spLocks/>
            </p:cNvSpPr>
            <p:nvPr/>
          </p:nvSpPr>
          <p:spPr bwMode="auto">
            <a:xfrm>
              <a:off x="3403" y="3573"/>
              <a:ext cx="35" cy="32"/>
            </a:xfrm>
            <a:custGeom>
              <a:avLst/>
              <a:gdLst>
                <a:gd name="T0" fmla="*/ 6 w 69"/>
                <a:gd name="T1" fmla="*/ 0 h 64"/>
                <a:gd name="T2" fmla="*/ 6 w 69"/>
                <a:gd name="T3" fmla="*/ 1 h 64"/>
                <a:gd name="T4" fmla="*/ 0 w 69"/>
                <a:gd name="T5" fmla="*/ 4 h 64"/>
                <a:gd name="T6" fmla="*/ 3 w 69"/>
                <a:gd name="T7" fmla="*/ 8 h 64"/>
                <a:gd name="T8" fmla="*/ 9 w 69"/>
                <a:gd name="T9" fmla="*/ 4 h 64"/>
                <a:gd name="T10" fmla="*/ 9 w 69"/>
                <a:gd name="T11" fmla="*/ 4 h 64"/>
                <a:gd name="T12" fmla="*/ 6 w 69"/>
                <a:gd name="T13" fmla="*/ 0 h 64"/>
                <a:gd name="T14" fmla="*/ 0 60000 65536"/>
                <a:gd name="T15" fmla="*/ 0 60000 65536"/>
                <a:gd name="T16" fmla="*/ 0 60000 65536"/>
                <a:gd name="T17" fmla="*/ 0 60000 65536"/>
                <a:gd name="T18" fmla="*/ 0 60000 65536"/>
                <a:gd name="T19" fmla="*/ 0 60000 65536"/>
                <a:gd name="T20" fmla="*/ 0 60000 65536"/>
                <a:gd name="T21" fmla="*/ 0 w 69"/>
                <a:gd name="T22" fmla="*/ 0 h 64"/>
                <a:gd name="T23" fmla="*/ 69 w 69"/>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4">
                  <a:moveTo>
                    <a:pt x="47" y="0"/>
                  </a:moveTo>
                  <a:lnTo>
                    <a:pt x="46" y="1"/>
                  </a:lnTo>
                  <a:lnTo>
                    <a:pt x="0" y="32"/>
                  </a:lnTo>
                  <a:lnTo>
                    <a:pt x="23" y="64"/>
                  </a:lnTo>
                  <a:lnTo>
                    <a:pt x="69" y="33"/>
                  </a:lnTo>
                  <a:lnTo>
                    <a:pt x="68" y="35"/>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5" name="Freeform 913"/>
            <p:cNvSpPr>
              <a:spLocks/>
            </p:cNvSpPr>
            <p:nvPr/>
          </p:nvSpPr>
          <p:spPr bwMode="auto">
            <a:xfrm>
              <a:off x="3427" y="3560"/>
              <a:ext cx="32" cy="30"/>
            </a:xfrm>
            <a:custGeom>
              <a:avLst/>
              <a:gdLst>
                <a:gd name="T0" fmla="*/ 6 w 63"/>
                <a:gd name="T1" fmla="*/ 0 h 61"/>
                <a:gd name="T2" fmla="*/ 6 w 63"/>
                <a:gd name="T3" fmla="*/ 0 h 61"/>
                <a:gd name="T4" fmla="*/ 0 w 63"/>
                <a:gd name="T5" fmla="*/ 3 h 61"/>
                <a:gd name="T6" fmla="*/ 3 w 63"/>
                <a:gd name="T7" fmla="*/ 7 h 61"/>
                <a:gd name="T8" fmla="*/ 8 w 63"/>
                <a:gd name="T9" fmla="*/ 4 h 61"/>
                <a:gd name="T10" fmla="*/ 8 w 63"/>
                <a:gd name="T11" fmla="*/ 4 h 61"/>
                <a:gd name="T12" fmla="*/ 6 w 63"/>
                <a:gd name="T13" fmla="*/ 0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45" y="0"/>
                  </a:moveTo>
                  <a:lnTo>
                    <a:pt x="43" y="1"/>
                  </a:lnTo>
                  <a:lnTo>
                    <a:pt x="0" y="26"/>
                  </a:lnTo>
                  <a:lnTo>
                    <a:pt x="21" y="61"/>
                  </a:lnTo>
                  <a:lnTo>
                    <a:pt x="63" y="35"/>
                  </a:lnTo>
                  <a:lnTo>
                    <a:pt x="61" y="36"/>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6" name="Freeform 914"/>
            <p:cNvSpPr>
              <a:spLocks/>
            </p:cNvSpPr>
            <p:nvPr/>
          </p:nvSpPr>
          <p:spPr bwMode="auto">
            <a:xfrm>
              <a:off x="3449" y="3549"/>
              <a:ext cx="29" cy="29"/>
            </a:xfrm>
            <a:custGeom>
              <a:avLst/>
              <a:gdLst>
                <a:gd name="T0" fmla="*/ 6 w 58"/>
                <a:gd name="T1" fmla="*/ 0 h 57"/>
                <a:gd name="T2" fmla="*/ 6 w 58"/>
                <a:gd name="T3" fmla="*/ 1 h 57"/>
                <a:gd name="T4" fmla="*/ 0 w 58"/>
                <a:gd name="T5" fmla="*/ 3 h 57"/>
                <a:gd name="T6" fmla="*/ 2 w 58"/>
                <a:gd name="T7" fmla="*/ 8 h 57"/>
                <a:gd name="T8" fmla="*/ 8 w 58"/>
                <a:gd name="T9" fmla="*/ 5 h 57"/>
                <a:gd name="T10" fmla="*/ 7 w 58"/>
                <a:gd name="T11" fmla="*/ 5 h 57"/>
                <a:gd name="T12" fmla="*/ 6 w 58"/>
                <a:gd name="T13" fmla="*/ 0 h 57"/>
                <a:gd name="T14" fmla="*/ 0 60000 65536"/>
                <a:gd name="T15" fmla="*/ 0 60000 65536"/>
                <a:gd name="T16" fmla="*/ 0 60000 65536"/>
                <a:gd name="T17" fmla="*/ 0 60000 65536"/>
                <a:gd name="T18" fmla="*/ 0 60000 65536"/>
                <a:gd name="T19" fmla="*/ 0 60000 65536"/>
                <a:gd name="T20" fmla="*/ 0 60000 65536"/>
                <a:gd name="T21" fmla="*/ 0 w 58"/>
                <a:gd name="T22" fmla="*/ 0 h 57"/>
                <a:gd name="T23" fmla="*/ 58 w 58"/>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7">
                  <a:moveTo>
                    <a:pt x="44" y="0"/>
                  </a:moveTo>
                  <a:lnTo>
                    <a:pt x="41" y="1"/>
                  </a:lnTo>
                  <a:lnTo>
                    <a:pt x="0" y="21"/>
                  </a:lnTo>
                  <a:lnTo>
                    <a:pt x="16" y="57"/>
                  </a:lnTo>
                  <a:lnTo>
                    <a:pt x="58" y="38"/>
                  </a:lnTo>
                  <a:lnTo>
                    <a:pt x="55"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7" name="Freeform 915"/>
            <p:cNvSpPr>
              <a:spLocks/>
            </p:cNvSpPr>
            <p:nvPr/>
          </p:nvSpPr>
          <p:spPr bwMode="auto">
            <a:xfrm>
              <a:off x="3471" y="3542"/>
              <a:ext cx="27" cy="27"/>
            </a:xfrm>
            <a:custGeom>
              <a:avLst/>
              <a:gdLst>
                <a:gd name="T0" fmla="*/ 6 w 54"/>
                <a:gd name="T1" fmla="*/ 0 h 53"/>
                <a:gd name="T2" fmla="*/ 6 w 54"/>
                <a:gd name="T3" fmla="*/ 0 h 53"/>
                <a:gd name="T4" fmla="*/ 0 w 54"/>
                <a:gd name="T5" fmla="*/ 2 h 53"/>
                <a:gd name="T6" fmla="*/ 2 w 54"/>
                <a:gd name="T7" fmla="*/ 7 h 53"/>
                <a:gd name="T8" fmla="*/ 7 w 54"/>
                <a:gd name="T9" fmla="*/ 5 h 53"/>
                <a:gd name="T10" fmla="*/ 7 w 54"/>
                <a:gd name="T11" fmla="*/ 5 h 53"/>
                <a:gd name="T12" fmla="*/ 6 w 54"/>
                <a:gd name="T13" fmla="*/ 0 h 53"/>
                <a:gd name="T14" fmla="*/ 6 w 54"/>
                <a:gd name="T15" fmla="*/ 0 h 53"/>
                <a:gd name="T16" fmla="*/ 6 w 54"/>
                <a:gd name="T17" fmla="*/ 0 h 53"/>
                <a:gd name="T18" fmla="*/ 6 w 54"/>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6" y="0"/>
                  </a:moveTo>
                  <a:lnTo>
                    <a:pt x="42" y="0"/>
                  </a:lnTo>
                  <a:lnTo>
                    <a:pt x="0" y="14"/>
                  </a:lnTo>
                  <a:lnTo>
                    <a:pt x="11" y="53"/>
                  </a:lnTo>
                  <a:lnTo>
                    <a:pt x="54" y="39"/>
                  </a:lnTo>
                  <a:lnTo>
                    <a:pt x="50" y="39"/>
                  </a:lnTo>
                  <a:lnTo>
                    <a:pt x="46" y="0"/>
                  </a:lnTo>
                  <a:lnTo>
                    <a:pt x="43" y="0"/>
                  </a:lnTo>
                  <a:lnTo>
                    <a:pt x="42" y="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8" name="Freeform 916"/>
            <p:cNvSpPr>
              <a:spLocks/>
            </p:cNvSpPr>
            <p:nvPr/>
          </p:nvSpPr>
          <p:spPr bwMode="auto">
            <a:xfrm>
              <a:off x="3494" y="3540"/>
              <a:ext cx="24" cy="22"/>
            </a:xfrm>
            <a:custGeom>
              <a:avLst/>
              <a:gdLst>
                <a:gd name="T0" fmla="*/ 5 w 47"/>
                <a:gd name="T1" fmla="*/ 0 h 44"/>
                <a:gd name="T2" fmla="*/ 6 w 47"/>
                <a:gd name="T3" fmla="*/ 0 h 44"/>
                <a:gd name="T4" fmla="*/ 0 w 47"/>
                <a:gd name="T5" fmla="*/ 1 h 44"/>
                <a:gd name="T6" fmla="*/ 1 w 47"/>
                <a:gd name="T7" fmla="*/ 6 h 44"/>
                <a:gd name="T8" fmla="*/ 6 w 47"/>
                <a:gd name="T9" fmla="*/ 5 h 44"/>
                <a:gd name="T10" fmla="*/ 6 w 47"/>
                <a:gd name="T11" fmla="*/ 5 h 44"/>
                <a:gd name="T12" fmla="*/ 5 w 47"/>
                <a:gd name="T13" fmla="*/ 0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0" y="0"/>
                  </a:moveTo>
                  <a:lnTo>
                    <a:pt x="41" y="0"/>
                  </a:lnTo>
                  <a:lnTo>
                    <a:pt x="0" y="5"/>
                  </a:lnTo>
                  <a:lnTo>
                    <a:pt x="4" y="44"/>
                  </a:lnTo>
                  <a:lnTo>
                    <a:pt x="46" y="40"/>
                  </a:lnTo>
                  <a:lnTo>
                    <a:pt x="47"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69" name="Freeform 917"/>
            <p:cNvSpPr>
              <a:spLocks/>
            </p:cNvSpPr>
            <p:nvPr/>
          </p:nvSpPr>
          <p:spPr bwMode="auto">
            <a:xfrm>
              <a:off x="3515" y="3537"/>
              <a:ext cx="25" cy="23"/>
            </a:xfrm>
            <a:custGeom>
              <a:avLst/>
              <a:gdLst>
                <a:gd name="T0" fmla="*/ 5 w 51"/>
                <a:gd name="T1" fmla="*/ 0 h 47"/>
                <a:gd name="T2" fmla="*/ 5 w 51"/>
                <a:gd name="T3" fmla="*/ 0 h 47"/>
                <a:gd name="T4" fmla="*/ 0 w 51"/>
                <a:gd name="T5" fmla="*/ 0 h 47"/>
                <a:gd name="T6" fmla="*/ 0 w 51"/>
                <a:gd name="T7" fmla="*/ 5 h 47"/>
                <a:gd name="T8" fmla="*/ 6 w 51"/>
                <a:gd name="T9" fmla="*/ 5 h 47"/>
                <a:gd name="T10" fmla="*/ 6 w 51"/>
                <a:gd name="T11" fmla="*/ 5 h 47"/>
                <a:gd name="T12" fmla="*/ 5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4" y="0"/>
                  </a:moveTo>
                  <a:lnTo>
                    <a:pt x="44" y="0"/>
                  </a:lnTo>
                  <a:lnTo>
                    <a:pt x="0" y="7"/>
                  </a:lnTo>
                  <a:lnTo>
                    <a:pt x="7" y="47"/>
                  </a:lnTo>
                  <a:lnTo>
                    <a:pt x="51" y="40"/>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0" name="Freeform 918"/>
            <p:cNvSpPr>
              <a:spLocks/>
            </p:cNvSpPr>
            <p:nvPr/>
          </p:nvSpPr>
          <p:spPr bwMode="auto">
            <a:xfrm>
              <a:off x="3536" y="3533"/>
              <a:ext cx="25" cy="23"/>
            </a:xfrm>
            <a:custGeom>
              <a:avLst/>
              <a:gdLst>
                <a:gd name="T0" fmla="*/ 5 w 49"/>
                <a:gd name="T1" fmla="*/ 0 h 48"/>
                <a:gd name="T2" fmla="*/ 6 w 49"/>
                <a:gd name="T3" fmla="*/ 0 h 48"/>
                <a:gd name="T4" fmla="*/ 0 w 49"/>
                <a:gd name="T5" fmla="*/ 1 h 48"/>
                <a:gd name="T6" fmla="*/ 1 w 49"/>
                <a:gd name="T7" fmla="*/ 5 h 48"/>
                <a:gd name="T8" fmla="*/ 6 w 49"/>
                <a:gd name="T9" fmla="*/ 4 h 48"/>
                <a:gd name="T10" fmla="*/ 7 w 49"/>
                <a:gd name="T11" fmla="*/ 4 h 48"/>
                <a:gd name="T12" fmla="*/ 5 w 49"/>
                <a:gd name="T13" fmla="*/ 0 h 48"/>
                <a:gd name="T14" fmla="*/ 0 60000 65536"/>
                <a:gd name="T15" fmla="*/ 0 60000 65536"/>
                <a:gd name="T16" fmla="*/ 0 60000 65536"/>
                <a:gd name="T17" fmla="*/ 0 60000 65536"/>
                <a:gd name="T18" fmla="*/ 0 60000 65536"/>
                <a:gd name="T19" fmla="*/ 0 60000 65536"/>
                <a:gd name="T20" fmla="*/ 0 60000 65536"/>
                <a:gd name="T21" fmla="*/ 0 w 49"/>
                <a:gd name="T22" fmla="*/ 0 h 48"/>
                <a:gd name="T23" fmla="*/ 49 w 49"/>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8">
                  <a:moveTo>
                    <a:pt x="40" y="0"/>
                  </a:moveTo>
                  <a:lnTo>
                    <a:pt x="41" y="0"/>
                  </a:lnTo>
                  <a:lnTo>
                    <a:pt x="0" y="8"/>
                  </a:lnTo>
                  <a:lnTo>
                    <a:pt x="7" y="48"/>
                  </a:lnTo>
                  <a:lnTo>
                    <a:pt x="48" y="40"/>
                  </a:lnTo>
                  <a:lnTo>
                    <a:pt x="49" y="40"/>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1" name="Freeform 919"/>
            <p:cNvSpPr>
              <a:spLocks/>
            </p:cNvSpPr>
            <p:nvPr/>
          </p:nvSpPr>
          <p:spPr bwMode="auto">
            <a:xfrm>
              <a:off x="3557" y="3528"/>
              <a:ext cx="27" cy="24"/>
            </a:xfrm>
            <a:custGeom>
              <a:avLst/>
              <a:gdLst>
                <a:gd name="T0" fmla="*/ 4 w 56"/>
                <a:gd name="T1" fmla="*/ 0 h 50"/>
                <a:gd name="T2" fmla="*/ 5 w 56"/>
                <a:gd name="T3" fmla="*/ 0 h 50"/>
                <a:gd name="T4" fmla="*/ 0 w 56"/>
                <a:gd name="T5" fmla="*/ 1 h 50"/>
                <a:gd name="T6" fmla="*/ 1 w 56"/>
                <a:gd name="T7" fmla="*/ 6 h 50"/>
                <a:gd name="T8" fmla="*/ 6 w 56"/>
                <a:gd name="T9" fmla="*/ 4 h 50"/>
                <a:gd name="T10" fmla="*/ 6 w 56"/>
                <a:gd name="T11" fmla="*/ 4 h 50"/>
                <a:gd name="T12" fmla="*/ 4 w 56"/>
                <a:gd name="T13" fmla="*/ 0 h 50"/>
                <a:gd name="T14" fmla="*/ 0 60000 65536"/>
                <a:gd name="T15" fmla="*/ 0 60000 65536"/>
                <a:gd name="T16" fmla="*/ 0 60000 65536"/>
                <a:gd name="T17" fmla="*/ 0 60000 65536"/>
                <a:gd name="T18" fmla="*/ 0 60000 65536"/>
                <a:gd name="T19" fmla="*/ 0 60000 65536"/>
                <a:gd name="T20" fmla="*/ 0 60000 65536"/>
                <a:gd name="T21" fmla="*/ 0 w 56"/>
                <a:gd name="T22" fmla="*/ 0 h 50"/>
                <a:gd name="T23" fmla="*/ 56 w 56"/>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0">
                  <a:moveTo>
                    <a:pt x="39" y="1"/>
                  </a:moveTo>
                  <a:lnTo>
                    <a:pt x="43" y="0"/>
                  </a:lnTo>
                  <a:lnTo>
                    <a:pt x="0" y="10"/>
                  </a:lnTo>
                  <a:lnTo>
                    <a:pt x="9" y="50"/>
                  </a:lnTo>
                  <a:lnTo>
                    <a:pt x="52" y="39"/>
                  </a:lnTo>
                  <a:lnTo>
                    <a:pt x="56" y="38"/>
                  </a:lnTo>
                  <a:lnTo>
                    <a:pt x="3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2" name="Freeform 920"/>
            <p:cNvSpPr>
              <a:spLocks/>
            </p:cNvSpPr>
            <p:nvPr/>
          </p:nvSpPr>
          <p:spPr bwMode="auto">
            <a:xfrm>
              <a:off x="3576" y="3519"/>
              <a:ext cx="30" cy="28"/>
            </a:xfrm>
            <a:custGeom>
              <a:avLst/>
              <a:gdLst>
                <a:gd name="T0" fmla="*/ 7 w 59"/>
                <a:gd name="T1" fmla="*/ 0 h 55"/>
                <a:gd name="T2" fmla="*/ 6 w 59"/>
                <a:gd name="T3" fmla="*/ 1 h 55"/>
                <a:gd name="T4" fmla="*/ 0 w 59"/>
                <a:gd name="T5" fmla="*/ 3 h 55"/>
                <a:gd name="T6" fmla="*/ 3 w 59"/>
                <a:gd name="T7" fmla="*/ 7 h 55"/>
                <a:gd name="T8" fmla="*/ 8 w 59"/>
                <a:gd name="T9" fmla="*/ 5 h 55"/>
                <a:gd name="T10" fmla="*/ 7 w 59"/>
                <a:gd name="T11" fmla="*/ 5 h 55"/>
                <a:gd name="T12" fmla="*/ 7 w 59"/>
                <a:gd name="T13" fmla="*/ 0 h 55"/>
                <a:gd name="T14" fmla="*/ 6 w 59"/>
                <a:gd name="T15" fmla="*/ 0 h 55"/>
                <a:gd name="T16" fmla="*/ 6 w 59"/>
                <a:gd name="T17" fmla="*/ 1 h 55"/>
                <a:gd name="T18" fmla="*/ 7 w 59"/>
                <a:gd name="T19" fmla="*/ 0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5"/>
                <a:gd name="T32" fmla="*/ 59 w 59"/>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5">
                  <a:moveTo>
                    <a:pt x="51" y="0"/>
                  </a:moveTo>
                  <a:lnTo>
                    <a:pt x="43" y="1"/>
                  </a:lnTo>
                  <a:lnTo>
                    <a:pt x="0" y="18"/>
                  </a:lnTo>
                  <a:lnTo>
                    <a:pt x="17" y="55"/>
                  </a:lnTo>
                  <a:lnTo>
                    <a:pt x="59" y="38"/>
                  </a:lnTo>
                  <a:lnTo>
                    <a:pt x="51" y="39"/>
                  </a:lnTo>
                  <a:lnTo>
                    <a:pt x="51" y="0"/>
                  </a:lnTo>
                  <a:lnTo>
                    <a:pt x="47" y="0"/>
                  </a:lnTo>
                  <a:lnTo>
                    <a:pt x="43" y="1"/>
                  </a:lnTo>
                  <a:lnTo>
                    <a:pt x="5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3" name="Freeform 921"/>
            <p:cNvSpPr>
              <a:spLocks/>
            </p:cNvSpPr>
            <p:nvPr/>
          </p:nvSpPr>
          <p:spPr bwMode="auto">
            <a:xfrm>
              <a:off x="3602" y="3518"/>
              <a:ext cx="27" cy="20"/>
            </a:xfrm>
            <a:custGeom>
              <a:avLst/>
              <a:gdLst>
                <a:gd name="T0" fmla="*/ 6 w 55"/>
                <a:gd name="T1" fmla="*/ 0 h 42"/>
                <a:gd name="T2" fmla="*/ 5 w 55"/>
                <a:gd name="T3" fmla="*/ 0 h 42"/>
                <a:gd name="T4" fmla="*/ 0 w 55"/>
                <a:gd name="T5" fmla="*/ 0 h 42"/>
                <a:gd name="T6" fmla="*/ 0 w 55"/>
                <a:gd name="T7" fmla="*/ 5 h 42"/>
                <a:gd name="T8" fmla="*/ 5 w 55"/>
                <a:gd name="T9" fmla="*/ 5 h 42"/>
                <a:gd name="T10" fmla="*/ 4 w 55"/>
                <a:gd name="T11" fmla="*/ 4 h 42"/>
                <a:gd name="T12" fmla="*/ 6 w 55"/>
                <a:gd name="T13" fmla="*/ 0 h 42"/>
                <a:gd name="T14" fmla="*/ 6 w 55"/>
                <a:gd name="T15" fmla="*/ 0 h 42"/>
                <a:gd name="T16" fmla="*/ 5 w 55"/>
                <a:gd name="T17" fmla="*/ 0 h 42"/>
                <a:gd name="T18" fmla="*/ 6 w 55"/>
                <a:gd name="T19" fmla="*/ 0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42"/>
                <a:gd name="T32" fmla="*/ 55 w 55"/>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42">
                  <a:moveTo>
                    <a:pt x="55" y="3"/>
                  </a:moveTo>
                  <a:lnTo>
                    <a:pt x="46" y="2"/>
                  </a:lnTo>
                  <a:lnTo>
                    <a:pt x="0" y="3"/>
                  </a:lnTo>
                  <a:lnTo>
                    <a:pt x="0" y="42"/>
                  </a:lnTo>
                  <a:lnTo>
                    <a:pt x="46" y="41"/>
                  </a:lnTo>
                  <a:lnTo>
                    <a:pt x="37" y="40"/>
                  </a:lnTo>
                  <a:lnTo>
                    <a:pt x="55" y="3"/>
                  </a:lnTo>
                  <a:lnTo>
                    <a:pt x="51" y="0"/>
                  </a:lnTo>
                  <a:lnTo>
                    <a:pt x="46" y="2"/>
                  </a:lnTo>
                  <a:lnTo>
                    <a:pt x="55"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4" name="Freeform 922"/>
            <p:cNvSpPr>
              <a:spLocks/>
            </p:cNvSpPr>
            <p:nvPr/>
          </p:nvSpPr>
          <p:spPr bwMode="auto">
            <a:xfrm>
              <a:off x="3620" y="3519"/>
              <a:ext cx="29" cy="28"/>
            </a:xfrm>
            <a:custGeom>
              <a:avLst/>
              <a:gdLst>
                <a:gd name="T0" fmla="*/ 8 w 58"/>
                <a:gd name="T1" fmla="*/ 3 h 55"/>
                <a:gd name="T2" fmla="*/ 7 w 58"/>
                <a:gd name="T3" fmla="*/ 3 h 55"/>
                <a:gd name="T4" fmla="*/ 3 w 58"/>
                <a:gd name="T5" fmla="*/ 0 h 55"/>
                <a:gd name="T6" fmla="*/ 0 w 58"/>
                <a:gd name="T7" fmla="*/ 5 h 55"/>
                <a:gd name="T8" fmla="*/ 5 w 58"/>
                <a:gd name="T9" fmla="*/ 7 h 55"/>
                <a:gd name="T10" fmla="*/ 4 w 58"/>
                <a:gd name="T11" fmla="*/ 7 h 55"/>
                <a:gd name="T12" fmla="*/ 8 w 58"/>
                <a:gd name="T13" fmla="*/ 3 h 55"/>
                <a:gd name="T14" fmla="*/ 7 w 58"/>
                <a:gd name="T15" fmla="*/ 3 h 55"/>
                <a:gd name="T16" fmla="*/ 7 w 58"/>
                <a:gd name="T17" fmla="*/ 3 h 55"/>
                <a:gd name="T18" fmla="*/ 8 w 58"/>
                <a:gd name="T19" fmla="*/ 3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5"/>
                <a:gd name="T32" fmla="*/ 58 w 58"/>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5">
                  <a:moveTo>
                    <a:pt x="58" y="21"/>
                  </a:moveTo>
                  <a:lnTo>
                    <a:pt x="54" y="18"/>
                  </a:lnTo>
                  <a:lnTo>
                    <a:pt x="18" y="0"/>
                  </a:lnTo>
                  <a:lnTo>
                    <a:pt x="0" y="37"/>
                  </a:lnTo>
                  <a:lnTo>
                    <a:pt x="36" y="55"/>
                  </a:lnTo>
                  <a:lnTo>
                    <a:pt x="32" y="53"/>
                  </a:lnTo>
                  <a:lnTo>
                    <a:pt x="58" y="21"/>
                  </a:lnTo>
                  <a:lnTo>
                    <a:pt x="56" y="19"/>
                  </a:lnTo>
                  <a:lnTo>
                    <a:pt x="54" y="18"/>
                  </a:lnTo>
                  <a:lnTo>
                    <a:pt x="58" y="2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5" name="Freeform 923"/>
            <p:cNvSpPr>
              <a:spLocks/>
            </p:cNvSpPr>
            <p:nvPr/>
          </p:nvSpPr>
          <p:spPr bwMode="auto">
            <a:xfrm>
              <a:off x="3636" y="3529"/>
              <a:ext cx="36" cy="34"/>
            </a:xfrm>
            <a:custGeom>
              <a:avLst/>
              <a:gdLst>
                <a:gd name="T0" fmla="*/ 9 w 73"/>
                <a:gd name="T1" fmla="*/ 5 h 67"/>
                <a:gd name="T2" fmla="*/ 8 w 73"/>
                <a:gd name="T3" fmla="*/ 5 h 67"/>
                <a:gd name="T4" fmla="*/ 3 w 73"/>
                <a:gd name="T5" fmla="*/ 0 h 67"/>
                <a:gd name="T6" fmla="*/ 0 w 73"/>
                <a:gd name="T7" fmla="*/ 4 h 67"/>
                <a:gd name="T8" fmla="*/ 5 w 73"/>
                <a:gd name="T9" fmla="*/ 9 h 67"/>
                <a:gd name="T10" fmla="*/ 5 w 73"/>
                <a:gd name="T11" fmla="*/ 8 h 67"/>
                <a:gd name="T12" fmla="*/ 9 w 73"/>
                <a:gd name="T13" fmla="*/ 5 h 67"/>
                <a:gd name="T14" fmla="*/ 9 w 73"/>
                <a:gd name="T15" fmla="*/ 5 h 67"/>
                <a:gd name="T16" fmla="*/ 8 w 73"/>
                <a:gd name="T17" fmla="*/ 5 h 67"/>
                <a:gd name="T18" fmla="*/ 9 w 73"/>
                <a:gd name="T19" fmla="*/ 5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67"/>
                <a:gd name="T32" fmla="*/ 73 w 73"/>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67">
                  <a:moveTo>
                    <a:pt x="73" y="39"/>
                  </a:moveTo>
                  <a:lnTo>
                    <a:pt x="71" y="35"/>
                  </a:lnTo>
                  <a:lnTo>
                    <a:pt x="26" y="0"/>
                  </a:lnTo>
                  <a:lnTo>
                    <a:pt x="0" y="32"/>
                  </a:lnTo>
                  <a:lnTo>
                    <a:pt x="45" y="67"/>
                  </a:lnTo>
                  <a:lnTo>
                    <a:pt x="43" y="64"/>
                  </a:lnTo>
                  <a:lnTo>
                    <a:pt x="73" y="39"/>
                  </a:lnTo>
                  <a:lnTo>
                    <a:pt x="72" y="36"/>
                  </a:lnTo>
                  <a:lnTo>
                    <a:pt x="71" y="35"/>
                  </a:lnTo>
                  <a:lnTo>
                    <a:pt x="73" y="3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6" name="Freeform 924"/>
            <p:cNvSpPr>
              <a:spLocks/>
            </p:cNvSpPr>
            <p:nvPr/>
          </p:nvSpPr>
          <p:spPr bwMode="auto">
            <a:xfrm>
              <a:off x="3657" y="3549"/>
              <a:ext cx="39" cy="40"/>
            </a:xfrm>
            <a:custGeom>
              <a:avLst/>
              <a:gdLst>
                <a:gd name="T0" fmla="*/ 10 w 77"/>
                <a:gd name="T1" fmla="*/ 8 h 79"/>
                <a:gd name="T2" fmla="*/ 10 w 77"/>
                <a:gd name="T3" fmla="*/ 7 h 79"/>
                <a:gd name="T4" fmla="*/ 4 w 77"/>
                <a:gd name="T5" fmla="*/ 0 h 79"/>
                <a:gd name="T6" fmla="*/ 0 w 77"/>
                <a:gd name="T7" fmla="*/ 4 h 79"/>
                <a:gd name="T8" fmla="*/ 6 w 77"/>
                <a:gd name="T9" fmla="*/ 10 h 79"/>
                <a:gd name="T10" fmla="*/ 6 w 77"/>
                <a:gd name="T11" fmla="*/ 10 h 79"/>
                <a:gd name="T12" fmla="*/ 10 w 77"/>
                <a:gd name="T13" fmla="*/ 8 h 79"/>
                <a:gd name="T14" fmla="*/ 10 w 77"/>
                <a:gd name="T15" fmla="*/ 7 h 79"/>
                <a:gd name="T16" fmla="*/ 10 w 77"/>
                <a:gd name="T17" fmla="*/ 7 h 79"/>
                <a:gd name="T18" fmla="*/ 10 w 77"/>
                <a:gd name="T19" fmla="*/ 8 h 7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7"/>
                <a:gd name="T31" fmla="*/ 0 h 79"/>
                <a:gd name="T32" fmla="*/ 77 w 77"/>
                <a:gd name="T33" fmla="*/ 79 h 7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7" h="79">
                  <a:moveTo>
                    <a:pt x="77" y="57"/>
                  </a:moveTo>
                  <a:lnTo>
                    <a:pt x="75" y="54"/>
                  </a:lnTo>
                  <a:lnTo>
                    <a:pt x="30" y="0"/>
                  </a:lnTo>
                  <a:lnTo>
                    <a:pt x="0" y="25"/>
                  </a:lnTo>
                  <a:lnTo>
                    <a:pt x="45" y="79"/>
                  </a:lnTo>
                  <a:lnTo>
                    <a:pt x="43" y="76"/>
                  </a:lnTo>
                  <a:lnTo>
                    <a:pt x="77" y="57"/>
                  </a:lnTo>
                  <a:lnTo>
                    <a:pt x="76" y="55"/>
                  </a:lnTo>
                  <a:lnTo>
                    <a:pt x="75" y="54"/>
                  </a:lnTo>
                  <a:lnTo>
                    <a:pt x="77" y="5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7" name="Freeform 925"/>
            <p:cNvSpPr>
              <a:spLocks/>
            </p:cNvSpPr>
            <p:nvPr/>
          </p:nvSpPr>
          <p:spPr bwMode="auto">
            <a:xfrm>
              <a:off x="3679" y="3578"/>
              <a:ext cx="37" cy="45"/>
            </a:xfrm>
            <a:custGeom>
              <a:avLst/>
              <a:gdLst>
                <a:gd name="T0" fmla="*/ 9 w 73"/>
                <a:gd name="T1" fmla="*/ 8 h 91"/>
                <a:gd name="T2" fmla="*/ 10 w 73"/>
                <a:gd name="T3" fmla="*/ 8 h 91"/>
                <a:gd name="T4" fmla="*/ 5 w 73"/>
                <a:gd name="T5" fmla="*/ 0 h 91"/>
                <a:gd name="T6" fmla="*/ 0 w 73"/>
                <a:gd name="T7" fmla="*/ 2 h 91"/>
                <a:gd name="T8" fmla="*/ 5 w 73"/>
                <a:gd name="T9" fmla="*/ 11 h 91"/>
                <a:gd name="T10" fmla="*/ 5 w 73"/>
                <a:gd name="T11" fmla="*/ 11 h 91"/>
                <a:gd name="T12" fmla="*/ 9 w 73"/>
                <a:gd name="T13" fmla="*/ 8 h 91"/>
                <a:gd name="T14" fmla="*/ 0 60000 65536"/>
                <a:gd name="T15" fmla="*/ 0 60000 65536"/>
                <a:gd name="T16" fmla="*/ 0 60000 65536"/>
                <a:gd name="T17" fmla="*/ 0 60000 65536"/>
                <a:gd name="T18" fmla="*/ 0 60000 65536"/>
                <a:gd name="T19" fmla="*/ 0 60000 65536"/>
                <a:gd name="T20" fmla="*/ 0 60000 65536"/>
                <a:gd name="T21" fmla="*/ 0 w 73"/>
                <a:gd name="T22" fmla="*/ 0 h 91"/>
                <a:gd name="T23" fmla="*/ 73 w 73"/>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91">
                  <a:moveTo>
                    <a:pt x="72" y="68"/>
                  </a:moveTo>
                  <a:lnTo>
                    <a:pt x="73" y="70"/>
                  </a:lnTo>
                  <a:lnTo>
                    <a:pt x="34" y="0"/>
                  </a:lnTo>
                  <a:lnTo>
                    <a:pt x="0" y="19"/>
                  </a:lnTo>
                  <a:lnTo>
                    <a:pt x="39" y="89"/>
                  </a:lnTo>
                  <a:lnTo>
                    <a:pt x="40" y="91"/>
                  </a:lnTo>
                  <a:lnTo>
                    <a:pt x="72" y="6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8" name="Freeform 926"/>
            <p:cNvSpPr>
              <a:spLocks/>
            </p:cNvSpPr>
            <p:nvPr/>
          </p:nvSpPr>
          <p:spPr bwMode="auto">
            <a:xfrm>
              <a:off x="3699" y="3612"/>
              <a:ext cx="39" cy="42"/>
            </a:xfrm>
            <a:custGeom>
              <a:avLst/>
              <a:gdLst>
                <a:gd name="T0" fmla="*/ 10 w 77"/>
                <a:gd name="T1" fmla="*/ 7 h 85"/>
                <a:gd name="T2" fmla="*/ 10 w 77"/>
                <a:gd name="T3" fmla="*/ 7 h 85"/>
                <a:gd name="T4" fmla="*/ 4 w 77"/>
                <a:gd name="T5" fmla="*/ 0 h 85"/>
                <a:gd name="T6" fmla="*/ 0 w 77"/>
                <a:gd name="T7" fmla="*/ 2 h 85"/>
                <a:gd name="T8" fmla="*/ 6 w 77"/>
                <a:gd name="T9" fmla="*/ 10 h 85"/>
                <a:gd name="T10" fmla="*/ 6 w 77"/>
                <a:gd name="T11" fmla="*/ 10 h 85"/>
                <a:gd name="T12" fmla="*/ 10 w 77"/>
                <a:gd name="T13" fmla="*/ 7 h 85"/>
                <a:gd name="T14" fmla="*/ 0 60000 65536"/>
                <a:gd name="T15" fmla="*/ 0 60000 65536"/>
                <a:gd name="T16" fmla="*/ 0 60000 65536"/>
                <a:gd name="T17" fmla="*/ 0 60000 65536"/>
                <a:gd name="T18" fmla="*/ 0 60000 65536"/>
                <a:gd name="T19" fmla="*/ 0 60000 65536"/>
                <a:gd name="T20" fmla="*/ 0 60000 65536"/>
                <a:gd name="T21" fmla="*/ 0 w 77"/>
                <a:gd name="T22" fmla="*/ 0 h 85"/>
                <a:gd name="T23" fmla="*/ 77 w 77"/>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5">
                  <a:moveTo>
                    <a:pt x="77" y="63"/>
                  </a:moveTo>
                  <a:lnTo>
                    <a:pt x="76" y="62"/>
                  </a:lnTo>
                  <a:lnTo>
                    <a:pt x="32" y="0"/>
                  </a:lnTo>
                  <a:lnTo>
                    <a:pt x="0" y="23"/>
                  </a:lnTo>
                  <a:lnTo>
                    <a:pt x="44" y="85"/>
                  </a:lnTo>
                  <a:lnTo>
                    <a:pt x="43" y="84"/>
                  </a:lnTo>
                  <a:lnTo>
                    <a:pt x="77" y="6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79" name="Freeform 927"/>
            <p:cNvSpPr>
              <a:spLocks/>
            </p:cNvSpPr>
            <p:nvPr/>
          </p:nvSpPr>
          <p:spPr bwMode="auto">
            <a:xfrm>
              <a:off x="3720" y="3643"/>
              <a:ext cx="38" cy="45"/>
            </a:xfrm>
            <a:custGeom>
              <a:avLst/>
              <a:gdLst>
                <a:gd name="T0" fmla="*/ 10 w 76"/>
                <a:gd name="T1" fmla="*/ 9 h 90"/>
                <a:gd name="T2" fmla="*/ 10 w 76"/>
                <a:gd name="T3" fmla="*/ 9 h 90"/>
                <a:gd name="T4" fmla="*/ 5 w 76"/>
                <a:gd name="T5" fmla="*/ 0 h 90"/>
                <a:gd name="T6" fmla="*/ 0 w 76"/>
                <a:gd name="T7" fmla="*/ 3 h 90"/>
                <a:gd name="T8" fmla="*/ 5 w 76"/>
                <a:gd name="T9" fmla="*/ 11 h 90"/>
                <a:gd name="T10" fmla="*/ 5 w 76"/>
                <a:gd name="T11" fmla="*/ 12 h 90"/>
                <a:gd name="T12" fmla="*/ 10 w 76"/>
                <a:gd name="T13" fmla="*/ 9 h 90"/>
                <a:gd name="T14" fmla="*/ 0 60000 65536"/>
                <a:gd name="T15" fmla="*/ 0 60000 65536"/>
                <a:gd name="T16" fmla="*/ 0 60000 65536"/>
                <a:gd name="T17" fmla="*/ 0 60000 65536"/>
                <a:gd name="T18" fmla="*/ 0 60000 65536"/>
                <a:gd name="T19" fmla="*/ 0 60000 65536"/>
                <a:gd name="T20" fmla="*/ 0 60000 65536"/>
                <a:gd name="T21" fmla="*/ 0 w 76"/>
                <a:gd name="T22" fmla="*/ 0 h 90"/>
                <a:gd name="T23" fmla="*/ 76 w 76"/>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0">
                  <a:moveTo>
                    <a:pt x="74" y="65"/>
                  </a:moveTo>
                  <a:lnTo>
                    <a:pt x="76" y="67"/>
                  </a:lnTo>
                  <a:lnTo>
                    <a:pt x="34" y="0"/>
                  </a:lnTo>
                  <a:lnTo>
                    <a:pt x="0" y="21"/>
                  </a:lnTo>
                  <a:lnTo>
                    <a:pt x="41" y="88"/>
                  </a:lnTo>
                  <a:lnTo>
                    <a:pt x="42" y="90"/>
                  </a:lnTo>
                  <a:lnTo>
                    <a:pt x="74" y="6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0" name="Freeform 928"/>
            <p:cNvSpPr>
              <a:spLocks/>
            </p:cNvSpPr>
            <p:nvPr/>
          </p:nvSpPr>
          <p:spPr bwMode="auto">
            <a:xfrm>
              <a:off x="3742" y="3675"/>
              <a:ext cx="38" cy="41"/>
            </a:xfrm>
            <a:custGeom>
              <a:avLst/>
              <a:gdLst>
                <a:gd name="T0" fmla="*/ 10 w 76"/>
                <a:gd name="T1" fmla="*/ 7 h 81"/>
                <a:gd name="T2" fmla="*/ 10 w 76"/>
                <a:gd name="T3" fmla="*/ 7 h 81"/>
                <a:gd name="T4" fmla="*/ 4 w 76"/>
                <a:gd name="T5" fmla="*/ 0 h 81"/>
                <a:gd name="T6" fmla="*/ 0 w 76"/>
                <a:gd name="T7" fmla="*/ 4 h 81"/>
                <a:gd name="T8" fmla="*/ 6 w 76"/>
                <a:gd name="T9" fmla="*/ 11 h 81"/>
                <a:gd name="T10" fmla="*/ 6 w 76"/>
                <a:gd name="T11" fmla="*/ 10 h 81"/>
                <a:gd name="T12" fmla="*/ 10 w 76"/>
                <a:gd name="T13" fmla="*/ 7 h 81"/>
                <a:gd name="T14" fmla="*/ 0 60000 65536"/>
                <a:gd name="T15" fmla="*/ 0 60000 65536"/>
                <a:gd name="T16" fmla="*/ 0 60000 65536"/>
                <a:gd name="T17" fmla="*/ 0 60000 65536"/>
                <a:gd name="T18" fmla="*/ 0 60000 65536"/>
                <a:gd name="T19" fmla="*/ 0 60000 65536"/>
                <a:gd name="T20" fmla="*/ 0 60000 65536"/>
                <a:gd name="T21" fmla="*/ 0 w 76"/>
                <a:gd name="T22" fmla="*/ 0 h 81"/>
                <a:gd name="T23" fmla="*/ 76 w 76"/>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1">
                  <a:moveTo>
                    <a:pt x="76" y="56"/>
                  </a:moveTo>
                  <a:lnTo>
                    <a:pt x="76" y="55"/>
                  </a:lnTo>
                  <a:lnTo>
                    <a:pt x="32" y="0"/>
                  </a:lnTo>
                  <a:lnTo>
                    <a:pt x="0" y="25"/>
                  </a:lnTo>
                  <a:lnTo>
                    <a:pt x="44" y="81"/>
                  </a:lnTo>
                  <a:lnTo>
                    <a:pt x="44" y="79"/>
                  </a:lnTo>
                  <a:lnTo>
                    <a:pt x="76" y="5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1" name="Freeform 929"/>
            <p:cNvSpPr>
              <a:spLocks/>
            </p:cNvSpPr>
            <p:nvPr/>
          </p:nvSpPr>
          <p:spPr bwMode="auto">
            <a:xfrm>
              <a:off x="3763" y="3704"/>
              <a:ext cx="37" cy="41"/>
            </a:xfrm>
            <a:custGeom>
              <a:avLst/>
              <a:gdLst>
                <a:gd name="T0" fmla="*/ 9 w 74"/>
                <a:gd name="T1" fmla="*/ 6 h 83"/>
                <a:gd name="T2" fmla="*/ 10 w 74"/>
                <a:gd name="T3" fmla="*/ 7 h 83"/>
                <a:gd name="T4" fmla="*/ 4 w 74"/>
                <a:gd name="T5" fmla="*/ 0 h 83"/>
                <a:gd name="T6" fmla="*/ 0 w 74"/>
                <a:gd name="T7" fmla="*/ 2 h 83"/>
                <a:gd name="T8" fmla="*/ 5 w 74"/>
                <a:gd name="T9" fmla="*/ 10 h 83"/>
                <a:gd name="T10" fmla="*/ 6 w 74"/>
                <a:gd name="T11" fmla="*/ 10 h 83"/>
                <a:gd name="T12" fmla="*/ 5 w 74"/>
                <a:gd name="T13" fmla="*/ 10 h 83"/>
                <a:gd name="T14" fmla="*/ 5 w 74"/>
                <a:gd name="T15" fmla="*/ 10 h 83"/>
                <a:gd name="T16" fmla="*/ 6 w 74"/>
                <a:gd name="T17" fmla="*/ 10 h 83"/>
                <a:gd name="T18" fmla="*/ 9 w 74"/>
                <a:gd name="T19" fmla="*/ 6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4"/>
                <a:gd name="T31" fmla="*/ 0 h 83"/>
                <a:gd name="T32" fmla="*/ 74 w 74"/>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4" h="83">
                  <a:moveTo>
                    <a:pt x="71" y="53"/>
                  </a:moveTo>
                  <a:lnTo>
                    <a:pt x="74" y="57"/>
                  </a:lnTo>
                  <a:lnTo>
                    <a:pt x="32" y="0"/>
                  </a:lnTo>
                  <a:lnTo>
                    <a:pt x="0" y="23"/>
                  </a:lnTo>
                  <a:lnTo>
                    <a:pt x="41" y="80"/>
                  </a:lnTo>
                  <a:lnTo>
                    <a:pt x="44" y="83"/>
                  </a:lnTo>
                  <a:lnTo>
                    <a:pt x="41" y="80"/>
                  </a:lnTo>
                  <a:lnTo>
                    <a:pt x="43" y="82"/>
                  </a:lnTo>
                  <a:lnTo>
                    <a:pt x="44" y="83"/>
                  </a:lnTo>
                  <a:lnTo>
                    <a:pt x="71" y="5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2" name="Freeform 930"/>
            <p:cNvSpPr>
              <a:spLocks/>
            </p:cNvSpPr>
            <p:nvPr/>
          </p:nvSpPr>
          <p:spPr bwMode="auto">
            <a:xfrm>
              <a:off x="3785" y="3730"/>
              <a:ext cx="35" cy="34"/>
            </a:xfrm>
            <a:custGeom>
              <a:avLst/>
              <a:gdLst>
                <a:gd name="T0" fmla="*/ 9 w 69"/>
                <a:gd name="T1" fmla="*/ 5 h 68"/>
                <a:gd name="T2" fmla="*/ 9 w 69"/>
                <a:gd name="T3" fmla="*/ 5 h 68"/>
                <a:gd name="T4" fmla="*/ 4 w 69"/>
                <a:gd name="T5" fmla="*/ 0 h 68"/>
                <a:gd name="T6" fmla="*/ 0 w 69"/>
                <a:gd name="T7" fmla="*/ 4 h 68"/>
                <a:gd name="T8" fmla="*/ 6 w 69"/>
                <a:gd name="T9" fmla="*/ 9 h 68"/>
                <a:gd name="T10" fmla="*/ 6 w 69"/>
                <a:gd name="T11" fmla="*/ 9 h 68"/>
                <a:gd name="T12" fmla="*/ 9 w 69"/>
                <a:gd name="T13" fmla="*/ 5 h 68"/>
                <a:gd name="T14" fmla="*/ 0 60000 65536"/>
                <a:gd name="T15" fmla="*/ 0 60000 65536"/>
                <a:gd name="T16" fmla="*/ 0 60000 65536"/>
                <a:gd name="T17" fmla="*/ 0 60000 65536"/>
                <a:gd name="T18" fmla="*/ 0 60000 65536"/>
                <a:gd name="T19" fmla="*/ 0 60000 65536"/>
                <a:gd name="T20" fmla="*/ 0 60000 65536"/>
                <a:gd name="T21" fmla="*/ 0 w 69"/>
                <a:gd name="T22" fmla="*/ 0 h 68"/>
                <a:gd name="T23" fmla="*/ 69 w 69"/>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8">
                  <a:moveTo>
                    <a:pt x="68" y="38"/>
                  </a:moveTo>
                  <a:lnTo>
                    <a:pt x="69" y="38"/>
                  </a:lnTo>
                  <a:lnTo>
                    <a:pt x="27" y="0"/>
                  </a:lnTo>
                  <a:lnTo>
                    <a:pt x="0" y="30"/>
                  </a:lnTo>
                  <a:lnTo>
                    <a:pt x="41" y="68"/>
                  </a:lnTo>
                  <a:lnTo>
                    <a:pt x="42" y="68"/>
                  </a:lnTo>
                  <a:lnTo>
                    <a:pt x="68" y="3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3" name="Freeform 931"/>
            <p:cNvSpPr>
              <a:spLocks/>
            </p:cNvSpPr>
            <p:nvPr/>
          </p:nvSpPr>
          <p:spPr bwMode="auto">
            <a:xfrm>
              <a:off x="3807" y="3749"/>
              <a:ext cx="33" cy="35"/>
            </a:xfrm>
            <a:custGeom>
              <a:avLst/>
              <a:gdLst>
                <a:gd name="T0" fmla="*/ 7 w 67"/>
                <a:gd name="T1" fmla="*/ 5 h 69"/>
                <a:gd name="T2" fmla="*/ 8 w 67"/>
                <a:gd name="T3" fmla="*/ 5 h 69"/>
                <a:gd name="T4" fmla="*/ 3 w 67"/>
                <a:gd name="T5" fmla="*/ 0 h 69"/>
                <a:gd name="T6" fmla="*/ 0 w 67"/>
                <a:gd name="T7" fmla="*/ 4 h 69"/>
                <a:gd name="T8" fmla="*/ 5 w 67"/>
                <a:gd name="T9" fmla="*/ 9 h 69"/>
                <a:gd name="T10" fmla="*/ 6 w 67"/>
                <a:gd name="T11" fmla="*/ 9 h 69"/>
                <a:gd name="T12" fmla="*/ 5 w 67"/>
                <a:gd name="T13" fmla="*/ 9 h 69"/>
                <a:gd name="T14" fmla="*/ 5 w 67"/>
                <a:gd name="T15" fmla="*/ 9 h 69"/>
                <a:gd name="T16" fmla="*/ 6 w 67"/>
                <a:gd name="T17" fmla="*/ 9 h 69"/>
                <a:gd name="T18" fmla="*/ 7 w 67"/>
                <a:gd name="T19" fmla="*/ 5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69"/>
                <a:gd name="T32" fmla="*/ 67 w 67"/>
                <a:gd name="T33" fmla="*/ 69 h 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69">
                  <a:moveTo>
                    <a:pt x="61" y="33"/>
                  </a:moveTo>
                  <a:lnTo>
                    <a:pt x="67" y="36"/>
                  </a:lnTo>
                  <a:lnTo>
                    <a:pt x="26" y="0"/>
                  </a:lnTo>
                  <a:lnTo>
                    <a:pt x="0" y="30"/>
                  </a:lnTo>
                  <a:lnTo>
                    <a:pt x="42" y="66"/>
                  </a:lnTo>
                  <a:lnTo>
                    <a:pt x="48" y="69"/>
                  </a:lnTo>
                  <a:lnTo>
                    <a:pt x="42" y="66"/>
                  </a:lnTo>
                  <a:lnTo>
                    <a:pt x="44" y="68"/>
                  </a:lnTo>
                  <a:lnTo>
                    <a:pt x="48" y="69"/>
                  </a:lnTo>
                  <a:lnTo>
                    <a:pt x="61" y="3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4" name="Freeform 932"/>
            <p:cNvSpPr>
              <a:spLocks/>
            </p:cNvSpPr>
            <p:nvPr/>
          </p:nvSpPr>
          <p:spPr bwMode="auto">
            <a:xfrm>
              <a:off x="3830" y="3765"/>
              <a:ext cx="30" cy="27"/>
            </a:xfrm>
            <a:custGeom>
              <a:avLst/>
              <a:gdLst>
                <a:gd name="T0" fmla="*/ 7 w 58"/>
                <a:gd name="T1" fmla="*/ 2 h 54"/>
                <a:gd name="T2" fmla="*/ 8 w 58"/>
                <a:gd name="T3" fmla="*/ 2 h 54"/>
                <a:gd name="T4" fmla="*/ 2 w 58"/>
                <a:gd name="T5" fmla="*/ 0 h 54"/>
                <a:gd name="T6" fmla="*/ 0 w 58"/>
                <a:gd name="T7" fmla="*/ 5 h 54"/>
                <a:gd name="T8" fmla="*/ 6 w 58"/>
                <a:gd name="T9" fmla="*/ 7 h 54"/>
                <a:gd name="T10" fmla="*/ 7 w 58"/>
                <a:gd name="T11" fmla="*/ 7 h 54"/>
                <a:gd name="T12" fmla="*/ 7 w 58"/>
                <a:gd name="T13" fmla="*/ 2 h 54"/>
                <a:gd name="T14" fmla="*/ 0 60000 65536"/>
                <a:gd name="T15" fmla="*/ 0 60000 65536"/>
                <a:gd name="T16" fmla="*/ 0 60000 65536"/>
                <a:gd name="T17" fmla="*/ 0 60000 65536"/>
                <a:gd name="T18" fmla="*/ 0 60000 65536"/>
                <a:gd name="T19" fmla="*/ 0 60000 65536"/>
                <a:gd name="T20" fmla="*/ 0 60000 65536"/>
                <a:gd name="T21" fmla="*/ 0 w 58"/>
                <a:gd name="T22" fmla="*/ 0 h 54"/>
                <a:gd name="T23" fmla="*/ 58 w 58"/>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4">
                  <a:moveTo>
                    <a:pt x="55" y="14"/>
                  </a:moveTo>
                  <a:lnTo>
                    <a:pt x="58" y="16"/>
                  </a:lnTo>
                  <a:lnTo>
                    <a:pt x="13" y="0"/>
                  </a:lnTo>
                  <a:lnTo>
                    <a:pt x="0" y="36"/>
                  </a:lnTo>
                  <a:lnTo>
                    <a:pt x="45" y="52"/>
                  </a:lnTo>
                  <a:lnTo>
                    <a:pt x="48" y="54"/>
                  </a:lnTo>
                  <a:lnTo>
                    <a:pt x="55"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5" name="Freeform 933"/>
            <p:cNvSpPr>
              <a:spLocks/>
            </p:cNvSpPr>
            <p:nvPr/>
          </p:nvSpPr>
          <p:spPr bwMode="auto">
            <a:xfrm>
              <a:off x="3854" y="3773"/>
              <a:ext cx="24" cy="23"/>
            </a:xfrm>
            <a:custGeom>
              <a:avLst/>
              <a:gdLst>
                <a:gd name="T0" fmla="*/ 6 w 47"/>
                <a:gd name="T1" fmla="*/ 1 h 48"/>
                <a:gd name="T2" fmla="*/ 6 w 47"/>
                <a:gd name="T3" fmla="*/ 1 h 48"/>
                <a:gd name="T4" fmla="*/ 1 w 47"/>
                <a:gd name="T5" fmla="*/ 0 h 48"/>
                <a:gd name="T6" fmla="*/ 0 w 47"/>
                <a:gd name="T7" fmla="*/ 4 h 48"/>
                <a:gd name="T8" fmla="*/ 5 w 47"/>
                <a:gd name="T9" fmla="*/ 5 h 48"/>
                <a:gd name="T10" fmla="*/ 6 w 47"/>
                <a:gd name="T11" fmla="*/ 5 h 48"/>
                <a:gd name="T12" fmla="*/ 5 w 47"/>
                <a:gd name="T13" fmla="*/ 5 h 48"/>
                <a:gd name="T14" fmla="*/ 6 w 47"/>
                <a:gd name="T15" fmla="*/ 5 h 48"/>
                <a:gd name="T16" fmla="*/ 6 w 47"/>
                <a:gd name="T17" fmla="*/ 5 h 48"/>
                <a:gd name="T18" fmla="*/ 6 w 47"/>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8"/>
                <a:gd name="T32" fmla="*/ 47 w 47"/>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8">
                  <a:moveTo>
                    <a:pt x="44" y="9"/>
                  </a:moveTo>
                  <a:lnTo>
                    <a:pt x="47" y="9"/>
                  </a:lnTo>
                  <a:lnTo>
                    <a:pt x="7" y="0"/>
                  </a:lnTo>
                  <a:lnTo>
                    <a:pt x="0" y="40"/>
                  </a:lnTo>
                  <a:lnTo>
                    <a:pt x="40" y="48"/>
                  </a:lnTo>
                  <a:lnTo>
                    <a:pt x="44" y="48"/>
                  </a:lnTo>
                  <a:lnTo>
                    <a:pt x="40" y="48"/>
                  </a:lnTo>
                  <a:lnTo>
                    <a:pt x="41" y="48"/>
                  </a:lnTo>
                  <a:lnTo>
                    <a:pt x="44" y="48"/>
                  </a:lnTo>
                  <a:lnTo>
                    <a:pt x="44"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6" name="Freeform 934"/>
            <p:cNvSpPr>
              <a:spLocks/>
            </p:cNvSpPr>
            <p:nvPr/>
          </p:nvSpPr>
          <p:spPr bwMode="auto">
            <a:xfrm>
              <a:off x="3876" y="3777"/>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7" name="Freeform 935"/>
            <p:cNvSpPr>
              <a:spLocks/>
            </p:cNvSpPr>
            <p:nvPr/>
          </p:nvSpPr>
          <p:spPr bwMode="auto">
            <a:xfrm>
              <a:off x="3899" y="3777"/>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8" name="Freeform 936"/>
            <p:cNvSpPr>
              <a:spLocks/>
            </p:cNvSpPr>
            <p:nvPr/>
          </p:nvSpPr>
          <p:spPr bwMode="auto">
            <a:xfrm>
              <a:off x="3921" y="3777"/>
              <a:ext cx="19" cy="19"/>
            </a:xfrm>
            <a:custGeom>
              <a:avLst/>
              <a:gdLst>
                <a:gd name="T0" fmla="*/ 5 w 38"/>
                <a:gd name="T1" fmla="*/ 0 h 39"/>
                <a:gd name="T2" fmla="*/ 5 w 38"/>
                <a:gd name="T3" fmla="*/ 0 h 39"/>
                <a:gd name="T4" fmla="*/ 0 w 38"/>
                <a:gd name="T5" fmla="*/ 0 h 39"/>
                <a:gd name="T6" fmla="*/ 0 w 38"/>
                <a:gd name="T7" fmla="*/ 4 h 39"/>
                <a:gd name="T8" fmla="*/ 5 w 38"/>
                <a:gd name="T9" fmla="*/ 4 h 39"/>
                <a:gd name="T10" fmla="*/ 5 w 38"/>
                <a:gd name="T11" fmla="*/ 4 h 39"/>
                <a:gd name="T12" fmla="*/ 5 w 38"/>
                <a:gd name="T13" fmla="*/ 0 h 39"/>
                <a:gd name="T14" fmla="*/ 0 60000 65536"/>
                <a:gd name="T15" fmla="*/ 0 60000 65536"/>
                <a:gd name="T16" fmla="*/ 0 60000 65536"/>
                <a:gd name="T17" fmla="*/ 0 60000 65536"/>
                <a:gd name="T18" fmla="*/ 0 60000 65536"/>
                <a:gd name="T19" fmla="*/ 0 60000 65536"/>
                <a:gd name="T20" fmla="*/ 0 60000 65536"/>
                <a:gd name="T21" fmla="*/ 0 w 38"/>
                <a:gd name="T22" fmla="*/ 0 h 39"/>
                <a:gd name="T23" fmla="*/ 38 w 3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9">
                  <a:moveTo>
                    <a:pt x="38" y="0"/>
                  </a:moveTo>
                  <a:lnTo>
                    <a:pt x="38" y="0"/>
                  </a:lnTo>
                  <a:lnTo>
                    <a:pt x="0" y="0"/>
                  </a:lnTo>
                  <a:lnTo>
                    <a:pt x="0" y="39"/>
                  </a:lnTo>
                  <a:lnTo>
                    <a:pt x="38"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89" name="Freeform 937"/>
            <p:cNvSpPr>
              <a:spLocks/>
            </p:cNvSpPr>
            <p:nvPr/>
          </p:nvSpPr>
          <p:spPr bwMode="auto">
            <a:xfrm>
              <a:off x="3940" y="3777"/>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0" name="Freeform 938"/>
            <p:cNvSpPr>
              <a:spLocks/>
            </p:cNvSpPr>
            <p:nvPr/>
          </p:nvSpPr>
          <p:spPr bwMode="auto">
            <a:xfrm>
              <a:off x="3962" y="3777"/>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1" name="Freeform 939"/>
            <p:cNvSpPr>
              <a:spLocks/>
            </p:cNvSpPr>
            <p:nvPr/>
          </p:nvSpPr>
          <p:spPr bwMode="auto">
            <a:xfrm>
              <a:off x="3985" y="3777"/>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5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1" y="0"/>
                  </a:lnTo>
                  <a:lnTo>
                    <a:pt x="0" y="0"/>
                  </a:lnTo>
                  <a:lnTo>
                    <a:pt x="0" y="39"/>
                  </a:lnTo>
                  <a:lnTo>
                    <a:pt x="41" y="39"/>
                  </a:lnTo>
                  <a:lnTo>
                    <a:pt x="37"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2" name="Freeform 940"/>
            <p:cNvSpPr>
              <a:spLocks/>
            </p:cNvSpPr>
            <p:nvPr/>
          </p:nvSpPr>
          <p:spPr bwMode="auto">
            <a:xfrm>
              <a:off x="4003" y="3777"/>
              <a:ext cx="25" cy="23"/>
            </a:xfrm>
            <a:custGeom>
              <a:avLst/>
              <a:gdLst>
                <a:gd name="T0" fmla="*/ 6 w 51"/>
                <a:gd name="T1" fmla="*/ 1 h 46"/>
                <a:gd name="T2" fmla="*/ 6 w 51"/>
                <a:gd name="T3" fmla="*/ 1 h 46"/>
                <a:gd name="T4" fmla="*/ 0 w 51"/>
                <a:gd name="T5" fmla="*/ 0 h 46"/>
                <a:gd name="T6" fmla="*/ 0 w 51"/>
                <a:gd name="T7" fmla="*/ 5 h 46"/>
                <a:gd name="T8" fmla="*/ 5 w 51"/>
                <a:gd name="T9" fmla="*/ 6 h 46"/>
                <a:gd name="T10" fmla="*/ 5 w 51"/>
                <a:gd name="T11" fmla="*/ 6 h 46"/>
                <a:gd name="T12" fmla="*/ 6 w 51"/>
                <a:gd name="T13" fmla="*/ 1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9" y="7"/>
                  </a:moveTo>
                  <a:lnTo>
                    <a:pt x="51" y="7"/>
                  </a:lnTo>
                  <a:lnTo>
                    <a:pt x="7" y="0"/>
                  </a:lnTo>
                  <a:lnTo>
                    <a:pt x="0" y="39"/>
                  </a:lnTo>
                  <a:lnTo>
                    <a:pt x="44" y="46"/>
                  </a:lnTo>
                  <a:lnTo>
                    <a:pt x="46" y="46"/>
                  </a:lnTo>
                  <a:lnTo>
                    <a:pt x="49"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3" name="Freeform 941"/>
            <p:cNvSpPr>
              <a:spLocks/>
            </p:cNvSpPr>
            <p:nvPr/>
          </p:nvSpPr>
          <p:spPr bwMode="auto">
            <a:xfrm>
              <a:off x="4026" y="3781"/>
              <a:ext cx="23" cy="22"/>
            </a:xfrm>
            <a:custGeom>
              <a:avLst/>
              <a:gdLst>
                <a:gd name="T0" fmla="*/ 6 w 45"/>
                <a:gd name="T1" fmla="*/ 1 h 43"/>
                <a:gd name="T2" fmla="*/ 6 w 45"/>
                <a:gd name="T3" fmla="*/ 1 h 43"/>
                <a:gd name="T4" fmla="*/ 1 w 45"/>
                <a:gd name="T5" fmla="*/ 0 h 43"/>
                <a:gd name="T6" fmla="*/ 0 w 45"/>
                <a:gd name="T7" fmla="*/ 5 h 43"/>
                <a:gd name="T8" fmla="*/ 6 w 45"/>
                <a:gd name="T9" fmla="*/ 6 h 43"/>
                <a:gd name="T10" fmla="*/ 6 w 45"/>
                <a:gd name="T11" fmla="*/ 6 h 43"/>
                <a:gd name="T12" fmla="*/ 6 w 45"/>
                <a:gd name="T13" fmla="*/ 6 h 43"/>
                <a:gd name="T14" fmla="*/ 6 w 45"/>
                <a:gd name="T15" fmla="*/ 6 h 43"/>
                <a:gd name="T16" fmla="*/ 6 w 45"/>
                <a:gd name="T17" fmla="*/ 6 h 43"/>
                <a:gd name="T18" fmla="*/ 6 w 45"/>
                <a:gd name="T19" fmla="*/ 1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43"/>
                <a:gd name="T32" fmla="*/ 45 w 45"/>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43">
                  <a:moveTo>
                    <a:pt x="41" y="3"/>
                  </a:moveTo>
                  <a:lnTo>
                    <a:pt x="44" y="3"/>
                  </a:lnTo>
                  <a:lnTo>
                    <a:pt x="3" y="0"/>
                  </a:lnTo>
                  <a:lnTo>
                    <a:pt x="0" y="39"/>
                  </a:lnTo>
                  <a:lnTo>
                    <a:pt x="42" y="42"/>
                  </a:lnTo>
                  <a:lnTo>
                    <a:pt x="45" y="42"/>
                  </a:lnTo>
                  <a:lnTo>
                    <a:pt x="42" y="42"/>
                  </a:lnTo>
                  <a:lnTo>
                    <a:pt x="43" y="43"/>
                  </a:lnTo>
                  <a:lnTo>
                    <a:pt x="45" y="42"/>
                  </a:lnTo>
                  <a:lnTo>
                    <a:pt x="41"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4" name="Freeform 942"/>
            <p:cNvSpPr>
              <a:spLocks/>
            </p:cNvSpPr>
            <p:nvPr/>
          </p:nvSpPr>
          <p:spPr bwMode="auto">
            <a:xfrm>
              <a:off x="4046" y="3780"/>
              <a:ext cx="25" cy="22"/>
            </a:xfrm>
            <a:custGeom>
              <a:avLst/>
              <a:gdLst>
                <a:gd name="T0" fmla="*/ 5 w 48"/>
                <a:gd name="T1" fmla="*/ 0 h 45"/>
                <a:gd name="T2" fmla="*/ 6 w 48"/>
                <a:gd name="T3" fmla="*/ 0 h 45"/>
                <a:gd name="T4" fmla="*/ 0 w 48"/>
                <a:gd name="T5" fmla="*/ 0 h 45"/>
                <a:gd name="T6" fmla="*/ 1 w 48"/>
                <a:gd name="T7" fmla="*/ 5 h 45"/>
                <a:gd name="T8" fmla="*/ 7 w 48"/>
                <a:gd name="T9" fmla="*/ 4 h 45"/>
                <a:gd name="T10" fmla="*/ 7 w 48"/>
                <a:gd name="T11" fmla="*/ 4 h 45"/>
                <a:gd name="T12" fmla="*/ 5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39" y="0"/>
                  </a:moveTo>
                  <a:lnTo>
                    <a:pt x="41" y="0"/>
                  </a:lnTo>
                  <a:lnTo>
                    <a:pt x="0" y="6"/>
                  </a:lnTo>
                  <a:lnTo>
                    <a:pt x="4" y="45"/>
                  </a:lnTo>
                  <a:lnTo>
                    <a:pt x="46" y="39"/>
                  </a:lnTo>
                  <a:lnTo>
                    <a:pt x="48"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5" name="Freeform 943"/>
            <p:cNvSpPr>
              <a:spLocks/>
            </p:cNvSpPr>
            <p:nvPr/>
          </p:nvSpPr>
          <p:spPr bwMode="auto">
            <a:xfrm>
              <a:off x="4066" y="3775"/>
              <a:ext cx="26" cy="24"/>
            </a:xfrm>
            <a:custGeom>
              <a:avLst/>
              <a:gdLst>
                <a:gd name="T0" fmla="*/ 5 w 53"/>
                <a:gd name="T1" fmla="*/ 0 h 48"/>
                <a:gd name="T2" fmla="*/ 5 w 53"/>
                <a:gd name="T3" fmla="*/ 0 h 48"/>
                <a:gd name="T4" fmla="*/ 0 w 53"/>
                <a:gd name="T5" fmla="*/ 2 h 48"/>
                <a:gd name="T6" fmla="*/ 1 w 53"/>
                <a:gd name="T7" fmla="*/ 6 h 48"/>
                <a:gd name="T8" fmla="*/ 6 w 53"/>
                <a:gd name="T9" fmla="*/ 5 h 48"/>
                <a:gd name="T10" fmla="*/ 6 w 53"/>
                <a:gd name="T11" fmla="*/ 5 h 48"/>
                <a:gd name="T12" fmla="*/ 5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4" y="0"/>
                  </a:moveTo>
                  <a:lnTo>
                    <a:pt x="44" y="0"/>
                  </a:lnTo>
                  <a:lnTo>
                    <a:pt x="0" y="9"/>
                  </a:lnTo>
                  <a:lnTo>
                    <a:pt x="9" y="48"/>
                  </a:lnTo>
                  <a:lnTo>
                    <a:pt x="53"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6" name="Freeform 944"/>
            <p:cNvSpPr>
              <a:spLocks/>
            </p:cNvSpPr>
            <p:nvPr/>
          </p:nvSpPr>
          <p:spPr bwMode="auto">
            <a:xfrm>
              <a:off x="4088" y="3770"/>
              <a:ext cx="25" cy="25"/>
            </a:xfrm>
            <a:custGeom>
              <a:avLst/>
              <a:gdLst>
                <a:gd name="T0" fmla="*/ 6 w 50"/>
                <a:gd name="T1" fmla="*/ 0 h 49"/>
                <a:gd name="T2" fmla="*/ 6 w 50"/>
                <a:gd name="T3" fmla="*/ 0 h 49"/>
                <a:gd name="T4" fmla="*/ 0 w 50"/>
                <a:gd name="T5" fmla="*/ 2 h 49"/>
                <a:gd name="T6" fmla="*/ 2 w 50"/>
                <a:gd name="T7" fmla="*/ 7 h 49"/>
                <a:gd name="T8" fmla="*/ 7 w 50"/>
                <a:gd name="T9" fmla="*/ 5 h 49"/>
                <a:gd name="T10" fmla="*/ 6 w 50"/>
                <a:gd name="T11" fmla="*/ 5 h 49"/>
                <a:gd name="T12" fmla="*/ 6 w 50"/>
                <a:gd name="T13" fmla="*/ 0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45" y="0"/>
                  </a:moveTo>
                  <a:lnTo>
                    <a:pt x="41" y="0"/>
                  </a:lnTo>
                  <a:lnTo>
                    <a:pt x="0" y="10"/>
                  </a:lnTo>
                  <a:lnTo>
                    <a:pt x="9" y="49"/>
                  </a:lnTo>
                  <a:lnTo>
                    <a:pt x="50" y="39"/>
                  </a:lnTo>
                  <a:lnTo>
                    <a:pt x="47"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7" name="Freeform 945"/>
            <p:cNvSpPr>
              <a:spLocks/>
            </p:cNvSpPr>
            <p:nvPr/>
          </p:nvSpPr>
          <p:spPr bwMode="auto">
            <a:xfrm>
              <a:off x="4110" y="3768"/>
              <a:ext cx="22" cy="21"/>
            </a:xfrm>
            <a:custGeom>
              <a:avLst/>
              <a:gdLst>
                <a:gd name="T0" fmla="*/ 6 w 42"/>
                <a:gd name="T1" fmla="*/ 0 h 43"/>
                <a:gd name="T2" fmla="*/ 6 w 42"/>
                <a:gd name="T3" fmla="*/ 0 h 43"/>
                <a:gd name="T4" fmla="*/ 0 w 42"/>
                <a:gd name="T5" fmla="*/ 0 h 43"/>
                <a:gd name="T6" fmla="*/ 1 w 42"/>
                <a:gd name="T7" fmla="*/ 5 h 43"/>
                <a:gd name="T8" fmla="*/ 6 w 42"/>
                <a:gd name="T9" fmla="*/ 4 h 43"/>
                <a:gd name="T10" fmla="*/ 6 w 42"/>
                <a:gd name="T11" fmla="*/ 4 h 43"/>
                <a:gd name="T12" fmla="*/ 6 w 42"/>
                <a:gd name="T13" fmla="*/ 0 h 43"/>
                <a:gd name="T14" fmla="*/ 0 60000 65536"/>
                <a:gd name="T15" fmla="*/ 0 60000 65536"/>
                <a:gd name="T16" fmla="*/ 0 60000 65536"/>
                <a:gd name="T17" fmla="*/ 0 60000 65536"/>
                <a:gd name="T18" fmla="*/ 0 60000 65536"/>
                <a:gd name="T19" fmla="*/ 0 60000 65536"/>
                <a:gd name="T20" fmla="*/ 0 60000 65536"/>
                <a:gd name="T21" fmla="*/ 0 w 42"/>
                <a:gd name="T22" fmla="*/ 0 h 43"/>
                <a:gd name="T23" fmla="*/ 42 w 42"/>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3">
                  <a:moveTo>
                    <a:pt x="42" y="0"/>
                  </a:moveTo>
                  <a:lnTo>
                    <a:pt x="40" y="0"/>
                  </a:lnTo>
                  <a:lnTo>
                    <a:pt x="0" y="4"/>
                  </a:lnTo>
                  <a:lnTo>
                    <a:pt x="2" y="43"/>
                  </a:lnTo>
                  <a:lnTo>
                    <a:pt x="42" y="39"/>
                  </a:lnTo>
                  <a:lnTo>
                    <a:pt x="40"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8" name="Freeform 946"/>
            <p:cNvSpPr>
              <a:spLocks/>
            </p:cNvSpPr>
            <p:nvPr/>
          </p:nvSpPr>
          <p:spPr bwMode="auto">
            <a:xfrm>
              <a:off x="4130" y="3768"/>
              <a:ext cx="25" cy="21"/>
            </a:xfrm>
            <a:custGeom>
              <a:avLst/>
              <a:gdLst>
                <a:gd name="T0" fmla="*/ 7 w 48"/>
                <a:gd name="T1" fmla="*/ 0 h 43"/>
                <a:gd name="T2" fmla="*/ 7 w 48"/>
                <a:gd name="T3" fmla="*/ 0 h 43"/>
                <a:gd name="T4" fmla="*/ 1 w 48"/>
                <a:gd name="T5" fmla="*/ 0 h 43"/>
                <a:gd name="T6" fmla="*/ 0 w 48"/>
                <a:gd name="T7" fmla="*/ 4 h 43"/>
                <a:gd name="T8" fmla="*/ 6 w 48"/>
                <a:gd name="T9" fmla="*/ 5 h 43"/>
                <a:gd name="T10" fmla="*/ 6 w 48"/>
                <a:gd name="T11" fmla="*/ 5 h 43"/>
                <a:gd name="T12" fmla="*/ 7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8" y="4"/>
                  </a:moveTo>
                  <a:lnTo>
                    <a:pt x="47" y="4"/>
                  </a:lnTo>
                  <a:lnTo>
                    <a:pt x="2" y="0"/>
                  </a:lnTo>
                  <a:lnTo>
                    <a:pt x="0" y="39"/>
                  </a:lnTo>
                  <a:lnTo>
                    <a:pt x="45" y="43"/>
                  </a:lnTo>
                  <a:lnTo>
                    <a:pt x="44" y="43"/>
                  </a:lnTo>
                  <a:lnTo>
                    <a:pt x="48"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999" name="Freeform 947"/>
            <p:cNvSpPr>
              <a:spLocks/>
            </p:cNvSpPr>
            <p:nvPr/>
          </p:nvSpPr>
          <p:spPr bwMode="auto">
            <a:xfrm>
              <a:off x="4152" y="3770"/>
              <a:ext cx="23" cy="22"/>
            </a:xfrm>
            <a:custGeom>
              <a:avLst/>
              <a:gdLst>
                <a:gd name="T0" fmla="*/ 6 w 46"/>
                <a:gd name="T1" fmla="*/ 1 h 43"/>
                <a:gd name="T2" fmla="*/ 6 w 46"/>
                <a:gd name="T3" fmla="*/ 1 h 43"/>
                <a:gd name="T4" fmla="*/ 1 w 46"/>
                <a:gd name="T5" fmla="*/ 0 h 43"/>
                <a:gd name="T6" fmla="*/ 0 w 46"/>
                <a:gd name="T7" fmla="*/ 5 h 43"/>
                <a:gd name="T8" fmla="*/ 5 w 46"/>
                <a:gd name="T9" fmla="*/ 6 h 43"/>
                <a:gd name="T10" fmla="*/ 5 w 46"/>
                <a:gd name="T11" fmla="*/ 6 h 43"/>
                <a:gd name="T12" fmla="*/ 6 w 46"/>
                <a:gd name="T13" fmla="*/ 1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5" y="4"/>
                  </a:lnTo>
                  <a:lnTo>
                    <a:pt x="4" y="0"/>
                  </a:lnTo>
                  <a:lnTo>
                    <a:pt x="0" y="39"/>
                  </a:lnTo>
                  <a:lnTo>
                    <a:pt x="40" y="43"/>
                  </a:lnTo>
                  <a:lnTo>
                    <a:pt x="39"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0" name="Freeform 948"/>
            <p:cNvSpPr>
              <a:spLocks/>
            </p:cNvSpPr>
            <p:nvPr/>
          </p:nvSpPr>
          <p:spPr bwMode="auto">
            <a:xfrm>
              <a:off x="4172" y="3772"/>
              <a:ext cx="26" cy="24"/>
            </a:xfrm>
            <a:custGeom>
              <a:avLst/>
              <a:gdLst>
                <a:gd name="T0" fmla="*/ 7 w 52"/>
                <a:gd name="T1" fmla="*/ 1 h 49"/>
                <a:gd name="T2" fmla="*/ 7 w 52"/>
                <a:gd name="T3" fmla="*/ 1 h 49"/>
                <a:gd name="T4" fmla="*/ 1 w 52"/>
                <a:gd name="T5" fmla="*/ 0 h 49"/>
                <a:gd name="T6" fmla="*/ 0 w 52"/>
                <a:gd name="T7" fmla="*/ 4 h 49"/>
                <a:gd name="T8" fmla="*/ 6 w 52"/>
                <a:gd name="T9" fmla="*/ 6 h 49"/>
                <a:gd name="T10" fmla="*/ 6 w 52"/>
                <a:gd name="T11" fmla="*/ 6 h 49"/>
                <a:gd name="T12" fmla="*/ 7 w 52"/>
                <a:gd name="T13" fmla="*/ 1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1" y="10"/>
                  </a:moveTo>
                  <a:lnTo>
                    <a:pt x="52" y="10"/>
                  </a:lnTo>
                  <a:lnTo>
                    <a:pt x="7" y="0"/>
                  </a:lnTo>
                  <a:lnTo>
                    <a:pt x="0" y="39"/>
                  </a:lnTo>
                  <a:lnTo>
                    <a:pt x="45" y="49"/>
                  </a:lnTo>
                  <a:lnTo>
                    <a:pt x="46" y="49"/>
                  </a:lnTo>
                  <a:lnTo>
                    <a:pt x="51"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1" name="Freeform 949"/>
            <p:cNvSpPr>
              <a:spLocks/>
            </p:cNvSpPr>
            <p:nvPr/>
          </p:nvSpPr>
          <p:spPr bwMode="auto">
            <a:xfrm>
              <a:off x="4195" y="3777"/>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6" y="5"/>
                  </a:moveTo>
                  <a:lnTo>
                    <a:pt x="46" y="5"/>
                  </a:lnTo>
                  <a:lnTo>
                    <a:pt x="5" y="0"/>
                  </a:lnTo>
                  <a:lnTo>
                    <a:pt x="0" y="39"/>
                  </a:lnTo>
                  <a:lnTo>
                    <a:pt x="41" y="44"/>
                  </a:lnTo>
                  <a:lnTo>
                    <a:pt x="46"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2" name="Freeform 950"/>
            <p:cNvSpPr>
              <a:spLocks/>
            </p:cNvSpPr>
            <p:nvPr/>
          </p:nvSpPr>
          <p:spPr bwMode="auto">
            <a:xfrm>
              <a:off x="4216" y="3780"/>
              <a:ext cx="23" cy="22"/>
            </a:xfrm>
            <a:custGeom>
              <a:avLst/>
              <a:gdLst>
                <a:gd name="T0" fmla="*/ 5 w 47"/>
                <a:gd name="T1" fmla="*/ 0 h 45"/>
                <a:gd name="T2" fmla="*/ 5 w 47"/>
                <a:gd name="T3" fmla="*/ 0 h 45"/>
                <a:gd name="T4" fmla="*/ 0 w 47"/>
                <a:gd name="T5" fmla="*/ 0 h 45"/>
                <a:gd name="T6" fmla="*/ 0 w 47"/>
                <a:gd name="T7" fmla="*/ 4 h 45"/>
                <a:gd name="T8" fmla="*/ 5 w 47"/>
                <a:gd name="T9" fmla="*/ 5 h 45"/>
                <a:gd name="T10" fmla="*/ 5 w 47"/>
                <a:gd name="T11" fmla="*/ 5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7" y="6"/>
                  </a:moveTo>
                  <a:lnTo>
                    <a:pt x="45" y="6"/>
                  </a:lnTo>
                  <a:lnTo>
                    <a:pt x="5" y="0"/>
                  </a:lnTo>
                  <a:lnTo>
                    <a:pt x="0" y="39"/>
                  </a:lnTo>
                  <a:lnTo>
                    <a:pt x="41" y="45"/>
                  </a:lnTo>
                  <a:lnTo>
                    <a:pt x="40" y="45"/>
                  </a:lnTo>
                  <a:lnTo>
                    <a:pt x="47" y="6"/>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3" name="Freeform 951"/>
            <p:cNvSpPr>
              <a:spLocks/>
            </p:cNvSpPr>
            <p:nvPr/>
          </p:nvSpPr>
          <p:spPr bwMode="auto">
            <a:xfrm>
              <a:off x="4235" y="3783"/>
              <a:ext cx="27" cy="23"/>
            </a:xfrm>
            <a:custGeom>
              <a:avLst/>
              <a:gdLst>
                <a:gd name="T0" fmla="*/ 7 w 54"/>
                <a:gd name="T1" fmla="*/ 1 h 46"/>
                <a:gd name="T2" fmla="*/ 7 w 54"/>
                <a:gd name="T3" fmla="*/ 1 h 46"/>
                <a:gd name="T4" fmla="*/ 1 w 54"/>
                <a:gd name="T5" fmla="*/ 0 h 46"/>
                <a:gd name="T6" fmla="*/ 0 w 54"/>
                <a:gd name="T7" fmla="*/ 5 h 46"/>
                <a:gd name="T8" fmla="*/ 6 w 54"/>
                <a:gd name="T9" fmla="*/ 6 h 46"/>
                <a:gd name="T10" fmla="*/ 7 w 54"/>
                <a:gd name="T11" fmla="*/ 6 h 46"/>
                <a:gd name="T12" fmla="*/ 7 w 54"/>
                <a:gd name="T13" fmla="*/ 1 h 46"/>
                <a:gd name="T14" fmla="*/ 0 60000 65536"/>
                <a:gd name="T15" fmla="*/ 0 60000 65536"/>
                <a:gd name="T16" fmla="*/ 0 60000 65536"/>
                <a:gd name="T17" fmla="*/ 0 60000 65536"/>
                <a:gd name="T18" fmla="*/ 0 60000 65536"/>
                <a:gd name="T19" fmla="*/ 0 60000 65536"/>
                <a:gd name="T20" fmla="*/ 0 60000 65536"/>
                <a:gd name="T21" fmla="*/ 0 w 54"/>
                <a:gd name="T22" fmla="*/ 0 h 46"/>
                <a:gd name="T23" fmla="*/ 54 w 54"/>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6">
                  <a:moveTo>
                    <a:pt x="50" y="7"/>
                  </a:moveTo>
                  <a:lnTo>
                    <a:pt x="54" y="7"/>
                  </a:lnTo>
                  <a:lnTo>
                    <a:pt x="7" y="0"/>
                  </a:lnTo>
                  <a:lnTo>
                    <a:pt x="0" y="39"/>
                  </a:lnTo>
                  <a:lnTo>
                    <a:pt x="47" y="46"/>
                  </a:lnTo>
                  <a:lnTo>
                    <a:pt x="50" y="46"/>
                  </a:lnTo>
                  <a:lnTo>
                    <a:pt x="50"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4" name="Freeform 952"/>
            <p:cNvSpPr>
              <a:spLocks/>
            </p:cNvSpPr>
            <p:nvPr/>
          </p:nvSpPr>
          <p:spPr bwMode="auto">
            <a:xfrm>
              <a:off x="4261" y="3786"/>
              <a:ext cx="23" cy="20"/>
            </a:xfrm>
            <a:custGeom>
              <a:avLst/>
              <a:gdLst>
                <a:gd name="T0" fmla="*/ 5 w 46"/>
                <a:gd name="T1" fmla="*/ 0 h 39"/>
                <a:gd name="T2" fmla="*/ 6 w 46"/>
                <a:gd name="T3" fmla="*/ 0 h 39"/>
                <a:gd name="T4" fmla="*/ 0 w 46"/>
                <a:gd name="T5" fmla="*/ 0 h 39"/>
                <a:gd name="T6" fmla="*/ 0 w 46"/>
                <a:gd name="T7" fmla="*/ 5 h 39"/>
                <a:gd name="T8" fmla="*/ 6 w 46"/>
                <a:gd name="T9" fmla="*/ 5 h 39"/>
                <a:gd name="T10" fmla="*/ 6 w 46"/>
                <a:gd name="T11" fmla="*/ 5 h 39"/>
                <a:gd name="T12" fmla="*/ 5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0" y="0"/>
                  </a:moveTo>
                  <a:lnTo>
                    <a:pt x="43" y="0"/>
                  </a:lnTo>
                  <a:lnTo>
                    <a:pt x="0" y="0"/>
                  </a:lnTo>
                  <a:lnTo>
                    <a:pt x="0" y="39"/>
                  </a:lnTo>
                  <a:lnTo>
                    <a:pt x="43" y="39"/>
                  </a:lnTo>
                  <a:lnTo>
                    <a:pt x="46"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5" name="Freeform 953"/>
            <p:cNvSpPr>
              <a:spLocks/>
            </p:cNvSpPr>
            <p:nvPr/>
          </p:nvSpPr>
          <p:spPr bwMode="auto">
            <a:xfrm>
              <a:off x="4280" y="3783"/>
              <a:ext cx="25" cy="23"/>
            </a:xfrm>
            <a:custGeom>
              <a:avLst/>
              <a:gdLst>
                <a:gd name="T0" fmla="*/ 6 w 49"/>
                <a:gd name="T1" fmla="*/ 0 h 46"/>
                <a:gd name="T2" fmla="*/ 6 w 49"/>
                <a:gd name="T3" fmla="*/ 0 h 46"/>
                <a:gd name="T4" fmla="*/ 0 w 49"/>
                <a:gd name="T5" fmla="*/ 1 h 46"/>
                <a:gd name="T6" fmla="*/ 1 w 49"/>
                <a:gd name="T7" fmla="*/ 6 h 46"/>
                <a:gd name="T8" fmla="*/ 7 w 49"/>
                <a:gd name="T9" fmla="*/ 5 h 46"/>
                <a:gd name="T10" fmla="*/ 7 w 49"/>
                <a:gd name="T11" fmla="*/ 5 h 46"/>
                <a:gd name="T12" fmla="*/ 6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2" y="0"/>
                  </a:moveTo>
                  <a:lnTo>
                    <a:pt x="42" y="0"/>
                  </a:lnTo>
                  <a:lnTo>
                    <a:pt x="0" y="7"/>
                  </a:lnTo>
                  <a:lnTo>
                    <a:pt x="6" y="46"/>
                  </a:lnTo>
                  <a:lnTo>
                    <a:pt x="49"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6" name="Freeform 954"/>
            <p:cNvSpPr>
              <a:spLocks/>
            </p:cNvSpPr>
            <p:nvPr/>
          </p:nvSpPr>
          <p:spPr bwMode="auto">
            <a:xfrm>
              <a:off x="4302" y="3779"/>
              <a:ext cx="23" cy="23"/>
            </a:xfrm>
            <a:custGeom>
              <a:avLst/>
              <a:gdLst>
                <a:gd name="T0" fmla="*/ 5 w 46"/>
                <a:gd name="T1" fmla="*/ 0 h 47"/>
                <a:gd name="T2" fmla="*/ 5 w 46"/>
                <a:gd name="T3" fmla="*/ 0 h 47"/>
                <a:gd name="T4" fmla="*/ 0 w 46"/>
                <a:gd name="T5" fmla="*/ 1 h 47"/>
                <a:gd name="T6" fmla="*/ 1 w 46"/>
                <a:gd name="T7" fmla="*/ 5 h 47"/>
                <a:gd name="T8" fmla="*/ 6 w 46"/>
                <a:gd name="T9" fmla="*/ 4 h 47"/>
                <a:gd name="T10" fmla="*/ 6 w 46"/>
                <a:gd name="T11" fmla="*/ 4 h 47"/>
                <a:gd name="T12" fmla="*/ 5 w 46"/>
                <a:gd name="T13" fmla="*/ 0 h 47"/>
                <a:gd name="T14" fmla="*/ 0 60000 65536"/>
                <a:gd name="T15" fmla="*/ 0 60000 65536"/>
                <a:gd name="T16" fmla="*/ 0 60000 65536"/>
                <a:gd name="T17" fmla="*/ 0 60000 65536"/>
                <a:gd name="T18" fmla="*/ 0 60000 65536"/>
                <a:gd name="T19" fmla="*/ 0 60000 65536"/>
                <a:gd name="T20" fmla="*/ 0 60000 65536"/>
                <a:gd name="T21" fmla="*/ 0 w 46"/>
                <a:gd name="T22" fmla="*/ 0 h 47"/>
                <a:gd name="T23" fmla="*/ 46 w 46"/>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7">
                  <a:moveTo>
                    <a:pt x="39" y="0"/>
                  </a:moveTo>
                  <a:lnTo>
                    <a:pt x="39" y="0"/>
                  </a:lnTo>
                  <a:lnTo>
                    <a:pt x="0" y="8"/>
                  </a:lnTo>
                  <a:lnTo>
                    <a:pt x="7" y="47"/>
                  </a:lnTo>
                  <a:lnTo>
                    <a:pt x="46"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7" name="Freeform 955"/>
            <p:cNvSpPr>
              <a:spLocks/>
            </p:cNvSpPr>
            <p:nvPr/>
          </p:nvSpPr>
          <p:spPr bwMode="auto">
            <a:xfrm>
              <a:off x="4321" y="3774"/>
              <a:ext cx="25" cy="24"/>
            </a:xfrm>
            <a:custGeom>
              <a:avLst/>
              <a:gdLst>
                <a:gd name="T0" fmla="*/ 6 w 50"/>
                <a:gd name="T1" fmla="*/ 0 h 47"/>
                <a:gd name="T2" fmla="*/ 6 w 50"/>
                <a:gd name="T3" fmla="*/ 0 h 47"/>
                <a:gd name="T4" fmla="*/ 0 w 50"/>
                <a:gd name="T5" fmla="*/ 1 h 47"/>
                <a:gd name="T6" fmla="*/ 1 w 50"/>
                <a:gd name="T7" fmla="*/ 6 h 47"/>
                <a:gd name="T8" fmla="*/ 7 w 50"/>
                <a:gd name="T9" fmla="*/ 5 h 47"/>
                <a:gd name="T10" fmla="*/ 7 w 50"/>
                <a:gd name="T11" fmla="*/ 5 h 47"/>
                <a:gd name="T12" fmla="*/ 6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4" y="0"/>
                  </a:moveTo>
                  <a:lnTo>
                    <a:pt x="43" y="0"/>
                  </a:lnTo>
                  <a:lnTo>
                    <a:pt x="0" y="8"/>
                  </a:lnTo>
                  <a:lnTo>
                    <a:pt x="7" y="47"/>
                  </a:lnTo>
                  <a:lnTo>
                    <a:pt x="50" y="39"/>
                  </a:lnTo>
                  <a:lnTo>
                    <a:pt x="49"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8" name="Freeform 956"/>
            <p:cNvSpPr>
              <a:spLocks/>
            </p:cNvSpPr>
            <p:nvPr/>
          </p:nvSpPr>
          <p:spPr bwMode="auto">
            <a:xfrm>
              <a:off x="4343" y="3772"/>
              <a:ext cx="23" cy="22"/>
            </a:xfrm>
            <a:custGeom>
              <a:avLst/>
              <a:gdLst>
                <a:gd name="T0" fmla="*/ 6 w 46"/>
                <a:gd name="T1" fmla="*/ 0 h 44"/>
                <a:gd name="T2" fmla="*/ 6 w 46"/>
                <a:gd name="T3" fmla="*/ 0 h 44"/>
                <a:gd name="T4" fmla="*/ 0 w 46"/>
                <a:gd name="T5" fmla="*/ 1 h 44"/>
                <a:gd name="T6" fmla="*/ 1 w 46"/>
                <a:gd name="T7" fmla="*/ 6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2" y="0"/>
                  </a:moveTo>
                  <a:lnTo>
                    <a:pt x="42" y="0"/>
                  </a:lnTo>
                  <a:lnTo>
                    <a:pt x="0" y="5"/>
                  </a:lnTo>
                  <a:lnTo>
                    <a:pt x="5" y="44"/>
                  </a:lnTo>
                  <a:lnTo>
                    <a:pt x="46"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09" name="Freeform 957"/>
            <p:cNvSpPr>
              <a:spLocks/>
            </p:cNvSpPr>
            <p:nvPr/>
          </p:nvSpPr>
          <p:spPr bwMode="auto">
            <a:xfrm>
              <a:off x="4364" y="3769"/>
              <a:ext cx="25" cy="23"/>
            </a:xfrm>
            <a:custGeom>
              <a:avLst/>
              <a:gdLst>
                <a:gd name="T0" fmla="*/ 7 w 49"/>
                <a:gd name="T1" fmla="*/ 1 h 44"/>
                <a:gd name="T2" fmla="*/ 6 w 49"/>
                <a:gd name="T3" fmla="*/ 1 h 44"/>
                <a:gd name="T4" fmla="*/ 0 w 49"/>
                <a:gd name="T5" fmla="*/ 1 h 44"/>
                <a:gd name="T6" fmla="*/ 1 w 49"/>
                <a:gd name="T7" fmla="*/ 6 h 44"/>
                <a:gd name="T8" fmla="*/ 7 w 49"/>
                <a:gd name="T9" fmla="*/ 6 h 44"/>
                <a:gd name="T10" fmla="*/ 6 w 49"/>
                <a:gd name="T11" fmla="*/ 6 h 44"/>
                <a:gd name="T12" fmla="*/ 7 w 49"/>
                <a:gd name="T13" fmla="*/ 1 h 44"/>
                <a:gd name="T14" fmla="*/ 6 w 49"/>
                <a:gd name="T15" fmla="*/ 0 h 44"/>
                <a:gd name="T16" fmla="*/ 6 w 49"/>
                <a:gd name="T17" fmla="*/ 1 h 44"/>
                <a:gd name="T18" fmla="*/ 7 w 49"/>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4"/>
                <a:gd name="T32" fmla="*/ 49 w 49"/>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4">
                  <a:moveTo>
                    <a:pt x="49" y="1"/>
                  </a:moveTo>
                  <a:lnTo>
                    <a:pt x="45" y="1"/>
                  </a:lnTo>
                  <a:lnTo>
                    <a:pt x="0" y="5"/>
                  </a:lnTo>
                  <a:lnTo>
                    <a:pt x="4" y="44"/>
                  </a:lnTo>
                  <a:lnTo>
                    <a:pt x="49" y="40"/>
                  </a:lnTo>
                  <a:lnTo>
                    <a:pt x="45" y="40"/>
                  </a:lnTo>
                  <a:lnTo>
                    <a:pt x="49" y="1"/>
                  </a:lnTo>
                  <a:lnTo>
                    <a:pt x="47" y="0"/>
                  </a:lnTo>
                  <a:lnTo>
                    <a:pt x="45" y="1"/>
                  </a:lnTo>
                  <a:lnTo>
                    <a:pt x="49" y="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0" name="Freeform 958"/>
            <p:cNvSpPr>
              <a:spLocks/>
            </p:cNvSpPr>
            <p:nvPr/>
          </p:nvSpPr>
          <p:spPr bwMode="auto">
            <a:xfrm>
              <a:off x="4386" y="3770"/>
              <a:ext cx="24" cy="22"/>
            </a:xfrm>
            <a:custGeom>
              <a:avLst/>
              <a:gdLst>
                <a:gd name="T0" fmla="*/ 6 w 47"/>
                <a:gd name="T1" fmla="*/ 0 h 45"/>
                <a:gd name="T2" fmla="*/ 6 w 47"/>
                <a:gd name="T3" fmla="*/ 0 h 45"/>
                <a:gd name="T4" fmla="*/ 1 w 47"/>
                <a:gd name="T5" fmla="*/ 0 h 45"/>
                <a:gd name="T6" fmla="*/ 0 w 47"/>
                <a:gd name="T7" fmla="*/ 4 h 45"/>
                <a:gd name="T8" fmla="*/ 6 w 47"/>
                <a:gd name="T9" fmla="*/ 5 h 45"/>
                <a:gd name="T10" fmla="*/ 5 w 47"/>
                <a:gd name="T11" fmla="*/ 5 h 45"/>
                <a:gd name="T12" fmla="*/ 6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7" y="5"/>
                  </a:moveTo>
                  <a:lnTo>
                    <a:pt x="46" y="5"/>
                  </a:lnTo>
                  <a:lnTo>
                    <a:pt x="4" y="0"/>
                  </a:lnTo>
                  <a:lnTo>
                    <a:pt x="0" y="39"/>
                  </a:lnTo>
                  <a:lnTo>
                    <a:pt x="41" y="45"/>
                  </a:lnTo>
                  <a:lnTo>
                    <a:pt x="40" y="45"/>
                  </a:lnTo>
                  <a:lnTo>
                    <a:pt x="47"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1" name="Freeform 959"/>
            <p:cNvSpPr>
              <a:spLocks/>
            </p:cNvSpPr>
            <p:nvPr/>
          </p:nvSpPr>
          <p:spPr bwMode="auto">
            <a:xfrm>
              <a:off x="4406" y="3773"/>
              <a:ext cx="26" cy="23"/>
            </a:xfrm>
            <a:custGeom>
              <a:avLst/>
              <a:gdLst>
                <a:gd name="T0" fmla="*/ 7 w 51"/>
                <a:gd name="T1" fmla="*/ 1 h 48"/>
                <a:gd name="T2" fmla="*/ 7 w 51"/>
                <a:gd name="T3" fmla="*/ 1 h 48"/>
                <a:gd name="T4" fmla="*/ 1 w 51"/>
                <a:gd name="T5" fmla="*/ 0 h 48"/>
                <a:gd name="T6" fmla="*/ 0 w 51"/>
                <a:gd name="T7" fmla="*/ 4 h 48"/>
                <a:gd name="T8" fmla="*/ 6 w 51"/>
                <a:gd name="T9" fmla="*/ 5 h 48"/>
                <a:gd name="T10" fmla="*/ 6 w 51"/>
                <a:gd name="T11" fmla="*/ 5 h 48"/>
                <a:gd name="T12" fmla="*/ 7 w 51"/>
                <a:gd name="T13" fmla="*/ 1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49" y="9"/>
                  </a:moveTo>
                  <a:lnTo>
                    <a:pt x="51" y="9"/>
                  </a:lnTo>
                  <a:lnTo>
                    <a:pt x="7" y="0"/>
                  </a:lnTo>
                  <a:lnTo>
                    <a:pt x="0" y="40"/>
                  </a:lnTo>
                  <a:lnTo>
                    <a:pt x="44" y="48"/>
                  </a:lnTo>
                  <a:lnTo>
                    <a:pt x="45" y="48"/>
                  </a:lnTo>
                  <a:lnTo>
                    <a:pt x="49"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2" name="Freeform 960"/>
            <p:cNvSpPr>
              <a:spLocks/>
            </p:cNvSpPr>
            <p:nvPr/>
          </p:nvSpPr>
          <p:spPr bwMode="auto">
            <a:xfrm>
              <a:off x="4429" y="3777"/>
              <a:ext cx="24" cy="22"/>
            </a:xfrm>
            <a:custGeom>
              <a:avLst/>
              <a:gdLst>
                <a:gd name="T0" fmla="*/ 6 w 48"/>
                <a:gd name="T1" fmla="*/ 1 h 44"/>
                <a:gd name="T2" fmla="*/ 6 w 48"/>
                <a:gd name="T3" fmla="*/ 1 h 44"/>
                <a:gd name="T4" fmla="*/ 1 w 48"/>
                <a:gd name="T5" fmla="*/ 0 h 44"/>
                <a:gd name="T6" fmla="*/ 0 w 48"/>
                <a:gd name="T7" fmla="*/ 5 h 44"/>
                <a:gd name="T8" fmla="*/ 6 w 48"/>
                <a:gd name="T9" fmla="*/ 6 h 44"/>
                <a:gd name="T10" fmla="*/ 6 w 48"/>
                <a:gd name="T11" fmla="*/ 6 h 44"/>
                <a:gd name="T12" fmla="*/ 6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6" y="5"/>
                  </a:moveTo>
                  <a:lnTo>
                    <a:pt x="48" y="5"/>
                  </a:lnTo>
                  <a:lnTo>
                    <a:pt x="4" y="0"/>
                  </a:lnTo>
                  <a:lnTo>
                    <a:pt x="0" y="39"/>
                  </a:lnTo>
                  <a:lnTo>
                    <a:pt x="44" y="44"/>
                  </a:lnTo>
                  <a:lnTo>
                    <a:pt x="46" y="44"/>
                  </a:lnTo>
                  <a:lnTo>
                    <a:pt x="46" y="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3" name="Freeform 961"/>
            <p:cNvSpPr>
              <a:spLocks/>
            </p:cNvSpPr>
            <p:nvPr/>
          </p:nvSpPr>
          <p:spPr bwMode="auto">
            <a:xfrm>
              <a:off x="4452" y="3780"/>
              <a:ext cx="22" cy="19"/>
            </a:xfrm>
            <a:custGeom>
              <a:avLst/>
              <a:gdLst>
                <a:gd name="T0" fmla="*/ 5 w 44"/>
                <a:gd name="T1" fmla="*/ 0 h 39"/>
                <a:gd name="T2" fmla="*/ 6 w 44"/>
                <a:gd name="T3" fmla="*/ 0 h 39"/>
                <a:gd name="T4" fmla="*/ 0 w 44"/>
                <a:gd name="T5" fmla="*/ 0 h 39"/>
                <a:gd name="T6" fmla="*/ 0 w 44"/>
                <a:gd name="T7" fmla="*/ 4 h 39"/>
                <a:gd name="T8" fmla="*/ 6 w 44"/>
                <a:gd name="T9" fmla="*/ 4 h 39"/>
                <a:gd name="T10" fmla="*/ 6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9" y="0"/>
                  </a:moveTo>
                  <a:lnTo>
                    <a:pt x="41" y="0"/>
                  </a:lnTo>
                  <a:lnTo>
                    <a:pt x="0" y="0"/>
                  </a:lnTo>
                  <a:lnTo>
                    <a:pt x="0" y="39"/>
                  </a:lnTo>
                  <a:lnTo>
                    <a:pt x="41" y="39"/>
                  </a:lnTo>
                  <a:lnTo>
                    <a:pt x="44"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4" name="Freeform 962"/>
            <p:cNvSpPr>
              <a:spLocks/>
            </p:cNvSpPr>
            <p:nvPr/>
          </p:nvSpPr>
          <p:spPr bwMode="auto">
            <a:xfrm>
              <a:off x="4472" y="3777"/>
              <a:ext cx="21" cy="22"/>
            </a:xfrm>
            <a:custGeom>
              <a:avLst/>
              <a:gdLst>
                <a:gd name="T0" fmla="*/ 5 w 44"/>
                <a:gd name="T1" fmla="*/ 0 h 43"/>
                <a:gd name="T2" fmla="*/ 4 w 44"/>
                <a:gd name="T3" fmla="*/ 0 h 43"/>
                <a:gd name="T4" fmla="*/ 0 w 44"/>
                <a:gd name="T5" fmla="*/ 1 h 43"/>
                <a:gd name="T6" fmla="*/ 0 w 44"/>
                <a:gd name="T7" fmla="*/ 6 h 43"/>
                <a:gd name="T8" fmla="*/ 5 w 44"/>
                <a:gd name="T9" fmla="*/ 5 h 43"/>
                <a:gd name="T10" fmla="*/ 5 w 44"/>
                <a:gd name="T11" fmla="*/ 5 h 43"/>
                <a:gd name="T12" fmla="*/ 5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0"/>
                  </a:moveTo>
                  <a:lnTo>
                    <a:pt x="39" y="0"/>
                  </a:lnTo>
                  <a:lnTo>
                    <a:pt x="0" y="4"/>
                  </a:lnTo>
                  <a:lnTo>
                    <a:pt x="5" y="43"/>
                  </a:lnTo>
                  <a:lnTo>
                    <a:pt x="44" y="39"/>
                  </a:lnTo>
                  <a:lnTo>
                    <a:pt x="4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5" name="Freeform 963"/>
            <p:cNvSpPr>
              <a:spLocks/>
            </p:cNvSpPr>
            <p:nvPr/>
          </p:nvSpPr>
          <p:spPr bwMode="auto">
            <a:xfrm>
              <a:off x="4492" y="3777"/>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6" name="Freeform 964"/>
            <p:cNvSpPr>
              <a:spLocks/>
            </p:cNvSpPr>
            <p:nvPr/>
          </p:nvSpPr>
          <p:spPr bwMode="auto">
            <a:xfrm>
              <a:off x="4515" y="3777"/>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7" name="Freeform 965"/>
            <p:cNvSpPr>
              <a:spLocks/>
            </p:cNvSpPr>
            <p:nvPr/>
          </p:nvSpPr>
          <p:spPr bwMode="auto">
            <a:xfrm>
              <a:off x="4536" y="3777"/>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5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3" y="0"/>
                  </a:lnTo>
                  <a:lnTo>
                    <a:pt x="0" y="0"/>
                  </a:lnTo>
                  <a:lnTo>
                    <a:pt x="0" y="39"/>
                  </a:lnTo>
                  <a:lnTo>
                    <a:pt x="43" y="39"/>
                  </a:lnTo>
                  <a:lnTo>
                    <a:pt x="39"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8" name="Freeform 966"/>
            <p:cNvSpPr>
              <a:spLocks/>
            </p:cNvSpPr>
            <p:nvPr/>
          </p:nvSpPr>
          <p:spPr bwMode="auto">
            <a:xfrm>
              <a:off x="4556" y="3777"/>
              <a:ext cx="24" cy="23"/>
            </a:xfrm>
            <a:custGeom>
              <a:avLst/>
              <a:gdLst>
                <a:gd name="T0" fmla="*/ 6 w 49"/>
                <a:gd name="T1" fmla="*/ 1 h 46"/>
                <a:gd name="T2" fmla="*/ 6 w 49"/>
                <a:gd name="T3" fmla="*/ 1 h 46"/>
                <a:gd name="T4" fmla="*/ 0 w 49"/>
                <a:gd name="T5" fmla="*/ 0 h 46"/>
                <a:gd name="T6" fmla="*/ 0 w 49"/>
                <a:gd name="T7" fmla="*/ 5 h 46"/>
                <a:gd name="T8" fmla="*/ 5 w 49"/>
                <a:gd name="T9" fmla="*/ 6 h 46"/>
                <a:gd name="T10" fmla="*/ 5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9" y="7"/>
                  </a:moveTo>
                  <a:lnTo>
                    <a:pt x="49" y="7"/>
                  </a:lnTo>
                  <a:lnTo>
                    <a:pt x="7" y="0"/>
                  </a:lnTo>
                  <a:lnTo>
                    <a:pt x="0" y="39"/>
                  </a:lnTo>
                  <a:lnTo>
                    <a:pt x="42" y="46"/>
                  </a:lnTo>
                  <a:lnTo>
                    <a:pt x="49"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19" name="Freeform 967"/>
            <p:cNvSpPr>
              <a:spLocks/>
            </p:cNvSpPr>
            <p:nvPr/>
          </p:nvSpPr>
          <p:spPr bwMode="auto">
            <a:xfrm>
              <a:off x="4576" y="3781"/>
              <a:ext cx="25" cy="23"/>
            </a:xfrm>
            <a:custGeom>
              <a:avLst/>
              <a:gdLst>
                <a:gd name="T0" fmla="*/ 6 w 49"/>
                <a:gd name="T1" fmla="*/ 1 h 46"/>
                <a:gd name="T2" fmla="*/ 7 w 49"/>
                <a:gd name="T3" fmla="*/ 1 h 46"/>
                <a:gd name="T4" fmla="*/ 1 w 49"/>
                <a:gd name="T5" fmla="*/ 0 h 46"/>
                <a:gd name="T6" fmla="*/ 0 w 49"/>
                <a:gd name="T7" fmla="*/ 5 h 46"/>
                <a:gd name="T8" fmla="*/ 6 w 49"/>
                <a:gd name="T9" fmla="*/ 6 h 46"/>
                <a:gd name="T10" fmla="*/ 6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7" y="7"/>
                  </a:moveTo>
                  <a:lnTo>
                    <a:pt x="49" y="7"/>
                  </a:lnTo>
                  <a:lnTo>
                    <a:pt x="7" y="0"/>
                  </a:lnTo>
                  <a:lnTo>
                    <a:pt x="0" y="39"/>
                  </a:lnTo>
                  <a:lnTo>
                    <a:pt x="42" y="46"/>
                  </a:lnTo>
                  <a:lnTo>
                    <a:pt x="45" y="46"/>
                  </a:lnTo>
                  <a:lnTo>
                    <a:pt x="47" y="7"/>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0" name="Freeform 968"/>
            <p:cNvSpPr>
              <a:spLocks/>
            </p:cNvSpPr>
            <p:nvPr/>
          </p:nvSpPr>
          <p:spPr bwMode="auto">
            <a:xfrm>
              <a:off x="4599" y="3784"/>
              <a:ext cx="22" cy="22"/>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4" y="3"/>
                  </a:moveTo>
                  <a:lnTo>
                    <a:pt x="44" y="3"/>
                  </a:lnTo>
                  <a:lnTo>
                    <a:pt x="2" y="0"/>
                  </a:lnTo>
                  <a:lnTo>
                    <a:pt x="0" y="39"/>
                  </a:lnTo>
                  <a:lnTo>
                    <a:pt x="41" y="42"/>
                  </a:lnTo>
                  <a:lnTo>
                    <a:pt x="44"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1" name="Freeform 969"/>
            <p:cNvSpPr>
              <a:spLocks/>
            </p:cNvSpPr>
            <p:nvPr/>
          </p:nvSpPr>
          <p:spPr bwMode="auto">
            <a:xfrm>
              <a:off x="4620" y="3786"/>
              <a:ext cx="24" cy="21"/>
            </a:xfrm>
            <a:custGeom>
              <a:avLst/>
              <a:gdLst>
                <a:gd name="T0" fmla="*/ 5 w 49"/>
                <a:gd name="T1" fmla="*/ 0 h 43"/>
                <a:gd name="T2" fmla="*/ 6 w 49"/>
                <a:gd name="T3" fmla="*/ 0 h 43"/>
                <a:gd name="T4" fmla="*/ 0 w 49"/>
                <a:gd name="T5" fmla="*/ 0 h 43"/>
                <a:gd name="T6" fmla="*/ 0 w 49"/>
                <a:gd name="T7" fmla="*/ 4 h 43"/>
                <a:gd name="T8" fmla="*/ 5 w 49"/>
                <a:gd name="T9" fmla="*/ 5 h 43"/>
                <a:gd name="T10" fmla="*/ 6 w 49"/>
                <a:gd name="T11" fmla="*/ 5 h 43"/>
                <a:gd name="T12" fmla="*/ 5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6" y="3"/>
                  </a:moveTo>
                  <a:lnTo>
                    <a:pt x="49" y="3"/>
                  </a:lnTo>
                  <a:lnTo>
                    <a:pt x="3" y="0"/>
                  </a:lnTo>
                  <a:lnTo>
                    <a:pt x="0" y="39"/>
                  </a:lnTo>
                  <a:lnTo>
                    <a:pt x="46" y="43"/>
                  </a:lnTo>
                  <a:lnTo>
                    <a:pt x="49" y="43"/>
                  </a:lnTo>
                  <a:lnTo>
                    <a:pt x="46"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2" name="Freeform 970"/>
            <p:cNvSpPr>
              <a:spLocks/>
            </p:cNvSpPr>
            <p:nvPr/>
          </p:nvSpPr>
          <p:spPr bwMode="auto">
            <a:xfrm>
              <a:off x="4643" y="3786"/>
              <a:ext cx="22" cy="21"/>
            </a:xfrm>
            <a:custGeom>
              <a:avLst/>
              <a:gdLst>
                <a:gd name="T0" fmla="*/ 4 w 45"/>
                <a:gd name="T1" fmla="*/ 0 h 43"/>
                <a:gd name="T2" fmla="*/ 5 w 45"/>
                <a:gd name="T3" fmla="*/ 0 h 43"/>
                <a:gd name="T4" fmla="*/ 0 w 45"/>
                <a:gd name="T5" fmla="*/ 0 h 43"/>
                <a:gd name="T6" fmla="*/ 0 w 45"/>
                <a:gd name="T7" fmla="*/ 5 h 43"/>
                <a:gd name="T8" fmla="*/ 5 w 45"/>
                <a:gd name="T9" fmla="*/ 4 h 43"/>
                <a:gd name="T10" fmla="*/ 5 w 45"/>
                <a:gd name="T11" fmla="*/ 4 h 43"/>
                <a:gd name="T12" fmla="*/ 4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38" y="0"/>
                  </a:moveTo>
                  <a:lnTo>
                    <a:pt x="41" y="0"/>
                  </a:lnTo>
                  <a:lnTo>
                    <a:pt x="0" y="3"/>
                  </a:lnTo>
                  <a:lnTo>
                    <a:pt x="3" y="43"/>
                  </a:lnTo>
                  <a:lnTo>
                    <a:pt x="43" y="39"/>
                  </a:lnTo>
                  <a:lnTo>
                    <a:pt x="45"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3" name="Freeform 971"/>
            <p:cNvSpPr>
              <a:spLocks/>
            </p:cNvSpPr>
            <p:nvPr/>
          </p:nvSpPr>
          <p:spPr bwMode="auto">
            <a:xfrm>
              <a:off x="4662" y="3783"/>
              <a:ext cx="24" cy="23"/>
            </a:xfrm>
            <a:custGeom>
              <a:avLst/>
              <a:gdLst>
                <a:gd name="T0" fmla="*/ 5 w 49"/>
                <a:gd name="T1" fmla="*/ 0 h 46"/>
                <a:gd name="T2" fmla="*/ 5 w 49"/>
                <a:gd name="T3" fmla="*/ 0 h 46"/>
                <a:gd name="T4" fmla="*/ 0 w 49"/>
                <a:gd name="T5" fmla="*/ 1 h 46"/>
                <a:gd name="T6" fmla="*/ 0 w 49"/>
                <a:gd name="T7" fmla="*/ 6 h 46"/>
                <a:gd name="T8" fmla="*/ 6 w 49"/>
                <a:gd name="T9" fmla="*/ 5 h 46"/>
                <a:gd name="T10" fmla="*/ 6 w 49"/>
                <a:gd name="T11" fmla="*/ 5 h 46"/>
                <a:gd name="T12" fmla="*/ 5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0" y="0"/>
                  </a:moveTo>
                  <a:lnTo>
                    <a:pt x="41" y="0"/>
                  </a:lnTo>
                  <a:lnTo>
                    <a:pt x="0" y="7"/>
                  </a:lnTo>
                  <a:lnTo>
                    <a:pt x="7" y="46"/>
                  </a:lnTo>
                  <a:lnTo>
                    <a:pt x="48" y="39"/>
                  </a:lnTo>
                  <a:lnTo>
                    <a:pt x="49"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4" name="Freeform 972"/>
            <p:cNvSpPr>
              <a:spLocks/>
            </p:cNvSpPr>
            <p:nvPr/>
          </p:nvSpPr>
          <p:spPr bwMode="auto">
            <a:xfrm>
              <a:off x="4681" y="3777"/>
              <a:ext cx="27" cy="25"/>
            </a:xfrm>
            <a:custGeom>
              <a:avLst/>
              <a:gdLst>
                <a:gd name="T0" fmla="*/ 6 w 54"/>
                <a:gd name="T1" fmla="*/ 0 h 50"/>
                <a:gd name="T2" fmla="*/ 6 w 54"/>
                <a:gd name="T3" fmla="*/ 0 h 50"/>
                <a:gd name="T4" fmla="*/ 0 w 54"/>
                <a:gd name="T5" fmla="*/ 2 h 50"/>
                <a:gd name="T6" fmla="*/ 2 w 54"/>
                <a:gd name="T7" fmla="*/ 7 h 50"/>
                <a:gd name="T8" fmla="*/ 7 w 54"/>
                <a:gd name="T9" fmla="*/ 5 h 50"/>
                <a:gd name="T10" fmla="*/ 7 w 54"/>
                <a:gd name="T11" fmla="*/ 5 h 50"/>
                <a:gd name="T12" fmla="*/ 6 w 54"/>
                <a:gd name="T13" fmla="*/ 0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42" y="0"/>
                  </a:moveTo>
                  <a:lnTo>
                    <a:pt x="43" y="0"/>
                  </a:lnTo>
                  <a:lnTo>
                    <a:pt x="0" y="11"/>
                  </a:lnTo>
                  <a:lnTo>
                    <a:pt x="9" y="50"/>
                  </a:lnTo>
                  <a:lnTo>
                    <a:pt x="53" y="39"/>
                  </a:lnTo>
                  <a:lnTo>
                    <a:pt x="54"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5" name="Freeform 973"/>
            <p:cNvSpPr>
              <a:spLocks/>
            </p:cNvSpPr>
            <p:nvPr/>
          </p:nvSpPr>
          <p:spPr bwMode="auto">
            <a:xfrm>
              <a:off x="4703" y="3770"/>
              <a:ext cx="28" cy="26"/>
            </a:xfrm>
            <a:custGeom>
              <a:avLst/>
              <a:gdLst>
                <a:gd name="T0" fmla="*/ 5 w 57"/>
                <a:gd name="T1" fmla="*/ 0 h 53"/>
                <a:gd name="T2" fmla="*/ 5 w 57"/>
                <a:gd name="T3" fmla="*/ 0 h 53"/>
                <a:gd name="T4" fmla="*/ 0 w 57"/>
                <a:gd name="T5" fmla="*/ 1 h 53"/>
                <a:gd name="T6" fmla="*/ 1 w 57"/>
                <a:gd name="T7" fmla="*/ 6 h 53"/>
                <a:gd name="T8" fmla="*/ 7 w 57"/>
                <a:gd name="T9" fmla="*/ 4 h 53"/>
                <a:gd name="T10" fmla="*/ 6 w 57"/>
                <a:gd name="T11" fmla="*/ 4 h 53"/>
                <a:gd name="T12" fmla="*/ 5 w 57"/>
                <a:gd name="T13" fmla="*/ 0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7" y="0"/>
                  </a:moveTo>
                  <a:lnTo>
                    <a:pt x="45" y="0"/>
                  </a:lnTo>
                  <a:lnTo>
                    <a:pt x="0" y="14"/>
                  </a:lnTo>
                  <a:lnTo>
                    <a:pt x="12" y="53"/>
                  </a:lnTo>
                  <a:lnTo>
                    <a:pt x="57" y="39"/>
                  </a:lnTo>
                  <a:lnTo>
                    <a:pt x="54" y="39"/>
                  </a:lnTo>
                  <a:lnTo>
                    <a:pt x="47"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6" name="Freeform 974"/>
            <p:cNvSpPr>
              <a:spLocks/>
            </p:cNvSpPr>
            <p:nvPr/>
          </p:nvSpPr>
          <p:spPr bwMode="auto">
            <a:xfrm>
              <a:off x="4726" y="3766"/>
              <a:ext cx="23" cy="23"/>
            </a:xfrm>
            <a:custGeom>
              <a:avLst/>
              <a:gdLst>
                <a:gd name="T0" fmla="*/ 5 w 47"/>
                <a:gd name="T1" fmla="*/ 0 h 47"/>
                <a:gd name="T2" fmla="*/ 5 w 47"/>
                <a:gd name="T3" fmla="*/ 0 h 47"/>
                <a:gd name="T4" fmla="*/ 0 w 47"/>
                <a:gd name="T5" fmla="*/ 1 h 47"/>
                <a:gd name="T6" fmla="*/ 0 w 47"/>
                <a:gd name="T7" fmla="*/ 5 h 47"/>
                <a:gd name="T8" fmla="*/ 5 w 47"/>
                <a:gd name="T9" fmla="*/ 4 h 47"/>
                <a:gd name="T10" fmla="*/ 5 w 47"/>
                <a:gd name="T11" fmla="*/ 4 h 47"/>
                <a:gd name="T12" fmla="*/ 5 w 47"/>
                <a:gd name="T13" fmla="*/ 0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2" y="0"/>
                  </a:moveTo>
                  <a:lnTo>
                    <a:pt x="40" y="0"/>
                  </a:lnTo>
                  <a:lnTo>
                    <a:pt x="0" y="8"/>
                  </a:lnTo>
                  <a:lnTo>
                    <a:pt x="7" y="47"/>
                  </a:lnTo>
                  <a:lnTo>
                    <a:pt x="47" y="39"/>
                  </a:lnTo>
                  <a:lnTo>
                    <a:pt x="44"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7" name="Freeform 975"/>
            <p:cNvSpPr>
              <a:spLocks/>
            </p:cNvSpPr>
            <p:nvPr/>
          </p:nvSpPr>
          <p:spPr bwMode="auto">
            <a:xfrm>
              <a:off x="4747" y="3765"/>
              <a:ext cx="23" cy="20"/>
            </a:xfrm>
            <a:custGeom>
              <a:avLst/>
              <a:gdLst>
                <a:gd name="T0" fmla="*/ 6 w 46"/>
                <a:gd name="T1" fmla="*/ 0 h 42"/>
                <a:gd name="T2" fmla="*/ 6 w 46"/>
                <a:gd name="T3" fmla="*/ 0 h 42"/>
                <a:gd name="T4" fmla="*/ 0 w 46"/>
                <a:gd name="T5" fmla="*/ 0 h 42"/>
                <a:gd name="T6" fmla="*/ 1 w 46"/>
                <a:gd name="T7" fmla="*/ 5 h 42"/>
                <a:gd name="T8" fmla="*/ 6 w 46"/>
                <a:gd name="T9" fmla="*/ 4 h 42"/>
                <a:gd name="T10" fmla="*/ 6 w 46"/>
                <a:gd name="T11" fmla="*/ 4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6" y="0"/>
                  </a:moveTo>
                  <a:lnTo>
                    <a:pt x="44" y="0"/>
                  </a:lnTo>
                  <a:lnTo>
                    <a:pt x="0" y="3"/>
                  </a:lnTo>
                  <a:lnTo>
                    <a:pt x="2" y="42"/>
                  </a:lnTo>
                  <a:lnTo>
                    <a:pt x="46" y="40"/>
                  </a:lnTo>
                  <a:lnTo>
                    <a:pt x="44" y="40"/>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8" name="Freeform 976"/>
            <p:cNvSpPr>
              <a:spLocks/>
            </p:cNvSpPr>
            <p:nvPr/>
          </p:nvSpPr>
          <p:spPr bwMode="auto">
            <a:xfrm>
              <a:off x="4769" y="3765"/>
              <a:ext cx="25" cy="20"/>
            </a:xfrm>
            <a:custGeom>
              <a:avLst/>
              <a:gdLst>
                <a:gd name="T0" fmla="*/ 7 w 49"/>
                <a:gd name="T1" fmla="*/ 0 h 42"/>
                <a:gd name="T2" fmla="*/ 6 w 49"/>
                <a:gd name="T3" fmla="*/ 0 h 42"/>
                <a:gd name="T4" fmla="*/ 1 w 49"/>
                <a:gd name="T5" fmla="*/ 0 h 42"/>
                <a:gd name="T6" fmla="*/ 0 w 49"/>
                <a:gd name="T7" fmla="*/ 4 h 42"/>
                <a:gd name="T8" fmla="*/ 6 w 49"/>
                <a:gd name="T9" fmla="*/ 5 h 42"/>
                <a:gd name="T10" fmla="*/ 6 w 49"/>
                <a:gd name="T11" fmla="*/ 5 h 42"/>
                <a:gd name="T12" fmla="*/ 7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9" y="3"/>
                  </a:moveTo>
                  <a:lnTo>
                    <a:pt x="47" y="3"/>
                  </a:lnTo>
                  <a:lnTo>
                    <a:pt x="2" y="0"/>
                  </a:lnTo>
                  <a:lnTo>
                    <a:pt x="0" y="40"/>
                  </a:lnTo>
                  <a:lnTo>
                    <a:pt x="45" y="42"/>
                  </a:lnTo>
                  <a:lnTo>
                    <a:pt x="42" y="42"/>
                  </a:lnTo>
                  <a:lnTo>
                    <a:pt x="49"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29" name="Freeform 977"/>
            <p:cNvSpPr>
              <a:spLocks/>
            </p:cNvSpPr>
            <p:nvPr/>
          </p:nvSpPr>
          <p:spPr bwMode="auto">
            <a:xfrm>
              <a:off x="4790" y="3766"/>
              <a:ext cx="24" cy="23"/>
            </a:xfrm>
            <a:custGeom>
              <a:avLst/>
              <a:gdLst>
                <a:gd name="T0" fmla="*/ 6 w 49"/>
                <a:gd name="T1" fmla="*/ 1 h 47"/>
                <a:gd name="T2" fmla="*/ 5 w 49"/>
                <a:gd name="T3" fmla="*/ 1 h 47"/>
                <a:gd name="T4" fmla="*/ 0 w 49"/>
                <a:gd name="T5" fmla="*/ 0 h 47"/>
                <a:gd name="T6" fmla="*/ 0 w 49"/>
                <a:gd name="T7" fmla="*/ 4 h 47"/>
                <a:gd name="T8" fmla="*/ 5 w 49"/>
                <a:gd name="T9" fmla="*/ 5 h 47"/>
                <a:gd name="T10" fmla="*/ 4 w 49"/>
                <a:gd name="T11" fmla="*/ 5 h 47"/>
                <a:gd name="T12" fmla="*/ 6 w 49"/>
                <a:gd name="T13" fmla="*/ 1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9" y="8"/>
                  </a:moveTo>
                  <a:lnTo>
                    <a:pt x="46" y="8"/>
                  </a:lnTo>
                  <a:lnTo>
                    <a:pt x="7" y="0"/>
                  </a:lnTo>
                  <a:lnTo>
                    <a:pt x="0" y="39"/>
                  </a:lnTo>
                  <a:lnTo>
                    <a:pt x="40" y="47"/>
                  </a:lnTo>
                  <a:lnTo>
                    <a:pt x="37" y="47"/>
                  </a:lnTo>
                  <a:lnTo>
                    <a:pt x="49" y="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0" name="Freeform 978"/>
            <p:cNvSpPr>
              <a:spLocks/>
            </p:cNvSpPr>
            <p:nvPr/>
          </p:nvSpPr>
          <p:spPr bwMode="auto">
            <a:xfrm>
              <a:off x="4809" y="3770"/>
              <a:ext cx="27" cy="26"/>
            </a:xfrm>
            <a:custGeom>
              <a:avLst/>
              <a:gdLst>
                <a:gd name="T0" fmla="*/ 6 w 56"/>
                <a:gd name="T1" fmla="*/ 1 h 53"/>
                <a:gd name="T2" fmla="*/ 6 w 56"/>
                <a:gd name="T3" fmla="*/ 1 h 53"/>
                <a:gd name="T4" fmla="*/ 1 w 56"/>
                <a:gd name="T5" fmla="*/ 0 h 53"/>
                <a:gd name="T6" fmla="*/ 0 w 56"/>
                <a:gd name="T7" fmla="*/ 4 h 53"/>
                <a:gd name="T8" fmla="*/ 5 w 56"/>
                <a:gd name="T9" fmla="*/ 6 h 53"/>
                <a:gd name="T10" fmla="*/ 5 w 56"/>
                <a:gd name="T11" fmla="*/ 6 h 53"/>
                <a:gd name="T12" fmla="*/ 6 w 56"/>
                <a:gd name="T13" fmla="*/ 1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6" y="15"/>
                  </a:moveTo>
                  <a:lnTo>
                    <a:pt x="54" y="14"/>
                  </a:lnTo>
                  <a:lnTo>
                    <a:pt x="12" y="0"/>
                  </a:lnTo>
                  <a:lnTo>
                    <a:pt x="0" y="39"/>
                  </a:lnTo>
                  <a:lnTo>
                    <a:pt x="43" y="53"/>
                  </a:lnTo>
                  <a:lnTo>
                    <a:pt x="42" y="52"/>
                  </a:lnTo>
                  <a:lnTo>
                    <a:pt x="56" y="15"/>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1" name="Freeform 979"/>
            <p:cNvSpPr>
              <a:spLocks/>
            </p:cNvSpPr>
            <p:nvPr/>
          </p:nvSpPr>
          <p:spPr bwMode="auto">
            <a:xfrm>
              <a:off x="4829" y="3777"/>
              <a:ext cx="28" cy="27"/>
            </a:xfrm>
            <a:custGeom>
              <a:avLst/>
              <a:gdLst>
                <a:gd name="T0" fmla="*/ 7 w 55"/>
                <a:gd name="T1" fmla="*/ 2 h 53"/>
                <a:gd name="T2" fmla="*/ 7 w 55"/>
                <a:gd name="T3" fmla="*/ 2 h 53"/>
                <a:gd name="T4" fmla="*/ 2 w 55"/>
                <a:gd name="T5" fmla="*/ 0 h 53"/>
                <a:gd name="T6" fmla="*/ 0 w 55"/>
                <a:gd name="T7" fmla="*/ 5 h 53"/>
                <a:gd name="T8" fmla="*/ 6 w 55"/>
                <a:gd name="T9" fmla="*/ 7 h 53"/>
                <a:gd name="T10" fmla="*/ 6 w 55"/>
                <a:gd name="T11" fmla="*/ 7 h 53"/>
                <a:gd name="T12" fmla="*/ 7 w 55"/>
                <a:gd name="T13" fmla="*/ 2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53" y="14"/>
                  </a:moveTo>
                  <a:lnTo>
                    <a:pt x="55" y="15"/>
                  </a:lnTo>
                  <a:lnTo>
                    <a:pt x="14" y="0"/>
                  </a:lnTo>
                  <a:lnTo>
                    <a:pt x="0" y="37"/>
                  </a:lnTo>
                  <a:lnTo>
                    <a:pt x="41" y="52"/>
                  </a:lnTo>
                  <a:lnTo>
                    <a:pt x="43" y="53"/>
                  </a:lnTo>
                  <a:lnTo>
                    <a:pt x="53"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2" name="Freeform 980"/>
            <p:cNvSpPr>
              <a:spLocks/>
            </p:cNvSpPr>
            <p:nvPr/>
          </p:nvSpPr>
          <p:spPr bwMode="auto">
            <a:xfrm>
              <a:off x="4851" y="3784"/>
              <a:ext cx="27" cy="25"/>
            </a:xfrm>
            <a:custGeom>
              <a:avLst/>
              <a:gdLst>
                <a:gd name="T0" fmla="*/ 6 w 55"/>
                <a:gd name="T1" fmla="*/ 2 h 49"/>
                <a:gd name="T2" fmla="*/ 6 w 55"/>
                <a:gd name="T3" fmla="*/ 2 h 49"/>
                <a:gd name="T4" fmla="*/ 1 w 55"/>
                <a:gd name="T5" fmla="*/ 0 h 49"/>
                <a:gd name="T6" fmla="*/ 0 w 55"/>
                <a:gd name="T7" fmla="*/ 5 h 49"/>
                <a:gd name="T8" fmla="*/ 5 w 55"/>
                <a:gd name="T9" fmla="*/ 7 h 49"/>
                <a:gd name="T10" fmla="*/ 5 w 55"/>
                <a:gd name="T11" fmla="*/ 7 h 49"/>
                <a:gd name="T12" fmla="*/ 6 w 55"/>
                <a:gd name="T13" fmla="*/ 2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53" y="10"/>
                  </a:moveTo>
                  <a:lnTo>
                    <a:pt x="55" y="10"/>
                  </a:lnTo>
                  <a:lnTo>
                    <a:pt x="10" y="0"/>
                  </a:lnTo>
                  <a:lnTo>
                    <a:pt x="0" y="39"/>
                  </a:lnTo>
                  <a:lnTo>
                    <a:pt x="45" y="49"/>
                  </a:lnTo>
                  <a:lnTo>
                    <a:pt x="47" y="49"/>
                  </a:lnTo>
                  <a:lnTo>
                    <a:pt x="53"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3" name="Freeform 981"/>
            <p:cNvSpPr>
              <a:spLocks/>
            </p:cNvSpPr>
            <p:nvPr/>
          </p:nvSpPr>
          <p:spPr bwMode="auto">
            <a:xfrm>
              <a:off x="4874" y="3789"/>
              <a:ext cx="27" cy="25"/>
            </a:xfrm>
            <a:custGeom>
              <a:avLst/>
              <a:gdLst>
                <a:gd name="T0" fmla="*/ 6 w 53"/>
                <a:gd name="T1" fmla="*/ 2 h 49"/>
                <a:gd name="T2" fmla="*/ 7 w 53"/>
                <a:gd name="T3" fmla="*/ 2 h 49"/>
                <a:gd name="T4" fmla="*/ 1 w 53"/>
                <a:gd name="T5" fmla="*/ 0 h 49"/>
                <a:gd name="T6" fmla="*/ 0 w 53"/>
                <a:gd name="T7" fmla="*/ 5 h 49"/>
                <a:gd name="T8" fmla="*/ 6 w 53"/>
                <a:gd name="T9" fmla="*/ 6 h 49"/>
                <a:gd name="T10" fmla="*/ 7 w 53"/>
                <a:gd name="T11" fmla="*/ 6 h 49"/>
                <a:gd name="T12" fmla="*/ 6 w 53"/>
                <a:gd name="T13" fmla="*/ 6 h 49"/>
                <a:gd name="T14" fmla="*/ 7 w 53"/>
                <a:gd name="T15" fmla="*/ 7 h 49"/>
                <a:gd name="T16" fmla="*/ 7 w 53"/>
                <a:gd name="T17" fmla="*/ 6 h 49"/>
                <a:gd name="T18" fmla="*/ 6 w 53"/>
                <a:gd name="T19" fmla="*/ 2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9"/>
                <a:gd name="T32" fmla="*/ 53 w 5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9">
                  <a:moveTo>
                    <a:pt x="46" y="9"/>
                  </a:moveTo>
                  <a:lnTo>
                    <a:pt x="53" y="9"/>
                  </a:lnTo>
                  <a:lnTo>
                    <a:pt x="6" y="0"/>
                  </a:lnTo>
                  <a:lnTo>
                    <a:pt x="0" y="39"/>
                  </a:lnTo>
                  <a:lnTo>
                    <a:pt x="46" y="48"/>
                  </a:lnTo>
                  <a:lnTo>
                    <a:pt x="53" y="48"/>
                  </a:lnTo>
                  <a:lnTo>
                    <a:pt x="46" y="48"/>
                  </a:lnTo>
                  <a:lnTo>
                    <a:pt x="49" y="49"/>
                  </a:lnTo>
                  <a:lnTo>
                    <a:pt x="53" y="48"/>
                  </a:lnTo>
                  <a:lnTo>
                    <a:pt x="46"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4" name="Freeform 982"/>
            <p:cNvSpPr>
              <a:spLocks/>
            </p:cNvSpPr>
            <p:nvPr/>
          </p:nvSpPr>
          <p:spPr bwMode="auto">
            <a:xfrm>
              <a:off x="4897" y="3791"/>
              <a:ext cx="23" cy="23"/>
            </a:xfrm>
            <a:custGeom>
              <a:avLst/>
              <a:gdLst>
                <a:gd name="T0" fmla="*/ 5 w 46"/>
                <a:gd name="T1" fmla="*/ 0 h 45"/>
                <a:gd name="T2" fmla="*/ 5 w 46"/>
                <a:gd name="T3" fmla="*/ 0 h 45"/>
                <a:gd name="T4" fmla="*/ 0 w 46"/>
                <a:gd name="T5" fmla="*/ 1 h 45"/>
                <a:gd name="T6" fmla="*/ 1 w 46"/>
                <a:gd name="T7" fmla="*/ 6 h 45"/>
                <a:gd name="T8" fmla="*/ 6 w 46"/>
                <a:gd name="T9" fmla="*/ 5 h 45"/>
                <a:gd name="T10" fmla="*/ 6 w 46"/>
                <a:gd name="T11" fmla="*/ 5 h 45"/>
                <a:gd name="T12" fmla="*/ 5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0" y="0"/>
                  </a:moveTo>
                  <a:lnTo>
                    <a:pt x="39" y="0"/>
                  </a:lnTo>
                  <a:lnTo>
                    <a:pt x="0" y="6"/>
                  </a:lnTo>
                  <a:lnTo>
                    <a:pt x="7" y="45"/>
                  </a:lnTo>
                  <a:lnTo>
                    <a:pt x="46" y="39"/>
                  </a:lnTo>
                  <a:lnTo>
                    <a:pt x="45"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5" name="Freeform 983"/>
            <p:cNvSpPr>
              <a:spLocks/>
            </p:cNvSpPr>
            <p:nvPr/>
          </p:nvSpPr>
          <p:spPr bwMode="auto">
            <a:xfrm>
              <a:off x="4917" y="3788"/>
              <a:ext cx="23" cy="23"/>
            </a:xfrm>
            <a:custGeom>
              <a:avLst/>
              <a:gdLst>
                <a:gd name="T0" fmla="*/ 5 w 45"/>
                <a:gd name="T1" fmla="*/ 0 h 44"/>
                <a:gd name="T2" fmla="*/ 5 w 45"/>
                <a:gd name="T3" fmla="*/ 0 h 44"/>
                <a:gd name="T4" fmla="*/ 0 w 45"/>
                <a:gd name="T5" fmla="*/ 1 h 44"/>
                <a:gd name="T6" fmla="*/ 1 w 45"/>
                <a:gd name="T7" fmla="*/ 6 h 44"/>
                <a:gd name="T8" fmla="*/ 6 w 45"/>
                <a:gd name="T9" fmla="*/ 5 h 44"/>
                <a:gd name="T10" fmla="*/ 6 w 45"/>
                <a:gd name="T11" fmla="*/ 5 h 44"/>
                <a:gd name="T12" fmla="*/ 5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0" y="0"/>
                  </a:moveTo>
                  <a:lnTo>
                    <a:pt x="40" y="0"/>
                  </a:lnTo>
                  <a:lnTo>
                    <a:pt x="0" y="5"/>
                  </a:lnTo>
                  <a:lnTo>
                    <a:pt x="5" y="44"/>
                  </a:lnTo>
                  <a:lnTo>
                    <a:pt x="45" y="39"/>
                  </a:lnTo>
                  <a:lnTo>
                    <a:pt x="4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6" name="Freeform 984"/>
            <p:cNvSpPr>
              <a:spLocks/>
            </p:cNvSpPr>
            <p:nvPr/>
          </p:nvSpPr>
          <p:spPr bwMode="auto">
            <a:xfrm>
              <a:off x="4938" y="3786"/>
              <a:ext cx="26" cy="22"/>
            </a:xfrm>
            <a:custGeom>
              <a:avLst/>
              <a:gdLst>
                <a:gd name="T0" fmla="*/ 6 w 52"/>
                <a:gd name="T1" fmla="*/ 0 h 44"/>
                <a:gd name="T2" fmla="*/ 6 w 52"/>
                <a:gd name="T3" fmla="*/ 0 h 44"/>
                <a:gd name="T4" fmla="*/ 0 w 52"/>
                <a:gd name="T5" fmla="*/ 1 h 44"/>
                <a:gd name="T6" fmla="*/ 1 w 52"/>
                <a:gd name="T7" fmla="*/ 6 h 44"/>
                <a:gd name="T8" fmla="*/ 7 w 52"/>
                <a:gd name="T9" fmla="*/ 5 h 44"/>
                <a:gd name="T10" fmla="*/ 7 w 52"/>
                <a:gd name="T11" fmla="*/ 5 h 44"/>
                <a:gd name="T12" fmla="*/ 7 w 52"/>
                <a:gd name="T13" fmla="*/ 5 h 44"/>
                <a:gd name="T14" fmla="*/ 7 w 52"/>
                <a:gd name="T15" fmla="*/ 5 h 44"/>
                <a:gd name="T16" fmla="*/ 7 w 52"/>
                <a:gd name="T17" fmla="*/ 5 h 44"/>
                <a:gd name="T18" fmla="*/ 6 w 52"/>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4"/>
                <a:gd name="T32" fmla="*/ 52 w 52"/>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4">
                  <a:moveTo>
                    <a:pt x="41" y="0"/>
                  </a:moveTo>
                  <a:lnTo>
                    <a:pt x="44" y="0"/>
                  </a:lnTo>
                  <a:lnTo>
                    <a:pt x="0" y="5"/>
                  </a:lnTo>
                  <a:lnTo>
                    <a:pt x="5" y="44"/>
                  </a:lnTo>
                  <a:lnTo>
                    <a:pt x="49" y="39"/>
                  </a:lnTo>
                  <a:lnTo>
                    <a:pt x="52" y="39"/>
                  </a:lnTo>
                  <a:lnTo>
                    <a:pt x="49" y="39"/>
                  </a:lnTo>
                  <a:lnTo>
                    <a:pt x="50" y="39"/>
                  </a:lnTo>
                  <a:lnTo>
                    <a:pt x="52"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7" name="Freeform 985"/>
            <p:cNvSpPr>
              <a:spLocks/>
            </p:cNvSpPr>
            <p:nvPr/>
          </p:nvSpPr>
          <p:spPr bwMode="auto">
            <a:xfrm>
              <a:off x="4958" y="3780"/>
              <a:ext cx="26" cy="26"/>
            </a:xfrm>
            <a:custGeom>
              <a:avLst/>
              <a:gdLst>
                <a:gd name="T0" fmla="*/ 5 w 53"/>
                <a:gd name="T1" fmla="*/ 0 h 52"/>
                <a:gd name="T2" fmla="*/ 5 w 53"/>
                <a:gd name="T3" fmla="*/ 0 h 52"/>
                <a:gd name="T4" fmla="*/ 0 w 53"/>
                <a:gd name="T5" fmla="*/ 2 h 52"/>
                <a:gd name="T6" fmla="*/ 1 w 53"/>
                <a:gd name="T7" fmla="*/ 7 h 52"/>
                <a:gd name="T8" fmla="*/ 6 w 53"/>
                <a:gd name="T9" fmla="*/ 5 h 52"/>
                <a:gd name="T10" fmla="*/ 6 w 53"/>
                <a:gd name="T11" fmla="*/ 5 h 52"/>
                <a:gd name="T12" fmla="*/ 5 w 53"/>
                <a:gd name="T13" fmla="*/ 0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42" y="0"/>
                  </a:moveTo>
                  <a:lnTo>
                    <a:pt x="41" y="0"/>
                  </a:lnTo>
                  <a:lnTo>
                    <a:pt x="0" y="13"/>
                  </a:lnTo>
                  <a:lnTo>
                    <a:pt x="11" y="52"/>
                  </a:lnTo>
                  <a:lnTo>
                    <a:pt x="53" y="39"/>
                  </a:lnTo>
                  <a:lnTo>
                    <a:pt x="52"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8" name="Freeform 986"/>
            <p:cNvSpPr>
              <a:spLocks/>
            </p:cNvSpPr>
            <p:nvPr/>
          </p:nvSpPr>
          <p:spPr bwMode="auto">
            <a:xfrm>
              <a:off x="4979" y="3775"/>
              <a:ext cx="27" cy="24"/>
            </a:xfrm>
            <a:custGeom>
              <a:avLst/>
              <a:gdLst>
                <a:gd name="T0" fmla="*/ 6 w 53"/>
                <a:gd name="T1" fmla="*/ 0 h 48"/>
                <a:gd name="T2" fmla="*/ 6 w 53"/>
                <a:gd name="T3" fmla="*/ 0 h 48"/>
                <a:gd name="T4" fmla="*/ 0 w 53"/>
                <a:gd name="T5" fmla="*/ 2 h 48"/>
                <a:gd name="T6" fmla="*/ 2 w 53"/>
                <a:gd name="T7" fmla="*/ 6 h 48"/>
                <a:gd name="T8" fmla="*/ 7 w 53"/>
                <a:gd name="T9" fmla="*/ 5 h 48"/>
                <a:gd name="T10" fmla="*/ 7 w 53"/>
                <a:gd name="T11" fmla="*/ 5 h 48"/>
                <a:gd name="T12" fmla="*/ 6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4" y="0"/>
                  </a:moveTo>
                  <a:lnTo>
                    <a:pt x="44" y="0"/>
                  </a:lnTo>
                  <a:lnTo>
                    <a:pt x="0" y="9"/>
                  </a:lnTo>
                  <a:lnTo>
                    <a:pt x="10" y="48"/>
                  </a:lnTo>
                  <a:lnTo>
                    <a:pt x="53"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39" name="Freeform 987"/>
            <p:cNvSpPr>
              <a:spLocks/>
            </p:cNvSpPr>
            <p:nvPr/>
          </p:nvSpPr>
          <p:spPr bwMode="auto">
            <a:xfrm>
              <a:off x="5001" y="3770"/>
              <a:ext cx="27" cy="25"/>
            </a:xfrm>
            <a:custGeom>
              <a:avLst/>
              <a:gdLst>
                <a:gd name="T0" fmla="*/ 7 w 54"/>
                <a:gd name="T1" fmla="*/ 0 h 49"/>
                <a:gd name="T2" fmla="*/ 6 w 54"/>
                <a:gd name="T3" fmla="*/ 0 h 49"/>
                <a:gd name="T4" fmla="*/ 0 w 54"/>
                <a:gd name="T5" fmla="*/ 2 h 49"/>
                <a:gd name="T6" fmla="*/ 2 w 54"/>
                <a:gd name="T7" fmla="*/ 7 h 49"/>
                <a:gd name="T8" fmla="*/ 7 w 54"/>
                <a:gd name="T9" fmla="*/ 5 h 49"/>
                <a:gd name="T10" fmla="*/ 7 w 54"/>
                <a:gd name="T11" fmla="*/ 5 h 49"/>
                <a:gd name="T12" fmla="*/ 7 w 54"/>
                <a:gd name="T13" fmla="*/ 0 h 49"/>
                <a:gd name="T14" fmla="*/ 6 w 54"/>
                <a:gd name="T15" fmla="*/ 0 h 49"/>
                <a:gd name="T16" fmla="*/ 6 w 54"/>
                <a:gd name="T17" fmla="*/ 0 h 49"/>
                <a:gd name="T18" fmla="*/ 7 w 54"/>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49"/>
                <a:gd name="T32" fmla="*/ 54 w 54"/>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49">
                  <a:moveTo>
                    <a:pt x="50" y="0"/>
                  </a:moveTo>
                  <a:lnTo>
                    <a:pt x="45" y="0"/>
                  </a:lnTo>
                  <a:lnTo>
                    <a:pt x="0" y="10"/>
                  </a:lnTo>
                  <a:lnTo>
                    <a:pt x="9" y="49"/>
                  </a:lnTo>
                  <a:lnTo>
                    <a:pt x="54" y="39"/>
                  </a:lnTo>
                  <a:lnTo>
                    <a:pt x="50" y="39"/>
                  </a:lnTo>
                  <a:lnTo>
                    <a:pt x="50" y="0"/>
                  </a:lnTo>
                  <a:lnTo>
                    <a:pt x="47" y="0"/>
                  </a:lnTo>
                  <a:lnTo>
                    <a:pt x="45" y="0"/>
                  </a:lnTo>
                  <a:lnTo>
                    <a:pt x="50"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0" name="Freeform 988"/>
            <p:cNvSpPr>
              <a:spLocks/>
            </p:cNvSpPr>
            <p:nvPr/>
          </p:nvSpPr>
          <p:spPr bwMode="auto">
            <a:xfrm>
              <a:off x="5026" y="3770"/>
              <a:ext cx="21" cy="19"/>
            </a:xfrm>
            <a:custGeom>
              <a:avLst/>
              <a:gdLst>
                <a:gd name="T0" fmla="*/ 6 w 42"/>
                <a:gd name="T1" fmla="*/ 0 h 39"/>
                <a:gd name="T2" fmla="*/ 5 w 42"/>
                <a:gd name="T3" fmla="*/ 0 h 39"/>
                <a:gd name="T4" fmla="*/ 0 w 42"/>
                <a:gd name="T5" fmla="*/ 0 h 39"/>
                <a:gd name="T6" fmla="*/ 0 w 42"/>
                <a:gd name="T7" fmla="*/ 4 h 39"/>
                <a:gd name="T8" fmla="*/ 5 w 42"/>
                <a:gd name="T9" fmla="*/ 4 h 39"/>
                <a:gd name="T10" fmla="*/ 5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1" name="Freeform 989"/>
            <p:cNvSpPr>
              <a:spLocks/>
            </p:cNvSpPr>
            <p:nvPr/>
          </p:nvSpPr>
          <p:spPr bwMode="auto">
            <a:xfrm>
              <a:off x="5045" y="3770"/>
              <a:ext cx="23" cy="22"/>
            </a:xfrm>
            <a:custGeom>
              <a:avLst/>
              <a:gdLst>
                <a:gd name="T0" fmla="*/ 5 w 47"/>
                <a:gd name="T1" fmla="*/ 1 h 43"/>
                <a:gd name="T2" fmla="*/ 5 w 47"/>
                <a:gd name="T3" fmla="*/ 1 h 43"/>
                <a:gd name="T4" fmla="*/ 0 w 47"/>
                <a:gd name="T5" fmla="*/ 0 h 43"/>
                <a:gd name="T6" fmla="*/ 0 w 47"/>
                <a:gd name="T7" fmla="*/ 5 h 43"/>
                <a:gd name="T8" fmla="*/ 5 w 47"/>
                <a:gd name="T9" fmla="*/ 6 h 43"/>
                <a:gd name="T10" fmla="*/ 4 w 47"/>
                <a:gd name="T11" fmla="*/ 6 h 43"/>
                <a:gd name="T12" fmla="*/ 5 w 47"/>
                <a:gd name="T13" fmla="*/ 1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7" y="4"/>
                  </a:moveTo>
                  <a:lnTo>
                    <a:pt x="45" y="4"/>
                  </a:lnTo>
                  <a:lnTo>
                    <a:pt x="4" y="0"/>
                  </a:lnTo>
                  <a:lnTo>
                    <a:pt x="0" y="39"/>
                  </a:lnTo>
                  <a:lnTo>
                    <a:pt x="40" y="43"/>
                  </a:lnTo>
                  <a:lnTo>
                    <a:pt x="38" y="43"/>
                  </a:lnTo>
                  <a:lnTo>
                    <a:pt x="47"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2" name="Freeform 990"/>
            <p:cNvSpPr>
              <a:spLocks/>
            </p:cNvSpPr>
            <p:nvPr/>
          </p:nvSpPr>
          <p:spPr bwMode="auto">
            <a:xfrm>
              <a:off x="5064" y="3772"/>
              <a:ext cx="26" cy="24"/>
            </a:xfrm>
            <a:custGeom>
              <a:avLst/>
              <a:gdLst>
                <a:gd name="T0" fmla="*/ 6 w 53"/>
                <a:gd name="T1" fmla="*/ 1 h 49"/>
                <a:gd name="T2" fmla="*/ 6 w 53"/>
                <a:gd name="T3" fmla="*/ 1 h 49"/>
                <a:gd name="T4" fmla="*/ 1 w 53"/>
                <a:gd name="T5" fmla="*/ 0 h 49"/>
                <a:gd name="T6" fmla="*/ 0 w 53"/>
                <a:gd name="T7" fmla="*/ 4 h 49"/>
                <a:gd name="T8" fmla="*/ 5 w 53"/>
                <a:gd name="T9" fmla="*/ 6 h 49"/>
                <a:gd name="T10" fmla="*/ 5 w 53"/>
                <a:gd name="T11" fmla="*/ 6 h 49"/>
                <a:gd name="T12" fmla="*/ 6 w 53"/>
                <a:gd name="T13" fmla="*/ 1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53" y="10"/>
                  </a:moveTo>
                  <a:lnTo>
                    <a:pt x="53" y="10"/>
                  </a:lnTo>
                  <a:lnTo>
                    <a:pt x="9" y="0"/>
                  </a:lnTo>
                  <a:lnTo>
                    <a:pt x="0" y="39"/>
                  </a:lnTo>
                  <a:lnTo>
                    <a:pt x="43" y="49"/>
                  </a:lnTo>
                  <a:lnTo>
                    <a:pt x="53"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043" name="Freeform 991"/>
            <p:cNvSpPr>
              <a:spLocks/>
            </p:cNvSpPr>
            <p:nvPr/>
          </p:nvSpPr>
          <p:spPr bwMode="auto">
            <a:xfrm>
              <a:off x="5086" y="3777"/>
              <a:ext cx="26" cy="25"/>
            </a:xfrm>
            <a:custGeom>
              <a:avLst/>
              <a:gdLst>
                <a:gd name="T0" fmla="*/ 6 w 53"/>
                <a:gd name="T1" fmla="*/ 2 h 50"/>
                <a:gd name="T2" fmla="*/ 6 w 53"/>
                <a:gd name="T3" fmla="*/ 2 h 50"/>
                <a:gd name="T4" fmla="*/ 1 w 53"/>
                <a:gd name="T5" fmla="*/ 0 h 50"/>
                <a:gd name="T6" fmla="*/ 0 w 53"/>
                <a:gd name="T7" fmla="*/ 5 h 50"/>
                <a:gd name="T8" fmla="*/ 5 w 53"/>
                <a:gd name="T9" fmla="*/ 7 h 50"/>
                <a:gd name="T10" fmla="*/ 5 w 53"/>
                <a:gd name="T11" fmla="*/ 7 h 50"/>
                <a:gd name="T12" fmla="*/ 6 w 53"/>
                <a:gd name="T13" fmla="*/ 2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53" y="11"/>
                  </a:moveTo>
                  <a:lnTo>
                    <a:pt x="53" y="11"/>
                  </a:lnTo>
                  <a:lnTo>
                    <a:pt x="10" y="0"/>
                  </a:lnTo>
                  <a:lnTo>
                    <a:pt x="0" y="39"/>
                  </a:lnTo>
                  <a:lnTo>
                    <a:pt x="44" y="50"/>
                  </a:lnTo>
                  <a:lnTo>
                    <a:pt x="53" y="11"/>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0" name="Group 992"/>
          <p:cNvGrpSpPr>
            <a:grpSpLocks/>
          </p:cNvGrpSpPr>
          <p:nvPr/>
        </p:nvGrpSpPr>
        <p:grpSpPr bwMode="auto">
          <a:xfrm>
            <a:off x="3637956" y="5513389"/>
            <a:ext cx="6288285" cy="852487"/>
            <a:chOff x="2014" y="3281"/>
            <a:chExt cx="3521" cy="537"/>
          </a:xfrm>
        </p:grpSpPr>
        <p:sp>
          <p:nvSpPr>
            <p:cNvPr id="14644" name="Freeform 993"/>
            <p:cNvSpPr>
              <a:spLocks/>
            </p:cNvSpPr>
            <p:nvPr/>
          </p:nvSpPr>
          <p:spPr bwMode="auto">
            <a:xfrm>
              <a:off x="5108" y="3783"/>
              <a:ext cx="24" cy="24"/>
            </a:xfrm>
            <a:custGeom>
              <a:avLst/>
              <a:gdLst>
                <a:gd name="T0" fmla="*/ 5 w 49"/>
                <a:gd name="T1" fmla="*/ 1 h 50"/>
                <a:gd name="T2" fmla="*/ 6 w 49"/>
                <a:gd name="T3" fmla="*/ 1 h 50"/>
                <a:gd name="T4" fmla="*/ 1 w 49"/>
                <a:gd name="T5" fmla="*/ 0 h 50"/>
                <a:gd name="T6" fmla="*/ 0 w 49"/>
                <a:gd name="T7" fmla="*/ 4 h 50"/>
                <a:gd name="T8" fmla="*/ 4 w 49"/>
                <a:gd name="T9" fmla="*/ 6 h 50"/>
                <a:gd name="T10" fmla="*/ 5 w 49"/>
                <a:gd name="T11" fmla="*/ 6 h 50"/>
                <a:gd name="T12" fmla="*/ 4 w 49"/>
                <a:gd name="T13" fmla="*/ 6 h 50"/>
                <a:gd name="T14" fmla="*/ 5 w 49"/>
                <a:gd name="T15" fmla="*/ 6 h 50"/>
                <a:gd name="T16" fmla="*/ 5 w 49"/>
                <a:gd name="T17" fmla="*/ 6 h 50"/>
                <a:gd name="T18" fmla="*/ 5 w 49"/>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50"/>
                <a:gd name="T32" fmla="*/ 49 w 49"/>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50">
                  <a:moveTo>
                    <a:pt x="44" y="10"/>
                  </a:moveTo>
                  <a:lnTo>
                    <a:pt x="49" y="10"/>
                  </a:lnTo>
                  <a:lnTo>
                    <a:pt x="9" y="0"/>
                  </a:lnTo>
                  <a:lnTo>
                    <a:pt x="0" y="39"/>
                  </a:lnTo>
                  <a:lnTo>
                    <a:pt x="39" y="50"/>
                  </a:lnTo>
                  <a:lnTo>
                    <a:pt x="44" y="50"/>
                  </a:lnTo>
                  <a:lnTo>
                    <a:pt x="39" y="50"/>
                  </a:lnTo>
                  <a:lnTo>
                    <a:pt x="42" y="50"/>
                  </a:lnTo>
                  <a:lnTo>
                    <a:pt x="44" y="50"/>
                  </a:lnTo>
                  <a:lnTo>
                    <a:pt x="44" y="1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5" name="Freeform 994"/>
            <p:cNvSpPr>
              <a:spLocks/>
            </p:cNvSpPr>
            <p:nvPr/>
          </p:nvSpPr>
          <p:spPr bwMode="auto">
            <a:xfrm>
              <a:off x="5130" y="3788"/>
              <a:ext cx="23" cy="19"/>
            </a:xfrm>
            <a:custGeom>
              <a:avLst/>
              <a:gdLst>
                <a:gd name="T0" fmla="*/ 5 w 47"/>
                <a:gd name="T1" fmla="*/ 0 h 40"/>
                <a:gd name="T2" fmla="*/ 5 w 47"/>
                <a:gd name="T3" fmla="*/ 0 h 40"/>
                <a:gd name="T4" fmla="*/ 0 w 47"/>
                <a:gd name="T5" fmla="*/ 0 h 40"/>
                <a:gd name="T6" fmla="*/ 0 w 47"/>
                <a:gd name="T7" fmla="*/ 4 h 40"/>
                <a:gd name="T8" fmla="*/ 5 w 47"/>
                <a:gd name="T9" fmla="*/ 4 h 40"/>
                <a:gd name="T10" fmla="*/ 5 w 47"/>
                <a:gd name="T11" fmla="*/ 4 h 40"/>
                <a:gd name="T12" fmla="*/ 5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5" y="0"/>
                  </a:moveTo>
                  <a:lnTo>
                    <a:pt x="46" y="0"/>
                  </a:lnTo>
                  <a:lnTo>
                    <a:pt x="0" y="0"/>
                  </a:lnTo>
                  <a:lnTo>
                    <a:pt x="0" y="40"/>
                  </a:lnTo>
                  <a:lnTo>
                    <a:pt x="46" y="40"/>
                  </a:lnTo>
                  <a:lnTo>
                    <a:pt x="47" y="40"/>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6" name="Freeform 995"/>
            <p:cNvSpPr>
              <a:spLocks/>
            </p:cNvSpPr>
            <p:nvPr/>
          </p:nvSpPr>
          <p:spPr bwMode="auto">
            <a:xfrm>
              <a:off x="5152" y="3786"/>
              <a:ext cx="22" cy="21"/>
            </a:xfrm>
            <a:custGeom>
              <a:avLst/>
              <a:gdLst>
                <a:gd name="T0" fmla="*/ 5 w 45"/>
                <a:gd name="T1" fmla="*/ 0 h 43"/>
                <a:gd name="T2" fmla="*/ 5 w 45"/>
                <a:gd name="T3" fmla="*/ 0 h 43"/>
                <a:gd name="T4" fmla="*/ 0 w 45"/>
                <a:gd name="T5" fmla="*/ 0 h 43"/>
                <a:gd name="T6" fmla="*/ 0 w 45"/>
                <a:gd name="T7" fmla="*/ 5 h 43"/>
                <a:gd name="T8" fmla="*/ 5 w 45"/>
                <a:gd name="T9" fmla="*/ 4 h 43"/>
                <a:gd name="T10" fmla="*/ 5 w 45"/>
                <a:gd name="T11" fmla="*/ 4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0"/>
                  </a:moveTo>
                  <a:lnTo>
                    <a:pt x="43" y="0"/>
                  </a:lnTo>
                  <a:lnTo>
                    <a:pt x="0" y="3"/>
                  </a:lnTo>
                  <a:lnTo>
                    <a:pt x="2" y="43"/>
                  </a:lnTo>
                  <a:lnTo>
                    <a:pt x="45"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7" name="Freeform 996"/>
            <p:cNvSpPr>
              <a:spLocks/>
            </p:cNvSpPr>
            <p:nvPr/>
          </p:nvSpPr>
          <p:spPr bwMode="auto">
            <a:xfrm>
              <a:off x="5173" y="3784"/>
              <a:ext cx="22" cy="22"/>
            </a:xfrm>
            <a:custGeom>
              <a:avLst/>
              <a:gdLst>
                <a:gd name="T0" fmla="*/ 6 w 43"/>
                <a:gd name="T1" fmla="*/ 0 h 42"/>
                <a:gd name="T2" fmla="*/ 6 w 43"/>
                <a:gd name="T3" fmla="*/ 0 h 42"/>
                <a:gd name="T4" fmla="*/ 0 w 43"/>
                <a:gd name="T5" fmla="*/ 1 h 42"/>
                <a:gd name="T6" fmla="*/ 1 w 43"/>
                <a:gd name="T7" fmla="*/ 6 h 42"/>
                <a:gd name="T8" fmla="*/ 6 w 43"/>
                <a:gd name="T9" fmla="*/ 5 h 42"/>
                <a:gd name="T10" fmla="*/ 6 w 43"/>
                <a:gd name="T11" fmla="*/ 5 h 42"/>
                <a:gd name="T12" fmla="*/ 6 w 43"/>
                <a:gd name="T13" fmla="*/ 0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1" y="0"/>
                  </a:moveTo>
                  <a:lnTo>
                    <a:pt x="41" y="0"/>
                  </a:lnTo>
                  <a:lnTo>
                    <a:pt x="0" y="3"/>
                  </a:lnTo>
                  <a:lnTo>
                    <a:pt x="2" y="42"/>
                  </a:lnTo>
                  <a:lnTo>
                    <a:pt x="4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8" name="Freeform 997"/>
            <p:cNvSpPr>
              <a:spLocks/>
            </p:cNvSpPr>
            <p:nvPr/>
          </p:nvSpPr>
          <p:spPr bwMode="auto">
            <a:xfrm>
              <a:off x="5194" y="3783"/>
              <a:ext cx="22" cy="21"/>
            </a:xfrm>
            <a:custGeom>
              <a:avLst/>
              <a:gdLst>
                <a:gd name="T0" fmla="*/ 6 w 44"/>
                <a:gd name="T1" fmla="*/ 0 h 43"/>
                <a:gd name="T2" fmla="*/ 6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0"/>
                  </a:moveTo>
                  <a:lnTo>
                    <a:pt x="42" y="0"/>
                  </a:lnTo>
                  <a:lnTo>
                    <a:pt x="0" y="4"/>
                  </a:lnTo>
                  <a:lnTo>
                    <a:pt x="2" y="43"/>
                  </a:lnTo>
                  <a:lnTo>
                    <a:pt x="44" y="39"/>
                  </a:lnTo>
                  <a:lnTo>
                    <a:pt x="43" y="39"/>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9" name="Freeform 998"/>
            <p:cNvSpPr>
              <a:spLocks/>
            </p:cNvSpPr>
            <p:nvPr/>
          </p:nvSpPr>
          <p:spPr bwMode="auto">
            <a:xfrm>
              <a:off x="5215" y="3783"/>
              <a:ext cx="22" cy="19"/>
            </a:xfrm>
            <a:custGeom>
              <a:avLst/>
              <a:gdLst>
                <a:gd name="T0" fmla="*/ 5 w 44"/>
                <a:gd name="T1" fmla="*/ 0 h 39"/>
                <a:gd name="T2" fmla="*/ 6 w 44"/>
                <a:gd name="T3" fmla="*/ 0 h 39"/>
                <a:gd name="T4" fmla="*/ 0 w 44"/>
                <a:gd name="T5" fmla="*/ 0 h 39"/>
                <a:gd name="T6" fmla="*/ 0 w 44"/>
                <a:gd name="T7" fmla="*/ 4 h 39"/>
                <a:gd name="T8" fmla="*/ 6 w 44"/>
                <a:gd name="T9" fmla="*/ 4 h 39"/>
                <a:gd name="T10" fmla="*/ 6 w 44"/>
                <a:gd name="T11" fmla="*/ 4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9" y="0"/>
                  </a:moveTo>
                  <a:lnTo>
                    <a:pt x="41" y="0"/>
                  </a:lnTo>
                  <a:lnTo>
                    <a:pt x="0" y="0"/>
                  </a:lnTo>
                  <a:lnTo>
                    <a:pt x="0" y="39"/>
                  </a:lnTo>
                  <a:lnTo>
                    <a:pt x="41" y="39"/>
                  </a:lnTo>
                  <a:lnTo>
                    <a:pt x="44" y="39"/>
                  </a:lnTo>
                  <a:lnTo>
                    <a:pt x="39"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0" name="Freeform 999"/>
            <p:cNvSpPr>
              <a:spLocks/>
            </p:cNvSpPr>
            <p:nvPr/>
          </p:nvSpPr>
          <p:spPr bwMode="auto">
            <a:xfrm>
              <a:off x="5235" y="3780"/>
              <a:ext cx="25" cy="22"/>
            </a:xfrm>
            <a:custGeom>
              <a:avLst/>
              <a:gdLst>
                <a:gd name="T0" fmla="*/ 6 w 49"/>
                <a:gd name="T1" fmla="*/ 0 h 45"/>
                <a:gd name="T2" fmla="*/ 6 w 49"/>
                <a:gd name="T3" fmla="*/ 0 h 45"/>
                <a:gd name="T4" fmla="*/ 0 w 49"/>
                <a:gd name="T5" fmla="*/ 0 h 45"/>
                <a:gd name="T6" fmla="*/ 1 w 49"/>
                <a:gd name="T7" fmla="*/ 5 h 45"/>
                <a:gd name="T8" fmla="*/ 7 w 49"/>
                <a:gd name="T9" fmla="*/ 4 h 45"/>
                <a:gd name="T10" fmla="*/ 7 w 49"/>
                <a:gd name="T11" fmla="*/ 4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5" y="0"/>
                  </a:moveTo>
                  <a:lnTo>
                    <a:pt x="45" y="0"/>
                  </a:lnTo>
                  <a:lnTo>
                    <a:pt x="0" y="6"/>
                  </a:lnTo>
                  <a:lnTo>
                    <a:pt x="5" y="45"/>
                  </a:lnTo>
                  <a:lnTo>
                    <a:pt x="49" y="39"/>
                  </a:lnTo>
                  <a:lnTo>
                    <a:pt x="45"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1" name="Freeform 1000"/>
            <p:cNvSpPr>
              <a:spLocks/>
            </p:cNvSpPr>
            <p:nvPr/>
          </p:nvSpPr>
          <p:spPr bwMode="auto">
            <a:xfrm>
              <a:off x="5257" y="3777"/>
              <a:ext cx="25" cy="22"/>
            </a:xfrm>
            <a:custGeom>
              <a:avLst/>
              <a:gdLst>
                <a:gd name="T0" fmla="*/ 6 w 48"/>
                <a:gd name="T1" fmla="*/ 0 h 43"/>
                <a:gd name="T2" fmla="*/ 6 w 48"/>
                <a:gd name="T3" fmla="*/ 0 h 43"/>
                <a:gd name="T4" fmla="*/ 0 w 48"/>
                <a:gd name="T5" fmla="*/ 1 h 43"/>
                <a:gd name="T6" fmla="*/ 1 w 48"/>
                <a:gd name="T7" fmla="*/ 6 h 43"/>
                <a:gd name="T8" fmla="*/ 7 w 48"/>
                <a:gd name="T9" fmla="*/ 5 h 43"/>
                <a:gd name="T10" fmla="*/ 7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4" y="0"/>
                  </a:moveTo>
                  <a:lnTo>
                    <a:pt x="44" y="0"/>
                  </a:lnTo>
                  <a:lnTo>
                    <a:pt x="0" y="4"/>
                  </a:lnTo>
                  <a:lnTo>
                    <a:pt x="4" y="43"/>
                  </a:lnTo>
                  <a:lnTo>
                    <a:pt x="48" y="39"/>
                  </a:lnTo>
                  <a:lnTo>
                    <a:pt x="44"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2" name="Freeform 1001"/>
            <p:cNvSpPr>
              <a:spLocks/>
            </p:cNvSpPr>
            <p:nvPr/>
          </p:nvSpPr>
          <p:spPr bwMode="auto">
            <a:xfrm>
              <a:off x="5279" y="3775"/>
              <a:ext cx="24" cy="22"/>
            </a:xfrm>
            <a:custGeom>
              <a:avLst/>
              <a:gdLst>
                <a:gd name="T0" fmla="*/ 5 w 47"/>
                <a:gd name="T1" fmla="*/ 0 h 44"/>
                <a:gd name="T2" fmla="*/ 5 w 47"/>
                <a:gd name="T3" fmla="*/ 0 h 44"/>
                <a:gd name="T4" fmla="*/ 0 w 47"/>
                <a:gd name="T5" fmla="*/ 1 h 44"/>
                <a:gd name="T6" fmla="*/ 1 w 47"/>
                <a:gd name="T7" fmla="*/ 6 h 44"/>
                <a:gd name="T8" fmla="*/ 6 w 47"/>
                <a:gd name="T9" fmla="*/ 5 h 44"/>
                <a:gd name="T10" fmla="*/ 6 w 47"/>
                <a:gd name="T11" fmla="*/ 5 h 44"/>
                <a:gd name="T12" fmla="*/ 5 w 47"/>
                <a:gd name="T13" fmla="*/ 0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38" y="0"/>
                  </a:moveTo>
                  <a:lnTo>
                    <a:pt x="40" y="0"/>
                  </a:lnTo>
                  <a:lnTo>
                    <a:pt x="0" y="5"/>
                  </a:lnTo>
                  <a:lnTo>
                    <a:pt x="4" y="44"/>
                  </a:lnTo>
                  <a:lnTo>
                    <a:pt x="45" y="39"/>
                  </a:lnTo>
                  <a:lnTo>
                    <a:pt x="47" y="39"/>
                  </a:lnTo>
                  <a:lnTo>
                    <a:pt x="38"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3" name="Freeform 1002"/>
            <p:cNvSpPr>
              <a:spLocks/>
            </p:cNvSpPr>
            <p:nvPr/>
          </p:nvSpPr>
          <p:spPr bwMode="auto">
            <a:xfrm>
              <a:off x="5298" y="3770"/>
              <a:ext cx="26" cy="25"/>
            </a:xfrm>
            <a:custGeom>
              <a:avLst/>
              <a:gdLst>
                <a:gd name="T0" fmla="*/ 6 w 52"/>
                <a:gd name="T1" fmla="*/ 0 h 49"/>
                <a:gd name="T2" fmla="*/ 6 w 52"/>
                <a:gd name="T3" fmla="*/ 0 h 49"/>
                <a:gd name="T4" fmla="*/ 0 w 52"/>
                <a:gd name="T5" fmla="*/ 2 h 49"/>
                <a:gd name="T6" fmla="*/ 2 w 52"/>
                <a:gd name="T7" fmla="*/ 7 h 49"/>
                <a:gd name="T8" fmla="*/ 7 w 52"/>
                <a:gd name="T9" fmla="*/ 5 h 49"/>
                <a:gd name="T10" fmla="*/ 6 w 52"/>
                <a:gd name="T11" fmla="*/ 5 h 49"/>
                <a:gd name="T12" fmla="*/ 6 w 52"/>
                <a:gd name="T13" fmla="*/ 0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46" y="0"/>
                  </a:moveTo>
                  <a:lnTo>
                    <a:pt x="42" y="0"/>
                  </a:lnTo>
                  <a:lnTo>
                    <a:pt x="0" y="10"/>
                  </a:lnTo>
                  <a:lnTo>
                    <a:pt x="9" y="49"/>
                  </a:lnTo>
                  <a:lnTo>
                    <a:pt x="52" y="39"/>
                  </a:lnTo>
                  <a:lnTo>
                    <a:pt x="48"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4" name="Freeform 1003"/>
            <p:cNvSpPr>
              <a:spLocks/>
            </p:cNvSpPr>
            <p:nvPr/>
          </p:nvSpPr>
          <p:spPr bwMode="auto">
            <a:xfrm>
              <a:off x="5321" y="3768"/>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0"/>
                  </a:moveTo>
                  <a:lnTo>
                    <a:pt x="44" y="0"/>
                  </a:lnTo>
                  <a:lnTo>
                    <a:pt x="0" y="4"/>
                  </a:lnTo>
                  <a:lnTo>
                    <a:pt x="2" y="43"/>
                  </a:lnTo>
                  <a:lnTo>
                    <a:pt x="46" y="39"/>
                  </a:lnTo>
                  <a:lnTo>
                    <a:pt x="44" y="39"/>
                  </a:lnTo>
                  <a:lnTo>
                    <a:pt x="46"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5" name="Freeform 1004"/>
            <p:cNvSpPr>
              <a:spLocks/>
            </p:cNvSpPr>
            <p:nvPr/>
          </p:nvSpPr>
          <p:spPr bwMode="auto">
            <a:xfrm>
              <a:off x="5343" y="3768"/>
              <a:ext cx="23" cy="21"/>
            </a:xfrm>
            <a:custGeom>
              <a:avLst/>
              <a:gdLst>
                <a:gd name="T0" fmla="*/ 6 w 46"/>
                <a:gd name="T1" fmla="*/ 0 h 43"/>
                <a:gd name="T2" fmla="*/ 6 w 46"/>
                <a:gd name="T3" fmla="*/ 0 h 43"/>
                <a:gd name="T4" fmla="*/ 1 w 46"/>
                <a:gd name="T5" fmla="*/ 0 h 43"/>
                <a:gd name="T6" fmla="*/ 0 w 46"/>
                <a:gd name="T7" fmla="*/ 4 h 43"/>
                <a:gd name="T8" fmla="*/ 5 w 46"/>
                <a:gd name="T9" fmla="*/ 5 h 43"/>
                <a:gd name="T10" fmla="*/ 5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2" y="4"/>
                  </a:lnTo>
                  <a:lnTo>
                    <a:pt x="2" y="0"/>
                  </a:lnTo>
                  <a:lnTo>
                    <a:pt x="0" y="39"/>
                  </a:lnTo>
                  <a:lnTo>
                    <a:pt x="40" y="43"/>
                  </a:lnTo>
                  <a:lnTo>
                    <a:pt x="36" y="43"/>
                  </a:lnTo>
                  <a:lnTo>
                    <a:pt x="46" y="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6" name="Freeform 1005"/>
            <p:cNvSpPr>
              <a:spLocks/>
            </p:cNvSpPr>
            <p:nvPr/>
          </p:nvSpPr>
          <p:spPr bwMode="auto">
            <a:xfrm>
              <a:off x="5362" y="3770"/>
              <a:ext cx="24" cy="24"/>
            </a:xfrm>
            <a:custGeom>
              <a:avLst/>
              <a:gdLst>
                <a:gd name="T0" fmla="*/ 6 w 50"/>
                <a:gd name="T1" fmla="*/ 2 h 48"/>
                <a:gd name="T2" fmla="*/ 6 w 50"/>
                <a:gd name="T3" fmla="*/ 2 h 48"/>
                <a:gd name="T4" fmla="*/ 1 w 50"/>
                <a:gd name="T5" fmla="*/ 0 h 48"/>
                <a:gd name="T6" fmla="*/ 0 w 50"/>
                <a:gd name="T7" fmla="*/ 5 h 48"/>
                <a:gd name="T8" fmla="*/ 5 w 50"/>
                <a:gd name="T9" fmla="*/ 6 h 48"/>
                <a:gd name="T10" fmla="*/ 5 w 50"/>
                <a:gd name="T11" fmla="*/ 6 h 48"/>
                <a:gd name="T12" fmla="*/ 6 w 50"/>
                <a:gd name="T13" fmla="*/ 2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9" y="9"/>
                  </a:moveTo>
                  <a:lnTo>
                    <a:pt x="50" y="9"/>
                  </a:lnTo>
                  <a:lnTo>
                    <a:pt x="10" y="0"/>
                  </a:lnTo>
                  <a:lnTo>
                    <a:pt x="0" y="39"/>
                  </a:lnTo>
                  <a:lnTo>
                    <a:pt x="41" y="48"/>
                  </a:lnTo>
                  <a:lnTo>
                    <a:pt x="42" y="48"/>
                  </a:lnTo>
                  <a:lnTo>
                    <a:pt x="49"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7" name="Freeform 1006"/>
            <p:cNvSpPr>
              <a:spLocks/>
            </p:cNvSpPr>
            <p:nvPr/>
          </p:nvSpPr>
          <p:spPr bwMode="auto">
            <a:xfrm>
              <a:off x="5382" y="3774"/>
              <a:ext cx="29" cy="24"/>
            </a:xfrm>
            <a:custGeom>
              <a:avLst/>
              <a:gdLst>
                <a:gd name="T0" fmla="*/ 8 w 56"/>
                <a:gd name="T1" fmla="*/ 2 h 47"/>
                <a:gd name="T2" fmla="*/ 7 w 56"/>
                <a:gd name="T3" fmla="*/ 1 h 47"/>
                <a:gd name="T4" fmla="*/ 1 w 56"/>
                <a:gd name="T5" fmla="*/ 0 h 47"/>
                <a:gd name="T6" fmla="*/ 0 w 56"/>
                <a:gd name="T7" fmla="*/ 5 h 47"/>
                <a:gd name="T8" fmla="*/ 6 w 56"/>
                <a:gd name="T9" fmla="*/ 6 h 47"/>
                <a:gd name="T10" fmla="*/ 6 w 56"/>
                <a:gd name="T11" fmla="*/ 6 h 47"/>
                <a:gd name="T12" fmla="*/ 8 w 56"/>
                <a:gd name="T13" fmla="*/ 2 h 47"/>
                <a:gd name="T14" fmla="*/ 7 w 56"/>
                <a:gd name="T15" fmla="*/ 1 h 47"/>
                <a:gd name="T16" fmla="*/ 7 w 56"/>
                <a:gd name="T17" fmla="*/ 1 h 47"/>
                <a:gd name="T18" fmla="*/ 8 w 56"/>
                <a:gd name="T19" fmla="*/ 2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7"/>
                <a:gd name="T32" fmla="*/ 56 w 5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7">
                  <a:moveTo>
                    <a:pt x="56" y="9"/>
                  </a:moveTo>
                  <a:lnTo>
                    <a:pt x="53" y="8"/>
                  </a:lnTo>
                  <a:lnTo>
                    <a:pt x="7" y="0"/>
                  </a:lnTo>
                  <a:lnTo>
                    <a:pt x="0" y="39"/>
                  </a:lnTo>
                  <a:lnTo>
                    <a:pt x="46" y="47"/>
                  </a:lnTo>
                  <a:lnTo>
                    <a:pt x="43" y="46"/>
                  </a:lnTo>
                  <a:lnTo>
                    <a:pt x="56" y="9"/>
                  </a:lnTo>
                  <a:lnTo>
                    <a:pt x="55" y="8"/>
                  </a:lnTo>
                  <a:lnTo>
                    <a:pt x="53" y="8"/>
                  </a:lnTo>
                  <a:lnTo>
                    <a:pt x="56" y="9"/>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8" name="Freeform 1007"/>
            <p:cNvSpPr>
              <a:spLocks/>
            </p:cNvSpPr>
            <p:nvPr/>
          </p:nvSpPr>
          <p:spPr bwMode="auto">
            <a:xfrm>
              <a:off x="5404" y="3779"/>
              <a:ext cx="27" cy="27"/>
            </a:xfrm>
            <a:custGeom>
              <a:avLst/>
              <a:gdLst>
                <a:gd name="T0" fmla="*/ 6 w 54"/>
                <a:gd name="T1" fmla="*/ 2 h 53"/>
                <a:gd name="T2" fmla="*/ 7 w 54"/>
                <a:gd name="T3" fmla="*/ 2 h 53"/>
                <a:gd name="T4" fmla="*/ 2 w 54"/>
                <a:gd name="T5" fmla="*/ 0 h 53"/>
                <a:gd name="T6" fmla="*/ 0 w 54"/>
                <a:gd name="T7" fmla="*/ 5 h 53"/>
                <a:gd name="T8" fmla="*/ 5 w 54"/>
                <a:gd name="T9" fmla="*/ 7 h 53"/>
                <a:gd name="T10" fmla="*/ 6 w 54"/>
                <a:gd name="T11" fmla="*/ 7 h 53"/>
                <a:gd name="T12" fmla="*/ 5 w 54"/>
                <a:gd name="T13" fmla="*/ 7 h 53"/>
                <a:gd name="T14" fmla="*/ 6 w 54"/>
                <a:gd name="T15" fmla="*/ 7 h 53"/>
                <a:gd name="T16" fmla="*/ 6 w 54"/>
                <a:gd name="T17" fmla="*/ 7 h 53"/>
                <a:gd name="T18" fmla="*/ 6 w 54"/>
                <a:gd name="T19" fmla="*/ 2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8" y="14"/>
                  </a:moveTo>
                  <a:lnTo>
                    <a:pt x="54" y="15"/>
                  </a:lnTo>
                  <a:lnTo>
                    <a:pt x="13" y="0"/>
                  </a:lnTo>
                  <a:lnTo>
                    <a:pt x="0" y="37"/>
                  </a:lnTo>
                  <a:lnTo>
                    <a:pt x="40" y="52"/>
                  </a:lnTo>
                  <a:lnTo>
                    <a:pt x="46" y="53"/>
                  </a:lnTo>
                  <a:lnTo>
                    <a:pt x="40" y="52"/>
                  </a:lnTo>
                  <a:lnTo>
                    <a:pt x="42" y="53"/>
                  </a:lnTo>
                  <a:lnTo>
                    <a:pt x="46" y="53"/>
                  </a:lnTo>
                  <a:lnTo>
                    <a:pt x="48" y="14"/>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59" name="Freeform 1008"/>
            <p:cNvSpPr>
              <a:spLocks/>
            </p:cNvSpPr>
            <p:nvPr/>
          </p:nvSpPr>
          <p:spPr bwMode="auto">
            <a:xfrm>
              <a:off x="5427" y="3786"/>
              <a:ext cx="22" cy="21"/>
            </a:xfrm>
            <a:custGeom>
              <a:avLst/>
              <a:gdLst>
                <a:gd name="T0" fmla="*/ 5 w 45"/>
                <a:gd name="T1" fmla="*/ 0 h 43"/>
                <a:gd name="T2" fmla="*/ 5 w 45"/>
                <a:gd name="T3" fmla="*/ 0 h 43"/>
                <a:gd name="T4" fmla="*/ 0 w 45"/>
                <a:gd name="T5" fmla="*/ 0 h 43"/>
                <a:gd name="T6" fmla="*/ 0 w 45"/>
                <a:gd name="T7" fmla="*/ 4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3" y="3"/>
                  </a:moveTo>
                  <a:lnTo>
                    <a:pt x="45" y="3"/>
                  </a:lnTo>
                  <a:lnTo>
                    <a:pt x="2" y="0"/>
                  </a:lnTo>
                  <a:lnTo>
                    <a:pt x="0" y="39"/>
                  </a:lnTo>
                  <a:lnTo>
                    <a:pt x="42" y="43"/>
                  </a:lnTo>
                  <a:lnTo>
                    <a:pt x="43" y="43"/>
                  </a:lnTo>
                  <a:lnTo>
                    <a:pt x="43" y="3"/>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0" name="Freeform 1009"/>
            <p:cNvSpPr>
              <a:spLocks/>
            </p:cNvSpPr>
            <p:nvPr/>
          </p:nvSpPr>
          <p:spPr bwMode="auto">
            <a:xfrm>
              <a:off x="5449" y="3788"/>
              <a:ext cx="21" cy="19"/>
            </a:xfrm>
            <a:custGeom>
              <a:avLst/>
              <a:gdLst>
                <a:gd name="T0" fmla="*/ 5 w 43"/>
                <a:gd name="T1" fmla="*/ 0 h 40"/>
                <a:gd name="T2" fmla="*/ 5 w 43"/>
                <a:gd name="T3" fmla="*/ 0 h 40"/>
                <a:gd name="T4" fmla="*/ 0 w 43"/>
                <a:gd name="T5" fmla="*/ 0 h 40"/>
                <a:gd name="T6" fmla="*/ 0 w 43"/>
                <a:gd name="T7" fmla="*/ 4 h 40"/>
                <a:gd name="T8" fmla="*/ 5 w 43"/>
                <a:gd name="T9" fmla="*/ 4 h 40"/>
                <a:gd name="T10" fmla="*/ 5 w 43"/>
                <a:gd name="T11" fmla="*/ 4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0"/>
                  </a:moveTo>
                  <a:lnTo>
                    <a:pt x="43" y="0"/>
                  </a:lnTo>
                  <a:lnTo>
                    <a:pt x="0" y="0"/>
                  </a:lnTo>
                  <a:lnTo>
                    <a:pt x="0" y="40"/>
                  </a:lnTo>
                  <a:lnTo>
                    <a:pt x="43" y="4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1" name="Freeform 1010"/>
            <p:cNvSpPr>
              <a:spLocks/>
            </p:cNvSpPr>
            <p:nvPr/>
          </p:nvSpPr>
          <p:spPr bwMode="auto">
            <a:xfrm>
              <a:off x="5470" y="3788"/>
              <a:ext cx="25" cy="19"/>
            </a:xfrm>
            <a:custGeom>
              <a:avLst/>
              <a:gdLst>
                <a:gd name="T0" fmla="*/ 6 w 50"/>
                <a:gd name="T1" fmla="*/ 0 h 40"/>
                <a:gd name="T2" fmla="*/ 6 w 50"/>
                <a:gd name="T3" fmla="*/ 0 h 40"/>
                <a:gd name="T4" fmla="*/ 0 w 50"/>
                <a:gd name="T5" fmla="*/ 0 h 40"/>
                <a:gd name="T6" fmla="*/ 0 w 50"/>
                <a:gd name="T7" fmla="*/ 4 h 40"/>
                <a:gd name="T8" fmla="*/ 6 w 50"/>
                <a:gd name="T9" fmla="*/ 4 h 40"/>
                <a:gd name="T10" fmla="*/ 7 w 50"/>
                <a:gd name="T11" fmla="*/ 4 h 40"/>
                <a:gd name="T12" fmla="*/ 6 w 50"/>
                <a:gd name="T13" fmla="*/ 0 h 40"/>
                <a:gd name="T14" fmla="*/ 0 60000 65536"/>
                <a:gd name="T15" fmla="*/ 0 60000 65536"/>
                <a:gd name="T16" fmla="*/ 0 60000 65536"/>
                <a:gd name="T17" fmla="*/ 0 60000 65536"/>
                <a:gd name="T18" fmla="*/ 0 60000 65536"/>
                <a:gd name="T19" fmla="*/ 0 60000 65536"/>
                <a:gd name="T20" fmla="*/ 0 60000 65536"/>
                <a:gd name="T21" fmla="*/ 0 w 50"/>
                <a:gd name="T22" fmla="*/ 0 h 40"/>
                <a:gd name="T23" fmla="*/ 50 w 5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0">
                  <a:moveTo>
                    <a:pt x="43" y="0"/>
                  </a:moveTo>
                  <a:lnTo>
                    <a:pt x="46" y="0"/>
                  </a:lnTo>
                  <a:lnTo>
                    <a:pt x="0" y="0"/>
                  </a:lnTo>
                  <a:lnTo>
                    <a:pt x="0" y="40"/>
                  </a:lnTo>
                  <a:lnTo>
                    <a:pt x="46" y="40"/>
                  </a:lnTo>
                  <a:lnTo>
                    <a:pt x="50" y="40"/>
                  </a:lnTo>
                  <a:lnTo>
                    <a:pt x="43"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2" name="Freeform 1011"/>
            <p:cNvSpPr>
              <a:spLocks/>
            </p:cNvSpPr>
            <p:nvPr/>
          </p:nvSpPr>
          <p:spPr bwMode="auto">
            <a:xfrm>
              <a:off x="5491" y="3784"/>
              <a:ext cx="23" cy="23"/>
            </a:xfrm>
            <a:custGeom>
              <a:avLst/>
              <a:gdLst>
                <a:gd name="T0" fmla="*/ 6 w 46"/>
                <a:gd name="T1" fmla="*/ 0 h 46"/>
                <a:gd name="T2" fmla="*/ 5 w 46"/>
                <a:gd name="T3" fmla="*/ 0 h 46"/>
                <a:gd name="T4" fmla="*/ 0 w 46"/>
                <a:gd name="T5" fmla="*/ 1 h 46"/>
                <a:gd name="T6" fmla="*/ 1 w 46"/>
                <a:gd name="T7" fmla="*/ 6 h 46"/>
                <a:gd name="T8" fmla="*/ 6 w 46"/>
                <a:gd name="T9" fmla="*/ 5 h 46"/>
                <a:gd name="T10" fmla="*/ 6 w 46"/>
                <a:gd name="T11" fmla="*/ 5 h 46"/>
                <a:gd name="T12" fmla="*/ 6 w 46"/>
                <a:gd name="T13" fmla="*/ 0 h 46"/>
                <a:gd name="T14" fmla="*/ 0 60000 65536"/>
                <a:gd name="T15" fmla="*/ 0 60000 65536"/>
                <a:gd name="T16" fmla="*/ 0 60000 65536"/>
                <a:gd name="T17" fmla="*/ 0 60000 65536"/>
                <a:gd name="T18" fmla="*/ 0 60000 65536"/>
                <a:gd name="T19" fmla="*/ 0 60000 65536"/>
                <a:gd name="T20" fmla="*/ 0 60000 65536"/>
                <a:gd name="T21" fmla="*/ 0 w 46"/>
                <a:gd name="T22" fmla="*/ 0 h 46"/>
                <a:gd name="T23" fmla="*/ 46 w 46"/>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6">
                  <a:moveTo>
                    <a:pt x="41" y="0"/>
                  </a:moveTo>
                  <a:lnTo>
                    <a:pt x="39" y="0"/>
                  </a:lnTo>
                  <a:lnTo>
                    <a:pt x="0" y="6"/>
                  </a:lnTo>
                  <a:lnTo>
                    <a:pt x="7" y="46"/>
                  </a:lnTo>
                  <a:lnTo>
                    <a:pt x="46" y="39"/>
                  </a:lnTo>
                  <a:lnTo>
                    <a:pt x="43" y="39"/>
                  </a:lnTo>
                  <a:lnTo>
                    <a:pt x="41" y="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3" name="Freeform 1012"/>
            <p:cNvSpPr>
              <a:spLocks/>
            </p:cNvSpPr>
            <p:nvPr/>
          </p:nvSpPr>
          <p:spPr bwMode="auto">
            <a:xfrm>
              <a:off x="5512" y="3783"/>
              <a:ext cx="23" cy="21"/>
            </a:xfrm>
            <a:custGeom>
              <a:avLst/>
              <a:gdLst>
                <a:gd name="T0" fmla="*/ 6 w 45"/>
                <a:gd name="T1" fmla="*/ 2 h 43"/>
                <a:gd name="T2" fmla="*/ 6 w 45"/>
                <a:gd name="T3" fmla="*/ 0 h 43"/>
                <a:gd name="T4" fmla="*/ 0 w 45"/>
                <a:gd name="T5" fmla="*/ 0 h 43"/>
                <a:gd name="T6" fmla="*/ 1 w 45"/>
                <a:gd name="T7" fmla="*/ 5 h 43"/>
                <a:gd name="T8" fmla="*/ 6 w 45"/>
                <a:gd name="T9" fmla="*/ 4 h 43"/>
                <a:gd name="T10" fmla="*/ 6 w 45"/>
                <a:gd name="T11" fmla="*/ 2 h 43"/>
                <a:gd name="T12" fmla="*/ 0 60000 65536"/>
                <a:gd name="T13" fmla="*/ 0 60000 65536"/>
                <a:gd name="T14" fmla="*/ 0 60000 65536"/>
                <a:gd name="T15" fmla="*/ 0 60000 65536"/>
                <a:gd name="T16" fmla="*/ 0 60000 65536"/>
                <a:gd name="T17" fmla="*/ 0 60000 65536"/>
                <a:gd name="T18" fmla="*/ 0 w 45"/>
                <a:gd name="T19" fmla="*/ 0 h 43"/>
                <a:gd name="T20" fmla="*/ 45 w 4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5" h="43">
                  <a:moveTo>
                    <a:pt x="44" y="20"/>
                  </a:moveTo>
                  <a:lnTo>
                    <a:pt x="43" y="0"/>
                  </a:lnTo>
                  <a:lnTo>
                    <a:pt x="0" y="4"/>
                  </a:lnTo>
                  <a:lnTo>
                    <a:pt x="2" y="43"/>
                  </a:lnTo>
                  <a:lnTo>
                    <a:pt x="45" y="39"/>
                  </a:lnTo>
                  <a:lnTo>
                    <a:pt x="44" y="20"/>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4" name="Freeform 1013"/>
            <p:cNvSpPr>
              <a:spLocks/>
            </p:cNvSpPr>
            <p:nvPr/>
          </p:nvSpPr>
          <p:spPr bwMode="auto">
            <a:xfrm>
              <a:off x="2014" y="3735"/>
              <a:ext cx="54" cy="44"/>
            </a:xfrm>
            <a:custGeom>
              <a:avLst/>
              <a:gdLst>
                <a:gd name="T0" fmla="*/ 13 w 107"/>
                <a:gd name="T1" fmla="*/ 1 h 87"/>
                <a:gd name="T2" fmla="*/ 11 w 107"/>
                <a:gd name="T3" fmla="*/ 1 h 87"/>
                <a:gd name="T4" fmla="*/ 0 w 107"/>
                <a:gd name="T5" fmla="*/ 7 h 87"/>
                <a:gd name="T6" fmla="*/ 3 w 107"/>
                <a:gd name="T7" fmla="*/ 11 h 87"/>
                <a:gd name="T8" fmla="*/ 14 w 107"/>
                <a:gd name="T9" fmla="*/ 5 h 87"/>
                <a:gd name="T10" fmla="*/ 13 w 107"/>
                <a:gd name="T11" fmla="*/ 5 h 87"/>
                <a:gd name="T12" fmla="*/ 13 w 107"/>
                <a:gd name="T13" fmla="*/ 1 h 87"/>
                <a:gd name="T14" fmla="*/ 12 w 107"/>
                <a:gd name="T15" fmla="*/ 0 h 87"/>
                <a:gd name="T16" fmla="*/ 11 w 107"/>
                <a:gd name="T17" fmla="*/ 1 h 87"/>
                <a:gd name="T18" fmla="*/ 13 w 107"/>
                <a:gd name="T19" fmla="*/ 1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
                <a:gd name="T31" fmla="*/ 0 h 87"/>
                <a:gd name="T32" fmla="*/ 107 w 10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 h="87">
                  <a:moveTo>
                    <a:pt x="97" y="1"/>
                  </a:moveTo>
                  <a:lnTo>
                    <a:pt x="88" y="3"/>
                  </a:lnTo>
                  <a:lnTo>
                    <a:pt x="0" y="52"/>
                  </a:lnTo>
                  <a:lnTo>
                    <a:pt x="18" y="87"/>
                  </a:lnTo>
                  <a:lnTo>
                    <a:pt x="107" y="38"/>
                  </a:lnTo>
                  <a:lnTo>
                    <a:pt x="97" y="40"/>
                  </a:lnTo>
                  <a:lnTo>
                    <a:pt x="97" y="1"/>
                  </a:lnTo>
                  <a:lnTo>
                    <a:pt x="93" y="0"/>
                  </a:lnTo>
                  <a:lnTo>
                    <a:pt x="88" y="3"/>
                  </a:lnTo>
                  <a:lnTo>
                    <a:pt x="9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5" name="Freeform 1014"/>
            <p:cNvSpPr>
              <a:spLocks/>
            </p:cNvSpPr>
            <p:nvPr/>
          </p:nvSpPr>
          <p:spPr bwMode="auto">
            <a:xfrm>
              <a:off x="2063" y="3735"/>
              <a:ext cx="20" cy="20"/>
            </a:xfrm>
            <a:custGeom>
              <a:avLst/>
              <a:gdLst>
                <a:gd name="T0" fmla="*/ 5 w 40"/>
                <a:gd name="T1" fmla="*/ 1 h 40"/>
                <a:gd name="T2" fmla="*/ 5 w 40"/>
                <a:gd name="T3" fmla="*/ 1 h 40"/>
                <a:gd name="T4" fmla="*/ 0 w 40"/>
                <a:gd name="T5" fmla="*/ 0 h 40"/>
                <a:gd name="T6" fmla="*/ 0 w 40"/>
                <a:gd name="T7" fmla="*/ 5 h 40"/>
                <a:gd name="T8" fmla="*/ 5 w 40"/>
                <a:gd name="T9" fmla="*/ 5 h 40"/>
                <a:gd name="T10" fmla="*/ 5 w 40"/>
                <a:gd name="T11" fmla="*/ 5 h 40"/>
                <a:gd name="T12" fmla="*/ 5 w 40"/>
                <a:gd name="T13" fmla="*/ 1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1"/>
                  </a:moveTo>
                  <a:lnTo>
                    <a:pt x="40" y="1"/>
                  </a:lnTo>
                  <a:lnTo>
                    <a:pt x="0" y="0"/>
                  </a:lnTo>
                  <a:lnTo>
                    <a:pt x="0" y="39"/>
                  </a:lnTo>
                  <a:lnTo>
                    <a:pt x="40" y="40"/>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6" name="Freeform 1015"/>
            <p:cNvSpPr>
              <a:spLocks/>
            </p:cNvSpPr>
            <p:nvPr/>
          </p:nvSpPr>
          <p:spPr bwMode="auto">
            <a:xfrm>
              <a:off x="2083" y="3736"/>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7" name="Freeform 1016"/>
            <p:cNvSpPr>
              <a:spLocks/>
            </p:cNvSpPr>
            <p:nvPr/>
          </p:nvSpPr>
          <p:spPr bwMode="auto">
            <a:xfrm>
              <a:off x="2105" y="3736"/>
              <a:ext cx="23" cy="19"/>
            </a:xfrm>
            <a:custGeom>
              <a:avLst/>
              <a:gdLst>
                <a:gd name="T0" fmla="*/ 5 w 45"/>
                <a:gd name="T1" fmla="*/ 0 h 39"/>
                <a:gd name="T2" fmla="*/ 6 w 45"/>
                <a:gd name="T3" fmla="*/ 0 h 39"/>
                <a:gd name="T4" fmla="*/ 0 w 45"/>
                <a:gd name="T5" fmla="*/ 0 h 39"/>
                <a:gd name="T6" fmla="*/ 0 w 45"/>
                <a:gd name="T7" fmla="*/ 4 h 39"/>
                <a:gd name="T8" fmla="*/ 6 w 45"/>
                <a:gd name="T9" fmla="*/ 4 h 39"/>
                <a:gd name="T10" fmla="*/ 6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0" y="0"/>
                  </a:moveTo>
                  <a:lnTo>
                    <a:pt x="42" y="0"/>
                  </a:lnTo>
                  <a:lnTo>
                    <a:pt x="0" y="0"/>
                  </a:lnTo>
                  <a:lnTo>
                    <a:pt x="0" y="39"/>
                  </a:lnTo>
                  <a:lnTo>
                    <a:pt x="42" y="39"/>
                  </a:lnTo>
                  <a:lnTo>
                    <a:pt x="45"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8" name="Freeform 1017"/>
            <p:cNvSpPr>
              <a:spLocks/>
            </p:cNvSpPr>
            <p:nvPr/>
          </p:nvSpPr>
          <p:spPr bwMode="auto">
            <a:xfrm>
              <a:off x="2125" y="3734"/>
              <a:ext cx="23" cy="21"/>
            </a:xfrm>
            <a:custGeom>
              <a:avLst/>
              <a:gdLst>
                <a:gd name="T0" fmla="*/ 5 w 45"/>
                <a:gd name="T1" fmla="*/ 0 h 44"/>
                <a:gd name="T2" fmla="*/ 5 w 45"/>
                <a:gd name="T3" fmla="*/ 0 h 44"/>
                <a:gd name="T4" fmla="*/ 0 w 45"/>
                <a:gd name="T5" fmla="*/ 0 h 44"/>
                <a:gd name="T6" fmla="*/ 1 w 45"/>
                <a:gd name="T7" fmla="*/ 5 h 44"/>
                <a:gd name="T8" fmla="*/ 6 w 45"/>
                <a:gd name="T9" fmla="*/ 4 h 44"/>
                <a:gd name="T10" fmla="*/ 6 w 45"/>
                <a:gd name="T11" fmla="*/ 4 h 44"/>
                <a:gd name="T12" fmla="*/ 5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0" y="0"/>
                  </a:moveTo>
                  <a:lnTo>
                    <a:pt x="40" y="0"/>
                  </a:lnTo>
                  <a:lnTo>
                    <a:pt x="0" y="5"/>
                  </a:lnTo>
                  <a:lnTo>
                    <a:pt x="5" y="44"/>
                  </a:lnTo>
                  <a:lnTo>
                    <a:pt x="45"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69" name="Freeform 1018"/>
            <p:cNvSpPr>
              <a:spLocks/>
            </p:cNvSpPr>
            <p:nvPr/>
          </p:nvSpPr>
          <p:spPr bwMode="auto">
            <a:xfrm>
              <a:off x="2146" y="3731"/>
              <a:ext cx="27" cy="22"/>
            </a:xfrm>
            <a:custGeom>
              <a:avLst/>
              <a:gdLst>
                <a:gd name="T0" fmla="*/ 5 w 56"/>
                <a:gd name="T1" fmla="*/ 0 h 45"/>
                <a:gd name="T2" fmla="*/ 5 w 56"/>
                <a:gd name="T3" fmla="*/ 0 h 45"/>
                <a:gd name="T4" fmla="*/ 0 w 56"/>
                <a:gd name="T5" fmla="*/ 0 h 45"/>
                <a:gd name="T6" fmla="*/ 0 w 56"/>
                <a:gd name="T7" fmla="*/ 5 h 45"/>
                <a:gd name="T8" fmla="*/ 6 w 56"/>
                <a:gd name="T9" fmla="*/ 5 h 45"/>
                <a:gd name="T10" fmla="*/ 6 w 56"/>
                <a:gd name="T11" fmla="*/ 5 h 45"/>
                <a:gd name="T12" fmla="*/ 6 w 56"/>
                <a:gd name="T13" fmla="*/ 5 h 45"/>
                <a:gd name="T14" fmla="*/ 6 w 56"/>
                <a:gd name="T15" fmla="*/ 5 h 45"/>
                <a:gd name="T16" fmla="*/ 6 w 56"/>
                <a:gd name="T17" fmla="*/ 5 h 45"/>
                <a:gd name="T18" fmla="*/ 5 w 56"/>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5"/>
                <a:gd name="T32" fmla="*/ 56 w 56"/>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5">
                  <a:moveTo>
                    <a:pt x="42" y="0"/>
                  </a:moveTo>
                  <a:lnTo>
                    <a:pt x="46" y="0"/>
                  </a:lnTo>
                  <a:lnTo>
                    <a:pt x="0" y="6"/>
                  </a:lnTo>
                  <a:lnTo>
                    <a:pt x="5" y="45"/>
                  </a:lnTo>
                  <a:lnTo>
                    <a:pt x="51" y="40"/>
                  </a:lnTo>
                  <a:lnTo>
                    <a:pt x="56" y="40"/>
                  </a:lnTo>
                  <a:lnTo>
                    <a:pt x="51" y="40"/>
                  </a:lnTo>
                  <a:lnTo>
                    <a:pt x="53" y="40"/>
                  </a:lnTo>
                  <a:lnTo>
                    <a:pt x="56"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0" name="Freeform 1019"/>
            <p:cNvSpPr>
              <a:spLocks/>
            </p:cNvSpPr>
            <p:nvPr/>
          </p:nvSpPr>
          <p:spPr bwMode="auto">
            <a:xfrm>
              <a:off x="2166" y="3724"/>
              <a:ext cx="27" cy="26"/>
            </a:xfrm>
            <a:custGeom>
              <a:avLst/>
              <a:gdLst>
                <a:gd name="T0" fmla="*/ 5 w 54"/>
                <a:gd name="T1" fmla="*/ 0 h 53"/>
                <a:gd name="T2" fmla="*/ 5 w 54"/>
                <a:gd name="T3" fmla="*/ 0 h 53"/>
                <a:gd name="T4" fmla="*/ 0 w 54"/>
                <a:gd name="T5" fmla="*/ 1 h 53"/>
                <a:gd name="T6" fmla="*/ 2 w 54"/>
                <a:gd name="T7" fmla="*/ 6 h 53"/>
                <a:gd name="T8" fmla="*/ 7 w 54"/>
                <a:gd name="T9" fmla="*/ 4 h 53"/>
                <a:gd name="T10" fmla="*/ 7 w 54"/>
                <a:gd name="T11" fmla="*/ 4 h 53"/>
                <a:gd name="T12" fmla="*/ 5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0" y="1"/>
                  </a:moveTo>
                  <a:lnTo>
                    <a:pt x="40" y="0"/>
                  </a:lnTo>
                  <a:lnTo>
                    <a:pt x="0" y="13"/>
                  </a:lnTo>
                  <a:lnTo>
                    <a:pt x="14" y="53"/>
                  </a:lnTo>
                  <a:lnTo>
                    <a:pt x="54" y="39"/>
                  </a:lnTo>
                  <a:lnTo>
                    <a:pt x="54" y="38"/>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1" name="Freeform 1020"/>
            <p:cNvSpPr>
              <a:spLocks/>
            </p:cNvSpPr>
            <p:nvPr/>
          </p:nvSpPr>
          <p:spPr bwMode="auto">
            <a:xfrm>
              <a:off x="2187" y="3716"/>
              <a:ext cx="27" cy="27"/>
            </a:xfrm>
            <a:custGeom>
              <a:avLst/>
              <a:gdLst>
                <a:gd name="T0" fmla="*/ 5 w 55"/>
                <a:gd name="T1" fmla="*/ 0 h 53"/>
                <a:gd name="T2" fmla="*/ 5 w 55"/>
                <a:gd name="T3" fmla="*/ 1 h 53"/>
                <a:gd name="T4" fmla="*/ 0 w 55"/>
                <a:gd name="T5" fmla="*/ 2 h 53"/>
                <a:gd name="T6" fmla="*/ 1 w 55"/>
                <a:gd name="T7" fmla="*/ 7 h 53"/>
                <a:gd name="T8" fmla="*/ 6 w 55"/>
                <a:gd name="T9" fmla="*/ 5 h 53"/>
                <a:gd name="T10" fmla="*/ 6 w 55"/>
                <a:gd name="T11" fmla="*/ 5 h 53"/>
                <a:gd name="T12" fmla="*/ 5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2" y="0"/>
                  </a:moveTo>
                  <a:lnTo>
                    <a:pt x="42" y="1"/>
                  </a:lnTo>
                  <a:lnTo>
                    <a:pt x="0" y="16"/>
                  </a:lnTo>
                  <a:lnTo>
                    <a:pt x="14" y="53"/>
                  </a:lnTo>
                  <a:lnTo>
                    <a:pt x="55" y="38"/>
                  </a:lnTo>
                  <a:lnTo>
                    <a:pt x="55"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2" name="Freeform 1021"/>
            <p:cNvSpPr>
              <a:spLocks/>
            </p:cNvSpPr>
            <p:nvPr/>
          </p:nvSpPr>
          <p:spPr bwMode="auto">
            <a:xfrm>
              <a:off x="2207" y="3709"/>
              <a:ext cx="29" cy="27"/>
            </a:xfrm>
            <a:custGeom>
              <a:avLst/>
              <a:gdLst>
                <a:gd name="T0" fmla="*/ 6 w 57"/>
                <a:gd name="T1" fmla="*/ 1 h 54"/>
                <a:gd name="T2" fmla="*/ 6 w 57"/>
                <a:gd name="T3" fmla="*/ 0 h 54"/>
                <a:gd name="T4" fmla="*/ 0 w 57"/>
                <a:gd name="T5" fmla="*/ 2 h 54"/>
                <a:gd name="T6" fmla="*/ 2 w 57"/>
                <a:gd name="T7" fmla="*/ 7 h 54"/>
                <a:gd name="T8" fmla="*/ 8 w 57"/>
                <a:gd name="T9" fmla="*/ 5 h 54"/>
                <a:gd name="T10" fmla="*/ 8 w 57"/>
                <a:gd name="T11" fmla="*/ 5 h 54"/>
                <a:gd name="T12" fmla="*/ 6 w 57"/>
                <a:gd name="T13" fmla="*/ 1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43" y="1"/>
                  </a:moveTo>
                  <a:lnTo>
                    <a:pt x="43" y="0"/>
                  </a:lnTo>
                  <a:lnTo>
                    <a:pt x="0" y="15"/>
                  </a:lnTo>
                  <a:lnTo>
                    <a:pt x="13" y="54"/>
                  </a:lnTo>
                  <a:lnTo>
                    <a:pt x="57" y="39"/>
                  </a:lnTo>
                  <a:lnTo>
                    <a:pt x="57" y="38"/>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3" name="Freeform 1022"/>
            <p:cNvSpPr>
              <a:spLocks/>
            </p:cNvSpPr>
            <p:nvPr/>
          </p:nvSpPr>
          <p:spPr bwMode="auto">
            <a:xfrm>
              <a:off x="2229" y="3702"/>
              <a:ext cx="28" cy="26"/>
            </a:xfrm>
            <a:custGeom>
              <a:avLst/>
              <a:gdLst>
                <a:gd name="T0" fmla="*/ 5 w 57"/>
                <a:gd name="T1" fmla="*/ 0 h 52"/>
                <a:gd name="T2" fmla="*/ 5 w 57"/>
                <a:gd name="T3" fmla="*/ 0 h 52"/>
                <a:gd name="T4" fmla="*/ 0 w 57"/>
                <a:gd name="T5" fmla="*/ 2 h 52"/>
                <a:gd name="T6" fmla="*/ 1 w 57"/>
                <a:gd name="T7" fmla="*/ 7 h 52"/>
                <a:gd name="T8" fmla="*/ 7 w 57"/>
                <a:gd name="T9" fmla="*/ 5 h 52"/>
                <a:gd name="T10" fmla="*/ 7 w 57"/>
                <a:gd name="T11" fmla="*/ 5 h 52"/>
                <a:gd name="T12" fmla="*/ 5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3" y="0"/>
                  </a:moveTo>
                  <a:lnTo>
                    <a:pt x="43" y="0"/>
                  </a:lnTo>
                  <a:lnTo>
                    <a:pt x="0" y="15"/>
                  </a:lnTo>
                  <a:lnTo>
                    <a:pt x="14" y="52"/>
                  </a:lnTo>
                  <a:lnTo>
                    <a:pt x="57" y="37"/>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4" name="Freeform 1023"/>
            <p:cNvSpPr>
              <a:spLocks/>
            </p:cNvSpPr>
            <p:nvPr/>
          </p:nvSpPr>
          <p:spPr bwMode="auto">
            <a:xfrm>
              <a:off x="2250" y="3693"/>
              <a:ext cx="29" cy="27"/>
            </a:xfrm>
            <a:custGeom>
              <a:avLst/>
              <a:gdLst>
                <a:gd name="T0" fmla="*/ 6 w 56"/>
                <a:gd name="T1" fmla="*/ 0 h 54"/>
                <a:gd name="T2" fmla="*/ 6 w 56"/>
                <a:gd name="T3" fmla="*/ 1 h 54"/>
                <a:gd name="T4" fmla="*/ 0 w 56"/>
                <a:gd name="T5" fmla="*/ 3 h 54"/>
                <a:gd name="T6" fmla="*/ 2 w 56"/>
                <a:gd name="T7" fmla="*/ 7 h 54"/>
                <a:gd name="T8" fmla="*/ 8 w 56"/>
                <a:gd name="T9" fmla="*/ 5 h 54"/>
                <a:gd name="T10" fmla="*/ 7 w 56"/>
                <a:gd name="T11" fmla="*/ 5 h 54"/>
                <a:gd name="T12" fmla="*/ 6 w 56"/>
                <a:gd name="T13" fmla="*/ 0 h 54"/>
                <a:gd name="T14" fmla="*/ 0 60000 65536"/>
                <a:gd name="T15" fmla="*/ 0 60000 65536"/>
                <a:gd name="T16" fmla="*/ 0 60000 65536"/>
                <a:gd name="T17" fmla="*/ 0 60000 65536"/>
                <a:gd name="T18" fmla="*/ 0 60000 65536"/>
                <a:gd name="T19" fmla="*/ 0 60000 65536"/>
                <a:gd name="T20" fmla="*/ 0 60000 65536"/>
                <a:gd name="T21" fmla="*/ 0 w 56"/>
                <a:gd name="T22" fmla="*/ 0 h 54"/>
                <a:gd name="T23" fmla="*/ 56 w 56"/>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4">
                  <a:moveTo>
                    <a:pt x="45" y="0"/>
                  </a:moveTo>
                  <a:lnTo>
                    <a:pt x="43" y="1"/>
                  </a:lnTo>
                  <a:lnTo>
                    <a:pt x="0" y="17"/>
                  </a:lnTo>
                  <a:lnTo>
                    <a:pt x="14" y="54"/>
                  </a:lnTo>
                  <a:lnTo>
                    <a:pt x="56" y="38"/>
                  </a:lnTo>
                  <a:lnTo>
                    <a:pt x="54"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5" name="Freeform 1024"/>
            <p:cNvSpPr>
              <a:spLocks/>
            </p:cNvSpPr>
            <p:nvPr/>
          </p:nvSpPr>
          <p:spPr bwMode="auto">
            <a:xfrm>
              <a:off x="2273" y="3688"/>
              <a:ext cx="27" cy="25"/>
            </a:xfrm>
            <a:custGeom>
              <a:avLst/>
              <a:gdLst>
                <a:gd name="T0" fmla="*/ 5 w 54"/>
                <a:gd name="T1" fmla="*/ 1 h 50"/>
                <a:gd name="T2" fmla="*/ 6 w 54"/>
                <a:gd name="T3" fmla="*/ 0 h 50"/>
                <a:gd name="T4" fmla="*/ 0 w 54"/>
                <a:gd name="T5" fmla="*/ 2 h 50"/>
                <a:gd name="T6" fmla="*/ 2 w 54"/>
                <a:gd name="T7" fmla="*/ 7 h 50"/>
                <a:gd name="T8" fmla="*/ 7 w 54"/>
                <a:gd name="T9" fmla="*/ 5 h 50"/>
                <a:gd name="T10" fmla="*/ 7 w 54"/>
                <a:gd name="T11" fmla="*/ 5 h 50"/>
                <a:gd name="T12" fmla="*/ 5 w 54"/>
                <a:gd name="T13" fmla="*/ 1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40" y="1"/>
                  </a:moveTo>
                  <a:lnTo>
                    <a:pt x="43" y="0"/>
                  </a:lnTo>
                  <a:lnTo>
                    <a:pt x="0" y="11"/>
                  </a:lnTo>
                  <a:lnTo>
                    <a:pt x="9" y="50"/>
                  </a:lnTo>
                  <a:lnTo>
                    <a:pt x="52" y="39"/>
                  </a:lnTo>
                  <a:lnTo>
                    <a:pt x="54" y="38"/>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6" name="Freeform 1025"/>
            <p:cNvSpPr>
              <a:spLocks/>
            </p:cNvSpPr>
            <p:nvPr/>
          </p:nvSpPr>
          <p:spPr bwMode="auto">
            <a:xfrm>
              <a:off x="2293" y="3680"/>
              <a:ext cx="28" cy="27"/>
            </a:xfrm>
            <a:custGeom>
              <a:avLst/>
              <a:gdLst>
                <a:gd name="T0" fmla="*/ 5 w 57"/>
                <a:gd name="T1" fmla="*/ 0 h 54"/>
                <a:gd name="T2" fmla="*/ 5 w 57"/>
                <a:gd name="T3" fmla="*/ 1 h 54"/>
                <a:gd name="T4" fmla="*/ 0 w 57"/>
                <a:gd name="T5" fmla="*/ 3 h 54"/>
                <a:gd name="T6" fmla="*/ 1 w 57"/>
                <a:gd name="T7" fmla="*/ 7 h 54"/>
                <a:gd name="T8" fmla="*/ 7 w 57"/>
                <a:gd name="T9" fmla="*/ 5 h 54"/>
                <a:gd name="T10" fmla="*/ 7 w 57"/>
                <a:gd name="T11" fmla="*/ 5 h 54"/>
                <a:gd name="T12" fmla="*/ 5 w 57"/>
                <a:gd name="T13" fmla="*/ 0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44" y="0"/>
                  </a:moveTo>
                  <a:lnTo>
                    <a:pt x="43" y="1"/>
                  </a:lnTo>
                  <a:lnTo>
                    <a:pt x="0" y="17"/>
                  </a:lnTo>
                  <a:lnTo>
                    <a:pt x="14" y="54"/>
                  </a:lnTo>
                  <a:lnTo>
                    <a:pt x="57" y="38"/>
                  </a:lnTo>
                  <a:lnTo>
                    <a:pt x="56"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7" name="Freeform 1026"/>
            <p:cNvSpPr>
              <a:spLocks/>
            </p:cNvSpPr>
            <p:nvPr/>
          </p:nvSpPr>
          <p:spPr bwMode="auto">
            <a:xfrm>
              <a:off x="2315" y="3674"/>
              <a:ext cx="26" cy="26"/>
            </a:xfrm>
            <a:custGeom>
              <a:avLst/>
              <a:gdLst>
                <a:gd name="T0" fmla="*/ 6 w 52"/>
                <a:gd name="T1" fmla="*/ 0 h 50"/>
                <a:gd name="T2" fmla="*/ 5 w 52"/>
                <a:gd name="T3" fmla="*/ 0 h 50"/>
                <a:gd name="T4" fmla="*/ 0 w 52"/>
                <a:gd name="T5" fmla="*/ 2 h 50"/>
                <a:gd name="T6" fmla="*/ 2 w 52"/>
                <a:gd name="T7" fmla="*/ 7 h 50"/>
                <a:gd name="T8" fmla="*/ 7 w 52"/>
                <a:gd name="T9" fmla="*/ 5 h 50"/>
                <a:gd name="T10" fmla="*/ 7 w 52"/>
                <a:gd name="T11" fmla="*/ 5 h 50"/>
                <a:gd name="T12" fmla="*/ 6 w 52"/>
                <a:gd name="T13" fmla="*/ 0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43" y="0"/>
                  </a:moveTo>
                  <a:lnTo>
                    <a:pt x="40" y="0"/>
                  </a:lnTo>
                  <a:lnTo>
                    <a:pt x="0" y="11"/>
                  </a:lnTo>
                  <a:lnTo>
                    <a:pt x="12" y="50"/>
                  </a:lnTo>
                  <a:lnTo>
                    <a:pt x="52" y="39"/>
                  </a:lnTo>
                  <a:lnTo>
                    <a:pt x="50"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8" name="Freeform 1027"/>
            <p:cNvSpPr>
              <a:spLocks/>
            </p:cNvSpPr>
            <p:nvPr/>
          </p:nvSpPr>
          <p:spPr bwMode="auto">
            <a:xfrm>
              <a:off x="2336" y="3670"/>
              <a:ext cx="26" cy="24"/>
            </a:xfrm>
            <a:custGeom>
              <a:avLst/>
              <a:gdLst>
                <a:gd name="T0" fmla="*/ 6 w 52"/>
                <a:gd name="T1" fmla="*/ 0 h 47"/>
                <a:gd name="T2" fmla="*/ 6 w 52"/>
                <a:gd name="T3" fmla="*/ 0 h 47"/>
                <a:gd name="T4" fmla="*/ 0 w 52"/>
                <a:gd name="T5" fmla="*/ 1 h 47"/>
                <a:gd name="T6" fmla="*/ 1 w 52"/>
                <a:gd name="T7" fmla="*/ 6 h 47"/>
                <a:gd name="T8" fmla="*/ 7 w 52"/>
                <a:gd name="T9" fmla="*/ 5 h 47"/>
                <a:gd name="T10" fmla="*/ 7 w 52"/>
                <a:gd name="T11" fmla="*/ 5 h 47"/>
                <a:gd name="T12" fmla="*/ 6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5" y="0"/>
                  </a:moveTo>
                  <a:lnTo>
                    <a:pt x="45" y="0"/>
                  </a:lnTo>
                  <a:lnTo>
                    <a:pt x="0" y="8"/>
                  </a:lnTo>
                  <a:lnTo>
                    <a:pt x="7" y="47"/>
                  </a:lnTo>
                  <a:lnTo>
                    <a:pt x="52"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79" name="Freeform 1028"/>
            <p:cNvSpPr>
              <a:spLocks/>
            </p:cNvSpPr>
            <p:nvPr/>
          </p:nvSpPr>
          <p:spPr bwMode="auto">
            <a:xfrm>
              <a:off x="2359" y="3666"/>
              <a:ext cx="26" cy="24"/>
            </a:xfrm>
            <a:custGeom>
              <a:avLst/>
              <a:gdLst>
                <a:gd name="T0" fmla="*/ 6 w 51"/>
                <a:gd name="T1" fmla="*/ 0 h 47"/>
                <a:gd name="T2" fmla="*/ 6 w 51"/>
                <a:gd name="T3" fmla="*/ 0 h 47"/>
                <a:gd name="T4" fmla="*/ 0 w 51"/>
                <a:gd name="T5" fmla="*/ 1 h 47"/>
                <a:gd name="T6" fmla="*/ 1 w 51"/>
                <a:gd name="T7" fmla="*/ 6 h 47"/>
                <a:gd name="T8" fmla="*/ 7 w 51"/>
                <a:gd name="T9" fmla="*/ 5 h 47"/>
                <a:gd name="T10" fmla="*/ 7 w 51"/>
                <a:gd name="T11" fmla="*/ 5 h 47"/>
                <a:gd name="T12" fmla="*/ 6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2" y="0"/>
                  </a:moveTo>
                  <a:lnTo>
                    <a:pt x="43" y="0"/>
                  </a:lnTo>
                  <a:lnTo>
                    <a:pt x="0" y="8"/>
                  </a:lnTo>
                  <a:lnTo>
                    <a:pt x="7" y="47"/>
                  </a:lnTo>
                  <a:lnTo>
                    <a:pt x="50" y="39"/>
                  </a:lnTo>
                  <a:lnTo>
                    <a:pt x="51"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0" name="Freeform 1029"/>
            <p:cNvSpPr>
              <a:spLocks/>
            </p:cNvSpPr>
            <p:nvPr/>
          </p:nvSpPr>
          <p:spPr bwMode="auto">
            <a:xfrm>
              <a:off x="2380" y="3662"/>
              <a:ext cx="25" cy="24"/>
            </a:xfrm>
            <a:custGeom>
              <a:avLst/>
              <a:gdLst>
                <a:gd name="T0" fmla="*/ 6 w 50"/>
                <a:gd name="T1" fmla="*/ 0 h 49"/>
                <a:gd name="T2" fmla="*/ 6 w 50"/>
                <a:gd name="T3" fmla="*/ 0 h 49"/>
                <a:gd name="T4" fmla="*/ 0 w 50"/>
                <a:gd name="T5" fmla="*/ 1 h 49"/>
                <a:gd name="T6" fmla="*/ 2 w 50"/>
                <a:gd name="T7" fmla="*/ 6 h 49"/>
                <a:gd name="T8" fmla="*/ 7 w 50"/>
                <a:gd name="T9" fmla="*/ 4 h 49"/>
                <a:gd name="T10" fmla="*/ 7 w 50"/>
                <a:gd name="T11" fmla="*/ 4 h 49"/>
                <a:gd name="T12" fmla="*/ 6 w 50"/>
                <a:gd name="T13" fmla="*/ 0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42" y="0"/>
                  </a:moveTo>
                  <a:lnTo>
                    <a:pt x="41" y="0"/>
                  </a:lnTo>
                  <a:lnTo>
                    <a:pt x="0" y="10"/>
                  </a:lnTo>
                  <a:lnTo>
                    <a:pt x="9" y="49"/>
                  </a:lnTo>
                  <a:lnTo>
                    <a:pt x="50" y="39"/>
                  </a:lnTo>
                  <a:lnTo>
                    <a:pt x="49"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1" name="Freeform 1030"/>
            <p:cNvSpPr>
              <a:spLocks/>
            </p:cNvSpPr>
            <p:nvPr/>
          </p:nvSpPr>
          <p:spPr bwMode="auto">
            <a:xfrm>
              <a:off x="2401" y="3658"/>
              <a:ext cx="25"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7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4" y="0"/>
                  </a:moveTo>
                  <a:lnTo>
                    <a:pt x="44" y="0"/>
                  </a:lnTo>
                  <a:lnTo>
                    <a:pt x="0" y="7"/>
                  </a:lnTo>
                  <a:lnTo>
                    <a:pt x="7" y="46"/>
                  </a:lnTo>
                  <a:lnTo>
                    <a:pt x="50" y="40"/>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2" name="Freeform 1031"/>
            <p:cNvSpPr>
              <a:spLocks/>
            </p:cNvSpPr>
            <p:nvPr/>
          </p:nvSpPr>
          <p:spPr bwMode="auto">
            <a:xfrm>
              <a:off x="2423" y="3655"/>
              <a:ext cx="23" cy="23"/>
            </a:xfrm>
            <a:custGeom>
              <a:avLst/>
              <a:gdLst>
                <a:gd name="T0" fmla="*/ 4 w 47"/>
                <a:gd name="T1" fmla="*/ 0 h 47"/>
                <a:gd name="T2" fmla="*/ 4 w 47"/>
                <a:gd name="T3" fmla="*/ 0 h 47"/>
                <a:gd name="T4" fmla="*/ 0 w 47"/>
                <a:gd name="T5" fmla="*/ 0 h 47"/>
                <a:gd name="T6" fmla="*/ 0 w 47"/>
                <a:gd name="T7" fmla="*/ 5 h 47"/>
                <a:gd name="T8" fmla="*/ 5 w 47"/>
                <a:gd name="T9" fmla="*/ 5 h 47"/>
                <a:gd name="T10" fmla="*/ 5 w 47"/>
                <a:gd name="T11" fmla="*/ 5 h 47"/>
                <a:gd name="T12" fmla="*/ 4 w 47"/>
                <a:gd name="T13" fmla="*/ 0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38" y="0"/>
                  </a:moveTo>
                  <a:lnTo>
                    <a:pt x="39" y="0"/>
                  </a:lnTo>
                  <a:lnTo>
                    <a:pt x="0" y="7"/>
                  </a:lnTo>
                  <a:lnTo>
                    <a:pt x="6" y="47"/>
                  </a:lnTo>
                  <a:lnTo>
                    <a:pt x="46" y="40"/>
                  </a:lnTo>
                  <a:lnTo>
                    <a:pt x="47" y="40"/>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3" name="Freeform 1032"/>
            <p:cNvSpPr>
              <a:spLocks/>
            </p:cNvSpPr>
            <p:nvPr/>
          </p:nvSpPr>
          <p:spPr bwMode="auto">
            <a:xfrm>
              <a:off x="2442" y="3650"/>
              <a:ext cx="26" cy="24"/>
            </a:xfrm>
            <a:custGeom>
              <a:avLst/>
              <a:gdLst>
                <a:gd name="T0" fmla="*/ 5 w 53"/>
                <a:gd name="T1" fmla="*/ 0 h 50"/>
                <a:gd name="T2" fmla="*/ 5 w 53"/>
                <a:gd name="T3" fmla="*/ 0 h 50"/>
                <a:gd name="T4" fmla="*/ 0 w 53"/>
                <a:gd name="T5" fmla="*/ 1 h 50"/>
                <a:gd name="T6" fmla="*/ 1 w 53"/>
                <a:gd name="T7" fmla="*/ 6 h 50"/>
                <a:gd name="T8" fmla="*/ 6 w 53"/>
                <a:gd name="T9" fmla="*/ 4 h 50"/>
                <a:gd name="T10" fmla="*/ 6 w 53"/>
                <a:gd name="T11" fmla="*/ 4 h 50"/>
                <a:gd name="T12" fmla="*/ 5 w 53"/>
                <a:gd name="T13" fmla="*/ 0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43" y="0"/>
                  </a:moveTo>
                  <a:lnTo>
                    <a:pt x="43" y="0"/>
                  </a:lnTo>
                  <a:lnTo>
                    <a:pt x="0" y="10"/>
                  </a:lnTo>
                  <a:lnTo>
                    <a:pt x="9" y="50"/>
                  </a:lnTo>
                  <a:lnTo>
                    <a:pt x="5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4" name="Freeform 1033"/>
            <p:cNvSpPr>
              <a:spLocks/>
            </p:cNvSpPr>
            <p:nvPr/>
          </p:nvSpPr>
          <p:spPr bwMode="auto">
            <a:xfrm>
              <a:off x="2464" y="3644"/>
              <a:ext cx="26" cy="25"/>
            </a:xfrm>
            <a:custGeom>
              <a:avLst/>
              <a:gdLst>
                <a:gd name="T0" fmla="*/ 5 w 53"/>
                <a:gd name="T1" fmla="*/ 0 h 50"/>
                <a:gd name="T2" fmla="*/ 5 w 53"/>
                <a:gd name="T3" fmla="*/ 0 h 50"/>
                <a:gd name="T4" fmla="*/ 0 w 53"/>
                <a:gd name="T5" fmla="*/ 2 h 50"/>
                <a:gd name="T6" fmla="*/ 1 w 53"/>
                <a:gd name="T7" fmla="*/ 7 h 50"/>
                <a:gd name="T8" fmla="*/ 6 w 53"/>
                <a:gd name="T9" fmla="*/ 5 h 50"/>
                <a:gd name="T10" fmla="*/ 6 w 53"/>
                <a:gd name="T11" fmla="*/ 5 h 50"/>
                <a:gd name="T12" fmla="*/ 5 w 53"/>
                <a:gd name="T13" fmla="*/ 0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44" y="0"/>
                  </a:moveTo>
                  <a:lnTo>
                    <a:pt x="44" y="0"/>
                  </a:lnTo>
                  <a:lnTo>
                    <a:pt x="0" y="11"/>
                  </a:lnTo>
                  <a:lnTo>
                    <a:pt x="10" y="50"/>
                  </a:lnTo>
                  <a:lnTo>
                    <a:pt x="53"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5" name="Freeform 1034"/>
            <p:cNvSpPr>
              <a:spLocks/>
            </p:cNvSpPr>
            <p:nvPr/>
          </p:nvSpPr>
          <p:spPr bwMode="auto">
            <a:xfrm>
              <a:off x="2486" y="3639"/>
              <a:ext cx="24" cy="24"/>
            </a:xfrm>
            <a:custGeom>
              <a:avLst/>
              <a:gdLst>
                <a:gd name="T0" fmla="*/ 5 w 50"/>
                <a:gd name="T1" fmla="*/ 0 h 50"/>
                <a:gd name="T2" fmla="*/ 4 w 50"/>
                <a:gd name="T3" fmla="*/ 0 h 50"/>
                <a:gd name="T4" fmla="*/ 0 w 50"/>
                <a:gd name="T5" fmla="*/ 1 h 50"/>
                <a:gd name="T6" fmla="*/ 1 w 50"/>
                <a:gd name="T7" fmla="*/ 6 h 50"/>
                <a:gd name="T8" fmla="*/ 6 w 50"/>
                <a:gd name="T9" fmla="*/ 4 h 50"/>
                <a:gd name="T10" fmla="*/ 6 w 50"/>
                <a:gd name="T11" fmla="*/ 4 h 50"/>
                <a:gd name="T12" fmla="*/ 5 w 50"/>
                <a:gd name="T13" fmla="*/ 0 h 50"/>
                <a:gd name="T14" fmla="*/ 0 60000 65536"/>
                <a:gd name="T15" fmla="*/ 0 60000 65536"/>
                <a:gd name="T16" fmla="*/ 0 60000 65536"/>
                <a:gd name="T17" fmla="*/ 0 60000 65536"/>
                <a:gd name="T18" fmla="*/ 0 60000 65536"/>
                <a:gd name="T19" fmla="*/ 0 60000 65536"/>
                <a:gd name="T20" fmla="*/ 0 60000 65536"/>
                <a:gd name="T21" fmla="*/ 0 w 50"/>
                <a:gd name="T22" fmla="*/ 0 h 50"/>
                <a:gd name="T23" fmla="*/ 50 w 50"/>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0">
                  <a:moveTo>
                    <a:pt x="42" y="0"/>
                  </a:moveTo>
                  <a:lnTo>
                    <a:pt x="40" y="0"/>
                  </a:lnTo>
                  <a:lnTo>
                    <a:pt x="0" y="11"/>
                  </a:lnTo>
                  <a:lnTo>
                    <a:pt x="9" y="50"/>
                  </a:lnTo>
                  <a:lnTo>
                    <a:pt x="50" y="39"/>
                  </a:lnTo>
                  <a:lnTo>
                    <a:pt x="49"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6" name="Freeform 1035"/>
            <p:cNvSpPr>
              <a:spLocks/>
            </p:cNvSpPr>
            <p:nvPr/>
          </p:nvSpPr>
          <p:spPr bwMode="auto">
            <a:xfrm>
              <a:off x="2506" y="3634"/>
              <a:ext cx="27" cy="24"/>
            </a:xfrm>
            <a:custGeom>
              <a:avLst/>
              <a:gdLst>
                <a:gd name="T0" fmla="*/ 6 w 53"/>
                <a:gd name="T1" fmla="*/ 0 h 48"/>
                <a:gd name="T2" fmla="*/ 6 w 53"/>
                <a:gd name="T3" fmla="*/ 0 h 48"/>
                <a:gd name="T4" fmla="*/ 0 w 53"/>
                <a:gd name="T5" fmla="*/ 2 h 48"/>
                <a:gd name="T6" fmla="*/ 1 w 53"/>
                <a:gd name="T7" fmla="*/ 6 h 48"/>
                <a:gd name="T8" fmla="*/ 7 w 53"/>
                <a:gd name="T9" fmla="*/ 5 h 48"/>
                <a:gd name="T10" fmla="*/ 7 w 53"/>
                <a:gd name="T11" fmla="*/ 5 h 48"/>
                <a:gd name="T12" fmla="*/ 6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3" y="0"/>
                  </a:moveTo>
                  <a:lnTo>
                    <a:pt x="45" y="0"/>
                  </a:lnTo>
                  <a:lnTo>
                    <a:pt x="0" y="9"/>
                  </a:lnTo>
                  <a:lnTo>
                    <a:pt x="7" y="48"/>
                  </a:lnTo>
                  <a:lnTo>
                    <a:pt x="51" y="39"/>
                  </a:lnTo>
                  <a:lnTo>
                    <a:pt x="5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7" name="Freeform 1036"/>
            <p:cNvSpPr>
              <a:spLocks/>
            </p:cNvSpPr>
            <p:nvPr/>
          </p:nvSpPr>
          <p:spPr bwMode="auto">
            <a:xfrm>
              <a:off x="2528" y="3629"/>
              <a:ext cx="27" cy="25"/>
            </a:xfrm>
            <a:custGeom>
              <a:avLst/>
              <a:gdLst>
                <a:gd name="T0" fmla="*/ 6 w 53"/>
                <a:gd name="T1" fmla="*/ 0 h 48"/>
                <a:gd name="T2" fmla="*/ 6 w 53"/>
                <a:gd name="T3" fmla="*/ 0 h 48"/>
                <a:gd name="T4" fmla="*/ 0 w 53"/>
                <a:gd name="T5" fmla="*/ 2 h 48"/>
                <a:gd name="T6" fmla="*/ 2 w 53"/>
                <a:gd name="T7" fmla="*/ 7 h 48"/>
                <a:gd name="T8" fmla="*/ 7 w 53"/>
                <a:gd name="T9" fmla="*/ 5 h 48"/>
                <a:gd name="T10" fmla="*/ 7 w 53"/>
                <a:gd name="T11" fmla="*/ 5 h 48"/>
                <a:gd name="T12" fmla="*/ 6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4" y="0"/>
                  </a:moveTo>
                  <a:lnTo>
                    <a:pt x="44" y="0"/>
                  </a:lnTo>
                  <a:lnTo>
                    <a:pt x="0" y="9"/>
                  </a:lnTo>
                  <a:lnTo>
                    <a:pt x="10" y="48"/>
                  </a:lnTo>
                  <a:lnTo>
                    <a:pt x="53"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8" name="Freeform 1037"/>
            <p:cNvSpPr>
              <a:spLocks/>
            </p:cNvSpPr>
            <p:nvPr/>
          </p:nvSpPr>
          <p:spPr bwMode="auto">
            <a:xfrm>
              <a:off x="2550" y="3625"/>
              <a:ext cx="25" cy="24"/>
            </a:xfrm>
            <a:custGeom>
              <a:avLst/>
              <a:gdLst>
                <a:gd name="T0" fmla="*/ 5 w 51"/>
                <a:gd name="T1" fmla="*/ 0 h 48"/>
                <a:gd name="T2" fmla="*/ 5 w 51"/>
                <a:gd name="T3" fmla="*/ 0 h 48"/>
                <a:gd name="T4" fmla="*/ 0 w 51"/>
                <a:gd name="T5" fmla="*/ 2 h 48"/>
                <a:gd name="T6" fmla="*/ 1 w 51"/>
                <a:gd name="T7" fmla="*/ 6 h 48"/>
                <a:gd name="T8" fmla="*/ 6 w 51"/>
                <a:gd name="T9" fmla="*/ 5 h 48"/>
                <a:gd name="T10" fmla="*/ 5 w 51"/>
                <a:gd name="T11" fmla="*/ 5 h 48"/>
                <a:gd name="T12" fmla="*/ 5 w 51"/>
                <a:gd name="T13" fmla="*/ 0 h 48"/>
                <a:gd name="T14" fmla="*/ 5 w 51"/>
                <a:gd name="T15" fmla="*/ 0 h 48"/>
                <a:gd name="T16" fmla="*/ 5 w 51"/>
                <a:gd name="T17" fmla="*/ 0 h 48"/>
                <a:gd name="T18" fmla="*/ 5 w 51"/>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8"/>
                <a:gd name="T32" fmla="*/ 51 w 51"/>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8">
                  <a:moveTo>
                    <a:pt x="46" y="0"/>
                  </a:moveTo>
                  <a:lnTo>
                    <a:pt x="42" y="0"/>
                  </a:lnTo>
                  <a:lnTo>
                    <a:pt x="0" y="9"/>
                  </a:lnTo>
                  <a:lnTo>
                    <a:pt x="9" y="48"/>
                  </a:lnTo>
                  <a:lnTo>
                    <a:pt x="51" y="39"/>
                  </a:lnTo>
                  <a:lnTo>
                    <a:pt x="46" y="39"/>
                  </a:lnTo>
                  <a:lnTo>
                    <a:pt x="46" y="0"/>
                  </a:lnTo>
                  <a:lnTo>
                    <a:pt x="44" y="0"/>
                  </a:lnTo>
                  <a:lnTo>
                    <a:pt x="42" y="0"/>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89" name="Freeform 1038"/>
            <p:cNvSpPr>
              <a:spLocks/>
            </p:cNvSpPr>
            <p:nvPr/>
          </p:nvSpPr>
          <p:spPr bwMode="auto">
            <a:xfrm>
              <a:off x="2573" y="3625"/>
              <a:ext cx="21" cy="19"/>
            </a:xfrm>
            <a:custGeom>
              <a:avLst/>
              <a:gdLst>
                <a:gd name="T0" fmla="*/ 5 w 42"/>
                <a:gd name="T1" fmla="*/ 0 h 39"/>
                <a:gd name="T2" fmla="*/ 5 w 42"/>
                <a:gd name="T3" fmla="*/ 0 h 39"/>
                <a:gd name="T4" fmla="*/ 0 w 42"/>
                <a:gd name="T5" fmla="*/ 0 h 39"/>
                <a:gd name="T6" fmla="*/ 0 w 42"/>
                <a:gd name="T7" fmla="*/ 4 h 39"/>
                <a:gd name="T8" fmla="*/ 5 w 42"/>
                <a:gd name="T9" fmla="*/ 4 h 39"/>
                <a:gd name="T10" fmla="*/ 6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35" y="0"/>
                  </a:moveTo>
                  <a:lnTo>
                    <a:pt x="38" y="0"/>
                  </a:lnTo>
                  <a:lnTo>
                    <a:pt x="0" y="0"/>
                  </a:lnTo>
                  <a:lnTo>
                    <a:pt x="0" y="39"/>
                  </a:lnTo>
                  <a:lnTo>
                    <a:pt x="38" y="39"/>
                  </a:lnTo>
                  <a:lnTo>
                    <a:pt x="42" y="39"/>
                  </a:lnTo>
                  <a:lnTo>
                    <a:pt x="3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0" name="Freeform 1039"/>
            <p:cNvSpPr>
              <a:spLocks/>
            </p:cNvSpPr>
            <p:nvPr/>
          </p:nvSpPr>
          <p:spPr bwMode="auto">
            <a:xfrm>
              <a:off x="2590" y="3621"/>
              <a:ext cx="27" cy="23"/>
            </a:xfrm>
            <a:custGeom>
              <a:avLst/>
              <a:gdLst>
                <a:gd name="T0" fmla="*/ 6 w 53"/>
                <a:gd name="T1" fmla="*/ 0 h 47"/>
                <a:gd name="T2" fmla="*/ 6 w 53"/>
                <a:gd name="T3" fmla="*/ 0 h 47"/>
                <a:gd name="T4" fmla="*/ 0 w 53"/>
                <a:gd name="T5" fmla="*/ 1 h 47"/>
                <a:gd name="T6" fmla="*/ 1 w 53"/>
                <a:gd name="T7" fmla="*/ 5 h 47"/>
                <a:gd name="T8" fmla="*/ 7 w 53"/>
                <a:gd name="T9" fmla="*/ 4 h 47"/>
                <a:gd name="T10" fmla="*/ 7 w 53"/>
                <a:gd name="T11" fmla="*/ 4 h 47"/>
                <a:gd name="T12" fmla="*/ 6 w 53"/>
                <a:gd name="T13" fmla="*/ 0 h 47"/>
                <a:gd name="T14" fmla="*/ 0 60000 65536"/>
                <a:gd name="T15" fmla="*/ 0 60000 65536"/>
                <a:gd name="T16" fmla="*/ 0 60000 65536"/>
                <a:gd name="T17" fmla="*/ 0 60000 65536"/>
                <a:gd name="T18" fmla="*/ 0 60000 65536"/>
                <a:gd name="T19" fmla="*/ 0 60000 65536"/>
                <a:gd name="T20" fmla="*/ 0 60000 65536"/>
                <a:gd name="T21" fmla="*/ 0 w 53"/>
                <a:gd name="T22" fmla="*/ 0 h 47"/>
                <a:gd name="T23" fmla="*/ 53 w 53"/>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7">
                  <a:moveTo>
                    <a:pt x="48" y="0"/>
                  </a:moveTo>
                  <a:lnTo>
                    <a:pt x="46" y="0"/>
                  </a:lnTo>
                  <a:lnTo>
                    <a:pt x="0" y="8"/>
                  </a:lnTo>
                  <a:lnTo>
                    <a:pt x="7" y="47"/>
                  </a:lnTo>
                  <a:lnTo>
                    <a:pt x="53" y="39"/>
                  </a:lnTo>
                  <a:lnTo>
                    <a:pt x="51" y="39"/>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1" name="Freeform 1040"/>
            <p:cNvSpPr>
              <a:spLocks/>
            </p:cNvSpPr>
            <p:nvPr/>
          </p:nvSpPr>
          <p:spPr bwMode="auto">
            <a:xfrm>
              <a:off x="2615" y="3620"/>
              <a:ext cx="22" cy="20"/>
            </a:xfrm>
            <a:custGeom>
              <a:avLst/>
              <a:gdLst>
                <a:gd name="T0" fmla="*/ 5 w 45"/>
                <a:gd name="T1" fmla="*/ 0 h 42"/>
                <a:gd name="T2" fmla="*/ 5 w 45"/>
                <a:gd name="T3" fmla="*/ 0 h 42"/>
                <a:gd name="T4" fmla="*/ 0 w 45"/>
                <a:gd name="T5" fmla="*/ 0 h 42"/>
                <a:gd name="T6" fmla="*/ 0 w 45"/>
                <a:gd name="T7" fmla="*/ 5 h 42"/>
                <a:gd name="T8" fmla="*/ 5 w 45"/>
                <a:gd name="T9" fmla="*/ 4 h 42"/>
                <a:gd name="T10" fmla="*/ 5 w 45"/>
                <a:gd name="T11" fmla="*/ 4 h 42"/>
                <a:gd name="T12" fmla="*/ 5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3" y="0"/>
                  </a:moveTo>
                  <a:lnTo>
                    <a:pt x="43" y="0"/>
                  </a:lnTo>
                  <a:lnTo>
                    <a:pt x="0" y="3"/>
                  </a:lnTo>
                  <a:lnTo>
                    <a:pt x="3" y="42"/>
                  </a:lnTo>
                  <a:lnTo>
                    <a:pt x="45"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2" name="Freeform 1041"/>
            <p:cNvSpPr>
              <a:spLocks/>
            </p:cNvSpPr>
            <p:nvPr/>
          </p:nvSpPr>
          <p:spPr bwMode="auto">
            <a:xfrm>
              <a:off x="2636" y="3618"/>
              <a:ext cx="23" cy="21"/>
            </a:xfrm>
            <a:custGeom>
              <a:avLst/>
              <a:gdLst>
                <a:gd name="T0" fmla="*/ 6 w 46"/>
                <a:gd name="T1" fmla="*/ 0 h 42"/>
                <a:gd name="T2" fmla="*/ 6 w 46"/>
                <a:gd name="T3" fmla="*/ 0 h 42"/>
                <a:gd name="T4" fmla="*/ 0 w 46"/>
                <a:gd name="T5" fmla="*/ 1 h 42"/>
                <a:gd name="T6" fmla="*/ 1 w 46"/>
                <a:gd name="T7" fmla="*/ 6 h 42"/>
                <a:gd name="T8" fmla="*/ 6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0"/>
                  </a:moveTo>
                  <a:lnTo>
                    <a:pt x="44" y="0"/>
                  </a:lnTo>
                  <a:lnTo>
                    <a:pt x="0" y="3"/>
                  </a:lnTo>
                  <a:lnTo>
                    <a:pt x="2" y="42"/>
                  </a:lnTo>
                  <a:lnTo>
                    <a:pt x="46"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3" name="Freeform 1042"/>
            <p:cNvSpPr>
              <a:spLocks/>
            </p:cNvSpPr>
            <p:nvPr/>
          </p:nvSpPr>
          <p:spPr bwMode="auto">
            <a:xfrm>
              <a:off x="2658" y="3618"/>
              <a:ext cx="21"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6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39" y="0"/>
                  </a:moveTo>
                  <a:lnTo>
                    <a:pt x="40" y="0"/>
                  </a:lnTo>
                  <a:lnTo>
                    <a:pt x="0" y="0"/>
                  </a:lnTo>
                  <a:lnTo>
                    <a:pt x="0" y="39"/>
                  </a:lnTo>
                  <a:lnTo>
                    <a:pt x="40" y="39"/>
                  </a:lnTo>
                  <a:lnTo>
                    <a:pt x="41"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4" name="Freeform 1043"/>
            <p:cNvSpPr>
              <a:spLocks/>
            </p:cNvSpPr>
            <p:nvPr/>
          </p:nvSpPr>
          <p:spPr bwMode="auto">
            <a:xfrm>
              <a:off x="2678" y="3617"/>
              <a:ext cx="24" cy="20"/>
            </a:xfrm>
            <a:custGeom>
              <a:avLst/>
              <a:gdLst>
                <a:gd name="T0" fmla="*/ 5 w 48"/>
                <a:gd name="T1" fmla="*/ 0 h 42"/>
                <a:gd name="T2" fmla="*/ 6 w 48"/>
                <a:gd name="T3" fmla="*/ 0 h 42"/>
                <a:gd name="T4" fmla="*/ 0 w 48"/>
                <a:gd name="T5" fmla="*/ 0 h 42"/>
                <a:gd name="T6" fmla="*/ 1 w 48"/>
                <a:gd name="T7" fmla="*/ 5 h 42"/>
                <a:gd name="T8" fmla="*/ 6 w 48"/>
                <a:gd name="T9" fmla="*/ 4 h 42"/>
                <a:gd name="T10" fmla="*/ 6 w 48"/>
                <a:gd name="T11" fmla="*/ 4 h 42"/>
                <a:gd name="T12" fmla="*/ 5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39" y="0"/>
                  </a:moveTo>
                  <a:lnTo>
                    <a:pt x="43" y="0"/>
                  </a:lnTo>
                  <a:lnTo>
                    <a:pt x="0" y="3"/>
                  </a:lnTo>
                  <a:lnTo>
                    <a:pt x="2" y="42"/>
                  </a:lnTo>
                  <a:lnTo>
                    <a:pt x="45" y="40"/>
                  </a:lnTo>
                  <a:lnTo>
                    <a:pt x="48" y="40"/>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5" name="Freeform 1044"/>
            <p:cNvSpPr>
              <a:spLocks/>
            </p:cNvSpPr>
            <p:nvPr/>
          </p:nvSpPr>
          <p:spPr bwMode="auto">
            <a:xfrm>
              <a:off x="2698" y="3612"/>
              <a:ext cx="24" cy="24"/>
            </a:xfrm>
            <a:custGeom>
              <a:avLst/>
              <a:gdLst>
                <a:gd name="T0" fmla="*/ 5 w 50"/>
                <a:gd name="T1" fmla="*/ 0 h 49"/>
                <a:gd name="T2" fmla="*/ 4 w 50"/>
                <a:gd name="T3" fmla="*/ 0 h 49"/>
                <a:gd name="T4" fmla="*/ 0 w 50"/>
                <a:gd name="T5" fmla="*/ 1 h 49"/>
                <a:gd name="T6" fmla="*/ 1 w 50"/>
                <a:gd name="T7" fmla="*/ 6 h 49"/>
                <a:gd name="T8" fmla="*/ 6 w 50"/>
                <a:gd name="T9" fmla="*/ 4 h 49"/>
                <a:gd name="T10" fmla="*/ 6 w 50"/>
                <a:gd name="T11" fmla="*/ 4 h 49"/>
                <a:gd name="T12" fmla="*/ 5 w 50"/>
                <a:gd name="T13" fmla="*/ 0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42" y="0"/>
                  </a:moveTo>
                  <a:lnTo>
                    <a:pt x="40" y="0"/>
                  </a:lnTo>
                  <a:lnTo>
                    <a:pt x="0" y="9"/>
                  </a:lnTo>
                  <a:lnTo>
                    <a:pt x="9" y="49"/>
                  </a:lnTo>
                  <a:lnTo>
                    <a:pt x="50" y="39"/>
                  </a:lnTo>
                  <a:lnTo>
                    <a:pt x="49"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6" name="Freeform 1045"/>
            <p:cNvSpPr>
              <a:spLocks/>
            </p:cNvSpPr>
            <p:nvPr/>
          </p:nvSpPr>
          <p:spPr bwMode="auto">
            <a:xfrm>
              <a:off x="2718" y="3608"/>
              <a:ext cx="30" cy="24"/>
            </a:xfrm>
            <a:custGeom>
              <a:avLst/>
              <a:gdLst>
                <a:gd name="T0" fmla="*/ 6 w 58"/>
                <a:gd name="T1" fmla="*/ 1 h 48"/>
                <a:gd name="T2" fmla="*/ 6 w 58"/>
                <a:gd name="T3" fmla="*/ 0 h 48"/>
                <a:gd name="T4" fmla="*/ 0 w 58"/>
                <a:gd name="T5" fmla="*/ 2 h 48"/>
                <a:gd name="T6" fmla="*/ 1 w 58"/>
                <a:gd name="T7" fmla="*/ 6 h 48"/>
                <a:gd name="T8" fmla="*/ 7 w 58"/>
                <a:gd name="T9" fmla="*/ 5 h 48"/>
                <a:gd name="T10" fmla="*/ 8 w 58"/>
                <a:gd name="T11" fmla="*/ 5 h 48"/>
                <a:gd name="T12" fmla="*/ 7 w 58"/>
                <a:gd name="T13" fmla="*/ 5 h 48"/>
                <a:gd name="T14" fmla="*/ 8 w 58"/>
                <a:gd name="T15" fmla="*/ 5 h 48"/>
                <a:gd name="T16" fmla="*/ 8 w 58"/>
                <a:gd name="T17" fmla="*/ 5 h 48"/>
                <a:gd name="T18" fmla="*/ 6 w 58"/>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48"/>
                <a:gd name="T32" fmla="*/ 58 w 58"/>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48">
                  <a:moveTo>
                    <a:pt x="40" y="2"/>
                  </a:moveTo>
                  <a:lnTo>
                    <a:pt x="46" y="0"/>
                  </a:lnTo>
                  <a:lnTo>
                    <a:pt x="0" y="9"/>
                  </a:lnTo>
                  <a:lnTo>
                    <a:pt x="7" y="48"/>
                  </a:lnTo>
                  <a:lnTo>
                    <a:pt x="53" y="39"/>
                  </a:lnTo>
                  <a:lnTo>
                    <a:pt x="58" y="37"/>
                  </a:lnTo>
                  <a:lnTo>
                    <a:pt x="53" y="39"/>
                  </a:lnTo>
                  <a:lnTo>
                    <a:pt x="56" y="39"/>
                  </a:lnTo>
                  <a:lnTo>
                    <a:pt x="58" y="37"/>
                  </a:lnTo>
                  <a:lnTo>
                    <a:pt x="40"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7" name="Freeform 1046"/>
            <p:cNvSpPr>
              <a:spLocks/>
            </p:cNvSpPr>
            <p:nvPr/>
          </p:nvSpPr>
          <p:spPr bwMode="auto">
            <a:xfrm>
              <a:off x="2738" y="3598"/>
              <a:ext cx="30" cy="28"/>
            </a:xfrm>
            <a:custGeom>
              <a:avLst/>
              <a:gdLst>
                <a:gd name="T0" fmla="*/ 6 w 60"/>
                <a:gd name="T1" fmla="*/ 0 h 56"/>
                <a:gd name="T2" fmla="*/ 6 w 60"/>
                <a:gd name="T3" fmla="*/ 0 h 56"/>
                <a:gd name="T4" fmla="*/ 0 w 60"/>
                <a:gd name="T5" fmla="*/ 3 h 56"/>
                <a:gd name="T6" fmla="*/ 3 w 60"/>
                <a:gd name="T7" fmla="*/ 7 h 56"/>
                <a:gd name="T8" fmla="*/ 8 w 60"/>
                <a:gd name="T9" fmla="*/ 5 h 56"/>
                <a:gd name="T10" fmla="*/ 8 w 60"/>
                <a:gd name="T11" fmla="*/ 5 h 56"/>
                <a:gd name="T12" fmla="*/ 6 w 60"/>
                <a:gd name="T13" fmla="*/ 0 h 56"/>
                <a:gd name="T14" fmla="*/ 0 60000 65536"/>
                <a:gd name="T15" fmla="*/ 0 60000 65536"/>
                <a:gd name="T16" fmla="*/ 0 60000 65536"/>
                <a:gd name="T17" fmla="*/ 0 60000 65536"/>
                <a:gd name="T18" fmla="*/ 0 60000 65536"/>
                <a:gd name="T19" fmla="*/ 0 60000 65536"/>
                <a:gd name="T20" fmla="*/ 0 60000 65536"/>
                <a:gd name="T21" fmla="*/ 0 w 60"/>
                <a:gd name="T22" fmla="*/ 0 h 56"/>
                <a:gd name="T23" fmla="*/ 60 w 60"/>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6">
                  <a:moveTo>
                    <a:pt x="41" y="0"/>
                  </a:moveTo>
                  <a:lnTo>
                    <a:pt x="41" y="0"/>
                  </a:lnTo>
                  <a:lnTo>
                    <a:pt x="0" y="21"/>
                  </a:lnTo>
                  <a:lnTo>
                    <a:pt x="18" y="56"/>
                  </a:lnTo>
                  <a:lnTo>
                    <a:pt x="60" y="34"/>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8" name="Freeform 1047"/>
            <p:cNvSpPr>
              <a:spLocks/>
            </p:cNvSpPr>
            <p:nvPr/>
          </p:nvSpPr>
          <p:spPr bwMode="auto">
            <a:xfrm>
              <a:off x="2759" y="3586"/>
              <a:ext cx="32" cy="29"/>
            </a:xfrm>
            <a:custGeom>
              <a:avLst/>
              <a:gdLst>
                <a:gd name="T0" fmla="*/ 5 w 65"/>
                <a:gd name="T1" fmla="*/ 1 h 58"/>
                <a:gd name="T2" fmla="*/ 5 w 65"/>
                <a:gd name="T3" fmla="*/ 0 h 58"/>
                <a:gd name="T4" fmla="*/ 0 w 65"/>
                <a:gd name="T5" fmla="*/ 3 h 58"/>
                <a:gd name="T6" fmla="*/ 2 w 65"/>
                <a:gd name="T7" fmla="*/ 8 h 58"/>
                <a:gd name="T8" fmla="*/ 7 w 65"/>
                <a:gd name="T9" fmla="*/ 5 h 58"/>
                <a:gd name="T10" fmla="*/ 8 w 65"/>
                <a:gd name="T11" fmla="*/ 5 h 58"/>
                <a:gd name="T12" fmla="*/ 5 w 65"/>
                <a:gd name="T13" fmla="*/ 1 h 58"/>
                <a:gd name="T14" fmla="*/ 0 60000 65536"/>
                <a:gd name="T15" fmla="*/ 0 60000 65536"/>
                <a:gd name="T16" fmla="*/ 0 60000 65536"/>
                <a:gd name="T17" fmla="*/ 0 60000 65536"/>
                <a:gd name="T18" fmla="*/ 0 60000 65536"/>
                <a:gd name="T19" fmla="*/ 0 60000 65536"/>
                <a:gd name="T20" fmla="*/ 0 60000 65536"/>
                <a:gd name="T21" fmla="*/ 0 w 65"/>
                <a:gd name="T22" fmla="*/ 0 h 58"/>
                <a:gd name="T23" fmla="*/ 65 w 65"/>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58">
                  <a:moveTo>
                    <a:pt x="42" y="2"/>
                  </a:moveTo>
                  <a:lnTo>
                    <a:pt x="44" y="0"/>
                  </a:lnTo>
                  <a:lnTo>
                    <a:pt x="0" y="24"/>
                  </a:lnTo>
                  <a:lnTo>
                    <a:pt x="19" y="58"/>
                  </a:lnTo>
                  <a:lnTo>
                    <a:pt x="63" y="35"/>
                  </a:lnTo>
                  <a:lnTo>
                    <a:pt x="65" y="34"/>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99" name="Freeform 1048"/>
            <p:cNvSpPr>
              <a:spLocks/>
            </p:cNvSpPr>
            <p:nvPr/>
          </p:nvSpPr>
          <p:spPr bwMode="auto">
            <a:xfrm>
              <a:off x="2780" y="3572"/>
              <a:ext cx="34" cy="31"/>
            </a:xfrm>
            <a:custGeom>
              <a:avLst/>
              <a:gdLst>
                <a:gd name="T0" fmla="*/ 5 w 68"/>
                <a:gd name="T1" fmla="*/ 0 h 62"/>
                <a:gd name="T2" fmla="*/ 6 w 68"/>
                <a:gd name="T3" fmla="*/ 0 h 62"/>
                <a:gd name="T4" fmla="*/ 0 w 68"/>
                <a:gd name="T5" fmla="*/ 4 h 62"/>
                <a:gd name="T6" fmla="*/ 3 w 68"/>
                <a:gd name="T7" fmla="*/ 8 h 62"/>
                <a:gd name="T8" fmla="*/ 9 w 68"/>
                <a:gd name="T9" fmla="*/ 4 h 62"/>
                <a:gd name="T10" fmla="*/ 9 w 68"/>
                <a:gd name="T11" fmla="*/ 4 h 62"/>
                <a:gd name="T12" fmla="*/ 5 w 68"/>
                <a:gd name="T13" fmla="*/ 0 h 62"/>
                <a:gd name="T14" fmla="*/ 0 60000 65536"/>
                <a:gd name="T15" fmla="*/ 0 60000 65536"/>
                <a:gd name="T16" fmla="*/ 0 60000 65536"/>
                <a:gd name="T17" fmla="*/ 0 60000 65536"/>
                <a:gd name="T18" fmla="*/ 0 60000 65536"/>
                <a:gd name="T19" fmla="*/ 0 60000 65536"/>
                <a:gd name="T20" fmla="*/ 0 60000 65536"/>
                <a:gd name="T21" fmla="*/ 0 w 68"/>
                <a:gd name="T22" fmla="*/ 0 h 62"/>
                <a:gd name="T23" fmla="*/ 68 w 68"/>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2">
                  <a:moveTo>
                    <a:pt x="43" y="0"/>
                  </a:moveTo>
                  <a:lnTo>
                    <a:pt x="44" y="0"/>
                  </a:lnTo>
                  <a:lnTo>
                    <a:pt x="0" y="30"/>
                  </a:lnTo>
                  <a:lnTo>
                    <a:pt x="23" y="62"/>
                  </a:lnTo>
                  <a:lnTo>
                    <a:pt x="67" y="32"/>
                  </a:lnTo>
                  <a:lnTo>
                    <a:pt x="68" y="32"/>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0" name="Freeform 1049"/>
            <p:cNvSpPr>
              <a:spLocks/>
            </p:cNvSpPr>
            <p:nvPr/>
          </p:nvSpPr>
          <p:spPr bwMode="auto">
            <a:xfrm>
              <a:off x="2801" y="3556"/>
              <a:ext cx="33" cy="32"/>
            </a:xfrm>
            <a:custGeom>
              <a:avLst/>
              <a:gdLst>
                <a:gd name="T0" fmla="*/ 6 w 65"/>
                <a:gd name="T1" fmla="*/ 0 h 65"/>
                <a:gd name="T2" fmla="*/ 5 w 65"/>
                <a:gd name="T3" fmla="*/ 0 h 65"/>
                <a:gd name="T4" fmla="*/ 0 w 65"/>
                <a:gd name="T5" fmla="*/ 4 h 65"/>
                <a:gd name="T6" fmla="*/ 4 w 65"/>
                <a:gd name="T7" fmla="*/ 8 h 65"/>
                <a:gd name="T8" fmla="*/ 9 w 65"/>
                <a:gd name="T9" fmla="*/ 4 h 65"/>
                <a:gd name="T10" fmla="*/ 8 w 65"/>
                <a:gd name="T11" fmla="*/ 4 h 65"/>
                <a:gd name="T12" fmla="*/ 6 w 65"/>
                <a:gd name="T13" fmla="*/ 0 h 65"/>
                <a:gd name="T14" fmla="*/ 0 60000 65536"/>
                <a:gd name="T15" fmla="*/ 0 60000 65536"/>
                <a:gd name="T16" fmla="*/ 0 60000 65536"/>
                <a:gd name="T17" fmla="*/ 0 60000 65536"/>
                <a:gd name="T18" fmla="*/ 0 60000 65536"/>
                <a:gd name="T19" fmla="*/ 0 60000 65536"/>
                <a:gd name="T20" fmla="*/ 0 60000 65536"/>
                <a:gd name="T21" fmla="*/ 0 w 65"/>
                <a:gd name="T22" fmla="*/ 0 h 65"/>
                <a:gd name="T23" fmla="*/ 65 w 65"/>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5">
                  <a:moveTo>
                    <a:pt x="41" y="0"/>
                  </a:moveTo>
                  <a:lnTo>
                    <a:pt x="40" y="0"/>
                  </a:lnTo>
                  <a:lnTo>
                    <a:pt x="0" y="33"/>
                  </a:lnTo>
                  <a:lnTo>
                    <a:pt x="25" y="65"/>
                  </a:lnTo>
                  <a:lnTo>
                    <a:pt x="65" y="33"/>
                  </a:lnTo>
                  <a:lnTo>
                    <a:pt x="64" y="33"/>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1" name="Freeform 1050"/>
            <p:cNvSpPr>
              <a:spLocks/>
            </p:cNvSpPr>
            <p:nvPr/>
          </p:nvSpPr>
          <p:spPr bwMode="auto">
            <a:xfrm>
              <a:off x="2822" y="3541"/>
              <a:ext cx="32" cy="31"/>
            </a:xfrm>
            <a:custGeom>
              <a:avLst/>
              <a:gdLst>
                <a:gd name="T0" fmla="*/ 6 w 63"/>
                <a:gd name="T1" fmla="*/ 0 h 61"/>
                <a:gd name="T2" fmla="*/ 5 w 63"/>
                <a:gd name="T3" fmla="*/ 1 h 61"/>
                <a:gd name="T4" fmla="*/ 0 w 63"/>
                <a:gd name="T5" fmla="*/ 4 h 61"/>
                <a:gd name="T6" fmla="*/ 3 w 63"/>
                <a:gd name="T7" fmla="*/ 8 h 61"/>
                <a:gd name="T8" fmla="*/ 8 w 63"/>
                <a:gd name="T9" fmla="*/ 5 h 61"/>
                <a:gd name="T10" fmla="*/ 8 w 63"/>
                <a:gd name="T11" fmla="*/ 5 h 61"/>
                <a:gd name="T12" fmla="*/ 6 w 63"/>
                <a:gd name="T13" fmla="*/ 0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42" y="0"/>
                  </a:moveTo>
                  <a:lnTo>
                    <a:pt x="40" y="1"/>
                  </a:lnTo>
                  <a:lnTo>
                    <a:pt x="0" y="28"/>
                  </a:lnTo>
                  <a:lnTo>
                    <a:pt x="23" y="61"/>
                  </a:lnTo>
                  <a:lnTo>
                    <a:pt x="63" y="33"/>
                  </a:lnTo>
                  <a:lnTo>
                    <a:pt x="62" y="34"/>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2" name="Freeform 1051"/>
            <p:cNvSpPr>
              <a:spLocks/>
            </p:cNvSpPr>
            <p:nvPr/>
          </p:nvSpPr>
          <p:spPr bwMode="auto">
            <a:xfrm>
              <a:off x="2843" y="3529"/>
              <a:ext cx="34" cy="30"/>
            </a:xfrm>
            <a:custGeom>
              <a:avLst/>
              <a:gdLst>
                <a:gd name="T0" fmla="*/ 5 w 68"/>
                <a:gd name="T1" fmla="*/ 1 h 60"/>
                <a:gd name="T2" fmla="*/ 6 w 68"/>
                <a:gd name="T3" fmla="*/ 0 h 60"/>
                <a:gd name="T4" fmla="*/ 0 w 68"/>
                <a:gd name="T5" fmla="*/ 4 h 60"/>
                <a:gd name="T6" fmla="*/ 3 w 68"/>
                <a:gd name="T7" fmla="*/ 8 h 60"/>
                <a:gd name="T8" fmla="*/ 9 w 68"/>
                <a:gd name="T9" fmla="*/ 5 h 60"/>
                <a:gd name="T10" fmla="*/ 9 w 68"/>
                <a:gd name="T11" fmla="*/ 5 h 60"/>
                <a:gd name="T12" fmla="*/ 5 w 68"/>
                <a:gd name="T13" fmla="*/ 1 h 60"/>
                <a:gd name="T14" fmla="*/ 0 60000 65536"/>
                <a:gd name="T15" fmla="*/ 0 60000 65536"/>
                <a:gd name="T16" fmla="*/ 0 60000 65536"/>
                <a:gd name="T17" fmla="*/ 0 60000 65536"/>
                <a:gd name="T18" fmla="*/ 0 60000 65536"/>
                <a:gd name="T19" fmla="*/ 0 60000 65536"/>
                <a:gd name="T20" fmla="*/ 0 60000 65536"/>
                <a:gd name="T21" fmla="*/ 0 w 68"/>
                <a:gd name="T22" fmla="*/ 0 h 60"/>
                <a:gd name="T23" fmla="*/ 68 w 68"/>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0">
                  <a:moveTo>
                    <a:pt x="42" y="2"/>
                  </a:moveTo>
                  <a:lnTo>
                    <a:pt x="44" y="0"/>
                  </a:lnTo>
                  <a:lnTo>
                    <a:pt x="0" y="26"/>
                  </a:lnTo>
                  <a:lnTo>
                    <a:pt x="20" y="60"/>
                  </a:lnTo>
                  <a:lnTo>
                    <a:pt x="65" y="35"/>
                  </a:lnTo>
                  <a:lnTo>
                    <a:pt x="68" y="34"/>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3" name="Freeform 1052"/>
            <p:cNvSpPr>
              <a:spLocks/>
            </p:cNvSpPr>
            <p:nvPr/>
          </p:nvSpPr>
          <p:spPr bwMode="auto">
            <a:xfrm>
              <a:off x="2864" y="3512"/>
              <a:ext cx="34" cy="33"/>
            </a:xfrm>
            <a:custGeom>
              <a:avLst/>
              <a:gdLst>
                <a:gd name="T0" fmla="*/ 6 w 67"/>
                <a:gd name="T1" fmla="*/ 0 h 67"/>
                <a:gd name="T2" fmla="*/ 6 w 67"/>
                <a:gd name="T3" fmla="*/ 0 h 67"/>
                <a:gd name="T4" fmla="*/ 0 w 67"/>
                <a:gd name="T5" fmla="*/ 4 h 67"/>
                <a:gd name="T6" fmla="*/ 4 w 67"/>
                <a:gd name="T7" fmla="*/ 8 h 67"/>
                <a:gd name="T8" fmla="*/ 9 w 67"/>
                <a:gd name="T9" fmla="*/ 4 h 67"/>
                <a:gd name="T10" fmla="*/ 8 w 67"/>
                <a:gd name="T11" fmla="*/ 4 h 67"/>
                <a:gd name="T12" fmla="*/ 6 w 67"/>
                <a:gd name="T13" fmla="*/ 0 h 67"/>
                <a:gd name="T14" fmla="*/ 6 w 67"/>
                <a:gd name="T15" fmla="*/ 0 h 67"/>
                <a:gd name="T16" fmla="*/ 6 w 67"/>
                <a:gd name="T17" fmla="*/ 0 h 67"/>
                <a:gd name="T18" fmla="*/ 6 w 67"/>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67"/>
                <a:gd name="T32" fmla="*/ 67 w 67"/>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67">
                  <a:moveTo>
                    <a:pt x="45" y="0"/>
                  </a:moveTo>
                  <a:lnTo>
                    <a:pt x="42" y="2"/>
                  </a:lnTo>
                  <a:lnTo>
                    <a:pt x="0" y="35"/>
                  </a:lnTo>
                  <a:lnTo>
                    <a:pt x="26" y="67"/>
                  </a:lnTo>
                  <a:lnTo>
                    <a:pt x="67" y="35"/>
                  </a:lnTo>
                  <a:lnTo>
                    <a:pt x="64" y="37"/>
                  </a:lnTo>
                  <a:lnTo>
                    <a:pt x="45" y="0"/>
                  </a:lnTo>
                  <a:lnTo>
                    <a:pt x="44" y="1"/>
                  </a:lnTo>
                  <a:lnTo>
                    <a:pt x="42" y="2"/>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4" name="Freeform 1053"/>
            <p:cNvSpPr>
              <a:spLocks/>
            </p:cNvSpPr>
            <p:nvPr/>
          </p:nvSpPr>
          <p:spPr bwMode="auto">
            <a:xfrm>
              <a:off x="2887" y="3501"/>
              <a:ext cx="31" cy="29"/>
            </a:xfrm>
            <a:custGeom>
              <a:avLst/>
              <a:gdLst>
                <a:gd name="T0" fmla="*/ 5 w 64"/>
                <a:gd name="T1" fmla="*/ 0 h 59"/>
                <a:gd name="T2" fmla="*/ 5 w 64"/>
                <a:gd name="T3" fmla="*/ 0 h 59"/>
                <a:gd name="T4" fmla="*/ 0 w 64"/>
                <a:gd name="T5" fmla="*/ 2 h 59"/>
                <a:gd name="T6" fmla="*/ 2 w 64"/>
                <a:gd name="T7" fmla="*/ 7 h 59"/>
                <a:gd name="T8" fmla="*/ 7 w 64"/>
                <a:gd name="T9" fmla="*/ 4 h 59"/>
                <a:gd name="T10" fmla="*/ 7 w 64"/>
                <a:gd name="T11" fmla="*/ 4 h 59"/>
                <a:gd name="T12" fmla="*/ 5 w 64"/>
                <a:gd name="T13" fmla="*/ 0 h 59"/>
                <a:gd name="T14" fmla="*/ 0 60000 65536"/>
                <a:gd name="T15" fmla="*/ 0 60000 65536"/>
                <a:gd name="T16" fmla="*/ 0 60000 65536"/>
                <a:gd name="T17" fmla="*/ 0 60000 65536"/>
                <a:gd name="T18" fmla="*/ 0 60000 65536"/>
                <a:gd name="T19" fmla="*/ 0 60000 65536"/>
                <a:gd name="T20" fmla="*/ 0 60000 65536"/>
                <a:gd name="T21" fmla="*/ 0 w 64"/>
                <a:gd name="T22" fmla="*/ 0 h 59"/>
                <a:gd name="T23" fmla="*/ 64 w 6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9">
                  <a:moveTo>
                    <a:pt x="43" y="1"/>
                  </a:moveTo>
                  <a:lnTo>
                    <a:pt x="44" y="0"/>
                  </a:lnTo>
                  <a:lnTo>
                    <a:pt x="0" y="22"/>
                  </a:lnTo>
                  <a:lnTo>
                    <a:pt x="19" y="59"/>
                  </a:lnTo>
                  <a:lnTo>
                    <a:pt x="62" y="37"/>
                  </a:lnTo>
                  <a:lnTo>
                    <a:pt x="64" y="36"/>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5" name="Freeform 1054"/>
            <p:cNvSpPr>
              <a:spLocks/>
            </p:cNvSpPr>
            <p:nvPr/>
          </p:nvSpPr>
          <p:spPr bwMode="auto">
            <a:xfrm>
              <a:off x="2908" y="3489"/>
              <a:ext cx="32" cy="30"/>
            </a:xfrm>
            <a:custGeom>
              <a:avLst/>
              <a:gdLst>
                <a:gd name="T0" fmla="*/ 6 w 63"/>
                <a:gd name="T1" fmla="*/ 0 h 60"/>
                <a:gd name="T2" fmla="*/ 6 w 63"/>
                <a:gd name="T3" fmla="*/ 1 h 60"/>
                <a:gd name="T4" fmla="*/ 0 w 63"/>
                <a:gd name="T5" fmla="*/ 4 h 60"/>
                <a:gd name="T6" fmla="*/ 3 w 63"/>
                <a:gd name="T7" fmla="*/ 8 h 60"/>
                <a:gd name="T8" fmla="*/ 8 w 63"/>
                <a:gd name="T9" fmla="*/ 5 h 60"/>
                <a:gd name="T10" fmla="*/ 8 w 63"/>
                <a:gd name="T11" fmla="*/ 5 h 60"/>
                <a:gd name="T12" fmla="*/ 6 w 63"/>
                <a:gd name="T13" fmla="*/ 0 h 60"/>
                <a:gd name="T14" fmla="*/ 0 60000 65536"/>
                <a:gd name="T15" fmla="*/ 0 60000 65536"/>
                <a:gd name="T16" fmla="*/ 0 60000 65536"/>
                <a:gd name="T17" fmla="*/ 0 60000 65536"/>
                <a:gd name="T18" fmla="*/ 0 60000 65536"/>
                <a:gd name="T19" fmla="*/ 0 60000 65536"/>
                <a:gd name="T20" fmla="*/ 0 60000 65536"/>
                <a:gd name="T21" fmla="*/ 0 w 63"/>
                <a:gd name="T22" fmla="*/ 0 h 60"/>
                <a:gd name="T23" fmla="*/ 63 w 6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0">
                  <a:moveTo>
                    <a:pt x="44" y="0"/>
                  </a:moveTo>
                  <a:lnTo>
                    <a:pt x="42" y="1"/>
                  </a:lnTo>
                  <a:lnTo>
                    <a:pt x="0" y="25"/>
                  </a:lnTo>
                  <a:lnTo>
                    <a:pt x="21" y="60"/>
                  </a:lnTo>
                  <a:lnTo>
                    <a:pt x="63" y="36"/>
                  </a:lnTo>
                  <a:lnTo>
                    <a:pt x="62" y="37"/>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6" name="Freeform 1055"/>
            <p:cNvSpPr>
              <a:spLocks/>
            </p:cNvSpPr>
            <p:nvPr/>
          </p:nvSpPr>
          <p:spPr bwMode="auto">
            <a:xfrm>
              <a:off x="2930" y="3479"/>
              <a:ext cx="32" cy="28"/>
            </a:xfrm>
            <a:custGeom>
              <a:avLst/>
              <a:gdLst>
                <a:gd name="T0" fmla="*/ 5 w 64"/>
                <a:gd name="T1" fmla="*/ 0 h 58"/>
                <a:gd name="T2" fmla="*/ 5 w 64"/>
                <a:gd name="T3" fmla="*/ 0 h 58"/>
                <a:gd name="T4" fmla="*/ 0 w 64"/>
                <a:gd name="T5" fmla="*/ 2 h 58"/>
                <a:gd name="T6" fmla="*/ 2 w 64"/>
                <a:gd name="T7" fmla="*/ 7 h 58"/>
                <a:gd name="T8" fmla="*/ 8 w 64"/>
                <a:gd name="T9" fmla="*/ 4 h 58"/>
                <a:gd name="T10" fmla="*/ 8 w 64"/>
                <a:gd name="T11" fmla="*/ 4 h 58"/>
                <a:gd name="T12" fmla="*/ 8 w 64"/>
                <a:gd name="T13" fmla="*/ 4 h 58"/>
                <a:gd name="T14" fmla="*/ 8 w 64"/>
                <a:gd name="T15" fmla="*/ 4 h 58"/>
                <a:gd name="T16" fmla="*/ 8 w 64"/>
                <a:gd name="T17" fmla="*/ 4 h 58"/>
                <a:gd name="T18" fmla="*/ 5 w 64"/>
                <a:gd name="T19" fmla="*/ 0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8"/>
                <a:gd name="T32" fmla="*/ 64 w 64"/>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8">
                  <a:moveTo>
                    <a:pt x="39" y="2"/>
                  </a:moveTo>
                  <a:lnTo>
                    <a:pt x="42" y="0"/>
                  </a:lnTo>
                  <a:lnTo>
                    <a:pt x="0" y="21"/>
                  </a:lnTo>
                  <a:lnTo>
                    <a:pt x="18" y="58"/>
                  </a:lnTo>
                  <a:lnTo>
                    <a:pt x="61" y="37"/>
                  </a:lnTo>
                  <a:lnTo>
                    <a:pt x="64" y="35"/>
                  </a:lnTo>
                  <a:lnTo>
                    <a:pt x="61" y="37"/>
                  </a:lnTo>
                  <a:lnTo>
                    <a:pt x="62" y="36"/>
                  </a:lnTo>
                  <a:lnTo>
                    <a:pt x="64" y="35"/>
                  </a:lnTo>
                  <a:lnTo>
                    <a:pt x="39"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7" name="Freeform 1056"/>
            <p:cNvSpPr>
              <a:spLocks/>
            </p:cNvSpPr>
            <p:nvPr/>
          </p:nvSpPr>
          <p:spPr bwMode="auto">
            <a:xfrm>
              <a:off x="2949" y="3465"/>
              <a:ext cx="33" cy="31"/>
            </a:xfrm>
            <a:custGeom>
              <a:avLst/>
              <a:gdLst>
                <a:gd name="T0" fmla="*/ 5 w 64"/>
                <a:gd name="T1" fmla="*/ 1 h 62"/>
                <a:gd name="T2" fmla="*/ 5 w 64"/>
                <a:gd name="T3" fmla="*/ 0 h 62"/>
                <a:gd name="T4" fmla="*/ 0 w 64"/>
                <a:gd name="T5" fmla="*/ 4 h 62"/>
                <a:gd name="T6" fmla="*/ 4 w 64"/>
                <a:gd name="T7" fmla="*/ 8 h 62"/>
                <a:gd name="T8" fmla="*/ 9 w 64"/>
                <a:gd name="T9" fmla="*/ 4 h 62"/>
                <a:gd name="T10" fmla="*/ 9 w 64"/>
                <a:gd name="T11" fmla="*/ 4 h 62"/>
                <a:gd name="T12" fmla="*/ 5 w 64"/>
                <a:gd name="T13" fmla="*/ 1 h 62"/>
                <a:gd name="T14" fmla="*/ 0 60000 65536"/>
                <a:gd name="T15" fmla="*/ 0 60000 65536"/>
                <a:gd name="T16" fmla="*/ 0 60000 65536"/>
                <a:gd name="T17" fmla="*/ 0 60000 65536"/>
                <a:gd name="T18" fmla="*/ 0 60000 65536"/>
                <a:gd name="T19" fmla="*/ 0 60000 65536"/>
                <a:gd name="T20" fmla="*/ 0 60000 65536"/>
                <a:gd name="T21" fmla="*/ 0 w 64"/>
                <a:gd name="T22" fmla="*/ 0 h 62"/>
                <a:gd name="T23" fmla="*/ 64 w 64"/>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2">
                  <a:moveTo>
                    <a:pt x="39" y="1"/>
                  </a:moveTo>
                  <a:lnTo>
                    <a:pt x="39" y="0"/>
                  </a:lnTo>
                  <a:lnTo>
                    <a:pt x="0" y="29"/>
                  </a:lnTo>
                  <a:lnTo>
                    <a:pt x="25" y="62"/>
                  </a:lnTo>
                  <a:lnTo>
                    <a:pt x="64" y="32"/>
                  </a:lnTo>
                  <a:lnTo>
                    <a:pt x="64" y="31"/>
                  </a:lnTo>
                  <a:lnTo>
                    <a:pt x="3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8" name="Freeform 1057"/>
            <p:cNvSpPr>
              <a:spLocks/>
            </p:cNvSpPr>
            <p:nvPr/>
          </p:nvSpPr>
          <p:spPr bwMode="auto">
            <a:xfrm>
              <a:off x="2969" y="3446"/>
              <a:ext cx="36" cy="34"/>
            </a:xfrm>
            <a:custGeom>
              <a:avLst/>
              <a:gdLst>
                <a:gd name="T0" fmla="*/ 6 w 71"/>
                <a:gd name="T1" fmla="*/ 1 h 68"/>
                <a:gd name="T2" fmla="*/ 6 w 71"/>
                <a:gd name="T3" fmla="*/ 0 h 68"/>
                <a:gd name="T4" fmla="*/ 0 w 71"/>
                <a:gd name="T5" fmla="*/ 5 h 68"/>
                <a:gd name="T6" fmla="*/ 4 w 71"/>
                <a:gd name="T7" fmla="*/ 9 h 68"/>
                <a:gd name="T8" fmla="*/ 9 w 71"/>
                <a:gd name="T9" fmla="*/ 4 h 68"/>
                <a:gd name="T10" fmla="*/ 9 w 71"/>
                <a:gd name="T11" fmla="*/ 4 h 68"/>
                <a:gd name="T12" fmla="*/ 6 w 71"/>
                <a:gd name="T13" fmla="*/ 1 h 68"/>
                <a:gd name="T14" fmla="*/ 0 60000 65536"/>
                <a:gd name="T15" fmla="*/ 0 60000 65536"/>
                <a:gd name="T16" fmla="*/ 0 60000 65536"/>
                <a:gd name="T17" fmla="*/ 0 60000 65536"/>
                <a:gd name="T18" fmla="*/ 0 60000 65536"/>
                <a:gd name="T19" fmla="*/ 0 60000 65536"/>
                <a:gd name="T20" fmla="*/ 0 60000 65536"/>
                <a:gd name="T21" fmla="*/ 0 w 71"/>
                <a:gd name="T22" fmla="*/ 0 h 68"/>
                <a:gd name="T23" fmla="*/ 71 w 71"/>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8">
                  <a:moveTo>
                    <a:pt x="41" y="1"/>
                  </a:moveTo>
                  <a:lnTo>
                    <a:pt x="44" y="0"/>
                  </a:lnTo>
                  <a:lnTo>
                    <a:pt x="0" y="38"/>
                  </a:lnTo>
                  <a:lnTo>
                    <a:pt x="25" y="68"/>
                  </a:lnTo>
                  <a:lnTo>
                    <a:pt x="69" y="30"/>
                  </a:lnTo>
                  <a:lnTo>
                    <a:pt x="71" y="29"/>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09" name="Freeform 1058"/>
            <p:cNvSpPr>
              <a:spLocks/>
            </p:cNvSpPr>
            <p:nvPr/>
          </p:nvSpPr>
          <p:spPr bwMode="auto">
            <a:xfrm>
              <a:off x="2990" y="3423"/>
              <a:ext cx="38" cy="38"/>
            </a:xfrm>
            <a:custGeom>
              <a:avLst/>
              <a:gdLst>
                <a:gd name="T0" fmla="*/ 6 w 76"/>
                <a:gd name="T1" fmla="*/ 1 h 75"/>
                <a:gd name="T2" fmla="*/ 6 w 76"/>
                <a:gd name="T3" fmla="*/ 0 h 75"/>
                <a:gd name="T4" fmla="*/ 0 w 76"/>
                <a:gd name="T5" fmla="*/ 6 h 75"/>
                <a:gd name="T6" fmla="*/ 4 w 76"/>
                <a:gd name="T7" fmla="*/ 10 h 75"/>
                <a:gd name="T8" fmla="*/ 10 w 76"/>
                <a:gd name="T9" fmla="*/ 4 h 75"/>
                <a:gd name="T10" fmla="*/ 10 w 76"/>
                <a:gd name="T11" fmla="*/ 4 h 75"/>
                <a:gd name="T12" fmla="*/ 6 w 76"/>
                <a:gd name="T13" fmla="*/ 1 h 75"/>
                <a:gd name="T14" fmla="*/ 0 60000 65536"/>
                <a:gd name="T15" fmla="*/ 0 60000 65536"/>
                <a:gd name="T16" fmla="*/ 0 60000 65536"/>
                <a:gd name="T17" fmla="*/ 0 60000 65536"/>
                <a:gd name="T18" fmla="*/ 0 60000 65536"/>
                <a:gd name="T19" fmla="*/ 0 60000 65536"/>
                <a:gd name="T20" fmla="*/ 0 60000 65536"/>
                <a:gd name="T21" fmla="*/ 0 w 76"/>
                <a:gd name="T22" fmla="*/ 0 h 75"/>
                <a:gd name="T23" fmla="*/ 76 w 76"/>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5">
                  <a:moveTo>
                    <a:pt x="44" y="1"/>
                  </a:moveTo>
                  <a:lnTo>
                    <a:pt x="45" y="0"/>
                  </a:lnTo>
                  <a:lnTo>
                    <a:pt x="0" y="47"/>
                  </a:lnTo>
                  <a:lnTo>
                    <a:pt x="30" y="75"/>
                  </a:lnTo>
                  <a:lnTo>
                    <a:pt x="75" y="27"/>
                  </a:lnTo>
                  <a:lnTo>
                    <a:pt x="76" y="26"/>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0" name="Freeform 1059"/>
            <p:cNvSpPr>
              <a:spLocks/>
            </p:cNvSpPr>
            <p:nvPr/>
          </p:nvSpPr>
          <p:spPr bwMode="auto">
            <a:xfrm>
              <a:off x="3012" y="3399"/>
              <a:ext cx="36" cy="38"/>
            </a:xfrm>
            <a:custGeom>
              <a:avLst/>
              <a:gdLst>
                <a:gd name="T0" fmla="*/ 5 w 73"/>
                <a:gd name="T1" fmla="*/ 0 h 75"/>
                <a:gd name="T2" fmla="*/ 5 w 73"/>
                <a:gd name="T3" fmla="*/ 0 h 75"/>
                <a:gd name="T4" fmla="*/ 0 w 73"/>
                <a:gd name="T5" fmla="*/ 7 h 75"/>
                <a:gd name="T6" fmla="*/ 4 w 73"/>
                <a:gd name="T7" fmla="*/ 10 h 75"/>
                <a:gd name="T8" fmla="*/ 9 w 73"/>
                <a:gd name="T9" fmla="*/ 4 h 75"/>
                <a:gd name="T10" fmla="*/ 9 w 73"/>
                <a:gd name="T11" fmla="*/ 4 h 75"/>
                <a:gd name="T12" fmla="*/ 5 w 73"/>
                <a:gd name="T13" fmla="*/ 0 h 75"/>
                <a:gd name="T14" fmla="*/ 0 60000 65536"/>
                <a:gd name="T15" fmla="*/ 0 60000 65536"/>
                <a:gd name="T16" fmla="*/ 0 60000 65536"/>
                <a:gd name="T17" fmla="*/ 0 60000 65536"/>
                <a:gd name="T18" fmla="*/ 0 60000 65536"/>
                <a:gd name="T19" fmla="*/ 0 60000 65536"/>
                <a:gd name="T20" fmla="*/ 0 60000 65536"/>
                <a:gd name="T21" fmla="*/ 0 w 73"/>
                <a:gd name="T22" fmla="*/ 0 h 75"/>
                <a:gd name="T23" fmla="*/ 73 w 73"/>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5">
                  <a:moveTo>
                    <a:pt x="41" y="0"/>
                  </a:moveTo>
                  <a:lnTo>
                    <a:pt x="41" y="0"/>
                  </a:lnTo>
                  <a:lnTo>
                    <a:pt x="0" y="50"/>
                  </a:lnTo>
                  <a:lnTo>
                    <a:pt x="32" y="75"/>
                  </a:lnTo>
                  <a:lnTo>
                    <a:pt x="73" y="26"/>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1" name="Freeform 1060"/>
            <p:cNvSpPr>
              <a:spLocks/>
            </p:cNvSpPr>
            <p:nvPr/>
          </p:nvSpPr>
          <p:spPr bwMode="auto">
            <a:xfrm>
              <a:off x="3032" y="3370"/>
              <a:ext cx="37" cy="42"/>
            </a:xfrm>
            <a:custGeom>
              <a:avLst/>
              <a:gdLst>
                <a:gd name="T0" fmla="*/ 5 w 74"/>
                <a:gd name="T1" fmla="*/ 0 h 83"/>
                <a:gd name="T2" fmla="*/ 5 w 74"/>
                <a:gd name="T3" fmla="*/ 1 h 83"/>
                <a:gd name="T4" fmla="*/ 0 w 74"/>
                <a:gd name="T5" fmla="*/ 8 h 83"/>
                <a:gd name="T6" fmla="*/ 4 w 74"/>
                <a:gd name="T7" fmla="*/ 11 h 83"/>
                <a:gd name="T8" fmla="*/ 10 w 74"/>
                <a:gd name="T9" fmla="*/ 4 h 83"/>
                <a:gd name="T10" fmla="*/ 10 w 74"/>
                <a:gd name="T11" fmla="*/ 4 h 83"/>
                <a:gd name="T12" fmla="*/ 5 w 74"/>
                <a:gd name="T13" fmla="*/ 0 h 83"/>
                <a:gd name="T14" fmla="*/ 0 60000 65536"/>
                <a:gd name="T15" fmla="*/ 0 60000 65536"/>
                <a:gd name="T16" fmla="*/ 0 60000 65536"/>
                <a:gd name="T17" fmla="*/ 0 60000 65536"/>
                <a:gd name="T18" fmla="*/ 0 60000 65536"/>
                <a:gd name="T19" fmla="*/ 0 60000 65536"/>
                <a:gd name="T20" fmla="*/ 0 60000 65536"/>
                <a:gd name="T21" fmla="*/ 0 w 74"/>
                <a:gd name="T22" fmla="*/ 0 h 83"/>
                <a:gd name="T23" fmla="*/ 74 w 74"/>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83">
                  <a:moveTo>
                    <a:pt x="43" y="0"/>
                  </a:moveTo>
                  <a:lnTo>
                    <a:pt x="42" y="1"/>
                  </a:lnTo>
                  <a:lnTo>
                    <a:pt x="0" y="57"/>
                  </a:lnTo>
                  <a:lnTo>
                    <a:pt x="32" y="83"/>
                  </a:lnTo>
                  <a:lnTo>
                    <a:pt x="74" y="26"/>
                  </a:lnTo>
                  <a:lnTo>
                    <a:pt x="73" y="27"/>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2" name="Freeform 1061"/>
            <p:cNvSpPr>
              <a:spLocks/>
            </p:cNvSpPr>
            <p:nvPr/>
          </p:nvSpPr>
          <p:spPr bwMode="auto">
            <a:xfrm>
              <a:off x="3054" y="3347"/>
              <a:ext cx="38" cy="37"/>
            </a:xfrm>
            <a:custGeom>
              <a:avLst/>
              <a:gdLst>
                <a:gd name="T0" fmla="*/ 6 w 76"/>
                <a:gd name="T1" fmla="*/ 1 h 74"/>
                <a:gd name="T2" fmla="*/ 6 w 76"/>
                <a:gd name="T3" fmla="*/ 0 h 74"/>
                <a:gd name="T4" fmla="*/ 0 w 76"/>
                <a:gd name="T5" fmla="*/ 6 h 74"/>
                <a:gd name="T6" fmla="*/ 4 w 76"/>
                <a:gd name="T7" fmla="*/ 10 h 74"/>
                <a:gd name="T8" fmla="*/ 10 w 76"/>
                <a:gd name="T9" fmla="*/ 3 h 74"/>
                <a:gd name="T10" fmla="*/ 10 w 76"/>
                <a:gd name="T11" fmla="*/ 3 h 74"/>
                <a:gd name="T12" fmla="*/ 6 w 76"/>
                <a:gd name="T13" fmla="*/ 1 h 74"/>
                <a:gd name="T14" fmla="*/ 0 60000 65536"/>
                <a:gd name="T15" fmla="*/ 0 60000 65536"/>
                <a:gd name="T16" fmla="*/ 0 60000 65536"/>
                <a:gd name="T17" fmla="*/ 0 60000 65536"/>
                <a:gd name="T18" fmla="*/ 0 60000 65536"/>
                <a:gd name="T19" fmla="*/ 0 60000 65536"/>
                <a:gd name="T20" fmla="*/ 0 60000 65536"/>
                <a:gd name="T21" fmla="*/ 0 w 76"/>
                <a:gd name="T22" fmla="*/ 0 h 74"/>
                <a:gd name="T23" fmla="*/ 76 w 76"/>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4">
                  <a:moveTo>
                    <a:pt x="44" y="2"/>
                  </a:moveTo>
                  <a:lnTo>
                    <a:pt x="45" y="0"/>
                  </a:lnTo>
                  <a:lnTo>
                    <a:pt x="0" y="47"/>
                  </a:lnTo>
                  <a:lnTo>
                    <a:pt x="30" y="74"/>
                  </a:lnTo>
                  <a:lnTo>
                    <a:pt x="75" y="27"/>
                  </a:lnTo>
                  <a:lnTo>
                    <a:pt x="76" y="25"/>
                  </a:lnTo>
                  <a:lnTo>
                    <a:pt x="44"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3" name="Freeform 1062"/>
            <p:cNvSpPr>
              <a:spLocks/>
            </p:cNvSpPr>
            <p:nvPr/>
          </p:nvSpPr>
          <p:spPr bwMode="auto">
            <a:xfrm>
              <a:off x="3076" y="3319"/>
              <a:ext cx="36" cy="40"/>
            </a:xfrm>
            <a:custGeom>
              <a:avLst/>
              <a:gdLst>
                <a:gd name="T0" fmla="*/ 5 w 73"/>
                <a:gd name="T1" fmla="*/ 0 h 81"/>
                <a:gd name="T2" fmla="*/ 5 w 73"/>
                <a:gd name="T3" fmla="*/ 0 h 81"/>
                <a:gd name="T4" fmla="*/ 0 w 73"/>
                <a:gd name="T5" fmla="*/ 7 h 81"/>
                <a:gd name="T6" fmla="*/ 4 w 73"/>
                <a:gd name="T7" fmla="*/ 10 h 81"/>
                <a:gd name="T8" fmla="*/ 9 w 73"/>
                <a:gd name="T9" fmla="*/ 3 h 81"/>
                <a:gd name="T10" fmla="*/ 8 w 73"/>
                <a:gd name="T11" fmla="*/ 3 h 81"/>
                <a:gd name="T12" fmla="*/ 5 w 73"/>
                <a:gd name="T13" fmla="*/ 0 h 81"/>
                <a:gd name="T14" fmla="*/ 5 w 73"/>
                <a:gd name="T15" fmla="*/ 0 h 81"/>
                <a:gd name="T16" fmla="*/ 5 w 73"/>
                <a:gd name="T17" fmla="*/ 0 h 81"/>
                <a:gd name="T18" fmla="*/ 5 w 73"/>
                <a:gd name="T19" fmla="*/ 0 h 8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81"/>
                <a:gd name="T32" fmla="*/ 73 w 73"/>
                <a:gd name="T33" fmla="*/ 81 h 8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81">
                  <a:moveTo>
                    <a:pt x="43" y="0"/>
                  </a:moveTo>
                  <a:lnTo>
                    <a:pt x="40" y="4"/>
                  </a:lnTo>
                  <a:lnTo>
                    <a:pt x="0" y="58"/>
                  </a:lnTo>
                  <a:lnTo>
                    <a:pt x="32" y="81"/>
                  </a:lnTo>
                  <a:lnTo>
                    <a:pt x="73" y="27"/>
                  </a:lnTo>
                  <a:lnTo>
                    <a:pt x="70" y="30"/>
                  </a:lnTo>
                  <a:lnTo>
                    <a:pt x="43" y="0"/>
                  </a:lnTo>
                  <a:lnTo>
                    <a:pt x="42" y="1"/>
                  </a:lnTo>
                  <a:lnTo>
                    <a:pt x="40" y="4"/>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4" name="Freeform 1063"/>
            <p:cNvSpPr>
              <a:spLocks/>
            </p:cNvSpPr>
            <p:nvPr/>
          </p:nvSpPr>
          <p:spPr bwMode="auto">
            <a:xfrm>
              <a:off x="3097" y="3299"/>
              <a:ext cx="35" cy="35"/>
            </a:xfrm>
            <a:custGeom>
              <a:avLst/>
              <a:gdLst>
                <a:gd name="T0" fmla="*/ 6 w 70"/>
                <a:gd name="T1" fmla="*/ 0 h 70"/>
                <a:gd name="T2" fmla="*/ 5 w 70"/>
                <a:gd name="T3" fmla="*/ 1 h 70"/>
                <a:gd name="T4" fmla="*/ 0 w 70"/>
                <a:gd name="T5" fmla="*/ 5 h 70"/>
                <a:gd name="T6" fmla="*/ 3 w 70"/>
                <a:gd name="T7" fmla="*/ 9 h 70"/>
                <a:gd name="T8" fmla="*/ 9 w 70"/>
                <a:gd name="T9" fmla="*/ 4 h 70"/>
                <a:gd name="T10" fmla="*/ 9 w 70"/>
                <a:gd name="T11" fmla="*/ 5 h 70"/>
                <a:gd name="T12" fmla="*/ 6 w 70"/>
                <a:gd name="T13" fmla="*/ 0 h 70"/>
                <a:gd name="T14" fmla="*/ 6 w 70"/>
                <a:gd name="T15" fmla="*/ 1 h 70"/>
                <a:gd name="T16" fmla="*/ 5 w 70"/>
                <a:gd name="T17" fmla="*/ 1 h 70"/>
                <a:gd name="T18" fmla="*/ 6 w 70"/>
                <a:gd name="T19" fmla="*/ 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70"/>
                <a:gd name="T32" fmla="*/ 70 w 70"/>
                <a:gd name="T33" fmla="*/ 70 h 7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70">
                  <a:moveTo>
                    <a:pt x="46" y="0"/>
                  </a:moveTo>
                  <a:lnTo>
                    <a:pt x="42" y="2"/>
                  </a:lnTo>
                  <a:lnTo>
                    <a:pt x="0" y="40"/>
                  </a:lnTo>
                  <a:lnTo>
                    <a:pt x="27" y="70"/>
                  </a:lnTo>
                  <a:lnTo>
                    <a:pt x="70" y="32"/>
                  </a:lnTo>
                  <a:lnTo>
                    <a:pt x="67" y="35"/>
                  </a:lnTo>
                  <a:lnTo>
                    <a:pt x="46" y="0"/>
                  </a:lnTo>
                  <a:lnTo>
                    <a:pt x="45" y="1"/>
                  </a:lnTo>
                  <a:lnTo>
                    <a:pt x="42" y="2"/>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5" name="Freeform 1064"/>
            <p:cNvSpPr>
              <a:spLocks/>
            </p:cNvSpPr>
            <p:nvPr/>
          </p:nvSpPr>
          <p:spPr bwMode="auto">
            <a:xfrm>
              <a:off x="3120" y="3285"/>
              <a:ext cx="32" cy="31"/>
            </a:xfrm>
            <a:custGeom>
              <a:avLst/>
              <a:gdLst>
                <a:gd name="T0" fmla="*/ 6 w 64"/>
                <a:gd name="T1" fmla="*/ 0 h 64"/>
                <a:gd name="T2" fmla="*/ 6 w 64"/>
                <a:gd name="T3" fmla="*/ 0 h 64"/>
                <a:gd name="T4" fmla="*/ 0 w 64"/>
                <a:gd name="T5" fmla="*/ 3 h 64"/>
                <a:gd name="T6" fmla="*/ 3 w 64"/>
                <a:gd name="T7" fmla="*/ 7 h 64"/>
                <a:gd name="T8" fmla="*/ 8 w 64"/>
                <a:gd name="T9" fmla="*/ 4 h 64"/>
                <a:gd name="T10" fmla="*/ 7 w 64"/>
                <a:gd name="T11" fmla="*/ 4 h 64"/>
                <a:gd name="T12" fmla="*/ 6 w 64"/>
                <a:gd name="T13" fmla="*/ 0 h 64"/>
                <a:gd name="T14" fmla="*/ 6 w 64"/>
                <a:gd name="T15" fmla="*/ 0 h 64"/>
                <a:gd name="T16" fmla="*/ 6 w 64"/>
                <a:gd name="T17" fmla="*/ 0 h 64"/>
                <a:gd name="T18" fmla="*/ 6 w 64"/>
                <a:gd name="T19" fmla="*/ 0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64"/>
                <a:gd name="T32" fmla="*/ 64 w 64"/>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64">
                  <a:moveTo>
                    <a:pt x="51" y="0"/>
                  </a:moveTo>
                  <a:lnTo>
                    <a:pt x="44" y="3"/>
                  </a:lnTo>
                  <a:lnTo>
                    <a:pt x="0" y="29"/>
                  </a:lnTo>
                  <a:lnTo>
                    <a:pt x="21" y="64"/>
                  </a:lnTo>
                  <a:lnTo>
                    <a:pt x="64" y="37"/>
                  </a:lnTo>
                  <a:lnTo>
                    <a:pt x="57" y="39"/>
                  </a:lnTo>
                  <a:lnTo>
                    <a:pt x="51" y="0"/>
                  </a:lnTo>
                  <a:lnTo>
                    <a:pt x="47" y="0"/>
                  </a:lnTo>
                  <a:lnTo>
                    <a:pt x="44" y="3"/>
                  </a:lnTo>
                  <a:lnTo>
                    <a:pt x="5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6" name="Freeform 1065"/>
            <p:cNvSpPr>
              <a:spLocks/>
            </p:cNvSpPr>
            <p:nvPr/>
          </p:nvSpPr>
          <p:spPr bwMode="auto">
            <a:xfrm>
              <a:off x="3145" y="3281"/>
              <a:ext cx="25" cy="23"/>
            </a:xfrm>
            <a:custGeom>
              <a:avLst/>
              <a:gdLst>
                <a:gd name="T0" fmla="*/ 7 w 49"/>
                <a:gd name="T1" fmla="*/ 0 h 47"/>
                <a:gd name="T2" fmla="*/ 6 w 49"/>
                <a:gd name="T3" fmla="*/ 0 h 47"/>
                <a:gd name="T4" fmla="*/ 0 w 49"/>
                <a:gd name="T5" fmla="*/ 1 h 47"/>
                <a:gd name="T6" fmla="*/ 1 w 49"/>
                <a:gd name="T7" fmla="*/ 5 h 47"/>
                <a:gd name="T8" fmla="*/ 6 w 49"/>
                <a:gd name="T9" fmla="*/ 5 h 47"/>
                <a:gd name="T10" fmla="*/ 5 w 49"/>
                <a:gd name="T11" fmla="*/ 5 h 47"/>
                <a:gd name="T12" fmla="*/ 7 w 49"/>
                <a:gd name="T13" fmla="*/ 0 h 47"/>
                <a:gd name="T14" fmla="*/ 6 w 49"/>
                <a:gd name="T15" fmla="*/ 0 h 47"/>
                <a:gd name="T16" fmla="*/ 6 w 49"/>
                <a:gd name="T17" fmla="*/ 0 h 47"/>
                <a:gd name="T18" fmla="*/ 7 w 49"/>
                <a:gd name="T19" fmla="*/ 0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7"/>
                <a:gd name="T32" fmla="*/ 49 w 49"/>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7">
                  <a:moveTo>
                    <a:pt x="49" y="1"/>
                  </a:moveTo>
                  <a:lnTo>
                    <a:pt x="41" y="1"/>
                  </a:lnTo>
                  <a:lnTo>
                    <a:pt x="0" y="8"/>
                  </a:lnTo>
                  <a:lnTo>
                    <a:pt x="6" y="47"/>
                  </a:lnTo>
                  <a:lnTo>
                    <a:pt x="48" y="40"/>
                  </a:lnTo>
                  <a:lnTo>
                    <a:pt x="40" y="40"/>
                  </a:lnTo>
                  <a:lnTo>
                    <a:pt x="49" y="1"/>
                  </a:lnTo>
                  <a:lnTo>
                    <a:pt x="44" y="0"/>
                  </a:lnTo>
                  <a:lnTo>
                    <a:pt x="41" y="1"/>
                  </a:lnTo>
                  <a:lnTo>
                    <a:pt x="4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7" name="Freeform 1066"/>
            <p:cNvSpPr>
              <a:spLocks/>
            </p:cNvSpPr>
            <p:nvPr/>
          </p:nvSpPr>
          <p:spPr bwMode="auto">
            <a:xfrm>
              <a:off x="3165" y="3281"/>
              <a:ext cx="29" cy="24"/>
            </a:xfrm>
            <a:custGeom>
              <a:avLst/>
              <a:gdLst>
                <a:gd name="T0" fmla="*/ 8 w 57"/>
                <a:gd name="T1" fmla="*/ 1 h 49"/>
                <a:gd name="T2" fmla="*/ 7 w 57"/>
                <a:gd name="T3" fmla="*/ 1 h 49"/>
                <a:gd name="T4" fmla="*/ 2 w 57"/>
                <a:gd name="T5" fmla="*/ 0 h 49"/>
                <a:gd name="T6" fmla="*/ 0 w 57"/>
                <a:gd name="T7" fmla="*/ 4 h 49"/>
                <a:gd name="T8" fmla="*/ 6 w 57"/>
                <a:gd name="T9" fmla="*/ 6 h 49"/>
                <a:gd name="T10" fmla="*/ 5 w 57"/>
                <a:gd name="T11" fmla="*/ 5 h 49"/>
                <a:gd name="T12" fmla="*/ 8 w 57"/>
                <a:gd name="T13" fmla="*/ 1 h 49"/>
                <a:gd name="T14" fmla="*/ 7 w 57"/>
                <a:gd name="T15" fmla="*/ 1 h 49"/>
                <a:gd name="T16" fmla="*/ 7 w 57"/>
                <a:gd name="T17" fmla="*/ 1 h 49"/>
                <a:gd name="T18" fmla="*/ 8 w 57"/>
                <a:gd name="T19" fmla="*/ 1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49"/>
                <a:gd name="T32" fmla="*/ 57 w 57"/>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49">
                  <a:moveTo>
                    <a:pt x="57" y="12"/>
                  </a:moveTo>
                  <a:lnTo>
                    <a:pt x="52" y="10"/>
                  </a:lnTo>
                  <a:lnTo>
                    <a:pt x="9" y="0"/>
                  </a:lnTo>
                  <a:lnTo>
                    <a:pt x="0" y="39"/>
                  </a:lnTo>
                  <a:lnTo>
                    <a:pt x="42" y="49"/>
                  </a:lnTo>
                  <a:lnTo>
                    <a:pt x="37" y="46"/>
                  </a:lnTo>
                  <a:lnTo>
                    <a:pt x="57" y="12"/>
                  </a:lnTo>
                  <a:lnTo>
                    <a:pt x="54" y="11"/>
                  </a:lnTo>
                  <a:lnTo>
                    <a:pt x="52" y="10"/>
                  </a:lnTo>
                  <a:lnTo>
                    <a:pt x="57" y="1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8" name="Freeform 1067"/>
            <p:cNvSpPr>
              <a:spLocks/>
            </p:cNvSpPr>
            <p:nvPr/>
          </p:nvSpPr>
          <p:spPr bwMode="auto">
            <a:xfrm>
              <a:off x="3184" y="3287"/>
              <a:ext cx="33" cy="29"/>
            </a:xfrm>
            <a:custGeom>
              <a:avLst/>
              <a:gdLst>
                <a:gd name="T0" fmla="*/ 9 w 65"/>
                <a:gd name="T1" fmla="*/ 3 h 59"/>
                <a:gd name="T2" fmla="*/ 8 w 65"/>
                <a:gd name="T3" fmla="*/ 3 h 59"/>
                <a:gd name="T4" fmla="*/ 3 w 65"/>
                <a:gd name="T5" fmla="*/ 0 h 59"/>
                <a:gd name="T6" fmla="*/ 0 w 65"/>
                <a:gd name="T7" fmla="*/ 4 h 59"/>
                <a:gd name="T8" fmla="*/ 6 w 65"/>
                <a:gd name="T9" fmla="*/ 7 h 59"/>
                <a:gd name="T10" fmla="*/ 5 w 65"/>
                <a:gd name="T11" fmla="*/ 7 h 59"/>
                <a:gd name="T12" fmla="*/ 9 w 65"/>
                <a:gd name="T13" fmla="*/ 3 h 59"/>
                <a:gd name="T14" fmla="*/ 8 w 65"/>
                <a:gd name="T15" fmla="*/ 3 h 59"/>
                <a:gd name="T16" fmla="*/ 8 w 65"/>
                <a:gd name="T17" fmla="*/ 3 h 59"/>
                <a:gd name="T18" fmla="*/ 9 w 65"/>
                <a:gd name="T19" fmla="*/ 3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9"/>
                <a:gd name="T32" fmla="*/ 65 w 65"/>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9">
                  <a:moveTo>
                    <a:pt x="65" y="26"/>
                  </a:moveTo>
                  <a:lnTo>
                    <a:pt x="63" y="24"/>
                  </a:lnTo>
                  <a:lnTo>
                    <a:pt x="20" y="0"/>
                  </a:lnTo>
                  <a:lnTo>
                    <a:pt x="0" y="34"/>
                  </a:lnTo>
                  <a:lnTo>
                    <a:pt x="42" y="59"/>
                  </a:lnTo>
                  <a:lnTo>
                    <a:pt x="40" y="56"/>
                  </a:lnTo>
                  <a:lnTo>
                    <a:pt x="65" y="26"/>
                  </a:lnTo>
                  <a:lnTo>
                    <a:pt x="64" y="25"/>
                  </a:lnTo>
                  <a:lnTo>
                    <a:pt x="63" y="24"/>
                  </a:lnTo>
                  <a:lnTo>
                    <a:pt x="65" y="2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19" name="Freeform 1068"/>
            <p:cNvSpPr>
              <a:spLocks/>
            </p:cNvSpPr>
            <p:nvPr/>
          </p:nvSpPr>
          <p:spPr bwMode="auto">
            <a:xfrm>
              <a:off x="3204" y="3300"/>
              <a:ext cx="32" cy="32"/>
            </a:xfrm>
            <a:custGeom>
              <a:avLst/>
              <a:gdLst>
                <a:gd name="T0" fmla="*/ 8 w 65"/>
                <a:gd name="T1" fmla="*/ 4 h 65"/>
                <a:gd name="T2" fmla="*/ 8 w 65"/>
                <a:gd name="T3" fmla="*/ 4 h 65"/>
                <a:gd name="T4" fmla="*/ 3 w 65"/>
                <a:gd name="T5" fmla="*/ 0 h 65"/>
                <a:gd name="T6" fmla="*/ 0 w 65"/>
                <a:gd name="T7" fmla="*/ 3 h 65"/>
                <a:gd name="T8" fmla="*/ 4 w 65"/>
                <a:gd name="T9" fmla="*/ 8 h 65"/>
                <a:gd name="T10" fmla="*/ 4 w 65"/>
                <a:gd name="T11" fmla="*/ 8 h 65"/>
                <a:gd name="T12" fmla="*/ 8 w 65"/>
                <a:gd name="T13" fmla="*/ 4 h 65"/>
                <a:gd name="T14" fmla="*/ 0 60000 65536"/>
                <a:gd name="T15" fmla="*/ 0 60000 65536"/>
                <a:gd name="T16" fmla="*/ 0 60000 65536"/>
                <a:gd name="T17" fmla="*/ 0 60000 65536"/>
                <a:gd name="T18" fmla="*/ 0 60000 65536"/>
                <a:gd name="T19" fmla="*/ 0 60000 65536"/>
                <a:gd name="T20" fmla="*/ 0 60000 65536"/>
                <a:gd name="T21" fmla="*/ 0 w 65"/>
                <a:gd name="T22" fmla="*/ 0 h 65"/>
                <a:gd name="T23" fmla="*/ 65 w 65"/>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5">
                  <a:moveTo>
                    <a:pt x="65" y="33"/>
                  </a:moveTo>
                  <a:lnTo>
                    <a:pt x="65" y="34"/>
                  </a:lnTo>
                  <a:lnTo>
                    <a:pt x="25" y="0"/>
                  </a:lnTo>
                  <a:lnTo>
                    <a:pt x="0" y="30"/>
                  </a:lnTo>
                  <a:lnTo>
                    <a:pt x="39" y="64"/>
                  </a:lnTo>
                  <a:lnTo>
                    <a:pt x="39" y="65"/>
                  </a:lnTo>
                  <a:lnTo>
                    <a:pt x="65" y="3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0" name="Freeform 1069"/>
            <p:cNvSpPr>
              <a:spLocks/>
            </p:cNvSpPr>
            <p:nvPr/>
          </p:nvSpPr>
          <p:spPr bwMode="auto">
            <a:xfrm>
              <a:off x="3224" y="3316"/>
              <a:ext cx="38" cy="36"/>
            </a:xfrm>
            <a:custGeom>
              <a:avLst/>
              <a:gdLst>
                <a:gd name="T0" fmla="*/ 10 w 76"/>
                <a:gd name="T1" fmla="*/ 6 h 71"/>
                <a:gd name="T2" fmla="*/ 10 w 76"/>
                <a:gd name="T3" fmla="*/ 5 h 71"/>
                <a:gd name="T4" fmla="*/ 3 w 76"/>
                <a:gd name="T5" fmla="*/ 0 h 71"/>
                <a:gd name="T6" fmla="*/ 0 w 76"/>
                <a:gd name="T7" fmla="*/ 4 h 71"/>
                <a:gd name="T8" fmla="*/ 6 w 76"/>
                <a:gd name="T9" fmla="*/ 9 h 71"/>
                <a:gd name="T10" fmla="*/ 6 w 76"/>
                <a:gd name="T11" fmla="*/ 9 h 71"/>
                <a:gd name="T12" fmla="*/ 10 w 76"/>
                <a:gd name="T13" fmla="*/ 6 h 71"/>
                <a:gd name="T14" fmla="*/ 0 60000 65536"/>
                <a:gd name="T15" fmla="*/ 0 60000 65536"/>
                <a:gd name="T16" fmla="*/ 0 60000 65536"/>
                <a:gd name="T17" fmla="*/ 0 60000 65536"/>
                <a:gd name="T18" fmla="*/ 0 60000 65536"/>
                <a:gd name="T19" fmla="*/ 0 60000 65536"/>
                <a:gd name="T20" fmla="*/ 0 60000 65536"/>
                <a:gd name="T21" fmla="*/ 0 w 76"/>
                <a:gd name="T22" fmla="*/ 0 h 71"/>
                <a:gd name="T23" fmla="*/ 76 w 76"/>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1">
                  <a:moveTo>
                    <a:pt x="76" y="41"/>
                  </a:moveTo>
                  <a:lnTo>
                    <a:pt x="74" y="39"/>
                  </a:lnTo>
                  <a:lnTo>
                    <a:pt x="26" y="0"/>
                  </a:lnTo>
                  <a:lnTo>
                    <a:pt x="0" y="32"/>
                  </a:lnTo>
                  <a:lnTo>
                    <a:pt x="49" y="71"/>
                  </a:lnTo>
                  <a:lnTo>
                    <a:pt x="46" y="69"/>
                  </a:lnTo>
                  <a:lnTo>
                    <a:pt x="76" y="4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1" name="Freeform 1070"/>
            <p:cNvSpPr>
              <a:spLocks/>
            </p:cNvSpPr>
            <p:nvPr/>
          </p:nvSpPr>
          <p:spPr bwMode="auto">
            <a:xfrm>
              <a:off x="3247" y="3337"/>
              <a:ext cx="35" cy="36"/>
            </a:xfrm>
            <a:custGeom>
              <a:avLst/>
              <a:gdLst>
                <a:gd name="T0" fmla="*/ 8 w 72"/>
                <a:gd name="T1" fmla="*/ 6 h 71"/>
                <a:gd name="T2" fmla="*/ 8 w 72"/>
                <a:gd name="T3" fmla="*/ 6 h 71"/>
                <a:gd name="T4" fmla="*/ 3 w 72"/>
                <a:gd name="T5" fmla="*/ 0 h 71"/>
                <a:gd name="T6" fmla="*/ 0 w 72"/>
                <a:gd name="T7" fmla="*/ 4 h 71"/>
                <a:gd name="T8" fmla="*/ 5 w 72"/>
                <a:gd name="T9" fmla="*/ 9 h 71"/>
                <a:gd name="T10" fmla="*/ 5 w 72"/>
                <a:gd name="T11" fmla="*/ 9 h 71"/>
                <a:gd name="T12" fmla="*/ 8 w 72"/>
                <a:gd name="T13" fmla="*/ 6 h 71"/>
                <a:gd name="T14" fmla="*/ 0 60000 65536"/>
                <a:gd name="T15" fmla="*/ 0 60000 65536"/>
                <a:gd name="T16" fmla="*/ 0 60000 65536"/>
                <a:gd name="T17" fmla="*/ 0 60000 65536"/>
                <a:gd name="T18" fmla="*/ 0 60000 65536"/>
                <a:gd name="T19" fmla="*/ 0 60000 65536"/>
                <a:gd name="T20" fmla="*/ 0 60000 65536"/>
                <a:gd name="T21" fmla="*/ 0 w 72"/>
                <a:gd name="T22" fmla="*/ 0 h 71"/>
                <a:gd name="T23" fmla="*/ 72 w 72"/>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1">
                  <a:moveTo>
                    <a:pt x="72" y="45"/>
                  </a:moveTo>
                  <a:lnTo>
                    <a:pt x="72" y="44"/>
                  </a:lnTo>
                  <a:lnTo>
                    <a:pt x="30" y="0"/>
                  </a:lnTo>
                  <a:lnTo>
                    <a:pt x="0" y="28"/>
                  </a:lnTo>
                  <a:lnTo>
                    <a:pt x="42" y="71"/>
                  </a:lnTo>
                  <a:lnTo>
                    <a:pt x="42" y="70"/>
                  </a:lnTo>
                  <a:lnTo>
                    <a:pt x="72" y="4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2" name="Freeform 1071"/>
            <p:cNvSpPr>
              <a:spLocks/>
            </p:cNvSpPr>
            <p:nvPr/>
          </p:nvSpPr>
          <p:spPr bwMode="auto">
            <a:xfrm>
              <a:off x="3267" y="3359"/>
              <a:ext cx="35" cy="37"/>
            </a:xfrm>
            <a:custGeom>
              <a:avLst/>
              <a:gdLst>
                <a:gd name="T0" fmla="*/ 9 w 69"/>
                <a:gd name="T1" fmla="*/ 6 h 72"/>
                <a:gd name="T2" fmla="*/ 9 w 69"/>
                <a:gd name="T3" fmla="*/ 6 h 72"/>
                <a:gd name="T4" fmla="*/ 4 w 69"/>
                <a:gd name="T5" fmla="*/ 0 h 72"/>
                <a:gd name="T6" fmla="*/ 0 w 69"/>
                <a:gd name="T7" fmla="*/ 4 h 72"/>
                <a:gd name="T8" fmla="*/ 5 w 69"/>
                <a:gd name="T9" fmla="*/ 10 h 72"/>
                <a:gd name="T10" fmla="*/ 6 w 69"/>
                <a:gd name="T11" fmla="*/ 10 h 72"/>
                <a:gd name="T12" fmla="*/ 9 w 69"/>
                <a:gd name="T13" fmla="*/ 6 h 72"/>
                <a:gd name="T14" fmla="*/ 0 60000 65536"/>
                <a:gd name="T15" fmla="*/ 0 60000 65536"/>
                <a:gd name="T16" fmla="*/ 0 60000 65536"/>
                <a:gd name="T17" fmla="*/ 0 60000 65536"/>
                <a:gd name="T18" fmla="*/ 0 60000 65536"/>
                <a:gd name="T19" fmla="*/ 0 60000 65536"/>
                <a:gd name="T20" fmla="*/ 0 60000 65536"/>
                <a:gd name="T21" fmla="*/ 0 w 69"/>
                <a:gd name="T22" fmla="*/ 0 h 72"/>
                <a:gd name="T23" fmla="*/ 69 w 69"/>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2">
                  <a:moveTo>
                    <a:pt x="67" y="42"/>
                  </a:moveTo>
                  <a:lnTo>
                    <a:pt x="69" y="45"/>
                  </a:lnTo>
                  <a:lnTo>
                    <a:pt x="30" y="0"/>
                  </a:lnTo>
                  <a:lnTo>
                    <a:pt x="0" y="25"/>
                  </a:lnTo>
                  <a:lnTo>
                    <a:pt x="39" y="70"/>
                  </a:lnTo>
                  <a:lnTo>
                    <a:pt x="41" y="72"/>
                  </a:lnTo>
                  <a:lnTo>
                    <a:pt x="67" y="4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3" name="Freeform 1072"/>
            <p:cNvSpPr>
              <a:spLocks/>
            </p:cNvSpPr>
            <p:nvPr/>
          </p:nvSpPr>
          <p:spPr bwMode="auto">
            <a:xfrm>
              <a:off x="3288" y="3381"/>
              <a:ext cx="36" cy="34"/>
            </a:xfrm>
            <a:custGeom>
              <a:avLst/>
              <a:gdLst>
                <a:gd name="T0" fmla="*/ 9 w 72"/>
                <a:gd name="T1" fmla="*/ 5 h 68"/>
                <a:gd name="T2" fmla="*/ 9 w 72"/>
                <a:gd name="T3" fmla="*/ 5 h 68"/>
                <a:gd name="T4" fmla="*/ 3 w 72"/>
                <a:gd name="T5" fmla="*/ 0 h 68"/>
                <a:gd name="T6" fmla="*/ 0 w 72"/>
                <a:gd name="T7" fmla="*/ 4 h 68"/>
                <a:gd name="T8" fmla="*/ 6 w 72"/>
                <a:gd name="T9" fmla="*/ 9 h 68"/>
                <a:gd name="T10" fmla="*/ 6 w 72"/>
                <a:gd name="T11" fmla="*/ 9 h 68"/>
                <a:gd name="T12" fmla="*/ 9 w 72"/>
                <a:gd name="T13" fmla="*/ 5 h 68"/>
                <a:gd name="T14" fmla="*/ 0 60000 65536"/>
                <a:gd name="T15" fmla="*/ 0 60000 65536"/>
                <a:gd name="T16" fmla="*/ 0 60000 65536"/>
                <a:gd name="T17" fmla="*/ 0 60000 65536"/>
                <a:gd name="T18" fmla="*/ 0 60000 65536"/>
                <a:gd name="T19" fmla="*/ 0 60000 65536"/>
                <a:gd name="T20" fmla="*/ 0 60000 65536"/>
                <a:gd name="T21" fmla="*/ 0 w 72"/>
                <a:gd name="T22" fmla="*/ 0 h 68"/>
                <a:gd name="T23" fmla="*/ 72 w 72"/>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68">
                  <a:moveTo>
                    <a:pt x="72" y="40"/>
                  </a:moveTo>
                  <a:lnTo>
                    <a:pt x="71" y="38"/>
                  </a:lnTo>
                  <a:lnTo>
                    <a:pt x="26" y="0"/>
                  </a:lnTo>
                  <a:lnTo>
                    <a:pt x="0" y="30"/>
                  </a:lnTo>
                  <a:lnTo>
                    <a:pt x="45" y="68"/>
                  </a:lnTo>
                  <a:lnTo>
                    <a:pt x="44" y="67"/>
                  </a:lnTo>
                  <a:lnTo>
                    <a:pt x="72" y="4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4" name="Freeform 1073"/>
            <p:cNvSpPr>
              <a:spLocks/>
            </p:cNvSpPr>
            <p:nvPr/>
          </p:nvSpPr>
          <p:spPr bwMode="auto">
            <a:xfrm>
              <a:off x="3310" y="3400"/>
              <a:ext cx="35" cy="36"/>
            </a:xfrm>
            <a:custGeom>
              <a:avLst/>
              <a:gdLst>
                <a:gd name="T0" fmla="*/ 9 w 69"/>
                <a:gd name="T1" fmla="*/ 5 h 71"/>
                <a:gd name="T2" fmla="*/ 9 w 69"/>
                <a:gd name="T3" fmla="*/ 6 h 71"/>
                <a:gd name="T4" fmla="*/ 4 w 69"/>
                <a:gd name="T5" fmla="*/ 0 h 71"/>
                <a:gd name="T6" fmla="*/ 0 w 69"/>
                <a:gd name="T7" fmla="*/ 4 h 71"/>
                <a:gd name="T8" fmla="*/ 6 w 69"/>
                <a:gd name="T9" fmla="*/ 9 h 71"/>
                <a:gd name="T10" fmla="*/ 6 w 69"/>
                <a:gd name="T11" fmla="*/ 9 h 71"/>
                <a:gd name="T12" fmla="*/ 9 w 69"/>
                <a:gd name="T13" fmla="*/ 5 h 71"/>
                <a:gd name="T14" fmla="*/ 0 60000 65536"/>
                <a:gd name="T15" fmla="*/ 0 60000 65536"/>
                <a:gd name="T16" fmla="*/ 0 60000 65536"/>
                <a:gd name="T17" fmla="*/ 0 60000 65536"/>
                <a:gd name="T18" fmla="*/ 0 60000 65536"/>
                <a:gd name="T19" fmla="*/ 0 60000 65536"/>
                <a:gd name="T20" fmla="*/ 0 60000 65536"/>
                <a:gd name="T21" fmla="*/ 0 w 69"/>
                <a:gd name="T22" fmla="*/ 0 h 71"/>
                <a:gd name="T23" fmla="*/ 69 w 69"/>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1">
                  <a:moveTo>
                    <a:pt x="68" y="39"/>
                  </a:moveTo>
                  <a:lnTo>
                    <a:pt x="69" y="41"/>
                  </a:lnTo>
                  <a:lnTo>
                    <a:pt x="28" y="0"/>
                  </a:lnTo>
                  <a:lnTo>
                    <a:pt x="0" y="27"/>
                  </a:lnTo>
                  <a:lnTo>
                    <a:pt x="42" y="69"/>
                  </a:lnTo>
                  <a:lnTo>
                    <a:pt x="43" y="71"/>
                  </a:lnTo>
                  <a:lnTo>
                    <a:pt x="68" y="3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5" name="Freeform 1074"/>
            <p:cNvSpPr>
              <a:spLocks/>
            </p:cNvSpPr>
            <p:nvPr/>
          </p:nvSpPr>
          <p:spPr bwMode="auto">
            <a:xfrm>
              <a:off x="3331" y="3420"/>
              <a:ext cx="33" cy="32"/>
            </a:xfrm>
            <a:custGeom>
              <a:avLst/>
              <a:gdLst>
                <a:gd name="T0" fmla="*/ 8 w 65"/>
                <a:gd name="T1" fmla="*/ 4 h 64"/>
                <a:gd name="T2" fmla="*/ 9 w 65"/>
                <a:gd name="T3" fmla="*/ 4 h 64"/>
                <a:gd name="T4" fmla="*/ 4 w 65"/>
                <a:gd name="T5" fmla="*/ 0 h 64"/>
                <a:gd name="T6" fmla="*/ 0 w 65"/>
                <a:gd name="T7" fmla="*/ 4 h 64"/>
                <a:gd name="T8" fmla="*/ 5 w 65"/>
                <a:gd name="T9" fmla="*/ 8 h 64"/>
                <a:gd name="T10" fmla="*/ 6 w 65"/>
                <a:gd name="T11" fmla="*/ 8 h 64"/>
                <a:gd name="T12" fmla="*/ 8 w 65"/>
                <a:gd name="T13" fmla="*/ 4 h 64"/>
                <a:gd name="T14" fmla="*/ 0 60000 65536"/>
                <a:gd name="T15" fmla="*/ 0 60000 65536"/>
                <a:gd name="T16" fmla="*/ 0 60000 65536"/>
                <a:gd name="T17" fmla="*/ 0 60000 65536"/>
                <a:gd name="T18" fmla="*/ 0 60000 65536"/>
                <a:gd name="T19" fmla="*/ 0 60000 65536"/>
                <a:gd name="T20" fmla="*/ 0 60000 65536"/>
                <a:gd name="T21" fmla="*/ 0 w 65"/>
                <a:gd name="T22" fmla="*/ 0 h 64"/>
                <a:gd name="T23" fmla="*/ 65 w 65"/>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4">
                  <a:moveTo>
                    <a:pt x="63" y="30"/>
                  </a:moveTo>
                  <a:lnTo>
                    <a:pt x="65" y="31"/>
                  </a:lnTo>
                  <a:lnTo>
                    <a:pt x="25" y="0"/>
                  </a:lnTo>
                  <a:lnTo>
                    <a:pt x="0" y="32"/>
                  </a:lnTo>
                  <a:lnTo>
                    <a:pt x="40" y="63"/>
                  </a:lnTo>
                  <a:lnTo>
                    <a:pt x="42" y="64"/>
                  </a:lnTo>
                  <a:lnTo>
                    <a:pt x="63" y="3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6" name="Freeform 1075"/>
            <p:cNvSpPr>
              <a:spLocks/>
            </p:cNvSpPr>
            <p:nvPr/>
          </p:nvSpPr>
          <p:spPr bwMode="auto">
            <a:xfrm>
              <a:off x="3353" y="3435"/>
              <a:ext cx="34" cy="31"/>
            </a:xfrm>
            <a:custGeom>
              <a:avLst/>
              <a:gdLst>
                <a:gd name="T0" fmla="*/ 9 w 68"/>
                <a:gd name="T1" fmla="*/ 4 h 62"/>
                <a:gd name="T2" fmla="*/ 9 w 68"/>
                <a:gd name="T3" fmla="*/ 4 h 62"/>
                <a:gd name="T4" fmla="*/ 3 w 68"/>
                <a:gd name="T5" fmla="*/ 0 h 62"/>
                <a:gd name="T6" fmla="*/ 0 w 68"/>
                <a:gd name="T7" fmla="*/ 5 h 62"/>
                <a:gd name="T8" fmla="*/ 6 w 68"/>
                <a:gd name="T9" fmla="*/ 8 h 62"/>
                <a:gd name="T10" fmla="*/ 6 w 68"/>
                <a:gd name="T11" fmla="*/ 8 h 62"/>
                <a:gd name="T12" fmla="*/ 9 w 68"/>
                <a:gd name="T13" fmla="*/ 4 h 62"/>
                <a:gd name="T14" fmla="*/ 0 60000 65536"/>
                <a:gd name="T15" fmla="*/ 0 60000 65536"/>
                <a:gd name="T16" fmla="*/ 0 60000 65536"/>
                <a:gd name="T17" fmla="*/ 0 60000 65536"/>
                <a:gd name="T18" fmla="*/ 0 60000 65536"/>
                <a:gd name="T19" fmla="*/ 0 60000 65536"/>
                <a:gd name="T20" fmla="*/ 0 60000 65536"/>
                <a:gd name="T21" fmla="*/ 0 w 68"/>
                <a:gd name="T22" fmla="*/ 0 h 62"/>
                <a:gd name="T23" fmla="*/ 68 w 68"/>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2">
                  <a:moveTo>
                    <a:pt x="68" y="28"/>
                  </a:moveTo>
                  <a:lnTo>
                    <a:pt x="67" y="27"/>
                  </a:lnTo>
                  <a:lnTo>
                    <a:pt x="21" y="0"/>
                  </a:lnTo>
                  <a:lnTo>
                    <a:pt x="0" y="34"/>
                  </a:lnTo>
                  <a:lnTo>
                    <a:pt x="46" y="62"/>
                  </a:lnTo>
                  <a:lnTo>
                    <a:pt x="45" y="61"/>
                  </a:lnTo>
                  <a:lnTo>
                    <a:pt x="68" y="2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7" name="Freeform 1076"/>
            <p:cNvSpPr>
              <a:spLocks/>
            </p:cNvSpPr>
            <p:nvPr/>
          </p:nvSpPr>
          <p:spPr bwMode="auto">
            <a:xfrm>
              <a:off x="3375" y="3449"/>
              <a:ext cx="34" cy="32"/>
            </a:xfrm>
            <a:custGeom>
              <a:avLst/>
              <a:gdLst>
                <a:gd name="T0" fmla="*/ 9 w 67"/>
                <a:gd name="T1" fmla="*/ 3 h 65"/>
                <a:gd name="T2" fmla="*/ 9 w 67"/>
                <a:gd name="T3" fmla="*/ 4 h 65"/>
                <a:gd name="T4" fmla="*/ 3 w 67"/>
                <a:gd name="T5" fmla="*/ 0 h 65"/>
                <a:gd name="T6" fmla="*/ 0 w 67"/>
                <a:gd name="T7" fmla="*/ 4 h 65"/>
                <a:gd name="T8" fmla="*/ 6 w 67"/>
                <a:gd name="T9" fmla="*/ 8 h 65"/>
                <a:gd name="T10" fmla="*/ 6 w 67"/>
                <a:gd name="T11" fmla="*/ 8 h 65"/>
                <a:gd name="T12" fmla="*/ 9 w 67"/>
                <a:gd name="T13" fmla="*/ 3 h 65"/>
                <a:gd name="T14" fmla="*/ 0 60000 65536"/>
                <a:gd name="T15" fmla="*/ 0 60000 65536"/>
                <a:gd name="T16" fmla="*/ 0 60000 65536"/>
                <a:gd name="T17" fmla="*/ 0 60000 65536"/>
                <a:gd name="T18" fmla="*/ 0 60000 65536"/>
                <a:gd name="T19" fmla="*/ 0 60000 65536"/>
                <a:gd name="T20" fmla="*/ 0 60000 65536"/>
                <a:gd name="T21" fmla="*/ 0 w 67"/>
                <a:gd name="T22" fmla="*/ 0 h 65"/>
                <a:gd name="T23" fmla="*/ 67 w 67"/>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5">
                  <a:moveTo>
                    <a:pt x="66" y="30"/>
                  </a:moveTo>
                  <a:lnTo>
                    <a:pt x="67" y="32"/>
                  </a:lnTo>
                  <a:lnTo>
                    <a:pt x="23" y="0"/>
                  </a:lnTo>
                  <a:lnTo>
                    <a:pt x="0" y="33"/>
                  </a:lnTo>
                  <a:lnTo>
                    <a:pt x="44" y="64"/>
                  </a:lnTo>
                  <a:lnTo>
                    <a:pt x="45" y="65"/>
                  </a:lnTo>
                  <a:lnTo>
                    <a:pt x="66" y="3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8" name="Freeform 1077"/>
            <p:cNvSpPr>
              <a:spLocks/>
            </p:cNvSpPr>
            <p:nvPr/>
          </p:nvSpPr>
          <p:spPr bwMode="auto">
            <a:xfrm>
              <a:off x="3398" y="3464"/>
              <a:ext cx="30" cy="30"/>
            </a:xfrm>
            <a:custGeom>
              <a:avLst/>
              <a:gdLst>
                <a:gd name="T0" fmla="*/ 8 w 60"/>
                <a:gd name="T1" fmla="*/ 3 h 59"/>
                <a:gd name="T2" fmla="*/ 8 w 60"/>
                <a:gd name="T3" fmla="*/ 3 h 59"/>
                <a:gd name="T4" fmla="*/ 3 w 60"/>
                <a:gd name="T5" fmla="*/ 0 h 59"/>
                <a:gd name="T6" fmla="*/ 0 w 60"/>
                <a:gd name="T7" fmla="*/ 5 h 59"/>
                <a:gd name="T8" fmla="*/ 5 w 60"/>
                <a:gd name="T9" fmla="*/ 8 h 59"/>
                <a:gd name="T10" fmla="*/ 6 w 60"/>
                <a:gd name="T11" fmla="*/ 8 h 59"/>
                <a:gd name="T12" fmla="*/ 8 w 60"/>
                <a:gd name="T13" fmla="*/ 3 h 59"/>
                <a:gd name="T14" fmla="*/ 0 60000 65536"/>
                <a:gd name="T15" fmla="*/ 0 60000 65536"/>
                <a:gd name="T16" fmla="*/ 0 60000 65536"/>
                <a:gd name="T17" fmla="*/ 0 60000 65536"/>
                <a:gd name="T18" fmla="*/ 0 60000 65536"/>
                <a:gd name="T19" fmla="*/ 0 60000 65536"/>
                <a:gd name="T20" fmla="*/ 0 60000 65536"/>
                <a:gd name="T21" fmla="*/ 0 w 60"/>
                <a:gd name="T22" fmla="*/ 0 h 59"/>
                <a:gd name="T23" fmla="*/ 60 w 60"/>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9">
                  <a:moveTo>
                    <a:pt x="59" y="22"/>
                  </a:moveTo>
                  <a:lnTo>
                    <a:pt x="60" y="23"/>
                  </a:lnTo>
                  <a:lnTo>
                    <a:pt x="21" y="0"/>
                  </a:lnTo>
                  <a:lnTo>
                    <a:pt x="0" y="35"/>
                  </a:lnTo>
                  <a:lnTo>
                    <a:pt x="39" y="58"/>
                  </a:lnTo>
                  <a:lnTo>
                    <a:pt x="41" y="59"/>
                  </a:lnTo>
                  <a:lnTo>
                    <a:pt x="59"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29" name="Freeform 1078"/>
            <p:cNvSpPr>
              <a:spLocks/>
            </p:cNvSpPr>
            <p:nvPr/>
          </p:nvSpPr>
          <p:spPr bwMode="auto">
            <a:xfrm>
              <a:off x="3418" y="3475"/>
              <a:ext cx="30" cy="29"/>
            </a:xfrm>
            <a:custGeom>
              <a:avLst/>
              <a:gdLst>
                <a:gd name="T0" fmla="*/ 7 w 61"/>
                <a:gd name="T1" fmla="*/ 2 h 59"/>
                <a:gd name="T2" fmla="*/ 7 w 61"/>
                <a:gd name="T3" fmla="*/ 2 h 59"/>
                <a:gd name="T4" fmla="*/ 2 w 61"/>
                <a:gd name="T5" fmla="*/ 0 h 59"/>
                <a:gd name="T6" fmla="*/ 0 w 61"/>
                <a:gd name="T7" fmla="*/ 4 h 59"/>
                <a:gd name="T8" fmla="*/ 5 w 61"/>
                <a:gd name="T9" fmla="*/ 7 h 59"/>
                <a:gd name="T10" fmla="*/ 5 w 61"/>
                <a:gd name="T11" fmla="*/ 7 h 59"/>
                <a:gd name="T12" fmla="*/ 7 w 61"/>
                <a:gd name="T13" fmla="*/ 2 h 59"/>
                <a:gd name="T14" fmla="*/ 0 60000 65536"/>
                <a:gd name="T15" fmla="*/ 0 60000 65536"/>
                <a:gd name="T16" fmla="*/ 0 60000 65536"/>
                <a:gd name="T17" fmla="*/ 0 60000 65536"/>
                <a:gd name="T18" fmla="*/ 0 60000 65536"/>
                <a:gd name="T19" fmla="*/ 0 60000 65536"/>
                <a:gd name="T20" fmla="*/ 0 60000 65536"/>
                <a:gd name="T21" fmla="*/ 0 w 61"/>
                <a:gd name="T22" fmla="*/ 0 h 59"/>
                <a:gd name="T23" fmla="*/ 61 w 61"/>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9">
                  <a:moveTo>
                    <a:pt x="57" y="20"/>
                  </a:moveTo>
                  <a:lnTo>
                    <a:pt x="61" y="21"/>
                  </a:lnTo>
                  <a:lnTo>
                    <a:pt x="18" y="0"/>
                  </a:lnTo>
                  <a:lnTo>
                    <a:pt x="0" y="37"/>
                  </a:lnTo>
                  <a:lnTo>
                    <a:pt x="42" y="58"/>
                  </a:lnTo>
                  <a:lnTo>
                    <a:pt x="46" y="59"/>
                  </a:lnTo>
                  <a:lnTo>
                    <a:pt x="57" y="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0" name="Freeform 1079"/>
            <p:cNvSpPr>
              <a:spLocks/>
            </p:cNvSpPr>
            <p:nvPr/>
          </p:nvSpPr>
          <p:spPr bwMode="auto">
            <a:xfrm>
              <a:off x="3441" y="3485"/>
              <a:ext cx="26" cy="26"/>
            </a:xfrm>
            <a:custGeom>
              <a:avLst/>
              <a:gdLst>
                <a:gd name="T0" fmla="*/ 7 w 51"/>
                <a:gd name="T1" fmla="*/ 2 h 52"/>
                <a:gd name="T2" fmla="*/ 7 w 51"/>
                <a:gd name="T3" fmla="*/ 2 h 52"/>
                <a:gd name="T4" fmla="*/ 2 w 51"/>
                <a:gd name="T5" fmla="*/ 0 h 52"/>
                <a:gd name="T6" fmla="*/ 0 w 51"/>
                <a:gd name="T7" fmla="*/ 5 h 52"/>
                <a:gd name="T8" fmla="*/ 5 w 51"/>
                <a:gd name="T9" fmla="*/ 7 h 52"/>
                <a:gd name="T10" fmla="*/ 5 w 51"/>
                <a:gd name="T11" fmla="*/ 7 h 52"/>
                <a:gd name="T12" fmla="*/ 7 w 51"/>
                <a:gd name="T13" fmla="*/ 2 h 52"/>
                <a:gd name="T14" fmla="*/ 0 60000 65536"/>
                <a:gd name="T15" fmla="*/ 0 60000 65536"/>
                <a:gd name="T16" fmla="*/ 0 60000 65536"/>
                <a:gd name="T17" fmla="*/ 0 60000 65536"/>
                <a:gd name="T18" fmla="*/ 0 60000 65536"/>
                <a:gd name="T19" fmla="*/ 0 60000 65536"/>
                <a:gd name="T20" fmla="*/ 0 60000 65536"/>
                <a:gd name="T21" fmla="*/ 0 w 51"/>
                <a:gd name="T22" fmla="*/ 0 h 52"/>
                <a:gd name="T23" fmla="*/ 51 w 51"/>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52">
                  <a:moveTo>
                    <a:pt x="51" y="13"/>
                  </a:moveTo>
                  <a:lnTo>
                    <a:pt x="51" y="13"/>
                  </a:lnTo>
                  <a:lnTo>
                    <a:pt x="11" y="0"/>
                  </a:lnTo>
                  <a:lnTo>
                    <a:pt x="0" y="39"/>
                  </a:lnTo>
                  <a:lnTo>
                    <a:pt x="40" y="52"/>
                  </a:lnTo>
                  <a:lnTo>
                    <a:pt x="51" y="1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1" name="Freeform 1080"/>
            <p:cNvSpPr>
              <a:spLocks/>
            </p:cNvSpPr>
            <p:nvPr/>
          </p:nvSpPr>
          <p:spPr bwMode="auto">
            <a:xfrm>
              <a:off x="3461" y="3491"/>
              <a:ext cx="28" cy="27"/>
            </a:xfrm>
            <a:custGeom>
              <a:avLst/>
              <a:gdLst>
                <a:gd name="T0" fmla="*/ 7 w 56"/>
                <a:gd name="T1" fmla="*/ 2 h 52"/>
                <a:gd name="T2" fmla="*/ 7 w 56"/>
                <a:gd name="T3" fmla="*/ 2 h 52"/>
                <a:gd name="T4" fmla="*/ 2 w 56"/>
                <a:gd name="T5" fmla="*/ 0 h 52"/>
                <a:gd name="T6" fmla="*/ 0 w 56"/>
                <a:gd name="T7" fmla="*/ 5 h 52"/>
                <a:gd name="T8" fmla="*/ 6 w 56"/>
                <a:gd name="T9" fmla="*/ 7 h 52"/>
                <a:gd name="T10" fmla="*/ 7 w 56"/>
                <a:gd name="T11" fmla="*/ 7 h 52"/>
                <a:gd name="T12" fmla="*/ 6 w 56"/>
                <a:gd name="T13" fmla="*/ 7 h 52"/>
                <a:gd name="T14" fmla="*/ 6 w 56"/>
                <a:gd name="T15" fmla="*/ 7 h 52"/>
                <a:gd name="T16" fmla="*/ 7 w 56"/>
                <a:gd name="T17" fmla="*/ 7 h 52"/>
                <a:gd name="T18" fmla="*/ 7 w 56"/>
                <a:gd name="T19" fmla="*/ 2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2"/>
                <a:gd name="T32" fmla="*/ 56 w 56"/>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2">
                  <a:moveTo>
                    <a:pt x="51" y="13"/>
                  </a:moveTo>
                  <a:lnTo>
                    <a:pt x="56" y="13"/>
                  </a:lnTo>
                  <a:lnTo>
                    <a:pt x="11" y="0"/>
                  </a:lnTo>
                  <a:lnTo>
                    <a:pt x="0" y="39"/>
                  </a:lnTo>
                  <a:lnTo>
                    <a:pt x="45" y="52"/>
                  </a:lnTo>
                  <a:lnTo>
                    <a:pt x="51" y="52"/>
                  </a:lnTo>
                  <a:lnTo>
                    <a:pt x="45" y="52"/>
                  </a:lnTo>
                  <a:lnTo>
                    <a:pt x="47" y="52"/>
                  </a:lnTo>
                  <a:lnTo>
                    <a:pt x="51" y="52"/>
                  </a:lnTo>
                  <a:lnTo>
                    <a:pt x="51" y="1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2" name="Freeform 1081"/>
            <p:cNvSpPr>
              <a:spLocks/>
            </p:cNvSpPr>
            <p:nvPr/>
          </p:nvSpPr>
          <p:spPr bwMode="auto">
            <a:xfrm>
              <a:off x="3486" y="3498"/>
              <a:ext cx="22" cy="20"/>
            </a:xfrm>
            <a:custGeom>
              <a:avLst/>
              <a:gdLst>
                <a:gd name="T0" fmla="*/ 6 w 43"/>
                <a:gd name="T1" fmla="*/ 0 h 41"/>
                <a:gd name="T2" fmla="*/ 6 w 43"/>
                <a:gd name="T3" fmla="*/ 0 h 41"/>
                <a:gd name="T4" fmla="*/ 0 w 43"/>
                <a:gd name="T5" fmla="*/ 0 h 41"/>
                <a:gd name="T6" fmla="*/ 0 w 43"/>
                <a:gd name="T7" fmla="*/ 4 h 41"/>
                <a:gd name="T8" fmla="*/ 6 w 43"/>
                <a:gd name="T9" fmla="*/ 5 h 41"/>
                <a:gd name="T10" fmla="*/ 6 w 43"/>
                <a:gd name="T11" fmla="*/ 5 h 41"/>
                <a:gd name="T12" fmla="*/ 6 w 43"/>
                <a:gd name="T13" fmla="*/ 0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3" y="1"/>
                  </a:moveTo>
                  <a:lnTo>
                    <a:pt x="43" y="1"/>
                  </a:lnTo>
                  <a:lnTo>
                    <a:pt x="0" y="0"/>
                  </a:lnTo>
                  <a:lnTo>
                    <a:pt x="0" y="39"/>
                  </a:lnTo>
                  <a:lnTo>
                    <a:pt x="43" y="41"/>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3" name="Freeform 1082"/>
            <p:cNvSpPr>
              <a:spLocks/>
            </p:cNvSpPr>
            <p:nvPr/>
          </p:nvSpPr>
          <p:spPr bwMode="auto">
            <a:xfrm>
              <a:off x="3508" y="3498"/>
              <a:ext cx="24" cy="20"/>
            </a:xfrm>
            <a:custGeom>
              <a:avLst/>
              <a:gdLst>
                <a:gd name="T0" fmla="*/ 5 w 48"/>
                <a:gd name="T1" fmla="*/ 0 h 41"/>
                <a:gd name="T2" fmla="*/ 6 w 48"/>
                <a:gd name="T3" fmla="*/ 0 h 41"/>
                <a:gd name="T4" fmla="*/ 0 w 48"/>
                <a:gd name="T5" fmla="*/ 0 h 41"/>
                <a:gd name="T6" fmla="*/ 0 w 48"/>
                <a:gd name="T7" fmla="*/ 5 h 41"/>
                <a:gd name="T8" fmla="*/ 6 w 48"/>
                <a:gd name="T9" fmla="*/ 4 h 41"/>
                <a:gd name="T10" fmla="*/ 6 w 48"/>
                <a:gd name="T11" fmla="*/ 4 h 41"/>
                <a:gd name="T12" fmla="*/ 6 w 48"/>
                <a:gd name="T13" fmla="*/ 4 h 41"/>
                <a:gd name="T14" fmla="*/ 6 w 48"/>
                <a:gd name="T15" fmla="*/ 4 h 41"/>
                <a:gd name="T16" fmla="*/ 6 w 48"/>
                <a:gd name="T17" fmla="*/ 4 h 41"/>
                <a:gd name="T18" fmla="*/ 5 w 48"/>
                <a:gd name="T19" fmla="*/ 0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1"/>
                <a:gd name="T32" fmla="*/ 48 w 48"/>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1">
                  <a:moveTo>
                    <a:pt x="36" y="0"/>
                  </a:moveTo>
                  <a:lnTo>
                    <a:pt x="42" y="0"/>
                  </a:lnTo>
                  <a:lnTo>
                    <a:pt x="0" y="1"/>
                  </a:lnTo>
                  <a:lnTo>
                    <a:pt x="0" y="41"/>
                  </a:lnTo>
                  <a:lnTo>
                    <a:pt x="42" y="39"/>
                  </a:lnTo>
                  <a:lnTo>
                    <a:pt x="48" y="39"/>
                  </a:lnTo>
                  <a:lnTo>
                    <a:pt x="42" y="39"/>
                  </a:lnTo>
                  <a:lnTo>
                    <a:pt x="45" y="39"/>
                  </a:lnTo>
                  <a:lnTo>
                    <a:pt x="48" y="39"/>
                  </a:lnTo>
                  <a:lnTo>
                    <a:pt x="3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4" name="Freeform 1083"/>
            <p:cNvSpPr>
              <a:spLocks/>
            </p:cNvSpPr>
            <p:nvPr/>
          </p:nvSpPr>
          <p:spPr bwMode="auto">
            <a:xfrm>
              <a:off x="3526" y="3491"/>
              <a:ext cx="27" cy="27"/>
            </a:xfrm>
            <a:custGeom>
              <a:avLst/>
              <a:gdLst>
                <a:gd name="T0" fmla="*/ 6 w 53"/>
                <a:gd name="T1" fmla="*/ 0 h 52"/>
                <a:gd name="T2" fmla="*/ 6 w 53"/>
                <a:gd name="T3" fmla="*/ 0 h 52"/>
                <a:gd name="T4" fmla="*/ 0 w 53"/>
                <a:gd name="T5" fmla="*/ 2 h 52"/>
                <a:gd name="T6" fmla="*/ 2 w 53"/>
                <a:gd name="T7" fmla="*/ 7 h 52"/>
                <a:gd name="T8" fmla="*/ 7 w 53"/>
                <a:gd name="T9" fmla="*/ 5 h 52"/>
                <a:gd name="T10" fmla="*/ 7 w 53"/>
                <a:gd name="T11" fmla="*/ 5 h 52"/>
                <a:gd name="T12" fmla="*/ 6 w 53"/>
                <a:gd name="T13" fmla="*/ 0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42" y="0"/>
                  </a:moveTo>
                  <a:lnTo>
                    <a:pt x="42" y="0"/>
                  </a:lnTo>
                  <a:lnTo>
                    <a:pt x="0" y="13"/>
                  </a:lnTo>
                  <a:lnTo>
                    <a:pt x="12" y="52"/>
                  </a:lnTo>
                  <a:lnTo>
                    <a:pt x="53"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5" name="Freeform 1084"/>
            <p:cNvSpPr>
              <a:spLocks/>
            </p:cNvSpPr>
            <p:nvPr/>
          </p:nvSpPr>
          <p:spPr bwMode="auto">
            <a:xfrm>
              <a:off x="3547" y="3484"/>
              <a:ext cx="29" cy="27"/>
            </a:xfrm>
            <a:custGeom>
              <a:avLst/>
              <a:gdLst>
                <a:gd name="T0" fmla="*/ 5 w 57"/>
                <a:gd name="T1" fmla="*/ 1 h 53"/>
                <a:gd name="T2" fmla="*/ 6 w 57"/>
                <a:gd name="T3" fmla="*/ 0 h 53"/>
                <a:gd name="T4" fmla="*/ 0 w 57"/>
                <a:gd name="T5" fmla="*/ 2 h 53"/>
                <a:gd name="T6" fmla="*/ 2 w 57"/>
                <a:gd name="T7" fmla="*/ 7 h 53"/>
                <a:gd name="T8" fmla="*/ 7 w 57"/>
                <a:gd name="T9" fmla="*/ 5 h 53"/>
                <a:gd name="T10" fmla="*/ 8 w 57"/>
                <a:gd name="T11" fmla="*/ 5 h 53"/>
                <a:gd name="T12" fmla="*/ 5 w 57"/>
                <a:gd name="T13" fmla="*/ 1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39" y="1"/>
                  </a:moveTo>
                  <a:lnTo>
                    <a:pt x="42" y="0"/>
                  </a:lnTo>
                  <a:lnTo>
                    <a:pt x="0" y="14"/>
                  </a:lnTo>
                  <a:lnTo>
                    <a:pt x="11" y="53"/>
                  </a:lnTo>
                  <a:lnTo>
                    <a:pt x="54" y="39"/>
                  </a:lnTo>
                  <a:lnTo>
                    <a:pt x="57" y="38"/>
                  </a:lnTo>
                  <a:lnTo>
                    <a:pt x="3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6" name="Freeform 1085"/>
            <p:cNvSpPr>
              <a:spLocks/>
            </p:cNvSpPr>
            <p:nvPr/>
          </p:nvSpPr>
          <p:spPr bwMode="auto">
            <a:xfrm>
              <a:off x="3566" y="3475"/>
              <a:ext cx="31" cy="28"/>
            </a:xfrm>
            <a:custGeom>
              <a:avLst/>
              <a:gdLst>
                <a:gd name="T0" fmla="*/ 6 w 61"/>
                <a:gd name="T1" fmla="*/ 0 h 58"/>
                <a:gd name="T2" fmla="*/ 6 w 61"/>
                <a:gd name="T3" fmla="*/ 0 h 58"/>
                <a:gd name="T4" fmla="*/ 0 w 61"/>
                <a:gd name="T5" fmla="*/ 2 h 58"/>
                <a:gd name="T6" fmla="*/ 3 w 61"/>
                <a:gd name="T7" fmla="*/ 7 h 58"/>
                <a:gd name="T8" fmla="*/ 8 w 61"/>
                <a:gd name="T9" fmla="*/ 4 h 58"/>
                <a:gd name="T10" fmla="*/ 8 w 61"/>
                <a:gd name="T11" fmla="*/ 4 h 58"/>
                <a:gd name="T12" fmla="*/ 6 w 61"/>
                <a:gd name="T13" fmla="*/ 0 h 58"/>
                <a:gd name="T14" fmla="*/ 0 60000 65536"/>
                <a:gd name="T15" fmla="*/ 0 60000 65536"/>
                <a:gd name="T16" fmla="*/ 0 60000 65536"/>
                <a:gd name="T17" fmla="*/ 0 60000 65536"/>
                <a:gd name="T18" fmla="*/ 0 60000 65536"/>
                <a:gd name="T19" fmla="*/ 0 60000 65536"/>
                <a:gd name="T20" fmla="*/ 0 60000 65536"/>
                <a:gd name="T21" fmla="*/ 0 w 61"/>
                <a:gd name="T22" fmla="*/ 0 h 58"/>
                <a:gd name="T23" fmla="*/ 61 w 6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8">
                  <a:moveTo>
                    <a:pt x="42" y="0"/>
                  </a:moveTo>
                  <a:lnTo>
                    <a:pt x="42" y="0"/>
                  </a:lnTo>
                  <a:lnTo>
                    <a:pt x="0" y="21"/>
                  </a:lnTo>
                  <a:lnTo>
                    <a:pt x="18" y="58"/>
                  </a:lnTo>
                  <a:lnTo>
                    <a:pt x="61" y="37"/>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7" name="Freeform 1086"/>
            <p:cNvSpPr>
              <a:spLocks/>
            </p:cNvSpPr>
            <p:nvPr/>
          </p:nvSpPr>
          <p:spPr bwMode="auto">
            <a:xfrm>
              <a:off x="3588" y="3464"/>
              <a:ext cx="30" cy="29"/>
            </a:xfrm>
            <a:custGeom>
              <a:avLst/>
              <a:gdLst>
                <a:gd name="T0" fmla="*/ 5 w 62"/>
                <a:gd name="T1" fmla="*/ 0 h 59"/>
                <a:gd name="T2" fmla="*/ 5 w 62"/>
                <a:gd name="T3" fmla="*/ 0 h 59"/>
                <a:gd name="T4" fmla="*/ 0 w 62"/>
                <a:gd name="T5" fmla="*/ 2 h 59"/>
                <a:gd name="T6" fmla="*/ 2 w 62"/>
                <a:gd name="T7" fmla="*/ 7 h 59"/>
                <a:gd name="T8" fmla="*/ 7 w 62"/>
                <a:gd name="T9" fmla="*/ 4 h 59"/>
                <a:gd name="T10" fmla="*/ 7 w 62"/>
                <a:gd name="T11" fmla="*/ 4 h 59"/>
                <a:gd name="T12" fmla="*/ 5 w 62"/>
                <a:gd name="T13" fmla="*/ 0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43" y="1"/>
                  </a:moveTo>
                  <a:lnTo>
                    <a:pt x="43" y="0"/>
                  </a:lnTo>
                  <a:lnTo>
                    <a:pt x="0" y="22"/>
                  </a:lnTo>
                  <a:lnTo>
                    <a:pt x="19" y="59"/>
                  </a:lnTo>
                  <a:lnTo>
                    <a:pt x="62" y="37"/>
                  </a:lnTo>
                  <a:lnTo>
                    <a:pt x="62" y="36"/>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8" name="Freeform 1087"/>
            <p:cNvSpPr>
              <a:spLocks/>
            </p:cNvSpPr>
            <p:nvPr/>
          </p:nvSpPr>
          <p:spPr bwMode="auto">
            <a:xfrm>
              <a:off x="3609" y="3453"/>
              <a:ext cx="31" cy="28"/>
            </a:xfrm>
            <a:custGeom>
              <a:avLst/>
              <a:gdLst>
                <a:gd name="T0" fmla="*/ 6 w 62"/>
                <a:gd name="T1" fmla="*/ 0 h 58"/>
                <a:gd name="T2" fmla="*/ 6 w 62"/>
                <a:gd name="T3" fmla="*/ 0 h 58"/>
                <a:gd name="T4" fmla="*/ 0 w 62"/>
                <a:gd name="T5" fmla="*/ 2 h 58"/>
                <a:gd name="T6" fmla="*/ 3 w 62"/>
                <a:gd name="T7" fmla="*/ 7 h 58"/>
                <a:gd name="T8" fmla="*/ 8 w 62"/>
                <a:gd name="T9" fmla="*/ 4 h 58"/>
                <a:gd name="T10" fmla="*/ 8 w 62"/>
                <a:gd name="T11" fmla="*/ 4 h 58"/>
                <a:gd name="T12" fmla="*/ 6 w 62"/>
                <a:gd name="T13" fmla="*/ 0 h 58"/>
                <a:gd name="T14" fmla="*/ 0 60000 65536"/>
                <a:gd name="T15" fmla="*/ 0 60000 65536"/>
                <a:gd name="T16" fmla="*/ 0 60000 65536"/>
                <a:gd name="T17" fmla="*/ 0 60000 65536"/>
                <a:gd name="T18" fmla="*/ 0 60000 65536"/>
                <a:gd name="T19" fmla="*/ 0 60000 65536"/>
                <a:gd name="T20" fmla="*/ 0 60000 65536"/>
                <a:gd name="T21" fmla="*/ 0 w 62"/>
                <a:gd name="T22" fmla="*/ 0 h 58"/>
                <a:gd name="T23" fmla="*/ 62 w 62"/>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8">
                  <a:moveTo>
                    <a:pt x="42" y="0"/>
                  </a:moveTo>
                  <a:lnTo>
                    <a:pt x="43" y="0"/>
                  </a:lnTo>
                  <a:lnTo>
                    <a:pt x="0" y="23"/>
                  </a:lnTo>
                  <a:lnTo>
                    <a:pt x="19" y="58"/>
                  </a:lnTo>
                  <a:lnTo>
                    <a:pt x="61" y="35"/>
                  </a:lnTo>
                  <a:lnTo>
                    <a:pt x="62" y="35"/>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39" name="Freeform 1088"/>
            <p:cNvSpPr>
              <a:spLocks/>
            </p:cNvSpPr>
            <p:nvPr/>
          </p:nvSpPr>
          <p:spPr bwMode="auto">
            <a:xfrm>
              <a:off x="3630" y="3439"/>
              <a:ext cx="33" cy="31"/>
            </a:xfrm>
            <a:custGeom>
              <a:avLst/>
              <a:gdLst>
                <a:gd name="T0" fmla="*/ 6 w 65"/>
                <a:gd name="T1" fmla="*/ 0 h 61"/>
                <a:gd name="T2" fmla="*/ 6 w 65"/>
                <a:gd name="T3" fmla="*/ 0 h 61"/>
                <a:gd name="T4" fmla="*/ 0 w 65"/>
                <a:gd name="T5" fmla="*/ 4 h 61"/>
                <a:gd name="T6" fmla="*/ 3 w 65"/>
                <a:gd name="T7" fmla="*/ 8 h 61"/>
                <a:gd name="T8" fmla="*/ 9 w 65"/>
                <a:gd name="T9" fmla="*/ 5 h 61"/>
                <a:gd name="T10" fmla="*/ 9 w 65"/>
                <a:gd name="T11" fmla="*/ 5 h 61"/>
                <a:gd name="T12" fmla="*/ 6 w 65"/>
                <a:gd name="T13" fmla="*/ 0 h 61"/>
                <a:gd name="T14" fmla="*/ 0 60000 65536"/>
                <a:gd name="T15" fmla="*/ 0 60000 65536"/>
                <a:gd name="T16" fmla="*/ 0 60000 65536"/>
                <a:gd name="T17" fmla="*/ 0 60000 65536"/>
                <a:gd name="T18" fmla="*/ 0 60000 65536"/>
                <a:gd name="T19" fmla="*/ 0 60000 65536"/>
                <a:gd name="T20" fmla="*/ 0 60000 65536"/>
                <a:gd name="T21" fmla="*/ 0 w 65"/>
                <a:gd name="T22" fmla="*/ 0 h 61"/>
                <a:gd name="T23" fmla="*/ 65 w 65"/>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1">
                  <a:moveTo>
                    <a:pt x="45" y="0"/>
                  </a:moveTo>
                  <a:lnTo>
                    <a:pt x="45" y="0"/>
                  </a:lnTo>
                  <a:lnTo>
                    <a:pt x="0" y="26"/>
                  </a:lnTo>
                  <a:lnTo>
                    <a:pt x="20" y="61"/>
                  </a:lnTo>
                  <a:lnTo>
                    <a:pt x="65" y="34"/>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0" name="Freeform 1089"/>
            <p:cNvSpPr>
              <a:spLocks/>
            </p:cNvSpPr>
            <p:nvPr/>
          </p:nvSpPr>
          <p:spPr bwMode="auto">
            <a:xfrm>
              <a:off x="3652" y="3426"/>
              <a:ext cx="31" cy="31"/>
            </a:xfrm>
            <a:custGeom>
              <a:avLst/>
              <a:gdLst>
                <a:gd name="T0" fmla="*/ 6 w 61"/>
                <a:gd name="T1" fmla="*/ 0 h 61"/>
                <a:gd name="T2" fmla="*/ 5 w 61"/>
                <a:gd name="T3" fmla="*/ 1 h 61"/>
                <a:gd name="T4" fmla="*/ 0 w 61"/>
                <a:gd name="T5" fmla="*/ 4 h 61"/>
                <a:gd name="T6" fmla="*/ 3 w 61"/>
                <a:gd name="T7" fmla="*/ 8 h 61"/>
                <a:gd name="T8" fmla="*/ 8 w 61"/>
                <a:gd name="T9" fmla="*/ 5 h 61"/>
                <a:gd name="T10" fmla="*/ 8 w 61"/>
                <a:gd name="T11" fmla="*/ 5 h 61"/>
                <a:gd name="T12" fmla="*/ 6 w 61"/>
                <a:gd name="T13" fmla="*/ 0 h 61"/>
                <a:gd name="T14" fmla="*/ 6 w 61"/>
                <a:gd name="T15" fmla="*/ 0 h 61"/>
                <a:gd name="T16" fmla="*/ 5 w 61"/>
                <a:gd name="T17" fmla="*/ 1 h 61"/>
                <a:gd name="T18" fmla="*/ 6 w 61"/>
                <a:gd name="T19" fmla="*/ 0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1"/>
                <a:gd name="T32" fmla="*/ 61 w 61"/>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1">
                  <a:moveTo>
                    <a:pt x="43" y="0"/>
                  </a:moveTo>
                  <a:lnTo>
                    <a:pt x="40" y="2"/>
                  </a:lnTo>
                  <a:lnTo>
                    <a:pt x="0" y="27"/>
                  </a:lnTo>
                  <a:lnTo>
                    <a:pt x="20" y="61"/>
                  </a:lnTo>
                  <a:lnTo>
                    <a:pt x="61" y="36"/>
                  </a:lnTo>
                  <a:lnTo>
                    <a:pt x="57" y="37"/>
                  </a:lnTo>
                  <a:lnTo>
                    <a:pt x="43" y="0"/>
                  </a:lnTo>
                  <a:lnTo>
                    <a:pt x="41" y="0"/>
                  </a:lnTo>
                  <a:lnTo>
                    <a:pt x="40" y="2"/>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1" name="Freeform 1090"/>
            <p:cNvSpPr>
              <a:spLocks/>
            </p:cNvSpPr>
            <p:nvPr/>
          </p:nvSpPr>
          <p:spPr bwMode="auto">
            <a:xfrm>
              <a:off x="3674" y="3418"/>
              <a:ext cx="28" cy="27"/>
            </a:xfrm>
            <a:custGeom>
              <a:avLst/>
              <a:gdLst>
                <a:gd name="T0" fmla="*/ 5 w 57"/>
                <a:gd name="T1" fmla="*/ 0 h 53"/>
                <a:gd name="T2" fmla="*/ 5 w 57"/>
                <a:gd name="T3" fmla="*/ 1 h 53"/>
                <a:gd name="T4" fmla="*/ 0 w 57"/>
                <a:gd name="T5" fmla="*/ 2 h 53"/>
                <a:gd name="T6" fmla="*/ 1 w 57"/>
                <a:gd name="T7" fmla="*/ 7 h 53"/>
                <a:gd name="T8" fmla="*/ 7 w 57"/>
                <a:gd name="T9" fmla="*/ 5 h 53"/>
                <a:gd name="T10" fmla="*/ 7 w 57"/>
                <a:gd name="T11" fmla="*/ 5 h 53"/>
                <a:gd name="T12" fmla="*/ 5 w 57"/>
                <a:gd name="T13" fmla="*/ 0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3" y="0"/>
                  </a:moveTo>
                  <a:lnTo>
                    <a:pt x="43" y="1"/>
                  </a:lnTo>
                  <a:lnTo>
                    <a:pt x="0" y="16"/>
                  </a:lnTo>
                  <a:lnTo>
                    <a:pt x="14" y="53"/>
                  </a:lnTo>
                  <a:lnTo>
                    <a:pt x="57" y="38"/>
                  </a:lnTo>
                  <a:lnTo>
                    <a:pt x="57"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2" name="Freeform 1091"/>
            <p:cNvSpPr>
              <a:spLocks/>
            </p:cNvSpPr>
            <p:nvPr/>
          </p:nvSpPr>
          <p:spPr bwMode="auto">
            <a:xfrm>
              <a:off x="3695" y="3411"/>
              <a:ext cx="29" cy="27"/>
            </a:xfrm>
            <a:custGeom>
              <a:avLst/>
              <a:gdLst>
                <a:gd name="T0" fmla="*/ 6 w 58"/>
                <a:gd name="T1" fmla="*/ 0 h 54"/>
                <a:gd name="T2" fmla="*/ 6 w 58"/>
                <a:gd name="T3" fmla="*/ 0 h 54"/>
                <a:gd name="T4" fmla="*/ 0 w 58"/>
                <a:gd name="T5" fmla="*/ 2 h 54"/>
                <a:gd name="T6" fmla="*/ 2 w 58"/>
                <a:gd name="T7" fmla="*/ 7 h 54"/>
                <a:gd name="T8" fmla="*/ 8 w 58"/>
                <a:gd name="T9" fmla="*/ 5 h 54"/>
                <a:gd name="T10" fmla="*/ 7 w 58"/>
                <a:gd name="T11" fmla="*/ 5 h 54"/>
                <a:gd name="T12" fmla="*/ 6 w 58"/>
                <a:gd name="T13" fmla="*/ 0 h 54"/>
                <a:gd name="T14" fmla="*/ 6 w 58"/>
                <a:gd name="T15" fmla="*/ 0 h 54"/>
                <a:gd name="T16" fmla="*/ 6 w 58"/>
                <a:gd name="T17" fmla="*/ 0 h 54"/>
                <a:gd name="T18" fmla="*/ 6 w 58"/>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4"/>
                <a:gd name="T32" fmla="*/ 58 w 58"/>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4">
                  <a:moveTo>
                    <a:pt x="48" y="0"/>
                  </a:moveTo>
                  <a:lnTo>
                    <a:pt x="44" y="0"/>
                  </a:lnTo>
                  <a:lnTo>
                    <a:pt x="0" y="15"/>
                  </a:lnTo>
                  <a:lnTo>
                    <a:pt x="14" y="54"/>
                  </a:lnTo>
                  <a:lnTo>
                    <a:pt x="58" y="39"/>
                  </a:lnTo>
                  <a:lnTo>
                    <a:pt x="53" y="39"/>
                  </a:lnTo>
                  <a:lnTo>
                    <a:pt x="48" y="0"/>
                  </a:lnTo>
                  <a:lnTo>
                    <a:pt x="46" y="0"/>
                  </a:lnTo>
                  <a:lnTo>
                    <a:pt x="44" y="0"/>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3" name="Freeform 1092"/>
            <p:cNvSpPr>
              <a:spLocks/>
            </p:cNvSpPr>
            <p:nvPr/>
          </p:nvSpPr>
          <p:spPr bwMode="auto">
            <a:xfrm>
              <a:off x="3720" y="3408"/>
              <a:ext cx="22" cy="22"/>
            </a:xfrm>
            <a:custGeom>
              <a:avLst/>
              <a:gdLst>
                <a:gd name="T0" fmla="*/ 6 w 44"/>
                <a:gd name="T1" fmla="*/ 0 h 43"/>
                <a:gd name="T2" fmla="*/ 5 w 44"/>
                <a:gd name="T3" fmla="*/ 0 h 43"/>
                <a:gd name="T4" fmla="*/ 0 w 44"/>
                <a:gd name="T5" fmla="*/ 1 h 43"/>
                <a:gd name="T6" fmla="*/ 1 w 44"/>
                <a:gd name="T7" fmla="*/ 6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0"/>
                  </a:moveTo>
                  <a:lnTo>
                    <a:pt x="40" y="0"/>
                  </a:lnTo>
                  <a:lnTo>
                    <a:pt x="0" y="4"/>
                  </a:lnTo>
                  <a:lnTo>
                    <a:pt x="5" y="43"/>
                  </a:lnTo>
                  <a:lnTo>
                    <a:pt x="44"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4" name="Freeform 1093"/>
            <p:cNvSpPr>
              <a:spLocks/>
            </p:cNvSpPr>
            <p:nvPr/>
          </p:nvSpPr>
          <p:spPr bwMode="auto">
            <a:xfrm>
              <a:off x="3740" y="3408"/>
              <a:ext cx="26" cy="20"/>
            </a:xfrm>
            <a:custGeom>
              <a:avLst/>
              <a:gdLst>
                <a:gd name="T0" fmla="*/ 7 w 52"/>
                <a:gd name="T1" fmla="*/ 0 h 39"/>
                <a:gd name="T2" fmla="*/ 6 w 52"/>
                <a:gd name="T3" fmla="*/ 0 h 39"/>
                <a:gd name="T4" fmla="*/ 0 w 52"/>
                <a:gd name="T5" fmla="*/ 0 h 39"/>
                <a:gd name="T6" fmla="*/ 0 w 52"/>
                <a:gd name="T7" fmla="*/ 5 h 39"/>
                <a:gd name="T8" fmla="*/ 6 w 52"/>
                <a:gd name="T9" fmla="*/ 5 h 39"/>
                <a:gd name="T10" fmla="*/ 5 w 52"/>
                <a:gd name="T11" fmla="*/ 5 h 39"/>
                <a:gd name="T12" fmla="*/ 7 w 52"/>
                <a:gd name="T13" fmla="*/ 0 h 39"/>
                <a:gd name="T14" fmla="*/ 7 w 52"/>
                <a:gd name="T15" fmla="*/ 0 h 39"/>
                <a:gd name="T16" fmla="*/ 6 w 52"/>
                <a:gd name="T17" fmla="*/ 0 h 39"/>
                <a:gd name="T18" fmla="*/ 7 w 52"/>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9"/>
                <a:gd name="T32" fmla="*/ 52 w 52"/>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9">
                  <a:moveTo>
                    <a:pt x="52" y="0"/>
                  </a:moveTo>
                  <a:lnTo>
                    <a:pt x="46" y="0"/>
                  </a:lnTo>
                  <a:lnTo>
                    <a:pt x="0" y="0"/>
                  </a:lnTo>
                  <a:lnTo>
                    <a:pt x="0" y="39"/>
                  </a:lnTo>
                  <a:lnTo>
                    <a:pt x="46" y="39"/>
                  </a:lnTo>
                  <a:lnTo>
                    <a:pt x="40" y="39"/>
                  </a:lnTo>
                  <a:lnTo>
                    <a:pt x="52" y="0"/>
                  </a:lnTo>
                  <a:lnTo>
                    <a:pt x="49" y="0"/>
                  </a:lnTo>
                  <a:lnTo>
                    <a:pt x="46" y="0"/>
                  </a:lnTo>
                  <a:lnTo>
                    <a:pt x="5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5" name="Freeform 1094"/>
            <p:cNvSpPr>
              <a:spLocks/>
            </p:cNvSpPr>
            <p:nvPr/>
          </p:nvSpPr>
          <p:spPr bwMode="auto">
            <a:xfrm>
              <a:off x="3761" y="3408"/>
              <a:ext cx="27" cy="26"/>
            </a:xfrm>
            <a:custGeom>
              <a:avLst/>
              <a:gdLst>
                <a:gd name="T0" fmla="*/ 6 w 55"/>
                <a:gd name="T1" fmla="*/ 2 h 52"/>
                <a:gd name="T2" fmla="*/ 6 w 55"/>
                <a:gd name="T3" fmla="*/ 2 h 52"/>
                <a:gd name="T4" fmla="*/ 1 w 55"/>
                <a:gd name="T5" fmla="*/ 0 h 52"/>
                <a:gd name="T6" fmla="*/ 0 w 55"/>
                <a:gd name="T7" fmla="*/ 5 h 52"/>
                <a:gd name="T8" fmla="*/ 5 w 55"/>
                <a:gd name="T9" fmla="*/ 7 h 52"/>
                <a:gd name="T10" fmla="*/ 4 w 55"/>
                <a:gd name="T11" fmla="*/ 7 h 52"/>
                <a:gd name="T12" fmla="*/ 6 w 55"/>
                <a:gd name="T13" fmla="*/ 2 h 52"/>
                <a:gd name="T14" fmla="*/ 0 60000 65536"/>
                <a:gd name="T15" fmla="*/ 0 60000 65536"/>
                <a:gd name="T16" fmla="*/ 0 60000 65536"/>
                <a:gd name="T17" fmla="*/ 0 60000 65536"/>
                <a:gd name="T18" fmla="*/ 0 60000 65536"/>
                <a:gd name="T19" fmla="*/ 0 60000 65536"/>
                <a:gd name="T20" fmla="*/ 0 60000 65536"/>
                <a:gd name="T21" fmla="*/ 0 w 55"/>
                <a:gd name="T22" fmla="*/ 0 h 52"/>
                <a:gd name="T23" fmla="*/ 55 w 55"/>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2">
                  <a:moveTo>
                    <a:pt x="55" y="14"/>
                  </a:moveTo>
                  <a:lnTo>
                    <a:pt x="52" y="12"/>
                  </a:lnTo>
                  <a:lnTo>
                    <a:pt x="12" y="0"/>
                  </a:lnTo>
                  <a:lnTo>
                    <a:pt x="0" y="39"/>
                  </a:lnTo>
                  <a:lnTo>
                    <a:pt x="40" y="52"/>
                  </a:lnTo>
                  <a:lnTo>
                    <a:pt x="37" y="50"/>
                  </a:lnTo>
                  <a:lnTo>
                    <a:pt x="55"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6" name="Freeform 1095"/>
            <p:cNvSpPr>
              <a:spLocks/>
            </p:cNvSpPr>
            <p:nvPr/>
          </p:nvSpPr>
          <p:spPr bwMode="auto">
            <a:xfrm>
              <a:off x="3779" y="3415"/>
              <a:ext cx="33" cy="30"/>
            </a:xfrm>
            <a:custGeom>
              <a:avLst/>
              <a:gdLst>
                <a:gd name="T0" fmla="*/ 8 w 67"/>
                <a:gd name="T1" fmla="*/ 4 h 58"/>
                <a:gd name="T2" fmla="*/ 7 w 67"/>
                <a:gd name="T3" fmla="*/ 3 h 58"/>
                <a:gd name="T4" fmla="*/ 2 w 67"/>
                <a:gd name="T5" fmla="*/ 0 h 58"/>
                <a:gd name="T6" fmla="*/ 0 w 67"/>
                <a:gd name="T7" fmla="*/ 5 h 58"/>
                <a:gd name="T8" fmla="*/ 5 w 67"/>
                <a:gd name="T9" fmla="*/ 8 h 58"/>
                <a:gd name="T10" fmla="*/ 4 w 67"/>
                <a:gd name="T11" fmla="*/ 7 h 58"/>
                <a:gd name="T12" fmla="*/ 8 w 67"/>
                <a:gd name="T13" fmla="*/ 4 h 58"/>
                <a:gd name="T14" fmla="*/ 8 w 67"/>
                <a:gd name="T15" fmla="*/ 3 h 58"/>
                <a:gd name="T16" fmla="*/ 7 w 67"/>
                <a:gd name="T17" fmla="*/ 3 h 58"/>
                <a:gd name="T18" fmla="*/ 8 w 67"/>
                <a:gd name="T19" fmla="*/ 4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58"/>
                <a:gd name="T32" fmla="*/ 67 w 67"/>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58">
                  <a:moveTo>
                    <a:pt x="67" y="25"/>
                  </a:moveTo>
                  <a:lnTo>
                    <a:pt x="62" y="21"/>
                  </a:lnTo>
                  <a:lnTo>
                    <a:pt x="18" y="0"/>
                  </a:lnTo>
                  <a:lnTo>
                    <a:pt x="0" y="36"/>
                  </a:lnTo>
                  <a:lnTo>
                    <a:pt x="44" y="58"/>
                  </a:lnTo>
                  <a:lnTo>
                    <a:pt x="39" y="55"/>
                  </a:lnTo>
                  <a:lnTo>
                    <a:pt x="67" y="25"/>
                  </a:lnTo>
                  <a:lnTo>
                    <a:pt x="65" y="24"/>
                  </a:lnTo>
                  <a:lnTo>
                    <a:pt x="62" y="21"/>
                  </a:lnTo>
                  <a:lnTo>
                    <a:pt x="67" y="2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7" name="Freeform 1096"/>
            <p:cNvSpPr>
              <a:spLocks/>
            </p:cNvSpPr>
            <p:nvPr/>
          </p:nvSpPr>
          <p:spPr bwMode="auto">
            <a:xfrm>
              <a:off x="3799" y="3428"/>
              <a:ext cx="34" cy="33"/>
            </a:xfrm>
            <a:custGeom>
              <a:avLst/>
              <a:gdLst>
                <a:gd name="T0" fmla="*/ 9 w 68"/>
                <a:gd name="T1" fmla="*/ 4 h 67"/>
                <a:gd name="T2" fmla="*/ 9 w 68"/>
                <a:gd name="T3" fmla="*/ 4 h 67"/>
                <a:gd name="T4" fmla="*/ 4 w 68"/>
                <a:gd name="T5" fmla="*/ 0 h 67"/>
                <a:gd name="T6" fmla="*/ 0 w 68"/>
                <a:gd name="T7" fmla="*/ 3 h 67"/>
                <a:gd name="T8" fmla="*/ 5 w 68"/>
                <a:gd name="T9" fmla="*/ 8 h 67"/>
                <a:gd name="T10" fmla="*/ 5 w 68"/>
                <a:gd name="T11" fmla="*/ 8 h 67"/>
                <a:gd name="T12" fmla="*/ 9 w 68"/>
                <a:gd name="T13" fmla="*/ 4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68" y="38"/>
                  </a:moveTo>
                  <a:lnTo>
                    <a:pt x="67" y="37"/>
                  </a:lnTo>
                  <a:lnTo>
                    <a:pt x="28" y="0"/>
                  </a:lnTo>
                  <a:lnTo>
                    <a:pt x="0" y="30"/>
                  </a:lnTo>
                  <a:lnTo>
                    <a:pt x="39" y="67"/>
                  </a:lnTo>
                  <a:lnTo>
                    <a:pt x="38" y="66"/>
                  </a:lnTo>
                  <a:lnTo>
                    <a:pt x="68" y="3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8" name="Freeform 1097"/>
            <p:cNvSpPr>
              <a:spLocks/>
            </p:cNvSpPr>
            <p:nvPr/>
          </p:nvSpPr>
          <p:spPr bwMode="auto">
            <a:xfrm>
              <a:off x="3818" y="3447"/>
              <a:ext cx="37" cy="38"/>
            </a:xfrm>
            <a:custGeom>
              <a:avLst/>
              <a:gdLst>
                <a:gd name="T0" fmla="*/ 9 w 75"/>
                <a:gd name="T1" fmla="*/ 6 h 76"/>
                <a:gd name="T2" fmla="*/ 9 w 75"/>
                <a:gd name="T3" fmla="*/ 6 h 76"/>
                <a:gd name="T4" fmla="*/ 3 w 75"/>
                <a:gd name="T5" fmla="*/ 0 h 76"/>
                <a:gd name="T6" fmla="*/ 0 w 75"/>
                <a:gd name="T7" fmla="*/ 4 h 76"/>
                <a:gd name="T8" fmla="*/ 5 w 75"/>
                <a:gd name="T9" fmla="*/ 10 h 76"/>
                <a:gd name="T10" fmla="*/ 5 w 75"/>
                <a:gd name="T11" fmla="*/ 10 h 76"/>
                <a:gd name="T12" fmla="*/ 9 w 75"/>
                <a:gd name="T13" fmla="*/ 6 h 76"/>
                <a:gd name="T14" fmla="*/ 0 60000 65536"/>
                <a:gd name="T15" fmla="*/ 0 60000 65536"/>
                <a:gd name="T16" fmla="*/ 0 60000 65536"/>
                <a:gd name="T17" fmla="*/ 0 60000 65536"/>
                <a:gd name="T18" fmla="*/ 0 60000 65536"/>
                <a:gd name="T19" fmla="*/ 0 60000 65536"/>
                <a:gd name="T20" fmla="*/ 0 60000 65536"/>
                <a:gd name="T21" fmla="*/ 0 w 75"/>
                <a:gd name="T22" fmla="*/ 0 h 76"/>
                <a:gd name="T23" fmla="*/ 75 w 75"/>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6">
                  <a:moveTo>
                    <a:pt x="75" y="49"/>
                  </a:moveTo>
                  <a:lnTo>
                    <a:pt x="75" y="48"/>
                  </a:lnTo>
                  <a:lnTo>
                    <a:pt x="30" y="0"/>
                  </a:lnTo>
                  <a:lnTo>
                    <a:pt x="0" y="28"/>
                  </a:lnTo>
                  <a:lnTo>
                    <a:pt x="45" y="76"/>
                  </a:lnTo>
                  <a:lnTo>
                    <a:pt x="45" y="75"/>
                  </a:lnTo>
                  <a:lnTo>
                    <a:pt x="75" y="4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49" name="Freeform 1098"/>
            <p:cNvSpPr>
              <a:spLocks/>
            </p:cNvSpPr>
            <p:nvPr/>
          </p:nvSpPr>
          <p:spPr bwMode="auto">
            <a:xfrm>
              <a:off x="3840" y="3472"/>
              <a:ext cx="35" cy="36"/>
            </a:xfrm>
            <a:custGeom>
              <a:avLst/>
              <a:gdLst>
                <a:gd name="T0" fmla="*/ 9 w 69"/>
                <a:gd name="T1" fmla="*/ 6 h 73"/>
                <a:gd name="T2" fmla="*/ 9 w 69"/>
                <a:gd name="T3" fmla="*/ 6 h 73"/>
                <a:gd name="T4" fmla="*/ 4 w 69"/>
                <a:gd name="T5" fmla="*/ 0 h 73"/>
                <a:gd name="T6" fmla="*/ 0 w 69"/>
                <a:gd name="T7" fmla="*/ 3 h 73"/>
                <a:gd name="T8" fmla="*/ 5 w 69"/>
                <a:gd name="T9" fmla="*/ 9 h 73"/>
                <a:gd name="T10" fmla="*/ 5 w 69"/>
                <a:gd name="T11" fmla="*/ 9 h 73"/>
                <a:gd name="T12" fmla="*/ 9 w 69"/>
                <a:gd name="T13" fmla="*/ 6 h 73"/>
                <a:gd name="T14" fmla="*/ 0 60000 65536"/>
                <a:gd name="T15" fmla="*/ 0 60000 65536"/>
                <a:gd name="T16" fmla="*/ 0 60000 65536"/>
                <a:gd name="T17" fmla="*/ 0 60000 65536"/>
                <a:gd name="T18" fmla="*/ 0 60000 65536"/>
                <a:gd name="T19" fmla="*/ 0 60000 65536"/>
                <a:gd name="T20" fmla="*/ 0 60000 65536"/>
                <a:gd name="T21" fmla="*/ 0 w 69"/>
                <a:gd name="T22" fmla="*/ 0 h 73"/>
                <a:gd name="T23" fmla="*/ 69 w 69"/>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3">
                  <a:moveTo>
                    <a:pt x="69" y="48"/>
                  </a:moveTo>
                  <a:lnTo>
                    <a:pt x="69" y="48"/>
                  </a:lnTo>
                  <a:lnTo>
                    <a:pt x="30" y="0"/>
                  </a:lnTo>
                  <a:lnTo>
                    <a:pt x="0" y="26"/>
                  </a:lnTo>
                  <a:lnTo>
                    <a:pt x="39" y="73"/>
                  </a:lnTo>
                  <a:lnTo>
                    <a:pt x="69" y="4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0" name="Freeform 1099"/>
            <p:cNvSpPr>
              <a:spLocks/>
            </p:cNvSpPr>
            <p:nvPr/>
          </p:nvSpPr>
          <p:spPr bwMode="auto">
            <a:xfrm>
              <a:off x="3860" y="3495"/>
              <a:ext cx="38" cy="39"/>
            </a:xfrm>
            <a:custGeom>
              <a:avLst/>
              <a:gdLst>
                <a:gd name="T0" fmla="*/ 10 w 76"/>
                <a:gd name="T1" fmla="*/ 7 h 78"/>
                <a:gd name="T2" fmla="*/ 10 w 76"/>
                <a:gd name="T3" fmla="*/ 7 h 78"/>
                <a:gd name="T4" fmla="*/ 4 w 76"/>
                <a:gd name="T5" fmla="*/ 0 h 78"/>
                <a:gd name="T6" fmla="*/ 0 w 76"/>
                <a:gd name="T7" fmla="*/ 3 h 78"/>
                <a:gd name="T8" fmla="*/ 6 w 76"/>
                <a:gd name="T9" fmla="*/ 10 h 78"/>
                <a:gd name="T10" fmla="*/ 6 w 76"/>
                <a:gd name="T11" fmla="*/ 10 h 78"/>
                <a:gd name="T12" fmla="*/ 10 w 76"/>
                <a:gd name="T13" fmla="*/ 7 h 78"/>
                <a:gd name="T14" fmla="*/ 0 60000 65536"/>
                <a:gd name="T15" fmla="*/ 0 60000 65536"/>
                <a:gd name="T16" fmla="*/ 0 60000 65536"/>
                <a:gd name="T17" fmla="*/ 0 60000 65536"/>
                <a:gd name="T18" fmla="*/ 0 60000 65536"/>
                <a:gd name="T19" fmla="*/ 0 60000 65536"/>
                <a:gd name="T20" fmla="*/ 0 60000 65536"/>
                <a:gd name="T21" fmla="*/ 0 w 76"/>
                <a:gd name="T22" fmla="*/ 0 h 78"/>
                <a:gd name="T23" fmla="*/ 76 w 76"/>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8">
                  <a:moveTo>
                    <a:pt x="76" y="53"/>
                  </a:moveTo>
                  <a:lnTo>
                    <a:pt x="76" y="53"/>
                  </a:lnTo>
                  <a:lnTo>
                    <a:pt x="30" y="0"/>
                  </a:lnTo>
                  <a:lnTo>
                    <a:pt x="0" y="25"/>
                  </a:lnTo>
                  <a:lnTo>
                    <a:pt x="46" y="78"/>
                  </a:lnTo>
                  <a:lnTo>
                    <a:pt x="76" y="5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1" name="Freeform 1100"/>
            <p:cNvSpPr>
              <a:spLocks/>
            </p:cNvSpPr>
            <p:nvPr/>
          </p:nvSpPr>
          <p:spPr bwMode="auto">
            <a:xfrm>
              <a:off x="3883" y="3522"/>
              <a:ext cx="35" cy="37"/>
            </a:xfrm>
            <a:custGeom>
              <a:avLst/>
              <a:gdLst>
                <a:gd name="T0" fmla="*/ 8 w 72"/>
                <a:gd name="T1" fmla="*/ 6 h 74"/>
                <a:gd name="T2" fmla="*/ 8 w 72"/>
                <a:gd name="T3" fmla="*/ 6 h 74"/>
                <a:gd name="T4" fmla="*/ 3 w 72"/>
                <a:gd name="T5" fmla="*/ 0 h 74"/>
                <a:gd name="T6" fmla="*/ 0 w 72"/>
                <a:gd name="T7" fmla="*/ 3 h 74"/>
                <a:gd name="T8" fmla="*/ 5 w 72"/>
                <a:gd name="T9" fmla="*/ 10 h 74"/>
                <a:gd name="T10" fmla="*/ 5 w 72"/>
                <a:gd name="T11" fmla="*/ 10 h 74"/>
                <a:gd name="T12" fmla="*/ 8 w 72"/>
                <a:gd name="T13" fmla="*/ 6 h 74"/>
                <a:gd name="T14" fmla="*/ 0 60000 65536"/>
                <a:gd name="T15" fmla="*/ 0 60000 65536"/>
                <a:gd name="T16" fmla="*/ 0 60000 65536"/>
                <a:gd name="T17" fmla="*/ 0 60000 65536"/>
                <a:gd name="T18" fmla="*/ 0 60000 65536"/>
                <a:gd name="T19" fmla="*/ 0 60000 65536"/>
                <a:gd name="T20" fmla="*/ 0 60000 65536"/>
                <a:gd name="T21" fmla="*/ 0 w 72"/>
                <a:gd name="T22" fmla="*/ 0 h 74"/>
                <a:gd name="T23" fmla="*/ 72 w 72"/>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4">
                  <a:moveTo>
                    <a:pt x="71" y="47"/>
                  </a:moveTo>
                  <a:lnTo>
                    <a:pt x="72" y="48"/>
                  </a:lnTo>
                  <a:lnTo>
                    <a:pt x="30" y="0"/>
                  </a:lnTo>
                  <a:lnTo>
                    <a:pt x="0" y="25"/>
                  </a:lnTo>
                  <a:lnTo>
                    <a:pt x="42" y="73"/>
                  </a:lnTo>
                  <a:lnTo>
                    <a:pt x="43" y="74"/>
                  </a:lnTo>
                  <a:lnTo>
                    <a:pt x="71" y="4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2" name="Freeform 1101"/>
            <p:cNvSpPr>
              <a:spLocks/>
            </p:cNvSpPr>
            <p:nvPr/>
          </p:nvSpPr>
          <p:spPr bwMode="auto">
            <a:xfrm>
              <a:off x="3904" y="3545"/>
              <a:ext cx="34" cy="35"/>
            </a:xfrm>
            <a:custGeom>
              <a:avLst/>
              <a:gdLst>
                <a:gd name="T0" fmla="*/ 9 w 68"/>
                <a:gd name="T1" fmla="*/ 5 h 69"/>
                <a:gd name="T2" fmla="*/ 9 w 68"/>
                <a:gd name="T3" fmla="*/ 5 h 69"/>
                <a:gd name="T4" fmla="*/ 4 w 68"/>
                <a:gd name="T5" fmla="*/ 0 h 69"/>
                <a:gd name="T6" fmla="*/ 0 w 68"/>
                <a:gd name="T7" fmla="*/ 4 h 69"/>
                <a:gd name="T8" fmla="*/ 5 w 68"/>
                <a:gd name="T9" fmla="*/ 9 h 69"/>
                <a:gd name="T10" fmla="*/ 5 w 68"/>
                <a:gd name="T11" fmla="*/ 9 h 69"/>
                <a:gd name="T12" fmla="*/ 9 w 68"/>
                <a:gd name="T13" fmla="*/ 5 h 69"/>
                <a:gd name="T14" fmla="*/ 0 60000 65536"/>
                <a:gd name="T15" fmla="*/ 0 60000 65536"/>
                <a:gd name="T16" fmla="*/ 0 60000 65536"/>
                <a:gd name="T17" fmla="*/ 0 60000 65536"/>
                <a:gd name="T18" fmla="*/ 0 60000 65536"/>
                <a:gd name="T19" fmla="*/ 0 60000 65536"/>
                <a:gd name="T20" fmla="*/ 0 60000 65536"/>
                <a:gd name="T21" fmla="*/ 0 w 68"/>
                <a:gd name="T22" fmla="*/ 0 h 69"/>
                <a:gd name="T23" fmla="*/ 68 w 68"/>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9">
                  <a:moveTo>
                    <a:pt x="68" y="39"/>
                  </a:moveTo>
                  <a:lnTo>
                    <a:pt x="68" y="40"/>
                  </a:lnTo>
                  <a:lnTo>
                    <a:pt x="28" y="0"/>
                  </a:lnTo>
                  <a:lnTo>
                    <a:pt x="0" y="27"/>
                  </a:lnTo>
                  <a:lnTo>
                    <a:pt x="40" y="68"/>
                  </a:lnTo>
                  <a:lnTo>
                    <a:pt x="40" y="69"/>
                  </a:lnTo>
                  <a:lnTo>
                    <a:pt x="68" y="3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3" name="Freeform 1102"/>
            <p:cNvSpPr>
              <a:spLocks/>
            </p:cNvSpPr>
            <p:nvPr/>
          </p:nvSpPr>
          <p:spPr bwMode="auto">
            <a:xfrm>
              <a:off x="3924" y="3565"/>
              <a:ext cx="37" cy="36"/>
            </a:xfrm>
            <a:custGeom>
              <a:avLst/>
              <a:gdLst>
                <a:gd name="T0" fmla="*/ 9 w 73"/>
                <a:gd name="T1" fmla="*/ 6 h 71"/>
                <a:gd name="T2" fmla="*/ 10 w 73"/>
                <a:gd name="T3" fmla="*/ 6 h 71"/>
                <a:gd name="T4" fmla="*/ 4 w 73"/>
                <a:gd name="T5" fmla="*/ 0 h 71"/>
                <a:gd name="T6" fmla="*/ 0 w 73"/>
                <a:gd name="T7" fmla="*/ 4 h 71"/>
                <a:gd name="T8" fmla="*/ 6 w 73"/>
                <a:gd name="T9" fmla="*/ 9 h 71"/>
                <a:gd name="T10" fmla="*/ 6 w 73"/>
                <a:gd name="T11" fmla="*/ 9 h 71"/>
                <a:gd name="T12" fmla="*/ 9 w 73"/>
                <a:gd name="T13" fmla="*/ 6 h 71"/>
                <a:gd name="T14" fmla="*/ 0 60000 65536"/>
                <a:gd name="T15" fmla="*/ 0 60000 65536"/>
                <a:gd name="T16" fmla="*/ 0 60000 65536"/>
                <a:gd name="T17" fmla="*/ 0 60000 65536"/>
                <a:gd name="T18" fmla="*/ 0 60000 65536"/>
                <a:gd name="T19" fmla="*/ 0 60000 65536"/>
                <a:gd name="T20" fmla="*/ 0 60000 65536"/>
                <a:gd name="T21" fmla="*/ 0 w 73"/>
                <a:gd name="T22" fmla="*/ 0 h 71"/>
                <a:gd name="T23" fmla="*/ 73 w 73"/>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1">
                  <a:moveTo>
                    <a:pt x="72" y="41"/>
                  </a:moveTo>
                  <a:lnTo>
                    <a:pt x="73" y="41"/>
                  </a:lnTo>
                  <a:lnTo>
                    <a:pt x="28" y="0"/>
                  </a:lnTo>
                  <a:lnTo>
                    <a:pt x="0" y="30"/>
                  </a:lnTo>
                  <a:lnTo>
                    <a:pt x="45" y="71"/>
                  </a:lnTo>
                  <a:lnTo>
                    <a:pt x="47" y="71"/>
                  </a:lnTo>
                  <a:lnTo>
                    <a:pt x="72" y="4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4" name="Freeform 1103"/>
            <p:cNvSpPr>
              <a:spLocks/>
            </p:cNvSpPr>
            <p:nvPr/>
          </p:nvSpPr>
          <p:spPr bwMode="auto">
            <a:xfrm>
              <a:off x="3947" y="3586"/>
              <a:ext cx="36" cy="33"/>
            </a:xfrm>
            <a:custGeom>
              <a:avLst/>
              <a:gdLst>
                <a:gd name="T0" fmla="*/ 9 w 71"/>
                <a:gd name="T1" fmla="*/ 4 h 67"/>
                <a:gd name="T2" fmla="*/ 9 w 71"/>
                <a:gd name="T3" fmla="*/ 4 h 67"/>
                <a:gd name="T4" fmla="*/ 4 w 71"/>
                <a:gd name="T5" fmla="*/ 0 h 67"/>
                <a:gd name="T6" fmla="*/ 0 w 71"/>
                <a:gd name="T7" fmla="*/ 3 h 67"/>
                <a:gd name="T8" fmla="*/ 6 w 71"/>
                <a:gd name="T9" fmla="*/ 8 h 67"/>
                <a:gd name="T10" fmla="*/ 6 w 71"/>
                <a:gd name="T11" fmla="*/ 8 h 67"/>
                <a:gd name="T12" fmla="*/ 9 w 71"/>
                <a:gd name="T13" fmla="*/ 4 h 67"/>
                <a:gd name="T14" fmla="*/ 0 60000 65536"/>
                <a:gd name="T15" fmla="*/ 0 60000 65536"/>
                <a:gd name="T16" fmla="*/ 0 60000 65536"/>
                <a:gd name="T17" fmla="*/ 0 60000 65536"/>
                <a:gd name="T18" fmla="*/ 0 60000 65536"/>
                <a:gd name="T19" fmla="*/ 0 60000 65536"/>
                <a:gd name="T20" fmla="*/ 0 60000 65536"/>
                <a:gd name="T21" fmla="*/ 0 w 71"/>
                <a:gd name="T22" fmla="*/ 0 h 67"/>
                <a:gd name="T23" fmla="*/ 71 w 71"/>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7">
                  <a:moveTo>
                    <a:pt x="71" y="37"/>
                  </a:moveTo>
                  <a:lnTo>
                    <a:pt x="70" y="37"/>
                  </a:lnTo>
                  <a:lnTo>
                    <a:pt x="25" y="0"/>
                  </a:lnTo>
                  <a:lnTo>
                    <a:pt x="0" y="30"/>
                  </a:lnTo>
                  <a:lnTo>
                    <a:pt x="44" y="67"/>
                  </a:lnTo>
                  <a:lnTo>
                    <a:pt x="43" y="67"/>
                  </a:lnTo>
                  <a:lnTo>
                    <a:pt x="71" y="3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5" name="Freeform 1104"/>
            <p:cNvSpPr>
              <a:spLocks/>
            </p:cNvSpPr>
            <p:nvPr/>
          </p:nvSpPr>
          <p:spPr bwMode="auto">
            <a:xfrm>
              <a:off x="3969" y="3604"/>
              <a:ext cx="34" cy="33"/>
            </a:xfrm>
            <a:custGeom>
              <a:avLst/>
              <a:gdLst>
                <a:gd name="T0" fmla="*/ 9 w 68"/>
                <a:gd name="T1" fmla="*/ 5 h 66"/>
                <a:gd name="T2" fmla="*/ 9 w 68"/>
                <a:gd name="T3" fmla="*/ 5 h 66"/>
                <a:gd name="T4" fmla="*/ 4 w 68"/>
                <a:gd name="T5" fmla="*/ 0 h 66"/>
                <a:gd name="T6" fmla="*/ 0 w 68"/>
                <a:gd name="T7" fmla="*/ 4 h 66"/>
                <a:gd name="T8" fmla="*/ 5 w 68"/>
                <a:gd name="T9" fmla="*/ 9 h 66"/>
                <a:gd name="T10" fmla="*/ 5 w 68"/>
                <a:gd name="T11" fmla="*/ 9 h 66"/>
                <a:gd name="T12" fmla="*/ 9 w 68"/>
                <a:gd name="T13" fmla="*/ 5 h 66"/>
                <a:gd name="T14" fmla="*/ 0 60000 65536"/>
                <a:gd name="T15" fmla="*/ 0 60000 65536"/>
                <a:gd name="T16" fmla="*/ 0 60000 65536"/>
                <a:gd name="T17" fmla="*/ 0 60000 65536"/>
                <a:gd name="T18" fmla="*/ 0 60000 65536"/>
                <a:gd name="T19" fmla="*/ 0 60000 65536"/>
                <a:gd name="T20" fmla="*/ 0 60000 65536"/>
                <a:gd name="T21" fmla="*/ 0 w 68"/>
                <a:gd name="T22" fmla="*/ 0 h 66"/>
                <a:gd name="T23" fmla="*/ 68 w 68"/>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6">
                  <a:moveTo>
                    <a:pt x="68" y="36"/>
                  </a:moveTo>
                  <a:lnTo>
                    <a:pt x="68" y="36"/>
                  </a:lnTo>
                  <a:lnTo>
                    <a:pt x="28" y="0"/>
                  </a:lnTo>
                  <a:lnTo>
                    <a:pt x="0" y="30"/>
                  </a:lnTo>
                  <a:lnTo>
                    <a:pt x="41" y="66"/>
                  </a:lnTo>
                  <a:lnTo>
                    <a:pt x="68" y="3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6" name="Freeform 1105"/>
            <p:cNvSpPr>
              <a:spLocks/>
            </p:cNvSpPr>
            <p:nvPr/>
          </p:nvSpPr>
          <p:spPr bwMode="auto">
            <a:xfrm>
              <a:off x="3989" y="3622"/>
              <a:ext cx="35" cy="34"/>
            </a:xfrm>
            <a:custGeom>
              <a:avLst/>
              <a:gdLst>
                <a:gd name="T0" fmla="*/ 9 w 70"/>
                <a:gd name="T1" fmla="*/ 5 h 68"/>
                <a:gd name="T2" fmla="*/ 9 w 70"/>
                <a:gd name="T3" fmla="*/ 5 h 68"/>
                <a:gd name="T4" fmla="*/ 3 w 70"/>
                <a:gd name="T5" fmla="*/ 0 h 68"/>
                <a:gd name="T6" fmla="*/ 0 w 70"/>
                <a:gd name="T7" fmla="*/ 4 h 68"/>
                <a:gd name="T8" fmla="*/ 5 w 70"/>
                <a:gd name="T9" fmla="*/ 9 h 68"/>
                <a:gd name="T10" fmla="*/ 5 w 70"/>
                <a:gd name="T11" fmla="*/ 9 h 68"/>
                <a:gd name="T12" fmla="*/ 9 w 70"/>
                <a:gd name="T13" fmla="*/ 5 h 68"/>
                <a:gd name="T14" fmla="*/ 0 60000 65536"/>
                <a:gd name="T15" fmla="*/ 0 60000 65536"/>
                <a:gd name="T16" fmla="*/ 0 60000 65536"/>
                <a:gd name="T17" fmla="*/ 0 60000 65536"/>
                <a:gd name="T18" fmla="*/ 0 60000 65536"/>
                <a:gd name="T19" fmla="*/ 0 60000 65536"/>
                <a:gd name="T20" fmla="*/ 0 60000 65536"/>
                <a:gd name="T21" fmla="*/ 0 w 70"/>
                <a:gd name="T22" fmla="*/ 0 h 68"/>
                <a:gd name="T23" fmla="*/ 70 w 70"/>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68">
                  <a:moveTo>
                    <a:pt x="69" y="38"/>
                  </a:moveTo>
                  <a:lnTo>
                    <a:pt x="70" y="38"/>
                  </a:lnTo>
                  <a:lnTo>
                    <a:pt x="27" y="0"/>
                  </a:lnTo>
                  <a:lnTo>
                    <a:pt x="0" y="30"/>
                  </a:lnTo>
                  <a:lnTo>
                    <a:pt x="42" y="68"/>
                  </a:lnTo>
                  <a:lnTo>
                    <a:pt x="43" y="68"/>
                  </a:lnTo>
                  <a:lnTo>
                    <a:pt x="69" y="3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7" name="Freeform 1106"/>
            <p:cNvSpPr>
              <a:spLocks/>
            </p:cNvSpPr>
            <p:nvPr/>
          </p:nvSpPr>
          <p:spPr bwMode="auto">
            <a:xfrm>
              <a:off x="4011" y="3641"/>
              <a:ext cx="35" cy="33"/>
            </a:xfrm>
            <a:custGeom>
              <a:avLst/>
              <a:gdLst>
                <a:gd name="T0" fmla="*/ 8 w 71"/>
                <a:gd name="T1" fmla="*/ 4 h 67"/>
                <a:gd name="T2" fmla="*/ 8 w 71"/>
                <a:gd name="T3" fmla="*/ 4 h 67"/>
                <a:gd name="T4" fmla="*/ 3 w 71"/>
                <a:gd name="T5" fmla="*/ 0 h 67"/>
                <a:gd name="T6" fmla="*/ 0 w 71"/>
                <a:gd name="T7" fmla="*/ 3 h 67"/>
                <a:gd name="T8" fmla="*/ 5 w 71"/>
                <a:gd name="T9" fmla="*/ 8 h 67"/>
                <a:gd name="T10" fmla="*/ 5 w 71"/>
                <a:gd name="T11" fmla="*/ 8 h 67"/>
                <a:gd name="T12" fmla="*/ 8 w 71"/>
                <a:gd name="T13" fmla="*/ 4 h 67"/>
                <a:gd name="T14" fmla="*/ 0 60000 65536"/>
                <a:gd name="T15" fmla="*/ 0 60000 65536"/>
                <a:gd name="T16" fmla="*/ 0 60000 65536"/>
                <a:gd name="T17" fmla="*/ 0 60000 65536"/>
                <a:gd name="T18" fmla="*/ 0 60000 65536"/>
                <a:gd name="T19" fmla="*/ 0 60000 65536"/>
                <a:gd name="T20" fmla="*/ 0 60000 65536"/>
                <a:gd name="T21" fmla="*/ 0 w 71"/>
                <a:gd name="T22" fmla="*/ 0 h 67"/>
                <a:gd name="T23" fmla="*/ 71 w 71"/>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7">
                  <a:moveTo>
                    <a:pt x="71" y="37"/>
                  </a:moveTo>
                  <a:lnTo>
                    <a:pt x="71" y="37"/>
                  </a:lnTo>
                  <a:lnTo>
                    <a:pt x="26" y="0"/>
                  </a:lnTo>
                  <a:lnTo>
                    <a:pt x="0" y="30"/>
                  </a:lnTo>
                  <a:lnTo>
                    <a:pt x="45" y="67"/>
                  </a:lnTo>
                  <a:lnTo>
                    <a:pt x="71" y="3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8" name="Freeform 1107"/>
            <p:cNvSpPr>
              <a:spLocks/>
            </p:cNvSpPr>
            <p:nvPr/>
          </p:nvSpPr>
          <p:spPr bwMode="auto">
            <a:xfrm>
              <a:off x="4034" y="3659"/>
              <a:ext cx="31" cy="33"/>
            </a:xfrm>
            <a:custGeom>
              <a:avLst/>
              <a:gdLst>
                <a:gd name="T0" fmla="*/ 7 w 64"/>
                <a:gd name="T1" fmla="*/ 4 h 64"/>
                <a:gd name="T2" fmla="*/ 7 w 64"/>
                <a:gd name="T3" fmla="*/ 5 h 64"/>
                <a:gd name="T4" fmla="*/ 3 w 64"/>
                <a:gd name="T5" fmla="*/ 0 h 64"/>
                <a:gd name="T6" fmla="*/ 0 w 64"/>
                <a:gd name="T7" fmla="*/ 4 h 64"/>
                <a:gd name="T8" fmla="*/ 4 w 64"/>
                <a:gd name="T9" fmla="*/ 9 h 64"/>
                <a:gd name="T10" fmla="*/ 5 w 64"/>
                <a:gd name="T11" fmla="*/ 9 h 64"/>
                <a:gd name="T12" fmla="*/ 7 w 64"/>
                <a:gd name="T13" fmla="*/ 4 h 64"/>
                <a:gd name="T14" fmla="*/ 0 60000 65536"/>
                <a:gd name="T15" fmla="*/ 0 60000 65536"/>
                <a:gd name="T16" fmla="*/ 0 60000 65536"/>
                <a:gd name="T17" fmla="*/ 0 60000 65536"/>
                <a:gd name="T18" fmla="*/ 0 60000 65536"/>
                <a:gd name="T19" fmla="*/ 0 60000 65536"/>
                <a:gd name="T20" fmla="*/ 0 60000 65536"/>
                <a:gd name="T21" fmla="*/ 0 w 64"/>
                <a:gd name="T22" fmla="*/ 0 h 64"/>
                <a:gd name="T23" fmla="*/ 64 w 64"/>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4">
                  <a:moveTo>
                    <a:pt x="61" y="30"/>
                  </a:moveTo>
                  <a:lnTo>
                    <a:pt x="64" y="32"/>
                  </a:lnTo>
                  <a:lnTo>
                    <a:pt x="26" y="0"/>
                  </a:lnTo>
                  <a:lnTo>
                    <a:pt x="0" y="30"/>
                  </a:lnTo>
                  <a:lnTo>
                    <a:pt x="38" y="62"/>
                  </a:lnTo>
                  <a:lnTo>
                    <a:pt x="41" y="64"/>
                  </a:lnTo>
                  <a:lnTo>
                    <a:pt x="61" y="3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59" name="Freeform 1108"/>
            <p:cNvSpPr>
              <a:spLocks/>
            </p:cNvSpPr>
            <p:nvPr/>
          </p:nvSpPr>
          <p:spPr bwMode="auto">
            <a:xfrm>
              <a:off x="4054" y="3674"/>
              <a:ext cx="32" cy="32"/>
            </a:xfrm>
            <a:custGeom>
              <a:avLst/>
              <a:gdLst>
                <a:gd name="T0" fmla="*/ 8 w 64"/>
                <a:gd name="T1" fmla="*/ 4 h 63"/>
                <a:gd name="T2" fmla="*/ 8 w 64"/>
                <a:gd name="T3" fmla="*/ 4 h 63"/>
                <a:gd name="T4" fmla="*/ 3 w 64"/>
                <a:gd name="T5" fmla="*/ 0 h 63"/>
                <a:gd name="T6" fmla="*/ 0 w 64"/>
                <a:gd name="T7" fmla="*/ 5 h 63"/>
                <a:gd name="T8" fmla="*/ 5 w 64"/>
                <a:gd name="T9" fmla="*/ 8 h 63"/>
                <a:gd name="T10" fmla="*/ 6 w 64"/>
                <a:gd name="T11" fmla="*/ 8 h 63"/>
                <a:gd name="T12" fmla="*/ 5 w 64"/>
                <a:gd name="T13" fmla="*/ 8 h 63"/>
                <a:gd name="T14" fmla="*/ 6 w 64"/>
                <a:gd name="T15" fmla="*/ 8 h 63"/>
                <a:gd name="T16" fmla="*/ 6 w 64"/>
                <a:gd name="T17" fmla="*/ 8 h 63"/>
                <a:gd name="T18" fmla="*/ 8 w 64"/>
                <a:gd name="T19" fmla="*/ 4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63"/>
                <a:gd name="T32" fmla="*/ 64 w 64"/>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63">
                  <a:moveTo>
                    <a:pt x="61" y="26"/>
                  </a:moveTo>
                  <a:lnTo>
                    <a:pt x="64" y="27"/>
                  </a:lnTo>
                  <a:lnTo>
                    <a:pt x="20" y="0"/>
                  </a:lnTo>
                  <a:lnTo>
                    <a:pt x="0" y="34"/>
                  </a:lnTo>
                  <a:lnTo>
                    <a:pt x="43" y="62"/>
                  </a:lnTo>
                  <a:lnTo>
                    <a:pt x="47" y="63"/>
                  </a:lnTo>
                  <a:lnTo>
                    <a:pt x="43" y="62"/>
                  </a:lnTo>
                  <a:lnTo>
                    <a:pt x="45" y="63"/>
                  </a:lnTo>
                  <a:lnTo>
                    <a:pt x="47" y="63"/>
                  </a:lnTo>
                  <a:lnTo>
                    <a:pt x="61" y="2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0" name="Freeform 1109"/>
            <p:cNvSpPr>
              <a:spLocks/>
            </p:cNvSpPr>
            <p:nvPr/>
          </p:nvSpPr>
          <p:spPr bwMode="auto">
            <a:xfrm>
              <a:off x="4077" y="3688"/>
              <a:ext cx="30" cy="27"/>
            </a:xfrm>
            <a:custGeom>
              <a:avLst/>
              <a:gdLst>
                <a:gd name="T0" fmla="*/ 8 w 60"/>
                <a:gd name="T1" fmla="*/ 3 h 54"/>
                <a:gd name="T2" fmla="*/ 8 w 60"/>
                <a:gd name="T3" fmla="*/ 3 h 54"/>
                <a:gd name="T4" fmla="*/ 2 w 60"/>
                <a:gd name="T5" fmla="*/ 0 h 54"/>
                <a:gd name="T6" fmla="*/ 0 w 60"/>
                <a:gd name="T7" fmla="*/ 5 h 54"/>
                <a:gd name="T8" fmla="*/ 6 w 60"/>
                <a:gd name="T9" fmla="*/ 7 h 54"/>
                <a:gd name="T10" fmla="*/ 6 w 60"/>
                <a:gd name="T11" fmla="*/ 7 h 54"/>
                <a:gd name="T12" fmla="*/ 8 w 60"/>
                <a:gd name="T13" fmla="*/ 3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60" y="19"/>
                  </a:moveTo>
                  <a:lnTo>
                    <a:pt x="58" y="17"/>
                  </a:lnTo>
                  <a:lnTo>
                    <a:pt x="14" y="0"/>
                  </a:lnTo>
                  <a:lnTo>
                    <a:pt x="0" y="37"/>
                  </a:lnTo>
                  <a:lnTo>
                    <a:pt x="44" y="54"/>
                  </a:lnTo>
                  <a:lnTo>
                    <a:pt x="41" y="53"/>
                  </a:lnTo>
                  <a:lnTo>
                    <a:pt x="60" y="1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1" name="Freeform 1110"/>
            <p:cNvSpPr>
              <a:spLocks/>
            </p:cNvSpPr>
            <p:nvPr/>
          </p:nvSpPr>
          <p:spPr bwMode="auto">
            <a:xfrm>
              <a:off x="4098" y="3697"/>
              <a:ext cx="31" cy="30"/>
            </a:xfrm>
            <a:custGeom>
              <a:avLst/>
              <a:gdLst>
                <a:gd name="T0" fmla="*/ 8 w 61"/>
                <a:gd name="T1" fmla="*/ 3 h 59"/>
                <a:gd name="T2" fmla="*/ 8 w 61"/>
                <a:gd name="T3" fmla="*/ 3 h 59"/>
                <a:gd name="T4" fmla="*/ 3 w 61"/>
                <a:gd name="T5" fmla="*/ 0 h 59"/>
                <a:gd name="T6" fmla="*/ 0 w 61"/>
                <a:gd name="T7" fmla="*/ 5 h 59"/>
                <a:gd name="T8" fmla="*/ 6 w 61"/>
                <a:gd name="T9" fmla="*/ 8 h 59"/>
                <a:gd name="T10" fmla="*/ 6 w 61"/>
                <a:gd name="T11" fmla="*/ 8 h 59"/>
                <a:gd name="T12" fmla="*/ 6 w 61"/>
                <a:gd name="T13" fmla="*/ 8 h 59"/>
                <a:gd name="T14" fmla="*/ 6 w 61"/>
                <a:gd name="T15" fmla="*/ 8 h 59"/>
                <a:gd name="T16" fmla="*/ 6 w 61"/>
                <a:gd name="T17" fmla="*/ 8 h 59"/>
                <a:gd name="T18" fmla="*/ 8 w 61"/>
                <a:gd name="T19" fmla="*/ 3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9"/>
                <a:gd name="T32" fmla="*/ 61 w 61"/>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9">
                  <a:moveTo>
                    <a:pt x="58" y="20"/>
                  </a:moveTo>
                  <a:lnTo>
                    <a:pt x="61" y="23"/>
                  </a:lnTo>
                  <a:lnTo>
                    <a:pt x="19" y="0"/>
                  </a:lnTo>
                  <a:lnTo>
                    <a:pt x="0" y="34"/>
                  </a:lnTo>
                  <a:lnTo>
                    <a:pt x="43" y="57"/>
                  </a:lnTo>
                  <a:lnTo>
                    <a:pt x="47" y="59"/>
                  </a:lnTo>
                  <a:lnTo>
                    <a:pt x="43" y="57"/>
                  </a:lnTo>
                  <a:lnTo>
                    <a:pt x="44" y="58"/>
                  </a:lnTo>
                  <a:lnTo>
                    <a:pt x="47" y="59"/>
                  </a:lnTo>
                  <a:lnTo>
                    <a:pt x="58" y="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2" name="Freeform 1111"/>
            <p:cNvSpPr>
              <a:spLocks/>
            </p:cNvSpPr>
            <p:nvPr/>
          </p:nvSpPr>
          <p:spPr bwMode="auto">
            <a:xfrm>
              <a:off x="4121" y="3707"/>
              <a:ext cx="27" cy="26"/>
            </a:xfrm>
            <a:custGeom>
              <a:avLst/>
              <a:gdLst>
                <a:gd name="T0" fmla="*/ 7 w 53"/>
                <a:gd name="T1" fmla="*/ 2 h 52"/>
                <a:gd name="T2" fmla="*/ 7 w 53"/>
                <a:gd name="T3" fmla="*/ 2 h 52"/>
                <a:gd name="T4" fmla="*/ 2 w 53"/>
                <a:gd name="T5" fmla="*/ 0 h 52"/>
                <a:gd name="T6" fmla="*/ 0 w 53"/>
                <a:gd name="T7" fmla="*/ 5 h 52"/>
                <a:gd name="T8" fmla="*/ 5 w 53"/>
                <a:gd name="T9" fmla="*/ 7 h 52"/>
                <a:gd name="T10" fmla="*/ 5 w 53"/>
                <a:gd name="T11" fmla="*/ 7 h 52"/>
                <a:gd name="T12" fmla="*/ 7 w 53"/>
                <a:gd name="T13" fmla="*/ 2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53" y="13"/>
                  </a:moveTo>
                  <a:lnTo>
                    <a:pt x="51" y="13"/>
                  </a:lnTo>
                  <a:lnTo>
                    <a:pt x="11" y="0"/>
                  </a:lnTo>
                  <a:lnTo>
                    <a:pt x="0" y="39"/>
                  </a:lnTo>
                  <a:lnTo>
                    <a:pt x="40" y="52"/>
                  </a:lnTo>
                  <a:lnTo>
                    <a:pt x="39" y="52"/>
                  </a:lnTo>
                  <a:lnTo>
                    <a:pt x="53" y="1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3" name="Freeform 1112"/>
            <p:cNvSpPr>
              <a:spLocks/>
            </p:cNvSpPr>
            <p:nvPr/>
          </p:nvSpPr>
          <p:spPr bwMode="auto">
            <a:xfrm>
              <a:off x="4141" y="3713"/>
              <a:ext cx="29" cy="28"/>
            </a:xfrm>
            <a:custGeom>
              <a:avLst/>
              <a:gdLst>
                <a:gd name="T0" fmla="*/ 8 w 57"/>
                <a:gd name="T1" fmla="*/ 2 h 54"/>
                <a:gd name="T2" fmla="*/ 8 w 57"/>
                <a:gd name="T3" fmla="*/ 2 h 54"/>
                <a:gd name="T4" fmla="*/ 2 w 57"/>
                <a:gd name="T5" fmla="*/ 0 h 54"/>
                <a:gd name="T6" fmla="*/ 0 w 57"/>
                <a:gd name="T7" fmla="*/ 5 h 54"/>
                <a:gd name="T8" fmla="*/ 6 w 57"/>
                <a:gd name="T9" fmla="*/ 8 h 54"/>
                <a:gd name="T10" fmla="*/ 6 w 57"/>
                <a:gd name="T11" fmla="*/ 8 h 54"/>
                <a:gd name="T12" fmla="*/ 8 w 57"/>
                <a:gd name="T13" fmla="*/ 2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57" y="15"/>
                  </a:moveTo>
                  <a:lnTo>
                    <a:pt x="57" y="15"/>
                  </a:lnTo>
                  <a:lnTo>
                    <a:pt x="14" y="0"/>
                  </a:lnTo>
                  <a:lnTo>
                    <a:pt x="0" y="39"/>
                  </a:lnTo>
                  <a:lnTo>
                    <a:pt x="43" y="54"/>
                  </a:lnTo>
                  <a:lnTo>
                    <a:pt x="57" y="1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4" name="Freeform 1113"/>
            <p:cNvSpPr>
              <a:spLocks/>
            </p:cNvSpPr>
            <p:nvPr/>
          </p:nvSpPr>
          <p:spPr bwMode="auto">
            <a:xfrm>
              <a:off x="4163" y="3721"/>
              <a:ext cx="27" cy="26"/>
            </a:xfrm>
            <a:custGeom>
              <a:avLst/>
              <a:gdLst>
                <a:gd name="T0" fmla="*/ 6 w 55"/>
                <a:gd name="T1" fmla="*/ 1 h 53"/>
                <a:gd name="T2" fmla="*/ 6 w 55"/>
                <a:gd name="T3" fmla="*/ 1 h 53"/>
                <a:gd name="T4" fmla="*/ 1 w 55"/>
                <a:gd name="T5" fmla="*/ 0 h 53"/>
                <a:gd name="T6" fmla="*/ 0 w 55"/>
                <a:gd name="T7" fmla="*/ 4 h 53"/>
                <a:gd name="T8" fmla="*/ 5 w 55"/>
                <a:gd name="T9" fmla="*/ 6 h 53"/>
                <a:gd name="T10" fmla="*/ 5 w 55"/>
                <a:gd name="T11" fmla="*/ 6 h 53"/>
                <a:gd name="T12" fmla="*/ 6 w 55"/>
                <a:gd name="T13" fmla="*/ 1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55" y="15"/>
                  </a:moveTo>
                  <a:lnTo>
                    <a:pt x="55" y="14"/>
                  </a:lnTo>
                  <a:lnTo>
                    <a:pt x="14" y="0"/>
                  </a:lnTo>
                  <a:lnTo>
                    <a:pt x="0" y="39"/>
                  </a:lnTo>
                  <a:lnTo>
                    <a:pt x="41" y="53"/>
                  </a:lnTo>
                  <a:lnTo>
                    <a:pt x="41" y="52"/>
                  </a:lnTo>
                  <a:lnTo>
                    <a:pt x="55" y="1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5" name="Freeform 1114"/>
            <p:cNvSpPr>
              <a:spLocks/>
            </p:cNvSpPr>
            <p:nvPr/>
          </p:nvSpPr>
          <p:spPr bwMode="auto">
            <a:xfrm>
              <a:off x="4183" y="3728"/>
              <a:ext cx="29" cy="27"/>
            </a:xfrm>
            <a:custGeom>
              <a:avLst/>
              <a:gdLst>
                <a:gd name="T0" fmla="*/ 7 w 57"/>
                <a:gd name="T1" fmla="*/ 2 h 54"/>
                <a:gd name="T2" fmla="*/ 8 w 57"/>
                <a:gd name="T3" fmla="*/ 2 h 54"/>
                <a:gd name="T4" fmla="*/ 2 w 57"/>
                <a:gd name="T5" fmla="*/ 0 h 54"/>
                <a:gd name="T6" fmla="*/ 0 w 57"/>
                <a:gd name="T7" fmla="*/ 5 h 54"/>
                <a:gd name="T8" fmla="*/ 6 w 57"/>
                <a:gd name="T9" fmla="*/ 7 h 54"/>
                <a:gd name="T10" fmla="*/ 6 w 57"/>
                <a:gd name="T11" fmla="*/ 7 h 54"/>
                <a:gd name="T12" fmla="*/ 7 w 57"/>
                <a:gd name="T13" fmla="*/ 2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56" y="15"/>
                  </a:moveTo>
                  <a:lnTo>
                    <a:pt x="57" y="16"/>
                  </a:lnTo>
                  <a:lnTo>
                    <a:pt x="14" y="0"/>
                  </a:lnTo>
                  <a:lnTo>
                    <a:pt x="0" y="37"/>
                  </a:lnTo>
                  <a:lnTo>
                    <a:pt x="44" y="53"/>
                  </a:lnTo>
                  <a:lnTo>
                    <a:pt x="45" y="54"/>
                  </a:lnTo>
                  <a:lnTo>
                    <a:pt x="56" y="1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6" name="Freeform 1115"/>
            <p:cNvSpPr>
              <a:spLocks/>
            </p:cNvSpPr>
            <p:nvPr/>
          </p:nvSpPr>
          <p:spPr bwMode="auto">
            <a:xfrm>
              <a:off x="4205" y="3736"/>
              <a:ext cx="27" cy="26"/>
            </a:xfrm>
            <a:custGeom>
              <a:avLst/>
              <a:gdLst>
                <a:gd name="T0" fmla="*/ 7 w 54"/>
                <a:gd name="T1" fmla="*/ 1 h 53"/>
                <a:gd name="T2" fmla="*/ 7 w 54"/>
                <a:gd name="T3" fmla="*/ 1 h 53"/>
                <a:gd name="T4" fmla="*/ 2 w 54"/>
                <a:gd name="T5" fmla="*/ 0 h 53"/>
                <a:gd name="T6" fmla="*/ 0 w 54"/>
                <a:gd name="T7" fmla="*/ 4 h 53"/>
                <a:gd name="T8" fmla="*/ 6 w 54"/>
                <a:gd name="T9" fmla="*/ 6 h 53"/>
                <a:gd name="T10" fmla="*/ 6 w 54"/>
                <a:gd name="T11" fmla="*/ 6 h 53"/>
                <a:gd name="T12" fmla="*/ 7 w 54"/>
                <a:gd name="T13" fmla="*/ 1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53" y="14"/>
                  </a:moveTo>
                  <a:lnTo>
                    <a:pt x="54" y="14"/>
                  </a:lnTo>
                  <a:lnTo>
                    <a:pt x="11" y="0"/>
                  </a:lnTo>
                  <a:lnTo>
                    <a:pt x="0" y="39"/>
                  </a:lnTo>
                  <a:lnTo>
                    <a:pt x="42" y="53"/>
                  </a:lnTo>
                  <a:lnTo>
                    <a:pt x="44" y="53"/>
                  </a:lnTo>
                  <a:lnTo>
                    <a:pt x="53"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7" name="Freeform 1116"/>
            <p:cNvSpPr>
              <a:spLocks/>
            </p:cNvSpPr>
            <p:nvPr/>
          </p:nvSpPr>
          <p:spPr bwMode="auto">
            <a:xfrm>
              <a:off x="4227" y="3743"/>
              <a:ext cx="26" cy="24"/>
            </a:xfrm>
            <a:custGeom>
              <a:avLst/>
              <a:gdLst>
                <a:gd name="T0" fmla="*/ 7 w 50"/>
                <a:gd name="T1" fmla="*/ 2 h 48"/>
                <a:gd name="T2" fmla="*/ 7 w 50"/>
                <a:gd name="T3" fmla="*/ 2 h 48"/>
                <a:gd name="T4" fmla="*/ 2 w 50"/>
                <a:gd name="T5" fmla="*/ 0 h 48"/>
                <a:gd name="T6" fmla="*/ 0 w 50"/>
                <a:gd name="T7" fmla="*/ 5 h 48"/>
                <a:gd name="T8" fmla="*/ 6 w 50"/>
                <a:gd name="T9" fmla="*/ 6 h 48"/>
                <a:gd name="T10" fmla="*/ 6 w 50"/>
                <a:gd name="T11" fmla="*/ 6 h 48"/>
                <a:gd name="T12" fmla="*/ 7 w 50"/>
                <a:gd name="T13" fmla="*/ 2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9" y="9"/>
                  </a:moveTo>
                  <a:lnTo>
                    <a:pt x="50" y="9"/>
                  </a:lnTo>
                  <a:lnTo>
                    <a:pt x="9" y="0"/>
                  </a:lnTo>
                  <a:lnTo>
                    <a:pt x="0" y="39"/>
                  </a:lnTo>
                  <a:lnTo>
                    <a:pt x="41" y="48"/>
                  </a:lnTo>
                  <a:lnTo>
                    <a:pt x="42" y="48"/>
                  </a:lnTo>
                  <a:lnTo>
                    <a:pt x="49"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8" name="Freeform 1117"/>
            <p:cNvSpPr>
              <a:spLocks/>
            </p:cNvSpPr>
            <p:nvPr/>
          </p:nvSpPr>
          <p:spPr bwMode="auto">
            <a:xfrm>
              <a:off x="4249" y="3747"/>
              <a:ext cx="26" cy="23"/>
            </a:xfrm>
            <a:custGeom>
              <a:avLst/>
              <a:gdLst>
                <a:gd name="T0" fmla="*/ 7 w 52"/>
                <a:gd name="T1" fmla="*/ 1 h 46"/>
                <a:gd name="T2" fmla="*/ 7 w 52"/>
                <a:gd name="T3" fmla="*/ 1 h 46"/>
                <a:gd name="T4" fmla="*/ 1 w 52"/>
                <a:gd name="T5" fmla="*/ 0 h 46"/>
                <a:gd name="T6" fmla="*/ 0 w 52"/>
                <a:gd name="T7" fmla="*/ 5 h 46"/>
                <a:gd name="T8" fmla="*/ 6 w 52"/>
                <a:gd name="T9" fmla="*/ 6 h 46"/>
                <a:gd name="T10" fmla="*/ 6 w 52"/>
                <a:gd name="T11" fmla="*/ 6 h 46"/>
                <a:gd name="T12" fmla="*/ 7 w 52"/>
                <a:gd name="T13" fmla="*/ 1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51" y="7"/>
                  </a:moveTo>
                  <a:lnTo>
                    <a:pt x="52" y="7"/>
                  </a:lnTo>
                  <a:lnTo>
                    <a:pt x="7" y="0"/>
                  </a:lnTo>
                  <a:lnTo>
                    <a:pt x="0" y="39"/>
                  </a:lnTo>
                  <a:lnTo>
                    <a:pt x="45" y="46"/>
                  </a:lnTo>
                  <a:lnTo>
                    <a:pt x="46" y="46"/>
                  </a:lnTo>
                  <a:lnTo>
                    <a:pt x="51"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69" name="Freeform 1118"/>
            <p:cNvSpPr>
              <a:spLocks/>
            </p:cNvSpPr>
            <p:nvPr/>
          </p:nvSpPr>
          <p:spPr bwMode="auto">
            <a:xfrm>
              <a:off x="4272" y="3751"/>
              <a:ext cx="22" cy="22"/>
            </a:xfrm>
            <a:custGeom>
              <a:avLst/>
              <a:gdLst>
                <a:gd name="T0" fmla="*/ 5 w 45"/>
                <a:gd name="T1" fmla="*/ 0 h 45"/>
                <a:gd name="T2" fmla="*/ 5 w 45"/>
                <a:gd name="T3" fmla="*/ 0 h 45"/>
                <a:gd name="T4" fmla="*/ 0 w 45"/>
                <a:gd name="T5" fmla="*/ 0 h 45"/>
                <a:gd name="T6" fmla="*/ 0 w 45"/>
                <a:gd name="T7" fmla="*/ 4 h 45"/>
                <a:gd name="T8" fmla="*/ 5 w 45"/>
                <a:gd name="T9" fmla="*/ 5 h 45"/>
                <a:gd name="T10" fmla="*/ 5 w 45"/>
                <a:gd name="T11" fmla="*/ 5 h 45"/>
                <a:gd name="T12" fmla="*/ 5 w 45"/>
                <a:gd name="T13" fmla="*/ 0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5" y="6"/>
                  </a:moveTo>
                  <a:lnTo>
                    <a:pt x="45" y="6"/>
                  </a:lnTo>
                  <a:lnTo>
                    <a:pt x="5" y="0"/>
                  </a:lnTo>
                  <a:lnTo>
                    <a:pt x="0" y="39"/>
                  </a:lnTo>
                  <a:lnTo>
                    <a:pt x="41" y="45"/>
                  </a:lnTo>
                  <a:lnTo>
                    <a:pt x="45"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0" name="Freeform 1119"/>
            <p:cNvSpPr>
              <a:spLocks/>
            </p:cNvSpPr>
            <p:nvPr/>
          </p:nvSpPr>
          <p:spPr bwMode="auto">
            <a:xfrm>
              <a:off x="4292" y="3754"/>
              <a:ext cx="23" cy="22"/>
            </a:xfrm>
            <a:custGeom>
              <a:avLst/>
              <a:gdLst>
                <a:gd name="T0" fmla="*/ 6 w 46"/>
                <a:gd name="T1" fmla="*/ 1 h 44"/>
                <a:gd name="T2" fmla="*/ 6 w 46"/>
                <a:gd name="T3" fmla="*/ 1 h 44"/>
                <a:gd name="T4" fmla="*/ 1 w 46"/>
                <a:gd name="T5" fmla="*/ 0 h 44"/>
                <a:gd name="T6" fmla="*/ 0 w 46"/>
                <a:gd name="T7" fmla="*/ 5 h 44"/>
                <a:gd name="T8" fmla="*/ 5 w 46"/>
                <a:gd name="T9" fmla="*/ 6 h 44"/>
                <a:gd name="T10" fmla="*/ 5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6" y="5"/>
                  </a:moveTo>
                  <a:lnTo>
                    <a:pt x="45" y="5"/>
                  </a:lnTo>
                  <a:lnTo>
                    <a:pt x="4" y="0"/>
                  </a:lnTo>
                  <a:lnTo>
                    <a:pt x="0" y="39"/>
                  </a:lnTo>
                  <a:lnTo>
                    <a:pt x="40" y="44"/>
                  </a:lnTo>
                  <a:lnTo>
                    <a:pt x="39" y="44"/>
                  </a:lnTo>
                  <a:lnTo>
                    <a:pt x="46"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1" name="Freeform 1120"/>
            <p:cNvSpPr>
              <a:spLocks/>
            </p:cNvSpPr>
            <p:nvPr/>
          </p:nvSpPr>
          <p:spPr bwMode="auto">
            <a:xfrm>
              <a:off x="4311" y="3757"/>
              <a:ext cx="27" cy="23"/>
            </a:xfrm>
            <a:custGeom>
              <a:avLst/>
              <a:gdLst>
                <a:gd name="T0" fmla="*/ 7 w 53"/>
                <a:gd name="T1" fmla="*/ 1 h 46"/>
                <a:gd name="T2" fmla="*/ 7 w 53"/>
                <a:gd name="T3" fmla="*/ 1 h 46"/>
                <a:gd name="T4" fmla="*/ 1 w 53"/>
                <a:gd name="T5" fmla="*/ 0 h 46"/>
                <a:gd name="T6" fmla="*/ 0 w 53"/>
                <a:gd name="T7" fmla="*/ 5 h 46"/>
                <a:gd name="T8" fmla="*/ 6 w 53"/>
                <a:gd name="T9" fmla="*/ 6 h 46"/>
                <a:gd name="T10" fmla="*/ 6 w 53"/>
                <a:gd name="T11" fmla="*/ 6 h 46"/>
                <a:gd name="T12" fmla="*/ 7 w 53"/>
                <a:gd name="T13" fmla="*/ 1 h 46"/>
                <a:gd name="T14" fmla="*/ 0 60000 65536"/>
                <a:gd name="T15" fmla="*/ 0 60000 65536"/>
                <a:gd name="T16" fmla="*/ 0 60000 65536"/>
                <a:gd name="T17" fmla="*/ 0 60000 65536"/>
                <a:gd name="T18" fmla="*/ 0 60000 65536"/>
                <a:gd name="T19" fmla="*/ 0 60000 65536"/>
                <a:gd name="T20" fmla="*/ 0 60000 65536"/>
                <a:gd name="T21" fmla="*/ 0 w 53"/>
                <a:gd name="T22" fmla="*/ 0 h 46"/>
                <a:gd name="T23" fmla="*/ 53 w 53"/>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6">
                  <a:moveTo>
                    <a:pt x="52" y="7"/>
                  </a:moveTo>
                  <a:lnTo>
                    <a:pt x="53" y="7"/>
                  </a:lnTo>
                  <a:lnTo>
                    <a:pt x="7" y="0"/>
                  </a:lnTo>
                  <a:lnTo>
                    <a:pt x="0" y="39"/>
                  </a:lnTo>
                  <a:lnTo>
                    <a:pt x="46" y="46"/>
                  </a:lnTo>
                  <a:lnTo>
                    <a:pt x="47" y="46"/>
                  </a:lnTo>
                  <a:lnTo>
                    <a:pt x="52"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2" name="Freeform 1121"/>
            <p:cNvSpPr>
              <a:spLocks/>
            </p:cNvSpPr>
            <p:nvPr/>
          </p:nvSpPr>
          <p:spPr bwMode="auto">
            <a:xfrm>
              <a:off x="4335" y="3760"/>
              <a:ext cx="24" cy="23"/>
            </a:xfrm>
            <a:custGeom>
              <a:avLst/>
              <a:gdLst>
                <a:gd name="T0" fmla="*/ 6 w 47"/>
                <a:gd name="T1" fmla="*/ 1 h 45"/>
                <a:gd name="T2" fmla="*/ 6 w 47"/>
                <a:gd name="T3" fmla="*/ 1 h 45"/>
                <a:gd name="T4" fmla="*/ 1 w 47"/>
                <a:gd name="T5" fmla="*/ 0 h 45"/>
                <a:gd name="T6" fmla="*/ 0 w 47"/>
                <a:gd name="T7" fmla="*/ 5 h 45"/>
                <a:gd name="T8" fmla="*/ 6 w 47"/>
                <a:gd name="T9" fmla="*/ 6 h 45"/>
                <a:gd name="T10" fmla="*/ 6 w 47"/>
                <a:gd name="T11" fmla="*/ 6 h 45"/>
                <a:gd name="T12" fmla="*/ 6 w 47"/>
                <a:gd name="T13" fmla="*/ 1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6" y="6"/>
                  </a:moveTo>
                  <a:lnTo>
                    <a:pt x="47" y="6"/>
                  </a:lnTo>
                  <a:lnTo>
                    <a:pt x="5" y="0"/>
                  </a:lnTo>
                  <a:lnTo>
                    <a:pt x="0" y="39"/>
                  </a:lnTo>
                  <a:lnTo>
                    <a:pt x="43" y="45"/>
                  </a:lnTo>
                  <a:lnTo>
                    <a:pt x="44"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3" name="Freeform 1122"/>
            <p:cNvSpPr>
              <a:spLocks/>
            </p:cNvSpPr>
            <p:nvPr/>
          </p:nvSpPr>
          <p:spPr bwMode="auto">
            <a:xfrm>
              <a:off x="4357" y="3763"/>
              <a:ext cx="22" cy="21"/>
            </a:xfrm>
            <a:custGeom>
              <a:avLst/>
              <a:gdLst>
                <a:gd name="T0" fmla="*/ 6 w 44"/>
                <a:gd name="T1" fmla="*/ 1 h 41"/>
                <a:gd name="T2" fmla="*/ 6 w 44"/>
                <a:gd name="T3" fmla="*/ 1 h 41"/>
                <a:gd name="T4" fmla="*/ 1 w 44"/>
                <a:gd name="T5" fmla="*/ 0 h 41"/>
                <a:gd name="T6" fmla="*/ 0 w 44"/>
                <a:gd name="T7" fmla="*/ 5 h 41"/>
                <a:gd name="T8" fmla="*/ 6 w 44"/>
                <a:gd name="T9" fmla="*/ 6 h 41"/>
                <a:gd name="T10" fmla="*/ 6 w 44"/>
                <a:gd name="T11" fmla="*/ 6 h 41"/>
                <a:gd name="T12" fmla="*/ 6 w 44"/>
                <a:gd name="T13" fmla="*/ 1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4" y="2"/>
                  </a:moveTo>
                  <a:lnTo>
                    <a:pt x="44" y="2"/>
                  </a:lnTo>
                  <a:lnTo>
                    <a:pt x="2" y="0"/>
                  </a:lnTo>
                  <a:lnTo>
                    <a:pt x="0" y="39"/>
                  </a:lnTo>
                  <a:lnTo>
                    <a:pt x="41" y="41"/>
                  </a:lnTo>
                  <a:lnTo>
                    <a:pt x="44"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4" name="Freeform 1123"/>
            <p:cNvSpPr>
              <a:spLocks/>
            </p:cNvSpPr>
            <p:nvPr/>
          </p:nvSpPr>
          <p:spPr bwMode="auto">
            <a:xfrm>
              <a:off x="4378" y="3764"/>
              <a:ext cx="22" cy="21"/>
            </a:xfrm>
            <a:custGeom>
              <a:avLst/>
              <a:gdLst>
                <a:gd name="T0" fmla="*/ 5 w 45"/>
                <a:gd name="T1" fmla="*/ 0 h 43"/>
                <a:gd name="T2" fmla="*/ 5 w 45"/>
                <a:gd name="T3" fmla="*/ 0 h 43"/>
                <a:gd name="T4" fmla="*/ 0 w 45"/>
                <a:gd name="T5" fmla="*/ 0 h 43"/>
                <a:gd name="T6" fmla="*/ 0 w 45"/>
                <a:gd name="T7" fmla="*/ 4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4"/>
                  </a:moveTo>
                  <a:lnTo>
                    <a:pt x="45" y="4"/>
                  </a:lnTo>
                  <a:lnTo>
                    <a:pt x="3" y="0"/>
                  </a:lnTo>
                  <a:lnTo>
                    <a:pt x="0" y="39"/>
                  </a:lnTo>
                  <a:lnTo>
                    <a:pt x="43" y="43"/>
                  </a:lnTo>
                  <a:lnTo>
                    <a:pt x="44" y="43"/>
                  </a:lnTo>
                  <a:lnTo>
                    <a:pt x="44"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5" name="Freeform 1124"/>
            <p:cNvSpPr>
              <a:spLocks/>
            </p:cNvSpPr>
            <p:nvPr/>
          </p:nvSpPr>
          <p:spPr bwMode="auto">
            <a:xfrm>
              <a:off x="4400" y="3766"/>
              <a:ext cx="20" cy="19"/>
            </a:xfrm>
            <a:custGeom>
              <a:avLst/>
              <a:gdLst>
                <a:gd name="T0" fmla="*/ 5 w 42"/>
                <a:gd name="T1" fmla="*/ 0 h 39"/>
                <a:gd name="T2" fmla="*/ 4 w 42"/>
                <a:gd name="T3" fmla="*/ 0 h 39"/>
                <a:gd name="T4" fmla="*/ 0 w 42"/>
                <a:gd name="T5" fmla="*/ 0 h 39"/>
                <a:gd name="T6" fmla="*/ 0 w 42"/>
                <a:gd name="T7" fmla="*/ 4 h 39"/>
                <a:gd name="T8" fmla="*/ 4 w 42"/>
                <a:gd name="T9" fmla="*/ 4 h 39"/>
                <a:gd name="T10" fmla="*/ 4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39" y="0"/>
                  </a:lnTo>
                  <a:lnTo>
                    <a:pt x="0" y="0"/>
                  </a:lnTo>
                  <a:lnTo>
                    <a:pt x="0" y="39"/>
                  </a:lnTo>
                  <a:lnTo>
                    <a:pt x="39" y="39"/>
                  </a:lnTo>
                  <a:lnTo>
                    <a:pt x="37"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6" name="Freeform 1125"/>
            <p:cNvSpPr>
              <a:spLocks/>
            </p:cNvSpPr>
            <p:nvPr/>
          </p:nvSpPr>
          <p:spPr bwMode="auto">
            <a:xfrm>
              <a:off x="4418" y="3766"/>
              <a:ext cx="25" cy="22"/>
            </a:xfrm>
            <a:custGeom>
              <a:avLst/>
              <a:gdLst>
                <a:gd name="T0" fmla="*/ 6 w 49"/>
                <a:gd name="T1" fmla="*/ 1 h 43"/>
                <a:gd name="T2" fmla="*/ 7 w 49"/>
                <a:gd name="T3" fmla="*/ 1 h 43"/>
                <a:gd name="T4" fmla="*/ 1 w 49"/>
                <a:gd name="T5" fmla="*/ 0 h 43"/>
                <a:gd name="T6" fmla="*/ 0 w 49"/>
                <a:gd name="T7" fmla="*/ 5 h 43"/>
                <a:gd name="T8" fmla="*/ 6 w 49"/>
                <a:gd name="T9" fmla="*/ 6 h 43"/>
                <a:gd name="T10" fmla="*/ 6 w 49"/>
                <a:gd name="T11" fmla="*/ 6 h 43"/>
                <a:gd name="T12" fmla="*/ 6 w 49"/>
                <a:gd name="T13" fmla="*/ 1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7" y="4"/>
                  </a:moveTo>
                  <a:lnTo>
                    <a:pt x="49" y="4"/>
                  </a:lnTo>
                  <a:lnTo>
                    <a:pt x="5" y="0"/>
                  </a:lnTo>
                  <a:lnTo>
                    <a:pt x="0" y="39"/>
                  </a:lnTo>
                  <a:lnTo>
                    <a:pt x="45" y="43"/>
                  </a:lnTo>
                  <a:lnTo>
                    <a:pt x="47" y="43"/>
                  </a:lnTo>
                  <a:lnTo>
                    <a:pt x="47"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7" name="Freeform 1126"/>
            <p:cNvSpPr>
              <a:spLocks/>
            </p:cNvSpPr>
            <p:nvPr/>
          </p:nvSpPr>
          <p:spPr bwMode="auto">
            <a:xfrm>
              <a:off x="4442" y="3768"/>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8" name="Freeform 1127"/>
            <p:cNvSpPr>
              <a:spLocks/>
            </p:cNvSpPr>
            <p:nvPr/>
          </p:nvSpPr>
          <p:spPr bwMode="auto">
            <a:xfrm>
              <a:off x="4462" y="3768"/>
              <a:ext cx="23" cy="21"/>
            </a:xfrm>
            <a:custGeom>
              <a:avLst/>
              <a:gdLst>
                <a:gd name="T0" fmla="*/ 5 w 47"/>
                <a:gd name="T1" fmla="*/ 0 h 43"/>
                <a:gd name="T2" fmla="*/ 5 w 47"/>
                <a:gd name="T3" fmla="*/ 0 h 43"/>
                <a:gd name="T4" fmla="*/ 0 w 47"/>
                <a:gd name="T5" fmla="*/ 0 h 43"/>
                <a:gd name="T6" fmla="*/ 0 w 47"/>
                <a:gd name="T7" fmla="*/ 4 h 43"/>
                <a:gd name="T8" fmla="*/ 5 w 47"/>
                <a:gd name="T9" fmla="*/ 5 h 43"/>
                <a:gd name="T10" fmla="*/ 5 w 47"/>
                <a:gd name="T11" fmla="*/ 5 h 43"/>
                <a:gd name="T12" fmla="*/ 5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4"/>
                  </a:moveTo>
                  <a:lnTo>
                    <a:pt x="47" y="4"/>
                  </a:lnTo>
                  <a:lnTo>
                    <a:pt x="2" y="0"/>
                  </a:lnTo>
                  <a:lnTo>
                    <a:pt x="0" y="39"/>
                  </a:lnTo>
                  <a:lnTo>
                    <a:pt x="44" y="43"/>
                  </a:lnTo>
                  <a:lnTo>
                    <a:pt x="46"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79" name="Freeform 1128"/>
            <p:cNvSpPr>
              <a:spLocks/>
            </p:cNvSpPr>
            <p:nvPr/>
          </p:nvSpPr>
          <p:spPr bwMode="auto">
            <a:xfrm>
              <a:off x="4485" y="3770"/>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5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1" y="0"/>
                  </a:lnTo>
                  <a:lnTo>
                    <a:pt x="0" y="0"/>
                  </a:lnTo>
                  <a:lnTo>
                    <a:pt x="0" y="39"/>
                  </a:lnTo>
                  <a:lnTo>
                    <a:pt x="41" y="39"/>
                  </a:lnTo>
                  <a:lnTo>
                    <a:pt x="39"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0" name="Freeform 1129"/>
            <p:cNvSpPr>
              <a:spLocks/>
            </p:cNvSpPr>
            <p:nvPr/>
          </p:nvSpPr>
          <p:spPr bwMode="auto">
            <a:xfrm>
              <a:off x="4504" y="3770"/>
              <a:ext cx="24" cy="22"/>
            </a:xfrm>
            <a:custGeom>
              <a:avLst/>
              <a:gdLst>
                <a:gd name="T0" fmla="*/ 6 w 47"/>
                <a:gd name="T1" fmla="*/ 1 h 43"/>
                <a:gd name="T2" fmla="*/ 6 w 47"/>
                <a:gd name="T3" fmla="*/ 1 h 43"/>
                <a:gd name="T4" fmla="*/ 1 w 47"/>
                <a:gd name="T5" fmla="*/ 0 h 43"/>
                <a:gd name="T6" fmla="*/ 0 w 47"/>
                <a:gd name="T7" fmla="*/ 5 h 43"/>
                <a:gd name="T8" fmla="*/ 6 w 47"/>
                <a:gd name="T9" fmla="*/ 6 h 43"/>
                <a:gd name="T10" fmla="*/ 6 w 47"/>
                <a:gd name="T11" fmla="*/ 6 h 43"/>
                <a:gd name="T12" fmla="*/ 6 w 47"/>
                <a:gd name="T13" fmla="*/ 1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7" y="4"/>
                  </a:moveTo>
                  <a:lnTo>
                    <a:pt x="47" y="4"/>
                  </a:lnTo>
                  <a:lnTo>
                    <a:pt x="4" y="0"/>
                  </a:lnTo>
                  <a:lnTo>
                    <a:pt x="0" y="39"/>
                  </a:lnTo>
                  <a:lnTo>
                    <a:pt x="42" y="43"/>
                  </a:lnTo>
                  <a:lnTo>
                    <a:pt x="47"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1" name="Freeform 1130"/>
            <p:cNvSpPr>
              <a:spLocks/>
            </p:cNvSpPr>
            <p:nvPr/>
          </p:nvSpPr>
          <p:spPr bwMode="auto">
            <a:xfrm>
              <a:off x="4526" y="3772"/>
              <a:ext cx="24" cy="22"/>
            </a:xfrm>
            <a:custGeom>
              <a:avLst/>
              <a:gdLst>
                <a:gd name="T0" fmla="*/ 5 w 49"/>
                <a:gd name="T1" fmla="*/ 1 h 44"/>
                <a:gd name="T2" fmla="*/ 6 w 49"/>
                <a:gd name="T3" fmla="*/ 1 h 44"/>
                <a:gd name="T4" fmla="*/ 0 w 49"/>
                <a:gd name="T5" fmla="*/ 0 h 44"/>
                <a:gd name="T6" fmla="*/ 0 w 49"/>
                <a:gd name="T7" fmla="*/ 5 h 44"/>
                <a:gd name="T8" fmla="*/ 5 w 49"/>
                <a:gd name="T9" fmla="*/ 6 h 44"/>
                <a:gd name="T10" fmla="*/ 5 w 49"/>
                <a:gd name="T11" fmla="*/ 6 h 44"/>
                <a:gd name="T12" fmla="*/ 5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5" y="0"/>
                  </a:lnTo>
                  <a:lnTo>
                    <a:pt x="0" y="39"/>
                  </a:lnTo>
                  <a:lnTo>
                    <a:pt x="44" y="44"/>
                  </a:lnTo>
                  <a:lnTo>
                    <a:pt x="47" y="44"/>
                  </a:lnTo>
                  <a:lnTo>
                    <a:pt x="47"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2" name="Freeform 1131"/>
            <p:cNvSpPr>
              <a:spLocks/>
            </p:cNvSpPr>
            <p:nvPr/>
          </p:nvSpPr>
          <p:spPr bwMode="auto">
            <a:xfrm>
              <a:off x="4549" y="3774"/>
              <a:ext cx="19" cy="20"/>
            </a:xfrm>
            <a:custGeom>
              <a:avLst/>
              <a:gdLst>
                <a:gd name="T0" fmla="*/ 4 w 39"/>
                <a:gd name="T1" fmla="*/ 0 h 39"/>
                <a:gd name="T2" fmla="*/ 4 w 39"/>
                <a:gd name="T3" fmla="*/ 0 h 39"/>
                <a:gd name="T4" fmla="*/ 0 w 39"/>
                <a:gd name="T5" fmla="*/ 0 h 39"/>
                <a:gd name="T6" fmla="*/ 0 w 39"/>
                <a:gd name="T7" fmla="*/ 5 h 39"/>
                <a:gd name="T8" fmla="*/ 4 w 39"/>
                <a:gd name="T9" fmla="*/ 5 h 39"/>
                <a:gd name="T10" fmla="*/ 4 w 39"/>
                <a:gd name="T11" fmla="*/ 5 h 39"/>
                <a:gd name="T12" fmla="*/ 4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3" name="Freeform 1132"/>
            <p:cNvSpPr>
              <a:spLocks/>
            </p:cNvSpPr>
            <p:nvPr/>
          </p:nvSpPr>
          <p:spPr bwMode="auto">
            <a:xfrm>
              <a:off x="4568" y="3774"/>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4" name="Freeform 1133"/>
            <p:cNvSpPr>
              <a:spLocks/>
            </p:cNvSpPr>
            <p:nvPr/>
          </p:nvSpPr>
          <p:spPr bwMode="auto">
            <a:xfrm>
              <a:off x="4590" y="377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5" name="Freeform 1134"/>
            <p:cNvSpPr>
              <a:spLocks/>
            </p:cNvSpPr>
            <p:nvPr/>
          </p:nvSpPr>
          <p:spPr bwMode="auto">
            <a:xfrm>
              <a:off x="4612" y="3774"/>
              <a:ext cx="20"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5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6" name="Freeform 1135"/>
            <p:cNvSpPr>
              <a:spLocks/>
            </p:cNvSpPr>
            <p:nvPr/>
          </p:nvSpPr>
          <p:spPr bwMode="auto">
            <a:xfrm>
              <a:off x="4632" y="3774"/>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7" name="Freeform 1136"/>
            <p:cNvSpPr>
              <a:spLocks/>
            </p:cNvSpPr>
            <p:nvPr/>
          </p:nvSpPr>
          <p:spPr bwMode="auto">
            <a:xfrm>
              <a:off x="4654" y="3774"/>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2"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8" name="Freeform 1137"/>
            <p:cNvSpPr>
              <a:spLocks/>
            </p:cNvSpPr>
            <p:nvPr/>
          </p:nvSpPr>
          <p:spPr bwMode="auto">
            <a:xfrm>
              <a:off x="4675" y="3774"/>
              <a:ext cx="22" cy="22"/>
            </a:xfrm>
            <a:custGeom>
              <a:avLst/>
              <a:gdLst>
                <a:gd name="T0" fmla="*/ 6 w 44"/>
                <a:gd name="T1" fmla="*/ 1 h 44"/>
                <a:gd name="T2" fmla="*/ 6 w 44"/>
                <a:gd name="T3" fmla="*/ 1 h 44"/>
                <a:gd name="T4" fmla="*/ 1 w 44"/>
                <a:gd name="T5" fmla="*/ 0 h 44"/>
                <a:gd name="T6" fmla="*/ 0 w 44"/>
                <a:gd name="T7" fmla="*/ 5 h 44"/>
                <a:gd name="T8" fmla="*/ 5 w 44"/>
                <a:gd name="T9" fmla="*/ 6 h 44"/>
                <a:gd name="T10" fmla="*/ 5 w 44"/>
                <a:gd name="T11" fmla="*/ 6 h 44"/>
                <a:gd name="T12" fmla="*/ 6 w 44"/>
                <a:gd name="T13" fmla="*/ 1 h 44"/>
                <a:gd name="T14" fmla="*/ 0 60000 65536"/>
                <a:gd name="T15" fmla="*/ 0 60000 65536"/>
                <a:gd name="T16" fmla="*/ 0 60000 65536"/>
                <a:gd name="T17" fmla="*/ 0 60000 65536"/>
                <a:gd name="T18" fmla="*/ 0 60000 65536"/>
                <a:gd name="T19" fmla="*/ 0 60000 65536"/>
                <a:gd name="T20" fmla="*/ 0 60000 65536"/>
                <a:gd name="T21" fmla="*/ 0 w 44"/>
                <a:gd name="T22" fmla="*/ 0 h 44"/>
                <a:gd name="T23" fmla="*/ 44 w 44"/>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4">
                  <a:moveTo>
                    <a:pt x="44" y="5"/>
                  </a:moveTo>
                  <a:lnTo>
                    <a:pt x="44" y="5"/>
                  </a:lnTo>
                  <a:lnTo>
                    <a:pt x="4" y="0"/>
                  </a:lnTo>
                  <a:lnTo>
                    <a:pt x="0" y="39"/>
                  </a:lnTo>
                  <a:lnTo>
                    <a:pt x="39" y="44"/>
                  </a:lnTo>
                  <a:lnTo>
                    <a:pt x="44"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89" name="Freeform 1138"/>
            <p:cNvSpPr>
              <a:spLocks/>
            </p:cNvSpPr>
            <p:nvPr/>
          </p:nvSpPr>
          <p:spPr bwMode="auto">
            <a:xfrm>
              <a:off x="4695" y="3777"/>
              <a:ext cx="25" cy="22"/>
            </a:xfrm>
            <a:custGeom>
              <a:avLst/>
              <a:gdLst>
                <a:gd name="T0" fmla="*/ 6 w 52"/>
                <a:gd name="T1" fmla="*/ 1 h 44"/>
                <a:gd name="T2" fmla="*/ 6 w 52"/>
                <a:gd name="T3" fmla="*/ 1 h 44"/>
                <a:gd name="T4" fmla="*/ 0 w 52"/>
                <a:gd name="T5" fmla="*/ 0 h 44"/>
                <a:gd name="T6" fmla="*/ 0 w 52"/>
                <a:gd name="T7" fmla="*/ 5 h 44"/>
                <a:gd name="T8" fmla="*/ 5 w 52"/>
                <a:gd name="T9" fmla="*/ 6 h 44"/>
                <a:gd name="T10" fmla="*/ 5 w 52"/>
                <a:gd name="T11" fmla="*/ 6 h 44"/>
                <a:gd name="T12" fmla="*/ 6 w 52"/>
                <a:gd name="T13" fmla="*/ 1 h 44"/>
                <a:gd name="T14" fmla="*/ 0 60000 65536"/>
                <a:gd name="T15" fmla="*/ 0 60000 65536"/>
                <a:gd name="T16" fmla="*/ 0 60000 65536"/>
                <a:gd name="T17" fmla="*/ 0 60000 65536"/>
                <a:gd name="T18" fmla="*/ 0 60000 65536"/>
                <a:gd name="T19" fmla="*/ 0 60000 65536"/>
                <a:gd name="T20" fmla="*/ 0 60000 65536"/>
                <a:gd name="T21" fmla="*/ 0 w 52"/>
                <a:gd name="T22" fmla="*/ 0 h 44"/>
                <a:gd name="T23" fmla="*/ 52 w 52"/>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4">
                  <a:moveTo>
                    <a:pt x="52" y="5"/>
                  </a:moveTo>
                  <a:lnTo>
                    <a:pt x="52" y="5"/>
                  </a:lnTo>
                  <a:lnTo>
                    <a:pt x="5" y="0"/>
                  </a:lnTo>
                  <a:lnTo>
                    <a:pt x="0" y="39"/>
                  </a:lnTo>
                  <a:lnTo>
                    <a:pt x="47" y="44"/>
                  </a:lnTo>
                  <a:lnTo>
                    <a:pt x="52"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0" name="Freeform 1139"/>
            <p:cNvSpPr>
              <a:spLocks/>
            </p:cNvSpPr>
            <p:nvPr/>
          </p:nvSpPr>
          <p:spPr bwMode="auto">
            <a:xfrm>
              <a:off x="4718" y="3780"/>
              <a:ext cx="23" cy="22"/>
            </a:xfrm>
            <a:custGeom>
              <a:avLst/>
              <a:gdLst>
                <a:gd name="T0" fmla="*/ 6 w 45"/>
                <a:gd name="T1" fmla="*/ 0 h 45"/>
                <a:gd name="T2" fmla="*/ 6 w 45"/>
                <a:gd name="T3" fmla="*/ 0 h 45"/>
                <a:gd name="T4" fmla="*/ 1 w 45"/>
                <a:gd name="T5" fmla="*/ 0 h 45"/>
                <a:gd name="T6" fmla="*/ 0 w 45"/>
                <a:gd name="T7" fmla="*/ 4 h 45"/>
                <a:gd name="T8" fmla="*/ 6 w 45"/>
                <a:gd name="T9" fmla="*/ 5 h 45"/>
                <a:gd name="T10" fmla="*/ 6 w 45"/>
                <a:gd name="T11" fmla="*/ 5 h 45"/>
                <a:gd name="T12" fmla="*/ 6 w 45"/>
                <a:gd name="T13" fmla="*/ 0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4" y="6"/>
                  </a:moveTo>
                  <a:lnTo>
                    <a:pt x="45" y="6"/>
                  </a:lnTo>
                  <a:lnTo>
                    <a:pt x="5" y="0"/>
                  </a:lnTo>
                  <a:lnTo>
                    <a:pt x="0" y="39"/>
                  </a:lnTo>
                  <a:lnTo>
                    <a:pt x="41" y="45"/>
                  </a:lnTo>
                  <a:lnTo>
                    <a:pt x="42" y="45"/>
                  </a:lnTo>
                  <a:lnTo>
                    <a:pt x="44"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1" name="Freeform 1140"/>
            <p:cNvSpPr>
              <a:spLocks/>
            </p:cNvSpPr>
            <p:nvPr/>
          </p:nvSpPr>
          <p:spPr bwMode="auto">
            <a:xfrm>
              <a:off x="4739" y="3783"/>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5" y="4"/>
                  </a:lnTo>
                  <a:lnTo>
                    <a:pt x="2" y="0"/>
                  </a:lnTo>
                  <a:lnTo>
                    <a:pt x="0" y="39"/>
                  </a:lnTo>
                  <a:lnTo>
                    <a:pt x="42" y="43"/>
                  </a:lnTo>
                  <a:lnTo>
                    <a:pt x="41"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2" name="Freeform 1141"/>
            <p:cNvSpPr>
              <a:spLocks/>
            </p:cNvSpPr>
            <p:nvPr/>
          </p:nvSpPr>
          <p:spPr bwMode="auto">
            <a:xfrm>
              <a:off x="4760" y="3784"/>
              <a:ext cx="22" cy="22"/>
            </a:xfrm>
            <a:custGeom>
              <a:avLst/>
              <a:gdLst>
                <a:gd name="T0" fmla="*/ 5 w 45"/>
                <a:gd name="T1" fmla="*/ 1 h 43"/>
                <a:gd name="T2" fmla="*/ 5 w 45"/>
                <a:gd name="T3" fmla="*/ 1 h 43"/>
                <a:gd name="T4" fmla="*/ 0 w 45"/>
                <a:gd name="T5" fmla="*/ 0 h 43"/>
                <a:gd name="T6" fmla="*/ 0 w 45"/>
                <a:gd name="T7" fmla="*/ 5 h 43"/>
                <a:gd name="T8" fmla="*/ 5 w 45"/>
                <a:gd name="T9" fmla="*/ 6 h 43"/>
                <a:gd name="T10" fmla="*/ 5 w 45"/>
                <a:gd name="T11" fmla="*/ 6 h 43"/>
                <a:gd name="T12" fmla="*/ 5 w 45"/>
                <a:gd name="T13" fmla="*/ 1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4"/>
                  </a:moveTo>
                  <a:lnTo>
                    <a:pt x="45" y="4"/>
                  </a:lnTo>
                  <a:lnTo>
                    <a:pt x="5" y="0"/>
                  </a:lnTo>
                  <a:lnTo>
                    <a:pt x="0" y="39"/>
                  </a:lnTo>
                  <a:lnTo>
                    <a:pt x="41" y="43"/>
                  </a:lnTo>
                  <a:lnTo>
                    <a:pt x="42" y="43"/>
                  </a:lnTo>
                  <a:lnTo>
                    <a:pt x="44"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3" name="Freeform 1142"/>
            <p:cNvSpPr>
              <a:spLocks/>
            </p:cNvSpPr>
            <p:nvPr/>
          </p:nvSpPr>
          <p:spPr bwMode="auto">
            <a:xfrm>
              <a:off x="4780" y="3787"/>
              <a:ext cx="23" cy="20"/>
            </a:xfrm>
            <a:custGeom>
              <a:avLst/>
              <a:gdLst>
                <a:gd name="T0" fmla="*/ 6 w 46"/>
                <a:gd name="T1" fmla="*/ 0 h 42"/>
                <a:gd name="T2" fmla="*/ 6 w 46"/>
                <a:gd name="T3" fmla="*/ 0 h 42"/>
                <a:gd name="T4" fmla="*/ 1 w 46"/>
                <a:gd name="T5" fmla="*/ 0 h 42"/>
                <a:gd name="T6" fmla="*/ 0 w 46"/>
                <a:gd name="T7" fmla="*/ 4 h 42"/>
                <a:gd name="T8" fmla="*/ 6 w 46"/>
                <a:gd name="T9" fmla="*/ 5 h 42"/>
                <a:gd name="T10" fmla="*/ 6 w 46"/>
                <a:gd name="T11" fmla="*/ 5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2"/>
                  </a:moveTo>
                  <a:lnTo>
                    <a:pt x="46" y="2"/>
                  </a:lnTo>
                  <a:lnTo>
                    <a:pt x="2" y="0"/>
                  </a:lnTo>
                  <a:lnTo>
                    <a:pt x="0" y="39"/>
                  </a:lnTo>
                  <a:lnTo>
                    <a:pt x="44" y="42"/>
                  </a:lnTo>
                  <a:lnTo>
                    <a:pt x="45" y="42"/>
                  </a:lnTo>
                  <a:lnTo>
                    <a:pt x="45"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4" name="Freeform 1143"/>
            <p:cNvSpPr>
              <a:spLocks/>
            </p:cNvSpPr>
            <p:nvPr/>
          </p:nvSpPr>
          <p:spPr bwMode="auto">
            <a:xfrm>
              <a:off x="4803" y="3788"/>
              <a:ext cx="21" cy="19"/>
            </a:xfrm>
            <a:custGeom>
              <a:avLst/>
              <a:gdLst>
                <a:gd name="T0" fmla="*/ 6 w 42"/>
                <a:gd name="T1" fmla="*/ 0 h 40"/>
                <a:gd name="T2" fmla="*/ 6 w 42"/>
                <a:gd name="T3" fmla="*/ 0 h 40"/>
                <a:gd name="T4" fmla="*/ 0 w 42"/>
                <a:gd name="T5" fmla="*/ 0 h 40"/>
                <a:gd name="T6" fmla="*/ 0 w 42"/>
                <a:gd name="T7" fmla="*/ 4 h 40"/>
                <a:gd name="T8" fmla="*/ 6 w 42"/>
                <a:gd name="T9" fmla="*/ 4 h 40"/>
                <a:gd name="T10" fmla="*/ 6 w 42"/>
                <a:gd name="T11" fmla="*/ 4 h 40"/>
                <a:gd name="T12" fmla="*/ 6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0"/>
                  </a:lnTo>
                  <a:lnTo>
                    <a:pt x="0" y="40"/>
                  </a:lnTo>
                  <a:lnTo>
                    <a:pt x="42"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5" name="Freeform 1144"/>
            <p:cNvSpPr>
              <a:spLocks/>
            </p:cNvSpPr>
            <p:nvPr/>
          </p:nvSpPr>
          <p:spPr bwMode="auto">
            <a:xfrm>
              <a:off x="4824" y="3788"/>
              <a:ext cx="22"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2" y="0"/>
                  </a:moveTo>
                  <a:lnTo>
                    <a:pt x="43" y="0"/>
                  </a:lnTo>
                  <a:lnTo>
                    <a:pt x="0" y="0"/>
                  </a:lnTo>
                  <a:lnTo>
                    <a:pt x="0" y="40"/>
                  </a:lnTo>
                  <a:lnTo>
                    <a:pt x="43" y="40"/>
                  </a:lnTo>
                  <a:lnTo>
                    <a:pt x="44"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6" name="Freeform 1145"/>
            <p:cNvSpPr>
              <a:spLocks/>
            </p:cNvSpPr>
            <p:nvPr/>
          </p:nvSpPr>
          <p:spPr bwMode="auto">
            <a:xfrm>
              <a:off x="4845" y="3786"/>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4" y="0"/>
                  </a:moveTo>
                  <a:lnTo>
                    <a:pt x="44" y="0"/>
                  </a:lnTo>
                  <a:lnTo>
                    <a:pt x="0" y="3"/>
                  </a:lnTo>
                  <a:lnTo>
                    <a:pt x="2" y="43"/>
                  </a:lnTo>
                  <a:lnTo>
                    <a:pt x="46"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7" name="Freeform 1146"/>
            <p:cNvSpPr>
              <a:spLocks/>
            </p:cNvSpPr>
            <p:nvPr/>
          </p:nvSpPr>
          <p:spPr bwMode="auto">
            <a:xfrm>
              <a:off x="4867" y="3784"/>
              <a:ext cx="21" cy="22"/>
            </a:xfrm>
            <a:custGeom>
              <a:avLst/>
              <a:gdLst>
                <a:gd name="T0" fmla="*/ 5 w 42"/>
                <a:gd name="T1" fmla="*/ 0 h 42"/>
                <a:gd name="T2" fmla="*/ 5 w 42"/>
                <a:gd name="T3" fmla="*/ 0 h 42"/>
                <a:gd name="T4" fmla="*/ 0 w 42"/>
                <a:gd name="T5" fmla="*/ 1 h 42"/>
                <a:gd name="T6" fmla="*/ 1 w 42"/>
                <a:gd name="T7" fmla="*/ 6 h 42"/>
                <a:gd name="T8" fmla="*/ 6 w 42"/>
                <a:gd name="T9" fmla="*/ 5 h 42"/>
                <a:gd name="T10" fmla="*/ 6 w 42"/>
                <a:gd name="T11" fmla="*/ 5 h 42"/>
                <a:gd name="T12" fmla="*/ 5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0" y="0"/>
                  </a:moveTo>
                  <a:lnTo>
                    <a:pt x="40" y="0"/>
                  </a:lnTo>
                  <a:lnTo>
                    <a:pt x="0" y="3"/>
                  </a:lnTo>
                  <a:lnTo>
                    <a:pt x="2" y="42"/>
                  </a:lnTo>
                  <a:lnTo>
                    <a:pt x="42"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8" name="Freeform 1147"/>
            <p:cNvSpPr>
              <a:spLocks/>
            </p:cNvSpPr>
            <p:nvPr/>
          </p:nvSpPr>
          <p:spPr bwMode="auto">
            <a:xfrm>
              <a:off x="4887" y="3783"/>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0"/>
                  </a:moveTo>
                  <a:lnTo>
                    <a:pt x="44" y="0"/>
                  </a:lnTo>
                  <a:lnTo>
                    <a:pt x="0" y="4"/>
                  </a:lnTo>
                  <a:lnTo>
                    <a:pt x="2" y="43"/>
                  </a:lnTo>
                  <a:lnTo>
                    <a:pt x="46"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799" name="Freeform 1148"/>
            <p:cNvSpPr>
              <a:spLocks/>
            </p:cNvSpPr>
            <p:nvPr/>
          </p:nvSpPr>
          <p:spPr bwMode="auto">
            <a:xfrm>
              <a:off x="4909" y="3783"/>
              <a:ext cx="22"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0" name="Freeform 1149"/>
            <p:cNvSpPr>
              <a:spLocks/>
            </p:cNvSpPr>
            <p:nvPr/>
          </p:nvSpPr>
          <p:spPr bwMode="auto">
            <a:xfrm>
              <a:off x="4931" y="3783"/>
              <a:ext cx="20" cy="19"/>
            </a:xfrm>
            <a:custGeom>
              <a:avLst/>
              <a:gdLst>
                <a:gd name="T0" fmla="*/ 5 w 42"/>
                <a:gd name="T1" fmla="*/ 0 h 39"/>
                <a:gd name="T2" fmla="*/ 5 w 42"/>
                <a:gd name="T3" fmla="*/ 0 h 39"/>
                <a:gd name="T4" fmla="*/ 0 w 42"/>
                <a:gd name="T5" fmla="*/ 0 h 39"/>
                <a:gd name="T6" fmla="*/ 0 w 42"/>
                <a:gd name="T7" fmla="*/ 4 h 39"/>
                <a:gd name="T8" fmla="*/ 5 w 42"/>
                <a:gd name="T9" fmla="*/ 4 h 39"/>
                <a:gd name="T10" fmla="*/ 5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1" name="Freeform 1150"/>
            <p:cNvSpPr>
              <a:spLocks/>
            </p:cNvSpPr>
            <p:nvPr/>
          </p:nvSpPr>
          <p:spPr bwMode="auto">
            <a:xfrm>
              <a:off x="4951" y="3783"/>
              <a:ext cx="25" cy="19"/>
            </a:xfrm>
            <a:custGeom>
              <a:avLst/>
              <a:gdLst>
                <a:gd name="T0" fmla="*/ 7 w 48"/>
                <a:gd name="T1" fmla="*/ 0 h 39"/>
                <a:gd name="T2" fmla="*/ 7 w 48"/>
                <a:gd name="T3" fmla="*/ 0 h 39"/>
                <a:gd name="T4" fmla="*/ 0 w 48"/>
                <a:gd name="T5" fmla="*/ 0 h 39"/>
                <a:gd name="T6" fmla="*/ 0 w 48"/>
                <a:gd name="T7" fmla="*/ 4 h 39"/>
                <a:gd name="T8" fmla="*/ 7 w 48"/>
                <a:gd name="T9" fmla="*/ 4 h 39"/>
                <a:gd name="T10" fmla="*/ 6 w 48"/>
                <a:gd name="T11" fmla="*/ 4 h 39"/>
                <a:gd name="T12" fmla="*/ 7 w 48"/>
                <a:gd name="T13" fmla="*/ 0 h 39"/>
                <a:gd name="T14" fmla="*/ 0 60000 65536"/>
                <a:gd name="T15" fmla="*/ 0 60000 65536"/>
                <a:gd name="T16" fmla="*/ 0 60000 65536"/>
                <a:gd name="T17" fmla="*/ 0 60000 65536"/>
                <a:gd name="T18" fmla="*/ 0 60000 65536"/>
                <a:gd name="T19" fmla="*/ 0 60000 65536"/>
                <a:gd name="T20" fmla="*/ 0 60000 65536"/>
                <a:gd name="T21" fmla="*/ 0 w 48"/>
                <a:gd name="T22" fmla="*/ 0 h 39"/>
                <a:gd name="T23" fmla="*/ 48 w 4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39">
                  <a:moveTo>
                    <a:pt x="48" y="0"/>
                  </a:moveTo>
                  <a:lnTo>
                    <a:pt x="46" y="0"/>
                  </a:lnTo>
                  <a:lnTo>
                    <a:pt x="0" y="0"/>
                  </a:lnTo>
                  <a:lnTo>
                    <a:pt x="0" y="39"/>
                  </a:lnTo>
                  <a:lnTo>
                    <a:pt x="46" y="39"/>
                  </a:lnTo>
                  <a:lnTo>
                    <a:pt x="44" y="39"/>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2" name="Freeform 1151"/>
            <p:cNvSpPr>
              <a:spLocks/>
            </p:cNvSpPr>
            <p:nvPr/>
          </p:nvSpPr>
          <p:spPr bwMode="auto">
            <a:xfrm>
              <a:off x="4973" y="3783"/>
              <a:ext cx="22" cy="21"/>
            </a:xfrm>
            <a:custGeom>
              <a:avLst/>
              <a:gdLst>
                <a:gd name="T0" fmla="*/ 6 w 42"/>
                <a:gd name="T1" fmla="*/ 0 h 43"/>
                <a:gd name="T2" fmla="*/ 6 w 42"/>
                <a:gd name="T3" fmla="*/ 0 h 43"/>
                <a:gd name="T4" fmla="*/ 1 w 42"/>
                <a:gd name="T5" fmla="*/ 0 h 43"/>
                <a:gd name="T6" fmla="*/ 0 w 42"/>
                <a:gd name="T7" fmla="*/ 4 h 43"/>
                <a:gd name="T8" fmla="*/ 5 w 42"/>
                <a:gd name="T9" fmla="*/ 5 h 43"/>
                <a:gd name="T10" fmla="*/ 5 w 42"/>
                <a:gd name="T11" fmla="*/ 5 h 43"/>
                <a:gd name="T12" fmla="*/ 6 w 42"/>
                <a:gd name="T13" fmla="*/ 0 h 43"/>
                <a:gd name="T14" fmla="*/ 0 60000 65536"/>
                <a:gd name="T15" fmla="*/ 0 60000 65536"/>
                <a:gd name="T16" fmla="*/ 0 60000 65536"/>
                <a:gd name="T17" fmla="*/ 0 60000 65536"/>
                <a:gd name="T18" fmla="*/ 0 60000 65536"/>
                <a:gd name="T19" fmla="*/ 0 60000 65536"/>
                <a:gd name="T20" fmla="*/ 0 60000 65536"/>
                <a:gd name="T21" fmla="*/ 0 w 42"/>
                <a:gd name="T22" fmla="*/ 0 h 43"/>
                <a:gd name="T23" fmla="*/ 42 w 42"/>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3">
                  <a:moveTo>
                    <a:pt x="42" y="4"/>
                  </a:moveTo>
                  <a:lnTo>
                    <a:pt x="42" y="4"/>
                  </a:lnTo>
                  <a:lnTo>
                    <a:pt x="4" y="0"/>
                  </a:lnTo>
                  <a:lnTo>
                    <a:pt x="0" y="39"/>
                  </a:lnTo>
                  <a:lnTo>
                    <a:pt x="38" y="43"/>
                  </a:lnTo>
                  <a:lnTo>
                    <a:pt x="42"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3" name="Freeform 1152"/>
            <p:cNvSpPr>
              <a:spLocks/>
            </p:cNvSpPr>
            <p:nvPr/>
          </p:nvSpPr>
          <p:spPr bwMode="auto">
            <a:xfrm>
              <a:off x="4992" y="3784"/>
              <a:ext cx="25" cy="22"/>
            </a:xfrm>
            <a:custGeom>
              <a:avLst/>
              <a:gdLst>
                <a:gd name="T0" fmla="*/ 7 w 49"/>
                <a:gd name="T1" fmla="*/ 1 h 43"/>
                <a:gd name="T2" fmla="*/ 7 w 49"/>
                <a:gd name="T3" fmla="*/ 1 h 43"/>
                <a:gd name="T4" fmla="*/ 1 w 49"/>
                <a:gd name="T5" fmla="*/ 0 h 43"/>
                <a:gd name="T6" fmla="*/ 0 w 49"/>
                <a:gd name="T7" fmla="*/ 5 h 43"/>
                <a:gd name="T8" fmla="*/ 6 w 49"/>
                <a:gd name="T9" fmla="*/ 6 h 43"/>
                <a:gd name="T10" fmla="*/ 6 w 49"/>
                <a:gd name="T11" fmla="*/ 6 h 43"/>
                <a:gd name="T12" fmla="*/ 7 w 49"/>
                <a:gd name="T13" fmla="*/ 1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9" y="4"/>
                  </a:moveTo>
                  <a:lnTo>
                    <a:pt x="49" y="4"/>
                  </a:lnTo>
                  <a:lnTo>
                    <a:pt x="4" y="0"/>
                  </a:lnTo>
                  <a:lnTo>
                    <a:pt x="0" y="39"/>
                  </a:lnTo>
                  <a:lnTo>
                    <a:pt x="45" y="43"/>
                  </a:lnTo>
                  <a:lnTo>
                    <a:pt x="49"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4" name="Freeform 1153"/>
            <p:cNvSpPr>
              <a:spLocks/>
            </p:cNvSpPr>
            <p:nvPr/>
          </p:nvSpPr>
          <p:spPr bwMode="auto">
            <a:xfrm>
              <a:off x="5015" y="3787"/>
              <a:ext cx="24" cy="22"/>
            </a:xfrm>
            <a:custGeom>
              <a:avLst/>
              <a:gdLst>
                <a:gd name="T0" fmla="*/ 6 w 48"/>
                <a:gd name="T1" fmla="*/ 0 h 45"/>
                <a:gd name="T2" fmla="*/ 6 w 48"/>
                <a:gd name="T3" fmla="*/ 0 h 45"/>
                <a:gd name="T4" fmla="*/ 1 w 48"/>
                <a:gd name="T5" fmla="*/ 0 h 45"/>
                <a:gd name="T6" fmla="*/ 0 w 48"/>
                <a:gd name="T7" fmla="*/ 4 h 45"/>
                <a:gd name="T8" fmla="*/ 6 w 48"/>
                <a:gd name="T9" fmla="*/ 5 h 45"/>
                <a:gd name="T10" fmla="*/ 5 w 48"/>
                <a:gd name="T11" fmla="*/ 5 h 45"/>
                <a:gd name="T12" fmla="*/ 6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8" y="6"/>
                  </a:moveTo>
                  <a:lnTo>
                    <a:pt x="46" y="6"/>
                  </a:lnTo>
                  <a:lnTo>
                    <a:pt x="4" y="0"/>
                  </a:lnTo>
                  <a:lnTo>
                    <a:pt x="0" y="39"/>
                  </a:lnTo>
                  <a:lnTo>
                    <a:pt x="41" y="45"/>
                  </a:lnTo>
                  <a:lnTo>
                    <a:pt x="39" y="45"/>
                  </a:lnTo>
                  <a:lnTo>
                    <a:pt x="48"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5" name="Freeform 1154"/>
            <p:cNvSpPr>
              <a:spLocks/>
            </p:cNvSpPr>
            <p:nvPr/>
          </p:nvSpPr>
          <p:spPr bwMode="auto">
            <a:xfrm>
              <a:off x="5034" y="3789"/>
              <a:ext cx="25" cy="25"/>
            </a:xfrm>
            <a:custGeom>
              <a:avLst/>
              <a:gdLst>
                <a:gd name="T0" fmla="*/ 6 w 49"/>
                <a:gd name="T1" fmla="*/ 2 h 48"/>
                <a:gd name="T2" fmla="*/ 7 w 49"/>
                <a:gd name="T3" fmla="*/ 2 h 48"/>
                <a:gd name="T4" fmla="*/ 2 w 49"/>
                <a:gd name="T5" fmla="*/ 0 h 48"/>
                <a:gd name="T6" fmla="*/ 0 w 49"/>
                <a:gd name="T7" fmla="*/ 5 h 48"/>
                <a:gd name="T8" fmla="*/ 5 w 49"/>
                <a:gd name="T9" fmla="*/ 7 h 48"/>
                <a:gd name="T10" fmla="*/ 6 w 49"/>
                <a:gd name="T11" fmla="*/ 7 h 48"/>
                <a:gd name="T12" fmla="*/ 5 w 49"/>
                <a:gd name="T13" fmla="*/ 7 h 48"/>
                <a:gd name="T14" fmla="*/ 6 w 49"/>
                <a:gd name="T15" fmla="*/ 7 h 48"/>
                <a:gd name="T16" fmla="*/ 6 w 49"/>
                <a:gd name="T17" fmla="*/ 7 h 48"/>
                <a:gd name="T18" fmla="*/ 6 w 49"/>
                <a:gd name="T19" fmla="*/ 2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8"/>
                <a:gd name="T32" fmla="*/ 49 w 49"/>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8">
                  <a:moveTo>
                    <a:pt x="45" y="9"/>
                  </a:moveTo>
                  <a:lnTo>
                    <a:pt x="49" y="9"/>
                  </a:lnTo>
                  <a:lnTo>
                    <a:pt x="9" y="0"/>
                  </a:lnTo>
                  <a:lnTo>
                    <a:pt x="0" y="39"/>
                  </a:lnTo>
                  <a:lnTo>
                    <a:pt x="40" y="48"/>
                  </a:lnTo>
                  <a:lnTo>
                    <a:pt x="45" y="48"/>
                  </a:lnTo>
                  <a:lnTo>
                    <a:pt x="40" y="48"/>
                  </a:lnTo>
                  <a:lnTo>
                    <a:pt x="43" y="48"/>
                  </a:lnTo>
                  <a:lnTo>
                    <a:pt x="45" y="48"/>
                  </a:lnTo>
                  <a:lnTo>
                    <a:pt x="45"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6" name="Freeform 1155"/>
            <p:cNvSpPr>
              <a:spLocks/>
            </p:cNvSpPr>
            <p:nvPr/>
          </p:nvSpPr>
          <p:spPr bwMode="auto">
            <a:xfrm>
              <a:off x="5057" y="3794"/>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7" name="Freeform 1156"/>
            <p:cNvSpPr>
              <a:spLocks/>
            </p:cNvSpPr>
            <p:nvPr/>
          </p:nvSpPr>
          <p:spPr bwMode="auto">
            <a:xfrm>
              <a:off x="5079" y="3794"/>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8" name="Freeform 1157"/>
            <p:cNvSpPr>
              <a:spLocks/>
            </p:cNvSpPr>
            <p:nvPr/>
          </p:nvSpPr>
          <p:spPr bwMode="auto">
            <a:xfrm>
              <a:off x="5101" y="3795"/>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09" name="Freeform 1158"/>
            <p:cNvSpPr>
              <a:spLocks/>
            </p:cNvSpPr>
            <p:nvPr/>
          </p:nvSpPr>
          <p:spPr bwMode="auto">
            <a:xfrm>
              <a:off x="5122" y="3794"/>
              <a:ext cx="22" cy="20"/>
            </a:xfrm>
            <a:custGeom>
              <a:avLst/>
              <a:gdLst>
                <a:gd name="T0" fmla="*/ 5 w 45"/>
                <a:gd name="T1" fmla="*/ 0 h 40"/>
                <a:gd name="T2" fmla="*/ 5 w 45"/>
                <a:gd name="T3" fmla="*/ 0 h 40"/>
                <a:gd name="T4" fmla="*/ 0 w 45"/>
                <a:gd name="T5" fmla="*/ 1 h 40"/>
                <a:gd name="T6" fmla="*/ 0 w 45"/>
                <a:gd name="T7" fmla="*/ 5 h 40"/>
                <a:gd name="T8" fmla="*/ 5 w 45"/>
                <a:gd name="T9" fmla="*/ 5 h 40"/>
                <a:gd name="T10" fmla="*/ 5 w 45"/>
                <a:gd name="T11" fmla="*/ 5 h 40"/>
                <a:gd name="T12" fmla="*/ 5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0" y="0"/>
                  </a:moveTo>
                  <a:lnTo>
                    <a:pt x="43" y="0"/>
                  </a:lnTo>
                  <a:lnTo>
                    <a:pt x="0" y="1"/>
                  </a:lnTo>
                  <a:lnTo>
                    <a:pt x="0" y="40"/>
                  </a:lnTo>
                  <a:lnTo>
                    <a:pt x="43" y="39"/>
                  </a:lnTo>
                  <a:lnTo>
                    <a:pt x="45"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0" name="Freeform 1159"/>
            <p:cNvSpPr>
              <a:spLocks/>
            </p:cNvSpPr>
            <p:nvPr/>
          </p:nvSpPr>
          <p:spPr bwMode="auto">
            <a:xfrm>
              <a:off x="5142" y="3791"/>
              <a:ext cx="23" cy="23"/>
            </a:xfrm>
            <a:custGeom>
              <a:avLst/>
              <a:gdLst>
                <a:gd name="T0" fmla="*/ 6 w 46"/>
                <a:gd name="T1" fmla="*/ 0 h 45"/>
                <a:gd name="T2" fmla="*/ 6 w 46"/>
                <a:gd name="T3" fmla="*/ 0 h 45"/>
                <a:gd name="T4" fmla="*/ 0 w 46"/>
                <a:gd name="T5" fmla="*/ 1 h 45"/>
                <a:gd name="T6" fmla="*/ 1 w 46"/>
                <a:gd name="T7" fmla="*/ 6 h 45"/>
                <a:gd name="T8" fmla="*/ 6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3" y="0"/>
                  </a:moveTo>
                  <a:lnTo>
                    <a:pt x="42" y="0"/>
                  </a:lnTo>
                  <a:lnTo>
                    <a:pt x="0" y="6"/>
                  </a:lnTo>
                  <a:lnTo>
                    <a:pt x="5" y="45"/>
                  </a:lnTo>
                  <a:lnTo>
                    <a:pt x="46" y="39"/>
                  </a:lnTo>
                  <a:lnTo>
                    <a:pt x="45"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1" name="Freeform 1160"/>
            <p:cNvSpPr>
              <a:spLocks/>
            </p:cNvSpPr>
            <p:nvPr/>
          </p:nvSpPr>
          <p:spPr bwMode="auto">
            <a:xfrm>
              <a:off x="5164" y="3789"/>
              <a:ext cx="21" cy="22"/>
            </a:xfrm>
            <a:custGeom>
              <a:avLst/>
              <a:gdLst>
                <a:gd name="T0" fmla="*/ 5 w 43"/>
                <a:gd name="T1" fmla="*/ 0 h 42"/>
                <a:gd name="T2" fmla="*/ 5 w 43"/>
                <a:gd name="T3" fmla="*/ 0 h 42"/>
                <a:gd name="T4" fmla="*/ 0 w 43"/>
                <a:gd name="T5" fmla="*/ 1 h 42"/>
                <a:gd name="T6" fmla="*/ 0 w 43"/>
                <a:gd name="T7" fmla="*/ 6 h 42"/>
                <a:gd name="T8" fmla="*/ 5 w 43"/>
                <a:gd name="T9" fmla="*/ 5 h 42"/>
                <a:gd name="T10" fmla="*/ 5 w 43"/>
                <a:gd name="T11" fmla="*/ 5 h 42"/>
                <a:gd name="T12" fmla="*/ 5 w 43"/>
                <a:gd name="T13" fmla="*/ 0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0"/>
                  </a:moveTo>
                  <a:lnTo>
                    <a:pt x="40" y="0"/>
                  </a:lnTo>
                  <a:lnTo>
                    <a:pt x="0" y="3"/>
                  </a:lnTo>
                  <a:lnTo>
                    <a:pt x="2" y="42"/>
                  </a:lnTo>
                  <a:lnTo>
                    <a:pt x="43"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2" name="Freeform 1161"/>
            <p:cNvSpPr>
              <a:spLocks/>
            </p:cNvSpPr>
            <p:nvPr/>
          </p:nvSpPr>
          <p:spPr bwMode="auto">
            <a:xfrm>
              <a:off x="5184" y="3789"/>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3"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3" name="Freeform 1162"/>
            <p:cNvSpPr>
              <a:spLocks/>
            </p:cNvSpPr>
            <p:nvPr/>
          </p:nvSpPr>
          <p:spPr bwMode="auto">
            <a:xfrm>
              <a:off x="5206" y="3789"/>
              <a:ext cx="23" cy="22"/>
            </a:xfrm>
            <a:custGeom>
              <a:avLst/>
              <a:gdLst>
                <a:gd name="T0" fmla="*/ 6 w 45"/>
                <a:gd name="T1" fmla="*/ 1 h 42"/>
                <a:gd name="T2" fmla="*/ 6 w 45"/>
                <a:gd name="T3" fmla="*/ 1 h 42"/>
                <a:gd name="T4" fmla="*/ 1 w 45"/>
                <a:gd name="T5" fmla="*/ 0 h 42"/>
                <a:gd name="T6" fmla="*/ 0 w 45"/>
                <a:gd name="T7" fmla="*/ 5 h 42"/>
                <a:gd name="T8" fmla="*/ 6 w 45"/>
                <a:gd name="T9" fmla="*/ 6 h 42"/>
                <a:gd name="T10" fmla="*/ 6 w 45"/>
                <a:gd name="T11" fmla="*/ 6 h 42"/>
                <a:gd name="T12" fmla="*/ 6 w 45"/>
                <a:gd name="T13" fmla="*/ 1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5" y="3"/>
                  </a:moveTo>
                  <a:lnTo>
                    <a:pt x="44" y="3"/>
                  </a:lnTo>
                  <a:lnTo>
                    <a:pt x="3" y="0"/>
                  </a:lnTo>
                  <a:lnTo>
                    <a:pt x="0" y="39"/>
                  </a:lnTo>
                  <a:lnTo>
                    <a:pt x="42" y="42"/>
                  </a:lnTo>
                  <a:lnTo>
                    <a:pt x="41" y="42"/>
                  </a:lnTo>
                  <a:lnTo>
                    <a:pt x="45"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4" name="Freeform 1163"/>
            <p:cNvSpPr>
              <a:spLocks/>
            </p:cNvSpPr>
            <p:nvPr/>
          </p:nvSpPr>
          <p:spPr bwMode="auto">
            <a:xfrm>
              <a:off x="5226" y="3791"/>
              <a:ext cx="25" cy="23"/>
            </a:xfrm>
            <a:custGeom>
              <a:avLst/>
              <a:gdLst>
                <a:gd name="T0" fmla="*/ 6 w 49"/>
                <a:gd name="T1" fmla="*/ 1 h 45"/>
                <a:gd name="T2" fmla="*/ 7 w 49"/>
                <a:gd name="T3" fmla="*/ 1 h 45"/>
                <a:gd name="T4" fmla="*/ 1 w 49"/>
                <a:gd name="T5" fmla="*/ 0 h 45"/>
                <a:gd name="T6" fmla="*/ 0 w 49"/>
                <a:gd name="T7" fmla="*/ 5 h 45"/>
                <a:gd name="T8" fmla="*/ 6 w 49"/>
                <a:gd name="T9" fmla="*/ 6 h 45"/>
                <a:gd name="T10" fmla="*/ 6 w 49"/>
                <a:gd name="T11" fmla="*/ 6 h 45"/>
                <a:gd name="T12" fmla="*/ 6 w 49"/>
                <a:gd name="T13" fmla="*/ 1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7" y="6"/>
                  </a:moveTo>
                  <a:lnTo>
                    <a:pt x="49" y="6"/>
                  </a:lnTo>
                  <a:lnTo>
                    <a:pt x="4" y="0"/>
                  </a:lnTo>
                  <a:lnTo>
                    <a:pt x="0" y="39"/>
                  </a:lnTo>
                  <a:lnTo>
                    <a:pt x="45" y="45"/>
                  </a:lnTo>
                  <a:lnTo>
                    <a:pt x="47" y="45"/>
                  </a:lnTo>
                  <a:lnTo>
                    <a:pt x="47"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5" name="Freeform 1164"/>
            <p:cNvSpPr>
              <a:spLocks/>
            </p:cNvSpPr>
            <p:nvPr/>
          </p:nvSpPr>
          <p:spPr bwMode="auto">
            <a:xfrm>
              <a:off x="5250" y="3794"/>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6" name="Freeform 1165"/>
            <p:cNvSpPr>
              <a:spLocks/>
            </p:cNvSpPr>
            <p:nvPr/>
          </p:nvSpPr>
          <p:spPr bwMode="auto">
            <a:xfrm>
              <a:off x="5271" y="379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7" name="Freeform 1166"/>
            <p:cNvSpPr>
              <a:spLocks/>
            </p:cNvSpPr>
            <p:nvPr/>
          </p:nvSpPr>
          <p:spPr bwMode="auto">
            <a:xfrm>
              <a:off x="5293" y="3794"/>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8" name="Freeform 1167"/>
            <p:cNvSpPr>
              <a:spLocks/>
            </p:cNvSpPr>
            <p:nvPr/>
          </p:nvSpPr>
          <p:spPr bwMode="auto">
            <a:xfrm>
              <a:off x="5313" y="3794"/>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19" name="Freeform 1168"/>
            <p:cNvSpPr>
              <a:spLocks/>
            </p:cNvSpPr>
            <p:nvPr/>
          </p:nvSpPr>
          <p:spPr bwMode="auto">
            <a:xfrm>
              <a:off x="5334" y="379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0" name="Freeform 1169"/>
            <p:cNvSpPr>
              <a:spLocks/>
            </p:cNvSpPr>
            <p:nvPr/>
          </p:nvSpPr>
          <p:spPr bwMode="auto">
            <a:xfrm>
              <a:off x="5356" y="3794"/>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1" name="Freeform 1170"/>
            <p:cNvSpPr>
              <a:spLocks/>
            </p:cNvSpPr>
            <p:nvPr/>
          </p:nvSpPr>
          <p:spPr bwMode="auto">
            <a:xfrm>
              <a:off x="5377" y="3794"/>
              <a:ext cx="20"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5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2" name="Freeform 1171"/>
            <p:cNvSpPr>
              <a:spLocks/>
            </p:cNvSpPr>
            <p:nvPr/>
          </p:nvSpPr>
          <p:spPr bwMode="auto">
            <a:xfrm>
              <a:off x="5397" y="379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3" name="Freeform 1172"/>
            <p:cNvSpPr>
              <a:spLocks/>
            </p:cNvSpPr>
            <p:nvPr/>
          </p:nvSpPr>
          <p:spPr bwMode="auto">
            <a:xfrm>
              <a:off x="5419" y="3794"/>
              <a:ext cx="21" cy="20"/>
            </a:xfrm>
            <a:custGeom>
              <a:avLst/>
              <a:gdLst>
                <a:gd name="T0" fmla="*/ 6 w 41"/>
                <a:gd name="T1" fmla="*/ 1 h 40"/>
                <a:gd name="T2" fmla="*/ 5 w 41"/>
                <a:gd name="T3" fmla="*/ 1 h 40"/>
                <a:gd name="T4" fmla="*/ 0 w 41"/>
                <a:gd name="T5" fmla="*/ 0 h 40"/>
                <a:gd name="T6" fmla="*/ 0 w 41"/>
                <a:gd name="T7" fmla="*/ 5 h 40"/>
                <a:gd name="T8" fmla="*/ 5 w 41"/>
                <a:gd name="T9" fmla="*/ 5 h 40"/>
                <a:gd name="T10" fmla="*/ 5 w 41"/>
                <a:gd name="T11" fmla="*/ 5 h 40"/>
                <a:gd name="T12" fmla="*/ 6 w 41"/>
                <a:gd name="T13" fmla="*/ 1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1"/>
                  </a:moveTo>
                  <a:lnTo>
                    <a:pt x="40" y="1"/>
                  </a:lnTo>
                  <a:lnTo>
                    <a:pt x="0" y="0"/>
                  </a:lnTo>
                  <a:lnTo>
                    <a:pt x="0" y="39"/>
                  </a:lnTo>
                  <a:lnTo>
                    <a:pt x="40" y="40"/>
                  </a:lnTo>
                  <a:lnTo>
                    <a:pt x="39" y="40"/>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4" name="Freeform 1173"/>
            <p:cNvSpPr>
              <a:spLocks/>
            </p:cNvSpPr>
            <p:nvPr/>
          </p:nvSpPr>
          <p:spPr bwMode="auto">
            <a:xfrm>
              <a:off x="5439" y="3795"/>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5" y="4"/>
                  </a:lnTo>
                  <a:lnTo>
                    <a:pt x="2" y="0"/>
                  </a:lnTo>
                  <a:lnTo>
                    <a:pt x="0" y="39"/>
                  </a:lnTo>
                  <a:lnTo>
                    <a:pt x="42" y="43"/>
                  </a:lnTo>
                  <a:lnTo>
                    <a:pt x="41"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5" name="Freeform 1174"/>
            <p:cNvSpPr>
              <a:spLocks/>
            </p:cNvSpPr>
            <p:nvPr/>
          </p:nvSpPr>
          <p:spPr bwMode="auto">
            <a:xfrm>
              <a:off x="5460" y="3796"/>
              <a:ext cx="24" cy="22"/>
            </a:xfrm>
            <a:custGeom>
              <a:avLst/>
              <a:gdLst>
                <a:gd name="T0" fmla="*/ 5 w 50"/>
                <a:gd name="T1" fmla="*/ 1 h 43"/>
                <a:gd name="T2" fmla="*/ 6 w 50"/>
                <a:gd name="T3" fmla="*/ 1 h 43"/>
                <a:gd name="T4" fmla="*/ 0 w 50"/>
                <a:gd name="T5" fmla="*/ 0 h 43"/>
                <a:gd name="T6" fmla="*/ 0 w 50"/>
                <a:gd name="T7" fmla="*/ 5 h 43"/>
                <a:gd name="T8" fmla="*/ 5 w 50"/>
                <a:gd name="T9" fmla="*/ 6 h 43"/>
                <a:gd name="T10" fmla="*/ 5 w 50"/>
                <a:gd name="T11" fmla="*/ 6 h 43"/>
                <a:gd name="T12" fmla="*/ 5 w 50"/>
                <a:gd name="T13" fmla="*/ 1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8" y="4"/>
                  </a:moveTo>
                  <a:lnTo>
                    <a:pt x="50" y="4"/>
                  </a:lnTo>
                  <a:lnTo>
                    <a:pt x="5" y="0"/>
                  </a:lnTo>
                  <a:lnTo>
                    <a:pt x="0" y="39"/>
                  </a:lnTo>
                  <a:lnTo>
                    <a:pt x="45" y="43"/>
                  </a:lnTo>
                  <a:lnTo>
                    <a:pt x="48" y="43"/>
                  </a:lnTo>
                  <a:lnTo>
                    <a:pt x="48"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6" name="Freeform 1175"/>
            <p:cNvSpPr>
              <a:spLocks/>
            </p:cNvSpPr>
            <p:nvPr/>
          </p:nvSpPr>
          <p:spPr bwMode="auto">
            <a:xfrm>
              <a:off x="5483" y="3799"/>
              <a:ext cx="20" cy="19"/>
            </a:xfrm>
            <a:custGeom>
              <a:avLst/>
              <a:gdLst>
                <a:gd name="T0" fmla="*/ 5 w 39"/>
                <a:gd name="T1" fmla="*/ 0 h 39"/>
                <a:gd name="T2" fmla="*/ 5 w 39"/>
                <a:gd name="T3" fmla="*/ 0 h 39"/>
                <a:gd name="T4" fmla="*/ 0 w 39"/>
                <a:gd name="T5" fmla="*/ 0 h 39"/>
                <a:gd name="T6" fmla="*/ 0 w 39"/>
                <a:gd name="T7" fmla="*/ 4 h 39"/>
                <a:gd name="T8" fmla="*/ 5 w 39"/>
                <a:gd name="T9" fmla="*/ 4 h 39"/>
                <a:gd name="T10" fmla="*/ 5 w 39"/>
                <a:gd name="T11" fmla="*/ 4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7" name="Freeform 1176"/>
            <p:cNvSpPr>
              <a:spLocks/>
            </p:cNvSpPr>
            <p:nvPr/>
          </p:nvSpPr>
          <p:spPr bwMode="auto">
            <a:xfrm>
              <a:off x="5503" y="3799"/>
              <a:ext cx="22" cy="19"/>
            </a:xfrm>
            <a:custGeom>
              <a:avLst/>
              <a:gdLst>
                <a:gd name="T0" fmla="*/ 6 w 44"/>
                <a:gd name="T1" fmla="*/ 2 h 39"/>
                <a:gd name="T2" fmla="*/ 6 w 44"/>
                <a:gd name="T3" fmla="*/ 0 h 39"/>
                <a:gd name="T4" fmla="*/ 0 w 44"/>
                <a:gd name="T5" fmla="*/ 0 h 39"/>
                <a:gd name="T6" fmla="*/ 0 w 44"/>
                <a:gd name="T7" fmla="*/ 4 h 39"/>
                <a:gd name="T8" fmla="*/ 6 w 44"/>
                <a:gd name="T9" fmla="*/ 4 h 39"/>
                <a:gd name="T10" fmla="*/ 6 w 44"/>
                <a:gd name="T11" fmla="*/ 2 h 39"/>
                <a:gd name="T12" fmla="*/ 0 60000 65536"/>
                <a:gd name="T13" fmla="*/ 0 60000 65536"/>
                <a:gd name="T14" fmla="*/ 0 60000 65536"/>
                <a:gd name="T15" fmla="*/ 0 60000 65536"/>
                <a:gd name="T16" fmla="*/ 0 60000 65536"/>
                <a:gd name="T17" fmla="*/ 0 60000 65536"/>
                <a:gd name="T18" fmla="*/ 0 w 44"/>
                <a:gd name="T19" fmla="*/ 0 h 39"/>
                <a:gd name="T20" fmla="*/ 44 w 44"/>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44" h="39">
                  <a:moveTo>
                    <a:pt x="44" y="20"/>
                  </a:moveTo>
                  <a:lnTo>
                    <a:pt x="44" y="0"/>
                  </a:lnTo>
                  <a:lnTo>
                    <a:pt x="0" y="0"/>
                  </a:lnTo>
                  <a:lnTo>
                    <a:pt x="0" y="39"/>
                  </a:lnTo>
                  <a:lnTo>
                    <a:pt x="44" y="39"/>
                  </a:lnTo>
                  <a:lnTo>
                    <a:pt x="44" y="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8" name="Freeform 1177"/>
            <p:cNvSpPr>
              <a:spLocks/>
            </p:cNvSpPr>
            <p:nvPr/>
          </p:nvSpPr>
          <p:spPr bwMode="auto">
            <a:xfrm>
              <a:off x="2014" y="3712"/>
              <a:ext cx="54" cy="45"/>
            </a:xfrm>
            <a:custGeom>
              <a:avLst/>
              <a:gdLst>
                <a:gd name="T0" fmla="*/ 12 w 110"/>
                <a:gd name="T1" fmla="*/ 1 h 89"/>
                <a:gd name="T2" fmla="*/ 11 w 110"/>
                <a:gd name="T3" fmla="*/ 1 h 89"/>
                <a:gd name="T4" fmla="*/ 0 w 110"/>
                <a:gd name="T5" fmla="*/ 7 h 89"/>
                <a:gd name="T6" fmla="*/ 2 w 110"/>
                <a:gd name="T7" fmla="*/ 12 h 89"/>
                <a:gd name="T8" fmla="*/ 13 w 110"/>
                <a:gd name="T9" fmla="*/ 5 h 89"/>
                <a:gd name="T10" fmla="*/ 12 w 110"/>
                <a:gd name="T11" fmla="*/ 5 h 89"/>
                <a:gd name="T12" fmla="*/ 12 w 110"/>
                <a:gd name="T13" fmla="*/ 1 h 89"/>
                <a:gd name="T14" fmla="*/ 11 w 110"/>
                <a:gd name="T15" fmla="*/ 0 h 89"/>
                <a:gd name="T16" fmla="*/ 11 w 110"/>
                <a:gd name="T17" fmla="*/ 1 h 89"/>
                <a:gd name="T18" fmla="*/ 12 w 110"/>
                <a:gd name="T19" fmla="*/ 1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89"/>
                <a:gd name="T32" fmla="*/ 110 w 110"/>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89">
                  <a:moveTo>
                    <a:pt x="99" y="1"/>
                  </a:moveTo>
                  <a:lnTo>
                    <a:pt x="89" y="3"/>
                  </a:lnTo>
                  <a:lnTo>
                    <a:pt x="0" y="55"/>
                  </a:lnTo>
                  <a:lnTo>
                    <a:pt x="21" y="89"/>
                  </a:lnTo>
                  <a:lnTo>
                    <a:pt x="110" y="38"/>
                  </a:lnTo>
                  <a:lnTo>
                    <a:pt x="99" y="40"/>
                  </a:lnTo>
                  <a:lnTo>
                    <a:pt x="99" y="1"/>
                  </a:lnTo>
                  <a:lnTo>
                    <a:pt x="95" y="0"/>
                  </a:lnTo>
                  <a:lnTo>
                    <a:pt x="89" y="3"/>
                  </a:lnTo>
                  <a:lnTo>
                    <a:pt x="9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29" name="Freeform 1178"/>
            <p:cNvSpPr>
              <a:spLocks/>
            </p:cNvSpPr>
            <p:nvPr/>
          </p:nvSpPr>
          <p:spPr bwMode="auto">
            <a:xfrm>
              <a:off x="2063" y="3713"/>
              <a:ext cx="20" cy="20"/>
            </a:xfrm>
            <a:custGeom>
              <a:avLst/>
              <a:gdLst>
                <a:gd name="T0" fmla="*/ 5 w 40"/>
                <a:gd name="T1" fmla="*/ 1 h 40"/>
                <a:gd name="T2" fmla="*/ 5 w 40"/>
                <a:gd name="T3" fmla="*/ 1 h 40"/>
                <a:gd name="T4" fmla="*/ 0 w 40"/>
                <a:gd name="T5" fmla="*/ 0 h 40"/>
                <a:gd name="T6" fmla="*/ 0 w 40"/>
                <a:gd name="T7" fmla="*/ 5 h 40"/>
                <a:gd name="T8" fmla="*/ 5 w 40"/>
                <a:gd name="T9" fmla="*/ 5 h 40"/>
                <a:gd name="T10" fmla="*/ 5 w 40"/>
                <a:gd name="T11" fmla="*/ 5 h 40"/>
                <a:gd name="T12" fmla="*/ 5 w 40"/>
                <a:gd name="T13" fmla="*/ 1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1"/>
                  </a:moveTo>
                  <a:lnTo>
                    <a:pt x="40" y="1"/>
                  </a:lnTo>
                  <a:lnTo>
                    <a:pt x="0" y="0"/>
                  </a:lnTo>
                  <a:lnTo>
                    <a:pt x="0" y="39"/>
                  </a:lnTo>
                  <a:lnTo>
                    <a:pt x="40" y="40"/>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0" name="Freeform 1179"/>
            <p:cNvSpPr>
              <a:spLocks/>
            </p:cNvSpPr>
            <p:nvPr/>
          </p:nvSpPr>
          <p:spPr bwMode="auto">
            <a:xfrm>
              <a:off x="2083" y="3713"/>
              <a:ext cx="23" cy="21"/>
            </a:xfrm>
            <a:custGeom>
              <a:avLst/>
              <a:gdLst>
                <a:gd name="T0" fmla="*/ 5 w 47"/>
                <a:gd name="T1" fmla="*/ 1 h 40"/>
                <a:gd name="T2" fmla="*/ 5 w 47"/>
                <a:gd name="T3" fmla="*/ 1 h 40"/>
                <a:gd name="T4" fmla="*/ 0 w 47"/>
                <a:gd name="T5" fmla="*/ 0 h 40"/>
                <a:gd name="T6" fmla="*/ 0 w 47"/>
                <a:gd name="T7" fmla="*/ 5 h 40"/>
                <a:gd name="T8" fmla="*/ 5 w 47"/>
                <a:gd name="T9" fmla="*/ 6 h 40"/>
                <a:gd name="T10" fmla="*/ 5 w 47"/>
                <a:gd name="T11" fmla="*/ 6 h 40"/>
                <a:gd name="T12" fmla="*/ 5 w 47"/>
                <a:gd name="T13" fmla="*/ 1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7" y="1"/>
                  </a:moveTo>
                  <a:lnTo>
                    <a:pt x="45" y="1"/>
                  </a:lnTo>
                  <a:lnTo>
                    <a:pt x="0" y="0"/>
                  </a:lnTo>
                  <a:lnTo>
                    <a:pt x="0" y="39"/>
                  </a:lnTo>
                  <a:lnTo>
                    <a:pt x="45" y="40"/>
                  </a:lnTo>
                  <a:lnTo>
                    <a:pt x="42" y="40"/>
                  </a:lnTo>
                  <a:lnTo>
                    <a:pt x="4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1" name="Freeform 1180"/>
            <p:cNvSpPr>
              <a:spLocks/>
            </p:cNvSpPr>
            <p:nvPr/>
          </p:nvSpPr>
          <p:spPr bwMode="auto">
            <a:xfrm>
              <a:off x="2104" y="3714"/>
              <a:ext cx="24" cy="22"/>
            </a:xfrm>
            <a:custGeom>
              <a:avLst/>
              <a:gdLst>
                <a:gd name="T0" fmla="*/ 6 w 48"/>
                <a:gd name="T1" fmla="*/ 0 h 45"/>
                <a:gd name="T2" fmla="*/ 6 w 48"/>
                <a:gd name="T3" fmla="*/ 0 h 45"/>
                <a:gd name="T4" fmla="*/ 1 w 48"/>
                <a:gd name="T5" fmla="*/ 0 h 45"/>
                <a:gd name="T6" fmla="*/ 0 w 48"/>
                <a:gd name="T7" fmla="*/ 4 h 45"/>
                <a:gd name="T8" fmla="*/ 6 w 48"/>
                <a:gd name="T9" fmla="*/ 5 h 45"/>
                <a:gd name="T10" fmla="*/ 6 w 48"/>
                <a:gd name="T11" fmla="*/ 5 h 45"/>
                <a:gd name="T12" fmla="*/ 6 w 48"/>
                <a:gd name="T13" fmla="*/ 5 h 45"/>
                <a:gd name="T14" fmla="*/ 6 w 48"/>
                <a:gd name="T15" fmla="*/ 5 h 45"/>
                <a:gd name="T16" fmla="*/ 6 w 48"/>
                <a:gd name="T17" fmla="*/ 5 h 45"/>
                <a:gd name="T18" fmla="*/ 6 w 48"/>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5"/>
                <a:gd name="T32" fmla="*/ 48 w 48"/>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5">
                  <a:moveTo>
                    <a:pt x="43" y="5"/>
                  </a:moveTo>
                  <a:lnTo>
                    <a:pt x="48" y="5"/>
                  </a:lnTo>
                  <a:lnTo>
                    <a:pt x="5" y="0"/>
                  </a:lnTo>
                  <a:lnTo>
                    <a:pt x="0" y="39"/>
                  </a:lnTo>
                  <a:lnTo>
                    <a:pt x="43" y="44"/>
                  </a:lnTo>
                  <a:lnTo>
                    <a:pt x="48" y="44"/>
                  </a:lnTo>
                  <a:lnTo>
                    <a:pt x="43" y="44"/>
                  </a:lnTo>
                  <a:lnTo>
                    <a:pt x="45" y="45"/>
                  </a:lnTo>
                  <a:lnTo>
                    <a:pt x="48" y="44"/>
                  </a:lnTo>
                  <a:lnTo>
                    <a:pt x="43"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2" name="Freeform 1181"/>
            <p:cNvSpPr>
              <a:spLocks/>
            </p:cNvSpPr>
            <p:nvPr/>
          </p:nvSpPr>
          <p:spPr bwMode="auto">
            <a:xfrm>
              <a:off x="2125" y="3714"/>
              <a:ext cx="23" cy="22"/>
            </a:xfrm>
            <a:custGeom>
              <a:avLst/>
              <a:gdLst>
                <a:gd name="T0" fmla="*/ 6 w 45"/>
                <a:gd name="T1" fmla="*/ 0 h 44"/>
                <a:gd name="T2" fmla="*/ 5 w 45"/>
                <a:gd name="T3" fmla="*/ 0 h 44"/>
                <a:gd name="T4" fmla="*/ 0 w 45"/>
                <a:gd name="T5" fmla="*/ 1 h 44"/>
                <a:gd name="T6" fmla="*/ 1 w 45"/>
                <a:gd name="T7" fmla="*/ 6 h 44"/>
                <a:gd name="T8" fmla="*/ 6 w 45"/>
                <a:gd name="T9" fmla="*/ 5 h 44"/>
                <a:gd name="T10" fmla="*/ 6 w 45"/>
                <a:gd name="T11" fmla="*/ 5 h 44"/>
                <a:gd name="T12" fmla="*/ 6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3" y="0"/>
                  </a:moveTo>
                  <a:lnTo>
                    <a:pt x="40" y="0"/>
                  </a:lnTo>
                  <a:lnTo>
                    <a:pt x="0" y="5"/>
                  </a:lnTo>
                  <a:lnTo>
                    <a:pt x="5" y="44"/>
                  </a:lnTo>
                  <a:lnTo>
                    <a:pt x="45"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3" name="Freeform 1182"/>
            <p:cNvSpPr>
              <a:spLocks/>
            </p:cNvSpPr>
            <p:nvPr/>
          </p:nvSpPr>
          <p:spPr bwMode="auto">
            <a:xfrm>
              <a:off x="2147" y="3714"/>
              <a:ext cx="25" cy="20"/>
            </a:xfrm>
            <a:custGeom>
              <a:avLst/>
              <a:gdLst>
                <a:gd name="T0" fmla="*/ 6 w 50"/>
                <a:gd name="T1" fmla="*/ 0 h 39"/>
                <a:gd name="T2" fmla="*/ 6 w 50"/>
                <a:gd name="T3" fmla="*/ 0 h 39"/>
                <a:gd name="T4" fmla="*/ 0 w 50"/>
                <a:gd name="T5" fmla="*/ 0 h 39"/>
                <a:gd name="T6" fmla="*/ 0 w 50"/>
                <a:gd name="T7" fmla="*/ 5 h 39"/>
                <a:gd name="T8" fmla="*/ 6 w 50"/>
                <a:gd name="T9" fmla="*/ 5 h 39"/>
                <a:gd name="T10" fmla="*/ 7 w 50"/>
                <a:gd name="T11" fmla="*/ 5 h 39"/>
                <a:gd name="T12" fmla="*/ 6 w 50"/>
                <a:gd name="T13" fmla="*/ 5 h 39"/>
                <a:gd name="T14" fmla="*/ 6 w 50"/>
                <a:gd name="T15" fmla="*/ 5 h 39"/>
                <a:gd name="T16" fmla="*/ 7 w 50"/>
                <a:gd name="T17" fmla="*/ 5 h 39"/>
                <a:gd name="T18" fmla="*/ 6 w 50"/>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39"/>
                <a:gd name="T32" fmla="*/ 50 w 50"/>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39">
                  <a:moveTo>
                    <a:pt x="41" y="0"/>
                  </a:moveTo>
                  <a:lnTo>
                    <a:pt x="46" y="0"/>
                  </a:lnTo>
                  <a:lnTo>
                    <a:pt x="0" y="0"/>
                  </a:lnTo>
                  <a:lnTo>
                    <a:pt x="0" y="39"/>
                  </a:lnTo>
                  <a:lnTo>
                    <a:pt x="46" y="39"/>
                  </a:lnTo>
                  <a:lnTo>
                    <a:pt x="50" y="39"/>
                  </a:lnTo>
                  <a:lnTo>
                    <a:pt x="46" y="39"/>
                  </a:lnTo>
                  <a:lnTo>
                    <a:pt x="48" y="39"/>
                  </a:lnTo>
                  <a:lnTo>
                    <a:pt x="50"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4" name="Freeform 1183"/>
            <p:cNvSpPr>
              <a:spLocks/>
            </p:cNvSpPr>
            <p:nvPr/>
          </p:nvSpPr>
          <p:spPr bwMode="auto">
            <a:xfrm>
              <a:off x="2168" y="3709"/>
              <a:ext cx="24" cy="25"/>
            </a:xfrm>
            <a:custGeom>
              <a:avLst/>
              <a:gdLst>
                <a:gd name="T0" fmla="*/ 5 w 50"/>
                <a:gd name="T1" fmla="*/ 0 h 48"/>
                <a:gd name="T2" fmla="*/ 4 w 50"/>
                <a:gd name="T3" fmla="*/ 0 h 48"/>
                <a:gd name="T4" fmla="*/ 0 w 50"/>
                <a:gd name="T5" fmla="*/ 2 h 48"/>
                <a:gd name="T6" fmla="*/ 1 w 50"/>
                <a:gd name="T7" fmla="*/ 7 h 48"/>
                <a:gd name="T8" fmla="*/ 6 w 50"/>
                <a:gd name="T9" fmla="*/ 5 h 48"/>
                <a:gd name="T10" fmla="*/ 5 w 50"/>
                <a:gd name="T11" fmla="*/ 5 h 48"/>
                <a:gd name="T12" fmla="*/ 5 w 50"/>
                <a:gd name="T13" fmla="*/ 0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3" y="0"/>
                  </a:moveTo>
                  <a:lnTo>
                    <a:pt x="40" y="0"/>
                  </a:lnTo>
                  <a:lnTo>
                    <a:pt x="0" y="9"/>
                  </a:lnTo>
                  <a:lnTo>
                    <a:pt x="9" y="48"/>
                  </a:lnTo>
                  <a:lnTo>
                    <a:pt x="50" y="39"/>
                  </a:lnTo>
                  <a:lnTo>
                    <a:pt x="47"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5" name="Freeform 1184"/>
            <p:cNvSpPr>
              <a:spLocks/>
            </p:cNvSpPr>
            <p:nvPr/>
          </p:nvSpPr>
          <p:spPr bwMode="auto">
            <a:xfrm>
              <a:off x="2189" y="3707"/>
              <a:ext cx="24" cy="22"/>
            </a:xfrm>
            <a:custGeom>
              <a:avLst/>
              <a:gdLst>
                <a:gd name="T0" fmla="*/ 5 w 48"/>
                <a:gd name="T1" fmla="*/ 0 h 44"/>
                <a:gd name="T2" fmla="*/ 6 w 48"/>
                <a:gd name="T3" fmla="*/ 0 h 44"/>
                <a:gd name="T4" fmla="*/ 0 w 48"/>
                <a:gd name="T5" fmla="*/ 1 h 44"/>
                <a:gd name="T6" fmla="*/ 1 w 48"/>
                <a:gd name="T7" fmla="*/ 6 h 44"/>
                <a:gd name="T8" fmla="*/ 6 w 48"/>
                <a:gd name="T9" fmla="*/ 5 h 44"/>
                <a:gd name="T10" fmla="*/ 6 w 48"/>
                <a:gd name="T11" fmla="*/ 5 h 44"/>
                <a:gd name="T12" fmla="*/ 5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39" y="0"/>
                  </a:moveTo>
                  <a:lnTo>
                    <a:pt x="41" y="0"/>
                  </a:lnTo>
                  <a:lnTo>
                    <a:pt x="0" y="5"/>
                  </a:lnTo>
                  <a:lnTo>
                    <a:pt x="4" y="44"/>
                  </a:lnTo>
                  <a:lnTo>
                    <a:pt x="46" y="39"/>
                  </a:lnTo>
                  <a:lnTo>
                    <a:pt x="48"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6" name="Freeform 1185"/>
            <p:cNvSpPr>
              <a:spLocks/>
            </p:cNvSpPr>
            <p:nvPr/>
          </p:nvSpPr>
          <p:spPr bwMode="auto">
            <a:xfrm>
              <a:off x="2208" y="3701"/>
              <a:ext cx="28" cy="26"/>
            </a:xfrm>
            <a:custGeom>
              <a:avLst/>
              <a:gdLst>
                <a:gd name="T0" fmla="*/ 6 w 55"/>
                <a:gd name="T1" fmla="*/ 1 h 50"/>
                <a:gd name="T2" fmla="*/ 6 w 55"/>
                <a:gd name="T3" fmla="*/ 0 h 50"/>
                <a:gd name="T4" fmla="*/ 0 w 55"/>
                <a:gd name="T5" fmla="*/ 2 h 50"/>
                <a:gd name="T6" fmla="*/ 2 w 55"/>
                <a:gd name="T7" fmla="*/ 7 h 50"/>
                <a:gd name="T8" fmla="*/ 7 w 55"/>
                <a:gd name="T9" fmla="*/ 5 h 50"/>
                <a:gd name="T10" fmla="*/ 7 w 55"/>
                <a:gd name="T11" fmla="*/ 5 h 50"/>
                <a:gd name="T12" fmla="*/ 6 w 55"/>
                <a:gd name="T13" fmla="*/ 1 h 50"/>
                <a:gd name="T14" fmla="*/ 0 60000 65536"/>
                <a:gd name="T15" fmla="*/ 0 60000 65536"/>
                <a:gd name="T16" fmla="*/ 0 60000 65536"/>
                <a:gd name="T17" fmla="*/ 0 60000 65536"/>
                <a:gd name="T18" fmla="*/ 0 60000 65536"/>
                <a:gd name="T19" fmla="*/ 0 60000 65536"/>
                <a:gd name="T20" fmla="*/ 0 60000 65536"/>
                <a:gd name="T21" fmla="*/ 0 w 55"/>
                <a:gd name="T22" fmla="*/ 0 h 50"/>
                <a:gd name="T23" fmla="*/ 55 w 55"/>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0">
                  <a:moveTo>
                    <a:pt x="41" y="1"/>
                  </a:moveTo>
                  <a:lnTo>
                    <a:pt x="44" y="0"/>
                  </a:lnTo>
                  <a:lnTo>
                    <a:pt x="0" y="11"/>
                  </a:lnTo>
                  <a:lnTo>
                    <a:pt x="9" y="50"/>
                  </a:lnTo>
                  <a:lnTo>
                    <a:pt x="53" y="39"/>
                  </a:lnTo>
                  <a:lnTo>
                    <a:pt x="55" y="38"/>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7" name="Freeform 1186"/>
            <p:cNvSpPr>
              <a:spLocks/>
            </p:cNvSpPr>
            <p:nvPr/>
          </p:nvSpPr>
          <p:spPr bwMode="auto">
            <a:xfrm>
              <a:off x="2229" y="3694"/>
              <a:ext cx="28" cy="26"/>
            </a:xfrm>
            <a:custGeom>
              <a:avLst/>
              <a:gdLst>
                <a:gd name="T0" fmla="*/ 5 w 57"/>
                <a:gd name="T1" fmla="*/ 0 h 53"/>
                <a:gd name="T2" fmla="*/ 5 w 57"/>
                <a:gd name="T3" fmla="*/ 0 h 53"/>
                <a:gd name="T4" fmla="*/ 0 w 57"/>
                <a:gd name="T5" fmla="*/ 2 h 53"/>
                <a:gd name="T6" fmla="*/ 1 w 57"/>
                <a:gd name="T7" fmla="*/ 6 h 53"/>
                <a:gd name="T8" fmla="*/ 7 w 57"/>
                <a:gd name="T9" fmla="*/ 4 h 53"/>
                <a:gd name="T10" fmla="*/ 6 w 57"/>
                <a:gd name="T11" fmla="*/ 4 h 53"/>
                <a:gd name="T12" fmla="*/ 5 w 57"/>
                <a:gd name="T13" fmla="*/ 0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5" y="0"/>
                  </a:moveTo>
                  <a:lnTo>
                    <a:pt x="43" y="1"/>
                  </a:lnTo>
                  <a:lnTo>
                    <a:pt x="0" y="16"/>
                  </a:lnTo>
                  <a:lnTo>
                    <a:pt x="14" y="53"/>
                  </a:lnTo>
                  <a:lnTo>
                    <a:pt x="57" y="38"/>
                  </a:lnTo>
                  <a:lnTo>
                    <a:pt x="5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8" name="Freeform 1187"/>
            <p:cNvSpPr>
              <a:spLocks/>
            </p:cNvSpPr>
            <p:nvPr/>
          </p:nvSpPr>
          <p:spPr bwMode="auto">
            <a:xfrm>
              <a:off x="2252" y="3689"/>
              <a:ext cx="27" cy="24"/>
            </a:xfrm>
            <a:custGeom>
              <a:avLst/>
              <a:gdLst>
                <a:gd name="T0" fmla="*/ 4 w 56"/>
                <a:gd name="T1" fmla="*/ 1 h 48"/>
                <a:gd name="T2" fmla="*/ 5 w 56"/>
                <a:gd name="T3" fmla="*/ 0 h 48"/>
                <a:gd name="T4" fmla="*/ 0 w 56"/>
                <a:gd name="T5" fmla="*/ 2 h 48"/>
                <a:gd name="T6" fmla="*/ 1 w 56"/>
                <a:gd name="T7" fmla="*/ 6 h 48"/>
                <a:gd name="T8" fmla="*/ 6 w 56"/>
                <a:gd name="T9" fmla="*/ 5 h 48"/>
                <a:gd name="T10" fmla="*/ 6 w 56"/>
                <a:gd name="T11" fmla="*/ 5 h 48"/>
                <a:gd name="T12" fmla="*/ 6 w 56"/>
                <a:gd name="T13" fmla="*/ 5 h 48"/>
                <a:gd name="T14" fmla="*/ 6 w 56"/>
                <a:gd name="T15" fmla="*/ 5 h 48"/>
                <a:gd name="T16" fmla="*/ 6 w 56"/>
                <a:gd name="T17" fmla="*/ 5 h 48"/>
                <a:gd name="T18" fmla="*/ 4 w 56"/>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8"/>
                <a:gd name="T32" fmla="*/ 56 w 56"/>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8">
                  <a:moveTo>
                    <a:pt x="39" y="1"/>
                  </a:moveTo>
                  <a:lnTo>
                    <a:pt x="43" y="0"/>
                  </a:lnTo>
                  <a:lnTo>
                    <a:pt x="0" y="9"/>
                  </a:lnTo>
                  <a:lnTo>
                    <a:pt x="10" y="48"/>
                  </a:lnTo>
                  <a:lnTo>
                    <a:pt x="52" y="39"/>
                  </a:lnTo>
                  <a:lnTo>
                    <a:pt x="56" y="38"/>
                  </a:lnTo>
                  <a:lnTo>
                    <a:pt x="52" y="39"/>
                  </a:lnTo>
                  <a:lnTo>
                    <a:pt x="53" y="39"/>
                  </a:lnTo>
                  <a:lnTo>
                    <a:pt x="56" y="38"/>
                  </a:lnTo>
                  <a:lnTo>
                    <a:pt x="3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39" name="Freeform 1188"/>
            <p:cNvSpPr>
              <a:spLocks/>
            </p:cNvSpPr>
            <p:nvPr/>
          </p:nvSpPr>
          <p:spPr bwMode="auto">
            <a:xfrm>
              <a:off x="2271" y="3680"/>
              <a:ext cx="30" cy="28"/>
            </a:xfrm>
            <a:custGeom>
              <a:avLst/>
              <a:gdLst>
                <a:gd name="T0" fmla="*/ 6 w 59"/>
                <a:gd name="T1" fmla="*/ 0 h 57"/>
                <a:gd name="T2" fmla="*/ 6 w 59"/>
                <a:gd name="T3" fmla="*/ 0 h 57"/>
                <a:gd name="T4" fmla="*/ 0 w 59"/>
                <a:gd name="T5" fmla="*/ 2 h 57"/>
                <a:gd name="T6" fmla="*/ 3 w 59"/>
                <a:gd name="T7" fmla="*/ 7 h 57"/>
                <a:gd name="T8" fmla="*/ 8 w 59"/>
                <a:gd name="T9" fmla="*/ 4 h 57"/>
                <a:gd name="T10" fmla="*/ 8 w 59"/>
                <a:gd name="T11" fmla="*/ 4 h 57"/>
                <a:gd name="T12" fmla="*/ 6 w 59"/>
                <a:gd name="T13" fmla="*/ 0 h 57"/>
                <a:gd name="T14" fmla="*/ 0 60000 65536"/>
                <a:gd name="T15" fmla="*/ 0 60000 65536"/>
                <a:gd name="T16" fmla="*/ 0 60000 65536"/>
                <a:gd name="T17" fmla="*/ 0 60000 65536"/>
                <a:gd name="T18" fmla="*/ 0 60000 65536"/>
                <a:gd name="T19" fmla="*/ 0 60000 65536"/>
                <a:gd name="T20" fmla="*/ 0 60000 65536"/>
                <a:gd name="T21" fmla="*/ 0 w 59"/>
                <a:gd name="T22" fmla="*/ 0 h 57"/>
                <a:gd name="T23" fmla="*/ 59 w 59"/>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7">
                  <a:moveTo>
                    <a:pt x="45" y="0"/>
                  </a:moveTo>
                  <a:lnTo>
                    <a:pt x="43" y="1"/>
                  </a:lnTo>
                  <a:lnTo>
                    <a:pt x="0" y="20"/>
                  </a:lnTo>
                  <a:lnTo>
                    <a:pt x="17" y="57"/>
                  </a:lnTo>
                  <a:lnTo>
                    <a:pt x="59" y="38"/>
                  </a:lnTo>
                  <a:lnTo>
                    <a:pt x="57"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0" name="Freeform 1189"/>
            <p:cNvSpPr>
              <a:spLocks/>
            </p:cNvSpPr>
            <p:nvPr/>
          </p:nvSpPr>
          <p:spPr bwMode="auto">
            <a:xfrm>
              <a:off x="2294" y="3673"/>
              <a:ext cx="29" cy="27"/>
            </a:xfrm>
            <a:custGeom>
              <a:avLst/>
              <a:gdLst>
                <a:gd name="T0" fmla="*/ 4 w 59"/>
                <a:gd name="T1" fmla="*/ 1 h 53"/>
                <a:gd name="T2" fmla="*/ 5 w 59"/>
                <a:gd name="T3" fmla="*/ 0 h 53"/>
                <a:gd name="T4" fmla="*/ 0 w 59"/>
                <a:gd name="T5" fmla="*/ 2 h 53"/>
                <a:gd name="T6" fmla="*/ 1 w 59"/>
                <a:gd name="T7" fmla="*/ 7 h 53"/>
                <a:gd name="T8" fmla="*/ 6 w 59"/>
                <a:gd name="T9" fmla="*/ 5 h 53"/>
                <a:gd name="T10" fmla="*/ 7 w 59"/>
                <a:gd name="T11" fmla="*/ 5 h 53"/>
                <a:gd name="T12" fmla="*/ 6 w 59"/>
                <a:gd name="T13" fmla="*/ 5 h 53"/>
                <a:gd name="T14" fmla="*/ 7 w 59"/>
                <a:gd name="T15" fmla="*/ 5 h 53"/>
                <a:gd name="T16" fmla="*/ 7 w 59"/>
                <a:gd name="T17" fmla="*/ 5 h 53"/>
                <a:gd name="T18" fmla="*/ 4 w 59"/>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3"/>
                <a:gd name="T32" fmla="*/ 59 w 59"/>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3">
                  <a:moveTo>
                    <a:pt x="38" y="3"/>
                  </a:moveTo>
                  <a:lnTo>
                    <a:pt x="43" y="0"/>
                  </a:lnTo>
                  <a:lnTo>
                    <a:pt x="0" y="14"/>
                  </a:lnTo>
                  <a:lnTo>
                    <a:pt x="12" y="53"/>
                  </a:lnTo>
                  <a:lnTo>
                    <a:pt x="55" y="39"/>
                  </a:lnTo>
                  <a:lnTo>
                    <a:pt x="59" y="37"/>
                  </a:lnTo>
                  <a:lnTo>
                    <a:pt x="55" y="39"/>
                  </a:lnTo>
                  <a:lnTo>
                    <a:pt x="57" y="38"/>
                  </a:lnTo>
                  <a:lnTo>
                    <a:pt x="59" y="37"/>
                  </a:lnTo>
                  <a:lnTo>
                    <a:pt x="38"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1" name="Freeform 1190"/>
            <p:cNvSpPr>
              <a:spLocks/>
            </p:cNvSpPr>
            <p:nvPr/>
          </p:nvSpPr>
          <p:spPr bwMode="auto">
            <a:xfrm>
              <a:off x="2313" y="3662"/>
              <a:ext cx="30" cy="30"/>
            </a:xfrm>
            <a:custGeom>
              <a:avLst/>
              <a:gdLst>
                <a:gd name="T0" fmla="*/ 5 w 62"/>
                <a:gd name="T1" fmla="*/ 0 h 59"/>
                <a:gd name="T2" fmla="*/ 5 w 62"/>
                <a:gd name="T3" fmla="*/ 1 h 59"/>
                <a:gd name="T4" fmla="*/ 0 w 62"/>
                <a:gd name="T5" fmla="*/ 4 h 59"/>
                <a:gd name="T6" fmla="*/ 2 w 62"/>
                <a:gd name="T7" fmla="*/ 8 h 59"/>
                <a:gd name="T8" fmla="*/ 7 w 62"/>
                <a:gd name="T9" fmla="*/ 5 h 59"/>
                <a:gd name="T10" fmla="*/ 7 w 62"/>
                <a:gd name="T11" fmla="*/ 5 h 59"/>
                <a:gd name="T12" fmla="*/ 5 w 62"/>
                <a:gd name="T13" fmla="*/ 0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42" y="0"/>
                  </a:moveTo>
                  <a:lnTo>
                    <a:pt x="41" y="2"/>
                  </a:lnTo>
                  <a:lnTo>
                    <a:pt x="0" y="25"/>
                  </a:lnTo>
                  <a:lnTo>
                    <a:pt x="21" y="59"/>
                  </a:lnTo>
                  <a:lnTo>
                    <a:pt x="62" y="36"/>
                  </a:lnTo>
                  <a:lnTo>
                    <a:pt x="60" y="37"/>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2" name="Freeform 1191"/>
            <p:cNvSpPr>
              <a:spLocks/>
            </p:cNvSpPr>
            <p:nvPr/>
          </p:nvSpPr>
          <p:spPr bwMode="auto">
            <a:xfrm>
              <a:off x="2333" y="3651"/>
              <a:ext cx="32" cy="30"/>
            </a:xfrm>
            <a:custGeom>
              <a:avLst/>
              <a:gdLst>
                <a:gd name="T0" fmla="*/ 6 w 63"/>
                <a:gd name="T1" fmla="*/ 1 h 58"/>
                <a:gd name="T2" fmla="*/ 6 w 63"/>
                <a:gd name="T3" fmla="*/ 0 h 58"/>
                <a:gd name="T4" fmla="*/ 0 w 63"/>
                <a:gd name="T5" fmla="*/ 3 h 58"/>
                <a:gd name="T6" fmla="*/ 3 w 63"/>
                <a:gd name="T7" fmla="*/ 8 h 58"/>
                <a:gd name="T8" fmla="*/ 8 w 63"/>
                <a:gd name="T9" fmla="*/ 5 h 58"/>
                <a:gd name="T10" fmla="*/ 8 w 63"/>
                <a:gd name="T11" fmla="*/ 5 h 58"/>
                <a:gd name="T12" fmla="*/ 6 w 63"/>
                <a:gd name="T13" fmla="*/ 1 h 58"/>
                <a:gd name="T14" fmla="*/ 0 60000 65536"/>
                <a:gd name="T15" fmla="*/ 0 60000 65536"/>
                <a:gd name="T16" fmla="*/ 0 60000 65536"/>
                <a:gd name="T17" fmla="*/ 0 60000 65536"/>
                <a:gd name="T18" fmla="*/ 0 60000 65536"/>
                <a:gd name="T19" fmla="*/ 0 60000 65536"/>
                <a:gd name="T20" fmla="*/ 0 60000 65536"/>
                <a:gd name="T21" fmla="*/ 0 w 63"/>
                <a:gd name="T22" fmla="*/ 0 h 58"/>
                <a:gd name="T23" fmla="*/ 63 w 63"/>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8">
                  <a:moveTo>
                    <a:pt x="45" y="1"/>
                  </a:moveTo>
                  <a:lnTo>
                    <a:pt x="45" y="0"/>
                  </a:lnTo>
                  <a:lnTo>
                    <a:pt x="0" y="21"/>
                  </a:lnTo>
                  <a:lnTo>
                    <a:pt x="18" y="58"/>
                  </a:lnTo>
                  <a:lnTo>
                    <a:pt x="63" y="36"/>
                  </a:lnTo>
                  <a:lnTo>
                    <a:pt x="63" y="35"/>
                  </a:lnTo>
                  <a:lnTo>
                    <a:pt x="45"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843" name="Freeform 1192"/>
            <p:cNvSpPr>
              <a:spLocks/>
            </p:cNvSpPr>
            <p:nvPr/>
          </p:nvSpPr>
          <p:spPr bwMode="auto">
            <a:xfrm>
              <a:off x="2356" y="3639"/>
              <a:ext cx="31" cy="30"/>
            </a:xfrm>
            <a:custGeom>
              <a:avLst/>
              <a:gdLst>
                <a:gd name="T0" fmla="*/ 6 w 62"/>
                <a:gd name="T1" fmla="*/ 0 h 60"/>
                <a:gd name="T2" fmla="*/ 6 w 62"/>
                <a:gd name="T3" fmla="*/ 1 h 60"/>
                <a:gd name="T4" fmla="*/ 0 w 62"/>
                <a:gd name="T5" fmla="*/ 4 h 60"/>
                <a:gd name="T6" fmla="*/ 3 w 62"/>
                <a:gd name="T7" fmla="*/ 8 h 60"/>
                <a:gd name="T8" fmla="*/ 8 w 62"/>
                <a:gd name="T9" fmla="*/ 5 h 60"/>
                <a:gd name="T10" fmla="*/ 8 w 62"/>
                <a:gd name="T11" fmla="*/ 5 h 60"/>
                <a:gd name="T12" fmla="*/ 6 w 62"/>
                <a:gd name="T13" fmla="*/ 0 h 60"/>
                <a:gd name="T14" fmla="*/ 0 60000 65536"/>
                <a:gd name="T15" fmla="*/ 0 60000 65536"/>
                <a:gd name="T16" fmla="*/ 0 60000 65536"/>
                <a:gd name="T17" fmla="*/ 0 60000 65536"/>
                <a:gd name="T18" fmla="*/ 0 60000 65536"/>
                <a:gd name="T19" fmla="*/ 0 60000 65536"/>
                <a:gd name="T20" fmla="*/ 0 60000 65536"/>
                <a:gd name="T21" fmla="*/ 0 w 62"/>
                <a:gd name="T22" fmla="*/ 0 h 60"/>
                <a:gd name="T23" fmla="*/ 62 w 6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60">
                  <a:moveTo>
                    <a:pt x="45" y="0"/>
                  </a:moveTo>
                  <a:lnTo>
                    <a:pt x="44" y="2"/>
                  </a:lnTo>
                  <a:lnTo>
                    <a:pt x="0" y="26"/>
                  </a:lnTo>
                  <a:lnTo>
                    <a:pt x="18" y="60"/>
                  </a:lnTo>
                  <a:lnTo>
                    <a:pt x="62" y="36"/>
                  </a:lnTo>
                  <a:lnTo>
                    <a:pt x="61" y="37"/>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1" name="Group 1193"/>
          <p:cNvGrpSpPr>
            <a:grpSpLocks/>
          </p:cNvGrpSpPr>
          <p:nvPr/>
        </p:nvGrpSpPr>
        <p:grpSpPr bwMode="auto">
          <a:xfrm>
            <a:off x="3636169" y="5405439"/>
            <a:ext cx="6272213" cy="942975"/>
            <a:chOff x="2013" y="3213"/>
            <a:chExt cx="3512" cy="594"/>
          </a:xfrm>
        </p:grpSpPr>
        <p:sp>
          <p:nvSpPr>
            <p:cNvPr id="14444" name="Freeform 1194"/>
            <p:cNvSpPr>
              <a:spLocks/>
            </p:cNvSpPr>
            <p:nvPr/>
          </p:nvSpPr>
          <p:spPr bwMode="auto">
            <a:xfrm>
              <a:off x="2378" y="3629"/>
              <a:ext cx="29" cy="29"/>
            </a:xfrm>
            <a:custGeom>
              <a:avLst/>
              <a:gdLst>
                <a:gd name="T0" fmla="*/ 6 w 56"/>
                <a:gd name="T1" fmla="*/ 0 h 56"/>
                <a:gd name="T2" fmla="*/ 6 w 56"/>
                <a:gd name="T3" fmla="*/ 1 h 56"/>
                <a:gd name="T4" fmla="*/ 0 w 56"/>
                <a:gd name="T5" fmla="*/ 3 h 56"/>
                <a:gd name="T6" fmla="*/ 2 w 56"/>
                <a:gd name="T7" fmla="*/ 8 h 56"/>
                <a:gd name="T8" fmla="*/ 8 w 56"/>
                <a:gd name="T9" fmla="*/ 5 h 56"/>
                <a:gd name="T10" fmla="*/ 7 w 56"/>
                <a:gd name="T11" fmla="*/ 5 h 56"/>
                <a:gd name="T12" fmla="*/ 6 w 56"/>
                <a:gd name="T13" fmla="*/ 0 h 56"/>
                <a:gd name="T14" fmla="*/ 6 w 56"/>
                <a:gd name="T15" fmla="*/ 0 h 56"/>
                <a:gd name="T16" fmla="*/ 6 w 56"/>
                <a:gd name="T17" fmla="*/ 1 h 56"/>
                <a:gd name="T18" fmla="*/ 6 w 56"/>
                <a:gd name="T19" fmla="*/ 0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6"/>
                <a:gd name="T32" fmla="*/ 56 w 56"/>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6">
                  <a:moveTo>
                    <a:pt x="44" y="0"/>
                  </a:moveTo>
                  <a:lnTo>
                    <a:pt x="40" y="1"/>
                  </a:lnTo>
                  <a:lnTo>
                    <a:pt x="0" y="19"/>
                  </a:lnTo>
                  <a:lnTo>
                    <a:pt x="16" y="56"/>
                  </a:lnTo>
                  <a:lnTo>
                    <a:pt x="56" y="38"/>
                  </a:lnTo>
                  <a:lnTo>
                    <a:pt x="53" y="39"/>
                  </a:lnTo>
                  <a:lnTo>
                    <a:pt x="44" y="0"/>
                  </a:lnTo>
                  <a:lnTo>
                    <a:pt x="42" y="0"/>
                  </a:lnTo>
                  <a:lnTo>
                    <a:pt x="40" y="1"/>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5" name="Freeform 1195"/>
            <p:cNvSpPr>
              <a:spLocks/>
            </p:cNvSpPr>
            <p:nvPr/>
          </p:nvSpPr>
          <p:spPr bwMode="auto">
            <a:xfrm>
              <a:off x="2400" y="3625"/>
              <a:ext cx="27" cy="24"/>
            </a:xfrm>
            <a:custGeom>
              <a:avLst/>
              <a:gdLst>
                <a:gd name="T0" fmla="*/ 6 w 53"/>
                <a:gd name="T1" fmla="*/ 0 h 48"/>
                <a:gd name="T2" fmla="*/ 6 w 53"/>
                <a:gd name="T3" fmla="*/ 0 h 48"/>
                <a:gd name="T4" fmla="*/ 0 w 53"/>
                <a:gd name="T5" fmla="*/ 2 h 48"/>
                <a:gd name="T6" fmla="*/ 2 w 53"/>
                <a:gd name="T7" fmla="*/ 6 h 48"/>
                <a:gd name="T8" fmla="*/ 7 w 53"/>
                <a:gd name="T9" fmla="*/ 5 h 48"/>
                <a:gd name="T10" fmla="*/ 7 w 53"/>
                <a:gd name="T11" fmla="*/ 5 h 48"/>
                <a:gd name="T12" fmla="*/ 6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5" y="0"/>
                  </a:moveTo>
                  <a:lnTo>
                    <a:pt x="43" y="0"/>
                  </a:lnTo>
                  <a:lnTo>
                    <a:pt x="0" y="9"/>
                  </a:lnTo>
                  <a:lnTo>
                    <a:pt x="9" y="48"/>
                  </a:lnTo>
                  <a:lnTo>
                    <a:pt x="53" y="39"/>
                  </a:lnTo>
                  <a:lnTo>
                    <a:pt x="51"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6" name="Freeform 1196"/>
            <p:cNvSpPr>
              <a:spLocks/>
            </p:cNvSpPr>
            <p:nvPr/>
          </p:nvSpPr>
          <p:spPr bwMode="auto">
            <a:xfrm>
              <a:off x="2423" y="3621"/>
              <a:ext cx="23" cy="23"/>
            </a:xfrm>
            <a:custGeom>
              <a:avLst/>
              <a:gdLst>
                <a:gd name="T0" fmla="*/ 6 w 46"/>
                <a:gd name="T1" fmla="*/ 0 h 47"/>
                <a:gd name="T2" fmla="*/ 5 w 46"/>
                <a:gd name="T3" fmla="*/ 0 h 47"/>
                <a:gd name="T4" fmla="*/ 0 w 46"/>
                <a:gd name="T5" fmla="*/ 1 h 47"/>
                <a:gd name="T6" fmla="*/ 1 w 46"/>
                <a:gd name="T7" fmla="*/ 5 h 47"/>
                <a:gd name="T8" fmla="*/ 6 w 46"/>
                <a:gd name="T9" fmla="*/ 4 h 47"/>
                <a:gd name="T10" fmla="*/ 6 w 46"/>
                <a:gd name="T11" fmla="*/ 4 h 47"/>
                <a:gd name="T12" fmla="*/ 6 w 46"/>
                <a:gd name="T13" fmla="*/ 0 h 47"/>
                <a:gd name="T14" fmla="*/ 5 w 46"/>
                <a:gd name="T15" fmla="*/ 0 h 47"/>
                <a:gd name="T16" fmla="*/ 5 w 46"/>
                <a:gd name="T17" fmla="*/ 0 h 47"/>
                <a:gd name="T18" fmla="*/ 6 w 46"/>
                <a:gd name="T19" fmla="*/ 0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7"/>
                <a:gd name="T32" fmla="*/ 46 w 46"/>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7">
                  <a:moveTo>
                    <a:pt x="42" y="0"/>
                  </a:moveTo>
                  <a:lnTo>
                    <a:pt x="39" y="0"/>
                  </a:lnTo>
                  <a:lnTo>
                    <a:pt x="0" y="8"/>
                  </a:lnTo>
                  <a:lnTo>
                    <a:pt x="6" y="47"/>
                  </a:lnTo>
                  <a:lnTo>
                    <a:pt x="46" y="39"/>
                  </a:lnTo>
                  <a:lnTo>
                    <a:pt x="42" y="39"/>
                  </a:lnTo>
                  <a:lnTo>
                    <a:pt x="42" y="0"/>
                  </a:lnTo>
                  <a:lnTo>
                    <a:pt x="40" y="0"/>
                  </a:lnTo>
                  <a:lnTo>
                    <a:pt x="39" y="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7" name="Freeform 1197"/>
            <p:cNvSpPr>
              <a:spLocks/>
            </p:cNvSpPr>
            <p:nvPr/>
          </p:nvSpPr>
          <p:spPr bwMode="auto">
            <a:xfrm>
              <a:off x="2444" y="3621"/>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8" name="Freeform 1198"/>
            <p:cNvSpPr>
              <a:spLocks/>
            </p:cNvSpPr>
            <p:nvPr/>
          </p:nvSpPr>
          <p:spPr bwMode="auto">
            <a:xfrm>
              <a:off x="2466" y="3621"/>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9" name="Freeform 1199"/>
            <p:cNvSpPr>
              <a:spLocks/>
            </p:cNvSpPr>
            <p:nvPr/>
          </p:nvSpPr>
          <p:spPr bwMode="auto">
            <a:xfrm>
              <a:off x="2488" y="3621"/>
              <a:ext cx="21"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6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39" y="0"/>
                  </a:moveTo>
                  <a:lnTo>
                    <a:pt x="40" y="0"/>
                  </a:lnTo>
                  <a:lnTo>
                    <a:pt x="0" y="0"/>
                  </a:lnTo>
                  <a:lnTo>
                    <a:pt x="0" y="39"/>
                  </a:lnTo>
                  <a:lnTo>
                    <a:pt x="40" y="39"/>
                  </a:lnTo>
                  <a:lnTo>
                    <a:pt x="41"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0" name="Freeform 1200"/>
            <p:cNvSpPr>
              <a:spLocks/>
            </p:cNvSpPr>
            <p:nvPr/>
          </p:nvSpPr>
          <p:spPr bwMode="auto">
            <a:xfrm>
              <a:off x="2507" y="3620"/>
              <a:ext cx="24" cy="20"/>
            </a:xfrm>
            <a:custGeom>
              <a:avLst/>
              <a:gdLst>
                <a:gd name="T0" fmla="*/ 6 w 47"/>
                <a:gd name="T1" fmla="*/ 0 h 42"/>
                <a:gd name="T2" fmla="*/ 6 w 47"/>
                <a:gd name="T3" fmla="*/ 0 h 42"/>
                <a:gd name="T4" fmla="*/ 0 w 47"/>
                <a:gd name="T5" fmla="*/ 0 h 42"/>
                <a:gd name="T6" fmla="*/ 1 w 47"/>
                <a:gd name="T7" fmla="*/ 5 h 42"/>
                <a:gd name="T8" fmla="*/ 6 w 47"/>
                <a:gd name="T9" fmla="*/ 4 h 42"/>
                <a:gd name="T10" fmla="*/ 6 w 47"/>
                <a:gd name="T11" fmla="*/ 4 h 42"/>
                <a:gd name="T12" fmla="*/ 6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5" y="0"/>
                  </a:moveTo>
                  <a:lnTo>
                    <a:pt x="45" y="0"/>
                  </a:lnTo>
                  <a:lnTo>
                    <a:pt x="0" y="3"/>
                  </a:lnTo>
                  <a:lnTo>
                    <a:pt x="2" y="42"/>
                  </a:lnTo>
                  <a:lnTo>
                    <a:pt x="47"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1" name="Freeform 1201"/>
            <p:cNvSpPr>
              <a:spLocks/>
            </p:cNvSpPr>
            <p:nvPr/>
          </p:nvSpPr>
          <p:spPr bwMode="auto">
            <a:xfrm>
              <a:off x="2530" y="3618"/>
              <a:ext cx="24" cy="21"/>
            </a:xfrm>
            <a:custGeom>
              <a:avLst/>
              <a:gdLst>
                <a:gd name="T0" fmla="*/ 6 w 48"/>
                <a:gd name="T1" fmla="*/ 0 h 42"/>
                <a:gd name="T2" fmla="*/ 6 w 48"/>
                <a:gd name="T3" fmla="*/ 0 h 42"/>
                <a:gd name="T4" fmla="*/ 0 w 48"/>
                <a:gd name="T5" fmla="*/ 1 h 42"/>
                <a:gd name="T6" fmla="*/ 1 w 48"/>
                <a:gd name="T7" fmla="*/ 6 h 42"/>
                <a:gd name="T8" fmla="*/ 6 w 48"/>
                <a:gd name="T9" fmla="*/ 5 h 42"/>
                <a:gd name="T10" fmla="*/ 6 w 48"/>
                <a:gd name="T11" fmla="*/ 5 h 42"/>
                <a:gd name="T12" fmla="*/ 6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1" y="0"/>
                  </a:moveTo>
                  <a:lnTo>
                    <a:pt x="44" y="0"/>
                  </a:lnTo>
                  <a:lnTo>
                    <a:pt x="0" y="3"/>
                  </a:lnTo>
                  <a:lnTo>
                    <a:pt x="2" y="42"/>
                  </a:lnTo>
                  <a:lnTo>
                    <a:pt x="46" y="39"/>
                  </a:lnTo>
                  <a:lnTo>
                    <a:pt x="48"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2" name="Freeform 1202"/>
            <p:cNvSpPr>
              <a:spLocks/>
            </p:cNvSpPr>
            <p:nvPr/>
          </p:nvSpPr>
          <p:spPr bwMode="auto">
            <a:xfrm>
              <a:off x="2551" y="3614"/>
              <a:ext cx="24" cy="23"/>
            </a:xfrm>
            <a:custGeom>
              <a:avLst/>
              <a:gdLst>
                <a:gd name="T0" fmla="*/ 5 w 50"/>
                <a:gd name="T1" fmla="*/ 0 h 47"/>
                <a:gd name="T2" fmla="*/ 5 w 50"/>
                <a:gd name="T3" fmla="*/ 0 h 47"/>
                <a:gd name="T4" fmla="*/ 0 w 50"/>
                <a:gd name="T5" fmla="*/ 1 h 47"/>
                <a:gd name="T6" fmla="*/ 0 w 50"/>
                <a:gd name="T7" fmla="*/ 5 h 47"/>
                <a:gd name="T8" fmla="*/ 6 w 50"/>
                <a:gd name="T9" fmla="*/ 4 h 47"/>
                <a:gd name="T10" fmla="*/ 6 w 50"/>
                <a:gd name="T11" fmla="*/ 4 h 47"/>
                <a:gd name="T12" fmla="*/ 5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1" y="0"/>
                  </a:moveTo>
                  <a:lnTo>
                    <a:pt x="42" y="0"/>
                  </a:lnTo>
                  <a:lnTo>
                    <a:pt x="0" y="8"/>
                  </a:lnTo>
                  <a:lnTo>
                    <a:pt x="7" y="47"/>
                  </a:lnTo>
                  <a:lnTo>
                    <a:pt x="49" y="39"/>
                  </a:lnTo>
                  <a:lnTo>
                    <a:pt x="50"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3" name="Freeform 1203"/>
            <p:cNvSpPr>
              <a:spLocks/>
            </p:cNvSpPr>
            <p:nvPr/>
          </p:nvSpPr>
          <p:spPr bwMode="auto">
            <a:xfrm>
              <a:off x="2571" y="3609"/>
              <a:ext cx="23" cy="24"/>
            </a:xfrm>
            <a:custGeom>
              <a:avLst/>
              <a:gdLst>
                <a:gd name="T0" fmla="*/ 5 w 47"/>
                <a:gd name="T1" fmla="*/ 0 h 48"/>
                <a:gd name="T2" fmla="*/ 4 w 47"/>
                <a:gd name="T3" fmla="*/ 0 h 48"/>
                <a:gd name="T4" fmla="*/ 0 w 47"/>
                <a:gd name="T5" fmla="*/ 2 h 48"/>
                <a:gd name="T6" fmla="*/ 1 w 47"/>
                <a:gd name="T7" fmla="*/ 6 h 48"/>
                <a:gd name="T8" fmla="*/ 5 w 47"/>
                <a:gd name="T9" fmla="*/ 5 h 48"/>
                <a:gd name="T10" fmla="*/ 5 w 47"/>
                <a:gd name="T11" fmla="*/ 5 h 48"/>
                <a:gd name="T12" fmla="*/ 5 w 47"/>
                <a:gd name="T13" fmla="*/ 0 h 48"/>
                <a:gd name="T14" fmla="*/ 0 60000 65536"/>
                <a:gd name="T15" fmla="*/ 0 60000 65536"/>
                <a:gd name="T16" fmla="*/ 0 60000 65536"/>
                <a:gd name="T17" fmla="*/ 0 60000 65536"/>
                <a:gd name="T18" fmla="*/ 0 60000 65536"/>
                <a:gd name="T19" fmla="*/ 0 60000 65536"/>
                <a:gd name="T20" fmla="*/ 0 60000 65536"/>
                <a:gd name="T21" fmla="*/ 0 w 47"/>
                <a:gd name="T22" fmla="*/ 0 h 48"/>
                <a:gd name="T23" fmla="*/ 47 w 47"/>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8">
                  <a:moveTo>
                    <a:pt x="41" y="0"/>
                  </a:moveTo>
                  <a:lnTo>
                    <a:pt x="38" y="0"/>
                  </a:lnTo>
                  <a:lnTo>
                    <a:pt x="0" y="9"/>
                  </a:lnTo>
                  <a:lnTo>
                    <a:pt x="9" y="48"/>
                  </a:lnTo>
                  <a:lnTo>
                    <a:pt x="47" y="39"/>
                  </a:lnTo>
                  <a:lnTo>
                    <a:pt x="43"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4" name="Freeform 1204"/>
            <p:cNvSpPr>
              <a:spLocks/>
            </p:cNvSpPr>
            <p:nvPr/>
          </p:nvSpPr>
          <p:spPr bwMode="auto">
            <a:xfrm>
              <a:off x="2592" y="3608"/>
              <a:ext cx="25" cy="21"/>
            </a:xfrm>
            <a:custGeom>
              <a:avLst/>
              <a:gdLst>
                <a:gd name="T0" fmla="*/ 5 w 51"/>
                <a:gd name="T1" fmla="*/ 0 h 43"/>
                <a:gd name="T2" fmla="*/ 5 w 51"/>
                <a:gd name="T3" fmla="*/ 0 h 43"/>
                <a:gd name="T4" fmla="*/ 0 w 51"/>
                <a:gd name="T5" fmla="*/ 0 h 43"/>
                <a:gd name="T6" fmla="*/ 0 w 51"/>
                <a:gd name="T7" fmla="*/ 5 h 43"/>
                <a:gd name="T8" fmla="*/ 6 w 51"/>
                <a:gd name="T9" fmla="*/ 4 h 43"/>
                <a:gd name="T10" fmla="*/ 6 w 51"/>
                <a:gd name="T11" fmla="*/ 4 h 43"/>
                <a:gd name="T12" fmla="*/ 5 w 51"/>
                <a:gd name="T13" fmla="*/ 0 h 43"/>
                <a:gd name="T14" fmla="*/ 0 60000 65536"/>
                <a:gd name="T15" fmla="*/ 0 60000 65536"/>
                <a:gd name="T16" fmla="*/ 0 60000 65536"/>
                <a:gd name="T17" fmla="*/ 0 60000 65536"/>
                <a:gd name="T18" fmla="*/ 0 60000 65536"/>
                <a:gd name="T19" fmla="*/ 0 60000 65536"/>
                <a:gd name="T20" fmla="*/ 0 60000 65536"/>
                <a:gd name="T21" fmla="*/ 0 w 51"/>
                <a:gd name="T22" fmla="*/ 0 h 43"/>
                <a:gd name="T23" fmla="*/ 51 w 51"/>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3">
                  <a:moveTo>
                    <a:pt x="44" y="0"/>
                  </a:moveTo>
                  <a:lnTo>
                    <a:pt x="46" y="0"/>
                  </a:lnTo>
                  <a:lnTo>
                    <a:pt x="0" y="4"/>
                  </a:lnTo>
                  <a:lnTo>
                    <a:pt x="2" y="43"/>
                  </a:lnTo>
                  <a:lnTo>
                    <a:pt x="49" y="39"/>
                  </a:lnTo>
                  <a:lnTo>
                    <a:pt x="51"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5" name="Freeform 1205"/>
            <p:cNvSpPr>
              <a:spLocks/>
            </p:cNvSpPr>
            <p:nvPr/>
          </p:nvSpPr>
          <p:spPr bwMode="auto">
            <a:xfrm>
              <a:off x="2613" y="3604"/>
              <a:ext cx="25" cy="23"/>
            </a:xfrm>
            <a:custGeom>
              <a:avLst/>
              <a:gdLst>
                <a:gd name="T0" fmla="*/ 6 w 49"/>
                <a:gd name="T1" fmla="*/ 0 h 47"/>
                <a:gd name="T2" fmla="*/ 6 w 49"/>
                <a:gd name="T3" fmla="*/ 0 h 47"/>
                <a:gd name="T4" fmla="*/ 0 w 49"/>
                <a:gd name="T5" fmla="*/ 1 h 47"/>
                <a:gd name="T6" fmla="*/ 1 w 49"/>
                <a:gd name="T7" fmla="*/ 5 h 47"/>
                <a:gd name="T8" fmla="*/ 7 w 49"/>
                <a:gd name="T9" fmla="*/ 4 h 47"/>
                <a:gd name="T10" fmla="*/ 6 w 49"/>
                <a:gd name="T11" fmla="*/ 4 h 47"/>
                <a:gd name="T12" fmla="*/ 6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4" y="0"/>
                  </a:moveTo>
                  <a:lnTo>
                    <a:pt x="43" y="0"/>
                  </a:lnTo>
                  <a:lnTo>
                    <a:pt x="0" y="8"/>
                  </a:lnTo>
                  <a:lnTo>
                    <a:pt x="7" y="47"/>
                  </a:lnTo>
                  <a:lnTo>
                    <a:pt x="49" y="39"/>
                  </a:lnTo>
                  <a:lnTo>
                    <a:pt x="48"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6" name="Freeform 1206"/>
            <p:cNvSpPr>
              <a:spLocks/>
            </p:cNvSpPr>
            <p:nvPr/>
          </p:nvSpPr>
          <p:spPr bwMode="auto">
            <a:xfrm>
              <a:off x="2635" y="3601"/>
              <a:ext cx="25" cy="22"/>
            </a:xfrm>
            <a:custGeom>
              <a:avLst/>
              <a:gdLst>
                <a:gd name="T0" fmla="*/ 7 w 48"/>
                <a:gd name="T1" fmla="*/ 0 h 45"/>
                <a:gd name="T2" fmla="*/ 6 w 48"/>
                <a:gd name="T3" fmla="*/ 0 h 45"/>
                <a:gd name="T4" fmla="*/ 0 w 48"/>
                <a:gd name="T5" fmla="*/ 0 h 45"/>
                <a:gd name="T6" fmla="*/ 1 w 48"/>
                <a:gd name="T7" fmla="*/ 5 h 45"/>
                <a:gd name="T8" fmla="*/ 7 w 48"/>
                <a:gd name="T9" fmla="*/ 4 h 45"/>
                <a:gd name="T10" fmla="*/ 7 w 48"/>
                <a:gd name="T11" fmla="*/ 4 h 45"/>
                <a:gd name="T12" fmla="*/ 7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0"/>
                  </a:moveTo>
                  <a:lnTo>
                    <a:pt x="44" y="0"/>
                  </a:lnTo>
                  <a:lnTo>
                    <a:pt x="0" y="6"/>
                  </a:lnTo>
                  <a:lnTo>
                    <a:pt x="4" y="45"/>
                  </a:lnTo>
                  <a:lnTo>
                    <a:pt x="48"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7" name="Freeform 1207"/>
            <p:cNvSpPr>
              <a:spLocks/>
            </p:cNvSpPr>
            <p:nvPr/>
          </p:nvSpPr>
          <p:spPr bwMode="auto">
            <a:xfrm>
              <a:off x="2658" y="3601"/>
              <a:ext cx="21" cy="19"/>
            </a:xfrm>
            <a:custGeom>
              <a:avLst/>
              <a:gdLst>
                <a:gd name="T0" fmla="*/ 6 w 40"/>
                <a:gd name="T1" fmla="*/ 0 h 39"/>
                <a:gd name="T2" fmla="*/ 6 w 40"/>
                <a:gd name="T3" fmla="*/ 0 h 39"/>
                <a:gd name="T4" fmla="*/ 0 w 40"/>
                <a:gd name="T5" fmla="*/ 0 h 39"/>
                <a:gd name="T6" fmla="*/ 0 w 40"/>
                <a:gd name="T7" fmla="*/ 4 h 39"/>
                <a:gd name="T8" fmla="*/ 6 w 40"/>
                <a:gd name="T9" fmla="*/ 4 h 39"/>
                <a:gd name="T10" fmla="*/ 6 w 40"/>
                <a:gd name="T11" fmla="*/ 4 h 39"/>
                <a:gd name="T12" fmla="*/ 6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8" name="Freeform 1208"/>
            <p:cNvSpPr>
              <a:spLocks/>
            </p:cNvSpPr>
            <p:nvPr/>
          </p:nvSpPr>
          <p:spPr bwMode="auto">
            <a:xfrm>
              <a:off x="2679" y="3600"/>
              <a:ext cx="21" cy="20"/>
            </a:xfrm>
            <a:custGeom>
              <a:avLst/>
              <a:gdLst>
                <a:gd name="T0" fmla="*/ 5 w 44"/>
                <a:gd name="T1" fmla="*/ 0 h 40"/>
                <a:gd name="T2" fmla="*/ 5 w 44"/>
                <a:gd name="T3" fmla="*/ 0 h 40"/>
                <a:gd name="T4" fmla="*/ 0 w 44"/>
                <a:gd name="T5" fmla="*/ 1 h 40"/>
                <a:gd name="T6" fmla="*/ 0 w 44"/>
                <a:gd name="T7" fmla="*/ 5 h 40"/>
                <a:gd name="T8" fmla="*/ 5 w 44"/>
                <a:gd name="T9" fmla="*/ 5 h 40"/>
                <a:gd name="T10" fmla="*/ 5 w 44"/>
                <a:gd name="T11" fmla="*/ 5 h 40"/>
                <a:gd name="T12" fmla="*/ 5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2" y="0"/>
                  </a:moveTo>
                  <a:lnTo>
                    <a:pt x="43" y="0"/>
                  </a:lnTo>
                  <a:lnTo>
                    <a:pt x="0" y="1"/>
                  </a:lnTo>
                  <a:lnTo>
                    <a:pt x="0" y="40"/>
                  </a:lnTo>
                  <a:lnTo>
                    <a:pt x="43" y="39"/>
                  </a:lnTo>
                  <a:lnTo>
                    <a:pt x="44"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59" name="Freeform 1209"/>
            <p:cNvSpPr>
              <a:spLocks/>
            </p:cNvSpPr>
            <p:nvPr/>
          </p:nvSpPr>
          <p:spPr bwMode="auto">
            <a:xfrm>
              <a:off x="2699" y="3598"/>
              <a:ext cx="22" cy="22"/>
            </a:xfrm>
            <a:custGeom>
              <a:avLst/>
              <a:gdLst>
                <a:gd name="T0" fmla="*/ 6 w 42"/>
                <a:gd name="T1" fmla="*/ 0 h 42"/>
                <a:gd name="T2" fmla="*/ 6 w 42"/>
                <a:gd name="T3" fmla="*/ 0 h 42"/>
                <a:gd name="T4" fmla="*/ 0 w 42"/>
                <a:gd name="T5" fmla="*/ 1 h 42"/>
                <a:gd name="T6" fmla="*/ 1 w 42"/>
                <a:gd name="T7" fmla="*/ 6 h 42"/>
                <a:gd name="T8" fmla="*/ 6 w 42"/>
                <a:gd name="T9" fmla="*/ 5 h 42"/>
                <a:gd name="T10" fmla="*/ 6 w 42"/>
                <a:gd name="T11" fmla="*/ 5 h 42"/>
                <a:gd name="T12" fmla="*/ 6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0" y="0"/>
                  </a:moveTo>
                  <a:lnTo>
                    <a:pt x="40" y="0"/>
                  </a:lnTo>
                  <a:lnTo>
                    <a:pt x="0" y="3"/>
                  </a:lnTo>
                  <a:lnTo>
                    <a:pt x="2" y="42"/>
                  </a:lnTo>
                  <a:lnTo>
                    <a:pt x="42"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0" name="Freeform 1210"/>
            <p:cNvSpPr>
              <a:spLocks/>
            </p:cNvSpPr>
            <p:nvPr/>
          </p:nvSpPr>
          <p:spPr bwMode="auto">
            <a:xfrm>
              <a:off x="2719" y="3597"/>
              <a:ext cx="25" cy="21"/>
            </a:xfrm>
            <a:custGeom>
              <a:avLst/>
              <a:gdLst>
                <a:gd name="T0" fmla="*/ 7 w 48"/>
                <a:gd name="T1" fmla="*/ 0 h 43"/>
                <a:gd name="T2" fmla="*/ 7 w 48"/>
                <a:gd name="T3" fmla="*/ 0 h 43"/>
                <a:gd name="T4" fmla="*/ 0 w 48"/>
                <a:gd name="T5" fmla="*/ 0 h 43"/>
                <a:gd name="T6" fmla="*/ 1 w 48"/>
                <a:gd name="T7" fmla="*/ 5 h 43"/>
                <a:gd name="T8" fmla="*/ 7 w 48"/>
                <a:gd name="T9" fmla="*/ 4 h 43"/>
                <a:gd name="T10" fmla="*/ 7 w 48"/>
                <a:gd name="T11" fmla="*/ 4 h 43"/>
                <a:gd name="T12" fmla="*/ 7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0"/>
                  </a:moveTo>
                  <a:lnTo>
                    <a:pt x="46" y="0"/>
                  </a:lnTo>
                  <a:lnTo>
                    <a:pt x="0" y="4"/>
                  </a:lnTo>
                  <a:lnTo>
                    <a:pt x="2" y="43"/>
                  </a:lnTo>
                  <a:lnTo>
                    <a:pt x="48"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1" name="Freeform 1211"/>
            <p:cNvSpPr>
              <a:spLocks/>
            </p:cNvSpPr>
            <p:nvPr/>
          </p:nvSpPr>
          <p:spPr bwMode="auto">
            <a:xfrm>
              <a:off x="2743" y="3595"/>
              <a:ext cx="23" cy="21"/>
            </a:xfrm>
            <a:custGeom>
              <a:avLst/>
              <a:gdLst>
                <a:gd name="T0" fmla="*/ 5 w 46"/>
                <a:gd name="T1" fmla="*/ 0 h 41"/>
                <a:gd name="T2" fmla="*/ 6 w 46"/>
                <a:gd name="T3" fmla="*/ 0 h 41"/>
                <a:gd name="T4" fmla="*/ 0 w 46"/>
                <a:gd name="T5" fmla="*/ 1 h 41"/>
                <a:gd name="T6" fmla="*/ 1 w 46"/>
                <a:gd name="T7" fmla="*/ 6 h 41"/>
                <a:gd name="T8" fmla="*/ 6 w 46"/>
                <a:gd name="T9" fmla="*/ 5 h 41"/>
                <a:gd name="T10" fmla="*/ 6 w 46"/>
                <a:gd name="T11" fmla="*/ 5 h 41"/>
                <a:gd name="T12" fmla="*/ 5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39" y="0"/>
                  </a:moveTo>
                  <a:lnTo>
                    <a:pt x="42" y="0"/>
                  </a:lnTo>
                  <a:lnTo>
                    <a:pt x="0" y="2"/>
                  </a:lnTo>
                  <a:lnTo>
                    <a:pt x="2" y="41"/>
                  </a:lnTo>
                  <a:lnTo>
                    <a:pt x="44" y="39"/>
                  </a:lnTo>
                  <a:lnTo>
                    <a:pt x="46"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2" name="Freeform 1212"/>
            <p:cNvSpPr>
              <a:spLocks/>
            </p:cNvSpPr>
            <p:nvPr/>
          </p:nvSpPr>
          <p:spPr bwMode="auto">
            <a:xfrm>
              <a:off x="2762" y="3591"/>
              <a:ext cx="27" cy="24"/>
            </a:xfrm>
            <a:custGeom>
              <a:avLst/>
              <a:gdLst>
                <a:gd name="T0" fmla="*/ 6 w 54"/>
                <a:gd name="T1" fmla="*/ 0 h 47"/>
                <a:gd name="T2" fmla="*/ 6 w 54"/>
                <a:gd name="T3" fmla="*/ 0 h 47"/>
                <a:gd name="T4" fmla="*/ 0 w 54"/>
                <a:gd name="T5" fmla="*/ 1 h 47"/>
                <a:gd name="T6" fmla="*/ 1 w 54"/>
                <a:gd name="T7" fmla="*/ 6 h 47"/>
                <a:gd name="T8" fmla="*/ 7 w 54"/>
                <a:gd name="T9" fmla="*/ 5 h 47"/>
                <a:gd name="T10" fmla="*/ 7 w 54"/>
                <a:gd name="T11" fmla="*/ 5 h 47"/>
                <a:gd name="T12" fmla="*/ 6 w 54"/>
                <a:gd name="T13" fmla="*/ 0 h 47"/>
                <a:gd name="T14" fmla="*/ 0 60000 65536"/>
                <a:gd name="T15" fmla="*/ 0 60000 65536"/>
                <a:gd name="T16" fmla="*/ 0 60000 65536"/>
                <a:gd name="T17" fmla="*/ 0 60000 65536"/>
                <a:gd name="T18" fmla="*/ 0 60000 65536"/>
                <a:gd name="T19" fmla="*/ 0 60000 65536"/>
                <a:gd name="T20" fmla="*/ 0 60000 65536"/>
                <a:gd name="T21" fmla="*/ 0 w 54"/>
                <a:gd name="T22" fmla="*/ 0 h 47"/>
                <a:gd name="T23" fmla="*/ 54 w 54"/>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7">
                  <a:moveTo>
                    <a:pt x="41" y="0"/>
                  </a:moveTo>
                  <a:lnTo>
                    <a:pt x="44" y="0"/>
                  </a:lnTo>
                  <a:lnTo>
                    <a:pt x="0" y="8"/>
                  </a:lnTo>
                  <a:lnTo>
                    <a:pt x="7" y="47"/>
                  </a:lnTo>
                  <a:lnTo>
                    <a:pt x="51" y="39"/>
                  </a:lnTo>
                  <a:lnTo>
                    <a:pt x="54"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3" name="Freeform 1213"/>
            <p:cNvSpPr>
              <a:spLocks/>
            </p:cNvSpPr>
            <p:nvPr/>
          </p:nvSpPr>
          <p:spPr bwMode="auto">
            <a:xfrm>
              <a:off x="2782" y="3584"/>
              <a:ext cx="31" cy="27"/>
            </a:xfrm>
            <a:custGeom>
              <a:avLst/>
              <a:gdLst>
                <a:gd name="T0" fmla="*/ 5 w 61"/>
                <a:gd name="T1" fmla="*/ 1 h 54"/>
                <a:gd name="T2" fmla="*/ 6 w 61"/>
                <a:gd name="T3" fmla="*/ 0 h 54"/>
                <a:gd name="T4" fmla="*/ 0 w 61"/>
                <a:gd name="T5" fmla="*/ 2 h 54"/>
                <a:gd name="T6" fmla="*/ 2 w 61"/>
                <a:gd name="T7" fmla="*/ 7 h 54"/>
                <a:gd name="T8" fmla="*/ 8 w 61"/>
                <a:gd name="T9" fmla="*/ 5 h 54"/>
                <a:gd name="T10" fmla="*/ 8 w 61"/>
                <a:gd name="T11" fmla="*/ 5 h 54"/>
                <a:gd name="T12" fmla="*/ 8 w 61"/>
                <a:gd name="T13" fmla="*/ 5 h 54"/>
                <a:gd name="T14" fmla="*/ 8 w 61"/>
                <a:gd name="T15" fmla="*/ 5 h 54"/>
                <a:gd name="T16" fmla="*/ 8 w 61"/>
                <a:gd name="T17" fmla="*/ 5 h 54"/>
                <a:gd name="T18" fmla="*/ 5 w 61"/>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54"/>
                <a:gd name="T32" fmla="*/ 61 w 61"/>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54">
                  <a:moveTo>
                    <a:pt x="40" y="2"/>
                  </a:moveTo>
                  <a:lnTo>
                    <a:pt x="43" y="0"/>
                  </a:lnTo>
                  <a:lnTo>
                    <a:pt x="0" y="15"/>
                  </a:lnTo>
                  <a:lnTo>
                    <a:pt x="13" y="54"/>
                  </a:lnTo>
                  <a:lnTo>
                    <a:pt x="57" y="39"/>
                  </a:lnTo>
                  <a:lnTo>
                    <a:pt x="61" y="37"/>
                  </a:lnTo>
                  <a:lnTo>
                    <a:pt x="57" y="39"/>
                  </a:lnTo>
                  <a:lnTo>
                    <a:pt x="58" y="38"/>
                  </a:lnTo>
                  <a:lnTo>
                    <a:pt x="61" y="37"/>
                  </a:lnTo>
                  <a:lnTo>
                    <a:pt x="40"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4" name="Freeform 1214"/>
            <p:cNvSpPr>
              <a:spLocks/>
            </p:cNvSpPr>
            <p:nvPr/>
          </p:nvSpPr>
          <p:spPr bwMode="auto">
            <a:xfrm>
              <a:off x="2802" y="3574"/>
              <a:ext cx="32" cy="28"/>
            </a:xfrm>
            <a:custGeom>
              <a:avLst/>
              <a:gdLst>
                <a:gd name="T0" fmla="*/ 5 w 62"/>
                <a:gd name="T1" fmla="*/ 0 h 58"/>
                <a:gd name="T2" fmla="*/ 6 w 62"/>
                <a:gd name="T3" fmla="*/ 0 h 58"/>
                <a:gd name="T4" fmla="*/ 0 w 62"/>
                <a:gd name="T5" fmla="*/ 2 h 58"/>
                <a:gd name="T6" fmla="*/ 3 w 62"/>
                <a:gd name="T7" fmla="*/ 7 h 58"/>
                <a:gd name="T8" fmla="*/ 8 w 62"/>
                <a:gd name="T9" fmla="*/ 4 h 58"/>
                <a:gd name="T10" fmla="*/ 9 w 62"/>
                <a:gd name="T11" fmla="*/ 4 h 58"/>
                <a:gd name="T12" fmla="*/ 5 w 62"/>
                <a:gd name="T13" fmla="*/ 0 h 58"/>
                <a:gd name="T14" fmla="*/ 0 60000 65536"/>
                <a:gd name="T15" fmla="*/ 0 60000 65536"/>
                <a:gd name="T16" fmla="*/ 0 60000 65536"/>
                <a:gd name="T17" fmla="*/ 0 60000 65536"/>
                <a:gd name="T18" fmla="*/ 0 60000 65536"/>
                <a:gd name="T19" fmla="*/ 0 60000 65536"/>
                <a:gd name="T20" fmla="*/ 0 60000 65536"/>
                <a:gd name="T21" fmla="*/ 0 w 62"/>
                <a:gd name="T22" fmla="*/ 0 h 58"/>
                <a:gd name="T23" fmla="*/ 62 w 62"/>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8">
                  <a:moveTo>
                    <a:pt x="39" y="0"/>
                  </a:moveTo>
                  <a:lnTo>
                    <a:pt x="40" y="0"/>
                  </a:lnTo>
                  <a:lnTo>
                    <a:pt x="0" y="23"/>
                  </a:lnTo>
                  <a:lnTo>
                    <a:pt x="21" y="58"/>
                  </a:lnTo>
                  <a:lnTo>
                    <a:pt x="61" y="35"/>
                  </a:lnTo>
                  <a:lnTo>
                    <a:pt x="62" y="35"/>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5" name="Freeform 1215"/>
            <p:cNvSpPr>
              <a:spLocks/>
            </p:cNvSpPr>
            <p:nvPr/>
          </p:nvSpPr>
          <p:spPr bwMode="auto">
            <a:xfrm>
              <a:off x="2822" y="3560"/>
              <a:ext cx="33" cy="31"/>
            </a:xfrm>
            <a:custGeom>
              <a:avLst/>
              <a:gdLst>
                <a:gd name="T0" fmla="*/ 5 w 66"/>
                <a:gd name="T1" fmla="*/ 1 h 61"/>
                <a:gd name="T2" fmla="*/ 5 w 66"/>
                <a:gd name="T3" fmla="*/ 0 h 61"/>
                <a:gd name="T4" fmla="*/ 0 w 66"/>
                <a:gd name="T5" fmla="*/ 4 h 61"/>
                <a:gd name="T6" fmla="*/ 3 w 66"/>
                <a:gd name="T7" fmla="*/ 8 h 61"/>
                <a:gd name="T8" fmla="*/ 8 w 66"/>
                <a:gd name="T9" fmla="*/ 5 h 61"/>
                <a:gd name="T10" fmla="*/ 9 w 66"/>
                <a:gd name="T11" fmla="*/ 4 h 61"/>
                <a:gd name="T12" fmla="*/ 8 w 66"/>
                <a:gd name="T13" fmla="*/ 5 h 61"/>
                <a:gd name="T14" fmla="*/ 9 w 66"/>
                <a:gd name="T15" fmla="*/ 5 h 61"/>
                <a:gd name="T16" fmla="*/ 9 w 66"/>
                <a:gd name="T17" fmla="*/ 4 h 61"/>
                <a:gd name="T18" fmla="*/ 5 w 66"/>
                <a:gd name="T19" fmla="*/ 1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1"/>
                <a:gd name="T32" fmla="*/ 66 w 66"/>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1">
                  <a:moveTo>
                    <a:pt x="38" y="3"/>
                  </a:moveTo>
                  <a:lnTo>
                    <a:pt x="40" y="0"/>
                  </a:lnTo>
                  <a:lnTo>
                    <a:pt x="0" y="26"/>
                  </a:lnTo>
                  <a:lnTo>
                    <a:pt x="23" y="61"/>
                  </a:lnTo>
                  <a:lnTo>
                    <a:pt x="63" y="34"/>
                  </a:lnTo>
                  <a:lnTo>
                    <a:pt x="66" y="31"/>
                  </a:lnTo>
                  <a:lnTo>
                    <a:pt x="63" y="34"/>
                  </a:lnTo>
                  <a:lnTo>
                    <a:pt x="65" y="33"/>
                  </a:lnTo>
                  <a:lnTo>
                    <a:pt x="66" y="31"/>
                  </a:lnTo>
                  <a:lnTo>
                    <a:pt x="38"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6" name="Freeform 1216"/>
            <p:cNvSpPr>
              <a:spLocks/>
            </p:cNvSpPr>
            <p:nvPr/>
          </p:nvSpPr>
          <p:spPr bwMode="auto">
            <a:xfrm>
              <a:off x="2841" y="3540"/>
              <a:ext cx="37" cy="36"/>
            </a:xfrm>
            <a:custGeom>
              <a:avLst/>
              <a:gdLst>
                <a:gd name="T0" fmla="*/ 5 w 75"/>
                <a:gd name="T1" fmla="*/ 0 h 73"/>
                <a:gd name="T2" fmla="*/ 5 w 75"/>
                <a:gd name="T3" fmla="*/ 0 h 73"/>
                <a:gd name="T4" fmla="*/ 0 w 75"/>
                <a:gd name="T5" fmla="*/ 5 h 73"/>
                <a:gd name="T6" fmla="*/ 3 w 75"/>
                <a:gd name="T7" fmla="*/ 9 h 73"/>
                <a:gd name="T8" fmla="*/ 9 w 75"/>
                <a:gd name="T9" fmla="*/ 3 h 73"/>
                <a:gd name="T10" fmla="*/ 9 w 75"/>
                <a:gd name="T11" fmla="*/ 3 h 73"/>
                <a:gd name="T12" fmla="*/ 5 w 75"/>
                <a:gd name="T13" fmla="*/ 0 h 73"/>
                <a:gd name="T14" fmla="*/ 0 60000 65536"/>
                <a:gd name="T15" fmla="*/ 0 60000 65536"/>
                <a:gd name="T16" fmla="*/ 0 60000 65536"/>
                <a:gd name="T17" fmla="*/ 0 60000 65536"/>
                <a:gd name="T18" fmla="*/ 0 60000 65536"/>
                <a:gd name="T19" fmla="*/ 0 60000 65536"/>
                <a:gd name="T20" fmla="*/ 0 60000 65536"/>
                <a:gd name="T21" fmla="*/ 0 w 75"/>
                <a:gd name="T22" fmla="*/ 0 h 73"/>
                <a:gd name="T23" fmla="*/ 75 w 75"/>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3">
                  <a:moveTo>
                    <a:pt x="43" y="3"/>
                  </a:moveTo>
                  <a:lnTo>
                    <a:pt x="45" y="0"/>
                  </a:lnTo>
                  <a:lnTo>
                    <a:pt x="0" y="45"/>
                  </a:lnTo>
                  <a:lnTo>
                    <a:pt x="28" y="73"/>
                  </a:lnTo>
                  <a:lnTo>
                    <a:pt x="73" y="28"/>
                  </a:lnTo>
                  <a:lnTo>
                    <a:pt x="75" y="26"/>
                  </a:lnTo>
                  <a:lnTo>
                    <a:pt x="43"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7" name="Freeform 1217"/>
            <p:cNvSpPr>
              <a:spLocks/>
            </p:cNvSpPr>
            <p:nvPr/>
          </p:nvSpPr>
          <p:spPr bwMode="auto">
            <a:xfrm>
              <a:off x="2862" y="3512"/>
              <a:ext cx="37" cy="40"/>
            </a:xfrm>
            <a:custGeom>
              <a:avLst/>
              <a:gdLst>
                <a:gd name="T0" fmla="*/ 6 w 73"/>
                <a:gd name="T1" fmla="*/ 0 h 81"/>
                <a:gd name="T2" fmla="*/ 6 w 73"/>
                <a:gd name="T3" fmla="*/ 0 h 81"/>
                <a:gd name="T4" fmla="*/ 0 w 73"/>
                <a:gd name="T5" fmla="*/ 7 h 81"/>
                <a:gd name="T6" fmla="*/ 4 w 73"/>
                <a:gd name="T7" fmla="*/ 10 h 81"/>
                <a:gd name="T8" fmla="*/ 10 w 73"/>
                <a:gd name="T9" fmla="*/ 3 h 81"/>
                <a:gd name="T10" fmla="*/ 10 w 73"/>
                <a:gd name="T11" fmla="*/ 3 h 81"/>
                <a:gd name="T12" fmla="*/ 6 w 73"/>
                <a:gd name="T13" fmla="*/ 0 h 81"/>
                <a:gd name="T14" fmla="*/ 0 60000 65536"/>
                <a:gd name="T15" fmla="*/ 0 60000 65536"/>
                <a:gd name="T16" fmla="*/ 0 60000 65536"/>
                <a:gd name="T17" fmla="*/ 0 60000 65536"/>
                <a:gd name="T18" fmla="*/ 0 60000 65536"/>
                <a:gd name="T19" fmla="*/ 0 60000 65536"/>
                <a:gd name="T20" fmla="*/ 0 60000 65536"/>
                <a:gd name="T21" fmla="*/ 0 w 73"/>
                <a:gd name="T22" fmla="*/ 0 h 81"/>
                <a:gd name="T23" fmla="*/ 73 w 73"/>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1">
                  <a:moveTo>
                    <a:pt x="41" y="0"/>
                  </a:moveTo>
                  <a:lnTo>
                    <a:pt x="41" y="1"/>
                  </a:lnTo>
                  <a:lnTo>
                    <a:pt x="0" y="58"/>
                  </a:lnTo>
                  <a:lnTo>
                    <a:pt x="32" y="81"/>
                  </a:lnTo>
                  <a:lnTo>
                    <a:pt x="73" y="24"/>
                  </a:lnTo>
                  <a:lnTo>
                    <a:pt x="73" y="25"/>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8" name="Freeform 1218"/>
            <p:cNvSpPr>
              <a:spLocks/>
            </p:cNvSpPr>
            <p:nvPr/>
          </p:nvSpPr>
          <p:spPr bwMode="auto">
            <a:xfrm>
              <a:off x="2883" y="3483"/>
              <a:ext cx="39" cy="42"/>
            </a:xfrm>
            <a:custGeom>
              <a:avLst/>
              <a:gdLst>
                <a:gd name="T0" fmla="*/ 6 w 77"/>
                <a:gd name="T1" fmla="*/ 1 h 83"/>
                <a:gd name="T2" fmla="*/ 6 w 77"/>
                <a:gd name="T3" fmla="*/ 0 h 83"/>
                <a:gd name="T4" fmla="*/ 0 w 77"/>
                <a:gd name="T5" fmla="*/ 8 h 83"/>
                <a:gd name="T6" fmla="*/ 4 w 77"/>
                <a:gd name="T7" fmla="*/ 11 h 83"/>
                <a:gd name="T8" fmla="*/ 10 w 77"/>
                <a:gd name="T9" fmla="*/ 4 h 83"/>
                <a:gd name="T10" fmla="*/ 10 w 77"/>
                <a:gd name="T11" fmla="*/ 4 h 83"/>
                <a:gd name="T12" fmla="*/ 6 w 77"/>
                <a:gd name="T13" fmla="*/ 1 h 83"/>
                <a:gd name="T14" fmla="*/ 0 60000 65536"/>
                <a:gd name="T15" fmla="*/ 0 60000 65536"/>
                <a:gd name="T16" fmla="*/ 0 60000 65536"/>
                <a:gd name="T17" fmla="*/ 0 60000 65536"/>
                <a:gd name="T18" fmla="*/ 0 60000 65536"/>
                <a:gd name="T19" fmla="*/ 0 60000 65536"/>
                <a:gd name="T20" fmla="*/ 0 60000 65536"/>
                <a:gd name="T21" fmla="*/ 0 w 77"/>
                <a:gd name="T22" fmla="*/ 0 h 83"/>
                <a:gd name="T23" fmla="*/ 77 w 77"/>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3">
                  <a:moveTo>
                    <a:pt x="43" y="2"/>
                  </a:moveTo>
                  <a:lnTo>
                    <a:pt x="44" y="0"/>
                  </a:lnTo>
                  <a:lnTo>
                    <a:pt x="0" y="58"/>
                  </a:lnTo>
                  <a:lnTo>
                    <a:pt x="32" y="83"/>
                  </a:lnTo>
                  <a:lnTo>
                    <a:pt x="76" y="26"/>
                  </a:lnTo>
                  <a:lnTo>
                    <a:pt x="77" y="25"/>
                  </a:lnTo>
                  <a:lnTo>
                    <a:pt x="43"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69" name="Freeform 1219"/>
            <p:cNvSpPr>
              <a:spLocks/>
            </p:cNvSpPr>
            <p:nvPr/>
          </p:nvSpPr>
          <p:spPr bwMode="auto">
            <a:xfrm>
              <a:off x="2904" y="3452"/>
              <a:ext cx="39" cy="43"/>
            </a:xfrm>
            <a:custGeom>
              <a:avLst/>
              <a:gdLst>
                <a:gd name="T0" fmla="*/ 6 w 77"/>
                <a:gd name="T1" fmla="*/ 0 h 88"/>
                <a:gd name="T2" fmla="*/ 6 w 77"/>
                <a:gd name="T3" fmla="*/ 0 h 88"/>
                <a:gd name="T4" fmla="*/ 0 w 77"/>
                <a:gd name="T5" fmla="*/ 8 h 88"/>
                <a:gd name="T6" fmla="*/ 5 w 77"/>
                <a:gd name="T7" fmla="*/ 10 h 88"/>
                <a:gd name="T8" fmla="*/ 10 w 77"/>
                <a:gd name="T9" fmla="*/ 2 h 88"/>
                <a:gd name="T10" fmla="*/ 10 w 77"/>
                <a:gd name="T11" fmla="*/ 2 h 88"/>
                <a:gd name="T12" fmla="*/ 6 w 77"/>
                <a:gd name="T13" fmla="*/ 0 h 88"/>
                <a:gd name="T14" fmla="*/ 0 60000 65536"/>
                <a:gd name="T15" fmla="*/ 0 60000 65536"/>
                <a:gd name="T16" fmla="*/ 0 60000 65536"/>
                <a:gd name="T17" fmla="*/ 0 60000 65536"/>
                <a:gd name="T18" fmla="*/ 0 60000 65536"/>
                <a:gd name="T19" fmla="*/ 0 60000 65536"/>
                <a:gd name="T20" fmla="*/ 0 60000 65536"/>
                <a:gd name="T21" fmla="*/ 0 w 77"/>
                <a:gd name="T22" fmla="*/ 0 h 88"/>
                <a:gd name="T23" fmla="*/ 77 w 77"/>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8">
                  <a:moveTo>
                    <a:pt x="44" y="0"/>
                  </a:moveTo>
                  <a:lnTo>
                    <a:pt x="42" y="0"/>
                  </a:lnTo>
                  <a:lnTo>
                    <a:pt x="0" y="65"/>
                  </a:lnTo>
                  <a:lnTo>
                    <a:pt x="34" y="88"/>
                  </a:lnTo>
                  <a:lnTo>
                    <a:pt x="77" y="23"/>
                  </a:lnTo>
                  <a:lnTo>
                    <a:pt x="76" y="23"/>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0" name="Freeform 1220"/>
            <p:cNvSpPr>
              <a:spLocks/>
            </p:cNvSpPr>
            <p:nvPr/>
          </p:nvSpPr>
          <p:spPr bwMode="auto">
            <a:xfrm>
              <a:off x="2926" y="3422"/>
              <a:ext cx="38" cy="41"/>
            </a:xfrm>
            <a:custGeom>
              <a:avLst/>
              <a:gdLst>
                <a:gd name="T0" fmla="*/ 6 w 75"/>
                <a:gd name="T1" fmla="*/ 0 h 83"/>
                <a:gd name="T2" fmla="*/ 6 w 75"/>
                <a:gd name="T3" fmla="*/ 0 h 83"/>
                <a:gd name="T4" fmla="*/ 0 w 75"/>
                <a:gd name="T5" fmla="*/ 7 h 83"/>
                <a:gd name="T6" fmla="*/ 4 w 75"/>
                <a:gd name="T7" fmla="*/ 10 h 83"/>
                <a:gd name="T8" fmla="*/ 10 w 75"/>
                <a:gd name="T9" fmla="*/ 3 h 83"/>
                <a:gd name="T10" fmla="*/ 9 w 75"/>
                <a:gd name="T11" fmla="*/ 3 h 83"/>
                <a:gd name="T12" fmla="*/ 6 w 75"/>
                <a:gd name="T13" fmla="*/ 0 h 83"/>
                <a:gd name="T14" fmla="*/ 0 60000 65536"/>
                <a:gd name="T15" fmla="*/ 0 60000 65536"/>
                <a:gd name="T16" fmla="*/ 0 60000 65536"/>
                <a:gd name="T17" fmla="*/ 0 60000 65536"/>
                <a:gd name="T18" fmla="*/ 0 60000 65536"/>
                <a:gd name="T19" fmla="*/ 0 60000 65536"/>
                <a:gd name="T20" fmla="*/ 0 60000 65536"/>
                <a:gd name="T21" fmla="*/ 0 w 75"/>
                <a:gd name="T22" fmla="*/ 0 h 83"/>
                <a:gd name="T23" fmla="*/ 75 w 75"/>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3">
                  <a:moveTo>
                    <a:pt x="45" y="0"/>
                  </a:moveTo>
                  <a:lnTo>
                    <a:pt x="42" y="3"/>
                  </a:lnTo>
                  <a:lnTo>
                    <a:pt x="0" y="60"/>
                  </a:lnTo>
                  <a:lnTo>
                    <a:pt x="32" y="83"/>
                  </a:lnTo>
                  <a:lnTo>
                    <a:pt x="75" y="26"/>
                  </a:lnTo>
                  <a:lnTo>
                    <a:pt x="72" y="28"/>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1" name="Freeform 1221"/>
            <p:cNvSpPr>
              <a:spLocks/>
            </p:cNvSpPr>
            <p:nvPr/>
          </p:nvSpPr>
          <p:spPr bwMode="auto">
            <a:xfrm>
              <a:off x="2949" y="3399"/>
              <a:ext cx="33" cy="36"/>
            </a:xfrm>
            <a:custGeom>
              <a:avLst/>
              <a:gdLst>
                <a:gd name="T0" fmla="*/ 6 w 66"/>
                <a:gd name="T1" fmla="*/ 0 h 73"/>
                <a:gd name="T2" fmla="*/ 5 w 66"/>
                <a:gd name="T3" fmla="*/ 0 h 73"/>
                <a:gd name="T4" fmla="*/ 0 w 66"/>
                <a:gd name="T5" fmla="*/ 5 h 73"/>
                <a:gd name="T6" fmla="*/ 3 w 66"/>
                <a:gd name="T7" fmla="*/ 9 h 73"/>
                <a:gd name="T8" fmla="*/ 9 w 66"/>
                <a:gd name="T9" fmla="*/ 4 h 73"/>
                <a:gd name="T10" fmla="*/ 7 w 66"/>
                <a:gd name="T11" fmla="*/ 4 h 73"/>
                <a:gd name="T12" fmla="*/ 6 w 66"/>
                <a:gd name="T13" fmla="*/ 0 h 73"/>
                <a:gd name="T14" fmla="*/ 5 w 66"/>
                <a:gd name="T15" fmla="*/ 0 h 73"/>
                <a:gd name="T16" fmla="*/ 5 w 66"/>
                <a:gd name="T17" fmla="*/ 0 h 73"/>
                <a:gd name="T18" fmla="*/ 6 w 66"/>
                <a:gd name="T19" fmla="*/ 0 h 7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73"/>
                <a:gd name="T32" fmla="*/ 66 w 66"/>
                <a:gd name="T33" fmla="*/ 73 h 7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73">
                  <a:moveTo>
                    <a:pt x="46" y="0"/>
                  </a:moveTo>
                  <a:lnTo>
                    <a:pt x="39" y="6"/>
                  </a:lnTo>
                  <a:lnTo>
                    <a:pt x="0" y="45"/>
                  </a:lnTo>
                  <a:lnTo>
                    <a:pt x="27" y="73"/>
                  </a:lnTo>
                  <a:lnTo>
                    <a:pt x="66" y="34"/>
                  </a:lnTo>
                  <a:lnTo>
                    <a:pt x="59" y="39"/>
                  </a:lnTo>
                  <a:lnTo>
                    <a:pt x="46" y="0"/>
                  </a:lnTo>
                  <a:lnTo>
                    <a:pt x="42" y="3"/>
                  </a:lnTo>
                  <a:lnTo>
                    <a:pt x="39" y="6"/>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2" name="Freeform 1222"/>
            <p:cNvSpPr>
              <a:spLocks/>
            </p:cNvSpPr>
            <p:nvPr/>
          </p:nvSpPr>
          <p:spPr bwMode="auto">
            <a:xfrm>
              <a:off x="2972" y="3392"/>
              <a:ext cx="29" cy="27"/>
            </a:xfrm>
            <a:custGeom>
              <a:avLst/>
              <a:gdLst>
                <a:gd name="T0" fmla="*/ 7 w 57"/>
                <a:gd name="T1" fmla="*/ 0 h 54"/>
                <a:gd name="T2" fmla="*/ 6 w 57"/>
                <a:gd name="T3" fmla="*/ 0 h 54"/>
                <a:gd name="T4" fmla="*/ 0 w 57"/>
                <a:gd name="T5" fmla="*/ 2 h 54"/>
                <a:gd name="T6" fmla="*/ 2 w 57"/>
                <a:gd name="T7" fmla="*/ 7 h 54"/>
                <a:gd name="T8" fmla="*/ 8 w 57"/>
                <a:gd name="T9" fmla="*/ 5 h 54"/>
                <a:gd name="T10" fmla="*/ 7 w 57"/>
                <a:gd name="T11" fmla="*/ 5 h 54"/>
                <a:gd name="T12" fmla="*/ 7 w 57"/>
                <a:gd name="T13" fmla="*/ 0 h 54"/>
                <a:gd name="T14" fmla="*/ 6 w 57"/>
                <a:gd name="T15" fmla="*/ 0 h 54"/>
                <a:gd name="T16" fmla="*/ 6 w 57"/>
                <a:gd name="T17" fmla="*/ 0 h 54"/>
                <a:gd name="T18" fmla="*/ 7 w 57"/>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4"/>
                <a:gd name="T32" fmla="*/ 57 w 57"/>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4">
                  <a:moveTo>
                    <a:pt x="50" y="0"/>
                  </a:moveTo>
                  <a:lnTo>
                    <a:pt x="43" y="0"/>
                  </a:lnTo>
                  <a:lnTo>
                    <a:pt x="0" y="15"/>
                  </a:lnTo>
                  <a:lnTo>
                    <a:pt x="13" y="54"/>
                  </a:lnTo>
                  <a:lnTo>
                    <a:pt x="57" y="39"/>
                  </a:lnTo>
                  <a:lnTo>
                    <a:pt x="50" y="39"/>
                  </a:lnTo>
                  <a:lnTo>
                    <a:pt x="50" y="0"/>
                  </a:lnTo>
                  <a:lnTo>
                    <a:pt x="47" y="0"/>
                  </a:lnTo>
                  <a:lnTo>
                    <a:pt x="43" y="0"/>
                  </a:lnTo>
                  <a:lnTo>
                    <a:pt x="5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3" name="Freeform 1223"/>
            <p:cNvSpPr>
              <a:spLocks/>
            </p:cNvSpPr>
            <p:nvPr/>
          </p:nvSpPr>
          <p:spPr bwMode="auto">
            <a:xfrm>
              <a:off x="2997" y="3392"/>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4" name="Freeform 1224"/>
            <p:cNvSpPr>
              <a:spLocks/>
            </p:cNvSpPr>
            <p:nvPr/>
          </p:nvSpPr>
          <p:spPr bwMode="auto">
            <a:xfrm>
              <a:off x="3020" y="3392"/>
              <a:ext cx="21" cy="19"/>
            </a:xfrm>
            <a:custGeom>
              <a:avLst/>
              <a:gdLst>
                <a:gd name="T0" fmla="*/ 4 w 43"/>
                <a:gd name="T1" fmla="*/ 0 h 39"/>
                <a:gd name="T2" fmla="*/ 5 w 43"/>
                <a:gd name="T3" fmla="*/ 0 h 39"/>
                <a:gd name="T4" fmla="*/ 0 w 43"/>
                <a:gd name="T5" fmla="*/ 0 h 39"/>
                <a:gd name="T6" fmla="*/ 0 w 43"/>
                <a:gd name="T7" fmla="*/ 4 h 39"/>
                <a:gd name="T8" fmla="*/ 5 w 43"/>
                <a:gd name="T9" fmla="*/ 4 h 39"/>
                <a:gd name="T10" fmla="*/ 5 w 43"/>
                <a:gd name="T11" fmla="*/ 4 h 39"/>
                <a:gd name="T12" fmla="*/ 4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38" y="0"/>
                  </a:moveTo>
                  <a:lnTo>
                    <a:pt x="41" y="0"/>
                  </a:lnTo>
                  <a:lnTo>
                    <a:pt x="0" y="0"/>
                  </a:lnTo>
                  <a:lnTo>
                    <a:pt x="0" y="39"/>
                  </a:lnTo>
                  <a:lnTo>
                    <a:pt x="41" y="39"/>
                  </a:lnTo>
                  <a:lnTo>
                    <a:pt x="43" y="39"/>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5" name="Freeform 1225"/>
            <p:cNvSpPr>
              <a:spLocks/>
            </p:cNvSpPr>
            <p:nvPr/>
          </p:nvSpPr>
          <p:spPr bwMode="auto">
            <a:xfrm>
              <a:off x="3039" y="3389"/>
              <a:ext cx="27" cy="22"/>
            </a:xfrm>
            <a:custGeom>
              <a:avLst/>
              <a:gdLst>
                <a:gd name="T0" fmla="*/ 4 w 56"/>
                <a:gd name="T1" fmla="*/ 1 h 44"/>
                <a:gd name="T2" fmla="*/ 5 w 56"/>
                <a:gd name="T3" fmla="*/ 0 h 44"/>
                <a:gd name="T4" fmla="*/ 0 w 56"/>
                <a:gd name="T5" fmla="*/ 1 h 44"/>
                <a:gd name="T6" fmla="*/ 0 w 56"/>
                <a:gd name="T7" fmla="*/ 6 h 44"/>
                <a:gd name="T8" fmla="*/ 5 w 56"/>
                <a:gd name="T9" fmla="*/ 5 h 44"/>
                <a:gd name="T10" fmla="*/ 6 w 56"/>
                <a:gd name="T11" fmla="*/ 5 h 44"/>
                <a:gd name="T12" fmla="*/ 5 w 56"/>
                <a:gd name="T13" fmla="*/ 5 h 44"/>
                <a:gd name="T14" fmla="*/ 6 w 56"/>
                <a:gd name="T15" fmla="*/ 5 h 44"/>
                <a:gd name="T16" fmla="*/ 6 w 56"/>
                <a:gd name="T17" fmla="*/ 5 h 44"/>
                <a:gd name="T18" fmla="*/ 4 w 56"/>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4"/>
                <a:gd name="T32" fmla="*/ 56 w 56"/>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4">
                  <a:moveTo>
                    <a:pt x="35" y="2"/>
                  </a:moveTo>
                  <a:lnTo>
                    <a:pt x="43" y="0"/>
                  </a:lnTo>
                  <a:lnTo>
                    <a:pt x="0" y="5"/>
                  </a:lnTo>
                  <a:lnTo>
                    <a:pt x="5" y="44"/>
                  </a:lnTo>
                  <a:lnTo>
                    <a:pt x="48" y="39"/>
                  </a:lnTo>
                  <a:lnTo>
                    <a:pt x="56" y="36"/>
                  </a:lnTo>
                  <a:lnTo>
                    <a:pt x="48" y="39"/>
                  </a:lnTo>
                  <a:lnTo>
                    <a:pt x="52" y="39"/>
                  </a:lnTo>
                  <a:lnTo>
                    <a:pt x="56" y="36"/>
                  </a:lnTo>
                  <a:lnTo>
                    <a:pt x="35"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6" name="Freeform 1226"/>
            <p:cNvSpPr>
              <a:spLocks/>
            </p:cNvSpPr>
            <p:nvPr/>
          </p:nvSpPr>
          <p:spPr bwMode="auto">
            <a:xfrm>
              <a:off x="3056" y="3377"/>
              <a:ext cx="35" cy="30"/>
            </a:xfrm>
            <a:custGeom>
              <a:avLst/>
              <a:gdLst>
                <a:gd name="T0" fmla="*/ 5 w 70"/>
                <a:gd name="T1" fmla="*/ 0 h 61"/>
                <a:gd name="T2" fmla="*/ 6 w 70"/>
                <a:gd name="T3" fmla="*/ 0 h 61"/>
                <a:gd name="T4" fmla="*/ 0 w 70"/>
                <a:gd name="T5" fmla="*/ 3 h 61"/>
                <a:gd name="T6" fmla="*/ 3 w 70"/>
                <a:gd name="T7" fmla="*/ 7 h 61"/>
                <a:gd name="T8" fmla="*/ 9 w 70"/>
                <a:gd name="T9" fmla="*/ 4 h 61"/>
                <a:gd name="T10" fmla="*/ 9 w 70"/>
                <a:gd name="T11" fmla="*/ 4 h 61"/>
                <a:gd name="T12" fmla="*/ 9 w 70"/>
                <a:gd name="T13" fmla="*/ 4 h 61"/>
                <a:gd name="T14" fmla="*/ 9 w 70"/>
                <a:gd name="T15" fmla="*/ 4 h 61"/>
                <a:gd name="T16" fmla="*/ 9 w 70"/>
                <a:gd name="T17" fmla="*/ 4 h 61"/>
                <a:gd name="T18" fmla="*/ 5 w 70"/>
                <a:gd name="T19" fmla="*/ 0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61"/>
                <a:gd name="T32" fmla="*/ 70 w 70"/>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61">
                  <a:moveTo>
                    <a:pt x="40" y="4"/>
                  </a:moveTo>
                  <a:lnTo>
                    <a:pt x="45" y="0"/>
                  </a:lnTo>
                  <a:lnTo>
                    <a:pt x="0" y="27"/>
                  </a:lnTo>
                  <a:lnTo>
                    <a:pt x="21" y="61"/>
                  </a:lnTo>
                  <a:lnTo>
                    <a:pt x="66" y="35"/>
                  </a:lnTo>
                  <a:lnTo>
                    <a:pt x="70" y="32"/>
                  </a:lnTo>
                  <a:lnTo>
                    <a:pt x="66" y="35"/>
                  </a:lnTo>
                  <a:lnTo>
                    <a:pt x="68" y="34"/>
                  </a:lnTo>
                  <a:lnTo>
                    <a:pt x="70" y="32"/>
                  </a:lnTo>
                  <a:lnTo>
                    <a:pt x="40"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7" name="Freeform 1227"/>
            <p:cNvSpPr>
              <a:spLocks/>
            </p:cNvSpPr>
            <p:nvPr/>
          </p:nvSpPr>
          <p:spPr bwMode="auto">
            <a:xfrm>
              <a:off x="3076" y="3358"/>
              <a:ext cx="36" cy="34"/>
            </a:xfrm>
            <a:custGeom>
              <a:avLst/>
              <a:gdLst>
                <a:gd name="T0" fmla="*/ 5 w 72"/>
                <a:gd name="T1" fmla="*/ 0 h 70"/>
                <a:gd name="T2" fmla="*/ 5 w 72"/>
                <a:gd name="T3" fmla="*/ 0 h 70"/>
                <a:gd name="T4" fmla="*/ 0 w 72"/>
                <a:gd name="T5" fmla="*/ 5 h 70"/>
                <a:gd name="T6" fmla="*/ 4 w 72"/>
                <a:gd name="T7" fmla="*/ 8 h 70"/>
                <a:gd name="T8" fmla="*/ 9 w 72"/>
                <a:gd name="T9" fmla="*/ 3 h 70"/>
                <a:gd name="T10" fmla="*/ 9 w 72"/>
                <a:gd name="T11" fmla="*/ 3 h 70"/>
                <a:gd name="T12" fmla="*/ 5 w 72"/>
                <a:gd name="T13" fmla="*/ 0 h 70"/>
                <a:gd name="T14" fmla="*/ 0 60000 65536"/>
                <a:gd name="T15" fmla="*/ 0 60000 65536"/>
                <a:gd name="T16" fmla="*/ 0 60000 65536"/>
                <a:gd name="T17" fmla="*/ 0 60000 65536"/>
                <a:gd name="T18" fmla="*/ 0 60000 65536"/>
                <a:gd name="T19" fmla="*/ 0 60000 65536"/>
                <a:gd name="T20" fmla="*/ 0 60000 65536"/>
                <a:gd name="T21" fmla="*/ 0 w 72"/>
                <a:gd name="T22" fmla="*/ 0 h 70"/>
                <a:gd name="T23" fmla="*/ 72 w 72"/>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0">
                  <a:moveTo>
                    <a:pt x="39" y="2"/>
                  </a:moveTo>
                  <a:lnTo>
                    <a:pt x="41" y="0"/>
                  </a:lnTo>
                  <a:lnTo>
                    <a:pt x="0" y="42"/>
                  </a:lnTo>
                  <a:lnTo>
                    <a:pt x="30" y="70"/>
                  </a:lnTo>
                  <a:lnTo>
                    <a:pt x="71" y="28"/>
                  </a:lnTo>
                  <a:lnTo>
                    <a:pt x="72" y="27"/>
                  </a:lnTo>
                  <a:lnTo>
                    <a:pt x="39"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8" name="Freeform 1228"/>
            <p:cNvSpPr>
              <a:spLocks/>
            </p:cNvSpPr>
            <p:nvPr/>
          </p:nvSpPr>
          <p:spPr bwMode="auto">
            <a:xfrm>
              <a:off x="3096" y="3331"/>
              <a:ext cx="37" cy="40"/>
            </a:xfrm>
            <a:custGeom>
              <a:avLst/>
              <a:gdLst>
                <a:gd name="T0" fmla="*/ 5 w 75"/>
                <a:gd name="T1" fmla="*/ 1 h 80"/>
                <a:gd name="T2" fmla="*/ 5 w 75"/>
                <a:gd name="T3" fmla="*/ 0 h 80"/>
                <a:gd name="T4" fmla="*/ 0 w 75"/>
                <a:gd name="T5" fmla="*/ 7 h 80"/>
                <a:gd name="T6" fmla="*/ 4 w 75"/>
                <a:gd name="T7" fmla="*/ 10 h 80"/>
                <a:gd name="T8" fmla="*/ 9 w 75"/>
                <a:gd name="T9" fmla="*/ 3 h 80"/>
                <a:gd name="T10" fmla="*/ 9 w 75"/>
                <a:gd name="T11" fmla="*/ 3 h 80"/>
                <a:gd name="T12" fmla="*/ 5 w 75"/>
                <a:gd name="T13" fmla="*/ 1 h 80"/>
                <a:gd name="T14" fmla="*/ 0 60000 65536"/>
                <a:gd name="T15" fmla="*/ 0 60000 65536"/>
                <a:gd name="T16" fmla="*/ 0 60000 65536"/>
                <a:gd name="T17" fmla="*/ 0 60000 65536"/>
                <a:gd name="T18" fmla="*/ 0 60000 65536"/>
                <a:gd name="T19" fmla="*/ 0 60000 65536"/>
                <a:gd name="T20" fmla="*/ 0 60000 65536"/>
                <a:gd name="T21" fmla="*/ 0 w 75"/>
                <a:gd name="T22" fmla="*/ 0 h 80"/>
                <a:gd name="T23" fmla="*/ 75 w 7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0">
                  <a:moveTo>
                    <a:pt x="43" y="2"/>
                  </a:moveTo>
                  <a:lnTo>
                    <a:pt x="43" y="0"/>
                  </a:lnTo>
                  <a:lnTo>
                    <a:pt x="0" y="55"/>
                  </a:lnTo>
                  <a:lnTo>
                    <a:pt x="33" y="80"/>
                  </a:lnTo>
                  <a:lnTo>
                    <a:pt x="75" y="26"/>
                  </a:lnTo>
                  <a:lnTo>
                    <a:pt x="75" y="25"/>
                  </a:lnTo>
                  <a:lnTo>
                    <a:pt x="43"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79" name="Freeform 1229"/>
            <p:cNvSpPr>
              <a:spLocks/>
            </p:cNvSpPr>
            <p:nvPr/>
          </p:nvSpPr>
          <p:spPr bwMode="auto">
            <a:xfrm>
              <a:off x="3117" y="3301"/>
              <a:ext cx="38" cy="42"/>
            </a:xfrm>
            <a:custGeom>
              <a:avLst/>
              <a:gdLst>
                <a:gd name="T0" fmla="*/ 6 w 76"/>
                <a:gd name="T1" fmla="*/ 0 h 84"/>
                <a:gd name="T2" fmla="*/ 6 w 76"/>
                <a:gd name="T3" fmla="*/ 1 h 84"/>
                <a:gd name="T4" fmla="*/ 0 w 76"/>
                <a:gd name="T5" fmla="*/ 8 h 84"/>
                <a:gd name="T6" fmla="*/ 4 w 76"/>
                <a:gd name="T7" fmla="*/ 11 h 84"/>
                <a:gd name="T8" fmla="*/ 10 w 76"/>
                <a:gd name="T9" fmla="*/ 3 h 84"/>
                <a:gd name="T10" fmla="*/ 10 w 76"/>
                <a:gd name="T11" fmla="*/ 3 h 84"/>
                <a:gd name="T12" fmla="*/ 6 w 76"/>
                <a:gd name="T13" fmla="*/ 0 h 84"/>
                <a:gd name="T14" fmla="*/ 0 60000 65536"/>
                <a:gd name="T15" fmla="*/ 0 60000 65536"/>
                <a:gd name="T16" fmla="*/ 0 60000 65536"/>
                <a:gd name="T17" fmla="*/ 0 60000 65536"/>
                <a:gd name="T18" fmla="*/ 0 60000 65536"/>
                <a:gd name="T19" fmla="*/ 0 60000 65536"/>
                <a:gd name="T20" fmla="*/ 0 60000 65536"/>
                <a:gd name="T21" fmla="*/ 0 w 76"/>
                <a:gd name="T22" fmla="*/ 0 h 84"/>
                <a:gd name="T23" fmla="*/ 76 w 76"/>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4">
                  <a:moveTo>
                    <a:pt x="44" y="0"/>
                  </a:moveTo>
                  <a:lnTo>
                    <a:pt x="44" y="1"/>
                  </a:lnTo>
                  <a:lnTo>
                    <a:pt x="0" y="61"/>
                  </a:lnTo>
                  <a:lnTo>
                    <a:pt x="32" y="84"/>
                  </a:lnTo>
                  <a:lnTo>
                    <a:pt x="76" y="24"/>
                  </a:lnTo>
                  <a:lnTo>
                    <a:pt x="76" y="25"/>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0" name="Freeform 1230"/>
            <p:cNvSpPr>
              <a:spLocks/>
            </p:cNvSpPr>
            <p:nvPr/>
          </p:nvSpPr>
          <p:spPr bwMode="auto">
            <a:xfrm>
              <a:off x="3139" y="3275"/>
              <a:ext cx="37" cy="39"/>
            </a:xfrm>
            <a:custGeom>
              <a:avLst/>
              <a:gdLst>
                <a:gd name="T0" fmla="*/ 5 w 74"/>
                <a:gd name="T1" fmla="*/ 0 h 78"/>
                <a:gd name="T2" fmla="*/ 5 w 74"/>
                <a:gd name="T3" fmla="*/ 1 h 78"/>
                <a:gd name="T4" fmla="*/ 0 w 74"/>
                <a:gd name="T5" fmla="*/ 7 h 78"/>
                <a:gd name="T6" fmla="*/ 4 w 74"/>
                <a:gd name="T7" fmla="*/ 10 h 78"/>
                <a:gd name="T8" fmla="*/ 10 w 74"/>
                <a:gd name="T9" fmla="*/ 3 h 78"/>
                <a:gd name="T10" fmla="*/ 9 w 74"/>
                <a:gd name="T11" fmla="*/ 3 h 78"/>
                <a:gd name="T12" fmla="*/ 5 w 74"/>
                <a:gd name="T13" fmla="*/ 0 h 78"/>
                <a:gd name="T14" fmla="*/ 0 60000 65536"/>
                <a:gd name="T15" fmla="*/ 0 60000 65536"/>
                <a:gd name="T16" fmla="*/ 0 60000 65536"/>
                <a:gd name="T17" fmla="*/ 0 60000 65536"/>
                <a:gd name="T18" fmla="*/ 0 60000 65536"/>
                <a:gd name="T19" fmla="*/ 0 60000 65536"/>
                <a:gd name="T20" fmla="*/ 0 60000 65536"/>
                <a:gd name="T21" fmla="*/ 0 w 74"/>
                <a:gd name="T22" fmla="*/ 0 h 78"/>
                <a:gd name="T23" fmla="*/ 74 w 7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8">
                  <a:moveTo>
                    <a:pt x="42" y="0"/>
                  </a:moveTo>
                  <a:lnTo>
                    <a:pt x="41" y="1"/>
                  </a:lnTo>
                  <a:lnTo>
                    <a:pt x="0" y="53"/>
                  </a:lnTo>
                  <a:lnTo>
                    <a:pt x="32" y="78"/>
                  </a:lnTo>
                  <a:lnTo>
                    <a:pt x="74" y="26"/>
                  </a:lnTo>
                  <a:lnTo>
                    <a:pt x="72" y="27"/>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1" name="Freeform 1231"/>
            <p:cNvSpPr>
              <a:spLocks/>
            </p:cNvSpPr>
            <p:nvPr/>
          </p:nvSpPr>
          <p:spPr bwMode="auto">
            <a:xfrm>
              <a:off x="3160" y="3249"/>
              <a:ext cx="37" cy="40"/>
            </a:xfrm>
            <a:custGeom>
              <a:avLst/>
              <a:gdLst>
                <a:gd name="T0" fmla="*/ 6 w 73"/>
                <a:gd name="T1" fmla="*/ 0 h 78"/>
                <a:gd name="T2" fmla="*/ 6 w 73"/>
                <a:gd name="T3" fmla="*/ 1 h 78"/>
                <a:gd name="T4" fmla="*/ 0 w 73"/>
                <a:gd name="T5" fmla="*/ 7 h 78"/>
                <a:gd name="T6" fmla="*/ 4 w 73"/>
                <a:gd name="T7" fmla="*/ 11 h 78"/>
                <a:gd name="T8" fmla="*/ 10 w 73"/>
                <a:gd name="T9" fmla="*/ 4 h 78"/>
                <a:gd name="T10" fmla="*/ 9 w 73"/>
                <a:gd name="T11" fmla="*/ 5 h 78"/>
                <a:gd name="T12" fmla="*/ 6 w 73"/>
                <a:gd name="T13" fmla="*/ 0 h 78"/>
                <a:gd name="T14" fmla="*/ 6 w 73"/>
                <a:gd name="T15" fmla="*/ 1 h 78"/>
                <a:gd name="T16" fmla="*/ 6 w 73"/>
                <a:gd name="T17" fmla="*/ 1 h 78"/>
                <a:gd name="T18" fmla="*/ 6 w 73"/>
                <a:gd name="T19" fmla="*/ 0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3"/>
                <a:gd name="T31" fmla="*/ 0 h 78"/>
                <a:gd name="T32" fmla="*/ 73 w 73"/>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3" h="78">
                  <a:moveTo>
                    <a:pt x="48" y="0"/>
                  </a:moveTo>
                  <a:lnTo>
                    <a:pt x="43" y="3"/>
                  </a:lnTo>
                  <a:lnTo>
                    <a:pt x="0" y="51"/>
                  </a:lnTo>
                  <a:lnTo>
                    <a:pt x="30" y="78"/>
                  </a:lnTo>
                  <a:lnTo>
                    <a:pt x="73" y="31"/>
                  </a:lnTo>
                  <a:lnTo>
                    <a:pt x="68" y="35"/>
                  </a:lnTo>
                  <a:lnTo>
                    <a:pt x="48" y="0"/>
                  </a:lnTo>
                  <a:lnTo>
                    <a:pt x="45" y="1"/>
                  </a:lnTo>
                  <a:lnTo>
                    <a:pt x="43" y="3"/>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2" name="Freeform 1232"/>
            <p:cNvSpPr>
              <a:spLocks/>
            </p:cNvSpPr>
            <p:nvPr/>
          </p:nvSpPr>
          <p:spPr bwMode="auto">
            <a:xfrm>
              <a:off x="3184" y="3236"/>
              <a:ext cx="32" cy="31"/>
            </a:xfrm>
            <a:custGeom>
              <a:avLst/>
              <a:gdLst>
                <a:gd name="T0" fmla="*/ 6 w 63"/>
                <a:gd name="T1" fmla="*/ 0 h 63"/>
                <a:gd name="T2" fmla="*/ 6 w 63"/>
                <a:gd name="T3" fmla="*/ 0 h 63"/>
                <a:gd name="T4" fmla="*/ 0 w 63"/>
                <a:gd name="T5" fmla="*/ 3 h 63"/>
                <a:gd name="T6" fmla="*/ 3 w 63"/>
                <a:gd name="T7" fmla="*/ 7 h 63"/>
                <a:gd name="T8" fmla="*/ 8 w 63"/>
                <a:gd name="T9" fmla="*/ 4 h 63"/>
                <a:gd name="T10" fmla="*/ 8 w 63"/>
                <a:gd name="T11" fmla="*/ 4 h 63"/>
                <a:gd name="T12" fmla="*/ 6 w 63"/>
                <a:gd name="T13" fmla="*/ 0 h 63"/>
                <a:gd name="T14" fmla="*/ 6 w 63"/>
                <a:gd name="T15" fmla="*/ 0 h 63"/>
                <a:gd name="T16" fmla="*/ 6 w 63"/>
                <a:gd name="T17" fmla="*/ 0 h 63"/>
                <a:gd name="T18" fmla="*/ 6 w 63"/>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63"/>
                <a:gd name="T32" fmla="*/ 63 w 63"/>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63">
                  <a:moveTo>
                    <a:pt x="47" y="0"/>
                  </a:moveTo>
                  <a:lnTo>
                    <a:pt x="42" y="3"/>
                  </a:lnTo>
                  <a:lnTo>
                    <a:pt x="0" y="28"/>
                  </a:lnTo>
                  <a:lnTo>
                    <a:pt x="20" y="63"/>
                  </a:lnTo>
                  <a:lnTo>
                    <a:pt x="63" y="37"/>
                  </a:lnTo>
                  <a:lnTo>
                    <a:pt x="58" y="39"/>
                  </a:lnTo>
                  <a:lnTo>
                    <a:pt x="47" y="0"/>
                  </a:lnTo>
                  <a:lnTo>
                    <a:pt x="45" y="2"/>
                  </a:lnTo>
                  <a:lnTo>
                    <a:pt x="42" y="3"/>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3" name="Freeform 1233"/>
            <p:cNvSpPr>
              <a:spLocks/>
            </p:cNvSpPr>
            <p:nvPr/>
          </p:nvSpPr>
          <p:spPr bwMode="auto">
            <a:xfrm>
              <a:off x="3207" y="3229"/>
              <a:ext cx="26" cy="26"/>
            </a:xfrm>
            <a:custGeom>
              <a:avLst/>
              <a:gdLst>
                <a:gd name="T0" fmla="*/ 6 w 51"/>
                <a:gd name="T1" fmla="*/ 1 h 51"/>
                <a:gd name="T2" fmla="*/ 5 w 51"/>
                <a:gd name="T3" fmla="*/ 1 h 51"/>
                <a:gd name="T4" fmla="*/ 0 w 51"/>
                <a:gd name="T5" fmla="*/ 2 h 51"/>
                <a:gd name="T6" fmla="*/ 2 w 51"/>
                <a:gd name="T7" fmla="*/ 7 h 51"/>
                <a:gd name="T8" fmla="*/ 7 w 51"/>
                <a:gd name="T9" fmla="*/ 5 h 51"/>
                <a:gd name="T10" fmla="*/ 6 w 51"/>
                <a:gd name="T11" fmla="*/ 5 h 51"/>
                <a:gd name="T12" fmla="*/ 6 w 51"/>
                <a:gd name="T13" fmla="*/ 1 h 51"/>
                <a:gd name="T14" fmla="*/ 6 w 51"/>
                <a:gd name="T15" fmla="*/ 0 h 51"/>
                <a:gd name="T16" fmla="*/ 5 w 51"/>
                <a:gd name="T17" fmla="*/ 1 h 51"/>
                <a:gd name="T18" fmla="*/ 6 w 51"/>
                <a:gd name="T19" fmla="*/ 1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51"/>
                <a:gd name="T32" fmla="*/ 51 w 51"/>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51">
                  <a:moveTo>
                    <a:pt x="47" y="1"/>
                  </a:moveTo>
                  <a:lnTo>
                    <a:pt x="39" y="1"/>
                  </a:lnTo>
                  <a:lnTo>
                    <a:pt x="0" y="12"/>
                  </a:lnTo>
                  <a:lnTo>
                    <a:pt x="11" y="51"/>
                  </a:lnTo>
                  <a:lnTo>
                    <a:pt x="51" y="40"/>
                  </a:lnTo>
                  <a:lnTo>
                    <a:pt x="43" y="40"/>
                  </a:lnTo>
                  <a:lnTo>
                    <a:pt x="47" y="1"/>
                  </a:lnTo>
                  <a:lnTo>
                    <a:pt x="44" y="0"/>
                  </a:lnTo>
                  <a:lnTo>
                    <a:pt x="39" y="1"/>
                  </a:lnTo>
                  <a:lnTo>
                    <a:pt x="4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4" name="Freeform 1234"/>
            <p:cNvSpPr>
              <a:spLocks/>
            </p:cNvSpPr>
            <p:nvPr/>
          </p:nvSpPr>
          <p:spPr bwMode="auto">
            <a:xfrm>
              <a:off x="3229" y="3230"/>
              <a:ext cx="29" cy="23"/>
            </a:xfrm>
            <a:custGeom>
              <a:avLst/>
              <a:gdLst>
                <a:gd name="T0" fmla="*/ 8 w 58"/>
                <a:gd name="T1" fmla="*/ 1 h 46"/>
                <a:gd name="T2" fmla="*/ 7 w 58"/>
                <a:gd name="T3" fmla="*/ 1 h 46"/>
                <a:gd name="T4" fmla="*/ 1 w 58"/>
                <a:gd name="T5" fmla="*/ 0 h 46"/>
                <a:gd name="T6" fmla="*/ 0 w 58"/>
                <a:gd name="T7" fmla="*/ 5 h 46"/>
                <a:gd name="T8" fmla="*/ 6 w 58"/>
                <a:gd name="T9" fmla="*/ 6 h 46"/>
                <a:gd name="T10" fmla="*/ 6 w 58"/>
                <a:gd name="T11" fmla="*/ 6 h 46"/>
                <a:gd name="T12" fmla="*/ 8 w 58"/>
                <a:gd name="T13" fmla="*/ 1 h 46"/>
                <a:gd name="T14" fmla="*/ 7 w 58"/>
                <a:gd name="T15" fmla="*/ 1 h 46"/>
                <a:gd name="T16" fmla="*/ 7 w 58"/>
                <a:gd name="T17" fmla="*/ 1 h 46"/>
                <a:gd name="T18" fmla="*/ 8 w 58"/>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46"/>
                <a:gd name="T32" fmla="*/ 58 w 58"/>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46">
                  <a:moveTo>
                    <a:pt x="58" y="8"/>
                  </a:moveTo>
                  <a:lnTo>
                    <a:pt x="53" y="7"/>
                  </a:lnTo>
                  <a:lnTo>
                    <a:pt x="4" y="0"/>
                  </a:lnTo>
                  <a:lnTo>
                    <a:pt x="0" y="39"/>
                  </a:lnTo>
                  <a:lnTo>
                    <a:pt x="48" y="46"/>
                  </a:lnTo>
                  <a:lnTo>
                    <a:pt x="42" y="45"/>
                  </a:lnTo>
                  <a:lnTo>
                    <a:pt x="58" y="8"/>
                  </a:lnTo>
                  <a:lnTo>
                    <a:pt x="56" y="7"/>
                  </a:lnTo>
                  <a:lnTo>
                    <a:pt x="53" y="7"/>
                  </a:lnTo>
                  <a:lnTo>
                    <a:pt x="58"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5" name="Freeform 1235"/>
            <p:cNvSpPr>
              <a:spLocks/>
            </p:cNvSpPr>
            <p:nvPr/>
          </p:nvSpPr>
          <p:spPr bwMode="auto">
            <a:xfrm>
              <a:off x="3250" y="3234"/>
              <a:ext cx="32" cy="28"/>
            </a:xfrm>
            <a:custGeom>
              <a:avLst/>
              <a:gdLst>
                <a:gd name="T0" fmla="*/ 8 w 64"/>
                <a:gd name="T1" fmla="*/ 3 h 55"/>
                <a:gd name="T2" fmla="*/ 7 w 64"/>
                <a:gd name="T3" fmla="*/ 3 h 55"/>
                <a:gd name="T4" fmla="*/ 2 w 64"/>
                <a:gd name="T5" fmla="*/ 0 h 55"/>
                <a:gd name="T6" fmla="*/ 0 w 64"/>
                <a:gd name="T7" fmla="*/ 5 h 55"/>
                <a:gd name="T8" fmla="*/ 5 w 64"/>
                <a:gd name="T9" fmla="*/ 7 h 55"/>
                <a:gd name="T10" fmla="*/ 5 w 64"/>
                <a:gd name="T11" fmla="*/ 7 h 55"/>
                <a:gd name="T12" fmla="*/ 8 w 64"/>
                <a:gd name="T13" fmla="*/ 3 h 55"/>
                <a:gd name="T14" fmla="*/ 8 w 64"/>
                <a:gd name="T15" fmla="*/ 3 h 55"/>
                <a:gd name="T16" fmla="*/ 7 w 64"/>
                <a:gd name="T17" fmla="*/ 3 h 55"/>
                <a:gd name="T18" fmla="*/ 8 w 64"/>
                <a:gd name="T19" fmla="*/ 3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5"/>
                <a:gd name="T32" fmla="*/ 64 w 64"/>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5">
                  <a:moveTo>
                    <a:pt x="64" y="22"/>
                  </a:moveTo>
                  <a:lnTo>
                    <a:pt x="58" y="18"/>
                  </a:lnTo>
                  <a:lnTo>
                    <a:pt x="16" y="0"/>
                  </a:lnTo>
                  <a:lnTo>
                    <a:pt x="0" y="37"/>
                  </a:lnTo>
                  <a:lnTo>
                    <a:pt x="42" y="55"/>
                  </a:lnTo>
                  <a:lnTo>
                    <a:pt x="36" y="52"/>
                  </a:lnTo>
                  <a:lnTo>
                    <a:pt x="64" y="22"/>
                  </a:lnTo>
                  <a:lnTo>
                    <a:pt x="61" y="19"/>
                  </a:lnTo>
                  <a:lnTo>
                    <a:pt x="58" y="18"/>
                  </a:lnTo>
                  <a:lnTo>
                    <a:pt x="64"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6" name="Freeform 1236"/>
            <p:cNvSpPr>
              <a:spLocks/>
            </p:cNvSpPr>
            <p:nvPr/>
          </p:nvSpPr>
          <p:spPr bwMode="auto">
            <a:xfrm>
              <a:off x="3268" y="3245"/>
              <a:ext cx="34" cy="34"/>
            </a:xfrm>
            <a:custGeom>
              <a:avLst/>
              <a:gdLst>
                <a:gd name="T0" fmla="*/ 9 w 68"/>
                <a:gd name="T1" fmla="*/ 5 h 68"/>
                <a:gd name="T2" fmla="*/ 9 w 68"/>
                <a:gd name="T3" fmla="*/ 5 h 68"/>
                <a:gd name="T4" fmla="*/ 4 w 68"/>
                <a:gd name="T5" fmla="*/ 0 h 68"/>
                <a:gd name="T6" fmla="*/ 0 w 68"/>
                <a:gd name="T7" fmla="*/ 4 h 68"/>
                <a:gd name="T8" fmla="*/ 5 w 68"/>
                <a:gd name="T9" fmla="*/ 9 h 68"/>
                <a:gd name="T10" fmla="*/ 5 w 68"/>
                <a:gd name="T11" fmla="*/ 9 h 68"/>
                <a:gd name="T12" fmla="*/ 9 w 68"/>
                <a:gd name="T13" fmla="*/ 5 h 68"/>
                <a:gd name="T14" fmla="*/ 0 60000 65536"/>
                <a:gd name="T15" fmla="*/ 0 60000 65536"/>
                <a:gd name="T16" fmla="*/ 0 60000 65536"/>
                <a:gd name="T17" fmla="*/ 0 60000 65536"/>
                <a:gd name="T18" fmla="*/ 0 60000 65536"/>
                <a:gd name="T19" fmla="*/ 0 60000 65536"/>
                <a:gd name="T20" fmla="*/ 0 60000 65536"/>
                <a:gd name="T21" fmla="*/ 0 w 68"/>
                <a:gd name="T22" fmla="*/ 0 h 68"/>
                <a:gd name="T23" fmla="*/ 68 w 68"/>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8">
                  <a:moveTo>
                    <a:pt x="68" y="39"/>
                  </a:moveTo>
                  <a:lnTo>
                    <a:pt x="67" y="38"/>
                  </a:lnTo>
                  <a:lnTo>
                    <a:pt x="28" y="0"/>
                  </a:lnTo>
                  <a:lnTo>
                    <a:pt x="0" y="30"/>
                  </a:lnTo>
                  <a:lnTo>
                    <a:pt x="39" y="68"/>
                  </a:lnTo>
                  <a:lnTo>
                    <a:pt x="38" y="67"/>
                  </a:lnTo>
                  <a:lnTo>
                    <a:pt x="68" y="3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7" name="Freeform 1237"/>
            <p:cNvSpPr>
              <a:spLocks/>
            </p:cNvSpPr>
            <p:nvPr/>
          </p:nvSpPr>
          <p:spPr bwMode="auto">
            <a:xfrm>
              <a:off x="3287" y="3264"/>
              <a:ext cx="38" cy="37"/>
            </a:xfrm>
            <a:custGeom>
              <a:avLst/>
              <a:gdLst>
                <a:gd name="T0" fmla="*/ 10 w 76"/>
                <a:gd name="T1" fmla="*/ 6 h 74"/>
                <a:gd name="T2" fmla="*/ 10 w 76"/>
                <a:gd name="T3" fmla="*/ 6 h 74"/>
                <a:gd name="T4" fmla="*/ 4 w 76"/>
                <a:gd name="T5" fmla="*/ 0 h 74"/>
                <a:gd name="T6" fmla="*/ 0 w 76"/>
                <a:gd name="T7" fmla="*/ 4 h 74"/>
                <a:gd name="T8" fmla="*/ 6 w 76"/>
                <a:gd name="T9" fmla="*/ 10 h 74"/>
                <a:gd name="T10" fmla="*/ 6 w 76"/>
                <a:gd name="T11" fmla="*/ 9 h 74"/>
                <a:gd name="T12" fmla="*/ 10 w 76"/>
                <a:gd name="T13" fmla="*/ 6 h 74"/>
                <a:gd name="T14" fmla="*/ 0 60000 65536"/>
                <a:gd name="T15" fmla="*/ 0 60000 65536"/>
                <a:gd name="T16" fmla="*/ 0 60000 65536"/>
                <a:gd name="T17" fmla="*/ 0 60000 65536"/>
                <a:gd name="T18" fmla="*/ 0 60000 65536"/>
                <a:gd name="T19" fmla="*/ 0 60000 65536"/>
                <a:gd name="T20" fmla="*/ 0 60000 65536"/>
                <a:gd name="T21" fmla="*/ 0 w 76"/>
                <a:gd name="T22" fmla="*/ 0 h 74"/>
                <a:gd name="T23" fmla="*/ 76 w 76"/>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4">
                  <a:moveTo>
                    <a:pt x="76" y="47"/>
                  </a:moveTo>
                  <a:lnTo>
                    <a:pt x="75" y="46"/>
                  </a:lnTo>
                  <a:lnTo>
                    <a:pt x="30" y="0"/>
                  </a:lnTo>
                  <a:lnTo>
                    <a:pt x="0" y="28"/>
                  </a:lnTo>
                  <a:lnTo>
                    <a:pt x="45" y="74"/>
                  </a:lnTo>
                  <a:lnTo>
                    <a:pt x="44" y="72"/>
                  </a:lnTo>
                  <a:lnTo>
                    <a:pt x="76" y="4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8" name="Freeform 1238"/>
            <p:cNvSpPr>
              <a:spLocks/>
            </p:cNvSpPr>
            <p:nvPr/>
          </p:nvSpPr>
          <p:spPr bwMode="auto">
            <a:xfrm>
              <a:off x="3309" y="3288"/>
              <a:ext cx="37" cy="40"/>
            </a:xfrm>
            <a:custGeom>
              <a:avLst/>
              <a:gdLst>
                <a:gd name="T0" fmla="*/ 10 w 74"/>
                <a:gd name="T1" fmla="*/ 7 h 80"/>
                <a:gd name="T2" fmla="*/ 10 w 74"/>
                <a:gd name="T3" fmla="*/ 7 h 80"/>
                <a:gd name="T4" fmla="*/ 4 w 74"/>
                <a:gd name="T5" fmla="*/ 0 h 80"/>
                <a:gd name="T6" fmla="*/ 0 w 74"/>
                <a:gd name="T7" fmla="*/ 3 h 80"/>
                <a:gd name="T8" fmla="*/ 5 w 74"/>
                <a:gd name="T9" fmla="*/ 10 h 80"/>
                <a:gd name="T10" fmla="*/ 5 w 74"/>
                <a:gd name="T11" fmla="*/ 10 h 80"/>
                <a:gd name="T12" fmla="*/ 10 w 74"/>
                <a:gd name="T13" fmla="*/ 7 h 80"/>
                <a:gd name="T14" fmla="*/ 0 60000 65536"/>
                <a:gd name="T15" fmla="*/ 0 60000 65536"/>
                <a:gd name="T16" fmla="*/ 0 60000 65536"/>
                <a:gd name="T17" fmla="*/ 0 60000 65536"/>
                <a:gd name="T18" fmla="*/ 0 60000 65536"/>
                <a:gd name="T19" fmla="*/ 0 60000 65536"/>
                <a:gd name="T20" fmla="*/ 0 60000 65536"/>
                <a:gd name="T21" fmla="*/ 0 w 74"/>
                <a:gd name="T22" fmla="*/ 0 h 80"/>
                <a:gd name="T23" fmla="*/ 74 w 74"/>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80">
                  <a:moveTo>
                    <a:pt x="74" y="55"/>
                  </a:moveTo>
                  <a:lnTo>
                    <a:pt x="74" y="54"/>
                  </a:lnTo>
                  <a:lnTo>
                    <a:pt x="32" y="0"/>
                  </a:lnTo>
                  <a:lnTo>
                    <a:pt x="0" y="25"/>
                  </a:lnTo>
                  <a:lnTo>
                    <a:pt x="41" y="80"/>
                  </a:lnTo>
                  <a:lnTo>
                    <a:pt x="41" y="78"/>
                  </a:lnTo>
                  <a:lnTo>
                    <a:pt x="74" y="5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89" name="Freeform 1239"/>
            <p:cNvSpPr>
              <a:spLocks/>
            </p:cNvSpPr>
            <p:nvPr/>
          </p:nvSpPr>
          <p:spPr bwMode="auto">
            <a:xfrm>
              <a:off x="3330" y="3316"/>
              <a:ext cx="36" cy="41"/>
            </a:xfrm>
            <a:custGeom>
              <a:avLst/>
              <a:gdLst>
                <a:gd name="T0" fmla="*/ 9 w 73"/>
                <a:gd name="T1" fmla="*/ 7 h 83"/>
                <a:gd name="T2" fmla="*/ 9 w 73"/>
                <a:gd name="T3" fmla="*/ 7 h 83"/>
                <a:gd name="T4" fmla="*/ 4 w 73"/>
                <a:gd name="T5" fmla="*/ 0 h 83"/>
                <a:gd name="T6" fmla="*/ 0 w 73"/>
                <a:gd name="T7" fmla="*/ 2 h 83"/>
                <a:gd name="T8" fmla="*/ 5 w 73"/>
                <a:gd name="T9" fmla="*/ 10 h 83"/>
                <a:gd name="T10" fmla="*/ 5 w 73"/>
                <a:gd name="T11" fmla="*/ 10 h 83"/>
                <a:gd name="T12" fmla="*/ 9 w 73"/>
                <a:gd name="T13" fmla="*/ 7 h 83"/>
                <a:gd name="T14" fmla="*/ 0 60000 65536"/>
                <a:gd name="T15" fmla="*/ 0 60000 65536"/>
                <a:gd name="T16" fmla="*/ 0 60000 65536"/>
                <a:gd name="T17" fmla="*/ 0 60000 65536"/>
                <a:gd name="T18" fmla="*/ 0 60000 65536"/>
                <a:gd name="T19" fmla="*/ 0 60000 65536"/>
                <a:gd name="T20" fmla="*/ 0 60000 65536"/>
                <a:gd name="T21" fmla="*/ 0 w 73"/>
                <a:gd name="T22" fmla="*/ 0 h 83"/>
                <a:gd name="T23" fmla="*/ 73 w 7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3">
                  <a:moveTo>
                    <a:pt x="72" y="56"/>
                  </a:moveTo>
                  <a:lnTo>
                    <a:pt x="73" y="58"/>
                  </a:lnTo>
                  <a:lnTo>
                    <a:pt x="33" y="0"/>
                  </a:lnTo>
                  <a:lnTo>
                    <a:pt x="0" y="23"/>
                  </a:lnTo>
                  <a:lnTo>
                    <a:pt x="41" y="81"/>
                  </a:lnTo>
                  <a:lnTo>
                    <a:pt x="42" y="83"/>
                  </a:lnTo>
                  <a:lnTo>
                    <a:pt x="72" y="5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0" name="Freeform 1240"/>
            <p:cNvSpPr>
              <a:spLocks/>
            </p:cNvSpPr>
            <p:nvPr/>
          </p:nvSpPr>
          <p:spPr bwMode="auto">
            <a:xfrm>
              <a:off x="3350" y="3343"/>
              <a:ext cx="38" cy="40"/>
            </a:xfrm>
            <a:custGeom>
              <a:avLst/>
              <a:gdLst>
                <a:gd name="T0" fmla="*/ 10 w 76"/>
                <a:gd name="T1" fmla="*/ 7 h 79"/>
                <a:gd name="T2" fmla="*/ 10 w 76"/>
                <a:gd name="T3" fmla="*/ 7 h 79"/>
                <a:gd name="T4" fmla="*/ 4 w 76"/>
                <a:gd name="T5" fmla="*/ 0 h 79"/>
                <a:gd name="T6" fmla="*/ 0 w 76"/>
                <a:gd name="T7" fmla="*/ 4 h 79"/>
                <a:gd name="T8" fmla="*/ 6 w 76"/>
                <a:gd name="T9" fmla="*/ 10 h 79"/>
                <a:gd name="T10" fmla="*/ 6 w 76"/>
                <a:gd name="T11" fmla="*/ 10 h 79"/>
                <a:gd name="T12" fmla="*/ 10 w 76"/>
                <a:gd name="T13" fmla="*/ 7 h 79"/>
                <a:gd name="T14" fmla="*/ 0 60000 65536"/>
                <a:gd name="T15" fmla="*/ 0 60000 65536"/>
                <a:gd name="T16" fmla="*/ 0 60000 65536"/>
                <a:gd name="T17" fmla="*/ 0 60000 65536"/>
                <a:gd name="T18" fmla="*/ 0 60000 65536"/>
                <a:gd name="T19" fmla="*/ 0 60000 65536"/>
                <a:gd name="T20" fmla="*/ 0 60000 65536"/>
                <a:gd name="T21" fmla="*/ 0 w 76"/>
                <a:gd name="T22" fmla="*/ 0 h 79"/>
                <a:gd name="T23" fmla="*/ 76 w 76"/>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9">
                  <a:moveTo>
                    <a:pt x="76" y="53"/>
                  </a:moveTo>
                  <a:lnTo>
                    <a:pt x="76" y="51"/>
                  </a:lnTo>
                  <a:lnTo>
                    <a:pt x="30" y="0"/>
                  </a:lnTo>
                  <a:lnTo>
                    <a:pt x="0" y="27"/>
                  </a:lnTo>
                  <a:lnTo>
                    <a:pt x="46" y="79"/>
                  </a:lnTo>
                  <a:lnTo>
                    <a:pt x="46" y="78"/>
                  </a:lnTo>
                  <a:lnTo>
                    <a:pt x="76" y="5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1" name="Freeform 1241"/>
            <p:cNvSpPr>
              <a:spLocks/>
            </p:cNvSpPr>
            <p:nvPr/>
          </p:nvSpPr>
          <p:spPr bwMode="auto">
            <a:xfrm>
              <a:off x="3373" y="3370"/>
              <a:ext cx="37" cy="39"/>
            </a:xfrm>
            <a:custGeom>
              <a:avLst/>
              <a:gdLst>
                <a:gd name="T0" fmla="*/ 9 w 74"/>
                <a:gd name="T1" fmla="*/ 6 h 78"/>
                <a:gd name="T2" fmla="*/ 10 w 74"/>
                <a:gd name="T3" fmla="*/ 6 h 78"/>
                <a:gd name="T4" fmla="*/ 4 w 74"/>
                <a:gd name="T5" fmla="*/ 0 h 78"/>
                <a:gd name="T6" fmla="*/ 0 w 74"/>
                <a:gd name="T7" fmla="*/ 3 h 78"/>
                <a:gd name="T8" fmla="*/ 6 w 74"/>
                <a:gd name="T9" fmla="*/ 10 h 78"/>
                <a:gd name="T10" fmla="*/ 6 w 74"/>
                <a:gd name="T11" fmla="*/ 10 h 78"/>
                <a:gd name="T12" fmla="*/ 9 w 74"/>
                <a:gd name="T13" fmla="*/ 6 h 78"/>
                <a:gd name="T14" fmla="*/ 0 60000 65536"/>
                <a:gd name="T15" fmla="*/ 0 60000 65536"/>
                <a:gd name="T16" fmla="*/ 0 60000 65536"/>
                <a:gd name="T17" fmla="*/ 0 60000 65536"/>
                <a:gd name="T18" fmla="*/ 0 60000 65536"/>
                <a:gd name="T19" fmla="*/ 0 60000 65536"/>
                <a:gd name="T20" fmla="*/ 0 60000 65536"/>
                <a:gd name="T21" fmla="*/ 0 w 74"/>
                <a:gd name="T22" fmla="*/ 0 h 78"/>
                <a:gd name="T23" fmla="*/ 74 w 7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8">
                  <a:moveTo>
                    <a:pt x="72" y="48"/>
                  </a:moveTo>
                  <a:lnTo>
                    <a:pt x="74" y="50"/>
                  </a:lnTo>
                  <a:lnTo>
                    <a:pt x="30" y="0"/>
                  </a:lnTo>
                  <a:lnTo>
                    <a:pt x="0" y="25"/>
                  </a:lnTo>
                  <a:lnTo>
                    <a:pt x="44" y="76"/>
                  </a:lnTo>
                  <a:lnTo>
                    <a:pt x="45" y="78"/>
                  </a:lnTo>
                  <a:lnTo>
                    <a:pt x="72" y="4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2" name="Freeform 1242"/>
            <p:cNvSpPr>
              <a:spLocks/>
            </p:cNvSpPr>
            <p:nvPr/>
          </p:nvSpPr>
          <p:spPr bwMode="auto">
            <a:xfrm>
              <a:off x="3396" y="3394"/>
              <a:ext cx="33" cy="35"/>
            </a:xfrm>
            <a:custGeom>
              <a:avLst/>
              <a:gdLst>
                <a:gd name="T0" fmla="*/ 7 w 67"/>
                <a:gd name="T1" fmla="*/ 5 h 70"/>
                <a:gd name="T2" fmla="*/ 8 w 67"/>
                <a:gd name="T3" fmla="*/ 5 h 70"/>
                <a:gd name="T4" fmla="*/ 3 w 67"/>
                <a:gd name="T5" fmla="*/ 0 h 70"/>
                <a:gd name="T6" fmla="*/ 0 w 67"/>
                <a:gd name="T7" fmla="*/ 4 h 70"/>
                <a:gd name="T8" fmla="*/ 4 w 67"/>
                <a:gd name="T9" fmla="*/ 9 h 70"/>
                <a:gd name="T10" fmla="*/ 5 w 67"/>
                <a:gd name="T11" fmla="*/ 9 h 70"/>
                <a:gd name="T12" fmla="*/ 4 w 67"/>
                <a:gd name="T13" fmla="*/ 9 h 70"/>
                <a:gd name="T14" fmla="*/ 5 w 67"/>
                <a:gd name="T15" fmla="*/ 9 h 70"/>
                <a:gd name="T16" fmla="*/ 5 w 67"/>
                <a:gd name="T17" fmla="*/ 9 h 70"/>
                <a:gd name="T18" fmla="*/ 7 w 67"/>
                <a:gd name="T19" fmla="*/ 5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70"/>
                <a:gd name="T32" fmla="*/ 67 w 67"/>
                <a:gd name="T33" fmla="*/ 70 h 7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70">
                  <a:moveTo>
                    <a:pt x="63" y="36"/>
                  </a:moveTo>
                  <a:lnTo>
                    <a:pt x="67" y="38"/>
                  </a:lnTo>
                  <a:lnTo>
                    <a:pt x="27" y="0"/>
                  </a:lnTo>
                  <a:lnTo>
                    <a:pt x="0" y="30"/>
                  </a:lnTo>
                  <a:lnTo>
                    <a:pt x="39" y="68"/>
                  </a:lnTo>
                  <a:lnTo>
                    <a:pt x="42" y="70"/>
                  </a:lnTo>
                  <a:lnTo>
                    <a:pt x="39" y="68"/>
                  </a:lnTo>
                  <a:lnTo>
                    <a:pt x="40" y="69"/>
                  </a:lnTo>
                  <a:lnTo>
                    <a:pt x="42" y="70"/>
                  </a:lnTo>
                  <a:lnTo>
                    <a:pt x="63" y="3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3" name="Freeform 1243"/>
            <p:cNvSpPr>
              <a:spLocks/>
            </p:cNvSpPr>
            <p:nvPr/>
          </p:nvSpPr>
          <p:spPr bwMode="auto">
            <a:xfrm>
              <a:off x="3417" y="3412"/>
              <a:ext cx="32" cy="30"/>
            </a:xfrm>
            <a:custGeom>
              <a:avLst/>
              <a:gdLst>
                <a:gd name="T0" fmla="*/ 8 w 64"/>
                <a:gd name="T1" fmla="*/ 4 h 60"/>
                <a:gd name="T2" fmla="*/ 8 w 64"/>
                <a:gd name="T3" fmla="*/ 4 h 60"/>
                <a:gd name="T4" fmla="*/ 3 w 64"/>
                <a:gd name="T5" fmla="*/ 0 h 60"/>
                <a:gd name="T6" fmla="*/ 0 w 64"/>
                <a:gd name="T7" fmla="*/ 5 h 60"/>
                <a:gd name="T8" fmla="*/ 5 w 64"/>
                <a:gd name="T9" fmla="*/ 8 h 60"/>
                <a:gd name="T10" fmla="*/ 5 w 64"/>
                <a:gd name="T11" fmla="*/ 8 h 60"/>
                <a:gd name="T12" fmla="*/ 8 w 64"/>
                <a:gd name="T13" fmla="*/ 4 h 60"/>
                <a:gd name="T14" fmla="*/ 0 60000 65536"/>
                <a:gd name="T15" fmla="*/ 0 60000 65536"/>
                <a:gd name="T16" fmla="*/ 0 60000 65536"/>
                <a:gd name="T17" fmla="*/ 0 60000 65536"/>
                <a:gd name="T18" fmla="*/ 0 60000 65536"/>
                <a:gd name="T19" fmla="*/ 0 60000 65536"/>
                <a:gd name="T20" fmla="*/ 0 60000 65536"/>
                <a:gd name="T21" fmla="*/ 0 w 64"/>
                <a:gd name="T22" fmla="*/ 0 h 60"/>
                <a:gd name="T23" fmla="*/ 64 w 64"/>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0">
                  <a:moveTo>
                    <a:pt x="64" y="25"/>
                  </a:moveTo>
                  <a:lnTo>
                    <a:pt x="64" y="25"/>
                  </a:lnTo>
                  <a:lnTo>
                    <a:pt x="21" y="0"/>
                  </a:lnTo>
                  <a:lnTo>
                    <a:pt x="0" y="34"/>
                  </a:lnTo>
                  <a:lnTo>
                    <a:pt x="43" y="60"/>
                  </a:lnTo>
                  <a:lnTo>
                    <a:pt x="64" y="2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4" name="Freeform 1244"/>
            <p:cNvSpPr>
              <a:spLocks/>
            </p:cNvSpPr>
            <p:nvPr/>
          </p:nvSpPr>
          <p:spPr bwMode="auto">
            <a:xfrm>
              <a:off x="3439" y="3424"/>
              <a:ext cx="30" cy="30"/>
            </a:xfrm>
            <a:custGeom>
              <a:avLst/>
              <a:gdLst>
                <a:gd name="T0" fmla="*/ 6 w 61"/>
                <a:gd name="T1" fmla="*/ 3 h 60"/>
                <a:gd name="T2" fmla="*/ 7 w 61"/>
                <a:gd name="T3" fmla="*/ 3 h 60"/>
                <a:gd name="T4" fmla="*/ 2 w 61"/>
                <a:gd name="T5" fmla="*/ 0 h 60"/>
                <a:gd name="T6" fmla="*/ 0 w 61"/>
                <a:gd name="T7" fmla="*/ 5 h 60"/>
                <a:gd name="T8" fmla="*/ 5 w 61"/>
                <a:gd name="T9" fmla="*/ 8 h 60"/>
                <a:gd name="T10" fmla="*/ 5 w 61"/>
                <a:gd name="T11" fmla="*/ 8 h 60"/>
                <a:gd name="T12" fmla="*/ 5 w 61"/>
                <a:gd name="T13" fmla="*/ 8 h 60"/>
                <a:gd name="T14" fmla="*/ 5 w 61"/>
                <a:gd name="T15" fmla="*/ 8 h 60"/>
                <a:gd name="T16" fmla="*/ 5 w 61"/>
                <a:gd name="T17" fmla="*/ 8 h 60"/>
                <a:gd name="T18" fmla="*/ 6 w 61"/>
                <a:gd name="T19" fmla="*/ 3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0"/>
                <a:gd name="T32" fmla="*/ 61 w 61"/>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0">
                  <a:moveTo>
                    <a:pt x="54" y="21"/>
                  </a:moveTo>
                  <a:lnTo>
                    <a:pt x="61" y="23"/>
                  </a:lnTo>
                  <a:lnTo>
                    <a:pt x="21" y="0"/>
                  </a:lnTo>
                  <a:lnTo>
                    <a:pt x="0" y="35"/>
                  </a:lnTo>
                  <a:lnTo>
                    <a:pt x="40" y="58"/>
                  </a:lnTo>
                  <a:lnTo>
                    <a:pt x="47" y="60"/>
                  </a:lnTo>
                  <a:lnTo>
                    <a:pt x="40" y="58"/>
                  </a:lnTo>
                  <a:lnTo>
                    <a:pt x="44" y="60"/>
                  </a:lnTo>
                  <a:lnTo>
                    <a:pt x="47" y="60"/>
                  </a:lnTo>
                  <a:lnTo>
                    <a:pt x="54" y="2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5" name="Freeform 1245"/>
            <p:cNvSpPr>
              <a:spLocks/>
            </p:cNvSpPr>
            <p:nvPr/>
          </p:nvSpPr>
          <p:spPr bwMode="auto">
            <a:xfrm>
              <a:off x="3462" y="3435"/>
              <a:ext cx="26" cy="24"/>
            </a:xfrm>
            <a:custGeom>
              <a:avLst/>
              <a:gdLst>
                <a:gd name="T0" fmla="*/ 7 w 52"/>
                <a:gd name="T1" fmla="*/ 2 h 48"/>
                <a:gd name="T2" fmla="*/ 7 w 52"/>
                <a:gd name="T3" fmla="*/ 2 h 48"/>
                <a:gd name="T4" fmla="*/ 1 w 52"/>
                <a:gd name="T5" fmla="*/ 0 h 48"/>
                <a:gd name="T6" fmla="*/ 0 w 52"/>
                <a:gd name="T7" fmla="*/ 5 h 48"/>
                <a:gd name="T8" fmla="*/ 6 w 52"/>
                <a:gd name="T9" fmla="*/ 6 h 48"/>
                <a:gd name="T10" fmla="*/ 6 w 52"/>
                <a:gd name="T11" fmla="*/ 6 h 48"/>
                <a:gd name="T12" fmla="*/ 7 w 52"/>
                <a:gd name="T13" fmla="*/ 2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50" y="9"/>
                  </a:moveTo>
                  <a:lnTo>
                    <a:pt x="52" y="9"/>
                  </a:lnTo>
                  <a:lnTo>
                    <a:pt x="7" y="0"/>
                  </a:lnTo>
                  <a:lnTo>
                    <a:pt x="0" y="39"/>
                  </a:lnTo>
                  <a:lnTo>
                    <a:pt x="45" y="48"/>
                  </a:lnTo>
                  <a:lnTo>
                    <a:pt x="48" y="48"/>
                  </a:lnTo>
                  <a:lnTo>
                    <a:pt x="50"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6" name="Freeform 1246"/>
            <p:cNvSpPr>
              <a:spLocks/>
            </p:cNvSpPr>
            <p:nvPr/>
          </p:nvSpPr>
          <p:spPr bwMode="auto">
            <a:xfrm>
              <a:off x="3486" y="3439"/>
              <a:ext cx="23" cy="21"/>
            </a:xfrm>
            <a:custGeom>
              <a:avLst/>
              <a:gdLst>
                <a:gd name="T0" fmla="*/ 6 w 46"/>
                <a:gd name="T1" fmla="*/ 1 h 41"/>
                <a:gd name="T2" fmla="*/ 6 w 46"/>
                <a:gd name="T3" fmla="*/ 1 h 41"/>
                <a:gd name="T4" fmla="*/ 1 w 46"/>
                <a:gd name="T5" fmla="*/ 0 h 41"/>
                <a:gd name="T6" fmla="*/ 0 w 46"/>
                <a:gd name="T7" fmla="*/ 5 h 41"/>
                <a:gd name="T8" fmla="*/ 6 w 46"/>
                <a:gd name="T9" fmla="*/ 6 h 41"/>
                <a:gd name="T10" fmla="*/ 6 w 46"/>
                <a:gd name="T11" fmla="*/ 6 h 41"/>
                <a:gd name="T12" fmla="*/ 6 w 46"/>
                <a:gd name="T13" fmla="*/ 1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6" y="2"/>
                  </a:moveTo>
                  <a:lnTo>
                    <a:pt x="46" y="2"/>
                  </a:lnTo>
                  <a:lnTo>
                    <a:pt x="2" y="0"/>
                  </a:lnTo>
                  <a:lnTo>
                    <a:pt x="0" y="39"/>
                  </a:lnTo>
                  <a:lnTo>
                    <a:pt x="43" y="41"/>
                  </a:lnTo>
                  <a:lnTo>
                    <a:pt x="46"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7" name="Freeform 1247"/>
            <p:cNvSpPr>
              <a:spLocks/>
            </p:cNvSpPr>
            <p:nvPr/>
          </p:nvSpPr>
          <p:spPr bwMode="auto">
            <a:xfrm>
              <a:off x="3508" y="3441"/>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4"/>
                  </a:moveTo>
                  <a:lnTo>
                    <a:pt x="44" y="4"/>
                  </a:lnTo>
                  <a:lnTo>
                    <a:pt x="3" y="0"/>
                  </a:lnTo>
                  <a:lnTo>
                    <a:pt x="0" y="39"/>
                  </a:lnTo>
                  <a:lnTo>
                    <a:pt x="42" y="43"/>
                  </a:lnTo>
                  <a:lnTo>
                    <a:pt x="44" y="43"/>
                  </a:lnTo>
                  <a:lnTo>
                    <a:pt x="42"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8" name="Freeform 1248"/>
            <p:cNvSpPr>
              <a:spLocks/>
            </p:cNvSpPr>
            <p:nvPr/>
          </p:nvSpPr>
          <p:spPr bwMode="auto">
            <a:xfrm>
              <a:off x="3528" y="3441"/>
              <a:ext cx="22" cy="21"/>
            </a:xfrm>
            <a:custGeom>
              <a:avLst/>
              <a:gdLst>
                <a:gd name="T0" fmla="*/ 6 w 44"/>
                <a:gd name="T1" fmla="*/ 0 h 43"/>
                <a:gd name="T2" fmla="*/ 6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1" y="0"/>
                  </a:moveTo>
                  <a:lnTo>
                    <a:pt x="41" y="0"/>
                  </a:lnTo>
                  <a:lnTo>
                    <a:pt x="0" y="4"/>
                  </a:lnTo>
                  <a:lnTo>
                    <a:pt x="2" y="43"/>
                  </a:lnTo>
                  <a:lnTo>
                    <a:pt x="44"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99" name="Freeform 1249"/>
            <p:cNvSpPr>
              <a:spLocks/>
            </p:cNvSpPr>
            <p:nvPr/>
          </p:nvSpPr>
          <p:spPr bwMode="auto">
            <a:xfrm>
              <a:off x="3549" y="3439"/>
              <a:ext cx="23" cy="21"/>
            </a:xfrm>
            <a:custGeom>
              <a:avLst/>
              <a:gdLst>
                <a:gd name="T0" fmla="*/ 6 w 46"/>
                <a:gd name="T1" fmla="*/ 0 h 41"/>
                <a:gd name="T2" fmla="*/ 6 w 46"/>
                <a:gd name="T3" fmla="*/ 0 h 41"/>
                <a:gd name="T4" fmla="*/ 0 w 46"/>
                <a:gd name="T5" fmla="*/ 1 h 41"/>
                <a:gd name="T6" fmla="*/ 1 w 46"/>
                <a:gd name="T7" fmla="*/ 6 h 41"/>
                <a:gd name="T8" fmla="*/ 6 w 46"/>
                <a:gd name="T9" fmla="*/ 5 h 41"/>
                <a:gd name="T10" fmla="*/ 6 w 46"/>
                <a:gd name="T11" fmla="*/ 5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2" y="0"/>
                  </a:moveTo>
                  <a:lnTo>
                    <a:pt x="43" y="0"/>
                  </a:lnTo>
                  <a:lnTo>
                    <a:pt x="0" y="2"/>
                  </a:lnTo>
                  <a:lnTo>
                    <a:pt x="3" y="41"/>
                  </a:lnTo>
                  <a:lnTo>
                    <a:pt x="45" y="39"/>
                  </a:lnTo>
                  <a:lnTo>
                    <a:pt x="46"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0" name="Freeform 1250"/>
            <p:cNvSpPr>
              <a:spLocks/>
            </p:cNvSpPr>
            <p:nvPr/>
          </p:nvSpPr>
          <p:spPr bwMode="auto">
            <a:xfrm>
              <a:off x="3570" y="3437"/>
              <a:ext cx="23" cy="22"/>
            </a:xfrm>
            <a:custGeom>
              <a:avLst/>
              <a:gdLst>
                <a:gd name="T0" fmla="*/ 5 w 47"/>
                <a:gd name="T1" fmla="*/ 0 h 45"/>
                <a:gd name="T2" fmla="*/ 5 w 47"/>
                <a:gd name="T3" fmla="*/ 0 h 45"/>
                <a:gd name="T4" fmla="*/ 0 w 47"/>
                <a:gd name="T5" fmla="*/ 0 h 45"/>
                <a:gd name="T6" fmla="*/ 0 w 47"/>
                <a:gd name="T7" fmla="*/ 5 h 45"/>
                <a:gd name="T8" fmla="*/ 5 w 47"/>
                <a:gd name="T9" fmla="*/ 4 h 45"/>
                <a:gd name="T10" fmla="*/ 5 w 47"/>
                <a:gd name="T11" fmla="*/ 4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2" y="0"/>
                  </a:moveTo>
                  <a:lnTo>
                    <a:pt x="42" y="0"/>
                  </a:lnTo>
                  <a:lnTo>
                    <a:pt x="0" y="6"/>
                  </a:lnTo>
                  <a:lnTo>
                    <a:pt x="4" y="45"/>
                  </a:lnTo>
                  <a:lnTo>
                    <a:pt x="47"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1" name="Freeform 1251"/>
            <p:cNvSpPr>
              <a:spLocks/>
            </p:cNvSpPr>
            <p:nvPr/>
          </p:nvSpPr>
          <p:spPr bwMode="auto">
            <a:xfrm>
              <a:off x="3591" y="3434"/>
              <a:ext cx="26" cy="22"/>
            </a:xfrm>
            <a:custGeom>
              <a:avLst/>
              <a:gdLst>
                <a:gd name="T0" fmla="*/ 5 w 52"/>
                <a:gd name="T1" fmla="*/ 0 h 45"/>
                <a:gd name="T2" fmla="*/ 6 w 52"/>
                <a:gd name="T3" fmla="*/ 0 h 45"/>
                <a:gd name="T4" fmla="*/ 0 w 52"/>
                <a:gd name="T5" fmla="*/ 0 h 45"/>
                <a:gd name="T6" fmla="*/ 1 w 52"/>
                <a:gd name="T7" fmla="*/ 5 h 45"/>
                <a:gd name="T8" fmla="*/ 6 w 52"/>
                <a:gd name="T9" fmla="*/ 5 h 45"/>
                <a:gd name="T10" fmla="*/ 7 w 52"/>
                <a:gd name="T11" fmla="*/ 4 h 45"/>
                <a:gd name="T12" fmla="*/ 6 w 52"/>
                <a:gd name="T13" fmla="*/ 5 h 45"/>
                <a:gd name="T14" fmla="*/ 7 w 52"/>
                <a:gd name="T15" fmla="*/ 5 h 45"/>
                <a:gd name="T16" fmla="*/ 7 w 52"/>
                <a:gd name="T17" fmla="*/ 4 h 45"/>
                <a:gd name="T18" fmla="*/ 5 w 52"/>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5"/>
                <a:gd name="T32" fmla="*/ 52 w 52"/>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5">
                  <a:moveTo>
                    <a:pt x="38" y="2"/>
                  </a:moveTo>
                  <a:lnTo>
                    <a:pt x="43" y="0"/>
                  </a:lnTo>
                  <a:lnTo>
                    <a:pt x="0" y="6"/>
                  </a:lnTo>
                  <a:lnTo>
                    <a:pt x="5" y="45"/>
                  </a:lnTo>
                  <a:lnTo>
                    <a:pt x="48" y="40"/>
                  </a:lnTo>
                  <a:lnTo>
                    <a:pt x="52" y="38"/>
                  </a:lnTo>
                  <a:lnTo>
                    <a:pt x="48" y="40"/>
                  </a:lnTo>
                  <a:lnTo>
                    <a:pt x="50" y="40"/>
                  </a:lnTo>
                  <a:lnTo>
                    <a:pt x="52" y="38"/>
                  </a:lnTo>
                  <a:lnTo>
                    <a:pt x="38"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2" name="Freeform 1252"/>
            <p:cNvSpPr>
              <a:spLocks/>
            </p:cNvSpPr>
            <p:nvPr/>
          </p:nvSpPr>
          <p:spPr bwMode="auto">
            <a:xfrm>
              <a:off x="3610" y="3426"/>
              <a:ext cx="28" cy="27"/>
            </a:xfrm>
            <a:custGeom>
              <a:avLst/>
              <a:gdLst>
                <a:gd name="T0" fmla="*/ 5 w 57"/>
                <a:gd name="T1" fmla="*/ 0 h 54"/>
                <a:gd name="T2" fmla="*/ 5 w 57"/>
                <a:gd name="T3" fmla="*/ 1 h 54"/>
                <a:gd name="T4" fmla="*/ 0 w 57"/>
                <a:gd name="T5" fmla="*/ 3 h 54"/>
                <a:gd name="T6" fmla="*/ 1 w 57"/>
                <a:gd name="T7" fmla="*/ 7 h 54"/>
                <a:gd name="T8" fmla="*/ 7 w 57"/>
                <a:gd name="T9" fmla="*/ 5 h 54"/>
                <a:gd name="T10" fmla="*/ 7 w 57"/>
                <a:gd name="T11" fmla="*/ 5 h 54"/>
                <a:gd name="T12" fmla="*/ 5 w 57"/>
                <a:gd name="T13" fmla="*/ 0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44" y="0"/>
                  </a:moveTo>
                  <a:lnTo>
                    <a:pt x="43" y="1"/>
                  </a:lnTo>
                  <a:lnTo>
                    <a:pt x="0" y="18"/>
                  </a:lnTo>
                  <a:lnTo>
                    <a:pt x="14" y="54"/>
                  </a:lnTo>
                  <a:lnTo>
                    <a:pt x="57" y="38"/>
                  </a:lnTo>
                  <a:lnTo>
                    <a:pt x="56"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3" name="Freeform 1253"/>
            <p:cNvSpPr>
              <a:spLocks/>
            </p:cNvSpPr>
            <p:nvPr/>
          </p:nvSpPr>
          <p:spPr bwMode="auto">
            <a:xfrm>
              <a:off x="3632" y="3419"/>
              <a:ext cx="30" cy="26"/>
            </a:xfrm>
            <a:custGeom>
              <a:avLst/>
              <a:gdLst>
                <a:gd name="T0" fmla="*/ 6 w 60"/>
                <a:gd name="T1" fmla="*/ 0 h 53"/>
                <a:gd name="T2" fmla="*/ 6 w 60"/>
                <a:gd name="T3" fmla="*/ 0 h 53"/>
                <a:gd name="T4" fmla="*/ 0 w 60"/>
                <a:gd name="T5" fmla="*/ 1 h 53"/>
                <a:gd name="T6" fmla="*/ 2 w 60"/>
                <a:gd name="T7" fmla="*/ 6 h 53"/>
                <a:gd name="T8" fmla="*/ 8 w 60"/>
                <a:gd name="T9" fmla="*/ 5 h 53"/>
                <a:gd name="T10" fmla="*/ 8 w 60"/>
                <a:gd name="T11" fmla="*/ 4 h 53"/>
                <a:gd name="T12" fmla="*/ 8 w 60"/>
                <a:gd name="T13" fmla="*/ 5 h 53"/>
                <a:gd name="T14" fmla="*/ 8 w 60"/>
                <a:gd name="T15" fmla="*/ 4 h 53"/>
                <a:gd name="T16" fmla="*/ 8 w 60"/>
                <a:gd name="T17" fmla="*/ 4 h 53"/>
                <a:gd name="T18" fmla="*/ 6 w 60"/>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53"/>
                <a:gd name="T32" fmla="*/ 60 w 60"/>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53">
                  <a:moveTo>
                    <a:pt x="42" y="2"/>
                  </a:moveTo>
                  <a:lnTo>
                    <a:pt x="45" y="0"/>
                  </a:lnTo>
                  <a:lnTo>
                    <a:pt x="0" y="14"/>
                  </a:lnTo>
                  <a:lnTo>
                    <a:pt x="12" y="53"/>
                  </a:lnTo>
                  <a:lnTo>
                    <a:pt x="57" y="40"/>
                  </a:lnTo>
                  <a:lnTo>
                    <a:pt x="60" y="38"/>
                  </a:lnTo>
                  <a:lnTo>
                    <a:pt x="57" y="40"/>
                  </a:lnTo>
                  <a:lnTo>
                    <a:pt x="59" y="38"/>
                  </a:lnTo>
                  <a:lnTo>
                    <a:pt x="60" y="38"/>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4" name="Freeform 1254"/>
            <p:cNvSpPr>
              <a:spLocks/>
            </p:cNvSpPr>
            <p:nvPr/>
          </p:nvSpPr>
          <p:spPr bwMode="auto">
            <a:xfrm>
              <a:off x="3653" y="3409"/>
              <a:ext cx="30" cy="29"/>
            </a:xfrm>
            <a:custGeom>
              <a:avLst/>
              <a:gdLst>
                <a:gd name="T0" fmla="*/ 5 w 60"/>
                <a:gd name="T1" fmla="*/ 1 h 57"/>
                <a:gd name="T2" fmla="*/ 5 w 60"/>
                <a:gd name="T3" fmla="*/ 0 h 57"/>
                <a:gd name="T4" fmla="*/ 0 w 60"/>
                <a:gd name="T5" fmla="*/ 3 h 57"/>
                <a:gd name="T6" fmla="*/ 3 w 60"/>
                <a:gd name="T7" fmla="*/ 8 h 57"/>
                <a:gd name="T8" fmla="*/ 8 w 60"/>
                <a:gd name="T9" fmla="*/ 5 h 57"/>
                <a:gd name="T10" fmla="*/ 8 w 60"/>
                <a:gd name="T11" fmla="*/ 5 h 57"/>
                <a:gd name="T12" fmla="*/ 5 w 60"/>
                <a:gd name="T13" fmla="*/ 1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39" y="1"/>
                  </a:moveTo>
                  <a:lnTo>
                    <a:pt x="40" y="0"/>
                  </a:lnTo>
                  <a:lnTo>
                    <a:pt x="0" y="21"/>
                  </a:lnTo>
                  <a:lnTo>
                    <a:pt x="18" y="57"/>
                  </a:lnTo>
                  <a:lnTo>
                    <a:pt x="58" y="37"/>
                  </a:lnTo>
                  <a:lnTo>
                    <a:pt x="60" y="36"/>
                  </a:lnTo>
                  <a:lnTo>
                    <a:pt x="3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5" name="Freeform 1255"/>
            <p:cNvSpPr>
              <a:spLocks/>
            </p:cNvSpPr>
            <p:nvPr/>
          </p:nvSpPr>
          <p:spPr bwMode="auto">
            <a:xfrm>
              <a:off x="3672" y="3397"/>
              <a:ext cx="33" cy="30"/>
            </a:xfrm>
            <a:custGeom>
              <a:avLst/>
              <a:gdLst>
                <a:gd name="T0" fmla="*/ 6 w 64"/>
                <a:gd name="T1" fmla="*/ 0 h 60"/>
                <a:gd name="T2" fmla="*/ 6 w 64"/>
                <a:gd name="T3" fmla="*/ 0 h 60"/>
                <a:gd name="T4" fmla="*/ 0 w 64"/>
                <a:gd name="T5" fmla="*/ 4 h 60"/>
                <a:gd name="T6" fmla="*/ 3 w 64"/>
                <a:gd name="T7" fmla="*/ 8 h 60"/>
                <a:gd name="T8" fmla="*/ 9 w 64"/>
                <a:gd name="T9" fmla="*/ 5 h 60"/>
                <a:gd name="T10" fmla="*/ 9 w 64"/>
                <a:gd name="T11" fmla="*/ 5 h 60"/>
                <a:gd name="T12" fmla="*/ 6 w 64"/>
                <a:gd name="T13" fmla="*/ 0 h 60"/>
                <a:gd name="T14" fmla="*/ 0 60000 65536"/>
                <a:gd name="T15" fmla="*/ 0 60000 65536"/>
                <a:gd name="T16" fmla="*/ 0 60000 65536"/>
                <a:gd name="T17" fmla="*/ 0 60000 65536"/>
                <a:gd name="T18" fmla="*/ 0 60000 65536"/>
                <a:gd name="T19" fmla="*/ 0 60000 65536"/>
                <a:gd name="T20" fmla="*/ 0 60000 65536"/>
                <a:gd name="T21" fmla="*/ 0 w 64"/>
                <a:gd name="T22" fmla="*/ 0 h 60"/>
                <a:gd name="T23" fmla="*/ 64 w 64"/>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0">
                  <a:moveTo>
                    <a:pt x="41" y="0"/>
                  </a:moveTo>
                  <a:lnTo>
                    <a:pt x="42" y="0"/>
                  </a:lnTo>
                  <a:lnTo>
                    <a:pt x="0" y="25"/>
                  </a:lnTo>
                  <a:lnTo>
                    <a:pt x="21" y="60"/>
                  </a:lnTo>
                  <a:lnTo>
                    <a:pt x="63" y="34"/>
                  </a:lnTo>
                  <a:lnTo>
                    <a:pt x="64" y="34"/>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6" name="Freeform 1256"/>
            <p:cNvSpPr>
              <a:spLocks/>
            </p:cNvSpPr>
            <p:nvPr/>
          </p:nvSpPr>
          <p:spPr bwMode="auto">
            <a:xfrm>
              <a:off x="3693" y="3382"/>
              <a:ext cx="34" cy="32"/>
            </a:xfrm>
            <a:custGeom>
              <a:avLst/>
              <a:gdLst>
                <a:gd name="T0" fmla="*/ 5 w 68"/>
                <a:gd name="T1" fmla="*/ 1 h 63"/>
                <a:gd name="T2" fmla="*/ 6 w 68"/>
                <a:gd name="T3" fmla="*/ 0 h 63"/>
                <a:gd name="T4" fmla="*/ 0 w 68"/>
                <a:gd name="T5" fmla="*/ 4 h 63"/>
                <a:gd name="T6" fmla="*/ 3 w 68"/>
                <a:gd name="T7" fmla="*/ 8 h 63"/>
                <a:gd name="T8" fmla="*/ 9 w 68"/>
                <a:gd name="T9" fmla="*/ 5 h 63"/>
                <a:gd name="T10" fmla="*/ 9 w 68"/>
                <a:gd name="T11" fmla="*/ 4 h 63"/>
                <a:gd name="T12" fmla="*/ 5 w 68"/>
                <a:gd name="T13" fmla="*/ 1 h 63"/>
                <a:gd name="T14" fmla="*/ 0 60000 65536"/>
                <a:gd name="T15" fmla="*/ 0 60000 65536"/>
                <a:gd name="T16" fmla="*/ 0 60000 65536"/>
                <a:gd name="T17" fmla="*/ 0 60000 65536"/>
                <a:gd name="T18" fmla="*/ 0 60000 65536"/>
                <a:gd name="T19" fmla="*/ 0 60000 65536"/>
                <a:gd name="T20" fmla="*/ 0 60000 65536"/>
                <a:gd name="T21" fmla="*/ 0 w 68"/>
                <a:gd name="T22" fmla="*/ 0 h 63"/>
                <a:gd name="T23" fmla="*/ 68 w 68"/>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3">
                  <a:moveTo>
                    <a:pt x="43" y="2"/>
                  </a:moveTo>
                  <a:lnTo>
                    <a:pt x="44" y="0"/>
                  </a:lnTo>
                  <a:lnTo>
                    <a:pt x="0" y="29"/>
                  </a:lnTo>
                  <a:lnTo>
                    <a:pt x="23" y="63"/>
                  </a:lnTo>
                  <a:lnTo>
                    <a:pt x="67" y="34"/>
                  </a:lnTo>
                  <a:lnTo>
                    <a:pt x="68" y="32"/>
                  </a:lnTo>
                  <a:lnTo>
                    <a:pt x="43"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7" name="Freeform 1257"/>
            <p:cNvSpPr>
              <a:spLocks/>
            </p:cNvSpPr>
            <p:nvPr/>
          </p:nvSpPr>
          <p:spPr bwMode="auto">
            <a:xfrm>
              <a:off x="3714" y="3366"/>
              <a:ext cx="33" cy="33"/>
            </a:xfrm>
            <a:custGeom>
              <a:avLst/>
              <a:gdLst>
                <a:gd name="T0" fmla="*/ 6 w 65"/>
                <a:gd name="T1" fmla="*/ 0 h 65"/>
                <a:gd name="T2" fmla="*/ 5 w 65"/>
                <a:gd name="T3" fmla="*/ 1 h 65"/>
                <a:gd name="T4" fmla="*/ 0 w 65"/>
                <a:gd name="T5" fmla="*/ 5 h 65"/>
                <a:gd name="T6" fmla="*/ 4 w 65"/>
                <a:gd name="T7" fmla="*/ 9 h 65"/>
                <a:gd name="T8" fmla="*/ 9 w 65"/>
                <a:gd name="T9" fmla="*/ 4 h 65"/>
                <a:gd name="T10" fmla="*/ 8 w 65"/>
                <a:gd name="T11" fmla="*/ 5 h 65"/>
                <a:gd name="T12" fmla="*/ 6 w 65"/>
                <a:gd name="T13" fmla="*/ 0 h 65"/>
                <a:gd name="T14" fmla="*/ 5 w 65"/>
                <a:gd name="T15" fmla="*/ 1 h 65"/>
                <a:gd name="T16" fmla="*/ 5 w 65"/>
                <a:gd name="T17" fmla="*/ 1 h 65"/>
                <a:gd name="T18" fmla="*/ 6 w 65"/>
                <a:gd name="T19" fmla="*/ 0 h 6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65"/>
                <a:gd name="T32" fmla="*/ 65 w 65"/>
                <a:gd name="T33" fmla="*/ 65 h 6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65">
                  <a:moveTo>
                    <a:pt x="41" y="0"/>
                  </a:moveTo>
                  <a:lnTo>
                    <a:pt x="39" y="2"/>
                  </a:lnTo>
                  <a:lnTo>
                    <a:pt x="0" y="35"/>
                  </a:lnTo>
                  <a:lnTo>
                    <a:pt x="25" y="65"/>
                  </a:lnTo>
                  <a:lnTo>
                    <a:pt x="65" y="32"/>
                  </a:lnTo>
                  <a:lnTo>
                    <a:pt x="62" y="34"/>
                  </a:lnTo>
                  <a:lnTo>
                    <a:pt x="41" y="0"/>
                  </a:lnTo>
                  <a:lnTo>
                    <a:pt x="40" y="1"/>
                  </a:lnTo>
                  <a:lnTo>
                    <a:pt x="39" y="2"/>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8" name="Freeform 1258"/>
            <p:cNvSpPr>
              <a:spLocks/>
            </p:cNvSpPr>
            <p:nvPr/>
          </p:nvSpPr>
          <p:spPr bwMode="auto">
            <a:xfrm>
              <a:off x="3735" y="3351"/>
              <a:ext cx="34" cy="32"/>
            </a:xfrm>
            <a:custGeom>
              <a:avLst/>
              <a:gdLst>
                <a:gd name="T0" fmla="*/ 7 w 67"/>
                <a:gd name="T1" fmla="*/ 0 h 63"/>
                <a:gd name="T2" fmla="*/ 6 w 67"/>
                <a:gd name="T3" fmla="*/ 1 h 63"/>
                <a:gd name="T4" fmla="*/ 0 w 67"/>
                <a:gd name="T5" fmla="*/ 4 h 63"/>
                <a:gd name="T6" fmla="*/ 3 w 67"/>
                <a:gd name="T7" fmla="*/ 8 h 63"/>
                <a:gd name="T8" fmla="*/ 9 w 67"/>
                <a:gd name="T9" fmla="*/ 5 h 63"/>
                <a:gd name="T10" fmla="*/ 8 w 67"/>
                <a:gd name="T11" fmla="*/ 5 h 63"/>
                <a:gd name="T12" fmla="*/ 7 w 67"/>
                <a:gd name="T13" fmla="*/ 0 h 63"/>
                <a:gd name="T14" fmla="*/ 7 w 67"/>
                <a:gd name="T15" fmla="*/ 1 h 63"/>
                <a:gd name="T16" fmla="*/ 6 w 67"/>
                <a:gd name="T17" fmla="*/ 1 h 63"/>
                <a:gd name="T18" fmla="*/ 7 w 67"/>
                <a:gd name="T19" fmla="*/ 0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63"/>
                <a:gd name="T32" fmla="*/ 67 w 67"/>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63">
                  <a:moveTo>
                    <a:pt x="52" y="0"/>
                  </a:moveTo>
                  <a:lnTo>
                    <a:pt x="47" y="2"/>
                  </a:lnTo>
                  <a:lnTo>
                    <a:pt x="0" y="29"/>
                  </a:lnTo>
                  <a:lnTo>
                    <a:pt x="21" y="63"/>
                  </a:lnTo>
                  <a:lnTo>
                    <a:pt x="67" y="37"/>
                  </a:lnTo>
                  <a:lnTo>
                    <a:pt x="62" y="39"/>
                  </a:lnTo>
                  <a:lnTo>
                    <a:pt x="52" y="0"/>
                  </a:lnTo>
                  <a:lnTo>
                    <a:pt x="49" y="1"/>
                  </a:lnTo>
                  <a:lnTo>
                    <a:pt x="47" y="2"/>
                  </a:lnTo>
                  <a:lnTo>
                    <a:pt x="5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09" name="Freeform 1259"/>
            <p:cNvSpPr>
              <a:spLocks/>
            </p:cNvSpPr>
            <p:nvPr/>
          </p:nvSpPr>
          <p:spPr bwMode="auto">
            <a:xfrm>
              <a:off x="3761" y="3346"/>
              <a:ext cx="25" cy="25"/>
            </a:xfrm>
            <a:custGeom>
              <a:avLst/>
              <a:gdLst>
                <a:gd name="T0" fmla="*/ 6 w 50"/>
                <a:gd name="T1" fmla="*/ 0 h 51"/>
                <a:gd name="T2" fmla="*/ 6 w 50"/>
                <a:gd name="T3" fmla="*/ 0 h 51"/>
                <a:gd name="T4" fmla="*/ 0 w 50"/>
                <a:gd name="T5" fmla="*/ 1 h 51"/>
                <a:gd name="T6" fmla="*/ 2 w 50"/>
                <a:gd name="T7" fmla="*/ 6 h 51"/>
                <a:gd name="T8" fmla="*/ 7 w 50"/>
                <a:gd name="T9" fmla="*/ 5 h 51"/>
                <a:gd name="T10" fmla="*/ 6 w 50"/>
                <a:gd name="T11" fmla="*/ 5 h 51"/>
                <a:gd name="T12" fmla="*/ 6 w 50"/>
                <a:gd name="T13" fmla="*/ 0 h 51"/>
                <a:gd name="T14" fmla="*/ 6 w 50"/>
                <a:gd name="T15" fmla="*/ 0 h 51"/>
                <a:gd name="T16" fmla="*/ 6 w 50"/>
                <a:gd name="T17" fmla="*/ 0 h 51"/>
                <a:gd name="T18" fmla="*/ 6 w 50"/>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51"/>
                <a:gd name="T32" fmla="*/ 50 w 50"/>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51">
                  <a:moveTo>
                    <a:pt x="48" y="1"/>
                  </a:moveTo>
                  <a:lnTo>
                    <a:pt x="41" y="1"/>
                  </a:lnTo>
                  <a:lnTo>
                    <a:pt x="0" y="12"/>
                  </a:lnTo>
                  <a:lnTo>
                    <a:pt x="10" y="51"/>
                  </a:lnTo>
                  <a:lnTo>
                    <a:pt x="50" y="41"/>
                  </a:lnTo>
                  <a:lnTo>
                    <a:pt x="43" y="41"/>
                  </a:lnTo>
                  <a:lnTo>
                    <a:pt x="48" y="1"/>
                  </a:lnTo>
                  <a:lnTo>
                    <a:pt x="44" y="0"/>
                  </a:lnTo>
                  <a:lnTo>
                    <a:pt x="41" y="1"/>
                  </a:lnTo>
                  <a:lnTo>
                    <a:pt x="48"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0" name="Freeform 1260"/>
            <p:cNvSpPr>
              <a:spLocks/>
            </p:cNvSpPr>
            <p:nvPr/>
          </p:nvSpPr>
          <p:spPr bwMode="auto">
            <a:xfrm>
              <a:off x="3782" y="3346"/>
              <a:ext cx="26" cy="22"/>
            </a:xfrm>
            <a:custGeom>
              <a:avLst/>
              <a:gdLst>
                <a:gd name="T0" fmla="*/ 7 w 52"/>
                <a:gd name="T1" fmla="*/ 1 h 44"/>
                <a:gd name="T2" fmla="*/ 6 w 52"/>
                <a:gd name="T3" fmla="*/ 1 h 44"/>
                <a:gd name="T4" fmla="*/ 1 w 52"/>
                <a:gd name="T5" fmla="*/ 0 h 44"/>
                <a:gd name="T6" fmla="*/ 0 w 52"/>
                <a:gd name="T7" fmla="*/ 5 h 44"/>
                <a:gd name="T8" fmla="*/ 6 w 52"/>
                <a:gd name="T9" fmla="*/ 6 h 44"/>
                <a:gd name="T10" fmla="*/ 5 w 52"/>
                <a:gd name="T11" fmla="*/ 6 h 44"/>
                <a:gd name="T12" fmla="*/ 7 w 52"/>
                <a:gd name="T13" fmla="*/ 1 h 44"/>
                <a:gd name="T14" fmla="*/ 7 w 52"/>
                <a:gd name="T15" fmla="*/ 1 h 44"/>
                <a:gd name="T16" fmla="*/ 6 w 52"/>
                <a:gd name="T17" fmla="*/ 1 h 44"/>
                <a:gd name="T18" fmla="*/ 7 w 52"/>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4"/>
                <a:gd name="T32" fmla="*/ 52 w 52"/>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4">
                  <a:moveTo>
                    <a:pt x="52" y="5"/>
                  </a:moveTo>
                  <a:lnTo>
                    <a:pt x="48" y="5"/>
                  </a:lnTo>
                  <a:lnTo>
                    <a:pt x="5" y="0"/>
                  </a:lnTo>
                  <a:lnTo>
                    <a:pt x="0" y="40"/>
                  </a:lnTo>
                  <a:lnTo>
                    <a:pt x="44" y="44"/>
                  </a:lnTo>
                  <a:lnTo>
                    <a:pt x="40" y="44"/>
                  </a:lnTo>
                  <a:lnTo>
                    <a:pt x="52" y="5"/>
                  </a:lnTo>
                  <a:lnTo>
                    <a:pt x="51" y="5"/>
                  </a:lnTo>
                  <a:lnTo>
                    <a:pt x="48" y="5"/>
                  </a:lnTo>
                  <a:lnTo>
                    <a:pt x="52"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1" name="Freeform 1261"/>
            <p:cNvSpPr>
              <a:spLocks/>
            </p:cNvSpPr>
            <p:nvPr/>
          </p:nvSpPr>
          <p:spPr bwMode="auto">
            <a:xfrm>
              <a:off x="3803" y="3349"/>
              <a:ext cx="27" cy="25"/>
            </a:xfrm>
            <a:custGeom>
              <a:avLst/>
              <a:gdLst>
                <a:gd name="T0" fmla="*/ 6 w 56"/>
                <a:gd name="T1" fmla="*/ 1 h 52"/>
                <a:gd name="T2" fmla="*/ 6 w 56"/>
                <a:gd name="T3" fmla="*/ 1 h 52"/>
                <a:gd name="T4" fmla="*/ 1 w 56"/>
                <a:gd name="T5" fmla="*/ 0 h 52"/>
                <a:gd name="T6" fmla="*/ 0 w 56"/>
                <a:gd name="T7" fmla="*/ 4 h 52"/>
                <a:gd name="T8" fmla="*/ 4 w 56"/>
                <a:gd name="T9" fmla="*/ 6 h 52"/>
                <a:gd name="T10" fmla="*/ 4 w 56"/>
                <a:gd name="T11" fmla="*/ 6 h 52"/>
                <a:gd name="T12" fmla="*/ 6 w 56"/>
                <a:gd name="T13" fmla="*/ 1 h 52"/>
                <a:gd name="T14" fmla="*/ 6 w 56"/>
                <a:gd name="T15" fmla="*/ 1 h 52"/>
                <a:gd name="T16" fmla="*/ 6 w 56"/>
                <a:gd name="T17" fmla="*/ 1 h 52"/>
                <a:gd name="T18" fmla="*/ 6 w 56"/>
                <a:gd name="T19" fmla="*/ 1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2"/>
                <a:gd name="T32" fmla="*/ 56 w 56"/>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2">
                  <a:moveTo>
                    <a:pt x="56" y="15"/>
                  </a:moveTo>
                  <a:lnTo>
                    <a:pt x="51" y="13"/>
                  </a:lnTo>
                  <a:lnTo>
                    <a:pt x="12" y="0"/>
                  </a:lnTo>
                  <a:lnTo>
                    <a:pt x="0" y="39"/>
                  </a:lnTo>
                  <a:lnTo>
                    <a:pt x="39" y="52"/>
                  </a:lnTo>
                  <a:lnTo>
                    <a:pt x="35" y="50"/>
                  </a:lnTo>
                  <a:lnTo>
                    <a:pt x="56" y="15"/>
                  </a:lnTo>
                  <a:lnTo>
                    <a:pt x="53" y="14"/>
                  </a:lnTo>
                  <a:lnTo>
                    <a:pt x="51" y="13"/>
                  </a:lnTo>
                  <a:lnTo>
                    <a:pt x="56" y="1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2" name="Freeform 1262"/>
            <p:cNvSpPr>
              <a:spLocks/>
            </p:cNvSpPr>
            <p:nvPr/>
          </p:nvSpPr>
          <p:spPr bwMode="auto">
            <a:xfrm>
              <a:off x="3820" y="3356"/>
              <a:ext cx="35" cy="31"/>
            </a:xfrm>
            <a:custGeom>
              <a:avLst/>
              <a:gdLst>
                <a:gd name="T0" fmla="*/ 9 w 70"/>
                <a:gd name="T1" fmla="*/ 4 h 62"/>
                <a:gd name="T2" fmla="*/ 9 w 70"/>
                <a:gd name="T3" fmla="*/ 4 h 62"/>
                <a:gd name="T4" fmla="*/ 3 w 70"/>
                <a:gd name="T5" fmla="*/ 0 h 62"/>
                <a:gd name="T6" fmla="*/ 0 w 70"/>
                <a:gd name="T7" fmla="*/ 5 h 62"/>
                <a:gd name="T8" fmla="*/ 6 w 70"/>
                <a:gd name="T9" fmla="*/ 8 h 62"/>
                <a:gd name="T10" fmla="*/ 5 w 70"/>
                <a:gd name="T11" fmla="*/ 8 h 62"/>
                <a:gd name="T12" fmla="*/ 9 w 70"/>
                <a:gd name="T13" fmla="*/ 4 h 62"/>
                <a:gd name="T14" fmla="*/ 9 w 70"/>
                <a:gd name="T15" fmla="*/ 4 h 62"/>
                <a:gd name="T16" fmla="*/ 9 w 70"/>
                <a:gd name="T17" fmla="*/ 4 h 62"/>
                <a:gd name="T18" fmla="*/ 9 w 70"/>
                <a:gd name="T19" fmla="*/ 4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62"/>
                <a:gd name="T32" fmla="*/ 70 w 70"/>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62">
                  <a:moveTo>
                    <a:pt x="70" y="32"/>
                  </a:moveTo>
                  <a:lnTo>
                    <a:pt x="66" y="28"/>
                  </a:lnTo>
                  <a:lnTo>
                    <a:pt x="21" y="0"/>
                  </a:lnTo>
                  <a:lnTo>
                    <a:pt x="0" y="35"/>
                  </a:lnTo>
                  <a:lnTo>
                    <a:pt x="45" y="62"/>
                  </a:lnTo>
                  <a:lnTo>
                    <a:pt x="40" y="58"/>
                  </a:lnTo>
                  <a:lnTo>
                    <a:pt x="70" y="32"/>
                  </a:lnTo>
                  <a:lnTo>
                    <a:pt x="69" y="30"/>
                  </a:lnTo>
                  <a:lnTo>
                    <a:pt x="66" y="28"/>
                  </a:lnTo>
                  <a:lnTo>
                    <a:pt x="70" y="3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3" name="Freeform 1263"/>
            <p:cNvSpPr>
              <a:spLocks/>
            </p:cNvSpPr>
            <p:nvPr/>
          </p:nvSpPr>
          <p:spPr bwMode="auto">
            <a:xfrm>
              <a:off x="3840" y="3372"/>
              <a:ext cx="35" cy="36"/>
            </a:xfrm>
            <a:custGeom>
              <a:avLst/>
              <a:gdLst>
                <a:gd name="T0" fmla="*/ 9 w 69"/>
                <a:gd name="T1" fmla="*/ 6 h 72"/>
                <a:gd name="T2" fmla="*/ 9 w 69"/>
                <a:gd name="T3" fmla="*/ 6 h 72"/>
                <a:gd name="T4" fmla="*/ 4 w 69"/>
                <a:gd name="T5" fmla="*/ 0 h 72"/>
                <a:gd name="T6" fmla="*/ 0 w 69"/>
                <a:gd name="T7" fmla="*/ 3 h 72"/>
                <a:gd name="T8" fmla="*/ 5 w 69"/>
                <a:gd name="T9" fmla="*/ 9 h 72"/>
                <a:gd name="T10" fmla="*/ 5 w 69"/>
                <a:gd name="T11" fmla="*/ 9 h 72"/>
                <a:gd name="T12" fmla="*/ 9 w 69"/>
                <a:gd name="T13" fmla="*/ 6 h 72"/>
                <a:gd name="T14" fmla="*/ 0 60000 65536"/>
                <a:gd name="T15" fmla="*/ 0 60000 65536"/>
                <a:gd name="T16" fmla="*/ 0 60000 65536"/>
                <a:gd name="T17" fmla="*/ 0 60000 65536"/>
                <a:gd name="T18" fmla="*/ 0 60000 65536"/>
                <a:gd name="T19" fmla="*/ 0 60000 65536"/>
                <a:gd name="T20" fmla="*/ 0 60000 65536"/>
                <a:gd name="T21" fmla="*/ 0 w 69"/>
                <a:gd name="T22" fmla="*/ 0 h 72"/>
                <a:gd name="T23" fmla="*/ 69 w 69"/>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72">
                  <a:moveTo>
                    <a:pt x="69" y="46"/>
                  </a:moveTo>
                  <a:lnTo>
                    <a:pt x="69" y="46"/>
                  </a:lnTo>
                  <a:lnTo>
                    <a:pt x="30" y="0"/>
                  </a:lnTo>
                  <a:lnTo>
                    <a:pt x="0" y="26"/>
                  </a:lnTo>
                  <a:lnTo>
                    <a:pt x="39" y="72"/>
                  </a:lnTo>
                  <a:lnTo>
                    <a:pt x="69" y="4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4" name="Freeform 1264"/>
            <p:cNvSpPr>
              <a:spLocks/>
            </p:cNvSpPr>
            <p:nvPr/>
          </p:nvSpPr>
          <p:spPr bwMode="auto">
            <a:xfrm>
              <a:off x="3860" y="3395"/>
              <a:ext cx="38" cy="39"/>
            </a:xfrm>
            <a:custGeom>
              <a:avLst/>
              <a:gdLst>
                <a:gd name="T0" fmla="*/ 9 w 78"/>
                <a:gd name="T1" fmla="*/ 6 h 79"/>
                <a:gd name="T2" fmla="*/ 9 w 78"/>
                <a:gd name="T3" fmla="*/ 6 h 79"/>
                <a:gd name="T4" fmla="*/ 3 w 78"/>
                <a:gd name="T5" fmla="*/ 0 h 79"/>
                <a:gd name="T6" fmla="*/ 0 w 78"/>
                <a:gd name="T7" fmla="*/ 3 h 79"/>
                <a:gd name="T8" fmla="*/ 5 w 78"/>
                <a:gd name="T9" fmla="*/ 9 h 79"/>
                <a:gd name="T10" fmla="*/ 5 w 78"/>
                <a:gd name="T11" fmla="*/ 9 h 79"/>
                <a:gd name="T12" fmla="*/ 9 w 78"/>
                <a:gd name="T13" fmla="*/ 6 h 79"/>
                <a:gd name="T14" fmla="*/ 0 60000 65536"/>
                <a:gd name="T15" fmla="*/ 0 60000 65536"/>
                <a:gd name="T16" fmla="*/ 0 60000 65536"/>
                <a:gd name="T17" fmla="*/ 0 60000 65536"/>
                <a:gd name="T18" fmla="*/ 0 60000 65536"/>
                <a:gd name="T19" fmla="*/ 0 60000 65536"/>
                <a:gd name="T20" fmla="*/ 0 60000 65536"/>
                <a:gd name="T21" fmla="*/ 0 w 78"/>
                <a:gd name="T22" fmla="*/ 0 h 79"/>
                <a:gd name="T23" fmla="*/ 78 w 78"/>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79">
                  <a:moveTo>
                    <a:pt x="78" y="54"/>
                  </a:moveTo>
                  <a:lnTo>
                    <a:pt x="76" y="53"/>
                  </a:lnTo>
                  <a:lnTo>
                    <a:pt x="30" y="0"/>
                  </a:lnTo>
                  <a:lnTo>
                    <a:pt x="0" y="26"/>
                  </a:lnTo>
                  <a:lnTo>
                    <a:pt x="46" y="79"/>
                  </a:lnTo>
                  <a:lnTo>
                    <a:pt x="45" y="77"/>
                  </a:lnTo>
                  <a:lnTo>
                    <a:pt x="78" y="5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5" name="Freeform 1265"/>
            <p:cNvSpPr>
              <a:spLocks/>
            </p:cNvSpPr>
            <p:nvPr/>
          </p:nvSpPr>
          <p:spPr bwMode="auto">
            <a:xfrm>
              <a:off x="3882" y="3422"/>
              <a:ext cx="38" cy="40"/>
            </a:xfrm>
            <a:custGeom>
              <a:avLst/>
              <a:gdLst>
                <a:gd name="T0" fmla="*/ 10 w 75"/>
                <a:gd name="T1" fmla="*/ 7 h 80"/>
                <a:gd name="T2" fmla="*/ 10 w 75"/>
                <a:gd name="T3" fmla="*/ 7 h 80"/>
                <a:gd name="T4" fmla="*/ 5 w 75"/>
                <a:gd name="T5" fmla="*/ 0 h 80"/>
                <a:gd name="T6" fmla="*/ 0 w 75"/>
                <a:gd name="T7" fmla="*/ 3 h 80"/>
                <a:gd name="T8" fmla="*/ 6 w 75"/>
                <a:gd name="T9" fmla="*/ 10 h 80"/>
                <a:gd name="T10" fmla="*/ 6 w 75"/>
                <a:gd name="T11" fmla="*/ 10 h 80"/>
                <a:gd name="T12" fmla="*/ 10 w 75"/>
                <a:gd name="T13" fmla="*/ 7 h 80"/>
                <a:gd name="T14" fmla="*/ 0 60000 65536"/>
                <a:gd name="T15" fmla="*/ 0 60000 65536"/>
                <a:gd name="T16" fmla="*/ 0 60000 65536"/>
                <a:gd name="T17" fmla="*/ 0 60000 65536"/>
                <a:gd name="T18" fmla="*/ 0 60000 65536"/>
                <a:gd name="T19" fmla="*/ 0 60000 65536"/>
                <a:gd name="T20" fmla="*/ 0 60000 65536"/>
                <a:gd name="T21" fmla="*/ 0 w 75"/>
                <a:gd name="T22" fmla="*/ 0 h 80"/>
                <a:gd name="T23" fmla="*/ 75 w 7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0">
                  <a:moveTo>
                    <a:pt x="75" y="58"/>
                  </a:moveTo>
                  <a:lnTo>
                    <a:pt x="74" y="57"/>
                  </a:lnTo>
                  <a:lnTo>
                    <a:pt x="33" y="0"/>
                  </a:lnTo>
                  <a:lnTo>
                    <a:pt x="0" y="23"/>
                  </a:lnTo>
                  <a:lnTo>
                    <a:pt x="42" y="80"/>
                  </a:lnTo>
                  <a:lnTo>
                    <a:pt x="41" y="79"/>
                  </a:lnTo>
                  <a:lnTo>
                    <a:pt x="75" y="5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6" name="Freeform 1266"/>
            <p:cNvSpPr>
              <a:spLocks/>
            </p:cNvSpPr>
            <p:nvPr/>
          </p:nvSpPr>
          <p:spPr bwMode="auto">
            <a:xfrm>
              <a:off x="3902" y="3451"/>
              <a:ext cx="38" cy="43"/>
            </a:xfrm>
            <a:custGeom>
              <a:avLst/>
              <a:gdLst>
                <a:gd name="T0" fmla="*/ 10 w 75"/>
                <a:gd name="T1" fmla="*/ 8 h 85"/>
                <a:gd name="T2" fmla="*/ 10 w 75"/>
                <a:gd name="T3" fmla="*/ 8 h 85"/>
                <a:gd name="T4" fmla="*/ 5 w 75"/>
                <a:gd name="T5" fmla="*/ 0 h 85"/>
                <a:gd name="T6" fmla="*/ 0 w 75"/>
                <a:gd name="T7" fmla="*/ 3 h 85"/>
                <a:gd name="T8" fmla="*/ 5 w 75"/>
                <a:gd name="T9" fmla="*/ 11 h 85"/>
                <a:gd name="T10" fmla="*/ 6 w 75"/>
                <a:gd name="T11" fmla="*/ 11 h 85"/>
                <a:gd name="T12" fmla="*/ 10 w 75"/>
                <a:gd name="T13" fmla="*/ 8 h 85"/>
                <a:gd name="T14" fmla="*/ 0 60000 65536"/>
                <a:gd name="T15" fmla="*/ 0 60000 65536"/>
                <a:gd name="T16" fmla="*/ 0 60000 65536"/>
                <a:gd name="T17" fmla="*/ 0 60000 65536"/>
                <a:gd name="T18" fmla="*/ 0 60000 65536"/>
                <a:gd name="T19" fmla="*/ 0 60000 65536"/>
                <a:gd name="T20" fmla="*/ 0 60000 65536"/>
                <a:gd name="T21" fmla="*/ 0 w 75"/>
                <a:gd name="T22" fmla="*/ 0 h 85"/>
                <a:gd name="T23" fmla="*/ 75 w 75"/>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5">
                  <a:moveTo>
                    <a:pt x="73" y="62"/>
                  </a:moveTo>
                  <a:lnTo>
                    <a:pt x="75" y="63"/>
                  </a:lnTo>
                  <a:lnTo>
                    <a:pt x="34" y="0"/>
                  </a:lnTo>
                  <a:lnTo>
                    <a:pt x="0" y="21"/>
                  </a:lnTo>
                  <a:lnTo>
                    <a:pt x="40" y="84"/>
                  </a:lnTo>
                  <a:lnTo>
                    <a:pt x="41" y="85"/>
                  </a:lnTo>
                  <a:lnTo>
                    <a:pt x="73" y="6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7" name="Freeform 1267"/>
            <p:cNvSpPr>
              <a:spLocks/>
            </p:cNvSpPr>
            <p:nvPr/>
          </p:nvSpPr>
          <p:spPr bwMode="auto">
            <a:xfrm>
              <a:off x="3923" y="3482"/>
              <a:ext cx="39" cy="45"/>
            </a:xfrm>
            <a:custGeom>
              <a:avLst/>
              <a:gdLst>
                <a:gd name="T0" fmla="*/ 10 w 77"/>
                <a:gd name="T1" fmla="*/ 9 h 90"/>
                <a:gd name="T2" fmla="*/ 10 w 77"/>
                <a:gd name="T3" fmla="*/ 9 h 90"/>
                <a:gd name="T4" fmla="*/ 4 w 77"/>
                <a:gd name="T5" fmla="*/ 0 h 90"/>
                <a:gd name="T6" fmla="*/ 0 w 77"/>
                <a:gd name="T7" fmla="*/ 3 h 90"/>
                <a:gd name="T8" fmla="*/ 6 w 77"/>
                <a:gd name="T9" fmla="*/ 12 h 90"/>
                <a:gd name="T10" fmla="*/ 6 w 77"/>
                <a:gd name="T11" fmla="*/ 12 h 90"/>
                <a:gd name="T12" fmla="*/ 10 w 77"/>
                <a:gd name="T13" fmla="*/ 9 h 90"/>
                <a:gd name="T14" fmla="*/ 0 60000 65536"/>
                <a:gd name="T15" fmla="*/ 0 60000 65536"/>
                <a:gd name="T16" fmla="*/ 0 60000 65536"/>
                <a:gd name="T17" fmla="*/ 0 60000 65536"/>
                <a:gd name="T18" fmla="*/ 0 60000 65536"/>
                <a:gd name="T19" fmla="*/ 0 60000 65536"/>
                <a:gd name="T20" fmla="*/ 0 60000 65536"/>
                <a:gd name="T21" fmla="*/ 0 w 77"/>
                <a:gd name="T22" fmla="*/ 0 h 90"/>
                <a:gd name="T23" fmla="*/ 77 w 77"/>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90">
                  <a:moveTo>
                    <a:pt x="77" y="67"/>
                  </a:moveTo>
                  <a:lnTo>
                    <a:pt x="77" y="67"/>
                  </a:lnTo>
                  <a:lnTo>
                    <a:pt x="32" y="0"/>
                  </a:lnTo>
                  <a:lnTo>
                    <a:pt x="0" y="23"/>
                  </a:lnTo>
                  <a:lnTo>
                    <a:pt x="45" y="90"/>
                  </a:lnTo>
                  <a:lnTo>
                    <a:pt x="77" y="6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8" name="Freeform 1268"/>
            <p:cNvSpPr>
              <a:spLocks/>
            </p:cNvSpPr>
            <p:nvPr/>
          </p:nvSpPr>
          <p:spPr bwMode="auto">
            <a:xfrm>
              <a:off x="3946" y="3515"/>
              <a:ext cx="38" cy="45"/>
            </a:xfrm>
            <a:custGeom>
              <a:avLst/>
              <a:gdLst>
                <a:gd name="T0" fmla="*/ 9 w 77"/>
                <a:gd name="T1" fmla="*/ 9 h 89"/>
                <a:gd name="T2" fmla="*/ 9 w 77"/>
                <a:gd name="T3" fmla="*/ 9 h 89"/>
                <a:gd name="T4" fmla="*/ 4 w 77"/>
                <a:gd name="T5" fmla="*/ 0 h 89"/>
                <a:gd name="T6" fmla="*/ 0 w 77"/>
                <a:gd name="T7" fmla="*/ 3 h 89"/>
                <a:gd name="T8" fmla="*/ 5 w 77"/>
                <a:gd name="T9" fmla="*/ 12 h 89"/>
                <a:gd name="T10" fmla="*/ 5 w 77"/>
                <a:gd name="T11" fmla="*/ 12 h 89"/>
                <a:gd name="T12" fmla="*/ 9 w 77"/>
                <a:gd name="T13" fmla="*/ 9 h 89"/>
                <a:gd name="T14" fmla="*/ 0 60000 65536"/>
                <a:gd name="T15" fmla="*/ 0 60000 65536"/>
                <a:gd name="T16" fmla="*/ 0 60000 65536"/>
                <a:gd name="T17" fmla="*/ 0 60000 65536"/>
                <a:gd name="T18" fmla="*/ 0 60000 65536"/>
                <a:gd name="T19" fmla="*/ 0 60000 65536"/>
                <a:gd name="T20" fmla="*/ 0 60000 65536"/>
                <a:gd name="T21" fmla="*/ 0 w 77"/>
                <a:gd name="T22" fmla="*/ 0 h 89"/>
                <a:gd name="T23" fmla="*/ 77 w 77"/>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9">
                  <a:moveTo>
                    <a:pt x="77" y="65"/>
                  </a:moveTo>
                  <a:lnTo>
                    <a:pt x="77" y="65"/>
                  </a:lnTo>
                  <a:lnTo>
                    <a:pt x="32" y="0"/>
                  </a:lnTo>
                  <a:lnTo>
                    <a:pt x="0" y="23"/>
                  </a:lnTo>
                  <a:lnTo>
                    <a:pt x="45" y="89"/>
                  </a:lnTo>
                  <a:lnTo>
                    <a:pt x="77" y="6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19" name="Freeform 1269"/>
            <p:cNvSpPr>
              <a:spLocks/>
            </p:cNvSpPr>
            <p:nvPr/>
          </p:nvSpPr>
          <p:spPr bwMode="auto">
            <a:xfrm>
              <a:off x="3968" y="3548"/>
              <a:ext cx="36" cy="42"/>
            </a:xfrm>
            <a:custGeom>
              <a:avLst/>
              <a:gdLst>
                <a:gd name="T0" fmla="*/ 9 w 73"/>
                <a:gd name="T1" fmla="*/ 7 h 85"/>
                <a:gd name="T2" fmla="*/ 9 w 73"/>
                <a:gd name="T3" fmla="*/ 7 h 85"/>
                <a:gd name="T4" fmla="*/ 4 w 73"/>
                <a:gd name="T5" fmla="*/ 0 h 85"/>
                <a:gd name="T6" fmla="*/ 0 w 73"/>
                <a:gd name="T7" fmla="*/ 3 h 85"/>
                <a:gd name="T8" fmla="*/ 5 w 73"/>
                <a:gd name="T9" fmla="*/ 10 h 85"/>
                <a:gd name="T10" fmla="*/ 5 w 73"/>
                <a:gd name="T11" fmla="*/ 10 h 85"/>
                <a:gd name="T12" fmla="*/ 9 w 73"/>
                <a:gd name="T13" fmla="*/ 7 h 85"/>
                <a:gd name="T14" fmla="*/ 0 60000 65536"/>
                <a:gd name="T15" fmla="*/ 0 60000 65536"/>
                <a:gd name="T16" fmla="*/ 0 60000 65536"/>
                <a:gd name="T17" fmla="*/ 0 60000 65536"/>
                <a:gd name="T18" fmla="*/ 0 60000 65536"/>
                <a:gd name="T19" fmla="*/ 0 60000 65536"/>
                <a:gd name="T20" fmla="*/ 0 60000 65536"/>
                <a:gd name="T21" fmla="*/ 0 w 73"/>
                <a:gd name="T22" fmla="*/ 0 h 85"/>
                <a:gd name="T23" fmla="*/ 73 w 73"/>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5">
                  <a:moveTo>
                    <a:pt x="73" y="59"/>
                  </a:moveTo>
                  <a:lnTo>
                    <a:pt x="73" y="60"/>
                  </a:lnTo>
                  <a:lnTo>
                    <a:pt x="32" y="0"/>
                  </a:lnTo>
                  <a:lnTo>
                    <a:pt x="0" y="24"/>
                  </a:lnTo>
                  <a:lnTo>
                    <a:pt x="40" y="83"/>
                  </a:lnTo>
                  <a:lnTo>
                    <a:pt x="40" y="85"/>
                  </a:lnTo>
                  <a:lnTo>
                    <a:pt x="73" y="5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0" name="Freeform 1270"/>
            <p:cNvSpPr>
              <a:spLocks/>
            </p:cNvSpPr>
            <p:nvPr/>
          </p:nvSpPr>
          <p:spPr bwMode="auto">
            <a:xfrm>
              <a:off x="3988" y="3578"/>
              <a:ext cx="38" cy="39"/>
            </a:xfrm>
            <a:custGeom>
              <a:avLst/>
              <a:gdLst>
                <a:gd name="T0" fmla="*/ 10 w 75"/>
                <a:gd name="T1" fmla="*/ 6 h 80"/>
                <a:gd name="T2" fmla="*/ 10 w 75"/>
                <a:gd name="T3" fmla="*/ 6 h 80"/>
                <a:gd name="T4" fmla="*/ 5 w 75"/>
                <a:gd name="T5" fmla="*/ 0 h 80"/>
                <a:gd name="T6" fmla="*/ 0 w 75"/>
                <a:gd name="T7" fmla="*/ 3 h 80"/>
                <a:gd name="T8" fmla="*/ 6 w 75"/>
                <a:gd name="T9" fmla="*/ 9 h 80"/>
                <a:gd name="T10" fmla="*/ 6 w 75"/>
                <a:gd name="T11" fmla="*/ 9 h 80"/>
                <a:gd name="T12" fmla="*/ 10 w 75"/>
                <a:gd name="T13" fmla="*/ 6 h 80"/>
                <a:gd name="T14" fmla="*/ 0 60000 65536"/>
                <a:gd name="T15" fmla="*/ 0 60000 65536"/>
                <a:gd name="T16" fmla="*/ 0 60000 65536"/>
                <a:gd name="T17" fmla="*/ 0 60000 65536"/>
                <a:gd name="T18" fmla="*/ 0 60000 65536"/>
                <a:gd name="T19" fmla="*/ 0 60000 65536"/>
                <a:gd name="T20" fmla="*/ 0 60000 65536"/>
                <a:gd name="T21" fmla="*/ 0 w 75"/>
                <a:gd name="T22" fmla="*/ 0 h 80"/>
                <a:gd name="T23" fmla="*/ 75 w 7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0">
                  <a:moveTo>
                    <a:pt x="74" y="52"/>
                  </a:moveTo>
                  <a:lnTo>
                    <a:pt x="75" y="53"/>
                  </a:lnTo>
                  <a:lnTo>
                    <a:pt x="33" y="0"/>
                  </a:lnTo>
                  <a:lnTo>
                    <a:pt x="0" y="26"/>
                  </a:lnTo>
                  <a:lnTo>
                    <a:pt x="43" y="78"/>
                  </a:lnTo>
                  <a:lnTo>
                    <a:pt x="44" y="80"/>
                  </a:lnTo>
                  <a:lnTo>
                    <a:pt x="74" y="5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1" name="Freeform 1271"/>
            <p:cNvSpPr>
              <a:spLocks/>
            </p:cNvSpPr>
            <p:nvPr/>
          </p:nvSpPr>
          <p:spPr bwMode="auto">
            <a:xfrm>
              <a:off x="4010" y="3604"/>
              <a:ext cx="38" cy="37"/>
            </a:xfrm>
            <a:custGeom>
              <a:avLst/>
              <a:gdLst>
                <a:gd name="T0" fmla="*/ 10 w 75"/>
                <a:gd name="T1" fmla="*/ 5 h 75"/>
                <a:gd name="T2" fmla="*/ 10 w 75"/>
                <a:gd name="T3" fmla="*/ 5 h 75"/>
                <a:gd name="T4" fmla="*/ 4 w 75"/>
                <a:gd name="T5" fmla="*/ 0 h 75"/>
                <a:gd name="T6" fmla="*/ 0 w 75"/>
                <a:gd name="T7" fmla="*/ 3 h 75"/>
                <a:gd name="T8" fmla="*/ 6 w 75"/>
                <a:gd name="T9" fmla="*/ 9 h 75"/>
                <a:gd name="T10" fmla="*/ 6 w 75"/>
                <a:gd name="T11" fmla="*/ 9 h 75"/>
                <a:gd name="T12" fmla="*/ 10 w 75"/>
                <a:gd name="T13" fmla="*/ 5 h 75"/>
                <a:gd name="T14" fmla="*/ 0 60000 65536"/>
                <a:gd name="T15" fmla="*/ 0 60000 65536"/>
                <a:gd name="T16" fmla="*/ 0 60000 65536"/>
                <a:gd name="T17" fmla="*/ 0 60000 65536"/>
                <a:gd name="T18" fmla="*/ 0 60000 65536"/>
                <a:gd name="T19" fmla="*/ 0 60000 65536"/>
                <a:gd name="T20" fmla="*/ 0 60000 65536"/>
                <a:gd name="T21" fmla="*/ 0 w 75"/>
                <a:gd name="T22" fmla="*/ 0 h 75"/>
                <a:gd name="T23" fmla="*/ 75 w 75"/>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5">
                  <a:moveTo>
                    <a:pt x="73" y="45"/>
                  </a:moveTo>
                  <a:lnTo>
                    <a:pt x="75" y="46"/>
                  </a:lnTo>
                  <a:lnTo>
                    <a:pt x="30" y="0"/>
                  </a:lnTo>
                  <a:lnTo>
                    <a:pt x="0" y="28"/>
                  </a:lnTo>
                  <a:lnTo>
                    <a:pt x="45" y="74"/>
                  </a:lnTo>
                  <a:lnTo>
                    <a:pt x="47" y="75"/>
                  </a:lnTo>
                  <a:lnTo>
                    <a:pt x="73" y="4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2" name="Freeform 1272"/>
            <p:cNvSpPr>
              <a:spLocks/>
            </p:cNvSpPr>
            <p:nvPr/>
          </p:nvSpPr>
          <p:spPr bwMode="auto">
            <a:xfrm>
              <a:off x="4034" y="3626"/>
              <a:ext cx="31" cy="33"/>
            </a:xfrm>
            <a:custGeom>
              <a:avLst/>
              <a:gdLst>
                <a:gd name="T0" fmla="*/ 7 w 64"/>
                <a:gd name="T1" fmla="*/ 4 h 66"/>
                <a:gd name="T2" fmla="*/ 7 w 64"/>
                <a:gd name="T3" fmla="*/ 4 h 66"/>
                <a:gd name="T4" fmla="*/ 3 w 64"/>
                <a:gd name="T5" fmla="*/ 0 h 66"/>
                <a:gd name="T6" fmla="*/ 0 w 64"/>
                <a:gd name="T7" fmla="*/ 4 h 66"/>
                <a:gd name="T8" fmla="*/ 4 w 64"/>
                <a:gd name="T9" fmla="*/ 8 h 66"/>
                <a:gd name="T10" fmla="*/ 4 w 64"/>
                <a:gd name="T11" fmla="*/ 9 h 66"/>
                <a:gd name="T12" fmla="*/ 7 w 64"/>
                <a:gd name="T13" fmla="*/ 4 h 66"/>
                <a:gd name="T14" fmla="*/ 0 60000 65536"/>
                <a:gd name="T15" fmla="*/ 0 60000 65536"/>
                <a:gd name="T16" fmla="*/ 0 60000 65536"/>
                <a:gd name="T17" fmla="*/ 0 60000 65536"/>
                <a:gd name="T18" fmla="*/ 0 60000 65536"/>
                <a:gd name="T19" fmla="*/ 0 60000 65536"/>
                <a:gd name="T20" fmla="*/ 0 60000 65536"/>
                <a:gd name="T21" fmla="*/ 0 w 64"/>
                <a:gd name="T22" fmla="*/ 0 h 66"/>
                <a:gd name="T23" fmla="*/ 64 w 64"/>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6">
                  <a:moveTo>
                    <a:pt x="63" y="31"/>
                  </a:moveTo>
                  <a:lnTo>
                    <a:pt x="64" y="33"/>
                  </a:lnTo>
                  <a:lnTo>
                    <a:pt x="26" y="0"/>
                  </a:lnTo>
                  <a:lnTo>
                    <a:pt x="0" y="30"/>
                  </a:lnTo>
                  <a:lnTo>
                    <a:pt x="38" y="63"/>
                  </a:lnTo>
                  <a:lnTo>
                    <a:pt x="40" y="66"/>
                  </a:lnTo>
                  <a:lnTo>
                    <a:pt x="63" y="3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3" name="Freeform 1273"/>
            <p:cNvSpPr>
              <a:spLocks/>
            </p:cNvSpPr>
            <p:nvPr/>
          </p:nvSpPr>
          <p:spPr bwMode="auto">
            <a:xfrm>
              <a:off x="4053" y="3642"/>
              <a:ext cx="34" cy="31"/>
            </a:xfrm>
            <a:custGeom>
              <a:avLst/>
              <a:gdLst>
                <a:gd name="T0" fmla="*/ 9 w 66"/>
                <a:gd name="T1" fmla="*/ 3 h 63"/>
                <a:gd name="T2" fmla="*/ 9 w 66"/>
                <a:gd name="T3" fmla="*/ 3 h 63"/>
                <a:gd name="T4" fmla="*/ 3 w 66"/>
                <a:gd name="T5" fmla="*/ 0 h 63"/>
                <a:gd name="T6" fmla="*/ 0 w 66"/>
                <a:gd name="T7" fmla="*/ 4 h 63"/>
                <a:gd name="T8" fmla="*/ 6 w 66"/>
                <a:gd name="T9" fmla="*/ 7 h 63"/>
                <a:gd name="T10" fmla="*/ 6 w 66"/>
                <a:gd name="T11" fmla="*/ 7 h 63"/>
                <a:gd name="T12" fmla="*/ 9 w 66"/>
                <a:gd name="T13" fmla="*/ 3 h 63"/>
                <a:gd name="T14" fmla="*/ 0 60000 65536"/>
                <a:gd name="T15" fmla="*/ 0 60000 65536"/>
                <a:gd name="T16" fmla="*/ 0 60000 65536"/>
                <a:gd name="T17" fmla="*/ 0 60000 65536"/>
                <a:gd name="T18" fmla="*/ 0 60000 65536"/>
                <a:gd name="T19" fmla="*/ 0 60000 65536"/>
                <a:gd name="T20" fmla="*/ 0 60000 65536"/>
                <a:gd name="T21" fmla="*/ 0 w 66"/>
                <a:gd name="T22" fmla="*/ 0 h 63"/>
                <a:gd name="T23" fmla="*/ 66 w 66"/>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3">
                  <a:moveTo>
                    <a:pt x="65" y="29"/>
                  </a:moveTo>
                  <a:lnTo>
                    <a:pt x="66" y="29"/>
                  </a:lnTo>
                  <a:lnTo>
                    <a:pt x="23" y="0"/>
                  </a:lnTo>
                  <a:lnTo>
                    <a:pt x="0" y="35"/>
                  </a:lnTo>
                  <a:lnTo>
                    <a:pt x="43" y="63"/>
                  </a:lnTo>
                  <a:lnTo>
                    <a:pt x="44" y="63"/>
                  </a:lnTo>
                  <a:lnTo>
                    <a:pt x="65" y="2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4" name="Freeform 1274"/>
            <p:cNvSpPr>
              <a:spLocks/>
            </p:cNvSpPr>
            <p:nvPr/>
          </p:nvSpPr>
          <p:spPr bwMode="auto">
            <a:xfrm>
              <a:off x="4076" y="3656"/>
              <a:ext cx="32" cy="30"/>
            </a:xfrm>
            <a:custGeom>
              <a:avLst/>
              <a:gdLst>
                <a:gd name="T0" fmla="*/ 8 w 65"/>
                <a:gd name="T1" fmla="*/ 4 h 60"/>
                <a:gd name="T2" fmla="*/ 8 w 65"/>
                <a:gd name="T3" fmla="*/ 4 h 60"/>
                <a:gd name="T4" fmla="*/ 2 w 65"/>
                <a:gd name="T5" fmla="*/ 0 h 60"/>
                <a:gd name="T6" fmla="*/ 0 w 65"/>
                <a:gd name="T7" fmla="*/ 5 h 60"/>
                <a:gd name="T8" fmla="*/ 5 w 65"/>
                <a:gd name="T9" fmla="*/ 8 h 60"/>
                <a:gd name="T10" fmla="*/ 5 w 65"/>
                <a:gd name="T11" fmla="*/ 8 h 60"/>
                <a:gd name="T12" fmla="*/ 8 w 65"/>
                <a:gd name="T13" fmla="*/ 4 h 60"/>
                <a:gd name="T14" fmla="*/ 0 60000 65536"/>
                <a:gd name="T15" fmla="*/ 0 60000 65536"/>
                <a:gd name="T16" fmla="*/ 0 60000 65536"/>
                <a:gd name="T17" fmla="*/ 0 60000 65536"/>
                <a:gd name="T18" fmla="*/ 0 60000 65536"/>
                <a:gd name="T19" fmla="*/ 0 60000 65536"/>
                <a:gd name="T20" fmla="*/ 0 60000 65536"/>
                <a:gd name="T21" fmla="*/ 0 w 65"/>
                <a:gd name="T22" fmla="*/ 0 h 60"/>
                <a:gd name="T23" fmla="*/ 65 w 6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0">
                  <a:moveTo>
                    <a:pt x="64" y="25"/>
                  </a:moveTo>
                  <a:lnTo>
                    <a:pt x="65" y="25"/>
                  </a:lnTo>
                  <a:lnTo>
                    <a:pt x="21" y="0"/>
                  </a:lnTo>
                  <a:lnTo>
                    <a:pt x="0" y="34"/>
                  </a:lnTo>
                  <a:lnTo>
                    <a:pt x="44" y="60"/>
                  </a:lnTo>
                  <a:lnTo>
                    <a:pt x="45" y="60"/>
                  </a:lnTo>
                  <a:lnTo>
                    <a:pt x="64" y="2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5" name="Freeform 1275"/>
            <p:cNvSpPr>
              <a:spLocks/>
            </p:cNvSpPr>
            <p:nvPr/>
          </p:nvSpPr>
          <p:spPr bwMode="auto">
            <a:xfrm>
              <a:off x="4098" y="3669"/>
              <a:ext cx="31" cy="28"/>
            </a:xfrm>
            <a:custGeom>
              <a:avLst/>
              <a:gdLst>
                <a:gd name="T0" fmla="*/ 7 w 63"/>
                <a:gd name="T1" fmla="*/ 2 h 58"/>
                <a:gd name="T2" fmla="*/ 7 w 63"/>
                <a:gd name="T3" fmla="*/ 2 h 58"/>
                <a:gd name="T4" fmla="*/ 2 w 63"/>
                <a:gd name="T5" fmla="*/ 0 h 58"/>
                <a:gd name="T6" fmla="*/ 0 w 63"/>
                <a:gd name="T7" fmla="*/ 4 h 58"/>
                <a:gd name="T8" fmla="*/ 5 w 63"/>
                <a:gd name="T9" fmla="*/ 7 h 58"/>
                <a:gd name="T10" fmla="*/ 5 w 63"/>
                <a:gd name="T11" fmla="*/ 7 h 58"/>
                <a:gd name="T12" fmla="*/ 7 w 63"/>
                <a:gd name="T13" fmla="*/ 2 h 58"/>
                <a:gd name="T14" fmla="*/ 0 60000 65536"/>
                <a:gd name="T15" fmla="*/ 0 60000 65536"/>
                <a:gd name="T16" fmla="*/ 0 60000 65536"/>
                <a:gd name="T17" fmla="*/ 0 60000 65536"/>
                <a:gd name="T18" fmla="*/ 0 60000 65536"/>
                <a:gd name="T19" fmla="*/ 0 60000 65536"/>
                <a:gd name="T20" fmla="*/ 0 60000 65536"/>
                <a:gd name="T21" fmla="*/ 0 w 63"/>
                <a:gd name="T22" fmla="*/ 0 h 58"/>
                <a:gd name="T23" fmla="*/ 63 w 63"/>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8">
                  <a:moveTo>
                    <a:pt x="63" y="23"/>
                  </a:moveTo>
                  <a:lnTo>
                    <a:pt x="61" y="23"/>
                  </a:lnTo>
                  <a:lnTo>
                    <a:pt x="19" y="0"/>
                  </a:lnTo>
                  <a:lnTo>
                    <a:pt x="0" y="35"/>
                  </a:lnTo>
                  <a:lnTo>
                    <a:pt x="43" y="58"/>
                  </a:lnTo>
                  <a:lnTo>
                    <a:pt x="42" y="58"/>
                  </a:lnTo>
                  <a:lnTo>
                    <a:pt x="63" y="2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6" name="Freeform 1276"/>
            <p:cNvSpPr>
              <a:spLocks/>
            </p:cNvSpPr>
            <p:nvPr/>
          </p:nvSpPr>
          <p:spPr bwMode="auto">
            <a:xfrm>
              <a:off x="4119" y="3680"/>
              <a:ext cx="30" cy="29"/>
            </a:xfrm>
            <a:custGeom>
              <a:avLst/>
              <a:gdLst>
                <a:gd name="T0" fmla="*/ 7 w 61"/>
                <a:gd name="T1" fmla="*/ 2 h 59"/>
                <a:gd name="T2" fmla="*/ 7 w 61"/>
                <a:gd name="T3" fmla="*/ 2 h 59"/>
                <a:gd name="T4" fmla="*/ 2 w 61"/>
                <a:gd name="T5" fmla="*/ 0 h 59"/>
                <a:gd name="T6" fmla="*/ 0 w 61"/>
                <a:gd name="T7" fmla="*/ 4 h 59"/>
                <a:gd name="T8" fmla="*/ 5 w 61"/>
                <a:gd name="T9" fmla="*/ 7 h 59"/>
                <a:gd name="T10" fmla="*/ 5 w 61"/>
                <a:gd name="T11" fmla="*/ 7 h 59"/>
                <a:gd name="T12" fmla="*/ 7 w 61"/>
                <a:gd name="T13" fmla="*/ 2 h 59"/>
                <a:gd name="T14" fmla="*/ 0 60000 65536"/>
                <a:gd name="T15" fmla="*/ 0 60000 65536"/>
                <a:gd name="T16" fmla="*/ 0 60000 65536"/>
                <a:gd name="T17" fmla="*/ 0 60000 65536"/>
                <a:gd name="T18" fmla="*/ 0 60000 65536"/>
                <a:gd name="T19" fmla="*/ 0 60000 65536"/>
                <a:gd name="T20" fmla="*/ 0 60000 65536"/>
                <a:gd name="T21" fmla="*/ 0 w 61"/>
                <a:gd name="T22" fmla="*/ 0 h 59"/>
                <a:gd name="T23" fmla="*/ 61 w 61"/>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9">
                  <a:moveTo>
                    <a:pt x="58" y="22"/>
                  </a:moveTo>
                  <a:lnTo>
                    <a:pt x="61" y="23"/>
                  </a:lnTo>
                  <a:lnTo>
                    <a:pt x="21" y="0"/>
                  </a:lnTo>
                  <a:lnTo>
                    <a:pt x="0" y="35"/>
                  </a:lnTo>
                  <a:lnTo>
                    <a:pt x="40" y="58"/>
                  </a:lnTo>
                  <a:lnTo>
                    <a:pt x="44" y="59"/>
                  </a:lnTo>
                  <a:lnTo>
                    <a:pt x="58"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7" name="Freeform 1277"/>
            <p:cNvSpPr>
              <a:spLocks/>
            </p:cNvSpPr>
            <p:nvPr/>
          </p:nvSpPr>
          <p:spPr bwMode="auto">
            <a:xfrm>
              <a:off x="4141" y="3691"/>
              <a:ext cx="30" cy="27"/>
            </a:xfrm>
            <a:custGeom>
              <a:avLst/>
              <a:gdLst>
                <a:gd name="T0" fmla="*/ 8 w 60"/>
                <a:gd name="T1" fmla="*/ 3 h 54"/>
                <a:gd name="T2" fmla="*/ 8 w 60"/>
                <a:gd name="T3" fmla="*/ 3 h 54"/>
                <a:gd name="T4" fmla="*/ 2 w 60"/>
                <a:gd name="T5" fmla="*/ 0 h 54"/>
                <a:gd name="T6" fmla="*/ 0 w 60"/>
                <a:gd name="T7" fmla="*/ 5 h 54"/>
                <a:gd name="T8" fmla="*/ 6 w 60"/>
                <a:gd name="T9" fmla="*/ 7 h 54"/>
                <a:gd name="T10" fmla="*/ 6 w 60"/>
                <a:gd name="T11" fmla="*/ 7 h 54"/>
                <a:gd name="T12" fmla="*/ 8 w 60"/>
                <a:gd name="T13" fmla="*/ 3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60" y="17"/>
                  </a:moveTo>
                  <a:lnTo>
                    <a:pt x="57" y="17"/>
                  </a:lnTo>
                  <a:lnTo>
                    <a:pt x="14" y="0"/>
                  </a:lnTo>
                  <a:lnTo>
                    <a:pt x="0" y="37"/>
                  </a:lnTo>
                  <a:lnTo>
                    <a:pt x="43" y="54"/>
                  </a:lnTo>
                  <a:lnTo>
                    <a:pt x="41" y="54"/>
                  </a:lnTo>
                  <a:lnTo>
                    <a:pt x="60" y="1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8" name="Freeform 1278"/>
            <p:cNvSpPr>
              <a:spLocks/>
            </p:cNvSpPr>
            <p:nvPr/>
          </p:nvSpPr>
          <p:spPr bwMode="auto">
            <a:xfrm>
              <a:off x="4162" y="3700"/>
              <a:ext cx="29" cy="28"/>
            </a:xfrm>
            <a:custGeom>
              <a:avLst/>
              <a:gdLst>
                <a:gd name="T0" fmla="*/ 6 w 59"/>
                <a:gd name="T1" fmla="*/ 2 h 58"/>
                <a:gd name="T2" fmla="*/ 7 w 59"/>
                <a:gd name="T3" fmla="*/ 2 h 58"/>
                <a:gd name="T4" fmla="*/ 2 w 59"/>
                <a:gd name="T5" fmla="*/ 0 h 58"/>
                <a:gd name="T6" fmla="*/ 0 w 59"/>
                <a:gd name="T7" fmla="*/ 4 h 58"/>
                <a:gd name="T8" fmla="*/ 5 w 59"/>
                <a:gd name="T9" fmla="*/ 7 h 58"/>
                <a:gd name="T10" fmla="*/ 5 w 59"/>
                <a:gd name="T11" fmla="*/ 7 h 58"/>
                <a:gd name="T12" fmla="*/ 5 w 59"/>
                <a:gd name="T13" fmla="*/ 7 h 58"/>
                <a:gd name="T14" fmla="*/ 5 w 59"/>
                <a:gd name="T15" fmla="*/ 7 h 58"/>
                <a:gd name="T16" fmla="*/ 5 w 59"/>
                <a:gd name="T17" fmla="*/ 7 h 58"/>
                <a:gd name="T18" fmla="*/ 6 w 59"/>
                <a:gd name="T19" fmla="*/ 2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8"/>
                <a:gd name="T32" fmla="*/ 59 w 59"/>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8">
                  <a:moveTo>
                    <a:pt x="54" y="19"/>
                  </a:moveTo>
                  <a:lnTo>
                    <a:pt x="59" y="20"/>
                  </a:lnTo>
                  <a:lnTo>
                    <a:pt x="19" y="0"/>
                  </a:lnTo>
                  <a:lnTo>
                    <a:pt x="0" y="37"/>
                  </a:lnTo>
                  <a:lnTo>
                    <a:pt x="40" y="57"/>
                  </a:lnTo>
                  <a:lnTo>
                    <a:pt x="45" y="58"/>
                  </a:lnTo>
                  <a:lnTo>
                    <a:pt x="40" y="57"/>
                  </a:lnTo>
                  <a:lnTo>
                    <a:pt x="43" y="58"/>
                  </a:lnTo>
                  <a:lnTo>
                    <a:pt x="45" y="58"/>
                  </a:lnTo>
                  <a:lnTo>
                    <a:pt x="54" y="1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29" name="Freeform 1279"/>
            <p:cNvSpPr>
              <a:spLocks/>
            </p:cNvSpPr>
            <p:nvPr/>
          </p:nvSpPr>
          <p:spPr bwMode="auto">
            <a:xfrm>
              <a:off x="4184" y="3709"/>
              <a:ext cx="27" cy="24"/>
            </a:xfrm>
            <a:custGeom>
              <a:avLst/>
              <a:gdLst>
                <a:gd name="T0" fmla="*/ 7 w 53"/>
                <a:gd name="T1" fmla="*/ 2 h 48"/>
                <a:gd name="T2" fmla="*/ 7 w 53"/>
                <a:gd name="T3" fmla="*/ 2 h 48"/>
                <a:gd name="T4" fmla="*/ 2 w 53"/>
                <a:gd name="T5" fmla="*/ 0 h 48"/>
                <a:gd name="T6" fmla="*/ 0 w 53"/>
                <a:gd name="T7" fmla="*/ 5 h 48"/>
                <a:gd name="T8" fmla="*/ 6 w 53"/>
                <a:gd name="T9" fmla="*/ 6 h 48"/>
                <a:gd name="T10" fmla="*/ 6 w 53"/>
                <a:gd name="T11" fmla="*/ 6 h 48"/>
                <a:gd name="T12" fmla="*/ 7 w 53"/>
                <a:gd name="T13" fmla="*/ 2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53" y="9"/>
                  </a:moveTo>
                  <a:lnTo>
                    <a:pt x="53" y="9"/>
                  </a:lnTo>
                  <a:lnTo>
                    <a:pt x="9" y="0"/>
                  </a:lnTo>
                  <a:lnTo>
                    <a:pt x="0" y="39"/>
                  </a:lnTo>
                  <a:lnTo>
                    <a:pt x="44" y="48"/>
                  </a:lnTo>
                  <a:lnTo>
                    <a:pt x="53"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0" name="Freeform 1280"/>
            <p:cNvSpPr>
              <a:spLocks/>
            </p:cNvSpPr>
            <p:nvPr/>
          </p:nvSpPr>
          <p:spPr bwMode="auto">
            <a:xfrm>
              <a:off x="4206" y="3713"/>
              <a:ext cx="26" cy="25"/>
            </a:xfrm>
            <a:custGeom>
              <a:avLst/>
              <a:gdLst>
                <a:gd name="T0" fmla="*/ 7 w 52"/>
                <a:gd name="T1" fmla="*/ 2 h 49"/>
                <a:gd name="T2" fmla="*/ 7 w 52"/>
                <a:gd name="T3" fmla="*/ 2 h 49"/>
                <a:gd name="T4" fmla="*/ 2 w 52"/>
                <a:gd name="T5" fmla="*/ 0 h 49"/>
                <a:gd name="T6" fmla="*/ 0 w 52"/>
                <a:gd name="T7" fmla="*/ 5 h 49"/>
                <a:gd name="T8" fmla="*/ 6 w 52"/>
                <a:gd name="T9" fmla="*/ 7 h 49"/>
                <a:gd name="T10" fmla="*/ 6 w 52"/>
                <a:gd name="T11" fmla="*/ 7 h 49"/>
                <a:gd name="T12" fmla="*/ 7 w 52"/>
                <a:gd name="T13" fmla="*/ 2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2" y="10"/>
                  </a:moveTo>
                  <a:lnTo>
                    <a:pt x="52" y="10"/>
                  </a:lnTo>
                  <a:lnTo>
                    <a:pt x="9" y="0"/>
                  </a:lnTo>
                  <a:lnTo>
                    <a:pt x="0" y="39"/>
                  </a:lnTo>
                  <a:lnTo>
                    <a:pt x="43" y="49"/>
                  </a:lnTo>
                  <a:lnTo>
                    <a:pt x="52" y="1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1" name="Freeform 1281"/>
            <p:cNvSpPr>
              <a:spLocks/>
            </p:cNvSpPr>
            <p:nvPr/>
          </p:nvSpPr>
          <p:spPr bwMode="auto">
            <a:xfrm>
              <a:off x="4227" y="3719"/>
              <a:ext cx="26" cy="24"/>
            </a:xfrm>
            <a:custGeom>
              <a:avLst/>
              <a:gdLst>
                <a:gd name="T0" fmla="*/ 7 w 50"/>
                <a:gd name="T1" fmla="*/ 1 h 50"/>
                <a:gd name="T2" fmla="*/ 7 w 50"/>
                <a:gd name="T3" fmla="*/ 1 h 50"/>
                <a:gd name="T4" fmla="*/ 2 w 50"/>
                <a:gd name="T5" fmla="*/ 0 h 50"/>
                <a:gd name="T6" fmla="*/ 0 w 50"/>
                <a:gd name="T7" fmla="*/ 4 h 50"/>
                <a:gd name="T8" fmla="*/ 6 w 50"/>
                <a:gd name="T9" fmla="*/ 6 h 50"/>
                <a:gd name="T10" fmla="*/ 6 w 50"/>
                <a:gd name="T11" fmla="*/ 6 h 50"/>
                <a:gd name="T12" fmla="*/ 7 w 50"/>
                <a:gd name="T13" fmla="*/ 1 h 50"/>
                <a:gd name="T14" fmla="*/ 0 60000 65536"/>
                <a:gd name="T15" fmla="*/ 0 60000 65536"/>
                <a:gd name="T16" fmla="*/ 0 60000 65536"/>
                <a:gd name="T17" fmla="*/ 0 60000 65536"/>
                <a:gd name="T18" fmla="*/ 0 60000 65536"/>
                <a:gd name="T19" fmla="*/ 0 60000 65536"/>
                <a:gd name="T20" fmla="*/ 0 60000 65536"/>
                <a:gd name="T21" fmla="*/ 0 w 50"/>
                <a:gd name="T22" fmla="*/ 0 h 50"/>
                <a:gd name="T23" fmla="*/ 50 w 50"/>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0">
                  <a:moveTo>
                    <a:pt x="49" y="11"/>
                  </a:moveTo>
                  <a:lnTo>
                    <a:pt x="50" y="11"/>
                  </a:lnTo>
                  <a:lnTo>
                    <a:pt x="9" y="0"/>
                  </a:lnTo>
                  <a:lnTo>
                    <a:pt x="0" y="39"/>
                  </a:lnTo>
                  <a:lnTo>
                    <a:pt x="41" y="50"/>
                  </a:lnTo>
                  <a:lnTo>
                    <a:pt x="42" y="50"/>
                  </a:lnTo>
                  <a:lnTo>
                    <a:pt x="49" y="1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2" name="Freeform 1282"/>
            <p:cNvSpPr>
              <a:spLocks/>
            </p:cNvSpPr>
            <p:nvPr/>
          </p:nvSpPr>
          <p:spPr bwMode="auto">
            <a:xfrm>
              <a:off x="4249" y="3724"/>
              <a:ext cx="26" cy="23"/>
            </a:xfrm>
            <a:custGeom>
              <a:avLst/>
              <a:gdLst>
                <a:gd name="T0" fmla="*/ 7 w 52"/>
                <a:gd name="T1" fmla="*/ 1 h 47"/>
                <a:gd name="T2" fmla="*/ 7 w 52"/>
                <a:gd name="T3" fmla="*/ 1 h 47"/>
                <a:gd name="T4" fmla="*/ 1 w 52"/>
                <a:gd name="T5" fmla="*/ 0 h 47"/>
                <a:gd name="T6" fmla="*/ 0 w 52"/>
                <a:gd name="T7" fmla="*/ 4 h 47"/>
                <a:gd name="T8" fmla="*/ 6 w 52"/>
                <a:gd name="T9" fmla="*/ 5 h 47"/>
                <a:gd name="T10" fmla="*/ 6 w 52"/>
                <a:gd name="T11" fmla="*/ 5 h 47"/>
                <a:gd name="T12" fmla="*/ 7 w 52"/>
                <a:gd name="T13" fmla="*/ 1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52" y="8"/>
                  </a:moveTo>
                  <a:lnTo>
                    <a:pt x="52" y="8"/>
                  </a:lnTo>
                  <a:lnTo>
                    <a:pt x="7" y="0"/>
                  </a:lnTo>
                  <a:lnTo>
                    <a:pt x="0" y="39"/>
                  </a:lnTo>
                  <a:lnTo>
                    <a:pt x="45" y="47"/>
                  </a:lnTo>
                  <a:lnTo>
                    <a:pt x="52"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3" name="Freeform 1283"/>
            <p:cNvSpPr>
              <a:spLocks/>
            </p:cNvSpPr>
            <p:nvPr/>
          </p:nvSpPr>
          <p:spPr bwMode="auto">
            <a:xfrm>
              <a:off x="4271" y="3728"/>
              <a:ext cx="24" cy="23"/>
            </a:xfrm>
            <a:custGeom>
              <a:avLst/>
              <a:gdLst>
                <a:gd name="T0" fmla="*/ 6 w 47"/>
                <a:gd name="T1" fmla="*/ 1 h 47"/>
                <a:gd name="T2" fmla="*/ 6 w 47"/>
                <a:gd name="T3" fmla="*/ 1 h 47"/>
                <a:gd name="T4" fmla="*/ 1 w 47"/>
                <a:gd name="T5" fmla="*/ 0 h 47"/>
                <a:gd name="T6" fmla="*/ 0 w 47"/>
                <a:gd name="T7" fmla="*/ 4 h 47"/>
                <a:gd name="T8" fmla="*/ 5 w 47"/>
                <a:gd name="T9" fmla="*/ 5 h 47"/>
                <a:gd name="T10" fmla="*/ 5 w 47"/>
                <a:gd name="T11" fmla="*/ 5 h 47"/>
                <a:gd name="T12" fmla="*/ 6 w 47"/>
                <a:gd name="T13" fmla="*/ 1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7" y="8"/>
                  </a:moveTo>
                  <a:lnTo>
                    <a:pt x="47" y="8"/>
                  </a:lnTo>
                  <a:lnTo>
                    <a:pt x="7" y="0"/>
                  </a:lnTo>
                  <a:lnTo>
                    <a:pt x="0" y="39"/>
                  </a:lnTo>
                  <a:lnTo>
                    <a:pt x="40" y="47"/>
                  </a:lnTo>
                  <a:lnTo>
                    <a:pt x="47"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4" name="Freeform 1284"/>
            <p:cNvSpPr>
              <a:spLocks/>
            </p:cNvSpPr>
            <p:nvPr/>
          </p:nvSpPr>
          <p:spPr bwMode="auto">
            <a:xfrm>
              <a:off x="4291" y="3732"/>
              <a:ext cx="24" cy="23"/>
            </a:xfrm>
            <a:custGeom>
              <a:avLst/>
              <a:gdLst>
                <a:gd name="T0" fmla="*/ 6 w 48"/>
                <a:gd name="T1" fmla="*/ 1 h 46"/>
                <a:gd name="T2" fmla="*/ 6 w 48"/>
                <a:gd name="T3" fmla="*/ 1 h 46"/>
                <a:gd name="T4" fmla="*/ 1 w 48"/>
                <a:gd name="T5" fmla="*/ 0 h 46"/>
                <a:gd name="T6" fmla="*/ 0 w 48"/>
                <a:gd name="T7" fmla="*/ 5 h 46"/>
                <a:gd name="T8" fmla="*/ 6 w 48"/>
                <a:gd name="T9" fmla="*/ 6 h 46"/>
                <a:gd name="T10" fmla="*/ 6 w 48"/>
                <a:gd name="T11" fmla="*/ 6 h 46"/>
                <a:gd name="T12" fmla="*/ 6 w 48"/>
                <a:gd name="T13" fmla="*/ 1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5" y="7"/>
                  </a:moveTo>
                  <a:lnTo>
                    <a:pt x="48" y="7"/>
                  </a:lnTo>
                  <a:lnTo>
                    <a:pt x="7" y="0"/>
                  </a:lnTo>
                  <a:lnTo>
                    <a:pt x="0" y="39"/>
                  </a:lnTo>
                  <a:lnTo>
                    <a:pt x="41" y="46"/>
                  </a:lnTo>
                  <a:lnTo>
                    <a:pt x="43" y="46"/>
                  </a:lnTo>
                  <a:lnTo>
                    <a:pt x="45"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5" name="Freeform 1285"/>
            <p:cNvSpPr>
              <a:spLocks/>
            </p:cNvSpPr>
            <p:nvPr/>
          </p:nvSpPr>
          <p:spPr bwMode="auto">
            <a:xfrm>
              <a:off x="4313" y="3735"/>
              <a:ext cx="24" cy="22"/>
            </a:xfrm>
            <a:custGeom>
              <a:avLst/>
              <a:gdLst>
                <a:gd name="T0" fmla="*/ 6 w 50"/>
                <a:gd name="T1" fmla="*/ 1 h 42"/>
                <a:gd name="T2" fmla="*/ 5 w 50"/>
                <a:gd name="T3" fmla="*/ 1 h 42"/>
                <a:gd name="T4" fmla="*/ 0 w 50"/>
                <a:gd name="T5" fmla="*/ 0 h 42"/>
                <a:gd name="T6" fmla="*/ 0 w 50"/>
                <a:gd name="T7" fmla="*/ 5 h 42"/>
                <a:gd name="T8" fmla="*/ 5 w 50"/>
                <a:gd name="T9" fmla="*/ 6 h 42"/>
                <a:gd name="T10" fmla="*/ 5 w 50"/>
                <a:gd name="T11" fmla="*/ 6 h 42"/>
                <a:gd name="T12" fmla="*/ 6 w 50"/>
                <a:gd name="T13" fmla="*/ 1 h 42"/>
                <a:gd name="T14" fmla="*/ 0 60000 65536"/>
                <a:gd name="T15" fmla="*/ 0 60000 65536"/>
                <a:gd name="T16" fmla="*/ 0 60000 65536"/>
                <a:gd name="T17" fmla="*/ 0 60000 65536"/>
                <a:gd name="T18" fmla="*/ 0 60000 65536"/>
                <a:gd name="T19" fmla="*/ 0 60000 65536"/>
                <a:gd name="T20" fmla="*/ 0 60000 65536"/>
                <a:gd name="T21" fmla="*/ 0 w 50"/>
                <a:gd name="T22" fmla="*/ 0 h 42"/>
                <a:gd name="T23" fmla="*/ 50 w 50"/>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2">
                  <a:moveTo>
                    <a:pt x="50" y="3"/>
                  </a:moveTo>
                  <a:lnTo>
                    <a:pt x="48" y="3"/>
                  </a:lnTo>
                  <a:lnTo>
                    <a:pt x="2" y="0"/>
                  </a:lnTo>
                  <a:lnTo>
                    <a:pt x="0" y="39"/>
                  </a:lnTo>
                  <a:lnTo>
                    <a:pt x="46" y="42"/>
                  </a:lnTo>
                  <a:lnTo>
                    <a:pt x="45" y="42"/>
                  </a:lnTo>
                  <a:lnTo>
                    <a:pt x="50"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6" name="Freeform 1286"/>
            <p:cNvSpPr>
              <a:spLocks/>
            </p:cNvSpPr>
            <p:nvPr/>
          </p:nvSpPr>
          <p:spPr bwMode="auto">
            <a:xfrm>
              <a:off x="4335" y="3737"/>
              <a:ext cx="24" cy="23"/>
            </a:xfrm>
            <a:custGeom>
              <a:avLst/>
              <a:gdLst>
                <a:gd name="T0" fmla="*/ 6 w 48"/>
                <a:gd name="T1" fmla="*/ 1 h 45"/>
                <a:gd name="T2" fmla="*/ 6 w 48"/>
                <a:gd name="T3" fmla="*/ 1 h 45"/>
                <a:gd name="T4" fmla="*/ 1 w 48"/>
                <a:gd name="T5" fmla="*/ 0 h 45"/>
                <a:gd name="T6" fmla="*/ 0 w 48"/>
                <a:gd name="T7" fmla="*/ 5 h 45"/>
                <a:gd name="T8" fmla="*/ 6 w 48"/>
                <a:gd name="T9" fmla="*/ 6 h 45"/>
                <a:gd name="T10" fmla="*/ 6 w 48"/>
                <a:gd name="T11" fmla="*/ 6 h 45"/>
                <a:gd name="T12" fmla="*/ 6 w 48"/>
                <a:gd name="T13" fmla="*/ 1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8" y="6"/>
                  </a:moveTo>
                  <a:lnTo>
                    <a:pt x="47" y="6"/>
                  </a:lnTo>
                  <a:lnTo>
                    <a:pt x="5" y="0"/>
                  </a:lnTo>
                  <a:lnTo>
                    <a:pt x="0" y="39"/>
                  </a:lnTo>
                  <a:lnTo>
                    <a:pt x="43" y="45"/>
                  </a:lnTo>
                  <a:lnTo>
                    <a:pt x="41" y="45"/>
                  </a:lnTo>
                  <a:lnTo>
                    <a:pt x="48"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7" name="Freeform 1287"/>
            <p:cNvSpPr>
              <a:spLocks/>
            </p:cNvSpPr>
            <p:nvPr/>
          </p:nvSpPr>
          <p:spPr bwMode="auto">
            <a:xfrm>
              <a:off x="4356" y="3740"/>
              <a:ext cx="24" cy="23"/>
            </a:xfrm>
            <a:custGeom>
              <a:avLst/>
              <a:gdLst>
                <a:gd name="T0" fmla="*/ 6 w 49"/>
                <a:gd name="T1" fmla="*/ 1 h 46"/>
                <a:gd name="T2" fmla="*/ 6 w 49"/>
                <a:gd name="T3" fmla="*/ 1 h 46"/>
                <a:gd name="T4" fmla="*/ 0 w 49"/>
                <a:gd name="T5" fmla="*/ 0 h 46"/>
                <a:gd name="T6" fmla="*/ 0 w 49"/>
                <a:gd name="T7" fmla="*/ 5 h 46"/>
                <a:gd name="T8" fmla="*/ 5 w 49"/>
                <a:gd name="T9" fmla="*/ 6 h 46"/>
                <a:gd name="T10" fmla="*/ 5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9" y="7"/>
                  </a:moveTo>
                  <a:lnTo>
                    <a:pt x="49" y="7"/>
                  </a:lnTo>
                  <a:lnTo>
                    <a:pt x="7" y="0"/>
                  </a:lnTo>
                  <a:lnTo>
                    <a:pt x="0" y="39"/>
                  </a:lnTo>
                  <a:lnTo>
                    <a:pt x="42" y="46"/>
                  </a:lnTo>
                  <a:lnTo>
                    <a:pt x="49"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8" name="Freeform 1288"/>
            <p:cNvSpPr>
              <a:spLocks/>
            </p:cNvSpPr>
            <p:nvPr/>
          </p:nvSpPr>
          <p:spPr bwMode="auto">
            <a:xfrm>
              <a:off x="4376" y="3743"/>
              <a:ext cx="25" cy="23"/>
            </a:xfrm>
            <a:custGeom>
              <a:avLst/>
              <a:gdLst>
                <a:gd name="T0" fmla="*/ 7 w 50"/>
                <a:gd name="T1" fmla="*/ 1 h 46"/>
                <a:gd name="T2" fmla="*/ 7 w 50"/>
                <a:gd name="T3" fmla="*/ 1 h 46"/>
                <a:gd name="T4" fmla="*/ 1 w 50"/>
                <a:gd name="T5" fmla="*/ 0 h 46"/>
                <a:gd name="T6" fmla="*/ 0 w 50"/>
                <a:gd name="T7" fmla="*/ 5 h 46"/>
                <a:gd name="T8" fmla="*/ 6 w 50"/>
                <a:gd name="T9" fmla="*/ 6 h 46"/>
                <a:gd name="T10" fmla="*/ 6 w 50"/>
                <a:gd name="T11" fmla="*/ 6 h 46"/>
                <a:gd name="T12" fmla="*/ 7 w 50"/>
                <a:gd name="T13" fmla="*/ 1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50" y="7"/>
                  </a:moveTo>
                  <a:lnTo>
                    <a:pt x="50" y="7"/>
                  </a:lnTo>
                  <a:lnTo>
                    <a:pt x="7" y="0"/>
                  </a:lnTo>
                  <a:lnTo>
                    <a:pt x="0" y="39"/>
                  </a:lnTo>
                  <a:lnTo>
                    <a:pt x="43" y="46"/>
                  </a:lnTo>
                  <a:lnTo>
                    <a:pt x="50"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39" name="Freeform 1289"/>
            <p:cNvSpPr>
              <a:spLocks/>
            </p:cNvSpPr>
            <p:nvPr/>
          </p:nvSpPr>
          <p:spPr bwMode="auto">
            <a:xfrm>
              <a:off x="4398" y="3747"/>
              <a:ext cx="23" cy="23"/>
            </a:xfrm>
            <a:custGeom>
              <a:avLst/>
              <a:gdLst>
                <a:gd name="T0" fmla="*/ 6 w 46"/>
                <a:gd name="T1" fmla="*/ 1 h 47"/>
                <a:gd name="T2" fmla="*/ 6 w 46"/>
                <a:gd name="T3" fmla="*/ 1 h 47"/>
                <a:gd name="T4" fmla="*/ 1 w 46"/>
                <a:gd name="T5" fmla="*/ 0 h 47"/>
                <a:gd name="T6" fmla="*/ 0 w 46"/>
                <a:gd name="T7" fmla="*/ 4 h 47"/>
                <a:gd name="T8" fmla="*/ 5 w 46"/>
                <a:gd name="T9" fmla="*/ 5 h 47"/>
                <a:gd name="T10" fmla="*/ 5 w 46"/>
                <a:gd name="T11" fmla="*/ 5 h 47"/>
                <a:gd name="T12" fmla="*/ 6 w 46"/>
                <a:gd name="T13" fmla="*/ 1 h 47"/>
                <a:gd name="T14" fmla="*/ 0 60000 65536"/>
                <a:gd name="T15" fmla="*/ 0 60000 65536"/>
                <a:gd name="T16" fmla="*/ 0 60000 65536"/>
                <a:gd name="T17" fmla="*/ 0 60000 65536"/>
                <a:gd name="T18" fmla="*/ 0 60000 65536"/>
                <a:gd name="T19" fmla="*/ 0 60000 65536"/>
                <a:gd name="T20" fmla="*/ 0 60000 65536"/>
                <a:gd name="T21" fmla="*/ 0 w 46"/>
                <a:gd name="T22" fmla="*/ 0 h 47"/>
                <a:gd name="T23" fmla="*/ 46 w 46"/>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7">
                  <a:moveTo>
                    <a:pt x="45" y="8"/>
                  </a:moveTo>
                  <a:lnTo>
                    <a:pt x="46" y="8"/>
                  </a:lnTo>
                  <a:lnTo>
                    <a:pt x="7" y="0"/>
                  </a:lnTo>
                  <a:lnTo>
                    <a:pt x="0" y="39"/>
                  </a:lnTo>
                  <a:lnTo>
                    <a:pt x="39" y="47"/>
                  </a:lnTo>
                  <a:lnTo>
                    <a:pt x="40" y="47"/>
                  </a:lnTo>
                  <a:lnTo>
                    <a:pt x="45"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0" name="Freeform 1290"/>
            <p:cNvSpPr>
              <a:spLocks/>
            </p:cNvSpPr>
            <p:nvPr/>
          </p:nvSpPr>
          <p:spPr bwMode="auto">
            <a:xfrm>
              <a:off x="4418" y="3751"/>
              <a:ext cx="25" cy="22"/>
            </a:xfrm>
            <a:custGeom>
              <a:avLst/>
              <a:gdLst>
                <a:gd name="T0" fmla="*/ 6 w 49"/>
                <a:gd name="T1" fmla="*/ 0 h 45"/>
                <a:gd name="T2" fmla="*/ 7 w 49"/>
                <a:gd name="T3" fmla="*/ 0 h 45"/>
                <a:gd name="T4" fmla="*/ 1 w 49"/>
                <a:gd name="T5" fmla="*/ 0 h 45"/>
                <a:gd name="T6" fmla="*/ 0 w 49"/>
                <a:gd name="T7" fmla="*/ 4 h 45"/>
                <a:gd name="T8" fmla="*/ 6 w 49"/>
                <a:gd name="T9" fmla="*/ 5 h 45"/>
                <a:gd name="T10" fmla="*/ 6 w 49"/>
                <a:gd name="T11" fmla="*/ 5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7" y="6"/>
                  </a:moveTo>
                  <a:lnTo>
                    <a:pt x="49" y="6"/>
                  </a:lnTo>
                  <a:lnTo>
                    <a:pt x="5" y="0"/>
                  </a:lnTo>
                  <a:lnTo>
                    <a:pt x="0" y="39"/>
                  </a:lnTo>
                  <a:lnTo>
                    <a:pt x="45" y="45"/>
                  </a:lnTo>
                  <a:lnTo>
                    <a:pt x="47" y="45"/>
                  </a:lnTo>
                  <a:lnTo>
                    <a:pt x="47"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1" name="Freeform 1291"/>
            <p:cNvSpPr>
              <a:spLocks/>
            </p:cNvSpPr>
            <p:nvPr/>
          </p:nvSpPr>
          <p:spPr bwMode="auto">
            <a:xfrm>
              <a:off x="4442" y="3754"/>
              <a:ext cx="20" cy="19"/>
            </a:xfrm>
            <a:custGeom>
              <a:avLst/>
              <a:gdLst>
                <a:gd name="T0" fmla="*/ 5 w 42"/>
                <a:gd name="T1" fmla="*/ 0 h 39"/>
                <a:gd name="T2" fmla="*/ 5 w 42"/>
                <a:gd name="T3" fmla="*/ 0 h 39"/>
                <a:gd name="T4" fmla="*/ 0 w 42"/>
                <a:gd name="T5" fmla="*/ 0 h 39"/>
                <a:gd name="T6" fmla="*/ 0 w 42"/>
                <a:gd name="T7" fmla="*/ 4 h 39"/>
                <a:gd name="T8" fmla="*/ 5 w 42"/>
                <a:gd name="T9" fmla="*/ 4 h 39"/>
                <a:gd name="T10" fmla="*/ 5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2" name="Freeform 1292"/>
            <p:cNvSpPr>
              <a:spLocks/>
            </p:cNvSpPr>
            <p:nvPr/>
          </p:nvSpPr>
          <p:spPr bwMode="auto">
            <a:xfrm>
              <a:off x="4462" y="3754"/>
              <a:ext cx="24" cy="19"/>
            </a:xfrm>
            <a:custGeom>
              <a:avLst/>
              <a:gdLst>
                <a:gd name="T0" fmla="*/ 6 w 47"/>
                <a:gd name="T1" fmla="*/ 0 h 39"/>
                <a:gd name="T2" fmla="*/ 6 w 47"/>
                <a:gd name="T3" fmla="*/ 0 h 39"/>
                <a:gd name="T4" fmla="*/ 0 w 47"/>
                <a:gd name="T5" fmla="*/ 0 h 39"/>
                <a:gd name="T6" fmla="*/ 0 w 47"/>
                <a:gd name="T7" fmla="*/ 4 h 39"/>
                <a:gd name="T8" fmla="*/ 6 w 47"/>
                <a:gd name="T9" fmla="*/ 4 h 39"/>
                <a:gd name="T10" fmla="*/ 6 w 47"/>
                <a:gd name="T11" fmla="*/ 4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2" y="0"/>
                  </a:moveTo>
                  <a:lnTo>
                    <a:pt x="45" y="0"/>
                  </a:lnTo>
                  <a:lnTo>
                    <a:pt x="0" y="0"/>
                  </a:lnTo>
                  <a:lnTo>
                    <a:pt x="0" y="39"/>
                  </a:lnTo>
                  <a:lnTo>
                    <a:pt x="45" y="39"/>
                  </a:lnTo>
                  <a:lnTo>
                    <a:pt x="47"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3" name="Freeform 1293"/>
            <p:cNvSpPr>
              <a:spLocks/>
            </p:cNvSpPr>
            <p:nvPr/>
          </p:nvSpPr>
          <p:spPr bwMode="auto">
            <a:xfrm>
              <a:off x="4484" y="3751"/>
              <a:ext cx="23" cy="22"/>
            </a:xfrm>
            <a:custGeom>
              <a:avLst/>
              <a:gdLst>
                <a:gd name="T0" fmla="*/ 6 w 46"/>
                <a:gd name="T1" fmla="*/ 0 h 44"/>
                <a:gd name="T2" fmla="*/ 6 w 46"/>
                <a:gd name="T3" fmla="*/ 0 h 44"/>
                <a:gd name="T4" fmla="*/ 0 w 46"/>
                <a:gd name="T5" fmla="*/ 1 h 44"/>
                <a:gd name="T6" fmla="*/ 1 w 46"/>
                <a:gd name="T7" fmla="*/ 6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0"/>
                  </a:moveTo>
                  <a:lnTo>
                    <a:pt x="42" y="0"/>
                  </a:lnTo>
                  <a:lnTo>
                    <a:pt x="0" y="5"/>
                  </a:lnTo>
                  <a:lnTo>
                    <a:pt x="5" y="44"/>
                  </a:lnTo>
                  <a:lnTo>
                    <a:pt x="46"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4" name="Freeform 1294"/>
            <p:cNvSpPr>
              <a:spLocks/>
            </p:cNvSpPr>
            <p:nvPr/>
          </p:nvSpPr>
          <p:spPr bwMode="auto">
            <a:xfrm>
              <a:off x="4506" y="3751"/>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0"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5" name="Freeform 1295"/>
            <p:cNvSpPr>
              <a:spLocks/>
            </p:cNvSpPr>
            <p:nvPr/>
          </p:nvSpPr>
          <p:spPr bwMode="auto">
            <a:xfrm>
              <a:off x="4526" y="3751"/>
              <a:ext cx="24" cy="22"/>
            </a:xfrm>
            <a:custGeom>
              <a:avLst/>
              <a:gdLst>
                <a:gd name="T0" fmla="*/ 5 w 49"/>
                <a:gd name="T1" fmla="*/ 1 h 44"/>
                <a:gd name="T2" fmla="*/ 6 w 49"/>
                <a:gd name="T3" fmla="*/ 1 h 44"/>
                <a:gd name="T4" fmla="*/ 0 w 49"/>
                <a:gd name="T5" fmla="*/ 0 h 44"/>
                <a:gd name="T6" fmla="*/ 0 w 49"/>
                <a:gd name="T7" fmla="*/ 5 h 44"/>
                <a:gd name="T8" fmla="*/ 5 w 49"/>
                <a:gd name="T9" fmla="*/ 6 h 44"/>
                <a:gd name="T10" fmla="*/ 5 w 49"/>
                <a:gd name="T11" fmla="*/ 6 h 44"/>
                <a:gd name="T12" fmla="*/ 5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5" y="0"/>
                  </a:lnTo>
                  <a:lnTo>
                    <a:pt x="0" y="39"/>
                  </a:lnTo>
                  <a:lnTo>
                    <a:pt x="44" y="44"/>
                  </a:lnTo>
                  <a:lnTo>
                    <a:pt x="47" y="44"/>
                  </a:lnTo>
                  <a:lnTo>
                    <a:pt x="47"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6" name="Freeform 1296"/>
            <p:cNvSpPr>
              <a:spLocks/>
            </p:cNvSpPr>
            <p:nvPr/>
          </p:nvSpPr>
          <p:spPr bwMode="auto">
            <a:xfrm>
              <a:off x="4549" y="3754"/>
              <a:ext cx="20" cy="20"/>
            </a:xfrm>
            <a:custGeom>
              <a:avLst/>
              <a:gdLst>
                <a:gd name="T0" fmla="*/ 5 w 40"/>
                <a:gd name="T1" fmla="*/ 1 h 40"/>
                <a:gd name="T2" fmla="*/ 5 w 40"/>
                <a:gd name="T3" fmla="*/ 1 h 40"/>
                <a:gd name="T4" fmla="*/ 0 w 40"/>
                <a:gd name="T5" fmla="*/ 0 h 40"/>
                <a:gd name="T6" fmla="*/ 0 w 40"/>
                <a:gd name="T7" fmla="*/ 5 h 40"/>
                <a:gd name="T8" fmla="*/ 5 w 40"/>
                <a:gd name="T9" fmla="*/ 5 h 40"/>
                <a:gd name="T10" fmla="*/ 5 w 40"/>
                <a:gd name="T11" fmla="*/ 5 h 40"/>
                <a:gd name="T12" fmla="*/ 5 w 40"/>
                <a:gd name="T13" fmla="*/ 1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1"/>
                  </a:moveTo>
                  <a:lnTo>
                    <a:pt x="39" y="1"/>
                  </a:lnTo>
                  <a:lnTo>
                    <a:pt x="0" y="0"/>
                  </a:lnTo>
                  <a:lnTo>
                    <a:pt x="0" y="39"/>
                  </a:lnTo>
                  <a:lnTo>
                    <a:pt x="39" y="40"/>
                  </a:lnTo>
                  <a:lnTo>
                    <a:pt x="38" y="40"/>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7" name="Freeform 1297"/>
            <p:cNvSpPr>
              <a:spLocks/>
            </p:cNvSpPr>
            <p:nvPr/>
          </p:nvSpPr>
          <p:spPr bwMode="auto">
            <a:xfrm>
              <a:off x="4568" y="3754"/>
              <a:ext cx="22" cy="22"/>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4" y="3"/>
                  </a:moveTo>
                  <a:lnTo>
                    <a:pt x="44" y="3"/>
                  </a:lnTo>
                  <a:lnTo>
                    <a:pt x="2" y="0"/>
                  </a:lnTo>
                  <a:lnTo>
                    <a:pt x="0" y="39"/>
                  </a:lnTo>
                  <a:lnTo>
                    <a:pt x="42" y="42"/>
                  </a:lnTo>
                  <a:lnTo>
                    <a:pt x="44"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8" name="Freeform 1298"/>
            <p:cNvSpPr>
              <a:spLocks/>
            </p:cNvSpPr>
            <p:nvPr/>
          </p:nvSpPr>
          <p:spPr bwMode="auto">
            <a:xfrm>
              <a:off x="4589" y="3756"/>
              <a:ext cx="24" cy="21"/>
            </a:xfrm>
            <a:custGeom>
              <a:avLst/>
              <a:gdLst>
                <a:gd name="T0" fmla="*/ 6 w 47"/>
                <a:gd name="T1" fmla="*/ 1 h 42"/>
                <a:gd name="T2" fmla="*/ 6 w 47"/>
                <a:gd name="T3" fmla="*/ 1 h 42"/>
                <a:gd name="T4" fmla="*/ 1 w 47"/>
                <a:gd name="T5" fmla="*/ 0 h 42"/>
                <a:gd name="T6" fmla="*/ 0 w 47"/>
                <a:gd name="T7" fmla="*/ 5 h 42"/>
                <a:gd name="T8" fmla="*/ 6 w 47"/>
                <a:gd name="T9" fmla="*/ 6 h 42"/>
                <a:gd name="T10" fmla="*/ 6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7" y="2"/>
                  </a:moveTo>
                  <a:lnTo>
                    <a:pt x="46" y="2"/>
                  </a:lnTo>
                  <a:lnTo>
                    <a:pt x="2" y="0"/>
                  </a:lnTo>
                  <a:lnTo>
                    <a:pt x="0" y="39"/>
                  </a:lnTo>
                  <a:lnTo>
                    <a:pt x="44" y="42"/>
                  </a:lnTo>
                  <a:lnTo>
                    <a:pt x="43" y="42"/>
                  </a:lnTo>
                  <a:lnTo>
                    <a:pt x="47"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49" name="Freeform 1299"/>
            <p:cNvSpPr>
              <a:spLocks/>
            </p:cNvSpPr>
            <p:nvPr/>
          </p:nvSpPr>
          <p:spPr bwMode="auto">
            <a:xfrm>
              <a:off x="4610" y="3757"/>
              <a:ext cx="23" cy="23"/>
            </a:xfrm>
            <a:custGeom>
              <a:avLst/>
              <a:gdLst>
                <a:gd name="T0" fmla="*/ 6 w 46"/>
                <a:gd name="T1" fmla="*/ 1 h 45"/>
                <a:gd name="T2" fmla="*/ 6 w 46"/>
                <a:gd name="T3" fmla="*/ 1 h 45"/>
                <a:gd name="T4" fmla="*/ 1 w 46"/>
                <a:gd name="T5" fmla="*/ 0 h 45"/>
                <a:gd name="T6" fmla="*/ 0 w 46"/>
                <a:gd name="T7" fmla="*/ 5 h 45"/>
                <a:gd name="T8" fmla="*/ 6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6" y="6"/>
                  </a:moveTo>
                  <a:lnTo>
                    <a:pt x="46" y="6"/>
                  </a:lnTo>
                  <a:lnTo>
                    <a:pt x="4" y="0"/>
                  </a:lnTo>
                  <a:lnTo>
                    <a:pt x="0" y="40"/>
                  </a:lnTo>
                  <a:lnTo>
                    <a:pt x="41"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0" name="Freeform 1300"/>
            <p:cNvSpPr>
              <a:spLocks/>
            </p:cNvSpPr>
            <p:nvPr/>
          </p:nvSpPr>
          <p:spPr bwMode="auto">
            <a:xfrm>
              <a:off x="4631" y="3760"/>
              <a:ext cx="24" cy="23"/>
            </a:xfrm>
            <a:custGeom>
              <a:avLst/>
              <a:gdLst>
                <a:gd name="T0" fmla="*/ 5 w 49"/>
                <a:gd name="T1" fmla="*/ 1 h 45"/>
                <a:gd name="T2" fmla="*/ 6 w 49"/>
                <a:gd name="T3" fmla="*/ 1 h 45"/>
                <a:gd name="T4" fmla="*/ 0 w 49"/>
                <a:gd name="T5" fmla="*/ 0 h 45"/>
                <a:gd name="T6" fmla="*/ 0 w 49"/>
                <a:gd name="T7" fmla="*/ 5 h 45"/>
                <a:gd name="T8" fmla="*/ 5 w 49"/>
                <a:gd name="T9" fmla="*/ 6 h 45"/>
                <a:gd name="T10" fmla="*/ 5 w 49"/>
                <a:gd name="T11" fmla="*/ 6 h 45"/>
                <a:gd name="T12" fmla="*/ 5 w 49"/>
                <a:gd name="T13" fmla="*/ 1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6" y="6"/>
                  </a:moveTo>
                  <a:lnTo>
                    <a:pt x="49" y="6"/>
                  </a:lnTo>
                  <a:lnTo>
                    <a:pt x="5" y="0"/>
                  </a:lnTo>
                  <a:lnTo>
                    <a:pt x="0" y="39"/>
                  </a:lnTo>
                  <a:lnTo>
                    <a:pt x="44" y="45"/>
                  </a:lnTo>
                  <a:lnTo>
                    <a:pt x="46"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1" name="Freeform 1301"/>
            <p:cNvSpPr>
              <a:spLocks/>
            </p:cNvSpPr>
            <p:nvPr/>
          </p:nvSpPr>
          <p:spPr bwMode="auto">
            <a:xfrm>
              <a:off x="4654" y="3763"/>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2" name="Freeform 1302"/>
            <p:cNvSpPr>
              <a:spLocks/>
            </p:cNvSpPr>
            <p:nvPr/>
          </p:nvSpPr>
          <p:spPr bwMode="auto">
            <a:xfrm>
              <a:off x="4676" y="3763"/>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3" name="Freeform 1303"/>
            <p:cNvSpPr>
              <a:spLocks/>
            </p:cNvSpPr>
            <p:nvPr/>
          </p:nvSpPr>
          <p:spPr bwMode="auto">
            <a:xfrm>
              <a:off x="4696" y="3763"/>
              <a:ext cx="24" cy="20"/>
            </a:xfrm>
            <a:custGeom>
              <a:avLst/>
              <a:gdLst>
                <a:gd name="T0" fmla="*/ 6 w 49"/>
                <a:gd name="T1" fmla="*/ 0 h 39"/>
                <a:gd name="T2" fmla="*/ 6 w 49"/>
                <a:gd name="T3" fmla="*/ 0 h 39"/>
                <a:gd name="T4" fmla="*/ 0 w 49"/>
                <a:gd name="T5" fmla="*/ 0 h 39"/>
                <a:gd name="T6" fmla="*/ 0 w 49"/>
                <a:gd name="T7" fmla="*/ 5 h 39"/>
                <a:gd name="T8" fmla="*/ 6 w 49"/>
                <a:gd name="T9" fmla="*/ 5 h 39"/>
                <a:gd name="T10" fmla="*/ 5 w 49"/>
                <a:gd name="T11" fmla="*/ 5 h 39"/>
                <a:gd name="T12" fmla="*/ 6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9" y="0"/>
                  </a:moveTo>
                  <a:lnTo>
                    <a:pt x="48" y="0"/>
                  </a:lnTo>
                  <a:lnTo>
                    <a:pt x="0" y="0"/>
                  </a:lnTo>
                  <a:lnTo>
                    <a:pt x="0" y="39"/>
                  </a:lnTo>
                  <a:lnTo>
                    <a:pt x="48" y="39"/>
                  </a:lnTo>
                  <a:lnTo>
                    <a:pt x="46" y="39"/>
                  </a:lnTo>
                  <a:lnTo>
                    <a:pt x="4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4" name="Freeform 1304"/>
            <p:cNvSpPr>
              <a:spLocks/>
            </p:cNvSpPr>
            <p:nvPr/>
          </p:nvSpPr>
          <p:spPr bwMode="auto">
            <a:xfrm>
              <a:off x="4719" y="3763"/>
              <a:ext cx="21" cy="21"/>
            </a:xfrm>
            <a:custGeom>
              <a:avLst/>
              <a:gdLst>
                <a:gd name="T0" fmla="*/ 5 w 43"/>
                <a:gd name="T1" fmla="*/ 1 h 41"/>
                <a:gd name="T2" fmla="*/ 5 w 43"/>
                <a:gd name="T3" fmla="*/ 1 h 41"/>
                <a:gd name="T4" fmla="*/ 0 w 43"/>
                <a:gd name="T5" fmla="*/ 0 h 41"/>
                <a:gd name="T6" fmla="*/ 0 w 43"/>
                <a:gd name="T7" fmla="*/ 5 h 41"/>
                <a:gd name="T8" fmla="*/ 5 w 43"/>
                <a:gd name="T9" fmla="*/ 6 h 41"/>
                <a:gd name="T10" fmla="*/ 5 w 43"/>
                <a:gd name="T11" fmla="*/ 6 h 41"/>
                <a:gd name="T12" fmla="*/ 5 w 43"/>
                <a:gd name="T13" fmla="*/ 1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2" y="2"/>
                  </a:moveTo>
                  <a:lnTo>
                    <a:pt x="43" y="2"/>
                  </a:lnTo>
                  <a:lnTo>
                    <a:pt x="3" y="0"/>
                  </a:lnTo>
                  <a:lnTo>
                    <a:pt x="0" y="39"/>
                  </a:lnTo>
                  <a:lnTo>
                    <a:pt x="41" y="41"/>
                  </a:lnTo>
                  <a:lnTo>
                    <a:pt x="42" y="41"/>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5" name="Freeform 1305"/>
            <p:cNvSpPr>
              <a:spLocks/>
            </p:cNvSpPr>
            <p:nvPr/>
          </p:nvSpPr>
          <p:spPr bwMode="auto">
            <a:xfrm>
              <a:off x="4739" y="3764"/>
              <a:ext cx="22" cy="20"/>
            </a:xfrm>
            <a:custGeom>
              <a:avLst/>
              <a:gdLst>
                <a:gd name="T0" fmla="*/ 6 w 44"/>
                <a:gd name="T1" fmla="*/ 0 h 41"/>
                <a:gd name="T2" fmla="*/ 6 w 44"/>
                <a:gd name="T3" fmla="*/ 0 h 41"/>
                <a:gd name="T4" fmla="*/ 0 w 44"/>
                <a:gd name="T5" fmla="*/ 0 h 41"/>
                <a:gd name="T6" fmla="*/ 0 w 44"/>
                <a:gd name="T7" fmla="*/ 4 h 41"/>
                <a:gd name="T8" fmla="*/ 6 w 44"/>
                <a:gd name="T9" fmla="*/ 5 h 41"/>
                <a:gd name="T10" fmla="*/ 6 w 44"/>
                <a:gd name="T11" fmla="*/ 5 h 41"/>
                <a:gd name="T12" fmla="*/ 6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4" y="1"/>
                  </a:moveTo>
                  <a:lnTo>
                    <a:pt x="43" y="1"/>
                  </a:lnTo>
                  <a:lnTo>
                    <a:pt x="0" y="0"/>
                  </a:lnTo>
                  <a:lnTo>
                    <a:pt x="0" y="39"/>
                  </a:lnTo>
                  <a:lnTo>
                    <a:pt x="43" y="41"/>
                  </a:lnTo>
                  <a:lnTo>
                    <a:pt x="41" y="41"/>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6" name="Freeform 1306"/>
            <p:cNvSpPr>
              <a:spLocks/>
            </p:cNvSpPr>
            <p:nvPr/>
          </p:nvSpPr>
          <p:spPr bwMode="auto">
            <a:xfrm>
              <a:off x="4760" y="3765"/>
              <a:ext cx="22" cy="20"/>
            </a:xfrm>
            <a:custGeom>
              <a:avLst/>
              <a:gdLst>
                <a:gd name="T0" fmla="*/ 6 w 44"/>
                <a:gd name="T1" fmla="*/ 0 h 42"/>
                <a:gd name="T2" fmla="*/ 6 w 44"/>
                <a:gd name="T3" fmla="*/ 0 h 42"/>
                <a:gd name="T4" fmla="*/ 1 w 44"/>
                <a:gd name="T5" fmla="*/ 0 h 42"/>
                <a:gd name="T6" fmla="*/ 0 w 44"/>
                <a:gd name="T7" fmla="*/ 4 h 42"/>
                <a:gd name="T8" fmla="*/ 6 w 44"/>
                <a:gd name="T9" fmla="*/ 5 h 42"/>
                <a:gd name="T10" fmla="*/ 5 w 44"/>
                <a:gd name="T11" fmla="*/ 5 h 42"/>
                <a:gd name="T12" fmla="*/ 6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4" y="3"/>
                  </a:moveTo>
                  <a:lnTo>
                    <a:pt x="43" y="3"/>
                  </a:lnTo>
                  <a:lnTo>
                    <a:pt x="3" y="0"/>
                  </a:lnTo>
                  <a:lnTo>
                    <a:pt x="0" y="40"/>
                  </a:lnTo>
                  <a:lnTo>
                    <a:pt x="41" y="42"/>
                  </a:lnTo>
                  <a:lnTo>
                    <a:pt x="40" y="42"/>
                  </a:lnTo>
                  <a:lnTo>
                    <a:pt x="44"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7" name="Freeform 1307"/>
            <p:cNvSpPr>
              <a:spLocks/>
            </p:cNvSpPr>
            <p:nvPr/>
          </p:nvSpPr>
          <p:spPr bwMode="auto">
            <a:xfrm>
              <a:off x="4780" y="3766"/>
              <a:ext cx="24" cy="22"/>
            </a:xfrm>
            <a:custGeom>
              <a:avLst/>
              <a:gdLst>
                <a:gd name="T0" fmla="*/ 6 w 48"/>
                <a:gd name="T1" fmla="*/ 1 h 43"/>
                <a:gd name="T2" fmla="*/ 6 w 48"/>
                <a:gd name="T3" fmla="*/ 1 h 43"/>
                <a:gd name="T4" fmla="*/ 1 w 48"/>
                <a:gd name="T5" fmla="*/ 0 h 43"/>
                <a:gd name="T6" fmla="*/ 0 w 48"/>
                <a:gd name="T7" fmla="*/ 5 h 43"/>
                <a:gd name="T8" fmla="*/ 6 w 48"/>
                <a:gd name="T9" fmla="*/ 6 h 43"/>
                <a:gd name="T10" fmla="*/ 6 w 48"/>
                <a:gd name="T11" fmla="*/ 6 h 43"/>
                <a:gd name="T12" fmla="*/ 6 w 48"/>
                <a:gd name="T13" fmla="*/ 1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7" y="4"/>
                  </a:moveTo>
                  <a:lnTo>
                    <a:pt x="48" y="4"/>
                  </a:lnTo>
                  <a:lnTo>
                    <a:pt x="4" y="0"/>
                  </a:lnTo>
                  <a:lnTo>
                    <a:pt x="0" y="39"/>
                  </a:lnTo>
                  <a:lnTo>
                    <a:pt x="43" y="43"/>
                  </a:lnTo>
                  <a:lnTo>
                    <a:pt x="45" y="43"/>
                  </a:lnTo>
                  <a:lnTo>
                    <a:pt x="47"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8" name="Freeform 1308"/>
            <p:cNvSpPr>
              <a:spLocks/>
            </p:cNvSpPr>
            <p:nvPr/>
          </p:nvSpPr>
          <p:spPr bwMode="auto">
            <a:xfrm>
              <a:off x="4802" y="3768"/>
              <a:ext cx="23" cy="21"/>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3" y="3"/>
                  </a:moveTo>
                  <a:lnTo>
                    <a:pt x="44" y="3"/>
                  </a:lnTo>
                  <a:lnTo>
                    <a:pt x="2" y="0"/>
                  </a:lnTo>
                  <a:lnTo>
                    <a:pt x="0" y="39"/>
                  </a:lnTo>
                  <a:lnTo>
                    <a:pt x="42" y="42"/>
                  </a:lnTo>
                  <a:lnTo>
                    <a:pt x="43" y="42"/>
                  </a:lnTo>
                  <a:lnTo>
                    <a:pt x="43"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59" name="Freeform 1309"/>
            <p:cNvSpPr>
              <a:spLocks/>
            </p:cNvSpPr>
            <p:nvPr/>
          </p:nvSpPr>
          <p:spPr bwMode="auto">
            <a:xfrm>
              <a:off x="4824" y="3769"/>
              <a:ext cx="23" cy="20"/>
            </a:xfrm>
            <a:custGeom>
              <a:avLst/>
              <a:gdLst>
                <a:gd name="T0" fmla="*/ 6 w 45"/>
                <a:gd name="T1" fmla="*/ 1 h 40"/>
                <a:gd name="T2" fmla="*/ 6 w 45"/>
                <a:gd name="T3" fmla="*/ 1 h 40"/>
                <a:gd name="T4" fmla="*/ 0 w 45"/>
                <a:gd name="T5" fmla="*/ 0 h 40"/>
                <a:gd name="T6" fmla="*/ 0 w 45"/>
                <a:gd name="T7" fmla="*/ 5 h 40"/>
                <a:gd name="T8" fmla="*/ 6 w 45"/>
                <a:gd name="T9" fmla="*/ 5 h 40"/>
                <a:gd name="T10" fmla="*/ 6 w 45"/>
                <a:gd name="T11" fmla="*/ 5 h 40"/>
                <a:gd name="T12" fmla="*/ 6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3" y="1"/>
                  </a:lnTo>
                  <a:lnTo>
                    <a:pt x="0" y="0"/>
                  </a:lnTo>
                  <a:lnTo>
                    <a:pt x="0" y="39"/>
                  </a:lnTo>
                  <a:lnTo>
                    <a:pt x="43" y="40"/>
                  </a:lnTo>
                  <a:lnTo>
                    <a:pt x="41" y="40"/>
                  </a:lnTo>
                  <a:lnTo>
                    <a:pt x="45"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0" name="Freeform 1310"/>
            <p:cNvSpPr>
              <a:spLocks/>
            </p:cNvSpPr>
            <p:nvPr/>
          </p:nvSpPr>
          <p:spPr bwMode="auto">
            <a:xfrm>
              <a:off x="4844" y="3770"/>
              <a:ext cx="25" cy="22"/>
            </a:xfrm>
            <a:custGeom>
              <a:avLst/>
              <a:gdLst>
                <a:gd name="T0" fmla="*/ 7 w 48"/>
                <a:gd name="T1" fmla="*/ 1 h 43"/>
                <a:gd name="T2" fmla="*/ 7 w 48"/>
                <a:gd name="T3" fmla="*/ 1 h 43"/>
                <a:gd name="T4" fmla="*/ 1 w 48"/>
                <a:gd name="T5" fmla="*/ 0 h 43"/>
                <a:gd name="T6" fmla="*/ 0 w 48"/>
                <a:gd name="T7" fmla="*/ 5 h 43"/>
                <a:gd name="T8" fmla="*/ 6 w 48"/>
                <a:gd name="T9" fmla="*/ 6 h 43"/>
                <a:gd name="T10" fmla="*/ 7 w 48"/>
                <a:gd name="T11" fmla="*/ 6 h 43"/>
                <a:gd name="T12" fmla="*/ 7 w 48"/>
                <a:gd name="T13" fmla="*/ 1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4"/>
                  </a:moveTo>
                  <a:lnTo>
                    <a:pt x="48" y="4"/>
                  </a:lnTo>
                  <a:lnTo>
                    <a:pt x="4" y="0"/>
                  </a:lnTo>
                  <a:lnTo>
                    <a:pt x="0" y="39"/>
                  </a:lnTo>
                  <a:lnTo>
                    <a:pt x="43" y="43"/>
                  </a:lnTo>
                  <a:lnTo>
                    <a:pt x="46"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1" name="Freeform 1311"/>
            <p:cNvSpPr>
              <a:spLocks/>
            </p:cNvSpPr>
            <p:nvPr/>
          </p:nvSpPr>
          <p:spPr bwMode="auto">
            <a:xfrm>
              <a:off x="4867" y="3772"/>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5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2" name="Freeform 1312"/>
            <p:cNvSpPr>
              <a:spLocks/>
            </p:cNvSpPr>
            <p:nvPr/>
          </p:nvSpPr>
          <p:spPr bwMode="auto">
            <a:xfrm>
              <a:off x="4886" y="3772"/>
              <a:ext cx="25" cy="22"/>
            </a:xfrm>
            <a:custGeom>
              <a:avLst/>
              <a:gdLst>
                <a:gd name="T0" fmla="*/ 7 w 48"/>
                <a:gd name="T1" fmla="*/ 1 h 44"/>
                <a:gd name="T2" fmla="*/ 7 w 48"/>
                <a:gd name="T3" fmla="*/ 1 h 44"/>
                <a:gd name="T4" fmla="*/ 1 w 48"/>
                <a:gd name="T5" fmla="*/ 0 h 44"/>
                <a:gd name="T6" fmla="*/ 0 w 48"/>
                <a:gd name="T7" fmla="*/ 5 h 44"/>
                <a:gd name="T8" fmla="*/ 6 w 48"/>
                <a:gd name="T9" fmla="*/ 6 h 44"/>
                <a:gd name="T10" fmla="*/ 7 w 48"/>
                <a:gd name="T11" fmla="*/ 6 h 44"/>
                <a:gd name="T12" fmla="*/ 7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6" y="5"/>
                  </a:moveTo>
                  <a:lnTo>
                    <a:pt x="48" y="5"/>
                  </a:lnTo>
                  <a:lnTo>
                    <a:pt x="4" y="0"/>
                  </a:lnTo>
                  <a:lnTo>
                    <a:pt x="0" y="39"/>
                  </a:lnTo>
                  <a:lnTo>
                    <a:pt x="44" y="44"/>
                  </a:lnTo>
                  <a:lnTo>
                    <a:pt x="46" y="44"/>
                  </a:lnTo>
                  <a:lnTo>
                    <a:pt x="46"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3" name="Freeform 1313"/>
            <p:cNvSpPr>
              <a:spLocks/>
            </p:cNvSpPr>
            <p:nvPr/>
          </p:nvSpPr>
          <p:spPr bwMode="auto">
            <a:xfrm>
              <a:off x="4909" y="3774"/>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5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2" y="0"/>
                  </a:lnTo>
                  <a:lnTo>
                    <a:pt x="0" y="0"/>
                  </a:lnTo>
                  <a:lnTo>
                    <a:pt x="0" y="39"/>
                  </a:lnTo>
                  <a:lnTo>
                    <a:pt x="42" y="39"/>
                  </a:lnTo>
                  <a:lnTo>
                    <a:pt x="40"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4" name="Freeform 1314"/>
            <p:cNvSpPr>
              <a:spLocks/>
            </p:cNvSpPr>
            <p:nvPr/>
          </p:nvSpPr>
          <p:spPr bwMode="auto">
            <a:xfrm>
              <a:off x="4930" y="3774"/>
              <a:ext cx="23" cy="23"/>
            </a:xfrm>
            <a:custGeom>
              <a:avLst/>
              <a:gdLst>
                <a:gd name="T0" fmla="*/ 6 w 46"/>
                <a:gd name="T1" fmla="*/ 1 h 45"/>
                <a:gd name="T2" fmla="*/ 6 w 46"/>
                <a:gd name="T3" fmla="*/ 1 h 45"/>
                <a:gd name="T4" fmla="*/ 1 w 46"/>
                <a:gd name="T5" fmla="*/ 0 h 45"/>
                <a:gd name="T6" fmla="*/ 0 w 46"/>
                <a:gd name="T7" fmla="*/ 5 h 45"/>
                <a:gd name="T8" fmla="*/ 6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4" y="6"/>
                  </a:moveTo>
                  <a:lnTo>
                    <a:pt x="46" y="6"/>
                  </a:lnTo>
                  <a:lnTo>
                    <a:pt x="5" y="0"/>
                  </a:lnTo>
                  <a:lnTo>
                    <a:pt x="0" y="39"/>
                  </a:lnTo>
                  <a:lnTo>
                    <a:pt x="42" y="45"/>
                  </a:lnTo>
                  <a:lnTo>
                    <a:pt x="44" y="45"/>
                  </a:lnTo>
                  <a:lnTo>
                    <a:pt x="44"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5" name="Freeform 1315"/>
            <p:cNvSpPr>
              <a:spLocks/>
            </p:cNvSpPr>
            <p:nvPr/>
          </p:nvSpPr>
          <p:spPr bwMode="auto">
            <a:xfrm>
              <a:off x="4951" y="3777"/>
              <a:ext cx="24" cy="20"/>
            </a:xfrm>
            <a:custGeom>
              <a:avLst/>
              <a:gdLst>
                <a:gd name="T0" fmla="*/ 7 w 46"/>
                <a:gd name="T1" fmla="*/ 0 h 39"/>
                <a:gd name="T2" fmla="*/ 7 w 46"/>
                <a:gd name="T3" fmla="*/ 0 h 39"/>
                <a:gd name="T4" fmla="*/ 0 w 46"/>
                <a:gd name="T5" fmla="*/ 0 h 39"/>
                <a:gd name="T6" fmla="*/ 0 w 46"/>
                <a:gd name="T7" fmla="*/ 5 h 39"/>
                <a:gd name="T8" fmla="*/ 7 w 46"/>
                <a:gd name="T9" fmla="*/ 5 h 39"/>
                <a:gd name="T10" fmla="*/ 7 w 46"/>
                <a:gd name="T11" fmla="*/ 5 h 39"/>
                <a:gd name="T12" fmla="*/ 7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6" name="Freeform 1316"/>
            <p:cNvSpPr>
              <a:spLocks/>
            </p:cNvSpPr>
            <p:nvPr/>
          </p:nvSpPr>
          <p:spPr bwMode="auto">
            <a:xfrm>
              <a:off x="4975" y="3777"/>
              <a:ext cx="19" cy="20"/>
            </a:xfrm>
            <a:custGeom>
              <a:avLst/>
              <a:gdLst>
                <a:gd name="T0" fmla="*/ 5 w 38"/>
                <a:gd name="T1" fmla="*/ 0 h 39"/>
                <a:gd name="T2" fmla="*/ 5 w 38"/>
                <a:gd name="T3" fmla="*/ 0 h 39"/>
                <a:gd name="T4" fmla="*/ 0 w 38"/>
                <a:gd name="T5" fmla="*/ 0 h 39"/>
                <a:gd name="T6" fmla="*/ 0 w 38"/>
                <a:gd name="T7" fmla="*/ 5 h 39"/>
                <a:gd name="T8" fmla="*/ 5 w 38"/>
                <a:gd name="T9" fmla="*/ 5 h 39"/>
                <a:gd name="T10" fmla="*/ 5 w 38"/>
                <a:gd name="T11" fmla="*/ 5 h 39"/>
                <a:gd name="T12" fmla="*/ 5 w 38"/>
                <a:gd name="T13" fmla="*/ 0 h 39"/>
                <a:gd name="T14" fmla="*/ 0 60000 65536"/>
                <a:gd name="T15" fmla="*/ 0 60000 65536"/>
                <a:gd name="T16" fmla="*/ 0 60000 65536"/>
                <a:gd name="T17" fmla="*/ 0 60000 65536"/>
                <a:gd name="T18" fmla="*/ 0 60000 65536"/>
                <a:gd name="T19" fmla="*/ 0 60000 65536"/>
                <a:gd name="T20" fmla="*/ 0 60000 65536"/>
                <a:gd name="T21" fmla="*/ 0 w 38"/>
                <a:gd name="T22" fmla="*/ 0 h 39"/>
                <a:gd name="T23" fmla="*/ 38 w 3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9">
                  <a:moveTo>
                    <a:pt x="38" y="0"/>
                  </a:moveTo>
                  <a:lnTo>
                    <a:pt x="38" y="0"/>
                  </a:lnTo>
                  <a:lnTo>
                    <a:pt x="0" y="0"/>
                  </a:lnTo>
                  <a:lnTo>
                    <a:pt x="0" y="39"/>
                  </a:lnTo>
                  <a:lnTo>
                    <a:pt x="38" y="39"/>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7" name="Freeform 1317"/>
            <p:cNvSpPr>
              <a:spLocks/>
            </p:cNvSpPr>
            <p:nvPr/>
          </p:nvSpPr>
          <p:spPr bwMode="auto">
            <a:xfrm>
              <a:off x="4994" y="3777"/>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8" name="Freeform 1318"/>
            <p:cNvSpPr>
              <a:spLocks/>
            </p:cNvSpPr>
            <p:nvPr/>
          </p:nvSpPr>
          <p:spPr bwMode="auto">
            <a:xfrm>
              <a:off x="5016" y="3777"/>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69" name="Freeform 1319"/>
            <p:cNvSpPr>
              <a:spLocks/>
            </p:cNvSpPr>
            <p:nvPr/>
          </p:nvSpPr>
          <p:spPr bwMode="auto">
            <a:xfrm>
              <a:off x="5037" y="3777"/>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0" name="Freeform 1320"/>
            <p:cNvSpPr>
              <a:spLocks/>
            </p:cNvSpPr>
            <p:nvPr/>
          </p:nvSpPr>
          <p:spPr bwMode="auto">
            <a:xfrm>
              <a:off x="5057" y="3777"/>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1" name="Freeform 1321"/>
            <p:cNvSpPr>
              <a:spLocks/>
            </p:cNvSpPr>
            <p:nvPr/>
          </p:nvSpPr>
          <p:spPr bwMode="auto">
            <a:xfrm>
              <a:off x="5079" y="3777"/>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2" name="Freeform 1322"/>
            <p:cNvSpPr>
              <a:spLocks/>
            </p:cNvSpPr>
            <p:nvPr/>
          </p:nvSpPr>
          <p:spPr bwMode="auto">
            <a:xfrm>
              <a:off x="5101" y="3777"/>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3" name="Freeform 1323"/>
            <p:cNvSpPr>
              <a:spLocks/>
            </p:cNvSpPr>
            <p:nvPr/>
          </p:nvSpPr>
          <p:spPr bwMode="auto">
            <a:xfrm>
              <a:off x="5122" y="3777"/>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4" name="Freeform 1324"/>
            <p:cNvSpPr>
              <a:spLocks/>
            </p:cNvSpPr>
            <p:nvPr/>
          </p:nvSpPr>
          <p:spPr bwMode="auto">
            <a:xfrm>
              <a:off x="5143" y="3777"/>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5" name="Freeform 1325"/>
            <p:cNvSpPr>
              <a:spLocks/>
            </p:cNvSpPr>
            <p:nvPr/>
          </p:nvSpPr>
          <p:spPr bwMode="auto">
            <a:xfrm>
              <a:off x="5164" y="3777"/>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4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1" y="0"/>
                  </a:lnTo>
                  <a:lnTo>
                    <a:pt x="0" y="0"/>
                  </a:lnTo>
                  <a:lnTo>
                    <a:pt x="0" y="39"/>
                  </a:lnTo>
                  <a:lnTo>
                    <a:pt x="41" y="39"/>
                  </a:lnTo>
                  <a:lnTo>
                    <a:pt x="38"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6" name="Freeform 1326"/>
            <p:cNvSpPr>
              <a:spLocks/>
            </p:cNvSpPr>
            <p:nvPr/>
          </p:nvSpPr>
          <p:spPr bwMode="auto">
            <a:xfrm>
              <a:off x="5183" y="3777"/>
              <a:ext cx="25" cy="22"/>
            </a:xfrm>
            <a:custGeom>
              <a:avLst/>
              <a:gdLst>
                <a:gd name="T0" fmla="*/ 6 w 50"/>
                <a:gd name="T1" fmla="*/ 1 h 43"/>
                <a:gd name="T2" fmla="*/ 7 w 50"/>
                <a:gd name="T3" fmla="*/ 1 h 43"/>
                <a:gd name="T4" fmla="*/ 1 w 50"/>
                <a:gd name="T5" fmla="*/ 0 h 43"/>
                <a:gd name="T6" fmla="*/ 0 w 50"/>
                <a:gd name="T7" fmla="*/ 5 h 43"/>
                <a:gd name="T8" fmla="*/ 6 w 50"/>
                <a:gd name="T9" fmla="*/ 6 h 43"/>
                <a:gd name="T10" fmla="*/ 6 w 50"/>
                <a:gd name="T11" fmla="*/ 6 h 43"/>
                <a:gd name="T12" fmla="*/ 6 w 50"/>
                <a:gd name="T13" fmla="*/ 1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7" y="4"/>
                  </a:moveTo>
                  <a:lnTo>
                    <a:pt x="50" y="4"/>
                  </a:lnTo>
                  <a:lnTo>
                    <a:pt x="5" y="0"/>
                  </a:lnTo>
                  <a:lnTo>
                    <a:pt x="0" y="39"/>
                  </a:lnTo>
                  <a:lnTo>
                    <a:pt x="45" y="43"/>
                  </a:lnTo>
                  <a:lnTo>
                    <a:pt x="47" y="43"/>
                  </a:lnTo>
                  <a:lnTo>
                    <a:pt x="47"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7" name="Freeform 1327"/>
            <p:cNvSpPr>
              <a:spLocks/>
            </p:cNvSpPr>
            <p:nvPr/>
          </p:nvSpPr>
          <p:spPr bwMode="auto">
            <a:xfrm>
              <a:off x="5207" y="3780"/>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5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2" y="0"/>
                  </a:lnTo>
                  <a:lnTo>
                    <a:pt x="0" y="0"/>
                  </a:lnTo>
                  <a:lnTo>
                    <a:pt x="0" y="39"/>
                  </a:lnTo>
                  <a:lnTo>
                    <a:pt x="42" y="39"/>
                  </a:lnTo>
                  <a:lnTo>
                    <a:pt x="40"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8" name="Freeform 1328"/>
            <p:cNvSpPr>
              <a:spLocks/>
            </p:cNvSpPr>
            <p:nvPr/>
          </p:nvSpPr>
          <p:spPr bwMode="auto">
            <a:xfrm>
              <a:off x="5226" y="3780"/>
              <a:ext cx="25" cy="22"/>
            </a:xfrm>
            <a:custGeom>
              <a:avLst/>
              <a:gdLst>
                <a:gd name="T0" fmla="*/ 6 w 49"/>
                <a:gd name="T1" fmla="*/ 0 h 45"/>
                <a:gd name="T2" fmla="*/ 7 w 49"/>
                <a:gd name="T3" fmla="*/ 0 h 45"/>
                <a:gd name="T4" fmla="*/ 1 w 49"/>
                <a:gd name="T5" fmla="*/ 0 h 45"/>
                <a:gd name="T6" fmla="*/ 0 w 49"/>
                <a:gd name="T7" fmla="*/ 4 h 45"/>
                <a:gd name="T8" fmla="*/ 6 w 49"/>
                <a:gd name="T9" fmla="*/ 5 h 45"/>
                <a:gd name="T10" fmla="*/ 6 w 49"/>
                <a:gd name="T11" fmla="*/ 5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8" y="6"/>
                  </a:moveTo>
                  <a:lnTo>
                    <a:pt x="49" y="6"/>
                  </a:lnTo>
                  <a:lnTo>
                    <a:pt x="4" y="0"/>
                  </a:lnTo>
                  <a:lnTo>
                    <a:pt x="0" y="39"/>
                  </a:lnTo>
                  <a:lnTo>
                    <a:pt x="45" y="45"/>
                  </a:lnTo>
                  <a:lnTo>
                    <a:pt x="46" y="45"/>
                  </a:lnTo>
                  <a:lnTo>
                    <a:pt x="48"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79" name="Freeform 1329"/>
            <p:cNvSpPr>
              <a:spLocks/>
            </p:cNvSpPr>
            <p:nvPr/>
          </p:nvSpPr>
          <p:spPr bwMode="auto">
            <a:xfrm>
              <a:off x="5249" y="3783"/>
              <a:ext cx="22" cy="21"/>
            </a:xfrm>
            <a:custGeom>
              <a:avLst/>
              <a:gdLst>
                <a:gd name="T0" fmla="*/ 6 w 43"/>
                <a:gd name="T1" fmla="*/ 0 h 43"/>
                <a:gd name="T2" fmla="*/ 6 w 43"/>
                <a:gd name="T3" fmla="*/ 0 h 43"/>
                <a:gd name="T4" fmla="*/ 1 w 43"/>
                <a:gd name="T5" fmla="*/ 0 h 43"/>
                <a:gd name="T6" fmla="*/ 0 w 43"/>
                <a:gd name="T7" fmla="*/ 4 h 43"/>
                <a:gd name="T8" fmla="*/ 6 w 43"/>
                <a:gd name="T9" fmla="*/ 5 h 43"/>
                <a:gd name="T10" fmla="*/ 6 w 43"/>
                <a:gd name="T11" fmla="*/ 5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3" y="4"/>
                  </a:moveTo>
                  <a:lnTo>
                    <a:pt x="43" y="4"/>
                  </a:lnTo>
                  <a:lnTo>
                    <a:pt x="2" y="0"/>
                  </a:lnTo>
                  <a:lnTo>
                    <a:pt x="0" y="39"/>
                  </a:lnTo>
                  <a:lnTo>
                    <a:pt x="41" y="43"/>
                  </a:lnTo>
                  <a:lnTo>
                    <a:pt x="43"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0" name="Freeform 1330"/>
            <p:cNvSpPr>
              <a:spLocks/>
            </p:cNvSpPr>
            <p:nvPr/>
          </p:nvSpPr>
          <p:spPr bwMode="auto">
            <a:xfrm>
              <a:off x="5270" y="3784"/>
              <a:ext cx="23" cy="22"/>
            </a:xfrm>
            <a:custGeom>
              <a:avLst/>
              <a:gdLst>
                <a:gd name="T0" fmla="*/ 6 w 46"/>
                <a:gd name="T1" fmla="*/ 1 h 42"/>
                <a:gd name="T2" fmla="*/ 6 w 46"/>
                <a:gd name="T3" fmla="*/ 1 h 42"/>
                <a:gd name="T4" fmla="*/ 1 w 46"/>
                <a:gd name="T5" fmla="*/ 0 h 42"/>
                <a:gd name="T6" fmla="*/ 0 w 46"/>
                <a:gd name="T7" fmla="*/ 5 h 42"/>
                <a:gd name="T8" fmla="*/ 6 w 46"/>
                <a:gd name="T9" fmla="*/ 6 h 42"/>
                <a:gd name="T10" fmla="*/ 6 w 46"/>
                <a:gd name="T11" fmla="*/ 6 h 42"/>
                <a:gd name="T12" fmla="*/ 6 w 46"/>
                <a:gd name="T13" fmla="*/ 1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3"/>
                  </a:moveTo>
                  <a:lnTo>
                    <a:pt x="46" y="3"/>
                  </a:lnTo>
                  <a:lnTo>
                    <a:pt x="2" y="0"/>
                  </a:lnTo>
                  <a:lnTo>
                    <a:pt x="0" y="39"/>
                  </a:lnTo>
                  <a:lnTo>
                    <a:pt x="44" y="42"/>
                  </a:lnTo>
                  <a:lnTo>
                    <a:pt x="45" y="42"/>
                  </a:lnTo>
                  <a:lnTo>
                    <a:pt x="45"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1" name="Freeform 1331"/>
            <p:cNvSpPr>
              <a:spLocks/>
            </p:cNvSpPr>
            <p:nvPr/>
          </p:nvSpPr>
          <p:spPr bwMode="auto">
            <a:xfrm>
              <a:off x="5293" y="3786"/>
              <a:ext cx="20" cy="20"/>
            </a:xfrm>
            <a:custGeom>
              <a:avLst/>
              <a:gdLst>
                <a:gd name="T0" fmla="*/ 4 w 42"/>
                <a:gd name="T1" fmla="*/ 0 h 39"/>
                <a:gd name="T2" fmla="*/ 4 w 42"/>
                <a:gd name="T3" fmla="*/ 0 h 39"/>
                <a:gd name="T4" fmla="*/ 0 w 42"/>
                <a:gd name="T5" fmla="*/ 0 h 39"/>
                <a:gd name="T6" fmla="*/ 0 w 42"/>
                <a:gd name="T7" fmla="*/ 5 h 39"/>
                <a:gd name="T8" fmla="*/ 4 w 42"/>
                <a:gd name="T9" fmla="*/ 5 h 39"/>
                <a:gd name="T10" fmla="*/ 5 w 42"/>
                <a:gd name="T11" fmla="*/ 5 h 39"/>
                <a:gd name="T12" fmla="*/ 4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39" y="0"/>
                  </a:moveTo>
                  <a:lnTo>
                    <a:pt x="40" y="0"/>
                  </a:lnTo>
                  <a:lnTo>
                    <a:pt x="0" y="0"/>
                  </a:lnTo>
                  <a:lnTo>
                    <a:pt x="0" y="39"/>
                  </a:lnTo>
                  <a:lnTo>
                    <a:pt x="40" y="39"/>
                  </a:lnTo>
                  <a:lnTo>
                    <a:pt x="42"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2" name="Freeform 1332"/>
            <p:cNvSpPr>
              <a:spLocks/>
            </p:cNvSpPr>
            <p:nvPr/>
          </p:nvSpPr>
          <p:spPr bwMode="auto">
            <a:xfrm>
              <a:off x="5312" y="3784"/>
              <a:ext cx="23" cy="22"/>
            </a:xfrm>
            <a:custGeom>
              <a:avLst/>
              <a:gdLst>
                <a:gd name="T0" fmla="*/ 6 w 45"/>
                <a:gd name="T1" fmla="*/ 0 h 42"/>
                <a:gd name="T2" fmla="*/ 6 w 45"/>
                <a:gd name="T3" fmla="*/ 0 h 42"/>
                <a:gd name="T4" fmla="*/ 0 w 45"/>
                <a:gd name="T5" fmla="*/ 1 h 42"/>
                <a:gd name="T6" fmla="*/ 1 w 45"/>
                <a:gd name="T7" fmla="*/ 6 h 42"/>
                <a:gd name="T8" fmla="*/ 6 w 45"/>
                <a:gd name="T9" fmla="*/ 5 h 42"/>
                <a:gd name="T10" fmla="*/ 6 w 45"/>
                <a:gd name="T11" fmla="*/ 5 h 42"/>
                <a:gd name="T12" fmla="*/ 6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4" y="0"/>
                  </a:moveTo>
                  <a:lnTo>
                    <a:pt x="43" y="0"/>
                  </a:lnTo>
                  <a:lnTo>
                    <a:pt x="0" y="3"/>
                  </a:lnTo>
                  <a:lnTo>
                    <a:pt x="3" y="42"/>
                  </a:lnTo>
                  <a:lnTo>
                    <a:pt x="45"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3" name="Freeform 1333"/>
            <p:cNvSpPr>
              <a:spLocks/>
            </p:cNvSpPr>
            <p:nvPr/>
          </p:nvSpPr>
          <p:spPr bwMode="auto">
            <a:xfrm>
              <a:off x="5334" y="3784"/>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3" y="0"/>
                  </a:moveTo>
                  <a:lnTo>
                    <a:pt x="44" y="0"/>
                  </a:lnTo>
                  <a:lnTo>
                    <a:pt x="0" y="0"/>
                  </a:lnTo>
                  <a:lnTo>
                    <a:pt x="0" y="39"/>
                  </a:lnTo>
                  <a:lnTo>
                    <a:pt x="44" y="39"/>
                  </a:lnTo>
                  <a:lnTo>
                    <a:pt x="45"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4" name="Freeform 1334"/>
            <p:cNvSpPr>
              <a:spLocks/>
            </p:cNvSpPr>
            <p:nvPr/>
          </p:nvSpPr>
          <p:spPr bwMode="auto">
            <a:xfrm>
              <a:off x="5355" y="3783"/>
              <a:ext cx="22" cy="21"/>
            </a:xfrm>
            <a:custGeom>
              <a:avLst/>
              <a:gdLst>
                <a:gd name="T0" fmla="*/ 6 w 44"/>
                <a:gd name="T1" fmla="*/ 0 h 43"/>
                <a:gd name="T2" fmla="*/ 6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0"/>
                  </a:moveTo>
                  <a:lnTo>
                    <a:pt x="41" y="0"/>
                  </a:lnTo>
                  <a:lnTo>
                    <a:pt x="0" y="4"/>
                  </a:lnTo>
                  <a:lnTo>
                    <a:pt x="2" y="43"/>
                  </a:lnTo>
                  <a:lnTo>
                    <a:pt x="44"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5" name="Freeform 1335"/>
            <p:cNvSpPr>
              <a:spLocks/>
            </p:cNvSpPr>
            <p:nvPr/>
          </p:nvSpPr>
          <p:spPr bwMode="auto">
            <a:xfrm>
              <a:off x="5377" y="3783"/>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6" name="Freeform 1336"/>
            <p:cNvSpPr>
              <a:spLocks/>
            </p:cNvSpPr>
            <p:nvPr/>
          </p:nvSpPr>
          <p:spPr bwMode="auto">
            <a:xfrm>
              <a:off x="5397" y="3783"/>
              <a:ext cx="23" cy="21"/>
            </a:xfrm>
            <a:custGeom>
              <a:avLst/>
              <a:gdLst>
                <a:gd name="T0" fmla="*/ 6 w 46"/>
                <a:gd name="T1" fmla="*/ 0 h 43"/>
                <a:gd name="T2" fmla="*/ 6 w 46"/>
                <a:gd name="T3" fmla="*/ 0 h 43"/>
                <a:gd name="T4" fmla="*/ 1 w 46"/>
                <a:gd name="T5" fmla="*/ 0 h 43"/>
                <a:gd name="T6" fmla="*/ 0 w 46"/>
                <a:gd name="T7" fmla="*/ 4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4"/>
                  </a:moveTo>
                  <a:lnTo>
                    <a:pt x="46" y="4"/>
                  </a:lnTo>
                  <a:lnTo>
                    <a:pt x="2" y="0"/>
                  </a:lnTo>
                  <a:lnTo>
                    <a:pt x="0" y="39"/>
                  </a:lnTo>
                  <a:lnTo>
                    <a:pt x="43" y="43"/>
                  </a:lnTo>
                  <a:lnTo>
                    <a:pt x="45" y="43"/>
                  </a:lnTo>
                  <a:lnTo>
                    <a:pt x="45"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7" name="Freeform 1337"/>
            <p:cNvSpPr>
              <a:spLocks/>
            </p:cNvSpPr>
            <p:nvPr/>
          </p:nvSpPr>
          <p:spPr bwMode="auto">
            <a:xfrm>
              <a:off x="5419" y="3784"/>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5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8" name="Freeform 1338"/>
            <p:cNvSpPr>
              <a:spLocks/>
            </p:cNvSpPr>
            <p:nvPr/>
          </p:nvSpPr>
          <p:spPr bwMode="auto">
            <a:xfrm>
              <a:off x="5438" y="3784"/>
              <a:ext cx="24" cy="22"/>
            </a:xfrm>
            <a:custGeom>
              <a:avLst/>
              <a:gdLst>
                <a:gd name="T0" fmla="*/ 6 w 47"/>
                <a:gd name="T1" fmla="*/ 1 h 43"/>
                <a:gd name="T2" fmla="*/ 6 w 47"/>
                <a:gd name="T3" fmla="*/ 1 h 43"/>
                <a:gd name="T4" fmla="*/ 1 w 47"/>
                <a:gd name="T5" fmla="*/ 0 h 43"/>
                <a:gd name="T6" fmla="*/ 0 w 47"/>
                <a:gd name="T7" fmla="*/ 5 h 43"/>
                <a:gd name="T8" fmla="*/ 6 w 47"/>
                <a:gd name="T9" fmla="*/ 6 h 43"/>
                <a:gd name="T10" fmla="*/ 6 w 47"/>
                <a:gd name="T11" fmla="*/ 6 h 43"/>
                <a:gd name="T12" fmla="*/ 6 w 47"/>
                <a:gd name="T13" fmla="*/ 1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4"/>
                  </a:moveTo>
                  <a:lnTo>
                    <a:pt x="47" y="4"/>
                  </a:lnTo>
                  <a:lnTo>
                    <a:pt x="4" y="0"/>
                  </a:lnTo>
                  <a:lnTo>
                    <a:pt x="0" y="39"/>
                  </a:lnTo>
                  <a:lnTo>
                    <a:pt x="42" y="43"/>
                  </a:lnTo>
                  <a:lnTo>
                    <a:pt x="43"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89" name="Freeform 1339"/>
            <p:cNvSpPr>
              <a:spLocks/>
            </p:cNvSpPr>
            <p:nvPr/>
          </p:nvSpPr>
          <p:spPr bwMode="auto">
            <a:xfrm>
              <a:off x="5460" y="3787"/>
              <a:ext cx="24" cy="20"/>
            </a:xfrm>
            <a:custGeom>
              <a:avLst/>
              <a:gdLst>
                <a:gd name="T0" fmla="*/ 6 w 48"/>
                <a:gd name="T1" fmla="*/ 0 h 42"/>
                <a:gd name="T2" fmla="*/ 6 w 48"/>
                <a:gd name="T3" fmla="*/ 0 h 42"/>
                <a:gd name="T4" fmla="*/ 1 w 48"/>
                <a:gd name="T5" fmla="*/ 0 h 42"/>
                <a:gd name="T6" fmla="*/ 0 w 48"/>
                <a:gd name="T7" fmla="*/ 4 h 42"/>
                <a:gd name="T8" fmla="*/ 6 w 48"/>
                <a:gd name="T9" fmla="*/ 5 h 42"/>
                <a:gd name="T10" fmla="*/ 6 w 48"/>
                <a:gd name="T11" fmla="*/ 5 h 42"/>
                <a:gd name="T12" fmla="*/ 6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7" y="2"/>
                  </a:moveTo>
                  <a:lnTo>
                    <a:pt x="48" y="2"/>
                  </a:lnTo>
                  <a:lnTo>
                    <a:pt x="3" y="0"/>
                  </a:lnTo>
                  <a:lnTo>
                    <a:pt x="0" y="39"/>
                  </a:lnTo>
                  <a:lnTo>
                    <a:pt x="45" y="42"/>
                  </a:lnTo>
                  <a:lnTo>
                    <a:pt x="47" y="42"/>
                  </a:lnTo>
                  <a:lnTo>
                    <a:pt x="47"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0" name="Freeform 1340"/>
            <p:cNvSpPr>
              <a:spLocks/>
            </p:cNvSpPr>
            <p:nvPr/>
          </p:nvSpPr>
          <p:spPr bwMode="auto">
            <a:xfrm>
              <a:off x="5483" y="3788"/>
              <a:ext cx="20" cy="19"/>
            </a:xfrm>
            <a:custGeom>
              <a:avLst/>
              <a:gdLst>
                <a:gd name="T0" fmla="*/ 5 w 40"/>
                <a:gd name="T1" fmla="*/ 0 h 40"/>
                <a:gd name="T2" fmla="*/ 5 w 40"/>
                <a:gd name="T3" fmla="*/ 0 h 40"/>
                <a:gd name="T4" fmla="*/ 0 w 40"/>
                <a:gd name="T5" fmla="*/ 0 h 40"/>
                <a:gd name="T6" fmla="*/ 0 w 40"/>
                <a:gd name="T7" fmla="*/ 4 h 40"/>
                <a:gd name="T8" fmla="*/ 5 w 40"/>
                <a:gd name="T9" fmla="*/ 4 h 40"/>
                <a:gd name="T10" fmla="*/ 5 w 40"/>
                <a:gd name="T11" fmla="*/ 4 h 40"/>
                <a:gd name="T12" fmla="*/ 5 w 40"/>
                <a:gd name="T13" fmla="*/ 0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38" y="0"/>
                  </a:moveTo>
                  <a:lnTo>
                    <a:pt x="39" y="0"/>
                  </a:lnTo>
                  <a:lnTo>
                    <a:pt x="0" y="0"/>
                  </a:lnTo>
                  <a:lnTo>
                    <a:pt x="0" y="40"/>
                  </a:lnTo>
                  <a:lnTo>
                    <a:pt x="39" y="40"/>
                  </a:lnTo>
                  <a:lnTo>
                    <a:pt x="40" y="40"/>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1" name="Freeform 1341"/>
            <p:cNvSpPr>
              <a:spLocks/>
            </p:cNvSpPr>
            <p:nvPr/>
          </p:nvSpPr>
          <p:spPr bwMode="auto">
            <a:xfrm>
              <a:off x="5502" y="3787"/>
              <a:ext cx="23" cy="20"/>
            </a:xfrm>
            <a:custGeom>
              <a:avLst/>
              <a:gdLst>
                <a:gd name="T0" fmla="*/ 6 w 46"/>
                <a:gd name="T1" fmla="*/ 2 h 42"/>
                <a:gd name="T2" fmla="*/ 6 w 46"/>
                <a:gd name="T3" fmla="*/ 0 h 42"/>
                <a:gd name="T4" fmla="*/ 0 w 46"/>
                <a:gd name="T5" fmla="*/ 0 h 42"/>
                <a:gd name="T6" fmla="*/ 1 w 46"/>
                <a:gd name="T7" fmla="*/ 5 h 42"/>
                <a:gd name="T8" fmla="*/ 6 w 46"/>
                <a:gd name="T9" fmla="*/ 4 h 42"/>
                <a:gd name="T10" fmla="*/ 6 w 46"/>
                <a:gd name="T11" fmla="*/ 2 h 42"/>
                <a:gd name="T12" fmla="*/ 0 60000 65536"/>
                <a:gd name="T13" fmla="*/ 0 60000 65536"/>
                <a:gd name="T14" fmla="*/ 0 60000 65536"/>
                <a:gd name="T15" fmla="*/ 0 60000 65536"/>
                <a:gd name="T16" fmla="*/ 0 60000 65536"/>
                <a:gd name="T17" fmla="*/ 0 60000 65536"/>
                <a:gd name="T18" fmla="*/ 0 w 46"/>
                <a:gd name="T19" fmla="*/ 0 h 42"/>
                <a:gd name="T20" fmla="*/ 46 w 46"/>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46" h="42">
                  <a:moveTo>
                    <a:pt x="45" y="20"/>
                  </a:moveTo>
                  <a:lnTo>
                    <a:pt x="43" y="0"/>
                  </a:lnTo>
                  <a:lnTo>
                    <a:pt x="0" y="2"/>
                  </a:lnTo>
                  <a:lnTo>
                    <a:pt x="2" y="42"/>
                  </a:lnTo>
                  <a:lnTo>
                    <a:pt x="46" y="39"/>
                  </a:lnTo>
                  <a:lnTo>
                    <a:pt x="45" y="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2" name="Freeform 1342"/>
            <p:cNvSpPr>
              <a:spLocks/>
            </p:cNvSpPr>
            <p:nvPr/>
          </p:nvSpPr>
          <p:spPr bwMode="auto">
            <a:xfrm>
              <a:off x="2013" y="3657"/>
              <a:ext cx="56" cy="50"/>
            </a:xfrm>
            <a:custGeom>
              <a:avLst/>
              <a:gdLst>
                <a:gd name="T0" fmla="*/ 13 w 112"/>
                <a:gd name="T1" fmla="*/ 1 h 100"/>
                <a:gd name="T2" fmla="*/ 12 w 112"/>
                <a:gd name="T3" fmla="*/ 1 h 100"/>
                <a:gd name="T4" fmla="*/ 0 w 112"/>
                <a:gd name="T5" fmla="*/ 9 h 100"/>
                <a:gd name="T6" fmla="*/ 3 w 112"/>
                <a:gd name="T7" fmla="*/ 13 h 100"/>
                <a:gd name="T8" fmla="*/ 14 w 112"/>
                <a:gd name="T9" fmla="*/ 5 h 100"/>
                <a:gd name="T10" fmla="*/ 13 w 112"/>
                <a:gd name="T11" fmla="*/ 5 h 100"/>
                <a:gd name="T12" fmla="*/ 13 w 112"/>
                <a:gd name="T13" fmla="*/ 1 h 100"/>
                <a:gd name="T14" fmla="*/ 12 w 112"/>
                <a:gd name="T15" fmla="*/ 0 h 100"/>
                <a:gd name="T16" fmla="*/ 12 w 112"/>
                <a:gd name="T17" fmla="*/ 1 h 100"/>
                <a:gd name="T18" fmla="*/ 13 w 112"/>
                <a:gd name="T19" fmla="*/ 1 h 1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2"/>
                <a:gd name="T31" fmla="*/ 0 h 100"/>
                <a:gd name="T32" fmla="*/ 112 w 112"/>
                <a:gd name="T33" fmla="*/ 100 h 1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2" h="100">
                  <a:moveTo>
                    <a:pt x="100" y="1"/>
                  </a:moveTo>
                  <a:lnTo>
                    <a:pt x="89" y="5"/>
                  </a:lnTo>
                  <a:lnTo>
                    <a:pt x="0" y="68"/>
                  </a:lnTo>
                  <a:lnTo>
                    <a:pt x="23" y="100"/>
                  </a:lnTo>
                  <a:lnTo>
                    <a:pt x="112" y="37"/>
                  </a:lnTo>
                  <a:lnTo>
                    <a:pt x="100" y="40"/>
                  </a:lnTo>
                  <a:lnTo>
                    <a:pt x="100" y="1"/>
                  </a:lnTo>
                  <a:lnTo>
                    <a:pt x="95" y="0"/>
                  </a:lnTo>
                  <a:lnTo>
                    <a:pt x="89" y="5"/>
                  </a:lnTo>
                  <a:lnTo>
                    <a:pt x="10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3" name="Freeform 1343"/>
            <p:cNvSpPr>
              <a:spLocks/>
            </p:cNvSpPr>
            <p:nvPr/>
          </p:nvSpPr>
          <p:spPr bwMode="auto">
            <a:xfrm>
              <a:off x="2063" y="3658"/>
              <a:ext cx="22" cy="20"/>
            </a:xfrm>
            <a:custGeom>
              <a:avLst/>
              <a:gdLst>
                <a:gd name="T0" fmla="*/ 6 w 44"/>
                <a:gd name="T1" fmla="*/ 0 h 41"/>
                <a:gd name="T2" fmla="*/ 5 w 44"/>
                <a:gd name="T3" fmla="*/ 0 h 41"/>
                <a:gd name="T4" fmla="*/ 0 w 44"/>
                <a:gd name="T5" fmla="*/ 0 h 41"/>
                <a:gd name="T6" fmla="*/ 0 w 44"/>
                <a:gd name="T7" fmla="*/ 4 h 41"/>
                <a:gd name="T8" fmla="*/ 5 w 44"/>
                <a:gd name="T9" fmla="*/ 5 h 41"/>
                <a:gd name="T10" fmla="*/ 5 w 44"/>
                <a:gd name="T11" fmla="*/ 5 h 41"/>
                <a:gd name="T12" fmla="*/ 6 w 44"/>
                <a:gd name="T13" fmla="*/ 0 h 41"/>
                <a:gd name="T14" fmla="*/ 6 w 44"/>
                <a:gd name="T15" fmla="*/ 0 h 41"/>
                <a:gd name="T16" fmla="*/ 5 w 44"/>
                <a:gd name="T17" fmla="*/ 0 h 41"/>
                <a:gd name="T18" fmla="*/ 6 w 44"/>
                <a:gd name="T19" fmla="*/ 0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41"/>
                <a:gd name="T32" fmla="*/ 44 w 44"/>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41">
                  <a:moveTo>
                    <a:pt x="44" y="1"/>
                  </a:moveTo>
                  <a:lnTo>
                    <a:pt x="40" y="1"/>
                  </a:lnTo>
                  <a:lnTo>
                    <a:pt x="0" y="0"/>
                  </a:lnTo>
                  <a:lnTo>
                    <a:pt x="0" y="39"/>
                  </a:lnTo>
                  <a:lnTo>
                    <a:pt x="40" y="41"/>
                  </a:lnTo>
                  <a:lnTo>
                    <a:pt x="35" y="41"/>
                  </a:lnTo>
                  <a:lnTo>
                    <a:pt x="44" y="1"/>
                  </a:lnTo>
                  <a:lnTo>
                    <a:pt x="42" y="1"/>
                  </a:lnTo>
                  <a:lnTo>
                    <a:pt x="40" y="1"/>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4" name="Freeform 1344"/>
            <p:cNvSpPr>
              <a:spLocks/>
            </p:cNvSpPr>
            <p:nvPr/>
          </p:nvSpPr>
          <p:spPr bwMode="auto">
            <a:xfrm>
              <a:off x="2081" y="3658"/>
              <a:ext cx="27" cy="25"/>
            </a:xfrm>
            <a:custGeom>
              <a:avLst/>
              <a:gdLst>
                <a:gd name="T0" fmla="*/ 7 w 54"/>
                <a:gd name="T1" fmla="*/ 2 h 50"/>
                <a:gd name="T2" fmla="*/ 7 w 54"/>
                <a:gd name="T3" fmla="*/ 2 h 50"/>
                <a:gd name="T4" fmla="*/ 2 w 54"/>
                <a:gd name="T5" fmla="*/ 0 h 50"/>
                <a:gd name="T6" fmla="*/ 0 w 54"/>
                <a:gd name="T7" fmla="*/ 5 h 50"/>
                <a:gd name="T8" fmla="*/ 6 w 54"/>
                <a:gd name="T9" fmla="*/ 7 h 50"/>
                <a:gd name="T10" fmla="*/ 6 w 54"/>
                <a:gd name="T11" fmla="*/ 7 h 50"/>
                <a:gd name="T12" fmla="*/ 7 w 54"/>
                <a:gd name="T13" fmla="*/ 2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52" y="11"/>
                  </a:moveTo>
                  <a:lnTo>
                    <a:pt x="54" y="11"/>
                  </a:lnTo>
                  <a:lnTo>
                    <a:pt x="9" y="0"/>
                  </a:lnTo>
                  <a:lnTo>
                    <a:pt x="0" y="40"/>
                  </a:lnTo>
                  <a:lnTo>
                    <a:pt x="45" y="50"/>
                  </a:lnTo>
                  <a:lnTo>
                    <a:pt x="47" y="50"/>
                  </a:lnTo>
                  <a:lnTo>
                    <a:pt x="52" y="1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5" name="Freeform 1345"/>
            <p:cNvSpPr>
              <a:spLocks/>
            </p:cNvSpPr>
            <p:nvPr/>
          </p:nvSpPr>
          <p:spPr bwMode="auto">
            <a:xfrm>
              <a:off x="2104" y="3663"/>
              <a:ext cx="24" cy="23"/>
            </a:xfrm>
            <a:custGeom>
              <a:avLst/>
              <a:gdLst>
                <a:gd name="T0" fmla="*/ 6 w 48"/>
                <a:gd name="T1" fmla="*/ 1 h 45"/>
                <a:gd name="T2" fmla="*/ 6 w 48"/>
                <a:gd name="T3" fmla="*/ 1 h 45"/>
                <a:gd name="T4" fmla="*/ 1 w 48"/>
                <a:gd name="T5" fmla="*/ 0 h 45"/>
                <a:gd name="T6" fmla="*/ 0 w 48"/>
                <a:gd name="T7" fmla="*/ 5 h 45"/>
                <a:gd name="T8" fmla="*/ 6 w 48"/>
                <a:gd name="T9" fmla="*/ 6 h 45"/>
                <a:gd name="T10" fmla="*/ 6 w 48"/>
                <a:gd name="T11" fmla="*/ 6 h 45"/>
                <a:gd name="T12" fmla="*/ 6 w 48"/>
                <a:gd name="T13" fmla="*/ 1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6"/>
                  </a:moveTo>
                  <a:lnTo>
                    <a:pt x="48" y="6"/>
                  </a:lnTo>
                  <a:lnTo>
                    <a:pt x="5" y="0"/>
                  </a:lnTo>
                  <a:lnTo>
                    <a:pt x="0" y="39"/>
                  </a:lnTo>
                  <a:lnTo>
                    <a:pt x="43" y="45"/>
                  </a:lnTo>
                  <a:lnTo>
                    <a:pt x="44"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6" name="Freeform 1346"/>
            <p:cNvSpPr>
              <a:spLocks/>
            </p:cNvSpPr>
            <p:nvPr/>
          </p:nvSpPr>
          <p:spPr bwMode="auto">
            <a:xfrm>
              <a:off x="2126" y="3666"/>
              <a:ext cx="21" cy="22"/>
            </a:xfrm>
            <a:custGeom>
              <a:avLst/>
              <a:gdLst>
                <a:gd name="T0" fmla="*/ 5 w 43"/>
                <a:gd name="T1" fmla="*/ 1 h 42"/>
                <a:gd name="T2" fmla="*/ 5 w 43"/>
                <a:gd name="T3" fmla="*/ 1 h 42"/>
                <a:gd name="T4" fmla="*/ 0 w 43"/>
                <a:gd name="T5" fmla="*/ 0 h 42"/>
                <a:gd name="T6" fmla="*/ 0 w 43"/>
                <a:gd name="T7" fmla="*/ 5 h 42"/>
                <a:gd name="T8" fmla="*/ 5 w 43"/>
                <a:gd name="T9" fmla="*/ 6 h 42"/>
                <a:gd name="T10" fmla="*/ 5 w 43"/>
                <a:gd name="T11" fmla="*/ 6 h 42"/>
                <a:gd name="T12" fmla="*/ 5 w 43"/>
                <a:gd name="T13" fmla="*/ 1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3"/>
                  </a:moveTo>
                  <a:lnTo>
                    <a:pt x="43" y="3"/>
                  </a:lnTo>
                  <a:lnTo>
                    <a:pt x="2" y="0"/>
                  </a:lnTo>
                  <a:lnTo>
                    <a:pt x="0" y="39"/>
                  </a:lnTo>
                  <a:lnTo>
                    <a:pt x="40" y="42"/>
                  </a:lnTo>
                  <a:lnTo>
                    <a:pt x="42" y="42"/>
                  </a:lnTo>
                  <a:lnTo>
                    <a:pt x="42"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7" name="Freeform 1347"/>
            <p:cNvSpPr>
              <a:spLocks/>
            </p:cNvSpPr>
            <p:nvPr/>
          </p:nvSpPr>
          <p:spPr bwMode="auto">
            <a:xfrm>
              <a:off x="2147" y="3667"/>
              <a:ext cx="24" cy="21"/>
            </a:xfrm>
            <a:custGeom>
              <a:avLst/>
              <a:gdLst>
                <a:gd name="T0" fmla="*/ 6 w 48"/>
                <a:gd name="T1" fmla="*/ 0 h 40"/>
                <a:gd name="T2" fmla="*/ 6 w 48"/>
                <a:gd name="T3" fmla="*/ 0 h 40"/>
                <a:gd name="T4" fmla="*/ 0 w 48"/>
                <a:gd name="T5" fmla="*/ 1 h 40"/>
                <a:gd name="T6" fmla="*/ 0 w 48"/>
                <a:gd name="T7" fmla="*/ 6 h 40"/>
                <a:gd name="T8" fmla="*/ 6 w 48"/>
                <a:gd name="T9" fmla="*/ 5 h 40"/>
                <a:gd name="T10" fmla="*/ 6 w 48"/>
                <a:gd name="T11" fmla="*/ 5 h 40"/>
                <a:gd name="T12" fmla="*/ 6 w 48"/>
                <a:gd name="T13" fmla="*/ 0 h 40"/>
                <a:gd name="T14" fmla="*/ 0 60000 65536"/>
                <a:gd name="T15" fmla="*/ 0 60000 65536"/>
                <a:gd name="T16" fmla="*/ 0 60000 65536"/>
                <a:gd name="T17" fmla="*/ 0 60000 65536"/>
                <a:gd name="T18" fmla="*/ 0 60000 65536"/>
                <a:gd name="T19" fmla="*/ 0 60000 65536"/>
                <a:gd name="T20" fmla="*/ 0 60000 65536"/>
                <a:gd name="T21" fmla="*/ 0 w 48"/>
                <a:gd name="T22" fmla="*/ 0 h 40"/>
                <a:gd name="T23" fmla="*/ 48 w 4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0">
                  <a:moveTo>
                    <a:pt x="43" y="0"/>
                  </a:moveTo>
                  <a:lnTo>
                    <a:pt x="46" y="0"/>
                  </a:lnTo>
                  <a:lnTo>
                    <a:pt x="0" y="1"/>
                  </a:lnTo>
                  <a:lnTo>
                    <a:pt x="0" y="40"/>
                  </a:lnTo>
                  <a:lnTo>
                    <a:pt x="46" y="39"/>
                  </a:lnTo>
                  <a:lnTo>
                    <a:pt x="48"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8" name="Freeform 1348"/>
            <p:cNvSpPr>
              <a:spLocks/>
            </p:cNvSpPr>
            <p:nvPr/>
          </p:nvSpPr>
          <p:spPr bwMode="auto">
            <a:xfrm>
              <a:off x="2169" y="3665"/>
              <a:ext cx="23" cy="22"/>
            </a:xfrm>
            <a:custGeom>
              <a:avLst/>
              <a:gdLst>
                <a:gd name="T0" fmla="*/ 5 w 46"/>
                <a:gd name="T1" fmla="*/ 0 h 45"/>
                <a:gd name="T2" fmla="*/ 6 w 46"/>
                <a:gd name="T3" fmla="*/ 0 h 45"/>
                <a:gd name="T4" fmla="*/ 0 w 46"/>
                <a:gd name="T5" fmla="*/ 0 h 45"/>
                <a:gd name="T6" fmla="*/ 1 w 46"/>
                <a:gd name="T7" fmla="*/ 5 h 45"/>
                <a:gd name="T8" fmla="*/ 6 w 46"/>
                <a:gd name="T9" fmla="*/ 4 h 45"/>
                <a:gd name="T10" fmla="*/ 6 w 46"/>
                <a:gd name="T11" fmla="*/ 4 h 45"/>
                <a:gd name="T12" fmla="*/ 5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0" y="0"/>
                  </a:moveTo>
                  <a:lnTo>
                    <a:pt x="41" y="0"/>
                  </a:lnTo>
                  <a:lnTo>
                    <a:pt x="0" y="6"/>
                  </a:lnTo>
                  <a:lnTo>
                    <a:pt x="5" y="45"/>
                  </a:lnTo>
                  <a:lnTo>
                    <a:pt x="45" y="39"/>
                  </a:lnTo>
                  <a:lnTo>
                    <a:pt x="46"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599" name="Freeform 1349"/>
            <p:cNvSpPr>
              <a:spLocks/>
            </p:cNvSpPr>
            <p:nvPr/>
          </p:nvSpPr>
          <p:spPr bwMode="auto">
            <a:xfrm>
              <a:off x="2188" y="3660"/>
              <a:ext cx="24" cy="24"/>
            </a:xfrm>
            <a:custGeom>
              <a:avLst/>
              <a:gdLst>
                <a:gd name="T0" fmla="*/ 6 w 48"/>
                <a:gd name="T1" fmla="*/ 0 h 47"/>
                <a:gd name="T2" fmla="*/ 6 w 48"/>
                <a:gd name="T3" fmla="*/ 0 h 47"/>
                <a:gd name="T4" fmla="*/ 0 w 48"/>
                <a:gd name="T5" fmla="*/ 1 h 47"/>
                <a:gd name="T6" fmla="*/ 1 w 48"/>
                <a:gd name="T7" fmla="*/ 6 h 47"/>
                <a:gd name="T8" fmla="*/ 6 w 48"/>
                <a:gd name="T9" fmla="*/ 5 h 47"/>
                <a:gd name="T10" fmla="*/ 6 w 48"/>
                <a:gd name="T11" fmla="*/ 5 h 47"/>
                <a:gd name="T12" fmla="*/ 6 w 48"/>
                <a:gd name="T13" fmla="*/ 0 h 47"/>
                <a:gd name="T14" fmla="*/ 0 60000 65536"/>
                <a:gd name="T15" fmla="*/ 0 60000 65536"/>
                <a:gd name="T16" fmla="*/ 0 60000 65536"/>
                <a:gd name="T17" fmla="*/ 0 60000 65536"/>
                <a:gd name="T18" fmla="*/ 0 60000 65536"/>
                <a:gd name="T19" fmla="*/ 0 60000 65536"/>
                <a:gd name="T20" fmla="*/ 0 60000 65536"/>
                <a:gd name="T21" fmla="*/ 0 w 48"/>
                <a:gd name="T22" fmla="*/ 0 h 47"/>
                <a:gd name="T23" fmla="*/ 48 w 48"/>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7">
                  <a:moveTo>
                    <a:pt x="41" y="0"/>
                  </a:moveTo>
                  <a:lnTo>
                    <a:pt x="41" y="0"/>
                  </a:lnTo>
                  <a:lnTo>
                    <a:pt x="0" y="8"/>
                  </a:lnTo>
                  <a:lnTo>
                    <a:pt x="6" y="47"/>
                  </a:lnTo>
                  <a:lnTo>
                    <a:pt x="48"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0" name="Freeform 1350"/>
            <p:cNvSpPr>
              <a:spLocks/>
            </p:cNvSpPr>
            <p:nvPr/>
          </p:nvSpPr>
          <p:spPr bwMode="auto">
            <a:xfrm>
              <a:off x="2209" y="3657"/>
              <a:ext cx="27" cy="23"/>
            </a:xfrm>
            <a:custGeom>
              <a:avLst/>
              <a:gdLst>
                <a:gd name="T0" fmla="*/ 6 w 53"/>
                <a:gd name="T1" fmla="*/ 0 h 46"/>
                <a:gd name="T2" fmla="*/ 6 w 53"/>
                <a:gd name="T3" fmla="*/ 0 h 46"/>
                <a:gd name="T4" fmla="*/ 0 w 53"/>
                <a:gd name="T5" fmla="*/ 1 h 46"/>
                <a:gd name="T6" fmla="*/ 1 w 53"/>
                <a:gd name="T7" fmla="*/ 6 h 46"/>
                <a:gd name="T8" fmla="*/ 7 w 53"/>
                <a:gd name="T9" fmla="*/ 5 h 46"/>
                <a:gd name="T10" fmla="*/ 7 w 53"/>
                <a:gd name="T11" fmla="*/ 5 h 46"/>
                <a:gd name="T12" fmla="*/ 6 w 53"/>
                <a:gd name="T13" fmla="*/ 0 h 46"/>
                <a:gd name="T14" fmla="*/ 0 60000 65536"/>
                <a:gd name="T15" fmla="*/ 0 60000 65536"/>
                <a:gd name="T16" fmla="*/ 0 60000 65536"/>
                <a:gd name="T17" fmla="*/ 0 60000 65536"/>
                <a:gd name="T18" fmla="*/ 0 60000 65536"/>
                <a:gd name="T19" fmla="*/ 0 60000 65536"/>
                <a:gd name="T20" fmla="*/ 0 60000 65536"/>
                <a:gd name="T21" fmla="*/ 0 w 53"/>
                <a:gd name="T22" fmla="*/ 0 h 46"/>
                <a:gd name="T23" fmla="*/ 53 w 53"/>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6">
                  <a:moveTo>
                    <a:pt x="42" y="0"/>
                  </a:moveTo>
                  <a:lnTo>
                    <a:pt x="44" y="0"/>
                  </a:lnTo>
                  <a:lnTo>
                    <a:pt x="0" y="7"/>
                  </a:lnTo>
                  <a:lnTo>
                    <a:pt x="7" y="46"/>
                  </a:lnTo>
                  <a:lnTo>
                    <a:pt x="51" y="39"/>
                  </a:lnTo>
                  <a:lnTo>
                    <a:pt x="53"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1" name="Freeform 1351"/>
            <p:cNvSpPr>
              <a:spLocks/>
            </p:cNvSpPr>
            <p:nvPr/>
          </p:nvSpPr>
          <p:spPr bwMode="auto">
            <a:xfrm>
              <a:off x="2230" y="3651"/>
              <a:ext cx="27" cy="26"/>
            </a:xfrm>
            <a:custGeom>
              <a:avLst/>
              <a:gdLst>
                <a:gd name="T0" fmla="*/ 6 w 54"/>
                <a:gd name="T1" fmla="*/ 0 h 52"/>
                <a:gd name="T2" fmla="*/ 6 w 54"/>
                <a:gd name="T3" fmla="*/ 0 h 52"/>
                <a:gd name="T4" fmla="*/ 0 w 54"/>
                <a:gd name="T5" fmla="*/ 2 h 52"/>
                <a:gd name="T6" fmla="*/ 2 w 54"/>
                <a:gd name="T7" fmla="*/ 7 h 52"/>
                <a:gd name="T8" fmla="*/ 7 w 54"/>
                <a:gd name="T9" fmla="*/ 5 h 52"/>
                <a:gd name="T10" fmla="*/ 7 w 54"/>
                <a:gd name="T11" fmla="*/ 5 h 52"/>
                <a:gd name="T12" fmla="*/ 6 w 54"/>
                <a:gd name="T13" fmla="*/ 0 h 52"/>
                <a:gd name="T14" fmla="*/ 0 60000 65536"/>
                <a:gd name="T15" fmla="*/ 0 60000 65536"/>
                <a:gd name="T16" fmla="*/ 0 60000 65536"/>
                <a:gd name="T17" fmla="*/ 0 60000 65536"/>
                <a:gd name="T18" fmla="*/ 0 60000 65536"/>
                <a:gd name="T19" fmla="*/ 0 60000 65536"/>
                <a:gd name="T20" fmla="*/ 0 60000 65536"/>
                <a:gd name="T21" fmla="*/ 0 w 54"/>
                <a:gd name="T22" fmla="*/ 0 h 52"/>
                <a:gd name="T23" fmla="*/ 54 w 54"/>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2">
                  <a:moveTo>
                    <a:pt x="42" y="0"/>
                  </a:moveTo>
                  <a:lnTo>
                    <a:pt x="42" y="0"/>
                  </a:lnTo>
                  <a:lnTo>
                    <a:pt x="0" y="13"/>
                  </a:lnTo>
                  <a:lnTo>
                    <a:pt x="11" y="52"/>
                  </a:lnTo>
                  <a:lnTo>
                    <a:pt x="54"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2" name="Freeform 1352"/>
            <p:cNvSpPr>
              <a:spLocks/>
            </p:cNvSpPr>
            <p:nvPr/>
          </p:nvSpPr>
          <p:spPr bwMode="auto">
            <a:xfrm>
              <a:off x="2251" y="3644"/>
              <a:ext cx="28" cy="26"/>
            </a:xfrm>
            <a:custGeom>
              <a:avLst/>
              <a:gdLst>
                <a:gd name="T0" fmla="*/ 6 w 55"/>
                <a:gd name="T1" fmla="*/ 0 h 53"/>
                <a:gd name="T2" fmla="*/ 6 w 55"/>
                <a:gd name="T3" fmla="*/ 0 h 53"/>
                <a:gd name="T4" fmla="*/ 0 w 55"/>
                <a:gd name="T5" fmla="*/ 1 h 53"/>
                <a:gd name="T6" fmla="*/ 2 w 55"/>
                <a:gd name="T7" fmla="*/ 6 h 53"/>
                <a:gd name="T8" fmla="*/ 7 w 55"/>
                <a:gd name="T9" fmla="*/ 4 h 53"/>
                <a:gd name="T10" fmla="*/ 7 w 55"/>
                <a:gd name="T11" fmla="*/ 4 h 53"/>
                <a:gd name="T12" fmla="*/ 6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2" y="1"/>
                  </a:moveTo>
                  <a:lnTo>
                    <a:pt x="43" y="0"/>
                  </a:lnTo>
                  <a:lnTo>
                    <a:pt x="0" y="13"/>
                  </a:lnTo>
                  <a:lnTo>
                    <a:pt x="12" y="53"/>
                  </a:lnTo>
                  <a:lnTo>
                    <a:pt x="54" y="39"/>
                  </a:lnTo>
                  <a:lnTo>
                    <a:pt x="55" y="38"/>
                  </a:lnTo>
                  <a:lnTo>
                    <a:pt x="42"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3" name="Freeform 1353"/>
            <p:cNvSpPr>
              <a:spLocks/>
            </p:cNvSpPr>
            <p:nvPr/>
          </p:nvSpPr>
          <p:spPr bwMode="auto">
            <a:xfrm>
              <a:off x="2272" y="3637"/>
              <a:ext cx="29" cy="26"/>
            </a:xfrm>
            <a:custGeom>
              <a:avLst/>
              <a:gdLst>
                <a:gd name="T0" fmla="*/ 6 w 57"/>
                <a:gd name="T1" fmla="*/ 0 h 52"/>
                <a:gd name="T2" fmla="*/ 6 w 57"/>
                <a:gd name="T3" fmla="*/ 0 h 52"/>
                <a:gd name="T4" fmla="*/ 0 w 57"/>
                <a:gd name="T5" fmla="*/ 2 h 52"/>
                <a:gd name="T6" fmla="*/ 2 w 57"/>
                <a:gd name="T7" fmla="*/ 7 h 52"/>
                <a:gd name="T8" fmla="*/ 7 w 57"/>
                <a:gd name="T9" fmla="*/ 5 h 52"/>
                <a:gd name="T10" fmla="*/ 8 w 57"/>
                <a:gd name="T11" fmla="*/ 5 h 52"/>
                <a:gd name="T12" fmla="*/ 6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1" y="0"/>
                  </a:moveTo>
                  <a:lnTo>
                    <a:pt x="42" y="0"/>
                  </a:lnTo>
                  <a:lnTo>
                    <a:pt x="0" y="15"/>
                  </a:lnTo>
                  <a:lnTo>
                    <a:pt x="13" y="52"/>
                  </a:lnTo>
                  <a:lnTo>
                    <a:pt x="56" y="37"/>
                  </a:lnTo>
                  <a:lnTo>
                    <a:pt x="57" y="37"/>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4" name="Freeform 1354"/>
            <p:cNvSpPr>
              <a:spLocks/>
            </p:cNvSpPr>
            <p:nvPr/>
          </p:nvSpPr>
          <p:spPr bwMode="auto">
            <a:xfrm>
              <a:off x="2293" y="3628"/>
              <a:ext cx="29" cy="27"/>
            </a:xfrm>
            <a:custGeom>
              <a:avLst/>
              <a:gdLst>
                <a:gd name="T0" fmla="*/ 5 w 59"/>
                <a:gd name="T1" fmla="*/ 0 h 56"/>
                <a:gd name="T2" fmla="*/ 5 w 59"/>
                <a:gd name="T3" fmla="*/ 0 h 56"/>
                <a:gd name="T4" fmla="*/ 0 w 59"/>
                <a:gd name="T5" fmla="*/ 2 h 56"/>
                <a:gd name="T6" fmla="*/ 2 w 59"/>
                <a:gd name="T7" fmla="*/ 6 h 56"/>
                <a:gd name="T8" fmla="*/ 7 w 59"/>
                <a:gd name="T9" fmla="*/ 4 h 56"/>
                <a:gd name="T10" fmla="*/ 7 w 59"/>
                <a:gd name="T11" fmla="*/ 4 h 56"/>
                <a:gd name="T12" fmla="*/ 5 w 59"/>
                <a:gd name="T13" fmla="*/ 0 h 56"/>
                <a:gd name="T14" fmla="*/ 0 60000 65536"/>
                <a:gd name="T15" fmla="*/ 0 60000 65536"/>
                <a:gd name="T16" fmla="*/ 0 60000 65536"/>
                <a:gd name="T17" fmla="*/ 0 60000 65536"/>
                <a:gd name="T18" fmla="*/ 0 60000 65536"/>
                <a:gd name="T19" fmla="*/ 0 60000 65536"/>
                <a:gd name="T20" fmla="*/ 0 60000 65536"/>
                <a:gd name="T21" fmla="*/ 0 w 59"/>
                <a:gd name="T22" fmla="*/ 0 h 56"/>
                <a:gd name="T23" fmla="*/ 59 w 59"/>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6">
                  <a:moveTo>
                    <a:pt x="44" y="0"/>
                  </a:moveTo>
                  <a:lnTo>
                    <a:pt x="43" y="0"/>
                  </a:lnTo>
                  <a:lnTo>
                    <a:pt x="0" y="19"/>
                  </a:lnTo>
                  <a:lnTo>
                    <a:pt x="16" y="56"/>
                  </a:lnTo>
                  <a:lnTo>
                    <a:pt x="59" y="37"/>
                  </a:lnTo>
                  <a:lnTo>
                    <a:pt x="58" y="37"/>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5" name="Freeform 1355"/>
            <p:cNvSpPr>
              <a:spLocks/>
            </p:cNvSpPr>
            <p:nvPr/>
          </p:nvSpPr>
          <p:spPr bwMode="auto">
            <a:xfrm>
              <a:off x="2314" y="3620"/>
              <a:ext cx="28" cy="26"/>
            </a:xfrm>
            <a:custGeom>
              <a:avLst/>
              <a:gdLst>
                <a:gd name="T0" fmla="*/ 6 w 54"/>
                <a:gd name="T1" fmla="*/ 0 h 53"/>
                <a:gd name="T2" fmla="*/ 6 w 54"/>
                <a:gd name="T3" fmla="*/ 0 h 53"/>
                <a:gd name="T4" fmla="*/ 0 w 54"/>
                <a:gd name="T5" fmla="*/ 2 h 53"/>
                <a:gd name="T6" fmla="*/ 2 w 54"/>
                <a:gd name="T7" fmla="*/ 6 h 53"/>
                <a:gd name="T8" fmla="*/ 8 w 54"/>
                <a:gd name="T9" fmla="*/ 4 h 53"/>
                <a:gd name="T10" fmla="*/ 7 w 54"/>
                <a:gd name="T11" fmla="*/ 4 h 53"/>
                <a:gd name="T12" fmla="*/ 6 w 54"/>
                <a:gd name="T13" fmla="*/ 0 h 53"/>
                <a:gd name="T14" fmla="*/ 6 w 54"/>
                <a:gd name="T15" fmla="*/ 0 h 53"/>
                <a:gd name="T16" fmla="*/ 6 w 54"/>
                <a:gd name="T17" fmla="*/ 0 h 53"/>
                <a:gd name="T18" fmla="*/ 6 w 54"/>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4" y="0"/>
                  </a:moveTo>
                  <a:lnTo>
                    <a:pt x="40" y="1"/>
                  </a:lnTo>
                  <a:lnTo>
                    <a:pt x="0" y="16"/>
                  </a:lnTo>
                  <a:lnTo>
                    <a:pt x="14" y="53"/>
                  </a:lnTo>
                  <a:lnTo>
                    <a:pt x="54" y="38"/>
                  </a:lnTo>
                  <a:lnTo>
                    <a:pt x="51" y="39"/>
                  </a:lnTo>
                  <a:lnTo>
                    <a:pt x="44" y="0"/>
                  </a:lnTo>
                  <a:lnTo>
                    <a:pt x="43" y="0"/>
                  </a:lnTo>
                  <a:lnTo>
                    <a:pt x="40" y="1"/>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6" name="Freeform 1356"/>
            <p:cNvSpPr>
              <a:spLocks/>
            </p:cNvSpPr>
            <p:nvPr/>
          </p:nvSpPr>
          <p:spPr bwMode="auto">
            <a:xfrm>
              <a:off x="2336" y="3616"/>
              <a:ext cx="27" cy="23"/>
            </a:xfrm>
            <a:custGeom>
              <a:avLst/>
              <a:gdLst>
                <a:gd name="T0" fmla="*/ 6 w 54"/>
                <a:gd name="T1" fmla="*/ 0 h 46"/>
                <a:gd name="T2" fmla="*/ 6 w 54"/>
                <a:gd name="T3" fmla="*/ 0 h 46"/>
                <a:gd name="T4" fmla="*/ 0 w 54"/>
                <a:gd name="T5" fmla="*/ 1 h 46"/>
                <a:gd name="T6" fmla="*/ 1 w 54"/>
                <a:gd name="T7" fmla="*/ 6 h 46"/>
                <a:gd name="T8" fmla="*/ 7 w 54"/>
                <a:gd name="T9" fmla="*/ 5 h 46"/>
                <a:gd name="T10" fmla="*/ 7 w 54"/>
                <a:gd name="T11" fmla="*/ 5 h 46"/>
                <a:gd name="T12" fmla="*/ 6 w 54"/>
                <a:gd name="T13" fmla="*/ 0 h 46"/>
                <a:gd name="T14" fmla="*/ 0 60000 65536"/>
                <a:gd name="T15" fmla="*/ 0 60000 65536"/>
                <a:gd name="T16" fmla="*/ 0 60000 65536"/>
                <a:gd name="T17" fmla="*/ 0 60000 65536"/>
                <a:gd name="T18" fmla="*/ 0 60000 65536"/>
                <a:gd name="T19" fmla="*/ 0 60000 65536"/>
                <a:gd name="T20" fmla="*/ 0 60000 65536"/>
                <a:gd name="T21" fmla="*/ 0 w 54"/>
                <a:gd name="T22" fmla="*/ 0 h 46"/>
                <a:gd name="T23" fmla="*/ 54 w 54"/>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6">
                  <a:moveTo>
                    <a:pt x="42" y="0"/>
                  </a:moveTo>
                  <a:lnTo>
                    <a:pt x="45" y="0"/>
                  </a:lnTo>
                  <a:lnTo>
                    <a:pt x="0" y="7"/>
                  </a:lnTo>
                  <a:lnTo>
                    <a:pt x="7" y="46"/>
                  </a:lnTo>
                  <a:lnTo>
                    <a:pt x="52" y="39"/>
                  </a:lnTo>
                  <a:lnTo>
                    <a:pt x="54"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7" name="Freeform 1357"/>
            <p:cNvSpPr>
              <a:spLocks/>
            </p:cNvSpPr>
            <p:nvPr/>
          </p:nvSpPr>
          <p:spPr bwMode="auto">
            <a:xfrm>
              <a:off x="2358" y="3609"/>
              <a:ext cx="28" cy="27"/>
            </a:xfrm>
            <a:custGeom>
              <a:avLst/>
              <a:gdLst>
                <a:gd name="T0" fmla="*/ 5 w 58"/>
                <a:gd name="T1" fmla="*/ 1 h 52"/>
                <a:gd name="T2" fmla="*/ 5 w 58"/>
                <a:gd name="T3" fmla="*/ 0 h 52"/>
                <a:gd name="T4" fmla="*/ 0 w 58"/>
                <a:gd name="T5" fmla="*/ 2 h 52"/>
                <a:gd name="T6" fmla="*/ 1 w 58"/>
                <a:gd name="T7" fmla="*/ 7 h 52"/>
                <a:gd name="T8" fmla="*/ 6 w 58"/>
                <a:gd name="T9" fmla="*/ 5 h 52"/>
                <a:gd name="T10" fmla="*/ 7 w 58"/>
                <a:gd name="T11" fmla="*/ 5 h 52"/>
                <a:gd name="T12" fmla="*/ 5 w 58"/>
                <a:gd name="T13" fmla="*/ 1 h 52"/>
                <a:gd name="T14" fmla="*/ 0 60000 65536"/>
                <a:gd name="T15" fmla="*/ 0 60000 65536"/>
                <a:gd name="T16" fmla="*/ 0 60000 65536"/>
                <a:gd name="T17" fmla="*/ 0 60000 65536"/>
                <a:gd name="T18" fmla="*/ 0 60000 65536"/>
                <a:gd name="T19" fmla="*/ 0 60000 65536"/>
                <a:gd name="T20" fmla="*/ 0 60000 65536"/>
                <a:gd name="T21" fmla="*/ 0 w 58"/>
                <a:gd name="T22" fmla="*/ 0 h 52"/>
                <a:gd name="T23" fmla="*/ 58 w 58"/>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2">
                  <a:moveTo>
                    <a:pt x="42" y="1"/>
                  </a:moveTo>
                  <a:lnTo>
                    <a:pt x="44" y="0"/>
                  </a:lnTo>
                  <a:lnTo>
                    <a:pt x="0" y="13"/>
                  </a:lnTo>
                  <a:lnTo>
                    <a:pt x="12" y="52"/>
                  </a:lnTo>
                  <a:lnTo>
                    <a:pt x="56" y="39"/>
                  </a:lnTo>
                  <a:lnTo>
                    <a:pt x="58" y="38"/>
                  </a:lnTo>
                  <a:lnTo>
                    <a:pt x="42"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8" name="Freeform 1358"/>
            <p:cNvSpPr>
              <a:spLocks/>
            </p:cNvSpPr>
            <p:nvPr/>
          </p:nvSpPr>
          <p:spPr bwMode="auto">
            <a:xfrm>
              <a:off x="2378" y="3601"/>
              <a:ext cx="29" cy="27"/>
            </a:xfrm>
            <a:custGeom>
              <a:avLst/>
              <a:gdLst>
                <a:gd name="T0" fmla="*/ 6 w 56"/>
                <a:gd name="T1" fmla="*/ 0 h 55"/>
                <a:gd name="T2" fmla="*/ 6 w 56"/>
                <a:gd name="T3" fmla="*/ 0 h 55"/>
                <a:gd name="T4" fmla="*/ 0 w 56"/>
                <a:gd name="T5" fmla="*/ 2 h 55"/>
                <a:gd name="T6" fmla="*/ 2 w 56"/>
                <a:gd name="T7" fmla="*/ 6 h 55"/>
                <a:gd name="T8" fmla="*/ 8 w 56"/>
                <a:gd name="T9" fmla="*/ 4 h 55"/>
                <a:gd name="T10" fmla="*/ 8 w 56"/>
                <a:gd name="T11" fmla="*/ 4 h 55"/>
                <a:gd name="T12" fmla="*/ 6 w 56"/>
                <a:gd name="T13" fmla="*/ 0 h 55"/>
                <a:gd name="T14" fmla="*/ 0 60000 65536"/>
                <a:gd name="T15" fmla="*/ 0 60000 65536"/>
                <a:gd name="T16" fmla="*/ 0 60000 65536"/>
                <a:gd name="T17" fmla="*/ 0 60000 65536"/>
                <a:gd name="T18" fmla="*/ 0 60000 65536"/>
                <a:gd name="T19" fmla="*/ 0 60000 65536"/>
                <a:gd name="T20" fmla="*/ 0 60000 65536"/>
                <a:gd name="T21" fmla="*/ 0 w 56"/>
                <a:gd name="T22" fmla="*/ 0 h 55"/>
                <a:gd name="T23" fmla="*/ 56 w 5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5">
                  <a:moveTo>
                    <a:pt x="40" y="0"/>
                  </a:moveTo>
                  <a:lnTo>
                    <a:pt x="40" y="0"/>
                  </a:lnTo>
                  <a:lnTo>
                    <a:pt x="0" y="18"/>
                  </a:lnTo>
                  <a:lnTo>
                    <a:pt x="16" y="55"/>
                  </a:lnTo>
                  <a:lnTo>
                    <a:pt x="56" y="37"/>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09" name="Freeform 1359"/>
            <p:cNvSpPr>
              <a:spLocks/>
            </p:cNvSpPr>
            <p:nvPr/>
          </p:nvSpPr>
          <p:spPr bwMode="auto">
            <a:xfrm>
              <a:off x="2399" y="3591"/>
              <a:ext cx="32" cy="29"/>
            </a:xfrm>
            <a:custGeom>
              <a:avLst/>
              <a:gdLst>
                <a:gd name="T0" fmla="*/ 4 w 65"/>
                <a:gd name="T1" fmla="*/ 1 h 56"/>
                <a:gd name="T2" fmla="*/ 5 w 65"/>
                <a:gd name="T3" fmla="*/ 0 h 56"/>
                <a:gd name="T4" fmla="*/ 0 w 65"/>
                <a:gd name="T5" fmla="*/ 3 h 56"/>
                <a:gd name="T6" fmla="*/ 2 w 65"/>
                <a:gd name="T7" fmla="*/ 8 h 56"/>
                <a:gd name="T8" fmla="*/ 7 w 65"/>
                <a:gd name="T9" fmla="*/ 5 h 56"/>
                <a:gd name="T10" fmla="*/ 8 w 65"/>
                <a:gd name="T11" fmla="*/ 5 h 56"/>
                <a:gd name="T12" fmla="*/ 7 w 65"/>
                <a:gd name="T13" fmla="*/ 5 h 56"/>
                <a:gd name="T14" fmla="*/ 7 w 65"/>
                <a:gd name="T15" fmla="*/ 5 h 56"/>
                <a:gd name="T16" fmla="*/ 8 w 65"/>
                <a:gd name="T17" fmla="*/ 5 h 56"/>
                <a:gd name="T18" fmla="*/ 4 w 65"/>
                <a:gd name="T19" fmla="*/ 1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6"/>
                <a:gd name="T32" fmla="*/ 65 w 65"/>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6">
                  <a:moveTo>
                    <a:pt x="39" y="2"/>
                  </a:moveTo>
                  <a:lnTo>
                    <a:pt x="44" y="0"/>
                  </a:lnTo>
                  <a:lnTo>
                    <a:pt x="0" y="19"/>
                  </a:lnTo>
                  <a:lnTo>
                    <a:pt x="16" y="56"/>
                  </a:lnTo>
                  <a:lnTo>
                    <a:pt x="60" y="37"/>
                  </a:lnTo>
                  <a:lnTo>
                    <a:pt x="65" y="34"/>
                  </a:lnTo>
                  <a:lnTo>
                    <a:pt x="60" y="37"/>
                  </a:lnTo>
                  <a:lnTo>
                    <a:pt x="62" y="36"/>
                  </a:lnTo>
                  <a:lnTo>
                    <a:pt x="65" y="34"/>
                  </a:lnTo>
                  <a:lnTo>
                    <a:pt x="39"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0" name="Freeform 1360"/>
            <p:cNvSpPr>
              <a:spLocks/>
            </p:cNvSpPr>
            <p:nvPr/>
          </p:nvSpPr>
          <p:spPr bwMode="auto">
            <a:xfrm>
              <a:off x="2418" y="3577"/>
              <a:ext cx="32" cy="32"/>
            </a:xfrm>
            <a:custGeom>
              <a:avLst/>
              <a:gdLst>
                <a:gd name="T0" fmla="*/ 5 w 65"/>
                <a:gd name="T1" fmla="*/ 0 h 63"/>
                <a:gd name="T2" fmla="*/ 4 w 65"/>
                <a:gd name="T3" fmla="*/ 1 h 63"/>
                <a:gd name="T4" fmla="*/ 0 w 65"/>
                <a:gd name="T5" fmla="*/ 4 h 63"/>
                <a:gd name="T6" fmla="*/ 3 w 65"/>
                <a:gd name="T7" fmla="*/ 8 h 63"/>
                <a:gd name="T8" fmla="*/ 8 w 65"/>
                <a:gd name="T9" fmla="*/ 5 h 63"/>
                <a:gd name="T10" fmla="*/ 7 w 65"/>
                <a:gd name="T11" fmla="*/ 5 h 63"/>
                <a:gd name="T12" fmla="*/ 5 w 65"/>
                <a:gd name="T13" fmla="*/ 0 h 63"/>
                <a:gd name="T14" fmla="*/ 0 60000 65536"/>
                <a:gd name="T15" fmla="*/ 0 60000 65536"/>
                <a:gd name="T16" fmla="*/ 0 60000 65536"/>
                <a:gd name="T17" fmla="*/ 0 60000 65536"/>
                <a:gd name="T18" fmla="*/ 0 60000 65536"/>
                <a:gd name="T19" fmla="*/ 0 60000 65536"/>
                <a:gd name="T20" fmla="*/ 0 60000 65536"/>
                <a:gd name="T21" fmla="*/ 0 w 65"/>
                <a:gd name="T22" fmla="*/ 0 h 63"/>
                <a:gd name="T23" fmla="*/ 65 w 65"/>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3">
                  <a:moveTo>
                    <a:pt x="42" y="0"/>
                  </a:moveTo>
                  <a:lnTo>
                    <a:pt x="39" y="1"/>
                  </a:lnTo>
                  <a:lnTo>
                    <a:pt x="0" y="31"/>
                  </a:lnTo>
                  <a:lnTo>
                    <a:pt x="26" y="63"/>
                  </a:lnTo>
                  <a:lnTo>
                    <a:pt x="65" y="33"/>
                  </a:lnTo>
                  <a:lnTo>
                    <a:pt x="63" y="35"/>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1" name="Freeform 1361"/>
            <p:cNvSpPr>
              <a:spLocks/>
            </p:cNvSpPr>
            <p:nvPr/>
          </p:nvSpPr>
          <p:spPr bwMode="auto">
            <a:xfrm>
              <a:off x="2439" y="3563"/>
              <a:ext cx="33" cy="31"/>
            </a:xfrm>
            <a:custGeom>
              <a:avLst/>
              <a:gdLst>
                <a:gd name="T0" fmla="*/ 6 w 65"/>
                <a:gd name="T1" fmla="*/ 0 h 63"/>
                <a:gd name="T2" fmla="*/ 6 w 65"/>
                <a:gd name="T3" fmla="*/ 0 h 63"/>
                <a:gd name="T4" fmla="*/ 0 w 65"/>
                <a:gd name="T5" fmla="*/ 3 h 63"/>
                <a:gd name="T6" fmla="*/ 3 w 65"/>
                <a:gd name="T7" fmla="*/ 7 h 63"/>
                <a:gd name="T8" fmla="*/ 8 w 65"/>
                <a:gd name="T9" fmla="*/ 4 h 63"/>
                <a:gd name="T10" fmla="*/ 9 w 65"/>
                <a:gd name="T11" fmla="*/ 4 h 63"/>
                <a:gd name="T12" fmla="*/ 6 w 65"/>
                <a:gd name="T13" fmla="*/ 0 h 63"/>
                <a:gd name="T14" fmla="*/ 0 60000 65536"/>
                <a:gd name="T15" fmla="*/ 0 60000 65536"/>
                <a:gd name="T16" fmla="*/ 0 60000 65536"/>
                <a:gd name="T17" fmla="*/ 0 60000 65536"/>
                <a:gd name="T18" fmla="*/ 0 60000 65536"/>
                <a:gd name="T19" fmla="*/ 0 60000 65536"/>
                <a:gd name="T20" fmla="*/ 0 60000 65536"/>
                <a:gd name="T21" fmla="*/ 0 w 65"/>
                <a:gd name="T22" fmla="*/ 0 h 63"/>
                <a:gd name="T23" fmla="*/ 65 w 65"/>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3">
                  <a:moveTo>
                    <a:pt x="42" y="0"/>
                  </a:moveTo>
                  <a:lnTo>
                    <a:pt x="44" y="0"/>
                  </a:lnTo>
                  <a:lnTo>
                    <a:pt x="0" y="28"/>
                  </a:lnTo>
                  <a:lnTo>
                    <a:pt x="21" y="63"/>
                  </a:lnTo>
                  <a:lnTo>
                    <a:pt x="64" y="35"/>
                  </a:lnTo>
                  <a:lnTo>
                    <a:pt x="65" y="35"/>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2" name="Freeform 1362"/>
            <p:cNvSpPr>
              <a:spLocks/>
            </p:cNvSpPr>
            <p:nvPr/>
          </p:nvSpPr>
          <p:spPr bwMode="auto">
            <a:xfrm>
              <a:off x="2460" y="3549"/>
              <a:ext cx="34" cy="31"/>
            </a:xfrm>
            <a:custGeom>
              <a:avLst/>
              <a:gdLst>
                <a:gd name="T0" fmla="*/ 6 w 67"/>
                <a:gd name="T1" fmla="*/ 0 h 63"/>
                <a:gd name="T2" fmla="*/ 6 w 67"/>
                <a:gd name="T3" fmla="*/ 0 h 63"/>
                <a:gd name="T4" fmla="*/ 0 w 67"/>
                <a:gd name="T5" fmla="*/ 3 h 63"/>
                <a:gd name="T6" fmla="*/ 3 w 67"/>
                <a:gd name="T7" fmla="*/ 7 h 63"/>
                <a:gd name="T8" fmla="*/ 9 w 67"/>
                <a:gd name="T9" fmla="*/ 4 h 63"/>
                <a:gd name="T10" fmla="*/ 9 w 67"/>
                <a:gd name="T11" fmla="*/ 4 h 63"/>
                <a:gd name="T12" fmla="*/ 6 w 67"/>
                <a:gd name="T13" fmla="*/ 0 h 63"/>
                <a:gd name="T14" fmla="*/ 0 60000 65536"/>
                <a:gd name="T15" fmla="*/ 0 60000 65536"/>
                <a:gd name="T16" fmla="*/ 0 60000 65536"/>
                <a:gd name="T17" fmla="*/ 0 60000 65536"/>
                <a:gd name="T18" fmla="*/ 0 60000 65536"/>
                <a:gd name="T19" fmla="*/ 0 60000 65536"/>
                <a:gd name="T20" fmla="*/ 0 60000 65536"/>
                <a:gd name="T21" fmla="*/ 0 w 67"/>
                <a:gd name="T22" fmla="*/ 0 h 63"/>
                <a:gd name="T23" fmla="*/ 67 w 6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3">
                  <a:moveTo>
                    <a:pt x="47" y="0"/>
                  </a:moveTo>
                  <a:lnTo>
                    <a:pt x="44" y="0"/>
                  </a:lnTo>
                  <a:lnTo>
                    <a:pt x="0" y="28"/>
                  </a:lnTo>
                  <a:lnTo>
                    <a:pt x="23" y="63"/>
                  </a:lnTo>
                  <a:lnTo>
                    <a:pt x="67" y="34"/>
                  </a:lnTo>
                  <a:lnTo>
                    <a:pt x="65" y="34"/>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3" name="Freeform 1363"/>
            <p:cNvSpPr>
              <a:spLocks/>
            </p:cNvSpPr>
            <p:nvPr/>
          </p:nvSpPr>
          <p:spPr bwMode="auto">
            <a:xfrm>
              <a:off x="2483" y="3537"/>
              <a:ext cx="30" cy="29"/>
            </a:xfrm>
            <a:custGeom>
              <a:avLst/>
              <a:gdLst>
                <a:gd name="T0" fmla="*/ 7 w 58"/>
                <a:gd name="T1" fmla="*/ 0 h 59"/>
                <a:gd name="T2" fmla="*/ 6 w 58"/>
                <a:gd name="T3" fmla="*/ 0 h 59"/>
                <a:gd name="T4" fmla="*/ 0 w 58"/>
                <a:gd name="T5" fmla="*/ 3 h 59"/>
                <a:gd name="T6" fmla="*/ 3 w 58"/>
                <a:gd name="T7" fmla="*/ 7 h 59"/>
                <a:gd name="T8" fmla="*/ 8 w 58"/>
                <a:gd name="T9" fmla="*/ 4 h 59"/>
                <a:gd name="T10" fmla="*/ 7 w 58"/>
                <a:gd name="T11" fmla="*/ 5 h 59"/>
                <a:gd name="T12" fmla="*/ 7 w 58"/>
                <a:gd name="T13" fmla="*/ 0 h 59"/>
                <a:gd name="T14" fmla="*/ 6 w 58"/>
                <a:gd name="T15" fmla="*/ 0 h 59"/>
                <a:gd name="T16" fmla="*/ 6 w 58"/>
                <a:gd name="T17" fmla="*/ 0 h 59"/>
                <a:gd name="T18" fmla="*/ 7 w 58"/>
                <a:gd name="T19" fmla="*/ 0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9"/>
                <a:gd name="T32" fmla="*/ 58 w 58"/>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9">
                  <a:moveTo>
                    <a:pt x="48" y="0"/>
                  </a:moveTo>
                  <a:lnTo>
                    <a:pt x="40" y="3"/>
                  </a:lnTo>
                  <a:lnTo>
                    <a:pt x="0" y="25"/>
                  </a:lnTo>
                  <a:lnTo>
                    <a:pt x="18" y="59"/>
                  </a:lnTo>
                  <a:lnTo>
                    <a:pt x="58" y="37"/>
                  </a:lnTo>
                  <a:lnTo>
                    <a:pt x="50" y="40"/>
                  </a:lnTo>
                  <a:lnTo>
                    <a:pt x="48" y="0"/>
                  </a:lnTo>
                  <a:lnTo>
                    <a:pt x="43" y="0"/>
                  </a:lnTo>
                  <a:lnTo>
                    <a:pt x="40" y="3"/>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4" name="Freeform 1364"/>
            <p:cNvSpPr>
              <a:spLocks/>
            </p:cNvSpPr>
            <p:nvPr/>
          </p:nvSpPr>
          <p:spPr bwMode="auto">
            <a:xfrm>
              <a:off x="2507" y="3535"/>
              <a:ext cx="25" cy="21"/>
            </a:xfrm>
            <a:custGeom>
              <a:avLst/>
              <a:gdLst>
                <a:gd name="T0" fmla="*/ 6 w 48"/>
                <a:gd name="T1" fmla="*/ 0 h 43"/>
                <a:gd name="T2" fmla="*/ 6 w 48"/>
                <a:gd name="T3" fmla="*/ 0 h 43"/>
                <a:gd name="T4" fmla="*/ 0 w 48"/>
                <a:gd name="T5" fmla="*/ 0 h 43"/>
                <a:gd name="T6" fmla="*/ 1 w 48"/>
                <a:gd name="T7" fmla="*/ 5 h 43"/>
                <a:gd name="T8" fmla="*/ 7 w 48"/>
                <a:gd name="T9" fmla="*/ 4 h 43"/>
                <a:gd name="T10" fmla="*/ 7 w 48"/>
                <a:gd name="T11" fmla="*/ 4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4" y="0"/>
                  </a:moveTo>
                  <a:lnTo>
                    <a:pt x="45" y="0"/>
                  </a:lnTo>
                  <a:lnTo>
                    <a:pt x="0" y="3"/>
                  </a:lnTo>
                  <a:lnTo>
                    <a:pt x="2" y="43"/>
                  </a:lnTo>
                  <a:lnTo>
                    <a:pt x="47" y="39"/>
                  </a:lnTo>
                  <a:lnTo>
                    <a:pt x="48"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5" name="Freeform 1365"/>
            <p:cNvSpPr>
              <a:spLocks/>
            </p:cNvSpPr>
            <p:nvPr/>
          </p:nvSpPr>
          <p:spPr bwMode="auto">
            <a:xfrm>
              <a:off x="2529" y="3532"/>
              <a:ext cx="25" cy="23"/>
            </a:xfrm>
            <a:custGeom>
              <a:avLst/>
              <a:gdLst>
                <a:gd name="T0" fmla="*/ 7 w 48"/>
                <a:gd name="T1" fmla="*/ 1 h 45"/>
                <a:gd name="T2" fmla="*/ 6 w 48"/>
                <a:gd name="T3" fmla="*/ 1 h 45"/>
                <a:gd name="T4" fmla="*/ 0 w 48"/>
                <a:gd name="T5" fmla="*/ 1 h 45"/>
                <a:gd name="T6" fmla="*/ 1 w 48"/>
                <a:gd name="T7" fmla="*/ 6 h 45"/>
                <a:gd name="T8" fmla="*/ 7 w 48"/>
                <a:gd name="T9" fmla="*/ 6 h 45"/>
                <a:gd name="T10" fmla="*/ 6 w 48"/>
                <a:gd name="T11" fmla="*/ 6 h 45"/>
                <a:gd name="T12" fmla="*/ 7 w 48"/>
                <a:gd name="T13" fmla="*/ 1 h 45"/>
                <a:gd name="T14" fmla="*/ 7 w 48"/>
                <a:gd name="T15" fmla="*/ 0 h 45"/>
                <a:gd name="T16" fmla="*/ 6 w 48"/>
                <a:gd name="T17" fmla="*/ 1 h 45"/>
                <a:gd name="T18" fmla="*/ 7 w 48"/>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5"/>
                <a:gd name="T32" fmla="*/ 48 w 48"/>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5">
                  <a:moveTo>
                    <a:pt x="48" y="1"/>
                  </a:moveTo>
                  <a:lnTo>
                    <a:pt x="43" y="1"/>
                  </a:lnTo>
                  <a:lnTo>
                    <a:pt x="0" y="6"/>
                  </a:lnTo>
                  <a:lnTo>
                    <a:pt x="4" y="45"/>
                  </a:lnTo>
                  <a:lnTo>
                    <a:pt x="48" y="41"/>
                  </a:lnTo>
                  <a:lnTo>
                    <a:pt x="43" y="41"/>
                  </a:lnTo>
                  <a:lnTo>
                    <a:pt x="48" y="1"/>
                  </a:lnTo>
                  <a:lnTo>
                    <a:pt x="46" y="0"/>
                  </a:lnTo>
                  <a:lnTo>
                    <a:pt x="43" y="1"/>
                  </a:lnTo>
                  <a:lnTo>
                    <a:pt x="48"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6" name="Freeform 1366"/>
            <p:cNvSpPr>
              <a:spLocks/>
            </p:cNvSpPr>
            <p:nvPr/>
          </p:nvSpPr>
          <p:spPr bwMode="auto">
            <a:xfrm>
              <a:off x="2551" y="3533"/>
              <a:ext cx="23" cy="22"/>
            </a:xfrm>
            <a:custGeom>
              <a:avLst/>
              <a:gdLst>
                <a:gd name="T0" fmla="*/ 5 w 47"/>
                <a:gd name="T1" fmla="*/ 1 h 44"/>
                <a:gd name="T2" fmla="*/ 5 w 47"/>
                <a:gd name="T3" fmla="*/ 1 h 44"/>
                <a:gd name="T4" fmla="*/ 0 w 47"/>
                <a:gd name="T5" fmla="*/ 0 h 44"/>
                <a:gd name="T6" fmla="*/ 0 w 47"/>
                <a:gd name="T7" fmla="*/ 5 h 44"/>
                <a:gd name="T8" fmla="*/ 5 w 47"/>
                <a:gd name="T9" fmla="*/ 6 h 44"/>
                <a:gd name="T10" fmla="*/ 5 w 47"/>
                <a:gd name="T11" fmla="*/ 6 h 44"/>
                <a:gd name="T12" fmla="*/ 5 w 47"/>
                <a:gd name="T13" fmla="*/ 1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4" y="5"/>
                  </a:moveTo>
                  <a:lnTo>
                    <a:pt x="47" y="5"/>
                  </a:lnTo>
                  <a:lnTo>
                    <a:pt x="5" y="0"/>
                  </a:lnTo>
                  <a:lnTo>
                    <a:pt x="0" y="40"/>
                  </a:lnTo>
                  <a:lnTo>
                    <a:pt x="42" y="44"/>
                  </a:lnTo>
                  <a:lnTo>
                    <a:pt x="44" y="44"/>
                  </a:lnTo>
                  <a:lnTo>
                    <a:pt x="44"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7" name="Freeform 1367"/>
            <p:cNvSpPr>
              <a:spLocks/>
            </p:cNvSpPr>
            <p:nvPr/>
          </p:nvSpPr>
          <p:spPr bwMode="auto">
            <a:xfrm>
              <a:off x="2573" y="3535"/>
              <a:ext cx="19" cy="20"/>
            </a:xfrm>
            <a:custGeom>
              <a:avLst/>
              <a:gdLst>
                <a:gd name="T0" fmla="*/ 5 w 38"/>
                <a:gd name="T1" fmla="*/ 1 h 40"/>
                <a:gd name="T2" fmla="*/ 5 w 38"/>
                <a:gd name="T3" fmla="*/ 1 h 40"/>
                <a:gd name="T4" fmla="*/ 0 w 38"/>
                <a:gd name="T5" fmla="*/ 0 h 40"/>
                <a:gd name="T6" fmla="*/ 0 w 38"/>
                <a:gd name="T7" fmla="*/ 5 h 40"/>
                <a:gd name="T8" fmla="*/ 5 w 38"/>
                <a:gd name="T9" fmla="*/ 5 h 40"/>
                <a:gd name="T10" fmla="*/ 5 w 38"/>
                <a:gd name="T11" fmla="*/ 5 h 40"/>
                <a:gd name="T12" fmla="*/ 5 w 38"/>
                <a:gd name="T13" fmla="*/ 1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38" y="1"/>
                  </a:moveTo>
                  <a:lnTo>
                    <a:pt x="38" y="1"/>
                  </a:lnTo>
                  <a:lnTo>
                    <a:pt x="0" y="0"/>
                  </a:lnTo>
                  <a:lnTo>
                    <a:pt x="0" y="39"/>
                  </a:lnTo>
                  <a:lnTo>
                    <a:pt x="38" y="40"/>
                  </a:lnTo>
                  <a:lnTo>
                    <a:pt x="38"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8" name="Freeform 1368"/>
            <p:cNvSpPr>
              <a:spLocks/>
            </p:cNvSpPr>
            <p:nvPr/>
          </p:nvSpPr>
          <p:spPr bwMode="auto">
            <a:xfrm>
              <a:off x="2592" y="3536"/>
              <a:ext cx="24" cy="19"/>
            </a:xfrm>
            <a:custGeom>
              <a:avLst/>
              <a:gdLst>
                <a:gd name="T0" fmla="*/ 5 w 49"/>
                <a:gd name="T1" fmla="*/ 0 h 39"/>
                <a:gd name="T2" fmla="*/ 5 w 49"/>
                <a:gd name="T3" fmla="*/ 0 h 39"/>
                <a:gd name="T4" fmla="*/ 0 w 49"/>
                <a:gd name="T5" fmla="*/ 0 h 39"/>
                <a:gd name="T6" fmla="*/ 0 w 49"/>
                <a:gd name="T7" fmla="*/ 4 h 39"/>
                <a:gd name="T8" fmla="*/ 5 w 49"/>
                <a:gd name="T9" fmla="*/ 4 h 39"/>
                <a:gd name="T10" fmla="*/ 6 w 49"/>
                <a:gd name="T11" fmla="*/ 4 h 39"/>
                <a:gd name="T12" fmla="*/ 5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4" y="0"/>
                  </a:moveTo>
                  <a:lnTo>
                    <a:pt x="46" y="0"/>
                  </a:lnTo>
                  <a:lnTo>
                    <a:pt x="0" y="0"/>
                  </a:lnTo>
                  <a:lnTo>
                    <a:pt x="0" y="39"/>
                  </a:lnTo>
                  <a:lnTo>
                    <a:pt x="46" y="39"/>
                  </a:lnTo>
                  <a:lnTo>
                    <a:pt x="49"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19" name="Freeform 1369"/>
            <p:cNvSpPr>
              <a:spLocks/>
            </p:cNvSpPr>
            <p:nvPr/>
          </p:nvSpPr>
          <p:spPr bwMode="auto">
            <a:xfrm>
              <a:off x="2614" y="3533"/>
              <a:ext cx="25" cy="22"/>
            </a:xfrm>
            <a:custGeom>
              <a:avLst/>
              <a:gdLst>
                <a:gd name="T0" fmla="*/ 5 w 50"/>
                <a:gd name="T1" fmla="*/ 0 h 45"/>
                <a:gd name="T2" fmla="*/ 6 w 50"/>
                <a:gd name="T3" fmla="*/ 0 h 45"/>
                <a:gd name="T4" fmla="*/ 0 w 50"/>
                <a:gd name="T5" fmla="*/ 0 h 45"/>
                <a:gd name="T6" fmla="*/ 1 w 50"/>
                <a:gd name="T7" fmla="*/ 5 h 45"/>
                <a:gd name="T8" fmla="*/ 6 w 50"/>
                <a:gd name="T9" fmla="*/ 5 h 45"/>
                <a:gd name="T10" fmla="*/ 7 w 50"/>
                <a:gd name="T11" fmla="*/ 5 h 45"/>
                <a:gd name="T12" fmla="*/ 5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40" y="0"/>
                  </a:moveTo>
                  <a:lnTo>
                    <a:pt x="43" y="0"/>
                  </a:lnTo>
                  <a:lnTo>
                    <a:pt x="0" y="6"/>
                  </a:lnTo>
                  <a:lnTo>
                    <a:pt x="5" y="45"/>
                  </a:lnTo>
                  <a:lnTo>
                    <a:pt x="47" y="40"/>
                  </a:lnTo>
                  <a:lnTo>
                    <a:pt x="50" y="40"/>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0" name="Freeform 1370"/>
            <p:cNvSpPr>
              <a:spLocks/>
            </p:cNvSpPr>
            <p:nvPr/>
          </p:nvSpPr>
          <p:spPr bwMode="auto">
            <a:xfrm>
              <a:off x="2634" y="3528"/>
              <a:ext cx="28" cy="24"/>
            </a:xfrm>
            <a:custGeom>
              <a:avLst/>
              <a:gdLst>
                <a:gd name="T0" fmla="*/ 6 w 56"/>
                <a:gd name="T1" fmla="*/ 0 h 50"/>
                <a:gd name="T2" fmla="*/ 6 w 56"/>
                <a:gd name="T3" fmla="*/ 0 h 50"/>
                <a:gd name="T4" fmla="*/ 0 w 56"/>
                <a:gd name="T5" fmla="*/ 1 h 50"/>
                <a:gd name="T6" fmla="*/ 2 w 56"/>
                <a:gd name="T7" fmla="*/ 6 h 50"/>
                <a:gd name="T8" fmla="*/ 7 w 56"/>
                <a:gd name="T9" fmla="*/ 4 h 50"/>
                <a:gd name="T10" fmla="*/ 7 w 56"/>
                <a:gd name="T11" fmla="*/ 4 h 50"/>
                <a:gd name="T12" fmla="*/ 6 w 56"/>
                <a:gd name="T13" fmla="*/ 0 h 50"/>
                <a:gd name="T14" fmla="*/ 0 60000 65536"/>
                <a:gd name="T15" fmla="*/ 0 60000 65536"/>
                <a:gd name="T16" fmla="*/ 0 60000 65536"/>
                <a:gd name="T17" fmla="*/ 0 60000 65536"/>
                <a:gd name="T18" fmla="*/ 0 60000 65536"/>
                <a:gd name="T19" fmla="*/ 0 60000 65536"/>
                <a:gd name="T20" fmla="*/ 0 60000 65536"/>
                <a:gd name="T21" fmla="*/ 0 w 56"/>
                <a:gd name="T22" fmla="*/ 0 h 50"/>
                <a:gd name="T23" fmla="*/ 56 w 56"/>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0">
                  <a:moveTo>
                    <a:pt x="42" y="1"/>
                  </a:moveTo>
                  <a:lnTo>
                    <a:pt x="44" y="0"/>
                  </a:lnTo>
                  <a:lnTo>
                    <a:pt x="0" y="10"/>
                  </a:lnTo>
                  <a:lnTo>
                    <a:pt x="10" y="50"/>
                  </a:lnTo>
                  <a:lnTo>
                    <a:pt x="53" y="39"/>
                  </a:lnTo>
                  <a:lnTo>
                    <a:pt x="56" y="38"/>
                  </a:lnTo>
                  <a:lnTo>
                    <a:pt x="42"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1" name="Freeform 1371"/>
            <p:cNvSpPr>
              <a:spLocks/>
            </p:cNvSpPr>
            <p:nvPr/>
          </p:nvSpPr>
          <p:spPr bwMode="auto">
            <a:xfrm>
              <a:off x="2655" y="3519"/>
              <a:ext cx="27" cy="28"/>
            </a:xfrm>
            <a:custGeom>
              <a:avLst/>
              <a:gdLst>
                <a:gd name="T0" fmla="*/ 6 w 54"/>
                <a:gd name="T1" fmla="*/ 0 h 54"/>
                <a:gd name="T2" fmla="*/ 5 w 54"/>
                <a:gd name="T3" fmla="*/ 1 h 54"/>
                <a:gd name="T4" fmla="*/ 0 w 54"/>
                <a:gd name="T5" fmla="*/ 3 h 54"/>
                <a:gd name="T6" fmla="*/ 2 w 54"/>
                <a:gd name="T7" fmla="*/ 8 h 54"/>
                <a:gd name="T8" fmla="*/ 7 w 54"/>
                <a:gd name="T9" fmla="*/ 5 h 54"/>
                <a:gd name="T10" fmla="*/ 7 w 54"/>
                <a:gd name="T11" fmla="*/ 5 h 54"/>
                <a:gd name="T12" fmla="*/ 6 w 54"/>
                <a:gd name="T13" fmla="*/ 0 h 54"/>
                <a:gd name="T14" fmla="*/ 6 w 54"/>
                <a:gd name="T15" fmla="*/ 0 h 54"/>
                <a:gd name="T16" fmla="*/ 5 w 54"/>
                <a:gd name="T17" fmla="*/ 1 h 54"/>
                <a:gd name="T18" fmla="*/ 6 w 54"/>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4"/>
                <a:gd name="T32" fmla="*/ 54 w 54"/>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4">
                  <a:moveTo>
                    <a:pt x="44" y="0"/>
                  </a:moveTo>
                  <a:lnTo>
                    <a:pt x="40" y="1"/>
                  </a:lnTo>
                  <a:lnTo>
                    <a:pt x="0" y="17"/>
                  </a:lnTo>
                  <a:lnTo>
                    <a:pt x="14" y="54"/>
                  </a:lnTo>
                  <a:lnTo>
                    <a:pt x="54" y="38"/>
                  </a:lnTo>
                  <a:lnTo>
                    <a:pt x="51" y="39"/>
                  </a:lnTo>
                  <a:lnTo>
                    <a:pt x="44" y="0"/>
                  </a:lnTo>
                  <a:lnTo>
                    <a:pt x="41" y="0"/>
                  </a:lnTo>
                  <a:lnTo>
                    <a:pt x="40" y="1"/>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2" name="Freeform 1372"/>
            <p:cNvSpPr>
              <a:spLocks/>
            </p:cNvSpPr>
            <p:nvPr/>
          </p:nvSpPr>
          <p:spPr bwMode="auto">
            <a:xfrm>
              <a:off x="2677" y="3516"/>
              <a:ext cx="25"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7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1" y="0"/>
                  </a:moveTo>
                  <a:lnTo>
                    <a:pt x="42" y="0"/>
                  </a:lnTo>
                  <a:lnTo>
                    <a:pt x="0" y="7"/>
                  </a:lnTo>
                  <a:lnTo>
                    <a:pt x="7" y="46"/>
                  </a:lnTo>
                  <a:lnTo>
                    <a:pt x="49" y="39"/>
                  </a:lnTo>
                  <a:lnTo>
                    <a:pt x="50"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3" name="Freeform 1373"/>
            <p:cNvSpPr>
              <a:spLocks/>
            </p:cNvSpPr>
            <p:nvPr/>
          </p:nvSpPr>
          <p:spPr bwMode="auto">
            <a:xfrm>
              <a:off x="2698" y="3511"/>
              <a:ext cx="24" cy="25"/>
            </a:xfrm>
            <a:custGeom>
              <a:avLst/>
              <a:gdLst>
                <a:gd name="T0" fmla="*/ 5 w 50"/>
                <a:gd name="T1" fmla="*/ 0 h 48"/>
                <a:gd name="T2" fmla="*/ 4 w 50"/>
                <a:gd name="T3" fmla="*/ 0 h 48"/>
                <a:gd name="T4" fmla="*/ 0 w 50"/>
                <a:gd name="T5" fmla="*/ 2 h 48"/>
                <a:gd name="T6" fmla="*/ 1 w 50"/>
                <a:gd name="T7" fmla="*/ 7 h 48"/>
                <a:gd name="T8" fmla="*/ 6 w 50"/>
                <a:gd name="T9" fmla="*/ 5 h 48"/>
                <a:gd name="T10" fmla="*/ 5 w 50"/>
                <a:gd name="T11" fmla="*/ 5 h 48"/>
                <a:gd name="T12" fmla="*/ 5 w 50"/>
                <a:gd name="T13" fmla="*/ 0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3" y="0"/>
                  </a:moveTo>
                  <a:lnTo>
                    <a:pt x="40" y="0"/>
                  </a:lnTo>
                  <a:lnTo>
                    <a:pt x="0" y="9"/>
                  </a:lnTo>
                  <a:lnTo>
                    <a:pt x="9" y="48"/>
                  </a:lnTo>
                  <a:lnTo>
                    <a:pt x="50" y="39"/>
                  </a:lnTo>
                  <a:lnTo>
                    <a:pt x="47"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4" name="Freeform 1374"/>
            <p:cNvSpPr>
              <a:spLocks/>
            </p:cNvSpPr>
            <p:nvPr/>
          </p:nvSpPr>
          <p:spPr bwMode="auto">
            <a:xfrm>
              <a:off x="2719" y="3509"/>
              <a:ext cx="25" cy="22"/>
            </a:xfrm>
            <a:custGeom>
              <a:avLst/>
              <a:gdLst>
                <a:gd name="T0" fmla="*/ 5 w 51"/>
                <a:gd name="T1" fmla="*/ 0 h 45"/>
                <a:gd name="T2" fmla="*/ 5 w 51"/>
                <a:gd name="T3" fmla="*/ 0 h 45"/>
                <a:gd name="T4" fmla="*/ 0 w 51"/>
                <a:gd name="T5" fmla="*/ 0 h 45"/>
                <a:gd name="T6" fmla="*/ 0 w 51"/>
                <a:gd name="T7" fmla="*/ 5 h 45"/>
                <a:gd name="T8" fmla="*/ 6 w 51"/>
                <a:gd name="T9" fmla="*/ 4 h 45"/>
                <a:gd name="T10" fmla="*/ 6 w 51"/>
                <a:gd name="T11" fmla="*/ 4 h 45"/>
                <a:gd name="T12" fmla="*/ 5 w 51"/>
                <a:gd name="T13" fmla="*/ 0 h 45"/>
                <a:gd name="T14" fmla="*/ 0 60000 65536"/>
                <a:gd name="T15" fmla="*/ 0 60000 65536"/>
                <a:gd name="T16" fmla="*/ 0 60000 65536"/>
                <a:gd name="T17" fmla="*/ 0 60000 65536"/>
                <a:gd name="T18" fmla="*/ 0 60000 65536"/>
                <a:gd name="T19" fmla="*/ 0 60000 65536"/>
                <a:gd name="T20" fmla="*/ 0 60000 65536"/>
                <a:gd name="T21" fmla="*/ 0 w 51"/>
                <a:gd name="T22" fmla="*/ 0 h 45"/>
                <a:gd name="T23" fmla="*/ 51 w 51"/>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5">
                  <a:moveTo>
                    <a:pt x="46" y="0"/>
                  </a:moveTo>
                  <a:lnTo>
                    <a:pt x="46" y="0"/>
                  </a:lnTo>
                  <a:lnTo>
                    <a:pt x="0" y="6"/>
                  </a:lnTo>
                  <a:lnTo>
                    <a:pt x="4" y="45"/>
                  </a:lnTo>
                  <a:lnTo>
                    <a:pt x="51"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5" name="Freeform 1375"/>
            <p:cNvSpPr>
              <a:spLocks/>
            </p:cNvSpPr>
            <p:nvPr/>
          </p:nvSpPr>
          <p:spPr bwMode="auto">
            <a:xfrm>
              <a:off x="2742" y="3506"/>
              <a:ext cx="23" cy="22"/>
            </a:xfrm>
            <a:custGeom>
              <a:avLst/>
              <a:gdLst>
                <a:gd name="T0" fmla="*/ 6 w 46"/>
                <a:gd name="T1" fmla="*/ 0 h 44"/>
                <a:gd name="T2" fmla="*/ 6 w 46"/>
                <a:gd name="T3" fmla="*/ 0 h 44"/>
                <a:gd name="T4" fmla="*/ 0 w 46"/>
                <a:gd name="T5" fmla="*/ 1 h 44"/>
                <a:gd name="T6" fmla="*/ 1 w 46"/>
                <a:gd name="T7" fmla="*/ 6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1" y="0"/>
                  </a:moveTo>
                  <a:lnTo>
                    <a:pt x="41" y="0"/>
                  </a:lnTo>
                  <a:lnTo>
                    <a:pt x="0" y="5"/>
                  </a:lnTo>
                  <a:lnTo>
                    <a:pt x="5" y="44"/>
                  </a:lnTo>
                  <a:lnTo>
                    <a:pt x="46" y="40"/>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6" name="Freeform 1376"/>
            <p:cNvSpPr>
              <a:spLocks/>
            </p:cNvSpPr>
            <p:nvPr/>
          </p:nvSpPr>
          <p:spPr bwMode="auto">
            <a:xfrm>
              <a:off x="2763" y="3503"/>
              <a:ext cx="24" cy="23"/>
            </a:xfrm>
            <a:custGeom>
              <a:avLst/>
              <a:gdLst>
                <a:gd name="T0" fmla="*/ 5 w 49"/>
                <a:gd name="T1" fmla="*/ 0 h 45"/>
                <a:gd name="T2" fmla="*/ 5 w 49"/>
                <a:gd name="T3" fmla="*/ 0 h 45"/>
                <a:gd name="T4" fmla="*/ 0 w 49"/>
                <a:gd name="T5" fmla="*/ 1 h 45"/>
                <a:gd name="T6" fmla="*/ 0 w 49"/>
                <a:gd name="T7" fmla="*/ 6 h 45"/>
                <a:gd name="T8" fmla="*/ 6 w 49"/>
                <a:gd name="T9" fmla="*/ 5 h 45"/>
                <a:gd name="T10" fmla="*/ 6 w 49"/>
                <a:gd name="T11" fmla="*/ 5 h 45"/>
                <a:gd name="T12" fmla="*/ 5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5" y="0"/>
                  </a:moveTo>
                  <a:lnTo>
                    <a:pt x="44" y="0"/>
                  </a:lnTo>
                  <a:lnTo>
                    <a:pt x="0" y="5"/>
                  </a:lnTo>
                  <a:lnTo>
                    <a:pt x="5" y="45"/>
                  </a:lnTo>
                  <a:lnTo>
                    <a:pt x="49" y="39"/>
                  </a:lnTo>
                  <a:lnTo>
                    <a:pt x="48"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7" name="Freeform 1377"/>
            <p:cNvSpPr>
              <a:spLocks/>
            </p:cNvSpPr>
            <p:nvPr/>
          </p:nvSpPr>
          <p:spPr bwMode="auto">
            <a:xfrm>
              <a:off x="2785" y="3502"/>
              <a:ext cx="24" cy="21"/>
            </a:xfrm>
            <a:custGeom>
              <a:avLst/>
              <a:gdLst>
                <a:gd name="T0" fmla="*/ 5 w 49"/>
                <a:gd name="T1" fmla="*/ 0 h 43"/>
                <a:gd name="T2" fmla="*/ 5 w 49"/>
                <a:gd name="T3" fmla="*/ 0 h 43"/>
                <a:gd name="T4" fmla="*/ 0 w 49"/>
                <a:gd name="T5" fmla="*/ 0 h 43"/>
                <a:gd name="T6" fmla="*/ 0 w 49"/>
                <a:gd name="T7" fmla="*/ 5 h 43"/>
                <a:gd name="T8" fmla="*/ 5 w 49"/>
                <a:gd name="T9" fmla="*/ 4 h 43"/>
                <a:gd name="T10" fmla="*/ 6 w 49"/>
                <a:gd name="T11" fmla="*/ 4 h 43"/>
                <a:gd name="T12" fmla="*/ 5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2" y="0"/>
                  </a:moveTo>
                  <a:lnTo>
                    <a:pt x="44" y="0"/>
                  </a:lnTo>
                  <a:lnTo>
                    <a:pt x="0" y="4"/>
                  </a:lnTo>
                  <a:lnTo>
                    <a:pt x="3" y="43"/>
                  </a:lnTo>
                  <a:lnTo>
                    <a:pt x="46" y="39"/>
                  </a:lnTo>
                  <a:lnTo>
                    <a:pt x="49"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8" name="Freeform 1378"/>
            <p:cNvSpPr>
              <a:spLocks/>
            </p:cNvSpPr>
            <p:nvPr/>
          </p:nvSpPr>
          <p:spPr bwMode="auto">
            <a:xfrm>
              <a:off x="2806" y="3498"/>
              <a:ext cx="26" cy="23"/>
            </a:xfrm>
            <a:custGeom>
              <a:avLst/>
              <a:gdLst>
                <a:gd name="T0" fmla="*/ 4 w 53"/>
                <a:gd name="T1" fmla="*/ 1 h 46"/>
                <a:gd name="T2" fmla="*/ 5 w 53"/>
                <a:gd name="T3" fmla="*/ 0 h 46"/>
                <a:gd name="T4" fmla="*/ 0 w 53"/>
                <a:gd name="T5" fmla="*/ 1 h 46"/>
                <a:gd name="T6" fmla="*/ 0 w 53"/>
                <a:gd name="T7" fmla="*/ 6 h 46"/>
                <a:gd name="T8" fmla="*/ 5 w 53"/>
                <a:gd name="T9" fmla="*/ 5 h 46"/>
                <a:gd name="T10" fmla="*/ 6 w 53"/>
                <a:gd name="T11" fmla="*/ 5 h 46"/>
                <a:gd name="T12" fmla="*/ 5 w 53"/>
                <a:gd name="T13" fmla="*/ 5 h 46"/>
                <a:gd name="T14" fmla="*/ 6 w 53"/>
                <a:gd name="T15" fmla="*/ 5 h 46"/>
                <a:gd name="T16" fmla="*/ 6 w 53"/>
                <a:gd name="T17" fmla="*/ 5 h 46"/>
                <a:gd name="T18" fmla="*/ 4 w 53"/>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6"/>
                <a:gd name="T32" fmla="*/ 53 w 53"/>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6">
                  <a:moveTo>
                    <a:pt x="34" y="1"/>
                  </a:moveTo>
                  <a:lnTo>
                    <a:pt x="40" y="0"/>
                  </a:lnTo>
                  <a:lnTo>
                    <a:pt x="0" y="7"/>
                  </a:lnTo>
                  <a:lnTo>
                    <a:pt x="7" y="46"/>
                  </a:lnTo>
                  <a:lnTo>
                    <a:pt x="47" y="39"/>
                  </a:lnTo>
                  <a:lnTo>
                    <a:pt x="53" y="38"/>
                  </a:lnTo>
                  <a:lnTo>
                    <a:pt x="47" y="39"/>
                  </a:lnTo>
                  <a:lnTo>
                    <a:pt x="49" y="39"/>
                  </a:lnTo>
                  <a:lnTo>
                    <a:pt x="53" y="38"/>
                  </a:lnTo>
                  <a:lnTo>
                    <a:pt x="3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29" name="Freeform 1379"/>
            <p:cNvSpPr>
              <a:spLocks/>
            </p:cNvSpPr>
            <p:nvPr/>
          </p:nvSpPr>
          <p:spPr bwMode="auto">
            <a:xfrm>
              <a:off x="2823" y="3489"/>
              <a:ext cx="30" cy="28"/>
            </a:xfrm>
            <a:custGeom>
              <a:avLst/>
              <a:gdLst>
                <a:gd name="T0" fmla="*/ 6 w 59"/>
                <a:gd name="T1" fmla="*/ 0 h 56"/>
                <a:gd name="T2" fmla="*/ 6 w 59"/>
                <a:gd name="T3" fmla="*/ 0 h 56"/>
                <a:gd name="T4" fmla="*/ 0 w 59"/>
                <a:gd name="T5" fmla="*/ 3 h 56"/>
                <a:gd name="T6" fmla="*/ 3 w 59"/>
                <a:gd name="T7" fmla="*/ 7 h 56"/>
                <a:gd name="T8" fmla="*/ 8 w 59"/>
                <a:gd name="T9" fmla="*/ 5 h 56"/>
                <a:gd name="T10" fmla="*/ 8 w 59"/>
                <a:gd name="T11" fmla="*/ 5 h 56"/>
                <a:gd name="T12" fmla="*/ 6 w 59"/>
                <a:gd name="T13" fmla="*/ 0 h 56"/>
                <a:gd name="T14" fmla="*/ 0 60000 65536"/>
                <a:gd name="T15" fmla="*/ 0 60000 65536"/>
                <a:gd name="T16" fmla="*/ 0 60000 65536"/>
                <a:gd name="T17" fmla="*/ 0 60000 65536"/>
                <a:gd name="T18" fmla="*/ 0 60000 65536"/>
                <a:gd name="T19" fmla="*/ 0 60000 65536"/>
                <a:gd name="T20" fmla="*/ 0 60000 65536"/>
                <a:gd name="T21" fmla="*/ 0 w 59"/>
                <a:gd name="T22" fmla="*/ 0 h 56"/>
                <a:gd name="T23" fmla="*/ 59 w 59"/>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6">
                  <a:moveTo>
                    <a:pt x="43" y="0"/>
                  </a:moveTo>
                  <a:lnTo>
                    <a:pt x="41" y="0"/>
                  </a:lnTo>
                  <a:lnTo>
                    <a:pt x="0" y="19"/>
                  </a:lnTo>
                  <a:lnTo>
                    <a:pt x="19" y="56"/>
                  </a:lnTo>
                  <a:lnTo>
                    <a:pt x="59" y="37"/>
                  </a:lnTo>
                  <a:lnTo>
                    <a:pt x="57" y="37"/>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0" name="Freeform 1380"/>
            <p:cNvSpPr>
              <a:spLocks/>
            </p:cNvSpPr>
            <p:nvPr/>
          </p:nvSpPr>
          <p:spPr bwMode="auto">
            <a:xfrm>
              <a:off x="2845" y="3480"/>
              <a:ext cx="31" cy="27"/>
            </a:xfrm>
            <a:custGeom>
              <a:avLst/>
              <a:gdLst>
                <a:gd name="T0" fmla="*/ 5 w 63"/>
                <a:gd name="T1" fmla="*/ 1 h 54"/>
                <a:gd name="T2" fmla="*/ 5 w 63"/>
                <a:gd name="T3" fmla="*/ 0 h 54"/>
                <a:gd name="T4" fmla="*/ 0 w 63"/>
                <a:gd name="T5" fmla="*/ 3 h 54"/>
                <a:gd name="T6" fmla="*/ 1 w 63"/>
                <a:gd name="T7" fmla="*/ 7 h 54"/>
                <a:gd name="T8" fmla="*/ 7 w 63"/>
                <a:gd name="T9" fmla="*/ 5 h 54"/>
                <a:gd name="T10" fmla="*/ 7 w 63"/>
                <a:gd name="T11" fmla="*/ 5 h 54"/>
                <a:gd name="T12" fmla="*/ 7 w 63"/>
                <a:gd name="T13" fmla="*/ 5 h 54"/>
                <a:gd name="T14" fmla="*/ 7 w 63"/>
                <a:gd name="T15" fmla="*/ 5 h 54"/>
                <a:gd name="T16" fmla="*/ 7 w 63"/>
                <a:gd name="T17" fmla="*/ 5 h 54"/>
                <a:gd name="T18" fmla="*/ 5 w 63"/>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54"/>
                <a:gd name="T32" fmla="*/ 63 w 6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54">
                  <a:moveTo>
                    <a:pt x="40" y="2"/>
                  </a:moveTo>
                  <a:lnTo>
                    <a:pt x="45" y="0"/>
                  </a:lnTo>
                  <a:lnTo>
                    <a:pt x="0" y="17"/>
                  </a:lnTo>
                  <a:lnTo>
                    <a:pt x="14" y="54"/>
                  </a:lnTo>
                  <a:lnTo>
                    <a:pt x="59" y="36"/>
                  </a:lnTo>
                  <a:lnTo>
                    <a:pt x="63" y="34"/>
                  </a:lnTo>
                  <a:lnTo>
                    <a:pt x="59" y="36"/>
                  </a:lnTo>
                  <a:lnTo>
                    <a:pt x="61" y="36"/>
                  </a:lnTo>
                  <a:lnTo>
                    <a:pt x="63" y="34"/>
                  </a:lnTo>
                  <a:lnTo>
                    <a:pt x="40"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1" name="Freeform 1381"/>
            <p:cNvSpPr>
              <a:spLocks/>
            </p:cNvSpPr>
            <p:nvPr/>
          </p:nvSpPr>
          <p:spPr bwMode="auto">
            <a:xfrm>
              <a:off x="2865" y="3467"/>
              <a:ext cx="33" cy="31"/>
            </a:xfrm>
            <a:custGeom>
              <a:avLst/>
              <a:gdLst>
                <a:gd name="T0" fmla="*/ 5 w 67"/>
                <a:gd name="T1" fmla="*/ 1 h 62"/>
                <a:gd name="T2" fmla="*/ 5 w 67"/>
                <a:gd name="T3" fmla="*/ 0 h 62"/>
                <a:gd name="T4" fmla="*/ 0 w 67"/>
                <a:gd name="T5" fmla="*/ 4 h 62"/>
                <a:gd name="T6" fmla="*/ 2 w 67"/>
                <a:gd name="T7" fmla="*/ 8 h 62"/>
                <a:gd name="T8" fmla="*/ 8 w 67"/>
                <a:gd name="T9" fmla="*/ 4 h 62"/>
                <a:gd name="T10" fmla="*/ 8 w 67"/>
                <a:gd name="T11" fmla="*/ 4 h 62"/>
                <a:gd name="T12" fmla="*/ 5 w 67"/>
                <a:gd name="T13" fmla="*/ 1 h 62"/>
                <a:gd name="T14" fmla="*/ 0 60000 65536"/>
                <a:gd name="T15" fmla="*/ 0 60000 65536"/>
                <a:gd name="T16" fmla="*/ 0 60000 65536"/>
                <a:gd name="T17" fmla="*/ 0 60000 65536"/>
                <a:gd name="T18" fmla="*/ 0 60000 65536"/>
                <a:gd name="T19" fmla="*/ 0 60000 65536"/>
                <a:gd name="T20" fmla="*/ 0 60000 65536"/>
                <a:gd name="T21" fmla="*/ 0 w 67"/>
                <a:gd name="T22" fmla="*/ 0 h 62"/>
                <a:gd name="T23" fmla="*/ 67 w 67"/>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2">
                  <a:moveTo>
                    <a:pt x="40" y="1"/>
                  </a:moveTo>
                  <a:lnTo>
                    <a:pt x="42" y="0"/>
                  </a:lnTo>
                  <a:lnTo>
                    <a:pt x="0" y="30"/>
                  </a:lnTo>
                  <a:lnTo>
                    <a:pt x="23" y="62"/>
                  </a:lnTo>
                  <a:lnTo>
                    <a:pt x="65" y="32"/>
                  </a:lnTo>
                  <a:lnTo>
                    <a:pt x="67" y="31"/>
                  </a:lnTo>
                  <a:lnTo>
                    <a:pt x="40"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2" name="Freeform 1382"/>
            <p:cNvSpPr>
              <a:spLocks/>
            </p:cNvSpPr>
            <p:nvPr/>
          </p:nvSpPr>
          <p:spPr bwMode="auto">
            <a:xfrm>
              <a:off x="2884" y="3446"/>
              <a:ext cx="37" cy="36"/>
            </a:xfrm>
            <a:custGeom>
              <a:avLst/>
              <a:gdLst>
                <a:gd name="T0" fmla="*/ 6 w 72"/>
                <a:gd name="T1" fmla="*/ 1 h 71"/>
                <a:gd name="T2" fmla="*/ 6 w 72"/>
                <a:gd name="T3" fmla="*/ 0 h 71"/>
                <a:gd name="T4" fmla="*/ 0 w 72"/>
                <a:gd name="T5" fmla="*/ 6 h 71"/>
                <a:gd name="T6" fmla="*/ 4 w 72"/>
                <a:gd name="T7" fmla="*/ 9 h 71"/>
                <a:gd name="T8" fmla="*/ 10 w 72"/>
                <a:gd name="T9" fmla="*/ 4 h 71"/>
                <a:gd name="T10" fmla="*/ 10 w 72"/>
                <a:gd name="T11" fmla="*/ 4 h 71"/>
                <a:gd name="T12" fmla="*/ 6 w 72"/>
                <a:gd name="T13" fmla="*/ 1 h 71"/>
                <a:gd name="T14" fmla="*/ 0 60000 65536"/>
                <a:gd name="T15" fmla="*/ 0 60000 65536"/>
                <a:gd name="T16" fmla="*/ 0 60000 65536"/>
                <a:gd name="T17" fmla="*/ 0 60000 65536"/>
                <a:gd name="T18" fmla="*/ 0 60000 65536"/>
                <a:gd name="T19" fmla="*/ 0 60000 65536"/>
                <a:gd name="T20" fmla="*/ 0 60000 65536"/>
                <a:gd name="T21" fmla="*/ 0 w 72"/>
                <a:gd name="T22" fmla="*/ 0 h 71"/>
                <a:gd name="T23" fmla="*/ 72 w 72"/>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1">
                  <a:moveTo>
                    <a:pt x="42" y="2"/>
                  </a:moveTo>
                  <a:lnTo>
                    <a:pt x="43" y="0"/>
                  </a:lnTo>
                  <a:lnTo>
                    <a:pt x="0" y="41"/>
                  </a:lnTo>
                  <a:lnTo>
                    <a:pt x="27" y="71"/>
                  </a:lnTo>
                  <a:lnTo>
                    <a:pt x="71" y="30"/>
                  </a:lnTo>
                  <a:lnTo>
                    <a:pt x="72" y="27"/>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3" name="Freeform 1383"/>
            <p:cNvSpPr>
              <a:spLocks/>
            </p:cNvSpPr>
            <p:nvPr/>
          </p:nvSpPr>
          <p:spPr bwMode="auto">
            <a:xfrm>
              <a:off x="2906" y="3422"/>
              <a:ext cx="36" cy="38"/>
            </a:xfrm>
            <a:custGeom>
              <a:avLst/>
              <a:gdLst>
                <a:gd name="T0" fmla="*/ 5 w 74"/>
                <a:gd name="T1" fmla="*/ 1 h 76"/>
                <a:gd name="T2" fmla="*/ 5 w 74"/>
                <a:gd name="T3" fmla="*/ 0 h 76"/>
                <a:gd name="T4" fmla="*/ 0 w 74"/>
                <a:gd name="T5" fmla="*/ 6 h 76"/>
                <a:gd name="T6" fmla="*/ 3 w 74"/>
                <a:gd name="T7" fmla="*/ 10 h 76"/>
                <a:gd name="T8" fmla="*/ 9 w 74"/>
                <a:gd name="T9" fmla="*/ 3 h 76"/>
                <a:gd name="T10" fmla="*/ 9 w 74"/>
                <a:gd name="T11" fmla="*/ 3 h 76"/>
                <a:gd name="T12" fmla="*/ 5 w 74"/>
                <a:gd name="T13" fmla="*/ 1 h 76"/>
                <a:gd name="T14" fmla="*/ 0 60000 65536"/>
                <a:gd name="T15" fmla="*/ 0 60000 65536"/>
                <a:gd name="T16" fmla="*/ 0 60000 65536"/>
                <a:gd name="T17" fmla="*/ 0 60000 65536"/>
                <a:gd name="T18" fmla="*/ 0 60000 65536"/>
                <a:gd name="T19" fmla="*/ 0 60000 65536"/>
                <a:gd name="T20" fmla="*/ 0 60000 65536"/>
                <a:gd name="T21" fmla="*/ 0 w 74"/>
                <a:gd name="T22" fmla="*/ 0 h 76"/>
                <a:gd name="T23" fmla="*/ 74 w 74"/>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6">
                  <a:moveTo>
                    <a:pt x="42" y="2"/>
                  </a:moveTo>
                  <a:lnTo>
                    <a:pt x="43" y="0"/>
                  </a:lnTo>
                  <a:lnTo>
                    <a:pt x="0" y="51"/>
                  </a:lnTo>
                  <a:lnTo>
                    <a:pt x="30" y="76"/>
                  </a:lnTo>
                  <a:lnTo>
                    <a:pt x="73" y="26"/>
                  </a:lnTo>
                  <a:lnTo>
                    <a:pt x="74" y="25"/>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4" name="Freeform 1384"/>
            <p:cNvSpPr>
              <a:spLocks/>
            </p:cNvSpPr>
            <p:nvPr/>
          </p:nvSpPr>
          <p:spPr bwMode="auto">
            <a:xfrm>
              <a:off x="2926" y="3392"/>
              <a:ext cx="38" cy="42"/>
            </a:xfrm>
            <a:custGeom>
              <a:avLst/>
              <a:gdLst>
                <a:gd name="T0" fmla="*/ 5 w 76"/>
                <a:gd name="T1" fmla="*/ 1 h 84"/>
                <a:gd name="T2" fmla="*/ 5 w 76"/>
                <a:gd name="T3" fmla="*/ 0 h 84"/>
                <a:gd name="T4" fmla="*/ 0 w 76"/>
                <a:gd name="T5" fmla="*/ 8 h 84"/>
                <a:gd name="T6" fmla="*/ 4 w 76"/>
                <a:gd name="T7" fmla="*/ 11 h 84"/>
                <a:gd name="T8" fmla="*/ 10 w 76"/>
                <a:gd name="T9" fmla="*/ 3 h 84"/>
                <a:gd name="T10" fmla="*/ 10 w 76"/>
                <a:gd name="T11" fmla="*/ 3 h 84"/>
                <a:gd name="T12" fmla="*/ 5 w 76"/>
                <a:gd name="T13" fmla="*/ 1 h 84"/>
                <a:gd name="T14" fmla="*/ 0 60000 65536"/>
                <a:gd name="T15" fmla="*/ 0 60000 65536"/>
                <a:gd name="T16" fmla="*/ 0 60000 65536"/>
                <a:gd name="T17" fmla="*/ 0 60000 65536"/>
                <a:gd name="T18" fmla="*/ 0 60000 65536"/>
                <a:gd name="T19" fmla="*/ 0 60000 65536"/>
                <a:gd name="T20" fmla="*/ 0 60000 65536"/>
                <a:gd name="T21" fmla="*/ 0 w 76"/>
                <a:gd name="T22" fmla="*/ 0 h 84"/>
                <a:gd name="T23" fmla="*/ 76 w 76"/>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4">
                  <a:moveTo>
                    <a:pt x="41" y="2"/>
                  </a:moveTo>
                  <a:lnTo>
                    <a:pt x="42" y="0"/>
                  </a:lnTo>
                  <a:lnTo>
                    <a:pt x="0" y="61"/>
                  </a:lnTo>
                  <a:lnTo>
                    <a:pt x="32" y="84"/>
                  </a:lnTo>
                  <a:lnTo>
                    <a:pt x="75" y="23"/>
                  </a:lnTo>
                  <a:lnTo>
                    <a:pt x="76" y="20"/>
                  </a:lnTo>
                  <a:lnTo>
                    <a:pt x="41"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5" name="Freeform 1385"/>
            <p:cNvSpPr>
              <a:spLocks/>
            </p:cNvSpPr>
            <p:nvPr/>
          </p:nvSpPr>
          <p:spPr bwMode="auto">
            <a:xfrm>
              <a:off x="2947" y="3356"/>
              <a:ext cx="37" cy="47"/>
            </a:xfrm>
            <a:custGeom>
              <a:avLst/>
              <a:gdLst>
                <a:gd name="T0" fmla="*/ 5 w 74"/>
                <a:gd name="T1" fmla="*/ 0 h 93"/>
                <a:gd name="T2" fmla="*/ 5 w 74"/>
                <a:gd name="T3" fmla="*/ 1 h 93"/>
                <a:gd name="T4" fmla="*/ 0 w 74"/>
                <a:gd name="T5" fmla="*/ 10 h 93"/>
                <a:gd name="T6" fmla="*/ 5 w 74"/>
                <a:gd name="T7" fmla="*/ 12 h 93"/>
                <a:gd name="T8" fmla="*/ 10 w 74"/>
                <a:gd name="T9" fmla="*/ 3 h 93"/>
                <a:gd name="T10" fmla="*/ 10 w 74"/>
                <a:gd name="T11" fmla="*/ 3 h 93"/>
                <a:gd name="T12" fmla="*/ 5 w 74"/>
                <a:gd name="T13" fmla="*/ 0 h 93"/>
                <a:gd name="T14" fmla="*/ 0 60000 65536"/>
                <a:gd name="T15" fmla="*/ 0 60000 65536"/>
                <a:gd name="T16" fmla="*/ 0 60000 65536"/>
                <a:gd name="T17" fmla="*/ 0 60000 65536"/>
                <a:gd name="T18" fmla="*/ 0 60000 65536"/>
                <a:gd name="T19" fmla="*/ 0 60000 65536"/>
                <a:gd name="T20" fmla="*/ 0 60000 65536"/>
                <a:gd name="T21" fmla="*/ 0 w 74"/>
                <a:gd name="T22" fmla="*/ 0 h 93"/>
                <a:gd name="T23" fmla="*/ 74 w 74"/>
                <a:gd name="T24" fmla="*/ 93 h 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93">
                  <a:moveTo>
                    <a:pt x="39" y="0"/>
                  </a:moveTo>
                  <a:lnTo>
                    <a:pt x="39" y="1"/>
                  </a:lnTo>
                  <a:lnTo>
                    <a:pt x="0" y="75"/>
                  </a:lnTo>
                  <a:lnTo>
                    <a:pt x="35" y="93"/>
                  </a:lnTo>
                  <a:lnTo>
                    <a:pt x="74" y="20"/>
                  </a:lnTo>
                  <a:lnTo>
                    <a:pt x="74" y="21"/>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6" name="Freeform 1386"/>
            <p:cNvSpPr>
              <a:spLocks/>
            </p:cNvSpPr>
            <p:nvPr/>
          </p:nvSpPr>
          <p:spPr bwMode="auto">
            <a:xfrm>
              <a:off x="2967" y="3320"/>
              <a:ext cx="39" cy="46"/>
            </a:xfrm>
            <a:custGeom>
              <a:avLst/>
              <a:gdLst>
                <a:gd name="T0" fmla="*/ 5 w 79"/>
                <a:gd name="T1" fmla="*/ 0 h 92"/>
                <a:gd name="T2" fmla="*/ 5 w 79"/>
                <a:gd name="T3" fmla="*/ 0 h 92"/>
                <a:gd name="T4" fmla="*/ 0 w 79"/>
                <a:gd name="T5" fmla="*/ 9 h 92"/>
                <a:gd name="T6" fmla="*/ 4 w 79"/>
                <a:gd name="T7" fmla="*/ 12 h 92"/>
                <a:gd name="T8" fmla="*/ 9 w 79"/>
                <a:gd name="T9" fmla="*/ 3 h 92"/>
                <a:gd name="T10" fmla="*/ 9 w 79"/>
                <a:gd name="T11" fmla="*/ 3 h 92"/>
                <a:gd name="T12" fmla="*/ 5 w 79"/>
                <a:gd name="T13" fmla="*/ 0 h 92"/>
                <a:gd name="T14" fmla="*/ 0 60000 65536"/>
                <a:gd name="T15" fmla="*/ 0 60000 65536"/>
                <a:gd name="T16" fmla="*/ 0 60000 65536"/>
                <a:gd name="T17" fmla="*/ 0 60000 65536"/>
                <a:gd name="T18" fmla="*/ 0 60000 65536"/>
                <a:gd name="T19" fmla="*/ 0 60000 65536"/>
                <a:gd name="T20" fmla="*/ 0 60000 65536"/>
                <a:gd name="T21" fmla="*/ 0 w 79"/>
                <a:gd name="T22" fmla="*/ 0 h 92"/>
                <a:gd name="T23" fmla="*/ 79 w 79"/>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92">
                  <a:moveTo>
                    <a:pt x="44" y="0"/>
                  </a:moveTo>
                  <a:lnTo>
                    <a:pt x="44" y="0"/>
                  </a:lnTo>
                  <a:lnTo>
                    <a:pt x="0" y="71"/>
                  </a:lnTo>
                  <a:lnTo>
                    <a:pt x="35" y="92"/>
                  </a:lnTo>
                  <a:lnTo>
                    <a:pt x="79" y="20"/>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7" name="Freeform 1387"/>
            <p:cNvSpPr>
              <a:spLocks/>
            </p:cNvSpPr>
            <p:nvPr/>
          </p:nvSpPr>
          <p:spPr bwMode="auto">
            <a:xfrm>
              <a:off x="2989" y="3282"/>
              <a:ext cx="39" cy="49"/>
            </a:xfrm>
            <a:custGeom>
              <a:avLst/>
              <a:gdLst>
                <a:gd name="T0" fmla="*/ 5 w 80"/>
                <a:gd name="T1" fmla="*/ 0 h 96"/>
                <a:gd name="T2" fmla="*/ 5 w 80"/>
                <a:gd name="T3" fmla="*/ 0 h 96"/>
                <a:gd name="T4" fmla="*/ 0 w 80"/>
                <a:gd name="T5" fmla="*/ 10 h 96"/>
                <a:gd name="T6" fmla="*/ 4 w 80"/>
                <a:gd name="T7" fmla="*/ 13 h 96"/>
                <a:gd name="T8" fmla="*/ 9 w 80"/>
                <a:gd name="T9" fmla="*/ 3 h 96"/>
                <a:gd name="T10" fmla="*/ 9 w 80"/>
                <a:gd name="T11" fmla="*/ 3 h 96"/>
                <a:gd name="T12" fmla="*/ 5 w 80"/>
                <a:gd name="T13" fmla="*/ 0 h 96"/>
                <a:gd name="T14" fmla="*/ 0 60000 65536"/>
                <a:gd name="T15" fmla="*/ 0 60000 65536"/>
                <a:gd name="T16" fmla="*/ 0 60000 65536"/>
                <a:gd name="T17" fmla="*/ 0 60000 65536"/>
                <a:gd name="T18" fmla="*/ 0 60000 65536"/>
                <a:gd name="T19" fmla="*/ 0 60000 65536"/>
                <a:gd name="T20" fmla="*/ 0 60000 65536"/>
                <a:gd name="T21" fmla="*/ 0 w 80"/>
                <a:gd name="T22" fmla="*/ 0 h 96"/>
                <a:gd name="T23" fmla="*/ 80 w 80"/>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96">
                  <a:moveTo>
                    <a:pt x="45" y="0"/>
                  </a:moveTo>
                  <a:lnTo>
                    <a:pt x="45" y="0"/>
                  </a:lnTo>
                  <a:lnTo>
                    <a:pt x="0" y="76"/>
                  </a:lnTo>
                  <a:lnTo>
                    <a:pt x="35" y="96"/>
                  </a:lnTo>
                  <a:lnTo>
                    <a:pt x="80" y="20"/>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8" name="Freeform 1388"/>
            <p:cNvSpPr>
              <a:spLocks/>
            </p:cNvSpPr>
            <p:nvPr/>
          </p:nvSpPr>
          <p:spPr bwMode="auto">
            <a:xfrm>
              <a:off x="3011" y="3248"/>
              <a:ext cx="37" cy="45"/>
            </a:xfrm>
            <a:custGeom>
              <a:avLst/>
              <a:gdLst>
                <a:gd name="T0" fmla="*/ 5 w 75"/>
                <a:gd name="T1" fmla="*/ 0 h 88"/>
                <a:gd name="T2" fmla="*/ 5 w 75"/>
                <a:gd name="T3" fmla="*/ 1 h 88"/>
                <a:gd name="T4" fmla="*/ 0 w 75"/>
                <a:gd name="T5" fmla="*/ 9 h 88"/>
                <a:gd name="T6" fmla="*/ 4 w 75"/>
                <a:gd name="T7" fmla="*/ 12 h 88"/>
                <a:gd name="T8" fmla="*/ 9 w 75"/>
                <a:gd name="T9" fmla="*/ 3 h 88"/>
                <a:gd name="T10" fmla="*/ 9 w 75"/>
                <a:gd name="T11" fmla="*/ 4 h 88"/>
                <a:gd name="T12" fmla="*/ 5 w 75"/>
                <a:gd name="T13" fmla="*/ 0 h 88"/>
                <a:gd name="T14" fmla="*/ 0 60000 65536"/>
                <a:gd name="T15" fmla="*/ 0 60000 65536"/>
                <a:gd name="T16" fmla="*/ 0 60000 65536"/>
                <a:gd name="T17" fmla="*/ 0 60000 65536"/>
                <a:gd name="T18" fmla="*/ 0 60000 65536"/>
                <a:gd name="T19" fmla="*/ 0 60000 65536"/>
                <a:gd name="T20" fmla="*/ 0 60000 65536"/>
                <a:gd name="T21" fmla="*/ 0 w 75"/>
                <a:gd name="T22" fmla="*/ 0 h 88"/>
                <a:gd name="T23" fmla="*/ 75 w 75"/>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8">
                  <a:moveTo>
                    <a:pt x="43" y="0"/>
                  </a:moveTo>
                  <a:lnTo>
                    <a:pt x="40" y="3"/>
                  </a:lnTo>
                  <a:lnTo>
                    <a:pt x="0" y="68"/>
                  </a:lnTo>
                  <a:lnTo>
                    <a:pt x="35" y="88"/>
                  </a:lnTo>
                  <a:lnTo>
                    <a:pt x="75" y="24"/>
                  </a:lnTo>
                  <a:lnTo>
                    <a:pt x="73" y="27"/>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39" name="Freeform 1389"/>
            <p:cNvSpPr>
              <a:spLocks/>
            </p:cNvSpPr>
            <p:nvPr/>
          </p:nvSpPr>
          <p:spPr bwMode="auto">
            <a:xfrm>
              <a:off x="3032" y="3222"/>
              <a:ext cx="37" cy="40"/>
            </a:xfrm>
            <a:custGeom>
              <a:avLst/>
              <a:gdLst>
                <a:gd name="T0" fmla="*/ 7 w 72"/>
                <a:gd name="T1" fmla="*/ 0 h 80"/>
                <a:gd name="T2" fmla="*/ 6 w 72"/>
                <a:gd name="T3" fmla="*/ 1 h 80"/>
                <a:gd name="T4" fmla="*/ 0 w 72"/>
                <a:gd name="T5" fmla="*/ 7 h 80"/>
                <a:gd name="T6" fmla="*/ 4 w 72"/>
                <a:gd name="T7" fmla="*/ 10 h 80"/>
                <a:gd name="T8" fmla="*/ 10 w 72"/>
                <a:gd name="T9" fmla="*/ 4 h 80"/>
                <a:gd name="T10" fmla="*/ 9 w 72"/>
                <a:gd name="T11" fmla="*/ 5 h 80"/>
                <a:gd name="T12" fmla="*/ 7 w 72"/>
                <a:gd name="T13" fmla="*/ 0 h 80"/>
                <a:gd name="T14" fmla="*/ 6 w 72"/>
                <a:gd name="T15" fmla="*/ 1 h 80"/>
                <a:gd name="T16" fmla="*/ 6 w 72"/>
                <a:gd name="T17" fmla="*/ 1 h 80"/>
                <a:gd name="T18" fmla="*/ 7 w 72"/>
                <a:gd name="T19" fmla="*/ 0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2"/>
                <a:gd name="T31" fmla="*/ 0 h 80"/>
                <a:gd name="T32" fmla="*/ 72 w 72"/>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2" h="80">
                  <a:moveTo>
                    <a:pt x="50" y="0"/>
                  </a:moveTo>
                  <a:lnTo>
                    <a:pt x="42" y="4"/>
                  </a:lnTo>
                  <a:lnTo>
                    <a:pt x="0" y="53"/>
                  </a:lnTo>
                  <a:lnTo>
                    <a:pt x="30" y="80"/>
                  </a:lnTo>
                  <a:lnTo>
                    <a:pt x="72" y="32"/>
                  </a:lnTo>
                  <a:lnTo>
                    <a:pt x="64" y="37"/>
                  </a:lnTo>
                  <a:lnTo>
                    <a:pt x="50" y="0"/>
                  </a:lnTo>
                  <a:lnTo>
                    <a:pt x="46" y="1"/>
                  </a:lnTo>
                  <a:lnTo>
                    <a:pt x="42" y="4"/>
                  </a:lnTo>
                  <a:lnTo>
                    <a:pt x="5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0" name="Freeform 1390"/>
            <p:cNvSpPr>
              <a:spLocks/>
            </p:cNvSpPr>
            <p:nvPr/>
          </p:nvSpPr>
          <p:spPr bwMode="auto">
            <a:xfrm>
              <a:off x="3058" y="3213"/>
              <a:ext cx="29" cy="27"/>
            </a:xfrm>
            <a:custGeom>
              <a:avLst/>
              <a:gdLst>
                <a:gd name="T0" fmla="*/ 7 w 59"/>
                <a:gd name="T1" fmla="*/ 0 h 56"/>
                <a:gd name="T2" fmla="*/ 5 w 59"/>
                <a:gd name="T3" fmla="*/ 0 h 56"/>
                <a:gd name="T4" fmla="*/ 0 w 59"/>
                <a:gd name="T5" fmla="*/ 2 h 56"/>
                <a:gd name="T6" fmla="*/ 1 w 59"/>
                <a:gd name="T7" fmla="*/ 6 h 56"/>
                <a:gd name="T8" fmla="*/ 7 w 59"/>
                <a:gd name="T9" fmla="*/ 4 h 56"/>
                <a:gd name="T10" fmla="*/ 6 w 59"/>
                <a:gd name="T11" fmla="*/ 5 h 56"/>
                <a:gd name="T12" fmla="*/ 7 w 59"/>
                <a:gd name="T13" fmla="*/ 0 h 56"/>
                <a:gd name="T14" fmla="*/ 6 w 59"/>
                <a:gd name="T15" fmla="*/ 0 h 56"/>
                <a:gd name="T16" fmla="*/ 5 w 59"/>
                <a:gd name="T17" fmla="*/ 0 h 56"/>
                <a:gd name="T18" fmla="*/ 7 w 59"/>
                <a:gd name="T19" fmla="*/ 0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6"/>
                <a:gd name="T32" fmla="*/ 59 w 59"/>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6">
                  <a:moveTo>
                    <a:pt x="56" y="1"/>
                  </a:moveTo>
                  <a:lnTo>
                    <a:pt x="45" y="3"/>
                  </a:lnTo>
                  <a:lnTo>
                    <a:pt x="0" y="19"/>
                  </a:lnTo>
                  <a:lnTo>
                    <a:pt x="14" y="56"/>
                  </a:lnTo>
                  <a:lnTo>
                    <a:pt x="59" y="39"/>
                  </a:lnTo>
                  <a:lnTo>
                    <a:pt x="49" y="41"/>
                  </a:lnTo>
                  <a:lnTo>
                    <a:pt x="56" y="1"/>
                  </a:lnTo>
                  <a:lnTo>
                    <a:pt x="51" y="0"/>
                  </a:lnTo>
                  <a:lnTo>
                    <a:pt x="45" y="3"/>
                  </a:lnTo>
                  <a:lnTo>
                    <a:pt x="56"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1" name="Freeform 1391"/>
            <p:cNvSpPr>
              <a:spLocks/>
            </p:cNvSpPr>
            <p:nvPr/>
          </p:nvSpPr>
          <p:spPr bwMode="auto">
            <a:xfrm>
              <a:off x="3082" y="3213"/>
              <a:ext cx="25" cy="24"/>
            </a:xfrm>
            <a:custGeom>
              <a:avLst/>
              <a:gdLst>
                <a:gd name="T0" fmla="*/ 7 w 49"/>
                <a:gd name="T1" fmla="*/ 2 h 48"/>
                <a:gd name="T2" fmla="*/ 6 w 49"/>
                <a:gd name="T3" fmla="*/ 2 h 48"/>
                <a:gd name="T4" fmla="*/ 1 w 49"/>
                <a:gd name="T5" fmla="*/ 0 h 48"/>
                <a:gd name="T6" fmla="*/ 0 w 49"/>
                <a:gd name="T7" fmla="*/ 5 h 48"/>
                <a:gd name="T8" fmla="*/ 5 w 49"/>
                <a:gd name="T9" fmla="*/ 6 h 48"/>
                <a:gd name="T10" fmla="*/ 5 w 49"/>
                <a:gd name="T11" fmla="*/ 6 h 48"/>
                <a:gd name="T12" fmla="*/ 7 w 49"/>
                <a:gd name="T13" fmla="*/ 2 h 48"/>
                <a:gd name="T14" fmla="*/ 0 60000 65536"/>
                <a:gd name="T15" fmla="*/ 0 60000 65536"/>
                <a:gd name="T16" fmla="*/ 0 60000 65536"/>
                <a:gd name="T17" fmla="*/ 0 60000 65536"/>
                <a:gd name="T18" fmla="*/ 0 60000 65536"/>
                <a:gd name="T19" fmla="*/ 0 60000 65536"/>
                <a:gd name="T20" fmla="*/ 0 60000 65536"/>
                <a:gd name="T21" fmla="*/ 0 w 49"/>
                <a:gd name="T22" fmla="*/ 0 h 48"/>
                <a:gd name="T23" fmla="*/ 49 w 49"/>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8">
                  <a:moveTo>
                    <a:pt x="49" y="9"/>
                  </a:moveTo>
                  <a:lnTo>
                    <a:pt x="47" y="9"/>
                  </a:lnTo>
                  <a:lnTo>
                    <a:pt x="7" y="0"/>
                  </a:lnTo>
                  <a:lnTo>
                    <a:pt x="0" y="40"/>
                  </a:lnTo>
                  <a:lnTo>
                    <a:pt x="40" y="48"/>
                  </a:lnTo>
                  <a:lnTo>
                    <a:pt x="38" y="48"/>
                  </a:lnTo>
                  <a:lnTo>
                    <a:pt x="49"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2" name="Freeform 1392"/>
            <p:cNvSpPr>
              <a:spLocks/>
            </p:cNvSpPr>
            <p:nvPr/>
          </p:nvSpPr>
          <p:spPr bwMode="auto">
            <a:xfrm>
              <a:off x="3101" y="3217"/>
              <a:ext cx="27" cy="26"/>
            </a:xfrm>
            <a:custGeom>
              <a:avLst/>
              <a:gdLst>
                <a:gd name="T0" fmla="*/ 7 w 54"/>
                <a:gd name="T1" fmla="*/ 2 h 51"/>
                <a:gd name="T2" fmla="*/ 7 w 54"/>
                <a:gd name="T3" fmla="*/ 2 h 51"/>
                <a:gd name="T4" fmla="*/ 2 w 54"/>
                <a:gd name="T5" fmla="*/ 0 h 51"/>
                <a:gd name="T6" fmla="*/ 0 w 54"/>
                <a:gd name="T7" fmla="*/ 5 h 51"/>
                <a:gd name="T8" fmla="*/ 6 w 54"/>
                <a:gd name="T9" fmla="*/ 7 h 51"/>
                <a:gd name="T10" fmla="*/ 6 w 54"/>
                <a:gd name="T11" fmla="*/ 7 h 51"/>
                <a:gd name="T12" fmla="*/ 7 w 54"/>
                <a:gd name="T13" fmla="*/ 2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54" y="12"/>
                  </a:moveTo>
                  <a:lnTo>
                    <a:pt x="54" y="12"/>
                  </a:lnTo>
                  <a:lnTo>
                    <a:pt x="11" y="0"/>
                  </a:lnTo>
                  <a:lnTo>
                    <a:pt x="0" y="39"/>
                  </a:lnTo>
                  <a:lnTo>
                    <a:pt x="42" y="51"/>
                  </a:lnTo>
                  <a:lnTo>
                    <a:pt x="54" y="1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643" name="Freeform 1393"/>
            <p:cNvSpPr>
              <a:spLocks/>
            </p:cNvSpPr>
            <p:nvPr/>
          </p:nvSpPr>
          <p:spPr bwMode="auto">
            <a:xfrm>
              <a:off x="3122" y="3224"/>
              <a:ext cx="28" cy="26"/>
            </a:xfrm>
            <a:custGeom>
              <a:avLst/>
              <a:gdLst>
                <a:gd name="T0" fmla="*/ 6 w 56"/>
                <a:gd name="T1" fmla="*/ 1 h 53"/>
                <a:gd name="T2" fmla="*/ 7 w 56"/>
                <a:gd name="T3" fmla="*/ 1 h 53"/>
                <a:gd name="T4" fmla="*/ 2 w 56"/>
                <a:gd name="T5" fmla="*/ 0 h 53"/>
                <a:gd name="T6" fmla="*/ 0 w 56"/>
                <a:gd name="T7" fmla="*/ 4 h 53"/>
                <a:gd name="T8" fmla="*/ 6 w 56"/>
                <a:gd name="T9" fmla="*/ 6 h 53"/>
                <a:gd name="T10" fmla="*/ 7 w 56"/>
                <a:gd name="T11" fmla="*/ 6 h 53"/>
                <a:gd name="T12" fmla="*/ 6 w 56"/>
                <a:gd name="T13" fmla="*/ 6 h 53"/>
                <a:gd name="T14" fmla="*/ 7 w 56"/>
                <a:gd name="T15" fmla="*/ 6 h 53"/>
                <a:gd name="T16" fmla="*/ 7 w 56"/>
                <a:gd name="T17" fmla="*/ 6 h 53"/>
                <a:gd name="T18" fmla="*/ 6 w 56"/>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53"/>
                <a:gd name="T32" fmla="*/ 56 w 56"/>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53">
                  <a:moveTo>
                    <a:pt x="44" y="13"/>
                  </a:moveTo>
                  <a:lnTo>
                    <a:pt x="56" y="13"/>
                  </a:lnTo>
                  <a:lnTo>
                    <a:pt x="12" y="0"/>
                  </a:lnTo>
                  <a:lnTo>
                    <a:pt x="0" y="39"/>
                  </a:lnTo>
                  <a:lnTo>
                    <a:pt x="44" y="52"/>
                  </a:lnTo>
                  <a:lnTo>
                    <a:pt x="56" y="52"/>
                  </a:lnTo>
                  <a:lnTo>
                    <a:pt x="44" y="52"/>
                  </a:lnTo>
                  <a:lnTo>
                    <a:pt x="50" y="53"/>
                  </a:lnTo>
                  <a:lnTo>
                    <a:pt x="56" y="52"/>
                  </a:lnTo>
                  <a:lnTo>
                    <a:pt x="44" y="1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2" name="Group 1394"/>
          <p:cNvGrpSpPr>
            <a:grpSpLocks/>
          </p:cNvGrpSpPr>
          <p:nvPr/>
        </p:nvGrpSpPr>
        <p:grpSpPr bwMode="auto">
          <a:xfrm>
            <a:off x="3637955" y="5216526"/>
            <a:ext cx="6270426" cy="1135063"/>
            <a:chOff x="2014" y="3094"/>
            <a:chExt cx="3511" cy="715"/>
          </a:xfrm>
        </p:grpSpPr>
        <p:sp>
          <p:nvSpPr>
            <p:cNvPr id="14244" name="Freeform 1395"/>
            <p:cNvSpPr>
              <a:spLocks/>
            </p:cNvSpPr>
            <p:nvPr/>
          </p:nvSpPr>
          <p:spPr bwMode="auto">
            <a:xfrm>
              <a:off x="3144" y="3224"/>
              <a:ext cx="29" cy="25"/>
            </a:xfrm>
            <a:custGeom>
              <a:avLst/>
              <a:gdLst>
                <a:gd name="T0" fmla="*/ 4 w 59"/>
                <a:gd name="T1" fmla="*/ 0 h 52"/>
                <a:gd name="T2" fmla="*/ 5 w 59"/>
                <a:gd name="T3" fmla="*/ 0 h 52"/>
                <a:gd name="T4" fmla="*/ 0 w 59"/>
                <a:gd name="T5" fmla="*/ 1 h 52"/>
                <a:gd name="T6" fmla="*/ 1 w 59"/>
                <a:gd name="T7" fmla="*/ 6 h 52"/>
                <a:gd name="T8" fmla="*/ 6 w 59"/>
                <a:gd name="T9" fmla="*/ 4 h 52"/>
                <a:gd name="T10" fmla="*/ 7 w 59"/>
                <a:gd name="T11" fmla="*/ 4 h 52"/>
                <a:gd name="T12" fmla="*/ 6 w 59"/>
                <a:gd name="T13" fmla="*/ 4 h 52"/>
                <a:gd name="T14" fmla="*/ 7 w 59"/>
                <a:gd name="T15" fmla="*/ 4 h 52"/>
                <a:gd name="T16" fmla="*/ 7 w 59"/>
                <a:gd name="T17" fmla="*/ 4 h 52"/>
                <a:gd name="T18" fmla="*/ 4 w 59"/>
                <a:gd name="T19" fmla="*/ 0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2"/>
                <a:gd name="T32" fmla="*/ 59 w 59"/>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2">
                  <a:moveTo>
                    <a:pt x="36" y="4"/>
                  </a:moveTo>
                  <a:lnTo>
                    <a:pt x="42" y="0"/>
                  </a:lnTo>
                  <a:lnTo>
                    <a:pt x="0" y="13"/>
                  </a:lnTo>
                  <a:lnTo>
                    <a:pt x="12" y="52"/>
                  </a:lnTo>
                  <a:lnTo>
                    <a:pt x="53" y="39"/>
                  </a:lnTo>
                  <a:lnTo>
                    <a:pt x="59" y="36"/>
                  </a:lnTo>
                  <a:lnTo>
                    <a:pt x="53" y="39"/>
                  </a:lnTo>
                  <a:lnTo>
                    <a:pt x="57" y="38"/>
                  </a:lnTo>
                  <a:lnTo>
                    <a:pt x="59" y="36"/>
                  </a:lnTo>
                  <a:lnTo>
                    <a:pt x="3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5" name="Freeform 1396"/>
            <p:cNvSpPr>
              <a:spLocks/>
            </p:cNvSpPr>
            <p:nvPr/>
          </p:nvSpPr>
          <p:spPr bwMode="auto">
            <a:xfrm>
              <a:off x="3162" y="3210"/>
              <a:ext cx="35" cy="31"/>
            </a:xfrm>
            <a:custGeom>
              <a:avLst/>
              <a:gdLst>
                <a:gd name="T0" fmla="*/ 5 w 70"/>
                <a:gd name="T1" fmla="*/ 1 h 62"/>
                <a:gd name="T2" fmla="*/ 5 w 70"/>
                <a:gd name="T3" fmla="*/ 0 h 62"/>
                <a:gd name="T4" fmla="*/ 0 w 70"/>
                <a:gd name="T5" fmla="*/ 4 h 62"/>
                <a:gd name="T6" fmla="*/ 3 w 70"/>
                <a:gd name="T7" fmla="*/ 8 h 62"/>
                <a:gd name="T8" fmla="*/ 9 w 70"/>
                <a:gd name="T9" fmla="*/ 4 h 62"/>
                <a:gd name="T10" fmla="*/ 9 w 70"/>
                <a:gd name="T11" fmla="*/ 4 h 62"/>
                <a:gd name="T12" fmla="*/ 9 w 70"/>
                <a:gd name="T13" fmla="*/ 4 h 62"/>
                <a:gd name="T14" fmla="*/ 9 w 70"/>
                <a:gd name="T15" fmla="*/ 4 h 62"/>
                <a:gd name="T16" fmla="*/ 9 w 70"/>
                <a:gd name="T17" fmla="*/ 4 h 62"/>
                <a:gd name="T18" fmla="*/ 5 w 70"/>
                <a:gd name="T19" fmla="*/ 1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62"/>
                <a:gd name="T32" fmla="*/ 70 w 70"/>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62">
                  <a:moveTo>
                    <a:pt x="38" y="3"/>
                  </a:moveTo>
                  <a:lnTo>
                    <a:pt x="43" y="0"/>
                  </a:lnTo>
                  <a:lnTo>
                    <a:pt x="0" y="30"/>
                  </a:lnTo>
                  <a:lnTo>
                    <a:pt x="23" y="62"/>
                  </a:lnTo>
                  <a:lnTo>
                    <a:pt x="66" y="32"/>
                  </a:lnTo>
                  <a:lnTo>
                    <a:pt x="70" y="28"/>
                  </a:lnTo>
                  <a:lnTo>
                    <a:pt x="66" y="32"/>
                  </a:lnTo>
                  <a:lnTo>
                    <a:pt x="68" y="31"/>
                  </a:lnTo>
                  <a:lnTo>
                    <a:pt x="70" y="28"/>
                  </a:lnTo>
                  <a:lnTo>
                    <a:pt x="38"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6" name="Freeform 1397"/>
            <p:cNvSpPr>
              <a:spLocks/>
            </p:cNvSpPr>
            <p:nvPr/>
          </p:nvSpPr>
          <p:spPr bwMode="auto">
            <a:xfrm>
              <a:off x="3181" y="3186"/>
              <a:ext cx="38" cy="39"/>
            </a:xfrm>
            <a:custGeom>
              <a:avLst/>
              <a:gdLst>
                <a:gd name="T0" fmla="*/ 5 w 76"/>
                <a:gd name="T1" fmla="*/ 1 h 78"/>
                <a:gd name="T2" fmla="*/ 5 w 76"/>
                <a:gd name="T3" fmla="*/ 0 h 78"/>
                <a:gd name="T4" fmla="*/ 0 w 76"/>
                <a:gd name="T5" fmla="*/ 7 h 78"/>
                <a:gd name="T6" fmla="*/ 4 w 76"/>
                <a:gd name="T7" fmla="*/ 10 h 78"/>
                <a:gd name="T8" fmla="*/ 10 w 76"/>
                <a:gd name="T9" fmla="*/ 3 h 78"/>
                <a:gd name="T10" fmla="*/ 10 w 76"/>
                <a:gd name="T11" fmla="*/ 3 h 78"/>
                <a:gd name="T12" fmla="*/ 5 w 76"/>
                <a:gd name="T13" fmla="*/ 1 h 78"/>
                <a:gd name="T14" fmla="*/ 0 60000 65536"/>
                <a:gd name="T15" fmla="*/ 0 60000 65536"/>
                <a:gd name="T16" fmla="*/ 0 60000 65536"/>
                <a:gd name="T17" fmla="*/ 0 60000 65536"/>
                <a:gd name="T18" fmla="*/ 0 60000 65536"/>
                <a:gd name="T19" fmla="*/ 0 60000 65536"/>
                <a:gd name="T20" fmla="*/ 0 60000 65536"/>
                <a:gd name="T21" fmla="*/ 0 w 76"/>
                <a:gd name="T22" fmla="*/ 0 h 78"/>
                <a:gd name="T23" fmla="*/ 76 w 76"/>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78">
                  <a:moveTo>
                    <a:pt x="41" y="1"/>
                  </a:moveTo>
                  <a:lnTo>
                    <a:pt x="43" y="0"/>
                  </a:lnTo>
                  <a:lnTo>
                    <a:pt x="0" y="53"/>
                  </a:lnTo>
                  <a:lnTo>
                    <a:pt x="32" y="78"/>
                  </a:lnTo>
                  <a:lnTo>
                    <a:pt x="75" y="26"/>
                  </a:lnTo>
                  <a:lnTo>
                    <a:pt x="76" y="24"/>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7" name="Freeform 1398"/>
            <p:cNvSpPr>
              <a:spLocks/>
            </p:cNvSpPr>
            <p:nvPr/>
          </p:nvSpPr>
          <p:spPr bwMode="auto">
            <a:xfrm>
              <a:off x="3202" y="3156"/>
              <a:ext cx="37" cy="42"/>
            </a:xfrm>
            <a:custGeom>
              <a:avLst/>
              <a:gdLst>
                <a:gd name="T0" fmla="*/ 5 w 74"/>
                <a:gd name="T1" fmla="*/ 0 h 84"/>
                <a:gd name="T2" fmla="*/ 5 w 74"/>
                <a:gd name="T3" fmla="*/ 1 h 84"/>
                <a:gd name="T4" fmla="*/ 0 w 74"/>
                <a:gd name="T5" fmla="*/ 8 h 84"/>
                <a:gd name="T6" fmla="*/ 5 w 74"/>
                <a:gd name="T7" fmla="*/ 11 h 84"/>
                <a:gd name="T8" fmla="*/ 10 w 74"/>
                <a:gd name="T9" fmla="*/ 3 h 84"/>
                <a:gd name="T10" fmla="*/ 9 w 74"/>
                <a:gd name="T11" fmla="*/ 4 h 84"/>
                <a:gd name="T12" fmla="*/ 5 w 74"/>
                <a:gd name="T13" fmla="*/ 0 h 84"/>
                <a:gd name="T14" fmla="*/ 0 60000 65536"/>
                <a:gd name="T15" fmla="*/ 0 60000 65536"/>
                <a:gd name="T16" fmla="*/ 0 60000 65536"/>
                <a:gd name="T17" fmla="*/ 0 60000 65536"/>
                <a:gd name="T18" fmla="*/ 0 60000 65536"/>
                <a:gd name="T19" fmla="*/ 0 60000 65536"/>
                <a:gd name="T20" fmla="*/ 0 60000 65536"/>
                <a:gd name="T21" fmla="*/ 0 w 74"/>
                <a:gd name="T22" fmla="*/ 0 h 84"/>
                <a:gd name="T23" fmla="*/ 74 w 74"/>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84">
                  <a:moveTo>
                    <a:pt x="42" y="0"/>
                  </a:moveTo>
                  <a:lnTo>
                    <a:pt x="40" y="3"/>
                  </a:lnTo>
                  <a:lnTo>
                    <a:pt x="0" y="61"/>
                  </a:lnTo>
                  <a:lnTo>
                    <a:pt x="35" y="84"/>
                  </a:lnTo>
                  <a:lnTo>
                    <a:pt x="74" y="26"/>
                  </a:lnTo>
                  <a:lnTo>
                    <a:pt x="72" y="28"/>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8" name="Freeform 1399"/>
            <p:cNvSpPr>
              <a:spLocks/>
            </p:cNvSpPr>
            <p:nvPr/>
          </p:nvSpPr>
          <p:spPr bwMode="auto">
            <a:xfrm>
              <a:off x="3222" y="3128"/>
              <a:ext cx="40" cy="41"/>
            </a:xfrm>
            <a:custGeom>
              <a:avLst/>
              <a:gdLst>
                <a:gd name="T0" fmla="*/ 7 w 78"/>
                <a:gd name="T1" fmla="*/ 0 h 83"/>
                <a:gd name="T2" fmla="*/ 7 w 78"/>
                <a:gd name="T3" fmla="*/ 0 h 83"/>
                <a:gd name="T4" fmla="*/ 0 w 78"/>
                <a:gd name="T5" fmla="*/ 6 h 83"/>
                <a:gd name="T6" fmla="*/ 4 w 78"/>
                <a:gd name="T7" fmla="*/ 10 h 83"/>
                <a:gd name="T8" fmla="*/ 11 w 78"/>
                <a:gd name="T9" fmla="*/ 3 h 83"/>
                <a:gd name="T10" fmla="*/ 10 w 78"/>
                <a:gd name="T11" fmla="*/ 3 h 83"/>
                <a:gd name="T12" fmla="*/ 7 w 78"/>
                <a:gd name="T13" fmla="*/ 0 h 83"/>
                <a:gd name="T14" fmla="*/ 0 60000 65536"/>
                <a:gd name="T15" fmla="*/ 0 60000 65536"/>
                <a:gd name="T16" fmla="*/ 0 60000 65536"/>
                <a:gd name="T17" fmla="*/ 0 60000 65536"/>
                <a:gd name="T18" fmla="*/ 0 60000 65536"/>
                <a:gd name="T19" fmla="*/ 0 60000 65536"/>
                <a:gd name="T20" fmla="*/ 0 60000 65536"/>
                <a:gd name="T21" fmla="*/ 0 w 78"/>
                <a:gd name="T22" fmla="*/ 0 h 83"/>
                <a:gd name="T23" fmla="*/ 78 w 78"/>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83">
                  <a:moveTo>
                    <a:pt x="49" y="0"/>
                  </a:moveTo>
                  <a:lnTo>
                    <a:pt x="48" y="1"/>
                  </a:lnTo>
                  <a:lnTo>
                    <a:pt x="0" y="55"/>
                  </a:lnTo>
                  <a:lnTo>
                    <a:pt x="30" y="83"/>
                  </a:lnTo>
                  <a:lnTo>
                    <a:pt x="78" y="29"/>
                  </a:lnTo>
                  <a:lnTo>
                    <a:pt x="77" y="30"/>
                  </a:lnTo>
                  <a:lnTo>
                    <a:pt x="4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9" name="Freeform 1400"/>
            <p:cNvSpPr>
              <a:spLocks/>
            </p:cNvSpPr>
            <p:nvPr/>
          </p:nvSpPr>
          <p:spPr bwMode="auto">
            <a:xfrm>
              <a:off x="3247" y="3108"/>
              <a:ext cx="35" cy="35"/>
            </a:xfrm>
            <a:custGeom>
              <a:avLst/>
              <a:gdLst>
                <a:gd name="T0" fmla="*/ 6 w 70"/>
                <a:gd name="T1" fmla="*/ 0 h 70"/>
                <a:gd name="T2" fmla="*/ 5 w 70"/>
                <a:gd name="T3" fmla="*/ 1 h 70"/>
                <a:gd name="T4" fmla="*/ 0 w 70"/>
                <a:gd name="T5" fmla="*/ 5 h 70"/>
                <a:gd name="T6" fmla="*/ 4 w 70"/>
                <a:gd name="T7" fmla="*/ 9 h 70"/>
                <a:gd name="T8" fmla="*/ 9 w 70"/>
                <a:gd name="T9" fmla="*/ 4 h 70"/>
                <a:gd name="T10" fmla="*/ 9 w 70"/>
                <a:gd name="T11" fmla="*/ 5 h 70"/>
                <a:gd name="T12" fmla="*/ 6 w 70"/>
                <a:gd name="T13" fmla="*/ 0 h 70"/>
                <a:gd name="T14" fmla="*/ 5 w 70"/>
                <a:gd name="T15" fmla="*/ 1 h 70"/>
                <a:gd name="T16" fmla="*/ 5 w 70"/>
                <a:gd name="T17" fmla="*/ 1 h 70"/>
                <a:gd name="T18" fmla="*/ 6 w 70"/>
                <a:gd name="T19" fmla="*/ 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70"/>
                <a:gd name="T32" fmla="*/ 70 w 70"/>
                <a:gd name="T33" fmla="*/ 70 h 7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70">
                  <a:moveTo>
                    <a:pt x="45" y="0"/>
                  </a:moveTo>
                  <a:lnTo>
                    <a:pt x="42" y="2"/>
                  </a:lnTo>
                  <a:lnTo>
                    <a:pt x="0" y="40"/>
                  </a:lnTo>
                  <a:lnTo>
                    <a:pt x="28" y="70"/>
                  </a:lnTo>
                  <a:lnTo>
                    <a:pt x="70" y="32"/>
                  </a:lnTo>
                  <a:lnTo>
                    <a:pt x="66" y="34"/>
                  </a:lnTo>
                  <a:lnTo>
                    <a:pt x="45" y="0"/>
                  </a:lnTo>
                  <a:lnTo>
                    <a:pt x="43" y="1"/>
                  </a:lnTo>
                  <a:lnTo>
                    <a:pt x="42" y="2"/>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0" name="Freeform 1401"/>
            <p:cNvSpPr>
              <a:spLocks/>
            </p:cNvSpPr>
            <p:nvPr/>
          </p:nvSpPr>
          <p:spPr bwMode="auto">
            <a:xfrm>
              <a:off x="3270" y="3094"/>
              <a:ext cx="30" cy="31"/>
            </a:xfrm>
            <a:custGeom>
              <a:avLst/>
              <a:gdLst>
                <a:gd name="T0" fmla="*/ 7 w 60"/>
                <a:gd name="T1" fmla="*/ 1 h 62"/>
                <a:gd name="T2" fmla="*/ 5 w 60"/>
                <a:gd name="T3" fmla="*/ 1 h 62"/>
                <a:gd name="T4" fmla="*/ 0 w 60"/>
                <a:gd name="T5" fmla="*/ 4 h 62"/>
                <a:gd name="T6" fmla="*/ 3 w 60"/>
                <a:gd name="T7" fmla="*/ 8 h 62"/>
                <a:gd name="T8" fmla="*/ 8 w 60"/>
                <a:gd name="T9" fmla="*/ 5 h 62"/>
                <a:gd name="T10" fmla="*/ 7 w 60"/>
                <a:gd name="T11" fmla="*/ 5 h 62"/>
                <a:gd name="T12" fmla="*/ 7 w 60"/>
                <a:gd name="T13" fmla="*/ 1 h 62"/>
                <a:gd name="T14" fmla="*/ 6 w 60"/>
                <a:gd name="T15" fmla="*/ 0 h 62"/>
                <a:gd name="T16" fmla="*/ 5 w 60"/>
                <a:gd name="T17" fmla="*/ 1 h 62"/>
                <a:gd name="T18" fmla="*/ 7 w 60"/>
                <a:gd name="T19" fmla="*/ 1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62"/>
                <a:gd name="T32" fmla="*/ 60 w 60"/>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62">
                  <a:moveTo>
                    <a:pt x="51" y="1"/>
                  </a:moveTo>
                  <a:lnTo>
                    <a:pt x="40" y="4"/>
                  </a:lnTo>
                  <a:lnTo>
                    <a:pt x="0" y="28"/>
                  </a:lnTo>
                  <a:lnTo>
                    <a:pt x="21" y="62"/>
                  </a:lnTo>
                  <a:lnTo>
                    <a:pt x="60" y="38"/>
                  </a:lnTo>
                  <a:lnTo>
                    <a:pt x="49" y="40"/>
                  </a:lnTo>
                  <a:lnTo>
                    <a:pt x="51" y="1"/>
                  </a:lnTo>
                  <a:lnTo>
                    <a:pt x="45" y="0"/>
                  </a:lnTo>
                  <a:lnTo>
                    <a:pt x="40" y="4"/>
                  </a:lnTo>
                  <a:lnTo>
                    <a:pt x="5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1" name="Freeform 1402"/>
            <p:cNvSpPr>
              <a:spLocks/>
            </p:cNvSpPr>
            <p:nvPr/>
          </p:nvSpPr>
          <p:spPr bwMode="auto">
            <a:xfrm>
              <a:off x="3294" y="3095"/>
              <a:ext cx="28" cy="21"/>
            </a:xfrm>
            <a:custGeom>
              <a:avLst/>
              <a:gdLst>
                <a:gd name="T0" fmla="*/ 7 w 56"/>
                <a:gd name="T1" fmla="*/ 0 h 43"/>
                <a:gd name="T2" fmla="*/ 6 w 56"/>
                <a:gd name="T3" fmla="*/ 0 h 43"/>
                <a:gd name="T4" fmla="*/ 1 w 56"/>
                <a:gd name="T5" fmla="*/ 0 h 43"/>
                <a:gd name="T6" fmla="*/ 0 w 56"/>
                <a:gd name="T7" fmla="*/ 4 h 43"/>
                <a:gd name="T8" fmla="*/ 6 w 56"/>
                <a:gd name="T9" fmla="*/ 5 h 43"/>
                <a:gd name="T10" fmla="*/ 5 w 56"/>
                <a:gd name="T11" fmla="*/ 5 h 43"/>
                <a:gd name="T12" fmla="*/ 7 w 56"/>
                <a:gd name="T13" fmla="*/ 0 h 43"/>
                <a:gd name="T14" fmla="*/ 7 w 56"/>
                <a:gd name="T15" fmla="*/ 0 h 43"/>
                <a:gd name="T16" fmla="*/ 6 w 56"/>
                <a:gd name="T17" fmla="*/ 0 h 43"/>
                <a:gd name="T18" fmla="*/ 7 w 56"/>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6"/>
                <a:gd name="T31" fmla="*/ 0 h 43"/>
                <a:gd name="T32" fmla="*/ 56 w 56"/>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6" h="43">
                  <a:moveTo>
                    <a:pt x="56" y="6"/>
                  </a:moveTo>
                  <a:lnTo>
                    <a:pt x="47" y="4"/>
                  </a:lnTo>
                  <a:lnTo>
                    <a:pt x="2" y="0"/>
                  </a:lnTo>
                  <a:lnTo>
                    <a:pt x="0" y="39"/>
                  </a:lnTo>
                  <a:lnTo>
                    <a:pt x="45" y="43"/>
                  </a:lnTo>
                  <a:lnTo>
                    <a:pt x="36" y="41"/>
                  </a:lnTo>
                  <a:lnTo>
                    <a:pt x="56" y="6"/>
                  </a:lnTo>
                  <a:lnTo>
                    <a:pt x="53" y="4"/>
                  </a:lnTo>
                  <a:lnTo>
                    <a:pt x="47" y="4"/>
                  </a:lnTo>
                  <a:lnTo>
                    <a:pt x="5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2" name="Freeform 1403"/>
            <p:cNvSpPr>
              <a:spLocks/>
            </p:cNvSpPr>
            <p:nvPr/>
          </p:nvSpPr>
          <p:spPr bwMode="auto">
            <a:xfrm>
              <a:off x="3312" y="3098"/>
              <a:ext cx="33" cy="30"/>
            </a:xfrm>
            <a:custGeom>
              <a:avLst/>
              <a:gdLst>
                <a:gd name="T0" fmla="*/ 9 w 66"/>
                <a:gd name="T1" fmla="*/ 3 h 61"/>
                <a:gd name="T2" fmla="*/ 8 w 66"/>
                <a:gd name="T3" fmla="*/ 3 h 61"/>
                <a:gd name="T4" fmla="*/ 3 w 66"/>
                <a:gd name="T5" fmla="*/ 0 h 61"/>
                <a:gd name="T6" fmla="*/ 0 w 66"/>
                <a:gd name="T7" fmla="*/ 4 h 61"/>
                <a:gd name="T8" fmla="*/ 5 w 66"/>
                <a:gd name="T9" fmla="*/ 7 h 61"/>
                <a:gd name="T10" fmla="*/ 5 w 66"/>
                <a:gd name="T11" fmla="*/ 7 h 61"/>
                <a:gd name="T12" fmla="*/ 9 w 66"/>
                <a:gd name="T13" fmla="*/ 3 h 61"/>
                <a:gd name="T14" fmla="*/ 8 w 66"/>
                <a:gd name="T15" fmla="*/ 3 h 61"/>
                <a:gd name="T16" fmla="*/ 8 w 66"/>
                <a:gd name="T17" fmla="*/ 3 h 61"/>
                <a:gd name="T18" fmla="*/ 9 w 66"/>
                <a:gd name="T19" fmla="*/ 3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6"/>
                <a:gd name="T31" fmla="*/ 0 h 61"/>
                <a:gd name="T32" fmla="*/ 66 w 66"/>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6" h="61">
                  <a:moveTo>
                    <a:pt x="66" y="30"/>
                  </a:moveTo>
                  <a:lnTo>
                    <a:pt x="62" y="27"/>
                  </a:lnTo>
                  <a:lnTo>
                    <a:pt x="20" y="0"/>
                  </a:lnTo>
                  <a:lnTo>
                    <a:pt x="0" y="35"/>
                  </a:lnTo>
                  <a:lnTo>
                    <a:pt x="41" y="61"/>
                  </a:lnTo>
                  <a:lnTo>
                    <a:pt x="36" y="58"/>
                  </a:lnTo>
                  <a:lnTo>
                    <a:pt x="66" y="30"/>
                  </a:lnTo>
                  <a:lnTo>
                    <a:pt x="64" y="28"/>
                  </a:lnTo>
                  <a:lnTo>
                    <a:pt x="62" y="27"/>
                  </a:lnTo>
                  <a:lnTo>
                    <a:pt x="66" y="3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3" name="Freeform 1404"/>
            <p:cNvSpPr>
              <a:spLocks/>
            </p:cNvSpPr>
            <p:nvPr/>
          </p:nvSpPr>
          <p:spPr bwMode="auto">
            <a:xfrm>
              <a:off x="3330" y="3112"/>
              <a:ext cx="36" cy="36"/>
            </a:xfrm>
            <a:custGeom>
              <a:avLst/>
              <a:gdLst>
                <a:gd name="T0" fmla="*/ 9 w 72"/>
                <a:gd name="T1" fmla="*/ 6 h 70"/>
                <a:gd name="T2" fmla="*/ 9 w 72"/>
                <a:gd name="T3" fmla="*/ 6 h 70"/>
                <a:gd name="T4" fmla="*/ 4 w 72"/>
                <a:gd name="T5" fmla="*/ 0 h 70"/>
                <a:gd name="T6" fmla="*/ 0 w 72"/>
                <a:gd name="T7" fmla="*/ 4 h 70"/>
                <a:gd name="T8" fmla="*/ 5 w 72"/>
                <a:gd name="T9" fmla="*/ 10 h 70"/>
                <a:gd name="T10" fmla="*/ 5 w 72"/>
                <a:gd name="T11" fmla="*/ 9 h 70"/>
                <a:gd name="T12" fmla="*/ 9 w 72"/>
                <a:gd name="T13" fmla="*/ 6 h 70"/>
                <a:gd name="T14" fmla="*/ 0 60000 65536"/>
                <a:gd name="T15" fmla="*/ 0 60000 65536"/>
                <a:gd name="T16" fmla="*/ 0 60000 65536"/>
                <a:gd name="T17" fmla="*/ 0 60000 65536"/>
                <a:gd name="T18" fmla="*/ 0 60000 65536"/>
                <a:gd name="T19" fmla="*/ 0 60000 65536"/>
                <a:gd name="T20" fmla="*/ 0 60000 65536"/>
                <a:gd name="T21" fmla="*/ 0 w 72"/>
                <a:gd name="T22" fmla="*/ 0 h 70"/>
                <a:gd name="T23" fmla="*/ 72 w 72"/>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0">
                  <a:moveTo>
                    <a:pt x="72" y="44"/>
                  </a:moveTo>
                  <a:lnTo>
                    <a:pt x="71" y="43"/>
                  </a:lnTo>
                  <a:lnTo>
                    <a:pt x="30" y="0"/>
                  </a:lnTo>
                  <a:lnTo>
                    <a:pt x="0" y="28"/>
                  </a:lnTo>
                  <a:lnTo>
                    <a:pt x="41" y="70"/>
                  </a:lnTo>
                  <a:lnTo>
                    <a:pt x="40" y="69"/>
                  </a:lnTo>
                  <a:lnTo>
                    <a:pt x="72" y="4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4" name="Freeform 1405"/>
            <p:cNvSpPr>
              <a:spLocks/>
            </p:cNvSpPr>
            <p:nvPr/>
          </p:nvSpPr>
          <p:spPr bwMode="auto">
            <a:xfrm>
              <a:off x="3350" y="3134"/>
              <a:ext cx="40" cy="44"/>
            </a:xfrm>
            <a:custGeom>
              <a:avLst/>
              <a:gdLst>
                <a:gd name="T0" fmla="*/ 10 w 79"/>
                <a:gd name="T1" fmla="*/ 8 h 86"/>
                <a:gd name="T2" fmla="*/ 10 w 79"/>
                <a:gd name="T3" fmla="*/ 8 h 86"/>
                <a:gd name="T4" fmla="*/ 4 w 79"/>
                <a:gd name="T5" fmla="*/ 0 h 86"/>
                <a:gd name="T6" fmla="*/ 0 w 79"/>
                <a:gd name="T7" fmla="*/ 4 h 86"/>
                <a:gd name="T8" fmla="*/ 6 w 79"/>
                <a:gd name="T9" fmla="*/ 12 h 86"/>
                <a:gd name="T10" fmla="*/ 6 w 79"/>
                <a:gd name="T11" fmla="*/ 11 h 86"/>
                <a:gd name="T12" fmla="*/ 10 w 79"/>
                <a:gd name="T13" fmla="*/ 8 h 86"/>
                <a:gd name="T14" fmla="*/ 0 60000 65536"/>
                <a:gd name="T15" fmla="*/ 0 60000 65536"/>
                <a:gd name="T16" fmla="*/ 0 60000 65536"/>
                <a:gd name="T17" fmla="*/ 0 60000 65536"/>
                <a:gd name="T18" fmla="*/ 0 60000 65536"/>
                <a:gd name="T19" fmla="*/ 0 60000 65536"/>
                <a:gd name="T20" fmla="*/ 0 60000 65536"/>
                <a:gd name="T21" fmla="*/ 0 w 79"/>
                <a:gd name="T22" fmla="*/ 0 h 86"/>
                <a:gd name="T23" fmla="*/ 79 w 79"/>
                <a:gd name="T24" fmla="*/ 86 h 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86">
                  <a:moveTo>
                    <a:pt x="79" y="62"/>
                  </a:moveTo>
                  <a:lnTo>
                    <a:pt x="78" y="61"/>
                  </a:lnTo>
                  <a:lnTo>
                    <a:pt x="32" y="0"/>
                  </a:lnTo>
                  <a:lnTo>
                    <a:pt x="0" y="25"/>
                  </a:lnTo>
                  <a:lnTo>
                    <a:pt x="46" y="86"/>
                  </a:lnTo>
                  <a:lnTo>
                    <a:pt x="45" y="85"/>
                  </a:lnTo>
                  <a:lnTo>
                    <a:pt x="79" y="6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5" name="Freeform 1406"/>
            <p:cNvSpPr>
              <a:spLocks/>
            </p:cNvSpPr>
            <p:nvPr/>
          </p:nvSpPr>
          <p:spPr bwMode="auto">
            <a:xfrm>
              <a:off x="3372" y="3165"/>
              <a:ext cx="40" cy="45"/>
            </a:xfrm>
            <a:custGeom>
              <a:avLst/>
              <a:gdLst>
                <a:gd name="T0" fmla="*/ 10 w 79"/>
                <a:gd name="T1" fmla="*/ 9 h 90"/>
                <a:gd name="T2" fmla="*/ 10 w 79"/>
                <a:gd name="T3" fmla="*/ 9 h 90"/>
                <a:gd name="T4" fmla="*/ 5 w 79"/>
                <a:gd name="T5" fmla="*/ 0 h 90"/>
                <a:gd name="T6" fmla="*/ 0 w 79"/>
                <a:gd name="T7" fmla="*/ 3 h 90"/>
                <a:gd name="T8" fmla="*/ 6 w 79"/>
                <a:gd name="T9" fmla="*/ 12 h 90"/>
                <a:gd name="T10" fmla="*/ 6 w 79"/>
                <a:gd name="T11" fmla="*/ 11 h 90"/>
                <a:gd name="T12" fmla="*/ 10 w 79"/>
                <a:gd name="T13" fmla="*/ 9 h 90"/>
                <a:gd name="T14" fmla="*/ 0 60000 65536"/>
                <a:gd name="T15" fmla="*/ 0 60000 65536"/>
                <a:gd name="T16" fmla="*/ 0 60000 65536"/>
                <a:gd name="T17" fmla="*/ 0 60000 65536"/>
                <a:gd name="T18" fmla="*/ 0 60000 65536"/>
                <a:gd name="T19" fmla="*/ 0 60000 65536"/>
                <a:gd name="T20" fmla="*/ 0 60000 65536"/>
                <a:gd name="T21" fmla="*/ 0 w 79"/>
                <a:gd name="T22" fmla="*/ 0 h 90"/>
                <a:gd name="T23" fmla="*/ 79 w 79"/>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90">
                  <a:moveTo>
                    <a:pt x="79" y="69"/>
                  </a:moveTo>
                  <a:lnTo>
                    <a:pt x="78" y="67"/>
                  </a:lnTo>
                  <a:lnTo>
                    <a:pt x="34" y="0"/>
                  </a:lnTo>
                  <a:lnTo>
                    <a:pt x="0" y="23"/>
                  </a:lnTo>
                  <a:lnTo>
                    <a:pt x="43" y="90"/>
                  </a:lnTo>
                  <a:lnTo>
                    <a:pt x="42" y="87"/>
                  </a:lnTo>
                  <a:lnTo>
                    <a:pt x="79" y="6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6" name="Freeform 1407"/>
            <p:cNvSpPr>
              <a:spLocks/>
            </p:cNvSpPr>
            <p:nvPr/>
          </p:nvSpPr>
          <p:spPr bwMode="auto">
            <a:xfrm>
              <a:off x="3394" y="3200"/>
              <a:ext cx="38" cy="48"/>
            </a:xfrm>
            <a:custGeom>
              <a:avLst/>
              <a:gdLst>
                <a:gd name="T0" fmla="*/ 10 w 76"/>
                <a:gd name="T1" fmla="*/ 9 h 97"/>
                <a:gd name="T2" fmla="*/ 10 w 76"/>
                <a:gd name="T3" fmla="*/ 9 h 97"/>
                <a:gd name="T4" fmla="*/ 5 w 76"/>
                <a:gd name="T5" fmla="*/ 0 h 97"/>
                <a:gd name="T6" fmla="*/ 0 w 76"/>
                <a:gd name="T7" fmla="*/ 2 h 97"/>
                <a:gd name="T8" fmla="*/ 5 w 76"/>
                <a:gd name="T9" fmla="*/ 12 h 97"/>
                <a:gd name="T10" fmla="*/ 5 w 76"/>
                <a:gd name="T11" fmla="*/ 12 h 97"/>
                <a:gd name="T12" fmla="*/ 10 w 76"/>
                <a:gd name="T13" fmla="*/ 9 h 97"/>
                <a:gd name="T14" fmla="*/ 0 60000 65536"/>
                <a:gd name="T15" fmla="*/ 0 60000 65536"/>
                <a:gd name="T16" fmla="*/ 0 60000 65536"/>
                <a:gd name="T17" fmla="*/ 0 60000 65536"/>
                <a:gd name="T18" fmla="*/ 0 60000 65536"/>
                <a:gd name="T19" fmla="*/ 0 60000 65536"/>
                <a:gd name="T20" fmla="*/ 0 60000 65536"/>
                <a:gd name="T21" fmla="*/ 0 w 76"/>
                <a:gd name="T22" fmla="*/ 0 h 97"/>
                <a:gd name="T23" fmla="*/ 76 w 76"/>
                <a:gd name="T24" fmla="*/ 97 h 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97">
                  <a:moveTo>
                    <a:pt x="75" y="76"/>
                  </a:moveTo>
                  <a:lnTo>
                    <a:pt x="76" y="77"/>
                  </a:lnTo>
                  <a:lnTo>
                    <a:pt x="37" y="0"/>
                  </a:lnTo>
                  <a:lnTo>
                    <a:pt x="0" y="18"/>
                  </a:lnTo>
                  <a:lnTo>
                    <a:pt x="39" y="96"/>
                  </a:lnTo>
                  <a:lnTo>
                    <a:pt x="40" y="97"/>
                  </a:lnTo>
                  <a:lnTo>
                    <a:pt x="75" y="7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7" name="Freeform 1408"/>
            <p:cNvSpPr>
              <a:spLocks/>
            </p:cNvSpPr>
            <p:nvPr/>
          </p:nvSpPr>
          <p:spPr bwMode="auto">
            <a:xfrm>
              <a:off x="3414" y="3238"/>
              <a:ext cx="38" cy="47"/>
            </a:xfrm>
            <a:custGeom>
              <a:avLst/>
              <a:gdLst>
                <a:gd name="T0" fmla="*/ 9 w 78"/>
                <a:gd name="T1" fmla="*/ 9 h 93"/>
                <a:gd name="T2" fmla="*/ 9 w 78"/>
                <a:gd name="T3" fmla="*/ 9 h 93"/>
                <a:gd name="T4" fmla="*/ 4 w 78"/>
                <a:gd name="T5" fmla="*/ 0 h 93"/>
                <a:gd name="T6" fmla="*/ 0 w 78"/>
                <a:gd name="T7" fmla="*/ 3 h 93"/>
                <a:gd name="T8" fmla="*/ 5 w 78"/>
                <a:gd name="T9" fmla="*/ 12 h 93"/>
                <a:gd name="T10" fmla="*/ 5 w 78"/>
                <a:gd name="T11" fmla="*/ 12 h 93"/>
                <a:gd name="T12" fmla="*/ 9 w 78"/>
                <a:gd name="T13" fmla="*/ 9 h 93"/>
                <a:gd name="T14" fmla="*/ 0 60000 65536"/>
                <a:gd name="T15" fmla="*/ 0 60000 65536"/>
                <a:gd name="T16" fmla="*/ 0 60000 65536"/>
                <a:gd name="T17" fmla="*/ 0 60000 65536"/>
                <a:gd name="T18" fmla="*/ 0 60000 65536"/>
                <a:gd name="T19" fmla="*/ 0 60000 65536"/>
                <a:gd name="T20" fmla="*/ 0 60000 65536"/>
                <a:gd name="T21" fmla="*/ 0 w 78"/>
                <a:gd name="T22" fmla="*/ 0 h 93"/>
                <a:gd name="T23" fmla="*/ 78 w 78"/>
                <a:gd name="T24" fmla="*/ 93 h 9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93">
                  <a:moveTo>
                    <a:pt x="77" y="70"/>
                  </a:moveTo>
                  <a:lnTo>
                    <a:pt x="78" y="71"/>
                  </a:lnTo>
                  <a:lnTo>
                    <a:pt x="35" y="0"/>
                  </a:lnTo>
                  <a:lnTo>
                    <a:pt x="0" y="21"/>
                  </a:lnTo>
                  <a:lnTo>
                    <a:pt x="43" y="92"/>
                  </a:lnTo>
                  <a:lnTo>
                    <a:pt x="44" y="93"/>
                  </a:lnTo>
                  <a:lnTo>
                    <a:pt x="77" y="7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8" name="Freeform 1409"/>
            <p:cNvSpPr>
              <a:spLocks/>
            </p:cNvSpPr>
            <p:nvPr/>
          </p:nvSpPr>
          <p:spPr bwMode="auto">
            <a:xfrm>
              <a:off x="3436" y="3273"/>
              <a:ext cx="36" cy="42"/>
            </a:xfrm>
            <a:custGeom>
              <a:avLst/>
              <a:gdLst>
                <a:gd name="T0" fmla="*/ 9 w 73"/>
                <a:gd name="T1" fmla="*/ 7 h 83"/>
                <a:gd name="T2" fmla="*/ 9 w 73"/>
                <a:gd name="T3" fmla="*/ 8 h 83"/>
                <a:gd name="T4" fmla="*/ 4 w 73"/>
                <a:gd name="T5" fmla="*/ 0 h 83"/>
                <a:gd name="T6" fmla="*/ 0 w 73"/>
                <a:gd name="T7" fmla="*/ 3 h 83"/>
                <a:gd name="T8" fmla="*/ 5 w 73"/>
                <a:gd name="T9" fmla="*/ 11 h 83"/>
                <a:gd name="T10" fmla="*/ 5 w 73"/>
                <a:gd name="T11" fmla="*/ 11 h 83"/>
                <a:gd name="T12" fmla="*/ 9 w 73"/>
                <a:gd name="T13" fmla="*/ 7 h 83"/>
                <a:gd name="T14" fmla="*/ 0 60000 65536"/>
                <a:gd name="T15" fmla="*/ 0 60000 65536"/>
                <a:gd name="T16" fmla="*/ 0 60000 65536"/>
                <a:gd name="T17" fmla="*/ 0 60000 65536"/>
                <a:gd name="T18" fmla="*/ 0 60000 65536"/>
                <a:gd name="T19" fmla="*/ 0 60000 65536"/>
                <a:gd name="T20" fmla="*/ 0 60000 65536"/>
                <a:gd name="T21" fmla="*/ 0 w 73"/>
                <a:gd name="T22" fmla="*/ 0 h 83"/>
                <a:gd name="T23" fmla="*/ 73 w 7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3">
                  <a:moveTo>
                    <a:pt x="72" y="55"/>
                  </a:moveTo>
                  <a:lnTo>
                    <a:pt x="73" y="58"/>
                  </a:lnTo>
                  <a:lnTo>
                    <a:pt x="33" y="0"/>
                  </a:lnTo>
                  <a:lnTo>
                    <a:pt x="0" y="23"/>
                  </a:lnTo>
                  <a:lnTo>
                    <a:pt x="41" y="81"/>
                  </a:lnTo>
                  <a:lnTo>
                    <a:pt x="42" y="83"/>
                  </a:lnTo>
                  <a:lnTo>
                    <a:pt x="72" y="5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59" name="Freeform 1410"/>
            <p:cNvSpPr>
              <a:spLocks/>
            </p:cNvSpPr>
            <p:nvPr/>
          </p:nvSpPr>
          <p:spPr bwMode="auto">
            <a:xfrm>
              <a:off x="3456" y="3301"/>
              <a:ext cx="38" cy="38"/>
            </a:xfrm>
            <a:custGeom>
              <a:avLst/>
              <a:gdLst>
                <a:gd name="T0" fmla="*/ 9 w 75"/>
                <a:gd name="T1" fmla="*/ 5 h 78"/>
                <a:gd name="T2" fmla="*/ 10 w 75"/>
                <a:gd name="T3" fmla="*/ 5 h 78"/>
                <a:gd name="T4" fmla="*/ 4 w 75"/>
                <a:gd name="T5" fmla="*/ 0 h 78"/>
                <a:gd name="T6" fmla="*/ 0 w 75"/>
                <a:gd name="T7" fmla="*/ 3 h 78"/>
                <a:gd name="T8" fmla="*/ 6 w 75"/>
                <a:gd name="T9" fmla="*/ 9 h 78"/>
                <a:gd name="T10" fmla="*/ 7 w 75"/>
                <a:gd name="T11" fmla="*/ 9 h 78"/>
                <a:gd name="T12" fmla="*/ 6 w 75"/>
                <a:gd name="T13" fmla="*/ 9 h 78"/>
                <a:gd name="T14" fmla="*/ 6 w 75"/>
                <a:gd name="T15" fmla="*/ 9 h 78"/>
                <a:gd name="T16" fmla="*/ 7 w 75"/>
                <a:gd name="T17" fmla="*/ 9 h 78"/>
                <a:gd name="T18" fmla="*/ 9 w 75"/>
                <a:gd name="T19" fmla="*/ 5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5"/>
                <a:gd name="T31" fmla="*/ 0 h 78"/>
                <a:gd name="T32" fmla="*/ 75 w 75"/>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5" h="78">
                  <a:moveTo>
                    <a:pt x="70" y="43"/>
                  </a:moveTo>
                  <a:lnTo>
                    <a:pt x="75" y="46"/>
                  </a:lnTo>
                  <a:lnTo>
                    <a:pt x="30" y="0"/>
                  </a:lnTo>
                  <a:lnTo>
                    <a:pt x="0" y="28"/>
                  </a:lnTo>
                  <a:lnTo>
                    <a:pt x="45" y="74"/>
                  </a:lnTo>
                  <a:lnTo>
                    <a:pt x="49" y="78"/>
                  </a:lnTo>
                  <a:lnTo>
                    <a:pt x="45" y="74"/>
                  </a:lnTo>
                  <a:lnTo>
                    <a:pt x="47" y="76"/>
                  </a:lnTo>
                  <a:lnTo>
                    <a:pt x="49" y="78"/>
                  </a:lnTo>
                  <a:lnTo>
                    <a:pt x="70" y="4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0" name="Freeform 1411"/>
            <p:cNvSpPr>
              <a:spLocks/>
            </p:cNvSpPr>
            <p:nvPr/>
          </p:nvSpPr>
          <p:spPr bwMode="auto">
            <a:xfrm>
              <a:off x="3481" y="3322"/>
              <a:ext cx="32" cy="31"/>
            </a:xfrm>
            <a:custGeom>
              <a:avLst/>
              <a:gdLst>
                <a:gd name="T0" fmla="*/ 7 w 65"/>
                <a:gd name="T1" fmla="*/ 4 h 62"/>
                <a:gd name="T2" fmla="*/ 8 w 65"/>
                <a:gd name="T3" fmla="*/ 4 h 62"/>
                <a:gd name="T4" fmla="*/ 2 w 65"/>
                <a:gd name="T5" fmla="*/ 0 h 62"/>
                <a:gd name="T6" fmla="*/ 0 w 65"/>
                <a:gd name="T7" fmla="*/ 5 h 62"/>
                <a:gd name="T8" fmla="*/ 5 w 65"/>
                <a:gd name="T9" fmla="*/ 8 h 62"/>
                <a:gd name="T10" fmla="*/ 6 w 65"/>
                <a:gd name="T11" fmla="*/ 8 h 62"/>
                <a:gd name="T12" fmla="*/ 5 w 65"/>
                <a:gd name="T13" fmla="*/ 8 h 62"/>
                <a:gd name="T14" fmla="*/ 5 w 65"/>
                <a:gd name="T15" fmla="*/ 8 h 62"/>
                <a:gd name="T16" fmla="*/ 6 w 65"/>
                <a:gd name="T17" fmla="*/ 8 h 62"/>
                <a:gd name="T18" fmla="*/ 7 w 65"/>
                <a:gd name="T19" fmla="*/ 4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62"/>
                <a:gd name="T32" fmla="*/ 65 w 65"/>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62">
                  <a:moveTo>
                    <a:pt x="61" y="25"/>
                  </a:moveTo>
                  <a:lnTo>
                    <a:pt x="65" y="27"/>
                  </a:lnTo>
                  <a:lnTo>
                    <a:pt x="21" y="0"/>
                  </a:lnTo>
                  <a:lnTo>
                    <a:pt x="0" y="35"/>
                  </a:lnTo>
                  <a:lnTo>
                    <a:pt x="44" y="61"/>
                  </a:lnTo>
                  <a:lnTo>
                    <a:pt x="48" y="62"/>
                  </a:lnTo>
                  <a:lnTo>
                    <a:pt x="44" y="61"/>
                  </a:lnTo>
                  <a:lnTo>
                    <a:pt x="45" y="62"/>
                  </a:lnTo>
                  <a:lnTo>
                    <a:pt x="48" y="62"/>
                  </a:lnTo>
                  <a:lnTo>
                    <a:pt x="61" y="2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1" name="Freeform 1412"/>
            <p:cNvSpPr>
              <a:spLocks/>
            </p:cNvSpPr>
            <p:nvPr/>
          </p:nvSpPr>
          <p:spPr bwMode="auto">
            <a:xfrm>
              <a:off x="3505" y="3335"/>
              <a:ext cx="27" cy="26"/>
            </a:xfrm>
            <a:custGeom>
              <a:avLst/>
              <a:gdLst>
                <a:gd name="T0" fmla="*/ 6 w 55"/>
                <a:gd name="T1" fmla="*/ 1 h 53"/>
                <a:gd name="T2" fmla="*/ 6 w 55"/>
                <a:gd name="T3" fmla="*/ 1 h 53"/>
                <a:gd name="T4" fmla="*/ 1 w 55"/>
                <a:gd name="T5" fmla="*/ 0 h 53"/>
                <a:gd name="T6" fmla="*/ 0 w 55"/>
                <a:gd name="T7" fmla="*/ 4 h 53"/>
                <a:gd name="T8" fmla="*/ 5 w 55"/>
                <a:gd name="T9" fmla="*/ 6 h 53"/>
                <a:gd name="T10" fmla="*/ 5 w 55"/>
                <a:gd name="T11" fmla="*/ 6 h 53"/>
                <a:gd name="T12" fmla="*/ 5 w 55"/>
                <a:gd name="T13" fmla="*/ 6 h 53"/>
                <a:gd name="T14" fmla="*/ 5 w 55"/>
                <a:gd name="T15" fmla="*/ 6 h 53"/>
                <a:gd name="T16" fmla="*/ 5 w 55"/>
                <a:gd name="T17" fmla="*/ 6 h 53"/>
                <a:gd name="T18" fmla="*/ 6 w 55"/>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53"/>
                <a:gd name="T32" fmla="*/ 55 w 55"/>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53">
                  <a:moveTo>
                    <a:pt x="50" y="14"/>
                  </a:moveTo>
                  <a:lnTo>
                    <a:pt x="55" y="15"/>
                  </a:lnTo>
                  <a:lnTo>
                    <a:pt x="13" y="0"/>
                  </a:lnTo>
                  <a:lnTo>
                    <a:pt x="0" y="37"/>
                  </a:lnTo>
                  <a:lnTo>
                    <a:pt x="41" y="52"/>
                  </a:lnTo>
                  <a:lnTo>
                    <a:pt x="46" y="53"/>
                  </a:lnTo>
                  <a:lnTo>
                    <a:pt x="41" y="52"/>
                  </a:lnTo>
                  <a:lnTo>
                    <a:pt x="43" y="53"/>
                  </a:lnTo>
                  <a:lnTo>
                    <a:pt x="46" y="53"/>
                  </a:lnTo>
                  <a:lnTo>
                    <a:pt x="50"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2" name="Freeform 1413"/>
            <p:cNvSpPr>
              <a:spLocks/>
            </p:cNvSpPr>
            <p:nvPr/>
          </p:nvSpPr>
          <p:spPr bwMode="auto">
            <a:xfrm>
              <a:off x="3528" y="3342"/>
              <a:ext cx="23" cy="21"/>
            </a:xfrm>
            <a:custGeom>
              <a:avLst/>
              <a:gdLst>
                <a:gd name="T0" fmla="*/ 6 w 46"/>
                <a:gd name="T1" fmla="*/ 0 h 44"/>
                <a:gd name="T2" fmla="*/ 6 w 46"/>
                <a:gd name="T3" fmla="*/ 0 h 44"/>
                <a:gd name="T4" fmla="*/ 1 w 46"/>
                <a:gd name="T5" fmla="*/ 0 h 44"/>
                <a:gd name="T6" fmla="*/ 0 w 46"/>
                <a:gd name="T7" fmla="*/ 4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3" y="5"/>
                  </a:moveTo>
                  <a:lnTo>
                    <a:pt x="46" y="5"/>
                  </a:lnTo>
                  <a:lnTo>
                    <a:pt x="4" y="0"/>
                  </a:lnTo>
                  <a:lnTo>
                    <a:pt x="0" y="39"/>
                  </a:lnTo>
                  <a:lnTo>
                    <a:pt x="41" y="44"/>
                  </a:lnTo>
                  <a:lnTo>
                    <a:pt x="43" y="44"/>
                  </a:lnTo>
                  <a:lnTo>
                    <a:pt x="43"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3" name="Freeform 1414"/>
            <p:cNvSpPr>
              <a:spLocks/>
            </p:cNvSpPr>
            <p:nvPr/>
          </p:nvSpPr>
          <p:spPr bwMode="auto">
            <a:xfrm>
              <a:off x="3550" y="3344"/>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4" name="Freeform 1415"/>
            <p:cNvSpPr>
              <a:spLocks/>
            </p:cNvSpPr>
            <p:nvPr/>
          </p:nvSpPr>
          <p:spPr bwMode="auto">
            <a:xfrm>
              <a:off x="3571" y="3344"/>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5" name="Freeform 1416"/>
            <p:cNvSpPr>
              <a:spLocks/>
            </p:cNvSpPr>
            <p:nvPr/>
          </p:nvSpPr>
          <p:spPr bwMode="auto">
            <a:xfrm>
              <a:off x="3592" y="3344"/>
              <a:ext cx="22" cy="21"/>
            </a:xfrm>
            <a:custGeom>
              <a:avLst/>
              <a:gdLst>
                <a:gd name="T0" fmla="*/ 6 w 44"/>
                <a:gd name="T1" fmla="*/ 1 h 42"/>
                <a:gd name="T2" fmla="*/ 6 w 44"/>
                <a:gd name="T3" fmla="*/ 1 h 42"/>
                <a:gd name="T4" fmla="*/ 1 w 44"/>
                <a:gd name="T5" fmla="*/ 0 h 42"/>
                <a:gd name="T6" fmla="*/ 0 w 44"/>
                <a:gd name="T7" fmla="*/ 5 h 42"/>
                <a:gd name="T8" fmla="*/ 6 w 44"/>
                <a:gd name="T9" fmla="*/ 6 h 42"/>
                <a:gd name="T10" fmla="*/ 6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3" y="3"/>
                  </a:moveTo>
                  <a:lnTo>
                    <a:pt x="44" y="3"/>
                  </a:lnTo>
                  <a:lnTo>
                    <a:pt x="2" y="0"/>
                  </a:lnTo>
                  <a:lnTo>
                    <a:pt x="0" y="39"/>
                  </a:lnTo>
                  <a:lnTo>
                    <a:pt x="42" y="42"/>
                  </a:lnTo>
                  <a:lnTo>
                    <a:pt x="43" y="42"/>
                  </a:lnTo>
                  <a:lnTo>
                    <a:pt x="43"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6" name="Freeform 1417"/>
            <p:cNvSpPr>
              <a:spLocks/>
            </p:cNvSpPr>
            <p:nvPr/>
          </p:nvSpPr>
          <p:spPr bwMode="auto">
            <a:xfrm>
              <a:off x="3614" y="3346"/>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2" y="0"/>
                  </a:moveTo>
                  <a:lnTo>
                    <a:pt x="43" y="0"/>
                  </a:lnTo>
                  <a:lnTo>
                    <a:pt x="0" y="0"/>
                  </a:lnTo>
                  <a:lnTo>
                    <a:pt x="0" y="39"/>
                  </a:lnTo>
                  <a:lnTo>
                    <a:pt x="43" y="39"/>
                  </a:lnTo>
                  <a:lnTo>
                    <a:pt x="44"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7" name="Freeform 1418"/>
            <p:cNvSpPr>
              <a:spLocks/>
            </p:cNvSpPr>
            <p:nvPr/>
          </p:nvSpPr>
          <p:spPr bwMode="auto">
            <a:xfrm>
              <a:off x="3634" y="3344"/>
              <a:ext cx="25" cy="21"/>
            </a:xfrm>
            <a:custGeom>
              <a:avLst/>
              <a:gdLst>
                <a:gd name="T0" fmla="*/ 6 w 49"/>
                <a:gd name="T1" fmla="*/ 0 h 42"/>
                <a:gd name="T2" fmla="*/ 6 w 49"/>
                <a:gd name="T3" fmla="*/ 0 h 42"/>
                <a:gd name="T4" fmla="*/ 0 w 49"/>
                <a:gd name="T5" fmla="*/ 1 h 42"/>
                <a:gd name="T6" fmla="*/ 1 w 49"/>
                <a:gd name="T7" fmla="*/ 6 h 42"/>
                <a:gd name="T8" fmla="*/ 6 w 49"/>
                <a:gd name="T9" fmla="*/ 5 h 42"/>
                <a:gd name="T10" fmla="*/ 7 w 49"/>
                <a:gd name="T11" fmla="*/ 5 h 42"/>
                <a:gd name="T12" fmla="*/ 6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2" y="0"/>
                  </a:moveTo>
                  <a:lnTo>
                    <a:pt x="45" y="0"/>
                  </a:lnTo>
                  <a:lnTo>
                    <a:pt x="0" y="3"/>
                  </a:lnTo>
                  <a:lnTo>
                    <a:pt x="2" y="42"/>
                  </a:lnTo>
                  <a:lnTo>
                    <a:pt x="47" y="39"/>
                  </a:lnTo>
                  <a:lnTo>
                    <a:pt x="49"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8" name="Freeform 1419"/>
            <p:cNvSpPr>
              <a:spLocks/>
            </p:cNvSpPr>
            <p:nvPr/>
          </p:nvSpPr>
          <p:spPr bwMode="auto">
            <a:xfrm>
              <a:off x="3656" y="3340"/>
              <a:ext cx="25" cy="23"/>
            </a:xfrm>
            <a:custGeom>
              <a:avLst/>
              <a:gdLst>
                <a:gd name="T0" fmla="*/ 4 w 51"/>
                <a:gd name="T1" fmla="*/ 1 h 46"/>
                <a:gd name="T2" fmla="*/ 5 w 51"/>
                <a:gd name="T3" fmla="*/ 0 h 46"/>
                <a:gd name="T4" fmla="*/ 0 w 51"/>
                <a:gd name="T5" fmla="*/ 1 h 46"/>
                <a:gd name="T6" fmla="*/ 0 w 51"/>
                <a:gd name="T7" fmla="*/ 6 h 46"/>
                <a:gd name="T8" fmla="*/ 6 w 51"/>
                <a:gd name="T9" fmla="*/ 5 h 46"/>
                <a:gd name="T10" fmla="*/ 6 w 51"/>
                <a:gd name="T11" fmla="*/ 5 h 46"/>
                <a:gd name="T12" fmla="*/ 6 w 51"/>
                <a:gd name="T13" fmla="*/ 5 h 46"/>
                <a:gd name="T14" fmla="*/ 6 w 51"/>
                <a:gd name="T15" fmla="*/ 5 h 46"/>
                <a:gd name="T16" fmla="*/ 6 w 51"/>
                <a:gd name="T17" fmla="*/ 5 h 46"/>
                <a:gd name="T18" fmla="*/ 4 w 51"/>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6"/>
                <a:gd name="T32" fmla="*/ 51 w 51"/>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6">
                  <a:moveTo>
                    <a:pt x="37" y="1"/>
                  </a:moveTo>
                  <a:lnTo>
                    <a:pt x="41" y="0"/>
                  </a:lnTo>
                  <a:lnTo>
                    <a:pt x="0" y="7"/>
                  </a:lnTo>
                  <a:lnTo>
                    <a:pt x="7" y="46"/>
                  </a:lnTo>
                  <a:lnTo>
                    <a:pt x="48" y="39"/>
                  </a:lnTo>
                  <a:lnTo>
                    <a:pt x="51" y="38"/>
                  </a:lnTo>
                  <a:lnTo>
                    <a:pt x="48" y="39"/>
                  </a:lnTo>
                  <a:lnTo>
                    <a:pt x="50" y="39"/>
                  </a:lnTo>
                  <a:lnTo>
                    <a:pt x="51" y="38"/>
                  </a:lnTo>
                  <a:lnTo>
                    <a:pt x="3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69" name="Freeform 1420"/>
            <p:cNvSpPr>
              <a:spLocks/>
            </p:cNvSpPr>
            <p:nvPr/>
          </p:nvSpPr>
          <p:spPr bwMode="auto">
            <a:xfrm>
              <a:off x="3674" y="3333"/>
              <a:ext cx="28" cy="26"/>
            </a:xfrm>
            <a:custGeom>
              <a:avLst/>
              <a:gdLst>
                <a:gd name="T0" fmla="*/ 5 w 57"/>
                <a:gd name="T1" fmla="*/ 0 h 53"/>
                <a:gd name="T2" fmla="*/ 5 w 57"/>
                <a:gd name="T3" fmla="*/ 0 h 53"/>
                <a:gd name="T4" fmla="*/ 0 w 57"/>
                <a:gd name="T5" fmla="*/ 2 h 53"/>
                <a:gd name="T6" fmla="*/ 1 w 57"/>
                <a:gd name="T7" fmla="*/ 6 h 53"/>
                <a:gd name="T8" fmla="*/ 7 w 57"/>
                <a:gd name="T9" fmla="*/ 4 h 53"/>
                <a:gd name="T10" fmla="*/ 7 w 57"/>
                <a:gd name="T11" fmla="*/ 4 h 53"/>
                <a:gd name="T12" fmla="*/ 5 w 57"/>
                <a:gd name="T13" fmla="*/ 0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3" y="0"/>
                  </a:moveTo>
                  <a:lnTo>
                    <a:pt x="43" y="0"/>
                  </a:lnTo>
                  <a:lnTo>
                    <a:pt x="0" y="16"/>
                  </a:lnTo>
                  <a:lnTo>
                    <a:pt x="14" y="53"/>
                  </a:lnTo>
                  <a:lnTo>
                    <a:pt x="57" y="37"/>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0" name="Freeform 1421"/>
            <p:cNvSpPr>
              <a:spLocks/>
            </p:cNvSpPr>
            <p:nvPr/>
          </p:nvSpPr>
          <p:spPr bwMode="auto">
            <a:xfrm>
              <a:off x="3695" y="3324"/>
              <a:ext cx="30" cy="27"/>
            </a:xfrm>
            <a:custGeom>
              <a:avLst/>
              <a:gdLst>
                <a:gd name="T0" fmla="*/ 6 w 60"/>
                <a:gd name="T1" fmla="*/ 1 h 54"/>
                <a:gd name="T2" fmla="*/ 6 w 60"/>
                <a:gd name="T3" fmla="*/ 0 h 54"/>
                <a:gd name="T4" fmla="*/ 0 w 60"/>
                <a:gd name="T5" fmla="*/ 3 h 54"/>
                <a:gd name="T6" fmla="*/ 2 w 60"/>
                <a:gd name="T7" fmla="*/ 7 h 54"/>
                <a:gd name="T8" fmla="*/ 8 w 60"/>
                <a:gd name="T9" fmla="*/ 5 h 54"/>
                <a:gd name="T10" fmla="*/ 8 w 60"/>
                <a:gd name="T11" fmla="*/ 5 h 54"/>
                <a:gd name="T12" fmla="*/ 6 w 60"/>
                <a:gd name="T13" fmla="*/ 1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41" y="1"/>
                  </a:moveTo>
                  <a:lnTo>
                    <a:pt x="44" y="0"/>
                  </a:lnTo>
                  <a:lnTo>
                    <a:pt x="0" y="17"/>
                  </a:lnTo>
                  <a:lnTo>
                    <a:pt x="14" y="54"/>
                  </a:lnTo>
                  <a:lnTo>
                    <a:pt x="58" y="36"/>
                  </a:lnTo>
                  <a:lnTo>
                    <a:pt x="60" y="35"/>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1" name="Freeform 1422"/>
            <p:cNvSpPr>
              <a:spLocks/>
            </p:cNvSpPr>
            <p:nvPr/>
          </p:nvSpPr>
          <p:spPr bwMode="auto">
            <a:xfrm>
              <a:off x="3716" y="3314"/>
              <a:ext cx="29" cy="28"/>
            </a:xfrm>
            <a:custGeom>
              <a:avLst/>
              <a:gdLst>
                <a:gd name="T0" fmla="*/ 5 w 58"/>
                <a:gd name="T1" fmla="*/ 0 h 56"/>
                <a:gd name="T2" fmla="*/ 5 w 58"/>
                <a:gd name="T3" fmla="*/ 0 h 56"/>
                <a:gd name="T4" fmla="*/ 0 w 58"/>
                <a:gd name="T5" fmla="*/ 3 h 56"/>
                <a:gd name="T6" fmla="*/ 3 w 58"/>
                <a:gd name="T7" fmla="*/ 7 h 56"/>
                <a:gd name="T8" fmla="*/ 8 w 58"/>
                <a:gd name="T9" fmla="*/ 5 h 56"/>
                <a:gd name="T10" fmla="*/ 8 w 58"/>
                <a:gd name="T11" fmla="*/ 5 h 56"/>
                <a:gd name="T12" fmla="*/ 5 w 58"/>
                <a:gd name="T13" fmla="*/ 0 h 56"/>
                <a:gd name="T14" fmla="*/ 0 60000 65536"/>
                <a:gd name="T15" fmla="*/ 0 60000 65536"/>
                <a:gd name="T16" fmla="*/ 0 60000 65536"/>
                <a:gd name="T17" fmla="*/ 0 60000 65536"/>
                <a:gd name="T18" fmla="*/ 0 60000 65536"/>
                <a:gd name="T19" fmla="*/ 0 60000 65536"/>
                <a:gd name="T20" fmla="*/ 0 60000 65536"/>
                <a:gd name="T21" fmla="*/ 0 w 58"/>
                <a:gd name="T22" fmla="*/ 0 h 56"/>
                <a:gd name="T23" fmla="*/ 58 w 58"/>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6">
                  <a:moveTo>
                    <a:pt x="40" y="0"/>
                  </a:moveTo>
                  <a:lnTo>
                    <a:pt x="40" y="0"/>
                  </a:lnTo>
                  <a:lnTo>
                    <a:pt x="0" y="22"/>
                  </a:lnTo>
                  <a:lnTo>
                    <a:pt x="19" y="56"/>
                  </a:lnTo>
                  <a:lnTo>
                    <a:pt x="58" y="34"/>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2" name="Freeform 1423"/>
            <p:cNvSpPr>
              <a:spLocks/>
            </p:cNvSpPr>
            <p:nvPr/>
          </p:nvSpPr>
          <p:spPr bwMode="auto">
            <a:xfrm>
              <a:off x="3736" y="3301"/>
              <a:ext cx="32" cy="30"/>
            </a:xfrm>
            <a:custGeom>
              <a:avLst/>
              <a:gdLst>
                <a:gd name="T0" fmla="*/ 6 w 64"/>
                <a:gd name="T1" fmla="*/ 0 h 59"/>
                <a:gd name="T2" fmla="*/ 6 w 64"/>
                <a:gd name="T3" fmla="*/ 1 h 59"/>
                <a:gd name="T4" fmla="*/ 0 w 64"/>
                <a:gd name="T5" fmla="*/ 4 h 59"/>
                <a:gd name="T6" fmla="*/ 2 w 64"/>
                <a:gd name="T7" fmla="*/ 8 h 59"/>
                <a:gd name="T8" fmla="*/ 8 w 64"/>
                <a:gd name="T9" fmla="*/ 5 h 59"/>
                <a:gd name="T10" fmla="*/ 8 w 64"/>
                <a:gd name="T11" fmla="*/ 5 h 59"/>
                <a:gd name="T12" fmla="*/ 6 w 64"/>
                <a:gd name="T13" fmla="*/ 0 h 59"/>
                <a:gd name="T14" fmla="*/ 0 60000 65536"/>
                <a:gd name="T15" fmla="*/ 0 60000 65536"/>
                <a:gd name="T16" fmla="*/ 0 60000 65536"/>
                <a:gd name="T17" fmla="*/ 0 60000 65536"/>
                <a:gd name="T18" fmla="*/ 0 60000 65536"/>
                <a:gd name="T19" fmla="*/ 0 60000 65536"/>
                <a:gd name="T20" fmla="*/ 0 60000 65536"/>
                <a:gd name="T21" fmla="*/ 0 w 64"/>
                <a:gd name="T22" fmla="*/ 0 h 59"/>
                <a:gd name="T23" fmla="*/ 64 w 6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9">
                  <a:moveTo>
                    <a:pt x="48" y="0"/>
                  </a:moveTo>
                  <a:lnTo>
                    <a:pt x="46" y="1"/>
                  </a:lnTo>
                  <a:lnTo>
                    <a:pt x="0" y="25"/>
                  </a:lnTo>
                  <a:lnTo>
                    <a:pt x="18" y="59"/>
                  </a:lnTo>
                  <a:lnTo>
                    <a:pt x="64" y="35"/>
                  </a:lnTo>
                  <a:lnTo>
                    <a:pt x="62" y="36"/>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3" name="Freeform 1424"/>
            <p:cNvSpPr>
              <a:spLocks/>
            </p:cNvSpPr>
            <p:nvPr/>
          </p:nvSpPr>
          <p:spPr bwMode="auto">
            <a:xfrm>
              <a:off x="3760" y="3293"/>
              <a:ext cx="27" cy="27"/>
            </a:xfrm>
            <a:custGeom>
              <a:avLst/>
              <a:gdLst>
                <a:gd name="T0" fmla="*/ 5 w 54"/>
                <a:gd name="T1" fmla="*/ 0 h 53"/>
                <a:gd name="T2" fmla="*/ 5 w 54"/>
                <a:gd name="T3" fmla="*/ 1 h 53"/>
                <a:gd name="T4" fmla="*/ 0 w 54"/>
                <a:gd name="T5" fmla="*/ 3 h 53"/>
                <a:gd name="T6" fmla="*/ 2 w 54"/>
                <a:gd name="T7" fmla="*/ 7 h 53"/>
                <a:gd name="T8" fmla="*/ 7 w 54"/>
                <a:gd name="T9" fmla="*/ 5 h 53"/>
                <a:gd name="T10" fmla="*/ 7 w 54"/>
                <a:gd name="T11" fmla="*/ 5 h 53"/>
                <a:gd name="T12" fmla="*/ 5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0" y="0"/>
                  </a:moveTo>
                  <a:lnTo>
                    <a:pt x="40" y="2"/>
                  </a:lnTo>
                  <a:lnTo>
                    <a:pt x="0" y="17"/>
                  </a:lnTo>
                  <a:lnTo>
                    <a:pt x="14" y="53"/>
                  </a:lnTo>
                  <a:lnTo>
                    <a:pt x="54" y="38"/>
                  </a:lnTo>
                  <a:lnTo>
                    <a:pt x="54" y="40"/>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4" name="Freeform 1425"/>
            <p:cNvSpPr>
              <a:spLocks/>
            </p:cNvSpPr>
            <p:nvPr/>
          </p:nvSpPr>
          <p:spPr bwMode="auto">
            <a:xfrm>
              <a:off x="3780" y="3286"/>
              <a:ext cx="29" cy="27"/>
            </a:xfrm>
            <a:custGeom>
              <a:avLst/>
              <a:gdLst>
                <a:gd name="T0" fmla="*/ 6 w 58"/>
                <a:gd name="T1" fmla="*/ 0 h 54"/>
                <a:gd name="T2" fmla="*/ 6 w 58"/>
                <a:gd name="T3" fmla="*/ 0 h 54"/>
                <a:gd name="T4" fmla="*/ 0 w 58"/>
                <a:gd name="T5" fmla="*/ 2 h 54"/>
                <a:gd name="T6" fmla="*/ 2 w 58"/>
                <a:gd name="T7" fmla="*/ 7 h 54"/>
                <a:gd name="T8" fmla="*/ 8 w 58"/>
                <a:gd name="T9" fmla="*/ 5 h 54"/>
                <a:gd name="T10" fmla="*/ 7 w 58"/>
                <a:gd name="T11" fmla="*/ 5 h 54"/>
                <a:gd name="T12" fmla="*/ 6 w 58"/>
                <a:gd name="T13" fmla="*/ 0 h 54"/>
                <a:gd name="T14" fmla="*/ 6 w 58"/>
                <a:gd name="T15" fmla="*/ 0 h 54"/>
                <a:gd name="T16" fmla="*/ 6 w 58"/>
                <a:gd name="T17" fmla="*/ 0 h 54"/>
                <a:gd name="T18" fmla="*/ 6 w 58"/>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4"/>
                <a:gd name="T32" fmla="*/ 58 w 58"/>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4">
                  <a:moveTo>
                    <a:pt x="48" y="0"/>
                  </a:moveTo>
                  <a:lnTo>
                    <a:pt x="44" y="0"/>
                  </a:lnTo>
                  <a:lnTo>
                    <a:pt x="0" y="14"/>
                  </a:lnTo>
                  <a:lnTo>
                    <a:pt x="14" y="54"/>
                  </a:lnTo>
                  <a:lnTo>
                    <a:pt x="58" y="39"/>
                  </a:lnTo>
                  <a:lnTo>
                    <a:pt x="55" y="39"/>
                  </a:lnTo>
                  <a:lnTo>
                    <a:pt x="48" y="0"/>
                  </a:lnTo>
                  <a:lnTo>
                    <a:pt x="46" y="0"/>
                  </a:lnTo>
                  <a:lnTo>
                    <a:pt x="44" y="0"/>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5" name="Freeform 1426"/>
            <p:cNvSpPr>
              <a:spLocks/>
            </p:cNvSpPr>
            <p:nvPr/>
          </p:nvSpPr>
          <p:spPr bwMode="auto">
            <a:xfrm>
              <a:off x="3804" y="3283"/>
              <a:ext cx="23" cy="22"/>
            </a:xfrm>
            <a:custGeom>
              <a:avLst/>
              <a:gdLst>
                <a:gd name="T0" fmla="*/ 6 w 46"/>
                <a:gd name="T1" fmla="*/ 0 h 45"/>
                <a:gd name="T2" fmla="*/ 5 w 46"/>
                <a:gd name="T3" fmla="*/ 0 h 45"/>
                <a:gd name="T4" fmla="*/ 0 w 46"/>
                <a:gd name="T5" fmla="*/ 0 h 45"/>
                <a:gd name="T6" fmla="*/ 1 w 46"/>
                <a:gd name="T7" fmla="*/ 5 h 45"/>
                <a:gd name="T8" fmla="*/ 6 w 46"/>
                <a:gd name="T9" fmla="*/ 4 h 45"/>
                <a:gd name="T10" fmla="*/ 6 w 46"/>
                <a:gd name="T11" fmla="*/ 4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2" y="0"/>
                  </a:moveTo>
                  <a:lnTo>
                    <a:pt x="39" y="0"/>
                  </a:lnTo>
                  <a:lnTo>
                    <a:pt x="0" y="6"/>
                  </a:lnTo>
                  <a:lnTo>
                    <a:pt x="7" y="45"/>
                  </a:lnTo>
                  <a:lnTo>
                    <a:pt x="46"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6" name="Freeform 1427"/>
            <p:cNvSpPr>
              <a:spLocks/>
            </p:cNvSpPr>
            <p:nvPr/>
          </p:nvSpPr>
          <p:spPr bwMode="auto">
            <a:xfrm>
              <a:off x="3825" y="3283"/>
              <a:ext cx="24" cy="19"/>
            </a:xfrm>
            <a:custGeom>
              <a:avLst/>
              <a:gdLst>
                <a:gd name="T0" fmla="*/ 6 w 49"/>
                <a:gd name="T1" fmla="*/ 0 h 39"/>
                <a:gd name="T2" fmla="*/ 5 w 49"/>
                <a:gd name="T3" fmla="*/ 0 h 39"/>
                <a:gd name="T4" fmla="*/ 0 w 49"/>
                <a:gd name="T5" fmla="*/ 0 h 39"/>
                <a:gd name="T6" fmla="*/ 0 w 49"/>
                <a:gd name="T7" fmla="*/ 4 h 39"/>
                <a:gd name="T8" fmla="*/ 5 w 49"/>
                <a:gd name="T9" fmla="*/ 4 h 39"/>
                <a:gd name="T10" fmla="*/ 5 w 49"/>
                <a:gd name="T11" fmla="*/ 4 h 39"/>
                <a:gd name="T12" fmla="*/ 6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9" y="0"/>
                  </a:moveTo>
                  <a:lnTo>
                    <a:pt x="45" y="0"/>
                  </a:lnTo>
                  <a:lnTo>
                    <a:pt x="0" y="0"/>
                  </a:lnTo>
                  <a:lnTo>
                    <a:pt x="0" y="39"/>
                  </a:lnTo>
                  <a:lnTo>
                    <a:pt x="45" y="39"/>
                  </a:lnTo>
                  <a:lnTo>
                    <a:pt x="42" y="39"/>
                  </a:lnTo>
                  <a:lnTo>
                    <a:pt x="4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7" name="Freeform 1428"/>
            <p:cNvSpPr>
              <a:spLocks/>
            </p:cNvSpPr>
            <p:nvPr/>
          </p:nvSpPr>
          <p:spPr bwMode="auto">
            <a:xfrm>
              <a:off x="3846" y="3283"/>
              <a:ext cx="24" cy="22"/>
            </a:xfrm>
            <a:custGeom>
              <a:avLst/>
              <a:gdLst>
                <a:gd name="T0" fmla="*/ 6 w 48"/>
                <a:gd name="T1" fmla="*/ 0 h 45"/>
                <a:gd name="T2" fmla="*/ 6 w 48"/>
                <a:gd name="T3" fmla="*/ 0 h 45"/>
                <a:gd name="T4" fmla="*/ 1 w 48"/>
                <a:gd name="T5" fmla="*/ 0 h 45"/>
                <a:gd name="T6" fmla="*/ 0 w 48"/>
                <a:gd name="T7" fmla="*/ 4 h 45"/>
                <a:gd name="T8" fmla="*/ 5 w 48"/>
                <a:gd name="T9" fmla="*/ 5 h 45"/>
                <a:gd name="T10" fmla="*/ 5 w 48"/>
                <a:gd name="T11" fmla="*/ 5 h 45"/>
                <a:gd name="T12" fmla="*/ 6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8" y="6"/>
                  </a:moveTo>
                  <a:lnTo>
                    <a:pt x="46" y="6"/>
                  </a:lnTo>
                  <a:lnTo>
                    <a:pt x="7" y="0"/>
                  </a:lnTo>
                  <a:lnTo>
                    <a:pt x="0" y="39"/>
                  </a:lnTo>
                  <a:lnTo>
                    <a:pt x="39" y="45"/>
                  </a:lnTo>
                  <a:lnTo>
                    <a:pt x="37" y="45"/>
                  </a:lnTo>
                  <a:lnTo>
                    <a:pt x="48"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8" name="Freeform 1429"/>
            <p:cNvSpPr>
              <a:spLocks/>
            </p:cNvSpPr>
            <p:nvPr/>
          </p:nvSpPr>
          <p:spPr bwMode="auto">
            <a:xfrm>
              <a:off x="3864" y="3286"/>
              <a:ext cx="32" cy="27"/>
            </a:xfrm>
            <a:custGeom>
              <a:avLst/>
              <a:gdLst>
                <a:gd name="T0" fmla="*/ 8 w 63"/>
                <a:gd name="T1" fmla="*/ 3 h 54"/>
                <a:gd name="T2" fmla="*/ 8 w 63"/>
                <a:gd name="T3" fmla="*/ 2 h 54"/>
                <a:gd name="T4" fmla="*/ 2 w 63"/>
                <a:gd name="T5" fmla="*/ 0 h 54"/>
                <a:gd name="T6" fmla="*/ 0 w 63"/>
                <a:gd name="T7" fmla="*/ 5 h 54"/>
                <a:gd name="T8" fmla="*/ 6 w 63"/>
                <a:gd name="T9" fmla="*/ 7 h 54"/>
                <a:gd name="T10" fmla="*/ 5 w 63"/>
                <a:gd name="T11" fmla="*/ 7 h 54"/>
                <a:gd name="T12" fmla="*/ 8 w 63"/>
                <a:gd name="T13" fmla="*/ 3 h 54"/>
                <a:gd name="T14" fmla="*/ 8 w 63"/>
                <a:gd name="T15" fmla="*/ 2 h 54"/>
                <a:gd name="T16" fmla="*/ 8 w 63"/>
                <a:gd name="T17" fmla="*/ 2 h 54"/>
                <a:gd name="T18" fmla="*/ 8 w 63"/>
                <a:gd name="T19" fmla="*/ 3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54"/>
                <a:gd name="T32" fmla="*/ 63 w 6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54">
                  <a:moveTo>
                    <a:pt x="63" y="17"/>
                  </a:moveTo>
                  <a:lnTo>
                    <a:pt x="57" y="14"/>
                  </a:lnTo>
                  <a:lnTo>
                    <a:pt x="11" y="0"/>
                  </a:lnTo>
                  <a:lnTo>
                    <a:pt x="0" y="39"/>
                  </a:lnTo>
                  <a:lnTo>
                    <a:pt x="46" y="54"/>
                  </a:lnTo>
                  <a:lnTo>
                    <a:pt x="40" y="51"/>
                  </a:lnTo>
                  <a:lnTo>
                    <a:pt x="63" y="17"/>
                  </a:lnTo>
                  <a:lnTo>
                    <a:pt x="61" y="16"/>
                  </a:lnTo>
                  <a:lnTo>
                    <a:pt x="57" y="14"/>
                  </a:lnTo>
                  <a:lnTo>
                    <a:pt x="63" y="1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79" name="Freeform 1430"/>
            <p:cNvSpPr>
              <a:spLocks/>
            </p:cNvSpPr>
            <p:nvPr/>
          </p:nvSpPr>
          <p:spPr bwMode="auto">
            <a:xfrm>
              <a:off x="3884" y="3294"/>
              <a:ext cx="34" cy="31"/>
            </a:xfrm>
            <a:custGeom>
              <a:avLst/>
              <a:gdLst>
                <a:gd name="T0" fmla="*/ 9 w 68"/>
                <a:gd name="T1" fmla="*/ 4 h 62"/>
                <a:gd name="T2" fmla="*/ 8 w 68"/>
                <a:gd name="T3" fmla="*/ 4 h 62"/>
                <a:gd name="T4" fmla="*/ 3 w 68"/>
                <a:gd name="T5" fmla="*/ 0 h 62"/>
                <a:gd name="T6" fmla="*/ 0 w 68"/>
                <a:gd name="T7" fmla="*/ 5 h 62"/>
                <a:gd name="T8" fmla="*/ 5 w 68"/>
                <a:gd name="T9" fmla="*/ 8 h 62"/>
                <a:gd name="T10" fmla="*/ 5 w 68"/>
                <a:gd name="T11" fmla="*/ 8 h 62"/>
                <a:gd name="T12" fmla="*/ 9 w 68"/>
                <a:gd name="T13" fmla="*/ 4 h 62"/>
                <a:gd name="T14" fmla="*/ 9 w 68"/>
                <a:gd name="T15" fmla="*/ 4 h 62"/>
                <a:gd name="T16" fmla="*/ 8 w 68"/>
                <a:gd name="T17" fmla="*/ 4 h 62"/>
                <a:gd name="T18" fmla="*/ 9 w 68"/>
                <a:gd name="T19" fmla="*/ 4 h 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2"/>
                <a:gd name="T32" fmla="*/ 68 w 68"/>
                <a:gd name="T33" fmla="*/ 62 h 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2">
                  <a:moveTo>
                    <a:pt x="68" y="31"/>
                  </a:moveTo>
                  <a:lnTo>
                    <a:pt x="64" y="27"/>
                  </a:lnTo>
                  <a:lnTo>
                    <a:pt x="23" y="0"/>
                  </a:lnTo>
                  <a:lnTo>
                    <a:pt x="0" y="34"/>
                  </a:lnTo>
                  <a:lnTo>
                    <a:pt x="41" y="62"/>
                  </a:lnTo>
                  <a:lnTo>
                    <a:pt x="38" y="58"/>
                  </a:lnTo>
                  <a:lnTo>
                    <a:pt x="68" y="31"/>
                  </a:lnTo>
                  <a:lnTo>
                    <a:pt x="66" y="30"/>
                  </a:lnTo>
                  <a:lnTo>
                    <a:pt x="64" y="27"/>
                  </a:lnTo>
                  <a:lnTo>
                    <a:pt x="68" y="3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0" name="Freeform 1431"/>
            <p:cNvSpPr>
              <a:spLocks/>
            </p:cNvSpPr>
            <p:nvPr/>
          </p:nvSpPr>
          <p:spPr bwMode="auto">
            <a:xfrm>
              <a:off x="3903" y="3310"/>
              <a:ext cx="36" cy="36"/>
            </a:xfrm>
            <a:custGeom>
              <a:avLst/>
              <a:gdLst>
                <a:gd name="T0" fmla="*/ 9 w 71"/>
                <a:gd name="T1" fmla="*/ 6 h 72"/>
                <a:gd name="T2" fmla="*/ 9 w 71"/>
                <a:gd name="T3" fmla="*/ 6 h 72"/>
                <a:gd name="T4" fmla="*/ 4 w 71"/>
                <a:gd name="T5" fmla="*/ 0 h 72"/>
                <a:gd name="T6" fmla="*/ 0 w 71"/>
                <a:gd name="T7" fmla="*/ 3 h 72"/>
                <a:gd name="T8" fmla="*/ 5 w 71"/>
                <a:gd name="T9" fmla="*/ 9 h 72"/>
                <a:gd name="T10" fmla="*/ 5 w 71"/>
                <a:gd name="T11" fmla="*/ 9 h 72"/>
                <a:gd name="T12" fmla="*/ 9 w 71"/>
                <a:gd name="T13" fmla="*/ 6 h 72"/>
                <a:gd name="T14" fmla="*/ 0 60000 65536"/>
                <a:gd name="T15" fmla="*/ 0 60000 65536"/>
                <a:gd name="T16" fmla="*/ 0 60000 65536"/>
                <a:gd name="T17" fmla="*/ 0 60000 65536"/>
                <a:gd name="T18" fmla="*/ 0 60000 65536"/>
                <a:gd name="T19" fmla="*/ 0 60000 65536"/>
                <a:gd name="T20" fmla="*/ 0 60000 65536"/>
                <a:gd name="T21" fmla="*/ 0 w 71"/>
                <a:gd name="T22" fmla="*/ 0 h 72"/>
                <a:gd name="T23" fmla="*/ 71 w 71"/>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2">
                  <a:moveTo>
                    <a:pt x="71" y="46"/>
                  </a:moveTo>
                  <a:lnTo>
                    <a:pt x="70" y="45"/>
                  </a:lnTo>
                  <a:lnTo>
                    <a:pt x="30" y="0"/>
                  </a:lnTo>
                  <a:lnTo>
                    <a:pt x="0" y="27"/>
                  </a:lnTo>
                  <a:lnTo>
                    <a:pt x="40" y="72"/>
                  </a:lnTo>
                  <a:lnTo>
                    <a:pt x="39" y="71"/>
                  </a:lnTo>
                  <a:lnTo>
                    <a:pt x="71" y="4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1" name="Freeform 1432"/>
            <p:cNvSpPr>
              <a:spLocks/>
            </p:cNvSpPr>
            <p:nvPr/>
          </p:nvSpPr>
          <p:spPr bwMode="auto">
            <a:xfrm>
              <a:off x="3923" y="3333"/>
              <a:ext cx="39" cy="41"/>
            </a:xfrm>
            <a:custGeom>
              <a:avLst/>
              <a:gdLst>
                <a:gd name="T0" fmla="*/ 10 w 78"/>
                <a:gd name="T1" fmla="*/ 7 h 83"/>
                <a:gd name="T2" fmla="*/ 10 w 78"/>
                <a:gd name="T3" fmla="*/ 7 h 83"/>
                <a:gd name="T4" fmla="*/ 4 w 78"/>
                <a:gd name="T5" fmla="*/ 0 h 83"/>
                <a:gd name="T6" fmla="*/ 0 w 78"/>
                <a:gd name="T7" fmla="*/ 3 h 83"/>
                <a:gd name="T8" fmla="*/ 6 w 78"/>
                <a:gd name="T9" fmla="*/ 10 h 83"/>
                <a:gd name="T10" fmla="*/ 6 w 78"/>
                <a:gd name="T11" fmla="*/ 10 h 83"/>
                <a:gd name="T12" fmla="*/ 10 w 78"/>
                <a:gd name="T13" fmla="*/ 7 h 83"/>
                <a:gd name="T14" fmla="*/ 0 60000 65536"/>
                <a:gd name="T15" fmla="*/ 0 60000 65536"/>
                <a:gd name="T16" fmla="*/ 0 60000 65536"/>
                <a:gd name="T17" fmla="*/ 0 60000 65536"/>
                <a:gd name="T18" fmla="*/ 0 60000 65536"/>
                <a:gd name="T19" fmla="*/ 0 60000 65536"/>
                <a:gd name="T20" fmla="*/ 0 60000 65536"/>
                <a:gd name="T21" fmla="*/ 0 w 78"/>
                <a:gd name="T22" fmla="*/ 0 h 83"/>
                <a:gd name="T23" fmla="*/ 78 w 78"/>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83">
                  <a:moveTo>
                    <a:pt x="78" y="60"/>
                  </a:moveTo>
                  <a:lnTo>
                    <a:pt x="77" y="57"/>
                  </a:lnTo>
                  <a:lnTo>
                    <a:pt x="32" y="0"/>
                  </a:lnTo>
                  <a:lnTo>
                    <a:pt x="0" y="25"/>
                  </a:lnTo>
                  <a:lnTo>
                    <a:pt x="45" y="83"/>
                  </a:lnTo>
                  <a:lnTo>
                    <a:pt x="44" y="81"/>
                  </a:lnTo>
                  <a:lnTo>
                    <a:pt x="78" y="6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2" name="Freeform 1433"/>
            <p:cNvSpPr>
              <a:spLocks/>
            </p:cNvSpPr>
            <p:nvPr/>
          </p:nvSpPr>
          <p:spPr bwMode="auto">
            <a:xfrm>
              <a:off x="3945" y="3363"/>
              <a:ext cx="40" cy="49"/>
            </a:xfrm>
            <a:custGeom>
              <a:avLst/>
              <a:gdLst>
                <a:gd name="T0" fmla="*/ 10 w 81"/>
                <a:gd name="T1" fmla="*/ 9 h 99"/>
                <a:gd name="T2" fmla="*/ 9 w 81"/>
                <a:gd name="T3" fmla="*/ 9 h 99"/>
                <a:gd name="T4" fmla="*/ 4 w 81"/>
                <a:gd name="T5" fmla="*/ 0 h 99"/>
                <a:gd name="T6" fmla="*/ 0 w 81"/>
                <a:gd name="T7" fmla="*/ 2 h 99"/>
                <a:gd name="T8" fmla="*/ 5 w 81"/>
                <a:gd name="T9" fmla="*/ 12 h 99"/>
                <a:gd name="T10" fmla="*/ 5 w 81"/>
                <a:gd name="T11" fmla="*/ 12 h 99"/>
                <a:gd name="T12" fmla="*/ 10 w 81"/>
                <a:gd name="T13" fmla="*/ 9 h 99"/>
                <a:gd name="T14" fmla="*/ 0 60000 65536"/>
                <a:gd name="T15" fmla="*/ 0 60000 65536"/>
                <a:gd name="T16" fmla="*/ 0 60000 65536"/>
                <a:gd name="T17" fmla="*/ 0 60000 65536"/>
                <a:gd name="T18" fmla="*/ 0 60000 65536"/>
                <a:gd name="T19" fmla="*/ 0 60000 65536"/>
                <a:gd name="T20" fmla="*/ 0 60000 65536"/>
                <a:gd name="T21" fmla="*/ 0 w 81"/>
                <a:gd name="T22" fmla="*/ 0 h 99"/>
                <a:gd name="T23" fmla="*/ 81 w 81"/>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 h="99">
                  <a:moveTo>
                    <a:pt x="81" y="79"/>
                  </a:moveTo>
                  <a:lnTo>
                    <a:pt x="79" y="78"/>
                  </a:lnTo>
                  <a:lnTo>
                    <a:pt x="34" y="0"/>
                  </a:lnTo>
                  <a:lnTo>
                    <a:pt x="0" y="21"/>
                  </a:lnTo>
                  <a:lnTo>
                    <a:pt x="45" y="99"/>
                  </a:lnTo>
                  <a:lnTo>
                    <a:pt x="44" y="98"/>
                  </a:lnTo>
                  <a:lnTo>
                    <a:pt x="81" y="7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3" name="Freeform 1434"/>
            <p:cNvSpPr>
              <a:spLocks/>
            </p:cNvSpPr>
            <p:nvPr/>
          </p:nvSpPr>
          <p:spPr bwMode="auto">
            <a:xfrm>
              <a:off x="3967" y="3403"/>
              <a:ext cx="38" cy="51"/>
            </a:xfrm>
            <a:custGeom>
              <a:avLst/>
              <a:gdLst>
                <a:gd name="T0" fmla="*/ 9 w 77"/>
                <a:gd name="T1" fmla="*/ 10 h 103"/>
                <a:gd name="T2" fmla="*/ 9 w 77"/>
                <a:gd name="T3" fmla="*/ 10 h 103"/>
                <a:gd name="T4" fmla="*/ 4 w 77"/>
                <a:gd name="T5" fmla="*/ 0 h 103"/>
                <a:gd name="T6" fmla="*/ 0 w 77"/>
                <a:gd name="T7" fmla="*/ 2 h 103"/>
                <a:gd name="T8" fmla="*/ 5 w 77"/>
                <a:gd name="T9" fmla="*/ 12 h 103"/>
                <a:gd name="T10" fmla="*/ 5 w 77"/>
                <a:gd name="T11" fmla="*/ 12 h 103"/>
                <a:gd name="T12" fmla="*/ 9 w 77"/>
                <a:gd name="T13" fmla="*/ 10 h 103"/>
                <a:gd name="T14" fmla="*/ 0 60000 65536"/>
                <a:gd name="T15" fmla="*/ 0 60000 65536"/>
                <a:gd name="T16" fmla="*/ 0 60000 65536"/>
                <a:gd name="T17" fmla="*/ 0 60000 65536"/>
                <a:gd name="T18" fmla="*/ 0 60000 65536"/>
                <a:gd name="T19" fmla="*/ 0 60000 65536"/>
                <a:gd name="T20" fmla="*/ 0 60000 65536"/>
                <a:gd name="T21" fmla="*/ 0 w 77"/>
                <a:gd name="T22" fmla="*/ 0 h 103"/>
                <a:gd name="T23" fmla="*/ 77 w 77"/>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103">
                  <a:moveTo>
                    <a:pt x="77" y="84"/>
                  </a:moveTo>
                  <a:lnTo>
                    <a:pt x="77" y="84"/>
                  </a:lnTo>
                  <a:lnTo>
                    <a:pt x="37" y="0"/>
                  </a:lnTo>
                  <a:lnTo>
                    <a:pt x="0" y="19"/>
                  </a:lnTo>
                  <a:lnTo>
                    <a:pt x="40" y="103"/>
                  </a:lnTo>
                  <a:lnTo>
                    <a:pt x="77" y="8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4" name="Freeform 1435"/>
            <p:cNvSpPr>
              <a:spLocks/>
            </p:cNvSpPr>
            <p:nvPr/>
          </p:nvSpPr>
          <p:spPr bwMode="auto">
            <a:xfrm>
              <a:off x="3987" y="3445"/>
              <a:ext cx="40" cy="54"/>
            </a:xfrm>
            <a:custGeom>
              <a:avLst/>
              <a:gdLst>
                <a:gd name="T0" fmla="*/ 10 w 80"/>
                <a:gd name="T1" fmla="*/ 11 h 108"/>
                <a:gd name="T2" fmla="*/ 10 w 80"/>
                <a:gd name="T3" fmla="*/ 12 h 108"/>
                <a:gd name="T4" fmla="*/ 5 w 80"/>
                <a:gd name="T5" fmla="*/ 0 h 108"/>
                <a:gd name="T6" fmla="*/ 0 w 80"/>
                <a:gd name="T7" fmla="*/ 3 h 108"/>
                <a:gd name="T8" fmla="*/ 5 w 80"/>
                <a:gd name="T9" fmla="*/ 14 h 108"/>
                <a:gd name="T10" fmla="*/ 6 w 80"/>
                <a:gd name="T11" fmla="*/ 14 h 108"/>
                <a:gd name="T12" fmla="*/ 10 w 80"/>
                <a:gd name="T13" fmla="*/ 11 h 108"/>
                <a:gd name="T14" fmla="*/ 0 60000 65536"/>
                <a:gd name="T15" fmla="*/ 0 60000 65536"/>
                <a:gd name="T16" fmla="*/ 0 60000 65536"/>
                <a:gd name="T17" fmla="*/ 0 60000 65536"/>
                <a:gd name="T18" fmla="*/ 0 60000 65536"/>
                <a:gd name="T19" fmla="*/ 0 60000 65536"/>
                <a:gd name="T20" fmla="*/ 0 60000 65536"/>
                <a:gd name="T21" fmla="*/ 0 w 80"/>
                <a:gd name="T22" fmla="*/ 0 h 108"/>
                <a:gd name="T23" fmla="*/ 80 w 80"/>
                <a:gd name="T24" fmla="*/ 108 h 1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0" h="108">
                  <a:moveTo>
                    <a:pt x="78" y="88"/>
                  </a:moveTo>
                  <a:lnTo>
                    <a:pt x="80" y="89"/>
                  </a:lnTo>
                  <a:lnTo>
                    <a:pt x="37" y="0"/>
                  </a:lnTo>
                  <a:lnTo>
                    <a:pt x="0" y="19"/>
                  </a:lnTo>
                  <a:lnTo>
                    <a:pt x="43" y="107"/>
                  </a:lnTo>
                  <a:lnTo>
                    <a:pt x="44" y="108"/>
                  </a:lnTo>
                  <a:lnTo>
                    <a:pt x="78" y="8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5" name="Freeform 1436"/>
            <p:cNvSpPr>
              <a:spLocks/>
            </p:cNvSpPr>
            <p:nvPr/>
          </p:nvSpPr>
          <p:spPr bwMode="auto">
            <a:xfrm>
              <a:off x="4009" y="3488"/>
              <a:ext cx="40" cy="49"/>
            </a:xfrm>
            <a:custGeom>
              <a:avLst/>
              <a:gdLst>
                <a:gd name="T0" fmla="*/ 10 w 79"/>
                <a:gd name="T1" fmla="*/ 10 h 98"/>
                <a:gd name="T2" fmla="*/ 10 w 79"/>
                <a:gd name="T3" fmla="*/ 10 h 98"/>
                <a:gd name="T4" fmla="*/ 5 w 79"/>
                <a:gd name="T5" fmla="*/ 0 h 98"/>
                <a:gd name="T6" fmla="*/ 0 w 79"/>
                <a:gd name="T7" fmla="*/ 3 h 98"/>
                <a:gd name="T8" fmla="*/ 6 w 79"/>
                <a:gd name="T9" fmla="*/ 13 h 98"/>
                <a:gd name="T10" fmla="*/ 6 w 79"/>
                <a:gd name="T11" fmla="*/ 13 h 98"/>
                <a:gd name="T12" fmla="*/ 10 w 79"/>
                <a:gd name="T13" fmla="*/ 10 h 98"/>
                <a:gd name="T14" fmla="*/ 0 60000 65536"/>
                <a:gd name="T15" fmla="*/ 0 60000 65536"/>
                <a:gd name="T16" fmla="*/ 0 60000 65536"/>
                <a:gd name="T17" fmla="*/ 0 60000 65536"/>
                <a:gd name="T18" fmla="*/ 0 60000 65536"/>
                <a:gd name="T19" fmla="*/ 0 60000 65536"/>
                <a:gd name="T20" fmla="*/ 0 60000 65536"/>
                <a:gd name="T21" fmla="*/ 0 w 79"/>
                <a:gd name="T22" fmla="*/ 0 h 98"/>
                <a:gd name="T23" fmla="*/ 79 w 79"/>
                <a:gd name="T24" fmla="*/ 98 h 9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98">
                  <a:moveTo>
                    <a:pt x="79" y="77"/>
                  </a:moveTo>
                  <a:lnTo>
                    <a:pt x="79" y="77"/>
                  </a:lnTo>
                  <a:lnTo>
                    <a:pt x="34" y="0"/>
                  </a:lnTo>
                  <a:lnTo>
                    <a:pt x="0" y="20"/>
                  </a:lnTo>
                  <a:lnTo>
                    <a:pt x="45" y="98"/>
                  </a:lnTo>
                  <a:lnTo>
                    <a:pt x="79" y="7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6" name="Freeform 1437"/>
            <p:cNvSpPr>
              <a:spLocks/>
            </p:cNvSpPr>
            <p:nvPr/>
          </p:nvSpPr>
          <p:spPr bwMode="auto">
            <a:xfrm>
              <a:off x="4031" y="3527"/>
              <a:ext cx="37" cy="44"/>
            </a:xfrm>
            <a:custGeom>
              <a:avLst/>
              <a:gdLst>
                <a:gd name="T0" fmla="*/ 10 w 72"/>
                <a:gd name="T1" fmla="*/ 8 h 89"/>
                <a:gd name="T2" fmla="*/ 10 w 72"/>
                <a:gd name="T3" fmla="*/ 8 h 89"/>
                <a:gd name="T4" fmla="*/ 5 w 72"/>
                <a:gd name="T5" fmla="*/ 0 h 89"/>
                <a:gd name="T6" fmla="*/ 0 w 72"/>
                <a:gd name="T7" fmla="*/ 2 h 89"/>
                <a:gd name="T8" fmla="*/ 5 w 72"/>
                <a:gd name="T9" fmla="*/ 10 h 89"/>
                <a:gd name="T10" fmla="*/ 5 w 72"/>
                <a:gd name="T11" fmla="*/ 11 h 89"/>
                <a:gd name="T12" fmla="*/ 10 w 72"/>
                <a:gd name="T13" fmla="*/ 8 h 89"/>
                <a:gd name="T14" fmla="*/ 0 60000 65536"/>
                <a:gd name="T15" fmla="*/ 0 60000 65536"/>
                <a:gd name="T16" fmla="*/ 0 60000 65536"/>
                <a:gd name="T17" fmla="*/ 0 60000 65536"/>
                <a:gd name="T18" fmla="*/ 0 60000 65536"/>
                <a:gd name="T19" fmla="*/ 0 60000 65536"/>
                <a:gd name="T20" fmla="*/ 0 60000 65536"/>
                <a:gd name="T21" fmla="*/ 0 w 72"/>
                <a:gd name="T22" fmla="*/ 0 h 89"/>
                <a:gd name="T23" fmla="*/ 72 w 72"/>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89">
                  <a:moveTo>
                    <a:pt x="71" y="66"/>
                  </a:moveTo>
                  <a:lnTo>
                    <a:pt x="72" y="67"/>
                  </a:lnTo>
                  <a:lnTo>
                    <a:pt x="34" y="0"/>
                  </a:lnTo>
                  <a:lnTo>
                    <a:pt x="0" y="21"/>
                  </a:lnTo>
                  <a:lnTo>
                    <a:pt x="38" y="87"/>
                  </a:lnTo>
                  <a:lnTo>
                    <a:pt x="39" y="89"/>
                  </a:lnTo>
                  <a:lnTo>
                    <a:pt x="71" y="6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7" name="Freeform 1438"/>
            <p:cNvSpPr>
              <a:spLocks/>
            </p:cNvSpPr>
            <p:nvPr/>
          </p:nvSpPr>
          <p:spPr bwMode="auto">
            <a:xfrm>
              <a:off x="4051" y="3560"/>
              <a:ext cx="38" cy="42"/>
            </a:xfrm>
            <a:custGeom>
              <a:avLst/>
              <a:gdLst>
                <a:gd name="T0" fmla="*/ 10 w 76"/>
                <a:gd name="T1" fmla="*/ 7 h 84"/>
                <a:gd name="T2" fmla="*/ 10 w 76"/>
                <a:gd name="T3" fmla="*/ 7 h 84"/>
                <a:gd name="T4" fmla="*/ 4 w 76"/>
                <a:gd name="T5" fmla="*/ 0 h 84"/>
                <a:gd name="T6" fmla="*/ 0 w 76"/>
                <a:gd name="T7" fmla="*/ 3 h 84"/>
                <a:gd name="T8" fmla="*/ 6 w 76"/>
                <a:gd name="T9" fmla="*/ 11 h 84"/>
                <a:gd name="T10" fmla="*/ 6 w 76"/>
                <a:gd name="T11" fmla="*/ 11 h 84"/>
                <a:gd name="T12" fmla="*/ 10 w 76"/>
                <a:gd name="T13" fmla="*/ 7 h 84"/>
                <a:gd name="T14" fmla="*/ 0 60000 65536"/>
                <a:gd name="T15" fmla="*/ 0 60000 65536"/>
                <a:gd name="T16" fmla="*/ 0 60000 65536"/>
                <a:gd name="T17" fmla="*/ 0 60000 65536"/>
                <a:gd name="T18" fmla="*/ 0 60000 65536"/>
                <a:gd name="T19" fmla="*/ 0 60000 65536"/>
                <a:gd name="T20" fmla="*/ 0 60000 65536"/>
                <a:gd name="T21" fmla="*/ 0 w 76"/>
                <a:gd name="T22" fmla="*/ 0 h 84"/>
                <a:gd name="T23" fmla="*/ 76 w 76"/>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4">
                  <a:moveTo>
                    <a:pt x="75" y="56"/>
                  </a:moveTo>
                  <a:lnTo>
                    <a:pt x="76" y="58"/>
                  </a:lnTo>
                  <a:lnTo>
                    <a:pt x="32" y="0"/>
                  </a:lnTo>
                  <a:lnTo>
                    <a:pt x="0" y="23"/>
                  </a:lnTo>
                  <a:lnTo>
                    <a:pt x="44" y="81"/>
                  </a:lnTo>
                  <a:lnTo>
                    <a:pt x="45" y="84"/>
                  </a:lnTo>
                  <a:lnTo>
                    <a:pt x="75" y="5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8" name="Freeform 1439"/>
            <p:cNvSpPr>
              <a:spLocks/>
            </p:cNvSpPr>
            <p:nvPr/>
          </p:nvSpPr>
          <p:spPr bwMode="auto">
            <a:xfrm>
              <a:off x="4073" y="3588"/>
              <a:ext cx="37" cy="38"/>
            </a:xfrm>
            <a:custGeom>
              <a:avLst/>
              <a:gdLst>
                <a:gd name="T0" fmla="*/ 9 w 74"/>
                <a:gd name="T1" fmla="*/ 6 h 76"/>
                <a:gd name="T2" fmla="*/ 10 w 74"/>
                <a:gd name="T3" fmla="*/ 6 h 76"/>
                <a:gd name="T4" fmla="*/ 4 w 74"/>
                <a:gd name="T5" fmla="*/ 0 h 76"/>
                <a:gd name="T6" fmla="*/ 0 w 74"/>
                <a:gd name="T7" fmla="*/ 4 h 76"/>
                <a:gd name="T8" fmla="*/ 6 w 74"/>
                <a:gd name="T9" fmla="*/ 10 h 76"/>
                <a:gd name="T10" fmla="*/ 6 w 74"/>
                <a:gd name="T11" fmla="*/ 10 h 76"/>
                <a:gd name="T12" fmla="*/ 9 w 74"/>
                <a:gd name="T13" fmla="*/ 6 h 76"/>
                <a:gd name="T14" fmla="*/ 0 60000 65536"/>
                <a:gd name="T15" fmla="*/ 0 60000 65536"/>
                <a:gd name="T16" fmla="*/ 0 60000 65536"/>
                <a:gd name="T17" fmla="*/ 0 60000 65536"/>
                <a:gd name="T18" fmla="*/ 0 60000 65536"/>
                <a:gd name="T19" fmla="*/ 0 60000 65536"/>
                <a:gd name="T20" fmla="*/ 0 60000 65536"/>
                <a:gd name="T21" fmla="*/ 0 w 74"/>
                <a:gd name="T22" fmla="*/ 0 h 76"/>
                <a:gd name="T23" fmla="*/ 74 w 74"/>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76">
                  <a:moveTo>
                    <a:pt x="72" y="46"/>
                  </a:moveTo>
                  <a:lnTo>
                    <a:pt x="74" y="47"/>
                  </a:lnTo>
                  <a:lnTo>
                    <a:pt x="30" y="0"/>
                  </a:lnTo>
                  <a:lnTo>
                    <a:pt x="0" y="28"/>
                  </a:lnTo>
                  <a:lnTo>
                    <a:pt x="44" y="75"/>
                  </a:lnTo>
                  <a:lnTo>
                    <a:pt x="45" y="76"/>
                  </a:lnTo>
                  <a:lnTo>
                    <a:pt x="72" y="4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89" name="Freeform 1440"/>
            <p:cNvSpPr>
              <a:spLocks/>
            </p:cNvSpPr>
            <p:nvPr/>
          </p:nvSpPr>
          <p:spPr bwMode="auto">
            <a:xfrm>
              <a:off x="4096" y="3611"/>
              <a:ext cx="35" cy="36"/>
            </a:xfrm>
            <a:custGeom>
              <a:avLst/>
              <a:gdLst>
                <a:gd name="T0" fmla="*/ 9 w 70"/>
                <a:gd name="T1" fmla="*/ 6 h 71"/>
                <a:gd name="T2" fmla="*/ 9 w 70"/>
                <a:gd name="T3" fmla="*/ 6 h 71"/>
                <a:gd name="T4" fmla="*/ 3 w 70"/>
                <a:gd name="T5" fmla="*/ 0 h 71"/>
                <a:gd name="T6" fmla="*/ 0 w 70"/>
                <a:gd name="T7" fmla="*/ 4 h 71"/>
                <a:gd name="T8" fmla="*/ 5 w 70"/>
                <a:gd name="T9" fmla="*/ 9 h 71"/>
                <a:gd name="T10" fmla="*/ 5 w 70"/>
                <a:gd name="T11" fmla="*/ 9 h 71"/>
                <a:gd name="T12" fmla="*/ 9 w 70"/>
                <a:gd name="T13" fmla="*/ 6 h 71"/>
                <a:gd name="T14" fmla="*/ 0 60000 65536"/>
                <a:gd name="T15" fmla="*/ 0 60000 65536"/>
                <a:gd name="T16" fmla="*/ 0 60000 65536"/>
                <a:gd name="T17" fmla="*/ 0 60000 65536"/>
                <a:gd name="T18" fmla="*/ 0 60000 65536"/>
                <a:gd name="T19" fmla="*/ 0 60000 65536"/>
                <a:gd name="T20" fmla="*/ 0 60000 65536"/>
                <a:gd name="T21" fmla="*/ 0 w 70"/>
                <a:gd name="T22" fmla="*/ 0 h 71"/>
                <a:gd name="T23" fmla="*/ 70 w 70"/>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1">
                  <a:moveTo>
                    <a:pt x="70" y="43"/>
                  </a:moveTo>
                  <a:lnTo>
                    <a:pt x="70" y="41"/>
                  </a:lnTo>
                  <a:lnTo>
                    <a:pt x="27" y="0"/>
                  </a:lnTo>
                  <a:lnTo>
                    <a:pt x="0" y="30"/>
                  </a:lnTo>
                  <a:lnTo>
                    <a:pt x="42" y="71"/>
                  </a:lnTo>
                  <a:lnTo>
                    <a:pt x="42" y="70"/>
                  </a:lnTo>
                  <a:lnTo>
                    <a:pt x="70" y="4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0" name="Freeform 1441"/>
            <p:cNvSpPr>
              <a:spLocks/>
            </p:cNvSpPr>
            <p:nvPr/>
          </p:nvSpPr>
          <p:spPr bwMode="auto">
            <a:xfrm>
              <a:off x="4117" y="3632"/>
              <a:ext cx="34" cy="35"/>
            </a:xfrm>
            <a:custGeom>
              <a:avLst/>
              <a:gdLst>
                <a:gd name="T0" fmla="*/ 9 w 68"/>
                <a:gd name="T1" fmla="*/ 5 h 70"/>
                <a:gd name="T2" fmla="*/ 9 w 68"/>
                <a:gd name="T3" fmla="*/ 5 h 70"/>
                <a:gd name="T4" fmla="*/ 4 w 68"/>
                <a:gd name="T5" fmla="*/ 0 h 70"/>
                <a:gd name="T6" fmla="*/ 0 w 68"/>
                <a:gd name="T7" fmla="*/ 3 h 70"/>
                <a:gd name="T8" fmla="*/ 5 w 68"/>
                <a:gd name="T9" fmla="*/ 9 h 70"/>
                <a:gd name="T10" fmla="*/ 5 w 68"/>
                <a:gd name="T11" fmla="*/ 9 h 70"/>
                <a:gd name="T12" fmla="*/ 9 w 68"/>
                <a:gd name="T13" fmla="*/ 5 h 70"/>
                <a:gd name="T14" fmla="*/ 0 60000 65536"/>
                <a:gd name="T15" fmla="*/ 0 60000 65536"/>
                <a:gd name="T16" fmla="*/ 0 60000 65536"/>
                <a:gd name="T17" fmla="*/ 0 60000 65536"/>
                <a:gd name="T18" fmla="*/ 0 60000 65536"/>
                <a:gd name="T19" fmla="*/ 0 60000 65536"/>
                <a:gd name="T20" fmla="*/ 0 60000 65536"/>
                <a:gd name="T21" fmla="*/ 0 w 68"/>
                <a:gd name="T22" fmla="*/ 0 h 70"/>
                <a:gd name="T23" fmla="*/ 68 w 68"/>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70">
                  <a:moveTo>
                    <a:pt x="67" y="38"/>
                  </a:moveTo>
                  <a:lnTo>
                    <a:pt x="68" y="40"/>
                  </a:lnTo>
                  <a:lnTo>
                    <a:pt x="28" y="0"/>
                  </a:lnTo>
                  <a:lnTo>
                    <a:pt x="0" y="27"/>
                  </a:lnTo>
                  <a:lnTo>
                    <a:pt x="41" y="68"/>
                  </a:lnTo>
                  <a:lnTo>
                    <a:pt x="42" y="70"/>
                  </a:lnTo>
                  <a:lnTo>
                    <a:pt x="67" y="3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1" name="Freeform 1442"/>
            <p:cNvSpPr>
              <a:spLocks/>
            </p:cNvSpPr>
            <p:nvPr/>
          </p:nvSpPr>
          <p:spPr bwMode="auto">
            <a:xfrm>
              <a:off x="4138" y="3651"/>
              <a:ext cx="35" cy="33"/>
            </a:xfrm>
            <a:custGeom>
              <a:avLst/>
              <a:gdLst>
                <a:gd name="T0" fmla="*/ 9 w 69"/>
                <a:gd name="T1" fmla="*/ 5 h 65"/>
                <a:gd name="T2" fmla="*/ 9 w 69"/>
                <a:gd name="T3" fmla="*/ 5 h 65"/>
                <a:gd name="T4" fmla="*/ 4 w 69"/>
                <a:gd name="T5" fmla="*/ 0 h 65"/>
                <a:gd name="T6" fmla="*/ 0 w 69"/>
                <a:gd name="T7" fmla="*/ 4 h 65"/>
                <a:gd name="T8" fmla="*/ 6 w 69"/>
                <a:gd name="T9" fmla="*/ 9 h 65"/>
                <a:gd name="T10" fmla="*/ 6 w 69"/>
                <a:gd name="T11" fmla="*/ 9 h 65"/>
                <a:gd name="T12" fmla="*/ 9 w 69"/>
                <a:gd name="T13" fmla="*/ 5 h 65"/>
                <a:gd name="T14" fmla="*/ 0 60000 65536"/>
                <a:gd name="T15" fmla="*/ 0 60000 65536"/>
                <a:gd name="T16" fmla="*/ 0 60000 65536"/>
                <a:gd name="T17" fmla="*/ 0 60000 65536"/>
                <a:gd name="T18" fmla="*/ 0 60000 65536"/>
                <a:gd name="T19" fmla="*/ 0 60000 65536"/>
                <a:gd name="T20" fmla="*/ 0 60000 65536"/>
                <a:gd name="T21" fmla="*/ 0 w 69"/>
                <a:gd name="T22" fmla="*/ 0 h 65"/>
                <a:gd name="T23" fmla="*/ 69 w 6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5">
                  <a:moveTo>
                    <a:pt x="69" y="33"/>
                  </a:moveTo>
                  <a:lnTo>
                    <a:pt x="69" y="33"/>
                  </a:lnTo>
                  <a:lnTo>
                    <a:pt x="25" y="0"/>
                  </a:lnTo>
                  <a:lnTo>
                    <a:pt x="0" y="32"/>
                  </a:lnTo>
                  <a:lnTo>
                    <a:pt x="44" y="65"/>
                  </a:lnTo>
                  <a:lnTo>
                    <a:pt x="69" y="3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2" name="Freeform 1443"/>
            <p:cNvSpPr>
              <a:spLocks/>
            </p:cNvSpPr>
            <p:nvPr/>
          </p:nvSpPr>
          <p:spPr bwMode="auto">
            <a:xfrm>
              <a:off x="4160" y="3668"/>
              <a:ext cx="33" cy="32"/>
            </a:xfrm>
            <a:custGeom>
              <a:avLst/>
              <a:gdLst>
                <a:gd name="T0" fmla="*/ 8 w 65"/>
                <a:gd name="T1" fmla="*/ 4 h 64"/>
                <a:gd name="T2" fmla="*/ 9 w 65"/>
                <a:gd name="T3" fmla="*/ 4 h 64"/>
                <a:gd name="T4" fmla="*/ 4 w 65"/>
                <a:gd name="T5" fmla="*/ 0 h 64"/>
                <a:gd name="T6" fmla="*/ 0 w 65"/>
                <a:gd name="T7" fmla="*/ 4 h 64"/>
                <a:gd name="T8" fmla="*/ 5 w 65"/>
                <a:gd name="T9" fmla="*/ 8 h 64"/>
                <a:gd name="T10" fmla="*/ 6 w 65"/>
                <a:gd name="T11" fmla="*/ 8 h 64"/>
                <a:gd name="T12" fmla="*/ 8 w 65"/>
                <a:gd name="T13" fmla="*/ 4 h 64"/>
                <a:gd name="T14" fmla="*/ 0 60000 65536"/>
                <a:gd name="T15" fmla="*/ 0 60000 65536"/>
                <a:gd name="T16" fmla="*/ 0 60000 65536"/>
                <a:gd name="T17" fmla="*/ 0 60000 65536"/>
                <a:gd name="T18" fmla="*/ 0 60000 65536"/>
                <a:gd name="T19" fmla="*/ 0 60000 65536"/>
                <a:gd name="T20" fmla="*/ 0 60000 65536"/>
                <a:gd name="T21" fmla="*/ 0 w 65"/>
                <a:gd name="T22" fmla="*/ 0 h 64"/>
                <a:gd name="T23" fmla="*/ 65 w 65"/>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4">
                  <a:moveTo>
                    <a:pt x="62" y="30"/>
                  </a:moveTo>
                  <a:lnTo>
                    <a:pt x="65" y="31"/>
                  </a:lnTo>
                  <a:lnTo>
                    <a:pt x="25" y="0"/>
                  </a:lnTo>
                  <a:lnTo>
                    <a:pt x="0" y="32"/>
                  </a:lnTo>
                  <a:lnTo>
                    <a:pt x="40" y="63"/>
                  </a:lnTo>
                  <a:lnTo>
                    <a:pt x="43" y="64"/>
                  </a:lnTo>
                  <a:lnTo>
                    <a:pt x="62" y="3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3" name="Freeform 1444"/>
            <p:cNvSpPr>
              <a:spLocks/>
            </p:cNvSpPr>
            <p:nvPr/>
          </p:nvSpPr>
          <p:spPr bwMode="auto">
            <a:xfrm>
              <a:off x="4182" y="3683"/>
              <a:ext cx="31" cy="29"/>
            </a:xfrm>
            <a:custGeom>
              <a:avLst/>
              <a:gdLst>
                <a:gd name="T0" fmla="*/ 7 w 63"/>
                <a:gd name="T1" fmla="*/ 2 h 59"/>
                <a:gd name="T2" fmla="*/ 7 w 63"/>
                <a:gd name="T3" fmla="*/ 2 h 59"/>
                <a:gd name="T4" fmla="*/ 2 w 63"/>
                <a:gd name="T5" fmla="*/ 0 h 59"/>
                <a:gd name="T6" fmla="*/ 0 w 63"/>
                <a:gd name="T7" fmla="*/ 4 h 59"/>
                <a:gd name="T8" fmla="*/ 5 w 63"/>
                <a:gd name="T9" fmla="*/ 7 h 59"/>
                <a:gd name="T10" fmla="*/ 5 w 63"/>
                <a:gd name="T11" fmla="*/ 7 h 59"/>
                <a:gd name="T12" fmla="*/ 7 w 63"/>
                <a:gd name="T13" fmla="*/ 2 h 59"/>
                <a:gd name="T14" fmla="*/ 0 60000 65536"/>
                <a:gd name="T15" fmla="*/ 0 60000 65536"/>
                <a:gd name="T16" fmla="*/ 0 60000 65536"/>
                <a:gd name="T17" fmla="*/ 0 60000 65536"/>
                <a:gd name="T18" fmla="*/ 0 60000 65536"/>
                <a:gd name="T19" fmla="*/ 0 60000 65536"/>
                <a:gd name="T20" fmla="*/ 0 60000 65536"/>
                <a:gd name="T21" fmla="*/ 0 w 63"/>
                <a:gd name="T22" fmla="*/ 0 h 59"/>
                <a:gd name="T23" fmla="*/ 63 w 6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9">
                  <a:moveTo>
                    <a:pt x="63" y="22"/>
                  </a:moveTo>
                  <a:lnTo>
                    <a:pt x="63" y="23"/>
                  </a:lnTo>
                  <a:lnTo>
                    <a:pt x="19" y="0"/>
                  </a:lnTo>
                  <a:lnTo>
                    <a:pt x="0" y="34"/>
                  </a:lnTo>
                  <a:lnTo>
                    <a:pt x="44" y="57"/>
                  </a:lnTo>
                  <a:lnTo>
                    <a:pt x="44" y="59"/>
                  </a:lnTo>
                  <a:lnTo>
                    <a:pt x="63"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4" name="Freeform 1445"/>
            <p:cNvSpPr>
              <a:spLocks/>
            </p:cNvSpPr>
            <p:nvPr/>
          </p:nvSpPr>
          <p:spPr bwMode="auto">
            <a:xfrm>
              <a:off x="4204" y="3694"/>
              <a:ext cx="30" cy="29"/>
            </a:xfrm>
            <a:custGeom>
              <a:avLst/>
              <a:gdLst>
                <a:gd name="T0" fmla="*/ 7 w 61"/>
                <a:gd name="T1" fmla="*/ 3 h 58"/>
                <a:gd name="T2" fmla="*/ 7 w 61"/>
                <a:gd name="T3" fmla="*/ 3 h 58"/>
                <a:gd name="T4" fmla="*/ 2 w 61"/>
                <a:gd name="T5" fmla="*/ 0 h 58"/>
                <a:gd name="T6" fmla="*/ 0 w 61"/>
                <a:gd name="T7" fmla="*/ 5 h 58"/>
                <a:gd name="T8" fmla="*/ 5 w 61"/>
                <a:gd name="T9" fmla="*/ 8 h 58"/>
                <a:gd name="T10" fmla="*/ 5 w 61"/>
                <a:gd name="T11" fmla="*/ 8 h 58"/>
                <a:gd name="T12" fmla="*/ 7 w 61"/>
                <a:gd name="T13" fmla="*/ 3 h 58"/>
                <a:gd name="T14" fmla="*/ 0 60000 65536"/>
                <a:gd name="T15" fmla="*/ 0 60000 65536"/>
                <a:gd name="T16" fmla="*/ 0 60000 65536"/>
                <a:gd name="T17" fmla="*/ 0 60000 65536"/>
                <a:gd name="T18" fmla="*/ 0 60000 65536"/>
                <a:gd name="T19" fmla="*/ 0 60000 65536"/>
                <a:gd name="T20" fmla="*/ 0 60000 65536"/>
                <a:gd name="T21" fmla="*/ 0 w 61"/>
                <a:gd name="T22" fmla="*/ 0 h 58"/>
                <a:gd name="T23" fmla="*/ 61 w 6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8">
                  <a:moveTo>
                    <a:pt x="60" y="22"/>
                  </a:moveTo>
                  <a:lnTo>
                    <a:pt x="61" y="22"/>
                  </a:lnTo>
                  <a:lnTo>
                    <a:pt x="19" y="0"/>
                  </a:lnTo>
                  <a:lnTo>
                    <a:pt x="0" y="37"/>
                  </a:lnTo>
                  <a:lnTo>
                    <a:pt x="43" y="58"/>
                  </a:lnTo>
                  <a:lnTo>
                    <a:pt x="44" y="58"/>
                  </a:lnTo>
                  <a:lnTo>
                    <a:pt x="60"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5" name="Freeform 1446"/>
            <p:cNvSpPr>
              <a:spLocks/>
            </p:cNvSpPr>
            <p:nvPr/>
          </p:nvSpPr>
          <p:spPr bwMode="auto">
            <a:xfrm>
              <a:off x="4226" y="3705"/>
              <a:ext cx="28" cy="27"/>
            </a:xfrm>
            <a:custGeom>
              <a:avLst/>
              <a:gdLst>
                <a:gd name="T0" fmla="*/ 6 w 58"/>
                <a:gd name="T1" fmla="*/ 2 h 55"/>
                <a:gd name="T2" fmla="*/ 7 w 58"/>
                <a:gd name="T3" fmla="*/ 2 h 55"/>
                <a:gd name="T4" fmla="*/ 2 w 58"/>
                <a:gd name="T5" fmla="*/ 0 h 55"/>
                <a:gd name="T6" fmla="*/ 0 w 58"/>
                <a:gd name="T7" fmla="*/ 4 h 55"/>
                <a:gd name="T8" fmla="*/ 5 w 58"/>
                <a:gd name="T9" fmla="*/ 6 h 55"/>
                <a:gd name="T10" fmla="*/ 5 w 58"/>
                <a:gd name="T11" fmla="*/ 6 h 55"/>
                <a:gd name="T12" fmla="*/ 6 w 58"/>
                <a:gd name="T13" fmla="*/ 2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54" y="16"/>
                  </a:moveTo>
                  <a:lnTo>
                    <a:pt x="58" y="17"/>
                  </a:lnTo>
                  <a:lnTo>
                    <a:pt x="16" y="0"/>
                  </a:lnTo>
                  <a:lnTo>
                    <a:pt x="0" y="36"/>
                  </a:lnTo>
                  <a:lnTo>
                    <a:pt x="42" y="54"/>
                  </a:lnTo>
                  <a:lnTo>
                    <a:pt x="45" y="55"/>
                  </a:lnTo>
                  <a:lnTo>
                    <a:pt x="54" y="1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6" name="Freeform 1447"/>
            <p:cNvSpPr>
              <a:spLocks/>
            </p:cNvSpPr>
            <p:nvPr/>
          </p:nvSpPr>
          <p:spPr bwMode="auto">
            <a:xfrm>
              <a:off x="4248" y="3713"/>
              <a:ext cx="27" cy="25"/>
            </a:xfrm>
            <a:custGeom>
              <a:avLst/>
              <a:gdLst>
                <a:gd name="T0" fmla="*/ 7 w 54"/>
                <a:gd name="T1" fmla="*/ 2 h 49"/>
                <a:gd name="T2" fmla="*/ 7 w 54"/>
                <a:gd name="T3" fmla="*/ 2 h 49"/>
                <a:gd name="T4" fmla="*/ 2 w 54"/>
                <a:gd name="T5" fmla="*/ 0 h 49"/>
                <a:gd name="T6" fmla="*/ 0 w 54"/>
                <a:gd name="T7" fmla="*/ 5 h 49"/>
                <a:gd name="T8" fmla="*/ 6 w 54"/>
                <a:gd name="T9" fmla="*/ 7 h 49"/>
                <a:gd name="T10" fmla="*/ 6 w 54"/>
                <a:gd name="T11" fmla="*/ 7 h 49"/>
                <a:gd name="T12" fmla="*/ 7 w 54"/>
                <a:gd name="T13" fmla="*/ 2 h 49"/>
                <a:gd name="T14" fmla="*/ 0 60000 65536"/>
                <a:gd name="T15" fmla="*/ 0 60000 65536"/>
                <a:gd name="T16" fmla="*/ 0 60000 65536"/>
                <a:gd name="T17" fmla="*/ 0 60000 65536"/>
                <a:gd name="T18" fmla="*/ 0 60000 65536"/>
                <a:gd name="T19" fmla="*/ 0 60000 65536"/>
                <a:gd name="T20" fmla="*/ 0 60000 65536"/>
                <a:gd name="T21" fmla="*/ 0 w 54"/>
                <a:gd name="T22" fmla="*/ 0 h 49"/>
                <a:gd name="T23" fmla="*/ 54 w 5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9">
                  <a:moveTo>
                    <a:pt x="52" y="10"/>
                  </a:moveTo>
                  <a:lnTo>
                    <a:pt x="54" y="10"/>
                  </a:lnTo>
                  <a:lnTo>
                    <a:pt x="9" y="0"/>
                  </a:lnTo>
                  <a:lnTo>
                    <a:pt x="0" y="39"/>
                  </a:lnTo>
                  <a:lnTo>
                    <a:pt x="45" y="49"/>
                  </a:lnTo>
                  <a:lnTo>
                    <a:pt x="47" y="49"/>
                  </a:lnTo>
                  <a:lnTo>
                    <a:pt x="52" y="1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7" name="Freeform 1448"/>
            <p:cNvSpPr>
              <a:spLocks/>
            </p:cNvSpPr>
            <p:nvPr/>
          </p:nvSpPr>
          <p:spPr bwMode="auto">
            <a:xfrm>
              <a:off x="4272" y="3718"/>
              <a:ext cx="22" cy="23"/>
            </a:xfrm>
            <a:custGeom>
              <a:avLst/>
              <a:gdLst>
                <a:gd name="T0" fmla="*/ 5 w 45"/>
                <a:gd name="T1" fmla="*/ 1 h 45"/>
                <a:gd name="T2" fmla="*/ 5 w 45"/>
                <a:gd name="T3" fmla="*/ 1 h 45"/>
                <a:gd name="T4" fmla="*/ 0 w 45"/>
                <a:gd name="T5" fmla="*/ 0 h 45"/>
                <a:gd name="T6" fmla="*/ 0 w 45"/>
                <a:gd name="T7" fmla="*/ 5 h 45"/>
                <a:gd name="T8" fmla="*/ 5 w 45"/>
                <a:gd name="T9" fmla="*/ 6 h 45"/>
                <a:gd name="T10" fmla="*/ 5 w 45"/>
                <a:gd name="T11" fmla="*/ 6 h 45"/>
                <a:gd name="T12" fmla="*/ 5 w 45"/>
                <a:gd name="T13" fmla="*/ 1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5" y="6"/>
                  </a:moveTo>
                  <a:lnTo>
                    <a:pt x="45" y="6"/>
                  </a:lnTo>
                  <a:lnTo>
                    <a:pt x="5" y="0"/>
                  </a:lnTo>
                  <a:lnTo>
                    <a:pt x="0" y="39"/>
                  </a:lnTo>
                  <a:lnTo>
                    <a:pt x="41" y="45"/>
                  </a:lnTo>
                  <a:lnTo>
                    <a:pt x="45"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8" name="Freeform 1449"/>
            <p:cNvSpPr>
              <a:spLocks/>
            </p:cNvSpPr>
            <p:nvPr/>
          </p:nvSpPr>
          <p:spPr bwMode="auto">
            <a:xfrm>
              <a:off x="4292" y="3721"/>
              <a:ext cx="23" cy="22"/>
            </a:xfrm>
            <a:custGeom>
              <a:avLst/>
              <a:gdLst>
                <a:gd name="T0" fmla="*/ 6 w 46"/>
                <a:gd name="T1" fmla="*/ 0 h 45"/>
                <a:gd name="T2" fmla="*/ 6 w 46"/>
                <a:gd name="T3" fmla="*/ 0 h 45"/>
                <a:gd name="T4" fmla="*/ 1 w 46"/>
                <a:gd name="T5" fmla="*/ 0 h 45"/>
                <a:gd name="T6" fmla="*/ 0 w 46"/>
                <a:gd name="T7" fmla="*/ 4 h 45"/>
                <a:gd name="T8" fmla="*/ 5 w 46"/>
                <a:gd name="T9" fmla="*/ 5 h 45"/>
                <a:gd name="T10" fmla="*/ 5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6" y="6"/>
                  </a:moveTo>
                  <a:lnTo>
                    <a:pt x="45" y="6"/>
                  </a:lnTo>
                  <a:lnTo>
                    <a:pt x="4" y="0"/>
                  </a:lnTo>
                  <a:lnTo>
                    <a:pt x="0" y="39"/>
                  </a:lnTo>
                  <a:lnTo>
                    <a:pt x="40" y="45"/>
                  </a:lnTo>
                  <a:lnTo>
                    <a:pt x="39"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99" name="Freeform 1450"/>
            <p:cNvSpPr>
              <a:spLocks/>
            </p:cNvSpPr>
            <p:nvPr/>
          </p:nvSpPr>
          <p:spPr bwMode="auto">
            <a:xfrm>
              <a:off x="4311" y="3724"/>
              <a:ext cx="28" cy="23"/>
            </a:xfrm>
            <a:custGeom>
              <a:avLst/>
              <a:gdLst>
                <a:gd name="T0" fmla="*/ 7 w 55"/>
                <a:gd name="T1" fmla="*/ 1 h 47"/>
                <a:gd name="T2" fmla="*/ 7 w 55"/>
                <a:gd name="T3" fmla="*/ 1 h 47"/>
                <a:gd name="T4" fmla="*/ 1 w 55"/>
                <a:gd name="T5" fmla="*/ 0 h 47"/>
                <a:gd name="T6" fmla="*/ 0 w 55"/>
                <a:gd name="T7" fmla="*/ 4 h 47"/>
                <a:gd name="T8" fmla="*/ 6 w 55"/>
                <a:gd name="T9" fmla="*/ 5 h 47"/>
                <a:gd name="T10" fmla="*/ 6 w 55"/>
                <a:gd name="T11" fmla="*/ 5 h 47"/>
                <a:gd name="T12" fmla="*/ 7 w 55"/>
                <a:gd name="T13" fmla="*/ 1 h 47"/>
                <a:gd name="T14" fmla="*/ 0 60000 65536"/>
                <a:gd name="T15" fmla="*/ 0 60000 65536"/>
                <a:gd name="T16" fmla="*/ 0 60000 65536"/>
                <a:gd name="T17" fmla="*/ 0 60000 65536"/>
                <a:gd name="T18" fmla="*/ 0 60000 65536"/>
                <a:gd name="T19" fmla="*/ 0 60000 65536"/>
                <a:gd name="T20" fmla="*/ 0 60000 65536"/>
                <a:gd name="T21" fmla="*/ 0 w 55"/>
                <a:gd name="T22" fmla="*/ 0 h 47"/>
                <a:gd name="T23" fmla="*/ 55 w 55"/>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7">
                  <a:moveTo>
                    <a:pt x="55" y="8"/>
                  </a:moveTo>
                  <a:lnTo>
                    <a:pt x="53" y="8"/>
                  </a:lnTo>
                  <a:lnTo>
                    <a:pt x="7" y="0"/>
                  </a:lnTo>
                  <a:lnTo>
                    <a:pt x="0" y="39"/>
                  </a:lnTo>
                  <a:lnTo>
                    <a:pt x="46" y="47"/>
                  </a:lnTo>
                  <a:lnTo>
                    <a:pt x="44" y="47"/>
                  </a:lnTo>
                  <a:lnTo>
                    <a:pt x="55"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0" name="Freeform 1451"/>
            <p:cNvSpPr>
              <a:spLocks/>
            </p:cNvSpPr>
            <p:nvPr/>
          </p:nvSpPr>
          <p:spPr bwMode="auto">
            <a:xfrm>
              <a:off x="4333" y="3728"/>
              <a:ext cx="27" cy="25"/>
            </a:xfrm>
            <a:custGeom>
              <a:avLst/>
              <a:gdLst>
                <a:gd name="T0" fmla="*/ 7 w 54"/>
                <a:gd name="T1" fmla="*/ 2 h 50"/>
                <a:gd name="T2" fmla="*/ 7 w 54"/>
                <a:gd name="T3" fmla="*/ 2 h 50"/>
                <a:gd name="T4" fmla="*/ 2 w 54"/>
                <a:gd name="T5" fmla="*/ 0 h 50"/>
                <a:gd name="T6" fmla="*/ 0 w 54"/>
                <a:gd name="T7" fmla="*/ 5 h 50"/>
                <a:gd name="T8" fmla="*/ 6 w 54"/>
                <a:gd name="T9" fmla="*/ 7 h 50"/>
                <a:gd name="T10" fmla="*/ 6 w 54"/>
                <a:gd name="T11" fmla="*/ 7 h 50"/>
                <a:gd name="T12" fmla="*/ 7 w 54"/>
                <a:gd name="T13" fmla="*/ 2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50" y="11"/>
                  </a:moveTo>
                  <a:lnTo>
                    <a:pt x="54" y="11"/>
                  </a:lnTo>
                  <a:lnTo>
                    <a:pt x="11" y="0"/>
                  </a:lnTo>
                  <a:lnTo>
                    <a:pt x="0" y="39"/>
                  </a:lnTo>
                  <a:lnTo>
                    <a:pt x="42" y="50"/>
                  </a:lnTo>
                  <a:lnTo>
                    <a:pt x="46" y="50"/>
                  </a:lnTo>
                  <a:lnTo>
                    <a:pt x="50" y="1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1" name="Freeform 1452"/>
            <p:cNvSpPr>
              <a:spLocks/>
            </p:cNvSpPr>
            <p:nvPr/>
          </p:nvSpPr>
          <p:spPr bwMode="auto">
            <a:xfrm>
              <a:off x="4356" y="3734"/>
              <a:ext cx="24" cy="21"/>
            </a:xfrm>
            <a:custGeom>
              <a:avLst/>
              <a:gdLst>
                <a:gd name="T0" fmla="*/ 6 w 47"/>
                <a:gd name="T1" fmla="*/ 0 h 44"/>
                <a:gd name="T2" fmla="*/ 6 w 47"/>
                <a:gd name="T3" fmla="*/ 0 h 44"/>
                <a:gd name="T4" fmla="*/ 1 w 47"/>
                <a:gd name="T5" fmla="*/ 0 h 44"/>
                <a:gd name="T6" fmla="*/ 0 w 47"/>
                <a:gd name="T7" fmla="*/ 4 h 44"/>
                <a:gd name="T8" fmla="*/ 6 w 47"/>
                <a:gd name="T9" fmla="*/ 5 h 44"/>
                <a:gd name="T10" fmla="*/ 5 w 47"/>
                <a:gd name="T11" fmla="*/ 5 h 44"/>
                <a:gd name="T12" fmla="*/ 6 w 47"/>
                <a:gd name="T13" fmla="*/ 0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7" y="5"/>
                  </a:moveTo>
                  <a:lnTo>
                    <a:pt x="46" y="5"/>
                  </a:lnTo>
                  <a:lnTo>
                    <a:pt x="4" y="0"/>
                  </a:lnTo>
                  <a:lnTo>
                    <a:pt x="0" y="39"/>
                  </a:lnTo>
                  <a:lnTo>
                    <a:pt x="41" y="44"/>
                  </a:lnTo>
                  <a:lnTo>
                    <a:pt x="40" y="44"/>
                  </a:lnTo>
                  <a:lnTo>
                    <a:pt x="47"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2" name="Freeform 1453"/>
            <p:cNvSpPr>
              <a:spLocks/>
            </p:cNvSpPr>
            <p:nvPr/>
          </p:nvSpPr>
          <p:spPr bwMode="auto">
            <a:xfrm>
              <a:off x="4376" y="3736"/>
              <a:ext cx="25" cy="24"/>
            </a:xfrm>
            <a:custGeom>
              <a:avLst/>
              <a:gdLst>
                <a:gd name="T0" fmla="*/ 7 w 50"/>
                <a:gd name="T1" fmla="*/ 1 h 47"/>
                <a:gd name="T2" fmla="*/ 7 w 50"/>
                <a:gd name="T3" fmla="*/ 1 h 47"/>
                <a:gd name="T4" fmla="*/ 1 w 50"/>
                <a:gd name="T5" fmla="*/ 0 h 47"/>
                <a:gd name="T6" fmla="*/ 0 w 50"/>
                <a:gd name="T7" fmla="*/ 5 h 47"/>
                <a:gd name="T8" fmla="*/ 6 w 50"/>
                <a:gd name="T9" fmla="*/ 6 h 47"/>
                <a:gd name="T10" fmla="*/ 6 w 50"/>
                <a:gd name="T11" fmla="*/ 6 h 47"/>
                <a:gd name="T12" fmla="*/ 7 w 50"/>
                <a:gd name="T13" fmla="*/ 1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50" y="8"/>
                  </a:moveTo>
                  <a:lnTo>
                    <a:pt x="50" y="8"/>
                  </a:lnTo>
                  <a:lnTo>
                    <a:pt x="7" y="0"/>
                  </a:lnTo>
                  <a:lnTo>
                    <a:pt x="0" y="39"/>
                  </a:lnTo>
                  <a:lnTo>
                    <a:pt x="43" y="47"/>
                  </a:lnTo>
                  <a:lnTo>
                    <a:pt x="50"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3" name="Freeform 1454"/>
            <p:cNvSpPr>
              <a:spLocks/>
            </p:cNvSpPr>
            <p:nvPr/>
          </p:nvSpPr>
          <p:spPr bwMode="auto">
            <a:xfrm>
              <a:off x="4398" y="3740"/>
              <a:ext cx="23" cy="22"/>
            </a:xfrm>
            <a:custGeom>
              <a:avLst/>
              <a:gdLst>
                <a:gd name="T0" fmla="*/ 6 w 46"/>
                <a:gd name="T1" fmla="*/ 0 h 45"/>
                <a:gd name="T2" fmla="*/ 6 w 46"/>
                <a:gd name="T3" fmla="*/ 0 h 45"/>
                <a:gd name="T4" fmla="*/ 1 w 46"/>
                <a:gd name="T5" fmla="*/ 0 h 45"/>
                <a:gd name="T6" fmla="*/ 0 w 46"/>
                <a:gd name="T7" fmla="*/ 4 h 45"/>
                <a:gd name="T8" fmla="*/ 5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2" y="6"/>
                  </a:moveTo>
                  <a:lnTo>
                    <a:pt x="46" y="6"/>
                  </a:lnTo>
                  <a:lnTo>
                    <a:pt x="7" y="0"/>
                  </a:lnTo>
                  <a:lnTo>
                    <a:pt x="0" y="39"/>
                  </a:lnTo>
                  <a:lnTo>
                    <a:pt x="39" y="45"/>
                  </a:lnTo>
                  <a:lnTo>
                    <a:pt x="42" y="45"/>
                  </a:lnTo>
                  <a:lnTo>
                    <a:pt x="42"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4" name="Freeform 1455"/>
            <p:cNvSpPr>
              <a:spLocks/>
            </p:cNvSpPr>
            <p:nvPr/>
          </p:nvSpPr>
          <p:spPr bwMode="auto">
            <a:xfrm>
              <a:off x="4419" y="3743"/>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6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5" y="1"/>
                  </a:lnTo>
                  <a:lnTo>
                    <a:pt x="0" y="0"/>
                  </a:lnTo>
                  <a:lnTo>
                    <a:pt x="0" y="39"/>
                  </a:lnTo>
                  <a:lnTo>
                    <a:pt x="45" y="40"/>
                  </a:lnTo>
                  <a:lnTo>
                    <a:pt x="44" y="40"/>
                  </a:lnTo>
                  <a:lnTo>
                    <a:pt x="46"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5" name="Freeform 1456"/>
            <p:cNvSpPr>
              <a:spLocks/>
            </p:cNvSpPr>
            <p:nvPr/>
          </p:nvSpPr>
          <p:spPr bwMode="auto">
            <a:xfrm>
              <a:off x="4441" y="3743"/>
              <a:ext cx="24" cy="22"/>
            </a:xfrm>
            <a:custGeom>
              <a:avLst/>
              <a:gdLst>
                <a:gd name="T0" fmla="*/ 6 w 47"/>
                <a:gd name="T1" fmla="*/ 1 h 42"/>
                <a:gd name="T2" fmla="*/ 6 w 47"/>
                <a:gd name="T3" fmla="*/ 1 h 42"/>
                <a:gd name="T4" fmla="*/ 1 w 47"/>
                <a:gd name="T5" fmla="*/ 0 h 42"/>
                <a:gd name="T6" fmla="*/ 0 w 47"/>
                <a:gd name="T7" fmla="*/ 5 h 42"/>
                <a:gd name="T8" fmla="*/ 6 w 47"/>
                <a:gd name="T9" fmla="*/ 6 h 42"/>
                <a:gd name="T10" fmla="*/ 5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7" y="3"/>
                  </a:moveTo>
                  <a:lnTo>
                    <a:pt x="44" y="3"/>
                  </a:lnTo>
                  <a:lnTo>
                    <a:pt x="2" y="0"/>
                  </a:lnTo>
                  <a:lnTo>
                    <a:pt x="0" y="39"/>
                  </a:lnTo>
                  <a:lnTo>
                    <a:pt x="42" y="42"/>
                  </a:lnTo>
                  <a:lnTo>
                    <a:pt x="38" y="42"/>
                  </a:lnTo>
                  <a:lnTo>
                    <a:pt x="47"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6" name="Freeform 1457"/>
            <p:cNvSpPr>
              <a:spLocks/>
            </p:cNvSpPr>
            <p:nvPr/>
          </p:nvSpPr>
          <p:spPr bwMode="auto">
            <a:xfrm>
              <a:off x="4460" y="3745"/>
              <a:ext cx="27" cy="25"/>
            </a:xfrm>
            <a:custGeom>
              <a:avLst/>
              <a:gdLst>
                <a:gd name="T0" fmla="*/ 7 w 54"/>
                <a:gd name="T1" fmla="*/ 1 h 51"/>
                <a:gd name="T2" fmla="*/ 7 w 54"/>
                <a:gd name="T3" fmla="*/ 1 h 51"/>
                <a:gd name="T4" fmla="*/ 2 w 54"/>
                <a:gd name="T5" fmla="*/ 0 h 51"/>
                <a:gd name="T6" fmla="*/ 0 w 54"/>
                <a:gd name="T7" fmla="*/ 4 h 51"/>
                <a:gd name="T8" fmla="*/ 6 w 54"/>
                <a:gd name="T9" fmla="*/ 6 h 51"/>
                <a:gd name="T10" fmla="*/ 6 w 54"/>
                <a:gd name="T11" fmla="*/ 6 h 51"/>
                <a:gd name="T12" fmla="*/ 7 w 54"/>
                <a:gd name="T13" fmla="*/ 1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52" y="12"/>
                  </a:moveTo>
                  <a:lnTo>
                    <a:pt x="54" y="12"/>
                  </a:lnTo>
                  <a:lnTo>
                    <a:pt x="9" y="0"/>
                  </a:lnTo>
                  <a:lnTo>
                    <a:pt x="0" y="39"/>
                  </a:lnTo>
                  <a:lnTo>
                    <a:pt x="45" y="51"/>
                  </a:lnTo>
                  <a:lnTo>
                    <a:pt x="47" y="51"/>
                  </a:lnTo>
                  <a:lnTo>
                    <a:pt x="52" y="1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7" name="Freeform 1458"/>
            <p:cNvSpPr>
              <a:spLocks/>
            </p:cNvSpPr>
            <p:nvPr/>
          </p:nvSpPr>
          <p:spPr bwMode="auto">
            <a:xfrm>
              <a:off x="4484" y="3751"/>
              <a:ext cx="23" cy="22"/>
            </a:xfrm>
            <a:custGeom>
              <a:avLst/>
              <a:gdLst>
                <a:gd name="T0" fmla="*/ 6 w 46"/>
                <a:gd name="T1" fmla="*/ 0 h 45"/>
                <a:gd name="T2" fmla="*/ 6 w 46"/>
                <a:gd name="T3" fmla="*/ 0 h 45"/>
                <a:gd name="T4" fmla="*/ 1 w 46"/>
                <a:gd name="T5" fmla="*/ 0 h 45"/>
                <a:gd name="T6" fmla="*/ 0 w 46"/>
                <a:gd name="T7" fmla="*/ 4 h 45"/>
                <a:gd name="T8" fmla="*/ 6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6" y="6"/>
                  </a:moveTo>
                  <a:lnTo>
                    <a:pt x="46" y="6"/>
                  </a:lnTo>
                  <a:lnTo>
                    <a:pt x="5" y="0"/>
                  </a:lnTo>
                  <a:lnTo>
                    <a:pt x="0" y="39"/>
                  </a:lnTo>
                  <a:lnTo>
                    <a:pt x="42" y="45"/>
                  </a:lnTo>
                  <a:lnTo>
                    <a:pt x="46"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8" name="Freeform 1459"/>
            <p:cNvSpPr>
              <a:spLocks/>
            </p:cNvSpPr>
            <p:nvPr/>
          </p:nvSpPr>
          <p:spPr bwMode="auto">
            <a:xfrm>
              <a:off x="4504" y="3754"/>
              <a:ext cx="24" cy="22"/>
            </a:xfrm>
            <a:custGeom>
              <a:avLst/>
              <a:gdLst>
                <a:gd name="T0" fmla="*/ 6 w 47"/>
                <a:gd name="T1" fmla="*/ 1 h 44"/>
                <a:gd name="T2" fmla="*/ 6 w 47"/>
                <a:gd name="T3" fmla="*/ 1 h 44"/>
                <a:gd name="T4" fmla="*/ 1 w 47"/>
                <a:gd name="T5" fmla="*/ 0 h 44"/>
                <a:gd name="T6" fmla="*/ 0 w 47"/>
                <a:gd name="T7" fmla="*/ 5 h 44"/>
                <a:gd name="T8" fmla="*/ 6 w 47"/>
                <a:gd name="T9" fmla="*/ 6 h 44"/>
                <a:gd name="T10" fmla="*/ 6 w 47"/>
                <a:gd name="T11" fmla="*/ 6 h 44"/>
                <a:gd name="T12" fmla="*/ 6 w 47"/>
                <a:gd name="T13" fmla="*/ 1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5" y="5"/>
                  </a:moveTo>
                  <a:lnTo>
                    <a:pt x="47" y="5"/>
                  </a:lnTo>
                  <a:lnTo>
                    <a:pt x="4" y="0"/>
                  </a:lnTo>
                  <a:lnTo>
                    <a:pt x="0" y="39"/>
                  </a:lnTo>
                  <a:lnTo>
                    <a:pt x="42" y="44"/>
                  </a:lnTo>
                  <a:lnTo>
                    <a:pt x="45" y="44"/>
                  </a:lnTo>
                  <a:lnTo>
                    <a:pt x="45"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09" name="Freeform 1460"/>
            <p:cNvSpPr>
              <a:spLocks/>
            </p:cNvSpPr>
            <p:nvPr/>
          </p:nvSpPr>
          <p:spPr bwMode="auto">
            <a:xfrm>
              <a:off x="4527" y="3757"/>
              <a:ext cx="22" cy="20"/>
            </a:xfrm>
            <a:custGeom>
              <a:avLst/>
              <a:gdLst>
                <a:gd name="T0" fmla="*/ 6 w 44"/>
                <a:gd name="T1" fmla="*/ 0 h 41"/>
                <a:gd name="T2" fmla="*/ 6 w 44"/>
                <a:gd name="T3" fmla="*/ 0 h 41"/>
                <a:gd name="T4" fmla="*/ 0 w 44"/>
                <a:gd name="T5" fmla="*/ 0 h 41"/>
                <a:gd name="T6" fmla="*/ 0 w 44"/>
                <a:gd name="T7" fmla="*/ 4 h 41"/>
                <a:gd name="T8" fmla="*/ 6 w 44"/>
                <a:gd name="T9" fmla="*/ 5 h 41"/>
                <a:gd name="T10" fmla="*/ 6 w 44"/>
                <a:gd name="T11" fmla="*/ 5 h 41"/>
                <a:gd name="T12" fmla="*/ 6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4" y="1"/>
                  </a:moveTo>
                  <a:lnTo>
                    <a:pt x="44" y="1"/>
                  </a:lnTo>
                  <a:lnTo>
                    <a:pt x="0" y="0"/>
                  </a:lnTo>
                  <a:lnTo>
                    <a:pt x="0" y="39"/>
                  </a:lnTo>
                  <a:lnTo>
                    <a:pt x="44" y="41"/>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0" name="Freeform 1461"/>
            <p:cNvSpPr>
              <a:spLocks/>
            </p:cNvSpPr>
            <p:nvPr/>
          </p:nvSpPr>
          <p:spPr bwMode="auto">
            <a:xfrm>
              <a:off x="4549" y="3757"/>
              <a:ext cx="19" cy="20"/>
            </a:xfrm>
            <a:custGeom>
              <a:avLst/>
              <a:gdLst>
                <a:gd name="T0" fmla="*/ 4 w 39"/>
                <a:gd name="T1" fmla="*/ 0 h 41"/>
                <a:gd name="T2" fmla="*/ 4 w 39"/>
                <a:gd name="T3" fmla="*/ 0 h 41"/>
                <a:gd name="T4" fmla="*/ 0 w 39"/>
                <a:gd name="T5" fmla="*/ 0 h 41"/>
                <a:gd name="T6" fmla="*/ 0 w 39"/>
                <a:gd name="T7" fmla="*/ 5 h 41"/>
                <a:gd name="T8" fmla="*/ 4 w 39"/>
                <a:gd name="T9" fmla="*/ 4 h 41"/>
                <a:gd name="T10" fmla="*/ 4 w 39"/>
                <a:gd name="T11" fmla="*/ 4 h 41"/>
                <a:gd name="T12" fmla="*/ 4 w 39"/>
                <a:gd name="T13" fmla="*/ 0 h 41"/>
                <a:gd name="T14" fmla="*/ 0 60000 65536"/>
                <a:gd name="T15" fmla="*/ 0 60000 65536"/>
                <a:gd name="T16" fmla="*/ 0 60000 65536"/>
                <a:gd name="T17" fmla="*/ 0 60000 65536"/>
                <a:gd name="T18" fmla="*/ 0 60000 65536"/>
                <a:gd name="T19" fmla="*/ 0 60000 65536"/>
                <a:gd name="T20" fmla="*/ 0 60000 65536"/>
                <a:gd name="T21" fmla="*/ 0 w 39"/>
                <a:gd name="T22" fmla="*/ 0 h 41"/>
                <a:gd name="T23" fmla="*/ 39 w 3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1">
                  <a:moveTo>
                    <a:pt x="39" y="0"/>
                  </a:moveTo>
                  <a:lnTo>
                    <a:pt x="39" y="0"/>
                  </a:lnTo>
                  <a:lnTo>
                    <a:pt x="0" y="1"/>
                  </a:lnTo>
                  <a:lnTo>
                    <a:pt x="0" y="41"/>
                  </a:lnTo>
                  <a:lnTo>
                    <a:pt x="39"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1" name="Freeform 1462"/>
            <p:cNvSpPr>
              <a:spLocks/>
            </p:cNvSpPr>
            <p:nvPr/>
          </p:nvSpPr>
          <p:spPr bwMode="auto">
            <a:xfrm>
              <a:off x="4568" y="3756"/>
              <a:ext cx="22" cy="20"/>
            </a:xfrm>
            <a:custGeom>
              <a:avLst/>
              <a:gdLst>
                <a:gd name="T0" fmla="*/ 6 w 43"/>
                <a:gd name="T1" fmla="*/ 0 h 40"/>
                <a:gd name="T2" fmla="*/ 6 w 43"/>
                <a:gd name="T3" fmla="*/ 0 h 40"/>
                <a:gd name="T4" fmla="*/ 0 w 43"/>
                <a:gd name="T5" fmla="*/ 1 h 40"/>
                <a:gd name="T6" fmla="*/ 0 w 43"/>
                <a:gd name="T7" fmla="*/ 5 h 40"/>
                <a:gd name="T8" fmla="*/ 6 w 43"/>
                <a:gd name="T9" fmla="*/ 5 h 40"/>
                <a:gd name="T10" fmla="*/ 6 w 43"/>
                <a:gd name="T11" fmla="*/ 5 h 40"/>
                <a:gd name="T12" fmla="*/ 6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1" y="0"/>
                  </a:moveTo>
                  <a:lnTo>
                    <a:pt x="42" y="0"/>
                  </a:lnTo>
                  <a:lnTo>
                    <a:pt x="0" y="1"/>
                  </a:lnTo>
                  <a:lnTo>
                    <a:pt x="0" y="40"/>
                  </a:lnTo>
                  <a:lnTo>
                    <a:pt x="42" y="39"/>
                  </a:lnTo>
                  <a:lnTo>
                    <a:pt x="43"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2" name="Freeform 1463"/>
            <p:cNvSpPr>
              <a:spLocks/>
            </p:cNvSpPr>
            <p:nvPr/>
          </p:nvSpPr>
          <p:spPr bwMode="auto">
            <a:xfrm>
              <a:off x="4589" y="3755"/>
              <a:ext cx="23" cy="21"/>
            </a:xfrm>
            <a:custGeom>
              <a:avLst/>
              <a:gdLst>
                <a:gd name="T0" fmla="*/ 6 w 46"/>
                <a:gd name="T1" fmla="*/ 0 h 41"/>
                <a:gd name="T2" fmla="*/ 6 w 46"/>
                <a:gd name="T3" fmla="*/ 0 h 41"/>
                <a:gd name="T4" fmla="*/ 0 w 46"/>
                <a:gd name="T5" fmla="*/ 1 h 41"/>
                <a:gd name="T6" fmla="*/ 1 w 46"/>
                <a:gd name="T7" fmla="*/ 6 h 41"/>
                <a:gd name="T8" fmla="*/ 6 w 46"/>
                <a:gd name="T9" fmla="*/ 5 h 41"/>
                <a:gd name="T10" fmla="*/ 6 w 46"/>
                <a:gd name="T11" fmla="*/ 5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6" y="0"/>
                  </a:moveTo>
                  <a:lnTo>
                    <a:pt x="44" y="0"/>
                  </a:lnTo>
                  <a:lnTo>
                    <a:pt x="0" y="2"/>
                  </a:lnTo>
                  <a:lnTo>
                    <a:pt x="2" y="41"/>
                  </a:lnTo>
                  <a:lnTo>
                    <a:pt x="46" y="39"/>
                  </a:lnTo>
                  <a:lnTo>
                    <a:pt x="44"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3" name="Freeform 1464"/>
            <p:cNvSpPr>
              <a:spLocks/>
            </p:cNvSpPr>
            <p:nvPr/>
          </p:nvSpPr>
          <p:spPr bwMode="auto">
            <a:xfrm>
              <a:off x="4611" y="3755"/>
              <a:ext cx="22" cy="21"/>
            </a:xfrm>
            <a:custGeom>
              <a:avLst/>
              <a:gdLst>
                <a:gd name="T0" fmla="*/ 6 w 44"/>
                <a:gd name="T1" fmla="*/ 1 h 41"/>
                <a:gd name="T2" fmla="*/ 6 w 44"/>
                <a:gd name="T3" fmla="*/ 1 h 41"/>
                <a:gd name="T4" fmla="*/ 1 w 44"/>
                <a:gd name="T5" fmla="*/ 0 h 41"/>
                <a:gd name="T6" fmla="*/ 0 w 44"/>
                <a:gd name="T7" fmla="*/ 5 h 41"/>
                <a:gd name="T8" fmla="*/ 6 w 44"/>
                <a:gd name="T9" fmla="*/ 6 h 41"/>
                <a:gd name="T10" fmla="*/ 6 w 44"/>
                <a:gd name="T11" fmla="*/ 6 h 41"/>
                <a:gd name="T12" fmla="*/ 6 w 44"/>
                <a:gd name="T13" fmla="*/ 1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3" y="2"/>
                  </a:moveTo>
                  <a:lnTo>
                    <a:pt x="44" y="2"/>
                  </a:lnTo>
                  <a:lnTo>
                    <a:pt x="2" y="0"/>
                  </a:lnTo>
                  <a:lnTo>
                    <a:pt x="0" y="39"/>
                  </a:lnTo>
                  <a:lnTo>
                    <a:pt x="41" y="41"/>
                  </a:lnTo>
                  <a:lnTo>
                    <a:pt x="43" y="41"/>
                  </a:lnTo>
                  <a:lnTo>
                    <a:pt x="43"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4" name="Freeform 1465"/>
            <p:cNvSpPr>
              <a:spLocks/>
            </p:cNvSpPr>
            <p:nvPr/>
          </p:nvSpPr>
          <p:spPr bwMode="auto">
            <a:xfrm>
              <a:off x="4632" y="3756"/>
              <a:ext cx="24" cy="20"/>
            </a:xfrm>
            <a:custGeom>
              <a:avLst/>
              <a:gdLst>
                <a:gd name="T0" fmla="*/ 6 w 47"/>
                <a:gd name="T1" fmla="*/ 1 h 40"/>
                <a:gd name="T2" fmla="*/ 6 w 47"/>
                <a:gd name="T3" fmla="*/ 1 h 40"/>
                <a:gd name="T4" fmla="*/ 0 w 47"/>
                <a:gd name="T5" fmla="*/ 0 h 40"/>
                <a:gd name="T6" fmla="*/ 0 w 47"/>
                <a:gd name="T7" fmla="*/ 5 h 40"/>
                <a:gd name="T8" fmla="*/ 6 w 47"/>
                <a:gd name="T9" fmla="*/ 5 h 40"/>
                <a:gd name="T10" fmla="*/ 5 w 47"/>
                <a:gd name="T11" fmla="*/ 5 h 40"/>
                <a:gd name="T12" fmla="*/ 6 w 47"/>
                <a:gd name="T13" fmla="*/ 1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7" y="1"/>
                  </a:moveTo>
                  <a:lnTo>
                    <a:pt x="43" y="1"/>
                  </a:lnTo>
                  <a:lnTo>
                    <a:pt x="0" y="0"/>
                  </a:lnTo>
                  <a:lnTo>
                    <a:pt x="0" y="39"/>
                  </a:lnTo>
                  <a:lnTo>
                    <a:pt x="43" y="40"/>
                  </a:lnTo>
                  <a:lnTo>
                    <a:pt x="40" y="40"/>
                  </a:lnTo>
                  <a:lnTo>
                    <a:pt x="4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5" name="Freeform 1466"/>
            <p:cNvSpPr>
              <a:spLocks/>
            </p:cNvSpPr>
            <p:nvPr/>
          </p:nvSpPr>
          <p:spPr bwMode="auto">
            <a:xfrm>
              <a:off x="4652" y="3757"/>
              <a:ext cx="26" cy="23"/>
            </a:xfrm>
            <a:custGeom>
              <a:avLst/>
              <a:gdLst>
                <a:gd name="T0" fmla="*/ 6 w 51"/>
                <a:gd name="T1" fmla="*/ 1 h 46"/>
                <a:gd name="T2" fmla="*/ 7 w 51"/>
                <a:gd name="T3" fmla="*/ 1 h 46"/>
                <a:gd name="T4" fmla="*/ 1 w 51"/>
                <a:gd name="T5" fmla="*/ 0 h 46"/>
                <a:gd name="T6" fmla="*/ 0 w 51"/>
                <a:gd name="T7" fmla="*/ 5 h 46"/>
                <a:gd name="T8" fmla="*/ 6 w 51"/>
                <a:gd name="T9" fmla="*/ 6 h 46"/>
                <a:gd name="T10" fmla="*/ 6 w 51"/>
                <a:gd name="T11" fmla="*/ 6 h 46"/>
                <a:gd name="T12" fmla="*/ 6 w 51"/>
                <a:gd name="T13" fmla="*/ 1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7" y="7"/>
                  </a:moveTo>
                  <a:lnTo>
                    <a:pt x="51" y="7"/>
                  </a:lnTo>
                  <a:lnTo>
                    <a:pt x="7" y="0"/>
                  </a:lnTo>
                  <a:lnTo>
                    <a:pt x="0" y="39"/>
                  </a:lnTo>
                  <a:lnTo>
                    <a:pt x="44" y="46"/>
                  </a:lnTo>
                  <a:lnTo>
                    <a:pt x="47" y="46"/>
                  </a:lnTo>
                  <a:lnTo>
                    <a:pt x="47"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6" name="Freeform 1467"/>
            <p:cNvSpPr>
              <a:spLocks/>
            </p:cNvSpPr>
            <p:nvPr/>
          </p:nvSpPr>
          <p:spPr bwMode="auto">
            <a:xfrm>
              <a:off x="4676" y="3760"/>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7" name="Freeform 1468"/>
            <p:cNvSpPr>
              <a:spLocks/>
            </p:cNvSpPr>
            <p:nvPr/>
          </p:nvSpPr>
          <p:spPr bwMode="auto">
            <a:xfrm>
              <a:off x="4696" y="3760"/>
              <a:ext cx="24" cy="20"/>
            </a:xfrm>
            <a:custGeom>
              <a:avLst/>
              <a:gdLst>
                <a:gd name="T0" fmla="*/ 6 w 50"/>
                <a:gd name="T1" fmla="*/ 0 h 39"/>
                <a:gd name="T2" fmla="*/ 5 w 50"/>
                <a:gd name="T3" fmla="*/ 0 h 39"/>
                <a:gd name="T4" fmla="*/ 0 w 50"/>
                <a:gd name="T5" fmla="*/ 0 h 39"/>
                <a:gd name="T6" fmla="*/ 0 w 50"/>
                <a:gd name="T7" fmla="*/ 5 h 39"/>
                <a:gd name="T8" fmla="*/ 5 w 50"/>
                <a:gd name="T9" fmla="*/ 5 h 39"/>
                <a:gd name="T10" fmla="*/ 5 w 50"/>
                <a:gd name="T11" fmla="*/ 5 h 39"/>
                <a:gd name="T12" fmla="*/ 6 w 50"/>
                <a:gd name="T13" fmla="*/ 0 h 39"/>
                <a:gd name="T14" fmla="*/ 0 60000 65536"/>
                <a:gd name="T15" fmla="*/ 0 60000 65536"/>
                <a:gd name="T16" fmla="*/ 0 60000 65536"/>
                <a:gd name="T17" fmla="*/ 0 60000 65536"/>
                <a:gd name="T18" fmla="*/ 0 60000 65536"/>
                <a:gd name="T19" fmla="*/ 0 60000 65536"/>
                <a:gd name="T20" fmla="*/ 0 60000 65536"/>
                <a:gd name="T21" fmla="*/ 0 w 50"/>
                <a:gd name="T22" fmla="*/ 0 h 39"/>
                <a:gd name="T23" fmla="*/ 50 w 5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39">
                  <a:moveTo>
                    <a:pt x="50" y="0"/>
                  </a:moveTo>
                  <a:lnTo>
                    <a:pt x="48" y="0"/>
                  </a:lnTo>
                  <a:lnTo>
                    <a:pt x="0" y="0"/>
                  </a:lnTo>
                  <a:lnTo>
                    <a:pt x="0" y="39"/>
                  </a:lnTo>
                  <a:lnTo>
                    <a:pt x="48" y="39"/>
                  </a:lnTo>
                  <a:lnTo>
                    <a:pt x="45" y="39"/>
                  </a:lnTo>
                  <a:lnTo>
                    <a:pt x="5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8" name="Freeform 1469"/>
            <p:cNvSpPr>
              <a:spLocks/>
            </p:cNvSpPr>
            <p:nvPr/>
          </p:nvSpPr>
          <p:spPr bwMode="auto">
            <a:xfrm>
              <a:off x="4718" y="3760"/>
              <a:ext cx="23" cy="23"/>
            </a:xfrm>
            <a:custGeom>
              <a:avLst/>
              <a:gdLst>
                <a:gd name="T0" fmla="*/ 6 w 45"/>
                <a:gd name="T1" fmla="*/ 1 h 45"/>
                <a:gd name="T2" fmla="*/ 6 w 45"/>
                <a:gd name="T3" fmla="*/ 1 h 45"/>
                <a:gd name="T4" fmla="*/ 1 w 45"/>
                <a:gd name="T5" fmla="*/ 0 h 45"/>
                <a:gd name="T6" fmla="*/ 0 w 45"/>
                <a:gd name="T7" fmla="*/ 5 h 45"/>
                <a:gd name="T8" fmla="*/ 6 w 45"/>
                <a:gd name="T9" fmla="*/ 6 h 45"/>
                <a:gd name="T10" fmla="*/ 6 w 45"/>
                <a:gd name="T11" fmla="*/ 6 h 45"/>
                <a:gd name="T12" fmla="*/ 6 w 45"/>
                <a:gd name="T13" fmla="*/ 1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4" y="6"/>
                  </a:moveTo>
                  <a:lnTo>
                    <a:pt x="45" y="6"/>
                  </a:lnTo>
                  <a:lnTo>
                    <a:pt x="5" y="0"/>
                  </a:lnTo>
                  <a:lnTo>
                    <a:pt x="0" y="39"/>
                  </a:lnTo>
                  <a:lnTo>
                    <a:pt x="41" y="45"/>
                  </a:lnTo>
                  <a:lnTo>
                    <a:pt x="42" y="45"/>
                  </a:lnTo>
                  <a:lnTo>
                    <a:pt x="44"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19" name="Freeform 1470"/>
            <p:cNvSpPr>
              <a:spLocks/>
            </p:cNvSpPr>
            <p:nvPr/>
          </p:nvSpPr>
          <p:spPr bwMode="auto">
            <a:xfrm>
              <a:off x="4739" y="3763"/>
              <a:ext cx="22" cy="21"/>
            </a:xfrm>
            <a:custGeom>
              <a:avLst/>
              <a:gdLst>
                <a:gd name="T0" fmla="*/ 5 w 45"/>
                <a:gd name="T1" fmla="*/ 1 h 41"/>
                <a:gd name="T2" fmla="*/ 5 w 45"/>
                <a:gd name="T3" fmla="*/ 1 h 41"/>
                <a:gd name="T4" fmla="*/ 0 w 45"/>
                <a:gd name="T5" fmla="*/ 0 h 41"/>
                <a:gd name="T6" fmla="*/ 0 w 45"/>
                <a:gd name="T7" fmla="*/ 5 h 41"/>
                <a:gd name="T8" fmla="*/ 5 w 45"/>
                <a:gd name="T9" fmla="*/ 6 h 41"/>
                <a:gd name="T10" fmla="*/ 5 w 45"/>
                <a:gd name="T11" fmla="*/ 6 h 41"/>
                <a:gd name="T12" fmla="*/ 5 w 45"/>
                <a:gd name="T13" fmla="*/ 1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5" y="2"/>
                  </a:moveTo>
                  <a:lnTo>
                    <a:pt x="45" y="2"/>
                  </a:lnTo>
                  <a:lnTo>
                    <a:pt x="2" y="0"/>
                  </a:lnTo>
                  <a:lnTo>
                    <a:pt x="0" y="39"/>
                  </a:lnTo>
                  <a:lnTo>
                    <a:pt x="42" y="41"/>
                  </a:lnTo>
                  <a:lnTo>
                    <a:pt x="45"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0" name="Freeform 1471"/>
            <p:cNvSpPr>
              <a:spLocks/>
            </p:cNvSpPr>
            <p:nvPr/>
          </p:nvSpPr>
          <p:spPr bwMode="auto">
            <a:xfrm>
              <a:off x="4760" y="3764"/>
              <a:ext cx="22" cy="21"/>
            </a:xfrm>
            <a:custGeom>
              <a:avLst/>
              <a:gdLst>
                <a:gd name="T0" fmla="*/ 6 w 43"/>
                <a:gd name="T1" fmla="*/ 0 h 43"/>
                <a:gd name="T2" fmla="*/ 6 w 43"/>
                <a:gd name="T3" fmla="*/ 0 h 43"/>
                <a:gd name="T4" fmla="*/ 1 w 43"/>
                <a:gd name="T5" fmla="*/ 0 h 43"/>
                <a:gd name="T6" fmla="*/ 0 w 43"/>
                <a:gd name="T7" fmla="*/ 4 h 43"/>
                <a:gd name="T8" fmla="*/ 6 w 43"/>
                <a:gd name="T9" fmla="*/ 5 h 43"/>
                <a:gd name="T10" fmla="*/ 6 w 43"/>
                <a:gd name="T11" fmla="*/ 5 h 43"/>
                <a:gd name="T12" fmla="*/ 6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4"/>
                  </a:moveTo>
                  <a:lnTo>
                    <a:pt x="43" y="4"/>
                  </a:lnTo>
                  <a:lnTo>
                    <a:pt x="3" y="0"/>
                  </a:lnTo>
                  <a:lnTo>
                    <a:pt x="0" y="39"/>
                  </a:lnTo>
                  <a:lnTo>
                    <a:pt x="41" y="43"/>
                  </a:lnTo>
                  <a:lnTo>
                    <a:pt x="42" y="43"/>
                  </a:lnTo>
                  <a:lnTo>
                    <a:pt x="42"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1" name="Freeform 1472"/>
            <p:cNvSpPr>
              <a:spLocks/>
            </p:cNvSpPr>
            <p:nvPr/>
          </p:nvSpPr>
          <p:spPr bwMode="auto">
            <a:xfrm>
              <a:off x="4781" y="3766"/>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2" name="Freeform 1473"/>
            <p:cNvSpPr>
              <a:spLocks/>
            </p:cNvSpPr>
            <p:nvPr/>
          </p:nvSpPr>
          <p:spPr bwMode="auto">
            <a:xfrm>
              <a:off x="4803" y="3766"/>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3" name="Freeform 1474"/>
            <p:cNvSpPr>
              <a:spLocks/>
            </p:cNvSpPr>
            <p:nvPr/>
          </p:nvSpPr>
          <p:spPr bwMode="auto">
            <a:xfrm>
              <a:off x="4824" y="3766"/>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4" name="Freeform 1475"/>
            <p:cNvSpPr>
              <a:spLocks/>
            </p:cNvSpPr>
            <p:nvPr/>
          </p:nvSpPr>
          <p:spPr bwMode="auto">
            <a:xfrm>
              <a:off x="4845" y="3766"/>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5" name="Freeform 1476"/>
            <p:cNvSpPr>
              <a:spLocks/>
            </p:cNvSpPr>
            <p:nvPr/>
          </p:nvSpPr>
          <p:spPr bwMode="auto">
            <a:xfrm>
              <a:off x="4867" y="3766"/>
              <a:ext cx="21" cy="19"/>
            </a:xfrm>
            <a:custGeom>
              <a:avLst/>
              <a:gdLst>
                <a:gd name="T0" fmla="*/ 6 w 40"/>
                <a:gd name="T1" fmla="*/ 0 h 39"/>
                <a:gd name="T2" fmla="*/ 6 w 40"/>
                <a:gd name="T3" fmla="*/ 0 h 39"/>
                <a:gd name="T4" fmla="*/ 0 w 40"/>
                <a:gd name="T5" fmla="*/ 0 h 39"/>
                <a:gd name="T6" fmla="*/ 0 w 40"/>
                <a:gd name="T7" fmla="*/ 4 h 39"/>
                <a:gd name="T8" fmla="*/ 6 w 40"/>
                <a:gd name="T9" fmla="*/ 4 h 39"/>
                <a:gd name="T10" fmla="*/ 6 w 40"/>
                <a:gd name="T11" fmla="*/ 4 h 39"/>
                <a:gd name="T12" fmla="*/ 6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6" name="Freeform 1477"/>
            <p:cNvSpPr>
              <a:spLocks/>
            </p:cNvSpPr>
            <p:nvPr/>
          </p:nvSpPr>
          <p:spPr bwMode="auto">
            <a:xfrm>
              <a:off x="4888" y="3766"/>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2"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7" name="Freeform 1478"/>
            <p:cNvSpPr>
              <a:spLocks/>
            </p:cNvSpPr>
            <p:nvPr/>
          </p:nvSpPr>
          <p:spPr bwMode="auto">
            <a:xfrm>
              <a:off x="4908" y="3766"/>
              <a:ext cx="24" cy="22"/>
            </a:xfrm>
            <a:custGeom>
              <a:avLst/>
              <a:gdLst>
                <a:gd name="T0" fmla="*/ 6 w 47"/>
                <a:gd name="T1" fmla="*/ 1 h 43"/>
                <a:gd name="T2" fmla="*/ 6 w 47"/>
                <a:gd name="T3" fmla="*/ 1 h 43"/>
                <a:gd name="T4" fmla="*/ 1 w 47"/>
                <a:gd name="T5" fmla="*/ 0 h 43"/>
                <a:gd name="T6" fmla="*/ 0 w 47"/>
                <a:gd name="T7" fmla="*/ 5 h 43"/>
                <a:gd name="T8" fmla="*/ 6 w 47"/>
                <a:gd name="T9" fmla="*/ 6 h 43"/>
                <a:gd name="T10" fmla="*/ 6 w 47"/>
                <a:gd name="T11" fmla="*/ 6 h 43"/>
                <a:gd name="T12" fmla="*/ 6 w 47"/>
                <a:gd name="T13" fmla="*/ 1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4"/>
                  </a:moveTo>
                  <a:lnTo>
                    <a:pt x="47" y="4"/>
                  </a:lnTo>
                  <a:lnTo>
                    <a:pt x="4" y="0"/>
                  </a:lnTo>
                  <a:lnTo>
                    <a:pt x="0" y="39"/>
                  </a:lnTo>
                  <a:lnTo>
                    <a:pt x="42" y="43"/>
                  </a:lnTo>
                  <a:lnTo>
                    <a:pt x="43"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8" name="Freeform 1479"/>
            <p:cNvSpPr>
              <a:spLocks/>
            </p:cNvSpPr>
            <p:nvPr/>
          </p:nvSpPr>
          <p:spPr bwMode="auto">
            <a:xfrm>
              <a:off x="4930" y="3768"/>
              <a:ext cx="24" cy="21"/>
            </a:xfrm>
            <a:custGeom>
              <a:avLst/>
              <a:gdLst>
                <a:gd name="T0" fmla="*/ 6 w 49"/>
                <a:gd name="T1" fmla="*/ 0 h 43"/>
                <a:gd name="T2" fmla="*/ 5 w 49"/>
                <a:gd name="T3" fmla="*/ 0 h 43"/>
                <a:gd name="T4" fmla="*/ 0 w 49"/>
                <a:gd name="T5" fmla="*/ 0 h 43"/>
                <a:gd name="T6" fmla="*/ 0 w 49"/>
                <a:gd name="T7" fmla="*/ 4 h 43"/>
                <a:gd name="T8" fmla="*/ 5 w 49"/>
                <a:gd name="T9" fmla="*/ 5 h 43"/>
                <a:gd name="T10" fmla="*/ 4 w 49"/>
                <a:gd name="T11" fmla="*/ 5 h 43"/>
                <a:gd name="T12" fmla="*/ 6 w 49"/>
                <a:gd name="T13" fmla="*/ 0 h 43"/>
                <a:gd name="T14" fmla="*/ 5 w 49"/>
                <a:gd name="T15" fmla="*/ 0 h 43"/>
                <a:gd name="T16" fmla="*/ 5 w 49"/>
                <a:gd name="T17" fmla="*/ 0 h 43"/>
                <a:gd name="T18" fmla="*/ 6 w 49"/>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3"/>
                <a:gd name="T32" fmla="*/ 49 w 49"/>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3">
                  <a:moveTo>
                    <a:pt x="49" y="4"/>
                  </a:moveTo>
                  <a:lnTo>
                    <a:pt x="44" y="4"/>
                  </a:lnTo>
                  <a:lnTo>
                    <a:pt x="3" y="0"/>
                  </a:lnTo>
                  <a:lnTo>
                    <a:pt x="0" y="39"/>
                  </a:lnTo>
                  <a:lnTo>
                    <a:pt x="42" y="43"/>
                  </a:lnTo>
                  <a:lnTo>
                    <a:pt x="37" y="43"/>
                  </a:lnTo>
                  <a:lnTo>
                    <a:pt x="49" y="4"/>
                  </a:lnTo>
                  <a:lnTo>
                    <a:pt x="46" y="4"/>
                  </a:lnTo>
                  <a:lnTo>
                    <a:pt x="44" y="4"/>
                  </a:lnTo>
                  <a:lnTo>
                    <a:pt x="49"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29" name="Freeform 1480"/>
            <p:cNvSpPr>
              <a:spLocks/>
            </p:cNvSpPr>
            <p:nvPr/>
          </p:nvSpPr>
          <p:spPr bwMode="auto">
            <a:xfrm>
              <a:off x="4949" y="3770"/>
              <a:ext cx="28" cy="26"/>
            </a:xfrm>
            <a:custGeom>
              <a:avLst/>
              <a:gdLst>
                <a:gd name="T0" fmla="*/ 7 w 58"/>
                <a:gd name="T1" fmla="*/ 1 h 53"/>
                <a:gd name="T2" fmla="*/ 7 w 58"/>
                <a:gd name="T3" fmla="*/ 1 h 53"/>
                <a:gd name="T4" fmla="*/ 1 w 58"/>
                <a:gd name="T5" fmla="*/ 0 h 53"/>
                <a:gd name="T6" fmla="*/ 0 w 58"/>
                <a:gd name="T7" fmla="*/ 4 h 53"/>
                <a:gd name="T8" fmla="*/ 5 w 58"/>
                <a:gd name="T9" fmla="*/ 6 h 53"/>
                <a:gd name="T10" fmla="*/ 5 w 58"/>
                <a:gd name="T11" fmla="*/ 6 h 53"/>
                <a:gd name="T12" fmla="*/ 7 w 58"/>
                <a:gd name="T13" fmla="*/ 1 h 53"/>
                <a:gd name="T14" fmla="*/ 0 60000 65536"/>
                <a:gd name="T15" fmla="*/ 0 60000 65536"/>
                <a:gd name="T16" fmla="*/ 0 60000 65536"/>
                <a:gd name="T17" fmla="*/ 0 60000 65536"/>
                <a:gd name="T18" fmla="*/ 0 60000 65536"/>
                <a:gd name="T19" fmla="*/ 0 60000 65536"/>
                <a:gd name="T20" fmla="*/ 0 60000 65536"/>
                <a:gd name="T21" fmla="*/ 0 w 58"/>
                <a:gd name="T22" fmla="*/ 0 h 53"/>
                <a:gd name="T23" fmla="*/ 58 w 58"/>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3">
                  <a:moveTo>
                    <a:pt x="58" y="14"/>
                  </a:moveTo>
                  <a:lnTo>
                    <a:pt x="58" y="14"/>
                  </a:lnTo>
                  <a:lnTo>
                    <a:pt x="12" y="0"/>
                  </a:lnTo>
                  <a:lnTo>
                    <a:pt x="0" y="39"/>
                  </a:lnTo>
                  <a:lnTo>
                    <a:pt x="46" y="53"/>
                  </a:lnTo>
                  <a:lnTo>
                    <a:pt x="58"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0" name="Freeform 1481"/>
            <p:cNvSpPr>
              <a:spLocks/>
            </p:cNvSpPr>
            <p:nvPr/>
          </p:nvSpPr>
          <p:spPr bwMode="auto">
            <a:xfrm>
              <a:off x="4972" y="3777"/>
              <a:ext cx="24" cy="25"/>
            </a:xfrm>
            <a:custGeom>
              <a:avLst/>
              <a:gdLst>
                <a:gd name="T0" fmla="*/ 5 w 50"/>
                <a:gd name="T1" fmla="*/ 2 h 50"/>
                <a:gd name="T2" fmla="*/ 6 w 50"/>
                <a:gd name="T3" fmla="*/ 2 h 50"/>
                <a:gd name="T4" fmla="*/ 1 w 50"/>
                <a:gd name="T5" fmla="*/ 0 h 50"/>
                <a:gd name="T6" fmla="*/ 0 w 50"/>
                <a:gd name="T7" fmla="*/ 5 h 50"/>
                <a:gd name="T8" fmla="*/ 4 w 50"/>
                <a:gd name="T9" fmla="*/ 7 h 50"/>
                <a:gd name="T10" fmla="*/ 5 w 50"/>
                <a:gd name="T11" fmla="*/ 7 h 50"/>
                <a:gd name="T12" fmla="*/ 5 w 50"/>
                <a:gd name="T13" fmla="*/ 2 h 50"/>
                <a:gd name="T14" fmla="*/ 0 60000 65536"/>
                <a:gd name="T15" fmla="*/ 0 60000 65536"/>
                <a:gd name="T16" fmla="*/ 0 60000 65536"/>
                <a:gd name="T17" fmla="*/ 0 60000 65536"/>
                <a:gd name="T18" fmla="*/ 0 60000 65536"/>
                <a:gd name="T19" fmla="*/ 0 60000 65536"/>
                <a:gd name="T20" fmla="*/ 0 60000 65536"/>
                <a:gd name="T21" fmla="*/ 0 w 50"/>
                <a:gd name="T22" fmla="*/ 0 h 50"/>
                <a:gd name="T23" fmla="*/ 50 w 50"/>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0">
                  <a:moveTo>
                    <a:pt x="48" y="11"/>
                  </a:moveTo>
                  <a:lnTo>
                    <a:pt x="50" y="11"/>
                  </a:lnTo>
                  <a:lnTo>
                    <a:pt x="12" y="0"/>
                  </a:lnTo>
                  <a:lnTo>
                    <a:pt x="0" y="39"/>
                  </a:lnTo>
                  <a:lnTo>
                    <a:pt x="38" y="50"/>
                  </a:lnTo>
                  <a:lnTo>
                    <a:pt x="41" y="50"/>
                  </a:lnTo>
                  <a:lnTo>
                    <a:pt x="48" y="1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1" name="Freeform 1482"/>
            <p:cNvSpPr>
              <a:spLocks/>
            </p:cNvSpPr>
            <p:nvPr/>
          </p:nvSpPr>
          <p:spPr bwMode="auto">
            <a:xfrm>
              <a:off x="4992" y="3783"/>
              <a:ext cx="26" cy="23"/>
            </a:xfrm>
            <a:custGeom>
              <a:avLst/>
              <a:gdLst>
                <a:gd name="T0" fmla="*/ 7 w 51"/>
                <a:gd name="T1" fmla="*/ 1 h 47"/>
                <a:gd name="T2" fmla="*/ 7 w 51"/>
                <a:gd name="T3" fmla="*/ 1 h 47"/>
                <a:gd name="T4" fmla="*/ 1 w 51"/>
                <a:gd name="T5" fmla="*/ 0 h 47"/>
                <a:gd name="T6" fmla="*/ 0 w 51"/>
                <a:gd name="T7" fmla="*/ 4 h 47"/>
                <a:gd name="T8" fmla="*/ 6 w 51"/>
                <a:gd name="T9" fmla="*/ 5 h 47"/>
                <a:gd name="T10" fmla="*/ 6 w 51"/>
                <a:gd name="T11" fmla="*/ 5 h 47"/>
                <a:gd name="T12" fmla="*/ 7 w 51"/>
                <a:gd name="T13" fmla="*/ 1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50" y="8"/>
                  </a:moveTo>
                  <a:lnTo>
                    <a:pt x="51" y="8"/>
                  </a:lnTo>
                  <a:lnTo>
                    <a:pt x="7" y="0"/>
                  </a:lnTo>
                  <a:lnTo>
                    <a:pt x="0" y="39"/>
                  </a:lnTo>
                  <a:lnTo>
                    <a:pt x="45" y="47"/>
                  </a:lnTo>
                  <a:lnTo>
                    <a:pt x="46" y="47"/>
                  </a:lnTo>
                  <a:lnTo>
                    <a:pt x="50"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2" name="Freeform 1483"/>
            <p:cNvSpPr>
              <a:spLocks/>
            </p:cNvSpPr>
            <p:nvPr/>
          </p:nvSpPr>
          <p:spPr bwMode="auto">
            <a:xfrm>
              <a:off x="5015" y="3787"/>
              <a:ext cx="23" cy="22"/>
            </a:xfrm>
            <a:custGeom>
              <a:avLst/>
              <a:gdLst>
                <a:gd name="T0" fmla="*/ 6 w 46"/>
                <a:gd name="T1" fmla="*/ 0 h 45"/>
                <a:gd name="T2" fmla="*/ 6 w 46"/>
                <a:gd name="T3" fmla="*/ 0 h 45"/>
                <a:gd name="T4" fmla="*/ 1 w 46"/>
                <a:gd name="T5" fmla="*/ 0 h 45"/>
                <a:gd name="T6" fmla="*/ 0 w 46"/>
                <a:gd name="T7" fmla="*/ 4 h 45"/>
                <a:gd name="T8" fmla="*/ 6 w 46"/>
                <a:gd name="T9" fmla="*/ 5 h 45"/>
                <a:gd name="T10" fmla="*/ 6 w 46"/>
                <a:gd name="T11" fmla="*/ 5 h 45"/>
                <a:gd name="T12" fmla="*/ 6 w 46"/>
                <a:gd name="T13" fmla="*/ 5 h 45"/>
                <a:gd name="T14" fmla="*/ 6 w 46"/>
                <a:gd name="T15" fmla="*/ 5 h 45"/>
                <a:gd name="T16" fmla="*/ 6 w 46"/>
                <a:gd name="T17" fmla="*/ 5 h 45"/>
                <a:gd name="T18" fmla="*/ 6 w 46"/>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5"/>
                <a:gd name="T32" fmla="*/ 46 w 46"/>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5">
                  <a:moveTo>
                    <a:pt x="42" y="6"/>
                  </a:moveTo>
                  <a:lnTo>
                    <a:pt x="46" y="6"/>
                  </a:lnTo>
                  <a:lnTo>
                    <a:pt x="4" y="0"/>
                  </a:lnTo>
                  <a:lnTo>
                    <a:pt x="0" y="39"/>
                  </a:lnTo>
                  <a:lnTo>
                    <a:pt x="41" y="45"/>
                  </a:lnTo>
                  <a:lnTo>
                    <a:pt x="45" y="45"/>
                  </a:lnTo>
                  <a:lnTo>
                    <a:pt x="41" y="45"/>
                  </a:lnTo>
                  <a:lnTo>
                    <a:pt x="42" y="45"/>
                  </a:lnTo>
                  <a:lnTo>
                    <a:pt x="45" y="45"/>
                  </a:lnTo>
                  <a:lnTo>
                    <a:pt x="42"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3" name="Freeform 1484"/>
            <p:cNvSpPr>
              <a:spLocks/>
            </p:cNvSpPr>
            <p:nvPr/>
          </p:nvSpPr>
          <p:spPr bwMode="auto">
            <a:xfrm>
              <a:off x="5036" y="3788"/>
              <a:ext cx="22" cy="21"/>
            </a:xfrm>
            <a:custGeom>
              <a:avLst/>
              <a:gdLst>
                <a:gd name="T0" fmla="*/ 5 w 44"/>
                <a:gd name="T1" fmla="*/ 0 h 41"/>
                <a:gd name="T2" fmla="*/ 6 w 44"/>
                <a:gd name="T3" fmla="*/ 0 h 41"/>
                <a:gd name="T4" fmla="*/ 0 w 44"/>
                <a:gd name="T5" fmla="*/ 1 h 41"/>
                <a:gd name="T6" fmla="*/ 1 w 44"/>
                <a:gd name="T7" fmla="*/ 6 h 41"/>
                <a:gd name="T8" fmla="*/ 6 w 44"/>
                <a:gd name="T9" fmla="*/ 5 h 41"/>
                <a:gd name="T10" fmla="*/ 6 w 44"/>
                <a:gd name="T11" fmla="*/ 5 h 41"/>
                <a:gd name="T12" fmla="*/ 5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0" y="0"/>
                  </a:moveTo>
                  <a:lnTo>
                    <a:pt x="41" y="0"/>
                  </a:lnTo>
                  <a:lnTo>
                    <a:pt x="0" y="2"/>
                  </a:lnTo>
                  <a:lnTo>
                    <a:pt x="3" y="41"/>
                  </a:lnTo>
                  <a:lnTo>
                    <a:pt x="43" y="39"/>
                  </a:lnTo>
                  <a:lnTo>
                    <a:pt x="44"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4" name="Freeform 1485"/>
            <p:cNvSpPr>
              <a:spLocks/>
            </p:cNvSpPr>
            <p:nvPr/>
          </p:nvSpPr>
          <p:spPr bwMode="auto">
            <a:xfrm>
              <a:off x="5056" y="3786"/>
              <a:ext cx="26" cy="22"/>
            </a:xfrm>
            <a:custGeom>
              <a:avLst/>
              <a:gdLst>
                <a:gd name="T0" fmla="*/ 6 w 51"/>
                <a:gd name="T1" fmla="*/ 0 h 44"/>
                <a:gd name="T2" fmla="*/ 6 w 51"/>
                <a:gd name="T3" fmla="*/ 0 h 44"/>
                <a:gd name="T4" fmla="*/ 0 w 51"/>
                <a:gd name="T5" fmla="*/ 1 h 44"/>
                <a:gd name="T6" fmla="*/ 1 w 51"/>
                <a:gd name="T7" fmla="*/ 6 h 44"/>
                <a:gd name="T8" fmla="*/ 7 w 51"/>
                <a:gd name="T9" fmla="*/ 5 h 44"/>
                <a:gd name="T10" fmla="*/ 7 w 51"/>
                <a:gd name="T11" fmla="*/ 5 h 44"/>
                <a:gd name="T12" fmla="*/ 6 w 51"/>
                <a:gd name="T13" fmla="*/ 0 h 44"/>
                <a:gd name="T14" fmla="*/ 0 60000 65536"/>
                <a:gd name="T15" fmla="*/ 0 60000 65536"/>
                <a:gd name="T16" fmla="*/ 0 60000 65536"/>
                <a:gd name="T17" fmla="*/ 0 60000 65536"/>
                <a:gd name="T18" fmla="*/ 0 60000 65536"/>
                <a:gd name="T19" fmla="*/ 0 60000 65536"/>
                <a:gd name="T20" fmla="*/ 0 60000 65536"/>
                <a:gd name="T21" fmla="*/ 0 w 51"/>
                <a:gd name="T22" fmla="*/ 0 h 44"/>
                <a:gd name="T23" fmla="*/ 51 w 51"/>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4">
                  <a:moveTo>
                    <a:pt x="42" y="0"/>
                  </a:moveTo>
                  <a:lnTo>
                    <a:pt x="44" y="0"/>
                  </a:lnTo>
                  <a:lnTo>
                    <a:pt x="0" y="5"/>
                  </a:lnTo>
                  <a:lnTo>
                    <a:pt x="4" y="44"/>
                  </a:lnTo>
                  <a:lnTo>
                    <a:pt x="49" y="39"/>
                  </a:lnTo>
                  <a:lnTo>
                    <a:pt x="51"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5" name="Freeform 1486"/>
            <p:cNvSpPr>
              <a:spLocks/>
            </p:cNvSpPr>
            <p:nvPr/>
          </p:nvSpPr>
          <p:spPr bwMode="auto">
            <a:xfrm>
              <a:off x="5077" y="3781"/>
              <a:ext cx="27" cy="25"/>
            </a:xfrm>
            <a:custGeom>
              <a:avLst/>
              <a:gdLst>
                <a:gd name="T0" fmla="*/ 6 w 53"/>
                <a:gd name="T1" fmla="*/ 0 h 49"/>
                <a:gd name="T2" fmla="*/ 6 w 53"/>
                <a:gd name="T3" fmla="*/ 0 h 49"/>
                <a:gd name="T4" fmla="*/ 0 w 53"/>
                <a:gd name="T5" fmla="*/ 2 h 49"/>
                <a:gd name="T6" fmla="*/ 2 w 53"/>
                <a:gd name="T7" fmla="*/ 7 h 49"/>
                <a:gd name="T8" fmla="*/ 7 w 53"/>
                <a:gd name="T9" fmla="*/ 5 h 49"/>
                <a:gd name="T10" fmla="*/ 7 w 53"/>
                <a:gd name="T11" fmla="*/ 5 h 49"/>
                <a:gd name="T12" fmla="*/ 6 w 53"/>
                <a:gd name="T13" fmla="*/ 0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45" y="0"/>
                  </a:moveTo>
                  <a:lnTo>
                    <a:pt x="44" y="0"/>
                  </a:lnTo>
                  <a:lnTo>
                    <a:pt x="0" y="10"/>
                  </a:lnTo>
                  <a:lnTo>
                    <a:pt x="9" y="49"/>
                  </a:lnTo>
                  <a:lnTo>
                    <a:pt x="53" y="39"/>
                  </a:lnTo>
                  <a:lnTo>
                    <a:pt x="52"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6" name="Freeform 1487"/>
            <p:cNvSpPr>
              <a:spLocks/>
            </p:cNvSpPr>
            <p:nvPr/>
          </p:nvSpPr>
          <p:spPr bwMode="auto">
            <a:xfrm>
              <a:off x="5100" y="3777"/>
              <a:ext cx="24" cy="23"/>
            </a:xfrm>
            <a:custGeom>
              <a:avLst/>
              <a:gdLst>
                <a:gd name="T0" fmla="*/ 5 w 49"/>
                <a:gd name="T1" fmla="*/ 0 h 46"/>
                <a:gd name="T2" fmla="*/ 5 w 49"/>
                <a:gd name="T3" fmla="*/ 0 h 46"/>
                <a:gd name="T4" fmla="*/ 0 w 49"/>
                <a:gd name="T5" fmla="*/ 1 h 46"/>
                <a:gd name="T6" fmla="*/ 0 w 49"/>
                <a:gd name="T7" fmla="*/ 6 h 46"/>
                <a:gd name="T8" fmla="*/ 6 w 49"/>
                <a:gd name="T9" fmla="*/ 5 h 46"/>
                <a:gd name="T10" fmla="*/ 5 w 49"/>
                <a:gd name="T11" fmla="*/ 5 h 46"/>
                <a:gd name="T12" fmla="*/ 5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5" y="0"/>
                  </a:moveTo>
                  <a:lnTo>
                    <a:pt x="42" y="0"/>
                  </a:lnTo>
                  <a:lnTo>
                    <a:pt x="0" y="7"/>
                  </a:lnTo>
                  <a:lnTo>
                    <a:pt x="7" y="46"/>
                  </a:lnTo>
                  <a:lnTo>
                    <a:pt x="49"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7" name="Freeform 1488"/>
            <p:cNvSpPr>
              <a:spLocks/>
            </p:cNvSpPr>
            <p:nvPr/>
          </p:nvSpPr>
          <p:spPr bwMode="auto">
            <a:xfrm>
              <a:off x="5122" y="3777"/>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8" name="Freeform 1489"/>
            <p:cNvSpPr>
              <a:spLocks/>
            </p:cNvSpPr>
            <p:nvPr/>
          </p:nvSpPr>
          <p:spPr bwMode="auto">
            <a:xfrm>
              <a:off x="5143" y="3777"/>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39" name="Freeform 1490"/>
            <p:cNvSpPr>
              <a:spLocks/>
            </p:cNvSpPr>
            <p:nvPr/>
          </p:nvSpPr>
          <p:spPr bwMode="auto">
            <a:xfrm>
              <a:off x="5164" y="3777"/>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4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1" y="0"/>
                  </a:lnTo>
                  <a:lnTo>
                    <a:pt x="0" y="0"/>
                  </a:lnTo>
                  <a:lnTo>
                    <a:pt x="0" y="39"/>
                  </a:lnTo>
                  <a:lnTo>
                    <a:pt x="41" y="39"/>
                  </a:lnTo>
                  <a:lnTo>
                    <a:pt x="38"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0" name="Freeform 1491"/>
            <p:cNvSpPr>
              <a:spLocks/>
            </p:cNvSpPr>
            <p:nvPr/>
          </p:nvSpPr>
          <p:spPr bwMode="auto">
            <a:xfrm>
              <a:off x="5183" y="3777"/>
              <a:ext cx="25" cy="23"/>
            </a:xfrm>
            <a:custGeom>
              <a:avLst/>
              <a:gdLst>
                <a:gd name="T0" fmla="*/ 6 w 50"/>
                <a:gd name="T1" fmla="*/ 1 h 45"/>
                <a:gd name="T2" fmla="*/ 7 w 50"/>
                <a:gd name="T3" fmla="*/ 1 h 45"/>
                <a:gd name="T4" fmla="*/ 1 w 50"/>
                <a:gd name="T5" fmla="*/ 0 h 45"/>
                <a:gd name="T6" fmla="*/ 0 w 50"/>
                <a:gd name="T7" fmla="*/ 5 h 45"/>
                <a:gd name="T8" fmla="*/ 6 w 50"/>
                <a:gd name="T9" fmla="*/ 6 h 45"/>
                <a:gd name="T10" fmla="*/ 7 w 50"/>
                <a:gd name="T11" fmla="*/ 6 h 45"/>
                <a:gd name="T12" fmla="*/ 6 w 50"/>
                <a:gd name="T13" fmla="*/ 6 h 45"/>
                <a:gd name="T14" fmla="*/ 6 w 50"/>
                <a:gd name="T15" fmla="*/ 6 h 45"/>
                <a:gd name="T16" fmla="*/ 7 w 50"/>
                <a:gd name="T17" fmla="*/ 6 h 45"/>
                <a:gd name="T18" fmla="*/ 6 w 50"/>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5"/>
                <a:gd name="T32" fmla="*/ 50 w 50"/>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5">
                  <a:moveTo>
                    <a:pt x="45" y="4"/>
                  </a:moveTo>
                  <a:lnTo>
                    <a:pt x="50" y="4"/>
                  </a:lnTo>
                  <a:lnTo>
                    <a:pt x="5" y="0"/>
                  </a:lnTo>
                  <a:lnTo>
                    <a:pt x="0" y="39"/>
                  </a:lnTo>
                  <a:lnTo>
                    <a:pt x="45" y="43"/>
                  </a:lnTo>
                  <a:lnTo>
                    <a:pt x="50" y="43"/>
                  </a:lnTo>
                  <a:lnTo>
                    <a:pt x="45" y="43"/>
                  </a:lnTo>
                  <a:lnTo>
                    <a:pt x="47" y="45"/>
                  </a:lnTo>
                  <a:lnTo>
                    <a:pt x="50" y="43"/>
                  </a:lnTo>
                  <a:lnTo>
                    <a:pt x="45"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1" name="Freeform 1492"/>
            <p:cNvSpPr>
              <a:spLocks/>
            </p:cNvSpPr>
            <p:nvPr/>
          </p:nvSpPr>
          <p:spPr bwMode="auto">
            <a:xfrm>
              <a:off x="5206" y="3777"/>
              <a:ext cx="23" cy="22"/>
            </a:xfrm>
            <a:custGeom>
              <a:avLst/>
              <a:gdLst>
                <a:gd name="T0" fmla="*/ 6 w 46"/>
                <a:gd name="T1" fmla="*/ 0 h 43"/>
                <a:gd name="T2" fmla="*/ 6 w 46"/>
                <a:gd name="T3" fmla="*/ 0 h 43"/>
                <a:gd name="T4" fmla="*/ 0 w 46"/>
                <a:gd name="T5" fmla="*/ 1 h 43"/>
                <a:gd name="T6" fmla="*/ 1 w 46"/>
                <a:gd name="T7" fmla="*/ 6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4" y="0"/>
                  </a:moveTo>
                  <a:lnTo>
                    <a:pt x="42" y="0"/>
                  </a:lnTo>
                  <a:lnTo>
                    <a:pt x="0" y="4"/>
                  </a:lnTo>
                  <a:lnTo>
                    <a:pt x="5" y="43"/>
                  </a:lnTo>
                  <a:lnTo>
                    <a:pt x="46"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2" name="Freeform 1493"/>
            <p:cNvSpPr>
              <a:spLocks/>
            </p:cNvSpPr>
            <p:nvPr/>
          </p:nvSpPr>
          <p:spPr bwMode="auto">
            <a:xfrm>
              <a:off x="5227" y="3777"/>
              <a:ext cx="24" cy="20"/>
            </a:xfrm>
            <a:custGeom>
              <a:avLst/>
              <a:gdLst>
                <a:gd name="T0" fmla="*/ 6 w 47"/>
                <a:gd name="T1" fmla="*/ 0 h 39"/>
                <a:gd name="T2" fmla="*/ 6 w 47"/>
                <a:gd name="T3" fmla="*/ 0 h 39"/>
                <a:gd name="T4" fmla="*/ 0 w 47"/>
                <a:gd name="T5" fmla="*/ 0 h 39"/>
                <a:gd name="T6" fmla="*/ 0 w 47"/>
                <a:gd name="T7" fmla="*/ 5 h 39"/>
                <a:gd name="T8" fmla="*/ 6 w 47"/>
                <a:gd name="T9" fmla="*/ 5 h 39"/>
                <a:gd name="T10" fmla="*/ 6 w 47"/>
                <a:gd name="T11" fmla="*/ 5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5" y="0"/>
                  </a:lnTo>
                  <a:lnTo>
                    <a:pt x="0" y="0"/>
                  </a:lnTo>
                  <a:lnTo>
                    <a:pt x="0" y="39"/>
                  </a:lnTo>
                  <a:lnTo>
                    <a:pt x="45" y="39"/>
                  </a:lnTo>
                  <a:lnTo>
                    <a:pt x="43" y="39"/>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3" name="Freeform 1494"/>
            <p:cNvSpPr>
              <a:spLocks/>
            </p:cNvSpPr>
            <p:nvPr/>
          </p:nvSpPr>
          <p:spPr bwMode="auto">
            <a:xfrm>
              <a:off x="5249" y="3777"/>
              <a:ext cx="23" cy="22"/>
            </a:xfrm>
            <a:custGeom>
              <a:avLst/>
              <a:gdLst>
                <a:gd name="T0" fmla="*/ 6 w 46"/>
                <a:gd name="T1" fmla="*/ 1 h 43"/>
                <a:gd name="T2" fmla="*/ 6 w 46"/>
                <a:gd name="T3" fmla="*/ 1 h 43"/>
                <a:gd name="T4" fmla="*/ 1 w 46"/>
                <a:gd name="T5" fmla="*/ 0 h 43"/>
                <a:gd name="T6" fmla="*/ 0 w 46"/>
                <a:gd name="T7" fmla="*/ 5 h 43"/>
                <a:gd name="T8" fmla="*/ 6 w 46"/>
                <a:gd name="T9" fmla="*/ 6 h 43"/>
                <a:gd name="T10" fmla="*/ 6 w 46"/>
                <a:gd name="T11" fmla="*/ 6 h 43"/>
                <a:gd name="T12" fmla="*/ 6 w 46"/>
                <a:gd name="T13" fmla="*/ 1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4" y="4"/>
                  </a:moveTo>
                  <a:lnTo>
                    <a:pt x="46" y="4"/>
                  </a:lnTo>
                  <a:lnTo>
                    <a:pt x="4" y="0"/>
                  </a:lnTo>
                  <a:lnTo>
                    <a:pt x="0" y="39"/>
                  </a:lnTo>
                  <a:lnTo>
                    <a:pt x="41" y="43"/>
                  </a:lnTo>
                  <a:lnTo>
                    <a:pt x="42" y="43"/>
                  </a:lnTo>
                  <a:lnTo>
                    <a:pt x="44"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4" name="Freeform 1495"/>
            <p:cNvSpPr>
              <a:spLocks/>
            </p:cNvSpPr>
            <p:nvPr/>
          </p:nvSpPr>
          <p:spPr bwMode="auto">
            <a:xfrm>
              <a:off x="5270" y="3780"/>
              <a:ext cx="24" cy="20"/>
            </a:xfrm>
            <a:custGeom>
              <a:avLst/>
              <a:gdLst>
                <a:gd name="T0" fmla="*/ 6 w 49"/>
                <a:gd name="T1" fmla="*/ 0 h 42"/>
                <a:gd name="T2" fmla="*/ 5 w 49"/>
                <a:gd name="T3" fmla="*/ 0 h 42"/>
                <a:gd name="T4" fmla="*/ 0 w 49"/>
                <a:gd name="T5" fmla="*/ 0 h 42"/>
                <a:gd name="T6" fmla="*/ 0 w 49"/>
                <a:gd name="T7" fmla="*/ 4 h 42"/>
                <a:gd name="T8" fmla="*/ 5 w 49"/>
                <a:gd name="T9" fmla="*/ 5 h 42"/>
                <a:gd name="T10" fmla="*/ 5 w 49"/>
                <a:gd name="T11" fmla="*/ 5 h 42"/>
                <a:gd name="T12" fmla="*/ 6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9" y="3"/>
                  </a:moveTo>
                  <a:lnTo>
                    <a:pt x="46" y="3"/>
                  </a:lnTo>
                  <a:lnTo>
                    <a:pt x="2" y="0"/>
                  </a:lnTo>
                  <a:lnTo>
                    <a:pt x="0" y="39"/>
                  </a:lnTo>
                  <a:lnTo>
                    <a:pt x="44" y="42"/>
                  </a:lnTo>
                  <a:lnTo>
                    <a:pt x="42" y="42"/>
                  </a:lnTo>
                  <a:lnTo>
                    <a:pt x="49"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5" name="Freeform 1496"/>
            <p:cNvSpPr>
              <a:spLocks/>
            </p:cNvSpPr>
            <p:nvPr/>
          </p:nvSpPr>
          <p:spPr bwMode="auto">
            <a:xfrm>
              <a:off x="5291" y="3781"/>
              <a:ext cx="23" cy="23"/>
            </a:xfrm>
            <a:custGeom>
              <a:avLst/>
              <a:gdLst>
                <a:gd name="T0" fmla="*/ 5 w 47"/>
                <a:gd name="T1" fmla="*/ 1 h 46"/>
                <a:gd name="T2" fmla="*/ 5 w 47"/>
                <a:gd name="T3" fmla="*/ 1 h 46"/>
                <a:gd name="T4" fmla="*/ 0 w 47"/>
                <a:gd name="T5" fmla="*/ 0 h 46"/>
                <a:gd name="T6" fmla="*/ 0 w 47"/>
                <a:gd name="T7" fmla="*/ 5 h 46"/>
                <a:gd name="T8" fmla="*/ 5 w 47"/>
                <a:gd name="T9" fmla="*/ 6 h 46"/>
                <a:gd name="T10" fmla="*/ 5 w 47"/>
                <a:gd name="T11" fmla="*/ 6 h 46"/>
                <a:gd name="T12" fmla="*/ 5 w 47"/>
                <a:gd name="T13" fmla="*/ 1 h 46"/>
                <a:gd name="T14" fmla="*/ 0 60000 65536"/>
                <a:gd name="T15" fmla="*/ 0 60000 65536"/>
                <a:gd name="T16" fmla="*/ 0 60000 65536"/>
                <a:gd name="T17" fmla="*/ 0 60000 65536"/>
                <a:gd name="T18" fmla="*/ 0 60000 65536"/>
                <a:gd name="T19" fmla="*/ 0 60000 65536"/>
                <a:gd name="T20" fmla="*/ 0 60000 65536"/>
                <a:gd name="T21" fmla="*/ 0 w 47"/>
                <a:gd name="T22" fmla="*/ 0 h 46"/>
                <a:gd name="T23" fmla="*/ 47 w 47"/>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6">
                  <a:moveTo>
                    <a:pt x="43" y="7"/>
                  </a:moveTo>
                  <a:lnTo>
                    <a:pt x="47" y="7"/>
                  </a:lnTo>
                  <a:lnTo>
                    <a:pt x="7" y="0"/>
                  </a:lnTo>
                  <a:lnTo>
                    <a:pt x="0" y="39"/>
                  </a:lnTo>
                  <a:lnTo>
                    <a:pt x="40" y="46"/>
                  </a:lnTo>
                  <a:lnTo>
                    <a:pt x="43" y="46"/>
                  </a:lnTo>
                  <a:lnTo>
                    <a:pt x="43"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6" name="Freeform 1497"/>
            <p:cNvSpPr>
              <a:spLocks/>
            </p:cNvSpPr>
            <p:nvPr/>
          </p:nvSpPr>
          <p:spPr bwMode="auto">
            <a:xfrm>
              <a:off x="5313" y="3784"/>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2" y="0"/>
                  </a:moveTo>
                  <a:lnTo>
                    <a:pt x="43" y="0"/>
                  </a:lnTo>
                  <a:lnTo>
                    <a:pt x="0" y="0"/>
                  </a:lnTo>
                  <a:lnTo>
                    <a:pt x="0" y="39"/>
                  </a:lnTo>
                  <a:lnTo>
                    <a:pt x="43" y="39"/>
                  </a:lnTo>
                  <a:lnTo>
                    <a:pt x="44"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7" name="Freeform 1498"/>
            <p:cNvSpPr>
              <a:spLocks/>
            </p:cNvSpPr>
            <p:nvPr/>
          </p:nvSpPr>
          <p:spPr bwMode="auto">
            <a:xfrm>
              <a:off x="5333" y="3783"/>
              <a:ext cx="25" cy="21"/>
            </a:xfrm>
            <a:custGeom>
              <a:avLst/>
              <a:gdLst>
                <a:gd name="T0" fmla="*/ 5 w 49"/>
                <a:gd name="T1" fmla="*/ 0 h 43"/>
                <a:gd name="T2" fmla="*/ 6 w 49"/>
                <a:gd name="T3" fmla="*/ 0 h 43"/>
                <a:gd name="T4" fmla="*/ 0 w 49"/>
                <a:gd name="T5" fmla="*/ 0 h 43"/>
                <a:gd name="T6" fmla="*/ 1 w 49"/>
                <a:gd name="T7" fmla="*/ 5 h 43"/>
                <a:gd name="T8" fmla="*/ 6 w 49"/>
                <a:gd name="T9" fmla="*/ 4 h 43"/>
                <a:gd name="T10" fmla="*/ 7 w 49"/>
                <a:gd name="T11" fmla="*/ 4 h 43"/>
                <a:gd name="T12" fmla="*/ 5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0" y="0"/>
                  </a:moveTo>
                  <a:lnTo>
                    <a:pt x="44" y="0"/>
                  </a:lnTo>
                  <a:lnTo>
                    <a:pt x="0" y="4"/>
                  </a:lnTo>
                  <a:lnTo>
                    <a:pt x="2" y="43"/>
                  </a:lnTo>
                  <a:lnTo>
                    <a:pt x="46" y="39"/>
                  </a:lnTo>
                  <a:lnTo>
                    <a:pt x="49"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8" name="Freeform 1499"/>
            <p:cNvSpPr>
              <a:spLocks/>
            </p:cNvSpPr>
            <p:nvPr/>
          </p:nvSpPr>
          <p:spPr bwMode="auto">
            <a:xfrm>
              <a:off x="5354" y="3777"/>
              <a:ext cx="25" cy="25"/>
            </a:xfrm>
            <a:custGeom>
              <a:avLst/>
              <a:gdLst>
                <a:gd name="T0" fmla="*/ 5 w 51"/>
                <a:gd name="T1" fmla="*/ 0 h 49"/>
                <a:gd name="T2" fmla="*/ 5 w 51"/>
                <a:gd name="T3" fmla="*/ 0 h 49"/>
                <a:gd name="T4" fmla="*/ 0 w 51"/>
                <a:gd name="T5" fmla="*/ 2 h 49"/>
                <a:gd name="T6" fmla="*/ 1 w 51"/>
                <a:gd name="T7" fmla="*/ 7 h 49"/>
                <a:gd name="T8" fmla="*/ 6 w 51"/>
                <a:gd name="T9" fmla="*/ 5 h 49"/>
                <a:gd name="T10" fmla="*/ 6 w 51"/>
                <a:gd name="T11" fmla="*/ 5 h 49"/>
                <a:gd name="T12" fmla="*/ 5 w 51"/>
                <a:gd name="T13" fmla="*/ 0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42" y="0"/>
                  </a:moveTo>
                  <a:lnTo>
                    <a:pt x="42" y="0"/>
                  </a:lnTo>
                  <a:lnTo>
                    <a:pt x="0" y="10"/>
                  </a:lnTo>
                  <a:lnTo>
                    <a:pt x="9" y="49"/>
                  </a:lnTo>
                  <a:lnTo>
                    <a:pt x="51"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9" name="Freeform 1500"/>
            <p:cNvSpPr>
              <a:spLocks/>
            </p:cNvSpPr>
            <p:nvPr/>
          </p:nvSpPr>
          <p:spPr bwMode="auto">
            <a:xfrm>
              <a:off x="5374" y="3772"/>
              <a:ext cx="26" cy="25"/>
            </a:xfrm>
            <a:custGeom>
              <a:avLst/>
              <a:gdLst>
                <a:gd name="T0" fmla="*/ 6 w 50"/>
                <a:gd name="T1" fmla="*/ 0 h 50"/>
                <a:gd name="T2" fmla="*/ 6 w 50"/>
                <a:gd name="T3" fmla="*/ 0 h 50"/>
                <a:gd name="T4" fmla="*/ 0 w 50"/>
                <a:gd name="T5" fmla="*/ 2 h 50"/>
                <a:gd name="T6" fmla="*/ 2 w 50"/>
                <a:gd name="T7" fmla="*/ 7 h 50"/>
                <a:gd name="T8" fmla="*/ 7 w 50"/>
                <a:gd name="T9" fmla="*/ 5 h 50"/>
                <a:gd name="T10" fmla="*/ 7 w 50"/>
                <a:gd name="T11" fmla="*/ 5 h 50"/>
                <a:gd name="T12" fmla="*/ 6 w 50"/>
                <a:gd name="T13" fmla="*/ 0 h 50"/>
                <a:gd name="T14" fmla="*/ 0 60000 65536"/>
                <a:gd name="T15" fmla="*/ 0 60000 65536"/>
                <a:gd name="T16" fmla="*/ 0 60000 65536"/>
                <a:gd name="T17" fmla="*/ 0 60000 65536"/>
                <a:gd name="T18" fmla="*/ 0 60000 65536"/>
                <a:gd name="T19" fmla="*/ 0 60000 65536"/>
                <a:gd name="T20" fmla="*/ 0 60000 65536"/>
                <a:gd name="T21" fmla="*/ 0 w 50"/>
                <a:gd name="T22" fmla="*/ 0 h 50"/>
                <a:gd name="T23" fmla="*/ 50 w 50"/>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0">
                  <a:moveTo>
                    <a:pt x="44" y="0"/>
                  </a:moveTo>
                  <a:lnTo>
                    <a:pt x="41" y="0"/>
                  </a:lnTo>
                  <a:lnTo>
                    <a:pt x="0" y="11"/>
                  </a:lnTo>
                  <a:lnTo>
                    <a:pt x="9" y="50"/>
                  </a:lnTo>
                  <a:lnTo>
                    <a:pt x="50" y="39"/>
                  </a:lnTo>
                  <a:lnTo>
                    <a:pt x="48"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0" name="Freeform 1501"/>
            <p:cNvSpPr>
              <a:spLocks/>
            </p:cNvSpPr>
            <p:nvPr/>
          </p:nvSpPr>
          <p:spPr bwMode="auto">
            <a:xfrm>
              <a:off x="5396" y="3770"/>
              <a:ext cx="24" cy="22"/>
            </a:xfrm>
            <a:custGeom>
              <a:avLst/>
              <a:gdLst>
                <a:gd name="T0" fmla="*/ 6 w 48"/>
                <a:gd name="T1" fmla="*/ 0 h 43"/>
                <a:gd name="T2" fmla="*/ 6 w 48"/>
                <a:gd name="T3" fmla="*/ 0 h 43"/>
                <a:gd name="T4" fmla="*/ 0 w 48"/>
                <a:gd name="T5" fmla="*/ 1 h 43"/>
                <a:gd name="T6" fmla="*/ 1 w 48"/>
                <a:gd name="T7" fmla="*/ 6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0"/>
                  </a:moveTo>
                  <a:lnTo>
                    <a:pt x="43" y="0"/>
                  </a:lnTo>
                  <a:lnTo>
                    <a:pt x="0" y="4"/>
                  </a:lnTo>
                  <a:lnTo>
                    <a:pt x="4" y="43"/>
                  </a:lnTo>
                  <a:lnTo>
                    <a:pt x="48"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1" name="Freeform 1502"/>
            <p:cNvSpPr>
              <a:spLocks/>
            </p:cNvSpPr>
            <p:nvPr/>
          </p:nvSpPr>
          <p:spPr bwMode="auto">
            <a:xfrm>
              <a:off x="5419" y="3770"/>
              <a:ext cx="23" cy="19"/>
            </a:xfrm>
            <a:custGeom>
              <a:avLst/>
              <a:gdLst>
                <a:gd name="T0" fmla="*/ 6 w 45"/>
                <a:gd name="T1" fmla="*/ 0 h 39"/>
                <a:gd name="T2" fmla="*/ 5 w 45"/>
                <a:gd name="T3" fmla="*/ 0 h 39"/>
                <a:gd name="T4" fmla="*/ 0 w 45"/>
                <a:gd name="T5" fmla="*/ 0 h 39"/>
                <a:gd name="T6" fmla="*/ 0 w 45"/>
                <a:gd name="T7" fmla="*/ 4 h 39"/>
                <a:gd name="T8" fmla="*/ 5 w 45"/>
                <a:gd name="T9" fmla="*/ 4 h 39"/>
                <a:gd name="T10" fmla="*/ 5 w 45"/>
                <a:gd name="T11" fmla="*/ 4 h 39"/>
                <a:gd name="T12" fmla="*/ 6 w 45"/>
                <a:gd name="T13" fmla="*/ 0 h 39"/>
                <a:gd name="T14" fmla="*/ 6 w 45"/>
                <a:gd name="T15" fmla="*/ 0 h 39"/>
                <a:gd name="T16" fmla="*/ 5 w 45"/>
                <a:gd name="T17" fmla="*/ 0 h 39"/>
                <a:gd name="T18" fmla="*/ 6 w 45"/>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39"/>
                <a:gd name="T32" fmla="*/ 45 w 45"/>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39">
                  <a:moveTo>
                    <a:pt x="45" y="0"/>
                  </a:moveTo>
                  <a:lnTo>
                    <a:pt x="40" y="0"/>
                  </a:lnTo>
                  <a:lnTo>
                    <a:pt x="0" y="0"/>
                  </a:lnTo>
                  <a:lnTo>
                    <a:pt x="0" y="39"/>
                  </a:lnTo>
                  <a:lnTo>
                    <a:pt x="40" y="39"/>
                  </a:lnTo>
                  <a:lnTo>
                    <a:pt x="35" y="39"/>
                  </a:lnTo>
                  <a:lnTo>
                    <a:pt x="45" y="0"/>
                  </a:lnTo>
                  <a:lnTo>
                    <a:pt x="42" y="0"/>
                  </a:lnTo>
                  <a:lnTo>
                    <a:pt x="40" y="0"/>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2" name="Freeform 1503"/>
            <p:cNvSpPr>
              <a:spLocks/>
            </p:cNvSpPr>
            <p:nvPr/>
          </p:nvSpPr>
          <p:spPr bwMode="auto">
            <a:xfrm>
              <a:off x="5437" y="3770"/>
              <a:ext cx="26" cy="24"/>
            </a:xfrm>
            <a:custGeom>
              <a:avLst/>
              <a:gdLst>
                <a:gd name="T0" fmla="*/ 7 w 52"/>
                <a:gd name="T1" fmla="*/ 2 h 48"/>
                <a:gd name="T2" fmla="*/ 7 w 52"/>
                <a:gd name="T3" fmla="*/ 2 h 48"/>
                <a:gd name="T4" fmla="*/ 2 w 52"/>
                <a:gd name="T5" fmla="*/ 0 h 48"/>
                <a:gd name="T6" fmla="*/ 0 w 52"/>
                <a:gd name="T7" fmla="*/ 5 h 48"/>
                <a:gd name="T8" fmla="*/ 6 w 52"/>
                <a:gd name="T9" fmla="*/ 6 h 48"/>
                <a:gd name="T10" fmla="*/ 6 w 52"/>
                <a:gd name="T11" fmla="*/ 6 h 48"/>
                <a:gd name="T12" fmla="*/ 7 w 52"/>
                <a:gd name="T13" fmla="*/ 2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52" y="9"/>
                  </a:moveTo>
                  <a:lnTo>
                    <a:pt x="52" y="9"/>
                  </a:lnTo>
                  <a:lnTo>
                    <a:pt x="10" y="0"/>
                  </a:lnTo>
                  <a:lnTo>
                    <a:pt x="0" y="39"/>
                  </a:lnTo>
                  <a:lnTo>
                    <a:pt x="43" y="48"/>
                  </a:lnTo>
                  <a:lnTo>
                    <a:pt x="52"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3" name="Freeform 1504"/>
            <p:cNvSpPr>
              <a:spLocks/>
            </p:cNvSpPr>
            <p:nvPr/>
          </p:nvSpPr>
          <p:spPr bwMode="auto">
            <a:xfrm>
              <a:off x="5458" y="3774"/>
              <a:ext cx="28" cy="25"/>
            </a:xfrm>
            <a:custGeom>
              <a:avLst/>
              <a:gdLst>
                <a:gd name="T0" fmla="*/ 7 w 54"/>
                <a:gd name="T1" fmla="*/ 2 h 49"/>
                <a:gd name="T2" fmla="*/ 8 w 54"/>
                <a:gd name="T3" fmla="*/ 2 h 49"/>
                <a:gd name="T4" fmla="*/ 2 w 54"/>
                <a:gd name="T5" fmla="*/ 0 h 49"/>
                <a:gd name="T6" fmla="*/ 0 w 54"/>
                <a:gd name="T7" fmla="*/ 5 h 49"/>
                <a:gd name="T8" fmla="*/ 6 w 54"/>
                <a:gd name="T9" fmla="*/ 7 h 49"/>
                <a:gd name="T10" fmla="*/ 6 w 54"/>
                <a:gd name="T11" fmla="*/ 7 h 49"/>
                <a:gd name="T12" fmla="*/ 7 w 54"/>
                <a:gd name="T13" fmla="*/ 2 h 49"/>
                <a:gd name="T14" fmla="*/ 0 60000 65536"/>
                <a:gd name="T15" fmla="*/ 0 60000 65536"/>
                <a:gd name="T16" fmla="*/ 0 60000 65536"/>
                <a:gd name="T17" fmla="*/ 0 60000 65536"/>
                <a:gd name="T18" fmla="*/ 0 60000 65536"/>
                <a:gd name="T19" fmla="*/ 0 60000 65536"/>
                <a:gd name="T20" fmla="*/ 0 60000 65536"/>
                <a:gd name="T21" fmla="*/ 0 w 54"/>
                <a:gd name="T22" fmla="*/ 0 h 49"/>
                <a:gd name="T23" fmla="*/ 54 w 5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9">
                  <a:moveTo>
                    <a:pt x="53" y="10"/>
                  </a:moveTo>
                  <a:lnTo>
                    <a:pt x="54" y="10"/>
                  </a:lnTo>
                  <a:lnTo>
                    <a:pt x="9" y="0"/>
                  </a:lnTo>
                  <a:lnTo>
                    <a:pt x="0" y="39"/>
                  </a:lnTo>
                  <a:lnTo>
                    <a:pt x="45" y="49"/>
                  </a:lnTo>
                  <a:lnTo>
                    <a:pt x="46" y="49"/>
                  </a:lnTo>
                  <a:lnTo>
                    <a:pt x="53" y="1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4" name="Freeform 1505"/>
            <p:cNvSpPr>
              <a:spLocks/>
            </p:cNvSpPr>
            <p:nvPr/>
          </p:nvSpPr>
          <p:spPr bwMode="auto">
            <a:xfrm>
              <a:off x="5482" y="3780"/>
              <a:ext cx="23" cy="22"/>
            </a:xfrm>
            <a:custGeom>
              <a:avLst/>
              <a:gdLst>
                <a:gd name="T0" fmla="*/ 6 w 46"/>
                <a:gd name="T1" fmla="*/ 0 h 45"/>
                <a:gd name="T2" fmla="*/ 6 w 46"/>
                <a:gd name="T3" fmla="*/ 0 h 45"/>
                <a:gd name="T4" fmla="*/ 1 w 46"/>
                <a:gd name="T5" fmla="*/ 0 h 45"/>
                <a:gd name="T6" fmla="*/ 0 w 46"/>
                <a:gd name="T7" fmla="*/ 4 h 45"/>
                <a:gd name="T8" fmla="*/ 5 w 46"/>
                <a:gd name="T9" fmla="*/ 5 h 45"/>
                <a:gd name="T10" fmla="*/ 6 w 46"/>
                <a:gd name="T11" fmla="*/ 5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4" y="6"/>
                  </a:moveTo>
                  <a:lnTo>
                    <a:pt x="46" y="6"/>
                  </a:lnTo>
                  <a:lnTo>
                    <a:pt x="7" y="0"/>
                  </a:lnTo>
                  <a:lnTo>
                    <a:pt x="0" y="39"/>
                  </a:lnTo>
                  <a:lnTo>
                    <a:pt x="39" y="45"/>
                  </a:lnTo>
                  <a:lnTo>
                    <a:pt x="42" y="45"/>
                  </a:lnTo>
                  <a:lnTo>
                    <a:pt x="44"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5" name="Freeform 1506"/>
            <p:cNvSpPr>
              <a:spLocks/>
            </p:cNvSpPr>
            <p:nvPr/>
          </p:nvSpPr>
          <p:spPr bwMode="auto">
            <a:xfrm>
              <a:off x="5502" y="3783"/>
              <a:ext cx="23" cy="21"/>
            </a:xfrm>
            <a:custGeom>
              <a:avLst/>
              <a:gdLst>
                <a:gd name="T0" fmla="*/ 6 w 46"/>
                <a:gd name="T1" fmla="*/ 2 h 43"/>
                <a:gd name="T2" fmla="*/ 6 w 46"/>
                <a:gd name="T3" fmla="*/ 0 h 43"/>
                <a:gd name="T4" fmla="*/ 1 w 46"/>
                <a:gd name="T5" fmla="*/ 0 h 43"/>
                <a:gd name="T6" fmla="*/ 0 w 46"/>
                <a:gd name="T7" fmla="*/ 4 h 43"/>
                <a:gd name="T8" fmla="*/ 6 w 46"/>
                <a:gd name="T9" fmla="*/ 5 h 43"/>
                <a:gd name="T10" fmla="*/ 6 w 46"/>
                <a:gd name="T11" fmla="*/ 2 h 43"/>
                <a:gd name="T12" fmla="*/ 0 60000 65536"/>
                <a:gd name="T13" fmla="*/ 0 60000 65536"/>
                <a:gd name="T14" fmla="*/ 0 60000 65536"/>
                <a:gd name="T15" fmla="*/ 0 60000 65536"/>
                <a:gd name="T16" fmla="*/ 0 60000 65536"/>
                <a:gd name="T17" fmla="*/ 0 60000 65536"/>
                <a:gd name="T18" fmla="*/ 0 w 46"/>
                <a:gd name="T19" fmla="*/ 0 h 43"/>
                <a:gd name="T20" fmla="*/ 46 w 46"/>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6" h="43">
                  <a:moveTo>
                    <a:pt x="45" y="23"/>
                  </a:moveTo>
                  <a:lnTo>
                    <a:pt x="46" y="4"/>
                  </a:lnTo>
                  <a:lnTo>
                    <a:pt x="2" y="0"/>
                  </a:lnTo>
                  <a:lnTo>
                    <a:pt x="0" y="39"/>
                  </a:lnTo>
                  <a:lnTo>
                    <a:pt x="43" y="43"/>
                  </a:lnTo>
                  <a:lnTo>
                    <a:pt x="45" y="2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6" name="Freeform 1507"/>
            <p:cNvSpPr>
              <a:spLocks/>
            </p:cNvSpPr>
            <p:nvPr/>
          </p:nvSpPr>
          <p:spPr bwMode="auto">
            <a:xfrm>
              <a:off x="2014" y="3654"/>
              <a:ext cx="54" cy="43"/>
            </a:xfrm>
            <a:custGeom>
              <a:avLst/>
              <a:gdLst>
                <a:gd name="T0" fmla="*/ 13 w 107"/>
                <a:gd name="T1" fmla="*/ 0 h 87"/>
                <a:gd name="T2" fmla="*/ 11 w 107"/>
                <a:gd name="T3" fmla="*/ 0 h 87"/>
                <a:gd name="T4" fmla="*/ 0 w 107"/>
                <a:gd name="T5" fmla="*/ 6 h 87"/>
                <a:gd name="T6" fmla="*/ 3 w 107"/>
                <a:gd name="T7" fmla="*/ 10 h 87"/>
                <a:gd name="T8" fmla="*/ 14 w 107"/>
                <a:gd name="T9" fmla="*/ 4 h 87"/>
                <a:gd name="T10" fmla="*/ 13 w 107"/>
                <a:gd name="T11" fmla="*/ 5 h 87"/>
                <a:gd name="T12" fmla="*/ 13 w 107"/>
                <a:gd name="T13" fmla="*/ 0 h 87"/>
                <a:gd name="T14" fmla="*/ 12 w 107"/>
                <a:gd name="T15" fmla="*/ 0 h 87"/>
                <a:gd name="T16" fmla="*/ 11 w 107"/>
                <a:gd name="T17" fmla="*/ 0 h 87"/>
                <a:gd name="T18" fmla="*/ 13 w 107"/>
                <a:gd name="T19" fmla="*/ 0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
                <a:gd name="T31" fmla="*/ 0 h 87"/>
                <a:gd name="T32" fmla="*/ 107 w 10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 h="87">
                  <a:moveTo>
                    <a:pt x="97" y="1"/>
                  </a:moveTo>
                  <a:lnTo>
                    <a:pt x="88" y="4"/>
                  </a:lnTo>
                  <a:lnTo>
                    <a:pt x="0" y="52"/>
                  </a:lnTo>
                  <a:lnTo>
                    <a:pt x="18" y="87"/>
                  </a:lnTo>
                  <a:lnTo>
                    <a:pt x="107" y="38"/>
                  </a:lnTo>
                  <a:lnTo>
                    <a:pt x="97" y="40"/>
                  </a:lnTo>
                  <a:lnTo>
                    <a:pt x="97" y="1"/>
                  </a:lnTo>
                  <a:lnTo>
                    <a:pt x="93" y="0"/>
                  </a:lnTo>
                  <a:lnTo>
                    <a:pt x="88" y="4"/>
                  </a:lnTo>
                  <a:lnTo>
                    <a:pt x="9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7" name="Freeform 1508"/>
            <p:cNvSpPr>
              <a:spLocks/>
            </p:cNvSpPr>
            <p:nvPr/>
          </p:nvSpPr>
          <p:spPr bwMode="auto">
            <a:xfrm>
              <a:off x="2063" y="3654"/>
              <a:ext cx="21" cy="20"/>
            </a:xfrm>
            <a:custGeom>
              <a:avLst/>
              <a:gdLst>
                <a:gd name="T0" fmla="*/ 6 w 42"/>
                <a:gd name="T1" fmla="*/ 0 h 41"/>
                <a:gd name="T2" fmla="*/ 5 w 42"/>
                <a:gd name="T3" fmla="*/ 0 h 41"/>
                <a:gd name="T4" fmla="*/ 0 w 42"/>
                <a:gd name="T5" fmla="*/ 0 h 41"/>
                <a:gd name="T6" fmla="*/ 0 w 42"/>
                <a:gd name="T7" fmla="*/ 4 h 41"/>
                <a:gd name="T8" fmla="*/ 5 w 42"/>
                <a:gd name="T9" fmla="*/ 5 h 41"/>
                <a:gd name="T10" fmla="*/ 5 w 42"/>
                <a:gd name="T11" fmla="*/ 5 h 41"/>
                <a:gd name="T12" fmla="*/ 6 w 42"/>
                <a:gd name="T13" fmla="*/ 0 h 41"/>
                <a:gd name="T14" fmla="*/ 0 60000 65536"/>
                <a:gd name="T15" fmla="*/ 0 60000 65536"/>
                <a:gd name="T16" fmla="*/ 0 60000 65536"/>
                <a:gd name="T17" fmla="*/ 0 60000 65536"/>
                <a:gd name="T18" fmla="*/ 0 60000 65536"/>
                <a:gd name="T19" fmla="*/ 0 60000 65536"/>
                <a:gd name="T20" fmla="*/ 0 60000 65536"/>
                <a:gd name="T21" fmla="*/ 0 w 42"/>
                <a:gd name="T22" fmla="*/ 0 h 41"/>
                <a:gd name="T23" fmla="*/ 42 w 4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1">
                  <a:moveTo>
                    <a:pt x="42" y="1"/>
                  </a:moveTo>
                  <a:lnTo>
                    <a:pt x="40" y="1"/>
                  </a:lnTo>
                  <a:lnTo>
                    <a:pt x="0" y="0"/>
                  </a:lnTo>
                  <a:lnTo>
                    <a:pt x="0" y="39"/>
                  </a:lnTo>
                  <a:lnTo>
                    <a:pt x="40" y="41"/>
                  </a:lnTo>
                  <a:lnTo>
                    <a:pt x="37" y="41"/>
                  </a:lnTo>
                  <a:lnTo>
                    <a:pt x="42"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8" name="Freeform 1509"/>
            <p:cNvSpPr>
              <a:spLocks/>
            </p:cNvSpPr>
            <p:nvPr/>
          </p:nvSpPr>
          <p:spPr bwMode="auto">
            <a:xfrm>
              <a:off x="2082" y="3655"/>
              <a:ext cx="24" cy="22"/>
            </a:xfrm>
            <a:custGeom>
              <a:avLst/>
              <a:gdLst>
                <a:gd name="T0" fmla="*/ 5 w 50"/>
                <a:gd name="T1" fmla="*/ 1 h 44"/>
                <a:gd name="T2" fmla="*/ 6 w 50"/>
                <a:gd name="T3" fmla="*/ 1 h 44"/>
                <a:gd name="T4" fmla="*/ 0 w 50"/>
                <a:gd name="T5" fmla="*/ 0 h 44"/>
                <a:gd name="T6" fmla="*/ 0 w 50"/>
                <a:gd name="T7" fmla="*/ 5 h 44"/>
                <a:gd name="T8" fmla="*/ 5 w 50"/>
                <a:gd name="T9" fmla="*/ 6 h 44"/>
                <a:gd name="T10" fmla="*/ 5 w 50"/>
                <a:gd name="T11" fmla="*/ 6 h 44"/>
                <a:gd name="T12" fmla="*/ 5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48" y="5"/>
                  </a:moveTo>
                  <a:lnTo>
                    <a:pt x="50" y="5"/>
                  </a:lnTo>
                  <a:lnTo>
                    <a:pt x="5" y="0"/>
                  </a:lnTo>
                  <a:lnTo>
                    <a:pt x="0" y="40"/>
                  </a:lnTo>
                  <a:lnTo>
                    <a:pt x="45" y="44"/>
                  </a:lnTo>
                  <a:lnTo>
                    <a:pt x="48" y="44"/>
                  </a:lnTo>
                  <a:lnTo>
                    <a:pt x="48"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59" name="Freeform 1510"/>
            <p:cNvSpPr>
              <a:spLocks/>
            </p:cNvSpPr>
            <p:nvPr/>
          </p:nvSpPr>
          <p:spPr bwMode="auto">
            <a:xfrm>
              <a:off x="2105" y="3657"/>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1" y="0"/>
                  </a:moveTo>
                  <a:lnTo>
                    <a:pt x="42" y="0"/>
                  </a:lnTo>
                  <a:lnTo>
                    <a:pt x="0" y="0"/>
                  </a:lnTo>
                  <a:lnTo>
                    <a:pt x="0" y="39"/>
                  </a:lnTo>
                  <a:lnTo>
                    <a:pt x="42" y="39"/>
                  </a:lnTo>
                  <a:lnTo>
                    <a:pt x="43"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0" name="Freeform 1511"/>
            <p:cNvSpPr>
              <a:spLocks/>
            </p:cNvSpPr>
            <p:nvPr/>
          </p:nvSpPr>
          <p:spPr bwMode="auto">
            <a:xfrm>
              <a:off x="2126" y="3656"/>
              <a:ext cx="21" cy="21"/>
            </a:xfrm>
            <a:custGeom>
              <a:avLst/>
              <a:gdLst>
                <a:gd name="T0" fmla="*/ 5 w 43"/>
                <a:gd name="T1" fmla="*/ 0 h 41"/>
                <a:gd name="T2" fmla="*/ 5 w 43"/>
                <a:gd name="T3" fmla="*/ 0 h 41"/>
                <a:gd name="T4" fmla="*/ 0 w 43"/>
                <a:gd name="T5" fmla="*/ 1 h 41"/>
                <a:gd name="T6" fmla="*/ 0 w 43"/>
                <a:gd name="T7" fmla="*/ 6 h 41"/>
                <a:gd name="T8" fmla="*/ 5 w 43"/>
                <a:gd name="T9" fmla="*/ 5 h 41"/>
                <a:gd name="T10" fmla="*/ 5 w 43"/>
                <a:gd name="T11" fmla="*/ 5 h 41"/>
                <a:gd name="T12" fmla="*/ 5 w 43"/>
                <a:gd name="T13" fmla="*/ 0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0" y="0"/>
                  </a:moveTo>
                  <a:lnTo>
                    <a:pt x="40" y="0"/>
                  </a:lnTo>
                  <a:lnTo>
                    <a:pt x="0" y="2"/>
                  </a:lnTo>
                  <a:lnTo>
                    <a:pt x="2" y="41"/>
                  </a:lnTo>
                  <a:lnTo>
                    <a:pt x="43"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1" name="Freeform 1512"/>
            <p:cNvSpPr>
              <a:spLocks/>
            </p:cNvSpPr>
            <p:nvPr/>
          </p:nvSpPr>
          <p:spPr bwMode="auto">
            <a:xfrm>
              <a:off x="2146" y="3655"/>
              <a:ext cx="24" cy="20"/>
            </a:xfrm>
            <a:custGeom>
              <a:avLst/>
              <a:gdLst>
                <a:gd name="T0" fmla="*/ 6 w 49"/>
                <a:gd name="T1" fmla="*/ 0 h 42"/>
                <a:gd name="T2" fmla="*/ 5 w 49"/>
                <a:gd name="T3" fmla="*/ 0 h 42"/>
                <a:gd name="T4" fmla="*/ 0 w 49"/>
                <a:gd name="T5" fmla="*/ 0 h 42"/>
                <a:gd name="T6" fmla="*/ 0 w 49"/>
                <a:gd name="T7" fmla="*/ 5 h 42"/>
                <a:gd name="T8" fmla="*/ 6 w 49"/>
                <a:gd name="T9" fmla="*/ 4 h 42"/>
                <a:gd name="T10" fmla="*/ 6 w 49"/>
                <a:gd name="T11" fmla="*/ 4 h 42"/>
                <a:gd name="T12" fmla="*/ 6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8" y="0"/>
                  </a:moveTo>
                  <a:lnTo>
                    <a:pt x="47" y="0"/>
                  </a:lnTo>
                  <a:lnTo>
                    <a:pt x="0" y="3"/>
                  </a:lnTo>
                  <a:lnTo>
                    <a:pt x="3" y="42"/>
                  </a:lnTo>
                  <a:lnTo>
                    <a:pt x="49" y="40"/>
                  </a:lnTo>
                  <a:lnTo>
                    <a:pt x="48" y="40"/>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2" name="Freeform 1513"/>
            <p:cNvSpPr>
              <a:spLocks/>
            </p:cNvSpPr>
            <p:nvPr/>
          </p:nvSpPr>
          <p:spPr bwMode="auto">
            <a:xfrm>
              <a:off x="2170" y="3655"/>
              <a:ext cx="22" cy="19"/>
            </a:xfrm>
            <a:custGeom>
              <a:avLst/>
              <a:gdLst>
                <a:gd name="T0" fmla="*/ 5 w 43"/>
                <a:gd name="T1" fmla="*/ 0 h 40"/>
                <a:gd name="T2" fmla="*/ 5 w 43"/>
                <a:gd name="T3" fmla="*/ 0 h 40"/>
                <a:gd name="T4" fmla="*/ 0 w 43"/>
                <a:gd name="T5" fmla="*/ 0 h 40"/>
                <a:gd name="T6" fmla="*/ 0 w 43"/>
                <a:gd name="T7" fmla="*/ 4 h 40"/>
                <a:gd name="T8" fmla="*/ 5 w 43"/>
                <a:gd name="T9" fmla="*/ 4 h 40"/>
                <a:gd name="T10" fmla="*/ 6 w 43"/>
                <a:gd name="T11" fmla="*/ 4 h 40"/>
                <a:gd name="T12" fmla="*/ 5 w 43"/>
                <a:gd name="T13" fmla="*/ 4 h 40"/>
                <a:gd name="T14" fmla="*/ 6 w 43"/>
                <a:gd name="T15" fmla="*/ 4 h 40"/>
                <a:gd name="T16" fmla="*/ 6 w 43"/>
                <a:gd name="T17" fmla="*/ 4 h 40"/>
                <a:gd name="T18" fmla="*/ 5 w 43"/>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0"/>
                <a:gd name="T32" fmla="*/ 43 w 43"/>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0">
                  <a:moveTo>
                    <a:pt x="37" y="0"/>
                  </a:moveTo>
                  <a:lnTo>
                    <a:pt x="40" y="0"/>
                  </a:lnTo>
                  <a:lnTo>
                    <a:pt x="0" y="0"/>
                  </a:lnTo>
                  <a:lnTo>
                    <a:pt x="0" y="40"/>
                  </a:lnTo>
                  <a:lnTo>
                    <a:pt x="40" y="40"/>
                  </a:lnTo>
                  <a:lnTo>
                    <a:pt x="43" y="40"/>
                  </a:lnTo>
                  <a:lnTo>
                    <a:pt x="40" y="40"/>
                  </a:lnTo>
                  <a:lnTo>
                    <a:pt x="42" y="40"/>
                  </a:lnTo>
                  <a:lnTo>
                    <a:pt x="43" y="40"/>
                  </a:lnTo>
                  <a:lnTo>
                    <a:pt x="3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3" name="Freeform 1514"/>
            <p:cNvSpPr>
              <a:spLocks/>
            </p:cNvSpPr>
            <p:nvPr/>
          </p:nvSpPr>
          <p:spPr bwMode="auto">
            <a:xfrm>
              <a:off x="2188" y="3651"/>
              <a:ext cx="24" cy="23"/>
            </a:xfrm>
            <a:custGeom>
              <a:avLst/>
              <a:gdLst>
                <a:gd name="T0" fmla="*/ 6 w 48"/>
                <a:gd name="T1" fmla="*/ 0 h 48"/>
                <a:gd name="T2" fmla="*/ 6 w 48"/>
                <a:gd name="T3" fmla="*/ 0 h 48"/>
                <a:gd name="T4" fmla="*/ 0 w 48"/>
                <a:gd name="T5" fmla="*/ 1 h 48"/>
                <a:gd name="T6" fmla="*/ 1 w 48"/>
                <a:gd name="T7" fmla="*/ 5 h 48"/>
                <a:gd name="T8" fmla="*/ 6 w 48"/>
                <a:gd name="T9" fmla="*/ 4 h 48"/>
                <a:gd name="T10" fmla="*/ 6 w 48"/>
                <a:gd name="T11" fmla="*/ 4 h 48"/>
                <a:gd name="T12" fmla="*/ 6 w 48"/>
                <a:gd name="T13" fmla="*/ 0 h 48"/>
                <a:gd name="T14" fmla="*/ 6 w 48"/>
                <a:gd name="T15" fmla="*/ 0 h 48"/>
                <a:gd name="T16" fmla="*/ 6 w 48"/>
                <a:gd name="T17" fmla="*/ 0 h 48"/>
                <a:gd name="T18" fmla="*/ 6 w 48"/>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8"/>
                <a:gd name="T32" fmla="*/ 48 w 48"/>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8">
                  <a:moveTo>
                    <a:pt x="44" y="0"/>
                  </a:moveTo>
                  <a:lnTo>
                    <a:pt x="41" y="0"/>
                  </a:lnTo>
                  <a:lnTo>
                    <a:pt x="0" y="8"/>
                  </a:lnTo>
                  <a:lnTo>
                    <a:pt x="6" y="48"/>
                  </a:lnTo>
                  <a:lnTo>
                    <a:pt x="48" y="40"/>
                  </a:lnTo>
                  <a:lnTo>
                    <a:pt x="44" y="40"/>
                  </a:lnTo>
                  <a:lnTo>
                    <a:pt x="44" y="0"/>
                  </a:lnTo>
                  <a:lnTo>
                    <a:pt x="42" y="0"/>
                  </a:lnTo>
                  <a:lnTo>
                    <a:pt x="41" y="0"/>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4" name="Freeform 1515"/>
            <p:cNvSpPr>
              <a:spLocks/>
            </p:cNvSpPr>
            <p:nvPr/>
          </p:nvSpPr>
          <p:spPr bwMode="auto">
            <a:xfrm>
              <a:off x="2211" y="3651"/>
              <a:ext cx="22"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4" y="0"/>
                  </a:lnTo>
                  <a:lnTo>
                    <a:pt x="0" y="0"/>
                  </a:lnTo>
                  <a:lnTo>
                    <a:pt x="0" y="40"/>
                  </a:lnTo>
                  <a:lnTo>
                    <a:pt x="44" y="40"/>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5" name="Freeform 1516"/>
            <p:cNvSpPr>
              <a:spLocks/>
            </p:cNvSpPr>
            <p:nvPr/>
          </p:nvSpPr>
          <p:spPr bwMode="auto">
            <a:xfrm>
              <a:off x="2233" y="3651"/>
              <a:ext cx="21" cy="19"/>
            </a:xfrm>
            <a:custGeom>
              <a:avLst/>
              <a:gdLst>
                <a:gd name="T0" fmla="*/ 5 w 43"/>
                <a:gd name="T1" fmla="*/ 0 h 40"/>
                <a:gd name="T2" fmla="*/ 5 w 43"/>
                <a:gd name="T3" fmla="*/ 0 h 40"/>
                <a:gd name="T4" fmla="*/ 0 w 43"/>
                <a:gd name="T5" fmla="*/ 0 h 40"/>
                <a:gd name="T6" fmla="*/ 0 w 43"/>
                <a:gd name="T7" fmla="*/ 4 h 40"/>
                <a:gd name="T8" fmla="*/ 5 w 43"/>
                <a:gd name="T9" fmla="*/ 4 h 40"/>
                <a:gd name="T10" fmla="*/ 5 w 43"/>
                <a:gd name="T11" fmla="*/ 4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0"/>
                  </a:moveTo>
                  <a:lnTo>
                    <a:pt x="43" y="0"/>
                  </a:lnTo>
                  <a:lnTo>
                    <a:pt x="0" y="0"/>
                  </a:lnTo>
                  <a:lnTo>
                    <a:pt x="0" y="40"/>
                  </a:lnTo>
                  <a:lnTo>
                    <a:pt x="43" y="40"/>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6" name="Freeform 1517"/>
            <p:cNvSpPr>
              <a:spLocks/>
            </p:cNvSpPr>
            <p:nvPr/>
          </p:nvSpPr>
          <p:spPr bwMode="auto">
            <a:xfrm>
              <a:off x="2254" y="3651"/>
              <a:ext cx="22"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1" y="0"/>
                  </a:moveTo>
                  <a:lnTo>
                    <a:pt x="43" y="0"/>
                  </a:lnTo>
                  <a:lnTo>
                    <a:pt x="0" y="0"/>
                  </a:lnTo>
                  <a:lnTo>
                    <a:pt x="0" y="40"/>
                  </a:lnTo>
                  <a:lnTo>
                    <a:pt x="43" y="40"/>
                  </a:lnTo>
                  <a:lnTo>
                    <a:pt x="44" y="40"/>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7" name="Freeform 1518"/>
            <p:cNvSpPr>
              <a:spLocks/>
            </p:cNvSpPr>
            <p:nvPr/>
          </p:nvSpPr>
          <p:spPr bwMode="auto">
            <a:xfrm>
              <a:off x="2275" y="3650"/>
              <a:ext cx="24" cy="20"/>
            </a:xfrm>
            <a:custGeom>
              <a:avLst/>
              <a:gdLst>
                <a:gd name="T0" fmla="*/ 4 w 50"/>
                <a:gd name="T1" fmla="*/ 0 h 42"/>
                <a:gd name="T2" fmla="*/ 5 w 50"/>
                <a:gd name="T3" fmla="*/ 0 h 42"/>
                <a:gd name="T4" fmla="*/ 0 w 50"/>
                <a:gd name="T5" fmla="*/ 0 h 42"/>
                <a:gd name="T6" fmla="*/ 0 w 50"/>
                <a:gd name="T7" fmla="*/ 5 h 42"/>
                <a:gd name="T8" fmla="*/ 5 w 50"/>
                <a:gd name="T9" fmla="*/ 4 h 42"/>
                <a:gd name="T10" fmla="*/ 6 w 50"/>
                <a:gd name="T11" fmla="*/ 4 h 42"/>
                <a:gd name="T12" fmla="*/ 5 w 50"/>
                <a:gd name="T13" fmla="*/ 4 h 42"/>
                <a:gd name="T14" fmla="*/ 5 w 50"/>
                <a:gd name="T15" fmla="*/ 4 h 42"/>
                <a:gd name="T16" fmla="*/ 6 w 50"/>
                <a:gd name="T17" fmla="*/ 4 h 42"/>
                <a:gd name="T18" fmla="*/ 4 w 50"/>
                <a:gd name="T19" fmla="*/ 0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2"/>
                <a:gd name="T32" fmla="*/ 50 w 50"/>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2">
                  <a:moveTo>
                    <a:pt x="38" y="0"/>
                  </a:moveTo>
                  <a:lnTo>
                    <a:pt x="43" y="0"/>
                  </a:lnTo>
                  <a:lnTo>
                    <a:pt x="0" y="2"/>
                  </a:lnTo>
                  <a:lnTo>
                    <a:pt x="3" y="42"/>
                  </a:lnTo>
                  <a:lnTo>
                    <a:pt x="45" y="39"/>
                  </a:lnTo>
                  <a:lnTo>
                    <a:pt x="50" y="39"/>
                  </a:lnTo>
                  <a:lnTo>
                    <a:pt x="45" y="39"/>
                  </a:lnTo>
                  <a:lnTo>
                    <a:pt x="48" y="39"/>
                  </a:lnTo>
                  <a:lnTo>
                    <a:pt x="50" y="39"/>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8" name="Freeform 1519"/>
            <p:cNvSpPr>
              <a:spLocks/>
            </p:cNvSpPr>
            <p:nvPr/>
          </p:nvSpPr>
          <p:spPr bwMode="auto">
            <a:xfrm>
              <a:off x="2294" y="3643"/>
              <a:ext cx="27" cy="26"/>
            </a:xfrm>
            <a:custGeom>
              <a:avLst/>
              <a:gdLst>
                <a:gd name="T0" fmla="*/ 5 w 56"/>
                <a:gd name="T1" fmla="*/ 1 h 52"/>
                <a:gd name="T2" fmla="*/ 5 w 56"/>
                <a:gd name="T3" fmla="*/ 0 h 52"/>
                <a:gd name="T4" fmla="*/ 0 w 56"/>
                <a:gd name="T5" fmla="*/ 2 h 52"/>
                <a:gd name="T6" fmla="*/ 1 w 56"/>
                <a:gd name="T7" fmla="*/ 7 h 52"/>
                <a:gd name="T8" fmla="*/ 6 w 56"/>
                <a:gd name="T9" fmla="*/ 5 h 52"/>
                <a:gd name="T10" fmla="*/ 6 w 56"/>
                <a:gd name="T11" fmla="*/ 5 h 52"/>
                <a:gd name="T12" fmla="*/ 5 w 56"/>
                <a:gd name="T13" fmla="*/ 1 h 52"/>
                <a:gd name="T14" fmla="*/ 0 60000 65536"/>
                <a:gd name="T15" fmla="*/ 0 60000 65536"/>
                <a:gd name="T16" fmla="*/ 0 60000 65536"/>
                <a:gd name="T17" fmla="*/ 0 60000 65536"/>
                <a:gd name="T18" fmla="*/ 0 60000 65536"/>
                <a:gd name="T19" fmla="*/ 0 60000 65536"/>
                <a:gd name="T20" fmla="*/ 0 60000 65536"/>
                <a:gd name="T21" fmla="*/ 0 w 56"/>
                <a:gd name="T22" fmla="*/ 0 h 52"/>
                <a:gd name="T23" fmla="*/ 56 w 56"/>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2">
                  <a:moveTo>
                    <a:pt x="42" y="2"/>
                  </a:moveTo>
                  <a:lnTo>
                    <a:pt x="43" y="0"/>
                  </a:lnTo>
                  <a:lnTo>
                    <a:pt x="0" y="13"/>
                  </a:lnTo>
                  <a:lnTo>
                    <a:pt x="12" y="52"/>
                  </a:lnTo>
                  <a:lnTo>
                    <a:pt x="55" y="40"/>
                  </a:lnTo>
                  <a:lnTo>
                    <a:pt x="56" y="38"/>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69" name="Freeform 1520"/>
            <p:cNvSpPr>
              <a:spLocks/>
            </p:cNvSpPr>
            <p:nvPr/>
          </p:nvSpPr>
          <p:spPr bwMode="auto">
            <a:xfrm>
              <a:off x="2314" y="3636"/>
              <a:ext cx="29" cy="26"/>
            </a:xfrm>
            <a:custGeom>
              <a:avLst/>
              <a:gdLst>
                <a:gd name="T0" fmla="*/ 5 w 58"/>
                <a:gd name="T1" fmla="*/ 0 h 53"/>
                <a:gd name="T2" fmla="*/ 5 w 58"/>
                <a:gd name="T3" fmla="*/ 0 h 53"/>
                <a:gd name="T4" fmla="*/ 0 w 58"/>
                <a:gd name="T5" fmla="*/ 2 h 53"/>
                <a:gd name="T6" fmla="*/ 2 w 58"/>
                <a:gd name="T7" fmla="*/ 6 h 53"/>
                <a:gd name="T8" fmla="*/ 7 w 58"/>
                <a:gd name="T9" fmla="*/ 4 h 53"/>
                <a:gd name="T10" fmla="*/ 8 w 58"/>
                <a:gd name="T11" fmla="*/ 4 h 53"/>
                <a:gd name="T12" fmla="*/ 7 w 58"/>
                <a:gd name="T13" fmla="*/ 4 h 53"/>
                <a:gd name="T14" fmla="*/ 7 w 58"/>
                <a:gd name="T15" fmla="*/ 4 h 53"/>
                <a:gd name="T16" fmla="*/ 8 w 58"/>
                <a:gd name="T17" fmla="*/ 4 h 53"/>
                <a:gd name="T18" fmla="*/ 5 w 58"/>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3"/>
                <a:gd name="T32" fmla="*/ 58 w 58"/>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3">
                  <a:moveTo>
                    <a:pt x="37" y="2"/>
                  </a:moveTo>
                  <a:lnTo>
                    <a:pt x="40" y="0"/>
                  </a:lnTo>
                  <a:lnTo>
                    <a:pt x="0" y="17"/>
                  </a:lnTo>
                  <a:lnTo>
                    <a:pt x="14" y="53"/>
                  </a:lnTo>
                  <a:lnTo>
                    <a:pt x="54" y="37"/>
                  </a:lnTo>
                  <a:lnTo>
                    <a:pt x="58" y="36"/>
                  </a:lnTo>
                  <a:lnTo>
                    <a:pt x="54" y="37"/>
                  </a:lnTo>
                  <a:lnTo>
                    <a:pt x="56" y="37"/>
                  </a:lnTo>
                  <a:lnTo>
                    <a:pt x="58" y="36"/>
                  </a:lnTo>
                  <a:lnTo>
                    <a:pt x="37"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0" name="Freeform 1521"/>
            <p:cNvSpPr>
              <a:spLocks/>
            </p:cNvSpPr>
            <p:nvPr/>
          </p:nvSpPr>
          <p:spPr bwMode="auto">
            <a:xfrm>
              <a:off x="2333" y="3622"/>
              <a:ext cx="33" cy="32"/>
            </a:xfrm>
            <a:custGeom>
              <a:avLst/>
              <a:gdLst>
                <a:gd name="T0" fmla="*/ 6 w 65"/>
                <a:gd name="T1" fmla="*/ 0 h 63"/>
                <a:gd name="T2" fmla="*/ 6 w 65"/>
                <a:gd name="T3" fmla="*/ 0 h 63"/>
                <a:gd name="T4" fmla="*/ 0 w 65"/>
                <a:gd name="T5" fmla="*/ 4 h 63"/>
                <a:gd name="T6" fmla="*/ 3 w 65"/>
                <a:gd name="T7" fmla="*/ 8 h 63"/>
                <a:gd name="T8" fmla="*/ 9 w 65"/>
                <a:gd name="T9" fmla="*/ 5 h 63"/>
                <a:gd name="T10" fmla="*/ 8 w 65"/>
                <a:gd name="T11" fmla="*/ 5 h 63"/>
                <a:gd name="T12" fmla="*/ 6 w 65"/>
                <a:gd name="T13" fmla="*/ 0 h 63"/>
                <a:gd name="T14" fmla="*/ 0 60000 65536"/>
                <a:gd name="T15" fmla="*/ 0 60000 65536"/>
                <a:gd name="T16" fmla="*/ 0 60000 65536"/>
                <a:gd name="T17" fmla="*/ 0 60000 65536"/>
                <a:gd name="T18" fmla="*/ 0 60000 65536"/>
                <a:gd name="T19" fmla="*/ 0 60000 65536"/>
                <a:gd name="T20" fmla="*/ 0 60000 65536"/>
                <a:gd name="T21" fmla="*/ 0 w 65"/>
                <a:gd name="T22" fmla="*/ 0 h 63"/>
                <a:gd name="T23" fmla="*/ 65 w 65"/>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3">
                  <a:moveTo>
                    <a:pt x="46" y="0"/>
                  </a:moveTo>
                  <a:lnTo>
                    <a:pt x="45" y="0"/>
                  </a:lnTo>
                  <a:lnTo>
                    <a:pt x="0" y="29"/>
                  </a:lnTo>
                  <a:lnTo>
                    <a:pt x="21" y="63"/>
                  </a:lnTo>
                  <a:lnTo>
                    <a:pt x="65" y="34"/>
                  </a:lnTo>
                  <a:lnTo>
                    <a:pt x="64" y="34"/>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1" name="Freeform 1522"/>
            <p:cNvSpPr>
              <a:spLocks/>
            </p:cNvSpPr>
            <p:nvPr/>
          </p:nvSpPr>
          <p:spPr bwMode="auto">
            <a:xfrm>
              <a:off x="2356" y="3610"/>
              <a:ext cx="31" cy="29"/>
            </a:xfrm>
            <a:custGeom>
              <a:avLst/>
              <a:gdLst>
                <a:gd name="T0" fmla="*/ 6 w 62"/>
                <a:gd name="T1" fmla="*/ 0 h 57"/>
                <a:gd name="T2" fmla="*/ 6 w 62"/>
                <a:gd name="T3" fmla="*/ 0 h 57"/>
                <a:gd name="T4" fmla="*/ 0 w 62"/>
                <a:gd name="T5" fmla="*/ 3 h 57"/>
                <a:gd name="T6" fmla="*/ 3 w 62"/>
                <a:gd name="T7" fmla="*/ 8 h 57"/>
                <a:gd name="T8" fmla="*/ 8 w 62"/>
                <a:gd name="T9" fmla="*/ 5 h 57"/>
                <a:gd name="T10" fmla="*/ 8 w 62"/>
                <a:gd name="T11" fmla="*/ 5 h 57"/>
                <a:gd name="T12" fmla="*/ 6 w 62"/>
                <a:gd name="T13" fmla="*/ 0 h 57"/>
                <a:gd name="T14" fmla="*/ 0 60000 65536"/>
                <a:gd name="T15" fmla="*/ 0 60000 65536"/>
                <a:gd name="T16" fmla="*/ 0 60000 65536"/>
                <a:gd name="T17" fmla="*/ 0 60000 65536"/>
                <a:gd name="T18" fmla="*/ 0 60000 65536"/>
                <a:gd name="T19" fmla="*/ 0 60000 65536"/>
                <a:gd name="T20" fmla="*/ 0 60000 65536"/>
                <a:gd name="T21" fmla="*/ 0 w 62"/>
                <a:gd name="T22" fmla="*/ 0 h 57"/>
                <a:gd name="T23" fmla="*/ 62 w 62"/>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7">
                  <a:moveTo>
                    <a:pt x="44" y="0"/>
                  </a:moveTo>
                  <a:lnTo>
                    <a:pt x="44" y="0"/>
                  </a:lnTo>
                  <a:lnTo>
                    <a:pt x="0" y="23"/>
                  </a:lnTo>
                  <a:lnTo>
                    <a:pt x="18" y="57"/>
                  </a:lnTo>
                  <a:lnTo>
                    <a:pt x="62" y="34"/>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2" name="Freeform 1523"/>
            <p:cNvSpPr>
              <a:spLocks/>
            </p:cNvSpPr>
            <p:nvPr/>
          </p:nvSpPr>
          <p:spPr bwMode="auto">
            <a:xfrm>
              <a:off x="2378" y="3599"/>
              <a:ext cx="29" cy="29"/>
            </a:xfrm>
            <a:custGeom>
              <a:avLst/>
              <a:gdLst>
                <a:gd name="T0" fmla="*/ 6 w 58"/>
                <a:gd name="T1" fmla="*/ 0 h 57"/>
                <a:gd name="T2" fmla="*/ 5 w 58"/>
                <a:gd name="T3" fmla="*/ 1 h 57"/>
                <a:gd name="T4" fmla="*/ 0 w 58"/>
                <a:gd name="T5" fmla="*/ 3 h 57"/>
                <a:gd name="T6" fmla="*/ 3 w 58"/>
                <a:gd name="T7" fmla="*/ 8 h 57"/>
                <a:gd name="T8" fmla="*/ 8 w 58"/>
                <a:gd name="T9" fmla="*/ 5 h 57"/>
                <a:gd name="T10" fmla="*/ 8 w 58"/>
                <a:gd name="T11" fmla="*/ 5 h 57"/>
                <a:gd name="T12" fmla="*/ 6 w 58"/>
                <a:gd name="T13" fmla="*/ 0 h 57"/>
                <a:gd name="T14" fmla="*/ 0 60000 65536"/>
                <a:gd name="T15" fmla="*/ 0 60000 65536"/>
                <a:gd name="T16" fmla="*/ 0 60000 65536"/>
                <a:gd name="T17" fmla="*/ 0 60000 65536"/>
                <a:gd name="T18" fmla="*/ 0 60000 65536"/>
                <a:gd name="T19" fmla="*/ 0 60000 65536"/>
                <a:gd name="T20" fmla="*/ 0 60000 65536"/>
                <a:gd name="T21" fmla="*/ 0 w 58"/>
                <a:gd name="T22" fmla="*/ 0 h 57"/>
                <a:gd name="T23" fmla="*/ 58 w 58"/>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7">
                  <a:moveTo>
                    <a:pt x="41" y="0"/>
                  </a:moveTo>
                  <a:lnTo>
                    <a:pt x="40" y="1"/>
                  </a:lnTo>
                  <a:lnTo>
                    <a:pt x="0" y="23"/>
                  </a:lnTo>
                  <a:lnTo>
                    <a:pt x="18" y="57"/>
                  </a:lnTo>
                  <a:lnTo>
                    <a:pt x="58" y="35"/>
                  </a:lnTo>
                  <a:lnTo>
                    <a:pt x="57" y="37"/>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3" name="Freeform 1524"/>
            <p:cNvSpPr>
              <a:spLocks/>
            </p:cNvSpPr>
            <p:nvPr/>
          </p:nvSpPr>
          <p:spPr bwMode="auto">
            <a:xfrm>
              <a:off x="2399" y="3589"/>
              <a:ext cx="30" cy="28"/>
            </a:xfrm>
            <a:custGeom>
              <a:avLst/>
              <a:gdLst>
                <a:gd name="T0" fmla="*/ 6 w 60"/>
                <a:gd name="T1" fmla="*/ 0 h 57"/>
                <a:gd name="T2" fmla="*/ 6 w 60"/>
                <a:gd name="T3" fmla="*/ 0 h 57"/>
                <a:gd name="T4" fmla="*/ 0 w 60"/>
                <a:gd name="T5" fmla="*/ 2 h 57"/>
                <a:gd name="T6" fmla="*/ 2 w 60"/>
                <a:gd name="T7" fmla="*/ 7 h 57"/>
                <a:gd name="T8" fmla="*/ 8 w 60"/>
                <a:gd name="T9" fmla="*/ 4 h 57"/>
                <a:gd name="T10" fmla="*/ 8 w 60"/>
                <a:gd name="T11" fmla="*/ 4 h 57"/>
                <a:gd name="T12" fmla="*/ 6 w 60"/>
                <a:gd name="T13" fmla="*/ 0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45" y="0"/>
                  </a:moveTo>
                  <a:lnTo>
                    <a:pt x="44" y="0"/>
                  </a:lnTo>
                  <a:lnTo>
                    <a:pt x="0" y="20"/>
                  </a:lnTo>
                  <a:lnTo>
                    <a:pt x="16" y="57"/>
                  </a:lnTo>
                  <a:lnTo>
                    <a:pt x="60" y="37"/>
                  </a:lnTo>
                  <a:lnTo>
                    <a:pt x="59" y="37"/>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4" name="Freeform 1525"/>
            <p:cNvSpPr>
              <a:spLocks/>
            </p:cNvSpPr>
            <p:nvPr/>
          </p:nvSpPr>
          <p:spPr bwMode="auto">
            <a:xfrm>
              <a:off x="2421" y="3582"/>
              <a:ext cx="28" cy="26"/>
            </a:xfrm>
            <a:custGeom>
              <a:avLst/>
              <a:gdLst>
                <a:gd name="T0" fmla="*/ 5 w 55"/>
                <a:gd name="T1" fmla="*/ 1 h 51"/>
                <a:gd name="T2" fmla="*/ 5 w 55"/>
                <a:gd name="T3" fmla="*/ 0 h 51"/>
                <a:gd name="T4" fmla="*/ 0 w 55"/>
                <a:gd name="T5" fmla="*/ 2 h 51"/>
                <a:gd name="T6" fmla="*/ 2 w 55"/>
                <a:gd name="T7" fmla="*/ 7 h 51"/>
                <a:gd name="T8" fmla="*/ 7 w 55"/>
                <a:gd name="T9" fmla="*/ 5 h 51"/>
                <a:gd name="T10" fmla="*/ 7 w 55"/>
                <a:gd name="T11" fmla="*/ 5 h 51"/>
                <a:gd name="T12" fmla="*/ 5 w 55"/>
                <a:gd name="T13" fmla="*/ 1 h 51"/>
                <a:gd name="T14" fmla="*/ 0 60000 65536"/>
                <a:gd name="T15" fmla="*/ 0 60000 65536"/>
                <a:gd name="T16" fmla="*/ 0 60000 65536"/>
                <a:gd name="T17" fmla="*/ 0 60000 65536"/>
                <a:gd name="T18" fmla="*/ 0 60000 65536"/>
                <a:gd name="T19" fmla="*/ 0 60000 65536"/>
                <a:gd name="T20" fmla="*/ 0 60000 65536"/>
                <a:gd name="T21" fmla="*/ 0 w 55"/>
                <a:gd name="T22" fmla="*/ 0 h 51"/>
                <a:gd name="T23" fmla="*/ 55 w 55"/>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1">
                  <a:moveTo>
                    <a:pt x="37" y="2"/>
                  </a:moveTo>
                  <a:lnTo>
                    <a:pt x="39" y="0"/>
                  </a:lnTo>
                  <a:lnTo>
                    <a:pt x="0" y="14"/>
                  </a:lnTo>
                  <a:lnTo>
                    <a:pt x="14" y="51"/>
                  </a:lnTo>
                  <a:lnTo>
                    <a:pt x="53" y="37"/>
                  </a:lnTo>
                  <a:lnTo>
                    <a:pt x="55" y="36"/>
                  </a:lnTo>
                  <a:lnTo>
                    <a:pt x="37"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5" name="Freeform 1526"/>
            <p:cNvSpPr>
              <a:spLocks/>
            </p:cNvSpPr>
            <p:nvPr/>
          </p:nvSpPr>
          <p:spPr bwMode="auto">
            <a:xfrm>
              <a:off x="2439" y="3571"/>
              <a:ext cx="32" cy="29"/>
            </a:xfrm>
            <a:custGeom>
              <a:avLst/>
              <a:gdLst>
                <a:gd name="T0" fmla="*/ 6 w 62"/>
                <a:gd name="T1" fmla="*/ 0 h 59"/>
                <a:gd name="T2" fmla="*/ 6 w 62"/>
                <a:gd name="T3" fmla="*/ 0 h 59"/>
                <a:gd name="T4" fmla="*/ 0 w 62"/>
                <a:gd name="T5" fmla="*/ 3 h 59"/>
                <a:gd name="T6" fmla="*/ 3 w 62"/>
                <a:gd name="T7" fmla="*/ 7 h 59"/>
                <a:gd name="T8" fmla="*/ 9 w 62"/>
                <a:gd name="T9" fmla="*/ 4 h 59"/>
                <a:gd name="T10" fmla="*/ 9 w 62"/>
                <a:gd name="T11" fmla="*/ 4 h 59"/>
                <a:gd name="T12" fmla="*/ 6 w 62"/>
                <a:gd name="T13" fmla="*/ 0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44" y="0"/>
                  </a:moveTo>
                  <a:lnTo>
                    <a:pt x="44" y="2"/>
                  </a:lnTo>
                  <a:lnTo>
                    <a:pt x="0" y="25"/>
                  </a:lnTo>
                  <a:lnTo>
                    <a:pt x="18" y="59"/>
                  </a:lnTo>
                  <a:lnTo>
                    <a:pt x="62" y="36"/>
                  </a:lnTo>
                  <a:lnTo>
                    <a:pt x="62" y="37"/>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6" name="Freeform 1527"/>
            <p:cNvSpPr>
              <a:spLocks/>
            </p:cNvSpPr>
            <p:nvPr/>
          </p:nvSpPr>
          <p:spPr bwMode="auto">
            <a:xfrm>
              <a:off x="2461" y="3560"/>
              <a:ext cx="33" cy="29"/>
            </a:xfrm>
            <a:custGeom>
              <a:avLst/>
              <a:gdLst>
                <a:gd name="T0" fmla="*/ 6 w 64"/>
                <a:gd name="T1" fmla="*/ 1 h 58"/>
                <a:gd name="T2" fmla="*/ 6 w 64"/>
                <a:gd name="T3" fmla="*/ 0 h 58"/>
                <a:gd name="T4" fmla="*/ 0 w 64"/>
                <a:gd name="T5" fmla="*/ 3 h 58"/>
                <a:gd name="T6" fmla="*/ 3 w 64"/>
                <a:gd name="T7" fmla="*/ 8 h 58"/>
                <a:gd name="T8" fmla="*/ 9 w 64"/>
                <a:gd name="T9" fmla="*/ 5 h 58"/>
                <a:gd name="T10" fmla="*/ 9 w 64"/>
                <a:gd name="T11" fmla="*/ 5 h 58"/>
                <a:gd name="T12" fmla="*/ 6 w 64"/>
                <a:gd name="T13" fmla="*/ 1 h 58"/>
                <a:gd name="T14" fmla="*/ 0 60000 65536"/>
                <a:gd name="T15" fmla="*/ 0 60000 65536"/>
                <a:gd name="T16" fmla="*/ 0 60000 65536"/>
                <a:gd name="T17" fmla="*/ 0 60000 65536"/>
                <a:gd name="T18" fmla="*/ 0 60000 65536"/>
                <a:gd name="T19" fmla="*/ 0 60000 65536"/>
                <a:gd name="T20" fmla="*/ 0 60000 65536"/>
                <a:gd name="T21" fmla="*/ 0 w 64"/>
                <a:gd name="T22" fmla="*/ 0 h 58"/>
                <a:gd name="T23" fmla="*/ 64 w 64"/>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8">
                  <a:moveTo>
                    <a:pt x="41" y="2"/>
                  </a:moveTo>
                  <a:lnTo>
                    <a:pt x="44" y="0"/>
                  </a:lnTo>
                  <a:lnTo>
                    <a:pt x="0" y="21"/>
                  </a:lnTo>
                  <a:lnTo>
                    <a:pt x="18" y="58"/>
                  </a:lnTo>
                  <a:lnTo>
                    <a:pt x="62" y="36"/>
                  </a:lnTo>
                  <a:lnTo>
                    <a:pt x="64" y="34"/>
                  </a:lnTo>
                  <a:lnTo>
                    <a:pt x="41"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7" name="Freeform 1528"/>
            <p:cNvSpPr>
              <a:spLocks/>
            </p:cNvSpPr>
            <p:nvPr/>
          </p:nvSpPr>
          <p:spPr bwMode="auto">
            <a:xfrm>
              <a:off x="2482" y="3545"/>
              <a:ext cx="32" cy="32"/>
            </a:xfrm>
            <a:custGeom>
              <a:avLst/>
              <a:gdLst>
                <a:gd name="T0" fmla="*/ 5 w 64"/>
                <a:gd name="T1" fmla="*/ 0 h 64"/>
                <a:gd name="T2" fmla="*/ 5 w 64"/>
                <a:gd name="T3" fmla="*/ 1 h 64"/>
                <a:gd name="T4" fmla="*/ 0 w 64"/>
                <a:gd name="T5" fmla="*/ 4 h 64"/>
                <a:gd name="T6" fmla="*/ 3 w 64"/>
                <a:gd name="T7" fmla="*/ 8 h 64"/>
                <a:gd name="T8" fmla="*/ 8 w 64"/>
                <a:gd name="T9" fmla="*/ 4 h 64"/>
                <a:gd name="T10" fmla="*/ 8 w 64"/>
                <a:gd name="T11" fmla="*/ 5 h 64"/>
                <a:gd name="T12" fmla="*/ 5 w 64"/>
                <a:gd name="T13" fmla="*/ 0 h 64"/>
                <a:gd name="T14" fmla="*/ 0 60000 65536"/>
                <a:gd name="T15" fmla="*/ 0 60000 65536"/>
                <a:gd name="T16" fmla="*/ 0 60000 65536"/>
                <a:gd name="T17" fmla="*/ 0 60000 65536"/>
                <a:gd name="T18" fmla="*/ 0 60000 65536"/>
                <a:gd name="T19" fmla="*/ 0 60000 65536"/>
                <a:gd name="T20" fmla="*/ 0 60000 65536"/>
                <a:gd name="T21" fmla="*/ 0 w 64"/>
                <a:gd name="T22" fmla="*/ 0 h 64"/>
                <a:gd name="T23" fmla="*/ 64 w 64"/>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4">
                  <a:moveTo>
                    <a:pt x="43" y="0"/>
                  </a:moveTo>
                  <a:lnTo>
                    <a:pt x="41" y="2"/>
                  </a:lnTo>
                  <a:lnTo>
                    <a:pt x="0" y="32"/>
                  </a:lnTo>
                  <a:lnTo>
                    <a:pt x="23" y="64"/>
                  </a:lnTo>
                  <a:lnTo>
                    <a:pt x="64" y="34"/>
                  </a:lnTo>
                  <a:lnTo>
                    <a:pt x="61" y="36"/>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8" name="Freeform 1529"/>
            <p:cNvSpPr>
              <a:spLocks/>
            </p:cNvSpPr>
            <p:nvPr/>
          </p:nvSpPr>
          <p:spPr bwMode="auto">
            <a:xfrm>
              <a:off x="2503" y="3533"/>
              <a:ext cx="32" cy="30"/>
            </a:xfrm>
            <a:custGeom>
              <a:avLst/>
              <a:gdLst>
                <a:gd name="T0" fmla="*/ 6 w 63"/>
                <a:gd name="T1" fmla="*/ 0 h 59"/>
                <a:gd name="T2" fmla="*/ 6 w 63"/>
                <a:gd name="T3" fmla="*/ 0 h 59"/>
                <a:gd name="T4" fmla="*/ 0 w 63"/>
                <a:gd name="T5" fmla="*/ 3 h 59"/>
                <a:gd name="T6" fmla="*/ 3 w 63"/>
                <a:gd name="T7" fmla="*/ 8 h 59"/>
                <a:gd name="T8" fmla="*/ 8 w 63"/>
                <a:gd name="T9" fmla="*/ 5 h 59"/>
                <a:gd name="T10" fmla="*/ 8 w 63"/>
                <a:gd name="T11" fmla="*/ 5 h 59"/>
                <a:gd name="T12" fmla="*/ 6 w 63"/>
                <a:gd name="T13" fmla="*/ 0 h 59"/>
                <a:gd name="T14" fmla="*/ 0 60000 65536"/>
                <a:gd name="T15" fmla="*/ 0 60000 65536"/>
                <a:gd name="T16" fmla="*/ 0 60000 65536"/>
                <a:gd name="T17" fmla="*/ 0 60000 65536"/>
                <a:gd name="T18" fmla="*/ 0 60000 65536"/>
                <a:gd name="T19" fmla="*/ 0 60000 65536"/>
                <a:gd name="T20" fmla="*/ 0 60000 65536"/>
                <a:gd name="T21" fmla="*/ 0 w 63"/>
                <a:gd name="T22" fmla="*/ 0 h 59"/>
                <a:gd name="T23" fmla="*/ 63 w 6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9">
                  <a:moveTo>
                    <a:pt x="47" y="0"/>
                  </a:moveTo>
                  <a:lnTo>
                    <a:pt x="45" y="0"/>
                  </a:lnTo>
                  <a:lnTo>
                    <a:pt x="0" y="23"/>
                  </a:lnTo>
                  <a:lnTo>
                    <a:pt x="18" y="59"/>
                  </a:lnTo>
                  <a:lnTo>
                    <a:pt x="63" y="36"/>
                  </a:lnTo>
                  <a:lnTo>
                    <a:pt x="61" y="36"/>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79" name="Freeform 1530"/>
            <p:cNvSpPr>
              <a:spLocks/>
            </p:cNvSpPr>
            <p:nvPr/>
          </p:nvSpPr>
          <p:spPr bwMode="auto">
            <a:xfrm>
              <a:off x="2527" y="3524"/>
              <a:ext cx="29" cy="28"/>
            </a:xfrm>
            <a:custGeom>
              <a:avLst/>
              <a:gdLst>
                <a:gd name="T0" fmla="*/ 6 w 58"/>
                <a:gd name="T1" fmla="*/ 0 h 55"/>
                <a:gd name="T2" fmla="*/ 6 w 58"/>
                <a:gd name="T3" fmla="*/ 1 h 55"/>
                <a:gd name="T4" fmla="*/ 0 w 58"/>
                <a:gd name="T5" fmla="*/ 3 h 55"/>
                <a:gd name="T6" fmla="*/ 2 w 58"/>
                <a:gd name="T7" fmla="*/ 7 h 55"/>
                <a:gd name="T8" fmla="*/ 8 w 58"/>
                <a:gd name="T9" fmla="*/ 5 h 55"/>
                <a:gd name="T10" fmla="*/ 7 w 58"/>
                <a:gd name="T11" fmla="*/ 5 h 55"/>
                <a:gd name="T12" fmla="*/ 6 w 58"/>
                <a:gd name="T13" fmla="*/ 0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46" y="0"/>
                  </a:moveTo>
                  <a:lnTo>
                    <a:pt x="44" y="1"/>
                  </a:lnTo>
                  <a:lnTo>
                    <a:pt x="0" y="19"/>
                  </a:lnTo>
                  <a:lnTo>
                    <a:pt x="14" y="55"/>
                  </a:lnTo>
                  <a:lnTo>
                    <a:pt x="58" y="38"/>
                  </a:lnTo>
                  <a:lnTo>
                    <a:pt x="55"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0" name="Freeform 1531"/>
            <p:cNvSpPr>
              <a:spLocks/>
            </p:cNvSpPr>
            <p:nvPr/>
          </p:nvSpPr>
          <p:spPr bwMode="auto">
            <a:xfrm>
              <a:off x="2550" y="3519"/>
              <a:ext cx="25" cy="25"/>
            </a:xfrm>
            <a:custGeom>
              <a:avLst/>
              <a:gdLst>
                <a:gd name="T0" fmla="*/ 5 w 51"/>
                <a:gd name="T1" fmla="*/ 0 h 48"/>
                <a:gd name="T2" fmla="*/ 5 w 51"/>
                <a:gd name="T3" fmla="*/ 0 h 48"/>
                <a:gd name="T4" fmla="*/ 0 w 51"/>
                <a:gd name="T5" fmla="*/ 2 h 48"/>
                <a:gd name="T6" fmla="*/ 1 w 51"/>
                <a:gd name="T7" fmla="*/ 7 h 48"/>
                <a:gd name="T8" fmla="*/ 6 w 51"/>
                <a:gd name="T9" fmla="*/ 5 h 48"/>
                <a:gd name="T10" fmla="*/ 5 w 51"/>
                <a:gd name="T11" fmla="*/ 5 h 48"/>
                <a:gd name="T12" fmla="*/ 5 w 51"/>
                <a:gd name="T13" fmla="*/ 0 h 48"/>
                <a:gd name="T14" fmla="*/ 5 w 51"/>
                <a:gd name="T15" fmla="*/ 0 h 48"/>
                <a:gd name="T16" fmla="*/ 5 w 51"/>
                <a:gd name="T17" fmla="*/ 0 h 48"/>
                <a:gd name="T18" fmla="*/ 5 w 51"/>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8"/>
                <a:gd name="T32" fmla="*/ 51 w 51"/>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8">
                  <a:moveTo>
                    <a:pt x="46" y="0"/>
                  </a:moveTo>
                  <a:lnTo>
                    <a:pt x="42" y="0"/>
                  </a:lnTo>
                  <a:lnTo>
                    <a:pt x="0" y="9"/>
                  </a:lnTo>
                  <a:lnTo>
                    <a:pt x="9" y="48"/>
                  </a:lnTo>
                  <a:lnTo>
                    <a:pt x="51" y="39"/>
                  </a:lnTo>
                  <a:lnTo>
                    <a:pt x="46" y="39"/>
                  </a:lnTo>
                  <a:lnTo>
                    <a:pt x="46" y="0"/>
                  </a:lnTo>
                  <a:lnTo>
                    <a:pt x="44" y="0"/>
                  </a:lnTo>
                  <a:lnTo>
                    <a:pt x="42" y="0"/>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1" name="Freeform 1532"/>
            <p:cNvSpPr>
              <a:spLocks/>
            </p:cNvSpPr>
            <p:nvPr/>
          </p:nvSpPr>
          <p:spPr bwMode="auto">
            <a:xfrm>
              <a:off x="2573" y="3519"/>
              <a:ext cx="19" cy="20"/>
            </a:xfrm>
            <a:custGeom>
              <a:avLst/>
              <a:gdLst>
                <a:gd name="T0" fmla="*/ 5 w 38"/>
                <a:gd name="T1" fmla="*/ 0 h 40"/>
                <a:gd name="T2" fmla="*/ 5 w 38"/>
                <a:gd name="T3" fmla="*/ 0 h 40"/>
                <a:gd name="T4" fmla="*/ 0 w 38"/>
                <a:gd name="T5" fmla="*/ 1 h 40"/>
                <a:gd name="T6" fmla="*/ 0 w 38"/>
                <a:gd name="T7" fmla="*/ 5 h 40"/>
                <a:gd name="T8" fmla="*/ 5 w 38"/>
                <a:gd name="T9" fmla="*/ 5 h 40"/>
                <a:gd name="T10" fmla="*/ 5 w 38"/>
                <a:gd name="T11" fmla="*/ 5 h 40"/>
                <a:gd name="T12" fmla="*/ 5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38" y="0"/>
                  </a:moveTo>
                  <a:lnTo>
                    <a:pt x="38" y="0"/>
                  </a:lnTo>
                  <a:lnTo>
                    <a:pt x="0" y="1"/>
                  </a:lnTo>
                  <a:lnTo>
                    <a:pt x="0" y="40"/>
                  </a:lnTo>
                  <a:lnTo>
                    <a:pt x="38" y="39"/>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2" name="Freeform 1533"/>
            <p:cNvSpPr>
              <a:spLocks/>
            </p:cNvSpPr>
            <p:nvPr/>
          </p:nvSpPr>
          <p:spPr bwMode="auto">
            <a:xfrm>
              <a:off x="2592" y="3519"/>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3" name="Freeform 1534"/>
            <p:cNvSpPr>
              <a:spLocks/>
            </p:cNvSpPr>
            <p:nvPr/>
          </p:nvSpPr>
          <p:spPr bwMode="auto">
            <a:xfrm>
              <a:off x="2615" y="3518"/>
              <a:ext cx="23" cy="20"/>
            </a:xfrm>
            <a:custGeom>
              <a:avLst/>
              <a:gdLst>
                <a:gd name="T0" fmla="*/ 6 w 45"/>
                <a:gd name="T1" fmla="*/ 0 h 40"/>
                <a:gd name="T2" fmla="*/ 6 w 45"/>
                <a:gd name="T3" fmla="*/ 0 h 40"/>
                <a:gd name="T4" fmla="*/ 0 w 45"/>
                <a:gd name="T5" fmla="*/ 1 h 40"/>
                <a:gd name="T6" fmla="*/ 0 w 45"/>
                <a:gd name="T7" fmla="*/ 5 h 40"/>
                <a:gd name="T8" fmla="*/ 6 w 45"/>
                <a:gd name="T9" fmla="*/ 5 h 40"/>
                <a:gd name="T10" fmla="*/ 6 w 45"/>
                <a:gd name="T11" fmla="*/ 5 h 40"/>
                <a:gd name="T12" fmla="*/ 6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1" y="0"/>
                  </a:moveTo>
                  <a:lnTo>
                    <a:pt x="43" y="0"/>
                  </a:lnTo>
                  <a:lnTo>
                    <a:pt x="0" y="1"/>
                  </a:lnTo>
                  <a:lnTo>
                    <a:pt x="0" y="40"/>
                  </a:lnTo>
                  <a:lnTo>
                    <a:pt x="43" y="39"/>
                  </a:lnTo>
                  <a:lnTo>
                    <a:pt x="45"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4" name="Freeform 1535"/>
            <p:cNvSpPr>
              <a:spLocks/>
            </p:cNvSpPr>
            <p:nvPr/>
          </p:nvSpPr>
          <p:spPr bwMode="auto">
            <a:xfrm>
              <a:off x="2635" y="3516"/>
              <a:ext cx="26" cy="22"/>
            </a:xfrm>
            <a:custGeom>
              <a:avLst/>
              <a:gdLst>
                <a:gd name="T0" fmla="*/ 6 w 50"/>
                <a:gd name="T1" fmla="*/ 0 h 44"/>
                <a:gd name="T2" fmla="*/ 6 w 50"/>
                <a:gd name="T3" fmla="*/ 0 h 44"/>
                <a:gd name="T4" fmla="*/ 0 w 50"/>
                <a:gd name="T5" fmla="*/ 1 h 44"/>
                <a:gd name="T6" fmla="*/ 1 w 50"/>
                <a:gd name="T7" fmla="*/ 6 h 44"/>
                <a:gd name="T8" fmla="*/ 7 w 50"/>
                <a:gd name="T9" fmla="*/ 5 h 44"/>
                <a:gd name="T10" fmla="*/ 7 w 50"/>
                <a:gd name="T11" fmla="*/ 5 h 44"/>
                <a:gd name="T12" fmla="*/ 6 w 50"/>
                <a:gd name="T13" fmla="*/ 0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41" y="0"/>
                  </a:moveTo>
                  <a:lnTo>
                    <a:pt x="44" y="0"/>
                  </a:lnTo>
                  <a:lnTo>
                    <a:pt x="0" y="5"/>
                  </a:lnTo>
                  <a:lnTo>
                    <a:pt x="4" y="44"/>
                  </a:lnTo>
                  <a:lnTo>
                    <a:pt x="48" y="39"/>
                  </a:lnTo>
                  <a:lnTo>
                    <a:pt x="50"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5" name="Freeform 1536"/>
            <p:cNvSpPr>
              <a:spLocks/>
            </p:cNvSpPr>
            <p:nvPr/>
          </p:nvSpPr>
          <p:spPr bwMode="auto">
            <a:xfrm>
              <a:off x="2656" y="3511"/>
              <a:ext cx="25" cy="25"/>
            </a:xfrm>
            <a:custGeom>
              <a:avLst/>
              <a:gdLst>
                <a:gd name="T0" fmla="*/ 4 w 51"/>
                <a:gd name="T1" fmla="*/ 0 h 48"/>
                <a:gd name="T2" fmla="*/ 5 w 51"/>
                <a:gd name="T3" fmla="*/ 0 h 48"/>
                <a:gd name="T4" fmla="*/ 0 w 51"/>
                <a:gd name="T5" fmla="*/ 2 h 48"/>
                <a:gd name="T6" fmla="*/ 1 w 51"/>
                <a:gd name="T7" fmla="*/ 7 h 48"/>
                <a:gd name="T8" fmla="*/ 6 w 51"/>
                <a:gd name="T9" fmla="*/ 5 h 48"/>
                <a:gd name="T10" fmla="*/ 6 w 51"/>
                <a:gd name="T11" fmla="*/ 5 h 48"/>
                <a:gd name="T12" fmla="*/ 4 w 51"/>
                <a:gd name="T13" fmla="*/ 0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39" y="0"/>
                  </a:moveTo>
                  <a:lnTo>
                    <a:pt x="41" y="0"/>
                  </a:lnTo>
                  <a:lnTo>
                    <a:pt x="0" y="9"/>
                  </a:lnTo>
                  <a:lnTo>
                    <a:pt x="9" y="48"/>
                  </a:lnTo>
                  <a:lnTo>
                    <a:pt x="50" y="39"/>
                  </a:lnTo>
                  <a:lnTo>
                    <a:pt x="51"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6" name="Freeform 1537"/>
            <p:cNvSpPr>
              <a:spLocks/>
            </p:cNvSpPr>
            <p:nvPr/>
          </p:nvSpPr>
          <p:spPr bwMode="auto">
            <a:xfrm>
              <a:off x="2676" y="3505"/>
              <a:ext cx="27" cy="26"/>
            </a:xfrm>
            <a:custGeom>
              <a:avLst/>
              <a:gdLst>
                <a:gd name="T0" fmla="*/ 5 w 56"/>
                <a:gd name="T1" fmla="*/ 0 h 52"/>
                <a:gd name="T2" fmla="*/ 5 w 56"/>
                <a:gd name="T3" fmla="*/ 0 h 52"/>
                <a:gd name="T4" fmla="*/ 0 w 56"/>
                <a:gd name="T5" fmla="*/ 2 h 52"/>
                <a:gd name="T6" fmla="*/ 1 w 56"/>
                <a:gd name="T7" fmla="*/ 7 h 52"/>
                <a:gd name="T8" fmla="*/ 6 w 56"/>
                <a:gd name="T9" fmla="*/ 5 h 52"/>
                <a:gd name="T10" fmla="*/ 6 w 56"/>
                <a:gd name="T11" fmla="*/ 5 h 52"/>
                <a:gd name="T12" fmla="*/ 5 w 56"/>
                <a:gd name="T13" fmla="*/ 0 h 52"/>
                <a:gd name="T14" fmla="*/ 0 60000 65536"/>
                <a:gd name="T15" fmla="*/ 0 60000 65536"/>
                <a:gd name="T16" fmla="*/ 0 60000 65536"/>
                <a:gd name="T17" fmla="*/ 0 60000 65536"/>
                <a:gd name="T18" fmla="*/ 0 60000 65536"/>
                <a:gd name="T19" fmla="*/ 0 60000 65536"/>
                <a:gd name="T20" fmla="*/ 0 60000 65536"/>
                <a:gd name="T21" fmla="*/ 0 w 56"/>
                <a:gd name="T22" fmla="*/ 0 h 52"/>
                <a:gd name="T23" fmla="*/ 56 w 56"/>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2">
                  <a:moveTo>
                    <a:pt x="42" y="0"/>
                  </a:moveTo>
                  <a:lnTo>
                    <a:pt x="43" y="0"/>
                  </a:lnTo>
                  <a:lnTo>
                    <a:pt x="0" y="13"/>
                  </a:lnTo>
                  <a:lnTo>
                    <a:pt x="12" y="52"/>
                  </a:lnTo>
                  <a:lnTo>
                    <a:pt x="55" y="39"/>
                  </a:lnTo>
                  <a:lnTo>
                    <a:pt x="56"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7" name="Freeform 1538"/>
            <p:cNvSpPr>
              <a:spLocks/>
            </p:cNvSpPr>
            <p:nvPr/>
          </p:nvSpPr>
          <p:spPr bwMode="auto">
            <a:xfrm>
              <a:off x="2696" y="3498"/>
              <a:ext cx="28" cy="27"/>
            </a:xfrm>
            <a:custGeom>
              <a:avLst/>
              <a:gdLst>
                <a:gd name="T0" fmla="*/ 5 w 55"/>
                <a:gd name="T1" fmla="*/ 1 h 53"/>
                <a:gd name="T2" fmla="*/ 5 w 55"/>
                <a:gd name="T3" fmla="*/ 0 h 53"/>
                <a:gd name="T4" fmla="*/ 0 w 55"/>
                <a:gd name="T5" fmla="*/ 2 h 53"/>
                <a:gd name="T6" fmla="*/ 2 w 55"/>
                <a:gd name="T7" fmla="*/ 7 h 53"/>
                <a:gd name="T8" fmla="*/ 7 w 55"/>
                <a:gd name="T9" fmla="*/ 5 h 53"/>
                <a:gd name="T10" fmla="*/ 7 w 55"/>
                <a:gd name="T11" fmla="*/ 5 h 53"/>
                <a:gd name="T12" fmla="*/ 5 w 55"/>
                <a:gd name="T13" fmla="*/ 1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39" y="1"/>
                  </a:moveTo>
                  <a:lnTo>
                    <a:pt x="40" y="0"/>
                  </a:lnTo>
                  <a:lnTo>
                    <a:pt x="0" y="14"/>
                  </a:lnTo>
                  <a:lnTo>
                    <a:pt x="14" y="53"/>
                  </a:lnTo>
                  <a:lnTo>
                    <a:pt x="54" y="39"/>
                  </a:lnTo>
                  <a:lnTo>
                    <a:pt x="55" y="38"/>
                  </a:lnTo>
                  <a:lnTo>
                    <a:pt x="3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8" name="Freeform 1539"/>
            <p:cNvSpPr>
              <a:spLocks/>
            </p:cNvSpPr>
            <p:nvPr/>
          </p:nvSpPr>
          <p:spPr bwMode="auto">
            <a:xfrm>
              <a:off x="2716" y="3488"/>
              <a:ext cx="31" cy="29"/>
            </a:xfrm>
            <a:custGeom>
              <a:avLst/>
              <a:gdLst>
                <a:gd name="T0" fmla="*/ 6 w 62"/>
                <a:gd name="T1" fmla="*/ 0 h 57"/>
                <a:gd name="T2" fmla="*/ 6 w 62"/>
                <a:gd name="T3" fmla="*/ 1 h 57"/>
                <a:gd name="T4" fmla="*/ 0 w 62"/>
                <a:gd name="T5" fmla="*/ 3 h 57"/>
                <a:gd name="T6" fmla="*/ 2 w 62"/>
                <a:gd name="T7" fmla="*/ 8 h 57"/>
                <a:gd name="T8" fmla="*/ 8 w 62"/>
                <a:gd name="T9" fmla="*/ 5 h 57"/>
                <a:gd name="T10" fmla="*/ 8 w 62"/>
                <a:gd name="T11" fmla="*/ 5 h 57"/>
                <a:gd name="T12" fmla="*/ 6 w 62"/>
                <a:gd name="T13" fmla="*/ 0 h 57"/>
                <a:gd name="T14" fmla="*/ 0 60000 65536"/>
                <a:gd name="T15" fmla="*/ 0 60000 65536"/>
                <a:gd name="T16" fmla="*/ 0 60000 65536"/>
                <a:gd name="T17" fmla="*/ 0 60000 65536"/>
                <a:gd name="T18" fmla="*/ 0 60000 65536"/>
                <a:gd name="T19" fmla="*/ 0 60000 65536"/>
                <a:gd name="T20" fmla="*/ 0 60000 65536"/>
                <a:gd name="T21" fmla="*/ 0 w 62"/>
                <a:gd name="T22" fmla="*/ 0 h 57"/>
                <a:gd name="T23" fmla="*/ 62 w 62"/>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7">
                  <a:moveTo>
                    <a:pt x="48" y="0"/>
                  </a:moveTo>
                  <a:lnTo>
                    <a:pt x="46" y="1"/>
                  </a:lnTo>
                  <a:lnTo>
                    <a:pt x="0" y="20"/>
                  </a:lnTo>
                  <a:lnTo>
                    <a:pt x="16" y="57"/>
                  </a:lnTo>
                  <a:lnTo>
                    <a:pt x="62" y="38"/>
                  </a:lnTo>
                  <a:lnTo>
                    <a:pt x="60" y="39"/>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89" name="Freeform 1540"/>
            <p:cNvSpPr>
              <a:spLocks/>
            </p:cNvSpPr>
            <p:nvPr/>
          </p:nvSpPr>
          <p:spPr bwMode="auto">
            <a:xfrm>
              <a:off x="2740" y="3483"/>
              <a:ext cx="27" cy="25"/>
            </a:xfrm>
            <a:custGeom>
              <a:avLst/>
              <a:gdLst>
                <a:gd name="T0" fmla="*/ 6 w 53"/>
                <a:gd name="T1" fmla="*/ 0 h 51"/>
                <a:gd name="T2" fmla="*/ 6 w 53"/>
                <a:gd name="T3" fmla="*/ 0 h 51"/>
                <a:gd name="T4" fmla="*/ 0 w 53"/>
                <a:gd name="T5" fmla="*/ 1 h 51"/>
                <a:gd name="T6" fmla="*/ 2 w 53"/>
                <a:gd name="T7" fmla="*/ 6 h 51"/>
                <a:gd name="T8" fmla="*/ 7 w 53"/>
                <a:gd name="T9" fmla="*/ 4 h 51"/>
                <a:gd name="T10" fmla="*/ 7 w 53"/>
                <a:gd name="T11" fmla="*/ 4 h 51"/>
                <a:gd name="T12" fmla="*/ 6 w 53"/>
                <a:gd name="T13" fmla="*/ 0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43" y="0"/>
                  </a:moveTo>
                  <a:lnTo>
                    <a:pt x="42" y="0"/>
                  </a:lnTo>
                  <a:lnTo>
                    <a:pt x="0" y="12"/>
                  </a:lnTo>
                  <a:lnTo>
                    <a:pt x="12" y="51"/>
                  </a:lnTo>
                  <a:lnTo>
                    <a:pt x="53" y="39"/>
                  </a:lnTo>
                  <a:lnTo>
                    <a:pt x="52"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0" name="Freeform 1541"/>
            <p:cNvSpPr>
              <a:spLocks/>
            </p:cNvSpPr>
            <p:nvPr/>
          </p:nvSpPr>
          <p:spPr bwMode="auto">
            <a:xfrm>
              <a:off x="2762" y="3478"/>
              <a:ext cx="26" cy="24"/>
            </a:xfrm>
            <a:custGeom>
              <a:avLst/>
              <a:gdLst>
                <a:gd name="T0" fmla="*/ 5 w 53"/>
                <a:gd name="T1" fmla="*/ 0 h 48"/>
                <a:gd name="T2" fmla="*/ 5 w 53"/>
                <a:gd name="T3" fmla="*/ 0 h 48"/>
                <a:gd name="T4" fmla="*/ 0 w 53"/>
                <a:gd name="T5" fmla="*/ 2 h 48"/>
                <a:gd name="T6" fmla="*/ 1 w 53"/>
                <a:gd name="T7" fmla="*/ 6 h 48"/>
                <a:gd name="T8" fmla="*/ 6 w 53"/>
                <a:gd name="T9" fmla="*/ 5 h 48"/>
                <a:gd name="T10" fmla="*/ 6 w 53"/>
                <a:gd name="T11" fmla="*/ 5 h 48"/>
                <a:gd name="T12" fmla="*/ 5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5" y="0"/>
                  </a:moveTo>
                  <a:lnTo>
                    <a:pt x="44" y="0"/>
                  </a:lnTo>
                  <a:lnTo>
                    <a:pt x="0" y="9"/>
                  </a:lnTo>
                  <a:lnTo>
                    <a:pt x="9" y="48"/>
                  </a:lnTo>
                  <a:lnTo>
                    <a:pt x="53" y="39"/>
                  </a:lnTo>
                  <a:lnTo>
                    <a:pt x="52"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1" name="Freeform 1542"/>
            <p:cNvSpPr>
              <a:spLocks/>
            </p:cNvSpPr>
            <p:nvPr/>
          </p:nvSpPr>
          <p:spPr bwMode="auto">
            <a:xfrm>
              <a:off x="2784" y="3474"/>
              <a:ext cx="25" cy="24"/>
            </a:xfrm>
            <a:custGeom>
              <a:avLst/>
              <a:gdLst>
                <a:gd name="T0" fmla="*/ 5 w 51"/>
                <a:gd name="T1" fmla="*/ 0 h 47"/>
                <a:gd name="T2" fmla="*/ 5 w 51"/>
                <a:gd name="T3" fmla="*/ 0 h 47"/>
                <a:gd name="T4" fmla="*/ 0 w 51"/>
                <a:gd name="T5" fmla="*/ 1 h 47"/>
                <a:gd name="T6" fmla="*/ 0 w 51"/>
                <a:gd name="T7" fmla="*/ 6 h 47"/>
                <a:gd name="T8" fmla="*/ 6 w 51"/>
                <a:gd name="T9" fmla="*/ 5 h 47"/>
                <a:gd name="T10" fmla="*/ 6 w 51"/>
                <a:gd name="T11" fmla="*/ 5 h 47"/>
                <a:gd name="T12" fmla="*/ 5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5" y="0"/>
                  </a:moveTo>
                  <a:lnTo>
                    <a:pt x="44" y="0"/>
                  </a:lnTo>
                  <a:lnTo>
                    <a:pt x="0" y="8"/>
                  </a:lnTo>
                  <a:lnTo>
                    <a:pt x="7" y="47"/>
                  </a:lnTo>
                  <a:lnTo>
                    <a:pt x="51" y="39"/>
                  </a:lnTo>
                  <a:lnTo>
                    <a:pt x="50"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2" name="Freeform 1543"/>
            <p:cNvSpPr>
              <a:spLocks/>
            </p:cNvSpPr>
            <p:nvPr/>
          </p:nvSpPr>
          <p:spPr bwMode="auto">
            <a:xfrm>
              <a:off x="2806" y="3471"/>
              <a:ext cx="23" cy="23"/>
            </a:xfrm>
            <a:custGeom>
              <a:avLst/>
              <a:gdLst>
                <a:gd name="T0" fmla="*/ 5 w 45"/>
                <a:gd name="T1" fmla="*/ 0 h 45"/>
                <a:gd name="T2" fmla="*/ 5 w 45"/>
                <a:gd name="T3" fmla="*/ 0 h 45"/>
                <a:gd name="T4" fmla="*/ 0 w 45"/>
                <a:gd name="T5" fmla="*/ 1 h 45"/>
                <a:gd name="T6" fmla="*/ 1 w 45"/>
                <a:gd name="T7" fmla="*/ 6 h 45"/>
                <a:gd name="T8" fmla="*/ 6 w 45"/>
                <a:gd name="T9" fmla="*/ 5 h 45"/>
                <a:gd name="T10" fmla="*/ 6 w 45"/>
                <a:gd name="T11" fmla="*/ 5 h 45"/>
                <a:gd name="T12" fmla="*/ 5 w 45"/>
                <a:gd name="T13" fmla="*/ 0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0" y="0"/>
                  </a:moveTo>
                  <a:lnTo>
                    <a:pt x="40" y="0"/>
                  </a:lnTo>
                  <a:lnTo>
                    <a:pt x="0" y="6"/>
                  </a:lnTo>
                  <a:lnTo>
                    <a:pt x="5" y="45"/>
                  </a:lnTo>
                  <a:lnTo>
                    <a:pt x="45"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3" name="Freeform 1544"/>
            <p:cNvSpPr>
              <a:spLocks/>
            </p:cNvSpPr>
            <p:nvPr/>
          </p:nvSpPr>
          <p:spPr bwMode="auto">
            <a:xfrm>
              <a:off x="2827" y="3468"/>
              <a:ext cx="23" cy="23"/>
            </a:xfrm>
            <a:custGeom>
              <a:avLst/>
              <a:gdLst>
                <a:gd name="T0" fmla="*/ 5 w 46"/>
                <a:gd name="T1" fmla="*/ 0 h 45"/>
                <a:gd name="T2" fmla="*/ 6 w 46"/>
                <a:gd name="T3" fmla="*/ 0 h 45"/>
                <a:gd name="T4" fmla="*/ 0 w 46"/>
                <a:gd name="T5" fmla="*/ 1 h 45"/>
                <a:gd name="T6" fmla="*/ 1 w 46"/>
                <a:gd name="T7" fmla="*/ 6 h 45"/>
                <a:gd name="T8" fmla="*/ 6 w 46"/>
                <a:gd name="T9" fmla="*/ 5 h 45"/>
                <a:gd name="T10" fmla="*/ 6 w 46"/>
                <a:gd name="T11" fmla="*/ 5 h 45"/>
                <a:gd name="T12" fmla="*/ 5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39" y="0"/>
                  </a:moveTo>
                  <a:lnTo>
                    <a:pt x="41" y="0"/>
                  </a:lnTo>
                  <a:lnTo>
                    <a:pt x="0" y="6"/>
                  </a:lnTo>
                  <a:lnTo>
                    <a:pt x="5" y="45"/>
                  </a:lnTo>
                  <a:lnTo>
                    <a:pt x="45" y="40"/>
                  </a:lnTo>
                  <a:lnTo>
                    <a:pt x="46" y="40"/>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4" name="Freeform 1545"/>
            <p:cNvSpPr>
              <a:spLocks/>
            </p:cNvSpPr>
            <p:nvPr/>
          </p:nvSpPr>
          <p:spPr bwMode="auto">
            <a:xfrm>
              <a:off x="2846" y="3465"/>
              <a:ext cx="26" cy="23"/>
            </a:xfrm>
            <a:custGeom>
              <a:avLst/>
              <a:gdLst>
                <a:gd name="T0" fmla="*/ 6 w 52"/>
                <a:gd name="T1" fmla="*/ 0 h 46"/>
                <a:gd name="T2" fmla="*/ 6 w 52"/>
                <a:gd name="T3" fmla="*/ 0 h 46"/>
                <a:gd name="T4" fmla="*/ 0 w 52"/>
                <a:gd name="T5" fmla="*/ 1 h 46"/>
                <a:gd name="T6" fmla="*/ 1 w 52"/>
                <a:gd name="T7" fmla="*/ 6 h 46"/>
                <a:gd name="T8" fmla="*/ 7 w 52"/>
                <a:gd name="T9" fmla="*/ 5 h 46"/>
                <a:gd name="T10" fmla="*/ 7 w 52"/>
                <a:gd name="T11" fmla="*/ 5 h 46"/>
                <a:gd name="T12" fmla="*/ 6 w 52"/>
                <a:gd name="T13" fmla="*/ 0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48" y="0"/>
                  </a:moveTo>
                  <a:lnTo>
                    <a:pt x="45" y="0"/>
                  </a:lnTo>
                  <a:lnTo>
                    <a:pt x="0" y="6"/>
                  </a:lnTo>
                  <a:lnTo>
                    <a:pt x="7" y="46"/>
                  </a:lnTo>
                  <a:lnTo>
                    <a:pt x="52" y="39"/>
                  </a:lnTo>
                  <a:lnTo>
                    <a:pt x="50" y="39"/>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5" name="Freeform 1546"/>
            <p:cNvSpPr>
              <a:spLocks/>
            </p:cNvSpPr>
            <p:nvPr/>
          </p:nvSpPr>
          <p:spPr bwMode="auto">
            <a:xfrm>
              <a:off x="2870" y="3463"/>
              <a:ext cx="23" cy="21"/>
            </a:xfrm>
            <a:custGeom>
              <a:avLst/>
              <a:gdLst>
                <a:gd name="T0" fmla="*/ 4 w 47"/>
                <a:gd name="T1" fmla="*/ 0 h 43"/>
                <a:gd name="T2" fmla="*/ 5 w 47"/>
                <a:gd name="T3" fmla="*/ 0 h 43"/>
                <a:gd name="T4" fmla="*/ 0 w 47"/>
                <a:gd name="T5" fmla="*/ 0 h 43"/>
                <a:gd name="T6" fmla="*/ 0 w 47"/>
                <a:gd name="T7" fmla="*/ 5 h 43"/>
                <a:gd name="T8" fmla="*/ 5 w 47"/>
                <a:gd name="T9" fmla="*/ 4 h 43"/>
                <a:gd name="T10" fmla="*/ 5 w 47"/>
                <a:gd name="T11" fmla="*/ 4 h 43"/>
                <a:gd name="T12" fmla="*/ 5 w 47"/>
                <a:gd name="T13" fmla="*/ 4 h 43"/>
                <a:gd name="T14" fmla="*/ 5 w 47"/>
                <a:gd name="T15" fmla="*/ 4 h 43"/>
                <a:gd name="T16" fmla="*/ 5 w 47"/>
                <a:gd name="T17" fmla="*/ 4 h 43"/>
                <a:gd name="T18" fmla="*/ 4 w 47"/>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3"/>
                <a:gd name="T32" fmla="*/ 47 w 47"/>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3">
                  <a:moveTo>
                    <a:pt x="38" y="0"/>
                  </a:moveTo>
                  <a:lnTo>
                    <a:pt x="41" y="0"/>
                  </a:lnTo>
                  <a:lnTo>
                    <a:pt x="0" y="4"/>
                  </a:lnTo>
                  <a:lnTo>
                    <a:pt x="2" y="43"/>
                  </a:lnTo>
                  <a:lnTo>
                    <a:pt x="43" y="39"/>
                  </a:lnTo>
                  <a:lnTo>
                    <a:pt x="47" y="39"/>
                  </a:lnTo>
                  <a:lnTo>
                    <a:pt x="43" y="39"/>
                  </a:lnTo>
                  <a:lnTo>
                    <a:pt x="46" y="39"/>
                  </a:lnTo>
                  <a:lnTo>
                    <a:pt x="47" y="39"/>
                  </a:lnTo>
                  <a:lnTo>
                    <a:pt x="3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6" name="Freeform 1547"/>
            <p:cNvSpPr>
              <a:spLocks/>
            </p:cNvSpPr>
            <p:nvPr/>
          </p:nvSpPr>
          <p:spPr bwMode="auto">
            <a:xfrm>
              <a:off x="2889" y="3457"/>
              <a:ext cx="26" cy="26"/>
            </a:xfrm>
            <a:custGeom>
              <a:avLst/>
              <a:gdLst>
                <a:gd name="T0" fmla="*/ 5 w 53"/>
                <a:gd name="T1" fmla="*/ 0 h 50"/>
                <a:gd name="T2" fmla="*/ 5 w 53"/>
                <a:gd name="T3" fmla="*/ 0 h 50"/>
                <a:gd name="T4" fmla="*/ 0 w 53"/>
                <a:gd name="T5" fmla="*/ 2 h 50"/>
                <a:gd name="T6" fmla="*/ 1 w 53"/>
                <a:gd name="T7" fmla="*/ 7 h 50"/>
                <a:gd name="T8" fmla="*/ 6 w 53"/>
                <a:gd name="T9" fmla="*/ 5 h 50"/>
                <a:gd name="T10" fmla="*/ 6 w 53"/>
                <a:gd name="T11" fmla="*/ 5 h 50"/>
                <a:gd name="T12" fmla="*/ 5 w 53"/>
                <a:gd name="T13" fmla="*/ 0 h 50"/>
                <a:gd name="T14" fmla="*/ 5 w 53"/>
                <a:gd name="T15" fmla="*/ 0 h 50"/>
                <a:gd name="T16" fmla="*/ 5 w 53"/>
                <a:gd name="T17" fmla="*/ 0 h 50"/>
                <a:gd name="T18" fmla="*/ 5 w 53"/>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0"/>
                <a:gd name="T32" fmla="*/ 53 w 53"/>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0">
                  <a:moveTo>
                    <a:pt x="47" y="0"/>
                  </a:moveTo>
                  <a:lnTo>
                    <a:pt x="44" y="0"/>
                  </a:lnTo>
                  <a:lnTo>
                    <a:pt x="0" y="11"/>
                  </a:lnTo>
                  <a:lnTo>
                    <a:pt x="9" y="50"/>
                  </a:lnTo>
                  <a:lnTo>
                    <a:pt x="53" y="39"/>
                  </a:lnTo>
                  <a:lnTo>
                    <a:pt x="49" y="39"/>
                  </a:lnTo>
                  <a:lnTo>
                    <a:pt x="47" y="0"/>
                  </a:lnTo>
                  <a:lnTo>
                    <a:pt x="45" y="0"/>
                  </a:lnTo>
                  <a:lnTo>
                    <a:pt x="44" y="0"/>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7" name="Freeform 1548"/>
            <p:cNvSpPr>
              <a:spLocks/>
            </p:cNvSpPr>
            <p:nvPr/>
          </p:nvSpPr>
          <p:spPr bwMode="auto">
            <a:xfrm>
              <a:off x="2912" y="3456"/>
              <a:ext cx="26" cy="21"/>
            </a:xfrm>
            <a:custGeom>
              <a:avLst/>
              <a:gdLst>
                <a:gd name="T0" fmla="*/ 5 w 52"/>
                <a:gd name="T1" fmla="*/ 1 h 42"/>
                <a:gd name="T2" fmla="*/ 6 w 52"/>
                <a:gd name="T3" fmla="*/ 0 h 42"/>
                <a:gd name="T4" fmla="*/ 0 w 52"/>
                <a:gd name="T5" fmla="*/ 1 h 42"/>
                <a:gd name="T6" fmla="*/ 1 w 52"/>
                <a:gd name="T7" fmla="*/ 6 h 42"/>
                <a:gd name="T8" fmla="*/ 6 w 52"/>
                <a:gd name="T9" fmla="*/ 5 h 42"/>
                <a:gd name="T10" fmla="*/ 7 w 52"/>
                <a:gd name="T11" fmla="*/ 5 h 42"/>
                <a:gd name="T12" fmla="*/ 6 w 52"/>
                <a:gd name="T13" fmla="*/ 5 h 42"/>
                <a:gd name="T14" fmla="*/ 6 w 52"/>
                <a:gd name="T15" fmla="*/ 5 h 42"/>
                <a:gd name="T16" fmla="*/ 7 w 52"/>
                <a:gd name="T17" fmla="*/ 5 h 42"/>
                <a:gd name="T18" fmla="*/ 5 w 52"/>
                <a:gd name="T19" fmla="*/ 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2"/>
                <a:gd name="T32" fmla="*/ 52 w 52"/>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2">
                  <a:moveTo>
                    <a:pt x="36" y="1"/>
                  </a:moveTo>
                  <a:lnTo>
                    <a:pt x="43" y="0"/>
                  </a:lnTo>
                  <a:lnTo>
                    <a:pt x="0" y="3"/>
                  </a:lnTo>
                  <a:lnTo>
                    <a:pt x="2" y="42"/>
                  </a:lnTo>
                  <a:lnTo>
                    <a:pt x="45" y="39"/>
                  </a:lnTo>
                  <a:lnTo>
                    <a:pt x="52" y="38"/>
                  </a:lnTo>
                  <a:lnTo>
                    <a:pt x="45" y="39"/>
                  </a:lnTo>
                  <a:lnTo>
                    <a:pt x="48" y="39"/>
                  </a:lnTo>
                  <a:lnTo>
                    <a:pt x="52" y="38"/>
                  </a:lnTo>
                  <a:lnTo>
                    <a:pt x="36"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8" name="Freeform 1549"/>
            <p:cNvSpPr>
              <a:spLocks/>
            </p:cNvSpPr>
            <p:nvPr/>
          </p:nvSpPr>
          <p:spPr bwMode="auto">
            <a:xfrm>
              <a:off x="2930" y="3448"/>
              <a:ext cx="32" cy="27"/>
            </a:xfrm>
            <a:custGeom>
              <a:avLst/>
              <a:gdLst>
                <a:gd name="T0" fmla="*/ 5 w 63"/>
                <a:gd name="T1" fmla="*/ 1 h 54"/>
                <a:gd name="T2" fmla="*/ 6 w 63"/>
                <a:gd name="T3" fmla="*/ 0 h 54"/>
                <a:gd name="T4" fmla="*/ 0 w 63"/>
                <a:gd name="T5" fmla="*/ 3 h 54"/>
                <a:gd name="T6" fmla="*/ 2 w 63"/>
                <a:gd name="T7" fmla="*/ 7 h 54"/>
                <a:gd name="T8" fmla="*/ 8 w 63"/>
                <a:gd name="T9" fmla="*/ 5 h 54"/>
                <a:gd name="T10" fmla="*/ 8 w 63"/>
                <a:gd name="T11" fmla="*/ 5 h 54"/>
                <a:gd name="T12" fmla="*/ 8 w 63"/>
                <a:gd name="T13" fmla="*/ 5 h 54"/>
                <a:gd name="T14" fmla="*/ 8 w 63"/>
                <a:gd name="T15" fmla="*/ 5 h 54"/>
                <a:gd name="T16" fmla="*/ 8 w 63"/>
                <a:gd name="T17" fmla="*/ 5 h 54"/>
                <a:gd name="T18" fmla="*/ 5 w 63"/>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54"/>
                <a:gd name="T32" fmla="*/ 63 w 6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54">
                  <a:moveTo>
                    <a:pt x="38" y="2"/>
                  </a:moveTo>
                  <a:lnTo>
                    <a:pt x="42" y="0"/>
                  </a:lnTo>
                  <a:lnTo>
                    <a:pt x="0" y="17"/>
                  </a:lnTo>
                  <a:lnTo>
                    <a:pt x="16" y="54"/>
                  </a:lnTo>
                  <a:lnTo>
                    <a:pt x="58" y="37"/>
                  </a:lnTo>
                  <a:lnTo>
                    <a:pt x="63" y="35"/>
                  </a:lnTo>
                  <a:lnTo>
                    <a:pt x="58" y="37"/>
                  </a:lnTo>
                  <a:lnTo>
                    <a:pt x="61" y="36"/>
                  </a:lnTo>
                  <a:lnTo>
                    <a:pt x="63" y="35"/>
                  </a:lnTo>
                  <a:lnTo>
                    <a:pt x="38"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99" name="Freeform 1550"/>
            <p:cNvSpPr>
              <a:spLocks/>
            </p:cNvSpPr>
            <p:nvPr/>
          </p:nvSpPr>
          <p:spPr bwMode="auto">
            <a:xfrm>
              <a:off x="2949" y="3434"/>
              <a:ext cx="34" cy="31"/>
            </a:xfrm>
            <a:custGeom>
              <a:avLst/>
              <a:gdLst>
                <a:gd name="T0" fmla="*/ 5 w 68"/>
                <a:gd name="T1" fmla="*/ 0 h 64"/>
                <a:gd name="T2" fmla="*/ 5 w 68"/>
                <a:gd name="T3" fmla="*/ 0 h 64"/>
                <a:gd name="T4" fmla="*/ 0 w 68"/>
                <a:gd name="T5" fmla="*/ 3 h 64"/>
                <a:gd name="T6" fmla="*/ 3 w 68"/>
                <a:gd name="T7" fmla="*/ 7 h 64"/>
                <a:gd name="T8" fmla="*/ 8 w 68"/>
                <a:gd name="T9" fmla="*/ 4 h 64"/>
                <a:gd name="T10" fmla="*/ 9 w 68"/>
                <a:gd name="T11" fmla="*/ 3 h 64"/>
                <a:gd name="T12" fmla="*/ 8 w 68"/>
                <a:gd name="T13" fmla="*/ 4 h 64"/>
                <a:gd name="T14" fmla="*/ 9 w 68"/>
                <a:gd name="T15" fmla="*/ 3 h 64"/>
                <a:gd name="T16" fmla="*/ 9 w 68"/>
                <a:gd name="T17" fmla="*/ 3 h 64"/>
                <a:gd name="T18" fmla="*/ 5 w 68"/>
                <a:gd name="T19" fmla="*/ 0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4"/>
                <a:gd name="T32" fmla="*/ 68 w 68"/>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4">
                  <a:moveTo>
                    <a:pt x="35" y="4"/>
                  </a:moveTo>
                  <a:lnTo>
                    <a:pt x="39" y="0"/>
                  </a:lnTo>
                  <a:lnTo>
                    <a:pt x="0" y="31"/>
                  </a:lnTo>
                  <a:lnTo>
                    <a:pt x="25" y="64"/>
                  </a:lnTo>
                  <a:lnTo>
                    <a:pt x="64" y="33"/>
                  </a:lnTo>
                  <a:lnTo>
                    <a:pt x="68" y="29"/>
                  </a:lnTo>
                  <a:lnTo>
                    <a:pt x="64" y="33"/>
                  </a:lnTo>
                  <a:lnTo>
                    <a:pt x="65" y="30"/>
                  </a:lnTo>
                  <a:lnTo>
                    <a:pt x="68" y="29"/>
                  </a:lnTo>
                  <a:lnTo>
                    <a:pt x="35"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0" name="Freeform 1551"/>
            <p:cNvSpPr>
              <a:spLocks/>
            </p:cNvSpPr>
            <p:nvPr/>
          </p:nvSpPr>
          <p:spPr bwMode="auto">
            <a:xfrm>
              <a:off x="2967" y="3408"/>
              <a:ext cx="38" cy="40"/>
            </a:xfrm>
            <a:custGeom>
              <a:avLst/>
              <a:gdLst>
                <a:gd name="T0" fmla="*/ 6 w 76"/>
                <a:gd name="T1" fmla="*/ 1 h 80"/>
                <a:gd name="T2" fmla="*/ 6 w 76"/>
                <a:gd name="T3" fmla="*/ 0 h 80"/>
                <a:gd name="T4" fmla="*/ 0 w 76"/>
                <a:gd name="T5" fmla="*/ 7 h 80"/>
                <a:gd name="T6" fmla="*/ 5 w 76"/>
                <a:gd name="T7" fmla="*/ 10 h 80"/>
                <a:gd name="T8" fmla="*/ 10 w 76"/>
                <a:gd name="T9" fmla="*/ 3 h 80"/>
                <a:gd name="T10" fmla="*/ 10 w 76"/>
                <a:gd name="T11" fmla="*/ 3 h 80"/>
                <a:gd name="T12" fmla="*/ 6 w 76"/>
                <a:gd name="T13" fmla="*/ 1 h 80"/>
                <a:gd name="T14" fmla="*/ 0 60000 65536"/>
                <a:gd name="T15" fmla="*/ 0 60000 65536"/>
                <a:gd name="T16" fmla="*/ 0 60000 65536"/>
                <a:gd name="T17" fmla="*/ 0 60000 65536"/>
                <a:gd name="T18" fmla="*/ 0 60000 65536"/>
                <a:gd name="T19" fmla="*/ 0 60000 65536"/>
                <a:gd name="T20" fmla="*/ 0 60000 65536"/>
                <a:gd name="T21" fmla="*/ 0 w 76"/>
                <a:gd name="T22" fmla="*/ 0 h 80"/>
                <a:gd name="T23" fmla="*/ 76 w 76"/>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0">
                  <a:moveTo>
                    <a:pt x="44" y="1"/>
                  </a:moveTo>
                  <a:lnTo>
                    <a:pt x="44" y="0"/>
                  </a:lnTo>
                  <a:lnTo>
                    <a:pt x="0" y="55"/>
                  </a:lnTo>
                  <a:lnTo>
                    <a:pt x="33" y="80"/>
                  </a:lnTo>
                  <a:lnTo>
                    <a:pt x="76" y="25"/>
                  </a:lnTo>
                  <a:lnTo>
                    <a:pt x="76" y="24"/>
                  </a:lnTo>
                  <a:lnTo>
                    <a:pt x="44"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1" name="Freeform 1552"/>
            <p:cNvSpPr>
              <a:spLocks/>
            </p:cNvSpPr>
            <p:nvPr/>
          </p:nvSpPr>
          <p:spPr bwMode="auto">
            <a:xfrm>
              <a:off x="2989" y="3375"/>
              <a:ext cx="39" cy="45"/>
            </a:xfrm>
            <a:custGeom>
              <a:avLst/>
              <a:gdLst>
                <a:gd name="T0" fmla="*/ 5 w 79"/>
                <a:gd name="T1" fmla="*/ 1 h 90"/>
                <a:gd name="T2" fmla="*/ 5 w 79"/>
                <a:gd name="T3" fmla="*/ 0 h 90"/>
                <a:gd name="T4" fmla="*/ 0 w 79"/>
                <a:gd name="T5" fmla="*/ 9 h 90"/>
                <a:gd name="T6" fmla="*/ 4 w 79"/>
                <a:gd name="T7" fmla="*/ 12 h 90"/>
                <a:gd name="T8" fmla="*/ 9 w 79"/>
                <a:gd name="T9" fmla="*/ 3 h 90"/>
                <a:gd name="T10" fmla="*/ 9 w 79"/>
                <a:gd name="T11" fmla="*/ 3 h 90"/>
                <a:gd name="T12" fmla="*/ 5 w 79"/>
                <a:gd name="T13" fmla="*/ 1 h 90"/>
                <a:gd name="T14" fmla="*/ 0 60000 65536"/>
                <a:gd name="T15" fmla="*/ 0 60000 65536"/>
                <a:gd name="T16" fmla="*/ 0 60000 65536"/>
                <a:gd name="T17" fmla="*/ 0 60000 65536"/>
                <a:gd name="T18" fmla="*/ 0 60000 65536"/>
                <a:gd name="T19" fmla="*/ 0 60000 65536"/>
                <a:gd name="T20" fmla="*/ 0 60000 65536"/>
                <a:gd name="T21" fmla="*/ 0 w 79"/>
                <a:gd name="T22" fmla="*/ 0 h 90"/>
                <a:gd name="T23" fmla="*/ 79 w 79"/>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90">
                  <a:moveTo>
                    <a:pt x="44" y="2"/>
                  </a:moveTo>
                  <a:lnTo>
                    <a:pt x="45" y="0"/>
                  </a:lnTo>
                  <a:lnTo>
                    <a:pt x="0" y="67"/>
                  </a:lnTo>
                  <a:lnTo>
                    <a:pt x="32" y="90"/>
                  </a:lnTo>
                  <a:lnTo>
                    <a:pt x="77" y="23"/>
                  </a:lnTo>
                  <a:lnTo>
                    <a:pt x="79" y="21"/>
                  </a:lnTo>
                  <a:lnTo>
                    <a:pt x="44"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2" name="Freeform 1553"/>
            <p:cNvSpPr>
              <a:spLocks/>
            </p:cNvSpPr>
            <p:nvPr/>
          </p:nvSpPr>
          <p:spPr bwMode="auto">
            <a:xfrm>
              <a:off x="3011" y="3338"/>
              <a:ext cx="37" cy="47"/>
            </a:xfrm>
            <a:custGeom>
              <a:avLst/>
              <a:gdLst>
                <a:gd name="T0" fmla="*/ 5 w 75"/>
                <a:gd name="T1" fmla="*/ 0 h 95"/>
                <a:gd name="T2" fmla="*/ 5 w 75"/>
                <a:gd name="T3" fmla="*/ 0 h 95"/>
                <a:gd name="T4" fmla="*/ 0 w 75"/>
                <a:gd name="T5" fmla="*/ 9 h 95"/>
                <a:gd name="T6" fmla="*/ 4 w 75"/>
                <a:gd name="T7" fmla="*/ 11 h 95"/>
                <a:gd name="T8" fmla="*/ 9 w 75"/>
                <a:gd name="T9" fmla="*/ 2 h 95"/>
                <a:gd name="T10" fmla="*/ 9 w 75"/>
                <a:gd name="T11" fmla="*/ 2 h 95"/>
                <a:gd name="T12" fmla="*/ 5 w 75"/>
                <a:gd name="T13" fmla="*/ 0 h 95"/>
                <a:gd name="T14" fmla="*/ 0 60000 65536"/>
                <a:gd name="T15" fmla="*/ 0 60000 65536"/>
                <a:gd name="T16" fmla="*/ 0 60000 65536"/>
                <a:gd name="T17" fmla="*/ 0 60000 65536"/>
                <a:gd name="T18" fmla="*/ 0 60000 65536"/>
                <a:gd name="T19" fmla="*/ 0 60000 65536"/>
                <a:gd name="T20" fmla="*/ 0 60000 65536"/>
                <a:gd name="T21" fmla="*/ 0 w 75"/>
                <a:gd name="T22" fmla="*/ 0 h 95"/>
                <a:gd name="T23" fmla="*/ 75 w 75"/>
                <a:gd name="T24" fmla="*/ 95 h 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95">
                  <a:moveTo>
                    <a:pt x="42" y="0"/>
                  </a:moveTo>
                  <a:lnTo>
                    <a:pt x="40" y="3"/>
                  </a:lnTo>
                  <a:lnTo>
                    <a:pt x="0" y="76"/>
                  </a:lnTo>
                  <a:lnTo>
                    <a:pt x="35" y="95"/>
                  </a:lnTo>
                  <a:lnTo>
                    <a:pt x="75" y="21"/>
                  </a:lnTo>
                  <a:lnTo>
                    <a:pt x="74" y="23"/>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3" name="Freeform 1554"/>
            <p:cNvSpPr>
              <a:spLocks/>
            </p:cNvSpPr>
            <p:nvPr/>
          </p:nvSpPr>
          <p:spPr bwMode="auto">
            <a:xfrm>
              <a:off x="3032" y="3306"/>
              <a:ext cx="37" cy="44"/>
            </a:xfrm>
            <a:custGeom>
              <a:avLst/>
              <a:gdLst>
                <a:gd name="T0" fmla="*/ 5 w 74"/>
                <a:gd name="T1" fmla="*/ 0 h 87"/>
                <a:gd name="T2" fmla="*/ 5 w 74"/>
                <a:gd name="T3" fmla="*/ 1 h 87"/>
                <a:gd name="T4" fmla="*/ 0 w 74"/>
                <a:gd name="T5" fmla="*/ 8 h 87"/>
                <a:gd name="T6" fmla="*/ 4 w 74"/>
                <a:gd name="T7" fmla="*/ 11 h 87"/>
                <a:gd name="T8" fmla="*/ 10 w 74"/>
                <a:gd name="T9" fmla="*/ 3 h 87"/>
                <a:gd name="T10" fmla="*/ 10 w 74"/>
                <a:gd name="T11" fmla="*/ 4 h 87"/>
                <a:gd name="T12" fmla="*/ 5 w 74"/>
                <a:gd name="T13" fmla="*/ 0 h 87"/>
                <a:gd name="T14" fmla="*/ 0 60000 65536"/>
                <a:gd name="T15" fmla="*/ 0 60000 65536"/>
                <a:gd name="T16" fmla="*/ 0 60000 65536"/>
                <a:gd name="T17" fmla="*/ 0 60000 65536"/>
                <a:gd name="T18" fmla="*/ 0 60000 65536"/>
                <a:gd name="T19" fmla="*/ 0 60000 65536"/>
                <a:gd name="T20" fmla="*/ 0 60000 65536"/>
                <a:gd name="T21" fmla="*/ 0 w 74"/>
                <a:gd name="T22" fmla="*/ 0 h 87"/>
                <a:gd name="T23" fmla="*/ 74 w 74"/>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87">
                  <a:moveTo>
                    <a:pt x="43" y="0"/>
                  </a:moveTo>
                  <a:lnTo>
                    <a:pt x="42" y="1"/>
                  </a:lnTo>
                  <a:lnTo>
                    <a:pt x="0" y="64"/>
                  </a:lnTo>
                  <a:lnTo>
                    <a:pt x="32" y="87"/>
                  </a:lnTo>
                  <a:lnTo>
                    <a:pt x="74" y="24"/>
                  </a:lnTo>
                  <a:lnTo>
                    <a:pt x="73" y="25"/>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4" name="Freeform 1555"/>
            <p:cNvSpPr>
              <a:spLocks/>
            </p:cNvSpPr>
            <p:nvPr/>
          </p:nvSpPr>
          <p:spPr bwMode="auto">
            <a:xfrm>
              <a:off x="3054" y="3278"/>
              <a:ext cx="37" cy="41"/>
            </a:xfrm>
            <a:custGeom>
              <a:avLst/>
              <a:gdLst>
                <a:gd name="T0" fmla="*/ 5 w 75"/>
                <a:gd name="T1" fmla="*/ 0 h 80"/>
                <a:gd name="T2" fmla="*/ 5 w 75"/>
                <a:gd name="T3" fmla="*/ 1 h 80"/>
                <a:gd name="T4" fmla="*/ 0 w 75"/>
                <a:gd name="T5" fmla="*/ 7 h 80"/>
                <a:gd name="T6" fmla="*/ 3 w 75"/>
                <a:gd name="T7" fmla="*/ 11 h 80"/>
                <a:gd name="T8" fmla="*/ 9 w 75"/>
                <a:gd name="T9" fmla="*/ 4 h 80"/>
                <a:gd name="T10" fmla="*/ 9 w 75"/>
                <a:gd name="T11" fmla="*/ 4 h 80"/>
                <a:gd name="T12" fmla="*/ 5 w 75"/>
                <a:gd name="T13" fmla="*/ 0 h 80"/>
                <a:gd name="T14" fmla="*/ 0 60000 65536"/>
                <a:gd name="T15" fmla="*/ 0 60000 65536"/>
                <a:gd name="T16" fmla="*/ 0 60000 65536"/>
                <a:gd name="T17" fmla="*/ 0 60000 65536"/>
                <a:gd name="T18" fmla="*/ 0 60000 65536"/>
                <a:gd name="T19" fmla="*/ 0 60000 65536"/>
                <a:gd name="T20" fmla="*/ 0 60000 65536"/>
                <a:gd name="T21" fmla="*/ 0 w 75"/>
                <a:gd name="T22" fmla="*/ 0 h 80"/>
                <a:gd name="T23" fmla="*/ 75 w 7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0">
                  <a:moveTo>
                    <a:pt x="46" y="0"/>
                  </a:moveTo>
                  <a:lnTo>
                    <a:pt x="45" y="2"/>
                  </a:lnTo>
                  <a:lnTo>
                    <a:pt x="0" y="55"/>
                  </a:lnTo>
                  <a:lnTo>
                    <a:pt x="30" y="80"/>
                  </a:lnTo>
                  <a:lnTo>
                    <a:pt x="75" y="27"/>
                  </a:lnTo>
                  <a:lnTo>
                    <a:pt x="74" y="2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5" name="Freeform 1556"/>
            <p:cNvSpPr>
              <a:spLocks/>
            </p:cNvSpPr>
            <p:nvPr/>
          </p:nvSpPr>
          <p:spPr bwMode="auto">
            <a:xfrm>
              <a:off x="3077" y="3260"/>
              <a:ext cx="34" cy="33"/>
            </a:xfrm>
            <a:custGeom>
              <a:avLst/>
              <a:gdLst>
                <a:gd name="T0" fmla="*/ 5 w 68"/>
                <a:gd name="T1" fmla="*/ 0 h 66"/>
                <a:gd name="T2" fmla="*/ 5 w 68"/>
                <a:gd name="T3" fmla="*/ 1 h 66"/>
                <a:gd name="T4" fmla="*/ 0 w 68"/>
                <a:gd name="T5" fmla="*/ 5 h 66"/>
                <a:gd name="T6" fmla="*/ 4 w 68"/>
                <a:gd name="T7" fmla="*/ 9 h 66"/>
                <a:gd name="T8" fmla="*/ 9 w 68"/>
                <a:gd name="T9" fmla="*/ 4 h 66"/>
                <a:gd name="T10" fmla="*/ 9 w 68"/>
                <a:gd name="T11" fmla="*/ 4 h 66"/>
                <a:gd name="T12" fmla="*/ 5 w 68"/>
                <a:gd name="T13" fmla="*/ 0 h 66"/>
                <a:gd name="T14" fmla="*/ 0 60000 65536"/>
                <a:gd name="T15" fmla="*/ 0 60000 65536"/>
                <a:gd name="T16" fmla="*/ 0 60000 65536"/>
                <a:gd name="T17" fmla="*/ 0 60000 65536"/>
                <a:gd name="T18" fmla="*/ 0 60000 65536"/>
                <a:gd name="T19" fmla="*/ 0 60000 65536"/>
                <a:gd name="T20" fmla="*/ 0 60000 65536"/>
                <a:gd name="T21" fmla="*/ 0 w 68"/>
                <a:gd name="T22" fmla="*/ 0 h 66"/>
                <a:gd name="T23" fmla="*/ 68 w 68"/>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6">
                  <a:moveTo>
                    <a:pt x="42" y="0"/>
                  </a:moveTo>
                  <a:lnTo>
                    <a:pt x="41" y="1"/>
                  </a:lnTo>
                  <a:lnTo>
                    <a:pt x="0" y="37"/>
                  </a:lnTo>
                  <a:lnTo>
                    <a:pt x="28" y="66"/>
                  </a:lnTo>
                  <a:lnTo>
                    <a:pt x="68" y="31"/>
                  </a:lnTo>
                  <a:lnTo>
                    <a:pt x="67" y="32"/>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6" name="Freeform 1557"/>
            <p:cNvSpPr>
              <a:spLocks/>
            </p:cNvSpPr>
            <p:nvPr/>
          </p:nvSpPr>
          <p:spPr bwMode="auto">
            <a:xfrm>
              <a:off x="3097" y="3243"/>
              <a:ext cx="34" cy="33"/>
            </a:xfrm>
            <a:custGeom>
              <a:avLst/>
              <a:gdLst>
                <a:gd name="T0" fmla="*/ 6 w 68"/>
                <a:gd name="T1" fmla="*/ 0 h 67"/>
                <a:gd name="T2" fmla="*/ 5 w 68"/>
                <a:gd name="T3" fmla="*/ 0 h 67"/>
                <a:gd name="T4" fmla="*/ 0 w 68"/>
                <a:gd name="T5" fmla="*/ 4 h 67"/>
                <a:gd name="T6" fmla="*/ 3 w 68"/>
                <a:gd name="T7" fmla="*/ 8 h 67"/>
                <a:gd name="T8" fmla="*/ 9 w 68"/>
                <a:gd name="T9" fmla="*/ 4 h 67"/>
                <a:gd name="T10" fmla="*/ 8 w 68"/>
                <a:gd name="T11" fmla="*/ 4 h 67"/>
                <a:gd name="T12" fmla="*/ 6 w 68"/>
                <a:gd name="T13" fmla="*/ 0 h 67"/>
                <a:gd name="T14" fmla="*/ 6 w 68"/>
                <a:gd name="T15" fmla="*/ 0 h 67"/>
                <a:gd name="T16" fmla="*/ 5 w 68"/>
                <a:gd name="T17" fmla="*/ 0 h 67"/>
                <a:gd name="T18" fmla="*/ 6 w 68"/>
                <a:gd name="T19" fmla="*/ 0 h 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7"/>
                <a:gd name="T32" fmla="*/ 68 w 68"/>
                <a:gd name="T33" fmla="*/ 67 h 6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7">
                  <a:moveTo>
                    <a:pt x="47" y="0"/>
                  </a:moveTo>
                  <a:lnTo>
                    <a:pt x="43" y="2"/>
                  </a:lnTo>
                  <a:lnTo>
                    <a:pt x="0" y="35"/>
                  </a:lnTo>
                  <a:lnTo>
                    <a:pt x="25" y="67"/>
                  </a:lnTo>
                  <a:lnTo>
                    <a:pt x="68" y="35"/>
                  </a:lnTo>
                  <a:lnTo>
                    <a:pt x="63" y="37"/>
                  </a:lnTo>
                  <a:lnTo>
                    <a:pt x="47" y="0"/>
                  </a:lnTo>
                  <a:lnTo>
                    <a:pt x="45" y="1"/>
                  </a:lnTo>
                  <a:lnTo>
                    <a:pt x="43" y="2"/>
                  </a:lnTo>
                  <a:lnTo>
                    <a:pt x="47"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7" name="Freeform 1558"/>
            <p:cNvSpPr>
              <a:spLocks/>
            </p:cNvSpPr>
            <p:nvPr/>
          </p:nvSpPr>
          <p:spPr bwMode="auto">
            <a:xfrm>
              <a:off x="3121" y="3232"/>
              <a:ext cx="30" cy="29"/>
            </a:xfrm>
            <a:custGeom>
              <a:avLst/>
              <a:gdLst>
                <a:gd name="T0" fmla="*/ 6 w 60"/>
                <a:gd name="T1" fmla="*/ 0 h 58"/>
                <a:gd name="T2" fmla="*/ 6 w 60"/>
                <a:gd name="T3" fmla="*/ 1 h 58"/>
                <a:gd name="T4" fmla="*/ 0 w 60"/>
                <a:gd name="T5" fmla="*/ 3 h 58"/>
                <a:gd name="T6" fmla="*/ 2 w 60"/>
                <a:gd name="T7" fmla="*/ 8 h 58"/>
                <a:gd name="T8" fmla="*/ 8 w 60"/>
                <a:gd name="T9" fmla="*/ 5 h 58"/>
                <a:gd name="T10" fmla="*/ 8 w 60"/>
                <a:gd name="T11" fmla="*/ 5 h 58"/>
                <a:gd name="T12" fmla="*/ 6 w 60"/>
                <a:gd name="T13" fmla="*/ 0 h 58"/>
                <a:gd name="T14" fmla="*/ 0 60000 65536"/>
                <a:gd name="T15" fmla="*/ 0 60000 65536"/>
                <a:gd name="T16" fmla="*/ 0 60000 65536"/>
                <a:gd name="T17" fmla="*/ 0 60000 65536"/>
                <a:gd name="T18" fmla="*/ 0 60000 65536"/>
                <a:gd name="T19" fmla="*/ 0 60000 65536"/>
                <a:gd name="T20" fmla="*/ 0 60000 65536"/>
                <a:gd name="T21" fmla="*/ 0 w 60"/>
                <a:gd name="T22" fmla="*/ 0 h 58"/>
                <a:gd name="T23" fmla="*/ 60 w 60"/>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8">
                  <a:moveTo>
                    <a:pt x="46" y="0"/>
                  </a:moveTo>
                  <a:lnTo>
                    <a:pt x="44" y="2"/>
                  </a:lnTo>
                  <a:lnTo>
                    <a:pt x="0" y="21"/>
                  </a:lnTo>
                  <a:lnTo>
                    <a:pt x="16" y="58"/>
                  </a:lnTo>
                  <a:lnTo>
                    <a:pt x="60" y="38"/>
                  </a:lnTo>
                  <a:lnTo>
                    <a:pt x="58" y="40"/>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8" name="Freeform 1559"/>
            <p:cNvSpPr>
              <a:spLocks/>
            </p:cNvSpPr>
            <p:nvPr/>
          </p:nvSpPr>
          <p:spPr bwMode="auto">
            <a:xfrm>
              <a:off x="3144" y="3226"/>
              <a:ext cx="27" cy="26"/>
            </a:xfrm>
            <a:custGeom>
              <a:avLst/>
              <a:gdLst>
                <a:gd name="T0" fmla="*/ 6 w 54"/>
                <a:gd name="T1" fmla="*/ 1 h 52"/>
                <a:gd name="T2" fmla="*/ 6 w 54"/>
                <a:gd name="T3" fmla="*/ 0 h 52"/>
                <a:gd name="T4" fmla="*/ 0 w 54"/>
                <a:gd name="T5" fmla="*/ 2 h 52"/>
                <a:gd name="T6" fmla="*/ 2 w 54"/>
                <a:gd name="T7" fmla="*/ 7 h 52"/>
                <a:gd name="T8" fmla="*/ 7 w 54"/>
                <a:gd name="T9" fmla="*/ 5 h 52"/>
                <a:gd name="T10" fmla="*/ 7 w 54"/>
                <a:gd name="T11" fmla="*/ 5 h 52"/>
                <a:gd name="T12" fmla="*/ 6 w 54"/>
                <a:gd name="T13" fmla="*/ 1 h 52"/>
                <a:gd name="T14" fmla="*/ 0 60000 65536"/>
                <a:gd name="T15" fmla="*/ 0 60000 65536"/>
                <a:gd name="T16" fmla="*/ 0 60000 65536"/>
                <a:gd name="T17" fmla="*/ 0 60000 65536"/>
                <a:gd name="T18" fmla="*/ 0 60000 65536"/>
                <a:gd name="T19" fmla="*/ 0 60000 65536"/>
                <a:gd name="T20" fmla="*/ 0 60000 65536"/>
                <a:gd name="T21" fmla="*/ 0 w 54"/>
                <a:gd name="T22" fmla="*/ 0 h 52"/>
                <a:gd name="T23" fmla="*/ 54 w 54"/>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2">
                  <a:moveTo>
                    <a:pt x="41" y="1"/>
                  </a:moveTo>
                  <a:lnTo>
                    <a:pt x="42" y="0"/>
                  </a:lnTo>
                  <a:lnTo>
                    <a:pt x="0" y="12"/>
                  </a:lnTo>
                  <a:lnTo>
                    <a:pt x="12" y="52"/>
                  </a:lnTo>
                  <a:lnTo>
                    <a:pt x="53" y="39"/>
                  </a:lnTo>
                  <a:lnTo>
                    <a:pt x="54" y="38"/>
                  </a:lnTo>
                  <a:lnTo>
                    <a:pt x="41"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09" name="Freeform 1560"/>
            <p:cNvSpPr>
              <a:spLocks/>
            </p:cNvSpPr>
            <p:nvPr/>
          </p:nvSpPr>
          <p:spPr bwMode="auto">
            <a:xfrm>
              <a:off x="3164" y="3218"/>
              <a:ext cx="28" cy="27"/>
            </a:xfrm>
            <a:custGeom>
              <a:avLst/>
              <a:gdLst>
                <a:gd name="T0" fmla="*/ 6 w 56"/>
                <a:gd name="T1" fmla="*/ 0 h 53"/>
                <a:gd name="T2" fmla="*/ 6 w 56"/>
                <a:gd name="T3" fmla="*/ 0 h 53"/>
                <a:gd name="T4" fmla="*/ 0 w 56"/>
                <a:gd name="T5" fmla="*/ 2 h 53"/>
                <a:gd name="T6" fmla="*/ 2 w 56"/>
                <a:gd name="T7" fmla="*/ 7 h 53"/>
                <a:gd name="T8" fmla="*/ 7 w 56"/>
                <a:gd name="T9" fmla="*/ 5 h 53"/>
                <a:gd name="T10" fmla="*/ 7 w 56"/>
                <a:gd name="T11" fmla="*/ 5 h 53"/>
                <a:gd name="T12" fmla="*/ 6 w 56"/>
                <a:gd name="T13" fmla="*/ 0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42" y="0"/>
                  </a:moveTo>
                  <a:lnTo>
                    <a:pt x="42" y="0"/>
                  </a:lnTo>
                  <a:lnTo>
                    <a:pt x="0" y="16"/>
                  </a:lnTo>
                  <a:lnTo>
                    <a:pt x="13" y="53"/>
                  </a:lnTo>
                  <a:lnTo>
                    <a:pt x="56" y="37"/>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0" name="Freeform 1561"/>
            <p:cNvSpPr>
              <a:spLocks/>
            </p:cNvSpPr>
            <p:nvPr/>
          </p:nvSpPr>
          <p:spPr bwMode="auto">
            <a:xfrm>
              <a:off x="3186" y="3211"/>
              <a:ext cx="31" cy="26"/>
            </a:xfrm>
            <a:custGeom>
              <a:avLst/>
              <a:gdLst>
                <a:gd name="T0" fmla="*/ 4 w 64"/>
                <a:gd name="T1" fmla="*/ 1 h 52"/>
                <a:gd name="T2" fmla="*/ 5 w 64"/>
                <a:gd name="T3" fmla="*/ 0 h 52"/>
                <a:gd name="T4" fmla="*/ 0 w 64"/>
                <a:gd name="T5" fmla="*/ 2 h 52"/>
                <a:gd name="T6" fmla="*/ 1 w 64"/>
                <a:gd name="T7" fmla="*/ 7 h 52"/>
                <a:gd name="T8" fmla="*/ 7 w 64"/>
                <a:gd name="T9" fmla="*/ 5 h 52"/>
                <a:gd name="T10" fmla="*/ 7 w 64"/>
                <a:gd name="T11" fmla="*/ 5 h 52"/>
                <a:gd name="T12" fmla="*/ 7 w 64"/>
                <a:gd name="T13" fmla="*/ 5 h 52"/>
                <a:gd name="T14" fmla="*/ 7 w 64"/>
                <a:gd name="T15" fmla="*/ 5 h 52"/>
                <a:gd name="T16" fmla="*/ 7 w 64"/>
                <a:gd name="T17" fmla="*/ 5 h 52"/>
                <a:gd name="T18" fmla="*/ 4 w 64"/>
                <a:gd name="T19" fmla="*/ 1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2"/>
                <a:gd name="T32" fmla="*/ 64 w 64"/>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2">
                  <a:moveTo>
                    <a:pt x="36" y="3"/>
                  </a:moveTo>
                  <a:lnTo>
                    <a:pt x="43" y="0"/>
                  </a:lnTo>
                  <a:lnTo>
                    <a:pt x="0" y="15"/>
                  </a:lnTo>
                  <a:lnTo>
                    <a:pt x="14" y="52"/>
                  </a:lnTo>
                  <a:lnTo>
                    <a:pt x="57" y="37"/>
                  </a:lnTo>
                  <a:lnTo>
                    <a:pt x="64" y="33"/>
                  </a:lnTo>
                  <a:lnTo>
                    <a:pt x="57" y="37"/>
                  </a:lnTo>
                  <a:lnTo>
                    <a:pt x="60" y="36"/>
                  </a:lnTo>
                  <a:lnTo>
                    <a:pt x="64" y="33"/>
                  </a:lnTo>
                  <a:lnTo>
                    <a:pt x="36" y="3"/>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1" name="Freeform 1562"/>
            <p:cNvSpPr>
              <a:spLocks/>
            </p:cNvSpPr>
            <p:nvPr/>
          </p:nvSpPr>
          <p:spPr bwMode="auto">
            <a:xfrm>
              <a:off x="3203" y="3194"/>
              <a:ext cx="34" cy="34"/>
            </a:xfrm>
            <a:custGeom>
              <a:avLst/>
              <a:gdLst>
                <a:gd name="T0" fmla="*/ 5 w 68"/>
                <a:gd name="T1" fmla="*/ 1 h 67"/>
                <a:gd name="T2" fmla="*/ 5 w 68"/>
                <a:gd name="T3" fmla="*/ 0 h 67"/>
                <a:gd name="T4" fmla="*/ 0 w 68"/>
                <a:gd name="T5" fmla="*/ 5 h 67"/>
                <a:gd name="T6" fmla="*/ 4 w 68"/>
                <a:gd name="T7" fmla="*/ 9 h 67"/>
                <a:gd name="T8" fmla="*/ 9 w 68"/>
                <a:gd name="T9" fmla="*/ 4 h 67"/>
                <a:gd name="T10" fmla="*/ 9 w 68"/>
                <a:gd name="T11" fmla="*/ 4 h 67"/>
                <a:gd name="T12" fmla="*/ 5 w 68"/>
                <a:gd name="T13" fmla="*/ 1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38" y="2"/>
                  </a:moveTo>
                  <a:lnTo>
                    <a:pt x="39" y="0"/>
                  </a:lnTo>
                  <a:lnTo>
                    <a:pt x="0" y="37"/>
                  </a:lnTo>
                  <a:lnTo>
                    <a:pt x="28" y="67"/>
                  </a:lnTo>
                  <a:lnTo>
                    <a:pt x="67" y="30"/>
                  </a:lnTo>
                  <a:lnTo>
                    <a:pt x="68" y="29"/>
                  </a:lnTo>
                  <a:lnTo>
                    <a:pt x="38"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2" name="Freeform 1563"/>
            <p:cNvSpPr>
              <a:spLocks/>
            </p:cNvSpPr>
            <p:nvPr/>
          </p:nvSpPr>
          <p:spPr bwMode="auto">
            <a:xfrm>
              <a:off x="3222" y="3170"/>
              <a:ext cx="40" cy="39"/>
            </a:xfrm>
            <a:custGeom>
              <a:avLst/>
              <a:gdLst>
                <a:gd name="T0" fmla="*/ 7 w 78"/>
                <a:gd name="T1" fmla="*/ 1 h 77"/>
                <a:gd name="T2" fmla="*/ 7 w 78"/>
                <a:gd name="T3" fmla="*/ 0 h 77"/>
                <a:gd name="T4" fmla="*/ 0 w 78"/>
                <a:gd name="T5" fmla="*/ 7 h 77"/>
                <a:gd name="T6" fmla="*/ 4 w 78"/>
                <a:gd name="T7" fmla="*/ 10 h 77"/>
                <a:gd name="T8" fmla="*/ 11 w 78"/>
                <a:gd name="T9" fmla="*/ 4 h 77"/>
                <a:gd name="T10" fmla="*/ 11 w 78"/>
                <a:gd name="T11" fmla="*/ 4 h 77"/>
                <a:gd name="T12" fmla="*/ 7 w 78"/>
                <a:gd name="T13" fmla="*/ 1 h 77"/>
                <a:gd name="T14" fmla="*/ 0 60000 65536"/>
                <a:gd name="T15" fmla="*/ 0 60000 65536"/>
                <a:gd name="T16" fmla="*/ 0 60000 65536"/>
                <a:gd name="T17" fmla="*/ 0 60000 65536"/>
                <a:gd name="T18" fmla="*/ 0 60000 65536"/>
                <a:gd name="T19" fmla="*/ 0 60000 65536"/>
                <a:gd name="T20" fmla="*/ 0 60000 65536"/>
                <a:gd name="T21" fmla="*/ 0 w 78"/>
                <a:gd name="T22" fmla="*/ 0 h 77"/>
                <a:gd name="T23" fmla="*/ 78 w 78"/>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77">
                  <a:moveTo>
                    <a:pt x="48" y="1"/>
                  </a:moveTo>
                  <a:lnTo>
                    <a:pt x="48" y="0"/>
                  </a:lnTo>
                  <a:lnTo>
                    <a:pt x="0" y="50"/>
                  </a:lnTo>
                  <a:lnTo>
                    <a:pt x="30" y="77"/>
                  </a:lnTo>
                  <a:lnTo>
                    <a:pt x="78" y="28"/>
                  </a:lnTo>
                  <a:lnTo>
                    <a:pt x="78" y="27"/>
                  </a:lnTo>
                  <a:lnTo>
                    <a:pt x="48"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3" name="Freeform 1564"/>
            <p:cNvSpPr>
              <a:spLocks/>
            </p:cNvSpPr>
            <p:nvPr/>
          </p:nvSpPr>
          <p:spPr bwMode="auto">
            <a:xfrm>
              <a:off x="3247" y="3146"/>
              <a:ext cx="35" cy="37"/>
            </a:xfrm>
            <a:custGeom>
              <a:avLst/>
              <a:gdLst>
                <a:gd name="T0" fmla="*/ 5 w 72"/>
                <a:gd name="T1" fmla="*/ 0 h 74"/>
                <a:gd name="T2" fmla="*/ 5 w 72"/>
                <a:gd name="T3" fmla="*/ 1 h 74"/>
                <a:gd name="T4" fmla="*/ 0 w 72"/>
                <a:gd name="T5" fmla="*/ 6 h 74"/>
                <a:gd name="T6" fmla="*/ 3 w 72"/>
                <a:gd name="T7" fmla="*/ 10 h 74"/>
                <a:gd name="T8" fmla="*/ 8 w 72"/>
                <a:gd name="T9" fmla="*/ 3 h 74"/>
                <a:gd name="T10" fmla="*/ 8 w 72"/>
                <a:gd name="T11" fmla="*/ 4 h 74"/>
                <a:gd name="T12" fmla="*/ 5 w 72"/>
                <a:gd name="T13" fmla="*/ 0 h 74"/>
                <a:gd name="T14" fmla="*/ 0 60000 65536"/>
                <a:gd name="T15" fmla="*/ 0 60000 65536"/>
                <a:gd name="T16" fmla="*/ 0 60000 65536"/>
                <a:gd name="T17" fmla="*/ 0 60000 65536"/>
                <a:gd name="T18" fmla="*/ 0 60000 65536"/>
                <a:gd name="T19" fmla="*/ 0 60000 65536"/>
                <a:gd name="T20" fmla="*/ 0 60000 65536"/>
                <a:gd name="T21" fmla="*/ 0 w 72"/>
                <a:gd name="T22" fmla="*/ 0 h 74"/>
                <a:gd name="T23" fmla="*/ 72 w 72"/>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4">
                  <a:moveTo>
                    <a:pt x="42" y="0"/>
                  </a:moveTo>
                  <a:lnTo>
                    <a:pt x="42" y="1"/>
                  </a:lnTo>
                  <a:lnTo>
                    <a:pt x="0" y="48"/>
                  </a:lnTo>
                  <a:lnTo>
                    <a:pt x="30" y="74"/>
                  </a:lnTo>
                  <a:lnTo>
                    <a:pt x="72" y="26"/>
                  </a:lnTo>
                  <a:lnTo>
                    <a:pt x="72" y="28"/>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4" name="Freeform 1565"/>
            <p:cNvSpPr>
              <a:spLocks/>
            </p:cNvSpPr>
            <p:nvPr/>
          </p:nvSpPr>
          <p:spPr bwMode="auto">
            <a:xfrm>
              <a:off x="3267" y="3123"/>
              <a:ext cx="35" cy="37"/>
            </a:xfrm>
            <a:custGeom>
              <a:avLst/>
              <a:gdLst>
                <a:gd name="T0" fmla="*/ 6 w 69"/>
                <a:gd name="T1" fmla="*/ 0 h 75"/>
                <a:gd name="T2" fmla="*/ 5 w 69"/>
                <a:gd name="T3" fmla="*/ 0 h 75"/>
                <a:gd name="T4" fmla="*/ 0 w 69"/>
                <a:gd name="T5" fmla="*/ 5 h 75"/>
                <a:gd name="T6" fmla="*/ 4 w 69"/>
                <a:gd name="T7" fmla="*/ 9 h 75"/>
                <a:gd name="T8" fmla="*/ 9 w 69"/>
                <a:gd name="T9" fmla="*/ 3 h 75"/>
                <a:gd name="T10" fmla="*/ 8 w 69"/>
                <a:gd name="T11" fmla="*/ 4 h 75"/>
                <a:gd name="T12" fmla="*/ 6 w 69"/>
                <a:gd name="T13" fmla="*/ 0 h 75"/>
                <a:gd name="T14" fmla="*/ 6 w 69"/>
                <a:gd name="T15" fmla="*/ 0 h 75"/>
                <a:gd name="T16" fmla="*/ 5 w 69"/>
                <a:gd name="T17" fmla="*/ 0 h 75"/>
                <a:gd name="T18" fmla="*/ 6 w 69"/>
                <a:gd name="T19" fmla="*/ 0 h 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75"/>
                <a:gd name="T32" fmla="*/ 69 w 69"/>
                <a:gd name="T33" fmla="*/ 75 h 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75">
                  <a:moveTo>
                    <a:pt x="45" y="0"/>
                  </a:moveTo>
                  <a:lnTo>
                    <a:pt x="39" y="3"/>
                  </a:lnTo>
                  <a:lnTo>
                    <a:pt x="0" y="47"/>
                  </a:lnTo>
                  <a:lnTo>
                    <a:pt x="30" y="75"/>
                  </a:lnTo>
                  <a:lnTo>
                    <a:pt x="69" y="31"/>
                  </a:lnTo>
                  <a:lnTo>
                    <a:pt x="63" y="34"/>
                  </a:lnTo>
                  <a:lnTo>
                    <a:pt x="45" y="0"/>
                  </a:lnTo>
                  <a:lnTo>
                    <a:pt x="41" y="1"/>
                  </a:lnTo>
                  <a:lnTo>
                    <a:pt x="39" y="3"/>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5" name="Freeform 1566"/>
            <p:cNvSpPr>
              <a:spLocks/>
            </p:cNvSpPr>
            <p:nvPr/>
          </p:nvSpPr>
          <p:spPr bwMode="auto">
            <a:xfrm>
              <a:off x="3290" y="3110"/>
              <a:ext cx="32" cy="30"/>
            </a:xfrm>
            <a:custGeom>
              <a:avLst/>
              <a:gdLst>
                <a:gd name="T0" fmla="*/ 6 w 63"/>
                <a:gd name="T1" fmla="*/ 0 h 61"/>
                <a:gd name="T2" fmla="*/ 6 w 63"/>
                <a:gd name="T3" fmla="*/ 0 h 61"/>
                <a:gd name="T4" fmla="*/ 0 w 63"/>
                <a:gd name="T5" fmla="*/ 3 h 61"/>
                <a:gd name="T6" fmla="*/ 3 w 63"/>
                <a:gd name="T7" fmla="*/ 7 h 61"/>
                <a:gd name="T8" fmla="*/ 8 w 63"/>
                <a:gd name="T9" fmla="*/ 4 h 61"/>
                <a:gd name="T10" fmla="*/ 8 w 63"/>
                <a:gd name="T11" fmla="*/ 4 h 61"/>
                <a:gd name="T12" fmla="*/ 6 w 63"/>
                <a:gd name="T13" fmla="*/ 0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48" y="0"/>
                  </a:moveTo>
                  <a:lnTo>
                    <a:pt x="45" y="3"/>
                  </a:lnTo>
                  <a:lnTo>
                    <a:pt x="0" y="27"/>
                  </a:lnTo>
                  <a:lnTo>
                    <a:pt x="18" y="61"/>
                  </a:lnTo>
                  <a:lnTo>
                    <a:pt x="63" y="37"/>
                  </a:lnTo>
                  <a:lnTo>
                    <a:pt x="60" y="39"/>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6" name="Freeform 1567"/>
            <p:cNvSpPr>
              <a:spLocks/>
            </p:cNvSpPr>
            <p:nvPr/>
          </p:nvSpPr>
          <p:spPr bwMode="auto">
            <a:xfrm>
              <a:off x="3314" y="3102"/>
              <a:ext cx="27" cy="27"/>
            </a:xfrm>
            <a:custGeom>
              <a:avLst/>
              <a:gdLst>
                <a:gd name="T0" fmla="*/ 7 w 53"/>
                <a:gd name="T1" fmla="*/ 1 h 54"/>
                <a:gd name="T2" fmla="*/ 6 w 53"/>
                <a:gd name="T3" fmla="*/ 1 h 54"/>
                <a:gd name="T4" fmla="*/ 0 w 53"/>
                <a:gd name="T5" fmla="*/ 2 h 54"/>
                <a:gd name="T6" fmla="*/ 2 w 53"/>
                <a:gd name="T7" fmla="*/ 7 h 54"/>
                <a:gd name="T8" fmla="*/ 7 w 53"/>
                <a:gd name="T9" fmla="*/ 6 h 54"/>
                <a:gd name="T10" fmla="*/ 6 w 53"/>
                <a:gd name="T11" fmla="*/ 6 h 54"/>
                <a:gd name="T12" fmla="*/ 7 w 53"/>
                <a:gd name="T13" fmla="*/ 1 h 54"/>
                <a:gd name="T14" fmla="*/ 6 w 53"/>
                <a:gd name="T15" fmla="*/ 0 h 54"/>
                <a:gd name="T16" fmla="*/ 6 w 53"/>
                <a:gd name="T17" fmla="*/ 1 h 54"/>
                <a:gd name="T18" fmla="*/ 7 w 53"/>
                <a:gd name="T19" fmla="*/ 1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4"/>
                <a:gd name="T32" fmla="*/ 53 w 5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4">
                  <a:moveTo>
                    <a:pt x="49" y="1"/>
                  </a:moveTo>
                  <a:lnTo>
                    <a:pt x="42" y="1"/>
                  </a:lnTo>
                  <a:lnTo>
                    <a:pt x="0" y="15"/>
                  </a:lnTo>
                  <a:lnTo>
                    <a:pt x="12" y="54"/>
                  </a:lnTo>
                  <a:lnTo>
                    <a:pt x="53" y="41"/>
                  </a:lnTo>
                  <a:lnTo>
                    <a:pt x="46" y="41"/>
                  </a:lnTo>
                  <a:lnTo>
                    <a:pt x="49" y="1"/>
                  </a:lnTo>
                  <a:lnTo>
                    <a:pt x="45" y="0"/>
                  </a:lnTo>
                  <a:lnTo>
                    <a:pt x="42" y="1"/>
                  </a:lnTo>
                  <a:lnTo>
                    <a:pt x="49"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7" name="Freeform 1568"/>
            <p:cNvSpPr>
              <a:spLocks/>
            </p:cNvSpPr>
            <p:nvPr/>
          </p:nvSpPr>
          <p:spPr bwMode="auto">
            <a:xfrm>
              <a:off x="3337" y="3103"/>
              <a:ext cx="24" cy="21"/>
            </a:xfrm>
            <a:custGeom>
              <a:avLst/>
              <a:gdLst>
                <a:gd name="T0" fmla="*/ 6 w 49"/>
                <a:gd name="T1" fmla="*/ 0 h 43"/>
                <a:gd name="T2" fmla="*/ 5 w 49"/>
                <a:gd name="T3" fmla="*/ 0 h 43"/>
                <a:gd name="T4" fmla="*/ 0 w 49"/>
                <a:gd name="T5" fmla="*/ 0 h 43"/>
                <a:gd name="T6" fmla="*/ 0 w 49"/>
                <a:gd name="T7" fmla="*/ 5 h 43"/>
                <a:gd name="T8" fmla="*/ 5 w 49"/>
                <a:gd name="T9" fmla="*/ 5 h 43"/>
                <a:gd name="T10" fmla="*/ 4 w 49"/>
                <a:gd name="T11" fmla="*/ 5 h 43"/>
                <a:gd name="T12" fmla="*/ 6 w 49"/>
                <a:gd name="T13" fmla="*/ 0 h 43"/>
                <a:gd name="T14" fmla="*/ 5 w 49"/>
                <a:gd name="T15" fmla="*/ 0 h 43"/>
                <a:gd name="T16" fmla="*/ 5 w 49"/>
                <a:gd name="T17" fmla="*/ 0 h 43"/>
                <a:gd name="T18" fmla="*/ 6 w 49"/>
                <a:gd name="T19" fmla="*/ 0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3"/>
                <a:gd name="T32" fmla="*/ 49 w 49"/>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3">
                  <a:moveTo>
                    <a:pt x="49" y="5"/>
                  </a:moveTo>
                  <a:lnTo>
                    <a:pt x="43" y="4"/>
                  </a:lnTo>
                  <a:lnTo>
                    <a:pt x="3" y="0"/>
                  </a:lnTo>
                  <a:lnTo>
                    <a:pt x="0" y="40"/>
                  </a:lnTo>
                  <a:lnTo>
                    <a:pt x="41" y="43"/>
                  </a:lnTo>
                  <a:lnTo>
                    <a:pt x="35" y="42"/>
                  </a:lnTo>
                  <a:lnTo>
                    <a:pt x="49" y="5"/>
                  </a:lnTo>
                  <a:lnTo>
                    <a:pt x="46" y="4"/>
                  </a:lnTo>
                  <a:lnTo>
                    <a:pt x="43" y="4"/>
                  </a:lnTo>
                  <a:lnTo>
                    <a:pt x="49"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8" name="Freeform 1569"/>
            <p:cNvSpPr>
              <a:spLocks/>
            </p:cNvSpPr>
            <p:nvPr/>
          </p:nvSpPr>
          <p:spPr bwMode="auto">
            <a:xfrm>
              <a:off x="3354" y="3105"/>
              <a:ext cx="32" cy="27"/>
            </a:xfrm>
            <a:custGeom>
              <a:avLst/>
              <a:gdLst>
                <a:gd name="T0" fmla="*/ 8 w 63"/>
                <a:gd name="T1" fmla="*/ 3 h 54"/>
                <a:gd name="T2" fmla="*/ 8 w 63"/>
                <a:gd name="T3" fmla="*/ 3 h 54"/>
                <a:gd name="T4" fmla="*/ 2 w 63"/>
                <a:gd name="T5" fmla="*/ 0 h 54"/>
                <a:gd name="T6" fmla="*/ 0 w 63"/>
                <a:gd name="T7" fmla="*/ 5 h 54"/>
                <a:gd name="T8" fmla="*/ 6 w 63"/>
                <a:gd name="T9" fmla="*/ 7 h 54"/>
                <a:gd name="T10" fmla="*/ 6 w 63"/>
                <a:gd name="T11" fmla="*/ 7 h 54"/>
                <a:gd name="T12" fmla="*/ 8 w 63"/>
                <a:gd name="T13" fmla="*/ 3 h 54"/>
                <a:gd name="T14" fmla="*/ 0 60000 65536"/>
                <a:gd name="T15" fmla="*/ 0 60000 65536"/>
                <a:gd name="T16" fmla="*/ 0 60000 65536"/>
                <a:gd name="T17" fmla="*/ 0 60000 65536"/>
                <a:gd name="T18" fmla="*/ 0 60000 65536"/>
                <a:gd name="T19" fmla="*/ 0 60000 65536"/>
                <a:gd name="T20" fmla="*/ 0 60000 65536"/>
                <a:gd name="T21" fmla="*/ 0 w 63"/>
                <a:gd name="T22" fmla="*/ 0 h 54"/>
                <a:gd name="T23" fmla="*/ 63 w 63"/>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4">
                  <a:moveTo>
                    <a:pt x="63" y="18"/>
                  </a:moveTo>
                  <a:lnTo>
                    <a:pt x="60" y="17"/>
                  </a:lnTo>
                  <a:lnTo>
                    <a:pt x="14" y="0"/>
                  </a:lnTo>
                  <a:lnTo>
                    <a:pt x="0" y="37"/>
                  </a:lnTo>
                  <a:lnTo>
                    <a:pt x="46" y="54"/>
                  </a:lnTo>
                  <a:lnTo>
                    <a:pt x="42" y="53"/>
                  </a:lnTo>
                  <a:lnTo>
                    <a:pt x="63" y="1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19" name="Freeform 1570"/>
            <p:cNvSpPr>
              <a:spLocks/>
            </p:cNvSpPr>
            <p:nvPr/>
          </p:nvSpPr>
          <p:spPr bwMode="auto">
            <a:xfrm>
              <a:off x="3376" y="3114"/>
              <a:ext cx="34" cy="30"/>
            </a:xfrm>
            <a:custGeom>
              <a:avLst/>
              <a:gdLst>
                <a:gd name="T0" fmla="*/ 9 w 68"/>
                <a:gd name="T1" fmla="*/ 4 h 60"/>
                <a:gd name="T2" fmla="*/ 9 w 68"/>
                <a:gd name="T3" fmla="*/ 4 h 60"/>
                <a:gd name="T4" fmla="*/ 3 w 68"/>
                <a:gd name="T5" fmla="*/ 0 h 60"/>
                <a:gd name="T6" fmla="*/ 0 w 68"/>
                <a:gd name="T7" fmla="*/ 5 h 60"/>
                <a:gd name="T8" fmla="*/ 6 w 68"/>
                <a:gd name="T9" fmla="*/ 8 h 60"/>
                <a:gd name="T10" fmla="*/ 5 w 68"/>
                <a:gd name="T11" fmla="*/ 8 h 60"/>
                <a:gd name="T12" fmla="*/ 9 w 68"/>
                <a:gd name="T13" fmla="*/ 4 h 60"/>
                <a:gd name="T14" fmla="*/ 9 w 68"/>
                <a:gd name="T15" fmla="*/ 4 h 60"/>
                <a:gd name="T16" fmla="*/ 9 w 68"/>
                <a:gd name="T17" fmla="*/ 4 h 60"/>
                <a:gd name="T18" fmla="*/ 9 w 68"/>
                <a:gd name="T19" fmla="*/ 4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0"/>
                <a:gd name="T32" fmla="*/ 68 w 68"/>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0">
                  <a:moveTo>
                    <a:pt x="68" y="28"/>
                  </a:moveTo>
                  <a:lnTo>
                    <a:pt x="65" y="26"/>
                  </a:lnTo>
                  <a:lnTo>
                    <a:pt x="21" y="0"/>
                  </a:lnTo>
                  <a:lnTo>
                    <a:pt x="0" y="35"/>
                  </a:lnTo>
                  <a:lnTo>
                    <a:pt x="44" y="60"/>
                  </a:lnTo>
                  <a:lnTo>
                    <a:pt x="41" y="58"/>
                  </a:lnTo>
                  <a:lnTo>
                    <a:pt x="68" y="28"/>
                  </a:lnTo>
                  <a:lnTo>
                    <a:pt x="67" y="27"/>
                  </a:lnTo>
                  <a:lnTo>
                    <a:pt x="65" y="26"/>
                  </a:lnTo>
                  <a:lnTo>
                    <a:pt x="68" y="2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0" name="Freeform 1571"/>
            <p:cNvSpPr>
              <a:spLocks/>
            </p:cNvSpPr>
            <p:nvPr/>
          </p:nvSpPr>
          <p:spPr bwMode="auto">
            <a:xfrm>
              <a:off x="3396" y="3128"/>
              <a:ext cx="33" cy="34"/>
            </a:xfrm>
            <a:custGeom>
              <a:avLst/>
              <a:gdLst>
                <a:gd name="T0" fmla="*/ 8 w 67"/>
                <a:gd name="T1" fmla="*/ 5 h 68"/>
                <a:gd name="T2" fmla="*/ 8 w 67"/>
                <a:gd name="T3" fmla="*/ 5 h 68"/>
                <a:gd name="T4" fmla="*/ 3 w 67"/>
                <a:gd name="T5" fmla="*/ 0 h 68"/>
                <a:gd name="T6" fmla="*/ 0 w 67"/>
                <a:gd name="T7" fmla="*/ 4 h 68"/>
                <a:gd name="T8" fmla="*/ 4 w 67"/>
                <a:gd name="T9" fmla="*/ 9 h 68"/>
                <a:gd name="T10" fmla="*/ 4 w 67"/>
                <a:gd name="T11" fmla="*/ 9 h 68"/>
                <a:gd name="T12" fmla="*/ 8 w 67"/>
                <a:gd name="T13" fmla="*/ 5 h 68"/>
                <a:gd name="T14" fmla="*/ 0 60000 65536"/>
                <a:gd name="T15" fmla="*/ 0 60000 65536"/>
                <a:gd name="T16" fmla="*/ 0 60000 65536"/>
                <a:gd name="T17" fmla="*/ 0 60000 65536"/>
                <a:gd name="T18" fmla="*/ 0 60000 65536"/>
                <a:gd name="T19" fmla="*/ 0 60000 65536"/>
                <a:gd name="T20" fmla="*/ 0 60000 65536"/>
                <a:gd name="T21" fmla="*/ 0 w 67"/>
                <a:gd name="T22" fmla="*/ 0 h 68"/>
                <a:gd name="T23" fmla="*/ 67 w 67"/>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8">
                  <a:moveTo>
                    <a:pt x="67" y="38"/>
                  </a:moveTo>
                  <a:lnTo>
                    <a:pt x="67" y="38"/>
                  </a:lnTo>
                  <a:lnTo>
                    <a:pt x="27" y="0"/>
                  </a:lnTo>
                  <a:lnTo>
                    <a:pt x="0" y="30"/>
                  </a:lnTo>
                  <a:lnTo>
                    <a:pt x="39" y="68"/>
                  </a:lnTo>
                  <a:lnTo>
                    <a:pt x="67" y="3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1" name="Freeform 1572"/>
            <p:cNvSpPr>
              <a:spLocks/>
            </p:cNvSpPr>
            <p:nvPr/>
          </p:nvSpPr>
          <p:spPr bwMode="auto">
            <a:xfrm>
              <a:off x="3415" y="3147"/>
              <a:ext cx="36" cy="36"/>
            </a:xfrm>
            <a:custGeom>
              <a:avLst/>
              <a:gdLst>
                <a:gd name="T0" fmla="*/ 9 w 71"/>
                <a:gd name="T1" fmla="*/ 6 h 71"/>
                <a:gd name="T2" fmla="*/ 9 w 71"/>
                <a:gd name="T3" fmla="*/ 6 h 71"/>
                <a:gd name="T4" fmla="*/ 4 w 71"/>
                <a:gd name="T5" fmla="*/ 0 h 71"/>
                <a:gd name="T6" fmla="*/ 0 w 71"/>
                <a:gd name="T7" fmla="*/ 4 h 71"/>
                <a:gd name="T8" fmla="*/ 6 w 71"/>
                <a:gd name="T9" fmla="*/ 9 h 71"/>
                <a:gd name="T10" fmla="*/ 6 w 71"/>
                <a:gd name="T11" fmla="*/ 9 h 71"/>
                <a:gd name="T12" fmla="*/ 9 w 71"/>
                <a:gd name="T13" fmla="*/ 6 h 71"/>
                <a:gd name="T14" fmla="*/ 0 60000 65536"/>
                <a:gd name="T15" fmla="*/ 0 60000 65536"/>
                <a:gd name="T16" fmla="*/ 0 60000 65536"/>
                <a:gd name="T17" fmla="*/ 0 60000 65536"/>
                <a:gd name="T18" fmla="*/ 0 60000 65536"/>
                <a:gd name="T19" fmla="*/ 0 60000 65536"/>
                <a:gd name="T20" fmla="*/ 0 60000 65536"/>
                <a:gd name="T21" fmla="*/ 0 w 71"/>
                <a:gd name="T22" fmla="*/ 0 h 71"/>
                <a:gd name="T23" fmla="*/ 71 w 71"/>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1">
                  <a:moveTo>
                    <a:pt x="71" y="44"/>
                  </a:moveTo>
                  <a:lnTo>
                    <a:pt x="70" y="42"/>
                  </a:lnTo>
                  <a:lnTo>
                    <a:pt x="28" y="0"/>
                  </a:lnTo>
                  <a:lnTo>
                    <a:pt x="0" y="30"/>
                  </a:lnTo>
                  <a:lnTo>
                    <a:pt x="43" y="71"/>
                  </a:lnTo>
                  <a:lnTo>
                    <a:pt x="41" y="69"/>
                  </a:lnTo>
                  <a:lnTo>
                    <a:pt x="71" y="4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2" name="Freeform 1573"/>
            <p:cNvSpPr>
              <a:spLocks/>
            </p:cNvSpPr>
            <p:nvPr/>
          </p:nvSpPr>
          <p:spPr bwMode="auto">
            <a:xfrm>
              <a:off x="3436" y="3169"/>
              <a:ext cx="36" cy="36"/>
            </a:xfrm>
            <a:custGeom>
              <a:avLst/>
              <a:gdLst>
                <a:gd name="T0" fmla="*/ 9 w 72"/>
                <a:gd name="T1" fmla="*/ 6 h 72"/>
                <a:gd name="T2" fmla="*/ 9 w 72"/>
                <a:gd name="T3" fmla="*/ 6 h 72"/>
                <a:gd name="T4" fmla="*/ 4 w 72"/>
                <a:gd name="T5" fmla="*/ 0 h 72"/>
                <a:gd name="T6" fmla="*/ 0 w 72"/>
                <a:gd name="T7" fmla="*/ 3 h 72"/>
                <a:gd name="T8" fmla="*/ 5 w 72"/>
                <a:gd name="T9" fmla="*/ 9 h 72"/>
                <a:gd name="T10" fmla="*/ 5 w 72"/>
                <a:gd name="T11" fmla="*/ 9 h 72"/>
                <a:gd name="T12" fmla="*/ 9 w 72"/>
                <a:gd name="T13" fmla="*/ 6 h 72"/>
                <a:gd name="T14" fmla="*/ 0 60000 65536"/>
                <a:gd name="T15" fmla="*/ 0 60000 65536"/>
                <a:gd name="T16" fmla="*/ 0 60000 65536"/>
                <a:gd name="T17" fmla="*/ 0 60000 65536"/>
                <a:gd name="T18" fmla="*/ 0 60000 65536"/>
                <a:gd name="T19" fmla="*/ 0 60000 65536"/>
                <a:gd name="T20" fmla="*/ 0 60000 65536"/>
                <a:gd name="T21" fmla="*/ 0 w 72"/>
                <a:gd name="T22" fmla="*/ 0 h 72"/>
                <a:gd name="T23" fmla="*/ 72 w 72"/>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72">
                  <a:moveTo>
                    <a:pt x="72" y="47"/>
                  </a:moveTo>
                  <a:lnTo>
                    <a:pt x="71" y="47"/>
                  </a:lnTo>
                  <a:lnTo>
                    <a:pt x="30" y="0"/>
                  </a:lnTo>
                  <a:lnTo>
                    <a:pt x="0" y="25"/>
                  </a:lnTo>
                  <a:lnTo>
                    <a:pt x="41" y="72"/>
                  </a:lnTo>
                  <a:lnTo>
                    <a:pt x="40" y="72"/>
                  </a:lnTo>
                  <a:lnTo>
                    <a:pt x="72" y="4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3" name="Freeform 1574"/>
            <p:cNvSpPr>
              <a:spLocks/>
            </p:cNvSpPr>
            <p:nvPr/>
          </p:nvSpPr>
          <p:spPr bwMode="auto">
            <a:xfrm>
              <a:off x="3456" y="3193"/>
              <a:ext cx="38" cy="42"/>
            </a:xfrm>
            <a:custGeom>
              <a:avLst/>
              <a:gdLst>
                <a:gd name="T0" fmla="*/ 9 w 77"/>
                <a:gd name="T1" fmla="*/ 7 h 84"/>
                <a:gd name="T2" fmla="*/ 9 w 77"/>
                <a:gd name="T3" fmla="*/ 7 h 84"/>
                <a:gd name="T4" fmla="*/ 4 w 77"/>
                <a:gd name="T5" fmla="*/ 0 h 84"/>
                <a:gd name="T6" fmla="*/ 0 w 77"/>
                <a:gd name="T7" fmla="*/ 3 h 84"/>
                <a:gd name="T8" fmla="*/ 5 w 77"/>
                <a:gd name="T9" fmla="*/ 11 h 84"/>
                <a:gd name="T10" fmla="*/ 5 w 77"/>
                <a:gd name="T11" fmla="*/ 11 h 84"/>
                <a:gd name="T12" fmla="*/ 9 w 77"/>
                <a:gd name="T13" fmla="*/ 7 h 84"/>
                <a:gd name="T14" fmla="*/ 0 60000 65536"/>
                <a:gd name="T15" fmla="*/ 0 60000 65536"/>
                <a:gd name="T16" fmla="*/ 0 60000 65536"/>
                <a:gd name="T17" fmla="*/ 0 60000 65536"/>
                <a:gd name="T18" fmla="*/ 0 60000 65536"/>
                <a:gd name="T19" fmla="*/ 0 60000 65536"/>
                <a:gd name="T20" fmla="*/ 0 60000 65536"/>
                <a:gd name="T21" fmla="*/ 0 w 77"/>
                <a:gd name="T22" fmla="*/ 0 h 84"/>
                <a:gd name="T23" fmla="*/ 77 w 77"/>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4">
                  <a:moveTo>
                    <a:pt x="76" y="56"/>
                  </a:moveTo>
                  <a:lnTo>
                    <a:pt x="77" y="58"/>
                  </a:lnTo>
                  <a:lnTo>
                    <a:pt x="32" y="0"/>
                  </a:lnTo>
                  <a:lnTo>
                    <a:pt x="0" y="25"/>
                  </a:lnTo>
                  <a:lnTo>
                    <a:pt x="45" y="83"/>
                  </a:lnTo>
                  <a:lnTo>
                    <a:pt x="46" y="84"/>
                  </a:lnTo>
                  <a:lnTo>
                    <a:pt x="76" y="5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4" name="Freeform 1575"/>
            <p:cNvSpPr>
              <a:spLocks/>
            </p:cNvSpPr>
            <p:nvPr/>
          </p:nvSpPr>
          <p:spPr bwMode="auto">
            <a:xfrm>
              <a:off x="3479" y="3221"/>
              <a:ext cx="37" cy="38"/>
            </a:xfrm>
            <a:custGeom>
              <a:avLst/>
              <a:gdLst>
                <a:gd name="T0" fmla="*/ 9 w 75"/>
                <a:gd name="T1" fmla="*/ 6 h 78"/>
                <a:gd name="T2" fmla="*/ 9 w 75"/>
                <a:gd name="T3" fmla="*/ 6 h 78"/>
                <a:gd name="T4" fmla="*/ 3 w 75"/>
                <a:gd name="T5" fmla="*/ 0 h 78"/>
                <a:gd name="T6" fmla="*/ 0 w 75"/>
                <a:gd name="T7" fmla="*/ 3 h 78"/>
                <a:gd name="T8" fmla="*/ 5 w 75"/>
                <a:gd name="T9" fmla="*/ 9 h 78"/>
                <a:gd name="T10" fmla="*/ 5 w 75"/>
                <a:gd name="T11" fmla="*/ 9 h 78"/>
                <a:gd name="T12" fmla="*/ 9 w 75"/>
                <a:gd name="T13" fmla="*/ 6 h 78"/>
                <a:gd name="T14" fmla="*/ 0 60000 65536"/>
                <a:gd name="T15" fmla="*/ 0 60000 65536"/>
                <a:gd name="T16" fmla="*/ 0 60000 65536"/>
                <a:gd name="T17" fmla="*/ 0 60000 65536"/>
                <a:gd name="T18" fmla="*/ 0 60000 65536"/>
                <a:gd name="T19" fmla="*/ 0 60000 65536"/>
                <a:gd name="T20" fmla="*/ 0 60000 65536"/>
                <a:gd name="T21" fmla="*/ 0 w 75"/>
                <a:gd name="T22" fmla="*/ 0 h 78"/>
                <a:gd name="T23" fmla="*/ 75 w 75"/>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78">
                  <a:moveTo>
                    <a:pt x="75" y="51"/>
                  </a:moveTo>
                  <a:lnTo>
                    <a:pt x="73" y="50"/>
                  </a:lnTo>
                  <a:lnTo>
                    <a:pt x="30" y="0"/>
                  </a:lnTo>
                  <a:lnTo>
                    <a:pt x="0" y="28"/>
                  </a:lnTo>
                  <a:lnTo>
                    <a:pt x="43" y="78"/>
                  </a:lnTo>
                  <a:lnTo>
                    <a:pt x="42" y="76"/>
                  </a:lnTo>
                  <a:lnTo>
                    <a:pt x="75" y="5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5" name="Freeform 1576"/>
            <p:cNvSpPr>
              <a:spLocks/>
            </p:cNvSpPr>
            <p:nvPr/>
          </p:nvSpPr>
          <p:spPr bwMode="auto">
            <a:xfrm>
              <a:off x="3500" y="3246"/>
              <a:ext cx="37" cy="40"/>
            </a:xfrm>
            <a:custGeom>
              <a:avLst/>
              <a:gdLst>
                <a:gd name="T0" fmla="*/ 9 w 74"/>
                <a:gd name="T1" fmla="*/ 6 h 81"/>
                <a:gd name="T2" fmla="*/ 10 w 74"/>
                <a:gd name="T3" fmla="*/ 6 h 81"/>
                <a:gd name="T4" fmla="*/ 5 w 74"/>
                <a:gd name="T5" fmla="*/ 0 h 81"/>
                <a:gd name="T6" fmla="*/ 0 w 74"/>
                <a:gd name="T7" fmla="*/ 3 h 81"/>
                <a:gd name="T8" fmla="*/ 5 w 74"/>
                <a:gd name="T9" fmla="*/ 9 h 81"/>
                <a:gd name="T10" fmla="*/ 6 w 74"/>
                <a:gd name="T11" fmla="*/ 10 h 81"/>
                <a:gd name="T12" fmla="*/ 9 w 74"/>
                <a:gd name="T13" fmla="*/ 6 h 81"/>
                <a:gd name="T14" fmla="*/ 0 60000 65536"/>
                <a:gd name="T15" fmla="*/ 0 60000 65536"/>
                <a:gd name="T16" fmla="*/ 0 60000 65536"/>
                <a:gd name="T17" fmla="*/ 0 60000 65536"/>
                <a:gd name="T18" fmla="*/ 0 60000 65536"/>
                <a:gd name="T19" fmla="*/ 0 60000 65536"/>
                <a:gd name="T20" fmla="*/ 0 60000 65536"/>
                <a:gd name="T21" fmla="*/ 0 w 74"/>
                <a:gd name="T22" fmla="*/ 0 h 81"/>
                <a:gd name="T23" fmla="*/ 74 w 74"/>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81">
                  <a:moveTo>
                    <a:pt x="72" y="51"/>
                  </a:moveTo>
                  <a:lnTo>
                    <a:pt x="74" y="53"/>
                  </a:lnTo>
                  <a:lnTo>
                    <a:pt x="33" y="0"/>
                  </a:lnTo>
                  <a:lnTo>
                    <a:pt x="0" y="25"/>
                  </a:lnTo>
                  <a:lnTo>
                    <a:pt x="42" y="78"/>
                  </a:lnTo>
                  <a:lnTo>
                    <a:pt x="44" y="81"/>
                  </a:lnTo>
                  <a:lnTo>
                    <a:pt x="72" y="5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6" name="Freeform 1577"/>
            <p:cNvSpPr>
              <a:spLocks/>
            </p:cNvSpPr>
            <p:nvPr/>
          </p:nvSpPr>
          <p:spPr bwMode="auto">
            <a:xfrm>
              <a:off x="3522" y="3271"/>
              <a:ext cx="35" cy="36"/>
            </a:xfrm>
            <a:custGeom>
              <a:avLst/>
              <a:gdLst>
                <a:gd name="T0" fmla="*/ 9 w 69"/>
                <a:gd name="T1" fmla="*/ 5 h 71"/>
                <a:gd name="T2" fmla="*/ 9 w 69"/>
                <a:gd name="T3" fmla="*/ 5 h 71"/>
                <a:gd name="T4" fmla="*/ 4 w 69"/>
                <a:gd name="T5" fmla="*/ 0 h 71"/>
                <a:gd name="T6" fmla="*/ 0 w 69"/>
                <a:gd name="T7" fmla="*/ 4 h 71"/>
                <a:gd name="T8" fmla="*/ 6 w 69"/>
                <a:gd name="T9" fmla="*/ 9 h 71"/>
                <a:gd name="T10" fmla="*/ 6 w 69"/>
                <a:gd name="T11" fmla="*/ 9 h 71"/>
                <a:gd name="T12" fmla="*/ 6 w 69"/>
                <a:gd name="T13" fmla="*/ 9 h 71"/>
                <a:gd name="T14" fmla="*/ 6 w 69"/>
                <a:gd name="T15" fmla="*/ 9 h 71"/>
                <a:gd name="T16" fmla="*/ 6 w 69"/>
                <a:gd name="T17" fmla="*/ 9 h 71"/>
                <a:gd name="T18" fmla="*/ 9 w 69"/>
                <a:gd name="T19" fmla="*/ 5 h 7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71"/>
                <a:gd name="T32" fmla="*/ 69 w 69"/>
                <a:gd name="T33" fmla="*/ 71 h 7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71">
                  <a:moveTo>
                    <a:pt x="66" y="37"/>
                  </a:moveTo>
                  <a:lnTo>
                    <a:pt x="69" y="39"/>
                  </a:lnTo>
                  <a:lnTo>
                    <a:pt x="28" y="0"/>
                  </a:lnTo>
                  <a:lnTo>
                    <a:pt x="0" y="30"/>
                  </a:lnTo>
                  <a:lnTo>
                    <a:pt x="42" y="69"/>
                  </a:lnTo>
                  <a:lnTo>
                    <a:pt x="45" y="71"/>
                  </a:lnTo>
                  <a:lnTo>
                    <a:pt x="42" y="69"/>
                  </a:lnTo>
                  <a:lnTo>
                    <a:pt x="43" y="70"/>
                  </a:lnTo>
                  <a:lnTo>
                    <a:pt x="45" y="71"/>
                  </a:lnTo>
                  <a:lnTo>
                    <a:pt x="66" y="3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7" name="Freeform 1578"/>
            <p:cNvSpPr>
              <a:spLocks/>
            </p:cNvSpPr>
            <p:nvPr/>
          </p:nvSpPr>
          <p:spPr bwMode="auto">
            <a:xfrm>
              <a:off x="3545" y="3290"/>
              <a:ext cx="31" cy="30"/>
            </a:xfrm>
            <a:custGeom>
              <a:avLst/>
              <a:gdLst>
                <a:gd name="T0" fmla="*/ 7 w 63"/>
                <a:gd name="T1" fmla="*/ 3 h 61"/>
                <a:gd name="T2" fmla="*/ 7 w 63"/>
                <a:gd name="T3" fmla="*/ 3 h 61"/>
                <a:gd name="T4" fmla="*/ 2 w 63"/>
                <a:gd name="T5" fmla="*/ 0 h 61"/>
                <a:gd name="T6" fmla="*/ 0 w 63"/>
                <a:gd name="T7" fmla="*/ 4 h 61"/>
                <a:gd name="T8" fmla="*/ 5 w 63"/>
                <a:gd name="T9" fmla="*/ 7 h 61"/>
                <a:gd name="T10" fmla="*/ 5 w 63"/>
                <a:gd name="T11" fmla="*/ 7 h 61"/>
                <a:gd name="T12" fmla="*/ 7 w 63"/>
                <a:gd name="T13" fmla="*/ 3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61" y="24"/>
                  </a:moveTo>
                  <a:lnTo>
                    <a:pt x="63" y="25"/>
                  </a:lnTo>
                  <a:lnTo>
                    <a:pt x="21" y="0"/>
                  </a:lnTo>
                  <a:lnTo>
                    <a:pt x="0" y="34"/>
                  </a:lnTo>
                  <a:lnTo>
                    <a:pt x="43" y="59"/>
                  </a:lnTo>
                  <a:lnTo>
                    <a:pt x="45" y="61"/>
                  </a:lnTo>
                  <a:lnTo>
                    <a:pt x="61" y="2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8" name="Freeform 1579"/>
            <p:cNvSpPr>
              <a:spLocks/>
            </p:cNvSpPr>
            <p:nvPr/>
          </p:nvSpPr>
          <p:spPr bwMode="auto">
            <a:xfrm>
              <a:off x="3567" y="3302"/>
              <a:ext cx="29" cy="28"/>
            </a:xfrm>
            <a:custGeom>
              <a:avLst/>
              <a:gdLst>
                <a:gd name="T0" fmla="*/ 6 w 59"/>
                <a:gd name="T1" fmla="*/ 3 h 56"/>
                <a:gd name="T2" fmla="*/ 7 w 59"/>
                <a:gd name="T3" fmla="*/ 3 h 56"/>
                <a:gd name="T4" fmla="*/ 2 w 59"/>
                <a:gd name="T5" fmla="*/ 0 h 56"/>
                <a:gd name="T6" fmla="*/ 0 w 59"/>
                <a:gd name="T7" fmla="*/ 5 h 56"/>
                <a:gd name="T8" fmla="*/ 5 w 59"/>
                <a:gd name="T9" fmla="*/ 7 h 56"/>
                <a:gd name="T10" fmla="*/ 6 w 59"/>
                <a:gd name="T11" fmla="*/ 7 h 56"/>
                <a:gd name="T12" fmla="*/ 5 w 59"/>
                <a:gd name="T13" fmla="*/ 7 h 56"/>
                <a:gd name="T14" fmla="*/ 5 w 59"/>
                <a:gd name="T15" fmla="*/ 7 h 56"/>
                <a:gd name="T16" fmla="*/ 6 w 59"/>
                <a:gd name="T17" fmla="*/ 7 h 56"/>
                <a:gd name="T18" fmla="*/ 6 w 59"/>
                <a:gd name="T19" fmla="*/ 3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6"/>
                <a:gd name="T32" fmla="*/ 59 w 59"/>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6">
                  <a:moveTo>
                    <a:pt x="53" y="17"/>
                  </a:moveTo>
                  <a:lnTo>
                    <a:pt x="59" y="18"/>
                  </a:lnTo>
                  <a:lnTo>
                    <a:pt x="16" y="0"/>
                  </a:lnTo>
                  <a:lnTo>
                    <a:pt x="0" y="37"/>
                  </a:lnTo>
                  <a:lnTo>
                    <a:pt x="43" y="55"/>
                  </a:lnTo>
                  <a:lnTo>
                    <a:pt x="48" y="56"/>
                  </a:lnTo>
                  <a:lnTo>
                    <a:pt x="43" y="55"/>
                  </a:lnTo>
                  <a:lnTo>
                    <a:pt x="46" y="56"/>
                  </a:lnTo>
                  <a:lnTo>
                    <a:pt x="48" y="56"/>
                  </a:lnTo>
                  <a:lnTo>
                    <a:pt x="53" y="1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29" name="Freeform 1580"/>
            <p:cNvSpPr>
              <a:spLocks/>
            </p:cNvSpPr>
            <p:nvPr/>
          </p:nvSpPr>
          <p:spPr bwMode="auto">
            <a:xfrm>
              <a:off x="3591" y="3311"/>
              <a:ext cx="24" cy="22"/>
            </a:xfrm>
            <a:custGeom>
              <a:avLst/>
              <a:gdLst>
                <a:gd name="T0" fmla="*/ 5 w 49"/>
                <a:gd name="T1" fmla="*/ 0 h 45"/>
                <a:gd name="T2" fmla="*/ 6 w 49"/>
                <a:gd name="T3" fmla="*/ 0 h 45"/>
                <a:gd name="T4" fmla="*/ 0 w 49"/>
                <a:gd name="T5" fmla="*/ 0 h 45"/>
                <a:gd name="T6" fmla="*/ 0 w 49"/>
                <a:gd name="T7" fmla="*/ 4 h 45"/>
                <a:gd name="T8" fmla="*/ 5 w 49"/>
                <a:gd name="T9" fmla="*/ 5 h 45"/>
                <a:gd name="T10" fmla="*/ 6 w 49"/>
                <a:gd name="T11" fmla="*/ 5 h 45"/>
                <a:gd name="T12" fmla="*/ 5 w 49"/>
                <a:gd name="T13" fmla="*/ 5 h 45"/>
                <a:gd name="T14" fmla="*/ 5 w 49"/>
                <a:gd name="T15" fmla="*/ 5 h 45"/>
                <a:gd name="T16" fmla="*/ 6 w 49"/>
                <a:gd name="T17" fmla="*/ 5 h 45"/>
                <a:gd name="T18" fmla="*/ 5 w 49"/>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5"/>
                <a:gd name="T32" fmla="*/ 49 w 49"/>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5">
                  <a:moveTo>
                    <a:pt x="42" y="5"/>
                  </a:moveTo>
                  <a:lnTo>
                    <a:pt x="48" y="5"/>
                  </a:lnTo>
                  <a:lnTo>
                    <a:pt x="5" y="0"/>
                  </a:lnTo>
                  <a:lnTo>
                    <a:pt x="0" y="39"/>
                  </a:lnTo>
                  <a:lnTo>
                    <a:pt x="43" y="44"/>
                  </a:lnTo>
                  <a:lnTo>
                    <a:pt x="49" y="44"/>
                  </a:lnTo>
                  <a:lnTo>
                    <a:pt x="43" y="44"/>
                  </a:lnTo>
                  <a:lnTo>
                    <a:pt x="46" y="45"/>
                  </a:lnTo>
                  <a:lnTo>
                    <a:pt x="49" y="44"/>
                  </a:lnTo>
                  <a:lnTo>
                    <a:pt x="42"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0" name="Freeform 1581"/>
            <p:cNvSpPr>
              <a:spLocks/>
            </p:cNvSpPr>
            <p:nvPr/>
          </p:nvSpPr>
          <p:spPr bwMode="auto">
            <a:xfrm>
              <a:off x="3612" y="3309"/>
              <a:ext cx="25" cy="23"/>
            </a:xfrm>
            <a:custGeom>
              <a:avLst/>
              <a:gdLst>
                <a:gd name="T0" fmla="*/ 6 w 49"/>
                <a:gd name="T1" fmla="*/ 0 h 47"/>
                <a:gd name="T2" fmla="*/ 6 w 49"/>
                <a:gd name="T3" fmla="*/ 0 h 47"/>
                <a:gd name="T4" fmla="*/ 0 w 49"/>
                <a:gd name="T5" fmla="*/ 1 h 47"/>
                <a:gd name="T6" fmla="*/ 1 w 49"/>
                <a:gd name="T7" fmla="*/ 5 h 47"/>
                <a:gd name="T8" fmla="*/ 7 w 49"/>
                <a:gd name="T9" fmla="*/ 4 h 47"/>
                <a:gd name="T10" fmla="*/ 7 w 49"/>
                <a:gd name="T11" fmla="*/ 4 h 47"/>
                <a:gd name="T12" fmla="*/ 6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3" y="0"/>
                  </a:moveTo>
                  <a:lnTo>
                    <a:pt x="43" y="0"/>
                  </a:lnTo>
                  <a:lnTo>
                    <a:pt x="0" y="8"/>
                  </a:lnTo>
                  <a:lnTo>
                    <a:pt x="7" y="47"/>
                  </a:lnTo>
                  <a:lnTo>
                    <a:pt x="49"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1" name="Freeform 1582"/>
            <p:cNvSpPr>
              <a:spLocks/>
            </p:cNvSpPr>
            <p:nvPr/>
          </p:nvSpPr>
          <p:spPr bwMode="auto">
            <a:xfrm>
              <a:off x="3633" y="3305"/>
              <a:ext cx="26" cy="23"/>
            </a:xfrm>
            <a:custGeom>
              <a:avLst/>
              <a:gdLst>
                <a:gd name="T0" fmla="*/ 6 w 51"/>
                <a:gd name="T1" fmla="*/ 0 h 47"/>
                <a:gd name="T2" fmla="*/ 6 w 51"/>
                <a:gd name="T3" fmla="*/ 0 h 47"/>
                <a:gd name="T4" fmla="*/ 0 w 51"/>
                <a:gd name="T5" fmla="*/ 1 h 47"/>
                <a:gd name="T6" fmla="*/ 1 w 51"/>
                <a:gd name="T7" fmla="*/ 5 h 47"/>
                <a:gd name="T8" fmla="*/ 7 w 51"/>
                <a:gd name="T9" fmla="*/ 4 h 47"/>
                <a:gd name="T10" fmla="*/ 7 w 51"/>
                <a:gd name="T11" fmla="*/ 4 h 47"/>
                <a:gd name="T12" fmla="*/ 6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4" y="0"/>
                  </a:moveTo>
                  <a:lnTo>
                    <a:pt x="44" y="0"/>
                  </a:lnTo>
                  <a:lnTo>
                    <a:pt x="0" y="8"/>
                  </a:lnTo>
                  <a:lnTo>
                    <a:pt x="6" y="47"/>
                  </a:lnTo>
                  <a:lnTo>
                    <a:pt x="51"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2" name="Freeform 1583"/>
            <p:cNvSpPr>
              <a:spLocks/>
            </p:cNvSpPr>
            <p:nvPr/>
          </p:nvSpPr>
          <p:spPr bwMode="auto">
            <a:xfrm>
              <a:off x="3656" y="3301"/>
              <a:ext cx="23" cy="23"/>
            </a:xfrm>
            <a:custGeom>
              <a:avLst/>
              <a:gdLst>
                <a:gd name="T0" fmla="*/ 5 w 48"/>
                <a:gd name="T1" fmla="*/ 0 h 46"/>
                <a:gd name="T2" fmla="*/ 5 w 48"/>
                <a:gd name="T3" fmla="*/ 0 h 46"/>
                <a:gd name="T4" fmla="*/ 0 w 48"/>
                <a:gd name="T5" fmla="*/ 1 h 46"/>
                <a:gd name="T6" fmla="*/ 0 w 48"/>
                <a:gd name="T7" fmla="*/ 6 h 46"/>
                <a:gd name="T8" fmla="*/ 5 w 48"/>
                <a:gd name="T9" fmla="*/ 5 h 46"/>
                <a:gd name="T10" fmla="*/ 5 w 48"/>
                <a:gd name="T11" fmla="*/ 5 h 46"/>
                <a:gd name="T12" fmla="*/ 5 w 48"/>
                <a:gd name="T13" fmla="*/ 0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3" y="0"/>
                  </a:moveTo>
                  <a:lnTo>
                    <a:pt x="41" y="0"/>
                  </a:lnTo>
                  <a:lnTo>
                    <a:pt x="0" y="7"/>
                  </a:lnTo>
                  <a:lnTo>
                    <a:pt x="7" y="46"/>
                  </a:lnTo>
                  <a:lnTo>
                    <a:pt x="48" y="39"/>
                  </a:lnTo>
                  <a:lnTo>
                    <a:pt x="45"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3" name="Freeform 1584"/>
            <p:cNvSpPr>
              <a:spLocks/>
            </p:cNvSpPr>
            <p:nvPr/>
          </p:nvSpPr>
          <p:spPr bwMode="auto">
            <a:xfrm>
              <a:off x="3677" y="3300"/>
              <a:ext cx="23" cy="21"/>
            </a:xfrm>
            <a:custGeom>
              <a:avLst/>
              <a:gdLst>
                <a:gd name="T0" fmla="*/ 6 w 45"/>
                <a:gd name="T1" fmla="*/ 0 h 42"/>
                <a:gd name="T2" fmla="*/ 6 w 45"/>
                <a:gd name="T3" fmla="*/ 0 h 42"/>
                <a:gd name="T4" fmla="*/ 0 w 45"/>
                <a:gd name="T5" fmla="*/ 1 h 42"/>
                <a:gd name="T6" fmla="*/ 1 w 45"/>
                <a:gd name="T7" fmla="*/ 6 h 42"/>
                <a:gd name="T8" fmla="*/ 6 w 45"/>
                <a:gd name="T9" fmla="*/ 5 h 42"/>
                <a:gd name="T10" fmla="*/ 6 w 45"/>
                <a:gd name="T11" fmla="*/ 5 h 42"/>
                <a:gd name="T12" fmla="*/ 6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4" y="0"/>
                  </a:moveTo>
                  <a:lnTo>
                    <a:pt x="43" y="0"/>
                  </a:lnTo>
                  <a:lnTo>
                    <a:pt x="0" y="3"/>
                  </a:lnTo>
                  <a:lnTo>
                    <a:pt x="2" y="42"/>
                  </a:lnTo>
                  <a:lnTo>
                    <a:pt x="45"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4" name="Freeform 1585"/>
            <p:cNvSpPr>
              <a:spLocks/>
            </p:cNvSpPr>
            <p:nvPr/>
          </p:nvSpPr>
          <p:spPr bwMode="auto">
            <a:xfrm>
              <a:off x="3699" y="3300"/>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1" y="0"/>
                  </a:moveTo>
                  <a:lnTo>
                    <a:pt x="44" y="0"/>
                  </a:lnTo>
                  <a:lnTo>
                    <a:pt x="0" y="0"/>
                  </a:lnTo>
                  <a:lnTo>
                    <a:pt x="0" y="39"/>
                  </a:lnTo>
                  <a:lnTo>
                    <a:pt x="44" y="39"/>
                  </a:lnTo>
                  <a:lnTo>
                    <a:pt x="46"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5" name="Freeform 1586"/>
            <p:cNvSpPr>
              <a:spLocks/>
            </p:cNvSpPr>
            <p:nvPr/>
          </p:nvSpPr>
          <p:spPr bwMode="auto">
            <a:xfrm>
              <a:off x="3720" y="3298"/>
              <a:ext cx="22" cy="22"/>
            </a:xfrm>
            <a:custGeom>
              <a:avLst/>
              <a:gdLst>
                <a:gd name="T0" fmla="*/ 5 w 44"/>
                <a:gd name="T1" fmla="*/ 0 h 43"/>
                <a:gd name="T2" fmla="*/ 5 w 44"/>
                <a:gd name="T3" fmla="*/ 0 h 43"/>
                <a:gd name="T4" fmla="*/ 0 w 44"/>
                <a:gd name="T5" fmla="*/ 1 h 43"/>
                <a:gd name="T6" fmla="*/ 1 w 44"/>
                <a:gd name="T7" fmla="*/ 6 h 43"/>
                <a:gd name="T8" fmla="*/ 6 w 44"/>
                <a:gd name="T9" fmla="*/ 5 h 43"/>
                <a:gd name="T10" fmla="*/ 6 w 44"/>
                <a:gd name="T11" fmla="*/ 5 h 43"/>
                <a:gd name="T12" fmla="*/ 5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0" y="0"/>
                  </a:moveTo>
                  <a:lnTo>
                    <a:pt x="40" y="0"/>
                  </a:lnTo>
                  <a:lnTo>
                    <a:pt x="0" y="4"/>
                  </a:lnTo>
                  <a:lnTo>
                    <a:pt x="5" y="43"/>
                  </a:lnTo>
                  <a:lnTo>
                    <a:pt x="44"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6" name="Freeform 1587"/>
            <p:cNvSpPr>
              <a:spLocks/>
            </p:cNvSpPr>
            <p:nvPr/>
          </p:nvSpPr>
          <p:spPr bwMode="auto">
            <a:xfrm>
              <a:off x="3739" y="3296"/>
              <a:ext cx="27" cy="21"/>
            </a:xfrm>
            <a:custGeom>
              <a:avLst/>
              <a:gdLst>
                <a:gd name="T0" fmla="*/ 6 w 54"/>
                <a:gd name="T1" fmla="*/ 0 h 44"/>
                <a:gd name="T2" fmla="*/ 6 w 54"/>
                <a:gd name="T3" fmla="*/ 0 h 44"/>
                <a:gd name="T4" fmla="*/ 0 w 54"/>
                <a:gd name="T5" fmla="*/ 0 h 44"/>
                <a:gd name="T6" fmla="*/ 1 w 54"/>
                <a:gd name="T7" fmla="*/ 5 h 44"/>
                <a:gd name="T8" fmla="*/ 7 w 54"/>
                <a:gd name="T9" fmla="*/ 4 h 44"/>
                <a:gd name="T10" fmla="*/ 7 w 54"/>
                <a:gd name="T11" fmla="*/ 4 h 44"/>
                <a:gd name="T12" fmla="*/ 7 w 54"/>
                <a:gd name="T13" fmla="*/ 4 h 44"/>
                <a:gd name="T14" fmla="*/ 7 w 54"/>
                <a:gd name="T15" fmla="*/ 4 h 44"/>
                <a:gd name="T16" fmla="*/ 7 w 54"/>
                <a:gd name="T17" fmla="*/ 4 h 44"/>
                <a:gd name="T18" fmla="*/ 6 w 54"/>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44"/>
                <a:gd name="T32" fmla="*/ 54 w 54"/>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44">
                  <a:moveTo>
                    <a:pt x="42" y="0"/>
                  </a:moveTo>
                  <a:lnTo>
                    <a:pt x="46" y="0"/>
                  </a:lnTo>
                  <a:lnTo>
                    <a:pt x="0" y="5"/>
                  </a:lnTo>
                  <a:lnTo>
                    <a:pt x="4" y="44"/>
                  </a:lnTo>
                  <a:lnTo>
                    <a:pt x="50" y="39"/>
                  </a:lnTo>
                  <a:lnTo>
                    <a:pt x="54" y="39"/>
                  </a:lnTo>
                  <a:lnTo>
                    <a:pt x="50" y="39"/>
                  </a:lnTo>
                  <a:lnTo>
                    <a:pt x="51" y="39"/>
                  </a:lnTo>
                  <a:lnTo>
                    <a:pt x="54"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7" name="Freeform 1588"/>
            <p:cNvSpPr>
              <a:spLocks/>
            </p:cNvSpPr>
            <p:nvPr/>
          </p:nvSpPr>
          <p:spPr bwMode="auto">
            <a:xfrm>
              <a:off x="3761" y="3289"/>
              <a:ext cx="26" cy="26"/>
            </a:xfrm>
            <a:custGeom>
              <a:avLst/>
              <a:gdLst>
                <a:gd name="T0" fmla="*/ 5 w 52"/>
                <a:gd name="T1" fmla="*/ 0 h 52"/>
                <a:gd name="T2" fmla="*/ 5 w 52"/>
                <a:gd name="T3" fmla="*/ 0 h 52"/>
                <a:gd name="T4" fmla="*/ 0 w 52"/>
                <a:gd name="T5" fmla="*/ 2 h 52"/>
                <a:gd name="T6" fmla="*/ 2 w 52"/>
                <a:gd name="T7" fmla="*/ 7 h 52"/>
                <a:gd name="T8" fmla="*/ 7 w 52"/>
                <a:gd name="T9" fmla="*/ 5 h 52"/>
                <a:gd name="T10" fmla="*/ 7 w 52"/>
                <a:gd name="T11" fmla="*/ 5 h 52"/>
                <a:gd name="T12" fmla="*/ 5 w 52"/>
                <a:gd name="T13" fmla="*/ 0 h 52"/>
                <a:gd name="T14" fmla="*/ 0 60000 65536"/>
                <a:gd name="T15" fmla="*/ 0 60000 65536"/>
                <a:gd name="T16" fmla="*/ 0 60000 65536"/>
                <a:gd name="T17" fmla="*/ 0 60000 65536"/>
                <a:gd name="T18" fmla="*/ 0 60000 65536"/>
                <a:gd name="T19" fmla="*/ 0 60000 65536"/>
                <a:gd name="T20" fmla="*/ 0 60000 65536"/>
                <a:gd name="T21" fmla="*/ 0 w 52"/>
                <a:gd name="T22" fmla="*/ 0 h 52"/>
                <a:gd name="T23" fmla="*/ 52 w 52"/>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2">
                  <a:moveTo>
                    <a:pt x="40" y="0"/>
                  </a:moveTo>
                  <a:lnTo>
                    <a:pt x="40" y="0"/>
                  </a:lnTo>
                  <a:lnTo>
                    <a:pt x="0" y="13"/>
                  </a:lnTo>
                  <a:lnTo>
                    <a:pt x="12" y="52"/>
                  </a:lnTo>
                  <a:lnTo>
                    <a:pt x="52" y="40"/>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8" name="Freeform 1589"/>
            <p:cNvSpPr>
              <a:spLocks/>
            </p:cNvSpPr>
            <p:nvPr/>
          </p:nvSpPr>
          <p:spPr bwMode="auto">
            <a:xfrm>
              <a:off x="3781" y="3283"/>
              <a:ext cx="28" cy="26"/>
            </a:xfrm>
            <a:custGeom>
              <a:avLst/>
              <a:gdLst>
                <a:gd name="T0" fmla="*/ 5 w 57"/>
                <a:gd name="T1" fmla="*/ 1 h 52"/>
                <a:gd name="T2" fmla="*/ 5 w 57"/>
                <a:gd name="T3" fmla="*/ 0 h 52"/>
                <a:gd name="T4" fmla="*/ 0 w 57"/>
                <a:gd name="T5" fmla="*/ 2 h 52"/>
                <a:gd name="T6" fmla="*/ 1 w 57"/>
                <a:gd name="T7" fmla="*/ 7 h 52"/>
                <a:gd name="T8" fmla="*/ 7 w 57"/>
                <a:gd name="T9" fmla="*/ 5 h 52"/>
                <a:gd name="T10" fmla="*/ 7 w 57"/>
                <a:gd name="T11" fmla="*/ 5 h 52"/>
                <a:gd name="T12" fmla="*/ 5 w 57"/>
                <a:gd name="T13" fmla="*/ 1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3" y="1"/>
                  </a:moveTo>
                  <a:lnTo>
                    <a:pt x="44" y="0"/>
                  </a:lnTo>
                  <a:lnTo>
                    <a:pt x="0" y="12"/>
                  </a:lnTo>
                  <a:lnTo>
                    <a:pt x="12" y="52"/>
                  </a:lnTo>
                  <a:lnTo>
                    <a:pt x="56" y="39"/>
                  </a:lnTo>
                  <a:lnTo>
                    <a:pt x="57" y="38"/>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39" name="Freeform 1590"/>
            <p:cNvSpPr>
              <a:spLocks/>
            </p:cNvSpPr>
            <p:nvPr/>
          </p:nvSpPr>
          <p:spPr bwMode="auto">
            <a:xfrm>
              <a:off x="3802" y="3275"/>
              <a:ext cx="27" cy="27"/>
            </a:xfrm>
            <a:custGeom>
              <a:avLst/>
              <a:gdLst>
                <a:gd name="T0" fmla="*/ 5 w 53"/>
                <a:gd name="T1" fmla="*/ 0 h 53"/>
                <a:gd name="T2" fmla="*/ 5 w 53"/>
                <a:gd name="T3" fmla="*/ 1 h 53"/>
                <a:gd name="T4" fmla="*/ 0 w 53"/>
                <a:gd name="T5" fmla="*/ 2 h 53"/>
                <a:gd name="T6" fmla="*/ 2 w 53"/>
                <a:gd name="T7" fmla="*/ 7 h 53"/>
                <a:gd name="T8" fmla="*/ 7 w 53"/>
                <a:gd name="T9" fmla="*/ 5 h 53"/>
                <a:gd name="T10" fmla="*/ 7 w 53"/>
                <a:gd name="T11" fmla="*/ 5 h 53"/>
                <a:gd name="T12" fmla="*/ 5 w 53"/>
                <a:gd name="T13" fmla="*/ 0 h 53"/>
                <a:gd name="T14" fmla="*/ 0 60000 65536"/>
                <a:gd name="T15" fmla="*/ 0 60000 65536"/>
                <a:gd name="T16" fmla="*/ 0 60000 65536"/>
                <a:gd name="T17" fmla="*/ 0 60000 65536"/>
                <a:gd name="T18" fmla="*/ 0 60000 65536"/>
                <a:gd name="T19" fmla="*/ 0 60000 65536"/>
                <a:gd name="T20" fmla="*/ 0 60000 65536"/>
                <a:gd name="T21" fmla="*/ 0 w 53"/>
                <a:gd name="T22" fmla="*/ 0 h 53"/>
                <a:gd name="T23" fmla="*/ 53 w 53"/>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3">
                  <a:moveTo>
                    <a:pt x="40" y="0"/>
                  </a:moveTo>
                  <a:lnTo>
                    <a:pt x="39" y="1"/>
                  </a:lnTo>
                  <a:lnTo>
                    <a:pt x="0" y="16"/>
                  </a:lnTo>
                  <a:lnTo>
                    <a:pt x="14" y="53"/>
                  </a:lnTo>
                  <a:lnTo>
                    <a:pt x="53" y="38"/>
                  </a:lnTo>
                  <a:lnTo>
                    <a:pt x="52"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0" name="Freeform 1591"/>
            <p:cNvSpPr>
              <a:spLocks/>
            </p:cNvSpPr>
            <p:nvPr/>
          </p:nvSpPr>
          <p:spPr bwMode="auto">
            <a:xfrm>
              <a:off x="3822" y="3269"/>
              <a:ext cx="28" cy="26"/>
            </a:xfrm>
            <a:custGeom>
              <a:avLst/>
              <a:gdLst>
                <a:gd name="T0" fmla="*/ 5 w 57"/>
                <a:gd name="T1" fmla="*/ 0 h 52"/>
                <a:gd name="T2" fmla="*/ 5 w 57"/>
                <a:gd name="T3" fmla="*/ 0 h 52"/>
                <a:gd name="T4" fmla="*/ 0 w 57"/>
                <a:gd name="T5" fmla="*/ 2 h 52"/>
                <a:gd name="T6" fmla="*/ 1 w 57"/>
                <a:gd name="T7" fmla="*/ 7 h 52"/>
                <a:gd name="T8" fmla="*/ 7 w 57"/>
                <a:gd name="T9" fmla="*/ 5 h 52"/>
                <a:gd name="T10" fmla="*/ 7 w 57"/>
                <a:gd name="T11" fmla="*/ 5 h 52"/>
                <a:gd name="T12" fmla="*/ 5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5" y="0"/>
                  </a:moveTo>
                  <a:lnTo>
                    <a:pt x="45" y="0"/>
                  </a:lnTo>
                  <a:lnTo>
                    <a:pt x="0" y="13"/>
                  </a:lnTo>
                  <a:lnTo>
                    <a:pt x="12" y="52"/>
                  </a:lnTo>
                  <a:lnTo>
                    <a:pt x="57"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1" name="Freeform 1592"/>
            <p:cNvSpPr>
              <a:spLocks/>
            </p:cNvSpPr>
            <p:nvPr/>
          </p:nvSpPr>
          <p:spPr bwMode="auto">
            <a:xfrm>
              <a:off x="3845" y="3263"/>
              <a:ext cx="25" cy="26"/>
            </a:xfrm>
            <a:custGeom>
              <a:avLst/>
              <a:gdLst>
                <a:gd name="T0" fmla="*/ 5 w 51"/>
                <a:gd name="T1" fmla="*/ 0 h 50"/>
                <a:gd name="T2" fmla="*/ 5 w 51"/>
                <a:gd name="T3" fmla="*/ 0 h 50"/>
                <a:gd name="T4" fmla="*/ 0 w 51"/>
                <a:gd name="T5" fmla="*/ 2 h 50"/>
                <a:gd name="T6" fmla="*/ 1 w 51"/>
                <a:gd name="T7" fmla="*/ 7 h 50"/>
                <a:gd name="T8" fmla="*/ 6 w 51"/>
                <a:gd name="T9" fmla="*/ 5 h 50"/>
                <a:gd name="T10" fmla="*/ 6 w 51"/>
                <a:gd name="T11" fmla="*/ 5 h 50"/>
                <a:gd name="T12" fmla="*/ 5 w 51"/>
                <a:gd name="T13" fmla="*/ 0 h 50"/>
                <a:gd name="T14" fmla="*/ 0 60000 65536"/>
                <a:gd name="T15" fmla="*/ 0 60000 65536"/>
                <a:gd name="T16" fmla="*/ 0 60000 65536"/>
                <a:gd name="T17" fmla="*/ 0 60000 65536"/>
                <a:gd name="T18" fmla="*/ 0 60000 65536"/>
                <a:gd name="T19" fmla="*/ 0 60000 65536"/>
                <a:gd name="T20" fmla="*/ 0 60000 65536"/>
                <a:gd name="T21" fmla="*/ 0 w 51"/>
                <a:gd name="T22" fmla="*/ 0 h 50"/>
                <a:gd name="T23" fmla="*/ 51 w 51"/>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50">
                  <a:moveTo>
                    <a:pt x="41" y="0"/>
                  </a:moveTo>
                  <a:lnTo>
                    <a:pt x="40" y="0"/>
                  </a:lnTo>
                  <a:lnTo>
                    <a:pt x="0" y="11"/>
                  </a:lnTo>
                  <a:lnTo>
                    <a:pt x="12" y="50"/>
                  </a:lnTo>
                  <a:lnTo>
                    <a:pt x="51" y="39"/>
                  </a:lnTo>
                  <a:lnTo>
                    <a:pt x="50"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2" name="Freeform 1593"/>
            <p:cNvSpPr>
              <a:spLocks/>
            </p:cNvSpPr>
            <p:nvPr/>
          </p:nvSpPr>
          <p:spPr bwMode="auto">
            <a:xfrm>
              <a:off x="3865" y="3258"/>
              <a:ext cx="28" cy="25"/>
            </a:xfrm>
            <a:custGeom>
              <a:avLst/>
              <a:gdLst>
                <a:gd name="T0" fmla="*/ 7 w 55"/>
                <a:gd name="T1" fmla="*/ 0 h 50"/>
                <a:gd name="T2" fmla="*/ 6 w 55"/>
                <a:gd name="T3" fmla="*/ 0 h 50"/>
                <a:gd name="T4" fmla="*/ 0 w 55"/>
                <a:gd name="T5" fmla="*/ 2 h 50"/>
                <a:gd name="T6" fmla="*/ 2 w 55"/>
                <a:gd name="T7" fmla="*/ 7 h 50"/>
                <a:gd name="T8" fmla="*/ 7 w 55"/>
                <a:gd name="T9" fmla="*/ 5 h 50"/>
                <a:gd name="T10" fmla="*/ 7 w 55"/>
                <a:gd name="T11" fmla="*/ 5 h 50"/>
                <a:gd name="T12" fmla="*/ 7 w 55"/>
                <a:gd name="T13" fmla="*/ 0 h 50"/>
                <a:gd name="T14" fmla="*/ 6 w 55"/>
                <a:gd name="T15" fmla="*/ 0 h 50"/>
                <a:gd name="T16" fmla="*/ 6 w 55"/>
                <a:gd name="T17" fmla="*/ 0 h 50"/>
                <a:gd name="T18" fmla="*/ 7 w 55"/>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50"/>
                <a:gd name="T32" fmla="*/ 55 w 55"/>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50">
                  <a:moveTo>
                    <a:pt x="50" y="0"/>
                  </a:moveTo>
                  <a:lnTo>
                    <a:pt x="46" y="0"/>
                  </a:lnTo>
                  <a:lnTo>
                    <a:pt x="0" y="11"/>
                  </a:lnTo>
                  <a:lnTo>
                    <a:pt x="9" y="50"/>
                  </a:lnTo>
                  <a:lnTo>
                    <a:pt x="55" y="39"/>
                  </a:lnTo>
                  <a:lnTo>
                    <a:pt x="50" y="39"/>
                  </a:lnTo>
                  <a:lnTo>
                    <a:pt x="50" y="0"/>
                  </a:lnTo>
                  <a:lnTo>
                    <a:pt x="48" y="0"/>
                  </a:lnTo>
                  <a:lnTo>
                    <a:pt x="46" y="0"/>
                  </a:lnTo>
                  <a:lnTo>
                    <a:pt x="5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443" name="Freeform 1594"/>
            <p:cNvSpPr>
              <a:spLocks/>
            </p:cNvSpPr>
            <p:nvPr/>
          </p:nvSpPr>
          <p:spPr bwMode="auto">
            <a:xfrm>
              <a:off x="3890" y="3258"/>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5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2" y="0"/>
                  </a:lnTo>
                  <a:lnTo>
                    <a:pt x="0" y="0"/>
                  </a:lnTo>
                  <a:lnTo>
                    <a:pt x="0" y="39"/>
                  </a:lnTo>
                  <a:lnTo>
                    <a:pt x="42" y="39"/>
                  </a:lnTo>
                  <a:lnTo>
                    <a:pt x="40"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3" name="Group 1595"/>
          <p:cNvGrpSpPr>
            <a:grpSpLocks/>
          </p:cNvGrpSpPr>
          <p:nvPr/>
        </p:nvGrpSpPr>
        <p:grpSpPr bwMode="auto">
          <a:xfrm>
            <a:off x="3637955" y="5476876"/>
            <a:ext cx="6272213" cy="919163"/>
            <a:chOff x="2014" y="3258"/>
            <a:chExt cx="3512" cy="579"/>
          </a:xfrm>
        </p:grpSpPr>
        <p:sp>
          <p:nvSpPr>
            <p:cNvPr id="14044" name="Freeform 1596"/>
            <p:cNvSpPr>
              <a:spLocks/>
            </p:cNvSpPr>
            <p:nvPr/>
          </p:nvSpPr>
          <p:spPr bwMode="auto">
            <a:xfrm>
              <a:off x="3910" y="3258"/>
              <a:ext cx="25" cy="22"/>
            </a:xfrm>
            <a:custGeom>
              <a:avLst/>
              <a:gdLst>
                <a:gd name="T0" fmla="*/ 7 w 49"/>
                <a:gd name="T1" fmla="*/ 1 h 44"/>
                <a:gd name="T2" fmla="*/ 6 w 49"/>
                <a:gd name="T3" fmla="*/ 1 h 44"/>
                <a:gd name="T4" fmla="*/ 1 w 49"/>
                <a:gd name="T5" fmla="*/ 0 h 44"/>
                <a:gd name="T6" fmla="*/ 0 w 49"/>
                <a:gd name="T7" fmla="*/ 5 h 44"/>
                <a:gd name="T8" fmla="*/ 5 w 49"/>
                <a:gd name="T9" fmla="*/ 6 h 44"/>
                <a:gd name="T10" fmla="*/ 5 w 49"/>
                <a:gd name="T11" fmla="*/ 6 h 44"/>
                <a:gd name="T12" fmla="*/ 7 w 49"/>
                <a:gd name="T13" fmla="*/ 1 h 44"/>
                <a:gd name="T14" fmla="*/ 6 w 49"/>
                <a:gd name="T15" fmla="*/ 1 h 44"/>
                <a:gd name="T16" fmla="*/ 6 w 49"/>
                <a:gd name="T17" fmla="*/ 1 h 44"/>
                <a:gd name="T18" fmla="*/ 7 w 49"/>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4"/>
                <a:gd name="T32" fmla="*/ 49 w 49"/>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4">
                  <a:moveTo>
                    <a:pt x="49" y="6"/>
                  </a:moveTo>
                  <a:lnTo>
                    <a:pt x="45" y="5"/>
                  </a:lnTo>
                  <a:lnTo>
                    <a:pt x="4" y="0"/>
                  </a:lnTo>
                  <a:lnTo>
                    <a:pt x="0" y="39"/>
                  </a:lnTo>
                  <a:lnTo>
                    <a:pt x="40" y="44"/>
                  </a:lnTo>
                  <a:lnTo>
                    <a:pt x="35" y="43"/>
                  </a:lnTo>
                  <a:lnTo>
                    <a:pt x="49" y="6"/>
                  </a:lnTo>
                  <a:lnTo>
                    <a:pt x="47" y="5"/>
                  </a:lnTo>
                  <a:lnTo>
                    <a:pt x="45" y="5"/>
                  </a:lnTo>
                  <a:lnTo>
                    <a:pt x="49"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5" name="Freeform 1597"/>
            <p:cNvSpPr>
              <a:spLocks/>
            </p:cNvSpPr>
            <p:nvPr/>
          </p:nvSpPr>
          <p:spPr bwMode="auto">
            <a:xfrm>
              <a:off x="3928" y="3261"/>
              <a:ext cx="31" cy="27"/>
            </a:xfrm>
            <a:custGeom>
              <a:avLst/>
              <a:gdLst>
                <a:gd name="T0" fmla="*/ 7 w 64"/>
                <a:gd name="T1" fmla="*/ 3 h 54"/>
                <a:gd name="T2" fmla="*/ 7 w 64"/>
                <a:gd name="T3" fmla="*/ 3 h 54"/>
                <a:gd name="T4" fmla="*/ 1 w 64"/>
                <a:gd name="T5" fmla="*/ 0 h 54"/>
                <a:gd name="T6" fmla="*/ 0 w 64"/>
                <a:gd name="T7" fmla="*/ 5 h 54"/>
                <a:gd name="T8" fmla="*/ 5 w 64"/>
                <a:gd name="T9" fmla="*/ 7 h 54"/>
                <a:gd name="T10" fmla="*/ 5 w 64"/>
                <a:gd name="T11" fmla="*/ 7 h 54"/>
                <a:gd name="T12" fmla="*/ 7 w 64"/>
                <a:gd name="T13" fmla="*/ 3 h 54"/>
                <a:gd name="T14" fmla="*/ 7 w 64"/>
                <a:gd name="T15" fmla="*/ 3 h 54"/>
                <a:gd name="T16" fmla="*/ 7 w 64"/>
                <a:gd name="T17" fmla="*/ 3 h 54"/>
                <a:gd name="T18" fmla="*/ 7 w 64"/>
                <a:gd name="T19" fmla="*/ 3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54"/>
                <a:gd name="T32" fmla="*/ 64 w 64"/>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54">
                  <a:moveTo>
                    <a:pt x="64" y="20"/>
                  </a:moveTo>
                  <a:lnTo>
                    <a:pt x="59" y="17"/>
                  </a:lnTo>
                  <a:lnTo>
                    <a:pt x="14" y="0"/>
                  </a:lnTo>
                  <a:lnTo>
                    <a:pt x="0" y="37"/>
                  </a:lnTo>
                  <a:lnTo>
                    <a:pt x="45" y="54"/>
                  </a:lnTo>
                  <a:lnTo>
                    <a:pt x="41" y="52"/>
                  </a:lnTo>
                  <a:lnTo>
                    <a:pt x="64" y="20"/>
                  </a:lnTo>
                  <a:lnTo>
                    <a:pt x="61" y="17"/>
                  </a:lnTo>
                  <a:lnTo>
                    <a:pt x="59" y="17"/>
                  </a:lnTo>
                  <a:lnTo>
                    <a:pt x="64" y="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6" name="Freeform 1598"/>
            <p:cNvSpPr>
              <a:spLocks/>
            </p:cNvSpPr>
            <p:nvPr/>
          </p:nvSpPr>
          <p:spPr bwMode="auto">
            <a:xfrm>
              <a:off x="3948" y="3271"/>
              <a:ext cx="36" cy="31"/>
            </a:xfrm>
            <a:custGeom>
              <a:avLst/>
              <a:gdLst>
                <a:gd name="T0" fmla="*/ 9 w 71"/>
                <a:gd name="T1" fmla="*/ 4 h 63"/>
                <a:gd name="T2" fmla="*/ 9 w 71"/>
                <a:gd name="T3" fmla="*/ 3 h 63"/>
                <a:gd name="T4" fmla="*/ 3 w 71"/>
                <a:gd name="T5" fmla="*/ 0 h 63"/>
                <a:gd name="T6" fmla="*/ 0 w 71"/>
                <a:gd name="T7" fmla="*/ 4 h 63"/>
                <a:gd name="T8" fmla="*/ 6 w 71"/>
                <a:gd name="T9" fmla="*/ 7 h 63"/>
                <a:gd name="T10" fmla="*/ 6 w 71"/>
                <a:gd name="T11" fmla="*/ 7 h 63"/>
                <a:gd name="T12" fmla="*/ 9 w 71"/>
                <a:gd name="T13" fmla="*/ 4 h 63"/>
                <a:gd name="T14" fmla="*/ 9 w 71"/>
                <a:gd name="T15" fmla="*/ 4 h 63"/>
                <a:gd name="T16" fmla="*/ 9 w 71"/>
                <a:gd name="T17" fmla="*/ 3 h 63"/>
                <a:gd name="T18" fmla="*/ 9 w 71"/>
                <a:gd name="T19" fmla="*/ 4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63"/>
                <a:gd name="T32" fmla="*/ 71 w 71"/>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63">
                  <a:moveTo>
                    <a:pt x="71" y="34"/>
                  </a:moveTo>
                  <a:lnTo>
                    <a:pt x="68" y="31"/>
                  </a:lnTo>
                  <a:lnTo>
                    <a:pt x="23" y="0"/>
                  </a:lnTo>
                  <a:lnTo>
                    <a:pt x="0" y="32"/>
                  </a:lnTo>
                  <a:lnTo>
                    <a:pt x="45" y="63"/>
                  </a:lnTo>
                  <a:lnTo>
                    <a:pt x="41" y="59"/>
                  </a:lnTo>
                  <a:lnTo>
                    <a:pt x="71" y="34"/>
                  </a:lnTo>
                  <a:lnTo>
                    <a:pt x="70" y="32"/>
                  </a:lnTo>
                  <a:lnTo>
                    <a:pt x="68" y="31"/>
                  </a:lnTo>
                  <a:lnTo>
                    <a:pt x="71" y="3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7" name="Freeform 1599"/>
            <p:cNvSpPr>
              <a:spLocks/>
            </p:cNvSpPr>
            <p:nvPr/>
          </p:nvSpPr>
          <p:spPr bwMode="auto">
            <a:xfrm>
              <a:off x="3969" y="3288"/>
              <a:ext cx="36" cy="36"/>
            </a:xfrm>
            <a:custGeom>
              <a:avLst/>
              <a:gdLst>
                <a:gd name="T0" fmla="*/ 9 w 73"/>
                <a:gd name="T1" fmla="*/ 6 h 71"/>
                <a:gd name="T2" fmla="*/ 8 w 73"/>
                <a:gd name="T3" fmla="*/ 6 h 71"/>
                <a:gd name="T4" fmla="*/ 3 w 73"/>
                <a:gd name="T5" fmla="*/ 0 h 71"/>
                <a:gd name="T6" fmla="*/ 0 w 73"/>
                <a:gd name="T7" fmla="*/ 4 h 71"/>
                <a:gd name="T8" fmla="*/ 5 w 73"/>
                <a:gd name="T9" fmla="*/ 9 h 71"/>
                <a:gd name="T10" fmla="*/ 4 w 73"/>
                <a:gd name="T11" fmla="*/ 9 h 71"/>
                <a:gd name="T12" fmla="*/ 9 w 73"/>
                <a:gd name="T13" fmla="*/ 6 h 71"/>
                <a:gd name="T14" fmla="*/ 0 60000 65536"/>
                <a:gd name="T15" fmla="*/ 0 60000 65536"/>
                <a:gd name="T16" fmla="*/ 0 60000 65536"/>
                <a:gd name="T17" fmla="*/ 0 60000 65536"/>
                <a:gd name="T18" fmla="*/ 0 60000 65536"/>
                <a:gd name="T19" fmla="*/ 0 60000 65536"/>
                <a:gd name="T20" fmla="*/ 0 60000 65536"/>
                <a:gd name="T21" fmla="*/ 0 w 73"/>
                <a:gd name="T22" fmla="*/ 0 h 71"/>
                <a:gd name="T23" fmla="*/ 73 w 73"/>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1">
                  <a:moveTo>
                    <a:pt x="73" y="47"/>
                  </a:moveTo>
                  <a:lnTo>
                    <a:pt x="70" y="46"/>
                  </a:lnTo>
                  <a:lnTo>
                    <a:pt x="30" y="0"/>
                  </a:lnTo>
                  <a:lnTo>
                    <a:pt x="0" y="25"/>
                  </a:lnTo>
                  <a:lnTo>
                    <a:pt x="40" y="71"/>
                  </a:lnTo>
                  <a:lnTo>
                    <a:pt x="38" y="70"/>
                  </a:lnTo>
                  <a:lnTo>
                    <a:pt x="73" y="4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8" name="Freeform 1600"/>
            <p:cNvSpPr>
              <a:spLocks/>
            </p:cNvSpPr>
            <p:nvPr/>
          </p:nvSpPr>
          <p:spPr bwMode="auto">
            <a:xfrm>
              <a:off x="3988" y="3312"/>
              <a:ext cx="38" cy="44"/>
            </a:xfrm>
            <a:custGeom>
              <a:avLst/>
              <a:gdLst>
                <a:gd name="T0" fmla="*/ 9 w 77"/>
                <a:gd name="T1" fmla="*/ 8 h 89"/>
                <a:gd name="T2" fmla="*/ 9 w 77"/>
                <a:gd name="T3" fmla="*/ 8 h 89"/>
                <a:gd name="T4" fmla="*/ 4 w 77"/>
                <a:gd name="T5" fmla="*/ 0 h 89"/>
                <a:gd name="T6" fmla="*/ 0 w 77"/>
                <a:gd name="T7" fmla="*/ 2 h 89"/>
                <a:gd name="T8" fmla="*/ 5 w 77"/>
                <a:gd name="T9" fmla="*/ 11 h 89"/>
                <a:gd name="T10" fmla="*/ 5 w 77"/>
                <a:gd name="T11" fmla="*/ 11 h 89"/>
                <a:gd name="T12" fmla="*/ 9 w 77"/>
                <a:gd name="T13" fmla="*/ 8 h 89"/>
                <a:gd name="T14" fmla="*/ 0 60000 65536"/>
                <a:gd name="T15" fmla="*/ 0 60000 65536"/>
                <a:gd name="T16" fmla="*/ 0 60000 65536"/>
                <a:gd name="T17" fmla="*/ 0 60000 65536"/>
                <a:gd name="T18" fmla="*/ 0 60000 65536"/>
                <a:gd name="T19" fmla="*/ 0 60000 65536"/>
                <a:gd name="T20" fmla="*/ 0 60000 65536"/>
                <a:gd name="T21" fmla="*/ 0 w 77"/>
                <a:gd name="T22" fmla="*/ 0 h 89"/>
                <a:gd name="T23" fmla="*/ 77 w 77"/>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 h="89">
                  <a:moveTo>
                    <a:pt x="77" y="67"/>
                  </a:moveTo>
                  <a:lnTo>
                    <a:pt x="77" y="66"/>
                  </a:lnTo>
                  <a:lnTo>
                    <a:pt x="35" y="0"/>
                  </a:lnTo>
                  <a:lnTo>
                    <a:pt x="0" y="23"/>
                  </a:lnTo>
                  <a:lnTo>
                    <a:pt x="43" y="89"/>
                  </a:lnTo>
                  <a:lnTo>
                    <a:pt x="43" y="88"/>
                  </a:lnTo>
                  <a:lnTo>
                    <a:pt x="77" y="6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9" name="Freeform 1601"/>
            <p:cNvSpPr>
              <a:spLocks/>
            </p:cNvSpPr>
            <p:nvPr/>
          </p:nvSpPr>
          <p:spPr bwMode="auto">
            <a:xfrm>
              <a:off x="4009" y="3345"/>
              <a:ext cx="40" cy="46"/>
            </a:xfrm>
            <a:custGeom>
              <a:avLst/>
              <a:gdLst>
                <a:gd name="T0" fmla="*/ 10 w 79"/>
                <a:gd name="T1" fmla="*/ 9 h 91"/>
                <a:gd name="T2" fmla="*/ 10 w 79"/>
                <a:gd name="T3" fmla="*/ 9 h 91"/>
                <a:gd name="T4" fmla="*/ 5 w 79"/>
                <a:gd name="T5" fmla="*/ 0 h 91"/>
                <a:gd name="T6" fmla="*/ 0 w 79"/>
                <a:gd name="T7" fmla="*/ 3 h 91"/>
                <a:gd name="T8" fmla="*/ 6 w 79"/>
                <a:gd name="T9" fmla="*/ 12 h 91"/>
                <a:gd name="T10" fmla="*/ 6 w 79"/>
                <a:gd name="T11" fmla="*/ 12 h 91"/>
                <a:gd name="T12" fmla="*/ 10 w 79"/>
                <a:gd name="T13" fmla="*/ 9 h 91"/>
                <a:gd name="T14" fmla="*/ 0 60000 65536"/>
                <a:gd name="T15" fmla="*/ 0 60000 65536"/>
                <a:gd name="T16" fmla="*/ 0 60000 65536"/>
                <a:gd name="T17" fmla="*/ 0 60000 65536"/>
                <a:gd name="T18" fmla="*/ 0 60000 65536"/>
                <a:gd name="T19" fmla="*/ 0 60000 65536"/>
                <a:gd name="T20" fmla="*/ 0 60000 65536"/>
                <a:gd name="T21" fmla="*/ 0 w 79"/>
                <a:gd name="T22" fmla="*/ 0 h 91"/>
                <a:gd name="T23" fmla="*/ 79 w 79"/>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9" h="91">
                  <a:moveTo>
                    <a:pt x="79" y="71"/>
                  </a:moveTo>
                  <a:lnTo>
                    <a:pt x="79" y="70"/>
                  </a:lnTo>
                  <a:lnTo>
                    <a:pt x="34" y="0"/>
                  </a:lnTo>
                  <a:lnTo>
                    <a:pt x="0" y="21"/>
                  </a:lnTo>
                  <a:lnTo>
                    <a:pt x="45" y="91"/>
                  </a:lnTo>
                  <a:lnTo>
                    <a:pt x="45" y="90"/>
                  </a:lnTo>
                  <a:lnTo>
                    <a:pt x="79" y="7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0" name="Freeform 1602"/>
            <p:cNvSpPr>
              <a:spLocks/>
            </p:cNvSpPr>
            <p:nvPr/>
          </p:nvSpPr>
          <p:spPr bwMode="auto">
            <a:xfrm>
              <a:off x="4031" y="3381"/>
              <a:ext cx="37" cy="45"/>
            </a:xfrm>
            <a:custGeom>
              <a:avLst/>
              <a:gdLst>
                <a:gd name="T0" fmla="*/ 10 w 72"/>
                <a:gd name="T1" fmla="*/ 9 h 90"/>
                <a:gd name="T2" fmla="*/ 10 w 72"/>
                <a:gd name="T3" fmla="*/ 9 h 90"/>
                <a:gd name="T4" fmla="*/ 5 w 72"/>
                <a:gd name="T5" fmla="*/ 0 h 90"/>
                <a:gd name="T6" fmla="*/ 0 w 72"/>
                <a:gd name="T7" fmla="*/ 3 h 90"/>
                <a:gd name="T8" fmla="*/ 5 w 72"/>
                <a:gd name="T9" fmla="*/ 12 h 90"/>
                <a:gd name="T10" fmla="*/ 5 w 72"/>
                <a:gd name="T11" fmla="*/ 12 h 90"/>
                <a:gd name="T12" fmla="*/ 10 w 72"/>
                <a:gd name="T13" fmla="*/ 9 h 90"/>
                <a:gd name="T14" fmla="*/ 0 60000 65536"/>
                <a:gd name="T15" fmla="*/ 0 60000 65536"/>
                <a:gd name="T16" fmla="*/ 0 60000 65536"/>
                <a:gd name="T17" fmla="*/ 0 60000 65536"/>
                <a:gd name="T18" fmla="*/ 0 60000 65536"/>
                <a:gd name="T19" fmla="*/ 0 60000 65536"/>
                <a:gd name="T20" fmla="*/ 0 60000 65536"/>
                <a:gd name="T21" fmla="*/ 0 w 72"/>
                <a:gd name="T22" fmla="*/ 0 h 90"/>
                <a:gd name="T23" fmla="*/ 72 w 72"/>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90">
                  <a:moveTo>
                    <a:pt x="72" y="70"/>
                  </a:moveTo>
                  <a:lnTo>
                    <a:pt x="72" y="71"/>
                  </a:lnTo>
                  <a:lnTo>
                    <a:pt x="34" y="0"/>
                  </a:lnTo>
                  <a:lnTo>
                    <a:pt x="0" y="19"/>
                  </a:lnTo>
                  <a:lnTo>
                    <a:pt x="38" y="89"/>
                  </a:lnTo>
                  <a:lnTo>
                    <a:pt x="38" y="90"/>
                  </a:lnTo>
                  <a:lnTo>
                    <a:pt x="72" y="7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1" name="Freeform 1603"/>
            <p:cNvSpPr>
              <a:spLocks/>
            </p:cNvSpPr>
            <p:nvPr/>
          </p:nvSpPr>
          <p:spPr bwMode="auto">
            <a:xfrm>
              <a:off x="4050" y="3415"/>
              <a:ext cx="40" cy="48"/>
            </a:xfrm>
            <a:custGeom>
              <a:avLst/>
              <a:gdLst>
                <a:gd name="T0" fmla="*/ 10 w 78"/>
                <a:gd name="T1" fmla="*/ 9 h 95"/>
                <a:gd name="T2" fmla="*/ 11 w 78"/>
                <a:gd name="T3" fmla="*/ 10 h 95"/>
                <a:gd name="T4" fmla="*/ 5 w 78"/>
                <a:gd name="T5" fmla="*/ 0 h 95"/>
                <a:gd name="T6" fmla="*/ 0 w 78"/>
                <a:gd name="T7" fmla="*/ 3 h 95"/>
                <a:gd name="T8" fmla="*/ 6 w 78"/>
                <a:gd name="T9" fmla="*/ 12 h 95"/>
                <a:gd name="T10" fmla="*/ 6 w 78"/>
                <a:gd name="T11" fmla="*/ 12 h 95"/>
                <a:gd name="T12" fmla="*/ 10 w 78"/>
                <a:gd name="T13" fmla="*/ 9 h 95"/>
                <a:gd name="T14" fmla="*/ 0 60000 65536"/>
                <a:gd name="T15" fmla="*/ 0 60000 65536"/>
                <a:gd name="T16" fmla="*/ 0 60000 65536"/>
                <a:gd name="T17" fmla="*/ 0 60000 65536"/>
                <a:gd name="T18" fmla="*/ 0 60000 65536"/>
                <a:gd name="T19" fmla="*/ 0 60000 65536"/>
                <a:gd name="T20" fmla="*/ 0 60000 65536"/>
                <a:gd name="T21" fmla="*/ 0 w 78"/>
                <a:gd name="T22" fmla="*/ 0 h 95"/>
                <a:gd name="T23" fmla="*/ 78 w 78"/>
                <a:gd name="T24" fmla="*/ 95 h 9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95">
                  <a:moveTo>
                    <a:pt x="77" y="72"/>
                  </a:moveTo>
                  <a:lnTo>
                    <a:pt x="78" y="73"/>
                  </a:lnTo>
                  <a:lnTo>
                    <a:pt x="34" y="0"/>
                  </a:lnTo>
                  <a:lnTo>
                    <a:pt x="0" y="20"/>
                  </a:lnTo>
                  <a:lnTo>
                    <a:pt x="44" y="94"/>
                  </a:lnTo>
                  <a:lnTo>
                    <a:pt x="45" y="95"/>
                  </a:lnTo>
                  <a:lnTo>
                    <a:pt x="77" y="7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2" name="Freeform 1604"/>
            <p:cNvSpPr>
              <a:spLocks/>
            </p:cNvSpPr>
            <p:nvPr/>
          </p:nvSpPr>
          <p:spPr bwMode="auto">
            <a:xfrm>
              <a:off x="4073" y="3452"/>
              <a:ext cx="38" cy="43"/>
            </a:xfrm>
            <a:custGeom>
              <a:avLst/>
              <a:gdLst>
                <a:gd name="T0" fmla="*/ 10 w 76"/>
                <a:gd name="T1" fmla="*/ 8 h 88"/>
                <a:gd name="T2" fmla="*/ 10 w 76"/>
                <a:gd name="T3" fmla="*/ 8 h 88"/>
                <a:gd name="T4" fmla="*/ 4 w 76"/>
                <a:gd name="T5" fmla="*/ 0 h 88"/>
                <a:gd name="T6" fmla="*/ 0 w 76"/>
                <a:gd name="T7" fmla="*/ 2 h 88"/>
                <a:gd name="T8" fmla="*/ 5 w 76"/>
                <a:gd name="T9" fmla="*/ 10 h 88"/>
                <a:gd name="T10" fmla="*/ 5 w 76"/>
                <a:gd name="T11" fmla="*/ 10 h 88"/>
                <a:gd name="T12" fmla="*/ 10 w 76"/>
                <a:gd name="T13" fmla="*/ 8 h 88"/>
                <a:gd name="T14" fmla="*/ 0 60000 65536"/>
                <a:gd name="T15" fmla="*/ 0 60000 65536"/>
                <a:gd name="T16" fmla="*/ 0 60000 65536"/>
                <a:gd name="T17" fmla="*/ 0 60000 65536"/>
                <a:gd name="T18" fmla="*/ 0 60000 65536"/>
                <a:gd name="T19" fmla="*/ 0 60000 65536"/>
                <a:gd name="T20" fmla="*/ 0 60000 65536"/>
                <a:gd name="T21" fmla="*/ 0 w 76"/>
                <a:gd name="T22" fmla="*/ 0 h 88"/>
                <a:gd name="T23" fmla="*/ 76 w 76"/>
                <a:gd name="T24" fmla="*/ 88 h 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6" h="88">
                  <a:moveTo>
                    <a:pt x="76" y="65"/>
                  </a:moveTo>
                  <a:lnTo>
                    <a:pt x="76" y="65"/>
                  </a:lnTo>
                  <a:lnTo>
                    <a:pt x="32" y="0"/>
                  </a:lnTo>
                  <a:lnTo>
                    <a:pt x="0" y="23"/>
                  </a:lnTo>
                  <a:lnTo>
                    <a:pt x="43" y="88"/>
                  </a:lnTo>
                  <a:lnTo>
                    <a:pt x="76" y="6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3" name="Freeform 1605"/>
            <p:cNvSpPr>
              <a:spLocks/>
            </p:cNvSpPr>
            <p:nvPr/>
          </p:nvSpPr>
          <p:spPr bwMode="auto">
            <a:xfrm>
              <a:off x="4095" y="3484"/>
              <a:ext cx="37" cy="40"/>
            </a:xfrm>
            <a:custGeom>
              <a:avLst/>
              <a:gdLst>
                <a:gd name="T0" fmla="*/ 9 w 75"/>
                <a:gd name="T1" fmla="*/ 7 h 80"/>
                <a:gd name="T2" fmla="*/ 9 w 75"/>
                <a:gd name="T3" fmla="*/ 7 h 80"/>
                <a:gd name="T4" fmla="*/ 4 w 75"/>
                <a:gd name="T5" fmla="*/ 0 h 80"/>
                <a:gd name="T6" fmla="*/ 0 w 75"/>
                <a:gd name="T7" fmla="*/ 3 h 80"/>
                <a:gd name="T8" fmla="*/ 5 w 75"/>
                <a:gd name="T9" fmla="*/ 10 h 80"/>
                <a:gd name="T10" fmla="*/ 5 w 75"/>
                <a:gd name="T11" fmla="*/ 10 h 80"/>
                <a:gd name="T12" fmla="*/ 9 w 75"/>
                <a:gd name="T13" fmla="*/ 7 h 80"/>
                <a:gd name="T14" fmla="*/ 0 60000 65536"/>
                <a:gd name="T15" fmla="*/ 0 60000 65536"/>
                <a:gd name="T16" fmla="*/ 0 60000 65536"/>
                <a:gd name="T17" fmla="*/ 0 60000 65536"/>
                <a:gd name="T18" fmla="*/ 0 60000 65536"/>
                <a:gd name="T19" fmla="*/ 0 60000 65536"/>
                <a:gd name="T20" fmla="*/ 0 60000 65536"/>
                <a:gd name="T21" fmla="*/ 0 w 75"/>
                <a:gd name="T22" fmla="*/ 0 h 80"/>
                <a:gd name="T23" fmla="*/ 75 w 7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5" h="80">
                  <a:moveTo>
                    <a:pt x="75" y="57"/>
                  </a:moveTo>
                  <a:lnTo>
                    <a:pt x="75" y="57"/>
                  </a:lnTo>
                  <a:lnTo>
                    <a:pt x="33" y="0"/>
                  </a:lnTo>
                  <a:lnTo>
                    <a:pt x="0" y="23"/>
                  </a:lnTo>
                  <a:lnTo>
                    <a:pt x="43" y="80"/>
                  </a:lnTo>
                  <a:lnTo>
                    <a:pt x="75" y="5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4" name="Freeform 1606"/>
            <p:cNvSpPr>
              <a:spLocks/>
            </p:cNvSpPr>
            <p:nvPr/>
          </p:nvSpPr>
          <p:spPr bwMode="auto">
            <a:xfrm>
              <a:off x="4116" y="3513"/>
              <a:ext cx="36" cy="40"/>
            </a:xfrm>
            <a:custGeom>
              <a:avLst/>
              <a:gdLst>
                <a:gd name="T0" fmla="*/ 9 w 73"/>
                <a:gd name="T1" fmla="*/ 6 h 81"/>
                <a:gd name="T2" fmla="*/ 9 w 73"/>
                <a:gd name="T3" fmla="*/ 7 h 81"/>
                <a:gd name="T4" fmla="*/ 4 w 73"/>
                <a:gd name="T5" fmla="*/ 0 h 81"/>
                <a:gd name="T6" fmla="*/ 0 w 73"/>
                <a:gd name="T7" fmla="*/ 2 h 81"/>
                <a:gd name="T8" fmla="*/ 5 w 73"/>
                <a:gd name="T9" fmla="*/ 10 h 81"/>
                <a:gd name="T10" fmla="*/ 5 w 73"/>
                <a:gd name="T11" fmla="*/ 10 h 81"/>
                <a:gd name="T12" fmla="*/ 9 w 73"/>
                <a:gd name="T13" fmla="*/ 6 h 81"/>
                <a:gd name="T14" fmla="*/ 0 60000 65536"/>
                <a:gd name="T15" fmla="*/ 0 60000 65536"/>
                <a:gd name="T16" fmla="*/ 0 60000 65536"/>
                <a:gd name="T17" fmla="*/ 0 60000 65536"/>
                <a:gd name="T18" fmla="*/ 0 60000 65536"/>
                <a:gd name="T19" fmla="*/ 0 60000 65536"/>
                <a:gd name="T20" fmla="*/ 0 60000 65536"/>
                <a:gd name="T21" fmla="*/ 0 w 73"/>
                <a:gd name="T22" fmla="*/ 0 h 81"/>
                <a:gd name="T23" fmla="*/ 73 w 73"/>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81">
                  <a:moveTo>
                    <a:pt x="72" y="55"/>
                  </a:moveTo>
                  <a:lnTo>
                    <a:pt x="73" y="57"/>
                  </a:lnTo>
                  <a:lnTo>
                    <a:pt x="32" y="0"/>
                  </a:lnTo>
                  <a:lnTo>
                    <a:pt x="0" y="23"/>
                  </a:lnTo>
                  <a:lnTo>
                    <a:pt x="40" y="80"/>
                  </a:lnTo>
                  <a:lnTo>
                    <a:pt x="42" y="81"/>
                  </a:lnTo>
                  <a:lnTo>
                    <a:pt x="72" y="5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5" name="Freeform 1607"/>
            <p:cNvSpPr>
              <a:spLocks/>
            </p:cNvSpPr>
            <p:nvPr/>
          </p:nvSpPr>
          <p:spPr bwMode="auto">
            <a:xfrm>
              <a:off x="4137" y="3540"/>
              <a:ext cx="37" cy="39"/>
            </a:xfrm>
            <a:custGeom>
              <a:avLst/>
              <a:gdLst>
                <a:gd name="T0" fmla="*/ 10 w 73"/>
                <a:gd name="T1" fmla="*/ 6 h 78"/>
                <a:gd name="T2" fmla="*/ 10 w 73"/>
                <a:gd name="T3" fmla="*/ 6 h 78"/>
                <a:gd name="T4" fmla="*/ 4 w 73"/>
                <a:gd name="T5" fmla="*/ 0 h 78"/>
                <a:gd name="T6" fmla="*/ 0 w 73"/>
                <a:gd name="T7" fmla="*/ 3 h 78"/>
                <a:gd name="T8" fmla="*/ 6 w 73"/>
                <a:gd name="T9" fmla="*/ 10 h 78"/>
                <a:gd name="T10" fmla="*/ 6 w 73"/>
                <a:gd name="T11" fmla="*/ 10 h 78"/>
                <a:gd name="T12" fmla="*/ 10 w 73"/>
                <a:gd name="T13" fmla="*/ 6 h 78"/>
                <a:gd name="T14" fmla="*/ 0 60000 65536"/>
                <a:gd name="T15" fmla="*/ 0 60000 65536"/>
                <a:gd name="T16" fmla="*/ 0 60000 65536"/>
                <a:gd name="T17" fmla="*/ 0 60000 65536"/>
                <a:gd name="T18" fmla="*/ 0 60000 65536"/>
                <a:gd name="T19" fmla="*/ 0 60000 65536"/>
                <a:gd name="T20" fmla="*/ 0 60000 65536"/>
                <a:gd name="T21" fmla="*/ 0 w 73"/>
                <a:gd name="T22" fmla="*/ 0 h 78"/>
                <a:gd name="T23" fmla="*/ 73 w 73"/>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8">
                  <a:moveTo>
                    <a:pt x="73" y="50"/>
                  </a:moveTo>
                  <a:lnTo>
                    <a:pt x="73" y="51"/>
                  </a:lnTo>
                  <a:lnTo>
                    <a:pt x="30" y="0"/>
                  </a:lnTo>
                  <a:lnTo>
                    <a:pt x="0" y="26"/>
                  </a:lnTo>
                  <a:lnTo>
                    <a:pt x="43" y="76"/>
                  </a:lnTo>
                  <a:lnTo>
                    <a:pt x="43" y="78"/>
                  </a:lnTo>
                  <a:lnTo>
                    <a:pt x="73" y="5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6" name="Freeform 1608"/>
            <p:cNvSpPr>
              <a:spLocks/>
            </p:cNvSpPr>
            <p:nvPr/>
          </p:nvSpPr>
          <p:spPr bwMode="auto">
            <a:xfrm>
              <a:off x="4159" y="3565"/>
              <a:ext cx="35" cy="36"/>
            </a:xfrm>
            <a:custGeom>
              <a:avLst/>
              <a:gdLst>
                <a:gd name="T0" fmla="*/ 8 w 71"/>
                <a:gd name="T1" fmla="*/ 5 h 72"/>
                <a:gd name="T2" fmla="*/ 8 w 71"/>
                <a:gd name="T3" fmla="*/ 5 h 72"/>
                <a:gd name="T4" fmla="*/ 3 w 71"/>
                <a:gd name="T5" fmla="*/ 0 h 72"/>
                <a:gd name="T6" fmla="*/ 0 w 71"/>
                <a:gd name="T7" fmla="*/ 4 h 72"/>
                <a:gd name="T8" fmla="*/ 5 w 71"/>
                <a:gd name="T9" fmla="*/ 9 h 72"/>
                <a:gd name="T10" fmla="*/ 5 w 71"/>
                <a:gd name="T11" fmla="*/ 9 h 72"/>
                <a:gd name="T12" fmla="*/ 5 w 71"/>
                <a:gd name="T13" fmla="*/ 9 h 72"/>
                <a:gd name="T14" fmla="*/ 5 w 71"/>
                <a:gd name="T15" fmla="*/ 9 h 72"/>
                <a:gd name="T16" fmla="*/ 5 w 71"/>
                <a:gd name="T17" fmla="*/ 9 h 72"/>
                <a:gd name="T18" fmla="*/ 8 w 71"/>
                <a:gd name="T19" fmla="*/ 5 h 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1"/>
                <a:gd name="T31" fmla="*/ 0 h 72"/>
                <a:gd name="T32" fmla="*/ 71 w 71"/>
                <a:gd name="T33" fmla="*/ 72 h 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1" h="72">
                  <a:moveTo>
                    <a:pt x="67" y="40"/>
                  </a:moveTo>
                  <a:lnTo>
                    <a:pt x="71" y="42"/>
                  </a:lnTo>
                  <a:lnTo>
                    <a:pt x="30" y="0"/>
                  </a:lnTo>
                  <a:lnTo>
                    <a:pt x="0" y="28"/>
                  </a:lnTo>
                  <a:lnTo>
                    <a:pt x="41" y="70"/>
                  </a:lnTo>
                  <a:lnTo>
                    <a:pt x="44" y="72"/>
                  </a:lnTo>
                  <a:lnTo>
                    <a:pt x="41" y="70"/>
                  </a:lnTo>
                  <a:lnTo>
                    <a:pt x="43" y="71"/>
                  </a:lnTo>
                  <a:lnTo>
                    <a:pt x="44" y="72"/>
                  </a:lnTo>
                  <a:lnTo>
                    <a:pt x="67" y="4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7" name="Freeform 1609"/>
            <p:cNvSpPr>
              <a:spLocks/>
            </p:cNvSpPr>
            <p:nvPr/>
          </p:nvSpPr>
          <p:spPr bwMode="auto">
            <a:xfrm>
              <a:off x="4181" y="3585"/>
              <a:ext cx="33" cy="32"/>
            </a:xfrm>
            <a:custGeom>
              <a:avLst/>
              <a:gdLst>
                <a:gd name="T0" fmla="*/ 8 w 67"/>
                <a:gd name="T1" fmla="*/ 3 h 65"/>
                <a:gd name="T2" fmla="*/ 8 w 67"/>
                <a:gd name="T3" fmla="*/ 3 h 65"/>
                <a:gd name="T4" fmla="*/ 2 w 67"/>
                <a:gd name="T5" fmla="*/ 0 h 65"/>
                <a:gd name="T6" fmla="*/ 0 w 67"/>
                <a:gd name="T7" fmla="*/ 4 h 65"/>
                <a:gd name="T8" fmla="*/ 5 w 67"/>
                <a:gd name="T9" fmla="*/ 7 h 65"/>
                <a:gd name="T10" fmla="*/ 5 w 67"/>
                <a:gd name="T11" fmla="*/ 8 h 65"/>
                <a:gd name="T12" fmla="*/ 8 w 67"/>
                <a:gd name="T13" fmla="*/ 3 h 65"/>
                <a:gd name="T14" fmla="*/ 0 60000 65536"/>
                <a:gd name="T15" fmla="*/ 0 60000 65536"/>
                <a:gd name="T16" fmla="*/ 0 60000 65536"/>
                <a:gd name="T17" fmla="*/ 0 60000 65536"/>
                <a:gd name="T18" fmla="*/ 0 60000 65536"/>
                <a:gd name="T19" fmla="*/ 0 60000 65536"/>
                <a:gd name="T20" fmla="*/ 0 60000 65536"/>
                <a:gd name="T21" fmla="*/ 0 w 67"/>
                <a:gd name="T22" fmla="*/ 0 h 65"/>
                <a:gd name="T23" fmla="*/ 67 w 67"/>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5">
                  <a:moveTo>
                    <a:pt x="65" y="28"/>
                  </a:moveTo>
                  <a:lnTo>
                    <a:pt x="67" y="30"/>
                  </a:lnTo>
                  <a:lnTo>
                    <a:pt x="23" y="0"/>
                  </a:lnTo>
                  <a:lnTo>
                    <a:pt x="0" y="32"/>
                  </a:lnTo>
                  <a:lnTo>
                    <a:pt x="44" y="62"/>
                  </a:lnTo>
                  <a:lnTo>
                    <a:pt x="46" y="65"/>
                  </a:lnTo>
                  <a:lnTo>
                    <a:pt x="65" y="2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8" name="Freeform 1610"/>
            <p:cNvSpPr>
              <a:spLocks/>
            </p:cNvSpPr>
            <p:nvPr/>
          </p:nvSpPr>
          <p:spPr bwMode="auto">
            <a:xfrm>
              <a:off x="4204" y="3599"/>
              <a:ext cx="30" cy="29"/>
            </a:xfrm>
            <a:custGeom>
              <a:avLst/>
              <a:gdLst>
                <a:gd name="T0" fmla="*/ 7 w 61"/>
                <a:gd name="T1" fmla="*/ 2 h 59"/>
                <a:gd name="T2" fmla="*/ 7 w 61"/>
                <a:gd name="T3" fmla="*/ 2 h 59"/>
                <a:gd name="T4" fmla="*/ 2 w 61"/>
                <a:gd name="T5" fmla="*/ 0 h 59"/>
                <a:gd name="T6" fmla="*/ 0 w 61"/>
                <a:gd name="T7" fmla="*/ 4 h 59"/>
                <a:gd name="T8" fmla="*/ 5 w 61"/>
                <a:gd name="T9" fmla="*/ 7 h 59"/>
                <a:gd name="T10" fmla="*/ 5 w 61"/>
                <a:gd name="T11" fmla="*/ 7 h 59"/>
                <a:gd name="T12" fmla="*/ 7 w 61"/>
                <a:gd name="T13" fmla="*/ 2 h 59"/>
                <a:gd name="T14" fmla="*/ 0 60000 65536"/>
                <a:gd name="T15" fmla="*/ 0 60000 65536"/>
                <a:gd name="T16" fmla="*/ 0 60000 65536"/>
                <a:gd name="T17" fmla="*/ 0 60000 65536"/>
                <a:gd name="T18" fmla="*/ 0 60000 65536"/>
                <a:gd name="T19" fmla="*/ 0 60000 65536"/>
                <a:gd name="T20" fmla="*/ 0 60000 65536"/>
                <a:gd name="T21" fmla="*/ 0 w 61"/>
                <a:gd name="T22" fmla="*/ 0 h 59"/>
                <a:gd name="T23" fmla="*/ 61 w 61"/>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9">
                  <a:moveTo>
                    <a:pt x="60" y="22"/>
                  </a:moveTo>
                  <a:lnTo>
                    <a:pt x="61" y="22"/>
                  </a:lnTo>
                  <a:lnTo>
                    <a:pt x="19" y="0"/>
                  </a:lnTo>
                  <a:lnTo>
                    <a:pt x="0" y="37"/>
                  </a:lnTo>
                  <a:lnTo>
                    <a:pt x="43" y="59"/>
                  </a:lnTo>
                  <a:lnTo>
                    <a:pt x="44" y="59"/>
                  </a:lnTo>
                  <a:lnTo>
                    <a:pt x="60" y="2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59" name="Freeform 1611"/>
            <p:cNvSpPr>
              <a:spLocks/>
            </p:cNvSpPr>
            <p:nvPr/>
          </p:nvSpPr>
          <p:spPr bwMode="auto">
            <a:xfrm>
              <a:off x="4226" y="3610"/>
              <a:ext cx="28" cy="27"/>
            </a:xfrm>
            <a:custGeom>
              <a:avLst/>
              <a:gdLst>
                <a:gd name="T0" fmla="*/ 7 w 58"/>
                <a:gd name="T1" fmla="*/ 3 h 54"/>
                <a:gd name="T2" fmla="*/ 7 w 58"/>
                <a:gd name="T3" fmla="*/ 3 h 54"/>
                <a:gd name="T4" fmla="*/ 2 w 58"/>
                <a:gd name="T5" fmla="*/ 0 h 54"/>
                <a:gd name="T6" fmla="*/ 0 w 58"/>
                <a:gd name="T7" fmla="*/ 5 h 54"/>
                <a:gd name="T8" fmla="*/ 5 w 58"/>
                <a:gd name="T9" fmla="*/ 7 h 54"/>
                <a:gd name="T10" fmla="*/ 5 w 58"/>
                <a:gd name="T11" fmla="*/ 7 h 54"/>
                <a:gd name="T12" fmla="*/ 7 w 58"/>
                <a:gd name="T13" fmla="*/ 3 h 54"/>
                <a:gd name="T14" fmla="*/ 0 60000 65536"/>
                <a:gd name="T15" fmla="*/ 0 60000 65536"/>
                <a:gd name="T16" fmla="*/ 0 60000 65536"/>
                <a:gd name="T17" fmla="*/ 0 60000 65536"/>
                <a:gd name="T18" fmla="*/ 0 60000 65536"/>
                <a:gd name="T19" fmla="*/ 0 60000 65536"/>
                <a:gd name="T20" fmla="*/ 0 60000 65536"/>
                <a:gd name="T21" fmla="*/ 0 w 58"/>
                <a:gd name="T22" fmla="*/ 0 h 54"/>
                <a:gd name="T23" fmla="*/ 58 w 58"/>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4">
                  <a:moveTo>
                    <a:pt x="58" y="17"/>
                  </a:moveTo>
                  <a:lnTo>
                    <a:pt x="58" y="17"/>
                  </a:lnTo>
                  <a:lnTo>
                    <a:pt x="16" y="0"/>
                  </a:lnTo>
                  <a:lnTo>
                    <a:pt x="0" y="37"/>
                  </a:lnTo>
                  <a:lnTo>
                    <a:pt x="42" y="54"/>
                  </a:lnTo>
                  <a:lnTo>
                    <a:pt x="58" y="1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0" name="Freeform 1612"/>
            <p:cNvSpPr>
              <a:spLocks/>
            </p:cNvSpPr>
            <p:nvPr/>
          </p:nvSpPr>
          <p:spPr bwMode="auto">
            <a:xfrm>
              <a:off x="4246" y="3618"/>
              <a:ext cx="31" cy="28"/>
            </a:xfrm>
            <a:custGeom>
              <a:avLst/>
              <a:gdLst>
                <a:gd name="T0" fmla="*/ 8 w 61"/>
                <a:gd name="T1" fmla="*/ 3 h 55"/>
                <a:gd name="T2" fmla="*/ 8 w 61"/>
                <a:gd name="T3" fmla="*/ 3 h 55"/>
                <a:gd name="T4" fmla="*/ 2 w 61"/>
                <a:gd name="T5" fmla="*/ 0 h 55"/>
                <a:gd name="T6" fmla="*/ 0 w 61"/>
                <a:gd name="T7" fmla="*/ 5 h 55"/>
                <a:gd name="T8" fmla="*/ 6 w 61"/>
                <a:gd name="T9" fmla="*/ 7 h 55"/>
                <a:gd name="T10" fmla="*/ 6 w 61"/>
                <a:gd name="T11" fmla="*/ 7 h 55"/>
                <a:gd name="T12" fmla="*/ 8 w 61"/>
                <a:gd name="T13" fmla="*/ 3 h 55"/>
                <a:gd name="T14" fmla="*/ 0 60000 65536"/>
                <a:gd name="T15" fmla="*/ 0 60000 65536"/>
                <a:gd name="T16" fmla="*/ 0 60000 65536"/>
                <a:gd name="T17" fmla="*/ 0 60000 65536"/>
                <a:gd name="T18" fmla="*/ 0 60000 65536"/>
                <a:gd name="T19" fmla="*/ 0 60000 65536"/>
                <a:gd name="T20" fmla="*/ 0 60000 65536"/>
                <a:gd name="T21" fmla="*/ 0 w 61"/>
                <a:gd name="T22" fmla="*/ 0 h 55"/>
                <a:gd name="T23" fmla="*/ 61 w 61"/>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5">
                  <a:moveTo>
                    <a:pt x="59" y="18"/>
                  </a:moveTo>
                  <a:lnTo>
                    <a:pt x="61" y="18"/>
                  </a:lnTo>
                  <a:lnTo>
                    <a:pt x="16" y="0"/>
                  </a:lnTo>
                  <a:lnTo>
                    <a:pt x="0" y="37"/>
                  </a:lnTo>
                  <a:lnTo>
                    <a:pt x="44" y="55"/>
                  </a:lnTo>
                  <a:lnTo>
                    <a:pt x="46" y="55"/>
                  </a:lnTo>
                  <a:lnTo>
                    <a:pt x="59" y="1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1" name="Freeform 1613"/>
            <p:cNvSpPr>
              <a:spLocks/>
            </p:cNvSpPr>
            <p:nvPr/>
          </p:nvSpPr>
          <p:spPr bwMode="auto">
            <a:xfrm>
              <a:off x="4269" y="3628"/>
              <a:ext cx="27" cy="26"/>
            </a:xfrm>
            <a:custGeom>
              <a:avLst/>
              <a:gdLst>
                <a:gd name="T0" fmla="*/ 7 w 54"/>
                <a:gd name="T1" fmla="*/ 2 h 53"/>
                <a:gd name="T2" fmla="*/ 7 w 54"/>
                <a:gd name="T3" fmla="*/ 2 h 53"/>
                <a:gd name="T4" fmla="*/ 2 w 54"/>
                <a:gd name="T5" fmla="*/ 0 h 53"/>
                <a:gd name="T6" fmla="*/ 0 w 54"/>
                <a:gd name="T7" fmla="*/ 4 h 53"/>
                <a:gd name="T8" fmla="*/ 5 w 54"/>
                <a:gd name="T9" fmla="*/ 6 h 53"/>
                <a:gd name="T10" fmla="*/ 5 w 54"/>
                <a:gd name="T11" fmla="*/ 6 h 53"/>
                <a:gd name="T12" fmla="*/ 7 w 54"/>
                <a:gd name="T13" fmla="*/ 2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54" y="16"/>
                  </a:moveTo>
                  <a:lnTo>
                    <a:pt x="54" y="16"/>
                  </a:lnTo>
                  <a:lnTo>
                    <a:pt x="13" y="0"/>
                  </a:lnTo>
                  <a:lnTo>
                    <a:pt x="0" y="37"/>
                  </a:lnTo>
                  <a:lnTo>
                    <a:pt x="40" y="53"/>
                  </a:lnTo>
                  <a:lnTo>
                    <a:pt x="54" y="1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2" name="Freeform 1614"/>
            <p:cNvSpPr>
              <a:spLocks/>
            </p:cNvSpPr>
            <p:nvPr/>
          </p:nvSpPr>
          <p:spPr bwMode="auto">
            <a:xfrm>
              <a:off x="4289" y="3636"/>
              <a:ext cx="29" cy="26"/>
            </a:xfrm>
            <a:custGeom>
              <a:avLst/>
              <a:gdLst>
                <a:gd name="T0" fmla="*/ 8 w 56"/>
                <a:gd name="T1" fmla="*/ 2 h 53"/>
                <a:gd name="T2" fmla="*/ 7 w 56"/>
                <a:gd name="T3" fmla="*/ 2 h 53"/>
                <a:gd name="T4" fmla="*/ 2 w 56"/>
                <a:gd name="T5" fmla="*/ 0 h 53"/>
                <a:gd name="T6" fmla="*/ 0 w 56"/>
                <a:gd name="T7" fmla="*/ 4 h 53"/>
                <a:gd name="T8" fmla="*/ 6 w 56"/>
                <a:gd name="T9" fmla="*/ 6 h 53"/>
                <a:gd name="T10" fmla="*/ 5 w 56"/>
                <a:gd name="T11" fmla="*/ 6 h 53"/>
                <a:gd name="T12" fmla="*/ 8 w 56"/>
                <a:gd name="T13" fmla="*/ 2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6" y="17"/>
                  </a:moveTo>
                  <a:lnTo>
                    <a:pt x="54" y="17"/>
                  </a:lnTo>
                  <a:lnTo>
                    <a:pt x="14" y="0"/>
                  </a:lnTo>
                  <a:lnTo>
                    <a:pt x="0" y="37"/>
                  </a:lnTo>
                  <a:lnTo>
                    <a:pt x="40" y="53"/>
                  </a:lnTo>
                  <a:lnTo>
                    <a:pt x="38" y="53"/>
                  </a:lnTo>
                  <a:lnTo>
                    <a:pt x="56" y="1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3" name="Freeform 1615"/>
            <p:cNvSpPr>
              <a:spLocks/>
            </p:cNvSpPr>
            <p:nvPr/>
          </p:nvSpPr>
          <p:spPr bwMode="auto">
            <a:xfrm>
              <a:off x="4309" y="3644"/>
              <a:ext cx="33" cy="30"/>
            </a:xfrm>
            <a:custGeom>
              <a:avLst/>
              <a:gdLst>
                <a:gd name="T0" fmla="*/ 8 w 67"/>
                <a:gd name="T1" fmla="*/ 4 h 59"/>
                <a:gd name="T2" fmla="*/ 8 w 67"/>
                <a:gd name="T3" fmla="*/ 3 h 59"/>
                <a:gd name="T4" fmla="*/ 2 w 67"/>
                <a:gd name="T5" fmla="*/ 0 h 59"/>
                <a:gd name="T6" fmla="*/ 0 w 67"/>
                <a:gd name="T7" fmla="*/ 5 h 59"/>
                <a:gd name="T8" fmla="*/ 5 w 67"/>
                <a:gd name="T9" fmla="*/ 8 h 59"/>
                <a:gd name="T10" fmla="*/ 5 w 67"/>
                <a:gd name="T11" fmla="*/ 8 h 59"/>
                <a:gd name="T12" fmla="*/ 8 w 67"/>
                <a:gd name="T13" fmla="*/ 4 h 59"/>
                <a:gd name="T14" fmla="*/ 0 60000 65536"/>
                <a:gd name="T15" fmla="*/ 0 60000 65536"/>
                <a:gd name="T16" fmla="*/ 0 60000 65536"/>
                <a:gd name="T17" fmla="*/ 0 60000 65536"/>
                <a:gd name="T18" fmla="*/ 0 60000 65536"/>
                <a:gd name="T19" fmla="*/ 0 60000 65536"/>
                <a:gd name="T20" fmla="*/ 0 60000 65536"/>
                <a:gd name="T21" fmla="*/ 0 w 67"/>
                <a:gd name="T22" fmla="*/ 0 h 59"/>
                <a:gd name="T23" fmla="*/ 67 w 67"/>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59">
                  <a:moveTo>
                    <a:pt x="67" y="25"/>
                  </a:moveTo>
                  <a:lnTo>
                    <a:pt x="65" y="23"/>
                  </a:lnTo>
                  <a:lnTo>
                    <a:pt x="18" y="0"/>
                  </a:lnTo>
                  <a:lnTo>
                    <a:pt x="0" y="36"/>
                  </a:lnTo>
                  <a:lnTo>
                    <a:pt x="46" y="59"/>
                  </a:lnTo>
                  <a:lnTo>
                    <a:pt x="44" y="57"/>
                  </a:lnTo>
                  <a:lnTo>
                    <a:pt x="67" y="2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4" name="Freeform 1616"/>
            <p:cNvSpPr>
              <a:spLocks/>
            </p:cNvSpPr>
            <p:nvPr/>
          </p:nvSpPr>
          <p:spPr bwMode="auto">
            <a:xfrm>
              <a:off x="4330" y="3656"/>
              <a:ext cx="34" cy="32"/>
            </a:xfrm>
            <a:custGeom>
              <a:avLst/>
              <a:gdLst>
                <a:gd name="T0" fmla="*/ 9 w 68"/>
                <a:gd name="T1" fmla="*/ 4 h 63"/>
                <a:gd name="T2" fmla="*/ 9 w 68"/>
                <a:gd name="T3" fmla="*/ 4 h 63"/>
                <a:gd name="T4" fmla="*/ 3 w 68"/>
                <a:gd name="T5" fmla="*/ 0 h 63"/>
                <a:gd name="T6" fmla="*/ 0 w 68"/>
                <a:gd name="T7" fmla="*/ 4 h 63"/>
                <a:gd name="T8" fmla="*/ 5 w 68"/>
                <a:gd name="T9" fmla="*/ 8 h 63"/>
                <a:gd name="T10" fmla="*/ 5 w 68"/>
                <a:gd name="T11" fmla="*/ 8 h 63"/>
                <a:gd name="T12" fmla="*/ 9 w 68"/>
                <a:gd name="T13" fmla="*/ 4 h 63"/>
                <a:gd name="T14" fmla="*/ 0 60000 65536"/>
                <a:gd name="T15" fmla="*/ 0 60000 65536"/>
                <a:gd name="T16" fmla="*/ 0 60000 65536"/>
                <a:gd name="T17" fmla="*/ 0 60000 65536"/>
                <a:gd name="T18" fmla="*/ 0 60000 65536"/>
                <a:gd name="T19" fmla="*/ 0 60000 65536"/>
                <a:gd name="T20" fmla="*/ 0 60000 65536"/>
                <a:gd name="T21" fmla="*/ 0 w 68"/>
                <a:gd name="T22" fmla="*/ 0 h 63"/>
                <a:gd name="T23" fmla="*/ 68 w 68"/>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3">
                  <a:moveTo>
                    <a:pt x="68" y="32"/>
                  </a:moveTo>
                  <a:lnTo>
                    <a:pt x="65" y="31"/>
                  </a:lnTo>
                  <a:lnTo>
                    <a:pt x="23" y="0"/>
                  </a:lnTo>
                  <a:lnTo>
                    <a:pt x="0" y="32"/>
                  </a:lnTo>
                  <a:lnTo>
                    <a:pt x="42" y="63"/>
                  </a:lnTo>
                  <a:lnTo>
                    <a:pt x="40" y="62"/>
                  </a:lnTo>
                  <a:lnTo>
                    <a:pt x="68" y="3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5" name="Freeform 1617"/>
            <p:cNvSpPr>
              <a:spLocks/>
            </p:cNvSpPr>
            <p:nvPr/>
          </p:nvSpPr>
          <p:spPr bwMode="auto">
            <a:xfrm>
              <a:off x="4351" y="3673"/>
              <a:ext cx="34" cy="34"/>
            </a:xfrm>
            <a:custGeom>
              <a:avLst/>
              <a:gdLst>
                <a:gd name="T0" fmla="*/ 8 w 69"/>
                <a:gd name="T1" fmla="*/ 5 h 68"/>
                <a:gd name="T2" fmla="*/ 8 w 69"/>
                <a:gd name="T3" fmla="*/ 5 h 68"/>
                <a:gd name="T4" fmla="*/ 3 w 69"/>
                <a:gd name="T5" fmla="*/ 0 h 68"/>
                <a:gd name="T6" fmla="*/ 0 w 69"/>
                <a:gd name="T7" fmla="*/ 4 h 68"/>
                <a:gd name="T8" fmla="*/ 5 w 69"/>
                <a:gd name="T9" fmla="*/ 9 h 68"/>
                <a:gd name="T10" fmla="*/ 5 w 69"/>
                <a:gd name="T11" fmla="*/ 9 h 68"/>
                <a:gd name="T12" fmla="*/ 8 w 69"/>
                <a:gd name="T13" fmla="*/ 5 h 68"/>
                <a:gd name="T14" fmla="*/ 0 60000 65536"/>
                <a:gd name="T15" fmla="*/ 0 60000 65536"/>
                <a:gd name="T16" fmla="*/ 0 60000 65536"/>
                <a:gd name="T17" fmla="*/ 0 60000 65536"/>
                <a:gd name="T18" fmla="*/ 0 60000 65536"/>
                <a:gd name="T19" fmla="*/ 0 60000 65536"/>
                <a:gd name="T20" fmla="*/ 0 60000 65536"/>
                <a:gd name="T21" fmla="*/ 0 w 69"/>
                <a:gd name="T22" fmla="*/ 0 h 68"/>
                <a:gd name="T23" fmla="*/ 69 w 69"/>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8">
                  <a:moveTo>
                    <a:pt x="68" y="38"/>
                  </a:moveTo>
                  <a:lnTo>
                    <a:pt x="69" y="38"/>
                  </a:lnTo>
                  <a:lnTo>
                    <a:pt x="28" y="0"/>
                  </a:lnTo>
                  <a:lnTo>
                    <a:pt x="0" y="30"/>
                  </a:lnTo>
                  <a:lnTo>
                    <a:pt x="42" y="68"/>
                  </a:lnTo>
                  <a:lnTo>
                    <a:pt x="43" y="68"/>
                  </a:lnTo>
                  <a:lnTo>
                    <a:pt x="68" y="3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6" name="Freeform 1618"/>
            <p:cNvSpPr>
              <a:spLocks/>
            </p:cNvSpPr>
            <p:nvPr/>
          </p:nvSpPr>
          <p:spPr bwMode="auto">
            <a:xfrm>
              <a:off x="4372" y="3692"/>
              <a:ext cx="34" cy="34"/>
            </a:xfrm>
            <a:custGeom>
              <a:avLst/>
              <a:gdLst>
                <a:gd name="T0" fmla="*/ 8 w 68"/>
                <a:gd name="T1" fmla="*/ 5 h 68"/>
                <a:gd name="T2" fmla="*/ 9 w 68"/>
                <a:gd name="T3" fmla="*/ 5 h 68"/>
                <a:gd name="T4" fmla="*/ 3 w 68"/>
                <a:gd name="T5" fmla="*/ 0 h 68"/>
                <a:gd name="T6" fmla="*/ 0 w 68"/>
                <a:gd name="T7" fmla="*/ 4 h 68"/>
                <a:gd name="T8" fmla="*/ 5 w 68"/>
                <a:gd name="T9" fmla="*/ 9 h 68"/>
                <a:gd name="T10" fmla="*/ 6 w 68"/>
                <a:gd name="T11" fmla="*/ 9 h 68"/>
                <a:gd name="T12" fmla="*/ 5 w 68"/>
                <a:gd name="T13" fmla="*/ 9 h 68"/>
                <a:gd name="T14" fmla="*/ 6 w 68"/>
                <a:gd name="T15" fmla="*/ 9 h 68"/>
                <a:gd name="T16" fmla="*/ 6 w 68"/>
                <a:gd name="T17" fmla="*/ 9 h 68"/>
                <a:gd name="T18" fmla="*/ 8 w 68"/>
                <a:gd name="T19" fmla="*/ 5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8"/>
                <a:gd name="T32" fmla="*/ 68 w 68"/>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8">
                  <a:moveTo>
                    <a:pt x="64" y="34"/>
                  </a:moveTo>
                  <a:lnTo>
                    <a:pt x="68" y="36"/>
                  </a:lnTo>
                  <a:lnTo>
                    <a:pt x="25" y="0"/>
                  </a:lnTo>
                  <a:lnTo>
                    <a:pt x="0" y="30"/>
                  </a:lnTo>
                  <a:lnTo>
                    <a:pt x="42" y="66"/>
                  </a:lnTo>
                  <a:lnTo>
                    <a:pt x="46" y="68"/>
                  </a:lnTo>
                  <a:lnTo>
                    <a:pt x="42" y="66"/>
                  </a:lnTo>
                  <a:lnTo>
                    <a:pt x="44" y="67"/>
                  </a:lnTo>
                  <a:lnTo>
                    <a:pt x="46" y="68"/>
                  </a:lnTo>
                  <a:lnTo>
                    <a:pt x="64" y="3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7" name="Freeform 1619"/>
            <p:cNvSpPr>
              <a:spLocks/>
            </p:cNvSpPr>
            <p:nvPr/>
          </p:nvSpPr>
          <p:spPr bwMode="auto">
            <a:xfrm>
              <a:off x="4395" y="3708"/>
              <a:ext cx="29" cy="30"/>
            </a:xfrm>
            <a:custGeom>
              <a:avLst/>
              <a:gdLst>
                <a:gd name="T0" fmla="*/ 7 w 57"/>
                <a:gd name="T1" fmla="*/ 3 h 58"/>
                <a:gd name="T2" fmla="*/ 8 w 57"/>
                <a:gd name="T3" fmla="*/ 3 h 58"/>
                <a:gd name="T4" fmla="*/ 3 w 57"/>
                <a:gd name="T5" fmla="*/ 0 h 58"/>
                <a:gd name="T6" fmla="*/ 0 w 57"/>
                <a:gd name="T7" fmla="*/ 5 h 58"/>
                <a:gd name="T8" fmla="*/ 5 w 57"/>
                <a:gd name="T9" fmla="*/ 8 h 58"/>
                <a:gd name="T10" fmla="*/ 6 w 57"/>
                <a:gd name="T11" fmla="*/ 8 h 58"/>
                <a:gd name="T12" fmla="*/ 5 w 57"/>
                <a:gd name="T13" fmla="*/ 8 h 58"/>
                <a:gd name="T14" fmla="*/ 6 w 57"/>
                <a:gd name="T15" fmla="*/ 8 h 58"/>
                <a:gd name="T16" fmla="*/ 6 w 57"/>
                <a:gd name="T17" fmla="*/ 8 h 58"/>
                <a:gd name="T18" fmla="*/ 7 w 57"/>
                <a:gd name="T19" fmla="*/ 3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8"/>
                <a:gd name="T32" fmla="*/ 57 w 57"/>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8">
                  <a:moveTo>
                    <a:pt x="51" y="19"/>
                  </a:moveTo>
                  <a:lnTo>
                    <a:pt x="57" y="21"/>
                  </a:lnTo>
                  <a:lnTo>
                    <a:pt x="18" y="0"/>
                  </a:lnTo>
                  <a:lnTo>
                    <a:pt x="0" y="34"/>
                  </a:lnTo>
                  <a:lnTo>
                    <a:pt x="39" y="56"/>
                  </a:lnTo>
                  <a:lnTo>
                    <a:pt x="46" y="58"/>
                  </a:lnTo>
                  <a:lnTo>
                    <a:pt x="39" y="56"/>
                  </a:lnTo>
                  <a:lnTo>
                    <a:pt x="41" y="58"/>
                  </a:lnTo>
                  <a:lnTo>
                    <a:pt x="46" y="58"/>
                  </a:lnTo>
                  <a:lnTo>
                    <a:pt x="51" y="1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8" name="Freeform 1620"/>
            <p:cNvSpPr>
              <a:spLocks/>
            </p:cNvSpPr>
            <p:nvPr/>
          </p:nvSpPr>
          <p:spPr bwMode="auto">
            <a:xfrm>
              <a:off x="4418" y="3718"/>
              <a:ext cx="25" cy="23"/>
            </a:xfrm>
            <a:custGeom>
              <a:avLst/>
              <a:gdLst>
                <a:gd name="T0" fmla="*/ 6 w 49"/>
                <a:gd name="T1" fmla="*/ 1 h 46"/>
                <a:gd name="T2" fmla="*/ 7 w 49"/>
                <a:gd name="T3" fmla="*/ 1 h 46"/>
                <a:gd name="T4" fmla="*/ 1 w 49"/>
                <a:gd name="T5" fmla="*/ 0 h 46"/>
                <a:gd name="T6" fmla="*/ 0 w 49"/>
                <a:gd name="T7" fmla="*/ 5 h 46"/>
                <a:gd name="T8" fmla="*/ 6 w 49"/>
                <a:gd name="T9" fmla="*/ 6 h 46"/>
                <a:gd name="T10" fmla="*/ 7 w 49"/>
                <a:gd name="T11" fmla="*/ 6 h 46"/>
                <a:gd name="T12" fmla="*/ 6 w 49"/>
                <a:gd name="T13" fmla="*/ 6 h 46"/>
                <a:gd name="T14" fmla="*/ 6 w 49"/>
                <a:gd name="T15" fmla="*/ 6 h 46"/>
                <a:gd name="T16" fmla="*/ 7 w 49"/>
                <a:gd name="T17" fmla="*/ 6 h 46"/>
                <a:gd name="T18" fmla="*/ 6 w 49"/>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6"/>
                <a:gd name="T32" fmla="*/ 49 w 49"/>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6">
                  <a:moveTo>
                    <a:pt x="45" y="6"/>
                  </a:moveTo>
                  <a:lnTo>
                    <a:pt x="49" y="6"/>
                  </a:lnTo>
                  <a:lnTo>
                    <a:pt x="5" y="0"/>
                  </a:lnTo>
                  <a:lnTo>
                    <a:pt x="0" y="39"/>
                  </a:lnTo>
                  <a:lnTo>
                    <a:pt x="45" y="45"/>
                  </a:lnTo>
                  <a:lnTo>
                    <a:pt x="49" y="45"/>
                  </a:lnTo>
                  <a:lnTo>
                    <a:pt x="45" y="45"/>
                  </a:lnTo>
                  <a:lnTo>
                    <a:pt x="47" y="46"/>
                  </a:lnTo>
                  <a:lnTo>
                    <a:pt x="49" y="45"/>
                  </a:lnTo>
                  <a:lnTo>
                    <a:pt x="45"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69" name="Freeform 1621"/>
            <p:cNvSpPr>
              <a:spLocks/>
            </p:cNvSpPr>
            <p:nvPr/>
          </p:nvSpPr>
          <p:spPr bwMode="auto">
            <a:xfrm>
              <a:off x="4440" y="3718"/>
              <a:ext cx="25" cy="23"/>
            </a:xfrm>
            <a:custGeom>
              <a:avLst/>
              <a:gdLst>
                <a:gd name="T0" fmla="*/ 5 w 48"/>
                <a:gd name="T1" fmla="*/ 0 h 45"/>
                <a:gd name="T2" fmla="*/ 6 w 48"/>
                <a:gd name="T3" fmla="*/ 0 h 45"/>
                <a:gd name="T4" fmla="*/ 0 w 48"/>
                <a:gd name="T5" fmla="*/ 1 h 45"/>
                <a:gd name="T6" fmla="*/ 1 w 48"/>
                <a:gd name="T7" fmla="*/ 6 h 45"/>
                <a:gd name="T8" fmla="*/ 7 w 48"/>
                <a:gd name="T9" fmla="*/ 5 h 45"/>
                <a:gd name="T10" fmla="*/ 7 w 48"/>
                <a:gd name="T11" fmla="*/ 5 h 45"/>
                <a:gd name="T12" fmla="*/ 5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39" y="0"/>
                  </a:moveTo>
                  <a:lnTo>
                    <a:pt x="41" y="0"/>
                  </a:lnTo>
                  <a:lnTo>
                    <a:pt x="0" y="6"/>
                  </a:lnTo>
                  <a:lnTo>
                    <a:pt x="4" y="45"/>
                  </a:lnTo>
                  <a:lnTo>
                    <a:pt x="46" y="39"/>
                  </a:lnTo>
                  <a:lnTo>
                    <a:pt x="48"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0" name="Freeform 1622"/>
            <p:cNvSpPr>
              <a:spLocks/>
            </p:cNvSpPr>
            <p:nvPr/>
          </p:nvSpPr>
          <p:spPr bwMode="auto">
            <a:xfrm>
              <a:off x="4460" y="3713"/>
              <a:ext cx="28" cy="25"/>
            </a:xfrm>
            <a:custGeom>
              <a:avLst/>
              <a:gdLst>
                <a:gd name="T0" fmla="*/ 6 w 55"/>
                <a:gd name="T1" fmla="*/ 0 h 49"/>
                <a:gd name="T2" fmla="*/ 6 w 55"/>
                <a:gd name="T3" fmla="*/ 0 h 49"/>
                <a:gd name="T4" fmla="*/ 0 w 55"/>
                <a:gd name="T5" fmla="*/ 2 h 49"/>
                <a:gd name="T6" fmla="*/ 2 w 55"/>
                <a:gd name="T7" fmla="*/ 7 h 49"/>
                <a:gd name="T8" fmla="*/ 7 w 55"/>
                <a:gd name="T9" fmla="*/ 5 h 49"/>
                <a:gd name="T10" fmla="*/ 7 w 55"/>
                <a:gd name="T11" fmla="*/ 5 h 49"/>
                <a:gd name="T12" fmla="*/ 6 w 55"/>
                <a:gd name="T13" fmla="*/ 0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44" y="0"/>
                  </a:moveTo>
                  <a:lnTo>
                    <a:pt x="45" y="0"/>
                  </a:lnTo>
                  <a:lnTo>
                    <a:pt x="0" y="10"/>
                  </a:lnTo>
                  <a:lnTo>
                    <a:pt x="9" y="49"/>
                  </a:lnTo>
                  <a:lnTo>
                    <a:pt x="54" y="39"/>
                  </a:lnTo>
                  <a:lnTo>
                    <a:pt x="55"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1" name="Freeform 1623"/>
            <p:cNvSpPr>
              <a:spLocks/>
            </p:cNvSpPr>
            <p:nvPr/>
          </p:nvSpPr>
          <p:spPr bwMode="auto">
            <a:xfrm>
              <a:off x="4482" y="3707"/>
              <a:ext cx="26" cy="25"/>
            </a:xfrm>
            <a:custGeom>
              <a:avLst/>
              <a:gdLst>
                <a:gd name="T0" fmla="*/ 5 w 53"/>
                <a:gd name="T1" fmla="*/ 0 h 51"/>
                <a:gd name="T2" fmla="*/ 5 w 53"/>
                <a:gd name="T3" fmla="*/ 0 h 51"/>
                <a:gd name="T4" fmla="*/ 0 w 53"/>
                <a:gd name="T5" fmla="*/ 1 h 51"/>
                <a:gd name="T6" fmla="*/ 1 w 53"/>
                <a:gd name="T7" fmla="*/ 6 h 51"/>
                <a:gd name="T8" fmla="*/ 6 w 53"/>
                <a:gd name="T9" fmla="*/ 4 h 51"/>
                <a:gd name="T10" fmla="*/ 6 w 53"/>
                <a:gd name="T11" fmla="*/ 4 h 51"/>
                <a:gd name="T12" fmla="*/ 5 w 53"/>
                <a:gd name="T13" fmla="*/ 0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41" y="0"/>
                  </a:moveTo>
                  <a:lnTo>
                    <a:pt x="41" y="0"/>
                  </a:lnTo>
                  <a:lnTo>
                    <a:pt x="0" y="12"/>
                  </a:lnTo>
                  <a:lnTo>
                    <a:pt x="11" y="51"/>
                  </a:lnTo>
                  <a:lnTo>
                    <a:pt x="53"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2" name="Freeform 1624"/>
            <p:cNvSpPr>
              <a:spLocks/>
            </p:cNvSpPr>
            <p:nvPr/>
          </p:nvSpPr>
          <p:spPr bwMode="auto">
            <a:xfrm>
              <a:off x="4503" y="3701"/>
              <a:ext cx="27" cy="26"/>
            </a:xfrm>
            <a:custGeom>
              <a:avLst/>
              <a:gdLst>
                <a:gd name="T0" fmla="*/ 6 w 54"/>
                <a:gd name="T1" fmla="*/ 0 h 50"/>
                <a:gd name="T2" fmla="*/ 6 w 54"/>
                <a:gd name="T3" fmla="*/ 0 h 50"/>
                <a:gd name="T4" fmla="*/ 0 w 54"/>
                <a:gd name="T5" fmla="*/ 2 h 50"/>
                <a:gd name="T6" fmla="*/ 2 w 54"/>
                <a:gd name="T7" fmla="*/ 7 h 50"/>
                <a:gd name="T8" fmla="*/ 7 w 54"/>
                <a:gd name="T9" fmla="*/ 5 h 50"/>
                <a:gd name="T10" fmla="*/ 7 w 54"/>
                <a:gd name="T11" fmla="*/ 5 h 50"/>
                <a:gd name="T12" fmla="*/ 6 w 54"/>
                <a:gd name="T13" fmla="*/ 0 h 50"/>
                <a:gd name="T14" fmla="*/ 6 w 54"/>
                <a:gd name="T15" fmla="*/ 0 h 50"/>
                <a:gd name="T16" fmla="*/ 6 w 54"/>
                <a:gd name="T17" fmla="*/ 0 h 50"/>
                <a:gd name="T18" fmla="*/ 6 w 54"/>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0"/>
                <a:gd name="T32" fmla="*/ 54 w 54"/>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0">
                  <a:moveTo>
                    <a:pt x="48" y="0"/>
                  </a:moveTo>
                  <a:lnTo>
                    <a:pt x="43" y="0"/>
                  </a:lnTo>
                  <a:lnTo>
                    <a:pt x="0" y="11"/>
                  </a:lnTo>
                  <a:lnTo>
                    <a:pt x="12" y="50"/>
                  </a:lnTo>
                  <a:lnTo>
                    <a:pt x="54" y="39"/>
                  </a:lnTo>
                  <a:lnTo>
                    <a:pt x="50" y="39"/>
                  </a:lnTo>
                  <a:lnTo>
                    <a:pt x="48" y="0"/>
                  </a:lnTo>
                  <a:lnTo>
                    <a:pt x="45" y="0"/>
                  </a:lnTo>
                  <a:lnTo>
                    <a:pt x="43" y="0"/>
                  </a:lnTo>
                  <a:lnTo>
                    <a:pt x="48"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3" name="Freeform 1625"/>
            <p:cNvSpPr>
              <a:spLocks/>
            </p:cNvSpPr>
            <p:nvPr/>
          </p:nvSpPr>
          <p:spPr bwMode="auto">
            <a:xfrm>
              <a:off x="4526" y="3699"/>
              <a:ext cx="24" cy="22"/>
            </a:xfrm>
            <a:custGeom>
              <a:avLst/>
              <a:gdLst>
                <a:gd name="T0" fmla="*/ 6 w 48"/>
                <a:gd name="T1" fmla="*/ 1 h 44"/>
                <a:gd name="T2" fmla="*/ 6 w 48"/>
                <a:gd name="T3" fmla="*/ 1 h 44"/>
                <a:gd name="T4" fmla="*/ 0 w 48"/>
                <a:gd name="T5" fmla="*/ 1 h 44"/>
                <a:gd name="T6" fmla="*/ 1 w 48"/>
                <a:gd name="T7" fmla="*/ 6 h 44"/>
                <a:gd name="T8" fmla="*/ 6 w 48"/>
                <a:gd name="T9" fmla="*/ 5 h 44"/>
                <a:gd name="T10" fmla="*/ 6 w 48"/>
                <a:gd name="T11" fmla="*/ 5 h 44"/>
                <a:gd name="T12" fmla="*/ 6 w 48"/>
                <a:gd name="T13" fmla="*/ 1 h 44"/>
                <a:gd name="T14" fmla="*/ 6 w 48"/>
                <a:gd name="T15" fmla="*/ 0 h 44"/>
                <a:gd name="T16" fmla="*/ 6 w 48"/>
                <a:gd name="T17" fmla="*/ 1 h 44"/>
                <a:gd name="T18" fmla="*/ 6 w 48"/>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4"/>
                <a:gd name="T32" fmla="*/ 48 w 48"/>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4">
                  <a:moveTo>
                    <a:pt x="48" y="1"/>
                  </a:moveTo>
                  <a:lnTo>
                    <a:pt x="43" y="1"/>
                  </a:lnTo>
                  <a:lnTo>
                    <a:pt x="0" y="5"/>
                  </a:lnTo>
                  <a:lnTo>
                    <a:pt x="2" y="44"/>
                  </a:lnTo>
                  <a:lnTo>
                    <a:pt x="46" y="40"/>
                  </a:lnTo>
                  <a:lnTo>
                    <a:pt x="41" y="40"/>
                  </a:lnTo>
                  <a:lnTo>
                    <a:pt x="48" y="1"/>
                  </a:lnTo>
                  <a:lnTo>
                    <a:pt x="46" y="0"/>
                  </a:lnTo>
                  <a:lnTo>
                    <a:pt x="43" y="1"/>
                  </a:lnTo>
                  <a:lnTo>
                    <a:pt x="48"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4" name="Freeform 1626"/>
            <p:cNvSpPr>
              <a:spLocks/>
            </p:cNvSpPr>
            <p:nvPr/>
          </p:nvSpPr>
          <p:spPr bwMode="auto">
            <a:xfrm>
              <a:off x="4547" y="3700"/>
              <a:ext cx="23" cy="23"/>
            </a:xfrm>
            <a:custGeom>
              <a:avLst/>
              <a:gdLst>
                <a:gd name="T0" fmla="*/ 6 w 46"/>
                <a:gd name="T1" fmla="*/ 1 h 46"/>
                <a:gd name="T2" fmla="*/ 6 w 46"/>
                <a:gd name="T3" fmla="*/ 1 h 46"/>
                <a:gd name="T4" fmla="*/ 1 w 46"/>
                <a:gd name="T5" fmla="*/ 0 h 46"/>
                <a:gd name="T6" fmla="*/ 0 w 46"/>
                <a:gd name="T7" fmla="*/ 5 h 46"/>
                <a:gd name="T8" fmla="*/ 5 w 46"/>
                <a:gd name="T9" fmla="*/ 6 h 46"/>
                <a:gd name="T10" fmla="*/ 5 w 46"/>
                <a:gd name="T11" fmla="*/ 6 h 46"/>
                <a:gd name="T12" fmla="*/ 6 w 46"/>
                <a:gd name="T13" fmla="*/ 1 h 46"/>
                <a:gd name="T14" fmla="*/ 0 60000 65536"/>
                <a:gd name="T15" fmla="*/ 0 60000 65536"/>
                <a:gd name="T16" fmla="*/ 0 60000 65536"/>
                <a:gd name="T17" fmla="*/ 0 60000 65536"/>
                <a:gd name="T18" fmla="*/ 0 60000 65536"/>
                <a:gd name="T19" fmla="*/ 0 60000 65536"/>
                <a:gd name="T20" fmla="*/ 0 60000 65536"/>
                <a:gd name="T21" fmla="*/ 0 w 46"/>
                <a:gd name="T22" fmla="*/ 0 h 46"/>
                <a:gd name="T23" fmla="*/ 46 w 46"/>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6">
                  <a:moveTo>
                    <a:pt x="46" y="7"/>
                  </a:moveTo>
                  <a:lnTo>
                    <a:pt x="46" y="7"/>
                  </a:lnTo>
                  <a:lnTo>
                    <a:pt x="7" y="0"/>
                  </a:lnTo>
                  <a:lnTo>
                    <a:pt x="0" y="39"/>
                  </a:lnTo>
                  <a:lnTo>
                    <a:pt x="39" y="46"/>
                  </a:lnTo>
                  <a:lnTo>
                    <a:pt x="46" y="7"/>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5" name="Freeform 1627"/>
            <p:cNvSpPr>
              <a:spLocks/>
            </p:cNvSpPr>
            <p:nvPr/>
          </p:nvSpPr>
          <p:spPr bwMode="auto">
            <a:xfrm>
              <a:off x="4567" y="3703"/>
              <a:ext cx="24" cy="24"/>
            </a:xfrm>
            <a:custGeom>
              <a:avLst/>
              <a:gdLst>
                <a:gd name="T0" fmla="*/ 6 w 50"/>
                <a:gd name="T1" fmla="*/ 1 h 47"/>
                <a:gd name="T2" fmla="*/ 6 w 50"/>
                <a:gd name="T3" fmla="*/ 1 h 47"/>
                <a:gd name="T4" fmla="*/ 0 w 50"/>
                <a:gd name="T5" fmla="*/ 0 h 47"/>
                <a:gd name="T6" fmla="*/ 0 w 50"/>
                <a:gd name="T7" fmla="*/ 5 h 47"/>
                <a:gd name="T8" fmla="*/ 5 w 50"/>
                <a:gd name="T9" fmla="*/ 6 h 47"/>
                <a:gd name="T10" fmla="*/ 5 w 50"/>
                <a:gd name="T11" fmla="*/ 6 h 47"/>
                <a:gd name="T12" fmla="*/ 6 w 50"/>
                <a:gd name="T13" fmla="*/ 1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9" y="8"/>
                  </a:moveTo>
                  <a:lnTo>
                    <a:pt x="50" y="8"/>
                  </a:lnTo>
                  <a:lnTo>
                    <a:pt x="7" y="0"/>
                  </a:lnTo>
                  <a:lnTo>
                    <a:pt x="0" y="39"/>
                  </a:lnTo>
                  <a:lnTo>
                    <a:pt x="43" y="47"/>
                  </a:lnTo>
                  <a:lnTo>
                    <a:pt x="44" y="47"/>
                  </a:lnTo>
                  <a:lnTo>
                    <a:pt x="49"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6" name="Freeform 1628"/>
            <p:cNvSpPr>
              <a:spLocks/>
            </p:cNvSpPr>
            <p:nvPr/>
          </p:nvSpPr>
          <p:spPr bwMode="auto">
            <a:xfrm>
              <a:off x="4589" y="3707"/>
              <a:ext cx="24" cy="22"/>
            </a:xfrm>
            <a:custGeom>
              <a:avLst/>
              <a:gdLst>
                <a:gd name="T0" fmla="*/ 6 w 50"/>
                <a:gd name="T1" fmla="*/ 1 h 44"/>
                <a:gd name="T2" fmla="*/ 5 w 50"/>
                <a:gd name="T3" fmla="*/ 1 h 44"/>
                <a:gd name="T4" fmla="*/ 0 w 50"/>
                <a:gd name="T5" fmla="*/ 0 h 44"/>
                <a:gd name="T6" fmla="*/ 0 w 50"/>
                <a:gd name="T7" fmla="*/ 5 h 44"/>
                <a:gd name="T8" fmla="*/ 5 w 50"/>
                <a:gd name="T9" fmla="*/ 6 h 44"/>
                <a:gd name="T10" fmla="*/ 5 w 50"/>
                <a:gd name="T11" fmla="*/ 6 h 44"/>
                <a:gd name="T12" fmla="*/ 6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50" y="5"/>
                  </a:moveTo>
                  <a:lnTo>
                    <a:pt x="48" y="5"/>
                  </a:lnTo>
                  <a:lnTo>
                    <a:pt x="5" y="0"/>
                  </a:lnTo>
                  <a:lnTo>
                    <a:pt x="0" y="39"/>
                  </a:lnTo>
                  <a:lnTo>
                    <a:pt x="44" y="44"/>
                  </a:lnTo>
                  <a:lnTo>
                    <a:pt x="43" y="44"/>
                  </a:lnTo>
                  <a:lnTo>
                    <a:pt x="50"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7" name="Freeform 1629"/>
            <p:cNvSpPr>
              <a:spLocks/>
            </p:cNvSpPr>
            <p:nvPr/>
          </p:nvSpPr>
          <p:spPr bwMode="auto">
            <a:xfrm>
              <a:off x="4610" y="3709"/>
              <a:ext cx="24" cy="24"/>
            </a:xfrm>
            <a:custGeom>
              <a:avLst/>
              <a:gdLst>
                <a:gd name="T0" fmla="*/ 6 w 48"/>
                <a:gd name="T1" fmla="*/ 1 h 47"/>
                <a:gd name="T2" fmla="*/ 6 w 48"/>
                <a:gd name="T3" fmla="*/ 1 h 47"/>
                <a:gd name="T4" fmla="*/ 1 w 48"/>
                <a:gd name="T5" fmla="*/ 0 h 47"/>
                <a:gd name="T6" fmla="*/ 0 w 48"/>
                <a:gd name="T7" fmla="*/ 5 h 47"/>
                <a:gd name="T8" fmla="*/ 6 w 48"/>
                <a:gd name="T9" fmla="*/ 6 h 47"/>
                <a:gd name="T10" fmla="*/ 6 w 48"/>
                <a:gd name="T11" fmla="*/ 6 h 47"/>
                <a:gd name="T12" fmla="*/ 6 w 48"/>
                <a:gd name="T13" fmla="*/ 1 h 47"/>
                <a:gd name="T14" fmla="*/ 0 60000 65536"/>
                <a:gd name="T15" fmla="*/ 0 60000 65536"/>
                <a:gd name="T16" fmla="*/ 0 60000 65536"/>
                <a:gd name="T17" fmla="*/ 0 60000 65536"/>
                <a:gd name="T18" fmla="*/ 0 60000 65536"/>
                <a:gd name="T19" fmla="*/ 0 60000 65536"/>
                <a:gd name="T20" fmla="*/ 0 60000 65536"/>
                <a:gd name="T21" fmla="*/ 0 w 48"/>
                <a:gd name="T22" fmla="*/ 0 h 47"/>
                <a:gd name="T23" fmla="*/ 48 w 48"/>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7">
                  <a:moveTo>
                    <a:pt x="45" y="8"/>
                  </a:moveTo>
                  <a:lnTo>
                    <a:pt x="48" y="8"/>
                  </a:lnTo>
                  <a:lnTo>
                    <a:pt x="7" y="0"/>
                  </a:lnTo>
                  <a:lnTo>
                    <a:pt x="0" y="39"/>
                  </a:lnTo>
                  <a:lnTo>
                    <a:pt x="41" y="47"/>
                  </a:lnTo>
                  <a:lnTo>
                    <a:pt x="45" y="47"/>
                  </a:lnTo>
                  <a:lnTo>
                    <a:pt x="45"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8" name="Freeform 1630"/>
            <p:cNvSpPr>
              <a:spLocks/>
            </p:cNvSpPr>
            <p:nvPr/>
          </p:nvSpPr>
          <p:spPr bwMode="auto">
            <a:xfrm>
              <a:off x="4632" y="3713"/>
              <a:ext cx="22" cy="21"/>
            </a:xfrm>
            <a:custGeom>
              <a:avLst/>
              <a:gdLst>
                <a:gd name="T0" fmla="*/ 6 w 43"/>
                <a:gd name="T1" fmla="*/ 1 h 40"/>
                <a:gd name="T2" fmla="*/ 6 w 43"/>
                <a:gd name="T3" fmla="*/ 1 h 40"/>
                <a:gd name="T4" fmla="*/ 0 w 43"/>
                <a:gd name="T5" fmla="*/ 0 h 40"/>
                <a:gd name="T6" fmla="*/ 0 w 43"/>
                <a:gd name="T7" fmla="*/ 5 h 40"/>
                <a:gd name="T8" fmla="*/ 6 w 43"/>
                <a:gd name="T9" fmla="*/ 6 h 40"/>
                <a:gd name="T10" fmla="*/ 6 w 43"/>
                <a:gd name="T11" fmla="*/ 6 h 40"/>
                <a:gd name="T12" fmla="*/ 6 w 43"/>
                <a:gd name="T13" fmla="*/ 1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1"/>
                  </a:moveTo>
                  <a:lnTo>
                    <a:pt x="43" y="1"/>
                  </a:lnTo>
                  <a:lnTo>
                    <a:pt x="0" y="0"/>
                  </a:lnTo>
                  <a:lnTo>
                    <a:pt x="0" y="39"/>
                  </a:lnTo>
                  <a:lnTo>
                    <a:pt x="43" y="40"/>
                  </a:lnTo>
                  <a:lnTo>
                    <a:pt x="43"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79" name="Freeform 1631"/>
            <p:cNvSpPr>
              <a:spLocks/>
            </p:cNvSpPr>
            <p:nvPr/>
          </p:nvSpPr>
          <p:spPr bwMode="auto">
            <a:xfrm>
              <a:off x="4654" y="3714"/>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3" y="0"/>
                  </a:moveTo>
                  <a:lnTo>
                    <a:pt x="44" y="0"/>
                  </a:lnTo>
                  <a:lnTo>
                    <a:pt x="0" y="0"/>
                  </a:lnTo>
                  <a:lnTo>
                    <a:pt x="0" y="39"/>
                  </a:lnTo>
                  <a:lnTo>
                    <a:pt x="44" y="39"/>
                  </a:lnTo>
                  <a:lnTo>
                    <a:pt x="45"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0" name="Freeform 1632"/>
            <p:cNvSpPr>
              <a:spLocks/>
            </p:cNvSpPr>
            <p:nvPr/>
          </p:nvSpPr>
          <p:spPr bwMode="auto">
            <a:xfrm>
              <a:off x="4676" y="3713"/>
              <a:ext cx="20" cy="21"/>
            </a:xfrm>
            <a:custGeom>
              <a:avLst/>
              <a:gdLst>
                <a:gd name="T0" fmla="*/ 4 w 42"/>
                <a:gd name="T1" fmla="*/ 0 h 41"/>
                <a:gd name="T2" fmla="*/ 4 w 42"/>
                <a:gd name="T3" fmla="*/ 0 h 41"/>
                <a:gd name="T4" fmla="*/ 0 w 42"/>
                <a:gd name="T5" fmla="*/ 1 h 41"/>
                <a:gd name="T6" fmla="*/ 0 w 42"/>
                <a:gd name="T7" fmla="*/ 6 h 41"/>
                <a:gd name="T8" fmla="*/ 5 w 42"/>
                <a:gd name="T9" fmla="*/ 5 h 41"/>
                <a:gd name="T10" fmla="*/ 4 w 42"/>
                <a:gd name="T11" fmla="*/ 5 h 41"/>
                <a:gd name="T12" fmla="*/ 4 w 42"/>
                <a:gd name="T13" fmla="*/ 0 h 41"/>
                <a:gd name="T14" fmla="*/ 0 60000 65536"/>
                <a:gd name="T15" fmla="*/ 0 60000 65536"/>
                <a:gd name="T16" fmla="*/ 0 60000 65536"/>
                <a:gd name="T17" fmla="*/ 0 60000 65536"/>
                <a:gd name="T18" fmla="*/ 0 60000 65536"/>
                <a:gd name="T19" fmla="*/ 0 60000 65536"/>
                <a:gd name="T20" fmla="*/ 0 60000 65536"/>
                <a:gd name="T21" fmla="*/ 0 w 42"/>
                <a:gd name="T22" fmla="*/ 0 h 41"/>
                <a:gd name="T23" fmla="*/ 42 w 42"/>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1">
                  <a:moveTo>
                    <a:pt x="40" y="0"/>
                  </a:moveTo>
                  <a:lnTo>
                    <a:pt x="39" y="0"/>
                  </a:lnTo>
                  <a:lnTo>
                    <a:pt x="0" y="2"/>
                  </a:lnTo>
                  <a:lnTo>
                    <a:pt x="2" y="41"/>
                  </a:lnTo>
                  <a:lnTo>
                    <a:pt x="42" y="39"/>
                  </a:lnTo>
                  <a:lnTo>
                    <a:pt x="40"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1" name="Freeform 1633"/>
            <p:cNvSpPr>
              <a:spLocks/>
            </p:cNvSpPr>
            <p:nvPr/>
          </p:nvSpPr>
          <p:spPr bwMode="auto">
            <a:xfrm>
              <a:off x="4696" y="3713"/>
              <a:ext cx="24" cy="19"/>
            </a:xfrm>
            <a:custGeom>
              <a:avLst/>
              <a:gdLst>
                <a:gd name="T0" fmla="*/ 6 w 49"/>
                <a:gd name="T1" fmla="*/ 0 h 39"/>
                <a:gd name="T2" fmla="*/ 6 w 49"/>
                <a:gd name="T3" fmla="*/ 0 h 39"/>
                <a:gd name="T4" fmla="*/ 0 w 49"/>
                <a:gd name="T5" fmla="*/ 0 h 39"/>
                <a:gd name="T6" fmla="*/ 0 w 49"/>
                <a:gd name="T7" fmla="*/ 4 h 39"/>
                <a:gd name="T8" fmla="*/ 6 w 49"/>
                <a:gd name="T9" fmla="*/ 4 h 39"/>
                <a:gd name="T10" fmla="*/ 5 w 49"/>
                <a:gd name="T11" fmla="*/ 4 h 39"/>
                <a:gd name="T12" fmla="*/ 6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9" y="0"/>
                  </a:moveTo>
                  <a:lnTo>
                    <a:pt x="48" y="0"/>
                  </a:lnTo>
                  <a:lnTo>
                    <a:pt x="0" y="0"/>
                  </a:lnTo>
                  <a:lnTo>
                    <a:pt x="0" y="39"/>
                  </a:lnTo>
                  <a:lnTo>
                    <a:pt x="48" y="39"/>
                  </a:lnTo>
                  <a:lnTo>
                    <a:pt x="46" y="39"/>
                  </a:lnTo>
                  <a:lnTo>
                    <a:pt x="4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2" name="Freeform 1634"/>
            <p:cNvSpPr>
              <a:spLocks/>
            </p:cNvSpPr>
            <p:nvPr/>
          </p:nvSpPr>
          <p:spPr bwMode="auto">
            <a:xfrm>
              <a:off x="4719" y="3713"/>
              <a:ext cx="23" cy="21"/>
            </a:xfrm>
            <a:custGeom>
              <a:avLst/>
              <a:gdLst>
                <a:gd name="T0" fmla="*/ 5 w 48"/>
                <a:gd name="T1" fmla="*/ 1 h 41"/>
                <a:gd name="T2" fmla="*/ 5 w 48"/>
                <a:gd name="T3" fmla="*/ 1 h 41"/>
                <a:gd name="T4" fmla="*/ 0 w 48"/>
                <a:gd name="T5" fmla="*/ 0 h 41"/>
                <a:gd name="T6" fmla="*/ 0 w 48"/>
                <a:gd name="T7" fmla="*/ 5 h 41"/>
                <a:gd name="T8" fmla="*/ 5 w 48"/>
                <a:gd name="T9" fmla="*/ 6 h 41"/>
                <a:gd name="T10" fmla="*/ 4 w 48"/>
                <a:gd name="T11" fmla="*/ 6 h 41"/>
                <a:gd name="T12" fmla="*/ 5 w 48"/>
                <a:gd name="T13" fmla="*/ 1 h 41"/>
                <a:gd name="T14" fmla="*/ 5 w 48"/>
                <a:gd name="T15" fmla="*/ 1 h 41"/>
                <a:gd name="T16" fmla="*/ 5 w 48"/>
                <a:gd name="T17" fmla="*/ 1 h 41"/>
                <a:gd name="T18" fmla="*/ 5 w 48"/>
                <a:gd name="T19" fmla="*/ 1 h 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1"/>
                <a:gd name="T32" fmla="*/ 48 w 48"/>
                <a:gd name="T33" fmla="*/ 41 h 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1">
                  <a:moveTo>
                    <a:pt x="48" y="2"/>
                  </a:moveTo>
                  <a:lnTo>
                    <a:pt x="43" y="2"/>
                  </a:lnTo>
                  <a:lnTo>
                    <a:pt x="3" y="0"/>
                  </a:lnTo>
                  <a:lnTo>
                    <a:pt x="0" y="39"/>
                  </a:lnTo>
                  <a:lnTo>
                    <a:pt x="41" y="41"/>
                  </a:lnTo>
                  <a:lnTo>
                    <a:pt x="36" y="41"/>
                  </a:lnTo>
                  <a:lnTo>
                    <a:pt x="48" y="2"/>
                  </a:lnTo>
                  <a:lnTo>
                    <a:pt x="45" y="2"/>
                  </a:lnTo>
                  <a:lnTo>
                    <a:pt x="43" y="2"/>
                  </a:lnTo>
                  <a:lnTo>
                    <a:pt x="48"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3" name="Freeform 1635"/>
            <p:cNvSpPr>
              <a:spLocks/>
            </p:cNvSpPr>
            <p:nvPr/>
          </p:nvSpPr>
          <p:spPr bwMode="auto">
            <a:xfrm>
              <a:off x="4737" y="3714"/>
              <a:ext cx="27" cy="27"/>
            </a:xfrm>
            <a:custGeom>
              <a:avLst/>
              <a:gdLst>
                <a:gd name="T0" fmla="*/ 6 w 55"/>
                <a:gd name="T1" fmla="*/ 2 h 53"/>
                <a:gd name="T2" fmla="*/ 6 w 55"/>
                <a:gd name="T3" fmla="*/ 2 h 53"/>
                <a:gd name="T4" fmla="*/ 1 w 55"/>
                <a:gd name="T5" fmla="*/ 0 h 53"/>
                <a:gd name="T6" fmla="*/ 0 w 55"/>
                <a:gd name="T7" fmla="*/ 5 h 53"/>
                <a:gd name="T8" fmla="*/ 5 w 55"/>
                <a:gd name="T9" fmla="*/ 7 h 53"/>
                <a:gd name="T10" fmla="*/ 5 w 55"/>
                <a:gd name="T11" fmla="*/ 7 h 53"/>
                <a:gd name="T12" fmla="*/ 6 w 55"/>
                <a:gd name="T13" fmla="*/ 2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55" y="14"/>
                  </a:moveTo>
                  <a:lnTo>
                    <a:pt x="54" y="14"/>
                  </a:lnTo>
                  <a:lnTo>
                    <a:pt x="12" y="0"/>
                  </a:lnTo>
                  <a:lnTo>
                    <a:pt x="0" y="39"/>
                  </a:lnTo>
                  <a:lnTo>
                    <a:pt x="43" y="53"/>
                  </a:lnTo>
                  <a:lnTo>
                    <a:pt x="42" y="53"/>
                  </a:lnTo>
                  <a:lnTo>
                    <a:pt x="55"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4" name="Freeform 1636"/>
            <p:cNvSpPr>
              <a:spLocks/>
            </p:cNvSpPr>
            <p:nvPr/>
          </p:nvSpPr>
          <p:spPr bwMode="auto">
            <a:xfrm>
              <a:off x="4757" y="3721"/>
              <a:ext cx="27" cy="26"/>
            </a:xfrm>
            <a:custGeom>
              <a:avLst/>
              <a:gdLst>
                <a:gd name="T0" fmla="*/ 6 w 54"/>
                <a:gd name="T1" fmla="*/ 1 h 53"/>
                <a:gd name="T2" fmla="*/ 7 w 54"/>
                <a:gd name="T3" fmla="*/ 1 h 53"/>
                <a:gd name="T4" fmla="*/ 2 w 54"/>
                <a:gd name="T5" fmla="*/ 0 h 53"/>
                <a:gd name="T6" fmla="*/ 0 w 54"/>
                <a:gd name="T7" fmla="*/ 4 h 53"/>
                <a:gd name="T8" fmla="*/ 5 w 54"/>
                <a:gd name="T9" fmla="*/ 6 h 53"/>
                <a:gd name="T10" fmla="*/ 6 w 54"/>
                <a:gd name="T11" fmla="*/ 6 h 53"/>
                <a:gd name="T12" fmla="*/ 5 w 54"/>
                <a:gd name="T13" fmla="*/ 6 h 53"/>
                <a:gd name="T14" fmla="*/ 6 w 54"/>
                <a:gd name="T15" fmla="*/ 6 h 53"/>
                <a:gd name="T16" fmla="*/ 6 w 54"/>
                <a:gd name="T17" fmla="*/ 6 h 53"/>
                <a:gd name="T18" fmla="*/ 6 w 54"/>
                <a:gd name="T19" fmla="*/ 1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7" y="14"/>
                  </a:moveTo>
                  <a:lnTo>
                    <a:pt x="54" y="14"/>
                  </a:lnTo>
                  <a:lnTo>
                    <a:pt x="13" y="0"/>
                  </a:lnTo>
                  <a:lnTo>
                    <a:pt x="0" y="39"/>
                  </a:lnTo>
                  <a:lnTo>
                    <a:pt x="40" y="53"/>
                  </a:lnTo>
                  <a:lnTo>
                    <a:pt x="47" y="53"/>
                  </a:lnTo>
                  <a:lnTo>
                    <a:pt x="40" y="53"/>
                  </a:lnTo>
                  <a:lnTo>
                    <a:pt x="43" y="53"/>
                  </a:lnTo>
                  <a:lnTo>
                    <a:pt x="47" y="53"/>
                  </a:lnTo>
                  <a:lnTo>
                    <a:pt x="47"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5" name="Freeform 1637"/>
            <p:cNvSpPr>
              <a:spLocks/>
            </p:cNvSpPr>
            <p:nvPr/>
          </p:nvSpPr>
          <p:spPr bwMode="auto">
            <a:xfrm>
              <a:off x="4781" y="3728"/>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6" name="Freeform 1638"/>
            <p:cNvSpPr>
              <a:spLocks/>
            </p:cNvSpPr>
            <p:nvPr/>
          </p:nvSpPr>
          <p:spPr bwMode="auto">
            <a:xfrm>
              <a:off x="4803" y="3728"/>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0" y="0"/>
                  </a:moveTo>
                  <a:lnTo>
                    <a:pt x="42" y="0"/>
                  </a:lnTo>
                  <a:lnTo>
                    <a:pt x="0" y="0"/>
                  </a:lnTo>
                  <a:lnTo>
                    <a:pt x="0" y="39"/>
                  </a:lnTo>
                  <a:lnTo>
                    <a:pt x="42" y="39"/>
                  </a:lnTo>
                  <a:lnTo>
                    <a:pt x="45" y="39"/>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7" name="Freeform 1639"/>
            <p:cNvSpPr>
              <a:spLocks/>
            </p:cNvSpPr>
            <p:nvPr/>
          </p:nvSpPr>
          <p:spPr bwMode="auto">
            <a:xfrm>
              <a:off x="4823" y="3725"/>
              <a:ext cx="24" cy="22"/>
            </a:xfrm>
            <a:custGeom>
              <a:avLst/>
              <a:gdLst>
                <a:gd name="T0" fmla="*/ 6 w 47"/>
                <a:gd name="T1" fmla="*/ 0 h 45"/>
                <a:gd name="T2" fmla="*/ 6 w 47"/>
                <a:gd name="T3" fmla="*/ 0 h 45"/>
                <a:gd name="T4" fmla="*/ 0 w 47"/>
                <a:gd name="T5" fmla="*/ 0 h 45"/>
                <a:gd name="T6" fmla="*/ 1 w 47"/>
                <a:gd name="T7" fmla="*/ 5 h 45"/>
                <a:gd name="T8" fmla="*/ 6 w 47"/>
                <a:gd name="T9" fmla="*/ 5 h 45"/>
                <a:gd name="T10" fmla="*/ 6 w 47"/>
                <a:gd name="T11" fmla="*/ 5 h 45"/>
                <a:gd name="T12" fmla="*/ 6 w 47"/>
                <a:gd name="T13" fmla="*/ 0 h 45"/>
                <a:gd name="T14" fmla="*/ 6 w 47"/>
                <a:gd name="T15" fmla="*/ 0 h 45"/>
                <a:gd name="T16" fmla="*/ 6 w 47"/>
                <a:gd name="T17" fmla="*/ 0 h 45"/>
                <a:gd name="T18" fmla="*/ 6 w 47"/>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5"/>
                <a:gd name="T32" fmla="*/ 47 w 47"/>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5">
                  <a:moveTo>
                    <a:pt x="47" y="1"/>
                  </a:moveTo>
                  <a:lnTo>
                    <a:pt x="43" y="1"/>
                  </a:lnTo>
                  <a:lnTo>
                    <a:pt x="0" y="6"/>
                  </a:lnTo>
                  <a:lnTo>
                    <a:pt x="5" y="45"/>
                  </a:lnTo>
                  <a:lnTo>
                    <a:pt x="47" y="40"/>
                  </a:lnTo>
                  <a:lnTo>
                    <a:pt x="43" y="40"/>
                  </a:lnTo>
                  <a:lnTo>
                    <a:pt x="47" y="1"/>
                  </a:lnTo>
                  <a:lnTo>
                    <a:pt x="45" y="0"/>
                  </a:lnTo>
                  <a:lnTo>
                    <a:pt x="43" y="1"/>
                  </a:lnTo>
                  <a:lnTo>
                    <a:pt x="47" y="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8" name="Freeform 1640"/>
            <p:cNvSpPr>
              <a:spLocks/>
            </p:cNvSpPr>
            <p:nvPr/>
          </p:nvSpPr>
          <p:spPr bwMode="auto">
            <a:xfrm>
              <a:off x="4844" y="3726"/>
              <a:ext cx="25" cy="21"/>
            </a:xfrm>
            <a:custGeom>
              <a:avLst/>
              <a:gdLst>
                <a:gd name="T0" fmla="*/ 7 w 48"/>
                <a:gd name="T1" fmla="*/ 0 h 44"/>
                <a:gd name="T2" fmla="*/ 7 w 48"/>
                <a:gd name="T3" fmla="*/ 0 h 44"/>
                <a:gd name="T4" fmla="*/ 1 w 48"/>
                <a:gd name="T5" fmla="*/ 0 h 44"/>
                <a:gd name="T6" fmla="*/ 0 w 48"/>
                <a:gd name="T7" fmla="*/ 4 h 44"/>
                <a:gd name="T8" fmla="*/ 6 w 48"/>
                <a:gd name="T9" fmla="*/ 5 h 44"/>
                <a:gd name="T10" fmla="*/ 7 w 48"/>
                <a:gd name="T11" fmla="*/ 5 h 44"/>
                <a:gd name="T12" fmla="*/ 7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6" y="5"/>
                  </a:moveTo>
                  <a:lnTo>
                    <a:pt x="48" y="5"/>
                  </a:lnTo>
                  <a:lnTo>
                    <a:pt x="4" y="0"/>
                  </a:lnTo>
                  <a:lnTo>
                    <a:pt x="0" y="39"/>
                  </a:lnTo>
                  <a:lnTo>
                    <a:pt x="43" y="44"/>
                  </a:lnTo>
                  <a:lnTo>
                    <a:pt x="46" y="44"/>
                  </a:lnTo>
                  <a:lnTo>
                    <a:pt x="46"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89" name="Freeform 1641"/>
            <p:cNvSpPr>
              <a:spLocks/>
            </p:cNvSpPr>
            <p:nvPr/>
          </p:nvSpPr>
          <p:spPr bwMode="auto">
            <a:xfrm>
              <a:off x="4867" y="3728"/>
              <a:ext cx="22"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5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0" name="Freeform 1642"/>
            <p:cNvSpPr>
              <a:spLocks/>
            </p:cNvSpPr>
            <p:nvPr/>
          </p:nvSpPr>
          <p:spPr bwMode="auto">
            <a:xfrm>
              <a:off x="4886" y="3728"/>
              <a:ext cx="25" cy="22"/>
            </a:xfrm>
            <a:custGeom>
              <a:avLst/>
              <a:gdLst>
                <a:gd name="T0" fmla="*/ 7 w 48"/>
                <a:gd name="T1" fmla="*/ 0 h 45"/>
                <a:gd name="T2" fmla="*/ 7 w 48"/>
                <a:gd name="T3" fmla="*/ 0 h 45"/>
                <a:gd name="T4" fmla="*/ 1 w 48"/>
                <a:gd name="T5" fmla="*/ 0 h 45"/>
                <a:gd name="T6" fmla="*/ 0 w 48"/>
                <a:gd name="T7" fmla="*/ 4 h 45"/>
                <a:gd name="T8" fmla="*/ 6 w 48"/>
                <a:gd name="T9" fmla="*/ 5 h 45"/>
                <a:gd name="T10" fmla="*/ 7 w 48"/>
                <a:gd name="T11" fmla="*/ 5 h 45"/>
                <a:gd name="T12" fmla="*/ 7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5"/>
                  </a:moveTo>
                  <a:lnTo>
                    <a:pt x="48" y="5"/>
                  </a:lnTo>
                  <a:lnTo>
                    <a:pt x="4" y="0"/>
                  </a:lnTo>
                  <a:lnTo>
                    <a:pt x="0" y="39"/>
                  </a:lnTo>
                  <a:lnTo>
                    <a:pt x="44" y="45"/>
                  </a:lnTo>
                  <a:lnTo>
                    <a:pt x="46" y="45"/>
                  </a:lnTo>
                  <a:lnTo>
                    <a:pt x="46"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1" name="Freeform 1643"/>
            <p:cNvSpPr>
              <a:spLocks/>
            </p:cNvSpPr>
            <p:nvPr/>
          </p:nvSpPr>
          <p:spPr bwMode="auto">
            <a:xfrm>
              <a:off x="4909" y="3731"/>
              <a:ext cx="22" cy="19"/>
            </a:xfrm>
            <a:custGeom>
              <a:avLst/>
              <a:gdLst>
                <a:gd name="T0" fmla="*/ 6 w 42"/>
                <a:gd name="T1" fmla="*/ 0 h 40"/>
                <a:gd name="T2" fmla="*/ 6 w 42"/>
                <a:gd name="T3" fmla="*/ 0 h 40"/>
                <a:gd name="T4" fmla="*/ 0 w 42"/>
                <a:gd name="T5" fmla="*/ 0 h 40"/>
                <a:gd name="T6" fmla="*/ 0 w 42"/>
                <a:gd name="T7" fmla="*/ 4 h 40"/>
                <a:gd name="T8" fmla="*/ 6 w 42"/>
                <a:gd name="T9" fmla="*/ 4 h 40"/>
                <a:gd name="T10" fmla="*/ 6 w 42"/>
                <a:gd name="T11" fmla="*/ 4 h 40"/>
                <a:gd name="T12" fmla="*/ 6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0"/>
                  </a:lnTo>
                  <a:lnTo>
                    <a:pt x="0" y="40"/>
                  </a:lnTo>
                  <a:lnTo>
                    <a:pt x="42"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2" name="Freeform 1644"/>
            <p:cNvSpPr>
              <a:spLocks/>
            </p:cNvSpPr>
            <p:nvPr/>
          </p:nvSpPr>
          <p:spPr bwMode="auto">
            <a:xfrm>
              <a:off x="4931" y="3731"/>
              <a:ext cx="20" cy="19"/>
            </a:xfrm>
            <a:custGeom>
              <a:avLst/>
              <a:gdLst>
                <a:gd name="T0" fmla="*/ 5 w 42"/>
                <a:gd name="T1" fmla="*/ 0 h 40"/>
                <a:gd name="T2" fmla="*/ 5 w 42"/>
                <a:gd name="T3" fmla="*/ 0 h 40"/>
                <a:gd name="T4" fmla="*/ 0 w 42"/>
                <a:gd name="T5" fmla="*/ 0 h 40"/>
                <a:gd name="T6" fmla="*/ 0 w 42"/>
                <a:gd name="T7" fmla="*/ 4 h 40"/>
                <a:gd name="T8" fmla="*/ 5 w 42"/>
                <a:gd name="T9" fmla="*/ 4 h 40"/>
                <a:gd name="T10" fmla="*/ 5 w 42"/>
                <a:gd name="T11" fmla="*/ 4 h 40"/>
                <a:gd name="T12" fmla="*/ 5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0"/>
                  </a:lnTo>
                  <a:lnTo>
                    <a:pt x="0" y="40"/>
                  </a:lnTo>
                  <a:lnTo>
                    <a:pt x="42" y="40"/>
                  </a:lnTo>
                  <a:lnTo>
                    <a:pt x="42"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3" name="Freeform 1645"/>
            <p:cNvSpPr>
              <a:spLocks/>
            </p:cNvSpPr>
            <p:nvPr/>
          </p:nvSpPr>
          <p:spPr bwMode="auto">
            <a:xfrm>
              <a:off x="4951" y="3731"/>
              <a:ext cx="24" cy="19"/>
            </a:xfrm>
            <a:custGeom>
              <a:avLst/>
              <a:gdLst>
                <a:gd name="T0" fmla="*/ 7 w 46"/>
                <a:gd name="T1" fmla="*/ 0 h 40"/>
                <a:gd name="T2" fmla="*/ 7 w 46"/>
                <a:gd name="T3" fmla="*/ 0 h 40"/>
                <a:gd name="T4" fmla="*/ 0 w 46"/>
                <a:gd name="T5" fmla="*/ 0 h 40"/>
                <a:gd name="T6" fmla="*/ 0 w 46"/>
                <a:gd name="T7" fmla="*/ 4 h 40"/>
                <a:gd name="T8" fmla="*/ 7 w 46"/>
                <a:gd name="T9" fmla="*/ 4 h 40"/>
                <a:gd name="T10" fmla="*/ 7 w 46"/>
                <a:gd name="T11" fmla="*/ 4 h 40"/>
                <a:gd name="T12" fmla="*/ 7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0"/>
                  </a:moveTo>
                  <a:lnTo>
                    <a:pt x="46" y="0"/>
                  </a:lnTo>
                  <a:lnTo>
                    <a:pt x="0" y="0"/>
                  </a:lnTo>
                  <a:lnTo>
                    <a:pt x="0" y="40"/>
                  </a:lnTo>
                  <a:lnTo>
                    <a:pt x="46" y="40"/>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4" name="Freeform 1646"/>
            <p:cNvSpPr>
              <a:spLocks/>
            </p:cNvSpPr>
            <p:nvPr/>
          </p:nvSpPr>
          <p:spPr bwMode="auto">
            <a:xfrm>
              <a:off x="4975" y="3731"/>
              <a:ext cx="20" cy="19"/>
            </a:xfrm>
            <a:custGeom>
              <a:avLst/>
              <a:gdLst>
                <a:gd name="T0" fmla="*/ 5 w 40"/>
                <a:gd name="T1" fmla="*/ 0 h 40"/>
                <a:gd name="T2" fmla="*/ 5 w 40"/>
                <a:gd name="T3" fmla="*/ 0 h 40"/>
                <a:gd name="T4" fmla="*/ 0 w 40"/>
                <a:gd name="T5" fmla="*/ 0 h 40"/>
                <a:gd name="T6" fmla="*/ 0 w 40"/>
                <a:gd name="T7" fmla="*/ 4 h 40"/>
                <a:gd name="T8" fmla="*/ 5 w 40"/>
                <a:gd name="T9" fmla="*/ 4 h 40"/>
                <a:gd name="T10" fmla="*/ 5 w 40"/>
                <a:gd name="T11" fmla="*/ 4 h 40"/>
                <a:gd name="T12" fmla="*/ 5 w 40"/>
                <a:gd name="T13" fmla="*/ 0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0"/>
                  </a:moveTo>
                  <a:lnTo>
                    <a:pt x="38" y="0"/>
                  </a:lnTo>
                  <a:lnTo>
                    <a:pt x="0" y="0"/>
                  </a:lnTo>
                  <a:lnTo>
                    <a:pt x="0" y="40"/>
                  </a:lnTo>
                  <a:lnTo>
                    <a:pt x="38" y="40"/>
                  </a:lnTo>
                  <a:lnTo>
                    <a:pt x="36" y="40"/>
                  </a:lnTo>
                  <a:lnTo>
                    <a:pt x="40"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5" name="Freeform 1647"/>
            <p:cNvSpPr>
              <a:spLocks/>
            </p:cNvSpPr>
            <p:nvPr/>
          </p:nvSpPr>
          <p:spPr bwMode="auto">
            <a:xfrm>
              <a:off x="4992" y="3731"/>
              <a:ext cx="25" cy="22"/>
            </a:xfrm>
            <a:custGeom>
              <a:avLst/>
              <a:gdLst>
                <a:gd name="T0" fmla="*/ 7 w 49"/>
                <a:gd name="T1" fmla="*/ 0 h 45"/>
                <a:gd name="T2" fmla="*/ 7 w 49"/>
                <a:gd name="T3" fmla="*/ 0 h 45"/>
                <a:gd name="T4" fmla="*/ 1 w 49"/>
                <a:gd name="T5" fmla="*/ 0 h 45"/>
                <a:gd name="T6" fmla="*/ 0 w 49"/>
                <a:gd name="T7" fmla="*/ 5 h 45"/>
                <a:gd name="T8" fmla="*/ 6 w 49"/>
                <a:gd name="T9" fmla="*/ 5 h 45"/>
                <a:gd name="T10" fmla="*/ 6 w 49"/>
                <a:gd name="T11" fmla="*/ 5 h 45"/>
                <a:gd name="T12" fmla="*/ 7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9" y="6"/>
                  </a:moveTo>
                  <a:lnTo>
                    <a:pt x="49" y="6"/>
                  </a:lnTo>
                  <a:lnTo>
                    <a:pt x="4" y="0"/>
                  </a:lnTo>
                  <a:lnTo>
                    <a:pt x="0" y="40"/>
                  </a:lnTo>
                  <a:lnTo>
                    <a:pt x="45" y="45"/>
                  </a:lnTo>
                  <a:lnTo>
                    <a:pt x="49" y="6"/>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6" name="Freeform 1648"/>
            <p:cNvSpPr>
              <a:spLocks/>
            </p:cNvSpPr>
            <p:nvPr/>
          </p:nvSpPr>
          <p:spPr bwMode="auto">
            <a:xfrm>
              <a:off x="5015" y="3734"/>
              <a:ext cx="24" cy="21"/>
            </a:xfrm>
            <a:custGeom>
              <a:avLst/>
              <a:gdLst>
                <a:gd name="T0" fmla="*/ 6 w 48"/>
                <a:gd name="T1" fmla="*/ 0 h 44"/>
                <a:gd name="T2" fmla="*/ 6 w 48"/>
                <a:gd name="T3" fmla="*/ 0 h 44"/>
                <a:gd name="T4" fmla="*/ 1 w 48"/>
                <a:gd name="T5" fmla="*/ 0 h 44"/>
                <a:gd name="T6" fmla="*/ 0 w 48"/>
                <a:gd name="T7" fmla="*/ 4 h 44"/>
                <a:gd name="T8" fmla="*/ 6 w 48"/>
                <a:gd name="T9" fmla="*/ 5 h 44"/>
                <a:gd name="T10" fmla="*/ 5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8" y="5"/>
                  </a:moveTo>
                  <a:lnTo>
                    <a:pt x="46" y="5"/>
                  </a:lnTo>
                  <a:lnTo>
                    <a:pt x="4" y="0"/>
                  </a:lnTo>
                  <a:lnTo>
                    <a:pt x="0" y="39"/>
                  </a:lnTo>
                  <a:lnTo>
                    <a:pt x="41" y="44"/>
                  </a:lnTo>
                  <a:lnTo>
                    <a:pt x="39" y="44"/>
                  </a:lnTo>
                  <a:lnTo>
                    <a:pt x="48" y="5"/>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7" name="Freeform 1649"/>
            <p:cNvSpPr>
              <a:spLocks/>
            </p:cNvSpPr>
            <p:nvPr/>
          </p:nvSpPr>
          <p:spPr bwMode="auto">
            <a:xfrm>
              <a:off x="5034" y="3736"/>
              <a:ext cx="25" cy="25"/>
            </a:xfrm>
            <a:custGeom>
              <a:avLst/>
              <a:gdLst>
                <a:gd name="T0" fmla="*/ 6 w 49"/>
                <a:gd name="T1" fmla="*/ 2 h 49"/>
                <a:gd name="T2" fmla="*/ 7 w 49"/>
                <a:gd name="T3" fmla="*/ 2 h 49"/>
                <a:gd name="T4" fmla="*/ 2 w 49"/>
                <a:gd name="T5" fmla="*/ 0 h 49"/>
                <a:gd name="T6" fmla="*/ 0 w 49"/>
                <a:gd name="T7" fmla="*/ 5 h 49"/>
                <a:gd name="T8" fmla="*/ 5 w 49"/>
                <a:gd name="T9" fmla="*/ 7 h 49"/>
                <a:gd name="T10" fmla="*/ 6 w 49"/>
                <a:gd name="T11" fmla="*/ 7 h 49"/>
                <a:gd name="T12" fmla="*/ 5 w 49"/>
                <a:gd name="T13" fmla="*/ 7 h 49"/>
                <a:gd name="T14" fmla="*/ 6 w 49"/>
                <a:gd name="T15" fmla="*/ 7 h 49"/>
                <a:gd name="T16" fmla="*/ 6 w 49"/>
                <a:gd name="T17" fmla="*/ 7 h 49"/>
                <a:gd name="T18" fmla="*/ 6 w 49"/>
                <a:gd name="T19" fmla="*/ 2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9"/>
                <a:gd name="T32" fmla="*/ 49 w 49"/>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9">
                  <a:moveTo>
                    <a:pt x="45" y="10"/>
                  </a:moveTo>
                  <a:lnTo>
                    <a:pt x="49" y="10"/>
                  </a:lnTo>
                  <a:lnTo>
                    <a:pt x="9" y="0"/>
                  </a:lnTo>
                  <a:lnTo>
                    <a:pt x="0" y="39"/>
                  </a:lnTo>
                  <a:lnTo>
                    <a:pt x="40" y="49"/>
                  </a:lnTo>
                  <a:lnTo>
                    <a:pt x="45" y="49"/>
                  </a:lnTo>
                  <a:lnTo>
                    <a:pt x="40" y="49"/>
                  </a:lnTo>
                  <a:lnTo>
                    <a:pt x="43" y="49"/>
                  </a:lnTo>
                  <a:lnTo>
                    <a:pt x="45" y="49"/>
                  </a:lnTo>
                  <a:lnTo>
                    <a:pt x="45" y="1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8" name="Freeform 1650"/>
            <p:cNvSpPr>
              <a:spLocks/>
            </p:cNvSpPr>
            <p:nvPr/>
          </p:nvSpPr>
          <p:spPr bwMode="auto">
            <a:xfrm>
              <a:off x="5057" y="3741"/>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99" name="Freeform 1651"/>
            <p:cNvSpPr>
              <a:spLocks/>
            </p:cNvSpPr>
            <p:nvPr/>
          </p:nvSpPr>
          <p:spPr bwMode="auto">
            <a:xfrm>
              <a:off x="5079" y="3741"/>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1" y="0"/>
                  </a:moveTo>
                  <a:lnTo>
                    <a:pt x="44" y="0"/>
                  </a:lnTo>
                  <a:lnTo>
                    <a:pt x="0" y="0"/>
                  </a:lnTo>
                  <a:lnTo>
                    <a:pt x="0" y="39"/>
                  </a:lnTo>
                  <a:lnTo>
                    <a:pt x="44" y="39"/>
                  </a:lnTo>
                  <a:lnTo>
                    <a:pt x="46"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0" name="Freeform 1652"/>
            <p:cNvSpPr>
              <a:spLocks/>
            </p:cNvSpPr>
            <p:nvPr/>
          </p:nvSpPr>
          <p:spPr bwMode="auto">
            <a:xfrm>
              <a:off x="5100" y="3739"/>
              <a:ext cx="23" cy="22"/>
            </a:xfrm>
            <a:custGeom>
              <a:avLst/>
              <a:gdLst>
                <a:gd name="T0" fmla="*/ 6 w 46"/>
                <a:gd name="T1" fmla="*/ 0 h 43"/>
                <a:gd name="T2" fmla="*/ 6 w 46"/>
                <a:gd name="T3" fmla="*/ 0 h 43"/>
                <a:gd name="T4" fmla="*/ 0 w 46"/>
                <a:gd name="T5" fmla="*/ 1 h 43"/>
                <a:gd name="T6" fmla="*/ 1 w 46"/>
                <a:gd name="T7" fmla="*/ 6 h 43"/>
                <a:gd name="T8" fmla="*/ 6 w 46"/>
                <a:gd name="T9" fmla="*/ 5 h 43"/>
                <a:gd name="T10" fmla="*/ 6 w 46"/>
                <a:gd name="T11" fmla="*/ 5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0"/>
                  </a:moveTo>
                  <a:lnTo>
                    <a:pt x="42" y="0"/>
                  </a:lnTo>
                  <a:lnTo>
                    <a:pt x="0" y="4"/>
                  </a:lnTo>
                  <a:lnTo>
                    <a:pt x="5" y="43"/>
                  </a:lnTo>
                  <a:lnTo>
                    <a:pt x="46" y="39"/>
                  </a:lnTo>
                  <a:lnTo>
                    <a:pt x="43" y="39"/>
                  </a:lnTo>
                  <a:lnTo>
                    <a:pt x="45"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1" name="Freeform 1653"/>
            <p:cNvSpPr>
              <a:spLocks/>
            </p:cNvSpPr>
            <p:nvPr/>
          </p:nvSpPr>
          <p:spPr bwMode="auto">
            <a:xfrm>
              <a:off x="5121" y="3739"/>
              <a:ext cx="23" cy="21"/>
            </a:xfrm>
            <a:custGeom>
              <a:avLst/>
              <a:gdLst>
                <a:gd name="T0" fmla="*/ 6 w 45"/>
                <a:gd name="T1" fmla="*/ 1 h 41"/>
                <a:gd name="T2" fmla="*/ 6 w 45"/>
                <a:gd name="T3" fmla="*/ 1 h 41"/>
                <a:gd name="T4" fmla="*/ 1 w 45"/>
                <a:gd name="T5" fmla="*/ 0 h 41"/>
                <a:gd name="T6" fmla="*/ 0 w 45"/>
                <a:gd name="T7" fmla="*/ 5 h 41"/>
                <a:gd name="T8" fmla="*/ 6 w 45"/>
                <a:gd name="T9" fmla="*/ 6 h 41"/>
                <a:gd name="T10" fmla="*/ 6 w 45"/>
                <a:gd name="T11" fmla="*/ 6 h 41"/>
                <a:gd name="T12" fmla="*/ 6 w 45"/>
                <a:gd name="T13" fmla="*/ 1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5" y="2"/>
                  </a:moveTo>
                  <a:lnTo>
                    <a:pt x="45" y="2"/>
                  </a:lnTo>
                  <a:lnTo>
                    <a:pt x="2" y="0"/>
                  </a:lnTo>
                  <a:lnTo>
                    <a:pt x="0" y="39"/>
                  </a:lnTo>
                  <a:lnTo>
                    <a:pt x="43" y="41"/>
                  </a:lnTo>
                  <a:lnTo>
                    <a:pt x="45"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2" name="Freeform 1654"/>
            <p:cNvSpPr>
              <a:spLocks/>
            </p:cNvSpPr>
            <p:nvPr/>
          </p:nvSpPr>
          <p:spPr bwMode="auto">
            <a:xfrm>
              <a:off x="5143" y="3740"/>
              <a:ext cx="22" cy="21"/>
            </a:xfrm>
            <a:custGeom>
              <a:avLst/>
              <a:gdLst>
                <a:gd name="T0" fmla="*/ 6 w 43"/>
                <a:gd name="T1" fmla="*/ 1 h 41"/>
                <a:gd name="T2" fmla="*/ 6 w 43"/>
                <a:gd name="T3" fmla="*/ 1 h 41"/>
                <a:gd name="T4" fmla="*/ 1 w 43"/>
                <a:gd name="T5" fmla="*/ 0 h 41"/>
                <a:gd name="T6" fmla="*/ 0 w 43"/>
                <a:gd name="T7" fmla="*/ 5 h 41"/>
                <a:gd name="T8" fmla="*/ 6 w 43"/>
                <a:gd name="T9" fmla="*/ 6 h 41"/>
                <a:gd name="T10" fmla="*/ 6 w 43"/>
                <a:gd name="T11" fmla="*/ 6 h 41"/>
                <a:gd name="T12" fmla="*/ 6 w 43"/>
                <a:gd name="T13" fmla="*/ 1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2" y="2"/>
                  </a:moveTo>
                  <a:lnTo>
                    <a:pt x="43" y="2"/>
                  </a:lnTo>
                  <a:lnTo>
                    <a:pt x="2" y="0"/>
                  </a:lnTo>
                  <a:lnTo>
                    <a:pt x="0" y="39"/>
                  </a:lnTo>
                  <a:lnTo>
                    <a:pt x="41" y="41"/>
                  </a:lnTo>
                  <a:lnTo>
                    <a:pt x="42" y="41"/>
                  </a:lnTo>
                  <a:lnTo>
                    <a:pt x="42"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3" name="Freeform 1655"/>
            <p:cNvSpPr>
              <a:spLocks/>
            </p:cNvSpPr>
            <p:nvPr/>
          </p:nvSpPr>
          <p:spPr bwMode="auto">
            <a:xfrm>
              <a:off x="5164" y="3741"/>
              <a:ext cx="20" cy="20"/>
            </a:xfrm>
            <a:custGeom>
              <a:avLst/>
              <a:gdLst>
                <a:gd name="T0" fmla="*/ 5 w 41"/>
                <a:gd name="T1" fmla="*/ 0 h 39"/>
                <a:gd name="T2" fmla="*/ 5 w 41"/>
                <a:gd name="T3" fmla="*/ 0 h 39"/>
                <a:gd name="T4" fmla="*/ 0 w 41"/>
                <a:gd name="T5" fmla="*/ 0 h 39"/>
                <a:gd name="T6" fmla="*/ 0 w 41"/>
                <a:gd name="T7" fmla="*/ 5 h 39"/>
                <a:gd name="T8" fmla="*/ 5 w 41"/>
                <a:gd name="T9" fmla="*/ 5 h 39"/>
                <a:gd name="T10" fmla="*/ 5 w 41"/>
                <a:gd name="T11" fmla="*/ 5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4" name="Freeform 1656"/>
            <p:cNvSpPr>
              <a:spLocks/>
            </p:cNvSpPr>
            <p:nvPr/>
          </p:nvSpPr>
          <p:spPr bwMode="auto">
            <a:xfrm>
              <a:off x="5184" y="3741"/>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3"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5" name="Freeform 1657"/>
            <p:cNvSpPr>
              <a:spLocks/>
            </p:cNvSpPr>
            <p:nvPr/>
          </p:nvSpPr>
          <p:spPr bwMode="auto">
            <a:xfrm>
              <a:off x="5206" y="3741"/>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4"/>
                  </a:moveTo>
                  <a:lnTo>
                    <a:pt x="44" y="4"/>
                  </a:lnTo>
                  <a:lnTo>
                    <a:pt x="3" y="0"/>
                  </a:lnTo>
                  <a:lnTo>
                    <a:pt x="0" y="39"/>
                  </a:lnTo>
                  <a:lnTo>
                    <a:pt x="42" y="43"/>
                  </a:lnTo>
                  <a:lnTo>
                    <a:pt x="44" y="43"/>
                  </a:lnTo>
                  <a:lnTo>
                    <a:pt x="42"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6" name="Freeform 1658"/>
            <p:cNvSpPr>
              <a:spLocks/>
            </p:cNvSpPr>
            <p:nvPr/>
          </p:nvSpPr>
          <p:spPr bwMode="auto">
            <a:xfrm>
              <a:off x="5227" y="3741"/>
              <a:ext cx="24" cy="21"/>
            </a:xfrm>
            <a:custGeom>
              <a:avLst/>
              <a:gdLst>
                <a:gd name="T0" fmla="*/ 6 w 47"/>
                <a:gd name="T1" fmla="*/ 0 h 43"/>
                <a:gd name="T2" fmla="*/ 6 w 47"/>
                <a:gd name="T3" fmla="*/ 0 h 43"/>
                <a:gd name="T4" fmla="*/ 0 w 47"/>
                <a:gd name="T5" fmla="*/ 0 h 43"/>
                <a:gd name="T6" fmla="*/ 1 w 47"/>
                <a:gd name="T7" fmla="*/ 5 h 43"/>
                <a:gd name="T8" fmla="*/ 6 w 47"/>
                <a:gd name="T9" fmla="*/ 4 h 43"/>
                <a:gd name="T10" fmla="*/ 6 w 47"/>
                <a:gd name="T11" fmla="*/ 4 h 43"/>
                <a:gd name="T12" fmla="*/ 6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0"/>
                  </a:moveTo>
                  <a:lnTo>
                    <a:pt x="45" y="0"/>
                  </a:lnTo>
                  <a:lnTo>
                    <a:pt x="0" y="4"/>
                  </a:lnTo>
                  <a:lnTo>
                    <a:pt x="2" y="43"/>
                  </a:lnTo>
                  <a:lnTo>
                    <a:pt x="47"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7" name="Freeform 1659"/>
            <p:cNvSpPr>
              <a:spLocks/>
            </p:cNvSpPr>
            <p:nvPr/>
          </p:nvSpPr>
          <p:spPr bwMode="auto">
            <a:xfrm>
              <a:off x="5250" y="3741"/>
              <a:ext cx="22" cy="20"/>
            </a:xfrm>
            <a:custGeom>
              <a:avLst/>
              <a:gdLst>
                <a:gd name="T0" fmla="*/ 5 w 44"/>
                <a:gd name="T1" fmla="*/ 0 h 39"/>
                <a:gd name="T2" fmla="*/ 6 w 44"/>
                <a:gd name="T3" fmla="*/ 0 h 39"/>
                <a:gd name="T4" fmla="*/ 0 w 44"/>
                <a:gd name="T5" fmla="*/ 0 h 39"/>
                <a:gd name="T6" fmla="*/ 0 w 44"/>
                <a:gd name="T7" fmla="*/ 5 h 39"/>
                <a:gd name="T8" fmla="*/ 6 w 44"/>
                <a:gd name="T9" fmla="*/ 5 h 39"/>
                <a:gd name="T10" fmla="*/ 6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39" y="0"/>
                  </a:moveTo>
                  <a:lnTo>
                    <a:pt x="41" y="0"/>
                  </a:lnTo>
                  <a:lnTo>
                    <a:pt x="0" y="0"/>
                  </a:lnTo>
                  <a:lnTo>
                    <a:pt x="0" y="39"/>
                  </a:lnTo>
                  <a:lnTo>
                    <a:pt x="41" y="39"/>
                  </a:lnTo>
                  <a:lnTo>
                    <a:pt x="44" y="39"/>
                  </a:lnTo>
                  <a:lnTo>
                    <a:pt x="39"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8" name="Freeform 1660"/>
            <p:cNvSpPr>
              <a:spLocks/>
            </p:cNvSpPr>
            <p:nvPr/>
          </p:nvSpPr>
          <p:spPr bwMode="auto">
            <a:xfrm>
              <a:off x="5270" y="3739"/>
              <a:ext cx="24" cy="22"/>
            </a:xfrm>
            <a:custGeom>
              <a:avLst/>
              <a:gdLst>
                <a:gd name="T0" fmla="*/ 6 w 48"/>
                <a:gd name="T1" fmla="*/ 0 h 43"/>
                <a:gd name="T2" fmla="*/ 6 w 48"/>
                <a:gd name="T3" fmla="*/ 0 h 43"/>
                <a:gd name="T4" fmla="*/ 0 w 48"/>
                <a:gd name="T5" fmla="*/ 1 h 43"/>
                <a:gd name="T6" fmla="*/ 1 w 48"/>
                <a:gd name="T7" fmla="*/ 6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6" y="0"/>
                  </a:moveTo>
                  <a:lnTo>
                    <a:pt x="44" y="0"/>
                  </a:lnTo>
                  <a:lnTo>
                    <a:pt x="0" y="4"/>
                  </a:lnTo>
                  <a:lnTo>
                    <a:pt x="5" y="43"/>
                  </a:lnTo>
                  <a:lnTo>
                    <a:pt x="48" y="39"/>
                  </a:lnTo>
                  <a:lnTo>
                    <a:pt x="46" y="39"/>
                  </a:lnTo>
                  <a:lnTo>
                    <a:pt x="46"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09" name="Freeform 1661"/>
            <p:cNvSpPr>
              <a:spLocks/>
            </p:cNvSpPr>
            <p:nvPr/>
          </p:nvSpPr>
          <p:spPr bwMode="auto">
            <a:xfrm>
              <a:off x="5293" y="373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4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0" y="0"/>
                  </a:lnTo>
                  <a:lnTo>
                    <a:pt x="0" y="0"/>
                  </a:lnTo>
                  <a:lnTo>
                    <a:pt x="0" y="39"/>
                  </a:lnTo>
                  <a:lnTo>
                    <a:pt x="40" y="39"/>
                  </a:lnTo>
                  <a:lnTo>
                    <a:pt x="38" y="39"/>
                  </a:lnTo>
                  <a:lnTo>
                    <a:pt x="43" y="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0" name="Freeform 1662"/>
            <p:cNvSpPr>
              <a:spLocks/>
            </p:cNvSpPr>
            <p:nvPr/>
          </p:nvSpPr>
          <p:spPr bwMode="auto">
            <a:xfrm>
              <a:off x="5312" y="3739"/>
              <a:ext cx="23" cy="22"/>
            </a:xfrm>
            <a:custGeom>
              <a:avLst/>
              <a:gdLst>
                <a:gd name="T0" fmla="*/ 5 w 47"/>
                <a:gd name="T1" fmla="*/ 1 h 43"/>
                <a:gd name="T2" fmla="*/ 5 w 47"/>
                <a:gd name="T3" fmla="*/ 1 h 43"/>
                <a:gd name="T4" fmla="*/ 0 w 47"/>
                <a:gd name="T5" fmla="*/ 0 h 43"/>
                <a:gd name="T6" fmla="*/ 0 w 47"/>
                <a:gd name="T7" fmla="*/ 5 h 43"/>
                <a:gd name="T8" fmla="*/ 5 w 47"/>
                <a:gd name="T9" fmla="*/ 6 h 43"/>
                <a:gd name="T10" fmla="*/ 5 w 47"/>
                <a:gd name="T11" fmla="*/ 6 h 43"/>
                <a:gd name="T12" fmla="*/ 5 w 47"/>
                <a:gd name="T13" fmla="*/ 1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4"/>
                  </a:moveTo>
                  <a:lnTo>
                    <a:pt x="47" y="4"/>
                  </a:lnTo>
                  <a:lnTo>
                    <a:pt x="5" y="0"/>
                  </a:lnTo>
                  <a:lnTo>
                    <a:pt x="0" y="39"/>
                  </a:lnTo>
                  <a:lnTo>
                    <a:pt x="43" y="43"/>
                  </a:lnTo>
                  <a:lnTo>
                    <a:pt x="44"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1" name="Freeform 1663"/>
            <p:cNvSpPr>
              <a:spLocks/>
            </p:cNvSpPr>
            <p:nvPr/>
          </p:nvSpPr>
          <p:spPr bwMode="auto">
            <a:xfrm>
              <a:off x="5333" y="3741"/>
              <a:ext cx="24" cy="21"/>
            </a:xfrm>
            <a:custGeom>
              <a:avLst/>
              <a:gdLst>
                <a:gd name="T0" fmla="*/ 7 w 46"/>
                <a:gd name="T1" fmla="*/ 0 h 43"/>
                <a:gd name="T2" fmla="*/ 7 w 46"/>
                <a:gd name="T3" fmla="*/ 0 h 43"/>
                <a:gd name="T4" fmla="*/ 1 w 46"/>
                <a:gd name="T5" fmla="*/ 0 h 43"/>
                <a:gd name="T6" fmla="*/ 0 w 46"/>
                <a:gd name="T7" fmla="*/ 4 h 43"/>
                <a:gd name="T8" fmla="*/ 6 w 46"/>
                <a:gd name="T9" fmla="*/ 5 h 43"/>
                <a:gd name="T10" fmla="*/ 6 w 46"/>
                <a:gd name="T11" fmla="*/ 5 h 43"/>
                <a:gd name="T12" fmla="*/ 7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4"/>
                  </a:moveTo>
                  <a:lnTo>
                    <a:pt x="46" y="4"/>
                  </a:lnTo>
                  <a:lnTo>
                    <a:pt x="2" y="0"/>
                  </a:lnTo>
                  <a:lnTo>
                    <a:pt x="0" y="39"/>
                  </a:lnTo>
                  <a:lnTo>
                    <a:pt x="44" y="43"/>
                  </a:lnTo>
                  <a:lnTo>
                    <a:pt x="46"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2" name="Freeform 1664"/>
            <p:cNvSpPr>
              <a:spLocks/>
            </p:cNvSpPr>
            <p:nvPr/>
          </p:nvSpPr>
          <p:spPr bwMode="auto">
            <a:xfrm>
              <a:off x="5355" y="3743"/>
              <a:ext cx="22" cy="21"/>
            </a:xfrm>
            <a:custGeom>
              <a:avLst/>
              <a:gdLst>
                <a:gd name="T0" fmla="*/ 6 w 44"/>
                <a:gd name="T1" fmla="*/ 1 h 41"/>
                <a:gd name="T2" fmla="*/ 6 w 44"/>
                <a:gd name="T3" fmla="*/ 1 h 41"/>
                <a:gd name="T4" fmla="*/ 1 w 44"/>
                <a:gd name="T5" fmla="*/ 0 h 41"/>
                <a:gd name="T6" fmla="*/ 0 w 44"/>
                <a:gd name="T7" fmla="*/ 5 h 41"/>
                <a:gd name="T8" fmla="*/ 6 w 44"/>
                <a:gd name="T9" fmla="*/ 6 h 41"/>
                <a:gd name="T10" fmla="*/ 6 w 44"/>
                <a:gd name="T11" fmla="*/ 6 h 41"/>
                <a:gd name="T12" fmla="*/ 6 w 44"/>
                <a:gd name="T13" fmla="*/ 1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4" y="2"/>
                  </a:moveTo>
                  <a:lnTo>
                    <a:pt x="44" y="2"/>
                  </a:lnTo>
                  <a:lnTo>
                    <a:pt x="2" y="0"/>
                  </a:lnTo>
                  <a:lnTo>
                    <a:pt x="0" y="39"/>
                  </a:lnTo>
                  <a:lnTo>
                    <a:pt x="41" y="41"/>
                  </a:lnTo>
                  <a:lnTo>
                    <a:pt x="44"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3" name="Freeform 1665"/>
            <p:cNvSpPr>
              <a:spLocks/>
            </p:cNvSpPr>
            <p:nvPr/>
          </p:nvSpPr>
          <p:spPr bwMode="auto">
            <a:xfrm>
              <a:off x="5376" y="3744"/>
              <a:ext cx="22" cy="21"/>
            </a:xfrm>
            <a:custGeom>
              <a:avLst/>
              <a:gdLst>
                <a:gd name="T0" fmla="*/ 6 w 44"/>
                <a:gd name="T1" fmla="*/ 1 h 41"/>
                <a:gd name="T2" fmla="*/ 6 w 44"/>
                <a:gd name="T3" fmla="*/ 1 h 41"/>
                <a:gd name="T4" fmla="*/ 1 w 44"/>
                <a:gd name="T5" fmla="*/ 0 h 41"/>
                <a:gd name="T6" fmla="*/ 0 w 44"/>
                <a:gd name="T7" fmla="*/ 5 h 41"/>
                <a:gd name="T8" fmla="*/ 6 w 44"/>
                <a:gd name="T9" fmla="*/ 6 h 41"/>
                <a:gd name="T10" fmla="*/ 6 w 44"/>
                <a:gd name="T11" fmla="*/ 6 h 41"/>
                <a:gd name="T12" fmla="*/ 6 w 44"/>
                <a:gd name="T13" fmla="*/ 1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4" y="2"/>
                  </a:moveTo>
                  <a:lnTo>
                    <a:pt x="44" y="2"/>
                  </a:lnTo>
                  <a:lnTo>
                    <a:pt x="3" y="0"/>
                  </a:lnTo>
                  <a:lnTo>
                    <a:pt x="0" y="39"/>
                  </a:lnTo>
                  <a:lnTo>
                    <a:pt x="42" y="41"/>
                  </a:lnTo>
                  <a:lnTo>
                    <a:pt x="44" y="2"/>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4" name="Freeform 1666"/>
            <p:cNvSpPr>
              <a:spLocks/>
            </p:cNvSpPr>
            <p:nvPr/>
          </p:nvSpPr>
          <p:spPr bwMode="auto">
            <a:xfrm>
              <a:off x="5397" y="3745"/>
              <a:ext cx="25" cy="21"/>
            </a:xfrm>
            <a:custGeom>
              <a:avLst/>
              <a:gdLst>
                <a:gd name="T0" fmla="*/ 7 w 49"/>
                <a:gd name="T1" fmla="*/ 0 h 43"/>
                <a:gd name="T2" fmla="*/ 6 w 49"/>
                <a:gd name="T3" fmla="*/ 0 h 43"/>
                <a:gd name="T4" fmla="*/ 1 w 49"/>
                <a:gd name="T5" fmla="*/ 0 h 43"/>
                <a:gd name="T6" fmla="*/ 0 w 49"/>
                <a:gd name="T7" fmla="*/ 4 h 43"/>
                <a:gd name="T8" fmla="*/ 6 w 49"/>
                <a:gd name="T9" fmla="*/ 5 h 43"/>
                <a:gd name="T10" fmla="*/ 5 w 49"/>
                <a:gd name="T11" fmla="*/ 5 h 43"/>
                <a:gd name="T12" fmla="*/ 7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9" y="4"/>
                  </a:moveTo>
                  <a:lnTo>
                    <a:pt x="46" y="4"/>
                  </a:lnTo>
                  <a:lnTo>
                    <a:pt x="2" y="0"/>
                  </a:lnTo>
                  <a:lnTo>
                    <a:pt x="0" y="39"/>
                  </a:lnTo>
                  <a:lnTo>
                    <a:pt x="43" y="43"/>
                  </a:lnTo>
                  <a:lnTo>
                    <a:pt x="40" y="43"/>
                  </a:lnTo>
                  <a:lnTo>
                    <a:pt x="49" y="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5" name="Freeform 1667"/>
            <p:cNvSpPr>
              <a:spLocks/>
            </p:cNvSpPr>
            <p:nvPr/>
          </p:nvSpPr>
          <p:spPr bwMode="auto">
            <a:xfrm>
              <a:off x="5417" y="3747"/>
              <a:ext cx="25" cy="24"/>
            </a:xfrm>
            <a:custGeom>
              <a:avLst/>
              <a:gdLst>
                <a:gd name="T0" fmla="*/ 6 w 51"/>
                <a:gd name="T1" fmla="*/ 2 h 48"/>
                <a:gd name="T2" fmla="*/ 6 w 51"/>
                <a:gd name="T3" fmla="*/ 2 h 48"/>
                <a:gd name="T4" fmla="*/ 1 w 51"/>
                <a:gd name="T5" fmla="*/ 0 h 48"/>
                <a:gd name="T6" fmla="*/ 0 w 51"/>
                <a:gd name="T7" fmla="*/ 5 h 48"/>
                <a:gd name="T8" fmla="*/ 5 w 51"/>
                <a:gd name="T9" fmla="*/ 6 h 48"/>
                <a:gd name="T10" fmla="*/ 4 w 51"/>
                <a:gd name="T11" fmla="*/ 6 h 48"/>
                <a:gd name="T12" fmla="*/ 6 w 51"/>
                <a:gd name="T13" fmla="*/ 2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51" y="9"/>
                  </a:moveTo>
                  <a:lnTo>
                    <a:pt x="50" y="9"/>
                  </a:lnTo>
                  <a:lnTo>
                    <a:pt x="9" y="0"/>
                  </a:lnTo>
                  <a:lnTo>
                    <a:pt x="0" y="39"/>
                  </a:lnTo>
                  <a:lnTo>
                    <a:pt x="40" y="48"/>
                  </a:lnTo>
                  <a:lnTo>
                    <a:pt x="39" y="48"/>
                  </a:lnTo>
                  <a:lnTo>
                    <a:pt x="51" y="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6" name="Freeform 1668"/>
            <p:cNvSpPr>
              <a:spLocks/>
            </p:cNvSpPr>
            <p:nvPr/>
          </p:nvSpPr>
          <p:spPr bwMode="auto">
            <a:xfrm>
              <a:off x="5437" y="3751"/>
              <a:ext cx="27" cy="26"/>
            </a:xfrm>
            <a:custGeom>
              <a:avLst/>
              <a:gdLst>
                <a:gd name="T0" fmla="*/ 7 w 54"/>
                <a:gd name="T1" fmla="*/ 2 h 51"/>
                <a:gd name="T2" fmla="*/ 7 w 54"/>
                <a:gd name="T3" fmla="*/ 2 h 51"/>
                <a:gd name="T4" fmla="*/ 2 w 54"/>
                <a:gd name="T5" fmla="*/ 0 h 51"/>
                <a:gd name="T6" fmla="*/ 0 w 54"/>
                <a:gd name="T7" fmla="*/ 5 h 51"/>
                <a:gd name="T8" fmla="*/ 6 w 54"/>
                <a:gd name="T9" fmla="*/ 7 h 51"/>
                <a:gd name="T10" fmla="*/ 6 w 54"/>
                <a:gd name="T11" fmla="*/ 7 h 51"/>
                <a:gd name="T12" fmla="*/ 7 w 54"/>
                <a:gd name="T13" fmla="*/ 2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54" y="11"/>
                  </a:moveTo>
                  <a:lnTo>
                    <a:pt x="54" y="11"/>
                  </a:lnTo>
                  <a:lnTo>
                    <a:pt x="12" y="0"/>
                  </a:lnTo>
                  <a:lnTo>
                    <a:pt x="0" y="39"/>
                  </a:lnTo>
                  <a:lnTo>
                    <a:pt x="43" y="51"/>
                  </a:lnTo>
                  <a:lnTo>
                    <a:pt x="54" y="11"/>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7" name="Freeform 1669"/>
            <p:cNvSpPr>
              <a:spLocks/>
            </p:cNvSpPr>
            <p:nvPr/>
          </p:nvSpPr>
          <p:spPr bwMode="auto">
            <a:xfrm>
              <a:off x="5458" y="3757"/>
              <a:ext cx="28" cy="27"/>
            </a:xfrm>
            <a:custGeom>
              <a:avLst/>
              <a:gdLst>
                <a:gd name="T0" fmla="*/ 7 w 56"/>
                <a:gd name="T1" fmla="*/ 2 h 53"/>
                <a:gd name="T2" fmla="*/ 7 w 56"/>
                <a:gd name="T3" fmla="*/ 2 h 53"/>
                <a:gd name="T4" fmla="*/ 2 w 56"/>
                <a:gd name="T5" fmla="*/ 0 h 53"/>
                <a:gd name="T6" fmla="*/ 0 w 56"/>
                <a:gd name="T7" fmla="*/ 5 h 53"/>
                <a:gd name="T8" fmla="*/ 6 w 56"/>
                <a:gd name="T9" fmla="*/ 7 h 53"/>
                <a:gd name="T10" fmla="*/ 6 w 56"/>
                <a:gd name="T11" fmla="*/ 7 h 53"/>
                <a:gd name="T12" fmla="*/ 7 w 56"/>
                <a:gd name="T13" fmla="*/ 2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4" y="14"/>
                  </a:moveTo>
                  <a:lnTo>
                    <a:pt x="56" y="14"/>
                  </a:lnTo>
                  <a:lnTo>
                    <a:pt x="11" y="0"/>
                  </a:lnTo>
                  <a:lnTo>
                    <a:pt x="0" y="40"/>
                  </a:lnTo>
                  <a:lnTo>
                    <a:pt x="45" y="53"/>
                  </a:lnTo>
                  <a:lnTo>
                    <a:pt x="47" y="53"/>
                  </a:lnTo>
                  <a:lnTo>
                    <a:pt x="54" y="14"/>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8" name="Freeform 1670"/>
            <p:cNvSpPr>
              <a:spLocks/>
            </p:cNvSpPr>
            <p:nvPr/>
          </p:nvSpPr>
          <p:spPr bwMode="auto">
            <a:xfrm>
              <a:off x="5482" y="3764"/>
              <a:ext cx="23" cy="24"/>
            </a:xfrm>
            <a:custGeom>
              <a:avLst/>
              <a:gdLst>
                <a:gd name="T0" fmla="*/ 5 w 46"/>
                <a:gd name="T1" fmla="*/ 1 h 49"/>
                <a:gd name="T2" fmla="*/ 6 w 46"/>
                <a:gd name="T3" fmla="*/ 1 h 49"/>
                <a:gd name="T4" fmla="*/ 1 w 46"/>
                <a:gd name="T5" fmla="*/ 0 h 49"/>
                <a:gd name="T6" fmla="*/ 0 w 46"/>
                <a:gd name="T7" fmla="*/ 4 h 49"/>
                <a:gd name="T8" fmla="*/ 5 w 46"/>
                <a:gd name="T9" fmla="*/ 5 h 49"/>
                <a:gd name="T10" fmla="*/ 6 w 46"/>
                <a:gd name="T11" fmla="*/ 5 h 49"/>
                <a:gd name="T12" fmla="*/ 5 w 46"/>
                <a:gd name="T13" fmla="*/ 5 h 49"/>
                <a:gd name="T14" fmla="*/ 6 w 46"/>
                <a:gd name="T15" fmla="*/ 6 h 49"/>
                <a:gd name="T16" fmla="*/ 6 w 46"/>
                <a:gd name="T17" fmla="*/ 5 h 49"/>
                <a:gd name="T18" fmla="*/ 5 w 46"/>
                <a:gd name="T19" fmla="*/ 1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9"/>
                <a:gd name="T32" fmla="*/ 46 w 46"/>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9">
                  <a:moveTo>
                    <a:pt x="40" y="8"/>
                  </a:moveTo>
                  <a:lnTo>
                    <a:pt x="46" y="8"/>
                  </a:lnTo>
                  <a:lnTo>
                    <a:pt x="7" y="0"/>
                  </a:lnTo>
                  <a:lnTo>
                    <a:pt x="0" y="39"/>
                  </a:lnTo>
                  <a:lnTo>
                    <a:pt x="39" y="47"/>
                  </a:lnTo>
                  <a:lnTo>
                    <a:pt x="45" y="47"/>
                  </a:lnTo>
                  <a:lnTo>
                    <a:pt x="39" y="47"/>
                  </a:lnTo>
                  <a:lnTo>
                    <a:pt x="42" y="49"/>
                  </a:lnTo>
                  <a:lnTo>
                    <a:pt x="45" y="47"/>
                  </a:lnTo>
                  <a:lnTo>
                    <a:pt x="40" y="8"/>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19" name="Freeform 1671"/>
            <p:cNvSpPr>
              <a:spLocks/>
            </p:cNvSpPr>
            <p:nvPr/>
          </p:nvSpPr>
          <p:spPr bwMode="auto">
            <a:xfrm>
              <a:off x="5502" y="3766"/>
              <a:ext cx="24" cy="22"/>
            </a:xfrm>
            <a:custGeom>
              <a:avLst/>
              <a:gdLst>
                <a:gd name="T0" fmla="*/ 5 w 49"/>
                <a:gd name="T1" fmla="*/ 3 h 43"/>
                <a:gd name="T2" fmla="*/ 5 w 49"/>
                <a:gd name="T3" fmla="*/ 0 h 43"/>
                <a:gd name="T4" fmla="*/ 0 w 49"/>
                <a:gd name="T5" fmla="*/ 1 h 43"/>
                <a:gd name="T6" fmla="*/ 0 w 49"/>
                <a:gd name="T7" fmla="*/ 6 h 43"/>
                <a:gd name="T8" fmla="*/ 6 w 49"/>
                <a:gd name="T9" fmla="*/ 5 h 43"/>
                <a:gd name="T10" fmla="*/ 5 w 49"/>
                <a:gd name="T11" fmla="*/ 3 h 43"/>
                <a:gd name="T12" fmla="*/ 0 60000 65536"/>
                <a:gd name="T13" fmla="*/ 0 60000 65536"/>
                <a:gd name="T14" fmla="*/ 0 60000 65536"/>
                <a:gd name="T15" fmla="*/ 0 60000 65536"/>
                <a:gd name="T16" fmla="*/ 0 60000 65536"/>
                <a:gd name="T17" fmla="*/ 0 60000 65536"/>
                <a:gd name="T18" fmla="*/ 0 w 49"/>
                <a:gd name="T19" fmla="*/ 0 h 43"/>
                <a:gd name="T20" fmla="*/ 49 w 49"/>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9" h="43">
                  <a:moveTo>
                    <a:pt x="47" y="19"/>
                  </a:moveTo>
                  <a:lnTo>
                    <a:pt x="44" y="0"/>
                  </a:lnTo>
                  <a:lnTo>
                    <a:pt x="0" y="4"/>
                  </a:lnTo>
                  <a:lnTo>
                    <a:pt x="5" y="43"/>
                  </a:lnTo>
                  <a:lnTo>
                    <a:pt x="49" y="39"/>
                  </a:lnTo>
                  <a:lnTo>
                    <a:pt x="47" y="19"/>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0" name="Freeform 1672"/>
            <p:cNvSpPr>
              <a:spLocks/>
            </p:cNvSpPr>
            <p:nvPr/>
          </p:nvSpPr>
          <p:spPr bwMode="auto">
            <a:xfrm>
              <a:off x="2014" y="3791"/>
              <a:ext cx="54" cy="46"/>
            </a:xfrm>
            <a:custGeom>
              <a:avLst/>
              <a:gdLst>
                <a:gd name="T0" fmla="*/ 12 w 110"/>
                <a:gd name="T1" fmla="*/ 1 h 92"/>
                <a:gd name="T2" fmla="*/ 11 w 110"/>
                <a:gd name="T3" fmla="*/ 1 h 92"/>
                <a:gd name="T4" fmla="*/ 0 w 110"/>
                <a:gd name="T5" fmla="*/ 7 h 92"/>
                <a:gd name="T6" fmla="*/ 2 w 110"/>
                <a:gd name="T7" fmla="*/ 12 h 92"/>
                <a:gd name="T8" fmla="*/ 13 w 110"/>
                <a:gd name="T9" fmla="*/ 5 h 92"/>
                <a:gd name="T10" fmla="*/ 11 w 110"/>
                <a:gd name="T11" fmla="*/ 5 h 92"/>
                <a:gd name="T12" fmla="*/ 12 w 110"/>
                <a:gd name="T13" fmla="*/ 1 h 92"/>
                <a:gd name="T14" fmla="*/ 11 w 110"/>
                <a:gd name="T15" fmla="*/ 0 h 92"/>
                <a:gd name="T16" fmla="*/ 11 w 110"/>
                <a:gd name="T17" fmla="*/ 1 h 92"/>
                <a:gd name="T18" fmla="*/ 12 w 110"/>
                <a:gd name="T19" fmla="*/ 1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2"/>
                <a:gd name="T32" fmla="*/ 110 w 110"/>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2">
                  <a:moveTo>
                    <a:pt x="103" y="1"/>
                  </a:moveTo>
                  <a:lnTo>
                    <a:pt x="89" y="4"/>
                  </a:lnTo>
                  <a:lnTo>
                    <a:pt x="0" y="58"/>
                  </a:lnTo>
                  <a:lnTo>
                    <a:pt x="21" y="92"/>
                  </a:lnTo>
                  <a:lnTo>
                    <a:pt x="110" y="38"/>
                  </a:lnTo>
                  <a:lnTo>
                    <a:pt x="96" y="40"/>
                  </a:lnTo>
                  <a:lnTo>
                    <a:pt x="103" y="1"/>
                  </a:lnTo>
                  <a:lnTo>
                    <a:pt x="95" y="0"/>
                  </a:lnTo>
                  <a:lnTo>
                    <a:pt x="89" y="4"/>
                  </a:lnTo>
                  <a:lnTo>
                    <a:pt x="10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1" name="Freeform 1673"/>
            <p:cNvSpPr>
              <a:spLocks/>
            </p:cNvSpPr>
            <p:nvPr/>
          </p:nvSpPr>
          <p:spPr bwMode="auto">
            <a:xfrm>
              <a:off x="2062" y="3791"/>
              <a:ext cx="23" cy="23"/>
            </a:xfrm>
            <a:custGeom>
              <a:avLst/>
              <a:gdLst>
                <a:gd name="T0" fmla="*/ 6 w 46"/>
                <a:gd name="T1" fmla="*/ 1 h 45"/>
                <a:gd name="T2" fmla="*/ 6 w 46"/>
                <a:gd name="T3" fmla="*/ 1 h 45"/>
                <a:gd name="T4" fmla="*/ 1 w 46"/>
                <a:gd name="T5" fmla="*/ 0 h 45"/>
                <a:gd name="T6" fmla="*/ 0 w 46"/>
                <a:gd name="T7" fmla="*/ 5 h 45"/>
                <a:gd name="T8" fmla="*/ 5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3" y="6"/>
                  </a:moveTo>
                  <a:lnTo>
                    <a:pt x="46" y="6"/>
                  </a:lnTo>
                  <a:lnTo>
                    <a:pt x="7" y="0"/>
                  </a:lnTo>
                  <a:lnTo>
                    <a:pt x="0" y="39"/>
                  </a:lnTo>
                  <a:lnTo>
                    <a:pt x="39" y="45"/>
                  </a:lnTo>
                  <a:lnTo>
                    <a:pt x="43" y="45"/>
                  </a:lnTo>
                  <a:lnTo>
                    <a:pt x="43"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2" name="Freeform 1674"/>
            <p:cNvSpPr>
              <a:spLocks/>
            </p:cNvSpPr>
            <p:nvPr/>
          </p:nvSpPr>
          <p:spPr bwMode="auto">
            <a:xfrm>
              <a:off x="2083" y="3794"/>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3" name="Freeform 1675"/>
            <p:cNvSpPr>
              <a:spLocks/>
            </p:cNvSpPr>
            <p:nvPr/>
          </p:nvSpPr>
          <p:spPr bwMode="auto">
            <a:xfrm>
              <a:off x="2105" y="3794"/>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4" name="Freeform 1676"/>
            <p:cNvSpPr>
              <a:spLocks/>
            </p:cNvSpPr>
            <p:nvPr/>
          </p:nvSpPr>
          <p:spPr bwMode="auto">
            <a:xfrm>
              <a:off x="2127" y="3794"/>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5" name="Freeform 1677"/>
            <p:cNvSpPr>
              <a:spLocks/>
            </p:cNvSpPr>
            <p:nvPr/>
          </p:nvSpPr>
          <p:spPr bwMode="auto">
            <a:xfrm>
              <a:off x="2147" y="3794"/>
              <a:ext cx="24" cy="20"/>
            </a:xfrm>
            <a:custGeom>
              <a:avLst/>
              <a:gdLst>
                <a:gd name="T0" fmla="*/ 6 w 48"/>
                <a:gd name="T1" fmla="*/ 0 h 39"/>
                <a:gd name="T2" fmla="*/ 6 w 48"/>
                <a:gd name="T3" fmla="*/ 0 h 39"/>
                <a:gd name="T4" fmla="*/ 0 w 48"/>
                <a:gd name="T5" fmla="*/ 0 h 39"/>
                <a:gd name="T6" fmla="*/ 0 w 48"/>
                <a:gd name="T7" fmla="*/ 5 h 39"/>
                <a:gd name="T8" fmla="*/ 6 w 48"/>
                <a:gd name="T9" fmla="*/ 5 h 39"/>
                <a:gd name="T10" fmla="*/ 6 w 48"/>
                <a:gd name="T11" fmla="*/ 5 h 39"/>
                <a:gd name="T12" fmla="*/ 6 w 48"/>
                <a:gd name="T13" fmla="*/ 0 h 39"/>
                <a:gd name="T14" fmla="*/ 0 60000 65536"/>
                <a:gd name="T15" fmla="*/ 0 60000 65536"/>
                <a:gd name="T16" fmla="*/ 0 60000 65536"/>
                <a:gd name="T17" fmla="*/ 0 60000 65536"/>
                <a:gd name="T18" fmla="*/ 0 60000 65536"/>
                <a:gd name="T19" fmla="*/ 0 60000 65536"/>
                <a:gd name="T20" fmla="*/ 0 60000 65536"/>
                <a:gd name="T21" fmla="*/ 0 w 48"/>
                <a:gd name="T22" fmla="*/ 0 h 39"/>
                <a:gd name="T23" fmla="*/ 48 w 4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39">
                  <a:moveTo>
                    <a:pt x="48" y="0"/>
                  </a:moveTo>
                  <a:lnTo>
                    <a:pt x="46" y="0"/>
                  </a:lnTo>
                  <a:lnTo>
                    <a:pt x="0" y="0"/>
                  </a:lnTo>
                  <a:lnTo>
                    <a:pt x="0" y="39"/>
                  </a:lnTo>
                  <a:lnTo>
                    <a:pt x="46" y="39"/>
                  </a:lnTo>
                  <a:lnTo>
                    <a:pt x="43" y="39"/>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6" name="Freeform 1678"/>
            <p:cNvSpPr>
              <a:spLocks/>
            </p:cNvSpPr>
            <p:nvPr/>
          </p:nvSpPr>
          <p:spPr bwMode="auto">
            <a:xfrm>
              <a:off x="2169" y="3794"/>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6" y="5"/>
                  </a:moveTo>
                  <a:lnTo>
                    <a:pt x="46" y="5"/>
                  </a:lnTo>
                  <a:lnTo>
                    <a:pt x="5" y="0"/>
                  </a:lnTo>
                  <a:lnTo>
                    <a:pt x="0" y="39"/>
                  </a:lnTo>
                  <a:lnTo>
                    <a:pt x="42" y="44"/>
                  </a:lnTo>
                  <a:lnTo>
                    <a:pt x="46"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7" name="Freeform 1679"/>
            <p:cNvSpPr>
              <a:spLocks/>
            </p:cNvSpPr>
            <p:nvPr/>
          </p:nvSpPr>
          <p:spPr bwMode="auto">
            <a:xfrm>
              <a:off x="2189" y="3796"/>
              <a:ext cx="25" cy="22"/>
            </a:xfrm>
            <a:custGeom>
              <a:avLst/>
              <a:gdLst>
                <a:gd name="T0" fmla="*/ 6 w 49"/>
                <a:gd name="T1" fmla="*/ 1 h 43"/>
                <a:gd name="T2" fmla="*/ 7 w 49"/>
                <a:gd name="T3" fmla="*/ 1 h 43"/>
                <a:gd name="T4" fmla="*/ 1 w 49"/>
                <a:gd name="T5" fmla="*/ 0 h 43"/>
                <a:gd name="T6" fmla="*/ 0 w 49"/>
                <a:gd name="T7" fmla="*/ 5 h 43"/>
                <a:gd name="T8" fmla="*/ 6 w 49"/>
                <a:gd name="T9" fmla="*/ 6 h 43"/>
                <a:gd name="T10" fmla="*/ 6 w 49"/>
                <a:gd name="T11" fmla="*/ 6 h 43"/>
                <a:gd name="T12" fmla="*/ 6 w 49"/>
                <a:gd name="T13" fmla="*/ 1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7" y="4"/>
                  </a:moveTo>
                  <a:lnTo>
                    <a:pt x="49" y="4"/>
                  </a:lnTo>
                  <a:lnTo>
                    <a:pt x="4" y="0"/>
                  </a:lnTo>
                  <a:lnTo>
                    <a:pt x="0" y="39"/>
                  </a:lnTo>
                  <a:lnTo>
                    <a:pt x="45" y="43"/>
                  </a:lnTo>
                  <a:lnTo>
                    <a:pt x="47" y="43"/>
                  </a:lnTo>
                  <a:lnTo>
                    <a:pt x="47"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8" name="Freeform 1680"/>
            <p:cNvSpPr>
              <a:spLocks/>
            </p:cNvSpPr>
            <p:nvPr/>
          </p:nvSpPr>
          <p:spPr bwMode="auto">
            <a:xfrm>
              <a:off x="2213" y="379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39" y="0"/>
                  </a:lnTo>
                  <a:lnTo>
                    <a:pt x="0" y="0"/>
                  </a:lnTo>
                  <a:lnTo>
                    <a:pt x="0" y="39"/>
                  </a:lnTo>
                  <a:lnTo>
                    <a:pt x="39" y="39"/>
                  </a:lnTo>
                  <a:lnTo>
                    <a:pt x="38"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29" name="Freeform 1681"/>
            <p:cNvSpPr>
              <a:spLocks/>
            </p:cNvSpPr>
            <p:nvPr/>
          </p:nvSpPr>
          <p:spPr bwMode="auto">
            <a:xfrm>
              <a:off x="2232" y="3799"/>
              <a:ext cx="25" cy="21"/>
            </a:xfrm>
            <a:custGeom>
              <a:avLst/>
              <a:gdLst>
                <a:gd name="T0" fmla="*/ 6 w 51"/>
                <a:gd name="T1" fmla="*/ 0 h 43"/>
                <a:gd name="T2" fmla="*/ 6 w 51"/>
                <a:gd name="T3" fmla="*/ 0 h 43"/>
                <a:gd name="T4" fmla="*/ 0 w 51"/>
                <a:gd name="T5" fmla="*/ 0 h 43"/>
                <a:gd name="T6" fmla="*/ 0 w 51"/>
                <a:gd name="T7" fmla="*/ 4 h 43"/>
                <a:gd name="T8" fmla="*/ 6 w 51"/>
                <a:gd name="T9" fmla="*/ 5 h 43"/>
                <a:gd name="T10" fmla="*/ 6 w 51"/>
                <a:gd name="T11" fmla="*/ 5 h 43"/>
                <a:gd name="T12" fmla="*/ 6 w 51"/>
                <a:gd name="T13" fmla="*/ 0 h 43"/>
                <a:gd name="T14" fmla="*/ 0 60000 65536"/>
                <a:gd name="T15" fmla="*/ 0 60000 65536"/>
                <a:gd name="T16" fmla="*/ 0 60000 65536"/>
                <a:gd name="T17" fmla="*/ 0 60000 65536"/>
                <a:gd name="T18" fmla="*/ 0 60000 65536"/>
                <a:gd name="T19" fmla="*/ 0 60000 65536"/>
                <a:gd name="T20" fmla="*/ 0 60000 65536"/>
                <a:gd name="T21" fmla="*/ 0 w 51"/>
                <a:gd name="T22" fmla="*/ 0 h 43"/>
                <a:gd name="T23" fmla="*/ 51 w 51"/>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3">
                  <a:moveTo>
                    <a:pt x="51" y="4"/>
                  </a:moveTo>
                  <a:lnTo>
                    <a:pt x="51" y="4"/>
                  </a:lnTo>
                  <a:lnTo>
                    <a:pt x="2" y="0"/>
                  </a:lnTo>
                  <a:lnTo>
                    <a:pt x="0" y="39"/>
                  </a:lnTo>
                  <a:lnTo>
                    <a:pt x="49" y="43"/>
                  </a:lnTo>
                  <a:lnTo>
                    <a:pt x="51"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0" name="Freeform 1682"/>
            <p:cNvSpPr>
              <a:spLocks/>
            </p:cNvSpPr>
            <p:nvPr/>
          </p:nvSpPr>
          <p:spPr bwMode="auto">
            <a:xfrm>
              <a:off x="2256" y="3800"/>
              <a:ext cx="20" cy="21"/>
            </a:xfrm>
            <a:custGeom>
              <a:avLst/>
              <a:gdLst>
                <a:gd name="T0" fmla="*/ 5 w 40"/>
                <a:gd name="T1" fmla="*/ 1 h 41"/>
                <a:gd name="T2" fmla="*/ 5 w 40"/>
                <a:gd name="T3" fmla="*/ 1 h 41"/>
                <a:gd name="T4" fmla="*/ 1 w 40"/>
                <a:gd name="T5" fmla="*/ 0 h 41"/>
                <a:gd name="T6" fmla="*/ 0 w 40"/>
                <a:gd name="T7" fmla="*/ 5 h 41"/>
                <a:gd name="T8" fmla="*/ 5 w 40"/>
                <a:gd name="T9" fmla="*/ 6 h 41"/>
                <a:gd name="T10" fmla="*/ 5 w 40"/>
                <a:gd name="T11" fmla="*/ 6 h 41"/>
                <a:gd name="T12" fmla="*/ 5 w 40"/>
                <a:gd name="T13" fmla="*/ 1 h 41"/>
                <a:gd name="T14" fmla="*/ 0 60000 65536"/>
                <a:gd name="T15" fmla="*/ 0 60000 65536"/>
                <a:gd name="T16" fmla="*/ 0 60000 65536"/>
                <a:gd name="T17" fmla="*/ 0 60000 65536"/>
                <a:gd name="T18" fmla="*/ 0 60000 65536"/>
                <a:gd name="T19" fmla="*/ 0 60000 65536"/>
                <a:gd name="T20" fmla="*/ 0 60000 65536"/>
                <a:gd name="T21" fmla="*/ 0 w 40"/>
                <a:gd name="T22" fmla="*/ 0 h 41"/>
                <a:gd name="T23" fmla="*/ 40 w 40"/>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1">
                  <a:moveTo>
                    <a:pt x="39" y="2"/>
                  </a:moveTo>
                  <a:lnTo>
                    <a:pt x="40" y="2"/>
                  </a:lnTo>
                  <a:lnTo>
                    <a:pt x="2" y="0"/>
                  </a:lnTo>
                  <a:lnTo>
                    <a:pt x="0" y="39"/>
                  </a:lnTo>
                  <a:lnTo>
                    <a:pt x="38" y="41"/>
                  </a:lnTo>
                  <a:lnTo>
                    <a:pt x="39" y="41"/>
                  </a:lnTo>
                  <a:lnTo>
                    <a:pt x="39"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1" name="Freeform 1683"/>
            <p:cNvSpPr>
              <a:spLocks/>
            </p:cNvSpPr>
            <p:nvPr/>
          </p:nvSpPr>
          <p:spPr bwMode="auto">
            <a:xfrm>
              <a:off x="2276" y="3802"/>
              <a:ext cx="23" cy="19"/>
            </a:xfrm>
            <a:custGeom>
              <a:avLst/>
              <a:gdLst>
                <a:gd name="T0" fmla="*/ 5 w 47"/>
                <a:gd name="T1" fmla="*/ 0 h 39"/>
                <a:gd name="T2" fmla="*/ 5 w 47"/>
                <a:gd name="T3" fmla="*/ 0 h 39"/>
                <a:gd name="T4" fmla="*/ 0 w 47"/>
                <a:gd name="T5" fmla="*/ 0 h 39"/>
                <a:gd name="T6" fmla="*/ 0 w 47"/>
                <a:gd name="T7" fmla="*/ 4 h 39"/>
                <a:gd name="T8" fmla="*/ 5 w 47"/>
                <a:gd name="T9" fmla="*/ 4 h 39"/>
                <a:gd name="T10" fmla="*/ 5 w 47"/>
                <a:gd name="T11" fmla="*/ 4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5" y="0"/>
                  </a:lnTo>
                  <a:lnTo>
                    <a:pt x="0" y="0"/>
                  </a:lnTo>
                  <a:lnTo>
                    <a:pt x="0" y="39"/>
                  </a:lnTo>
                  <a:lnTo>
                    <a:pt x="45" y="39"/>
                  </a:lnTo>
                  <a:lnTo>
                    <a:pt x="42"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2" name="Freeform 1684"/>
            <p:cNvSpPr>
              <a:spLocks/>
            </p:cNvSpPr>
            <p:nvPr/>
          </p:nvSpPr>
          <p:spPr bwMode="auto">
            <a:xfrm>
              <a:off x="2297" y="3802"/>
              <a:ext cx="23" cy="21"/>
            </a:xfrm>
            <a:custGeom>
              <a:avLst/>
              <a:gdLst>
                <a:gd name="T0" fmla="*/ 6 w 46"/>
                <a:gd name="T1" fmla="*/ 0 h 44"/>
                <a:gd name="T2" fmla="*/ 6 w 46"/>
                <a:gd name="T3" fmla="*/ 0 h 44"/>
                <a:gd name="T4" fmla="*/ 1 w 46"/>
                <a:gd name="T5" fmla="*/ 0 h 44"/>
                <a:gd name="T6" fmla="*/ 0 w 46"/>
                <a:gd name="T7" fmla="*/ 4 h 44"/>
                <a:gd name="T8" fmla="*/ 6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5"/>
                  </a:moveTo>
                  <a:lnTo>
                    <a:pt x="46" y="5"/>
                  </a:lnTo>
                  <a:lnTo>
                    <a:pt x="5" y="0"/>
                  </a:lnTo>
                  <a:lnTo>
                    <a:pt x="0" y="39"/>
                  </a:lnTo>
                  <a:lnTo>
                    <a:pt x="42" y="44"/>
                  </a:lnTo>
                  <a:lnTo>
                    <a:pt x="44" y="44"/>
                  </a:lnTo>
                  <a:lnTo>
                    <a:pt x="44"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3" name="Freeform 1685"/>
            <p:cNvSpPr>
              <a:spLocks/>
            </p:cNvSpPr>
            <p:nvPr/>
          </p:nvSpPr>
          <p:spPr bwMode="auto">
            <a:xfrm>
              <a:off x="2319" y="3804"/>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4" name="Freeform 1686"/>
            <p:cNvSpPr>
              <a:spLocks/>
            </p:cNvSpPr>
            <p:nvPr/>
          </p:nvSpPr>
          <p:spPr bwMode="auto">
            <a:xfrm>
              <a:off x="2341" y="3804"/>
              <a:ext cx="21" cy="21"/>
            </a:xfrm>
            <a:custGeom>
              <a:avLst/>
              <a:gdLst>
                <a:gd name="T0" fmla="*/ 6 w 41"/>
                <a:gd name="T1" fmla="*/ 1 h 40"/>
                <a:gd name="T2" fmla="*/ 6 w 41"/>
                <a:gd name="T3" fmla="*/ 1 h 40"/>
                <a:gd name="T4" fmla="*/ 0 w 41"/>
                <a:gd name="T5" fmla="*/ 0 h 40"/>
                <a:gd name="T6" fmla="*/ 0 w 41"/>
                <a:gd name="T7" fmla="*/ 5 h 40"/>
                <a:gd name="T8" fmla="*/ 6 w 41"/>
                <a:gd name="T9" fmla="*/ 6 h 40"/>
                <a:gd name="T10" fmla="*/ 6 w 41"/>
                <a:gd name="T11" fmla="*/ 6 h 40"/>
                <a:gd name="T12" fmla="*/ 6 w 41"/>
                <a:gd name="T13" fmla="*/ 1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1"/>
                  </a:moveTo>
                  <a:lnTo>
                    <a:pt x="41" y="1"/>
                  </a:lnTo>
                  <a:lnTo>
                    <a:pt x="0" y="0"/>
                  </a:lnTo>
                  <a:lnTo>
                    <a:pt x="0" y="39"/>
                  </a:lnTo>
                  <a:lnTo>
                    <a:pt x="41" y="40"/>
                  </a:lnTo>
                  <a:lnTo>
                    <a:pt x="41"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5" name="Freeform 1687"/>
            <p:cNvSpPr>
              <a:spLocks/>
            </p:cNvSpPr>
            <p:nvPr/>
          </p:nvSpPr>
          <p:spPr bwMode="auto">
            <a:xfrm>
              <a:off x="2362" y="3805"/>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6" name="Freeform 1688"/>
            <p:cNvSpPr>
              <a:spLocks/>
            </p:cNvSpPr>
            <p:nvPr/>
          </p:nvSpPr>
          <p:spPr bwMode="auto">
            <a:xfrm>
              <a:off x="2384" y="3805"/>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7" name="Freeform 1689"/>
            <p:cNvSpPr>
              <a:spLocks/>
            </p:cNvSpPr>
            <p:nvPr/>
          </p:nvSpPr>
          <p:spPr bwMode="auto">
            <a:xfrm>
              <a:off x="2404" y="3805"/>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8" name="Freeform 1690"/>
            <p:cNvSpPr>
              <a:spLocks/>
            </p:cNvSpPr>
            <p:nvPr/>
          </p:nvSpPr>
          <p:spPr bwMode="auto">
            <a:xfrm>
              <a:off x="2426" y="3805"/>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39" name="Freeform 1691"/>
            <p:cNvSpPr>
              <a:spLocks/>
            </p:cNvSpPr>
            <p:nvPr/>
          </p:nvSpPr>
          <p:spPr bwMode="auto">
            <a:xfrm>
              <a:off x="2448" y="3804"/>
              <a:ext cx="19" cy="21"/>
            </a:xfrm>
            <a:custGeom>
              <a:avLst/>
              <a:gdLst>
                <a:gd name="T0" fmla="*/ 5 w 38"/>
                <a:gd name="T1" fmla="*/ 0 h 40"/>
                <a:gd name="T2" fmla="*/ 5 w 38"/>
                <a:gd name="T3" fmla="*/ 0 h 40"/>
                <a:gd name="T4" fmla="*/ 0 w 38"/>
                <a:gd name="T5" fmla="*/ 1 h 40"/>
                <a:gd name="T6" fmla="*/ 0 w 38"/>
                <a:gd name="T7" fmla="*/ 6 h 40"/>
                <a:gd name="T8" fmla="*/ 5 w 38"/>
                <a:gd name="T9" fmla="*/ 5 h 40"/>
                <a:gd name="T10" fmla="*/ 5 w 38"/>
                <a:gd name="T11" fmla="*/ 5 h 40"/>
                <a:gd name="T12" fmla="*/ 5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38" y="0"/>
                  </a:moveTo>
                  <a:lnTo>
                    <a:pt x="38" y="0"/>
                  </a:lnTo>
                  <a:lnTo>
                    <a:pt x="0" y="1"/>
                  </a:lnTo>
                  <a:lnTo>
                    <a:pt x="0" y="40"/>
                  </a:lnTo>
                  <a:lnTo>
                    <a:pt x="38"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0" name="Freeform 1692"/>
            <p:cNvSpPr>
              <a:spLocks/>
            </p:cNvSpPr>
            <p:nvPr/>
          </p:nvSpPr>
          <p:spPr bwMode="auto">
            <a:xfrm>
              <a:off x="2467" y="3804"/>
              <a:ext cx="23" cy="20"/>
            </a:xfrm>
            <a:custGeom>
              <a:avLst/>
              <a:gdLst>
                <a:gd name="T0" fmla="*/ 5 w 47"/>
                <a:gd name="T1" fmla="*/ 0 h 39"/>
                <a:gd name="T2" fmla="*/ 5 w 47"/>
                <a:gd name="T3" fmla="*/ 0 h 39"/>
                <a:gd name="T4" fmla="*/ 0 w 47"/>
                <a:gd name="T5" fmla="*/ 0 h 39"/>
                <a:gd name="T6" fmla="*/ 0 w 47"/>
                <a:gd name="T7" fmla="*/ 5 h 39"/>
                <a:gd name="T8" fmla="*/ 5 w 47"/>
                <a:gd name="T9" fmla="*/ 5 h 39"/>
                <a:gd name="T10" fmla="*/ 5 w 47"/>
                <a:gd name="T11" fmla="*/ 5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7" y="0"/>
                  </a:lnTo>
                  <a:lnTo>
                    <a:pt x="0" y="0"/>
                  </a:lnTo>
                  <a:lnTo>
                    <a:pt x="0"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1" name="Freeform 1693"/>
            <p:cNvSpPr>
              <a:spLocks/>
            </p:cNvSpPr>
            <p:nvPr/>
          </p:nvSpPr>
          <p:spPr bwMode="auto">
            <a:xfrm>
              <a:off x="2490" y="3804"/>
              <a:ext cx="20" cy="21"/>
            </a:xfrm>
            <a:custGeom>
              <a:avLst/>
              <a:gdLst>
                <a:gd name="T0" fmla="*/ 5 w 40"/>
                <a:gd name="T1" fmla="*/ 1 h 40"/>
                <a:gd name="T2" fmla="*/ 5 w 40"/>
                <a:gd name="T3" fmla="*/ 1 h 40"/>
                <a:gd name="T4" fmla="*/ 0 w 40"/>
                <a:gd name="T5" fmla="*/ 0 h 40"/>
                <a:gd name="T6" fmla="*/ 0 w 40"/>
                <a:gd name="T7" fmla="*/ 5 h 40"/>
                <a:gd name="T8" fmla="*/ 5 w 40"/>
                <a:gd name="T9" fmla="*/ 6 h 40"/>
                <a:gd name="T10" fmla="*/ 5 w 40"/>
                <a:gd name="T11" fmla="*/ 6 h 40"/>
                <a:gd name="T12" fmla="*/ 5 w 40"/>
                <a:gd name="T13" fmla="*/ 1 h 40"/>
                <a:gd name="T14" fmla="*/ 0 60000 65536"/>
                <a:gd name="T15" fmla="*/ 0 60000 65536"/>
                <a:gd name="T16" fmla="*/ 0 60000 65536"/>
                <a:gd name="T17" fmla="*/ 0 60000 65536"/>
                <a:gd name="T18" fmla="*/ 0 60000 65536"/>
                <a:gd name="T19" fmla="*/ 0 60000 65536"/>
                <a:gd name="T20" fmla="*/ 0 60000 65536"/>
                <a:gd name="T21" fmla="*/ 0 w 40"/>
                <a:gd name="T22" fmla="*/ 0 h 40"/>
                <a:gd name="T23" fmla="*/ 40 w 40"/>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0">
                  <a:moveTo>
                    <a:pt x="40" y="1"/>
                  </a:moveTo>
                  <a:lnTo>
                    <a:pt x="40" y="1"/>
                  </a:lnTo>
                  <a:lnTo>
                    <a:pt x="0" y="0"/>
                  </a:lnTo>
                  <a:lnTo>
                    <a:pt x="0" y="39"/>
                  </a:lnTo>
                  <a:lnTo>
                    <a:pt x="40" y="40"/>
                  </a:lnTo>
                  <a:lnTo>
                    <a:pt x="40"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2" name="Freeform 1694"/>
            <p:cNvSpPr>
              <a:spLocks/>
            </p:cNvSpPr>
            <p:nvPr/>
          </p:nvSpPr>
          <p:spPr bwMode="auto">
            <a:xfrm>
              <a:off x="2510" y="3805"/>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3" name="Freeform 1695"/>
            <p:cNvSpPr>
              <a:spLocks/>
            </p:cNvSpPr>
            <p:nvPr/>
          </p:nvSpPr>
          <p:spPr bwMode="auto">
            <a:xfrm>
              <a:off x="2533" y="3805"/>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4" name="Freeform 1696"/>
            <p:cNvSpPr>
              <a:spLocks/>
            </p:cNvSpPr>
            <p:nvPr/>
          </p:nvSpPr>
          <p:spPr bwMode="auto">
            <a:xfrm>
              <a:off x="2554" y="3805"/>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1" y="0"/>
                  </a:moveTo>
                  <a:lnTo>
                    <a:pt x="42" y="0"/>
                  </a:lnTo>
                  <a:lnTo>
                    <a:pt x="0" y="0"/>
                  </a:lnTo>
                  <a:lnTo>
                    <a:pt x="0" y="39"/>
                  </a:lnTo>
                  <a:lnTo>
                    <a:pt x="42" y="39"/>
                  </a:lnTo>
                  <a:lnTo>
                    <a:pt x="4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5" name="Freeform 1697"/>
            <p:cNvSpPr>
              <a:spLocks/>
            </p:cNvSpPr>
            <p:nvPr/>
          </p:nvSpPr>
          <p:spPr bwMode="auto">
            <a:xfrm>
              <a:off x="2574" y="3804"/>
              <a:ext cx="25" cy="21"/>
            </a:xfrm>
            <a:custGeom>
              <a:avLst/>
              <a:gdLst>
                <a:gd name="T0" fmla="*/ 6 w 49"/>
                <a:gd name="T1" fmla="*/ 0 h 41"/>
                <a:gd name="T2" fmla="*/ 6 w 49"/>
                <a:gd name="T3" fmla="*/ 0 h 41"/>
                <a:gd name="T4" fmla="*/ 0 w 49"/>
                <a:gd name="T5" fmla="*/ 1 h 41"/>
                <a:gd name="T6" fmla="*/ 1 w 49"/>
                <a:gd name="T7" fmla="*/ 6 h 41"/>
                <a:gd name="T8" fmla="*/ 6 w 49"/>
                <a:gd name="T9" fmla="*/ 5 h 41"/>
                <a:gd name="T10" fmla="*/ 7 w 49"/>
                <a:gd name="T11" fmla="*/ 5 h 41"/>
                <a:gd name="T12" fmla="*/ 6 w 49"/>
                <a:gd name="T13" fmla="*/ 0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2" y="0"/>
                  </a:moveTo>
                  <a:lnTo>
                    <a:pt x="45" y="0"/>
                  </a:lnTo>
                  <a:lnTo>
                    <a:pt x="0" y="2"/>
                  </a:lnTo>
                  <a:lnTo>
                    <a:pt x="2" y="41"/>
                  </a:lnTo>
                  <a:lnTo>
                    <a:pt x="47" y="39"/>
                  </a:lnTo>
                  <a:lnTo>
                    <a:pt x="49"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6" name="Freeform 1698"/>
            <p:cNvSpPr>
              <a:spLocks/>
            </p:cNvSpPr>
            <p:nvPr/>
          </p:nvSpPr>
          <p:spPr bwMode="auto">
            <a:xfrm>
              <a:off x="2596" y="3800"/>
              <a:ext cx="24" cy="23"/>
            </a:xfrm>
            <a:custGeom>
              <a:avLst/>
              <a:gdLst>
                <a:gd name="T0" fmla="*/ 5 w 49"/>
                <a:gd name="T1" fmla="*/ 0 h 46"/>
                <a:gd name="T2" fmla="*/ 5 w 49"/>
                <a:gd name="T3" fmla="*/ 0 h 46"/>
                <a:gd name="T4" fmla="*/ 0 w 49"/>
                <a:gd name="T5" fmla="*/ 1 h 46"/>
                <a:gd name="T6" fmla="*/ 0 w 49"/>
                <a:gd name="T7" fmla="*/ 6 h 46"/>
                <a:gd name="T8" fmla="*/ 6 w 49"/>
                <a:gd name="T9" fmla="*/ 5 h 46"/>
                <a:gd name="T10" fmla="*/ 5 w 49"/>
                <a:gd name="T11" fmla="*/ 5 h 46"/>
                <a:gd name="T12" fmla="*/ 5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4" y="0"/>
                  </a:moveTo>
                  <a:lnTo>
                    <a:pt x="42" y="0"/>
                  </a:lnTo>
                  <a:lnTo>
                    <a:pt x="0" y="7"/>
                  </a:lnTo>
                  <a:lnTo>
                    <a:pt x="7" y="46"/>
                  </a:lnTo>
                  <a:lnTo>
                    <a:pt x="49" y="39"/>
                  </a:lnTo>
                  <a:lnTo>
                    <a:pt x="46"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7" name="Freeform 1699"/>
            <p:cNvSpPr>
              <a:spLocks/>
            </p:cNvSpPr>
            <p:nvPr/>
          </p:nvSpPr>
          <p:spPr bwMode="auto">
            <a:xfrm>
              <a:off x="2617" y="3799"/>
              <a:ext cx="25" cy="21"/>
            </a:xfrm>
            <a:custGeom>
              <a:avLst/>
              <a:gdLst>
                <a:gd name="T0" fmla="*/ 5 w 48"/>
                <a:gd name="T1" fmla="*/ 0 h 43"/>
                <a:gd name="T2" fmla="*/ 6 w 48"/>
                <a:gd name="T3" fmla="*/ 0 h 43"/>
                <a:gd name="T4" fmla="*/ 0 w 48"/>
                <a:gd name="T5" fmla="*/ 0 h 43"/>
                <a:gd name="T6" fmla="*/ 1 w 48"/>
                <a:gd name="T7" fmla="*/ 5 h 43"/>
                <a:gd name="T8" fmla="*/ 6 w 48"/>
                <a:gd name="T9" fmla="*/ 4 h 43"/>
                <a:gd name="T10" fmla="*/ 7 w 48"/>
                <a:gd name="T11" fmla="*/ 4 h 43"/>
                <a:gd name="T12" fmla="*/ 5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39" y="0"/>
                  </a:moveTo>
                  <a:lnTo>
                    <a:pt x="43" y="0"/>
                  </a:lnTo>
                  <a:lnTo>
                    <a:pt x="0" y="4"/>
                  </a:lnTo>
                  <a:lnTo>
                    <a:pt x="2" y="43"/>
                  </a:lnTo>
                  <a:lnTo>
                    <a:pt x="45" y="39"/>
                  </a:lnTo>
                  <a:lnTo>
                    <a:pt x="48"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8" name="Freeform 1700"/>
            <p:cNvSpPr>
              <a:spLocks/>
            </p:cNvSpPr>
            <p:nvPr/>
          </p:nvSpPr>
          <p:spPr bwMode="auto">
            <a:xfrm>
              <a:off x="2637" y="3794"/>
              <a:ext cx="27" cy="24"/>
            </a:xfrm>
            <a:custGeom>
              <a:avLst/>
              <a:gdLst>
                <a:gd name="T0" fmla="*/ 7 w 53"/>
                <a:gd name="T1" fmla="*/ 0 h 48"/>
                <a:gd name="T2" fmla="*/ 6 w 53"/>
                <a:gd name="T3" fmla="*/ 0 h 48"/>
                <a:gd name="T4" fmla="*/ 0 w 53"/>
                <a:gd name="T5" fmla="*/ 2 h 48"/>
                <a:gd name="T6" fmla="*/ 2 w 53"/>
                <a:gd name="T7" fmla="*/ 6 h 48"/>
                <a:gd name="T8" fmla="*/ 7 w 53"/>
                <a:gd name="T9" fmla="*/ 5 h 48"/>
                <a:gd name="T10" fmla="*/ 7 w 53"/>
                <a:gd name="T11" fmla="*/ 5 h 48"/>
                <a:gd name="T12" fmla="*/ 7 w 53"/>
                <a:gd name="T13" fmla="*/ 0 h 48"/>
                <a:gd name="T14" fmla="*/ 6 w 53"/>
                <a:gd name="T15" fmla="*/ 0 h 48"/>
                <a:gd name="T16" fmla="*/ 6 w 53"/>
                <a:gd name="T17" fmla="*/ 0 h 48"/>
                <a:gd name="T18" fmla="*/ 7 w 53"/>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8"/>
                <a:gd name="T32" fmla="*/ 53 w 53"/>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8">
                  <a:moveTo>
                    <a:pt x="49" y="0"/>
                  </a:moveTo>
                  <a:lnTo>
                    <a:pt x="44" y="0"/>
                  </a:lnTo>
                  <a:lnTo>
                    <a:pt x="0" y="9"/>
                  </a:lnTo>
                  <a:lnTo>
                    <a:pt x="9" y="48"/>
                  </a:lnTo>
                  <a:lnTo>
                    <a:pt x="53" y="39"/>
                  </a:lnTo>
                  <a:lnTo>
                    <a:pt x="49" y="39"/>
                  </a:lnTo>
                  <a:lnTo>
                    <a:pt x="49" y="0"/>
                  </a:lnTo>
                  <a:lnTo>
                    <a:pt x="46" y="0"/>
                  </a:lnTo>
                  <a:lnTo>
                    <a:pt x="44" y="0"/>
                  </a:lnTo>
                  <a:lnTo>
                    <a:pt x="4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49" name="Freeform 1701"/>
            <p:cNvSpPr>
              <a:spLocks/>
            </p:cNvSpPr>
            <p:nvPr/>
          </p:nvSpPr>
          <p:spPr bwMode="auto">
            <a:xfrm>
              <a:off x="2661" y="3794"/>
              <a:ext cx="23" cy="20"/>
            </a:xfrm>
            <a:custGeom>
              <a:avLst/>
              <a:gdLst>
                <a:gd name="T0" fmla="*/ 5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5 h 39"/>
                <a:gd name="T14" fmla="*/ 6 w 45"/>
                <a:gd name="T15" fmla="*/ 5 h 39"/>
                <a:gd name="T16" fmla="*/ 6 w 45"/>
                <a:gd name="T17" fmla="*/ 5 h 39"/>
                <a:gd name="T18" fmla="*/ 5 w 45"/>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39"/>
                <a:gd name="T32" fmla="*/ 45 w 45"/>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39">
                  <a:moveTo>
                    <a:pt x="38" y="0"/>
                  </a:moveTo>
                  <a:lnTo>
                    <a:pt x="41" y="0"/>
                  </a:lnTo>
                  <a:lnTo>
                    <a:pt x="0" y="0"/>
                  </a:lnTo>
                  <a:lnTo>
                    <a:pt x="0" y="39"/>
                  </a:lnTo>
                  <a:lnTo>
                    <a:pt x="41" y="39"/>
                  </a:lnTo>
                  <a:lnTo>
                    <a:pt x="45" y="39"/>
                  </a:lnTo>
                  <a:lnTo>
                    <a:pt x="41" y="39"/>
                  </a:lnTo>
                  <a:lnTo>
                    <a:pt x="43" y="39"/>
                  </a:lnTo>
                  <a:lnTo>
                    <a:pt x="45"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0" name="Freeform 1702"/>
            <p:cNvSpPr>
              <a:spLocks/>
            </p:cNvSpPr>
            <p:nvPr/>
          </p:nvSpPr>
          <p:spPr bwMode="auto">
            <a:xfrm>
              <a:off x="2680" y="3790"/>
              <a:ext cx="26" cy="24"/>
            </a:xfrm>
            <a:custGeom>
              <a:avLst/>
              <a:gdLst>
                <a:gd name="T0" fmla="*/ 6 w 50"/>
                <a:gd name="T1" fmla="*/ 0 h 47"/>
                <a:gd name="T2" fmla="*/ 6 w 50"/>
                <a:gd name="T3" fmla="*/ 0 h 47"/>
                <a:gd name="T4" fmla="*/ 0 w 50"/>
                <a:gd name="T5" fmla="*/ 1 h 47"/>
                <a:gd name="T6" fmla="*/ 1 w 50"/>
                <a:gd name="T7" fmla="*/ 6 h 47"/>
                <a:gd name="T8" fmla="*/ 7 w 50"/>
                <a:gd name="T9" fmla="*/ 5 h 47"/>
                <a:gd name="T10" fmla="*/ 7 w 50"/>
                <a:gd name="T11" fmla="*/ 5 h 47"/>
                <a:gd name="T12" fmla="*/ 6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6" y="0"/>
                  </a:moveTo>
                  <a:lnTo>
                    <a:pt x="43" y="0"/>
                  </a:lnTo>
                  <a:lnTo>
                    <a:pt x="0" y="8"/>
                  </a:lnTo>
                  <a:lnTo>
                    <a:pt x="7" y="47"/>
                  </a:lnTo>
                  <a:lnTo>
                    <a:pt x="50" y="39"/>
                  </a:lnTo>
                  <a:lnTo>
                    <a:pt x="48"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1" name="Freeform 1703"/>
            <p:cNvSpPr>
              <a:spLocks/>
            </p:cNvSpPr>
            <p:nvPr/>
          </p:nvSpPr>
          <p:spPr bwMode="auto">
            <a:xfrm>
              <a:off x="2703" y="3788"/>
              <a:ext cx="23" cy="22"/>
            </a:xfrm>
            <a:custGeom>
              <a:avLst/>
              <a:gdLst>
                <a:gd name="T0" fmla="*/ 6 w 45"/>
                <a:gd name="T1" fmla="*/ 0 h 42"/>
                <a:gd name="T2" fmla="*/ 6 w 45"/>
                <a:gd name="T3" fmla="*/ 0 h 42"/>
                <a:gd name="T4" fmla="*/ 0 w 45"/>
                <a:gd name="T5" fmla="*/ 1 h 42"/>
                <a:gd name="T6" fmla="*/ 1 w 45"/>
                <a:gd name="T7" fmla="*/ 6 h 42"/>
                <a:gd name="T8" fmla="*/ 6 w 45"/>
                <a:gd name="T9" fmla="*/ 5 h 42"/>
                <a:gd name="T10" fmla="*/ 6 w 45"/>
                <a:gd name="T11" fmla="*/ 5 h 42"/>
                <a:gd name="T12" fmla="*/ 6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3" y="0"/>
                  </a:moveTo>
                  <a:lnTo>
                    <a:pt x="42" y="0"/>
                  </a:lnTo>
                  <a:lnTo>
                    <a:pt x="0" y="3"/>
                  </a:lnTo>
                  <a:lnTo>
                    <a:pt x="2" y="42"/>
                  </a:lnTo>
                  <a:lnTo>
                    <a:pt x="45"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2" name="Freeform 1704"/>
            <p:cNvSpPr>
              <a:spLocks/>
            </p:cNvSpPr>
            <p:nvPr/>
          </p:nvSpPr>
          <p:spPr bwMode="auto">
            <a:xfrm>
              <a:off x="2725" y="3788"/>
              <a:ext cx="22" cy="20"/>
            </a:xfrm>
            <a:custGeom>
              <a:avLst/>
              <a:gdLst>
                <a:gd name="T0" fmla="*/ 6 w 44"/>
                <a:gd name="T1" fmla="*/ 0 h 41"/>
                <a:gd name="T2" fmla="*/ 6 w 44"/>
                <a:gd name="T3" fmla="*/ 0 h 41"/>
                <a:gd name="T4" fmla="*/ 0 w 44"/>
                <a:gd name="T5" fmla="*/ 0 h 41"/>
                <a:gd name="T6" fmla="*/ 0 w 44"/>
                <a:gd name="T7" fmla="*/ 5 h 41"/>
                <a:gd name="T8" fmla="*/ 6 w 44"/>
                <a:gd name="T9" fmla="*/ 5 h 41"/>
                <a:gd name="T10" fmla="*/ 6 w 44"/>
                <a:gd name="T11" fmla="*/ 5 h 41"/>
                <a:gd name="T12" fmla="*/ 6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2" y="0"/>
                  </a:moveTo>
                  <a:lnTo>
                    <a:pt x="43" y="0"/>
                  </a:lnTo>
                  <a:lnTo>
                    <a:pt x="0" y="2"/>
                  </a:lnTo>
                  <a:lnTo>
                    <a:pt x="0" y="41"/>
                  </a:lnTo>
                  <a:lnTo>
                    <a:pt x="43" y="40"/>
                  </a:lnTo>
                  <a:lnTo>
                    <a:pt x="44" y="40"/>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3" name="Freeform 1705"/>
            <p:cNvSpPr>
              <a:spLocks/>
            </p:cNvSpPr>
            <p:nvPr/>
          </p:nvSpPr>
          <p:spPr bwMode="auto">
            <a:xfrm>
              <a:off x="2746" y="3787"/>
              <a:ext cx="24" cy="20"/>
            </a:xfrm>
            <a:custGeom>
              <a:avLst/>
              <a:gdLst>
                <a:gd name="T0" fmla="*/ 6 w 48"/>
                <a:gd name="T1" fmla="*/ 0 h 42"/>
                <a:gd name="T2" fmla="*/ 6 w 48"/>
                <a:gd name="T3" fmla="*/ 0 h 42"/>
                <a:gd name="T4" fmla="*/ 0 w 48"/>
                <a:gd name="T5" fmla="*/ 0 h 42"/>
                <a:gd name="T6" fmla="*/ 1 w 48"/>
                <a:gd name="T7" fmla="*/ 5 h 42"/>
                <a:gd name="T8" fmla="*/ 6 w 48"/>
                <a:gd name="T9" fmla="*/ 4 h 42"/>
                <a:gd name="T10" fmla="*/ 6 w 48"/>
                <a:gd name="T11" fmla="*/ 4 h 42"/>
                <a:gd name="T12" fmla="*/ 6 w 48"/>
                <a:gd name="T13" fmla="*/ 0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1" y="0"/>
                  </a:moveTo>
                  <a:lnTo>
                    <a:pt x="44" y="0"/>
                  </a:lnTo>
                  <a:lnTo>
                    <a:pt x="0" y="2"/>
                  </a:lnTo>
                  <a:lnTo>
                    <a:pt x="2" y="42"/>
                  </a:lnTo>
                  <a:lnTo>
                    <a:pt x="46" y="39"/>
                  </a:lnTo>
                  <a:lnTo>
                    <a:pt x="48"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4" name="Freeform 1706"/>
            <p:cNvSpPr>
              <a:spLocks/>
            </p:cNvSpPr>
            <p:nvPr/>
          </p:nvSpPr>
          <p:spPr bwMode="auto">
            <a:xfrm>
              <a:off x="2767" y="3783"/>
              <a:ext cx="24" cy="23"/>
            </a:xfrm>
            <a:custGeom>
              <a:avLst/>
              <a:gdLst>
                <a:gd name="T0" fmla="*/ 5 w 50"/>
                <a:gd name="T1" fmla="*/ 0 h 47"/>
                <a:gd name="T2" fmla="*/ 5 w 50"/>
                <a:gd name="T3" fmla="*/ 0 h 47"/>
                <a:gd name="T4" fmla="*/ 0 w 50"/>
                <a:gd name="T5" fmla="*/ 1 h 47"/>
                <a:gd name="T6" fmla="*/ 0 w 50"/>
                <a:gd name="T7" fmla="*/ 5 h 47"/>
                <a:gd name="T8" fmla="*/ 6 w 50"/>
                <a:gd name="T9" fmla="*/ 4 h 47"/>
                <a:gd name="T10" fmla="*/ 5 w 50"/>
                <a:gd name="T11" fmla="*/ 4 h 47"/>
                <a:gd name="T12" fmla="*/ 5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5" y="0"/>
                  </a:moveTo>
                  <a:lnTo>
                    <a:pt x="43" y="0"/>
                  </a:lnTo>
                  <a:lnTo>
                    <a:pt x="0" y="8"/>
                  </a:lnTo>
                  <a:lnTo>
                    <a:pt x="7" y="47"/>
                  </a:lnTo>
                  <a:lnTo>
                    <a:pt x="50" y="39"/>
                  </a:lnTo>
                  <a:lnTo>
                    <a:pt x="48"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5" name="Freeform 1707"/>
            <p:cNvSpPr>
              <a:spLocks/>
            </p:cNvSpPr>
            <p:nvPr/>
          </p:nvSpPr>
          <p:spPr bwMode="auto">
            <a:xfrm>
              <a:off x="2789" y="3781"/>
              <a:ext cx="23" cy="21"/>
            </a:xfrm>
            <a:custGeom>
              <a:avLst/>
              <a:gdLst>
                <a:gd name="T0" fmla="*/ 5 w 45"/>
                <a:gd name="T1" fmla="*/ 0 h 42"/>
                <a:gd name="T2" fmla="*/ 6 w 45"/>
                <a:gd name="T3" fmla="*/ 0 h 42"/>
                <a:gd name="T4" fmla="*/ 0 w 45"/>
                <a:gd name="T5" fmla="*/ 1 h 42"/>
                <a:gd name="T6" fmla="*/ 1 w 45"/>
                <a:gd name="T7" fmla="*/ 6 h 42"/>
                <a:gd name="T8" fmla="*/ 6 w 45"/>
                <a:gd name="T9" fmla="*/ 5 h 42"/>
                <a:gd name="T10" fmla="*/ 6 w 45"/>
                <a:gd name="T11" fmla="*/ 5 h 42"/>
                <a:gd name="T12" fmla="*/ 5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38" y="0"/>
                  </a:moveTo>
                  <a:lnTo>
                    <a:pt x="41" y="0"/>
                  </a:lnTo>
                  <a:lnTo>
                    <a:pt x="0" y="3"/>
                  </a:lnTo>
                  <a:lnTo>
                    <a:pt x="3" y="42"/>
                  </a:lnTo>
                  <a:lnTo>
                    <a:pt x="43" y="39"/>
                  </a:lnTo>
                  <a:lnTo>
                    <a:pt x="45"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6" name="Freeform 1708"/>
            <p:cNvSpPr>
              <a:spLocks/>
            </p:cNvSpPr>
            <p:nvPr/>
          </p:nvSpPr>
          <p:spPr bwMode="auto">
            <a:xfrm>
              <a:off x="2808" y="3777"/>
              <a:ext cx="25" cy="23"/>
            </a:xfrm>
            <a:custGeom>
              <a:avLst/>
              <a:gdLst>
                <a:gd name="T0" fmla="*/ 6 w 50"/>
                <a:gd name="T1" fmla="*/ 0 h 46"/>
                <a:gd name="T2" fmla="*/ 6 w 50"/>
                <a:gd name="T3" fmla="*/ 0 h 46"/>
                <a:gd name="T4" fmla="*/ 0 w 50"/>
                <a:gd name="T5" fmla="*/ 1 h 46"/>
                <a:gd name="T6" fmla="*/ 1 w 50"/>
                <a:gd name="T7" fmla="*/ 6 h 46"/>
                <a:gd name="T8" fmla="*/ 7 w 50"/>
                <a:gd name="T9" fmla="*/ 5 h 46"/>
                <a:gd name="T10" fmla="*/ 7 w 50"/>
                <a:gd name="T11" fmla="*/ 5 h 46"/>
                <a:gd name="T12" fmla="*/ 6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4" y="0"/>
                  </a:moveTo>
                  <a:lnTo>
                    <a:pt x="43" y="0"/>
                  </a:lnTo>
                  <a:lnTo>
                    <a:pt x="0" y="7"/>
                  </a:lnTo>
                  <a:lnTo>
                    <a:pt x="7" y="46"/>
                  </a:lnTo>
                  <a:lnTo>
                    <a:pt x="50" y="39"/>
                  </a:lnTo>
                  <a:lnTo>
                    <a:pt x="49"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7" name="Freeform 1709"/>
            <p:cNvSpPr>
              <a:spLocks/>
            </p:cNvSpPr>
            <p:nvPr/>
          </p:nvSpPr>
          <p:spPr bwMode="auto">
            <a:xfrm>
              <a:off x="2830" y="3774"/>
              <a:ext cx="24" cy="23"/>
            </a:xfrm>
            <a:custGeom>
              <a:avLst/>
              <a:gdLst>
                <a:gd name="T0" fmla="*/ 5 w 49"/>
                <a:gd name="T1" fmla="*/ 0 h 45"/>
                <a:gd name="T2" fmla="*/ 5 w 49"/>
                <a:gd name="T3" fmla="*/ 0 h 45"/>
                <a:gd name="T4" fmla="*/ 0 w 49"/>
                <a:gd name="T5" fmla="*/ 1 h 45"/>
                <a:gd name="T6" fmla="*/ 0 w 49"/>
                <a:gd name="T7" fmla="*/ 6 h 45"/>
                <a:gd name="T8" fmla="*/ 6 w 49"/>
                <a:gd name="T9" fmla="*/ 5 h 45"/>
                <a:gd name="T10" fmla="*/ 6 w 49"/>
                <a:gd name="T11" fmla="*/ 5 h 45"/>
                <a:gd name="T12" fmla="*/ 5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4" y="0"/>
                  </a:moveTo>
                  <a:lnTo>
                    <a:pt x="44" y="0"/>
                  </a:lnTo>
                  <a:lnTo>
                    <a:pt x="0" y="6"/>
                  </a:lnTo>
                  <a:lnTo>
                    <a:pt x="5" y="45"/>
                  </a:lnTo>
                  <a:lnTo>
                    <a:pt x="49"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8" name="Freeform 1710"/>
            <p:cNvSpPr>
              <a:spLocks/>
            </p:cNvSpPr>
            <p:nvPr/>
          </p:nvSpPr>
          <p:spPr bwMode="auto">
            <a:xfrm>
              <a:off x="2852" y="3772"/>
              <a:ext cx="24" cy="22"/>
            </a:xfrm>
            <a:custGeom>
              <a:avLst/>
              <a:gdLst>
                <a:gd name="T0" fmla="*/ 6 w 48"/>
                <a:gd name="T1" fmla="*/ 0 h 44"/>
                <a:gd name="T2" fmla="*/ 6 w 48"/>
                <a:gd name="T3" fmla="*/ 0 h 44"/>
                <a:gd name="T4" fmla="*/ 0 w 48"/>
                <a:gd name="T5" fmla="*/ 1 h 44"/>
                <a:gd name="T6" fmla="*/ 1 w 48"/>
                <a:gd name="T7" fmla="*/ 6 h 44"/>
                <a:gd name="T8" fmla="*/ 6 w 48"/>
                <a:gd name="T9" fmla="*/ 5 h 44"/>
                <a:gd name="T10" fmla="*/ 6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4" y="0"/>
                  </a:moveTo>
                  <a:lnTo>
                    <a:pt x="44" y="0"/>
                  </a:lnTo>
                  <a:lnTo>
                    <a:pt x="0" y="5"/>
                  </a:lnTo>
                  <a:lnTo>
                    <a:pt x="5" y="44"/>
                  </a:lnTo>
                  <a:lnTo>
                    <a:pt x="48"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59" name="Freeform 1711"/>
            <p:cNvSpPr>
              <a:spLocks/>
            </p:cNvSpPr>
            <p:nvPr/>
          </p:nvSpPr>
          <p:spPr bwMode="auto">
            <a:xfrm>
              <a:off x="2874" y="3770"/>
              <a:ext cx="24" cy="22"/>
            </a:xfrm>
            <a:custGeom>
              <a:avLst/>
              <a:gdLst>
                <a:gd name="T0" fmla="*/ 6 w 48"/>
                <a:gd name="T1" fmla="*/ 0 h 43"/>
                <a:gd name="T2" fmla="*/ 6 w 48"/>
                <a:gd name="T3" fmla="*/ 0 h 43"/>
                <a:gd name="T4" fmla="*/ 0 w 48"/>
                <a:gd name="T5" fmla="*/ 1 h 43"/>
                <a:gd name="T6" fmla="*/ 1 w 48"/>
                <a:gd name="T7" fmla="*/ 6 h 43"/>
                <a:gd name="T8" fmla="*/ 6 w 48"/>
                <a:gd name="T9" fmla="*/ 5 h 43"/>
                <a:gd name="T10" fmla="*/ 6 w 48"/>
                <a:gd name="T11" fmla="*/ 5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4" y="0"/>
                  </a:moveTo>
                  <a:lnTo>
                    <a:pt x="44" y="0"/>
                  </a:lnTo>
                  <a:lnTo>
                    <a:pt x="0" y="4"/>
                  </a:lnTo>
                  <a:lnTo>
                    <a:pt x="4" y="43"/>
                  </a:lnTo>
                  <a:lnTo>
                    <a:pt x="48"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0" name="Freeform 1712"/>
            <p:cNvSpPr>
              <a:spLocks/>
            </p:cNvSpPr>
            <p:nvPr/>
          </p:nvSpPr>
          <p:spPr bwMode="auto">
            <a:xfrm>
              <a:off x="2896" y="3768"/>
              <a:ext cx="22" cy="21"/>
            </a:xfrm>
            <a:custGeom>
              <a:avLst/>
              <a:gdLst>
                <a:gd name="T0" fmla="*/ 5 w 43"/>
                <a:gd name="T1" fmla="*/ 0 h 43"/>
                <a:gd name="T2" fmla="*/ 5 w 43"/>
                <a:gd name="T3" fmla="*/ 0 h 43"/>
                <a:gd name="T4" fmla="*/ 0 w 43"/>
                <a:gd name="T5" fmla="*/ 0 h 43"/>
                <a:gd name="T6" fmla="*/ 1 w 43"/>
                <a:gd name="T7" fmla="*/ 5 h 43"/>
                <a:gd name="T8" fmla="*/ 6 w 43"/>
                <a:gd name="T9" fmla="*/ 4 h 43"/>
                <a:gd name="T10" fmla="*/ 6 w 43"/>
                <a:gd name="T11" fmla="*/ 4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39" y="0"/>
                  </a:moveTo>
                  <a:lnTo>
                    <a:pt x="39" y="0"/>
                  </a:lnTo>
                  <a:lnTo>
                    <a:pt x="0" y="4"/>
                  </a:lnTo>
                  <a:lnTo>
                    <a:pt x="4" y="43"/>
                  </a:lnTo>
                  <a:lnTo>
                    <a:pt x="43"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1" name="Freeform 1713"/>
            <p:cNvSpPr>
              <a:spLocks/>
            </p:cNvSpPr>
            <p:nvPr/>
          </p:nvSpPr>
          <p:spPr bwMode="auto">
            <a:xfrm>
              <a:off x="2915" y="3766"/>
              <a:ext cx="25" cy="22"/>
            </a:xfrm>
            <a:custGeom>
              <a:avLst/>
              <a:gdLst>
                <a:gd name="T0" fmla="*/ 6 w 49"/>
                <a:gd name="T1" fmla="*/ 0 h 43"/>
                <a:gd name="T2" fmla="*/ 6 w 49"/>
                <a:gd name="T3" fmla="*/ 0 h 43"/>
                <a:gd name="T4" fmla="*/ 0 w 49"/>
                <a:gd name="T5" fmla="*/ 1 h 43"/>
                <a:gd name="T6" fmla="*/ 1 w 49"/>
                <a:gd name="T7" fmla="*/ 6 h 43"/>
                <a:gd name="T8" fmla="*/ 7 w 49"/>
                <a:gd name="T9" fmla="*/ 5 h 43"/>
                <a:gd name="T10" fmla="*/ 6 w 49"/>
                <a:gd name="T11" fmla="*/ 5 h 43"/>
                <a:gd name="T12" fmla="*/ 6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6" y="0"/>
                  </a:moveTo>
                  <a:lnTo>
                    <a:pt x="45" y="0"/>
                  </a:lnTo>
                  <a:lnTo>
                    <a:pt x="0" y="4"/>
                  </a:lnTo>
                  <a:lnTo>
                    <a:pt x="4" y="43"/>
                  </a:lnTo>
                  <a:lnTo>
                    <a:pt x="49" y="39"/>
                  </a:lnTo>
                  <a:lnTo>
                    <a:pt x="48"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2" name="Freeform 1714"/>
            <p:cNvSpPr>
              <a:spLocks/>
            </p:cNvSpPr>
            <p:nvPr/>
          </p:nvSpPr>
          <p:spPr bwMode="auto">
            <a:xfrm>
              <a:off x="2938" y="3765"/>
              <a:ext cx="23" cy="20"/>
            </a:xfrm>
            <a:custGeom>
              <a:avLst/>
              <a:gdLst>
                <a:gd name="T0" fmla="*/ 6 w 46"/>
                <a:gd name="T1" fmla="*/ 0 h 42"/>
                <a:gd name="T2" fmla="*/ 6 w 46"/>
                <a:gd name="T3" fmla="*/ 0 h 42"/>
                <a:gd name="T4" fmla="*/ 0 w 46"/>
                <a:gd name="T5" fmla="*/ 0 h 42"/>
                <a:gd name="T6" fmla="*/ 1 w 46"/>
                <a:gd name="T7" fmla="*/ 5 h 42"/>
                <a:gd name="T8" fmla="*/ 6 w 46"/>
                <a:gd name="T9" fmla="*/ 4 h 42"/>
                <a:gd name="T10" fmla="*/ 6 w 46"/>
                <a:gd name="T11" fmla="*/ 4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1" y="0"/>
                  </a:moveTo>
                  <a:lnTo>
                    <a:pt x="42" y="0"/>
                  </a:lnTo>
                  <a:lnTo>
                    <a:pt x="0" y="3"/>
                  </a:lnTo>
                  <a:lnTo>
                    <a:pt x="2" y="42"/>
                  </a:lnTo>
                  <a:lnTo>
                    <a:pt x="45" y="40"/>
                  </a:lnTo>
                  <a:lnTo>
                    <a:pt x="46"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3" name="Freeform 1715"/>
            <p:cNvSpPr>
              <a:spLocks/>
            </p:cNvSpPr>
            <p:nvPr/>
          </p:nvSpPr>
          <p:spPr bwMode="auto">
            <a:xfrm>
              <a:off x="2959" y="3762"/>
              <a:ext cx="24" cy="22"/>
            </a:xfrm>
            <a:custGeom>
              <a:avLst/>
              <a:gdLst>
                <a:gd name="T0" fmla="*/ 6 w 48"/>
                <a:gd name="T1" fmla="*/ 0 h 44"/>
                <a:gd name="T2" fmla="*/ 6 w 48"/>
                <a:gd name="T3" fmla="*/ 0 h 44"/>
                <a:gd name="T4" fmla="*/ 0 w 48"/>
                <a:gd name="T5" fmla="*/ 1 h 44"/>
                <a:gd name="T6" fmla="*/ 1 w 48"/>
                <a:gd name="T7" fmla="*/ 6 h 44"/>
                <a:gd name="T8" fmla="*/ 6 w 48"/>
                <a:gd name="T9" fmla="*/ 5 h 44"/>
                <a:gd name="T10" fmla="*/ 6 w 48"/>
                <a:gd name="T11" fmla="*/ 5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3" y="0"/>
                  </a:moveTo>
                  <a:lnTo>
                    <a:pt x="43" y="0"/>
                  </a:lnTo>
                  <a:lnTo>
                    <a:pt x="0" y="4"/>
                  </a:lnTo>
                  <a:lnTo>
                    <a:pt x="5" y="44"/>
                  </a:lnTo>
                  <a:lnTo>
                    <a:pt x="48"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4" name="Freeform 1716"/>
            <p:cNvSpPr>
              <a:spLocks/>
            </p:cNvSpPr>
            <p:nvPr/>
          </p:nvSpPr>
          <p:spPr bwMode="auto">
            <a:xfrm>
              <a:off x="2980" y="3760"/>
              <a:ext cx="24" cy="22"/>
            </a:xfrm>
            <a:custGeom>
              <a:avLst/>
              <a:gdLst>
                <a:gd name="T0" fmla="*/ 6 w 46"/>
                <a:gd name="T1" fmla="*/ 0 h 44"/>
                <a:gd name="T2" fmla="*/ 6 w 46"/>
                <a:gd name="T3" fmla="*/ 0 h 44"/>
                <a:gd name="T4" fmla="*/ 0 w 46"/>
                <a:gd name="T5" fmla="*/ 1 h 44"/>
                <a:gd name="T6" fmla="*/ 1 w 46"/>
                <a:gd name="T7" fmla="*/ 6 h 44"/>
                <a:gd name="T8" fmla="*/ 7 w 46"/>
                <a:gd name="T9" fmla="*/ 5 h 44"/>
                <a:gd name="T10" fmla="*/ 6 w 46"/>
                <a:gd name="T11" fmla="*/ 5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0"/>
                  </a:moveTo>
                  <a:lnTo>
                    <a:pt x="41" y="0"/>
                  </a:lnTo>
                  <a:lnTo>
                    <a:pt x="0" y="5"/>
                  </a:lnTo>
                  <a:lnTo>
                    <a:pt x="5" y="44"/>
                  </a:lnTo>
                  <a:lnTo>
                    <a:pt x="46"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5" name="Freeform 1717"/>
            <p:cNvSpPr>
              <a:spLocks/>
            </p:cNvSpPr>
            <p:nvPr/>
          </p:nvSpPr>
          <p:spPr bwMode="auto">
            <a:xfrm>
              <a:off x="3002" y="3760"/>
              <a:ext cx="25" cy="20"/>
            </a:xfrm>
            <a:custGeom>
              <a:avLst/>
              <a:gdLst>
                <a:gd name="T0" fmla="*/ 5 w 49"/>
                <a:gd name="T1" fmla="*/ 0 h 39"/>
                <a:gd name="T2" fmla="*/ 6 w 49"/>
                <a:gd name="T3" fmla="*/ 0 h 39"/>
                <a:gd name="T4" fmla="*/ 0 w 49"/>
                <a:gd name="T5" fmla="*/ 0 h 39"/>
                <a:gd name="T6" fmla="*/ 0 w 49"/>
                <a:gd name="T7" fmla="*/ 5 h 39"/>
                <a:gd name="T8" fmla="*/ 6 w 49"/>
                <a:gd name="T9" fmla="*/ 5 h 39"/>
                <a:gd name="T10" fmla="*/ 7 w 49"/>
                <a:gd name="T11" fmla="*/ 5 h 39"/>
                <a:gd name="T12" fmla="*/ 6 w 49"/>
                <a:gd name="T13" fmla="*/ 5 h 39"/>
                <a:gd name="T14" fmla="*/ 6 w 49"/>
                <a:gd name="T15" fmla="*/ 5 h 39"/>
                <a:gd name="T16" fmla="*/ 7 w 49"/>
                <a:gd name="T17" fmla="*/ 5 h 39"/>
                <a:gd name="T18" fmla="*/ 5 w 49"/>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39"/>
                <a:gd name="T32" fmla="*/ 49 w 49"/>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39">
                  <a:moveTo>
                    <a:pt x="40" y="0"/>
                  </a:moveTo>
                  <a:lnTo>
                    <a:pt x="45" y="0"/>
                  </a:lnTo>
                  <a:lnTo>
                    <a:pt x="0" y="0"/>
                  </a:lnTo>
                  <a:lnTo>
                    <a:pt x="0" y="39"/>
                  </a:lnTo>
                  <a:lnTo>
                    <a:pt x="45" y="39"/>
                  </a:lnTo>
                  <a:lnTo>
                    <a:pt x="49" y="39"/>
                  </a:lnTo>
                  <a:lnTo>
                    <a:pt x="45" y="39"/>
                  </a:lnTo>
                  <a:lnTo>
                    <a:pt x="47" y="39"/>
                  </a:lnTo>
                  <a:lnTo>
                    <a:pt x="49"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6" name="Freeform 1718"/>
            <p:cNvSpPr>
              <a:spLocks/>
            </p:cNvSpPr>
            <p:nvPr/>
          </p:nvSpPr>
          <p:spPr bwMode="auto">
            <a:xfrm>
              <a:off x="3023" y="3755"/>
              <a:ext cx="24" cy="25"/>
            </a:xfrm>
            <a:custGeom>
              <a:avLst/>
              <a:gdLst>
                <a:gd name="T0" fmla="*/ 6 w 48"/>
                <a:gd name="T1" fmla="*/ 0 h 49"/>
                <a:gd name="T2" fmla="*/ 5 w 48"/>
                <a:gd name="T3" fmla="*/ 0 h 49"/>
                <a:gd name="T4" fmla="*/ 0 w 48"/>
                <a:gd name="T5" fmla="*/ 2 h 49"/>
                <a:gd name="T6" fmla="*/ 2 w 48"/>
                <a:gd name="T7" fmla="*/ 7 h 49"/>
                <a:gd name="T8" fmla="*/ 6 w 48"/>
                <a:gd name="T9" fmla="*/ 5 h 49"/>
                <a:gd name="T10" fmla="*/ 6 w 48"/>
                <a:gd name="T11" fmla="*/ 5 h 49"/>
                <a:gd name="T12" fmla="*/ 6 w 48"/>
                <a:gd name="T13" fmla="*/ 0 h 49"/>
                <a:gd name="T14" fmla="*/ 6 w 48"/>
                <a:gd name="T15" fmla="*/ 0 h 49"/>
                <a:gd name="T16" fmla="*/ 5 w 48"/>
                <a:gd name="T17" fmla="*/ 0 h 49"/>
                <a:gd name="T18" fmla="*/ 6 w 48"/>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9"/>
                <a:gd name="T32" fmla="*/ 48 w 48"/>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9">
                  <a:moveTo>
                    <a:pt x="44" y="0"/>
                  </a:moveTo>
                  <a:lnTo>
                    <a:pt x="39" y="0"/>
                  </a:lnTo>
                  <a:lnTo>
                    <a:pt x="0" y="10"/>
                  </a:lnTo>
                  <a:lnTo>
                    <a:pt x="9" y="49"/>
                  </a:lnTo>
                  <a:lnTo>
                    <a:pt x="48" y="39"/>
                  </a:lnTo>
                  <a:lnTo>
                    <a:pt x="44" y="39"/>
                  </a:lnTo>
                  <a:lnTo>
                    <a:pt x="44" y="0"/>
                  </a:lnTo>
                  <a:lnTo>
                    <a:pt x="42" y="0"/>
                  </a:lnTo>
                  <a:lnTo>
                    <a:pt x="39" y="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7" name="Freeform 1719"/>
            <p:cNvSpPr>
              <a:spLocks/>
            </p:cNvSpPr>
            <p:nvPr/>
          </p:nvSpPr>
          <p:spPr bwMode="auto">
            <a:xfrm>
              <a:off x="3044" y="3755"/>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8" name="Freeform 1720"/>
            <p:cNvSpPr>
              <a:spLocks/>
            </p:cNvSpPr>
            <p:nvPr/>
          </p:nvSpPr>
          <p:spPr bwMode="auto">
            <a:xfrm>
              <a:off x="3067" y="3755"/>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38" y="0"/>
                  </a:moveTo>
                  <a:lnTo>
                    <a:pt x="39" y="0"/>
                  </a:lnTo>
                  <a:lnTo>
                    <a:pt x="0" y="0"/>
                  </a:lnTo>
                  <a:lnTo>
                    <a:pt x="0" y="39"/>
                  </a:lnTo>
                  <a:lnTo>
                    <a:pt x="39" y="39"/>
                  </a:lnTo>
                  <a:lnTo>
                    <a:pt x="40"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69" name="Freeform 1721"/>
            <p:cNvSpPr>
              <a:spLocks/>
            </p:cNvSpPr>
            <p:nvPr/>
          </p:nvSpPr>
          <p:spPr bwMode="auto">
            <a:xfrm>
              <a:off x="3086" y="3754"/>
              <a:ext cx="25" cy="20"/>
            </a:xfrm>
            <a:custGeom>
              <a:avLst/>
              <a:gdLst>
                <a:gd name="T0" fmla="*/ 6 w 49"/>
                <a:gd name="T1" fmla="*/ 0 h 41"/>
                <a:gd name="T2" fmla="*/ 6 w 49"/>
                <a:gd name="T3" fmla="*/ 0 h 41"/>
                <a:gd name="T4" fmla="*/ 0 w 49"/>
                <a:gd name="T5" fmla="*/ 0 h 41"/>
                <a:gd name="T6" fmla="*/ 1 w 49"/>
                <a:gd name="T7" fmla="*/ 5 h 41"/>
                <a:gd name="T8" fmla="*/ 6 w 49"/>
                <a:gd name="T9" fmla="*/ 4 h 41"/>
                <a:gd name="T10" fmla="*/ 7 w 49"/>
                <a:gd name="T11" fmla="*/ 4 h 41"/>
                <a:gd name="T12" fmla="*/ 6 w 49"/>
                <a:gd name="T13" fmla="*/ 0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5" y="0"/>
                  </a:moveTo>
                  <a:lnTo>
                    <a:pt x="46" y="0"/>
                  </a:lnTo>
                  <a:lnTo>
                    <a:pt x="0" y="2"/>
                  </a:lnTo>
                  <a:lnTo>
                    <a:pt x="2" y="41"/>
                  </a:lnTo>
                  <a:lnTo>
                    <a:pt x="48" y="39"/>
                  </a:lnTo>
                  <a:lnTo>
                    <a:pt x="49"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0" name="Freeform 1722"/>
            <p:cNvSpPr>
              <a:spLocks/>
            </p:cNvSpPr>
            <p:nvPr/>
          </p:nvSpPr>
          <p:spPr bwMode="auto">
            <a:xfrm>
              <a:off x="3108" y="3751"/>
              <a:ext cx="24" cy="22"/>
            </a:xfrm>
            <a:custGeom>
              <a:avLst/>
              <a:gdLst>
                <a:gd name="T0" fmla="*/ 5 w 47"/>
                <a:gd name="T1" fmla="*/ 0 h 45"/>
                <a:gd name="T2" fmla="*/ 5 w 47"/>
                <a:gd name="T3" fmla="*/ 0 h 45"/>
                <a:gd name="T4" fmla="*/ 0 w 47"/>
                <a:gd name="T5" fmla="*/ 0 h 45"/>
                <a:gd name="T6" fmla="*/ 1 w 47"/>
                <a:gd name="T7" fmla="*/ 5 h 45"/>
                <a:gd name="T8" fmla="*/ 6 w 47"/>
                <a:gd name="T9" fmla="*/ 4 h 45"/>
                <a:gd name="T10" fmla="*/ 6 w 47"/>
                <a:gd name="T11" fmla="*/ 4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38" y="0"/>
                  </a:moveTo>
                  <a:lnTo>
                    <a:pt x="40" y="0"/>
                  </a:lnTo>
                  <a:lnTo>
                    <a:pt x="0" y="6"/>
                  </a:lnTo>
                  <a:lnTo>
                    <a:pt x="4" y="45"/>
                  </a:lnTo>
                  <a:lnTo>
                    <a:pt x="45" y="39"/>
                  </a:lnTo>
                  <a:lnTo>
                    <a:pt x="47"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1" name="Freeform 1723"/>
            <p:cNvSpPr>
              <a:spLocks/>
            </p:cNvSpPr>
            <p:nvPr/>
          </p:nvSpPr>
          <p:spPr bwMode="auto">
            <a:xfrm>
              <a:off x="3127" y="3745"/>
              <a:ext cx="29" cy="25"/>
            </a:xfrm>
            <a:custGeom>
              <a:avLst/>
              <a:gdLst>
                <a:gd name="T0" fmla="*/ 6 w 57"/>
                <a:gd name="T1" fmla="*/ 0 h 51"/>
                <a:gd name="T2" fmla="*/ 6 w 57"/>
                <a:gd name="T3" fmla="*/ 0 h 51"/>
                <a:gd name="T4" fmla="*/ 0 w 57"/>
                <a:gd name="T5" fmla="*/ 1 h 51"/>
                <a:gd name="T6" fmla="*/ 2 w 57"/>
                <a:gd name="T7" fmla="*/ 6 h 51"/>
                <a:gd name="T8" fmla="*/ 7 w 57"/>
                <a:gd name="T9" fmla="*/ 4 h 51"/>
                <a:gd name="T10" fmla="*/ 8 w 57"/>
                <a:gd name="T11" fmla="*/ 4 h 51"/>
                <a:gd name="T12" fmla="*/ 6 w 57"/>
                <a:gd name="T13" fmla="*/ 0 h 51"/>
                <a:gd name="T14" fmla="*/ 0 60000 65536"/>
                <a:gd name="T15" fmla="*/ 0 60000 65536"/>
                <a:gd name="T16" fmla="*/ 0 60000 65536"/>
                <a:gd name="T17" fmla="*/ 0 60000 65536"/>
                <a:gd name="T18" fmla="*/ 0 60000 65536"/>
                <a:gd name="T19" fmla="*/ 0 60000 65536"/>
                <a:gd name="T20" fmla="*/ 0 60000 65536"/>
                <a:gd name="T21" fmla="*/ 0 w 57"/>
                <a:gd name="T22" fmla="*/ 0 h 51"/>
                <a:gd name="T23" fmla="*/ 57 w 57"/>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1">
                  <a:moveTo>
                    <a:pt x="46" y="0"/>
                  </a:moveTo>
                  <a:lnTo>
                    <a:pt x="47" y="0"/>
                  </a:lnTo>
                  <a:lnTo>
                    <a:pt x="0" y="12"/>
                  </a:lnTo>
                  <a:lnTo>
                    <a:pt x="9" y="51"/>
                  </a:lnTo>
                  <a:lnTo>
                    <a:pt x="56" y="39"/>
                  </a:lnTo>
                  <a:lnTo>
                    <a:pt x="57"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2" name="Freeform 1724"/>
            <p:cNvSpPr>
              <a:spLocks/>
            </p:cNvSpPr>
            <p:nvPr/>
          </p:nvSpPr>
          <p:spPr bwMode="auto">
            <a:xfrm>
              <a:off x="3150" y="3739"/>
              <a:ext cx="25" cy="26"/>
            </a:xfrm>
            <a:custGeom>
              <a:avLst/>
              <a:gdLst>
                <a:gd name="T0" fmla="*/ 5 w 49"/>
                <a:gd name="T1" fmla="*/ 0 h 51"/>
                <a:gd name="T2" fmla="*/ 5 w 49"/>
                <a:gd name="T3" fmla="*/ 0 h 51"/>
                <a:gd name="T4" fmla="*/ 0 w 49"/>
                <a:gd name="T5" fmla="*/ 2 h 51"/>
                <a:gd name="T6" fmla="*/ 2 w 49"/>
                <a:gd name="T7" fmla="*/ 7 h 51"/>
                <a:gd name="T8" fmla="*/ 7 w 49"/>
                <a:gd name="T9" fmla="*/ 5 h 51"/>
                <a:gd name="T10" fmla="*/ 6 w 49"/>
                <a:gd name="T11" fmla="*/ 5 h 51"/>
                <a:gd name="T12" fmla="*/ 5 w 49"/>
                <a:gd name="T13" fmla="*/ 0 h 51"/>
                <a:gd name="T14" fmla="*/ 0 60000 65536"/>
                <a:gd name="T15" fmla="*/ 0 60000 65536"/>
                <a:gd name="T16" fmla="*/ 0 60000 65536"/>
                <a:gd name="T17" fmla="*/ 0 60000 65536"/>
                <a:gd name="T18" fmla="*/ 0 60000 65536"/>
                <a:gd name="T19" fmla="*/ 0 60000 65536"/>
                <a:gd name="T20" fmla="*/ 0 60000 65536"/>
                <a:gd name="T21" fmla="*/ 0 w 49"/>
                <a:gd name="T22" fmla="*/ 0 h 51"/>
                <a:gd name="T23" fmla="*/ 49 w 49"/>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51">
                  <a:moveTo>
                    <a:pt x="40" y="0"/>
                  </a:moveTo>
                  <a:lnTo>
                    <a:pt x="38" y="0"/>
                  </a:lnTo>
                  <a:lnTo>
                    <a:pt x="0" y="12"/>
                  </a:lnTo>
                  <a:lnTo>
                    <a:pt x="11" y="51"/>
                  </a:lnTo>
                  <a:lnTo>
                    <a:pt x="49" y="39"/>
                  </a:lnTo>
                  <a:lnTo>
                    <a:pt x="47"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3" name="Freeform 1725"/>
            <p:cNvSpPr>
              <a:spLocks/>
            </p:cNvSpPr>
            <p:nvPr/>
          </p:nvSpPr>
          <p:spPr bwMode="auto">
            <a:xfrm>
              <a:off x="3171" y="3735"/>
              <a:ext cx="26" cy="23"/>
            </a:xfrm>
            <a:custGeom>
              <a:avLst/>
              <a:gdLst>
                <a:gd name="T0" fmla="*/ 5 w 53"/>
                <a:gd name="T1" fmla="*/ 0 h 46"/>
                <a:gd name="T2" fmla="*/ 5 w 53"/>
                <a:gd name="T3" fmla="*/ 0 h 46"/>
                <a:gd name="T4" fmla="*/ 0 w 53"/>
                <a:gd name="T5" fmla="*/ 1 h 46"/>
                <a:gd name="T6" fmla="*/ 0 w 53"/>
                <a:gd name="T7" fmla="*/ 6 h 46"/>
                <a:gd name="T8" fmla="*/ 6 w 53"/>
                <a:gd name="T9" fmla="*/ 5 h 46"/>
                <a:gd name="T10" fmla="*/ 6 w 53"/>
                <a:gd name="T11" fmla="*/ 5 h 46"/>
                <a:gd name="T12" fmla="*/ 5 w 53"/>
                <a:gd name="T13" fmla="*/ 0 h 46"/>
                <a:gd name="T14" fmla="*/ 0 60000 65536"/>
                <a:gd name="T15" fmla="*/ 0 60000 65536"/>
                <a:gd name="T16" fmla="*/ 0 60000 65536"/>
                <a:gd name="T17" fmla="*/ 0 60000 65536"/>
                <a:gd name="T18" fmla="*/ 0 60000 65536"/>
                <a:gd name="T19" fmla="*/ 0 60000 65536"/>
                <a:gd name="T20" fmla="*/ 0 60000 65536"/>
                <a:gd name="T21" fmla="*/ 0 w 53"/>
                <a:gd name="T22" fmla="*/ 0 h 46"/>
                <a:gd name="T23" fmla="*/ 53 w 53"/>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6">
                  <a:moveTo>
                    <a:pt x="44" y="0"/>
                  </a:moveTo>
                  <a:lnTo>
                    <a:pt x="45" y="0"/>
                  </a:lnTo>
                  <a:lnTo>
                    <a:pt x="0" y="7"/>
                  </a:lnTo>
                  <a:lnTo>
                    <a:pt x="7" y="46"/>
                  </a:lnTo>
                  <a:lnTo>
                    <a:pt x="52" y="39"/>
                  </a:lnTo>
                  <a:lnTo>
                    <a:pt x="53"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4" name="Freeform 1726"/>
            <p:cNvSpPr>
              <a:spLocks/>
            </p:cNvSpPr>
            <p:nvPr/>
          </p:nvSpPr>
          <p:spPr bwMode="auto">
            <a:xfrm>
              <a:off x="3192" y="3731"/>
              <a:ext cx="26" cy="24"/>
            </a:xfrm>
            <a:custGeom>
              <a:avLst/>
              <a:gdLst>
                <a:gd name="T0" fmla="*/ 6 w 52"/>
                <a:gd name="T1" fmla="*/ 0 h 49"/>
                <a:gd name="T2" fmla="*/ 6 w 52"/>
                <a:gd name="T3" fmla="*/ 0 h 49"/>
                <a:gd name="T4" fmla="*/ 0 w 52"/>
                <a:gd name="T5" fmla="*/ 1 h 49"/>
                <a:gd name="T6" fmla="*/ 2 w 52"/>
                <a:gd name="T7" fmla="*/ 6 h 49"/>
                <a:gd name="T8" fmla="*/ 7 w 52"/>
                <a:gd name="T9" fmla="*/ 5 h 49"/>
                <a:gd name="T10" fmla="*/ 7 w 52"/>
                <a:gd name="T11" fmla="*/ 5 h 49"/>
                <a:gd name="T12" fmla="*/ 6 w 52"/>
                <a:gd name="T13" fmla="*/ 0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43" y="0"/>
                  </a:moveTo>
                  <a:lnTo>
                    <a:pt x="43" y="0"/>
                  </a:lnTo>
                  <a:lnTo>
                    <a:pt x="0" y="10"/>
                  </a:lnTo>
                  <a:lnTo>
                    <a:pt x="9" y="49"/>
                  </a:lnTo>
                  <a:lnTo>
                    <a:pt x="52" y="40"/>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5" name="Freeform 1727"/>
            <p:cNvSpPr>
              <a:spLocks/>
            </p:cNvSpPr>
            <p:nvPr/>
          </p:nvSpPr>
          <p:spPr bwMode="auto">
            <a:xfrm>
              <a:off x="3214" y="3726"/>
              <a:ext cx="26" cy="24"/>
            </a:xfrm>
            <a:custGeom>
              <a:avLst/>
              <a:gdLst>
                <a:gd name="T0" fmla="*/ 5 w 53"/>
                <a:gd name="T1" fmla="*/ 0 h 50"/>
                <a:gd name="T2" fmla="*/ 5 w 53"/>
                <a:gd name="T3" fmla="*/ 0 h 50"/>
                <a:gd name="T4" fmla="*/ 0 w 53"/>
                <a:gd name="T5" fmla="*/ 1 h 50"/>
                <a:gd name="T6" fmla="*/ 1 w 53"/>
                <a:gd name="T7" fmla="*/ 6 h 50"/>
                <a:gd name="T8" fmla="*/ 6 w 53"/>
                <a:gd name="T9" fmla="*/ 4 h 50"/>
                <a:gd name="T10" fmla="*/ 6 w 53"/>
                <a:gd name="T11" fmla="*/ 4 h 50"/>
                <a:gd name="T12" fmla="*/ 5 w 53"/>
                <a:gd name="T13" fmla="*/ 0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43" y="0"/>
                  </a:moveTo>
                  <a:lnTo>
                    <a:pt x="43" y="0"/>
                  </a:lnTo>
                  <a:lnTo>
                    <a:pt x="0" y="10"/>
                  </a:lnTo>
                  <a:lnTo>
                    <a:pt x="9" y="50"/>
                  </a:lnTo>
                  <a:lnTo>
                    <a:pt x="5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6" name="Freeform 1728"/>
            <p:cNvSpPr>
              <a:spLocks/>
            </p:cNvSpPr>
            <p:nvPr/>
          </p:nvSpPr>
          <p:spPr bwMode="auto">
            <a:xfrm>
              <a:off x="3236" y="3721"/>
              <a:ext cx="26" cy="24"/>
            </a:xfrm>
            <a:custGeom>
              <a:avLst/>
              <a:gdLst>
                <a:gd name="T0" fmla="*/ 6 w 52"/>
                <a:gd name="T1" fmla="*/ 0 h 48"/>
                <a:gd name="T2" fmla="*/ 6 w 52"/>
                <a:gd name="T3" fmla="*/ 0 h 48"/>
                <a:gd name="T4" fmla="*/ 0 w 52"/>
                <a:gd name="T5" fmla="*/ 2 h 48"/>
                <a:gd name="T6" fmla="*/ 2 w 52"/>
                <a:gd name="T7" fmla="*/ 6 h 48"/>
                <a:gd name="T8" fmla="*/ 7 w 52"/>
                <a:gd name="T9" fmla="*/ 5 h 48"/>
                <a:gd name="T10" fmla="*/ 7 w 52"/>
                <a:gd name="T11" fmla="*/ 5 h 48"/>
                <a:gd name="T12" fmla="*/ 6 w 52"/>
                <a:gd name="T13" fmla="*/ 0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43" y="0"/>
                  </a:moveTo>
                  <a:lnTo>
                    <a:pt x="43" y="0"/>
                  </a:lnTo>
                  <a:lnTo>
                    <a:pt x="0" y="9"/>
                  </a:lnTo>
                  <a:lnTo>
                    <a:pt x="10" y="48"/>
                  </a:lnTo>
                  <a:lnTo>
                    <a:pt x="52"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7" name="Freeform 1729"/>
            <p:cNvSpPr>
              <a:spLocks/>
            </p:cNvSpPr>
            <p:nvPr/>
          </p:nvSpPr>
          <p:spPr bwMode="auto">
            <a:xfrm>
              <a:off x="3257" y="3716"/>
              <a:ext cx="26" cy="25"/>
            </a:xfrm>
            <a:custGeom>
              <a:avLst/>
              <a:gdLst>
                <a:gd name="T0" fmla="*/ 6 w 52"/>
                <a:gd name="T1" fmla="*/ 0 h 48"/>
                <a:gd name="T2" fmla="*/ 6 w 52"/>
                <a:gd name="T3" fmla="*/ 0 h 48"/>
                <a:gd name="T4" fmla="*/ 0 w 52"/>
                <a:gd name="T5" fmla="*/ 2 h 48"/>
                <a:gd name="T6" fmla="*/ 2 w 52"/>
                <a:gd name="T7" fmla="*/ 7 h 48"/>
                <a:gd name="T8" fmla="*/ 7 w 52"/>
                <a:gd name="T9" fmla="*/ 5 h 48"/>
                <a:gd name="T10" fmla="*/ 7 w 52"/>
                <a:gd name="T11" fmla="*/ 5 h 48"/>
                <a:gd name="T12" fmla="*/ 6 w 52"/>
                <a:gd name="T13" fmla="*/ 0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44" y="0"/>
                  </a:moveTo>
                  <a:lnTo>
                    <a:pt x="43" y="0"/>
                  </a:lnTo>
                  <a:lnTo>
                    <a:pt x="0" y="9"/>
                  </a:lnTo>
                  <a:lnTo>
                    <a:pt x="9" y="48"/>
                  </a:lnTo>
                  <a:lnTo>
                    <a:pt x="52" y="39"/>
                  </a:lnTo>
                  <a:lnTo>
                    <a:pt x="51"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8" name="Freeform 1730"/>
            <p:cNvSpPr>
              <a:spLocks/>
            </p:cNvSpPr>
            <p:nvPr/>
          </p:nvSpPr>
          <p:spPr bwMode="auto">
            <a:xfrm>
              <a:off x="3279" y="3712"/>
              <a:ext cx="25" cy="24"/>
            </a:xfrm>
            <a:custGeom>
              <a:avLst/>
              <a:gdLst>
                <a:gd name="T0" fmla="*/ 5 w 49"/>
                <a:gd name="T1" fmla="*/ 0 h 47"/>
                <a:gd name="T2" fmla="*/ 5 w 49"/>
                <a:gd name="T3" fmla="*/ 0 h 47"/>
                <a:gd name="T4" fmla="*/ 0 w 49"/>
                <a:gd name="T5" fmla="*/ 1 h 47"/>
                <a:gd name="T6" fmla="*/ 1 w 49"/>
                <a:gd name="T7" fmla="*/ 6 h 47"/>
                <a:gd name="T8" fmla="*/ 6 w 49"/>
                <a:gd name="T9" fmla="*/ 5 h 47"/>
                <a:gd name="T10" fmla="*/ 7 w 49"/>
                <a:gd name="T11" fmla="*/ 5 h 47"/>
                <a:gd name="T12" fmla="*/ 5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38" y="0"/>
                  </a:moveTo>
                  <a:lnTo>
                    <a:pt x="40" y="0"/>
                  </a:lnTo>
                  <a:lnTo>
                    <a:pt x="0" y="8"/>
                  </a:lnTo>
                  <a:lnTo>
                    <a:pt x="7" y="47"/>
                  </a:lnTo>
                  <a:lnTo>
                    <a:pt x="47" y="39"/>
                  </a:lnTo>
                  <a:lnTo>
                    <a:pt x="49"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79" name="Freeform 1731"/>
            <p:cNvSpPr>
              <a:spLocks/>
            </p:cNvSpPr>
            <p:nvPr/>
          </p:nvSpPr>
          <p:spPr bwMode="auto">
            <a:xfrm>
              <a:off x="3298" y="3705"/>
              <a:ext cx="28" cy="27"/>
            </a:xfrm>
            <a:custGeom>
              <a:avLst/>
              <a:gdLst>
                <a:gd name="T0" fmla="*/ 6 w 56"/>
                <a:gd name="T1" fmla="*/ 0 h 53"/>
                <a:gd name="T2" fmla="*/ 6 w 56"/>
                <a:gd name="T3" fmla="*/ 0 h 53"/>
                <a:gd name="T4" fmla="*/ 0 w 56"/>
                <a:gd name="T5" fmla="*/ 2 h 53"/>
                <a:gd name="T6" fmla="*/ 2 w 56"/>
                <a:gd name="T7" fmla="*/ 7 h 53"/>
                <a:gd name="T8" fmla="*/ 7 w 56"/>
                <a:gd name="T9" fmla="*/ 5 h 53"/>
                <a:gd name="T10" fmla="*/ 7 w 56"/>
                <a:gd name="T11" fmla="*/ 5 h 53"/>
                <a:gd name="T12" fmla="*/ 6 w 56"/>
                <a:gd name="T13" fmla="*/ 0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45" y="0"/>
                  </a:moveTo>
                  <a:lnTo>
                    <a:pt x="45" y="0"/>
                  </a:lnTo>
                  <a:lnTo>
                    <a:pt x="0" y="14"/>
                  </a:lnTo>
                  <a:lnTo>
                    <a:pt x="11" y="53"/>
                  </a:lnTo>
                  <a:lnTo>
                    <a:pt x="56"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0" name="Freeform 1732"/>
            <p:cNvSpPr>
              <a:spLocks/>
            </p:cNvSpPr>
            <p:nvPr/>
          </p:nvSpPr>
          <p:spPr bwMode="auto">
            <a:xfrm>
              <a:off x="3320" y="3700"/>
              <a:ext cx="26" cy="25"/>
            </a:xfrm>
            <a:custGeom>
              <a:avLst/>
              <a:gdLst>
                <a:gd name="T0" fmla="*/ 5 w 52"/>
                <a:gd name="T1" fmla="*/ 0 h 51"/>
                <a:gd name="T2" fmla="*/ 5 w 52"/>
                <a:gd name="T3" fmla="*/ 0 h 51"/>
                <a:gd name="T4" fmla="*/ 0 w 52"/>
                <a:gd name="T5" fmla="*/ 1 h 51"/>
                <a:gd name="T6" fmla="*/ 2 w 52"/>
                <a:gd name="T7" fmla="*/ 6 h 51"/>
                <a:gd name="T8" fmla="*/ 7 w 52"/>
                <a:gd name="T9" fmla="*/ 4 h 51"/>
                <a:gd name="T10" fmla="*/ 7 w 52"/>
                <a:gd name="T11" fmla="*/ 4 h 51"/>
                <a:gd name="T12" fmla="*/ 5 w 52"/>
                <a:gd name="T13" fmla="*/ 0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40" y="0"/>
                  </a:moveTo>
                  <a:lnTo>
                    <a:pt x="40" y="0"/>
                  </a:lnTo>
                  <a:lnTo>
                    <a:pt x="0" y="12"/>
                  </a:lnTo>
                  <a:lnTo>
                    <a:pt x="11" y="51"/>
                  </a:lnTo>
                  <a:lnTo>
                    <a:pt x="52"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1" name="Freeform 1733"/>
            <p:cNvSpPr>
              <a:spLocks/>
            </p:cNvSpPr>
            <p:nvPr/>
          </p:nvSpPr>
          <p:spPr bwMode="auto">
            <a:xfrm>
              <a:off x="3341" y="3693"/>
              <a:ext cx="27" cy="26"/>
            </a:xfrm>
            <a:custGeom>
              <a:avLst/>
              <a:gdLst>
                <a:gd name="T0" fmla="*/ 6 w 54"/>
                <a:gd name="T1" fmla="*/ 0 h 51"/>
                <a:gd name="T2" fmla="*/ 6 w 54"/>
                <a:gd name="T3" fmla="*/ 0 h 51"/>
                <a:gd name="T4" fmla="*/ 0 w 54"/>
                <a:gd name="T5" fmla="*/ 2 h 51"/>
                <a:gd name="T6" fmla="*/ 2 w 54"/>
                <a:gd name="T7" fmla="*/ 7 h 51"/>
                <a:gd name="T8" fmla="*/ 7 w 54"/>
                <a:gd name="T9" fmla="*/ 5 h 51"/>
                <a:gd name="T10" fmla="*/ 7 w 54"/>
                <a:gd name="T11" fmla="*/ 5 h 51"/>
                <a:gd name="T12" fmla="*/ 6 w 54"/>
                <a:gd name="T13" fmla="*/ 0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44" y="0"/>
                  </a:moveTo>
                  <a:lnTo>
                    <a:pt x="43" y="0"/>
                  </a:lnTo>
                  <a:lnTo>
                    <a:pt x="0" y="12"/>
                  </a:lnTo>
                  <a:lnTo>
                    <a:pt x="12" y="51"/>
                  </a:lnTo>
                  <a:lnTo>
                    <a:pt x="54" y="39"/>
                  </a:lnTo>
                  <a:lnTo>
                    <a:pt x="53"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2" name="Freeform 1734"/>
            <p:cNvSpPr>
              <a:spLocks/>
            </p:cNvSpPr>
            <p:nvPr/>
          </p:nvSpPr>
          <p:spPr bwMode="auto">
            <a:xfrm>
              <a:off x="3362" y="3688"/>
              <a:ext cx="29" cy="25"/>
            </a:xfrm>
            <a:custGeom>
              <a:avLst/>
              <a:gdLst>
                <a:gd name="T0" fmla="*/ 6 w 58"/>
                <a:gd name="T1" fmla="*/ 1 h 50"/>
                <a:gd name="T2" fmla="*/ 6 w 58"/>
                <a:gd name="T3" fmla="*/ 0 h 50"/>
                <a:gd name="T4" fmla="*/ 0 w 58"/>
                <a:gd name="T5" fmla="*/ 2 h 50"/>
                <a:gd name="T6" fmla="*/ 2 w 58"/>
                <a:gd name="T7" fmla="*/ 7 h 50"/>
                <a:gd name="T8" fmla="*/ 7 w 58"/>
                <a:gd name="T9" fmla="*/ 5 h 50"/>
                <a:gd name="T10" fmla="*/ 8 w 58"/>
                <a:gd name="T11" fmla="*/ 5 h 50"/>
                <a:gd name="T12" fmla="*/ 6 w 58"/>
                <a:gd name="T13" fmla="*/ 1 h 50"/>
                <a:gd name="T14" fmla="*/ 0 60000 65536"/>
                <a:gd name="T15" fmla="*/ 0 60000 65536"/>
                <a:gd name="T16" fmla="*/ 0 60000 65536"/>
                <a:gd name="T17" fmla="*/ 0 60000 65536"/>
                <a:gd name="T18" fmla="*/ 0 60000 65536"/>
                <a:gd name="T19" fmla="*/ 0 60000 65536"/>
                <a:gd name="T20" fmla="*/ 0 60000 65536"/>
                <a:gd name="T21" fmla="*/ 0 w 58"/>
                <a:gd name="T22" fmla="*/ 0 h 50"/>
                <a:gd name="T23" fmla="*/ 58 w 58"/>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0">
                  <a:moveTo>
                    <a:pt x="44" y="1"/>
                  </a:moveTo>
                  <a:lnTo>
                    <a:pt x="46" y="0"/>
                  </a:lnTo>
                  <a:lnTo>
                    <a:pt x="0" y="11"/>
                  </a:lnTo>
                  <a:lnTo>
                    <a:pt x="9" y="50"/>
                  </a:lnTo>
                  <a:lnTo>
                    <a:pt x="55" y="39"/>
                  </a:lnTo>
                  <a:lnTo>
                    <a:pt x="58" y="38"/>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3" name="Freeform 1735"/>
            <p:cNvSpPr>
              <a:spLocks/>
            </p:cNvSpPr>
            <p:nvPr/>
          </p:nvSpPr>
          <p:spPr bwMode="auto">
            <a:xfrm>
              <a:off x="3384" y="3680"/>
              <a:ext cx="27" cy="27"/>
            </a:xfrm>
            <a:custGeom>
              <a:avLst/>
              <a:gdLst>
                <a:gd name="T0" fmla="*/ 6 w 54"/>
                <a:gd name="T1" fmla="*/ 0 h 54"/>
                <a:gd name="T2" fmla="*/ 5 w 54"/>
                <a:gd name="T3" fmla="*/ 1 h 54"/>
                <a:gd name="T4" fmla="*/ 0 w 54"/>
                <a:gd name="T5" fmla="*/ 3 h 54"/>
                <a:gd name="T6" fmla="*/ 2 w 54"/>
                <a:gd name="T7" fmla="*/ 7 h 54"/>
                <a:gd name="T8" fmla="*/ 7 w 54"/>
                <a:gd name="T9" fmla="*/ 5 h 54"/>
                <a:gd name="T10" fmla="*/ 7 w 54"/>
                <a:gd name="T11" fmla="*/ 5 h 54"/>
                <a:gd name="T12" fmla="*/ 6 w 54"/>
                <a:gd name="T13" fmla="*/ 0 h 54"/>
                <a:gd name="T14" fmla="*/ 0 60000 65536"/>
                <a:gd name="T15" fmla="*/ 0 60000 65536"/>
                <a:gd name="T16" fmla="*/ 0 60000 65536"/>
                <a:gd name="T17" fmla="*/ 0 60000 65536"/>
                <a:gd name="T18" fmla="*/ 0 60000 65536"/>
                <a:gd name="T19" fmla="*/ 0 60000 65536"/>
                <a:gd name="T20" fmla="*/ 0 60000 65536"/>
                <a:gd name="T21" fmla="*/ 0 w 54"/>
                <a:gd name="T22" fmla="*/ 0 h 54"/>
                <a:gd name="T23" fmla="*/ 54 w 54"/>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4">
                  <a:moveTo>
                    <a:pt x="41" y="0"/>
                  </a:moveTo>
                  <a:lnTo>
                    <a:pt x="40" y="1"/>
                  </a:lnTo>
                  <a:lnTo>
                    <a:pt x="0" y="17"/>
                  </a:lnTo>
                  <a:lnTo>
                    <a:pt x="14" y="54"/>
                  </a:lnTo>
                  <a:lnTo>
                    <a:pt x="54" y="38"/>
                  </a:lnTo>
                  <a:lnTo>
                    <a:pt x="5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4" name="Freeform 1736"/>
            <p:cNvSpPr>
              <a:spLocks/>
            </p:cNvSpPr>
            <p:nvPr/>
          </p:nvSpPr>
          <p:spPr bwMode="auto">
            <a:xfrm>
              <a:off x="3405" y="3673"/>
              <a:ext cx="29" cy="27"/>
            </a:xfrm>
            <a:custGeom>
              <a:avLst/>
              <a:gdLst>
                <a:gd name="T0" fmla="*/ 6 w 58"/>
                <a:gd name="T1" fmla="*/ 1 h 53"/>
                <a:gd name="T2" fmla="*/ 6 w 58"/>
                <a:gd name="T3" fmla="*/ 0 h 53"/>
                <a:gd name="T4" fmla="*/ 0 w 58"/>
                <a:gd name="T5" fmla="*/ 2 h 53"/>
                <a:gd name="T6" fmla="*/ 2 w 58"/>
                <a:gd name="T7" fmla="*/ 7 h 53"/>
                <a:gd name="T8" fmla="*/ 7 w 58"/>
                <a:gd name="T9" fmla="*/ 5 h 53"/>
                <a:gd name="T10" fmla="*/ 8 w 58"/>
                <a:gd name="T11" fmla="*/ 5 h 53"/>
                <a:gd name="T12" fmla="*/ 6 w 58"/>
                <a:gd name="T13" fmla="*/ 1 h 53"/>
                <a:gd name="T14" fmla="*/ 0 60000 65536"/>
                <a:gd name="T15" fmla="*/ 0 60000 65536"/>
                <a:gd name="T16" fmla="*/ 0 60000 65536"/>
                <a:gd name="T17" fmla="*/ 0 60000 65536"/>
                <a:gd name="T18" fmla="*/ 0 60000 65536"/>
                <a:gd name="T19" fmla="*/ 0 60000 65536"/>
                <a:gd name="T20" fmla="*/ 0 60000 65536"/>
                <a:gd name="T21" fmla="*/ 0 w 58"/>
                <a:gd name="T22" fmla="*/ 0 h 53"/>
                <a:gd name="T23" fmla="*/ 58 w 58"/>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3">
                  <a:moveTo>
                    <a:pt x="42" y="1"/>
                  </a:moveTo>
                  <a:lnTo>
                    <a:pt x="44" y="0"/>
                  </a:lnTo>
                  <a:lnTo>
                    <a:pt x="0" y="14"/>
                  </a:lnTo>
                  <a:lnTo>
                    <a:pt x="12" y="53"/>
                  </a:lnTo>
                  <a:lnTo>
                    <a:pt x="56" y="39"/>
                  </a:lnTo>
                  <a:lnTo>
                    <a:pt x="58" y="38"/>
                  </a:lnTo>
                  <a:lnTo>
                    <a:pt x="4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5" name="Freeform 1737"/>
            <p:cNvSpPr>
              <a:spLocks/>
            </p:cNvSpPr>
            <p:nvPr/>
          </p:nvSpPr>
          <p:spPr bwMode="auto">
            <a:xfrm>
              <a:off x="3426" y="3664"/>
              <a:ext cx="30" cy="28"/>
            </a:xfrm>
            <a:custGeom>
              <a:avLst/>
              <a:gdLst>
                <a:gd name="T0" fmla="*/ 5 w 60"/>
                <a:gd name="T1" fmla="*/ 1 h 56"/>
                <a:gd name="T2" fmla="*/ 6 w 60"/>
                <a:gd name="T3" fmla="*/ 0 h 56"/>
                <a:gd name="T4" fmla="*/ 0 w 60"/>
                <a:gd name="T5" fmla="*/ 3 h 56"/>
                <a:gd name="T6" fmla="*/ 2 w 60"/>
                <a:gd name="T7" fmla="*/ 7 h 56"/>
                <a:gd name="T8" fmla="*/ 8 w 60"/>
                <a:gd name="T9" fmla="*/ 5 h 56"/>
                <a:gd name="T10" fmla="*/ 8 w 60"/>
                <a:gd name="T11" fmla="*/ 5 h 56"/>
                <a:gd name="T12" fmla="*/ 5 w 60"/>
                <a:gd name="T13" fmla="*/ 1 h 56"/>
                <a:gd name="T14" fmla="*/ 0 60000 65536"/>
                <a:gd name="T15" fmla="*/ 0 60000 65536"/>
                <a:gd name="T16" fmla="*/ 0 60000 65536"/>
                <a:gd name="T17" fmla="*/ 0 60000 65536"/>
                <a:gd name="T18" fmla="*/ 0 60000 65536"/>
                <a:gd name="T19" fmla="*/ 0 60000 65536"/>
                <a:gd name="T20" fmla="*/ 0 60000 65536"/>
                <a:gd name="T21" fmla="*/ 0 w 60"/>
                <a:gd name="T22" fmla="*/ 0 h 56"/>
                <a:gd name="T23" fmla="*/ 60 w 60"/>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6">
                  <a:moveTo>
                    <a:pt x="39" y="1"/>
                  </a:moveTo>
                  <a:lnTo>
                    <a:pt x="41" y="0"/>
                  </a:lnTo>
                  <a:lnTo>
                    <a:pt x="0" y="19"/>
                  </a:lnTo>
                  <a:lnTo>
                    <a:pt x="16" y="56"/>
                  </a:lnTo>
                  <a:lnTo>
                    <a:pt x="57" y="37"/>
                  </a:lnTo>
                  <a:lnTo>
                    <a:pt x="60" y="36"/>
                  </a:lnTo>
                  <a:lnTo>
                    <a:pt x="39"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6" name="Freeform 1738"/>
            <p:cNvSpPr>
              <a:spLocks/>
            </p:cNvSpPr>
            <p:nvPr/>
          </p:nvSpPr>
          <p:spPr bwMode="auto">
            <a:xfrm>
              <a:off x="3445" y="3652"/>
              <a:ext cx="33" cy="30"/>
            </a:xfrm>
            <a:custGeom>
              <a:avLst/>
              <a:gdLst>
                <a:gd name="T0" fmla="*/ 6 w 64"/>
                <a:gd name="T1" fmla="*/ 0 h 60"/>
                <a:gd name="T2" fmla="*/ 6 w 64"/>
                <a:gd name="T3" fmla="*/ 0 h 60"/>
                <a:gd name="T4" fmla="*/ 0 w 64"/>
                <a:gd name="T5" fmla="*/ 4 h 60"/>
                <a:gd name="T6" fmla="*/ 3 w 64"/>
                <a:gd name="T7" fmla="*/ 8 h 60"/>
                <a:gd name="T8" fmla="*/ 9 w 64"/>
                <a:gd name="T9" fmla="*/ 5 h 60"/>
                <a:gd name="T10" fmla="*/ 9 w 64"/>
                <a:gd name="T11" fmla="*/ 5 h 60"/>
                <a:gd name="T12" fmla="*/ 6 w 64"/>
                <a:gd name="T13" fmla="*/ 0 h 60"/>
                <a:gd name="T14" fmla="*/ 0 60000 65536"/>
                <a:gd name="T15" fmla="*/ 0 60000 65536"/>
                <a:gd name="T16" fmla="*/ 0 60000 65536"/>
                <a:gd name="T17" fmla="*/ 0 60000 65536"/>
                <a:gd name="T18" fmla="*/ 0 60000 65536"/>
                <a:gd name="T19" fmla="*/ 0 60000 65536"/>
                <a:gd name="T20" fmla="*/ 0 60000 65536"/>
                <a:gd name="T21" fmla="*/ 0 w 64"/>
                <a:gd name="T22" fmla="*/ 0 h 60"/>
                <a:gd name="T23" fmla="*/ 64 w 64"/>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0">
                  <a:moveTo>
                    <a:pt x="44" y="0"/>
                  </a:moveTo>
                  <a:lnTo>
                    <a:pt x="44" y="0"/>
                  </a:lnTo>
                  <a:lnTo>
                    <a:pt x="0" y="25"/>
                  </a:lnTo>
                  <a:lnTo>
                    <a:pt x="21" y="60"/>
                  </a:lnTo>
                  <a:lnTo>
                    <a:pt x="64" y="34"/>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7" name="Freeform 1739"/>
            <p:cNvSpPr>
              <a:spLocks/>
            </p:cNvSpPr>
            <p:nvPr/>
          </p:nvSpPr>
          <p:spPr bwMode="auto">
            <a:xfrm>
              <a:off x="3467" y="3639"/>
              <a:ext cx="34" cy="30"/>
            </a:xfrm>
            <a:custGeom>
              <a:avLst/>
              <a:gdLst>
                <a:gd name="T0" fmla="*/ 6 w 66"/>
                <a:gd name="T1" fmla="*/ 0 h 60"/>
                <a:gd name="T2" fmla="*/ 6 w 66"/>
                <a:gd name="T3" fmla="*/ 0 h 60"/>
                <a:gd name="T4" fmla="*/ 0 w 66"/>
                <a:gd name="T5" fmla="*/ 4 h 60"/>
                <a:gd name="T6" fmla="*/ 3 w 66"/>
                <a:gd name="T7" fmla="*/ 8 h 60"/>
                <a:gd name="T8" fmla="*/ 9 w 66"/>
                <a:gd name="T9" fmla="*/ 5 h 60"/>
                <a:gd name="T10" fmla="*/ 9 w 66"/>
                <a:gd name="T11" fmla="*/ 5 h 60"/>
                <a:gd name="T12" fmla="*/ 6 w 66"/>
                <a:gd name="T13" fmla="*/ 0 h 60"/>
                <a:gd name="T14" fmla="*/ 0 60000 65536"/>
                <a:gd name="T15" fmla="*/ 0 60000 65536"/>
                <a:gd name="T16" fmla="*/ 0 60000 65536"/>
                <a:gd name="T17" fmla="*/ 0 60000 65536"/>
                <a:gd name="T18" fmla="*/ 0 60000 65536"/>
                <a:gd name="T19" fmla="*/ 0 60000 65536"/>
                <a:gd name="T20" fmla="*/ 0 60000 65536"/>
                <a:gd name="T21" fmla="*/ 0 w 66"/>
                <a:gd name="T22" fmla="*/ 0 h 60"/>
                <a:gd name="T23" fmla="*/ 66 w 66"/>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0">
                  <a:moveTo>
                    <a:pt x="43" y="0"/>
                  </a:moveTo>
                  <a:lnTo>
                    <a:pt x="45" y="0"/>
                  </a:lnTo>
                  <a:lnTo>
                    <a:pt x="0" y="26"/>
                  </a:lnTo>
                  <a:lnTo>
                    <a:pt x="20" y="60"/>
                  </a:lnTo>
                  <a:lnTo>
                    <a:pt x="65" y="35"/>
                  </a:lnTo>
                  <a:lnTo>
                    <a:pt x="66" y="35"/>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8" name="Freeform 1740"/>
            <p:cNvSpPr>
              <a:spLocks/>
            </p:cNvSpPr>
            <p:nvPr/>
          </p:nvSpPr>
          <p:spPr bwMode="auto">
            <a:xfrm>
              <a:off x="3489" y="3626"/>
              <a:ext cx="32" cy="30"/>
            </a:xfrm>
            <a:custGeom>
              <a:avLst/>
              <a:gdLst>
                <a:gd name="T0" fmla="*/ 5 w 64"/>
                <a:gd name="T1" fmla="*/ 0 h 61"/>
                <a:gd name="T2" fmla="*/ 5 w 64"/>
                <a:gd name="T3" fmla="*/ 0 h 61"/>
                <a:gd name="T4" fmla="*/ 0 w 64"/>
                <a:gd name="T5" fmla="*/ 3 h 61"/>
                <a:gd name="T6" fmla="*/ 3 w 64"/>
                <a:gd name="T7" fmla="*/ 7 h 61"/>
                <a:gd name="T8" fmla="*/ 8 w 64"/>
                <a:gd name="T9" fmla="*/ 4 h 61"/>
                <a:gd name="T10" fmla="*/ 8 w 64"/>
                <a:gd name="T11" fmla="*/ 4 h 61"/>
                <a:gd name="T12" fmla="*/ 5 w 64"/>
                <a:gd name="T13" fmla="*/ 0 h 61"/>
                <a:gd name="T14" fmla="*/ 0 60000 65536"/>
                <a:gd name="T15" fmla="*/ 0 60000 65536"/>
                <a:gd name="T16" fmla="*/ 0 60000 65536"/>
                <a:gd name="T17" fmla="*/ 0 60000 65536"/>
                <a:gd name="T18" fmla="*/ 0 60000 65536"/>
                <a:gd name="T19" fmla="*/ 0 60000 65536"/>
                <a:gd name="T20" fmla="*/ 0 60000 65536"/>
                <a:gd name="T21" fmla="*/ 0 w 64"/>
                <a:gd name="T22" fmla="*/ 0 h 61"/>
                <a:gd name="T23" fmla="*/ 64 w 64"/>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1">
                  <a:moveTo>
                    <a:pt x="42" y="0"/>
                  </a:moveTo>
                  <a:lnTo>
                    <a:pt x="41" y="0"/>
                  </a:lnTo>
                  <a:lnTo>
                    <a:pt x="0" y="26"/>
                  </a:lnTo>
                  <a:lnTo>
                    <a:pt x="23" y="61"/>
                  </a:lnTo>
                  <a:lnTo>
                    <a:pt x="64" y="34"/>
                  </a:lnTo>
                  <a:lnTo>
                    <a:pt x="63" y="34"/>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89" name="Freeform 1741"/>
            <p:cNvSpPr>
              <a:spLocks/>
            </p:cNvSpPr>
            <p:nvPr/>
          </p:nvSpPr>
          <p:spPr bwMode="auto">
            <a:xfrm>
              <a:off x="3510" y="3613"/>
              <a:ext cx="32" cy="30"/>
            </a:xfrm>
            <a:custGeom>
              <a:avLst/>
              <a:gdLst>
                <a:gd name="T0" fmla="*/ 6 w 63"/>
                <a:gd name="T1" fmla="*/ 0 h 59"/>
                <a:gd name="T2" fmla="*/ 6 w 63"/>
                <a:gd name="T3" fmla="*/ 0 h 59"/>
                <a:gd name="T4" fmla="*/ 0 w 63"/>
                <a:gd name="T5" fmla="*/ 4 h 59"/>
                <a:gd name="T6" fmla="*/ 3 w 63"/>
                <a:gd name="T7" fmla="*/ 8 h 59"/>
                <a:gd name="T8" fmla="*/ 8 w 63"/>
                <a:gd name="T9" fmla="*/ 5 h 59"/>
                <a:gd name="T10" fmla="*/ 8 w 63"/>
                <a:gd name="T11" fmla="*/ 5 h 59"/>
                <a:gd name="T12" fmla="*/ 6 w 63"/>
                <a:gd name="T13" fmla="*/ 0 h 59"/>
                <a:gd name="T14" fmla="*/ 0 60000 65536"/>
                <a:gd name="T15" fmla="*/ 0 60000 65536"/>
                <a:gd name="T16" fmla="*/ 0 60000 65536"/>
                <a:gd name="T17" fmla="*/ 0 60000 65536"/>
                <a:gd name="T18" fmla="*/ 0 60000 65536"/>
                <a:gd name="T19" fmla="*/ 0 60000 65536"/>
                <a:gd name="T20" fmla="*/ 0 60000 65536"/>
                <a:gd name="T21" fmla="*/ 0 w 63"/>
                <a:gd name="T22" fmla="*/ 0 h 59"/>
                <a:gd name="T23" fmla="*/ 63 w 6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9">
                  <a:moveTo>
                    <a:pt x="44" y="0"/>
                  </a:moveTo>
                  <a:lnTo>
                    <a:pt x="43" y="0"/>
                  </a:lnTo>
                  <a:lnTo>
                    <a:pt x="0" y="25"/>
                  </a:lnTo>
                  <a:lnTo>
                    <a:pt x="21" y="59"/>
                  </a:lnTo>
                  <a:lnTo>
                    <a:pt x="63" y="34"/>
                  </a:lnTo>
                  <a:lnTo>
                    <a:pt x="62" y="34"/>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0" name="Freeform 1742"/>
            <p:cNvSpPr>
              <a:spLocks/>
            </p:cNvSpPr>
            <p:nvPr/>
          </p:nvSpPr>
          <p:spPr bwMode="auto">
            <a:xfrm>
              <a:off x="3532" y="3601"/>
              <a:ext cx="31" cy="30"/>
            </a:xfrm>
            <a:custGeom>
              <a:avLst/>
              <a:gdLst>
                <a:gd name="T0" fmla="*/ 6 w 62"/>
                <a:gd name="T1" fmla="*/ 0 h 59"/>
                <a:gd name="T2" fmla="*/ 6 w 62"/>
                <a:gd name="T3" fmla="*/ 1 h 59"/>
                <a:gd name="T4" fmla="*/ 0 w 62"/>
                <a:gd name="T5" fmla="*/ 4 h 59"/>
                <a:gd name="T6" fmla="*/ 3 w 62"/>
                <a:gd name="T7" fmla="*/ 8 h 59"/>
                <a:gd name="T8" fmla="*/ 8 w 62"/>
                <a:gd name="T9" fmla="*/ 5 h 59"/>
                <a:gd name="T10" fmla="*/ 8 w 62"/>
                <a:gd name="T11" fmla="*/ 5 h 59"/>
                <a:gd name="T12" fmla="*/ 6 w 62"/>
                <a:gd name="T13" fmla="*/ 0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46" y="0"/>
                  </a:moveTo>
                  <a:lnTo>
                    <a:pt x="43" y="2"/>
                  </a:lnTo>
                  <a:lnTo>
                    <a:pt x="0" y="25"/>
                  </a:lnTo>
                  <a:lnTo>
                    <a:pt x="18" y="59"/>
                  </a:lnTo>
                  <a:lnTo>
                    <a:pt x="62" y="36"/>
                  </a:lnTo>
                  <a:lnTo>
                    <a:pt x="60" y="37"/>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1" name="Freeform 1743"/>
            <p:cNvSpPr>
              <a:spLocks/>
            </p:cNvSpPr>
            <p:nvPr/>
          </p:nvSpPr>
          <p:spPr bwMode="auto">
            <a:xfrm>
              <a:off x="3555" y="3593"/>
              <a:ext cx="27" cy="27"/>
            </a:xfrm>
            <a:custGeom>
              <a:avLst/>
              <a:gdLst>
                <a:gd name="T0" fmla="*/ 6 w 54"/>
                <a:gd name="T1" fmla="*/ 0 h 53"/>
                <a:gd name="T2" fmla="*/ 5 w 54"/>
                <a:gd name="T3" fmla="*/ 1 h 53"/>
                <a:gd name="T4" fmla="*/ 0 w 54"/>
                <a:gd name="T5" fmla="*/ 2 h 53"/>
                <a:gd name="T6" fmla="*/ 2 w 54"/>
                <a:gd name="T7" fmla="*/ 7 h 53"/>
                <a:gd name="T8" fmla="*/ 7 w 54"/>
                <a:gd name="T9" fmla="*/ 5 h 53"/>
                <a:gd name="T10" fmla="*/ 7 w 54"/>
                <a:gd name="T11" fmla="*/ 5 h 53"/>
                <a:gd name="T12" fmla="*/ 6 w 54"/>
                <a:gd name="T13" fmla="*/ 0 h 53"/>
                <a:gd name="T14" fmla="*/ 6 w 54"/>
                <a:gd name="T15" fmla="*/ 0 h 53"/>
                <a:gd name="T16" fmla="*/ 5 w 54"/>
                <a:gd name="T17" fmla="*/ 1 h 53"/>
                <a:gd name="T18" fmla="*/ 6 w 54"/>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4" y="0"/>
                  </a:moveTo>
                  <a:lnTo>
                    <a:pt x="40" y="1"/>
                  </a:lnTo>
                  <a:lnTo>
                    <a:pt x="0" y="16"/>
                  </a:lnTo>
                  <a:lnTo>
                    <a:pt x="14" y="53"/>
                  </a:lnTo>
                  <a:lnTo>
                    <a:pt x="54" y="38"/>
                  </a:lnTo>
                  <a:lnTo>
                    <a:pt x="50" y="39"/>
                  </a:lnTo>
                  <a:lnTo>
                    <a:pt x="44" y="0"/>
                  </a:lnTo>
                  <a:lnTo>
                    <a:pt x="42" y="0"/>
                  </a:lnTo>
                  <a:lnTo>
                    <a:pt x="40" y="1"/>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2" name="Freeform 1744"/>
            <p:cNvSpPr>
              <a:spLocks/>
            </p:cNvSpPr>
            <p:nvPr/>
          </p:nvSpPr>
          <p:spPr bwMode="auto">
            <a:xfrm>
              <a:off x="3577" y="3590"/>
              <a:ext cx="25" cy="23"/>
            </a:xfrm>
            <a:custGeom>
              <a:avLst/>
              <a:gdLst>
                <a:gd name="T0" fmla="*/ 6 w 49"/>
                <a:gd name="T1" fmla="*/ 0 h 46"/>
                <a:gd name="T2" fmla="*/ 6 w 49"/>
                <a:gd name="T3" fmla="*/ 0 h 46"/>
                <a:gd name="T4" fmla="*/ 0 w 49"/>
                <a:gd name="T5" fmla="*/ 1 h 46"/>
                <a:gd name="T6" fmla="*/ 1 w 49"/>
                <a:gd name="T7" fmla="*/ 6 h 46"/>
                <a:gd name="T8" fmla="*/ 7 w 49"/>
                <a:gd name="T9" fmla="*/ 5 h 46"/>
                <a:gd name="T10" fmla="*/ 6 w 49"/>
                <a:gd name="T11" fmla="*/ 5 h 46"/>
                <a:gd name="T12" fmla="*/ 6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5" y="0"/>
                  </a:moveTo>
                  <a:lnTo>
                    <a:pt x="42" y="0"/>
                  </a:lnTo>
                  <a:lnTo>
                    <a:pt x="0" y="7"/>
                  </a:lnTo>
                  <a:lnTo>
                    <a:pt x="6" y="46"/>
                  </a:lnTo>
                  <a:lnTo>
                    <a:pt x="49" y="40"/>
                  </a:lnTo>
                  <a:lnTo>
                    <a:pt x="47" y="40"/>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3" name="Freeform 1745"/>
            <p:cNvSpPr>
              <a:spLocks/>
            </p:cNvSpPr>
            <p:nvPr/>
          </p:nvSpPr>
          <p:spPr bwMode="auto">
            <a:xfrm>
              <a:off x="3599" y="3589"/>
              <a:ext cx="23" cy="20"/>
            </a:xfrm>
            <a:custGeom>
              <a:avLst/>
              <a:gdLst>
                <a:gd name="T0" fmla="*/ 6 w 46"/>
                <a:gd name="T1" fmla="*/ 0 h 42"/>
                <a:gd name="T2" fmla="*/ 6 w 46"/>
                <a:gd name="T3" fmla="*/ 0 h 42"/>
                <a:gd name="T4" fmla="*/ 0 w 46"/>
                <a:gd name="T5" fmla="*/ 0 h 42"/>
                <a:gd name="T6" fmla="*/ 1 w 46"/>
                <a:gd name="T7" fmla="*/ 5 h 42"/>
                <a:gd name="T8" fmla="*/ 6 w 46"/>
                <a:gd name="T9" fmla="*/ 4 h 42"/>
                <a:gd name="T10" fmla="*/ 6 w 46"/>
                <a:gd name="T11" fmla="*/ 4 h 42"/>
                <a:gd name="T12" fmla="*/ 6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6" y="0"/>
                  </a:moveTo>
                  <a:lnTo>
                    <a:pt x="42" y="0"/>
                  </a:lnTo>
                  <a:lnTo>
                    <a:pt x="0" y="2"/>
                  </a:lnTo>
                  <a:lnTo>
                    <a:pt x="2" y="42"/>
                  </a:lnTo>
                  <a:lnTo>
                    <a:pt x="44" y="39"/>
                  </a:lnTo>
                  <a:lnTo>
                    <a:pt x="41"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4" name="Freeform 1746"/>
            <p:cNvSpPr>
              <a:spLocks/>
            </p:cNvSpPr>
            <p:nvPr/>
          </p:nvSpPr>
          <p:spPr bwMode="auto">
            <a:xfrm>
              <a:off x="3620" y="3589"/>
              <a:ext cx="26" cy="21"/>
            </a:xfrm>
            <a:custGeom>
              <a:avLst/>
              <a:gdLst>
                <a:gd name="T0" fmla="*/ 7 w 52"/>
                <a:gd name="T1" fmla="*/ 0 h 44"/>
                <a:gd name="T2" fmla="*/ 6 w 52"/>
                <a:gd name="T3" fmla="*/ 0 h 44"/>
                <a:gd name="T4" fmla="*/ 1 w 52"/>
                <a:gd name="T5" fmla="*/ 0 h 44"/>
                <a:gd name="T6" fmla="*/ 0 w 52"/>
                <a:gd name="T7" fmla="*/ 4 h 44"/>
                <a:gd name="T8" fmla="*/ 6 w 52"/>
                <a:gd name="T9" fmla="*/ 5 h 44"/>
                <a:gd name="T10" fmla="*/ 5 w 52"/>
                <a:gd name="T11" fmla="*/ 5 h 44"/>
                <a:gd name="T12" fmla="*/ 7 w 52"/>
                <a:gd name="T13" fmla="*/ 0 h 44"/>
                <a:gd name="T14" fmla="*/ 7 w 52"/>
                <a:gd name="T15" fmla="*/ 0 h 44"/>
                <a:gd name="T16" fmla="*/ 6 w 52"/>
                <a:gd name="T17" fmla="*/ 0 h 44"/>
                <a:gd name="T18" fmla="*/ 7 w 52"/>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4"/>
                <a:gd name="T32" fmla="*/ 52 w 52"/>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4">
                  <a:moveTo>
                    <a:pt x="52" y="6"/>
                  </a:moveTo>
                  <a:lnTo>
                    <a:pt x="47" y="5"/>
                  </a:lnTo>
                  <a:lnTo>
                    <a:pt x="5" y="0"/>
                  </a:lnTo>
                  <a:lnTo>
                    <a:pt x="0" y="39"/>
                  </a:lnTo>
                  <a:lnTo>
                    <a:pt x="43" y="44"/>
                  </a:lnTo>
                  <a:lnTo>
                    <a:pt x="38" y="43"/>
                  </a:lnTo>
                  <a:lnTo>
                    <a:pt x="52" y="6"/>
                  </a:lnTo>
                  <a:lnTo>
                    <a:pt x="50" y="5"/>
                  </a:lnTo>
                  <a:lnTo>
                    <a:pt x="47" y="5"/>
                  </a:lnTo>
                  <a:lnTo>
                    <a:pt x="52"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5" name="Freeform 1747"/>
            <p:cNvSpPr>
              <a:spLocks/>
            </p:cNvSpPr>
            <p:nvPr/>
          </p:nvSpPr>
          <p:spPr bwMode="auto">
            <a:xfrm>
              <a:off x="3639" y="3591"/>
              <a:ext cx="29" cy="26"/>
            </a:xfrm>
            <a:custGeom>
              <a:avLst/>
              <a:gdLst>
                <a:gd name="T0" fmla="*/ 8 w 58"/>
                <a:gd name="T1" fmla="*/ 2 h 52"/>
                <a:gd name="T2" fmla="*/ 7 w 58"/>
                <a:gd name="T3" fmla="*/ 2 h 52"/>
                <a:gd name="T4" fmla="*/ 2 w 58"/>
                <a:gd name="T5" fmla="*/ 0 h 52"/>
                <a:gd name="T6" fmla="*/ 0 w 58"/>
                <a:gd name="T7" fmla="*/ 5 h 52"/>
                <a:gd name="T8" fmla="*/ 6 w 58"/>
                <a:gd name="T9" fmla="*/ 7 h 52"/>
                <a:gd name="T10" fmla="*/ 6 w 58"/>
                <a:gd name="T11" fmla="*/ 7 h 52"/>
                <a:gd name="T12" fmla="*/ 8 w 58"/>
                <a:gd name="T13" fmla="*/ 2 h 52"/>
                <a:gd name="T14" fmla="*/ 0 60000 65536"/>
                <a:gd name="T15" fmla="*/ 0 60000 65536"/>
                <a:gd name="T16" fmla="*/ 0 60000 65536"/>
                <a:gd name="T17" fmla="*/ 0 60000 65536"/>
                <a:gd name="T18" fmla="*/ 0 60000 65536"/>
                <a:gd name="T19" fmla="*/ 0 60000 65536"/>
                <a:gd name="T20" fmla="*/ 0 60000 65536"/>
                <a:gd name="T21" fmla="*/ 0 w 58"/>
                <a:gd name="T22" fmla="*/ 0 h 52"/>
                <a:gd name="T23" fmla="*/ 58 w 58"/>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2">
                  <a:moveTo>
                    <a:pt x="58" y="15"/>
                  </a:moveTo>
                  <a:lnTo>
                    <a:pt x="56" y="15"/>
                  </a:lnTo>
                  <a:lnTo>
                    <a:pt x="14" y="0"/>
                  </a:lnTo>
                  <a:lnTo>
                    <a:pt x="0" y="37"/>
                  </a:lnTo>
                  <a:lnTo>
                    <a:pt x="43" y="52"/>
                  </a:lnTo>
                  <a:lnTo>
                    <a:pt x="42" y="52"/>
                  </a:lnTo>
                  <a:lnTo>
                    <a:pt x="58"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6" name="Freeform 1748"/>
            <p:cNvSpPr>
              <a:spLocks/>
            </p:cNvSpPr>
            <p:nvPr/>
          </p:nvSpPr>
          <p:spPr bwMode="auto">
            <a:xfrm>
              <a:off x="3660" y="3599"/>
              <a:ext cx="32" cy="29"/>
            </a:xfrm>
            <a:custGeom>
              <a:avLst/>
              <a:gdLst>
                <a:gd name="T0" fmla="*/ 8 w 64"/>
                <a:gd name="T1" fmla="*/ 2 h 59"/>
                <a:gd name="T2" fmla="*/ 8 w 64"/>
                <a:gd name="T3" fmla="*/ 2 h 59"/>
                <a:gd name="T4" fmla="*/ 2 w 64"/>
                <a:gd name="T5" fmla="*/ 0 h 59"/>
                <a:gd name="T6" fmla="*/ 0 w 64"/>
                <a:gd name="T7" fmla="*/ 4 h 59"/>
                <a:gd name="T8" fmla="*/ 6 w 64"/>
                <a:gd name="T9" fmla="*/ 7 h 59"/>
                <a:gd name="T10" fmla="*/ 6 w 64"/>
                <a:gd name="T11" fmla="*/ 7 h 59"/>
                <a:gd name="T12" fmla="*/ 8 w 64"/>
                <a:gd name="T13" fmla="*/ 2 h 59"/>
                <a:gd name="T14" fmla="*/ 0 60000 65536"/>
                <a:gd name="T15" fmla="*/ 0 60000 65536"/>
                <a:gd name="T16" fmla="*/ 0 60000 65536"/>
                <a:gd name="T17" fmla="*/ 0 60000 65536"/>
                <a:gd name="T18" fmla="*/ 0 60000 65536"/>
                <a:gd name="T19" fmla="*/ 0 60000 65536"/>
                <a:gd name="T20" fmla="*/ 0 60000 65536"/>
                <a:gd name="T21" fmla="*/ 0 w 64"/>
                <a:gd name="T22" fmla="*/ 0 h 59"/>
                <a:gd name="T23" fmla="*/ 64 w 6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9">
                  <a:moveTo>
                    <a:pt x="64" y="23"/>
                  </a:moveTo>
                  <a:lnTo>
                    <a:pt x="63" y="22"/>
                  </a:lnTo>
                  <a:lnTo>
                    <a:pt x="16" y="0"/>
                  </a:lnTo>
                  <a:lnTo>
                    <a:pt x="0" y="37"/>
                  </a:lnTo>
                  <a:lnTo>
                    <a:pt x="47" y="59"/>
                  </a:lnTo>
                  <a:lnTo>
                    <a:pt x="46" y="57"/>
                  </a:lnTo>
                  <a:lnTo>
                    <a:pt x="64" y="2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7" name="Freeform 1749"/>
            <p:cNvSpPr>
              <a:spLocks/>
            </p:cNvSpPr>
            <p:nvPr/>
          </p:nvSpPr>
          <p:spPr bwMode="auto">
            <a:xfrm>
              <a:off x="3683" y="3610"/>
              <a:ext cx="30" cy="28"/>
            </a:xfrm>
            <a:custGeom>
              <a:avLst/>
              <a:gdLst>
                <a:gd name="T0" fmla="*/ 8 w 60"/>
                <a:gd name="T1" fmla="*/ 3 h 55"/>
                <a:gd name="T2" fmla="*/ 8 w 60"/>
                <a:gd name="T3" fmla="*/ 3 h 55"/>
                <a:gd name="T4" fmla="*/ 3 w 60"/>
                <a:gd name="T5" fmla="*/ 0 h 55"/>
                <a:gd name="T6" fmla="*/ 0 w 60"/>
                <a:gd name="T7" fmla="*/ 5 h 55"/>
                <a:gd name="T8" fmla="*/ 5 w 60"/>
                <a:gd name="T9" fmla="*/ 7 h 55"/>
                <a:gd name="T10" fmla="*/ 5 w 60"/>
                <a:gd name="T11" fmla="*/ 7 h 55"/>
                <a:gd name="T12" fmla="*/ 8 w 60"/>
                <a:gd name="T13" fmla="*/ 3 h 55"/>
                <a:gd name="T14" fmla="*/ 0 60000 65536"/>
                <a:gd name="T15" fmla="*/ 0 60000 65536"/>
                <a:gd name="T16" fmla="*/ 0 60000 65536"/>
                <a:gd name="T17" fmla="*/ 0 60000 65536"/>
                <a:gd name="T18" fmla="*/ 0 60000 65536"/>
                <a:gd name="T19" fmla="*/ 0 60000 65536"/>
                <a:gd name="T20" fmla="*/ 0 60000 65536"/>
                <a:gd name="T21" fmla="*/ 0 w 60"/>
                <a:gd name="T22" fmla="*/ 0 h 55"/>
                <a:gd name="T23" fmla="*/ 60 w 6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5">
                  <a:moveTo>
                    <a:pt x="60" y="22"/>
                  </a:moveTo>
                  <a:lnTo>
                    <a:pt x="57" y="21"/>
                  </a:lnTo>
                  <a:lnTo>
                    <a:pt x="18" y="0"/>
                  </a:lnTo>
                  <a:lnTo>
                    <a:pt x="0" y="34"/>
                  </a:lnTo>
                  <a:lnTo>
                    <a:pt x="39" y="55"/>
                  </a:lnTo>
                  <a:lnTo>
                    <a:pt x="36" y="54"/>
                  </a:lnTo>
                  <a:lnTo>
                    <a:pt x="60" y="2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8" name="Freeform 1750"/>
            <p:cNvSpPr>
              <a:spLocks/>
            </p:cNvSpPr>
            <p:nvPr/>
          </p:nvSpPr>
          <p:spPr bwMode="auto">
            <a:xfrm>
              <a:off x="3701" y="3621"/>
              <a:ext cx="34" cy="33"/>
            </a:xfrm>
            <a:custGeom>
              <a:avLst/>
              <a:gdLst>
                <a:gd name="T0" fmla="*/ 9 w 67"/>
                <a:gd name="T1" fmla="*/ 4 h 64"/>
                <a:gd name="T2" fmla="*/ 9 w 67"/>
                <a:gd name="T3" fmla="*/ 4 h 64"/>
                <a:gd name="T4" fmla="*/ 3 w 67"/>
                <a:gd name="T5" fmla="*/ 0 h 64"/>
                <a:gd name="T6" fmla="*/ 0 w 67"/>
                <a:gd name="T7" fmla="*/ 5 h 64"/>
                <a:gd name="T8" fmla="*/ 6 w 67"/>
                <a:gd name="T9" fmla="*/ 9 h 64"/>
                <a:gd name="T10" fmla="*/ 6 w 67"/>
                <a:gd name="T11" fmla="*/ 9 h 64"/>
                <a:gd name="T12" fmla="*/ 9 w 67"/>
                <a:gd name="T13" fmla="*/ 4 h 64"/>
                <a:gd name="T14" fmla="*/ 0 60000 65536"/>
                <a:gd name="T15" fmla="*/ 0 60000 65536"/>
                <a:gd name="T16" fmla="*/ 0 60000 65536"/>
                <a:gd name="T17" fmla="*/ 0 60000 65536"/>
                <a:gd name="T18" fmla="*/ 0 60000 65536"/>
                <a:gd name="T19" fmla="*/ 0 60000 65536"/>
                <a:gd name="T20" fmla="*/ 0 60000 65536"/>
                <a:gd name="T21" fmla="*/ 0 w 67"/>
                <a:gd name="T22" fmla="*/ 0 h 64"/>
                <a:gd name="T23" fmla="*/ 67 w 67"/>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4">
                  <a:moveTo>
                    <a:pt x="67" y="30"/>
                  </a:moveTo>
                  <a:lnTo>
                    <a:pt x="67" y="31"/>
                  </a:lnTo>
                  <a:lnTo>
                    <a:pt x="24" y="0"/>
                  </a:lnTo>
                  <a:lnTo>
                    <a:pt x="0" y="32"/>
                  </a:lnTo>
                  <a:lnTo>
                    <a:pt x="44" y="63"/>
                  </a:lnTo>
                  <a:lnTo>
                    <a:pt x="44" y="64"/>
                  </a:lnTo>
                  <a:lnTo>
                    <a:pt x="67" y="3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199" name="Freeform 1751"/>
            <p:cNvSpPr>
              <a:spLocks/>
            </p:cNvSpPr>
            <p:nvPr/>
          </p:nvSpPr>
          <p:spPr bwMode="auto">
            <a:xfrm>
              <a:off x="3723" y="3636"/>
              <a:ext cx="32" cy="31"/>
            </a:xfrm>
            <a:custGeom>
              <a:avLst/>
              <a:gdLst>
                <a:gd name="T0" fmla="*/ 7 w 65"/>
                <a:gd name="T1" fmla="*/ 4 h 62"/>
                <a:gd name="T2" fmla="*/ 8 w 65"/>
                <a:gd name="T3" fmla="*/ 4 h 62"/>
                <a:gd name="T4" fmla="*/ 2 w 65"/>
                <a:gd name="T5" fmla="*/ 0 h 62"/>
                <a:gd name="T6" fmla="*/ 0 w 65"/>
                <a:gd name="T7" fmla="*/ 5 h 62"/>
                <a:gd name="T8" fmla="*/ 5 w 65"/>
                <a:gd name="T9" fmla="*/ 8 h 62"/>
                <a:gd name="T10" fmla="*/ 5 w 65"/>
                <a:gd name="T11" fmla="*/ 8 h 62"/>
                <a:gd name="T12" fmla="*/ 7 w 65"/>
                <a:gd name="T13" fmla="*/ 4 h 62"/>
                <a:gd name="T14" fmla="*/ 0 60000 65536"/>
                <a:gd name="T15" fmla="*/ 0 60000 65536"/>
                <a:gd name="T16" fmla="*/ 0 60000 65536"/>
                <a:gd name="T17" fmla="*/ 0 60000 65536"/>
                <a:gd name="T18" fmla="*/ 0 60000 65536"/>
                <a:gd name="T19" fmla="*/ 0 60000 65536"/>
                <a:gd name="T20" fmla="*/ 0 60000 65536"/>
                <a:gd name="T21" fmla="*/ 0 w 65"/>
                <a:gd name="T22" fmla="*/ 0 h 62"/>
                <a:gd name="T23" fmla="*/ 65 w 65"/>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2">
                  <a:moveTo>
                    <a:pt x="62" y="27"/>
                  </a:moveTo>
                  <a:lnTo>
                    <a:pt x="65" y="27"/>
                  </a:lnTo>
                  <a:lnTo>
                    <a:pt x="23" y="0"/>
                  </a:lnTo>
                  <a:lnTo>
                    <a:pt x="0" y="34"/>
                  </a:lnTo>
                  <a:lnTo>
                    <a:pt x="42" y="62"/>
                  </a:lnTo>
                  <a:lnTo>
                    <a:pt x="44" y="62"/>
                  </a:lnTo>
                  <a:lnTo>
                    <a:pt x="62" y="2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0" name="Freeform 1752"/>
            <p:cNvSpPr>
              <a:spLocks/>
            </p:cNvSpPr>
            <p:nvPr/>
          </p:nvSpPr>
          <p:spPr bwMode="auto">
            <a:xfrm>
              <a:off x="3745" y="3650"/>
              <a:ext cx="32" cy="29"/>
            </a:xfrm>
            <a:custGeom>
              <a:avLst/>
              <a:gdLst>
                <a:gd name="T0" fmla="*/ 8 w 65"/>
                <a:gd name="T1" fmla="*/ 3 h 58"/>
                <a:gd name="T2" fmla="*/ 7 w 65"/>
                <a:gd name="T3" fmla="*/ 3 h 58"/>
                <a:gd name="T4" fmla="*/ 2 w 65"/>
                <a:gd name="T5" fmla="*/ 0 h 58"/>
                <a:gd name="T6" fmla="*/ 0 w 65"/>
                <a:gd name="T7" fmla="*/ 5 h 58"/>
                <a:gd name="T8" fmla="*/ 5 w 65"/>
                <a:gd name="T9" fmla="*/ 8 h 58"/>
                <a:gd name="T10" fmla="*/ 5 w 65"/>
                <a:gd name="T11" fmla="*/ 8 h 58"/>
                <a:gd name="T12" fmla="*/ 8 w 65"/>
                <a:gd name="T13" fmla="*/ 3 h 58"/>
                <a:gd name="T14" fmla="*/ 0 60000 65536"/>
                <a:gd name="T15" fmla="*/ 0 60000 65536"/>
                <a:gd name="T16" fmla="*/ 0 60000 65536"/>
                <a:gd name="T17" fmla="*/ 0 60000 65536"/>
                <a:gd name="T18" fmla="*/ 0 60000 65536"/>
                <a:gd name="T19" fmla="*/ 0 60000 65536"/>
                <a:gd name="T20" fmla="*/ 0 60000 65536"/>
                <a:gd name="T21" fmla="*/ 0 w 65"/>
                <a:gd name="T22" fmla="*/ 0 h 58"/>
                <a:gd name="T23" fmla="*/ 65 w 65"/>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58">
                  <a:moveTo>
                    <a:pt x="65" y="24"/>
                  </a:moveTo>
                  <a:lnTo>
                    <a:pt x="62" y="23"/>
                  </a:lnTo>
                  <a:lnTo>
                    <a:pt x="18" y="0"/>
                  </a:lnTo>
                  <a:lnTo>
                    <a:pt x="0" y="35"/>
                  </a:lnTo>
                  <a:lnTo>
                    <a:pt x="44" y="58"/>
                  </a:lnTo>
                  <a:lnTo>
                    <a:pt x="42" y="57"/>
                  </a:lnTo>
                  <a:lnTo>
                    <a:pt x="65" y="2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1" name="Freeform 1753"/>
            <p:cNvSpPr>
              <a:spLocks/>
            </p:cNvSpPr>
            <p:nvPr/>
          </p:nvSpPr>
          <p:spPr bwMode="auto">
            <a:xfrm>
              <a:off x="3766" y="3662"/>
              <a:ext cx="30" cy="31"/>
            </a:xfrm>
            <a:custGeom>
              <a:avLst/>
              <a:gdLst>
                <a:gd name="T0" fmla="*/ 7 w 61"/>
                <a:gd name="T1" fmla="*/ 3 h 63"/>
                <a:gd name="T2" fmla="*/ 7 w 61"/>
                <a:gd name="T3" fmla="*/ 3 h 63"/>
                <a:gd name="T4" fmla="*/ 2 w 61"/>
                <a:gd name="T5" fmla="*/ 0 h 63"/>
                <a:gd name="T6" fmla="*/ 0 w 61"/>
                <a:gd name="T7" fmla="*/ 4 h 63"/>
                <a:gd name="T8" fmla="*/ 4 w 61"/>
                <a:gd name="T9" fmla="*/ 7 h 63"/>
                <a:gd name="T10" fmla="*/ 5 w 61"/>
                <a:gd name="T11" fmla="*/ 7 h 63"/>
                <a:gd name="T12" fmla="*/ 4 w 61"/>
                <a:gd name="T13" fmla="*/ 7 h 63"/>
                <a:gd name="T14" fmla="*/ 4 w 61"/>
                <a:gd name="T15" fmla="*/ 7 h 63"/>
                <a:gd name="T16" fmla="*/ 5 w 61"/>
                <a:gd name="T17" fmla="*/ 7 h 63"/>
                <a:gd name="T18" fmla="*/ 7 w 61"/>
                <a:gd name="T19" fmla="*/ 3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63"/>
                <a:gd name="T32" fmla="*/ 61 w 61"/>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63">
                  <a:moveTo>
                    <a:pt x="57" y="26"/>
                  </a:moveTo>
                  <a:lnTo>
                    <a:pt x="61" y="28"/>
                  </a:lnTo>
                  <a:lnTo>
                    <a:pt x="23" y="0"/>
                  </a:lnTo>
                  <a:lnTo>
                    <a:pt x="0" y="33"/>
                  </a:lnTo>
                  <a:lnTo>
                    <a:pt x="38" y="60"/>
                  </a:lnTo>
                  <a:lnTo>
                    <a:pt x="41" y="63"/>
                  </a:lnTo>
                  <a:lnTo>
                    <a:pt x="38" y="60"/>
                  </a:lnTo>
                  <a:lnTo>
                    <a:pt x="39" y="61"/>
                  </a:lnTo>
                  <a:lnTo>
                    <a:pt x="41" y="63"/>
                  </a:lnTo>
                  <a:lnTo>
                    <a:pt x="57"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2" name="Freeform 1754"/>
            <p:cNvSpPr>
              <a:spLocks/>
            </p:cNvSpPr>
            <p:nvPr/>
          </p:nvSpPr>
          <p:spPr bwMode="auto">
            <a:xfrm>
              <a:off x="3787" y="3675"/>
              <a:ext cx="30" cy="28"/>
            </a:xfrm>
            <a:custGeom>
              <a:avLst/>
              <a:gdLst>
                <a:gd name="T0" fmla="*/ 7 w 61"/>
                <a:gd name="T1" fmla="*/ 3 h 55"/>
                <a:gd name="T2" fmla="*/ 7 w 61"/>
                <a:gd name="T3" fmla="*/ 3 h 55"/>
                <a:gd name="T4" fmla="*/ 2 w 61"/>
                <a:gd name="T5" fmla="*/ 0 h 55"/>
                <a:gd name="T6" fmla="*/ 0 w 61"/>
                <a:gd name="T7" fmla="*/ 5 h 55"/>
                <a:gd name="T8" fmla="*/ 5 w 61"/>
                <a:gd name="T9" fmla="*/ 7 h 55"/>
                <a:gd name="T10" fmla="*/ 5 w 61"/>
                <a:gd name="T11" fmla="*/ 7 h 55"/>
                <a:gd name="T12" fmla="*/ 7 w 61"/>
                <a:gd name="T13" fmla="*/ 3 h 55"/>
                <a:gd name="T14" fmla="*/ 0 60000 65536"/>
                <a:gd name="T15" fmla="*/ 0 60000 65536"/>
                <a:gd name="T16" fmla="*/ 0 60000 65536"/>
                <a:gd name="T17" fmla="*/ 0 60000 65536"/>
                <a:gd name="T18" fmla="*/ 0 60000 65536"/>
                <a:gd name="T19" fmla="*/ 0 60000 65536"/>
                <a:gd name="T20" fmla="*/ 0 60000 65536"/>
                <a:gd name="T21" fmla="*/ 0 w 61"/>
                <a:gd name="T22" fmla="*/ 0 h 55"/>
                <a:gd name="T23" fmla="*/ 61 w 61"/>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5">
                  <a:moveTo>
                    <a:pt x="61" y="18"/>
                  </a:moveTo>
                  <a:lnTo>
                    <a:pt x="61" y="18"/>
                  </a:lnTo>
                  <a:lnTo>
                    <a:pt x="16" y="0"/>
                  </a:lnTo>
                  <a:lnTo>
                    <a:pt x="0" y="37"/>
                  </a:lnTo>
                  <a:lnTo>
                    <a:pt x="45" y="55"/>
                  </a:lnTo>
                  <a:lnTo>
                    <a:pt x="61"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3" name="Freeform 1755"/>
            <p:cNvSpPr>
              <a:spLocks/>
            </p:cNvSpPr>
            <p:nvPr/>
          </p:nvSpPr>
          <p:spPr bwMode="auto">
            <a:xfrm>
              <a:off x="3809" y="3684"/>
              <a:ext cx="29" cy="29"/>
            </a:xfrm>
            <a:custGeom>
              <a:avLst/>
              <a:gdLst>
                <a:gd name="T0" fmla="*/ 7 w 58"/>
                <a:gd name="T1" fmla="*/ 3 h 58"/>
                <a:gd name="T2" fmla="*/ 8 w 58"/>
                <a:gd name="T3" fmla="*/ 3 h 58"/>
                <a:gd name="T4" fmla="*/ 2 w 58"/>
                <a:gd name="T5" fmla="*/ 0 h 58"/>
                <a:gd name="T6" fmla="*/ 0 w 58"/>
                <a:gd name="T7" fmla="*/ 5 h 58"/>
                <a:gd name="T8" fmla="*/ 6 w 58"/>
                <a:gd name="T9" fmla="*/ 8 h 58"/>
                <a:gd name="T10" fmla="*/ 6 w 58"/>
                <a:gd name="T11" fmla="*/ 8 h 58"/>
                <a:gd name="T12" fmla="*/ 7 w 58"/>
                <a:gd name="T13" fmla="*/ 3 h 58"/>
                <a:gd name="T14" fmla="*/ 0 60000 65536"/>
                <a:gd name="T15" fmla="*/ 0 60000 65536"/>
                <a:gd name="T16" fmla="*/ 0 60000 65536"/>
                <a:gd name="T17" fmla="*/ 0 60000 65536"/>
                <a:gd name="T18" fmla="*/ 0 60000 65536"/>
                <a:gd name="T19" fmla="*/ 0 60000 65536"/>
                <a:gd name="T20" fmla="*/ 0 60000 65536"/>
                <a:gd name="T21" fmla="*/ 0 w 58"/>
                <a:gd name="T22" fmla="*/ 0 h 58"/>
                <a:gd name="T23" fmla="*/ 58 w 58"/>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8">
                  <a:moveTo>
                    <a:pt x="55" y="19"/>
                  </a:moveTo>
                  <a:lnTo>
                    <a:pt x="58" y="20"/>
                  </a:lnTo>
                  <a:lnTo>
                    <a:pt x="16" y="0"/>
                  </a:lnTo>
                  <a:lnTo>
                    <a:pt x="0" y="37"/>
                  </a:lnTo>
                  <a:lnTo>
                    <a:pt x="41" y="57"/>
                  </a:lnTo>
                  <a:lnTo>
                    <a:pt x="44" y="58"/>
                  </a:lnTo>
                  <a:lnTo>
                    <a:pt x="55" y="1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4" name="Freeform 1756"/>
            <p:cNvSpPr>
              <a:spLocks/>
            </p:cNvSpPr>
            <p:nvPr/>
          </p:nvSpPr>
          <p:spPr bwMode="auto">
            <a:xfrm>
              <a:off x="3831" y="3693"/>
              <a:ext cx="28" cy="26"/>
            </a:xfrm>
            <a:custGeom>
              <a:avLst/>
              <a:gdLst>
                <a:gd name="T0" fmla="*/ 7 w 56"/>
                <a:gd name="T1" fmla="*/ 2 h 51"/>
                <a:gd name="T2" fmla="*/ 7 w 56"/>
                <a:gd name="T3" fmla="*/ 2 h 51"/>
                <a:gd name="T4" fmla="*/ 2 w 56"/>
                <a:gd name="T5" fmla="*/ 0 h 51"/>
                <a:gd name="T6" fmla="*/ 0 w 56"/>
                <a:gd name="T7" fmla="*/ 5 h 51"/>
                <a:gd name="T8" fmla="*/ 6 w 56"/>
                <a:gd name="T9" fmla="*/ 7 h 51"/>
                <a:gd name="T10" fmla="*/ 6 w 56"/>
                <a:gd name="T11" fmla="*/ 7 h 51"/>
                <a:gd name="T12" fmla="*/ 7 w 56"/>
                <a:gd name="T13" fmla="*/ 2 h 51"/>
                <a:gd name="T14" fmla="*/ 0 60000 65536"/>
                <a:gd name="T15" fmla="*/ 0 60000 65536"/>
                <a:gd name="T16" fmla="*/ 0 60000 65536"/>
                <a:gd name="T17" fmla="*/ 0 60000 65536"/>
                <a:gd name="T18" fmla="*/ 0 60000 65536"/>
                <a:gd name="T19" fmla="*/ 0 60000 65536"/>
                <a:gd name="T20" fmla="*/ 0 60000 65536"/>
                <a:gd name="T21" fmla="*/ 0 w 56"/>
                <a:gd name="T22" fmla="*/ 0 h 51"/>
                <a:gd name="T23" fmla="*/ 56 w 56"/>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1">
                  <a:moveTo>
                    <a:pt x="56" y="12"/>
                  </a:moveTo>
                  <a:lnTo>
                    <a:pt x="56" y="12"/>
                  </a:lnTo>
                  <a:lnTo>
                    <a:pt x="11" y="0"/>
                  </a:lnTo>
                  <a:lnTo>
                    <a:pt x="0" y="39"/>
                  </a:lnTo>
                  <a:lnTo>
                    <a:pt x="45" y="51"/>
                  </a:lnTo>
                  <a:lnTo>
                    <a:pt x="56"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5" name="Freeform 1757"/>
            <p:cNvSpPr>
              <a:spLocks/>
            </p:cNvSpPr>
            <p:nvPr/>
          </p:nvSpPr>
          <p:spPr bwMode="auto">
            <a:xfrm>
              <a:off x="3853" y="3700"/>
              <a:ext cx="26" cy="25"/>
            </a:xfrm>
            <a:custGeom>
              <a:avLst/>
              <a:gdLst>
                <a:gd name="T0" fmla="*/ 7 w 52"/>
                <a:gd name="T1" fmla="*/ 1 h 51"/>
                <a:gd name="T2" fmla="*/ 7 w 52"/>
                <a:gd name="T3" fmla="*/ 1 h 51"/>
                <a:gd name="T4" fmla="*/ 2 w 52"/>
                <a:gd name="T5" fmla="*/ 0 h 51"/>
                <a:gd name="T6" fmla="*/ 0 w 52"/>
                <a:gd name="T7" fmla="*/ 4 h 51"/>
                <a:gd name="T8" fmla="*/ 5 w 52"/>
                <a:gd name="T9" fmla="*/ 6 h 51"/>
                <a:gd name="T10" fmla="*/ 6 w 52"/>
                <a:gd name="T11" fmla="*/ 6 h 51"/>
                <a:gd name="T12" fmla="*/ 7 w 52"/>
                <a:gd name="T13" fmla="*/ 1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49" y="12"/>
                  </a:moveTo>
                  <a:lnTo>
                    <a:pt x="52" y="12"/>
                  </a:lnTo>
                  <a:lnTo>
                    <a:pt x="11" y="0"/>
                  </a:lnTo>
                  <a:lnTo>
                    <a:pt x="0" y="39"/>
                  </a:lnTo>
                  <a:lnTo>
                    <a:pt x="40" y="51"/>
                  </a:lnTo>
                  <a:lnTo>
                    <a:pt x="42" y="51"/>
                  </a:lnTo>
                  <a:lnTo>
                    <a:pt x="49"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6" name="Freeform 1758"/>
            <p:cNvSpPr>
              <a:spLocks/>
            </p:cNvSpPr>
            <p:nvPr/>
          </p:nvSpPr>
          <p:spPr bwMode="auto">
            <a:xfrm>
              <a:off x="3875" y="3705"/>
              <a:ext cx="26" cy="23"/>
            </a:xfrm>
            <a:custGeom>
              <a:avLst/>
              <a:gdLst>
                <a:gd name="T0" fmla="*/ 7 w 52"/>
                <a:gd name="T1" fmla="*/ 1 h 46"/>
                <a:gd name="T2" fmla="*/ 7 w 52"/>
                <a:gd name="T3" fmla="*/ 1 h 46"/>
                <a:gd name="T4" fmla="*/ 1 w 52"/>
                <a:gd name="T5" fmla="*/ 0 h 46"/>
                <a:gd name="T6" fmla="*/ 0 w 52"/>
                <a:gd name="T7" fmla="*/ 5 h 46"/>
                <a:gd name="T8" fmla="*/ 6 w 52"/>
                <a:gd name="T9" fmla="*/ 6 h 46"/>
                <a:gd name="T10" fmla="*/ 7 w 52"/>
                <a:gd name="T11" fmla="*/ 6 h 46"/>
                <a:gd name="T12" fmla="*/ 7 w 52"/>
                <a:gd name="T13" fmla="*/ 1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49" y="7"/>
                  </a:moveTo>
                  <a:lnTo>
                    <a:pt x="52" y="7"/>
                  </a:lnTo>
                  <a:lnTo>
                    <a:pt x="7" y="0"/>
                  </a:lnTo>
                  <a:lnTo>
                    <a:pt x="0" y="39"/>
                  </a:lnTo>
                  <a:lnTo>
                    <a:pt x="45" y="46"/>
                  </a:lnTo>
                  <a:lnTo>
                    <a:pt x="49" y="46"/>
                  </a:lnTo>
                  <a:lnTo>
                    <a:pt x="49"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7" name="Freeform 1759"/>
            <p:cNvSpPr>
              <a:spLocks/>
            </p:cNvSpPr>
            <p:nvPr/>
          </p:nvSpPr>
          <p:spPr bwMode="auto">
            <a:xfrm>
              <a:off x="3899" y="3709"/>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8" name="Freeform 1760"/>
            <p:cNvSpPr>
              <a:spLocks/>
            </p:cNvSpPr>
            <p:nvPr/>
          </p:nvSpPr>
          <p:spPr bwMode="auto">
            <a:xfrm>
              <a:off x="3921" y="3709"/>
              <a:ext cx="22" cy="20"/>
            </a:xfrm>
            <a:custGeom>
              <a:avLst/>
              <a:gdLst>
                <a:gd name="T0" fmla="*/ 6 w 44"/>
                <a:gd name="T1" fmla="*/ 0 h 40"/>
                <a:gd name="T2" fmla="*/ 6 w 44"/>
                <a:gd name="T3" fmla="*/ 0 h 40"/>
                <a:gd name="T4" fmla="*/ 0 w 44"/>
                <a:gd name="T5" fmla="*/ 1 h 40"/>
                <a:gd name="T6" fmla="*/ 0 w 44"/>
                <a:gd name="T7" fmla="*/ 5 h 40"/>
                <a:gd name="T8" fmla="*/ 6 w 44"/>
                <a:gd name="T9" fmla="*/ 5 h 40"/>
                <a:gd name="T10" fmla="*/ 6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4" y="0"/>
                  </a:lnTo>
                  <a:lnTo>
                    <a:pt x="0" y="1"/>
                  </a:lnTo>
                  <a:lnTo>
                    <a:pt x="0" y="40"/>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09" name="Freeform 1761"/>
            <p:cNvSpPr>
              <a:spLocks/>
            </p:cNvSpPr>
            <p:nvPr/>
          </p:nvSpPr>
          <p:spPr bwMode="auto">
            <a:xfrm>
              <a:off x="3943" y="3709"/>
              <a:ext cx="22" cy="19"/>
            </a:xfrm>
            <a:custGeom>
              <a:avLst/>
              <a:gdLst>
                <a:gd name="T0" fmla="*/ 5 w 44"/>
                <a:gd name="T1" fmla="*/ 0 h 39"/>
                <a:gd name="T2" fmla="*/ 5 w 44"/>
                <a:gd name="T3" fmla="*/ 0 h 39"/>
                <a:gd name="T4" fmla="*/ 0 w 44"/>
                <a:gd name="T5" fmla="*/ 0 h 39"/>
                <a:gd name="T6" fmla="*/ 0 w 44"/>
                <a:gd name="T7" fmla="*/ 4 h 39"/>
                <a:gd name="T8" fmla="*/ 5 w 44"/>
                <a:gd name="T9" fmla="*/ 4 h 39"/>
                <a:gd name="T10" fmla="*/ 6 w 44"/>
                <a:gd name="T11" fmla="*/ 4 h 39"/>
                <a:gd name="T12" fmla="*/ 5 w 44"/>
                <a:gd name="T13" fmla="*/ 4 h 39"/>
                <a:gd name="T14" fmla="*/ 6 w 44"/>
                <a:gd name="T15" fmla="*/ 4 h 39"/>
                <a:gd name="T16" fmla="*/ 6 w 44"/>
                <a:gd name="T17" fmla="*/ 4 h 39"/>
                <a:gd name="T18" fmla="*/ 5 w 44"/>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39"/>
                <a:gd name="T32" fmla="*/ 44 w 44"/>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39">
                  <a:moveTo>
                    <a:pt x="35" y="0"/>
                  </a:moveTo>
                  <a:lnTo>
                    <a:pt x="40" y="0"/>
                  </a:lnTo>
                  <a:lnTo>
                    <a:pt x="0" y="0"/>
                  </a:lnTo>
                  <a:lnTo>
                    <a:pt x="0" y="39"/>
                  </a:lnTo>
                  <a:lnTo>
                    <a:pt x="40" y="39"/>
                  </a:lnTo>
                  <a:lnTo>
                    <a:pt x="44" y="39"/>
                  </a:lnTo>
                  <a:lnTo>
                    <a:pt x="40" y="39"/>
                  </a:lnTo>
                  <a:lnTo>
                    <a:pt x="42" y="39"/>
                  </a:lnTo>
                  <a:lnTo>
                    <a:pt x="44" y="39"/>
                  </a:lnTo>
                  <a:lnTo>
                    <a:pt x="3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0" name="Freeform 1762"/>
            <p:cNvSpPr>
              <a:spLocks/>
            </p:cNvSpPr>
            <p:nvPr/>
          </p:nvSpPr>
          <p:spPr bwMode="auto">
            <a:xfrm>
              <a:off x="3961" y="3703"/>
              <a:ext cx="27" cy="25"/>
            </a:xfrm>
            <a:custGeom>
              <a:avLst/>
              <a:gdLst>
                <a:gd name="T0" fmla="*/ 6 w 54"/>
                <a:gd name="T1" fmla="*/ 0 h 51"/>
                <a:gd name="T2" fmla="*/ 6 w 54"/>
                <a:gd name="T3" fmla="*/ 0 h 51"/>
                <a:gd name="T4" fmla="*/ 0 w 54"/>
                <a:gd name="T5" fmla="*/ 1 h 51"/>
                <a:gd name="T6" fmla="*/ 2 w 54"/>
                <a:gd name="T7" fmla="*/ 6 h 51"/>
                <a:gd name="T8" fmla="*/ 7 w 54"/>
                <a:gd name="T9" fmla="*/ 4 h 51"/>
                <a:gd name="T10" fmla="*/ 7 w 54"/>
                <a:gd name="T11" fmla="*/ 4 h 51"/>
                <a:gd name="T12" fmla="*/ 6 w 54"/>
                <a:gd name="T13" fmla="*/ 0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45" y="0"/>
                  </a:moveTo>
                  <a:lnTo>
                    <a:pt x="45" y="0"/>
                  </a:lnTo>
                  <a:lnTo>
                    <a:pt x="0" y="12"/>
                  </a:lnTo>
                  <a:lnTo>
                    <a:pt x="9" y="51"/>
                  </a:lnTo>
                  <a:lnTo>
                    <a:pt x="54"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1" name="Freeform 1763"/>
            <p:cNvSpPr>
              <a:spLocks/>
            </p:cNvSpPr>
            <p:nvPr/>
          </p:nvSpPr>
          <p:spPr bwMode="auto">
            <a:xfrm>
              <a:off x="3983" y="3698"/>
              <a:ext cx="25" cy="25"/>
            </a:xfrm>
            <a:custGeom>
              <a:avLst/>
              <a:gdLst>
                <a:gd name="T0" fmla="*/ 4 w 51"/>
                <a:gd name="T1" fmla="*/ 0 h 49"/>
                <a:gd name="T2" fmla="*/ 5 w 51"/>
                <a:gd name="T3" fmla="*/ 0 h 49"/>
                <a:gd name="T4" fmla="*/ 0 w 51"/>
                <a:gd name="T5" fmla="*/ 2 h 49"/>
                <a:gd name="T6" fmla="*/ 1 w 51"/>
                <a:gd name="T7" fmla="*/ 7 h 49"/>
                <a:gd name="T8" fmla="*/ 6 w 51"/>
                <a:gd name="T9" fmla="*/ 5 h 49"/>
                <a:gd name="T10" fmla="*/ 6 w 51"/>
                <a:gd name="T11" fmla="*/ 5 h 49"/>
                <a:gd name="T12" fmla="*/ 4 w 51"/>
                <a:gd name="T13" fmla="*/ 0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39" y="0"/>
                  </a:moveTo>
                  <a:lnTo>
                    <a:pt x="40" y="0"/>
                  </a:lnTo>
                  <a:lnTo>
                    <a:pt x="0" y="10"/>
                  </a:lnTo>
                  <a:lnTo>
                    <a:pt x="9" y="49"/>
                  </a:lnTo>
                  <a:lnTo>
                    <a:pt x="50" y="39"/>
                  </a:lnTo>
                  <a:lnTo>
                    <a:pt x="51"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2" name="Freeform 1764"/>
            <p:cNvSpPr>
              <a:spLocks/>
            </p:cNvSpPr>
            <p:nvPr/>
          </p:nvSpPr>
          <p:spPr bwMode="auto">
            <a:xfrm>
              <a:off x="4003" y="3691"/>
              <a:ext cx="27" cy="26"/>
            </a:xfrm>
            <a:custGeom>
              <a:avLst/>
              <a:gdLst>
                <a:gd name="T0" fmla="*/ 5 w 55"/>
                <a:gd name="T1" fmla="*/ 0 h 53"/>
                <a:gd name="T2" fmla="*/ 5 w 55"/>
                <a:gd name="T3" fmla="*/ 0 h 53"/>
                <a:gd name="T4" fmla="*/ 0 w 55"/>
                <a:gd name="T5" fmla="*/ 1 h 53"/>
                <a:gd name="T6" fmla="*/ 1 w 55"/>
                <a:gd name="T7" fmla="*/ 6 h 53"/>
                <a:gd name="T8" fmla="*/ 6 w 55"/>
                <a:gd name="T9" fmla="*/ 4 h 53"/>
                <a:gd name="T10" fmla="*/ 6 w 55"/>
                <a:gd name="T11" fmla="*/ 4 h 53"/>
                <a:gd name="T12" fmla="*/ 5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2" y="0"/>
                  </a:moveTo>
                  <a:lnTo>
                    <a:pt x="43" y="0"/>
                  </a:lnTo>
                  <a:lnTo>
                    <a:pt x="0" y="14"/>
                  </a:lnTo>
                  <a:lnTo>
                    <a:pt x="12" y="53"/>
                  </a:lnTo>
                  <a:lnTo>
                    <a:pt x="54" y="39"/>
                  </a:lnTo>
                  <a:lnTo>
                    <a:pt x="55"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3" name="Freeform 1765"/>
            <p:cNvSpPr>
              <a:spLocks/>
            </p:cNvSpPr>
            <p:nvPr/>
          </p:nvSpPr>
          <p:spPr bwMode="auto">
            <a:xfrm>
              <a:off x="4023" y="3684"/>
              <a:ext cx="29" cy="27"/>
            </a:xfrm>
            <a:custGeom>
              <a:avLst/>
              <a:gdLst>
                <a:gd name="T0" fmla="*/ 6 w 57"/>
                <a:gd name="T1" fmla="*/ 0 h 54"/>
                <a:gd name="T2" fmla="*/ 6 w 57"/>
                <a:gd name="T3" fmla="*/ 0 h 54"/>
                <a:gd name="T4" fmla="*/ 0 w 57"/>
                <a:gd name="T5" fmla="*/ 2 h 54"/>
                <a:gd name="T6" fmla="*/ 2 w 57"/>
                <a:gd name="T7" fmla="*/ 7 h 54"/>
                <a:gd name="T8" fmla="*/ 8 w 57"/>
                <a:gd name="T9" fmla="*/ 5 h 54"/>
                <a:gd name="T10" fmla="*/ 7 w 57"/>
                <a:gd name="T11" fmla="*/ 5 h 54"/>
                <a:gd name="T12" fmla="*/ 6 w 57"/>
                <a:gd name="T13" fmla="*/ 0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46" y="0"/>
                  </a:moveTo>
                  <a:lnTo>
                    <a:pt x="43" y="0"/>
                  </a:lnTo>
                  <a:lnTo>
                    <a:pt x="0" y="15"/>
                  </a:lnTo>
                  <a:lnTo>
                    <a:pt x="13" y="54"/>
                  </a:lnTo>
                  <a:lnTo>
                    <a:pt x="57" y="39"/>
                  </a:lnTo>
                  <a:lnTo>
                    <a:pt x="55"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4" name="Freeform 1766"/>
            <p:cNvSpPr>
              <a:spLocks/>
            </p:cNvSpPr>
            <p:nvPr/>
          </p:nvSpPr>
          <p:spPr bwMode="auto">
            <a:xfrm>
              <a:off x="4046" y="3678"/>
              <a:ext cx="28" cy="25"/>
            </a:xfrm>
            <a:custGeom>
              <a:avLst/>
              <a:gdLst>
                <a:gd name="T0" fmla="*/ 6 w 55"/>
                <a:gd name="T1" fmla="*/ 1 h 49"/>
                <a:gd name="T2" fmla="*/ 6 w 55"/>
                <a:gd name="T3" fmla="*/ 0 h 49"/>
                <a:gd name="T4" fmla="*/ 0 w 55"/>
                <a:gd name="T5" fmla="*/ 2 h 49"/>
                <a:gd name="T6" fmla="*/ 2 w 55"/>
                <a:gd name="T7" fmla="*/ 7 h 49"/>
                <a:gd name="T8" fmla="*/ 7 w 55"/>
                <a:gd name="T9" fmla="*/ 5 h 49"/>
                <a:gd name="T10" fmla="*/ 7 w 55"/>
                <a:gd name="T11" fmla="*/ 5 h 49"/>
                <a:gd name="T12" fmla="*/ 6 w 55"/>
                <a:gd name="T13" fmla="*/ 1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41" y="1"/>
                  </a:moveTo>
                  <a:lnTo>
                    <a:pt x="43" y="0"/>
                  </a:lnTo>
                  <a:lnTo>
                    <a:pt x="0" y="10"/>
                  </a:lnTo>
                  <a:lnTo>
                    <a:pt x="9" y="49"/>
                  </a:lnTo>
                  <a:lnTo>
                    <a:pt x="53" y="39"/>
                  </a:lnTo>
                  <a:lnTo>
                    <a:pt x="55" y="38"/>
                  </a:lnTo>
                  <a:lnTo>
                    <a:pt x="41"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5" name="Freeform 1767"/>
            <p:cNvSpPr>
              <a:spLocks/>
            </p:cNvSpPr>
            <p:nvPr/>
          </p:nvSpPr>
          <p:spPr bwMode="auto">
            <a:xfrm>
              <a:off x="4067" y="3670"/>
              <a:ext cx="28" cy="27"/>
            </a:xfrm>
            <a:custGeom>
              <a:avLst/>
              <a:gdLst>
                <a:gd name="T0" fmla="*/ 6 w 55"/>
                <a:gd name="T1" fmla="*/ 0 h 54"/>
                <a:gd name="T2" fmla="*/ 6 w 55"/>
                <a:gd name="T3" fmla="*/ 1 h 54"/>
                <a:gd name="T4" fmla="*/ 0 w 55"/>
                <a:gd name="T5" fmla="*/ 3 h 54"/>
                <a:gd name="T6" fmla="*/ 2 w 55"/>
                <a:gd name="T7" fmla="*/ 7 h 54"/>
                <a:gd name="T8" fmla="*/ 7 w 55"/>
                <a:gd name="T9" fmla="*/ 5 h 54"/>
                <a:gd name="T10" fmla="*/ 7 w 55"/>
                <a:gd name="T11" fmla="*/ 5 h 54"/>
                <a:gd name="T12" fmla="*/ 6 w 55"/>
                <a:gd name="T13" fmla="*/ 0 h 54"/>
                <a:gd name="T14" fmla="*/ 0 60000 65536"/>
                <a:gd name="T15" fmla="*/ 0 60000 65536"/>
                <a:gd name="T16" fmla="*/ 0 60000 65536"/>
                <a:gd name="T17" fmla="*/ 0 60000 65536"/>
                <a:gd name="T18" fmla="*/ 0 60000 65536"/>
                <a:gd name="T19" fmla="*/ 0 60000 65536"/>
                <a:gd name="T20" fmla="*/ 0 60000 65536"/>
                <a:gd name="T21" fmla="*/ 0 w 55"/>
                <a:gd name="T22" fmla="*/ 0 h 54"/>
                <a:gd name="T23" fmla="*/ 55 w 55"/>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4">
                  <a:moveTo>
                    <a:pt x="43" y="0"/>
                  </a:moveTo>
                  <a:lnTo>
                    <a:pt x="42" y="1"/>
                  </a:lnTo>
                  <a:lnTo>
                    <a:pt x="0" y="17"/>
                  </a:lnTo>
                  <a:lnTo>
                    <a:pt x="14" y="54"/>
                  </a:lnTo>
                  <a:lnTo>
                    <a:pt x="55" y="38"/>
                  </a:lnTo>
                  <a:lnTo>
                    <a:pt x="54"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6" name="Freeform 1768"/>
            <p:cNvSpPr>
              <a:spLocks/>
            </p:cNvSpPr>
            <p:nvPr/>
          </p:nvSpPr>
          <p:spPr bwMode="auto">
            <a:xfrm>
              <a:off x="4088" y="3663"/>
              <a:ext cx="28" cy="27"/>
            </a:xfrm>
            <a:custGeom>
              <a:avLst/>
              <a:gdLst>
                <a:gd name="T0" fmla="*/ 6 w 55"/>
                <a:gd name="T1" fmla="*/ 0 h 53"/>
                <a:gd name="T2" fmla="*/ 6 w 55"/>
                <a:gd name="T3" fmla="*/ 0 h 53"/>
                <a:gd name="T4" fmla="*/ 0 w 55"/>
                <a:gd name="T5" fmla="*/ 2 h 53"/>
                <a:gd name="T6" fmla="*/ 2 w 55"/>
                <a:gd name="T7" fmla="*/ 7 h 53"/>
                <a:gd name="T8" fmla="*/ 7 w 55"/>
                <a:gd name="T9" fmla="*/ 5 h 53"/>
                <a:gd name="T10" fmla="*/ 7 w 55"/>
                <a:gd name="T11" fmla="*/ 5 h 53"/>
                <a:gd name="T12" fmla="*/ 6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4" y="0"/>
                  </a:moveTo>
                  <a:lnTo>
                    <a:pt x="44" y="0"/>
                  </a:lnTo>
                  <a:lnTo>
                    <a:pt x="0" y="14"/>
                  </a:lnTo>
                  <a:lnTo>
                    <a:pt x="11" y="53"/>
                  </a:lnTo>
                  <a:lnTo>
                    <a:pt x="55"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7" name="Freeform 1769"/>
            <p:cNvSpPr>
              <a:spLocks/>
            </p:cNvSpPr>
            <p:nvPr/>
          </p:nvSpPr>
          <p:spPr bwMode="auto">
            <a:xfrm>
              <a:off x="4110" y="3658"/>
              <a:ext cx="26" cy="25"/>
            </a:xfrm>
            <a:custGeom>
              <a:avLst/>
              <a:gdLst>
                <a:gd name="T0" fmla="*/ 6 w 50"/>
                <a:gd name="T1" fmla="*/ 0 h 51"/>
                <a:gd name="T2" fmla="*/ 5 w 50"/>
                <a:gd name="T3" fmla="*/ 0 h 51"/>
                <a:gd name="T4" fmla="*/ 0 w 50"/>
                <a:gd name="T5" fmla="*/ 1 h 51"/>
                <a:gd name="T6" fmla="*/ 2 w 50"/>
                <a:gd name="T7" fmla="*/ 6 h 51"/>
                <a:gd name="T8" fmla="*/ 7 w 50"/>
                <a:gd name="T9" fmla="*/ 4 h 51"/>
                <a:gd name="T10" fmla="*/ 7 w 50"/>
                <a:gd name="T11" fmla="*/ 4 h 51"/>
                <a:gd name="T12" fmla="*/ 6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41" y="0"/>
                  </a:moveTo>
                  <a:lnTo>
                    <a:pt x="39" y="0"/>
                  </a:lnTo>
                  <a:lnTo>
                    <a:pt x="0" y="12"/>
                  </a:lnTo>
                  <a:lnTo>
                    <a:pt x="11" y="51"/>
                  </a:lnTo>
                  <a:lnTo>
                    <a:pt x="50" y="39"/>
                  </a:lnTo>
                  <a:lnTo>
                    <a:pt x="48"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8" name="Freeform 1770"/>
            <p:cNvSpPr>
              <a:spLocks/>
            </p:cNvSpPr>
            <p:nvPr/>
          </p:nvSpPr>
          <p:spPr bwMode="auto">
            <a:xfrm>
              <a:off x="4131" y="3654"/>
              <a:ext cx="26" cy="23"/>
            </a:xfrm>
            <a:custGeom>
              <a:avLst/>
              <a:gdLst>
                <a:gd name="T0" fmla="*/ 6 w 52"/>
                <a:gd name="T1" fmla="*/ 0 h 46"/>
                <a:gd name="T2" fmla="*/ 6 w 52"/>
                <a:gd name="T3" fmla="*/ 0 h 46"/>
                <a:gd name="T4" fmla="*/ 0 w 52"/>
                <a:gd name="T5" fmla="*/ 1 h 46"/>
                <a:gd name="T6" fmla="*/ 1 w 52"/>
                <a:gd name="T7" fmla="*/ 6 h 46"/>
                <a:gd name="T8" fmla="*/ 7 w 52"/>
                <a:gd name="T9" fmla="*/ 5 h 46"/>
                <a:gd name="T10" fmla="*/ 7 w 52"/>
                <a:gd name="T11" fmla="*/ 5 h 46"/>
                <a:gd name="T12" fmla="*/ 6 w 52"/>
                <a:gd name="T13" fmla="*/ 0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45" y="0"/>
                  </a:moveTo>
                  <a:lnTo>
                    <a:pt x="45" y="0"/>
                  </a:lnTo>
                  <a:lnTo>
                    <a:pt x="0" y="7"/>
                  </a:lnTo>
                  <a:lnTo>
                    <a:pt x="7" y="46"/>
                  </a:lnTo>
                  <a:lnTo>
                    <a:pt x="52"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19" name="Freeform 1771"/>
            <p:cNvSpPr>
              <a:spLocks/>
            </p:cNvSpPr>
            <p:nvPr/>
          </p:nvSpPr>
          <p:spPr bwMode="auto">
            <a:xfrm>
              <a:off x="4154" y="3651"/>
              <a:ext cx="24" cy="23"/>
            </a:xfrm>
            <a:custGeom>
              <a:avLst/>
              <a:gdLst>
                <a:gd name="T0" fmla="*/ 5 w 50"/>
                <a:gd name="T1" fmla="*/ 0 h 46"/>
                <a:gd name="T2" fmla="*/ 5 w 50"/>
                <a:gd name="T3" fmla="*/ 0 h 46"/>
                <a:gd name="T4" fmla="*/ 0 w 50"/>
                <a:gd name="T5" fmla="*/ 1 h 46"/>
                <a:gd name="T6" fmla="*/ 0 w 50"/>
                <a:gd name="T7" fmla="*/ 6 h 46"/>
                <a:gd name="T8" fmla="*/ 6 w 50"/>
                <a:gd name="T9" fmla="*/ 5 h 46"/>
                <a:gd name="T10" fmla="*/ 5 w 50"/>
                <a:gd name="T11" fmla="*/ 5 h 46"/>
                <a:gd name="T12" fmla="*/ 5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6" y="0"/>
                  </a:moveTo>
                  <a:lnTo>
                    <a:pt x="43" y="0"/>
                  </a:lnTo>
                  <a:lnTo>
                    <a:pt x="0" y="7"/>
                  </a:lnTo>
                  <a:lnTo>
                    <a:pt x="7" y="46"/>
                  </a:lnTo>
                  <a:lnTo>
                    <a:pt x="50" y="40"/>
                  </a:lnTo>
                  <a:lnTo>
                    <a:pt x="46" y="4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0" name="Freeform 1772"/>
            <p:cNvSpPr>
              <a:spLocks/>
            </p:cNvSpPr>
            <p:nvPr/>
          </p:nvSpPr>
          <p:spPr bwMode="auto">
            <a:xfrm>
              <a:off x="4177" y="3651"/>
              <a:ext cx="21" cy="19"/>
            </a:xfrm>
            <a:custGeom>
              <a:avLst/>
              <a:gdLst>
                <a:gd name="T0" fmla="*/ 5 w 44"/>
                <a:gd name="T1" fmla="*/ 0 h 40"/>
                <a:gd name="T2" fmla="*/ 5 w 44"/>
                <a:gd name="T3" fmla="*/ 0 h 40"/>
                <a:gd name="T4" fmla="*/ 0 w 44"/>
                <a:gd name="T5" fmla="*/ 0 h 40"/>
                <a:gd name="T6" fmla="*/ 0 w 44"/>
                <a:gd name="T7" fmla="*/ 4 h 40"/>
                <a:gd name="T8" fmla="*/ 5 w 44"/>
                <a:gd name="T9" fmla="*/ 4 h 40"/>
                <a:gd name="T10" fmla="*/ 5 w 44"/>
                <a:gd name="T11" fmla="*/ 4 h 40"/>
                <a:gd name="T12" fmla="*/ 5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3" y="0"/>
                  </a:lnTo>
                  <a:lnTo>
                    <a:pt x="0" y="0"/>
                  </a:lnTo>
                  <a:lnTo>
                    <a:pt x="0" y="40"/>
                  </a:lnTo>
                  <a:lnTo>
                    <a:pt x="43" y="40"/>
                  </a:lnTo>
                  <a:lnTo>
                    <a:pt x="42"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1" name="Freeform 1773"/>
            <p:cNvSpPr>
              <a:spLocks/>
            </p:cNvSpPr>
            <p:nvPr/>
          </p:nvSpPr>
          <p:spPr bwMode="auto">
            <a:xfrm>
              <a:off x="4197" y="3651"/>
              <a:ext cx="24" cy="20"/>
            </a:xfrm>
            <a:custGeom>
              <a:avLst/>
              <a:gdLst>
                <a:gd name="T0" fmla="*/ 6 w 47"/>
                <a:gd name="T1" fmla="*/ 0 h 42"/>
                <a:gd name="T2" fmla="*/ 6 w 47"/>
                <a:gd name="T3" fmla="*/ 0 h 42"/>
                <a:gd name="T4" fmla="*/ 1 w 47"/>
                <a:gd name="T5" fmla="*/ 0 h 42"/>
                <a:gd name="T6" fmla="*/ 0 w 47"/>
                <a:gd name="T7" fmla="*/ 4 h 42"/>
                <a:gd name="T8" fmla="*/ 6 w 47"/>
                <a:gd name="T9" fmla="*/ 5 h 42"/>
                <a:gd name="T10" fmla="*/ 5 w 47"/>
                <a:gd name="T11" fmla="*/ 5 h 42"/>
                <a:gd name="T12" fmla="*/ 6 w 47"/>
                <a:gd name="T13" fmla="*/ 0 h 42"/>
                <a:gd name="T14" fmla="*/ 6 w 47"/>
                <a:gd name="T15" fmla="*/ 0 h 42"/>
                <a:gd name="T16" fmla="*/ 6 w 47"/>
                <a:gd name="T17" fmla="*/ 0 h 42"/>
                <a:gd name="T18" fmla="*/ 6 w 47"/>
                <a:gd name="T19" fmla="*/ 0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2"/>
                <a:gd name="T32" fmla="*/ 47 w 47"/>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2">
                  <a:moveTo>
                    <a:pt x="47" y="3"/>
                  </a:moveTo>
                  <a:lnTo>
                    <a:pt x="43" y="3"/>
                  </a:lnTo>
                  <a:lnTo>
                    <a:pt x="2" y="0"/>
                  </a:lnTo>
                  <a:lnTo>
                    <a:pt x="0" y="40"/>
                  </a:lnTo>
                  <a:lnTo>
                    <a:pt x="41" y="42"/>
                  </a:lnTo>
                  <a:lnTo>
                    <a:pt x="38" y="42"/>
                  </a:lnTo>
                  <a:lnTo>
                    <a:pt x="47" y="3"/>
                  </a:lnTo>
                  <a:lnTo>
                    <a:pt x="46" y="3"/>
                  </a:lnTo>
                  <a:lnTo>
                    <a:pt x="43" y="3"/>
                  </a:lnTo>
                  <a:lnTo>
                    <a:pt x="47"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2" name="Freeform 1774"/>
            <p:cNvSpPr>
              <a:spLocks/>
            </p:cNvSpPr>
            <p:nvPr/>
          </p:nvSpPr>
          <p:spPr bwMode="auto">
            <a:xfrm>
              <a:off x="4216" y="3652"/>
              <a:ext cx="29" cy="25"/>
            </a:xfrm>
            <a:custGeom>
              <a:avLst/>
              <a:gdLst>
                <a:gd name="T0" fmla="*/ 8 w 57"/>
                <a:gd name="T1" fmla="*/ 2 h 50"/>
                <a:gd name="T2" fmla="*/ 7 w 57"/>
                <a:gd name="T3" fmla="*/ 2 h 50"/>
                <a:gd name="T4" fmla="*/ 2 w 57"/>
                <a:gd name="T5" fmla="*/ 0 h 50"/>
                <a:gd name="T6" fmla="*/ 0 w 57"/>
                <a:gd name="T7" fmla="*/ 5 h 50"/>
                <a:gd name="T8" fmla="*/ 6 w 57"/>
                <a:gd name="T9" fmla="*/ 7 h 50"/>
                <a:gd name="T10" fmla="*/ 5 w 57"/>
                <a:gd name="T11" fmla="*/ 7 h 50"/>
                <a:gd name="T12" fmla="*/ 8 w 57"/>
                <a:gd name="T13" fmla="*/ 2 h 50"/>
                <a:gd name="T14" fmla="*/ 7 w 57"/>
                <a:gd name="T15" fmla="*/ 2 h 50"/>
                <a:gd name="T16" fmla="*/ 7 w 57"/>
                <a:gd name="T17" fmla="*/ 2 h 50"/>
                <a:gd name="T18" fmla="*/ 8 w 57"/>
                <a:gd name="T19" fmla="*/ 2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
                <a:gd name="T31" fmla="*/ 0 h 50"/>
                <a:gd name="T32" fmla="*/ 57 w 57"/>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 h="50">
                  <a:moveTo>
                    <a:pt x="57" y="12"/>
                  </a:moveTo>
                  <a:lnTo>
                    <a:pt x="53" y="11"/>
                  </a:lnTo>
                  <a:lnTo>
                    <a:pt x="9" y="0"/>
                  </a:lnTo>
                  <a:lnTo>
                    <a:pt x="0" y="39"/>
                  </a:lnTo>
                  <a:lnTo>
                    <a:pt x="43" y="50"/>
                  </a:lnTo>
                  <a:lnTo>
                    <a:pt x="39" y="49"/>
                  </a:lnTo>
                  <a:lnTo>
                    <a:pt x="57" y="12"/>
                  </a:lnTo>
                  <a:lnTo>
                    <a:pt x="55" y="12"/>
                  </a:lnTo>
                  <a:lnTo>
                    <a:pt x="53" y="11"/>
                  </a:lnTo>
                  <a:lnTo>
                    <a:pt x="57"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3" name="Freeform 1775"/>
            <p:cNvSpPr>
              <a:spLocks/>
            </p:cNvSpPr>
            <p:nvPr/>
          </p:nvSpPr>
          <p:spPr bwMode="auto">
            <a:xfrm>
              <a:off x="4236" y="3658"/>
              <a:ext cx="30" cy="29"/>
            </a:xfrm>
            <a:custGeom>
              <a:avLst/>
              <a:gdLst>
                <a:gd name="T0" fmla="*/ 7 w 61"/>
                <a:gd name="T1" fmla="*/ 3 h 58"/>
                <a:gd name="T2" fmla="*/ 7 w 61"/>
                <a:gd name="T3" fmla="*/ 3 h 58"/>
                <a:gd name="T4" fmla="*/ 2 w 61"/>
                <a:gd name="T5" fmla="*/ 0 h 58"/>
                <a:gd name="T6" fmla="*/ 0 w 61"/>
                <a:gd name="T7" fmla="*/ 5 h 58"/>
                <a:gd name="T8" fmla="*/ 5 w 61"/>
                <a:gd name="T9" fmla="*/ 8 h 58"/>
                <a:gd name="T10" fmla="*/ 5 w 61"/>
                <a:gd name="T11" fmla="*/ 8 h 58"/>
                <a:gd name="T12" fmla="*/ 7 w 61"/>
                <a:gd name="T13" fmla="*/ 3 h 58"/>
                <a:gd name="T14" fmla="*/ 0 60000 65536"/>
                <a:gd name="T15" fmla="*/ 0 60000 65536"/>
                <a:gd name="T16" fmla="*/ 0 60000 65536"/>
                <a:gd name="T17" fmla="*/ 0 60000 65536"/>
                <a:gd name="T18" fmla="*/ 0 60000 65536"/>
                <a:gd name="T19" fmla="*/ 0 60000 65536"/>
                <a:gd name="T20" fmla="*/ 0 60000 65536"/>
                <a:gd name="T21" fmla="*/ 0 w 61"/>
                <a:gd name="T22" fmla="*/ 0 h 58"/>
                <a:gd name="T23" fmla="*/ 61 w 6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8">
                  <a:moveTo>
                    <a:pt x="61" y="21"/>
                  </a:moveTo>
                  <a:lnTo>
                    <a:pt x="61" y="21"/>
                  </a:lnTo>
                  <a:lnTo>
                    <a:pt x="18" y="0"/>
                  </a:lnTo>
                  <a:lnTo>
                    <a:pt x="0" y="37"/>
                  </a:lnTo>
                  <a:lnTo>
                    <a:pt x="42" y="58"/>
                  </a:lnTo>
                  <a:lnTo>
                    <a:pt x="61" y="2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4" name="Freeform 1776"/>
            <p:cNvSpPr>
              <a:spLocks/>
            </p:cNvSpPr>
            <p:nvPr/>
          </p:nvSpPr>
          <p:spPr bwMode="auto">
            <a:xfrm>
              <a:off x="4257" y="3669"/>
              <a:ext cx="32" cy="29"/>
            </a:xfrm>
            <a:custGeom>
              <a:avLst/>
              <a:gdLst>
                <a:gd name="T0" fmla="*/ 8 w 64"/>
                <a:gd name="T1" fmla="*/ 3 h 59"/>
                <a:gd name="T2" fmla="*/ 8 w 64"/>
                <a:gd name="T3" fmla="*/ 2 h 59"/>
                <a:gd name="T4" fmla="*/ 2 w 64"/>
                <a:gd name="T5" fmla="*/ 0 h 59"/>
                <a:gd name="T6" fmla="*/ 0 w 64"/>
                <a:gd name="T7" fmla="*/ 4 h 59"/>
                <a:gd name="T8" fmla="*/ 5 w 64"/>
                <a:gd name="T9" fmla="*/ 7 h 59"/>
                <a:gd name="T10" fmla="*/ 5 w 64"/>
                <a:gd name="T11" fmla="*/ 7 h 59"/>
                <a:gd name="T12" fmla="*/ 8 w 64"/>
                <a:gd name="T13" fmla="*/ 3 h 59"/>
                <a:gd name="T14" fmla="*/ 0 60000 65536"/>
                <a:gd name="T15" fmla="*/ 0 60000 65536"/>
                <a:gd name="T16" fmla="*/ 0 60000 65536"/>
                <a:gd name="T17" fmla="*/ 0 60000 65536"/>
                <a:gd name="T18" fmla="*/ 0 60000 65536"/>
                <a:gd name="T19" fmla="*/ 0 60000 65536"/>
                <a:gd name="T20" fmla="*/ 0 60000 65536"/>
                <a:gd name="T21" fmla="*/ 0 w 64"/>
                <a:gd name="T22" fmla="*/ 0 h 59"/>
                <a:gd name="T23" fmla="*/ 64 w 6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59">
                  <a:moveTo>
                    <a:pt x="64" y="24"/>
                  </a:moveTo>
                  <a:lnTo>
                    <a:pt x="62" y="22"/>
                  </a:lnTo>
                  <a:lnTo>
                    <a:pt x="19" y="0"/>
                  </a:lnTo>
                  <a:lnTo>
                    <a:pt x="0" y="37"/>
                  </a:lnTo>
                  <a:lnTo>
                    <a:pt x="43" y="59"/>
                  </a:lnTo>
                  <a:lnTo>
                    <a:pt x="41" y="57"/>
                  </a:lnTo>
                  <a:lnTo>
                    <a:pt x="64" y="2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5" name="Freeform 1777"/>
            <p:cNvSpPr>
              <a:spLocks/>
            </p:cNvSpPr>
            <p:nvPr/>
          </p:nvSpPr>
          <p:spPr bwMode="auto">
            <a:xfrm>
              <a:off x="4277" y="3681"/>
              <a:ext cx="33" cy="30"/>
            </a:xfrm>
            <a:custGeom>
              <a:avLst/>
              <a:gdLst>
                <a:gd name="T0" fmla="*/ 9 w 65"/>
                <a:gd name="T1" fmla="*/ 3 h 61"/>
                <a:gd name="T2" fmla="*/ 9 w 65"/>
                <a:gd name="T3" fmla="*/ 3 h 61"/>
                <a:gd name="T4" fmla="*/ 3 w 65"/>
                <a:gd name="T5" fmla="*/ 0 h 61"/>
                <a:gd name="T6" fmla="*/ 0 w 65"/>
                <a:gd name="T7" fmla="*/ 4 h 61"/>
                <a:gd name="T8" fmla="*/ 6 w 65"/>
                <a:gd name="T9" fmla="*/ 7 h 61"/>
                <a:gd name="T10" fmla="*/ 6 w 65"/>
                <a:gd name="T11" fmla="*/ 7 h 61"/>
                <a:gd name="T12" fmla="*/ 9 w 65"/>
                <a:gd name="T13" fmla="*/ 3 h 61"/>
                <a:gd name="T14" fmla="*/ 0 60000 65536"/>
                <a:gd name="T15" fmla="*/ 0 60000 65536"/>
                <a:gd name="T16" fmla="*/ 0 60000 65536"/>
                <a:gd name="T17" fmla="*/ 0 60000 65536"/>
                <a:gd name="T18" fmla="*/ 0 60000 65536"/>
                <a:gd name="T19" fmla="*/ 0 60000 65536"/>
                <a:gd name="T20" fmla="*/ 0 60000 65536"/>
                <a:gd name="T21" fmla="*/ 0 w 65"/>
                <a:gd name="T22" fmla="*/ 0 h 61"/>
                <a:gd name="T23" fmla="*/ 65 w 65"/>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1">
                  <a:moveTo>
                    <a:pt x="65" y="29"/>
                  </a:moveTo>
                  <a:lnTo>
                    <a:pt x="65" y="29"/>
                  </a:lnTo>
                  <a:lnTo>
                    <a:pt x="23" y="0"/>
                  </a:lnTo>
                  <a:lnTo>
                    <a:pt x="0" y="33"/>
                  </a:lnTo>
                  <a:lnTo>
                    <a:pt x="42" y="61"/>
                  </a:lnTo>
                  <a:lnTo>
                    <a:pt x="65" y="2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6" name="Freeform 1778"/>
            <p:cNvSpPr>
              <a:spLocks/>
            </p:cNvSpPr>
            <p:nvPr/>
          </p:nvSpPr>
          <p:spPr bwMode="auto">
            <a:xfrm>
              <a:off x="4299" y="3695"/>
              <a:ext cx="34" cy="32"/>
            </a:xfrm>
            <a:custGeom>
              <a:avLst/>
              <a:gdLst>
                <a:gd name="T0" fmla="*/ 9 w 68"/>
                <a:gd name="T1" fmla="*/ 4 h 65"/>
                <a:gd name="T2" fmla="*/ 9 w 68"/>
                <a:gd name="T3" fmla="*/ 4 h 65"/>
                <a:gd name="T4" fmla="*/ 3 w 68"/>
                <a:gd name="T5" fmla="*/ 0 h 65"/>
                <a:gd name="T6" fmla="*/ 0 w 68"/>
                <a:gd name="T7" fmla="*/ 4 h 65"/>
                <a:gd name="T8" fmla="*/ 6 w 68"/>
                <a:gd name="T9" fmla="*/ 8 h 65"/>
                <a:gd name="T10" fmla="*/ 5 w 68"/>
                <a:gd name="T11" fmla="*/ 8 h 65"/>
                <a:gd name="T12" fmla="*/ 9 w 68"/>
                <a:gd name="T13" fmla="*/ 4 h 65"/>
                <a:gd name="T14" fmla="*/ 0 60000 65536"/>
                <a:gd name="T15" fmla="*/ 0 60000 65536"/>
                <a:gd name="T16" fmla="*/ 0 60000 65536"/>
                <a:gd name="T17" fmla="*/ 0 60000 65536"/>
                <a:gd name="T18" fmla="*/ 0 60000 65536"/>
                <a:gd name="T19" fmla="*/ 0 60000 65536"/>
                <a:gd name="T20" fmla="*/ 0 60000 65536"/>
                <a:gd name="T21" fmla="*/ 0 w 68"/>
                <a:gd name="T22" fmla="*/ 0 h 65"/>
                <a:gd name="T23" fmla="*/ 68 w 6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5">
                  <a:moveTo>
                    <a:pt x="68" y="32"/>
                  </a:moveTo>
                  <a:lnTo>
                    <a:pt x="67" y="32"/>
                  </a:lnTo>
                  <a:lnTo>
                    <a:pt x="23" y="0"/>
                  </a:lnTo>
                  <a:lnTo>
                    <a:pt x="0" y="32"/>
                  </a:lnTo>
                  <a:lnTo>
                    <a:pt x="44" y="65"/>
                  </a:lnTo>
                  <a:lnTo>
                    <a:pt x="43" y="65"/>
                  </a:lnTo>
                  <a:lnTo>
                    <a:pt x="68" y="3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7" name="Freeform 1779"/>
            <p:cNvSpPr>
              <a:spLocks/>
            </p:cNvSpPr>
            <p:nvPr/>
          </p:nvSpPr>
          <p:spPr bwMode="auto">
            <a:xfrm>
              <a:off x="4320" y="3711"/>
              <a:ext cx="33" cy="33"/>
            </a:xfrm>
            <a:custGeom>
              <a:avLst/>
              <a:gdLst>
                <a:gd name="T0" fmla="*/ 8 w 66"/>
                <a:gd name="T1" fmla="*/ 4 h 66"/>
                <a:gd name="T2" fmla="*/ 9 w 66"/>
                <a:gd name="T3" fmla="*/ 4 h 66"/>
                <a:gd name="T4" fmla="*/ 3 w 66"/>
                <a:gd name="T5" fmla="*/ 0 h 66"/>
                <a:gd name="T6" fmla="*/ 0 w 66"/>
                <a:gd name="T7" fmla="*/ 4 h 66"/>
                <a:gd name="T8" fmla="*/ 5 w 66"/>
                <a:gd name="T9" fmla="*/ 9 h 66"/>
                <a:gd name="T10" fmla="*/ 5 w 66"/>
                <a:gd name="T11" fmla="*/ 9 h 66"/>
                <a:gd name="T12" fmla="*/ 8 w 66"/>
                <a:gd name="T13" fmla="*/ 4 h 66"/>
                <a:gd name="T14" fmla="*/ 0 60000 65536"/>
                <a:gd name="T15" fmla="*/ 0 60000 65536"/>
                <a:gd name="T16" fmla="*/ 0 60000 65536"/>
                <a:gd name="T17" fmla="*/ 0 60000 65536"/>
                <a:gd name="T18" fmla="*/ 0 60000 65536"/>
                <a:gd name="T19" fmla="*/ 0 60000 65536"/>
                <a:gd name="T20" fmla="*/ 0 60000 65536"/>
                <a:gd name="T21" fmla="*/ 0 w 66"/>
                <a:gd name="T22" fmla="*/ 0 h 66"/>
                <a:gd name="T23" fmla="*/ 66 w 66"/>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6">
                  <a:moveTo>
                    <a:pt x="63" y="31"/>
                  </a:moveTo>
                  <a:lnTo>
                    <a:pt x="66" y="33"/>
                  </a:lnTo>
                  <a:lnTo>
                    <a:pt x="25" y="0"/>
                  </a:lnTo>
                  <a:lnTo>
                    <a:pt x="0" y="33"/>
                  </a:lnTo>
                  <a:lnTo>
                    <a:pt x="40" y="65"/>
                  </a:lnTo>
                  <a:lnTo>
                    <a:pt x="43" y="66"/>
                  </a:lnTo>
                  <a:lnTo>
                    <a:pt x="63" y="3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8" name="Freeform 1780"/>
            <p:cNvSpPr>
              <a:spLocks/>
            </p:cNvSpPr>
            <p:nvPr/>
          </p:nvSpPr>
          <p:spPr bwMode="auto">
            <a:xfrm>
              <a:off x="4341" y="3727"/>
              <a:ext cx="32" cy="30"/>
            </a:xfrm>
            <a:custGeom>
              <a:avLst/>
              <a:gdLst>
                <a:gd name="T0" fmla="*/ 8 w 63"/>
                <a:gd name="T1" fmla="*/ 3 h 61"/>
                <a:gd name="T2" fmla="*/ 8 w 63"/>
                <a:gd name="T3" fmla="*/ 3 h 61"/>
                <a:gd name="T4" fmla="*/ 3 w 63"/>
                <a:gd name="T5" fmla="*/ 0 h 61"/>
                <a:gd name="T6" fmla="*/ 0 w 63"/>
                <a:gd name="T7" fmla="*/ 4 h 61"/>
                <a:gd name="T8" fmla="*/ 6 w 63"/>
                <a:gd name="T9" fmla="*/ 7 h 61"/>
                <a:gd name="T10" fmla="*/ 6 w 63"/>
                <a:gd name="T11" fmla="*/ 7 h 61"/>
                <a:gd name="T12" fmla="*/ 8 w 63"/>
                <a:gd name="T13" fmla="*/ 3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63" y="27"/>
                  </a:moveTo>
                  <a:lnTo>
                    <a:pt x="63" y="27"/>
                  </a:lnTo>
                  <a:lnTo>
                    <a:pt x="20" y="0"/>
                  </a:lnTo>
                  <a:lnTo>
                    <a:pt x="0" y="35"/>
                  </a:lnTo>
                  <a:lnTo>
                    <a:pt x="42" y="61"/>
                  </a:lnTo>
                  <a:lnTo>
                    <a:pt x="63" y="2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29" name="Freeform 1781"/>
            <p:cNvSpPr>
              <a:spLocks/>
            </p:cNvSpPr>
            <p:nvPr/>
          </p:nvSpPr>
          <p:spPr bwMode="auto">
            <a:xfrm>
              <a:off x="4363" y="3740"/>
              <a:ext cx="32" cy="30"/>
            </a:xfrm>
            <a:custGeom>
              <a:avLst/>
              <a:gdLst>
                <a:gd name="T0" fmla="*/ 8 w 65"/>
                <a:gd name="T1" fmla="*/ 4 h 60"/>
                <a:gd name="T2" fmla="*/ 8 w 65"/>
                <a:gd name="T3" fmla="*/ 4 h 60"/>
                <a:gd name="T4" fmla="*/ 2 w 65"/>
                <a:gd name="T5" fmla="*/ 0 h 60"/>
                <a:gd name="T6" fmla="*/ 0 w 65"/>
                <a:gd name="T7" fmla="*/ 5 h 60"/>
                <a:gd name="T8" fmla="*/ 5 w 65"/>
                <a:gd name="T9" fmla="*/ 8 h 60"/>
                <a:gd name="T10" fmla="*/ 5 w 65"/>
                <a:gd name="T11" fmla="*/ 8 h 60"/>
                <a:gd name="T12" fmla="*/ 8 w 65"/>
                <a:gd name="T13" fmla="*/ 4 h 60"/>
                <a:gd name="T14" fmla="*/ 0 60000 65536"/>
                <a:gd name="T15" fmla="*/ 0 60000 65536"/>
                <a:gd name="T16" fmla="*/ 0 60000 65536"/>
                <a:gd name="T17" fmla="*/ 0 60000 65536"/>
                <a:gd name="T18" fmla="*/ 0 60000 65536"/>
                <a:gd name="T19" fmla="*/ 0 60000 65536"/>
                <a:gd name="T20" fmla="*/ 0 60000 65536"/>
                <a:gd name="T21" fmla="*/ 0 w 65"/>
                <a:gd name="T22" fmla="*/ 0 h 60"/>
                <a:gd name="T23" fmla="*/ 65 w 6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0">
                  <a:moveTo>
                    <a:pt x="64" y="25"/>
                  </a:moveTo>
                  <a:lnTo>
                    <a:pt x="65" y="25"/>
                  </a:lnTo>
                  <a:lnTo>
                    <a:pt x="21" y="0"/>
                  </a:lnTo>
                  <a:lnTo>
                    <a:pt x="0" y="34"/>
                  </a:lnTo>
                  <a:lnTo>
                    <a:pt x="44" y="60"/>
                  </a:lnTo>
                  <a:lnTo>
                    <a:pt x="45" y="60"/>
                  </a:lnTo>
                  <a:lnTo>
                    <a:pt x="64"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0" name="Freeform 1782"/>
            <p:cNvSpPr>
              <a:spLocks/>
            </p:cNvSpPr>
            <p:nvPr/>
          </p:nvSpPr>
          <p:spPr bwMode="auto">
            <a:xfrm>
              <a:off x="4385" y="3753"/>
              <a:ext cx="30" cy="28"/>
            </a:xfrm>
            <a:custGeom>
              <a:avLst/>
              <a:gdLst>
                <a:gd name="T0" fmla="*/ 8 w 60"/>
                <a:gd name="T1" fmla="*/ 2 h 58"/>
                <a:gd name="T2" fmla="*/ 8 w 60"/>
                <a:gd name="T3" fmla="*/ 2 h 58"/>
                <a:gd name="T4" fmla="*/ 3 w 60"/>
                <a:gd name="T5" fmla="*/ 0 h 58"/>
                <a:gd name="T6" fmla="*/ 0 w 60"/>
                <a:gd name="T7" fmla="*/ 4 h 58"/>
                <a:gd name="T8" fmla="*/ 6 w 60"/>
                <a:gd name="T9" fmla="*/ 7 h 58"/>
                <a:gd name="T10" fmla="*/ 6 w 60"/>
                <a:gd name="T11" fmla="*/ 7 h 58"/>
                <a:gd name="T12" fmla="*/ 8 w 60"/>
                <a:gd name="T13" fmla="*/ 2 h 58"/>
                <a:gd name="T14" fmla="*/ 0 60000 65536"/>
                <a:gd name="T15" fmla="*/ 0 60000 65536"/>
                <a:gd name="T16" fmla="*/ 0 60000 65536"/>
                <a:gd name="T17" fmla="*/ 0 60000 65536"/>
                <a:gd name="T18" fmla="*/ 0 60000 65536"/>
                <a:gd name="T19" fmla="*/ 0 60000 65536"/>
                <a:gd name="T20" fmla="*/ 0 60000 65536"/>
                <a:gd name="T21" fmla="*/ 0 w 60"/>
                <a:gd name="T22" fmla="*/ 0 h 58"/>
                <a:gd name="T23" fmla="*/ 60 w 60"/>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8">
                  <a:moveTo>
                    <a:pt x="58" y="21"/>
                  </a:moveTo>
                  <a:lnTo>
                    <a:pt x="60" y="22"/>
                  </a:lnTo>
                  <a:lnTo>
                    <a:pt x="19" y="0"/>
                  </a:lnTo>
                  <a:lnTo>
                    <a:pt x="0" y="35"/>
                  </a:lnTo>
                  <a:lnTo>
                    <a:pt x="42" y="57"/>
                  </a:lnTo>
                  <a:lnTo>
                    <a:pt x="44" y="58"/>
                  </a:lnTo>
                  <a:lnTo>
                    <a:pt x="58" y="2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1" name="Freeform 1783"/>
            <p:cNvSpPr>
              <a:spLocks/>
            </p:cNvSpPr>
            <p:nvPr/>
          </p:nvSpPr>
          <p:spPr bwMode="auto">
            <a:xfrm>
              <a:off x="4407" y="3763"/>
              <a:ext cx="28" cy="26"/>
            </a:xfrm>
            <a:custGeom>
              <a:avLst/>
              <a:gdLst>
                <a:gd name="T0" fmla="*/ 6 w 57"/>
                <a:gd name="T1" fmla="*/ 1 h 53"/>
                <a:gd name="T2" fmla="*/ 7 w 57"/>
                <a:gd name="T3" fmla="*/ 1 h 53"/>
                <a:gd name="T4" fmla="*/ 1 w 57"/>
                <a:gd name="T5" fmla="*/ 0 h 53"/>
                <a:gd name="T6" fmla="*/ 0 w 57"/>
                <a:gd name="T7" fmla="*/ 4 h 53"/>
                <a:gd name="T8" fmla="*/ 5 w 57"/>
                <a:gd name="T9" fmla="*/ 6 h 53"/>
                <a:gd name="T10" fmla="*/ 5 w 57"/>
                <a:gd name="T11" fmla="*/ 6 h 53"/>
                <a:gd name="T12" fmla="*/ 6 w 57"/>
                <a:gd name="T13" fmla="*/ 1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55" y="14"/>
                  </a:moveTo>
                  <a:lnTo>
                    <a:pt x="57" y="15"/>
                  </a:lnTo>
                  <a:lnTo>
                    <a:pt x="14" y="0"/>
                  </a:lnTo>
                  <a:lnTo>
                    <a:pt x="0" y="37"/>
                  </a:lnTo>
                  <a:lnTo>
                    <a:pt x="43" y="52"/>
                  </a:lnTo>
                  <a:lnTo>
                    <a:pt x="44" y="53"/>
                  </a:lnTo>
                  <a:lnTo>
                    <a:pt x="55" y="1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2" name="Freeform 1784"/>
            <p:cNvSpPr>
              <a:spLocks/>
            </p:cNvSpPr>
            <p:nvPr/>
          </p:nvSpPr>
          <p:spPr bwMode="auto">
            <a:xfrm>
              <a:off x="4429" y="3770"/>
              <a:ext cx="29" cy="27"/>
            </a:xfrm>
            <a:custGeom>
              <a:avLst/>
              <a:gdLst>
                <a:gd name="T0" fmla="*/ 7 w 57"/>
                <a:gd name="T1" fmla="*/ 2 h 54"/>
                <a:gd name="T2" fmla="*/ 8 w 57"/>
                <a:gd name="T3" fmla="*/ 2 h 54"/>
                <a:gd name="T4" fmla="*/ 2 w 57"/>
                <a:gd name="T5" fmla="*/ 0 h 54"/>
                <a:gd name="T6" fmla="*/ 0 w 57"/>
                <a:gd name="T7" fmla="*/ 5 h 54"/>
                <a:gd name="T8" fmla="*/ 6 w 57"/>
                <a:gd name="T9" fmla="*/ 7 h 54"/>
                <a:gd name="T10" fmla="*/ 6 w 57"/>
                <a:gd name="T11" fmla="*/ 7 h 54"/>
                <a:gd name="T12" fmla="*/ 7 w 57"/>
                <a:gd name="T13" fmla="*/ 2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56" y="15"/>
                  </a:moveTo>
                  <a:lnTo>
                    <a:pt x="57" y="15"/>
                  </a:lnTo>
                  <a:lnTo>
                    <a:pt x="11" y="0"/>
                  </a:lnTo>
                  <a:lnTo>
                    <a:pt x="0" y="39"/>
                  </a:lnTo>
                  <a:lnTo>
                    <a:pt x="46" y="54"/>
                  </a:lnTo>
                  <a:lnTo>
                    <a:pt x="47" y="54"/>
                  </a:lnTo>
                  <a:lnTo>
                    <a:pt x="56"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3" name="Freeform 1785"/>
            <p:cNvSpPr>
              <a:spLocks/>
            </p:cNvSpPr>
            <p:nvPr/>
          </p:nvSpPr>
          <p:spPr bwMode="auto">
            <a:xfrm>
              <a:off x="4453" y="3777"/>
              <a:ext cx="24" cy="25"/>
            </a:xfrm>
            <a:custGeom>
              <a:avLst/>
              <a:gdLst>
                <a:gd name="T0" fmla="*/ 6 w 50"/>
                <a:gd name="T1" fmla="*/ 2 h 49"/>
                <a:gd name="T2" fmla="*/ 6 w 50"/>
                <a:gd name="T3" fmla="*/ 2 h 49"/>
                <a:gd name="T4" fmla="*/ 1 w 50"/>
                <a:gd name="T5" fmla="*/ 0 h 49"/>
                <a:gd name="T6" fmla="*/ 0 w 50"/>
                <a:gd name="T7" fmla="*/ 5 h 49"/>
                <a:gd name="T8" fmla="*/ 4 w 50"/>
                <a:gd name="T9" fmla="*/ 7 h 49"/>
                <a:gd name="T10" fmla="*/ 4 w 50"/>
                <a:gd name="T11" fmla="*/ 7 h 49"/>
                <a:gd name="T12" fmla="*/ 6 w 50"/>
                <a:gd name="T13" fmla="*/ 2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50" y="10"/>
                  </a:moveTo>
                  <a:lnTo>
                    <a:pt x="50" y="10"/>
                  </a:lnTo>
                  <a:lnTo>
                    <a:pt x="9" y="0"/>
                  </a:lnTo>
                  <a:lnTo>
                    <a:pt x="0" y="39"/>
                  </a:lnTo>
                  <a:lnTo>
                    <a:pt x="40" y="49"/>
                  </a:lnTo>
                  <a:lnTo>
                    <a:pt x="50"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4" name="Freeform 1786"/>
            <p:cNvSpPr>
              <a:spLocks/>
            </p:cNvSpPr>
            <p:nvPr/>
          </p:nvSpPr>
          <p:spPr bwMode="auto">
            <a:xfrm>
              <a:off x="4473" y="3783"/>
              <a:ext cx="26" cy="25"/>
            </a:xfrm>
            <a:custGeom>
              <a:avLst/>
              <a:gdLst>
                <a:gd name="T0" fmla="*/ 6 w 53"/>
                <a:gd name="T1" fmla="*/ 1 h 51"/>
                <a:gd name="T2" fmla="*/ 6 w 53"/>
                <a:gd name="T3" fmla="*/ 1 h 51"/>
                <a:gd name="T4" fmla="*/ 1 w 53"/>
                <a:gd name="T5" fmla="*/ 0 h 51"/>
                <a:gd name="T6" fmla="*/ 0 w 53"/>
                <a:gd name="T7" fmla="*/ 4 h 51"/>
                <a:gd name="T8" fmla="*/ 5 w 53"/>
                <a:gd name="T9" fmla="*/ 6 h 51"/>
                <a:gd name="T10" fmla="*/ 5 w 53"/>
                <a:gd name="T11" fmla="*/ 6 h 51"/>
                <a:gd name="T12" fmla="*/ 6 w 53"/>
                <a:gd name="T13" fmla="*/ 1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53" y="12"/>
                  </a:moveTo>
                  <a:lnTo>
                    <a:pt x="53" y="12"/>
                  </a:lnTo>
                  <a:lnTo>
                    <a:pt x="10" y="0"/>
                  </a:lnTo>
                  <a:lnTo>
                    <a:pt x="0" y="39"/>
                  </a:lnTo>
                  <a:lnTo>
                    <a:pt x="44" y="51"/>
                  </a:lnTo>
                  <a:lnTo>
                    <a:pt x="53"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5" name="Freeform 1787"/>
            <p:cNvSpPr>
              <a:spLocks/>
            </p:cNvSpPr>
            <p:nvPr/>
          </p:nvSpPr>
          <p:spPr bwMode="auto">
            <a:xfrm>
              <a:off x="4495" y="3788"/>
              <a:ext cx="27" cy="26"/>
            </a:xfrm>
            <a:custGeom>
              <a:avLst/>
              <a:gdLst>
                <a:gd name="T0" fmla="*/ 7 w 54"/>
                <a:gd name="T1" fmla="*/ 2 h 50"/>
                <a:gd name="T2" fmla="*/ 7 w 54"/>
                <a:gd name="T3" fmla="*/ 2 h 50"/>
                <a:gd name="T4" fmla="*/ 2 w 54"/>
                <a:gd name="T5" fmla="*/ 0 h 50"/>
                <a:gd name="T6" fmla="*/ 0 w 54"/>
                <a:gd name="T7" fmla="*/ 5 h 50"/>
                <a:gd name="T8" fmla="*/ 6 w 54"/>
                <a:gd name="T9" fmla="*/ 7 h 50"/>
                <a:gd name="T10" fmla="*/ 7 w 54"/>
                <a:gd name="T11" fmla="*/ 7 h 50"/>
                <a:gd name="T12" fmla="*/ 6 w 54"/>
                <a:gd name="T13" fmla="*/ 7 h 50"/>
                <a:gd name="T14" fmla="*/ 6 w 54"/>
                <a:gd name="T15" fmla="*/ 7 h 50"/>
                <a:gd name="T16" fmla="*/ 7 w 54"/>
                <a:gd name="T17" fmla="*/ 7 h 50"/>
                <a:gd name="T18" fmla="*/ 7 w 54"/>
                <a:gd name="T19" fmla="*/ 2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0"/>
                <a:gd name="T32" fmla="*/ 54 w 54"/>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0">
                  <a:moveTo>
                    <a:pt x="50" y="11"/>
                  </a:moveTo>
                  <a:lnTo>
                    <a:pt x="54" y="11"/>
                  </a:lnTo>
                  <a:lnTo>
                    <a:pt x="9" y="0"/>
                  </a:lnTo>
                  <a:lnTo>
                    <a:pt x="0" y="39"/>
                  </a:lnTo>
                  <a:lnTo>
                    <a:pt x="45" y="50"/>
                  </a:lnTo>
                  <a:lnTo>
                    <a:pt x="50" y="50"/>
                  </a:lnTo>
                  <a:lnTo>
                    <a:pt x="45" y="50"/>
                  </a:lnTo>
                  <a:lnTo>
                    <a:pt x="47" y="50"/>
                  </a:lnTo>
                  <a:lnTo>
                    <a:pt x="50" y="50"/>
                  </a:lnTo>
                  <a:lnTo>
                    <a:pt x="50"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6" name="Freeform 1788"/>
            <p:cNvSpPr>
              <a:spLocks/>
            </p:cNvSpPr>
            <p:nvPr/>
          </p:nvSpPr>
          <p:spPr bwMode="auto">
            <a:xfrm>
              <a:off x="4519" y="3794"/>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5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2" y="1"/>
                  </a:lnTo>
                  <a:lnTo>
                    <a:pt x="0" y="0"/>
                  </a:lnTo>
                  <a:lnTo>
                    <a:pt x="0" y="39"/>
                  </a:lnTo>
                  <a:lnTo>
                    <a:pt x="42" y="40"/>
                  </a:lnTo>
                  <a:lnTo>
                    <a:pt x="39"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7" name="Freeform 1789"/>
            <p:cNvSpPr>
              <a:spLocks/>
            </p:cNvSpPr>
            <p:nvPr/>
          </p:nvSpPr>
          <p:spPr bwMode="auto">
            <a:xfrm>
              <a:off x="4539" y="3795"/>
              <a:ext cx="24" cy="23"/>
            </a:xfrm>
            <a:custGeom>
              <a:avLst/>
              <a:gdLst>
                <a:gd name="T0" fmla="*/ 6 w 47"/>
                <a:gd name="T1" fmla="*/ 1 h 47"/>
                <a:gd name="T2" fmla="*/ 6 w 47"/>
                <a:gd name="T3" fmla="*/ 1 h 47"/>
                <a:gd name="T4" fmla="*/ 1 w 47"/>
                <a:gd name="T5" fmla="*/ 0 h 47"/>
                <a:gd name="T6" fmla="*/ 0 w 47"/>
                <a:gd name="T7" fmla="*/ 4 h 47"/>
                <a:gd name="T8" fmla="*/ 5 w 47"/>
                <a:gd name="T9" fmla="*/ 5 h 47"/>
                <a:gd name="T10" fmla="*/ 6 w 47"/>
                <a:gd name="T11" fmla="*/ 5 h 47"/>
                <a:gd name="T12" fmla="*/ 6 w 47"/>
                <a:gd name="T13" fmla="*/ 1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6" y="8"/>
                  </a:moveTo>
                  <a:lnTo>
                    <a:pt x="47" y="8"/>
                  </a:lnTo>
                  <a:lnTo>
                    <a:pt x="7" y="0"/>
                  </a:lnTo>
                  <a:lnTo>
                    <a:pt x="0" y="39"/>
                  </a:lnTo>
                  <a:lnTo>
                    <a:pt x="40" y="47"/>
                  </a:lnTo>
                  <a:lnTo>
                    <a:pt x="41"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8" name="Freeform 1790"/>
            <p:cNvSpPr>
              <a:spLocks/>
            </p:cNvSpPr>
            <p:nvPr/>
          </p:nvSpPr>
          <p:spPr bwMode="auto">
            <a:xfrm>
              <a:off x="4560" y="3799"/>
              <a:ext cx="23" cy="22"/>
            </a:xfrm>
            <a:custGeom>
              <a:avLst/>
              <a:gdLst>
                <a:gd name="T0" fmla="*/ 5 w 48"/>
                <a:gd name="T1" fmla="*/ 0 h 45"/>
                <a:gd name="T2" fmla="*/ 5 w 48"/>
                <a:gd name="T3" fmla="*/ 0 h 45"/>
                <a:gd name="T4" fmla="*/ 0 w 48"/>
                <a:gd name="T5" fmla="*/ 0 h 45"/>
                <a:gd name="T6" fmla="*/ 0 w 48"/>
                <a:gd name="T7" fmla="*/ 4 h 45"/>
                <a:gd name="T8" fmla="*/ 5 w 48"/>
                <a:gd name="T9" fmla="*/ 5 h 45"/>
                <a:gd name="T10" fmla="*/ 5 w 48"/>
                <a:gd name="T11" fmla="*/ 5 h 45"/>
                <a:gd name="T12" fmla="*/ 5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5" y="6"/>
                  </a:moveTo>
                  <a:lnTo>
                    <a:pt x="48" y="6"/>
                  </a:lnTo>
                  <a:lnTo>
                    <a:pt x="5" y="0"/>
                  </a:lnTo>
                  <a:lnTo>
                    <a:pt x="0" y="39"/>
                  </a:lnTo>
                  <a:lnTo>
                    <a:pt x="43" y="45"/>
                  </a:lnTo>
                  <a:lnTo>
                    <a:pt x="45" y="45"/>
                  </a:lnTo>
                  <a:lnTo>
                    <a:pt x="45"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39" name="Freeform 1791"/>
            <p:cNvSpPr>
              <a:spLocks/>
            </p:cNvSpPr>
            <p:nvPr/>
          </p:nvSpPr>
          <p:spPr bwMode="auto">
            <a:xfrm>
              <a:off x="4582" y="3802"/>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1"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0" name="Freeform 1792"/>
            <p:cNvSpPr>
              <a:spLocks/>
            </p:cNvSpPr>
            <p:nvPr/>
          </p:nvSpPr>
          <p:spPr bwMode="auto">
            <a:xfrm>
              <a:off x="4602" y="3802"/>
              <a:ext cx="25" cy="22"/>
            </a:xfrm>
            <a:custGeom>
              <a:avLst/>
              <a:gdLst>
                <a:gd name="T0" fmla="*/ 6 w 49"/>
                <a:gd name="T1" fmla="*/ 0 h 45"/>
                <a:gd name="T2" fmla="*/ 7 w 49"/>
                <a:gd name="T3" fmla="*/ 0 h 45"/>
                <a:gd name="T4" fmla="*/ 1 w 49"/>
                <a:gd name="T5" fmla="*/ 0 h 45"/>
                <a:gd name="T6" fmla="*/ 0 w 49"/>
                <a:gd name="T7" fmla="*/ 4 h 45"/>
                <a:gd name="T8" fmla="*/ 6 w 49"/>
                <a:gd name="T9" fmla="*/ 5 h 45"/>
                <a:gd name="T10" fmla="*/ 6 w 49"/>
                <a:gd name="T11" fmla="*/ 5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7" y="6"/>
                  </a:moveTo>
                  <a:lnTo>
                    <a:pt x="49" y="6"/>
                  </a:lnTo>
                  <a:lnTo>
                    <a:pt x="4" y="0"/>
                  </a:lnTo>
                  <a:lnTo>
                    <a:pt x="0" y="39"/>
                  </a:lnTo>
                  <a:lnTo>
                    <a:pt x="45" y="45"/>
                  </a:lnTo>
                  <a:lnTo>
                    <a:pt x="47" y="45"/>
                  </a:lnTo>
                  <a:lnTo>
                    <a:pt x="47"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1" name="Freeform 1793"/>
            <p:cNvSpPr>
              <a:spLocks/>
            </p:cNvSpPr>
            <p:nvPr/>
          </p:nvSpPr>
          <p:spPr bwMode="auto">
            <a:xfrm>
              <a:off x="4626" y="3804"/>
              <a:ext cx="21" cy="21"/>
            </a:xfrm>
            <a:custGeom>
              <a:avLst/>
              <a:gdLst>
                <a:gd name="T0" fmla="*/ 5 w 43"/>
                <a:gd name="T1" fmla="*/ 1 h 40"/>
                <a:gd name="T2" fmla="*/ 5 w 43"/>
                <a:gd name="T3" fmla="*/ 1 h 40"/>
                <a:gd name="T4" fmla="*/ 0 w 43"/>
                <a:gd name="T5" fmla="*/ 0 h 40"/>
                <a:gd name="T6" fmla="*/ 0 w 43"/>
                <a:gd name="T7" fmla="*/ 5 h 40"/>
                <a:gd name="T8" fmla="*/ 5 w 43"/>
                <a:gd name="T9" fmla="*/ 6 h 40"/>
                <a:gd name="T10" fmla="*/ 4 w 43"/>
                <a:gd name="T11" fmla="*/ 6 h 40"/>
                <a:gd name="T12" fmla="*/ 5 w 43"/>
                <a:gd name="T13" fmla="*/ 1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1"/>
                  </a:moveTo>
                  <a:lnTo>
                    <a:pt x="40" y="1"/>
                  </a:lnTo>
                  <a:lnTo>
                    <a:pt x="0" y="0"/>
                  </a:lnTo>
                  <a:lnTo>
                    <a:pt x="0" y="39"/>
                  </a:lnTo>
                  <a:lnTo>
                    <a:pt x="40" y="40"/>
                  </a:lnTo>
                  <a:lnTo>
                    <a:pt x="38" y="40"/>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2" name="Freeform 1794"/>
            <p:cNvSpPr>
              <a:spLocks/>
            </p:cNvSpPr>
            <p:nvPr/>
          </p:nvSpPr>
          <p:spPr bwMode="auto">
            <a:xfrm>
              <a:off x="4645" y="3805"/>
              <a:ext cx="24" cy="22"/>
            </a:xfrm>
            <a:custGeom>
              <a:avLst/>
              <a:gdLst>
                <a:gd name="T0" fmla="*/ 6 w 47"/>
                <a:gd name="T1" fmla="*/ 1 h 44"/>
                <a:gd name="T2" fmla="*/ 6 w 47"/>
                <a:gd name="T3" fmla="*/ 1 h 44"/>
                <a:gd name="T4" fmla="*/ 1 w 47"/>
                <a:gd name="T5" fmla="*/ 0 h 44"/>
                <a:gd name="T6" fmla="*/ 0 w 47"/>
                <a:gd name="T7" fmla="*/ 5 h 44"/>
                <a:gd name="T8" fmla="*/ 6 w 47"/>
                <a:gd name="T9" fmla="*/ 6 h 44"/>
                <a:gd name="T10" fmla="*/ 6 w 47"/>
                <a:gd name="T11" fmla="*/ 6 h 44"/>
                <a:gd name="T12" fmla="*/ 6 w 47"/>
                <a:gd name="T13" fmla="*/ 1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7" y="5"/>
                  </a:moveTo>
                  <a:lnTo>
                    <a:pt x="47" y="5"/>
                  </a:lnTo>
                  <a:lnTo>
                    <a:pt x="5" y="0"/>
                  </a:lnTo>
                  <a:lnTo>
                    <a:pt x="0" y="39"/>
                  </a:lnTo>
                  <a:lnTo>
                    <a:pt x="43" y="44"/>
                  </a:lnTo>
                  <a:lnTo>
                    <a:pt x="47"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243" name="Freeform 1795"/>
            <p:cNvSpPr>
              <a:spLocks/>
            </p:cNvSpPr>
            <p:nvPr/>
          </p:nvSpPr>
          <p:spPr bwMode="auto">
            <a:xfrm>
              <a:off x="4666" y="3807"/>
              <a:ext cx="23" cy="23"/>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5" y="5"/>
                  </a:moveTo>
                  <a:lnTo>
                    <a:pt x="46" y="5"/>
                  </a:lnTo>
                  <a:lnTo>
                    <a:pt x="4" y="0"/>
                  </a:lnTo>
                  <a:lnTo>
                    <a:pt x="0" y="39"/>
                  </a:lnTo>
                  <a:lnTo>
                    <a:pt x="41" y="44"/>
                  </a:lnTo>
                  <a:lnTo>
                    <a:pt x="42" y="44"/>
                  </a:lnTo>
                  <a:lnTo>
                    <a:pt x="45"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4" name="Group 1796"/>
          <p:cNvGrpSpPr>
            <a:grpSpLocks/>
          </p:cNvGrpSpPr>
          <p:nvPr/>
        </p:nvGrpSpPr>
        <p:grpSpPr bwMode="auto">
          <a:xfrm>
            <a:off x="3637956" y="5611813"/>
            <a:ext cx="6302573" cy="800100"/>
            <a:chOff x="2014" y="3343"/>
            <a:chExt cx="3529" cy="504"/>
          </a:xfrm>
        </p:grpSpPr>
        <p:sp>
          <p:nvSpPr>
            <p:cNvPr id="13844" name="Freeform 1797"/>
            <p:cNvSpPr>
              <a:spLocks/>
            </p:cNvSpPr>
            <p:nvPr/>
          </p:nvSpPr>
          <p:spPr bwMode="auto">
            <a:xfrm>
              <a:off x="4688" y="3810"/>
              <a:ext cx="23" cy="21"/>
            </a:xfrm>
            <a:custGeom>
              <a:avLst/>
              <a:gdLst>
                <a:gd name="T0" fmla="*/ 6 w 46"/>
                <a:gd name="T1" fmla="*/ 1 h 42"/>
                <a:gd name="T2" fmla="*/ 6 w 46"/>
                <a:gd name="T3" fmla="*/ 1 h 42"/>
                <a:gd name="T4" fmla="*/ 1 w 46"/>
                <a:gd name="T5" fmla="*/ 0 h 42"/>
                <a:gd name="T6" fmla="*/ 0 w 46"/>
                <a:gd name="T7" fmla="*/ 5 h 42"/>
                <a:gd name="T8" fmla="*/ 6 w 46"/>
                <a:gd name="T9" fmla="*/ 6 h 42"/>
                <a:gd name="T10" fmla="*/ 6 w 46"/>
                <a:gd name="T11" fmla="*/ 6 h 42"/>
                <a:gd name="T12" fmla="*/ 6 w 46"/>
                <a:gd name="T13" fmla="*/ 1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6" y="3"/>
                  </a:moveTo>
                  <a:lnTo>
                    <a:pt x="45" y="3"/>
                  </a:lnTo>
                  <a:lnTo>
                    <a:pt x="3" y="0"/>
                  </a:lnTo>
                  <a:lnTo>
                    <a:pt x="0" y="39"/>
                  </a:lnTo>
                  <a:lnTo>
                    <a:pt x="43" y="42"/>
                  </a:lnTo>
                  <a:lnTo>
                    <a:pt x="42" y="42"/>
                  </a:lnTo>
                  <a:lnTo>
                    <a:pt x="46"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5" name="Freeform 1798"/>
            <p:cNvSpPr>
              <a:spLocks/>
            </p:cNvSpPr>
            <p:nvPr/>
          </p:nvSpPr>
          <p:spPr bwMode="auto">
            <a:xfrm>
              <a:off x="4708" y="3811"/>
              <a:ext cx="25" cy="23"/>
            </a:xfrm>
            <a:custGeom>
              <a:avLst/>
              <a:gdLst>
                <a:gd name="T0" fmla="*/ 6 w 49"/>
                <a:gd name="T1" fmla="*/ 1 h 45"/>
                <a:gd name="T2" fmla="*/ 7 w 49"/>
                <a:gd name="T3" fmla="*/ 1 h 45"/>
                <a:gd name="T4" fmla="*/ 1 w 49"/>
                <a:gd name="T5" fmla="*/ 0 h 45"/>
                <a:gd name="T6" fmla="*/ 0 w 49"/>
                <a:gd name="T7" fmla="*/ 5 h 45"/>
                <a:gd name="T8" fmla="*/ 6 w 49"/>
                <a:gd name="T9" fmla="*/ 6 h 45"/>
                <a:gd name="T10" fmla="*/ 6 w 49"/>
                <a:gd name="T11" fmla="*/ 6 h 45"/>
                <a:gd name="T12" fmla="*/ 6 w 49"/>
                <a:gd name="T13" fmla="*/ 1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7" y="5"/>
                  </a:moveTo>
                  <a:lnTo>
                    <a:pt x="49" y="5"/>
                  </a:lnTo>
                  <a:lnTo>
                    <a:pt x="4" y="0"/>
                  </a:lnTo>
                  <a:lnTo>
                    <a:pt x="0" y="39"/>
                  </a:lnTo>
                  <a:lnTo>
                    <a:pt x="45" y="45"/>
                  </a:lnTo>
                  <a:lnTo>
                    <a:pt x="47" y="45"/>
                  </a:lnTo>
                  <a:lnTo>
                    <a:pt x="47"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6" name="Freeform 1799"/>
            <p:cNvSpPr>
              <a:spLocks/>
            </p:cNvSpPr>
            <p:nvPr/>
          </p:nvSpPr>
          <p:spPr bwMode="auto">
            <a:xfrm>
              <a:off x="4732" y="3814"/>
              <a:ext cx="22" cy="20"/>
            </a:xfrm>
            <a:custGeom>
              <a:avLst/>
              <a:gdLst>
                <a:gd name="T0" fmla="*/ 6 w 44"/>
                <a:gd name="T1" fmla="*/ 0 h 40"/>
                <a:gd name="T2" fmla="*/ 6 w 44"/>
                <a:gd name="T3" fmla="*/ 0 h 40"/>
                <a:gd name="T4" fmla="*/ 0 w 44"/>
                <a:gd name="T5" fmla="*/ 0 h 40"/>
                <a:gd name="T6" fmla="*/ 0 w 44"/>
                <a:gd name="T7" fmla="*/ 5 h 40"/>
                <a:gd name="T8" fmla="*/ 6 w 44"/>
                <a:gd name="T9" fmla="*/ 5 h 40"/>
                <a:gd name="T10" fmla="*/ 6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4" y="0"/>
                  </a:lnTo>
                  <a:lnTo>
                    <a:pt x="0" y="0"/>
                  </a:lnTo>
                  <a:lnTo>
                    <a:pt x="0" y="40"/>
                  </a:lnTo>
                  <a:lnTo>
                    <a:pt x="44"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7" name="Freeform 1800"/>
            <p:cNvSpPr>
              <a:spLocks/>
            </p:cNvSpPr>
            <p:nvPr/>
          </p:nvSpPr>
          <p:spPr bwMode="auto">
            <a:xfrm>
              <a:off x="4754" y="3814"/>
              <a:ext cx="21" cy="20"/>
            </a:xfrm>
            <a:custGeom>
              <a:avLst/>
              <a:gdLst>
                <a:gd name="T0" fmla="*/ 6 w 41"/>
                <a:gd name="T1" fmla="*/ 0 h 40"/>
                <a:gd name="T2" fmla="*/ 6 w 41"/>
                <a:gd name="T3" fmla="*/ 0 h 40"/>
                <a:gd name="T4" fmla="*/ 0 w 41"/>
                <a:gd name="T5" fmla="*/ 0 h 40"/>
                <a:gd name="T6" fmla="*/ 0 w 41"/>
                <a:gd name="T7" fmla="*/ 5 h 40"/>
                <a:gd name="T8" fmla="*/ 6 w 41"/>
                <a:gd name="T9" fmla="*/ 5 h 40"/>
                <a:gd name="T10" fmla="*/ 6 w 41"/>
                <a:gd name="T11" fmla="*/ 5 h 40"/>
                <a:gd name="T12" fmla="*/ 6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0"/>
                  </a:lnTo>
                  <a:lnTo>
                    <a:pt x="0" y="40"/>
                  </a:lnTo>
                  <a:lnTo>
                    <a:pt x="41"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8" name="Freeform 1801"/>
            <p:cNvSpPr>
              <a:spLocks/>
            </p:cNvSpPr>
            <p:nvPr/>
          </p:nvSpPr>
          <p:spPr bwMode="auto">
            <a:xfrm>
              <a:off x="4775" y="3814"/>
              <a:ext cx="21" cy="20"/>
            </a:xfrm>
            <a:custGeom>
              <a:avLst/>
              <a:gdLst>
                <a:gd name="T0" fmla="*/ 5 w 43"/>
                <a:gd name="T1" fmla="*/ 0 h 40"/>
                <a:gd name="T2" fmla="*/ 5 w 43"/>
                <a:gd name="T3" fmla="*/ 0 h 40"/>
                <a:gd name="T4" fmla="*/ 0 w 43"/>
                <a:gd name="T5" fmla="*/ 0 h 40"/>
                <a:gd name="T6" fmla="*/ 0 w 43"/>
                <a:gd name="T7" fmla="*/ 5 h 40"/>
                <a:gd name="T8" fmla="*/ 5 w 43"/>
                <a:gd name="T9" fmla="*/ 5 h 40"/>
                <a:gd name="T10" fmla="*/ 5 w 43"/>
                <a:gd name="T11" fmla="*/ 5 h 40"/>
                <a:gd name="T12" fmla="*/ 5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0"/>
                  </a:moveTo>
                  <a:lnTo>
                    <a:pt x="43" y="0"/>
                  </a:lnTo>
                  <a:lnTo>
                    <a:pt x="0" y="0"/>
                  </a:lnTo>
                  <a:lnTo>
                    <a:pt x="0" y="40"/>
                  </a:lnTo>
                  <a:lnTo>
                    <a:pt x="43" y="40"/>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9" name="Freeform 1802"/>
            <p:cNvSpPr>
              <a:spLocks/>
            </p:cNvSpPr>
            <p:nvPr/>
          </p:nvSpPr>
          <p:spPr bwMode="auto">
            <a:xfrm>
              <a:off x="4796" y="3814"/>
              <a:ext cx="22" cy="20"/>
            </a:xfrm>
            <a:custGeom>
              <a:avLst/>
              <a:gdLst>
                <a:gd name="T0" fmla="*/ 6 w 44"/>
                <a:gd name="T1" fmla="*/ 0 h 40"/>
                <a:gd name="T2" fmla="*/ 6 w 44"/>
                <a:gd name="T3" fmla="*/ 0 h 40"/>
                <a:gd name="T4" fmla="*/ 0 w 44"/>
                <a:gd name="T5" fmla="*/ 0 h 40"/>
                <a:gd name="T6" fmla="*/ 0 w 44"/>
                <a:gd name="T7" fmla="*/ 5 h 40"/>
                <a:gd name="T8" fmla="*/ 6 w 44"/>
                <a:gd name="T9" fmla="*/ 5 h 40"/>
                <a:gd name="T10" fmla="*/ 5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1" y="0"/>
                  </a:lnTo>
                  <a:lnTo>
                    <a:pt x="0" y="0"/>
                  </a:lnTo>
                  <a:lnTo>
                    <a:pt x="0" y="40"/>
                  </a:lnTo>
                  <a:lnTo>
                    <a:pt x="41" y="40"/>
                  </a:lnTo>
                  <a:lnTo>
                    <a:pt x="39"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0" name="Freeform 1803"/>
            <p:cNvSpPr>
              <a:spLocks/>
            </p:cNvSpPr>
            <p:nvPr/>
          </p:nvSpPr>
          <p:spPr bwMode="auto">
            <a:xfrm>
              <a:off x="4816" y="3814"/>
              <a:ext cx="23" cy="22"/>
            </a:xfrm>
            <a:custGeom>
              <a:avLst/>
              <a:gdLst>
                <a:gd name="T0" fmla="*/ 5 w 47"/>
                <a:gd name="T1" fmla="*/ 1 h 44"/>
                <a:gd name="T2" fmla="*/ 5 w 47"/>
                <a:gd name="T3" fmla="*/ 1 h 44"/>
                <a:gd name="T4" fmla="*/ 0 w 47"/>
                <a:gd name="T5" fmla="*/ 0 h 44"/>
                <a:gd name="T6" fmla="*/ 0 w 47"/>
                <a:gd name="T7" fmla="*/ 5 h 44"/>
                <a:gd name="T8" fmla="*/ 5 w 47"/>
                <a:gd name="T9" fmla="*/ 6 h 44"/>
                <a:gd name="T10" fmla="*/ 5 w 47"/>
                <a:gd name="T11" fmla="*/ 6 h 44"/>
                <a:gd name="T12" fmla="*/ 5 w 47"/>
                <a:gd name="T13" fmla="*/ 1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5" y="5"/>
                  </a:moveTo>
                  <a:lnTo>
                    <a:pt x="47" y="5"/>
                  </a:lnTo>
                  <a:lnTo>
                    <a:pt x="5" y="0"/>
                  </a:lnTo>
                  <a:lnTo>
                    <a:pt x="0" y="40"/>
                  </a:lnTo>
                  <a:lnTo>
                    <a:pt x="43" y="44"/>
                  </a:lnTo>
                  <a:lnTo>
                    <a:pt x="45" y="44"/>
                  </a:lnTo>
                  <a:lnTo>
                    <a:pt x="45"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1" name="Freeform 1804"/>
            <p:cNvSpPr>
              <a:spLocks/>
            </p:cNvSpPr>
            <p:nvPr/>
          </p:nvSpPr>
          <p:spPr bwMode="auto">
            <a:xfrm>
              <a:off x="4838" y="3816"/>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4" y="0"/>
                  </a:lnTo>
                  <a:lnTo>
                    <a:pt x="0" y="0"/>
                  </a:lnTo>
                  <a:lnTo>
                    <a:pt x="0" y="39"/>
                  </a:lnTo>
                  <a:lnTo>
                    <a:pt x="44" y="39"/>
                  </a:lnTo>
                  <a:lnTo>
                    <a:pt x="41"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2" name="Freeform 1805"/>
            <p:cNvSpPr>
              <a:spLocks/>
            </p:cNvSpPr>
            <p:nvPr/>
          </p:nvSpPr>
          <p:spPr bwMode="auto">
            <a:xfrm>
              <a:off x="4859" y="3816"/>
              <a:ext cx="24" cy="22"/>
            </a:xfrm>
            <a:custGeom>
              <a:avLst/>
              <a:gdLst>
                <a:gd name="T0" fmla="*/ 5 w 49"/>
                <a:gd name="T1" fmla="*/ 1 h 44"/>
                <a:gd name="T2" fmla="*/ 6 w 49"/>
                <a:gd name="T3" fmla="*/ 1 h 44"/>
                <a:gd name="T4" fmla="*/ 0 w 49"/>
                <a:gd name="T5" fmla="*/ 0 h 44"/>
                <a:gd name="T6" fmla="*/ 0 w 49"/>
                <a:gd name="T7" fmla="*/ 5 h 44"/>
                <a:gd name="T8" fmla="*/ 5 w 49"/>
                <a:gd name="T9" fmla="*/ 6 h 44"/>
                <a:gd name="T10" fmla="*/ 5 w 49"/>
                <a:gd name="T11" fmla="*/ 6 h 44"/>
                <a:gd name="T12" fmla="*/ 5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5" y="0"/>
                  </a:lnTo>
                  <a:lnTo>
                    <a:pt x="0" y="39"/>
                  </a:lnTo>
                  <a:lnTo>
                    <a:pt x="44" y="44"/>
                  </a:lnTo>
                  <a:lnTo>
                    <a:pt x="47" y="44"/>
                  </a:lnTo>
                  <a:lnTo>
                    <a:pt x="47"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3" name="Freeform 1806"/>
            <p:cNvSpPr>
              <a:spLocks/>
            </p:cNvSpPr>
            <p:nvPr/>
          </p:nvSpPr>
          <p:spPr bwMode="auto">
            <a:xfrm>
              <a:off x="4882" y="3819"/>
              <a:ext cx="21" cy="19"/>
            </a:xfrm>
            <a:custGeom>
              <a:avLst/>
              <a:gdLst>
                <a:gd name="T0" fmla="*/ 6 w 42"/>
                <a:gd name="T1" fmla="*/ 0 h 39"/>
                <a:gd name="T2" fmla="*/ 5 w 42"/>
                <a:gd name="T3" fmla="*/ 0 h 39"/>
                <a:gd name="T4" fmla="*/ 0 w 42"/>
                <a:gd name="T5" fmla="*/ 0 h 39"/>
                <a:gd name="T6" fmla="*/ 0 w 42"/>
                <a:gd name="T7" fmla="*/ 4 h 39"/>
                <a:gd name="T8" fmla="*/ 5 w 42"/>
                <a:gd name="T9" fmla="*/ 4 h 39"/>
                <a:gd name="T10" fmla="*/ 5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4" name="Freeform 1807"/>
            <p:cNvSpPr>
              <a:spLocks/>
            </p:cNvSpPr>
            <p:nvPr/>
          </p:nvSpPr>
          <p:spPr bwMode="auto">
            <a:xfrm>
              <a:off x="4901" y="3819"/>
              <a:ext cx="25" cy="22"/>
            </a:xfrm>
            <a:custGeom>
              <a:avLst/>
              <a:gdLst>
                <a:gd name="T0" fmla="*/ 6 w 49"/>
                <a:gd name="T1" fmla="*/ 1 h 44"/>
                <a:gd name="T2" fmla="*/ 7 w 49"/>
                <a:gd name="T3" fmla="*/ 1 h 44"/>
                <a:gd name="T4" fmla="*/ 1 w 49"/>
                <a:gd name="T5" fmla="*/ 0 h 44"/>
                <a:gd name="T6" fmla="*/ 0 w 49"/>
                <a:gd name="T7" fmla="*/ 5 h 44"/>
                <a:gd name="T8" fmla="*/ 6 w 49"/>
                <a:gd name="T9" fmla="*/ 6 h 44"/>
                <a:gd name="T10" fmla="*/ 6 w 49"/>
                <a:gd name="T11" fmla="*/ 6 h 44"/>
                <a:gd name="T12" fmla="*/ 6 w 49"/>
                <a:gd name="T13" fmla="*/ 1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7" y="5"/>
                  </a:moveTo>
                  <a:lnTo>
                    <a:pt x="49" y="5"/>
                  </a:lnTo>
                  <a:lnTo>
                    <a:pt x="4" y="0"/>
                  </a:lnTo>
                  <a:lnTo>
                    <a:pt x="0" y="39"/>
                  </a:lnTo>
                  <a:lnTo>
                    <a:pt x="45" y="44"/>
                  </a:lnTo>
                  <a:lnTo>
                    <a:pt x="47" y="44"/>
                  </a:lnTo>
                  <a:lnTo>
                    <a:pt x="47"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5" name="Freeform 1808"/>
            <p:cNvSpPr>
              <a:spLocks/>
            </p:cNvSpPr>
            <p:nvPr/>
          </p:nvSpPr>
          <p:spPr bwMode="auto">
            <a:xfrm>
              <a:off x="4924" y="3822"/>
              <a:ext cx="21" cy="19"/>
            </a:xfrm>
            <a:custGeom>
              <a:avLst/>
              <a:gdLst>
                <a:gd name="T0" fmla="*/ 6 w 40"/>
                <a:gd name="T1" fmla="*/ 0 h 39"/>
                <a:gd name="T2" fmla="*/ 6 w 40"/>
                <a:gd name="T3" fmla="*/ 0 h 39"/>
                <a:gd name="T4" fmla="*/ 0 w 40"/>
                <a:gd name="T5" fmla="*/ 0 h 39"/>
                <a:gd name="T6" fmla="*/ 0 w 40"/>
                <a:gd name="T7" fmla="*/ 4 h 39"/>
                <a:gd name="T8" fmla="*/ 6 w 40"/>
                <a:gd name="T9" fmla="*/ 4 h 39"/>
                <a:gd name="T10" fmla="*/ 6 w 40"/>
                <a:gd name="T11" fmla="*/ 4 h 39"/>
                <a:gd name="T12" fmla="*/ 6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6" name="Freeform 1809"/>
            <p:cNvSpPr>
              <a:spLocks/>
            </p:cNvSpPr>
            <p:nvPr/>
          </p:nvSpPr>
          <p:spPr bwMode="auto">
            <a:xfrm>
              <a:off x="4945" y="3822"/>
              <a:ext cx="22" cy="19"/>
            </a:xfrm>
            <a:custGeom>
              <a:avLst/>
              <a:gdLst>
                <a:gd name="T0" fmla="*/ 5 w 45"/>
                <a:gd name="T1" fmla="*/ 0 h 39"/>
                <a:gd name="T2" fmla="*/ 5 w 45"/>
                <a:gd name="T3" fmla="*/ 0 h 39"/>
                <a:gd name="T4" fmla="*/ 0 w 45"/>
                <a:gd name="T5" fmla="*/ 0 h 39"/>
                <a:gd name="T6" fmla="*/ 0 w 45"/>
                <a:gd name="T7" fmla="*/ 4 h 39"/>
                <a:gd name="T8" fmla="*/ 5 w 45"/>
                <a:gd name="T9" fmla="*/ 4 h 39"/>
                <a:gd name="T10" fmla="*/ 5 w 45"/>
                <a:gd name="T11" fmla="*/ 4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7" name="Freeform 1810"/>
            <p:cNvSpPr>
              <a:spLocks/>
            </p:cNvSpPr>
            <p:nvPr/>
          </p:nvSpPr>
          <p:spPr bwMode="auto">
            <a:xfrm>
              <a:off x="4967" y="3822"/>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8" name="Freeform 1811"/>
            <p:cNvSpPr>
              <a:spLocks/>
            </p:cNvSpPr>
            <p:nvPr/>
          </p:nvSpPr>
          <p:spPr bwMode="auto">
            <a:xfrm>
              <a:off x="4989" y="3822"/>
              <a:ext cx="19" cy="20"/>
            </a:xfrm>
            <a:custGeom>
              <a:avLst/>
              <a:gdLst>
                <a:gd name="T0" fmla="*/ 5 w 38"/>
                <a:gd name="T1" fmla="*/ 0 h 41"/>
                <a:gd name="T2" fmla="*/ 5 w 38"/>
                <a:gd name="T3" fmla="*/ 0 h 41"/>
                <a:gd name="T4" fmla="*/ 0 w 38"/>
                <a:gd name="T5" fmla="*/ 0 h 41"/>
                <a:gd name="T6" fmla="*/ 0 w 38"/>
                <a:gd name="T7" fmla="*/ 4 h 41"/>
                <a:gd name="T8" fmla="*/ 5 w 38"/>
                <a:gd name="T9" fmla="*/ 5 h 41"/>
                <a:gd name="T10" fmla="*/ 5 w 38"/>
                <a:gd name="T11" fmla="*/ 5 h 41"/>
                <a:gd name="T12" fmla="*/ 5 w 38"/>
                <a:gd name="T13" fmla="*/ 0 h 41"/>
                <a:gd name="T14" fmla="*/ 0 60000 65536"/>
                <a:gd name="T15" fmla="*/ 0 60000 65536"/>
                <a:gd name="T16" fmla="*/ 0 60000 65536"/>
                <a:gd name="T17" fmla="*/ 0 60000 65536"/>
                <a:gd name="T18" fmla="*/ 0 60000 65536"/>
                <a:gd name="T19" fmla="*/ 0 60000 65536"/>
                <a:gd name="T20" fmla="*/ 0 60000 65536"/>
                <a:gd name="T21" fmla="*/ 0 w 38"/>
                <a:gd name="T22" fmla="*/ 0 h 41"/>
                <a:gd name="T23" fmla="*/ 38 w 3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1">
                  <a:moveTo>
                    <a:pt x="38" y="2"/>
                  </a:moveTo>
                  <a:lnTo>
                    <a:pt x="38" y="2"/>
                  </a:lnTo>
                  <a:lnTo>
                    <a:pt x="0" y="0"/>
                  </a:lnTo>
                  <a:lnTo>
                    <a:pt x="0" y="39"/>
                  </a:lnTo>
                  <a:lnTo>
                    <a:pt x="38" y="41"/>
                  </a:lnTo>
                  <a:lnTo>
                    <a:pt x="38"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59" name="Freeform 1812"/>
            <p:cNvSpPr>
              <a:spLocks/>
            </p:cNvSpPr>
            <p:nvPr/>
          </p:nvSpPr>
          <p:spPr bwMode="auto">
            <a:xfrm>
              <a:off x="5008" y="3822"/>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0" name="Freeform 1813"/>
            <p:cNvSpPr>
              <a:spLocks/>
            </p:cNvSpPr>
            <p:nvPr/>
          </p:nvSpPr>
          <p:spPr bwMode="auto">
            <a:xfrm>
              <a:off x="5030" y="3822"/>
              <a:ext cx="22"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1" name="Freeform 1814"/>
            <p:cNvSpPr>
              <a:spLocks/>
            </p:cNvSpPr>
            <p:nvPr/>
          </p:nvSpPr>
          <p:spPr bwMode="auto">
            <a:xfrm>
              <a:off x="5052" y="3822"/>
              <a:ext cx="20"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5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2" name="Freeform 1815"/>
            <p:cNvSpPr>
              <a:spLocks/>
            </p:cNvSpPr>
            <p:nvPr/>
          </p:nvSpPr>
          <p:spPr bwMode="auto">
            <a:xfrm>
              <a:off x="5072" y="3822"/>
              <a:ext cx="22" cy="20"/>
            </a:xfrm>
            <a:custGeom>
              <a:avLst/>
              <a:gdLst>
                <a:gd name="T0" fmla="*/ 6 w 43"/>
                <a:gd name="T1" fmla="*/ 0 h 41"/>
                <a:gd name="T2" fmla="*/ 6 w 43"/>
                <a:gd name="T3" fmla="*/ 0 h 41"/>
                <a:gd name="T4" fmla="*/ 0 w 43"/>
                <a:gd name="T5" fmla="*/ 0 h 41"/>
                <a:gd name="T6" fmla="*/ 0 w 43"/>
                <a:gd name="T7" fmla="*/ 5 h 41"/>
                <a:gd name="T8" fmla="*/ 6 w 43"/>
                <a:gd name="T9" fmla="*/ 4 h 41"/>
                <a:gd name="T10" fmla="*/ 6 w 43"/>
                <a:gd name="T11" fmla="*/ 4 h 41"/>
                <a:gd name="T12" fmla="*/ 6 w 43"/>
                <a:gd name="T13" fmla="*/ 0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3" y="0"/>
                  </a:moveTo>
                  <a:lnTo>
                    <a:pt x="43" y="0"/>
                  </a:lnTo>
                  <a:lnTo>
                    <a:pt x="0" y="2"/>
                  </a:lnTo>
                  <a:lnTo>
                    <a:pt x="0" y="41"/>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3" name="Freeform 1816"/>
            <p:cNvSpPr>
              <a:spLocks/>
            </p:cNvSpPr>
            <p:nvPr/>
          </p:nvSpPr>
          <p:spPr bwMode="auto">
            <a:xfrm>
              <a:off x="5094" y="3822"/>
              <a:ext cx="23" cy="19"/>
            </a:xfrm>
            <a:custGeom>
              <a:avLst/>
              <a:gdLst>
                <a:gd name="T0" fmla="*/ 5 w 47"/>
                <a:gd name="T1" fmla="*/ 0 h 39"/>
                <a:gd name="T2" fmla="*/ 5 w 47"/>
                <a:gd name="T3" fmla="*/ 0 h 39"/>
                <a:gd name="T4" fmla="*/ 0 w 47"/>
                <a:gd name="T5" fmla="*/ 0 h 39"/>
                <a:gd name="T6" fmla="*/ 0 w 47"/>
                <a:gd name="T7" fmla="*/ 4 h 39"/>
                <a:gd name="T8" fmla="*/ 5 w 47"/>
                <a:gd name="T9" fmla="*/ 4 h 39"/>
                <a:gd name="T10" fmla="*/ 5 w 47"/>
                <a:gd name="T11" fmla="*/ 4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7" y="0"/>
                  </a:lnTo>
                  <a:lnTo>
                    <a:pt x="0" y="0"/>
                  </a:lnTo>
                  <a:lnTo>
                    <a:pt x="0"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4" name="Freeform 1817"/>
            <p:cNvSpPr>
              <a:spLocks/>
            </p:cNvSpPr>
            <p:nvPr/>
          </p:nvSpPr>
          <p:spPr bwMode="auto">
            <a:xfrm>
              <a:off x="5117" y="3822"/>
              <a:ext cx="21" cy="20"/>
            </a:xfrm>
            <a:custGeom>
              <a:avLst/>
              <a:gdLst>
                <a:gd name="T0" fmla="*/ 6 w 40"/>
                <a:gd name="T1" fmla="*/ 0 h 41"/>
                <a:gd name="T2" fmla="*/ 6 w 40"/>
                <a:gd name="T3" fmla="*/ 0 h 41"/>
                <a:gd name="T4" fmla="*/ 0 w 40"/>
                <a:gd name="T5" fmla="*/ 0 h 41"/>
                <a:gd name="T6" fmla="*/ 0 w 40"/>
                <a:gd name="T7" fmla="*/ 4 h 41"/>
                <a:gd name="T8" fmla="*/ 6 w 40"/>
                <a:gd name="T9" fmla="*/ 5 h 41"/>
                <a:gd name="T10" fmla="*/ 6 w 40"/>
                <a:gd name="T11" fmla="*/ 5 h 41"/>
                <a:gd name="T12" fmla="*/ 6 w 40"/>
                <a:gd name="T13" fmla="*/ 0 h 41"/>
                <a:gd name="T14" fmla="*/ 0 60000 65536"/>
                <a:gd name="T15" fmla="*/ 0 60000 65536"/>
                <a:gd name="T16" fmla="*/ 0 60000 65536"/>
                <a:gd name="T17" fmla="*/ 0 60000 65536"/>
                <a:gd name="T18" fmla="*/ 0 60000 65536"/>
                <a:gd name="T19" fmla="*/ 0 60000 65536"/>
                <a:gd name="T20" fmla="*/ 0 60000 65536"/>
                <a:gd name="T21" fmla="*/ 0 w 40"/>
                <a:gd name="T22" fmla="*/ 0 h 41"/>
                <a:gd name="T23" fmla="*/ 40 w 40"/>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1">
                  <a:moveTo>
                    <a:pt x="40" y="2"/>
                  </a:moveTo>
                  <a:lnTo>
                    <a:pt x="40" y="2"/>
                  </a:lnTo>
                  <a:lnTo>
                    <a:pt x="0" y="0"/>
                  </a:lnTo>
                  <a:lnTo>
                    <a:pt x="0" y="39"/>
                  </a:lnTo>
                  <a:lnTo>
                    <a:pt x="40" y="41"/>
                  </a:lnTo>
                  <a:lnTo>
                    <a:pt x="40"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5" name="Freeform 1818"/>
            <p:cNvSpPr>
              <a:spLocks/>
            </p:cNvSpPr>
            <p:nvPr/>
          </p:nvSpPr>
          <p:spPr bwMode="auto">
            <a:xfrm>
              <a:off x="5138" y="3822"/>
              <a:ext cx="22" cy="20"/>
            </a:xfrm>
            <a:custGeom>
              <a:avLst/>
              <a:gdLst>
                <a:gd name="T0" fmla="*/ 5 w 45"/>
                <a:gd name="T1" fmla="*/ 1 h 40"/>
                <a:gd name="T2" fmla="*/ 5 w 45"/>
                <a:gd name="T3" fmla="*/ 1 h 40"/>
                <a:gd name="T4" fmla="*/ 0 w 45"/>
                <a:gd name="T5" fmla="*/ 0 h 40"/>
                <a:gd name="T6" fmla="*/ 0 w 45"/>
                <a:gd name="T7" fmla="*/ 5 h 40"/>
                <a:gd name="T8" fmla="*/ 5 w 45"/>
                <a:gd name="T9" fmla="*/ 5 h 40"/>
                <a:gd name="T10" fmla="*/ 5 w 45"/>
                <a:gd name="T11" fmla="*/ 5 h 40"/>
                <a:gd name="T12" fmla="*/ 5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5" y="1"/>
                  </a:lnTo>
                  <a:lnTo>
                    <a:pt x="0" y="0"/>
                  </a:lnTo>
                  <a:lnTo>
                    <a:pt x="0" y="39"/>
                  </a:lnTo>
                  <a:lnTo>
                    <a:pt x="45" y="40"/>
                  </a:lnTo>
                  <a:lnTo>
                    <a:pt x="45"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6" name="Freeform 1819"/>
            <p:cNvSpPr>
              <a:spLocks/>
            </p:cNvSpPr>
            <p:nvPr/>
          </p:nvSpPr>
          <p:spPr bwMode="auto">
            <a:xfrm>
              <a:off x="5160" y="3823"/>
              <a:ext cx="21" cy="20"/>
            </a:xfrm>
            <a:custGeom>
              <a:avLst/>
              <a:gdLst>
                <a:gd name="T0" fmla="*/ 5 w 43"/>
                <a:gd name="T1" fmla="*/ 1 h 40"/>
                <a:gd name="T2" fmla="*/ 5 w 43"/>
                <a:gd name="T3" fmla="*/ 1 h 40"/>
                <a:gd name="T4" fmla="*/ 0 w 43"/>
                <a:gd name="T5" fmla="*/ 0 h 40"/>
                <a:gd name="T6" fmla="*/ 0 w 43"/>
                <a:gd name="T7" fmla="*/ 5 h 40"/>
                <a:gd name="T8" fmla="*/ 5 w 43"/>
                <a:gd name="T9" fmla="*/ 5 h 40"/>
                <a:gd name="T10" fmla="*/ 5 w 43"/>
                <a:gd name="T11" fmla="*/ 5 h 40"/>
                <a:gd name="T12" fmla="*/ 5 w 43"/>
                <a:gd name="T13" fmla="*/ 1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1"/>
                  </a:moveTo>
                  <a:lnTo>
                    <a:pt x="42" y="1"/>
                  </a:lnTo>
                  <a:lnTo>
                    <a:pt x="0" y="0"/>
                  </a:lnTo>
                  <a:lnTo>
                    <a:pt x="0" y="39"/>
                  </a:lnTo>
                  <a:lnTo>
                    <a:pt x="42" y="40"/>
                  </a:lnTo>
                  <a:lnTo>
                    <a:pt x="40" y="40"/>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7" name="Freeform 1820"/>
            <p:cNvSpPr>
              <a:spLocks/>
            </p:cNvSpPr>
            <p:nvPr/>
          </p:nvSpPr>
          <p:spPr bwMode="auto">
            <a:xfrm>
              <a:off x="5180" y="3823"/>
              <a:ext cx="23" cy="21"/>
            </a:xfrm>
            <a:custGeom>
              <a:avLst/>
              <a:gdLst>
                <a:gd name="T0" fmla="*/ 6 w 45"/>
                <a:gd name="T1" fmla="*/ 1 h 41"/>
                <a:gd name="T2" fmla="*/ 6 w 45"/>
                <a:gd name="T3" fmla="*/ 1 h 41"/>
                <a:gd name="T4" fmla="*/ 1 w 45"/>
                <a:gd name="T5" fmla="*/ 0 h 41"/>
                <a:gd name="T6" fmla="*/ 0 w 45"/>
                <a:gd name="T7" fmla="*/ 5 h 41"/>
                <a:gd name="T8" fmla="*/ 6 w 45"/>
                <a:gd name="T9" fmla="*/ 6 h 41"/>
                <a:gd name="T10" fmla="*/ 6 w 45"/>
                <a:gd name="T11" fmla="*/ 6 h 41"/>
                <a:gd name="T12" fmla="*/ 6 w 45"/>
                <a:gd name="T13" fmla="*/ 1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3" y="2"/>
                  </a:moveTo>
                  <a:lnTo>
                    <a:pt x="45" y="2"/>
                  </a:lnTo>
                  <a:lnTo>
                    <a:pt x="3" y="0"/>
                  </a:lnTo>
                  <a:lnTo>
                    <a:pt x="0" y="39"/>
                  </a:lnTo>
                  <a:lnTo>
                    <a:pt x="43" y="41"/>
                  </a:lnTo>
                  <a:lnTo>
                    <a:pt x="45" y="41"/>
                  </a:lnTo>
                  <a:lnTo>
                    <a:pt x="43"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8" name="Freeform 1821"/>
            <p:cNvSpPr>
              <a:spLocks/>
            </p:cNvSpPr>
            <p:nvPr/>
          </p:nvSpPr>
          <p:spPr bwMode="auto">
            <a:xfrm>
              <a:off x="5202" y="3823"/>
              <a:ext cx="21" cy="21"/>
            </a:xfrm>
            <a:custGeom>
              <a:avLst/>
              <a:gdLst>
                <a:gd name="T0" fmla="*/ 5 w 44"/>
                <a:gd name="T1" fmla="*/ 0 h 41"/>
                <a:gd name="T2" fmla="*/ 5 w 44"/>
                <a:gd name="T3" fmla="*/ 0 h 41"/>
                <a:gd name="T4" fmla="*/ 0 w 44"/>
                <a:gd name="T5" fmla="*/ 1 h 41"/>
                <a:gd name="T6" fmla="*/ 0 w 44"/>
                <a:gd name="T7" fmla="*/ 6 h 41"/>
                <a:gd name="T8" fmla="*/ 5 w 44"/>
                <a:gd name="T9" fmla="*/ 5 h 41"/>
                <a:gd name="T10" fmla="*/ 5 w 44"/>
                <a:gd name="T11" fmla="*/ 5 h 41"/>
                <a:gd name="T12" fmla="*/ 5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3" y="0"/>
                  </a:moveTo>
                  <a:lnTo>
                    <a:pt x="42" y="0"/>
                  </a:lnTo>
                  <a:lnTo>
                    <a:pt x="0" y="2"/>
                  </a:lnTo>
                  <a:lnTo>
                    <a:pt x="2" y="41"/>
                  </a:lnTo>
                  <a:lnTo>
                    <a:pt x="44"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69" name="Freeform 1822"/>
            <p:cNvSpPr>
              <a:spLocks/>
            </p:cNvSpPr>
            <p:nvPr/>
          </p:nvSpPr>
          <p:spPr bwMode="auto">
            <a:xfrm>
              <a:off x="5223" y="3823"/>
              <a:ext cx="21" cy="20"/>
            </a:xfrm>
            <a:custGeom>
              <a:avLst/>
              <a:gdLst>
                <a:gd name="T0" fmla="*/ 6 w 42"/>
                <a:gd name="T1" fmla="*/ 0 h 40"/>
                <a:gd name="T2" fmla="*/ 6 w 42"/>
                <a:gd name="T3" fmla="*/ 0 h 40"/>
                <a:gd name="T4" fmla="*/ 0 w 42"/>
                <a:gd name="T5" fmla="*/ 1 h 40"/>
                <a:gd name="T6" fmla="*/ 0 w 42"/>
                <a:gd name="T7" fmla="*/ 5 h 40"/>
                <a:gd name="T8" fmla="*/ 6 w 42"/>
                <a:gd name="T9" fmla="*/ 5 h 40"/>
                <a:gd name="T10" fmla="*/ 6 w 42"/>
                <a:gd name="T11" fmla="*/ 5 h 40"/>
                <a:gd name="T12" fmla="*/ 6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1"/>
                  </a:lnTo>
                  <a:lnTo>
                    <a:pt x="0" y="40"/>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0" name="Freeform 1823"/>
            <p:cNvSpPr>
              <a:spLocks/>
            </p:cNvSpPr>
            <p:nvPr/>
          </p:nvSpPr>
          <p:spPr bwMode="auto">
            <a:xfrm>
              <a:off x="5244" y="3823"/>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1" name="Freeform 1824"/>
            <p:cNvSpPr>
              <a:spLocks/>
            </p:cNvSpPr>
            <p:nvPr/>
          </p:nvSpPr>
          <p:spPr bwMode="auto">
            <a:xfrm>
              <a:off x="5265" y="3823"/>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2" name="Freeform 1825"/>
            <p:cNvSpPr>
              <a:spLocks/>
            </p:cNvSpPr>
            <p:nvPr/>
          </p:nvSpPr>
          <p:spPr bwMode="auto">
            <a:xfrm>
              <a:off x="5286" y="3823"/>
              <a:ext cx="20" cy="19"/>
            </a:xfrm>
            <a:custGeom>
              <a:avLst/>
              <a:gdLst>
                <a:gd name="T0" fmla="*/ 5 w 41"/>
                <a:gd name="T1" fmla="*/ 0 h 39"/>
                <a:gd name="T2" fmla="*/ 5 w 41"/>
                <a:gd name="T3" fmla="*/ 0 h 39"/>
                <a:gd name="T4" fmla="*/ 0 w 41"/>
                <a:gd name="T5" fmla="*/ 0 h 39"/>
                <a:gd name="T6" fmla="*/ 0 w 41"/>
                <a:gd name="T7" fmla="*/ 4 h 39"/>
                <a:gd name="T8" fmla="*/ 5 w 41"/>
                <a:gd name="T9" fmla="*/ 4 h 39"/>
                <a:gd name="T10" fmla="*/ 5 w 41"/>
                <a:gd name="T11" fmla="*/ 4 h 39"/>
                <a:gd name="T12" fmla="*/ 5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3" name="Freeform 1826"/>
            <p:cNvSpPr>
              <a:spLocks/>
            </p:cNvSpPr>
            <p:nvPr/>
          </p:nvSpPr>
          <p:spPr bwMode="auto">
            <a:xfrm>
              <a:off x="5306" y="3823"/>
              <a:ext cx="23" cy="20"/>
            </a:xfrm>
            <a:custGeom>
              <a:avLst/>
              <a:gdLst>
                <a:gd name="T0" fmla="*/ 6 w 45"/>
                <a:gd name="T1" fmla="*/ 1 h 40"/>
                <a:gd name="T2" fmla="*/ 6 w 45"/>
                <a:gd name="T3" fmla="*/ 1 h 40"/>
                <a:gd name="T4" fmla="*/ 0 w 45"/>
                <a:gd name="T5" fmla="*/ 0 h 40"/>
                <a:gd name="T6" fmla="*/ 0 w 45"/>
                <a:gd name="T7" fmla="*/ 5 h 40"/>
                <a:gd name="T8" fmla="*/ 6 w 45"/>
                <a:gd name="T9" fmla="*/ 5 h 40"/>
                <a:gd name="T10" fmla="*/ 6 w 45"/>
                <a:gd name="T11" fmla="*/ 5 h 40"/>
                <a:gd name="T12" fmla="*/ 6 w 45"/>
                <a:gd name="T13" fmla="*/ 1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1"/>
                  </a:moveTo>
                  <a:lnTo>
                    <a:pt x="44" y="1"/>
                  </a:lnTo>
                  <a:lnTo>
                    <a:pt x="0" y="0"/>
                  </a:lnTo>
                  <a:lnTo>
                    <a:pt x="0" y="39"/>
                  </a:lnTo>
                  <a:lnTo>
                    <a:pt x="44" y="40"/>
                  </a:lnTo>
                  <a:lnTo>
                    <a:pt x="42" y="40"/>
                  </a:lnTo>
                  <a:lnTo>
                    <a:pt x="45"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4" name="Freeform 1827"/>
            <p:cNvSpPr>
              <a:spLocks/>
            </p:cNvSpPr>
            <p:nvPr/>
          </p:nvSpPr>
          <p:spPr bwMode="auto">
            <a:xfrm>
              <a:off x="5328" y="3823"/>
              <a:ext cx="23" cy="21"/>
            </a:xfrm>
            <a:custGeom>
              <a:avLst/>
              <a:gdLst>
                <a:gd name="T0" fmla="*/ 5 w 47"/>
                <a:gd name="T1" fmla="*/ 1 h 41"/>
                <a:gd name="T2" fmla="*/ 5 w 47"/>
                <a:gd name="T3" fmla="*/ 1 h 41"/>
                <a:gd name="T4" fmla="*/ 0 w 47"/>
                <a:gd name="T5" fmla="*/ 0 h 41"/>
                <a:gd name="T6" fmla="*/ 0 w 47"/>
                <a:gd name="T7" fmla="*/ 5 h 41"/>
                <a:gd name="T8" fmla="*/ 5 w 47"/>
                <a:gd name="T9" fmla="*/ 6 h 41"/>
                <a:gd name="T10" fmla="*/ 5 w 47"/>
                <a:gd name="T11" fmla="*/ 6 h 41"/>
                <a:gd name="T12" fmla="*/ 5 w 47"/>
                <a:gd name="T13" fmla="*/ 1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5" y="2"/>
                  </a:moveTo>
                  <a:lnTo>
                    <a:pt x="47" y="2"/>
                  </a:lnTo>
                  <a:lnTo>
                    <a:pt x="3" y="0"/>
                  </a:lnTo>
                  <a:lnTo>
                    <a:pt x="0" y="39"/>
                  </a:lnTo>
                  <a:lnTo>
                    <a:pt x="44" y="41"/>
                  </a:lnTo>
                  <a:lnTo>
                    <a:pt x="45" y="41"/>
                  </a:lnTo>
                  <a:lnTo>
                    <a:pt x="45"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5" name="Freeform 1828"/>
            <p:cNvSpPr>
              <a:spLocks/>
            </p:cNvSpPr>
            <p:nvPr/>
          </p:nvSpPr>
          <p:spPr bwMode="auto">
            <a:xfrm>
              <a:off x="5350" y="3825"/>
              <a:ext cx="25" cy="19"/>
            </a:xfrm>
            <a:custGeom>
              <a:avLst/>
              <a:gdLst>
                <a:gd name="T0" fmla="*/ 7 w 50"/>
                <a:gd name="T1" fmla="*/ 0 h 39"/>
                <a:gd name="T2" fmla="*/ 6 w 50"/>
                <a:gd name="T3" fmla="*/ 0 h 39"/>
                <a:gd name="T4" fmla="*/ 0 w 50"/>
                <a:gd name="T5" fmla="*/ 0 h 39"/>
                <a:gd name="T6" fmla="*/ 0 w 50"/>
                <a:gd name="T7" fmla="*/ 4 h 39"/>
                <a:gd name="T8" fmla="*/ 6 w 50"/>
                <a:gd name="T9" fmla="*/ 4 h 39"/>
                <a:gd name="T10" fmla="*/ 6 w 50"/>
                <a:gd name="T11" fmla="*/ 4 h 39"/>
                <a:gd name="T12" fmla="*/ 7 w 50"/>
                <a:gd name="T13" fmla="*/ 0 h 39"/>
                <a:gd name="T14" fmla="*/ 0 60000 65536"/>
                <a:gd name="T15" fmla="*/ 0 60000 65536"/>
                <a:gd name="T16" fmla="*/ 0 60000 65536"/>
                <a:gd name="T17" fmla="*/ 0 60000 65536"/>
                <a:gd name="T18" fmla="*/ 0 60000 65536"/>
                <a:gd name="T19" fmla="*/ 0 60000 65536"/>
                <a:gd name="T20" fmla="*/ 0 60000 65536"/>
                <a:gd name="T21" fmla="*/ 0 w 50"/>
                <a:gd name="T22" fmla="*/ 0 h 39"/>
                <a:gd name="T23" fmla="*/ 50 w 5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39">
                  <a:moveTo>
                    <a:pt x="50" y="0"/>
                  </a:moveTo>
                  <a:lnTo>
                    <a:pt x="48" y="0"/>
                  </a:lnTo>
                  <a:lnTo>
                    <a:pt x="0" y="0"/>
                  </a:lnTo>
                  <a:lnTo>
                    <a:pt x="0" y="39"/>
                  </a:lnTo>
                  <a:lnTo>
                    <a:pt x="48" y="39"/>
                  </a:lnTo>
                  <a:lnTo>
                    <a:pt x="45" y="39"/>
                  </a:lnTo>
                  <a:lnTo>
                    <a:pt x="5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6" name="Freeform 1829"/>
            <p:cNvSpPr>
              <a:spLocks/>
            </p:cNvSpPr>
            <p:nvPr/>
          </p:nvSpPr>
          <p:spPr bwMode="auto">
            <a:xfrm>
              <a:off x="5373" y="3825"/>
              <a:ext cx="22" cy="21"/>
            </a:xfrm>
            <a:custGeom>
              <a:avLst/>
              <a:gdLst>
                <a:gd name="T0" fmla="*/ 5 w 45"/>
                <a:gd name="T1" fmla="*/ 0 h 44"/>
                <a:gd name="T2" fmla="*/ 5 w 45"/>
                <a:gd name="T3" fmla="*/ 0 h 44"/>
                <a:gd name="T4" fmla="*/ 0 w 45"/>
                <a:gd name="T5" fmla="*/ 0 h 44"/>
                <a:gd name="T6" fmla="*/ 0 w 45"/>
                <a:gd name="T7" fmla="*/ 4 h 44"/>
                <a:gd name="T8" fmla="*/ 5 w 45"/>
                <a:gd name="T9" fmla="*/ 5 h 44"/>
                <a:gd name="T10" fmla="*/ 5 w 45"/>
                <a:gd name="T11" fmla="*/ 5 h 44"/>
                <a:gd name="T12" fmla="*/ 5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3" y="5"/>
                  </a:moveTo>
                  <a:lnTo>
                    <a:pt x="45" y="5"/>
                  </a:lnTo>
                  <a:lnTo>
                    <a:pt x="5" y="0"/>
                  </a:lnTo>
                  <a:lnTo>
                    <a:pt x="0" y="39"/>
                  </a:lnTo>
                  <a:lnTo>
                    <a:pt x="41" y="44"/>
                  </a:lnTo>
                  <a:lnTo>
                    <a:pt x="43" y="44"/>
                  </a:lnTo>
                  <a:lnTo>
                    <a:pt x="43"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7" name="Freeform 1830"/>
            <p:cNvSpPr>
              <a:spLocks/>
            </p:cNvSpPr>
            <p:nvPr/>
          </p:nvSpPr>
          <p:spPr bwMode="auto">
            <a:xfrm>
              <a:off x="5394" y="3827"/>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8" name="Freeform 1831"/>
            <p:cNvSpPr>
              <a:spLocks/>
            </p:cNvSpPr>
            <p:nvPr/>
          </p:nvSpPr>
          <p:spPr bwMode="auto">
            <a:xfrm>
              <a:off x="5415" y="3827"/>
              <a:ext cx="21" cy="19"/>
            </a:xfrm>
            <a:custGeom>
              <a:avLst/>
              <a:gdLst>
                <a:gd name="T0" fmla="*/ 6 w 41"/>
                <a:gd name="T1" fmla="*/ 0 h 39"/>
                <a:gd name="T2" fmla="*/ 6 w 41"/>
                <a:gd name="T3" fmla="*/ 0 h 39"/>
                <a:gd name="T4" fmla="*/ 0 w 41"/>
                <a:gd name="T5" fmla="*/ 0 h 39"/>
                <a:gd name="T6" fmla="*/ 0 w 41"/>
                <a:gd name="T7" fmla="*/ 4 h 39"/>
                <a:gd name="T8" fmla="*/ 6 w 41"/>
                <a:gd name="T9" fmla="*/ 4 h 39"/>
                <a:gd name="T10" fmla="*/ 6 w 41"/>
                <a:gd name="T11" fmla="*/ 4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79" name="Freeform 1832"/>
            <p:cNvSpPr>
              <a:spLocks/>
            </p:cNvSpPr>
            <p:nvPr/>
          </p:nvSpPr>
          <p:spPr bwMode="auto">
            <a:xfrm>
              <a:off x="5436" y="3827"/>
              <a:ext cx="22" cy="19"/>
            </a:xfrm>
            <a:custGeom>
              <a:avLst/>
              <a:gdLst>
                <a:gd name="T0" fmla="*/ 6 w 44"/>
                <a:gd name="T1" fmla="*/ 0 h 39"/>
                <a:gd name="T2" fmla="*/ 6 w 44"/>
                <a:gd name="T3" fmla="*/ 0 h 39"/>
                <a:gd name="T4" fmla="*/ 0 w 44"/>
                <a:gd name="T5" fmla="*/ 0 h 39"/>
                <a:gd name="T6" fmla="*/ 0 w 44"/>
                <a:gd name="T7" fmla="*/ 4 h 39"/>
                <a:gd name="T8" fmla="*/ 6 w 44"/>
                <a:gd name="T9" fmla="*/ 4 h 39"/>
                <a:gd name="T10" fmla="*/ 6 w 44"/>
                <a:gd name="T11" fmla="*/ 4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0" name="Freeform 1833"/>
            <p:cNvSpPr>
              <a:spLocks/>
            </p:cNvSpPr>
            <p:nvPr/>
          </p:nvSpPr>
          <p:spPr bwMode="auto">
            <a:xfrm>
              <a:off x="5458" y="3827"/>
              <a:ext cx="20" cy="20"/>
            </a:xfrm>
            <a:custGeom>
              <a:avLst/>
              <a:gdLst>
                <a:gd name="T0" fmla="*/ 5 w 39"/>
                <a:gd name="T1" fmla="*/ 1 h 40"/>
                <a:gd name="T2" fmla="*/ 5 w 39"/>
                <a:gd name="T3" fmla="*/ 1 h 40"/>
                <a:gd name="T4" fmla="*/ 0 w 39"/>
                <a:gd name="T5" fmla="*/ 0 h 40"/>
                <a:gd name="T6" fmla="*/ 0 w 39"/>
                <a:gd name="T7" fmla="*/ 5 h 40"/>
                <a:gd name="T8" fmla="*/ 5 w 39"/>
                <a:gd name="T9" fmla="*/ 5 h 40"/>
                <a:gd name="T10" fmla="*/ 5 w 39"/>
                <a:gd name="T11" fmla="*/ 5 h 40"/>
                <a:gd name="T12" fmla="*/ 5 w 39"/>
                <a:gd name="T13" fmla="*/ 1 h 40"/>
                <a:gd name="T14" fmla="*/ 0 60000 65536"/>
                <a:gd name="T15" fmla="*/ 0 60000 65536"/>
                <a:gd name="T16" fmla="*/ 0 60000 65536"/>
                <a:gd name="T17" fmla="*/ 0 60000 65536"/>
                <a:gd name="T18" fmla="*/ 0 60000 65536"/>
                <a:gd name="T19" fmla="*/ 0 60000 65536"/>
                <a:gd name="T20" fmla="*/ 0 60000 65536"/>
                <a:gd name="T21" fmla="*/ 0 w 39"/>
                <a:gd name="T22" fmla="*/ 0 h 40"/>
                <a:gd name="T23" fmla="*/ 39 w 39"/>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0">
                  <a:moveTo>
                    <a:pt x="39" y="1"/>
                  </a:moveTo>
                  <a:lnTo>
                    <a:pt x="39" y="1"/>
                  </a:lnTo>
                  <a:lnTo>
                    <a:pt x="0" y="0"/>
                  </a:lnTo>
                  <a:lnTo>
                    <a:pt x="0" y="39"/>
                  </a:lnTo>
                  <a:lnTo>
                    <a:pt x="39" y="40"/>
                  </a:lnTo>
                  <a:lnTo>
                    <a:pt x="39"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1" name="Freeform 1834"/>
            <p:cNvSpPr>
              <a:spLocks/>
            </p:cNvSpPr>
            <p:nvPr/>
          </p:nvSpPr>
          <p:spPr bwMode="auto">
            <a:xfrm>
              <a:off x="5478" y="3827"/>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2" name="Freeform 1835"/>
            <p:cNvSpPr>
              <a:spLocks/>
            </p:cNvSpPr>
            <p:nvPr/>
          </p:nvSpPr>
          <p:spPr bwMode="auto">
            <a:xfrm>
              <a:off x="5500" y="3827"/>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3" name="Freeform 1836"/>
            <p:cNvSpPr>
              <a:spLocks/>
            </p:cNvSpPr>
            <p:nvPr/>
          </p:nvSpPr>
          <p:spPr bwMode="auto">
            <a:xfrm>
              <a:off x="5522" y="3827"/>
              <a:ext cx="21" cy="20"/>
            </a:xfrm>
            <a:custGeom>
              <a:avLst/>
              <a:gdLst>
                <a:gd name="T0" fmla="*/ 6 w 42"/>
                <a:gd name="T1" fmla="*/ 3 h 39"/>
                <a:gd name="T2" fmla="*/ 6 w 42"/>
                <a:gd name="T3" fmla="*/ 0 h 39"/>
                <a:gd name="T4" fmla="*/ 0 w 42"/>
                <a:gd name="T5" fmla="*/ 0 h 39"/>
                <a:gd name="T6" fmla="*/ 0 w 42"/>
                <a:gd name="T7" fmla="*/ 5 h 39"/>
                <a:gd name="T8" fmla="*/ 6 w 42"/>
                <a:gd name="T9" fmla="*/ 5 h 39"/>
                <a:gd name="T10" fmla="*/ 6 w 42"/>
                <a:gd name="T11" fmla="*/ 3 h 39"/>
                <a:gd name="T12" fmla="*/ 0 60000 65536"/>
                <a:gd name="T13" fmla="*/ 0 60000 65536"/>
                <a:gd name="T14" fmla="*/ 0 60000 65536"/>
                <a:gd name="T15" fmla="*/ 0 60000 65536"/>
                <a:gd name="T16" fmla="*/ 0 60000 65536"/>
                <a:gd name="T17" fmla="*/ 0 60000 65536"/>
                <a:gd name="T18" fmla="*/ 0 w 42"/>
                <a:gd name="T19" fmla="*/ 0 h 39"/>
                <a:gd name="T20" fmla="*/ 42 w 42"/>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42" h="39">
                  <a:moveTo>
                    <a:pt x="42" y="19"/>
                  </a:moveTo>
                  <a:lnTo>
                    <a:pt x="42" y="0"/>
                  </a:lnTo>
                  <a:lnTo>
                    <a:pt x="0" y="0"/>
                  </a:lnTo>
                  <a:lnTo>
                    <a:pt x="0" y="39"/>
                  </a:lnTo>
                  <a:lnTo>
                    <a:pt x="42" y="39"/>
                  </a:lnTo>
                  <a:lnTo>
                    <a:pt x="42" y="1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4" name="Freeform 1837"/>
            <p:cNvSpPr>
              <a:spLocks/>
            </p:cNvSpPr>
            <p:nvPr/>
          </p:nvSpPr>
          <p:spPr bwMode="auto">
            <a:xfrm>
              <a:off x="2014" y="3705"/>
              <a:ext cx="54" cy="44"/>
            </a:xfrm>
            <a:custGeom>
              <a:avLst/>
              <a:gdLst>
                <a:gd name="T0" fmla="*/ 12 w 110"/>
                <a:gd name="T1" fmla="*/ 0 h 87"/>
                <a:gd name="T2" fmla="*/ 11 w 110"/>
                <a:gd name="T3" fmla="*/ 1 h 87"/>
                <a:gd name="T4" fmla="*/ 0 w 110"/>
                <a:gd name="T5" fmla="*/ 7 h 87"/>
                <a:gd name="T6" fmla="*/ 2 w 110"/>
                <a:gd name="T7" fmla="*/ 11 h 87"/>
                <a:gd name="T8" fmla="*/ 13 w 110"/>
                <a:gd name="T9" fmla="*/ 5 h 87"/>
                <a:gd name="T10" fmla="*/ 12 w 110"/>
                <a:gd name="T11" fmla="*/ 5 h 87"/>
                <a:gd name="T12" fmla="*/ 12 w 110"/>
                <a:gd name="T13" fmla="*/ 0 h 87"/>
                <a:gd name="T14" fmla="*/ 11 w 110"/>
                <a:gd name="T15" fmla="*/ 0 h 87"/>
                <a:gd name="T16" fmla="*/ 11 w 110"/>
                <a:gd name="T17" fmla="*/ 1 h 87"/>
                <a:gd name="T18" fmla="*/ 12 w 110"/>
                <a:gd name="T19" fmla="*/ 0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87"/>
                <a:gd name="T32" fmla="*/ 110 w 110"/>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87">
                  <a:moveTo>
                    <a:pt x="99" y="0"/>
                  </a:moveTo>
                  <a:lnTo>
                    <a:pt x="89" y="2"/>
                  </a:lnTo>
                  <a:lnTo>
                    <a:pt x="0" y="53"/>
                  </a:lnTo>
                  <a:lnTo>
                    <a:pt x="21" y="87"/>
                  </a:lnTo>
                  <a:lnTo>
                    <a:pt x="110" y="37"/>
                  </a:lnTo>
                  <a:lnTo>
                    <a:pt x="99" y="39"/>
                  </a:lnTo>
                  <a:lnTo>
                    <a:pt x="99" y="0"/>
                  </a:lnTo>
                  <a:lnTo>
                    <a:pt x="94" y="0"/>
                  </a:lnTo>
                  <a:lnTo>
                    <a:pt x="89" y="2"/>
                  </a:lnTo>
                  <a:lnTo>
                    <a:pt x="9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5" name="Freeform 1838"/>
            <p:cNvSpPr>
              <a:spLocks/>
            </p:cNvSpPr>
            <p:nvPr/>
          </p:nvSpPr>
          <p:spPr bwMode="auto">
            <a:xfrm>
              <a:off x="2063" y="3705"/>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6" name="Freeform 1839"/>
            <p:cNvSpPr>
              <a:spLocks/>
            </p:cNvSpPr>
            <p:nvPr/>
          </p:nvSpPr>
          <p:spPr bwMode="auto">
            <a:xfrm>
              <a:off x="2083" y="3705"/>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7" name="Freeform 1840"/>
            <p:cNvSpPr>
              <a:spLocks/>
            </p:cNvSpPr>
            <p:nvPr/>
          </p:nvSpPr>
          <p:spPr bwMode="auto">
            <a:xfrm>
              <a:off x="2105" y="3705"/>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2" y="0"/>
                  </a:moveTo>
                  <a:lnTo>
                    <a:pt x="43" y="0"/>
                  </a:lnTo>
                  <a:lnTo>
                    <a:pt x="0" y="0"/>
                  </a:lnTo>
                  <a:lnTo>
                    <a:pt x="0" y="39"/>
                  </a:lnTo>
                  <a:lnTo>
                    <a:pt x="43" y="39"/>
                  </a:lnTo>
                  <a:lnTo>
                    <a:pt x="45"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8" name="Freeform 1841"/>
            <p:cNvSpPr>
              <a:spLocks/>
            </p:cNvSpPr>
            <p:nvPr/>
          </p:nvSpPr>
          <p:spPr bwMode="auto">
            <a:xfrm>
              <a:off x="2127" y="3704"/>
              <a:ext cx="20" cy="21"/>
            </a:xfrm>
            <a:custGeom>
              <a:avLst/>
              <a:gdLst>
                <a:gd name="T0" fmla="*/ 5 w 42"/>
                <a:gd name="T1" fmla="*/ 0 h 42"/>
                <a:gd name="T2" fmla="*/ 4 w 42"/>
                <a:gd name="T3" fmla="*/ 0 h 42"/>
                <a:gd name="T4" fmla="*/ 0 w 42"/>
                <a:gd name="T5" fmla="*/ 1 h 42"/>
                <a:gd name="T6" fmla="*/ 0 w 42"/>
                <a:gd name="T7" fmla="*/ 6 h 42"/>
                <a:gd name="T8" fmla="*/ 5 w 42"/>
                <a:gd name="T9" fmla="*/ 5 h 42"/>
                <a:gd name="T10" fmla="*/ 5 w 42"/>
                <a:gd name="T11" fmla="*/ 5 h 42"/>
                <a:gd name="T12" fmla="*/ 5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1" y="0"/>
                  </a:moveTo>
                  <a:lnTo>
                    <a:pt x="39" y="0"/>
                  </a:lnTo>
                  <a:lnTo>
                    <a:pt x="0" y="3"/>
                  </a:lnTo>
                  <a:lnTo>
                    <a:pt x="3" y="42"/>
                  </a:lnTo>
                  <a:lnTo>
                    <a:pt x="42" y="40"/>
                  </a:lnTo>
                  <a:lnTo>
                    <a:pt x="41"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89" name="Freeform 1842"/>
            <p:cNvSpPr>
              <a:spLocks/>
            </p:cNvSpPr>
            <p:nvPr/>
          </p:nvSpPr>
          <p:spPr bwMode="auto">
            <a:xfrm>
              <a:off x="2147" y="3704"/>
              <a:ext cx="23" cy="20"/>
            </a:xfrm>
            <a:custGeom>
              <a:avLst/>
              <a:gdLst>
                <a:gd name="T0" fmla="*/ 5 w 47"/>
                <a:gd name="T1" fmla="*/ 0 h 40"/>
                <a:gd name="T2" fmla="*/ 5 w 47"/>
                <a:gd name="T3" fmla="*/ 0 h 40"/>
                <a:gd name="T4" fmla="*/ 0 w 47"/>
                <a:gd name="T5" fmla="*/ 0 h 40"/>
                <a:gd name="T6" fmla="*/ 0 w 47"/>
                <a:gd name="T7" fmla="*/ 5 h 40"/>
                <a:gd name="T8" fmla="*/ 5 w 47"/>
                <a:gd name="T9" fmla="*/ 5 h 40"/>
                <a:gd name="T10" fmla="*/ 5 w 47"/>
                <a:gd name="T11" fmla="*/ 5 h 40"/>
                <a:gd name="T12" fmla="*/ 5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7" y="0"/>
                  </a:moveTo>
                  <a:lnTo>
                    <a:pt x="46" y="0"/>
                  </a:lnTo>
                  <a:lnTo>
                    <a:pt x="0" y="0"/>
                  </a:lnTo>
                  <a:lnTo>
                    <a:pt x="0" y="40"/>
                  </a:lnTo>
                  <a:lnTo>
                    <a:pt x="46" y="40"/>
                  </a:lnTo>
                  <a:lnTo>
                    <a:pt x="45" y="40"/>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0" name="Freeform 1843"/>
            <p:cNvSpPr>
              <a:spLocks/>
            </p:cNvSpPr>
            <p:nvPr/>
          </p:nvSpPr>
          <p:spPr bwMode="auto">
            <a:xfrm>
              <a:off x="2169" y="3704"/>
              <a:ext cx="23" cy="21"/>
            </a:xfrm>
            <a:custGeom>
              <a:avLst/>
              <a:gdLst>
                <a:gd name="T0" fmla="*/ 6 w 46"/>
                <a:gd name="T1" fmla="*/ 1 h 42"/>
                <a:gd name="T2" fmla="*/ 6 w 46"/>
                <a:gd name="T3" fmla="*/ 1 h 42"/>
                <a:gd name="T4" fmla="*/ 1 w 46"/>
                <a:gd name="T5" fmla="*/ 0 h 42"/>
                <a:gd name="T6" fmla="*/ 0 w 46"/>
                <a:gd name="T7" fmla="*/ 5 h 42"/>
                <a:gd name="T8" fmla="*/ 6 w 46"/>
                <a:gd name="T9" fmla="*/ 6 h 42"/>
                <a:gd name="T10" fmla="*/ 5 w 46"/>
                <a:gd name="T11" fmla="*/ 6 h 42"/>
                <a:gd name="T12" fmla="*/ 6 w 46"/>
                <a:gd name="T13" fmla="*/ 1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6" y="3"/>
                  </a:moveTo>
                  <a:lnTo>
                    <a:pt x="43" y="3"/>
                  </a:lnTo>
                  <a:lnTo>
                    <a:pt x="2" y="0"/>
                  </a:lnTo>
                  <a:lnTo>
                    <a:pt x="0" y="40"/>
                  </a:lnTo>
                  <a:lnTo>
                    <a:pt x="41" y="42"/>
                  </a:lnTo>
                  <a:lnTo>
                    <a:pt x="39" y="42"/>
                  </a:lnTo>
                  <a:lnTo>
                    <a:pt x="46"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1" name="Freeform 1844"/>
            <p:cNvSpPr>
              <a:spLocks/>
            </p:cNvSpPr>
            <p:nvPr/>
          </p:nvSpPr>
          <p:spPr bwMode="auto">
            <a:xfrm>
              <a:off x="2189" y="3705"/>
              <a:ext cx="26" cy="23"/>
            </a:xfrm>
            <a:custGeom>
              <a:avLst/>
              <a:gdLst>
                <a:gd name="T0" fmla="*/ 6 w 52"/>
                <a:gd name="T1" fmla="*/ 1 h 46"/>
                <a:gd name="T2" fmla="*/ 7 w 52"/>
                <a:gd name="T3" fmla="*/ 1 h 46"/>
                <a:gd name="T4" fmla="*/ 1 w 52"/>
                <a:gd name="T5" fmla="*/ 0 h 46"/>
                <a:gd name="T6" fmla="*/ 0 w 52"/>
                <a:gd name="T7" fmla="*/ 5 h 46"/>
                <a:gd name="T8" fmla="*/ 6 w 52"/>
                <a:gd name="T9" fmla="*/ 6 h 46"/>
                <a:gd name="T10" fmla="*/ 6 w 52"/>
                <a:gd name="T11" fmla="*/ 6 h 46"/>
                <a:gd name="T12" fmla="*/ 6 w 52"/>
                <a:gd name="T13" fmla="*/ 1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48" y="7"/>
                  </a:moveTo>
                  <a:lnTo>
                    <a:pt x="52" y="7"/>
                  </a:lnTo>
                  <a:lnTo>
                    <a:pt x="7" y="0"/>
                  </a:lnTo>
                  <a:lnTo>
                    <a:pt x="0" y="39"/>
                  </a:lnTo>
                  <a:lnTo>
                    <a:pt x="45" y="46"/>
                  </a:lnTo>
                  <a:lnTo>
                    <a:pt x="48" y="46"/>
                  </a:lnTo>
                  <a:lnTo>
                    <a:pt x="48"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2" name="Freeform 1845"/>
            <p:cNvSpPr>
              <a:spLocks/>
            </p:cNvSpPr>
            <p:nvPr/>
          </p:nvSpPr>
          <p:spPr bwMode="auto">
            <a:xfrm>
              <a:off x="2213" y="3709"/>
              <a:ext cx="21" cy="20"/>
            </a:xfrm>
            <a:custGeom>
              <a:avLst/>
              <a:gdLst>
                <a:gd name="T0" fmla="*/ 6 w 42"/>
                <a:gd name="T1" fmla="*/ 1 h 40"/>
                <a:gd name="T2" fmla="*/ 5 w 42"/>
                <a:gd name="T3" fmla="*/ 1 h 40"/>
                <a:gd name="T4" fmla="*/ 0 w 42"/>
                <a:gd name="T5" fmla="*/ 0 h 40"/>
                <a:gd name="T6" fmla="*/ 0 w 42"/>
                <a:gd name="T7" fmla="*/ 5 h 40"/>
                <a:gd name="T8" fmla="*/ 5 w 42"/>
                <a:gd name="T9" fmla="*/ 5 h 40"/>
                <a:gd name="T10" fmla="*/ 5 w 42"/>
                <a:gd name="T11" fmla="*/ 5 h 40"/>
                <a:gd name="T12" fmla="*/ 6 w 42"/>
                <a:gd name="T13" fmla="*/ 1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1"/>
                  </a:moveTo>
                  <a:lnTo>
                    <a:pt x="39" y="1"/>
                  </a:lnTo>
                  <a:lnTo>
                    <a:pt x="0" y="0"/>
                  </a:lnTo>
                  <a:lnTo>
                    <a:pt x="0" y="39"/>
                  </a:lnTo>
                  <a:lnTo>
                    <a:pt x="39" y="40"/>
                  </a:lnTo>
                  <a:lnTo>
                    <a:pt x="37" y="40"/>
                  </a:lnTo>
                  <a:lnTo>
                    <a:pt x="4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3" name="Freeform 1846"/>
            <p:cNvSpPr>
              <a:spLocks/>
            </p:cNvSpPr>
            <p:nvPr/>
          </p:nvSpPr>
          <p:spPr bwMode="auto">
            <a:xfrm>
              <a:off x="2231" y="3709"/>
              <a:ext cx="28" cy="23"/>
            </a:xfrm>
            <a:custGeom>
              <a:avLst/>
              <a:gdLst>
                <a:gd name="T0" fmla="*/ 6 w 54"/>
                <a:gd name="T1" fmla="*/ 1 h 46"/>
                <a:gd name="T2" fmla="*/ 7 w 54"/>
                <a:gd name="T3" fmla="*/ 1 h 46"/>
                <a:gd name="T4" fmla="*/ 1 w 54"/>
                <a:gd name="T5" fmla="*/ 0 h 46"/>
                <a:gd name="T6" fmla="*/ 0 w 54"/>
                <a:gd name="T7" fmla="*/ 5 h 46"/>
                <a:gd name="T8" fmla="*/ 7 w 54"/>
                <a:gd name="T9" fmla="*/ 6 h 46"/>
                <a:gd name="T10" fmla="*/ 8 w 54"/>
                <a:gd name="T11" fmla="*/ 6 h 46"/>
                <a:gd name="T12" fmla="*/ 7 w 54"/>
                <a:gd name="T13" fmla="*/ 6 h 46"/>
                <a:gd name="T14" fmla="*/ 7 w 54"/>
                <a:gd name="T15" fmla="*/ 6 h 46"/>
                <a:gd name="T16" fmla="*/ 8 w 54"/>
                <a:gd name="T17" fmla="*/ 6 h 46"/>
                <a:gd name="T18" fmla="*/ 6 w 54"/>
                <a:gd name="T19" fmla="*/ 1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46"/>
                <a:gd name="T32" fmla="*/ 54 w 54"/>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46">
                  <a:moveTo>
                    <a:pt x="47" y="6"/>
                  </a:moveTo>
                  <a:lnTo>
                    <a:pt x="53" y="6"/>
                  </a:lnTo>
                  <a:lnTo>
                    <a:pt x="5" y="0"/>
                  </a:lnTo>
                  <a:lnTo>
                    <a:pt x="0" y="39"/>
                  </a:lnTo>
                  <a:lnTo>
                    <a:pt x="48" y="45"/>
                  </a:lnTo>
                  <a:lnTo>
                    <a:pt x="54" y="45"/>
                  </a:lnTo>
                  <a:lnTo>
                    <a:pt x="48" y="45"/>
                  </a:lnTo>
                  <a:lnTo>
                    <a:pt x="51" y="46"/>
                  </a:lnTo>
                  <a:lnTo>
                    <a:pt x="54" y="45"/>
                  </a:lnTo>
                  <a:lnTo>
                    <a:pt x="47"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4" name="Freeform 1847"/>
            <p:cNvSpPr>
              <a:spLocks/>
            </p:cNvSpPr>
            <p:nvPr/>
          </p:nvSpPr>
          <p:spPr bwMode="auto">
            <a:xfrm>
              <a:off x="2255" y="3709"/>
              <a:ext cx="23" cy="23"/>
            </a:xfrm>
            <a:custGeom>
              <a:avLst/>
              <a:gdLst>
                <a:gd name="T0" fmla="*/ 6 w 45"/>
                <a:gd name="T1" fmla="*/ 0 h 45"/>
                <a:gd name="T2" fmla="*/ 5 w 45"/>
                <a:gd name="T3" fmla="*/ 0 h 45"/>
                <a:gd name="T4" fmla="*/ 0 w 45"/>
                <a:gd name="T5" fmla="*/ 1 h 45"/>
                <a:gd name="T6" fmla="*/ 1 w 45"/>
                <a:gd name="T7" fmla="*/ 6 h 45"/>
                <a:gd name="T8" fmla="*/ 6 w 45"/>
                <a:gd name="T9" fmla="*/ 5 h 45"/>
                <a:gd name="T10" fmla="*/ 6 w 45"/>
                <a:gd name="T11" fmla="*/ 5 h 45"/>
                <a:gd name="T12" fmla="*/ 6 w 45"/>
                <a:gd name="T13" fmla="*/ 0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2" y="0"/>
                  </a:moveTo>
                  <a:lnTo>
                    <a:pt x="38" y="0"/>
                  </a:lnTo>
                  <a:lnTo>
                    <a:pt x="0" y="6"/>
                  </a:lnTo>
                  <a:lnTo>
                    <a:pt x="7" y="45"/>
                  </a:lnTo>
                  <a:lnTo>
                    <a:pt x="45"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5" name="Freeform 1848"/>
            <p:cNvSpPr>
              <a:spLocks/>
            </p:cNvSpPr>
            <p:nvPr/>
          </p:nvSpPr>
          <p:spPr bwMode="auto">
            <a:xfrm>
              <a:off x="2276" y="3709"/>
              <a:ext cx="22" cy="20"/>
            </a:xfrm>
            <a:custGeom>
              <a:avLst/>
              <a:gdLst>
                <a:gd name="T0" fmla="*/ 5 w 45"/>
                <a:gd name="T1" fmla="*/ 0 h 40"/>
                <a:gd name="T2" fmla="*/ 5 w 45"/>
                <a:gd name="T3" fmla="*/ 0 h 40"/>
                <a:gd name="T4" fmla="*/ 0 w 45"/>
                <a:gd name="T5" fmla="*/ 1 h 40"/>
                <a:gd name="T6" fmla="*/ 0 w 45"/>
                <a:gd name="T7" fmla="*/ 5 h 40"/>
                <a:gd name="T8" fmla="*/ 5 w 45"/>
                <a:gd name="T9" fmla="*/ 5 h 40"/>
                <a:gd name="T10" fmla="*/ 5 w 45"/>
                <a:gd name="T11" fmla="*/ 5 h 40"/>
                <a:gd name="T12" fmla="*/ 5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0"/>
                  </a:moveTo>
                  <a:lnTo>
                    <a:pt x="45" y="0"/>
                  </a:lnTo>
                  <a:lnTo>
                    <a:pt x="0" y="1"/>
                  </a:lnTo>
                  <a:lnTo>
                    <a:pt x="0" y="40"/>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6" name="Freeform 1849"/>
            <p:cNvSpPr>
              <a:spLocks/>
            </p:cNvSpPr>
            <p:nvPr/>
          </p:nvSpPr>
          <p:spPr bwMode="auto">
            <a:xfrm>
              <a:off x="2298" y="3709"/>
              <a:ext cx="22"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0" y="0"/>
                  </a:moveTo>
                  <a:lnTo>
                    <a:pt x="41" y="0"/>
                  </a:lnTo>
                  <a:lnTo>
                    <a:pt x="0" y="0"/>
                  </a:lnTo>
                  <a:lnTo>
                    <a:pt x="0" y="39"/>
                  </a:lnTo>
                  <a:lnTo>
                    <a:pt x="41" y="39"/>
                  </a:lnTo>
                  <a:lnTo>
                    <a:pt x="42"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7" name="Freeform 1850"/>
            <p:cNvSpPr>
              <a:spLocks/>
            </p:cNvSpPr>
            <p:nvPr/>
          </p:nvSpPr>
          <p:spPr bwMode="auto">
            <a:xfrm>
              <a:off x="2318" y="3707"/>
              <a:ext cx="24" cy="21"/>
            </a:xfrm>
            <a:custGeom>
              <a:avLst/>
              <a:gdLst>
                <a:gd name="T0" fmla="*/ 7 w 46"/>
                <a:gd name="T1" fmla="*/ 0 h 43"/>
                <a:gd name="T2" fmla="*/ 6 w 46"/>
                <a:gd name="T3" fmla="*/ 0 h 43"/>
                <a:gd name="T4" fmla="*/ 0 w 46"/>
                <a:gd name="T5" fmla="*/ 0 h 43"/>
                <a:gd name="T6" fmla="*/ 1 w 46"/>
                <a:gd name="T7" fmla="*/ 5 h 43"/>
                <a:gd name="T8" fmla="*/ 7 w 46"/>
                <a:gd name="T9" fmla="*/ 4 h 43"/>
                <a:gd name="T10" fmla="*/ 6 w 46"/>
                <a:gd name="T11" fmla="*/ 4 h 43"/>
                <a:gd name="T12" fmla="*/ 7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6" y="0"/>
                  </a:moveTo>
                  <a:lnTo>
                    <a:pt x="44" y="0"/>
                  </a:lnTo>
                  <a:lnTo>
                    <a:pt x="0" y="4"/>
                  </a:lnTo>
                  <a:lnTo>
                    <a:pt x="2" y="43"/>
                  </a:lnTo>
                  <a:lnTo>
                    <a:pt x="46" y="39"/>
                  </a:lnTo>
                  <a:lnTo>
                    <a:pt x="44"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8" name="Freeform 1851"/>
            <p:cNvSpPr>
              <a:spLocks/>
            </p:cNvSpPr>
            <p:nvPr/>
          </p:nvSpPr>
          <p:spPr bwMode="auto">
            <a:xfrm>
              <a:off x="2340" y="3707"/>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4"/>
                  </a:moveTo>
                  <a:lnTo>
                    <a:pt x="44" y="4"/>
                  </a:lnTo>
                  <a:lnTo>
                    <a:pt x="2" y="0"/>
                  </a:lnTo>
                  <a:lnTo>
                    <a:pt x="0" y="39"/>
                  </a:lnTo>
                  <a:lnTo>
                    <a:pt x="41" y="43"/>
                  </a:lnTo>
                  <a:lnTo>
                    <a:pt x="42" y="43"/>
                  </a:lnTo>
                  <a:lnTo>
                    <a:pt x="42"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99" name="Freeform 1852"/>
            <p:cNvSpPr>
              <a:spLocks/>
            </p:cNvSpPr>
            <p:nvPr/>
          </p:nvSpPr>
          <p:spPr bwMode="auto">
            <a:xfrm>
              <a:off x="2362" y="3709"/>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6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4" y="1"/>
                  </a:lnTo>
                  <a:lnTo>
                    <a:pt x="0" y="0"/>
                  </a:lnTo>
                  <a:lnTo>
                    <a:pt x="0" y="39"/>
                  </a:lnTo>
                  <a:lnTo>
                    <a:pt x="44" y="40"/>
                  </a:lnTo>
                  <a:lnTo>
                    <a:pt x="42"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0" name="Freeform 1853"/>
            <p:cNvSpPr>
              <a:spLocks/>
            </p:cNvSpPr>
            <p:nvPr/>
          </p:nvSpPr>
          <p:spPr bwMode="auto">
            <a:xfrm>
              <a:off x="2382" y="3709"/>
              <a:ext cx="23" cy="23"/>
            </a:xfrm>
            <a:custGeom>
              <a:avLst/>
              <a:gdLst>
                <a:gd name="T0" fmla="*/ 6 w 45"/>
                <a:gd name="T1" fmla="*/ 1 h 45"/>
                <a:gd name="T2" fmla="*/ 6 w 45"/>
                <a:gd name="T3" fmla="*/ 1 h 45"/>
                <a:gd name="T4" fmla="*/ 1 w 45"/>
                <a:gd name="T5" fmla="*/ 0 h 45"/>
                <a:gd name="T6" fmla="*/ 0 w 45"/>
                <a:gd name="T7" fmla="*/ 5 h 45"/>
                <a:gd name="T8" fmla="*/ 5 w 45"/>
                <a:gd name="T9" fmla="*/ 6 h 45"/>
                <a:gd name="T10" fmla="*/ 6 w 45"/>
                <a:gd name="T11" fmla="*/ 6 h 45"/>
                <a:gd name="T12" fmla="*/ 6 w 45"/>
                <a:gd name="T13" fmla="*/ 1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2" y="6"/>
                  </a:moveTo>
                  <a:lnTo>
                    <a:pt x="45" y="6"/>
                  </a:lnTo>
                  <a:lnTo>
                    <a:pt x="4" y="0"/>
                  </a:lnTo>
                  <a:lnTo>
                    <a:pt x="0" y="39"/>
                  </a:lnTo>
                  <a:lnTo>
                    <a:pt x="40" y="45"/>
                  </a:lnTo>
                  <a:lnTo>
                    <a:pt x="42" y="45"/>
                  </a:lnTo>
                  <a:lnTo>
                    <a:pt x="42"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1" name="Freeform 1854"/>
            <p:cNvSpPr>
              <a:spLocks/>
            </p:cNvSpPr>
            <p:nvPr/>
          </p:nvSpPr>
          <p:spPr bwMode="auto">
            <a:xfrm>
              <a:off x="2404" y="3712"/>
              <a:ext cx="23" cy="20"/>
            </a:xfrm>
            <a:custGeom>
              <a:avLst/>
              <a:gdLst>
                <a:gd name="T0" fmla="*/ 5 w 47"/>
                <a:gd name="T1" fmla="*/ 0 h 39"/>
                <a:gd name="T2" fmla="*/ 5 w 47"/>
                <a:gd name="T3" fmla="*/ 0 h 39"/>
                <a:gd name="T4" fmla="*/ 0 w 47"/>
                <a:gd name="T5" fmla="*/ 0 h 39"/>
                <a:gd name="T6" fmla="*/ 0 w 47"/>
                <a:gd name="T7" fmla="*/ 5 h 39"/>
                <a:gd name="T8" fmla="*/ 5 w 47"/>
                <a:gd name="T9" fmla="*/ 5 h 39"/>
                <a:gd name="T10" fmla="*/ 5 w 47"/>
                <a:gd name="T11" fmla="*/ 5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2" y="0"/>
                  </a:moveTo>
                  <a:lnTo>
                    <a:pt x="44" y="0"/>
                  </a:lnTo>
                  <a:lnTo>
                    <a:pt x="0" y="0"/>
                  </a:lnTo>
                  <a:lnTo>
                    <a:pt x="0" y="39"/>
                  </a:lnTo>
                  <a:lnTo>
                    <a:pt x="44" y="39"/>
                  </a:lnTo>
                  <a:lnTo>
                    <a:pt x="47"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2" name="Freeform 1855"/>
            <p:cNvSpPr>
              <a:spLocks/>
            </p:cNvSpPr>
            <p:nvPr/>
          </p:nvSpPr>
          <p:spPr bwMode="auto">
            <a:xfrm>
              <a:off x="2424" y="3709"/>
              <a:ext cx="25" cy="23"/>
            </a:xfrm>
            <a:custGeom>
              <a:avLst/>
              <a:gdLst>
                <a:gd name="T0" fmla="*/ 7 w 48"/>
                <a:gd name="T1" fmla="*/ 0 h 45"/>
                <a:gd name="T2" fmla="*/ 6 w 48"/>
                <a:gd name="T3" fmla="*/ 0 h 45"/>
                <a:gd name="T4" fmla="*/ 0 w 48"/>
                <a:gd name="T5" fmla="*/ 1 h 45"/>
                <a:gd name="T6" fmla="*/ 1 w 48"/>
                <a:gd name="T7" fmla="*/ 6 h 45"/>
                <a:gd name="T8" fmla="*/ 7 w 48"/>
                <a:gd name="T9" fmla="*/ 5 h 45"/>
                <a:gd name="T10" fmla="*/ 7 w 48"/>
                <a:gd name="T11" fmla="*/ 5 h 45"/>
                <a:gd name="T12" fmla="*/ 7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0"/>
                  </a:moveTo>
                  <a:lnTo>
                    <a:pt x="44" y="0"/>
                  </a:lnTo>
                  <a:lnTo>
                    <a:pt x="0" y="6"/>
                  </a:lnTo>
                  <a:lnTo>
                    <a:pt x="5" y="45"/>
                  </a:lnTo>
                  <a:lnTo>
                    <a:pt x="48"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3" name="Freeform 1856"/>
            <p:cNvSpPr>
              <a:spLocks/>
            </p:cNvSpPr>
            <p:nvPr/>
          </p:nvSpPr>
          <p:spPr bwMode="auto">
            <a:xfrm>
              <a:off x="2448" y="3709"/>
              <a:ext cx="19" cy="20"/>
            </a:xfrm>
            <a:custGeom>
              <a:avLst/>
              <a:gdLst>
                <a:gd name="T0" fmla="*/ 5 w 38"/>
                <a:gd name="T1" fmla="*/ 0 h 39"/>
                <a:gd name="T2" fmla="*/ 5 w 38"/>
                <a:gd name="T3" fmla="*/ 0 h 39"/>
                <a:gd name="T4" fmla="*/ 0 w 38"/>
                <a:gd name="T5" fmla="*/ 0 h 39"/>
                <a:gd name="T6" fmla="*/ 0 w 38"/>
                <a:gd name="T7" fmla="*/ 5 h 39"/>
                <a:gd name="T8" fmla="*/ 5 w 38"/>
                <a:gd name="T9" fmla="*/ 5 h 39"/>
                <a:gd name="T10" fmla="*/ 5 w 38"/>
                <a:gd name="T11" fmla="*/ 5 h 39"/>
                <a:gd name="T12" fmla="*/ 5 w 38"/>
                <a:gd name="T13" fmla="*/ 0 h 39"/>
                <a:gd name="T14" fmla="*/ 0 60000 65536"/>
                <a:gd name="T15" fmla="*/ 0 60000 65536"/>
                <a:gd name="T16" fmla="*/ 0 60000 65536"/>
                <a:gd name="T17" fmla="*/ 0 60000 65536"/>
                <a:gd name="T18" fmla="*/ 0 60000 65536"/>
                <a:gd name="T19" fmla="*/ 0 60000 65536"/>
                <a:gd name="T20" fmla="*/ 0 60000 65536"/>
                <a:gd name="T21" fmla="*/ 0 w 38"/>
                <a:gd name="T22" fmla="*/ 0 h 39"/>
                <a:gd name="T23" fmla="*/ 38 w 38"/>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39">
                  <a:moveTo>
                    <a:pt x="38" y="0"/>
                  </a:moveTo>
                  <a:lnTo>
                    <a:pt x="38" y="0"/>
                  </a:lnTo>
                  <a:lnTo>
                    <a:pt x="0" y="0"/>
                  </a:lnTo>
                  <a:lnTo>
                    <a:pt x="0" y="39"/>
                  </a:lnTo>
                  <a:lnTo>
                    <a:pt x="38"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4" name="Freeform 1857"/>
            <p:cNvSpPr>
              <a:spLocks/>
            </p:cNvSpPr>
            <p:nvPr/>
          </p:nvSpPr>
          <p:spPr bwMode="auto">
            <a:xfrm>
              <a:off x="2467" y="3709"/>
              <a:ext cx="23" cy="20"/>
            </a:xfrm>
            <a:custGeom>
              <a:avLst/>
              <a:gdLst>
                <a:gd name="T0" fmla="*/ 5 w 47"/>
                <a:gd name="T1" fmla="*/ 0 h 40"/>
                <a:gd name="T2" fmla="*/ 5 w 47"/>
                <a:gd name="T3" fmla="*/ 0 h 40"/>
                <a:gd name="T4" fmla="*/ 0 w 47"/>
                <a:gd name="T5" fmla="*/ 1 h 40"/>
                <a:gd name="T6" fmla="*/ 0 w 47"/>
                <a:gd name="T7" fmla="*/ 5 h 40"/>
                <a:gd name="T8" fmla="*/ 5 w 47"/>
                <a:gd name="T9" fmla="*/ 5 h 40"/>
                <a:gd name="T10" fmla="*/ 5 w 47"/>
                <a:gd name="T11" fmla="*/ 5 h 40"/>
                <a:gd name="T12" fmla="*/ 5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7" y="0"/>
                  </a:moveTo>
                  <a:lnTo>
                    <a:pt x="47" y="0"/>
                  </a:lnTo>
                  <a:lnTo>
                    <a:pt x="0" y="1"/>
                  </a:lnTo>
                  <a:lnTo>
                    <a:pt x="0" y="40"/>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5" name="Freeform 1858"/>
            <p:cNvSpPr>
              <a:spLocks/>
            </p:cNvSpPr>
            <p:nvPr/>
          </p:nvSpPr>
          <p:spPr bwMode="auto">
            <a:xfrm>
              <a:off x="2490" y="370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6" name="Freeform 1859"/>
            <p:cNvSpPr>
              <a:spLocks/>
            </p:cNvSpPr>
            <p:nvPr/>
          </p:nvSpPr>
          <p:spPr bwMode="auto">
            <a:xfrm>
              <a:off x="2510" y="3709"/>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7" name="Freeform 1860"/>
            <p:cNvSpPr>
              <a:spLocks/>
            </p:cNvSpPr>
            <p:nvPr/>
          </p:nvSpPr>
          <p:spPr bwMode="auto">
            <a:xfrm>
              <a:off x="2533" y="3709"/>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5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2" y="1"/>
                  </a:lnTo>
                  <a:lnTo>
                    <a:pt x="0" y="0"/>
                  </a:lnTo>
                  <a:lnTo>
                    <a:pt x="0" y="39"/>
                  </a:lnTo>
                  <a:lnTo>
                    <a:pt x="42" y="40"/>
                  </a:lnTo>
                  <a:lnTo>
                    <a:pt x="39"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8" name="Freeform 1861"/>
            <p:cNvSpPr>
              <a:spLocks/>
            </p:cNvSpPr>
            <p:nvPr/>
          </p:nvSpPr>
          <p:spPr bwMode="auto">
            <a:xfrm>
              <a:off x="2552" y="3709"/>
              <a:ext cx="26" cy="24"/>
            </a:xfrm>
            <a:custGeom>
              <a:avLst/>
              <a:gdLst>
                <a:gd name="T0" fmla="*/ 7 w 50"/>
                <a:gd name="T1" fmla="*/ 1 h 47"/>
                <a:gd name="T2" fmla="*/ 7 w 50"/>
                <a:gd name="T3" fmla="*/ 1 h 47"/>
                <a:gd name="T4" fmla="*/ 1 w 50"/>
                <a:gd name="T5" fmla="*/ 0 h 47"/>
                <a:gd name="T6" fmla="*/ 0 w 50"/>
                <a:gd name="T7" fmla="*/ 5 h 47"/>
                <a:gd name="T8" fmla="*/ 6 w 50"/>
                <a:gd name="T9" fmla="*/ 6 h 47"/>
                <a:gd name="T10" fmla="*/ 5 w 50"/>
                <a:gd name="T11" fmla="*/ 6 h 47"/>
                <a:gd name="T12" fmla="*/ 7 w 50"/>
                <a:gd name="T13" fmla="*/ 1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50" y="8"/>
                  </a:moveTo>
                  <a:lnTo>
                    <a:pt x="48" y="8"/>
                  </a:lnTo>
                  <a:lnTo>
                    <a:pt x="7" y="0"/>
                  </a:lnTo>
                  <a:lnTo>
                    <a:pt x="0" y="39"/>
                  </a:lnTo>
                  <a:lnTo>
                    <a:pt x="41" y="47"/>
                  </a:lnTo>
                  <a:lnTo>
                    <a:pt x="39" y="47"/>
                  </a:lnTo>
                  <a:lnTo>
                    <a:pt x="50"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09" name="Freeform 1862"/>
            <p:cNvSpPr>
              <a:spLocks/>
            </p:cNvSpPr>
            <p:nvPr/>
          </p:nvSpPr>
          <p:spPr bwMode="auto">
            <a:xfrm>
              <a:off x="2572" y="3713"/>
              <a:ext cx="28" cy="28"/>
            </a:xfrm>
            <a:custGeom>
              <a:avLst/>
              <a:gdLst>
                <a:gd name="T0" fmla="*/ 7 w 56"/>
                <a:gd name="T1" fmla="*/ 2 h 54"/>
                <a:gd name="T2" fmla="*/ 7 w 56"/>
                <a:gd name="T3" fmla="*/ 2 h 54"/>
                <a:gd name="T4" fmla="*/ 2 w 56"/>
                <a:gd name="T5" fmla="*/ 0 h 54"/>
                <a:gd name="T6" fmla="*/ 0 w 56"/>
                <a:gd name="T7" fmla="*/ 5 h 54"/>
                <a:gd name="T8" fmla="*/ 6 w 56"/>
                <a:gd name="T9" fmla="*/ 8 h 54"/>
                <a:gd name="T10" fmla="*/ 6 w 56"/>
                <a:gd name="T11" fmla="*/ 8 h 54"/>
                <a:gd name="T12" fmla="*/ 7 w 56"/>
                <a:gd name="T13" fmla="*/ 2 h 54"/>
                <a:gd name="T14" fmla="*/ 0 60000 65536"/>
                <a:gd name="T15" fmla="*/ 0 60000 65536"/>
                <a:gd name="T16" fmla="*/ 0 60000 65536"/>
                <a:gd name="T17" fmla="*/ 0 60000 65536"/>
                <a:gd name="T18" fmla="*/ 0 60000 65536"/>
                <a:gd name="T19" fmla="*/ 0 60000 65536"/>
                <a:gd name="T20" fmla="*/ 0 60000 65536"/>
                <a:gd name="T21" fmla="*/ 0 w 56"/>
                <a:gd name="T22" fmla="*/ 0 h 54"/>
                <a:gd name="T23" fmla="*/ 56 w 56"/>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4">
                  <a:moveTo>
                    <a:pt x="55" y="15"/>
                  </a:moveTo>
                  <a:lnTo>
                    <a:pt x="56" y="15"/>
                  </a:lnTo>
                  <a:lnTo>
                    <a:pt x="11" y="0"/>
                  </a:lnTo>
                  <a:lnTo>
                    <a:pt x="0" y="39"/>
                  </a:lnTo>
                  <a:lnTo>
                    <a:pt x="45" y="54"/>
                  </a:lnTo>
                  <a:lnTo>
                    <a:pt x="46" y="54"/>
                  </a:lnTo>
                  <a:lnTo>
                    <a:pt x="55"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0" name="Freeform 1863"/>
            <p:cNvSpPr>
              <a:spLocks/>
            </p:cNvSpPr>
            <p:nvPr/>
          </p:nvSpPr>
          <p:spPr bwMode="auto">
            <a:xfrm>
              <a:off x="2595" y="3721"/>
              <a:ext cx="25" cy="24"/>
            </a:xfrm>
            <a:custGeom>
              <a:avLst/>
              <a:gdLst>
                <a:gd name="T0" fmla="*/ 6 w 51"/>
                <a:gd name="T1" fmla="*/ 2 h 48"/>
                <a:gd name="T2" fmla="*/ 6 w 51"/>
                <a:gd name="T3" fmla="*/ 2 h 48"/>
                <a:gd name="T4" fmla="*/ 1 w 51"/>
                <a:gd name="T5" fmla="*/ 0 h 48"/>
                <a:gd name="T6" fmla="*/ 0 w 51"/>
                <a:gd name="T7" fmla="*/ 5 h 48"/>
                <a:gd name="T8" fmla="*/ 5 w 51"/>
                <a:gd name="T9" fmla="*/ 6 h 48"/>
                <a:gd name="T10" fmla="*/ 5 w 51"/>
                <a:gd name="T11" fmla="*/ 6 h 48"/>
                <a:gd name="T12" fmla="*/ 6 w 51"/>
                <a:gd name="T13" fmla="*/ 2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50" y="9"/>
                  </a:moveTo>
                  <a:lnTo>
                    <a:pt x="51" y="9"/>
                  </a:lnTo>
                  <a:lnTo>
                    <a:pt x="9" y="0"/>
                  </a:lnTo>
                  <a:lnTo>
                    <a:pt x="0" y="39"/>
                  </a:lnTo>
                  <a:lnTo>
                    <a:pt x="42" y="48"/>
                  </a:lnTo>
                  <a:lnTo>
                    <a:pt x="43" y="48"/>
                  </a:lnTo>
                  <a:lnTo>
                    <a:pt x="50"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1" name="Freeform 1864"/>
            <p:cNvSpPr>
              <a:spLocks/>
            </p:cNvSpPr>
            <p:nvPr/>
          </p:nvSpPr>
          <p:spPr bwMode="auto">
            <a:xfrm>
              <a:off x="2616" y="3726"/>
              <a:ext cx="25" cy="23"/>
            </a:xfrm>
            <a:custGeom>
              <a:avLst/>
              <a:gdLst>
                <a:gd name="T0" fmla="*/ 6 w 49"/>
                <a:gd name="T1" fmla="*/ 1 h 46"/>
                <a:gd name="T2" fmla="*/ 7 w 49"/>
                <a:gd name="T3" fmla="*/ 1 h 46"/>
                <a:gd name="T4" fmla="*/ 1 w 49"/>
                <a:gd name="T5" fmla="*/ 0 h 46"/>
                <a:gd name="T6" fmla="*/ 0 w 49"/>
                <a:gd name="T7" fmla="*/ 5 h 46"/>
                <a:gd name="T8" fmla="*/ 6 w 49"/>
                <a:gd name="T9" fmla="*/ 6 h 46"/>
                <a:gd name="T10" fmla="*/ 6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6" y="7"/>
                  </a:moveTo>
                  <a:lnTo>
                    <a:pt x="49" y="7"/>
                  </a:lnTo>
                  <a:lnTo>
                    <a:pt x="7" y="0"/>
                  </a:lnTo>
                  <a:lnTo>
                    <a:pt x="0" y="39"/>
                  </a:lnTo>
                  <a:lnTo>
                    <a:pt x="42" y="46"/>
                  </a:lnTo>
                  <a:lnTo>
                    <a:pt x="46" y="46"/>
                  </a:lnTo>
                  <a:lnTo>
                    <a:pt x="46"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2" name="Freeform 1865"/>
            <p:cNvSpPr>
              <a:spLocks/>
            </p:cNvSpPr>
            <p:nvPr/>
          </p:nvSpPr>
          <p:spPr bwMode="auto">
            <a:xfrm>
              <a:off x="2639" y="3729"/>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2" y="0"/>
                  </a:moveTo>
                  <a:lnTo>
                    <a:pt x="44" y="0"/>
                  </a:lnTo>
                  <a:lnTo>
                    <a:pt x="0" y="0"/>
                  </a:lnTo>
                  <a:lnTo>
                    <a:pt x="0" y="39"/>
                  </a:lnTo>
                  <a:lnTo>
                    <a:pt x="44" y="39"/>
                  </a:lnTo>
                  <a:lnTo>
                    <a:pt x="45"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3" name="Freeform 1866"/>
            <p:cNvSpPr>
              <a:spLocks/>
            </p:cNvSpPr>
            <p:nvPr/>
          </p:nvSpPr>
          <p:spPr bwMode="auto">
            <a:xfrm>
              <a:off x="2661" y="3728"/>
              <a:ext cx="23" cy="21"/>
            </a:xfrm>
            <a:custGeom>
              <a:avLst/>
              <a:gdLst>
                <a:gd name="T0" fmla="*/ 5 w 47"/>
                <a:gd name="T1" fmla="*/ 0 h 41"/>
                <a:gd name="T2" fmla="*/ 5 w 47"/>
                <a:gd name="T3" fmla="*/ 0 h 41"/>
                <a:gd name="T4" fmla="*/ 0 w 47"/>
                <a:gd name="T5" fmla="*/ 1 h 41"/>
                <a:gd name="T6" fmla="*/ 0 w 47"/>
                <a:gd name="T7" fmla="*/ 6 h 41"/>
                <a:gd name="T8" fmla="*/ 5 w 47"/>
                <a:gd name="T9" fmla="*/ 5 h 41"/>
                <a:gd name="T10" fmla="*/ 5 w 47"/>
                <a:gd name="T11" fmla="*/ 5 h 41"/>
                <a:gd name="T12" fmla="*/ 5 w 47"/>
                <a:gd name="T13" fmla="*/ 0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0" y="0"/>
                  </a:moveTo>
                  <a:lnTo>
                    <a:pt x="42" y="0"/>
                  </a:lnTo>
                  <a:lnTo>
                    <a:pt x="0" y="2"/>
                  </a:lnTo>
                  <a:lnTo>
                    <a:pt x="3" y="41"/>
                  </a:lnTo>
                  <a:lnTo>
                    <a:pt x="44" y="39"/>
                  </a:lnTo>
                  <a:lnTo>
                    <a:pt x="47"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4" name="Freeform 1867"/>
            <p:cNvSpPr>
              <a:spLocks/>
            </p:cNvSpPr>
            <p:nvPr/>
          </p:nvSpPr>
          <p:spPr bwMode="auto">
            <a:xfrm>
              <a:off x="2680" y="3724"/>
              <a:ext cx="26" cy="23"/>
            </a:xfrm>
            <a:custGeom>
              <a:avLst/>
              <a:gdLst>
                <a:gd name="T0" fmla="*/ 6 w 50"/>
                <a:gd name="T1" fmla="*/ 0 h 47"/>
                <a:gd name="T2" fmla="*/ 6 w 50"/>
                <a:gd name="T3" fmla="*/ 0 h 47"/>
                <a:gd name="T4" fmla="*/ 0 w 50"/>
                <a:gd name="T5" fmla="*/ 1 h 47"/>
                <a:gd name="T6" fmla="*/ 1 w 50"/>
                <a:gd name="T7" fmla="*/ 5 h 47"/>
                <a:gd name="T8" fmla="*/ 7 w 50"/>
                <a:gd name="T9" fmla="*/ 4 h 47"/>
                <a:gd name="T10" fmla="*/ 7 w 50"/>
                <a:gd name="T11" fmla="*/ 4 h 47"/>
                <a:gd name="T12" fmla="*/ 6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5" y="0"/>
                  </a:moveTo>
                  <a:lnTo>
                    <a:pt x="43" y="0"/>
                  </a:lnTo>
                  <a:lnTo>
                    <a:pt x="0" y="8"/>
                  </a:lnTo>
                  <a:lnTo>
                    <a:pt x="7" y="47"/>
                  </a:lnTo>
                  <a:lnTo>
                    <a:pt x="50" y="39"/>
                  </a:lnTo>
                  <a:lnTo>
                    <a:pt x="49"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5" name="Freeform 1868"/>
            <p:cNvSpPr>
              <a:spLocks/>
            </p:cNvSpPr>
            <p:nvPr/>
          </p:nvSpPr>
          <p:spPr bwMode="auto">
            <a:xfrm>
              <a:off x="2703" y="3721"/>
              <a:ext cx="23" cy="22"/>
            </a:xfrm>
            <a:custGeom>
              <a:avLst/>
              <a:gdLst>
                <a:gd name="T0" fmla="*/ 5 w 47"/>
                <a:gd name="T1" fmla="*/ 0 h 45"/>
                <a:gd name="T2" fmla="*/ 5 w 47"/>
                <a:gd name="T3" fmla="*/ 0 h 45"/>
                <a:gd name="T4" fmla="*/ 0 w 47"/>
                <a:gd name="T5" fmla="*/ 0 h 45"/>
                <a:gd name="T6" fmla="*/ 0 w 47"/>
                <a:gd name="T7" fmla="*/ 5 h 45"/>
                <a:gd name="T8" fmla="*/ 5 w 47"/>
                <a:gd name="T9" fmla="*/ 4 h 45"/>
                <a:gd name="T10" fmla="*/ 5 w 47"/>
                <a:gd name="T11" fmla="*/ 4 h 45"/>
                <a:gd name="T12" fmla="*/ 5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2" y="0"/>
                  </a:moveTo>
                  <a:lnTo>
                    <a:pt x="42" y="0"/>
                  </a:lnTo>
                  <a:lnTo>
                    <a:pt x="0" y="6"/>
                  </a:lnTo>
                  <a:lnTo>
                    <a:pt x="4" y="45"/>
                  </a:lnTo>
                  <a:lnTo>
                    <a:pt x="47"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6" name="Freeform 1869"/>
            <p:cNvSpPr>
              <a:spLocks/>
            </p:cNvSpPr>
            <p:nvPr/>
          </p:nvSpPr>
          <p:spPr bwMode="auto">
            <a:xfrm>
              <a:off x="2724" y="3718"/>
              <a:ext cx="24" cy="23"/>
            </a:xfrm>
            <a:custGeom>
              <a:avLst/>
              <a:gdLst>
                <a:gd name="T0" fmla="*/ 6 w 47"/>
                <a:gd name="T1" fmla="*/ 1 h 45"/>
                <a:gd name="T2" fmla="*/ 6 w 47"/>
                <a:gd name="T3" fmla="*/ 1 h 45"/>
                <a:gd name="T4" fmla="*/ 0 w 47"/>
                <a:gd name="T5" fmla="*/ 1 h 45"/>
                <a:gd name="T6" fmla="*/ 1 w 47"/>
                <a:gd name="T7" fmla="*/ 6 h 45"/>
                <a:gd name="T8" fmla="*/ 6 w 47"/>
                <a:gd name="T9" fmla="*/ 5 h 45"/>
                <a:gd name="T10" fmla="*/ 6 w 47"/>
                <a:gd name="T11" fmla="*/ 5 h 45"/>
                <a:gd name="T12" fmla="*/ 6 w 47"/>
                <a:gd name="T13" fmla="*/ 1 h 45"/>
                <a:gd name="T14" fmla="*/ 6 w 47"/>
                <a:gd name="T15" fmla="*/ 0 h 45"/>
                <a:gd name="T16" fmla="*/ 6 w 47"/>
                <a:gd name="T17" fmla="*/ 1 h 45"/>
                <a:gd name="T18" fmla="*/ 6 w 47"/>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5"/>
                <a:gd name="T32" fmla="*/ 47 w 47"/>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5">
                  <a:moveTo>
                    <a:pt x="47" y="1"/>
                  </a:moveTo>
                  <a:lnTo>
                    <a:pt x="43" y="1"/>
                  </a:lnTo>
                  <a:lnTo>
                    <a:pt x="0" y="6"/>
                  </a:lnTo>
                  <a:lnTo>
                    <a:pt x="5" y="45"/>
                  </a:lnTo>
                  <a:lnTo>
                    <a:pt x="47" y="40"/>
                  </a:lnTo>
                  <a:lnTo>
                    <a:pt x="43" y="40"/>
                  </a:lnTo>
                  <a:lnTo>
                    <a:pt x="47" y="1"/>
                  </a:lnTo>
                  <a:lnTo>
                    <a:pt x="45" y="0"/>
                  </a:lnTo>
                  <a:lnTo>
                    <a:pt x="43" y="1"/>
                  </a:lnTo>
                  <a:lnTo>
                    <a:pt x="47"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7" name="Freeform 1870"/>
            <p:cNvSpPr>
              <a:spLocks/>
            </p:cNvSpPr>
            <p:nvPr/>
          </p:nvSpPr>
          <p:spPr bwMode="auto">
            <a:xfrm>
              <a:off x="2745" y="3719"/>
              <a:ext cx="25" cy="22"/>
            </a:xfrm>
            <a:custGeom>
              <a:avLst/>
              <a:gdLst>
                <a:gd name="T0" fmla="*/ 7 w 48"/>
                <a:gd name="T1" fmla="*/ 1 h 44"/>
                <a:gd name="T2" fmla="*/ 7 w 48"/>
                <a:gd name="T3" fmla="*/ 1 h 44"/>
                <a:gd name="T4" fmla="*/ 1 w 48"/>
                <a:gd name="T5" fmla="*/ 0 h 44"/>
                <a:gd name="T6" fmla="*/ 0 w 48"/>
                <a:gd name="T7" fmla="*/ 5 h 44"/>
                <a:gd name="T8" fmla="*/ 6 w 48"/>
                <a:gd name="T9" fmla="*/ 6 h 44"/>
                <a:gd name="T10" fmla="*/ 6 w 48"/>
                <a:gd name="T11" fmla="*/ 6 h 44"/>
                <a:gd name="T12" fmla="*/ 7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8" y="5"/>
                  </a:moveTo>
                  <a:lnTo>
                    <a:pt x="48" y="5"/>
                  </a:lnTo>
                  <a:lnTo>
                    <a:pt x="4" y="0"/>
                  </a:lnTo>
                  <a:lnTo>
                    <a:pt x="0" y="39"/>
                  </a:lnTo>
                  <a:lnTo>
                    <a:pt x="44" y="44"/>
                  </a:lnTo>
                  <a:lnTo>
                    <a:pt x="48"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8" name="Freeform 1871"/>
            <p:cNvSpPr>
              <a:spLocks/>
            </p:cNvSpPr>
            <p:nvPr/>
          </p:nvSpPr>
          <p:spPr bwMode="auto">
            <a:xfrm>
              <a:off x="2767" y="3721"/>
              <a:ext cx="25" cy="22"/>
            </a:xfrm>
            <a:custGeom>
              <a:avLst/>
              <a:gdLst>
                <a:gd name="T0" fmla="*/ 7 w 49"/>
                <a:gd name="T1" fmla="*/ 0 h 45"/>
                <a:gd name="T2" fmla="*/ 6 w 49"/>
                <a:gd name="T3" fmla="*/ 0 h 45"/>
                <a:gd name="T4" fmla="*/ 1 w 49"/>
                <a:gd name="T5" fmla="*/ 0 h 45"/>
                <a:gd name="T6" fmla="*/ 0 w 49"/>
                <a:gd name="T7" fmla="*/ 4 h 45"/>
                <a:gd name="T8" fmla="*/ 6 w 49"/>
                <a:gd name="T9" fmla="*/ 5 h 45"/>
                <a:gd name="T10" fmla="*/ 5 w 49"/>
                <a:gd name="T11" fmla="*/ 5 h 45"/>
                <a:gd name="T12" fmla="*/ 7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9" y="6"/>
                  </a:moveTo>
                  <a:lnTo>
                    <a:pt x="47" y="6"/>
                  </a:lnTo>
                  <a:lnTo>
                    <a:pt x="4" y="0"/>
                  </a:lnTo>
                  <a:lnTo>
                    <a:pt x="0" y="39"/>
                  </a:lnTo>
                  <a:lnTo>
                    <a:pt x="42" y="45"/>
                  </a:lnTo>
                  <a:lnTo>
                    <a:pt x="40" y="45"/>
                  </a:lnTo>
                  <a:lnTo>
                    <a:pt x="49"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19" name="Freeform 1872"/>
            <p:cNvSpPr>
              <a:spLocks/>
            </p:cNvSpPr>
            <p:nvPr/>
          </p:nvSpPr>
          <p:spPr bwMode="auto">
            <a:xfrm>
              <a:off x="2787" y="3724"/>
              <a:ext cx="25" cy="25"/>
            </a:xfrm>
            <a:custGeom>
              <a:avLst/>
              <a:gdLst>
                <a:gd name="T0" fmla="*/ 6 w 49"/>
                <a:gd name="T1" fmla="*/ 2 h 49"/>
                <a:gd name="T2" fmla="*/ 7 w 49"/>
                <a:gd name="T3" fmla="*/ 2 h 49"/>
                <a:gd name="T4" fmla="*/ 2 w 49"/>
                <a:gd name="T5" fmla="*/ 0 h 49"/>
                <a:gd name="T6" fmla="*/ 0 w 49"/>
                <a:gd name="T7" fmla="*/ 5 h 49"/>
                <a:gd name="T8" fmla="*/ 5 w 49"/>
                <a:gd name="T9" fmla="*/ 7 h 49"/>
                <a:gd name="T10" fmla="*/ 6 w 49"/>
                <a:gd name="T11" fmla="*/ 7 h 49"/>
                <a:gd name="T12" fmla="*/ 6 w 49"/>
                <a:gd name="T13" fmla="*/ 2 h 49"/>
                <a:gd name="T14" fmla="*/ 0 60000 65536"/>
                <a:gd name="T15" fmla="*/ 0 60000 65536"/>
                <a:gd name="T16" fmla="*/ 0 60000 65536"/>
                <a:gd name="T17" fmla="*/ 0 60000 65536"/>
                <a:gd name="T18" fmla="*/ 0 60000 65536"/>
                <a:gd name="T19" fmla="*/ 0 60000 65536"/>
                <a:gd name="T20" fmla="*/ 0 60000 65536"/>
                <a:gd name="T21" fmla="*/ 0 w 49"/>
                <a:gd name="T22" fmla="*/ 0 h 49"/>
                <a:gd name="T23" fmla="*/ 49 w 49"/>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9">
                  <a:moveTo>
                    <a:pt x="46" y="10"/>
                  </a:moveTo>
                  <a:lnTo>
                    <a:pt x="49" y="10"/>
                  </a:lnTo>
                  <a:lnTo>
                    <a:pt x="9" y="0"/>
                  </a:lnTo>
                  <a:lnTo>
                    <a:pt x="0" y="39"/>
                  </a:lnTo>
                  <a:lnTo>
                    <a:pt x="40" y="49"/>
                  </a:lnTo>
                  <a:lnTo>
                    <a:pt x="44" y="49"/>
                  </a:lnTo>
                  <a:lnTo>
                    <a:pt x="46"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0" name="Freeform 1873"/>
            <p:cNvSpPr>
              <a:spLocks/>
            </p:cNvSpPr>
            <p:nvPr/>
          </p:nvSpPr>
          <p:spPr bwMode="auto">
            <a:xfrm>
              <a:off x="2809" y="3729"/>
              <a:ext cx="23" cy="21"/>
            </a:xfrm>
            <a:custGeom>
              <a:avLst/>
              <a:gdLst>
                <a:gd name="T0" fmla="*/ 6 w 45"/>
                <a:gd name="T1" fmla="*/ 0 h 43"/>
                <a:gd name="T2" fmla="*/ 6 w 45"/>
                <a:gd name="T3" fmla="*/ 0 h 43"/>
                <a:gd name="T4" fmla="*/ 1 w 45"/>
                <a:gd name="T5" fmla="*/ 0 h 43"/>
                <a:gd name="T6" fmla="*/ 0 w 45"/>
                <a:gd name="T7" fmla="*/ 4 h 43"/>
                <a:gd name="T8" fmla="*/ 6 w 45"/>
                <a:gd name="T9" fmla="*/ 5 h 43"/>
                <a:gd name="T10" fmla="*/ 6 w 45"/>
                <a:gd name="T11" fmla="*/ 5 h 43"/>
                <a:gd name="T12" fmla="*/ 6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3"/>
                  </a:moveTo>
                  <a:lnTo>
                    <a:pt x="45" y="3"/>
                  </a:lnTo>
                  <a:lnTo>
                    <a:pt x="2" y="0"/>
                  </a:lnTo>
                  <a:lnTo>
                    <a:pt x="0" y="39"/>
                  </a:lnTo>
                  <a:lnTo>
                    <a:pt x="42" y="43"/>
                  </a:lnTo>
                  <a:lnTo>
                    <a:pt x="44" y="43"/>
                  </a:lnTo>
                  <a:lnTo>
                    <a:pt x="44"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1" name="Freeform 1874"/>
            <p:cNvSpPr>
              <a:spLocks/>
            </p:cNvSpPr>
            <p:nvPr/>
          </p:nvSpPr>
          <p:spPr bwMode="auto">
            <a:xfrm>
              <a:off x="2831" y="3731"/>
              <a:ext cx="23"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3" y="0"/>
                  </a:lnTo>
                  <a:lnTo>
                    <a:pt x="0" y="0"/>
                  </a:lnTo>
                  <a:lnTo>
                    <a:pt x="0" y="40"/>
                  </a:lnTo>
                  <a:lnTo>
                    <a:pt x="43" y="40"/>
                  </a:lnTo>
                  <a:lnTo>
                    <a:pt x="42"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2" name="Freeform 1875"/>
            <p:cNvSpPr>
              <a:spLocks/>
            </p:cNvSpPr>
            <p:nvPr/>
          </p:nvSpPr>
          <p:spPr bwMode="auto">
            <a:xfrm>
              <a:off x="2853" y="3731"/>
              <a:ext cx="24" cy="20"/>
            </a:xfrm>
            <a:custGeom>
              <a:avLst/>
              <a:gdLst>
                <a:gd name="T0" fmla="*/ 6 w 49"/>
                <a:gd name="T1" fmla="*/ 0 h 42"/>
                <a:gd name="T2" fmla="*/ 5 w 49"/>
                <a:gd name="T3" fmla="*/ 0 h 42"/>
                <a:gd name="T4" fmla="*/ 0 w 49"/>
                <a:gd name="T5" fmla="*/ 0 h 42"/>
                <a:gd name="T6" fmla="*/ 0 w 49"/>
                <a:gd name="T7" fmla="*/ 4 h 42"/>
                <a:gd name="T8" fmla="*/ 5 w 49"/>
                <a:gd name="T9" fmla="*/ 5 h 42"/>
                <a:gd name="T10" fmla="*/ 5 w 49"/>
                <a:gd name="T11" fmla="*/ 5 h 42"/>
                <a:gd name="T12" fmla="*/ 6 w 49"/>
                <a:gd name="T13" fmla="*/ 0 h 42"/>
                <a:gd name="T14" fmla="*/ 0 60000 65536"/>
                <a:gd name="T15" fmla="*/ 0 60000 65536"/>
                <a:gd name="T16" fmla="*/ 0 60000 65536"/>
                <a:gd name="T17" fmla="*/ 0 60000 65536"/>
                <a:gd name="T18" fmla="*/ 0 60000 65536"/>
                <a:gd name="T19" fmla="*/ 0 60000 65536"/>
                <a:gd name="T20" fmla="*/ 0 60000 65536"/>
                <a:gd name="T21" fmla="*/ 0 w 49"/>
                <a:gd name="T22" fmla="*/ 0 h 42"/>
                <a:gd name="T23" fmla="*/ 49 w 49"/>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2">
                  <a:moveTo>
                    <a:pt x="49" y="3"/>
                  </a:moveTo>
                  <a:lnTo>
                    <a:pt x="46" y="3"/>
                  </a:lnTo>
                  <a:lnTo>
                    <a:pt x="2" y="0"/>
                  </a:lnTo>
                  <a:lnTo>
                    <a:pt x="0" y="40"/>
                  </a:lnTo>
                  <a:lnTo>
                    <a:pt x="44" y="42"/>
                  </a:lnTo>
                  <a:lnTo>
                    <a:pt x="42" y="42"/>
                  </a:lnTo>
                  <a:lnTo>
                    <a:pt x="49"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3" name="Freeform 1876"/>
            <p:cNvSpPr>
              <a:spLocks/>
            </p:cNvSpPr>
            <p:nvPr/>
          </p:nvSpPr>
          <p:spPr bwMode="auto">
            <a:xfrm>
              <a:off x="2873" y="3732"/>
              <a:ext cx="28" cy="23"/>
            </a:xfrm>
            <a:custGeom>
              <a:avLst/>
              <a:gdLst>
                <a:gd name="T0" fmla="*/ 7 w 55"/>
                <a:gd name="T1" fmla="*/ 1 h 47"/>
                <a:gd name="T2" fmla="*/ 7 w 55"/>
                <a:gd name="T3" fmla="*/ 1 h 47"/>
                <a:gd name="T4" fmla="*/ 1 w 55"/>
                <a:gd name="T5" fmla="*/ 0 h 47"/>
                <a:gd name="T6" fmla="*/ 0 w 55"/>
                <a:gd name="T7" fmla="*/ 4 h 47"/>
                <a:gd name="T8" fmla="*/ 6 w 55"/>
                <a:gd name="T9" fmla="*/ 5 h 47"/>
                <a:gd name="T10" fmla="*/ 5 w 55"/>
                <a:gd name="T11" fmla="*/ 5 h 47"/>
                <a:gd name="T12" fmla="*/ 7 w 55"/>
                <a:gd name="T13" fmla="*/ 1 h 47"/>
                <a:gd name="T14" fmla="*/ 7 w 55"/>
                <a:gd name="T15" fmla="*/ 1 h 47"/>
                <a:gd name="T16" fmla="*/ 7 w 55"/>
                <a:gd name="T17" fmla="*/ 1 h 47"/>
                <a:gd name="T18" fmla="*/ 7 w 55"/>
                <a:gd name="T19" fmla="*/ 1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47"/>
                <a:gd name="T32" fmla="*/ 55 w 55"/>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47">
                  <a:moveTo>
                    <a:pt x="55" y="9"/>
                  </a:moveTo>
                  <a:lnTo>
                    <a:pt x="50" y="8"/>
                  </a:lnTo>
                  <a:lnTo>
                    <a:pt x="7" y="0"/>
                  </a:lnTo>
                  <a:lnTo>
                    <a:pt x="0" y="39"/>
                  </a:lnTo>
                  <a:lnTo>
                    <a:pt x="43" y="47"/>
                  </a:lnTo>
                  <a:lnTo>
                    <a:pt x="39" y="46"/>
                  </a:lnTo>
                  <a:lnTo>
                    <a:pt x="55" y="9"/>
                  </a:lnTo>
                  <a:lnTo>
                    <a:pt x="53" y="8"/>
                  </a:lnTo>
                  <a:lnTo>
                    <a:pt x="50" y="8"/>
                  </a:lnTo>
                  <a:lnTo>
                    <a:pt x="55"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4" name="Freeform 1877"/>
            <p:cNvSpPr>
              <a:spLocks/>
            </p:cNvSpPr>
            <p:nvPr/>
          </p:nvSpPr>
          <p:spPr bwMode="auto">
            <a:xfrm>
              <a:off x="2893" y="3736"/>
              <a:ext cx="28" cy="28"/>
            </a:xfrm>
            <a:custGeom>
              <a:avLst/>
              <a:gdLst>
                <a:gd name="T0" fmla="*/ 7 w 55"/>
                <a:gd name="T1" fmla="*/ 3 h 55"/>
                <a:gd name="T2" fmla="*/ 7 w 55"/>
                <a:gd name="T3" fmla="*/ 3 h 55"/>
                <a:gd name="T4" fmla="*/ 2 w 55"/>
                <a:gd name="T5" fmla="*/ 0 h 55"/>
                <a:gd name="T6" fmla="*/ 0 w 55"/>
                <a:gd name="T7" fmla="*/ 5 h 55"/>
                <a:gd name="T8" fmla="*/ 5 w 55"/>
                <a:gd name="T9" fmla="*/ 7 h 55"/>
                <a:gd name="T10" fmla="*/ 5 w 55"/>
                <a:gd name="T11" fmla="*/ 7 h 55"/>
                <a:gd name="T12" fmla="*/ 7 w 55"/>
                <a:gd name="T13" fmla="*/ 3 h 55"/>
                <a:gd name="T14" fmla="*/ 0 60000 65536"/>
                <a:gd name="T15" fmla="*/ 0 60000 65536"/>
                <a:gd name="T16" fmla="*/ 0 60000 65536"/>
                <a:gd name="T17" fmla="*/ 0 60000 65536"/>
                <a:gd name="T18" fmla="*/ 0 60000 65536"/>
                <a:gd name="T19" fmla="*/ 0 60000 65536"/>
                <a:gd name="T20" fmla="*/ 0 60000 65536"/>
                <a:gd name="T21" fmla="*/ 0 w 55"/>
                <a:gd name="T22" fmla="*/ 0 h 55"/>
                <a:gd name="T23" fmla="*/ 55 w 55"/>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5">
                  <a:moveTo>
                    <a:pt x="55" y="18"/>
                  </a:moveTo>
                  <a:lnTo>
                    <a:pt x="55" y="18"/>
                  </a:lnTo>
                  <a:lnTo>
                    <a:pt x="16" y="0"/>
                  </a:lnTo>
                  <a:lnTo>
                    <a:pt x="0" y="37"/>
                  </a:lnTo>
                  <a:lnTo>
                    <a:pt x="39" y="55"/>
                  </a:lnTo>
                  <a:lnTo>
                    <a:pt x="55"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5" name="Freeform 1878"/>
            <p:cNvSpPr>
              <a:spLocks/>
            </p:cNvSpPr>
            <p:nvPr/>
          </p:nvSpPr>
          <p:spPr bwMode="auto">
            <a:xfrm>
              <a:off x="2912" y="3746"/>
              <a:ext cx="31" cy="28"/>
            </a:xfrm>
            <a:custGeom>
              <a:avLst/>
              <a:gdLst>
                <a:gd name="T0" fmla="*/ 8 w 61"/>
                <a:gd name="T1" fmla="*/ 2 h 57"/>
                <a:gd name="T2" fmla="*/ 8 w 61"/>
                <a:gd name="T3" fmla="*/ 2 h 57"/>
                <a:gd name="T4" fmla="*/ 2 w 61"/>
                <a:gd name="T5" fmla="*/ 0 h 57"/>
                <a:gd name="T6" fmla="*/ 0 w 61"/>
                <a:gd name="T7" fmla="*/ 4 h 57"/>
                <a:gd name="T8" fmla="*/ 6 w 61"/>
                <a:gd name="T9" fmla="*/ 7 h 57"/>
                <a:gd name="T10" fmla="*/ 6 w 61"/>
                <a:gd name="T11" fmla="*/ 7 h 57"/>
                <a:gd name="T12" fmla="*/ 8 w 61"/>
                <a:gd name="T13" fmla="*/ 2 h 57"/>
                <a:gd name="T14" fmla="*/ 0 60000 65536"/>
                <a:gd name="T15" fmla="*/ 0 60000 65536"/>
                <a:gd name="T16" fmla="*/ 0 60000 65536"/>
                <a:gd name="T17" fmla="*/ 0 60000 65536"/>
                <a:gd name="T18" fmla="*/ 0 60000 65536"/>
                <a:gd name="T19" fmla="*/ 0 60000 65536"/>
                <a:gd name="T20" fmla="*/ 0 60000 65536"/>
                <a:gd name="T21" fmla="*/ 0 w 61"/>
                <a:gd name="T22" fmla="*/ 0 h 57"/>
                <a:gd name="T23" fmla="*/ 61 w 61"/>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7">
                  <a:moveTo>
                    <a:pt x="61" y="20"/>
                  </a:moveTo>
                  <a:lnTo>
                    <a:pt x="61" y="20"/>
                  </a:lnTo>
                  <a:lnTo>
                    <a:pt x="16" y="0"/>
                  </a:lnTo>
                  <a:lnTo>
                    <a:pt x="0" y="37"/>
                  </a:lnTo>
                  <a:lnTo>
                    <a:pt x="45" y="57"/>
                  </a:lnTo>
                  <a:lnTo>
                    <a:pt x="61" y="2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6" name="Freeform 1879"/>
            <p:cNvSpPr>
              <a:spLocks/>
            </p:cNvSpPr>
            <p:nvPr/>
          </p:nvSpPr>
          <p:spPr bwMode="auto">
            <a:xfrm>
              <a:off x="2935" y="3755"/>
              <a:ext cx="29" cy="29"/>
            </a:xfrm>
            <a:custGeom>
              <a:avLst/>
              <a:gdLst>
                <a:gd name="T0" fmla="*/ 6 w 59"/>
                <a:gd name="T1" fmla="*/ 3 h 58"/>
                <a:gd name="T2" fmla="*/ 7 w 59"/>
                <a:gd name="T3" fmla="*/ 3 h 58"/>
                <a:gd name="T4" fmla="*/ 2 w 59"/>
                <a:gd name="T5" fmla="*/ 0 h 58"/>
                <a:gd name="T6" fmla="*/ 0 w 59"/>
                <a:gd name="T7" fmla="*/ 5 h 58"/>
                <a:gd name="T8" fmla="*/ 5 w 59"/>
                <a:gd name="T9" fmla="*/ 7 h 58"/>
                <a:gd name="T10" fmla="*/ 5 w 59"/>
                <a:gd name="T11" fmla="*/ 8 h 58"/>
                <a:gd name="T12" fmla="*/ 5 w 59"/>
                <a:gd name="T13" fmla="*/ 7 h 58"/>
                <a:gd name="T14" fmla="*/ 5 w 59"/>
                <a:gd name="T15" fmla="*/ 8 h 58"/>
                <a:gd name="T16" fmla="*/ 5 w 59"/>
                <a:gd name="T17" fmla="*/ 8 h 58"/>
                <a:gd name="T18" fmla="*/ 6 w 59"/>
                <a:gd name="T19" fmla="*/ 3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8"/>
                <a:gd name="T32" fmla="*/ 59 w 59"/>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8">
                  <a:moveTo>
                    <a:pt x="54" y="18"/>
                  </a:moveTo>
                  <a:lnTo>
                    <a:pt x="59" y="20"/>
                  </a:lnTo>
                  <a:lnTo>
                    <a:pt x="16" y="0"/>
                  </a:lnTo>
                  <a:lnTo>
                    <a:pt x="0" y="37"/>
                  </a:lnTo>
                  <a:lnTo>
                    <a:pt x="43" y="56"/>
                  </a:lnTo>
                  <a:lnTo>
                    <a:pt x="47" y="58"/>
                  </a:lnTo>
                  <a:lnTo>
                    <a:pt x="43" y="56"/>
                  </a:lnTo>
                  <a:lnTo>
                    <a:pt x="45" y="58"/>
                  </a:lnTo>
                  <a:lnTo>
                    <a:pt x="47" y="58"/>
                  </a:lnTo>
                  <a:lnTo>
                    <a:pt x="54"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7" name="Freeform 1880"/>
            <p:cNvSpPr>
              <a:spLocks/>
            </p:cNvSpPr>
            <p:nvPr/>
          </p:nvSpPr>
          <p:spPr bwMode="auto">
            <a:xfrm>
              <a:off x="2959" y="3765"/>
              <a:ext cx="24" cy="23"/>
            </a:xfrm>
            <a:custGeom>
              <a:avLst/>
              <a:gdLst>
                <a:gd name="T0" fmla="*/ 5 w 50"/>
                <a:gd name="T1" fmla="*/ 0 h 48"/>
                <a:gd name="T2" fmla="*/ 6 w 50"/>
                <a:gd name="T3" fmla="*/ 0 h 48"/>
                <a:gd name="T4" fmla="*/ 0 w 50"/>
                <a:gd name="T5" fmla="*/ 0 h 48"/>
                <a:gd name="T6" fmla="*/ 0 w 50"/>
                <a:gd name="T7" fmla="*/ 4 h 48"/>
                <a:gd name="T8" fmla="*/ 5 w 50"/>
                <a:gd name="T9" fmla="*/ 5 h 48"/>
                <a:gd name="T10" fmla="*/ 6 w 50"/>
                <a:gd name="T11" fmla="*/ 5 h 48"/>
                <a:gd name="T12" fmla="*/ 5 w 50"/>
                <a:gd name="T13" fmla="*/ 5 h 48"/>
                <a:gd name="T14" fmla="*/ 5 w 50"/>
                <a:gd name="T15" fmla="*/ 5 h 48"/>
                <a:gd name="T16" fmla="*/ 6 w 50"/>
                <a:gd name="T17" fmla="*/ 5 h 48"/>
                <a:gd name="T18" fmla="*/ 5 w 50"/>
                <a:gd name="T19" fmla="*/ 0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8"/>
                <a:gd name="T32" fmla="*/ 50 w 50"/>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8">
                  <a:moveTo>
                    <a:pt x="43" y="7"/>
                  </a:moveTo>
                  <a:lnTo>
                    <a:pt x="50" y="7"/>
                  </a:lnTo>
                  <a:lnTo>
                    <a:pt x="7" y="0"/>
                  </a:lnTo>
                  <a:lnTo>
                    <a:pt x="0" y="40"/>
                  </a:lnTo>
                  <a:lnTo>
                    <a:pt x="43" y="46"/>
                  </a:lnTo>
                  <a:lnTo>
                    <a:pt x="50" y="46"/>
                  </a:lnTo>
                  <a:lnTo>
                    <a:pt x="43" y="46"/>
                  </a:lnTo>
                  <a:lnTo>
                    <a:pt x="46" y="48"/>
                  </a:lnTo>
                  <a:lnTo>
                    <a:pt x="50" y="46"/>
                  </a:lnTo>
                  <a:lnTo>
                    <a:pt x="43"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8" name="Freeform 1881"/>
            <p:cNvSpPr>
              <a:spLocks/>
            </p:cNvSpPr>
            <p:nvPr/>
          </p:nvSpPr>
          <p:spPr bwMode="auto">
            <a:xfrm>
              <a:off x="2980" y="3765"/>
              <a:ext cx="24" cy="23"/>
            </a:xfrm>
            <a:custGeom>
              <a:avLst/>
              <a:gdLst>
                <a:gd name="T0" fmla="*/ 6 w 48"/>
                <a:gd name="T1" fmla="*/ 0 h 46"/>
                <a:gd name="T2" fmla="*/ 6 w 48"/>
                <a:gd name="T3" fmla="*/ 0 h 46"/>
                <a:gd name="T4" fmla="*/ 0 w 48"/>
                <a:gd name="T5" fmla="*/ 1 h 46"/>
                <a:gd name="T6" fmla="*/ 1 w 48"/>
                <a:gd name="T7" fmla="*/ 6 h 46"/>
                <a:gd name="T8" fmla="*/ 6 w 48"/>
                <a:gd name="T9" fmla="*/ 5 h 46"/>
                <a:gd name="T10" fmla="*/ 6 w 48"/>
                <a:gd name="T11" fmla="*/ 5 h 46"/>
                <a:gd name="T12" fmla="*/ 6 w 48"/>
                <a:gd name="T13" fmla="*/ 0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1" y="0"/>
                  </a:moveTo>
                  <a:lnTo>
                    <a:pt x="41" y="0"/>
                  </a:lnTo>
                  <a:lnTo>
                    <a:pt x="0" y="7"/>
                  </a:lnTo>
                  <a:lnTo>
                    <a:pt x="7" y="46"/>
                  </a:lnTo>
                  <a:lnTo>
                    <a:pt x="48"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29" name="Freeform 1882"/>
            <p:cNvSpPr>
              <a:spLocks/>
            </p:cNvSpPr>
            <p:nvPr/>
          </p:nvSpPr>
          <p:spPr bwMode="auto">
            <a:xfrm>
              <a:off x="3001" y="3760"/>
              <a:ext cx="28" cy="24"/>
            </a:xfrm>
            <a:custGeom>
              <a:avLst/>
              <a:gdLst>
                <a:gd name="T0" fmla="*/ 4 w 58"/>
                <a:gd name="T1" fmla="*/ 0 h 49"/>
                <a:gd name="T2" fmla="*/ 5 w 58"/>
                <a:gd name="T3" fmla="*/ 0 h 49"/>
                <a:gd name="T4" fmla="*/ 0 w 58"/>
                <a:gd name="T5" fmla="*/ 1 h 49"/>
                <a:gd name="T6" fmla="*/ 0 w 58"/>
                <a:gd name="T7" fmla="*/ 6 h 49"/>
                <a:gd name="T8" fmla="*/ 6 w 58"/>
                <a:gd name="T9" fmla="*/ 4 h 49"/>
                <a:gd name="T10" fmla="*/ 7 w 58"/>
                <a:gd name="T11" fmla="*/ 4 h 49"/>
                <a:gd name="T12" fmla="*/ 6 w 58"/>
                <a:gd name="T13" fmla="*/ 4 h 49"/>
                <a:gd name="T14" fmla="*/ 6 w 58"/>
                <a:gd name="T15" fmla="*/ 4 h 49"/>
                <a:gd name="T16" fmla="*/ 7 w 58"/>
                <a:gd name="T17" fmla="*/ 4 h 49"/>
                <a:gd name="T18" fmla="*/ 4 w 58"/>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49"/>
                <a:gd name="T32" fmla="*/ 58 w 58"/>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49">
                  <a:moveTo>
                    <a:pt x="39" y="2"/>
                  </a:moveTo>
                  <a:lnTo>
                    <a:pt x="45" y="0"/>
                  </a:lnTo>
                  <a:lnTo>
                    <a:pt x="0" y="9"/>
                  </a:lnTo>
                  <a:lnTo>
                    <a:pt x="7" y="49"/>
                  </a:lnTo>
                  <a:lnTo>
                    <a:pt x="52" y="39"/>
                  </a:lnTo>
                  <a:lnTo>
                    <a:pt x="58" y="37"/>
                  </a:lnTo>
                  <a:lnTo>
                    <a:pt x="52" y="39"/>
                  </a:lnTo>
                  <a:lnTo>
                    <a:pt x="56" y="39"/>
                  </a:lnTo>
                  <a:lnTo>
                    <a:pt x="58" y="37"/>
                  </a:lnTo>
                  <a:lnTo>
                    <a:pt x="39"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0" name="Freeform 1883"/>
            <p:cNvSpPr>
              <a:spLocks/>
            </p:cNvSpPr>
            <p:nvPr/>
          </p:nvSpPr>
          <p:spPr bwMode="auto">
            <a:xfrm>
              <a:off x="3020" y="3750"/>
              <a:ext cx="29" cy="29"/>
            </a:xfrm>
            <a:custGeom>
              <a:avLst/>
              <a:gdLst>
                <a:gd name="T0" fmla="*/ 6 w 58"/>
                <a:gd name="T1" fmla="*/ 0 h 58"/>
                <a:gd name="T2" fmla="*/ 5 w 58"/>
                <a:gd name="T3" fmla="*/ 1 h 58"/>
                <a:gd name="T4" fmla="*/ 0 w 58"/>
                <a:gd name="T5" fmla="*/ 3 h 58"/>
                <a:gd name="T6" fmla="*/ 3 w 58"/>
                <a:gd name="T7" fmla="*/ 8 h 58"/>
                <a:gd name="T8" fmla="*/ 8 w 58"/>
                <a:gd name="T9" fmla="*/ 5 h 58"/>
                <a:gd name="T10" fmla="*/ 8 w 58"/>
                <a:gd name="T11" fmla="*/ 5 h 58"/>
                <a:gd name="T12" fmla="*/ 6 w 58"/>
                <a:gd name="T13" fmla="*/ 0 h 58"/>
                <a:gd name="T14" fmla="*/ 0 60000 65536"/>
                <a:gd name="T15" fmla="*/ 0 60000 65536"/>
                <a:gd name="T16" fmla="*/ 0 60000 65536"/>
                <a:gd name="T17" fmla="*/ 0 60000 65536"/>
                <a:gd name="T18" fmla="*/ 0 60000 65536"/>
                <a:gd name="T19" fmla="*/ 0 60000 65536"/>
                <a:gd name="T20" fmla="*/ 0 60000 65536"/>
                <a:gd name="T21" fmla="*/ 0 w 58"/>
                <a:gd name="T22" fmla="*/ 0 h 58"/>
                <a:gd name="T23" fmla="*/ 58 w 58"/>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8">
                  <a:moveTo>
                    <a:pt x="41" y="0"/>
                  </a:moveTo>
                  <a:lnTo>
                    <a:pt x="40" y="2"/>
                  </a:lnTo>
                  <a:lnTo>
                    <a:pt x="0" y="23"/>
                  </a:lnTo>
                  <a:lnTo>
                    <a:pt x="19" y="58"/>
                  </a:lnTo>
                  <a:lnTo>
                    <a:pt x="58" y="36"/>
                  </a:lnTo>
                  <a:lnTo>
                    <a:pt x="57" y="37"/>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1" name="Freeform 1884"/>
            <p:cNvSpPr>
              <a:spLocks/>
            </p:cNvSpPr>
            <p:nvPr/>
          </p:nvSpPr>
          <p:spPr bwMode="auto">
            <a:xfrm>
              <a:off x="3040" y="3740"/>
              <a:ext cx="31" cy="28"/>
            </a:xfrm>
            <a:custGeom>
              <a:avLst/>
              <a:gdLst>
                <a:gd name="T0" fmla="*/ 6 w 61"/>
                <a:gd name="T1" fmla="*/ 0 h 56"/>
                <a:gd name="T2" fmla="*/ 6 w 61"/>
                <a:gd name="T3" fmla="*/ 1 h 56"/>
                <a:gd name="T4" fmla="*/ 0 w 61"/>
                <a:gd name="T5" fmla="*/ 3 h 56"/>
                <a:gd name="T6" fmla="*/ 2 w 61"/>
                <a:gd name="T7" fmla="*/ 7 h 56"/>
                <a:gd name="T8" fmla="*/ 8 w 61"/>
                <a:gd name="T9" fmla="*/ 5 h 56"/>
                <a:gd name="T10" fmla="*/ 8 w 61"/>
                <a:gd name="T11" fmla="*/ 5 h 56"/>
                <a:gd name="T12" fmla="*/ 6 w 61"/>
                <a:gd name="T13" fmla="*/ 0 h 56"/>
                <a:gd name="T14" fmla="*/ 0 60000 65536"/>
                <a:gd name="T15" fmla="*/ 0 60000 65536"/>
                <a:gd name="T16" fmla="*/ 0 60000 65536"/>
                <a:gd name="T17" fmla="*/ 0 60000 65536"/>
                <a:gd name="T18" fmla="*/ 0 60000 65536"/>
                <a:gd name="T19" fmla="*/ 0 60000 65536"/>
                <a:gd name="T20" fmla="*/ 0 60000 65536"/>
                <a:gd name="T21" fmla="*/ 0 w 61"/>
                <a:gd name="T22" fmla="*/ 0 h 56"/>
                <a:gd name="T23" fmla="*/ 61 w 6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6">
                  <a:moveTo>
                    <a:pt x="47" y="0"/>
                  </a:moveTo>
                  <a:lnTo>
                    <a:pt x="45" y="1"/>
                  </a:lnTo>
                  <a:lnTo>
                    <a:pt x="0" y="19"/>
                  </a:lnTo>
                  <a:lnTo>
                    <a:pt x="16" y="56"/>
                  </a:lnTo>
                  <a:lnTo>
                    <a:pt x="61" y="38"/>
                  </a:lnTo>
                  <a:lnTo>
                    <a:pt x="59"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2" name="Freeform 1885"/>
            <p:cNvSpPr>
              <a:spLocks/>
            </p:cNvSpPr>
            <p:nvPr/>
          </p:nvSpPr>
          <p:spPr bwMode="auto">
            <a:xfrm>
              <a:off x="3064" y="3734"/>
              <a:ext cx="26" cy="26"/>
            </a:xfrm>
            <a:custGeom>
              <a:avLst/>
              <a:gdLst>
                <a:gd name="T0" fmla="*/ 5 w 52"/>
                <a:gd name="T1" fmla="*/ 1 h 52"/>
                <a:gd name="T2" fmla="*/ 5 w 52"/>
                <a:gd name="T3" fmla="*/ 0 h 52"/>
                <a:gd name="T4" fmla="*/ 0 w 52"/>
                <a:gd name="T5" fmla="*/ 2 h 52"/>
                <a:gd name="T6" fmla="*/ 2 w 52"/>
                <a:gd name="T7" fmla="*/ 7 h 52"/>
                <a:gd name="T8" fmla="*/ 7 w 52"/>
                <a:gd name="T9" fmla="*/ 5 h 52"/>
                <a:gd name="T10" fmla="*/ 7 w 52"/>
                <a:gd name="T11" fmla="*/ 5 h 52"/>
                <a:gd name="T12" fmla="*/ 5 w 52"/>
                <a:gd name="T13" fmla="*/ 1 h 52"/>
                <a:gd name="T14" fmla="*/ 0 60000 65536"/>
                <a:gd name="T15" fmla="*/ 0 60000 65536"/>
                <a:gd name="T16" fmla="*/ 0 60000 65536"/>
                <a:gd name="T17" fmla="*/ 0 60000 65536"/>
                <a:gd name="T18" fmla="*/ 0 60000 65536"/>
                <a:gd name="T19" fmla="*/ 0 60000 65536"/>
                <a:gd name="T20" fmla="*/ 0 60000 65536"/>
                <a:gd name="T21" fmla="*/ 0 w 52"/>
                <a:gd name="T22" fmla="*/ 0 h 52"/>
                <a:gd name="T23" fmla="*/ 52 w 52"/>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2">
                  <a:moveTo>
                    <a:pt x="38" y="1"/>
                  </a:moveTo>
                  <a:lnTo>
                    <a:pt x="39" y="0"/>
                  </a:lnTo>
                  <a:lnTo>
                    <a:pt x="0" y="13"/>
                  </a:lnTo>
                  <a:lnTo>
                    <a:pt x="12" y="52"/>
                  </a:lnTo>
                  <a:lnTo>
                    <a:pt x="51" y="39"/>
                  </a:lnTo>
                  <a:lnTo>
                    <a:pt x="52" y="38"/>
                  </a:lnTo>
                  <a:lnTo>
                    <a:pt x="38"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3" name="Freeform 1886"/>
            <p:cNvSpPr>
              <a:spLocks/>
            </p:cNvSpPr>
            <p:nvPr/>
          </p:nvSpPr>
          <p:spPr bwMode="auto">
            <a:xfrm>
              <a:off x="3083" y="3726"/>
              <a:ext cx="30" cy="27"/>
            </a:xfrm>
            <a:custGeom>
              <a:avLst/>
              <a:gdLst>
                <a:gd name="T0" fmla="*/ 6 w 60"/>
                <a:gd name="T1" fmla="*/ 0 h 53"/>
                <a:gd name="T2" fmla="*/ 6 w 60"/>
                <a:gd name="T3" fmla="*/ 0 h 53"/>
                <a:gd name="T4" fmla="*/ 0 w 60"/>
                <a:gd name="T5" fmla="*/ 2 h 53"/>
                <a:gd name="T6" fmla="*/ 2 w 60"/>
                <a:gd name="T7" fmla="*/ 7 h 53"/>
                <a:gd name="T8" fmla="*/ 8 w 60"/>
                <a:gd name="T9" fmla="*/ 5 h 53"/>
                <a:gd name="T10" fmla="*/ 8 w 60"/>
                <a:gd name="T11" fmla="*/ 5 h 53"/>
                <a:gd name="T12" fmla="*/ 6 w 60"/>
                <a:gd name="T13" fmla="*/ 0 h 53"/>
                <a:gd name="T14" fmla="*/ 0 60000 65536"/>
                <a:gd name="T15" fmla="*/ 0 60000 65536"/>
                <a:gd name="T16" fmla="*/ 0 60000 65536"/>
                <a:gd name="T17" fmla="*/ 0 60000 65536"/>
                <a:gd name="T18" fmla="*/ 0 60000 65536"/>
                <a:gd name="T19" fmla="*/ 0 60000 65536"/>
                <a:gd name="T20" fmla="*/ 0 60000 65536"/>
                <a:gd name="T21" fmla="*/ 0 w 60"/>
                <a:gd name="T22" fmla="*/ 0 h 53"/>
                <a:gd name="T23" fmla="*/ 60 w 60"/>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3">
                  <a:moveTo>
                    <a:pt x="46" y="0"/>
                  </a:moveTo>
                  <a:lnTo>
                    <a:pt x="46" y="0"/>
                  </a:lnTo>
                  <a:lnTo>
                    <a:pt x="0" y="16"/>
                  </a:lnTo>
                  <a:lnTo>
                    <a:pt x="14" y="53"/>
                  </a:lnTo>
                  <a:lnTo>
                    <a:pt x="60" y="37"/>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4" name="Freeform 1887"/>
            <p:cNvSpPr>
              <a:spLocks/>
            </p:cNvSpPr>
            <p:nvPr/>
          </p:nvSpPr>
          <p:spPr bwMode="auto">
            <a:xfrm>
              <a:off x="3106" y="3718"/>
              <a:ext cx="27" cy="27"/>
            </a:xfrm>
            <a:custGeom>
              <a:avLst/>
              <a:gdLst>
                <a:gd name="T0" fmla="*/ 6 w 54"/>
                <a:gd name="T1" fmla="*/ 0 h 53"/>
                <a:gd name="T2" fmla="*/ 5 w 54"/>
                <a:gd name="T3" fmla="*/ 1 h 53"/>
                <a:gd name="T4" fmla="*/ 0 w 54"/>
                <a:gd name="T5" fmla="*/ 2 h 53"/>
                <a:gd name="T6" fmla="*/ 2 w 54"/>
                <a:gd name="T7" fmla="*/ 7 h 53"/>
                <a:gd name="T8" fmla="*/ 7 w 54"/>
                <a:gd name="T9" fmla="*/ 5 h 53"/>
                <a:gd name="T10" fmla="*/ 7 w 54"/>
                <a:gd name="T11" fmla="*/ 5 h 53"/>
                <a:gd name="T12" fmla="*/ 6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3" y="0"/>
                  </a:moveTo>
                  <a:lnTo>
                    <a:pt x="40" y="1"/>
                  </a:lnTo>
                  <a:lnTo>
                    <a:pt x="0" y="16"/>
                  </a:lnTo>
                  <a:lnTo>
                    <a:pt x="14" y="53"/>
                  </a:lnTo>
                  <a:lnTo>
                    <a:pt x="54" y="38"/>
                  </a:lnTo>
                  <a:lnTo>
                    <a:pt x="52"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5" name="Freeform 1888"/>
            <p:cNvSpPr>
              <a:spLocks/>
            </p:cNvSpPr>
            <p:nvPr/>
          </p:nvSpPr>
          <p:spPr bwMode="auto">
            <a:xfrm>
              <a:off x="3127" y="3713"/>
              <a:ext cx="29" cy="25"/>
            </a:xfrm>
            <a:custGeom>
              <a:avLst/>
              <a:gdLst>
                <a:gd name="T0" fmla="*/ 7 w 56"/>
                <a:gd name="T1" fmla="*/ 0 h 49"/>
                <a:gd name="T2" fmla="*/ 6 w 56"/>
                <a:gd name="T3" fmla="*/ 0 h 49"/>
                <a:gd name="T4" fmla="*/ 0 w 56"/>
                <a:gd name="T5" fmla="*/ 2 h 49"/>
                <a:gd name="T6" fmla="*/ 2 w 56"/>
                <a:gd name="T7" fmla="*/ 7 h 49"/>
                <a:gd name="T8" fmla="*/ 8 w 56"/>
                <a:gd name="T9" fmla="*/ 5 h 49"/>
                <a:gd name="T10" fmla="*/ 7 w 56"/>
                <a:gd name="T11" fmla="*/ 5 h 49"/>
                <a:gd name="T12" fmla="*/ 7 w 56"/>
                <a:gd name="T13" fmla="*/ 0 h 49"/>
                <a:gd name="T14" fmla="*/ 0 60000 65536"/>
                <a:gd name="T15" fmla="*/ 0 60000 65536"/>
                <a:gd name="T16" fmla="*/ 0 60000 65536"/>
                <a:gd name="T17" fmla="*/ 0 60000 65536"/>
                <a:gd name="T18" fmla="*/ 0 60000 65536"/>
                <a:gd name="T19" fmla="*/ 0 60000 65536"/>
                <a:gd name="T20" fmla="*/ 0 60000 65536"/>
                <a:gd name="T21" fmla="*/ 0 w 56"/>
                <a:gd name="T22" fmla="*/ 0 h 49"/>
                <a:gd name="T23" fmla="*/ 56 w 56"/>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49">
                  <a:moveTo>
                    <a:pt x="48" y="0"/>
                  </a:moveTo>
                  <a:lnTo>
                    <a:pt x="47" y="0"/>
                  </a:lnTo>
                  <a:lnTo>
                    <a:pt x="0" y="10"/>
                  </a:lnTo>
                  <a:lnTo>
                    <a:pt x="9" y="49"/>
                  </a:lnTo>
                  <a:lnTo>
                    <a:pt x="56" y="39"/>
                  </a:lnTo>
                  <a:lnTo>
                    <a:pt x="55" y="39"/>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6" name="Freeform 1889"/>
            <p:cNvSpPr>
              <a:spLocks/>
            </p:cNvSpPr>
            <p:nvPr/>
          </p:nvSpPr>
          <p:spPr bwMode="auto">
            <a:xfrm>
              <a:off x="3152" y="3709"/>
              <a:ext cx="22" cy="23"/>
            </a:xfrm>
            <a:custGeom>
              <a:avLst/>
              <a:gdLst>
                <a:gd name="T0" fmla="*/ 5 w 45"/>
                <a:gd name="T1" fmla="*/ 0 h 46"/>
                <a:gd name="T2" fmla="*/ 4 w 45"/>
                <a:gd name="T3" fmla="*/ 0 h 46"/>
                <a:gd name="T4" fmla="*/ 0 w 45"/>
                <a:gd name="T5" fmla="*/ 1 h 46"/>
                <a:gd name="T6" fmla="*/ 0 w 45"/>
                <a:gd name="T7" fmla="*/ 6 h 46"/>
                <a:gd name="T8" fmla="*/ 5 w 45"/>
                <a:gd name="T9" fmla="*/ 5 h 46"/>
                <a:gd name="T10" fmla="*/ 5 w 45"/>
                <a:gd name="T11" fmla="*/ 5 h 46"/>
                <a:gd name="T12" fmla="*/ 5 w 45"/>
                <a:gd name="T13" fmla="*/ 0 h 46"/>
                <a:gd name="T14" fmla="*/ 0 60000 65536"/>
                <a:gd name="T15" fmla="*/ 0 60000 65536"/>
                <a:gd name="T16" fmla="*/ 0 60000 65536"/>
                <a:gd name="T17" fmla="*/ 0 60000 65536"/>
                <a:gd name="T18" fmla="*/ 0 60000 65536"/>
                <a:gd name="T19" fmla="*/ 0 60000 65536"/>
                <a:gd name="T20" fmla="*/ 0 60000 65536"/>
                <a:gd name="T21" fmla="*/ 0 w 45"/>
                <a:gd name="T22" fmla="*/ 0 h 46"/>
                <a:gd name="T23" fmla="*/ 45 w 45"/>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6">
                  <a:moveTo>
                    <a:pt x="42" y="0"/>
                  </a:moveTo>
                  <a:lnTo>
                    <a:pt x="38" y="0"/>
                  </a:lnTo>
                  <a:lnTo>
                    <a:pt x="0" y="7"/>
                  </a:lnTo>
                  <a:lnTo>
                    <a:pt x="7" y="46"/>
                  </a:lnTo>
                  <a:lnTo>
                    <a:pt x="45"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7" name="Freeform 1890"/>
            <p:cNvSpPr>
              <a:spLocks/>
            </p:cNvSpPr>
            <p:nvPr/>
          </p:nvSpPr>
          <p:spPr bwMode="auto">
            <a:xfrm>
              <a:off x="3172" y="3709"/>
              <a:ext cx="23" cy="20"/>
            </a:xfrm>
            <a:custGeom>
              <a:avLst/>
              <a:gdLst>
                <a:gd name="T0" fmla="*/ 6 w 45"/>
                <a:gd name="T1" fmla="*/ 0 h 40"/>
                <a:gd name="T2" fmla="*/ 6 w 45"/>
                <a:gd name="T3" fmla="*/ 0 h 40"/>
                <a:gd name="T4" fmla="*/ 0 w 45"/>
                <a:gd name="T5" fmla="*/ 1 h 40"/>
                <a:gd name="T6" fmla="*/ 0 w 45"/>
                <a:gd name="T7" fmla="*/ 5 h 40"/>
                <a:gd name="T8" fmla="*/ 6 w 45"/>
                <a:gd name="T9" fmla="*/ 5 h 40"/>
                <a:gd name="T10" fmla="*/ 6 w 45"/>
                <a:gd name="T11" fmla="*/ 5 h 40"/>
                <a:gd name="T12" fmla="*/ 6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0"/>
                  </a:moveTo>
                  <a:lnTo>
                    <a:pt x="45" y="0"/>
                  </a:lnTo>
                  <a:lnTo>
                    <a:pt x="0" y="1"/>
                  </a:lnTo>
                  <a:lnTo>
                    <a:pt x="0" y="40"/>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8" name="Freeform 1891"/>
            <p:cNvSpPr>
              <a:spLocks/>
            </p:cNvSpPr>
            <p:nvPr/>
          </p:nvSpPr>
          <p:spPr bwMode="auto">
            <a:xfrm>
              <a:off x="3195" y="3709"/>
              <a:ext cx="21"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39" name="Freeform 1892"/>
            <p:cNvSpPr>
              <a:spLocks/>
            </p:cNvSpPr>
            <p:nvPr/>
          </p:nvSpPr>
          <p:spPr bwMode="auto">
            <a:xfrm>
              <a:off x="3216" y="3709"/>
              <a:ext cx="25" cy="19"/>
            </a:xfrm>
            <a:custGeom>
              <a:avLst/>
              <a:gdLst>
                <a:gd name="T0" fmla="*/ 5 w 50"/>
                <a:gd name="T1" fmla="*/ 0 h 39"/>
                <a:gd name="T2" fmla="*/ 6 w 50"/>
                <a:gd name="T3" fmla="*/ 0 h 39"/>
                <a:gd name="T4" fmla="*/ 0 w 50"/>
                <a:gd name="T5" fmla="*/ 0 h 39"/>
                <a:gd name="T6" fmla="*/ 0 w 50"/>
                <a:gd name="T7" fmla="*/ 4 h 39"/>
                <a:gd name="T8" fmla="*/ 6 w 50"/>
                <a:gd name="T9" fmla="*/ 4 h 39"/>
                <a:gd name="T10" fmla="*/ 7 w 50"/>
                <a:gd name="T11" fmla="*/ 4 h 39"/>
                <a:gd name="T12" fmla="*/ 6 w 50"/>
                <a:gd name="T13" fmla="*/ 4 h 39"/>
                <a:gd name="T14" fmla="*/ 6 w 50"/>
                <a:gd name="T15" fmla="*/ 4 h 39"/>
                <a:gd name="T16" fmla="*/ 7 w 50"/>
                <a:gd name="T17" fmla="*/ 4 h 39"/>
                <a:gd name="T18" fmla="*/ 5 w 50"/>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39"/>
                <a:gd name="T32" fmla="*/ 50 w 50"/>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39">
                  <a:moveTo>
                    <a:pt x="38" y="0"/>
                  </a:moveTo>
                  <a:lnTo>
                    <a:pt x="44" y="0"/>
                  </a:lnTo>
                  <a:lnTo>
                    <a:pt x="0" y="0"/>
                  </a:lnTo>
                  <a:lnTo>
                    <a:pt x="0" y="39"/>
                  </a:lnTo>
                  <a:lnTo>
                    <a:pt x="44" y="39"/>
                  </a:lnTo>
                  <a:lnTo>
                    <a:pt x="50" y="39"/>
                  </a:lnTo>
                  <a:lnTo>
                    <a:pt x="44" y="39"/>
                  </a:lnTo>
                  <a:lnTo>
                    <a:pt x="46" y="39"/>
                  </a:lnTo>
                  <a:lnTo>
                    <a:pt x="50"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0" name="Freeform 1893"/>
            <p:cNvSpPr>
              <a:spLocks/>
            </p:cNvSpPr>
            <p:nvPr/>
          </p:nvSpPr>
          <p:spPr bwMode="auto">
            <a:xfrm>
              <a:off x="3235" y="3703"/>
              <a:ext cx="27" cy="25"/>
            </a:xfrm>
            <a:custGeom>
              <a:avLst/>
              <a:gdLst>
                <a:gd name="T0" fmla="*/ 6 w 54"/>
                <a:gd name="T1" fmla="*/ 0 h 51"/>
                <a:gd name="T2" fmla="*/ 6 w 54"/>
                <a:gd name="T3" fmla="*/ 0 h 51"/>
                <a:gd name="T4" fmla="*/ 0 w 54"/>
                <a:gd name="T5" fmla="*/ 1 h 51"/>
                <a:gd name="T6" fmla="*/ 2 w 54"/>
                <a:gd name="T7" fmla="*/ 6 h 51"/>
                <a:gd name="T8" fmla="*/ 7 w 54"/>
                <a:gd name="T9" fmla="*/ 4 h 51"/>
                <a:gd name="T10" fmla="*/ 7 w 54"/>
                <a:gd name="T11" fmla="*/ 4 h 51"/>
                <a:gd name="T12" fmla="*/ 6 w 54"/>
                <a:gd name="T13" fmla="*/ 0 h 51"/>
                <a:gd name="T14" fmla="*/ 0 60000 65536"/>
                <a:gd name="T15" fmla="*/ 0 60000 65536"/>
                <a:gd name="T16" fmla="*/ 0 60000 65536"/>
                <a:gd name="T17" fmla="*/ 0 60000 65536"/>
                <a:gd name="T18" fmla="*/ 0 60000 65536"/>
                <a:gd name="T19" fmla="*/ 0 60000 65536"/>
                <a:gd name="T20" fmla="*/ 0 60000 65536"/>
                <a:gd name="T21" fmla="*/ 0 w 54"/>
                <a:gd name="T22" fmla="*/ 0 h 51"/>
                <a:gd name="T23" fmla="*/ 54 w 54"/>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1">
                  <a:moveTo>
                    <a:pt x="44" y="0"/>
                  </a:moveTo>
                  <a:lnTo>
                    <a:pt x="43" y="0"/>
                  </a:lnTo>
                  <a:lnTo>
                    <a:pt x="0" y="12"/>
                  </a:lnTo>
                  <a:lnTo>
                    <a:pt x="12" y="51"/>
                  </a:lnTo>
                  <a:lnTo>
                    <a:pt x="54" y="39"/>
                  </a:lnTo>
                  <a:lnTo>
                    <a:pt x="53"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1" name="Freeform 1894"/>
            <p:cNvSpPr>
              <a:spLocks/>
            </p:cNvSpPr>
            <p:nvPr/>
          </p:nvSpPr>
          <p:spPr bwMode="auto">
            <a:xfrm>
              <a:off x="3257" y="3698"/>
              <a:ext cx="27" cy="25"/>
            </a:xfrm>
            <a:custGeom>
              <a:avLst/>
              <a:gdLst>
                <a:gd name="T0" fmla="*/ 5 w 54"/>
                <a:gd name="T1" fmla="*/ 0 h 49"/>
                <a:gd name="T2" fmla="*/ 6 w 54"/>
                <a:gd name="T3" fmla="*/ 0 h 49"/>
                <a:gd name="T4" fmla="*/ 0 w 54"/>
                <a:gd name="T5" fmla="*/ 2 h 49"/>
                <a:gd name="T6" fmla="*/ 2 w 54"/>
                <a:gd name="T7" fmla="*/ 7 h 49"/>
                <a:gd name="T8" fmla="*/ 7 w 54"/>
                <a:gd name="T9" fmla="*/ 5 h 49"/>
                <a:gd name="T10" fmla="*/ 7 w 54"/>
                <a:gd name="T11" fmla="*/ 5 h 49"/>
                <a:gd name="T12" fmla="*/ 5 w 54"/>
                <a:gd name="T13" fmla="*/ 0 h 49"/>
                <a:gd name="T14" fmla="*/ 0 60000 65536"/>
                <a:gd name="T15" fmla="*/ 0 60000 65536"/>
                <a:gd name="T16" fmla="*/ 0 60000 65536"/>
                <a:gd name="T17" fmla="*/ 0 60000 65536"/>
                <a:gd name="T18" fmla="*/ 0 60000 65536"/>
                <a:gd name="T19" fmla="*/ 0 60000 65536"/>
                <a:gd name="T20" fmla="*/ 0 60000 65536"/>
                <a:gd name="T21" fmla="*/ 0 w 54"/>
                <a:gd name="T22" fmla="*/ 0 h 49"/>
                <a:gd name="T23" fmla="*/ 54 w 5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9">
                  <a:moveTo>
                    <a:pt x="40" y="0"/>
                  </a:moveTo>
                  <a:lnTo>
                    <a:pt x="43" y="0"/>
                  </a:lnTo>
                  <a:lnTo>
                    <a:pt x="0" y="10"/>
                  </a:lnTo>
                  <a:lnTo>
                    <a:pt x="9" y="49"/>
                  </a:lnTo>
                  <a:lnTo>
                    <a:pt x="52" y="39"/>
                  </a:lnTo>
                  <a:lnTo>
                    <a:pt x="54"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2" name="Freeform 1895"/>
            <p:cNvSpPr>
              <a:spLocks/>
            </p:cNvSpPr>
            <p:nvPr/>
          </p:nvSpPr>
          <p:spPr bwMode="auto">
            <a:xfrm>
              <a:off x="3277" y="3691"/>
              <a:ext cx="27" cy="26"/>
            </a:xfrm>
            <a:custGeom>
              <a:avLst/>
              <a:gdLst>
                <a:gd name="T0" fmla="*/ 5 w 55"/>
                <a:gd name="T1" fmla="*/ 0 h 53"/>
                <a:gd name="T2" fmla="*/ 5 w 55"/>
                <a:gd name="T3" fmla="*/ 0 h 53"/>
                <a:gd name="T4" fmla="*/ 0 w 55"/>
                <a:gd name="T5" fmla="*/ 1 h 53"/>
                <a:gd name="T6" fmla="*/ 1 w 55"/>
                <a:gd name="T7" fmla="*/ 6 h 53"/>
                <a:gd name="T8" fmla="*/ 6 w 55"/>
                <a:gd name="T9" fmla="*/ 4 h 53"/>
                <a:gd name="T10" fmla="*/ 6 w 55"/>
                <a:gd name="T11" fmla="*/ 4 h 53"/>
                <a:gd name="T12" fmla="*/ 5 w 55"/>
                <a:gd name="T13" fmla="*/ 0 h 53"/>
                <a:gd name="T14" fmla="*/ 0 60000 65536"/>
                <a:gd name="T15" fmla="*/ 0 60000 65536"/>
                <a:gd name="T16" fmla="*/ 0 60000 65536"/>
                <a:gd name="T17" fmla="*/ 0 60000 65536"/>
                <a:gd name="T18" fmla="*/ 0 60000 65536"/>
                <a:gd name="T19" fmla="*/ 0 60000 65536"/>
                <a:gd name="T20" fmla="*/ 0 60000 65536"/>
                <a:gd name="T21" fmla="*/ 0 w 55"/>
                <a:gd name="T22" fmla="*/ 0 h 53"/>
                <a:gd name="T23" fmla="*/ 55 w 55"/>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3">
                  <a:moveTo>
                    <a:pt x="43" y="0"/>
                  </a:moveTo>
                  <a:lnTo>
                    <a:pt x="41" y="0"/>
                  </a:lnTo>
                  <a:lnTo>
                    <a:pt x="0" y="14"/>
                  </a:lnTo>
                  <a:lnTo>
                    <a:pt x="14" y="53"/>
                  </a:lnTo>
                  <a:lnTo>
                    <a:pt x="55" y="39"/>
                  </a:lnTo>
                  <a:lnTo>
                    <a:pt x="52"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3" name="Freeform 1896"/>
            <p:cNvSpPr>
              <a:spLocks/>
            </p:cNvSpPr>
            <p:nvPr/>
          </p:nvSpPr>
          <p:spPr bwMode="auto">
            <a:xfrm>
              <a:off x="3299" y="3685"/>
              <a:ext cx="28" cy="26"/>
            </a:xfrm>
            <a:custGeom>
              <a:avLst/>
              <a:gdLst>
                <a:gd name="T0" fmla="*/ 6 w 56"/>
                <a:gd name="T1" fmla="*/ 0 h 51"/>
                <a:gd name="T2" fmla="*/ 6 w 56"/>
                <a:gd name="T3" fmla="*/ 0 h 51"/>
                <a:gd name="T4" fmla="*/ 0 w 56"/>
                <a:gd name="T5" fmla="*/ 2 h 51"/>
                <a:gd name="T6" fmla="*/ 2 w 56"/>
                <a:gd name="T7" fmla="*/ 7 h 51"/>
                <a:gd name="T8" fmla="*/ 7 w 56"/>
                <a:gd name="T9" fmla="*/ 5 h 51"/>
                <a:gd name="T10" fmla="*/ 7 w 56"/>
                <a:gd name="T11" fmla="*/ 5 h 51"/>
                <a:gd name="T12" fmla="*/ 6 w 56"/>
                <a:gd name="T13" fmla="*/ 0 h 51"/>
                <a:gd name="T14" fmla="*/ 0 60000 65536"/>
                <a:gd name="T15" fmla="*/ 0 60000 65536"/>
                <a:gd name="T16" fmla="*/ 0 60000 65536"/>
                <a:gd name="T17" fmla="*/ 0 60000 65536"/>
                <a:gd name="T18" fmla="*/ 0 60000 65536"/>
                <a:gd name="T19" fmla="*/ 0 60000 65536"/>
                <a:gd name="T20" fmla="*/ 0 60000 65536"/>
                <a:gd name="T21" fmla="*/ 0 w 56"/>
                <a:gd name="T22" fmla="*/ 0 h 51"/>
                <a:gd name="T23" fmla="*/ 56 w 56"/>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1">
                  <a:moveTo>
                    <a:pt x="43" y="0"/>
                  </a:moveTo>
                  <a:lnTo>
                    <a:pt x="45" y="0"/>
                  </a:lnTo>
                  <a:lnTo>
                    <a:pt x="0" y="12"/>
                  </a:lnTo>
                  <a:lnTo>
                    <a:pt x="9" y="51"/>
                  </a:lnTo>
                  <a:lnTo>
                    <a:pt x="54" y="40"/>
                  </a:lnTo>
                  <a:lnTo>
                    <a:pt x="56" y="40"/>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4" name="Freeform 1897"/>
            <p:cNvSpPr>
              <a:spLocks/>
            </p:cNvSpPr>
            <p:nvPr/>
          </p:nvSpPr>
          <p:spPr bwMode="auto">
            <a:xfrm>
              <a:off x="3320" y="3678"/>
              <a:ext cx="27" cy="27"/>
            </a:xfrm>
            <a:custGeom>
              <a:avLst/>
              <a:gdLst>
                <a:gd name="T0" fmla="*/ 6 w 54"/>
                <a:gd name="T1" fmla="*/ 0 h 53"/>
                <a:gd name="T2" fmla="*/ 5 w 54"/>
                <a:gd name="T3" fmla="*/ 0 h 53"/>
                <a:gd name="T4" fmla="*/ 0 w 54"/>
                <a:gd name="T5" fmla="*/ 2 h 53"/>
                <a:gd name="T6" fmla="*/ 2 w 54"/>
                <a:gd name="T7" fmla="*/ 7 h 53"/>
                <a:gd name="T8" fmla="*/ 7 w 54"/>
                <a:gd name="T9" fmla="*/ 5 h 53"/>
                <a:gd name="T10" fmla="*/ 7 w 54"/>
                <a:gd name="T11" fmla="*/ 5 h 53"/>
                <a:gd name="T12" fmla="*/ 6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3" y="0"/>
                  </a:moveTo>
                  <a:lnTo>
                    <a:pt x="40" y="0"/>
                  </a:lnTo>
                  <a:lnTo>
                    <a:pt x="0" y="13"/>
                  </a:lnTo>
                  <a:lnTo>
                    <a:pt x="13" y="53"/>
                  </a:lnTo>
                  <a:lnTo>
                    <a:pt x="54" y="39"/>
                  </a:lnTo>
                  <a:lnTo>
                    <a:pt x="50"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5" name="Freeform 1898"/>
            <p:cNvSpPr>
              <a:spLocks/>
            </p:cNvSpPr>
            <p:nvPr/>
          </p:nvSpPr>
          <p:spPr bwMode="auto">
            <a:xfrm>
              <a:off x="3342" y="3674"/>
              <a:ext cx="26" cy="24"/>
            </a:xfrm>
            <a:custGeom>
              <a:avLst/>
              <a:gdLst>
                <a:gd name="T0" fmla="*/ 6 w 52"/>
                <a:gd name="T1" fmla="*/ 0 h 47"/>
                <a:gd name="T2" fmla="*/ 6 w 52"/>
                <a:gd name="T3" fmla="*/ 0 h 47"/>
                <a:gd name="T4" fmla="*/ 0 w 52"/>
                <a:gd name="T5" fmla="*/ 1 h 47"/>
                <a:gd name="T6" fmla="*/ 1 w 52"/>
                <a:gd name="T7" fmla="*/ 6 h 47"/>
                <a:gd name="T8" fmla="*/ 7 w 52"/>
                <a:gd name="T9" fmla="*/ 5 h 47"/>
                <a:gd name="T10" fmla="*/ 7 w 52"/>
                <a:gd name="T11" fmla="*/ 5 h 47"/>
                <a:gd name="T12" fmla="*/ 6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1" y="0"/>
                  </a:moveTo>
                  <a:lnTo>
                    <a:pt x="43" y="0"/>
                  </a:lnTo>
                  <a:lnTo>
                    <a:pt x="0" y="8"/>
                  </a:lnTo>
                  <a:lnTo>
                    <a:pt x="7" y="47"/>
                  </a:lnTo>
                  <a:lnTo>
                    <a:pt x="50" y="39"/>
                  </a:lnTo>
                  <a:lnTo>
                    <a:pt x="52"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6" name="Freeform 1899"/>
            <p:cNvSpPr>
              <a:spLocks/>
            </p:cNvSpPr>
            <p:nvPr/>
          </p:nvSpPr>
          <p:spPr bwMode="auto">
            <a:xfrm>
              <a:off x="3362" y="3668"/>
              <a:ext cx="29" cy="26"/>
            </a:xfrm>
            <a:custGeom>
              <a:avLst/>
              <a:gdLst>
                <a:gd name="T0" fmla="*/ 6 w 57"/>
                <a:gd name="T1" fmla="*/ 0 h 52"/>
                <a:gd name="T2" fmla="*/ 6 w 57"/>
                <a:gd name="T3" fmla="*/ 0 h 52"/>
                <a:gd name="T4" fmla="*/ 0 w 57"/>
                <a:gd name="T5" fmla="*/ 2 h 52"/>
                <a:gd name="T6" fmla="*/ 2 w 57"/>
                <a:gd name="T7" fmla="*/ 7 h 52"/>
                <a:gd name="T8" fmla="*/ 8 w 57"/>
                <a:gd name="T9" fmla="*/ 5 h 52"/>
                <a:gd name="T10" fmla="*/ 7 w 57"/>
                <a:gd name="T11" fmla="*/ 5 h 52"/>
                <a:gd name="T12" fmla="*/ 6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7" y="0"/>
                  </a:moveTo>
                  <a:lnTo>
                    <a:pt x="46" y="0"/>
                  </a:lnTo>
                  <a:lnTo>
                    <a:pt x="0" y="13"/>
                  </a:lnTo>
                  <a:lnTo>
                    <a:pt x="11" y="52"/>
                  </a:lnTo>
                  <a:lnTo>
                    <a:pt x="57" y="39"/>
                  </a:lnTo>
                  <a:lnTo>
                    <a:pt x="56"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7" name="Freeform 1900"/>
            <p:cNvSpPr>
              <a:spLocks/>
            </p:cNvSpPr>
            <p:nvPr/>
          </p:nvSpPr>
          <p:spPr bwMode="auto">
            <a:xfrm>
              <a:off x="3386" y="3663"/>
              <a:ext cx="24" cy="25"/>
            </a:xfrm>
            <a:custGeom>
              <a:avLst/>
              <a:gdLst>
                <a:gd name="T0" fmla="*/ 4 w 50"/>
                <a:gd name="T1" fmla="*/ 0 h 48"/>
                <a:gd name="T2" fmla="*/ 4 w 50"/>
                <a:gd name="T3" fmla="*/ 0 h 48"/>
                <a:gd name="T4" fmla="*/ 0 w 50"/>
                <a:gd name="T5" fmla="*/ 2 h 48"/>
                <a:gd name="T6" fmla="*/ 1 w 50"/>
                <a:gd name="T7" fmla="*/ 7 h 48"/>
                <a:gd name="T8" fmla="*/ 6 w 50"/>
                <a:gd name="T9" fmla="*/ 5 h 48"/>
                <a:gd name="T10" fmla="*/ 6 w 50"/>
                <a:gd name="T11" fmla="*/ 5 h 48"/>
                <a:gd name="T12" fmla="*/ 4 w 50"/>
                <a:gd name="T13" fmla="*/ 0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0" y="0"/>
                  </a:moveTo>
                  <a:lnTo>
                    <a:pt x="40" y="0"/>
                  </a:lnTo>
                  <a:lnTo>
                    <a:pt x="0" y="9"/>
                  </a:lnTo>
                  <a:lnTo>
                    <a:pt x="9" y="48"/>
                  </a:lnTo>
                  <a:lnTo>
                    <a:pt x="5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8" name="Freeform 1901"/>
            <p:cNvSpPr>
              <a:spLocks/>
            </p:cNvSpPr>
            <p:nvPr/>
          </p:nvSpPr>
          <p:spPr bwMode="auto">
            <a:xfrm>
              <a:off x="3406" y="3658"/>
              <a:ext cx="27" cy="25"/>
            </a:xfrm>
            <a:custGeom>
              <a:avLst/>
              <a:gdLst>
                <a:gd name="T0" fmla="*/ 5 w 55"/>
                <a:gd name="T1" fmla="*/ 0 h 51"/>
                <a:gd name="T2" fmla="*/ 5 w 55"/>
                <a:gd name="T3" fmla="*/ 0 h 51"/>
                <a:gd name="T4" fmla="*/ 0 w 55"/>
                <a:gd name="T5" fmla="*/ 1 h 51"/>
                <a:gd name="T6" fmla="*/ 1 w 55"/>
                <a:gd name="T7" fmla="*/ 6 h 51"/>
                <a:gd name="T8" fmla="*/ 6 w 55"/>
                <a:gd name="T9" fmla="*/ 4 h 51"/>
                <a:gd name="T10" fmla="*/ 6 w 55"/>
                <a:gd name="T11" fmla="*/ 4 h 51"/>
                <a:gd name="T12" fmla="*/ 5 w 55"/>
                <a:gd name="T13" fmla="*/ 0 h 51"/>
                <a:gd name="T14" fmla="*/ 0 60000 65536"/>
                <a:gd name="T15" fmla="*/ 0 60000 65536"/>
                <a:gd name="T16" fmla="*/ 0 60000 65536"/>
                <a:gd name="T17" fmla="*/ 0 60000 65536"/>
                <a:gd name="T18" fmla="*/ 0 60000 65536"/>
                <a:gd name="T19" fmla="*/ 0 60000 65536"/>
                <a:gd name="T20" fmla="*/ 0 60000 65536"/>
                <a:gd name="T21" fmla="*/ 0 w 55"/>
                <a:gd name="T22" fmla="*/ 0 h 51"/>
                <a:gd name="T23" fmla="*/ 55 w 55"/>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1">
                  <a:moveTo>
                    <a:pt x="43" y="0"/>
                  </a:moveTo>
                  <a:lnTo>
                    <a:pt x="44" y="0"/>
                  </a:lnTo>
                  <a:lnTo>
                    <a:pt x="0" y="12"/>
                  </a:lnTo>
                  <a:lnTo>
                    <a:pt x="10" y="51"/>
                  </a:lnTo>
                  <a:lnTo>
                    <a:pt x="53" y="39"/>
                  </a:lnTo>
                  <a:lnTo>
                    <a:pt x="5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49" name="Freeform 1902"/>
            <p:cNvSpPr>
              <a:spLocks/>
            </p:cNvSpPr>
            <p:nvPr/>
          </p:nvSpPr>
          <p:spPr bwMode="auto">
            <a:xfrm>
              <a:off x="3427" y="3651"/>
              <a:ext cx="26" cy="26"/>
            </a:xfrm>
            <a:custGeom>
              <a:avLst/>
              <a:gdLst>
                <a:gd name="T0" fmla="*/ 5 w 53"/>
                <a:gd name="T1" fmla="*/ 0 h 53"/>
                <a:gd name="T2" fmla="*/ 5 w 53"/>
                <a:gd name="T3" fmla="*/ 0 h 53"/>
                <a:gd name="T4" fmla="*/ 0 w 53"/>
                <a:gd name="T5" fmla="*/ 1 h 53"/>
                <a:gd name="T6" fmla="*/ 1 w 53"/>
                <a:gd name="T7" fmla="*/ 6 h 53"/>
                <a:gd name="T8" fmla="*/ 6 w 53"/>
                <a:gd name="T9" fmla="*/ 5 h 53"/>
                <a:gd name="T10" fmla="*/ 6 w 53"/>
                <a:gd name="T11" fmla="*/ 5 h 53"/>
                <a:gd name="T12" fmla="*/ 5 w 53"/>
                <a:gd name="T13" fmla="*/ 0 h 53"/>
                <a:gd name="T14" fmla="*/ 5 w 53"/>
                <a:gd name="T15" fmla="*/ 0 h 53"/>
                <a:gd name="T16" fmla="*/ 5 w 53"/>
                <a:gd name="T17" fmla="*/ 0 h 53"/>
                <a:gd name="T18" fmla="*/ 5 w 53"/>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3"/>
                <a:gd name="T32" fmla="*/ 53 w 53"/>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3">
                  <a:moveTo>
                    <a:pt x="46" y="0"/>
                  </a:moveTo>
                  <a:lnTo>
                    <a:pt x="41" y="0"/>
                  </a:lnTo>
                  <a:lnTo>
                    <a:pt x="0" y="14"/>
                  </a:lnTo>
                  <a:lnTo>
                    <a:pt x="12" y="53"/>
                  </a:lnTo>
                  <a:lnTo>
                    <a:pt x="53" y="40"/>
                  </a:lnTo>
                  <a:lnTo>
                    <a:pt x="48" y="40"/>
                  </a:lnTo>
                  <a:lnTo>
                    <a:pt x="46" y="0"/>
                  </a:lnTo>
                  <a:lnTo>
                    <a:pt x="44" y="0"/>
                  </a:lnTo>
                  <a:lnTo>
                    <a:pt x="41" y="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0" name="Freeform 1903"/>
            <p:cNvSpPr>
              <a:spLocks/>
            </p:cNvSpPr>
            <p:nvPr/>
          </p:nvSpPr>
          <p:spPr bwMode="auto">
            <a:xfrm>
              <a:off x="3450" y="3649"/>
              <a:ext cx="24" cy="21"/>
            </a:xfrm>
            <a:custGeom>
              <a:avLst/>
              <a:gdLst>
                <a:gd name="T0" fmla="*/ 6 w 48"/>
                <a:gd name="T1" fmla="*/ 0 h 43"/>
                <a:gd name="T2" fmla="*/ 6 w 48"/>
                <a:gd name="T3" fmla="*/ 0 h 43"/>
                <a:gd name="T4" fmla="*/ 0 w 48"/>
                <a:gd name="T5" fmla="*/ 0 h 43"/>
                <a:gd name="T6" fmla="*/ 1 w 48"/>
                <a:gd name="T7" fmla="*/ 5 h 43"/>
                <a:gd name="T8" fmla="*/ 6 w 48"/>
                <a:gd name="T9" fmla="*/ 4 h 43"/>
                <a:gd name="T10" fmla="*/ 6 w 48"/>
                <a:gd name="T11" fmla="*/ 4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2" y="0"/>
                  </a:moveTo>
                  <a:lnTo>
                    <a:pt x="44" y="0"/>
                  </a:lnTo>
                  <a:lnTo>
                    <a:pt x="0" y="3"/>
                  </a:lnTo>
                  <a:lnTo>
                    <a:pt x="2" y="43"/>
                  </a:lnTo>
                  <a:lnTo>
                    <a:pt x="46" y="39"/>
                  </a:lnTo>
                  <a:lnTo>
                    <a:pt x="48"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1" name="Freeform 1904"/>
            <p:cNvSpPr>
              <a:spLocks/>
            </p:cNvSpPr>
            <p:nvPr/>
          </p:nvSpPr>
          <p:spPr bwMode="auto">
            <a:xfrm>
              <a:off x="3471" y="3645"/>
              <a:ext cx="26" cy="24"/>
            </a:xfrm>
            <a:custGeom>
              <a:avLst/>
              <a:gdLst>
                <a:gd name="T0" fmla="*/ 6 w 51"/>
                <a:gd name="T1" fmla="*/ 0 h 47"/>
                <a:gd name="T2" fmla="*/ 6 w 51"/>
                <a:gd name="T3" fmla="*/ 0 h 47"/>
                <a:gd name="T4" fmla="*/ 0 w 51"/>
                <a:gd name="T5" fmla="*/ 1 h 47"/>
                <a:gd name="T6" fmla="*/ 1 w 51"/>
                <a:gd name="T7" fmla="*/ 6 h 47"/>
                <a:gd name="T8" fmla="*/ 7 w 51"/>
                <a:gd name="T9" fmla="*/ 5 h 47"/>
                <a:gd name="T10" fmla="*/ 6 w 51"/>
                <a:gd name="T11" fmla="*/ 5 h 47"/>
                <a:gd name="T12" fmla="*/ 6 w 51"/>
                <a:gd name="T13" fmla="*/ 0 h 47"/>
                <a:gd name="T14" fmla="*/ 6 w 51"/>
                <a:gd name="T15" fmla="*/ 0 h 47"/>
                <a:gd name="T16" fmla="*/ 6 w 51"/>
                <a:gd name="T17" fmla="*/ 0 h 47"/>
                <a:gd name="T18" fmla="*/ 6 w 51"/>
                <a:gd name="T19" fmla="*/ 0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7"/>
                <a:gd name="T32" fmla="*/ 51 w 51"/>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7">
                  <a:moveTo>
                    <a:pt x="48" y="0"/>
                  </a:moveTo>
                  <a:lnTo>
                    <a:pt x="44" y="0"/>
                  </a:lnTo>
                  <a:lnTo>
                    <a:pt x="0" y="8"/>
                  </a:lnTo>
                  <a:lnTo>
                    <a:pt x="6" y="47"/>
                  </a:lnTo>
                  <a:lnTo>
                    <a:pt x="51" y="39"/>
                  </a:lnTo>
                  <a:lnTo>
                    <a:pt x="48" y="39"/>
                  </a:lnTo>
                  <a:lnTo>
                    <a:pt x="48" y="0"/>
                  </a:lnTo>
                  <a:lnTo>
                    <a:pt x="46" y="0"/>
                  </a:lnTo>
                  <a:lnTo>
                    <a:pt x="44" y="0"/>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2" name="Freeform 1905"/>
            <p:cNvSpPr>
              <a:spLocks/>
            </p:cNvSpPr>
            <p:nvPr/>
          </p:nvSpPr>
          <p:spPr bwMode="auto">
            <a:xfrm>
              <a:off x="3495" y="3645"/>
              <a:ext cx="22" cy="20"/>
            </a:xfrm>
            <a:custGeom>
              <a:avLst/>
              <a:gdLst>
                <a:gd name="T0" fmla="*/ 6 w 44"/>
                <a:gd name="T1" fmla="*/ 0 h 39"/>
                <a:gd name="T2" fmla="*/ 5 w 44"/>
                <a:gd name="T3" fmla="*/ 0 h 39"/>
                <a:gd name="T4" fmla="*/ 0 w 44"/>
                <a:gd name="T5" fmla="*/ 0 h 39"/>
                <a:gd name="T6" fmla="*/ 0 w 44"/>
                <a:gd name="T7" fmla="*/ 5 h 39"/>
                <a:gd name="T8" fmla="*/ 5 w 44"/>
                <a:gd name="T9" fmla="*/ 5 h 39"/>
                <a:gd name="T10" fmla="*/ 5 w 44"/>
                <a:gd name="T11" fmla="*/ 5 h 39"/>
                <a:gd name="T12" fmla="*/ 6 w 44"/>
                <a:gd name="T13" fmla="*/ 0 h 39"/>
                <a:gd name="T14" fmla="*/ 6 w 44"/>
                <a:gd name="T15" fmla="*/ 0 h 39"/>
                <a:gd name="T16" fmla="*/ 5 w 44"/>
                <a:gd name="T17" fmla="*/ 0 h 39"/>
                <a:gd name="T18" fmla="*/ 6 w 44"/>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39"/>
                <a:gd name="T32" fmla="*/ 44 w 44"/>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39">
                  <a:moveTo>
                    <a:pt x="44" y="0"/>
                  </a:moveTo>
                  <a:lnTo>
                    <a:pt x="40" y="0"/>
                  </a:lnTo>
                  <a:lnTo>
                    <a:pt x="0" y="0"/>
                  </a:lnTo>
                  <a:lnTo>
                    <a:pt x="0" y="39"/>
                  </a:lnTo>
                  <a:lnTo>
                    <a:pt x="40" y="39"/>
                  </a:lnTo>
                  <a:lnTo>
                    <a:pt x="37" y="39"/>
                  </a:lnTo>
                  <a:lnTo>
                    <a:pt x="44" y="0"/>
                  </a:lnTo>
                  <a:lnTo>
                    <a:pt x="43" y="0"/>
                  </a:lnTo>
                  <a:lnTo>
                    <a:pt x="40" y="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3" name="Freeform 1906"/>
            <p:cNvSpPr>
              <a:spLocks/>
            </p:cNvSpPr>
            <p:nvPr/>
          </p:nvSpPr>
          <p:spPr bwMode="auto">
            <a:xfrm>
              <a:off x="3513" y="3645"/>
              <a:ext cx="25" cy="24"/>
            </a:xfrm>
            <a:custGeom>
              <a:avLst/>
              <a:gdLst>
                <a:gd name="T0" fmla="*/ 6 w 49"/>
                <a:gd name="T1" fmla="*/ 1 h 47"/>
                <a:gd name="T2" fmla="*/ 7 w 49"/>
                <a:gd name="T3" fmla="*/ 1 h 47"/>
                <a:gd name="T4" fmla="*/ 1 w 49"/>
                <a:gd name="T5" fmla="*/ 0 h 47"/>
                <a:gd name="T6" fmla="*/ 0 w 49"/>
                <a:gd name="T7" fmla="*/ 5 h 47"/>
                <a:gd name="T8" fmla="*/ 6 w 49"/>
                <a:gd name="T9" fmla="*/ 6 h 47"/>
                <a:gd name="T10" fmla="*/ 6 w 49"/>
                <a:gd name="T11" fmla="*/ 6 h 47"/>
                <a:gd name="T12" fmla="*/ 6 w 49"/>
                <a:gd name="T13" fmla="*/ 1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6" y="8"/>
                  </a:moveTo>
                  <a:lnTo>
                    <a:pt x="49" y="8"/>
                  </a:lnTo>
                  <a:lnTo>
                    <a:pt x="7" y="0"/>
                  </a:lnTo>
                  <a:lnTo>
                    <a:pt x="0" y="39"/>
                  </a:lnTo>
                  <a:lnTo>
                    <a:pt x="42" y="47"/>
                  </a:lnTo>
                  <a:lnTo>
                    <a:pt x="46"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4" name="Freeform 1907"/>
            <p:cNvSpPr>
              <a:spLocks/>
            </p:cNvSpPr>
            <p:nvPr/>
          </p:nvSpPr>
          <p:spPr bwMode="auto">
            <a:xfrm>
              <a:off x="3536" y="3649"/>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5" name="Freeform 1908"/>
            <p:cNvSpPr>
              <a:spLocks/>
            </p:cNvSpPr>
            <p:nvPr/>
          </p:nvSpPr>
          <p:spPr bwMode="auto">
            <a:xfrm>
              <a:off x="3558" y="3649"/>
              <a:ext cx="23" cy="20"/>
            </a:xfrm>
            <a:custGeom>
              <a:avLst/>
              <a:gdLst>
                <a:gd name="T0" fmla="*/ 5 w 46"/>
                <a:gd name="T1" fmla="*/ 0 h 40"/>
                <a:gd name="T2" fmla="*/ 5 w 46"/>
                <a:gd name="T3" fmla="*/ 0 h 40"/>
                <a:gd name="T4" fmla="*/ 0 w 46"/>
                <a:gd name="T5" fmla="*/ 1 h 40"/>
                <a:gd name="T6" fmla="*/ 0 w 46"/>
                <a:gd name="T7" fmla="*/ 5 h 40"/>
                <a:gd name="T8" fmla="*/ 5 w 46"/>
                <a:gd name="T9" fmla="*/ 5 h 40"/>
                <a:gd name="T10" fmla="*/ 6 w 46"/>
                <a:gd name="T11" fmla="*/ 5 h 40"/>
                <a:gd name="T12" fmla="*/ 5 w 46"/>
                <a:gd name="T13" fmla="*/ 5 h 40"/>
                <a:gd name="T14" fmla="*/ 6 w 46"/>
                <a:gd name="T15" fmla="*/ 5 h 40"/>
                <a:gd name="T16" fmla="*/ 6 w 46"/>
                <a:gd name="T17" fmla="*/ 5 h 40"/>
                <a:gd name="T18" fmla="*/ 5 w 46"/>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40"/>
                <a:gd name="T32" fmla="*/ 46 w 46"/>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40">
                  <a:moveTo>
                    <a:pt x="34" y="0"/>
                  </a:moveTo>
                  <a:lnTo>
                    <a:pt x="40" y="0"/>
                  </a:lnTo>
                  <a:lnTo>
                    <a:pt x="0" y="1"/>
                  </a:lnTo>
                  <a:lnTo>
                    <a:pt x="0" y="40"/>
                  </a:lnTo>
                  <a:lnTo>
                    <a:pt x="40" y="39"/>
                  </a:lnTo>
                  <a:lnTo>
                    <a:pt x="46" y="39"/>
                  </a:lnTo>
                  <a:lnTo>
                    <a:pt x="40" y="39"/>
                  </a:lnTo>
                  <a:lnTo>
                    <a:pt x="43" y="39"/>
                  </a:lnTo>
                  <a:lnTo>
                    <a:pt x="46" y="39"/>
                  </a:lnTo>
                  <a:lnTo>
                    <a:pt x="3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6" name="Freeform 1909"/>
            <p:cNvSpPr>
              <a:spLocks/>
            </p:cNvSpPr>
            <p:nvPr/>
          </p:nvSpPr>
          <p:spPr bwMode="auto">
            <a:xfrm>
              <a:off x="3576" y="3642"/>
              <a:ext cx="27" cy="27"/>
            </a:xfrm>
            <a:custGeom>
              <a:avLst/>
              <a:gdLst>
                <a:gd name="T0" fmla="*/ 5 w 56"/>
                <a:gd name="T1" fmla="*/ 1 h 53"/>
                <a:gd name="T2" fmla="*/ 5 w 56"/>
                <a:gd name="T3" fmla="*/ 0 h 53"/>
                <a:gd name="T4" fmla="*/ 0 w 56"/>
                <a:gd name="T5" fmla="*/ 2 h 53"/>
                <a:gd name="T6" fmla="*/ 1 w 56"/>
                <a:gd name="T7" fmla="*/ 7 h 53"/>
                <a:gd name="T8" fmla="*/ 6 w 56"/>
                <a:gd name="T9" fmla="*/ 5 h 53"/>
                <a:gd name="T10" fmla="*/ 6 w 56"/>
                <a:gd name="T11" fmla="*/ 5 h 53"/>
                <a:gd name="T12" fmla="*/ 5 w 56"/>
                <a:gd name="T13" fmla="*/ 1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42" y="1"/>
                  </a:moveTo>
                  <a:lnTo>
                    <a:pt x="43" y="0"/>
                  </a:lnTo>
                  <a:lnTo>
                    <a:pt x="0" y="14"/>
                  </a:lnTo>
                  <a:lnTo>
                    <a:pt x="12" y="53"/>
                  </a:lnTo>
                  <a:lnTo>
                    <a:pt x="54" y="39"/>
                  </a:lnTo>
                  <a:lnTo>
                    <a:pt x="56" y="38"/>
                  </a:lnTo>
                  <a:lnTo>
                    <a:pt x="4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7" name="Freeform 1910"/>
            <p:cNvSpPr>
              <a:spLocks/>
            </p:cNvSpPr>
            <p:nvPr/>
          </p:nvSpPr>
          <p:spPr bwMode="auto">
            <a:xfrm>
              <a:off x="3596" y="3635"/>
              <a:ext cx="30" cy="26"/>
            </a:xfrm>
            <a:custGeom>
              <a:avLst/>
              <a:gdLst>
                <a:gd name="T0" fmla="*/ 5 w 60"/>
                <a:gd name="T1" fmla="*/ 0 h 53"/>
                <a:gd name="T2" fmla="*/ 6 w 60"/>
                <a:gd name="T3" fmla="*/ 0 h 53"/>
                <a:gd name="T4" fmla="*/ 0 w 60"/>
                <a:gd name="T5" fmla="*/ 2 h 53"/>
                <a:gd name="T6" fmla="*/ 2 w 60"/>
                <a:gd name="T7" fmla="*/ 6 h 53"/>
                <a:gd name="T8" fmla="*/ 7 w 60"/>
                <a:gd name="T9" fmla="*/ 4 h 53"/>
                <a:gd name="T10" fmla="*/ 8 w 60"/>
                <a:gd name="T11" fmla="*/ 4 h 53"/>
                <a:gd name="T12" fmla="*/ 7 w 60"/>
                <a:gd name="T13" fmla="*/ 4 h 53"/>
                <a:gd name="T14" fmla="*/ 8 w 60"/>
                <a:gd name="T15" fmla="*/ 4 h 53"/>
                <a:gd name="T16" fmla="*/ 8 w 60"/>
                <a:gd name="T17" fmla="*/ 4 h 53"/>
                <a:gd name="T18" fmla="*/ 5 w 60"/>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53"/>
                <a:gd name="T32" fmla="*/ 60 w 60"/>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53">
                  <a:moveTo>
                    <a:pt x="39" y="1"/>
                  </a:moveTo>
                  <a:lnTo>
                    <a:pt x="42" y="0"/>
                  </a:lnTo>
                  <a:lnTo>
                    <a:pt x="0" y="16"/>
                  </a:lnTo>
                  <a:lnTo>
                    <a:pt x="14" y="53"/>
                  </a:lnTo>
                  <a:lnTo>
                    <a:pt x="56" y="37"/>
                  </a:lnTo>
                  <a:lnTo>
                    <a:pt x="60" y="36"/>
                  </a:lnTo>
                  <a:lnTo>
                    <a:pt x="56" y="37"/>
                  </a:lnTo>
                  <a:lnTo>
                    <a:pt x="59" y="37"/>
                  </a:lnTo>
                  <a:lnTo>
                    <a:pt x="60" y="36"/>
                  </a:lnTo>
                  <a:lnTo>
                    <a:pt x="39"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8" name="Freeform 1911"/>
            <p:cNvSpPr>
              <a:spLocks/>
            </p:cNvSpPr>
            <p:nvPr/>
          </p:nvSpPr>
          <p:spPr bwMode="auto">
            <a:xfrm>
              <a:off x="3616" y="3622"/>
              <a:ext cx="32" cy="30"/>
            </a:xfrm>
            <a:custGeom>
              <a:avLst/>
              <a:gdLst>
                <a:gd name="T0" fmla="*/ 6 w 63"/>
                <a:gd name="T1" fmla="*/ 0 h 61"/>
                <a:gd name="T2" fmla="*/ 6 w 63"/>
                <a:gd name="T3" fmla="*/ 0 h 61"/>
                <a:gd name="T4" fmla="*/ 0 w 63"/>
                <a:gd name="T5" fmla="*/ 3 h 61"/>
                <a:gd name="T6" fmla="*/ 3 w 63"/>
                <a:gd name="T7" fmla="*/ 7 h 61"/>
                <a:gd name="T8" fmla="*/ 8 w 63"/>
                <a:gd name="T9" fmla="*/ 4 h 61"/>
                <a:gd name="T10" fmla="*/ 8 w 63"/>
                <a:gd name="T11" fmla="*/ 4 h 61"/>
                <a:gd name="T12" fmla="*/ 6 w 63"/>
                <a:gd name="T13" fmla="*/ 0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44" y="0"/>
                  </a:moveTo>
                  <a:lnTo>
                    <a:pt x="43" y="0"/>
                  </a:lnTo>
                  <a:lnTo>
                    <a:pt x="0" y="26"/>
                  </a:lnTo>
                  <a:lnTo>
                    <a:pt x="21" y="61"/>
                  </a:lnTo>
                  <a:lnTo>
                    <a:pt x="63" y="34"/>
                  </a:lnTo>
                  <a:lnTo>
                    <a:pt x="62" y="34"/>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59" name="Freeform 1912"/>
            <p:cNvSpPr>
              <a:spLocks/>
            </p:cNvSpPr>
            <p:nvPr/>
          </p:nvSpPr>
          <p:spPr bwMode="auto">
            <a:xfrm>
              <a:off x="3638" y="3610"/>
              <a:ext cx="30" cy="29"/>
            </a:xfrm>
            <a:custGeom>
              <a:avLst/>
              <a:gdLst>
                <a:gd name="T0" fmla="*/ 5 w 61"/>
                <a:gd name="T1" fmla="*/ 0 h 58"/>
                <a:gd name="T2" fmla="*/ 5 w 61"/>
                <a:gd name="T3" fmla="*/ 1 h 58"/>
                <a:gd name="T4" fmla="*/ 0 w 61"/>
                <a:gd name="T5" fmla="*/ 3 h 58"/>
                <a:gd name="T6" fmla="*/ 2 w 61"/>
                <a:gd name="T7" fmla="*/ 8 h 58"/>
                <a:gd name="T8" fmla="*/ 7 w 61"/>
                <a:gd name="T9" fmla="*/ 5 h 58"/>
                <a:gd name="T10" fmla="*/ 7 w 61"/>
                <a:gd name="T11" fmla="*/ 5 h 58"/>
                <a:gd name="T12" fmla="*/ 5 w 61"/>
                <a:gd name="T13" fmla="*/ 0 h 58"/>
                <a:gd name="T14" fmla="*/ 0 60000 65536"/>
                <a:gd name="T15" fmla="*/ 0 60000 65536"/>
                <a:gd name="T16" fmla="*/ 0 60000 65536"/>
                <a:gd name="T17" fmla="*/ 0 60000 65536"/>
                <a:gd name="T18" fmla="*/ 0 60000 65536"/>
                <a:gd name="T19" fmla="*/ 0 60000 65536"/>
                <a:gd name="T20" fmla="*/ 0 60000 65536"/>
                <a:gd name="T21" fmla="*/ 0 w 61"/>
                <a:gd name="T22" fmla="*/ 0 h 58"/>
                <a:gd name="T23" fmla="*/ 61 w 6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8">
                  <a:moveTo>
                    <a:pt x="45" y="0"/>
                  </a:moveTo>
                  <a:lnTo>
                    <a:pt x="42" y="1"/>
                  </a:lnTo>
                  <a:lnTo>
                    <a:pt x="0" y="24"/>
                  </a:lnTo>
                  <a:lnTo>
                    <a:pt x="18" y="58"/>
                  </a:lnTo>
                  <a:lnTo>
                    <a:pt x="61" y="35"/>
                  </a:lnTo>
                  <a:lnTo>
                    <a:pt x="58"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0" name="Freeform 1913"/>
            <p:cNvSpPr>
              <a:spLocks/>
            </p:cNvSpPr>
            <p:nvPr/>
          </p:nvSpPr>
          <p:spPr bwMode="auto">
            <a:xfrm>
              <a:off x="3660" y="3601"/>
              <a:ext cx="31" cy="27"/>
            </a:xfrm>
            <a:custGeom>
              <a:avLst/>
              <a:gdLst>
                <a:gd name="T0" fmla="*/ 6 w 62"/>
                <a:gd name="T1" fmla="*/ 0 h 56"/>
                <a:gd name="T2" fmla="*/ 6 w 62"/>
                <a:gd name="T3" fmla="*/ 0 h 56"/>
                <a:gd name="T4" fmla="*/ 0 w 62"/>
                <a:gd name="T5" fmla="*/ 2 h 56"/>
                <a:gd name="T6" fmla="*/ 2 w 62"/>
                <a:gd name="T7" fmla="*/ 6 h 56"/>
                <a:gd name="T8" fmla="*/ 8 w 62"/>
                <a:gd name="T9" fmla="*/ 4 h 56"/>
                <a:gd name="T10" fmla="*/ 8 w 62"/>
                <a:gd name="T11" fmla="*/ 4 h 56"/>
                <a:gd name="T12" fmla="*/ 6 w 62"/>
                <a:gd name="T13" fmla="*/ 0 h 56"/>
                <a:gd name="T14" fmla="*/ 0 60000 65536"/>
                <a:gd name="T15" fmla="*/ 0 60000 65536"/>
                <a:gd name="T16" fmla="*/ 0 60000 65536"/>
                <a:gd name="T17" fmla="*/ 0 60000 65536"/>
                <a:gd name="T18" fmla="*/ 0 60000 65536"/>
                <a:gd name="T19" fmla="*/ 0 60000 65536"/>
                <a:gd name="T20" fmla="*/ 0 60000 65536"/>
                <a:gd name="T21" fmla="*/ 0 w 62"/>
                <a:gd name="T22" fmla="*/ 0 h 56"/>
                <a:gd name="T23" fmla="*/ 62 w 62"/>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6">
                  <a:moveTo>
                    <a:pt x="46" y="0"/>
                  </a:moveTo>
                  <a:lnTo>
                    <a:pt x="47" y="0"/>
                  </a:lnTo>
                  <a:lnTo>
                    <a:pt x="0" y="19"/>
                  </a:lnTo>
                  <a:lnTo>
                    <a:pt x="13" y="56"/>
                  </a:lnTo>
                  <a:lnTo>
                    <a:pt x="61" y="37"/>
                  </a:lnTo>
                  <a:lnTo>
                    <a:pt x="62" y="37"/>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1" name="Freeform 1914"/>
            <p:cNvSpPr>
              <a:spLocks/>
            </p:cNvSpPr>
            <p:nvPr/>
          </p:nvSpPr>
          <p:spPr bwMode="auto">
            <a:xfrm>
              <a:off x="3683" y="3591"/>
              <a:ext cx="28" cy="28"/>
            </a:xfrm>
            <a:custGeom>
              <a:avLst/>
              <a:gdLst>
                <a:gd name="T0" fmla="*/ 5 w 55"/>
                <a:gd name="T1" fmla="*/ 0 h 56"/>
                <a:gd name="T2" fmla="*/ 5 w 55"/>
                <a:gd name="T3" fmla="*/ 1 h 56"/>
                <a:gd name="T4" fmla="*/ 0 w 55"/>
                <a:gd name="T5" fmla="*/ 3 h 56"/>
                <a:gd name="T6" fmla="*/ 2 w 55"/>
                <a:gd name="T7" fmla="*/ 7 h 56"/>
                <a:gd name="T8" fmla="*/ 7 w 55"/>
                <a:gd name="T9" fmla="*/ 5 h 56"/>
                <a:gd name="T10" fmla="*/ 7 w 55"/>
                <a:gd name="T11" fmla="*/ 5 h 56"/>
                <a:gd name="T12" fmla="*/ 5 w 55"/>
                <a:gd name="T13" fmla="*/ 0 h 56"/>
                <a:gd name="T14" fmla="*/ 0 60000 65536"/>
                <a:gd name="T15" fmla="*/ 0 60000 65536"/>
                <a:gd name="T16" fmla="*/ 0 60000 65536"/>
                <a:gd name="T17" fmla="*/ 0 60000 65536"/>
                <a:gd name="T18" fmla="*/ 0 60000 65536"/>
                <a:gd name="T19" fmla="*/ 0 60000 65536"/>
                <a:gd name="T20" fmla="*/ 0 60000 65536"/>
                <a:gd name="T21" fmla="*/ 0 w 55"/>
                <a:gd name="T22" fmla="*/ 0 h 56"/>
                <a:gd name="T23" fmla="*/ 55 w 55"/>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6">
                  <a:moveTo>
                    <a:pt x="40" y="0"/>
                  </a:moveTo>
                  <a:lnTo>
                    <a:pt x="39" y="1"/>
                  </a:lnTo>
                  <a:lnTo>
                    <a:pt x="0" y="19"/>
                  </a:lnTo>
                  <a:lnTo>
                    <a:pt x="16" y="56"/>
                  </a:lnTo>
                  <a:lnTo>
                    <a:pt x="55" y="38"/>
                  </a:lnTo>
                  <a:lnTo>
                    <a:pt x="54"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2" name="Freeform 1915"/>
            <p:cNvSpPr>
              <a:spLocks/>
            </p:cNvSpPr>
            <p:nvPr/>
          </p:nvSpPr>
          <p:spPr bwMode="auto">
            <a:xfrm>
              <a:off x="3704" y="3583"/>
              <a:ext cx="30" cy="27"/>
            </a:xfrm>
            <a:custGeom>
              <a:avLst/>
              <a:gdLst>
                <a:gd name="T0" fmla="*/ 6 w 60"/>
                <a:gd name="T1" fmla="*/ 1 h 54"/>
                <a:gd name="T2" fmla="*/ 6 w 60"/>
                <a:gd name="T3" fmla="*/ 0 h 54"/>
                <a:gd name="T4" fmla="*/ 0 w 60"/>
                <a:gd name="T5" fmla="*/ 2 h 54"/>
                <a:gd name="T6" fmla="*/ 2 w 60"/>
                <a:gd name="T7" fmla="*/ 7 h 54"/>
                <a:gd name="T8" fmla="*/ 8 w 60"/>
                <a:gd name="T9" fmla="*/ 5 h 54"/>
                <a:gd name="T10" fmla="*/ 8 w 60"/>
                <a:gd name="T11" fmla="*/ 5 h 54"/>
                <a:gd name="T12" fmla="*/ 6 w 60"/>
                <a:gd name="T13" fmla="*/ 1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42" y="2"/>
                  </a:moveTo>
                  <a:lnTo>
                    <a:pt x="44" y="0"/>
                  </a:lnTo>
                  <a:lnTo>
                    <a:pt x="0" y="15"/>
                  </a:lnTo>
                  <a:lnTo>
                    <a:pt x="14" y="54"/>
                  </a:lnTo>
                  <a:lnTo>
                    <a:pt x="58" y="39"/>
                  </a:lnTo>
                  <a:lnTo>
                    <a:pt x="60" y="37"/>
                  </a:lnTo>
                  <a:lnTo>
                    <a:pt x="42"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3" name="Freeform 1916"/>
            <p:cNvSpPr>
              <a:spLocks/>
            </p:cNvSpPr>
            <p:nvPr/>
          </p:nvSpPr>
          <p:spPr bwMode="auto">
            <a:xfrm>
              <a:off x="3724" y="3573"/>
              <a:ext cx="30" cy="29"/>
            </a:xfrm>
            <a:custGeom>
              <a:avLst/>
              <a:gdLst>
                <a:gd name="T0" fmla="*/ 6 w 59"/>
                <a:gd name="T1" fmla="*/ 0 h 58"/>
                <a:gd name="T2" fmla="*/ 6 w 59"/>
                <a:gd name="T3" fmla="*/ 1 h 58"/>
                <a:gd name="T4" fmla="*/ 0 w 59"/>
                <a:gd name="T5" fmla="*/ 3 h 58"/>
                <a:gd name="T6" fmla="*/ 3 w 59"/>
                <a:gd name="T7" fmla="*/ 8 h 58"/>
                <a:gd name="T8" fmla="*/ 8 w 59"/>
                <a:gd name="T9" fmla="*/ 5 h 58"/>
                <a:gd name="T10" fmla="*/ 8 w 59"/>
                <a:gd name="T11" fmla="*/ 5 h 58"/>
                <a:gd name="T12" fmla="*/ 6 w 59"/>
                <a:gd name="T13" fmla="*/ 0 h 58"/>
                <a:gd name="T14" fmla="*/ 0 60000 65536"/>
                <a:gd name="T15" fmla="*/ 0 60000 65536"/>
                <a:gd name="T16" fmla="*/ 0 60000 65536"/>
                <a:gd name="T17" fmla="*/ 0 60000 65536"/>
                <a:gd name="T18" fmla="*/ 0 60000 65536"/>
                <a:gd name="T19" fmla="*/ 0 60000 65536"/>
                <a:gd name="T20" fmla="*/ 0 60000 65536"/>
                <a:gd name="T21" fmla="*/ 0 w 59"/>
                <a:gd name="T22" fmla="*/ 0 h 58"/>
                <a:gd name="T23" fmla="*/ 59 w 59"/>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8">
                  <a:moveTo>
                    <a:pt x="42" y="0"/>
                  </a:moveTo>
                  <a:lnTo>
                    <a:pt x="41" y="1"/>
                  </a:lnTo>
                  <a:lnTo>
                    <a:pt x="0" y="23"/>
                  </a:lnTo>
                  <a:lnTo>
                    <a:pt x="18" y="58"/>
                  </a:lnTo>
                  <a:lnTo>
                    <a:pt x="59" y="36"/>
                  </a:lnTo>
                  <a:lnTo>
                    <a:pt x="58" y="37"/>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4" name="Freeform 1917"/>
            <p:cNvSpPr>
              <a:spLocks/>
            </p:cNvSpPr>
            <p:nvPr/>
          </p:nvSpPr>
          <p:spPr bwMode="auto">
            <a:xfrm>
              <a:off x="3746" y="3563"/>
              <a:ext cx="32" cy="28"/>
            </a:xfrm>
            <a:custGeom>
              <a:avLst/>
              <a:gdLst>
                <a:gd name="T0" fmla="*/ 4 w 65"/>
                <a:gd name="T1" fmla="*/ 0 h 58"/>
                <a:gd name="T2" fmla="*/ 5 w 65"/>
                <a:gd name="T3" fmla="*/ 0 h 58"/>
                <a:gd name="T4" fmla="*/ 0 w 65"/>
                <a:gd name="T5" fmla="*/ 2 h 58"/>
                <a:gd name="T6" fmla="*/ 2 w 65"/>
                <a:gd name="T7" fmla="*/ 7 h 58"/>
                <a:gd name="T8" fmla="*/ 7 w 65"/>
                <a:gd name="T9" fmla="*/ 4 h 58"/>
                <a:gd name="T10" fmla="*/ 8 w 65"/>
                <a:gd name="T11" fmla="*/ 4 h 58"/>
                <a:gd name="T12" fmla="*/ 7 w 65"/>
                <a:gd name="T13" fmla="*/ 4 h 58"/>
                <a:gd name="T14" fmla="*/ 8 w 65"/>
                <a:gd name="T15" fmla="*/ 4 h 58"/>
                <a:gd name="T16" fmla="*/ 8 w 65"/>
                <a:gd name="T17" fmla="*/ 4 h 58"/>
                <a:gd name="T18" fmla="*/ 4 w 65"/>
                <a:gd name="T19" fmla="*/ 0 h 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8"/>
                <a:gd name="T32" fmla="*/ 65 w 65"/>
                <a:gd name="T33" fmla="*/ 58 h 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8">
                  <a:moveTo>
                    <a:pt x="39" y="4"/>
                  </a:moveTo>
                  <a:lnTo>
                    <a:pt x="44" y="0"/>
                  </a:lnTo>
                  <a:lnTo>
                    <a:pt x="0" y="21"/>
                  </a:lnTo>
                  <a:lnTo>
                    <a:pt x="16" y="58"/>
                  </a:lnTo>
                  <a:lnTo>
                    <a:pt x="60" y="37"/>
                  </a:lnTo>
                  <a:lnTo>
                    <a:pt x="65" y="34"/>
                  </a:lnTo>
                  <a:lnTo>
                    <a:pt x="60" y="37"/>
                  </a:lnTo>
                  <a:lnTo>
                    <a:pt x="64" y="36"/>
                  </a:lnTo>
                  <a:lnTo>
                    <a:pt x="65" y="34"/>
                  </a:lnTo>
                  <a:lnTo>
                    <a:pt x="39"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5" name="Freeform 1918"/>
            <p:cNvSpPr>
              <a:spLocks/>
            </p:cNvSpPr>
            <p:nvPr/>
          </p:nvSpPr>
          <p:spPr bwMode="auto">
            <a:xfrm>
              <a:off x="3765" y="3548"/>
              <a:ext cx="32" cy="31"/>
            </a:xfrm>
            <a:custGeom>
              <a:avLst/>
              <a:gdLst>
                <a:gd name="T0" fmla="*/ 5 w 64"/>
                <a:gd name="T1" fmla="*/ 0 h 64"/>
                <a:gd name="T2" fmla="*/ 5 w 64"/>
                <a:gd name="T3" fmla="*/ 0 h 64"/>
                <a:gd name="T4" fmla="*/ 0 w 64"/>
                <a:gd name="T5" fmla="*/ 4 h 64"/>
                <a:gd name="T6" fmla="*/ 3 w 64"/>
                <a:gd name="T7" fmla="*/ 7 h 64"/>
                <a:gd name="T8" fmla="*/ 8 w 64"/>
                <a:gd name="T9" fmla="*/ 3 h 64"/>
                <a:gd name="T10" fmla="*/ 8 w 64"/>
                <a:gd name="T11" fmla="*/ 4 h 64"/>
                <a:gd name="T12" fmla="*/ 5 w 64"/>
                <a:gd name="T13" fmla="*/ 0 h 64"/>
                <a:gd name="T14" fmla="*/ 0 60000 65536"/>
                <a:gd name="T15" fmla="*/ 0 60000 65536"/>
                <a:gd name="T16" fmla="*/ 0 60000 65536"/>
                <a:gd name="T17" fmla="*/ 0 60000 65536"/>
                <a:gd name="T18" fmla="*/ 0 60000 65536"/>
                <a:gd name="T19" fmla="*/ 0 60000 65536"/>
                <a:gd name="T20" fmla="*/ 0 60000 65536"/>
                <a:gd name="T21" fmla="*/ 0 w 64"/>
                <a:gd name="T22" fmla="*/ 0 h 64"/>
                <a:gd name="T23" fmla="*/ 64 w 64"/>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4">
                  <a:moveTo>
                    <a:pt x="38" y="0"/>
                  </a:moveTo>
                  <a:lnTo>
                    <a:pt x="38" y="1"/>
                  </a:lnTo>
                  <a:lnTo>
                    <a:pt x="0" y="34"/>
                  </a:lnTo>
                  <a:lnTo>
                    <a:pt x="26" y="64"/>
                  </a:lnTo>
                  <a:lnTo>
                    <a:pt x="64" y="31"/>
                  </a:lnTo>
                  <a:lnTo>
                    <a:pt x="64" y="33"/>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6" name="Freeform 1919"/>
            <p:cNvSpPr>
              <a:spLocks/>
            </p:cNvSpPr>
            <p:nvPr/>
          </p:nvSpPr>
          <p:spPr bwMode="auto">
            <a:xfrm>
              <a:off x="3784" y="3530"/>
              <a:ext cx="36" cy="34"/>
            </a:xfrm>
            <a:custGeom>
              <a:avLst/>
              <a:gdLst>
                <a:gd name="T0" fmla="*/ 6 w 72"/>
                <a:gd name="T1" fmla="*/ 1 h 68"/>
                <a:gd name="T2" fmla="*/ 6 w 72"/>
                <a:gd name="T3" fmla="*/ 0 h 68"/>
                <a:gd name="T4" fmla="*/ 0 w 72"/>
                <a:gd name="T5" fmla="*/ 5 h 68"/>
                <a:gd name="T6" fmla="*/ 3 w 72"/>
                <a:gd name="T7" fmla="*/ 9 h 68"/>
                <a:gd name="T8" fmla="*/ 9 w 72"/>
                <a:gd name="T9" fmla="*/ 4 h 68"/>
                <a:gd name="T10" fmla="*/ 9 w 72"/>
                <a:gd name="T11" fmla="*/ 4 h 68"/>
                <a:gd name="T12" fmla="*/ 6 w 72"/>
                <a:gd name="T13" fmla="*/ 1 h 68"/>
                <a:gd name="T14" fmla="*/ 0 60000 65536"/>
                <a:gd name="T15" fmla="*/ 0 60000 65536"/>
                <a:gd name="T16" fmla="*/ 0 60000 65536"/>
                <a:gd name="T17" fmla="*/ 0 60000 65536"/>
                <a:gd name="T18" fmla="*/ 0 60000 65536"/>
                <a:gd name="T19" fmla="*/ 0 60000 65536"/>
                <a:gd name="T20" fmla="*/ 0 60000 65536"/>
                <a:gd name="T21" fmla="*/ 0 w 72"/>
                <a:gd name="T22" fmla="*/ 0 h 68"/>
                <a:gd name="T23" fmla="*/ 72 w 72"/>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68">
                  <a:moveTo>
                    <a:pt x="44" y="1"/>
                  </a:moveTo>
                  <a:lnTo>
                    <a:pt x="45" y="0"/>
                  </a:lnTo>
                  <a:lnTo>
                    <a:pt x="0" y="35"/>
                  </a:lnTo>
                  <a:lnTo>
                    <a:pt x="26" y="68"/>
                  </a:lnTo>
                  <a:lnTo>
                    <a:pt x="71" y="32"/>
                  </a:lnTo>
                  <a:lnTo>
                    <a:pt x="72" y="31"/>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7" name="Freeform 1920"/>
            <p:cNvSpPr>
              <a:spLocks/>
            </p:cNvSpPr>
            <p:nvPr/>
          </p:nvSpPr>
          <p:spPr bwMode="auto">
            <a:xfrm>
              <a:off x="3806" y="3511"/>
              <a:ext cx="35" cy="34"/>
            </a:xfrm>
            <a:custGeom>
              <a:avLst/>
              <a:gdLst>
                <a:gd name="T0" fmla="*/ 6 w 69"/>
                <a:gd name="T1" fmla="*/ 0 h 68"/>
                <a:gd name="T2" fmla="*/ 6 w 69"/>
                <a:gd name="T3" fmla="*/ 0 h 68"/>
                <a:gd name="T4" fmla="*/ 0 w 69"/>
                <a:gd name="T5" fmla="*/ 5 h 68"/>
                <a:gd name="T6" fmla="*/ 4 w 69"/>
                <a:gd name="T7" fmla="*/ 9 h 68"/>
                <a:gd name="T8" fmla="*/ 9 w 69"/>
                <a:gd name="T9" fmla="*/ 4 h 68"/>
                <a:gd name="T10" fmla="*/ 9 w 69"/>
                <a:gd name="T11" fmla="*/ 4 h 68"/>
                <a:gd name="T12" fmla="*/ 6 w 69"/>
                <a:gd name="T13" fmla="*/ 0 h 68"/>
                <a:gd name="T14" fmla="*/ 0 60000 65536"/>
                <a:gd name="T15" fmla="*/ 0 60000 65536"/>
                <a:gd name="T16" fmla="*/ 0 60000 65536"/>
                <a:gd name="T17" fmla="*/ 0 60000 65536"/>
                <a:gd name="T18" fmla="*/ 0 60000 65536"/>
                <a:gd name="T19" fmla="*/ 0 60000 65536"/>
                <a:gd name="T20" fmla="*/ 0 60000 65536"/>
                <a:gd name="T21" fmla="*/ 0 w 69"/>
                <a:gd name="T22" fmla="*/ 0 h 68"/>
                <a:gd name="T23" fmla="*/ 69 w 69"/>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8">
                  <a:moveTo>
                    <a:pt x="43" y="0"/>
                  </a:moveTo>
                  <a:lnTo>
                    <a:pt x="42" y="0"/>
                  </a:lnTo>
                  <a:lnTo>
                    <a:pt x="0" y="38"/>
                  </a:lnTo>
                  <a:lnTo>
                    <a:pt x="28" y="68"/>
                  </a:lnTo>
                  <a:lnTo>
                    <a:pt x="69" y="30"/>
                  </a:lnTo>
                  <a:lnTo>
                    <a:pt x="68" y="30"/>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8" name="Freeform 1921"/>
            <p:cNvSpPr>
              <a:spLocks/>
            </p:cNvSpPr>
            <p:nvPr/>
          </p:nvSpPr>
          <p:spPr bwMode="auto">
            <a:xfrm>
              <a:off x="3827" y="3492"/>
              <a:ext cx="36" cy="34"/>
            </a:xfrm>
            <a:custGeom>
              <a:avLst/>
              <a:gdLst>
                <a:gd name="T0" fmla="*/ 6 w 71"/>
                <a:gd name="T1" fmla="*/ 0 h 69"/>
                <a:gd name="T2" fmla="*/ 6 w 71"/>
                <a:gd name="T3" fmla="*/ 0 h 69"/>
                <a:gd name="T4" fmla="*/ 0 w 71"/>
                <a:gd name="T5" fmla="*/ 4 h 69"/>
                <a:gd name="T6" fmla="*/ 4 w 71"/>
                <a:gd name="T7" fmla="*/ 8 h 69"/>
                <a:gd name="T8" fmla="*/ 9 w 71"/>
                <a:gd name="T9" fmla="*/ 3 h 69"/>
                <a:gd name="T10" fmla="*/ 9 w 71"/>
                <a:gd name="T11" fmla="*/ 3 h 69"/>
                <a:gd name="T12" fmla="*/ 6 w 71"/>
                <a:gd name="T13" fmla="*/ 0 h 69"/>
                <a:gd name="T14" fmla="*/ 0 60000 65536"/>
                <a:gd name="T15" fmla="*/ 0 60000 65536"/>
                <a:gd name="T16" fmla="*/ 0 60000 65536"/>
                <a:gd name="T17" fmla="*/ 0 60000 65536"/>
                <a:gd name="T18" fmla="*/ 0 60000 65536"/>
                <a:gd name="T19" fmla="*/ 0 60000 65536"/>
                <a:gd name="T20" fmla="*/ 0 60000 65536"/>
                <a:gd name="T21" fmla="*/ 0 w 71"/>
                <a:gd name="T22" fmla="*/ 0 h 69"/>
                <a:gd name="T23" fmla="*/ 71 w 71"/>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9">
                  <a:moveTo>
                    <a:pt x="44" y="1"/>
                  </a:moveTo>
                  <a:lnTo>
                    <a:pt x="45" y="0"/>
                  </a:lnTo>
                  <a:lnTo>
                    <a:pt x="0" y="39"/>
                  </a:lnTo>
                  <a:lnTo>
                    <a:pt x="25" y="69"/>
                  </a:lnTo>
                  <a:lnTo>
                    <a:pt x="70" y="30"/>
                  </a:lnTo>
                  <a:lnTo>
                    <a:pt x="71" y="28"/>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69" name="Freeform 1922"/>
            <p:cNvSpPr>
              <a:spLocks/>
            </p:cNvSpPr>
            <p:nvPr/>
          </p:nvSpPr>
          <p:spPr bwMode="auto">
            <a:xfrm>
              <a:off x="3849" y="3472"/>
              <a:ext cx="34" cy="34"/>
            </a:xfrm>
            <a:custGeom>
              <a:avLst/>
              <a:gdLst>
                <a:gd name="T0" fmla="*/ 5 w 68"/>
                <a:gd name="T1" fmla="*/ 0 h 69"/>
                <a:gd name="T2" fmla="*/ 5 w 68"/>
                <a:gd name="T3" fmla="*/ 0 h 69"/>
                <a:gd name="T4" fmla="*/ 0 w 68"/>
                <a:gd name="T5" fmla="*/ 5 h 69"/>
                <a:gd name="T6" fmla="*/ 3 w 68"/>
                <a:gd name="T7" fmla="*/ 8 h 69"/>
                <a:gd name="T8" fmla="*/ 9 w 68"/>
                <a:gd name="T9" fmla="*/ 3 h 69"/>
                <a:gd name="T10" fmla="*/ 9 w 68"/>
                <a:gd name="T11" fmla="*/ 3 h 69"/>
                <a:gd name="T12" fmla="*/ 5 w 68"/>
                <a:gd name="T13" fmla="*/ 0 h 69"/>
                <a:gd name="T14" fmla="*/ 0 60000 65536"/>
                <a:gd name="T15" fmla="*/ 0 60000 65536"/>
                <a:gd name="T16" fmla="*/ 0 60000 65536"/>
                <a:gd name="T17" fmla="*/ 0 60000 65536"/>
                <a:gd name="T18" fmla="*/ 0 60000 65536"/>
                <a:gd name="T19" fmla="*/ 0 60000 65536"/>
                <a:gd name="T20" fmla="*/ 0 60000 65536"/>
                <a:gd name="T21" fmla="*/ 0 w 68"/>
                <a:gd name="T22" fmla="*/ 0 h 69"/>
                <a:gd name="T23" fmla="*/ 68 w 68"/>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9">
                  <a:moveTo>
                    <a:pt x="41" y="0"/>
                  </a:moveTo>
                  <a:lnTo>
                    <a:pt x="40" y="2"/>
                  </a:lnTo>
                  <a:lnTo>
                    <a:pt x="0" y="42"/>
                  </a:lnTo>
                  <a:lnTo>
                    <a:pt x="27" y="69"/>
                  </a:lnTo>
                  <a:lnTo>
                    <a:pt x="68" y="29"/>
                  </a:lnTo>
                  <a:lnTo>
                    <a:pt x="66" y="3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0" name="Freeform 1923"/>
            <p:cNvSpPr>
              <a:spLocks/>
            </p:cNvSpPr>
            <p:nvPr/>
          </p:nvSpPr>
          <p:spPr bwMode="auto">
            <a:xfrm>
              <a:off x="3870" y="3452"/>
              <a:ext cx="36" cy="35"/>
            </a:xfrm>
            <a:custGeom>
              <a:avLst/>
              <a:gdLst>
                <a:gd name="T0" fmla="*/ 6 w 72"/>
                <a:gd name="T1" fmla="*/ 0 h 69"/>
                <a:gd name="T2" fmla="*/ 6 w 72"/>
                <a:gd name="T3" fmla="*/ 0 h 69"/>
                <a:gd name="T4" fmla="*/ 0 w 72"/>
                <a:gd name="T5" fmla="*/ 5 h 69"/>
                <a:gd name="T6" fmla="*/ 3 w 72"/>
                <a:gd name="T7" fmla="*/ 9 h 69"/>
                <a:gd name="T8" fmla="*/ 9 w 72"/>
                <a:gd name="T9" fmla="*/ 4 h 69"/>
                <a:gd name="T10" fmla="*/ 9 w 72"/>
                <a:gd name="T11" fmla="*/ 4 h 69"/>
                <a:gd name="T12" fmla="*/ 6 w 72"/>
                <a:gd name="T13" fmla="*/ 0 h 69"/>
                <a:gd name="T14" fmla="*/ 0 60000 65536"/>
                <a:gd name="T15" fmla="*/ 0 60000 65536"/>
                <a:gd name="T16" fmla="*/ 0 60000 65536"/>
                <a:gd name="T17" fmla="*/ 0 60000 65536"/>
                <a:gd name="T18" fmla="*/ 0 60000 65536"/>
                <a:gd name="T19" fmla="*/ 0 60000 65536"/>
                <a:gd name="T20" fmla="*/ 0 60000 65536"/>
                <a:gd name="T21" fmla="*/ 0 w 72"/>
                <a:gd name="T22" fmla="*/ 0 h 69"/>
                <a:gd name="T23" fmla="*/ 72 w 72"/>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69">
                  <a:moveTo>
                    <a:pt x="44" y="0"/>
                  </a:moveTo>
                  <a:lnTo>
                    <a:pt x="45" y="0"/>
                  </a:lnTo>
                  <a:lnTo>
                    <a:pt x="0" y="39"/>
                  </a:lnTo>
                  <a:lnTo>
                    <a:pt x="25" y="69"/>
                  </a:lnTo>
                  <a:lnTo>
                    <a:pt x="70" y="30"/>
                  </a:lnTo>
                  <a:lnTo>
                    <a:pt x="72" y="3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1" name="Freeform 1924"/>
            <p:cNvSpPr>
              <a:spLocks/>
            </p:cNvSpPr>
            <p:nvPr/>
          </p:nvSpPr>
          <p:spPr bwMode="auto">
            <a:xfrm>
              <a:off x="3892" y="3431"/>
              <a:ext cx="36" cy="36"/>
            </a:xfrm>
            <a:custGeom>
              <a:avLst/>
              <a:gdLst>
                <a:gd name="T0" fmla="*/ 6 w 71"/>
                <a:gd name="T1" fmla="*/ 0 h 72"/>
                <a:gd name="T2" fmla="*/ 6 w 71"/>
                <a:gd name="T3" fmla="*/ 0 h 72"/>
                <a:gd name="T4" fmla="*/ 0 w 71"/>
                <a:gd name="T5" fmla="*/ 5 h 72"/>
                <a:gd name="T6" fmla="*/ 4 w 71"/>
                <a:gd name="T7" fmla="*/ 9 h 72"/>
                <a:gd name="T8" fmla="*/ 9 w 71"/>
                <a:gd name="T9" fmla="*/ 4 h 72"/>
                <a:gd name="T10" fmla="*/ 9 w 71"/>
                <a:gd name="T11" fmla="*/ 4 h 72"/>
                <a:gd name="T12" fmla="*/ 6 w 71"/>
                <a:gd name="T13" fmla="*/ 0 h 72"/>
                <a:gd name="T14" fmla="*/ 0 60000 65536"/>
                <a:gd name="T15" fmla="*/ 0 60000 65536"/>
                <a:gd name="T16" fmla="*/ 0 60000 65536"/>
                <a:gd name="T17" fmla="*/ 0 60000 65536"/>
                <a:gd name="T18" fmla="*/ 0 60000 65536"/>
                <a:gd name="T19" fmla="*/ 0 60000 65536"/>
                <a:gd name="T20" fmla="*/ 0 60000 65536"/>
                <a:gd name="T21" fmla="*/ 0 w 71"/>
                <a:gd name="T22" fmla="*/ 0 h 72"/>
                <a:gd name="T23" fmla="*/ 71 w 71"/>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72">
                  <a:moveTo>
                    <a:pt x="44" y="0"/>
                  </a:moveTo>
                  <a:lnTo>
                    <a:pt x="44" y="0"/>
                  </a:lnTo>
                  <a:lnTo>
                    <a:pt x="0" y="42"/>
                  </a:lnTo>
                  <a:lnTo>
                    <a:pt x="28" y="72"/>
                  </a:lnTo>
                  <a:lnTo>
                    <a:pt x="71" y="3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2" name="Freeform 1925"/>
            <p:cNvSpPr>
              <a:spLocks/>
            </p:cNvSpPr>
            <p:nvPr/>
          </p:nvSpPr>
          <p:spPr bwMode="auto">
            <a:xfrm>
              <a:off x="3914" y="3411"/>
              <a:ext cx="37" cy="35"/>
            </a:xfrm>
            <a:custGeom>
              <a:avLst/>
              <a:gdLst>
                <a:gd name="T0" fmla="*/ 6 w 73"/>
                <a:gd name="T1" fmla="*/ 0 h 71"/>
                <a:gd name="T2" fmla="*/ 6 w 73"/>
                <a:gd name="T3" fmla="*/ 0 h 71"/>
                <a:gd name="T4" fmla="*/ 0 w 73"/>
                <a:gd name="T5" fmla="*/ 5 h 71"/>
                <a:gd name="T6" fmla="*/ 4 w 73"/>
                <a:gd name="T7" fmla="*/ 8 h 71"/>
                <a:gd name="T8" fmla="*/ 9 w 73"/>
                <a:gd name="T9" fmla="*/ 3 h 71"/>
                <a:gd name="T10" fmla="*/ 10 w 73"/>
                <a:gd name="T11" fmla="*/ 3 h 71"/>
                <a:gd name="T12" fmla="*/ 6 w 73"/>
                <a:gd name="T13" fmla="*/ 0 h 71"/>
                <a:gd name="T14" fmla="*/ 0 60000 65536"/>
                <a:gd name="T15" fmla="*/ 0 60000 65536"/>
                <a:gd name="T16" fmla="*/ 0 60000 65536"/>
                <a:gd name="T17" fmla="*/ 0 60000 65536"/>
                <a:gd name="T18" fmla="*/ 0 60000 65536"/>
                <a:gd name="T19" fmla="*/ 0 60000 65536"/>
                <a:gd name="T20" fmla="*/ 0 60000 65536"/>
                <a:gd name="T21" fmla="*/ 0 w 73"/>
                <a:gd name="T22" fmla="*/ 0 h 71"/>
                <a:gd name="T23" fmla="*/ 73 w 73"/>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3" h="71">
                  <a:moveTo>
                    <a:pt x="43" y="3"/>
                  </a:moveTo>
                  <a:lnTo>
                    <a:pt x="45" y="0"/>
                  </a:lnTo>
                  <a:lnTo>
                    <a:pt x="0" y="41"/>
                  </a:lnTo>
                  <a:lnTo>
                    <a:pt x="27" y="71"/>
                  </a:lnTo>
                  <a:lnTo>
                    <a:pt x="72" y="30"/>
                  </a:lnTo>
                  <a:lnTo>
                    <a:pt x="73" y="28"/>
                  </a:lnTo>
                  <a:lnTo>
                    <a:pt x="43"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3" name="Freeform 1926"/>
            <p:cNvSpPr>
              <a:spLocks/>
            </p:cNvSpPr>
            <p:nvPr/>
          </p:nvSpPr>
          <p:spPr bwMode="auto">
            <a:xfrm>
              <a:off x="3936" y="3388"/>
              <a:ext cx="34" cy="36"/>
            </a:xfrm>
            <a:custGeom>
              <a:avLst/>
              <a:gdLst>
                <a:gd name="T0" fmla="*/ 5 w 70"/>
                <a:gd name="T1" fmla="*/ 0 h 73"/>
                <a:gd name="T2" fmla="*/ 4 w 70"/>
                <a:gd name="T3" fmla="*/ 0 h 73"/>
                <a:gd name="T4" fmla="*/ 0 w 70"/>
                <a:gd name="T5" fmla="*/ 6 h 73"/>
                <a:gd name="T6" fmla="*/ 3 w 70"/>
                <a:gd name="T7" fmla="*/ 9 h 73"/>
                <a:gd name="T8" fmla="*/ 8 w 70"/>
                <a:gd name="T9" fmla="*/ 3 h 73"/>
                <a:gd name="T10" fmla="*/ 8 w 70"/>
                <a:gd name="T11" fmla="*/ 3 h 73"/>
                <a:gd name="T12" fmla="*/ 5 w 70"/>
                <a:gd name="T13" fmla="*/ 0 h 73"/>
                <a:gd name="T14" fmla="*/ 0 60000 65536"/>
                <a:gd name="T15" fmla="*/ 0 60000 65536"/>
                <a:gd name="T16" fmla="*/ 0 60000 65536"/>
                <a:gd name="T17" fmla="*/ 0 60000 65536"/>
                <a:gd name="T18" fmla="*/ 0 60000 65536"/>
                <a:gd name="T19" fmla="*/ 0 60000 65536"/>
                <a:gd name="T20" fmla="*/ 0 60000 65536"/>
                <a:gd name="T21" fmla="*/ 0 w 70"/>
                <a:gd name="T22" fmla="*/ 0 h 73"/>
                <a:gd name="T23" fmla="*/ 70 w 70"/>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3">
                  <a:moveTo>
                    <a:pt x="42" y="0"/>
                  </a:moveTo>
                  <a:lnTo>
                    <a:pt x="40" y="3"/>
                  </a:lnTo>
                  <a:lnTo>
                    <a:pt x="0" y="48"/>
                  </a:lnTo>
                  <a:lnTo>
                    <a:pt x="30" y="73"/>
                  </a:lnTo>
                  <a:lnTo>
                    <a:pt x="70" y="28"/>
                  </a:lnTo>
                  <a:lnTo>
                    <a:pt x="67" y="30"/>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4" name="Freeform 1927"/>
            <p:cNvSpPr>
              <a:spLocks/>
            </p:cNvSpPr>
            <p:nvPr/>
          </p:nvSpPr>
          <p:spPr bwMode="auto">
            <a:xfrm>
              <a:off x="3956" y="3367"/>
              <a:ext cx="36" cy="36"/>
            </a:xfrm>
            <a:custGeom>
              <a:avLst/>
              <a:gdLst>
                <a:gd name="T0" fmla="*/ 6 w 70"/>
                <a:gd name="T1" fmla="*/ 0 h 71"/>
                <a:gd name="T2" fmla="*/ 6 w 70"/>
                <a:gd name="T3" fmla="*/ 1 h 71"/>
                <a:gd name="T4" fmla="*/ 0 w 70"/>
                <a:gd name="T5" fmla="*/ 6 h 71"/>
                <a:gd name="T6" fmla="*/ 4 w 70"/>
                <a:gd name="T7" fmla="*/ 9 h 71"/>
                <a:gd name="T8" fmla="*/ 10 w 70"/>
                <a:gd name="T9" fmla="*/ 4 h 71"/>
                <a:gd name="T10" fmla="*/ 9 w 70"/>
                <a:gd name="T11" fmla="*/ 5 h 71"/>
                <a:gd name="T12" fmla="*/ 6 w 70"/>
                <a:gd name="T13" fmla="*/ 0 h 71"/>
                <a:gd name="T14" fmla="*/ 0 60000 65536"/>
                <a:gd name="T15" fmla="*/ 0 60000 65536"/>
                <a:gd name="T16" fmla="*/ 0 60000 65536"/>
                <a:gd name="T17" fmla="*/ 0 60000 65536"/>
                <a:gd name="T18" fmla="*/ 0 60000 65536"/>
                <a:gd name="T19" fmla="*/ 0 60000 65536"/>
                <a:gd name="T20" fmla="*/ 0 60000 65536"/>
                <a:gd name="T21" fmla="*/ 0 w 70"/>
                <a:gd name="T22" fmla="*/ 0 h 71"/>
                <a:gd name="T23" fmla="*/ 70 w 70"/>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71">
                  <a:moveTo>
                    <a:pt x="46" y="0"/>
                  </a:moveTo>
                  <a:lnTo>
                    <a:pt x="45" y="2"/>
                  </a:lnTo>
                  <a:lnTo>
                    <a:pt x="0" y="41"/>
                  </a:lnTo>
                  <a:lnTo>
                    <a:pt x="25" y="71"/>
                  </a:lnTo>
                  <a:lnTo>
                    <a:pt x="70" y="32"/>
                  </a:lnTo>
                  <a:lnTo>
                    <a:pt x="69" y="35"/>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5" name="Freeform 1928"/>
            <p:cNvSpPr>
              <a:spLocks/>
            </p:cNvSpPr>
            <p:nvPr/>
          </p:nvSpPr>
          <p:spPr bwMode="auto">
            <a:xfrm>
              <a:off x="3980" y="3353"/>
              <a:ext cx="31" cy="32"/>
            </a:xfrm>
            <a:custGeom>
              <a:avLst/>
              <a:gdLst>
                <a:gd name="T0" fmla="*/ 5 w 63"/>
                <a:gd name="T1" fmla="*/ 0 h 64"/>
                <a:gd name="T2" fmla="*/ 5 w 63"/>
                <a:gd name="T3" fmla="*/ 1 h 64"/>
                <a:gd name="T4" fmla="*/ 0 w 63"/>
                <a:gd name="T5" fmla="*/ 4 h 64"/>
                <a:gd name="T6" fmla="*/ 2 w 63"/>
                <a:gd name="T7" fmla="*/ 8 h 64"/>
                <a:gd name="T8" fmla="*/ 7 w 63"/>
                <a:gd name="T9" fmla="*/ 5 h 64"/>
                <a:gd name="T10" fmla="*/ 7 w 63"/>
                <a:gd name="T11" fmla="*/ 5 h 64"/>
                <a:gd name="T12" fmla="*/ 5 w 63"/>
                <a:gd name="T13" fmla="*/ 0 h 64"/>
                <a:gd name="T14" fmla="*/ 5 w 63"/>
                <a:gd name="T15" fmla="*/ 1 h 64"/>
                <a:gd name="T16" fmla="*/ 5 w 63"/>
                <a:gd name="T17" fmla="*/ 1 h 64"/>
                <a:gd name="T18" fmla="*/ 5 w 63"/>
                <a:gd name="T19" fmla="*/ 0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64"/>
                <a:gd name="T32" fmla="*/ 63 w 63"/>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64">
                  <a:moveTo>
                    <a:pt x="46" y="0"/>
                  </a:moveTo>
                  <a:lnTo>
                    <a:pt x="40" y="3"/>
                  </a:lnTo>
                  <a:lnTo>
                    <a:pt x="0" y="29"/>
                  </a:lnTo>
                  <a:lnTo>
                    <a:pt x="23" y="64"/>
                  </a:lnTo>
                  <a:lnTo>
                    <a:pt x="63" y="37"/>
                  </a:lnTo>
                  <a:lnTo>
                    <a:pt x="58" y="39"/>
                  </a:lnTo>
                  <a:lnTo>
                    <a:pt x="46" y="0"/>
                  </a:lnTo>
                  <a:lnTo>
                    <a:pt x="43" y="1"/>
                  </a:lnTo>
                  <a:lnTo>
                    <a:pt x="40" y="3"/>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6" name="Freeform 1929"/>
            <p:cNvSpPr>
              <a:spLocks/>
            </p:cNvSpPr>
            <p:nvPr/>
          </p:nvSpPr>
          <p:spPr bwMode="auto">
            <a:xfrm>
              <a:off x="4003" y="3346"/>
              <a:ext cx="27" cy="27"/>
            </a:xfrm>
            <a:custGeom>
              <a:avLst/>
              <a:gdLst>
                <a:gd name="T0" fmla="*/ 6 w 54"/>
                <a:gd name="T1" fmla="*/ 0 h 53"/>
                <a:gd name="T2" fmla="*/ 6 w 54"/>
                <a:gd name="T3" fmla="*/ 0 h 53"/>
                <a:gd name="T4" fmla="*/ 0 w 54"/>
                <a:gd name="T5" fmla="*/ 2 h 53"/>
                <a:gd name="T6" fmla="*/ 2 w 54"/>
                <a:gd name="T7" fmla="*/ 7 h 53"/>
                <a:gd name="T8" fmla="*/ 7 w 54"/>
                <a:gd name="T9" fmla="*/ 5 h 53"/>
                <a:gd name="T10" fmla="*/ 7 w 54"/>
                <a:gd name="T11" fmla="*/ 5 h 53"/>
                <a:gd name="T12" fmla="*/ 6 w 54"/>
                <a:gd name="T13" fmla="*/ 0 h 53"/>
                <a:gd name="T14" fmla="*/ 6 w 54"/>
                <a:gd name="T15" fmla="*/ 0 h 53"/>
                <a:gd name="T16" fmla="*/ 6 w 54"/>
                <a:gd name="T17" fmla="*/ 0 h 53"/>
                <a:gd name="T18" fmla="*/ 6 w 54"/>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3"/>
                <a:gd name="T32" fmla="*/ 54 w 54"/>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3">
                  <a:moveTo>
                    <a:pt x="46" y="0"/>
                  </a:moveTo>
                  <a:lnTo>
                    <a:pt x="43" y="0"/>
                  </a:lnTo>
                  <a:lnTo>
                    <a:pt x="0" y="14"/>
                  </a:lnTo>
                  <a:lnTo>
                    <a:pt x="12" y="53"/>
                  </a:lnTo>
                  <a:lnTo>
                    <a:pt x="54" y="40"/>
                  </a:lnTo>
                  <a:lnTo>
                    <a:pt x="51" y="40"/>
                  </a:lnTo>
                  <a:lnTo>
                    <a:pt x="46" y="0"/>
                  </a:lnTo>
                  <a:lnTo>
                    <a:pt x="44" y="0"/>
                  </a:lnTo>
                  <a:lnTo>
                    <a:pt x="43" y="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7" name="Freeform 1930"/>
            <p:cNvSpPr>
              <a:spLocks/>
            </p:cNvSpPr>
            <p:nvPr/>
          </p:nvSpPr>
          <p:spPr bwMode="auto">
            <a:xfrm>
              <a:off x="4026" y="3343"/>
              <a:ext cx="24" cy="23"/>
            </a:xfrm>
            <a:custGeom>
              <a:avLst/>
              <a:gdLst>
                <a:gd name="T0" fmla="*/ 6 w 49"/>
                <a:gd name="T1" fmla="*/ 1 h 45"/>
                <a:gd name="T2" fmla="*/ 5 w 49"/>
                <a:gd name="T3" fmla="*/ 1 h 45"/>
                <a:gd name="T4" fmla="*/ 0 w 49"/>
                <a:gd name="T5" fmla="*/ 1 h 45"/>
                <a:gd name="T6" fmla="*/ 0 w 49"/>
                <a:gd name="T7" fmla="*/ 6 h 45"/>
                <a:gd name="T8" fmla="*/ 6 w 49"/>
                <a:gd name="T9" fmla="*/ 5 h 45"/>
                <a:gd name="T10" fmla="*/ 5 w 49"/>
                <a:gd name="T11" fmla="*/ 5 h 45"/>
                <a:gd name="T12" fmla="*/ 6 w 49"/>
                <a:gd name="T13" fmla="*/ 1 h 45"/>
                <a:gd name="T14" fmla="*/ 5 w 49"/>
                <a:gd name="T15" fmla="*/ 0 h 45"/>
                <a:gd name="T16" fmla="*/ 5 w 49"/>
                <a:gd name="T17" fmla="*/ 1 h 45"/>
                <a:gd name="T18" fmla="*/ 6 w 49"/>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5"/>
                <a:gd name="T32" fmla="*/ 49 w 49"/>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5">
                  <a:moveTo>
                    <a:pt x="49" y="1"/>
                  </a:moveTo>
                  <a:lnTo>
                    <a:pt x="44" y="1"/>
                  </a:lnTo>
                  <a:lnTo>
                    <a:pt x="0" y="5"/>
                  </a:lnTo>
                  <a:lnTo>
                    <a:pt x="5" y="45"/>
                  </a:lnTo>
                  <a:lnTo>
                    <a:pt x="49" y="40"/>
                  </a:lnTo>
                  <a:lnTo>
                    <a:pt x="44" y="40"/>
                  </a:lnTo>
                  <a:lnTo>
                    <a:pt x="49" y="1"/>
                  </a:lnTo>
                  <a:lnTo>
                    <a:pt x="46" y="0"/>
                  </a:lnTo>
                  <a:lnTo>
                    <a:pt x="44" y="1"/>
                  </a:lnTo>
                  <a:lnTo>
                    <a:pt x="49"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8" name="Freeform 1931"/>
            <p:cNvSpPr>
              <a:spLocks/>
            </p:cNvSpPr>
            <p:nvPr/>
          </p:nvSpPr>
          <p:spPr bwMode="auto">
            <a:xfrm>
              <a:off x="4048" y="3344"/>
              <a:ext cx="25" cy="22"/>
            </a:xfrm>
            <a:custGeom>
              <a:avLst/>
              <a:gdLst>
                <a:gd name="T0" fmla="*/ 6 w 52"/>
                <a:gd name="T1" fmla="*/ 1 h 44"/>
                <a:gd name="T2" fmla="*/ 5 w 52"/>
                <a:gd name="T3" fmla="*/ 1 h 44"/>
                <a:gd name="T4" fmla="*/ 0 w 52"/>
                <a:gd name="T5" fmla="*/ 0 h 44"/>
                <a:gd name="T6" fmla="*/ 0 w 52"/>
                <a:gd name="T7" fmla="*/ 5 h 44"/>
                <a:gd name="T8" fmla="*/ 5 w 52"/>
                <a:gd name="T9" fmla="*/ 6 h 44"/>
                <a:gd name="T10" fmla="*/ 4 w 52"/>
                <a:gd name="T11" fmla="*/ 6 h 44"/>
                <a:gd name="T12" fmla="*/ 6 w 52"/>
                <a:gd name="T13" fmla="*/ 1 h 44"/>
                <a:gd name="T14" fmla="*/ 6 w 52"/>
                <a:gd name="T15" fmla="*/ 1 h 44"/>
                <a:gd name="T16" fmla="*/ 5 w 52"/>
                <a:gd name="T17" fmla="*/ 1 h 44"/>
                <a:gd name="T18" fmla="*/ 6 w 52"/>
                <a:gd name="T19" fmla="*/ 1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4"/>
                <a:gd name="T32" fmla="*/ 52 w 52"/>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4">
                  <a:moveTo>
                    <a:pt x="52" y="4"/>
                  </a:moveTo>
                  <a:lnTo>
                    <a:pt x="48" y="4"/>
                  </a:lnTo>
                  <a:lnTo>
                    <a:pt x="5" y="0"/>
                  </a:lnTo>
                  <a:lnTo>
                    <a:pt x="0" y="39"/>
                  </a:lnTo>
                  <a:lnTo>
                    <a:pt x="44" y="44"/>
                  </a:lnTo>
                  <a:lnTo>
                    <a:pt x="40" y="44"/>
                  </a:lnTo>
                  <a:lnTo>
                    <a:pt x="52" y="4"/>
                  </a:lnTo>
                  <a:lnTo>
                    <a:pt x="51" y="4"/>
                  </a:lnTo>
                  <a:lnTo>
                    <a:pt x="48" y="4"/>
                  </a:lnTo>
                  <a:lnTo>
                    <a:pt x="52"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79" name="Freeform 1932"/>
            <p:cNvSpPr>
              <a:spLocks/>
            </p:cNvSpPr>
            <p:nvPr/>
          </p:nvSpPr>
          <p:spPr bwMode="auto">
            <a:xfrm>
              <a:off x="4068" y="3346"/>
              <a:ext cx="27" cy="27"/>
            </a:xfrm>
            <a:custGeom>
              <a:avLst/>
              <a:gdLst>
                <a:gd name="T0" fmla="*/ 6 w 56"/>
                <a:gd name="T1" fmla="*/ 2 h 53"/>
                <a:gd name="T2" fmla="*/ 6 w 56"/>
                <a:gd name="T3" fmla="*/ 2 h 53"/>
                <a:gd name="T4" fmla="*/ 1 w 56"/>
                <a:gd name="T5" fmla="*/ 0 h 53"/>
                <a:gd name="T6" fmla="*/ 0 w 56"/>
                <a:gd name="T7" fmla="*/ 5 h 53"/>
                <a:gd name="T8" fmla="*/ 5 w 56"/>
                <a:gd name="T9" fmla="*/ 7 h 53"/>
                <a:gd name="T10" fmla="*/ 4 w 56"/>
                <a:gd name="T11" fmla="*/ 7 h 53"/>
                <a:gd name="T12" fmla="*/ 6 w 56"/>
                <a:gd name="T13" fmla="*/ 2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56" y="15"/>
                  </a:moveTo>
                  <a:lnTo>
                    <a:pt x="53" y="14"/>
                  </a:lnTo>
                  <a:lnTo>
                    <a:pt x="12" y="0"/>
                  </a:lnTo>
                  <a:lnTo>
                    <a:pt x="0" y="40"/>
                  </a:lnTo>
                  <a:lnTo>
                    <a:pt x="42" y="53"/>
                  </a:lnTo>
                  <a:lnTo>
                    <a:pt x="40" y="52"/>
                  </a:lnTo>
                  <a:lnTo>
                    <a:pt x="56"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0" name="Freeform 1933"/>
            <p:cNvSpPr>
              <a:spLocks/>
            </p:cNvSpPr>
            <p:nvPr/>
          </p:nvSpPr>
          <p:spPr bwMode="auto">
            <a:xfrm>
              <a:off x="4087" y="3354"/>
              <a:ext cx="32" cy="28"/>
            </a:xfrm>
            <a:custGeom>
              <a:avLst/>
              <a:gdLst>
                <a:gd name="T0" fmla="*/ 8 w 63"/>
                <a:gd name="T1" fmla="*/ 2 h 57"/>
                <a:gd name="T2" fmla="*/ 8 w 63"/>
                <a:gd name="T3" fmla="*/ 2 h 57"/>
                <a:gd name="T4" fmla="*/ 2 w 63"/>
                <a:gd name="T5" fmla="*/ 0 h 57"/>
                <a:gd name="T6" fmla="*/ 0 w 63"/>
                <a:gd name="T7" fmla="*/ 4 h 57"/>
                <a:gd name="T8" fmla="*/ 6 w 63"/>
                <a:gd name="T9" fmla="*/ 7 h 57"/>
                <a:gd name="T10" fmla="*/ 5 w 63"/>
                <a:gd name="T11" fmla="*/ 7 h 57"/>
                <a:gd name="T12" fmla="*/ 8 w 63"/>
                <a:gd name="T13" fmla="*/ 2 h 57"/>
                <a:gd name="T14" fmla="*/ 0 60000 65536"/>
                <a:gd name="T15" fmla="*/ 0 60000 65536"/>
                <a:gd name="T16" fmla="*/ 0 60000 65536"/>
                <a:gd name="T17" fmla="*/ 0 60000 65536"/>
                <a:gd name="T18" fmla="*/ 0 60000 65536"/>
                <a:gd name="T19" fmla="*/ 0 60000 65536"/>
                <a:gd name="T20" fmla="*/ 0 60000 65536"/>
                <a:gd name="T21" fmla="*/ 0 w 63"/>
                <a:gd name="T22" fmla="*/ 0 h 57"/>
                <a:gd name="T23" fmla="*/ 63 w 63"/>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7">
                  <a:moveTo>
                    <a:pt x="63" y="21"/>
                  </a:moveTo>
                  <a:lnTo>
                    <a:pt x="59" y="20"/>
                  </a:lnTo>
                  <a:lnTo>
                    <a:pt x="16" y="0"/>
                  </a:lnTo>
                  <a:lnTo>
                    <a:pt x="0" y="37"/>
                  </a:lnTo>
                  <a:lnTo>
                    <a:pt x="43" y="57"/>
                  </a:lnTo>
                  <a:lnTo>
                    <a:pt x="40" y="56"/>
                  </a:lnTo>
                  <a:lnTo>
                    <a:pt x="63" y="2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1" name="Freeform 1934"/>
            <p:cNvSpPr>
              <a:spLocks/>
            </p:cNvSpPr>
            <p:nvPr/>
          </p:nvSpPr>
          <p:spPr bwMode="auto">
            <a:xfrm>
              <a:off x="4107" y="3364"/>
              <a:ext cx="32" cy="30"/>
            </a:xfrm>
            <a:custGeom>
              <a:avLst/>
              <a:gdLst>
                <a:gd name="T0" fmla="*/ 9 w 62"/>
                <a:gd name="T1" fmla="*/ 4 h 60"/>
                <a:gd name="T2" fmla="*/ 9 w 62"/>
                <a:gd name="T3" fmla="*/ 4 h 60"/>
                <a:gd name="T4" fmla="*/ 3 w 62"/>
                <a:gd name="T5" fmla="*/ 0 h 60"/>
                <a:gd name="T6" fmla="*/ 0 w 62"/>
                <a:gd name="T7" fmla="*/ 5 h 60"/>
                <a:gd name="T8" fmla="*/ 5 w 62"/>
                <a:gd name="T9" fmla="*/ 8 h 60"/>
                <a:gd name="T10" fmla="*/ 5 w 62"/>
                <a:gd name="T11" fmla="*/ 8 h 60"/>
                <a:gd name="T12" fmla="*/ 9 w 62"/>
                <a:gd name="T13" fmla="*/ 4 h 60"/>
                <a:gd name="T14" fmla="*/ 0 60000 65536"/>
                <a:gd name="T15" fmla="*/ 0 60000 65536"/>
                <a:gd name="T16" fmla="*/ 0 60000 65536"/>
                <a:gd name="T17" fmla="*/ 0 60000 65536"/>
                <a:gd name="T18" fmla="*/ 0 60000 65536"/>
                <a:gd name="T19" fmla="*/ 0 60000 65536"/>
                <a:gd name="T20" fmla="*/ 0 60000 65536"/>
                <a:gd name="T21" fmla="*/ 0 w 62"/>
                <a:gd name="T22" fmla="*/ 0 h 60"/>
                <a:gd name="T23" fmla="*/ 62 w 6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60">
                  <a:moveTo>
                    <a:pt x="62" y="27"/>
                  </a:moveTo>
                  <a:lnTo>
                    <a:pt x="62" y="25"/>
                  </a:lnTo>
                  <a:lnTo>
                    <a:pt x="23" y="0"/>
                  </a:lnTo>
                  <a:lnTo>
                    <a:pt x="0" y="35"/>
                  </a:lnTo>
                  <a:lnTo>
                    <a:pt x="39" y="60"/>
                  </a:lnTo>
                  <a:lnTo>
                    <a:pt x="39" y="59"/>
                  </a:lnTo>
                  <a:lnTo>
                    <a:pt x="62" y="2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2" name="Freeform 1935"/>
            <p:cNvSpPr>
              <a:spLocks/>
            </p:cNvSpPr>
            <p:nvPr/>
          </p:nvSpPr>
          <p:spPr bwMode="auto">
            <a:xfrm>
              <a:off x="4127" y="3377"/>
              <a:ext cx="35" cy="33"/>
            </a:xfrm>
            <a:custGeom>
              <a:avLst/>
              <a:gdLst>
                <a:gd name="T0" fmla="*/ 9 w 69"/>
                <a:gd name="T1" fmla="*/ 5 h 64"/>
                <a:gd name="T2" fmla="*/ 9 w 69"/>
                <a:gd name="T3" fmla="*/ 5 h 64"/>
                <a:gd name="T4" fmla="*/ 3 w 69"/>
                <a:gd name="T5" fmla="*/ 0 h 64"/>
                <a:gd name="T6" fmla="*/ 0 w 69"/>
                <a:gd name="T7" fmla="*/ 5 h 64"/>
                <a:gd name="T8" fmla="*/ 6 w 69"/>
                <a:gd name="T9" fmla="*/ 9 h 64"/>
                <a:gd name="T10" fmla="*/ 6 w 69"/>
                <a:gd name="T11" fmla="*/ 9 h 64"/>
                <a:gd name="T12" fmla="*/ 9 w 69"/>
                <a:gd name="T13" fmla="*/ 5 h 64"/>
                <a:gd name="T14" fmla="*/ 0 60000 65536"/>
                <a:gd name="T15" fmla="*/ 0 60000 65536"/>
                <a:gd name="T16" fmla="*/ 0 60000 65536"/>
                <a:gd name="T17" fmla="*/ 0 60000 65536"/>
                <a:gd name="T18" fmla="*/ 0 60000 65536"/>
                <a:gd name="T19" fmla="*/ 0 60000 65536"/>
                <a:gd name="T20" fmla="*/ 0 60000 65536"/>
                <a:gd name="T21" fmla="*/ 0 w 69"/>
                <a:gd name="T22" fmla="*/ 0 h 64"/>
                <a:gd name="T23" fmla="*/ 69 w 69"/>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4">
                  <a:moveTo>
                    <a:pt x="69" y="32"/>
                  </a:moveTo>
                  <a:lnTo>
                    <a:pt x="68" y="32"/>
                  </a:lnTo>
                  <a:lnTo>
                    <a:pt x="23" y="0"/>
                  </a:lnTo>
                  <a:lnTo>
                    <a:pt x="0" y="32"/>
                  </a:lnTo>
                  <a:lnTo>
                    <a:pt x="45" y="64"/>
                  </a:lnTo>
                  <a:lnTo>
                    <a:pt x="44" y="64"/>
                  </a:lnTo>
                  <a:lnTo>
                    <a:pt x="69" y="3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3" name="Freeform 1936"/>
            <p:cNvSpPr>
              <a:spLocks/>
            </p:cNvSpPr>
            <p:nvPr/>
          </p:nvSpPr>
          <p:spPr bwMode="auto">
            <a:xfrm>
              <a:off x="4149" y="3393"/>
              <a:ext cx="34" cy="34"/>
            </a:xfrm>
            <a:custGeom>
              <a:avLst/>
              <a:gdLst>
                <a:gd name="T0" fmla="*/ 9 w 68"/>
                <a:gd name="T1" fmla="*/ 5 h 67"/>
                <a:gd name="T2" fmla="*/ 9 w 68"/>
                <a:gd name="T3" fmla="*/ 5 h 67"/>
                <a:gd name="T4" fmla="*/ 3 w 68"/>
                <a:gd name="T5" fmla="*/ 0 h 67"/>
                <a:gd name="T6" fmla="*/ 0 w 68"/>
                <a:gd name="T7" fmla="*/ 4 h 67"/>
                <a:gd name="T8" fmla="*/ 5 w 68"/>
                <a:gd name="T9" fmla="*/ 9 h 67"/>
                <a:gd name="T10" fmla="*/ 6 w 68"/>
                <a:gd name="T11" fmla="*/ 9 h 67"/>
                <a:gd name="T12" fmla="*/ 9 w 68"/>
                <a:gd name="T13" fmla="*/ 5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67" y="34"/>
                  </a:moveTo>
                  <a:lnTo>
                    <a:pt x="68" y="34"/>
                  </a:lnTo>
                  <a:lnTo>
                    <a:pt x="25" y="0"/>
                  </a:lnTo>
                  <a:lnTo>
                    <a:pt x="0" y="32"/>
                  </a:lnTo>
                  <a:lnTo>
                    <a:pt x="42" y="67"/>
                  </a:lnTo>
                  <a:lnTo>
                    <a:pt x="44" y="67"/>
                  </a:lnTo>
                  <a:lnTo>
                    <a:pt x="67" y="3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4" name="Freeform 1937"/>
            <p:cNvSpPr>
              <a:spLocks/>
            </p:cNvSpPr>
            <p:nvPr/>
          </p:nvSpPr>
          <p:spPr bwMode="auto">
            <a:xfrm>
              <a:off x="4171" y="3411"/>
              <a:ext cx="33" cy="30"/>
            </a:xfrm>
            <a:custGeom>
              <a:avLst/>
              <a:gdLst>
                <a:gd name="T0" fmla="*/ 9 w 66"/>
                <a:gd name="T1" fmla="*/ 3 h 61"/>
                <a:gd name="T2" fmla="*/ 9 w 66"/>
                <a:gd name="T3" fmla="*/ 3 h 61"/>
                <a:gd name="T4" fmla="*/ 3 w 66"/>
                <a:gd name="T5" fmla="*/ 0 h 61"/>
                <a:gd name="T6" fmla="*/ 0 w 66"/>
                <a:gd name="T7" fmla="*/ 4 h 61"/>
                <a:gd name="T8" fmla="*/ 5 w 66"/>
                <a:gd name="T9" fmla="*/ 7 h 61"/>
                <a:gd name="T10" fmla="*/ 5 w 66"/>
                <a:gd name="T11" fmla="*/ 7 h 61"/>
                <a:gd name="T12" fmla="*/ 9 w 66"/>
                <a:gd name="T13" fmla="*/ 3 h 61"/>
                <a:gd name="T14" fmla="*/ 0 60000 65536"/>
                <a:gd name="T15" fmla="*/ 0 60000 65536"/>
                <a:gd name="T16" fmla="*/ 0 60000 65536"/>
                <a:gd name="T17" fmla="*/ 0 60000 65536"/>
                <a:gd name="T18" fmla="*/ 0 60000 65536"/>
                <a:gd name="T19" fmla="*/ 0 60000 65536"/>
                <a:gd name="T20" fmla="*/ 0 60000 65536"/>
                <a:gd name="T21" fmla="*/ 0 w 66"/>
                <a:gd name="T22" fmla="*/ 0 h 61"/>
                <a:gd name="T23" fmla="*/ 66 w 66"/>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1">
                  <a:moveTo>
                    <a:pt x="66" y="30"/>
                  </a:moveTo>
                  <a:lnTo>
                    <a:pt x="65" y="29"/>
                  </a:lnTo>
                  <a:lnTo>
                    <a:pt x="23" y="0"/>
                  </a:lnTo>
                  <a:lnTo>
                    <a:pt x="0" y="33"/>
                  </a:lnTo>
                  <a:lnTo>
                    <a:pt x="42" y="61"/>
                  </a:lnTo>
                  <a:lnTo>
                    <a:pt x="41" y="60"/>
                  </a:lnTo>
                  <a:lnTo>
                    <a:pt x="66" y="3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5" name="Freeform 1938"/>
            <p:cNvSpPr>
              <a:spLocks/>
            </p:cNvSpPr>
            <p:nvPr/>
          </p:nvSpPr>
          <p:spPr bwMode="auto">
            <a:xfrm>
              <a:off x="4192" y="3426"/>
              <a:ext cx="33" cy="32"/>
            </a:xfrm>
            <a:custGeom>
              <a:avLst/>
              <a:gdLst>
                <a:gd name="T0" fmla="*/ 8 w 67"/>
                <a:gd name="T1" fmla="*/ 4 h 66"/>
                <a:gd name="T2" fmla="*/ 8 w 67"/>
                <a:gd name="T3" fmla="*/ 4 h 66"/>
                <a:gd name="T4" fmla="*/ 3 w 67"/>
                <a:gd name="T5" fmla="*/ 0 h 66"/>
                <a:gd name="T6" fmla="*/ 0 w 67"/>
                <a:gd name="T7" fmla="*/ 3 h 66"/>
                <a:gd name="T8" fmla="*/ 5 w 67"/>
                <a:gd name="T9" fmla="*/ 8 h 66"/>
                <a:gd name="T10" fmla="*/ 5 w 67"/>
                <a:gd name="T11" fmla="*/ 8 h 66"/>
                <a:gd name="T12" fmla="*/ 8 w 67"/>
                <a:gd name="T13" fmla="*/ 4 h 66"/>
                <a:gd name="T14" fmla="*/ 0 60000 65536"/>
                <a:gd name="T15" fmla="*/ 0 60000 65536"/>
                <a:gd name="T16" fmla="*/ 0 60000 65536"/>
                <a:gd name="T17" fmla="*/ 0 60000 65536"/>
                <a:gd name="T18" fmla="*/ 0 60000 65536"/>
                <a:gd name="T19" fmla="*/ 0 60000 65536"/>
                <a:gd name="T20" fmla="*/ 0 60000 65536"/>
                <a:gd name="T21" fmla="*/ 0 w 67"/>
                <a:gd name="T22" fmla="*/ 0 h 66"/>
                <a:gd name="T23" fmla="*/ 67 w 67"/>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6">
                  <a:moveTo>
                    <a:pt x="67" y="34"/>
                  </a:moveTo>
                  <a:lnTo>
                    <a:pt x="67" y="35"/>
                  </a:lnTo>
                  <a:lnTo>
                    <a:pt x="25" y="0"/>
                  </a:lnTo>
                  <a:lnTo>
                    <a:pt x="0" y="30"/>
                  </a:lnTo>
                  <a:lnTo>
                    <a:pt x="42" y="65"/>
                  </a:lnTo>
                  <a:lnTo>
                    <a:pt x="42" y="66"/>
                  </a:lnTo>
                  <a:lnTo>
                    <a:pt x="67" y="3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6" name="Freeform 1939"/>
            <p:cNvSpPr>
              <a:spLocks/>
            </p:cNvSpPr>
            <p:nvPr/>
          </p:nvSpPr>
          <p:spPr bwMode="auto">
            <a:xfrm>
              <a:off x="4212" y="3442"/>
              <a:ext cx="35" cy="33"/>
            </a:xfrm>
            <a:custGeom>
              <a:avLst/>
              <a:gdLst>
                <a:gd name="T0" fmla="*/ 9 w 69"/>
                <a:gd name="T1" fmla="*/ 5 h 65"/>
                <a:gd name="T2" fmla="*/ 9 w 69"/>
                <a:gd name="T3" fmla="*/ 5 h 65"/>
                <a:gd name="T4" fmla="*/ 4 w 69"/>
                <a:gd name="T5" fmla="*/ 0 h 65"/>
                <a:gd name="T6" fmla="*/ 0 w 69"/>
                <a:gd name="T7" fmla="*/ 4 h 65"/>
                <a:gd name="T8" fmla="*/ 6 w 69"/>
                <a:gd name="T9" fmla="*/ 9 h 65"/>
                <a:gd name="T10" fmla="*/ 6 w 69"/>
                <a:gd name="T11" fmla="*/ 9 h 65"/>
                <a:gd name="T12" fmla="*/ 9 w 69"/>
                <a:gd name="T13" fmla="*/ 5 h 65"/>
                <a:gd name="T14" fmla="*/ 0 60000 65536"/>
                <a:gd name="T15" fmla="*/ 0 60000 65536"/>
                <a:gd name="T16" fmla="*/ 0 60000 65536"/>
                <a:gd name="T17" fmla="*/ 0 60000 65536"/>
                <a:gd name="T18" fmla="*/ 0 60000 65536"/>
                <a:gd name="T19" fmla="*/ 0 60000 65536"/>
                <a:gd name="T20" fmla="*/ 0 60000 65536"/>
                <a:gd name="T21" fmla="*/ 0 w 69"/>
                <a:gd name="T22" fmla="*/ 0 h 65"/>
                <a:gd name="T23" fmla="*/ 69 w 6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65">
                  <a:moveTo>
                    <a:pt x="69" y="33"/>
                  </a:moveTo>
                  <a:lnTo>
                    <a:pt x="69" y="33"/>
                  </a:lnTo>
                  <a:lnTo>
                    <a:pt x="25" y="0"/>
                  </a:lnTo>
                  <a:lnTo>
                    <a:pt x="0" y="32"/>
                  </a:lnTo>
                  <a:lnTo>
                    <a:pt x="43" y="65"/>
                  </a:lnTo>
                  <a:lnTo>
                    <a:pt x="69" y="3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7" name="Freeform 1940"/>
            <p:cNvSpPr>
              <a:spLocks/>
            </p:cNvSpPr>
            <p:nvPr/>
          </p:nvSpPr>
          <p:spPr bwMode="auto">
            <a:xfrm>
              <a:off x="4234" y="3459"/>
              <a:ext cx="34" cy="33"/>
            </a:xfrm>
            <a:custGeom>
              <a:avLst/>
              <a:gdLst>
                <a:gd name="T0" fmla="*/ 9 w 68"/>
                <a:gd name="T1" fmla="*/ 4 h 67"/>
                <a:gd name="T2" fmla="*/ 9 w 68"/>
                <a:gd name="T3" fmla="*/ 4 h 67"/>
                <a:gd name="T4" fmla="*/ 3 w 68"/>
                <a:gd name="T5" fmla="*/ 0 h 67"/>
                <a:gd name="T6" fmla="*/ 0 w 68"/>
                <a:gd name="T7" fmla="*/ 4 h 67"/>
                <a:gd name="T8" fmla="*/ 5 w 68"/>
                <a:gd name="T9" fmla="*/ 8 h 67"/>
                <a:gd name="T10" fmla="*/ 6 w 68"/>
                <a:gd name="T11" fmla="*/ 8 h 67"/>
                <a:gd name="T12" fmla="*/ 9 w 68"/>
                <a:gd name="T13" fmla="*/ 4 h 67"/>
                <a:gd name="T14" fmla="*/ 0 60000 65536"/>
                <a:gd name="T15" fmla="*/ 0 60000 65536"/>
                <a:gd name="T16" fmla="*/ 0 60000 65536"/>
                <a:gd name="T17" fmla="*/ 0 60000 65536"/>
                <a:gd name="T18" fmla="*/ 0 60000 65536"/>
                <a:gd name="T19" fmla="*/ 0 60000 65536"/>
                <a:gd name="T20" fmla="*/ 0 60000 65536"/>
                <a:gd name="T21" fmla="*/ 0 w 68"/>
                <a:gd name="T22" fmla="*/ 0 h 67"/>
                <a:gd name="T23" fmla="*/ 68 w 68"/>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7">
                  <a:moveTo>
                    <a:pt x="67" y="35"/>
                  </a:moveTo>
                  <a:lnTo>
                    <a:pt x="68" y="35"/>
                  </a:lnTo>
                  <a:lnTo>
                    <a:pt x="26" y="0"/>
                  </a:lnTo>
                  <a:lnTo>
                    <a:pt x="0" y="32"/>
                  </a:lnTo>
                  <a:lnTo>
                    <a:pt x="43" y="67"/>
                  </a:lnTo>
                  <a:lnTo>
                    <a:pt x="44" y="67"/>
                  </a:lnTo>
                  <a:lnTo>
                    <a:pt x="67" y="3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8" name="Freeform 1941"/>
            <p:cNvSpPr>
              <a:spLocks/>
            </p:cNvSpPr>
            <p:nvPr/>
          </p:nvSpPr>
          <p:spPr bwMode="auto">
            <a:xfrm>
              <a:off x="4256" y="3476"/>
              <a:ext cx="33" cy="32"/>
            </a:xfrm>
            <a:custGeom>
              <a:avLst/>
              <a:gdLst>
                <a:gd name="T0" fmla="*/ 9 w 66"/>
                <a:gd name="T1" fmla="*/ 4 h 63"/>
                <a:gd name="T2" fmla="*/ 9 w 66"/>
                <a:gd name="T3" fmla="*/ 4 h 63"/>
                <a:gd name="T4" fmla="*/ 3 w 66"/>
                <a:gd name="T5" fmla="*/ 0 h 63"/>
                <a:gd name="T6" fmla="*/ 0 w 66"/>
                <a:gd name="T7" fmla="*/ 4 h 63"/>
                <a:gd name="T8" fmla="*/ 5 w 66"/>
                <a:gd name="T9" fmla="*/ 8 h 63"/>
                <a:gd name="T10" fmla="*/ 6 w 66"/>
                <a:gd name="T11" fmla="*/ 8 h 63"/>
                <a:gd name="T12" fmla="*/ 9 w 66"/>
                <a:gd name="T13" fmla="*/ 4 h 63"/>
                <a:gd name="T14" fmla="*/ 0 60000 65536"/>
                <a:gd name="T15" fmla="*/ 0 60000 65536"/>
                <a:gd name="T16" fmla="*/ 0 60000 65536"/>
                <a:gd name="T17" fmla="*/ 0 60000 65536"/>
                <a:gd name="T18" fmla="*/ 0 60000 65536"/>
                <a:gd name="T19" fmla="*/ 0 60000 65536"/>
                <a:gd name="T20" fmla="*/ 0 60000 65536"/>
                <a:gd name="T21" fmla="*/ 0 w 66"/>
                <a:gd name="T22" fmla="*/ 0 h 63"/>
                <a:gd name="T23" fmla="*/ 66 w 66"/>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3">
                  <a:moveTo>
                    <a:pt x="65" y="28"/>
                  </a:moveTo>
                  <a:lnTo>
                    <a:pt x="66" y="30"/>
                  </a:lnTo>
                  <a:lnTo>
                    <a:pt x="23" y="0"/>
                  </a:lnTo>
                  <a:lnTo>
                    <a:pt x="0" y="32"/>
                  </a:lnTo>
                  <a:lnTo>
                    <a:pt x="43" y="62"/>
                  </a:lnTo>
                  <a:lnTo>
                    <a:pt x="44" y="63"/>
                  </a:lnTo>
                  <a:lnTo>
                    <a:pt x="65" y="2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89" name="Freeform 1942"/>
            <p:cNvSpPr>
              <a:spLocks/>
            </p:cNvSpPr>
            <p:nvPr/>
          </p:nvSpPr>
          <p:spPr bwMode="auto">
            <a:xfrm>
              <a:off x="4278" y="3491"/>
              <a:ext cx="32" cy="31"/>
            </a:xfrm>
            <a:custGeom>
              <a:avLst/>
              <a:gdLst>
                <a:gd name="T0" fmla="*/ 8 w 63"/>
                <a:gd name="T1" fmla="*/ 3 h 63"/>
                <a:gd name="T2" fmla="*/ 8 w 63"/>
                <a:gd name="T3" fmla="*/ 3 h 63"/>
                <a:gd name="T4" fmla="*/ 3 w 63"/>
                <a:gd name="T5" fmla="*/ 0 h 63"/>
                <a:gd name="T6" fmla="*/ 0 w 63"/>
                <a:gd name="T7" fmla="*/ 4 h 63"/>
                <a:gd name="T8" fmla="*/ 6 w 63"/>
                <a:gd name="T9" fmla="*/ 7 h 63"/>
                <a:gd name="T10" fmla="*/ 6 w 63"/>
                <a:gd name="T11" fmla="*/ 7 h 63"/>
                <a:gd name="T12" fmla="*/ 6 w 63"/>
                <a:gd name="T13" fmla="*/ 7 h 63"/>
                <a:gd name="T14" fmla="*/ 6 w 63"/>
                <a:gd name="T15" fmla="*/ 7 h 63"/>
                <a:gd name="T16" fmla="*/ 6 w 63"/>
                <a:gd name="T17" fmla="*/ 7 h 63"/>
                <a:gd name="T18" fmla="*/ 8 w 63"/>
                <a:gd name="T19" fmla="*/ 3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
                <a:gd name="T31" fmla="*/ 0 h 63"/>
                <a:gd name="T32" fmla="*/ 63 w 63"/>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 h="63">
                  <a:moveTo>
                    <a:pt x="60" y="26"/>
                  </a:moveTo>
                  <a:lnTo>
                    <a:pt x="63" y="27"/>
                  </a:lnTo>
                  <a:lnTo>
                    <a:pt x="21" y="0"/>
                  </a:lnTo>
                  <a:lnTo>
                    <a:pt x="0" y="35"/>
                  </a:lnTo>
                  <a:lnTo>
                    <a:pt x="43" y="61"/>
                  </a:lnTo>
                  <a:lnTo>
                    <a:pt x="46" y="63"/>
                  </a:lnTo>
                  <a:lnTo>
                    <a:pt x="43" y="61"/>
                  </a:lnTo>
                  <a:lnTo>
                    <a:pt x="44" y="63"/>
                  </a:lnTo>
                  <a:lnTo>
                    <a:pt x="46" y="63"/>
                  </a:lnTo>
                  <a:lnTo>
                    <a:pt x="60"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0" name="Freeform 1943"/>
            <p:cNvSpPr>
              <a:spLocks/>
            </p:cNvSpPr>
            <p:nvPr/>
          </p:nvSpPr>
          <p:spPr bwMode="auto">
            <a:xfrm>
              <a:off x="4301" y="3503"/>
              <a:ext cx="29" cy="28"/>
            </a:xfrm>
            <a:custGeom>
              <a:avLst/>
              <a:gdLst>
                <a:gd name="T0" fmla="*/ 7 w 58"/>
                <a:gd name="T1" fmla="*/ 2 h 55"/>
                <a:gd name="T2" fmla="*/ 8 w 58"/>
                <a:gd name="T3" fmla="*/ 3 h 55"/>
                <a:gd name="T4" fmla="*/ 2 w 58"/>
                <a:gd name="T5" fmla="*/ 0 h 55"/>
                <a:gd name="T6" fmla="*/ 0 w 58"/>
                <a:gd name="T7" fmla="*/ 5 h 55"/>
                <a:gd name="T8" fmla="*/ 6 w 58"/>
                <a:gd name="T9" fmla="*/ 7 h 55"/>
                <a:gd name="T10" fmla="*/ 6 w 58"/>
                <a:gd name="T11" fmla="*/ 7 h 55"/>
                <a:gd name="T12" fmla="*/ 7 w 58"/>
                <a:gd name="T13" fmla="*/ 2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56" y="16"/>
                  </a:moveTo>
                  <a:lnTo>
                    <a:pt x="58" y="17"/>
                  </a:lnTo>
                  <a:lnTo>
                    <a:pt x="14" y="0"/>
                  </a:lnTo>
                  <a:lnTo>
                    <a:pt x="0" y="37"/>
                  </a:lnTo>
                  <a:lnTo>
                    <a:pt x="44" y="54"/>
                  </a:lnTo>
                  <a:lnTo>
                    <a:pt x="45" y="55"/>
                  </a:lnTo>
                  <a:lnTo>
                    <a:pt x="56" y="1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1" name="Freeform 1944"/>
            <p:cNvSpPr>
              <a:spLocks/>
            </p:cNvSpPr>
            <p:nvPr/>
          </p:nvSpPr>
          <p:spPr bwMode="auto">
            <a:xfrm>
              <a:off x="4323" y="3511"/>
              <a:ext cx="26" cy="26"/>
            </a:xfrm>
            <a:custGeom>
              <a:avLst/>
              <a:gdLst>
                <a:gd name="T0" fmla="*/ 7 w 52"/>
                <a:gd name="T1" fmla="*/ 2 h 50"/>
                <a:gd name="T2" fmla="*/ 7 w 52"/>
                <a:gd name="T3" fmla="*/ 2 h 50"/>
                <a:gd name="T4" fmla="*/ 2 w 52"/>
                <a:gd name="T5" fmla="*/ 0 h 50"/>
                <a:gd name="T6" fmla="*/ 0 w 52"/>
                <a:gd name="T7" fmla="*/ 5 h 50"/>
                <a:gd name="T8" fmla="*/ 5 w 52"/>
                <a:gd name="T9" fmla="*/ 7 h 50"/>
                <a:gd name="T10" fmla="*/ 6 w 52"/>
                <a:gd name="T11" fmla="*/ 7 h 50"/>
                <a:gd name="T12" fmla="*/ 7 w 52"/>
                <a:gd name="T13" fmla="*/ 2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51" y="11"/>
                  </a:moveTo>
                  <a:lnTo>
                    <a:pt x="52" y="11"/>
                  </a:lnTo>
                  <a:lnTo>
                    <a:pt x="11" y="0"/>
                  </a:lnTo>
                  <a:lnTo>
                    <a:pt x="0" y="39"/>
                  </a:lnTo>
                  <a:lnTo>
                    <a:pt x="40" y="50"/>
                  </a:lnTo>
                  <a:lnTo>
                    <a:pt x="41" y="50"/>
                  </a:lnTo>
                  <a:lnTo>
                    <a:pt x="51"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2" name="Freeform 1945"/>
            <p:cNvSpPr>
              <a:spLocks/>
            </p:cNvSpPr>
            <p:nvPr/>
          </p:nvSpPr>
          <p:spPr bwMode="auto">
            <a:xfrm>
              <a:off x="4344" y="3517"/>
              <a:ext cx="26" cy="24"/>
            </a:xfrm>
            <a:custGeom>
              <a:avLst/>
              <a:gdLst>
                <a:gd name="T0" fmla="*/ 7 w 52"/>
                <a:gd name="T1" fmla="*/ 1 h 49"/>
                <a:gd name="T2" fmla="*/ 7 w 52"/>
                <a:gd name="T3" fmla="*/ 1 h 49"/>
                <a:gd name="T4" fmla="*/ 2 w 52"/>
                <a:gd name="T5" fmla="*/ 0 h 49"/>
                <a:gd name="T6" fmla="*/ 0 w 52"/>
                <a:gd name="T7" fmla="*/ 4 h 49"/>
                <a:gd name="T8" fmla="*/ 6 w 52"/>
                <a:gd name="T9" fmla="*/ 6 h 49"/>
                <a:gd name="T10" fmla="*/ 6 w 52"/>
                <a:gd name="T11" fmla="*/ 6 h 49"/>
                <a:gd name="T12" fmla="*/ 7 w 52"/>
                <a:gd name="T13" fmla="*/ 1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2" y="10"/>
                  </a:moveTo>
                  <a:lnTo>
                    <a:pt x="52" y="10"/>
                  </a:lnTo>
                  <a:lnTo>
                    <a:pt x="10" y="0"/>
                  </a:lnTo>
                  <a:lnTo>
                    <a:pt x="0" y="39"/>
                  </a:lnTo>
                  <a:lnTo>
                    <a:pt x="43" y="49"/>
                  </a:lnTo>
                  <a:lnTo>
                    <a:pt x="52"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3" name="Freeform 1946"/>
            <p:cNvSpPr>
              <a:spLocks/>
            </p:cNvSpPr>
            <p:nvPr/>
          </p:nvSpPr>
          <p:spPr bwMode="auto">
            <a:xfrm>
              <a:off x="4366" y="3522"/>
              <a:ext cx="26" cy="25"/>
            </a:xfrm>
            <a:custGeom>
              <a:avLst/>
              <a:gdLst>
                <a:gd name="T0" fmla="*/ 6 w 53"/>
                <a:gd name="T1" fmla="*/ 2 h 50"/>
                <a:gd name="T2" fmla="*/ 6 w 53"/>
                <a:gd name="T3" fmla="*/ 2 h 50"/>
                <a:gd name="T4" fmla="*/ 1 w 53"/>
                <a:gd name="T5" fmla="*/ 0 h 50"/>
                <a:gd name="T6" fmla="*/ 0 w 53"/>
                <a:gd name="T7" fmla="*/ 5 h 50"/>
                <a:gd name="T8" fmla="*/ 5 w 53"/>
                <a:gd name="T9" fmla="*/ 7 h 50"/>
                <a:gd name="T10" fmla="*/ 5 w 53"/>
                <a:gd name="T11" fmla="*/ 7 h 50"/>
                <a:gd name="T12" fmla="*/ 6 w 53"/>
                <a:gd name="T13" fmla="*/ 2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53" y="11"/>
                  </a:moveTo>
                  <a:lnTo>
                    <a:pt x="53" y="11"/>
                  </a:lnTo>
                  <a:lnTo>
                    <a:pt x="9" y="0"/>
                  </a:lnTo>
                  <a:lnTo>
                    <a:pt x="0" y="39"/>
                  </a:lnTo>
                  <a:lnTo>
                    <a:pt x="44" y="50"/>
                  </a:lnTo>
                  <a:lnTo>
                    <a:pt x="53"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4" name="Freeform 1947"/>
            <p:cNvSpPr>
              <a:spLocks/>
            </p:cNvSpPr>
            <p:nvPr/>
          </p:nvSpPr>
          <p:spPr bwMode="auto">
            <a:xfrm>
              <a:off x="4387" y="3528"/>
              <a:ext cx="26" cy="24"/>
            </a:xfrm>
            <a:custGeom>
              <a:avLst/>
              <a:gdLst>
                <a:gd name="T0" fmla="*/ 6 w 51"/>
                <a:gd name="T1" fmla="*/ 1 h 50"/>
                <a:gd name="T2" fmla="*/ 7 w 51"/>
                <a:gd name="T3" fmla="*/ 1 h 50"/>
                <a:gd name="T4" fmla="*/ 2 w 51"/>
                <a:gd name="T5" fmla="*/ 0 h 50"/>
                <a:gd name="T6" fmla="*/ 0 w 51"/>
                <a:gd name="T7" fmla="*/ 4 h 50"/>
                <a:gd name="T8" fmla="*/ 6 w 51"/>
                <a:gd name="T9" fmla="*/ 6 h 50"/>
                <a:gd name="T10" fmla="*/ 6 w 51"/>
                <a:gd name="T11" fmla="*/ 6 h 50"/>
                <a:gd name="T12" fmla="*/ 6 w 51"/>
                <a:gd name="T13" fmla="*/ 6 h 50"/>
                <a:gd name="T14" fmla="*/ 6 w 51"/>
                <a:gd name="T15" fmla="*/ 6 h 50"/>
                <a:gd name="T16" fmla="*/ 6 w 51"/>
                <a:gd name="T17" fmla="*/ 6 h 50"/>
                <a:gd name="T18" fmla="*/ 6 w 51"/>
                <a:gd name="T19" fmla="*/ 1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50"/>
                <a:gd name="T32" fmla="*/ 51 w 51"/>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50">
                  <a:moveTo>
                    <a:pt x="46" y="10"/>
                  </a:moveTo>
                  <a:lnTo>
                    <a:pt x="51" y="10"/>
                  </a:lnTo>
                  <a:lnTo>
                    <a:pt x="9" y="0"/>
                  </a:lnTo>
                  <a:lnTo>
                    <a:pt x="0" y="39"/>
                  </a:lnTo>
                  <a:lnTo>
                    <a:pt x="41" y="50"/>
                  </a:lnTo>
                  <a:lnTo>
                    <a:pt x="46" y="50"/>
                  </a:lnTo>
                  <a:lnTo>
                    <a:pt x="41" y="50"/>
                  </a:lnTo>
                  <a:lnTo>
                    <a:pt x="44" y="50"/>
                  </a:lnTo>
                  <a:lnTo>
                    <a:pt x="46" y="50"/>
                  </a:lnTo>
                  <a:lnTo>
                    <a:pt x="46"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5" name="Freeform 1948"/>
            <p:cNvSpPr>
              <a:spLocks/>
            </p:cNvSpPr>
            <p:nvPr/>
          </p:nvSpPr>
          <p:spPr bwMode="auto">
            <a:xfrm>
              <a:off x="4410" y="3533"/>
              <a:ext cx="24" cy="19"/>
            </a:xfrm>
            <a:custGeom>
              <a:avLst/>
              <a:gdLst>
                <a:gd name="T0" fmla="*/ 5 w 47"/>
                <a:gd name="T1" fmla="*/ 0 h 40"/>
                <a:gd name="T2" fmla="*/ 6 w 47"/>
                <a:gd name="T3" fmla="*/ 0 h 40"/>
                <a:gd name="T4" fmla="*/ 0 w 47"/>
                <a:gd name="T5" fmla="*/ 0 h 40"/>
                <a:gd name="T6" fmla="*/ 0 w 47"/>
                <a:gd name="T7" fmla="*/ 4 h 40"/>
                <a:gd name="T8" fmla="*/ 6 w 47"/>
                <a:gd name="T9" fmla="*/ 4 h 40"/>
                <a:gd name="T10" fmla="*/ 6 w 47"/>
                <a:gd name="T11" fmla="*/ 4 h 40"/>
                <a:gd name="T12" fmla="*/ 6 w 47"/>
                <a:gd name="T13" fmla="*/ 4 h 40"/>
                <a:gd name="T14" fmla="*/ 6 w 47"/>
                <a:gd name="T15" fmla="*/ 4 h 40"/>
                <a:gd name="T16" fmla="*/ 6 w 47"/>
                <a:gd name="T17" fmla="*/ 4 h 40"/>
                <a:gd name="T18" fmla="*/ 5 w 47"/>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0"/>
                <a:gd name="T32" fmla="*/ 47 w 47"/>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0">
                  <a:moveTo>
                    <a:pt x="38" y="0"/>
                  </a:moveTo>
                  <a:lnTo>
                    <a:pt x="43" y="0"/>
                  </a:lnTo>
                  <a:lnTo>
                    <a:pt x="0" y="0"/>
                  </a:lnTo>
                  <a:lnTo>
                    <a:pt x="0" y="40"/>
                  </a:lnTo>
                  <a:lnTo>
                    <a:pt x="43" y="40"/>
                  </a:lnTo>
                  <a:lnTo>
                    <a:pt x="47" y="40"/>
                  </a:lnTo>
                  <a:lnTo>
                    <a:pt x="43" y="40"/>
                  </a:lnTo>
                  <a:lnTo>
                    <a:pt x="45" y="40"/>
                  </a:lnTo>
                  <a:lnTo>
                    <a:pt x="47" y="40"/>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6" name="Freeform 1949"/>
            <p:cNvSpPr>
              <a:spLocks/>
            </p:cNvSpPr>
            <p:nvPr/>
          </p:nvSpPr>
          <p:spPr bwMode="auto">
            <a:xfrm>
              <a:off x="4429" y="3528"/>
              <a:ext cx="30" cy="24"/>
            </a:xfrm>
            <a:custGeom>
              <a:avLst/>
              <a:gdLst>
                <a:gd name="T0" fmla="*/ 6 w 59"/>
                <a:gd name="T1" fmla="*/ 0 h 50"/>
                <a:gd name="T2" fmla="*/ 6 w 59"/>
                <a:gd name="T3" fmla="*/ 0 h 50"/>
                <a:gd name="T4" fmla="*/ 0 w 59"/>
                <a:gd name="T5" fmla="*/ 1 h 50"/>
                <a:gd name="T6" fmla="*/ 2 w 59"/>
                <a:gd name="T7" fmla="*/ 6 h 50"/>
                <a:gd name="T8" fmla="*/ 7 w 59"/>
                <a:gd name="T9" fmla="*/ 4 h 50"/>
                <a:gd name="T10" fmla="*/ 8 w 59"/>
                <a:gd name="T11" fmla="*/ 4 h 50"/>
                <a:gd name="T12" fmla="*/ 7 w 59"/>
                <a:gd name="T13" fmla="*/ 4 h 50"/>
                <a:gd name="T14" fmla="*/ 7 w 59"/>
                <a:gd name="T15" fmla="*/ 4 h 50"/>
                <a:gd name="T16" fmla="*/ 8 w 59"/>
                <a:gd name="T17" fmla="*/ 4 h 50"/>
                <a:gd name="T18" fmla="*/ 6 w 59"/>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0"/>
                <a:gd name="T32" fmla="*/ 59 w 59"/>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0">
                  <a:moveTo>
                    <a:pt x="43" y="1"/>
                  </a:moveTo>
                  <a:lnTo>
                    <a:pt x="46" y="0"/>
                  </a:lnTo>
                  <a:lnTo>
                    <a:pt x="0" y="10"/>
                  </a:lnTo>
                  <a:lnTo>
                    <a:pt x="9" y="50"/>
                  </a:lnTo>
                  <a:lnTo>
                    <a:pt x="55" y="39"/>
                  </a:lnTo>
                  <a:lnTo>
                    <a:pt x="59" y="38"/>
                  </a:lnTo>
                  <a:lnTo>
                    <a:pt x="55" y="39"/>
                  </a:lnTo>
                  <a:lnTo>
                    <a:pt x="56" y="39"/>
                  </a:lnTo>
                  <a:lnTo>
                    <a:pt x="59" y="38"/>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7" name="Freeform 1950"/>
            <p:cNvSpPr>
              <a:spLocks/>
            </p:cNvSpPr>
            <p:nvPr/>
          </p:nvSpPr>
          <p:spPr bwMode="auto">
            <a:xfrm>
              <a:off x="4451" y="3519"/>
              <a:ext cx="28" cy="28"/>
            </a:xfrm>
            <a:custGeom>
              <a:avLst/>
              <a:gdLst>
                <a:gd name="T0" fmla="*/ 5 w 56"/>
                <a:gd name="T1" fmla="*/ 0 h 54"/>
                <a:gd name="T2" fmla="*/ 5 w 56"/>
                <a:gd name="T3" fmla="*/ 0 h 54"/>
                <a:gd name="T4" fmla="*/ 0 w 56"/>
                <a:gd name="T5" fmla="*/ 3 h 54"/>
                <a:gd name="T6" fmla="*/ 2 w 56"/>
                <a:gd name="T7" fmla="*/ 8 h 54"/>
                <a:gd name="T8" fmla="*/ 7 w 56"/>
                <a:gd name="T9" fmla="*/ 5 h 54"/>
                <a:gd name="T10" fmla="*/ 7 w 56"/>
                <a:gd name="T11" fmla="*/ 5 h 54"/>
                <a:gd name="T12" fmla="*/ 5 w 56"/>
                <a:gd name="T13" fmla="*/ 0 h 54"/>
                <a:gd name="T14" fmla="*/ 0 60000 65536"/>
                <a:gd name="T15" fmla="*/ 0 60000 65536"/>
                <a:gd name="T16" fmla="*/ 0 60000 65536"/>
                <a:gd name="T17" fmla="*/ 0 60000 65536"/>
                <a:gd name="T18" fmla="*/ 0 60000 65536"/>
                <a:gd name="T19" fmla="*/ 0 60000 65536"/>
                <a:gd name="T20" fmla="*/ 0 60000 65536"/>
                <a:gd name="T21" fmla="*/ 0 w 56"/>
                <a:gd name="T22" fmla="*/ 0 h 54"/>
                <a:gd name="T23" fmla="*/ 56 w 56"/>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4">
                  <a:moveTo>
                    <a:pt x="40" y="0"/>
                  </a:moveTo>
                  <a:lnTo>
                    <a:pt x="40" y="0"/>
                  </a:lnTo>
                  <a:lnTo>
                    <a:pt x="0" y="17"/>
                  </a:lnTo>
                  <a:lnTo>
                    <a:pt x="16" y="54"/>
                  </a:lnTo>
                  <a:lnTo>
                    <a:pt x="56" y="37"/>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8" name="Freeform 1951"/>
            <p:cNvSpPr>
              <a:spLocks/>
            </p:cNvSpPr>
            <p:nvPr/>
          </p:nvSpPr>
          <p:spPr bwMode="auto">
            <a:xfrm>
              <a:off x="4471" y="3510"/>
              <a:ext cx="30" cy="28"/>
            </a:xfrm>
            <a:custGeom>
              <a:avLst/>
              <a:gdLst>
                <a:gd name="T0" fmla="*/ 6 w 60"/>
                <a:gd name="T1" fmla="*/ 0 h 57"/>
                <a:gd name="T2" fmla="*/ 6 w 60"/>
                <a:gd name="T3" fmla="*/ 0 h 57"/>
                <a:gd name="T4" fmla="*/ 0 w 60"/>
                <a:gd name="T5" fmla="*/ 2 h 57"/>
                <a:gd name="T6" fmla="*/ 2 w 60"/>
                <a:gd name="T7" fmla="*/ 7 h 57"/>
                <a:gd name="T8" fmla="*/ 8 w 60"/>
                <a:gd name="T9" fmla="*/ 4 h 57"/>
                <a:gd name="T10" fmla="*/ 8 w 60"/>
                <a:gd name="T11" fmla="*/ 4 h 57"/>
                <a:gd name="T12" fmla="*/ 6 w 60"/>
                <a:gd name="T13" fmla="*/ 0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45" y="0"/>
                  </a:moveTo>
                  <a:lnTo>
                    <a:pt x="44" y="0"/>
                  </a:lnTo>
                  <a:lnTo>
                    <a:pt x="0" y="20"/>
                  </a:lnTo>
                  <a:lnTo>
                    <a:pt x="16" y="57"/>
                  </a:lnTo>
                  <a:lnTo>
                    <a:pt x="60" y="37"/>
                  </a:lnTo>
                  <a:lnTo>
                    <a:pt x="59"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999" name="Freeform 1952"/>
            <p:cNvSpPr>
              <a:spLocks/>
            </p:cNvSpPr>
            <p:nvPr/>
          </p:nvSpPr>
          <p:spPr bwMode="auto">
            <a:xfrm>
              <a:off x="4493" y="3501"/>
              <a:ext cx="30" cy="27"/>
            </a:xfrm>
            <a:custGeom>
              <a:avLst/>
              <a:gdLst>
                <a:gd name="T0" fmla="*/ 6 w 60"/>
                <a:gd name="T1" fmla="*/ 0 h 54"/>
                <a:gd name="T2" fmla="*/ 6 w 60"/>
                <a:gd name="T3" fmla="*/ 0 h 54"/>
                <a:gd name="T4" fmla="*/ 0 w 60"/>
                <a:gd name="T5" fmla="*/ 3 h 54"/>
                <a:gd name="T6" fmla="*/ 2 w 60"/>
                <a:gd name="T7" fmla="*/ 7 h 54"/>
                <a:gd name="T8" fmla="*/ 8 w 60"/>
                <a:gd name="T9" fmla="*/ 5 h 54"/>
                <a:gd name="T10" fmla="*/ 8 w 60"/>
                <a:gd name="T11" fmla="*/ 5 h 54"/>
                <a:gd name="T12" fmla="*/ 6 w 60"/>
                <a:gd name="T13" fmla="*/ 0 h 54"/>
                <a:gd name="T14" fmla="*/ 0 60000 65536"/>
                <a:gd name="T15" fmla="*/ 0 60000 65536"/>
                <a:gd name="T16" fmla="*/ 0 60000 65536"/>
                <a:gd name="T17" fmla="*/ 0 60000 65536"/>
                <a:gd name="T18" fmla="*/ 0 60000 65536"/>
                <a:gd name="T19" fmla="*/ 0 60000 65536"/>
                <a:gd name="T20" fmla="*/ 0 60000 65536"/>
                <a:gd name="T21" fmla="*/ 0 w 60"/>
                <a:gd name="T22" fmla="*/ 0 h 54"/>
                <a:gd name="T23" fmla="*/ 60 w 60"/>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4">
                  <a:moveTo>
                    <a:pt x="44" y="0"/>
                  </a:moveTo>
                  <a:lnTo>
                    <a:pt x="45" y="0"/>
                  </a:lnTo>
                  <a:lnTo>
                    <a:pt x="0" y="17"/>
                  </a:lnTo>
                  <a:lnTo>
                    <a:pt x="14" y="54"/>
                  </a:lnTo>
                  <a:lnTo>
                    <a:pt x="59" y="37"/>
                  </a:lnTo>
                  <a:lnTo>
                    <a:pt x="60" y="37"/>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0" name="Freeform 1953"/>
            <p:cNvSpPr>
              <a:spLocks/>
            </p:cNvSpPr>
            <p:nvPr/>
          </p:nvSpPr>
          <p:spPr bwMode="auto">
            <a:xfrm>
              <a:off x="4515" y="3492"/>
              <a:ext cx="30" cy="27"/>
            </a:xfrm>
            <a:custGeom>
              <a:avLst/>
              <a:gdLst>
                <a:gd name="T0" fmla="*/ 6 w 58"/>
                <a:gd name="T1" fmla="*/ 0 h 55"/>
                <a:gd name="T2" fmla="*/ 6 w 58"/>
                <a:gd name="T3" fmla="*/ 0 h 55"/>
                <a:gd name="T4" fmla="*/ 0 w 58"/>
                <a:gd name="T5" fmla="*/ 2 h 55"/>
                <a:gd name="T6" fmla="*/ 2 w 58"/>
                <a:gd name="T7" fmla="*/ 6 h 55"/>
                <a:gd name="T8" fmla="*/ 8 w 58"/>
                <a:gd name="T9" fmla="*/ 4 h 55"/>
                <a:gd name="T10" fmla="*/ 8 w 58"/>
                <a:gd name="T11" fmla="*/ 4 h 55"/>
                <a:gd name="T12" fmla="*/ 6 w 58"/>
                <a:gd name="T13" fmla="*/ 0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42" y="0"/>
                  </a:moveTo>
                  <a:lnTo>
                    <a:pt x="42" y="0"/>
                  </a:lnTo>
                  <a:lnTo>
                    <a:pt x="0" y="18"/>
                  </a:lnTo>
                  <a:lnTo>
                    <a:pt x="16" y="55"/>
                  </a:lnTo>
                  <a:lnTo>
                    <a:pt x="58" y="37"/>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1" name="Freeform 1954"/>
            <p:cNvSpPr>
              <a:spLocks/>
            </p:cNvSpPr>
            <p:nvPr/>
          </p:nvSpPr>
          <p:spPr bwMode="auto">
            <a:xfrm>
              <a:off x="4537" y="3483"/>
              <a:ext cx="28" cy="27"/>
            </a:xfrm>
            <a:custGeom>
              <a:avLst/>
              <a:gdLst>
                <a:gd name="T0" fmla="*/ 5 w 57"/>
                <a:gd name="T1" fmla="*/ 0 h 55"/>
                <a:gd name="T2" fmla="*/ 5 w 57"/>
                <a:gd name="T3" fmla="*/ 0 h 55"/>
                <a:gd name="T4" fmla="*/ 0 w 57"/>
                <a:gd name="T5" fmla="*/ 2 h 55"/>
                <a:gd name="T6" fmla="*/ 2 w 57"/>
                <a:gd name="T7" fmla="*/ 6 h 55"/>
                <a:gd name="T8" fmla="*/ 7 w 57"/>
                <a:gd name="T9" fmla="*/ 4 h 55"/>
                <a:gd name="T10" fmla="*/ 7 w 57"/>
                <a:gd name="T11" fmla="*/ 4 h 55"/>
                <a:gd name="T12" fmla="*/ 5 w 57"/>
                <a:gd name="T13" fmla="*/ 0 h 55"/>
                <a:gd name="T14" fmla="*/ 0 60000 65536"/>
                <a:gd name="T15" fmla="*/ 0 60000 65536"/>
                <a:gd name="T16" fmla="*/ 0 60000 65536"/>
                <a:gd name="T17" fmla="*/ 0 60000 65536"/>
                <a:gd name="T18" fmla="*/ 0 60000 65536"/>
                <a:gd name="T19" fmla="*/ 0 60000 65536"/>
                <a:gd name="T20" fmla="*/ 0 60000 65536"/>
                <a:gd name="T21" fmla="*/ 0 w 57"/>
                <a:gd name="T22" fmla="*/ 0 h 55"/>
                <a:gd name="T23" fmla="*/ 57 w 57"/>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5">
                  <a:moveTo>
                    <a:pt x="42" y="0"/>
                  </a:moveTo>
                  <a:lnTo>
                    <a:pt x="41" y="0"/>
                  </a:lnTo>
                  <a:lnTo>
                    <a:pt x="0" y="18"/>
                  </a:lnTo>
                  <a:lnTo>
                    <a:pt x="16" y="55"/>
                  </a:lnTo>
                  <a:lnTo>
                    <a:pt x="57" y="37"/>
                  </a:lnTo>
                  <a:lnTo>
                    <a:pt x="56" y="37"/>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2" name="Freeform 1955"/>
            <p:cNvSpPr>
              <a:spLocks/>
            </p:cNvSpPr>
            <p:nvPr/>
          </p:nvSpPr>
          <p:spPr bwMode="auto">
            <a:xfrm>
              <a:off x="4557" y="3475"/>
              <a:ext cx="29" cy="27"/>
            </a:xfrm>
            <a:custGeom>
              <a:avLst/>
              <a:gdLst>
                <a:gd name="T0" fmla="*/ 6 w 56"/>
                <a:gd name="T1" fmla="*/ 0 h 54"/>
                <a:gd name="T2" fmla="*/ 6 w 56"/>
                <a:gd name="T3" fmla="*/ 1 h 54"/>
                <a:gd name="T4" fmla="*/ 0 w 56"/>
                <a:gd name="T5" fmla="*/ 3 h 54"/>
                <a:gd name="T6" fmla="*/ 2 w 56"/>
                <a:gd name="T7" fmla="*/ 7 h 54"/>
                <a:gd name="T8" fmla="*/ 8 w 56"/>
                <a:gd name="T9" fmla="*/ 5 h 54"/>
                <a:gd name="T10" fmla="*/ 7 w 56"/>
                <a:gd name="T11" fmla="*/ 5 h 54"/>
                <a:gd name="T12" fmla="*/ 6 w 56"/>
                <a:gd name="T13" fmla="*/ 0 h 54"/>
                <a:gd name="T14" fmla="*/ 0 60000 65536"/>
                <a:gd name="T15" fmla="*/ 0 60000 65536"/>
                <a:gd name="T16" fmla="*/ 0 60000 65536"/>
                <a:gd name="T17" fmla="*/ 0 60000 65536"/>
                <a:gd name="T18" fmla="*/ 0 60000 65536"/>
                <a:gd name="T19" fmla="*/ 0 60000 65536"/>
                <a:gd name="T20" fmla="*/ 0 60000 65536"/>
                <a:gd name="T21" fmla="*/ 0 w 56"/>
                <a:gd name="T22" fmla="*/ 0 h 54"/>
                <a:gd name="T23" fmla="*/ 56 w 56"/>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4">
                  <a:moveTo>
                    <a:pt x="45" y="0"/>
                  </a:moveTo>
                  <a:lnTo>
                    <a:pt x="42" y="1"/>
                  </a:lnTo>
                  <a:lnTo>
                    <a:pt x="0" y="17"/>
                  </a:lnTo>
                  <a:lnTo>
                    <a:pt x="14" y="54"/>
                  </a:lnTo>
                  <a:lnTo>
                    <a:pt x="56" y="38"/>
                  </a:lnTo>
                  <a:lnTo>
                    <a:pt x="54"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3" name="Freeform 1956"/>
            <p:cNvSpPr>
              <a:spLocks/>
            </p:cNvSpPr>
            <p:nvPr/>
          </p:nvSpPr>
          <p:spPr bwMode="auto">
            <a:xfrm>
              <a:off x="4580" y="3469"/>
              <a:ext cx="26" cy="25"/>
            </a:xfrm>
            <a:custGeom>
              <a:avLst/>
              <a:gdLst>
                <a:gd name="T0" fmla="*/ 6 w 52"/>
                <a:gd name="T1" fmla="*/ 0 h 49"/>
                <a:gd name="T2" fmla="*/ 6 w 52"/>
                <a:gd name="T3" fmla="*/ 0 h 49"/>
                <a:gd name="T4" fmla="*/ 0 w 52"/>
                <a:gd name="T5" fmla="*/ 2 h 49"/>
                <a:gd name="T6" fmla="*/ 2 w 52"/>
                <a:gd name="T7" fmla="*/ 7 h 49"/>
                <a:gd name="T8" fmla="*/ 7 w 52"/>
                <a:gd name="T9" fmla="*/ 5 h 49"/>
                <a:gd name="T10" fmla="*/ 6 w 52"/>
                <a:gd name="T11" fmla="*/ 5 h 49"/>
                <a:gd name="T12" fmla="*/ 6 w 52"/>
                <a:gd name="T13" fmla="*/ 0 h 49"/>
                <a:gd name="T14" fmla="*/ 6 w 52"/>
                <a:gd name="T15" fmla="*/ 0 h 49"/>
                <a:gd name="T16" fmla="*/ 6 w 52"/>
                <a:gd name="T17" fmla="*/ 0 h 49"/>
                <a:gd name="T18" fmla="*/ 6 w 52"/>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9"/>
                <a:gd name="T32" fmla="*/ 52 w 52"/>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9">
                  <a:moveTo>
                    <a:pt x="47" y="0"/>
                  </a:moveTo>
                  <a:lnTo>
                    <a:pt x="42" y="0"/>
                  </a:lnTo>
                  <a:lnTo>
                    <a:pt x="0" y="10"/>
                  </a:lnTo>
                  <a:lnTo>
                    <a:pt x="9" y="49"/>
                  </a:lnTo>
                  <a:lnTo>
                    <a:pt x="52" y="39"/>
                  </a:lnTo>
                  <a:lnTo>
                    <a:pt x="47" y="39"/>
                  </a:lnTo>
                  <a:lnTo>
                    <a:pt x="47" y="0"/>
                  </a:lnTo>
                  <a:lnTo>
                    <a:pt x="45" y="0"/>
                  </a:lnTo>
                  <a:lnTo>
                    <a:pt x="42" y="0"/>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4" name="Freeform 1957"/>
            <p:cNvSpPr>
              <a:spLocks/>
            </p:cNvSpPr>
            <p:nvPr/>
          </p:nvSpPr>
          <p:spPr bwMode="auto">
            <a:xfrm>
              <a:off x="4603" y="3469"/>
              <a:ext cx="24" cy="20"/>
            </a:xfrm>
            <a:custGeom>
              <a:avLst/>
              <a:gdLst>
                <a:gd name="T0" fmla="*/ 6 w 47"/>
                <a:gd name="T1" fmla="*/ 0 h 39"/>
                <a:gd name="T2" fmla="*/ 6 w 47"/>
                <a:gd name="T3" fmla="*/ 0 h 39"/>
                <a:gd name="T4" fmla="*/ 0 w 47"/>
                <a:gd name="T5" fmla="*/ 0 h 39"/>
                <a:gd name="T6" fmla="*/ 0 w 47"/>
                <a:gd name="T7" fmla="*/ 5 h 39"/>
                <a:gd name="T8" fmla="*/ 6 w 47"/>
                <a:gd name="T9" fmla="*/ 5 h 39"/>
                <a:gd name="T10" fmla="*/ 6 w 47"/>
                <a:gd name="T11" fmla="*/ 5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5" y="0"/>
                  </a:lnTo>
                  <a:lnTo>
                    <a:pt x="0" y="0"/>
                  </a:lnTo>
                  <a:lnTo>
                    <a:pt x="0" y="39"/>
                  </a:lnTo>
                  <a:lnTo>
                    <a:pt x="45" y="39"/>
                  </a:lnTo>
                  <a:lnTo>
                    <a:pt x="43"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5" name="Freeform 1958"/>
            <p:cNvSpPr>
              <a:spLocks/>
            </p:cNvSpPr>
            <p:nvPr/>
          </p:nvSpPr>
          <p:spPr bwMode="auto">
            <a:xfrm>
              <a:off x="4625" y="3469"/>
              <a:ext cx="25" cy="23"/>
            </a:xfrm>
            <a:custGeom>
              <a:avLst/>
              <a:gdLst>
                <a:gd name="T0" fmla="*/ 7 w 49"/>
                <a:gd name="T1" fmla="*/ 1 h 45"/>
                <a:gd name="T2" fmla="*/ 6 w 49"/>
                <a:gd name="T3" fmla="*/ 1 h 45"/>
                <a:gd name="T4" fmla="*/ 1 w 49"/>
                <a:gd name="T5" fmla="*/ 0 h 45"/>
                <a:gd name="T6" fmla="*/ 0 w 49"/>
                <a:gd name="T7" fmla="*/ 5 h 45"/>
                <a:gd name="T8" fmla="*/ 5 w 49"/>
                <a:gd name="T9" fmla="*/ 6 h 45"/>
                <a:gd name="T10" fmla="*/ 5 w 49"/>
                <a:gd name="T11" fmla="*/ 6 h 45"/>
                <a:gd name="T12" fmla="*/ 7 w 49"/>
                <a:gd name="T13" fmla="*/ 1 h 45"/>
                <a:gd name="T14" fmla="*/ 6 w 49"/>
                <a:gd name="T15" fmla="*/ 1 h 45"/>
                <a:gd name="T16" fmla="*/ 6 w 49"/>
                <a:gd name="T17" fmla="*/ 1 h 45"/>
                <a:gd name="T18" fmla="*/ 7 w 49"/>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45"/>
                <a:gd name="T32" fmla="*/ 49 w 49"/>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45">
                  <a:moveTo>
                    <a:pt x="49" y="7"/>
                  </a:moveTo>
                  <a:lnTo>
                    <a:pt x="45" y="6"/>
                  </a:lnTo>
                  <a:lnTo>
                    <a:pt x="4" y="0"/>
                  </a:lnTo>
                  <a:lnTo>
                    <a:pt x="0" y="39"/>
                  </a:lnTo>
                  <a:lnTo>
                    <a:pt x="40" y="45"/>
                  </a:lnTo>
                  <a:lnTo>
                    <a:pt x="35" y="44"/>
                  </a:lnTo>
                  <a:lnTo>
                    <a:pt x="49" y="7"/>
                  </a:lnTo>
                  <a:lnTo>
                    <a:pt x="47" y="6"/>
                  </a:lnTo>
                  <a:lnTo>
                    <a:pt x="45" y="6"/>
                  </a:lnTo>
                  <a:lnTo>
                    <a:pt x="49"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6" name="Freeform 1959"/>
            <p:cNvSpPr>
              <a:spLocks/>
            </p:cNvSpPr>
            <p:nvPr/>
          </p:nvSpPr>
          <p:spPr bwMode="auto">
            <a:xfrm>
              <a:off x="4643" y="3473"/>
              <a:ext cx="28" cy="26"/>
            </a:xfrm>
            <a:custGeom>
              <a:avLst/>
              <a:gdLst>
                <a:gd name="T0" fmla="*/ 7 w 57"/>
                <a:gd name="T1" fmla="*/ 2 h 53"/>
                <a:gd name="T2" fmla="*/ 7 w 57"/>
                <a:gd name="T3" fmla="*/ 2 h 53"/>
                <a:gd name="T4" fmla="*/ 1 w 57"/>
                <a:gd name="T5" fmla="*/ 0 h 53"/>
                <a:gd name="T6" fmla="*/ 0 w 57"/>
                <a:gd name="T7" fmla="*/ 4 h 53"/>
                <a:gd name="T8" fmla="*/ 5 w 57"/>
                <a:gd name="T9" fmla="*/ 6 h 53"/>
                <a:gd name="T10" fmla="*/ 5 w 57"/>
                <a:gd name="T11" fmla="*/ 6 h 53"/>
                <a:gd name="T12" fmla="*/ 7 w 57"/>
                <a:gd name="T13" fmla="*/ 2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57" y="16"/>
                  </a:moveTo>
                  <a:lnTo>
                    <a:pt x="57" y="16"/>
                  </a:lnTo>
                  <a:lnTo>
                    <a:pt x="14" y="0"/>
                  </a:lnTo>
                  <a:lnTo>
                    <a:pt x="0" y="37"/>
                  </a:lnTo>
                  <a:lnTo>
                    <a:pt x="43" y="53"/>
                  </a:lnTo>
                  <a:lnTo>
                    <a:pt x="57" y="1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7" name="Freeform 1960"/>
            <p:cNvSpPr>
              <a:spLocks/>
            </p:cNvSpPr>
            <p:nvPr/>
          </p:nvSpPr>
          <p:spPr bwMode="auto">
            <a:xfrm>
              <a:off x="4664" y="3481"/>
              <a:ext cx="29" cy="26"/>
            </a:xfrm>
            <a:custGeom>
              <a:avLst/>
              <a:gdLst>
                <a:gd name="T0" fmla="*/ 7 w 59"/>
                <a:gd name="T1" fmla="*/ 2 h 53"/>
                <a:gd name="T2" fmla="*/ 6 w 59"/>
                <a:gd name="T3" fmla="*/ 2 h 53"/>
                <a:gd name="T4" fmla="*/ 1 w 59"/>
                <a:gd name="T5" fmla="*/ 0 h 53"/>
                <a:gd name="T6" fmla="*/ 0 w 59"/>
                <a:gd name="T7" fmla="*/ 4 h 53"/>
                <a:gd name="T8" fmla="*/ 5 w 59"/>
                <a:gd name="T9" fmla="*/ 6 h 53"/>
                <a:gd name="T10" fmla="*/ 4 w 59"/>
                <a:gd name="T11" fmla="*/ 6 h 53"/>
                <a:gd name="T12" fmla="*/ 7 w 59"/>
                <a:gd name="T13" fmla="*/ 2 h 53"/>
                <a:gd name="T14" fmla="*/ 0 60000 65536"/>
                <a:gd name="T15" fmla="*/ 0 60000 65536"/>
                <a:gd name="T16" fmla="*/ 0 60000 65536"/>
                <a:gd name="T17" fmla="*/ 0 60000 65536"/>
                <a:gd name="T18" fmla="*/ 0 60000 65536"/>
                <a:gd name="T19" fmla="*/ 0 60000 65536"/>
                <a:gd name="T20" fmla="*/ 0 60000 65536"/>
                <a:gd name="T21" fmla="*/ 0 w 59"/>
                <a:gd name="T22" fmla="*/ 0 h 53"/>
                <a:gd name="T23" fmla="*/ 59 w 59"/>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3">
                  <a:moveTo>
                    <a:pt x="59" y="17"/>
                  </a:moveTo>
                  <a:lnTo>
                    <a:pt x="55" y="16"/>
                  </a:lnTo>
                  <a:lnTo>
                    <a:pt x="14" y="0"/>
                  </a:lnTo>
                  <a:lnTo>
                    <a:pt x="0" y="37"/>
                  </a:lnTo>
                  <a:lnTo>
                    <a:pt x="41" y="53"/>
                  </a:lnTo>
                  <a:lnTo>
                    <a:pt x="38" y="52"/>
                  </a:lnTo>
                  <a:lnTo>
                    <a:pt x="59" y="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8" name="Freeform 1961"/>
            <p:cNvSpPr>
              <a:spLocks/>
            </p:cNvSpPr>
            <p:nvPr/>
          </p:nvSpPr>
          <p:spPr bwMode="auto">
            <a:xfrm>
              <a:off x="4683" y="3490"/>
              <a:ext cx="32" cy="29"/>
            </a:xfrm>
            <a:custGeom>
              <a:avLst/>
              <a:gdLst>
                <a:gd name="T0" fmla="*/ 8 w 63"/>
                <a:gd name="T1" fmla="*/ 2 h 60"/>
                <a:gd name="T2" fmla="*/ 8 w 63"/>
                <a:gd name="T3" fmla="*/ 3 h 60"/>
                <a:gd name="T4" fmla="*/ 3 w 63"/>
                <a:gd name="T5" fmla="*/ 0 h 60"/>
                <a:gd name="T6" fmla="*/ 0 w 63"/>
                <a:gd name="T7" fmla="*/ 4 h 60"/>
                <a:gd name="T8" fmla="*/ 6 w 63"/>
                <a:gd name="T9" fmla="*/ 7 h 60"/>
                <a:gd name="T10" fmla="*/ 6 w 63"/>
                <a:gd name="T11" fmla="*/ 7 h 60"/>
                <a:gd name="T12" fmla="*/ 8 w 63"/>
                <a:gd name="T13" fmla="*/ 2 h 60"/>
                <a:gd name="T14" fmla="*/ 0 60000 65536"/>
                <a:gd name="T15" fmla="*/ 0 60000 65536"/>
                <a:gd name="T16" fmla="*/ 0 60000 65536"/>
                <a:gd name="T17" fmla="*/ 0 60000 65536"/>
                <a:gd name="T18" fmla="*/ 0 60000 65536"/>
                <a:gd name="T19" fmla="*/ 0 60000 65536"/>
                <a:gd name="T20" fmla="*/ 0 60000 65536"/>
                <a:gd name="T21" fmla="*/ 0 w 63"/>
                <a:gd name="T22" fmla="*/ 0 h 60"/>
                <a:gd name="T23" fmla="*/ 63 w 6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0">
                  <a:moveTo>
                    <a:pt x="62" y="23"/>
                  </a:moveTo>
                  <a:lnTo>
                    <a:pt x="63" y="24"/>
                  </a:lnTo>
                  <a:lnTo>
                    <a:pt x="21" y="0"/>
                  </a:lnTo>
                  <a:lnTo>
                    <a:pt x="0" y="35"/>
                  </a:lnTo>
                  <a:lnTo>
                    <a:pt x="43" y="59"/>
                  </a:lnTo>
                  <a:lnTo>
                    <a:pt x="44" y="60"/>
                  </a:lnTo>
                  <a:lnTo>
                    <a:pt x="62" y="2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09" name="Freeform 1962"/>
            <p:cNvSpPr>
              <a:spLocks/>
            </p:cNvSpPr>
            <p:nvPr/>
          </p:nvSpPr>
          <p:spPr bwMode="auto">
            <a:xfrm>
              <a:off x="4705" y="3501"/>
              <a:ext cx="33" cy="29"/>
            </a:xfrm>
            <a:custGeom>
              <a:avLst/>
              <a:gdLst>
                <a:gd name="T0" fmla="*/ 9 w 65"/>
                <a:gd name="T1" fmla="*/ 3 h 59"/>
                <a:gd name="T2" fmla="*/ 8 w 65"/>
                <a:gd name="T3" fmla="*/ 2 h 59"/>
                <a:gd name="T4" fmla="*/ 3 w 65"/>
                <a:gd name="T5" fmla="*/ 0 h 59"/>
                <a:gd name="T6" fmla="*/ 0 w 65"/>
                <a:gd name="T7" fmla="*/ 4 h 59"/>
                <a:gd name="T8" fmla="*/ 6 w 65"/>
                <a:gd name="T9" fmla="*/ 7 h 59"/>
                <a:gd name="T10" fmla="*/ 6 w 65"/>
                <a:gd name="T11" fmla="*/ 7 h 59"/>
                <a:gd name="T12" fmla="*/ 9 w 65"/>
                <a:gd name="T13" fmla="*/ 3 h 59"/>
                <a:gd name="T14" fmla="*/ 8 w 65"/>
                <a:gd name="T15" fmla="*/ 2 h 59"/>
                <a:gd name="T16" fmla="*/ 8 w 65"/>
                <a:gd name="T17" fmla="*/ 2 h 59"/>
                <a:gd name="T18" fmla="*/ 9 w 65"/>
                <a:gd name="T19" fmla="*/ 3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59"/>
                <a:gd name="T32" fmla="*/ 65 w 65"/>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59">
                  <a:moveTo>
                    <a:pt x="65" y="24"/>
                  </a:moveTo>
                  <a:lnTo>
                    <a:pt x="63" y="22"/>
                  </a:lnTo>
                  <a:lnTo>
                    <a:pt x="18" y="0"/>
                  </a:lnTo>
                  <a:lnTo>
                    <a:pt x="0" y="37"/>
                  </a:lnTo>
                  <a:lnTo>
                    <a:pt x="45" y="59"/>
                  </a:lnTo>
                  <a:lnTo>
                    <a:pt x="42" y="57"/>
                  </a:lnTo>
                  <a:lnTo>
                    <a:pt x="65" y="24"/>
                  </a:lnTo>
                  <a:lnTo>
                    <a:pt x="64" y="23"/>
                  </a:lnTo>
                  <a:lnTo>
                    <a:pt x="63" y="22"/>
                  </a:lnTo>
                  <a:lnTo>
                    <a:pt x="65" y="2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0" name="Freeform 1963"/>
            <p:cNvSpPr>
              <a:spLocks/>
            </p:cNvSpPr>
            <p:nvPr/>
          </p:nvSpPr>
          <p:spPr bwMode="auto">
            <a:xfrm>
              <a:off x="4726" y="3513"/>
              <a:ext cx="34" cy="32"/>
            </a:xfrm>
            <a:custGeom>
              <a:avLst/>
              <a:gdLst>
                <a:gd name="T0" fmla="*/ 9 w 68"/>
                <a:gd name="T1" fmla="*/ 4 h 65"/>
                <a:gd name="T2" fmla="*/ 9 w 68"/>
                <a:gd name="T3" fmla="*/ 4 h 65"/>
                <a:gd name="T4" fmla="*/ 3 w 68"/>
                <a:gd name="T5" fmla="*/ 0 h 65"/>
                <a:gd name="T6" fmla="*/ 0 w 68"/>
                <a:gd name="T7" fmla="*/ 4 h 65"/>
                <a:gd name="T8" fmla="*/ 6 w 68"/>
                <a:gd name="T9" fmla="*/ 8 h 65"/>
                <a:gd name="T10" fmla="*/ 5 w 68"/>
                <a:gd name="T11" fmla="*/ 8 h 65"/>
                <a:gd name="T12" fmla="*/ 9 w 68"/>
                <a:gd name="T13" fmla="*/ 4 h 65"/>
                <a:gd name="T14" fmla="*/ 0 60000 65536"/>
                <a:gd name="T15" fmla="*/ 0 60000 65536"/>
                <a:gd name="T16" fmla="*/ 0 60000 65536"/>
                <a:gd name="T17" fmla="*/ 0 60000 65536"/>
                <a:gd name="T18" fmla="*/ 0 60000 65536"/>
                <a:gd name="T19" fmla="*/ 0 60000 65536"/>
                <a:gd name="T20" fmla="*/ 0 60000 65536"/>
                <a:gd name="T21" fmla="*/ 0 w 68"/>
                <a:gd name="T22" fmla="*/ 0 h 65"/>
                <a:gd name="T23" fmla="*/ 68 w 6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5">
                  <a:moveTo>
                    <a:pt x="68" y="33"/>
                  </a:moveTo>
                  <a:lnTo>
                    <a:pt x="67" y="33"/>
                  </a:lnTo>
                  <a:lnTo>
                    <a:pt x="23" y="0"/>
                  </a:lnTo>
                  <a:lnTo>
                    <a:pt x="0" y="33"/>
                  </a:lnTo>
                  <a:lnTo>
                    <a:pt x="44" y="65"/>
                  </a:lnTo>
                  <a:lnTo>
                    <a:pt x="43" y="65"/>
                  </a:lnTo>
                  <a:lnTo>
                    <a:pt x="68" y="3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1" name="Freeform 1964"/>
            <p:cNvSpPr>
              <a:spLocks/>
            </p:cNvSpPr>
            <p:nvPr/>
          </p:nvSpPr>
          <p:spPr bwMode="auto">
            <a:xfrm>
              <a:off x="4748" y="3529"/>
              <a:ext cx="34" cy="33"/>
            </a:xfrm>
            <a:custGeom>
              <a:avLst/>
              <a:gdLst>
                <a:gd name="T0" fmla="*/ 9 w 68"/>
                <a:gd name="T1" fmla="*/ 5 h 65"/>
                <a:gd name="T2" fmla="*/ 9 w 68"/>
                <a:gd name="T3" fmla="*/ 5 h 65"/>
                <a:gd name="T4" fmla="*/ 3 w 68"/>
                <a:gd name="T5" fmla="*/ 0 h 65"/>
                <a:gd name="T6" fmla="*/ 0 w 68"/>
                <a:gd name="T7" fmla="*/ 4 h 65"/>
                <a:gd name="T8" fmla="*/ 5 w 68"/>
                <a:gd name="T9" fmla="*/ 9 h 65"/>
                <a:gd name="T10" fmla="*/ 5 w 68"/>
                <a:gd name="T11" fmla="*/ 8 h 65"/>
                <a:gd name="T12" fmla="*/ 9 w 68"/>
                <a:gd name="T13" fmla="*/ 5 h 65"/>
                <a:gd name="T14" fmla="*/ 0 60000 65536"/>
                <a:gd name="T15" fmla="*/ 0 60000 65536"/>
                <a:gd name="T16" fmla="*/ 0 60000 65536"/>
                <a:gd name="T17" fmla="*/ 0 60000 65536"/>
                <a:gd name="T18" fmla="*/ 0 60000 65536"/>
                <a:gd name="T19" fmla="*/ 0 60000 65536"/>
                <a:gd name="T20" fmla="*/ 0 60000 65536"/>
                <a:gd name="T21" fmla="*/ 0 w 68"/>
                <a:gd name="T22" fmla="*/ 0 h 65"/>
                <a:gd name="T23" fmla="*/ 68 w 68"/>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8" h="65">
                  <a:moveTo>
                    <a:pt x="68" y="34"/>
                  </a:moveTo>
                  <a:lnTo>
                    <a:pt x="67" y="33"/>
                  </a:lnTo>
                  <a:lnTo>
                    <a:pt x="25" y="0"/>
                  </a:lnTo>
                  <a:lnTo>
                    <a:pt x="0" y="32"/>
                  </a:lnTo>
                  <a:lnTo>
                    <a:pt x="42" y="65"/>
                  </a:lnTo>
                  <a:lnTo>
                    <a:pt x="40" y="64"/>
                  </a:lnTo>
                  <a:lnTo>
                    <a:pt x="68" y="3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2" name="Freeform 1965"/>
            <p:cNvSpPr>
              <a:spLocks/>
            </p:cNvSpPr>
            <p:nvPr/>
          </p:nvSpPr>
          <p:spPr bwMode="auto">
            <a:xfrm>
              <a:off x="4768" y="3547"/>
              <a:ext cx="35" cy="34"/>
            </a:xfrm>
            <a:custGeom>
              <a:avLst/>
              <a:gdLst>
                <a:gd name="T0" fmla="*/ 8 w 71"/>
                <a:gd name="T1" fmla="*/ 4 h 69"/>
                <a:gd name="T2" fmla="*/ 8 w 71"/>
                <a:gd name="T3" fmla="*/ 4 h 69"/>
                <a:gd name="T4" fmla="*/ 3 w 71"/>
                <a:gd name="T5" fmla="*/ 0 h 69"/>
                <a:gd name="T6" fmla="*/ 0 w 71"/>
                <a:gd name="T7" fmla="*/ 3 h 69"/>
                <a:gd name="T8" fmla="*/ 5 w 71"/>
                <a:gd name="T9" fmla="*/ 8 h 69"/>
                <a:gd name="T10" fmla="*/ 5 w 71"/>
                <a:gd name="T11" fmla="*/ 8 h 69"/>
                <a:gd name="T12" fmla="*/ 8 w 71"/>
                <a:gd name="T13" fmla="*/ 4 h 69"/>
                <a:gd name="T14" fmla="*/ 0 60000 65536"/>
                <a:gd name="T15" fmla="*/ 0 60000 65536"/>
                <a:gd name="T16" fmla="*/ 0 60000 65536"/>
                <a:gd name="T17" fmla="*/ 0 60000 65536"/>
                <a:gd name="T18" fmla="*/ 0 60000 65536"/>
                <a:gd name="T19" fmla="*/ 0 60000 65536"/>
                <a:gd name="T20" fmla="*/ 0 60000 65536"/>
                <a:gd name="T21" fmla="*/ 0 w 71"/>
                <a:gd name="T22" fmla="*/ 0 h 69"/>
                <a:gd name="T23" fmla="*/ 71 w 71"/>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69">
                  <a:moveTo>
                    <a:pt x="70" y="39"/>
                  </a:moveTo>
                  <a:lnTo>
                    <a:pt x="71" y="39"/>
                  </a:lnTo>
                  <a:lnTo>
                    <a:pt x="28" y="0"/>
                  </a:lnTo>
                  <a:lnTo>
                    <a:pt x="0" y="30"/>
                  </a:lnTo>
                  <a:lnTo>
                    <a:pt x="43" y="69"/>
                  </a:lnTo>
                  <a:lnTo>
                    <a:pt x="44" y="69"/>
                  </a:lnTo>
                  <a:lnTo>
                    <a:pt x="70" y="3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3" name="Freeform 1966"/>
            <p:cNvSpPr>
              <a:spLocks/>
            </p:cNvSpPr>
            <p:nvPr/>
          </p:nvSpPr>
          <p:spPr bwMode="auto">
            <a:xfrm>
              <a:off x="4790" y="3566"/>
              <a:ext cx="33" cy="33"/>
            </a:xfrm>
            <a:custGeom>
              <a:avLst/>
              <a:gdLst>
                <a:gd name="T0" fmla="*/ 8 w 67"/>
                <a:gd name="T1" fmla="*/ 5 h 66"/>
                <a:gd name="T2" fmla="*/ 8 w 67"/>
                <a:gd name="T3" fmla="*/ 5 h 66"/>
                <a:gd name="T4" fmla="*/ 3 w 67"/>
                <a:gd name="T5" fmla="*/ 0 h 66"/>
                <a:gd name="T6" fmla="*/ 0 w 67"/>
                <a:gd name="T7" fmla="*/ 4 h 66"/>
                <a:gd name="T8" fmla="*/ 5 w 67"/>
                <a:gd name="T9" fmla="*/ 9 h 66"/>
                <a:gd name="T10" fmla="*/ 5 w 67"/>
                <a:gd name="T11" fmla="*/ 9 h 66"/>
                <a:gd name="T12" fmla="*/ 8 w 67"/>
                <a:gd name="T13" fmla="*/ 5 h 66"/>
                <a:gd name="T14" fmla="*/ 0 60000 65536"/>
                <a:gd name="T15" fmla="*/ 0 60000 65536"/>
                <a:gd name="T16" fmla="*/ 0 60000 65536"/>
                <a:gd name="T17" fmla="*/ 0 60000 65536"/>
                <a:gd name="T18" fmla="*/ 0 60000 65536"/>
                <a:gd name="T19" fmla="*/ 0 60000 65536"/>
                <a:gd name="T20" fmla="*/ 0 60000 65536"/>
                <a:gd name="T21" fmla="*/ 0 w 67"/>
                <a:gd name="T22" fmla="*/ 0 h 66"/>
                <a:gd name="T23" fmla="*/ 67 w 67"/>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6">
                  <a:moveTo>
                    <a:pt x="67" y="36"/>
                  </a:moveTo>
                  <a:lnTo>
                    <a:pt x="67" y="36"/>
                  </a:lnTo>
                  <a:lnTo>
                    <a:pt x="26" y="0"/>
                  </a:lnTo>
                  <a:lnTo>
                    <a:pt x="0" y="30"/>
                  </a:lnTo>
                  <a:lnTo>
                    <a:pt x="42" y="66"/>
                  </a:lnTo>
                  <a:lnTo>
                    <a:pt x="67" y="3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4" name="Freeform 1967"/>
            <p:cNvSpPr>
              <a:spLocks/>
            </p:cNvSpPr>
            <p:nvPr/>
          </p:nvSpPr>
          <p:spPr bwMode="auto">
            <a:xfrm>
              <a:off x="4810" y="3584"/>
              <a:ext cx="34" cy="34"/>
            </a:xfrm>
            <a:custGeom>
              <a:avLst/>
              <a:gdLst>
                <a:gd name="T0" fmla="*/ 8 w 68"/>
                <a:gd name="T1" fmla="*/ 4 h 69"/>
                <a:gd name="T2" fmla="*/ 9 w 68"/>
                <a:gd name="T3" fmla="*/ 4 h 69"/>
                <a:gd name="T4" fmla="*/ 3 w 68"/>
                <a:gd name="T5" fmla="*/ 0 h 69"/>
                <a:gd name="T6" fmla="*/ 0 w 68"/>
                <a:gd name="T7" fmla="*/ 3 h 69"/>
                <a:gd name="T8" fmla="*/ 5 w 68"/>
                <a:gd name="T9" fmla="*/ 8 h 69"/>
                <a:gd name="T10" fmla="*/ 6 w 68"/>
                <a:gd name="T11" fmla="*/ 8 h 69"/>
                <a:gd name="T12" fmla="*/ 5 w 68"/>
                <a:gd name="T13" fmla="*/ 8 h 69"/>
                <a:gd name="T14" fmla="*/ 5 w 68"/>
                <a:gd name="T15" fmla="*/ 8 h 69"/>
                <a:gd name="T16" fmla="*/ 6 w 68"/>
                <a:gd name="T17" fmla="*/ 8 h 69"/>
                <a:gd name="T18" fmla="*/ 8 w 68"/>
                <a:gd name="T19" fmla="*/ 4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8"/>
                <a:gd name="T31" fmla="*/ 0 h 69"/>
                <a:gd name="T32" fmla="*/ 68 w 68"/>
                <a:gd name="T33" fmla="*/ 69 h 6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8" h="69">
                  <a:moveTo>
                    <a:pt x="64" y="34"/>
                  </a:moveTo>
                  <a:lnTo>
                    <a:pt x="68" y="37"/>
                  </a:lnTo>
                  <a:lnTo>
                    <a:pt x="25" y="0"/>
                  </a:lnTo>
                  <a:lnTo>
                    <a:pt x="0" y="30"/>
                  </a:lnTo>
                  <a:lnTo>
                    <a:pt x="42" y="67"/>
                  </a:lnTo>
                  <a:lnTo>
                    <a:pt x="46" y="69"/>
                  </a:lnTo>
                  <a:lnTo>
                    <a:pt x="42" y="67"/>
                  </a:lnTo>
                  <a:lnTo>
                    <a:pt x="43" y="68"/>
                  </a:lnTo>
                  <a:lnTo>
                    <a:pt x="46" y="69"/>
                  </a:lnTo>
                  <a:lnTo>
                    <a:pt x="64" y="3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5" name="Freeform 1968"/>
            <p:cNvSpPr>
              <a:spLocks/>
            </p:cNvSpPr>
            <p:nvPr/>
          </p:nvSpPr>
          <p:spPr bwMode="auto">
            <a:xfrm>
              <a:off x="4833" y="3601"/>
              <a:ext cx="31" cy="30"/>
            </a:xfrm>
            <a:custGeom>
              <a:avLst/>
              <a:gdLst>
                <a:gd name="T0" fmla="*/ 8 w 62"/>
                <a:gd name="T1" fmla="*/ 4 h 59"/>
                <a:gd name="T2" fmla="*/ 8 w 62"/>
                <a:gd name="T3" fmla="*/ 4 h 59"/>
                <a:gd name="T4" fmla="*/ 3 w 62"/>
                <a:gd name="T5" fmla="*/ 0 h 59"/>
                <a:gd name="T6" fmla="*/ 0 w 62"/>
                <a:gd name="T7" fmla="*/ 5 h 59"/>
                <a:gd name="T8" fmla="*/ 6 w 62"/>
                <a:gd name="T9" fmla="*/ 8 h 59"/>
                <a:gd name="T10" fmla="*/ 6 w 62"/>
                <a:gd name="T11" fmla="*/ 8 h 59"/>
                <a:gd name="T12" fmla="*/ 8 w 62"/>
                <a:gd name="T13" fmla="*/ 4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62" y="25"/>
                  </a:moveTo>
                  <a:lnTo>
                    <a:pt x="62" y="25"/>
                  </a:lnTo>
                  <a:lnTo>
                    <a:pt x="18" y="0"/>
                  </a:lnTo>
                  <a:lnTo>
                    <a:pt x="0" y="35"/>
                  </a:lnTo>
                  <a:lnTo>
                    <a:pt x="44" y="59"/>
                  </a:lnTo>
                  <a:lnTo>
                    <a:pt x="62"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6" name="Freeform 1969"/>
            <p:cNvSpPr>
              <a:spLocks/>
            </p:cNvSpPr>
            <p:nvPr/>
          </p:nvSpPr>
          <p:spPr bwMode="auto">
            <a:xfrm>
              <a:off x="4855" y="3613"/>
              <a:ext cx="32" cy="29"/>
            </a:xfrm>
            <a:custGeom>
              <a:avLst/>
              <a:gdLst>
                <a:gd name="T0" fmla="*/ 8 w 63"/>
                <a:gd name="T1" fmla="*/ 3 h 57"/>
                <a:gd name="T2" fmla="*/ 8 w 63"/>
                <a:gd name="T3" fmla="*/ 3 h 57"/>
                <a:gd name="T4" fmla="*/ 3 w 63"/>
                <a:gd name="T5" fmla="*/ 0 h 57"/>
                <a:gd name="T6" fmla="*/ 0 w 63"/>
                <a:gd name="T7" fmla="*/ 5 h 57"/>
                <a:gd name="T8" fmla="*/ 6 w 63"/>
                <a:gd name="T9" fmla="*/ 8 h 57"/>
                <a:gd name="T10" fmla="*/ 6 w 63"/>
                <a:gd name="T11" fmla="*/ 8 h 57"/>
                <a:gd name="T12" fmla="*/ 8 w 63"/>
                <a:gd name="T13" fmla="*/ 3 h 57"/>
                <a:gd name="T14" fmla="*/ 0 60000 65536"/>
                <a:gd name="T15" fmla="*/ 0 60000 65536"/>
                <a:gd name="T16" fmla="*/ 0 60000 65536"/>
                <a:gd name="T17" fmla="*/ 0 60000 65536"/>
                <a:gd name="T18" fmla="*/ 0 60000 65536"/>
                <a:gd name="T19" fmla="*/ 0 60000 65536"/>
                <a:gd name="T20" fmla="*/ 0 60000 65536"/>
                <a:gd name="T21" fmla="*/ 0 w 63"/>
                <a:gd name="T22" fmla="*/ 0 h 57"/>
                <a:gd name="T23" fmla="*/ 63 w 63"/>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7">
                  <a:moveTo>
                    <a:pt x="63" y="23"/>
                  </a:moveTo>
                  <a:lnTo>
                    <a:pt x="62" y="23"/>
                  </a:lnTo>
                  <a:lnTo>
                    <a:pt x="18" y="0"/>
                  </a:lnTo>
                  <a:lnTo>
                    <a:pt x="0" y="34"/>
                  </a:lnTo>
                  <a:lnTo>
                    <a:pt x="43" y="57"/>
                  </a:lnTo>
                  <a:lnTo>
                    <a:pt x="42" y="57"/>
                  </a:lnTo>
                  <a:lnTo>
                    <a:pt x="63" y="2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7" name="Freeform 1970"/>
            <p:cNvSpPr>
              <a:spLocks/>
            </p:cNvSpPr>
            <p:nvPr/>
          </p:nvSpPr>
          <p:spPr bwMode="auto">
            <a:xfrm>
              <a:off x="4877" y="3625"/>
              <a:ext cx="30" cy="29"/>
            </a:xfrm>
            <a:custGeom>
              <a:avLst/>
              <a:gdLst>
                <a:gd name="T0" fmla="*/ 7 w 61"/>
                <a:gd name="T1" fmla="*/ 3 h 57"/>
                <a:gd name="T2" fmla="*/ 7 w 61"/>
                <a:gd name="T3" fmla="*/ 3 h 57"/>
                <a:gd name="T4" fmla="*/ 2 w 61"/>
                <a:gd name="T5" fmla="*/ 0 h 57"/>
                <a:gd name="T6" fmla="*/ 0 w 61"/>
                <a:gd name="T7" fmla="*/ 5 h 57"/>
                <a:gd name="T8" fmla="*/ 5 w 61"/>
                <a:gd name="T9" fmla="*/ 8 h 57"/>
                <a:gd name="T10" fmla="*/ 5 w 61"/>
                <a:gd name="T11" fmla="*/ 8 h 57"/>
                <a:gd name="T12" fmla="*/ 7 w 61"/>
                <a:gd name="T13" fmla="*/ 3 h 57"/>
                <a:gd name="T14" fmla="*/ 0 60000 65536"/>
                <a:gd name="T15" fmla="*/ 0 60000 65536"/>
                <a:gd name="T16" fmla="*/ 0 60000 65536"/>
                <a:gd name="T17" fmla="*/ 0 60000 65536"/>
                <a:gd name="T18" fmla="*/ 0 60000 65536"/>
                <a:gd name="T19" fmla="*/ 0 60000 65536"/>
                <a:gd name="T20" fmla="*/ 0 60000 65536"/>
                <a:gd name="T21" fmla="*/ 0 w 61"/>
                <a:gd name="T22" fmla="*/ 0 h 57"/>
                <a:gd name="T23" fmla="*/ 61 w 61"/>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7">
                  <a:moveTo>
                    <a:pt x="61" y="23"/>
                  </a:moveTo>
                  <a:lnTo>
                    <a:pt x="61" y="23"/>
                  </a:lnTo>
                  <a:lnTo>
                    <a:pt x="21" y="0"/>
                  </a:lnTo>
                  <a:lnTo>
                    <a:pt x="0" y="34"/>
                  </a:lnTo>
                  <a:lnTo>
                    <a:pt x="41" y="57"/>
                  </a:lnTo>
                  <a:lnTo>
                    <a:pt x="61" y="2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8" name="Freeform 1971"/>
            <p:cNvSpPr>
              <a:spLocks/>
            </p:cNvSpPr>
            <p:nvPr/>
          </p:nvSpPr>
          <p:spPr bwMode="auto">
            <a:xfrm>
              <a:off x="4897" y="3636"/>
              <a:ext cx="33" cy="32"/>
            </a:xfrm>
            <a:custGeom>
              <a:avLst/>
              <a:gdLst>
                <a:gd name="T0" fmla="*/ 9 w 66"/>
                <a:gd name="T1" fmla="*/ 4 h 63"/>
                <a:gd name="T2" fmla="*/ 9 w 66"/>
                <a:gd name="T3" fmla="*/ 4 h 63"/>
                <a:gd name="T4" fmla="*/ 3 w 66"/>
                <a:gd name="T5" fmla="*/ 0 h 63"/>
                <a:gd name="T6" fmla="*/ 0 w 66"/>
                <a:gd name="T7" fmla="*/ 5 h 63"/>
                <a:gd name="T8" fmla="*/ 6 w 66"/>
                <a:gd name="T9" fmla="*/ 8 h 63"/>
                <a:gd name="T10" fmla="*/ 5 w 66"/>
                <a:gd name="T11" fmla="*/ 8 h 63"/>
                <a:gd name="T12" fmla="*/ 9 w 66"/>
                <a:gd name="T13" fmla="*/ 4 h 63"/>
                <a:gd name="T14" fmla="*/ 0 60000 65536"/>
                <a:gd name="T15" fmla="*/ 0 60000 65536"/>
                <a:gd name="T16" fmla="*/ 0 60000 65536"/>
                <a:gd name="T17" fmla="*/ 0 60000 65536"/>
                <a:gd name="T18" fmla="*/ 0 60000 65536"/>
                <a:gd name="T19" fmla="*/ 0 60000 65536"/>
                <a:gd name="T20" fmla="*/ 0 60000 65536"/>
                <a:gd name="T21" fmla="*/ 0 w 66"/>
                <a:gd name="T22" fmla="*/ 0 h 63"/>
                <a:gd name="T23" fmla="*/ 66 w 66"/>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3">
                  <a:moveTo>
                    <a:pt x="66" y="30"/>
                  </a:moveTo>
                  <a:lnTo>
                    <a:pt x="65" y="28"/>
                  </a:lnTo>
                  <a:lnTo>
                    <a:pt x="20" y="0"/>
                  </a:lnTo>
                  <a:lnTo>
                    <a:pt x="0" y="34"/>
                  </a:lnTo>
                  <a:lnTo>
                    <a:pt x="44" y="63"/>
                  </a:lnTo>
                  <a:lnTo>
                    <a:pt x="43" y="62"/>
                  </a:lnTo>
                  <a:lnTo>
                    <a:pt x="66" y="3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19" name="Freeform 1972"/>
            <p:cNvSpPr>
              <a:spLocks/>
            </p:cNvSpPr>
            <p:nvPr/>
          </p:nvSpPr>
          <p:spPr bwMode="auto">
            <a:xfrm>
              <a:off x="4919" y="3651"/>
              <a:ext cx="31" cy="31"/>
            </a:xfrm>
            <a:custGeom>
              <a:avLst/>
              <a:gdLst>
                <a:gd name="T0" fmla="*/ 7 w 64"/>
                <a:gd name="T1" fmla="*/ 4 h 61"/>
                <a:gd name="T2" fmla="*/ 7 w 64"/>
                <a:gd name="T3" fmla="*/ 4 h 61"/>
                <a:gd name="T4" fmla="*/ 2 w 64"/>
                <a:gd name="T5" fmla="*/ 0 h 61"/>
                <a:gd name="T6" fmla="*/ 0 w 64"/>
                <a:gd name="T7" fmla="*/ 4 h 61"/>
                <a:gd name="T8" fmla="*/ 5 w 64"/>
                <a:gd name="T9" fmla="*/ 8 h 61"/>
                <a:gd name="T10" fmla="*/ 5 w 64"/>
                <a:gd name="T11" fmla="*/ 8 h 61"/>
                <a:gd name="T12" fmla="*/ 7 w 64"/>
                <a:gd name="T13" fmla="*/ 4 h 61"/>
                <a:gd name="T14" fmla="*/ 0 60000 65536"/>
                <a:gd name="T15" fmla="*/ 0 60000 65536"/>
                <a:gd name="T16" fmla="*/ 0 60000 65536"/>
                <a:gd name="T17" fmla="*/ 0 60000 65536"/>
                <a:gd name="T18" fmla="*/ 0 60000 65536"/>
                <a:gd name="T19" fmla="*/ 0 60000 65536"/>
                <a:gd name="T20" fmla="*/ 0 60000 65536"/>
                <a:gd name="T21" fmla="*/ 0 w 64"/>
                <a:gd name="T22" fmla="*/ 0 h 61"/>
                <a:gd name="T23" fmla="*/ 64 w 64"/>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1">
                  <a:moveTo>
                    <a:pt x="63" y="26"/>
                  </a:moveTo>
                  <a:lnTo>
                    <a:pt x="64" y="27"/>
                  </a:lnTo>
                  <a:lnTo>
                    <a:pt x="23" y="0"/>
                  </a:lnTo>
                  <a:lnTo>
                    <a:pt x="0" y="32"/>
                  </a:lnTo>
                  <a:lnTo>
                    <a:pt x="41" y="59"/>
                  </a:lnTo>
                  <a:lnTo>
                    <a:pt x="42" y="61"/>
                  </a:lnTo>
                  <a:lnTo>
                    <a:pt x="63"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0" name="Freeform 1973"/>
            <p:cNvSpPr>
              <a:spLocks/>
            </p:cNvSpPr>
            <p:nvPr/>
          </p:nvSpPr>
          <p:spPr bwMode="auto">
            <a:xfrm>
              <a:off x="4939" y="3665"/>
              <a:ext cx="34" cy="29"/>
            </a:xfrm>
            <a:custGeom>
              <a:avLst/>
              <a:gdLst>
                <a:gd name="T0" fmla="*/ 9 w 67"/>
                <a:gd name="T1" fmla="*/ 3 h 60"/>
                <a:gd name="T2" fmla="*/ 9 w 67"/>
                <a:gd name="T3" fmla="*/ 3 h 60"/>
                <a:gd name="T4" fmla="*/ 3 w 67"/>
                <a:gd name="T5" fmla="*/ 0 h 60"/>
                <a:gd name="T6" fmla="*/ 0 w 67"/>
                <a:gd name="T7" fmla="*/ 4 h 60"/>
                <a:gd name="T8" fmla="*/ 6 w 67"/>
                <a:gd name="T9" fmla="*/ 7 h 60"/>
                <a:gd name="T10" fmla="*/ 6 w 67"/>
                <a:gd name="T11" fmla="*/ 7 h 60"/>
                <a:gd name="T12" fmla="*/ 9 w 67"/>
                <a:gd name="T13" fmla="*/ 3 h 60"/>
                <a:gd name="T14" fmla="*/ 0 60000 65536"/>
                <a:gd name="T15" fmla="*/ 0 60000 65536"/>
                <a:gd name="T16" fmla="*/ 0 60000 65536"/>
                <a:gd name="T17" fmla="*/ 0 60000 65536"/>
                <a:gd name="T18" fmla="*/ 0 60000 65536"/>
                <a:gd name="T19" fmla="*/ 0 60000 65536"/>
                <a:gd name="T20" fmla="*/ 0 60000 65536"/>
                <a:gd name="T21" fmla="*/ 0 w 67"/>
                <a:gd name="T22" fmla="*/ 0 h 60"/>
                <a:gd name="T23" fmla="*/ 67 w 67"/>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0">
                  <a:moveTo>
                    <a:pt x="67" y="25"/>
                  </a:moveTo>
                  <a:lnTo>
                    <a:pt x="65" y="25"/>
                  </a:lnTo>
                  <a:lnTo>
                    <a:pt x="21" y="0"/>
                  </a:lnTo>
                  <a:lnTo>
                    <a:pt x="0" y="35"/>
                  </a:lnTo>
                  <a:lnTo>
                    <a:pt x="45" y="60"/>
                  </a:lnTo>
                  <a:lnTo>
                    <a:pt x="44" y="60"/>
                  </a:lnTo>
                  <a:lnTo>
                    <a:pt x="67"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1" name="Freeform 1974"/>
            <p:cNvSpPr>
              <a:spLocks/>
            </p:cNvSpPr>
            <p:nvPr/>
          </p:nvSpPr>
          <p:spPr bwMode="auto">
            <a:xfrm>
              <a:off x="4961" y="3677"/>
              <a:ext cx="34" cy="32"/>
            </a:xfrm>
            <a:custGeom>
              <a:avLst/>
              <a:gdLst>
                <a:gd name="T0" fmla="*/ 9 w 66"/>
                <a:gd name="T1" fmla="*/ 3 h 65"/>
                <a:gd name="T2" fmla="*/ 9 w 66"/>
                <a:gd name="T3" fmla="*/ 3 h 65"/>
                <a:gd name="T4" fmla="*/ 3 w 66"/>
                <a:gd name="T5" fmla="*/ 0 h 65"/>
                <a:gd name="T6" fmla="*/ 0 w 66"/>
                <a:gd name="T7" fmla="*/ 4 h 65"/>
                <a:gd name="T8" fmla="*/ 6 w 66"/>
                <a:gd name="T9" fmla="*/ 8 h 65"/>
                <a:gd name="T10" fmla="*/ 6 w 66"/>
                <a:gd name="T11" fmla="*/ 8 h 65"/>
                <a:gd name="T12" fmla="*/ 9 w 66"/>
                <a:gd name="T13" fmla="*/ 3 h 65"/>
                <a:gd name="T14" fmla="*/ 0 60000 65536"/>
                <a:gd name="T15" fmla="*/ 0 60000 65536"/>
                <a:gd name="T16" fmla="*/ 0 60000 65536"/>
                <a:gd name="T17" fmla="*/ 0 60000 65536"/>
                <a:gd name="T18" fmla="*/ 0 60000 65536"/>
                <a:gd name="T19" fmla="*/ 0 60000 65536"/>
                <a:gd name="T20" fmla="*/ 0 60000 65536"/>
                <a:gd name="T21" fmla="*/ 0 w 66"/>
                <a:gd name="T22" fmla="*/ 0 h 65"/>
                <a:gd name="T23" fmla="*/ 66 w 66"/>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65">
                  <a:moveTo>
                    <a:pt x="64" y="28"/>
                  </a:moveTo>
                  <a:lnTo>
                    <a:pt x="66" y="29"/>
                  </a:lnTo>
                  <a:lnTo>
                    <a:pt x="23" y="0"/>
                  </a:lnTo>
                  <a:lnTo>
                    <a:pt x="0" y="35"/>
                  </a:lnTo>
                  <a:lnTo>
                    <a:pt x="43" y="64"/>
                  </a:lnTo>
                  <a:lnTo>
                    <a:pt x="46" y="65"/>
                  </a:lnTo>
                  <a:lnTo>
                    <a:pt x="64" y="2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2" name="Freeform 1975"/>
            <p:cNvSpPr>
              <a:spLocks/>
            </p:cNvSpPr>
            <p:nvPr/>
          </p:nvSpPr>
          <p:spPr bwMode="auto">
            <a:xfrm>
              <a:off x="4984" y="3691"/>
              <a:ext cx="29" cy="28"/>
            </a:xfrm>
            <a:custGeom>
              <a:avLst/>
              <a:gdLst>
                <a:gd name="T0" fmla="*/ 7 w 56"/>
                <a:gd name="T1" fmla="*/ 3 h 55"/>
                <a:gd name="T2" fmla="*/ 8 w 56"/>
                <a:gd name="T3" fmla="*/ 3 h 55"/>
                <a:gd name="T4" fmla="*/ 3 w 56"/>
                <a:gd name="T5" fmla="*/ 0 h 55"/>
                <a:gd name="T6" fmla="*/ 0 w 56"/>
                <a:gd name="T7" fmla="*/ 5 h 55"/>
                <a:gd name="T8" fmla="*/ 5 w 56"/>
                <a:gd name="T9" fmla="*/ 7 h 55"/>
                <a:gd name="T10" fmla="*/ 5 w 56"/>
                <a:gd name="T11" fmla="*/ 7 h 55"/>
                <a:gd name="T12" fmla="*/ 7 w 56"/>
                <a:gd name="T13" fmla="*/ 3 h 55"/>
                <a:gd name="T14" fmla="*/ 0 60000 65536"/>
                <a:gd name="T15" fmla="*/ 0 60000 65536"/>
                <a:gd name="T16" fmla="*/ 0 60000 65536"/>
                <a:gd name="T17" fmla="*/ 0 60000 65536"/>
                <a:gd name="T18" fmla="*/ 0 60000 65536"/>
                <a:gd name="T19" fmla="*/ 0 60000 65536"/>
                <a:gd name="T20" fmla="*/ 0 60000 65536"/>
                <a:gd name="T21" fmla="*/ 0 w 56"/>
                <a:gd name="T22" fmla="*/ 0 h 55"/>
                <a:gd name="T23" fmla="*/ 56 w 5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5">
                  <a:moveTo>
                    <a:pt x="55" y="18"/>
                  </a:moveTo>
                  <a:lnTo>
                    <a:pt x="56" y="18"/>
                  </a:lnTo>
                  <a:lnTo>
                    <a:pt x="18" y="0"/>
                  </a:lnTo>
                  <a:lnTo>
                    <a:pt x="0" y="37"/>
                  </a:lnTo>
                  <a:lnTo>
                    <a:pt x="38" y="55"/>
                  </a:lnTo>
                  <a:lnTo>
                    <a:pt x="39" y="55"/>
                  </a:lnTo>
                  <a:lnTo>
                    <a:pt x="55"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3" name="Freeform 1976"/>
            <p:cNvSpPr>
              <a:spLocks/>
            </p:cNvSpPr>
            <p:nvPr/>
          </p:nvSpPr>
          <p:spPr bwMode="auto">
            <a:xfrm>
              <a:off x="5004" y="3700"/>
              <a:ext cx="30" cy="28"/>
            </a:xfrm>
            <a:custGeom>
              <a:avLst/>
              <a:gdLst>
                <a:gd name="T0" fmla="*/ 7 w 61"/>
                <a:gd name="T1" fmla="*/ 2 h 57"/>
                <a:gd name="T2" fmla="*/ 7 w 61"/>
                <a:gd name="T3" fmla="*/ 2 h 57"/>
                <a:gd name="T4" fmla="*/ 2 w 61"/>
                <a:gd name="T5" fmla="*/ 0 h 57"/>
                <a:gd name="T6" fmla="*/ 0 w 61"/>
                <a:gd name="T7" fmla="*/ 4 h 57"/>
                <a:gd name="T8" fmla="*/ 5 w 61"/>
                <a:gd name="T9" fmla="*/ 7 h 57"/>
                <a:gd name="T10" fmla="*/ 5 w 61"/>
                <a:gd name="T11" fmla="*/ 7 h 57"/>
                <a:gd name="T12" fmla="*/ 7 w 61"/>
                <a:gd name="T13" fmla="*/ 2 h 57"/>
                <a:gd name="T14" fmla="*/ 0 60000 65536"/>
                <a:gd name="T15" fmla="*/ 0 60000 65536"/>
                <a:gd name="T16" fmla="*/ 0 60000 65536"/>
                <a:gd name="T17" fmla="*/ 0 60000 65536"/>
                <a:gd name="T18" fmla="*/ 0 60000 65536"/>
                <a:gd name="T19" fmla="*/ 0 60000 65536"/>
                <a:gd name="T20" fmla="*/ 0 60000 65536"/>
                <a:gd name="T21" fmla="*/ 0 w 61"/>
                <a:gd name="T22" fmla="*/ 0 h 57"/>
                <a:gd name="T23" fmla="*/ 61 w 61"/>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57">
                  <a:moveTo>
                    <a:pt x="61" y="20"/>
                  </a:moveTo>
                  <a:lnTo>
                    <a:pt x="61" y="20"/>
                  </a:lnTo>
                  <a:lnTo>
                    <a:pt x="16" y="0"/>
                  </a:lnTo>
                  <a:lnTo>
                    <a:pt x="0" y="37"/>
                  </a:lnTo>
                  <a:lnTo>
                    <a:pt x="45" y="57"/>
                  </a:lnTo>
                  <a:lnTo>
                    <a:pt x="61" y="2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4" name="Freeform 1977"/>
            <p:cNvSpPr>
              <a:spLocks/>
            </p:cNvSpPr>
            <p:nvPr/>
          </p:nvSpPr>
          <p:spPr bwMode="auto">
            <a:xfrm>
              <a:off x="5026" y="3710"/>
              <a:ext cx="30" cy="27"/>
            </a:xfrm>
            <a:custGeom>
              <a:avLst/>
              <a:gdLst>
                <a:gd name="T0" fmla="*/ 8 w 59"/>
                <a:gd name="T1" fmla="*/ 3 h 54"/>
                <a:gd name="T2" fmla="*/ 8 w 59"/>
                <a:gd name="T3" fmla="*/ 3 h 54"/>
                <a:gd name="T4" fmla="*/ 2 w 59"/>
                <a:gd name="T5" fmla="*/ 0 h 54"/>
                <a:gd name="T6" fmla="*/ 0 w 59"/>
                <a:gd name="T7" fmla="*/ 5 h 54"/>
                <a:gd name="T8" fmla="*/ 6 w 59"/>
                <a:gd name="T9" fmla="*/ 7 h 54"/>
                <a:gd name="T10" fmla="*/ 6 w 59"/>
                <a:gd name="T11" fmla="*/ 7 h 54"/>
                <a:gd name="T12" fmla="*/ 8 w 59"/>
                <a:gd name="T13" fmla="*/ 3 h 54"/>
                <a:gd name="T14" fmla="*/ 0 60000 65536"/>
                <a:gd name="T15" fmla="*/ 0 60000 65536"/>
                <a:gd name="T16" fmla="*/ 0 60000 65536"/>
                <a:gd name="T17" fmla="*/ 0 60000 65536"/>
                <a:gd name="T18" fmla="*/ 0 60000 65536"/>
                <a:gd name="T19" fmla="*/ 0 60000 65536"/>
                <a:gd name="T20" fmla="*/ 0 60000 65536"/>
                <a:gd name="T21" fmla="*/ 0 w 59"/>
                <a:gd name="T22" fmla="*/ 0 h 54"/>
                <a:gd name="T23" fmla="*/ 59 w 59"/>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4">
                  <a:moveTo>
                    <a:pt x="57" y="17"/>
                  </a:moveTo>
                  <a:lnTo>
                    <a:pt x="59" y="17"/>
                  </a:lnTo>
                  <a:lnTo>
                    <a:pt x="16" y="0"/>
                  </a:lnTo>
                  <a:lnTo>
                    <a:pt x="0" y="37"/>
                  </a:lnTo>
                  <a:lnTo>
                    <a:pt x="42" y="54"/>
                  </a:lnTo>
                  <a:lnTo>
                    <a:pt x="44" y="54"/>
                  </a:lnTo>
                  <a:lnTo>
                    <a:pt x="57" y="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5" name="Freeform 1978"/>
            <p:cNvSpPr>
              <a:spLocks/>
            </p:cNvSpPr>
            <p:nvPr/>
          </p:nvSpPr>
          <p:spPr bwMode="auto">
            <a:xfrm>
              <a:off x="5048" y="3719"/>
              <a:ext cx="28" cy="26"/>
            </a:xfrm>
            <a:custGeom>
              <a:avLst/>
              <a:gdLst>
                <a:gd name="T0" fmla="*/ 7 w 55"/>
                <a:gd name="T1" fmla="*/ 2 h 52"/>
                <a:gd name="T2" fmla="*/ 7 w 55"/>
                <a:gd name="T3" fmla="*/ 2 h 52"/>
                <a:gd name="T4" fmla="*/ 2 w 55"/>
                <a:gd name="T5" fmla="*/ 0 h 52"/>
                <a:gd name="T6" fmla="*/ 0 w 55"/>
                <a:gd name="T7" fmla="*/ 5 h 52"/>
                <a:gd name="T8" fmla="*/ 6 w 55"/>
                <a:gd name="T9" fmla="*/ 7 h 52"/>
                <a:gd name="T10" fmla="*/ 6 w 55"/>
                <a:gd name="T11" fmla="*/ 7 h 52"/>
                <a:gd name="T12" fmla="*/ 7 w 55"/>
                <a:gd name="T13" fmla="*/ 2 h 52"/>
                <a:gd name="T14" fmla="*/ 0 60000 65536"/>
                <a:gd name="T15" fmla="*/ 0 60000 65536"/>
                <a:gd name="T16" fmla="*/ 0 60000 65536"/>
                <a:gd name="T17" fmla="*/ 0 60000 65536"/>
                <a:gd name="T18" fmla="*/ 0 60000 65536"/>
                <a:gd name="T19" fmla="*/ 0 60000 65536"/>
                <a:gd name="T20" fmla="*/ 0 60000 65536"/>
                <a:gd name="T21" fmla="*/ 0 w 55"/>
                <a:gd name="T22" fmla="*/ 0 h 52"/>
                <a:gd name="T23" fmla="*/ 55 w 55"/>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2">
                  <a:moveTo>
                    <a:pt x="55" y="15"/>
                  </a:moveTo>
                  <a:lnTo>
                    <a:pt x="55" y="15"/>
                  </a:lnTo>
                  <a:lnTo>
                    <a:pt x="13" y="0"/>
                  </a:lnTo>
                  <a:lnTo>
                    <a:pt x="0" y="37"/>
                  </a:lnTo>
                  <a:lnTo>
                    <a:pt x="41" y="52"/>
                  </a:lnTo>
                  <a:lnTo>
                    <a:pt x="55"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6" name="Freeform 1979"/>
            <p:cNvSpPr>
              <a:spLocks/>
            </p:cNvSpPr>
            <p:nvPr/>
          </p:nvSpPr>
          <p:spPr bwMode="auto">
            <a:xfrm>
              <a:off x="5069" y="3726"/>
              <a:ext cx="28" cy="27"/>
            </a:xfrm>
            <a:custGeom>
              <a:avLst/>
              <a:gdLst>
                <a:gd name="T0" fmla="*/ 6 w 57"/>
                <a:gd name="T1" fmla="*/ 2 h 54"/>
                <a:gd name="T2" fmla="*/ 7 w 57"/>
                <a:gd name="T3" fmla="*/ 2 h 54"/>
                <a:gd name="T4" fmla="*/ 1 w 57"/>
                <a:gd name="T5" fmla="*/ 0 h 54"/>
                <a:gd name="T6" fmla="*/ 0 w 57"/>
                <a:gd name="T7" fmla="*/ 5 h 54"/>
                <a:gd name="T8" fmla="*/ 5 w 57"/>
                <a:gd name="T9" fmla="*/ 7 h 54"/>
                <a:gd name="T10" fmla="*/ 5 w 57"/>
                <a:gd name="T11" fmla="*/ 7 h 54"/>
                <a:gd name="T12" fmla="*/ 6 w 57"/>
                <a:gd name="T13" fmla="*/ 2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54" y="15"/>
                  </a:moveTo>
                  <a:lnTo>
                    <a:pt x="57" y="16"/>
                  </a:lnTo>
                  <a:lnTo>
                    <a:pt x="14" y="0"/>
                  </a:lnTo>
                  <a:lnTo>
                    <a:pt x="0" y="37"/>
                  </a:lnTo>
                  <a:lnTo>
                    <a:pt x="43" y="53"/>
                  </a:lnTo>
                  <a:lnTo>
                    <a:pt x="45" y="54"/>
                  </a:lnTo>
                  <a:lnTo>
                    <a:pt x="54"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7" name="Freeform 1980"/>
            <p:cNvSpPr>
              <a:spLocks/>
            </p:cNvSpPr>
            <p:nvPr/>
          </p:nvSpPr>
          <p:spPr bwMode="auto">
            <a:xfrm>
              <a:off x="5091" y="3734"/>
              <a:ext cx="29" cy="24"/>
            </a:xfrm>
            <a:custGeom>
              <a:avLst/>
              <a:gdLst>
                <a:gd name="T0" fmla="*/ 8 w 58"/>
                <a:gd name="T1" fmla="*/ 1 h 50"/>
                <a:gd name="T2" fmla="*/ 7 w 58"/>
                <a:gd name="T3" fmla="*/ 1 h 50"/>
                <a:gd name="T4" fmla="*/ 2 w 58"/>
                <a:gd name="T5" fmla="*/ 0 h 50"/>
                <a:gd name="T6" fmla="*/ 0 w 58"/>
                <a:gd name="T7" fmla="*/ 4 h 50"/>
                <a:gd name="T8" fmla="*/ 6 w 58"/>
                <a:gd name="T9" fmla="*/ 6 h 50"/>
                <a:gd name="T10" fmla="*/ 6 w 58"/>
                <a:gd name="T11" fmla="*/ 6 h 50"/>
                <a:gd name="T12" fmla="*/ 8 w 58"/>
                <a:gd name="T13" fmla="*/ 1 h 50"/>
                <a:gd name="T14" fmla="*/ 0 60000 65536"/>
                <a:gd name="T15" fmla="*/ 0 60000 65536"/>
                <a:gd name="T16" fmla="*/ 0 60000 65536"/>
                <a:gd name="T17" fmla="*/ 0 60000 65536"/>
                <a:gd name="T18" fmla="*/ 0 60000 65536"/>
                <a:gd name="T19" fmla="*/ 0 60000 65536"/>
                <a:gd name="T20" fmla="*/ 0 60000 65536"/>
                <a:gd name="T21" fmla="*/ 0 w 58"/>
                <a:gd name="T22" fmla="*/ 0 h 50"/>
                <a:gd name="T23" fmla="*/ 58 w 58"/>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0">
                  <a:moveTo>
                    <a:pt x="58" y="11"/>
                  </a:moveTo>
                  <a:lnTo>
                    <a:pt x="56" y="11"/>
                  </a:lnTo>
                  <a:lnTo>
                    <a:pt x="9" y="0"/>
                  </a:lnTo>
                  <a:lnTo>
                    <a:pt x="0" y="39"/>
                  </a:lnTo>
                  <a:lnTo>
                    <a:pt x="47" y="50"/>
                  </a:lnTo>
                  <a:lnTo>
                    <a:pt x="46" y="50"/>
                  </a:lnTo>
                  <a:lnTo>
                    <a:pt x="58"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8" name="Freeform 1981"/>
            <p:cNvSpPr>
              <a:spLocks/>
            </p:cNvSpPr>
            <p:nvPr/>
          </p:nvSpPr>
          <p:spPr bwMode="auto">
            <a:xfrm>
              <a:off x="5115" y="3739"/>
              <a:ext cx="25" cy="26"/>
            </a:xfrm>
            <a:custGeom>
              <a:avLst/>
              <a:gdLst>
                <a:gd name="T0" fmla="*/ 6 w 52"/>
                <a:gd name="T1" fmla="*/ 2 h 51"/>
                <a:gd name="T2" fmla="*/ 6 w 52"/>
                <a:gd name="T3" fmla="*/ 2 h 51"/>
                <a:gd name="T4" fmla="*/ 1 w 52"/>
                <a:gd name="T5" fmla="*/ 0 h 51"/>
                <a:gd name="T6" fmla="*/ 0 w 52"/>
                <a:gd name="T7" fmla="*/ 5 h 51"/>
                <a:gd name="T8" fmla="*/ 4 w 52"/>
                <a:gd name="T9" fmla="*/ 7 h 51"/>
                <a:gd name="T10" fmla="*/ 5 w 52"/>
                <a:gd name="T11" fmla="*/ 7 h 51"/>
                <a:gd name="T12" fmla="*/ 6 w 52"/>
                <a:gd name="T13" fmla="*/ 2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50" y="12"/>
                  </a:moveTo>
                  <a:lnTo>
                    <a:pt x="52" y="12"/>
                  </a:lnTo>
                  <a:lnTo>
                    <a:pt x="12" y="0"/>
                  </a:lnTo>
                  <a:lnTo>
                    <a:pt x="0" y="39"/>
                  </a:lnTo>
                  <a:lnTo>
                    <a:pt x="40" y="51"/>
                  </a:lnTo>
                  <a:lnTo>
                    <a:pt x="43" y="51"/>
                  </a:lnTo>
                  <a:lnTo>
                    <a:pt x="50"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29" name="Freeform 1982"/>
            <p:cNvSpPr>
              <a:spLocks/>
            </p:cNvSpPr>
            <p:nvPr/>
          </p:nvSpPr>
          <p:spPr bwMode="auto">
            <a:xfrm>
              <a:off x="5136" y="3745"/>
              <a:ext cx="26" cy="24"/>
            </a:xfrm>
            <a:custGeom>
              <a:avLst/>
              <a:gdLst>
                <a:gd name="T0" fmla="*/ 7 w 52"/>
                <a:gd name="T1" fmla="*/ 1 h 47"/>
                <a:gd name="T2" fmla="*/ 7 w 52"/>
                <a:gd name="T3" fmla="*/ 1 h 47"/>
                <a:gd name="T4" fmla="*/ 1 w 52"/>
                <a:gd name="T5" fmla="*/ 0 h 47"/>
                <a:gd name="T6" fmla="*/ 0 w 52"/>
                <a:gd name="T7" fmla="*/ 5 h 47"/>
                <a:gd name="T8" fmla="*/ 6 w 52"/>
                <a:gd name="T9" fmla="*/ 6 h 47"/>
                <a:gd name="T10" fmla="*/ 6 w 52"/>
                <a:gd name="T11" fmla="*/ 6 h 47"/>
                <a:gd name="T12" fmla="*/ 7 w 52"/>
                <a:gd name="T13" fmla="*/ 1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50" y="8"/>
                  </a:moveTo>
                  <a:lnTo>
                    <a:pt x="52" y="8"/>
                  </a:lnTo>
                  <a:lnTo>
                    <a:pt x="7" y="0"/>
                  </a:lnTo>
                  <a:lnTo>
                    <a:pt x="0" y="39"/>
                  </a:lnTo>
                  <a:lnTo>
                    <a:pt x="45" y="47"/>
                  </a:lnTo>
                  <a:lnTo>
                    <a:pt x="46" y="47"/>
                  </a:lnTo>
                  <a:lnTo>
                    <a:pt x="50"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0" name="Freeform 1983"/>
            <p:cNvSpPr>
              <a:spLocks/>
            </p:cNvSpPr>
            <p:nvPr/>
          </p:nvSpPr>
          <p:spPr bwMode="auto">
            <a:xfrm>
              <a:off x="5159" y="3749"/>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6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5"/>
                  </a:moveTo>
                  <a:lnTo>
                    <a:pt x="46" y="5"/>
                  </a:lnTo>
                  <a:lnTo>
                    <a:pt x="4" y="0"/>
                  </a:lnTo>
                  <a:lnTo>
                    <a:pt x="0" y="39"/>
                  </a:lnTo>
                  <a:lnTo>
                    <a:pt x="41" y="44"/>
                  </a:lnTo>
                  <a:lnTo>
                    <a:pt x="44" y="44"/>
                  </a:lnTo>
                  <a:lnTo>
                    <a:pt x="44"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1" name="Freeform 1984"/>
            <p:cNvSpPr>
              <a:spLocks/>
            </p:cNvSpPr>
            <p:nvPr/>
          </p:nvSpPr>
          <p:spPr bwMode="auto">
            <a:xfrm>
              <a:off x="5181" y="3751"/>
              <a:ext cx="21" cy="21"/>
            </a:xfrm>
            <a:custGeom>
              <a:avLst/>
              <a:gdLst>
                <a:gd name="T0" fmla="*/ 6 w 42"/>
                <a:gd name="T1" fmla="*/ 1 h 40"/>
                <a:gd name="T2" fmla="*/ 6 w 42"/>
                <a:gd name="T3" fmla="*/ 1 h 40"/>
                <a:gd name="T4" fmla="*/ 0 w 42"/>
                <a:gd name="T5" fmla="*/ 0 h 40"/>
                <a:gd name="T6" fmla="*/ 0 w 42"/>
                <a:gd name="T7" fmla="*/ 5 h 40"/>
                <a:gd name="T8" fmla="*/ 6 w 42"/>
                <a:gd name="T9" fmla="*/ 6 h 40"/>
                <a:gd name="T10" fmla="*/ 6 w 42"/>
                <a:gd name="T11" fmla="*/ 6 h 40"/>
                <a:gd name="T12" fmla="*/ 6 w 42"/>
                <a:gd name="T13" fmla="*/ 1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1"/>
                  </a:moveTo>
                  <a:lnTo>
                    <a:pt x="42" y="1"/>
                  </a:lnTo>
                  <a:lnTo>
                    <a:pt x="0" y="0"/>
                  </a:lnTo>
                  <a:lnTo>
                    <a:pt x="0" y="39"/>
                  </a:lnTo>
                  <a:lnTo>
                    <a:pt x="42" y="40"/>
                  </a:lnTo>
                  <a:lnTo>
                    <a:pt x="4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2" name="Freeform 1985"/>
            <p:cNvSpPr>
              <a:spLocks/>
            </p:cNvSpPr>
            <p:nvPr/>
          </p:nvSpPr>
          <p:spPr bwMode="auto">
            <a:xfrm>
              <a:off x="5202" y="3751"/>
              <a:ext cx="21" cy="21"/>
            </a:xfrm>
            <a:custGeom>
              <a:avLst/>
              <a:gdLst>
                <a:gd name="T0" fmla="*/ 6 w 42"/>
                <a:gd name="T1" fmla="*/ 0 h 40"/>
                <a:gd name="T2" fmla="*/ 6 w 42"/>
                <a:gd name="T3" fmla="*/ 0 h 40"/>
                <a:gd name="T4" fmla="*/ 0 w 42"/>
                <a:gd name="T5" fmla="*/ 1 h 40"/>
                <a:gd name="T6" fmla="*/ 0 w 42"/>
                <a:gd name="T7" fmla="*/ 6 h 40"/>
                <a:gd name="T8" fmla="*/ 6 w 42"/>
                <a:gd name="T9" fmla="*/ 5 h 40"/>
                <a:gd name="T10" fmla="*/ 6 w 42"/>
                <a:gd name="T11" fmla="*/ 5 h 40"/>
                <a:gd name="T12" fmla="*/ 6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1"/>
                  </a:lnTo>
                  <a:lnTo>
                    <a:pt x="0" y="40"/>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3" name="Freeform 1986"/>
            <p:cNvSpPr>
              <a:spLocks/>
            </p:cNvSpPr>
            <p:nvPr/>
          </p:nvSpPr>
          <p:spPr bwMode="auto">
            <a:xfrm>
              <a:off x="5223" y="3751"/>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2" y="0"/>
                  </a:lnTo>
                  <a:lnTo>
                    <a:pt x="0" y="0"/>
                  </a:lnTo>
                  <a:lnTo>
                    <a:pt x="0" y="39"/>
                  </a:lnTo>
                  <a:lnTo>
                    <a:pt x="42" y="39"/>
                  </a:lnTo>
                  <a:lnTo>
                    <a:pt x="40"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4" name="Freeform 1987"/>
            <p:cNvSpPr>
              <a:spLocks/>
            </p:cNvSpPr>
            <p:nvPr/>
          </p:nvSpPr>
          <p:spPr bwMode="auto">
            <a:xfrm>
              <a:off x="5243" y="3751"/>
              <a:ext cx="23" cy="23"/>
            </a:xfrm>
            <a:custGeom>
              <a:avLst/>
              <a:gdLst>
                <a:gd name="T0" fmla="*/ 6 w 46"/>
                <a:gd name="T1" fmla="*/ 1 h 45"/>
                <a:gd name="T2" fmla="*/ 6 w 46"/>
                <a:gd name="T3" fmla="*/ 1 h 45"/>
                <a:gd name="T4" fmla="*/ 1 w 46"/>
                <a:gd name="T5" fmla="*/ 0 h 45"/>
                <a:gd name="T6" fmla="*/ 0 w 46"/>
                <a:gd name="T7" fmla="*/ 5 h 45"/>
                <a:gd name="T8" fmla="*/ 6 w 46"/>
                <a:gd name="T9" fmla="*/ 6 h 45"/>
                <a:gd name="T10" fmla="*/ 6 w 46"/>
                <a:gd name="T11" fmla="*/ 6 h 45"/>
                <a:gd name="T12" fmla="*/ 6 w 46"/>
                <a:gd name="T13" fmla="*/ 1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5" y="6"/>
                  </a:moveTo>
                  <a:lnTo>
                    <a:pt x="46" y="6"/>
                  </a:lnTo>
                  <a:lnTo>
                    <a:pt x="5" y="0"/>
                  </a:lnTo>
                  <a:lnTo>
                    <a:pt x="0" y="39"/>
                  </a:lnTo>
                  <a:lnTo>
                    <a:pt x="42" y="45"/>
                  </a:lnTo>
                  <a:lnTo>
                    <a:pt x="43" y="45"/>
                  </a:lnTo>
                  <a:lnTo>
                    <a:pt x="45"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5" name="Freeform 1988"/>
            <p:cNvSpPr>
              <a:spLocks/>
            </p:cNvSpPr>
            <p:nvPr/>
          </p:nvSpPr>
          <p:spPr bwMode="auto">
            <a:xfrm>
              <a:off x="5264" y="3754"/>
              <a:ext cx="24" cy="22"/>
            </a:xfrm>
            <a:custGeom>
              <a:avLst/>
              <a:gdLst>
                <a:gd name="T0" fmla="*/ 6 w 47"/>
                <a:gd name="T1" fmla="*/ 1 h 42"/>
                <a:gd name="T2" fmla="*/ 6 w 47"/>
                <a:gd name="T3" fmla="*/ 1 h 42"/>
                <a:gd name="T4" fmla="*/ 1 w 47"/>
                <a:gd name="T5" fmla="*/ 0 h 42"/>
                <a:gd name="T6" fmla="*/ 0 w 47"/>
                <a:gd name="T7" fmla="*/ 5 h 42"/>
                <a:gd name="T8" fmla="*/ 6 w 47"/>
                <a:gd name="T9" fmla="*/ 6 h 42"/>
                <a:gd name="T10" fmla="*/ 5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7" y="3"/>
                  </a:moveTo>
                  <a:lnTo>
                    <a:pt x="45" y="3"/>
                  </a:lnTo>
                  <a:lnTo>
                    <a:pt x="2" y="0"/>
                  </a:lnTo>
                  <a:lnTo>
                    <a:pt x="0" y="39"/>
                  </a:lnTo>
                  <a:lnTo>
                    <a:pt x="42" y="42"/>
                  </a:lnTo>
                  <a:lnTo>
                    <a:pt x="40" y="42"/>
                  </a:lnTo>
                  <a:lnTo>
                    <a:pt x="47"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6" name="Freeform 1989"/>
            <p:cNvSpPr>
              <a:spLocks/>
            </p:cNvSpPr>
            <p:nvPr/>
          </p:nvSpPr>
          <p:spPr bwMode="auto">
            <a:xfrm>
              <a:off x="5285" y="3756"/>
              <a:ext cx="23" cy="24"/>
            </a:xfrm>
            <a:custGeom>
              <a:avLst/>
              <a:gdLst>
                <a:gd name="T0" fmla="*/ 5 w 47"/>
                <a:gd name="T1" fmla="*/ 1 h 47"/>
                <a:gd name="T2" fmla="*/ 5 w 47"/>
                <a:gd name="T3" fmla="*/ 1 h 47"/>
                <a:gd name="T4" fmla="*/ 0 w 47"/>
                <a:gd name="T5" fmla="*/ 0 h 47"/>
                <a:gd name="T6" fmla="*/ 0 w 47"/>
                <a:gd name="T7" fmla="*/ 5 h 47"/>
                <a:gd name="T8" fmla="*/ 5 w 47"/>
                <a:gd name="T9" fmla="*/ 6 h 47"/>
                <a:gd name="T10" fmla="*/ 5 w 47"/>
                <a:gd name="T11" fmla="*/ 6 h 47"/>
                <a:gd name="T12" fmla="*/ 5 w 47"/>
                <a:gd name="T13" fmla="*/ 1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6" y="8"/>
                  </a:moveTo>
                  <a:lnTo>
                    <a:pt x="47" y="8"/>
                  </a:lnTo>
                  <a:lnTo>
                    <a:pt x="7" y="0"/>
                  </a:lnTo>
                  <a:lnTo>
                    <a:pt x="0" y="39"/>
                  </a:lnTo>
                  <a:lnTo>
                    <a:pt x="40" y="47"/>
                  </a:lnTo>
                  <a:lnTo>
                    <a:pt x="41"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7" name="Freeform 1990"/>
            <p:cNvSpPr>
              <a:spLocks/>
            </p:cNvSpPr>
            <p:nvPr/>
          </p:nvSpPr>
          <p:spPr bwMode="auto">
            <a:xfrm>
              <a:off x="5305" y="3760"/>
              <a:ext cx="26" cy="23"/>
            </a:xfrm>
            <a:custGeom>
              <a:avLst/>
              <a:gdLst>
                <a:gd name="T0" fmla="*/ 7 w 51"/>
                <a:gd name="T1" fmla="*/ 1 h 45"/>
                <a:gd name="T2" fmla="*/ 7 w 51"/>
                <a:gd name="T3" fmla="*/ 1 h 45"/>
                <a:gd name="T4" fmla="*/ 1 w 51"/>
                <a:gd name="T5" fmla="*/ 0 h 45"/>
                <a:gd name="T6" fmla="*/ 0 w 51"/>
                <a:gd name="T7" fmla="*/ 5 h 45"/>
                <a:gd name="T8" fmla="*/ 6 w 51"/>
                <a:gd name="T9" fmla="*/ 6 h 45"/>
                <a:gd name="T10" fmla="*/ 6 w 51"/>
                <a:gd name="T11" fmla="*/ 6 h 45"/>
                <a:gd name="T12" fmla="*/ 7 w 51"/>
                <a:gd name="T13" fmla="*/ 1 h 45"/>
                <a:gd name="T14" fmla="*/ 0 60000 65536"/>
                <a:gd name="T15" fmla="*/ 0 60000 65536"/>
                <a:gd name="T16" fmla="*/ 0 60000 65536"/>
                <a:gd name="T17" fmla="*/ 0 60000 65536"/>
                <a:gd name="T18" fmla="*/ 0 60000 65536"/>
                <a:gd name="T19" fmla="*/ 0 60000 65536"/>
                <a:gd name="T20" fmla="*/ 0 60000 65536"/>
                <a:gd name="T21" fmla="*/ 0 w 51"/>
                <a:gd name="T22" fmla="*/ 0 h 45"/>
                <a:gd name="T23" fmla="*/ 51 w 51"/>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5">
                  <a:moveTo>
                    <a:pt x="51" y="6"/>
                  </a:moveTo>
                  <a:lnTo>
                    <a:pt x="49" y="6"/>
                  </a:lnTo>
                  <a:lnTo>
                    <a:pt x="5" y="0"/>
                  </a:lnTo>
                  <a:lnTo>
                    <a:pt x="0" y="39"/>
                  </a:lnTo>
                  <a:lnTo>
                    <a:pt x="44" y="45"/>
                  </a:lnTo>
                  <a:lnTo>
                    <a:pt x="42" y="45"/>
                  </a:lnTo>
                  <a:lnTo>
                    <a:pt x="51"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8" name="Freeform 1991"/>
            <p:cNvSpPr>
              <a:spLocks/>
            </p:cNvSpPr>
            <p:nvPr/>
          </p:nvSpPr>
          <p:spPr bwMode="auto">
            <a:xfrm>
              <a:off x="5326" y="3763"/>
              <a:ext cx="27" cy="25"/>
            </a:xfrm>
            <a:custGeom>
              <a:avLst/>
              <a:gdLst>
                <a:gd name="T0" fmla="*/ 7 w 54"/>
                <a:gd name="T1" fmla="*/ 2 h 49"/>
                <a:gd name="T2" fmla="*/ 7 w 54"/>
                <a:gd name="T3" fmla="*/ 2 h 49"/>
                <a:gd name="T4" fmla="*/ 2 w 54"/>
                <a:gd name="T5" fmla="*/ 0 h 49"/>
                <a:gd name="T6" fmla="*/ 0 w 54"/>
                <a:gd name="T7" fmla="*/ 5 h 49"/>
                <a:gd name="T8" fmla="*/ 6 w 54"/>
                <a:gd name="T9" fmla="*/ 7 h 49"/>
                <a:gd name="T10" fmla="*/ 6 w 54"/>
                <a:gd name="T11" fmla="*/ 7 h 49"/>
                <a:gd name="T12" fmla="*/ 7 w 54"/>
                <a:gd name="T13" fmla="*/ 2 h 49"/>
                <a:gd name="T14" fmla="*/ 0 60000 65536"/>
                <a:gd name="T15" fmla="*/ 0 60000 65536"/>
                <a:gd name="T16" fmla="*/ 0 60000 65536"/>
                <a:gd name="T17" fmla="*/ 0 60000 65536"/>
                <a:gd name="T18" fmla="*/ 0 60000 65536"/>
                <a:gd name="T19" fmla="*/ 0 60000 65536"/>
                <a:gd name="T20" fmla="*/ 0 60000 65536"/>
                <a:gd name="T21" fmla="*/ 0 w 54"/>
                <a:gd name="T22" fmla="*/ 0 h 49"/>
                <a:gd name="T23" fmla="*/ 54 w 5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9">
                  <a:moveTo>
                    <a:pt x="54" y="10"/>
                  </a:moveTo>
                  <a:lnTo>
                    <a:pt x="53" y="10"/>
                  </a:lnTo>
                  <a:lnTo>
                    <a:pt x="9" y="0"/>
                  </a:lnTo>
                  <a:lnTo>
                    <a:pt x="0" y="39"/>
                  </a:lnTo>
                  <a:lnTo>
                    <a:pt x="44" y="49"/>
                  </a:lnTo>
                  <a:lnTo>
                    <a:pt x="43" y="49"/>
                  </a:lnTo>
                  <a:lnTo>
                    <a:pt x="54"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39" name="Freeform 1992"/>
            <p:cNvSpPr>
              <a:spLocks/>
            </p:cNvSpPr>
            <p:nvPr/>
          </p:nvSpPr>
          <p:spPr bwMode="auto">
            <a:xfrm>
              <a:off x="5347" y="3768"/>
              <a:ext cx="30" cy="26"/>
            </a:xfrm>
            <a:custGeom>
              <a:avLst/>
              <a:gdLst>
                <a:gd name="T0" fmla="*/ 8 w 58"/>
                <a:gd name="T1" fmla="*/ 2 h 52"/>
                <a:gd name="T2" fmla="*/ 8 w 58"/>
                <a:gd name="T3" fmla="*/ 2 h 52"/>
                <a:gd name="T4" fmla="*/ 2 w 58"/>
                <a:gd name="T5" fmla="*/ 0 h 52"/>
                <a:gd name="T6" fmla="*/ 0 w 58"/>
                <a:gd name="T7" fmla="*/ 5 h 52"/>
                <a:gd name="T8" fmla="*/ 6 w 58"/>
                <a:gd name="T9" fmla="*/ 7 h 52"/>
                <a:gd name="T10" fmla="*/ 7 w 58"/>
                <a:gd name="T11" fmla="*/ 7 h 52"/>
                <a:gd name="T12" fmla="*/ 8 w 58"/>
                <a:gd name="T13" fmla="*/ 2 h 52"/>
                <a:gd name="T14" fmla="*/ 0 60000 65536"/>
                <a:gd name="T15" fmla="*/ 0 60000 65536"/>
                <a:gd name="T16" fmla="*/ 0 60000 65536"/>
                <a:gd name="T17" fmla="*/ 0 60000 65536"/>
                <a:gd name="T18" fmla="*/ 0 60000 65536"/>
                <a:gd name="T19" fmla="*/ 0 60000 65536"/>
                <a:gd name="T20" fmla="*/ 0 60000 65536"/>
                <a:gd name="T21" fmla="*/ 0 w 58"/>
                <a:gd name="T22" fmla="*/ 0 h 52"/>
                <a:gd name="T23" fmla="*/ 58 w 58"/>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2">
                  <a:moveTo>
                    <a:pt x="56" y="13"/>
                  </a:moveTo>
                  <a:lnTo>
                    <a:pt x="58" y="13"/>
                  </a:lnTo>
                  <a:lnTo>
                    <a:pt x="11" y="0"/>
                  </a:lnTo>
                  <a:lnTo>
                    <a:pt x="0" y="39"/>
                  </a:lnTo>
                  <a:lnTo>
                    <a:pt x="47" y="52"/>
                  </a:lnTo>
                  <a:lnTo>
                    <a:pt x="49" y="52"/>
                  </a:lnTo>
                  <a:lnTo>
                    <a:pt x="56" y="1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0" name="Freeform 1993"/>
            <p:cNvSpPr>
              <a:spLocks/>
            </p:cNvSpPr>
            <p:nvPr/>
          </p:nvSpPr>
          <p:spPr bwMode="auto">
            <a:xfrm>
              <a:off x="5372" y="3774"/>
              <a:ext cx="24" cy="24"/>
            </a:xfrm>
            <a:custGeom>
              <a:avLst/>
              <a:gdLst>
                <a:gd name="T0" fmla="*/ 6 w 47"/>
                <a:gd name="T1" fmla="*/ 1 h 47"/>
                <a:gd name="T2" fmla="*/ 6 w 47"/>
                <a:gd name="T3" fmla="*/ 1 h 47"/>
                <a:gd name="T4" fmla="*/ 1 w 47"/>
                <a:gd name="T5" fmla="*/ 0 h 47"/>
                <a:gd name="T6" fmla="*/ 0 w 47"/>
                <a:gd name="T7" fmla="*/ 5 h 47"/>
                <a:gd name="T8" fmla="*/ 5 w 47"/>
                <a:gd name="T9" fmla="*/ 6 h 47"/>
                <a:gd name="T10" fmla="*/ 6 w 47"/>
                <a:gd name="T11" fmla="*/ 6 h 47"/>
                <a:gd name="T12" fmla="*/ 6 w 47"/>
                <a:gd name="T13" fmla="*/ 1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6" y="8"/>
                  </a:moveTo>
                  <a:lnTo>
                    <a:pt x="47" y="8"/>
                  </a:lnTo>
                  <a:lnTo>
                    <a:pt x="7" y="0"/>
                  </a:lnTo>
                  <a:lnTo>
                    <a:pt x="0" y="39"/>
                  </a:lnTo>
                  <a:lnTo>
                    <a:pt x="40" y="47"/>
                  </a:lnTo>
                  <a:lnTo>
                    <a:pt x="42"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1" name="Freeform 1994"/>
            <p:cNvSpPr>
              <a:spLocks/>
            </p:cNvSpPr>
            <p:nvPr/>
          </p:nvSpPr>
          <p:spPr bwMode="auto">
            <a:xfrm>
              <a:off x="5393" y="3779"/>
              <a:ext cx="24" cy="22"/>
            </a:xfrm>
            <a:custGeom>
              <a:avLst/>
              <a:gdLst>
                <a:gd name="T0" fmla="*/ 6 w 48"/>
                <a:gd name="T1" fmla="*/ 0 h 45"/>
                <a:gd name="T2" fmla="*/ 6 w 48"/>
                <a:gd name="T3" fmla="*/ 0 h 45"/>
                <a:gd name="T4" fmla="*/ 1 w 48"/>
                <a:gd name="T5" fmla="*/ 0 h 45"/>
                <a:gd name="T6" fmla="*/ 0 w 48"/>
                <a:gd name="T7" fmla="*/ 4 h 45"/>
                <a:gd name="T8" fmla="*/ 6 w 48"/>
                <a:gd name="T9" fmla="*/ 5 h 45"/>
                <a:gd name="T10" fmla="*/ 6 w 48"/>
                <a:gd name="T11" fmla="*/ 5 h 45"/>
                <a:gd name="T12" fmla="*/ 6 w 48"/>
                <a:gd name="T13" fmla="*/ 5 h 45"/>
                <a:gd name="T14" fmla="*/ 6 w 48"/>
                <a:gd name="T15" fmla="*/ 5 h 45"/>
                <a:gd name="T16" fmla="*/ 6 w 48"/>
                <a:gd name="T17" fmla="*/ 5 h 45"/>
                <a:gd name="T18" fmla="*/ 6 w 48"/>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45"/>
                <a:gd name="T32" fmla="*/ 48 w 48"/>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45">
                  <a:moveTo>
                    <a:pt x="41" y="5"/>
                  </a:moveTo>
                  <a:lnTo>
                    <a:pt x="47" y="5"/>
                  </a:lnTo>
                  <a:lnTo>
                    <a:pt x="4" y="0"/>
                  </a:lnTo>
                  <a:lnTo>
                    <a:pt x="0" y="39"/>
                  </a:lnTo>
                  <a:lnTo>
                    <a:pt x="42" y="44"/>
                  </a:lnTo>
                  <a:lnTo>
                    <a:pt x="48" y="44"/>
                  </a:lnTo>
                  <a:lnTo>
                    <a:pt x="42" y="44"/>
                  </a:lnTo>
                  <a:lnTo>
                    <a:pt x="45" y="45"/>
                  </a:lnTo>
                  <a:lnTo>
                    <a:pt x="48" y="44"/>
                  </a:lnTo>
                  <a:lnTo>
                    <a:pt x="41"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2" name="Freeform 1995"/>
            <p:cNvSpPr>
              <a:spLocks/>
            </p:cNvSpPr>
            <p:nvPr/>
          </p:nvSpPr>
          <p:spPr bwMode="auto">
            <a:xfrm>
              <a:off x="5414" y="3777"/>
              <a:ext cx="24" cy="23"/>
            </a:xfrm>
            <a:custGeom>
              <a:avLst/>
              <a:gdLst>
                <a:gd name="T0" fmla="*/ 4 w 50"/>
                <a:gd name="T1" fmla="*/ 0 h 46"/>
                <a:gd name="T2" fmla="*/ 5 w 50"/>
                <a:gd name="T3" fmla="*/ 0 h 46"/>
                <a:gd name="T4" fmla="*/ 0 w 50"/>
                <a:gd name="T5" fmla="*/ 1 h 46"/>
                <a:gd name="T6" fmla="*/ 0 w 50"/>
                <a:gd name="T7" fmla="*/ 6 h 46"/>
                <a:gd name="T8" fmla="*/ 6 w 50"/>
                <a:gd name="T9" fmla="*/ 5 h 46"/>
                <a:gd name="T10" fmla="*/ 6 w 50"/>
                <a:gd name="T11" fmla="*/ 5 h 46"/>
                <a:gd name="T12" fmla="*/ 4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0" y="0"/>
                  </a:moveTo>
                  <a:lnTo>
                    <a:pt x="42" y="0"/>
                  </a:lnTo>
                  <a:lnTo>
                    <a:pt x="0" y="7"/>
                  </a:lnTo>
                  <a:lnTo>
                    <a:pt x="7" y="46"/>
                  </a:lnTo>
                  <a:lnTo>
                    <a:pt x="49" y="39"/>
                  </a:lnTo>
                  <a:lnTo>
                    <a:pt x="5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043" name="Freeform 1996"/>
            <p:cNvSpPr>
              <a:spLocks/>
            </p:cNvSpPr>
            <p:nvPr/>
          </p:nvSpPr>
          <p:spPr bwMode="auto">
            <a:xfrm>
              <a:off x="5434" y="3772"/>
              <a:ext cx="27" cy="25"/>
            </a:xfrm>
            <a:custGeom>
              <a:avLst/>
              <a:gdLst>
                <a:gd name="T0" fmla="*/ 5 w 55"/>
                <a:gd name="T1" fmla="*/ 0 h 50"/>
                <a:gd name="T2" fmla="*/ 5 w 55"/>
                <a:gd name="T3" fmla="*/ 0 h 50"/>
                <a:gd name="T4" fmla="*/ 0 w 55"/>
                <a:gd name="T5" fmla="*/ 2 h 50"/>
                <a:gd name="T6" fmla="*/ 1 w 55"/>
                <a:gd name="T7" fmla="*/ 7 h 50"/>
                <a:gd name="T8" fmla="*/ 6 w 55"/>
                <a:gd name="T9" fmla="*/ 5 h 50"/>
                <a:gd name="T10" fmla="*/ 6 w 55"/>
                <a:gd name="T11" fmla="*/ 5 h 50"/>
                <a:gd name="T12" fmla="*/ 5 w 55"/>
                <a:gd name="T13" fmla="*/ 0 h 50"/>
                <a:gd name="T14" fmla="*/ 0 60000 65536"/>
                <a:gd name="T15" fmla="*/ 0 60000 65536"/>
                <a:gd name="T16" fmla="*/ 0 60000 65536"/>
                <a:gd name="T17" fmla="*/ 0 60000 65536"/>
                <a:gd name="T18" fmla="*/ 0 60000 65536"/>
                <a:gd name="T19" fmla="*/ 0 60000 65536"/>
                <a:gd name="T20" fmla="*/ 0 60000 65536"/>
                <a:gd name="T21" fmla="*/ 0 w 55"/>
                <a:gd name="T22" fmla="*/ 0 h 50"/>
                <a:gd name="T23" fmla="*/ 55 w 55"/>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0">
                  <a:moveTo>
                    <a:pt x="43" y="0"/>
                  </a:moveTo>
                  <a:lnTo>
                    <a:pt x="44" y="0"/>
                  </a:lnTo>
                  <a:lnTo>
                    <a:pt x="0" y="11"/>
                  </a:lnTo>
                  <a:lnTo>
                    <a:pt x="10" y="50"/>
                  </a:lnTo>
                  <a:lnTo>
                    <a:pt x="53" y="39"/>
                  </a:lnTo>
                  <a:lnTo>
                    <a:pt x="5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3505" name="Group 1997"/>
          <p:cNvGrpSpPr>
            <a:grpSpLocks/>
          </p:cNvGrpSpPr>
          <p:nvPr/>
        </p:nvGrpSpPr>
        <p:grpSpPr bwMode="auto">
          <a:xfrm>
            <a:off x="3637955" y="6115051"/>
            <a:ext cx="6306145" cy="296863"/>
            <a:chOff x="2014" y="3660"/>
            <a:chExt cx="3531" cy="187"/>
          </a:xfrm>
        </p:grpSpPr>
        <p:sp>
          <p:nvSpPr>
            <p:cNvPr id="13644" name="Freeform 1998"/>
            <p:cNvSpPr>
              <a:spLocks/>
            </p:cNvSpPr>
            <p:nvPr/>
          </p:nvSpPr>
          <p:spPr bwMode="auto">
            <a:xfrm>
              <a:off x="5455" y="3766"/>
              <a:ext cx="25" cy="26"/>
            </a:xfrm>
            <a:custGeom>
              <a:avLst/>
              <a:gdLst>
                <a:gd name="T0" fmla="*/ 5 w 51"/>
                <a:gd name="T1" fmla="*/ 0 h 51"/>
                <a:gd name="T2" fmla="*/ 4 w 51"/>
                <a:gd name="T3" fmla="*/ 0 h 51"/>
                <a:gd name="T4" fmla="*/ 0 w 51"/>
                <a:gd name="T5" fmla="*/ 2 h 51"/>
                <a:gd name="T6" fmla="*/ 1 w 51"/>
                <a:gd name="T7" fmla="*/ 7 h 51"/>
                <a:gd name="T8" fmla="*/ 6 w 51"/>
                <a:gd name="T9" fmla="*/ 5 h 51"/>
                <a:gd name="T10" fmla="*/ 5 w 51"/>
                <a:gd name="T11" fmla="*/ 5 h 51"/>
                <a:gd name="T12" fmla="*/ 5 w 51"/>
                <a:gd name="T13" fmla="*/ 0 h 51"/>
                <a:gd name="T14" fmla="*/ 5 w 51"/>
                <a:gd name="T15" fmla="*/ 0 h 51"/>
                <a:gd name="T16" fmla="*/ 4 w 51"/>
                <a:gd name="T17" fmla="*/ 0 h 51"/>
                <a:gd name="T18" fmla="*/ 5 w 51"/>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51"/>
                <a:gd name="T32" fmla="*/ 51 w 51"/>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51">
                  <a:moveTo>
                    <a:pt x="44" y="0"/>
                  </a:moveTo>
                  <a:lnTo>
                    <a:pt x="39" y="0"/>
                  </a:lnTo>
                  <a:lnTo>
                    <a:pt x="0" y="12"/>
                  </a:lnTo>
                  <a:lnTo>
                    <a:pt x="12" y="51"/>
                  </a:lnTo>
                  <a:lnTo>
                    <a:pt x="51" y="39"/>
                  </a:lnTo>
                  <a:lnTo>
                    <a:pt x="46" y="39"/>
                  </a:lnTo>
                  <a:lnTo>
                    <a:pt x="44" y="0"/>
                  </a:lnTo>
                  <a:lnTo>
                    <a:pt x="42" y="0"/>
                  </a:lnTo>
                  <a:lnTo>
                    <a:pt x="39" y="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5" name="Freeform 1999"/>
            <p:cNvSpPr>
              <a:spLocks/>
            </p:cNvSpPr>
            <p:nvPr/>
          </p:nvSpPr>
          <p:spPr bwMode="auto">
            <a:xfrm>
              <a:off x="5477" y="3765"/>
              <a:ext cx="24" cy="20"/>
            </a:xfrm>
            <a:custGeom>
              <a:avLst/>
              <a:gdLst>
                <a:gd name="T0" fmla="*/ 6 w 47"/>
                <a:gd name="T1" fmla="*/ 0 h 42"/>
                <a:gd name="T2" fmla="*/ 6 w 47"/>
                <a:gd name="T3" fmla="*/ 0 h 42"/>
                <a:gd name="T4" fmla="*/ 0 w 47"/>
                <a:gd name="T5" fmla="*/ 0 h 42"/>
                <a:gd name="T6" fmla="*/ 1 w 47"/>
                <a:gd name="T7" fmla="*/ 5 h 42"/>
                <a:gd name="T8" fmla="*/ 6 w 47"/>
                <a:gd name="T9" fmla="*/ 4 h 42"/>
                <a:gd name="T10" fmla="*/ 6 w 47"/>
                <a:gd name="T11" fmla="*/ 4 h 42"/>
                <a:gd name="T12" fmla="*/ 6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0"/>
                  </a:moveTo>
                  <a:lnTo>
                    <a:pt x="45" y="0"/>
                  </a:lnTo>
                  <a:lnTo>
                    <a:pt x="0" y="3"/>
                  </a:lnTo>
                  <a:lnTo>
                    <a:pt x="2" y="42"/>
                  </a:lnTo>
                  <a:lnTo>
                    <a:pt x="47" y="40"/>
                  </a:lnTo>
                  <a:lnTo>
                    <a:pt x="46" y="4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6" name="Freeform 2000"/>
            <p:cNvSpPr>
              <a:spLocks/>
            </p:cNvSpPr>
            <p:nvPr/>
          </p:nvSpPr>
          <p:spPr bwMode="auto">
            <a:xfrm>
              <a:off x="5500" y="3765"/>
              <a:ext cx="24" cy="19"/>
            </a:xfrm>
            <a:custGeom>
              <a:avLst/>
              <a:gdLst>
                <a:gd name="T0" fmla="*/ 6 w 47"/>
                <a:gd name="T1" fmla="*/ 0 h 40"/>
                <a:gd name="T2" fmla="*/ 6 w 47"/>
                <a:gd name="T3" fmla="*/ 0 h 40"/>
                <a:gd name="T4" fmla="*/ 0 w 47"/>
                <a:gd name="T5" fmla="*/ 0 h 40"/>
                <a:gd name="T6" fmla="*/ 0 w 47"/>
                <a:gd name="T7" fmla="*/ 4 h 40"/>
                <a:gd name="T8" fmla="*/ 6 w 47"/>
                <a:gd name="T9" fmla="*/ 4 h 40"/>
                <a:gd name="T10" fmla="*/ 5 w 47"/>
                <a:gd name="T11" fmla="*/ 4 h 40"/>
                <a:gd name="T12" fmla="*/ 6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7" y="0"/>
                  </a:moveTo>
                  <a:lnTo>
                    <a:pt x="44" y="0"/>
                  </a:lnTo>
                  <a:lnTo>
                    <a:pt x="0" y="0"/>
                  </a:lnTo>
                  <a:lnTo>
                    <a:pt x="0" y="40"/>
                  </a:lnTo>
                  <a:lnTo>
                    <a:pt x="44" y="40"/>
                  </a:lnTo>
                  <a:lnTo>
                    <a:pt x="40" y="40"/>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7" name="Freeform 2001"/>
            <p:cNvSpPr>
              <a:spLocks/>
            </p:cNvSpPr>
            <p:nvPr/>
          </p:nvSpPr>
          <p:spPr bwMode="auto">
            <a:xfrm>
              <a:off x="5520" y="3765"/>
              <a:ext cx="25" cy="23"/>
            </a:xfrm>
            <a:custGeom>
              <a:avLst/>
              <a:gdLst>
                <a:gd name="T0" fmla="*/ 6 w 50"/>
                <a:gd name="T1" fmla="*/ 3 h 46"/>
                <a:gd name="T2" fmla="*/ 7 w 50"/>
                <a:gd name="T3" fmla="*/ 1 h 46"/>
                <a:gd name="T4" fmla="*/ 1 w 50"/>
                <a:gd name="T5" fmla="*/ 0 h 46"/>
                <a:gd name="T6" fmla="*/ 0 w 50"/>
                <a:gd name="T7" fmla="*/ 5 h 46"/>
                <a:gd name="T8" fmla="*/ 6 w 50"/>
                <a:gd name="T9" fmla="*/ 6 h 46"/>
                <a:gd name="T10" fmla="*/ 6 w 50"/>
                <a:gd name="T11" fmla="*/ 3 h 46"/>
                <a:gd name="T12" fmla="*/ 0 60000 65536"/>
                <a:gd name="T13" fmla="*/ 0 60000 65536"/>
                <a:gd name="T14" fmla="*/ 0 60000 65536"/>
                <a:gd name="T15" fmla="*/ 0 60000 65536"/>
                <a:gd name="T16" fmla="*/ 0 60000 65536"/>
                <a:gd name="T17" fmla="*/ 0 60000 65536"/>
                <a:gd name="T18" fmla="*/ 0 w 50"/>
                <a:gd name="T19" fmla="*/ 0 h 46"/>
                <a:gd name="T20" fmla="*/ 50 w 50"/>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50" h="46">
                  <a:moveTo>
                    <a:pt x="46" y="27"/>
                  </a:moveTo>
                  <a:lnTo>
                    <a:pt x="50" y="7"/>
                  </a:lnTo>
                  <a:lnTo>
                    <a:pt x="7" y="0"/>
                  </a:lnTo>
                  <a:lnTo>
                    <a:pt x="0" y="40"/>
                  </a:lnTo>
                  <a:lnTo>
                    <a:pt x="43" y="46"/>
                  </a:lnTo>
                  <a:lnTo>
                    <a:pt x="46" y="2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8" name="Freeform 2002"/>
            <p:cNvSpPr>
              <a:spLocks/>
            </p:cNvSpPr>
            <p:nvPr/>
          </p:nvSpPr>
          <p:spPr bwMode="auto">
            <a:xfrm>
              <a:off x="2014" y="3794"/>
              <a:ext cx="54" cy="43"/>
            </a:xfrm>
            <a:custGeom>
              <a:avLst/>
              <a:gdLst>
                <a:gd name="T0" fmla="*/ 13 w 107"/>
                <a:gd name="T1" fmla="*/ 0 h 86"/>
                <a:gd name="T2" fmla="*/ 11 w 107"/>
                <a:gd name="T3" fmla="*/ 1 h 86"/>
                <a:gd name="T4" fmla="*/ 0 w 107"/>
                <a:gd name="T5" fmla="*/ 7 h 86"/>
                <a:gd name="T6" fmla="*/ 3 w 107"/>
                <a:gd name="T7" fmla="*/ 11 h 86"/>
                <a:gd name="T8" fmla="*/ 14 w 107"/>
                <a:gd name="T9" fmla="*/ 5 h 86"/>
                <a:gd name="T10" fmla="*/ 13 w 107"/>
                <a:gd name="T11" fmla="*/ 5 h 86"/>
                <a:gd name="T12" fmla="*/ 13 w 107"/>
                <a:gd name="T13" fmla="*/ 0 h 86"/>
                <a:gd name="T14" fmla="*/ 12 w 107"/>
                <a:gd name="T15" fmla="*/ 0 h 86"/>
                <a:gd name="T16" fmla="*/ 11 w 107"/>
                <a:gd name="T17" fmla="*/ 1 h 86"/>
                <a:gd name="T18" fmla="*/ 13 w 107"/>
                <a:gd name="T19" fmla="*/ 0 h 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
                <a:gd name="T31" fmla="*/ 0 h 86"/>
                <a:gd name="T32" fmla="*/ 107 w 107"/>
                <a:gd name="T33" fmla="*/ 86 h 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 h="86">
                  <a:moveTo>
                    <a:pt x="97" y="0"/>
                  </a:moveTo>
                  <a:lnTo>
                    <a:pt x="88" y="2"/>
                  </a:lnTo>
                  <a:lnTo>
                    <a:pt x="0" y="52"/>
                  </a:lnTo>
                  <a:lnTo>
                    <a:pt x="18" y="86"/>
                  </a:lnTo>
                  <a:lnTo>
                    <a:pt x="107" y="37"/>
                  </a:lnTo>
                  <a:lnTo>
                    <a:pt x="97" y="39"/>
                  </a:lnTo>
                  <a:lnTo>
                    <a:pt x="97" y="0"/>
                  </a:lnTo>
                  <a:lnTo>
                    <a:pt x="92" y="0"/>
                  </a:lnTo>
                  <a:lnTo>
                    <a:pt x="88" y="2"/>
                  </a:lnTo>
                  <a:lnTo>
                    <a:pt x="9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9" name="Freeform 2003"/>
            <p:cNvSpPr>
              <a:spLocks/>
            </p:cNvSpPr>
            <p:nvPr/>
          </p:nvSpPr>
          <p:spPr bwMode="auto">
            <a:xfrm>
              <a:off x="2063" y="3794"/>
              <a:ext cx="21"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6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37" y="0"/>
                  </a:moveTo>
                  <a:lnTo>
                    <a:pt x="40" y="0"/>
                  </a:lnTo>
                  <a:lnTo>
                    <a:pt x="0" y="0"/>
                  </a:lnTo>
                  <a:lnTo>
                    <a:pt x="0" y="39"/>
                  </a:lnTo>
                  <a:lnTo>
                    <a:pt x="40" y="39"/>
                  </a:lnTo>
                  <a:lnTo>
                    <a:pt x="42" y="39"/>
                  </a:lnTo>
                  <a:lnTo>
                    <a:pt x="3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0" name="Freeform 2004"/>
            <p:cNvSpPr>
              <a:spLocks/>
            </p:cNvSpPr>
            <p:nvPr/>
          </p:nvSpPr>
          <p:spPr bwMode="auto">
            <a:xfrm>
              <a:off x="2082" y="3791"/>
              <a:ext cx="24" cy="23"/>
            </a:xfrm>
            <a:custGeom>
              <a:avLst/>
              <a:gdLst>
                <a:gd name="T0" fmla="*/ 5 w 50"/>
                <a:gd name="T1" fmla="*/ 0 h 45"/>
                <a:gd name="T2" fmla="*/ 5 w 50"/>
                <a:gd name="T3" fmla="*/ 0 h 45"/>
                <a:gd name="T4" fmla="*/ 0 w 50"/>
                <a:gd name="T5" fmla="*/ 1 h 45"/>
                <a:gd name="T6" fmla="*/ 0 w 50"/>
                <a:gd name="T7" fmla="*/ 6 h 45"/>
                <a:gd name="T8" fmla="*/ 6 w 50"/>
                <a:gd name="T9" fmla="*/ 5 h 45"/>
                <a:gd name="T10" fmla="*/ 6 w 50"/>
                <a:gd name="T11" fmla="*/ 5 h 45"/>
                <a:gd name="T12" fmla="*/ 5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45" y="0"/>
                  </a:moveTo>
                  <a:lnTo>
                    <a:pt x="45" y="0"/>
                  </a:lnTo>
                  <a:lnTo>
                    <a:pt x="0" y="6"/>
                  </a:lnTo>
                  <a:lnTo>
                    <a:pt x="5" y="45"/>
                  </a:lnTo>
                  <a:lnTo>
                    <a:pt x="50"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1" name="Freeform 2005"/>
            <p:cNvSpPr>
              <a:spLocks/>
            </p:cNvSpPr>
            <p:nvPr/>
          </p:nvSpPr>
          <p:spPr bwMode="auto">
            <a:xfrm>
              <a:off x="2104" y="3788"/>
              <a:ext cx="24" cy="23"/>
            </a:xfrm>
            <a:custGeom>
              <a:avLst/>
              <a:gdLst>
                <a:gd name="T0" fmla="*/ 5 w 49"/>
                <a:gd name="T1" fmla="*/ 0 h 44"/>
                <a:gd name="T2" fmla="*/ 5 w 49"/>
                <a:gd name="T3" fmla="*/ 0 h 44"/>
                <a:gd name="T4" fmla="*/ 0 w 49"/>
                <a:gd name="T5" fmla="*/ 1 h 44"/>
                <a:gd name="T6" fmla="*/ 0 w 49"/>
                <a:gd name="T7" fmla="*/ 6 h 44"/>
                <a:gd name="T8" fmla="*/ 6 w 49"/>
                <a:gd name="T9" fmla="*/ 5 h 44"/>
                <a:gd name="T10" fmla="*/ 5 w 49"/>
                <a:gd name="T11" fmla="*/ 5 h 44"/>
                <a:gd name="T12" fmla="*/ 5 w 49"/>
                <a:gd name="T13" fmla="*/ 0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6" y="0"/>
                  </a:moveTo>
                  <a:lnTo>
                    <a:pt x="44" y="0"/>
                  </a:lnTo>
                  <a:lnTo>
                    <a:pt x="0" y="5"/>
                  </a:lnTo>
                  <a:lnTo>
                    <a:pt x="5" y="44"/>
                  </a:lnTo>
                  <a:lnTo>
                    <a:pt x="49"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2" name="Freeform 2006"/>
            <p:cNvSpPr>
              <a:spLocks/>
            </p:cNvSpPr>
            <p:nvPr/>
          </p:nvSpPr>
          <p:spPr bwMode="auto">
            <a:xfrm>
              <a:off x="2127" y="3788"/>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3" name="Freeform 2007"/>
            <p:cNvSpPr>
              <a:spLocks/>
            </p:cNvSpPr>
            <p:nvPr/>
          </p:nvSpPr>
          <p:spPr bwMode="auto">
            <a:xfrm>
              <a:off x="2147" y="3788"/>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4" name="Freeform 2008"/>
            <p:cNvSpPr>
              <a:spLocks/>
            </p:cNvSpPr>
            <p:nvPr/>
          </p:nvSpPr>
          <p:spPr bwMode="auto">
            <a:xfrm>
              <a:off x="2170" y="3788"/>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5" name="Freeform 2009"/>
            <p:cNvSpPr>
              <a:spLocks/>
            </p:cNvSpPr>
            <p:nvPr/>
          </p:nvSpPr>
          <p:spPr bwMode="auto">
            <a:xfrm>
              <a:off x="2191" y="3788"/>
              <a:ext cx="22" cy="20"/>
            </a:xfrm>
            <a:custGeom>
              <a:avLst/>
              <a:gdLst>
                <a:gd name="T0" fmla="*/ 5 w 45"/>
                <a:gd name="T1" fmla="*/ 0 h 39"/>
                <a:gd name="T2" fmla="*/ 5 w 45"/>
                <a:gd name="T3" fmla="*/ 0 h 39"/>
                <a:gd name="T4" fmla="*/ 0 w 45"/>
                <a:gd name="T5" fmla="*/ 0 h 39"/>
                <a:gd name="T6" fmla="*/ 0 w 45"/>
                <a:gd name="T7" fmla="*/ 5 h 39"/>
                <a:gd name="T8" fmla="*/ 5 w 45"/>
                <a:gd name="T9" fmla="*/ 5 h 39"/>
                <a:gd name="T10" fmla="*/ 5 w 45"/>
                <a:gd name="T11" fmla="*/ 5 h 39"/>
                <a:gd name="T12" fmla="*/ 5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6" name="Freeform 2010"/>
            <p:cNvSpPr>
              <a:spLocks/>
            </p:cNvSpPr>
            <p:nvPr/>
          </p:nvSpPr>
          <p:spPr bwMode="auto">
            <a:xfrm>
              <a:off x="2213" y="3788"/>
              <a:ext cx="20" cy="20"/>
            </a:xfrm>
            <a:custGeom>
              <a:avLst/>
              <a:gdLst>
                <a:gd name="T0" fmla="*/ 5 w 39"/>
                <a:gd name="T1" fmla="*/ 0 h 39"/>
                <a:gd name="T2" fmla="*/ 5 w 39"/>
                <a:gd name="T3" fmla="*/ 0 h 39"/>
                <a:gd name="T4" fmla="*/ 0 w 39"/>
                <a:gd name="T5" fmla="*/ 0 h 39"/>
                <a:gd name="T6" fmla="*/ 0 w 39"/>
                <a:gd name="T7" fmla="*/ 5 h 39"/>
                <a:gd name="T8" fmla="*/ 5 w 39"/>
                <a:gd name="T9" fmla="*/ 5 h 39"/>
                <a:gd name="T10" fmla="*/ 5 w 39"/>
                <a:gd name="T11" fmla="*/ 5 h 39"/>
                <a:gd name="T12" fmla="*/ 5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7" name="Freeform 2011"/>
            <p:cNvSpPr>
              <a:spLocks/>
            </p:cNvSpPr>
            <p:nvPr/>
          </p:nvSpPr>
          <p:spPr bwMode="auto">
            <a:xfrm>
              <a:off x="2233" y="3788"/>
              <a:ext cx="24" cy="20"/>
            </a:xfrm>
            <a:custGeom>
              <a:avLst/>
              <a:gdLst>
                <a:gd name="T0" fmla="*/ 6 w 49"/>
                <a:gd name="T1" fmla="*/ 0 h 39"/>
                <a:gd name="T2" fmla="*/ 6 w 49"/>
                <a:gd name="T3" fmla="*/ 0 h 39"/>
                <a:gd name="T4" fmla="*/ 0 w 49"/>
                <a:gd name="T5" fmla="*/ 0 h 39"/>
                <a:gd name="T6" fmla="*/ 0 w 49"/>
                <a:gd name="T7" fmla="*/ 5 h 39"/>
                <a:gd name="T8" fmla="*/ 6 w 49"/>
                <a:gd name="T9" fmla="*/ 5 h 39"/>
                <a:gd name="T10" fmla="*/ 6 w 49"/>
                <a:gd name="T11" fmla="*/ 5 h 39"/>
                <a:gd name="T12" fmla="*/ 6 w 49"/>
                <a:gd name="T13" fmla="*/ 0 h 39"/>
                <a:gd name="T14" fmla="*/ 0 60000 65536"/>
                <a:gd name="T15" fmla="*/ 0 60000 65536"/>
                <a:gd name="T16" fmla="*/ 0 60000 65536"/>
                <a:gd name="T17" fmla="*/ 0 60000 65536"/>
                <a:gd name="T18" fmla="*/ 0 60000 65536"/>
                <a:gd name="T19" fmla="*/ 0 60000 65536"/>
                <a:gd name="T20" fmla="*/ 0 60000 65536"/>
                <a:gd name="T21" fmla="*/ 0 w 49"/>
                <a:gd name="T22" fmla="*/ 0 h 39"/>
                <a:gd name="T23" fmla="*/ 49 w 4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39">
                  <a:moveTo>
                    <a:pt x="49" y="0"/>
                  </a:moveTo>
                  <a:lnTo>
                    <a:pt x="49" y="0"/>
                  </a:lnTo>
                  <a:lnTo>
                    <a:pt x="0" y="0"/>
                  </a:lnTo>
                  <a:lnTo>
                    <a:pt x="0" y="39"/>
                  </a:lnTo>
                  <a:lnTo>
                    <a:pt x="49" y="39"/>
                  </a:lnTo>
                  <a:lnTo>
                    <a:pt x="4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8" name="Freeform 2012"/>
            <p:cNvSpPr>
              <a:spLocks/>
            </p:cNvSpPr>
            <p:nvPr/>
          </p:nvSpPr>
          <p:spPr bwMode="auto">
            <a:xfrm>
              <a:off x="2257" y="3788"/>
              <a:ext cx="19" cy="20"/>
            </a:xfrm>
            <a:custGeom>
              <a:avLst/>
              <a:gdLst>
                <a:gd name="T0" fmla="*/ 4 w 39"/>
                <a:gd name="T1" fmla="*/ 0 h 39"/>
                <a:gd name="T2" fmla="*/ 4 w 39"/>
                <a:gd name="T3" fmla="*/ 0 h 39"/>
                <a:gd name="T4" fmla="*/ 0 w 39"/>
                <a:gd name="T5" fmla="*/ 0 h 39"/>
                <a:gd name="T6" fmla="*/ 0 w 39"/>
                <a:gd name="T7" fmla="*/ 5 h 39"/>
                <a:gd name="T8" fmla="*/ 4 w 39"/>
                <a:gd name="T9" fmla="*/ 5 h 39"/>
                <a:gd name="T10" fmla="*/ 4 w 39"/>
                <a:gd name="T11" fmla="*/ 5 h 39"/>
                <a:gd name="T12" fmla="*/ 4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8" y="0"/>
                  </a:lnTo>
                  <a:lnTo>
                    <a:pt x="0" y="0"/>
                  </a:lnTo>
                  <a:lnTo>
                    <a:pt x="0" y="39"/>
                  </a:lnTo>
                  <a:lnTo>
                    <a:pt x="38" y="39"/>
                  </a:lnTo>
                  <a:lnTo>
                    <a:pt x="37"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59" name="Freeform 2013"/>
            <p:cNvSpPr>
              <a:spLocks/>
            </p:cNvSpPr>
            <p:nvPr/>
          </p:nvSpPr>
          <p:spPr bwMode="auto">
            <a:xfrm>
              <a:off x="2275" y="3788"/>
              <a:ext cx="24" cy="22"/>
            </a:xfrm>
            <a:custGeom>
              <a:avLst/>
              <a:gdLst>
                <a:gd name="T0" fmla="*/ 6 w 47"/>
                <a:gd name="T1" fmla="*/ 1 h 42"/>
                <a:gd name="T2" fmla="*/ 6 w 47"/>
                <a:gd name="T3" fmla="*/ 1 h 42"/>
                <a:gd name="T4" fmla="*/ 1 w 47"/>
                <a:gd name="T5" fmla="*/ 0 h 42"/>
                <a:gd name="T6" fmla="*/ 0 w 47"/>
                <a:gd name="T7" fmla="*/ 5 h 42"/>
                <a:gd name="T8" fmla="*/ 6 w 47"/>
                <a:gd name="T9" fmla="*/ 6 h 42"/>
                <a:gd name="T10" fmla="*/ 6 w 47"/>
                <a:gd name="T11" fmla="*/ 6 h 42"/>
                <a:gd name="T12" fmla="*/ 6 w 47"/>
                <a:gd name="T13" fmla="*/ 1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4" y="3"/>
                  </a:moveTo>
                  <a:lnTo>
                    <a:pt x="47" y="3"/>
                  </a:lnTo>
                  <a:lnTo>
                    <a:pt x="2" y="0"/>
                  </a:lnTo>
                  <a:lnTo>
                    <a:pt x="0" y="39"/>
                  </a:lnTo>
                  <a:lnTo>
                    <a:pt x="44" y="42"/>
                  </a:lnTo>
                  <a:lnTo>
                    <a:pt x="47" y="42"/>
                  </a:lnTo>
                  <a:lnTo>
                    <a:pt x="44"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0" name="Freeform 2014"/>
            <p:cNvSpPr>
              <a:spLocks/>
            </p:cNvSpPr>
            <p:nvPr/>
          </p:nvSpPr>
          <p:spPr bwMode="auto">
            <a:xfrm>
              <a:off x="2298" y="3788"/>
              <a:ext cx="22" cy="22"/>
            </a:xfrm>
            <a:custGeom>
              <a:avLst/>
              <a:gdLst>
                <a:gd name="T0" fmla="*/ 6 w 44"/>
                <a:gd name="T1" fmla="*/ 0 h 42"/>
                <a:gd name="T2" fmla="*/ 6 w 44"/>
                <a:gd name="T3" fmla="*/ 0 h 42"/>
                <a:gd name="T4" fmla="*/ 0 w 44"/>
                <a:gd name="T5" fmla="*/ 1 h 42"/>
                <a:gd name="T6" fmla="*/ 1 w 44"/>
                <a:gd name="T7" fmla="*/ 6 h 42"/>
                <a:gd name="T8" fmla="*/ 6 w 44"/>
                <a:gd name="T9" fmla="*/ 5 h 42"/>
                <a:gd name="T10" fmla="*/ 6 w 44"/>
                <a:gd name="T11" fmla="*/ 5 h 42"/>
                <a:gd name="T12" fmla="*/ 6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3" y="0"/>
                  </a:moveTo>
                  <a:lnTo>
                    <a:pt x="42" y="0"/>
                  </a:lnTo>
                  <a:lnTo>
                    <a:pt x="0" y="3"/>
                  </a:lnTo>
                  <a:lnTo>
                    <a:pt x="3" y="42"/>
                  </a:lnTo>
                  <a:lnTo>
                    <a:pt x="44"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1" name="Freeform 2015"/>
            <p:cNvSpPr>
              <a:spLocks/>
            </p:cNvSpPr>
            <p:nvPr/>
          </p:nvSpPr>
          <p:spPr bwMode="auto">
            <a:xfrm>
              <a:off x="2319" y="3788"/>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2" name="Freeform 2016"/>
            <p:cNvSpPr>
              <a:spLocks/>
            </p:cNvSpPr>
            <p:nvPr/>
          </p:nvSpPr>
          <p:spPr bwMode="auto">
            <a:xfrm>
              <a:off x="2341" y="3788"/>
              <a:ext cx="21" cy="20"/>
            </a:xfrm>
            <a:custGeom>
              <a:avLst/>
              <a:gdLst>
                <a:gd name="T0" fmla="*/ 6 w 41"/>
                <a:gd name="T1" fmla="*/ 0 h 39"/>
                <a:gd name="T2" fmla="*/ 6 w 41"/>
                <a:gd name="T3" fmla="*/ 0 h 39"/>
                <a:gd name="T4" fmla="*/ 0 w 41"/>
                <a:gd name="T5" fmla="*/ 0 h 39"/>
                <a:gd name="T6" fmla="*/ 0 w 41"/>
                <a:gd name="T7" fmla="*/ 5 h 39"/>
                <a:gd name="T8" fmla="*/ 6 w 41"/>
                <a:gd name="T9" fmla="*/ 5 h 39"/>
                <a:gd name="T10" fmla="*/ 6 w 41"/>
                <a:gd name="T11" fmla="*/ 5 h 39"/>
                <a:gd name="T12" fmla="*/ 6 w 41"/>
                <a:gd name="T13" fmla="*/ 0 h 39"/>
                <a:gd name="T14" fmla="*/ 0 60000 65536"/>
                <a:gd name="T15" fmla="*/ 0 60000 65536"/>
                <a:gd name="T16" fmla="*/ 0 60000 65536"/>
                <a:gd name="T17" fmla="*/ 0 60000 65536"/>
                <a:gd name="T18" fmla="*/ 0 60000 65536"/>
                <a:gd name="T19" fmla="*/ 0 60000 65536"/>
                <a:gd name="T20" fmla="*/ 0 60000 65536"/>
                <a:gd name="T21" fmla="*/ 0 w 41"/>
                <a:gd name="T22" fmla="*/ 0 h 39"/>
                <a:gd name="T23" fmla="*/ 41 w 41"/>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39">
                  <a:moveTo>
                    <a:pt x="41" y="0"/>
                  </a:moveTo>
                  <a:lnTo>
                    <a:pt x="41" y="0"/>
                  </a:lnTo>
                  <a:lnTo>
                    <a:pt x="0" y="0"/>
                  </a:lnTo>
                  <a:lnTo>
                    <a:pt x="0"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3" name="Freeform 2017"/>
            <p:cNvSpPr>
              <a:spLocks/>
            </p:cNvSpPr>
            <p:nvPr/>
          </p:nvSpPr>
          <p:spPr bwMode="auto">
            <a:xfrm>
              <a:off x="2362" y="3788"/>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4" name="Freeform 2018"/>
            <p:cNvSpPr>
              <a:spLocks/>
            </p:cNvSpPr>
            <p:nvPr/>
          </p:nvSpPr>
          <p:spPr bwMode="auto">
            <a:xfrm>
              <a:off x="2384" y="3788"/>
              <a:ext cx="20" cy="20"/>
            </a:xfrm>
            <a:custGeom>
              <a:avLst/>
              <a:gdLst>
                <a:gd name="T0" fmla="*/ 5 w 42"/>
                <a:gd name="T1" fmla="*/ 0 h 39"/>
                <a:gd name="T2" fmla="*/ 4 w 42"/>
                <a:gd name="T3" fmla="*/ 0 h 39"/>
                <a:gd name="T4" fmla="*/ 0 w 42"/>
                <a:gd name="T5" fmla="*/ 0 h 39"/>
                <a:gd name="T6" fmla="*/ 0 w 42"/>
                <a:gd name="T7" fmla="*/ 5 h 39"/>
                <a:gd name="T8" fmla="*/ 4 w 42"/>
                <a:gd name="T9" fmla="*/ 5 h 39"/>
                <a:gd name="T10" fmla="*/ 4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9"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5" name="Freeform 2019"/>
            <p:cNvSpPr>
              <a:spLocks/>
            </p:cNvSpPr>
            <p:nvPr/>
          </p:nvSpPr>
          <p:spPr bwMode="auto">
            <a:xfrm>
              <a:off x="2403" y="3788"/>
              <a:ext cx="23" cy="22"/>
            </a:xfrm>
            <a:custGeom>
              <a:avLst/>
              <a:gdLst>
                <a:gd name="T0" fmla="*/ 6 w 46"/>
                <a:gd name="T1" fmla="*/ 1 h 42"/>
                <a:gd name="T2" fmla="*/ 6 w 46"/>
                <a:gd name="T3" fmla="*/ 1 h 42"/>
                <a:gd name="T4" fmla="*/ 1 w 46"/>
                <a:gd name="T5" fmla="*/ 0 h 42"/>
                <a:gd name="T6" fmla="*/ 0 w 46"/>
                <a:gd name="T7" fmla="*/ 5 h 42"/>
                <a:gd name="T8" fmla="*/ 6 w 46"/>
                <a:gd name="T9" fmla="*/ 6 h 42"/>
                <a:gd name="T10" fmla="*/ 6 w 46"/>
                <a:gd name="T11" fmla="*/ 6 h 42"/>
                <a:gd name="T12" fmla="*/ 6 w 46"/>
                <a:gd name="T13" fmla="*/ 1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3"/>
                  </a:moveTo>
                  <a:lnTo>
                    <a:pt x="46" y="3"/>
                  </a:lnTo>
                  <a:lnTo>
                    <a:pt x="3" y="0"/>
                  </a:lnTo>
                  <a:lnTo>
                    <a:pt x="0" y="39"/>
                  </a:lnTo>
                  <a:lnTo>
                    <a:pt x="44" y="42"/>
                  </a:lnTo>
                  <a:lnTo>
                    <a:pt x="45" y="42"/>
                  </a:lnTo>
                  <a:lnTo>
                    <a:pt x="45"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6" name="Freeform 2020"/>
            <p:cNvSpPr>
              <a:spLocks/>
            </p:cNvSpPr>
            <p:nvPr/>
          </p:nvSpPr>
          <p:spPr bwMode="auto">
            <a:xfrm>
              <a:off x="2426" y="3790"/>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6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2" y="0"/>
                  </a:moveTo>
                  <a:lnTo>
                    <a:pt x="44" y="0"/>
                  </a:lnTo>
                  <a:lnTo>
                    <a:pt x="0" y="0"/>
                  </a:lnTo>
                  <a:lnTo>
                    <a:pt x="0" y="39"/>
                  </a:lnTo>
                  <a:lnTo>
                    <a:pt x="44" y="39"/>
                  </a:lnTo>
                  <a:lnTo>
                    <a:pt x="46"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7" name="Freeform 2021"/>
            <p:cNvSpPr>
              <a:spLocks/>
            </p:cNvSpPr>
            <p:nvPr/>
          </p:nvSpPr>
          <p:spPr bwMode="auto">
            <a:xfrm>
              <a:off x="2446" y="3788"/>
              <a:ext cx="22" cy="22"/>
            </a:xfrm>
            <a:custGeom>
              <a:avLst/>
              <a:gdLst>
                <a:gd name="T0" fmla="*/ 6 w 42"/>
                <a:gd name="T1" fmla="*/ 0 h 42"/>
                <a:gd name="T2" fmla="*/ 5 w 42"/>
                <a:gd name="T3" fmla="*/ 0 h 42"/>
                <a:gd name="T4" fmla="*/ 0 w 42"/>
                <a:gd name="T5" fmla="*/ 1 h 42"/>
                <a:gd name="T6" fmla="*/ 1 w 42"/>
                <a:gd name="T7" fmla="*/ 6 h 42"/>
                <a:gd name="T8" fmla="*/ 6 w 42"/>
                <a:gd name="T9" fmla="*/ 5 h 42"/>
                <a:gd name="T10" fmla="*/ 6 w 42"/>
                <a:gd name="T11" fmla="*/ 5 h 42"/>
                <a:gd name="T12" fmla="*/ 6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0" y="0"/>
                  </a:moveTo>
                  <a:lnTo>
                    <a:pt x="38" y="0"/>
                  </a:lnTo>
                  <a:lnTo>
                    <a:pt x="0" y="3"/>
                  </a:lnTo>
                  <a:lnTo>
                    <a:pt x="4" y="42"/>
                  </a:lnTo>
                  <a:lnTo>
                    <a:pt x="42"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8" name="Freeform 2022"/>
            <p:cNvSpPr>
              <a:spLocks/>
            </p:cNvSpPr>
            <p:nvPr/>
          </p:nvSpPr>
          <p:spPr bwMode="auto">
            <a:xfrm>
              <a:off x="2467" y="3788"/>
              <a:ext cx="24" cy="20"/>
            </a:xfrm>
            <a:custGeom>
              <a:avLst/>
              <a:gdLst>
                <a:gd name="T0" fmla="*/ 6 w 48"/>
                <a:gd name="T1" fmla="*/ 0 h 41"/>
                <a:gd name="T2" fmla="*/ 6 w 48"/>
                <a:gd name="T3" fmla="*/ 0 h 41"/>
                <a:gd name="T4" fmla="*/ 0 w 48"/>
                <a:gd name="T5" fmla="*/ 0 h 41"/>
                <a:gd name="T6" fmla="*/ 0 w 48"/>
                <a:gd name="T7" fmla="*/ 5 h 41"/>
                <a:gd name="T8" fmla="*/ 6 w 48"/>
                <a:gd name="T9" fmla="*/ 5 h 41"/>
                <a:gd name="T10" fmla="*/ 6 w 48"/>
                <a:gd name="T11" fmla="*/ 5 h 41"/>
                <a:gd name="T12" fmla="*/ 6 w 48"/>
                <a:gd name="T13" fmla="*/ 0 h 41"/>
                <a:gd name="T14" fmla="*/ 0 60000 65536"/>
                <a:gd name="T15" fmla="*/ 0 60000 65536"/>
                <a:gd name="T16" fmla="*/ 0 60000 65536"/>
                <a:gd name="T17" fmla="*/ 0 60000 65536"/>
                <a:gd name="T18" fmla="*/ 0 60000 65536"/>
                <a:gd name="T19" fmla="*/ 0 60000 65536"/>
                <a:gd name="T20" fmla="*/ 0 60000 65536"/>
                <a:gd name="T21" fmla="*/ 0 w 48"/>
                <a:gd name="T22" fmla="*/ 0 h 41"/>
                <a:gd name="T23" fmla="*/ 48 w 4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1">
                  <a:moveTo>
                    <a:pt x="46" y="0"/>
                  </a:moveTo>
                  <a:lnTo>
                    <a:pt x="47" y="0"/>
                  </a:lnTo>
                  <a:lnTo>
                    <a:pt x="0" y="2"/>
                  </a:lnTo>
                  <a:lnTo>
                    <a:pt x="0" y="41"/>
                  </a:lnTo>
                  <a:lnTo>
                    <a:pt x="47" y="40"/>
                  </a:lnTo>
                  <a:lnTo>
                    <a:pt x="48" y="4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69" name="Freeform 2023"/>
            <p:cNvSpPr>
              <a:spLocks/>
            </p:cNvSpPr>
            <p:nvPr/>
          </p:nvSpPr>
          <p:spPr bwMode="auto">
            <a:xfrm>
              <a:off x="2490" y="3787"/>
              <a:ext cx="20" cy="20"/>
            </a:xfrm>
            <a:custGeom>
              <a:avLst/>
              <a:gdLst>
                <a:gd name="T0" fmla="*/ 5 w 42"/>
                <a:gd name="T1" fmla="*/ 0 h 42"/>
                <a:gd name="T2" fmla="*/ 4 w 42"/>
                <a:gd name="T3" fmla="*/ 0 h 42"/>
                <a:gd name="T4" fmla="*/ 0 w 42"/>
                <a:gd name="T5" fmla="*/ 0 h 42"/>
                <a:gd name="T6" fmla="*/ 0 w 42"/>
                <a:gd name="T7" fmla="*/ 5 h 42"/>
                <a:gd name="T8" fmla="*/ 5 w 42"/>
                <a:gd name="T9" fmla="*/ 4 h 42"/>
                <a:gd name="T10" fmla="*/ 5 w 42"/>
                <a:gd name="T11" fmla="*/ 4 h 42"/>
                <a:gd name="T12" fmla="*/ 5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1" y="0"/>
                  </a:moveTo>
                  <a:lnTo>
                    <a:pt x="39" y="0"/>
                  </a:lnTo>
                  <a:lnTo>
                    <a:pt x="0" y="2"/>
                  </a:lnTo>
                  <a:lnTo>
                    <a:pt x="2" y="42"/>
                  </a:lnTo>
                  <a:lnTo>
                    <a:pt x="42"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0" name="Freeform 2024"/>
            <p:cNvSpPr>
              <a:spLocks/>
            </p:cNvSpPr>
            <p:nvPr/>
          </p:nvSpPr>
          <p:spPr bwMode="auto">
            <a:xfrm>
              <a:off x="2510" y="3787"/>
              <a:ext cx="23" cy="19"/>
            </a:xfrm>
            <a:custGeom>
              <a:avLst/>
              <a:gdLst>
                <a:gd name="T0" fmla="*/ 6 w 46"/>
                <a:gd name="T1" fmla="*/ 0 h 39"/>
                <a:gd name="T2" fmla="*/ 6 w 46"/>
                <a:gd name="T3" fmla="*/ 0 h 39"/>
                <a:gd name="T4" fmla="*/ 0 w 46"/>
                <a:gd name="T5" fmla="*/ 0 h 39"/>
                <a:gd name="T6" fmla="*/ 0 w 46"/>
                <a:gd name="T7" fmla="*/ 4 h 39"/>
                <a:gd name="T8" fmla="*/ 6 w 46"/>
                <a:gd name="T9" fmla="*/ 4 h 39"/>
                <a:gd name="T10" fmla="*/ 6 w 46"/>
                <a:gd name="T11" fmla="*/ 4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6" y="0"/>
                  </a:moveTo>
                  <a:lnTo>
                    <a:pt x="46" y="0"/>
                  </a:lnTo>
                  <a:lnTo>
                    <a:pt x="0" y="0"/>
                  </a:lnTo>
                  <a:lnTo>
                    <a:pt x="0"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1" name="Freeform 2025"/>
            <p:cNvSpPr>
              <a:spLocks/>
            </p:cNvSpPr>
            <p:nvPr/>
          </p:nvSpPr>
          <p:spPr bwMode="auto">
            <a:xfrm>
              <a:off x="2533" y="3787"/>
              <a:ext cx="22" cy="19"/>
            </a:xfrm>
            <a:custGeom>
              <a:avLst/>
              <a:gdLst>
                <a:gd name="T0" fmla="*/ 6 w 43"/>
                <a:gd name="T1" fmla="*/ 0 h 39"/>
                <a:gd name="T2" fmla="*/ 6 w 43"/>
                <a:gd name="T3" fmla="*/ 0 h 39"/>
                <a:gd name="T4" fmla="*/ 0 w 43"/>
                <a:gd name="T5" fmla="*/ 0 h 39"/>
                <a:gd name="T6" fmla="*/ 0 w 43"/>
                <a:gd name="T7" fmla="*/ 4 h 39"/>
                <a:gd name="T8" fmla="*/ 6 w 43"/>
                <a:gd name="T9" fmla="*/ 4 h 39"/>
                <a:gd name="T10" fmla="*/ 6 w 43"/>
                <a:gd name="T11" fmla="*/ 4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2" y="0"/>
                  </a:lnTo>
                  <a:lnTo>
                    <a:pt x="0" y="0"/>
                  </a:lnTo>
                  <a:lnTo>
                    <a:pt x="0" y="39"/>
                  </a:lnTo>
                  <a:lnTo>
                    <a:pt x="42" y="39"/>
                  </a:lnTo>
                  <a:lnTo>
                    <a:pt x="41"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2" name="Freeform 2026"/>
            <p:cNvSpPr>
              <a:spLocks/>
            </p:cNvSpPr>
            <p:nvPr/>
          </p:nvSpPr>
          <p:spPr bwMode="auto">
            <a:xfrm>
              <a:off x="2554" y="3787"/>
              <a:ext cx="21" cy="20"/>
            </a:xfrm>
            <a:custGeom>
              <a:avLst/>
              <a:gdLst>
                <a:gd name="T0" fmla="*/ 5 w 44"/>
                <a:gd name="T1" fmla="*/ 0 h 42"/>
                <a:gd name="T2" fmla="*/ 5 w 44"/>
                <a:gd name="T3" fmla="*/ 0 h 42"/>
                <a:gd name="T4" fmla="*/ 0 w 44"/>
                <a:gd name="T5" fmla="*/ 0 h 42"/>
                <a:gd name="T6" fmla="*/ 0 w 44"/>
                <a:gd name="T7" fmla="*/ 4 h 42"/>
                <a:gd name="T8" fmla="*/ 5 w 44"/>
                <a:gd name="T9" fmla="*/ 5 h 42"/>
                <a:gd name="T10" fmla="*/ 5 w 44"/>
                <a:gd name="T11" fmla="*/ 5 h 42"/>
                <a:gd name="T12" fmla="*/ 5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3" y="2"/>
                  </a:moveTo>
                  <a:lnTo>
                    <a:pt x="44" y="2"/>
                  </a:lnTo>
                  <a:lnTo>
                    <a:pt x="2" y="0"/>
                  </a:lnTo>
                  <a:lnTo>
                    <a:pt x="0" y="39"/>
                  </a:lnTo>
                  <a:lnTo>
                    <a:pt x="42" y="42"/>
                  </a:lnTo>
                  <a:lnTo>
                    <a:pt x="43" y="42"/>
                  </a:lnTo>
                  <a:lnTo>
                    <a:pt x="43"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3" name="Freeform 2027"/>
            <p:cNvSpPr>
              <a:spLocks/>
            </p:cNvSpPr>
            <p:nvPr/>
          </p:nvSpPr>
          <p:spPr bwMode="auto">
            <a:xfrm>
              <a:off x="2575" y="3788"/>
              <a:ext cx="23" cy="20"/>
            </a:xfrm>
            <a:custGeom>
              <a:avLst/>
              <a:gdLst>
                <a:gd name="T0" fmla="*/ 6 w 46"/>
                <a:gd name="T1" fmla="*/ 0 h 41"/>
                <a:gd name="T2" fmla="*/ 6 w 46"/>
                <a:gd name="T3" fmla="*/ 0 h 41"/>
                <a:gd name="T4" fmla="*/ 0 w 46"/>
                <a:gd name="T5" fmla="*/ 0 h 41"/>
                <a:gd name="T6" fmla="*/ 0 w 46"/>
                <a:gd name="T7" fmla="*/ 5 h 41"/>
                <a:gd name="T8" fmla="*/ 6 w 46"/>
                <a:gd name="T9" fmla="*/ 5 h 41"/>
                <a:gd name="T10" fmla="*/ 6 w 46"/>
                <a:gd name="T11" fmla="*/ 5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6" y="2"/>
                  </a:moveTo>
                  <a:lnTo>
                    <a:pt x="45" y="2"/>
                  </a:lnTo>
                  <a:lnTo>
                    <a:pt x="0" y="0"/>
                  </a:lnTo>
                  <a:lnTo>
                    <a:pt x="0" y="40"/>
                  </a:lnTo>
                  <a:lnTo>
                    <a:pt x="45" y="41"/>
                  </a:lnTo>
                  <a:lnTo>
                    <a:pt x="44" y="41"/>
                  </a:lnTo>
                  <a:lnTo>
                    <a:pt x="46"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4" name="Freeform 2028"/>
            <p:cNvSpPr>
              <a:spLocks/>
            </p:cNvSpPr>
            <p:nvPr/>
          </p:nvSpPr>
          <p:spPr bwMode="auto">
            <a:xfrm>
              <a:off x="2597" y="3788"/>
              <a:ext cx="22" cy="22"/>
            </a:xfrm>
            <a:custGeom>
              <a:avLst/>
              <a:gdLst>
                <a:gd name="T0" fmla="*/ 6 w 43"/>
                <a:gd name="T1" fmla="*/ 1 h 42"/>
                <a:gd name="T2" fmla="*/ 6 w 43"/>
                <a:gd name="T3" fmla="*/ 1 h 42"/>
                <a:gd name="T4" fmla="*/ 1 w 43"/>
                <a:gd name="T5" fmla="*/ 0 h 42"/>
                <a:gd name="T6" fmla="*/ 0 w 43"/>
                <a:gd name="T7" fmla="*/ 5 h 42"/>
                <a:gd name="T8" fmla="*/ 6 w 43"/>
                <a:gd name="T9" fmla="*/ 6 h 42"/>
                <a:gd name="T10" fmla="*/ 6 w 43"/>
                <a:gd name="T11" fmla="*/ 6 h 42"/>
                <a:gd name="T12" fmla="*/ 6 w 43"/>
                <a:gd name="T13" fmla="*/ 1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3"/>
                  </a:moveTo>
                  <a:lnTo>
                    <a:pt x="43" y="3"/>
                  </a:lnTo>
                  <a:lnTo>
                    <a:pt x="2" y="0"/>
                  </a:lnTo>
                  <a:lnTo>
                    <a:pt x="0" y="39"/>
                  </a:lnTo>
                  <a:lnTo>
                    <a:pt x="41" y="42"/>
                  </a:lnTo>
                  <a:lnTo>
                    <a:pt x="42" y="42"/>
                  </a:lnTo>
                  <a:lnTo>
                    <a:pt x="42"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5" name="Freeform 2029"/>
            <p:cNvSpPr>
              <a:spLocks/>
            </p:cNvSpPr>
            <p:nvPr/>
          </p:nvSpPr>
          <p:spPr bwMode="auto">
            <a:xfrm>
              <a:off x="2618" y="3790"/>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6" name="Freeform 2030"/>
            <p:cNvSpPr>
              <a:spLocks/>
            </p:cNvSpPr>
            <p:nvPr/>
          </p:nvSpPr>
          <p:spPr bwMode="auto">
            <a:xfrm>
              <a:off x="2639" y="3790"/>
              <a:ext cx="23" cy="21"/>
            </a:xfrm>
            <a:custGeom>
              <a:avLst/>
              <a:gdLst>
                <a:gd name="T0" fmla="*/ 6 w 46"/>
                <a:gd name="T1" fmla="*/ 1 h 41"/>
                <a:gd name="T2" fmla="*/ 6 w 46"/>
                <a:gd name="T3" fmla="*/ 1 h 41"/>
                <a:gd name="T4" fmla="*/ 1 w 46"/>
                <a:gd name="T5" fmla="*/ 0 h 41"/>
                <a:gd name="T6" fmla="*/ 0 w 46"/>
                <a:gd name="T7" fmla="*/ 5 h 41"/>
                <a:gd name="T8" fmla="*/ 6 w 46"/>
                <a:gd name="T9" fmla="*/ 6 h 41"/>
                <a:gd name="T10" fmla="*/ 6 w 46"/>
                <a:gd name="T11" fmla="*/ 6 h 41"/>
                <a:gd name="T12" fmla="*/ 6 w 46"/>
                <a:gd name="T13" fmla="*/ 1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3" y="2"/>
                  </a:moveTo>
                  <a:lnTo>
                    <a:pt x="46" y="2"/>
                  </a:lnTo>
                  <a:lnTo>
                    <a:pt x="2" y="0"/>
                  </a:lnTo>
                  <a:lnTo>
                    <a:pt x="0" y="39"/>
                  </a:lnTo>
                  <a:lnTo>
                    <a:pt x="43" y="41"/>
                  </a:lnTo>
                  <a:lnTo>
                    <a:pt x="46" y="41"/>
                  </a:lnTo>
                  <a:lnTo>
                    <a:pt x="43"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7" name="Freeform 2031"/>
            <p:cNvSpPr>
              <a:spLocks/>
            </p:cNvSpPr>
            <p:nvPr/>
          </p:nvSpPr>
          <p:spPr bwMode="auto">
            <a:xfrm>
              <a:off x="2661" y="3790"/>
              <a:ext cx="22" cy="21"/>
            </a:xfrm>
            <a:custGeom>
              <a:avLst/>
              <a:gdLst>
                <a:gd name="T0" fmla="*/ 6 w 44"/>
                <a:gd name="T1" fmla="*/ 0 h 41"/>
                <a:gd name="T2" fmla="*/ 6 w 44"/>
                <a:gd name="T3" fmla="*/ 0 h 41"/>
                <a:gd name="T4" fmla="*/ 0 w 44"/>
                <a:gd name="T5" fmla="*/ 1 h 41"/>
                <a:gd name="T6" fmla="*/ 1 w 44"/>
                <a:gd name="T7" fmla="*/ 6 h 41"/>
                <a:gd name="T8" fmla="*/ 6 w 44"/>
                <a:gd name="T9" fmla="*/ 5 h 41"/>
                <a:gd name="T10" fmla="*/ 6 w 44"/>
                <a:gd name="T11" fmla="*/ 5 h 41"/>
                <a:gd name="T12" fmla="*/ 6 w 44"/>
                <a:gd name="T13" fmla="*/ 0 h 41"/>
                <a:gd name="T14" fmla="*/ 0 60000 65536"/>
                <a:gd name="T15" fmla="*/ 0 60000 65536"/>
                <a:gd name="T16" fmla="*/ 0 60000 65536"/>
                <a:gd name="T17" fmla="*/ 0 60000 65536"/>
                <a:gd name="T18" fmla="*/ 0 60000 65536"/>
                <a:gd name="T19" fmla="*/ 0 60000 65536"/>
                <a:gd name="T20" fmla="*/ 0 60000 65536"/>
                <a:gd name="T21" fmla="*/ 0 w 44"/>
                <a:gd name="T22" fmla="*/ 0 h 41"/>
                <a:gd name="T23" fmla="*/ 44 w 44"/>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1">
                  <a:moveTo>
                    <a:pt x="43" y="0"/>
                  </a:moveTo>
                  <a:lnTo>
                    <a:pt x="42" y="0"/>
                  </a:lnTo>
                  <a:lnTo>
                    <a:pt x="0" y="2"/>
                  </a:lnTo>
                  <a:lnTo>
                    <a:pt x="3" y="41"/>
                  </a:lnTo>
                  <a:lnTo>
                    <a:pt x="44"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8" name="Freeform 2032"/>
            <p:cNvSpPr>
              <a:spLocks/>
            </p:cNvSpPr>
            <p:nvPr/>
          </p:nvSpPr>
          <p:spPr bwMode="auto">
            <a:xfrm>
              <a:off x="2682" y="3790"/>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79" name="Freeform 2033"/>
            <p:cNvSpPr>
              <a:spLocks/>
            </p:cNvSpPr>
            <p:nvPr/>
          </p:nvSpPr>
          <p:spPr bwMode="auto">
            <a:xfrm>
              <a:off x="2704" y="3790"/>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0" name="Freeform 2034"/>
            <p:cNvSpPr>
              <a:spLocks/>
            </p:cNvSpPr>
            <p:nvPr/>
          </p:nvSpPr>
          <p:spPr bwMode="auto">
            <a:xfrm>
              <a:off x="2725" y="3790"/>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1" name="Freeform 2035"/>
            <p:cNvSpPr>
              <a:spLocks/>
            </p:cNvSpPr>
            <p:nvPr/>
          </p:nvSpPr>
          <p:spPr bwMode="auto">
            <a:xfrm>
              <a:off x="2747" y="3790"/>
              <a:ext cx="21" cy="20"/>
            </a:xfrm>
            <a:custGeom>
              <a:avLst/>
              <a:gdLst>
                <a:gd name="T0" fmla="*/ 5 w 44"/>
                <a:gd name="T1" fmla="*/ 0 h 39"/>
                <a:gd name="T2" fmla="*/ 5 w 44"/>
                <a:gd name="T3" fmla="*/ 0 h 39"/>
                <a:gd name="T4" fmla="*/ 0 w 44"/>
                <a:gd name="T5" fmla="*/ 0 h 39"/>
                <a:gd name="T6" fmla="*/ 0 w 44"/>
                <a:gd name="T7" fmla="*/ 5 h 39"/>
                <a:gd name="T8" fmla="*/ 5 w 44"/>
                <a:gd name="T9" fmla="*/ 5 h 39"/>
                <a:gd name="T10" fmla="*/ 5 w 44"/>
                <a:gd name="T11" fmla="*/ 5 h 39"/>
                <a:gd name="T12" fmla="*/ 5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2" name="Freeform 2036"/>
            <p:cNvSpPr>
              <a:spLocks/>
            </p:cNvSpPr>
            <p:nvPr/>
          </p:nvSpPr>
          <p:spPr bwMode="auto">
            <a:xfrm>
              <a:off x="2768" y="3790"/>
              <a:ext cx="22" cy="20"/>
            </a:xfrm>
            <a:custGeom>
              <a:avLst/>
              <a:gdLst>
                <a:gd name="T0" fmla="*/ 6 w 43"/>
                <a:gd name="T1" fmla="*/ 0 h 39"/>
                <a:gd name="T2" fmla="*/ 6 w 43"/>
                <a:gd name="T3" fmla="*/ 0 h 39"/>
                <a:gd name="T4" fmla="*/ 0 w 43"/>
                <a:gd name="T5" fmla="*/ 0 h 39"/>
                <a:gd name="T6" fmla="*/ 0 w 43"/>
                <a:gd name="T7" fmla="*/ 5 h 39"/>
                <a:gd name="T8" fmla="*/ 6 w 43"/>
                <a:gd name="T9" fmla="*/ 5 h 39"/>
                <a:gd name="T10" fmla="*/ 6 w 43"/>
                <a:gd name="T11" fmla="*/ 5 h 39"/>
                <a:gd name="T12" fmla="*/ 6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3" name="Freeform 2037"/>
            <p:cNvSpPr>
              <a:spLocks/>
            </p:cNvSpPr>
            <p:nvPr/>
          </p:nvSpPr>
          <p:spPr bwMode="auto">
            <a:xfrm>
              <a:off x="2790" y="3790"/>
              <a:ext cx="20" cy="20"/>
            </a:xfrm>
            <a:custGeom>
              <a:avLst/>
              <a:gdLst>
                <a:gd name="T0" fmla="*/ 5 w 40"/>
                <a:gd name="T1" fmla="*/ 0 h 39"/>
                <a:gd name="T2" fmla="*/ 5 w 40"/>
                <a:gd name="T3" fmla="*/ 0 h 39"/>
                <a:gd name="T4" fmla="*/ 0 w 40"/>
                <a:gd name="T5" fmla="*/ 0 h 39"/>
                <a:gd name="T6" fmla="*/ 0 w 40"/>
                <a:gd name="T7" fmla="*/ 5 h 39"/>
                <a:gd name="T8" fmla="*/ 5 w 40"/>
                <a:gd name="T9" fmla="*/ 5 h 39"/>
                <a:gd name="T10" fmla="*/ 5 w 40"/>
                <a:gd name="T11" fmla="*/ 5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4" name="Freeform 2038"/>
            <p:cNvSpPr>
              <a:spLocks/>
            </p:cNvSpPr>
            <p:nvPr/>
          </p:nvSpPr>
          <p:spPr bwMode="auto">
            <a:xfrm>
              <a:off x="2810" y="3790"/>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5" name="Freeform 2039"/>
            <p:cNvSpPr>
              <a:spLocks/>
            </p:cNvSpPr>
            <p:nvPr/>
          </p:nvSpPr>
          <p:spPr bwMode="auto">
            <a:xfrm>
              <a:off x="2831" y="3790"/>
              <a:ext cx="23"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3" y="0"/>
                  </a:lnTo>
                  <a:lnTo>
                    <a:pt x="0" y="0"/>
                  </a:lnTo>
                  <a:lnTo>
                    <a:pt x="0" y="39"/>
                  </a:lnTo>
                  <a:lnTo>
                    <a:pt x="43" y="39"/>
                  </a:lnTo>
                  <a:lnTo>
                    <a:pt x="42"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6" name="Freeform 2040"/>
            <p:cNvSpPr>
              <a:spLocks/>
            </p:cNvSpPr>
            <p:nvPr/>
          </p:nvSpPr>
          <p:spPr bwMode="auto">
            <a:xfrm>
              <a:off x="2853" y="3790"/>
              <a:ext cx="23" cy="21"/>
            </a:xfrm>
            <a:custGeom>
              <a:avLst/>
              <a:gdLst>
                <a:gd name="T0" fmla="*/ 5 w 47"/>
                <a:gd name="T1" fmla="*/ 1 h 41"/>
                <a:gd name="T2" fmla="*/ 5 w 47"/>
                <a:gd name="T3" fmla="*/ 1 h 41"/>
                <a:gd name="T4" fmla="*/ 0 w 47"/>
                <a:gd name="T5" fmla="*/ 0 h 41"/>
                <a:gd name="T6" fmla="*/ 0 w 47"/>
                <a:gd name="T7" fmla="*/ 5 h 41"/>
                <a:gd name="T8" fmla="*/ 5 w 47"/>
                <a:gd name="T9" fmla="*/ 6 h 41"/>
                <a:gd name="T10" fmla="*/ 5 w 47"/>
                <a:gd name="T11" fmla="*/ 6 h 41"/>
                <a:gd name="T12" fmla="*/ 5 w 47"/>
                <a:gd name="T13" fmla="*/ 1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7" y="2"/>
                  </a:moveTo>
                  <a:lnTo>
                    <a:pt x="46" y="2"/>
                  </a:lnTo>
                  <a:lnTo>
                    <a:pt x="2" y="0"/>
                  </a:lnTo>
                  <a:lnTo>
                    <a:pt x="0" y="39"/>
                  </a:lnTo>
                  <a:lnTo>
                    <a:pt x="44" y="41"/>
                  </a:lnTo>
                  <a:lnTo>
                    <a:pt x="43" y="41"/>
                  </a:lnTo>
                  <a:lnTo>
                    <a:pt x="47"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7" name="Freeform 2041"/>
            <p:cNvSpPr>
              <a:spLocks/>
            </p:cNvSpPr>
            <p:nvPr/>
          </p:nvSpPr>
          <p:spPr bwMode="auto">
            <a:xfrm>
              <a:off x="2874" y="3791"/>
              <a:ext cx="24" cy="23"/>
            </a:xfrm>
            <a:custGeom>
              <a:avLst/>
              <a:gdLst>
                <a:gd name="T0" fmla="*/ 6 w 48"/>
                <a:gd name="T1" fmla="*/ 1 h 45"/>
                <a:gd name="T2" fmla="*/ 6 w 48"/>
                <a:gd name="T3" fmla="*/ 1 h 45"/>
                <a:gd name="T4" fmla="*/ 1 w 48"/>
                <a:gd name="T5" fmla="*/ 0 h 45"/>
                <a:gd name="T6" fmla="*/ 0 w 48"/>
                <a:gd name="T7" fmla="*/ 5 h 45"/>
                <a:gd name="T8" fmla="*/ 6 w 48"/>
                <a:gd name="T9" fmla="*/ 6 h 45"/>
                <a:gd name="T10" fmla="*/ 6 w 48"/>
                <a:gd name="T11" fmla="*/ 6 h 45"/>
                <a:gd name="T12" fmla="*/ 6 w 48"/>
                <a:gd name="T13" fmla="*/ 1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6"/>
                  </a:moveTo>
                  <a:lnTo>
                    <a:pt x="48" y="6"/>
                  </a:lnTo>
                  <a:lnTo>
                    <a:pt x="4" y="0"/>
                  </a:lnTo>
                  <a:lnTo>
                    <a:pt x="0" y="39"/>
                  </a:lnTo>
                  <a:lnTo>
                    <a:pt x="44" y="45"/>
                  </a:lnTo>
                  <a:lnTo>
                    <a:pt x="46" y="45"/>
                  </a:lnTo>
                  <a:lnTo>
                    <a:pt x="46"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8" name="Freeform 2042"/>
            <p:cNvSpPr>
              <a:spLocks/>
            </p:cNvSpPr>
            <p:nvPr/>
          </p:nvSpPr>
          <p:spPr bwMode="auto">
            <a:xfrm>
              <a:off x="2897" y="3794"/>
              <a:ext cx="21" cy="20"/>
            </a:xfrm>
            <a:custGeom>
              <a:avLst/>
              <a:gdLst>
                <a:gd name="T0" fmla="*/ 5 w 43"/>
                <a:gd name="T1" fmla="*/ 1 h 40"/>
                <a:gd name="T2" fmla="*/ 4 w 43"/>
                <a:gd name="T3" fmla="*/ 1 h 40"/>
                <a:gd name="T4" fmla="*/ 0 w 43"/>
                <a:gd name="T5" fmla="*/ 0 h 40"/>
                <a:gd name="T6" fmla="*/ 0 w 43"/>
                <a:gd name="T7" fmla="*/ 5 h 40"/>
                <a:gd name="T8" fmla="*/ 4 w 43"/>
                <a:gd name="T9" fmla="*/ 5 h 40"/>
                <a:gd name="T10" fmla="*/ 4 w 43"/>
                <a:gd name="T11" fmla="*/ 5 h 40"/>
                <a:gd name="T12" fmla="*/ 5 w 43"/>
                <a:gd name="T13" fmla="*/ 1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1"/>
                  </a:moveTo>
                  <a:lnTo>
                    <a:pt x="39" y="1"/>
                  </a:lnTo>
                  <a:lnTo>
                    <a:pt x="0" y="0"/>
                  </a:lnTo>
                  <a:lnTo>
                    <a:pt x="0" y="39"/>
                  </a:lnTo>
                  <a:lnTo>
                    <a:pt x="39" y="40"/>
                  </a:lnTo>
                  <a:lnTo>
                    <a:pt x="36" y="40"/>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89" name="Freeform 2043"/>
            <p:cNvSpPr>
              <a:spLocks/>
            </p:cNvSpPr>
            <p:nvPr/>
          </p:nvSpPr>
          <p:spPr bwMode="auto">
            <a:xfrm>
              <a:off x="2915" y="3795"/>
              <a:ext cx="26" cy="23"/>
            </a:xfrm>
            <a:custGeom>
              <a:avLst/>
              <a:gdLst>
                <a:gd name="T0" fmla="*/ 6 w 51"/>
                <a:gd name="T1" fmla="*/ 1 h 47"/>
                <a:gd name="T2" fmla="*/ 7 w 51"/>
                <a:gd name="T3" fmla="*/ 1 h 47"/>
                <a:gd name="T4" fmla="*/ 1 w 51"/>
                <a:gd name="T5" fmla="*/ 0 h 47"/>
                <a:gd name="T6" fmla="*/ 0 w 51"/>
                <a:gd name="T7" fmla="*/ 4 h 47"/>
                <a:gd name="T8" fmla="*/ 6 w 51"/>
                <a:gd name="T9" fmla="*/ 5 h 47"/>
                <a:gd name="T10" fmla="*/ 6 w 51"/>
                <a:gd name="T11" fmla="*/ 5 h 47"/>
                <a:gd name="T12" fmla="*/ 6 w 51"/>
                <a:gd name="T13" fmla="*/ 5 h 47"/>
                <a:gd name="T14" fmla="*/ 6 w 51"/>
                <a:gd name="T15" fmla="*/ 5 h 47"/>
                <a:gd name="T16" fmla="*/ 6 w 51"/>
                <a:gd name="T17" fmla="*/ 5 h 47"/>
                <a:gd name="T18" fmla="*/ 6 w 51"/>
                <a:gd name="T19" fmla="*/ 1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47"/>
                <a:gd name="T32" fmla="*/ 51 w 51"/>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47">
                  <a:moveTo>
                    <a:pt x="48" y="8"/>
                  </a:moveTo>
                  <a:lnTo>
                    <a:pt x="51" y="8"/>
                  </a:lnTo>
                  <a:lnTo>
                    <a:pt x="7" y="0"/>
                  </a:lnTo>
                  <a:lnTo>
                    <a:pt x="0" y="39"/>
                  </a:lnTo>
                  <a:lnTo>
                    <a:pt x="45" y="47"/>
                  </a:lnTo>
                  <a:lnTo>
                    <a:pt x="48" y="47"/>
                  </a:lnTo>
                  <a:lnTo>
                    <a:pt x="45" y="47"/>
                  </a:lnTo>
                  <a:lnTo>
                    <a:pt x="46" y="47"/>
                  </a:lnTo>
                  <a:lnTo>
                    <a:pt x="48" y="47"/>
                  </a:lnTo>
                  <a:lnTo>
                    <a:pt x="48"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0" name="Freeform 2044"/>
            <p:cNvSpPr>
              <a:spLocks/>
            </p:cNvSpPr>
            <p:nvPr/>
          </p:nvSpPr>
          <p:spPr bwMode="auto">
            <a:xfrm>
              <a:off x="2939" y="3799"/>
              <a:ext cx="21"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5 w 43"/>
                <a:gd name="T11" fmla="*/ 4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1" name="Freeform 2045"/>
            <p:cNvSpPr>
              <a:spLocks/>
            </p:cNvSpPr>
            <p:nvPr/>
          </p:nvSpPr>
          <p:spPr bwMode="auto">
            <a:xfrm>
              <a:off x="2960" y="3799"/>
              <a:ext cx="22" cy="19"/>
            </a:xfrm>
            <a:custGeom>
              <a:avLst/>
              <a:gdLst>
                <a:gd name="T0" fmla="*/ 6 w 42"/>
                <a:gd name="T1" fmla="*/ 0 h 39"/>
                <a:gd name="T2" fmla="*/ 6 w 42"/>
                <a:gd name="T3" fmla="*/ 0 h 39"/>
                <a:gd name="T4" fmla="*/ 0 w 42"/>
                <a:gd name="T5" fmla="*/ 0 h 39"/>
                <a:gd name="T6" fmla="*/ 0 w 42"/>
                <a:gd name="T7" fmla="*/ 4 h 39"/>
                <a:gd name="T8" fmla="*/ 6 w 42"/>
                <a:gd name="T9" fmla="*/ 4 h 39"/>
                <a:gd name="T10" fmla="*/ 6 w 42"/>
                <a:gd name="T11" fmla="*/ 4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2" name="Freeform 2046"/>
            <p:cNvSpPr>
              <a:spLocks/>
            </p:cNvSpPr>
            <p:nvPr/>
          </p:nvSpPr>
          <p:spPr bwMode="auto">
            <a:xfrm>
              <a:off x="2982" y="3799"/>
              <a:ext cx="20" cy="19"/>
            </a:xfrm>
            <a:custGeom>
              <a:avLst/>
              <a:gdLst>
                <a:gd name="T0" fmla="*/ 5 w 42"/>
                <a:gd name="T1" fmla="*/ 0 h 39"/>
                <a:gd name="T2" fmla="*/ 5 w 42"/>
                <a:gd name="T3" fmla="*/ 0 h 39"/>
                <a:gd name="T4" fmla="*/ 0 w 42"/>
                <a:gd name="T5" fmla="*/ 0 h 39"/>
                <a:gd name="T6" fmla="*/ 0 w 42"/>
                <a:gd name="T7" fmla="*/ 4 h 39"/>
                <a:gd name="T8" fmla="*/ 5 w 42"/>
                <a:gd name="T9" fmla="*/ 4 h 39"/>
                <a:gd name="T10" fmla="*/ 5 w 42"/>
                <a:gd name="T11" fmla="*/ 4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3" name="Freeform 2047"/>
            <p:cNvSpPr>
              <a:spLocks/>
            </p:cNvSpPr>
            <p:nvPr/>
          </p:nvSpPr>
          <p:spPr bwMode="auto">
            <a:xfrm>
              <a:off x="3002" y="3799"/>
              <a:ext cx="23" cy="19"/>
            </a:xfrm>
            <a:custGeom>
              <a:avLst/>
              <a:gdLst>
                <a:gd name="T0" fmla="*/ 6 w 45"/>
                <a:gd name="T1" fmla="*/ 0 h 39"/>
                <a:gd name="T2" fmla="*/ 6 w 45"/>
                <a:gd name="T3" fmla="*/ 0 h 39"/>
                <a:gd name="T4" fmla="*/ 0 w 45"/>
                <a:gd name="T5" fmla="*/ 0 h 39"/>
                <a:gd name="T6" fmla="*/ 0 w 45"/>
                <a:gd name="T7" fmla="*/ 4 h 39"/>
                <a:gd name="T8" fmla="*/ 6 w 45"/>
                <a:gd name="T9" fmla="*/ 4 h 39"/>
                <a:gd name="T10" fmla="*/ 6 w 45"/>
                <a:gd name="T11" fmla="*/ 4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5" y="0"/>
                  </a:lnTo>
                  <a:lnTo>
                    <a:pt x="0" y="0"/>
                  </a:lnTo>
                  <a:lnTo>
                    <a:pt x="0"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4" name="Freeform 2048"/>
            <p:cNvSpPr>
              <a:spLocks/>
            </p:cNvSpPr>
            <p:nvPr/>
          </p:nvSpPr>
          <p:spPr bwMode="auto">
            <a:xfrm>
              <a:off x="3025" y="3799"/>
              <a:ext cx="19" cy="19"/>
            </a:xfrm>
            <a:custGeom>
              <a:avLst/>
              <a:gdLst>
                <a:gd name="T0" fmla="*/ 4 w 39"/>
                <a:gd name="T1" fmla="*/ 0 h 39"/>
                <a:gd name="T2" fmla="*/ 4 w 39"/>
                <a:gd name="T3" fmla="*/ 0 h 39"/>
                <a:gd name="T4" fmla="*/ 0 w 39"/>
                <a:gd name="T5" fmla="*/ 0 h 39"/>
                <a:gd name="T6" fmla="*/ 0 w 39"/>
                <a:gd name="T7" fmla="*/ 4 h 39"/>
                <a:gd name="T8" fmla="*/ 4 w 39"/>
                <a:gd name="T9" fmla="*/ 4 h 39"/>
                <a:gd name="T10" fmla="*/ 4 w 39"/>
                <a:gd name="T11" fmla="*/ 4 h 39"/>
                <a:gd name="T12" fmla="*/ 4 w 39"/>
                <a:gd name="T13" fmla="*/ 0 h 39"/>
                <a:gd name="T14" fmla="*/ 0 60000 65536"/>
                <a:gd name="T15" fmla="*/ 0 60000 65536"/>
                <a:gd name="T16" fmla="*/ 0 60000 65536"/>
                <a:gd name="T17" fmla="*/ 0 60000 65536"/>
                <a:gd name="T18" fmla="*/ 0 60000 65536"/>
                <a:gd name="T19" fmla="*/ 0 60000 65536"/>
                <a:gd name="T20" fmla="*/ 0 60000 65536"/>
                <a:gd name="T21" fmla="*/ 0 w 39"/>
                <a:gd name="T22" fmla="*/ 0 h 39"/>
                <a:gd name="T23" fmla="*/ 39 w 3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39">
                  <a:moveTo>
                    <a:pt x="39" y="0"/>
                  </a:moveTo>
                  <a:lnTo>
                    <a:pt x="39" y="0"/>
                  </a:lnTo>
                  <a:lnTo>
                    <a:pt x="0" y="0"/>
                  </a:lnTo>
                  <a:lnTo>
                    <a:pt x="0" y="39"/>
                  </a:lnTo>
                  <a:lnTo>
                    <a:pt x="39"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5" name="Freeform 2049"/>
            <p:cNvSpPr>
              <a:spLocks/>
            </p:cNvSpPr>
            <p:nvPr/>
          </p:nvSpPr>
          <p:spPr bwMode="auto">
            <a:xfrm>
              <a:off x="3044" y="3799"/>
              <a:ext cx="24" cy="19"/>
            </a:xfrm>
            <a:custGeom>
              <a:avLst/>
              <a:gdLst>
                <a:gd name="T0" fmla="*/ 6 w 47"/>
                <a:gd name="T1" fmla="*/ 0 h 39"/>
                <a:gd name="T2" fmla="*/ 6 w 47"/>
                <a:gd name="T3" fmla="*/ 0 h 39"/>
                <a:gd name="T4" fmla="*/ 0 w 47"/>
                <a:gd name="T5" fmla="*/ 0 h 39"/>
                <a:gd name="T6" fmla="*/ 0 w 47"/>
                <a:gd name="T7" fmla="*/ 4 h 39"/>
                <a:gd name="T8" fmla="*/ 6 w 47"/>
                <a:gd name="T9" fmla="*/ 4 h 39"/>
                <a:gd name="T10" fmla="*/ 6 w 47"/>
                <a:gd name="T11" fmla="*/ 4 h 39"/>
                <a:gd name="T12" fmla="*/ 6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5" y="0"/>
                  </a:lnTo>
                  <a:lnTo>
                    <a:pt x="0" y="0"/>
                  </a:lnTo>
                  <a:lnTo>
                    <a:pt x="0" y="39"/>
                  </a:lnTo>
                  <a:lnTo>
                    <a:pt x="45" y="39"/>
                  </a:lnTo>
                  <a:lnTo>
                    <a:pt x="42"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6" name="Freeform 2050"/>
            <p:cNvSpPr>
              <a:spLocks/>
            </p:cNvSpPr>
            <p:nvPr/>
          </p:nvSpPr>
          <p:spPr bwMode="auto">
            <a:xfrm>
              <a:off x="3066" y="3799"/>
              <a:ext cx="22" cy="21"/>
            </a:xfrm>
            <a:custGeom>
              <a:avLst/>
              <a:gdLst>
                <a:gd name="T0" fmla="*/ 6 w 44"/>
                <a:gd name="T1" fmla="*/ 0 h 43"/>
                <a:gd name="T2" fmla="*/ 6 w 44"/>
                <a:gd name="T3" fmla="*/ 0 h 43"/>
                <a:gd name="T4" fmla="*/ 1 w 44"/>
                <a:gd name="T5" fmla="*/ 0 h 43"/>
                <a:gd name="T6" fmla="*/ 0 w 44"/>
                <a:gd name="T7" fmla="*/ 4 h 43"/>
                <a:gd name="T8" fmla="*/ 5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1" y="4"/>
                  </a:moveTo>
                  <a:lnTo>
                    <a:pt x="44" y="4"/>
                  </a:lnTo>
                  <a:lnTo>
                    <a:pt x="5" y="0"/>
                  </a:lnTo>
                  <a:lnTo>
                    <a:pt x="0" y="39"/>
                  </a:lnTo>
                  <a:lnTo>
                    <a:pt x="40" y="43"/>
                  </a:lnTo>
                  <a:lnTo>
                    <a:pt x="43" y="43"/>
                  </a:lnTo>
                  <a:lnTo>
                    <a:pt x="41"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7" name="Freeform 2051"/>
            <p:cNvSpPr>
              <a:spLocks/>
            </p:cNvSpPr>
            <p:nvPr/>
          </p:nvSpPr>
          <p:spPr bwMode="auto">
            <a:xfrm>
              <a:off x="3086" y="3799"/>
              <a:ext cx="24" cy="21"/>
            </a:xfrm>
            <a:custGeom>
              <a:avLst/>
              <a:gdLst>
                <a:gd name="T0" fmla="*/ 6 w 48"/>
                <a:gd name="T1" fmla="*/ 0 h 43"/>
                <a:gd name="T2" fmla="*/ 6 w 48"/>
                <a:gd name="T3" fmla="*/ 0 h 43"/>
                <a:gd name="T4" fmla="*/ 0 w 48"/>
                <a:gd name="T5" fmla="*/ 0 h 43"/>
                <a:gd name="T6" fmla="*/ 1 w 48"/>
                <a:gd name="T7" fmla="*/ 5 h 43"/>
                <a:gd name="T8" fmla="*/ 6 w 48"/>
                <a:gd name="T9" fmla="*/ 4 h 43"/>
                <a:gd name="T10" fmla="*/ 6 w 48"/>
                <a:gd name="T11" fmla="*/ 4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7" y="0"/>
                  </a:moveTo>
                  <a:lnTo>
                    <a:pt x="46" y="0"/>
                  </a:lnTo>
                  <a:lnTo>
                    <a:pt x="0" y="4"/>
                  </a:lnTo>
                  <a:lnTo>
                    <a:pt x="2" y="43"/>
                  </a:lnTo>
                  <a:lnTo>
                    <a:pt x="48"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8" name="Freeform 2052"/>
            <p:cNvSpPr>
              <a:spLocks/>
            </p:cNvSpPr>
            <p:nvPr/>
          </p:nvSpPr>
          <p:spPr bwMode="auto">
            <a:xfrm>
              <a:off x="3110" y="3799"/>
              <a:ext cx="20" cy="19"/>
            </a:xfrm>
            <a:custGeom>
              <a:avLst/>
              <a:gdLst>
                <a:gd name="T0" fmla="*/ 5 w 40"/>
                <a:gd name="T1" fmla="*/ 0 h 39"/>
                <a:gd name="T2" fmla="*/ 5 w 40"/>
                <a:gd name="T3" fmla="*/ 0 h 39"/>
                <a:gd name="T4" fmla="*/ 0 w 40"/>
                <a:gd name="T5" fmla="*/ 0 h 39"/>
                <a:gd name="T6" fmla="*/ 0 w 40"/>
                <a:gd name="T7" fmla="*/ 4 h 39"/>
                <a:gd name="T8" fmla="*/ 5 w 40"/>
                <a:gd name="T9" fmla="*/ 4 h 39"/>
                <a:gd name="T10" fmla="*/ 5 w 40"/>
                <a:gd name="T11" fmla="*/ 4 h 39"/>
                <a:gd name="T12" fmla="*/ 5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40" y="0"/>
                  </a:lnTo>
                  <a:lnTo>
                    <a:pt x="0" y="0"/>
                  </a:lnTo>
                  <a:lnTo>
                    <a:pt x="0" y="39"/>
                  </a:lnTo>
                  <a:lnTo>
                    <a:pt x="4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99" name="Freeform 2053"/>
            <p:cNvSpPr>
              <a:spLocks/>
            </p:cNvSpPr>
            <p:nvPr/>
          </p:nvSpPr>
          <p:spPr bwMode="auto">
            <a:xfrm>
              <a:off x="3130" y="3799"/>
              <a:ext cx="24" cy="19"/>
            </a:xfrm>
            <a:custGeom>
              <a:avLst/>
              <a:gdLst>
                <a:gd name="T0" fmla="*/ 6 w 50"/>
                <a:gd name="T1" fmla="*/ 0 h 39"/>
                <a:gd name="T2" fmla="*/ 5 w 50"/>
                <a:gd name="T3" fmla="*/ 0 h 39"/>
                <a:gd name="T4" fmla="*/ 0 w 50"/>
                <a:gd name="T5" fmla="*/ 0 h 39"/>
                <a:gd name="T6" fmla="*/ 0 w 50"/>
                <a:gd name="T7" fmla="*/ 4 h 39"/>
                <a:gd name="T8" fmla="*/ 5 w 50"/>
                <a:gd name="T9" fmla="*/ 4 h 39"/>
                <a:gd name="T10" fmla="*/ 5 w 50"/>
                <a:gd name="T11" fmla="*/ 4 h 39"/>
                <a:gd name="T12" fmla="*/ 6 w 50"/>
                <a:gd name="T13" fmla="*/ 0 h 39"/>
                <a:gd name="T14" fmla="*/ 0 60000 65536"/>
                <a:gd name="T15" fmla="*/ 0 60000 65536"/>
                <a:gd name="T16" fmla="*/ 0 60000 65536"/>
                <a:gd name="T17" fmla="*/ 0 60000 65536"/>
                <a:gd name="T18" fmla="*/ 0 60000 65536"/>
                <a:gd name="T19" fmla="*/ 0 60000 65536"/>
                <a:gd name="T20" fmla="*/ 0 60000 65536"/>
                <a:gd name="T21" fmla="*/ 0 w 50"/>
                <a:gd name="T22" fmla="*/ 0 h 39"/>
                <a:gd name="T23" fmla="*/ 50 w 5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39">
                  <a:moveTo>
                    <a:pt x="50" y="0"/>
                  </a:moveTo>
                  <a:lnTo>
                    <a:pt x="48" y="0"/>
                  </a:lnTo>
                  <a:lnTo>
                    <a:pt x="0" y="0"/>
                  </a:lnTo>
                  <a:lnTo>
                    <a:pt x="0" y="39"/>
                  </a:lnTo>
                  <a:lnTo>
                    <a:pt x="48" y="39"/>
                  </a:lnTo>
                  <a:lnTo>
                    <a:pt x="45" y="39"/>
                  </a:lnTo>
                  <a:lnTo>
                    <a:pt x="5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0" name="Freeform 2054"/>
            <p:cNvSpPr>
              <a:spLocks/>
            </p:cNvSpPr>
            <p:nvPr/>
          </p:nvSpPr>
          <p:spPr bwMode="auto">
            <a:xfrm>
              <a:off x="3152" y="3799"/>
              <a:ext cx="21" cy="21"/>
            </a:xfrm>
            <a:custGeom>
              <a:avLst/>
              <a:gdLst>
                <a:gd name="T0" fmla="*/ 5 w 43"/>
                <a:gd name="T1" fmla="*/ 0 h 43"/>
                <a:gd name="T2" fmla="*/ 5 w 43"/>
                <a:gd name="T3" fmla="*/ 0 h 43"/>
                <a:gd name="T4" fmla="*/ 0 w 43"/>
                <a:gd name="T5" fmla="*/ 0 h 43"/>
                <a:gd name="T6" fmla="*/ 0 w 43"/>
                <a:gd name="T7" fmla="*/ 4 h 43"/>
                <a:gd name="T8" fmla="*/ 4 w 43"/>
                <a:gd name="T9" fmla="*/ 5 h 43"/>
                <a:gd name="T10" fmla="*/ 5 w 43"/>
                <a:gd name="T11" fmla="*/ 5 h 43"/>
                <a:gd name="T12" fmla="*/ 5 w 43"/>
                <a:gd name="T13" fmla="*/ 0 h 43"/>
                <a:gd name="T14" fmla="*/ 0 60000 65536"/>
                <a:gd name="T15" fmla="*/ 0 60000 65536"/>
                <a:gd name="T16" fmla="*/ 0 60000 65536"/>
                <a:gd name="T17" fmla="*/ 0 60000 65536"/>
                <a:gd name="T18" fmla="*/ 0 60000 65536"/>
                <a:gd name="T19" fmla="*/ 0 60000 65536"/>
                <a:gd name="T20" fmla="*/ 0 60000 65536"/>
                <a:gd name="T21" fmla="*/ 0 w 43"/>
                <a:gd name="T22" fmla="*/ 0 h 43"/>
                <a:gd name="T23" fmla="*/ 43 w 4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3">
                  <a:moveTo>
                    <a:pt x="42" y="4"/>
                  </a:moveTo>
                  <a:lnTo>
                    <a:pt x="43" y="4"/>
                  </a:lnTo>
                  <a:lnTo>
                    <a:pt x="5" y="0"/>
                  </a:lnTo>
                  <a:lnTo>
                    <a:pt x="0" y="39"/>
                  </a:lnTo>
                  <a:lnTo>
                    <a:pt x="38" y="43"/>
                  </a:lnTo>
                  <a:lnTo>
                    <a:pt x="40" y="43"/>
                  </a:lnTo>
                  <a:lnTo>
                    <a:pt x="42"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1" name="Freeform 2055"/>
            <p:cNvSpPr>
              <a:spLocks/>
            </p:cNvSpPr>
            <p:nvPr/>
          </p:nvSpPr>
          <p:spPr bwMode="auto">
            <a:xfrm>
              <a:off x="3172" y="3800"/>
              <a:ext cx="24" cy="21"/>
            </a:xfrm>
            <a:custGeom>
              <a:avLst/>
              <a:gdLst>
                <a:gd name="T0" fmla="*/ 6 w 48"/>
                <a:gd name="T1" fmla="*/ 1 h 41"/>
                <a:gd name="T2" fmla="*/ 6 w 48"/>
                <a:gd name="T3" fmla="*/ 1 h 41"/>
                <a:gd name="T4" fmla="*/ 1 w 48"/>
                <a:gd name="T5" fmla="*/ 0 h 41"/>
                <a:gd name="T6" fmla="*/ 0 w 48"/>
                <a:gd name="T7" fmla="*/ 5 h 41"/>
                <a:gd name="T8" fmla="*/ 6 w 48"/>
                <a:gd name="T9" fmla="*/ 6 h 41"/>
                <a:gd name="T10" fmla="*/ 6 w 48"/>
                <a:gd name="T11" fmla="*/ 6 h 41"/>
                <a:gd name="T12" fmla="*/ 6 w 48"/>
                <a:gd name="T13" fmla="*/ 1 h 41"/>
                <a:gd name="T14" fmla="*/ 0 60000 65536"/>
                <a:gd name="T15" fmla="*/ 0 60000 65536"/>
                <a:gd name="T16" fmla="*/ 0 60000 65536"/>
                <a:gd name="T17" fmla="*/ 0 60000 65536"/>
                <a:gd name="T18" fmla="*/ 0 60000 65536"/>
                <a:gd name="T19" fmla="*/ 0 60000 65536"/>
                <a:gd name="T20" fmla="*/ 0 60000 65536"/>
                <a:gd name="T21" fmla="*/ 0 w 48"/>
                <a:gd name="T22" fmla="*/ 0 h 41"/>
                <a:gd name="T23" fmla="*/ 48 w 4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1">
                  <a:moveTo>
                    <a:pt x="48" y="2"/>
                  </a:moveTo>
                  <a:lnTo>
                    <a:pt x="47" y="2"/>
                  </a:lnTo>
                  <a:lnTo>
                    <a:pt x="2" y="0"/>
                  </a:lnTo>
                  <a:lnTo>
                    <a:pt x="0" y="39"/>
                  </a:lnTo>
                  <a:lnTo>
                    <a:pt x="44" y="41"/>
                  </a:lnTo>
                  <a:lnTo>
                    <a:pt x="43" y="41"/>
                  </a:lnTo>
                  <a:lnTo>
                    <a:pt x="48"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2" name="Freeform 2056"/>
            <p:cNvSpPr>
              <a:spLocks/>
            </p:cNvSpPr>
            <p:nvPr/>
          </p:nvSpPr>
          <p:spPr bwMode="auto">
            <a:xfrm>
              <a:off x="3194" y="3802"/>
              <a:ext cx="23" cy="21"/>
            </a:xfrm>
            <a:custGeom>
              <a:avLst/>
              <a:gdLst>
                <a:gd name="T0" fmla="*/ 5 w 48"/>
                <a:gd name="T1" fmla="*/ 0 h 44"/>
                <a:gd name="T2" fmla="*/ 5 w 48"/>
                <a:gd name="T3" fmla="*/ 0 h 44"/>
                <a:gd name="T4" fmla="*/ 0 w 48"/>
                <a:gd name="T5" fmla="*/ 0 h 44"/>
                <a:gd name="T6" fmla="*/ 0 w 48"/>
                <a:gd name="T7" fmla="*/ 4 h 44"/>
                <a:gd name="T8" fmla="*/ 5 w 48"/>
                <a:gd name="T9" fmla="*/ 5 h 44"/>
                <a:gd name="T10" fmla="*/ 5 w 48"/>
                <a:gd name="T11" fmla="*/ 5 h 44"/>
                <a:gd name="T12" fmla="*/ 5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5" y="5"/>
                  </a:moveTo>
                  <a:lnTo>
                    <a:pt x="48" y="5"/>
                  </a:lnTo>
                  <a:lnTo>
                    <a:pt x="5" y="0"/>
                  </a:lnTo>
                  <a:lnTo>
                    <a:pt x="0" y="39"/>
                  </a:lnTo>
                  <a:lnTo>
                    <a:pt x="43" y="44"/>
                  </a:lnTo>
                  <a:lnTo>
                    <a:pt x="45" y="44"/>
                  </a:lnTo>
                  <a:lnTo>
                    <a:pt x="45"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3" name="Freeform 2057"/>
            <p:cNvSpPr>
              <a:spLocks/>
            </p:cNvSpPr>
            <p:nvPr/>
          </p:nvSpPr>
          <p:spPr bwMode="auto">
            <a:xfrm>
              <a:off x="3216" y="3804"/>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6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4" y="1"/>
                  </a:lnTo>
                  <a:lnTo>
                    <a:pt x="0" y="0"/>
                  </a:lnTo>
                  <a:lnTo>
                    <a:pt x="0" y="39"/>
                  </a:lnTo>
                  <a:lnTo>
                    <a:pt x="44" y="40"/>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4" name="Freeform 2058"/>
            <p:cNvSpPr>
              <a:spLocks/>
            </p:cNvSpPr>
            <p:nvPr/>
          </p:nvSpPr>
          <p:spPr bwMode="auto">
            <a:xfrm>
              <a:off x="3238" y="3804"/>
              <a:ext cx="22" cy="20"/>
            </a:xfrm>
            <a:custGeom>
              <a:avLst/>
              <a:gdLst>
                <a:gd name="T0" fmla="*/ 5 w 45"/>
                <a:gd name="T1" fmla="*/ 0 h 40"/>
                <a:gd name="T2" fmla="*/ 5 w 45"/>
                <a:gd name="T3" fmla="*/ 0 h 40"/>
                <a:gd name="T4" fmla="*/ 0 w 45"/>
                <a:gd name="T5" fmla="*/ 1 h 40"/>
                <a:gd name="T6" fmla="*/ 0 w 45"/>
                <a:gd name="T7" fmla="*/ 5 h 40"/>
                <a:gd name="T8" fmla="*/ 5 w 45"/>
                <a:gd name="T9" fmla="*/ 5 h 40"/>
                <a:gd name="T10" fmla="*/ 5 w 45"/>
                <a:gd name="T11" fmla="*/ 5 h 40"/>
                <a:gd name="T12" fmla="*/ 5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0" y="0"/>
                  </a:moveTo>
                  <a:lnTo>
                    <a:pt x="43" y="0"/>
                  </a:lnTo>
                  <a:lnTo>
                    <a:pt x="0" y="1"/>
                  </a:lnTo>
                  <a:lnTo>
                    <a:pt x="0" y="40"/>
                  </a:lnTo>
                  <a:lnTo>
                    <a:pt x="43" y="39"/>
                  </a:lnTo>
                  <a:lnTo>
                    <a:pt x="45"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5" name="Freeform 2059"/>
            <p:cNvSpPr>
              <a:spLocks/>
            </p:cNvSpPr>
            <p:nvPr/>
          </p:nvSpPr>
          <p:spPr bwMode="auto">
            <a:xfrm>
              <a:off x="3258" y="3802"/>
              <a:ext cx="24" cy="21"/>
            </a:xfrm>
            <a:custGeom>
              <a:avLst/>
              <a:gdLst>
                <a:gd name="T0" fmla="*/ 6 w 48"/>
                <a:gd name="T1" fmla="*/ 0 h 44"/>
                <a:gd name="T2" fmla="*/ 6 w 48"/>
                <a:gd name="T3" fmla="*/ 0 h 44"/>
                <a:gd name="T4" fmla="*/ 0 w 48"/>
                <a:gd name="T5" fmla="*/ 0 h 44"/>
                <a:gd name="T6" fmla="*/ 1 w 48"/>
                <a:gd name="T7" fmla="*/ 5 h 44"/>
                <a:gd name="T8" fmla="*/ 6 w 48"/>
                <a:gd name="T9" fmla="*/ 4 h 44"/>
                <a:gd name="T10" fmla="*/ 6 w 48"/>
                <a:gd name="T11" fmla="*/ 4 h 44"/>
                <a:gd name="T12" fmla="*/ 6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4" y="0"/>
                  </a:moveTo>
                  <a:lnTo>
                    <a:pt x="43" y="0"/>
                  </a:lnTo>
                  <a:lnTo>
                    <a:pt x="0" y="5"/>
                  </a:lnTo>
                  <a:lnTo>
                    <a:pt x="5" y="44"/>
                  </a:lnTo>
                  <a:lnTo>
                    <a:pt x="48" y="39"/>
                  </a:lnTo>
                  <a:lnTo>
                    <a:pt x="46"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6" name="Freeform 2060"/>
            <p:cNvSpPr>
              <a:spLocks/>
            </p:cNvSpPr>
            <p:nvPr/>
          </p:nvSpPr>
          <p:spPr bwMode="auto">
            <a:xfrm>
              <a:off x="3280" y="3800"/>
              <a:ext cx="21" cy="21"/>
            </a:xfrm>
            <a:custGeom>
              <a:avLst/>
              <a:gdLst>
                <a:gd name="T0" fmla="*/ 5 w 43"/>
                <a:gd name="T1" fmla="*/ 0 h 41"/>
                <a:gd name="T2" fmla="*/ 5 w 43"/>
                <a:gd name="T3" fmla="*/ 0 h 41"/>
                <a:gd name="T4" fmla="*/ 0 w 43"/>
                <a:gd name="T5" fmla="*/ 1 h 41"/>
                <a:gd name="T6" fmla="*/ 0 w 43"/>
                <a:gd name="T7" fmla="*/ 6 h 41"/>
                <a:gd name="T8" fmla="*/ 5 w 43"/>
                <a:gd name="T9" fmla="*/ 5 h 41"/>
                <a:gd name="T10" fmla="*/ 5 w 43"/>
                <a:gd name="T11" fmla="*/ 5 h 41"/>
                <a:gd name="T12" fmla="*/ 5 w 43"/>
                <a:gd name="T13" fmla="*/ 0 h 41"/>
                <a:gd name="T14" fmla="*/ 0 60000 65536"/>
                <a:gd name="T15" fmla="*/ 0 60000 65536"/>
                <a:gd name="T16" fmla="*/ 0 60000 65536"/>
                <a:gd name="T17" fmla="*/ 0 60000 65536"/>
                <a:gd name="T18" fmla="*/ 0 60000 65536"/>
                <a:gd name="T19" fmla="*/ 0 60000 65536"/>
                <a:gd name="T20" fmla="*/ 0 60000 65536"/>
                <a:gd name="T21" fmla="*/ 0 w 43"/>
                <a:gd name="T22" fmla="*/ 0 h 41"/>
                <a:gd name="T23" fmla="*/ 43 w 43"/>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1">
                  <a:moveTo>
                    <a:pt x="40" y="0"/>
                  </a:moveTo>
                  <a:lnTo>
                    <a:pt x="40" y="0"/>
                  </a:lnTo>
                  <a:lnTo>
                    <a:pt x="0" y="2"/>
                  </a:lnTo>
                  <a:lnTo>
                    <a:pt x="2" y="41"/>
                  </a:lnTo>
                  <a:lnTo>
                    <a:pt x="43"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7" name="Freeform 2061"/>
            <p:cNvSpPr>
              <a:spLocks/>
            </p:cNvSpPr>
            <p:nvPr/>
          </p:nvSpPr>
          <p:spPr bwMode="auto">
            <a:xfrm>
              <a:off x="3300" y="3799"/>
              <a:ext cx="24" cy="21"/>
            </a:xfrm>
            <a:custGeom>
              <a:avLst/>
              <a:gdLst>
                <a:gd name="T0" fmla="*/ 6 w 48"/>
                <a:gd name="T1" fmla="*/ 0 h 43"/>
                <a:gd name="T2" fmla="*/ 6 w 48"/>
                <a:gd name="T3" fmla="*/ 0 h 43"/>
                <a:gd name="T4" fmla="*/ 0 w 48"/>
                <a:gd name="T5" fmla="*/ 0 h 43"/>
                <a:gd name="T6" fmla="*/ 1 w 48"/>
                <a:gd name="T7" fmla="*/ 5 h 43"/>
                <a:gd name="T8" fmla="*/ 6 w 48"/>
                <a:gd name="T9" fmla="*/ 4 h 43"/>
                <a:gd name="T10" fmla="*/ 6 w 48"/>
                <a:gd name="T11" fmla="*/ 4 h 43"/>
                <a:gd name="T12" fmla="*/ 6 w 48"/>
                <a:gd name="T13" fmla="*/ 0 h 43"/>
                <a:gd name="T14" fmla="*/ 0 60000 65536"/>
                <a:gd name="T15" fmla="*/ 0 60000 65536"/>
                <a:gd name="T16" fmla="*/ 0 60000 65536"/>
                <a:gd name="T17" fmla="*/ 0 60000 65536"/>
                <a:gd name="T18" fmla="*/ 0 60000 65536"/>
                <a:gd name="T19" fmla="*/ 0 60000 65536"/>
                <a:gd name="T20" fmla="*/ 0 60000 65536"/>
                <a:gd name="T21" fmla="*/ 0 w 48"/>
                <a:gd name="T22" fmla="*/ 0 h 43"/>
                <a:gd name="T23" fmla="*/ 48 w 4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3">
                  <a:moveTo>
                    <a:pt x="47" y="0"/>
                  </a:moveTo>
                  <a:lnTo>
                    <a:pt x="45" y="0"/>
                  </a:lnTo>
                  <a:lnTo>
                    <a:pt x="0" y="4"/>
                  </a:lnTo>
                  <a:lnTo>
                    <a:pt x="3" y="43"/>
                  </a:lnTo>
                  <a:lnTo>
                    <a:pt x="48"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8" name="Freeform 2062"/>
            <p:cNvSpPr>
              <a:spLocks/>
            </p:cNvSpPr>
            <p:nvPr/>
          </p:nvSpPr>
          <p:spPr bwMode="auto">
            <a:xfrm>
              <a:off x="3323" y="3799"/>
              <a:ext cx="22" cy="19"/>
            </a:xfrm>
            <a:custGeom>
              <a:avLst/>
              <a:gdLst>
                <a:gd name="T0" fmla="*/ 5 w 43"/>
                <a:gd name="T1" fmla="*/ 0 h 39"/>
                <a:gd name="T2" fmla="*/ 5 w 43"/>
                <a:gd name="T3" fmla="*/ 0 h 39"/>
                <a:gd name="T4" fmla="*/ 0 w 43"/>
                <a:gd name="T5" fmla="*/ 0 h 39"/>
                <a:gd name="T6" fmla="*/ 0 w 43"/>
                <a:gd name="T7" fmla="*/ 4 h 39"/>
                <a:gd name="T8" fmla="*/ 5 w 43"/>
                <a:gd name="T9" fmla="*/ 4 h 39"/>
                <a:gd name="T10" fmla="*/ 6 w 43"/>
                <a:gd name="T11" fmla="*/ 4 h 39"/>
                <a:gd name="T12" fmla="*/ 5 w 43"/>
                <a:gd name="T13" fmla="*/ 4 h 39"/>
                <a:gd name="T14" fmla="*/ 6 w 43"/>
                <a:gd name="T15" fmla="*/ 4 h 39"/>
                <a:gd name="T16" fmla="*/ 6 w 43"/>
                <a:gd name="T17" fmla="*/ 4 h 39"/>
                <a:gd name="T18" fmla="*/ 5 w 43"/>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39"/>
                <a:gd name="T32" fmla="*/ 43 w 43"/>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39">
                  <a:moveTo>
                    <a:pt x="36" y="0"/>
                  </a:moveTo>
                  <a:lnTo>
                    <a:pt x="40" y="0"/>
                  </a:lnTo>
                  <a:lnTo>
                    <a:pt x="0" y="0"/>
                  </a:lnTo>
                  <a:lnTo>
                    <a:pt x="0" y="39"/>
                  </a:lnTo>
                  <a:lnTo>
                    <a:pt x="40" y="39"/>
                  </a:lnTo>
                  <a:lnTo>
                    <a:pt x="43" y="39"/>
                  </a:lnTo>
                  <a:lnTo>
                    <a:pt x="40" y="39"/>
                  </a:lnTo>
                  <a:lnTo>
                    <a:pt x="42" y="39"/>
                  </a:lnTo>
                  <a:lnTo>
                    <a:pt x="43" y="39"/>
                  </a:lnTo>
                  <a:lnTo>
                    <a:pt x="3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09" name="Freeform 2063"/>
            <p:cNvSpPr>
              <a:spLocks/>
            </p:cNvSpPr>
            <p:nvPr/>
          </p:nvSpPr>
          <p:spPr bwMode="auto">
            <a:xfrm>
              <a:off x="3342" y="3795"/>
              <a:ext cx="24" cy="23"/>
            </a:xfrm>
            <a:custGeom>
              <a:avLst/>
              <a:gdLst>
                <a:gd name="T0" fmla="*/ 5 w 50"/>
                <a:gd name="T1" fmla="*/ 0 h 47"/>
                <a:gd name="T2" fmla="*/ 5 w 50"/>
                <a:gd name="T3" fmla="*/ 0 h 47"/>
                <a:gd name="T4" fmla="*/ 0 w 50"/>
                <a:gd name="T5" fmla="*/ 1 h 47"/>
                <a:gd name="T6" fmla="*/ 0 w 50"/>
                <a:gd name="T7" fmla="*/ 5 h 47"/>
                <a:gd name="T8" fmla="*/ 6 w 50"/>
                <a:gd name="T9" fmla="*/ 4 h 47"/>
                <a:gd name="T10" fmla="*/ 5 w 50"/>
                <a:gd name="T11" fmla="*/ 4 h 47"/>
                <a:gd name="T12" fmla="*/ 5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7" y="0"/>
                  </a:moveTo>
                  <a:lnTo>
                    <a:pt x="43" y="0"/>
                  </a:lnTo>
                  <a:lnTo>
                    <a:pt x="0" y="8"/>
                  </a:lnTo>
                  <a:lnTo>
                    <a:pt x="7" y="47"/>
                  </a:lnTo>
                  <a:lnTo>
                    <a:pt x="50"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0" name="Freeform 2064"/>
            <p:cNvSpPr>
              <a:spLocks/>
            </p:cNvSpPr>
            <p:nvPr/>
          </p:nvSpPr>
          <p:spPr bwMode="auto">
            <a:xfrm>
              <a:off x="3365" y="3794"/>
              <a:ext cx="23" cy="20"/>
            </a:xfrm>
            <a:custGeom>
              <a:avLst/>
              <a:gdLst>
                <a:gd name="T0" fmla="*/ 6 w 46"/>
                <a:gd name="T1" fmla="*/ 0 h 40"/>
                <a:gd name="T2" fmla="*/ 6 w 46"/>
                <a:gd name="T3" fmla="*/ 0 h 40"/>
                <a:gd name="T4" fmla="*/ 0 w 46"/>
                <a:gd name="T5" fmla="*/ 1 h 40"/>
                <a:gd name="T6" fmla="*/ 0 w 46"/>
                <a:gd name="T7" fmla="*/ 5 h 40"/>
                <a:gd name="T8" fmla="*/ 6 w 46"/>
                <a:gd name="T9" fmla="*/ 5 h 40"/>
                <a:gd name="T10" fmla="*/ 6 w 46"/>
                <a:gd name="T11" fmla="*/ 5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0"/>
                  </a:moveTo>
                  <a:lnTo>
                    <a:pt x="46" y="0"/>
                  </a:lnTo>
                  <a:lnTo>
                    <a:pt x="0" y="1"/>
                  </a:lnTo>
                  <a:lnTo>
                    <a:pt x="0" y="40"/>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1" name="Freeform 2065"/>
            <p:cNvSpPr>
              <a:spLocks/>
            </p:cNvSpPr>
            <p:nvPr/>
          </p:nvSpPr>
          <p:spPr bwMode="auto">
            <a:xfrm>
              <a:off x="3388" y="3794"/>
              <a:ext cx="21" cy="20"/>
            </a:xfrm>
            <a:custGeom>
              <a:avLst/>
              <a:gdLst>
                <a:gd name="T0" fmla="*/ 5 w 42"/>
                <a:gd name="T1" fmla="*/ 0 h 39"/>
                <a:gd name="T2" fmla="*/ 5 w 42"/>
                <a:gd name="T3" fmla="*/ 0 h 39"/>
                <a:gd name="T4" fmla="*/ 0 w 42"/>
                <a:gd name="T5" fmla="*/ 0 h 39"/>
                <a:gd name="T6" fmla="*/ 0 w 42"/>
                <a:gd name="T7" fmla="*/ 5 h 39"/>
                <a:gd name="T8" fmla="*/ 5 w 42"/>
                <a:gd name="T9" fmla="*/ 5 h 39"/>
                <a:gd name="T10" fmla="*/ 6 w 42"/>
                <a:gd name="T11" fmla="*/ 5 h 39"/>
                <a:gd name="T12" fmla="*/ 5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38" y="0"/>
                  </a:moveTo>
                  <a:lnTo>
                    <a:pt x="40" y="0"/>
                  </a:lnTo>
                  <a:lnTo>
                    <a:pt x="0" y="0"/>
                  </a:lnTo>
                  <a:lnTo>
                    <a:pt x="0" y="39"/>
                  </a:lnTo>
                  <a:lnTo>
                    <a:pt x="40" y="39"/>
                  </a:lnTo>
                  <a:lnTo>
                    <a:pt x="42"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2" name="Freeform 2066"/>
            <p:cNvSpPr>
              <a:spLocks/>
            </p:cNvSpPr>
            <p:nvPr/>
          </p:nvSpPr>
          <p:spPr bwMode="auto">
            <a:xfrm>
              <a:off x="3407" y="3791"/>
              <a:ext cx="24" cy="23"/>
            </a:xfrm>
            <a:custGeom>
              <a:avLst/>
              <a:gdLst>
                <a:gd name="T0" fmla="*/ 6 w 48"/>
                <a:gd name="T1" fmla="*/ 0 h 45"/>
                <a:gd name="T2" fmla="*/ 6 w 48"/>
                <a:gd name="T3" fmla="*/ 0 h 45"/>
                <a:gd name="T4" fmla="*/ 0 w 48"/>
                <a:gd name="T5" fmla="*/ 1 h 45"/>
                <a:gd name="T6" fmla="*/ 1 w 48"/>
                <a:gd name="T7" fmla="*/ 6 h 45"/>
                <a:gd name="T8" fmla="*/ 6 w 48"/>
                <a:gd name="T9" fmla="*/ 5 h 45"/>
                <a:gd name="T10" fmla="*/ 6 w 48"/>
                <a:gd name="T11" fmla="*/ 5 h 45"/>
                <a:gd name="T12" fmla="*/ 6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3" y="0"/>
                  </a:moveTo>
                  <a:lnTo>
                    <a:pt x="43" y="0"/>
                  </a:lnTo>
                  <a:lnTo>
                    <a:pt x="0" y="6"/>
                  </a:lnTo>
                  <a:lnTo>
                    <a:pt x="4" y="45"/>
                  </a:lnTo>
                  <a:lnTo>
                    <a:pt x="48"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3" name="Freeform 2067"/>
            <p:cNvSpPr>
              <a:spLocks/>
            </p:cNvSpPr>
            <p:nvPr/>
          </p:nvSpPr>
          <p:spPr bwMode="auto">
            <a:xfrm>
              <a:off x="3429" y="3788"/>
              <a:ext cx="23" cy="23"/>
            </a:xfrm>
            <a:custGeom>
              <a:avLst/>
              <a:gdLst>
                <a:gd name="T0" fmla="*/ 5 w 47"/>
                <a:gd name="T1" fmla="*/ 0 h 44"/>
                <a:gd name="T2" fmla="*/ 5 w 47"/>
                <a:gd name="T3" fmla="*/ 0 h 44"/>
                <a:gd name="T4" fmla="*/ 0 w 47"/>
                <a:gd name="T5" fmla="*/ 1 h 44"/>
                <a:gd name="T6" fmla="*/ 0 w 47"/>
                <a:gd name="T7" fmla="*/ 6 h 44"/>
                <a:gd name="T8" fmla="*/ 5 w 47"/>
                <a:gd name="T9" fmla="*/ 5 h 44"/>
                <a:gd name="T10" fmla="*/ 5 w 47"/>
                <a:gd name="T11" fmla="*/ 5 h 44"/>
                <a:gd name="T12" fmla="*/ 5 w 47"/>
                <a:gd name="T13" fmla="*/ 0 h 44"/>
                <a:gd name="T14" fmla="*/ 0 60000 65536"/>
                <a:gd name="T15" fmla="*/ 0 60000 65536"/>
                <a:gd name="T16" fmla="*/ 0 60000 65536"/>
                <a:gd name="T17" fmla="*/ 0 60000 65536"/>
                <a:gd name="T18" fmla="*/ 0 60000 65536"/>
                <a:gd name="T19" fmla="*/ 0 60000 65536"/>
                <a:gd name="T20" fmla="*/ 0 60000 65536"/>
                <a:gd name="T21" fmla="*/ 0 w 47"/>
                <a:gd name="T22" fmla="*/ 0 h 44"/>
                <a:gd name="T23" fmla="*/ 47 w 47"/>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4">
                  <a:moveTo>
                    <a:pt x="43" y="0"/>
                  </a:moveTo>
                  <a:lnTo>
                    <a:pt x="42" y="0"/>
                  </a:lnTo>
                  <a:lnTo>
                    <a:pt x="0" y="5"/>
                  </a:lnTo>
                  <a:lnTo>
                    <a:pt x="5" y="44"/>
                  </a:lnTo>
                  <a:lnTo>
                    <a:pt x="47" y="39"/>
                  </a:lnTo>
                  <a:lnTo>
                    <a:pt x="4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4" name="Freeform 2068"/>
            <p:cNvSpPr>
              <a:spLocks/>
            </p:cNvSpPr>
            <p:nvPr/>
          </p:nvSpPr>
          <p:spPr bwMode="auto">
            <a:xfrm>
              <a:off x="3450" y="3787"/>
              <a:ext cx="23" cy="21"/>
            </a:xfrm>
            <a:custGeom>
              <a:avLst/>
              <a:gdLst>
                <a:gd name="T0" fmla="*/ 6 w 46"/>
                <a:gd name="T1" fmla="*/ 0 h 43"/>
                <a:gd name="T2" fmla="*/ 6 w 46"/>
                <a:gd name="T3" fmla="*/ 0 h 43"/>
                <a:gd name="T4" fmla="*/ 0 w 46"/>
                <a:gd name="T5" fmla="*/ 0 h 43"/>
                <a:gd name="T6" fmla="*/ 1 w 46"/>
                <a:gd name="T7" fmla="*/ 5 h 43"/>
                <a:gd name="T8" fmla="*/ 6 w 46"/>
                <a:gd name="T9" fmla="*/ 4 h 43"/>
                <a:gd name="T10" fmla="*/ 6 w 46"/>
                <a:gd name="T11" fmla="*/ 4 h 43"/>
                <a:gd name="T12" fmla="*/ 6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45" y="0"/>
                  </a:moveTo>
                  <a:lnTo>
                    <a:pt x="44" y="0"/>
                  </a:lnTo>
                  <a:lnTo>
                    <a:pt x="0" y="4"/>
                  </a:lnTo>
                  <a:lnTo>
                    <a:pt x="2" y="43"/>
                  </a:lnTo>
                  <a:lnTo>
                    <a:pt x="46"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5" name="Freeform 2069"/>
            <p:cNvSpPr>
              <a:spLocks/>
            </p:cNvSpPr>
            <p:nvPr/>
          </p:nvSpPr>
          <p:spPr bwMode="auto">
            <a:xfrm>
              <a:off x="3473" y="3786"/>
              <a:ext cx="24" cy="20"/>
            </a:xfrm>
            <a:custGeom>
              <a:avLst/>
              <a:gdLst>
                <a:gd name="T0" fmla="*/ 4 w 50"/>
                <a:gd name="T1" fmla="*/ 0 h 40"/>
                <a:gd name="T2" fmla="*/ 5 w 50"/>
                <a:gd name="T3" fmla="*/ 0 h 40"/>
                <a:gd name="T4" fmla="*/ 0 w 50"/>
                <a:gd name="T5" fmla="*/ 1 h 40"/>
                <a:gd name="T6" fmla="*/ 0 w 50"/>
                <a:gd name="T7" fmla="*/ 5 h 40"/>
                <a:gd name="T8" fmla="*/ 5 w 50"/>
                <a:gd name="T9" fmla="*/ 5 h 40"/>
                <a:gd name="T10" fmla="*/ 6 w 50"/>
                <a:gd name="T11" fmla="*/ 5 h 40"/>
                <a:gd name="T12" fmla="*/ 5 w 50"/>
                <a:gd name="T13" fmla="*/ 5 h 40"/>
                <a:gd name="T14" fmla="*/ 5 w 50"/>
                <a:gd name="T15" fmla="*/ 5 h 40"/>
                <a:gd name="T16" fmla="*/ 6 w 50"/>
                <a:gd name="T17" fmla="*/ 5 h 40"/>
                <a:gd name="T18" fmla="*/ 4 w 50"/>
                <a:gd name="T19" fmla="*/ 0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40"/>
                <a:gd name="T32" fmla="*/ 50 w 50"/>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40">
                  <a:moveTo>
                    <a:pt x="40" y="0"/>
                  </a:moveTo>
                  <a:lnTo>
                    <a:pt x="45" y="0"/>
                  </a:lnTo>
                  <a:lnTo>
                    <a:pt x="0" y="1"/>
                  </a:lnTo>
                  <a:lnTo>
                    <a:pt x="0" y="40"/>
                  </a:lnTo>
                  <a:lnTo>
                    <a:pt x="45" y="39"/>
                  </a:lnTo>
                  <a:lnTo>
                    <a:pt x="50" y="39"/>
                  </a:lnTo>
                  <a:lnTo>
                    <a:pt x="45" y="39"/>
                  </a:lnTo>
                  <a:lnTo>
                    <a:pt x="47" y="39"/>
                  </a:lnTo>
                  <a:lnTo>
                    <a:pt x="50"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6" name="Freeform 2070"/>
            <p:cNvSpPr>
              <a:spLocks/>
            </p:cNvSpPr>
            <p:nvPr/>
          </p:nvSpPr>
          <p:spPr bwMode="auto">
            <a:xfrm>
              <a:off x="3493" y="3781"/>
              <a:ext cx="24" cy="25"/>
            </a:xfrm>
            <a:custGeom>
              <a:avLst/>
              <a:gdLst>
                <a:gd name="T0" fmla="*/ 5 w 50"/>
                <a:gd name="T1" fmla="*/ 0 h 49"/>
                <a:gd name="T2" fmla="*/ 5 w 50"/>
                <a:gd name="T3" fmla="*/ 0 h 49"/>
                <a:gd name="T4" fmla="*/ 0 w 50"/>
                <a:gd name="T5" fmla="*/ 2 h 49"/>
                <a:gd name="T6" fmla="*/ 1 w 50"/>
                <a:gd name="T7" fmla="*/ 7 h 49"/>
                <a:gd name="T8" fmla="*/ 6 w 50"/>
                <a:gd name="T9" fmla="*/ 5 h 49"/>
                <a:gd name="T10" fmla="*/ 6 w 50"/>
                <a:gd name="T11" fmla="*/ 5 h 49"/>
                <a:gd name="T12" fmla="*/ 5 w 50"/>
                <a:gd name="T13" fmla="*/ 0 h 49"/>
                <a:gd name="T14" fmla="*/ 0 60000 65536"/>
                <a:gd name="T15" fmla="*/ 0 60000 65536"/>
                <a:gd name="T16" fmla="*/ 0 60000 65536"/>
                <a:gd name="T17" fmla="*/ 0 60000 65536"/>
                <a:gd name="T18" fmla="*/ 0 60000 65536"/>
                <a:gd name="T19" fmla="*/ 0 60000 65536"/>
                <a:gd name="T20" fmla="*/ 0 60000 65536"/>
                <a:gd name="T21" fmla="*/ 0 w 50"/>
                <a:gd name="T22" fmla="*/ 0 h 49"/>
                <a:gd name="T23" fmla="*/ 50 w 50"/>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9">
                  <a:moveTo>
                    <a:pt x="42" y="0"/>
                  </a:moveTo>
                  <a:lnTo>
                    <a:pt x="41" y="0"/>
                  </a:lnTo>
                  <a:lnTo>
                    <a:pt x="0" y="10"/>
                  </a:lnTo>
                  <a:lnTo>
                    <a:pt x="10" y="49"/>
                  </a:lnTo>
                  <a:lnTo>
                    <a:pt x="50" y="39"/>
                  </a:lnTo>
                  <a:lnTo>
                    <a:pt x="49"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7" name="Freeform 2071"/>
            <p:cNvSpPr>
              <a:spLocks/>
            </p:cNvSpPr>
            <p:nvPr/>
          </p:nvSpPr>
          <p:spPr bwMode="auto">
            <a:xfrm>
              <a:off x="3513" y="3777"/>
              <a:ext cx="25" cy="23"/>
            </a:xfrm>
            <a:custGeom>
              <a:avLst/>
              <a:gdLst>
                <a:gd name="T0" fmla="*/ 6 w 49"/>
                <a:gd name="T1" fmla="*/ 0 h 46"/>
                <a:gd name="T2" fmla="*/ 6 w 49"/>
                <a:gd name="T3" fmla="*/ 0 h 46"/>
                <a:gd name="T4" fmla="*/ 0 w 49"/>
                <a:gd name="T5" fmla="*/ 1 h 46"/>
                <a:gd name="T6" fmla="*/ 1 w 49"/>
                <a:gd name="T7" fmla="*/ 6 h 46"/>
                <a:gd name="T8" fmla="*/ 7 w 49"/>
                <a:gd name="T9" fmla="*/ 5 h 46"/>
                <a:gd name="T10" fmla="*/ 6 w 49"/>
                <a:gd name="T11" fmla="*/ 5 h 46"/>
                <a:gd name="T12" fmla="*/ 6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6" y="0"/>
                  </a:moveTo>
                  <a:lnTo>
                    <a:pt x="42" y="0"/>
                  </a:lnTo>
                  <a:lnTo>
                    <a:pt x="0" y="7"/>
                  </a:lnTo>
                  <a:lnTo>
                    <a:pt x="7" y="46"/>
                  </a:lnTo>
                  <a:lnTo>
                    <a:pt x="49"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8" name="Freeform 2072"/>
            <p:cNvSpPr>
              <a:spLocks/>
            </p:cNvSpPr>
            <p:nvPr/>
          </p:nvSpPr>
          <p:spPr bwMode="auto">
            <a:xfrm>
              <a:off x="3536" y="3777"/>
              <a:ext cx="24"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7 w 46"/>
                <a:gd name="T11" fmla="*/ 5 h 39"/>
                <a:gd name="T12" fmla="*/ 6 w 46"/>
                <a:gd name="T13" fmla="*/ 0 h 39"/>
                <a:gd name="T14" fmla="*/ 0 60000 65536"/>
                <a:gd name="T15" fmla="*/ 0 60000 65536"/>
                <a:gd name="T16" fmla="*/ 0 60000 65536"/>
                <a:gd name="T17" fmla="*/ 0 60000 65536"/>
                <a:gd name="T18" fmla="*/ 0 60000 65536"/>
                <a:gd name="T19" fmla="*/ 0 60000 65536"/>
                <a:gd name="T20" fmla="*/ 0 60000 65536"/>
                <a:gd name="T21" fmla="*/ 0 w 46"/>
                <a:gd name="T22" fmla="*/ 0 h 39"/>
                <a:gd name="T23" fmla="*/ 46 w 46"/>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39">
                  <a:moveTo>
                    <a:pt x="41" y="0"/>
                  </a:moveTo>
                  <a:lnTo>
                    <a:pt x="44" y="0"/>
                  </a:lnTo>
                  <a:lnTo>
                    <a:pt x="0" y="0"/>
                  </a:lnTo>
                  <a:lnTo>
                    <a:pt x="0" y="39"/>
                  </a:lnTo>
                  <a:lnTo>
                    <a:pt x="44" y="39"/>
                  </a:lnTo>
                  <a:lnTo>
                    <a:pt x="46"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19" name="Freeform 2073"/>
            <p:cNvSpPr>
              <a:spLocks/>
            </p:cNvSpPr>
            <p:nvPr/>
          </p:nvSpPr>
          <p:spPr bwMode="auto">
            <a:xfrm>
              <a:off x="3557" y="3775"/>
              <a:ext cx="23" cy="22"/>
            </a:xfrm>
            <a:custGeom>
              <a:avLst/>
              <a:gdLst>
                <a:gd name="T0" fmla="*/ 6 w 45"/>
                <a:gd name="T1" fmla="*/ 0 h 44"/>
                <a:gd name="T2" fmla="*/ 6 w 45"/>
                <a:gd name="T3" fmla="*/ 0 h 44"/>
                <a:gd name="T4" fmla="*/ 0 w 45"/>
                <a:gd name="T5" fmla="*/ 1 h 44"/>
                <a:gd name="T6" fmla="*/ 1 w 45"/>
                <a:gd name="T7" fmla="*/ 6 h 44"/>
                <a:gd name="T8" fmla="*/ 6 w 45"/>
                <a:gd name="T9" fmla="*/ 5 h 44"/>
                <a:gd name="T10" fmla="*/ 6 w 45"/>
                <a:gd name="T11" fmla="*/ 5 h 44"/>
                <a:gd name="T12" fmla="*/ 6 w 45"/>
                <a:gd name="T13" fmla="*/ 0 h 44"/>
                <a:gd name="T14" fmla="*/ 0 60000 65536"/>
                <a:gd name="T15" fmla="*/ 0 60000 65536"/>
                <a:gd name="T16" fmla="*/ 0 60000 65536"/>
                <a:gd name="T17" fmla="*/ 0 60000 65536"/>
                <a:gd name="T18" fmla="*/ 0 60000 65536"/>
                <a:gd name="T19" fmla="*/ 0 60000 65536"/>
                <a:gd name="T20" fmla="*/ 0 60000 65536"/>
                <a:gd name="T21" fmla="*/ 0 w 45"/>
                <a:gd name="T22" fmla="*/ 0 h 44"/>
                <a:gd name="T23" fmla="*/ 45 w 45"/>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4">
                  <a:moveTo>
                    <a:pt x="43" y="0"/>
                  </a:moveTo>
                  <a:lnTo>
                    <a:pt x="41" y="0"/>
                  </a:lnTo>
                  <a:lnTo>
                    <a:pt x="0" y="5"/>
                  </a:lnTo>
                  <a:lnTo>
                    <a:pt x="5" y="44"/>
                  </a:lnTo>
                  <a:lnTo>
                    <a:pt x="45"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0" name="Freeform 2074"/>
            <p:cNvSpPr>
              <a:spLocks/>
            </p:cNvSpPr>
            <p:nvPr/>
          </p:nvSpPr>
          <p:spPr bwMode="auto">
            <a:xfrm>
              <a:off x="3579" y="3775"/>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1" name="Freeform 2075"/>
            <p:cNvSpPr>
              <a:spLocks/>
            </p:cNvSpPr>
            <p:nvPr/>
          </p:nvSpPr>
          <p:spPr bwMode="auto">
            <a:xfrm>
              <a:off x="3600" y="3774"/>
              <a:ext cx="22" cy="21"/>
            </a:xfrm>
            <a:custGeom>
              <a:avLst/>
              <a:gdLst>
                <a:gd name="T0" fmla="*/ 6 w 43"/>
                <a:gd name="T1" fmla="*/ 0 h 40"/>
                <a:gd name="T2" fmla="*/ 6 w 43"/>
                <a:gd name="T3" fmla="*/ 0 h 40"/>
                <a:gd name="T4" fmla="*/ 0 w 43"/>
                <a:gd name="T5" fmla="*/ 1 h 40"/>
                <a:gd name="T6" fmla="*/ 0 w 43"/>
                <a:gd name="T7" fmla="*/ 6 h 40"/>
                <a:gd name="T8" fmla="*/ 6 w 43"/>
                <a:gd name="T9" fmla="*/ 5 h 40"/>
                <a:gd name="T10" fmla="*/ 6 w 43"/>
                <a:gd name="T11" fmla="*/ 5 h 40"/>
                <a:gd name="T12" fmla="*/ 6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1" y="0"/>
                  </a:moveTo>
                  <a:lnTo>
                    <a:pt x="42" y="0"/>
                  </a:lnTo>
                  <a:lnTo>
                    <a:pt x="0" y="1"/>
                  </a:lnTo>
                  <a:lnTo>
                    <a:pt x="0" y="40"/>
                  </a:lnTo>
                  <a:lnTo>
                    <a:pt x="42" y="39"/>
                  </a:lnTo>
                  <a:lnTo>
                    <a:pt x="4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2" name="Freeform 2076"/>
            <p:cNvSpPr>
              <a:spLocks/>
            </p:cNvSpPr>
            <p:nvPr/>
          </p:nvSpPr>
          <p:spPr bwMode="auto">
            <a:xfrm>
              <a:off x="3621" y="3773"/>
              <a:ext cx="22" cy="21"/>
            </a:xfrm>
            <a:custGeom>
              <a:avLst/>
              <a:gdLst>
                <a:gd name="T0" fmla="*/ 5 w 45"/>
                <a:gd name="T1" fmla="*/ 0 h 43"/>
                <a:gd name="T2" fmla="*/ 5 w 45"/>
                <a:gd name="T3" fmla="*/ 0 h 43"/>
                <a:gd name="T4" fmla="*/ 0 w 45"/>
                <a:gd name="T5" fmla="*/ 0 h 43"/>
                <a:gd name="T6" fmla="*/ 0 w 45"/>
                <a:gd name="T7" fmla="*/ 5 h 43"/>
                <a:gd name="T8" fmla="*/ 5 w 45"/>
                <a:gd name="T9" fmla="*/ 5 h 43"/>
                <a:gd name="T10" fmla="*/ 5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44" y="0"/>
                  </a:moveTo>
                  <a:lnTo>
                    <a:pt x="43" y="0"/>
                  </a:lnTo>
                  <a:lnTo>
                    <a:pt x="0" y="4"/>
                  </a:lnTo>
                  <a:lnTo>
                    <a:pt x="2" y="43"/>
                  </a:lnTo>
                  <a:lnTo>
                    <a:pt x="45" y="40"/>
                  </a:lnTo>
                  <a:lnTo>
                    <a:pt x="44"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3" name="Freeform 2077"/>
            <p:cNvSpPr>
              <a:spLocks/>
            </p:cNvSpPr>
            <p:nvPr/>
          </p:nvSpPr>
          <p:spPr bwMode="auto">
            <a:xfrm>
              <a:off x="3642" y="3772"/>
              <a:ext cx="23" cy="20"/>
            </a:xfrm>
            <a:custGeom>
              <a:avLst/>
              <a:gdLst>
                <a:gd name="T0" fmla="*/ 5 w 45"/>
                <a:gd name="T1" fmla="*/ 0 h 41"/>
                <a:gd name="T2" fmla="*/ 6 w 45"/>
                <a:gd name="T3" fmla="*/ 0 h 41"/>
                <a:gd name="T4" fmla="*/ 0 w 45"/>
                <a:gd name="T5" fmla="*/ 0 h 41"/>
                <a:gd name="T6" fmla="*/ 0 w 45"/>
                <a:gd name="T7" fmla="*/ 5 h 41"/>
                <a:gd name="T8" fmla="*/ 6 w 45"/>
                <a:gd name="T9" fmla="*/ 4 h 41"/>
                <a:gd name="T10" fmla="*/ 6 w 45"/>
                <a:gd name="T11" fmla="*/ 4 h 41"/>
                <a:gd name="T12" fmla="*/ 5 w 45"/>
                <a:gd name="T13" fmla="*/ 0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0" y="0"/>
                  </a:moveTo>
                  <a:lnTo>
                    <a:pt x="43" y="0"/>
                  </a:lnTo>
                  <a:lnTo>
                    <a:pt x="0" y="1"/>
                  </a:lnTo>
                  <a:lnTo>
                    <a:pt x="0" y="41"/>
                  </a:lnTo>
                  <a:lnTo>
                    <a:pt x="43" y="39"/>
                  </a:lnTo>
                  <a:lnTo>
                    <a:pt x="45"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4" name="Freeform 2078"/>
            <p:cNvSpPr>
              <a:spLocks/>
            </p:cNvSpPr>
            <p:nvPr/>
          </p:nvSpPr>
          <p:spPr bwMode="auto">
            <a:xfrm>
              <a:off x="3663" y="3769"/>
              <a:ext cx="26" cy="23"/>
            </a:xfrm>
            <a:custGeom>
              <a:avLst/>
              <a:gdLst>
                <a:gd name="T0" fmla="*/ 7 w 52"/>
                <a:gd name="T1" fmla="*/ 0 h 44"/>
                <a:gd name="T2" fmla="*/ 6 w 52"/>
                <a:gd name="T3" fmla="*/ 0 h 44"/>
                <a:gd name="T4" fmla="*/ 0 w 52"/>
                <a:gd name="T5" fmla="*/ 1 h 44"/>
                <a:gd name="T6" fmla="*/ 1 w 52"/>
                <a:gd name="T7" fmla="*/ 6 h 44"/>
                <a:gd name="T8" fmla="*/ 7 w 52"/>
                <a:gd name="T9" fmla="*/ 5 h 44"/>
                <a:gd name="T10" fmla="*/ 7 w 52"/>
                <a:gd name="T11" fmla="*/ 5 h 44"/>
                <a:gd name="T12" fmla="*/ 7 w 52"/>
                <a:gd name="T13" fmla="*/ 0 h 44"/>
                <a:gd name="T14" fmla="*/ 0 60000 65536"/>
                <a:gd name="T15" fmla="*/ 0 60000 65536"/>
                <a:gd name="T16" fmla="*/ 0 60000 65536"/>
                <a:gd name="T17" fmla="*/ 0 60000 65536"/>
                <a:gd name="T18" fmla="*/ 0 60000 65536"/>
                <a:gd name="T19" fmla="*/ 0 60000 65536"/>
                <a:gd name="T20" fmla="*/ 0 60000 65536"/>
                <a:gd name="T21" fmla="*/ 0 w 52"/>
                <a:gd name="T22" fmla="*/ 0 h 44"/>
                <a:gd name="T23" fmla="*/ 52 w 52"/>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4">
                  <a:moveTo>
                    <a:pt x="49" y="0"/>
                  </a:moveTo>
                  <a:lnTo>
                    <a:pt x="48" y="0"/>
                  </a:lnTo>
                  <a:lnTo>
                    <a:pt x="0" y="5"/>
                  </a:lnTo>
                  <a:lnTo>
                    <a:pt x="5" y="44"/>
                  </a:lnTo>
                  <a:lnTo>
                    <a:pt x="52" y="39"/>
                  </a:lnTo>
                  <a:lnTo>
                    <a:pt x="51" y="39"/>
                  </a:lnTo>
                  <a:lnTo>
                    <a:pt x="4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5" name="Freeform 2079"/>
            <p:cNvSpPr>
              <a:spLocks/>
            </p:cNvSpPr>
            <p:nvPr/>
          </p:nvSpPr>
          <p:spPr bwMode="auto">
            <a:xfrm>
              <a:off x="3687" y="3768"/>
              <a:ext cx="22" cy="21"/>
            </a:xfrm>
            <a:custGeom>
              <a:avLst/>
              <a:gdLst>
                <a:gd name="T0" fmla="*/ 5 w 43"/>
                <a:gd name="T1" fmla="*/ 0 h 42"/>
                <a:gd name="T2" fmla="*/ 5 w 43"/>
                <a:gd name="T3" fmla="*/ 0 h 42"/>
                <a:gd name="T4" fmla="*/ 0 w 43"/>
                <a:gd name="T5" fmla="*/ 1 h 42"/>
                <a:gd name="T6" fmla="*/ 1 w 43"/>
                <a:gd name="T7" fmla="*/ 6 h 42"/>
                <a:gd name="T8" fmla="*/ 6 w 43"/>
                <a:gd name="T9" fmla="*/ 5 h 42"/>
                <a:gd name="T10" fmla="*/ 6 w 43"/>
                <a:gd name="T11" fmla="*/ 5 h 42"/>
                <a:gd name="T12" fmla="*/ 5 w 43"/>
                <a:gd name="T13" fmla="*/ 0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37" y="0"/>
                  </a:moveTo>
                  <a:lnTo>
                    <a:pt x="39" y="0"/>
                  </a:lnTo>
                  <a:lnTo>
                    <a:pt x="0" y="3"/>
                  </a:lnTo>
                  <a:lnTo>
                    <a:pt x="2" y="42"/>
                  </a:lnTo>
                  <a:lnTo>
                    <a:pt x="41" y="39"/>
                  </a:lnTo>
                  <a:lnTo>
                    <a:pt x="43" y="39"/>
                  </a:lnTo>
                  <a:lnTo>
                    <a:pt x="3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6" name="Freeform 2080"/>
            <p:cNvSpPr>
              <a:spLocks/>
            </p:cNvSpPr>
            <p:nvPr/>
          </p:nvSpPr>
          <p:spPr bwMode="auto">
            <a:xfrm>
              <a:off x="3705" y="3765"/>
              <a:ext cx="26" cy="23"/>
            </a:xfrm>
            <a:custGeom>
              <a:avLst/>
              <a:gdLst>
                <a:gd name="T0" fmla="*/ 6 w 51"/>
                <a:gd name="T1" fmla="*/ 0 h 46"/>
                <a:gd name="T2" fmla="*/ 6 w 51"/>
                <a:gd name="T3" fmla="*/ 0 h 46"/>
                <a:gd name="T4" fmla="*/ 0 w 51"/>
                <a:gd name="T5" fmla="*/ 1 h 46"/>
                <a:gd name="T6" fmla="*/ 1 w 51"/>
                <a:gd name="T7" fmla="*/ 6 h 46"/>
                <a:gd name="T8" fmla="*/ 7 w 51"/>
                <a:gd name="T9" fmla="*/ 5 h 46"/>
                <a:gd name="T10" fmla="*/ 7 w 51"/>
                <a:gd name="T11" fmla="*/ 5 h 46"/>
                <a:gd name="T12" fmla="*/ 6 w 51"/>
                <a:gd name="T13" fmla="*/ 0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2" y="0"/>
                  </a:moveTo>
                  <a:lnTo>
                    <a:pt x="43" y="0"/>
                  </a:lnTo>
                  <a:lnTo>
                    <a:pt x="0" y="7"/>
                  </a:lnTo>
                  <a:lnTo>
                    <a:pt x="6" y="46"/>
                  </a:lnTo>
                  <a:lnTo>
                    <a:pt x="50" y="40"/>
                  </a:lnTo>
                  <a:lnTo>
                    <a:pt x="51" y="40"/>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7" name="Freeform 2081"/>
            <p:cNvSpPr>
              <a:spLocks/>
            </p:cNvSpPr>
            <p:nvPr/>
          </p:nvSpPr>
          <p:spPr bwMode="auto">
            <a:xfrm>
              <a:off x="3727" y="3760"/>
              <a:ext cx="25" cy="24"/>
            </a:xfrm>
            <a:custGeom>
              <a:avLst/>
              <a:gdLst>
                <a:gd name="T0" fmla="*/ 5 w 51"/>
                <a:gd name="T1" fmla="*/ 0 h 49"/>
                <a:gd name="T2" fmla="*/ 5 w 51"/>
                <a:gd name="T3" fmla="*/ 0 h 49"/>
                <a:gd name="T4" fmla="*/ 0 w 51"/>
                <a:gd name="T5" fmla="*/ 1 h 49"/>
                <a:gd name="T6" fmla="*/ 1 w 51"/>
                <a:gd name="T7" fmla="*/ 6 h 49"/>
                <a:gd name="T8" fmla="*/ 6 w 51"/>
                <a:gd name="T9" fmla="*/ 4 h 49"/>
                <a:gd name="T10" fmla="*/ 6 w 51"/>
                <a:gd name="T11" fmla="*/ 4 h 49"/>
                <a:gd name="T12" fmla="*/ 5 w 51"/>
                <a:gd name="T13" fmla="*/ 0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42" y="0"/>
                  </a:moveTo>
                  <a:lnTo>
                    <a:pt x="42" y="0"/>
                  </a:lnTo>
                  <a:lnTo>
                    <a:pt x="0" y="9"/>
                  </a:lnTo>
                  <a:lnTo>
                    <a:pt x="9" y="49"/>
                  </a:lnTo>
                  <a:lnTo>
                    <a:pt x="51"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8" name="Freeform 2082"/>
            <p:cNvSpPr>
              <a:spLocks/>
            </p:cNvSpPr>
            <p:nvPr/>
          </p:nvSpPr>
          <p:spPr bwMode="auto">
            <a:xfrm>
              <a:off x="3747" y="3755"/>
              <a:ext cx="27" cy="25"/>
            </a:xfrm>
            <a:custGeom>
              <a:avLst/>
              <a:gdLst>
                <a:gd name="T0" fmla="*/ 6 w 53"/>
                <a:gd name="T1" fmla="*/ 0 h 49"/>
                <a:gd name="T2" fmla="*/ 6 w 53"/>
                <a:gd name="T3" fmla="*/ 0 h 49"/>
                <a:gd name="T4" fmla="*/ 0 w 53"/>
                <a:gd name="T5" fmla="*/ 2 h 49"/>
                <a:gd name="T6" fmla="*/ 2 w 53"/>
                <a:gd name="T7" fmla="*/ 7 h 49"/>
                <a:gd name="T8" fmla="*/ 7 w 53"/>
                <a:gd name="T9" fmla="*/ 5 h 49"/>
                <a:gd name="T10" fmla="*/ 6 w 53"/>
                <a:gd name="T11" fmla="*/ 5 h 49"/>
                <a:gd name="T12" fmla="*/ 6 w 53"/>
                <a:gd name="T13" fmla="*/ 0 h 49"/>
                <a:gd name="T14" fmla="*/ 6 w 53"/>
                <a:gd name="T15" fmla="*/ 0 h 49"/>
                <a:gd name="T16" fmla="*/ 6 w 53"/>
                <a:gd name="T17" fmla="*/ 0 h 49"/>
                <a:gd name="T18" fmla="*/ 6 w 5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9"/>
                <a:gd name="T32" fmla="*/ 53 w 5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9">
                  <a:moveTo>
                    <a:pt x="48" y="0"/>
                  </a:moveTo>
                  <a:lnTo>
                    <a:pt x="43" y="0"/>
                  </a:lnTo>
                  <a:lnTo>
                    <a:pt x="0" y="10"/>
                  </a:lnTo>
                  <a:lnTo>
                    <a:pt x="9" y="49"/>
                  </a:lnTo>
                  <a:lnTo>
                    <a:pt x="53" y="39"/>
                  </a:lnTo>
                  <a:lnTo>
                    <a:pt x="48" y="39"/>
                  </a:lnTo>
                  <a:lnTo>
                    <a:pt x="48" y="0"/>
                  </a:lnTo>
                  <a:lnTo>
                    <a:pt x="46" y="0"/>
                  </a:lnTo>
                  <a:lnTo>
                    <a:pt x="43" y="0"/>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29" name="Freeform 2083"/>
            <p:cNvSpPr>
              <a:spLocks/>
            </p:cNvSpPr>
            <p:nvPr/>
          </p:nvSpPr>
          <p:spPr bwMode="auto">
            <a:xfrm>
              <a:off x="3772" y="3754"/>
              <a:ext cx="19" cy="20"/>
            </a:xfrm>
            <a:custGeom>
              <a:avLst/>
              <a:gdLst>
                <a:gd name="T0" fmla="*/ 5 w 38"/>
                <a:gd name="T1" fmla="*/ 0 h 40"/>
                <a:gd name="T2" fmla="*/ 5 w 38"/>
                <a:gd name="T3" fmla="*/ 0 h 40"/>
                <a:gd name="T4" fmla="*/ 0 w 38"/>
                <a:gd name="T5" fmla="*/ 1 h 40"/>
                <a:gd name="T6" fmla="*/ 0 w 38"/>
                <a:gd name="T7" fmla="*/ 5 h 40"/>
                <a:gd name="T8" fmla="*/ 5 w 38"/>
                <a:gd name="T9" fmla="*/ 5 h 40"/>
                <a:gd name="T10" fmla="*/ 5 w 38"/>
                <a:gd name="T11" fmla="*/ 5 h 40"/>
                <a:gd name="T12" fmla="*/ 5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38" y="0"/>
                  </a:moveTo>
                  <a:lnTo>
                    <a:pt x="38" y="0"/>
                  </a:lnTo>
                  <a:lnTo>
                    <a:pt x="0" y="1"/>
                  </a:lnTo>
                  <a:lnTo>
                    <a:pt x="0" y="40"/>
                  </a:lnTo>
                  <a:lnTo>
                    <a:pt x="38"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0" name="Freeform 2084"/>
            <p:cNvSpPr>
              <a:spLocks/>
            </p:cNvSpPr>
            <p:nvPr/>
          </p:nvSpPr>
          <p:spPr bwMode="auto">
            <a:xfrm>
              <a:off x="3791" y="3754"/>
              <a:ext cx="23" cy="20"/>
            </a:xfrm>
            <a:custGeom>
              <a:avLst/>
              <a:gdLst>
                <a:gd name="T0" fmla="*/ 6 w 46"/>
                <a:gd name="T1" fmla="*/ 0 h 40"/>
                <a:gd name="T2" fmla="*/ 6 w 46"/>
                <a:gd name="T3" fmla="*/ 0 h 40"/>
                <a:gd name="T4" fmla="*/ 0 w 46"/>
                <a:gd name="T5" fmla="*/ 1 h 40"/>
                <a:gd name="T6" fmla="*/ 0 w 46"/>
                <a:gd name="T7" fmla="*/ 5 h 40"/>
                <a:gd name="T8" fmla="*/ 6 w 46"/>
                <a:gd name="T9" fmla="*/ 5 h 40"/>
                <a:gd name="T10" fmla="*/ 6 w 46"/>
                <a:gd name="T11" fmla="*/ 5 h 40"/>
                <a:gd name="T12" fmla="*/ 6 w 46"/>
                <a:gd name="T13" fmla="*/ 0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4" y="0"/>
                  </a:moveTo>
                  <a:lnTo>
                    <a:pt x="45" y="0"/>
                  </a:lnTo>
                  <a:lnTo>
                    <a:pt x="0" y="1"/>
                  </a:lnTo>
                  <a:lnTo>
                    <a:pt x="0" y="40"/>
                  </a:lnTo>
                  <a:lnTo>
                    <a:pt x="45" y="39"/>
                  </a:lnTo>
                  <a:lnTo>
                    <a:pt x="46"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1" name="Freeform 2085"/>
            <p:cNvSpPr>
              <a:spLocks/>
            </p:cNvSpPr>
            <p:nvPr/>
          </p:nvSpPr>
          <p:spPr bwMode="auto">
            <a:xfrm>
              <a:off x="3812" y="3752"/>
              <a:ext cx="22" cy="21"/>
            </a:xfrm>
            <a:custGeom>
              <a:avLst/>
              <a:gdLst>
                <a:gd name="T0" fmla="*/ 6 w 44"/>
                <a:gd name="T1" fmla="*/ 0 h 43"/>
                <a:gd name="T2" fmla="*/ 6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3" y="0"/>
                  </a:moveTo>
                  <a:lnTo>
                    <a:pt x="41" y="0"/>
                  </a:lnTo>
                  <a:lnTo>
                    <a:pt x="0" y="4"/>
                  </a:lnTo>
                  <a:lnTo>
                    <a:pt x="2" y="43"/>
                  </a:lnTo>
                  <a:lnTo>
                    <a:pt x="44"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2" name="Freeform 2086"/>
            <p:cNvSpPr>
              <a:spLocks/>
            </p:cNvSpPr>
            <p:nvPr/>
          </p:nvSpPr>
          <p:spPr bwMode="auto">
            <a:xfrm>
              <a:off x="3834" y="3751"/>
              <a:ext cx="23" cy="21"/>
            </a:xfrm>
            <a:custGeom>
              <a:avLst/>
              <a:gdLst>
                <a:gd name="T0" fmla="*/ 5 w 47"/>
                <a:gd name="T1" fmla="*/ 0 h 40"/>
                <a:gd name="T2" fmla="*/ 5 w 47"/>
                <a:gd name="T3" fmla="*/ 0 h 40"/>
                <a:gd name="T4" fmla="*/ 0 w 47"/>
                <a:gd name="T5" fmla="*/ 1 h 40"/>
                <a:gd name="T6" fmla="*/ 0 w 47"/>
                <a:gd name="T7" fmla="*/ 6 h 40"/>
                <a:gd name="T8" fmla="*/ 5 w 47"/>
                <a:gd name="T9" fmla="*/ 5 h 40"/>
                <a:gd name="T10" fmla="*/ 5 w 47"/>
                <a:gd name="T11" fmla="*/ 5 h 40"/>
                <a:gd name="T12" fmla="*/ 5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2" y="0"/>
                  </a:moveTo>
                  <a:lnTo>
                    <a:pt x="44" y="0"/>
                  </a:lnTo>
                  <a:lnTo>
                    <a:pt x="0" y="1"/>
                  </a:lnTo>
                  <a:lnTo>
                    <a:pt x="0" y="40"/>
                  </a:lnTo>
                  <a:lnTo>
                    <a:pt x="44" y="39"/>
                  </a:lnTo>
                  <a:lnTo>
                    <a:pt x="47"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3" name="Freeform 2087"/>
            <p:cNvSpPr>
              <a:spLocks/>
            </p:cNvSpPr>
            <p:nvPr/>
          </p:nvSpPr>
          <p:spPr bwMode="auto">
            <a:xfrm>
              <a:off x="3855" y="3749"/>
              <a:ext cx="23" cy="22"/>
            </a:xfrm>
            <a:custGeom>
              <a:avLst/>
              <a:gdLst>
                <a:gd name="T0" fmla="*/ 5 w 46"/>
                <a:gd name="T1" fmla="*/ 0 h 44"/>
                <a:gd name="T2" fmla="*/ 5 w 46"/>
                <a:gd name="T3" fmla="*/ 0 h 44"/>
                <a:gd name="T4" fmla="*/ 0 w 46"/>
                <a:gd name="T5" fmla="*/ 1 h 44"/>
                <a:gd name="T6" fmla="*/ 1 w 46"/>
                <a:gd name="T7" fmla="*/ 6 h 44"/>
                <a:gd name="T8" fmla="*/ 6 w 46"/>
                <a:gd name="T9" fmla="*/ 5 h 44"/>
                <a:gd name="T10" fmla="*/ 6 w 46"/>
                <a:gd name="T11" fmla="*/ 5 h 44"/>
                <a:gd name="T12" fmla="*/ 5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39" y="0"/>
                  </a:moveTo>
                  <a:lnTo>
                    <a:pt x="40" y="0"/>
                  </a:lnTo>
                  <a:lnTo>
                    <a:pt x="0" y="5"/>
                  </a:lnTo>
                  <a:lnTo>
                    <a:pt x="5" y="44"/>
                  </a:lnTo>
                  <a:lnTo>
                    <a:pt x="45" y="39"/>
                  </a:lnTo>
                  <a:lnTo>
                    <a:pt x="46"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4" name="Freeform 2088"/>
            <p:cNvSpPr>
              <a:spLocks/>
            </p:cNvSpPr>
            <p:nvPr/>
          </p:nvSpPr>
          <p:spPr bwMode="auto">
            <a:xfrm>
              <a:off x="3875" y="3745"/>
              <a:ext cx="26" cy="24"/>
            </a:xfrm>
            <a:custGeom>
              <a:avLst/>
              <a:gdLst>
                <a:gd name="T0" fmla="*/ 6 w 52"/>
                <a:gd name="T1" fmla="*/ 0 h 47"/>
                <a:gd name="T2" fmla="*/ 6 w 52"/>
                <a:gd name="T3" fmla="*/ 0 h 47"/>
                <a:gd name="T4" fmla="*/ 0 w 52"/>
                <a:gd name="T5" fmla="*/ 1 h 47"/>
                <a:gd name="T6" fmla="*/ 1 w 52"/>
                <a:gd name="T7" fmla="*/ 6 h 47"/>
                <a:gd name="T8" fmla="*/ 7 w 52"/>
                <a:gd name="T9" fmla="*/ 5 h 47"/>
                <a:gd name="T10" fmla="*/ 7 w 52"/>
                <a:gd name="T11" fmla="*/ 5 h 47"/>
                <a:gd name="T12" fmla="*/ 6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8" y="0"/>
                  </a:moveTo>
                  <a:lnTo>
                    <a:pt x="45" y="0"/>
                  </a:lnTo>
                  <a:lnTo>
                    <a:pt x="0" y="8"/>
                  </a:lnTo>
                  <a:lnTo>
                    <a:pt x="7" y="47"/>
                  </a:lnTo>
                  <a:lnTo>
                    <a:pt x="52" y="39"/>
                  </a:lnTo>
                  <a:lnTo>
                    <a:pt x="50" y="39"/>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5" name="Freeform 2089"/>
            <p:cNvSpPr>
              <a:spLocks/>
            </p:cNvSpPr>
            <p:nvPr/>
          </p:nvSpPr>
          <p:spPr bwMode="auto">
            <a:xfrm>
              <a:off x="3898" y="3743"/>
              <a:ext cx="24" cy="22"/>
            </a:xfrm>
            <a:custGeom>
              <a:avLst/>
              <a:gdLst>
                <a:gd name="T0" fmla="*/ 6 w 47"/>
                <a:gd name="T1" fmla="*/ 0 h 42"/>
                <a:gd name="T2" fmla="*/ 6 w 47"/>
                <a:gd name="T3" fmla="*/ 0 h 42"/>
                <a:gd name="T4" fmla="*/ 0 w 47"/>
                <a:gd name="T5" fmla="*/ 1 h 42"/>
                <a:gd name="T6" fmla="*/ 1 w 47"/>
                <a:gd name="T7" fmla="*/ 6 h 42"/>
                <a:gd name="T8" fmla="*/ 6 w 47"/>
                <a:gd name="T9" fmla="*/ 5 h 42"/>
                <a:gd name="T10" fmla="*/ 6 w 47"/>
                <a:gd name="T11" fmla="*/ 5 h 42"/>
                <a:gd name="T12" fmla="*/ 6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2" y="0"/>
                  </a:moveTo>
                  <a:lnTo>
                    <a:pt x="43" y="0"/>
                  </a:lnTo>
                  <a:lnTo>
                    <a:pt x="0" y="3"/>
                  </a:lnTo>
                  <a:lnTo>
                    <a:pt x="2" y="42"/>
                  </a:lnTo>
                  <a:lnTo>
                    <a:pt x="46" y="39"/>
                  </a:lnTo>
                  <a:lnTo>
                    <a:pt x="47"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6" name="Freeform 2090"/>
            <p:cNvSpPr>
              <a:spLocks/>
            </p:cNvSpPr>
            <p:nvPr/>
          </p:nvSpPr>
          <p:spPr bwMode="auto">
            <a:xfrm>
              <a:off x="3920" y="3741"/>
              <a:ext cx="24" cy="22"/>
            </a:xfrm>
            <a:custGeom>
              <a:avLst/>
              <a:gdLst>
                <a:gd name="T0" fmla="*/ 5 w 50"/>
                <a:gd name="T1" fmla="*/ 0 h 44"/>
                <a:gd name="T2" fmla="*/ 5 w 50"/>
                <a:gd name="T3" fmla="*/ 0 h 44"/>
                <a:gd name="T4" fmla="*/ 0 w 50"/>
                <a:gd name="T5" fmla="*/ 1 h 44"/>
                <a:gd name="T6" fmla="*/ 0 w 50"/>
                <a:gd name="T7" fmla="*/ 6 h 44"/>
                <a:gd name="T8" fmla="*/ 6 w 50"/>
                <a:gd name="T9" fmla="*/ 5 h 44"/>
                <a:gd name="T10" fmla="*/ 6 w 50"/>
                <a:gd name="T11" fmla="*/ 5 h 44"/>
                <a:gd name="T12" fmla="*/ 5 w 50"/>
                <a:gd name="T13" fmla="*/ 0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45" y="0"/>
                  </a:moveTo>
                  <a:lnTo>
                    <a:pt x="45" y="0"/>
                  </a:lnTo>
                  <a:lnTo>
                    <a:pt x="0" y="5"/>
                  </a:lnTo>
                  <a:lnTo>
                    <a:pt x="5" y="44"/>
                  </a:lnTo>
                  <a:lnTo>
                    <a:pt x="50"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7" name="Freeform 2091"/>
            <p:cNvSpPr>
              <a:spLocks/>
            </p:cNvSpPr>
            <p:nvPr/>
          </p:nvSpPr>
          <p:spPr bwMode="auto">
            <a:xfrm>
              <a:off x="3942" y="3739"/>
              <a:ext cx="23" cy="22"/>
            </a:xfrm>
            <a:custGeom>
              <a:avLst/>
              <a:gdLst>
                <a:gd name="T0" fmla="*/ 5 w 45"/>
                <a:gd name="T1" fmla="*/ 0 h 43"/>
                <a:gd name="T2" fmla="*/ 5 w 45"/>
                <a:gd name="T3" fmla="*/ 0 h 43"/>
                <a:gd name="T4" fmla="*/ 0 w 45"/>
                <a:gd name="T5" fmla="*/ 1 h 43"/>
                <a:gd name="T6" fmla="*/ 1 w 45"/>
                <a:gd name="T7" fmla="*/ 6 h 43"/>
                <a:gd name="T8" fmla="*/ 6 w 45"/>
                <a:gd name="T9" fmla="*/ 5 h 43"/>
                <a:gd name="T10" fmla="*/ 6 w 45"/>
                <a:gd name="T11" fmla="*/ 5 h 43"/>
                <a:gd name="T12" fmla="*/ 5 w 45"/>
                <a:gd name="T13" fmla="*/ 0 h 43"/>
                <a:gd name="T14" fmla="*/ 0 60000 65536"/>
                <a:gd name="T15" fmla="*/ 0 60000 65536"/>
                <a:gd name="T16" fmla="*/ 0 60000 65536"/>
                <a:gd name="T17" fmla="*/ 0 60000 65536"/>
                <a:gd name="T18" fmla="*/ 0 60000 65536"/>
                <a:gd name="T19" fmla="*/ 0 60000 65536"/>
                <a:gd name="T20" fmla="*/ 0 60000 65536"/>
                <a:gd name="T21" fmla="*/ 0 w 45"/>
                <a:gd name="T22" fmla="*/ 0 h 43"/>
                <a:gd name="T23" fmla="*/ 45 w 45"/>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3">
                  <a:moveTo>
                    <a:pt x="38" y="0"/>
                  </a:moveTo>
                  <a:lnTo>
                    <a:pt x="39" y="0"/>
                  </a:lnTo>
                  <a:lnTo>
                    <a:pt x="0" y="4"/>
                  </a:lnTo>
                  <a:lnTo>
                    <a:pt x="5" y="43"/>
                  </a:lnTo>
                  <a:lnTo>
                    <a:pt x="44" y="39"/>
                  </a:lnTo>
                  <a:lnTo>
                    <a:pt x="45"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8" name="Freeform 2092"/>
            <p:cNvSpPr>
              <a:spLocks/>
            </p:cNvSpPr>
            <p:nvPr/>
          </p:nvSpPr>
          <p:spPr bwMode="auto">
            <a:xfrm>
              <a:off x="3961" y="3735"/>
              <a:ext cx="27" cy="23"/>
            </a:xfrm>
            <a:custGeom>
              <a:avLst/>
              <a:gdLst>
                <a:gd name="T0" fmla="*/ 6 w 53"/>
                <a:gd name="T1" fmla="*/ 0 h 46"/>
                <a:gd name="T2" fmla="*/ 6 w 53"/>
                <a:gd name="T3" fmla="*/ 0 h 46"/>
                <a:gd name="T4" fmla="*/ 0 w 53"/>
                <a:gd name="T5" fmla="*/ 1 h 46"/>
                <a:gd name="T6" fmla="*/ 1 w 53"/>
                <a:gd name="T7" fmla="*/ 6 h 46"/>
                <a:gd name="T8" fmla="*/ 7 w 53"/>
                <a:gd name="T9" fmla="*/ 5 h 46"/>
                <a:gd name="T10" fmla="*/ 7 w 53"/>
                <a:gd name="T11" fmla="*/ 5 h 46"/>
                <a:gd name="T12" fmla="*/ 6 w 53"/>
                <a:gd name="T13" fmla="*/ 0 h 46"/>
                <a:gd name="T14" fmla="*/ 0 60000 65536"/>
                <a:gd name="T15" fmla="*/ 0 60000 65536"/>
                <a:gd name="T16" fmla="*/ 0 60000 65536"/>
                <a:gd name="T17" fmla="*/ 0 60000 65536"/>
                <a:gd name="T18" fmla="*/ 0 60000 65536"/>
                <a:gd name="T19" fmla="*/ 0 60000 65536"/>
                <a:gd name="T20" fmla="*/ 0 60000 65536"/>
                <a:gd name="T21" fmla="*/ 0 w 53"/>
                <a:gd name="T22" fmla="*/ 0 h 46"/>
                <a:gd name="T23" fmla="*/ 53 w 53"/>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6">
                  <a:moveTo>
                    <a:pt x="44" y="0"/>
                  </a:moveTo>
                  <a:lnTo>
                    <a:pt x="45" y="0"/>
                  </a:lnTo>
                  <a:lnTo>
                    <a:pt x="0" y="7"/>
                  </a:lnTo>
                  <a:lnTo>
                    <a:pt x="7" y="46"/>
                  </a:lnTo>
                  <a:lnTo>
                    <a:pt x="52" y="39"/>
                  </a:lnTo>
                  <a:lnTo>
                    <a:pt x="53"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39" name="Freeform 2093"/>
            <p:cNvSpPr>
              <a:spLocks/>
            </p:cNvSpPr>
            <p:nvPr/>
          </p:nvSpPr>
          <p:spPr bwMode="auto">
            <a:xfrm>
              <a:off x="3983" y="3731"/>
              <a:ext cx="25" cy="24"/>
            </a:xfrm>
            <a:custGeom>
              <a:avLst/>
              <a:gdLst>
                <a:gd name="T0" fmla="*/ 4 w 51"/>
                <a:gd name="T1" fmla="*/ 0 h 49"/>
                <a:gd name="T2" fmla="*/ 5 w 51"/>
                <a:gd name="T3" fmla="*/ 0 h 49"/>
                <a:gd name="T4" fmla="*/ 0 w 51"/>
                <a:gd name="T5" fmla="*/ 1 h 49"/>
                <a:gd name="T6" fmla="*/ 1 w 51"/>
                <a:gd name="T7" fmla="*/ 6 h 49"/>
                <a:gd name="T8" fmla="*/ 6 w 51"/>
                <a:gd name="T9" fmla="*/ 5 h 49"/>
                <a:gd name="T10" fmla="*/ 6 w 51"/>
                <a:gd name="T11" fmla="*/ 5 h 49"/>
                <a:gd name="T12" fmla="*/ 4 w 51"/>
                <a:gd name="T13" fmla="*/ 0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39" y="0"/>
                  </a:moveTo>
                  <a:lnTo>
                    <a:pt x="40" y="0"/>
                  </a:lnTo>
                  <a:lnTo>
                    <a:pt x="0" y="10"/>
                  </a:lnTo>
                  <a:lnTo>
                    <a:pt x="9" y="49"/>
                  </a:lnTo>
                  <a:lnTo>
                    <a:pt x="50" y="40"/>
                  </a:lnTo>
                  <a:lnTo>
                    <a:pt x="51" y="40"/>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0" name="Freeform 2094"/>
            <p:cNvSpPr>
              <a:spLocks/>
            </p:cNvSpPr>
            <p:nvPr/>
          </p:nvSpPr>
          <p:spPr bwMode="auto">
            <a:xfrm>
              <a:off x="4003" y="3724"/>
              <a:ext cx="27" cy="26"/>
            </a:xfrm>
            <a:custGeom>
              <a:avLst/>
              <a:gdLst>
                <a:gd name="T0" fmla="*/ 6 w 54"/>
                <a:gd name="T1" fmla="*/ 0 h 53"/>
                <a:gd name="T2" fmla="*/ 6 w 54"/>
                <a:gd name="T3" fmla="*/ 0 h 53"/>
                <a:gd name="T4" fmla="*/ 0 w 54"/>
                <a:gd name="T5" fmla="*/ 1 h 53"/>
                <a:gd name="T6" fmla="*/ 2 w 54"/>
                <a:gd name="T7" fmla="*/ 6 h 53"/>
                <a:gd name="T8" fmla="*/ 7 w 54"/>
                <a:gd name="T9" fmla="*/ 4 h 53"/>
                <a:gd name="T10" fmla="*/ 7 w 54"/>
                <a:gd name="T11" fmla="*/ 4 h 53"/>
                <a:gd name="T12" fmla="*/ 6 w 54"/>
                <a:gd name="T13" fmla="*/ 0 h 53"/>
                <a:gd name="T14" fmla="*/ 0 60000 65536"/>
                <a:gd name="T15" fmla="*/ 0 60000 65536"/>
                <a:gd name="T16" fmla="*/ 0 60000 65536"/>
                <a:gd name="T17" fmla="*/ 0 60000 65536"/>
                <a:gd name="T18" fmla="*/ 0 60000 65536"/>
                <a:gd name="T19" fmla="*/ 0 60000 65536"/>
                <a:gd name="T20" fmla="*/ 0 60000 65536"/>
                <a:gd name="T21" fmla="*/ 0 w 54"/>
                <a:gd name="T22" fmla="*/ 0 h 53"/>
                <a:gd name="T23" fmla="*/ 54 w 54"/>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3">
                  <a:moveTo>
                    <a:pt x="44" y="0"/>
                  </a:moveTo>
                  <a:lnTo>
                    <a:pt x="43" y="0"/>
                  </a:lnTo>
                  <a:lnTo>
                    <a:pt x="0" y="13"/>
                  </a:lnTo>
                  <a:lnTo>
                    <a:pt x="12" y="53"/>
                  </a:lnTo>
                  <a:lnTo>
                    <a:pt x="54" y="39"/>
                  </a:lnTo>
                  <a:lnTo>
                    <a:pt x="53"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1" name="Freeform 2095"/>
            <p:cNvSpPr>
              <a:spLocks/>
            </p:cNvSpPr>
            <p:nvPr/>
          </p:nvSpPr>
          <p:spPr bwMode="auto">
            <a:xfrm>
              <a:off x="4024" y="3718"/>
              <a:ext cx="28" cy="25"/>
            </a:xfrm>
            <a:custGeom>
              <a:avLst/>
              <a:gdLst>
                <a:gd name="T0" fmla="*/ 6 w 55"/>
                <a:gd name="T1" fmla="*/ 0 h 51"/>
                <a:gd name="T2" fmla="*/ 6 w 55"/>
                <a:gd name="T3" fmla="*/ 0 h 51"/>
                <a:gd name="T4" fmla="*/ 0 w 55"/>
                <a:gd name="T5" fmla="*/ 1 h 51"/>
                <a:gd name="T6" fmla="*/ 2 w 55"/>
                <a:gd name="T7" fmla="*/ 6 h 51"/>
                <a:gd name="T8" fmla="*/ 7 w 55"/>
                <a:gd name="T9" fmla="*/ 4 h 51"/>
                <a:gd name="T10" fmla="*/ 7 w 55"/>
                <a:gd name="T11" fmla="*/ 4 h 51"/>
                <a:gd name="T12" fmla="*/ 6 w 55"/>
                <a:gd name="T13" fmla="*/ 0 h 51"/>
                <a:gd name="T14" fmla="*/ 0 60000 65536"/>
                <a:gd name="T15" fmla="*/ 0 60000 65536"/>
                <a:gd name="T16" fmla="*/ 0 60000 65536"/>
                <a:gd name="T17" fmla="*/ 0 60000 65536"/>
                <a:gd name="T18" fmla="*/ 0 60000 65536"/>
                <a:gd name="T19" fmla="*/ 0 60000 65536"/>
                <a:gd name="T20" fmla="*/ 0 60000 65536"/>
                <a:gd name="T21" fmla="*/ 0 w 55"/>
                <a:gd name="T22" fmla="*/ 0 h 51"/>
                <a:gd name="T23" fmla="*/ 55 w 55"/>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1">
                  <a:moveTo>
                    <a:pt x="41" y="1"/>
                  </a:moveTo>
                  <a:lnTo>
                    <a:pt x="44" y="0"/>
                  </a:lnTo>
                  <a:lnTo>
                    <a:pt x="0" y="12"/>
                  </a:lnTo>
                  <a:lnTo>
                    <a:pt x="9" y="51"/>
                  </a:lnTo>
                  <a:lnTo>
                    <a:pt x="53" y="39"/>
                  </a:lnTo>
                  <a:lnTo>
                    <a:pt x="55" y="38"/>
                  </a:lnTo>
                  <a:lnTo>
                    <a:pt x="41"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2" name="Freeform 2096"/>
            <p:cNvSpPr>
              <a:spLocks/>
            </p:cNvSpPr>
            <p:nvPr/>
          </p:nvSpPr>
          <p:spPr bwMode="auto">
            <a:xfrm>
              <a:off x="4045" y="3709"/>
              <a:ext cx="29" cy="28"/>
            </a:xfrm>
            <a:custGeom>
              <a:avLst/>
              <a:gdLst>
                <a:gd name="T0" fmla="*/ 6 w 58"/>
                <a:gd name="T1" fmla="*/ 0 h 55"/>
                <a:gd name="T2" fmla="*/ 6 w 58"/>
                <a:gd name="T3" fmla="*/ 1 h 55"/>
                <a:gd name="T4" fmla="*/ 0 w 58"/>
                <a:gd name="T5" fmla="*/ 3 h 55"/>
                <a:gd name="T6" fmla="*/ 2 w 58"/>
                <a:gd name="T7" fmla="*/ 7 h 55"/>
                <a:gd name="T8" fmla="*/ 8 w 58"/>
                <a:gd name="T9" fmla="*/ 5 h 55"/>
                <a:gd name="T10" fmla="*/ 7 w 58"/>
                <a:gd name="T11" fmla="*/ 5 h 55"/>
                <a:gd name="T12" fmla="*/ 6 w 58"/>
                <a:gd name="T13" fmla="*/ 0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46" y="0"/>
                  </a:moveTo>
                  <a:lnTo>
                    <a:pt x="44" y="1"/>
                  </a:lnTo>
                  <a:lnTo>
                    <a:pt x="0" y="18"/>
                  </a:lnTo>
                  <a:lnTo>
                    <a:pt x="14" y="55"/>
                  </a:lnTo>
                  <a:lnTo>
                    <a:pt x="58" y="38"/>
                  </a:lnTo>
                  <a:lnTo>
                    <a:pt x="5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3" name="Freeform 2097"/>
            <p:cNvSpPr>
              <a:spLocks/>
            </p:cNvSpPr>
            <p:nvPr/>
          </p:nvSpPr>
          <p:spPr bwMode="auto">
            <a:xfrm>
              <a:off x="4068" y="3704"/>
              <a:ext cx="26" cy="25"/>
            </a:xfrm>
            <a:custGeom>
              <a:avLst/>
              <a:gdLst>
                <a:gd name="T0" fmla="*/ 6 w 52"/>
                <a:gd name="T1" fmla="*/ 0 h 50"/>
                <a:gd name="T2" fmla="*/ 6 w 52"/>
                <a:gd name="T3" fmla="*/ 0 h 50"/>
                <a:gd name="T4" fmla="*/ 0 w 52"/>
                <a:gd name="T5" fmla="*/ 2 h 50"/>
                <a:gd name="T6" fmla="*/ 2 w 52"/>
                <a:gd name="T7" fmla="*/ 7 h 50"/>
                <a:gd name="T8" fmla="*/ 7 w 52"/>
                <a:gd name="T9" fmla="*/ 5 h 50"/>
                <a:gd name="T10" fmla="*/ 7 w 52"/>
                <a:gd name="T11" fmla="*/ 5 h 50"/>
                <a:gd name="T12" fmla="*/ 6 w 52"/>
                <a:gd name="T13" fmla="*/ 0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41" y="0"/>
                  </a:moveTo>
                  <a:lnTo>
                    <a:pt x="42" y="0"/>
                  </a:lnTo>
                  <a:lnTo>
                    <a:pt x="0" y="11"/>
                  </a:lnTo>
                  <a:lnTo>
                    <a:pt x="10" y="50"/>
                  </a:lnTo>
                  <a:lnTo>
                    <a:pt x="51" y="40"/>
                  </a:lnTo>
                  <a:lnTo>
                    <a:pt x="52"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4" name="Freeform 2098"/>
            <p:cNvSpPr>
              <a:spLocks/>
            </p:cNvSpPr>
            <p:nvPr/>
          </p:nvSpPr>
          <p:spPr bwMode="auto">
            <a:xfrm>
              <a:off x="4088" y="3698"/>
              <a:ext cx="29" cy="26"/>
            </a:xfrm>
            <a:custGeom>
              <a:avLst/>
              <a:gdLst>
                <a:gd name="T0" fmla="*/ 6 w 56"/>
                <a:gd name="T1" fmla="*/ 1 h 52"/>
                <a:gd name="T2" fmla="*/ 6 w 56"/>
                <a:gd name="T3" fmla="*/ 0 h 52"/>
                <a:gd name="T4" fmla="*/ 0 w 56"/>
                <a:gd name="T5" fmla="*/ 2 h 52"/>
                <a:gd name="T6" fmla="*/ 2 w 56"/>
                <a:gd name="T7" fmla="*/ 7 h 52"/>
                <a:gd name="T8" fmla="*/ 7 w 56"/>
                <a:gd name="T9" fmla="*/ 5 h 52"/>
                <a:gd name="T10" fmla="*/ 8 w 56"/>
                <a:gd name="T11" fmla="*/ 5 h 52"/>
                <a:gd name="T12" fmla="*/ 6 w 56"/>
                <a:gd name="T13" fmla="*/ 1 h 52"/>
                <a:gd name="T14" fmla="*/ 0 60000 65536"/>
                <a:gd name="T15" fmla="*/ 0 60000 65536"/>
                <a:gd name="T16" fmla="*/ 0 60000 65536"/>
                <a:gd name="T17" fmla="*/ 0 60000 65536"/>
                <a:gd name="T18" fmla="*/ 0 60000 65536"/>
                <a:gd name="T19" fmla="*/ 0 60000 65536"/>
                <a:gd name="T20" fmla="*/ 0 60000 65536"/>
                <a:gd name="T21" fmla="*/ 0 w 56"/>
                <a:gd name="T22" fmla="*/ 0 h 52"/>
                <a:gd name="T23" fmla="*/ 56 w 56"/>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2">
                  <a:moveTo>
                    <a:pt x="42" y="1"/>
                  </a:moveTo>
                  <a:lnTo>
                    <a:pt x="44" y="0"/>
                  </a:lnTo>
                  <a:lnTo>
                    <a:pt x="0" y="12"/>
                  </a:lnTo>
                  <a:lnTo>
                    <a:pt x="11" y="52"/>
                  </a:lnTo>
                  <a:lnTo>
                    <a:pt x="55" y="39"/>
                  </a:lnTo>
                  <a:lnTo>
                    <a:pt x="56" y="38"/>
                  </a:lnTo>
                  <a:lnTo>
                    <a:pt x="4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5" name="Freeform 2099"/>
            <p:cNvSpPr>
              <a:spLocks/>
            </p:cNvSpPr>
            <p:nvPr/>
          </p:nvSpPr>
          <p:spPr bwMode="auto">
            <a:xfrm>
              <a:off x="4110" y="3691"/>
              <a:ext cx="26" cy="26"/>
            </a:xfrm>
            <a:custGeom>
              <a:avLst/>
              <a:gdLst>
                <a:gd name="T0" fmla="*/ 5 w 53"/>
                <a:gd name="T1" fmla="*/ 0 h 52"/>
                <a:gd name="T2" fmla="*/ 5 w 53"/>
                <a:gd name="T3" fmla="*/ 1 h 52"/>
                <a:gd name="T4" fmla="*/ 0 w 53"/>
                <a:gd name="T5" fmla="*/ 2 h 52"/>
                <a:gd name="T6" fmla="*/ 1 w 53"/>
                <a:gd name="T7" fmla="*/ 7 h 52"/>
                <a:gd name="T8" fmla="*/ 6 w 53"/>
                <a:gd name="T9" fmla="*/ 5 h 52"/>
                <a:gd name="T10" fmla="*/ 6 w 53"/>
                <a:gd name="T11" fmla="*/ 5 h 52"/>
                <a:gd name="T12" fmla="*/ 5 w 53"/>
                <a:gd name="T13" fmla="*/ 0 h 52"/>
                <a:gd name="T14" fmla="*/ 5 w 53"/>
                <a:gd name="T15" fmla="*/ 0 h 52"/>
                <a:gd name="T16" fmla="*/ 5 w 53"/>
                <a:gd name="T17" fmla="*/ 1 h 52"/>
                <a:gd name="T18" fmla="*/ 5 w 53"/>
                <a:gd name="T19" fmla="*/ 0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2"/>
                <a:gd name="T32" fmla="*/ 53 w 53"/>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2">
                  <a:moveTo>
                    <a:pt x="44" y="0"/>
                  </a:moveTo>
                  <a:lnTo>
                    <a:pt x="40" y="1"/>
                  </a:lnTo>
                  <a:lnTo>
                    <a:pt x="0" y="15"/>
                  </a:lnTo>
                  <a:lnTo>
                    <a:pt x="14" y="52"/>
                  </a:lnTo>
                  <a:lnTo>
                    <a:pt x="53" y="38"/>
                  </a:lnTo>
                  <a:lnTo>
                    <a:pt x="49" y="39"/>
                  </a:lnTo>
                  <a:lnTo>
                    <a:pt x="44" y="0"/>
                  </a:lnTo>
                  <a:lnTo>
                    <a:pt x="42" y="0"/>
                  </a:lnTo>
                  <a:lnTo>
                    <a:pt x="40" y="1"/>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6" name="Freeform 2100"/>
            <p:cNvSpPr>
              <a:spLocks/>
            </p:cNvSpPr>
            <p:nvPr/>
          </p:nvSpPr>
          <p:spPr bwMode="auto">
            <a:xfrm>
              <a:off x="4132" y="3688"/>
              <a:ext cx="27" cy="23"/>
            </a:xfrm>
            <a:custGeom>
              <a:avLst/>
              <a:gdLst>
                <a:gd name="T0" fmla="*/ 6 w 54"/>
                <a:gd name="T1" fmla="*/ 1 h 45"/>
                <a:gd name="T2" fmla="*/ 6 w 54"/>
                <a:gd name="T3" fmla="*/ 0 h 45"/>
                <a:gd name="T4" fmla="*/ 0 w 54"/>
                <a:gd name="T5" fmla="*/ 1 h 45"/>
                <a:gd name="T6" fmla="*/ 1 w 54"/>
                <a:gd name="T7" fmla="*/ 6 h 45"/>
                <a:gd name="T8" fmla="*/ 7 w 54"/>
                <a:gd name="T9" fmla="*/ 5 h 45"/>
                <a:gd name="T10" fmla="*/ 7 w 54"/>
                <a:gd name="T11" fmla="*/ 5 h 45"/>
                <a:gd name="T12" fmla="*/ 7 w 54"/>
                <a:gd name="T13" fmla="*/ 5 h 45"/>
                <a:gd name="T14" fmla="*/ 7 w 54"/>
                <a:gd name="T15" fmla="*/ 5 h 45"/>
                <a:gd name="T16" fmla="*/ 7 w 54"/>
                <a:gd name="T17" fmla="*/ 5 h 45"/>
                <a:gd name="T18" fmla="*/ 6 w 54"/>
                <a:gd name="T19" fmla="*/ 1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45"/>
                <a:gd name="T32" fmla="*/ 54 w 54"/>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45">
                  <a:moveTo>
                    <a:pt x="41" y="1"/>
                  </a:moveTo>
                  <a:lnTo>
                    <a:pt x="45" y="0"/>
                  </a:lnTo>
                  <a:lnTo>
                    <a:pt x="0" y="6"/>
                  </a:lnTo>
                  <a:lnTo>
                    <a:pt x="5" y="45"/>
                  </a:lnTo>
                  <a:lnTo>
                    <a:pt x="50" y="39"/>
                  </a:lnTo>
                  <a:lnTo>
                    <a:pt x="54" y="38"/>
                  </a:lnTo>
                  <a:lnTo>
                    <a:pt x="50" y="39"/>
                  </a:lnTo>
                  <a:lnTo>
                    <a:pt x="52" y="39"/>
                  </a:lnTo>
                  <a:lnTo>
                    <a:pt x="54" y="38"/>
                  </a:lnTo>
                  <a:lnTo>
                    <a:pt x="41"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7" name="Freeform 2101"/>
            <p:cNvSpPr>
              <a:spLocks/>
            </p:cNvSpPr>
            <p:nvPr/>
          </p:nvSpPr>
          <p:spPr bwMode="auto">
            <a:xfrm>
              <a:off x="4152" y="3680"/>
              <a:ext cx="28" cy="27"/>
            </a:xfrm>
            <a:custGeom>
              <a:avLst/>
              <a:gdLst>
                <a:gd name="T0" fmla="*/ 6 w 56"/>
                <a:gd name="T1" fmla="*/ 0 h 54"/>
                <a:gd name="T2" fmla="*/ 6 w 56"/>
                <a:gd name="T3" fmla="*/ 1 h 54"/>
                <a:gd name="T4" fmla="*/ 0 w 56"/>
                <a:gd name="T5" fmla="*/ 3 h 54"/>
                <a:gd name="T6" fmla="*/ 2 w 56"/>
                <a:gd name="T7" fmla="*/ 7 h 54"/>
                <a:gd name="T8" fmla="*/ 7 w 56"/>
                <a:gd name="T9" fmla="*/ 5 h 54"/>
                <a:gd name="T10" fmla="*/ 7 w 56"/>
                <a:gd name="T11" fmla="*/ 5 h 54"/>
                <a:gd name="T12" fmla="*/ 6 w 56"/>
                <a:gd name="T13" fmla="*/ 0 h 54"/>
                <a:gd name="T14" fmla="*/ 0 60000 65536"/>
                <a:gd name="T15" fmla="*/ 0 60000 65536"/>
                <a:gd name="T16" fmla="*/ 0 60000 65536"/>
                <a:gd name="T17" fmla="*/ 0 60000 65536"/>
                <a:gd name="T18" fmla="*/ 0 60000 65536"/>
                <a:gd name="T19" fmla="*/ 0 60000 65536"/>
                <a:gd name="T20" fmla="*/ 0 60000 65536"/>
                <a:gd name="T21" fmla="*/ 0 w 56"/>
                <a:gd name="T22" fmla="*/ 0 h 54"/>
                <a:gd name="T23" fmla="*/ 56 w 56"/>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4">
                  <a:moveTo>
                    <a:pt x="43" y="0"/>
                  </a:moveTo>
                  <a:lnTo>
                    <a:pt x="42" y="1"/>
                  </a:lnTo>
                  <a:lnTo>
                    <a:pt x="0" y="17"/>
                  </a:lnTo>
                  <a:lnTo>
                    <a:pt x="13" y="54"/>
                  </a:lnTo>
                  <a:lnTo>
                    <a:pt x="56" y="38"/>
                  </a:lnTo>
                  <a:lnTo>
                    <a:pt x="5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8" name="Freeform 2102"/>
            <p:cNvSpPr>
              <a:spLocks/>
            </p:cNvSpPr>
            <p:nvPr/>
          </p:nvSpPr>
          <p:spPr bwMode="auto">
            <a:xfrm>
              <a:off x="4174" y="3674"/>
              <a:ext cx="27" cy="26"/>
            </a:xfrm>
            <a:custGeom>
              <a:avLst/>
              <a:gdLst>
                <a:gd name="T0" fmla="*/ 5 w 55"/>
                <a:gd name="T1" fmla="*/ 0 h 50"/>
                <a:gd name="T2" fmla="*/ 5 w 55"/>
                <a:gd name="T3" fmla="*/ 0 h 50"/>
                <a:gd name="T4" fmla="*/ 0 w 55"/>
                <a:gd name="T5" fmla="*/ 2 h 50"/>
                <a:gd name="T6" fmla="*/ 1 w 55"/>
                <a:gd name="T7" fmla="*/ 7 h 50"/>
                <a:gd name="T8" fmla="*/ 6 w 55"/>
                <a:gd name="T9" fmla="*/ 5 h 50"/>
                <a:gd name="T10" fmla="*/ 6 w 55"/>
                <a:gd name="T11" fmla="*/ 5 h 50"/>
                <a:gd name="T12" fmla="*/ 5 w 55"/>
                <a:gd name="T13" fmla="*/ 0 h 50"/>
                <a:gd name="T14" fmla="*/ 0 60000 65536"/>
                <a:gd name="T15" fmla="*/ 0 60000 65536"/>
                <a:gd name="T16" fmla="*/ 0 60000 65536"/>
                <a:gd name="T17" fmla="*/ 0 60000 65536"/>
                <a:gd name="T18" fmla="*/ 0 60000 65536"/>
                <a:gd name="T19" fmla="*/ 0 60000 65536"/>
                <a:gd name="T20" fmla="*/ 0 60000 65536"/>
                <a:gd name="T21" fmla="*/ 0 w 55"/>
                <a:gd name="T22" fmla="*/ 0 h 50"/>
                <a:gd name="T23" fmla="*/ 55 w 55"/>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0">
                  <a:moveTo>
                    <a:pt x="43" y="0"/>
                  </a:moveTo>
                  <a:lnTo>
                    <a:pt x="43" y="0"/>
                  </a:lnTo>
                  <a:lnTo>
                    <a:pt x="0" y="11"/>
                  </a:lnTo>
                  <a:lnTo>
                    <a:pt x="12" y="50"/>
                  </a:lnTo>
                  <a:lnTo>
                    <a:pt x="5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49" name="Freeform 2103"/>
            <p:cNvSpPr>
              <a:spLocks/>
            </p:cNvSpPr>
            <p:nvPr/>
          </p:nvSpPr>
          <p:spPr bwMode="auto">
            <a:xfrm>
              <a:off x="4195" y="3668"/>
              <a:ext cx="27" cy="26"/>
            </a:xfrm>
            <a:custGeom>
              <a:avLst/>
              <a:gdLst>
                <a:gd name="T0" fmla="*/ 6 w 53"/>
                <a:gd name="T1" fmla="*/ 0 h 52"/>
                <a:gd name="T2" fmla="*/ 6 w 53"/>
                <a:gd name="T3" fmla="*/ 0 h 52"/>
                <a:gd name="T4" fmla="*/ 0 w 53"/>
                <a:gd name="T5" fmla="*/ 2 h 52"/>
                <a:gd name="T6" fmla="*/ 2 w 53"/>
                <a:gd name="T7" fmla="*/ 7 h 52"/>
                <a:gd name="T8" fmla="*/ 7 w 53"/>
                <a:gd name="T9" fmla="*/ 5 h 52"/>
                <a:gd name="T10" fmla="*/ 7 w 53"/>
                <a:gd name="T11" fmla="*/ 5 h 52"/>
                <a:gd name="T12" fmla="*/ 6 w 53"/>
                <a:gd name="T13" fmla="*/ 0 h 52"/>
                <a:gd name="T14" fmla="*/ 0 60000 65536"/>
                <a:gd name="T15" fmla="*/ 0 60000 65536"/>
                <a:gd name="T16" fmla="*/ 0 60000 65536"/>
                <a:gd name="T17" fmla="*/ 0 60000 65536"/>
                <a:gd name="T18" fmla="*/ 0 60000 65536"/>
                <a:gd name="T19" fmla="*/ 0 60000 65536"/>
                <a:gd name="T20" fmla="*/ 0 60000 65536"/>
                <a:gd name="T21" fmla="*/ 0 w 53"/>
                <a:gd name="T22" fmla="*/ 0 h 52"/>
                <a:gd name="T23" fmla="*/ 53 w 53"/>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2">
                  <a:moveTo>
                    <a:pt x="43" y="0"/>
                  </a:moveTo>
                  <a:lnTo>
                    <a:pt x="41" y="0"/>
                  </a:lnTo>
                  <a:lnTo>
                    <a:pt x="0" y="13"/>
                  </a:lnTo>
                  <a:lnTo>
                    <a:pt x="12" y="52"/>
                  </a:lnTo>
                  <a:lnTo>
                    <a:pt x="53" y="39"/>
                  </a:lnTo>
                  <a:lnTo>
                    <a:pt x="52"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0" name="Freeform 2104"/>
            <p:cNvSpPr>
              <a:spLocks/>
            </p:cNvSpPr>
            <p:nvPr/>
          </p:nvSpPr>
          <p:spPr bwMode="auto">
            <a:xfrm>
              <a:off x="4216" y="3663"/>
              <a:ext cx="27" cy="25"/>
            </a:xfrm>
            <a:custGeom>
              <a:avLst/>
              <a:gdLst>
                <a:gd name="T0" fmla="*/ 6 w 53"/>
                <a:gd name="T1" fmla="*/ 0 h 48"/>
                <a:gd name="T2" fmla="*/ 6 w 53"/>
                <a:gd name="T3" fmla="*/ 0 h 48"/>
                <a:gd name="T4" fmla="*/ 0 w 53"/>
                <a:gd name="T5" fmla="*/ 2 h 48"/>
                <a:gd name="T6" fmla="*/ 2 w 53"/>
                <a:gd name="T7" fmla="*/ 7 h 48"/>
                <a:gd name="T8" fmla="*/ 7 w 53"/>
                <a:gd name="T9" fmla="*/ 5 h 48"/>
                <a:gd name="T10" fmla="*/ 7 w 53"/>
                <a:gd name="T11" fmla="*/ 5 h 48"/>
                <a:gd name="T12" fmla="*/ 6 w 53"/>
                <a:gd name="T13" fmla="*/ 0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46" y="0"/>
                  </a:moveTo>
                  <a:lnTo>
                    <a:pt x="43" y="0"/>
                  </a:lnTo>
                  <a:lnTo>
                    <a:pt x="0" y="9"/>
                  </a:lnTo>
                  <a:lnTo>
                    <a:pt x="9" y="48"/>
                  </a:lnTo>
                  <a:lnTo>
                    <a:pt x="53" y="39"/>
                  </a:lnTo>
                  <a:lnTo>
                    <a:pt x="50"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1" name="Freeform 2105"/>
            <p:cNvSpPr>
              <a:spLocks/>
            </p:cNvSpPr>
            <p:nvPr/>
          </p:nvSpPr>
          <p:spPr bwMode="auto">
            <a:xfrm>
              <a:off x="4239" y="3660"/>
              <a:ext cx="24" cy="23"/>
            </a:xfrm>
            <a:custGeom>
              <a:avLst/>
              <a:gdLst>
                <a:gd name="T0" fmla="*/ 6 w 47"/>
                <a:gd name="T1" fmla="*/ 0 h 45"/>
                <a:gd name="T2" fmla="*/ 6 w 47"/>
                <a:gd name="T3" fmla="*/ 0 h 45"/>
                <a:gd name="T4" fmla="*/ 0 w 47"/>
                <a:gd name="T5" fmla="*/ 1 h 45"/>
                <a:gd name="T6" fmla="*/ 1 w 47"/>
                <a:gd name="T7" fmla="*/ 6 h 45"/>
                <a:gd name="T8" fmla="*/ 6 w 47"/>
                <a:gd name="T9" fmla="*/ 5 h 45"/>
                <a:gd name="T10" fmla="*/ 6 w 47"/>
                <a:gd name="T11" fmla="*/ 5 h 45"/>
                <a:gd name="T12" fmla="*/ 6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5" y="0"/>
                  </a:moveTo>
                  <a:lnTo>
                    <a:pt x="42" y="0"/>
                  </a:lnTo>
                  <a:lnTo>
                    <a:pt x="0" y="6"/>
                  </a:lnTo>
                  <a:lnTo>
                    <a:pt x="4" y="45"/>
                  </a:lnTo>
                  <a:lnTo>
                    <a:pt x="47"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2" name="Freeform 2106"/>
            <p:cNvSpPr>
              <a:spLocks/>
            </p:cNvSpPr>
            <p:nvPr/>
          </p:nvSpPr>
          <p:spPr bwMode="auto">
            <a:xfrm>
              <a:off x="4262" y="3660"/>
              <a:ext cx="21" cy="20"/>
            </a:xfrm>
            <a:custGeom>
              <a:avLst/>
              <a:gdLst>
                <a:gd name="T0" fmla="*/ 6 w 42"/>
                <a:gd name="T1" fmla="*/ 0 h 39"/>
                <a:gd name="T2" fmla="*/ 6 w 42"/>
                <a:gd name="T3" fmla="*/ 0 h 39"/>
                <a:gd name="T4" fmla="*/ 0 w 42"/>
                <a:gd name="T5" fmla="*/ 0 h 39"/>
                <a:gd name="T6" fmla="*/ 0 w 42"/>
                <a:gd name="T7" fmla="*/ 5 h 39"/>
                <a:gd name="T8" fmla="*/ 6 w 42"/>
                <a:gd name="T9" fmla="*/ 5 h 39"/>
                <a:gd name="T10" fmla="*/ 6 w 42"/>
                <a:gd name="T11" fmla="*/ 5 h 39"/>
                <a:gd name="T12" fmla="*/ 6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2" y="0"/>
                  </a:lnTo>
                  <a:lnTo>
                    <a:pt x="0" y="0"/>
                  </a:lnTo>
                  <a:lnTo>
                    <a:pt x="0"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3" name="Freeform 2107"/>
            <p:cNvSpPr>
              <a:spLocks/>
            </p:cNvSpPr>
            <p:nvPr/>
          </p:nvSpPr>
          <p:spPr bwMode="auto">
            <a:xfrm>
              <a:off x="4283" y="3660"/>
              <a:ext cx="23" cy="20"/>
            </a:xfrm>
            <a:custGeom>
              <a:avLst/>
              <a:gdLst>
                <a:gd name="T0" fmla="*/ 6 w 46"/>
                <a:gd name="T1" fmla="*/ 0 h 39"/>
                <a:gd name="T2" fmla="*/ 6 w 46"/>
                <a:gd name="T3" fmla="*/ 0 h 39"/>
                <a:gd name="T4" fmla="*/ 0 w 46"/>
                <a:gd name="T5" fmla="*/ 0 h 39"/>
                <a:gd name="T6" fmla="*/ 0 w 46"/>
                <a:gd name="T7" fmla="*/ 5 h 39"/>
                <a:gd name="T8" fmla="*/ 6 w 46"/>
                <a:gd name="T9" fmla="*/ 5 h 39"/>
                <a:gd name="T10" fmla="*/ 5 w 46"/>
                <a:gd name="T11" fmla="*/ 5 h 39"/>
                <a:gd name="T12" fmla="*/ 6 w 46"/>
                <a:gd name="T13" fmla="*/ 0 h 39"/>
                <a:gd name="T14" fmla="*/ 6 w 46"/>
                <a:gd name="T15" fmla="*/ 0 h 39"/>
                <a:gd name="T16" fmla="*/ 6 w 46"/>
                <a:gd name="T17" fmla="*/ 0 h 39"/>
                <a:gd name="T18" fmla="*/ 6 w 46"/>
                <a:gd name="T19" fmla="*/ 0 h 3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39"/>
                <a:gd name="T32" fmla="*/ 46 w 46"/>
                <a:gd name="T33" fmla="*/ 39 h 3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39">
                  <a:moveTo>
                    <a:pt x="46" y="0"/>
                  </a:moveTo>
                  <a:lnTo>
                    <a:pt x="43" y="0"/>
                  </a:lnTo>
                  <a:lnTo>
                    <a:pt x="0" y="0"/>
                  </a:lnTo>
                  <a:lnTo>
                    <a:pt x="0" y="39"/>
                  </a:lnTo>
                  <a:lnTo>
                    <a:pt x="43" y="39"/>
                  </a:lnTo>
                  <a:lnTo>
                    <a:pt x="39" y="39"/>
                  </a:lnTo>
                  <a:lnTo>
                    <a:pt x="46" y="0"/>
                  </a:lnTo>
                  <a:lnTo>
                    <a:pt x="45" y="0"/>
                  </a:lnTo>
                  <a:lnTo>
                    <a:pt x="43" y="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4" name="Freeform 2108"/>
            <p:cNvSpPr>
              <a:spLocks/>
            </p:cNvSpPr>
            <p:nvPr/>
          </p:nvSpPr>
          <p:spPr bwMode="auto">
            <a:xfrm>
              <a:off x="4303" y="3660"/>
              <a:ext cx="25" cy="24"/>
            </a:xfrm>
            <a:custGeom>
              <a:avLst/>
              <a:gdLst>
                <a:gd name="T0" fmla="*/ 6 w 51"/>
                <a:gd name="T1" fmla="*/ 1 h 47"/>
                <a:gd name="T2" fmla="*/ 6 w 51"/>
                <a:gd name="T3" fmla="*/ 1 h 47"/>
                <a:gd name="T4" fmla="*/ 0 w 51"/>
                <a:gd name="T5" fmla="*/ 0 h 47"/>
                <a:gd name="T6" fmla="*/ 0 w 51"/>
                <a:gd name="T7" fmla="*/ 5 h 47"/>
                <a:gd name="T8" fmla="*/ 5 w 51"/>
                <a:gd name="T9" fmla="*/ 6 h 47"/>
                <a:gd name="T10" fmla="*/ 5 w 51"/>
                <a:gd name="T11" fmla="*/ 6 h 47"/>
                <a:gd name="T12" fmla="*/ 6 w 51"/>
                <a:gd name="T13" fmla="*/ 1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51" y="8"/>
                  </a:moveTo>
                  <a:lnTo>
                    <a:pt x="51" y="8"/>
                  </a:lnTo>
                  <a:lnTo>
                    <a:pt x="7" y="0"/>
                  </a:lnTo>
                  <a:lnTo>
                    <a:pt x="0" y="39"/>
                  </a:lnTo>
                  <a:lnTo>
                    <a:pt x="44" y="47"/>
                  </a:lnTo>
                  <a:lnTo>
                    <a:pt x="51"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5" name="Freeform 2109"/>
            <p:cNvSpPr>
              <a:spLocks/>
            </p:cNvSpPr>
            <p:nvPr/>
          </p:nvSpPr>
          <p:spPr bwMode="auto">
            <a:xfrm>
              <a:off x="4325" y="3665"/>
              <a:ext cx="24" cy="23"/>
            </a:xfrm>
            <a:custGeom>
              <a:avLst/>
              <a:gdLst>
                <a:gd name="T0" fmla="*/ 6 w 50"/>
                <a:gd name="T1" fmla="*/ 1 h 46"/>
                <a:gd name="T2" fmla="*/ 5 w 50"/>
                <a:gd name="T3" fmla="*/ 1 h 46"/>
                <a:gd name="T4" fmla="*/ 0 w 50"/>
                <a:gd name="T5" fmla="*/ 0 h 46"/>
                <a:gd name="T6" fmla="*/ 0 w 50"/>
                <a:gd name="T7" fmla="*/ 5 h 46"/>
                <a:gd name="T8" fmla="*/ 5 w 50"/>
                <a:gd name="T9" fmla="*/ 6 h 46"/>
                <a:gd name="T10" fmla="*/ 4 w 50"/>
                <a:gd name="T11" fmla="*/ 6 h 46"/>
                <a:gd name="T12" fmla="*/ 6 w 50"/>
                <a:gd name="T13" fmla="*/ 1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50" y="7"/>
                  </a:moveTo>
                  <a:lnTo>
                    <a:pt x="48" y="7"/>
                  </a:lnTo>
                  <a:lnTo>
                    <a:pt x="7" y="0"/>
                  </a:lnTo>
                  <a:lnTo>
                    <a:pt x="0" y="39"/>
                  </a:lnTo>
                  <a:lnTo>
                    <a:pt x="41" y="46"/>
                  </a:lnTo>
                  <a:lnTo>
                    <a:pt x="38" y="46"/>
                  </a:lnTo>
                  <a:lnTo>
                    <a:pt x="50"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6" name="Freeform 2110"/>
            <p:cNvSpPr>
              <a:spLocks/>
            </p:cNvSpPr>
            <p:nvPr/>
          </p:nvSpPr>
          <p:spPr bwMode="auto">
            <a:xfrm>
              <a:off x="4344" y="3668"/>
              <a:ext cx="27" cy="26"/>
            </a:xfrm>
            <a:custGeom>
              <a:avLst/>
              <a:gdLst>
                <a:gd name="T0" fmla="*/ 7 w 54"/>
                <a:gd name="T1" fmla="*/ 2 h 52"/>
                <a:gd name="T2" fmla="*/ 7 w 54"/>
                <a:gd name="T3" fmla="*/ 2 h 52"/>
                <a:gd name="T4" fmla="*/ 2 w 54"/>
                <a:gd name="T5" fmla="*/ 0 h 52"/>
                <a:gd name="T6" fmla="*/ 0 w 54"/>
                <a:gd name="T7" fmla="*/ 5 h 52"/>
                <a:gd name="T8" fmla="*/ 6 w 54"/>
                <a:gd name="T9" fmla="*/ 7 h 52"/>
                <a:gd name="T10" fmla="*/ 6 w 54"/>
                <a:gd name="T11" fmla="*/ 7 h 52"/>
                <a:gd name="T12" fmla="*/ 7 w 54"/>
                <a:gd name="T13" fmla="*/ 2 h 52"/>
                <a:gd name="T14" fmla="*/ 0 60000 65536"/>
                <a:gd name="T15" fmla="*/ 0 60000 65536"/>
                <a:gd name="T16" fmla="*/ 0 60000 65536"/>
                <a:gd name="T17" fmla="*/ 0 60000 65536"/>
                <a:gd name="T18" fmla="*/ 0 60000 65536"/>
                <a:gd name="T19" fmla="*/ 0 60000 65536"/>
                <a:gd name="T20" fmla="*/ 0 60000 65536"/>
                <a:gd name="T21" fmla="*/ 0 w 54"/>
                <a:gd name="T22" fmla="*/ 0 h 52"/>
                <a:gd name="T23" fmla="*/ 54 w 54"/>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2">
                  <a:moveTo>
                    <a:pt x="53" y="13"/>
                  </a:moveTo>
                  <a:lnTo>
                    <a:pt x="54" y="13"/>
                  </a:lnTo>
                  <a:lnTo>
                    <a:pt x="12" y="0"/>
                  </a:lnTo>
                  <a:lnTo>
                    <a:pt x="0" y="39"/>
                  </a:lnTo>
                  <a:lnTo>
                    <a:pt x="43" y="52"/>
                  </a:lnTo>
                  <a:lnTo>
                    <a:pt x="44" y="52"/>
                  </a:lnTo>
                  <a:lnTo>
                    <a:pt x="53" y="1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7" name="Freeform 2111"/>
            <p:cNvSpPr>
              <a:spLocks/>
            </p:cNvSpPr>
            <p:nvPr/>
          </p:nvSpPr>
          <p:spPr bwMode="auto">
            <a:xfrm>
              <a:off x="4366" y="3674"/>
              <a:ext cx="27" cy="26"/>
            </a:xfrm>
            <a:custGeom>
              <a:avLst/>
              <a:gdLst>
                <a:gd name="T0" fmla="*/ 6 w 55"/>
                <a:gd name="T1" fmla="*/ 2 h 50"/>
                <a:gd name="T2" fmla="*/ 6 w 55"/>
                <a:gd name="T3" fmla="*/ 2 h 50"/>
                <a:gd name="T4" fmla="*/ 1 w 55"/>
                <a:gd name="T5" fmla="*/ 0 h 50"/>
                <a:gd name="T6" fmla="*/ 0 w 55"/>
                <a:gd name="T7" fmla="*/ 5 h 50"/>
                <a:gd name="T8" fmla="*/ 5 w 55"/>
                <a:gd name="T9" fmla="*/ 7 h 50"/>
                <a:gd name="T10" fmla="*/ 5 w 55"/>
                <a:gd name="T11" fmla="*/ 7 h 50"/>
                <a:gd name="T12" fmla="*/ 6 w 55"/>
                <a:gd name="T13" fmla="*/ 2 h 50"/>
                <a:gd name="T14" fmla="*/ 0 60000 65536"/>
                <a:gd name="T15" fmla="*/ 0 60000 65536"/>
                <a:gd name="T16" fmla="*/ 0 60000 65536"/>
                <a:gd name="T17" fmla="*/ 0 60000 65536"/>
                <a:gd name="T18" fmla="*/ 0 60000 65536"/>
                <a:gd name="T19" fmla="*/ 0 60000 65536"/>
                <a:gd name="T20" fmla="*/ 0 60000 65536"/>
                <a:gd name="T21" fmla="*/ 0 w 55"/>
                <a:gd name="T22" fmla="*/ 0 h 50"/>
                <a:gd name="T23" fmla="*/ 55 w 55"/>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0">
                  <a:moveTo>
                    <a:pt x="55" y="12"/>
                  </a:moveTo>
                  <a:lnTo>
                    <a:pt x="53" y="11"/>
                  </a:lnTo>
                  <a:lnTo>
                    <a:pt x="9" y="0"/>
                  </a:lnTo>
                  <a:lnTo>
                    <a:pt x="0" y="39"/>
                  </a:lnTo>
                  <a:lnTo>
                    <a:pt x="44" y="50"/>
                  </a:lnTo>
                  <a:lnTo>
                    <a:pt x="42" y="49"/>
                  </a:lnTo>
                  <a:lnTo>
                    <a:pt x="55"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8" name="Freeform 2112"/>
            <p:cNvSpPr>
              <a:spLocks/>
            </p:cNvSpPr>
            <p:nvPr/>
          </p:nvSpPr>
          <p:spPr bwMode="auto">
            <a:xfrm>
              <a:off x="4386" y="3681"/>
              <a:ext cx="28" cy="27"/>
            </a:xfrm>
            <a:custGeom>
              <a:avLst/>
              <a:gdLst>
                <a:gd name="T0" fmla="*/ 7 w 55"/>
                <a:gd name="T1" fmla="*/ 2 h 54"/>
                <a:gd name="T2" fmla="*/ 7 w 55"/>
                <a:gd name="T3" fmla="*/ 2 h 54"/>
                <a:gd name="T4" fmla="*/ 2 w 55"/>
                <a:gd name="T5" fmla="*/ 0 h 54"/>
                <a:gd name="T6" fmla="*/ 0 w 55"/>
                <a:gd name="T7" fmla="*/ 5 h 54"/>
                <a:gd name="T8" fmla="*/ 6 w 55"/>
                <a:gd name="T9" fmla="*/ 7 h 54"/>
                <a:gd name="T10" fmla="*/ 6 w 55"/>
                <a:gd name="T11" fmla="*/ 7 h 54"/>
                <a:gd name="T12" fmla="*/ 7 w 55"/>
                <a:gd name="T13" fmla="*/ 2 h 54"/>
                <a:gd name="T14" fmla="*/ 0 60000 65536"/>
                <a:gd name="T15" fmla="*/ 0 60000 65536"/>
                <a:gd name="T16" fmla="*/ 0 60000 65536"/>
                <a:gd name="T17" fmla="*/ 0 60000 65536"/>
                <a:gd name="T18" fmla="*/ 0 60000 65536"/>
                <a:gd name="T19" fmla="*/ 0 60000 65536"/>
                <a:gd name="T20" fmla="*/ 0 60000 65536"/>
                <a:gd name="T21" fmla="*/ 0 w 55"/>
                <a:gd name="T22" fmla="*/ 0 h 54"/>
                <a:gd name="T23" fmla="*/ 55 w 55"/>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4">
                  <a:moveTo>
                    <a:pt x="53" y="15"/>
                  </a:moveTo>
                  <a:lnTo>
                    <a:pt x="55" y="16"/>
                  </a:lnTo>
                  <a:lnTo>
                    <a:pt x="13" y="0"/>
                  </a:lnTo>
                  <a:lnTo>
                    <a:pt x="0" y="37"/>
                  </a:lnTo>
                  <a:lnTo>
                    <a:pt x="41" y="53"/>
                  </a:lnTo>
                  <a:lnTo>
                    <a:pt x="43" y="54"/>
                  </a:lnTo>
                  <a:lnTo>
                    <a:pt x="53"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59" name="Freeform 2113"/>
            <p:cNvSpPr>
              <a:spLocks/>
            </p:cNvSpPr>
            <p:nvPr/>
          </p:nvSpPr>
          <p:spPr bwMode="auto">
            <a:xfrm>
              <a:off x="4408" y="3688"/>
              <a:ext cx="26" cy="25"/>
            </a:xfrm>
            <a:custGeom>
              <a:avLst/>
              <a:gdLst>
                <a:gd name="T0" fmla="*/ 7 w 52"/>
                <a:gd name="T1" fmla="*/ 2 h 50"/>
                <a:gd name="T2" fmla="*/ 7 w 52"/>
                <a:gd name="T3" fmla="*/ 2 h 50"/>
                <a:gd name="T4" fmla="*/ 2 w 52"/>
                <a:gd name="T5" fmla="*/ 0 h 50"/>
                <a:gd name="T6" fmla="*/ 0 w 52"/>
                <a:gd name="T7" fmla="*/ 5 h 50"/>
                <a:gd name="T8" fmla="*/ 6 w 52"/>
                <a:gd name="T9" fmla="*/ 7 h 50"/>
                <a:gd name="T10" fmla="*/ 6 w 52"/>
                <a:gd name="T11" fmla="*/ 7 h 50"/>
                <a:gd name="T12" fmla="*/ 7 w 52"/>
                <a:gd name="T13" fmla="*/ 2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51" y="11"/>
                  </a:moveTo>
                  <a:lnTo>
                    <a:pt x="52" y="11"/>
                  </a:lnTo>
                  <a:lnTo>
                    <a:pt x="10" y="0"/>
                  </a:lnTo>
                  <a:lnTo>
                    <a:pt x="0" y="39"/>
                  </a:lnTo>
                  <a:lnTo>
                    <a:pt x="43" y="50"/>
                  </a:lnTo>
                  <a:lnTo>
                    <a:pt x="44" y="50"/>
                  </a:lnTo>
                  <a:lnTo>
                    <a:pt x="51"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0" name="Freeform 2114"/>
            <p:cNvSpPr>
              <a:spLocks/>
            </p:cNvSpPr>
            <p:nvPr/>
          </p:nvSpPr>
          <p:spPr bwMode="auto">
            <a:xfrm>
              <a:off x="4430" y="3693"/>
              <a:ext cx="28" cy="24"/>
            </a:xfrm>
            <a:custGeom>
              <a:avLst/>
              <a:gdLst>
                <a:gd name="T0" fmla="*/ 7 w 55"/>
                <a:gd name="T1" fmla="*/ 2 h 48"/>
                <a:gd name="T2" fmla="*/ 7 w 55"/>
                <a:gd name="T3" fmla="*/ 2 h 48"/>
                <a:gd name="T4" fmla="*/ 1 w 55"/>
                <a:gd name="T5" fmla="*/ 0 h 48"/>
                <a:gd name="T6" fmla="*/ 0 w 55"/>
                <a:gd name="T7" fmla="*/ 5 h 48"/>
                <a:gd name="T8" fmla="*/ 6 w 55"/>
                <a:gd name="T9" fmla="*/ 6 h 48"/>
                <a:gd name="T10" fmla="*/ 6 w 55"/>
                <a:gd name="T11" fmla="*/ 6 h 48"/>
                <a:gd name="T12" fmla="*/ 7 w 55"/>
                <a:gd name="T13" fmla="*/ 2 h 48"/>
                <a:gd name="T14" fmla="*/ 0 60000 65536"/>
                <a:gd name="T15" fmla="*/ 0 60000 65536"/>
                <a:gd name="T16" fmla="*/ 0 60000 65536"/>
                <a:gd name="T17" fmla="*/ 0 60000 65536"/>
                <a:gd name="T18" fmla="*/ 0 60000 65536"/>
                <a:gd name="T19" fmla="*/ 0 60000 65536"/>
                <a:gd name="T20" fmla="*/ 0 60000 65536"/>
                <a:gd name="T21" fmla="*/ 0 w 55"/>
                <a:gd name="T22" fmla="*/ 0 h 48"/>
                <a:gd name="T23" fmla="*/ 55 w 55"/>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8">
                  <a:moveTo>
                    <a:pt x="55" y="9"/>
                  </a:moveTo>
                  <a:lnTo>
                    <a:pt x="53" y="9"/>
                  </a:lnTo>
                  <a:lnTo>
                    <a:pt x="7" y="0"/>
                  </a:lnTo>
                  <a:lnTo>
                    <a:pt x="0" y="39"/>
                  </a:lnTo>
                  <a:lnTo>
                    <a:pt x="46" y="48"/>
                  </a:lnTo>
                  <a:lnTo>
                    <a:pt x="44" y="48"/>
                  </a:lnTo>
                  <a:lnTo>
                    <a:pt x="55"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1" name="Freeform 2115"/>
            <p:cNvSpPr>
              <a:spLocks/>
            </p:cNvSpPr>
            <p:nvPr/>
          </p:nvSpPr>
          <p:spPr bwMode="auto">
            <a:xfrm>
              <a:off x="4452" y="3698"/>
              <a:ext cx="26" cy="26"/>
            </a:xfrm>
            <a:custGeom>
              <a:avLst/>
              <a:gdLst>
                <a:gd name="T0" fmla="*/ 7 w 52"/>
                <a:gd name="T1" fmla="*/ 2 h 52"/>
                <a:gd name="T2" fmla="*/ 7 w 52"/>
                <a:gd name="T3" fmla="*/ 2 h 52"/>
                <a:gd name="T4" fmla="*/ 2 w 52"/>
                <a:gd name="T5" fmla="*/ 0 h 52"/>
                <a:gd name="T6" fmla="*/ 0 w 52"/>
                <a:gd name="T7" fmla="*/ 5 h 52"/>
                <a:gd name="T8" fmla="*/ 5 w 52"/>
                <a:gd name="T9" fmla="*/ 7 h 52"/>
                <a:gd name="T10" fmla="*/ 6 w 52"/>
                <a:gd name="T11" fmla="*/ 7 h 52"/>
                <a:gd name="T12" fmla="*/ 7 w 52"/>
                <a:gd name="T13" fmla="*/ 2 h 52"/>
                <a:gd name="T14" fmla="*/ 0 60000 65536"/>
                <a:gd name="T15" fmla="*/ 0 60000 65536"/>
                <a:gd name="T16" fmla="*/ 0 60000 65536"/>
                <a:gd name="T17" fmla="*/ 0 60000 65536"/>
                <a:gd name="T18" fmla="*/ 0 60000 65536"/>
                <a:gd name="T19" fmla="*/ 0 60000 65536"/>
                <a:gd name="T20" fmla="*/ 0 60000 65536"/>
                <a:gd name="T21" fmla="*/ 0 w 52"/>
                <a:gd name="T22" fmla="*/ 0 h 52"/>
                <a:gd name="T23" fmla="*/ 52 w 52"/>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2">
                  <a:moveTo>
                    <a:pt x="51" y="12"/>
                  </a:moveTo>
                  <a:lnTo>
                    <a:pt x="52" y="12"/>
                  </a:lnTo>
                  <a:lnTo>
                    <a:pt x="11" y="0"/>
                  </a:lnTo>
                  <a:lnTo>
                    <a:pt x="0" y="39"/>
                  </a:lnTo>
                  <a:lnTo>
                    <a:pt x="40" y="52"/>
                  </a:lnTo>
                  <a:lnTo>
                    <a:pt x="41" y="52"/>
                  </a:lnTo>
                  <a:lnTo>
                    <a:pt x="51"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2" name="Freeform 2116"/>
            <p:cNvSpPr>
              <a:spLocks/>
            </p:cNvSpPr>
            <p:nvPr/>
          </p:nvSpPr>
          <p:spPr bwMode="auto">
            <a:xfrm>
              <a:off x="4473" y="3704"/>
              <a:ext cx="26" cy="24"/>
            </a:xfrm>
            <a:custGeom>
              <a:avLst/>
              <a:gdLst>
                <a:gd name="T0" fmla="*/ 6 w 53"/>
                <a:gd name="T1" fmla="*/ 1 h 49"/>
                <a:gd name="T2" fmla="*/ 6 w 53"/>
                <a:gd name="T3" fmla="*/ 1 h 49"/>
                <a:gd name="T4" fmla="*/ 1 w 53"/>
                <a:gd name="T5" fmla="*/ 0 h 49"/>
                <a:gd name="T6" fmla="*/ 0 w 53"/>
                <a:gd name="T7" fmla="*/ 5 h 49"/>
                <a:gd name="T8" fmla="*/ 5 w 53"/>
                <a:gd name="T9" fmla="*/ 6 h 49"/>
                <a:gd name="T10" fmla="*/ 5 w 53"/>
                <a:gd name="T11" fmla="*/ 6 h 49"/>
                <a:gd name="T12" fmla="*/ 6 w 53"/>
                <a:gd name="T13" fmla="*/ 1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52" y="10"/>
                  </a:moveTo>
                  <a:lnTo>
                    <a:pt x="53" y="10"/>
                  </a:lnTo>
                  <a:lnTo>
                    <a:pt x="10" y="0"/>
                  </a:lnTo>
                  <a:lnTo>
                    <a:pt x="0" y="40"/>
                  </a:lnTo>
                  <a:lnTo>
                    <a:pt x="44" y="49"/>
                  </a:lnTo>
                  <a:lnTo>
                    <a:pt x="45" y="49"/>
                  </a:lnTo>
                  <a:lnTo>
                    <a:pt x="52"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3" name="Freeform 2117"/>
            <p:cNvSpPr>
              <a:spLocks/>
            </p:cNvSpPr>
            <p:nvPr/>
          </p:nvSpPr>
          <p:spPr bwMode="auto">
            <a:xfrm>
              <a:off x="4495" y="3709"/>
              <a:ext cx="27" cy="24"/>
            </a:xfrm>
            <a:custGeom>
              <a:avLst/>
              <a:gdLst>
                <a:gd name="T0" fmla="*/ 7 w 53"/>
                <a:gd name="T1" fmla="*/ 2 h 48"/>
                <a:gd name="T2" fmla="*/ 7 w 53"/>
                <a:gd name="T3" fmla="*/ 2 h 48"/>
                <a:gd name="T4" fmla="*/ 1 w 53"/>
                <a:gd name="T5" fmla="*/ 0 h 48"/>
                <a:gd name="T6" fmla="*/ 0 w 53"/>
                <a:gd name="T7" fmla="*/ 5 h 48"/>
                <a:gd name="T8" fmla="*/ 6 w 53"/>
                <a:gd name="T9" fmla="*/ 6 h 48"/>
                <a:gd name="T10" fmla="*/ 6 w 53"/>
                <a:gd name="T11" fmla="*/ 6 h 48"/>
                <a:gd name="T12" fmla="*/ 7 w 53"/>
                <a:gd name="T13" fmla="*/ 2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53" y="9"/>
                  </a:moveTo>
                  <a:lnTo>
                    <a:pt x="52" y="9"/>
                  </a:lnTo>
                  <a:lnTo>
                    <a:pt x="7" y="0"/>
                  </a:lnTo>
                  <a:lnTo>
                    <a:pt x="0" y="39"/>
                  </a:lnTo>
                  <a:lnTo>
                    <a:pt x="45" y="48"/>
                  </a:lnTo>
                  <a:lnTo>
                    <a:pt x="44" y="48"/>
                  </a:lnTo>
                  <a:lnTo>
                    <a:pt x="53"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4" name="Freeform 2118"/>
            <p:cNvSpPr>
              <a:spLocks/>
            </p:cNvSpPr>
            <p:nvPr/>
          </p:nvSpPr>
          <p:spPr bwMode="auto">
            <a:xfrm>
              <a:off x="4517" y="3713"/>
              <a:ext cx="26" cy="25"/>
            </a:xfrm>
            <a:custGeom>
              <a:avLst/>
              <a:gdLst>
                <a:gd name="T0" fmla="*/ 6 w 52"/>
                <a:gd name="T1" fmla="*/ 2 h 48"/>
                <a:gd name="T2" fmla="*/ 7 w 52"/>
                <a:gd name="T3" fmla="*/ 2 h 48"/>
                <a:gd name="T4" fmla="*/ 2 w 52"/>
                <a:gd name="T5" fmla="*/ 0 h 48"/>
                <a:gd name="T6" fmla="*/ 0 w 52"/>
                <a:gd name="T7" fmla="*/ 5 h 48"/>
                <a:gd name="T8" fmla="*/ 6 w 52"/>
                <a:gd name="T9" fmla="*/ 7 h 48"/>
                <a:gd name="T10" fmla="*/ 6 w 52"/>
                <a:gd name="T11" fmla="*/ 7 h 48"/>
                <a:gd name="T12" fmla="*/ 6 w 52"/>
                <a:gd name="T13" fmla="*/ 7 h 48"/>
                <a:gd name="T14" fmla="*/ 6 w 52"/>
                <a:gd name="T15" fmla="*/ 7 h 48"/>
                <a:gd name="T16" fmla="*/ 6 w 52"/>
                <a:gd name="T17" fmla="*/ 7 h 48"/>
                <a:gd name="T18" fmla="*/ 6 w 52"/>
                <a:gd name="T19" fmla="*/ 2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8"/>
                <a:gd name="T32" fmla="*/ 52 w 52"/>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8">
                  <a:moveTo>
                    <a:pt x="47" y="9"/>
                  </a:moveTo>
                  <a:lnTo>
                    <a:pt x="52" y="9"/>
                  </a:lnTo>
                  <a:lnTo>
                    <a:pt x="9" y="0"/>
                  </a:lnTo>
                  <a:lnTo>
                    <a:pt x="0" y="39"/>
                  </a:lnTo>
                  <a:lnTo>
                    <a:pt x="43" y="48"/>
                  </a:lnTo>
                  <a:lnTo>
                    <a:pt x="47" y="48"/>
                  </a:lnTo>
                  <a:lnTo>
                    <a:pt x="43" y="48"/>
                  </a:lnTo>
                  <a:lnTo>
                    <a:pt x="45" y="48"/>
                  </a:lnTo>
                  <a:lnTo>
                    <a:pt x="47" y="48"/>
                  </a:lnTo>
                  <a:lnTo>
                    <a:pt x="47"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5" name="Freeform 2119"/>
            <p:cNvSpPr>
              <a:spLocks/>
            </p:cNvSpPr>
            <p:nvPr/>
          </p:nvSpPr>
          <p:spPr bwMode="auto">
            <a:xfrm>
              <a:off x="4541" y="3718"/>
              <a:ext cx="21" cy="20"/>
            </a:xfrm>
            <a:custGeom>
              <a:avLst/>
              <a:gdLst>
                <a:gd name="T0" fmla="*/ 5 w 43"/>
                <a:gd name="T1" fmla="*/ 1 h 40"/>
                <a:gd name="T2" fmla="*/ 5 w 43"/>
                <a:gd name="T3" fmla="*/ 1 h 40"/>
                <a:gd name="T4" fmla="*/ 0 w 43"/>
                <a:gd name="T5" fmla="*/ 0 h 40"/>
                <a:gd name="T6" fmla="*/ 0 w 43"/>
                <a:gd name="T7" fmla="*/ 5 h 40"/>
                <a:gd name="T8" fmla="*/ 5 w 43"/>
                <a:gd name="T9" fmla="*/ 5 h 40"/>
                <a:gd name="T10" fmla="*/ 4 w 43"/>
                <a:gd name="T11" fmla="*/ 5 h 40"/>
                <a:gd name="T12" fmla="*/ 5 w 43"/>
                <a:gd name="T13" fmla="*/ 1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3" y="1"/>
                  </a:moveTo>
                  <a:lnTo>
                    <a:pt x="41" y="1"/>
                  </a:lnTo>
                  <a:lnTo>
                    <a:pt x="0" y="0"/>
                  </a:lnTo>
                  <a:lnTo>
                    <a:pt x="0" y="39"/>
                  </a:lnTo>
                  <a:lnTo>
                    <a:pt x="41" y="40"/>
                  </a:lnTo>
                  <a:lnTo>
                    <a:pt x="38" y="40"/>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6" name="Freeform 2120"/>
            <p:cNvSpPr>
              <a:spLocks/>
            </p:cNvSpPr>
            <p:nvPr/>
          </p:nvSpPr>
          <p:spPr bwMode="auto">
            <a:xfrm>
              <a:off x="4560" y="3719"/>
              <a:ext cx="23" cy="22"/>
            </a:xfrm>
            <a:custGeom>
              <a:avLst/>
              <a:gdLst>
                <a:gd name="T0" fmla="*/ 5 w 48"/>
                <a:gd name="T1" fmla="*/ 1 h 44"/>
                <a:gd name="T2" fmla="*/ 5 w 48"/>
                <a:gd name="T3" fmla="*/ 1 h 44"/>
                <a:gd name="T4" fmla="*/ 0 w 48"/>
                <a:gd name="T5" fmla="*/ 0 h 44"/>
                <a:gd name="T6" fmla="*/ 0 w 48"/>
                <a:gd name="T7" fmla="*/ 5 h 44"/>
                <a:gd name="T8" fmla="*/ 5 w 48"/>
                <a:gd name="T9" fmla="*/ 6 h 44"/>
                <a:gd name="T10" fmla="*/ 5 w 48"/>
                <a:gd name="T11" fmla="*/ 6 h 44"/>
                <a:gd name="T12" fmla="*/ 5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5" y="5"/>
                  </a:moveTo>
                  <a:lnTo>
                    <a:pt x="48" y="5"/>
                  </a:lnTo>
                  <a:lnTo>
                    <a:pt x="5" y="0"/>
                  </a:lnTo>
                  <a:lnTo>
                    <a:pt x="0" y="39"/>
                  </a:lnTo>
                  <a:lnTo>
                    <a:pt x="43" y="44"/>
                  </a:lnTo>
                  <a:lnTo>
                    <a:pt x="45" y="44"/>
                  </a:lnTo>
                  <a:lnTo>
                    <a:pt x="45"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7" name="Freeform 2121"/>
            <p:cNvSpPr>
              <a:spLocks/>
            </p:cNvSpPr>
            <p:nvPr/>
          </p:nvSpPr>
          <p:spPr bwMode="auto">
            <a:xfrm>
              <a:off x="4582" y="3721"/>
              <a:ext cx="23" cy="20"/>
            </a:xfrm>
            <a:custGeom>
              <a:avLst/>
              <a:gdLst>
                <a:gd name="T0" fmla="*/ 6 w 45"/>
                <a:gd name="T1" fmla="*/ 0 h 39"/>
                <a:gd name="T2" fmla="*/ 6 w 45"/>
                <a:gd name="T3" fmla="*/ 0 h 39"/>
                <a:gd name="T4" fmla="*/ 0 w 45"/>
                <a:gd name="T5" fmla="*/ 0 h 39"/>
                <a:gd name="T6" fmla="*/ 0 w 45"/>
                <a:gd name="T7" fmla="*/ 5 h 39"/>
                <a:gd name="T8" fmla="*/ 6 w 45"/>
                <a:gd name="T9" fmla="*/ 5 h 39"/>
                <a:gd name="T10" fmla="*/ 6 w 45"/>
                <a:gd name="T11" fmla="*/ 5 h 39"/>
                <a:gd name="T12" fmla="*/ 6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5" y="0"/>
                  </a:moveTo>
                  <a:lnTo>
                    <a:pt x="43" y="0"/>
                  </a:lnTo>
                  <a:lnTo>
                    <a:pt x="0" y="0"/>
                  </a:lnTo>
                  <a:lnTo>
                    <a:pt x="0" y="39"/>
                  </a:lnTo>
                  <a:lnTo>
                    <a:pt x="43" y="39"/>
                  </a:lnTo>
                  <a:lnTo>
                    <a:pt x="41"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8" name="Freeform 2122"/>
            <p:cNvSpPr>
              <a:spLocks/>
            </p:cNvSpPr>
            <p:nvPr/>
          </p:nvSpPr>
          <p:spPr bwMode="auto">
            <a:xfrm>
              <a:off x="4602" y="3721"/>
              <a:ext cx="25" cy="22"/>
            </a:xfrm>
            <a:custGeom>
              <a:avLst/>
              <a:gdLst>
                <a:gd name="T0" fmla="*/ 6 w 49"/>
                <a:gd name="T1" fmla="*/ 0 h 45"/>
                <a:gd name="T2" fmla="*/ 7 w 49"/>
                <a:gd name="T3" fmla="*/ 0 h 45"/>
                <a:gd name="T4" fmla="*/ 1 w 49"/>
                <a:gd name="T5" fmla="*/ 0 h 45"/>
                <a:gd name="T6" fmla="*/ 0 w 49"/>
                <a:gd name="T7" fmla="*/ 4 h 45"/>
                <a:gd name="T8" fmla="*/ 6 w 49"/>
                <a:gd name="T9" fmla="*/ 5 h 45"/>
                <a:gd name="T10" fmla="*/ 6 w 49"/>
                <a:gd name="T11" fmla="*/ 5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8" y="6"/>
                  </a:moveTo>
                  <a:lnTo>
                    <a:pt x="49" y="6"/>
                  </a:lnTo>
                  <a:lnTo>
                    <a:pt x="4" y="0"/>
                  </a:lnTo>
                  <a:lnTo>
                    <a:pt x="0" y="39"/>
                  </a:lnTo>
                  <a:lnTo>
                    <a:pt x="45" y="45"/>
                  </a:lnTo>
                  <a:lnTo>
                    <a:pt x="46" y="45"/>
                  </a:lnTo>
                  <a:lnTo>
                    <a:pt x="48"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69" name="Freeform 2123"/>
            <p:cNvSpPr>
              <a:spLocks/>
            </p:cNvSpPr>
            <p:nvPr/>
          </p:nvSpPr>
          <p:spPr bwMode="auto">
            <a:xfrm>
              <a:off x="4625" y="3724"/>
              <a:ext cx="23" cy="21"/>
            </a:xfrm>
            <a:custGeom>
              <a:avLst/>
              <a:gdLst>
                <a:gd name="T0" fmla="*/ 6 w 45"/>
                <a:gd name="T1" fmla="*/ 1 h 42"/>
                <a:gd name="T2" fmla="*/ 6 w 45"/>
                <a:gd name="T3" fmla="*/ 1 h 42"/>
                <a:gd name="T4" fmla="*/ 1 w 45"/>
                <a:gd name="T5" fmla="*/ 0 h 42"/>
                <a:gd name="T6" fmla="*/ 0 w 45"/>
                <a:gd name="T7" fmla="*/ 5 h 42"/>
                <a:gd name="T8" fmla="*/ 5 w 45"/>
                <a:gd name="T9" fmla="*/ 6 h 42"/>
                <a:gd name="T10" fmla="*/ 5 w 45"/>
                <a:gd name="T11" fmla="*/ 6 h 42"/>
                <a:gd name="T12" fmla="*/ 6 w 45"/>
                <a:gd name="T13" fmla="*/ 1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5" y="3"/>
                  </a:moveTo>
                  <a:lnTo>
                    <a:pt x="42" y="3"/>
                  </a:lnTo>
                  <a:lnTo>
                    <a:pt x="2" y="0"/>
                  </a:lnTo>
                  <a:lnTo>
                    <a:pt x="0" y="39"/>
                  </a:lnTo>
                  <a:lnTo>
                    <a:pt x="40" y="42"/>
                  </a:lnTo>
                  <a:lnTo>
                    <a:pt x="38" y="42"/>
                  </a:lnTo>
                  <a:lnTo>
                    <a:pt x="45"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0" name="Freeform 2124"/>
            <p:cNvSpPr>
              <a:spLocks/>
            </p:cNvSpPr>
            <p:nvPr/>
          </p:nvSpPr>
          <p:spPr bwMode="auto">
            <a:xfrm>
              <a:off x="4644" y="3726"/>
              <a:ext cx="25" cy="23"/>
            </a:xfrm>
            <a:custGeom>
              <a:avLst/>
              <a:gdLst>
                <a:gd name="T0" fmla="*/ 6 w 49"/>
                <a:gd name="T1" fmla="*/ 1 h 46"/>
                <a:gd name="T2" fmla="*/ 7 w 49"/>
                <a:gd name="T3" fmla="*/ 1 h 46"/>
                <a:gd name="T4" fmla="*/ 1 w 49"/>
                <a:gd name="T5" fmla="*/ 0 h 46"/>
                <a:gd name="T6" fmla="*/ 0 w 49"/>
                <a:gd name="T7" fmla="*/ 5 h 46"/>
                <a:gd name="T8" fmla="*/ 6 w 49"/>
                <a:gd name="T9" fmla="*/ 6 h 46"/>
                <a:gd name="T10" fmla="*/ 6 w 49"/>
                <a:gd name="T11" fmla="*/ 6 h 46"/>
                <a:gd name="T12" fmla="*/ 6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7" y="7"/>
                  </a:moveTo>
                  <a:lnTo>
                    <a:pt x="49" y="7"/>
                  </a:lnTo>
                  <a:lnTo>
                    <a:pt x="7" y="0"/>
                  </a:lnTo>
                  <a:lnTo>
                    <a:pt x="0" y="39"/>
                  </a:lnTo>
                  <a:lnTo>
                    <a:pt x="42" y="46"/>
                  </a:lnTo>
                  <a:lnTo>
                    <a:pt x="45" y="46"/>
                  </a:lnTo>
                  <a:lnTo>
                    <a:pt x="47"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1" name="Freeform 2125"/>
            <p:cNvSpPr>
              <a:spLocks/>
            </p:cNvSpPr>
            <p:nvPr/>
          </p:nvSpPr>
          <p:spPr bwMode="auto">
            <a:xfrm>
              <a:off x="4667" y="3729"/>
              <a:ext cx="22" cy="21"/>
            </a:xfrm>
            <a:custGeom>
              <a:avLst/>
              <a:gdLst>
                <a:gd name="T0" fmla="*/ 6 w 44"/>
                <a:gd name="T1" fmla="*/ 0 h 43"/>
                <a:gd name="T2" fmla="*/ 6 w 44"/>
                <a:gd name="T3" fmla="*/ 0 h 43"/>
                <a:gd name="T4" fmla="*/ 1 w 44"/>
                <a:gd name="T5" fmla="*/ 0 h 43"/>
                <a:gd name="T6" fmla="*/ 0 w 44"/>
                <a:gd name="T7" fmla="*/ 4 h 43"/>
                <a:gd name="T8" fmla="*/ 6 w 44"/>
                <a:gd name="T9" fmla="*/ 5 h 43"/>
                <a:gd name="T10" fmla="*/ 6 w 44"/>
                <a:gd name="T11" fmla="*/ 5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3"/>
                  </a:moveTo>
                  <a:lnTo>
                    <a:pt x="44" y="3"/>
                  </a:lnTo>
                  <a:lnTo>
                    <a:pt x="2" y="0"/>
                  </a:lnTo>
                  <a:lnTo>
                    <a:pt x="0" y="39"/>
                  </a:lnTo>
                  <a:lnTo>
                    <a:pt x="41" y="43"/>
                  </a:lnTo>
                  <a:lnTo>
                    <a:pt x="42" y="43"/>
                  </a:lnTo>
                  <a:lnTo>
                    <a:pt x="42"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2" name="Freeform 2126"/>
            <p:cNvSpPr>
              <a:spLocks/>
            </p:cNvSpPr>
            <p:nvPr/>
          </p:nvSpPr>
          <p:spPr bwMode="auto">
            <a:xfrm>
              <a:off x="4688" y="3731"/>
              <a:ext cx="22" cy="19"/>
            </a:xfrm>
            <a:custGeom>
              <a:avLst/>
              <a:gdLst>
                <a:gd name="T0" fmla="*/ 6 w 44"/>
                <a:gd name="T1" fmla="*/ 0 h 40"/>
                <a:gd name="T2" fmla="*/ 6 w 44"/>
                <a:gd name="T3" fmla="*/ 0 h 40"/>
                <a:gd name="T4" fmla="*/ 0 w 44"/>
                <a:gd name="T5" fmla="*/ 0 h 40"/>
                <a:gd name="T6" fmla="*/ 0 w 44"/>
                <a:gd name="T7" fmla="*/ 4 h 40"/>
                <a:gd name="T8" fmla="*/ 6 w 44"/>
                <a:gd name="T9" fmla="*/ 4 h 40"/>
                <a:gd name="T10" fmla="*/ 6 w 44"/>
                <a:gd name="T11" fmla="*/ 4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2" y="0"/>
                  </a:moveTo>
                  <a:lnTo>
                    <a:pt x="43" y="0"/>
                  </a:lnTo>
                  <a:lnTo>
                    <a:pt x="0" y="0"/>
                  </a:lnTo>
                  <a:lnTo>
                    <a:pt x="0" y="40"/>
                  </a:lnTo>
                  <a:lnTo>
                    <a:pt x="43" y="40"/>
                  </a:lnTo>
                  <a:lnTo>
                    <a:pt x="44" y="40"/>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3" name="Freeform 2127"/>
            <p:cNvSpPr>
              <a:spLocks/>
            </p:cNvSpPr>
            <p:nvPr/>
          </p:nvSpPr>
          <p:spPr bwMode="auto">
            <a:xfrm>
              <a:off x="4709" y="3729"/>
              <a:ext cx="25" cy="21"/>
            </a:xfrm>
            <a:custGeom>
              <a:avLst/>
              <a:gdLst>
                <a:gd name="T0" fmla="*/ 6 w 49"/>
                <a:gd name="T1" fmla="*/ 0 h 43"/>
                <a:gd name="T2" fmla="*/ 6 w 49"/>
                <a:gd name="T3" fmla="*/ 0 h 43"/>
                <a:gd name="T4" fmla="*/ 0 w 49"/>
                <a:gd name="T5" fmla="*/ 0 h 43"/>
                <a:gd name="T6" fmla="*/ 1 w 49"/>
                <a:gd name="T7" fmla="*/ 5 h 43"/>
                <a:gd name="T8" fmla="*/ 6 w 49"/>
                <a:gd name="T9" fmla="*/ 4 h 43"/>
                <a:gd name="T10" fmla="*/ 7 w 49"/>
                <a:gd name="T11" fmla="*/ 4 h 43"/>
                <a:gd name="T12" fmla="*/ 6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2" y="0"/>
                  </a:moveTo>
                  <a:lnTo>
                    <a:pt x="45" y="0"/>
                  </a:lnTo>
                  <a:lnTo>
                    <a:pt x="0" y="3"/>
                  </a:lnTo>
                  <a:lnTo>
                    <a:pt x="2" y="43"/>
                  </a:lnTo>
                  <a:lnTo>
                    <a:pt x="47" y="39"/>
                  </a:lnTo>
                  <a:lnTo>
                    <a:pt x="49"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4" name="Freeform 2128"/>
            <p:cNvSpPr>
              <a:spLocks/>
            </p:cNvSpPr>
            <p:nvPr/>
          </p:nvSpPr>
          <p:spPr bwMode="auto">
            <a:xfrm>
              <a:off x="4730" y="3726"/>
              <a:ext cx="26" cy="23"/>
            </a:xfrm>
            <a:custGeom>
              <a:avLst/>
              <a:gdLst>
                <a:gd name="T0" fmla="*/ 6 w 51"/>
                <a:gd name="T1" fmla="*/ 0 h 46"/>
                <a:gd name="T2" fmla="*/ 6 w 51"/>
                <a:gd name="T3" fmla="*/ 0 h 46"/>
                <a:gd name="T4" fmla="*/ 0 w 51"/>
                <a:gd name="T5" fmla="*/ 1 h 46"/>
                <a:gd name="T6" fmla="*/ 1 w 51"/>
                <a:gd name="T7" fmla="*/ 6 h 46"/>
                <a:gd name="T8" fmla="*/ 7 w 51"/>
                <a:gd name="T9" fmla="*/ 5 h 46"/>
                <a:gd name="T10" fmla="*/ 7 w 51"/>
                <a:gd name="T11" fmla="*/ 5 h 46"/>
                <a:gd name="T12" fmla="*/ 6 w 51"/>
                <a:gd name="T13" fmla="*/ 0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7" y="0"/>
                  </a:moveTo>
                  <a:lnTo>
                    <a:pt x="44" y="0"/>
                  </a:lnTo>
                  <a:lnTo>
                    <a:pt x="0" y="7"/>
                  </a:lnTo>
                  <a:lnTo>
                    <a:pt x="7" y="46"/>
                  </a:lnTo>
                  <a:lnTo>
                    <a:pt x="51" y="39"/>
                  </a:lnTo>
                  <a:lnTo>
                    <a:pt x="49"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5" name="Freeform 2129"/>
            <p:cNvSpPr>
              <a:spLocks/>
            </p:cNvSpPr>
            <p:nvPr/>
          </p:nvSpPr>
          <p:spPr bwMode="auto">
            <a:xfrm>
              <a:off x="4753" y="3724"/>
              <a:ext cx="24" cy="21"/>
            </a:xfrm>
            <a:custGeom>
              <a:avLst/>
              <a:gdLst>
                <a:gd name="T0" fmla="*/ 5 w 47"/>
                <a:gd name="T1" fmla="*/ 0 h 42"/>
                <a:gd name="T2" fmla="*/ 6 w 47"/>
                <a:gd name="T3" fmla="*/ 0 h 42"/>
                <a:gd name="T4" fmla="*/ 0 w 47"/>
                <a:gd name="T5" fmla="*/ 1 h 42"/>
                <a:gd name="T6" fmla="*/ 1 w 47"/>
                <a:gd name="T7" fmla="*/ 6 h 42"/>
                <a:gd name="T8" fmla="*/ 6 w 47"/>
                <a:gd name="T9" fmla="*/ 5 h 42"/>
                <a:gd name="T10" fmla="*/ 6 w 47"/>
                <a:gd name="T11" fmla="*/ 5 h 42"/>
                <a:gd name="T12" fmla="*/ 5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38" y="0"/>
                  </a:moveTo>
                  <a:lnTo>
                    <a:pt x="41" y="0"/>
                  </a:lnTo>
                  <a:lnTo>
                    <a:pt x="0" y="3"/>
                  </a:lnTo>
                  <a:lnTo>
                    <a:pt x="2" y="42"/>
                  </a:lnTo>
                  <a:lnTo>
                    <a:pt x="43" y="39"/>
                  </a:lnTo>
                  <a:lnTo>
                    <a:pt x="47"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6" name="Freeform 2130"/>
            <p:cNvSpPr>
              <a:spLocks/>
            </p:cNvSpPr>
            <p:nvPr/>
          </p:nvSpPr>
          <p:spPr bwMode="auto">
            <a:xfrm>
              <a:off x="4772" y="3719"/>
              <a:ext cx="26" cy="24"/>
            </a:xfrm>
            <a:custGeom>
              <a:avLst/>
              <a:gdLst>
                <a:gd name="T0" fmla="*/ 6 w 51"/>
                <a:gd name="T1" fmla="*/ 0 h 50"/>
                <a:gd name="T2" fmla="*/ 6 w 51"/>
                <a:gd name="T3" fmla="*/ 0 h 50"/>
                <a:gd name="T4" fmla="*/ 0 w 51"/>
                <a:gd name="T5" fmla="*/ 1 h 50"/>
                <a:gd name="T6" fmla="*/ 2 w 51"/>
                <a:gd name="T7" fmla="*/ 6 h 50"/>
                <a:gd name="T8" fmla="*/ 7 w 51"/>
                <a:gd name="T9" fmla="*/ 4 h 50"/>
                <a:gd name="T10" fmla="*/ 6 w 51"/>
                <a:gd name="T11" fmla="*/ 4 h 50"/>
                <a:gd name="T12" fmla="*/ 6 w 51"/>
                <a:gd name="T13" fmla="*/ 0 h 50"/>
                <a:gd name="T14" fmla="*/ 6 w 51"/>
                <a:gd name="T15" fmla="*/ 0 h 50"/>
                <a:gd name="T16" fmla="*/ 6 w 51"/>
                <a:gd name="T17" fmla="*/ 0 h 50"/>
                <a:gd name="T18" fmla="*/ 6 w 51"/>
                <a:gd name="T19" fmla="*/ 0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50"/>
                <a:gd name="T32" fmla="*/ 51 w 51"/>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50">
                  <a:moveTo>
                    <a:pt x="47" y="0"/>
                  </a:moveTo>
                  <a:lnTo>
                    <a:pt x="42" y="0"/>
                  </a:lnTo>
                  <a:lnTo>
                    <a:pt x="0" y="11"/>
                  </a:lnTo>
                  <a:lnTo>
                    <a:pt x="9" y="50"/>
                  </a:lnTo>
                  <a:lnTo>
                    <a:pt x="51" y="39"/>
                  </a:lnTo>
                  <a:lnTo>
                    <a:pt x="47" y="39"/>
                  </a:lnTo>
                  <a:lnTo>
                    <a:pt x="47" y="0"/>
                  </a:lnTo>
                  <a:lnTo>
                    <a:pt x="45" y="0"/>
                  </a:lnTo>
                  <a:lnTo>
                    <a:pt x="42" y="0"/>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7" name="Freeform 2131"/>
            <p:cNvSpPr>
              <a:spLocks/>
            </p:cNvSpPr>
            <p:nvPr/>
          </p:nvSpPr>
          <p:spPr bwMode="auto">
            <a:xfrm>
              <a:off x="4796" y="3718"/>
              <a:ext cx="21" cy="20"/>
            </a:xfrm>
            <a:custGeom>
              <a:avLst/>
              <a:gdLst>
                <a:gd name="T0" fmla="*/ 6 w 41"/>
                <a:gd name="T1" fmla="*/ 0 h 40"/>
                <a:gd name="T2" fmla="*/ 6 w 41"/>
                <a:gd name="T3" fmla="*/ 0 h 40"/>
                <a:gd name="T4" fmla="*/ 0 w 41"/>
                <a:gd name="T5" fmla="*/ 1 h 40"/>
                <a:gd name="T6" fmla="*/ 0 w 41"/>
                <a:gd name="T7" fmla="*/ 5 h 40"/>
                <a:gd name="T8" fmla="*/ 6 w 41"/>
                <a:gd name="T9" fmla="*/ 5 h 40"/>
                <a:gd name="T10" fmla="*/ 6 w 41"/>
                <a:gd name="T11" fmla="*/ 5 h 40"/>
                <a:gd name="T12" fmla="*/ 6 w 41"/>
                <a:gd name="T13" fmla="*/ 0 h 40"/>
                <a:gd name="T14" fmla="*/ 0 60000 65536"/>
                <a:gd name="T15" fmla="*/ 0 60000 65536"/>
                <a:gd name="T16" fmla="*/ 0 60000 65536"/>
                <a:gd name="T17" fmla="*/ 0 60000 65536"/>
                <a:gd name="T18" fmla="*/ 0 60000 65536"/>
                <a:gd name="T19" fmla="*/ 0 60000 65536"/>
                <a:gd name="T20" fmla="*/ 0 60000 65536"/>
                <a:gd name="T21" fmla="*/ 0 w 41"/>
                <a:gd name="T22" fmla="*/ 0 h 40"/>
                <a:gd name="T23" fmla="*/ 41 w 41"/>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0">
                  <a:moveTo>
                    <a:pt x="41" y="0"/>
                  </a:moveTo>
                  <a:lnTo>
                    <a:pt x="41" y="0"/>
                  </a:lnTo>
                  <a:lnTo>
                    <a:pt x="0" y="1"/>
                  </a:lnTo>
                  <a:lnTo>
                    <a:pt x="0" y="40"/>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8" name="Freeform 2132"/>
            <p:cNvSpPr>
              <a:spLocks/>
            </p:cNvSpPr>
            <p:nvPr/>
          </p:nvSpPr>
          <p:spPr bwMode="auto">
            <a:xfrm>
              <a:off x="4817" y="3718"/>
              <a:ext cx="21" cy="20"/>
            </a:xfrm>
            <a:custGeom>
              <a:avLst/>
              <a:gdLst>
                <a:gd name="T0" fmla="*/ 5 w 43"/>
                <a:gd name="T1" fmla="*/ 0 h 39"/>
                <a:gd name="T2" fmla="*/ 5 w 43"/>
                <a:gd name="T3" fmla="*/ 0 h 39"/>
                <a:gd name="T4" fmla="*/ 0 w 43"/>
                <a:gd name="T5" fmla="*/ 0 h 39"/>
                <a:gd name="T6" fmla="*/ 0 w 43"/>
                <a:gd name="T7" fmla="*/ 5 h 39"/>
                <a:gd name="T8" fmla="*/ 5 w 43"/>
                <a:gd name="T9" fmla="*/ 5 h 39"/>
                <a:gd name="T10" fmla="*/ 5 w 43"/>
                <a:gd name="T11" fmla="*/ 5 h 39"/>
                <a:gd name="T12" fmla="*/ 5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79" name="Freeform 2133"/>
            <p:cNvSpPr>
              <a:spLocks/>
            </p:cNvSpPr>
            <p:nvPr/>
          </p:nvSpPr>
          <p:spPr bwMode="auto">
            <a:xfrm>
              <a:off x="4838" y="3718"/>
              <a:ext cx="22" cy="20"/>
            </a:xfrm>
            <a:custGeom>
              <a:avLst/>
              <a:gdLst>
                <a:gd name="T0" fmla="*/ 6 w 44"/>
                <a:gd name="T1" fmla="*/ 0 h 39"/>
                <a:gd name="T2" fmla="*/ 6 w 44"/>
                <a:gd name="T3" fmla="*/ 0 h 39"/>
                <a:gd name="T4" fmla="*/ 0 w 44"/>
                <a:gd name="T5" fmla="*/ 0 h 39"/>
                <a:gd name="T6" fmla="*/ 0 w 44"/>
                <a:gd name="T7" fmla="*/ 5 h 39"/>
                <a:gd name="T8" fmla="*/ 6 w 44"/>
                <a:gd name="T9" fmla="*/ 5 h 39"/>
                <a:gd name="T10" fmla="*/ 6 w 44"/>
                <a:gd name="T11" fmla="*/ 5 h 39"/>
                <a:gd name="T12" fmla="*/ 6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0" name="Freeform 2134"/>
            <p:cNvSpPr>
              <a:spLocks/>
            </p:cNvSpPr>
            <p:nvPr/>
          </p:nvSpPr>
          <p:spPr bwMode="auto">
            <a:xfrm>
              <a:off x="4860" y="3718"/>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6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4" y="1"/>
                  </a:lnTo>
                  <a:lnTo>
                    <a:pt x="0" y="0"/>
                  </a:lnTo>
                  <a:lnTo>
                    <a:pt x="0" y="39"/>
                  </a:lnTo>
                  <a:lnTo>
                    <a:pt x="44" y="40"/>
                  </a:lnTo>
                  <a:lnTo>
                    <a:pt x="41"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1" name="Freeform 2135"/>
            <p:cNvSpPr>
              <a:spLocks/>
            </p:cNvSpPr>
            <p:nvPr/>
          </p:nvSpPr>
          <p:spPr bwMode="auto">
            <a:xfrm>
              <a:off x="4881" y="3719"/>
              <a:ext cx="23" cy="22"/>
            </a:xfrm>
            <a:custGeom>
              <a:avLst/>
              <a:gdLst>
                <a:gd name="T0" fmla="*/ 6 w 46"/>
                <a:gd name="T1" fmla="*/ 1 h 44"/>
                <a:gd name="T2" fmla="*/ 6 w 46"/>
                <a:gd name="T3" fmla="*/ 1 h 44"/>
                <a:gd name="T4" fmla="*/ 1 w 46"/>
                <a:gd name="T5" fmla="*/ 0 h 44"/>
                <a:gd name="T6" fmla="*/ 0 w 46"/>
                <a:gd name="T7" fmla="*/ 5 h 44"/>
                <a:gd name="T8" fmla="*/ 6 w 46"/>
                <a:gd name="T9" fmla="*/ 6 h 44"/>
                <a:gd name="T10" fmla="*/ 5 w 46"/>
                <a:gd name="T11" fmla="*/ 6 h 44"/>
                <a:gd name="T12" fmla="*/ 6 w 46"/>
                <a:gd name="T13" fmla="*/ 1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6" y="5"/>
                  </a:moveTo>
                  <a:lnTo>
                    <a:pt x="45" y="5"/>
                  </a:lnTo>
                  <a:lnTo>
                    <a:pt x="5" y="0"/>
                  </a:lnTo>
                  <a:lnTo>
                    <a:pt x="0" y="39"/>
                  </a:lnTo>
                  <a:lnTo>
                    <a:pt x="41" y="44"/>
                  </a:lnTo>
                  <a:lnTo>
                    <a:pt x="39" y="44"/>
                  </a:lnTo>
                  <a:lnTo>
                    <a:pt x="46"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2" name="Freeform 2136"/>
            <p:cNvSpPr>
              <a:spLocks/>
            </p:cNvSpPr>
            <p:nvPr/>
          </p:nvSpPr>
          <p:spPr bwMode="auto">
            <a:xfrm>
              <a:off x="4900" y="3721"/>
              <a:ext cx="27" cy="24"/>
            </a:xfrm>
            <a:custGeom>
              <a:avLst/>
              <a:gdLst>
                <a:gd name="T0" fmla="*/ 7 w 53"/>
                <a:gd name="T1" fmla="*/ 2 h 48"/>
                <a:gd name="T2" fmla="*/ 7 w 53"/>
                <a:gd name="T3" fmla="*/ 2 h 48"/>
                <a:gd name="T4" fmla="*/ 1 w 53"/>
                <a:gd name="T5" fmla="*/ 0 h 48"/>
                <a:gd name="T6" fmla="*/ 0 w 53"/>
                <a:gd name="T7" fmla="*/ 5 h 48"/>
                <a:gd name="T8" fmla="*/ 6 w 53"/>
                <a:gd name="T9" fmla="*/ 6 h 48"/>
                <a:gd name="T10" fmla="*/ 6 w 53"/>
                <a:gd name="T11" fmla="*/ 6 h 48"/>
                <a:gd name="T12" fmla="*/ 7 w 53"/>
                <a:gd name="T13" fmla="*/ 2 h 48"/>
                <a:gd name="T14" fmla="*/ 0 60000 65536"/>
                <a:gd name="T15" fmla="*/ 0 60000 65536"/>
                <a:gd name="T16" fmla="*/ 0 60000 65536"/>
                <a:gd name="T17" fmla="*/ 0 60000 65536"/>
                <a:gd name="T18" fmla="*/ 0 60000 65536"/>
                <a:gd name="T19" fmla="*/ 0 60000 65536"/>
                <a:gd name="T20" fmla="*/ 0 60000 65536"/>
                <a:gd name="T21" fmla="*/ 0 w 53"/>
                <a:gd name="T22" fmla="*/ 0 h 48"/>
                <a:gd name="T23" fmla="*/ 53 w 5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8">
                  <a:moveTo>
                    <a:pt x="53" y="9"/>
                  </a:moveTo>
                  <a:lnTo>
                    <a:pt x="52" y="9"/>
                  </a:lnTo>
                  <a:lnTo>
                    <a:pt x="7" y="0"/>
                  </a:lnTo>
                  <a:lnTo>
                    <a:pt x="0" y="39"/>
                  </a:lnTo>
                  <a:lnTo>
                    <a:pt x="45" y="48"/>
                  </a:lnTo>
                  <a:lnTo>
                    <a:pt x="44" y="48"/>
                  </a:lnTo>
                  <a:lnTo>
                    <a:pt x="53"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3" name="Freeform 2137"/>
            <p:cNvSpPr>
              <a:spLocks/>
            </p:cNvSpPr>
            <p:nvPr/>
          </p:nvSpPr>
          <p:spPr bwMode="auto">
            <a:xfrm>
              <a:off x="4922" y="3726"/>
              <a:ext cx="25" cy="24"/>
            </a:xfrm>
            <a:custGeom>
              <a:avLst/>
              <a:gdLst>
                <a:gd name="T0" fmla="*/ 7 w 50"/>
                <a:gd name="T1" fmla="*/ 1 h 50"/>
                <a:gd name="T2" fmla="*/ 7 w 50"/>
                <a:gd name="T3" fmla="*/ 1 h 50"/>
                <a:gd name="T4" fmla="*/ 2 w 50"/>
                <a:gd name="T5" fmla="*/ 0 h 50"/>
                <a:gd name="T6" fmla="*/ 0 w 50"/>
                <a:gd name="T7" fmla="*/ 4 h 50"/>
                <a:gd name="T8" fmla="*/ 6 w 50"/>
                <a:gd name="T9" fmla="*/ 6 h 50"/>
                <a:gd name="T10" fmla="*/ 6 w 50"/>
                <a:gd name="T11" fmla="*/ 6 h 50"/>
                <a:gd name="T12" fmla="*/ 7 w 50"/>
                <a:gd name="T13" fmla="*/ 1 h 50"/>
                <a:gd name="T14" fmla="*/ 0 60000 65536"/>
                <a:gd name="T15" fmla="*/ 0 60000 65536"/>
                <a:gd name="T16" fmla="*/ 0 60000 65536"/>
                <a:gd name="T17" fmla="*/ 0 60000 65536"/>
                <a:gd name="T18" fmla="*/ 0 60000 65536"/>
                <a:gd name="T19" fmla="*/ 0 60000 65536"/>
                <a:gd name="T20" fmla="*/ 0 60000 65536"/>
                <a:gd name="T21" fmla="*/ 0 w 50"/>
                <a:gd name="T22" fmla="*/ 0 h 50"/>
                <a:gd name="T23" fmla="*/ 50 w 50"/>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0">
                  <a:moveTo>
                    <a:pt x="49" y="10"/>
                  </a:moveTo>
                  <a:lnTo>
                    <a:pt x="50" y="10"/>
                  </a:lnTo>
                  <a:lnTo>
                    <a:pt x="9" y="0"/>
                  </a:lnTo>
                  <a:lnTo>
                    <a:pt x="0" y="39"/>
                  </a:lnTo>
                  <a:lnTo>
                    <a:pt x="41" y="50"/>
                  </a:lnTo>
                  <a:lnTo>
                    <a:pt x="42" y="50"/>
                  </a:lnTo>
                  <a:lnTo>
                    <a:pt x="49"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4" name="Freeform 2138"/>
            <p:cNvSpPr>
              <a:spLocks/>
            </p:cNvSpPr>
            <p:nvPr/>
          </p:nvSpPr>
          <p:spPr bwMode="auto">
            <a:xfrm>
              <a:off x="4943" y="3731"/>
              <a:ext cx="26" cy="24"/>
            </a:xfrm>
            <a:custGeom>
              <a:avLst/>
              <a:gdLst>
                <a:gd name="T0" fmla="*/ 7 w 52"/>
                <a:gd name="T1" fmla="*/ 1 h 49"/>
                <a:gd name="T2" fmla="*/ 7 w 52"/>
                <a:gd name="T3" fmla="*/ 1 h 49"/>
                <a:gd name="T4" fmla="*/ 1 w 52"/>
                <a:gd name="T5" fmla="*/ 0 h 49"/>
                <a:gd name="T6" fmla="*/ 0 w 52"/>
                <a:gd name="T7" fmla="*/ 5 h 49"/>
                <a:gd name="T8" fmla="*/ 6 w 52"/>
                <a:gd name="T9" fmla="*/ 6 h 49"/>
                <a:gd name="T10" fmla="*/ 6 w 52"/>
                <a:gd name="T11" fmla="*/ 6 h 49"/>
                <a:gd name="T12" fmla="*/ 7 w 52"/>
                <a:gd name="T13" fmla="*/ 1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2" y="10"/>
                  </a:moveTo>
                  <a:lnTo>
                    <a:pt x="52" y="10"/>
                  </a:lnTo>
                  <a:lnTo>
                    <a:pt x="7" y="0"/>
                  </a:lnTo>
                  <a:lnTo>
                    <a:pt x="0" y="40"/>
                  </a:lnTo>
                  <a:lnTo>
                    <a:pt x="45" y="49"/>
                  </a:lnTo>
                  <a:lnTo>
                    <a:pt x="52"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5" name="Freeform 2139"/>
            <p:cNvSpPr>
              <a:spLocks/>
            </p:cNvSpPr>
            <p:nvPr/>
          </p:nvSpPr>
          <p:spPr bwMode="auto">
            <a:xfrm>
              <a:off x="4965" y="3735"/>
              <a:ext cx="27" cy="23"/>
            </a:xfrm>
            <a:custGeom>
              <a:avLst/>
              <a:gdLst>
                <a:gd name="T0" fmla="*/ 7 w 53"/>
                <a:gd name="T1" fmla="*/ 1 h 46"/>
                <a:gd name="T2" fmla="*/ 7 w 53"/>
                <a:gd name="T3" fmla="*/ 1 h 46"/>
                <a:gd name="T4" fmla="*/ 1 w 53"/>
                <a:gd name="T5" fmla="*/ 0 h 46"/>
                <a:gd name="T6" fmla="*/ 0 w 53"/>
                <a:gd name="T7" fmla="*/ 5 h 46"/>
                <a:gd name="T8" fmla="*/ 6 w 53"/>
                <a:gd name="T9" fmla="*/ 6 h 46"/>
                <a:gd name="T10" fmla="*/ 6 w 53"/>
                <a:gd name="T11" fmla="*/ 6 h 46"/>
                <a:gd name="T12" fmla="*/ 7 w 53"/>
                <a:gd name="T13" fmla="*/ 1 h 46"/>
                <a:gd name="T14" fmla="*/ 0 60000 65536"/>
                <a:gd name="T15" fmla="*/ 0 60000 65536"/>
                <a:gd name="T16" fmla="*/ 0 60000 65536"/>
                <a:gd name="T17" fmla="*/ 0 60000 65536"/>
                <a:gd name="T18" fmla="*/ 0 60000 65536"/>
                <a:gd name="T19" fmla="*/ 0 60000 65536"/>
                <a:gd name="T20" fmla="*/ 0 60000 65536"/>
                <a:gd name="T21" fmla="*/ 0 w 53"/>
                <a:gd name="T22" fmla="*/ 0 h 46"/>
                <a:gd name="T23" fmla="*/ 53 w 53"/>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6">
                  <a:moveTo>
                    <a:pt x="53" y="7"/>
                  </a:moveTo>
                  <a:lnTo>
                    <a:pt x="50" y="7"/>
                  </a:lnTo>
                  <a:lnTo>
                    <a:pt x="7" y="0"/>
                  </a:lnTo>
                  <a:lnTo>
                    <a:pt x="0" y="39"/>
                  </a:lnTo>
                  <a:lnTo>
                    <a:pt x="43" y="46"/>
                  </a:lnTo>
                  <a:lnTo>
                    <a:pt x="41" y="46"/>
                  </a:lnTo>
                  <a:lnTo>
                    <a:pt x="53"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6" name="Freeform 2140"/>
            <p:cNvSpPr>
              <a:spLocks/>
            </p:cNvSpPr>
            <p:nvPr/>
          </p:nvSpPr>
          <p:spPr bwMode="auto">
            <a:xfrm>
              <a:off x="4986" y="3739"/>
              <a:ext cx="25" cy="26"/>
            </a:xfrm>
            <a:custGeom>
              <a:avLst/>
              <a:gdLst>
                <a:gd name="T0" fmla="*/ 7 w 50"/>
                <a:gd name="T1" fmla="*/ 2 h 51"/>
                <a:gd name="T2" fmla="*/ 7 w 50"/>
                <a:gd name="T3" fmla="*/ 2 h 51"/>
                <a:gd name="T4" fmla="*/ 2 w 50"/>
                <a:gd name="T5" fmla="*/ 0 h 51"/>
                <a:gd name="T6" fmla="*/ 0 w 50"/>
                <a:gd name="T7" fmla="*/ 5 h 51"/>
                <a:gd name="T8" fmla="*/ 5 w 50"/>
                <a:gd name="T9" fmla="*/ 7 h 51"/>
                <a:gd name="T10" fmla="*/ 5 w 50"/>
                <a:gd name="T11" fmla="*/ 7 h 51"/>
                <a:gd name="T12" fmla="*/ 7 w 50"/>
                <a:gd name="T13" fmla="*/ 2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50" y="12"/>
                  </a:moveTo>
                  <a:lnTo>
                    <a:pt x="50" y="12"/>
                  </a:lnTo>
                  <a:lnTo>
                    <a:pt x="12" y="0"/>
                  </a:lnTo>
                  <a:lnTo>
                    <a:pt x="0" y="39"/>
                  </a:lnTo>
                  <a:lnTo>
                    <a:pt x="38" y="51"/>
                  </a:lnTo>
                  <a:lnTo>
                    <a:pt x="50"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7" name="Freeform 2141"/>
            <p:cNvSpPr>
              <a:spLocks/>
            </p:cNvSpPr>
            <p:nvPr/>
          </p:nvSpPr>
          <p:spPr bwMode="auto">
            <a:xfrm>
              <a:off x="5005" y="3745"/>
              <a:ext cx="29" cy="26"/>
            </a:xfrm>
            <a:custGeom>
              <a:avLst/>
              <a:gdLst>
                <a:gd name="T0" fmla="*/ 7 w 59"/>
                <a:gd name="T1" fmla="*/ 2 h 52"/>
                <a:gd name="T2" fmla="*/ 7 w 59"/>
                <a:gd name="T3" fmla="*/ 2 h 52"/>
                <a:gd name="T4" fmla="*/ 1 w 59"/>
                <a:gd name="T5" fmla="*/ 0 h 52"/>
                <a:gd name="T6" fmla="*/ 0 w 59"/>
                <a:gd name="T7" fmla="*/ 5 h 52"/>
                <a:gd name="T8" fmla="*/ 5 w 59"/>
                <a:gd name="T9" fmla="*/ 7 h 52"/>
                <a:gd name="T10" fmla="*/ 5 w 59"/>
                <a:gd name="T11" fmla="*/ 7 h 52"/>
                <a:gd name="T12" fmla="*/ 7 w 59"/>
                <a:gd name="T13" fmla="*/ 2 h 52"/>
                <a:gd name="T14" fmla="*/ 0 60000 65536"/>
                <a:gd name="T15" fmla="*/ 0 60000 65536"/>
                <a:gd name="T16" fmla="*/ 0 60000 65536"/>
                <a:gd name="T17" fmla="*/ 0 60000 65536"/>
                <a:gd name="T18" fmla="*/ 0 60000 65536"/>
                <a:gd name="T19" fmla="*/ 0 60000 65536"/>
                <a:gd name="T20" fmla="*/ 0 60000 65536"/>
                <a:gd name="T21" fmla="*/ 0 w 59"/>
                <a:gd name="T22" fmla="*/ 0 h 52"/>
                <a:gd name="T23" fmla="*/ 59 w 59"/>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2">
                  <a:moveTo>
                    <a:pt x="59" y="14"/>
                  </a:moveTo>
                  <a:lnTo>
                    <a:pt x="57" y="13"/>
                  </a:lnTo>
                  <a:lnTo>
                    <a:pt x="12" y="0"/>
                  </a:lnTo>
                  <a:lnTo>
                    <a:pt x="0" y="39"/>
                  </a:lnTo>
                  <a:lnTo>
                    <a:pt x="45" y="52"/>
                  </a:lnTo>
                  <a:lnTo>
                    <a:pt x="43" y="51"/>
                  </a:lnTo>
                  <a:lnTo>
                    <a:pt x="59" y="1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8" name="Freeform 2142"/>
            <p:cNvSpPr>
              <a:spLocks/>
            </p:cNvSpPr>
            <p:nvPr/>
          </p:nvSpPr>
          <p:spPr bwMode="auto">
            <a:xfrm>
              <a:off x="5026" y="3752"/>
              <a:ext cx="30" cy="28"/>
            </a:xfrm>
            <a:custGeom>
              <a:avLst/>
              <a:gdLst>
                <a:gd name="T0" fmla="*/ 7 w 59"/>
                <a:gd name="T1" fmla="*/ 2 h 55"/>
                <a:gd name="T2" fmla="*/ 8 w 59"/>
                <a:gd name="T3" fmla="*/ 3 h 55"/>
                <a:gd name="T4" fmla="*/ 2 w 59"/>
                <a:gd name="T5" fmla="*/ 0 h 55"/>
                <a:gd name="T6" fmla="*/ 0 w 59"/>
                <a:gd name="T7" fmla="*/ 5 h 55"/>
                <a:gd name="T8" fmla="*/ 6 w 59"/>
                <a:gd name="T9" fmla="*/ 7 h 55"/>
                <a:gd name="T10" fmla="*/ 6 w 59"/>
                <a:gd name="T11" fmla="*/ 7 h 55"/>
                <a:gd name="T12" fmla="*/ 7 w 59"/>
                <a:gd name="T13" fmla="*/ 2 h 55"/>
                <a:gd name="T14" fmla="*/ 0 60000 65536"/>
                <a:gd name="T15" fmla="*/ 0 60000 65536"/>
                <a:gd name="T16" fmla="*/ 0 60000 65536"/>
                <a:gd name="T17" fmla="*/ 0 60000 65536"/>
                <a:gd name="T18" fmla="*/ 0 60000 65536"/>
                <a:gd name="T19" fmla="*/ 0 60000 65536"/>
                <a:gd name="T20" fmla="*/ 0 60000 65536"/>
                <a:gd name="T21" fmla="*/ 0 w 59"/>
                <a:gd name="T22" fmla="*/ 0 h 55"/>
                <a:gd name="T23" fmla="*/ 59 w 59"/>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5">
                  <a:moveTo>
                    <a:pt x="55" y="16"/>
                  </a:moveTo>
                  <a:lnTo>
                    <a:pt x="59" y="17"/>
                  </a:lnTo>
                  <a:lnTo>
                    <a:pt x="16" y="0"/>
                  </a:lnTo>
                  <a:lnTo>
                    <a:pt x="0" y="37"/>
                  </a:lnTo>
                  <a:lnTo>
                    <a:pt x="42" y="54"/>
                  </a:lnTo>
                  <a:lnTo>
                    <a:pt x="46" y="55"/>
                  </a:lnTo>
                  <a:lnTo>
                    <a:pt x="55" y="1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89" name="Freeform 2143"/>
            <p:cNvSpPr>
              <a:spLocks/>
            </p:cNvSpPr>
            <p:nvPr/>
          </p:nvSpPr>
          <p:spPr bwMode="auto">
            <a:xfrm>
              <a:off x="5049" y="3760"/>
              <a:ext cx="26" cy="24"/>
            </a:xfrm>
            <a:custGeom>
              <a:avLst/>
              <a:gdLst>
                <a:gd name="T0" fmla="*/ 7 w 51"/>
                <a:gd name="T1" fmla="*/ 1 h 49"/>
                <a:gd name="T2" fmla="*/ 7 w 51"/>
                <a:gd name="T3" fmla="*/ 1 h 49"/>
                <a:gd name="T4" fmla="*/ 2 w 51"/>
                <a:gd name="T5" fmla="*/ 0 h 49"/>
                <a:gd name="T6" fmla="*/ 0 w 51"/>
                <a:gd name="T7" fmla="*/ 4 h 49"/>
                <a:gd name="T8" fmla="*/ 6 w 51"/>
                <a:gd name="T9" fmla="*/ 6 h 49"/>
                <a:gd name="T10" fmla="*/ 6 w 51"/>
                <a:gd name="T11" fmla="*/ 6 h 49"/>
                <a:gd name="T12" fmla="*/ 7 w 51"/>
                <a:gd name="T13" fmla="*/ 1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51" y="9"/>
                  </a:moveTo>
                  <a:lnTo>
                    <a:pt x="51" y="9"/>
                  </a:lnTo>
                  <a:lnTo>
                    <a:pt x="9" y="0"/>
                  </a:lnTo>
                  <a:lnTo>
                    <a:pt x="0" y="39"/>
                  </a:lnTo>
                  <a:lnTo>
                    <a:pt x="41" y="49"/>
                  </a:lnTo>
                  <a:lnTo>
                    <a:pt x="51"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0" name="Freeform 2144"/>
            <p:cNvSpPr>
              <a:spLocks/>
            </p:cNvSpPr>
            <p:nvPr/>
          </p:nvSpPr>
          <p:spPr bwMode="auto">
            <a:xfrm>
              <a:off x="5070" y="3765"/>
              <a:ext cx="26" cy="24"/>
            </a:xfrm>
            <a:custGeom>
              <a:avLst/>
              <a:gdLst>
                <a:gd name="T0" fmla="*/ 7 w 52"/>
                <a:gd name="T1" fmla="*/ 1 h 50"/>
                <a:gd name="T2" fmla="*/ 7 w 52"/>
                <a:gd name="T3" fmla="*/ 1 h 50"/>
                <a:gd name="T4" fmla="*/ 2 w 52"/>
                <a:gd name="T5" fmla="*/ 0 h 50"/>
                <a:gd name="T6" fmla="*/ 0 w 52"/>
                <a:gd name="T7" fmla="*/ 4 h 50"/>
                <a:gd name="T8" fmla="*/ 6 w 52"/>
                <a:gd name="T9" fmla="*/ 6 h 50"/>
                <a:gd name="T10" fmla="*/ 6 w 52"/>
                <a:gd name="T11" fmla="*/ 6 h 50"/>
                <a:gd name="T12" fmla="*/ 7 w 52"/>
                <a:gd name="T13" fmla="*/ 1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52" y="11"/>
                  </a:moveTo>
                  <a:lnTo>
                    <a:pt x="52" y="11"/>
                  </a:lnTo>
                  <a:lnTo>
                    <a:pt x="10" y="0"/>
                  </a:lnTo>
                  <a:lnTo>
                    <a:pt x="0" y="40"/>
                  </a:lnTo>
                  <a:lnTo>
                    <a:pt x="43" y="50"/>
                  </a:lnTo>
                  <a:lnTo>
                    <a:pt x="52"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1" name="Freeform 2145"/>
            <p:cNvSpPr>
              <a:spLocks/>
            </p:cNvSpPr>
            <p:nvPr/>
          </p:nvSpPr>
          <p:spPr bwMode="auto">
            <a:xfrm>
              <a:off x="5091" y="3770"/>
              <a:ext cx="29" cy="25"/>
            </a:xfrm>
            <a:custGeom>
              <a:avLst/>
              <a:gdLst>
                <a:gd name="T0" fmla="*/ 8 w 58"/>
                <a:gd name="T1" fmla="*/ 2 h 49"/>
                <a:gd name="T2" fmla="*/ 7 w 58"/>
                <a:gd name="T3" fmla="*/ 2 h 49"/>
                <a:gd name="T4" fmla="*/ 2 w 58"/>
                <a:gd name="T5" fmla="*/ 0 h 49"/>
                <a:gd name="T6" fmla="*/ 0 w 58"/>
                <a:gd name="T7" fmla="*/ 5 h 49"/>
                <a:gd name="T8" fmla="*/ 6 w 58"/>
                <a:gd name="T9" fmla="*/ 7 h 49"/>
                <a:gd name="T10" fmla="*/ 6 w 58"/>
                <a:gd name="T11" fmla="*/ 7 h 49"/>
                <a:gd name="T12" fmla="*/ 8 w 58"/>
                <a:gd name="T13" fmla="*/ 2 h 49"/>
                <a:gd name="T14" fmla="*/ 0 60000 65536"/>
                <a:gd name="T15" fmla="*/ 0 60000 65536"/>
                <a:gd name="T16" fmla="*/ 0 60000 65536"/>
                <a:gd name="T17" fmla="*/ 0 60000 65536"/>
                <a:gd name="T18" fmla="*/ 0 60000 65536"/>
                <a:gd name="T19" fmla="*/ 0 60000 65536"/>
                <a:gd name="T20" fmla="*/ 0 60000 65536"/>
                <a:gd name="T21" fmla="*/ 0 w 58"/>
                <a:gd name="T22" fmla="*/ 0 h 49"/>
                <a:gd name="T23" fmla="*/ 58 w 58"/>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49">
                  <a:moveTo>
                    <a:pt x="58" y="10"/>
                  </a:moveTo>
                  <a:lnTo>
                    <a:pt x="56" y="10"/>
                  </a:lnTo>
                  <a:lnTo>
                    <a:pt x="9" y="0"/>
                  </a:lnTo>
                  <a:lnTo>
                    <a:pt x="0" y="39"/>
                  </a:lnTo>
                  <a:lnTo>
                    <a:pt x="47" y="49"/>
                  </a:lnTo>
                  <a:lnTo>
                    <a:pt x="46" y="49"/>
                  </a:lnTo>
                  <a:lnTo>
                    <a:pt x="58"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2" name="Freeform 2146"/>
            <p:cNvSpPr>
              <a:spLocks/>
            </p:cNvSpPr>
            <p:nvPr/>
          </p:nvSpPr>
          <p:spPr bwMode="auto">
            <a:xfrm>
              <a:off x="5115" y="3775"/>
              <a:ext cx="25" cy="25"/>
            </a:xfrm>
            <a:custGeom>
              <a:avLst/>
              <a:gdLst>
                <a:gd name="T0" fmla="*/ 6 w 52"/>
                <a:gd name="T1" fmla="*/ 1 h 51"/>
                <a:gd name="T2" fmla="*/ 6 w 52"/>
                <a:gd name="T3" fmla="*/ 1 h 51"/>
                <a:gd name="T4" fmla="*/ 1 w 52"/>
                <a:gd name="T5" fmla="*/ 0 h 51"/>
                <a:gd name="T6" fmla="*/ 0 w 52"/>
                <a:gd name="T7" fmla="*/ 4 h 51"/>
                <a:gd name="T8" fmla="*/ 4 w 52"/>
                <a:gd name="T9" fmla="*/ 6 h 51"/>
                <a:gd name="T10" fmla="*/ 5 w 52"/>
                <a:gd name="T11" fmla="*/ 6 h 51"/>
                <a:gd name="T12" fmla="*/ 6 w 52"/>
                <a:gd name="T13" fmla="*/ 1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51" y="12"/>
                  </a:moveTo>
                  <a:lnTo>
                    <a:pt x="52" y="12"/>
                  </a:lnTo>
                  <a:lnTo>
                    <a:pt x="12" y="0"/>
                  </a:lnTo>
                  <a:lnTo>
                    <a:pt x="0" y="39"/>
                  </a:lnTo>
                  <a:lnTo>
                    <a:pt x="40" y="51"/>
                  </a:lnTo>
                  <a:lnTo>
                    <a:pt x="42" y="51"/>
                  </a:lnTo>
                  <a:lnTo>
                    <a:pt x="51"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3" name="Freeform 2147"/>
            <p:cNvSpPr>
              <a:spLocks/>
            </p:cNvSpPr>
            <p:nvPr/>
          </p:nvSpPr>
          <p:spPr bwMode="auto">
            <a:xfrm>
              <a:off x="5135" y="3781"/>
              <a:ext cx="27" cy="25"/>
            </a:xfrm>
            <a:custGeom>
              <a:avLst/>
              <a:gdLst>
                <a:gd name="T0" fmla="*/ 7 w 54"/>
                <a:gd name="T1" fmla="*/ 2 h 50"/>
                <a:gd name="T2" fmla="*/ 7 w 54"/>
                <a:gd name="T3" fmla="*/ 2 h 50"/>
                <a:gd name="T4" fmla="*/ 2 w 54"/>
                <a:gd name="T5" fmla="*/ 0 h 50"/>
                <a:gd name="T6" fmla="*/ 0 w 54"/>
                <a:gd name="T7" fmla="*/ 5 h 50"/>
                <a:gd name="T8" fmla="*/ 6 w 54"/>
                <a:gd name="T9" fmla="*/ 7 h 50"/>
                <a:gd name="T10" fmla="*/ 6 w 54"/>
                <a:gd name="T11" fmla="*/ 7 h 50"/>
                <a:gd name="T12" fmla="*/ 7 w 54"/>
                <a:gd name="T13" fmla="*/ 2 h 50"/>
                <a:gd name="T14" fmla="*/ 0 60000 65536"/>
                <a:gd name="T15" fmla="*/ 0 60000 65536"/>
                <a:gd name="T16" fmla="*/ 0 60000 65536"/>
                <a:gd name="T17" fmla="*/ 0 60000 65536"/>
                <a:gd name="T18" fmla="*/ 0 60000 65536"/>
                <a:gd name="T19" fmla="*/ 0 60000 65536"/>
                <a:gd name="T20" fmla="*/ 0 60000 65536"/>
                <a:gd name="T21" fmla="*/ 0 w 54"/>
                <a:gd name="T22" fmla="*/ 0 h 50"/>
                <a:gd name="T23" fmla="*/ 54 w 54"/>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50">
                  <a:moveTo>
                    <a:pt x="53" y="11"/>
                  </a:moveTo>
                  <a:lnTo>
                    <a:pt x="54" y="11"/>
                  </a:lnTo>
                  <a:lnTo>
                    <a:pt x="9" y="0"/>
                  </a:lnTo>
                  <a:lnTo>
                    <a:pt x="0" y="39"/>
                  </a:lnTo>
                  <a:lnTo>
                    <a:pt x="44" y="50"/>
                  </a:lnTo>
                  <a:lnTo>
                    <a:pt x="46" y="50"/>
                  </a:lnTo>
                  <a:lnTo>
                    <a:pt x="53"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4" name="Freeform 2148"/>
            <p:cNvSpPr>
              <a:spLocks/>
            </p:cNvSpPr>
            <p:nvPr/>
          </p:nvSpPr>
          <p:spPr bwMode="auto">
            <a:xfrm>
              <a:off x="5158" y="3787"/>
              <a:ext cx="25" cy="23"/>
            </a:xfrm>
            <a:custGeom>
              <a:avLst/>
              <a:gdLst>
                <a:gd name="T0" fmla="*/ 7 w 49"/>
                <a:gd name="T1" fmla="*/ 1 h 46"/>
                <a:gd name="T2" fmla="*/ 6 w 49"/>
                <a:gd name="T3" fmla="*/ 1 h 46"/>
                <a:gd name="T4" fmla="*/ 1 w 49"/>
                <a:gd name="T5" fmla="*/ 0 h 46"/>
                <a:gd name="T6" fmla="*/ 0 w 49"/>
                <a:gd name="T7" fmla="*/ 5 h 46"/>
                <a:gd name="T8" fmla="*/ 6 w 49"/>
                <a:gd name="T9" fmla="*/ 6 h 46"/>
                <a:gd name="T10" fmla="*/ 5 w 49"/>
                <a:gd name="T11" fmla="*/ 6 h 46"/>
                <a:gd name="T12" fmla="*/ 7 w 49"/>
                <a:gd name="T13" fmla="*/ 1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9" y="7"/>
                  </a:moveTo>
                  <a:lnTo>
                    <a:pt x="48" y="7"/>
                  </a:lnTo>
                  <a:lnTo>
                    <a:pt x="7" y="0"/>
                  </a:lnTo>
                  <a:lnTo>
                    <a:pt x="0" y="39"/>
                  </a:lnTo>
                  <a:lnTo>
                    <a:pt x="41" y="46"/>
                  </a:lnTo>
                  <a:lnTo>
                    <a:pt x="40" y="46"/>
                  </a:lnTo>
                  <a:lnTo>
                    <a:pt x="49"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5" name="Freeform 2149"/>
            <p:cNvSpPr>
              <a:spLocks/>
            </p:cNvSpPr>
            <p:nvPr/>
          </p:nvSpPr>
          <p:spPr bwMode="auto">
            <a:xfrm>
              <a:off x="5178" y="3790"/>
              <a:ext cx="26" cy="24"/>
            </a:xfrm>
            <a:custGeom>
              <a:avLst/>
              <a:gdLst>
                <a:gd name="T0" fmla="*/ 7 w 52"/>
                <a:gd name="T1" fmla="*/ 2 h 48"/>
                <a:gd name="T2" fmla="*/ 7 w 52"/>
                <a:gd name="T3" fmla="*/ 2 h 48"/>
                <a:gd name="T4" fmla="*/ 2 w 52"/>
                <a:gd name="T5" fmla="*/ 0 h 48"/>
                <a:gd name="T6" fmla="*/ 0 w 52"/>
                <a:gd name="T7" fmla="*/ 5 h 48"/>
                <a:gd name="T8" fmla="*/ 6 w 52"/>
                <a:gd name="T9" fmla="*/ 6 h 48"/>
                <a:gd name="T10" fmla="*/ 6 w 52"/>
                <a:gd name="T11" fmla="*/ 6 h 48"/>
                <a:gd name="T12" fmla="*/ 7 w 52"/>
                <a:gd name="T13" fmla="*/ 2 h 48"/>
                <a:gd name="T14" fmla="*/ 0 60000 65536"/>
                <a:gd name="T15" fmla="*/ 0 60000 65536"/>
                <a:gd name="T16" fmla="*/ 0 60000 65536"/>
                <a:gd name="T17" fmla="*/ 0 60000 65536"/>
                <a:gd name="T18" fmla="*/ 0 60000 65536"/>
                <a:gd name="T19" fmla="*/ 0 60000 65536"/>
                <a:gd name="T20" fmla="*/ 0 60000 65536"/>
                <a:gd name="T21" fmla="*/ 0 w 52"/>
                <a:gd name="T22" fmla="*/ 0 h 48"/>
                <a:gd name="T23" fmla="*/ 52 w 52"/>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8">
                  <a:moveTo>
                    <a:pt x="51" y="9"/>
                  </a:moveTo>
                  <a:lnTo>
                    <a:pt x="52" y="9"/>
                  </a:lnTo>
                  <a:lnTo>
                    <a:pt x="9" y="0"/>
                  </a:lnTo>
                  <a:lnTo>
                    <a:pt x="0" y="39"/>
                  </a:lnTo>
                  <a:lnTo>
                    <a:pt x="43" y="48"/>
                  </a:lnTo>
                  <a:lnTo>
                    <a:pt x="44" y="48"/>
                  </a:lnTo>
                  <a:lnTo>
                    <a:pt x="51"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6" name="Freeform 2150"/>
            <p:cNvSpPr>
              <a:spLocks/>
            </p:cNvSpPr>
            <p:nvPr/>
          </p:nvSpPr>
          <p:spPr bwMode="auto">
            <a:xfrm>
              <a:off x="5200" y="3795"/>
              <a:ext cx="25" cy="23"/>
            </a:xfrm>
            <a:custGeom>
              <a:avLst/>
              <a:gdLst>
                <a:gd name="T0" fmla="*/ 7 w 48"/>
                <a:gd name="T1" fmla="*/ 1 h 47"/>
                <a:gd name="T2" fmla="*/ 7 w 48"/>
                <a:gd name="T3" fmla="*/ 1 h 47"/>
                <a:gd name="T4" fmla="*/ 1 w 48"/>
                <a:gd name="T5" fmla="*/ 0 h 47"/>
                <a:gd name="T6" fmla="*/ 0 w 48"/>
                <a:gd name="T7" fmla="*/ 4 h 47"/>
                <a:gd name="T8" fmla="*/ 6 w 48"/>
                <a:gd name="T9" fmla="*/ 5 h 47"/>
                <a:gd name="T10" fmla="*/ 6 w 48"/>
                <a:gd name="T11" fmla="*/ 5 h 47"/>
                <a:gd name="T12" fmla="*/ 7 w 48"/>
                <a:gd name="T13" fmla="*/ 1 h 47"/>
                <a:gd name="T14" fmla="*/ 0 60000 65536"/>
                <a:gd name="T15" fmla="*/ 0 60000 65536"/>
                <a:gd name="T16" fmla="*/ 0 60000 65536"/>
                <a:gd name="T17" fmla="*/ 0 60000 65536"/>
                <a:gd name="T18" fmla="*/ 0 60000 65536"/>
                <a:gd name="T19" fmla="*/ 0 60000 65536"/>
                <a:gd name="T20" fmla="*/ 0 60000 65536"/>
                <a:gd name="T21" fmla="*/ 0 w 48"/>
                <a:gd name="T22" fmla="*/ 0 h 47"/>
                <a:gd name="T23" fmla="*/ 48 w 48"/>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7">
                  <a:moveTo>
                    <a:pt x="47" y="8"/>
                  </a:moveTo>
                  <a:lnTo>
                    <a:pt x="48" y="8"/>
                  </a:lnTo>
                  <a:lnTo>
                    <a:pt x="7" y="0"/>
                  </a:lnTo>
                  <a:lnTo>
                    <a:pt x="0" y="39"/>
                  </a:lnTo>
                  <a:lnTo>
                    <a:pt x="41" y="47"/>
                  </a:lnTo>
                  <a:lnTo>
                    <a:pt x="42" y="47"/>
                  </a:lnTo>
                  <a:lnTo>
                    <a:pt x="47"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7" name="Freeform 2151"/>
            <p:cNvSpPr>
              <a:spLocks/>
            </p:cNvSpPr>
            <p:nvPr/>
          </p:nvSpPr>
          <p:spPr bwMode="auto">
            <a:xfrm>
              <a:off x="5222" y="3799"/>
              <a:ext cx="24" cy="22"/>
            </a:xfrm>
            <a:custGeom>
              <a:avLst/>
              <a:gdLst>
                <a:gd name="T0" fmla="*/ 6 w 49"/>
                <a:gd name="T1" fmla="*/ 0 h 45"/>
                <a:gd name="T2" fmla="*/ 6 w 49"/>
                <a:gd name="T3" fmla="*/ 0 h 45"/>
                <a:gd name="T4" fmla="*/ 0 w 49"/>
                <a:gd name="T5" fmla="*/ 0 h 45"/>
                <a:gd name="T6" fmla="*/ 0 w 49"/>
                <a:gd name="T7" fmla="*/ 4 h 45"/>
                <a:gd name="T8" fmla="*/ 5 w 49"/>
                <a:gd name="T9" fmla="*/ 5 h 45"/>
                <a:gd name="T10" fmla="*/ 5 w 49"/>
                <a:gd name="T11" fmla="*/ 5 h 45"/>
                <a:gd name="T12" fmla="*/ 6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49" y="6"/>
                  </a:moveTo>
                  <a:lnTo>
                    <a:pt x="48" y="6"/>
                  </a:lnTo>
                  <a:lnTo>
                    <a:pt x="5" y="0"/>
                  </a:lnTo>
                  <a:lnTo>
                    <a:pt x="0" y="39"/>
                  </a:lnTo>
                  <a:lnTo>
                    <a:pt x="43" y="45"/>
                  </a:lnTo>
                  <a:lnTo>
                    <a:pt x="42" y="45"/>
                  </a:lnTo>
                  <a:lnTo>
                    <a:pt x="49"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8" name="Freeform 2152"/>
            <p:cNvSpPr>
              <a:spLocks/>
            </p:cNvSpPr>
            <p:nvPr/>
          </p:nvSpPr>
          <p:spPr bwMode="auto">
            <a:xfrm>
              <a:off x="5242" y="3802"/>
              <a:ext cx="25" cy="23"/>
            </a:xfrm>
            <a:custGeom>
              <a:avLst/>
              <a:gdLst>
                <a:gd name="T0" fmla="*/ 7 w 48"/>
                <a:gd name="T1" fmla="*/ 1 h 46"/>
                <a:gd name="T2" fmla="*/ 7 w 48"/>
                <a:gd name="T3" fmla="*/ 1 h 46"/>
                <a:gd name="T4" fmla="*/ 1 w 48"/>
                <a:gd name="T5" fmla="*/ 0 h 46"/>
                <a:gd name="T6" fmla="*/ 0 w 48"/>
                <a:gd name="T7" fmla="*/ 5 h 46"/>
                <a:gd name="T8" fmla="*/ 6 w 48"/>
                <a:gd name="T9" fmla="*/ 6 h 46"/>
                <a:gd name="T10" fmla="*/ 6 w 48"/>
                <a:gd name="T11" fmla="*/ 6 h 46"/>
                <a:gd name="T12" fmla="*/ 7 w 48"/>
                <a:gd name="T13" fmla="*/ 1 h 46"/>
                <a:gd name="T14" fmla="*/ 0 60000 65536"/>
                <a:gd name="T15" fmla="*/ 0 60000 65536"/>
                <a:gd name="T16" fmla="*/ 0 60000 65536"/>
                <a:gd name="T17" fmla="*/ 0 60000 65536"/>
                <a:gd name="T18" fmla="*/ 0 60000 65536"/>
                <a:gd name="T19" fmla="*/ 0 60000 65536"/>
                <a:gd name="T20" fmla="*/ 0 60000 65536"/>
                <a:gd name="T21" fmla="*/ 0 w 48"/>
                <a:gd name="T22" fmla="*/ 0 h 46"/>
                <a:gd name="T23" fmla="*/ 48 w 48"/>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6">
                  <a:moveTo>
                    <a:pt x="47" y="7"/>
                  </a:moveTo>
                  <a:lnTo>
                    <a:pt x="48" y="7"/>
                  </a:lnTo>
                  <a:lnTo>
                    <a:pt x="7" y="0"/>
                  </a:lnTo>
                  <a:lnTo>
                    <a:pt x="0" y="39"/>
                  </a:lnTo>
                  <a:lnTo>
                    <a:pt x="41" y="46"/>
                  </a:lnTo>
                  <a:lnTo>
                    <a:pt x="43" y="46"/>
                  </a:lnTo>
                  <a:lnTo>
                    <a:pt x="47"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799" name="Freeform 2153"/>
            <p:cNvSpPr>
              <a:spLocks/>
            </p:cNvSpPr>
            <p:nvPr/>
          </p:nvSpPr>
          <p:spPr bwMode="auto">
            <a:xfrm>
              <a:off x="5264" y="3805"/>
              <a:ext cx="24" cy="22"/>
            </a:xfrm>
            <a:custGeom>
              <a:avLst/>
              <a:gdLst>
                <a:gd name="T0" fmla="*/ 6 w 48"/>
                <a:gd name="T1" fmla="*/ 1 h 44"/>
                <a:gd name="T2" fmla="*/ 6 w 48"/>
                <a:gd name="T3" fmla="*/ 1 h 44"/>
                <a:gd name="T4" fmla="*/ 1 w 48"/>
                <a:gd name="T5" fmla="*/ 0 h 44"/>
                <a:gd name="T6" fmla="*/ 0 w 48"/>
                <a:gd name="T7" fmla="*/ 5 h 44"/>
                <a:gd name="T8" fmla="*/ 6 w 48"/>
                <a:gd name="T9" fmla="*/ 6 h 44"/>
                <a:gd name="T10" fmla="*/ 6 w 48"/>
                <a:gd name="T11" fmla="*/ 6 h 44"/>
                <a:gd name="T12" fmla="*/ 6 w 48"/>
                <a:gd name="T13" fmla="*/ 1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8" y="5"/>
                  </a:moveTo>
                  <a:lnTo>
                    <a:pt x="47" y="5"/>
                  </a:lnTo>
                  <a:lnTo>
                    <a:pt x="4" y="0"/>
                  </a:lnTo>
                  <a:lnTo>
                    <a:pt x="0" y="39"/>
                  </a:lnTo>
                  <a:lnTo>
                    <a:pt x="42" y="44"/>
                  </a:lnTo>
                  <a:lnTo>
                    <a:pt x="41" y="44"/>
                  </a:lnTo>
                  <a:lnTo>
                    <a:pt x="48"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0" name="Freeform 2154"/>
            <p:cNvSpPr>
              <a:spLocks/>
            </p:cNvSpPr>
            <p:nvPr/>
          </p:nvSpPr>
          <p:spPr bwMode="auto">
            <a:xfrm>
              <a:off x="5285" y="3807"/>
              <a:ext cx="24" cy="24"/>
            </a:xfrm>
            <a:custGeom>
              <a:avLst/>
              <a:gdLst>
                <a:gd name="T0" fmla="*/ 6 w 48"/>
                <a:gd name="T1" fmla="*/ 1 h 47"/>
                <a:gd name="T2" fmla="*/ 6 w 48"/>
                <a:gd name="T3" fmla="*/ 1 h 47"/>
                <a:gd name="T4" fmla="*/ 1 w 48"/>
                <a:gd name="T5" fmla="*/ 0 h 47"/>
                <a:gd name="T6" fmla="*/ 0 w 48"/>
                <a:gd name="T7" fmla="*/ 5 h 47"/>
                <a:gd name="T8" fmla="*/ 5 w 48"/>
                <a:gd name="T9" fmla="*/ 6 h 47"/>
                <a:gd name="T10" fmla="*/ 5 w 48"/>
                <a:gd name="T11" fmla="*/ 6 h 47"/>
                <a:gd name="T12" fmla="*/ 6 w 48"/>
                <a:gd name="T13" fmla="*/ 1 h 47"/>
                <a:gd name="T14" fmla="*/ 0 60000 65536"/>
                <a:gd name="T15" fmla="*/ 0 60000 65536"/>
                <a:gd name="T16" fmla="*/ 0 60000 65536"/>
                <a:gd name="T17" fmla="*/ 0 60000 65536"/>
                <a:gd name="T18" fmla="*/ 0 60000 65536"/>
                <a:gd name="T19" fmla="*/ 0 60000 65536"/>
                <a:gd name="T20" fmla="*/ 0 60000 65536"/>
                <a:gd name="T21" fmla="*/ 0 w 48"/>
                <a:gd name="T22" fmla="*/ 0 h 47"/>
                <a:gd name="T23" fmla="*/ 48 w 48"/>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7">
                  <a:moveTo>
                    <a:pt x="48" y="8"/>
                  </a:moveTo>
                  <a:lnTo>
                    <a:pt x="47" y="8"/>
                  </a:lnTo>
                  <a:lnTo>
                    <a:pt x="7" y="0"/>
                  </a:lnTo>
                  <a:lnTo>
                    <a:pt x="0" y="39"/>
                  </a:lnTo>
                  <a:lnTo>
                    <a:pt x="40" y="47"/>
                  </a:lnTo>
                  <a:lnTo>
                    <a:pt x="39" y="47"/>
                  </a:lnTo>
                  <a:lnTo>
                    <a:pt x="48"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1" name="Freeform 2155"/>
            <p:cNvSpPr>
              <a:spLocks/>
            </p:cNvSpPr>
            <p:nvPr/>
          </p:nvSpPr>
          <p:spPr bwMode="auto">
            <a:xfrm>
              <a:off x="5304" y="3811"/>
              <a:ext cx="27" cy="25"/>
            </a:xfrm>
            <a:custGeom>
              <a:avLst/>
              <a:gdLst>
                <a:gd name="T0" fmla="*/ 7 w 53"/>
                <a:gd name="T1" fmla="*/ 2 h 49"/>
                <a:gd name="T2" fmla="*/ 7 w 53"/>
                <a:gd name="T3" fmla="*/ 2 h 49"/>
                <a:gd name="T4" fmla="*/ 2 w 53"/>
                <a:gd name="T5" fmla="*/ 0 h 49"/>
                <a:gd name="T6" fmla="*/ 0 w 53"/>
                <a:gd name="T7" fmla="*/ 5 h 49"/>
                <a:gd name="T8" fmla="*/ 6 w 53"/>
                <a:gd name="T9" fmla="*/ 7 h 49"/>
                <a:gd name="T10" fmla="*/ 6 w 53"/>
                <a:gd name="T11" fmla="*/ 7 h 49"/>
                <a:gd name="T12" fmla="*/ 7 w 53"/>
                <a:gd name="T13" fmla="*/ 2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51" y="10"/>
                  </a:moveTo>
                  <a:lnTo>
                    <a:pt x="53" y="10"/>
                  </a:lnTo>
                  <a:lnTo>
                    <a:pt x="9" y="0"/>
                  </a:lnTo>
                  <a:lnTo>
                    <a:pt x="0" y="39"/>
                  </a:lnTo>
                  <a:lnTo>
                    <a:pt x="44" y="49"/>
                  </a:lnTo>
                  <a:lnTo>
                    <a:pt x="46" y="49"/>
                  </a:lnTo>
                  <a:lnTo>
                    <a:pt x="51"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2" name="Freeform 2156"/>
            <p:cNvSpPr>
              <a:spLocks/>
            </p:cNvSpPr>
            <p:nvPr/>
          </p:nvSpPr>
          <p:spPr bwMode="auto">
            <a:xfrm>
              <a:off x="5327" y="3816"/>
              <a:ext cx="25" cy="22"/>
            </a:xfrm>
            <a:custGeom>
              <a:avLst/>
              <a:gdLst>
                <a:gd name="T0" fmla="*/ 7 w 50"/>
                <a:gd name="T1" fmla="*/ 1 h 44"/>
                <a:gd name="T2" fmla="*/ 7 w 50"/>
                <a:gd name="T3" fmla="*/ 1 h 44"/>
                <a:gd name="T4" fmla="*/ 1 w 50"/>
                <a:gd name="T5" fmla="*/ 0 h 44"/>
                <a:gd name="T6" fmla="*/ 0 w 50"/>
                <a:gd name="T7" fmla="*/ 5 h 44"/>
                <a:gd name="T8" fmla="*/ 6 w 50"/>
                <a:gd name="T9" fmla="*/ 6 h 44"/>
                <a:gd name="T10" fmla="*/ 6 w 50"/>
                <a:gd name="T11" fmla="*/ 6 h 44"/>
                <a:gd name="T12" fmla="*/ 7 w 50"/>
                <a:gd name="T13" fmla="*/ 1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50" y="5"/>
                  </a:moveTo>
                  <a:lnTo>
                    <a:pt x="49" y="5"/>
                  </a:lnTo>
                  <a:lnTo>
                    <a:pt x="5" y="0"/>
                  </a:lnTo>
                  <a:lnTo>
                    <a:pt x="0" y="39"/>
                  </a:lnTo>
                  <a:lnTo>
                    <a:pt x="44" y="44"/>
                  </a:lnTo>
                  <a:lnTo>
                    <a:pt x="43" y="44"/>
                  </a:lnTo>
                  <a:lnTo>
                    <a:pt x="50"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3" name="Freeform 2157"/>
            <p:cNvSpPr>
              <a:spLocks/>
            </p:cNvSpPr>
            <p:nvPr/>
          </p:nvSpPr>
          <p:spPr bwMode="auto">
            <a:xfrm>
              <a:off x="5348" y="3819"/>
              <a:ext cx="28" cy="23"/>
            </a:xfrm>
            <a:custGeom>
              <a:avLst/>
              <a:gdLst>
                <a:gd name="T0" fmla="*/ 7 w 54"/>
                <a:gd name="T1" fmla="*/ 1 h 47"/>
                <a:gd name="T2" fmla="*/ 8 w 54"/>
                <a:gd name="T3" fmla="*/ 1 h 47"/>
                <a:gd name="T4" fmla="*/ 1 w 54"/>
                <a:gd name="T5" fmla="*/ 0 h 47"/>
                <a:gd name="T6" fmla="*/ 0 w 54"/>
                <a:gd name="T7" fmla="*/ 4 h 47"/>
                <a:gd name="T8" fmla="*/ 6 w 54"/>
                <a:gd name="T9" fmla="*/ 5 h 47"/>
                <a:gd name="T10" fmla="*/ 7 w 54"/>
                <a:gd name="T11" fmla="*/ 5 h 47"/>
                <a:gd name="T12" fmla="*/ 7 w 54"/>
                <a:gd name="T13" fmla="*/ 1 h 47"/>
                <a:gd name="T14" fmla="*/ 0 60000 65536"/>
                <a:gd name="T15" fmla="*/ 0 60000 65536"/>
                <a:gd name="T16" fmla="*/ 0 60000 65536"/>
                <a:gd name="T17" fmla="*/ 0 60000 65536"/>
                <a:gd name="T18" fmla="*/ 0 60000 65536"/>
                <a:gd name="T19" fmla="*/ 0 60000 65536"/>
                <a:gd name="T20" fmla="*/ 0 60000 65536"/>
                <a:gd name="T21" fmla="*/ 0 w 54"/>
                <a:gd name="T22" fmla="*/ 0 h 47"/>
                <a:gd name="T23" fmla="*/ 54 w 54"/>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7">
                  <a:moveTo>
                    <a:pt x="52" y="8"/>
                  </a:moveTo>
                  <a:lnTo>
                    <a:pt x="54" y="8"/>
                  </a:lnTo>
                  <a:lnTo>
                    <a:pt x="7" y="0"/>
                  </a:lnTo>
                  <a:lnTo>
                    <a:pt x="0" y="39"/>
                  </a:lnTo>
                  <a:lnTo>
                    <a:pt x="47" y="47"/>
                  </a:lnTo>
                  <a:lnTo>
                    <a:pt x="49" y="47"/>
                  </a:lnTo>
                  <a:lnTo>
                    <a:pt x="52"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4" name="Freeform 2158"/>
            <p:cNvSpPr>
              <a:spLocks/>
            </p:cNvSpPr>
            <p:nvPr/>
          </p:nvSpPr>
          <p:spPr bwMode="auto">
            <a:xfrm>
              <a:off x="5373" y="3823"/>
              <a:ext cx="22" cy="21"/>
            </a:xfrm>
            <a:custGeom>
              <a:avLst/>
              <a:gdLst>
                <a:gd name="T0" fmla="*/ 6 w 44"/>
                <a:gd name="T1" fmla="*/ 1 h 42"/>
                <a:gd name="T2" fmla="*/ 6 w 44"/>
                <a:gd name="T3" fmla="*/ 1 h 42"/>
                <a:gd name="T4" fmla="*/ 1 w 44"/>
                <a:gd name="T5" fmla="*/ 0 h 42"/>
                <a:gd name="T6" fmla="*/ 0 w 44"/>
                <a:gd name="T7" fmla="*/ 5 h 42"/>
                <a:gd name="T8" fmla="*/ 6 w 44"/>
                <a:gd name="T9" fmla="*/ 6 h 42"/>
                <a:gd name="T10" fmla="*/ 5 w 44"/>
                <a:gd name="T11" fmla="*/ 6 h 42"/>
                <a:gd name="T12" fmla="*/ 6 w 44"/>
                <a:gd name="T13" fmla="*/ 1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4" y="3"/>
                  </a:moveTo>
                  <a:lnTo>
                    <a:pt x="43" y="3"/>
                  </a:lnTo>
                  <a:lnTo>
                    <a:pt x="3" y="0"/>
                  </a:lnTo>
                  <a:lnTo>
                    <a:pt x="0" y="39"/>
                  </a:lnTo>
                  <a:lnTo>
                    <a:pt x="41" y="42"/>
                  </a:lnTo>
                  <a:lnTo>
                    <a:pt x="40" y="42"/>
                  </a:lnTo>
                  <a:lnTo>
                    <a:pt x="44"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5" name="Freeform 2159"/>
            <p:cNvSpPr>
              <a:spLocks/>
            </p:cNvSpPr>
            <p:nvPr/>
          </p:nvSpPr>
          <p:spPr bwMode="auto">
            <a:xfrm>
              <a:off x="5393" y="3825"/>
              <a:ext cx="23" cy="22"/>
            </a:xfrm>
            <a:custGeom>
              <a:avLst/>
              <a:gdLst>
                <a:gd name="T0" fmla="*/ 5 w 47"/>
                <a:gd name="T1" fmla="*/ 0 h 45"/>
                <a:gd name="T2" fmla="*/ 5 w 47"/>
                <a:gd name="T3" fmla="*/ 0 h 45"/>
                <a:gd name="T4" fmla="*/ 0 w 47"/>
                <a:gd name="T5" fmla="*/ 0 h 45"/>
                <a:gd name="T6" fmla="*/ 0 w 47"/>
                <a:gd name="T7" fmla="*/ 4 h 45"/>
                <a:gd name="T8" fmla="*/ 5 w 47"/>
                <a:gd name="T9" fmla="*/ 5 h 45"/>
                <a:gd name="T10" fmla="*/ 5 w 47"/>
                <a:gd name="T11" fmla="*/ 5 h 45"/>
                <a:gd name="T12" fmla="*/ 5 w 47"/>
                <a:gd name="T13" fmla="*/ 5 h 45"/>
                <a:gd name="T14" fmla="*/ 5 w 47"/>
                <a:gd name="T15" fmla="*/ 5 h 45"/>
                <a:gd name="T16" fmla="*/ 5 w 47"/>
                <a:gd name="T17" fmla="*/ 5 h 45"/>
                <a:gd name="T18" fmla="*/ 5 w 47"/>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5"/>
                <a:gd name="T32" fmla="*/ 47 w 47"/>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5">
                  <a:moveTo>
                    <a:pt x="42" y="5"/>
                  </a:moveTo>
                  <a:lnTo>
                    <a:pt x="47" y="5"/>
                  </a:lnTo>
                  <a:lnTo>
                    <a:pt x="4" y="0"/>
                  </a:lnTo>
                  <a:lnTo>
                    <a:pt x="0" y="39"/>
                  </a:lnTo>
                  <a:lnTo>
                    <a:pt x="42" y="44"/>
                  </a:lnTo>
                  <a:lnTo>
                    <a:pt x="47" y="44"/>
                  </a:lnTo>
                  <a:lnTo>
                    <a:pt x="42" y="44"/>
                  </a:lnTo>
                  <a:lnTo>
                    <a:pt x="45" y="45"/>
                  </a:lnTo>
                  <a:lnTo>
                    <a:pt x="47" y="44"/>
                  </a:lnTo>
                  <a:lnTo>
                    <a:pt x="42"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6" name="Freeform 2160"/>
            <p:cNvSpPr>
              <a:spLocks/>
            </p:cNvSpPr>
            <p:nvPr/>
          </p:nvSpPr>
          <p:spPr bwMode="auto">
            <a:xfrm>
              <a:off x="5414" y="3825"/>
              <a:ext cx="23" cy="21"/>
            </a:xfrm>
            <a:custGeom>
              <a:avLst/>
              <a:gdLst>
                <a:gd name="T0" fmla="*/ 6 w 46"/>
                <a:gd name="T1" fmla="*/ 0 h 44"/>
                <a:gd name="T2" fmla="*/ 6 w 46"/>
                <a:gd name="T3" fmla="*/ 0 h 44"/>
                <a:gd name="T4" fmla="*/ 0 w 46"/>
                <a:gd name="T5" fmla="*/ 0 h 44"/>
                <a:gd name="T6" fmla="*/ 1 w 46"/>
                <a:gd name="T7" fmla="*/ 5 h 44"/>
                <a:gd name="T8" fmla="*/ 6 w 46"/>
                <a:gd name="T9" fmla="*/ 4 h 44"/>
                <a:gd name="T10" fmla="*/ 6 w 46"/>
                <a:gd name="T11" fmla="*/ 4 h 44"/>
                <a:gd name="T12" fmla="*/ 6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3" y="0"/>
                  </a:moveTo>
                  <a:lnTo>
                    <a:pt x="42" y="0"/>
                  </a:lnTo>
                  <a:lnTo>
                    <a:pt x="0" y="5"/>
                  </a:lnTo>
                  <a:lnTo>
                    <a:pt x="5" y="44"/>
                  </a:lnTo>
                  <a:lnTo>
                    <a:pt x="46" y="39"/>
                  </a:lnTo>
                  <a:lnTo>
                    <a:pt x="45"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7" name="Freeform 2161"/>
            <p:cNvSpPr>
              <a:spLocks/>
            </p:cNvSpPr>
            <p:nvPr/>
          </p:nvSpPr>
          <p:spPr bwMode="auto">
            <a:xfrm>
              <a:off x="5435" y="3823"/>
              <a:ext cx="23" cy="21"/>
            </a:xfrm>
            <a:custGeom>
              <a:avLst/>
              <a:gdLst>
                <a:gd name="T0" fmla="*/ 6 w 46"/>
                <a:gd name="T1" fmla="*/ 0 h 41"/>
                <a:gd name="T2" fmla="*/ 6 w 46"/>
                <a:gd name="T3" fmla="*/ 0 h 41"/>
                <a:gd name="T4" fmla="*/ 0 w 46"/>
                <a:gd name="T5" fmla="*/ 1 h 41"/>
                <a:gd name="T6" fmla="*/ 1 w 46"/>
                <a:gd name="T7" fmla="*/ 6 h 41"/>
                <a:gd name="T8" fmla="*/ 6 w 46"/>
                <a:gd name="T9" fmla="*/ 5 h 41"/>
                <a:gd name="T10" fmla="*/ 6 w 46"/>
                <a:gd name="T11" fmla="*/ 5 h 41"/>
                <a:gd name="T12" fmla="*/ 6 w 46"/>
                <a:gd name="T13" fmla="*/ 0 h 41"/>
                <a:gd name="T14" fmla="*/ 0 60000 65536"/>
                <a:gd name="T15" fmla="*/ 0 60000 65536"/>
                <a:gd name="T16" fmla="*/ 0 60000 65536"/>
                <a:gd name="T17" fmla="*/ 0 60000 65536"/>
                <a:gd name="T18" fmla="*/ 0 60000 65536"/>
                <a:gd name="T19" fmla="*/ 0 60000 65536"/>
                <a:gd name="T20" fmla="*/ 0 60000 65536"/>
                <a:gd name="T21" fmla="*/ 0 w 46"/>
                <a:gd name="T22" fmla="*/ 0 h 41"/>
                <a:gd name="T23" fmla="*/ 46 w 46"/>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1">
                  <a:moveTo>
                    <a:pt x="45" y="0"/>
                  </a:moveTo>
                  <a:lnTo>
                    <a:pt x="44" y="0"/>
                  </a:lnTo>
                  <a:lnTo>
                    <a:pt x="0" y="2"/>
                  </a:lnTo>
                  <a:lnTo>
                    <a:pt x="2" y="41"/>
                  </a:lnTo>
                  <a:lnTo>
                    <a:pt x="46"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8" name="Freeform 2162"/>
            <p:cNvSpPr>
              <a:spLocks/>
            </p:cNvSpPr>
            <p:nvPr/>
          </p:nvSpPr>
          <p:spPr bwMode="auto">
            <a:xfrm>
              <a:off x="5458" y="3823"/>
              <a:ext cx="20" cy="20"/>
            </a:xfrm>
            <a:custGeom>
              <a:avLst/>
              <a:gdLst>
                <a:gd name="T0" fmla="*/ 5 w 39"/>
                <a:gd name="T1" fmla="*/ 0 h 40"/>
                <a:gd name="T2" fmla="*/ 5 w 39"/>
                <a:gd name="T3" fmla="*/ 0 h 40"/>
                <a:gd name="T4" fmla="*/ 0 w 39"/>
                <a:gd name="T5" fmla="*/ 1 h 40"/>
                <a:gd name="T6" fmla="*/ 0 w 39"/>
                <a:gd name="T7" fmla="*/ 5 h 40"/>
                <a:gd name="T8" fmla="*/ 5 w 39"/>
                <a:gd name="T9" fmla="*/ 5 h 40"/>
                <a:gd name="T10" fmla="*/ 5 w 39"/>
                <a:gd name="T11" fmla="*/ 5 h 40"/>
                <a:gd name="T12" fmla="*/ 5 w 39"/>
                <a:gd name="T13" fmla="*/ 0 h 40"/>
                <a:gd name="T14" fmla="*/ 0 60000 65536"/>
                <a:gd name="T15" fmla="*/ 0 60000 65536"/>
                <a:gd name="T16" fmla="*/ 0 60000 65536"/>
                <a:gd name="T17" fmla="*/ 0 60000 65536"/>
                <a:gd name="T18" fmla="*/ 0 60000 65536"/>
                <a:gd name="T19" fmla="*/ 0 60000 65536"/>
                <a:gd name="T20" fmla="*/ 0 60000 65536"/>
                <a:gd name="T21" fmla="*/ 0 w 39"/>
                <a:gd name="T22" fmla="*/ 0 h 40"/>
                <a:gd name="T23" fmla="*/ 39 w 39"/>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0">
                  <a:moveTo>
                    <a:pt x="39" y="0"/>
                  </a:moveTo>
                  <a:lnTo>
                    <a:pt x="39" y="0"/>
                  </a:lnTo>
                  <a:lnTo>
                    <a:pt x="0" y="1"/>
                  </a:lnTo>
                  <a:lnTo>
                    <a:pt x="0" y="40"/>
                  </a:lnTo>
                  <a:lnTo>
                    <a:pt x="39"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09" name="Freeform 2163"/>
            <p:cNvSpPr>
              <a:spLocks/>
            </p:cNvSpPr>
            <p:nvPr/>
          </p:nvSpPr>
          <p:spPr bwMode="auto">
            <a:xfrm>
              <a:off x="5478" y="3823"/>
              <a:ext cx="23" cy="20"/>
            </a:xfrm>
            <a:custGeom>
              <a:avLst/>
              <a:gdLst>
                <a:gd name="T0" fmla="*/ 6 w 46"/>
                <a:gd name="T1" fmla="*/ 1 h 40"/>
                <a:gd name="T2" fmla="*/ 6 w 46"/>
                <a:gd name="T3" fmla="*/ 1 h 40"/>
                <a:gd name="T4" fmla="*/ 0 w 46"/>
                <a:gd name="T5" fmla="*/ 0 h 40"/>
                <a:gd name="T6" fmla="*/ 0 w 46"/>
                <a:gd name="T7" fmla="*/ 5 h 40"/>
                <a:gd name="T8" fmla="*/ 6 w 46"/>
                <a:gd name="T9" fmla="*/ 5 h 40"/>
                <a:gd name="T10" fmla="*/ 6 w 46"/>
                <a:gd name="T11" fmla="*/ 5 h 40"/>
                <a:gd name="T12" fmla="*/ 6 w 46"/>
                <a:gd name="T13" fmla="*/ 1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5" y="1"/>
                  </a:lnTo>
                  <a:lnTo>
                    <a:pt x="0" y="0"/>
                  </a:lnTo>
                  <a:lnTo>
                    <a:pt x="0" y="39"/>
                  </a:lnTo>
                  <a:lnTo>
                    <a:pt x="45" y="40"/>
                  </a:lnTo>
                  <a:lnTo>
                    <a:pt x="44"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0" name="Freeform 2164"/>
            <p:cNvSpPr>
              <a:spLocks/>
            </p:cNvSpPr>
            <p:nvPr/>
          </p:nvSpPr>
          <p:spPr bwMode="auto">
            <a:xfrm>
              <a:off x="5499" y="3823"/>
              <a:ext cx="24" cy="21"/>
            </a:xfrm>
            <a:custGeom>
              <a:avLst/>
              <a:gdLst>
                <a:gd name="T0" fmla="*/ 6 w 47"/>
                <a:gd name="T1" fmla="*/ 1 h 41"/>
                <a:gd name="T2" fmla="*/ 6 w 47"/>
                <a:gd name="T3" fmla="*/ 1 h 41"/>
                <a:gd name="T4" fmla="*/ 1 w 47"/>
                <a:gd name="T5" fmla="*/ 0 h 41"/>
                <a:gd name="T6" fmla="*/ 0 w 47"/>
                <a:gd name="T7" fmla="*/ 5 h 41"/>
                <a:gd name="T8" fmla="*/ 6 w 47"/>
                <a:gd name="T9" fmla="*/ 6 h 41"/>
                <a:gd name="T10" fmla="*/ 6 w 47"/>
                <a:gd name="T11" fmla="*/ 6 h 41"/>
                <a:gd name="T12" fmla="*/ 6 w 47"/>
                <a:gd name="T13" fmla="*/ 1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7" y="2"/>
                  </a:moveTo>
                  <a:lnTo>
                    <a:pt x="46" y="2"/>
                  </a:lnTo>
                  <a:lnTo>
                    <a:pt x="2" y="0"/>
                  </a:lnTo>
                  <a:lnTo>
                    <a:pt x="0" y="39"/>
                  </a:lnTo>
                  <a:lnTo>
                    <a:pt x="44" y="41"/>
                  </a:lnTo>
                  <a:lnTo>
                    <a:pt x="42" y="41"/>
                  </a:lnTo>
                  <a:lnTo>
                    <a:pt x="47"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1" name="Freeform 2165"/>
            <p:cNvSpPr>
              <a:spLocks/>
            </p:cNvSpPr>
            <p:nvPr/>
          </p:nvSpPr>
          <p:spPr bwMode="auto">
            <a:xfrm>
              <a:off x="5521" y="3825"/>
              <a:ext cx="23" cy="22"/>
            </a:xfrm>
            <a:custGeom>
              <a:avLst/>
              <a:gdLst>
                <a:gd name="T0" fmla="*/ 5 w 48"/>
                <a:gd name="T1" fmla="*/ 3 h 45"/>
                <a:gd name="T2" fmla="*/ 5 w 48"/>
                <a:gd name="T3" fmla="*/ 0 h 45"/>
                <a:gd name="T4" fmla="*/ 0 w 48"/>
                <a:gd name="T5" fmla="*/ 0 h 45"/>
                <a:gd name="T6" fmla="*/ 0 w 48"/>
                <a:gd name="T7" fmla="*/ 4 h 45"/>
                <a:gd name="T8" fmla="*/ 5 w 48"/>
                <a:gd name="T9" fmla="*/ 5 h 45"/>
                <a:gd name="T10" fmla="*/ 5 w 48"/>
                <a:gd name="T11" fmla="*/ 3 h 45"/>
                <a:gd name="T12" fmla="*/ 0 60000 65536"/>
                <a:gd name="T13" fmla="*/ 0 60000 65536"/>
                <a:gd name="T14" fmla="*/ 0 60000 65536"/>
                <a:gd name="T15" fmla="*/ 0 60000 65536"/>
                <a:gd name="T16" fmla="*/ 0 60000 65536"/>
                <a:gd name="T17" fmla="*/ 0 60000 65536"/>
                <a:gd name="T18" fmla="*/ 0 w 48"/>
                <a:gd name="T19" fmla="*/ 0 h 45"/>
                <a:gd name="T20" fmla="*/ 48 w 48"/>
                <a:gd name="T21" fmla="*/ 45 h 45"/>
              </a:gdLst>
              <a:ahLst/>
              <a:cxnLst>
                <a:cxn ang="T12">
                  <a:pos x="T0" y="T1"/>
                </a:cxn>
                <a:cxn ang="T13">
                  <a:pos x="T2" y="T3"/>
                </a:cxn>
                <a:cxn ang="T14">
                  <a:pos x="T4" y="T5"/>
                </a:cxn>
                <a:cxn ang="T15">
                  <a:pos x="T6" y="T7"/>
                </a:cxn>
                <a:cxn ang="T16">
                  <a:pos x="T8" y="T9"/>
                </a:cxn>
                <a:cxn ang="T17">
                  <a:pos x="T10" y="T11"/>
                </a:cxn>
              </a:cxnLst>
              <a:rect l="T18" t="T19" r="T20" b="T21"/>
              <a:pathLst>
                <a:path w="48" h="45">
                  <a:moveTo>
                    <a:pt x="45" y="25"/>
                  </a:moveTo>
                  <a:lnTo>
                    <a:pt x="48" y="6"/>
                  </a:lnTo>
                  <a:lnTo>
                    <a:pt x="5" y="0"/>
                  </a:lnTo>
                  <a:lnTo>
                    <a:pt x="0" y="39"/>
                  </a:lnTo>
                  <a:lnTo>
                    <a:pt x="43" y="45"/>
                  </a:lnTo>
                  <a:lnTo>
                    <a:pt x="45"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2" name="Freeform 2166"/>
            <p:cNvSpPr>
              <a:spLocks/>
            </p:cNvSpPr>
            <p:nvPr/>
          </p:nvSpPr>
          <p:spPr bwMode="auto">
            <a:xfrm>
              <a:off x="2014" y="3751"/>
              <a:ext cx="54" cy="46"/>
            </a:xfrm>
            <a:custGeom>
              <a:avLst/>
              <a:gdLst>
                <a:gd name="T0" fmla="*/ 12 w 110"/>
                <a:gd name="T1" fmla="*/ 1 h 92"/>
                <a:gd name="T2" fmla="*/ 11 w 110"/>
                <a:gd name="T3" fmla="*/ 1 h 92"/>
                <a:gd name="T4" fmla="*/ 0 w 110"/>
                <a:gd name="T5" fmla="*/ 7 h 92"/>
                <a:gd name="T6" fmla="*/ 2 w 110"/>
                <a:gd name="T7" fmla="*/ 12 h 92"/>
                <a:gd name="T8" fmla="*/ 13 w 110"/>
                <a:gd name="T9" fmla="*/ 5 h 92"/>
                <a:gd name="T10" fmla="*/ 12 w 110"/>
                <a:gd name="T11" fmla="*/ 5 h 92"/>
                <a:gd name="T12" fmla="*/ 12 w 110"/>
                <a:gd name="T13" fmla="*/ 1 h 92"/>
                <a:gd name="T14" fmla="*/ 11 w 110"/>
                <a:gd name="T15" fmla="*/ 0 h 92"/>
                <a:gd name="T16" fmla="*/ 11 w 110"/>
                <a:gd name="T17" fmla="*/ 1 h 92"/>
                <a:gd name="T18" fmla="*/ 12 w 110"/>
                <a:gd name="T19" fmla="*/ 1 h 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0"/>
                <a:gd name="T31" fmla="*/ 0 h 92"/>
                <a:gd name="T32" fmla="*/ 110 w 110"/>
                <a:gd name="T33" fmla="*/ 92 h 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0" h="92">
                  <a:moveTo>
                    <a:pt x="102" y="1"/>
                  </a:moveTo>
                  <a:lnTo>
                    <a:pt x="89" y="3"/>
                  </a:lnTo>
                  <a:lnTo>
                    <a:pt x="0" y="57"/>
                  </a:lnTo>
                  <a:lnTo>
                    <a:pt x="21" y="92"/>
                  </a:lnTo>
                  <a:lnTo>
                    <a:pt x="110" y="38"/>
                  </a:lnTo>
                  <a:lnTo>
                    <a:pt x="97" y="40"/>
                  </a:lnTo>
                  <a:lnTo>
                    <a:pt x="102" y="1"/>
                  </a:lnTo>
                  <a:lnTo>
                    <a:pt x="95" y="0"/>
                  </a:lnTo>
                  <a:lnTo>
                    <a:pt x="89" y="3"/>
                  </a:lnTo>
                  <a:lnTo>
                    <a:pt x="102"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3" name="Freeform 2167"/>
            <p:cNvSpPr>
              <a:spLocks/>
            </p:cNvSpPr>
            <p:nvPr/>
          </p:nvSpPr>
          <p:spPr bwMode="auto">
            <a:xfrm>
              <a:off x="2062" y="3751"/>
              <a:ext cx="22" cy="22"/>
            </a:xfrm>
            <a:custGeom>
              <a:avLst/>
              <a:gdLst>
                <a:gd name="T0" fmla="*/ 6 w 44"/>
                <a:gd name="T1" fmla="*/ 1 h 44"/>
                <a:gd name="T2" fmla="*/ 6 w 44"/>
                <a:gd name="T3" fmla="*/ 1 h 44"/>
                <a:gd name="T4" fmla="*/ 1 w 44"/>
                <a:gd name="T5" fmla="*/ 0 h 44"/>
                <a:gd name="T6" fmla="*/ 0 w 44"/>
                <a:gd name="T7" fmla="*/ 5 h 44"/>
                <a:gd name="T8" fmla="*/ 5 w 44"/>
                <a:gd name="T9" fmla="*/ 6 h 44"/>
                <a:gd name="T10" fmla="*/ 6 w 44"/>
                <a:gd name="T11" fmla="*/ 6 h 44"/>
                <a:gd name="T12" fmla="*/ 6 w 44"/>
                <a:gd name="T13" fmla="*/ 1 h 44"/>
                <a:gd name="T14" fmla="*/ 0 60000 65536"/>
                <a:gd name="T15" fmla="*/ 0 60000 65536"/>
                <a:gd name="T16" fmla="*/ 0 60000 65536"/>
                <a:gd name="T17" fmla="*/ 0 60000 65536"/>
                <a:gd name="T18" fmla="*/ 0 60000 65536"/>
                <a:gd name="T19" fmla="*/ 0 60000 65536"/>
                <a:gd name="T20" fmla="*/ 0 60000 65536"/>
                <a:gd name="T21" fmla="*/ 0 w 44"/>
                <a:gd name="T22" fmla="*/ 0 h 44"/>
                <a:gd name="T23" fmla="*/ 44 w 44"/>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4">
                  <a:moveTo>
                    <a:pt x="43" y="5"/>
                  </a:moveTo>
                  <a:lnTo>
                    <a:pt x="44" y="5"/>
                  </a:lnTo>
                  <a:lnTo>
                    <a:pt x="5" y="0"/>
                  </a:lnTo>
                  <a:lnTo>
                    <a:pt x="0" y="39"/>
                  </a:lnTo>
                  <a:lnTo>
                    <a:pt x="39" y="44"/>
                  </a:lnTo>
                  <a:lnTo>
                    <a:pt x="41" y="44"/>
                  </a:lnTo>
                  <a:lnTo>
                    <a:pt x="43"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4" name="Freeform 2168"/>
            <p:cNvSpPr>
              <a:spLocks/>
            </p:cNvSpPr>
            <p:nvPr/>
          </p:nvSpPr>
          <p:spPr bwMode="auto">
            <a:xfrm>
              <a:off x="2082" y="3754"/>
              <a:ext cx="24" cy="20"/>
            </a:xfrm>
            <a:custGeom>
              <a:avLst/>
              <a:gdLst>
                <a:gd name="T0" fmla="*/ 6 w 47"/>
                <a:gd name="T1" fmla="*/ 0 h 41"/>
                <a:gd name="T2" fmla="*/ 6 w 47"/>
                <a:gd name="T3" fmla="*/ 0 h 41"/>
                <a:gd name="T4" fmla="*/ 1 w 47"/>
                <a:gd name="T5" fmla="*/ 0 h 41"/>
                <a:gd name="T6" fmla="*/ 0 w 47"/>
                <a:gd name="T7" fmla="*/ 4 h 41"/>
                <a:gd name="T8" fmla="*/ 6 w 47"/>
                <a:gd name="T9" fmla="*/ 5 h 41"/>
                <a:gd name="T10" fmla="*/ 6 w 47"/>
                <a:gd name="T11" fmla="*/ 5 h 41"/>
                <a:gd name="T12" fmla="*/ 6 w 47"/>
                <a:gd name="T13" fmla="*/ 0 h 41"/>
                <a:gd name="T14" fmla="*/ 0 60000 65536"/>
                <a:gd name="T15" fmla="*/ 0 60000 65536"/>
                <a:gd name="T16" fmla="*/ 0 60000 65536"/>
                <a:gd name="T17" fmla="*/ 0 60000 65536"/>
                <a:gd name="T18" fmla="*/ 0 60000 65536"/>
                <a:gd name="T19" fmla="*/ 0 60000 65536"/>
                <a:gd name="T20" fmla="*/ 0 60000 65536"/>
                <a:gd name="T21" fmla="*/ 0 w 47"/>
                <a:gd name="T22" fmla="*/ 0 h 41"/>
                <a:gd name="T23" fmla="*/ 47 w 47"/>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1">
                  <a:moveTo>
                    <a:pt x="47" y="2"/>
                  </a:moveTo>
                  <a:lnTo>
                    <a:pt x="47" y="2"/>
                  </a:lnTo>
                  <a:lnTo>
                    <a:pt x="2" y="0"/>
                  </a:lnTo>
                  <a:lnTo>
                    <a:pt x="0" y="39"/>
                  </a:lnTo>
                  <a:lnTo>
                    <a:pt x="44" y="41"/>
                  </a:lnTo>
                  <a:lnTo>
                    <a:pt x="47"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5" name="Freeform 2169"/>
            <p:cNvSpPr>
              <a:spLocks/>
            </p:cNvSpPr>
            <p:nvPr/>
          </p:nvSpPr>
          <p:spPr bwMode="auto">
            <a:xfrm>
              <a:off x="2105" y="3755"/>
              <a:ext cx="24" cy="21"/>
            </a:xfrm>
            <a:custGeom>
              <a:avLst/>
              <a:gdLst>
                <a:gd name="T0" fmla="*/ 6 w 49"/>
                <a:gd name="T1" fmla="*/ 1 h 41"/>
                <a:gd name="T2" fmla="*/ 5 w 49"/>
                <a:gd name="T3" fmla="*/ 1 h 41"/>
                <a:gd name="T4" fmla="*/ 0 w 49"/>
                <a:gd name="T5" fmla="*/ 0 h 41"/>
                <a:gd name="T6" fmla="*/ 0 w 49"/>
                <a:gd name="T7" fmla="*/ 5 h 41"/>
                <a:gd name="T8" fmla="*/ 5 w 49"/>
                <a:gd name="T9" fmla="*/ 6 h 41"/>
                <a:gd name="T10" fmla="*/ 5 w 49"/>
                <a:gd name="T11" fmla="*/ 6 h 41"/>
                <a:gd name="T12" fmla="*/ 6 w 49"/>
                <a:gd name="T13" fmla="*/ 1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9" y="2"/>
                  </a:moveTo>
                  <a:lnTo>
                    <a:pt x="47" y="2"/>
                  </a:lnTo>
                  <a:lnTo>
                    <a:pt x="3" y="0"/>
                  </a:lnTo>
                  <a:lnTo>
                    <a:pt x="0" y="39"/>
                  </a:lnTo>
                  <a:lnTo>
                    <a:pt x="44" y="41"/>
                  </a:lnTo>
                  <a:lnTo>
                    <a:pt x="42" y="41"/>
                  </a:lnTo>
                  <a:lnTo>
                    <a:pt x="49"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6" name="Freeform 2170"/>
            <p:cNvSpPr>
              <a:spLocks/>
            </p:cNvSpPr>
            <p:nvPr/>
          </p:nvSpPr>
          <p:spPr bwMode="auto">
            <a:xfrm>
              <a:off x="2125" y="3756"/>
              <a:ext cx="24" cy="24"/>
            </a:xfrm>
            <a:custGeom>
              <a:avLst/>
              <a:gdLst>
                <a:gd name="T0" fmla="*/ 5 w 47"/>
                <a:gd name="T1" fmla="*/ 1 h 48"/>
                <a:gd name="T2" fmla="*/ 6 w 47"/>
                <a:gd name="T3" fmla="*/ 1 h 48"/>
                <a:gd name="T4" fmla="*/ 1 w 47"/>
                <a:gd name="T5" fmla="*/ 0 h 48"/>
                <a:gd name="T6" fmla="*/ 0 w 47"/>
                <a:gd name="T7" fmla="*/ 5 h 48"/>
                <a:gd name="T8" fmla="*/ 5 w 47"/>
                <a:gd name="T9" fmla="*/ 6 h 48"/>
                <a:gd name="T10" fmla="*/ 6 w 47"/>
                <a:gd name="T11" fmla="*/ 6 h 48"/>
                <a:gd name="T12" fmla="*/ 5 w 47"/>
                <a:gd name="T13" fmla="*/ 6 h 48"/>
                <a:gd name="T14" fmla="*/ 6 w 47"/>
                <a:gd name="T15" fmla="*/ 6 h 48"/>
                <a:gd name="T16" fmla="*/ 6 w 47"/>
                <a:gd name="T17" fmla="*/ 6 h 48"/>
                <a:gd name="T18" fmla="*/ 5 w 47"/>
                <a:gd name="T19" fmla="*/ 1 h 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8"/>
                <a:gd name="T32" fmla="*/ 47 w 47"/>
                <a:gd name="T33" fmla="*/ 48 h 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8">
                  <a:moveTo>
                    <a:pt x="38" y="8"/>
                  </a:moveTo>
                  <a:lnTo>
                    <a:pt x="46" y="8"/>
                  </a:lnTo>
                  <a:lnTo>
                    <a:pt x="7" y="0"/>
                  </a:lnTo>
                  <a:lnTo>
                    <a:pt x="0" y="39"/>
                  </a:lnTo>
                  <a:lnTo>
                    <a:pt x="39" y="47"/>
                  </a:lnTo>
                  <a:lnTo>
                    <a:pt x="47" y="47"/>
                  </a:lnTo>
                  <a:lnTo>
                    <a:pt x="39" y="47"/>
                  </a:lnTo>
                  <a:lnTo>
                    <a:pt x="43" y="48"/>
                  </a:lnTo>
                  <a:lnTo>
                    <a:pt x="47" y="47"/>
                  </a:lnTo>
                  <a:lnTo>
                    <a:pt x="38"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7" name="Freeform 2171"/>
            <p:cNvSpPr>
              <a:spLocks/>
            </p:cNvSpPr>
            <p:nvPr/>
          </p:nvSpPr>
          <p:spPr bwMode="auto">
            <a:xfrm>
              <a:off x="2144" y="3755"/>
              <a:ext cx="28" cy="25"/>
            </a:xfrm>
            <a:custGeom>
              <a:avLst/>
              <a:gdLst>
                <a:gd name="T0" fmla="*/ 6 w 55"/>
                <a:gd name="T1" fmla="*/ 0 h 49"/>
                <a:gd name="T2" fmla="*/ 6 w 55"/>
                <a:gd name="T3" fmla="*/ 0 h 49"/>
                <a:gd name="T4" fmla="*/ 0 w 55"/>
                <a:gd name="T5" fmla="*/ 2 h 49"/>
                <a:gd name="T6" fmla="*/ 2 w 55"/>
                <a:gd name="T7" fmla="*/ 7 h 49"/>
                <a:gd name="T8" fmla="*/ 7 w 55"/>
                <a:gd name="T9" fmla="*/ 5 h 49"/>
                <a:gd name="T10" fmla="*/ 7 w 55"/>
                <a:gd name="T11" fmla="*/ 5 h 49"/>
                <a:gd name="T12" fmla="*/ 6 w 55"/>
                <a:gd name="T13" fmla="*/ 0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47" y="0"/>
                  </a:moveTo>
                  <a:lnTo>
                    <a:pt x="46" y="0"/>
                  </a:lnTo>
                  <a:lnTo>
                    <a:pt x="0" y="10"/>
                  </a:lnTo>
                  <a:lnTo>
                    <a:pt x="9" y="49"/>
                  </a:lnTo>
                  <a:lnTo>
                    <a:pt x="55" y="39"/>
                  </a:lnTo>
                  <a:lnTo>
                    <a:pt x="54"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8" name="Freeform 2172"/>
            <p:cNvSpPr>
              <a:spLocks/>
            </p:cNvSpPr>
            <p:nvPr/>
          </p:nvSpPr>
          <p:spPr bwMode="auto">
            <a:xfrm>
              <a:off x="2168" y="3751"/>
              <a:ext cx="25" cy="23"/>
            </a:xfrm>
            <a:custGeom>
              <a:avLst/>
              <a:gdLst>
                <a:gd name="T0" fmla="*/ 4 w 51"/>
                <a:gd name="T1" fmla="*/ 0 h 46"/>
                <a:gd name="T2" fmla="*/ 5 w 51"/>
                <a:gd name="T3" fmla="*/ 0 h 46"/>
                <a:gd name="T4" fmla="*/ 0 w 51"/>
                <a:gd name="T5" fmla="*/ 1 h 46"/>
                <a:gd name="T6" fmla="*/ 0 w 51"/>
                <a:gd name="T7" fmla="*/ 6 h 46"/>
                <a:gd name="T8" fmla="*/ 6 w 51"/>
                <a:gd name="T9" fmla="*/ 5 h 46"/>
                <a:gd name="T10" fmla="*/ 6 w 51"/>
                <a:gd name="T11" fmla="*/ 5 h 46"/>
                <a:gd name="T12" fmla="*/ 4 w 51"/>
                <a:gd name="T13" fmla="*/ 0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39" y="0"/>
                  </a:moveTo>
                  <a:lnTo>
                    <a:pt x="42" y="0"/>
                  </a:lnTo>
                  <a:lnTo>
                    <a:pt x="0" y="7"/>
                  </a:lnTo>
                  <a:lnTo>
                    <a:pt x="7" y="46"/>
                  </a:lnTo>
                  <a:lnTo>
                    <a:pt x="49" y="39"/>
                  </a:lnTo>
                  <a:lnTo>
                    <a:pt x="51"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19" name="Freeform 2173"/>
            <p:cNvSpPr>
              <a:spLocks/>
            </p:cNvSpPr>
            <p:nvPr/>
          </p:nvSpPr>
          <p:spPr bwMode="auto">
            <a:xfrm>
              <a:off x="2188" y="3745"/>
              <a:ext cx="28" cy="26"/>
            </a:xfrm>
            <a:custGeom>
              <a:avLst/>
              <a:gdLst>
                <a:gd name="T0" fmla="*/ 6 w 57"/>
                <a:gd name="T1" fmla="*/ 0 h 52"/>
                <a:gd name="T2" fmla="*/ 5 w 57"/>
                <a:gd name="T3" fmla="*/ 0 h 52"/>
                <a:gd name="T4" fmla="*/ 0 w 57"/>
                <a:gd name="T5" fmla="*/ 2 h 52"/>
                <a:gd name="T6" fmla="*/ 1 w 57"/>
                <a:gd name="T7" fmla="*/ 7 h 52"/>
                <a:gd name="T8" fmla="*/ 7 w 57"/>
                <a:gd name="T9" fmla="*/ 5 h 52"/>
                <a:gd name="T10" fmla="*/ 6 w 57"/>
                <a:gd name="T11" fmla="*/ 5 h 52"/>
                <a:gd name="T12" fmla="*/ 6 w 57"/>
                <a:gd name="T13" fmla="*/ 0 h 52"/>
                <a:gd name="T14" fmla="*/ 0 60000 65536"/>
                <a:gd name="T15" fmla="*/ 0 60000 65536"/>
                <a:gd name="T16" fmla="*/ 0 60000 65536"/>
                <a:gd name="T17" fmla="*/ 0 60000 65536"/>
                <a:gd name="T18" fmla="*/ 0 60000 65536"/>
                <a:gd name="T19" fmla="*/ 0 60000 65536"/>
                <a:gd name="T20" fmla="*/ 0 60000 65536"/>
                <a:gd name="T21" fmla="*/ 0 w 57"/>
                <a:gd name="T22" fmla="*/ 0 h 52"/>
                <a:gd name="T23" fmla="*/ 57 w 57"/>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2">
                  <a:moveTo>
                    <a:pt x="49" y="0"/>
                  </a:moveTo>
                  <a:lnTo>
                    <a:pt x="45" y="0"/>
                  </a:lnTo>
                  <a:lnTo>
                    <a:pt x="0" y="13"/>
                  </a:lnTo>
                  <a:lnTo>
                    <a:pt x="12" y="52"/>
                  </a:lnTo>
                  <a:lnTo>
                    <a:pt x="57" y="39"/>
                  </a:lnTo>
                  <a:lnTo>
                    <a:pt x="53" y="39"/>
                  </a:lnTo>
                  <a:lnTo>
                    <a:pt x="4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0" name="Freeform 2174"/>
            <p:cNvSpPr>
              <a:spLocks/>
            </p:cNvSpPr>
            <p:nvPr/>
          </p:nvSpPr>
          <p:spPr bwMode="auto">
            <a:xfrm>
              <a:off x="2212" y="3743"/>
              <a:ext cx="22" cy="22"/>
            </a:xfrm>
            <a:custGeom>
              <a:avLst/>
              <a:gdLst>
                <a:gd name="T0" fmla="*/ 5 w 44"/>
                <a:gd name="T1" fmla="*/ 0 h 43"/>
                <a:gd name="T2" fmla="*/ 5 w 44"/>
                <a:gd name="T3" fmla="*/ 0 h 43"/>
                <a:gd name="T4" fmla="*/ 0 w 44"/>
                <a:gd name="T5" fmla="*/ 1 h 43"/>
                <a:gd name="T6" fmla="*/ 1 w 44"/>
                <a:gd name="T7" fmla="*/ 6 h 43"/>
                <a:gd name="T8" fmla="*/ 6 w 44"/>
                <a:gd name="T9" fmla="*/ 5 h 43"/>
                <a:gd name="T10" fmla="*/ 6 w 44"/>
                <a:gd name="T11" fmla="*/ 5 h 43"/>
                <a:gd name="T12" fmla="*/ 5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39" y="0"/>
                  </a:moveTo>
                  <a:lnTo>
                    <a:pt x="39" y="0"/>
                  </a:lnTo>
                  <a:lnTo>
                    <a:pt x="0" y="4"/>
                  </a:lnTo>
                  <a:lnTo>
                    <a:pt x="4" y="43"/>
                  </a:lnTo>
                  <a:lnTo>
                    <a:pt x="44"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1" name="Freeform 2175"/>
            <p:cNvSpPr>
              <a:spLocks/>
            </p:cNvSpPr>
            <p:nvPr/>
          </p:nvSpPr>
          <p:spPr bwMode="auto">
            <a:xfrm>
              <a:off x="2231" y="3740"/>
              <a:ext cx="27" cy="22"/>
            </a:xfrm>
            <a:custGeom>
              <a:avLst/>
              <a:gdLst>
                <a:gd name="T0" fmla="*/ 7 w 53"/>
                <a:gd name="T1" fmla="*/ 0 h 45"/>
                <a:gd name="T2" fmla="*/ 6 w 53"/>
                <a:gd name="T3" fmla="*/ 0 h 45"/>
                <a:gd name="T4" fmla="*/ 0 w 53"/>
                <a:gd name="T5" fmla="*/ 0 h 45"/>
                <a:gd name="T6" fmla="*/ 1 w 53"/>
                <a:gd name="T7" fmla="*/ 5 h 45"/>
                <a:gd name="T8" fmla="*/ 7 w 53"/>
                <a:gd name="T9" fmla="*/ 4 h 45"/>
                <a:gd name="T10" fmla="*/ 7 w 53"/>
                <a:gd name="T11" fmla="*/ 4 h 45"/>
                <a:gd name="T12" fmla="*/ 7 w 53"/>
                <a:gd name="T13" fmla="*/ 0 h 45"/>
                <a:gd name="T14" fmla="*/ 0 60000 65536"/>
                <a:gd name="T15" fmla="*/ 0 60000 65536"/>
                <a:gd name="T16" fmla="*/ 0 60000 65536"/>
                <a:gd name="T17" fmla="*/ 0 60000 65536"/>
                <a:gd name="T18" fmla="*/ 0 60000 65536"/>
                <a:gd name="T19" fmla="*/ 0 60000 65536"/>
                <a:gd name="T20" fmla="*/ 0 60000 65536"/>
                <a:gd name="T21" fmla="*/ 0 w 53"/>
                <a:gd name="T22" fmla="*/ 0 h 45"/>
                <a:gd name="T23" fmla="*/ 53 w 53"/>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5">
                  <a:moveTo>
                    <a:pt x="50" y="0"/>
                  </a:moveTo>
                  <a:lnTo>
                    <a:pt x="48" y="0"/>
                  </a:lnTo>
                  <a:lnTo>
                    <a:pt x="0" y="6"/>
                  </a:lnTo>
                  <a:lnTo>
                    <a:pt x="5" y="45"/>
                  </a:lnTo>
                  <a:lnTo>
                    <a:pt x="53" y="39"/>
                  </a:lnTo>
                  <a:lnTo>
                    <a:pt x="52" y="39"/>
                  </a:lnTo>
                  <a:lnTo>
                    <a:pt x="5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2" name="Freeform 2176"/>
            <p:cNvSpPr>
              <a:spLocks/>
            </p:cNvSpPr>
            <p:nvPr/>
          </p:nvSpPr>
          <p:spPr bwMode="auto">
            <a:xfrm>
              <a:off x="2256" y="3739"/>
              <a:ext cx="20" cy="21"/>
            </a:xfrm>
            <a:custGeom>
              <a:avLst/>
              <a:gdLst>
                <a:gd name="T0" fmla="*/ 5 w 40"/>
                <a:gd name="T1" fmla="*/ 0 h 41"/>
                <a:gd name="T2" fmla="*/ 5 w 40"/>
                <a:gd name="T3" fmla="*/ 0 h 41"/>
                <a:gd name="T4" fmla="*/ 0 w 40"/>
                <a:gd name="T5" fmla="*/ 1 h 41"/>
                <a:gd name="T6" fmla="*/ 1 w 40"/>
                <a:gd name="T7" fmla="*/ 6 h 41"/>
                <a:gd name="T8" fmla="*/ 5 w 40"/>
                <a:gd name="T9" fmla="*/ 5 h 41"/>
                <a:gd name="T10" fmla="*/ 5 w 40"/>
                <a:gd name="T11" fmla="*/ 5 h 41"/>
                <a:gd name="T12" fmla="*/ 5 w 40"/>
                <a:gd name="T13" fmla="*/ 0 h 41"/>
                <a:gd name="T14" fmla="*/ 0 60000 65536"/>
                <a:gd name="T15" fmla="*/ 0 60000 65536"/>
                <a:gd name="T16" fmla="*/ 0 60000 65536"/>
                <a:gd name="T17" fmla="*/ 0 60000 65536"/>
                <a:gd name="T18" fmla="*/ 0 60000 65536"/>
                <a:gd name="T19" fmla="*/ 0 60000 65536"/>
                <a:gd name="T20" fmla="*/ 0 60000 65536"/>
                <a:gd name="T21" fmla="*/ 0 w 40"/>
                <a:gd name="T22" fmla="*/ 0 h 41"/>
                <a:gd name="T23" fmla="*/ 40 w 40"/>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41">
                  <a:moveTo>
                    <a:pt x="39" y="0"/>
                  </a:moveTo>
                  <a:lnTo>
                    <a:pt x="38" y="0"/>
                  </a:lnTo>
                  <a:lnTo>
                    <a:pt x="0" y="2"/>
                  </a:lnTo>
                  <a:lnTo>
                    <a:pt x="2" y="41"/>
                  </a:lnTo>
                  <a:lnTo>
                    <a:pt x="40" y="39"/>
                  </a:lnTo>
                  <a:lnTo>
                    <a:pt x="39"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3" name="Freeform 2177"/>
            <p:cNvSpPr>
              <a:spLocks/>
            </p:cNvSpPr>
            <p:nvPr/>
          </p:nvSpPr>
          <p:spPr bwMode="auto">
            <a:xfrm>
              <a:off x="2276" y="3739"/>
              <a:ext cx="23" cy="19"/>
            </a:xfrm>
            <a:custGeom>
              <a:avLst/>
              <a:gdLst>
                <a:gd name="T0" fmla="*/ 5 w 47"/>
                <a:gd name="T1" fmla="*/ 0 h 39"/>
                <a:gd name="T2" fmla="*/ 5 w 47"/>
                <a:gd name="T3" fmla="*/ 0 h 39"/>
                <a:gd name="T4" fmla="*/ 0 w 47"/>
                <a:gd name="T5" fmla="*/ 0 h 39"/>
                <a:gd name="T6" fmla="*/ 0 w 47"/>
                <a:gd name="T7" fmla="*/ 4 h 39"/>
                <a:gd name="T8" fmla="*/ 5 w 47"/>
                <a:gd name="T9" fmla="*/ 4 h 39"/>
                <a:gd name="T10" fmla="*/ 5 w 47"/>
                <a:gd name="T11" fmla="*/ 4 h 39"/>
                <a:gd name="T12" fmla="*/ 5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2" y="0"/>
                  </a:moveTo>
                  <a:lnTo>
                    <a:pt x="45" y="0"/>
                  </a:lnTo>
                  <a:lnTo>
                    <a:pt x="0" y="0"/>
                  </a:lnTo>
                  <a:lnTo>
                    <a:pt x="0" y="39"/>
                  </a:lnTo>
                  <a:lnTo>
                    <a:pt x="45" y="39"/>
                  </a:lnTo>
                  <a:lnTo>
                    <a:pt x="47"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4" name="Freeform 2178"/>
            <p:cNvSpPr>
              <a:spLocks/>
            </p:cNvSpPr>
            <p:nvPr/>
          </p:nvSpPr>
          <p:spPr bwMode="auto">
            <a:xfrm>
              <a:off x="2297" y="3736"/>
              <a:ext cx="23" cy="22"/>
            </a:xfrm>
            <a:custGeom>
              <a:avLst/>
              <a:gdLst>
                <a:gd name="T0" fmla="*/ 6 w 46"/>
                <a:gd name="T1" fmla="*/ 0 h 45"/>
                <a:gd name="T2" fmla="*/ 6 w 46"/>
                <a:gd name="T3" fmla="*/ 0 h 45"/>
                <a:gd name="T4" fmla="*/ 0 w 46"/>
                <a:gd name="T5" fmla="*/ 0 h 45"/>
                <a:gd name="T6" fmla="*/ 1 w 46"/>
                <a:gd name="T7" fmla="*/ 5 h 45"/>
                <a:gd name="T8" fmla="*/ 6 w 46"/>
                <a:gd name="T9" fmla="*/ 4 h 45"/>
                <a:gd name="T10" fmla="*/ 6 w 46"/>
                <a:gd name="T11" fmla="*/ 4 h 45"/>
                <a:gd name="T12" fmla="*/ 6 w 46"/>
                <a:gd name="T13" fmla="*/ 0 h 45"/>
                <a:gd name="T14" fmla="*/ 0 60000 65536"/>
                <a:gd name="T15" fmla="*/ 0 60000 65536"/>
                <a:gd name="T16" fmla="*/ 0 60000 65536"/>
                <a:gd name="T17" fmla="*/ 0 60000 65536"/>
                <a:gd name="T18" fmla="*/ 0 60000 65536"/>
                <a:gd name="T19" fmla="*/ 0 60000 65536"/>
                <a:gd name="T20" fmla="*/ 0 60000 65536"/>
                <a:gd name="T21" fmla="*/ 0 w 46"/>
                <a:gd name="T22" fmla="*/ 0 h 45"/>
                <a:gd name="T23" fmla="*/ 46 w 46"/>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5">
                  <a:moveTo>
                    <a:pt x="44" y="0"/>
                  </a:moveTo>
                  <a:lnTo>
                    <a:pt x="42" y="0"/>
                  </a:lnTo>
                  <a:lnTo>
                    <a:pt x="0" y="6"/>
                  </a:lnTo>
                  <a:lnTo>
                    <a:pt x="5" y="45"/>
                  </a:lnTo>
                  <a:lnTo>
                    <a:pt x="46"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5" name="Freeform 2179"/>
            <p:cNvSpPr>
              <a:spLocks/>
            </p:cNvSpPr>
            <p:nvPr/>
          </p:nvSpPr>
          <p:spPr bwMode="auto">
            <a:xfrm>
              <a:off x="2319" y="3735"/>
              <a:ext cx="22" cy="20"/>
            </a:xfrm>
            <a:custGeom>
              <a:avLst/>
              <a:gdLst>
                <a:gd name="T0" fmla="*/ 6 w 44"/>
                <a:gd name="T1" fmla="*/ 0 h 40"/>
                <a:gd name="T2" fmla="*/ 6 w 44"/>
                <a:gd name="T3" fmla="*/ 0 h 40"/>
                <a:gd name="T4" fmla="*/ 0 w 44"/>
                <a:gd name="T5" fmla="*/ 1 h 40"/>
                <a:gd name="T6" fmla="*/ 0 w 44"/>
                <a:gd name="T7" fmla="*/ 5 h 40"/>
                <a:gd name="T8" fmla="*/ 6 w 44"/>
                <a:gd name="T9" fmla="*/ 5 h 40"/>
                <a:gd name="T10" fmla="*/ 6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4" y="0"/>
                  </a:lnTo>
                  <a:lnTo>
                    <a:pt x="0" y="1"/>
                  </a:lnTo>
                  <a:lnTo>
                    <a:pt x="0" y="40"/>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6" name="Freeform 2180"/>
            <p:cNvSpPr>
              <a:spLocks/>
            </p:cNvSpPr>
            <p:nvPr/>
          </p:nvSpPr>
          <p:spPr bwMode="auto">
            <a:xfrm>
              <a:off x="2341" y="3735"/>
              <a:ext cx="22" cy="20"/>
            </a:xfrm>
            <a:custGeom>
              <a:avLst/>
              <a:gdLst>
                <a:gd name="T0" fmla="*/ 6 w 44"/>
                <a:gd name="T1" fmla="*/ 1 h 40"/>
                <a:gd name="T2" fmla="*/ 6 w 44"/>
                <a:gd name="T3" fmla="*/ 1 h 40"/>
                <a:gd name="T4" fmla="*/ 0 w 44"/>
                <a:gd name="T5" fmla="*/ 0 h 40"/>
                <a:gd name="T6" fmla="*/ 0 w 44"/>
                <a:gd name="T7" fmla="*/ 5 h 40"/>
                <a:gd name="T8" fmla="*/ 6 w 44"/>
                <a:gd name="T9" fmla="*/ 5 h 40"/>
                <a:gd name="T10" fmla="*/ 5 w 44"/>
                <a:gd name="T11" fmla="*/ 5 h 40"/>
                <a:gd name="T12" fmla="*/ 6 w 44"/>
                <a:gd name="T13" fmla="*/ 1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1"/>
                  </a:moveTo>
                  <a:lnTo>
                    <a:pt x="41" y="1"/>
                  </a:lnTo>
                  <a:lnTo>
                    <a:pt x="0" y="0"/>
                  </a:lnTo>
                  <a:lnTo>
                    <a:pt x="0" y="39"/>
                  </a:lnTo>
                  <a:lnTo>
                    <a:pt x="41" y="40"/>
                  </a:lnTo>
                  <a:lnTo>
                    <a:pt x="39" y="40"/>
                  </a:lnTo>
                  <a:lnTo>
                    <a:pt x="44"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7" name="Freeform 2181"/>
            <p:cNvSpPr>
              <a:spLocks/>
            </p:cNvSpPr>
            <p:nvPr/>
          </p:nvSpPr>
          <p:spPr bwMode="auto">
            <a:xfrm>
              <a:off x="2361" y="3736"/>
              <a:ext cx="24" cy="22"/>
            </a:xfrm>
            <a:custGeom>
              <a:avLst/>
              <a:gdLst>
                <a:gd name="T0" fmla="*/ 6 w 50"/>
                <a:gd name="T1" fmla="*/ 0 h 45"/>
                <a:gd name="T2" fmla="*/ 5 w 50"/>
                <a:gd name="T3" fmla="*/ 0 h 45"/>
                <a:gd name="T4" fmla="*/ 0 w 50"/>
                <a:gd name="T5" fmla="*/ 0 h 45"/>
                <a:gd name="T6" fmla="*/ 0 w 50"/>
                <a:gd name="T7" fmla="*/ 4 h 45"/>
                <a:gd name="T8" fmla="*/ 5 w 50"/>
                <a:gd name="T9" fmla="*/ 5 h 45"/>
                <a:gd name="T10" fmla="*/ 5 w 50"/>
                <a:gd name="T11" fmla="*/ 5 h 45"/>
                <a:gd name="T12" fmla="*/ 6 w 50"/>
                <a:gd name="T13" fmla="*/ 0 h 45"/>
                <a:gd name="T14" fmla="*/ 0 60000 65536"/>
                <a:gd name="T15" fmla="*/ 0 60000 65536"/>
                <a:gd name="T16" fmla="*/ 0 60000 65536"/>
                <a:gd name="T17" fmla="*/ 0 60000 65536"/>
                <a:gd name="T18" fmla="*/ 0 60000 65536"/>
                <a:gd name="T19" fmla="*/ 0 60000 65536"/>
                <a:gd name="T20" fmla="*/ 0 60000 65536"/>
                <a:gd name="T21" fmla="*/ 0 w 50"/>
                <a:gd name="T22" fmla="*/ 0 h 45"/>
                <a:gd name="T23" fmla="*/ 50 w 50"/>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5">
                  <a:moveTo>
                    <a:pt x="50" y="6"/>
                  </a:moveTo>
                  <a:lnTo>
                    <a:pt x="48" y="6"/>
                  </a:lnTo>
                  <a:lnTo>
                    <a:pt x="5" y="0"/>
                  </a:lnTo>
                  <a:lnTo>
                    <a:pt x="0" y="39"/>
                  </a:lnTo>
                  <a:lnTo>
                    <a:pt x="44" y="45"/>
                  </a:lnTo>
                  <a:lnTo>
                    <a:pt x="43" y="45"/>
                  </a:lnTo>
                  <a:lnTo>
                    <a:pt x="50"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8" name="Freeform 2182"/>
            <p:cNvSpPr>
              <a:spLocks/>
            </p:cNvSpPr>
            <p:nvPr/>
          </p:nvSpPr>
          <p:spPr bwMode="auto">
            <a:xfrm>
              <a:off x="2382" y="3739"/>
              <a:ext cx="23" cy="23"/>
            </a:xfrm>
            <a:custGeom>
              <a:avLst/>
              <a:gdLst>
                <a:gd name="T0" fmla="*/ 5 w 47"/>
                <a:gd name="T1" fmla="*/ 1 h 47"/>
                <a:gd name="T2" fmla="*/ 5 w 47"/>
                <a:gd name="T3" fmla="*/ 1 h 47"/>
                <a:gd name="T4" fmla="*/ 0 w 47"/>
                <a:gd name="T5" fmla="*/ 0 h 47"/>
                <a:gd name="T6" fmla="*/ 0 w 47"/>
                <a:gd name="T7" fmla="*/ 4 h 47"/>
                <a:gd name="T8" fmla="*/ 5 w 47"/>
                <a:gd name="T9" fmla="*/ 5 h 47"/>
                <a:gd name="T10" fmla="*/ 5 w 47"/>
                <a:gd name="T11" fmla="*/ 5 h 47"/>
                <a:gd name="T12" fmla="*/ 5 w 47"/>
                <a:gd name="T13" fmla="*/ 1 h 47"/>
                <a:gd name="T14" fmla="*/ 0 60000 65536"/>
                <a:gd name="T15" fmla="*/ 0 60000 65536"/>
                <a:gd name="T16" fmla="*/ 0 60000 65536"/>
                <a:gd name="T17" fmla="*/ 0 60000 65536"/>
                <a:gd name="T18" fmla="*/ 0 60000 65536"/>
                <a:gd name="T19" fmla="*/ 0 60000 65536"/>
                <a:gd name="T20" fmla="*/ 0 60000 65536"/>
                <a:gd name="T21" fmla="*/ 0 w 47"/>
                <a:gd name="T22" fmla="*/ 0 h 47"/>
                <a:gd name="T23" fmla="*/ 47 w 47"/>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7">
                  <a:moveTo>
                    <a:pt x="46" y="8"/>
                  </a:moveTo>
                  <a:lnTo>
                    <a:pt x="47" y="8"/>
                  </a:lnTo>
                  <a:lnTo>
                    <a:pt x="7" y="0"/>
                  </a:lnTo>
                  <a:lnTo>
                    <a:pt x="0" y="39"/>
                  </a:lnTo>
                  <a:lnTo>
                    <a:pt x="40" y="47"/>
                  </a:lnTo>
                  <a:lnTo>
                    <a:pt x="41"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29" name="Freeform 2183"/>
            <p:cNvSpPr>
              <a:spLocks/>
            </p:cNvSpPr>
            <p:nvPr/>
          </p:nvSpPr>
          <p:spPr bwMode="auto">
            <a:xfrm>
              <a:off x="2403" y="3743"/>
              <a:ext cx="25" cy="22"/>
            </a:xfrm>
            <a:custGeom>
              <a:avLst/>
              <a:gdLst>
                <a:gd name="T0" fmla="*/ 6 w 51"/>
                <a:gd name="T1" fmla="*/ 1 h 43"/>
                <a:gd name="T2" fmla="*/ 6 w 51"/>
                <a:gd name="T3" fmla="*/ 1 h 43"/>
                <a:gd name="T4" fmla="*/ 0 w 51"/>
                <a:gd name="T5" fmla="*/ 0 h 43"/>
                <a:gd name="T6" fmla="*/ 0 w 51"/>
                <a:gd name="T7" fmla="*/ 5 h 43"/>
                <a:gd name="T8" fmla="*/ 5 w 51"/>
                <a:gd name="T9" fmla="*/ 6 h 43"/>
                <a:gd name="T10" fmla="*/ 5 w 51"/>
                <a:gd name="T11" fmla="*/ 6 h 43"/>
                <a:gd name="T12" fmla="*/ 6 w 51"/>
                <a:gd name="T13" fmla="*/ 1 h 43"/>
                <a:gd name="T14" fmla="*/ 0 60000 65536"/>
                <a:gd name="T15" fmla="*/ 0 60000 65536"/>
                <a:gd name="T16" fmla="*/ 0 60000 65536"/>
                <a:gd name="T17" fmla="*/ 0 60000 65536"/>
                <a:gd name="T18" fmla="*/ 0 60000 65536"/>
                <a:gd name="T19" fmla="*/ 0 60000 65536"/>
                <a:gd name="T20" fmla="*/ 0 60000 65536"/>
                <a:gd name="T21" fmla="*/ 0 w 51"/>
                <a:gd name="T22" fmla="*/ 0 h 43"/>
                <a:gd name="T23" fmla="*/ 51 w 51"/>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3">
                  <a:moveTo>
                    <a:pt x="51" y="4"/>
                  </a:moveTo>
                  <a:lnTo>
                    <a:pt x="49" y="4"/>
                  </a:lnTo>
                  <a:lnTo>
                    <a:pt x="5" y="0"/>
                  </a:lnTo>
                  <a:lnTo>
                    <a:pt x="0" y="39"/>
                  </a:lnTo>
                  <a:lnTo>
                    <a:pt x="44" y="43"/>
                  </a:lnTo>
                  <a:lnTo>
                    <a:pt x="42" y="43"/>
                  </a:lnTo>
                  <a:lnTo>
                    <a:pt x="51"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0" name="Freeform 2184"/>
            <p:cNvSpPr>
              <a:spLocks/>
            </p:cNvSpPr>
            <p:nvPr/>
          </p:nvSpPr>
          <p:spPr bwMode="auto">
            <a:xfrm>
              <a:off x="2423" y="3745"/>
              <a:ext cx="27" cy="25"/>
            </a:xfrm>
            <a:custGeom>
              <a:avLst/>
              <a:gdLst>
                <a:gd name="T0" fmla="*/ 7 w 53"/>
                <a:gd name="T1" fmla="*/ 1 h 51"/>
                <a:gd name="T2" fmla="*/ 7 w 53"/>
                <a:gd name="T3" fmla="*/ 1 h 51"/>
                <a:gd name="T4" fmla="*/ 2 w 53"/>
                <a:gd name="T5" fmla="*/ 0 h 51"/>
                <a:gd name="T6" fmla="*/ 0 w 53"/>
                <a:gd name="T7" fmla="*/ 4 h 51"/>
                <a:gd name="T8" fmla="*/ 6 w 53"/>
                <a:gd name="T9" fmla="*/ 6 h 51"/>
                <a:gd name="T10" fmla="*/ 6 w 53"/>
                <a:gd name="T11" fmla="*/ 6 h 51"/>
                <a:gd name="T12" fmla="*/ 7 w 53"/>
                <a:gd name="T13" fmla="*/ 1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52" y="12"/>
                  </a:moveTo>
                  <a:lnTo>
                    <a:pt x="53" y="12"/>
                  </a:lnTo>
                  <a:lnTo>
                    <a:pt x="9" y="0"/>
                  </a:lnTo>
                  <a:lnTo>
                    <a:pt x="0" y="39"/>
                  </a:lnTo>
                  <a:lnTo>
                    <a:pt x="43" y="51"/>
                  </a:lnTo>
                  <a:lnTo>
                    <a:pt x="45" y="51"/>
                  </a:lnTo>
                  <a:lnTo>
                    <a:pt x="52"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1" name="Freeform 2185"/>
            <p:cNvSpPr>
              <a:spLocks/>
            </p:cNvSpPr>
            <p:nvPr/>
          </p:nvSpPr>
          <p:spPr bwMode="auto">
            <a:xfrm>
              <a:off x="2446" y="3751"/>
              <a:ext cx="22" cy="22"/>
            </a:xfrm>
            <a:custGeom>
              <a:avLst/>
              <a:gdLst>
                <a:gd name="T0" fmla="*/ 5 w 45"/>
                <a:gd name="T1" fmla="*/ 0 h 45"/>
                <a:gd name="T2" fmla="*/ 5 w 45"/>
                <a:gd name="T3" fmla="*/ 0 h 45"/>
                <a:gd name="T4" fmla="*/ 0 w 45"/>
                <a:gd name="T5" fmla="*/ 0 h 45"/>
                <a:gd name="T6" fmla="*/ 0 w 45"/>
                <a:gd name="T7" fmla="*/ 4 h 45"/>
                <a:gd name="T8" fmla="*/ 4 w 45"/>
                <a:gd name="T9" fmla="*/ 5 h 45"/>
                <a:gd name="T10" fmla="*/ 5 w 45"/>
                <a:gd name="T11" fmla="*/ 5 h 45"/>
                <a:gd name="T12" fmla="*/ 5 w 45"/>
                <a:gd name="T13" fmla="*/ 0 h 45"/>
                <a:gd name="T14" fmla="*/ 0 60000 65536"/>
                <a:gd name="T15" fmla="*/ 0 60000 65536"/>
                <a:gd name="T16" fmla="*/ 0 60000 65536"/>
                <a:gd name="T17" fmla="*/ 0 60000 65536"/>
                <a:gd name="T18" fmla="*/ 0 60000 65536"/>
                <a:gd name="T19" fmla="*/ 0 60000 65536"/>
                <a:gd name="T20" fmla="*/ 0 60000 65536"/>
                <a:gd name="T21" fmla="*/ 0 w 45"/>
                <a:gd name="T22" fmla="*/ 0 h 45"/>
                <a:gd name="T23" fmla="*/ 45 w 45"/>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5">
                  <a:moveTo>
                    <a:pt x="41" y="6"/>
                  </a:moveTo>
                  <a:lnTo>
                    <a:pt x="45" y="6"/>
                  </a:lnTo>
                  <a:lnTo>
                    <a:pt x="7" y="0"/>
                  </a:lnTo>
                  <a:lnTo>
                    <a:pt x="0" y="39"/>
                  </a:lnTo>
                  <a:lnTo>
                    <a:pt x="38" y="45"/>
                  </a:lnTo>
                  <a:lnTo>
                    <a:pt x="41" y="45"/>
                  </a:lnTo>
                  <a:lnTo>
                    <a:pt x="41"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2" name="Freeform 2186"/>
            <p:cNvSpPr>
              <a:spLocks/>
            </p:cNvSpPr>
            <p:nvPr/>
          </p:nvSpPr>
          <p:spPr bwMode="auto">
            <a:xfrm>
              <a:off x="2467" y="3754"/>
              <a:ext cx="24" cy="19"/>
            </a:xfrm>
            <a:custGeom>
              <a:avLst/>
              <a:gdLst>
                <a:gd name="T0" fmla="*/ 5 w 50"/>
                <a:gd name="T1" fmla="*/ 0 h 39"/>
                <a:gd name="T2" fmla="*/ 5 w 50"/>
                <a:gd name="T3" fmla="*/ 0 h 39"/>
                <a:gd name="T4" fmla="*/ 0 w 50"/>
                <a:gd name="T5" fmla="*/ 0 h 39"/>
                <a:gd name="T6" fmla="*/ 0 w 50"/>
                <a:gd name="T7" fmla="*/ 4 h 39"/>
                <a:gd name="T8" fmla="*/ 5 w 50"/>
                <a:gd name="T9" fmla="*/ 4 h 39"/>
                <a:gd name="T10" fmla="*/ 6 w 50"/>
                <a:gd name="T11" fmla="*/ 4 h 39"/>
                <a:gd name="T12" fmla="*/ 5 w 50"/>
                <a:gd name="T13" fmla="*/ 0 h 39"/>
                <a:gd name="T14" fmla="*/ 0 60000 65536"/>
                <a:gd name="T15" fmla="*/ 0 60000 65536"/>
                <a:gd name="T16" fmla="*/ 0 60000 65536"/>
                <a:gd name="T17" fmla="*/ 0 60000 65536"/>
                <a:gd name="T18" fmla="*/ 0 60000 65536"/>
                <a:gd name="T19" fmla="*/ 0 60000 65536"/>
                <a:gd name="T20" fmla="*/ 0 60000 65536"/>
                <a:gd name="T21" fmla="*/ 0 w 50"/>
                <a:gd name="T22" fmla="*/ 0 h 39"/>
                <a:gd name="T23" fmla="*/ 50 w 5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39">
                  <a:moveTo>
                    <a:pt x="45" y="0"/>
                  </a:moveTo>
                  <a:lnTo>
                    <a:pt x="47" y="0"/>
                  </a:lnTo>
                  <a:lnTo>
                    <a:pt x="0" y="0"/>
                  </a:lnTo>
                  <a:lnTo>
                    <a:pt x="0" y="39"/>
                  </a:lnTo>
                  <a:lnTo>
                    <a:pt x="47" y="39"/>
                  </a:lnTo>
                  <a:lnTo>
                    <a:pt x="50"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3" name="Freeform 2187"/>
            <p:cNvSpPr>
              <a:spLocks/>
            </p:cNvSpPr>
            <p:nvPr/>
          </p:nvSpPr>
          <p:spPr bwMode="auto">
            <a:xfrm>
              <a:off x="2489" y="3752"/>
              <a:ext cx="22" cy="21"/>
            </a:xfrm>
            <a:custGeom>
              <a:avLst/>
              <a:gdLst>
                <a:gd name="T0" fmla="*/ 6 w 44"/>
                <a:gd name="T1" fmla="*/ 0 h 43"/>
                <a:gd name="T2" fmla="*/ 5 w 44"/>
                <a:gd name="T3" fmla="*/ 0 h 43"/>
                <a:gd name="T4" fmla="*/ 0 w 44"/>
                <a:gd name="T5" fmla="*/ 0 h 43"/>
                <a:gd name="T6" fmla="*/ 1 w 44"/>
                <a:gd name="T7" fmla="*/ 5 h 43"/>
                <a:gd name="T8" fmla="*/ 6 w 44"/>
                <a:gd name="T9" fmla="*/ 4 h 43"/>
                <a:gd name="T10" fmla="*/ 6 w 44"/>
                <a:gd name="T11" fmla="*/ 4 h 43"/>
                <a:gd name="T12" fmla="*/ 6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2" y="0"/>
                  </a:moveTo>
                  <a:lnTo>
                    <a:pt x="39" y="0"/>
                  </a:lnTo>
                  <a:lnTo>
                    <a:pt x="0" y="4"/>
                  </a:lnTo>
                  <a:lnTo>
                    <a:pt x="5" y="43"/>
                  </a:lnTo>
                  <a:lnTo>
                    <a:pt x="44"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4" name="Freeform 2188"/>
            <p:cNvSpPr>
              <a:spLocks/>
            </p:cNvSpPr>
            <p:nvPr/>
          </p:nvSpPr>
          <p:spPr bwMode="auto">
            <a:xfrm>
              <a:off x="2510" y="3751"/>
              <a:ext cx="24" cy="21"/>
            </a:xfrm>
            <a:custGeom>
              <a:avLst/>
              <a:gdLst>
                <a:gd name="T0" fmla="*/ 6 w 48"/>
                <a:gd name="T1" fmla="*/ 0 h 40"/>
                <a:gd name="T2" fmla="*/ 6 w 48"/>
                <a:gd name="T3" fmla="*/ 0 h 40"/>
                <a:gd name="T4" fmla="*/ 0 w 48"/>
                <a:gd name="T5" fmla="*/ 1 h 40"/>
                <a:gd name="T6" fmla="*/ 0 w 48"/>
                <a:gd name="T7" fmla="*/ 6 h 40"/>
                <a:gd name="T8" fmla="*/ 6 w 48"/>
                <a:gd name="T9" fmla="*/ 5 h 40"/>
                <a:gd name="T10" fmla="*/ 6 w 48"/>
                <a:gd name="T11" fmla="*/ 5 h 40"/>
                <a:gd name="T12" fmla="*/ 6 w 48"/>
                <a:gd name="T13" fmla="*/ 0 h 40"/>
                <a:gd name="T14" fmla="*/ 0 60000 65536"/>
                <a:gd name="T15" fmla="*/ 0 60000 65536"/>
                <a:gd name="T16" fmla="*/ 0 60000 65536"/>
                <a:gd name="T17" fmla="*/ 0 60000 65536"/>
                <a:gd name="T18" fmla="*/ 0 60000 65536"/>
                <a:gd name="T19" fmla="*/ 0 60000 65536"/>
                <a:gd name="T20" fmla="*/ 0 60000 65536"/>
                <a:gd name="T21" fmla="*/ 0 w 48"/>
                <a:gd name="T22" fmla="*/ 0 h 40"/>
                <a:gd name="T23" fmla="*/ 48 w 4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0">
                  <a:moveTo>
                    <a:pt x="43" y="0"/>
                  </a:moveTo>
                  <a:lnTo>
                    <a:pt x="46" y="0"/>
                  </a:lnTo>
                  <a:lnTo>
                    <a:pt x="0" y="1"/>
                  </a:lnTo>
                  <a:lnTo>
                    <a:pt x="0" y="40"/>
                  </a:lnTo>
                  <a:lnTo>
                    <a:pt x="46" y="39"/>
                  </a:lnTo>
                  <a:lnTo>
                    <a:pt x="48"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5" name="Freeform 2189"/>
            <p:cNvSpPr>
              <a:spLocks/>
            </p:cNvSpPr>
            <p:nvPr/>
          </p:nvSpPr>
          <p:spPr bwMode="auto">
            <a:xfrm>
              <a:off x="2532" y="3749"/>
              <a:ext cx="23" cy="22"/>
            </a:xfrm>
            <a:custGeom>
              <a:avLst/>
              <a:gdLst>
                <a:gd name="T0" fmla="*/ 5 w 48"/>
                <a:gd name="T1" fmla="*/ 0 h 44"/>
                <a:gd name="T2" fmla="*/ 5 w 48"/>
                <a:gd name="T3" fmla="*/ 0 h 44"/>
                <a:gd name="T4" fmla="*/ 0 w 48"/>
                <a:gd name="T5" fmla="*/ 1 h 44"/>
                <a:gd name="T6" fmla="*/ 0 w 48"/>
                <a:gd name="T7" fmla="*/ 6 h 44"/>
                <a:gd name="T8" fmla="*/ 5 w 48"/>
                <a:gd name="T9" fmla="*/ 5 h 44"/>
                <a:gd name="T10" fmla="*/ 5 w 48"/>
                <a:gd name="T11" fmla="*/ 5 h 44"/>
                <a:gd name="T12" fmla="*/ 5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3" y="0"/>
                  </a:moveTo>
                  <a:lnTo>
                    <a:pt x="43" y="0"/>
                  </a:lnTo>
                  <a:lnTo>
                    <a:pt x="0" y="5"/>
                  </a:lnTo>
                  <a:lnTo>
                    <a:pt x="5" y="44"/>
                  </a:lnTo>
                  <a:lnTo>
                    <a:pt x="48"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6" name="Freeform 2190"/>
            <p:cNvSpPr>
              <a:spLocks/>
            </p:cNvSpPr>
            <p:nvPr/>
          </p:nvSpPr>
          <p:spPr bwMode="auto">
            <a:xfrm>
              <a:off x="2553" y="3747"/>
              <a:ext cx="24" cy="22"/>
            </a:xfrm>
            <a:custGeom>
              <a:avLst/>
              <a:gdLst>
                <a:gd name="T0" fmla="*/ 5 w 47"/>
                <a:gd name="T1" fmla="*/ 0 h 43"/>
                <a:gd name="T2" fmla="*/ 6 w 47"/>
                <a:gd name="T3" fmla="*/ 0 h 43"/>
                <a:gd name="T4" fmla="*/ 0 w 47"/>
                <a:gd name="T5" fmla="*/ 1 h 43"/>
                <a:gd name="T6" fmla="*/ 1 w 47"/>
                <a:gd name="T7" fmla="*/ 6 h 43"/>
                <a:gd name="T8" fmla="*/ 6 w 47"/>
                <a:gd name="T9" fmla="*/ 5 h 43"/>
                <a:gd name="T10" fmla="*/ 6 w 47"/>
                <a:gd name="T11" fmla="*/ 5 h 43"/>
                <a:gd name="T12" fmla="*/ 5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0" y="0"/>
                  </a:moveTo>
                  <a:lnTo>
                    <a:pt x="41" y="0"/>
                  </a:lnTo>
                  <a:lnTo>
                    <a:pt x="0" y="4"/>
                  </a:lnTo>
                  <a:lnTo>
                    <a:pt x="5" y="43"/>
                  </a:lnTo>
                  <a:lnTo>
                    <a:pt x="46" y="39"/>
                  </a:lnTo>
                  <a:lnTo>
                    <a:pt x="47"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7" name="Freeform 2191"/>
            <p:cNvSpPr>
              <a:spLocks/>
            </p:cNvSpPr>
            <p:nvPr/>
          </p:nvSpPr>
          <p:spPr bwMode="auto">
            <a:xfrm>
              <a:off x="2573" y="3743"/>
              <a:ext cx="26" cy="23"/>
            </a:xfrm>
            <a:custGeom>
              <a:avLst/>
              <a:gdLst>
                <a:gd name="T0" fmla="*/ 6 w 52"/>
                <a:gd name="T1" fmla="*/ 0 h 47"/>
                <a:gd name="T2" fmla="*/ 6 w 52"/>
                <a:gd name="T3" fmla="*/ 0 h 47"/>
                <a:gd name="T4" fmla="*/ 0 w 52"/>
                <a:gd name="T5" fmla="*/ 1 h 47"/>
                <a:gd name="T6" fmla="*/ 1 w 52"/>
                <a:gd name="T7" fmla="*/ 5 h 47"/>
                <a:gd name="T8" fmla="*/ 7 w 52"/>
                <a:gd name="T9" fmla="*/ 4 h 47"/>
                <a:gd name="T10" fmla="*/ 7 w 52"/>
                <a:gd name="T11" fmla="*/ 4 h 47"/>
                <a:gd name="T12" fmla="*/ 6 w 52"/>
                <a:gd name="T13" fmla="*/ 0 h 47"/>
                <a:gd name="T14" fmla="*/ 0 60000 65536"/>
                <a:gd name="T15" fmla="*/ 0 60000 65536"/>
                <a:gd name="T16" fmla="*/ 0 60000 65536"/>
                <a:gd name="T17" fmla="*/ 0 60000 65536"/>
                <a:gd name="T18" fmla="*/ 0 60000 65536"/>
                <a:gd name="T19" fmla="*/ 0 60000 65536"/>
                <a:gd name="T20" fmla="*/ 0 60000 65536"/>
                <a:gd name="T21" fmla="*/ 0 w 52"/>
                <a:gd name="T22" fmla="*/ 0 h 47"/>
                <a:gd name="T23" fmla="*/ 52 w 52"/>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7">
                  <a:moveTo>
                    <a:pt x="45" y="0"/>
                  </a:moveTo>
                  <a:lnTo>
                    <a:pt x="45" y="0"/>
                  </a:lnTo>
                  <a:lnTo>
                    <a:pt x="0" y="8"/>
                  </a:lnTo>
                  <a:lnTo>
                    <a:pt x="7" y="47"/>
                  </a:lnTo>
                  <a:lnTo>
                    <a:pt x="52"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8" name="Freeform 2192"/>
            <p:cNvSpPr>
              <a:spLocks/>
            </p:cNvSpPr>
            <p:nvPr/>
          </p:nvSpPr>
          <p:spPr bwMode="auto">
            <a:xfrm>
              <a:off x="2596" y="3739"/>
              <a:ext cx="24" cy="23"/>
            </a:xfrm>
            <a:custGeom>
              <a:avLst/>
              <a:gdLst>
                <a:gd name="T0" fmla="*/ 5 w 49"/>
                <a:gd name="T1" fmla="*/ 0 h 47"/>
                <a:gd name="T2" fmla="*/ 5 w 49"/>
                <a:gd name="T3" fmla="*/ 0 h 47"/>
                <a:gd name="T4" fmla="*/ 0 w 49"/>
                <a:gd name="T5" fmla="*/ 1 h 47"/>
                <a:gd name="T6" fmla="*/ 0 w 49"/>
                <a:gd name="T7" fmla="*/ 5 h 47"/>
                <a:gd name="T8" fmla="*/ 6 w 49"/>
                <a:gd name="T9" fmla="*/ 4 h 47"/>
                <a:gd name="T10" fmla="*/ 5 w 49"/>
                <a:gd name="T11" fmla="*/ 4 h 47"/>
                <a:gd name="T12" fmla="*/ 5 w 49"/>
                <a:gd name="T13" fmla="*/ 0 h 47"/>
                <a:gd name="T14" fmla="*/ 0 60000 65536"/>
                <a:gd name="T15" fmla="*/ 0 60000 65536"/>
                <a:gd name="T16" fmla="*/ 0 60000 65536"/>
                <a:gd name="T17" fmla="*/ 0 60000 65536"/>
                <a:gd name="T18" fmla="*/ 0 60000 65536"/>
                <a:gd name="T19" fmla="*/ 0 60000 65536"/>
                <a:gd name="T20" fmla="*/ 0 60000 65536"/>
                <a:gd name="T21" fmla="*/ 0 w 49"/>
                <a:gd name="T22" fmla="*/ 0 h 47"/>
                <a:gd name="T23" fmla="*/ 49 w 4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7">
                  <a:moveTo>
                    <a:pt x="43" y="0"/>
                  </a:moveTo>
                  <a:lnTo>
                    <a:pt x="42" y="0"/>
                  </a:lnTo>
                  <a:lnTo>
                    <a:pt x="0" y="8"/>
                  </a:lnTo>
                  <a:lnTo>
                    <a:pt x="7" y="47"/>
                  </a:lnTo>
                  <a:lnTo>
                    <a:pt x="49" y="39"/>
                  </a:lnTo>
                  <a:lnTo>
                    <a:pt x="47"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39" name="Freeform 2193"/>
            <p:cNvSpPr>
              <a:spLocks/>
            </p:cNvSpPr>
            <p:nvPr/>
          </p:nvSpPr>
          <p:spPr bwMode="auto">
            <a:xfrm>
              <a:off x="2617" y="3736"/>
              <a:ext cx="24" cy="22"/>
            </a:xfrm>
            <a:custGeom>
              <a:avLst/>
              <a:gdLst>
                <a:gd name="T0" fmla="*/ 6 w 47"/>
                <a:gd name="T1" fmla="*/ 0 h 45"/>
                <a:gd name="T2" fmla="*/ 6 w 47"/>
                <a:gd name="T3" fmla="*/ 0 h 45"/>
                <a:gd name="T4" fmla="*/ 0 w 47"/>
                <a:gd name="T5" fmla="*/ 0 h 45"/>
                <a:gd name="T6" fmla="*/ 1 w 47"/>
                <a:gd name="T7" fmla="*/ 5 h 45"/>
                <a:gd name="T8" fmla="*/ 6 w 47"/>
                <a:gd name="T9" fmla="*/ 4 h 45"/>
                <a:gd name="T10" fmla="*/ 6 w 47"/>
                <a:gd name="T11" fmla="*/ 4 h 45"/>
                <a:gd name="T12" fmla="*/ 6 w 47"/>
                <a:gd name="T13" fmla="*/ 0 h 45"/>
                <a:gd name="T14" fmla="*/ 0 60000 65536"/>
                <a:gd name="T15" fmla="*/ 0 60000 65536"/>
                <a:gd name="T16" fmla="*/ 0 60000 65536"/>
                <a:gd name="T17" fmla="*/ 0 60000 65536"/>
                <a:gd name="T18" fmla="*/ 0 60000 65536"/>
                <a:gd name="T19" fmla="*/ 0 60000 65536"/>
                <a:gd name="T20" fmla="*/ 0 60000 65536"/>
                <a:gd name="T21" fmla="*/ 0 w 47"/>
                <a:gd name="T22" fmla="*/ 0 h 45"/>
                <a:gd name="T23" fmla="*/ 47 w 47"/>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5">
                  <a:moveTo>
                    <a:pt x="45" y="0"/>
                  </a:moveTo>
                  <a:lnTo>
                    <a:pt x="42" y="0"/>
                  </a:lnTo>
                  <a:lnTo>
                    <a:pt x="0" y="6"/>
                  </a:lnTo>
                  <a:lnTo>
                    <a:pt x="4" y="45"/>
                  </a:lnTo>
                  <a:lnTo>
                    <a:pt x="47"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0" name="Freeform 2194"/>
            <p:cNvSpPr>
              <a:spLocks/>
            </p:cNvSpPr>
            <p:nvPr/>
          </p:nvSpPr>
          <p:spPr bwMode="auto">
            <a:xfrm>
              <a:off x="2639" y="3735"/>
              <a:ext cx="22" cy="20"/>
            </a:xfrm>
            <a:custGeom>
              <a:avLst/>
              <a:gdLst>
                <a:gd name="T0" fmla="*/ 6 w 44"/>
                <a:gd name="T1" fmla="*/ 0 h 40"/>
                <a:gd name="T2" fmla="*/ 6 w 44"/>
                <a:gd name="T3" fmla="*/ 0 h 40"/>
                <a:gd name="T4" fmla="*/ 0 w 44"/>
                <a:gd name="T5" fmla="*/ 1 h 40"/>
                <a:gd name="T6" fmla="*/ 0 w 44"/>
                <a:gd name="T7" fmla="*/ 5 h 40"/>
                <a:gd name="T8" fmla="*/ 6 w 44"/>
                <a:gd name="T9" fmla="*/ 5 h 40"/>
                <a:gd name="T10" fmla="*/ 6 w 44"/>
                <a:gd name="T11" fmla="*/ 5 h 40"/>
                <a:gd name="T12" fmla="*/ 6 w 44"/>
                <a:gd name="T13" fmla="*/ 0 h 40"/>
                <a:gd name="T14" fmla="*/ 0 60000 65536"/>
                <a:gd name="T15" fmla="*/ 0 60000 65536"/>
                <a:gd name="T16" fmla="*/ 0 60000 65536"/>
                <a:gd name="T17" fmla="*/ 0 60000 65536"/>
                <a:gd name="T18" fmla="*/ 0 60000 65536"/>
                <a:gd name="T19" fmla="*/ 0 60000 65536"/>
                <a:gd name="T20" fmla="*/ 0 60000 65536"/>
                <a:gd name="T21" fmla="*/ 0 w 44"/>
                <a:gd name="T22" fmla="*/ 0 h 40"/>
                <a:gd name="T23" fmla="*/ 44 w 44"/>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0">
                  <a:moveTo>
                    <a:pt x="44" y="0"/>
                  </a:moveTo>
                  <a:lnTo>
                    <a:pt x="44" y="0"/>
                  </a:lnTo>
                  <a:lnTo>
                    <a:pt x="0" y="1"/>
                  </a:lnTo>
                  <a:lnTo>
                    <a:pt x="0" y="40"/>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1" name="Freeform 2195"/>
            <p:cNvSpPr>
              <a:spLocks/>
            </p:cNvSpPr>
            <p:nvPr/>
          </p:nvSpPr>
          <p:spPr bwMode="auto">
            <a:xfrm>
              <a:off x="2661" y="3735"/>
              <a:ext cx="24" cy="20"/>
            </a:xfrm>
            <a:custGeom>
              <a:avLst/>
              <a:gdLst>
                <a:gd name="T0" fmla="*/ 6 w 47"/>
                <a:gd name="T1" fmla="*/ 1 h 40"/>
                <a:gd name="T2" fmla="*/ 6 w 47"/>
                <a:gd name="T3" fmla="*/ 1 h 40"/>
                <a:gd name="T4" fmla="*/ 0 w 47"/>
                <a:gd name="T5" fmla="*/ 0 h 40"/>
                <a:gd name="T6" fmla="*/ 0 w 47"/>
                <a:gd name="T7" fmla="*/ 5 h 40"/>
                <a:gd name="T8" fmla="*/ 6 w 47"/>
                <a:gd name="T9" fmla="*/ 5 h 40"/>
                <a:gd name="T10" fmla="*/ 5 w 47"/>
                <a:gd name="T11" fmla="*/ 5 h 40"/>
                <a:gd name="T12" fmla="*/ 6 w 47"/>
                <a:gd name="T13" fmla="*/ 1 h 40"/>
                <a:gd name="T14" fmla="*/ 6 w 47"/>
                <a:gd name="T15" fmla="*/ 1 h 40"/>
                <a:gd name="T16" fmla="*/ 6 w 47"/>
                <a:gd name="T17" fmla="*/ 1 h 40"/>
                <a:gd name="T18" fmla="*/ 6 w 47"/>
                <a:gd name="T19" fmla="*/ 1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7"/>
                <a:gd name="T31" fmla="*/ 0 h 40"/>
                <a:gd name="T32" fmla="*/ 47 w 47"/>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7" h="40">
                  <a:moveTo>
                    <a:pt x="47" y="1"/>
                  </a:moveTo>
                  <a:lnTo>
                    <a:pt x="41" y="1"/>
                  </a:lnTo>
                  <a:lnTo>
                    <a:pt x="0" y="0"/>
                  </a:lnTo>
                  <a:lnTo>
                    <a:pt x="0" y="39"/>
                  </a:lnTo>
                  <a:lnTo>
                    <a:pt x="41" y="40"/>
                  </a:lnTo>
                  <a:lnTo>
                    <a:pt x="35" y="40"/>
                  </a:lnTo>
                  <a:lnTo>
                    <a:pt x="47" y="1"/>
                  </a:lnTo>
                  <a:lnTo>
                    <a:pt x="45" y="1"/>
                  </a:lnTo>
                  <a:lnTo>
                    <a:pt x="41" y="1"/>
                  </a:lnTo>
                  <a:lnTo>
                    <a:pt x="47"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2" name="Freeform 2196"/>
            <p:cNvSpPr>
              <a:spLocks/>
            </p:cNvSpPr>
            <p:nvPr/>
          </p:nvSpPr>
          <p:spPr bwMode="auto">
            <a:xfrm>
              <a:off x="2679" y="3736"/>
              <a:ext cx="29" cy="26"/>
            </a:xfrm>
            <a:custGeom>
              <a:avLst/>
              <a:gdLst>
                <a:gd name="T0" fmla="*/ 8 w 58"/>
                <a:gd name="T1" fmla="*/ 1 h 53"/>
                <a:gd name="T2" fmla="*/ 7 w 58"/>
                <a:gd name="T3" fmla="*/ 1 h 53"/>
                <a:gd name="T4" fmla="*/ 2 w 58"/>
                <a:gd name="T5" fmla="*/ 0 h 53"/>
                <a:gd name="T6" fmla="*/ 0 w 58"/>
                <a:gd name="T7" fmla="*/ 4 h 53"/>
                <a:gd name="T8" fmla="*/ 6 w 58"/>
                <a:gd name="T9" fmla="*/ 6 h 53"/>
                <a:gd name="T10" fmla="*/ 6 w 58"/>
                <a:gd name="T11" fmla="*/ 6 h 53"/>
                <a:gd name="T12" fmla="*/ 8 w 58"/>
                <a:gd name="T13" fmla="*/ 1 h 53"/>
                <a:gd name="T14" fmla="*/ 0 60000 65536"/>
                <a:gd name="T15" fmla="*/ 0 60000 65536"/>
                <a:gd name="T16" fmla="*/ 0 60000 65536"/>
                <a:gd name="T17" fmla="*/ 0 60000 65536"/>
                <a:gd name="T18" fmla="*/ 0 60000 65536"/>
                <a:gd name="T19" fmla="*/ 0 60000 65536"/>
                <a:gd name="T20" fmla="*/ 0 60000 65536"/>
                <a:gd name="T21" fmla="*/ 0 w 58"/>
                <a:gd name="T22" fmla="*/ 0 h 53"/>
                <a:gd name="T23" fmla="*/ 58 w 58"/>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3">
                  <a:moveTo>
                    <a:pt x="58" y="15"/>
                  </a:moveTo>
                  <a:lnTo>
                    <a:pt x="56" y="14"/>
                  </a:lnTo>
                  <a:lnTo>
                    <a:pt x="12" y="0"/>
                  </a:lnTo>
                  <a:lnTo>
                    <a:pt x="0" y="39"/>
                  </a:lnTo>
                  <a:lnTo>
                    <a:pt x="44" y="53"/>
                  </a:lnTo>
                  <a:lnTo>
                    <a:pt x="42" y="52"/>
                  </a:lnTo>
                  <a:lnTo>
                    <a:pt x="58"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843" name="Freeform 2197"/>
            <p:cNvSpPr>
              <a:spLocks/>
            </p:cNvSpPr>
            <p:nvPr/>
          </p:nvSpPr>
          <p:spPr bwMode="auto">
            <a:xfrm>
              <a:off x="2700" y="3743"/>
              <a:ext cx="29" cy="27"/>
            </a:xfrm>
            <a:custGeom>
              <a:avLst/>
              <a:gdLst>
                <a:gd name="T0" fmla="*/ 7 w 59"/>
                <a:gd name="T1" fmla="*/ 3 h 54"/>
                <a:gd name="T2" fmla="*/ 7 w 59"/>
                <a:gd name="T3" fmla="*/ 3 h 54"/>
                <a:gd name="T4" fmla="*/ 2 w 59"/>
                <a:gd name="T5" fmla="*/ 0 h 54"/>
                <a:gd name="T6" fmla="*/ 0 w 59"/>
                <a:gd name="T7" fmla="*/ 5 h 54"/>
                <a:gd name="T8" fmla="*/ 5 w 59"/>
                <a:gd name="T9" fmla="*/ 7 h 54"/>
                <a:gd name="T10" fmla="*/ 5 w 59"/>
                <a:gd name="T11" fmla="*/ 7 h 54"/>
                <a:gd name="T12" fmla="*/ 7 w 59"/>
                <a:gd name="T13" fmla="*/ 3 h 54"/>
                <a:gd name="T14" fmla="*/ 0 60000 65536"/>
                <a:gd name="T15" fmla="*/ 0 60000 65536"/>
                <a:gd name="T16" fmla="*/ 0 60000 65536"/>
                <a:gd name="T17" fmla="*/ 0 60000 65536"/>
                <a:gd name="T18" fmla="*/ 0 60000 65536"/>
                <a:gd name="T19" fmla="*/ 0 60000 65536"/>
                <a:gd name="T20" fmla="*/ 0 60000 65536"/>
                <a:gd name="T21" fmla="*/ 0 w 59"/>
                <a:gd name="T22" fmla="*/ 0 h 54"/>
                <a:gd name="T23" fmla="*/ 59 w 59"/>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4">
                  <a:moveTo>
                    <a:pt x="59" y="17"/>
                  </a:moveTo>
                  <a:lnTo>
                    <a:pt x="59" y="17"/>
                  </a:lnTo>
                  <a:lnTo>
                    <a:pt x="16" y="0"/>
                  </a:lnTo>
                  <a:lnTo>
                    <a:pt x="0" y="37"/>
                  </a:lnTo>
                  <a:lnTo>
                    <a:pt x="42" y="54"/>
                  </a:lnTo>
                  <a:lnTo>
                    <a:pt x="59" y="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506" name="Freeform 2198"/>
          <p:cNvSpPr>
            <a:spLocks/>
          </p:cNvSpPr>
          <p:nvPr/>
        </p:nvSpPr>
        <p:spPr bwMode="auto">
          <a:xfrm>
            <a:off x="4900613" y="6261101"/>
            <a:ext cx="53578" cy="42863"/>
          </a:xfrm>
          <a:custGeom>
            <a:avLst/>
            <a:gdLst>
              <a:gd name="T0" fmla="*/ 2147483647 w 59"/>
              <a:gd name="T1" fmla="*/ 2147483647 h 54"/>
              <a:gd name="T2" fmla="*/ 2147483647 w 59"/>
              <a:gd name="T3" fmla="*/ 2147483647 h 54"/>
              <a:gd name="T4" fmla="*/ 2147483647 w 59"/>
              <a:gd name="T5" fmla="*/ 0 h 54"/>
              <a:gd name="T6" fmla="*/ 0 w 59"/>
              <a:gd name="T7" fmla="*/ 2147483647 h 54"/>
              <a:gd name="T8" fmla="*/ 2147483647 w 59"/>
              <a:gd name="T9" fmla="*/ 2147483647 h 54"/>
              <a:gd name="T10" fmla="*/ 2147483647 w 59"/>
              <a:gd name="T11" fmla="*/ 2147483647 h 54"/>
              <a:gd name="T12" fmla="*/ 2147483647 w 59"/>
              <a:gd name="T13" fmla="*/ 2147483647 h 54"/>
              <a:gd name="T14" fmla="*/ 0 60000 65536"/>
              <a:gd name="T15" fmla="*/ 0 60000 65536"/>
              <a:gd name="T16" fmla="*/ 0 60000 65536"/>
              <a:gd name="T17" fmla="*/ 0 60000 65536"/>
              <a:gd name="T18" fmla="*/ 0 60000 65536"/>
              <a:gd name="T19" fmla="*/ 0 60000 65536"/>
              <a:gd name="T20" fmla="*/ 0 60000 65536"/>
              <a:gd name="T21" fmla="*/ 0 w 59"/>
              <a:gd name="T22" fmla="*/ 0 h 54"/>
              <a:gd name="T23" fmla="*/ 59 w 59"/>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4">
                <a:moveTo>
                  <a:pt x="59" y="17"/>
                </a:moveTo>
                <a:lnTo>
                  <a:pt x="59" y="17"/>
                </a:lnTo>
                <a:lnTo>
                  <a:pt x="17" y="0"/>
                </a:lnTo>
                <a:lnTo>
                  <a:pt x="0" y="37"/>
                </a:lnTo>
                <a:lnTo>
                  <a:pt x="43" y="54"/>
                </a:lnTo>
                <a:lnTo>
                  <a:pt x="59" y="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07" name="Freeform 2199"/>
          <p:cNvSpPr>
            <a:spLocks/>
          </p:cNvSpPr>
          <p:nvPr/>
        </p:nvSpPr>
        <p:spPr bwMode="auto">
          <a:xfrm>
            <a:off x="4939903" y="6275388"/>
            <a:ext cx="51793" cy="44450"/>
          </a:xfrm>
          <a:custGeom>
            <a:avLst/>
            <a:gdLst>
              <a:gd name="T0" fmla="*/ 2147483647 w 60"/>
              <a:gd name="T1" fmla="*/ 2147483647 h 57"/>
              <a:gd name="T2" fmla="*/ 2147483647 w 60"/>
              <a:gd name="T3" fmla="*/ 2147483647 h 57"/>
              <a:gd name="T4" fmla="*/ 2147483647 w 60"/>
              <a:gd name="T5" fmla="*/ 0 h 57"/>
              <a:gd name="T6" fmla="*/ 0 w 60"/>
              <a:gd name="T7" fmla="*/ 2147483647 h 57"/>
              <a:gd name="T8" fmla="*/ 2147483647 w 60"/>
              <a:gd name="T9" fmla="*/ 2147483647 h 57"/>
              <a:gd name="T10" fmla="*/ 2147483647 w 60"/>
              <a:gd name="T11" fmla="*/ 2147483647 h 57"/>
              <a:gd name="T12" fmla="*/ 2147483647 w 60"/>
              <a:gd name="T13" fmla="*/ 2147483647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57" y="18"/>
                </a:moveTo>
                <a:lnTo>
                  <a:pt x="60" y="19"/>
                </a:lnTo>
                <a:lnTo>
                  <a:pt x="16" y="0"/>
                </a:lnTo>
                <a:lnTo>
                  <a:pt x="0" y="37"/>
                </a:lnTo>
                <a:lnTo>
                  <a:pt x="44" y="56"/>
                </a:lnTo>
                <a:lnTo>
                  <a:pt x="47" y="57"/>
                </a:lnTo>
                <a:lnTo>
                  <a:pt x="57"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08" name="Freeform 2200"/>
          <p:cNvSpPr>
            <a:spLocks/>
          </p:cNvSpPr>
          <p:nvPr/>
        </p:nvSpPr>
        <p:spPr bwMode="auto">
          <a:xfrm>
            <a:off x="4980981" y="6288089"/>
            <a:ext cx="46434" cy="39687"/>
          </a:xfrm>
          <a:custGeom>
            <a:avLst/>
            <a:gdLst>
              <a:gd name="T0" fmla="*/ 2147483647 w 52"/>
              <a:gd name="T1" fmla="*/ 2147483647 h 49"/>
              <a:gd name="T2" fmla="*/ 2147483647 w 52"/>
              <a:gd name="T3" fmla="*/ 2147483647 h 49"/>
              <a:gd name="T4" fmla="*/ 2147483647 w 52"/>
              <a:gd name="T5" fmla="*/ 0 h 49"/>
              <a:gd name="T6" fmla="*/ 0 w 52"/>
              <a:gd name="T7" fmla="*/ 2147483647 h 49"/>
              <a:gd name="T8" fmla="*/ 2147483647 w 52"/>
              <a:gd name="T9" fmla="*/ 2147483647 h 49"/>
              <a:gd name="T10" fmla="*/ 2147483647 w 52"/>
              <a:gd name="T11" fmla="*/ 2147483647 h 49"/>
              <a:gd name="T12" fmla="*/ 2147483647 w 52"/>
              <a:gd name="T13" fmla="*/ 2147483647 h 49"/>
              <a:gd name="T14" fmla="*/ 2147483647 w 52"/>
              <a:gd name="T15" fmla="*/ 2147483647 h 49"/>
              <a:gd name="T16" fmla="*/ 2147483647 w 52"/>
              <a:gd name="T17" fmla="*/ 2147483647 h 49"/>
              <a:gd name="T18" fmla="*/ 2147483647 w 52"/>
              <a:gd name="T19" fmla="*/ 2147483647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49"/>
              <a:gd name="T32" fmla="*/ 52 w 52"/>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49">
                <a:moveTo>
                  <a:pt x="48" y="10"/>
                </a:moveTo>
                <a:lnTo>
                  <a:pt x="52" y="10"/>
                </a:lnTo>
                <a:lnTo>
                  <a:pt x="10" y="0"/>
                </a:lnTo>
                <a:lnTo>
                  <a:pt x="0" y="39"/>
                </a:lnTo>
                <a:lnTo>
                  <a:pt x="43" y="49"/>
                </a:lnTo>
                <a:lnTo>
                  <a:pt x="48" y="49"/>
                </a:lnTo>
                <a:lnTo>
                  <a:pt x="43" y="49"/>
                </a:lnTo>
                <a:lnTo>
                  <a:pt x="45" y="49"/>
                </a:lnTo>
                <a:lnTo>
                  <a:pt x="48" y="49"/>
                </a:lnTo>
                <a:lnTo>
                  <a:pt x="48"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09" name="Freeform 2201"/>
          <p:cNvSpPr>
            <a:spLocks/>
          </p:cNvSpPr>
          <p:nvPr/>
        </p:nvSpPr>
        <p:spPr bwMode="auto">
          <a:xfrm>
            <a:off x="5023843" y="6296025"/>
            <a:ext cx="37504" cy="33338"/>
          </a:xfrm>
          <a:custGeom>
            <a:avLst/>
            <a:gdLst>
              <a:gd name="T0" fmla="*/ 2147483647 w 42"/>
              <a:gd name="T1" fmla="*/ 578634331 h 40"/>
              <a:gd name="T2" fmla="*/ 2147483647 w 42"/>
              <a:gd name="T3" fmla="*/ 578634331 h 40"/>
              <a:gd name="T4" fmla="*/ 0 w 42"/>
              <a:gd name="T5" fmla="*/ 0 h 40"/>
              <a:gd name="T6" fmla="*/ 0 w 42"/>
              <a:gd name="T7" fmla="*/ 2147483647 h 40"/>
              <a:gd name="T8" fmla="*/ 2147483647 w 42"/>
              <a:gd name="T9" fmla="*/ 2147483647 h 40"/>
              <a:gd name="T10" fmla="*/ 2147483647 w 42"/>
              <a:gd name="T11" fmla="*/ 2147483647 h 40"/>
              <a:gd name="T12" fmla="*/ 2147483647 w 42"/>
              <a:gd name="T13" fmla="*/ 578634331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38" y="1"/>
                </a:moveTo>
                <a:lnTo>
                  <a:pt x="40" y="1"/>
                </a:lnTo>
                <a:lnTo>
                  <a:pt x="0" y="0"/>
                </a:lnTo>
                <a:lnTo>
                  <a:pt x="0" y="39"/>
                </a:lnTo>
                <a:lnTo>
                  <a:pt x="40" y="40"/>
                </a:lnTo>
                <a:lnTo>
                  <a:pt x="42" y="40"/>
                </a:lnTo>
                <a:lnTo>
                  <a:pt x="38"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0" name="Freeform 2202"/>
          <p:cNvSpPr>
            <a:spLocks/>
          </p:cNvSpPr>
          <p:nvPr/>
        </p:nvSpPr>
        <p:spPr bwMode="auto">
          <a:xfrm>
            <a:off x="5057775" y="6294439"/>
            <a:ext cx="44649" cy="34925"/>
          </a:xfrm>
          <a:custGeom>
            <a:avLst/>
            <a:gdLst>
              <a:gd name="T0" fmla="*/ 2147483647 w 49"/>
              <a:gd name="T1" fmla="*/ 0 h 44"/>
              <a:gd name="T2" fmla="*/ 2147483647 w 49"/>
              <a:gd name="T3" fmla="*/ 0 h 44"/>
              <a:gd name="T4" fmla="*/ 0 w 49"/>
              <a:gd name="T5" fmla="*/ 2147483647 h 44"/>
              <a:gd name="T6" fmla="*/ 2125549967 w 49"/>
              <a:gd name="T7" fmla="*/ 2147483647 h 44"/>
              <a:gd name="T8" fmla="*/ 2147483647 w 49"/>
              <a:gd name="T9" fmla="*/ 2147483647 h 44"/>
              <a:gd name="T10" fmla="*/ 2147483647 w 49"/>
              <a:gd name="T11" fmla="*/ 2147483647 h 44"/>
              <a:gd name="T12" fmla="*/ 2147483647 w 49"/>
              <a:gd name="T13" fmla="*/ 0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0" y="0"/>
                </a:moveTo>
                <a:lnTo>
                  <a:pt x="42" y="0"/>
                </a:lnTo>
                <a:lnTo>
                  <a:pt x="0" y="5"/>
                </a:lnTo>
                <a:lnTo>
                  <a:pt x="4" y="44"/>
                </a:lnTo>
                <a:lnTo>
                  <a:pt x="47" y="40"/>
                </a:lnTo>
                <a:lnTo>
                  <a:pt x="49" y="40"/>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1" name="Freeform 2203"/>
          <p:cNvSpPr>
            <a:spLocks/>
          </p:cNvSpPr>
          <p:nvPr/>
        </p:nvSpPr>
        <p:spPr bwMode="auto">
          <a:xfrm>
            <a:off x="5093494" y="6286500"/>
            <a:ext cx="50006" cy="38100"/>
          </a:xfrm>
          <a:custGeom>
            <a:avLst/>
            <a:gdLst>
              <a:gd name="T0" fmla="*/ 2147483647 w 55"/>
              <a:gd name="T1" fmla="*/ 470367827 h 49"/>
              <a:gd name="T2" fmla="*/ 2147483647 w 55"/>
              <a:gd name="T3" fmla="*/ 0 h 49"/>
              <a:gd name="T4" fmla="*/ 0 w 55"/>
              <a:gd name="T5" fmla="*/ 2147483647 h 49"/>
              <a:gd name="T6" fmla="*/ 2147483647 w 55"/>
              <a:gd name="T7" fmla="*/ 2147483647 h 49"/>
              <a:gd name="T8" fmla="*/ 2147483647 w 55"/>
              <a:gd name="T9" fmla="*/ 2147483647 h 49"/>
              <a:gd name="T10" fmla="*/ 2147483647 w 55"/>
              <a:gd name="T11" fmla="*/ 2147483647 h 49"/>
              <a:gd name="T12" fmla="*/ 2147483647 w 55"/>
              <a:gd name="T13" fmla="*/ 470367827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41" y="1"/>
                </a:moveTo>
                <a:lnTo>
                  <a:pt x="44" y="0"/>
                </a:lnTo>
                <a:lnTo>
                  <a:pt x="0" y="9"/>
                </a:lnTo>
                <a:lnTo>
                  <a:pt x="9" y="49"/>
                </a:lnTo>
                <a:lnTo>
                  <a:pt x="53" y="39"/>
                </a:lnTo>
                <a:lnTo>
                  <a:pt x="55" y="38"/>
                </a:lnTo>
                <a:lnTo>
                  <a:pt x="41"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2" name="Freeform 2204"/>
          <p:cNvSpPr>
            <a:spLocks/>
          </p:cNvSpPr>
          <p:nvPr/>
        </p:nvSpPr>
        <p:spPr bwMode="auto">
          <a:xfrm>
            <a:off x="5130999" y="6275389"/>
            <a:ext cx="51792" cy="41275"/>
          </a:xfrm>
          <a:custGeom>
            <a:avLst/>
            <a:gdLst>
              <a:gd name="T0" fmla="*/ 2147483647 w 59"/>
              <a:gd name="T1" fmla="*/ 0 h 53"/>
              <a:gd name="T2" fmla="*/ 2147483647 w 59"/>
              <a:gd name="T3" fmla="*/ 0 h 53"/>
              <a:gd name="T4" fmla="*/ 0 w 59"/>
              <a:gd name="T5" fmla="*/ 2147483647 h 53"/>
              <a:gd name="T6" fmla="*/ 2147483647 w 59"/>
              <a:gd name="T7" fmla="*/ 2147483647 h 53"/>
              <a:gd name="T8" fmla="*/ 2147483647 w 59"/>
              <a:gd name="T9" fmla="*/ 2147483647 h 53"/>
              <a:gd name="T10" fmla="*/ 2147483647 w 59"/>
              <a:gd name="T11" fmla="*/ 2147483647 h 53"/>
              <a:gd name="T12" fmla="*/ 2147483647 w 59"/>
              <a:gd name="T13" fmla="*/ 0 h 53"/>
              <a:gd name="T14" fmla="*/ 0 60000 65536"/>
              <a:gd name="T15" fmla="*/ 0 60000 65536"/>
              <a:gd name="T16" fmla="*/ 0 60000 65536"/>
              <a:gd name="T17" fmla="*/ 0 60000 65536"/>
              <a:gd name="T18" fmla="*/ 0 60000 65536"/>
              <a:gd name="T19" fmla="*/ 0 60000 65536"/>
              <a:gd name="T20" fmla="*/ 0 60000 65536"/>
              <a:gd name="T21" fmla="*/ 0 w 59"/>
              <a:gd name="T22" fmla="*/ 0 h 53"/>
              <a:gd name="T23" fmla="*/ 59 w 59"/>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3">
                <a:moveTo>
                  <a:pt x="43" y="0"/>
                </a:moveTo>
                <a:lnTo>
                  <a:pt x="44" y="0"/>
                </a:lnTo>
                <a:lnTo>
                  <a:pt x="0" y="16"/>
                </a:lnTo>
                <a:lnTo>
                  <a:pt x="14" y="53"/>
                </a:lnTo>
                <a:lnTo>
                  <a:pt x="58" y="37"/>
                </a:lnTo>
                <a:lnTo>
                  <a:pt x="59" y="37"/>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3" name="Freeform 2205"/>
          <p:cNvSpPr>
            <a:spLocks/>
          </p:cNvSpPr>
          <p:nvPr/>
        </p:nvSpPr>
        <p:spPr bwMode="auto">
          <a:xfrm>
            <a:off x="5168504" y="6259513"/>
            <a:ext cx="53578" cy="44450"/>
          </a:xfrm>
          <a:custGeom>
            <a:avLst/>
            <a:gdLst>
              <a:gd name="T0" fmla="*/ 2147483647 w 60"/>
              <a:gd name="T1" fmla="*/ 0 h 55"/>
              <a:gd name="T2" fmla="*/ 2147483647 w 60"/>
              <a:gd name="T3" fmla="*/ 0 h 55"/>
              <a:gd name="T4" fmla="*/ 0 w 60"/>
              <a:gd name="T5" fmla="*/ 2147483647 h 55"/>
              <a:gd name="T6" fmla="*/ 2147483647 w 60"/>
              <a:gd name="T7" fmla="*/ 2147483647 h 55"/>
              <a:gd name="T8" fmla="*/ 2147483647 w 60"/>
              <a:gd name="T9" fmla="*/ 2147483647 h 55"/>
              <a:gd name="T10" fmla="*/ 2147483647 w 60"/>
              <a:gd name="T11" fmla="*/ 2147483647 h 55"/>
              <a:gd name="T12" fmla="*/ 2147483647 w 60"/>
              <a:gd name="T13" fmla="*/ 0 h 55"/>
              <a:gd name="T14" fmla="*/ 0 60000 65536"/>
              <a:gd name="T15" fmla="*/ 0 60000 65536"/>
              <a:gd name="T16" fmla="*/ 0 60000 65536"/>
              <a:gd name="T17" fmla="*/ 0 60000 65536"/>
              <a:gd name="T18" fmla="*/ 0 60000 65536"/>
              <a:gd name="T19" fmla="*/ 0 60000 65536"/>
              <a:gd name="T20" fmla="*/ 0 60000 65536"/>
              <a:gd name="T21" fmla="*/ 0 w 60"/>
              <a:gd name="T22" fmla="*/ 0 h 55"/>
              <a:gd name="T23" fmla="*/ 60 w 6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5">
                <a:moveTo>
                  <a:pt x="45" y="0"/>
                </a:moveTo>
                <a:lnTo>
                  <a:pt x="44" y="0"/>
                </a:lnTo>
                <a:lnTo>
                  <a:pt x="0" y="18"/>
                </a:lnTo>
                <a:lnTo>
                  <a:pt x="16" y="55"/>
                </a:lnTo>
                <a:lnTo>
                  <a:pt x="60" y="37"/>
                </a:lnTo>
                <a:lnTo>
                  <a:pt x="59"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4" name="Freeform 2206"/>
          <p:cNvSpPr>
            <a:spLocks/>
          </p:cNvSpPr>
          <p:nvPr/>
        </p:nvSpPr>
        <p:spPr bwMode="auto">
          <a:xfrm>
            <a:off x="5207794" y="6246813"/>
            <a:ext cx="48221" cy="42862"/>
          </a:xfrm>
          <a:custGeom>
            <a:avLst/>
            <a:gdLst>
              <a:gd name="T0" fmla="*/ 2147483647 w 53"/>
              <a:gd name="T1" fmla="*/ 0 h 53"/>
              <a:gd name="T2" fmla="*/ 2147483647 w 53"/>
              <a:gd name="T3" fmla="*/ 529104702 h 53"/>
              <a:gd name="T4" fmla="*/ 0 w 53"/>
              <a:gd name="T5" fmla="*/ 2147483647 h 53"/>
              <a:gd name="T6" fmla="*/ 2147483647 w 53"/>
              <a:gd name="T7" fmla="*/ 2147483647 h 53"/>
              <a:gd name="T8" fmla="*/ 2147483647 w 53"/>
              <a:gd name="T9" fmla="*/ 2147483647 h 53"/>
              <a:gd name="T10" fmla="*/ 2147483647 w 53"/>
              <a:gd name="T11" fmla="*/ 2147483647 h 53"/>
              <a:gd name="T12" fmla="*/ 2147483647 w 53"/>
              <a:gd name="T13" fmla="*/ 0 h 53"/>
              <a:gd name="T14" fmla="*/ 2147483647 w 53"/>
              <a:gd name="T15" fmla="*/ 0 h 53"/>
              <a:gd name="T16" fmla="*/ 2147483647 w 53"/>
              <a:gd name="T17" fmla="*/ 529104702 h 53"/>
              <a:gd name="T18" fmla="*/ 2147483647 w 53"/>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53"/>
              <a:gd name="T32" fmla="*/ 53 w 53"/>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53">
                <a:moveTo>
                  <a:pt x="46" y="0"/>
                </a:moveTo>
                <a:lnTo>
                  <a:pt x="39" y="1"/>
                </a:lnTo>
                <a:lnTo>
                  <a:pt x="0" y="16"/>
                </a:lnTo>
                <a:lnTo>
                  <a:pt x="14" y="53"/>
                </a:lnTo>
                <a:lnTo>
                  <a:pt x="53" y="38"/>
                </a:lnTo>
                <a:lnTo>
                  <a:pt x="46" y="39"/>
                </a:lnTo>
                <a:lnTo>
                  <a:pt x="46" y="0"/>
                </a:lnTo>
                <a:lnTo>
                  <a:pt x="43" y="0"/>
                </a:lnTo>
                <a:lnTo>
                  <a:pt x="39" y="1"/>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5" name="Freeform 2207"/>
          <p:cNvSpPr>
            <a:spLocks/>
          </p:cNvSpPr>
          <p:nvPr/>
        </p:nvSpPr>
        <p:spPr bwMode="auto">
          <a:xfrm>
            <a:off x="5250657" y="6246813"/>
            <a:ext cx="39291" cy="31750"/>
          </a:xfrm>
          <a:custGeom>
            <a:avLst/>
            <a:gdLst>
              <a:gd name="T0" fmla="*/ 2147483647 w 45"/>
              <a:gd name="T1" fmla="*/ 0 h 40"/>
              <a:gd name="T2" fmla="*/ 2147483647 w 45"/>
              <a:gd name="T3" fmla="*/ 0 h 40"/>
              <a:gd name="T4" fmla="*/ 0 w 45"/>
              <a:gd name="T5" fmla="*/ 500250619 h 40"/>
              <a:gd name="T6" fmla="*/ 0 w 45"/>
              <a:gd name="T7" fmla="*/ 2147483647 h 40"/>
              <a:gd name="T8" fmla="*/ 2147483647 w 45"/>
              <a:gd name="T9" fmla="*/ 2147483647 h 40"/>
              <a:gd name="T10" fmla="*/ 2147483647 w 45"/>
              <a:gd name="T11" fmla="*/ 2147483647 h 40"/>
              <a:gd name="T12" fmla="*/ 2147483647 w 45"/>
              <a:gd name="T13" fmla="*/ 0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5" y="0"/>
                </a:moveTo>
                <a:lnTo>
                  <a:pt x="45" y="0"/>
                </a:lnTo>
                <a:lnTo>
                  <a:pt x="0" y="1"/>
                </a:lnTo>
                <a:lnTo>
                  <a:pt x="0" y="40"/>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6" name="Freeform 2208"/>
          <p:cNvSpPr>
            <a:spLocks/>
          </p:cNvSpPr>
          <p:nvPr/>
        </p:nvSpPr>
        <p:spPr bwMode="auto">
          <a:xfrm>
            <a:off x="5289948" y="6246813"/>
            <a:ext cx="41077" cy="31750"/>
          </a:xfrm>
          <a:custGeom>
            <a:avLst/>
            <a:gdLst>
              <a:gd name="T0" fmla="*/ 2147483647 w 46"/>
              <a:gd name="T1" fmla="*/ 500250619 h 40"/>
              <a:gd name="T2" fmla="*/ 2147483647 w 46"/>
              <a:gd name="T3" fmla="*/ 500250619 h 40"/>
              <a:gd name="T4" fmla="*/ 0 w 46"/>
              <a:gd name="T5" fmla="*/ 0 h 40"/>
              <a:gd name="T6" fmla="*/ 0 w 46"/>
              <a:gd name="T7" fmla="*/ 2147483647 h 40"/>
              <a:gd name="T8" fmla="*/ 2147483647 w 46"/>
              <a:gd name="T9" fmla="*/ 2147483647 h 40"/>
              <a:gd name="T10" fmla="*/ 2147483647 w 46"/>
              <a:gd name="T11" fmla="*/ 2147483647 h 40"/>
              <a:gd name="T12" fmla="*/ 2147483647 w 46"/>
              <a:gd name="T13" fmla="*/ 500250619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3" y="1"/>
                </a:lnTo>
                <a:lnTo>
                  <a:pt x="0" y="0"/>
                </a:lnTo>
                <a:lnTo>
                  <a:pt x="0" y="39"/>
                </a:lnTo>
                <a:lnTo>
                  <a:pt x="43" y="40"/>
                </a:lnTo>
                <a:lnTo>
                  <a:pt x="39"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7" name="Freeform 2209"/>
          <p:cNvSpPr>
            <a:spLocks/>
          </p:cNvSpPr>
          <p:nvPr/>
        </p:nvSpPr>
        <p:spPr bwMode="auto">
          <a:xfrm>
            <a:off x="5325665" y="6246813"/>
            <a:ext cx="42863" cy="38100"/>
          </a:xfrm>
          <a:custGeom>
            <a:avLst/>
            <a:gdLst>
              <a:gd name="T0" fmla="*/ 2147483647 w 50"/>
              <a:gd name="T1" fmla="*/ 2147483647 h 47"/>
              <a:gd name="T2" fmla="*/ 2147483647 w 50"/>
              <a:gd name="T3" fmla="*/ 2147483647 h 47"/>
              <a:gd name="T4" fmla="*/ 2147483647 w 50"/>
              <a:gd name="T5" fmla="*/ 0 h 47"/>
              <a:gd name="T6" fmla="*/ 0 w 50"/>
              <a:gd name="T7" fmla="*/ 2147483647 h 47"/>
              <a:gd name="T8" fmla="*/ 2147483647 w 50"/>
              <a:gd name="T9" fmla="*/ 2147483647 h 47"/>
              <a:gd name="T10" fmla="*/ 2147483647 w 50"/>
              <a:gd name="T11" fmla="*/ 2147483647 h 47"/>
              <a:gd name="T12" fmla="*/ 2147483647 w 50"/>
              <a:gd name="T13" fmla="*/ 2147483647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50" y="8"/>
                </a:moveTo>
                <a:lnTo>
                  <a:pt x="50" y="8"/>
                </a:lnTo>
                <a:lnTo>
                  <a:pt x="7" y="0"/>
                </a:lnTo>
                <a:lnTo>
                  <a:pt x="0" y="39"/>
                </a:lnTo>
                <a:lnTo>
                  <a:pt x="43" y="47"/>
                </a:lnTo>
                <a:lnTo>
                  <a:pt x="50"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8" name="Freeform 2210"/>
          <p:cNvSpPr>
            <a:spLocks/>
          </p:cNvSpPr>
          <p:nvPr/>
        </p:nvSpPr>
        <p:spPr bwMode="auto">
          <a:xfrm>
            <a:off x="5363171" y="6253163"/>
            <a:ext cx="42863" cy="38100"/>
          </a:xfrm>
          <a:custGeom>
            <a:avLst/>
            <a:gdLst>
              <a:gd name="T0" fmla="*/ 2147483647 w 48"/>
              <a:gd name="T1" fmla="*/ 2147483647 h 47"/>
              <a:gd name="T2" fmla="*/ 2147483647 w 48"/>
              <a:gd name="T3" fmla="*/ 2147483647 h 47"/>
              <a:gd name="T4" fmla="*/ 2147483647 w 48"/>
              <a:gd name="T5" fmla="*/ 0 h 47"/>
              <a:gd name="T6" fmla="*/ 0 w 48"/>
              <a:gd name="T7" fmla="*/ 2147483647 h 47"/>
              <a:gd name="T8" fmla="*/ 2147483647 w 48"/>
              <a:gd name="T9" fmla="*/ 2147483647 h 47"/>
              <a:gd name="T10" fmla="*/ 2147483647 w 48"/>
              <a:gd name="T11" fmla="*/ 2147483647 h 47"/>
              <a:gd name="T12" fmla="*/ 2147483647 w 48"/>
              <a:gd name="T13" fmla="*/ 2147483647 h 47"/>
              <a:gd name="T14" fmla="*/ 0 60000 65536"/>
              <a:gd name="T15" fmla="*/ 0 60000 65536"/>
              <a:gd name="T16" fmla="*/ 0 60000 65536"/>
              <a:gd name="T17" fmla="*/ 0 60000 65536"/>
              <a:gd name="T18" fmla="*/ 0 60000 65536"/>
              <a:gd name="T19" fmla="*/ 0 60000 65536"/>
              <a:gd name="T20" fmla="*/ 0 60000 65536"/>
              <a:gd name="T21" fmla="*/ 0 w 48"/>
              <a:gd name="T22" fmla="*/ 0 h 47"/>
              <a:gd name="T23" fmla="*/ 48 w 48"/>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7">
                <a:moveTo>
                  <a:pt x="47" y="8"/>
                </a:moveTo>
                <a:lnTo>
                  <a:pt x="48" y="8"/>
                </a:lnTo>
                <a:lnTo>
                  <a:pt x="7" y="0"/>
                </a:lnTo>
                <a:lnTo>
                  <a:pt x="0" y="39"/>
                </a:lnTo>
                <a:lnTo>
                  <a:pt x="41" y="47"/>
                </a:lnTo>
                <a:lnTo>
                  <a:pt x="42" y="47"/>
                </a:lnTo>
                <a:lnTo>
                  <a:pt x="47"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19" name="Freeform 2211"/>
          <p:cNvSpPr>
            <a:spLocks/>
          </p:cNvSpPr>
          <p:nvPr/>
        </p:nvSpPr>
        <p:spPr bwMode="auto">
          <a:xfrm>
            <a:off x="5400675" y="6259514"/>
            <a:ext cx="44649" cy="34925"/>
          </a:xfrm>
          <a:custGeom>
            <a:avLst/>
            <a:gdLst>
              <a:gd name="T0" fmla="*/ 2147483647 w 50"/>
              <a:gd name="T1" fmla="*/ 2147483647 h 44"/>
              <a:gd name="T2" fmla="*/ 2147483647 w 50"/>
              <a:gd name="T3" fmla="*/ 2147483647 h 44"/>
              <a:gd name="T4" fmla="*/ 2147483647 w 50"/>
              <a:gd name="T5" fmla="*/ 0 h 44"/>
              <a:gd name="T6" fmla="*/ 0 w 50"/>
              <a:gd name="T7" fmla="*/ 2147483647 h 44"/>
              <a:gd name="T8" fmla="*/ 2147483647 w 50"/>
              <a:gd name="T9" fmla="*/ 2147483647 h 44"/>
              <a:gd name="T10" fmla="*/ 2147483647 w 50"/>
              <a:gd name="T11" fmla="*/ 2147483647 h 44"/>
              <a:gd name="T12" fmla="*/ 2147483647 w 50"/>
              <a:gd name="T13" fmla="*/ 2147483647 h 44"/>
              <a:gd name="T14" fmla="*/ 0 60000 65536"/>
              <a:gd name="T15" fmla="*/ 0 60000 65536"/>
              <a:gd name="T16" fmla="*/ 0 60000 65536"/>
              <a:gd name="T17" fmla="*/ 0 60000 65536"/>
              <a:gd name="T18" fmla="*/ 0 60000 65536"/>
              <a:gd name="T19" fmla="*/ 0 60000 65536"/>
              <a:gd name="T20" fmla="*/ 0 60000 65536"/>
              <a:gd name="T21" fmla="*/ 0 w 50"/>
              <a:gd name="T22" fmla="*/ 0 h 44"/>
              <a:gd name="T23" fmla="*/ 50 w 50"/>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4">
                <a:moveTo>
                  <a:pt x="49" y="5"/>
                </a:moveTo>
                <a:lnTo>
                  <a:pt x="50" y="5"/>
                </a:lnTo>
                <a:lnTo>
                  <a:pt x="5" y="0"/>
                </a:lnTo>
                <a:lnTo>
                  <a:pt x="0" y="39"/>
                </a:lnTo>
                <a:lnTo>
                  <a:pt x="45" y="44"/>
                </a:lnTo>
                <a:lnTo>
                  <a:pt x="47" y="44"/>
                </a:lnTo>
                <a:lnTo>
                  <a:pt x="49"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0" name="Freeform 2212"/>
          <p:cNvSpPr>
            <a:spLocks/>
          </p:cNvSpPr>
          <p:nvPr/>
        </p:nvSpPr>
        <p:spPr bwMode="auto">
          <a:xfrm>
            <a:off x="5441753" y="6264275"/>
            <a:ext cx="37504" cy="31750"/>
          </a:xfrm>
          <a:custGeom>
            <a:avLst/>
            <a:gdLst>
              <a:gd name="T0" fmla="*/ 2147483647 w 41"/>
              <a:gd name="T1" fmla="*/ 928904329 h 41"/>
              <a:gd name="T2" fmla="*/ 2147483647 w 41"/>
              <a:gd name="T3" fmla="*/ 928904329 h 41"/>
              <a:gd name="T4" fmla="*/ 1074993846 w 41"/>
              <a:gd name="T5" fmla="*/ 0 h 41"/>
              <a:gd name="T6" fmla="*/ 0 w 41"/>
              <a:gd name="T7" fmla="*/ 2147483647 h 41"/>
              <a:gd name="T8" fmla="*/ 2147483647 w 41"/>
              <a:gd name="T9" fmla="*/ 2147483647 h 41"/>
              <a:gd name="T10" fmla="*/ 2147483647 w 41"/>
              <a:gd name="T11" fmla="*/ 2147483647 h 41"/>
              <a:gd name="T12" fmla="*/ 2147483647 w 41"/>
              <a:gd name="T13" fmla="*/ 928904329 h 41"/>
              <a:gd name="T14" fmla="*/ 0 60000 65536"/>
              <a:gd name="T15" fmla="*/ 0 60000 65536"/>
              <a:gd name="T16" fmla="*/ 0 60000 65536"/>
              <a:gd name="T17" fmla="*/ 0 60000 65536"/>
              <a:gd name="T18" fmla="*/ 0 60000 65536"/>
              <a:gd name="T19" fmla="*/ 0 60000 65536"/>
              <a:gd name="T20" fmla="*/ 0 60000 65536"/>
              <a:gd name="T21" fmla="*/ 0 w 41"/>
              <a:gd name="T22" fmla="*/ 0 h 41"/>
              <a:gd name="T23" fmla="*/ 41 w 41"/>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 h="41">
                <a:moveTo>
                  <a:pt x="41" y="2"/>
                </a:moveTo>
                <a:lnTo>
                  <a:pt x="41" y="2"/>
                </a:lnTo>
                <a:lnTo>
                  <a:pt x="2" y="0"/>
                </a:lnTo>
                <a:lnTo>
                  <a:pt x="0" y="39"/>
                </a:lnTo>
                <a:lnTo>
                  <a:pt x="39" y="41"/>
                </a:lnTo>
                <a:lnTo>
                  <a:pt x="41"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1" name="Freeform 2213"/>
          <p:cNvSpPr>
            <a:spLocks/>
          </p:cNvSpPr>
          <p:nvPr/>
        </p:nvSpPr>
        <p:spPr bwMode="auto">
          <a:xfrm>
            <a:off x="5477471" y="6265864"/>
            <a:ext cx="44648" cy="33337"/>
          </a:xfrm>
          <a:custGeom>
            <a:avLst/>
            <a:gdLst>
              <a:gd name="T0" fmla="*/ 2147483647 w 49"/>
              <a:gd name="T1" fmla="*/ 1074993846 h 41"/>
              <a:gd name="T2" fmla="*/ 2147483647 w 49"/>
              <a:gd name="T3" fmla="*/ 1074993846 h 41"/>
              <a:gd name="T4" fmla="*/ 1062721477 w 49"/>
              <a:gd name="T5" fmla="*/ 0 h 41"/>
              <a:gd name="T6" fmla="*/ 0 w 49"/>
              <a:gd name="T7" fmla="*/ 2147483647 h 41"/>
              <a:gd name="T8" fmla="*/ 2147483647 w 49"/>
              <a:gd name="T9" fmla="*/ 2147483647 h 41"/>
              <a:gd name="T10" fmla="*/ 2147483647 w 49"/>
              <a:gd name="T11" fmla="*/ 2147483647 h 41"/>
              <a:gd name="T12" fmla="*/ 2147483647 w 49"/>
              <a:gd name="T13" fmla="*/ 1074993846 h 41"/>
              <a:gd name="T14" fmla="*/ 0 60000 65536"/>
              <a:gd name="T15" fmla="*/ 0 60000 65536"/>
              <a:gd name="T16" fmla="*/ 0 60000 65536"/>
              <a:gd name="T17" fmla="*/ 0 60000 65536"/>
              <a:gd name="T18" fmla="*/ 0 60000 65536"/>
              <a:gd name="T19" fmla="*/ 0 60000 65536"/>
              <a:gd name="T20" fmla="*/ 0 60000 65536"/>
              <a:gd name="T21" fmla="*/ 0 w 49"/>
              <a:gd name="T22" fmla="*/ 0 h 41"/>
              <a:gd name="T23" fmla="*/ 49 w 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1">
                <a:moveTo>
                  <a:pt x="49" y="2"/>
                </a:moveTo>
                <a:lnTo>
                  <a:pt x="47" y="2"/>
                </a:lnTo>
                <a:lnTo>
                  <a:pt x="2" y="0"/>
                </a:lnTo>
                <a:lnTo>
                  <a:pt x="0" y="39"/>
                </a:lnTo>
                <a:lnTo>
                  <a:pt x="45" y="41"/>
                </a:lnTo>
                <a:lnTo>
                  <a:pt x="42" y="41"/>
                </a:lnTo>
                <a:lnTo>
                  <a:pt x="49"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2" name="Freeform 2214"/>
          <p:cNvSpPr>
            <a:spLocks/>
          </p:cNvSpPr>
          <p:nvPr/>
        </p:nvSpPr>
        <p:spPr bwMode="auto">
          <a:xfrm>
            <a:off x="5514976" y="6267450"/>
            <a:ext cx="41077" cy="38100"/>
          </a:xfrm>
          <a:custGeom>
            <a:avLst/>
            <a:gdLst>
              <a:gd name="T0" fmla="*/ 2147483647 w 46"/>
              <a:gd name="T1" fmla="*/ 2147483647 h 47"/>
              <a:gd name="T2" fmla="*/ 2147483647 w 46"/>
              <a:gd name="T3" fmla="*/ 2147483647 h 47"/>
              <a:gd name="T4" fmla="*/ 2147483647 w 46"/>
              <a:gd name="T5" fmla="*/ 0 h 47"/>
              <a:gd name="T6" fmla="*/ 0 w 46"/>
              <a:gd name="T7" fmla="*/ 2147483647 h 47"/>
              <a:gd name="T8" fmla="*/ 2147483647 w 46"/>
              <a:gd name="T9" fmla="*/ 2147483647 h 47"/>
              <a:gd name="T10" fmla="*/ 2147483647 w 46"/>
              <a:gd name="T11" fmla="*/ 2147483647 h 47"/>
              <a:gd name="T12" fmla="*/ 2147483647 w 46"/>
              <a:gd name="T13" fmla="*/ 2147483647 h 47"/>
              <a:gd name="T14" fmla="*/ 0 60000 65536"/>
              <a:gd name="T15" fmla="*/ 0 60000 65536"/>
              <a:gd name="T16" fmla="*/ 0 60000 65536"/>
              <a:gd name="T17" fmla="*/ 0 60000 65536"/>
              <a:gd name="T18" fmla="*/ 0 60000 65536"/>
              <a:gd name="T19" fmla="*/ 0 60000 65536"/>
              <a:gd name="T20" fmla="*/ 0 60000 65536"/>
              <a:gd name="T21" fmla="*/ 0 w 46"/>
              <a:gd name="T22" fmla="*/ 0 h 47"/>
              <a:gd name="T23" fmla="*/ 46 w 46"/>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7">
                <a:moveTo>
                  <a:pt x="46" y="8"/>
                </a:moveTo>
                <a:lnTo>
                  <a:pt x="46" y="8"/>
                </a:lnTo>
                <a:lnTo>
                  <a:pt x="7" y="0"/>
                </a:lnTo>
                <a:lnTo>
                  <a:pt x="0" y="39"/>
                </a:lnTo>
                <a:lnTo>
                  <a:pt x="40" y="47"/>
                </a:lnTo>
                <a:lnTo>
                  <a:pt x="46"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3" name="Freeform 2215"/>
          <p:cNvSpPr>
            <a:spLocks/>
          </p:cNvSpPr>
          <p:nvPr/>
        </p:nvSpPr>
        <p:spPr bwMode="auto">
          <a:xfrm>
            <a:off x="5550695" y="6273800"/>
            <a:ext cx="46434" cy="38100"/>
          </a:xfrm>
          <a:custGeom>
            <a:avLst/>
            <a:gdLst>
              <a:gd name="T0" fmla="*/ 2147483647 w 53"/>
              <a:gd name="T1" fmla="*/ 2147483647 h 49"/>
              <a:gd name="T2" fmla="*/ 2147483647 w 53"/>
              <a:gd name="T3" fmla="*/ 2147483647 h 49"/>
              <a:gd name="T4" fmla="*/ 2147483647 w 53"/>
              <a:gd name="T5" fmla="*/ 0 h 49"/>
              <a:gd name="T6" fmla="*/ 0 w 53"/>
              <a:gd name="T7" fmla="*/ 2147483647 h 49"/>
              <a:gd name="T8" fmla="*/ 2147483647 w 53"/>
              <a:gd name="T9" fmla="*/ 2147483647 h 49"/>
              <a:gd name="T10" fmla="*/ 2147483647 w 53"/>
              <a:gd name="T11" fmla="*/ 2147483647 h 49"/>
              <a:gd name="T12" fmla="*/ 2147483647 w 53"/>
              <a:gd name="T13" fmla="*/ 2147483647 h 49"/>
              <a:gd name="T14" fmla="*/ 0 60000 65536"/>
              <a:gd name="T15" fmla="*/ 0 60000 65536"/>
              <a:gd name="T16" fmla="*/ 0 60000 65536"/>
              <a:gd name="T17" fmla="*/ 0 60000 65536"/>
              <a:gd name="T18" fmla="*/ 0 60000 65536"/>
              <a:gd name="T19" fmla="*/ 0 60000 65536"/>
              <a:gd name="T20" fmla="*/ 0 60000 65536"/>
              <a:gd name="T21" fmla="*/ 0 w 53"/>
              <a:gd name="T22" fmla="*/ 0 h 49"/>
              <a:gd name="T23" fmla="*/ 53 w 53"/>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9">
                <a:moveTo>
                  <a:pt x="53" y="9"/>
                </a:moveTo>
                <a:lnTo>
                  <a:pt x="53" y="9"/>
                </a:lnTo>
                <a:lnTo>
                  <a:pt x="6" y="0"/>
                </a:lnTo>
                <a:lnTo>
                  <a:pt x="0" y="39"/>
                </a:lnTo>
                <a:lnTo>
                  <a:pt x="46" y="49"/>
                </a:lnTo>
                <a:lnTo>
                  <a:pt x="53"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4" name="Freeform 2216"/>
          <p:cNvSpPr>
            <a:spLocks/>
          </p:cNvSpPr>
          <p:nvPr/>
        </p:nvSpPr>
        <p:spPr bwMode="auto">
          <a:xfrm>
            <a:off x="5591771" y="6281738"/>
            <a:ext cx="41076" cy="36512"/>
          </a:xfrm>
          <a:custGeom>
            <a:avLst/>
            <a:gdLst>
              <a:gd name="T0" fmla="*/ 2147483647 w 47"/>
              <a:gd name="T1" fmla="*/ 2147483647 h 46"/>
              <a:gd name="T2" fmla="*/ 2147483647 w 47"/>
              <a:gd name="T3" fmla="*/ 2147483647 h 46"/>
              <a:gd name="T4" fmla="*/ 2147483647 w 47"/>
              <a:gd name="T5" fmla="*/ 0 h 46"/>
              <a:gd name="T6" fmla="*/ 0 w 47"/>
              <a:gd name="T7" fmla="*/ 2147483647 h 46"/>
              <a:gd name="T8" fmla="*/ 2147483647 w 47"/>
              <a:gd name="T9" fmla="*/ 2147483647 h 46"/>
              <a:gd name="T10" fmla="*/ 2147483647 w 47"/>
              <a:gd name="T11" fmla="*/ 2147483647 h 46"/>
              <a:gd name="T12" fmla="*/ 2147483647 w 47"/>
              <a:gd name="T13" fmla="*/ 2147483647 h 46"/>
              <a:gd name="T14" fmla="*/ 0 60000 65536"/>
              <a:gd name="T15" fmla="*/ 0 60000 65536"/>
              <a:gd name="T16" fmla="*/ 0 60000 65536"/>
              <a:gd name="T17" fmla="*/ 0 60000 65536"/>
              <a:gd name="T18" fmla="*/ 0 60000 65536"/>
              <a:gd name="T19" fmla="*/ 0 60000 65536"/>
              <a:gd name="T20" fmla="*/ 0 60000 65536"/>
              <a:gd name="T21" fmla="*/ 0 w 47"/>
              <a:gd name="T22" fmla="*/ 0 h 46"/>
              <a:gd name="T23" fmla="*/ 47 w 47"/>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6">
                <a:moveTo>
                  <a:pt x="47" y="7"/>
                </a:moveTo>
                <a:lnTo>
                  <a:pt x="47" y="7"/>
                </a:lnTo>
                <a:lnTo>
                  <a:pt x="7" y="0"/>
                </a:lnTo>
                <a:lnTo>
                  <a:pt x="0" y="40"/>
                </a:lnTo>
                <a:lnTo>
                  <a:pt x="40" y="46"/>
                </a:lnTo>
                <a:lnTo>
                  <a:pt x="47"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5" name="Freeform 2217"/>
          <p:cNvSpPr>
            <a:spLocks/>
          </p:cNvSpPr>
          <p:nvPr/>
        </p:nvSpPr>
        <p:spPr bwMode="auto">
          <a:xfrm>
            <a:off x="5627490" y="6286500"/>
            <a:ext cx="48220" cy="38100"/>
          </a:xfrm>
          <a:custGeom>
            <a:avLst/>
            <a:gdLst>
              <a:gd name="T0" fmla="*/ 2147483647 w 54"/>
              <a:gd name="T1" fmla="*/ 2147483647 h 47"/>
              <a:gd name="T2" fmla="*/ 2147483647 w 54"/>
              <a:gd name="T3" fmla="*/ 2147483647 h 47"/>
              <a:gd name="T4" fmla="*/ 2147483647 w 54"/>
              <a:gd name="T5" fmla="*/ 0 h 47"/>
              <a:gd name="T6" fmla="*/ 0 w 54"/>
              <a:gd name="T7" fmla="*/ 2147483647 h 47"/>
              <a:gd name="T8" fmla="*/ 2147483647 w 54"/>
              <a:gd name="T9" fmla="*/ 2147483647 h 47"/>
              <a:gd name="T10" fmla="*/ 2147483647 w 54"/>
              <a:gd name="T11" fmla="*/ 2147483647 h 47"/>
              <a:gd name="T12" fmla="*/ 2147483647 w 54"/>
              <a:gd name="T13" fmla="*/ 2147483647 h 47"/>
              <a:gd name="T14" fmla="*/ 0 60000 65536"/>
              <a:gd name="T15" fmla="*/ 0 60000 65536"/>
              <a:gd name="T16" fmla="*/ 0 60000 65536"/>
              <a:gd name="T17" fmla="*/ 0 60000 65536"/>
              <a:gd name="T18" fmla="*/ 0 60000 65536"/>
              <a:gd name="T19" fmla="*/ 0 60000 65536"/>
              <a:gd name="T20" fmla="*/ 0 60000 65536"/>
              <a:gd name="T21" fmla="*/ 0 w 54"/>
              <a:gd name="T22" fmla="*/ 0 h 47"/>
              <a:gd name="T23" fmla="*/ 54 w 54"/>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7">
                <a:moveTo>
                  <a:pt x="53" y="8"/>
                </a:moveTo>
                <a:lnTo>
                  <a:pt x="54" y="8"/>
                </a:lnTo>
                <a:lnTo>
                  <a:pt x="7" y="0"/>
                </a:lnTo>
                <a:lnTo>
                  <a:pt x="0" y="39"/>
                </a:lnTo>
                <a:lnTo>
                  <a:pt x="47" y="47"/>
                </a:lnTo>
                <a:lnTo>
                  <a:pt x="48" y="47"/>
                </a:lnTo>
                <a:lnTo>
                  <a:pt x="53" y="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6" name="Freeform 2218"/>
          <p:cNvSpPr>
            <a:spLocks/>
          </p:cNvSpPr>
          <p:nvPr/>
        </p:nvSpPr>
        <p:spPr bwMode="auto">
          <a:xfrm>
            <a:off x="5670353" y="6292851"/>
            <a:ext cx="37504" cy="36513"/>
          </a:xfrm>
          <a:custGeom>
            <a:avLst/>
            <a:gdLst>
              <a:gd name="T0" fmla="*/ 2147483647 w 43"/>
              <a:gd name="T1" fmla="*/ 2147483647 h 45"/>
              <a:gd name="T2" fmla="*/ 2147483647 w 43"/>
              <a:gd name="T3" fmla="*/ 2147483647 h 45"/>
              <a:gd name="T4" fmla="*/ 2147483647 w 43"/>
              <a:gd name="T5" fmla="*/ 0 h 45"/>
              <a:gd name="T6" fmla="*/ 0 w 43"/>
              <a:gd name="T7" fmla="*/ 2147483647 h 45"/>
              <a:gd name="T8" fmla="*/ 2147483647 w 43"/>
              <a:gd name="T9" fmla="*/ 2147483647 h 45"/>
              <a:gd name="T10" fmla="*/ 2147483647 w 43"/>
              <a:gd name="T11" fmla="*/ 2147483647 h 45"/>
              <a:gd name="T12" fmla="*/ 2147483647 w 43"/>
              <a:gd name="T13" fmla="*/ 2147483647 h 45"/>
              <a:gd name="T14" fmla="*/ 2147483647 w 43"/>
              <a:gd name="T15" fmla="*/ 2147483647 h 45"/>
              <a:gd name="T16" fmla="*/ 2147483647 w 43"/>
              <a:gd name="T17" fmla="*/ 2147483647 h 45"/>
              <a:gd name="T18" fmla="*/ 2147483647 w 43"/>
              <a:gd name="T19" fmla="*/ 2147483647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5"/>
              <a:gd name="T32" fmla="*/ 43 w 43"/>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5">
                <a:moveTo>
                  <a:pt x="40" y="5"/>
                </a:moveTo>
                <a:lnTo>
                  <a:pt x="43" y="5"/>
                </a:lnTo>
                <a:lnTo>
                  <a:pt x="5" y="0"/>
                </a:lnTo>
                <a:lnTo>
                  <a:pt x="0" y="39"/>
                </a:lnTo>
                <a:lnTo>
                  <a:pt x="38" y="44"/>
                </a:lnTo>
                <a:lnTo>
                  <a:pt x="42" y="44"/>
                </a:lnTo>
                <a:lnTo>
                  <a:pt x="38" y="44"/>
                </a:lnTo>
                <a:lnTo>
                  <a:pt x="41" y="45"/>
                </a:lnTo>
                <a:lnTo>
                  <a:pt x="42" y="44"/>
                </a:lnTo>
                <a:lnTo>
                  <a:pt x="40" y="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7" name="Freeform 2219"/>
          <p:cNvSpPr>
            <a:spLocks/>
          </p:cNvSpPr>
          <p:nvPr/>
        </p:nvSpPr>
        <p:spPr bwMode="auto">
          <a:xfrm>
            <a:off x="5706071" y="6294439"/>
            <a:ext cx="41076" cy="33337"/>
          </a:xfrm>
          <a:custGeom>
            <a:avLst/>
            <a:gdLst>
              <a:gd name="T0" fmla="*/ 2147483647 w 47"/>
              <a:gd name="T1" fmla="*/ 0 h 43"/>
              <a:gd name="T2" fmla="*/ 2147483647 w 47"/>
              <a:gd name="T3" fmla="*/ 0 h 43"/>
              <a:gd name="T4" fmla="*/ 0 w 47"/>
              <a:gd name="T5" fmla="*/ 1863879423 h 43"/>
              <a:gd name="T6" fmla="*/ 937835579 w 47"/>
              <a:gd name="T7" fmla="*/ 2147483647 h 43"/>
              <a:gd name="T8" fmla="*/ 2147483647 w 47"/>
              <a:gd name="T9" fmla="*/ 2147483647 h 43"/>
              <a:gd name="T10" fmla="*/ 2147483647 w 47"/>
              <a:gd name="T11" fmla="*/ 2147483647 h 43"/>
              <a:gd name="T12" fmla="*/ 2147483647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6" y="0"/>
                </a:moveTo>
                <a:lnTo>
                  <a:pt x="44" y="0"/>
                </a:lnTo>
                <a:lnTo>
                  <a:pt x="0" y="4"/>
                </a:lnTo>
                <a:lnTo>
                  <a:pt x="2" y="43"/>
                </a:lnTo>
                <a:lnTo>
                  <a:pt x="47" y="40"/>
                </a:lnTo>
                <a:lnTo>
                  <a:pt x="46" y="4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8" name="Freeform 2220"/>
          <p:cNvSpPr>
            <a:spLocks/>
          </p:cNvSpPr>
          <p:nvPr/>
        </p:nvSpPr>
        <p:spPr bwMode="auto">
          <a:xfrm>
            <a:off x="5747147" y="6292850"/>
            <a:ext cx="39291" cy="31750"/>
          </a:xfrm>
          <a:custGeom>
            <a:avLst/>
            <a:gdLst>
              <a:gd name="T0" fmla="*/ 2147483647 w 45"/>
              <a:gd name="T1" fmla="*/ 0 h 41"/>
              <a:gd name="T2" fmla="*/ 2147483647 w 45"/>
              <a:gd name="T3" fmla="*/ 0 h 41"/>
              <a:gd name="T4" fmla="*/ 0 w 45"/>
              <a:gd name="T5" fmla="*/ 464152476 h 41"/>
              <a:gd name="T6" fmla="*/ 0 w 45"/>
              <a:gd name="T7" fmla="*/ 2147483647 h 41"/>
              <a:gd name="T8" fmla="*/ 2147483647 w 45"/>
              <a:gd name="T9" fmla="*/ 2147483647 h 41"/>
              <a:gd name="T10" fmla="*/ 2147483647 w 45"/>
              <a:gd name="T11" fmla="*/ 2147483647 h 41"/>
              <a:gd name="T12" fmla="*/ 2147483647 w 45"/>
              <a:gd name="T13" fmla="*/ 0 h 41"/>
              <a:gd name="T14" fmla="*/ 0 60000 65536"/>
              <a:gd name="T15" fmla="*/ 0 60000 65536"/>
              <a:gd name="T16" fmla="*/ 0 60000 65536"/>
              <a:gd name="T17" fmla="*/ 0 60000 65536"/>
              <a:gd name="T18" fmla="*/ 0 60000 65536"/>
              <a:gd name="T19" fmla="*/ 0 60000 65536"/>
              <a:gd name="T20" fmla="*/ 0 60000 65536"/>
              <a:gd name="T21" fmla="*/ 0 w 45"/>
              <a:gd name="T22" fmla="*/ 0 h 41"/>
              <a:gd name="T23" fmla="*/ 45 w 45"/>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1">
                <a:moveTo>
                  <a:pt x="40" y="0"/>
                </a:moveTo>
                <a:lnTo>
                  <a:pt x="42" y="0"/>
                </a:lnTo>
                <a:lnTo>
                  <a:pt x="0" y="1"/>
                </a:lnTo>
                <a:lnTo>
                  <a:pt x="0" y="41"/>
                </a:lnTo>
                <a:lnTo>
                  <a:pt x="42" y="39"/>
                </a:lnTo>
                <a:lnTo>
                  <a:pt x="45"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29" name="Freeform 2221"/>
          <p:cNvSpPr>
            <a:spLocks/>
          </p:cNvSpPr>
          <p:nvPr/>
        </p:nvSpPr>
        <p:spPr bwMode="auto">
          <a:xfrm>
            <a:off x="5782866" y="6288088"/>
            <a:ext cx="44649" cy="36512"/>
          </a:xfrm>
          <a:custGeom>
            <a:avLst/>
            <a:gdLst>
              <a:gd name="T0" fmla="*/ 2147483647 w 49"/>
              <a:gd name="T1" fmla="*/ 0 h 44"/>
              <a:gd name="T2" fmla="*/ 2147483647 w 49"/>
              <a:gd name="T3" fmla="*/ 0 h 44"/>
              <a:gd name="T4" fmla="*/ 0 w 49"/>
              <a:gd name="T5" fmla="*/ 2147483647 h 44"/>
              <a:gd name="T6" fmla="*/ 2147483647 w 49"/>
              <a:gd name="T7" fmla="*/ 2147483647 h 44"/>
              <a:gd name="T8" fmla="*/ 2147483647 w 49"/>
              <a:gd name="T9" fmla="*/ 2147483647 h 44"/>
              <a:gd name="T10" fmla="*/ 2147483647 w 49"/>
              <a:gd name="T11" fmla="*/ 2147483647 h 44"/>
              <a:gd name="T12" fmla="*/ 2147483647 w 49"/>
              <a:gd name="T13" fmla="*/ 0 h 44"/>
              <a:gd name="T14" fmla="*/ 0 60000 65536"/>
              <a:gd name="T15" fmla="*/ 0 60000 65536"/>
              <a:gd name="T16" fmla="*/ 0 60000 65536"/>
              <a:gd name="T17" fmla="*/ 0 60000 65536"/>
              <a:gd name="T18" fmla="*/ 0 60000 65536"/>
              <a:gd name="T19" fmla="*/ 0 60000 65536"/>
              <a:gd name="T20" fmla="*/ 0 60000 65536"/>
              <a:gd name="T21" fmla="*/ 0 w 49"/>
              <a:gd name="T22" fmla="*/ 0 h 44"/>
              <a:gd name="T23" fmla="*/ 49 w 49"/>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4">
                <a:moveTo>
                  <a:pt x="43" y="0"/>
                </a:moveTo>
                <a:lnTo>
                  <a:pt x="44" y="0"/>
                </a:lnTo>
                <a:lnTo>
                  <a:pt x="0" y="5"/>
                </a:lnTo>
                <a:lnTo>
                  <a:pt x="5" y="44"/>
                </a:lnTo>
                <a:lnTo>
                  <a:pt x="48" y="39"/>
                </a:lnTo>
                <a:lnTo>
                  <a:pt x="49"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0" name="Freeform 2222"/>
          <p:cNvSpPr>
            <a:spLocks/>
          </p:cNvSpPr>
          <p:nvPr/>
        </p:nvSpPr>
        <p:spPr bwMode="auto">
          <a:xfrm>
            <a:off x="5820371" y="6283326"/>
            <a:ext cx="44648" cy="36513"/>
          </a:xfrm>
          <a:custGeom>
            <a:avLst/>
            <a:gdLst>
              <a:gd name="T0" fmla="*/ 2147483647 w 49"/>
              <a:gd name="T1" fmla="*/ 0 h 46"/>
              <a:gd name="T2" fmla="*/ 2147483647 w 49"/>
              <a:gd name="T3" fmla="*/ 0 h 46"/>
              <a:gd name="T4" fmla="*/ 0 w 49"/>
              <a:gd name="T5" fmla="*/ 2147483647 h 46"/>
              <a:gd name="T6" fmla="*/ 2147483647 w 49"/>
              <a:gd name="T7" fmla="*/ 2147483647 h 46"/>
              <a:gd name="T8" fmla="*/ 2147483647 w 49"/>
              <a:gd name="T9" fmla="*/ 2147483647 h 46"/>
              <a:gd name="T10" fmla="*/ 2147483647 w 49"/>
              <a:gd name="T11" fmla="*/ 2147483647 h 46"/>
              <a:gd name="T12" fmla="*/ 2147483647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5" y="0"/>
                </a:moveTo>
                <a:lnTo>
                  <a:pt x="42" y="0"/>
                </a:lnTo>
                <a:lnTo>
                  <a:pt x="0" y="7"/>
                </a:lnTo>
                <a:lnTo>
                  <a:pt x="6" y="46"/>
                </a:lnTo>
                <a:lnTo>
                  <a:pt x="49" y="39"/>
                </a:lnTo>
                <a:lnTo>
                  <a:pt x="47"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1" name="Freeform 2223"/>
          <p:cNvSpPr>
            <a:spLocks/>
          </p:cNvSpPr>
          <p:nvPr/>
        </p:nvSpPr>
        <p:spPr bwMode="auto">
          <a:xfrm>
            <a:off x="5861447" y="6281738"/>
            <a:ext cx="39291" cy="31750"/>
          </a:xfrm>
          <a:custGeom>
            <a:avLst/>
            <a:gdLst>
              <a:gd name="T0" fmla="*/ 2147483647 w 44"/>
              <a:gd name="T1" fmla="*/ 0 h 42"/>
              <a:gd name="T2" fmla="*/ 2147483647 w 44"/>
              <a:gd name="T3" fmla="*/ 0 h 42"/>
              <a:gd name="T4" fmla="*/ 0 w 44"/>
              <a:gd name="T5" fmla="*/ 1296080357 h 42"/>
              <a:gd name="T6" fmla="*/ 1000502031 w 44"/>
              <a:gd name="T7" fmla="*/ 2147483647 h 42"/>
              <a:gd name="T8" fmla="*/ 2147483647 w 44"/>
              <a:gd name="T9" fmla="*/ 2147483647 h 42"/>
              <a:gd name="T10" fmla="*/ 2147483647 w 44"/>
              <a:gd name="T11" fmla="*/ 2147483647 h 42"/>
              <a:gd name="T12" fmla="*/ 2147483647 w 44"/>
              <a:gd name="T13" fmla="*/ 0 h 42"/>
              <a:gd name="T14" fmla="*/ 0 60000 65536"/>
              <a:gd name="T15" fmla="*/ 0 60000 65536"/>
              <a:gd name="T16" fmla="*/ 0 60000 65536"/>
              <a:gd name="T17" fmla="*/ 0 60000 65536"/>
              <a:gd name="T18" fmla="*/ 0 60000 65536"/>
              <a:gd name="T19" fmla="*/ 0 60000 65536"/>
              <a:gd name="T20" fmla="*/ 0 60000 65536"/>
              <a:gd name="T21" fmla="*/ 0 w 44"/>
              <a:gd name="T22" fmla="*/ 0 h 42"/>
              <a:gd name="T23" fmla="*/ 44 w 4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2">
                <a:moveTo>
                  <a:pt x="43" y="0"/>
                </a:moveTo>
                <a:lnTo>
                  <a:pt x="42" y="0"/>
                </a:lnTo>
                <a:lnTo>
                  <a:pt x="0" y="3"/>
                </a:lnTo>
                <a:lnTo>
                  <a:pt x="2" y="42"/>
                </a:lnTo>
                <a:lnTo>
                  <a:pt x="44" y="40"/>
                </a:lnTo>
                <a:lnTo>
                  <a:pt x="43" y="40"/>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2" name="Freeform 2224"/>
          <p:cNvSpPr>
            <a:spLocks/>
          </p:cNvSpPr>
          <p:nvPr/>
        </p:nvSpPr>
        <p:spPr bwMode="auto">
          <a:xfrm>
            <a:off x="5900737" y="6281738"/>
            <a:ext cx="35719" cy="30162"/>
          </a:xfrm>
          <a:custGeom>
            <a:avLst/>
            <a:gdLst>
              <a:gd name="T0" fmla="*/ 2147483647 w 42"/>
              <a:gd name="T1" fmla="*/ 0 h 40"/>
              <a:gd name="T2" fmla="*/ 2147483647 w 42"/>
              <a:gd name="T3" fmla="*/ 0 h 40"/>
              <a:gd name="T4" fmla="*/ 0 w 42"/>
              <a:gd name="T5" fmla="*/ 0 h 40"/>
              <a:gd name="T6" fmla="*/ 0 w 42"/>
              <a:gd name="T7" fmla="*/ 2147483647 h 40"/>
              <a:gd name="T8" fmla="*/ 2147483647 w 42"/>
              <a:gd name="T9" fmla="*/ 2147483647 h 40"/>
              <a:gd name="T10" fmla="*/ 2147483647 w 42"/>
              <a:gd name="T11" fmla="*/ 2147483647 h 40"/>
              <a:gd name="T12" fmla="*/ 2147483647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1" y="0"/>
                </a:lnTo>
                <a:lnTo>
                  <a:pt x="0" y="0"/>
                </a:lnTo>
                <a:lnTo>
                  <a:pt x="0" y="40"/>
                </a:lnTo>
                <a:lnTo>
                  <a:pt x="41" y="40"/>
                </a:lnTo>
                <a:lnTo>
                  <a:pt x="39" y="40"/>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3" name="Freeform 2225"/>
          <p:cNvSpPr>
            <a:spLocks/>
          </p:cNvSpPr>
          <p:nvPr/>
        </p:nvSpPr>
        <p:spPr bwMode="auto">
          <a:xfrm>
            <a:off x="5934671" y="6281738"/>
            <a:ext cx="42863" cy="31750"/>
          </a:xfrm>
          <a:custGeom>
            <a:avLst/>
            <a:gdLst>
              <a:gd name="T0" fmla="*/ 2147483647 w 48"/>
              <a:gd name="T1" fmla="*/ 1296080357 h 42"/>
              <a:gd name="T2" fmla="*/ 2147483647 w 48"/>
              <a:gd name="T3" fmla="*/ 1296080357 h 42"/>
              <a:gd name="T4" fmla="*/ 1500123206 w 48"/>
              <a:gd name="T5" fmla="*/ 0 h 42"/>
              <a:gd name="T6" fmla="*/ 0 w 48"/>
              <a:gd name="T7" fmla="*/ 2147483647 h 42"/>
              <a:gd name="T8" fmla="*/ 2147483647 w 48"/>
              <a:gd name="T9" fmla="*/ 2147483647 h 42"/>
              <a:gd name="T10" fmla="*/ 2147483647 w 48"/>
              <a:gd name="T11" fmla="*/ 2147483647 h 42"/>
              <a:gd name="T12" fmla="*/ 2147483647 w 48"/>
              <a:gd name="T13" fmla="*/ 1296080357 h 42"/>
              <a:gd name="T14" fmla="*/ 0 60000 65536"/>
              <a:gd name="T15" fmla="*/ 0 60000 65536"/>
              <a:gd name="T16" fmla="*/ 0 60000 65536"/>
              <a:gd name="T17" fmla="*/ 0 60000 65536"/>
              <a:gd name="T18" fmla="*/ 0 60000 65536"/>
              <a:gd name="T19" fmla="*/ 0 60000 65536"/>
              <a:gd name="T20" fmla="*/ 0 60000 65536"/>
              <a:gd name="T21" fmla="*/ 0 w 48"/>
              <a:gd name="T22" fmla="*/ 0 h 42"/>
              <a:gd name="T23" fmla="*/ 48 w 48"/>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2">
                <a:moveTo>
                  <a:pt x="47" y="3"/>
                </a:moveTo>
                <a:lnTo>
                  <a:pt x="48" y="3"/>
                </a:lnTo>
                <a:lnTo>
                  <a:pt x="3" y="0"/>
                </a:lnTo>
                <a:lnTo>
                  <a:pt x="0" y="40"/>
                </a:lnTo>
                <a:lnTo>
                  <a:pt x="45" y="42"/>
                </a:lnTo>
                <a:lnTo>
                  <a:pt x="47" y="42"/>
                </a:lnTo>
                <a:lnTo>
                  <a:pt x="47"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4" name="Freeform 2226"/>
          <p:cNvSpPr>
            <a:spLocks/>
          </p:cNvSpPr>
          <p:nvPr/>
        </p:nvSpPr>
        <p:spPr bwMode="auto">
          <a:xfrm>
            <a:off x="5975747" y="6283326"/>
            <a:ext cx="39291" cy="30163"/>
          </a:xfrm>
          <a:custGeom>
            <a:avLst/>
            <a:gdLst>
              <a:gd name="T0" fmla="*/ 2147483647 w 42"/>
              <a:gd name="T1" fmla="*/ 0 h 39"/>
              <a:gd name="T2" fmla="*/ 2147483647 w 42"/>
              <a:gd name="T3" fmla="*/ 0 h 39"/>
              <a:gd name="T4" fmla="*/ 0 w 42"/>
              <a:gd name="T5" fmla="*/ 0 h 39"/>
              <a:gd name="T6" fmla="*/ 0 w 42"/>
              <a:gd name="T7" fmla="*/ 2147483647 h 39"/>
              <a:gd name="T8" fmla="*/ 2147483647 w 42"/>
              <a:gd name="T9" fmla="*/ 2147483647 h 39"/>
              <a:gd name="T10" fmla="*/ 2147483647 w 42"/>
              <a:gd name="T11" fmla="*/ 2147483647 h 39"/>
              <a:gd name="T12" fmla="*/ 2147483647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2" y="0"/>
                </a:moveTo>
                <a:lnTo>
                  <a:pt x="40" y="0"/>
                </a:lnTo>
                <a:lnTo>
                  <a:pt x="0" y="0"/>
                </a:lnTo>
                <a:lnTo>
                  <a:pt x="0" y="39"/>
                </a:lnTo>
                <a:lnTo>
                  <a:pt x="40" y="39"/>
                </a:lnTo>
                <a:lnTo>
                  <a:pt x="38"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5" name="Freeform 2227"/>
          <p:cNvSpPr>
            <a:spLocks/>
          </p:cNvSpPr>
          <p:nvPr/>
        </p:nvSpPr>
        <p:spPr bwMode="auto">
          <a:xfrm>
            <a:off x="6009680" y="6283326"/>
            <a:ext cx="42863" cy="34925"/>
          </a:xfrm>
          <a:custGeom>
            <a:avLst/>
            <a:gdLst>
              <a:gd name="T0" fmla="*/ 2147483647 w 47"/>
              <a:gd name="T1" fmla="*/ 2143313137 h 43"/>
              <a:gd name="T2" fmla="*/ 2147483647 w 47"/>
              <a:gd name="T3" fmla="*/ 2143313137 h 43"/>
              <a:gd name="T4" fmla="*/ 2131087021 w 47"/>
              <a:gd name="T5" fmla="*/ 0 h 43"/>
              <a:gd name="T6" fmla="*/ 0 w 47"/>
              <a:gd name="T7" fmla="*/ 2147483647 h 43"/>
              <a:gd name="T8" fmla="*/ 2147483647 w 47"/>
              <a:gd name="T9" fmla="*/ 2147483647 h 43"/>
              <a:gd name="T10" fmla="*/ 2147483647 w 47"/>
              <a:gd name="T11" fmla="*/ 2147483647 h 43"/>
              <a:gd name="T12" fmla="*/ 2147483647 w 47"/>
              <a:gd name="T13" fmla="*/ 2143313137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5" y="4"/>
                </a:moveTo>
                <a:lnTo>
                  <a:pt x="47" y="4"/>
                </a:lnTo>
                <a:lnTo>
                  <a:pt x="4" y="0"/>
                </a:lnTo>
                <a:lnTo>
                  <a:pt x="0" y="39"/>
                </a:lnTo>
                <a:lnTo>
                  <a:pt x="42" y="43"/>
                </a:lnTo>
                <a:lnTo>
                  <a:pt x="45" y="43"/>
                </a:lnTo>
                <a:lnTo>
                  <a:pt x="45"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6" name="Freeform 2228"/>
          <p:cNvSpPr>
            <a:spLocks/>
          </p:cNvSpPr>
          <p:nvPr/>
        </p:nvSpPr>
        <p:spPr bwMode="auto">
          <a:xfrm>
            <a:off x="6050757" y="6286500"/>
            <a:ext cx="41077" cy="31750"/>
          </a:xfrm>
          <a:custGeom>
            <a:avLst/>
            <a:gdLst>
              <a:gd name="T0" fmla="*/ 2147483647 w 47"/>
              <a:gd name="T1" fmla="*/ 0 h 39"/>
              <a:gd name="T2" fmla="*/ 2147483647 w 47"/>
              <a:gd name="T3" fmla="*/ 0 h 39"/>
              <a:gd name="T4" fmla="*/ 0 w 47"/>
              <a:gd name="T5" fmla="*/ 0 h 39"/>
              <a:gd name="T6" fmla="*/ 0 w 47"/>
              <a:gd name="T7" fmla="*/ 2147483647 h 39"/>
              <a:gd name="T8" fmla="*/ 2147483647 w 47"/>
              <a:gd name="T9" fmla="*/ 2147483647 h 39"/>
              <a:gd name="T10" fmla="*/ 2147483647 w 47"/>
              <a:gd name="T11" fmla="*/ 2147483647 h 39"/>
              <a:gd name="T12" fmla="*/ 2147483647 w 47"/>
              <a:gd name="T13" fmla="*/ 0 h 39"/>
              <a:gd name="T14" fmla="*/ 0 60000 65536"/>
              <a:gd name="T15" fmla="*/ 0 60000 65536"/>
              <a:gd name="T16" fmla="*/ 0 60000 65536"/>
              <a:gd name="T17" fmla="*/ 0 60000 65536"/>
              <a:gd name="T18" fmla="*/ 0 60000 65536"/>
              <a:gd name="T19" fmla="*/ 0 60000 65536"/>
              <a:gd name="T20" fmla="*/ 0 60000 65536"/>
              <a:gd name="T21" fmla="*/ 0 w 47"/>
              <a:gd name="T22" fmla="*/ 0 h 39"/>
              <a:gd name="T23" fmla="*/ 47 w 47"/>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39">
                <a:moveTo>
                  <a:pt x="47" y="0"/>
                </a:moveTo>
                <a:lnTo>
                  <a:pt x="46" y="0"/>
                </a:lnTo>
                <a:lnTo>
                  <a:pt x="0" y="0"/>
                </a:lnTo>
                <a:lnTo>
                  <a:pt x="0" y="39"/>
                </a:lnTo>
                <a:lnTo>
                  <a:pt x="46" y="39"/>
                </a:lnTo>
                <a:lnTo>
                  <a:pt x="44"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7" name="Freeform 2229"/>
          <p:cNvSpPr>
            <a:spLocks/>
          </p:cNvSpPr>
          <p:nvPr/>
        </p:nvSpPr>
        <p:spPr bwMode="auto">
          <a:xfrm>
            <a:off x="6090047" y="6286500"/>
            <a:ext cx="39291" cy="33338"/>
          </a:xfrm>
          <a:custGeom>
            <a:avLst/>
            <a:gdLst>
              <a:gd name="T0" fmla="*/ 2147483647 w 43"/>
              <a:gd name="T1" fmla="*/ 1500167931 h 42"/>
              <a:gd name="T2" fmla="*/ 2147483647 w 43"/>
              <a:gd name="T3" fmla="*/ 1500167931 h 42"/>
              <a:gd name="T4" fmla="*/ 1607649731 w 43"/>
              <a:gd name="T5" fmla="*/ 0 h 42"/>
              <a:gd name="T6" fmla="*/ 0 w 43"/>
              <a:gd name="T7" fmla="*/ 2147483647 h 42"/>
              <a:gd name="T8" fmla="*/ 2147483647 w 43"/>
              <a:gd name="T9" fmla="*/ 2147483647 h 42"/>
              <a:gd name="T10" fmla="*/ 2147483647 w 43"/>
              <a:gd name="T11" fmla="*/ 2147483647 h 42"/>
              <a:gd name="T12" fmla="*/ 2147483647 w 43"/>
              <a:gd name="T13" fmla="*/ 1500167931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3"/>
                </a:moveTo>
                <a:lnTo>
                  <a:pt x="43" y="3"/>
                </a:lnTo>
                <a:lnTo>
                  <a:pt x="3" y="0"/>
                </a:lnTo>
                <a:lnTo>
                  <a:pt x="0" y="39"/>
                </a:lnTo>
                <a:lnTo>
                  <a:pt x="41" y="42"/>
                </a:lnTo>
                <a:lnTo>
                  <a:pt x="42" y="42"/>
                </a:lnTo>
                <a:lnTo>
                  <a:pt x="42"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8" name="Freeform 2230"/>
          <p:cNvSpPr>
            <a:spLocks/>
          </p:cNvSpPr>
          <p:nvPr/>
        </p:nvSpPr>
        <p:spPr bwMode="auto">
          <a:xfrm>
            <a:off x="6127553" y="6288088"/>
            <a:ext cx="39291" cy="31750"/>
          </a:xfrm>
          <a:custGeom>
            <a:avLst/>
            <a:gdLst>
              <a:gd name="T0" fmla="*/ 2147483647 w 45"/>
              <a:gd name="T1" fmla="*/ 500250619 h 40"/>
              <a:gd name="T2" fmla="*/ 2147483647 w 45"/>
              <a:gd name="T3" fmla="*/ 500250619 h 40"/>
              <a:gd name="T4" fmla="*/ 0 w 45"/>
              <a:gd name="T5" fmla="*/ 0 h 40"/>
              <a:gd name="T6" fmla="*/ 0 w 45"/>
              <a:gd name="T7" fmla="*/ 2147483647 h 40"/>
              <a:gd name="T8" fmla="*/ 2147483647 w 45"/>
              <a:gd name="T9" fmla="*/ 2147483647 h 40"/>
              <a:gd name="T10" fmla="*/ 2147483647 w 45"/>
              <a:gd name="T11" fmla="*/ 2147483647 h 40"/>
              <a:gd name="T12" fmla="*/ 2147483647 w 45"/>
              <a:gd name="T13" fmla="*/ 500250619 h 40"/>
              <a:gd name="T14" fmla="*/ 0 60000 65536"/>
              <a:gd name="T15" fmla="*/ 0 60000 65536"/>
              <a:gd name="T16" fmla="*/ 0 60000 65536"/>
              <a:gd name="T17" fmla="*/ 0 60000 65536"/>
              <a:gd name="T18" fmla="*/ 0 60000 65536"/>
              <a:gd name="T19" fmla="*/ 0 60000 65536"/>
              <a:gd name="T20" fmla="*/ 0 60000 65536"/>
              <a:gd name="T21" fmla="*/ 0 w 45"/>
              <a:gd name="T22" fmla="*/ 0 h 40"/>
              <a:gd name="T23" fmla="*/ 45 w 45"/>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0">
                <a:moveTo>
                  <a:pt x="43" y="1"/>
                </a:moveTo>
                <a:lnTo>
                  <a:pt x="44" y="1"/>
                </a:lnTo>
                <a:lnTo>
                  <a:pt x="0" y="0"/>
                </a:lnTo>
                <a:lnTo>
                  <a:pt x="0" y="39"/>
                </a:lnTo>
                <a:lnTo>
                  <a:pt x="44" y="40"/>
                </a:lnTo>
                <a:lnTo>
                  <a:pt x="45" y="40"/>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39" name="Freeform 2231"/>
          <p:cNvSpPr>
            <a:spLocks/>
          </p:cNvSpPr>
          <p:nvPr/>
        </p:nvSpPr>
        <p:spPr bwMode="auto">
          <a:xfrm>
            <a:off x="6165057" y="6286500"/>
            <a:ext cx="41077" cy="33338"/>
          </a:xfrm>
          <a:custGeom>
            <a:avLst/>
            <a:gdLst>
              <a:gd name="T0" fmla="*/ 2147483647 w 46"/>
              <a:gd name="T1" fmla="*/ 0 h 43"/>
              <a:gd name="T2" fmla="*/ 2147483647 w 46"/>
              <a:gd name="T3" fmla="*/ 0 h 43"/>
              <a:gd name="T4" fmla="*/ 0 w 46"/>
              <a:gd name="T5" fmla="*/ 1863991155 h 43"/>
              <a:gd name="T6" fmla="*/ 1000529226 w 46"/>
              <a:gd name="T7" fmla="*/ 2147483647 h 43"/>
              <a:gd name="T8" fmla="*/ 2147483647 w 46"/>
              <a:gd name="T9" fmla="*/ 2147483647 h 43"/>
              <a:gd name="T10" fmla="*/ 2147483647 w 46"/>
              <a:gd name="T11" fmla="*/ 2147483647 h 43"/>
              <a:gd name="T12" fmla="*/ 2147483647 w 46"/>
              <a:gd name="T13" fmla="*/ 0 h 43"/>
              <a:gd name="T14" fmla="*/ 0 60000 65536"/>
              <a:gd name="T15" fmla="*/ 0 60000 65536"/>
              <a:gd name="T16" fmla="*/ 0 60000 65536"/>
              <a:gd name="T17" fmla="*/ 0 60000 65536"/>
              <a:gd name="T18" fmla="*/ 0 60000 65536"/>
              <a:gd name="T19" fmla="*/ 0 60000 65536"/>
              <a:gd name="T20" fmla="*/ 0 60000 65536"/>
              <a:gd name="T21" fmla="*/ 0 w 46"/>
              <a:gd name="T22" fmla="*/ 0 h 43"/>
              <a:gd name="T23" fmla="*/ 46 w 46"/>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3">
                <a:moveTo>
                  <a:pt x="39" y="0"/>
                </a:moveTo>
                <a:lnTo>
                  <a:pt x="41" y="0"/>
                </a:lnTo>
                <a:lnTo>
                  <a:pt x="0" y="4"/>
                </a:lnTo>
                <a:lnTo>
                  <a:pt x="2" y="43"/>
                </a:lnTo>
                <a:lnTo>
                  <a:pt x="43" y="39"/>
                </a:lnTo>
                <a:lnTo>
                  <a:pt x="46" y="39"/>
                </a:lnTo>
                <a:lnTo>
                  <a:pt x="39"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0" name="Freeform 2232"/>
          <p:cNvSpPr>
            <a:spLocks/>
          </p:cNvSpPr>
          <p:nvPr/>
        </p:nvSpPr>
        <p:spPr bwMode="auto">
          <a:xfrm>
            <a:off x="6200775" y="6281738"/>
            <a:ext cx="44649" cy="36512"/>
          </a:xfrm>
          <a:custGeom>
            <a:avLst/>
            <a:gdLst>
              <a:gd name="T0" fmla="*/ 2147483647 w 50"/>
              <a:gd name="T1" fmla="*/ 0 h 46"/>
              <a:gd name="T2" fmla="*/ 2147483647 w 50"/>
              <a:gd name="T3" fmla="*/ 0 h 46"/>
              <a:gd name="T4" fmla="*/ 0 w 50"/>
              <a:gd name="T5" fmla="*/ 2147483647 h 46"/>
              <a:gd name="T6" fmla="*/ 2147483647 w 50"/>
              <a:gd name="T7" fmla="*/ 2147483647 h 46"/>
              <a:gd name="T8" fmla="*/ 2147483647 w 50"/>
              <a:gd name="T9" fmla="*/ 2147483647 h 46"/>
              <a:gd name="T10" fmla="*/ 2147483647 w 50"/>
              <a:gd name="T11" fmla="*/ 2147483647 h 46"/>
              <a:gd name="T12" fmla="*/ 2147483647 w 50"/>
              <a:gd name="T13" fmla="*/ 0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4" y="0"/>
                </a:moveTo>
                <a:lnTo>
                  <a:pt x="44" y="0"/>
                </a:lnTo>
                <a:lnTo>
                  <a:pt x="0" y="7"/>
                </a:lnTo>
                <a:lnTo>
                  <a:pt x="7" y="46"/>
                </a:lnTo>
                <a:lnTo>
                  <a:pt x="50" y="40"/>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1" name="Freeform 2233"/>
          <p:cNvSpPr>
            <a:spLocks/>
          </p:cNvSpPr>
          <p:nvPr/>
        </p:nvSpPr>
        <p:spPr bwMode="auto">
          <a:xfrm>
            <a:off x="6240066" y="6273800"/>
            <a:ext cx="48221" cy="38100"/>
          </a:xfrm>
          <a:custGeom>
            <a:avLst/>
            <a:gdLst>
              <a:gd name="T0" fmla="*/ 2147483647 w 54"/>
              <a:gd name="T1" fmla="*/ 0 h 49"/>
              <a:gd name="T2" fmla="*/ 2147483647 w 54"/>
              <a:gd name="T3" fmla="*/ 0 h 49"/>
              <a:gd name="T4" fmla="*/ 0 w 54"/>
              <a:gd name="T5" fmla="*/ 2147483647 h 49"/>
              <a:gd name="T6" fmla="*/ 2147483647 w 54"/>
              <a:gd name="T7" fmla="*/ 2147483647 h 49"/>
              <a:gd name="T8" fmla="*/ 2147483647 w 54"/>
              <a:gd name="T9" fmla="*/ 2147483647 h 49"/>
              <a:gd name="T10" fmla="*/ 2147483647 w 54"/>
              <a:gd name="T11" fmla="*/ 2147483647 h 49"/>
              <a:gd name="T12" fmla="*/ 2147483647 w 54"/>
              <a:gd name="T13" fmla="*/ 0 h 49"/>
              <a:gd name="T14" fmla="*/ 0 60000 65536"/>
              <a:gd name="T15" fmla="*/ 0 60000 65536"/>
              <a:gd name="T16" fmla="*/ 0 60000 65536"/>
              <a:gd name="T17" fmla="*/ 0 60000 65536"/>
              <a:gd name="T18" fmla="*/ 0 60000 65536"/>
              <a:gd name="T19" fmla="*/ 0 60000 65536"/>
              <a:gd name="T20" fmla="*/ 0 60000 65536"/>
              <a:gd name="T21" fmla="*/ 0 w 54"/>
              <a:gd name="T22" fmla="*/ 0 h 49"/>
              <a:gd name="T23" fmla="*/ 54 w 54"/>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49">
                <a:moveTo>
                  <a:pt x="42" y="0"/>
                </a:moveTo>
                <a:lnTo>
                  <a:pt x="44" y="0"/>
                </a:lnTo>
                <a:lnTo>
                  <a:pt x="0" y="9"/>
                </a:lnTo>
                <a:lnTo>
                  <a:pt x="6" y="49"/>
                </a:lnTo>
                <a:lnTo>
                  <a:pt x="51" y="39"/>
                </a:lnTo>
                <a:lnTo>
                  <a:pt x="54"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2" name="Freeform 2234"/>
          <p:cNvSpPr>
            <a:spLocks/>
          </p:cNvSpPr>
          <p:nvPr/>
        </p:nvSpPr>
        <p:spPr bwMode="auto">
          <a:xfrm>
            <a:off x="6277572" y="6264276"/>
            <a:ext cx="46434" cy="41275"/>
          </a:xfrm>
          <a:custGeom>
            <a:avLst/>
            <a:gdLst>
              <a:gd name="T0" fmla="*/ 2147483647 w 52"/>
              <a:gd name="T1" fmla="*/ 0 h 51"/>
              <a:gd name="T2" fmla="*/ 2147483647 w 52"/>
              <a:gd name="T3" fmla="*/ 0 h 51"/>
              <a:gd name="T4" fmla="*/ 0 w 52"/>
              <a:gd name="T5" fmla="*/ 2147483647 h 51"/>
              <a:gd name="T6" fmla="*/ 2147483647 w 52"/>
              <a:gd name="T7" fmla="*/ 2147483647 h 51"/>
              <a:gd name="T8" fmla="*/ 2147483647 w 52"/>
              <a:gd name="T9" fmla="*/ 2147483647 h 51"/>
              <a:gd name="T10" fmla="*/ 2147483647 w 52"/>
              <a:gd name="T11" fmla="*/ 2147483647 h 51"/>
              <a:gd name="T12" fmla="*/ 2147483647 w 52"/>
              <a:gd name="T13" fmla="*/ 0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41" y="0"/>
                </a:moveTo>
                <a:lnTo>
                  <a:pt x="41" y="0"/>
                </a:lnTo>
                <a:lnTo>
                  <a:pt x="0" y="12"/>
                </a:lnTo>
                <a:lnTo>
                  <a:pt x="12" y="51"/>
                </a:lnTo>
                <a:lnTo>
                  <a:pt x="52"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3" name="Freeform 2235"/>
          <p:cNvSpPr>
            <a:spLocks/>
          </p:cNvSpPr>
          <p:nvPr/>
        </p:nvSpPr>
        <p:spPr bwMode="auto">
          <a:xfrm>
            <a:off x="6313290" y="6253164"/>
            <a:ext cx="48220" cy="41275"/>
          </a:xfrm>
          <a:custGeom>
            <a:avLst/>
            <a:gdLst>
              <a:gd name="T0" fmla="*/ 2147483647 w 54"/>
              <a:gd name="T1" fmla="*/ 0 h 52"/>
              <a:gd name="T2" fmla="*/ 2147483647 w 54"/>
              <a:gd name="T3" fmla="*/ 0 h 52"/>
              <a:gd name="T4" fmla="*/ 0 w 54"/>
              <a:gd name="T5" fmla="*/ 2147483647 h 52"/>
              <a:gd name="T6" fmla="*/ 2147483647 w 54"/>
              <a:gd name="T7" fmla="*/ 2147483647 h 52"/>
              <a:gd name="T8" fmla="*/ 2147483647 w 54"/>
              <a:gd name="T9" fmla="*/ 2147483647 h 52"/>
              <a:gd name="T10" fmla="*/ 2147483647 w 54"/>
              <a:gd name="T11" fmla="*/ 2147483647 h 52"/>
              <a:gd name="T12" fmla="*/ 2147483647 w 54"/>
              <a:gd name="T13" fmla="*/ 0 h 52"/>
              <a:gd name="T14" fmla="*/ 2147483647 w 54"/>
              <a:gd name="T15" fmla="*/ 0 h 52"/>
              <a:gd name="T16" fmla="*/ 2147483647 w 54"/>
              <a:gd name="T17" fmla="*/ 0 h 52"/>
              <a:gd name="T18" fmla="*/ 2147483647 w 54"/>
              <a:gd name="T19" fmla="*/ 0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2"/>
              <a:gd name="T32" fmla="*/ 54 w 54"/>
              <a:gd name="T33" fmla="*/ 52 h 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2">
                <a:moveTo>
                  <a:pt x="46" y="0"/>
                </a:moveTo>
                <a:lnTo>
                  <a:pt x="42" y="0"/>
                </a:lnTo>
                <a:lnTo>
                  <a:pt x="0" y="13"/>
                </a:lnTo>
                <a:lnTo>
                  <a:pt x="11" y="52"/>
                </a:lnTo>
                <a:lnTo>
                  <a:pt x="54" y="39"/>
                </a:lnTo>
                <a:lnTo>
                  <a:pt x="50" y="39"/>
                </a:lnTo>
                <a:lnTo>
                  <a:pt x="46" y="0"/>
                </a:lnTo>
                <a:lnTo>
                  <a:pt x="44" y="0"/>
                </a:lnTo>
                <a:lnTo>
                  <a:pt x="42" y="0"/>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4" name="Freeform 2236"/>
          <p:cNvSpPr>
            <a:spLocks/>
          </p:cNvSpPr>
          <p:nvPr/>
        </p:nvSpPr>
        <p:spPr bwMode="auto">
          <a:xfrm>
            <a:off x="6354366" y="6249989"/>
            <a:ext cx="44649" cy="34925"/>
          </a:xfrm>
          <a:custGeom>
            <a:avLst/>
            <a:gdLst>
              <a:gd name="T0" fmla="*/ 2147483647 w 48"/>
              <a:gd name="T1" fmla="*/ 0 h 44"/>
              <a:gd name="T2" fmla="*/ 2147483647 w 48"/>
              <a:gd name="T3" fmla="*/ 0 h 44"/>
              <a:gd name="T4" fmla="*/ 0 w 48"/>
              <a:gd name="T5" fmla="*/ 2147483647 h 44"/>
              <a:gd name="T6" fmla="*/ 2147483647 w 48"/>
              <a:gd name="T7" fmla="*/ 2147483647 h 44"/>
              <a:gd name="T8" fmla="*/ 2147483647 w 48"/>
              <a:gd name="T9" fmla="*/ 2147483647 h 44"/>
              <a:gd name="T10" fmla="*/ 2147483647 w 48"/>
              <a:gd name="T11" fmla="*/ 2147483647 h 44"/>
              <a:gd name="T12" fmla="*/ 2147483647 w 48"/>
              <a:gd name="T13" fmla="*/ 0 h 44"/>
              <a:gd name="T14" fmla="*/ 0 60000 65536"/>
              <a:gd name="T15" fmla="*/ 0 60000 65536"/>
              <a:gd name="T16" fmla="*/ 0 60000 65536"/>
              <a:gd name="T17" fmla="*/ 0 60000 65536"/>
              <a:gd name="T18" fmla="*/ 0 60000 65536"/>
              <a:gd name="T19" fmla="*/ 0 60000 65536"/>
              <a:gd name="T20" fmla="*/ 0 60000 65536"/>
              <a:gd name="T21" fmla="*/ 0 w 48"/>
              <a:gd name="T22" fmla="*/ 0 h 44"/>
              <a:gd name="T23" fmla="*/ 48 w 48"/>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4">
                <a:moveTo>
                  <a:pt x="45" y="0"/>
                </a:moveTo>
                <a:lnTo>
                  <a:pt x="43" y="0"/>
                </a:lnTo>
                <a:lnTo>
                  <a:pt x="0" y="5"/>
                </a:lnTo>
                <a:lnTo>
                  <a:pt x="4" y="44"/>
                </a:lnTo>
                <a:lnTo>
                  <a:pt x="48" y="39"/>
                </a:lnTo>
                <a:lnTo>
                  <a:pt x="47"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5" name="Freeform 2237"/>
          <p:cNvSpPr>
            <a:spLocks/>
          </p:cNvSpPr>
          <p:nvPr/>
        </p:nvSpPr>
        <p:spPr bwMode="auto">
          <a:xfrm>
            <a:off x="6395443" y="6246814"/>
            <a:ext cx="37504" cy="34925"/>
          </a:xfrm>
          <a:custGeom>
            <a:avLst/>
            <a:gdLst>
              <a:gd name="T0" fmla="*/ 2147483647 w 42"/>
              <a:gd name="T1" fmla="*/ 0 h 42"/>
              <a:gd name="T2" fmla="*/ 2147483647 w 42"/>
              <a:gd name="T3" fmla="*/ 0 h 42"/>
              <a:gd name="T4" fmla="*/ 0 w 42"/>
              <a:gd name="T5" fmla="*/ 1725220992 h 42"/>
              <a:gd name="T6" fmla="*/ 999841717 w 42"/>
              <a:gd name="T7" fmla="*/ 2147483647 h 42"/>
              <a:gd name="T8" fmla="*/ 2147483647 w 42"/>
              <a:gd name="T9" fmla="*/ 2147483647 h 42"/>
              <a:gd name="T10" fmla="*/ 2147483647 w 42"/>
              <a:gd name="T11" fmla="*/ 2147483647 h 42"/>
              <a:gd name="T12" fmla="*/ 2147483647 w 42"/>
              <a:gd name="T13" fmla="*/ 0 h 42"/>
              <a:gd name="T14" fmla="*/ 0 60000 65536"/>
              <a:gd name="T15" fmla="*/ 0 60000 65536"/>
              <a:gd name="T16" fmla="*/ 0 60000 65536"/>
              <a:gd name="T17" fmla="*/ 0 60000 65536"/>
              <a:gd name="T18" fmla="*/ 0 60000 65536"/>
              <a:gd name="T19" fmla="*/ 0 60000 65536"/>
              <a:gd name="T20" fmla="*/ 0 60000 65536"/>
              <a:gd name="T21" fmla="*/ 0 w 42"/>
              <a:gd name="T22" fmla="*/ 0 h 42"/>
              <a:gd name="T23" fmla="*/ 42 w 42"/>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2">
                <a:moveTo>
                  <a:pt x="41" y="0"/>
                </a:moveTo>
                <a:lnTo>
                  <a:pt x="40" y="0"/>
                </a:lnTo>
                <a:lnTo>
                  <a:pt x="0" y="3"/>
                </a:lnTo>
                <a:lnTo>
                  <a:pt x="2" y="42"/>
                </a:lnTo>
                <a:lnTo>
                  <a:pt x="42" y="39"/>
                </a:lnTo>
                <a:lnTo>
                  <a:pt x="4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6" name="Freeform 2238"/>
          <p:cNvSpPr>
            <a:spLocks/>
          </p:cNvSpPr>
          <p:nvPr/>
        </p:nvSpPr>
        <p:spPr bwMode="auto">
          <a:xfrm>
            <a:off x="6432947" y="6246813"/>
            <a:ext cx="37505" cy="31750"/>
          </a:xfrm>
          <a:custGeom>
            <a:avLst/>
            <a:gdLst>
              <a:gd name="T0" fmla="*/ 2147483647 w 43"/>
              <a:gd name="T1" fmla="*/ 0 h 39"/>
              <a:gd name="T2" fmla="*/ 2147483647 w 43"/>
              <a:gd name="T3" fmla="*/ 0 h 39"/>
              <a:gd name="T4" fmla="*/ 0 w 43"/>
              <a:gd name="T5" fmla="*/ 0 h 39"/>
              <a:gd name="T6" fmla="*/ 0 w 43"/>
              <a:gd name="T7" fmla="*/ 2147483647 h 39"/>
              <a:gd name="T8" fmla="*/ 2147483647 w 43"/>
              <a:gd name="T9" fmla="*/ 2147483647 h 39"/>
              <a:gd name="T10" fmla="*/ 2147483647 w 43"/>
              <a:gd name="T11" fmla="*/ 2147483647 h 39"/>
              <a:gd name="T12" fmla="*/ 2147483647 w 43"/>
              <a:gd name="T13" fmla="*/ 0 h 39"/>
              <a:gd name="T14" fmla="*/ 0 60000 65536"/>
              <a:gd name="T15" fmla="*/ 0 60000 65536"/>
              <a:gd name="T16" fmla="*/ 0 60000 65536"/>
              <a:gd name="T17" fmla="*/ 0 60000 65536"/>
              <a:gd name="T18" fmla="*/ 0 60000 65536"/>
              <a:gd name="T19" fmla="*/ 0 60000 65536"/>
              <a:gd name="T20" fmla="*/ 0 60000 65536"/>
              <a:gd name="T21" fmla="*/ 0 w 43"/>
              <a:gd name="T22" fmla="*/ 0 h 39"/>
              <a:gd name="T23" fmla="*/ 43 w 43"/>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9">
                <a:moveTo>
                  <a:pt x="43" y="0"/>
                </a:moveTo>
                <a:lnTo>
                  <a:pt x="43" y="0"/>
                </a:lnTo>
                <a:lnTo>
                  <a:pt x="0" y="0"/>
                </a:lnTo>
                <a:lnTo>
                  <a:pt x="0" y="39"/>
                </a:lnTo>
                <a:lnTo>
                  <a:pt x="43"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7" name="Freeform 2239"/>
          <p:cNvSpPr>
            <a:spLocks/>
          </p:cNvSpPr>
          <p:nvPr/>
        </p:nvSpPr>
        <p:spPr bwMode="auto">
          <a:xfrm>
            <a:off x="6470453" y="6246813"/>
            <a:ext cx="39291" cy="31750"/>
          </a:xfrm>
          <a:custGeom>
            <a:avLst/>
            <a:gdLst>
              <a:gd name="T0" fmla="*/ 2147483647 w 43"/>
              <a:gd name="T1" fmla="*/ 0 h 40"/>
              <a:gd name="T2" fmla="*/ 2147483647 w 43"/>
              <a:gd name="T3" fmla="*/ 0 h 40"/>
              <a:gd name="T4" fmla="*/ 0 w 43"/>
              <a:gd name="T5" fmla="*/ 500250619 h 40"/>
              <a:gd name="T6" fmla="*/ 0 w 43"/>
              <a:gd name="T7" fmla="*/ 2147483647 h 40"/>
              <a:gd name="T8" fmla="*/ 2147483647 w 43"/>
              <a:gd name="T9" fmla="*/ 2147483647 h 40"/>
              <a:gd name="T10" fmla="*/ 2147483647 w 43"/>
              <a:gd name="T11" fmla="*/ 2147483647 h 40"/>
              <a:gd name="T12" fmla="*/ 2147483647 w 43"/>
              <a:gd name="T13" fmla="*/ 0 h 40"/>
              <a:gd name="T14" fmla="*/ 0 60000 65536"/>
              <a:gd name="T15" fmla="*/ 0 60000 65536"/>
              <a:gd name="T16" fmla="*/ 0 60000 65536"/>
              <a:gd name="T17" fmla="*/ 0 60000 65536"/>
              <a:gd name="T18" fmla="*/ 0 60000 65536"/>
              <a:gd name="T19" fmla="*/ 0 60000 65536"/>
              <a:gd name="T20" fmla="*/ 0 60000 65536"/>
              <a:gd name="T21" fmla="*/ 0 w 43"/>
              <a:gd name="T22" fmla="*/ 0 h 40"/>
              <a:gd name="T23" fmla="*/ 43 w 43"/>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0">
                <a:moveTo>
                  <a:pt x="41" y="0"/>
                </a:moveTo>
                <a:lnTo>
                  <a:pt x="42" y="0"/>
                </a:lnTo>
                <a:lnTo>
                  <a:pt x="0" y="1"/>
                </a:lnTo>
                <a:lnTo>
                  <a:pt x="0" y="40"/>
                </a:lnTo>
                <a:lnTo>
                  <a:pt x="42" y="39"/>
                </a:lnTo>
                <a:lnTo>
                  <a:pt x="4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8" name="Freeform 2240"/>
          <p:cNvSpPr>
            <a:spLocks/>
          </p:cNvSpPr>
          <p:nvPr/>
        </p:nvSpPr>
        <p:spPr bwMode="auto">
          <a:xfrm>
            <a:off x="6507957" y="6243639"/>
            <a:ext cx="41077" cy="33337"/>
          </a:xfrm>
          <a:custGeom>
            <a:avLst/>
            <a:gdLst>
              <a:gd name="T0" fmla="*/ 2147483647 w 47"/>
              <a:gd name="T1" fmla="*/ 0 h 43"/>
              <a:gd name="T2" fmla="*/ 2147483647 w 47"/>
              <a:gd name="T3" fmla="*/ 0 h 43"/>
              <a:gd name="T4" fmla="*/ 0 w 47"/>
              <a:gd name="T5" fmla="*/ 1863879423 h 43"/>
              <a:gd name="T6" fmla="*/ 937886902 w 47"/>
              <a:gd name="T7" fmla="*/ 2147483647 h 43"/>
              <a:gd name="T8" fmla="*/ 2147483647 w 47"/>
              <a:gd name="T9" fmla="*/ 2147483647 h 43"/>
              <a:gd name="T10" fmla="*/ 2147483647 w 47"/>
              <a:gd name="T11" fmla="*/ 2147483647 h 43"/>
              <a:gd name="T12" fmla="*/ 2147483647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0" y="0"/>
                </a:moveTo>
                <a:lnTo>
                  <a:pt x="43" y="0"/>
                </a:lnTo>
                <a:lnTo>
                  <a:pt x="0" y="4"/>
                </a:lnTo>
                <a:lnTo>
                  <a:pt x="2" y="43"/>
                </a:lnTo>
                <a:lnTo>
                  <a:pt x="45" y="39"/>
                </a:lnTo>
                <a:lnTo>
                  <a:pt x="47"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49" name="Freeform 2241"/>
          <p:cNvSpPr>
            <a:spLocks/>
          </p:cNvSpPr>
          <p:nvPr/>
        </p:nvSpPr>
        <p:spPr bwMode="auto">
          <a:xfrm>
            <a:off x="6543675" y="6237288"/>
            <a:ext cx="44649" cy="38100"/>
          </a:xfrm>
          <a:custGeom>
            <a:avLst/>
            <a:gdLst>
              <a:gd name="T0" fmla="*/ 2147483647 w 50"/>
              <a:gd name="T1" fmla="*/ 0 h 47"/>
              <a:gd name="T2" fmla="*/ 2147483647 w 50"/>
              <a:gd name="T3" fmla="*/ 0 h 47"/>
              <a:gd name="T4" fmla="*/ 0 w 50"/>
              <a:gd name="T5" fmla="*/ 2147483647 h 47"/>
              <a:gd name="T6" fmla="*/ 2147483647 w 50"/>
              <a:gd name="T7" fmla="*/ 2147483647 h 47"/>
              <a:gd name="T8" fmla="*/ 2147483647 w 50"/>
              <a:gd name="T9" fmla="*/ 2147483647 h 47"/>
              <a:gd name="T10" fmla="*/ 2147483647 w 50"/>
              <a:gd name="T11" fmla="*/ 2147483647 h 47"/>
              <a:gd name="T12" fmla="*/ 2147483647 w 50"/>
              <a:gd name="T13" fmla="*/ 0 h 47"/>
              <a:gd name="T14" fmla="*/ 0 60000 65536"/>
              <a:gd name="T15" fmla="*/ 0 60000 65536"/>
              <a:gd name="T16" fmla="*/ 0 60000 65536"/>
              <a:gd name="T17" fmla="*/ 0 60000 65536"/>
              <a:gd name="T18" fmla="*/ 0 60000 65536"/>
              <a:gd name="T19" fmla="*/ 0 60000 65536"/>
              <a:gd name="T20" fmla="*/ 0 60000 65536"/>
              <a:gd name="T21" fmla="*/ 0 w 50"/>
              <a:gd name="T22" fmla="*/ 0 h 47"/>
              <a:gd name="T23" fmla="*/ 50 w 5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7">
                <a:moveTo>
                  <a:pt x="43" y="0"/>
                </a:moveTo>
                <a:lnTo>
                  <a:pt x="43" y="0"/>
                </a:lnTo>
                <a:lnTo>
                  <a:pt x="0" y="8"/>
                </a:lnTo>
                <a:lnTo>
                  <a:pt x="7" y="47"/>
                </a:lnTo>
                <a:lnTo>
                  <a:pt x="50"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0" name="Freeform 2242"/>
          <p:cNvSpPr>
            <a:spLocks/>
          </p:cNvSpPr>
          <p:nvPr/>
        </p:nvSpPr>
        <p:spPr bwMode="auto">
          <a:xfrm>
            <a:off x="6581181" y="6232526"/>
            <a:ext cx="51792" cy="36513"/>
          </a:xfrm>
          <a:custGeom>
            <a:avLst/>
            <a:gdLst>
              <a:gd name="T0" fmla="*/ 2147483647 w 59"/>
              <a:gd name="T1" fmla="*/ 500264613 h 46"/>
              <a:gd name="T2" fmla="*/ 2147483647 w 59"/>
              <a:gd name="T3" fmla="*/ 0 h 46"/>
              <a:gd name="T4" fmla="*/ 0 w 59"/>
              <a:gd name="T5" fmla="*/ 2147483647 h 46"/>
              <a:gd name="T6" fmla="*/ 2147483647 w 59"/>
              <a:gd name="T7" fmla="*/ 2147483647 h 46"/>
              <a:gd name="T8" fmla="*/ 2147483647 w 59"/>
              <a:gd name="T9" fmla="*/ 2147483647 h 46"/>
              <a:gd name="T10" fmla="*/ 2147483647 w 59"/>
              <a:gd name="T11" fmla="*/ 2147483647 h 46"/>
              <a:gd name="T12" fmla="*/ 2147483647 w 59"/>
              <a:gd name="T13" fmla="*/ 2147483647 h 46"/>
              <a:gd name="T14" fmla="*/ 2147483647 w 59"/>
              <a:gd name="T15" fmla="*/ 2147483647 h 46"/>
              <a:gd name="T16" fmla="*/ 2147483647 w 59"/>
              <a:gd name="T17" fmla="*/ 2147483647 h 46"/>
              <a:gd name="T18" fmla="*/ 2147483647 w 59"/>
              <a:gd name="T19" fmla="*/ 500264613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46"/>
              <a:gd name="T32" fmla="*/ 59 w 59"/>
              <a:gd name="T33" fmla="*/ 46 h 4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46">
                <a:moveTo>
                  <a:pt x="43" y="1"/>
                </a:moveTo>
                <a:lnTo>
                  <a:pt x="47" y="0"/>
                </a:lnTo>
                <a:lnTo>
                  <a:pt x="0" y="7"/>
                </a:lnTo>
                <a:lnTo>
                  <a:pt x="7" y="46"/>
                </a:lnTo>
                <a:lnTo>
                  <a:pt x="54" y="39"/>
                </a:lnTo>
                <a:lnTo>
                  <a:pt x="59" y="38"/>
                </a:lnTo>
                <a:lnTo>
                  <a:pt x="54" y="39"/>
                </a:lnTo>
                <a:lnTo>
                  <a:pt x="57" y="39"/>
                </a:lnTo>
                <a:lnTo>
                  <a:pt x="59" y="38"/>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1" name="Freeform 2243"/>
          <p:cNvSpPr>
            <a:spLocks/>
          </p:cNvSpPr>
          <p:nvPr/>
        </p:nvSpPr>
        <p:spPr bwMode="auto">
          <a:xfrm>
            <a:off x="6618685" y="6219826"/>
            <a:ext cx="50006" cy="42863"/>
          </a:xfrm>
          <a:custGeom>
            <a:avLst/>
            <a:gdLst>
              <a:gd name="T0" fmla="*/ 2147483647 w 55"/>
              <a:gd name="T1" fmla="*/ 0 h 54"/>
              <a:gd name="T2" fmla="*/ 2147483647 w 55"/>
              <a:gd name="T3" fmla="*/ 500262804 h 54"/>
              <a:gd name="T4" fmla="*/ 0 w 55"/>
              <a:gd name="T5" fmla="*/ 2147483647 h 54"/>
              <a:gd name="T6" fmla="*/ 2147483647 w 55"/>
              <a:gd name="T7" fmla="*/ 2147483647 h 54"/>
              <a:gd name="T8" fmla="*/ 2147483647 w 55"/>
              <a:gd name="T9" fmla="*/ 2147483647 h 54"/>
              <a:gd name="T10" fmla="*/ 2147483647 w 55"/>
              <a:gd name="T11" fmla="*/ 2147483647 h 54"/>
              <a:gd name="T12" fmla="*/ 2147483647 w 55"/>
              <a:gd name="T13" fmla="*/ 0 h 54"/>
              <a:gd name="T14" fmla="*/ 0 60000 65536"/>
              <a:gd name="T15" fmla="*/ 0 60000 65536"/>
              <a:gd name="T16" fmla="*/ 0 60000 65536"/>
              <a:gd name="T17" fmla="*/ 0 60000 65536"/>
              <a:gd name="T18" fmla="*/ 0 60000 65536"/>
              <a:gd name="T19" fmla="*/ 0 60000 65536"/>
              <a:gd name="T20" fmla="*/ 0 60000 65536"/>
              <a:gd name="T21" fmla="*/ 0 w 55"/>
              <a:gd name="T22" fmla="*/ 0 h 54"/>
              <a:gd name="T23" fmla="*/ 55 w 55"/>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4">
                <a:moveTo>
                  <a:pt x="41" y="0"/>
                </a:moveTo>
                <a:lnTo>
                  <a:pt x="39" y="1"/>
                </a:lnTo>
                <a:lnTo>
                  <a:pt x="0" y="17"/>
                </a:lnTo>
                <a:lnTo>
                  <a:pt x="16" y="54"/>
                </a:lnTo>
                <a:lnTo>
                  <a:pt x="55" y="38"/>
                </a:lnTo>
                <a:lnTo>
                  <a:pt x="5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2" name="Freeform 2244"/>
          <p:cNvSpPr>
            <a:spLocks/>
          </p:cNvSpPr>
          <p:nvPr/>
        </p:nvSpPr>
        <p:spPr bwMode="auto">
          <a:xfrm>
            <a:off x="6656190" y="6208714"/>
            <a:ext cx="50006" cy="41275"/>
          </a:xfrm>
          <a:custGeom>
            <a:avLst/>
            <a:gdLst>
              <a:gd name="T0" fmla="*/ 2147483647 w 56"/>
              <a:gd name="T1" fmla="*/ 0 h 53"/>
              <a:gd name="T2" fmla="*/ 2147483647 w 56"/>
              <a:gd name="T3" fmla="*/ 0 h 53"/>
              <a:gd name="T4" fmla="*/ 0 w 56"/>
              <a:gd name="T5" fmla="*/ 2147483647 h 53"/>
              <a:gd name="T6" fmla="*/ 2147483647 w 56"/>
              <a:gd name="T7" fmla="*/ 2147483647 h 53"/>
              <a:gd name="T8" fmla="*/ 2147483647 w 56"/>
              <a:gd name="T9" fmla="*/ 2147483647 h 53"/>
              <a:gd name="T10" fmla="*/ 2147483647 w 56"/>
              <a:gd name="T11" fmla="*/ 2147483647 h 53"/>
              <a:gd name="T12" fmla="*/ 2147483647 w 56"/>
              <a:gd name="T13" fmla="*/ 0 h 53"/>
              <a:gd name="T14" fmla="*/ 0 60000 65536"/>
              <a:gd name="T15" fmla="*/ 0 60000 65536"/>
              <a:gd name="T16" fmla="*/ 0 60000 65536"/>
              <a:gd name="T17" fmla="*/ 0 60000 65536"/>
              <a:gd name="T18" fmla="*/ 0 60000 65536"/>
              <a:gd name="T19" fmla="*/ 0 60000 65536"/>
              <a:gd name="T20" fmla="*/ 0 60000 65536"/>
              <a:gd name="T21" fmla="*/ 0 w 56"/>
              <a:gd name="T22" fmla="*/ 0 h 53"/>
              <a:gd name="T23" fmla="*/ 56 w 56"/>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53">
                <a:moveTo>
                  <a:pt x="45" y="0"/>
                </a:moveTo>
                <a:lnTo>
                  <a:pt x="44" y="0"/>
                </a:lnTo>
                <a:lnTo>
                  <a:pt x="0" y="14"/>
                </a:lnTo>
                <a:lnTo>
                  <a:pt x="12" y="53"/>
                </a:lnTo>
                <a:lnTo>
                  <a:pt x="56" y="39"/>
                </a:lnTo>
                <a:lnTo>
                  <a:pt x="54"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3" name="Freeform 2245"/>
          <p:cNvSpPr>
            <a:spLocks/>
          </p:cNvSpPr>
          <p:nvPr/>
        </p:nvSpPr>
        <p:spPr bwMode="auto">
          <a:xfrm>
            <a:off x="6697266" y="6199189"/>
            <a:ext cx="44649" cy="39687"/>
          </a:xfrm>
          <a:custGeom>
            <a:avLst/>
            <a:gdLst>
              <a:gd name="T0" fmla="*/ 2147483647 w 51"/>
              <a:gd name="T1" fmla="*/ 0 h 49"/>
              <a:gd name="T2" fmla="*/ 2147483647 w 51"/>
              <a:gd name="T3" fmla="*/ 0 h 49"/>
              <a:gd name="T4" fmla="*/ 0 w 51"/>
              <a:gd name="T5" fmla="*/ 2147483647 h 49"/>
              <a:gd name="T6" fmla="*/ 2147483647 w 51"/>
              <a:gd name="T7" fmla="*/ 2147483647 h 49"/>
              <a:gd name="T8" fmla="*/ 2147483647 w 51"/>
              <a:gd name="T9" fmla="*/ 2147483647 h 49"/>
              <a:gd name="T10" fmla="*/ 2147483647 w 51"/>
              <a:gd name="T11" fmla="*/ 2147483647 h 49"/>
              <a:gd name="T12" fmla="*/ 2147483647 w 51"/>
              <a:gd name="T13" fmla="*/ 0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43" y="0"/>
                </a:moveTo>
                <a:lnTo>
                  <a:pt x="42" y="0"/>
                </a:lnTo>
                <a:lnTo>
                  <a:pt x="0" y="10"/>
                </a:lnTo>
                <a:lnTo>
                  <a:pt x="9" y="49"/>
                </a:lnTo>
                <a:lnTo>
                  <a:pt x="51" y="39"/>
                </a:lnTo>
                <a:lnTo>
                  <a:pt x="50"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4" name="Freeform 2246"/>
          <p:cNvSpPr>
            <a:spLocks/>
          </p:cNvSpPr>
          <p:nvPr/>
        </p:nvSpPr>
        <p:spPr bwMode="auto">
          <a:xfrm>
            <a:off x="6734771" y="6192838"/>
            <a:ext cx="44648" cy="38100"/>
          </a:xfrm>
          <a:custGeom>
            <a:avLst/>
            <a:gdLst>
              <a:gd name="T0" fmla="*/ 2147483647 w 51"/>
              <a:gd name="T1" fmla="*/ 0 h 47"/>
              <a:gd name="T2" fmla="*/ 2147483647 w 51"/>
              <a:gd name="T3" fmla="*/ 0 h 47"/>
              <a:gd name="T4" fmla="*/ 0 w 51"/>
              <a:gd name="T5" fmla="*/ 2147483647 h 47"/>
              <a:gd name="T6" fmla="*/ 2147483647 w 51"/>
              <a:gd name="T7" fmla="*/ 2147483647 h 47"/>
              <a:gd name="T8" fmla="*/ 2147483647 w 51"/>
              <a:gd name="T9" fmla="*/ 2147483647 h 47"/>
              <a:gd name="T10" fmla="*/ 2147483647 w 51"/>
              <a:gd name="T11" fmla="*/ 2147483647 h 47"/>
              <a:gd name="T12" fmla="*/ 2147483647 w 51"/>
              <a:gd name="T13" fmla="*/ 0 h 47"/>
              <a:gd name="T14" fmla="*/ 0 60000 65536"/>
              <a:gd name="T15" fmla="*/ 0 60000 65536"/>
              <a:gd name="T16" fmla="*/ 0 60000 65536"/>
              <a:gd name="T17" fmla="*/ 0 60000 65536"/>
              <a:gd name="T18" fmla="*/ 0 60000 65536"/>
              <a:gd name="T19" fmla="*/ 0 60000 65536"/>
              <a:gd name="T20" fmla="*/ 0 60000 65536"/>
              <a:gd name="T21" fmla="*/ 0 w 51"/>
              <a:gd name="T22" fmla="*/ 0 h 47"/>
              <a:gd name="T23" fmla="*/ 51 w 51"/>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7">
                <a:moveTo>
                  <a:pt x="47" y="0"/>
                </a:moveTo>
                <a:lnTo>
                  <a:pt x="44" y="0"/>
                </a:lnTo>
                <a:lnTo>
                  <a:pt x="0" y="8"/>
                </a:lnTo>
                <a:lnTo>
                  <a:pt x="7" y="47"/>
                </a:lnTo>
                <a:lnTo>
                  <a:pt x="51" y="39"/>
                </a:lnTo>
                <a:lnTo>
                  <a:pt x="47" y="39"/>
                </a:lnTo>
                <a:lnTo>
                  <a:pt x="4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5" name="Freeform 2247"/>
          <p:cNvSpPr>
            <a:spLocks/>
          </p:cNvSpPr>
          <p:nvPr/>
        </p:nvSpPr>
        <p:spPr bwMode="auto">
          <a:xfrm>
            <a:off x="6777633" y="6192838"/>
            <a:ext cx="35719" cy="31750"/>
          </a:xfrm>
          <a:custGeom>
            <a:avLst/>
            <a:gdLst>
              <a:gd name="T0" fmla="*/ 2147483647 w 42"/>
              <a:gd name="T1" fmla="*/ 0 h 40"/>
              <a:gd name="T2" fmla="*/ 2147483647 w 42"/>
              <a:gd name="T3" fmla="*/ 0 h 40"/>
              <a:gd name="T4" fmla="*/ 0 w 42"/>
              <a:gd name="T5" fmla="*/ 500250619 h 40"/>
              <a:gd name="T6" fmla="*/ 0 w 42"/>
              <a:gd name="T7" fmla="*/ 2147483647 h 40"/>
              <a:gd name="T8" fmla="*/ 2147483647 w 42"/>
              <a:gd name="T9" fmla="*/ 2147483647 h 40"/>
              <a:gd name="T10" fmla="*/ 2147483647 w 42"/>
              <a:gd name="T11" fmla="*/ 2147483647 h 40"/>
              <a:gd name="T12" fmla="*/ 2147483647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35" y="0"/>
                </a:moveTo>
                <a:lnTo>
                  <a:pt x="38" y="0"/>
                </a:lnTo>
                <a:lnTo>
                  <a:pt x="0" y="1"/>
                </a:lnTo>
                <a:lnTo>
                  <a:pt x="0" y="40"/>
                </a:lnTo>
                <a:lnTo>
                  <a:pt x="38" y="39"/>
                </a:lnTo>
                <a:lnTo>
                  <a:pt x="42" y="39"/>
                </a:lnTo>
                <a:lnTo>
                  <a:pt x="3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6" name="Freeform 2248"/>
          <p:cNvSpPr>
            <a:spLocks/>
          </p:cNvSpPr>
          <p:nvPr/>
        </p:nvSpPr>
        <p:spPr bwMode="auto">
          <a:xfrm>
            <a:off x="6807995" y="6186488"/>
            <a:ext cx="46434" cy="36512"/>
          </a:xfrm>
          <a:custGeom>
            <a:avLst/>
            <a:gdLst>
              <a:gd name="T0" fmla="*/ 2147483647 w 51"/>
              <a:gd name="T1" fmla="*/ 0 h 46"/>
              <a:gd name="T2" fmla="*/ 2147483647 w 51"/>
              <a:gd name="T3" fmla="*/ 0 h 46"/>
              <a:gd name="T4" fmla="*/ 0 w 51"/>
              <a:gd name="T5" fmla="*/ 2147483647 h 46"/>
              <a:gd name="T6" fmla="*/ 2147483647 w 51"/>
              <a:gd name="T7" fmla="*/ 2147483647 h 46"/>
              <a:gd name="T8" fmla="*/ 2147483647 w 51"/>
              <a:gd name="T9" fmla="*/ 2147483647 h 46"/>
              <a:gd name="T10" fmla="*/ 2147483647 w 51"/>
              <a:gd name="T11" fmla="*/ 2147483647 h 46"/>
              <a:gd name="T12" fmla="*/ 2147483647 w 51"/>
              <a:gd name="T13" fmla="*/ 0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6" y="0"/>
                </a:moveTo>
                <a:lnTo>
                  <a:pt x="45" y="0"/>
                </a:lnTo>
                <a:lnTo>
                  <a:pt x="0" y="7"/>
                </a:lnTo>
                <a:lnTo>
                  <a:pt x="7" y="46"/>
                </a:lnTo>
                <a:lnTo>
                  <a:pt x="51" y="39"/>
                </a:lnTo>
                <a:lnTo>
                  <a:pt x="50"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7" name="Freeform 2249"/>
          <p:cNvSpPr>
            <a:spLocks/>
          </p:cNvSpPr>
          <p:nvPr/>
        </p:nvSpPr>
        <p:spPr bwMode="auto">
          <a:xfrm>
            <a:off x="6849071" y="6183314"/>
            <a:ext cx="41076" cy="34925"/>
          </a:xfrm>
          <a:custGeom>
            <a:avLst/>
            <a:gdLst>
              <a:gd name="T0" fmla="*/ 2147483647 w 46"/>
              <a:gd name="T1" fmla="*/ 0 h 44"/>
              <a:gd name="T2" fmla="*/ 2147483647 w 46"/>
              <a:gd name="T3" fmla="*/ 0 h 44"/>
              <a:gd name="T4" fmla="*/ 0 w 46"/>
              <a:gd name="T5" fmla="*/ 2147483647 h 44"/>
              <a:gd name="T6" fmla="*/ 2000319445 w 46"/>
              <a:gd name="T7" fmla="*/ 2147483647 h 44"/>
              <a:gd name="T8" fmla="*/ 2147483647 w 46"/>
              <a:gd name="T9" fmla="*/ 2147483647 h 44"/>
              <a:gd name="T10" fmla="*/ 2147483647 w 46"/>
              <a:gd name="T11" fmla="*/ 2147483647 h 44"/>
              <a:gd name="T12" fmla="*/ 2147483647 w 46"/>
              <a:gd name="T13" fmla="*/ 0 h 44"/>
              <a:gd name="T14" fmla="*/ 0 60000 65536"/>
              <a:gd name="T15" fmla="*/ 0 60000 65536"/>
              <a:gd name="T16" fmla="*/ 0 60000 65536"/>
              <a:gd name="T17" fmla="*/ 0 60000 65536"/>
              <a:gd name="T18" fmla="*/ 0 60000 65536"/>
              <a:gd name="T19" fmla="*/ 0 60000 65536"/>
              <a:gd name="T20" fmla="*/ 0 60000 65536"/>
              <a:gd name="T21" fmla="*/ 0 w 46"/>
              <a:gd name="T22" fmla="*/ 0 h 44"/>
              <a:gd name="T23" fmla="*/ 46 w 46"/>
              <a:gd name="T24" fmla="*/ 44 h 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4">
                <a:moveTo>
                  <a:pt x="44" y="0"/>
                </a:moveTo>
                <a:lnTo>
                  <a:pt x="41" y="0"/>
                </a:lnTo>
                <a:lnTo>
                  <a:pt x="0" y="5"/>
                </a:lnTo>
                <a:lnTo>
                  <a:pt x="4" y="44"/>
                </a:lnTo>
                <a:lnTo>
                  <a:pt x="46"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8" name="Freeform 2250"/>
          <p:cNvSpPr>
            <a:spLocks/>
          </p:cNvSpPr>
          <p:nvPr/>
        </p:nvSpPr>
        <p:spPr bwMode="auto">
          <a:xfrm>
            <a:off x="6888362" y="6183313"/>
            <a:ext cx="39291" cy="31750"/>
          </a:xfrm>
          <a:custGeom>
            <a:avLst/>
            <a:gdLst>
              <a:gd name="T0" fmla="*/ 2147483647 w 44"/>
              <a:gd name="T1" fmla="*/ 0 h 39"/>
              <a:gd name="T2" fmla="*/ 2147483647 w 44"/>
              <a:gd name="T3" fmla="*/ 0 h 39"/>
              <a:gd name="T4" fmla="*/ 0 w 44"/>
              <a:gd name="T5" fmla="*/ 0 h 39"/>
              <a:gd name="T6" fmla="*/ 0 w 44"/>
              <a:gd name="T7" fmla="*/ 2147483647 h 39"/>
              <a:gd name="T8" fmla="*/ 2147483647 w 44"/>
              <a:gd name="T9" fmla="*/ 2147483647 h 39"/>
              <a:gd name="T10" fmla="*/ 2147483647 w 44"/>
              <a:gd name="T11" fmla="*/ 2147483647 h 39"/>
              <a:gd name="T12" fmla="*/ 2147483647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59" name="Freeform 2251"/>
          <p:cNvSpPr>
            <a:spLocks/>
          </p:cNvSpPr>
          <p:nvPr/>
        </p:nvSpPr>
        <p:spPr bwMode="auto">
          <a:xfrm>
            <a:off x="6927653" y="6183313"/>
            <a:ext cx="37504" cy="31750"/>
          </a:xfrm>
          <a:custGeom>
            <a:avLst/>
            <a:gdLst>
              <a:gd name="T0" fmla="*/ 2147483647 w 42"/>
              <a:gd name="T1" fmla="*/ 0 h 39"/>
              <a:gd name="T2" fmla="*/ 2147483647 w 42"/>
              <a:gd name="T3" fmla="*/ 0 h 39"/>
              <a:gd name="T4" fmla="*/ 0 w 42"/>
              <a:gd name="T5" fmla="*/ 0 h 39"/>
              <a:gd name="T6" fmla="*/ 0 w 42"/>
              <a:gd name="T7" fmla="*/ 2147483647 h 39"/>
              <a:gd name="T8" fmla="*/ 2147483647 w 42"/>
              <a:gd name="T9" fmla="*/ 2147483647 h 39"/>
              <a:gd name="T10" fmla="*/ 2147483647 w 42"/>
              <a:gd name="T11" fmla="*/ 2147483647 h 39"/>
              <a:gd name="T12" fmla="*/ 2147483647 w 42"/>
              <a:gd name="T13" fmla="*/ 0 h 39"/>
              <a:gd name="T14" fmla="*/ 0 60000 65536"/>
              <a:gd name="T15" fmla="*/ 0 60000 65536"/>
              <a:gd name="T16" fmla="*/ 0 60000 65536"/>
              <a:gd name="T17" fmla="*/ 0 60000 65536"/>
              <a:gd name="T18" fmla="*/ 0 60000 65536"/>
              <a:gd name="T19" fmla="*/ 0 60000 65536"/>
              <a:gd name="T20" fmla="*/ 0 60000 65536"/>
              <a:gd name="T21" fmla="*/ 0 w 42"/>
              <a:gd name="T22" fmla="*/ 0 h 39"/>
              <a:gd name="T23" fmla="*/ 42 w 42"/>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39">
                <a:moveTo>
                  <a:pt x="40" y="0"/>
                </a:moveTo>
                <a:lnTo>
                  <a:pt x="41" y="0"/>
                </a:lnTo>
                <a:lnTo>
                  <a:pt x="0" y="0"/>
                </a:lnTo>
                <a:lnTo>
                  <a:pt x="0" y="39"/>
                </a:lnTo>
                <a:lnTo>
                  <a:pt x="41" y="39"/>
                </a:lnTo>
                <a:lnTo>
                  <a:pt x="42"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0" name="Freeform 2252"/>
          <p:cNvSpPr>
            <a:spLocks/>
          </p:cNvSpPr>
          <p:nvPr/>
        </p:nvSpPr>
        <p:spPr bwMode="auto">
          <a:xfrm>
            <a:off x="6963371" y="6180139"/>
            <a:ext cx="41076" cy="34925"/>
          </a:xfrm>
          <a:custGeom>
            <a:avLst/>
            <a:gdLst>
              <a:gd name="T0" fmla="*/ 2147483647 w 47"/>
              <a:gd name="T1" fmla="*/ 0 h 42"/>
              <a:gd name="T2" fmla="*/ 2147483647 w 47"/>
              <a:gd name="T3" fmla="*/ 0 h 42"/>
              <a:gd name="T4" fmla="*/ 0 w 47"/>
              <a:gd name="T5" fmla="*/ 1725220992 h 42"/>
              <a:gd name="T6" fmla="*/ 937835579 w 47"/>
              <a:gd name="T7" fmla="*/ 2147483647 h 42"/>
              <a:gd name="T8" fmla="*/ 2147483647 w 47"/>
              <a:gd name="T9" fmla="*/ 2147483647 h 42"/>
              <a:gd name="T10" fmla="*/ 2147483647 w 47"/>
              <a:gd name="T11" fmla="*/ 2147483647 h 42"/>
              <a:gd name="T12" fmla="*/ 2147483647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0"/>
                </a:moveTo>
                <a:lnTo>
                  <a:pt x="45" y="0"/>
                </a:lnTo>
                <a:lnTo>
                  <a:pt x="0" y="3"/>
                </a:lnTo>
                <a:lnTo>
                  <a:pt x="2" y="42"/>
                </a:lnTo>
                <a:lnTo>
                  <a:pt x="47"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1" name="Freeform 2253"/>
          <p:cNvSpPr>
            <a:spLocks/>
          </p:cNvSpPr>
          <p:nvPr/>
        </p:nvSpPr>
        <p:spPr bwMode="auto">
          <a:xfrm>
            <a:off x="7004447" y="6180138"/>
            <a:ext cx="39291" cy="31750"/>
          </a:xfrm>
          <a:custGeom>
            <a:avLst/>
            <a:gdLst>
              <a:gd name="T0" fmla="*/ 2147483647 w 45"/>
              <a:gd name="T1" fmla="*/ 0 h 39"/>
              <a:gd name="T2" fmla="*/ 2147483647 w 45"/>
              <a:gd name="T3" fmla="*/ 0 h 39"/>
              <a:gd name="T4" fmla="*/ 0 w 45"/>
              <a:gd name="T5" fmla="*/ 0 h 39"/>
              <a:gd name="T6" fmla="*/ 0 w 45"/>
              <a:gd name="T7" fmla="*/ 2147483647 h 39"/>
              <a:gd name="T8" fmla="*/ 2147483647 w 45"/>
              <a:gd name="T9" fmla="*/ 2147483647 h 39"/>
              <a:gd name="T10" fmla="*/ 2147483647 w 45"/>
              <a:gd name="T11" fmla="*/ 2147483647 h 39"/>
              <a:gd name="T12" fmla="*/ 2147483647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42" y="0"/>
                </a:moveTo>
                <a:lnTo>
                  <a:pt x="44" y="0"/>
                </a:lnTo>
                <a:lnTo>
                  <a:pt x="0" y="0"/>
                </a:lnTo>
                <a:lnTo>
                  <a:pt x="0" y="39"/>
                </a:lnTo>
                <a:lnTo>
                  <a:pt x="44" y="39"/>
                </a:lnTo>
                <a:lnTo>
                  <a:pt x="45"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2" name="Freeform 2254"/>
          <p:cNvSpPr>
            <a:spLocks/>
          </p:cNvSpPr>
          <p:nvPr/>
        </p:nvSpPr>
        <p:spPr bwMode="auto">
          <a:xfrm>
            <a:off x="7041953" y="6178550"/>
            <a:ext cx="44648" cy="33338"/>
          </a:xfrm>
          <a:custGeom>
            <a:avLst/>
            <a:gdLst>
              <a:gd name="T0" fmla="*/ 2147483647 w 50"/>
              <a:gd name="T1" fmla="*/ 0 h 43"/>
              <a:gd name="T2" fmla="*/ 2147483647 w 50"/>
              <a:gd name="T3" fmla="*/ 0 h 43"/>
              <a:gd name="T4" fmla="*/ 0 w 50"/>
              <a:gd name="T5" fmla="*/ 1863991155 h 43"/>
              <a:gd name="T6" fmla="*/ 1500085257 w 50"/>
              <a:gd name="T7" fmla="*/ 2147483647 h 43"/>
              <a:gd name="T8" fmla="*/ 2147483647 w 50"/>
              <a:gd name="T9" fmla="*/ 2147483647 h 43"/>
              <a:gd name="T10" fmla="*/ 2147483647 w 50"/>
              <a:gd name="T11" fmla="*/ 2147483647 h 43"/>
              <a:gd name="T12" fmla="*/ 2147483647 w 50"/>
              <a:gd name="T13" fmla="*/ 0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3" y="0"/>
                </a:moveTo>
                <a:lnTo>
                  <a:pt x="45" y="0"/>
                </a:lnTo>
                <a:lnTo>
                  <a:pt x="0" y="4"/>
                </a:lnTo>
                <a:lnTo>
                  <a:pt x="3" y="43"/>
                </a:lnTo>
                <a:lnTo>
                  <a:pt x="48" y="39"/>
                </a:lnTo>
                <a:lnTo>
                  <a:pt x="50"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3" name="Freeform 2255"/>
          <p:cNvSpPr>
            <a:spLocks/>
          </p:cNvSpPr>
          <p:nvPr/>
        </p:nvSpPr>
        <p:spPr bwMode="auto">
          <a:xfrm>
            <a:off x="7079456" y="6172201"/>
            <a:ext cx="42863" cy="36513"/>
          </a:xfrm>
          <a:custGeom>
            <a:avLst/>
            <a:gdLst>
              <a:gd name="T0" fmla="*/ 2147483647 w 46"/>
              <a:gd name="T1" fmla="*/ 0 h 47"/>
              <a:gd name="T2" fmla="*/ 2147483647 w 46"/>
              <a:gd name="T3" fmla="*/ 0 h 47"/>
              <a:gd name="T4" fmla="*/ 0 w 46"/>
              <a:gd name="T5" fmla="*/ 2147483647 h 47"/>
              <a:gd name="T6" fmla="*/ 2147483647 w 46"/>
              <a:gd name="T7" fmla="*/ 2147483647 h 47"/>
              <a:gd name="T8" fmla="*/ 2147483647 w 46"/>
              <a:gd name="T9" fmla="*/ 2147483647 h 47"/>
              <a:gd name="T10" fmla="*/ 2147483647 w 46"/>
              <a:gd name="T11" fmla="*/ 2147483647 h 47"/>
              <a:gd name="T12" fmla="*/ 2147483647 w 46"/>
              <a:gd name="T13" fmla="*/ 0 h 47"/>
              <a:gd name="T14" fmla="*/ 0 60000 65536"/>
              <a:gd name="T15" fmla="*/ 0 60000 65536"/>
              <a:gd name="T16" fmla="*/ 0 60000 65536"/>
              <a:gd name="T17" fmla="*/ 0 60000 65536"/>
              <a:gd name="T18" fmla="*/ 0 60000 65536"/>
              <a:gd name="T19" fmla="*/ 0 60000 65536"/>
              <a:gd name="T20" fmla="*/ 0 60000 65536"/>
              <a:gd name="T21" fmla="*/ 0 w 46"/>
              <a:gd name="T22" fmla="*/ 0 h 47"/>
              <a:gd name="T23" fmla="*/ 46 w 46"/>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7">
                <a:moveTo>
                  <a:pt x="40" y="0"/>
                </a:moveTo>
                <a:lnTo>
                  <a:pt x="39" y="0"/>
                </a:lnTo>
                <a:lnTo>
                  <a:pt x="0" y="8"/>
                </a:lnTo>
                <a:lnTo>
                  <a:pt x="7" y="47"/>
                </a:lnTo>
                <a:lnTo>
                  <a:pt x="46" y="39"/>
                </a:lnTo>
                <a:lnTo>
                  <a:pt x="45"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4" name="Freeform 2256"/>
          <p:cNvSpPr>
            <a:spLocks/>
          </p:cNvSpPr>
          <p:nvPr/>
        </p:nvSpPr>
        <p:spPr bwMode="auto">
          <a:xfrm>
            <a:off x="7116961" y="6167439"/>
            <a:ext cx="42863" cy="34925"/>
          </a:xfrm>
          <a:custGeom>
            <a:avLst/>
            <a:gdLst>
              <a:gd name="T0" fmla="*/ 2147483647 w 50"/>
              <a:gd name="T1" fmla="*/ 0 h 43"/>
              <a:gd name="T2" fmla="*/ 2147483647 w 50"/>
              <a:gd name="T3" fmla="*/ 0 h 43"/>
              <a:gd name="T4" fmla="*/ 0 w 50"/>
              <a:gd name="T5" fmla="*/ 2143313137 h 43"/>
              <a:gd name="T6" fmla="*/ 2147483647 w 50"/>
              <a:gd name="T7" fmla="*/ 2147483647 h 43"/>
              <a:gd name="T8" fmla="*/ 2147483647 w 50"/>
              <a:gd name="T9" fmla="*/ 2147483647 h 43"/>
              <a:gd name="T10" fmla="*/ 2147483647 w 50"/>
              <a:gd name="T11" fmla="*/ 2147483647 h 43"/>
              <a:gd name="T12" fmla="*/ 2147483647 w 50"/>
              <a:gd name="T13" fmla="*/ 0 h 43"/>
              <a:gd name="T14" fmla="*/ 0 60000 65536"/>
              <a:gd name="T15" fmla="*/ 0 60000 65536"/>
              <a:gd name="T16" fmla="*/ 0 60000 65536"/>
              <a:gd name="T17" fmla="*/ 0 60000 65536"/>
              <a:gd name="T18" fmla="*/ 0 60000 65536"/>
              <a:gd name="T19" fmla="*/ 0 60000 65536"/>
              <a:gd name="T20" fmla="*/ 0 60000 65536"/>
              <a:gd name="T21" fmla="*/ 0 w 50"/>
              <a:gd name="T22" fmla="*/ 0 h 43"/>
              <a:gd name="T23" fmla="*/ 50 w 50"/>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3">
                <a:moveTo>
                  <a:pt x="45" y="0"/>
                </a:moveTo>
                <a:lnTo>
                  <a:pt x="45" y="0"/>
                </a:lnTo>
                <a:lnTo>
                  <a:pt x="0" y="4"/>
                </a:lnTo>
                <a:lnTo>
                  <a:pt x="5" y="43"/>
                </a:lnTo>
                <a:lnTo>
                  <a:pt x="50"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5" name="Freeform 2257"/>
          <p:cNvSpPr>
            <a:spLocks/>
          </p:cNvSpPr>
          <p:nvPr/>
        </p:nvSpPr>
        <p:spPr bwMode="auto">
          <a:xfrm>
            <a:off x="7156252" y="6162676"/>
            <a:ext cx="42863" cy="36513"/>
          </a:xfrm>
          <a:custGeom>
            <a:avLst/>
            <a:gdLst>
              <a:gd name="T0" fmla="*/ 2147483647 w 49"/>
              <a:gd name="T1" fmla="*/ 0 h 45"/>
              <a:gd name="T2" fmla="*/ 2147483647 w 49"/>
              <a:gd name="T3" fmla="*/ 0 h 45"/>
              <a:gd name="T4" fmla="*/ 0 w 49"/>
              <a:gd name="T5" fmla="*/ 2147483647 h 45"/>
              <a:gd name="T6" fmla="*/ 2147483647 w 49"/>
              <a:gd name="T7" fmla="*/ 2147483647 h 45"/>
              <a:gd name="T8" fmla="*/ 2147483647 w 49"/>
              <a:gd name="T9" fmla="*/ 2147483647 h 45"/>
              <a:gd name="T10" fmla="*/ 2147483647 w 49"/>
              <a:gd name="T11" fmla="*/ 2147483647 h 45"/>
              <a:gd name="T12" fmla="*/ 2147483647 w 49"/>
              <a:gd name="T13" fmla="*/ 0 h 45"/>
              <a:gd name="T14" fmla="*/ 0 60000 65536"/>
              <a:gd name="T15" fmla="*/ 0 60000 65536"/>
              <a:gd name="T16" fmla="*/ 0 60000 65536"/>
              <a:gd name="T17" fmla="*/ 0 60000 65536"/>
              <a:gd name="T18" fmla="*/ 0 60000 65536"/>
              <a:gd name="T19" fmla="*/ 0 60000 65536"/>
              <a:gd name="T20" fmla="*/ 0 60000 65536"/>
              <a:gd name="T21" fmla="*/ 0 w 49"/>
              <a:gd name="T22" fmla="*/ 0 h 45"/>
              <a:gd name="T23" fmla="*/ 49 w 49"/>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5">
                <a:moveTo>
                  <a:pt x="37" y="0"/>
                </a:moveTo>
                <a:lnTo>
                  <a:pt x="41" y="0"/>
                </a:lnTo>
                <a:lnTo>
                  <a:pt x="0" y="6"/>
                </a:lnTo>
                <a:lnTo>
                  <a:pt x="5" y="45"/>
                </a:lnTo>
                <a:lnTo>
                  <a:pt x="45" y="39"/>
                </a:lnTo>
                <a:lnTo>
                  <a:pt x="49" y="39"/>
                </a:lnTo>
                <a:lnTo>
                  <a:pt x="3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6" name="Freeform 2258"/>
          <p:cNvSpPr>
            <a:spLocks/>
          </p:cNvSpPr>
          <p:nvPr/>
        </p:nvSpPr>
        <p:spPr bwMode="auto">
          <a:xfrm>
            <a:off x="7190184" y="6153151"/>
            <a:ext cx="50006" cy="41275"/>
          </a:xfrm>
          <a:custGeom>
            <a:avLst/>
            <a:gdLst>
              <a:gd name="T0" fmla="*/ 2147483647 w 57"/>
              <a:gd name="T1" fmla="*/ 472454677 h 53"/>
              <a:gd name="T2" fmla="*/ 2147483647 w 57"/>
              <a:gd name="T3" fmla="*/ 0 h 53"/>
              <a:gd name="T4" fmla="*/ 0 w 57"/>
              <a:gd name="T5" fmla="*/ 2147483647 h 53"/>
              <a:gd name="T6" fmla="*/ 2147483647 w 57"/>
              <a:gd name="T7" fmla="*/ 2147483647 h 53"/>
              <a:gd name="T8" fmla="*/ 2147483647 w 57"/>
              <a:gd name="T9" fmla="*/ 2147483647 h 53"/>
              <a:gd name="T10" fmla="*/ 2147483647 w 57"/>
              <a:gd name="T11" fmla="*/ 2147483647 h 53"/>
              <a:gd name="T12" fmla="*/ 2147483647 w 57"/>
              <a:gd name="T13" fmla="*/ 472454677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0" y="1"/>
                </a:moveTo>
                <a:lnTo>
                  <a:pt x="43" y="0"/>
                </a:lnTo>
                <a:lnTo>
                  <a:pt x="0" y="14"/>
                </a:lnTo>
                <a:lnTo>
                  <a:pt x="12" y="53"/>
                </a:lnTo>
                <a:lnTo>
                  <a:pt x="54" y="39"/>
                </a:lnTo>
                <a:lnTo>
                  <a:pt x="57" y="38"/>
                </a:lnTo>
                <a:lnTo>
                  <a:pt x="40"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7" name="Freeform 2259"/>
          <p:cNvSpPr>
            <a:spLocks/>
          </p:cNvSpPr>
          <p:nvPr/>
        </p:nvSpPr>
        <p:spPr bwMode="auto">
          <a:xfrm>
            <a:off x="7225904" y="6138863"/>
            <a:ext cx="53578" cy="44450"/>
          </a:xfrm>
          <a:custGeom>
            <a:avLst/>
            <a:gdLst>
              <a:gd name="T0" fmla="*/ 2147483647 w 60"/>
              <a:gd name="T1" fmla="*/ 0 h 55"/>
              <a:gd name="T2" fmla="*/ 2147483647 w 60"/>
              <a:gd name="T3" fmla="*/ 0 h 55"/>
              <a:gd name="T4" fmla="*/ 0 w 60"/>
              <a:gd name="T5" fmla="*/ 2147483647 h 55"/>
              <a:gd name="T6" fmla="*/ 2147483647 w 60"/>
              <a:gd name="T7" fmla="*/ 2147483647 h 55"/>
              <a:gd name="T8" fmla="*/ 2147483647 w 60"/>
              <a:gd name="T9" fmla="*/ 2147483647 h 55"/>
              <a:gd name="T10" fmla="*/ 2147483647 w 60"/>
              <a:gd name="T11" fmla="*/ 2147483647 h 55"/>
              <a:gd name="T12" fmla="*/ 2147483647 w 60"/>
              <a:gd name="T13" fmla="*/ 0 h 55"/>
              <a:gd name="T14" fmla="*/ 0 60000 65536"/>
              <a:gd name="T15" fmla="*/ 0 60000 65536"/>
              <a:gd name="T16" fmla="*/ 0 60000 65536"/>
              <a:gd name="T17" fmla="*/ 0 60000 65536"/>
              <a:gd name="T18" fmla="*/ 0 60000 65536"/>
              <a:gd name="T19" fmla="*/ 0 60000 65536"/>
              <a:gd name="T20" fmla="*/ 0 60000 65536"/>
              <a:gd name="T21" fmla="*/ 0 w 60"/>
              <a:gd name="T22" fmla="*/ 0 h 55"/>
              <a:gd name="T23" fmla="*/ 60 w 60"/>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5">
                <a:moveTo>
                  <a:pt x="45" y="0"/>
                </a:moveTo>
                <a:lnTo>
                  <a:pt x="44" y="0"/>
                </a:lnTo>
                <a:lnTo>
                  <a:pt x="0" y="18"/>
                </a:lnTo>
                <a:lnTo>
                  <a:pt x="17" y="55"/>
                </a:lnTo>
                <a:lnTo>
                  <a:pt x="60" y="37"/>
                </a:lnTo>
                <a:lnTo>
                  <a:pt x="59"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8" name="Freeform 2260"/>
          <p:cNvSpPr>
            <a:spLocks/>
          </p:cNvSpPr>
          <p:nvPr/>
        </p:nvSpPr>
        <p:spPr bwMode="auto">
          <a:xfrm>
            <a:off x="7265194" y="6126164"/>
            <a:ext cx="53578" cy="41275"/>
          </a:xfrm>
          <a:custGeom>
            <a:avLst/>
            <a:gdLst>
              <a:gd name="T0" fmla="*/ 2147483647 w 60"/>
              <a:gd name="T1" fmla="*/ 0 h 53"/>
              <a:gd name="T2" fmla="*/ 2147483647 w 60"/>
              <a:gd name="T3" fmla="*/ 0 h 53"/>
              <a:gd name="T4" fmla="*/ 0 w 60"/>
              <a:gd name="T5" fmla="*/ 2147483647 h 53"/>
              <a:gd name="T6" fmla="*/ 2147483647 w 60"/>
              <a:gd name="T7" fmla="*/ 2147483647 h 53"/>
              <a:gd name="T8" fmla="*/ 2147483647 w 60"/>
              <a:gd name="T9" fmla="*/ 2147483647 h 53"/>
              <a:gd name="T10" fmla="*/ 2147483647 w 60"/>
              <a:gd name="T11" fmla="*/ 2147483647 h 53"/>
              <a:gd name="T12" fmla="*/ 2147483647 w 60"/>
              <a:gd name="T13" fmla="*/ 0 h 53"/>
              <a:gd name="T14" fmla="*/ 0 60000 65536"/>
              <a:gd name="T15" fmla="*/ 0 60000 65536"/>
              <a:gd name="T16" fmla="*/ 0 60000 65536"/>
              <a:gd name="T17" fmla="*/ 0 60000 65536"/>
              <a:gd name="T18" fmla="*/ 0 60000 65536"/>
              <a:gd name="T19" fmla="*/ 0 60000 65536"/>
              <a:gd name="T20" fmla="*/ 0 60000 65536"/>
              <a:gd name="T21" fmla="*/ 0 w 60"/>
              <a:gd name="T22" fmla="*/ 0 h 53"/>
              <a:gd name="T23" fmla="*/ 60 w 60"/>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3">
                <a:moveTo>
                  <a:pt x="42" y="0"/>
                </a:moveTo>
                <a:lnTo>
                  <a:pt x="44" y="0"/>
                </a:lnTo>
                <a:lnTo>
                  <a:pt x="0" y="16"/>
                </a:lnTo>
                <a:lnTo>
                  <a:pt x="14" y="53"/>
                </a:lnTo>
                <a:lnTo>
                  <a:pt x="58" y="36"/>
                </a:lnTo>
                <a:lnTo>
                  <a:pt x="60" y="36"/>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69" name="Freeform 2261"/>
          <p:cNvSpPr>
            <a:spLocks/>
          </p:cNvSpPr>
          <p:nvPr/>
        </p:nvSpPr>
        <p:spPr bwMode="auto">
          <a:xfrm>
            <a:off x="7302700" y="6108700"/>
            <a:ext cx="53578" cy="46038"/>
          </a:xfrm>
          <a:custGeom>
            <a:avLst/>
            <a:gdLst>
              <a:gd name="T0" fmla="*/ 2147483647 w 60"/>
              <a:gd name="T1" fmla="*/ 0 h 57"/>
              <a:gd name="T2" fmla="*/ 2147483647 w 60"/>
              <a:gd name="T3" fmla="*/ 0 h 57"/>
              <a:gd name="T4" fmla="*/ 0 w 60"/>
              <a:gd name="T5" fmla="*/ 2147483647 h 57"/>
              <a:gd name="T6" fmla="*/ 2147483647 w 60"/>
              <a:gd name="T7" fmla="*/ 2147483647 h 57"/>
              <a:gd name="T8" fmla="*/ 2147483647 w 60"/>
              <a:gd name="T9" fmla="*/ 2147483647 h 57"/>
              <a:gd name="T10" fmla="*/ 2147483647 w 60"/>
              <a:gd name="T11" fmla="*/ 2147483647 h 57"/>
              <a:gd name="T12" fmla="*/ 2147483647 w 60"/>
              <a:gd name="T13" fmla="*/ 0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43" y="0"/>
                </a:moveTo>
                <a:lnTo>
                  <a:pt x="41" y="0"/>
                </a:lnTo>
                <a:lnTo>
                  <a:pt x="0" y="21"/>
                </a:lnTo>
                <a:lnTo>
                  <a:pt x="18" y="57"/>
                </a:lnTo>
                <a:lnTo>
                  <a:pt x="60" y="37"/>
                </a:lnTo>
                <a:lnTo>
                  <a:pt x="59" y="37"/>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0" name="Freeform 2262"/>
          <p:cNvSpPr>
            <a:spLocks/>
          </p:cNvSpPr>
          <p:nvPr/>
        </p:nvSpPr>
        <p:spPr bwMode="auto">
          <a:xfrm>
            <a:off x="7340204" y="6094413"/>
            <a:ext cx="53578" cy="44450"/>
          </a:xfrm>
          <a:custGeom>
            <a:avLst/>
            <a:gdLst>
              <a:gd name="T0" fmla="*/ 2147483647 w 59"/>
              <a:gd name="T1" fmla="*/ 0 h 57"/>
              <a:gd name="T2" fmla="*/ 2147483647 w 59"/>
              <a:gd name="T3" fmla="*/ 0 h 57"/>
              <a:gd name="T4" fmla="*/ 0 w 59"/>
              <a:gd name="T5" fmla="*/ 2147483647 h 57"/>
              <a:gd name="T6" fmla="*/ 2147483647 w 59"/>
              <a:gd name="T7" fmla="*/ 2147483647 h 57"/>
              <a:gd name="T8" fmla="*/ 2147483647 w 59"/>
              <a:gd name="T9" fmla="*/ 2147483647 h 57"/>
              <a:gd name="T10" fmla="*/ 2147483647 w 59"/>
              <a:gd name="T11" fmla="*/ 2147483647 h 57"/>
              <a:gd name="T12" fmla="*/ 2147483647 w 59"/>
              <a:gd name="T13" fmla="*/ 0 h 57"/>
              <a:gd name="T14" fmla="*/ 0 60000 65536"/>
              <a:gd name="T15" fmla="*/ 0 60000 65536"/>
              <a:gd name="T16" fmla="*/ 0 60000 65536"/>
              <a:gd name="T17" fmla="*/ 0 60000 65536"/>
              <a:gd name="T18" fmla="*/ 0 60000 65536"/>
              <a:gd name="T19" fmla="*/ 0 60000 65536"/>
              <a:gd name="T20" fmla="*/ 0 60000 65536"/>
              <a:gd name="T21" fmla="*/ 0 w 59"/>
              <a:gd name="T22" fmla="*/ 0 h 57"/>
              <a:gd name="T23" fmla="*/ 59 w 59"/>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7">
                <a:moveTo>
                  <a:pt x="44" y="0"/>
                </a:moveTo>
                <a:lnTo>
                  <a:pt x="43" y="0"/>
                </a:lnTo>
                <a:lnTo>
                  <a:pt x="0" y="20"/>
                </a:lnTo>
                <a:lnTo>
                  <a:pt x="16" y="57"/>
                </a:lnTo>
                <a:lnTo>
                  <a:pt x="59" y="37"/>
                </a:lnTo>
                <a:lnTo>
                  <a:pt x="58" y="37"/>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1" name="Freeform 2263"/>
          <p:cNvSpPr>
            <a:spLocks/>
          </p:cNvSpPr>
          <p:nvPr/>
        </p:nvSpPr>
        <p:spPr bwMode="auto">
          <a:xfrm>
            <a:off x="7381280" y="6081714"/>
            <a:ext cx="48220" cy="41275"/>
          </a:xfrm>
          <a:custGeom>
            <a:avLst/>
            <a:gdLst>
              <a:gd name="T0" fmla="*/ 2147483647 w 55"/>
              <a:gd name="T1" fmla="*/ 0 h 52"/>
              <a:gd name="T2" fmla="*/ 2147483647 w 55"/>
              <a:gd name="T3" fmla="*/ 0 h 52"/>
              <a:gd name="T4" fmla="*/ 0 w 55"/>
              <a:gd name="T5" fmla="*/ 2147483647 h 52"/>
              <a:gd name="T6" fmla="*/ 2147483647 w 55"/>
              <a:gd name="T7" fmla="*/ 2147483647 h 52"/>
              <a:gd name="T8" fmla="*/ 2147483647 w 55"/>
              <a:gd name="T9" fmla="*/ 2147483647 h 52"/>
              <a:gd name="T10" fmla="*/ 2147483647 w 55"/>
              <a:gd name="T11" fmla="*/ 2147483647 h 52"/>
              <a:gd name="T12" fmla="*/ 2147483647 w 55"/>
              <a:gd name="T13" fmla="*/ 0 h 52"/>
              <a:gd name="T14" fmla="*/ 0 60000 65536"/>
              <a:gd name="T15" fmla="*/ 0 60000 65536"/>
              <a:gd name="T16" fmla="*/ 0 60000 65536"/>
              <a:gd name="T17" fmla="*/ 0 60000 65536"/>
              <a:gd name="T18" fmla="*/ 0 60000 65536"/>
              <a:gd name="T19" fmla="*/ 0 60000 65536"/>
              <a:gd name="T20" fmla="*/ 0 60000 65536"/>
              <a:gd name="T21" fmla="*/ 0 w 55"/>
              <a:gd name="T22" fmla="*/ 0 h 52"/>
              <a:gd name="T23" fmla="*/ 55 w 55"/>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52">
                <a:moveTo>
                  <a:pt x="38" y="0"/>
                </a:moveTo>
                <a:lnTo>
                  <a:pt x="40" y="0"/>
                </a:lnTo>
                <a:lnTo>
                  <a:pt x="0" y="15"/>
                </a:lnTo>
                <a:lnTo>
                  <a:pt x="14" y="52"/>
                </a:lnTo>
                <a:lnTo>
                  <a:pt x="53" y="37"/>
                </a:lnTo>
                <a:lnTo>
                  <a:pt x="55" y="37"/>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2" name="Freeform 2264"/>
          <p:cNvSpPr>
            <a:spLocks/>
          </p:cNvSpPr>
          <p:nvPr/>
        </p:nvSpPr>
        <p:spPr bwMode="auto">
          <a:xfrm>
            <a:off x="7415213" y="6067425"/>
            <a:ext cx="53578" cy="44450"/>
          </a:xfrm>
          <a:custGeom>
            <a:avLst/>
            <a:gdLst>
              <a:gd name="T0" fmla="*/ 2147483647 w 62"/>
              <a:gd name="T1" fmla="*/ 0 h 55"/>
              <a:gd name="T2" fmla="*/ 2147483647 w 62"/>
              <a:gd name="T3" fmla="*/ 0 h 55"/>
              <a:gd name="T4" fmla="*/ 0 w 62"/>
              <a:gd name="T5" fmla="*/ 2147483647 h 55"/>
              <a:gd name="T6" fmla="*/ 2147483647 w 62"/>
              <a:gd name="T7" fmla="*/ 2147483647 h 55"/>
              <a:gd name="T8" fmla="*/ 2147483647 w 62"/>
              <a:gd name="T9" fmla="*/ 2147483647 h 55"/>
              <a:gd name="T10" fmla="*/ 2147483647 w 62"/>
              <a:gd name="T11" fmla="*/ 2147483647 h 55"/>
              <a:gd name="T12" fmla="*/ 2147483647 w 62"/>
              <a:gd name="T13" fmla="*/ 0 h 55"/>
              <a:gd name="T14" fmla="*/ 0 60000 65536"/>
              <a:gd name="T15" fmla="*/ 0 60000 65536"/>
              <a:gd name="T16" fmla="*/ 0 60000 65536"/>
              <a:gd name="T17" fmla="*/ 0 60000 65536"/>
              <a:gd name="T18" fmla="*/ 0 60000 65536"/>
              <a:gd name="T19" fmla="*/ 0 60000 65536"/>
              <a:gd name="T20" fmla="*/ 0 60000 65536"/>
              <a:gd name="T21" fmla="*/ 0 w 62"/>
              <a:gd name="T22" fmla="*/ 0 h 55"/>
              <a:gd name="T23" fmla="*/ 62 w 62"/>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5">
                <a:moveTo>
                  <a:pt x="45" y="0"/>
                </a:moveTo>
                <a:lnTo>
                  <a:pt x="45" y="0"/>
                </a:lnTo>
                <a:lnTo>
                  <a:pt x="0" y="18"/>
                </a:lnTo>
                <a:lnTo>
                  <a:pt x="17" y="55"/>
                </a:lnTo>
                <a:lnTo>
                  <a:pt x="62"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3" name="Freeform 2265"/>
          <p:cNvSpPr>
            <a:spLocks/>
          </p:cNvSpPr>
          <p:nvPr/>
        </p:nvSpPr>
        <p:spPr bwMode="auto">
          <a:xfrm>
            <a:off x="7454504" y="6051550"/>
            <a:ext cx="53578" cy="44450"/>
          </a:xfrm>
          <a:custGeom>
            <a:avLst/>
            <a:gdLst>
              <a:gd name="T0" fmla="*/ 2147483647 w 60"/>
              <a:gd name="T1" fmla="*/ 948676854 h 57"/>
              <a:gd name="T2" fmla="*/ 2147483647 w 60"/>
              <a:gd name="T3" fmla="*/ 0 h 57"/>
              <a:gd name="T4" fmla="*/ 0 w 60"/>
              <a:gd name="T5" fmla="*/ 2147483647 h 57"/>
              <a:gd name="T6" fmla="*/ 2147483647 w 60"/>
              <a:gd name="T7" fmla="*/ 2147483647 h 57"/>
              <a:gd name="T8" fmla="*/ 2147483647 w 60"/>
              <a:gd name="T9" fmla="*/ 2147483647 h 57"/>
              <a:gd name="T10" fmla="*/ 2147483647 w 60"/>
              <a:gd name="T11" fmla="*/ 2147483647 h 57"/>
              <a:gd name="T12" fmla="*/ 2147483647 w 60"/>
              <a:gd name="T13" fmla="*/ 948676854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42" y="2"/>
                </a:moveTo>
                <a:lnTo>
                  <a:pt x="43" y="0"/>
                </a:lnTo>
                <a:lnTo>
                  <a:pt x="0" y="20"/>
                </a:lnTo>
                <a:lnTo>
                  <a:pt x="17" y="57"/>
                </a:lnTo>
                <a:lnTo>
                  <a:pt x="59" y="37"/>
                </a:lnTo>
                <a:lnTo>
                  <a:pt x="60" y="36"/>
                </a:lnTo>
                <a:lnTo>
                  <a:pt x="42" y="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4" name="Freeform 2266"/>
          <p:cNvSpPr>
            <a:spLocks/>
          </p:cNvSpPr>
          <p:nvPr/>
        </p:nvSpPr>
        <p:spPr bwMode="auto">
          <a:xfrm>
            <a:off x="7492008" y="6034089"/>
            <a:ext cx="55364" cy="46037"/>
          </a:xfrm>
          <a:custGeom>
            <a:avLst/>
            <a:gdLst>
              <a:gd name="T0" fmla="*/ 2147483647 w 62"/>
              <a:gd name="T1" fmla="*/ 0 h 57"/>
              <a:gd name="T2" fmla="*/ 2147483647 w 62"/>
              <a:gd name="T3" fmla="*/ 0 h 57"/>
              <a:gd name="T4" fmla="*/ 0 w 62"/>
              <a:gd name="T5" fmla="*/ 2147483647 h 57"/>
              <a:gd name="T6" fmla="*/ 2147483647 w 62"/>
              <a:gd name="T7" fmla="*/ 2147483647 h 57"/>
              <a:gd name="T8" fmla="*/ 2147483647 w 62"/>
              <a:gd name="T9" fmla="*/ 2147483647 h 57"/>
              <a:gd name="T10" fmla="*/ 2147483647 w 62"/>
              <a:gd name="T11" fmla="*/ 2147483647 h 57"/>
              <a:gd name="T12" fmla="*/ 2147483647 w 62"/>
              <a:gd name="T13" fmla="*/ 0 h 57"/>
              <a:gd name="T14" fmla="*/ 0 60000 65536"/>
              <a:gd name="T15" fmla="*/ 0 60000 65536"/>
              <a:gd name="T16" fmla="*/ 0 60000 65536"/>
              <a:gd name="T17" fmla="*/ 0 60000 65536"/>
              <a:gd name="T18" fmla="*/ 0 60000 65536"/>
              <a:gd name="T19" fmla="*/ 0 60000 65536"/>
              <a:gd name="T20" fmla="*/ 0 60000 65536"/>
              <a:gd name="T21" fmla="*/ 0 w 62"/>
              <a:gd name="T22" fmla="*/ 0 h 57"/>
              <a:gd name="T23" fmla="*/ 62 w 62"/>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7">
                <a:moveTo>
                  <a:pt x="41" y="0"/>
                </a:moveTo>
                <a:lnTo>
                  <a:pt x="43" y="0"/>
                </a:lnTo>
                <a:lnTo>
                  <a:pt x="0" y="23"/>
                </a:lnTo>
                <a:lnTo>
                  <a:pt x="18" y="57"/>
                </a:lnTo>
                <a:lnTo>
                  <a:pt x="61" y="34"/>
                </a:lnTo>
                <a:lnTo>
                  <a:pt x="62" y="34"/>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5" name="Freeform 2267"/>
          <p:cNvSpPr>
            <a:spLocks/>
          </p:cNvSpPr>
          <p:nvPr/>
        </p:nvSpPr>
        <p:spPr bwMode="auto">
          <a:xfrm>
            <a:off x="7529513" y="6015039"/>
            <a:ext cx="55365" cy="47625"/>
          </a:xfrm>
          <a:custGeom>
            <a:avLst/>
            <a:gdLst>
              <a:gd name="T0" fmla="*/ 2147483647 w 63"/>
              <a:gd name="T1" fmla="*/ 0 h 60"/>
              <a:gd name="T2" fmla="*/ 2147483647 w 63"/>
              <a:gd name="T3" fmla="*/ 0 h 60"/>
              <a:gd name="T4" fmla="*/ 0 w 63"/>
              <a:gd name="T5" fmla="*/ 2147483647 h 60"/>
              <a:gd name="T6" fmla="*/ 2147483647 w 63"/>
              <a:gd name="T7" fmla="*/ 2147483647 h 60"/>
              <a:gd name="T8" fmla="*/ 2147483647 w 63"/>
              <a:gd name="T9" fmla="*/ 2147483647 h 60"/>
              <a:gd name="T10" fmla="*/ 2147483647 w 63"/>
              <a:gd name="T11" fmla="*/ 2147483647 h 60"/>
              <a:gd name="T12" fmla="*/ 2147483647 w 63"/>
              <a:gd name="T13" fmla="*/ 0 h 60"/>
              <a:gd name="T14" fmla="*/ 0 60000 65536"/>
              <a:gd name="T15" fmla="*/ 0 60000 65536"/>
              <a:gd name="T16" fmla="*/ 0 60000 65536"/>
              <a:gd name="T17" fmla="*/ 0 60000 65536"/>
              <a:gd name="T18" fmla="*/ 0 60000 65536"/>
              <a:gd name="T19" fmla="*/ 0 60000 65536"/>
              <a:gd name="T20" fmla="*/ 0 60000 65536"/>
              <a:gd name="T21" fmla="*/ 0 w 63"/>
              <a:gd name="T22" fmla="*/ 0 h 60"/>
              <a:gd name="T23" fmla="*/ 63 w 6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0">
                <a:moveTo>
                  <a:pt x="42" y="0"/>
                </a:moveTo>
                <a:lnTo>
                  <a:pt x="42" y="0"/>
                </a:lnTo>
                <a:lnTo>
                  <a:pt x="0" y="26"/>
                </a:lnTo>
                <a:lnTo>
                  <a:pt x="21" y="60"/>
                </a:lnTo>
                <a:lnTo>
                  <a:pt x="63" y="35"/>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6" name="Freeform 2268"/>
          <p:cNvSpPr>
            <a:spLocks/>
          </p:cNvSpPr>
          <p:nvPr/>
        </p:nvSpPr>
        <p:spPr bwMode="auto">
          <a:xfrm>
            <a:off x="7565231" y="5992813"/>
            <a:ext cx="58937" cy="49212"/>
          </a:xfrm>
          <a:custGeom>
            <a:avLst/>
            <a:gdLst>
              <a:gd name="T0" fmla="*/ 2147483647 w 64"/>
              <a:gd name="T1" fmla="*/ 0 h 62"/>
              <a:gd name="T2" fmla="*/ 2147483647 w 64"/>
              <a:gd name="T3" fmla="*/ 0 h 62"/>
              <a:gd name="T4" fmla="*/ 0 w 64"/>
              <a:gd name="T5" fmla="*/ 2147483647 h 62"/>
              <a:gd name="T6" fmla="*/ 2147483647 w 64"/>
              <a:gd name="T7" fmla="*/ 2147483647 h 62"/>
              <a:gd name="T8" fmla="*/ 2147483647 w 64"/>
              <a:gd name="T9" fmla="*/ 2147483647 h 62"/>
              <a:gd name="T10" fmla="*/ 2147483647 w 64"/>
              <a:gd name="T11" fmla="*/ 2147483647 h 62"/>
              <a:gd name="T12" fmla="*/ 2147483647 w 64"/>
              <a:gd name="T13" fmla="*/ 0 h 62"/>
              <a:gd name="T14" fmla="*/ 0 60000 65536"/>
              <a:gd name="T15" fmla="*/ 0 60000 65536"/>
              <a:gd name="T16" fmla="*/ 0 60000 65536"/>
              <a:gd name="T17" fmla="*/ 0 60000 65536"/>
              <a:gd name="T18" fmla="*/ 0 60000 65536"/>
              <a:gd name="T19" fmla="*/ 0 60000 65536"/>
              <a:gd name="T20" fmla="*/ 0 60000 65536"/>
              <a:gd name="T21" fmla="*/ 0 w 64"/>
              <a:gd name="T22" fmla="*/ 0 h 62"/>
              <a:gd name="T23" fmla="*/ 64 w 64"/>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2">
                <a:moveTo>
                  <a:pt x="44" y="0"/>
                </a:moveTo>
                <a:lnTo>
                  <a:pt x="44" y="0"/>
                </a:lnTo>
                <a:lnTo>
                  <a:pt x="0" y="27"/>
                </a:lnTo>
                <a:lnTo>
                  <a:pt x="21" y="62"/>
                </a:lnTo>
                <a:lnTo>
                  <a:pt x="64" y="34"/>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7" name="Freeform 2269"/>
          <p:cNvSpPr>
            <a:spLocks/>
          </p:cNvSpPr>
          <p:nvPr/>
        </p:nvSpPr>
        <p:spPr bwMode="auto">
          <a:xfrm>
            <a:off x="7604522" y="5972176"/>
            <a:ext cx="57150" cy="47625"/>
          </a:xfrm>
          <a:custGeom>
            <a:avLst/>
            <a:gdLst>
              <a:gd name="T0" fmla="*/ 2147483647 w 63"/>
              <a:gd name="T1" fmla="*/ 0 h 60"/>
              <a:gd name="T2" fmla="*/ 2147483647 w 63"/>
              <a:gd name="T3" fmla="*/ 500251413 h 60"/>
              <a:gd name="T4" fmla="*/ 0 w 63"/>
              <a:gd name="T5" fmla="*/ 2147483647 h 60"/>
              <a:gd name="T6" fmla="*/ 2147483647 w 63"/>
              <a:gd name="T7" fmla="*/ 2147483647 h 60"/>
              <a:gd name="T8" fmla="*/ 2147483647 w 63"/>
              <a:gd name="T9" fmla="*/ 2147483647 h 60"/>
              <a:gd name="T10" fmla="*/ 2147483647 w 63"/>
              <a:gd name="T11" fmla="*/ 2147483647 h 60"/>
              <a:gd name="T12" fmla="*/ 2147483647 w 63"/>
              <a:gd name="T13" fmla="*/ 0 h 60"/>
              <a:gd name="T14" fmla="*/ 0 60000 65536"/>
              <a:gd name="T15" fmla="*/ 0 60000 65536"/>
              <a:gd name="T16" fmla="*/ 0 60000 65536"/>
              <a:gd name="T17" fmla="*/ 0 60000 65536"/>
              <a:gd name="T18" fmla="*/ 0 60000 65536"/>
              <a:gd name="T19" fmla="*/ 0 60000 65536"/>
              <a:gd name="T20" fmla="*/ 0 60000 65536"/>
              <a:gd name="T21" fmla="*/ 0 w 63"/>
              <a:gd name="T22" fmla="*/ 0 h 60"/>
              <a:gd name="T23" fmla="*/ 63 w 6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0">
                <a:moveTo>
                  <a:pt x="45" y="0"/>
                </a:moveTo>
                <a:lnTo>
                  <a:pt x="42" y="1"/>
                </a:lnTo>
                <a:lnTo>
                  <a:pt x="0" y="26"/>
                </a:lnTo>
                <a:lnTo>
                  <a:pt x="20" y="60"/>
                </a:lnTo>
                <a:lnTo>
                  <a:pt x="63" y="36"/>
                </a:lnTo>
                <a:lnTo>
                  <a:pt x="61" y="37"/>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8" name="Freeform 2270"/>
          <p:cNvSpPr>
            <a:spLocks/>
          </p:cNvSpPr>
          <p:nvPr/>
        </p:nvSpPr>
        <p:spPr bwMode="auto">
          <a:xfrm>
            <a:off x="7645599" y="5957888"/>
            <a:ext cx="51792" cy="44450"/>
          </a:xfrm>
          <a:custGeom>
            <a:avLst/>
            <a:gdLst>
              <a:gd name="T0" fmla="*/ 2147483647 w 58"/>
              <a:gd name="T1" fmla="*/ 0 h 55"/>
              <a:gd name="T2" fmla="*/ 2147483647 w 58"/>
              <a:gd name="T3" fmla="*/ 0 h 55"/>
              <a:gd name="T4" fmla="*/ 0 w 58"/>
              <a:gd name="T5" fmla="*/ 2147483647 h 55"/>
              <a:gd name="T6" fmla="*/ 2147483647 w 58"/>
              <a:gd name="T7" fmla="*/ 2147483647 h 55"/>
              <a:gd name="T8" fmla="*/ 2147483647 w 58"/>
              <a:gd name="T9" fmla="*/ 2147483647 h 55"/>
              <a:gd name="T10" fmla="*/ 2147483647 w 58"/>
              <a:gd name="T11" fmla="*/ 2147483647 h 55"/>
              <a:gd name="T12" fmla="*/ 2147483647 w 58"/>
              <a:gd name="T13" fmla="*/ 0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42" y="0"/>
                </a:moveTo>
                <a:lnTo>
                  <a:pt x="42" y="0"/>
                </a:lnTo>
                <a:lnTo>
                  <a:pt x="0" y="18"/>
                </a:lnTo>
                <a:lnTo>
                  <a:pt x="16" y="55"/>
                </a:lnTo>
                <a:lnTo>
                  <a:pt x="58" y="37"/>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79" name="Freeform 2271"/>
          <p:cNvSpPr>
            <a:spLocks/>
          </p:cNvSpPr>
          <p:nvPr/>
        </p:nvSpPr>
        <p:spPr bwMode="auto">
          <a:xfrm>
            <a:off x="7683104" y="5943601"/>
            <a:ext cx="53578" cy="42863"/>
          </a:xfrm>
          <a:custGeom>
            <a:avLst/>
            <a:gdLst>
              <a:gd name="T0" fmla="*/ 2147483647 w 59"/>
              <a:gd name="T1" fmla="*/ 0 h 56"/>
              <a:gd name="T2" fmla="*/ 2147483647 w 59"/>
              <a:gd name="T3" fmla="*/ 896941953 h 56"/>
              <a:gd name="T4" fmla="*/ 0 w 59"/>
              <a:gd name="T5" fmla="*/ 2147483647 h 56"/>
              <a:gd name="T6" fmla="*/ 2147483647 w 59"/>
              <a:gd name="T7" fmla="*/ 2147483647 h 56"/>
              <a:gd name="T8" fmla="*/ 2147483647 w 59"/>
              <a:gd name="T9" fmla="*/ 2147483647 h 56"/>
              <a:gd name="T10" fmla="*/ 2147483647 w 59"/>
              <a:gd name="T11" fmla="*/ 2147483647 h 56"/>
              <a:gd name="T12" fmla="*/ 2147483647 w 59"/>
              <a:gd name="T13" fmla="*/ 0 h 56"/>
              <a:gd name="T14" fmla="*/ 0 60000 65536"/>
              <a:gd name="T15" fmla="*/ 0 60000 65536"/>
              <a:gd name="T16" fmla="*/ 0 60000 65536"/>
              <a:gd name="T17" fmla="*/ 0 60000 65536"/>
              <a:gd name="T18" fmla="*/ 0 60000 65536"/>
              <a:gd name="T19" fmla="*/ 0 60000 65536"/>
              <a:gd name="T20" fmla="*/ 0 60000 65536"/>
              <a:gd name="T21" fmla="*/ 0 w 59"/>
              <a:gd name="T22" fmla="*/ 0 h 56"/>
              <a:gd name="T23" fmla="*/ 59 w 59"/>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 h="56">
                <a:moveTo>
                  <a:pt x="45" y="0"/>
                </a:moveTo>
                <a:lnTo>
                  <a:pt x="43" y="2"/>
                </a:lnTo>
                <a:lnTo>
                  <a:pt x="0" y="19"/>
                </a:lnTo>
                <a:lnTo>
                  <a:pt x="16" y="56"/>
                </a:lnTo>
                <a:lnTo>
                  <a:pt x="59" y="38"/>
                </a:lnTo>
                <a:lnTo>
                  <a:pt x="57" y="40"/>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0" name="Freeform 2272"/>
          <p:cNvSpPr>
            <a:spLocks/>
          </p:cNvSpPr>
          <p:nvPr/>
        </p:nvSpPr>
        <p:spPr bwMode="auto">
          <a:xfrm>
            <a:off x="7724180" y="5932489"/>
            <a:ext cx="50006" cy="41275"/>
          </a:xfrm>
          <a:custGeom>
            <a:avLst/>
            <a:gdLst>
              <a:gd name="T0" fmla="*/ 2147483647 w 57"/>
              <a:gd name="T1" fmla="*/ 472454677 h 53"/>
              <a:gd name="T2" fmla="*/ 2147483647 w 57"/>
              <a:gd name="T3" fmla="*/ 0 h 53"/>
              <a:gd name="T4" fmla="*/ 0 w 57"/>
              <a:gd name="T5" fmla="*/ 2147483647 h 53"/>
              <a:gd name="T6" fmla="*/ 2147483647 w 57"/>
              <a:gd name="T7" fmla="*/ 2147483647 h 53"/>
              <a:gd name="T8" fmla="*/ 2147483647 w 57"/>
              <a:gd name="T9" fmla="*/ 2147483647 h 53"/>
              <a:gd name="T10" fmla="*/ 2147483647 w 57"/>
              <a:gd name="T11" fmla="*/ 2147483647 h 53"/>
              <a:gd name="T12" fmla="*/ 2147483647 w 57"/>
              <a:gd name="T13" fmla="*/ 472454677 h 53"/>
              <a:gd name="T14" fmla="*/ 0 60000 65536"/>
              <a:gd name="T15" fmla="*/ 0 60000 65536"/>
              <a:gd name="T16" fmla="*/ 0 60000 65536"/>
              <a:gd name="T17" fmla="*/ 0 60000 65536"/>
              <a:gd name="T18" fmla="*/ 0 60000 65536"/>
              <a:gd name="T19" fmla="*/ 0 60000 65536"/>
              <a:gd name="T20" fmla="*/ 0 60000 65536"/>
              <a:gd name="T21" fmla="*/ 0 w 57"/>
              <a:gd name="T22" fmla="*/ 0 h 53"/>
              <a:gd name="T23" fmla="*/ 57 w 57"/>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3">
                <a:moveTo>
                  <a:pt x="43" y="1"/>
                </a:moveTo>
                <a:lnTo>
                  <a:pt x="44" y="0"/>
                </a:lnTo>
                <a:lnTo>
                  <a:pt x="0" y="13"/>
                </a:lnTo>
                <a:lnTo>
                  <a:pt x="12" y="53"/>
                </a:lnTo>
                <a:lnTo>
                  <a:pt x="55" y="39"/>
                </a:lnTo>
                <a:lnTo>
                  <a:pt x="57" y="38"/>
                </a:lnTo>
                <a:lnTo>
                  <a:pt x="43"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1" name="Freeform 2273"/>
          <p:cNvSpPr>
            <a:spLocks/>
          </p:cNvSpPr>
          <p:nvPr/>
        </p:nvSpPr>
        <p:spPr bwMode="auto">
          <a:xfrm>
            <a:off x="7761685" y="5919788"/>
            <a:ext cx="48221" cy="42862"/>
          </a:xfrm>
          <a:custGeom>
            <a:avLst/>
            <a:gdLst>
              <a:gd name="T0" fmla="*/ 2147483647 w 54"/>
              <a:gd name="T1" fmla="*/ 0 h 55"/>
              <a:gd name="T2" fmla="*/ 2147483647 w 54"/>
              <a:gd name="T3" fmla="*/ 946816125 h 55"/>
              <a:gd name="T4" fmla="*/ 0 w 54"/>
              <a:gd name="T5" fmla="*/ 2147483647 h 55"/>
              <a:gd name="T6" fmla="*/ 2147483647 w 54"/>
              <a:gd name="T7" fmla="*/ 2147483647 h 55"/>
              <a:gd name="T8" fmla="*/ 2147483647 w 54"/>
              <a:gd name="T9" fmla="*/ 2147483647 h 55"/>
              <a:gd name="T10" fmla="*/ 2147483647 w 54"/>
              <a:gd name="T11" fmla="*/ 2147483647 h 55"/>
              <a:gd name="T12" fmla="*/ 2147483647 w 54"/>
              <a:gd name="T13" fmla="*/ 0 h 55"/>
              <a:gd name="T14" fmla="*/ 2147483647 w 54"/>
              <a:gd name="T15" fmla="*/ 0 h 55"/>
              <a:gd name="T16" fmla="*/ 2147483647 w 54"/>
              <a:gd name="T17" fmla="*/ 946816125 h 55"/>
              <a:gd name="T18" fmla="*/ 2147483647 w 54"/>
              <a:gd name="T19" fmla="*/ 0 h 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4"/>
              <a:gd name="T31" fmla="*/ 0 h 55"/>
              <a:gd name="T32" fmla="*/ 54 w 54"/>
              <a:gd name="T33" fmla="*/ 55 h 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4" h="55">
                <a:moveTo>
                  <a:pt x="44" y="0"/>
                </a:moveTo>
                <a:lnTo>
                  <a:pt x="40" y="2"/>
                </a:lnTo>
                <a:lnTo>
                  <a:pt x="0" y="18"/>
                </a:lnTo>
                <a:lnTo>
                  <a:pt x="14" y="55"/>
                </a:lnTo>
                <a:lnTo>
                  <a:pt x="54" y="38"/>
                </a:lnTo>
                <a:lnTo>
                  <a:pt x="51" y="40"/>
                </a:lnTo>
                <a:lnTo>
                  <a:pt x="44" y="0"/>
                </a:lnTo>
                <a:lnTo>
                  <a:pt x="41" y="0"/>
                </a:lnTo>
                <a:lnTo>
                  <a:pt x="40" y="2"/>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2" name="Freeform 2274"/>
          <p:cNvSpPr>
            <a:spLocks/>
          </p:cNvSpPr>
          <p:nvPr/>
        </p:nvSpPr>
        <p:spPr bwMode="auto">
          <a:xfrm>
            <a:off x="7800975" y="5913438"/>
            <a:ext cx="44649" cy="36512"/>
          </a:xfrm>
          <a:custGeom>
            <a:avLst/>
            <a:gdLst>
              <a:gd name="T0" fmla="*/ 2147483647 w 50"/>
              <a:gd name="T1" fmla="*/ 0 h 48"/>
              <a:gd name="T2" fmla="*/ 2147483647 w 50"/>
              <a:gd name="T3" fmla="*/ 0 h 48"/>
              <a:gd name="T4" fmla="*/ 0 w 50"/>
              <a:gd name="T5" fmla="*/ 2147483647 h 48"/>
              <a:gd name="T6" fmla="*/ 2147483647 w 50"/>
              <a:gd name="T7" fmla="*/ 2147483647 h 48"/>
              <a:gd name="T8" fmla="*/ 2147483647 w 50"/>
              <a:gd name="T9" fmla="*/ 2147483647 h 48"/>
              <a:gd name="T10" fmla="*/ 2147483647 w 50"/>
              <a:gd name="T11" fmla="*/ 2147483647 h 48"/>
              <a:gd name="T12" fmla="*/ 2147483647 w 50"/>
              <a:gd name="T13" fmla="*/ 0 h 48"/>
              <a:gd name="T14" fmla="*/ 0 60000 65536"/>
              <a:gd name="T15" fmla="*/ 0 60000 65536"/>
              <a:gd name="T16" fmla="*/ 0 60000 65536"/>
              <a:gd name="T17" fmla="*/ 0 60000 65536"/>
              <a:gd name="T18" fmla="*/ 0 60000 65536"/>
              <a:gd name="T19" fmla="*/ 0 60000 65536"/>
              <a:gd name="T20" fmla="*/ 0 60000 65536"/>
              <a:gd name="T21" fmla="*/ 0 w 50"/>
              <a:gd name="T22" fmla="*/ 0 h 48"/>
              <a:gd name="T23" fmla="*/ 50 w 50"/>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8">
                <a:moveTo>
                  <a:pt x="41" y="0"/>
                </a:moveTo>
                <a:lnTo>
                  <a:pt x="42" y="0"/>
                </a:lnTo>
                <a:lnTo>
                  <a:pt x="0" y="8"/>
                </a:lnTo>
                <a:lnTo>
                  <a:pt x="7" y="48"/>
                </a:lnTo>
                <a:lnTo>
                  <a:pt x="49" y="40"/>
                </a:lnTo>
                <a:lnTo>
                  <a:pt x="50" y="40"/>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3" name="Freeform 2275"/>
          <p:cNvSpPr>
            <a:spLocks/>
          </p:cNvSpPr>
          <p:nvPr/>
        </p:nvSpPr>
        <p:spPr bwMode="auto">
          <a:xfrm>
            <a:off x="7838481" y="5905500"/>
            <a:ext cx="46434" cy="38100"/>
          </a:xfrm>
          <a:custGeom>
            <a:avLst/>
            <a:gdLst>
              <a:gd name="T0" fmla="*/ 2147483647 w 53"/>
              <a:gd name="T1" fmla="*/ 0 h 49"/>
              <a:gd name="T2" fmla="*/ 2147483647 w 53"/>
              <a:gd name="T3" fmla="*/ 0 h 49"/>
              <a:gd name="T4" fmla="*/ 0 w 53"/>
              <a:gd name="T5" fmla="*/ 2147483647 h 49"/>
              <a:gd name="T6" fmla="*/ 2147483647 w 53"/>
              <a:gd name="T7" fmla="*/ 2147483647 h 49"/>
              <a:gd name="T8" fmla="*/ 2147483647 w 53"/>
              <a:gd name="T9" fmla="*/ 2147483647 h 49"/>
              <a:gd name="T10" fmla="*/ 2147483647 w 53"/>
              <a:gd name="T11" fmla="*/ 2147483647 h 49"/>
              <a:gd name="T12" fmla="*/ 2147483647 w 53"/>
              <a:gd name="T13" fmla="*/ 0 h 49"/>
              <a:gd name="T14" fmla="*/ 2147483647 w 53"/>
              <a:gd name="T15" fmla="*/ 0 h 49"/>
              <a:gd name="T16" fmla="*/ 2147483647 w 53"/>
              <a:gd name="T17" fmla="*/ 0 h 49"/>
              <a:gd name="T18" fmla="*/ 2147483647 w 5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3"/>
              <a:gd name="T31" fmla="*/ 0 h 49"/>
              <a:gd name="T32" fmla="*/ 53 w 5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3" h="49">
                <a:moveTo>
                  <a:pt x="48" y="0"/>
                </a:moveTo>
                <a:lnTo>
                  <a:pt x="44" y="0"/>
                </a:lnTo>
                <a:lnTo>
                  <a:pt x="0" y="9"/>
                </a:lnTo>
                <a:lnTo>
                  <a:pt x="9" y="49"/>
                </a:lnTo>
                <a:lnTo>
                  <a:pt x="53" y="39"/>
                </a:lnTo>
                <a:lnTo>
                  <a:pt x="48" y="39"/>
                </a:lnTo>
                <a:lnTo>
                  <a:pt x="48" y="0"/>
                </a:lnTo>
                <a:lnTo>
                  <a:pt x="46" y="0"/>
                </a:lnTo>
                <a:lnTo>
                  <a:pt x="44" y="0"/>
                </a:lnTo>
                <a:lnTo>
                  <a:pt x="4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4" name="Freeform 2276"/>
          <p:cNvSpPr>
            <a:spLocks/>
          </p:cNvSpPr>
          <p:nvPr/>
        </p:nvSpPr>
        <p:spPr bwMode="auto">
          <a:xfrm>
            <a:off x="7881343" y="5905500"/>
            <a:ext cx="35719" cy="31750"/>
          </a:xfrm>
          <a:custGeom>
            <a:avLst/>
            <a:gdLst>
              <a:gd name="T0" fmla="*/ 2147483647 w 42"/>
              <a:gd name="T1" fmla="*/ 0 h 40"/>
              <a:gd name="T2" fmla="*/ 2147483647 w 42"/>
              <a:gd name="T3" fmla="*/ 0 h 40"/>
              <a:gd name="T4" fmla="*/ 0 w 42"/>
              <a:gd name="T5" fmla="*/ 500250619 h 40"/>
              <a:gd name="T6" fmla="*/ 0 w 42"/>
              <a:gd name="T7" fmla="*/ 2147483647 h 40"/>
              <a:gd name="T8" fmla="*/ 2147483647 w 42"/>
              <a:gd name="T9" fmla="*/ 2147483647 h 40"/>
              <a:gd name="T10" fmla="*/ 2147483647 w 42"/>
              <a:gd name="T11" fmla="*/ 2147483647 h 40"/>
              <a:gd name="T12" fmla="*/ 2147483647 w 42"/>
              <a:gd name="T13" fmla="*/ 0 h 40"/>
              <a:gd name="T14" fmla="*/ 0 60000 65536"/>
              <a:gd name="T15" fmla="*/ 0 60000 65536"/>
              <a:gd name="T16" fmla="*/ 0 60000 65536"/>
              <a:gd name="T17" fmla="*/ 0 60000 65536"/>
              <a:gd name="T18" fmla="*/ 0 60000 65536"/>
              <a:gd name="T19" fmla="*/ 0 60000 65536"/>
              <a:gd name="T20" fmla="*/ 0 60000 65536"/>
              <a:gd name="T21" fmla="*/ 0 w 42"/>
              <a:gd name="T22" fmla="*/ 0 h 40"/>
              <a:gd name="T23" fmla="*/ 42 w 42"/>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40">
                <a:moveTo>
                  <a:pt x="42" y="0"/>
                </a:moveTo>
                <a:lnTo>
                  <a:pt x="42" y="0"/>
                </a:lnTo>
                <a:lnTo>
                  <a:pt x="0" y="1"/>
                </a:lnTo>
                <a:lnTo>
                  <a:pt x="0" y="40"/>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5" name="Freeform 2277"/>
          <p:cNvSpPr>
            <a:spLocks/>
          </p:cNvSpPr>
          <p:nvPr/>
        </p:nvSpPr>
        <p:spPr bwMode="auto">
          <a:xfrm>
            <a:off x="7917061" y="5905500"/>
            <a:ext cx="42863" cy="31750"/>
          </a:xfrm>
          <a:custGeom>
            <a:avLst/>
            <a:gdLst>
              <a:gd name="T0" fmla="*/ 2147483647 w 46"/>
              <a:gd name="T1" fmla="*/ 500250619 h 40"/>
              <a:gd name="T2" fmla="*/ 2147483647 w 46"/>
              <a:gd name="T3" fmla="*/ 500250619 h 40"/>
              <a:gd name="T4" fmla="*/ 0 w 46"/>
              <a:gd name="T5" fmla="*/ 0 h 40"/>
              <a:gd name="T6" fmla="*/ 0 w 46"/>
              <a:gd name="T7" fmla="*/ 2147483647 h 40"/>
              <a:gd name="T8" fmla="*/ 2147483647 w 46"/>
              <a:gd name="T9" fmla="*/ 2147483647 h 40"/>
              <a:gd name="T10" fmla="*/ 2147483647 w 46"/>
              <a:gd name="T11" fmla="*/ 2147483647 h 40"/>
              <a:gd name="T12" fmla="*/ 2147483647 w 46"/>
              <a:gd name="T13" fmla="*/ 500250619 h 40"/>
              <a:gd name="T14" fmla="*/ 0 60000 65536"/>
              <a:gd name="T15" fmla="*/ 0 60000 65536"/>
              <a:gd name="T16" fmla="*/ 0 60000 65536"/>
              <a:gd name="T17" fmla="*/ 0 60000 65536"/>
              <a:gd name="T18" fmla="*/ 0 60000 65536"/>
              <a:gd name="T19" fmla="*/ 0 60000 65536"/>
              <a:gd name="T20" fmla="*/ 0 60000 65536"/>
              <a:gd name="T21" fmla="*/ 0 w 46"/>
              <a:gd name="T22" fmla="*/ 0 h 40"/>
              <a:gd name="T23" fmla="*/ 46 w 46"/>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0">
                <a:moveTo>
                  <a:pt x="46" y="1"/>
                </a:moveTo>
                <a:lnTo>
                  <a:pt x="43" y="1"/>
                </a:lnTo>
                <a:lnTo>
                  <a:pt x="0" y="0"/>
                </a:lnTo>
                <a:lnTo>
                  <a:pt x="0" y="39"/>
                </a:lnTo>
                <a:lnTo>
                  <a:pt x="43" y="40"/>
                </a:lnTo>
                <a:lnTo>
                  <a:pt x="39" y="40"/>
                </a:lnTo>
                <a:lnTo>
                  <a:pt x="46" y="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6" name="Freeform 2278"/>
          <p:cNvSpPr>
            <a:spLocks/>
          </p:cNvSpPr>
          <p:nvPr/>
        </p:nvSpPr>
        <p:spPr bwMode="auto">
          <a:xfrm>
            <a:off x="7952780" y="5905500"/>
            <a:ext cx="50006" cy="38100"/>
          </a:xfrm>
          <a:custGeom>
            <a:avLst/>
            <a:gdLst>
              <a:gd name="T0" fmla="*/ 2147483647 w 55"/>
              <a:gd name="T1" fmla="*/ 2147483647 h 49"/>
              <a:gd name="T2" fmla="*/ 2147483647 w 55"/>
              <a:gd name="T3" fmla="*/ 2147483647 h 49"/>
              <a:gd name="T4" fmla="*/ 2147483647 w 55"/>
              <a:gd name="T5" fmla="*/ 0 h 49"/>
              <a:gd name="T6" fmla="*/ 0 w 55"/>
              <a:gd name="T7" fmla="*/ 2147483647 h 49"/>
              <a:gd name="T8" fmla="*/ 2147483647 w 55"/>
              <a:gd name="T9" fmla="*/ 2147483647 h 49"/>
              <a:gd name="T10" fmla="*/ 2147483647 w 55"/>
              <a:gd name="T11" fmla="*/ 2147483647 h 49"/>
              <a:gd name="T12" fmla="*/ 2147483647 w 55"/>
              <a:gd name="T13" fmla="*/ 2147483647 h 49"/>
              <a:gd name="T14" fmla="*/ 0 60000 65536"/>
              <a:gd name="T15" fmla="*/ 0 60000 65536"/>
              <a:gd name="T16" fmla="*/ 0 60000 65536"/>
              <a:gd name="T17" fmla="*/ 0 60000 65536"/>
              <a:gd name="T18" fmla="*/ 0 60000 65536"/>
              <a:gd name="T19" fmla="*/ 0 60000 65536"/>
              <a:gd name="T20" fmla="*/ 0 60000 65536"/>
              <a:gd name="T21" fmla="*/ 0 w 55"/>
              <a:gd name="T22" fmla="*/ 0 h 49"/>
              <a:gd name="T23" fmla="*/ 55 w 5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9">
                <a:moveTo>
                  <a:pt x="55" y="9"/>
                </a:moveTo>
                <a:lnTo>
                  <a:pt x="53" y="9"/>
                </a:lnTo>
                <a:lnTo>
                  <a:pt x="7" y="0"/>
                </a:lnTo>
                <a:lnTo>
                  <a:pt x="0" y="39"/>
                </a:lnTo>
                <a:lnTo>
                  <a:pt x="46" y="49"/>
                </a:lnTo>
                <a:lnTo>
                  <a:pt x="44" y="49"/>
                </a:lnTo>
                <a:lnTo>
                  <a:pt x="55"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7" name="Freeform 2279"/>
          <p:cNvSpPr>
            <a:spLocks/>
          </p:cNvSpPr>
          <p:nvPr/>
        </p:nvSpPr>
        <p:spPr bwMode="auto">
          <a:xfrm>
            <a:off x="7992072" y="5913439"/>
            <a:ext cx="46434" cy="41275"/>
          </a:xfrm>
          <a:custGeom>
            <a:avLst/>
            <a:gdLst>
              <a:gd name="T0" fmla="*/ 2147483647 w 52"/>
              <a:gd name="T1" fmla="*/ 2147483647 h 52"/>
              <a:gd name="T2" fmla="*/ 2147483647 w 52"/>
              <a:gd name="T3" fmla="*/ 2147483647 h 52"/>
              <a:gd name="T4" fmla="*/ 2147483647 w 52"/>
              <a:gd name="T5" fmla="*/ 0 h 52"/>
              <a:gd name="T6" fmla="*/ 0 w 52"/>
              <a:gd name="T7" fmla="*/ 2147483647 h 52"/>
              <a:gd name="T8" fmla="*/ 2147483647 w 52"/>
              <a:gd name="T9" fmla="*/ 2147483647 h 52"/>
              <a:gd name="T10" fmla="*/ 2147483647 w 52"/>
              <a:gd name="T11" fmla="*/ 2147483647 h 52"/>
              <a:gd name="T12" fmla="*/ 2147483647 w 52"/>
              <a:gd name="T13" fmla="*/ 2147483647 h 52"/>
              <a:gd name="T14" fmla="*/ 0 60000 65536"/>
              <a:gd name="T15" fmla="*/ 0 60000 65536"/>
              <a:gd name="T16" fmla="*/ 0 60000 65536"/>
              <a:gd name="T17" fmla="*/ 0 60000 65536"/>
              <a:gd name="T18" fmla="*/ 0 60000 65536"/>
              <a:gd name="T19" fmla="*/ 0 60000 65536"/>
              <a:gd name="T20" fmla="*/ 0 60000 65536"/>
              <a:gd name="T21" fmla="*/ 0 w 52"/>
              <a:gd name="T22" fmla="*/ 0 h 52"/>
              <a:gd name="T23" fmla="*/ 52 w 52"/>
              <a:gd name="T24" fmla="*/ 52 h 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2">
                <a:moveTo>
                  <a:pt x="52" y="13"/>
                </a:moveTo>
                <a:lnTo>
                  <a:pt x="52" y="13"/>
                </a:lnTo>
                <a:lnTo>
                  <a:pt x="11" y="0"/>
                </a:lnTo>
                <a:lnTo>
                  <a:pt x="0" y="40"/>
                </a:lnTo>
                <a:lnTo>
                  <a:pt x="40" y="52"/>
                </a:lnTo>
                <a:lnTo>
                  <a:pt x="52" y="1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8" name="Freeform 2280"/>
          <p:cNvSpPr>
            <a:spLocks/>
          </p:cNvSpPr>
          <p:nvPr/>
        </p:nvSpPr>
        <p:spPr bwMode="auto">
          <a:xfrm>
            <a:off x="8027790" y="5922963"/>
            <a:ext cx="53578" cy="42862"/>
          </a:xfrm>
          <a:custGeom>
            <a:avLst/>
            <a:gdLst>
              <a:gd name="T0" fmla="*/ 2147483647 w 59"/>
              <a:gd name="T1" fmla="*/ 2147483647 h 53"/>
              <a:gd name="T2" fmla="*/ 2147483647 w 59"/>
              <a:gd name="T3" fmla="*/ 2147483647 h 53"/>
              <a:gd name="T4" fmla="*/ 2147483647 w 59"/>
              <a:gd name="T5" fmla="*/ 0 h 53"/>
              <a:gd name="T6" fmla="*/ 0 w 59"/>
              <a:gd name="T7" fmla="*/ 2147483647 h 53"/>
              <a:gd name="T8" fmla="*/ 2147483647 w 59"/>
              <a:gd name="T9" fmla="*/ 2147483647 h 53"/>
              <a:gd name="T10" fmla="*/ 2147483647 w 59"/>
              <a:gd name="T11" fmla="*/ 2147483647 h 53"/>
              <a:gd name="T12" fmla="*/ 2147483647 w 59"/>
              <a:gd name="T13" fmla="*/ 2147483647 h 53"/>
              <a:gd name="T14" fmla="*/ 2147483647 w 59"/>
              <a:gd name="T15" fmla="*/ 2147483647 h 53"/>
              <a:gd name="T16" fmla="*/ 2147483647 w 59"/>
              <a:gd name="T17" fmla="*/ 2147483647 h 53"/>
              <a:gd name="T18" fmla="*/ 2147483647 w 59"/>
              <a:gd name="T19" fmla="*/ 2147483647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9"/>
              <a:gd name="T31" fmla="*/ 0 h 53"/>
              <a:gd name="T32" fmla="*/ 59 w 59"/>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9" h="53">
                <a:moveTo>
                  <a:pt x="59" y="16"/>
                </a:moveTo>
                <a:lnTo>
                  <a:pt x="56" y="14"/>
                </a:lnTo>
                <a:lnTo>
                  <a:pt x="12" y="0"/>
                </a:lnTo>
                <a:lnTo>
                  <a:pt x="0" y="39"/>
                </a:lnTo>
                <a:lnTo>
                  <a:pt x="44" y="53"/>
                </a:lnTo>
                <a:lnTo>
                  <a:pt x="41" y="51"/>
                </a:lnTo>
                <a:lnTo>
                  <a:pt x="59" y="16"/>
                </a:lnTo>
                <a:lnTo>
                  <a:pt x="58" y="15"/>
                </a:lnTo>
                <a:lnTo>
                  <a:pt x="56" y="14"/>
                </a:lnTo>
                <a:lnTo>
                  <a:pt x="59" y="1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89" name="Freeform 2281"/>
          <p:cNvSpPr>
            <a:spLocks/>
          </p:cNvSpPr>
          <p:nvPr/>
        </p:nvSpPr>
        <p:spPr bwMode="auto">
          <a:xfrm>
            <a:off x="8063508" y="5935664"/>
            <a:ext cx="57150" cy="46037"/>
          </a:xfrm>
          <a:custGeom>
            <a:avLst/>
            <a:gdLst>
              <a:gd name="T0" fmla="*/ 2147483647 w 63"/>
              <a:gd name="T1" fmla="*/ 2147483647 h 59"/>
              <a:gd name="T2" fmla="*/ 2147483647 w 63"/>
              <a:gd name="T3" fmla="*/ 2147483647 h 59"/>
              <a:gd name="T4" fmla="*/ 2147483647 w 63"/>
              <a:gd name="T5" fmla="*/ 0 h 59"/>
              <a:gd name="T6" fmla="*/ 0 w 63"/>
              <a:gd name="T7" fmla="*/ 2147483647 h 59"/>
              <a:gd name="T8" fmla="*/ 2147483647 w 63"/>
              <a:gd name="T9" fmla="*/ 2147483647 h 59"/>
              <a:gd name="T10" fmla="*/ 2147483647 w 63"/>
              <a:gd name="T11" fmla="*/ 2147483647 h 59"/>
              <a:gd name="T12" fmla="*/ 2147483647 w 63"/>
              <a:gd name="T13" fmla="*/ 2147483647 h 59"/>
              <a:gd name="T14" fmla="*/ 0 60000 65536"/>
              <a:gd name="T15" fmla="*/ 0 60000 65536"/>
              <a:gd name="T16" fmla="*/ 0 60000 65536"/>
              <a:gd name="T17" fmla="*/ 0 60000 65536"/>
              <a:gd name="T18" fmla="*/ 0 60000 65536"/>
              <a:gd name="T19" fmla="*/ 0 60000 65536"/>
              <a:gd name="T20" fmla="*/ 0 60000 65536"/>
              <a:gd name="T21" fmla="*/ 0 w 63"/>
              <a:gd name="T22" fmla="*/ 0 h 59"/>
              <a:gd name="T23" fmla="*/ 63 w 6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9">
                <a:moveTo>
                  <a:pt x="63" y="24"/>
                </a:moveTo>
                <a:lnTo>
                  <a:pt x="63" y="24"/>
                </a:lnTo>
                <a:lnTo>
                  <a:pt x="18" y="0"/>
                </a:lnTo>
                <a:lnTo>
                  <a:pt x="0" y="35"/>
                </a:lnTo>
                <a:lnTo>
                  <a:pt x="45" y="59"/>
                </a:lnTo>
                <a:lnTo>
                  <a:pt x="63" y="2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0" name="Freeform 2282"/>
          <p:cNvSpPr>
            <a:spLocks/>
          </p:cNvSpPr>
          <p:nvPr/>
        </p:nvSpPr>
        <p:spPr bwMode="auto">
          <a:xfrm>
            <a:off x="8104585" y="5954714"/>
            <a:ext cx="55365" cy="46037"/>
          </a:xfrm>
          <a:custGeom>
            <a:avLst/>
            <a:gdLst>
              <a:gd name="T0" fmla="*/ 2147483647 w 63"/>
              <a:gd name="T1" fmla="*/ 2147483647 h 58"/>
              <a:gd name="T2" fmla="*/ 2147483647 w 63"/>
              <a:gd name="T3" fmla="*/ 2147483647 h 58"/>
              <a:gd name="T4" fmla="*/ 2147483647 w 63"/>
              <a:gd name="T5" fmla="*/ 0 h 58"/>
              <a:gd name="T6" fmla="*/ 0 w 63"/>
              <a:gd name="T7" fmla="*/ 2147483647 h 58"/>
              <a:gd name="T8" fmla="*/ 2147483647 w 63"/>
              <a:gd name="T9" fmla="*/ 2147483647 h 58"/>
              <a:gd name="T10" fmla="*/ 2147483647 w 63"/>
              <a:gd name="T11" fmla="*/ 2147483647 h 58"/>
              <a:gd name="T12" fmla="*/ 2147483647 w 63"/>
              <a:gd name="T13" fmla="*/ 2147483647 h 58"/>
              <a:gd name="T14" fmla="*/ 0 60000 65536"/>
              <a:gd name="T15" fmla="*/ 0 60000 65536"/>
              <a:gd name="T16" fmla="*/ 0 60000 65536"/>
              <a:gd name="T17" fmla="*/ 0 60000 65536"/>
              <a:gd name="T18" fmla="*/ 0 60000 65536"/>
              <a:gd name="T19" fmla="*/ 0 60000 65536"/>
              <a:gd name="T20" fmla="*/ 0 60000 65536"/>
              <a:gd name="T21" fmla="*/ 0 w 63"/>
              <a:gd name="T22" fmla="*/ 0 h 58"/>
              <a:gd name="T23" fmla="*/ 63 w 63"/>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58">
                <a:moveTo>
                  <a:pt x="63" y="25"/>
                </a:moveTo>
                <a:lnTo>
                  <a:pt x="61" y="23"/>
                </a:lnTo>
                <a:lnTo>
                  <a:pt x="18" y="0"/>
                </a:lnTo>
                <a:lnTo>
                  <a:pt x="0" y="35"/>
                </a:lnTo>
                <a:lnTo>
                  <a:pt x="42" y="58"/>
                </a:lnTo>
                <a:lnTo>
                  <a:pt x="40" y="57"/>
                </a:lnTo>
                <a:lnTo>
                  <a:pt x="63"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1" name="Freeform 2283"/>
          <p:cNvSpPr>
            <a:spLocks/>
          </p:cNvSpPr>
          <p:nvPr/>
        </p:nvSpPr>
        <p:spPr bwMode="auto">
          <a:xfrm>
            <a:off x="8140303" y="5973763"/>
            <a:ext cx="57150" cy="49212"/>
          </a:xfrm>
          <a:custGeom>
            <a:avLst/>
            <a:gdLst>
              <a:gd name="T0" fmla="*/ 2147483647 w 63"/>
              <a:gd name="T1" fmla="*/ 2147483647 h 61"/>
              <a:gd name="T2" fmla="*/ 2147483647 w 63"/>
              <a:gd name="T3" fmla="*/ 2147483647 h 61"/>
              <a:gd name="T4" fmla="*/ 2147483647 w 63"/>
              <a:gd name="T5" fmla="*/ 0 h 61"/>
              <a:gd name="T6" fmla="*/ 0 w 63"/>
              <a:gd name="T7" fmla="*/ 2147483647 h 61"/>
              <a:gd name="T8" fmla="*/ 2147483647 w 63"/>
              <a:gd name="T9" fmla="*/ 2147483647 h 61"/>
              <a:gd name="T10" fmla="*/ 2147483647 w 63"/>
              <a:gd name="T11" fmla="*/ 2147483647 h 61"/>
              <a:gd name="T12" fmla="*/ 2147483647 w 63"/>
              <a:gd name="T13" fmla="*/ 2147483647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62" y="26"/>
                </a:moveTo>
                <a:lnTo>
                  <a:pt x="63" y="27"/>
                </a:lnTo>
                <a:lnTo>
                  <a:pt x="23" y="0"/>
                </a:lnTo>
                <a:lnTo>
                  <a:pt x="0" y="32"/>
                </a:lnTo>
                <a:lnTo>
                  <a:pt x="40" y="59"/>
                </a:lnTo>
                <a:lnTo>
                  <a:pt x="41" y="61"/>
                </a:lnTo>
                <a:lnTo>
                  <a:pt x="62"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2" name="Freeform 2284"/>
          <p:cNvSpPr>
            <a:spLocks/>
          </p:cNvSpPr>
          <p:nvPr/>
        </p:nvSpPr>
        <p:spPr bwMode="auto">
          <a:xfrm>
            <a:off x="8177808" y="5995989"/>
            <a:ext cx="55364" cy="47625"/>
          </a:xfrm>
          <a:custGeom>
            <a:avLst/>
            <a:gdLst>
              <a:gd name="T0" fmla="*/ 2147483647 w 64"/>
              <a:gd name="T1" fmla="*/ 2147483647 h 61"/>
              <a:gd name="T2" fmla="*/ 2147483647 w 64"/>
              <a:gd name="T3" fmla="*/ 2147483647 h 61"/>
              <a:gd name="T4" fmla="*/ 2147483647 w 64"/>
              <a:gd name="T5" fmla="*/ 0 h 61"/>
              <a:gd name="T6" fmla="*/ 0 w 64"/>
              <a:gd name="T7" fmla="*/ 2147483647 h 61"/>
              <a:gd name="T8" fmla="*/ 2147483647 w 64"/>
              <a:gd name="T9" fmla="*/ 2147483647 h 61"/>
              <a:gd name="T10" fmla="*/ 2147483647 w 64"/>
              <a:gd name="T11" fmla="*/ 2147483647 h 61"/>
              <a:gd name="T12" fmla="*/ 2147483647 w 64"/>
              <a:gd name="T13" fmla="*/ 2147483647 h 61"/>
              <a:gd name="T14" fmla="*/ 0 60000 65536"/>
              <a:gd name="T15" fmla="*/ 0 60000 65536"/>
              <a:gd name="T16" fmla="*/ 0 60000 65536"/>
              <a:gd name="T17" fmla="*/ 0 60000 65536"/>
              <a:gd name="T18" fmla="*/ 0 60000 65536"/>
              <a:gd name="T19" fmla="*/ 0 60000 65536"/>
              <a:gd name="T20" fmla="*/ 0 60000 65536"/>
              <a:gd name="T21" fmla="*/ 0 w 64"/>
              <a:gd name="T22" fmla="*/ 0 h 61"/>
              <a:gd name="T23" fmla="*/ 64 w 64"/>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1">
                <a:moveTo>
                  <a:pt x="64" y="27"/>
                </a:moveTo>
                <a:lnTo>
                  <a:pt x="64" y="27"/>
                </a:lnTo>
                <a:lnTo>
                  <a:pt x="21" y="0"/>
                </a:lnTo>
                <a:lnTo>
                  <a:pt x="0" y="35"/>
                </a:lnTo>
                <a:lnTo>
                  <a:pt x="43" y="61"/>
                </a:lnTo>
                <a:lnTo>
                  <a:pt x="64" y="2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3" name="Freeform 2285"/>
          <p:cNvSpPr>
            <a:spLocks/>
          </p:cNvSpPr>
          <p:nvPr/>
        </p:nvSpPr>
        <p:spPr bwMode="auto">
          <a:xfrm>
            <a:off x="8215313" y="6016626"/>
            <a:ext cx="57150" cy="47625"/>
          </a:xfrm>
          <a:custGeom>
            <a:avLst/>
            <a:gdLst>
              <a:gd name="T0" fmla="*/ 2147483647 w 63"/>
              <a:gd name="T1" fmla="*/ 2147483647 h 61"/>
              <a:gd name="T2" fmla="*/ 2147483647 w 63"/>
              <a:gd name="T3" fmla="*/ 2147483647 h 61"/>
              <a:gd name="T4" fmla="*/ 2147483647 w 63"/>
              <a:gd name="T5" fmla="*/ 0 h 61"/>
              <a:gd name="T6" fmla="*/ 0 w 63"/>
              <a:gd name="T7" fmla="*/ 2147483647 h 61"/>
              <a:gd name="T8" fmla="*/ 2147483647 w 63"/>
              <a:gd name="T9" fmla="*/ 2147483647 h 61"/>
              <a:gd name="T10" fmla="*/ 2147483647 w 63"/>
              <a:gd name="T11" fmla="*/ 2147483647 h 61"/>
              <a:gd name="T12" fmla="*/ 2147483647 w 63"/>
              <a:gd name="T13" fmla="*/ 2147483647 h 61"/>
              <a:gd name="T14" fmla="*/ 0 60000 65536"/>
              <a:gd name="T15" fmla="*/ 0 60000 65536"/>
              <a:gd name="T16" fmla="*/ 0 60000 65536"/>
              <a:gd name="T17" fmla="*/ 0 60000 65536"/>
              <a:gd name="T18" fmla="*/ 0 60000 65536"/>
              <a:gd name="T19" fmla="*/ 0 60000 65536"/>
              <a:gd name="T20" fmla="*/ 0 60000 65536"/>
              <a:gd name="T21" fmla="*/ 0 w 63"/>
              <a:gd name="T22" fmla="*/ 0 h 61"/>
              <a:gd name="T23" fmla="*/ 63 w 63"/>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61">
                <a:moveTo>
                  <a:pt x="63" y="26"/>
                </a:moveTo>
                <a:lnTo>
                  <a:pt x="63" y="26"/>
                </a:lnTo>
                <a:lnTo>
                  <a:pt x="21" y="0"/>
                </a:lnTo>
                <a:lnTo>
                  <a:pt x="0" y="34"/>
                </a:lnTo>
                <a:lnTo>
                  <a:pt x="43" y="61"/>
                </a:lnTo>
                <a:lnTo>
                  <a:pt x="63"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4" name="Freeform 2286"/>
          <p:cNvSpPr>
            <a:spLocks/>
          </p:cNvSpPr>
          <p:nvPr/>
        </p:nvSpPr>
        <p:spPr bwMode="auto">
          <a:xfrm>
            <a:off x="8252819" y="6037263"/>
            <a:ext cx="58935" cy="50800"/>
          </a:xfrm>
          <a:custGeom>
            <a:avLst/>
            <a:gdLst>
              <a:gd name="T0" fmla="*/ 2147483647 w 65"/>
              <a:gd name="T1" fmla="*/ 2147483647 h 63"/>
              <a:gd name="T2" fmla="*/ 2147483647 w 65"/>
              <a:gd name="T3" fmla="*/ 2147483647 h 63"/>
              <a:gd name="T4" fmla="*/ 2147483647 w 65"/>
              <a:gd name="T5" fmla="*/ 0 h 63"/>
              <a:gd name="T6" fmla="*/ 0 w 65"/>
              <a:gd name="T7" fmla="*/ 2147483647 h 63"/>
              <a:gd name="T8" fmla="*/ 2147483647 w 65"/>
              <a:gd name="T9" fmla="*/ 2147483647 h 63"/>
              <a:gd name="T10" fmla="*/ 2147483647 w 65"/>
              <a:gd name="T11" fmla="*/ 2147483647 h 63"/>
              <a:gd name="T12" fmla="*/ 2147483647 w 65"/>
              <a:gd name="T13" fmla="*/ 2147483647 h 63"/>
              <a:gd name="T14" fmla="*/ 0 60000 65536"/>
              <a:gd name="T15" fmla="*/ 0 60000 65536"/>
              <a:gd name="T16" fmla="*/ 0 60000 65536"/>
              <a:gd name="T17" fmla="*/ 0 60000 65536"/>
              <a:gd name="T18" fmla="*/ 0 60000 65536"/>
              <a:gd name="T19" fmla="*/ 0 60000 65536"/>
              <a:gd name="T20" fmla="*/ 0 60000 65536"/>
              <a:gd name="T21" fmla="*/ 0 w 65"/>
              <a:gd name="T22" fmla="*/ 0 h 63"/>
              <a:gd name="T23" fmla="*/ 65 w 65"/>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3">
                <a:moveTo>
                  <a:pt x="64" y="26"/>
                </a:moveTo>
                <a:lnTo>
                  <a:pt x="65" y="28"/>
                </a:lnTo>
                <a:lnTo>
                  <a:pt x="20" y="0"/>
                </a:lnTo>
                <a:lnTo>
                  <a:pt x="0" y="35"/>
                </a:lnTo>
                <a:lnTo>
                  <a:pt x="45" y="62"/>
                </a:lnTo>
                <a:lnTo>
                  <a:pt x="46" y="63"/>
                </a:lnTo>
                <a:lnTo>
                  <a:pt x="64"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5" name="Freeform 2287"/>
          <p:cNvSpPr>
            <a:spLocks/>
          </p:cNvSpPr>
          <p:nvPr/>
        </p:nvSpPr>
        <p:spPr bwMode="auto">
          <a:xfrm>
            <a:off x="8293894" y="6057901"/>
            <a:ext cx="53578" cy="47625"/>
          </a:xfrm>
          <a:custGeom>
            <a:avLst/>
            <a:gdLst>
              <a:gd name="T0" fmla="*/ 2147483647 w 58"/>
              <a:gd name="T1" fmla="*/ 2147483647 h 59"/>
              <a:gd name="T2" fmla="*/ 2147483647 w 58"/>
              <a:gd name="T3" fmla="*/ 2147483647 h 59"/>
              <a:gd name="T4" fmla="*/ 2147483647 w 58"/>
              <a:gd name="T5" fmla="*/ 0 h 59"/>
              <a:gd name="T6" fmla="*/ 0 w 58"/>
              <a:gd name="T7" fmla="*/ 2147483647 h 59"/>
              <a:gd name="T8" fmla="*/ 2147483647 w 58"/>
              <a:gd name="T9" fmla="*/ 2147483647 h 59"/>
              <a:gd name="T10" fmla="*/ 2147483647 w 58"/>
              <a:gd name="T11" fmla="*/ 2147483647 h 59"/>
              <a:gd name="T12" fmla="*/ 2147483647 w 58"/>
              <a:gd name="T13" fmla="*/ 2147483647 h 59"/>
              <a:gd name="T14" fmla="*/ 2147483647 w 58"/>
              <a:gd name="T15" fmla="*/ 2147483647 h 59"/>
              <a:gd name="T16" fmla="*/ 2147483647 w 58"/>
              <a:gd name="T17" fmla="*/ 2147483647 h 59"/>
              <a:gd name="T18" fmla="*/ 2147483647 w 58"/>
              <a:gd name="T19" fmla="*/ 2147483647 h 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9"/>
              <a:gd name="T32" fmla="*/ 58 w 58"/>
              <a:gd name="T33" fmla="*/ 59 h 5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9">
                <a:moveTo>
                  <a:pt x="54" y="20"/>
                </a:moveTo>
                <a:lnTo>
                  <a:pt x="58" y="21"/>
                </a:lnTo>
                <a:lnTo>
                  <a:pt x="18" y="0"/>
                </a:lnTo>
                <a:lnTo>
                  <a:pt x="0" y="37"/>
                </a:lnTo>
                <a:lnTo>
                  <a:pt x="40" y="58"/>
                </a:lnTo>
                <a:lnTo>
                  <a:pt x="45" y="59"/>
                </a:lnTo>
                <a:lnTo>
                  <a:pt x="40" y="58"/>
                </a:lnTo>
                <a:lnTo>
                  <a:pt x="42" y="59"/>
                </a:lnTo>
                <a:lnTo>
                  <a:pt x="45" y="59"/>
                </a:lnTo>
                <a:lnTo>
                  <a:pt x="54" y="2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6" name="Freeform 2288"/>
          <p:cNvSpPr>
            <a:spLocks/>
          </p:cNvSpPr>
          <p:nvPr/>
        </p:nvSpPr>
        <p:spPr bwMode="auto">
          <a:xfrm>
            <a:off x="8334972" y="6073775"/>
            <a:ext cx="46434" cy="38100"/>
          </a:xfrm>
          <a:custGeom>
            <a:avLst/>
            <a:gdLst>
              <a:gd name="T0" fmla="*/ 2147483647 w 51"/>
              <a:gd name="T1" fmla="*/ 2147483647 h 48"/>
              <a:gd name="T2" fmla="*/ 2147483647 w 51"/>
              <a:gd name="T3" fmla="*/ 2147483647 h 48"/>
              <a:gd name="T4" fmla="*/ 2147483647 w 51"/>
              <a:gd name="T5" fmla="*/ 0 h 48"/>
              <a:gd name="T6" fmla="*/ 0 w 51"/>
              <a:gd name="T7" fmla="*/ 2147483647 h 48"/>
              <a:gd name="T8" fmla="*/ 2147483647 w 51"/>
              <a:gd name="T9" fmla="*/ 2147483647 h 48"/>
              <a:gd name="T10" fmla="*/ 2147483647 w 51"/>
              <a:gd name="T11" fmla="*/ 2147483647 h 48"/>
              <a:gd name="T12" fmla="*/ 2147483647 w 51"/>
              <a:gd name="T13" fmla="*/ 2147483647 h 48"/>
              <a:gd name="T14" fmla="*/ 0 60000 65536"/>
              <a:gd name="T15" fmla="*/ 0 60000 65536"/>
              <a:gd name="T16" fmla="*/ 0 60000 65536"/>
              <a:gd name="T17" fmla="*/ 0 60000 65536"/>
              <a:gd name="T18" fmla="*/ 0 60000 65536"/>
              <a:gd name="T19" fmla="*/ 0 60000 65536"/>
              <a:gd name="T20" fmla="*/ 0 60000 65536"/>
              <a:gd name="T21" fmla="*/ 0 w 51"/>
              <a:gd name="T22" fmla="*/ 0 h 48"/>
              <a:gd name="T23" fmla="*/ 51 w 51"/>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8">
                <a:moveTo>
                  <a:pt x="51" y="9"/>
                </a:moveTo>
                <a:lnTo>
                  <a:pt x="51" y="9"/>
                </a:lnTo>
                <a:lnTo>
                  <a:pt x="9" y="0"/>
                </a:lnTo>
                <a:lnTo>
                  <a:pt x="0" y="39"/>
                </a:lnTo>
                <a:lnTo>
                  <a:pt x="42" y="48"/>
                </a:lnTo>
                <a:lnTo>
                  <a:pt x="51"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7" name="Freeform 2289"/>
          <p:cNvSpPr>
            <a:spLocks/>
          </p:cNvSpPr>
          <p:nvPr/>
        </p:nvSpPr>
        <p:spPr bwMode="auto">
          <a:xfrm>
            <a:off x="8372475" y="6081713"/>
            <a:ext cx="44649" cy="38100"/>
          </a:xfrm>
          <a:custGeom>
            <a:avLst/>
            <a:gdLst>
              <a:gd name="T0" fmla="*/ 2147483647 w 51"/>
              <a:gd name="T1" fmla="*/ 2147483647 h 50"/>
              <a:gd name="T2" fmla="*/ 2147483647 w 51"/>
              <a:gd name="T3" fmla="*/ 2147483647 h 50"/>
              <a:gd name="T4" fmla="*/ 2147483647 w 51"/>
              <a:gd name="T5" fmla="*/ 0 h 50"/>
              <a:gd name="T6" fmla="*/ 0 w 51"/>
              <a:gd name="T7" fmla="*/ 2147483647 h 50"/>
              <a:gd name="T8" fmla="*/ 2147483647 w 51"/>
              <a:gd name="T9" fmla="*/ 2147483647 h 50"/>
              <a:gd name="T10" fmla="*/ 2147483647 w 51"/>
              <a:gd name="T11" fmla="*/ 2147483647 h 50"/>
              <a:gd name="T12" fmla="*/ 2147483647 w 51"/>
              <a:gd name="T13" fmla="*/ 2147483647 h 50"/>
              <a:gd name="T14" fmla="*/ 0 60000 65536"/>
              <a:gd name="T15" fmla="*/ 0 60000 65536"/>
              <a:gd name="T16" fmla="*/ 0 60000 65536"/>
              <a:gd name="T17" fmla="*/ 0 60000 65536"/>
              <a:gd name="T18" fmla="*/ 0 60000 65536"/>
              <a:gd name="T19" fmla="*/ 0 60000 65536"/>
              <a:gd name="T20" fmla="*/ 0 60000 65536"/>
              <a:gd name="T21" fmla="*/ 0 w 51"/>
              <a:gd name="T22" fmla="*/ 0 h 50"/>
              <a:gd name="T23" fmla="*/ 51 w 51"/>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50">
                <a:moveTo>
                  <a:pt x="49" y="11"/>
                </a:moveTo>
                <a:lnTo>
                  <a:pt x="51" y="11"/>
                </a:lnTo>
                <a:lnTo>
                  <a:pt x="9" y="0"/>
                </a:lnTo>
                <a:lnTo>
                  <a:pt x="0" y="39"/>
                </a:lnTo>
                <a:lnTo>
                  <a:pt x="42" y="50"/>
                </a:lnTo>
                <a:lnTo>
                  <a:pt x="44" y="50"/>
                </a:lnTo>
                <a:lnTo>
                  <a:pt x="49"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8" name="Freeform 2290"/>
          <p:cNvSpPr>
            <a:spLocks/>
          </p:cNvSpPr>
          <p:nvPr/>
        </p:nvSpPr>
        <p:spPr bwMode="auto">
          <a:xfrm>
            <a:off x="8411765" y="6089651"/>
            <a:ext cx="42863" cy="34925"/>
          </a:xfrm>
          <a:custGeom>
            <a:avLst/>
            <a:gdLst>
              <a:gd name="T0" fmla="*/ 2147483647 w 47"/>
              <a:gd name="T1" fmla="*/ 2143313137 h 43"/>
              <a:gd name="T2" fmla="*/ 2147483647 w 47"/>
              <a:gd name="T3" fmla="*/ 2143313137 h 43"/>
              <a:gd name="T4" fmla="*/ 2147483647 w 47"/>
              <a:gd name="T5" fmla="*/ 0 h 43"/>
              <a:gd name="T6" fmla="*/ 0 w 47"/>
              <a:gd name="T7" fmla="*/ 2147483647 h 43"/>
              <a:gd name="T8" fmla="*/ 2147483647 w 47"/>
              <a:gd name="T9" fmla="*/ 2147483647 h 43"/>
              <a:gd name="T10" fmla="*/ 2147483647 w 47"/>
              <a:gd name="T11" fmla="*/ 2147483647 h 43"/>
              <a:gd name="T12" fmla="*/ 2147483647 w 47"/>
              <a:gd name="T13" fmla="*/ 2143313137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4" y="4"/>
                </a:moveTo>
                <a:lnTo>
                  <a:pt x="47" y="4"/>
                </a:lnTo>
                <a:lnTo>
                  <a:pt x="5" y="0"/>
                </a:lnTo>
                <a:lnTo>
                  <a:pt x="0" y="39"/>
                </a:lnTo>
                <a:lnTo>
                  <a:pt x="43" y="43"/>
                </a:lnTo>
                <a:lnTo>
                  <a:pt x="46" y="43"/>
                </a:lnTo>
                <a:lnTo>
                  <a:pt x="44" y="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599" name="Freeform 2291"/>
          <p:cNvSpPr>
            <a:spLocks/>
          </p:cNvSpPr>
          <p:nvPr/>
        </p:nvSpPr>
        <p:spPr bwMode="auto">
          <a:xfrm>
            <a:off x="8451056" y="6091239"/>
            <a:ext cx="42863" cy="33337"/>
          </a:xfrm>
          <a:custGeom>
            <a:avLst/>
            <a:gdLst>
              <a:gd name="T0" fmla="*/ 2147483647 w 48"/>
              <a:gd name="T1" fmla="*/ 0 h 41"/>
              <a:gd name="T2" fmla="*/ 2147483647 w 48"/>
              <a:gd name="T3" fmla="*/ 0 h 41"/>
              <a:gd name="T4" fmla="*/ 0 w 48"/>
              <a:gd name="T5" fmla="*/ 1074993846 h 41"/>
              <a:gd name="T6" fmla="*/ 1000502031 w 48"/>
              <a:gd name="T7" fmla="*/ 2147483647 h 41"/>
              <a:gd name="T8" fmla="*/ 2147483647 w 48"/>
              <a:gd name="T9" fmla="*/ 2147483647 h 41"/>
              <a:gd name="T10" fmla="*/ 2147483647 w 48"/>
              <a:gd name="T11" fmla="*/ 2147483647 h 41"/>
              <a:gd name="T12" fmla="*/ 2147483647 w 48"/>
              <a:gd name="T13" fmla="*/ 0 h 41"/>
              <a:gd name="T14" fmla="*/ 0 60000 65536"/>
              <a:gd name="T15" fmla="*/ 0 60000 65536"/>
              <a:gd name="T16" fmla="*/ 0 60000 65536"/>
              <a:gd name="T17" fmla="*/ 0 60000 65536"/>
              <a:gd name="T18" fmla="*/ 0 60000 65536"/>
              <a:gd name="T19" fmla="*/ 0 60000 65536"/>
              <a:gd name="T20" fmla="*/ 0 60000 65536"/>
              <a:gd name="T21" fmla="*/ 0 w 48"/>
              <a:gd name="T22" fmla="*/ 0 h 41"/>
              <a:gd name="T23" fmla="*/ 48 w 48"/>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1">
                <a:moveTo>
                  <a:pt x="44" y="0"/>
                </a:moveTo>
                <a:lnTo>
                  <a:pt x="45" y="0"/>
                </a:lnTo>
                <a:lnTo>
                  <a:pt x="0" y="2"/>
                </a:lnTo>
                <a:lnTo>
                  <a:pt x="2" y="41"/>
                </a:lnTo>
                <a:lnTo>
                  <a:pt x="47" y="39"/>
                </a:lnTo>
                <a:lnTo>
                  <a:pt x="48"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0" name="Freeform 2292"/>
          <p:cNvSpPr>
            <a:spLocks/>
          </p:cNvSpPr>
          <p:nvPr/>
        </p:nvSpPr>
        <p:spPr bwMode="auto">
          <a:xfrm>
            <a:off x="8490347" y="6086476"/>
            <a:ext cx="42863" cy="36513"/>
          </a:xfrm>
          <a:custGeom>
            <a:avLst/>
            <a:gdLst>
              <a:gd name="T0" fmla="*/ 2147483647 w 48"/>
              <a:gd name="T1" fmla="*/ 0 h 45"/>
              <a:gd name="T2" fmla="*/ 2147483647 w 48"/>
              <a:gd name="T3" fmla="*/ 0 h 45"/>
              <a:gd name="T4" fmla="*/ 0 w 48"/>
              <a:gd name="T5" fmla="*/ 2147483647 h 45"/>
              <a:gd name="T6" fmla="*/ 2000373825 w 48"/>
              <a:gd name="T7" fmla="*/ 2147483647 h 45"/>
              <a:gd name="T8" fmla="*/ 2147483647 w 48"/>
              <a:gd name="T9" fmla="*/ 2147483647 h 45"/>
              <a:gd name="T10" fmla="*/ 2147483647 w 48"/>
              <a:gd name="T11" fmla="*/ 2147483647 h 45"/>
              <a:gd name="T12" fmla="*/ 2147483647 w 48"/>
              <a:gd name="T13" fmla="*/ 0 h 45"/>
              <a:gd name="T14" fmla="*/ 0 60000 65536"/>
              <a:gd name="T15" fmla="*/ 0 60000 65536"/>
              <a:gd name="T16" fmla="*/ 0 60000 65536"/>
              <a:gd name="T17" fmla="*/ 0 60000 65536"/>
              <a:gd name="T18" fmla="*/ 0 60000 65536"/>
              <a:gd name="T19" fmla="*/ 0 60000 65536"/>
              <a:gd name="T20" fmla="*/ 0 60000 65536"/>
              <a:gd name="T21" fmla="*/ 0 w 48"/>
              <a:gd name="T22" fmla="*/ 0 h 45"/>
              <a:gd name="T23" fmla="*/ 48 w 48"/>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 h="45">
                <a:moveTo>
                  <a:pt x="46" y="0"/>
                </a:moveTo>
                <a:lnTo>
                  <a:pt x="43" y="0"/>
                </a:lnTo>
                <a:lnTo>
                  <a:pt x="0" y="6"/>
                </a:lnTo>
                <a:lnTo>
                  <a:pt x="4" y="45"/>
                </a:lnTo>
                <a:lnTo>
                  <a:pt x="48" y="39"/>
                </a:lnTo>
                <a:lnTo>
                  <a:pt x="46"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1" name="Freeform 2293"/>
          <p:cNvSpPr>
            <a:spLocks/>
          </p:cNvSpPr>
          <p:nvPr/>
        </p:nvSpPr>
        <p:spPr bwMode="auto">
          <a:xfrm>
            <a:off x="8531424" y="6086475"/>
            <a:ext cx="39291" cy="31750"/>
          </a:xfrm>
          <a:custGeom>
            <a:avLst/>
            <a:gdLst>
              <a:gd name="T0" fmla="*/ 2147483647 w 45"/>
              <a:gd name="T1" fmla="*/ 0 h 39"/>
              <a:gd name="T2" fmla="*/ 2147483647 w 45"/>
              <a:gd name="T3" fmla="*/ 0 h 39"/>
              <a:gd name="T4" fmla="*/ 0 w 45"/>
              <a:gd name="T5" fmla="*/ 0 h 39"/>
              <a:gd name="T6" fmla="*/ 0 w 45"/>
              <a:gd name="T7" fmla="*/ 2147483647 h 39"/>
              <a:gd name="T8" fmla="*/ 2147483647 w 45"/>
              <a:gd name="T9" fmla="*/ 2147483647 h 39"/>
              <a:gd name="T10" fmla="*/ 2147483647 w 45"/>
              <a:gd name="T11" fmla="*/ 2147483647 h 39"/>
              <a:gd name="T12" fmla="*/ 2147483647 w 45"/>
              <a:gd name="T13" fmla="*/ 0 h 39"/>
              <a:gd name="T14" fmla="*/ 0 60000 65536"/>
              <a:gd name="T15" fmla="*/ 0 60000 65536"/>
              <a:gd name="T16" fmla="*/ 0 60000 65536"/>
              <a:gd name="T17" fmla="*/ 0 60000 65536"/>
              <a:gd name="T18" fmla="*/ 0 60000 65536"/>
              <a:gd name="T19" fmla="*/ 0 60000 65536"/>
              <a:gd name="T20" fmla="*/ 0 60000 65536"/>
              <a:gd name="T21" fmla="*/ 0 w 45"/>
              <a:gd name="T22" fmla="*/ 0 h 39"/>
              <a:gd name="T23" fmla="*/ 45 w 4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39">
                <a:moveTo>
                  <a:pt x="38" y="0"/>
                </a:moveTo>
                <a:lnTo>
                  <a:pt x="41" y="0"/>
                </a:lnTo>
                <a:lnTo>
                  <a:pt x="0" y="0"/>
                </a:lnTo>
                <a:lnTo>
                  <a:pt x="0" y="39"/>
                </a:lnTo>
                <a:lnTo>
                  <a:pt x="41" y="39"/>
                </a:lnTo>
                <a:lnTo>
                  <a:pt x="45" y="39"/>
                </a:lnTo>
                <a:lnTo>
                  <a:pt x="38"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2" name="Freeform 2294"/>
          <p:cNvSpPr>
            <a:spLocks/>
          </p:cNvSpPr>
          <p:nvPr/>
        </p:nvSpPr>
        <p:spPr bwMode="auto">
          <a:xfrm>
            <a:off x="8565356" y="6081713"/>
            <a:ext cx="44649" cy="36512"/>
          </a:xfrm>
          <a:custGeom>
            <a:avLst/>
            <a:gdLst>
              <a:gd name="T0" fmla="*/ 2147483647 w 49"/>
              <a:gd name="T1" fmla="*/ 0 h 46"/>
              <a:gd name="T2" fmla="*/ 2147483647 w 49"/>
              <a:gd name="T3" fmla="*/ 0 h 46"/>
              <a:gd name="T4" fmla="*/ 0 w 49"/>
              <a:gd name="T5" fmla="*/ 2147483647 h 46"/>
              <a:gd name="T6" fmla="*/ 2147483647 w 49"/>
              <a:gd name="T7" fmla="*/ 2147483647 h 46"/>
              <a:gd name="T8" fmla="*/ 2147483647 w 49"/>
              <a:gd name="T9" fmla="*/ 2147483647 h 46"/>
              <a:gd name="T10" fmla="*/ 2147483647 w 49"/>
              <a:gd name="T11" fmla="*/ 2147483647 h 46"/>
              <a:gd name="T12" fmla="*/ 2147483647 w 49"/>
              <a:gd name="T13" fmla="*/ 0 h 46"/>
              <a:gd name="T14" fmla="*/ 0 60000 65536"/>
              <a:gd name="T15" fmla="*/ 0 60000 65536"/>
              <a:gd name="T16" fmla="*/ 0 60000 65536"/>
              <a:gd name="T17" fmla="*/ 0 60000 65536"/>
              <a:gd name="T18" fmla="*/ 0 60000 65536"/>
              <a:gd name="T19" fmla="*/ 0 60000 65536"/>
              <a:gd name="T20" fmla="*/ 0 60000 65536"/>
              <a:gd name="T21" fmla="*/ 0 w 49"/>
              <a:gd name="T22" fmla="*/ 0 h 46"/>
              <a:gd name="T23" fmla="*/ 49 w 49"/>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6">
                <a:moveTo>
                  <a:pt x="44" y="0"/>
                </a:moveTo>
                <a:lnTo>
                  <a:pt x="42" y="0"/>
                </a:lnTo>
                <a:lnTo>
                  <a:pt x="0" y="7"/>
                </a:lnTo>
                <a:lnTo>
                  <a:pt x="7" y="46"/>
                </a:lnTo>
                <a:lnTo>
                  <a:pt x="49" y="39"/>
                </a:lnTo>
                <a:lnTo>
                  <a:pt x="48"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3" name="Freeform 2295"/>
          <p:cNvSpPr>
            <a:spLocks/>
          </p:cNvSpPr>
          <p:nvPr/>
        </p:nvSpPr>
        <p:spPr bwMode="auto">
          <a:xfrm>
            <a:off x="8604648" y="6076951"/>
            <a:ext cx="41077" cy="34925"/>
          </a:xfrm>
          <a:custGeom>
            <a:avLst/>
            <a:gdLst>
              <a:gd name="T0" fmla="*/ 2147483647 w 47"/>
              <a:gd name="T1" fmla="*/ 0 h 43"/>
              <a:gd name="T2" fmla="*/ 2147483647 w 47"/>
              <a:gd name="T3" fmla="*/ 0 h 43"/>
              <a:gd name="T4" fmla="*/ 0 w 47"/>
              <a:gd name="T5" fmla="*/ 2143313137 h 43"/>
              <a:gd name="T6" fmla="*/ 1875169397 w 47"/>
              <a:gd name="T7" fmla="*/ 2147483647 h 43"/>
              <a:gd name="T8" fmla="*/ 2147483647 w 47"/>
              <a:gd name="T9" fmla="*/ 2147483647 h 43"/>
              <a:gd name="T10" fmla="*/ 2147483647 w 47"/>
              <a:gd name="T11" fmla="*/ 2147483647 h 43"/>
              <a:gd name="T12" fmla="*/ 2147483647 w 47"/>
              <a:gd name="T13" fmla="*/ 0 h 43"/>
              <a:gd name="T14" fmla="*/ 0 60000 65536"/>
              <a:gd name="T15" fmla="*/ 0 60000 65536"/>
              <a:gd name="T16" fmla="*/ 0 60000 65536"/>
              <a:gd name="T17" fmla="*/ 0 60000 65536"/>
              <a:gd name="T18" fmla="*/ 0 60000 65536"/>
              <a:gd name="T19" fmla="*/ 0 60000 65536"/>
              <a:gd name="T20" fmla="*/ 0 60000 65536"/>
              <a:gd name="T21" fmla="*/ 0 w 47"/>
              <a:gd name="T22" fmla="*/ 0 h 43"/>
              <a:gd name="T23" fmla="*/ 47 w 47"/>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3">
                <a:moveTo>
                  <a:pt x="40" y="0"/>
                </a:moveTo>
                <a:lnTo>
                  <a:pt x="41" y="0"/>
                </a:lnTo>
                <a:lnTo>
                  <a:pt x="0" y="4"/>
                </a:lnTo>
                <a:lnTo>
                  <a:pt x="4" y="43"/>
                </a:lnTo>
                <a:lnTo>
                  <a:pt x="46" y="39"/>
                </a:lnTo>
                <a:lnTo>
                  <a:pt x="47"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4" name="Freeform 2296"/>
          <p:cNvSpPr>
            <a:spLocks/>
          </p:cNvSpPr>
          <p:nvPr/>
        </p:nvSpPr>
        <p:spPr bwMode="auto">
          <a:xfrm>
            <a:off x="8640366" y="6072188"/>
            <a:ext cx="44649" cy="36512"/>
          </a:xfrm>
          <a:custGeom>
            <a:avLst/>
            <a:gdLst>
              <a:gd name="T0" fmla="*/ 2147483647 w 51"/>
              <a:gd name="T1" fmla="*/ 0 h 46"/>
              <a:gd name="T2" fmla="*/ 2147483647 w 51"/>
              <a:gd name="T3" fmla="*/ 0 h 46"/>
              <a:gd name="T4" fmla="*/ 0 w 51"/>
              <a:gd name="T5" fmla="*/ 2147483647 h 46"/>
              <a:gd name="T6" fmla="*/ 2147483647 w 51"/>
              <a:gd name="T7" fmla="*/ 2147483647 h 46"/>
              <a:gd name="T8" fmla="*/ 2147483647 w 51"/>
              <a:gd name="T9" fmla="*/ 2147483647 h 46"/>
              <a:gd name="T10" fmla="*/ 2147483647 w 51"/>
              <a:gd name="T11" fmla="*/ 2147483647 h 46"/>
              <a:gd name="T12" fmla="*/ 2147483647 w 51"/>
              <a:gd name="T13" fmla="*/ 0 h 46"/>
              <a:gd name="T14" fmla="*/ 0 60000 65536"/>
              <a:gd name="T15" fmla="*/ 0 60000 65536"/>
              <a:gd name="T16" fmla="*/ 0 60000 65536"/>
              <a:gd name="T17" fmla="*/ 0 60000 65536"/>
              <a:gd name="T18" fmla="*/ 0 60000 65536"/>
              <a:gd name="T19" fmla="*/ 0 60000 65536"/>
              <a:gd name="T20" fmla="*/ 0 60000 65536"/>
              <a:gd name="T21" fmla="*/ 0 w 51"/>
              <a:gd name="T22" fmla="*/ 0 h 46"/>
              <a:gd name="T23" fmla="*/ 51 w 51"/>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6">
                <a:moveTo>
                  <a:pt x="41" y="0"/>
                </a:moveTo>
                <a:lnTo>
                  <a:pt x="43" y="0"/>
                </a:lnTo>
                <a:lnTo>
                  <a:pt x="0" y="7"/>
                </a:lnTo>
                <a:lnTo>
                  <a:pt x="7" y="46"/>
                </a:lnTo>
                <a:lnTo>
                  <a:pt x="49" y="39"/>
                </a:lnTo>
                <a:lnTo>
                  <a:pt x="51"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5" name="Freeform 2297"/>
          <p:cNvSpPr>
            <a:spLocks/>
          </p:cNvSpPr>
          <p:nvPr/>
        </p:nvSpPr>
        <p:spPr bwMode="auto">
          <a:xfrm>
            <a:off x="8677872" y="6062664"/>
            <a:ext cx="46434" cy="39687"/>
          </a:xfrm>
          <a:custGeom>
            <a:avLst/>
            <a:gdLst>
              <a:gd name="T0" fmla="*/ 2147483647 w 53"/>
              <a:gd name="T1" fmla="*/ 0 h 51"/>
              <a:gd name="T2" fmla="*/ 2147483647 w 53"/>
              <a:gd name="T3" fmla="*/ 0 h 51"/>
              <a:gd name="T4" fmla="*/ 0 w 53"/>
              <a:gd name="T5" fmla="*/ 2147483647 h 51"/>
              <a:gd name="T6" fmla="*/ 2147483647 w 53"/>
              <a:gd name="T7" fmla="*/ 2147483647 h 51"/>
              <a:gd name="T8" fmla="*/ 2147483647 w 53"/>
              <a:gd name="T9" fmla="*/ 2147483647 h 51"/>
              <a:gd name="T10" fmla="*/ 2147483647 w 53"/>
              <a:gd name="T11" fmla="*/ 2147483647 h 51"/>
              <a:gd name="T12" fmla="*/ 2147483647 w 53"/>
              <a:gd name="T13" fmla="*/ 0 h 51"/>
              <a:gd name="T14" fmla="*/ 0 60000 65536"/>
              <a:gd name="T15" fmla="*/ 0 60000 65536"/>
              <a:gd name="T16" fmla="*/ 0 60000 65536"/>
              <a:gd name="T17" fmla="*/ 0 60000 65536"/>
              <a:gd name="T18" fmla="*/ 0 60000 65536"/>
              <a:gd name="T19" fmla="*/ 0 60000 65536"/>
              <a:gd name="T20" fmla="*/ 0 60000 65536"/>
              <a:gd name="T21" fmla="*/ 0 w 53"/>
              <a:gd name="T22" fmla="*/ 0 h 51"/>
              <a:gd name="T23" fmla="*/ 53 w 53"/>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1">
                <a:moveTo>
                  <a:pt x="46" y="0"/>
                </a:moveTo>
                <a:lnTo>
                  <a:pt x="44" y="0"/>
                </a:lnTo>
                <a:lnTo>
                  <a:pt x="0" y="12"/>
                </a:lnTo>
                <a:lnTo>
                  <a:pt x="10" y="51"/>
                </a:lnTo>
                <a:lnTo>
                  <a:pt x="53" y="39"/>
                </a:lnTo>
                <a:lnTo>
                  <a:pt x="51" y="39"/>
                </a:lnTo>
                <a:lnTo>
                  <a:pt x="46"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6" name="Freeform 2298"/>
          <p:cNvSpPr>
            <a:spLocks/>
          </p:cNvSpPr>
          <p:nvPr/>
        </p:nvSpPr>
        <p:spPr bwMode="auto">
          <a:xfrm>
            <a:off x="8718947" y="6059489"/>
            <a:ext cx="42863" cy="34925"/>
          </a:xfrm>
          <a:custGeom>
            <a:avLst/>
            <a:gdLst>
              <a:gd name="T0" fmla="*/ 2147483647 w 49"/>
              <a:gd name="T1" fmla="*/ 0 h 43"/>
              <a:gd name="T2" fmla="*/ 2147483647 w 49"/>
              <a:gd name="T3" fmla="*/ 0 h 43"/>
              <a:gd name="T4" fmla="*/ 0 w 49"/>
              <a:gd name="T5" fmla="*/ 2143313137 h 43"/>
              <a:gd name="T6" fmla="*/ 2147483647 w 49"/>
              <a:gd name="T7" fmla="*/ 2147483647 h 43"/>
              <a:gd name="T8" fmla="*/ 2147483647 w 49"/>
              <a:gd name="T9" fmla="*/ 2147483647 h 43"/>
              <a:gd name="T10" fmla="*/ 2147483647 w 49"/>
              <a:gd name="T11" fmla="*/ 2147483647 h 43"/>
              <a:gd name="T12" fmla="*/ 2147483647 w 49"/>
              <a:gd name="T13" fmla="*/ 0 h 43"/>
              <a:gd name="T14" fmla="*/ 0 60000 65536"/>
              <a:gd name="T15" fmla="*/ 0 60000 65536"/>
              <a:gd name="T16" fmla="*/ 0 60000 65536"/>
              <a:gd name="T17" fmla="*/ 0 60000 65536"/>
              <a:gd name="T18" fmla="*/ 0 60000 65536"/>
              <a:gd name="T19" fmla="*/ 0 60000 65536"/>
              <a:gd name="T20" fmla="*/ 0 60000 65536"/>
              <a:gd name="T21" fmla="*/ 0 w 49"/>
              <a:gd name="T22" fmla="*/ 0 h 43"/>
              <a:gd name="T23" fmla="*/ 49 w 49"/>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9" h="43">
                <a:moveTo>
                  <a:pt x="45" y="0"/>
                </a:moveTo>
                <a:lnTo>
                  <a:pt x="44" y="0"/>
                </a:lnTo>
                <a:lnTo>
                  <a:pt x="0" y="4"/>
                </a:lnTo>
                <a:lnTo>
                  <a:pt x="5" y="43"/>
                </a:lnTo>
                <a:lnTo>
                  <a:pt x="49" y="39"/>
                </a:lnTo>
                <a:lnTo>
                  <a:pt x="48"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7" name="Freeform 2299"/>
          <p:cNvSpPr>
            <a:spLocks/>
          </p:cNvSpPr>
          <p:nvPr/>
        </p:nvSpPr>
        <p:spPr bwMode="auto">
          <a:xfrm>
            <a:off x="8758238" y="6057900"/>
            <a:ext cx="39291" cy="31750"/>
          </a:xfrm>
          <a:custGeom>
            <a:avLst/>
            <a:gdLst>
              <a:gd name="T0" fmla="*/ 2147483647 w 43"/>
              <a:gd name="T1" fmla="*/ 0 h 42"/>
              <a:gd name="T2" fmla="*/ 2147483647 w 43"/>
              <a:gd name="T3" fmla="*/ 0 h 42"/>
              <a:gd name="T4" fmla="*/ 0 w 43"/>
              <a:gd name="T5" fmla="*/ 1296080357 h 42"/>
              <a:gd name="T6" fmla="*/ 1607649731 w 43"/>
              <a:gd name="T7" fmla="*/ 2147483647 h 42"/>
              <a:gd name="T8" fmla="*/ 2147483647 w 43"/>
              <a:gd name="T9" fmla="*/ 2147483647 h 42"/>
              <a:gd name="T10" fmla="*/ 2147483647 w 43"/>
              <a:gd name="T11" fmla="*/ 2147483647 h 42"/>
              <a:gd name="T12" fmla="*/ 2147483647 w 43"/>
              <a:gd name="T13" fmla="*/ 0 h 42"/>
              <a:gd name="T14" fmla="*/ 0 60000 65536"/>
              <a:gd name="T15" fmla="*/ 0 60000 65536"/>
              <a:gd name="T16" fmla="*/ 0 60000 65536"/>
              <a:gd name="T17" fmla="*/ 0 60000 65536"/>
              <a:gd name="T18" fmla="*/ 0 60000 65536"/>
              <a:gd name="T19" fmla="*/ 0 60000 65536"/>
              <a:gd name="T20" fmla="*/ 0 60000 65536"/>
              <a:gd name="T21" fmla="*/ 0 w 43"/>
              <a:gd name="T22" fmla="*/ 0 h 42"/>
              <a:gd name="T23" fmla="*/ 43 w 4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42">
                <a:moveTo>
                  <a:pt x="42" y="0"/>
                </a:moveTo>
                <a:lnTo>
                  <a:pt x="41" y="0"/>
                </a:lnTo>
                <a:lnTo>
                  <a:pt x="0" y="3"/>
                </a:lnTo>
                <a:lnTo>
                  <a:pt x="3" y="42"/>
                </a:lnTo>
                <a:lnTo>
                  <a:pt x="43" y="39"/>
                </a:lnTo>
                <a:lnTo>
                  <a:pt x="42" y="39"/>
                </a:lnTo>
                <a:lnTo>
                  <a:pt x="4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8" name="Freeform 2300"/>
          <p:cNvSpPr>
            <a:spLocks/>
          </p:cNvSpPr>
          <p:nvPr/>
        </p:nvSpPr>
        <p:spPr bwMode="auto">
          <a:xfrm>
            <a:off x="8795743" y="6056313"/>
            <a:ext cx="42863" cy="31750"/>
          </a:xfrm>
          <a:custGeom>
            <a:avLst/>
            <a:gdLst>
              <a:gd name="T0" fmla="*/ 2147483647 w 47"/>
              <a:gd name="T1" fmla="*/ 0 h 40"/>
              <a:gd name="T2" fmla="*/ 2147483647 w 47"/>
              <a:gd name="T3" fmla="*/ 0 h 40"/>
              <a:gd name="T4" fmla="*/ 0 w 47"/>
              <a:gd name="T5" fmla="*/ 500250619 h 40"/>
              <a:gd name="T6" fmla="*/ 0 w 47"/>
              <a:gd name="T7" fmla="*/ 2147483647 h 40"/>
              <a:gd name="T8" fmla="*/ 2147483647 w 47"/>
              <a:gd name="T9" fmla="*/ 2147483647 h 40"/>
              <a:gd name="T10" fmla="*/ 2147483647 w 47"/>
              <a:gd name="T11" fmla="*/ 2147483647 h 40"/>
              <a:gd name="T12" fmla="*/ 2147483647 w 47"/>
              <a:gd name="T13" fmla="*/ 0 h 40"/>
              <a:gd name="T14" fmla="*/ 0 60000 65536"/>
              <a:gd name="T15" fmla="*/ 0 60000 65536"/>
              <a:gd name="T16" fmla="*/ 0 60000 65536"/>
              <a:gd name="T17" fmla="*/ 0 60000 65536"/>
              <a:gd name="T18" fmla="*/ 0 60000 65536"/>
              <a:gd name="T19" fmla="*/ 0 60000 65536"/>
              <a:gd name="T20" fmla="*/ 0 60000 65536"/>
              <a:gd name="T21" fmla="*/ 0 w 47"/>
              <a:gd name="T22" fmla="*/ 0 h 40"/>
              <a:gd name="T23" fmla="*/ 47 w 47"/>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0">
                <a:moveTo>
                  <a:pt x="43" y="0"/>
                </a:moveTo>
                <a:lnTo>
                  <a:pt x="45" y="0"/>
                </a:lnTo>
                <a:lnTo>
                  <a:pt x="0" y="1"/>
                </a:lnTo>
                <a:lnTo>
                  <a:pt x="0" y="40"/>
                </a:lnTo>
                <a:lnTo>
                  <a:pt x="45" y="39"/>
                </a:lnTo>
                <a:lnTo>
                  <a:pt x="47" y="39"/>
                </a:lnTo>
                <a:lnTo>
                  <a:pt x="43"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09" name="Freeform 2301"/>
          <p:cNvSpPr>
            <a:spLocks/>
          </p:cNvSpPr>
          <p:nvPr/>
        </p:nvSpPr>
        <p:spPr bwMode="auto">
          <a:xfrm>
            <a:off x="8833248" y="6053139"/>
            <a:ext cx="41077" cy="34925"/>
          </a:xfrm>
          <a:custGeom>
            <a:avLst/>
            <a:gdLst>
              <a:gd name="T0" fmla="*/ 2147483647 w 44"/>
              <a:gd name="T1" fmla="*/ 0 h 43"/>
              <a:gd name="T2" fmla="*/ 2147483647 w 44"/>
              <a:gd name="T3" fmla="*/ 0 h 43"/>
              <a:gd name="T4" fmla="*/ 0 w 44"/>
              <a:gd name="T5" fmla="*/ 2143313137 h 43"/>
              <a:gd name="T6" fmla="*/ 2147483647 w 44"/>
              <a:gd name="T7" fmla="*/ 2147483647 h 43"/>
              <a:gd name="T8" fmla="*/ 2147483647 w 44"/>
              <a:gd name="T9" fmla="*/ 2147483647 h 43"/>
              <a:gd name="T10" fmla="*/ 2147483647 w 44"/>
              <a:gd name="T11" fmla="*/ 2147483647 h 43"/>
              <a:gd name="T12" fmla="*/ 2147483647 w 44"/>
              <a:gd name="T13" fmla="*/ 0 h 43"/>
              <a:gd name="T14" fmla="*/ 0 60000 65536"/>
              <a:gd name="T15" fmla="*/ 0 60000 65536"/>
              <a:gd name="T16" fmla="*/ 0 60000 65536"/>
              <a:gd name="T17" fmla="*/ 0 60000 65536"/>
              <a:gd name="T18" fmla="*/ 0 60000 65536"/>
              <a:gd name="T19" fmla="*/ 0 60000 65536"/>
              <a:gd name="T20" fmla="*/ 0 60000 65536"/>
              <a:gd name="T21" fmla="*/ 0 w 44"/>
              <a:gd name="T22" fmla="*/ 0 h 43"/>
              <a:gd name="T23" fmla="*/ 44 w 44"/>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43">
                <a:moveTo>
                  <a:pt x="41" y="0"/>
                </a:moveTo>
                <a:lnTo>
                  <a:pt x="40" y="0"/>
                </a:lnTo>
                <a:lnTo>
                  <a:pt x="0" y="4"/>
                </a:lnTo>
                <a:lnTo>
                  <a:pt x="4" y="43"/>
                </a:lnTo>
                <a:lnTo>
                  <a:pt x="44" y="39"/>
                </a:lnTo>
                <a:lnTo>
                  <a:pt x="43" y="39"/>
                </a:lnTo>
                <a:lnTo>
                  <a:pt x="41"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0" name="Freeform 2302"/>
          <p:cNvSpPr>
            <a:spLocks/>
          </p:cNvSpPr>
          <p:nvPr/>
        </p:nvSpPr>
        <p:spPr bwMode="auto">
          <a:xfrm>
            <a:off x="8870752" y="6051550"/>
            <a:ext cx="42863" cy="31750"/>
          </a:xfrm>
          <a:custGeom>
            <a:avLst/>
            <a:gdLst>
              <a:gd name="T0" fmla="*/ 2147483647 w 47"/>
              <a:gd name="T1" fmla="*/ 0 h 42"/>
              <a:gd name="T2" fmla="*/ 2147483647 w 47"/>
              <a:gd name="T3" fmla="*/ 0 h 42"/>
              <a:gd name="T4" fmla="*/ 0 w 47"/>
              <a:gd name="T5" fmla="*/ 1296080357 h 42"/>
              <a:gd name="T6" fmla="*/ 1065215202 w 47"/>
              <a:gd name="T7" fmla="*/ 2147483647 h 42"/>
              <a:gd name="T8" fmla="*/ 2147483647 w 47"/>
              <a:gd name="T9" fmla="*/ 2147483647 h 42"/>
              <a:gd name="T10" fmla="*/ 2147483647 w 47"/>
              <a:gd name="T11" fmla="*/ 2147483647 h 42"/>
              <a:gd name="T12" fmla="*/ 2147483647 w 47"/>
              <a:gd name="T13" fmla="*/ 0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5" y="0"/>
                </a:moveTo>
                <a:lnTo>
                  <a:pt x="45" y="0"/>
                </a:lnTo>
                <a:lnTo>
                  <a:pt x="0" y="3"/>
                </a:lnTo>
                <a:lnTo>
                  <a:pt x="2" y="42"/>
                </a:lnTo>
                <a:lnTo>
                  <a:pt x="47"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1" name="Freeform 2303"/>
          <p:cNvSpPr>
            <a:spLocks/>
          </p:cNvSpPr>
          <p:nvPr/>
        </p:nvSpPr>
        <p:spPr bwMode="auto">
          <a:xfrm>
            <a:off x="8910043" y="6048375"/>
            <a:ext cx="42863" cy="33338"/>
          </a:xfrm>
          <a:custGeom>
            <a:avLst/>
            <a:gdLst>
              <a:gd name="T0" fmla="*/ 2147483647 w 46"/>
              <a:gd name="T1" fmla="*/ 0 h 42"/>
              <a:gd name="T2" fmla="*/ 2147483647 w 46"/>
              <a:gd name="T3" fmla="*/ 0 h 42"/>
              <a:gd name="T4" fmla="*/ 0 w 46"/>
              <a:gd name="T5" fmla="*/ 1500167931 h 42"/>
              <a:gd name="T6" fmla="*/ 1136728409 w 46"/>
              <a:gd name="T7" fmla="*/ 2147483647 h 42"/>
              <a:gd name="T8" fmla="*/ 2147483647 w 46"/>
              <a:gd name="T9" fmla="*/ 2147483647 h 42"/>
              <a:gd name="T10" fmla="*/ 2147483647 w 46"/>
              <a:gd name="T11" fmla="*/ 2147483647 h 42"/>
              <a:gd name="T12" fmla="*/ 2147483647 w 46"/>
              <a:gd name="T13" fmla="*/ 0 h 42"/>
              <a:gd name="T14" fmla="*/ 0 60000 65536"/>
              <a:gd name="T15" fmla="*/ 0 60000 65536"/>
              <a:gd name="T16" fmla="*/ 0 60000 65536"/>
              <a:gd name="T17" fmla="*/ 0 60000 65536"/>
              <a:gd name="T18" fmla="*/ 0 60000 65536"/>
              <a:gd name="T19" fmla="*/ 0 60000 65536"/>
              <a:gd name="T20" fmla="*/ 0 60000 65536"/>
              <a:gd name="T21" fmla="*/ 0 w 46"/>
              <a:gd name="T22" fmla="*/ 0 h 42"/>
              <a:gd name="T23" fmla="*/ 46 w 46"/>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42">
                <a:moveTo>
                  <a:pt x="45" y="0"/>
                </a:moveTo>
                <a:lnTo>
                  <a:pt x="44" y="0"/>
                </a:lnTo>
                <a:lnTo>
                  <a:pt x="0" y="3"/>
                </a:lnTo>
                <a:lnTo>
                  <a:pt x="2" y="42"/>
                </a:lnTo>
                <a:lnTo>
                  <a:pt x="46" y="39"/>
                </a:lnTo>
                <a:lnTo>
                  <a:pt x="45" y="39"/>
                </a:lnTo>
                <a:lnTo>
                  <a:pt x="45"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2" name="Freeform 2304"/>
          <p:cNvSpPr>
            <a:spLocks/>
          </p:cNvSpPr>
          <p:nvPr/>
        </p:nvSpPr>
        <p:spPr bwMode="auto">
          <a:xfrm>
            <a:off x="8951119" y="6048376"/>
            <a:ext cx="35719" cy="30163"/>
          </a:xfrm>
          <a:custGeom>
            <a:avLst/>
            <a:gdLst>
              <a:gd name="T0" fmla="*/ 2147483647 w 40"/>
              <a:gd name="T1" fmla="*/ 0 h 39"/>
              <a:gd name="T2" fmla="*/ 2147483647 w 40"/>
              <a:gd name="T3" fmla="*/ 0 h 39"/>
              <a:gd name="T4" fmla="*/ 0 w 40"/>
              <a:gd name="T5" fmla="*/ 0 h 39"/>
              <a:gd name="T6" fmla="*/ 0 w 40"/>
              <a:gd name="T7" fmla="*/ 2147483647 h 39"/>
              <a:gd name="T8" fmla="*/ 2147483647 w 40"/>
              <a:gd name="T9" fmla="*/ 2147483647 h 39"/>
              <a:gd name="T10" fmla="*/ 2147483647 w 40"/>
              <a:gd name="T11" fmla="*/ 2147483647 h 39"/>
              <a:gd name="T12" fmla="*/ 2147483647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38" y="0"/>
                </a:lnTo>
                <a:lnTo>
                  <a:pt x="0" y="0"/>
                </a:lnTo>
                <a:lnTo>
                  <a:pt x="0" y="39"/>
                </a:lnTo>
                <a:lnTo>
                  <a:pt x="38" y="39"/>
                </a:lnTo>
                <a:lnTo>
                  <a:pt x="36"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3" name="Freeform 2305"/>
          <p:cNvSpPr>
            <a:spLocks/>
          </p:cNvSpPr>
          <p:nvPr/>
        </p:nvSpPr>
        <p:spPr bwMode="auto">
          <a:xfrm>
            <a:off x="8983266" y="6048376"/>
            <a:ext cx="46434" cy="34925"/>
          </a:xfrm>
          <a:custGeom>
            <a:avLst/>
            <a:gdLst>
              <a:gd name="T0" fmla="*/ 2147483647 w 53"/>
              <a:gd name="T1" fmla="*/ 2147483647 h 45"/>
              <a:gd name="T2" fmla="*/ 2147483647 w 53"/>
              <a:gd name="T3" fmla="*/ 2147483647 h 45"/>
              <a:gd name="T4" fmla="*/ 1889211264 w 53"/>
              <a:gd name="T5" fmla="*/ 0 h 45"/>
              <a:gd name="T6" fmla="*/ 0 w 53"/>
              <a:gd name="T7" fmla="*/ 2147483647 h 45"/>
              <a:gd name="T8" fmla="*/ 2147483647 w 53"/>
              <a:gd name="T9" fmla="*/ 2147483647 h 45"/>
              <a:gd name="T10" fmla="*/ 2147483647 w 53"/>
              <a:gd name="T11" fmla="*/ 2147483647 h 45"/>
              <a:gd name="T12" fmla="*/ 2147483647 w 53"/>
              <a:gd name="T13" fmla="*/ 2147483647 h 45"/>
              <a:gd name="T14" fmla="*/ 0 60000 65536"/>
              <a:gd name="T15" fmla="*/ 0 60000 65536"/>
              <a:gd name="T16" fmla="*/ 0 60000 65536"/>
              <a:gd name="T17" fmla="*/ 0 60000 65536"/>
              <a:gd name="T18" fmla="*/ 0 60000 65536"/>
              <a:gd name="T19" fmla="*/ 0 60000 65536"/>
              <a:gd name="T20" fmla="*/ 0 60000 65536"/>
              <a:gd name="T21" fmla="*/ 0 w 53"/>
              <a:gd name="T22" fmla="*/ 0 h 45"/>
              <a:gd name="T23" fmla="*/ 53 w 53"/>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45">
                <a:moveTo>
                  <a:pt x="53" y="6"/>
                </a:moveTo>
                <a:lnTo>
                  <a:pt x="49" y="6"/>
                </a:lnTo>
                <a:lnTo>
                  <a:pt x="4" y="0"/>
                </a:lnTo>
                <a:lnTo>
                  <a:pt x="0" y="39"/>
                </a:lnTo>
                <a:lnTo>
                  <a:pt x="45" y="45"/>
                </a:lnTo>
                <a:lnTo>
                  <a:pt x="41" y="45"/>
                </a:lnTo>
                <a:lnTo>
                  <a:pt x="53" y="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4" name="Freeform 2306"/>
          <p:cNvSpPr>
            <a:spLocks/>
          </p:cNvSpPr>
          <p:nvPr/>
        </p:nvSpPr>
        <p:spPr bwMode="auto">
          <a:xfrm>
            <a:off x="9020771" y="6053139"/>
            <a:ext cx="50006" cy="39687"/>
          </a:xfrm>
          <a:custGeom>
            <a:avLst/>
            <a:gdLst>
              <a:gd name="T0" fmla="*/ 2147483647 w 57"/>
              <a:gd name="T1" fmla="*/ 2147483647 h 50"/>
              <a:gd name="T2" fmla="*/ 2147483647 w 57"/>
              <a:gd name="T3" fmla="*/ 2147483647 h 50"/>
              <a:gd name="T4" fmla="*/ 2147483647 w 57"/>
              <a:gd name="T5" fmla="*/ 0 h 50"/>
              <a:gd name="T6" fmla="*/ 0 w 57"/>
              <a:gd name="T7" fmla="*/ 2147483647 h 50"/>
              <a:gd name="T8" fmla="*/ 2147483647 w 57"/>
              <a:gd name="T9" fmla="*/ 2147483647 h 50"/>
              <a:gd name="T10" fmla="*/ 2147483647 w 57"/>
              <a:gd name="T11" fmla="*/ 2147483647 h 50"/>
              <a:gd name="T12" fmla="*/ 2147483647 w 57"/>
              <a:gd name="T13" fmla="*/ 2147483647 h 50"/>
              <a:gd name="T14" fmla="*/ 0 60000 65536"/>
              <a:gd name="T15" fmla="*/ 0 60000 65536"/>
              <a:gd name="T16" fmla="*/ 0 60000 65536"/>
              <a:gd name="T17" fmla="*/ 0 60000 65536"/>
              <a:gd name="T18" fmla="*/ 0 60000 65536"/>
              <a:gd name="T19" fmla="*/ 0 60000 65536"/>
              <a:gd name="T20" fmla="*/ 0 60000 65536"/>
              <a:gd name="T21" fmla="*/ 0 w 57"/>
              <a:gd name="T22" fmla="*/ 0 h 50"/>
              <a:gd name="T23" fmla="*/ 57 w 57"/>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0">
                <a:moveTo>
                  <a:pt x="57" y="12"/>
                </a:moveTo>
                <a:lnTo>
                  <a:pt x="54" y="11"/>
                </a:lnTo>
                <a:lnTo>
                  <a:pt x="12" y="0"/>
                </a:lnTo>
                <a:lnTo>
                  <a:pt x="0" y="39"/>
                </a:lnTo>
                <a:lnTo>
                  <a:pt x="43" y="50"/>
                </a:lnTo>
                <a:lnTo>
                  <a:pt x="40" y="49"/>
                </a:lnTo>
                <a:lnTo>
                  <a:pt x="57"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5" name="Freeform 2307"/>
          <p:cNvSpPr>
            <a:spLocks/>
          </p:cNvSpPr>
          <p:nvPr/>
        </p:nvSpPr>
        <p:spPr bwMode="auto">
          <a:xfrm>
            <a:off x="9056490" y="6062663"/>
            <a:ext cx="51792" cy="42862"/>
          </a:xfrm>
          <a:custGeom>
            <a:avLst/>
            <a:gdLst>
              <a:gd name="T0" fmla="*/ 2147483647 w 58"/>
              <a:gd name="T1" fmla="*/ 2147483647 h 54"/>
              <a:gd name="T2" fmla="*/ 2147483647 w 58"/>
              <a:gd name="T3" fmla="*/ 2147483647 h 54"/>
              <a:gd name="T4" fmla="*/ 2147483647 w 58"/>
              <a:gd name="T5" fmla="*/ 0 h 54"/>
              <a:gd name="T6" fmla="*/ 0 w 58"/>
              <a:gd name="T7" fmla="*/ 2147483647 h 54"/>
              <a:gd name="T8" fmla="*/ 2147483647 w 58"/>
              <a:gd name="T9" fmla="*/ 2147483647 h 54"/>
              <a:gd name="T10" fmla="*/ 2147483647 w 58"/>
              <a:gd name="T11" fmla="*/ 2147483647 h 54"/>
              <a:gd name="T12" fmla="*/ 2147483647 w 58"/>
              <a:gd name="T13" fmla="*/ 2147483647 h 54"/>
              <a:gd name="T14" fmla="*/ 0 60000 65536"/>
              <a:gd name="T15" fmla="*/ 0 60000 65536"/>
              <a:gd name="T16" fmla="*/ 0 60000 65536"/>
              <a:gd name="T17" fmla="*/ 0 60000 65536"/>
              <a:gd name="T18" fmla="*/ 0 60000 65536"/>
              <a:gd name="T19" fmla="*/ 0 60000 65536"/>
              <a:gd name="T20" fmla="*/ 0 60000 65536"/>
              <a:gd name="T21" fmla="*/ 0 w 58"/>
              <a:gd name="T22" fmla="*/ 0 h 54"/>
              <a:gd name="T23" fmla="*/ 58 w 58"/>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4">
                <a:moveTo>
                  <a:pt x="58" y="17"/>
                </a:moveTo>
                <a:lnTo>
                  <a:pt x="58" y="17"/>
                </a:lnTo>
                <a:lnTo>
                  <a:pt x="17" y="0"/>
                </a:lnTo>
                <a:lnTo>
                  <a:pt x="0" y="37"/>
                </a:lnTo>
                <a:lnTo>
                  <a:pt x="42" y="54"/>
                </a:lnTo>
                <a:lnTo>
                  <a:pt x="58" y="1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6" name="Freeform 2308"/>
          <p:cNvSpPr>
            <a:spLocks/>
          </p:cNvSpPr>
          <p:nvPr/>
        </p:nvSpPr>
        <p:spPr bwMode="auto">
          <a:xfrm>
            <a:off x="9092209" y="6076950"/>
            <a:ext cx="53578" cy="44450"/>
          </a:xfrm>
          <a:custGeom>
            <a:avLst/>
            <a:gdLst>
              <a:gd name="T0" fmla="*/ 2147483647 w 60"/>
              <a:gd name="T1" fmla="*/ 2147483647 h 57"/>
              <a:gd name="T2" fmla="*/ 2147483647 w 60"/>
              <a:gd name="T3" fmla="*/ 2147483647 h 57"/>
              <a:gd name="T4" fmla="*/ 2147483647 w 60"/>
              <a:gd name="T5" fmla="*/ 0 h 57"/>
              <a:gd name="T6" fmla="*/ 0 w 60"/>
              <a:gd name="T7" fmla="*/ 2147483647 h 57"/>
              <a:gd name="T8" fmla="*/ 2147483647 w 60"/>
              <a:gd name="T9" fmla="*/ 2147483647 h 57"/>
              <a:gd name="T10" fmla="*/ 2147483647 w 60"/>
              <a:gd name="T11" fmla="*/ 2147483647 h 57"/>
              <a:gd name="T12" fmla="*/ 2147483647 w 60"/>
              <a:gd name="T13" fmla="*/ 2147483647 h 57"/>
              <a:gd name="T14" fmla="*/ 0 60000 65536"/>
              <a:gd name="T15" fmla="*/ 0 60000 65536"/>
              <a:gd name="T16" fmla="*/ 0 60000 65536"/>
              <a:gd name="T17" fmla="*/ 0 60000 65536"/>
              <a:gd name="T18" fmla="*/ 0 60000 65536"/>
              <a:gd name="T19" fmla="*/ 0 60000 65536"/>
              <a:gd name="T20" fmla="*/ 0 60000 65536"/>
              <a:gd name="T21" fmla="*/ 0 w 60"/>
              <a:gd name="T22" fmla="*/ 0 h 57"/>
              <a:gd name="T23" fmla="*/ 60 w 60"/>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57">
                <a:moveTo>
                  <a:pt x="60" y="21"/>
                </a:moveTo>
                <a:lnTo>
                  <a:pt x="59" y="20"/>
                </a:lnTo>
                <a:lnTo>
                  <a:pt x="16" y="0"/>
                </a:lnTo>
                <a:lnTo>
                  <a:pt x="0" y="37"/>
                </a:lnTo>
                <a:lnTo>
                  <a:pt x="43" y="57"/>
                </a:lnTo>
                <a:lnTo>
                  <a:pt x="41" y="56"/>
                </a:lnTo>
                <a:lnTo>
                  <a:pt x="60" y="2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7" name="Freeform 2309"/>
          <p:cNvSpPr>
            <a:spLocks/>
          </p:cNvSpPr>
          <p:nvPr/>
        </p:nvSpPr>
        <p:spPr bwMode="auto">
          <a:xfrm>
            <a:off x="9129713" y="6092826"/>
            <a:ext cx="60722" cy="47625"/>
          </a:xfrm>
          <a:custGeom>
            <a:avLst/>
            <a:gdLst>
              <a:gd name="T0" fmla="*/ 2147483647 w 67"/>
              <a:gd name="T1" fmla="*/ 2147483647 h 60"/>
              <a:gd name="T2" fmla="*/ 2147483647 w 67"/>
              <a:gd name="T3" fmla="*/ 2147483647 h 60"/>
              <a:gd name="T4" fmla="*/ 2147483647 w 67"/>
              <a:gd name="T5" fmla="*/ 0 h 60"/>
              <a:gd name="T6" fmla="*/ 0 w 67"/>
              <a:gd name="T7" fmla="*/ 2147483647 h 60"/>
              <a:gd name="T8" fmla="*/ 2147483647 w 67"/>
              <a:gd name="T9" fmla="*/ 2147483647 h 60"/>
              <a:gd name="T10" fmla="*/ 2147483647 w 67"/>
              <a:gd name="T11" fmla="*/ 2147483647 h 60"/>
              <a:gd name="T12" fmla="*/ 2147483647 w 67"/>
              <a:gd name="T13" fmla="*/ 2147483647 h 60"/>
              <a:gd name="T14" fmla="*/ 0 60000 65536"/>
              <a:gd name="T15" fmla="*/ 0 60000 65536"/>
              <a:gd name="T16" fmla="*/ 0 60000 65536"/>
              <a:gd name="T17" fmla="*/ 0 60000 65536"/>
              <a:gd name="T18" fmla="*/ 0 60000 65536"/>
              <a:gd name="T19" fmla="*/ 0 60000 65536"/>
              <a:gd name="T20" fmla="*/ 0 60000 65536"/>
              <a:gd name="T21" fmla="*/ 0 w 67"/>
              <a:gd name="T22" fmla="*/ 0 h 60"/>
              <a:gd name="T23" fmla="*/ 67 w 67"/>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7" h="60">
                <a:moveTo>
                  <a:pt x="67" y="26"/>
                </a:moveTo>
                <a:lnTo>
                  <a:pt x="66" y="26"/>
                </a:lnTo>
                <a:lnTo>
                  <a:pt x="19" y="0"/>
                </a:lnTo>
                <a:lnTo>
                  <a:pt x="0" y="35"/>
                </a:lnTo>
                <a:lnTo>
                  <a:pt x="48" y="60"/>
                </a:lnTo>
                <a:lnTo>
                  <a:pt x="46" y="60"/>
                </a:lnTo>
                <a:lnTo>
                  <a:pt x="67"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8" name="Freeform 2310"/>
          <p:cNvSpPr>
            <a:spLocks/>
          </p:cNvSpPr>
          <p:nvPr/>
        </p:nvSpPr>
        <p:spPr bwMode="auto">
          <a:xfrm>
            <a:off x="9170789" y="6113464"/>
            <a:ext cx="55364" cy="47625"/>
          </a:xfrm>
          <a:custGeom>
            <a:avLst/>
            <a:gdLst>
              <a:gd name="T0" fmla="*/ 2147483647 w 62"/>
              <a:gd name="T1" fmla="*/ 2147483647 h 59"/>
              <a:gd name="T2" fmla="*/ 2147483647 w 62"/>
              <a:gd name="T3" fmla="*/ 2147483647 h 59"/>
              <a:gd name="T4" fmla="*/ 2147483647 w 62"/>
              <a:gd name="T5" fmla="*/ 0 h 59"/>
              <a:gd name="T6" fmla="*/ 0 w 62"/>
              <a:gd name="T7" fmla="*/ 2147483647 h 59"/>
              <a:gd name="T8" fmla="*/ 2147483647 w 62"/>
              <a:gd name="T9" fmla="*/ 2147483647 h 59"/>
              <a:gd name="T10" fmla="*/ 2147483647 w 62"/>
              <a:gd name="T11" fmla="*/ 2147483647 h 59"/>
              <a:gd name="T12" fmla="*/ 2147483647 w 62"/>
              <a:gd name="T13" fmla="*/ 2147483647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62" y="25"/>
                </a:moveTo>
                <a:lnTo>
                  <a:pt x="62" y="25"/>
                </a:lnTo>
                <a:lnTo>
                  <a:pt x="21" y="0"/>
                </a:lnTo>
                <a:lnTo>
                  <a:pt x="0" y="34"/>
                </a:lnTo>
                <a:lnTo>
                  <a:pt x="41" y="59"/>
                </a:lnTo>
                <a:lnTo>
                  <a:pt x="62"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19" name="Freeform 2311"/>
          <p:cNvSpPr>
            <a:spLocks/>
          </p:cNvSpPr>
          <p:nvPr/>
        </p:nvSpPr>
        <p:spPr bwMode="auto">
          <a:xfrm>
            <a:off x="9206509" y="6132513"/>
            <a:ext cx="58935" cy="49212"/>
          </a:xfrm>
          <a:custGeom>
            <a:avLst/>
            <a:gdLst>
              <a:gd name="T0" fmla="*/ 2147483647 w 65"/>
              <a:gd name="T1" fmla="*/ 2147483647 h 61"/>
              <a:gd name="T2" fmla="*/ 2147483647 w 65"/>
              <a:gd name="T3" fmla="*/ 2147483647 h 61"/>
              <a:gd name="T4" fmla="*/ 2147483647 w 65"/>
              <a:gd name="T5" fmla="*/ 0 h 61"/>
              <a:gd name="T6" fmla="*/ 0 w 65"/>
              <a:gd name="T7" fmla="*/ 2147483647 h 61"/>
              <a:gd name="T8" fmla="*/ 2147483647 w 65"/>
              <a:gd name="T9" fmla="*/ 2147483647 h 61"/>
              <a:gd name="T10" fmla="*/ 2147483647 w 65"/>
              <a:gd name="T11" fmla="*/ 2147483647 h 61"/>
              <a:gd name="T12" fmla="*/ 2147483647 w 65"/>
              <a:gd name="T13" fmla="*/ 2147483647 h 61"/>
              <a:gd name="T14" fmla="*/ 0 60000 65536"/>
              <a:gd name="T15" fmla="*/ 0 60000 65536"/>
              <a:gd name="T16" fmla="*/ 0 60000 65536"/>
              <a:gd name="T17" fmla="*/ 0 60000 65536"/>
              <a:gd name="T18" fmla="*/ 0 60000 65536"/>
              <a:gd name="T19" fmla="*/ 0 60000 65536"/>
              <a:gd name="T20" fmla="*/ 0 60000 65536"/>
              <a:gd name="T21" fmla="*/ 0 w 65"/>
              <a:gd name="T22" fmla="*/ 0 h 61"/>
              <a:gd name="T23" fmla="*/ 65 w 65"/>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5" h="61">
                <a:moveTo>
                  <a:pt x="65" y="26"/>
                </a:moveTo>
                <a:lnTo>
                  <a:pt x="65" y="26"/>
                </a:lnTo>
                <a:lnTo>
                  <a:pt x="21" y="0"/>
                </a:lnTo>
                <a:lnTo>
                  <a:pt x="0" y="34"/>
                </a:lnTo>
                <a:lnTo>
                  <a:pt x="45" y="61"/>
                </a:lnTo>
                <a:lnTo>
                  <a:pt x="65" y="26"/>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0" name="Freeform 2312"/>
          <p:cNvSpPr>
            <a:spLocks/>
          </p:cNvSpPr>
          <p:nvPr/>
        </p:nvSpPr>
        <p:spPr bwMode="auto">
          <a:xfrm>
            <a:off x="9247585" y="6154739"/>
            <a:ext cx="55365" cy="46037"/>
          </a:xfrm>
          <a:custGeom>
            <a:avLst/>
            <a:gdLst>
              <a:gd name="T0" fmla="*/ 2147483647 w 62"/>
              <a:gd name="T1" fmla="*/ 2147483647 h 59"/>
              <a:gd name="T2" fmla="*/ 2147483647 w 62"/>
              <a:gd name="T3" fmla="*/ 2147483647 h 59"/>
              <a:gd name="T4" fmla="*/ 2147483647 w 62"/>
              <a:gd name="T5" fmla="*/ 0 h 59"/>
              <a:gd name="T6" fmla="*/ 0 w 62"/>
              <a:gd name="T7" fmla="*/ 2147483647 h 59"/>
              <a:gd name="T8" fmla="*/ 2147483647 w 62"/>
              <a:gd name="T9" fmla="*/ 2147483647 h 59"/>
              <a:gd name="T10" fmla="*/ 2147483647 w 62"/>
              <a:gd name="T11" fmla="*/ 2147483647 h 59"/>
              <a:gd name="T12" fmla="*/ 2147483647 w 62"/>
              <a:gd name="T13" fmla="*/ 2147483647 h 59"/>
              <a:gd name="T14" fmla="*/ 0 60000 65536"/>
              <a:gd name="T15" fmla="*/ 0 60000 65536"/>
              <a:gd name="T16" fmla="*/ 0 60000 65536"/>
              <a:gd name="T17" fmla="*/ 0 60000 65536"/>
              <a:gd name="T18" fmla="*/ 0 60000 65536"/>
              <a:gd name="T19" fmla="*/ 0 60000 65536"/>
              <a:gd name="T20" fmla="*/ 0 60000 65536"/>
              <a:gd name="T21" fmla="*/ 0 w 62"/>
              <a:gd name="T22" fmla="*/ 0 h 59"/>
              <a:gd name="T23" fmla="*/ 62 w 6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2" h="59">
                <a:moveTo>
                  <a:pt x="62" y="25"/>
                </a:moveTo>
                <a:lnTo>
                  <a:pt x="62" y="25"/>
                </a:lnTo>
                <a:lnTo>
                  <a:pt x="20" y="0"/>
                </a:lnTo>
                <a:lnTo>
                  <a:pt x="0" y="35"/>
                </a:lnTo>
                <a:lnTo>
                  <a:pt x="41" y="59"/>
                </a:lnTo>
                <a:lnTo>
                  <a:pt x="62"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1" name="Freeform 2313"/>
          <p:cNvSpPr>
            <a:spLocks/>
          </p:cNvSpPr>
          <p:nvPr/>
        </p:nvSpPr>
        <p:spPr bwMode="auto">
          <a:xfrm>
            <a:off x="9285089" y="6173788"/>
            <a:ext cx="55364" cy="49212"/>
          </a:xfrm>
          <a:custGeom>
            <a:avLst/>
            <a:gdLst>
              <a:gd name="T0" fmla="*/ 2147483647 w 64"/>
              <a:gd name="T1" fmla="*/ 2147483647 h 62"/>
              <a:gd name="T2" fmla="*/ 2147483647 w 64"/>
              <a:gd name="T3" fmla="*/ 2147483647 h 62"/>
              <a:gd name="T4" fmla="*/ 2147483647 w 64"/>
              <a:gd name="T5" fmla="*/ 0 h 62"/>
              <a:gd name="T6" fmla="*/ 0 w 64"/>
              <a:gd name="T7" fmla="*/ 2147483647 h 62"/>
              <a:gd name="T8" fmla="*/ 2147483647 w 64"/>
              <a:gd name="T9" fmla="*/ 2147483647 h 62"/>
              <a:gd name="T10" fmla="*/ 2147483647 w 64"/>
              <a:gd name="T11" fmla="*/ 2147483647 h 62"/>
              <a:gd name="T12" fmla="*/ 2147483647 w 64"/>
              <a:gd name="T13" fmla="*/ 2147483647 h 62"/>
              <a:gd name="T14" fmla="*/ 0 60000 65536"/>
              <a:gd name="T15" fmla="*/ 0 60000 65536"/>
              <a:gd name="T16" fmla="*/ 0 60000 65536"/>
              <a:gd name="T17" fmla="*/ 0 60000 65536"/>
              <a:gd name="T18" fmla="*/ 0 60000 65536"/>
              <a:gd name="T19" fmla="*/ 0 60000 65536"/>
              <a:gd name="T20" fmla="*/ 0 60000 65536"/>
              <a:gd name="T21" fmla="*/ 0 w 64"/>
              <a:gd name="T22" fmla="*/ 0 h 62"/>
              <a:gd name="T23" fmla="*/ 64 w 64"/>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62">
                <a:moveTo>
                  <a:pt x="61" y="25"/>
                </a:moveTo>
                <a:lnTo>
                  <a:pt x="64" y="26"/>
                </a:lnTo>
                <a:lnTo>
                  <a:pt x="21" y="0"/>
                </a:lnTo>
                <a:lnTo>
                  <a:pt x="0" y="34"/>
                </a:lnTo>
                <a:lnTo>
                  <a:pt x="43" y="61"/>
                </a:lnTo>
                <a:lnTo>
                  <a:pt x="45" y="62"/>
                </a:lnTo>
                <a:lnTo>
                  <a:pt x="61" y="2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2" name="Freeform 2314"/>
          <p:cNvSpPr>
            <a:spLocks/>
          </p:cNvSpPr>
          <p:nvPr/>
        </p:nvSpPr>
        <p:spPr bwMode="auto">
          <a:xfrm>
            <a:off x="9324381" y="6192838"/>
            <a:ext cx="51792" cy="44450"/>
          </a:xfrm>
          <a:custGeom>
            <a:avLst/>
            <a:gdLst>
              <a:gd name="T0" fmla="*/ 2147483647 w 58"/>
              <a:gd name="T1" fmla="*/ 2147483647 h 55"/>
              <a:gd name="T2" fmla="*/ 2147483647 w 58"/>
              <a:gd name="T3" fmla="*/ 2147483647 h 55"/>
              <a:gd name="T4" fmla="*/ 2147483647 w 58"/>
              <a:gd name="T5" fmla="*/ 0 h 55"/>
              <a:gd name="T6" fmla="*/ 0 w 58"/>
              <a:gd name="T7" fmla="*/ 2147483647 h 55"/>
              <a:gd name="T8" fmla="*/ 2147483647 w 58"/>
              <a:gd name="T9" fmla="*/ 2147483647 h 55"/>
              <a:gd name="T10" fmla="*/ 2147483647 w 58"/>
              <a:gd name="T11" fmla="*/ 2147483647 h 55"/>
              <a:gd name="T12" fmla="*/ 2147483647 w 58"/>
              <a:gd name="T13" fmla="*/ 2147483647 h 55"/>
              <a:gd name="T14" fmla="*/ 0 60000 65536"/>
              <a:gd name="T15" fmla="*/ 0 60000 65536"/>
              <a:gd name="T16" fmla="*/ 0 60000 65536"/>
              <a:gd name="T17" fmla="*/ 0 60000 65536"/>
              <a:gd name="T18" fmla="*/ 0 60000 65536"/>
              <a:gd name="T19" fmla="*/ 0 60000 65536"/>
              <a:gd name="T20" fmla="*/ 0 60000 65536"/>
              <a:gd name="T21" fmla="*/ 0 w 58"/>
              <a:gd name="T22" fmla="*/ 0 h 55"/>
              <a:gd name="T23" fmla="*/ 58 w 58"/>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5">
                <a:moveTo>
                  <a:pt x="58" y="18"/>
                </a:moveTo>
                <a:lnTo>
                  <a:pt x="58" y="18"/>
                </a:lnTo>
                <a:lnTo>
                  <a:pt x="16" y="0"/>
                </a:lnTo>
                <a:lnTo>
                  <a:pt x="0" y="37"/>
                </a:lnTo>
                <a:lnTo>
                  <a:pt x="42" y="55"/>
                </a:lnTo>
                <a:lnTo>
                  <a:pt x="58" y="1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3" name="Freeform 2315"/>
          <p:cNvSpPr>
            <a:spLocks/>
          </p:cNvSpPr>
          <p:nvPr/>
        </p:nvSpPr>
        <p:spPr bwMode="auto">
          <a:xfrm>
            <a:off x="9361884" y="6208713"/>
            <a:ext cx="51793" cy="44450"/>
          </a:xfrm>
          <a:custGeom>
            <a:avLst/>
            <a:gdLst>
              <a:gd name="T0" fmla="*/ 2147483647 w 58"/>
              <a:gd name="T1" fmla="*/ 2147483647 h 58"/>
              <a:gd name="T2" fmla="*/ 2147483647 w 58"/>
              <a:gd name="T3" fmla="*/ 2147483647 h 58"/>
              <a:gd name="T4" fmla="*/ 2147483647 w 58"/>
              <a:gd name="T5" fmla="*/ 0 h 58"/>
              <a:gd name="T6" fmla="*/ 0 w 58"/>
              <a:gd name="T7" fmla="*/ 2147483647 h 58"/>
              <a:gd name="T8" fmla="*/ 2147483647 w 58"/>
              <a:gd name="T9" fmla="*/ 2147483647 h 58"/>
              <a:gd name="T10" fmla="*/ 2147483647 w 58"/>
              <a:gd name="T11" fmla="*/ 2147483647 h 58"/>
              <a:gd name="T12" fmla="*/ 2147483647 w 58"/>
              <a:gd name="T13" fmla="*/ 2147483647 h 58"/>
              <a:gd name="T14" fmla="*/ 0 60000 65536"/>
              <a:gd name="T15" fmla="*/ 0 60000 65536"/>
              <a:gd name="T16" fmla="*/ 0 60000 65536"/>
              <a:gd name="T17" fmla="*/ 0 60000 65536"/>
              <a:gd name="T18" fmla="*/ 0 60000 65536"/>
              <a:gd name="T19" fmla="*/ 0 60000 65536"/>
              <a:gd name="T20" fmla="*/ 0 60000 65536"/>
              <a:gd name="T21" fmla="*/ 0 w 58"/>
              <a:gd name="T22" fmla="*/ 0 h 58"/>
              <a:gd name="T23" fmla="*/ 58 w 58"/>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8">
                <a:moveTo>
                  <a:pt x="56" y="19"/>
                </a:moveTo>
                <a:lnTo>
                  <a:pt x="58" y="20"/>
                </a:lnTo>
                <a:lnTo>
                  <a:pt x="16" y="0"/>
                </a:lnTo>
                <a:lnTo>
                  <a:pt x="0" y="37"/>
                </a:lnTo>
                <a:lnTo>
                  <a:pt x="42" y="57"/>
                </a:lnTo>
                <a:lnTo>
                  <a:pt x="45" y="58"/>
                </a:lnTo>
                <a:lnTo>
                  <a:pt x="56" y="1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4" name="Freeform 2316"/>
          <p:cNvSpPr>
            <a:spLocks/>
          </p:cNvSpPr>
          <p:nvPr/>
        </p:nvSpPr>
        <p:spPr bwMode="auto">
          <a:xfrm>
            <a:off x="9401176" y="6223000"/>
            <a:ext cx="48221" cy="39688"/>
          </a:xfrm>
          <a:custGeom>
            <a:avLst/>
            <a:gdLst>
              <a:gd name="T0" fmla="*/ 2147483647 w 53"/>
              <a:gd name="T1" fmla="*/ 2147483647 h 50"/>
              <a:gd name="T2" fmla="*/ 2147483647 w 53"/>
              <a:gd name="T3" fmla="*/ 2147483647 h 50"/>
              <a:gd name="T4" fmla="*/ 2147483647 w 53"/>
              <a:gd name="T5" fmla="*/ 0 h 50"/>
              <a:gd name="T6" fmla="*/ 0 w 53"/>
              <a:gd name="T7" fmla="*/ 2147483647 h 50"/>
              <a:gd name="T8" fmla="*/ 2147483647 w 53"/>
              <a:gd name="T9" fmla="*/ 2147483647 h 50"/>
              <a:gd name="T10" fmla="*/ 2147483647 w 53"/>
              <a:gd name="T11" fmla="*/ 2147483647 h 50"/>
              <a:gd name="T12" fmla="*/ 2147483647 w 53"/>
              <a:gd name="T13" fmla="*/ 2147483647 h 50"/>
              <a:gd name="T14" fmla="*/ 0 60000 65536"/>
              <a:gd name="T15" fmla="*/ 0 60000 65536"/>
              <a:gd name="T16" fmla="*/ 0 60000 65536"/>
              <a:gd name="T17" fmla="*/ 0 60000 65536"/>
              <a:gd name="T18" fmla="*/ 0 60000 65536"/>
              <a:gd name="T19" fmla="*/ 0 60000 65536"/>
              <a:gd name="T20" fmla="*/ 0 60000 65536"/>
              <a:gd name="T21" fmla="*/ 0 w 53"/>
              <a:gd name="T22" fmla="*/ 0 h 50"/>
              <a:gd name="T23" fmla="*/ 53 w 53"/>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 h="50">
                <a:moveTo>
                  <a:pt x="50" y="11"/>
                </a:moveTo>
                <a:lnTo>
                  <a:pt x="53" y="11"/>
                </a:lnTo>
                <a:lnTo>
                  <a:pt x="11" y="0"/>
                </a:lnTo>
                <a:lnTo>
                  <a:pt x="0" y="39"/>
                </a:lnTo>
                <a:lnTo>
                  <a:pt x="41" y="50"/>
                </a:lnTo>
                <a:lnTo>
                  <a:pt x="43" y="50"/>
                </a:lnTo>
                <a:lnTo>
                  <a:pt x="50"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5" name="Freeform 2317"/>
          <p:cNvSpPr>
            <a:spLocks/>
          </p:cNvSpPr>
          <p:nvPr/>
        </p:nvSpPr>
        <p:spPr bwMode="auto">
          <a:xfrm>
            <a:off x="9440466" y="6232526"/>
            <a:ext cx="46434" cy="36513"/>
          </a:xfrm>
          <a:custGeom>
            <a:avLst/>
            <a:gdLst>
              <a:gd name="T0" fmla="*/ 2147483647 w 52"/>
              <a:gd name="T1" fmla="*/ 2147483647 h 46"/>
              <a:gd name="T2" fmla="*/ 2147483647 w 52"/>
              <a:gd name="T3" fmla="*/ 2147483647 h 46"/>
              <a:gd name="T4" fmla="*/ 2147483647 w 52"/>
              <a:gd name="T5" fmla="*/ 0 h 46"/>
              <a:gd name="T6" fmla="*/ 0 w 52"/>
              <a:gd name="T7" fmla="*/ 2147483647 h 46"/>
              <a:gd name="T8" fmla="*/ 2147483647 w 52"/>
              <a:gd name="T9" fmla="*/ 2147483647 h 46"/>
              <a:gd name="T10" fmla="*/ 2147483647 w 52"/>
              <a:gd name="T11" fmla="*/ 2147483647 h 46"/>
              <a:gd name="T12" fmla="*/ 2147483647 w 52"/>
              <a:gd name="T13" fmla="*/ 2147483647 h 46"/>
              <a:gd name="T14" fmla="*/ 0 60000 65536"/>
              <a:gd name="T15" fmla="*/ 0 60000 65536"/>
              <a:gd name="T16" fmla="*/ 0 60000 65536"/>
              <a:gd name="T17" fmla="*/ 0 60000 65536"/>
              <a:gd name="T18" fmla="*/ 0 60000 65536"/>
              <a:gd name="T19" fmla="*/ 0 60000 65536"/>
              <a:gd name="T20" fmla="*/ 0 60000 65536"/>
              <a:gd name="T21" fmla="*/ 0 w 52"/>
              <a:gd name="T22" fmla="*/ 0 h 46"/>
              <a:gd name="T23" fmla="*/ 52 w 52"/>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6">
                <a:moveTo>
                  <a:pt x="52" y="7"/>
                </a:moveTo>
                <a:lnTo>
                  <a:pt x="50" y="7"/>
                </a:lnTo>
                <a:lnTo>
                  <a:pt x="7" y="0"/>
                </a:lnTo>
                <a:lnTo>
                  <a:pt x="0" y="39"/>
                </a:lnTo>
                <a:lnTo>
                  <a:pt x="43" y="46"/>
                </a:lnTo>
                <a:lnTo>
                  <a:pt x="41" y="46"/>
                </a:lnTo>
                <a:lnTo>
                  <a:pt x="52"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6" name="Freeform 2318"/>
          <p:cNvSpPr>
            <a:spLocks/>
          </p:cNvSpPr>
          <p:nvPr/>
        </p:nvSpPr>
        <p:spPr bwMode="auto">
          <a:xfrm>
            <a:off x="9476185" y="6237289"/>
            <a:ext cx="46434" cy="39687"/>
          </a:xfrm>
          <a:custGeom>
            <a:avLst/>
            <a:gdLst>
              <a:gd name="T0" fmla="*/ 2147483647 w 52"/>
              <a:gd name="T1" fmla="*/ 2147483647 h 51"/>
              <a:gd name="T2" fmla="*/ 2147483647 w 52"/>
              <a:gd name="T3" fmla="*/ 2147483647 h 51"/>
              <a:gd name="T4" fmla="*/ 2147483647 w 52"/>
              <a:gd name="T5" fmla="*/ 0 h 51"/>
              <a:gd name="T6" fmla="*/ 0 w 52"/>
              <a:gd name="T7" fmla="*/ 2147483647 h 51"/>
              <a:gd name="T8" fmla="*/ 2147483647 w 52"/>
              <a:gd name="T9" fmla="*/ 2147483647 h 51"/>
              <a:gd name="T10" fmla="*/ 2147483647 w 52"/>
              <a:gd name="T11" fmla="*/ 2147483647 h 51"/>
              <a:gd name="T12" fmla="*/ 2147483647 w 52"/>
              <a:gd name="T13" fmla="*/ 2147483647 h 51"/>
              <a:gd name="T14" fmla="*/ 0 60000 65536"/>
              <a:gd name="T15" fmla="*/ 0 60000 65536"/>
              <a:gd name="T16" fmla="*/ 0 60000 65536"/>
              <a:gd name="T17" fmla="*/ 0 60000 65536"/>
              <a:gd name="T18" fmla="*/ 0 60000 65536"/>
              <a:gd name="T19" fmla="*/ 0 60000 65536"/>
              <a:gd name="T20" fmla="*/ 0 60000 65536"/>
              <a:gd name="T21" fmla="*/ 0 w 52"/>
              <a:gd name="T22" fmla="*/ 0 h 51"/>
              <a:gd name="T23" fmla="*/ 52 w 52"/>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1">
                <a:moveTo>
                  <a:pt x="50" y="12"/>
                </a:moveTo>
                <a:lnTo>
                  <a:pt x="52" y="12"/>
                </a:lnTo>
                <a:lnTo>
                  <a:pt x="11" y="0"/>
                </a:lnTo>
                <a:lnTo>
                  <a:pt x="0" y="39"/>
                </a:lnTo>
                <a:lnTo>
                  <a:pt x="40" y="51"/>
                </a:lnTo>
                <a:lnTo>
                  <a:pt x="41" y="51"/>
                </a:lnTo>
                <a:lnTo>
                  <a:pt x="50" y="12"/>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7" name="Freeform 2319"/>
          <p:cNvSpPr>
            <a:spLocks/>
          </p:cNvSpPr>
          <p:nvPr/>
        </p:nvSpPr>
        <p:spPr bwMode="auto">
          <a:xfrm>
            <a:off x="9513690" y="6246813"/>
            <a:ext cx="50006" cy="38100"/>
          </a:xfrm>
          <a:custGeom>
            <a:avLst/>
            <a:gdLst>
              <a:gd name="T0" fmla="*/ 2147483647 w 55"/>
              <a:gd name="T1" fmla="*/ 2147483647 h 48"/>
              <a:gd name="T2" fmla="*/ 2147483647 w 55"/>
              <a:gd name="T3" fmla="*/ 2147483647 h 48"/>
              <a:gd name="T4" fmla="*/ 2147483647 w 55"/>
              <a:gd name="T5" fmla="*/ 0 h 48"/>
              <a:gd name="T6" fmla="*/ 0 w 55"/>
              <a:gd name="T7" fmla="*/ 2147483647 h 48"/>
              <a:gd name="T8" fmla="*/ 2147483647 w 55"/>
              <a:gd name="T9" fmla="*/ 2147483647 h 48"/>
              <a:gd name="T10" fmla="*/ 2147483647 w 55"/>
              <a:gd name="T11" fmla="*/ 2147483647 h 48"/>
              <a:gd name="T12" fmla="*/ 2147483647 w 55"/>
              <a:gd name="T13" fmla="*/ 2147483647 h 48"/>
              <a:gd name="T14" fmla="*/ 0 60000 65536"/>
              <a:gd name="T15" fmla="*/ 0 60000 65536"/>
              <a:gd name="T16" fmla="*/ 0 60000 65536"/>
              <a:gd name="T17" fmla="*/ 0 60000 65536"/>
              <a:gd name="T18" fmla="*/ 0 60000 65536"/>
              <a:gd name="T19" fmla="*/ 0 60000 65536"/>
              <a:gd name="T20" fmla="*/ 0 60000 65536"/>
              <a:gd name="T21" fmla="*/ 0 w 55"/>
              <a:gd name="T22" fmla="*/ 0 h 48"/>
              <a:gd name="T23" fmla="*/ 55 w 55"/>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 h="48">
                <a:moveTo>
                  <a:pt x="55" y="9"/>
                </a:moveTo>
                <a:lnTo>
                  <a:pt x="53" y="9"/>
                </a:lnTo>
                <a:lnTo>
                  <a:pt x="9" y="0"/>
                </a:lnTo>
                <a:lnTo>
                  <a:pt x="0" y="39"/>
                </a:lnTo>
                <a:lnTo>
                  <a:pt x="44" y="48"/>
                </a:lnTo>
                <a:lnTo>
                  <a:pt x="42" y="48"/>
                </a:lnTo>
                <a:lnTo>
                  <a:pt x="55"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8" name="Freeform 2320"/>
          <p:cNvSpPr>
            <a:spLocks/>
          </p:cNvSpPr>
          <p:nvPr/>
        </p:nvSpPr>
        <p:spPr bwMode="auto">
          <a:xfrm>
            <a:off x="9551194" y="6253163"/>
            <a:ext cx="51793" cy="42862"/>
          </a:xfrm>
          <a:custGeom>
            <a:avLst/>
            <a:gdLst>
              <a:gd name="T0" fmla="*/ 2147483647 w 57"/>
              <a:gd name="T1" fmla="*/ 2147483647 h 54"/>
              <a:gd name="T2" fmla="*/ 2147483647 w 57"/>
              <a:gd name="T3" fmla="*/ 2147483647 h 54"/>
              <a:gd name="T4" fmla="*/ 2147483647 w 57"/>
              <a:gd name="T5" fmla="*/ 0 h 54"/>
              <a:gd name="T6" fmla="*/ 0 w 57"/>
              <a:gd name="T7" fmla="*/ 2147483647 h 54"/>
              <a:gd name="T8" fmla="*/ 2147483647 w 57"/>
              <a:gd name="T9" fmla="*/ 2147483647 h 54"/>
              <a:gd name="T10" fmla="*/ 2147483647 w 57"/>
              <a:gd name="T11" fmla="*/ 2147483647 h 54"/>
              <a:gd name="T12" fmla="*/ 2147483647 w 57"/>
              <a:gd name="T13" fmla="*/ 2147483647 h 54"/>
              <a:gd name="T14" fmla="*/ 0 60000 65536"/>
              <a:gd name="T15" fmla="*/ 0 60000 65536"/>
              <a:gd name="T16" fmla="*/ 0 60000 65536"/>
              <a:gd name="T17" fmla="*/ 0 60000 65536"/>
              <a:gd name="T18" fmla="*/ 0 60000 65536"/>
              <a:gd name="T19" fmla="*/ 0 60000 65536"/>
              <a:gd name="T20" fmla="*/ 0 60000 65536"/>
              <a:gd name="T21" fmla="*/ 0 w 57"/>
              <a:gd name="T22" fmla="*/ 0 h 54"/>
              <a:gd name="T23" fmla="*/ 57 w 57"/>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4">
                <a:moveTo>
                  <a:pt x="56" y="15"/>
                </a:moveTo>
                <a:lnTo>
                  <a:pt x="57" y="15"/>
                </a:lnTo>
                <a:lnTo>
                  <a:pt x="13" y="0"/>
                </a:lnTo>
                <a:lnTo>
                  <a:pt x="0" y="39"/>
                </a:lnTo>
                <a:lnTo>
                  <a:pt x="43" y="54"/>
                </a:lnTo>
                <a:lnTo>
                  <a:pt x="45" y="54"/>
                </a:lnTo>
                <a:lnTo>
                  <a:pt x="56"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29" name="Freeform 2321"/>
          <p:cNvSpPr>
            <a:spLocks/>
          </p:cNvSpPr>
          <p:nvPr/>
        </p:nvSpPr>
        <p:spPr bwMode="auto">
          <a:xfrm>
            <a:off x="9590485" y="6265863"/>
            <a:ext cx="53578" cy="42862"/>
          </a:xfrm>
          <a:custGeom>
            <a:avLst/>
            <a:gdLst>
              <a:gd name="T0" fmla="*/ 2147483647 w 58"/>
              <a:gd name="T1" fmla="*/ 2147483647 h 54"/>
              <a:gd name="T2" fmla="*/ 2147483647 w 58"/>
              <a:gd name="T3" fmla="*/ 2147483647 h 54"/>
              <a:gd name="T4" fmla="*/ 2147483647 w 58"/>
              <a:gd name="T5" fmla="*/ 0 h 54"/>
              <a:gd name="T6" fmla="*/ 0 w 58"/>
              <a:gd name="T7" fmla="*/ 2147483647 h 54"/>
              <a:gd name="T8" fmla="*/ 2147483647 w 58"/>
              <a:gd name="T9" fmla="*/ 2147483647 h 54"/>
              <a:gd name="T10" fmla="*/ 2147483647 w 58"/>
              <a:gd name="T11" fmla="*/ 2147483647 h 54"/>
              <a:gd name="T12" fmla="*/ 2147483647 w 58"/>
              <a:gd name="T13" fmla="*/ 2147483647 h 54"/>
              <a:gd name="T14" fmla="*/ 0 60000 65536"/>
              <a:gd name="T15" fmla="*/ 0 60000 65536"/>
              <a:gd name="T16" fmla="*/ 0 60000 65536"/>
              <a:gd name="T17" fmla="*/ 0 60000 65536"/>
              <a:gd name="T18" fmla="*/ 0 60000 65536"/>
              <a:gd name="T19" fmla="*/ 0 60000 65536"/>
              <a:gd name="T20" fmla="*/ 0 60000 65536"/>
              <a:gd name="T21" fmla="*/ 0 w 58"/>
              <a:gd name="T22" fmla="*/ 0 h 54"/>
              <a:gd name="T23" fmla="*/ 58 w 58"/>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8" h="54">
                <a:moveTo>
                  <a:pt x="58" y="15"/>
                </a:moveTo>
                <a:lnTo>
                  <a:pt x="58" y="15"/>
                </a:lnTo>
                <a:lnTo>
                  <a:pt x="11" y="0"/>
                </a:lnTo>
                <a:lnTo>
                  <a:pt x="0" y="39"/>
                </a:lnTo>
                <a:lnTo>
                  <a:pt x="47" y="54"/>
                </a:lnTo>
                <a:lnTo>
                  <a:pt x="58" y="15"/>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0" name="Freeform 2322"/>
          <p:cNvSpPr>
            <a:spLocks/>
          </p:cNvSpPr>
          <p:nvPr/>
        </p:nvSpPr>
        <p:spPr bwMode="auto">
          <a:xfrm>
            <a:off x="9633348" y="6276976"/>
            <a:ext cx="46434" cy="41275"/>
          </a:xfrm>
          <a:custGeom>
            <a:avLst/>
            <a:gdLst>
              <a:gd name="T0" fmla="*/ 2147483647 w 52"/>
              <a:gd name="T1" fmla="*/ 2147483647 h 50"/>
              <a:gd name="T2" fmla="*/ 2147483647 w 52"/>
              <a:gd name="T3" fmla="*/ 2147483647 h 50"/>
              <a:gd name="T4" fmla="*/ 2147483647 w 52"/>
              <a:gd name="T5" fmla="*/ 0 h 50"/>
              <a:gd name="T6" fmla="*/ 0 w 52"/>
              <a:gd name="T7" fmla="*/ 2147483647 h 50"/>
              <a:gd name="T8" fmla="*/ 2147483647 w 52"/>
              <a:gd name="T9" fmla="*/ 2147483647 h 50"/>
              <a:gd name="T10" fmla="*/ 2147483647 w 52"/>
              <a:gd name="T11" fmla="*/ 2147483647 h 50"/>
              <a:gd name="T12" fmla="*/ 2147483647 w 52"/>
              <a:gd name="T13" fmla="*/ 2147483647 h 50"/>
              <a:gd name="T14" fmla="*/ 0 60000 65536"/>
              <a:gd name="T15" fmla="*/ 0 60000 65536"/>
              <a:gd name="T16" fmla="*/ 0 60000 65536"/>
              <a:gd name="T17" fmla="*/ 0 60000 65536"/>
              <a:gd name="T18" fmla="*/ 0 60000 65536"/>
              <a:gd name="T19" fmla="*/ 0 60000 65536"/>
              <a:gd name="T20" fmla="*/ 0 60000 65536"/>
              <a:gd name="T21" fmla="*/ 0 w 52"/>
              <a:gd name="T22" fmla="*/ 0 h 50"/>
              <a:gd name="T23" fmla="*/ 52 w 52"/>
              <a:gd name="T24" fmla="*/ 50 h 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50">
                <a:moveTo>
                  <a:pt x="51" y="11"/>
                </a:moveTo>
                <a:lnTo>
                  <a:pt x="52" y="11"/>
                </a:lnTo>
                <a:lnTo>
                  <a:pt x="11" y="0"/>
                </a:lnTo>
                <a:lnTo>
                  <a:pt x="0" y="39"/>
                </a:lnTo>
                <a:lnTo>
                  <a:pt x="40" y="50"/>
                </a:lnTo>
                <a:lnTo>
                  <a:pt x="41" y="50"/>
                </a:lnTo>
                <a:lnTo>
                  <a:pt x="51" y="11"/>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1" name="Freeform 2323"/>
          <p:cNvSpPr>
            <a:spLocks/>
          </p:cNvSpPr>
          <p:nvPr/>
        </p:nvSpPr>
        <p:spPr bwMode="auto">
          <a:xfrm>
            <a:off x="9670853" y="6286500"/>
            <a:ext cx="46434" cy="38100"/>
          </a:xfrm>
          <a:custGeom>
            <a:avLst/>
            <a:gdLst>
              <a:gd name="T0" fmla="*/ 2147483647 w 52"/>
              <a:gd name="T1" fmla="*/ 2147483647 h 49"/>
              <a:gd name="T2" fmla="*/ 2147483647 w 52"/>
              <a:gd name="T3" fmla="*/ 2147483647 h 49"/>
              <a:gd name="T4" fmla="*/ 2147483647 w 52"/>
              <a:gd name="T5" fmla="*/ 0 h 49"/>
              <a:gd name="T6" fmla="*/ 0 w 52"/>
              <a:gd name="T7" fmla="*/ 2147483647 h 49"/>
              <a:gd name="T8" fmla="*/ 2147483647 w 52"/>
              <a:gd name="T9" fmla="*/ 2147483647 h 49"/>
              <a:gd name="T10" fmla="*/ 2147483647 w 52"/>
              <a:gd name="T11" fmla="*/ 2147483647 h 49"/>
              <a:gd name="T12" fmla="*/ 2147483647 w 52"/>
              <a:gd name="T13" fmla="*/ 2147483647 h 49"/>
              <a:gd name="T14" fmla="*/ 0 60000 65536"/>
              <a:gd name="T15" fmla="*/ 0 60000 65536"/>
              <a:gd name="T16" fmla="*/ 0 60000 65536"/>
              <a:gd name="T17" fmla="*/ 0 60000 65536"/>
              <a:gd name="T18" fmla="*/ 0 60000 65536"/>
              <a:gd name="T19" fmla="*/ 0 60000 65536"/>
              <a:gd name="T20" fmla="*/ 0 60000 65536"/>
              <a:gd name="T21" fmla="*/ 0 w 52"/>
              <a:gd name="T22" fmla="*/ 0 h 49"/>
              <a:gd name="T23" fmla="*/ 52 w 5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49">
                <a:moveTo>
                  <a:pt x="52" y="9"/>
                </a:moveTo>
                <a:lnTo>
                  <a:pt x="52" y="9"/>
                </a:lnTo>
                <a:lnTo>
                  <a:pt x="10" y="0"/>
                </a:lnTo>
                <a:lnTo>
                  <a:pt x="0" y="39"/>
                </a:lnTo>
                <a:lnTo>
                  <a:pt x="43" y="49"/>
                </a:lnTo>
                <a:lnTo>
                  <a:pt x="52" y="9"/>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2" name="Freeform 2324"/>
          <p:cNvSpPr>
            <a:spLocks/>
          </p:cNvSpPr>
          <p:nvPr/>
        </p:nvSpPr>
        <p:spPr bwMode="auto">
          <a:xfrm>
            <a:off x="9708356" y="6294438"/>
            <a:ext cx="44649" cy="38100"/>
          </a:xfrm>
          <a:custGeom>
            <a:avLst/>
            <a:gdLst>
              <a:gd name="T0" fmla="*/ 2147483647 w 51"/>
              <a:gd name="T1" fmla="*/ 2147483647 h 49"/>
              <a:gd name="T2" fmla="*/ 2147483647 w 51"/>
              <a:gd name="T3" fmla="*/ 2147483647 h 49"/>
              <a:gd name="T4" fmla="*/ 2147483647 w 51"/>
              <a:gd name="T5" fmla="*/ 0 h 49"/>
              <a:gd name="T6" fmla="*/ 0 w 51"/>
              <a:gd name="T7" fmla="*/ 2147483647 h 49"/>
              <a:gd name="T8" fmla="*/ 2147483647 w 51"/>
              <a:gd name="T9" fmla="*/ 2147483647 h 49"/>
              <a:gd name="T10" fmla="*/ 2147483647 w 51"/>
              <a:gd name="T11" fmla="*/ 2147483647 h 49"/>
              <a:gd name="T12" fmla="*/ 2147483647 w 51"/>
              <a:gd name="T13" fmla="*/ 2147483647 h 49"/>
              <a:gd name="T14" fmla="*/ 0 60000 65536"/>
              <a:gd name="T15" fmla="*/ 0 60000 65536"/>
              <a:gd name="T16" fmla="*/ 0 60000 65536"/>
              <a:gd name="T17" fmla="*/ 0 60000 65536"/>
              <a:gd name="T18" fmla="*/ 0 60000 65536"/>
              <a:gd name="T19" fmla="*/ 0 60000 65536"/>
              <a:gd name="T20" fmla="*/ 0 60000 65536"/>
              <a:gd name="T21" fmla="*/ 0 w 51"/>
              <a:gd name="T22" fmla="*/ 0 h 49"/>
              <a:gd name="T23" fmla="*/ 51 w 51"/>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1" h="49">
                <a:moveTo>
                  <a:pt x="50" y="10"/>
                </a:moveTo>
                <a:lnTo>
                  <a:pt x="51" y="10"/>
                </a:lnTo>
                <a:lnTo>
                  <a:pt x="9" y="0"/>
                </a:lnTo>
                <a:lnTo>
                  <a:pt x="0" y="40"/>
                </a:lnTo>
                <a:lnTo>
                  <a:pt x="41" y="49"/>
                </a:lnTo>
                <a:lnTo>
                  <a:pt x="43" y="49"/>
                </a:lnTo>
                <a:lnTo>
                  <a:pt x="50" y="1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3" name="Freeform 2325"/>
          <p:cNvSpPr>
            <a:spLocks/>
          </p:cNvSpPr>
          <p:nvPr/>
        </p:nvSpPr>
        <p:spPr bwMode="auto">
          <a:xfrm>
            <a:off x="9745862" y="6300788"/>
            <a:ext cx="46434" cy="36512"/>
          </a:xfrm>
          <a:custGeom>
            <a:avLst/>
            <a:gdLst>
              <a:gd name="T0" fmla="*/ 2147483647 w 50"/>
              <a:gd name="T1" fmla="*/ 2147483647 h 46"/>
              <a:gd name="T2" fmla="*/ 2147483647 w 50"/>
              <a:gd name="T3" fmla="*/ 2147483647 h 46"/>
              <a:gd name="T4" fmla="*/ 2147483647 w 50"/>
              <a:gd name="T5" fmla="*/ 0 h 46"/>
              <a:gd name="T6" fmla="*/ 0 w 50"/>
              <a:gd name="T7" fmla="*/ 2147483647 h 46"/>
              <a:gd name="T8" fmla="*/ 2147483647 w 50"/>
              <a:gd name="T9" fmla="*/ 2147483647 h 46"/>
              <a:gd name="T10" fmla="*/ 2147483647 w 50"/>
              <a:gd name="T11" fmla="*/ 2147483647 h 46"/>
              <a:gd name="T12" fmla="*/ 2147483647 w 50"/>
              <a:gd name="T13" fmla="*/ 2147483647 h 46"/>
              <a:gd name="T14" fmla="*/ 0 60000 65536"/>
              <a:gd name="T15" fmla="*/ 0 60000 65536"/>
              <a:gd name="T16" fmla="*/ 0 60000 65536"/>
              <a:gd name="T17" fmla="*/ 0 60000 65536"/>
              <a:gd name="T18" fmla="*/ 0 60000 65536"/>
              <a:gd name="T19" fmla="*/ 0 60000 65536"/>
              <a:gd name="T20" fmla="*/ 0 60000 65536"/>
              <a:gd name="T21" fmla="*/ 0 w 50"/>
              <a:gd name="T22" fmla="*/ 0 h 46"/>
              <a:gd name="T23" fmla="*/ 50 w 50"/>
              <a:gd name="T24" fmla="*/ 46 h 4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46">
                <a:moveTo>
                  <a:pt x="47" y="7"/>
                </a:moveTo>
                <a:lnTo>
                  <a:pt x="50" y="7"/>
                </a:lnTo>
                <a:lnTo>
                  <a:pt x="7" y="0"/>
                </a:lnTo>
                <a:lnTo>
                  <a:pt x="0" y="39"/>
                </a:lnTo>
                <a:lnTo>
                  <a:pt x="43" y="46"/>
                </a:lnTo>
                <a:lnTo>
                  <a:pt x="47" y="46"/>
                </a:lnTo>
                <a:lnTo>
                  <a:pt x="47" y="7"/>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4" name="Freeform 2326"/>
          <p:cNvSpPr>
            <a:spLocks/>
          </p:cNvSpPr>
          <p:nvPr/>
        </p:nvSpPr>
        <p:spPr bwMode="auto">
          <a:xfrm>
            <a:off x="9788724" y="6307138"/>
            <a:ext cx="35719" cy="30162"/>
          </a:xfrm>
          <a:custGeom>
            <a:avLst/>
            <a:gdLst>
              <a:gd name="T0" fmla="*/ 2147483647 w 40"/>
              <a:gd name="T1" fmla="*/ 0 h 39"/>
              <a:gd name="T2" fmla="*/ 2147483647 w 40"/>
              <a:gd name="T3" fmla="*/ 0 h 39"/>
              <a:gd name="T4" fmla="*/ 0 w 40"/>
              <a:gd name="T5" fmla="*/ 0 h 39"/>
              <a:gd name="T6" fmla="*/ 0 w 40"/>
              <a:gd name="T7" fmla="*/ 2147483647 h 39"/>
              <a:gd name="T8" fmla="*/ 2147483647 w 40"/>
              <a:gd name="T9" fmla="*/ 2147483647 h 39"/>
              <a:gd name="T10" fmla="*/ 2147483647 w 40"/>
              <a:gd name="T11" fmla="*/ 2147483647 h 39"/>
              <a:gd name="T12" fmla="*/ 2147483647 w 40"/>
              <a:gd name="T13" fmla="*/ 0 h 39"/>
              <a:gd name="T14" fmla="*/ 0 60000 65536"/>
              <a:gd name="T15" fmla="*/ 0 60000 65536"/>
              <a:gd name="T16" fmla="*/ 0 60000 65536"/>
              <a:gd name="T17" fmla="*/ 0 60000 65536"/>
              <a:gd name="T18" fmla="*/ 0 60000 65536"/>
              <a:gd name="T19" fmla="*/ 0 60000 65536"/>
              <a:gd name="T20" fmla="*/ 0 60000 65536"/>
              <a:gd name="T21" fmla="*/ 0 w 40"/>
              <a:gd name="T22" fmla="*/ 0 h 39"/>
              <a:gd name="T23" fmla="*/ 40 w 4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 h="39">
                <a:moveTo>
                  <a:pt x="40" y="0"/>
                </a:moveTo>
                <a:lnTo>
                  <a:pt x="39" y="0"/>
                </a:lnTo>
                <a:lnTo>
                  <a:pt x="0" y="0"/>
                </a:lnTo>
                <a:lnTo>
                  <a:pt x="0" y="39"/>
                </a:lnTo>
                <a:lnTo>
                  <a:pt x="39" y="39"/>
                </a:lnTo>
                <a:lnTo>
                  <a:pt x="38" y="39"/>
                </a:lnTo>
                <a:lnTo>
                  <a:pt x="40"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5" name="Freeform 2327"/>
          <p:cNvSpPr>
            <a:spLocks/>
          </p:cNvSpPr>
          <p:nvPr/>
        </p:nvSpPr>
        <p:spPr bwMode="auto">
          <a:xfrm>
            <a:off x="9822656" y="6307139"/>
            <a:ext cx="42863" cy="33337"/>
          </a:xfrm>
          <a:custGeom>
            <a:avLst/>
            <a:gdLst>
              <a:gd name="T0" fmla="*/ 2147483647 w 47"/>
              <a:gd name="T1" fmla="*/ 1500077689 h 42"/>
              <a:gd name="T2" fmla="*/ 2147483647 w 47"/>
              <a:gd name="T3" fmla="*/ 1500077689 h 42"/>
              <a:gd name="T4" fmla="*/ 1065215202 w 47"/>
              <a:gd name="T5" fmla="*/ 0 h 42"/>
              <a:gd name="T6" fmla="*/ 0 w 47"/>
              <a:gd name="T7" fmla="*/ 2147483647 h 42"/>
              <a:gd name="T8" fmla="*/ 2147483647 w 47"/>
              <a:gd name="T9" fmla="*/ 2147483647 h 42"/>
              <a:gd name="T10" fmla="*/ 2147483647 w 47"/>
              <a:gd name="T11" fmla="*/ 2147483647 h 42"/>
              <a:gd name="T12" fmla="*/ 2147483647 w 47"/>
              <a:gd name="T13" fmla="*/ 1500077689 h 42"/>
              <a:gd name="T14" fmla="*/ 0 60000 65536"/>
              <a:gd name="T15" fmla="*/ 0 60000 65536"/>
              <a:gd name="T16" fmla="*/ 0 60000 65536"/>
              <a:gd name="T17" fmla="*/ 0 60000 65536"/>
              <a:gd name="T18" fmla="*/ 0 60000 65536"/>
              <a:gd name="T19" fmla="*/ 0 60000 65536"/>
              <a:gd name="T20" fmla="*/ 0 60000 65536"/>
              <a:gd name="T21" fmla="*/ 0 w 47"/>
              <a:gd name="T22" fmla="*/ 0 h 42"/>
              <a:gd name="T23" fmla="*/ 47 w 47"/>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 h="42">
                <a:moveTo>
                  <a:pt x="46" y="3"/>
                </a:moveTo>
                <a:lnTo>
                  <a:pt x="47" y="3"/>
                </a:lnTo>
                <a:lnTo>
                  <a:pt x="2" y="0"/>
                </a:lnTo>
                <a:lnTo>
                  <a:pt x="0" y="39"/>
                </a:lnTo>
                <a:lnTo>
                  <a:pt x="45" y="42"/>
                </a:lnTo>
                <a:lnTo>
                  <a:pt x="46" y="42"/>
                </a:lnTo>
                <a:lnTo>
                  <a:pt x="46" y="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6" name="Freeform 2328"/>
          <p:cNvSpPr>
            <a:spLocks/>
          </p:cNvSpPr>
          <p:nvPr/>
        </p:nvSpPr>
        <p:spPr bwMode="auto">
          <a:xfrm>
            <a:off x="9863734" y="6310313"/>
            <a:ext cx="39291" cy="30162"/>
          </a:xfrm>
          <a:custGeom>
            <a:avLst/>
            <a:gdLst>
              <a:gd name="T0" fmla="*/ 2147483647 w 44"/>
              <a:gd name="T1" fmla="*/ 0 h 39"/>
              <a:gd name="T2" fmla="*/ 2147483647 w 44"/>
              <a:gd name="T3" fmla="*/ 0 h 39"/>
              <a:gd name="T4" fmla="*/ 0 w 44"/>
              <a:gd name="T5" fmla="*/ 0 h 39"/>
              <a:gd name="T6" fmla="*/ 0 w 44"/>
              <a:gd name="T7" fmla="*/ 2147483647 h 39"/>
              <a:gd name="T8" fmla="*/ 2147483647 w 44"/>
              <a:gd name="T9" fmla="*/ 2147483647 h 39"/>
              <a:gd name="T10" fmla="*/ 2147483647 w 44"/>
              <a:gd name="T11" fmla="*/ 2147483647 h 39"/>
              <a:gd name="T12" fmla="*/ 2147483647 w 44"/>
              <a:gd name="T13" fmla="*/ 0 h 39"/>
              <a:gd name="T14" fmla="*/ 0 60000 65536"/>
              <a:gd name="T15" fmla="*/ 0 60000 65536"/>
              <a:gd name="T16" fmla="*/ 0 60000 65536"/>
              <a:gd name="T17" fmla="*/ 0 60000 65536"/>
              <a:gd name="T18" fmla="*/ 0 60000 65536"/>
              <a:gd name="T19" fmla="*/ 0 60000 65536"/>
              <a:gd name="T20" fmla="*/ 0 60000 65536"/>
              <a:gd name="T21" fmla="*/ 0 w 44"/>
              <a:gd name="T22" fmla="*/ 0 h 39"/>
              <a:gd name="T23" fmla="*/ 44 w 44"/>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 h="39">
                <a:moveTo>
                  <a:pt x="44" y="0"/>
                </a:moveTo>
                <a:lnTo>
                  <a:pt x="44" y="0"/>
                </a:lnTo>
                <a:lnTo>
                  <a:pt x="0" y="0"/>
                </a:lnTo>
                <a:lnTo>
                  <a:pt x="0" y="39"/>
                </a:lnTo>
                <a:lnTo>
                  <a:pt x="44" y="39"/>
                </a:lnTo>
                <a:lnTo>
                  <a:pt x="44"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7" name="Freeform 2329"/>
          <p:cNvSpPr>
            <a:spLocks/>
          </p:cNvSpPr>
          <p:nvPr/>
        </p:nvSpPr>
        <p:spPr bwMode="auto">
          <a:xfrm>
            <a:off x="9903025" y="6310313"/>
            <a:ext cx="37504" cy="30162"/>
          </a:xfrm>
          <a:custGeom>
            <a:avLst/>
            <a:gdLst>
              <a:gd name="T0" fmla="*/ 2147483647 w 42"/>
              <a:gd name="T1" fmla="*/ 2147483647 h 39"/>
              <a:gd name="T2" fmla="*/ 2147483647 w 42"/>
              <a:gd name="T3" fmla="*/ 0 h 39"/>
              <a:gd name="T4" fmla="*/ 0 w 42"/>
              <a:gd name="T5" fmla="*/ 0 h 39"/>
              <a:gd name="T6" fmla="*/ 0 w 42"/>
              <a:gd name="T7" fmla="*/ 2147483647 h 39"/>
              <a:gd name="T8" fmla="*/ 2147483647 w 42"/>
              <a:gd name="T9" fmla="*/ 2147483647 h 39"/>
              <a:gd name="T10" fmla="*/ 2147483647 w 42"/>
              <a:gd name="T11" fmla="*/ 2147483647 h 39"/>
              <a:gd name="T12" fmla="*/ 0 60000 65536"/>
              <a:gd name="T13" fmla="*/ 0 60000 65536"/>
              <a:gd name="T14" fmla="*/ 0 60000 65536"/>
              <a:gd name="T15" fmla="*/ 0 60000 65536"/>
              <a:gd name="T16" fmla="*/ 0 60000 65536"/>
              <a:gd name="T17" fmla="*/ 0 60000 65536"/>
              <a:gd name="T18" fmla="*/ 0 w 42"/>
              <a:gd name="T19" fmla="*/ 0 h 39"/>
              <a:gd name="T20" fmla="*/ 42 w 42"/>
              <a:gd name="T21" fmla="*/ 39 h 39"/>
            </a:gdLst>
            <a:ahLst/>
            <a:cxnLst>
              <a:cxn ang="T12">
                <a:pos x="T0" y="T1"/>
              </a:cxn>
              <a:cxn ang="T13">
                <a:pos x="T2" y="T3"/>
              </a:cxn>
              <a:cxn ang="T14">
                <a:pos x="T4" y="T5"/>
              </a:cxn>
              <a:cxn ang="T15">
                <a:pos x="T6" y="T7"/>
              </a:cxn>
              <a:cxn ang="T16">
                <a:pos x="T8" y="T9"/>
              </a:cxn>
              <a:cxn ang="T17">
                <a:pos x="T10" y="T11"/>
              </a:cxn>
            </a:cxnLst>
            <a:rect l="T18" t="T19" r="T20" b="T21"/>
            <a:pathLst>
              <a:path w="42" h="39">
                <a:moveTo>
                  <a:pt x="42" y="20"/>
                </a:moveTo>
                <a:lnTo>
                  <a:pt x="42" y="0"/>
                </a:lnTo>
                <a:lnTo>
                  <a:pt x="0" y="0"/>
                </a:lnTo>
                <a:lnTo>
                  <a:pt x="0" y="39"/>
                </a:lnTo>
                <a:lnTo>
                  <a:pt x="42" y="39"/>
                </a:lnTo>
                <a:lnTo>
                  <a:pt x="42" y="2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8" name="Freeform 2330"/>
          <p:cNvSpPr>
            <a:spLocks noEditPoints="1"/>
          </p:cNvSpPr>
          <p:nvPr/>
        </p:nvSpPr>
        <p:spPr bwMode="auto">
          <a:xfrm>
            <a:off x="4670228" y="4875214"/>
            <a:ext cx="709017" cy="173037"/>
          </a:xfrm>
          <a:custGeom>
            <a:avLst/>
            <a:gdLst>
              <a:gd name="T0" fmla="*/ 2147483647 w 794"/>
              <a:gd name="T1" fmla="*/ 0 h 218"/>
              <a:gd name="T2" fmla="*/ 2147483647 w 794"/>
              <a:gd name="T3" fmla="*/ 0 h 218"/>
              <a:gd name="T4" fmla="*/ 2147483647 w 794"/>
              <a:gd name="T5" fmla="*/ 2147483647 h 218"/>
              <a:gd name="T6" fmla="*/ 2147483647 w 794"/>
              <a:gd name="T7" fmla="*/ 2147483647 h 218"/>
              <a:gd name="T8" fmla="*/ 2147483647 w 794"/>
              <a:gd name="T9" fmla="*/ 2147483647 h 218"/>
              <a:gd name="T10" fmla="*/ 2147483647 w 794"/>
              <a:gd name="T11" fmla="*/ 0 h 218"/>
              <a:gd name="T12" fmla="*/ 2147483647 w 794"/>
              <a:gd name="T13" fmla="*/ 500248380 h 218"/>
              <a:gd name="T14" fmla="*/ 2147483647 w 794"/>
              <a:gd name="T15" fmla="*/ 999866523 h 218"/>
              <a:gd name="T16" fmla="*/ 2147483647 w 794"/>
              <a:gd name="T17" fmla="*/ 2147483647 h 218"/>
              <a:gd name="T18" fmla="*/ 2147483647 w 794"/>
              <a:gd name="T19" fmla="*/ 2147483647 h 218"/>
              <a:gd name="T20" fmla="*/ 2147483647 w 794"/>
              <a:gd name="T21" fmla="*/ 2147483647 h 218"/>
              <a:gd name="T22" fmla="*/ 2147483647 w 794"/>
              <a:gd name="T23" fmla="*/ 2147483647 h 218"/>
              <a:gd name="T24" fmla="*/ 2147483647 w 794"/>
              <a:gd name="T25" fmla="*/ 2147483647 h 218"/>
              <a:gd name="T26" fmla="*/ 2147483647 w 794"/>
              <a:gd name="T27" fmla="*/ 2147483647 h 218"/>
              <a:gd name="T28" fmla="*/ 2147483647 w 794"/>
              <a:gd name="T29" fmla="*/ 2147483647 h 218"/>
              <a:gd name="T30" fmla="*/ 2147483647 w 794"/>
              <a:gd name="T31" fmla="*/ 2147483647 h 218"/>
              <a:gd name="T32" fmla="*/ 2147483647 w 794"/>
              <a:gd name="T33" fmla="*/ 2147483647 h 218"/>
              <a:gd name="T34" fmla="*/ 2147483647 w 794"/>
              <a:gd name="T35" fmla="*/ 2147483647 h 218"/>
              <a:gd name="T36" fmla="*/ 2147483647 w 794"/>
              <a:gd name="T37" fmla="*/ 2147483647 h 218"/>
              <a:gd name="T38" fmla="*/ 2147483647 w 794"/>
              <a:gd name="T39" fmla="*/ 2147483647 h 218"/>
              <a:gd name="T40" fmla="*/ 2147483647 w 794"/>
              <a:gd name="T41" fmla="*/ 2147483647 h 218"/>
              <a:gd name="T42" fmla="*/ 2147483647 w 794"/>
              <a:gd name="T43" fmla="*/ 2147483647 h 218"/>
              <a:gd name="T44" fmla="*/ 2147483647 w 794"/>
              <a:gd name="T45" fmla="*/ 2147483647 h 218"/>
              <a:gd name="T46" fmla="*/ 2147483647 w 794"/>
              <a:gd name="T47" fmla="*/ 2147483647 h 218"/>
              <a:gd name="T48" fmla="*/ 2147483647 w 794"/>
              <a:gd name="T49" fmla="*/ 0 h 218"/>
              <a:gd name="T50" fmla="*/ 2147483647 w 794"/>
              <a:gd name="T51" fmla="*/ 2147483647 h 218"/>
              <a:gd name="T52" fmla="*/ 2147483647 w 794"/>
              <a:gd name="T53" fmla="*/ 2147483647 h 218"/>
              <a:gd name="T54" fmla="*/ 2147483647 w 794"/>
              <a:gd name="T55" fmla="*/ 2147483647 h 218"/>
              <a:gd name="T56" fmla="*/ 2147483647 w 794"/>
              <a:gd name="T57" fmla="*/ 2147483647 h 218"/>
              <a:gd name="T58" fmla="*/ 2147483647 w 794"/>
              <a:gd name="T59" fmla="*/ 2147483647 h 218"/>
              <a:gd name="T60" fmla="*/ 2147483647 w 794"/>
              <a:gd name="T61" fmla="*/ 2147483647 h 218"/>
              <a:gd name="T62" fmla="*/ 2147483647 w 794"/>
              <a:gd name="T63" fmla="*/ 2147483647 h 218"/>
              <a:gd name="T64" fmla="*/ 2147483647 w 794"/>
              <a:gd name="T65" fmla="*/ 2147483647 h 218"/>
              <a:gd name="T66" fmla="*/ 2147483647 w 794"/>
              <a:gd name="T67" fmla="*/ 2147483647 h 218"/>
              <a:gd name="T68" fmla="*/ 2147483647 w 794"/>
              <a:gd name="T69" fmla="*/ 2147483647 h 218"/>
              <a:gd name="T70" fmla="*/ 2147483647 w 794"/>
              <a:gd name="T71" fmla="*/ 2147483647 h 218"/>
              <a:gd name="T72" fmla="*/ 2147483647 w 794"/>
              <a:gd name="T73" fmla="*/ 2147483647 h 218"/>
              <a:gd name="T74" fmla="*/ 2147483647 w 794"/>
              <a:gd name="T75" fmla="*/ 2147483647 h 218"/>
              <a:gd name="T76" fmla="*/ 2147483647 w 794"/>
              <a:gd name="T77" fmla="*/ 2147483647 h 218"/>
              <a:gd name="T78" fmla="*/ 2147483647 w 794"/>
              <a:gd name="T79" fmla="*/ 2147483647 h 218"/>
              <a:gd name="T80" fmla="*/ 2147483647 w 794"/>
              <a:gd name="T81" fmla="*/ 2147483647 h 218"/>
              <a:gd name="T82" fmla="*/ 2147483647 w 794"/>
              <a:gd name="T83" fmla="*/ 500248380 h 218"/>
              <a:gd name="T84" fmla="*/ 2147483647 w 794"/>
              <a:gd name="T85" fmla="*/ 2147483647 h 21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794"/>
              <a:gd name="T130" fmla="*/ 0 h 218"/>
              <a:gd name="T131" fmla="*/ 794 w 794"/>
              <a:gd name="T132" fmla="*/ 218 h 21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794" h="218">
                <a:moveTo>
                  <a:pt x="83" y="218"/>
                </a:moveTo>
                <a:lnTo>
                  <a:pt x="0" y="0"/>
                </a:lnTo>
                <a:lnTo>
                  <a:pt x="52" y="0"/>
                </a:lnTo>
                <a:lnTo>
                  <a:pt x="105" y="164"/>
                </a:lnTo>
                <a:lnTo>
                  <a:pt x="158" y="0"/>
                </a:lnTo>
                <a:lnTo>
                  <a:pt x="206" y="0"/>
                </a:lnTo>
                <a:lnTo>
                  <a:pt x="126" y="218"/>
                </a:lnTo>
                <a:lnTo>
                  <a:pt x="83" y="218"/>
                </a:lnTo>
                <a:close/>
                <a:moveTo>
                  <a:pt x="228" y="218"/>
                </a:moveTo>
                <a:lnTo>
                  <a:pt x="228" y="1"/>
                </a:lnTo>
                <a:lnTo>
                  <a:pt x="273" y="1"/>
                </a:lnTo>
                <a:lnTo>
                  <a:pt x="273" y="183"/>
                </a:lnTo>
                <a:lnTo>
                  <a:pt x="384" y="183"/>
                </a:lnTo>
                <a:lnTo>
                  <a:pt x="384" y="218"/>
                </a:lnTo>
                <a:lnTo>
                  <a:pt x="228" y="218"/>
                </a:lnTo>
                <a:close/>
                <a:moveTo>
                  <a:pt x="416" y="0"/>
                </a:moveTo>
                <a:lnTo>
                  <a:pt x="498" y="0"/>
                </a:lnTo>
                <a:lnTo>
                  <a:pt x="504" y="0"/>
                </a:lnTo>
                <a:lnTo>
                  <a:pt x="509" y="0"/>
                </a:lnTo>
                <a:lnTo>
                  <a:pt x="515" y="0"/>
                </a:lnTo>
                <a:lnTo>
                  <a:pt x="520" y="1"/>
                </a:lnTo>
                <a:lnTo>
                  <a:pt x="526" y="1"/>
                </a:lnTo>
                <a:lnTo>
                  <a:pt x="530" y="1"/>
                </a:lnTo>
                <a:lnTo>
                  <a:pt x="535" y="2"/>
                </a:lnTo>
                <a:lnTo>
                  <a:pt x="538" y="2"/>
                </a:lnTo>
                <a:lnTo>
                  <a:pt x="547" y="8"/>
                </a:lnTo>
                <a:lnTo>
                  <a:pt x="557" y="13"/>
                </a:lnTo>
                <a:lnTo>
                  <a:pt x="565" y="19"/>
                </a:lnTo>
                <a:lnTo>
                  <a:pt x="571" y="26"/>
                </a:lnTo>
                <a:lnTo>
                  <a:pt x="574" y="31"/>
                </a:lnTo>
                <a:lnTo>
                  <a:pt x="576" y="34"/>
                </a:lnTo>
                <a:lnTo>
                  <a:pt x="580" y="38"/>
                </a:lnTo>
                <a:lnTo>
                  <a:pt x="583" y="42"/>
                </a:lnTo>
                <a:lnTo>
                  <a:pt x="587" y="46"/>
                </a:lnTo>
                <a:lnTo>
                  <a:pt x="589" y="50"/>
                </a:lnTo>
                <a:lnTo>
                  <a:pt x="592" y="55"/>
                </a:lnTo>
                <a:lnTo>
                  <a:pt x="595" y="61"/>
                </a:lnTo>
                <a:lnTo>
                  <a:pt x="596" y="65"/>
                </a:lnTo>
                <a:lnTo>
                  <a:pt x="597" y="71"/>
                </a:lnTo>
                <a:lnTo>
                  <a:pt x="598" y="77"/>
                </a:lnTo>
                <a:lnTo>
                  <a:pt x="598" y="84"/>
                </a:lnTo>
                <a:lnTo>
                  <a:pt x="599" y="91"/>
                </a:lnTo>
                <a:lnTo>
                  <a:pt x="599" y="96"/>
                </a:lnTo>
                <a:lnTo>
                  <a:pt x="599" y="104"/>
                </a:lnTo>
                <a:lnTo>
                  <a:pt x="599" y="111"/>
                </a:lnTo>
                <a:lnTo>
                  <a:pt x="599" y="118"/>
                </a:lnTo>
                <a:lnTo>
                  <a:pt x="599" y="125"/>
                </a:lnTo>
                <a:lnTo>
                  <a:pt x="599" y="132"/>
                </a:lnTo>
                <a:lnTo>
                  <a:pt x="598" y="138"/>
                </a:lnTo>
                <a:lnTo>
                  <a:pt x="598" y="143"/>
                </a:lnTo>
                <a:lnTo>
                  <a:pt x="597" y="149"/>
                </a:lnTo>
                <a:lnTo>
                  <a:pt x="596" y="154"/>
                </a:lnTo>
                <a:lnTo>
                  <a:pt x="595" y="158"/>
                </a:lnTo>
                <a:lnTo>
                  <a:pt x="592" y="164"/>
                </a:lnTo>
                <a:lnTo>
                  <a:pt x="589" y="170"/>
                </a:lnTo>
                <a:lnTo>
                  <a:pt x="587" y="176"/>
                </a:lnTo>
                <a:lnTo>
                  <a:pt x="583" y="181"/>
                </a:lnTo>
                <a:lnTo>
                  <a:pt x="580" y="187"/>
                </a:lnTo>
                <a:lnTo>
                  <a:pt x="576" y="192"/>
                </a:lnTo>
                <a:lnTo>
                  <a:pt x="573" y="195"/>
                </a:lnTo>
                <a:lnTo>
                  <a:pt x="569" y="199"/>
                </a:lnTo>
                <a:lnTo>
                  <a:pt x="565" y="204"/>
                </a:lnTo>
                <a:lnTo>
                  <a:pt x="557" y="209"/>
                </a:lnTo>
                <a:lnTo>
                  <a:pt x="547" y="211"/>
                </a:lnTo>
                <a:lnTo>
                  <a:pt x="538" y="214"/>
                </a:lnTo>
                <a:lnTo>
                  <a:pt x="535" y="215"/>
                </a:lnTo>
                <a:lnTo>
                  <a:pt x="530" y="216"/>
                </a:lnTo>
                <a:lnTo>
                  <a:pt x="526" y="217"/>
                </a:lnTo>
                <a:lnTo>
                  <a:pt x="520" y="217"/>
                </a:lnTo>
                <a:lnTo>
                  <a:pt x="515" y="218"/>
                </a:lnTo>
                <a:lnTo>
                  <a:pt x="509" y="218"/>
                </a:lnTo>
                <a:lnTo>
                  <a:pt x="504" y="218"/>
                </a:lnTo>
                <a:lnTo>
                  <a:pt x="498" y="218"/>
                </a:lnTo>
                <a:lnTo>
                  <a:pt x="416" y="218"/>
                </a:lnTo>
                <a:lnTo>
                  <a:pt x="416" y="0"/>
                </a:lnTo>
                <a:close/>
                <a:moveTo>
                  <a:pt x="461" y="38"/>
                </a:moveTo>
                <a:lnTo>
                  <a:pt x="461" y="183"/>
                </a:lnTo>
                <a:lnTo>
                  <a:pt x="493" y="183"/>
                </a:lnTo>
                <a:lnTo>
                  <a:pt x="503" y="183"/>
                </a:lnTo>
                <a:lnTo>
                  <a:pt x="509" y="183"/>
                </a:lnTo>
                <a:lnTo>
                  <a:pt x="514" y="183"/>
                </a:lnTo>
                <a:lnTo>
                  <a:pt x="518" y="181"/>
                </a:lnTo>
                <a:lnTo>
                  <a:pt x="524" y="180"/>
                </a:lnTo>
                <a:lnTo>
                  <a:pt x="530" y="178"/>
                </a:lnTo>
                <a:lnTo>
                  <a:pt x="535" y="176"/>
                </a:lnTo>
                <a:lnTo>
                  <a:pt x="538" y="173"/>
                </a:lnTo>
                <a:lnTo>
                  <a:pt x="542" y="169"/>
                </a:lnTo>
                <a:lnTo>
                  <a:pt x="544" y="164"/>
                </a:lnTo>
                <a:lnTo>
                  <a:pt x="546" y="158"/>
                </a:lnTo>
                <a:lnTo>
                  <a:pt x="549" y="152"/>
                </a:lnTo>
                <a:lnTo>
                  <a:pt x="549" y="148"/>
                </a:lnTo>
                <a:lnTo>
                  <a:pt x="550" y="143"/>
                </a:lnTo>
                <a:lnTo>
                  <a:pt x="551" y="139"/>
                </a:lnTo>
                <a:lnTo>
                  <a:pt x="551" y="133"/>
                </a:lnTo>
                <a:lnTo>
                  <a:pt x="552" y="127"/>
                </a:lnTo>
                <a:lnTo>
                  <a:pt x="553" y="122"/>
                </a:lnTo>
                <a:lnTo>
                  <a:pt x="553" y="115"/>
                </a:lnTo>
                <a:lnTo>
                  <a:pt x="553" y="108"/>
                </a:lnTo>
                <a:lnTo>
                  <a:pt x="553" y="103"/>
                </a:lnTo>
                <a:lnTo>
                  <a:pt x="553" y="97"/>
                </a:lnTo>
                <a:lnTo>
                  <a:pt x="552" y="93"/>
                </a:lnTo>
                <a:lnTo>
                  <a:pt x="551" y="88"/>
                </a:lnTo>
                <a:lnTo>
                  <a:pt x="551" y="84"/>
                </a:lnTo>
                <a:lnTo>
                  <a:pt x="550" y="80"/>
                </a:lnTo>
                <a:lnTo>
                  <a:pt x="549" y="76"/>
                </a:lnTo>
                <a:lnTo>
                  <a:pt x="549" y="72"/>
                </a:lnTo>
                <a:lnTo>
                  <a:pt x="546" y="65"/>
                </a:lnTo>
                <a:lnTo>
                  <a:pt x="543" y="59"/>
                </a:lnTo>
                <a:lnTo>
                  <a:pt x="541" y="55"/>
                </a:lnTo>
                <a:lnTo>
                  <a:pt x="538" y="50"/>
                </a:lnTo>
                <a:lnTo>
                  <a:pt x="533" y="47"/>
                </a:lnTo>
                <a:lnTo>
                  <a:pt x="528" y="44"/>
                </a:lnTo>
                <a:lnTo>
                  <a:pt x="523" y="43"/>
                </a:lnTo>
                <a:lnTo>
                  <a:pt x="516" y="42"/>
                </a:lnTo>
                <a:lnTo>
                  <a:pt x="514" y="41"/>
                </a:lnTo>
                <a:lnTo>
                  <a:pt x="511" y="40"/>
                </a:lnTo>
                <a:lnTo>
                  <a:pt x="506" y="39"/>
                </a:lnTo>
                <a:lnTo>
                  <a:pt x="503" y="38"/>
                </a:lnTo>
                <a:lnTo>
                  <a:pt x="498" y="38"/>
                </a:lnTo>
                <a:lnTo>
                  <a:pt x="492" y="38"/>
                </a:lnTo>
                <a:lnTo>
                  <a:pt x="486" y="38"/>
                </a:lnTo>
                <a:lnTo>
                  <a:pt x="480" y="38"/>
                </a:lnTo>
                <a:lnTo>
                  <a:pt x="461" y="38"/>
                </a:lnTo>
                <a:close/>
                <a:moveTo>
                  <a:pt x="636" y="218"/>
                </a:moveTo>
                <a:lnTo>
                  <a:pt x="636" y="1"/>
                </a:lnTo>
                <a:lnTo>
                  <a:pt x="682" y="1"/>
                </a:lnTo>
                <a:lnTo>
                  <a:pt x="682" y="183"/>
                </a:lnTo>
                <a:lnTo>
                  <a:pt x="794" y="183"/>
                </a:lnTo>
                <a:lnTo>
                  <a:pt x="794" y="218"/>
                </a:lnTo>
                <a:lnTo>
                  <a:pt x="636" y="218"/>
                </a:lnTo>
                <a:close/>
              </a:path>
            </a:pathLst>
          </a:custGeom>
          <a:solidFill>
            <a:srgbClr val="99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39" name="Freeform 2331"/>
          <p:cNvSpPr>
            <a:spLocks noEditPoints="1"/>
          </p:cNvSpPr>
          <p:nvPr/>
        </p:nvSpPr>
        <p:spPr bwMode="auto">
          <a:xfrm>
            <a:off x="6220422" y="5094289"/>
            <a:ext cx="503634" cy="174625"/>
          </a:xfrm>
          <a:custGeom>
            <a:avLst/>
            <a:gdLst>
              <a:gd name="T0" fmla="*/ 0 w 563"/>
              <a:gd name="T1" fmla="*/ 500251413 h 220"/>
              <a:gd name="T2" fmla="*/ 2147483647 w 563"/>
              <a:gd name="T3" fmla="*/ 2147483647 h 220"/>
              <a:gd name="T4" fmla="*/ 2147483647 w 563"/>
              <a:gd name="T5" fmla="*/ 2147483647 h 220"/>
              <a:gd name="T6" fmla="*/ 2147483647 w 563"/>
              <a:gd name="T7" fmla="*/ 0 h 220"/>
              <a:gd name="T8" fmla="*/ 2147483647 w 563"/>
              <a:gd name="T9" fmla="*/ 0 h 220"/>
              <a:gd name="T10" fmla="*/ 2147483647 w 563"/>
              <a:gd name="T11" fmla="*/ 0 h 220"/>
              <a:gd name="T12" fmla="*/ 2147483647 w 563"/>
              <a:gd name="T13" fmla="*/ 500251413 h 220"/>
              <a:gd name="T14" fmla="*/ 2147483647 w 563"/>
              <a:gd name="T15" fmla="*/ 1500123206 h 220"/>
              <a:gd name="T16" fmla="*/ 2147483647 w 563"/>
              <a:gd name="T17" fmla="*/ 2147483647 h 220"/>
              <a:gd name="T18" fmla="*/ 2147483647 w 563"/>
              <a:gd name="T19" fmla="*/ 2147483647 h 220"/>
              <a:gd name="T20" fmla="*/ 2147483647 w 563"/>
              <a:gd name="T21" fmla="*/ 2147483647 h 220"/>
              <a:gd name="T22" fmla="*/ 2147483647 w 563"/>
              <a:gd name="T23" fmla="*/ 2147483647 h 220"/>
              <a:gd name="T24" fmla="*/ 2147483647 w 563"/>
              <a:gd name="T25" fmla="*/ 2147483647 h 220"/>
              <a:gd name="T26" fmla="*/ 2147483647 w 563"/>
              <a:gd name="T27" fmla="*/ 2147483647 h 220"/>
              <a:gd name="T28" fmla="*/ 2147483647 w 563"/>
              <a:gd name="T29" fmla="*/ 2147483647 h 220"/>
              <a:gd name="T30" fmla="*/ 2147483647 w 563"/>
              <a:gd name="T31" fmla="*/ 2147483647 h 220"/>
              <a:gd name="T32" fmla="*/ 2147483647 w 563"/>
              <a:gd name="T33" fmla="*/ 2147483647 h 220"/>
              <a:gd name="T34" fmla="*/ 2147483647 w 563"/>
              <a:gd name="T35" fmla="*/ 2147483647 h 220"/>
              <a:gd name="T36" fmla="*/ 2147483647 w 563"/>
              <a:gd name="T37" fmla="*/ 2147483647 h 220"/>
              <a:gd name="T38" fmla="*/ 2147483647 w 563"/>
              <a:gd name="T39" fmla="*/ 2147483647 h 220"/>
              <a:gd name="T40" fmla="*/ 2147483647 w 563"/>
              <a:gd name="T41" fmla="*/ 2147483647 h 220"/>
              <a:gd name="T42" fmla="*/ 2147483647 w 563"/>
              <a:gd name="T43" fmla="*/ 2147483647 h 220"/>
              <a:gd name="T44" fmla="*/ 2147483647 w 563"/>
              <a:gd name="T45" fmla="*/ 2147483647 h 220"/>
              <a:gd name="T46" fmla="*/ 2147483647 w 563"/>
              <a:gd name="T47" fmla="*/ 2147483647 h 220"/>
              <a:gd name="T48" fmla="*/ 2147483647 w 563"/>
              <a:gd name="T49" fmla="*/ 2147483647 h 220"/>
              <a:gd name="T50" fmla="*/ 2147483647 w 563"/>
              <a:gd name="T51" fmla="*/ 2147483647 h 220"/>
              <a:gd name="T52" fmla="*/ 2147483647 w 563"/>
              <a:gd name="T53" fmla="*/ 2147483647 h 220"/>
              <a:gd name="T54" fmla="*/ 2147483647 w 563"/>
              <a:gd name="T55" fmla="*/ 2147483647 h 220"/>
              <a:gd name="T56" fmla="*/ 2147483647 w 563"/>
              <a:gd name="T57" fmla="*/ 2147483647 h 220"/>
              <a:gd name="T58" fmla="*/ 2147483647 w 563"/>
              <a:gd name="T59" fmla="*/ 2147483647 h 220"/>
              <a:gd name="T60" fmla="*/ 2147483647 w 563"/>
              <a:gd name="T61" fmla="*/ 2147483647 h 220"/>
              <a:gd name="T62" fmla="*/ 2147483647 w 563"/>
              <a:gd name="T63" fmla="*/ 2147483647 h 220"/>
              <a:gd name="T64" fmla="*/ 2147483647 w 563"/>
              <a:gd name="T65" fmla="*/ 2147483647 h 220"/>
              <a:gd name="T66" fmla="*/ 2147483647 w 563"/>
              <a:gd name="T67" fmla="*/ 2147483647 h 220"/>
              <a:gd name="T68" fmla="*/ 2147483647 w 563"/>
              <a:gd name="T69" fmla="*/ 2147483647 h 220"/>
              <a:gd name="T70" fmla="*/ 2147483647 w 563"/>
              <a:gd name="T71" fmla="*/ 2147483647 h 220"/>
              <a:gd name="T72" fmla="*/ 2147483647 w 563"/>
              <a:gd name="T73" fmla="*/ 2147483647 h 220"/>
              <a:gd name="T74" fmla="*/ 2147483647 w 563"/>
              <a:gd name="T75" fmla="*/ 2147483647 h 220"/>
              <a:gd name="T76" fmla="*/ 2147483647 w 563"/>
              <a:gd name="T77" fmla="*/ 2147483647 h 220"/>
              <a:gd name="T78" fmla="*/ 2147483647 w 563"/>
              <a:gd name="T79" fmla="*/ 2147483647 h 220"/>
              <a:gd name="T80" fmla="*/ 2147483647 w 563"/>
              <a:gd name="T81" fmla="*/ 2147483647 h 220"/>
              <a:gd name="T82" fmla="*/ 2147483647 w 563"/>
              <a:gd name="T83" fmla="*/ 2147483647 h 220"/>
              <a:gd name="T84" fmla="*/ 2147483647 w 563"/>
              <a:gd name="T85" fmla="*/ 2147483647 h 220"/>
              <a:gd name="T86" fmla="*/ 2147483647 w 563"/>
              <a:gd name="T87" fmla="*/ 2147483647 h 220"/>
              <a:gd name="T88" fmla="*/ 2147483647 w 563"/>
              <a:gd name="T89" fmla="*/ 2147483647 h 220"/>
              <a:gd name="T90" fmla="*/ 2147483647 w 563"/>
              <a:gd name="T91" fmla="*/ 2147483647 h 220"/>
              <a:gd name="T92" fmla="*/ 2147483647 w 563"/>
              <a:gd name="T93" fmla="*/ 2147483647 h 220"/>
              <a:gd name="T94" fmla="*/ 2147483647 w 563"/>
              <a:gd name="T95" fmla="*/ 2147483647 h 220"/>
              <a:gd name="T96" fmla="*/ 2147483647 w 563"/>
              <a:gd name="T97" fmla="*/ 2147483647 h 220"/>
              <a:gd name="T98" fmla="*/ 2147483647 w 563"/>
              <a:gd name="T99" fmla="*/ 2147483647 h 220"/>
              <a:gd name="T100" fmla="*/ 2147483647 w 563"/>
              <a:gd name="T101" fmla="*/ 2147483647 h 220"/>
              <a:gd name="T102" fmla="*/ 2147483647 w 563"/>
              <a:gd name="T103" fmla="*/ 2147483647 h 220"/>
              <a:gd name="T104" fmla="*/ 2147483647 w 563"/>
              <a:gd name="T105" fmla="*/ 2147483647 h 220"/>
              <a:gd name="T106" fmla="*/ 2147483647 w 563"/>
              <a:gd name="T107" fmla="*/ 2147483647 h 220"/>
              <a:gd name="T108" fmla="*/ 2147483647 w 563"/>
              <a:gd name="T109" fmla="*/ 2147483647 h 220"/>
              <a:gd name="T110" fmla="*/ 2147483647 w 563"/>
              <a:gd name="T111" fmla="*/ 2147483647 h 220"/>
              <a:gd name="T112" fmla="*/ 2147483647 w 563"/>
              <a:gd name="T113" fmla="*/ 2147483647 h 220"/>
              <a:gd name="T114" fmla="*/ 2147483647 w 563"/>
              <a:gd name="T115" fmla="*/ 2147483647 h 220"/>
              <a:gd name="T116" fmla="*/ 2147483647 w 563"/>
              <a:gd name="T117" fmla="*/ 2147483647 h 220"/>
              <a:gd name="T118" fmla="*/ 2147483647 w 563"/>
              <a:gd name="T119" fmla="*/ 2147483647 h 220"/>
              <a:gd name="T120" fmla="*/ 2147483647 w 563"/>
              <a:gd name="T121" fmla="*/ 500251413 h 220"/>
              <a:gd name="T122" fmla="*/ 2147483647 w 563"/>
              <a:gd name="T123" fmla="*/ 2147483647 h 220"/>
              <a:gd name="T124" fmla="*/ 2147483647 w 563"/>
              <a:gd name="T125" fmla="*/ 2147483647 h 22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63"/>
              <a:gd name="T190" fmla="*/ 0 h 220"/>
              <a:gd name="T191" fmla="*/ 563 w 563"/>
              <a:gd name="T192" fmla="*/ 220 h 22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63" h="220">
                <a:moveTo>
                  <a:pt x="0" y="220"/>
                </a:moveTo>
                <a:lnTo>
                  <a:pt x="0" y="1"/>
                </a:lnTo>
                <a:lnTo>
                  <a:pt x="43" y="1"/>
                </a:lnTo>
                <a:lnTo>
                  <a:pt x="43" y="182"/>
                </a:lnTo>
                <a:lnTo>
                  <a:pt x="152" y="182"/>
                </a:lnTo>
                <a:lnTo>
                  <a:pt x="152" y="220"/>
                </a:lnTo>
                <a:lnTo>
                  <a:pt x="0" y="220"/>
                </a:lnTo>
                <a:close/>
                <a:moveTo>
                  <a:pt x="186" y="0"/>
                </a:moveTo>
                <a:lnTo>
                  <a:pt x="266" y="0"/>
                </a:lnTo>
                <a:lnTo>
                  <a:pt x="273" y="0"/>
                </a:lnTo>
                <a:lnTo>
                  <a:pt x="280" y="0"/>
                </a:lnTo>
                <a:lnTo>
                  <a:pt x="285" y="0"/>
                </a:lnTo>
                <a:lnTo>
                  <a:pt x="291" y="1"/>
                </a:lnTo>
                <a:lnTo>
                  <a:pt x="296" y="1"/>
                </a:lnTo>
                <a:lnTo>
                  <a:pt x="300" y="2"/>
                </a:lnTo>
                <a:lnTo>
                  <a:pt x="305" y="3"/>
                </a:lnTo>
                <a:lnTo>
                  <a:pt x="308" y="4"/>
                </a:lnTo>
                <a:lnTo>
                  <a:pt x="313" y="6"/>
                </a:lnTo>
                <a:lnTo>
                  <a:pt x="318" y="8"/>
                </a:lnTo>
                <a:lnTo>
                  <a:pt x="322" y="10"/>
                </a:lnTo>
                <a:lnTo>
                  <a:pt x="327" y="13"/>
                </a:lnTo>
                <a:lnTo>
                  <a:pt x="332" y="16"/>
                </a:lnTo>
                <a:lnTo>
                  <a:pt x="335" y="19"/>
                </a:lnTo>
                <a:lnTo>
                  <a:pt x="340" y="22"/>
                </a:lnTo>
                <a:lnTo>
                  <a:pt x="343" y="25"/>
                </a:lnTo>
                <a:lnTo>
                  <a:pt x="345" y="30"/>
                </a:lnTo>
                <a:lnTo>
                  <a:pt x="348" y="33"/>
                </a:lnTo>
                <a:lnTo>
                  <a:pt x="351" y="38"/>
                </a:lnTo>
                <a:lnTo>
                  <a:pt x="353" y="42"/>
                </a:lnTo>
                <a:lnTo>
                  <a:pt x="356" y="47"/>
                </a:lnTo>
                <a:lnTo>
                  <a:pt x="358" y="52"/>
                </a:lnTo>
                <a:lnTo>
                  <a:pt x="360" y="56"/>
                </a:lnTo>
                <a:lnTo>
                  <a:pt x="363" y="61"/>
                </a:lnTo>
                <a:lnTo>
                  <a:pt x="364" y="67"/>
                </a:lnTo>
                <a:lnTo>
                  <a:pt x="365" y="72"/>
                </a:lnTo>
                <a:lnTo>
                  <a:pt x="366" y="78"/>
                </a:lnTo>
                <a:lnTo>
                  <a:pt x="367" y="85"/>
                </a:lnTo>
                <a:lnTo>
                  <a:pt x="367" y="92"/>
                </a:lnTo>
                <a:lnTo>
                  <a:pt x="368" y="100"/>
                </a:lnTo>
                <a:lnTo>
                  <a:pt x="368" y="108"/>
                </a:lnTo>
                <a:lnTo>
                  <a:pt x="368" y="117"/>
                </a:lnTo>
                <a:lnTo>
                  <a:pt x="368" y="122"/>
                </a:lnTo>
                <a:lnTo>
                  <a:pt x="368" y="127"/>
                </a:lnTo>
                <a:lnTo>
                  <a:pt x="367" y="131"/>
                </a:lnTo>
                <a:lnTo>
                  <a:pt x="367" y="137"/>
                </a:lnTo>
                <a:lnTo>
                  <a:pt x="366" y="143"/>
                </a:lnTo>
                <a:lnTo>
                  <a:pt x="365" y="148"/>
                </a:lnTo>
                <a:lnTo>
                  <a:pt x="364" y="154"/>
                </a:lnTo>
                <a:lnTo>
                  <a:pt x="363" y="160"/>
                </a:lnTo>
                <a:lnTo>
                  <a:pt x="360" y="166"/>
                </a:lnTo>
                <a:lnTo>
                  <a:pt x="358" y="171"/>
                </a:lnTo>
                <a:lnTo>
                  <a:pt x="355" y="176"/>
                </a:lnTo>
                <a:lnTo>
                  <a:pt x="352" y="182"/>
                </a:lnTo>
                <a:lnTo>
                  <a:pt x="349" y="186"/>
                </a:lnTo>
                <a:lnTo>
                  <a:pt x="345" y="190"/>
                </a:lnTo>
                <a:lnTo>
                  <a:pt x="342" y="194"/>
                </a:lnTo>
                <a:lnTo>
                  <a:pt x="337" y="198"/>
                </a:lnTo>
                <a:lnTo>
                  <a:pt x="333" y="202"/>
                </a:lnTo>
                <a:lnTo>
                  <a:pt x="327" y="208"/>
                </a:lnTo>
                <a:lnTo>
                  <a:pt x="318" y="213"/>
                </a:lnTo>
                <a:lnTo>
                  <a:pt x="308" y="219"/>
                </a:lnTo>
                <a:lnTo>
                  <a:pt x="305" y="219"/>
                </a:lnTo>
                <a:lnTo>
                  <a:pt x="300" y="220"/>
                </a:lnTo>
                <a:lnTo>
                  <a:pt x="296" y="220"/>
                </a:lnTo>
                <a:lnTo>
                  <a:pt x="291" y="220"/>
                </a:lnTo>
                <a:lnTo>
                  <a:pt x="287" y="220"/>
                </a:lnTo>
                <a:lnTo>
                  <a:pt x="282" y="220"/>
                </a:lnTo>
                <a:lnTo>
                  <a:pt x="276" y="220"/>
                </a:lnTo>
                <a:lnTo>
                  <a:pt x="270" y="220"/>
                </a:lnTo>
                <a:lnTo>
                  <a:pt x="186" y="220"/>
                </a:lnTo>
                <a:lnTo>
                  <a:pt x="186" y="0"/>
                </a:lnTo>
                <a:close/>
                <a:moveTo>
                  <a:pt x="229" y="38"/>
                </a:moveTo>
                <a:lnTo>
                  <a:pt x="229" y="182"/>
                </a:lnTo>
                <a:lnTo>
                  <a:pt x="262" y="182"/>
                </a:lnTo>
                <a:lnTo>
                  <a:pt x="272" y="182"/>
                </a:lnTo>
                <a:lnTo>
                  <a:pt x="279" y="182"/>
                </a:lnTo>
                <a:lnTo>
                  <a:pt x="284" y="182"/>
                </a:lnTo>
                <a:lnTo>
                  <a:pt x="289" y="182"/>
                </a:lnTo>
                <a:lnTo>
                  <a:pt x="295" y="181"/>
                </a:lnTo>
                <a:lnTo>
                  <a:pt x="300" y="178"/>
                </a:lnTo>
                <a:lnTo>
                  <a:pt x="304" y="176"/>
                </a:lnTo>
                <a:lnTo>
                  <a:pt x="308" y="174"/>
                </a:lnTo>
                <a:lnTo>
                  <a:pt x="312" y="169"/>
                </a:lnTo>
                <a:lnTo>
                  <a:pt x="314" y="165"/>
                </a:lnTo>
                <a:lnTo>
                  <a:pt x="315" y="159"/>
                </a:lnTo>
                <a:lnTo>
                  <a:pt x="317" y="152"/>
                </a:lnTo>
                <a:lnTo>
                  <a:pt x="319" y="148"/>
                </a:lnTo>
                <a:lnTo>
                  <a:pt x="320" y="144"/>
                </a:lnTo>
                <a:lnTo>
                  <a:pt x="321" y="139"/>
                </a:lnTo>
                <a:lnTo>
                  <a:pt x="322" y="133"/>
                </a:lnTo>
                <a:lnTo>
                  <a:pt x="323" y="128"/>
                </a:lnTo>
                <a:lnTo>
                  <a:pt x="325" y="122"/>
                </a:lnTo>
                <a:lnTo>
                  <a:pt x="325" y="116"/>
                </a:lnTo>
                <a:lnTo>
                  <a:pt x="325" y="110"/>
                </a:lnTo>
                <a:lnTo>
                  <a:pt x="325" y="105"/>
                </a:lnTo>
                <a:lnTo>
                  <a:pt x="325" y="99"/>
                </a:lnTo>
                <a:lnTo>
                  <a:pt x="323" y="93"/>
                </a:lnTo>
                <a:lnTo>
                  <a:pt x="322" y="87"/>
                </a:lnTo>
                <a:lnTo>
                  <a:pt x="321" y="83"/>
                </a:lnTo>
                <a:lnTo>
                  <a:pt x="320" y="79"/>
                </a:lnTo>
                <a:lnTo>
                  <a:pt x="319" y="76"/>
                </a:lnTo>
                <a:lnTo>
                  <a:pt x="317" y="72"/>
                </a:lnTo>
                <a:lnTo>
                  <a:pt x="315" y="65"/>
                </a:lnTo>
                <a:lnTo>
                  <a:pt x="313" y="60"/>
                </a:lnTo>
                <a:lnTo>
                  <a:pt x="310" y="55"/>
                </a:lnTo>
                <a:lnTo>
                  <a:pt x="305" y="52"/>
                </a:lnTo>
                <a:lnTo>
                  <a:pt x="300" y="47"/>
                </a:lnTo>
                <a:lnTo>
                  <a:pt x="297" y="44"/>
                </a:lnTo>
                <a:lnTo>
                  <a:pt x="292" y="40"/>
                </a:lnTo>
                <a:lnTo>
                  <a:pt x="287" y="38"/>
                </a:lnTo>
                <a:lnTo>
                  <a:pt x="283" y="38"/>
                </a:lnTo>
                <a:lnTo>
                  <a:pt x="280" y="38"/>
                </a:lnTo>
                <a:lnTo>
                  <a:pt x="276" y="38"/>
                </a:lnTo>
                <a:lnTo>
                  <a:pt x="272" y="38"/>
                </a:lnTo>
                <a:lnTo>
                  <a:pt x="266" y="38"/>
                </a:lnTo>
                <a:lnTo>
                  <a:pt x="261" y="38"/>
                </a:lnTo>
                <a:lnTo>
                  <a:pt x="254" y="38"/>
                </a:lnTo>
                <a:lnTo>
                  <a:pt x="249" y="38"/>
                </a:lnTo>
                <a:lnTo>
                  <a:pt x="229" y="38"/>
                </a:lnTo>
                <a:close/>
                <a:moveTo>
                  <a:pt x="406" y="220"/>
                </a:moveTo>
                <a:lnTo>
                  <a:pt x="406" y="1"/>
                </a:lnTo>
                <a:lnTo>
                  <a:pt x="454" y="1"/>
                </a:lnTo>
                <a:lnTo>
                  <a:pt x="454" y="182"/>
                </a:lnTo>
                <a:lnTo>
                  <a:pt x="563" y="182"/>
                </a:lnTo>
                <a:lnTo>
                  <a:pt x="563" y="220"/>
                </a:lnTo>
                <a:lnTo>
                  <a:pt x="406" y="220"/>
                </a:lnTo>
                <a:close/>
              </a:path>
            </a:pathLst>
          </a:cu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0" name="Freeform 2332"/>
          <p:cNvSpPr>
            <a:spLocks noEditPoints="1"/>
          </p:cNvSpPr>
          <p:nvPr/>
        </p:nvSpPr>
        <p:spPr bwMode="auto">
          <a:xfrm>
            <a:off x="7856340" y="5603876"/>
            <a:ext cx="535781" cy="174625"/>
          </a:xfrm>
          <a:custGeom>
            <a:avLst/>
            <a:gdLst>
              <a:gd name="T0" fmla="*/ 2147483647 w 598"/>
              <a:gd name="T1" fmla="*/ 0 h 220"/>
              <a:gd name="T2" fmla="*/ 2147483647 w 598"/>
              <a:gd name="T3" fmla="*/ 0 h 220"/>
              <a:gd name="T4" fmla="*/ 2147483647 w 598"/>
              <a:gd name="T5" fmla="*/ 2147483647 h 220"/>
              <a:gd name="T6" fmla="*/ 2147483647 w 598"/>
              <a:gd name="T7" fmla="*/ 2147483647 h 220"/>
              <a:gd name="T8" fmla="*/ 2147483647 w 598"/>
              <a:gd name="T9" fmla="*/ 0 h 220"/>
              <a:gd name="T10" fmla="*/ 2147483647 w 598"/>
              <a:gd name="T11" fmla="*/ 500251413 h 220"/>
              <a:gd name="T12" fmla="*/ 2147483647 w 598"/>
              <a:gd name="T13" fmla="*/ 2000373825 h 220"/>
              <a:gd name="T14" fmla="*/ 2147483647 w 598"/>
              <a:gd name="T15" fmla="*/ 2147483647 h 220"/>
              <a:gd name="T16" fmla="*/ 2147483647 w 598"/>
              <a:gd name="T17" fmla="*/ 2147483647 h 220"/>
              <a:gd name="T18" fmla="*/ 2147483647 w 598"/>
              <a:gd name="T19" fmla="*/ 2147483647 h 220"/>
              <a:gd name="T20" fmla="*/ 2147483647 w 598"/>
              <a:gd name="T21" fmla="*/ 2147483647 h 220"/>
              <a:gd name="T22" fmla="*/ 2147483647 w 598"/>
              <a:gd name="T23" fmla="*/ 2147483647 h 220"/>
              <a:gd name="T24" fmla="*/ 2147483647 w 598"/>
              <a:gd name="T25" fmla="*/ 2147483647 h 220"/>
              <a:gd name="T26" fmla="*/ 2147483647 w 598"/>
              <a:gd name="T27" fmla="*/ 2147483647 h 220"/>
              <a:gd name="T28" fmla="*/ 2147483647 w 598"/>
              <a:gd name="T29" fmla="*/ 2147483647 h 220"/>
              <a:gd name="T30" fmla="*/ 2147483647 w 598"/>
              <a:gd name="T31" fmla="*/ 2147483647 h 220"/>
              <a:gd name="T32" fmla="*/ 2147483647 w 598"/>
              <a:gd name="T33" fmla="*/ 2147483647 h 220"/>
              <a:gd name="T34" fmla="*/ 2147483647 w 598"/>
              <a:gd name="T35" fmla="*/ 2147483647 h 220"/>
              <a:gd name="T36" fmla="*/ 2147483647 w 598"/>
              <a:gd name="T37" fmla="*/ 2147483647 h 220"/>
              <a:gd name="T38" fmla="*/ 2147483647 w 598"/>
              <a:gd name="T39" fmla="*/ 2147483647 h 220"/>
              <a:gd name="T40" fmla="*/ 2147483647 w 598"/>
              <a:gd name="T41" fmla="*/ 2147483647 h 220"/>
              <a:gd name="T42" fmla="*/ 2147483647 w 598"/>
              <a:gd name="T43" fmla="*/ 2147483647 h 220"/>
              <a:gd name="T44" fmla="*/ 2147483647 w 598"/>
              <a:gd name="T45" fmla="*/ 2147483647 h 220"/>
              <a:gd name="T46" fmla="*/ 2147483647 w 598"/>
              <a:gd name="T47" fmla="*/ 2147483647 h 220"/>
              <a:gd name="T48" fmla="*/ 2147483647 w 598"/>
              <a:gd name="T49" fmla="*/ 2147483647 h 220"/>
              <a:gd name="T50" fmla="*/ 2147483647 w 598"/>
              <a:gd name="T51" fmla="*/ 2147483647 h 220"/>
              <a:gd name="T52" fmla="*/ 2147483647 w 598"/>
              <a:gd name="T53" fmla="*/ 2147483647 h 220"/>
              <a:gd name="T54" fmla="*/ 2147483647 w 598"/>
              <a:gd name="T55" fmla="*/ 2147483647 h 220"/>
              <a:gd name="T56" fmla="*/ 2147483647 w 598"/>
              <a:gd name="T57" fmla="*/ 2147483647 h 220"/>
              <a:gd name="T58" fmla="*/ 2147483647 w 598"/>
              <a:gd name="T59" fmla="*/ 2147483647 h 220"/>
              <a:gd name="T60" fmla="*/ 2147483647 w 598"/>
              <a:gd name="T61" fmla="*/ 2147483647 h 220"/>
              <a:gd name="T62" fmla="*/ 2147483647 w 598"/>
              <a:gd name="T63" fmla="*/ 2147483647 h 220"/>
              <a:gd name="T64" fmla="*/ 2147483647 w 598"/>
              <a:gd name="T65" fmla="*/ 2147483647 h 220"/>
              <a:gd name="T66" fmla="*/ 2147483647 w 598"/>
              <a:gd name="T67" fmla="*/ 2147483647 h 220"/>
              <a:gd name="T68" fmla="*/ 2147483647 w 598"/>
              <a:gd name="T69" fmla="*/ 2147483647 h 220"/>
              <a:gd name="T70" fmla="*/ 2147483647 w 598"/>
              <a:gd name="T71" fmla="*/ 2147483647 h 220"/>
              <a:gd name="T72" fmla="*/ 2147483647 w 598"/>
              <a:gd name="T73" fmla="*/ 2147483647 h 220"/>
              <a:gd name="T74" fmla="*/ 2147483647 w 598"/>
              <a:gd name="T75" fmla="*/ 2147483647 h 220"/>
              <a:gd name="T76" fmla="*/ 2147483647 w 598"/>
              <a:gd name="T77" fmla="*/ 2147483647 h 220"/>
              <a:gd name="T78" fmla="*/ 2147483647 w 598"/>
              <a:gd name="T79" fmla="*/ 2147483647 h 220"/>
              <a:gd name="T80" fmla="*/ 2147483647 w 598"/>
              <a:gd name="T81" fmla="*/ 2147483647 h 220"/>
              <a:gd name="T82" fmla="*/ 2147483647 w 598"/>
              <a:gd name="T83" fmla="*/ 2147483647 h 2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8"/>
              <a:gd name="T127" fmla="*/ 0 h 220"/>
              <a:gd name="T128" fmla="*/ 598 w 598"/>
              <a:gd name="T129" fmla="*/ 220 h 22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8" h="220">
                <a:moveTo>
                  <a:pt x="0" y="220"/>
                </a:moveTo>
                <a:lnTo>
                  <a:pt x="0" y="0"/>
                </a:lnTo>
                <a:lnTo>
                  <a:pt x="44" y="0"/>
                </a:lnTo>
                <a:lnTo>
                  <a:pt x="44" y="87"/>
                </a:lnTo>
                <a:lnTo>
                  <a:pt x="129" y="87"/>
                </a:lnTo>
                <a:lnTo>
                  <a:pt x="129" y="0"/>
                </a:lnTo>
                <a:lnTo>
                  <a:pt x="175" y="0"/>
                </a:lnTo>
                <a:lnTo>
                  <a:pt x="175" y="220"/>
                </a:lnTo>
                <a:lnTo>
                  <a:pt x="129" y="220"/>
                </a:lnTo>
                <a:lnTo>
                  <a:pt x="129" y="125"/>
                </a:lnTo>
                <a:lnTo>
                  <a:pt x="44" y="125"/>
                </a:lnTo>
                <a:lnTo>
                  <a:pt x="44" y="220"/>
                </a:lnTo>
                <a:lnTo>
                  <a:pt x="0" y="220"/>
                </a:lnTo>
                <a:close/>
                <a:moveTo>
                  <a:pt x="220" y="0"/>
                </a:moveTo>
                <a:lnTo>
                  <a:pt x="301" y="0"/>
                </a:lnTo>
                <a:lnTo>
                  <a:pt x="306" y="0"/>
                </a:lnTo>
                <a:lnTo>
                  <a:pt x="313" y="1"/>
                </a:lnTo>
                <a:lnTo>
                  <a:pt x="319" y="1"/>
                </a:lnTo>
                <a:lnTo>
                  <a:pt x="324" y="3"/>
                </a:lnTo>
                <a:lnTo>
                  <a:pt x="330" y="4"/>
                </a:lnTo>
                <a:lnTo>
                  <a:pt x="334" y="4"/>
                </a:lnTo>
                <a:lnTo>
                  <a:pt x="339" y="5"/>
                </a:lnTo>
                <a:lnTo>
                  <a:pt x="343" y="5"/>
                </a:lnTo>
                <a:lnTo>
                  <a:pt x="351" y="8"/>
                </a:lnTo>
                <a:lnTo>
                  <a:pt x="358" y="12"/>
                </a:lnTo>
                <a:lnTo>
                  <a:pt x="365" y="18"/>
                </a:lnTo>
                <a:lnTo>
                  <a:pt x="372" y="24"/>
                </a:lnTo>
                <a:lnTo>
                  <a:pt x="376" y="28"/>
                </a:lnTo>
                <a:lnTo>
                  <a:pt x="380" y="33"/>
                </a:lnTo>
                <a:lnTo>
                  <a:pt x="384" y="37"/>
                </a:lnTo>
                <a:lnTo>
                  <a:pt x="387" y="41"/>
                </a:lnTo>
                <a:lnTo>
                  <a:pt x="391" y="45"/>
                </a:lnTo>
                <a:lnTo>
                  <a:pt x="393" y="50"/>
                </a:lnTo>
                <a:lnTo>
                  <a:pt x="395" y="56"/>
                </a:lnTo>
                <a:lnTo>
                  <a:pt x="398" y="60"/>
                </a:lnTo>
                <a:lnTo>
                  <a:pt x="399" y="66"/>
                </a:lnTo>
                <a:lnTo>
                  <a:pt x="400" y="72"/>
                </a:lnTo>
                <a:lnTo>
                  <a:pt x="400" y="77"/>
                </a:lnTo>
                <a:lnTo>
                  <a:pt x="401" y="84"/>
                </a:lnTo>
                <a:lnTo>
                  <a:pt x="402" y="91"/>
                </a:lnTo>
                <a:lnTo>
                  <a:pt x="403" y="98"/>
                </a:lnTo>
                <a:lnTo>
                  <a:pt x="403" y="106"/>
                </a:lnTo>
                <a:lnTo>
                  <a:pt x="403" y="113"/>
                </a:lnTo>
                <a:lnTo>
                  <a:pt x="403" y="120"/>
                </a:lnTo>
                <a:lnTo>
                  <a:pt x="403" y="127"/>
                </a:lnTo>
                <a:lnTo>
                  <a:pt x="402" y="133"/>
                </a:lnTo>
                <a:lnTo>
                  <a:pt x="401" y="138"/>
                </a:lnTo>
                <a:lnTo>
                  <a:pt x="400" y="144"/>
                </a:lnTo>
                <a:lnTo>
                  <a:pt x="400" y="150"/>
                </a:lnTo>
                <a:lnTo>
                  <a:pt x="399" y="156"/>
                </a:lnTo>
                <a:lnTo>
                  <a:pt x="398" y="161"/>
                </a:lnTo>
                <a:lnTo>
                  <a:pt x="395" y="167"/>
                </a:lnTo>
                <a:lnTo>
                  <a:pt x="393" y="172"/>
                </a:lnTo>
                <a:lnTo>
                  <a:pt x="391" y="176"/>
                </a:lnTo>
                <a:lnTo>
                  <a:pt x="387" y="181"/>
                </a:lnTo>
                <a:lnTo>
                  <a:pt x="384" y="186"/>
                </a:lnTo>
                <a:lnTo>
                  <a:pt x="379" y="190"/>
                </a:lnTo>
                <a:lnTo>
                  <a:pt x="376" y="194"/>
                </a:lnTo>
                <a:lnTo>
                  <a:pt x="371" y="198"/>
                </a:lnTo>
                <a:lnTo>
                  <a:pt x="365" y="203"/>
                </a:lnTo>
                <a:lnTo>
                  <a:pt x="358" y="208"/>
                </a:lnTo>
                <a:lnTo>
                  <a:pt x="351" y="212"/>
                </a:lnTo>
                <a:lnTo>
                  <a:pt x="343" y="214"/>
                </a:lnTo>
                <a:lnTo>
                  <a:pt x="339" y="216"/>
                </a:lnTo>
                <a:lnTo>
                  <a:pt x="334" y="217"/>
                </a:lnTo>
                <a:lnTo>
                  <a:pt x="330" y="218"/>
                </a:lnTo>
                <a:lnTo>
                  <a:pt x="325" y="219"/>
                </a:lnTo>
                <a:lnTo>
                  <a:pt x="319" y="219"/>
                </a:lnTo>
                <a:lnTo>
                  <a:pt x="315" y="220"/>
                </a:lnTo>
                <a:lnTo>
                  <a:pt x="309" y="220"/>
                </a:lnTo>
                <a:lnTo>
                  <a:pt x="304" y="220"/>
                </a:lnTo>
                <a:lnTo>
                  <a:pt x="220" y="220"/>
                </a:lnTo>
                <a:lnTo>
                  <a:pt x="220" y="0"/>
                </a:lnTo>
                <a:close/>
                <a:moveTo>
                  <a:pt x="262" y="38"/>
                </a:moveTo>
                <a:lnTo>
                  <a:pt x="262" y="183"/>
                </a:lnTo>
                <a:lnTo>
                  <a:pt x="297" y="183"/>
                </a:lnTo>
                <a:lnTo>
                  <a:pt x="305" y="183"/>
                </a:lnTo>
                <a:lnTo>
                  <a:pt x="312" y="182"/>
                </a:lnTo>
                <a:lnTo>
                  <a:pt x="319" y="181"/>
                </a:lnTo>
                <a:lnTo>
                  <a:pt x="324" y="180"/>
                </a:lnTo>
                <a:lnTo>
                  <a:pt x="328" y="179"/>
                </a:lnTo>
                <a:lnTo>
                  <a:pt x="333" y="178"/>
                </a:lnTo>
                <a:lnTo>
                  <a:pt x="338" y="175"/>
                </a:lnTo>
                <a:lnTo>
                  <a:pt x="341" y="172"/>
                </a:lnTo>
                <a:lnTo>
                  <a:pt x="345" y="170"/>
                </a:lnTo>
                <a:lnTo>
                  <a:pt x="348" y="164"/>
                </a:lnTo>
                <a:lnTo>
                  <a:pt x="351" y="158"/>
                </a:lnTo>
                <a:lnTo>
                  <a:pt x="353" y="150"/>
                </a:lnTo>
                <a:lnTo>
                  <a:pt x="354" y="145"/>
                </a:lnTo>
                <a:lnTo>
                  <a:pt x="355" y="142"/>
                </a:lnTo>
                <a:lnTo>
                  <a:pt x="356" y="137"/>
                </a:lnTo>
                <a:lnTo>
                  <a:pt x="357" y="132"/>
                </a:lnTo>
                <a:lnTo>
                  <a:pt x="357" y="127"/>
                </a:lnTo>
                <a:lnTo>
                  <a:pt x="357" y="122"/>
                </a:lnTo>
                <a:lnTo>
                  <a:pt x="357" y="117"/>
                </a:lnTo>
                <a:lnTo>
                  <a:pt x="357" y="111"/>
                </a:lnTo>
                <a:lnTo>
                  <a:pt x="357" y="104"/>
                </a:lnTo>
                <a:lnTo>
                  <a:pt x="357" y="98"/>
                </a:lnTo>
                <a:lnTo>
                  <a:pt x="357" y="92"/>
                </a:lnTo>
                <a:lnTo>
                  <a:pt x="357" y="87"/>
                </a:lnTo>
                <a:lnTo>
                  <a:pt x="356" y="82"/>
                </a:lnTo>
                <a:lnTo>
                  <a:pt x="355" y="77"/>
                </a:lnTo>
                <a:lnTo>
                  <a:pt x="354" y="74"/>
                </a:lnTo>
                <a:lnTo>
                  <a:pt x="353" y="71"/>
                </a:lnTo>
                <a:lnTo>
                  <a:pt x="351" y="65"/>
                </a:lnTo>
                <a:lnTo>
                  <a:pt x="348" y="60"/>
                </a:lnTo>
                <a:lnTo>
                  <a:pt x="345" y="56"/>
                </a:lnTo>
                <a:lnTo>
                  <a:pt x="340" y="53"/>
                </a:lnTo>
                <a:lnTo>
                  <a:pt x="336" y="47"/>
                </a:lnTo>
                <a:lnTo>
                  <a:pt x="333" y="43"/>
                </a:lnTo>
                <a:lnTo>
                  <a:pt x="327" y="42"/>
                </a:lnTo>
                <a:lnTo>
                  <a:pt x="320" y="41"/>
                </a:lnTo>
                <a:lnTo>
                  <a:pt x="318" y="39"/>
                </a:lnTo>
                <a:lnTo>
                  <a:pt x="315" y="39"/>
                </a:lnTo>
                <a:lnTo>
                  <a:pt x="310" y="38"/>
                </a:lnTo>
                <a:lnTo>
                  <a:pt x="305" y="38"/>
                </a:lnTo>
                <a:lnTo>
                  <a:pt x="301" y="38"/>
                </a:lnTo>
                <a:lnTo>
                  <a:pt x="295" y="38"/>
                </a:lnTo>
                <a:lnTo>
                  <a:pt x="288" y="38"/>
                </a:lnTo>
                <a:lnTo>
                  <a:pt x="281" y="38"/>
                </a:lnTo>
                <a:lnTo>
                  <a:pt x="262" y="38"/>
                </a:lnTo>
                <a:close/>
                <a:moveTo>
                  <a:pt x="441" y="220"/>
                </a:moveTo>
                <a:lnTo>
                  <a:pt x="441" y="5"/>
                </a:lnTo>
                <a:lnTo>
                  <a:pt x="486" y="5"/>
                </a:lnTo>
                <a:lnTo>
                  <a:pt x="486" y="183"/>
                </a:lnTo>
                <a:lnTo>
                  <a:pt x="598" y="183"/>
                </a:lnTo>
                <a:lnTo>
                  <a:pt x="598" y="220"/>
                </a:lnTo>
                <a:lnTo>
                  <a:pt x="441" y="22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641" name="Text Box 2333"/>
          <p:cNvSpPr txBox="1">
            <a:spLocks noChangeArrowheads="1"/>
          </p:cNvSpPr>
          <p:nvPr/>
        </p:nvSpPr>
        <p:spPr bwMode="auto">
          <a:xfrm>
            <a:off x="169665" y="4314826"/>
            <a:ext cx="3620095"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000">
                <a:solidFill>
                  <a:schemeClr val="tx1"/>
                </a:solidFill>
              </a:rPr>
              <a:t>The subclass signals combine to produce the measured plasma signal.  The subclass signal amplitudes (derived by “deconvolution”) give the subclass concentrations.</a:t>
            </a:r>
            <a:r>
              <a:rPr lang="en-US" sz="1800"/>
              <a:t>  </a:t>
            </a:r>
          </a:p>
        </p:txBody>
      </p:sp>
      <p:sp>
        <p:nvSpPr>
          <p:cNvPr id="13642" name="Text Box 2334"/>
          <p:cNvSpPr txBox="1">
            <a:spLocks noChangeArrowheads="1"/>
          </p:cNvSpPr>
          <p:nvPr/>
        </p:nvSpPr>
        <p:spPr bwMode="auto">
          <a:xfrm>
            <a:off x="376833" y="3419476"/>
            <a:ext cx="3171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a:t>“The whole is the sum of its parts”</a:t>
            </a:r>
          </a:p>
        </p:txBody>
      </p:sp>
      <p:sp>
        <p:nvSpPr>
          <p:cNvPr id="13643" name="Text Box 2335"/>
          <p:cNvSpPr txBox="1">
            <a:spLocks noChangeArrowheads="1"/>
          </p:cNvSpPr>
          <p:nvPr/>
        </p:nvSpPr>
        <p:spPr bwMode="auto">
          <a:xfrm>
            <a:off x="7674174" y="3816351"/>
            <a:ext cx="14573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1800" b="1">
                <a:solidFill>
                  <a:schemeClr val="tx1"/>
                </a:solidFill>
              </a:rPr>
              <a:t>envelope</a:t>
            </a:r>
          </a:p>
        </p:txBody>
      </p:sp>
    </p:spTree>
    <p:extLst>
      <p:ext uri="{BB962C8B-B14F-4D97-AF65-F5344CB8AC3E}">
        <p14:creationId xmlns:p14="http://schemas.microsoft.com/office/powerpoint/2010/main" val="427979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47702" y="533402"/>
            <a:ext cx="8718551" cy="1254125"/>
          </a:xfrm>
        </p:spPr>
        <p:txBody>
          <a:bodyPr/>
          <a:lstStyle/>
          <a:p>
            <a:pPr defTabSz="912813" eaLnBrk="1" hangingPunct="1"/>
            <a:r>
              <a:rPr lang="en-US" dirty="0" smtClean="0">
                <a:latin typeface="Arial" pitchFamily="34" charset="0"/>
                <a:cs typeface="Arial" pitchFamily="34" charset="0"/>
              </a:rPr>
              <a:t>Strengths and Limitations </a:t>
            </a:r>
          </a:p>
        </p:txBody>
      </p:sp>
      <p:sp>
        <p:nvSpPr>
          <p:cNvPr id="46083" name="Rectangle 3"/>
          <p:cNvSpPr>
            <a:spLocks noGrp="1" noChangeArrowheads="1"/>
          </p:cNvSpPr>
          <p:nvPr>
            <p:ph idx="1"/>
          </p:nvPr>
        </p:nvSpPr>
        <p:spPr>
          <a:xfrm>
            <a:off x="571500" y="1676400"/>
            <a:ext cx="8718551" cy="4479925"/>
          </a:xfrm>
        </p:spPr>
        <p:txBody>
          <a:bodyPr/>
          <a:lstStyle/>
          <a:p>
            <a:pPr defTabSz="912813" eaLnBrk="1" hangingPunct="1"/>
            <a:r>
              <a:rPr lang="en-US" altLang="zh-CN" sz="2800" dirty="0" smtClean="0">
                <a:latin typeface="Arial" pitchFamily="34" charset="0"/>
                <a:ea typeface="宋体" pitchFamily="2" charset="-122"/>
                <a:cs typeface="Arial" pitchFamily="34" charset="0"/>
              </a:rPr>
              <a:t>Strengths</a:t>
            </a:r>
          </a:p>
          <a:p>
            <a:pPr lvl="1" defTabSz="912813" eaLnBrk="1" hangingPunct="1"/>
            <a:r>
              <a:rPr lang="en-US" altLang="zh-CN" dirty="0" smtClean="0">
                <a:latin typeface="Arial" pitchFamily="34" charset="0"/>
                <a:ea typeface="宋体" pitchFamily="2" charset="-122"/>
                <a:cs typeface="Arial" pitchFamily="34" charset="0"/>
              </a:rPr>
              <a:t>MESA large multi-ethnic sample of men and women, high-quality data collection, subclinical atherosclerosis and cardiovascular events</a:t>
            </a:r>
          </a:p>
          <a:p>
            <a:pPr defTabSz="912813" eaLnBrk="1" hangingPunct="1"/>
            <a:r>
              <a:rPr lang="en-US" altLang="zh-CN" sz="2800" dirty="0" smtClean="0">
                <a:latin typeface="Arial" pitchFamily="34" charset="0"/>
                <a:ea typeface="宋体" pitchFamily="2" charset="-122"/>
                <a:cs typeface="Arial" pitchFamily="34" charset="0"/>
              </a:rPr>
              <a:t>Limitations</a:t>
            </a:r>
          </a:p>
          <a:p>
            <a:pPr lvl="1" defTabSz="912813" eaLnBrk="1" hangingPunct="1"/>
            <a:r>
              <a:rPr lang="en-US" altLang="zh-CN" dirty="0" smtClean="0">
                <a:latin typeface="Arial" pitchFamily="34" charset="0"/>
                <a:ea typeface="宋体" pitchFamily="2" charset="-122"/>
                <a:cs typeface="Arial" pitchFamily="34" charset="0"/>
              </a:rPr>
              <a:t>Small number of cases (n=66) among women</a:t>
            </a:r>
          </a:p>
          <a:p>
            <a:pPr lvl="1" defTabSz="912813" eaLnBrk="1" hangingPunct="1"/>
            <a:r>
              <a:rPr lang="en-US" altLang="zh-CN" dirty="0" smtClean="0">
                <a:latin typeface="Arial" pitchFamily="34" charset="0"/>
                <a:ea typeface="宋体" pitchFamily="2" charset="-122"/>
                <a:cs typeface="Arial" pitchFamily="34" charset="0"/>
              </a:rPr>
              <a:t>Lipoprotein particle interrelationships are complex</a:t>
            </a:r>
          </a:p>
          <a:p>
            <a:pPr lvl="1" defTabSz="912813" eaLnBrk="1" hangingPunct="1"/>
            <a:r>
              <a:rPr lang="en-US" altLang="zh-CN" dirty="0" smtClean="0">
                <a:latin typeface="Arial" pitchFamily="34" charset="0"/>
                <a:ea typeface="宋体" pitchFamily="2" charset="-122"/>
                <a:cs typeface="Arial" pitchFamily="34" charset="0"/>
              </a:rPr>
              <a:t>apoA-1 and </a:t>
            </a:r>
            <a:r>
              <a:rPr lang="en-US" altLang="zh-CN" dirty="0" err="1" smtClean="0">
                <a:latin typeface="Arial" pitchFamily="34" charset="0"/>
                <a:ea typeface="宋体" pitchFamily="2" charset="-122"/>
                <a:cs typeface="Arial" pitchFamily="34" charset="0"/>
              </a:rPr>
              <a:t>apoB</a:t>
            </a:r>
            <a:r>
              <a:rPr lang="en-US" altLang="zh-CN" dirty="0" smtClean="0">
                <a:latin typeface="Arial" pitchFamily="34" charset="0"/>
                <a:ea typeface="宋体" pitchFamily="2" charset="-122"/>
                <a:cs typeface="Arial" pitchFamily="34" charset="0"/>
              </a:rPr>
              <a:t> were not available</a:t>
            </a:r>
          </a:p>
          <a:p>
            <a:pPr lvl="1" defTabSz="912813" eaLnBrk="1" hangingPunct="1"/>
            <a:endParaRPr lang="en-US" altLang="zh-CN" sz="2400" dirty="0" smtClean="0">
              <a:latin typeface="Arial" pitchFamily="34" charset="0"/>
              <a:ea typeface="宋体" pitchFamily="2" charset="-122"/>
              <a:cs typeface="Arial" pitchFamily="34" charset="0"/>
            </a:endParaRPr>
          </a:p>
          <a:p>
            <a:pPr defTabSz="912813" eaLnBrk="1" hangingPunct="1"/>
            <a:endParaRPr lang="en-US" altLang="zh-CN" sz="2800" dirty="0" smtClean="0">
              <a:ea typeface="宋体" pitchFamily="2" charset="-122"/>
            </a:endParaRPr>
          </a:p>
          <a:p>
            <a:pPr lvl="1" defTabSz="912813" eaLnBrk="1" hangingPunct="1"/>
            <a:endParaRPr lang="en-US" altLang="zh-CN" sz="2400" dirty="0" smtClean="0">
              <a:latin typeface="Arial" pitchFamily="34" charset="0"/>
              <a:ea typeface="宋体" pitchFamily="2" charset="-122"/>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419100" y="1524000"/>
            <a:ext cx="9686925" cy="2680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6075" indent="-346075">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lnSpc>
                <a:spcPct val="90000"/>
              </a:lnSpc>
              <a:spcBef>
                <a:spcPct val="50000"/>
              </a:spcBef>
              <a:buFontTx/>
              <a:buChar char="•"/>
            </a:pPr>
            <a:r>
              <a:rPr lang="en-US" sz="2800" b="0" dirty="0">
                <a:solidFill>
                  <a:schemeClr val="tx1"/>
                </a:solidFill>
              </a:rPr>
              <a:t>HDL-C </a:t>
            </a:r>
            <a:r>
              <a:rPr lang="en-US" sz="2800" b="0" dirty="0" smtClean="0">
                <a:solidFill>
                  <a:schemeClr val="tx1"/>
                </a:solidFill>
              </a:rPr>
              <a:t>≠ HDL </a:t>
            </a:r>
            <a:endParaRPr lang="en-US" sz="2800" b="0" dirty="0">
              <a:solidFill>
                <a:schemeClr val="tx1"/>
              </a:solidFill>
            </a:endParaRPr>
          </a:p>
          <a:p>
            <a:pPr algn="l">
              <a:lnSpc>
                <a:spcPct val="90000"/>
              </a:lnSpc>
              <a:spcBef>
                <a:spcPct val="50000"/>
              </a:spcBef>
              <a:buFontTx/>
              <a:buChar char="•"/>
            </a:pPr>
            <a:r>
              <a:rPr lang="en-US" sz="2600" b="0" dirty="0" smtClean="0">
                <a:solidFill>
                  <a:schemeClr val="tx1"/>
                </a:solidFill>
              </a:rPr>
              <a:t>HDL-C, the cholesterol carried by HDL, is inversely associated with </a:t>
            </a:r>
            <a:r>
              <a:rPr lang="en-US" sz="2600" b="0" dirty="0" err="1" smtClean="0">
                <a:solidFill>
                  <a:schemeClr val="tx1"/>
                </a:solidFill>
              </a:rPr>
              <a:t>atherogenic</a:t>
            </a:r>
            <a:r>
              <a:rPr lang="en-US" sz="2600" b="0" dirty="0" smtClean="0">
                <a:solidFill>
                  <a:schemeClr val="tx1"/>
                </a:solidFill>
              </a:rPr>
              <a:t> lipoprotein concentrations</a:t>
            </a:r>
          </a:p>
          <a:p>
            <a:pPr algn="l">
              <a:lnSpc>
                <a:spcPct val="90000"/>
              </a:lnSpc>
              <a:spcBef>
                <a:spcPct val="50000"/>
              </a:spcBef>
              <a:buFontTx/>
              <a:buChar char="•"/>
            </a:pPr>
            <a:r>
              <a:rPr lang="en-US" sz="2600" b="0" dirty="0" smtClean="0">
                <a:solidFill>
                  <a:schemeClr val="tx1"/>
                </a:solidFill>
              </a:rPr>
              <a:t>At </a:t>
            </a:r>
            <a:r>
              <a:rPr lang="en-US" sz="2600" b="0" dirty="0">
                <a:solidFill>
                  <a:schemeClr val="tx1"/>
                </a:solidFill>
              </a:rPr>
              <a:t>a given LDL-P and HDL-P, HDL-C is not inversely related to  atherosclerotic CHD risk, but HDL-P is significantly inversely related to CHD risk independent of LDL-P and HDL-C </a:t>
            </a:r>
          </a:p>
        </p:txBody>
      </p:sp>
      <p:sp>
        <p:nvSpPr>
          <p:cNvPr id="78851" name="Text Box 3"/>
          <p:cNvSpPr txBox="1">
            <a:spLocks noChangeArrowheads="1"/>
          </p:cNvSpPr>
          <p:nvPr/>
        </p:nvSpPr>
        <p:spPr bwMode="auto">
          <a:xfrm>
            <a:off x="10828" y="381000"/>
            <a:ext cx="1028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4000" dirty="0" smtClean="0"/>
              <a:t>Conclusions</a:t>
            </a:r>
            <a:endParaRPr lang="en-US" sz="4000" dirty="0"/>
          </a:p>
        </p:txBody>
      </p:sp>
    </p:spTree>
    <p:extLst>
      <p:ext uri="{BB962C8B-B14F-4D97-AF65-F5344CB8AC3E}">
        <p14:creationId xmlns:p14="http://schemas.microsoft.com/office/powerpoint/2010/main" val="428043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401854" y="1828800"/>
            <a:ext cx="9686925" cy="4013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6075" indent="-346075">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lnSpc>
                <a:spcPct val="90000"/>
              </a:lnSpc>
              <a:spcBef>
                <a:spcPct val="50000"/>
              </a:spcBef>
              <a:buFontTx/>
              <a:buChar char="•"/>
            </a:pPr>
            <a:r>
              <a:rPr lang="en-US" sz="2800" b="0" dirty="0" smtClean="0">
                <a:solidFill>
                  <a:schemeClr val="tx1"/>
                </a:solidFill>
              </a:rPr>
              <a:t>Higher HDL-P = increased potential for reverse cholesterol transport (RCT)? </a:t>
            </a:r>
            <a:endParaRPr lang="en-US" sz="2800" b="0" dirty="0">
              <a:solidFill>
                <a:schemeClr val="tx1"/>
              </a:solidFill>
            </a:endParaRPr>
          </a:p>
          <a:p>
            <a:pPr algn="l">
              <a:lnSpc>
                <a:spcPct val="90000"/>
              </a:lnSpc>
              <a:spcBef>
                <a:spcPct val="50000"/>
              </a:spcBef>
              <a:buFontTx/>
              <a:buChar char="•"/>
            </a:pPr>
            <a:r>
              <a:rPr lang="en-US" sz="2800" b="0" dirty="0" smtClean="0">
                <a:solidFill>
                  <a:schemeClr val="tx1"/>
                </a:solidFill>
              </a:rPr>
              <a:t>Higher HDL-P = higher apoA-1, PON-1, or other HDL cargo?</a:t>
            </a:r>
          </a:p>
          <a:p>
            <a:pPr algn="l">
              <a:lnSpc>
                <a:spcPct val="90000"/>
              </a:lnSpc>
              <a:spcBef>
                <a:spcPct val="50000"/>
              </a:spcBef>
              <a:buFontTx/>
              <a:buChar char="•"/>
            </a:pPr>
            <a:r>
              <a:rPr lang="en-US" sz="2800" b="0" dirty="0" smtClean="0">
                <a:solidFill>
                  <a:schemeClr val="tx1"/>
                </a:solidFill>
              </a:rPr>
              <a:t>Clinical trials should test whether interventions </a:t>
            </a:r>
            <a:r>
              <a:rPr lang="en-US" sz="2800" b="0" dirty="0">
                <a:solidFill>
                  <a:schemeClr val="tx1"/>
                </a:solidFill>
              </a:rPr>
              <a:t>that raise HDL-C without raising HDL-P </a:t>
            </a:r>
            <a:r>
              <a:rPr lang="en-US" sz="2800" b="0" dirty="0" smtClean="0">
                <a:solidFill>
                  <a:schemeClr val="tx1"/>
                </a:solidFill>
              </a:rPr>
              <a:t>will reduce </a:t>
            </a:r>
            <a:r>
              <a:rPr lang="en-US" sz="2800" b="0" dirty="0">
                <a:solidFill>
                  <a:schemeClr val="tx1"/>
                </a:solidFill>
              </a:rPr>
              <a:t>atherosclerosis.</a:t>
            </a:r>
          </a:p>
          <a:p>
            <a:pPr algn="l">
              <a:lnSpc>
                <a:spcPct val="90000"/>
              </a:lnSpc>
              <a:spcBef>
                <a:spcPct val="50000"/>
              </a:spcBef>
              <a:buFontTx/>
              <a:buChar char="•"/>
            </a:pPr>
            <a:endParaRPr lang="en-US" sz="2800" b="0" dirty="0" smtClean="0">
              <a:solidFill>
                <a:schemeClr val="tx1"/>
              </a:solidFill>
            </a:endParaRPr>
          </a:p>
          <a:p>
            <a:pPr algn="l">
              <a:lnSpc>
                <a:spcPct val="90000"/>
              </a:lnSpc>
              <a:spcBef>
                <a:spcPct val="50000"/>
              </a:spcBef>
              <a:buFontTx/>
              <a:buChar char="•"/>
            </a:pPr>
            <a:endParaRPr lang="en-US" sz="2600" b="0" dirty="0" smtClean="0">
              <a:solidFill>
                <a:schemeClr val="tx1"/>
              </a:solidFill>
            </a:endParaRPr>
          </a:p>
        </p:txBody>
      </p:sp>
      <p:sp>
        <p:nvSpPr>
          <p:cNvPr id="78851" name="Text Box 3"/>
          <p:cNvSpPr txBox="1">
            <a:spLocks noChangeArrowheads="1"/>
          </p:cNvSpPr>
          <p:nvPr/>
        </p:nvSpPr>
        <p:spPr bwMode="auto">
          <a:xfrm>
            <a:off x="0" y="533400"/>
            <a:ext cx="1028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4000" dirty="0" smtClean="0"/>
              <a:t>Potential Mechanisms/ Implications</a:t>
            </a:r>
            <a:endParaRPr lang="en-US" sz="4000" dirty="0"/>
          </a:p>
        </p:txBody>
      </p:sp>
    </p:spTree>
    <p:extLst>
      <p:ext uri="{BB962C8B-B14F-4D97-AF65-F5344CB8AC3E}">
        <p14:creationId xmlns:p14="http://schemas.microsoft.com/office/powerpoint/2010/main" val="424846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401854" y="1905000"/>
            <a:ext cx="9686925" cy="302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6075" indent="-346075">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lnSpc>
                <a:spcPct val="90000"/>
              </a:lnSpc>
              <a:spcBef>
                <a:spcPct val="50000"/>
              </a:spcBef>
              <a:buFontTx/>
              <a:buChar char="•"/>
            </a:pPr>
            <a:r>
              <a:rPr lang="en-US" sz="2800" b="0" dirty="0" smtClean="0">
                <a:solidFill>
                  <a:schemeClr val="tx1"/>
                </a:solidFill>
              </a:rPr>
              <a:t>Relations of HDL subclasses to atherosclerosis and CHD events and influence of correlated lipids and lipoproteins</a:t>
            </a:r>
          </a:p>
          <a:p>
            <a:pPr algn="l">
              <a:lnSpc>
                <a:spcPct val="90000"/>
              </a:lnSpc>
              <a:spcBef>
                <a:spcPct val="50000"/>
              </a:spcBef>
              <a:buFontTx/>
              <a:buChar char="•"/>
            </a:pPr>
            <a:r>
              <a:rPr lang="en-US" sz="2800" b="0" dirty="0" smtClean="0">
                <a:solidFill>
                  <a:schemeClr val="tx1"/>
                </a:solidFill>
              </a:rPr>
              <a:t>Whether HDL subclasses are predictive beyond LDL-P and HDL-P</a:t>
            </a:r>
          </a:p>
          <a:p>
            <a:pPr algn="l">
              <a:lnSpc>
                <a:spcPct val="90000"/>
              </a:lnSpc>
              <a:spcBef>
                <a:spcPct val="50000"/>
              </a:spcBef>
              <a:buFontTx/>
              <a:buChar char="•"/>
            </a:pPr>
            <a:r>
              <a:rPr lang="en-US" sz="2800" b="0" dirty="0" smtClean="0">
                <a:solidFill>
                  <a:schemeClr val="tx1"/>
                </a:solidFill>
              </a:rPr>
              <a:t>Factors that affect HDL-P concentrations</a:t>
            </a:r>
            <a:endParaRPr lang="en-US" sz="2800" b="0" dirty="0">
              <a:solidFill>
                <a:schemeClr val="tx1"/>
              </a:solidFill>
            </a:endParaRPr>
          </a:p>
          <a:p>
            <a:pPr marL="0" indent="0" algn="l">
              <a:lnSpc>
                <a:spcPct val="90000"/>
              </a:lnSpc>
              <a:spcBef>
                <a:spcPct val="50000"/>
              </a:spcBef>
            </a:pPr>
            <a:endParaRPr lang="en-US" sz="2600" b="0" dirty="0" smtClean="0">
              <a:solidFill>
                <a:schemeClr val="tx1"/>
              </a:solidFill>
            </a:endParaRPr>
          </a:p>
        </p:txBody>
      </p:sp>
      <p:sp>
        <p:nvSpPr>
          <p:cNvPr id="78851" name="Text Box 3"/>
          <p:cNvSpPr txBox="1">
            <a:spLocks noChangeArrowheads="1"/>
          </p:cNvSpPr>
          <p:nvPr/>
        </p:nvSpPr>
        <p:spPr bwMode="auto">
          <a:xfrm>
            <a:off x="0" y="457200"/>
            <a:ext cx="10287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4000" dirty="0" smtClean="0"/>
              <a:t>Future Directions</a:t>
            </a:r>
            <a:endParaRPr lang="en-US" sz="4000" dirty="0"/>
          </a:p>
        </p:txBody>
      </p:sp>
    </p:spTree>
    <p:extLst>
      <p:ext uri="{BB962C8B-B14F-4D97-AF65-F5344CB8AC3E}">
        <p14:creationId xmlns:p14="http://schemas.microsoft.com/office/powerpoint/2010/main" val="238990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Acknowledgements</a:t>
            </a:r>
            <a:endParaRPr lang="en-US" dirty="0">
              <a:latin typeface="Arial" pitchFamily="34" charset="0"/>
              <a:cs typeface="Arial" pitchFamily="34" charset="0"/>
            </a:endParaRPr>
          </a:p>
        </p:txBody>
      </p:sp>
      <p:sp>
        <p:nvSpPr>
          <p:cNvPr id="3" name="Content Placeholder 2"/>
          <p:cNvSpPr>
            <a:spLocks noGrp="1"/>
          </p:cNvSpPr>
          <p:nvPr>
            <p:ph idx="1"/>
          </p:nvPr>
        </p:nvSpPr>
        <p:spPr>
          <a:xfrm>
            <a:off x="571500" y="1600200"/>
            <a:ext cx="8718551" cy="3994150"/>
          </a:xfrm>
        </p:spPr>
        <p:txBody>
          <a:bodyPr/>
          <a:lstStyle/>
          <a:p>
            <a:r>
              <a:rPr lang="en-US" sz="2800" dirty="0" smtClean="0">
                <a:latin typeface="Arial" pitchFamily="34" charset="0"/>
                <a:cs typeface="Arial" pitchFamily="34" charset="0"/>
              </a:rPr>
              <a:t>This </a:t>
            </a:r>
            <a:r>
              <a:rPr lang="en-US" sz="2800" dirty="0">
                <a:latin typeface="Arial" pitchFamily="34" charset="0"/>
                <a:cs typeface="Arial" pitchFamily="34" charset="0"/>
              </a:rPr>
              <a:t>research was supported by contracts N01-HC-95159 through N01-HC-95169 from the National Heart, Lung, and Blood Institute and an unrestricted grant from </a:t>
            </a:r>
            <a:r>
              <a:rPr lang="en-US" sz="2800" dirty="0" err="1">
                <a:latin typeface="Arial" pitchFamily="34" charset="0"/>
                <a:cs typeface="Arial" pitchFamily="34" charset="0"/>
              </a:rPr>
              <a:t>LipoScience</a:t>
            </a:r>
            <a:r>
              <a:rPr lang="en-US" sz="2800" dirty="0">
                <a:latin typeface="Arial" pitchFamily="34" charset="0"/>
                <a:cs typeface="Arial" pitchFamily="34" charset="0"/>
              </a:rPr>
              <a:t>, </a:t>
            </a:r>
            <a:r>
              <a:rPr lang="en-US" sz="2800" dirty="0" err="1" smtClean="0">
                <a:latin typeface="Arial" pitchFamily="34" charset="0"/>
                <a:cs typeface="Arial" pitchFamily="34" charset="0"/>
              </a:rPr>
              <a:t>Inc</a:t>
            </a:r>
            <a:r>
              <a:rPr lang="en-US" sz="2800" dirty="0" smtClean="0">
                <a:latin typeface="Arial" pitchFamily="34" charset="0"/>
                <a:cs typeface="Arial" pitchFamily="34" charset="0"/>
              </a:rPr>
              <a:t>, which also </a:t>
            </a:r>
            <a:r>
              <a:rPr lang="en-US" sz="2800" dirty="0">
                <a:latin typeface="Arial" pitchFamily="34" charset="0"/>
                <a:cs typeface="Arial" pitchFamily="34" charset="0"/>
              </a:rPr>
              <a:t>donated the NMR lipoprotein particle analyses to MESA.  The funding sources had no role in the study design, conduct or analysis, </a:t>
            </a:r>
            <a:r>
              <a:rPr lang="en-US" sz="2800" dirty="0" smtClean="0">
                <a:latin typeface="Arial" pitchFamily="34" charset="0"/>
                <a:cs typeface="Arial" pitchFamily="34" charset="0"/>
              </a:rPr>
              <a:t>interpretation of the results or  </a:t>
            </a:r>
            <a:r>
              <a:rPr lang="en-US" sz="2800" dirty="0">
                <a:latin typeface="Arial" pitchFamily="34" charset="0"/>
                <a:cs typeface="Arial" pitchFamily="34" charset="0"/>
              </a:rPr>
              <a:t>in the decision to submit the manuscript for publication. </a:t>
            </a:r>
          </a:p>
        </p:txBody>
      </p:sp>
    </p:spTree>
    <p:extLst>
      <p:ext uri="{BB962C8B-B14F-4D97-AF65-F5344CB8AC3E}">
        <p14:creationId xmlns:p14="http://schemas.microsoft.com/office/powerpoint/2010/main" val="24780410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defTabSz="912813" eaLnBrk="1" hangingPunct="1">
              <a:spcAft>
                <a:spcPts val="600"/>
              </a:spcAft>
            </a:pPr>
            <a:r>
              <a:rPr lang="en-US" sz="4000" dirty="0" smtClean="0">
                <a:latin typeface="Arial" pitchFamily="34" charset="0"/>
                <a:cs typeface="Arial" pitchFamily="34" charset="0"/>
              </a:rPr>
              <a:t>Thank You</a:t>
            </a:r>
            <a:br>
              <a:rPr lang="en-US" sz="4000" dirty="0" smtClean="0">
                <a:latin typeface="Arial" pitchFamily="34" charset="0"/>
                <a:cs typeface="Arial" pitchFamily="34" charset="0"/>
              </a:rPr>
            </a:br>
            <a:r>
              <a:rPr lang="en-US" sz="4000" dirty="0" smtClean="0">
                <a:latin typeface="Arial" pitchFamily="34" charset="0"/>
                <a:cs typeface="Arial" pitchFamily="34" charset="0"/>
              </a:rPr>
              <a:t>to MESA Study investigators, particularly Diane </a:t>
            </a:r>
            <a:r>
              <a:rPr lang="en-US" sz="4000" dirty="0" err="1" smtClean="0">
                <a:latin typeface="Arial" pitchFamily="34" charset="0"/>
                <a:cs typeface="Arial" pitchFamily="34" charset="0"/>
              </a:rPr>
              <a:t>Bild</a:t>
            </a:r>
            <a:r>
              <a:rPr lang="en-US" sz="4000" dirty="0" smtClean="0">
                <a:latin typeface="Arial" pitchFamily="34" charset="0"/>
                <a:cs typeface="Arial" pitchFamily="34" charset="0"/>
              </a:rPr>
              <a:t>, staff, participants, and to coauthors: </a:t>
            </a:r>
            <a:br>
              <a:rPr lang="en-US" sz="4000" dirty="0" smtClean="0">
                <a:latin typeface="Arial" pitchFamily="34" charset="0"/>
                <a:cs typeface="Arial" pitchFamily="34" charset="0"/>
              </a:rPr>
            </a:br>
            <a:r>
              <a:rPr lang="en-US" sz="4000" dirty="0" smtClean="0">
                <a:latin typeface="Arial" pitchFamily="34" charset="0"/>
                <a:cs typeface="Arial" pitchFamily="34" charset="0"/>
              </a:rPr>
              <a:t>Philip Greenland, MD, David C. Goff, Jr., MD, PhD, Donald Lloyd-Jones, MD, MS, Christopher T. Sibley, MD, </a:t>
            </a:r>
            <a:r>
              <a:rPr lang="en-US" sz="4000" dirty="0" err="1" smtClean="0">
                <a:latin typeface="Arial" pitchFamily="34" charset="0"/>
                <a:cs typeface="Arial" pitchFamily="34" charset="0"/>
              </a:rPr>
              <a:t>Samia</a:t>
            </a:r>
            <a:r>
              <a:rPr lang="en-US" sz="4000" dirty="0" smtClean="0">
                <a:latin typeface="Arial" pitchFamily="34" charset="0"/>
                <a:cs typeface="Arial" pitchFamily="34" charset="0"/>
              </a:rPr>
              <a:t> Mora, MD </a:t>
            </a:r>
            <a:endParaRPr lang="en-US" sz="4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9298" name="Rectangle 2"/>
          <p:cNvSpPr>
            <a:spLocks noChangeArrowheads="1"/>
          </p:cNvSpPr>
          <p:nvPr/>
        </p:nvSpPr>
        <p:spPr bwMode="auto">
          <a:xfrm>
            <a:off x="1459113" y="1335088"/>
            <a:ext cx="7972425" cy="4343400"/>
          </a:xfrm>
          <a:prstGeom prst="rect">
            <a:avLst/>
          </a:prstGeom>
          <a:noFill/>
          <a:ln w="9525">
            <a:solidFill>
              <a:schemeClr val="tx1"/>
            </a:solidFill>
            <a:miter lim="800000"/>
            <a:headEnd/>
            <a:tailEnd/>
          </a:ln>
          <a:effectLst/>
        </p:spPr>
        <p:txBody>
          <a:bodyPr wrap="none" anchor="ctr"/>
          <a:lstStyle/>
          <a:p>
            <a:endParaRPr lang="en-US" sz="1600">
              <a:solidFill>
                <a:schemeClr val="tx1"/>
              </a:solidFill>
              <a:latin typeface="Times New Roman" pitchFamily="18" charset="0"/>
            </a:endParaRPr>
          </a:p>
        </p:txBody>
      </p:sp>
      <p:sp>
        <p:nvSpPr>
          <p:cNvPr id="3639299" name="Rectangle 3"/>
          <p:cNvSpPr>
            <a:spLocks noGrp="1" noChangeArrowheads="1"/>
          </p:cNvSpPr>
          <p:nvPr>
            <p:ph type="body" idx="4294967295"/>
          </p:nvPr>
        </p:nvSpPr>
        <p:spPr bwMode="auto">
          <a:xfrm>
            <a:off x="1459111" y="1411288"/>
            <a:ext cx="8743950" cy="4114800"/>
          </a:xfrm>
          <a:prstGeom prst="rect">
            <a:avLst/>
          </a:prstGeom>
          <a:noFill/>
          <a:ln>
            <a:miter lim="800000"/>
            <a:headEnd/>
            <a:tailEnd/>
          </a:ln>
        </p:spPr>
        <p:txBody>
          <a:bodyPr/>
          <a:lstStyle/>
          <a:p>
            <a:pPr>
              <a:buFont typeface="Monotype Sorts" pitchFamily="2" charset="2"/>
              <a:buChar char=" "/>
            </a:pPr>
            <a:r>
              <a:rPr lang="en-US"/>
              <a:t> </a:t>
            </a:r>
          </a:p>
        </p:txBody>
      </p:sp>
      <p:sp>
        <p:nvSpPr>
          <p:cNvPr id="3639300" name="Line 4"/>
          <p:cNvSpPr>
            <a:spLocks noChangeShapeType="1"/>
          </p:cNvSpPr>
          <p:nvPr/>
        </p:nvSpPr>
        <p:spPr bwMode="auto">
          <a:xfrm flipH="1">
            <a:off x="8488563" y="5602288"/>
            <a:ext cx="85725" cy="152400"/>
          </a:xfrm>
          <a:prstGeom prst="line">
            <a:avLst/>
          </a:prstGeom>
          <a:noFill/>
          <a:ln w="9525">
            <a:solidFill>
              <a:schemeClr val="tx1"/>
            </a:solidFill>
            <a:round/>
            <a:headEnd/>
            <a:tailEnd/>
          </a:ln>
          <a:effectLst/>
        </p:spPr>
        <p:txBody>
          <a:bodyPr wrap="none" anchor="ctr"/>
          <a:lstStyle/>
          <a:p>
            <a:endParaRPr lang="en-US"/>
          </a:p>
        </p:txBody>
      </p:sp>
      <p:sp>
        <p:nvSpPr>
          <p:cNvPr id="3639301" name="Rectangle 5"/>
          <p:cNvSpPr>
            <a:spLocks noChangeArrowheads="1"/>
          </p:cNvSpPr>
          <p:nvPr/>
        </p:nvSpPr>
        <p:spPr bwMode="auto">
          <a:xfrm>
            <a:off x="8436770" y="5632453"/>
            <a:ext cx="92869" cy="55563"/>
          </a:xfrm>
          <a:prstGeom prst="rect">
            <a:avLst/>
          </a:prstGeom>
          <a:solidFill>
            <a:srgbClr val="000000"/>
          </a:solidFill>
          <a:ln w="9525">
            <a:noFill/>
            <a:miter lim="800000"/>
            <a:headEnd/>
            <a:tailEnd/>
          </a:ln>
          <a:effectLst/>
        </p:spPr>
        <p:txBody>
          <a:bodyPr wrap="none" anchor="ctr"/>
          <a:lstStyle/>
          <a:p>
            <a:endParaRPr lang="en-US"/>
          </a:p>
        </p:txBody>
      </p:sp>
      <p:sp>
        <p:nvSpPr>
          <p:cNvPr id="3639302" name="Line 6"/>
          <p:cNvSpPr>
            <a:spLocks noChangeShapeType="1"/>
          </p:cNvSpPr>
          <p:nvPr/>
        </p:nvSpPr>
        <p:spPr bwMode="auto">
          <a:xfrm flipH="1">
            <a:off x="8395694" y="5602288"/>
            <a:ext cx="85725" cy="152400"/>
          </a:xfrm>
          <a:prstGeom prst="line">
            <a:avLst/>
          </a:prstGeom>
          <a:noFill/>
          <a:ln w="9525">
            <a:solidFill>
              <a:schemeClr val="tx1"/>
            </a:solidFill>
            <a:round/>
            <a:headEnd/>
            <a:tailEnd/>
          </a:ln>
          <a:effectLst/>
        </p:spPr>
        <p:txBody>
          <a:bodyPr wrap="none" anchor="ctr"/>
          <a:lstStyle/>
          <a:p>
            <a:endParaRPr lang="en-US"/>
          </a:p>
        </p:txBody>
      </p:sp>
      <p:sp>
        <p:nvSpPr>
          <p:cNvPr id="3639303" name="Line 7"/>
          <p:cNvSpPr>
            <a:spLocks noChangeShapeType="1"/>
          </p:cNvSpPr>
          <p:nvPr/>
        </p:nvSpPr>
        <p:spPr bwMode="auto">
          <a:xfrm>
            <a:off x="7888487"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4" name="Line 8"/>
          <p:cNvSpPr>
            <a:spLocks noChangeShapeType="1"/>
          </p:cNvSpPr>
          <p:nvPr/>
        </p:nvSpPr>
        <p:spPr bwMode="auto">
          <a:xfrm>
            <a:off x="4459487"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5" name="Line 9"/>
          <p:cNvSpPr>
            <a:spLocks noChangeShapeType="1"/>
          </p:cNvSpPr>
          <p:nvPr/>
        </p:nvSpPr>
        <p:spPr bwMode="auto">
          <a:xfrm>
            <a:off x="6173987"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6" name="Line 10"/>
          <p:cNvSpPr>
            <a:spLocks noChangeShapeType="1"/>
          </p:cNvSpPr>
          <p:nvPr/>
        </p:nvSpPr>
        <p:spPr bwMode="auto">
          <a:xfrm>
            <a:off x="9088637"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7" name="Line 11"/>
          <p:cNvSpPr>
            <a:spLocks noChangeShapeType="1"/>
          </p:cNvSpPr>
          <p:nvPr/>
        </p:nvSpPr>
        <p:spPr bwMode="auto">
          <a:xfrm>
            <a:off x="1802012"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8" name="Line 12"/>
          <p:cNvSpPr>
            <a:spLocks noChangeShapeType="1"/>
          </p:cNvSpPr>
          <p:nvPr/>
        </p:nvSpPr>
        <p:spPr bwMode="auto">
          <a:xfrm>
            <a:off x="2659262"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09" name="Line 13"/>
          <p:cNvSpPr>
            <a:spLocks noChangeShapeType="1"/>
          </p:cNvSpPr>
          <p:nvPr/>
        </p:nvSpPr>
        <p:spPr bwMode="auto">
          <a:xfrm>
            <a:off x="3430786" y="5678488"/>
            <a:ext cx="0" cy="76200"/>
          </a:xfrm>
          <a:prstGeom prst="line">
            <a:avLst/>
          </a:prstGeom>
          <a:noFill/>
          <a:ln w="9525">
            <a:solidFill>
              <a:schemeClr val="tx1"/>
            </a:solidFill>
            <a:round/>
            <a:headEnd/>
            <a:tailEnd/>
          </a:ln>
          <a:effectLst/>
        </p:spPr>
        <p:txBody>
          <a:bodyPr wrap="none" anchor="ctr"/>
          <a:lstStyle/>
          <a:p>
            <a:endParaRPr lang="en-US"/>
          </a:p>
        </p:txBody>
      </p:sp>
      <p:sp>
        <p:nvSpPr>
          <p:cNvPr id="3639310" name="Line 14"/>
          <p:cNvSpPr>
            <a:spLocks noChangeShapeType="1"/>
          </p:cNvSpPr>
          <p:nvPr/>
        </p:nvSpPr>
        <p:spPr bwMode="auto">
          <a:xfrm rot="-5400000" flipH="1" flipV="1">
            <a:off x="1416249" y="5407027"/>
            <a:ext cx="0" cy="85725"/>
          </a:xfrm>
          <a:prstGeom prst="line">
            <a:avLst/>
          </a:prstGeom>
          <a:noFill/>
          <a:ln w="9525">
            <a:solidFill>
              <a:schemeClr val="tx1"/>
            </a:solidFill>
            <a:round/>
            <a:headEnd/>
            <a:tailEnd/>
          </a:ln>
          <a:effectLst/>
        </p:spPr>
        <p:txBody>
          <a:bodyPr wrap="none" anchor="ctr"/>
          <a:lstStyle/>
          <a:p>
            <a:endParaRPr lang="en-US"/>
          </a:p>
        </p:txBody>
      </p:sp>
      <p:sp>
        <p:nvSpPr>
          <p:cNvPr id="3639311" name="Line 15"/>
          <p:cNvSpPr>
            <a:spLocks noChangeShapeType="1"/>
          </p:cNvSpPr>
          <p:nvPr/>
        </p:nvSpPr>
        <p:spPr bwMode="auto">
          <a:xfrm rot="-5400000" flipH="1" flipV="1">
            <a:off x="1416249" y="2740027"/>
            <a:ext cx="0" cy="85725"/>
          </a:xfrm>
          <a:prstGeom prst="line">
            <a:avLst/>
          </a:prstGeom>
          <a:noFill/>
          <a:ln w="9525">
            <a:solidFill>
              <a:schemeClr val="tx1"/>
            </a:solidFill>
            <a:round/>
            <a:headEnd/>
            <a:tailEnd/>
          </a:ln>
          <a:effectLst/>
        </p:spPr>
        <p:txBody>
          <a:bodyPr wrap="none" anchor="ctr"/>
          <a:lstStyle/>
          <a:p>
            <a:endParaRPr lang="en-US"/>
          </a:p>
        </p:txBody>
      </p:sp>
      <p:sp>
        <p:nvSpPr>
          <p:cNvPr id="3639312" name="Line 16"/>
          <p:cNvSpPr>
            <a:spLocks noChangeShapeType="1"/>
          </p:cNvSpPr>
          <p:nvPr/>
        </p:nvSpPr>
        <p:spPr bwMode="auto">
          <a:xfrm rot="-5400000" flipH="1" flipV="1">
            <a:off x="1416249" y="1673227"/>
            <a:ext cx="0" cy="85725"/>
          </a:xfrm>
          <a:prstGeom prst="line">
            <a:avLst/>
          </a:prstGeom>
          <a:noFill/>
          <a:ln w="9525">
            <a:solidFill>
              <a:schemeClr val="tx1"/>
            </a:solidFill>
            <a:round/>
            <a:headEnd/>
            <a:tailEnd/>
          </a:ln>
          <a:effectLst/>
        </p:spPr>
        <p:txBody>
          <a:bodyPr wrap="none" anchor="ctr"/>
          <a:lstStyle/>
          <a:p>
            <a:endParaRPr lang="en-US"/>
          </a:p>
        </p:txBody>
      </p:sp>
      <p:sp>
        <p:nvSpPr>
          <p:cNvPr id="3639313" name="Line 17"/>
          <p:cNvSpPr>
            <a:spLocks noChangeShapeType="1"/>
          </p:cNvSpPr>
          <p:nvPr/>
        </p:nvSpPr>
        <p:spPr bwMode="auto">
          <a:xfrm rot="-5400000" flipH="1" flipV="1">
            <a:off x="1416249" y="3502027"/>
            <a:ext cx="0" cy="85725"/>
          </a:xfrm>
          <a:prstGeom prst="line">
            <a:avLst/>
          </a:prstGeom>
          <a:noFill/>
          <a:ln w="9525">
            <a:solidFill>
              <a:schemeClr val="tx1"/>
            </a:solidFill>
            <a:round/>
            <a:headEnd/>
            <a:tailEnd/>
          </a:ln>
          <a:effectLst/>
        </p:spPr>
        <p:txBody>
          <a:bodyPr wrap="none" anchor="ctr"/>
          <a:lstStyle/>
          <a:p>
            <a:endParaRPr lang="en-US"/>
          </a:p>
        </p:txBody>
      </p:sp>
      <p:sp>
        <p:nvSpPr>
          <p:cNvPr id="3639314" name="Line 18"/>
          <p:cNvSpPr>
            <a:spLocks noChangeShapeType="1"/>
          </p:cNvSpPr>
          <p:nvPr/>
        </p:nvSpPr>
        <p:spPr bwMode="auto">
          <a:xfrm rot="-5400000" flipH="1" flipV="1">
            <a:off x="1416249" y="4873627"/>
            <a:ext cx="0" cy="85725"/>
          </a:xfrm>
          <a:prstGeom prst="line">
            <a:avLst/>
          </a:prstGeom>
          <a:noFill/>
          <a:ln w="9525">
            <a:solidFill>
              <a:schemeClr val="tx1"/>
            </a:solidFill>
            <a:round/>
            <a:headEnd/>
            <a:tailEnd/>
          </a:ln>
          <a:effectLst/>
        </p:spPr>
        <p:txBody>
          <a:bodyPr wrap="none" anchor="ctr"/>
          <a:lstStyle/>
          <a:p>
            <a:endParaRPr lang="en-US"/>
          </a:p>
        </p:txBody>
      </p:sp>
      <p:sp>
        <p:nvSpPr>
          <p:cNvPr id="3639315" name="Line 19"/>
          <p:cNvSpPr>
            <a:spLocks noChangeShapeType="1"/>
          </p:cNvSpPr>
          <p:nvPr/>
        </p:nvSpPr>
        <p:spPr bwMode="auto">
          <a:xfrm rot="-5400000" flipH="1" flipV="1">
            <a:off x="1416249" y="4492627"/>
            <a:ext cx="0" cy="85725"/>
          </a:xfrm>
          <a:prstGeom prst="line">
            <a:avLst/>
          </a:prstGeom>
          <a:noFill/>
          <a:ln w="9525">
            <a:solidFill>
              <a:schemeClr val="tx1"/>
            </a:solidFill>
            <a:round/>
            <a:headEnd/>
            <a:tailEnd/>
          </a:ln>
          <a:effectLst/>
        </p:spPr>
        <p:txBody>
          <a:bodyPr wrap="none" anchor="ctr"/>
          <a:lstStyle/>
          <a:p>
            <a:endParaRPr lang="en-US"/>
          </a:p>
        </p:txBody>
      </p:sp>
      <p:sp>
        <p:nvSpPr>
          <p:cNvPr id="3639316" name="Text Box 20"/>
          <p:cNvSpPr txBox="1">
            <a:spLocks noChangeArrowheads="1"/>
          </p:cNvSpPr>
          <p:nvPr/>
        </p:nvSpPr>
        <p:spPr bwMode="auto">
          <a:xfrm>
            <a:off x="730451" y="5183188"/>
            <a:ext cx="588623"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1.20</a:t>
            </a:r>
            <a:endParaRPr lang="en-US" sz="1000">
              <a:solidFill>
                <a:schemeClr val="tx1"/>
              </a:solidFill>
              <a:latin typeface="Times New Roman" pitchFamily="18" charset="0"/>
            </a:endParaRPr>
          </a:p>
        </p:txBody>
      </p:sp>
      <p:sp>
        <p:nvSpPr>
          <p:cNvPr id="3639317" name="Text Box 21"/>
          <p:cNvSpPr txBox="1">
            <a:spLocks noChangeArrowheads="1"/>
          </p:cNvSpPr>
          <p:nvPr/>
        </p:nvSpPr>
        <p:spPr bwMode="auto">
          <a:xfrm>
            <a:off x="730451" y="4665663"/>
            <a:ext cx="588623"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1.10</a:t>
            </a:r>
          </a:p>
        </p:txBody>
      </p:sp>
      <p:sp>
        <p:nvSpPr>
          <p:cNvPr id="3639318" name="Text Box 22"/>
          <p:cNvSpPr txBox="1">
            <a:spLocks noChangeArrowheads="1"/>
          </p:cNvSpPr>
          <p:nvPr/>
        </p:nvSpPr>
        <p:spPr bwMode="auto">
          <a:xfrm>
            <a:off x="730451" y="4284663"/>
            <a:ext cx="588623"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1.06</a:t>
            </a:r>
            <a:endParaRPr lang="en-US" sz="1000">
              <a:solidFill>
                <a:schemeClr val="tx1"/>
              </a:solidFill>
              <a:latin typeface="Times New Roman" pitchFamily="18" charset="0"/>
            </a:endParaRPr>
          </a:p>
        </p:txBody>
      </p:sp>
      <p:sp>
        <p:nvSpPr>
          <p:cNvPr id="3639319" name="Text Box 23"/>
          <p:cNvSpPr txBox="1">
            <a:spLocks noChangeArrowheads="1"/>
          </p:cNvSpPr>
          <p:nvPr/>
        </p:nvSpPr>
        <p:spPr bwMode="auto">
          <a:xfrm>
            <a:off x="730451" y="3278188"/>
            <a:ext cx="588623"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1.02</a:t>
            </a:r>
            <a:endParaRPr lang="en-US" sz="1000">
              <a:solidFill>
                <a:schemeClr val="tx1"/>
              </a:solidFill>
              <a:latin typeface="Times New Roman" pitchFamily="18" charset="0"/>
            </a:endParaRPr>
          </a:p>
        </p:txBody>
      </p:sp>
      <p:sp>
        <p:nvSpPr>
          <p:cNvPr id="3639320" name="Text Box 24"/>
          <p:cNvSpPr txBox="1">
            <a:spLocks noChangeArrowheads="1"/>
          </p:cNvSpPr>
          <p:nvPr/>
        </p:nvSpPr>
        <p:spPr bwMode="auto">
          <a:xfrm>
            <a:off x="601862" y="2554288"/>
            <a:ext cx="704039"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1.006</a:t>
            </a:r>
            <a:endParaRPr lang="en-US" sz="1000">
              <a:solidFill>
                <a:schemeClr val="tx1"/>
              </a:solidFill>
              <a:latin typeface="Times New Roman" pitchFamily="18" charset="0"/>
            </a:endParaRPr>
          </a:p>
        </p:txBody>
      </p:sp>
      <p:sp>
        <p:nvSpPr>
          <p:cNvPr id="3639321" name="Text Box 25"/>
          <p:cNvSpPr txBox="1">
            <a:spLocks noChangeArrowheads="1"/>
          </p:cNvSpPr>
          <p:nvPr/>
        </p:nvSpPr>
        <p:spPr bwMode="auto">
          <a:xfrm>
            <a:off x="730451" y="1487488"/>
            <a:ext cx="588623"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0.95</a:t>
            </a:r>
            <a:endParaRPr lang="en-US" sz="1000">
              <a:solidFill>
                <a:schemeClr val="tx1"/>
              </a:solidFill>
              <a:latin typeface="Times New Roman" pitchFamily="18" charset="0"/>
            </a:endParaRPr>
          </a:p>
        </p:txBody>
      </p:sp>
      <p:sp>
        <p:nvSpPr>
          <p:cNvPr id="3639322" name="Text Box 26"/>
          <p:cNvSpPr txBox="1">
            <a:spLocks noChangeArrowheads="1"/>
          </p:cNvSpPr>
          <p:nvPr/>
        </p:nvSpPr>
        <p:spPr bwMode="auto">
          <a:xfrm>
            <a:off x="1630562" y="5754688"/>
            <a:ext cx="300082"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5</a:t>
            </a:r>
            <a:endParaRPr lang="en-US" sz="1000">
              <a:solidFill>
                <a:schemeClr val="tx1"/>
              </a:solidFill>
              <a:latin typeface="Times New Roman" pitchFamily="18" charset="0"/>
            </a:endParaRPr>
          </a:p>
        </p:txBody>
      </p:sp>
      <p:sp>
        <p:nvSpPr>
          <p:cNvPr id="3639323" name="Text Box 27"/>
          <p:cNvSpPr txBox="1">
            <a:spLocks noChangeArrowheads="1"/>
          </p:cNvSpPr>
          <p:nvPr/>
        </p:nvSpPr>
        <p:spPr bwMode="auto">
          <a:xfrm>
            <a:off x="2402086" y="5754688"/>
            <a:ext cx="415498"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10</a:t>
            </a:r>
          </a:p>
        </p:txBody>
      </p:sp>
      <p:sp>
        <p:nvSpPr>
          <p:cNvPr id="3639324" name="Text Box 28"/>
          <p:cNvSpPr txBox="1">
            <a:spLocks noChangeArrowheads="1"/>
          </p:cNvSpPr>
          <p:nvPr/>
        </p:nvSpPr>
        <p:spPr bwMode="auto">
          <a:xfrm>
            <a:off x="3173611" y="5754688"/>
            <a:ext cx="415498"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20</a:t>
            </a:r>
            <a:endParaRPr lang="en-US" sz="1000">
              <a:solidFill>
                <a:schemeClr val="tx1"/>
              </a:solidFill>
              <a:latin typeface="Times New Roman" pitchFamily="18" charset="0"/>
            </a:endParaRPr>
          </a:p>
        </p:txBody>
      </p:sp>
      <p:sp>
        <p:nvSpPr>
          <p:cNvPr id="3639325" name="Text Box 29"/>
          <p:cNvSpPr txBox="1">
            <a:spLocks noChangeArrowheads="1"/>
          </p:cNvSpPr>
          <p:nvPr/>
        </p:nvSpPr>
        <p:spPr bwMode="auto">
          <a:xfrm>
            <a:off x="4202311" y="5754688"/>
            <a:ext cx="415498"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40</a:t>
            </a:r>
            <a:endParaRPr lang="en-US" sz="1000">
              <a:solidFill>
                <a:schemeClr val="tx1"/>
              </a:solidFill>
              <a:latin typeface="Times New Roman" pitchFamily="18" charset="0"/>
            </a:endParaRPr>
          </a:p>
        </p:txBody>
      </p:sp>
      <p:sp>
        <p:nvSpPr>
          <p:cNvPr id="3639326" name="Text Box 30"/>
          <p:cNvSpPr txBox="1">
            <a:spLocks noChangeArrowheads="1"/>
          </p:cNvSpPr>
          <p:nvPr/>
        </p:nvSpPr>
        <p:spPr bwMode="auto">
          <a:xfrm>
            <a:off x="5916811" y="5754688"/>
            <a:ext cx="415498"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60</a:t>
            </a:r>
            <a:endParaRPr lang="en-US" sz="1000">
              <a:solidFill>
                <a:schemeClr val="tx1"/>
              </a:solidFill>
              <a:latin typeface="Times New Roman" pitchFamily="18" charset="0"/>
            </a:endParaRPr>
          </a:p>
        </p:txBody>
      </p:sp>
      <p:sp>
        <p:nvSpPr>
          <p:cNvPr id="3639327" name="Text Box 31"/>
          <p:cNvSpPr txBox="1">
            <a:spLocks noChangeArrowheads="1"/>
          </p:cNvSpPr>
          <p:nvPr/>
        </p:nvSpPr>
        <p:spPr bwMode="auto">
          <a:xfrm>
            <a:off x="7631311" y="5754688"/>
            <a:ext cx="415498"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80</a:t>
            </a:r>
            <a:endParaRPr lang="en-US" sz="1000">
              <a:solidFill>
                <a:schemeClr val="tx1"/>
              </a:solidFill>
              <a:latin typeface="Times New Roman" pitchFamily="18" charset="0"/>
            </a:endParaRPr>
          </a:p>
        </p:txBody>
      </p:sp>
      <p:sp>
        <p:nvSpPr>
          <p:cNvPr id="3639328" name="Text Box 32"/>
          <p:cNvSpPr txBox="1">
            <a:spLocks noChangeArrowheads="1"/>
          </p:cNvSpPr>
          <p:nvPr/>
        </p:nvSpPr>
        <p:spPr bwMode="auto">
          <a:xfrm>
            <a:off x="8745737" y="5754688"/>
            <a:ext cx="646331" cy="369332"/>
          </a:xfrm>
          <a:prstGeom prst="rect">
            <a:avLst/>
          </a:prstGeom>
          <a:noFill/>
          <a:ln w="9525">
            <a:noFill/>
            <a:miter lim="800000"/>
            <a:headEnd/>
            <a:tailEnd/>
          </a:ln>
          <a:effectLst/>
        </p:spPr>
        <p:txBody>
          <a:bodyPr wrap="none">
            <a:spAutoFit/>
          </a:bodyPr>
          <a:lstStyle/>
          <a:p>
            <a:pPr algn="l"/>
            <a:r>
              <a:rPr lang="en-US" sz="1800" b="1">
                <a:solidFill>
                  <a:schemeClr val="tx1"/>
                </a:solidFill>
                <a:latin typeface="Times New Roman" pitchFamily="18" charset="0"/>
              </a:rPr>
              <a:t>1000</a:t>
            </a:r>
            <a:endParaRPr lang="en-US" sz="1000">
              <a:solidFill>
                <a:schemeClr val="tx1"/>
              </a:solidFill>
              <a:latin typeface="Times New Roman" pitchFamily="18" charset="0"/>
            </a:endParaRPr>
          </a:p>
        </p:txBody>
      </p:sp>
      <p:grpSp>
        <p:nvGrpSpPr>
          <p:cNvPr id="2" name="Group 33"/>
          <p:cNvGrpSpPr>
            <a:grpSpLocks/>
          </p:cNvGrpSpPr>
          <p:nvPr/>
        </p:nvGrpSpPr>
        <p:grpSpPr bwMode="auto">
          <a:xfrm>
            <a:off x="6290073" y="2100262"/>
            <a:ext cx="1941315" cy="1584324"/>
            <a:chOff x="3569" y="1490"/>
            <a:chExt cx="1087" cy="998"/>
          </a:xfrm>
        </p:grpSpPr>
        <p:grpSp>
          <p:nvGrpSpPr>
            <p:cNvPr id="3" name="Group 34"/>
            <p:cNvGrpSpPr>
              <a:grpSpLocks/>
            </p:cNvGrpSpPr>
            <p:nvPr/>
          </p:nvGrpSpPr>
          <p:grpSpPr bwMode="auto">
            <a:xfrm>
              <a:off x="3569" y="1490"/>
              <a:ext cx="1087" cy="622"/>
              <a:chOff x="3329" y="1682"/>
              <a:chExt cx="1087" cy="622"/>
            </a:xfrm>
          </p:grpSpPr>
          <p:sp>
            <p:nvSpPr>
              <p:cNvPr id="3639331" name="Oval 35"/>
              <p:cNvSpPr>
                <a:spLocks noChangeArrowheads="1"/>
              </p:cNvSpPr>
              <p:nvPr/>
            </p:nvSpPr>
            <p:spPr bwMode="auto">
              <a:xfrm>
                <a:off x="3329" y="1745"/>
                <a:ext cx="559" cy="559"/>
              </a:xfrm>
              <a:prstGeom prst="ellipse">
                <a:avLst/>
              </a:prstGeom>
              <a:gradFill rotWithShape="0">
                <a:gsLst>
                  <a:gs pos="0">
                    <a:srgbClr val="00FF00"/>
                  </a:gs>
                  <a:gs pos="100000">
                    <a:srgbClr val="00FF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32" name="Oval 36"/>
              <p:cNvSpPr>
                <a:spLocks noChangeArrowheads="1"/>
              </p:cNvSpPr>
              <p:nvPr/>
            </p:nvSpPr>
            <p:spPr bwMode="auto">
              <a:xfrm>
                <a:off x="3794" y="1682"/>
                <a:ext cx="622" cy="622"/>
              </a:xfrm>
              <a:prstGeom prst="ellipse">
                <a:avLst/>
              </a:prstGeom>
              <a:gradFill rotWithShape="0">
                <a:gsLst>
                  <a:gs pos="0">
                    <a:srgbClr val="00FF00"/>
                  </a:gs>
                  <a:gs pos="100000">
                    <a:srgbClr val="00FF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grpSp>
        <p:sp>
          <p:nvSpPr>
            <p:cNvPr id="3639333" name="Text Box 37"/>
            <p:cNvSpPr txBox="1">
              <a:spLocks noChangeArrowheads="1"/>
            </p:cNvSpPr>
            <p:nvPr/>
          </p:nvSpPr>
          <p:spPr bwMode="auto">
            <a:xfrm>
              <a:off x="3698" y="2081"/>
              <a:ext cx="826" cy="407"/>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Chylomicron</a:t>
              </a:r>
            </a:p>
            <a:p>
              <a:r>
                <a:rPr lang="en-US" sz="1800" b="1">
                  <a:solidFill>
                    <a:schemeClr val="tx1"/>
                  </a:solidFill>
                  <a:latin typeface="Times New Roman" pitchFamily="18" charset="0"/>
                </a:rPr>
                <a:t>Remnants</a:t>
              </a:r>
              <a:endParaRPr lang="en-US" sz="2400">
                <a:solidFill>
                  <a:schemeClr val="tx1"/>
                </a:solidFill>
                <a:latin typeface="Times New Roman" pitchFamily="18" charset="0"/>
              </a:endParaRPr>
            </a:p>
          </p:txBody>
        </p:sp>
      </p:grpSp>
      <p:grpSp>
        <p:nvGrpSpPr>
          <p:cNvPr id="4" name="Group 38"/>
          <p:cNvGrpSpPr>
            <a:grpSpLocks/>
          </p:cNvGrpSpPr>
          <p:nvPr/>
        </p:nvGrpSpPr>
        <p:grpSpPr bwMode="auto">
          <a:xfrm>
            <a:off x="5488188" y="1514476"/>
            <a:ext cx="2411016" cy="1420813"/>
            <a:chOff x="3114" y="1121"/>
            <a:chExt cx="1350" cy="895"/>
          </a:xfrm>
        </p:grpSpPr>
        <p:sp>
          <p:nvSpPr>
            <p:cNvPr id="3639335" name="Oval 39"/>
            <p:cNvSpPr>
              <a:spLocks noChangeArrowheads="1"/>
            </p:cNvSpPr>
            <p:nvPr/>
          </p:nvSpPr>
          <p:spPr bwMode="auto">
            <a:xfrm>
              <a:off x="3842" y="1152"/>
              <a:ext cx="622" cy="622"/>
            </a:xfrm>
            <a:prstGeom prst="ellipse">
              <a:avLst/>
            </a:prstGeom>
            <a:gradFill rotWithShape="0">
              <a:gsLst>
                <a:gs pos="0">
                  <a:srgbClr val="CCCC00"/>
                </a:gs>
                <a:gs pos="100000">
                  <a:srgbClr val="CCCC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36" name="Oval 40"/>
            <p:cNvSpPr>
              <a:spLocks noChangeArrowheads="1"/>
            </p:cNvSpPr>
            <p:nvPr/>
          </p:nvSpPr>
          <p:spPr bwMode="auto">
            <a:xfrm>
              <a:off x="3489" y="1377"/>
              <a:ext cx="495" cy="495"/>
            </a:xfrm>
            <a:prstGeom prst="ellipse">
              <a:avLst/>
            </a:prstGeom>
            <a:gradFill rotWithShape="0">
              <a:gsLst>
                <a:gs pos="0">
                  <a:srgbClr val="CCCC00"/>
                </a:gs>
                <a:gs pos="100000">
                  <a:srgbClr val="CCCC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37" name="Oval 41"/>
            <p:cNvSpPr>
              <a:spLocks noChangeArrowheads="1"/>
            </p:cNvSpPr>
            <p:nvPr/>
          </p:nvSpPr>
          <p:spPr bwMode="auto">
            <a:xfrm>
              <a:off x="3114" y="1578"/>
              <a:ext cx="438" cy="438"/>
            </a:xfrm>
            <a:prstGeom prst="ellipse">
              <a:avLst/>
            </a:prstGeom>
            <a:gradFill rotWithShape="0">
              <a:gsLst>
                <a:gs pos="0">
                  <a:srgbClr val="CCCC00"/>
                </a:gs>
                <a:gs pos="100000">
                  <a:srgbClr val="CCCC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38" name="Text Box 42"/>
            <p:cNvSpPr txBox="1">
              <a:spLocks noChangeArrowheads="1"/>
            </p:cNvSpPr>
            <p:nvPr/>
          </p:nvSpPr>
          <p:spPr bwMode="auto">
            <a:xfrm>
              <a:off x="3288" y="1121"/>
              <a:ext cx="462" cy="233"/>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VLDL</a:t>
              </a:r>
              <a:endParaRPr lang="en-US" sz="2400">
                <a:solidFill>
                  <a:schemeClr val="tx1"/>
                </a:solidFill>
                <a:latin typeface="Times New Roman" pitchFamily="18" charset="0"/>
              </a:endParaRPr>
            </a:p>
          </p:txBody>
        </p:sp>
      </p:grpSp>
      <p:sp>
        <p:nvSpPr>
          <p:cNvPr id="3639339" name="Oval 43"/>
          <p:cNvSpPr>
            <a:spLocks noChangeArrowheads="1"/>
          </p:cNvSpPr>
          <p:nvPr/>
        </p:nvSpPr>
        <p:spPr bwMode="auto">
          <a:xfrm>
            <a:off x="4246961" y="2898778"/>
            <a:ext cx="555427" cy="493713"/>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0" name="Text Box 44"/>
          <p:cNvSpPr txBox="1">
            <a:spLocks noChangeArrowheads="1"/>
          </p:cNvSpPr>
          <p:nvPr/>
        </p:nvSpPr>
        <p:spPr bwMode="auto">
          <a:xfrm>
            <a:off x="3978018" y="2505076"/>
            <a:ext cx="595035" cy="369332"/>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IDL</a:t>
            </a:r>
            <a:endParaRPr lang="en-US" sz="2400">
              <a:solidFill>
                <a:schemeClr val="tx1"/>
              </a:solidFill>
              <a:latin typeface="Times New Roman" pitchFamily="18" charset="0"/>
            </a:endParaRPr>
          </a:p>
        </p:txBody>
      </p:sp>
      <p:grpSp>
        <p:nvGrpSpPr>
          <p:cNvPr id="5" name="Group 45"/>
          <p:cNvGrpSpPr>
            <a:grpSpLocks/>
          </p:cNvGrpSpPr>
          <p:nvPr/>
        </p:nvGrpSpPr>
        <p:grpSpPr bwMode="auto">
          <a:xfrm>
            <a:off x="1768080" y="4410075"/>
            <a:ext cx="1062634" cy="725488"/>
            <a:chOff x="797" y="3137"/>
            <a:chExt cx="595" cy="457"/>
          </a:xfrm>
        </p:grpSpPr>
        <p:sp>
          <p:nvSpPr>
            <p:cNvPr id="3639342" name="Oval 46"/>
            <p:cNvSpPr>
              <a:spLocks noChangeArrowheads="1"/>
            </p:cNvSpPr>
            <p:nvPr/>
          </p:nvSpPr>
          <p:spPr bwMode="auto">
            <a:xfrm>
              <a:off x="1062" y="3456"/>
              <a:ext cx="138" cy="138"/>
            </a:xfrm>
            <a:prstGeom prst="ellipse">
              <a:avLst/>
            </a:prstGeom>
            <a:gradFill rotWithShape="0">
              <a:gsLst>
                <a:gs pos="0">
                  <a:srgbClr val="FF3300"/>
                </a:gs>
                <a:gs pos="100000">
                  <a:srgbClr val="FF33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3" name="Oval 47"/>
            <p:cNvSpPr>
              <a:spLocks noChangeArrowheads="1"/>
            </p:cNvSpPr>
            <p:nvPr/>
          </p:nvSpPr>
          <p:spPr bwMode="auto">
            <a:xfrm>
              <a:off x="1152" y="3360"/>
              <a:ext cx="144" cy="144"/>
            </a:xfrm>
            <a:prstGeom prst="ellipse">
              <a:avLst/>
            </a:prstGeom>
            <a:gradFill rotWithShape="0">
              <a:gsLst>
                <a:gs pos="0">
                  <a:srgbClr val="FF3300"/>
                </a:gs>
                <a:gs pos="100000">
                  <a:srgbClr val="FF33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4" name="Oval 48"/>
            <p:cNvSpPr>
              <a:spLocks noChangeArrowheads="1"/>
            </p:cNvSpPr>
            <p:nvPr/>
          </p:nvSpPr>
          <p:spPr bwMode="auto">
            <a:xfrm>
              <a:off x="1242" y="3258"/>
              <a:ext cx="150" cy="150"/>
            </a:xfrm>
            <a:prstGeom prst="ellipse">
              <a:avLst/>
            </a:prstGeom>
            <a:gradFill rotWithShape="0">
              <a:gsLst>
                <a:gs pos="0">
                  <a:srgbClr val="FF3300"/>
                </a:gs>
                <a:gs pos="100000">
                  <a:srgbClr val="FF33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5" name="Text Box 49"/>
            <p:cNvSpPr txBox="1">
              <a:spLocks noChangeArrowheads="1"/>
            </p:cNvSpPr>
            <p:nvPr/>
          </p:nvSpPr>
          <p:spPr bwMode="auto">
            <a:xfrm>
              <a:off x="797" y="3137"/>
              <a:ext cx="427" cy="233"/>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2</a:t>
              </a:r>
              <a:endParaRPr lang="en-US" sz="2400">
                <a:solidFill>
                  <a:schemeClr val="tx1"/>
                </a:solidFill>
                <a:latin typeface="Times New Roman" pitchFamily="18" charset="0"/>
              </a:endParaRPr>
            </a:p>
          </p:txBody>
        </p:sp>
      </p:grpSp>
      <p:sp>
        <p:nvSpPr>
          <p:cNvPr id="3639346" name="Oval 50"/>
          <p:cNvSpPr>
            <a:spLocks noChangeArrowheads="1"/>
          </p:cNvSpPr>
          <p:nvPr/>
        </p:nvSpPr>
        <p:spPr bwMode="auto">
          <a:xfrm>
            <a:off x="3811192" y="3468688"/>
            <a:ext cx="391121" cy="347662"/>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7" name="Oval 51"/>
          <p:cNvSpPr>
            <a:spLocks noChangeArrowheads="1"/>
          </p:cNvSpPr>
          <p:nvPr/>
        </p:nvSpPr>
        <p:spPr bwMode="auto">
          <a:xfrm>
            <a:off x="3673676" y="3621091"/>
            <a:ext cx="380404" cy="338137"/>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8" name="Oval 52"/>
          <p:cNvSpPr>
            <a:spLocks noChangeArrowheads="1"/>
          </p:cNvSpPr>
          <p:nvPr/>
        </p:nvSpPr>
        <p:spPr bwMode="auto">
          <a:xfrm>
            <a:off x="3561161" y="3773488"/>
            <a:ext cx="369690" cy="328612"/>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49" name="Oval 53"/>
          <p:cNvSpPr>
            <a:spLocks noChangeArrowheads="1"/>
          </p:cNvSpPr>
          <p:nvPr/>
        </p:nvSpPr>
        <p:spPr bwMode="auto">
          <a:xfrm>
            <a:off x="3398642" y="3925890"/>
            <a:ext cx="360759" cy="320675"/>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50" name="Oval 54"/>
          <p:cNvSpPr>
            <a:spLocks noChangeArrowheads="1"/>
          </p:cNvSpPr>
          <p:nvPr/>
        </p:nvSpPr>
        <p:spPr bwMode="auto">
          <a:xfrm>
            <a:off x="3245051" y="4078291"/>
            <a:ext cx="339328" cy="301625"/>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51" name="Oval 55"/>
          <p:cNvSpPr>
            <a:spLocks noChangeArrowheads="1"/>
          </p:cNvSpPr>
          <p:nvPr/>
        </p:nvSpPr>
        <p:spPr bwMode="auto">
          <a:xfrm>
            <a:off x="3102175" y="4230688"/>
            <a:ext cx="328613" cy="292100"/>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52" name="Text Box 56"/>
          <p:cNvSpPr txBox="1">
            <a:spLocks noChangeArrowheads="1"/>
          </p:cNvSpPr>
          <p:nvPr/>
        </p:nvSpPr>
        <p:spPr bwMode="auto">
          <a:xfrm>
            <a:off x="2856535" y="3495676"/>
            <a:ext cx="659155" cy="369332"/>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LDL</a:t>
            </a:r>
            <a:endParaRPr lang="en-US" sz="2400">
              <a:solidFill>
                <a:schemeClr val="tx1"/>
              </a:solidFill>
              <a:latin typeface="Times New Roman" pitchFamily="18" charset="0"/>
            </a:endParaRPr>
          </a:p>
        </p:txBody>
      </p:sp>
      <p:grpSp>
        <p:nvGrpSpPr>
          <p:cNvPr id="6" name="Group 57"/>
          <p:cNvGrpSpPr>
            <a:grpSpLocks/>
          </p:cNvGrpSpPr>
          <p:nvPr/>
        </p:nvGrpSpPr>
        <p:grpSpPr bwMode="auto">
          <a:xfrm>
            <a:off x="1435894" y="4867275"/>
            <a:ext cx="762595" cy="622300"/>
            <a:chOff x="611" y="3425"/>
            <a:chExt cx="427" cy="392"/>
          </a:xfrm>
        </p:grpSpPr>
        <p:sp>
          <p:nvSpPr>
            <p:cNvPr id="3639354" name="Oval 58"/>
            <p:cNvSpPr>
              <a:spLocks noChangeArrowheads="1"/>
            </p:cNvSpPr>
            <p:nvPr/>
          </p:nvSpPr>
          <p:spPr bwMode="auto">
            <a:xfrm>
              <a:off x="833" y="3713"/>
              <a:ext cx="104" cy="104"/>
            </a:xfrm>
            <a:prstGeom prst="ellipse">
              <a:avLst/>
            </a:prstGeom>
            <a:gradFill rotWithShape="0">
              <a:gsLst>
                <a:gs pos="0">
                  <a:srgbClr val="FF3300"/>
                </a:gs>
                <a:gs pos="100000">
                  <a:srgbClr val="FF33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55" name="Oval 59"/>
            <p:cNvSpPr>
              <a:spLocks noChangeArrowheads="1"/>
            </p:cNvSpPr>
            <p:nvPr/>
          </p:nvSpPr>
          <p:spPr bwMode="auto">
            <a:xfrm>
              <a:off x="923" y="3621"/>
              <a:ext cx="115" cy="115"/>
            </a:xfrm>
            <a:prstGeom prst="ellipse">
              <a:avLst/>
            </a:prstGeom>
            <a:gradFill rotWithShape="0">
              <a:gsLst>
                <a:gs pos="0">
                  <a:srgbClr val="FF3300"/>
                </a:gs>
                <a:gs pos="100000">
                  <a:srgbClr val="FF33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56" name="Text Box 60"/>
            <p:cNvSpPr txBox="1">
              <a:spLocks noChangeArrowheads="1"/>
            </p:cNvSpPr>
            <p:nvPr/>
          </p:nvSpPr>
          <p:spPr bwMode="auto">
            <a:xfrm>
              <a:off x="611" y="3425"/>
              <a:ext cx="427" cy="233"/>
            </a:xfrm>
            <a:prstGeom prst="rect">
              <a:avLst/>
            </a:prstGeom>
            <a:noFill/>
            <a:ln w="9525">
              <a:noFill/>
              <a:miter lim="800000"/>
              <a:headEnd/>
              <a:tailEnd/>
            </a:ln>
            <a:effectLst/>
          </p:spPr>
          <p:txBody>
            <a:bodyPr wrap="none">
              <a:spAutoFit/>
            </a:body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3</a:t>
              </a:r>
              <a:endParaRPr lang="en-US" sz="2400">
                <a:solidFill>
                  <a:schemeClr val="tx1"/>
                </a:solidFill>
                <a:latin typeface="Times New Roman" pitchFamily="18" charset="0"/>
              </a:endParaRPr>
            </a:p>
          </p:txBody>
        </p:sp>
      </p:grpSp>
      <p:sp>
        <p:nvSpPr>
          <p:cNvPr id="3639357" name="Text Box 61"/>
          <p:cNvSpPr txBox="1">
            <a:spLocks noChangeArrowheads="1"/>
          </p:cNvSpPr>
          <p:nvPr/>
        </p:nvSpPr>
        <p:spPr bwMode="auto">
          <a:xfrm>
            <a:off x="4459488" y="6059490"/>
            <a:ext cx="2118722" cy="461665"/>
          </a:xfrm>
          <a:prstGeom prst="rect">
            <a:avLst/>
          </a:prstGeom>
          <a:noFill/>
          <a:ln w="9525">
            <a:noFill/>
            <a:miter lim="800000"/>
            <a:headEnd/>
            <a:tailEnd/>
          </a:ln>
          <a:effectLst/>
        </p:spPr>
        <p:txBody>
          <a:bodyPr wrap="none">
            <a:spAutoFit/>
          </a:bodyPr>
          <a:lstStyle/>
          <a:p>
            <a:pPr algn="l"/>
            <a:r>
              <a:rPr lang="en-US" sz="2400" b="1">
                <a:solidFill>
                  <a:schemeClr val="tx1"/>
                </a:solidFill>
                <a:latin typeface="Times New Roman" pitchFamily="18" charset="0"/>
              </a:rPr>
              <a:t>Diameter (nm)</a:t>
            </a:r>
            <a:endParaRPr lang="en-US" sz="1600">
              <a:solidFill>
                <a:schemeClr val="tx1"/>
              </a:solidFill>
              <a:latin typeface="Times New Roman" pitchFamily="18" charset="0"/>
            </a:endParaRPr>
          </a:p>
        </p:txBody>
      </p:sp>
      <p:sp>
        <p:nvSpPr>
          <p:cNvPr id="3639358" name="Text Box 62"/>
          <p:cNvSpPr txBox="1">
            <a:spLocks noChangeArrowheads="1"/>
          </p:cNvSpPr>
          <p:nvPr/>
        </p:nvSpPr>
        <p:spPr bwMode="auto">
          <a:xfrm rot="-5400000">
            <a:off x="-589258" y="3025926"/>
            <a:ext cx="2039341" cy="461665"/>
          </a:xfrm>
          <a:prstGeom prst="rect">
            <a:avLst/>
          </a:prstGeom>
          <a:noFill/>
          <a:ln w="9525">
            <a:noFill/>
            <a:miter lim="800000"/>
            <a:headEnd/>
            <a:tailEnd/>
          </a:ln>
          <a:effectLst/>
        </p:spPr>
        <p:txBody>
          <a:bodyPr wrap="none">
            <a:spAutoFit/>
          </a:bodyPr>
          <a:lstStyle/>
          <a:p>
            <a:pPr algn="l"/>
            <a:r>
              <a:rPr lang="en-US" sz="2400" b="1">
                <a:solidFill>
                  <a:schemeClr val="tx1"/>
                </a:solidFill>
                <a:latin typeface="Times New Roman" pitchFamily="18" charset="0"/>
              </a:rPr>
              <a:t>Density (g/ml)</a:t>
            </a:r>
          </a:p>
        </p:txBody>
      </p:sp>
      <p:grpSp>
        <p:nvGrpSpPr>
          <p:cNvPr id="7" name="Group 63"/>
          <p:cNvGrpSpPr>
            <a:grpSpLocks/>
          </p:cNvGrpSpPr>
          <p:nvPr/>
        </p:nvGrpSpPr>
        <p:grpSpPr bwMode="auto">
          <a:xfrm>
            <a:off x="4820247" y="1838328"/>
            <a:ext cx="667941" cy="1325563"/>
            <a:chOff x="2746" y="1325"/>
            <a:chExt cx="374" cy="835"/>
          </a:xfrm>
        </p:grpSpPr>
        <p:sp>
          <p:nvSpPr>
            <p:cNvPr id="3639360" name="Oval 64"/>
            <p:cNvSpPr>
              <a:spLocks noChangeArrowheads="1"/>
            </p:cNvSpPr>
            <p:nvPr/>
          </p:nvSpPr>
          <p:spPr bwMode="auto">
            <a:xfrm>
              <a:off x="2746" y="1786"/>
              <a:ext cx="374" cy="374"/>
            </a:xfrm>
            <a:prstGeom prst="ellipse">
              <a:avLst/>
            </a:prstGeom>
            <a:gradFill rotWithShape="0">
              <a:gsLst>
                <a:gs pos="0">
                  <a:srgbClr val="FF9900"/>
                </a:gs>
                <a:gs pos="100000">
                  <a:srgbClr val="FF9900">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61" name="Text Box 65"/>
            <p:cNvSpPr txBox="1">
              <a:spLocks noChangeArrowheads="1"/>
            </p:cNvSpPr>
            <p:nvPr/>
          </p:nvSpPr>
          <p:spPr bwMode="auto">
            <a:xfrm>
              <a:off x="2773" y="1325"/>
              <a:ext cx="103" cy="291"/>
            </a:xfrm>
            <a:prstGeom prst="rect">
              <a:avLst/>
            </a:prstGeom>
            <a:noFill/>
            <a:ln w="9525">
              <a:noFill/>
              <a:miter lim="800000"/>
              <a:headEnd/>
              <a:tailEnd/>
            </a:ln>
            <a:effectLst/>
          </p:spPr>
          <p:txBody>
            <a:bodyPr wrap="none">
              <a:spAutoFit/>
            </a:bodyPr>
            <a:lstStyle/>
            <a:p>
              <a:endParaRPr lang="en-US" sz="2400">
                <a:solidFill>
                  <a:schemeClr val="tx1"/>
                </a:solidFill>
                <a:latin typeface="Times New Roman" pitchFamily="18" charset="0"/>
              </a:endParaRPr>
            </a:p>
          </p:txBody>
        </p:sp>
      </p:grpSp>
      <p:sp>
        <p:nvSpPr>
          <p:cNvPr id="3639362" name="Oval 66"/>
          <p:cNvSpPr>
            <a:spLocks noChangeArrowheads="1"/>
          </p:cNvSpPr>
          <p:nvPr/>
        </p:nvSpPr>
        <p:spPr bwMode="auto">
          <a:xfrm>
            <a:off x="4116588" y="3087688"/>
            <a:ext cx="467916" cy="430212"/>
          </a:xfrm>
          <a:prstGeom prst="ellipse">
            <a:avLst/>
          </a:prstGeom>
          <a:gradFill rotWithShape="0">
            <a:gsLst>
              <a:gs pos="0">
                <a:srgbClr val="00FFCC"/>
              </a:gs>
              <a:gs pos="100000">
                <a:srgbClr val="00FFCC">
                  <a:gamma/>
                  <a:shade val="46275"/>
                  <a:invGamma/>
                </a:srgbClr>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3639364" name="AutoShape 68"/>
          <p:cNvSpPr>
            <a:spLocks/>
          </p:cNvSpPr>
          <p:nvPr/>
        </p:nvSpPr>
        <p:spPr bwMode="auto">
          <a:xfrm rot="2583115">
            <a:off x="4116586" y="3087688"/>
            <a:ext cx="269676" cy="1974850"/>
          </a:xfrm>
          <a:prstGeom prst="rightBrace">
            <a:avLst>
              <a:gd name="adj1" fmla="val 68654"/>
              <a:gd name="adj2" fmla="val 50000"/>
            </a:avLst>
          </a:prstGeom>
          <a:noFill/>
          <a:ln w="19050">
            <a:solidFill>
              <a:schemeClr val="tx1"/>
            </a:solidFill>
            <a:round/>
            <a:headEnd/>
            <a:tailEnd/>
          </a:ln>
          <a:effectLst/>
        </p:spPr>
        <p:txBody>
          <a:bodyPr wrap="none" anchor="ctr"/>
          <a:lstStyle/>
          <a:p>
            <a:endParaRPr lang="en-US"/>
          </a:p>
        </p:txBody>
      </p:sp>
      <p:sp>
        <p:nvSpPr>
          <p:cNvPr id="3639365" name="AutoShape 69"/>
          <p:cNvSpPr>
            <a:spLocks/>
          </p:cNvSpPr>
          <p:nvPr/>
        </p:nvSpPr>
        <p:spPr bwMode="auto">
          <a:xfrm rot="5400000">
            <a:off x="6683574" y="2492377"/>
            <a:ext cx="266700" cy="2828925"/>
          </a:xfrm>
          <a:prstGeom prst="rightBrace">
            <a:avLst>
              <a:gd name="adj1" fmla="val 78571"/>
              <a:gd name="adj2" fmla="val 50000"/>
            </a:avLst>
          </a:prstGeom>
          <a:noFill/>
          <a:ln w="19050">
            <a:solidFill>
              <a:schemeClr val="tx1"/>
            </a:solidFill>
            <a:round/>
            <a:headEnd/>
            <a:tailEnd/>
          </a:ln>
          <a:effectLst/>
        </p:spPr>
        <p:txBody>
          <a:bodyPr wrap="none" anchor="ctr"/>
          <a:lstStyle/>
          <a:p>
            <a:endParaRPr lang="en-US"/>
          </a:p>
        </p:txBody>
      </p:sp>
      <p:sp>
        <p:nvSpPr>
          <p:cNvPr id="3639366" name="AutoShape 70"/>
          <p:cNvSpPr>
            <a:spLocks/>
          </p:cNvSpPr>
          <p:nvPr/>
        </p:nvSpPr>
        <p:spPr bwMode="auto">
          <a:xfrm rot="2687263">
            <a:off x="2444949" y="4732338"/>
            <a:ext cx="171450" cy="1066800"/>
          </a:xfrm>
          <a:prstGeom prst="rightBrace">
            <a:avLst>
              <a:gd name="adj1" fmla="val 58333"/>
              <a:gd name="adj2" fmla="val 50000"/>
            </a:avLst>
          </a:prstGeom>
          <a:noFill/>
          <a:ln w="19050">
            <a:solidFill>
              <a:schemeClr val="tx1"/>
            </a:solidFill>
            <a:round/>
            <a:headEnd/>
            <a:tailEnd/>
          </a:ln>
          <a:effectLst/>
        </p:spPr>
        <p:txBody>
          <a:bodyPr wrap="none" anchor="ctr"/>
          <a:lstStyle/>
          <a:p>
            <a:endParaRPr lang="en-US"/>
          </a:p>
        </p:txBody>
      </p:sp>
      <p:sp>
        <p:nvSpPr>
          <p:cNvPr id="3639367" name="Text Box 71"/>
          <p:cNvSpPr txBox="1">
            <a:spLocks noChangeArrowheads="1"/>
          </p:cNvSpPr>
          <p:nvPr/>
        </p:nvSpPr>
        <p:spPr bwMode="auto">
          <a:xfrm>
            <a:off x="2252069" y="5087938"/>
            <a:ext cx="1693069" cy="641350"/>
          </a:xfrm>
          <a:prstGeom prst="rect">
            <a:avLst/>
          </a:prstGeom>
          <a:noFill/>
          <a:ln w="9525">
            <a:noFill/>
            <a:miter lim="800000"/>
            <a:headEnd/>
            <a:tailEnd/>
          </a:ln>
          <a:effectLst/>
        </p:spPr>
        <p:txBody>
          <a:bodyPr>
            <a:spAutoFit/>
          </a:bodyPr>
          <a:lstStyle/>
          <a:p>
            <a:pPr>
              <a:spcBef>
                <a:spcPct val="50000"/>
              </a:spcBef>
            </a:pPr>
            <a:r>
              <a:rPr lang="en-US" sz="1800" b="1">
                <a:solidFill>
                  <a:schemeClr val="tx1"/>
                </a:solidFill>
                <a:latin typeface="Times New Roman" pitchFamily="18" charset="0"/>
              </a:rPr>
              <a:t>HDL</a:t>
            </a:r>
          </a:p>
          <a:p>
            <a:r>
              <a:rPr lang="en-US" sz="1800" b="1">
                <a:solidFill>
                  <a:schemeClr val="tx1"/>
                </a:solidFill>
                <a:latin typeface="Times New Roman" pitchFamily="18" charset="0"/>
              </a:rPr>
              <a:t>Cholesterol</a:t>
            </a:r>
            <a:endParaRPr lang="en-US" sz="1800" b="1">
              <a:latin typeface="Times New Roman" pitchFamily="18" charset="0"/>
            </a:endParaRPr>
          </a:p>
        </p:txBody>
      </p:sp>
      <p:sp>
        <p:nvSpPr>
          <p:cNvPr id="3639368" name="Text Box 72"/>
          <p:cNvSpPr txBox="1">
            <a:spLocks noChangeArrowheads="1"/>
          </p:cNvSpPr>
          <p:nvPr/>
        </p:nvSpPr>
        <p:spPr bwMode="auto">
          <a:xfrm>
            <a:off x="4045149" y="4052888"/>
            <a:ext cx="1543050" cy="641350"/>
          </a:xfrm>
          <a:prstGeom prst="rect">
            <a:avLst/>
          </a:prstGeom>
          <a:noFill/>
          <a:ln w="9525">
            <a:noFill/>
            <a:miter lim="800000"/>
            <a:headEnd/>
            <a:tailEnd/>
          </a:ln>
          <a:effectLst/>
        </p:spPr>
        <p:txBody>
          <a:bodyPr>
            <a:spAutoFit/>
          </a:bodyPr>
          <a:lstStyle/>
          <a:p>
            <a:pPr>
              <a:spcBef>
                <a:spcPct val="50000"/>
              </a:spcBef>
            </a:pPr>
            <a:r>
              <a:rPr lang="en-US" sz="1800" b="1">
                <a:solidFill>
                  <a:schemeClr val="tx1"/>
                </a:solidFill>
                <a:latin typeface="Times New Roman" pitchFamily="18" charset="0"/>
              </a:rPr>
              <a:t>LDL</a:t>
            </a:r>
          </a:p>
          <a:p>
            <a:r>
              <a:rPr lang="en-US" sz="1800" b="1">
                <a:solidFill>
                  <a:schemeClr val="tx1"/>
                </a:solidFill>
                <a:latin typeface="Times New Roman" pitchFamily="18" charset="0"/>
              </a:rPr>
              <a:t>Cholesterol</a:t>
            </a:r>
            <a:endParaRPr lang="en-US" sz="1800" b="1">
              <a:latin typeface="Times New Roman" pitchFamily="18" charset="0"/>
            </a:endParaRPr>
          </a:p>
        </p:txBody>
      </p:sp>
      <p:sp>
        <p:nvSpPr>
          <p:cNvPr id="3639369" name="Text Box 73"/>
          <p:cNvSpPr txBox="1">
            <a:spLocks noChangeArrowheads="1"/>
          </p:cNvSpPr>
          <p:nvPr/>
        </p:nvSpPr>
        <p:spPr bwMode="auto">
          <a:xfrm>
            <a:off x="6002537" y="4078288"/>
            <a:ext cx="1714500" cy="641350"/>
          </a:xfrm>
          <a:prstGeom prst="rect">
            <a:avLst/>
          </a:prstGeom>
          <a:noFill/>
          <a:ln w="9525">
            <a:noFill/>
            <a:miter lim="800000"/>
            <a:headEnd/>
            <a:tailEnd/>
          </a:ln>
          <a:effectLst/>
        </p:spPr>
        <p:txBody>
          <a:bodyPr>
            <a:spAutoFit/>
          </a:bodyPr>
          <a:lstStyle/>
          <a:p>
            <a:pPr>
              <a:spcBef>
                <a:spcPct val="50000"/>
              </a:spcBef>
            </a:pPr>
            <a:r>
              <a:rPr lang="en-US" sz="1800" b="1">
                <a:solidFill>
                  <a:schemeClr val="tx1"/>
                </a:solidFill>
                <a:latin typeface="Times New Roman" pitchFamily="18" charset="0"/>
              </a:rPr>
              <a:t>Triglycerides</a:t>
            </a:r>
          </a:p>
          <a:p>
            <a:r>
              <a:rPr lang="en-US" sz="1800" b="1">
                <a:solidFill>
                  <a:schemeClr val="tx1"/>
                </a:solidFill>
                <a:latin typeface="Times New Roman" pitchFamily="18" charset="0"/>
              </a:rPr>
              <a:t>(mainly)</a:t>
            </a:r>
            <a:endParaRPr lang="en-US" sz="1800" b="1">
              <a:latin typeface="Times New Roman" pitchFamily="18" charset="0"/>
            </a:endParaRPr>
          </a:p>
        </p:txBody>
      </p:sp>
      <p:sp>
        <p:nvSpPr>
          <p:cNvPr id="3639370" name="Rectangle 74"/>
          <p:cNvSpPr>
            <a:spLocks noGrp="1" noChangeArrowheads="1"/>
          </p:cNvSpPr>
          <p:nvPr>
            <p:ph type="title"/>
          </p:nvPr>
        </p:nvSpPr>
        <p:spPr bwMode="auto">
          <a:xfrm>
            <a:off x="257175" y="115888"/>
            <a:ext cx="9772650" cy="701675"/>
          </a:xfrm>
          <a:noFill/>
          <a:ln>
            <a:miter lim="800000"/>
            <a:headEnd/>
            <a:tailEnd/>
          </a:ln>
        </p:spPr>
        <p:txBody>
          <a:bodyPr vert="horz" wrap="square" lIns="91440" tIns="45720" rIns="91440" bIns="45720" numCol="1" anchor="t" anchorCtr="0" compatLnSpc="1">
            <a:prstTxWarp prst="textNoShape">
              <a:avLst/>
            </a:prstTxWarp>
            <a:spAutoFit/>
          </a:bodyPr>
          <a:lstStyle/>
          <a:p>
            <a:r>
              <a:rPr lang="en-US" sz="4000">
                <a:latin typeface="Arial" charset="0"/>
              </a:rPr>
              <a:t>Lipoproteins and Lipids</a:t>
            </a:r>
          </a:p>
        </p:txBody>
      </p:sp>
      <p:pic>
        <p:nvPicPr>
          <p:cNvPr id="3639371" name="Picture 75"/>
          <p:cNvPicPr>
            <a:picLocks noChangeAspect="1" noChangeArrowheads="1"/>
          </p:cNvPicPr>
          <p:nvPr/>
        </p:nvPicPr>
        <p:blipFill>
          <a:blip r:embed="rId3" cstate="print"/>
          <a:srcRect l="24110" t="33777" r="36441" b="39616"/>
          <a:stretch>
            <a:fillRect/>
          </a:stretch>
        </p:blipFill>
        <p:spPr bwMode="auto">
          <a:xfrm>
            <a:off x="7752755" y="1347788"/>
            <a:ext cx="1662707" cy="1077912"/>
          </a:xfrm>
          <a:prstGeom prst="rect">
            <a:avLst/>
          </a:prstGeom>
          <a:noFill/>
          <a:ln w="9525">
            <a:noFill/>
            <a:miter lim="800000"/>
            <a:headEnd/>
            <a:tailEnd/>
          </a:ln>
          <a:effectLst/>
        </p:spPr>
      </p:pic>
    </p:spTree>
    <p:extLst>
      <p:ext uri="{BB962C8B-B14F-4D97-AF65-F5344CB8AC3E}">
        <p14:creationId xmlns:p14="http://schemas.microsoft.com/office/powerpoint/2010/main" val="35997428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437680" y="1649413"/>
            <a:ext cx="7972425" cy="434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600">
              <a:solidFill>
                <a:schemeClr val="tx1"/>
              </a:solidFill>
              <a:latin typeface="Times New Roman" pitchFamily="18" charset="0"/>
            </a:endParaRPr>
          </a:p>
        </p:txBody>
      </p:sp>
      <p:sp>
        <p:nvSpPr>
          <p:cNvPr id="9219" name="Rectangle 3"/>
          <p:cNvSpPr>
            <a:spLocks noGrp="1" noChangeArrowheads="1"/>
          </p:cNvSpPr>
          <p:nvPr>
            <p:ph type="body" idx="4294967295"/>
          </p:nvPr>
        </p:nvSpPr>
        <p:spPr bwMode="auto">
          <a:xfrm>
            <a:off x="1437680" y="1725613"/>
            <a:ext cx="8743950" cy="411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Monotype Sorts" pitchFamily="2" charset="2"/>
              <a:buChar char=" "/>
            </a:pPr>
            <a:r>
              <a:rPr lang="en-US" smtClean="0"/>
              <a:t> </a:t>
            </a:r>
          </a:p>
        </p:txBody>
      </p:sp>
      <p:sp>
        <p:nvSpPr>
          <p:cNvPr id="9220" name="Line 4"/>
          <p:cNvSpPr>
            <a:spLocks noChangeShapeType="1"/>
          </p:cNvSpPr>
          <p:nvPr/>
        </p:nvSpPr>
        <p:spPr bwMode="auto">
          <a:xfrm flipH="1">
            <a:off x="8467130" y="5916613"/>
            <a:ext cx="85725"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1" name="Rectangle 5"/>
          <p:cNvSpPr>
            <a:spLocks noChangeArrowheads="1"/>
          </p:cNvSpPr>
          <p:nvPr/>
        </p:nvSpPr>
        <p:spPr bwMode="auto">
          <a:xfrm>
            <a:off x="8415337" y="5946776"/>
            <a:ext cx="92869" cy="555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9222" name="Line 6"/>
          <p:cNvSpPr>
            <a:spLocks noChangeShapeType="1"/>
          </p:cNvSpPr>
          <p:nvPr/>
        </p:nvSpPr>
        <p:spPr bwMode="auto">
          <a:xfrm flipH="1">
            <a:off x="8374262" y="5916613"/>
            <a:ext cx="85725"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3" name="Line 7"/>
          <p:cNvSpPr>
            <a:spLocks noChangeShapeType="1"/>
          </p:cNvSpPr>
          <p:nvPr/>
        </p:nvSpPr>
        <p:spPr bwMode="auto">
          <a:xfrm>
            <a:off x="78670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4" name="Line 8"/>
          <p:cNvSpPr>
            <a:spLocks noChangeShapeType="1"/>
          </p:cNvSpPr>
          <p:nvPr/>
        </p:nvSpPr>
        <p:spPr bwMode="auto">
          <a:xfrm>
            <a:off x="44380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5" name="Line 9"/>
          <p:cNvSpPr>
            <a:spLocks noChangeShapeType="1"/>
          </p:cNvSpPr>
          <p:nvPr/>
        </p:nvSpPr>
        <p:spPr bwMode="auto">
          <a:xfrm>
            <a:off x="61525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6" name="Line 10"/>
          <p:cNvSpPr>
            <a:spLocks noChangeShapeType="1"/>
          </p:cNvSpPr>
          <p:nvPr/>
        </p:nvSpPr>
        <p:spPr bwMode="auto">
          <a:xfrm>
            <a:off x="906720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7" name="Line 11"/>
          <p:cNvSpPr>
            <a:spLocks noChangeShapeType="1"/>
          </p:cNvSpPr>
          <p:nvPr/>
        </p:nvSpPr>
        <p:spPr bwMode="auto">
          <a:xfrm>
            <a:off x="1780580"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8" name="Line 12"/>
          <p:cNvSpPr>
            <a:spLocks noChangeShapeType="1"/>
          </p:cNvSpPr>
          <p:nvPr/>
        </p:nvSpPr>
        <p:spPr bwMode="auto">
          <a:xfrm>
            <a:off x="2637830"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9" name="Line 13"/>
          <p:cNvSpPr>
            <a:spLocks noChangeShapeType="1"/>
          </p:cNvSpPr>
          <p:nvPr/>
        </p:nvSpPr>
        <p:spPr bwMode="auto">
          <a:xfrm>
            <a:off x="34093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0" name="Line 14"/>
          <p:cNvSpPr>
            <a:spLocks noChangeShapeType="1"/>
          </p:cNvSpPr>
          <p:nvPr/>
        </p:nvSpPr>
        <p:spPr bwMode="auto">
          <a:xfrm rot="-5400000" flipH="1" flipV="1">
            <a:off x="1394818" y="57213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1" name="Line 15"/>
          <p:cNvSpPr>
            <a:spLocks noChangeShapeType="1"/>
          </p:cNvSpPr>
          <p:nvPr/>
        </p:nvSpPr>
        <p:spPr bwMode="auto">
          <a:xfrm rot="-5400000" flipH="1" flipV="1">
            <a:off x="1394818" y="30543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2" name="Line 16"/>
          <p:cNvSpPr>
            <a:spLocks noChangeShapeType="1"/>
          </p:cNvSpPr>
          <p:nvPr/>
        </p:nvSpPr>
        <p:spPr bwMode="auto">
          <a:xfrm rot="-5400000" flipH="1" flipV="1">
            <a:off x="1394818" y="19875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3" name="Line 17"/>
          <p:cNvSpPr>
            <a:spLocks noChangeShapeType="1"/>
          </p:cNvSpPr>
          <p:nvPr/>
        </p:nvSpPr>
        <p:spPr bwMode="auto">
          <a:xfrm rot="-5400000" flipH="1" flipV="1">
            <a:off x="1394818" y="3816350"/>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4" name="Line 18"/>
          <p:cNvSpPr>
            <a:spLocks noChangeShapeType="1"/>
          </p:cNvSpPr>
          <p:nvPr/>
        </p:nvSpPr>
        <p:spPr bwMode="auto">
          <a:xfrm rot="-5400000" flipH="1" flipV="1">
            <a:off x="1394818" y="51879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5" name="Line 19"/>
          <p:cNvSpPr>
            <a:spLocks noChangeShapeType="1"/>
          </p:cNvSpPr>
          <p:nvPr/>
        </p:nvSpPr>
        <p:spPr bwMode="auto">
          <a:xfrm rot="-5400000" flipH="1" flipV="1">
            <a:off x="1394818" y="48069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36" name="Text Box 20"/>
          <p:cNvSpPr txBox="1">
            <a:spLocks noChangeArrowheads="1"/>
          </p:cNvSpPr>
          <p:nvPr/>
        </p:nvSpPr>
        <p:spPr bwMode="auto">
          <a:xfrm>
            <a:off x="709018" y="54975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1.20</a:t>
            </a:r>
            <a:endParaRPr lang="en-US" sz="1000">
              <a:solidFill>
                <a:schemeClr val="tx1"/>
              </a:solidFill>
              <a:latin typeface="Times New Roman" pitchFamily="18" charset="0"/>
            </a:endParaRPr>
          </a:p>
        </p:txBody>
      </p:sp>
      <p:sp>
        <p:nvSpPr>
          <p:cNvPr id="9237" name="Text Box 21"/>
          <p:cNvSpPr txBox="1">
            <a:spLocks noChangeArrowheads="1"/>
          </p:cNvSpPr>
          <p:nvPr/>
        </p:nvSpPr>
        <p:spPr bwMode="auto">
          <a:xfrm>
            <a:off x="709018" y="4979988"/>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1.10</a:t>
            </a:r>
          </a:p>
        </p:txBody>
      </p:sp>
      <p:sp>
        <p:nvSpPr>
          <p:cNvPr id="9238" name="Text Box 22"/>
          <p:cNvSpPr txBox="1">
            <a:spLocks noChangeArrowheads="1"/>
          </p:cNvSpPr>
          <p:nvPr/>
        </p:nvSpPr>
        <p:spPr bwMode="auto">
          <a:xfrm>
            <a:off x="709018" y="4598988"/>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1.06</a:t>
            </a:r>
            <a:endParaRPr lang="en-US" sz="1000">
              <a:solidFill>
                <a:schemeClr val="tx1"/>
              </a:solidFill>
              <a:latin typeface="Times New Roman" pitchFamily="18" charset="0"/>
            </a:endParaRPr>
          </a:p>
        </p:txBody>
      </p:sp>
      <p:sp>
        <p:nvSpPr>
          <p:cNvPr id="9239" name="Text Box 23"/>
          <p:cNvSpPr txBox="1">
            <a:spLocks noChangeArrowheads="1"/>
          </p:cNvSpPr>
          <p:nvPr/>
        </p:nvSpPr>
        <p:spPr bwMode="auto">
          <a:xfrm>
            <a:off x="709018" y="35925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1.02</a:t>
            </a:r>
            <a:endParaRPr lang="en-US" sz="1000">
              <a:solidFill>
                <a:schemeClr val="tx1"/>
              </a:solidFill>
              <a:latin typeface="Times New Roman" pitchFamily="18" charset="0"/>
            </a:endParaRPr>
          </a:p>
        </p:txBody>
      </p:sp>
      <p:sp>
        <p:nvSpPr>
          <p:cNvPr id="9240" name="Text Box 24"/>
          <p:cNvSpPr txBox="1">
            <a:spLocks noChangeArrowheads="1"/>
          </p:cNvSpPr>
          <p:nvPr/>
        </p:nvSpPr>
        <p:spPr bwMode="auto">
          <a:xfrm>
            <a:off x="580430" y="2868613"/>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1.006</a:t>
            </a:r>
            <a:endParaRPr lang="en-US" sz="1000">
              <a:solidFill>
                <a:schemeClr val="tx1"/>
              </a:solidFill>
              <a:latin typeface="Times New Roman" pitchFamily="18" charset="0"/>
            </a:endParaRPr>
          </a:p>
        </p:txBody>
      </p:sp>
      <p:sp>
        <p:nvSpPr>
          <p:cNvPr id="9241" name="Text Box 25"/>
          <p:cNvSpPr txBox="1">
            <a:spLocks noChangeArrowheads="1"/>
          </p:cNvSpPr>
          <p:nvPr/>
        </p:nvSpPr>
        <p:spPr bwMode="auto">
          <a:xfrm>
            <a:off x="709018" y="18018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0.95</a:t>
            </a:r>
            <a:endParaRPr lang="en-US" sz="1000">
              <a:solidFill>
                <a:schemeClr val="tx1"/>
              </a:solidFill>
              <a:latin typeface="Times New Roman" pitchFamily="18" charset="0"/>
            </a:endParaRPr>
          </a:p>
        </p:txBody>
      </p:sp>
      <p:sp>
        <p:nvSpPr>
          <p:cNvPr id="9242" name="Text Box 26"/>
          <p:cNvSpPr txBox="1">
            <a:spLocks noChangeArrowheads="1"/>
          </p:cNvSpPr>
          <p:nvPr/>
        </p:nvSpPr>
        <p:spPr bwMode="auto">
          <a:xfrm>
            <a:off x="1609130" y="6069013"/>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5</a:t>
            </a:r>
            <a:endParaRPr lang="en-US" sz="1000">
              <a:solidFill>
                <a:schemeClr val="tx1"/>
              </a:solidFill>
              <a:latin typeface="Times New Roman" pitchFamily="18" charset="0"/>
            </a:endParaRPr>
          </a:p>
        </p:txBody>
      </p:sp>
      <p:sp>
        <p:nvSpPr>
          <p:cNvPr id="9243" name="Text Box 27"/>
          <p:cNvSpPr txBox="1">
            <a:spLocks noChangeArrowheads="1"/>
          </p:cNvSpPr>
          <p:nvPr/>
        </p:nvSpPr>
        <p:spPr bwMode="auto">
          <a:xfrm>
            <a:off x="2380655"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a:t>
            </a:r>
          </a:p>
        </p:txBody>
      </p:sp>
      <p:sp>
        <p:nvSpPr>
          <p:cNvPr id="9244" name="Text Box 28"/>
          <p:cNvSpPr txBox="1">
            <a:spLocks noChangeArrowheads="1"/>
          </p:cNvSpPr>
          <p:nvPr/>
        </p:nvSpPr>
        <p:spPr bwMode="auto">
          <a:xfrm>
            <a:off x="31521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20</a:t>
            </a:r>
            <a:endParaRPr lang="en-US" sz="1000">
              <a:solidFill>
                <a:schemeClr val="tx1"/>
              </a:solidFill>
              <a:latin typeface="Times New Roman" pitchFamily="18" charset="0"/>
            </a:endParaRPr>
          </a:p>
        </p:txBody>
      </p:sp>
      <p:sp>
        <p:nvSpPr>
          <p:cNvPr id="9245" name="Text Box 29"/>
          <p:cNvSpPr txBox="1">
            <a:spLocks noChangeArrowheads="1"/>
          </p:cNvSpPr>
          <p:nvPr/>
        </p:nvSpPr>
        <p:spPr bwMode="auto">
          <a:xfrm>
            <a:off x="41808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40</a:t>
            </a:r>
            <a:endParaRPr lang="en-US" sz="1000">
              <a:solidFill>
                <a:schemeClr val="tx1"/>
              </a:solidFill>
              <a:latin typeface="Times New Roman" pitchFamily="18" charset="0"/>
            </a:endParaRPr>
          </a:p>
        </p:txBody>
      </p:sp>
      <p:sp>
        <p:nvSpPr>
          <p:cNvPr id="9246" name="Text Box 30"/>
          <p:cNvSpPr txBox="1">
            <a:spLocks noChangeArrowheads="1"/>
          </p:cNvSpPr>
          <p:nvPr/>
        </p:nvSpPr>
        <p:spPr bwMode="auto">
          <a:xfrm>
            <a:off x="58953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60</a:t>
            </a:r>
            <a:endParaRPr lang="en-US" sz="1000">
              <a:solidFill>
                <a:schemeClr val="tx1"/>
              </a:solidFill>
              <a:latin typeface="Times New Roman" pitchFamily="18" charset="0"/>
            </a:endParaRPr>
          </a:p>
        </p:txBody>
      </p:sp>
      <p:sp>
        <p:nvSpPr>
          <p:cNvPr id="9247" name="Text Box 31"/>
          <p:cNvSpPr txBox="1">
            <a:spLocks noChangeArrowheads="1"/>
          </p:cNvSpPr>
          <p:nvPr/>
        </p:nvSpPr>
        <p:spPr bwMode="auto">
          <a:xfrm>
            <a:off x="76098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80</a:t>
            </a:r>
            <a:endParaRPr lang="en-US" sz="1000">
              <a:solidFill>
                <a:schemeClr val="tx1"/>
              </a:solidFill>
              <a:latin typeface="Times New Roman" pitchFamily="18" charset="0"/>
            </a:endParaRPr>
          </a:p>
        </p:txBody>
      </p:sp>
      <p:sp>
        <p:nvSpPr>
          <p:cNvPr id="9248" name="Text Box 32"/>
          <p:cNvSpPr txBox="1">
            <a:spLocks noChangeArrowheads="1"/>
          </p:cNvSpPr>
          <p:nvPr/>
        </p:nvSpPr>
        <p:spPr bwMode="auto">
          <a:xfrm>
            <a:off x="8724305" y="6069013"/>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1000</a:t>
            </a:r>
            <a:endParaRPr lang="en-US" sz="1000">
              <a:solidFill>
                <a:schemeClr val="tx1"/>
              </a:solidFill>
              <a:latin typeface="Times New Roman" pitchFamily="18" charset="0"/>
            </a:endParaRPr>
          </a:p>
        </p:txBody>
      </p:sp>
      <p:grpSp>
        <p:nvGrpSpPr>
          <p:cNvPr id="9249" name="Group 33"/>
          <p:cNvGrpSpPr>
            <a:grpSpLocks/>
          </p:cNvGrpSpPr>
          <p:nvPr/>
        </p:nvGrpSpPr>
        <p:grpSpPr bwMode="auto">
          <a:xfrm>
            <a:off x="6268641" y="2414587"/>
            <a:ext cx="1941315" cy="1584324"/>
            <a:chOff x="3569" y="1490"/>
            <a:chExt cx="1087" cy="998"/>
          </a:xfrm>
        </p:grpSpPr>
        <p:grpSp>
          <p:nvGrpSpPr>
            <p:cNvPr id="9283" name="Group 34"/>
            <p:cNvGrpSpPr>
              <a:grpSpLocks/>
            </p:cNvGrpSpPr>
            <p:nvPr/>
          </p:nvGrpSpPr>
          <p:grpSpPr bwMode="auto">
            <a:xfrm>
              <a:off x="3569" y="1490"/>
              <a:ext cx="1087" cy="622"/>
              <a:chOff x="3329" y="1682"/>
              <a:chExt cx="1087" cy="622"/>
            </a:xfrm>
          </p:grpSpPr>
          <p:sp>
            <p:nvSpPr>
              <p:cNvPr id="9285" name="Oval 35"/>
              <p:cNvSpPr>
                <a:spLocks noChangeArrowheads="1"/>
              </p:cNvSpPr>
              <p:nvPr/>
            </p:nvSpPr>
            <p:spPr bwMode="auto">
              <a:xfrm>
                <a:off x="3329" y="1745"/>
                <a:ext cx="559" cy="559"/>
              </a:xfrm>
              <a:prstGeom prst="ellipse">
                <a:avLst/>
              </a:prstGeom>
              <a:gradFill rotWithShape="0">
                <a:gsLst>
                  <a:gs pos="0">
                    <a:srgbClr val="00FF00"/>
                  </a:gs>
                  <a:gs pos="100000">
                    <a:srgbClr val="007600"/>
                  </a:gs>
                </a:gsLst>
                <a:path path="shape">
                  <a:fillToRect l="50000" t="50000" r="50000" b="50000"/>
                </a:path>
              </a:gradFill>
              <a:ln w="9525">
                <a:solidFill>
                  <a:schemeClr val="tx1"/>
                </a:solidFill>
                <a:round/>
                <a:headEnd/>
                <a:tailEnd/>
              </a:ln>
            </p:spPr>
            <p:txBody>
              <a:bodyPr wrap="none" anchor="ctr"/>
              <a:lstStyle/>
              <a:p>
                <a:endParaRPr lang="en-US"/>
              </a:p>
            </p:txBody>
          </p:sp>
          <p:sp>
            <p:nvSpPr>
              <p:cNvPr id="9286" name="Oval 36"/>
              <p:cNvSpPr>
                <a:spLocks noChangeArrowheads="1"/>
              </p:cNvSpPr>
              <p:nvPr/>
            </p:nvSpPr>
            <p:spPr bwMode="auto">
              <a:xfrm>
                <a:off x="3794" y="1682"/>
                <a:ext cx="622" cy="622"/>
              </a:xfrm>
              <a:prstGeom prst="ellipse">
                <a:avLst/>
              </a:prstGeom>
              <a:gradFill rotWithShape="0">
                <a:gsLst>
                  <a:gs pos="0">
                    <a:srgbClr val="00FF00"/>
                  </a:gs>
                  <a:gs pos="100000">
                    <a:srgbClr val="007600"/>
                  </a:gs>
                </a:gsLst>
                <a:path path="shape">
                  <a:fillToRect l="50000" t="50000" r="50000" b="50000"/>
                </a:path>
              </a:gradFill>
              <a:ln w="9525">
                <a:solidFill>
                  <a:schemeClr val="tx1"/>
                </a:solidFill>
                <a:round/>
                <a:headEnd/>
                <a:tailEnd/>
              </a:ln>
            </p:spPr>
            <p:txBody>
              <a:bodyPr wrap="none" anchor="ctr"/>
              <a:lstStyle/>
              <a:p>
                <a:endParaRPr lang="en-US"/>
              </a:p>
            </p:txBody>
          </p:sp>
        </p:grpSp>
        <p:sp>
          <p:nvSpPr>
            <p:cNvPr id="9284" name="Text Box 37"/>
            <p:cNvSpPr txBox="1">
              <a:spLocks noChangeArrowheads="1"/>
            </p:cNvSpPr>
            <p:nvPr/>
          </p:nvSpPr>
          <p:spPr bwMode="auto">
            <a:xfrm>
              <a:off x="3698" y="2081"/>
              <a:ext cx="826"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Chylomicron</a:t>
              </a:r>
            </a:p>
            <a:p>
              <a:r>
                <a:rPr lang="en-US" sz="1800" b="1">
                  <a:solidFill>
                    <a:schemeClr val="tx1"/>
                  </a:solidFill>
                  <a:latin typeface="Times New Roman" pitchFamily="18" charset="0"/>
                </a:rPr>
                <a:t>Remnants</a:t>
              </a:r>
              <a:endParaRPr lang="en-US" sz="2400">
                <a:solidFill>
                  <a:schemeClr val="tx1"/>
                </a:solidFill>
                <a:latin typeface="Times New Roman" pitchFamily="18" charset="0"/>
              </a:endParaRPr>
            </a:p>
          </p:txBody>
        </p:sp>
      </p:grpSp>
      <p:grpSp>
        <p:nvGrpSpPr>
          <p:cNvPr id="9250" name="Group 38"/>
          <p:cNvGrpSpPr>
            <a:grpSpLocks/>
          </p:cNvGrpSpPr>
          <p:nvPr/>
        </p:nvGrpSpPr>
        <p:grpSpPr bwMode="auto">
          <a:xfrm>
            <a:off x="5466756" y="1828801"/>
            <a:ext cx="2411016" cy="1420813"/>
            <a:chOff x="3114" y="1121"/>
            <a:chExt cx="1350" cy="895"/>
          </a:xfrm>
        </p:grpSpPr>
        <p:sp>
          <p:nvSpPr>
            <p:cNvPr id="9279" name="Oval 39"/>
            <p:cNvSpPr>
              <a:spLocks noChangeArrowheads="1"/>
            </p:cNvSpPr>
            <p:nvPr/>
          </p:nvSpPr>
          <p:spPr bwMode="auto">
            <a:xfrm>
              <a:off x="3842" y="1152"/>
              <a:ext cx="622" cy="622"/>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9280" name="Oval 40"/>
            <p:cNvSpPr>
              <a:spLocks noChangeArrowheads="1"/>
            </p:cNvSpPr>
            <p:nvPr/>
          </p:nvSpPr>
          <p:spPr bwMode="auto">
            <a:xfrm>
              <a:off x="3489" y="1377"/>
              <a:ext cx="495" cy="495"/>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9281" name="Oval 41"/>
            <p:cNvSpPr>
              <a:spLocks noChangeArrowheads="1"/>
            </p:cNvSpPr>
            <p:nvPr/>
          </p:nvSpPr>
          <p:spPr bwMode="auto">
            <a:xfrm>
              <a:off x="3114" y="1578"/>
              <a:ext cx="438" cy="438"/>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9282" name="Text Box 42"/>
            <p:cNvSpPr txBox="1">
              <a:spLocks noChangeArrowheads="1"/>
            </p:cNvSpPr>
            <p:nvPr/>
          </p:nvSpPr>
          <p:spPr bwMode="auto">
            <a:xfrm>
              <a:off x="3288" y="1121"/>
              <a:ext cx="4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VLDL</a:t>
              </a:r>
              <a:endParaRPr lang="en-US" sz="2400">
                <a:solidFill>
                  <a:schemeClr val="tx1"/>
                </a:solidFill>
                <a:latin typeface="Times New Roman" pitchFamily="18" charset="0"/>
              </a:endParaRPr>
            </a:p>
          </p:txBody>
        </p:sp>
      </p:grpSp>
      <p:sp>
        <p:nvSpPr>
          <p:cNvPr id="9251" name="Oval 43"/>
          <p:cNvSpPr>
            <a:spLocks noChangeArrowheads="1"/>
          </p:cNvSpPr>
          <p:nvPr/>
        </p:nvSpPr>
        <p:spPr bwMode="auto">
          <a:xfrm>
            <a:off x="4225529" y="3213101"/>
            <a:ext cx="555427" cy="493713"/>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52" name="Text Box 44"/>
          <p:cNvSpPr txBox="1">
            <a:spLocks noChangeArrowheads="1"/>
          </p:cNvSpPr>
          <p:nvPr/>
        </p:nvSpPr>
        <p:spPr bwMode="auto">
          <a:xfrm>
            <a:off x="3956586" y="2819401"/>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IDL</a:t>
            </a:r>
            <a:endParaRPr lang="en-US" sz="2400">
              <a:solidFill>
                <a:schemeClr val="tx1"/>
              </a:solidFill>
              <a:latin typeface="Times New Roman" pitchFamily="18" charset="0"/>
            </a:endParaRPr>
          </a:p>
        </p:txBody>
      </p:sp>
      <p:sp>
        <p:nvSpPr>
          <p:cNvPr id="9253" name="Oval 45"/>
          <p:cNvSpPr>
            <a:spLocks noChangeArrowheads="1"/>
          </p:cNvSpPr>
          <p:nvPr/>
        </p:nvSpPr>
        <p:spPr bwMode="auto">
          <a:xfrm>
            <a:off x="2202062" y="5319714"/>
            <a:ext cx="246459" cy="219075"/>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9254" name="Oval 46"/>
          <p:cNvSpPr>
            <a:spLocks noChangeArrowheads="1"/>
          </p:cNvSpPr>
          <p:nvPr/>
        </p:nvSpPr>
        <p:spPr bwMode="auto">
          <a:xfrm>
            <a:off x="2375297" y="5130800"/>
            <a:ext cx="257175" cy="228600"/>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9255" name="Oval 47"/>
          <p:cNvSpPr>
            <a:spLocks noChangeArrowheads="1"/>
          </p:cNvSpPr>
          <p:nvPr/>
        </p:nvSpPr>
        <p:spPr bwMode="auto">
          <a:xfrm>
            <a:off x="2541390" y="4916489"/>
            <a:ext cx="267891" cy="238125"/>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9256" name="Text Box 48"/>
          <p:cNvSpPr txBox="1">
            <a:spLocks noChangeArrowheads="1"/>
          </p:cNvSpPr>
          <p:nvPr/>
        </p:nvSpPr>
        <p:spPr bwMode="auto">
          <a:xfrm>
            <a:off x="1744392" y="4724401"/>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2</a:t>
            </a:r>
            <a:endParaRPr lang="en-US" sz="2400">
              <a:solidFill>
                <a:schemeClr val="tx1"/>
              </a:solidFill>
              <a:latin typeface="Times New Roman" pitchFamily="18" charset="0"/>
            </a:endParaRPr>
          </a:p>
        </p:txBody>
      </p:sp>
      <p:sp>
        <p:nvSpPr>
          <p:cNvPr id="9257" name="Oval 49"/>
          <p:cNvSpPr>
            <a:spLocks noChangeArrowheads="1"/>
          </p:cNvSpPr>
          <p:nvPr/>
        </p:nvSpPr>
        <p:spPr bwMode="auto">
          <a:xfrm>
            <a:off x="3789760" y="3783013"/>
            <a:ext cx="391121" cy="34766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58" name="Oval 50"/>
          <p:cNvSpPr>
            <a:spLocks noChangeArrowheads="1"/>
          </p:cNvSpPr>
          <p:nvPr/>
        </p:nvSpPr>
        <p:spPr bwMode="auto">
          <a:xfrm>
            <a:off x="3652243" y="3935414"/>
            <a:ext cx="380404" cy="338137"/>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59" name="Oval 51"/>
          <p:cNvSpPr>
            <a:spLocks noChangeArrowheads="1"/>
          </p:cNvSpPr>
          <p:nvPr/>
        </p:nvSpPr>
        <p:spPr bwMode="auto">
          <a:xfrm>
            <a:off x="3539729" y="4087813"/>
            <a:ext cx="369690" cy="32861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60" name="Oval 52"/>
          <p:cNvSpPr>
            <a:spLocks noChangeArrowheads="1"/>
          </p:cNvSpPr>
          <p:nvPr/>
        </p:nvSpPr>
        <p:spPr bwMode="auto">
          <a:xfrm>
            <a:off x="3377209" y="4240214"/>
            <a:ext cx="360759" cy="320675"/>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61" name="Oval 53"/>
          <p:cNvSpPr>
            <a:spLocks noChangeArrowheads="1"/>
          </p:cNvSpPr>
          <p:nvPr/>
        </p:nvSpPr>
        <p:spPr bwMode="auto">
          <a:xfrm>
            <a:off x="3223618" y="4392614"/>
            <a:ext cx="339328" cy="301625"/>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62" name="Oval 54"/>
          <p:cNvSpPr>
            <a:spLocks noChangeArrowheads="1"/>
          </p:cNvSpPr>
          <p:nvPr/>
        </p:nvSpPr>
        <p:spPr bwMode="auto">
          <a:xfrm>
            <a:off x="3080743" y="4545013"/>
            <a:ext cx="328613" cy="292100"/>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63" name="Text Box 55"/>
          <p:cNvSpPr txBox="1">
            <a:spLocks noChangeArrowheads="1"/>
          </p:cNvSpPr>
          <p:nvPr/>
        </p:nvSpPr>
        <p:spPr bwMode="auto">
          <a:xfrm>
            <a:off x="2835103" y="3810001"/>
            <a:ext cx="6591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LDL</a:t>
            </a:r>
            <a:endParaRPr lang="en-US" sz="2400">
              <a:solidFill>
                <a:schemeClr val="tx1"/>
              </a:solidFill>
              <a:latin typeface="Times New Roman" pitchFamily="18" charset="0"/>
            </a:endParaRPr>
          </a:p>
        </p:txBody>
      </p:sp>
      <p:sp>
        <p:nvSpPr>
          <p:cNvPr id="9264" name="Oval 56"/>
          <p:cNvSpPr>
            <a:spLocks noChangeArrowheads="1"/>
          </p:cNvSpPr>
          <p:nvPr/>
        </p:nvSpPr>
        <p:spPr bwMode="auto">
          <a:xfrm>
            <a:off x="1923455" y="5667375"/>
            <a:ext cx="185738" cy="165100"/>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9265" name="Oval 57"/>
          <p:cNvSpPr>
            <a:spLocks noChangeArrowheads="1"/>
          </p:cNvSpPr>
          <p:nvPr/>
        </p:nvSpPr>
        <p:spPr bwMode="auto">
          <a:xfrm>
            <a:off x="2057401" y="5497513"/>
            <a:ext cx="205383" cy="182562"/>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9266" name="Text Box 58"/>
          <p:cNvSpPr txBox="1">
            <a:spLocks noChangeArrowheads="1"/>
          </p:cNvSpPr>
          <p:nvPr/>
        </p:nvSpPr>
        <p:spPr bwMode="auto">
          <a:xfrm>
            <a:off x="1415779" y="5153026"/>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3</a:t>
            </a:r>
            <a:endParaRPr lang="en-US" sz="2400">
              <a:solidFill>
                <a:schemeClr val="tx1"/>
              </a:solidFill>
              <a:latin typeface="Times New Roman" pitchFamily="18" charset="0"/>
            </a:endParaRPr>
          </a:p>
        </p:txBody>
      </p:sp>
      <p:sp>
        <p:nvSpPr>
          <p:cNvPr id="9267" name="Text Box 59"/>
          <p:cNvSpPr txBox="1">
            <a:spLocks noChangeArrowheads="1"/>
          </p:cNvSpPr>
          <p:nvPr/>
        </p:nvSpPr>
        <p:spPr bwMode="auto">
          <a:xfrm>
            <a:off x="4438056" y="6373813"/>
            <a:ext cx="21187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2400" b="1">
                <a:solidFill>
                  <a:schemeClr val="tx1"/>
                </a:solidFill>
                <a:latin typeface="Times New Roman" pitchFamily="18" charset="0"/>
              </a:rPr>
              <a:t>Diameter (nm)</a:t>
            </a:r>
            <a:endParaRPr lang="en-US" sz="1600">
              <a:solidFill>
                <a:schemeClr val="tx1"/>
              </a:solidFill>
              <a:latin typeface="Times New Roman" pitchFamily="18" charset="0"/>
            </a:endParaRPr>
          </a:p>
        </p:txBody>
      </p:sp>
      <p:sp>
        <p:nvSpPr>
          <p:cNvPr id="9268" name="Text Box 60"/>
          <p:cNvSpPr txBox="1">
            <a:spLocks noChangeArrowheads="1"/>
          </p:cNvSpPr>
          <p:nvPr/>
        </p:nvSpPr>
        <p:spPr bwMode="auto">
          <a:xfrm rot="-5400000">
            <a:off x="-610690" y="3340249"/>
            <a:ext cx="2039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2400" b="1">
                <a:solidFill>
                  <a:schemeClr val="tx1"/>
                </a:solidFill>
                <a:latin typeface="Times New Roman" pitchFamily="18" charset="0"/>
              </a:rPr>
              <a:t>Density (g/ml)</a:t>
            </a:r>
          </a:p>
        </p:txBody>
      </p:sp>
      <p:grpSp>
        <p:nvGrpSpPr>
          <p:cNvPr id="9269" name="Group 61"/>
          <p:cNvGrpSpPr>
            <a:grpSpLocks/>
          </p:cNvGrpSpPr>
          <p:nvPr/>
        </p:nvGrpSpPr>
        <p:grpSpPr bwMode="auto">
          <a:xfrm>
            <a:off x="4798815" y="2152651"/>
            <a:ext cx="667941" cy="1325563"/>
            <a:chOff x="2746" y="1325"/>
            <a:chExt cx="374" cy="835"/>
          </a:xfrm>
        </p:grpSpPr>
        <p:sp>
          <p:nvSpPr>
            <p:cNvPr id="9277" name="Oval 62"/>
            <p:cNvSpPr>
              <a:spLocks noChangeArrowheads="1"/>
            </p:cNvSpPr>
            <p:nvPr/>
          </p:nvSpPr>
          <p:spPr bwMode="auto">
            <a:xfrm>
              <a:off x="2746" y="1786"/>
              <a:ext cx="374" cy="374"/>
            </a:xfrm>
            <a:prstGeom prst="ellipse">
              <a:avLst/>
            </a:prstGeom>
            <a:gradFill rotWithShape="0">
              <a:gsLst>
                <a:gs pos="0">
                  <a:srgbClr val="FF9900"/>
                </a:gs>
                <a:gs pos="100000">
                  <a:srgbClr val="764700"/>
                </a:gs>
              </a:gsLst>
              <a:path path="shape">
                <a:fillToRect l="50000" t="50000" r="50000" b="50000"/>
              </a:path>
            </a:gradFill>
            <a:ln w="9525">
              <a:solidFill>
                <a:schemeClr val="tx1"/>
              </a:solidFill>
              <a:round/>
              <a:headEnd/>
              <a:tailEnd/>
            </a:ln>
          </p:spPr>
          <p:txBody>
            <a:bodyPr wrap="none" anchor="ctr"/>
            <a:lstStyle/>
            <a:p>
              <a:endParaRPr lang="en-US"/>
            </a:p>
          </p:txBody>
        </p:sp>
        <p:sp>
          <p:nvSpPr>
            <p:cNvPr id="9278" name="Text Box 63"/>
            <p:cNvSpPr txBox="1">
              <a:spLocks noChangeArrowheads="1"/>
            </p:cNvSpPr>
            <p:nvPr/>
          </p:nvSpPr>
          <p:spPr bwMode="auto">
            <a:xfrm>
              <a:off x="2774" y="1325"/>
              <a:ext cx="10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endParaRPr lang="en-US" sz="2400">
                <a:solidFill>
                  <a:schemeClr val="tx1"/>
                </a:solidFill>
                <a:latin typeface="Times New Roman" pitchFamily="18" charset="0"/>
              </a:endParaRPr>
            </a:p>
          </p:txBody>
        </p:sp>
      </p:grpSp>
      <p:sp>
        <p:nvSpPr>
          <p:cNvPr id="9270" name="Oval 64"/>
          <p:cNvSpPr>
            <a:spLocks noChangeArrowheads="1"/>
          </p:cNvSpPr>
          <p:nvPr/>
        </p:nvSpPr>
        <p:spPr bwMode="auto">
          <a:xfrm>
            <a:off x="4095156" y="3402013"/>
            <a:ext cx="467916" cy="43021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9271" name="AutoShape 65"/>
          <p:cNvSpPr>
            <a:spLocks/>
          </p:cNvSpPr>
          <p:nvPr/>
        </p:nvSpPr>
        <p:spPr bwMode="auto">
          <a:xfrm rot="2687263">
            <a:off x="2423518" y="5046663"/>
            <a:ext cx="171450" cy="1066800"/>
          </a:xfrm>
          <a:prstGeom prst="rightBrace">
            <a:avLst>
              <a:gd name="adj1" fmla="val 583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9272" name="Picture 66"/>
          <p:cNvPicPr>
            <a:picLocks noChangeAspect="1" noChangeArrowheads="1"/>
          </p:cNvPicPr>
          <p:nvPr/>
        </p:nvPicPr>
        <p:blipFill>
          <a:blip r:embed="rId2" cstate="print">
            <a:extLst>
              <a:ext uri="{28A0092B-C50C-407E-A947-70E740481C1C}">
                <a14:useLocalDpi xmlns:a14="http://schemas.microsoft.com/office/drawing/2010/main" val="0"/>
              </a:ext>
            </a:extLst>
          </a:blip>
          <a:srcRect l="24110" t="33777" r="36441" b="39616"/>
          <a:stretch>
            <a:fillRect/>
          </a:stretch>
        </p:blipFill>
        <p:spPr bwMode="auto">
          <a:xfrm>
            <a:off x="7731324" y="1662113"/>
            <a:ext cx="166270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73" name="AutoShape 67"/>
          <p:cNvSpPr>
            <a:spLocks/>
          </p:cNvSpPr>
          <p:nvPr/>
        </p:nvSpPr>
        <p:spPr bwMode="auto">
          <a:xfrm rot="5400000">
            <a:off x="5532834" y="2609850"/>
            <a:ext cx="457200" cy="5143500"/>
          </a:xfrm>
          <a:prstGeom prst="rightBrace">
            <a:avLst>
              <a:gd name="adj1" fmla="val 8333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74" name="Text Box 68"/>
          <p:cNvSpPr txBox="1">
            <a:spLocks noChangeArrowheads="1"/>
          </p:cNvSpPr>
          <p:nvPr/>
        </p:nvSpPr>
        <p:spPr bwMode="auto">
          <a:xfrm>
            <a:off x="3755827" y="534670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b="1">
                <a:solidFill>
                  <a:schemeClr val="tx1"/>
                </a:solidFill>
                <a:latin typeface="Times New Roman" pitchFamily="18" charset="0"/>
                <a:cs typeface="Times New Roman" pitchFamily="18" charset="0"/>
              </a:rPr>
              <a:t>Apo B</a:t>
            </a:r>
          </a:p>
        </p:txBody>
      </p:sp>
      <p:sp>
        <p:nvSpPr>
          <p:cNvPr id="9275" name="Text Box 69"/>
          <p:cNvSpPr txBox="1">
            <a:spLocks noChangeArrowheads="1"/>
          </p:cNvSpPr>
          <p:nvPr/>
        </p:nvSpPr>
        <p:spPr bwMode="auto">
          <a:xfrm>
            <a:off x="2400300" y="5457825"/>
            <a:ext cx="1693069"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b="1">
                <a:solidFill>
                  <a:schemeClr val="tx1"/>
                </a:solidFill>
                <a:latin typeface="Times New Roman" pitchFamily="18" charset="0"/>
              </a:rPr>
              <a:t>Apo A-1</a:t>
            </a:r>
            <a:endParaRPr lang="en-US" sz="2400" b="1">
              <a:latin typeface="Times New Roman" pitchFamily="18" charset="0"/>
            </a:endParaRPr>
          </a:p>
        </p:txBody>
      </p:sp>
      <p:sp>
        <p:nvSpPr>
          <p:cNvPr id="9276" name="Rectangle 70"/>
          <p:cNvSpPr>
            <a:spLocks noGrp="1" noChangeArrowheads="1"/>
          </p:cNvSpPr>
          <p:nvPr>
            <p:ph type="title"/>
          </p:nvPr>
        </p:nvSpPr>
        <p:spPr bwMode="auto">
          <a:xfrm>
            <a:off x="0" y="38100"/>
            <a:ext cx="10287000" cy="155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en-US" sz="3600" smtClean="0">
                <a:latin typeface="Arial" charset="0"/>
              </a:rPr>
              <a:t>Lipoprotein Quantification</a:t>
            </a:r>
            <a:br>
              <a:rPr lang="en-US" sz="3600" smtClean="0">
                <a:latin typeface="Arial" charset="0"/>
              </a:rPr>
            </a:br>
            <a:r>
              <a:rPr lang="en-US" sz="3600" smtClean="0">
                <a:latin typeface="Arial" charset="0"/>
              </a:rPr>
              <a:t>by </a:t>
            </a:r>
            <a:r>
              <a:rPr lang="en-US" sz="3600" u="sng" smtClean="0">
                <a:latin typeface="Arial" charset="0"/>
              </a:rPr>
              <a:t>Apolipoprotein Content</a:t>
            </a:r>
            <a:br>
              <a:rPr lang="en-US" sz="3600" u="sng" smtClean="0">
                <a:latin typeface="Arial" charset="0"/>
              </a:rPr>
            </a:br>
            <a:r>
              <a:rPr lang="en-US" sz="2400" smtClean="0">
                <a:solidFill>
                  <a:schemeClr val="tx1"/>
                </a:solidFill>
                <a:latin typeface="Arial" charset="0"/>
              </a:rPr>
              <a:t>(immunoassay)</a:t>
            </a:r>
          </a:p>
        </p:txBody>
      </p:sp>
    </p:spTree>
    <p:extLst>
      <p:ext uri="{BB962C8B-B14F-4D97-AF65-F5344CB8AC3E}">
        <p14:creationId xmlns:p14="http://schemas.microsoft.com/office/powerpoint/2010/main" val="3551254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437680" y="1649413"/>
            <a:ext cx="7972425" cy="434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600">
              <a:solidFill>
                <a:schemeClr val="tx1"/>
              </a:solidFill>
              <a:latin typeface="Times New Roman" pitchFamily="18" charset="0"/>
            </a:endParaRPr>
          </a:p>
        </p:txBody>
      </p:sp>
      <p:sp>
        <p:nvSpPr>
          <p:cNvPr id="10243" name="Rectangle 3"/>
          <p:cNvSpPr>
            <a:spLocks noGrp="1" noChangeArrowheads="1"/>
          </p:cNvSpPr>
          <p:nvPr>
            <p:ph type="body" idx="4294967295"/>
          </p:nvPr>
        </p:nvSpPr>
        <p:spPr bwMode="auto">
          <a:xfrm>
            <a:off x="1437680" y="1725613"/>
            <a:ext cx="8743950" cy="411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Monotype Sorts" pitchFamily="2" charset="2"/>
              <a:buChar char=" "/>
            </a:pPr>
            <a:r>
              <a:rPr lang="en-US" smtClean="0"/>
              <a:t> </a:t>
            </a:r>
          </a:p>
        </p:txBody>
      </p:sp>
      <p:sp>
        <p:nvSpPr>
          <p:cNvPr id="10244" name="Line 4"/>
          <p:cNvSpPr>
            <a:spLocks noChangeShapeType="1"/>
          </p:cNvSpPr>
          <p:nvPr/>
        </p:nvSpPr>
        <p:spPr bwMode="auto">
          <a:xfrm flipH="1">
            <a:off x="8467130" y="5916613"/>
            <a:ext cx="85725"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5" name="Rectangle 5"/>
          <p:cNvSpPr>
            <a:spLocks noChangeArrowheads="1"/>
          </p:cNvSpPr>
          <p:nvPr/>
        </p:nvSpPr>
        <p:spPr bwMode="auto">
          <a:xfrm>
            <a:off x="8415337" y="5946776"/>
            <a:ext cx="92869" cy="555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46" name="Line 6"/>
          <p:cNvSpPr>
            <a:spLocks noChangeShapeType="1"/>
          </p:cNvSpPr>
          <p:nvPr/>
        </p:nvSpPr>
        <p:spPr bwMode="auto">
          <a:xfrm flipH="1">
            <a:off x="8374262" y="5916613"/>
            <a:ext cx="85725"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7" name="Line 7"/>
          <p:cNvSpPr>
            <a:spLocks noChangeShapeType="1"/>
          </p:cNvSpPr>
          <p:nvPr/>
        </p:nvSpPr>
        <p:spPr bwMode="auto">
          <a:xfrm>
            <a:off x="78670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8" name="Line 8"/>
          <p:cNvSpPr>
            <a:spLocks noChangeShapeType="1"/>
          </p:cNvSpPr>
          <p:nvPr/>
        </p:nvSpPr>
        <p:spPr bwMode="auto">
          <a:xfrm>
            <a:off x="44380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9" name="Line 9"/>
          <p:cNvSpPr>
            <a:spLocks noChangeShapeType="1"/>
          </p:cNvSpPr>
          <p:nvPr/>
        </p:nvSpPr>
        <p:spPr bwMode="auto">
          <a:xfrm>
            <a:off x="61525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0" name="Line 10"/>
          <p:cNvSpPr>
            <a:spLocks noChangeShapeType="1"/>
          </p:cNvSpPr>
          <p:nvPr/>
        </p:nvSpPr>
        <p:spPr bwMode="auto">
          <a:xfrm>
            <a:off x="906720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1" name="Line 11"/>
          <p:cNvSpPr>
            <a:spLocks noChangeShapeType="1"/>
          </p:cNvSpPr>
          <p:nvPr/>
        </p:nvSpPr>
        <p:spPr bwMode="auto">
          <a:xfrm>
            <a:off x="1780580"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2" name="Line 12"/>
          <p:cNvSpPr>
            <a:spLocks noChangeShapeType="1"/>
          </p:cNvSpPr>
          <p:nvPr/>
        </p:nvSpPr>
        <p:spPr bwMode="auto">
          <a:xfrm>
            <a:off x="2637830"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3" name="Line 13"/>
          <p:cNvSpPr>
            <a:spLocks noChangeShapeType="1"/>
          </p:cNvSpPr>
          <p:nvPr/>
        </p:nvSpPr>
        <p:spPr bwMode="auto">
          <a:xfrm>
            <a:off x="3409355" y="5992813"/>
            <a:ext cx="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4" name="Line 14"/>
          <p:cNvSpPr>
            <a:spLocks noChangeShapeType="1"/>
          </p:cNvSpPr>
          <p:nvPr/>
        </p:nvSpPr>
        <p:spPr bwMode="auto">
          <a:xfrm rot="-5400000" flipH="1" flipV="1">
            <a:off x="1394818" y="57213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5" name="Line 15"/>
          <p:cNvSpPr>
            <a:spLocks noChangeShapeType="1"/>
          </p:cNvSpPr>
          <p:nvPr/>
        </p:nvSpPr>
        <p:spPr bwMode="auto">
          <a:xfrm rot="-5400000" flipH="1" flipV="1">
            <a:off x="1394818" y="30543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6" name="Line 16"/>
          <p:cNvSpPr>
            <a:spLocks noChangeShapeType="1"/>
          </p:cNvSpPr>
          <p:nvPr/>
        </p:nvSpPr>
        <p:spPr bwMode="auto">
          <a:xfrm rot="-5400000" flipH="1" flipV="1">
            <a:off x="1394818" y="19875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7" name="Line 17"/>
          <p:cNvSpPr>
            <a:spLocks noChangeShapeType="1"/>
          </p:cNvSpPr>
          <p:nvPr/>
        </p:nvSpPr>
        <p:spPr bwMode="auto">
          <a:xfrm rot="-5400000" flipH="1" flipV="1">
            <a:off x="1394818" y="3816350"/>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8" name="Line 18"/>
          <p:cNvSpPr>
            <a:spLocks noChangeShapeType="1"/>
          </p:cNvSpPr>
          <p:nvPr/>
        </p:nvSpPr>
        <p:spPr bwMode="auto">
          <a:xfrm rot="-5400000" flipH="1" flipV="1">
            <a:off x="1394818" y="51879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59" name="Line 19"/>
          <p:cNvSpPr>
            <a:spLocks noChangeShapeType="1"/>
          </p:cNvSpPr>
          <p:nvPr/>
        </p:nvSpPr>
        <p:spPr bwMode="auto">
          <a:xfrm rot="-5400000" flipH="1" flipV="1">
            <a:off x="1394818" y="4806951"/>
            <a:ext cx="0" cy="85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60" name="Text Box 20"/>
          <p:cNvSpPr txBox="1">
            <a:spLocks noChangeArrowheads="1"/>
          </p:cNvSpPr>
          <p:nvPr/>
        </p:nvSpPr>
        <p:spPr bwMode="auto">
          <a:xfrm>
            <a:off x="709018" y="54975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1.20</a:t>
            </a:r>
            <a:endParaRPr lang="en-US" sz="1000">
              <a:solidFill>
                <a:schemeClr val="tx1"/>
              </a:solidFill>
              <a:latin typeface="Times New Roman" pitchFamily="18" charset="0"/>
            </a:endParaRPr>
          </a:p>
        </p:txBody>
      </p:sp>
      <p:sp>
        <p:nvSpPr>
          <p:cNvPr id="10261" name="Text Box 21"/>
          <p:cNvSpPr txBox="1">
            <a:spLocks noChangeArrowheads="1"/>
          </p:cNvSpPr>
          <p:nvPr/>
        </p:nvSpPr>
        <p:spPr bwMode="auto">
          <a:xfrm>
            <a:off x="709018" y="4979988"/>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1.10</a:t>
            </a:r>
          </a:p>
        </p:txBody>
      </p:sp>
      <p:sp>
        <p:nvSpPr>
          <p:cNvPr id="10262" name="Text Box 22"/>
          <p:cNvSpPr txBox="1">
            <a:spLocks noChangeArrowheads="1"/>
          </p:cNvSpPr>
          <p:nvPr/>
        </p:nvSpPr>
        <p:spPr bwMode="auto">
          <a:xfrm>
            <a:off x="709018" y="4598988"/>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1.06</a:t>
            </a:r>
            <a:endParaRPr lang="en-US" sz="1000">
              <a:solidFill>
                <a:schemeClr val="tx1"/>
              </a:solidFill>
              <a:latin typeface="Times New Roman" pitchFamily="18" charset="0"/>
            </a:endParaRPr>
          </a:p>
        </p:txBody>
      </p:sp>
      <p:sp>
        <p:nvSpPr>
          <p:cNvPr id="10263" name="Text Box 23"/>
          <p:cNvSpPr txBox="1">
            <a:spLocks noChangeArrowheads="1"/>
          </p:cNvSpPr>
          <p:nvPr/>
        </p:nvSpPr>
        <p:spPr bwMode="auto">
          <a:xfrm>
            <a:off x="709018" y="35925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1.02</a:t>
            </a:r>
            <a:endParaRPr lang="en-US" sz="1000">
              <a:solidFill>
                <a:schemeClr val="tx1"/>
              </a:solidFill>
              <a:latin typeface="Times New Roman" pitchFamily="18" charset="0"/>
            </a:endParaRPr>
          </a:p>
        </p:txBody>
      </p:sp>
      <p:sp>
        <p:nvSpPr>
          <p:cNvPr id="10264" name="Text Box 24"/>
          <p:cNvSpPr txBox="1">
            <a:spLocks noChangeArrowheads="1"/>
          </p:cNvSpPr>
          <p:nvPr/>
        </p:nvSpPr>
        <p:spPr bwMode="auto">
          <a:xfrm>
            <a:off x="580430" y="2868613"/>
            <a:ext cx="7040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1.006</a:t>
            </a:r>
            <a:endParaRPr lang="en-US" sz="1000">
              <a:solidFill>
                <a:schemeClr val="tx1"/>
              </a:solidFill>
              <a:latin typeface="Times New Roman" pitchFamily="18" charset="0"/>
            </a:endParaRPr>
          </a:p>
        </p:txBody>
      </p:sp>
      <p:sp>
        <p:nvSpPr>
          <p:cNvPr id="10265" name="Text Box 25"/>
          <p:cNvSpPr txBox="1">
            <a:spLocks noChangeArrowheads="1"/>
          </p:cNvSpPr>
          <p:nvPr/>
        </p:nvSpPr>
        <p:spPr bwMode="auto">
          <a:xfrm>
            <a:off x="709018" y="1801813"/>
            <a:ext cx="5886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dirty="0">
                <a:solidFill>
                  <a:schemeClr val="tx1"/>
                </a:solidFill>
                <a:latin typeface="Times New Roman" pitchFamily="18" charset="0"/>
              </a:rPr>
              <a:t>0.95</a:t>
            </a:r>
            <a:endParaRPr lang="en-US" sz="1000" dirty="0">
              <a:solidFill>
                <a:schemeClr val="tx1"/>
              </a:solidFill>
              <a:latin typeface="Times New Roman" pitchFamily="18" charset="0"/>
            </a:endParaRPr>
          </a:p>
        </p:txBody>
      </p:sp>
      <p:sp>
        <p:nvSpPr>
          <p:cNvPr id="10266" name="Text Box 26"/>
          <p:cNvSpPr txBox="1">
            <a:spLocks noChangeArrowheads="1"/>
          </p:cNvSpPr>
          <p:nvPr/>
        </p:nvSpPr>
        <p:spPr bwMode="auto">
          <a:xfrm>
            <a:off x="1609130" y="6069013"/>
            <a:ext cx="3000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5</a:t>
            </a:r>
            <a:endParaRPr lang="en-US" sz="1000">
              <a:solidFill>
                <a:schemeClr val="tx1"/>
              </a:solidFill>
              <a:latin typeface="Times New Roman" pitchFamily="18" charset="0"/>
            </a:endParaRPr>
          </a:p>
        </p:txBody>
      </p:sp>
      <p:sp>
        <p:nvSpPr>
          <p:cNvPr id="10267" name="Text Box 27"/>
          <p:cNvSpPr txBox="1">
            <a:spLocks noChangeArrowheads="1"/>
          </p:cNvSpPr>
          <p:nvPr/>
        </p:nvSpPr>
        <p:spPr bwMode="auto">
          <a:xfrm>
            <a:off x="2380655"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a:t>
            </a:r>
          </a:p>
        </p:txBody>
      </p:sp>
      <p:sp>
        <p:nvSpPr>
          <p:cNvPr id="10268" name="Text Box 28"/>
          <p:cNvSpPr txBox="1">
            <a:spLocks noChangeArrowheads="1"/>
          </p:cNvSpPr>
          <p:nvPr/>
        </p:nvSpPr>
        <p:spPr bwMode="auto">
          <a:xfrm>
            <a:off x="31521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20</a:t>
            </a:r>
            <a:endParaRPr lang="en-US" sz="1000">
              <a:solidFill>
                <a:schemeClr val="tx1"/>
              </a:solidFill>
              <a:latin typeface="Times New Roman" pitchFamily="18" charset="0"/>
            </a:endParaRPr>
          </a:p>
        </p:txBody>
      </p:sp>
      <p:sp>
        <p:nvSpPr>
          <p:cNvPr id="10269" name="Text Box 29"/>
          <p:cNvSpPr txBox="1">
            <a:spLocks noChangeArrowheads="1"/>
          </p:cNvSpPr>
          <p:nvPr/>
        </p:nvSpPr>
        <p:spPr bwMode="auto">
          <a:xfrm>
            <a:off x="41808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40</a:t>
            </a:r>
            <a:endParaRPr lang="en-US" sz="1000">
              <a:solidFill>
                <a:schemeClr val="tx1"/>
              </a:solidFill>
              <a:latin typeface="Times New Roman" pitchFamily="18" charset="0"/>
            </a:endParaRPr>
          </a:p>
        </p:txBody>
      </p:sp>
      <p:sp>
        <p:nvSpPr>
          <p:cNvPr id="10270" name="Text Box 30"/>
          <p:cNvSpPr txBox="1">
            <a:spLocks noChangeArrowheads="1"/>
          </p:cNvSpPr>
          <p:nvPr/>
        </p:nvSpPr>
        <p:spPr bwMode="auto">
          <a:xfrm>
            <a:off x="58953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60</a:t>
            </a:r>
            <a:endParaRPr lang="en-US" sz="1000">
              <a:solidFill>
                <a:schemeClr val="tx1"/>
              </a:solidFill>
              <a:latin typeface="Times New Roman" pitchFamily="18" charset="0"/>
            </a:endParaRPr>
          </a:p>
        </p:txBody>
      </p:sp>
      <p:sp>
        <p:nvSpPr>
          <p:cNvPr id="10271" name="Text Box 31"/>
          <p:cNvSpPr txBox="1">
            <a:spLocks noChangeArrowheads="1"/>
          </p:cNvSpPr>
          <p:nvPr/>
        </p:nvSpPr>
        <p:spPr bwMode="auto">
          <a:xfrm>
            <a:off x="7609880" y="6069013"/>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80</a:t>
            </a:r>
            <a:endParaRPr lang="en-US" sz="1000">
              <a:solidFill>
                <a:schemeClr val="tx1"/>
              </a:solidFill>
              <a:latin typeface="Times New Roman" pitchFamily="18" charset="0"/>
            </a:endParaRPr>
          </a:p>
        </p:txBody>
      </p:sp>
      <p:sp>
        <p:nvSpPr>
          <p:cNvPr id="10272" name="Text Box 32"/>
          <p:cNvSpPr txBox="1">
            <a:spLocks noChangeArrowheads="1"/>
          </p:cNvSpPr>
          <p:nvPr/>
        </p:nvSpPr>
        <p:spPr bwMode="auto">
          <a:xfrm>
            <a:off x="8724305" y="6069013"/>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1800" b="1">
                <a:solidFill>
                  <a:schemeClr val="tx1"/>
                </a:solidFill>
                <a:latin typeface="Times New Roman" pitchFamily="18" charset="0"/>
              </a:rPr>
              <a:t>1000</a:t>
            </a:r>
            <a:endParaRPr lang="en-US" sz="1000">
              <a:solidFill>
                <a:schemeClr val="tx1"/>
              </a:solidFill>
              <a:latin typeface="Times New Roman" pitchFamily="18" charset="0"/>
            </a:endParaRPr>
          </a:p>
        </p:txBody>
      </p:sp>
      <p:grpSp>
        <p:nvGrpSpPr>
          <p:cNvPr id="10273" name="Group 33"/>
          <p:cNvGrpSpPr>
            <a:grpSpLocks/>
          </p:cNvGrpSpPr>
          <p:nvPr/>
        </p:nvGrpSpPr>
        <p:grpSpPr bwMode="auto">
          <a:xfrm>
            <a:off x="6268641" y="2414587"/>
            <a:ext cx="1941315" cy="1584324"/>
            <a:chOff x="3569" y="1490"/>
            <a:chExt cx="1087" cy="998"/>
          </a:xfrm>
        </p:grpSpPr>
        <p:grpSp>
          <p:nvGrpSpPr>
            <p:cNvPr id="10309" name="Group 34"/>
            <p:cNvGrpSpPr>
              <a:grpSpLocks/>
            </p:cNvGrpSpPr>
            <p:nvPr/>
          </p:nvGrpSpPr>
          <p:grpSpPr bwMode="auto">
            <a:xfrm>
              <a:off x="3569" y="1490"/>
              <a:ext cx="1087" cy="622"/>
              <a:chOff x="3329" y="1682"/>
              <a:chExt cx="1087" cy="622"/>
            </a:xfrm>
          </p:grpSpPr>
          <p:sp>
            <p:nvSpPr>
              <p:cNvPr id="10311" name="Oval 35"/>
              <p:cNvSpPr>
                <a:spLocks noChangeArrowheads="1"/>
              </p:cNvSpPr>
              <p:nvPr/>
            </p:nvSpPr>
            <p:spPr bwMode="auto">
              <a:xfrm>
                <a:off x="3329" y="1745"/>
                <a:ext cx="559" cy="559"/>
              </a:xfrm>
              <a:prstGeom prst="ellipse">
                <a:avLst/>
              </a:prstGeom>
              <a:gradFill rotWithShape="0">
                <a:gsLst>
                  <a:gs pos="0">
                    <a:srgbClr val="00FF00"/>
                  </a:gs>
                  <a:gs pos="100000">
                    <a:srgbClr val="007600"/>
                  </a:gs>
                </a:gsLst>
                <a:path path="shape">
                  <a:fillToRect l="50000" t="50000" r="50000" b="50000"/>
                </a:path>
              </a:gradFill>
              <a:ln w="9525">
                <a:solidFill>
                  <a:schemeClr val="tx1"/>
                </a:solidFill>
                <a:round/>
                <a:headEnd/>
                <a:tailEnd/>
              </a:ln>
            </p:spPr>
            <p:txBody>
              <a:bodyPr wrap="none" anchor="ctr"/>
              <a:lstStyle/>
              <a:p>
                <a:endParaRPr lang="en-US"/>
              </a:p>
            </p:txBody>
          </p:sp>
          <p:sp>
            <p:nvSpPr>
              <p:cNvPr id="10312" name="Oval 36"/>
              <p:cNvSpPr>
                <a:spLocks noChangeArrowheads="1"/>
              </p:cNvSpPr>
              <p:nvPr/>
            </p:nvSpPr>
            <p:spPr bwMode="auto">
              <a:xfrm>
                <a:off x="3794" y="1682"/>
                <a:ext cx="622" cy="622"/>
              </a:xfrm>
              <a:prstGeom prst="ellipse">
                <a:avLst/>
              </a:prstGeom>
              <a:gradFill rotWithShape="0">
                <a:gsLst>
                  <a:gs pos="0">
                    <a:srgbClr val="00FF00"/>
                  </a:gs>
                  <a:gs pos="100000">
                    <a:srgbClr val="007600"/>
                  </a:gs>
                </a:gsLst>
                <a:path path="shape">
                  <a:fillToRect l="50000" t="50000" r="50000" b="50000"/>
                </a:path>
              </a:gradFill>
              <a:ln w="9525">
                <a:solidFill>
                  <a:schemeClr val="tx1"/>
                </a:solidFill>
                <a:round/>
                <a:headEnd/>
                <a:tailEnd/>
              </a:ln>
            </p:spPr>
            <p:txBody>
              <a:bodyPr wrap="none" anchor="ctr"/>
              <a:lstStyle/>
              <a:p>
                <a:endParaRPr lang="en-US"/>
              </a:p>
            </p:txBody>
          </p:sp>
        </p:grpSp>
        <p:sp>
          <p:nvSpPr>
            <p:cNvPr id="10310" name="Text Box 37"/>
            <p:cNvSpPr txBox="1">
              <a:spLocks noChangeArrowheads="1"/>
            </p:cNvSpPr>
            <p:nvPr/>
          </p:nvSpPr>
          <p:spPr bwMode="auto">
            <a:xfrm>
              <a:off x="3698" y="2081"/>
              <a:ext cx="826"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Chylomicron</a:t>
              </a:r>
            </a:p>
            <a:p>
              <a:r>
                <a:rPr lang="en-US" sz="1800" b="1">
                  <a:solidFill>
                    <a:schemeClr val="tx1"/>
                  </a:solidFill>
                  <a:latin typeface="Times New Roman" pitchFamily="18" charset="0"/>
                </a:rPr>
                <a:t>Remnants</a:t>
              </a:r>
              <a:endParaRPr lang="en-US" sz="2400">
                <a:solidFill>
                  <a:schemeClr val="tx1"/>
                </a:solidFill>
                <a:latin typeface="Times New Roman" pitchFamily="18" charset="0"/>
              </a:endParaRPr>
            </a:p>
          </p:txBody>
        </p:sp>
      </p:grpSp>
      <p:grpSp>
        <p:nvGrpSpPr>
          <p:cNvPr id="10274" name="Group 38"/>
          <p:cNvGrpSpPr>
            <a:grpSpLocks/>
          </p:cNvGrpSpPr>
          <p:nvPr/>
        </p:nvGrpSpPr>
        <p:grpSpPr bwMode="auto">
          <a:xfrm>
            <a:off x="5466756" y="1828801"/>
            <a:ext cx="2411016" cy="1420813"/>
            <a:chOff x="3114" y="1121"/>
            <a:chExt cx="1350" cy="895"/>
          </a:xfrm>
        </p:grpSpPr>
        <p:sp>
          <p:nvSpPr>
            <p:cNvPr id="10305" name="Oval 39"/>
            <p:cNvSpPr>
              <a:spLocks noChangeArrowheads="1"/>
            </p:cNvSpPr>
            <p:nvPr/>
          </p:nvSpPr>
          <p:spPr bwMode="auto">
            <a:xfrm>
              <a:off x="3842" y="1152"/>
              <a:ext cx="622" cy="622"/>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10306" name="Oval 40"/>
            <p:cNvSpPr>
              <a:spLocks noChangeArrowheads="1"/>
            </p:cNvSpPr>
            <p:nvPr/>
          </p:nvSpPr>
          <p:spPr bwMode="auto">
            <a:xfrm>
              <a:off x="3489" y="1377"/>
              <a:ext cx="495" cy="495"/>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10307" name="Oval 41"/>
            <p:cNvSpPr>
              <a:spLocks noChangeArrowheads="1"/>
            </p:cNvSpPr>
            <p:nvPr/>
          </p:nvSpPr>
          <p:spPr bwMode="auto">
            <a:xfrm>
              <a:off x="3114" y="1578"/>
              <a:ext cx="438" cy="438"/>
            </a:xfrm>
            <a:prstGeom prst="ellipse">
              <a:avLst/>
            </a:prstGeom>
            <a:gradFill rotWithShape="0">
              <a:gsLst>
                <a:gs pos="0">
                  <a:srgbClr val="CCCC00"/>
                </a:gs>
                <a:gs pos="100000">
                  <a:srgbClr val="5E5E00"/>
                </a:gs>
              </a:gsLst>
              <a:path path="shape">
                <a:fillToRect l="50000" t="50000" r="50000" b="50000"/>
              </a:path>
            </a:gradFill>
            <a:ln w="9525">
              <a:solidFill>
                <a:schemeClr val="tx1"/>
              </a:solidFill>
              <a:round/>
              <a:headEnd/>
              <a:tailEnd/>
            </a:ln>
          </p:spPr>
          <p:txBody>
            <a:bodyPr wrap="none" anchor="ctr"/>
            <a:lstStyle/>
            <a:p>
              <a:endParaRPr lang="en-US"/>
            </a:p>
          </p:txBody>
        </p:sp>
        <p:sp>
          <p:nvSpPr>
            <p:cNvPr id="10308" name="Text Box 42"/>
            <p:cNvSpPr txBox="1">
              <a:spLocks noChangeArrowheads="1"/>
            </p:cNvSpPr>
            <p:nvPr/>
          </p:nvSpPr>
          <p:spPr bwMode="auto">
            <a:xfrm>
              <a:off x="3288" y="1121"/>
              <a:ext cx="46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VLDL</a:t>
              </a:r>
              <a:endParaRPr lang="en-US" sz="2400">
                <a:solidFill>
                  <a:schemeClr val="tx1"/>
                </a:solidFill>
                <a:latin typeface="Times New Roman" pitchFamily="18" charset="0"/>
              </a:endParaRPr>
            </a:p>
          </p:txBody>
        </p:sp>
      </p:grpSp>
      <p:sp>
        <p:nvSpPr>
          <p:cNvPr id="10275" name="Oval 43"/>
          <p:cNvSpPr>
            <a:spLocks noChangeArrowheads="1"/>
          </p:cNvSpPr>
          <p:nvPr/>
        </p:nvSpPr>
        <p:spPr bwMode="auto">
          <a:xfrm>
            <a:off x="4225529" y="3213101"/>
            <a:ext cx="555427" cy="493713"/>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76" name="Text Box 44"/>
          <p:cNvSpPr txBox="1">
            <a:spLocks noChangeArrowheads="1"/>
          </p:cNvSpPr>
          <p:nvPr/>
        </p:nvSpPr>
        <p:spPr bwMode="auto">
          <a:xfrm>
            <a:off x="3956586" y="2819401"/>
            <a:ext cx="59503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IDL</a:t>
            </a:r>
            <a:endParaRPr lang="en-US" sz="2400">
              <a:solidFill>
                <a:schemeClr val="tx1"/>
              </a:solidFill>
              <a:latin typeface="Times New Roman" pitchFamily="18" charset="0"/>
            </a:endParaRPr>
          </a:p>
        </p:txBody>
      </p:sp>
      <p:sp>
        <p:nvSpPr>
          <p:cNvPr id="10277" name="Oval 45"/>
          <p:cNvSpPr>
            <a:spLocks noChangeArrowheads="1"/>
          </p:cNvSpPr>
          <p:nvPr/>
        </p:nvSpPr>
        <p:spPr bwMode="auto">
          <a:xfrm>
            <a:off x="2202062" y="5319714"/>
            <a:ext cx="246459" cy="219075"/>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10278" name="Oval 46"/>
          <p:cNvSpPr>
            <a:spLocks noChangeArrowheads="1"/>
          </p:cNvSpPr>
          <p:nvPr/>
        </p:nvSpPr>
        <p:spPr bwMode="auto">
          <a:xfrm>
            <a:off x="2375297" y="5130800"/>
            <a:ext cx="257175" cy="228600"/>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10279" name="Oval 47"/>
          <p:cNvSpPr>
            <a:spLocks noChangeArrowheads="1"/>
          </p:cNvSpPr>
          <p:nvPr/>
        </p:nvSpPr>
        <p:spPr bwMode="auto">
          <a:xfrm>
            <a:off x="2541390" y="4916489"/>
            <a:ext cx="267891" cy="238125"/>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10280" name="Text Box 48"/>
          <p:cNvSpPr txBox="1">
            <a:spLocks noChangeArrowheads="1"/>
          </p:cNvSpPr>
          <p:nvPr/>
        </p:nvSpPr>
        <p:spPr bwMode="auto">
          <a:xfrm>
            <a:off x="1744392" y="4724401"/>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2</a:t>
            </a:r>
            <a:endParaRPr lang="en-US" sz="2400">
              <a:solidFill>
                <a:schemeClr val="tx1"/>
              </a:solidFill>
              <a:latin typeface="Times New Roman" pitchFamily="18" charset="0"/>
            </a:endParaRPr>
          </a:p>
        </p:txBody>
      </p:sp>
      <p:sp>
        <p:nvSpPr>
          <p:cNvPr id="10281" name="Oval 49"/>
          <p:cNvSpPr>
            <a:spLocks noChangeArrowheads="1"/>
          </p:cNvSpPr>
          <p:nvPr/>
        </p:nvSpPr>
        <p:spPr bwMode="auto">
          <a:xfrm>
            <a:off x="3789760" y="3783013"/>
            <a:ext cx="391121" cy="34766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2" name="Oval 50"/>
          <p:cNvSpPr>
            <a:spLocks noChangeArrowheads="1"/>
          </p:cNvSpPr>
          <p:nvPr/>
        </p:nvSpPr>
        <p:spPr bwMode="auto">
          <a:xfrm>
            <a:off x="3652243" y="3935414"/>
            <a:ext cx="380404" cy="338137"/>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3" name="Oval 51"/>
          <p:cNvSpPr>
            <a:spLocks noChangeArrowheads="1"/>
          </p:cNvSpPr>
          <p:nvPr/>
        </p:nvSpPr>
        <p:spPr bwMode="auto">
          <a:xfrm>
            <a:off x="3539729" y="4087813"/>
            <a:ext cx="369690" cy="32861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4" name="Oval 52"/>
          <p:cNvSpPr>
            <a:spLocks noChangeArrowheads="1"/>
          </p:cNvSpPr>
          <p:nvPr/>
        </p:nvSpPr>
        <p:spPr bwMode="auto">
          <a:xfrm>
            <a:off x="3377209" y="4240214"/>
            <a:ext cx="360759" cy="320675"/>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5" name="Oval 53"/>
          <p:cNvSpPr>
            <a:spLocks noChangeArrowheads="1"/>
          </p:cNvSpPr>
          <p:nvPr/>
        </p:nvSpPr>
        <p:spPr bwMode="auto">
          <a:xfrm>
            <a:off x="3223618" y="4392614"/>
            <a:ext cx="339328" cy="301625"/>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6" name="Oval 54"/>
          <p:cNvSpPr>
            <a:spLocks noChangeArrowheads="1"/>
          </p:cNvSpPr>
          <p:nvPr/>
        </p:nvSpPr>
        <p:spPr bwMode="auto">
          <a:xfrm>
            <a:off x="3080743" y="4545013"/>
            <a:ext cx="328613" cy="292100"/>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87" name="Text Box 55"/>
          <p:cNvSpPr txBox="1">
            <a:spLocks noChangeArrowheads="1"/>
          </p:cNvSpPr>
          <p:nvPr/>
        </p:nvSpPr>
        <p:spPr bwMode="auto">
          <a:xfrm>
            <a:off x="2835103" y="3810001"/>
            <a:ext cx="6591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LDL</a:t>
            </a:r>
            <a:endParaRPr lang="en-US" sz="2400">
              <a:solidFill>
                <a:schemeClr val="tx1"/>
              </a:solidFill>
              <a:latin typeface="Times New Roman" pitchFamily="18" charset="0"/>
            </a:endParaRPr>
          </a:p>
        </p:txBody>
      </p:sp>
      <p:sp>
        <p:nvSpPr>
          <p:cNvPr id="10288" name="Oval 56"/>
          <p:cNvSpPr>
            <a:spLocks noChangeArrowheads="1"/>
          </p:cNvSpPr>
          <p:nvPr/>
        </p:nvSpPr>
        <p:spPr bwMode="auto">
          <a:xfrm>
            <a:off x="1923455" y="5667375"/>
            <a:ext cx="185738" cy="165100"/>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10289" name="Oval 57"/>
          <p:cNvSpPr>
            <a:spLocks noChangeArrowheads="1"/>
          </p:cNvSpPr>
          <p:nvPr/>
        </p:nvSpPr>
        <p:spPr bwMode="auto">
          <a:xfrm>
            <a:off x="2057401" y="5497513"/>
            <a:ext cx="205383" cy="182562"/>
          </a:xfrm>
          <a:prstGeom prst="ellipse">
            <a:avLst/>
          </a:prstGeom>
          <a:gradFill rotWithShape="0">
            <a:gsLst>
              <a:gs pos="0">
                <a:srgbClr val="FF3300"/>
              </a:gs>
              <a:gs pos="100000">
                <a:srgbClr val="761800"/>
              </a:gs>
            </a:gsLst>
            <a:path path="shape">
              <a:fillToRect l="50000" t="50000" r="50000" b="50000"/>
            </a:path>
          </a:gradFill>
          <a:ln w="9525">
            <a:solidFill>
              <a:schemeClr val="tx1"/>
            </a:solidFill>
            <a:round/>
            <a:headEnd/>
            <a:tailEnd/>
          </a:ln>
        </p:spPr>
        <p:txBody>
          <a:bodyPr wrap="none" anchor="ctr"/>
          <a:lstStyle/>
          <a:p>
            <a:endParaRPr lang="en-US"/>
          </a:p>
        </p:txBody>
      </p:sp>
      <p:sp>
        <p:nvSpPr>
          <p:cNvPr id="10290" name="Text Box 58"/>
          <p:cNvSpPr txBox="1">
            <a:spLocks noChangeArrowheads="1"/>
          </p:cNvSpPr>
          <p:nvPr/>
        </p:nvSpPr>
        <p:spPr bwMode="auto">
          <a:xfrm>
            <a:off x="1415779" y="5153026"/>
            <a:ext cx="7617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1800" b="1">
                <a:solidFill>
                  <a:schemeClr val="tx1"/>
                </a:solidFill>
                <a:latin typeface="Times New Roman" pitchFamily="18" charset="0"/>
              </a:rPr>
              <a:t>HDL</a:t>
            </a:r>
            <a:r>
              <a:rPr lang="en-US" sz="1800" b="1" baseline="-25000">
                <a:solidFill>
                  <a:schemeClr val="tx1"/>
                </a:solidFill>
                <a:latin typeface="Times New Roman" pitchFamily="18" charset="0"/>
              </a:rPr>
              <a:t>3</a:t>
            </a:r>
            <a:endParaRPr lang="en-US" sz="2400">
              <a:solidFill>
                <a:schemeClr val="tx1"/>
              </a:solidFill>
              <a:latin typeface="Times New Roman" pitchFamily="18" charset="0"/>
            </a:endParaRPr>
          </a:p>
        </p:txBody>
      </p:sp>
      <p:sp>
        <p:nvSpPr>
          <p:cNvPr id="10291" name="Text Box 59"/>
          <p:cNvSpPr txBox="1">
            <a:spLocks noChangeArrowheads="1"/>
          </p:cNvSpPr>
          <p:nvPr/>
        </p:nvSpPr>
        <p:spPr bwMode="auto">
          <a:xfrm>
            <a:off x="4438056" y="6373813"/>
            <a:ext cx="21187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2400" b="1">
                <a:solidFill>
                  <a:schemeClr val="tx1"/>
                </a:solidFill>
                <a:latin typeface="Times New Roman" pitchFamily="18" charset="0"/>
              </a:rPr>
              <a:t>Diameter (nm)</a:t>
            </a:r>
            <a:endParaRPr lang="en-US" sz="1600">
              <a:solidFill>
                <a:schemeClr val="tx1"/>
              </a:solidFill>
              <a:latin typeface="Times New Roman" pitchFamily="18" charset="0"/>
            </a:endParaRPr>
          </a:p>
        </p:txBody>
      </p:sp>
      <p:sp>
        <p:nvSpPr>
          <p:cNvPr id="10292" name="Text Box 60"/>
          <p:cNvSpPr txBox="1">
            <a:spLocks noChangeArrowheads="1"/>
          </p:cNvSpPr>
          <p:nvPr/>
        </p:nvSpPr>
        <p:spPr bwMode="auto">
          <a:xfrm rot="-5400000">
            <a:off x="-610690" y="3340249"/>
            <a:ext cx="2039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r>
              <a:rPr lang="en-US" sz="2400" b="1">
                <a:solidFill>
                  <a:schemeClr val="tx1"/>
                </a:solidFill>
                <a:latin typeface="Times New Roman" pitchFamily="18" charset="0"/>
              </a:rPr>
              <a:t>Density (g/ml)</a:t>
            </a:r>
          </a:p>
        </p:txBody>
      </p:sp>
      <p:grpSp>
        <p:nvGrpSpPr>
          <p:cNvPr id="10293" name="Group 61"/>
          <p:cNvGrpSpPr>
            <a:grpSpLocks/>
          </p:cNvGrpSpPr>
          <p:nvPr/>
        </p:nvGrpSpPr>
        <p:grpSpPr bwMode="auto">
          <a:xfrm>
            <a:off x="4798815" y="2152651"/>
            <a:ext cx="667941" cy="1325563"/>
            <a:chOff x="2746" y="1325"/>
            <a:chExt cx="374" cy="835"/>
          </a:xfrm>
        </p:grpSpPr>
        <p:sp>
          <p:nvSpPr>
            <p:cNvPr id="10303" name="Oval 62"/>
            <p:cNvSpPr>
              <a:spLocks noChangeArrowheads="1"/>
            </p:cNvSpPr>
            <p:nvPr/>
          </p:nvSpPr>
          <p:spPr bwMode="auto">
            <a:xfrm>
              <a:off x="2746" y="1786"/>
              <a:ext cx="374" cy="374"/>
            </a:xfrm>
            <a:prstGeom prst="ellipse">
              <a:avLst/>
            </a:prstGeom>
            <a:gradFill rotWithShape="0">
              <a:gsLst>
                <a:gs pos="0">
                  <a:srgbClr val="FF9900"/>
                </a:gs>
                <a:gs pos="100000">
                  <a:srgbClr val="764700"/>
                </a:gs>
              </a:gsLst>
              <a:path path="shape">
                <a:fillToRect l="50000" t="50000" r="50000" b="50000"/>
              </a:path>
            </a:gradFill>
            <a:ln w="9525">
              <a:solidFill>
                <a:schemeClr val="tx1"/>
              </a:solidFill>
              <a:round/>
              <a:headEnd/>
              <a:tailEnd/>
            </a:ln>
          </p:spPr>
          <p:txBody>
            <a:bodyPr wrap="none" anchor="ctr"/>
            <a:lstStyle/>
            <a:p>
              <a:endParaRPr lang="en-US"/>
            </a:p>
          </p:txBody>
        </p:sp>
        <p:sp>
          <p:nvSpPr>
            <p:cNvPr id="10304" name="Text Box 63"/>
            <p:cNvSpPr txBox="1">
              <a:spLocks noChangeArrowheads="1"/>
            </p:cNvSpPr>
            <p:nvPr/>
          </p:nvSpPr>
          <p:spPr bwMode="auto">
            <a:xfrm>
              <a:off x="2774" y="1325"/>
              <a:ext cx="10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endParaRPr lang="en-US" sz="2400">
                <a:solidFill>
                  <a:schemeClr val="tx1"/>
                </a:solidFill>
                <a:latin typeface="Times New Roman" pitchFamily="18" charset="0"/>
              </a:endParaRPr>
            </a:p>
          </p:txBody>
        </p:sp>
      </p:grpSp>
      <p:sp>
        <p:nvSpPr>
          <p:cNvPr id="10294" name="Oval 64"/>
          <p:cNvSpPr>
            <a:spLocks noChangeArrowheads="1"/>
          </p:cNvSpPr>
          <p:nvPr/>
        </p:nvSpPr>
        <p:spPr bwMode="auto">
          <a:xfrm>
            <a:off x="4095156" y="3402013"/>
            <a:ext cx="467916" cy="430212"/>
          </a:xfrm>
          <a:prstGeom prst="ellipse">
            <a:avLst/>
          </a:prstGeom>
          <a:gradFill rotWithShape="0">
            <a:gsLst>
              <a:gs pos="0">
                <a:srgbClr val="00FFCC"/>
              </a:gs>
              <a:gs pos="100000">
                <a:srgbClr val="00765E"/>
              </a:gs>
            </a:gsLst>
            <a:path path="shape">
              <a:fillToRect l="50000" t="50000" r="50000" b="50000"/>
            </a:path>
          </a:gradFill>
          <a:ln w="9525">
            <a:solidFill>
              <a:schemeClr val="tx1"/>
            </a:solidFill>
            <a:round/>
            <a:headEnd/>
            <a:tailEnd/>
          </a:ln>
        </p:spPr>
        <p:txBody>
          <a:bodyPr wrap="none" anchor="ctr"/>
          <a:lstStyle/>
          <a:p>
            <a:endParaRPr lang="en-US"/>
          </a:p>
        </p:txBody>
      </p:sp>
      <p:sp>
        <p:nvSpPr>
          <p:cNvPr id="10295" name="AutoShape 65"/>
          <p:cNvSpPr>
            <a:spLocks/>
          </p:cNvSpPr>
          <p:nvPr/>
        </p:nvSpPr>
        <p:spPr bwMode="auto">
          <a:xfrm rot="2583115">
            <a:off x="4095155" y="3402013"/>
            <a:ext cx="269676" cy="1974850"/>
          </a:xfrm>
          <a:prstGeom prst="rightBrace">
            <a:avLst>
              <a:gd name="adj1" fmla="val 68654"/>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6" name="AutoShape 66"/>
          <p:cNvSpPr>
            <a:spLocks/>
          </p:cNvSpPr>
          <p:nvPr/>
        </p:nvSpPr>
        <p:spPr bwMode="auto">
          <a:xfrm rot="5400000">
            <a:off x="6662143" y="2806701"/>
            <a:ext cx="266700" cy="2828925"/>
          </a:xfrm>
          <a:prstGeom prst="rightBrace">
            <a:avLst>
              <a:gd name="adj1" fmla="val 78571"/>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7" name="AutoShape 67"/>
          <p:cNvSpPr>
            <a:spLocks/>
          </p:cNvSpPr>
          <p:nvPr/>
        </p:nvSpPr>
        <p:spPr bwMode="auto">
          <a:xfrm rot="2687263">
            <a:off x="2423518" y="5046663"/>
            <a:ext cx="171450" cy="1066800"/>
          </a:xfrm>
          <a:prstGeom prst="rightBrace">
            <a:avLst>
              <a:gd name="adj1" fmla="val 583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8" name="Text Box 68"/>
          <p:cNvSpPr txBox="1">
            <a:spLocks noChangeArrowheads="1"/>
          </p:cNvSpPr>
          <p:nvPr/>
        </p:nvSpPr>
        <p:spPr bwMode="auto">
          <a:xfrm>
            <a:off x="1635919" y="5483225"/>
            <a:ext cx="323433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b="1">
                <a:solidFill>
                  <a:schemeClr val="tx1"/>
                </a:solidFill>
                <a:latin typeface="Times New Roman" pitchFamily="18" charset="0"/>
              </a:rPr>
              <a:t>HDL-P</a:t>
            </a:r>
            <a:endParaRPr lang="en-US" sz="2400" b="1">
              <a:latin typeface="Times New Roman" pitchFamily="18" charset="0"/>
            </a:endParaRPr>
          </a:p>
        </p:txBody>
      </p:sp>
      <p:sp>
        <p:nvSpPr>
          <p:cNvPr id="10299" name="Text Box 69"/>
          <p:cNvSpPr txBox="1">
            <a:spLocks noChangeArrowheads="1"/>
          </p:cNvSpPr>
          <p:nvPr/>
        </p:nvSpPr>
        <p:spPr bwMode="auto">
          <a:xfrm>
            <a:off x="4109443" y="4430713"/>
            <a:ext cx="1543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b="1">
                <a:solidFill>
                  <a:schemeClr val="tx1"/>
                </a:solidFill>
                <a:latin typeface="Times New Roman" pitchFamily="18" charset="0"/>
              </a:rPr>
              <a:t>LDL-P</a:t>
            </a:r>
            <a:endParaRPr lang="en-US" sz="2400" b="1">
              <a:latin typeface="Times New Roman" pitchFamily="18" charset="0"/>
            </a:endParaRPr>
          </a:p>
        </p:txBody>
      </p:sp>
      <p:sp>
        <p:nvSpPr>
          <p:cNvPr id="10300" name="Text Box 70"/>
          <p:cNvSpPr txBox="1">
            <a:spLocks noChangeArrowheads="1"/>
          </p:cNvSpPr>
          <p:nvPr/>
        </p:nvSpPr>
        <p:spPr bwMode="auto">
          <a:xfrm>
            <a:off x="5981105" y="4392613"/>
            <a:ext cx="1714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b="1">
                <a:solidFill>
                  <a:schemeClr val="tx1"/>
                </a:solidFill>
                <a:latin typeface="Times New Roman" pitchFamily="18" charset="0"/>
              </a:rPr>
              <a:t>VLDL-P</a:t>
            </a:r>
            <a:endParaRPr lang="en-US" sz="2400" b="1">
              <a:latin typeface="Times New Roman" pitchFamily="18" charset="0"/>
            </a:endParaRPr>
          </a:p>
        </p:txBody>
      </p:sp>
      <p:pic>
        <p:nvPicPr>
          <p:cNvPr id="10301" name="Picture 71"/>
          <p:cNvPicPr>
            <a:picLocks noChangeAspect="1" noChangeArrowheads="1"/>
          </p:cNvPicPr>
          <p:nvPr/>
        </p:nvPicPr>
        <p:blipFill>
          <a:blip r:embed="rId2" cstate="print">
            <a:extLst>
              <a:ext uri="{28A0092B-C50C-407E-A947-70E740481C1C}">
                <a14:useLocalDpi xmlns:a14="http://schemas.microsoft.com/office/drawing/2010/main" val="0"/>
              </a:ext>
            </a:extLst>
          </a:blip>
          <a:srcRect l="24110" t="33777" r="36441" b="39616"/>
          <a:stretch>
            <a:fillRect/>
          </a:stretch>
        </p:blipFill>
        <p:spPr bwMode="auto">
          <a:xfrm>
            <a:off x="7731324" y="1662113"/>
            <a:ext cx="166270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2" name="Rectangle 72"/>
          <p:cNvSpPr>
            <a:spLocks noGrp="1" noChangeArrowheads="1"/>
          </p:cNvSpPr>
          <p:nvPr>
            <p:ph type="title"/>
          </p:nvPr>
        </p:nvSpPr>
        <p:spPr bwMode="auto">
          <a:xfrm>
            <a:off x="0" y="38100"/>
            <a:ext cx="10287000" cy="155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en-US" sz="3600" smtClean="0">
                <a:latin typeface="Arial" charset="0"/>
              </a:rPr>
              <a:t>Lipoprotein Quantification</a:t>
            </a:r>
            <a:br>
              <a:rPr lang="en-US" sz="3600" smtClean="0">
                <a:latin typeface="Arial" charset="0"/>
              </a:rPr>
            </a:br>
            <a:r>
              <a:rPr lang="en-US" sz="3600" smtClean="0">
                <a:latin typeface="Arial" charset="0"/>
              </a:rPr>
              <a:t>by </a:t>
            </a:r>
            <a:r>
              <a:rPr lang="en-US" sz="3600" u="sng" smtClean="0">
                <a:latin typeface="Arial" charset="0"/>
              </a:rPr>
              <a:t>Particle Number</a:t>
            </a:r>
            <a:br>
              <a:rPr lang="en-US" sz="3600" u="sng" smtClean="0">
                <a:latin typeface="Arial" charset="0"/>
              </a:rPr>
            </a:br>
            <a:r>
              <a:rPr lang="en-US" sz="2400" smtClean="0">
                <a:solidFill>
                  <a:schemeClr val="tx1"/>
                </a:solidFill>
                <a:latin typeface="Arial" charset="0"/>
              </a:rPr>
              <a:t>(NMR analysis)</a:t>
            </a:r>
          </a:p>
        </p:txBody>
      </p:sp>
    </p:spTree>
    <p:extLst>
      <p:ext uri="{BB962C8B-B14F-4D97-AF65-F5344CB8AC3E}">
        <p14:creationId xmlns:p14="http://schemas.microsoft.com/office/powerpoint/2010/main" val="870472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6" name="Group 2"/>
          <p:cNvGrpSpPr>
            <a:grpSpLocks/>
          </p:cNvGrpSpPr>
          <p:nvPr/>
        </p:nvGrpSpPr>
        <p:grpSpPr bwMode="auto">
          <a:xfrm>
            <a:off x="0" y="50801"/>
            <a:ext cx="10287000" cy="1006475"/>
            <a:chOff x="0" y="32"/>
            <a:chExt cx="5760" cy="634"/>
          </a:xfrm>
        </p:grpSpPr>
        <p:sp>
          <p:nvSpPr>
            <p:cNvPr id="53080" name="Text Box 3"/>
            <p:cNvSpPr txBox="1">
              <a:spLocks noChangeArrowheads="1"/>
            </p:cNvSpPr>
            <p:nvPr/>
          </p:nvSpPr>
          <p:spPr bwMode="auto">
            <a:xfrm>
              <a:off x="0" y="171"/>
              <a:ext cx="5760"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nSpc>
                  <a:spcPct val="80000"/>
                </a:lnSpc>
                <a:spcBef>
                  <a:spcPct val="50000"/>
                </a:spcBef>
              </a:pPr>
              <a:r>
                <a:rPr lang="en-US" sz="4400"/>
                <a:t>HDL-C        ApoA-1        HDL-P</a:t>
              </a:r>
            </a:p>
          </p:txBody>
        </p:sp>
        <p:grpSp>
          <p:nvGrpSpPr>
            <p:cNvPr id="53081" name="Group 4"/>
            <p:cNvGrpSpPr>
              <a:grpSpLocks/>
            </p:cNvGrpSpPr>
            <p:nvPr/>
          </p:nvGrpSpPr>
          <p:grpSpPr bwMode="auto">
            <a:xfrm>
              <a:off x="1568" y="32"/>
              <a:ext cx="672" cy="634"/>
              <a:chOff x="3877" y="48"/>
              <a:chExt cx="672" cy="634"/>
            </a:xfrm>
          </p:grpSpPr>
          <p:sp>
            <p:nvSpPr>
              <p:cNvPr id="53085" name="Text Box 5"/>
              <p:cNvSpPr txBox="1">
                <a:spLocks noChangeArrowheads="1"/>
              </p:cNvSpPr>
              <p:nvPr/>
            </p:nvSpPr>
            <p:spPr bwMode="auto">
              <a:xfrm>
                <a:off x="3877" y="48"/>
                <a:ext cx="67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6000"/>
                  <a:t>=</a:t>
                </a:r>
              </a:p>
            </p:txBody>
          </p:sp>
          <p:sp>
            <p:nvSpPr>
              <p:cNvPr id="53086" name="Line 6"/>
              <p:cNvSpPr>
                <a:spLocks noChangeShapeType="1"/>
              </p:cNvSpPr>
              <p:nvPr/>
            </p:nvSpPr>
            <p:spPr bwMode="auto">
              <a:xfrm flipH="1">
                <a:off x="4160" y="201"/>
                <a:ext cx="112" cy="345"/>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3082" name="Group 7"/>
            <p:cNvGrpSpPr>
              <a:grpSpLocks/>
            </p:cNvGrpSpPr>
            <p:nvPr/>
          </p:nvGrpSpPr>
          <p:grpSpPr bwMode="auto">
            <a:xfrm>
              <a:off x="3512" y="32"/>
              <a:ext cx="672" cy="634"/>
              <a:chOff x="3877" y="48"/>
              <a:chExt cx="672" cy="634"/>
            </a:xfrm>
          </p:grpSpPr>
          <p:sp>
            <p:nvSpPr>
              <p:cNvPr id="53083" name="Text Box 8"/>
              <p:cNvSpPr txBox="1">
                <a:spLocks noChangeArrowheads="1"/>
              </p:cNvSpPr>
              <p:nvPr/>
            </p:nvSpPr>
            <p:spPr bwMode="auto">
              <a:xfrm>
                <a:off x="3877" y="48"/>
                <a:ext cx="67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6000"/>
                  <a:t>=</a:t>
                </a:r>
              </a:p>
            </p:txBody>
          </p:sp>
          <p:sp>
            <p:nvSpPr>
              <p:cNvPr id="53084" name="Line 9"/>
              <p:cNvSpPr>
                <a:spLocks noChangeShapeType="1"/>
              </p:cNvSpPr>
              <p:nvPr/>
            </p:nvSpPr>
            <p:spPr bwMode="auto">
              <a:xfrm flipH="1">
                <a:off x="4160" y="201"/>
                <a:ext cx="112" cy="345"/>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52227" name="Text Box 10"/>
          <p:cNvSpPr txBox="1">
            <a:spLocks noChangeArrowheads="1"/>
          </p:cNvSpPr>
          <p:nvPr/>
        </p:nvSpPr>
        <p:spPr bwMode="auto">
          <a:xfrm>
            <a:off x="171450" y="1295400"/>
            <a:ext cx="10115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nSpc>
                <a:spcPct val="80000"/>
              </a:lnSpc>
              <a:spcBef>
                <a:spcPct val="30000"/>
              </a:spcBef>
            </a:pPr>
            <a:r>
              <a:rPr lang="en-US">
                <a:solidFill>
                  <a:schemeClr val="tx1"/>
                </a:solidFill>
              </a:rPr>
              <a:t>Cholesterol Composition of HDL Varies Independently of HDL Particle Size</a:t>
            </a:r>
            <a:endParaRPr lang="en-US"/>
          </a:p>
        </p:txBody>
      </p:sp>
      <p:grpSp>
        <p:nvGrpSpPr>
          <p:cNvPr id="52228" name="Group 11"/>
          <p:cNvGrpSpPr>
            <a:grpSpLocks/>
          </p:cNvGrpSpPr>
          <p:nvPr/>
        </p:nvGrpSpPr>
        <p:grpSpPr bwMode="auto">
          <a:xfrm>
            <a:off x="4271963" y="3835404"/>
            <a:ext cx="2123480" cy="657226"/>
            <a:chOff x="106" y="3590"/>
            <a:chExt cx="1189" cy="414"/>
          </a:xfrm>
        </p:grpSpPr>
        <p:sp>
          <p:nvSpPr>
            <p:cNvPr id="53076" name="Oval 12"/>
            <p:cNvSpPr>
              <a:spLocks noChangeAspect="1" noChangeArrowheads="1"/>
            </p:cNvSpPr>
            <p:nvPr/>
          </p:nvSpPr>
          <p:spPr bwMode="auto">
            <a:xfrm>
              <a:off x="106" y="385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3077" name="Oval 13"/>
            <p:cNvSpPr>
              <a:spLocks noChangeAspect="1" noChangeArrowheads="1"/>
            </p:cNvSpPr>
            <p:nvPr/>
          </p:nvSpPr>
          <p:spPr bwMode="auto">
            <a:xfrm>
              <a:off x="106" y="365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3078" name="Text Box 14"/>
            <p:cNvSpPr txBox="1">
              <a:spLocks noChangeArrowheads="1"/>
            </p:cNvSpPr>
            <p:nvPr/>
          </p:nvSpPr>
          <p:spPr bwMode="auto">
            <a:xfrm>
              <a:off x="240" y="3590"/>
              <a:ext cx="105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eaLnBrk="1" hangingPunct="1"/>
              <a:r>
                <a:rPr lang="en-US" sz="1600" b="1">
                  <a:solidFill>
                    <a:schemeClr val="tx1"/>
                  </a:solidFill>
                  <a:cs typeface="Arial" charset="0"/>
                </a:rPr>
                <a:t>Cholesterol Ester</a:t>
              </a:r>
            </a:p>
          </p:txBody>
        </p:sp>
        <p:sp>
          <p:nvSpPr>
            <p:cNvPr id="53079" name="Text Box 15"/>
            <p:cNvSpPr txBox="1">
              <a:spLocks noChangeArrowheads="1"/>
            </p:cNvSpPr>
            <p:nvPr/>
          </p:nvSpPr>
          <p:spPr bwMode="auto">
            <a:xfrm>
              <a:off x="240" y="3791"/>
              <a:ext cx="81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eaLnBrk="1" hangingPunct="1"/>
              <a:r>
                <a:rPr lang="en-US" sz="1600" b="1">
                  <a:solidFill>
                    <a:schemeClr val="tx1"/>
                  </a:solidFill>
                  <a:cs typeface="Arial" charset="0"/>
                </a:rPr>
                <a:t>Triglycerides</a:t>
              </a:r>
            </a:p>
          </p:txBody>
        </p:sp>
      </p:grpSp>
      <p:grpSp>
        <p:nvGrpSpPr>
          <p:cNvPr id="52229" name="Group 16"/>
          <p:cNvGrpSpPr>
            <a:grpSpLocks/>
          </p:cNvGrpSpPr>
          <p:nvPr/>
        </p:nvGrpSpPr>
        <p:grpSpPr bwMode="auto">
          <a:xfrm>
            <a:off x="6329362" y="3073401"/>
            <a:ext cx="2659262" cy="2532063"/>
            <a:chOff x="2880" y="2352"/>
            <a:chExt cx="1489" cy="1595"/>
          </a:xfrm>
        </p:grpSpPr>
        <p:sp>
          <p:nvSpPr>
            <p:cNvPr id="52842" name="Rectangle 17"/>
            <p:cNvSpPr>
              <a:spLocks noChangeArrowheads="1"/>
            </p:cNvSpPr>
            <p:nvPr/>
          </p:nvSpPr>
          <p:spPr bwMode="auto">
            <a:xfrm>
              <a:off x="2880" y="3739"/>
              <a:ext cx="809"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nvGrpSpPr>
            <p:cNvPr id="52843" name="Group 18"/>
            <p:cNvGrpSpPr>
              <a:grpSpLocks noChangeAspect="1"/>
            </p:cNvGrpSpPr>
            <p:nvPr/>
          </p:nvGrpSpPr>
          <p:grpSpPr bwMode="auto">
            <a:xfrm rot="10332067">
              <a:off x="4013" y="3186"/>
              <a:ext cx="305" cy="412"/>
              <a:chOff x="2335" y="1564"/>
              <a:chExt cx="418" cy="568"/>
            </a:xfrm>
          </p:grpSpPr>
          <p:sp>
            <p:nvSpPr>
              <p:cNvPr id="53074" name="Freeform 19"/>
              <p:cNvSpPr>
                <a:spLocks noChangeAspect="1"/>
              </p:cNvSpPr>
              <p:nvPr/>
            </p:nvSpPr>
            <p:spPr bwMode="auto">
              <a:xfrm>
                <a:off x="2454" y="1728"/>
                <a:ext cx="299" cy="385"/>
              </a:xfrm>
              <a:custGeom>
                <a:avLst/>
                <a:gdLst>
                  <a:gd name="T0" fmla="*/ 205 w 329"/>
                  <a:gd name="T1" fmla="*/ 0 h 376"/>
                  <a:gd name="T2" fmla="*/ 183 w 329"/>
                  <a:gd name="T3" fmla="*/ 46 h 376"/>
                  <a:gd name="T4" fmla="*/ 183 w 329"/>
                  <a:gd name="T5" fmla="*/ 85 h 376"/>
                  <a:gd name="T6" fmla="*/ 200 w 329"/>
                  <a:gd name="T7" fmla="*/ 123 h 376"/>
                  <a:gd name="T8" fmla="*/ 217 w 329"/>
                  <a:gd name="T9" fmla="*/ 162 h 376"/>
                  <a:gd name="T10" fmla="*/ 226 w 329"/>
                  <a:gd name="T11" fmla="*/ 200 h 376"/>
                  <a:gd name="T12" fmla="*/ 245 w 329"/>
                  <a:gd name="T13" fmla="*/ 252 h 376"/>
                  <a:gd name="T14" fmla="*/ 246 w 329"/>
                  <a:gd name="T15" fmla="*/ 303 h 376"/>
                  <a:gd name="T16" fmla="*/ 212 w 329"/>
                  <a:gd name="T17" fmla="*/ 352 h 376"/>
                  <a:gd name="T18" fmla="*/ 200 w 329"/>
                  <a:gd name="T19" fmla="*/ 340 h 376"/>
                  <a:gd name="T20" fmla="*/ 176 w 329"/>
                  <a:gd name="T21" fmla="*/ 402 h 376"/>
                  <a:gd name="T22" fmla="*/ 156 w 329"/>
                  <a:gd name="T23" fmla="*/ 390 h 376"/>
                  <a:gd name="T24" fmla="*/ 131 w 329"/>
                  <a:gd name="T25" fmla="*/ 377 h 376"/>
                  <a:gd name="T26" fmla="*/ 105 w 329"/>
                  <a:gd name="T27" fmla="*/ 352 h 376"/>
                  <a:gd name="T28" fmla="*/ 78 w 329"/>
                  <a:gd name="T29" fmla="*/ 340 h 376"/>
                  <a:gd name="T30" fmla="*/ 52 w 329"/>
                  <a:gd name="T31" fmla="*/ 326 h 376"/>
                  <a:gd name="T32" fmla="*/ 26 w 329"/>
                  <a:gd name="T33" fmla="*/ 313 h 376"/>
                  <a:gd name="T34" fmla="*/ 0 w 329"/>
                  <a:gd name="T35" fmla="*/ 313 h 376"/>
                  <a:gd name="T36" fmla="*/ 26 w 329"/>
                  <a:gd name="T37" fmla="*/ 301 h 376"/>
                  <a:gd name="T38" fmla="*/ 52 w 329"/>
                  <a:gd name="T39" fmla="*/ 288 h 376"/>
                  <a:gd name="T40" fmla="*/ 78 w 329"/>
                  <a:gd name="T41" fmla="*/ 251 h 376"/>
                  <a:gd name="T42" fmla="*/ 95 w 329"/>
                  <a:gd name="T43" fmla="*/ 212 h 376"/>
                  <a:gd name="T44" fmla="*/ 122 w 329"/>
                  <a:gd name="T45" fmla="*/ 186 h 376"/>
                  <a:gd name="T46" fmla="*/ 139 w 329"/>
                  <a:gd name="T47" fmla="*/ 147 h 376"/>
                  <a:gd name="T48" fmla="*/ 156 w 329"/>
                  <a:gd name="T49" fmla="*/ 111 h 376"/>
                  <a:gd name="T50" fmla="*/ 165 w 329"/>
                  <a:gd name="T51" fmla="*/ 73 h 3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29"/>
                  <a:gd name="T79" fmla="*/ 0 h 376"/>
                  <a:gd name="T80" fmla="*/ 329 w 329"/>
                  <a:gd name="T81" fmla="*/ 376 h 3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29" h="376">
                    <a:moveTo>
                      <a:pt x="274" y="0"/>
                    </a:moveTo>
                    <a:lnTo>
                      <a:pt x="243" y="43"/>
                    </a:lnTo>
                    <a:lnTo>
                      <a:pt x="243" y="79"/>
                    </a:lnTo>
                    <a:lnTo>
                      <a:pt x="266" y="114"/>
                    </a:lnTo>
                    <a:lnTo>
                      <a:pt x="289" y="150"/>
                    </a:lnTo>
                    <a:lnTo>
                      <a:pt x="301" y="186"/>
                    </a:lnTo>
                    <a:lnTo>
                      <a:pt x="327" y="234"/>
                    </a:lnTo>
                    <a:lnTo>
                      <a:pt x="328" y="282"/>
                    </a:lnTo>
                    <a:lnTo>
                      <a:pt x="282" y="328"/>
                    </a:lnTo>
                    <a:lnTo>
                      <a:pt x="266" y="316"/>
                    </a:lnTo>
                    <a:lnTo>
                      <a:pt x="234" y="375"/>
                    </a:lnTo>
                    <a:lnTo>
                      <a:pt x="208" y="363"/>
                    </a:lnTo>
                    <a:lnTo>
                      <a:pt x="174" y="351"/>
                    </a:lnTo>
                    <a:lnTo>
                      <a:pt x="139" y="328"/>
                    </a:lnTo>
                    <a:lnTo>
                      <a:pt x="104" y="316"/>
                    </a:lnTo>
                    <a:lnTo>
                      <a:pt x="69" y="304"/>
                    </a:lnTo>
                    <a:lnTo>
                      <a:pt x="35" y="292"/>
                    </a:lnTo>
                    <a:lnTo>
                      <a:pt x="0" y="292"/>
                    </a:lnTo>
                    <a:lnTo>
                      <a:pt x="35" y="280"/>
                    </a:lnTo>
                    <a:lnTo>
                      <a:pt x="69" y="268"/>
                    </a:lnTo>
                    <a:lnTo>
                      <a:pt x="104" y="233"/>
                    </a:lnTo>
                    <a:lnTo>
                      <a:pt x="127" y="197"/>
                    </a:lnTo>
                    <a:lnTo>
                      <a:pt x="162" y="174"/>
                    </a:lnTo>
                    <a:lnTo>
                      <a:pt x="185" y="138"/>
                    </a:lnTo>
                    <a:lnTo>
                      <a:pt x="208" y="103"/>
                    </a:lnTo>
                    <a:lnTo>
                      <a:pt x="220" y="67"/>
                    </a:lnTo>
                  </a:path>
                </a:pathLst>
              </a:custGeom>
              <a:gradFill rotWithShape="0">
                <a:gsLst>
                  <a:gs pos="0">
                    <a:srgbClr val="472B00"/>
                  </a:gs>
                  <a:gs pos="100000">
                    <a:srgbClr val="EF9100"/>
                  </a:gs>
                </a:gsLst>
                <a:path path="rect">
                  <a:fillToRect l="50000" t="50000" r="50000" b="50000"/>
                </a:path>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en-US"/>
              </a:p>
            </p:txBody>
          </p:sp>
          <p:sp>
            <p:nvSpPr>
              <p:cNvPr id="53075" name="Oval 20"/>
              <p:cNvSpPr>
                <a:spLocks noChangeAspect="1" noChangeArrowheads="1"/>
              </p:cNvSpPr>
              <p:nvPr/>
            </p:nvSpPr>
            <p:spPr bwMode="auto">
              <a:xfrm rot="2160000">
                <a:off x="2335" y="1564"/>
                <a:ext cx="325" cy="568"/>
              </a:xfrm>
              <a:prstGeom prst="ellipse">
                <a:avLst/>
              </a:prstGeom>
              <a:gradFill rotWithShape="0">
                <a:gsLst>
                  <a:gs pos="0">
                    <a:srgbClr val="472B00"/>
                  </a:gs>
                  <a:gs pos="100000">
                    <a:srgbClr val="EF9100"/>
                  </a:gs>
                </a:gsLst>
                <a:path path="shape">
                  <a:fillToRect l="50000" t="50000" r="50000" b="50000"/>
                </a:path>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52844" name="Oval 21"/>
            <p:cNvSpPr>
              <a:spLocks noChangeAspect="1" noChangeArrowheads="1"/>
            </p:cNvSpPr>
            <p:nvPr/>
          </p:nvSpPr>
          <p:spPr bwMode="auto">
            <a:xfrm>
              <a:off x="3899" y="2668"/>
              <a:ext cx="58"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845" name="Oval 22"/>
            <p:cNvSpPr>
              <a:spLocks noChangeAspect="1" noChangeArrowheads="1"/>
            </p:cNvSpPr>
            <p:nvPr/>
          </p:nvSpPr>
          <p:spPr bwMode="auto">
            <a:xfrm rot="840000">
              <a:off x="3836" y="2355"/>
              <a:ext cx="245" cy="16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846" name="Oval 23"/>
            <p:cNvSpPr>
              <a:spLocks noChangeAspect="1" noChangeArrowheads="1"/>
            </p:cNvSpPr>
            <p:nvPr/>
          </p:nvSpPr>
          <p:spPr bwMode="auto">
            <a:xfrm>
              <a:off x="3350" y="2352"/>
              <a:ext cx="1019" cy="1138"/>
            </a:xfrm>
            <a:prstGeom prst="ellipse">
              <a:avLst/>
            </a:prstGeom>
            <a:gradFill rotWithShape="0">
              <a:gsLst>
                <a:gs pos="0">
                  <a:srgbClr val="FF5008"/>
                </a:gs>
                <a:gs pos="100000">
                  <a:srgbClr val="4C1802"/>
                </a:gs>
              </a:gsLst>
              <a:path path="shape">
                <a:fillToRect l="50000" t="50000" r="50000" b="50000"/>
              </a:path>
            </a:gradFill>
            <a:ln>
              <a:noFill/>
            </a:ln>
            <a:extLst>
              <a:ext uri="{91240B29-F687-4F45-9708-019B960494DF}">
                <a14:hiddenLine xmlns:a14="http://schemas.microsoft.com/office/drawing/2010/main" w="25400">
                  <a:solidFill>
                    <a:srgbClr val="000000"/>
                  </a:solidFill>
                  <a:prstDash val="sysDot"/>
                  <a:round/>
                  <a:headEnd/>
                  <a:tailEnd/>
                </a14:hiddenLine>
              </a:ext>
            </a:extLst>
          </p:spPr>
          <p:txBody>
            <a:bodyPr wrap="none" anchor="ctr"/>
            <a:lstStyle/>
            <a:p>
              <a:endParaRPr lang="en-US"/>
            </a:p>
          </p:txBody>
        </p:sp>
        <p:grpSp>
          <p:nvGrpSpPr>
            <p:cNvPr id="52847" name="Group 24"/>
            <p:cNvGrpSpPr>
              <a:grpSpLocks noChangeAspect="1"/>
            </p:cNvGrpSpPr>
            <p:nvPr/>
          </p:nvGrpSpPr>
          <p:grpSpPr bwMode="auto">
            <a:xfrm>
              <a:off x="3373" y="2407"/>
              <a:ext cx="306" cy="412"/>
              <a:chOff x="2335" y="1564"/>
              <a:chExt cx="418" cy="568"/>
            </a:xfrm>
          </p:grpSpPr>
          <p:sp>
            <p:nvSpPr>
              <p:cNvPr id="53072" name="Freeform 25"/>
              <p:cNvSpPr>
                <a:spLocks noChangeAspect="1"/>
              </p:cNvSpPr>
              <p:nvPr/>
            </p:nvSpPr>
            <p:spPr bwMode="auto">
              <a:xfrm>
                <a:off x="2454" y="1728"/>
                <a:ext cx="299" cy="385"/>
              </a:xfrm>
              <a:custGeom>
                <a:avLst/>
                <a:gdLst>
                  <a:gd name="T0" fmla="*/ 205 w 329"/>
                  <a:gd name="T1" fmla="*/ 0 h 376"/>
                  <a:gd name="T2" fmla="*/ 183 w 329"/>
                  <a:gd name="T3" fmla="*/ 46 h 376"/>
                  <a:gd name="T4" fmla="*/ 183 w 329"/>
                  <a:gd name="T5" fmla="*/ 85 h 376"/>
                  <a:gd name="T6" fmla="*/ 200 w 329"/>
                  <a:gd name="T7" fmla="*/ 123 h 376"/>
                  <a:gd name="T8" fmla="*/ 217 w 329"/>
                  <a:gd name="T9" fmla="*/ 162 h 376"/>
                  <a:gd name="T10" fmla="*/ 226 w 329"/>
                  <a:gd name="T11" fmla="*/ 200 h 376"/>
                  <a:gd name="T12" fmla="*/ 245 w 329"/>
                  <a:gd name="T13" fmla="*/ 252 h 376"/>
                  <a:gd name="T14" fmla="*/ 246 w 329"/>
                  <a:gd name="T15" fmla="*/ 303 h 376"/>
                  <a:gd name="T16" fmla="*/ 212 w 329"/>
                  <a:gd name="T17" fmla="*/ 352 h 376"/>
                  <a:gd name="T18" fmla="*/ 200 w 329"/>
                  <a:gd name="T19" fmla="*/ 340 h 376"/>
                  <a:gd name="T20" fmla="*/ 176 w 329"/>
                  <a:gd name="T21" fmla="*/ 402 h 376"/>
                  <a:gd name="T22" fmla="*/ 156 w 329"/>
                  <a:gd name="T23" fmla="*/ 390 h 376"/>
                  <a:gd name="T24" fmla="*/ 131 w 329"/>
                  <a:gd name="T25" fmla="*/ 377 h 376"/>
                  <a:gd name="T26" fmla="*/ 105 w 329"/>
                  <a:gd name="T27" fmla="*/ 352 h 376"/>
                  <a:gd name="T28" fmla="*/ 78 w 329"/>
                  <a:gd name="T29" fmla="*/ 340 h 376"/>
                  <a:gd name="T30" fmla="*/ 52 w 329"/>
                  <a:gd name="T31" fmla="*/ 326 h 376"/>
                  <a:gd name="T32" fmla="*/ 26 w 329"/>
                  <a:gd name="T33" fmla="*/ 313 h 376"/>
                  <a:gd name="T34" fmla="*/ 0 w 329"/>
                  <a:gd name="T35" fmla="*/ 313 h 376"/>
                  <a:gd name="T36" fmla="*/ 26 w 329"/>
                  <a:gd name="T37" fmla="*/ 301 h 376"/>
                  <a:gd name="T38" fmla="*/ 52 w 329"/>
                  <a:gd name="T39" fmla="*/ 288 h 376"/>
                  <a:gd name="T40" fmla="*/ 78 w 329"/>
                  <a:gd name="T41" fmla="*/ 251 h 376"/>
                  <a:gd name="T42" fmla="*/ 95 w 329"/>
                  <a:gd name="T43" fmla="*/ 212 h 376"/>
                  <a:gd name="T44" fmla="*/ 122 w 329"/>
                  <a:gd name="T45" fmla="*/ 186 h 376"/>
                  <a:gd name="T46" fmla="*/ 139 w 329"/>
                  <a:gd name="T47" fmla="*/ 147 h 376"/>
                  <a:gd name="T48" fmla="*/ 156 w 329"/>
                  <a:gd name="T49" fmla="*/ 111 h 376"/>
                  <a:gd name="T50" fmla="*/ 165 w 329"/>
                  <a:gd name="T51" fmla="*/ 73 h 3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29"/>
                  <a:gd name="T79" fmla="*/ 0 h 376"/>
                  <a:gd name="T80" fmla="*/ 329 w 329"/>
                  <a:gd name="T81" fmla="*/ 376 h 3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29" h="376">
                    <a:moveTo>
                      <a:pt x="274" y="0"/>
                    </a:moveTo>
                    <a:lnTo>
                      <a:pt x="243" y="43"/>
                    </a:lnTo>
                    <a:lnTo>
                      <a:pt x="243" y="79"/>
                    </a:lnTo>
                    <a:lnTo>
                      <a:pt x="266" y="114"/>
                    </a:lnTo>
                    <a:lnTo>
                      <a:pt x="289" y="150"/>
                    </a:lnTo>
                    <a:lnTo>
                      <a:pt x="301" y="186"/>
                    </a:lnTo>
                    <a:lnTo>
                      <a:pt x="327" y="234"/>
                    </a:lnTo>
                    <a:lnTo>
                      <a:pt x="328" y="282"/>
                    </a:lnTo>
                    <a:lnTo>
                      <a:pt x="282" y="328"/>
                    </a:lnTo>
                    <a:lnTo>
                      <a:pt x="266" y="316"/>
                    </a:lnTo>
                    <a:lnTo>
                      <a:pt x="234" y="375"/>
                    </a:lnTo>
                    <a:lnTo>
                      <a:pt x="208" y="363"/>
                    </a:lnTo>
                    <a:lnTo>
                      <a:pt x="174" y="351"/>
                    </a:lnTo>
                    <a:lnTo>
                      <a:pt x="139" y="328"/>
                    </a:lnTo>
                    <a:lnTo>
                      <a:pt x="104" y="316"/>
                    </a:lnTo>
                    <a:lnTo>
                      <a:pt x="69" y="304"/>
                    </a:lnTo>
                    <a:lnTo>
                      <a:pt x="35" y="292"/>
                    </a:lnTo>
                    <a:lnTo>
                      <a:pt x="0" y="292"/>
                    </a:lnTo>
                    <a:lnTo>
                      <a:pt x="35" y="280"/>
                    </a:lnTo>
                    <a:lnTo>
                      <a:pt x="69" y="268"/>
                    </a:lnTo>
                    <a:lnTo>
                      <a:pt x="104" y="233"/>
                    </a:lnTo>
                    <a:lnTo>
                      <a:pt x="127" y="197"/>
                    </a:lnTo>
                    <a:lnTo>
                      <a:pt x="162" y="174"/>
                    </a:lnTo>
                    <a:lnTo>
                      <a:pt x="185" y="138"/>
                    </a:lnTo>
                    <a:lnTo>
                      <a:pt x="208" y="103"/>
                    </a:lnTo>
                    <a:lnTo>
                      <a:pt x="220" y="67"/>
                    </a:lnTo>
                  </a:path>
                </a:pathLst>
              </a:custGeom>
              <a:gradFill rotWithShape="0">
                <a:gsLst>
                  <a:gs pos="0">
                    <a:srgbClr val="472B00"/>
                  </a:gs>
                  <a:gs pos="100000">
                    <a:srgbClr val="EF9100"/>
                  </a:gs>
                </a:gsLst>
                <a:path path="rect">
                  <a:fillToRect l="50000" t="50000" r="50000" b="50000"/>
                </a:path>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en-US"/>
              </a:p>
            </p:txBody>
          </p:sp>
          <p:sp>
            <p:nvSpPr>
              <p:cNvPr id="53073" name="Oval 26"/>
              <p:cNvSpPr>
                <a:spLocks noChangeAspect="1" noChangeArrowheads="1"/>
              </p:cNvSpPr>
              <p:nvPr/>
            </p:nvSpPr>
            <p:spPr bwMode="auto">
              <a:xfrm rot="2160000">
                <a:off x="2335" y="1564"/>
                <a:ext cx="325" cy="568"/>
              </a:xfrm>
              <a:prstGeom prst="ellipse">
                <a:avLst/>
              </a:prstGeom>
              <a:gradFill rotWithShape="0">
                <a:gsLst>
                  <a:gs pos="0">
                    <a:srgbClr val="472B00"/>
                  </a:gs>
                  <a:gs pos="100000">
                    <a:srgbClr val="EF9100"/>
                  </a:gs>
                </a:gsLst>
                <a:path path="shape">
                  <a:fillToRect l="50000" t="50000" r="50000" b="50000"/>
                </a:path>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52848" name="Group 27"/>
            <p:cNvGrpSpPr>
              <a:grpSpLocks noChangeAspect="1"/>
            </p:cNvGrpSpPr>
            <p:nvPr/>
          </p:nvGrpSpPr>
          <p:grpSpPr bwMode="auto">
            <a:xfrm>
              <a:off x="3586" y="2352"/>
              <a:ext cx="371" cy="357"/>
              <a:chOff x="2627" y="1469"/>
              <a:chExt cx="506" cy="492"/>
            </a:xfrm>
          </p:grpSpPr>
          <p:sp>
            <p:nvSpPr>
              <p:cNvPr id="53051" name="Arc 28"/>
              <p:cNvSpPr>
                <a:spLocks noChangeAspect="1"/>
              </p:cNvSpPr>
              <p:nvPr/>
            </p:nvSpPr>
            <p:spPr bwMode="auto">
              <a:xfrm rot="3840000">
                <a:off x="2614" y="1850"/>
                <a:ext cx="185" cy="37"/>
              </a:xfrm>
              <a:custGeom>
                <a:avLst/>
                <a:gdLst>
                  <a:gd name="T0" fmla="*/ 0 w 21722"/>
                  <a:gd name="T1" fmla="*/ 0 h 22162"/>
                  <a:gd name="T2" fmla="*/ 0 w 21722"/>
                  <a:gd name="T3" fmla="*/ 0 h 22162"/>
                  <a:gd name="T4" fmla="*/ 0 w 21722"/>
                  <a:gd name="T5" fmla="*/ 0 h 22162"/>
                  <a:gd name="T6" fmla="*/ 0 60000 65536"/>
                  <a:gd name="T7" fmla="*/ 0 60000 65536"/>
                  <a:gd name="T8" fmla="*/ 0 60000 65536"/>
                  <a:gd name="T9" fmla="*/ 0 w 21722"/>
                  <a:gd name="T10" fmla="*/ 0 h 22162"/>
                  <a:gd name="T11" fmla="*/ 21722 w 21722"/>
                  <a:gd name="T12" fmla="*/ 22162 h 22162"/>
                </a:gdLst>
                <a:ahLst/>
                <a:cxnLst>
                  <a:cxn ang="T6">
                    <a:pos x="T0" y="T1"/>
                  </a:cxn>
                  <a:cxn ang="T7">
                    <a:pos x="T2" y="T3"/>
                  </a:cxn>
                  <a:cxn ang="T8">
                    <a:pos x="T4" y="T5"/>
                  </a:cxn>
                </a:cxnLst>
                <a:rect l="T9" t="T10" r="T11" b="T12"/>
                <a:pathLst>
                  <a:path w="21722" h="22162" fill="none" extrusionOk="0">
                    <a:moveTo>
                      <a:pt x="21714" y="0"/>
                    </a:moveTo>
                    <a:cubicBezTo>
                      <a:pt x="21719" y="187"/>
                      <a:pt x="21722" y="374"/>
                      <a:pt x="21722" y="562"/>
                    </a:cubicBezTo>
                    <a:cubicBezTo>
                      <a:pt x="21722" y="12491"/>
                      <a:pt x="12051" y="22162"/>
                      <a:pt x="122" y="22162"/>
                    </a:cubicBezTo>
                    <a:cubicBezTo>
                      <a:pt x="81" y="22162"/>
                      <a:pt x="40" y="22161"/>
                      <a:pt x="0" y="22161"/>
                    </a:cubicBezTo>
                  </a:path>
                  <a:path w="21722" h="22162" stroke="0" extrusionOk="0">
                    <a:moveTo>
                      <a:pt x="21714" y="0"/>
                    </a:moveTo>
                    <a:cubicBezTo>
                      <a:pt x="21719" y="187"/>
                      <a:pt x="21722" y="374"/>
                      <a:pt x="21722" y="562"/>
                    </a:cubicBezTo>
                    <a:cubicBezTo>
                      <a:pt x="21722" y="12491"/>
                      <a:pt x="12051" y="22162"/>
                      <a:pt x="122" y="22162"/>
                    </a:cubicBezTo>
                    <a:cubicBezTo>
                      <a:pt x="81" y="22162"/>
                      <a:pt x="40" y="22161"/>
                      <a:pt x="0" y="22161"/>
                    </a:cubicBezTo>
                    <a:lnTo>
                      <a:pt x="122" y="562"/>
                    </a:lnTo>
                    <a:lnTo>
                      <a:pt x="21714"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52" name="Oval 29"/>
              <p:cNvSpPr>
                <a:spLocks noChangeAspect="1" noChangeArrowheads="1"/>
              </p:cNvSpPr>
              <p:nvPr/>
            </p:nvSpPr>
            <p:spPr bwMode="auto">
              <a:xfrm rot="-2640000">
                <a:off x="3055" y="1517"/>
                <a:ext cx="78" cy="88"/>
              </a:xfrm>
              <a:prstGeom prst="ellipse">
                <a:avLst/>
              </a:prstGeom>
              <a:solidFill>
                <a:schemeClr val="accent1"/>
              </a:solidFill>
              <a:ln w="12700">
                <a:solidFill>
                  <a:srgbClr val="000000"/>
                </a:solidFill>
                <a:round/>
                <a:headEnd/>
                <a:tailEnd/>
              </a:ln>
            </p:spPr>
            <p:txBody>
              <a:bodyPr wrap="none" anchor="ctr"/>
              <a:lstStyle/>
              <a:p>
                <a:endParaRPr lang="en-US"/>
              </a:p>
            </p:txBody>
          </p:sp>
          <p:grpSp>
            <p:nvGrpSpPr>
              <p:cNvPr id="53053" name="Group 30"/>
              <p:cNvGrpSpPr>
                <a:grpSpLocks noChangeAspect="1"/>
              </p:cNvGrpSpPr>
              <p:nvPr/>
            </p:nvGrpSpPr>
            <p:grpSpPr bwMode="auto">
              <a:xfrm>
                <a:off x="2627" y="1469"/>
                <a:ext cx="463" cy="445"/>
                <a:chOff x="2627" y="1469"/>
                <a:chExt cx="463" cy="445"/>
              </a:xfrm>
            </p:grpSpPr>
            <p:sp>
              <p:nvSpPr>
                <p:cNvPr id="53054" name="Oval 31"/>
                <p:cNvSpPr>
                  <a:spLocks noChangeAspect="1" noChangeArrowheads="1"/>
                </p:cNvSpPr>
                <p:nvPr/>
              </p:nvSpPr>
              <p:spPr bwMode="auto">
                <a:xfrm rot="-2640000">
                  <a:off x="2679" y="1635"/>
                  <a:ext cx="128" cy="140"/>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3055" name="Arc 32"/>
                <p:cNvSpPr>
                  <a:spLocks noChangeAspect="1"/>
                </p:cNvSpPr>
                <p:nvPr/>
              </p:nvSpPr>
              <p:spPr bwMode="auto">
                <a:xfrm rot="2700000">
                  <a:off x="2657" y="1804"/>
                  <a:ext cx="184" cy="35"/>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56" name="Oval 33"/>
                <p:cNvSpPr>
                  <a:spLocks noChangeAspect="1" noChangeArrowheads="1"/>
                </p:cNvSpPr>
                <p:nvPr/>
              </p:nvSpPr>
              <p:spPr bwMode="auto">
                <a:xfrm rot="-2640000">
                  <a:off x="2627" y="170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57" name="Arc 34"/>
                <p:cNvSpPr>
                  <a:spLocks noChangeAspect="1"/>
                </p:cNvSpPr>
                <p:nvPr/>
              </p:nvSpPr>
              <p:spPr bwMode="auto">
                <a:xfrm rot="4440000">
                  <a:off x="2746" y="1765"/>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58" name="Arc 35"/>
                <p:cNvSpPr>
                  <a:spLocks noChangeAspect="1"/>
                </p:cNvSpPr>
                <p:nvPr/>
              </p:nvSpPr>
              <p:spPr bwMode="auto">
                <a:xfrm rot="5520000">
                  <a:off x="2704" y="1765"/>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59" name="Arc 36"/>
                <p:cNvSpPr>
                  <a:spLocks noChangeAspect="1"/>
                </p:cNvSpPr>
                <p:nvPr/>
              </p:nvSpPr>
              <p:spPr bwMode="auto">
                <a:xfrm rot="5760000">
                  <a:off x="2832" y="1717"/>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60" name="Arc 37"/>
                <p:cNvSpPr>
                  <a:spLocks noChangeAspect="1"/>
                </p:cNvSpPr>
                <p:nvPr/>
              </p:nvSpPr>
              <p:spPr bwMode="auto">
                <a:xfrm rot="5760000">
                  <a:off x="2789" y="1717"/>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61" name="Oval 38"/>
                <p:cNvSpPr>
                  <a:spLocks noChangeAspect="1" noChangeArrowheads="1"/>
                </p:cNvSpPr>
                <p:nvPr/>
              </p:nvSpPr>
              <p:spPr bwMode="auto">
                <a:xfrm rot="-2640000">
                  <a:off x="2884"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2" name="Oval 39"/>
                <p:cNvSpPr>
                  <a:spLocks noChangeAspect="1" noChangeArrowheads="1"/>
                </p:cNvSpPr>
                <p:nvPr/>
              </p:nvSpPr>
              <p:spPr bwMode="auto">
                <a:xfrm rot="-2640000">
                  <a:off x="2884" y="146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3" name="Oval 40"/>
                <p:cNvSpPr>
                  <a:spLocks noChangeAspect="1" noChangeArrowheads="1"/>
                </p:cNvSpPr>
                <p:nvPr/>
              </p:nvSpPr>
              <p:spPr bwMode="auto">
                <a:xfrm rot="-2640000">
                  <a:off x="2713"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4" name="Oval 41"/>
                <p:cNvSpPr>
                  <a:spLocks noChangeAspect="1" noChangeArrowheads="1"/>
                </p:cNvSpPr>
                <p:nvPr/>
              </p:nvSpPr>
              <p:spPr bwMode="auto">
                <a:xfrm rot="-2640000">
                  <a:off x="2627"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5" name="Oval 42"/>
                <p:cNvSpPr>
                  <a:spLocks noChangeAspect="1" noChangeArrowheads="1"/>
                </p:cNvSpPr>
                <p:nvPr/>
              </p:nvSpPr>
              <p:spPr bwMode="auto">
                <a:xfrm rot="-2640000">
                  <a:off x="2798" y="1517"/>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6" name="Oval 43"/>
                <p:cNvSpPr>
                  <a:spLocks noChangeAspect="1" noChangeArrowheads="1"/>
                </p:cNvSpPr>
                <p:nvPr/>
              </p:nvSpPr>
              <p:spPr bwMode="auto">
                <a:xfrm rot="-2640000">
                  <a:off x="2969" y="146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7" name="Oval 44"/>
                <p:cNvSpPr>
                  <a:spLocks noChangeAspect="1" noChangeArrowheads="1"/>
                </p:cNvSpPr>
                <p:nvPr/>
              </p:nvSpPr>
              <p:spPr bwMode="auto">
                <a:xfrm rot="-2640000">
                  <a:off x="2952" y="1492"/>
                  <a:ext cx="115" cy="130"/>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3068" name="Oval 45"/>
                <p:cNvSpPr>
                  <a:spLocks noChangeAspect="1" noChangeArrowheads="1"/>
                </p:cNvSpPr>
                <p:nvPr/>
              </p:nvSpPr>
              <p:spPr bwMode="auto">
                <a:xfrm rot="-2640000">
                  <a:off x="2755" y="1613"/>
                  <a:ext cx="79"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69" name="Arc 46"/>
                <p:cNvSpPr>
                  <a:spLocks noChangeAspect="1"/>
                </p:cNvSpPr>
                <p:nvPr/>
              </p:nvSpPr>
              <p:spPr bwMode="auto">
                <a:xfrm rot="-4860000">
                  <a:off x="2909" y="1717"/>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70" name="Arc 47"/>
                <p:cNvSpPr>
                  <a:spLocks noChangeAspect="1"/>
                </p:cNvSpPr>
                <p:nvPr/>
              </p:nvSpPr>
              <p:spPr bwMode="auto">
                <a:xfrm rot="-5760000">
                  <a:off x="2952" y="1717"/>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71" name="Oval 48"/>
                <p:cNvSpPr>
                  <a:spLocks noChangeAspect="1" noChangeArrowheads="1"/>
                </p:cNvSpPr>
                <p:nvPr/>
              </p:nvSpPr>
              <p:spPr bwMode="auto">
                <a:xfrm rot="-2640000">
                  <a:off x="3012"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grpSp>
        </p:grpSp>
        <p:sp>
          <p:nvSpPr>
            <p:cNvPr id="52849" name="Oval 49"/>
            <p:cNvSpPr>
              <a:spLocks noChangeAspect="1" noChangeArrowheads="1"/>
            </p:cNvSpPr>
            <p:nvPr/>
          </p:nvSpPr>
          <p:spPr bwMode="auto">
            <a:xfrm rot="-2640000">
              <a:off x="3337" y="2982"/>
              <a:ext cx="58"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50" name="Arc 50"/>
            <p:cNvSpPr>
              <a:spLocks noChangeAspect="1"/>
            </p:cNvSpPr>
            <p:nvPr/>
          </p:nvSpPr>
          <p:spPr bwMode="auto">
            <a:xfrm rot="1320000">
              <a:off x="3460" y="2811"/>
              <a:ext cx="119"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0" y="0"/>
                  </a:moveTo>
                  <a:cubicBezTo>
                    <a:pt x="40" y="0"/>
                    <a:pt x="80" y="-1"/>
                    <a:pt x="120" y="0"/>
                  </a:cubicBezTo>
                  <a:cubicBezTo>
                    <a:pt x="12049" y="0"/>
                    <a:pt x="21720" y="9670"/>
                    <a:pt x="21720" y="21600"/>
                  </a:cubicBezTo>
                </a:path>
                <a:path w="21720" h="21600" stroke="0" extrusionOk="0">
                  <a:moveTo>
                    <a:pt x="0" y="0"/>
                  </a:moveTo>
                  <a:cubicBezTo>
                    <a:pt x="40" y="0"/>
                    <a:pt x="80" y="-1"/>
                    <a:pt x="120" y="0"/>
                  </a:cubicBezTo>
                  <a:cubicBezTo>
                    <a:pt x="12049" y="0"/>
                    <a:pt x="21720" y="9670"/>
                    <a:pt x="21720" y="21600"/>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1" name="Arc 51"/>
            <p:cNvSpPr>
              <a:spLocks noChangeAspect="1"/>
            </p:cNvSpPr>
            <p:nvPr/>
          </p:nvSpPr>
          <p:spPr bwMode="auto">
            <a:xfrm rot="2220000">
              <a:off x="3460" y="2770"/>
              <a:ext cx="119"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2" name="Oval 52"/>
            <p:cNvSpPr>
              <a:spLocks noChangeAspect="1" noChangeArrowheads="1"/>
            </p:cNvSpPr>
            <p:nvPr/>
          </p:nvSpPr>
          <p:spPr bwMode="auto">
            <a:xfrm rot="-2640000">
              <a:off x="3432" y="2738"/>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53" name="Arc 53"/>
            <p:cNvSpPr>
              <a:spLocks noChangeAspect="1"/>
            </p:cNvSpPr>
            <p:nvPr/>
          </p:nvSpPr>
          <p:spPr bwMode="auto">
            <a:xfrm rot="1380000">
              <a:off x="3428" y="2875"/>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4" name="Arc 54"/>
            <p:cNvSpPr>
              <a:spLocks noChangeAspect="1"/>
            </p:cNvSpPr>
            <p:nvPr/>
          </p:nvSpPr>
          <p:spPr bwMode="auto">
            <a:xfrm rot="360000">
              <a:off x="3428" y="2916"/>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0" y="0"/>
                  </a:moveTo>
                  <a:cubicBezTo>
                    <a:pt x="40" y="0"/>
                    <a:pt x="80" y="-1"/>
                    <a:pt x="120" y="0"/>
                  </a:cubicBezTo>
                  <a:cubicBezTo>
                    <a:pt x="12049" y="0"/>
                    <a:pt x="21720" y="9670"/>
                    <a:pt x="21720" y="21600"/>
                  </a:cubicBezTo>
                </a:path>
                <a:path w="21720" h="21600" stroke="0" extrusionOk="0">
                  <a:moveTo>
                    <a:pt x="0" y="0"/>
                  </a:moveTo>
                  <a:cubicBezTo>
                    <a:pt x="40" y="0"/>
                    <a:pt x="80" y="-1"/>
                    <a:pt x="120" y="0"/>
                  </a:cubicBezTo>
                  <a:cubicBezTo>
                    <a:pt x="12049" y="0"/>
                    <a:pt x="21720" y="9670"/>
                    <a:pt x="21720" y="21600"/>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5" name="Oval 55"/>
            <p:cNvSpPr>
              <a:spLocks noChangeAspect="1" noChangeArrowheads="1"/>
            </p:cNvSpPr>
            <p:nvPr/>
          </p:nvSpPr>
          <p:spPr bwMode="auto">
            <a:xfrm rot="-2640000">
              <a:off x="3400" y="2843"/>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56" name="Oval 56"/>
            <p:cNvSpPr>
              <a:spLocks noChangeAspect="1" noChangeArrowheads="1"/>
            </p:cNvSpPr>
            <p:nvPr/>
          </p:nvSpPr>
          <p:spPr bwMode="auto">
            <a:xfrm rot="-2640000">
              <a:off x="3325" y="2894"/>
              <a:ext cx="94" cy="102"/>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857" name="Arc 57"/>
            <p:cNvSpPr>
              <a:spLocks noChangeAspect="1"/>
            </p:cNvSpPr>
            <p:nvPr/>
          </p:nvSpPr>
          <p:spPr bwMode="auto">
            <a:xfrm rot="-660000">
              <a:off x="3428" y="2987"/>
              <a:ext cx="120" cy="28"/>
            </a:xfrm>
            <a:custGeom>
              <a:avLst/>
              <a:gdLst>
                <a:gd name="T0" fmla="*/ 0 w 21712"/>
                <a:gd name="T1" fmla="*/ 0 h 21600"/>
                <a:gd name="T2" fmla="*/ 0 w 21712"/>
                <a:gd name="T3" fmla="*/ 0 h 21600"/>
                <a:gd name="T4" fmla="*/ 0 w 21712"/>
                <a:gd name="T5" fmla="*/ 0 h 21600"/>
                <a:gd name="T6" fmla="*/ 0 60000 65536"/>
                <a:gd name="T7" fmla="*/ 0 60000 65536"/>
                <a:gd name="T8" fmla="*/ 0 60000 65536"/>
                <a:gd name="T9" fmla="*/ 0 w 21712"/>
                <a:gd name="T10" fmla="*/ 0 h 21600"/>
                <a:gd name="T11" fmla="*/ 21712 w 21712"/>
                <a:gd name="T12" fmla="*/ 21600 h 21600"/>
              </a:gdLst>
              <a:ahLst/>
              <a:cxnLst>
                <a:cxn ang="T6">
                  <a:pos x="T0" y="T1"/>
                </a:cxn>
                <a:cxn ang="T7">
                  <a:pos x="T2" y="T3"/>
                </a:cxn>
                <a:cxn ang="T8">
                  <a:pos x="T4" y="T5"/>
                </a:cxn>
              </a:cxnLst>
              <a:rect l="T9" t="T10" r="T11" b="T12"/>
              <a:pathLst>
                <a:path w="21712" h="21600" fill="none" extrusionOk="0">
                  <a:moveTo>
                    <a:pt x="0" y="0"/>
                  </a:moveTo>
                  <a:cubicBezTo>
                    <a:pt x="39" y="0"/>
                    <a:pt x="79" y="-1"/>
                    <a:pt x="119" y="0"/>
                  </a:cubicBezTo>
                  <a:cubicBezTo>
                    <a:pt x="11829" y="0"/>
                    <a:pt x="21407" y="9331"/>
                    <a:pt x="21711" y="21038"/>
                  </a:cubicBezTo>
                </a:path>
                <a:path w="21712" h="21600" stroke="0" extrusionOk="0">
                  <a:moveTo>
                    <a:pt x="0" y="0"/>
                  </a:moveTo>
                  <a:cubicBezTo>
                    <a:pt x="39" y="0"/>
                    <a:pt x="79" y="-1"/>
                    <a:pt x="119" y="0"/>
                  </a:cubicBezTo>
                  <a:cubicBezTo>
                    <a:pt x="11829" y="0"/>
                    <a:pt x="21407" y="9331"/>
                    <a:pt x="21711" y="21038"/>
                  </a:cubicBezTo>
                  <a:lnTo>
                    <a:pt x="119"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8" name="Arc 58"/>
            <p:cNvSpPr>
              <a:spLocks noChangeAspect="1"/>
            </p:cNvSpPr>
            <p:nvPr/>
          </p:nvSpPr>
          <p:spPr bwMode="auto">
            <a:xfrm rot="540000">
              <a:off x="3428" y="2944"/>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59" name="Oval 59"/>
            <p:cNvSpPr>
              <a:spLocks noChangeAspect="1" noChangeArrowheads="1"/>
            </p:cNvSpPr>
            <p:nvPr/>
          </p:nvSpPr>
          <p:spPr bwMode="auto">
            <a:xfrm rot="-2640000">
              <a:off x="3337" y="2773"/>
              <a:ext cx="58"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60" name="Oval 60"/>
            <p:cNvSpPr>
              <a:spLocks noChangeAspect="1" noChangeArrowheads="1"/>
            </p:cNvSpPr>
            <p:nvPr/>
          </p:nvSpPr>
          <p:spPr bwMode="auto">
            <a:xfrm rot="-2640000">
              <a:off x="3369" y="2947"/>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61" name="Oval 61"/>
            <p:cNvSpPr>
              <a:spLocks noChangeAspect="1" noChangeArrowheads="1"/>
            </p:cNvSpPr>
            <p:nvPr/>
          </p:nvSpPr>
          <p:spPr bwMode="auto">
            <a:xfrm rot="-2640000">
              <a:off x="3337" y="2843"/>
              <a:ext cx="58" cy="63"/>
            </a:xfrm>
            <a:prstGeom prst="ellipse">
              <a:avLst/>
            </a:prstGeom>
            <a:solidFill>
              <a:schemeClr val="accent1"/>
            </a:solidFill>
            <a:ln w="12700">
              <a:solidFill>
                <a:srgbClr val="000000"/>
              </a:solidFill>
              <a:round/>
              <a:headEnd/>
              <a:tailEnd/>
            </a:ln>
          </p:spPr>
          <p:txBody>
            <a:bodyPr wrap="none" anchor="ctr"/>
            <a:lstStyle/>
            <a:p>
              <a:endParaRPr lang="en-US"/>
            </a:p>
          </p:txBody>
        </p:sp>
        <p:grpSp>
          <p:nvGrpSpPr>
            <p:cNvPr id="52862" name="Group 62"/>
            <p:cNvGrpSpPr>
              <a:grpSpLocks/>
            </p:cNvGrpSpPr>
            <p:nvPr/>
          </p:nvGrpSpPr>
          <p:grpSpPr bwMode="auto">
            <a:xfrm>
              <a:off x="4177" y="2912"/>
              <a:ext cx="185" cy="68"/>
              <a:chOff x="1960" y="2716"/>
              <a:chExt cx="269" cy="96"/>
            </a:xfrm>
          </p:grpSpPr>
          <p:sp>
            <p:nvSpPr>
              <p:cNvPr id="53048" name="Arc 63"/>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49" name="Arc 64"/>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50" name="Oval 65"/>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sp>
          <p:nvSpPr>
            <p:cNvPr id="52863" name="Oval 66"/>
            <p:cNvSpPr>
              <a:spLocks noChangeAspect="1" noChangeArrowheads="1"/>
            </p:cNvSpPr>
            <p:nvPr/>
          </p:nvSpPr>
          <p:spPr bwMode="auto">
            <a:xfrm rot="-2640000">
              <a:off x="4259" y="3065"/>
              <a:ext cx="95" cy="107"/>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864" name="Arc 67"/>
            <p:cNvSpPr>
              <a:spLocks noChangeAspect="1"/>
            </p:cNvSpPr>
            <p:nvPr/>
          </p:nvSpPr>
          <p:spPr bwMode="auto">
            <a:xfrm rot="-9360000">
              <a:off x="4150" y="3125"/>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65" name="Oval 68"/>
            <p:cNvSpPr>
              <a:spLocks noChangeAspect="1" noChangeArrowheads="1"/>
            </p:cNvSpPr>
            <p:nvPr/>
          </p:nvSpPr>
          <p:spPr bwMode="auto">
            <a:xfrm rot="-2640000">
              <a:off x="4305" y="277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66" name="Arc 69"/>
            <p:cNvSpPr>
              <a:spLocks noChangeAspect="1"/>
            </p:cNvSpPr>
            <p:nvPr/>
          </p:nvSpPr>
          <p:spPr bwMode="auto">
            <a:xfrm rot="-10260000">
              <a:off x="4152" y="309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67" name="Arc 70"/>
            <p:cNvSpPr>
              <a:spLocks noChangeAspect="1"/>
            </p:cNvSpPr>
            <p:nvPr/>
          </p:nvSpPr>
          <p:spPr bwMode="auto">
            <a:xfrm rot="-10260000">
              <a:off x="4183" y="3056"/>
              <a:ext cx="151" cy="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68" name="Oval 71"/>
            <p:cNvSpPr>
              <a:spLocks noChangeAspect="1" noChangeArrowheads="1"/>
            </p:cNvSpPr>
            <p:nvPr/>
          </p:nvSpPr>
          <p:spPr bwMode="auto">
            <a:xfrm>
              <a:off x="4305" y="3052"/>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69" name="Arc 72"/>
            <p:cNvSpPr>
              <a:spLocks noChangeAspect="1"/>
            </p:cNvSpPr>
            <p:nvPr/>
          </p:nvSpPr>
          <p:spPr bwMode="auto">
            <a:xfrm rot="-780000">
              <a:off x="4152" y="2776"/>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0" name="Arc 73"/>
            <p:cNvSpPr>
              <a:spLocks noChangeAspect="1"/>
            </p:cNvSpPr>
            <p:nvPr/>
          </p:nvSpPr>
          <p:spPr bwMode="auto">
            <a:xfrm rot="-780000">
              <a:off x="4183" y="288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1" name="Oval 74"/>
            <p:cNvSpPr>
              <a:spLocks noChangeAspect="1" noChangeArrowheads="1"/>
            </p:cNvSpPr>
            <p:nvPr/>
          </p:nvSpPr>
          <p:spPr bwMode="auto">
            <a:xfrm rot="-2640000">
              <a:off x="4305" y="2842"/>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72" name="Arc 75"/>
            <p:cNvSpPr>
              <a:spLocks noChangeAspect="1"/>
            </p:cNvSpPr>
            <p:nvPr/>
          </p:nvSpPr>
          <p:spPr bwMode="auto">
            <a:xfrm rot="-780000">
              <a:off x="4152" y="2742"/>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3" name="Arc 76"/>
            <p:cNvSpPr>
              <a:spLocks noChangeAspect="1"/>
            </p:cNvSpPr>
            <p:nvPr/>
          </p:nvSpPr>
          <p:spPr bwMode="auto">
            <a:xfrm rot="-300000">
              <a:off x="4152" y="281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4" name="Arc 77"/>
            <p:cNvSpPr>
              <a:spLocks noChangeAspect="1"/>
            </p:cNvSpPr>
            <p:nvPr/>
          </p:nvSpPr>
          <p:spPr bwMode="auto">
            <a:xfrm rot="-900000">
              <a:off x="4152" y="2846"/>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5" name="Oval 78"/>
            <p:cNvSpPr>
              <a:spLocks noChangeAspect="1" noChangeArrowheads="1"/>
            </p:cNvSpPr>
            <p:nvPr/>
          </p:nvSpPr>
          <p:spPr bwMode="auto">
            <a:xfrm rot="-2640000">
              <a:off x="4273" y="2703"/>
              <a:ext cx="58"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76" name="Arc 79"/>
            <p:cNvSpPr>
              <a:spLocks noChangeAspect="1"/>
            </p:cNvSpPr>
            <p:nvPr/>
          </p:nvSpPr>
          <p:spPr bwMode="auto">
            <a:xfrm rot="-1680000">
              <a:off x="4120" y="2742"/>
              <a:ext cx="152"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7" name="Arc 80"/>
            <p:cNvSpPr>
              <a:spLocks noChangeAspect="1"/>
            </p:cNvSpPr>
            <p:nvPr/>
          </p:nvSpPr>
          <p:spPr bwMode="auto">
            <a:xfrm rot="-4860000">
              <a:off x="3856" y="2518"/>
              <a:ext cx="169" cy="25"/>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78" name="Oval 81"/>
            <p:cNvSpPr>
              <a:spLocks noChangeAspect="1" noChangeArrowheads="1"/>
            </p:cNvSpPr>
            <p:nvPr/>
          </p:nvSpPr>
          <p:spPr bwMode="auto">
            <a:xfrm rot="-2640000">
              <a:off x="4211" y="2598"/>
              <a:ext cx="57" cy="64"/>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879" name="Arc 82"/>
            <p:cNvSpPr>
              <a:spLocks noChangeAspect="1"/>
            </p:cNvSpPr>
            <p:nvPr/>
          </p:nvSpPr>
          <p:spPr bwMode="auto">
            <a:xfrm rot="-1680000">
              <a:off x="4120" y="2707"/>
              <a:ext cx="152" cy="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0" name="Oval 83"/>
            <p:cNvSpPr>
              <a:spLocks noChangeAspect="1" noChangeArrowheads="1"/>
            </p:cNvSpPr>
            <p:nvPr/>
          </p:nvSpPr>
          <p:spPr bwMode="auto">
            <a:xfrm rot="-2640000">
              <a:off x="4242" y="263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81" name="Arc 84"/>
            <p:cNvSpPr>
              <a:spLocks noChangeAspect="1"/>
            </p:cNvSpPr>
            <p:nvPr/>
          </p:nvSpPr>
          <p:spPr bwMode="auto">
            <a:xfrm rot="-5760000">
              <a:off x="3887" y="2569"/>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2" name="Arc 85"/>
            <p:cNvSpPr>
              <a:spLocks noChangeAspect="1"/>
            </p:cNvSpPr>
            <p:nvPr/>
          </p:nvSpPr>
          <p:spPr bwMode="auto">
            <a:xfrm rot="-4860000">
              <a:off x="3918" y="2534"/>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3" name="Arc 86"/>
            <p:cNvSpPr>
              <a:spLocks noChangeAspect="1"/>
            </p:cNvSpPr>
            <p:nvPr/>
          </p:nvSpPr>
          <p:spPr bwMode="auto">
            <a:xfrm rot="-4860000">
              <a:off x="3950" y="2534"/>
              <a:ext cx="169" cy="25"/>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4" name="Arc 87"/>
            <p:cNvSpPr>
              <a:spLocks noChangeAspect="1"/>
            </p:cNvSpPr>
            <p:nvPr/>
          </p:nvSpPr>
          <p:spPr bwMode="auto">
            <a:xfrm rot="7980000">
              <a:off x="3955" y="2569"/>
              <a:ext cx="169" cy="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5" name="Arc 88"/>
            <p:cNvSpPr>
              <a:spLocks noChangeAspect="1"/>
            </p:cNvSpPr>
            <p:nvPr/>
          </p:nvSpPr>
          <p:spPr bwMode="auto">
            <a:xfrm rot="6660000">
              <a:off x="3987" y="2604"/>
              <a:ext cx="169" cy="2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6" name="Oval 89"/>
            <p:cNvSpPr>
              <a:spLocks noChangeAspect="1" noChangeArrowheads="1"/>
            </p:cNvSpPr>
            <p:nvPr/>
          </p:nvSpPr>
          <p:spPr bwMode="auto">
            <a:xfrm rot="-2640000">
              <a:off x="3962" y="2424"/>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87" name="Oval 90"/>
            <p:cNvSpPr>
              <a:spLocks noChangeAspect="1" noChangeArrowheads="1"/>
            </p:cNvSpPr>
            <p:nvPr/>
          </p:nvSpPr>
          <p:spPr bwMode="auto">
            <a:xfrm rot="-2640000">
              <a:off x="4054" y="2459"/>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88" name="Arc 91"/>
            <p:cNvSpPr>
              <a:spLocks noChangeAspect="1"/>
            </p:cNvSpPr>
            <p:nvPr/>
          </p:nvSpPr>
          <p:spPr bwMode="auto">
            <a:xfrm rot="-1680000">
              <a:off x="4058" y="2638"/>
              <a:ext cx="151" cy="28"/>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89" name="Arc 92"/>
            <p:cNvSpPr>
              <a:spLocks noChangeAspect="1"/>
            </p:cNvSpPr>
            <p:nvPr/>
          </p:nvSpPr>
          <p:spPr bwMode="auto">
            <a:xfrm rot="-1680000">
              <a:off x="4058" y="267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90" name="Arc 93"/>
            <p:cNvSpPr>
              <a:spLocks noChangeAspect="1"/>
            </p:cNvSpPr>
            <p:nvPr/>
          </p:nvSpPr>
          <p:spPr bwMode="auto">
            <a:xfrm rot="7680000">
              <a:off x="4018" y="2604"/>
              <a:ext cx="169" cy="25"/>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91" name="Arc 94"/>
            <p:cNvSpPr>
              <a:spLocks noChangeAspect="1"/>
            </p:cNvSpPr>
            <p:nvPr/>
          </p:nvSpPr>
          <p:spPr bwMode="auto">
            <a:xfrm rot="-4020000">
              <a:off x="3981" y="2604"/>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92" name="Oval 95"/>
            <p:cNvSpPr>
              <a:spLocks noChangeAspect="1" noChangeArrowheads="1"/>
            </p:cNvSpPr>
            <p:nvPr/>
          </p:nvSpPr>
          <p:spPr bwMode="auto">
            <a:xfrm rot="-2640000">
              <a:off x="4024" y="2424"/>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3" name="Oval 96"/>
            <p:cNvSpPr>
              <a:spLocks noChangeAspect="1" noChangeArrowheads="1"/>
            </p:cNvSpPr>
            <p:nvPr/>
          </p:nvSpPr>
          <p:spPr bwMode="auto">
            <a:xfrm rot="-2640000">
              <a:off x="4117" y="249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4" name="Oval 97"/>
            <p:cNvSpPr>
              <a:spLocks noChangeAspect="1" noChangeArrowheads="1"/>
            </p:cNvSpPr>
            <p:nvPr/>
          </p:nvSpPr>
          <p:spPr bwMode="auto">
            <a:xfrm rot="-2640000">
              <a:off x="4179" y="256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5" name="Arc 98"/>
            <p:cNvSpPr>
              <a:spLocks noChangeAspect="1"/>
            </p:cNvSpPr>
            <p:nvPr/>
          </p:nvSpPr>
          <p:spPr bwMode="auto">
            <a:xfrm rot="-7500000">
              <a:off x="3919" y="3369"/>
              <a:ext cx="168"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896" name="Oval 99"/>
            <p:cNvSpPr>
              <a:spLocks noChangeAspect="1" noChangeArrowheads="1"/>
            </p:cNvSpPr>
            <p:nvPr/>
          </p:nvSpPr>
          <p:spPr bwMode="auto">
            <a:xfrm>
              <a:off x="3868"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7" name="Oval 100"/>
            <p:cNvSpPr>
              <a:spLocks noChangeAspect="1" noChangeArrowheads="1"/>
            </p:cNvSpPr>
            <p:nvPr/>
          </p:nvSpPr>
          <p:spPr bwMode="auto">
            <a:xfrm>
              <a:off x="3743"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8" name="Oval 101"/>
            <p:cNvSpPr>
              <a:spLocks noChangeAspect="1" noChangeArrowheads="1"/>
            </p:cNvSpPr>
            <p:nvPr/>
          </p:nvSpPr>
          <p:spPr bwMode="auto">
            <a:xfrm>
              <a:off x="3680"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899" name="Arc 102"/>
            <p:cNvSpPr>
              <a:spLocks noChangeAspect="1"/>
            </p:cNvSpPr>
            <p:nvPr/>
          </p:nvSpPr>
          <p:spPr bwMode="auto">
            <a:xfrm rot="4860000">
              <a:off x="3800" y="3406"/>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0" name="Arc 103"/>
            <p:cNvSpPr>
              <a:spLocks noChangeAspect="1"/>
            </p:cNvSpPr>
            <p:nvPr/>
          </p:nvSpPr>
          <p:spPr bwMode="auto">
            <a:xfrm rot="5700000">
              <a:off x="3832" y="3406"/>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1" name="Arc 104"/>
            <p:cNvSpPr>
              <a:spLocks noChangeAspect="1"/>
            </p:cNvSpPr>
            <p:nvPr/>
          </p:nvSpPr>
          <p:spPr bwMode="auto">
            <a:xfrm rot="-4920000">
              <a:off x="3699" y="3406"/>
              <a:ext cx="169"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0" y="0"/>
                    <a:pt x="21288" y="9332"/>
                    <a:pt x="21592" y="21039"/>
                  </a:cubicBezTo>
                </a:path>
                <a:path w="21593" h="21600" stroke="0" extrusionOk="0">
                  <a:moveTo>
                    <a:pt x="-1" y="0"/>
                  </a:moveTo>
                  <a:cubicBezTo>
                    <a:pt x="11710" y="0"/>
                    <a:pt x="21288" y="9332"/>
                    <a:pt x="21592" y="21039"/>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2" name="Arc 105"/>
            <p:cNvSpPr>
              <a:spLocks noChangeAspect="1"/>
            </p:cNvSpPr>
            <p:nvPr/>
          </p:nvSpPr>
          <p:spPr bwMode="auto">
            <a:xfrm rot="5460000">
              <a:off x="3674" y="3405"/>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3" name="Arc 106"/>
            <p:cNvSpPr>
              <a:spLocks noChangeAspect="1"/>
            </p:cNvSpPr>
            <p:nvPr/>
          </p:nvSpPr>
          <p:spPr bwMode="auto">
            <a:xfrm rot="-7080000">
              <a:off x="3951" y="3369"/>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6" y="0"/>
                    <a:pt x="21296" y="9340"/>
                    <a:pt x="21593" y="21052"/>
                  </a:cubicBezTo>
                </a:path>
                <a:path w="21593" h="21600" stroke="0" extrusionOk="0">
                  <a:moveTo>
                    <a:pt x="-1" y="0"/>
                  </a:moveTo>
                  <a:cubicBezTo>
                    <a:pt x="11716" y="0"/>
                    <a:pt x="21296" y="9340"/>
                    <a:pt x="21593" y="21052"/>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4" name="Oval 107"/>
            <p:cNvSpPr>
              <a:spLocks noChangeAspect="1" noChangeArrowheads="1"/>
            </p:cNvSpPr>
            <p:nvPr/>
          </p:nvSpPr>
          <p:spPr bwMode="auto">
            <a:xfrm>
              <a:off x="4024" y="3435"/>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05" name="Oval 108"/>
            <p:cNvSpPr>
              <a:spLocks noChangeAspect="1" noChangeArrowheads="1"/>
            </p:cNvSpPr>
            <p:nvPr/>
          </p:nvSpPr>
          <p:spPr bwMode="auto">
            <a:xfrm>
              <a:off x="3930"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06" name="Arc 109"/>
            <p:cNvSpPr>
              <a:spLocks noChangeAspect="1"/>
            </p:cNvSpPr>
            <p:nvPr/>
          </p:nvSpPr>
          <p:spPr bwMode="auto">
            <a:xfrm rot="-5640000">
              <a:off x="3887" y="3371"/>
              <a:ext cx="169" cy="26"/>
            </a:xfrm>
            <a:custGeom>
              <a:avLst/>
              <a:gdLst>
                <a:gd name="T0" fmla="*/ 0 w 21687"/>
                <a:gd name="T1" fmla="*/ 0 h 21600"/>
                <a:gd name="T2" fmla="*/ 0 w 21687"/>
                <a:gd name="T3" fmla="*/ 0 h 21600"/>
                <a:gd name="T4" fmla="*/ 0 w 21687"/>
                <a:gd name="T5" fmla="*/ 0 h 21600"/>
                <a:gd name="T6" fmla="*/ 0 60000 65536"/>
                <a:gd name="T7" fmla="*/ 0 60000 65536"/>
                <a:gd name="T8" fmla="*/ 0 60000 65536"/>
                <a:gd name="T9" fmla="*/ 0 w 21687"/>
                <a:gd name="T10" fmla="*/ 0 h 21600"/>
                <a:gd name="T11" fmla="*/ 21687 w 21687"/>
                <a:gd name="T12" fmla="*/ 21600 h 21600"/>
              </a:gdLst>
              <a:ahLst/>
              <a:cxnLst>
                <a:cxn ang="T6">
                  <a:pos x="T0" y="T1"/>
                </a:cxn>
                <a:cxn ang="T7">
                  <a:pos x="T2" y="T3"/>
                </a:cxn>
                <a:cxn ang="T8">
                  <a:pos x="T4" y="T5"/>
                </a:cxn>
              </a:cxnLst>
              <a:rect l="T9" t="T10" r="T11" b="T12"/>
              <a:pathLst>
                <a:path w="21687" h="21600" fill="none" extrusionOk="0">
                  <a:moveTo>
                    <a:pt x="0" y="0"/>
                  </a:moveTo>
                  <a:cubicBezTo>
                    <a:pt x="31" y="0"/>
                    <a:pt x="62" y="-1"/>
                    <a:pt x="94" y="0"/>
                  </a:cubicBezTo>
                  <a:cubicBezTo>
                    <a:pt x="11804" y="0"/>
                    <a:pt x="21382" y="9331"/>
                    <a:pt x="21686" y="21038"/>
                  </a:cubicBezTo>
                </a:path>
                <a:path w="21687" h="21600" stroke="0" extrusionOk="0">
                  <a:moveTo>
                    <a:pt x="0" y="0"/>
                  </a:moveTo>
                  <a:cubicBezTo>
                    <a:pt x="31" y="0"/>
                    <a:pt x="62" y="-1"/>
                    <a:pt x="94" y="0"/>
                  </a:cubicBezTo>
                  <a:cubicBezTo>
                    <a:pt x="11804" y="0"/>
                    <a:pt x="21382" y="9331"/>
                    <a:pt x="21686" y="21038"/>
                  </a:cubicBezTo>
                  <a:lnTo>
                    <a:pt x="94"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07" name="Arc 110"/>
            <p:cNvSpPr>
              <a:spLocks noChangeAspect="1"/>
            </p:cNvSpPr>
            <p:nvPr/>
          </p:nvSpPr>
          <p:spPr bwMode="auto">
            <a:xfrm rot="-5640000">
              <a:off x="3856" y="3371"/>
              <a:ext cx="169" cy="25"/>
            </a:xfrm>
            <a:custGeom>
              <a:avLst/>
              <a:gdLst>
                <a:gd name="T0" fmla="*/ 0 w 21687"/>
                <a:gd name="T1" fmla="*/ 0 h 21600"/>
                <a:gd name="T2" fmla="*/ 0 w 21687"/>
                <a:gd name="T3" fmla="*/ 0 h 21600"/>
                <a:gd name="T4" fmla="*/ 0 w 21687"/>
                <a:gd name="T5" fmla="*/ 0 h 21600"/>
                <a:gd name="T6" fmla="*/ 0 60000 65536"/>
                <a:gd name="T7" fmla="*/ 0 60000 65536"/>
                <a:gd name="T8" fmla="*/ 0 60000 65536"/>
                <a:gd name="T9" fmla="*/ 0 w 21687"/>
                <a:gd name="T10" fmla="*/ 0 h 21600"/>
                <a:gd name="T11" fmla="*/ 21687 w 21687"/>
                <a:gd name="T12" fmla="*/ 21600 h 21600"/>
              </a:gdLst>
              <a:ahLst/>
              <a:cxnLst>
                <a:cxn ang="T6">
                  <a:pos x="T0" y="T1"/>
                </a:cxn>
                <a:cxn ang="T7">
                  <a:pos x="T2" y="T3"/>
                </a:cxn>
                <a:cxn ang="T8">
                  <a:pos x="T4" y="T5"/>
                </a:cxn>
              </a:cxnLst>
              <a:rect l="T9" t="T10" r="T11" b="T12"/>
              <a:pathLst>
                <a:path w="21687" h="21600" fill="none" extrusionOk="0">
                  <a:moveTo>
                    <a:pt x="0" y="0"/>
                  </a:moveTo>
                  <a:cubicBezTo>
                    <a:pt x="31" y="0"/>
                    <a:pt x="62" y="-1"/>
                    <a:pt x="94" y="0"/>
                  </a:cubicBezTo>
                  <a:cubicBezTo>
                    <a:pt x="11804" y="0"/>
                    <a:pt x="21382" y="9331"/>
                    <a:pt x="21686" y="21038"/>
                  </a:cubicBezTo>
                </a:path>
                <a:path w="21687" h="21600" stroke="0" extrusionOk="0">
                  <a:moveTo>
                    <a:pt x="0" y="0"/>
                  </a:moveTo>
                  <a:cubicBezTo>
                    <a:pt x="31" y="0"/>
                    <a:pt x="62" y="-1"/>
                    <a:pt x="94" y="0"/>
                  </a:cubicBezTo>
                  <a:cubicBezTo>
                    <a:pt x="11804" y="0"/>
                    <a:pt x="21382" y="9331"/>
                    <a:pt x="21686" y="21038"/>
                  </a:cubicBezTo>
                  <a:lnTo>
                    <a:pt x="94"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2908" name="Group 111"/>
            <p:cNvGrpSpPr>
              <a:grpSpLocks noChangeAspect="1"/>
            </p:cNvGrpSpPr>
            <p:nvPr/>
          </p:nvGrpSpPr>
          <p:grpSpPr bwMode="auto">
            <a:xfrm>
              <a:off x="4017" y="3153"/>
              <a:ext cx="310" cy="321"/>
              <a:chOff x="3216" y="2592"/>
              <a:chExt cx="423" cy="442"/>
            </a:xfrm>
          </p:grpSpPr>
          <p:sp>
            <p:nvSpPr>
              <p:cNvPr id="53034" name="Arc 112"/>
              <p:cNvSpPr>
                <a:spLocks noChangeAspect="1"/>
              </p:cNvSpPr>
              <p:nvPr/>
            </p:nvSpPr>
            <p:spPr bwMode="auto">
              <a:xfrm rot="-8400000">
                <a:off x="3265" y="2789"/>
                <a:ext cx="206"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3035" name="Group 113"/>
              <p:cNvGrpSpPr>
                <a:grpSpLocks noChangeAspect="1"/>
              </p:cNvGrpSpPr>
              <p:nvPr/>
            </p:nvGrpSpPr>
            <p:grpSpPr bwMode="auto">
              <a:xfrm>
                <a:off x="3216" y="2592"/>
                <a:ext cx="423" cy="442"/>
                <a:chOff x="3222" y="2596"/>
                <a:chExt cx="423" cy="442"/>
              </a:xfrm>
            </p:grpSpPr>
            <p:sp>
              <p:nvSpPr>
                <p:cNvPr id="53036" name="Arc 114"/>
                <p:cNvSpPr>
                  <a:spLocks noChangeAspect="1"/>
                </p:cNvSpPr>
                <p:nvPr/>
              </p:nvSpPr>
              <p:spPr bwMode="auto">
                <a:xfrm rot="-8400000">
                  <a:off x="3222" y="2793"/>
                  <a:ext cx="206"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3037" name="Group 115"/>
                <p:cNvGrpSpPr>
                  <a:grpSpLocks noChangeAspect="1"/>
                </p:cNvGrpSpPr>
                <p:nvPr/>
              </p:nvGrpSpPr>
              <p:grpSpPr bwMode="auto">
                <a:xfrm>
                  <a:off x="3287" y="2596"/>
                  <a:ext cx="358" cy="442"/>
                  <a:chOff x="3287" y="2596"/>
                  <a:chExt cx="358" cy="442"/>
                </a:xfrm>
              </p:grpSpPr>
              <p:sp>
                <p:nvSpPr>
                  <p:cNvPr id="53038" name="Arc 116"/>
                  <p:cNvSpPr>
                    <a:spLocks noChangeAspect="1"/>
                  </p:cNvSpPr>
                  <p:nvPr/>
                </p:nvSpPr>
                <p:spPr bwMode="auto">
                  <a:xfrm rot="-8400000">
                    <a:off x="3307" y="2697"/>
                    <a:ext cx="207"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39" name="Arc 117"/>
                  <p:cNvSpPr>
                    <a:spLocks noChangeAspect="1"/>
                  </p:cNvSpPr>
                  <p:nvPr/>
                </p:nvSpPr>
                <p:spPr bwMode="auto">
                  <a:xfrm rot="2760000">
                    <a:off x="3259" y="2747"/>
                    <a:ext cx="232"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40" name="Oval 118"/>
                  <p:cNvSpPr>
                    <a:spLocks noChangeAspect="1" noChangeArrowheads="1"/>
                  </p:cNvSpPr>
                  <p:nvPr/>
                </p:nvSpPr>
                <p:spPr bwMode="auto">
                  <a:xfrm>
                    <a:off x="3438" y="2788"/>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41" name="Arc 119"/>
                  <p:cNvSpPr>
                    <a:spLocks noChangeAspect="1"/>
                  </p:cNvSpPr>
                  <p:nvPr/>
                </p:nvSpPr>
                <p:spPr bwMode="auto">
                  <a:xfrm rot="-9720000">
                    <a:off x="3357" y="2601"/>
                    <a:ext cx="207" cy="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42" name="Oval 120"/>
                  <p:cNvSpPr>
                    <a:spLocks noChangeAspect="1" noChangeArrowheads="1"/>
                  </p:cNvSpPr>
                  <p:nvPr/>
                </p:nvSpPr>
                <p:spPr bwMode="auto">
                  <a:xfrm>
                    <a:off x="3566" y="2596"/>
                    <a:ext cx="79"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43" name="Oval 121"/>
                  <p:cNvSpPr>
                    <a:spLocks noChangeAspect="1" noChangeArrowheads="1"/>
                  </p:cNvSpPr>
                  <p:nvPr/>
                </p:nvSpPr>
                <p:spPr bwMode="auto">
                  <a:xfrm>
                    <a:off x="3395" y="2884"/>
                    <a:ext cx="79" cy="87"/>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44" name="Arc 122"/>
                  <p:cNvSpPr>
                    <a:spLocks noChangeAspect="1"/>
                  </p:cNvSpPr>
                  <p:nvPr/>
                </p:nvSpPr>
                <p:spPr bwMode="auto">
                  <a:xfrm rot="1620000">
                    <a:off x="3357" y="2649"/>
                    <a:ext cx="207" cy="41"/>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2"/>
                        </a:moveTo>
                        <a:cubicBezTo>
                          <a:pt x="295" y="9376"/>
                          <a:pt x="9819" y="51"/>
                          <a:pt x="21499" y="0"/>
                        </a:cubicBezTo>
                      </a:path>
                      <a:path w="21593" h="21600" stroke="0" extrusionOk="0">
                        <a:moveTo>
                          <a:pt x="-1" y="21052"/>
                        </a:moveTo>
                        <a:cubicBezTo>
                          <a:pt x="295" y="9376"/>
                          <a:pt x="9819" y="51"/>
                          <a:pt x="21499" y="0"/>
                        </a:cubicBezTo>
                        <a:lnTo>
                          <a:pt x="21593" y="21600"/>
                        </a:lnTo>
                        <a:lnTo>
                          <a:pt x="-1" y="21052"/>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45" name="Arc 123"/>
                  <p:cNvSpPr>
                    <a:spLocks noChangeAspect="1"/>
                  </p:cNvSpPr>
                  <p:nvPr/>
                </p:nvSpPr>
                <p:spPr bwMode="auto">
                  <a:xfrm rot="1620000">
                    <a:off x="3357" y="2697"/>
                    <a:ext cx="207" cy="41"/>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2"/>
                        </a:moveTo>
                        <a:cubicBezTo>
                          <a:pt x="295" y="9376"/>
                          <a:pt x="9819" y="51"/>
                          <a:pt x="21499" y="0"/>
                        </a:cubicBezTo>
                      </a:path>
                      <a:path w="21593" h="21600" stroke="0" extrusionOk="0">
                        <a:moveTo>
                          <a:pt x="-1" y="21052"/>
                        </a:moveTo>
                        <a:cubicBezTo>
                          <a:pt x="295" y="9376"/>
                          <a:pt x="9819" y="51"/>
                          <a:pt x="21499" y="0"/>
                        </a:cubicBezTo>
                        <a:lnTo>
                          <a:pt x="21593" y="21600"/>
                        </a:lnTo>
                        <a:lnTo>
                          <a:pt x="-1" y="21052"/>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46" name="Oval 124"/>
                  <p:cNvSpPr>
                    <a:spLocks noChangeAspect="1" noChangeArrowheads="1"/>
                  </p:cNvSpPr>
                  <p:nvPr/>
                </p:nvSpPr>
                <p:spPr bwMode="auto">
                  <a:xfrm>
                    <a:off x="3524" y="2692"/>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3047" name="Oval 125"/>
                  <p:cNvSpPr>
                    <a:spLocks noChangeAspect="1" noChangeArrowheads="1"/>
                  </p:cNvSpPr>
                  <p:nvPr/>
                </p:nvSpPr>
                <p:spPr bwMode="auto">
                  <a:xfrm rot="-2640000">
                    <a:off x="3287" y="2895"/>
                    <a:ext cx="126" cy="143"/>
                  </a:xfrm>
                  <a:prstGeom prst="ellipse">
                    <a:avLst/>
                  </a:prstGeom>
                  <a:solidFill>
                    <a:srgbClr val="EAEC5E"/>
                  </a:solidFill>
                  <a:ln w="12700">
                    <a:solidFill>
                      <a:srgbClr val="000000"/>
                    </a:solidFill>
                    <a:round/>
                    <a:headEnd/>
                    <a:tailEnd/>
                  </a:ln>
                </p:spPr>
                <p:txBody>
                  <a:bodyPr wrap="none" anchor="ctr"/>
                  <a:lstStyle/>
                  <a:p>
                    <a:endParaRPr lang="en-US"/>
                  </a:p>
                </p:txBody>
              </p:sp>
            </p:grpSp>
          </p:grpSp>
        </p:grpSp>
        <p:sp>
          <p:nvSpPr>
            <p:cNvPr id="52909" name="Arc 126"/>
            <p:cNvSpPr>
              <a:spLocks noChangeAspect="1"/>
            </p:cNvSpPr>
            <p:nvPr/>
          </p:nvSpPr>
          <p:spPr bwMode="auto">
            <a:xfrm rot="-660000">
              <a:off x="3429" y="3022"/>
              <a:ext cx="119" cy="28"/>
            </a:xfrm>
            <a:custGeom>
              <a:avLst/>
              <a:gdLst>
                <a:gd name="T0" fmla="*/ 0 w 21712"/>
                <a:gd name="T1" fmla="*/ 0 h 21600"/>
                <a:gd name="T2" fmla="*/ 0 w 21712"/>
                <a:gd name="T3" fmla="*/ 0 h 21600"/>
                <a:gd name="T4" fmla="*/ 0 w 21712"/>
                <a:gd name="T5" fmla="*/ 0 h 21600"/>
                <a:gd name="T6" fmla="*/ 0 60000 65536"/>
                <a:gd name="T7" fmla="*/ 0 60000 65536"/>
                <a:gd name="T8" fmla="*/ 0 60000 65536"/>
                <a:gd name="T9" fmla="*/ 0 w 21712"/>
                <a:gd name="T10" fmla="*/ 0 h 21600"/>
                <a:gd name="T11" fmla="*/ 21712 w 21712"/>
                <a:gd name="T12" fmla="*/ 21600 h 21600"/>
              </a:gdLst>
              <a:ahLst/>
              <a:cxnLst>
                <a:cxn ang="T6">
                  <a:pos x="T0" y="T1"/>
                </a:cxn>
                <a:cxn ang="T7">
                  <a:pos x="T2" y="T3"/>
                </a:cxn>
                <a:cxn ang="T8">
                  <a:pos x="T4" y="T5"/>
                </a:cxn>
              </a:cxnLst>
              <a:rect l="T9" t="T10" r="T11" b="T12"/>
              <a:pathLst>
                <a:path w="21712" h="21600" fill="none" extrusionOk="0">
                  <a:moveTo>
                    <a:pt x="0" y="0"/>
                  </a:moveTo>
                  <a:cubicBezTo>
                    <a:pt x="39" y="0"/>
                    <a:pt x="79" y="-1"/>
                    <a:pt x="119" y="0"/>
                  </a:cubicBezTo>
                  <a:cubicBezTo>
                    <a:pt x="11829" y="0"/>
                    <a:pt x="21407" y="9331"/>
                    <a:pt x="21711" y="21038"/>
                  </a:cubicBezTo>
                </a:path>
                <a:path w="21712" h="21600" stroke="0" extrusionOk="0">
                  <a:moveTo>
                    <a:pt x="0" y="0"/>
                  </a:moveTo>
                  <a:cubicBezTo>
                    <a:pt x="39" y="0"/>
                    <a:pt x="79" y="-1"/>
                    <a:pt x="119" y="0"/>
                  </a:cubicBezTo>
                  <a:cubicBezTo>
                    <a:pt x="11829" y="0"/>
                    <a:pt x="21407" y="9331"/>
                    <a:pt x="21711" y="21038"/>
                  </a:cubicBezTo>
                  <a:lnTo>
                    <a:pt x="119"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10" name="Arc 127"/>
            <p:cNvSpPr>
              <a:spLocks noChangeAspect="1"/>
            </p:cNvSpPr>
            <p:nvPr/>
          </p:nvSpPr>
          <p:spPr bwMode="auto">
            <a:xfrm rot="540000">
              <a:off x="3428" y="3013"/>
              <a:ext cx="120" cy="30"/>
            </a:xfrm>
            <a:custGeom>
              <a:avLst/>
              <a:gdLst>
                <a:gd name="T0" fmla="*/ 0 w 21722"/>
                <a:gd name="T1" fmla="*/ 0 h 22162"/>
                <a:gd name="T2" fmla="*/ 0 w 21722"/>
                <a:gd name="T3" fmla="*/ 0 h 22162"/>
                <a:gd name="T4" fmla="*/ 0 w 21722"/>
                <a:gd name="T5" fmla="*/ 0 h 22162"/>
                <a:gd name="T6" fmla="*/ 0 60000 65536"/>
                <a:gd name="T7" fmla="*/ 0 60000 65536"/>
                <a:gd name="T8" fmla="*/ 0 60000 65536"/>
                <a:gd name="T9" fmla="*/ 0 w 21722"/>
                <a:gd name="T10" fmla="*/ 0 h 22162"/>
                <a:gd name="T11" fmla="*/ 21722 w 21722"/>
                <a:gd name="T12" fmla="*/ 22162 h 22162"/>
              </a:gdLst>
              <a:ahLst/>
              <a:cxnLst>
                <a:cxn ang="T6">
                  <a:pos x="T0" y="T1"/>
                </a:cxn>
                <a:cxn ang="T7">
                  <a:pos x="T2" y="T3"/>
                </a:cxn>
                <a:cxn ang="T8">
                  <a:pos x="T4" y="T5"/>
                </a:cxn>
              </a:cxnLst>
              <a:rect l="T9" t="T10" r="T11" b="T12"/>
              <a:pathLst>
                <a:path w="21722" h="22162" fill="none" extrusionOk="0">
                  <a:moveTo>
                    <a:pt x="21714" y="0"/>
                  </a:moveTo>
                  <a:cubicBezTo>
                    <a:pt x="21719" y="187"/>
                    <a:pt x="21722" y="374"/>
                    <a:pt x="21722" y="562"/>
                  </a:cubicBezTo>
                  <a:cubicBezTo>
                    <a:pt x="21722" y="12491"/>
                    <a:pt x="12051" y="22162"/>
                    <a:pt x="122" y="22162"/>
                  </a:cubicBezTo>
                  <a:cubicBezTo>
                    <a:pt x="81" y="22162"/>
                    <a:pt x="40" y="22161"/>
                    <a:pt x="0" y="22161"/>
                  </a:cubicBezTo>
                </a:path>
                <a:path w="21722" h="22162" stroke="0" extrusionOk="0">
                  <a:moveTo>
                    <a:pt x="21714" y="0"/>
                  </a:moveTo>
                  <a:cubicBezTo>
                    <a:pt x="21719" y="187"/>
                    <a:pt x="21722" y="374"/>
                    <a:pt x="21722" y="562"/>
                  </a:cubicBezTo>
                  <a:cubicBezTo>
                    <a:pt x="21722" y="12491"/>
                    <a:pt x="12051" y="22162"/>
                    <a:pt x="122" y="22162"/>
                  </a:cubicBezTo>
                  <a:cubicBezTo>
                    <a:pt x="81" y="22162"/>
                    <a:pt x="40" y="22161"/>
                    <a:pt x="0" y="22161"/>
                  </a:cubicBezTo>
                  <a:lnTo>
                    <a:pt x="122" y="562"/>
                  </a:lnTo>
                  <a:lnTo>
                    <a:pt x="21714"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11" name="Oval 128"/>
            <p:cNvSpPr>
              <a:spLocks noChangeAspect="1" noChangeArrowheads="1"/>
            </p:cNvSpPr>
            <p:nvPr/>
          </p:nvSpPr>
          <p:spPr bwMode="auto">
            <a:xfrm rot="-2640000">
              <a:off x="3400" y="3017"/>
              <a:ext cx="56"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12" name="Arc 129"/>
            <p:cNvSpPr>
              <a:spLocks noChangeAspect="1"/>
            </p:cNvSpPr>
            <p:nvPr/>
          </p:nvSpPr>
          <p:spPr bwMode="auto">
            <a:xfrm rot="9060000">
              <a:off x="3404" y="309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13" name="Oval 130"/>
            <p:cNvSpPr>
              <a:spLocks noChangeAspect="1" noChangeArrowheads="1"/>
            </p:cNvSpPr>
            <p:nvPr/>
          </p:nvSpPr>
          <p:spPr bwMode="auto">
            <a:xfrm rot="-2640000">
              <a:off x="3369" y="3121"/>
              <a:ext cx="57" cy="65"/>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14" name="Arc 131"/>
            <p:cNvSpPr>
              <a:spLocks noChangeAspect="1"/>
            </p:cNvSpPr>
            <p:nvPr/>
          </p:nvSpPr>
          <p:spPr bwMode="auto">
            <a:xfrm rot="10020000">
              <a:off x="3435" y="3125"/>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15" name="Oval 132"/>
            <p:cNvSpPr>
              <a:spLocks noChangeAspect="1" noChangeArrowheads="1"/>
            </p:cNvSpPr>
            <p:nvPr/>
          </p:nvSpPr>
          <p:spPr bwMode="auto">
            <a:xfrm>
              <a:off x="3555" y="3017"/>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16" name="Arc 133"/>
            <p:cNvSpPr>
              <a:spLocks noChangeAspect="1"/>
            </p:cNvSpPr>
            <p:nvPr/>
          </p:nvSpPr>
          <p:spPr bwMode="auto">
            <a:xfrm rot="8580000">
              <a:off x="3498" y="3171"/>
              <a:ext cx="120"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17" name="Oval 134"/>
            <p:cNvSpPr>
              <a:spLocks noChangeAspect="1" noChangeArrowheads="1"/>
            </p:cNvSpPr>
            <p:nvPr/>
          </p:nvSpPr>
          <p:spPr bwMode="auto">
            <a:xfrm rot="-2640000">
              <a:off x="3445" y="3226"/>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18" name="Oval 135"/>
            <p:cNvSpPr>
              <a:spLocks noChangeAspect="1" noChangeArrowheads="1"/>
            </p:cNvSpPr>
            <p:nvPr/>
          </p:nvSpPr>
          <p:spPr bwMode="auto">
            <a:xfrm rot="-2640000">
              <a:off x="3405" y="3174"/>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19" name="Arc 136"/>
            <p:cNvSpPr>
              <a:spLocks noChangeAspect="1"/>
            </p:cNvSpPr>
            <p:nvPr/>
          </p:nvSpPr>
          <p:spPr bwMode="auto">
            <a:xfrm rot="8580000">
              <a:off x="3494" y="3150"/>
              <a:ext cx="119" cy="29"/>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1"/>
                  </a:moveTo>
                  <a:cubicBezTo>
                    <a:pt x="302" y="9379"/>
                    <a:pt x="9808" y="64"/>
                    <a:pt x="21474" y="0"/>
                  </a:cubicBezTo>
                </a:path>
                <a:path w="21593" h="21600" stroke="0" extrusionOk="0">
                  <a:moveTo>
                    <a:pt x="0" y="21041"/>
                  </a:moveTo>
                  <a:cubicBezTo>
                    <a:pt x="302" y="9379"/>
                    <a:pt x="9808" y="64"/>
                    <a:pt x="21474" y="0"/>
                  </a:cubicBezTo>
                  <a:lnTo>
                    <a:pt x="21593" y="21600"/>
                  </a:lnTo>
                  <a:lnTo>
                    <a:pt x="0" y="21041"/>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0" name="Arc 137"/>
            <p:cNvSpPr>
              <a:spLocks noChangeAspect="1"/>
            </p:cNvSpPr>
            <p:nvPr/>
          </p:nvSpPr>
          <p:spPr bwMode="auto">
            <a:xfrm rot="8580000">
              <a:off x="3441" y="3145"/>
              <a:ext cx="119"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1" name="Arc 138"/>
            <p:cNvSpPr>
              <a:spLocks noChangeAspect="1"/>
            </p:cNvSpPr>
            <p:nvPr/>
          </p:nvSpPr>
          <p:spPr bwMode="auto">
            <a:xfrm rot="7080000">
              <a:off x="3527" y="3256"/>
              <a:ext cx="168" cy="2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2" name="Oval 139"/>
            <p:cNvSpPr>
              <a:spLocks noChangeAspect="1" noChangeArrowheads="1"/>
            </p:cNvSpPr>
            <p:nvPr/>
          </p:nvSpPr>
          <p:spPr bwMode="auto">
            <a:xfrm rot="-2640000">
              <a:off x="3609" y="3407"/>
              <a:ext cx="92" cy="102"/>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923" name="Oval 140"/>
            <p:cNvSpPr>
              <a:spLocks noChangeAspect="1" noChangeArrowheads="1"/>
            </p:cNvSpPr>
            <p:nvPr/>
          </p:nvSpPr>
          <p:spPr bwMode="auto">
            <a:xfrm>
              <a:off x="3557" y="3391"/>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24" name="Oval 141"/>
            <p:cNvSpPr>
              <a:spLocks noChangeAspect="1" noChangeArrowheads="1"/>
            </p:cNvSpPr>
            <p:nvPr/>
          </p:nvSpPr>
          <p:spPr bwMode="auto">
            <a:xfrm>
              <a:off x="3527" y="3355"/>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925" name="Arc 142"/>
            <p:cNvSpPr>
              <a:spLocks noChangeAspect="1"/>
            </p:cNvSpPr>
            <p:nvPr/>
          </p:nvSpPr>
          <p:spPr bwMode="auto">
            <a:xfrm rot="7980000">
              <a:off x="3522" y="3291"/>
              <a:ext cx="168" cy="2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6" name="Arc 143"/>
            <p:cNvSpPr>
              <a:spLocks noChangeAspect="1"/>
            </p:cNvSpPr>
            <p:nvPr/>
          </p:nvSpPr>
          <p:spPr bwMode="auto">
            <a:xfrm rot="-3180000">
              <a:off x="3577" y="3326"/>
              <a:ext cx="169"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6" y="0"/>
                    <a:pt x="21296" y="9340"/>
                    <a:pt x="21593" y="21052"/>
                  </a:cubicBezTo>
                </a:path>
                <a:path w="21593" h="21600" stroke="0" extrusionOk="0">
                  <a:moveTo>
                    <a:pt x="-1" y="0"/>
                  </a:moveTo>
                  <a:cubicBezTo>
                    <a:pt x="11716" y="0"/>
                    <a:pt x="21296" y="9340"/>
                    <a:pt x="21593" y="21052"/>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7" name="Arc 144"/>
            <p:cNvSpPr>
              <a:spLocks noChangeAspect="1"/>
            </p:cNvSpPr>
            <p:nvPr/>
          </p:nvSpPr>
          <p:spPr bwMode="auto">
            <a:xfrm rot="7980000">
              <a:off x="3551" y="3327"/>
              <a:ext cx="169" cy="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8" name="Arc 145"/>
            <p:cNvSpPr>
              <a:spLocks noChangeAspect="1"/>
            </p:cNvSpPr>
            <p:nvPr/>
          </p:nvSpPr>
          <p:spPr bwMode="auto">
            <a:xfrm rot="-2580000">
              <a:off x="3491" y="3205"/>
              <a:ext cx="118" cy="31"/>
            </a:xfrm>
            <a:custGeom>
              <a:avLst/>
              <a:gdLst>
                <a:gd name="T0" fmla="*/ 0 w 21714"/>
                <a:gd name="T1" fmla="*/ 0 h 21600"/>
                <a:gd name="T2" fmla="*/ 0 w 21714"/>
                <a:gd name="T3" fmla="*/ 0 h 21600"/>
                <a:gd name="T4" fmla="*/ 0 w 21714"/>
                <a:gd name="T5" fmla="*/ 0 h 21600"/>
                <a:gd name="T6" fmla="*/ 0 60000 65536"/>
                <a:gd name="T7" fmla="*/ 0 60000 65536"/>
                <a:gd name="T8" fmla="*/ 0 60000 65536"/>
                <a:gd name="T9" fmla="*/ 0 w 21714"/>
                <a:gd name="T10" fmla="*/ 0 h 21600"/>
                <a:gd name="T11" fmla="*/ 21714 w 21714"/>
                <a:gd name="T12" fmla="*/ 21600 h 21600"/>
              </a:gdLst>
              <a:ahLst/>
              <a:cxnLst>
                <a:cxn ang="T6">
                  <a:pos x="T0" y="T1"/>
                </a:cxn>
                <a:cxn ang="T7">
                  <a:pos x="T2" y="T3"/>
                </a:cxn>
                <a:cxn ang="T8">
                  <a:pos x="T4" y="T5"/>
                </a:cxn>
              </a:cxnLst>
              <a:rect l="T9" t="T10" r="T11" b="T12"/>
              <a:pathLst>
                <a:path w="21714" h="21600" fill="none" extrusionOk="0">
                  <a:moveTo>
                    <a:pt x="0" y="0"/>
                  </a:moveTo>
                  <a:cubicBezTo>
                    <a:pt x="40" y="0"/>
                    <a:pt x="80" y="-1"/>
                    <a:pt x="120" y="0"/>
                  </a:cubicBezTo>
                  <a:cubicBezTo>
                    <a:pt x="11845" y="0"/>
                    <a:pt x="21430" y="9355"/>
                    <a:pt x="21713" y="21078"/>
                  </a:cubicBezTo>
                </a:path>
                <a:path w="21714" h="21600" stroke="0" extrusionOk="0">
                  <a:moveTo>
                    <a:pt x="0" y="0"/>
                  </a:moveTo>
                  <a:cubicBezTo>
                    <a:pt x="40" y="0"/>
                    <a:pt x="80" y="-1"/>
                    <a:pt x="120" y="0"/>
                  </a:cubicBezTo>
                  <a:cubicBezTo>
                    <a:pt x="11845" y="0"/>
                    <a:pt x="21430" y="9355"/>
                    <a:pt x="21713" y="21078"/>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29" name="Oval 146"/>
            <p:cNvSpPr>
              <a:spLocks noChangeAspect="1" noChangeArrowheads="1"/>
            </p:cNvSpPr>
            <p:nvPr/>
          </p:nvSpPr>
          <p:spPr bwMode="auto">
            <a:xfrm>
              <a:off x="3899" y="2668"/>
              <a:ext cx="57"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30" name="Oval 147"/>
            <p:cNvSpPr>
              <a:spLocks noChangeAspect="1" noChangeArrowheads="1"/>
            </p:cNvSpPr>
            <p:nvPr/>
          </p:nvSpPr>
          <p:spPr bwMode="auto">
            <a:xfrm>
              <a:off x="3555" y="2634"/>
              <a:ext cx="619" cy="690"/>
            </a:xfrm>
            <a:prstGeom prst="ellipse">
              <a:avLst/>
            </a:prstGeom>
            <a:solidFill>
              <a:srgbClr val="EAEC5E"/>
            </a:solidFill>
            <a:ln w="12700">
              <a:solidFill>
                <a:srgbClr val="000000"/>
              </a:solidFill>
              <a:prstDash val="sysDot"/>
              <a:round/>
              <a:headEnd/>
              <a:tailEnd/>
            </a:ln>
          </p:spPr>
          <p:txBody>
            <a:bodyPr wrap="none" anchor="ctr"/>
            <a:lstStyle/>
            <a:p>
              <a:endParaRPr lang="en-US"/>
            </a:p>
          </p:txBody>
        </p:sp>
        <p:sp>
          <p:nvSpPr>
            <p:cNvPr id="52931" name="Arc 148"/>
            <p:cNvSpPr>
              <a:spLocks noChangeAspect="1"/>
            </p:cNvSpPr>
            <p:nvPr/>
          </p:nvSpPr>
          <p:spPr bwMode="auto">
            <a:xfrm rot="-7800000">
              <a:off x="3919" y="2708"/>
              <a:ext cx="168"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32" name="Arc 149"/>
            <p:cNvSpPr>
              <a:spLocks noChangeAspect="1"/>
            </p:cNvSpPr>
            <p:nvPr/>
          </p:nvSpPr>
          <p:spPr bwMode="auto">
            <a:xfrm>
              <a:off x="3988" y="2986"/>
              <a:ext cx="153"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33" name="Arc 150"/>
            <p:cNvSpPr>
              <a:spLocks noChangeAspect="1"/>
            </p:cNvSpPr>
            <p:nvPr/>
          </p:nvSpPr>
          <p:spPr bwMode="auto">
            <a:xfrm rot="2580000">
              <a:off x="3902" y="2742"/>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34" name="Line 151"/>
            <p:cNvSpPr>
              <a:spLocks noChangeAspect="1" noChangeShapeType="1"/>
            </p:cNvSpPr>
            <p:nvPr/>
          </p:nvSpPr>
          <p:spPr bwMode="auto">
            <a:xfrm>
              <a:off x="3933" y="2671"/>
              <a:ext cx="113" cy="12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935" name="Line 152"/>
            <p:cNvSpPr>
              <a:spLocks noChangeAspect="1" noChangeShapeType="1"/>
            </p:cNvSpPr>
            <p:nvPr/>
          </p:nvSpPr>
          <p:spPr bwMode="auto">
            <a:xfrm flipH="1" flipV="1">
              <a:off x="3988" y="2969"/>
              <a:ext cx="188" cy="2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936" name="Arc 153"/>
            <p:cNvSpPr>
              <a:spLocks noChangeAspect="1"/>
            </p:cNvSpPr>
            <p:nvPr/>
          </p:nvSpPr>
          <p:spPr bwMode="auto">
            <a:xfrm>
              <a:off x="3990" y="2944"/>
              <a:ext cx="151" cy="29"/>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21695" y="0"/>
                  </a:moveTo>
                  <a:cubicBezTo>
                    <a:pt x="21695" y="11929"/>
                    <a:pt x="12024" y="21600"/>
                    <a:pt x="95" y="21600"/>
                  </a:cubicBezTo>
                  <a:cubicBezTo>
                    <a:pt x="63" y="21600"/>
                    <a:pt x="31" y="21599"/>
                    <a:pt x="0" y="21599"/>
                  </a:cubicBezTo>
                </a:path>
                <a:path w="21695" h="21600" stroke="0" extrusionOk="0">
                  <a:moveTo>
                    <a:pt x="21695" y="0"/>
                  </a:moveTo>
                  <a:cubicBezTo>
                    <a:pt x="21695" y="11929"/>
                    <a:pt x="12024" y="21600"/>
                    <a:pt x="95" y="21600"/>
                  </a:cubicBezTo>
                  <a:cubicBezTo>
                    <a:pt x="63" y="21600"/>
                    <a:pt x="31" y="21599"/>
                    <a:pt x="0" y="21599"/>
                  </a:cubicBezTo>
                  <a:lnTo>
                    <a:pt x="95" y="0"/>
                  </a:lnTo>
                  <a:lnTo>
                    <a:pt x="21695"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37" name="Oval 154"/>
            <p:cNvSpPr>
              <a:spLocks noChangeAspect="1" noChangeArrowheads="1"/>
            </p:cNvSpPr>
            <p:nvPr/>
          </p:nvSpPr>
          <p:spPr bwMode="auto">
            <a:xfrm>
              <a:off x="3961" y="2947"/>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38" name="Arc 155"/>
            <p:cNvSpPr>
              <a:spLocks noChangeAspect="1"/>
            </p:cNvSpPr>
            <p:nvPr/>
          </p:nvSpPr>
          <p:spPr bwMode="auto">
            <a:xfrm>
              <a:off x="3683" y="2909"/>
              <a:ext cx="120"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39" name="Arc 156"/>
            <p:cNvSpPr>
              <a:spLocks noChangeAspect="1"/>
            </p:cNvSpPr>
            <p:nvPr/>
          </p:nvSpPr>
          <p:spPr bwMode="auto">
            <a:xfrm>
              <a:off x="3683" y="2950"/>
              <a:ext cx="120"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40" name="Line 157"/>
            <p:cNvSpPr>
              <a:spLocks noChangeAspect="1" noChangeShapeType="1"/>
            </p:cNvSpPr>
            <p:nvPr/>
          </p:nvSpPr>
          <p:spPr bwMode="auto">
            <a:xfrm flipH="1">
              <a:off x="3673" y="2944"/>
              <a:ext cx="136"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941" name="Oval 158"/>
            <p:cNvSpPr>
              <a:spLocks noChangeAspect="1" noChangeArrowheads="1"/>
            </p:cNvSpPr>
            <p:nvPr/>
          </p:nvSpPr>
          <p:spPr bwMode="auto">
            <a:xfrm>
              <a:off x="3774"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2" name="Oval 159"/>
            <p:cNvSpPr>
              <a:spLocks noChangeAspect="1" noChangeArrowheads="1"/>
            </p:cNvSpPr>
            <p:nvPr/>
          </p:nvSpPr>
          <p:spPr bwMode="auto">
            <a:xfrm>
              <a:off x="3899"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3" name="Oval 160"/>
            <p:cNvSpPr>
              <a:spLocks noChangeAspect="1" noChangeArrowheads="1"/>
            </p:cNvSpPr>
            <p:nvPr/>
          </p:nvSpPr>
          <p:spPr bwMode="auto">
            <a:xfrm>
              <a:off x="3992"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4" name="Oval 161"/>
            <p:cNvSpPr>
              <a:spLocks noChangeAspect="1" noChangeArrowheads="1"/>
            </p:cNvSpPr>
            <p:nvPr/>
          </p:nvSpPr>
          <p:spPr bwMode="auto">
            <a:xfrm>
              <a:off x="4085" y="2878"/>
              <a:ext cx="58"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5" name="Oval 162"/>
            <p:cNvSpPr>
              <a:spLocks noChangeAspect="1" noChangeArrowheads="1"/>
            </p:cNvSpPr>
            <p:nvPr/>
          </p:nvSpPr>
          <p:spPr bwMode="auto">
            <a:xfrm>
              <a:off x="3836" y="2668"/>
              <a:ext cx="57"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6" name="Oval 163"/>
            <p:cNvSpPr>
              <a:spLocks noChangeAspect="1" noChangeArrowheads="1"/>
            </p:cNvSpPr>
            <p:nvPr/>
          </p:nvSpPr>
          <p:spPr bwMode="auto">
            <a:xfrm>
              <a:off x="3774"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7" name="Oval 164"/>
            <p:cNvSpPr>
              <a:spLocks noChangeAspect="1" noChangeArrowheads="1"/>
            </p:cNvSpPr>
            <p:nvPr/>
          </p:nvSpPr>
          <p:spPr bwMode="auto">
            <a:xfrm>
              <a:off x="3992"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48" name="Arc 165"/>
            <p:cNvSpPr>
              <a:spLocks noChangeAspect="1"/>
            </p:cNvSpPr>
            <p:nvPr/>
          </p:nvSpPr>
          <p:spPr bwMode="auto">
            <a:xfrm rot="7980000">
              <a:off x="3799" y="2987"/>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49" name="Arc 166"/>
            <p:cNvSpPr>
              <a:spLocks noChangeAspect="1"/>
            </p:cNvSpPr>
            <p:nvPr/>
          </p:nvSpPr>
          <p:spPr bwMode="auto">
            <a:xfrm rot="-2400000">
              <a:off x="3833" y="3023"/>
              <a:ext cx="152" cy="28"/>
            </a:xfrm>
            <a:custGeom>
              <a:avLst/>
              <a:gdLst>
                <a:gd name="T0" fmla="*/ 0 w 21592"/>
                <a:gd name="T1" fmla="*/ 0 h 21600"/>
                <a:gd name="T2" fmla="*/ 0 w 21592"/>
                <a:gd name="T3" fmla="*/ 0 h 21600"/>
                <a:gd name="T4" fmla="*/ 0 w 21592"/>
                <a:gd name="T5" fmla="*/ 0 h 21600"/>
                <a:gd name="T6" fmla="*/ 0 60000 65536"/>
                <a:gd name="T7" fmla="*/ 0 60000 65536"/>
                <a:gd name="T8" fmla="*/ 0 60000 65536"/>
                <a:gd name="T9" fmla="*/ 0 w 21592"/>
                <a:gd name="T10" fmla="*/ 0 h 21600"/>
                <a:gd name="T11" fmla="*/ 21592 w 21592"/>
                <a:gd name="T12" fmla="*/ 21600 h 21600"/>
              </a:gdLst>
              <a:ahLst/>
              <a:cxnLst>
                <a:cxn ang="T6">
                  <a:pos x="T0" y="T1"/>
                </a:cxn>
                <a:cxn ang="T7">
                  <a:pos x="T2" y="T3"/>
                </a:cxn>
                <a:cxn ang="T8">
                  <a:pos x="T4" y="T5"/>
                </a:cxn>
              </a:cxnLst>
              <a:rect l="T9" t="T10" r="T11" b="T12"/>
              <a:pathLst>
                <a:path w="21592" h="21600" fill="none" extrusionOk="0">
                  <a:moveTo>
                    <a:pt x="-1" y="0"/>
                  </a:moveTo>
                  <a:cubicBezTo>
                    <a:pt x="11704" y="0"/>
                    <a:pt x="21280" y="9323"/>
                    <a:pt x="21592" y="21023"/>
                  </a:cubicBezTo>
                </a:path>
                <a:path w="21592" h="21600" stroke="0" extrusionOk="0">
                  <a:moveTo>
                    <a:pt x="-1" y="0"/>
                  </a:moveTo>
                  <a:cubicBezTo>
                    <a:pt x="11704" y="0"/>
                    <a:pt x="21280" y="9323"/>
                    <a:pt x="21592" y="21023"/>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0" name="Arc 167"/>
            <p:cNvSpPr>
              <a:spLocks noChangeAspect="1"/>
            </p:cNvSpPr>
            <p:nvPr/>
          </p:nvSpPr>
          <p:spPr bwMode="auto">
            <a:xfrm rot="7080000">
              <a:off x="3768" y="2987"/>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1" name="Oval 168"/>
            <p:cNvSpPr>
              <a:spLocks noChangeAspect="1" noChangeArrowheads="1"/>
            </p:cNvSpPr>
            <p:nvPr/>
          </p:nvSpPr>
          <p:spPr bwMode="auto">
            <a:xfrm>
              <a:off x="3804" y="3052"/>
              <a:ext cx="59"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52" name="Oval 169"/>
            <p:cNvSpPr>
              <a:spLocks noChangeAspect="1" noChangeArrowheads="1"/>
            </p:cNvSpPr>
            <p:nvPr/>
          </p:nvSpPr>
          <p:spPr bwMode="auto">
            <a:xfrm>
              <a:off x="3774" y="319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53" name="Arc 170"/>
            <p:cNvSpPr>
              <a:spLocks noChangeAspect="1"/>
            </p:cNvSpPr>
            <p:nvPr/>
          </p:nvSpPr>
          <p:spPr bwMode="auto">
            <a:xfrm rot="-8400000">
              <a:off x="3833" y="3160"/>
              <a:ext cx="152"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4" name="Arc 171"/>
            <p:cNvSpPr>
              <a:spLocks noChangeAspect="1"/>
            </p:cNvSpPr>
            <p:nvPr/>
          </p:nvSpPr>
          <p:spPr bwMode="auto">
            <a:xfrm rot="2760000">
              <a:off x="3800" y="3196"/>
              <a:ext cx="167"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4"/>
                  </a:moveTo>
                  <a:cubicBezTo>
                    <a:pt x="294" y="9378"/>
                    <a:pt x="9818" y="51"/>
                    <a:pt x="21499" y="0"/>
                  </a:cubicBezTo>
                </a:path>
                <a:path w="21593" h="21600" stroke="0" extrusionOk="0">
                  <a:moveTo>
                    <a:pt x="-1" y="21054"/>
                  </a:moveTo>
                  <a:cubicBezTo>
                    <a:pt x="294" y="9378"/>
                    <a:pt x="9818" y="51"/>
                    <a:pt x="21499" y="0"/>
                  </a:cubicBezTo>
                  <a:lnTo>
                    <a:pt x="21593" y="21600"/>
                  </a:lnTo>
                  <a:lnTo>
                    <a:pt x="-1" y="21054"/>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5" name="Line 172"/>
            <p:cNvSpPr>
              <a:spLocks noChangeAspect="1" noChangeShapeType="1"/>
            </p:cNvSpPr>
            <p:nvPr/>
          </p:nvSpPr>
          <p:spPr bwMode="auto">
            <a:xfrm>
              <a:off x="3839" y="3124"/>
              <a:ext cx="114" cy="12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956" name="Oval 173"/>
            <p:cNvSpPr>
              <a:spLocks noChangeAspect="1" noChangeArrowheads="1"/>
            </p:cNvSpPr>
            <p:nvPr/>
          </p:nvSpPr>
          <p:spPr bwMode="auto">
            <a:xfrm>
              <a:off x="3930" y="3226"/>
              <a:ext cx="56"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57" name="Arc 174"/>
            <p:cNvSpPr>
              <a:spLocks noChangeAspect="1"/>
            </p:cNvSpPr>
            <p:nvPr/>
          </p:nvSpPr>
          <p:spPr bwMode="auto">
            <a:xfrm rot="7980000">
              <a:off x="3612" y="2742"/>
              <a:ext cx="169" cy="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8" name="Arc 175"/>
            <p:cNvSpPr>
              <a:spLocks noChangeAspect="1"/>
            </p:cNvSpPr>
            <p:nvPr/>
          </p:nvSpPr>
          <p:spPr bwMode="auto">
            <a:xfrm rot="8220000">
              <a:off x="3652" y="274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959" name="Oval 176"/>
            <p:cNvSpPr>
              <a:spLocks noChangeAspect="1" noChangeArrowheads="1"/>
            </p:cNvSpPr>
            <p:nvPr/>
          </p:nvSpPr>
          <p:spPr bwMode="auto">
            <a:xfrm>
              <a:off x="3649" y="2808"/>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0" name="Oval 177"/>
            <p:cNvSpPr>
              <a:spLocks noChangeAspect="1" noChangeArrowheads="1"/>
            </p:cNvSpPr>
            <p:nvPr/>
          </p:nvSpPr>
          <p:spPr bwMode="auto">
            <a:xfrm>
              <a:off x="4023" y="2773"/>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1" name="Oval 178"/>
            <p:cNvSpPr>
              <a:spLocks noChangeAspect="1" noChangeArrowheads="1"/>
            </p:cNvSpPr>
            <p:nvPr/>
          </p:nvSpPr>
          <p:spPr bwMode="auto">
            <a:xfrm>
              <a:off x="4085" y="3017"/>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2" name="Oval 179"/>
            <p:cNvSpPr>
              <a:spLocks noChangeAspect="1" noChangeArrowheads="1"/>
            </p:cNvSpPr>
            <p:nvPr/>
          </p:nvSpPr>
          <p:spPr bwMode="auto">
            <a:xfrm>
              <a:off x="3618" y="2947"/>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3" name="Oval 180"/>
            <p:cNvSpPr>
              <a:spLocks noChangeAspect="1" noChangeArrowheads="1"/>
            </p:cNvSpPr>
            <p:nvPr/>
          </p:nvSpPr>
          <p:spPr bwMode="auto">
            <a:xfrm>
              <a:off x="3618"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4" name="Oval 181"/>
            <p:cNvSpPr>
              <a:spLocks noChangeAspect="1" noChangeArrowheads="1"/>
            </p:cNvSpPr>
            <p:nvPr/>
          </p:nvSpPr>
          <p:spPr bwMode="auto">
            <a:xfrm>
              <a:off x="3836" y="3260"/>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5" name="Oval 182"/>
            <p:cNvSpPr>
              <a:spLocks noChangeAspect="1" noChangeArrowheads="1"/>
            </p:cNvSpPr>
            <p:nvPr/>
          </p:nvSpPr>
          <p:spPr bwMode="auto">
            <a:xfrm>
              <a:off x="3836" y="312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6" name="Oval 183"/>
            <p:cNvSpPr>
              <a:spLocks noChangeAspect="1" noChangeArrowheads="1"/>
            </p:cNvSpPr>
            <p:nvPr/>
          </p:nvSpPr>
          <p:spPr bwMode="auto">
            <a:xfrm>
              <a:off x="3836"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7" name="Oval 184"/>
            <p:cNvSpPr>
              <a:spLocks noChangeAspect="1" noChangeArrowheads="1"/>
            </p:cNvSpPr>
            <p:nvPr/>
          </p:nvSpPr>
          <p:spPr bwMode="auto">
            <a:xfrm>
              <a:off x="4054" y="2842"/>
              <a:ext cx="58"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8" name="Oval 185"/>
            <p:cNvSpPr>
              <a:spLocks noChangeAspect="1" noChangeArrowheads="1"/>
            </p:cNvSpPr>
            <p:nvPr/>
          </p:nvSpPr>
          <p:spPr bwMode="auto">
            <a:xfrm>
              <a:off x="4117"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69" name="Oval 186"/>
            <p:cNvSpPr>
              <a:spLocks noChangeAspect="1" noChangeArrowheads="1"/>
            </p:cNvSpPr>
            <p:nvPr/>
          </p:nvSpPr>
          <p:spPr bwMode="auto">
            <a:xfrm>
              <a:off x="4085" y="2808"/>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0" name="Oval 187"/>
            <p:cNvSpPr>
              <a:spLocks noChangeAspect="1" noChangeArrowheads="1"/>
            </p:cNvSpPr>
            <p:nvPr/>
          </p:nvSpPr>
          <p:spPr bwMode="auto">
            <a:xfrm>
              <a:off x="3711" y="2808"/>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1" name="Oval 188"/>
            <p:cNvSpPr>
              <a:spLocks noChangeAspect="1" noChangeArrowheads="1"/>
            </p:cNvSpPr>
            <p:nvPr/>
          </p:nvSpPr>
          <p:spPr bwMode="auto">
            <a:xfrm>
              <a:off x="3555"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2" name="Oval 189"/>
            <p:cNvSpPr>
              <a:spLocks noChangeAspect="1" noChangeArrowheads="1"/>
            </p:cNvSpPr>
            <p:nvPr/>
          </p:nvSpPr>
          <p:spPr bwMode="auto">
            <a:xfrm>
              <a:off x="3586" y="2773"/>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3" name="Oval 190"/>
            <p:cNvSpPr>
              <a:spLocks noChangeAspect="1" noChangeArrowheads="1"/>
            </p:cNvSpPr>
            <p:nvPr/>
          </p:nvSpPr>
          <p:spPr bwMode="auto">
            <a:xfrm>
              <a:off x="3930" y="2878"/>
              <a:ext cx="56"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4" name="Oval 191"/>
            <p:cNvSpPr>
              <a:spLocks noChangeAspect="1" noChangeArrowheads="1"/>
            </p:cNvSpPr>
            <p:nvPr/>
          </p:nvSpPr>
          <p:spPr bwMode="auto">
            <a:xfrm>
              <a:off x="3774"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5" name="Oval 192"/>
            <p:cNvSpPr>
              <a:spLocks noChangeAspect="1" noChangeArrowheads="1"/>
            </p:cNvSpPr>
            <p:nvPr/>
          </p:nvSpPr>
          <p:spPr bwMode="auto">
            <a:xfrm>
              <a:off x="3586" y="308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6" name="Oval 193"/>
            <p:cNvSpPr>
              <a:spLocks noChangeAspect="1" noChangeArrowheads="1"/>
            </p:cNvSpPr>
            <p:nvPr/>
          </p:nvSpPr>
          <p:spPr bwMode="auto">
            <a:xfrm>
              <a:off x="3555" y="298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7" name="Oval 194"/>
            <p:cNvSpPr>
              <a:spLocks noChangeAspect="1" noChangeArrowheads="1"/>
            </p:cNvSpPr>
            <p:nvPr/>
          </p:nvSpPr>
          <p:spPr bwMode="auto">
            <a:xfrm>
              <a:off x="3649" y="298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8" name="Oval 195"/>
            <p:cNvSpPr>
              <a:spLocks noChangeAspect="1" noChangeArrowheads="1"/>
            </p:cNvSpPr>
            <p:nvPr/>
          </p:nvSpPr>
          <p:spPr bwMode="auto">
            <a:xfrm>
              <a:off x="3899"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79" name="Oval 196"/>
            <p:cNvSpPr>
              <a:spLocks noChangeAspect="1" noChangeArrowheads="1"/>
            </p:cNvSpPr>
            <p:nvPr/>
          </p:nvSpPr>
          <p:spPr bwMode="auto">
            <a:xfrm>
              <a:off x="4023"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0" name="Oval 197"/>
            <p:cNvSpPr>
              <a:spLocks noChangeAspect="1" noChangeArrowheads="1"/>
            </p:cNvSpPr>
            <p:nvPr/>
          </p:nvSpPr>
          <p:spPr bwMode="auto">
            <a:xfrm>
              <a:off x="3992" y="319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1" name="Oval 198"/>
            <p:cNvSpPr>
              <a:spLocks noChangeAspect="1" noChangeArrowheads="1"/>
            </p:cNvSpPr>
            <p:nvPr/>
          </p:nvSpPr>
          <p:spPr bwMode="auto">
            <a:xfrm>
              <a:off x="4023"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2" name="Oval 199"/>
            <p:cNvSpPr>
              <a:spLocks noChangeAspect="1" noChangeArrowheads="1"/>
            </p:cNvSpPr>
            <p:nvPr/>
          </p:nvSpPr>
          <p:spPr bwMode="auto">
            <a:xfrm>
              <a:off x="4023"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3" name="Oval 200"/>
            <p:cNvSpPr>
              <a:spLocks noChangeAspect="1" noChangeArrowheads="1"/>
            </p:cNvSpPr>
            <p:nvPr/>
          </p:nvSpPr>
          <p:spPr bwMode="auto">
            <a:xfrm>
              <a:off x="3899" y="308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4" name="Oval 201"/>
            <p:cNvSpPr>
              <a:spLocks noChangeAspect="1" noChangeArrowheads="1"/>
            </p:cNvSpPr>
            <p:nvPr/>
          </p:nvSpPr>
          <p:spPr bwMode="auto">
            <a:xfrm>
              <a:off x="3961"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5" name="Oval 202"/>
            <p:cNvSpPr>
              <a:spLocks noChangeAspect="1" noChangeArrowheads="1"/>
            </p:cNvSpPr>
            <p:nvPr/>
          </p:nvSpPr>
          <p:spPr bwMode="auto">
            <a:xfrm>
              <a:off x="3774" y="312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6" name="Oval 203"/>
            <p:cNvSpPr>
              <a:spLocks noChangeAspect="1" noChangeArrowheads="1"/>
            </p:cNvSpPr>
            <p:nvPr/>
          </p:nvSpPr>
          <p:spPr bwMode="auto">
            <a:xfrm>
              <a:off x="4023"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7" name="Oval 204"/>
            <p:cNvSpPr>
              <a:spLocks noChangeAspect="1" noChangeArrowheads="1"/>
            </p:cNvSpPr>
            <p:nvPr/>
          </p:nvSpPr>
          <p:spPr bwMode="auto">
            <a:xfrm>
              <a:off x="3836"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988" name="Oval 205"/>
            <p:cNvSpPr>
              <a:spLocks noChangeAspect="1" noChangeArrowheads="1"/>
            </p:cNvSpPr>
            <p:nvPr/>
          </p:nvSpPr>
          <p:spPr bwMode="auto">
            <a:xfrm>
              <a:off x="3743"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grpSp>
          <p:nvGrpSpPr>
            <p:cNvPr id="52989" name="Group 206"/>
            <p:cNvGrpSpPr>
              <a:grpSpLocks/>
            </p:cNvGrpSpPr>
            <p:nvPr/>
          </p:nvGrpSpPr>
          <p:grpSpPr bwMode="auto">
            <a:xfrm>
              <a:off x="4181" y="2981"/>
              <a:ext cx="185" cy="68"/>
              <a:chOff x="1960" y="2716"/>
              <a:chExt cx="269" cy="96"/>
            </a:xfrm>
          </p:grpSpPr>
          <p:sp>
            <p:nvSpPr>
              <p:cNvPr id="53031" name="Arc 207"/>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32" name="Arc 208"/>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33" name="Oval 209"/>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990" name="Group 210"/>
            <p:cNvGrpSpPr>
              <a:grpSpLocks/>
            </p:cNvGrpSpPr>
            <p:nvPr/>
          </p:nvGrpSpPr>
          <p:grpSpPr bwMode="auto">
            <a:xfrm rot="8483275">
              <a:off x="3465" y="3244"/>
              <a:ext cx="184" cy="68"/>
              <a:chOff x="1960" y="2716"/>
              <a:chExt cx="269" cy="96"/>
            </a:xfrm>
          </p:grpSpPr>
          <p:sp>
            <p:nvSpPr>
              <p:cNvPr id="53028" name="Arc 211"/>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29" name="Arc 212"/>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30" name="Oval 213"/>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991" name="Group 214"/>
            <p:cNvGrpSpPr>
              <a:grpSpLocks/>
            </p:cNvGrpSpPr>
            <p:nvPr/>
          </p:nvGrpSpPr>
          <p:grpSpPr bwMode="auto">
            <a:xfrm rot="5400000">
              <a:off x="3736" y="3403"/>
              <a:ext cx="189" cy="65"/>
              <a:chOff x="1960" y="2716"/>
              <a:chExt cx="269" cy="96"/>
            </a:xfrm>
          </p:grpSpPr>
          <p:sp>
            <p:nvSpPr>
              <p:cNvPr id="53025" name="Arc 215"/>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26" name="Arc 216"/>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027" name="Oval 217"/>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992" name="Group 218"/>
            <p:cNvGrpSpPr>
              <a:grpSpLocks/>
            </p:cNvGrpSpPr>
            <p:nvPr/>
          </p:nvGrpSpPr>
          <p:grpSpPr bwMode="auto">
            <a:xfrm>
              <a:off x="3573" y="2988"/>
              <a:ext cx="306" cy="146"/>
              <a:chOff x="2976" y="1824"/>
              <a:chExt cx="240" cy="118"/>
            </a:xfrm>
          </p:grpSpPr>
          <p:sp>
            <p:nvSpPr>
              <p:cNvPr id="53023" name="Oval 219"/>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24" name="Arc 220"/>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3" name="Group 221"/>
            <p:cNvGrpSpPr>
              <a:grpSpLocks/>
            </p:cNvGrpSpPr>
            <p:nvPr/>
          </p:nvGrpSpPr>
          <p:grpSpPr bwMode="auto">
            <a:xfrm rot="999461">
              <a:off x="3579" y="2816"/>
              <a:ext cx="306" cy="146"/>
              <a:chOff x="2976" y="1824"/>
              <a:chExt cx="240" cy="118"/>
            </a:xfrm>
          </p:grpSpPr>
          <p:sp>
            <p:nvSpPr>
              <p:cNvPr id="53021" name="Oval 222"/>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22" name="Arc 223"/>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4" name="Group 224"/>
            <p:cNvGrpSpPr>
              <a:grpSpLocks/>
            </p:cNvGrpSpPr>
            <p:nvPr/>
          </p:nvGrpSpPr>
          <p:grpSpPr bwMode="auto">
            <a:xfrm rot="-4546442">
              <a:off x="3808" y="3008"/>
              <a:ext cx="306" cy="146"/>
              <a:chOff x="2976" y="1824"/>
              <a:chExt cx="240" cy="118"/>
            </a:xfrm>
          </p:grpSpPr>
          <p:sp>
            <p:nvSpPr>
              <p:cNvPr id="53019" name="Oval 225"/>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20" name="Arc 226"/>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5" name="Group 227"/>
            <p:cNvGrpSpPr>
              <a:grpSpLocks/>
            </p:cNvGrpSpPr>
            <p:nvPr/>
          </p:nvGrpSpPr>
          <p:grpSpPr bwMode="auto">
            <a:xfrm rot="7441256">
              <a:off x="3808" y="2768"/>
              <a:ext cx="306" cy="146"/>
              <a:chOff x="2976" y="1824"/>
              <a:chExt cx="240" cy="118"/>
            </a:xfrm>
          </p:grpSpPr>
          <p:sp>
            <p:nvSpPr>
              <p:cNvPr id="53017" name="Oval 228"/>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18" name="Arc 229"/>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6" name="Group 230"/>
            <p:cNvGrpSpPr>
              <a:grpSpLocks/>
            </p:cNvGrpSpPr>
            <p:nvPr/>
          </p:nvGrpSpPr>
          <p:grpSpPr bwMode="auto">
            <a:xfrm rot="-6239770">
              <a:off x="3904" y="2912"/>
              <a:ext cx="306" cy="146"/>
              <a:chOff x="2976" y="1824"/>
              <a:chExt cx="240" cy="118"/>
            </a:xfrm>
          </p:grpSpPr>
          <p:sp>
            <p:nvSpPr>
              <p:cNvPr id="53015" name="Oval 231"/>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16" name="Arc 232"/>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7" name="Group 233"/>
            <p:cNvGrpSpPr>
              <a:grpSpLocks/>
            </p:cNvGrpSpPr>
            <p:nvPr/>
          </p:nvGrpSpPr>
          <p:grpSpPr bwMode="auto">
            <a:xfrm>
              <a:off x="3840" y="2784"/>
              <a:ext cx="306" cy="146"/>
              <a:chOff x="2976" y="1824"/>
              <a:chExt cx="240" cy="118"/>
            </a:xfrm>
          </p:grpSpPr>
          <p:sp>
            <p:nvSpPr>
              <p:cNvPr id="53013" name="Oval 234"/>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14" name="Arc 235"/>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8" name="Group 236"/>
            <p:cNvGrpSpPr>
              <a:grpSpLocks/>
            </p:cNvGrpSpPr>
            <p:nvPr/>
          </p:nvGrpSpPr>
          <p:grpSpPr bwMode="auto">
            <a:xfrm>
              <a:off x="3696" y="3120"/>
              <a:ext cx="306" cy="146"/>
              <a:chOff x="2976" y="1824"/>
              <a:chExt cx="240" cy="118"/>
            </a:xfrm>
          </p:grpSpPr>
          <p:sp>
            <p:nvSpPr>
              <p:cNvPr id="53011" name="Oval 237"/>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12" name="Arc 238"/>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999" name="Group 239"/>
            <p:cNvGrpSpPr>
              <a:grpSpLocks/>
            </p:cNvGrpSpPr>
            <p:nvPr/>
          </p:nvGrpSpPr>
          <p:grpSpPr bwMode="auto">
            <a:xfrm rot="8739234">
              <a:off x="3648" y="2688"/>
              <a:ext cx="306" cy="146"/>
              <a:chOff x="2976" y="1824"/>
              <a:chExt cx="240" cy="118"/>
            </a:xfrm>
          </p:grpSpPr>
          <p:sp>
            <p:nvSpPr>
              <p:cNvPr id="53009" name="Oval 240"/>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10" name="Arc 241"/>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3000" name="Group 242"/>
            <p:cNvGrpSpPr>
              <a:grpSpLocks/>
            </p:cNvGrpSpPr>
            <p:nvPr/>
          </p:nvGrpSpPr>
          <p:grpSpPr bwMode="auto">
            <a:xfrm>
              <a:off x="3744" y="2880"/>
              <a:ext cx="306" cy="146"/>
              <a:chOff x="2976" y="1824"/>
              <a:chExt cx="240" cy="118"/>
            </a:xfrm>
          </p:grpSpPr>
          <p:sp>
            <p:nvSpPr>
              <p:cNvPr id="53007" name="Oval 243"/>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08" name="Arc 244"/>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3001" name="Group 245"/>
            <p:cNvGrpSpPr>
              <a:grpSpLocks/>
            </p:cNvGrpSpPr>
            <p:nvPr/>
          </p:nvGrpSpPr>
          <p:grpSpPr bwMode="auto">
            <a:xfrm rot="4925947">
              <a:off x="3616" y="2768"/>
              <a:ext cx="306" cy="146"/>
              <a:chOff x="2976" y="1824"/>
              <a:chExt cx="240" cy="118"/>
            </a:xfrm>
          </p:grpSpPr>
          <p:sp>
            <p:nvSpPr>
              <p:cNvPr id="53005" name="Oval 246"/>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06" name="Arc 247"/>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3002" name="Group 248"/>
            <p:cNvGrpSpPr>
              <a:grpSpLocks/>
            </p:cNvGrpSpPr>
            <p:nvPr/>
          </p:nvGrpSpPr>
          <p:grpSpPr bwMode="auto">
            <a:xfrm rot="9376776">
              <a:off x="3867" y="2919"/>
              <a:ext cx="306" cy="146"/>
              <a:chOff x="2976" y="1824"/>
              <a:chExt cx="240" cy="118"/>
            </a:xfrm>
          </p:grpSpPr>
          <p:sp>
            <p:nvSpPr>
              <p:cNvPr id="53003" name="Oval 249"/>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3004" name="Arc 250"/>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52230" name="Text Box 251"/>
          <p:cNvSpPr txBox="1">
            <a:spLocks noChangeArrowheads="1"/>
          </p:cNvSpPr>
          <p:nvPr/>
        </p:nvSpPr>
        <p:spPr bwMode="auto">
          <a:xfrm>
            <a:off x="6272213" y="2870201"/>
            <a:ext cx="1285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A-1</a:t>
            </a:r>
          </a:p>
        </p:txBody>
      </p:sp>
      <p:sp>
        <p:nvSpPr>
          <p:cNvPr id="52231" name="Text Box 252"/>
          <p:cNvSpPr txBox="1">
            <a:spLocks noChangeArrowheads="1"/>
          </p:cNvSpPr>
          <p:nvPr/>
        </p:nvSpPr>
        <p:spPr bwMode="auto">
          <a:xfrm>
            <a:off x="8558213" y="4826001"/>
            <a:ext cx="1285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A-1</a:t>
            </a:r>
          </a:p>
        </p:txBody>
      </p:sp>
      <p:grpSp>
        <p:nvGrpSpPr>
          <p:cNvPr id="52232" name="Group 253"/>
          <p:cNvGrpSpPr>
            <a:grpSpLocks/>
          </p:cNvGrpSpPr>
          <p:nvPr/>
        </p:nvGrpSpPr>
        <p:grpSpPr bwMode="auto">
          <a:xfrm>
            <a:off x="7540228" y="3511550"/>
            <a:ext cx="1114425" cy="1079500"/>
            <a:chOff x="2802" y="2566"/>
            <a:chExt cx="1055" cy="1036"/>
          </a:xfrm>
        </p:grpSpPr>
        <p:sp>
          <p:nvSpPr>
            <p:cNvPr id="52719" name="Oval 254"/>
            <p:cNvSpPr>
              <a:spLocks noChangeAspect="1" noChangeArrowheads="1"/>
            </p:cNvSpPr>
            <p:nvPr/>
          </p:nvSpPr>
          <p:spPr bwMode="auto">
            <a:xfrm>
              <a:off x="3553" y="265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0" name="Oval 255"/>
            <p:cNvSpPr>
              <a:spLocks noChangeAspect="1" noChangeArrowheads="1"/>
            </p:cNvSpPr>
            <p:nvPr/>
          </p:nvSpPr>
          <p:spPr bwMode="auto">
            <a:xfrm>
              <a:off x="3305" y="351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1" name="Oval 256"/>
            <p:cNvSpPr>
              <a:spLocks noChangeAspect="1" noChangeArrowheads="1"/>
            </p:cNvSpPr>
            <p:nvPr/>
          </p:nvSpPr>
          <p:spPr bwMode="auto">
            <a:xfrm>
              <a:off x="3273" y="2641"/>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2" name="Oval 257"/>
            <p:cNvSpPr>
              <a:spLocks noChangeAspect="1" noChangeArrowheads="1"/>
            </p:cNvSpPr>
            <p:nvPr/>
          </p:nvSpPr>
          <p:spPr bwMode="auto">
            <a:xfrm>
              <a:off x="3269" y="256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3" name="Oval 258"/>
            <p:cNvSpPr>
              <a:spLocks noChangeAspect="1" noChangeArrowheads="1"/>
            </p:cNvSpPr>
            <p:nvPr/>
          </p:nvSpPr>
          <p:spPr bwMode="auto">
            <a:xfrm>
              <a:off x="2918" y="270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4" name="Oval 259"/>
            <p:cNvSpPr>
              <a:spLocks noChangeAspect="1" noChangeArrowheads="1"/>
            </p:cNvSpPr>
            <p:nvPr/>
          </p:nvSpPr>
          <p:spPr bwMode="auto">
            <a:xfrm>
              <a:off x="2802" y="2954"/>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5" name="Oval 260"/>
            <p:cNvSpPr>
              <a:spLocks noChangeAspect="1" noChangeArrowheads="1"/>
            </p:cNvSpPr>
            <p:nvPr/>
          </p:nvSpPr>
          <p:spPr bwMode="auto">
            <a:xfrm>
              <a:off x="2810"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6" name="Oval 261"/>
            <p:cNvSpPr>
              <a:spLocks noChangeAspect="1" noChangeArrowheads="1"/>
            </p:cNvSpPr>
            <p:nvPr/>
          </p:nvSpPr>
          <p:spPr bwMode="auto">
            <a:xfrm>
              <a:off x="3608" y="329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7" name="Oval 262"/>
            <p:cNvSpPr>
              <a:spLocks noChangeAspect="1" noChangeArrowheads="1"/>
            </p:cNvSpPr>
            <p:nvPr/>
          </p:nvSpPr>
          <p:spPr bwMode="auto">
            <a:xfrm>
              <a:off x="375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8" name="Oval 263"/>
            <p:cNvSpPr>
              <a:spLocks noChangeAspect="1" noChangeArrowheads="1"/>
            </p:cNvSpPr>
            <p:nvPr/>
          </p:nvSpPr>
          <p:spPr bwMode="auto">
            <a:xfrm>
              <a:off x="3037" y="259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29" name="Oval 264"/>
            <p:cNvSpPr>
              <a:spLocks noChangeAspect="1" noChangeArrowheads="1"/>
            </p:cNvSpPr>
            <p:nvPr/>
          </p:nvSpPr>
          <p:spPr bwMode="auto">
            <a:xfrm>
              <a:off x="3128" y="259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0" name="Oval 265"/>
            <p:cNvSpPr>
              <a:spLocks noChangeAspect="1" noChangeArrowheads="1"/>
            </p:cNvSpPr>
            <p:nvPr/>
          </p:nvSpPr>
          <p:spPr bwMode="auto">
            <a:xfrm>
              <a:off x="3216" y="259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1" name="Oval 266"/>
            <p:cNvSpPr>
              <a:spLocks noChangeAspect="1" noChangeArrowheads="1"/>
            </p:cNvSpPr>
            <p:nvPr/>
          </p:nvSpPr>
          <p:spPr bwMode="auto">
            <a:xfrm>
              <a:off x="3316" y="259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2" name="Oval 267"/>
            <p:cNvSpPr>
              <a:spLocks noChangeAspect="1" noChangeArrowheads="1"/>
            </p:cNvSpPr>
            <p:nvPr/>
          </p:nvSpPr>
          <p:spPr bwMode="auto">
            <a:xfrm>
              <a:off x="3395" y="2592"/>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33" name="Oval 268"/>
            <p:cNvSpPr>
              <a:spLocks noChangeAspect="1" noChangeArrowheads="1"/>
            </p:cNvSpPr>
            <p:nvPr/>
          </p:nvSpPr>
          <p:spPr bwMode="auto">
            <a:xfrm>
              <a:off x="3495" y="259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4" name="Oval 269"/>
            <p:cNvSpPr>
              <a:spLocks noChangeAspect="1" noChangeArrowheads="1"/>
            </p:cNvSpPr>
            <p:nvPr/>
          </p:nvSpPr>
          <p:spPr bwMode="auto">
            <a:xfrm>
              <a:off x="2992" y="267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5" name="Oval 270"/>
            <p:cNvSpPr>
              <a:spLocks noChangeAspect="1" noChangeArrowheads="1"/>
            </p:cNvSpPr>
            <p:nvPr/>
          </p:nvSpPr>
          <p:spPr bwMode="auto">
            <a:xfrm>
              <a:off x="3084"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6" name="Oval 271"/>
            <p:cNvSpPr>
              <a:spLocks noChangeAspect="1" noChangeArrowheads="1"/>
            </p:cNvSpPr>
            <p:nvPr/>
          </p:nvSpPr>
          <p:spPr bwMode="auto">
            <a:xfrm>
              <a:off x="3175" y="267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7" name="Oval 272"/>
            <p:cNvSpPr>
              <a:spLocks noChangeAspect="1" noChangeArrowheads="1"/>
            </p:cNvSpPr>
            <p:nvPr/>
          </p:nvSpPr>
          <p:spPr bwMode="auto">
            <a:xfrm>
              <a:off x="3267"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8" name="Oval 273"/>
            <p:cNvSpPr>
              <a:spLocks noChangeAspect="1" noChangeArrowheads="1"/>
            </p:cNvSpPr>
            <p:nvPr/>
          </p:nvSpPr>
          <p:spPr bwMode="auto">
            <a:xfrm>
              <a:off x="3359"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39" name="Oval 274"/>
            <p:cNvSpPr>
              <a:spLocks noChangeAspect="1" noChangeArrowheads="1"/>
            </p:cNvSpPr>
            <p:nvPr/>
          </p:nvSpPr>
          <p:spPr bwMode="auto">
            <a:xfrm>
              <a:off x="3451" y="267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0" name="Oval 275"/>
            <p:cNvSpPr>
              <a:spLocks noChangeAspect="1" noChangeArrowheads="1"/>
            </p:cNvSpPr>
            <p:nvPr/>
          </p:nvSpPr>
          <p:spPr bwMode="auto">
            <a:xfrm>
              <a:off x="3542"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1" name="Oval 276"/>
            <p:cNvSpPr>
              <a:spLocks noChangeAspect="1" noChangeArrowheads="1"/>
            </p:cNvSpPr>
            <p:nvPr/>
          </p:nvSpPr>
          <p:spPr bwMode="auto">
            <a:xfrm>
              <a:off x="3634"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2" name="Oval 277"/>
            <p:cNvSpPr>
              <a:spLocks noChangeAspect="1" noChangeArrowheads="1"/>
            </p:cNvSpPr>
            <p:nvPr/>
          </p:nvSpPr>
          <p:spPr bwMode="auto">
            <a:xfrm>
              <a:off x="2854"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3" name="Oval 278"/>
            <p:cNvSpPr>
              <a:spLocks noChangeAspect="1" noChangeArrowheads="1"/>
            </p:cNvSpPr>
            <p:nvPr/>
          </p:nvSpPr>
          <p:spPr bwMode="auto">
            <a:xfrm>
              <a:off x="2945"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4" name="Oval 279"/>
            <p:cNvSpPr>
              <a:spLocks noChangeAspect="1" noChangeArrowheads="1"/>
            </p:cNvSpPr>
            <p:nvPr/>
          </p:nvSpPr>
          <p:spPr bwMode="auto">
            <a:xfrm>
              <a:off x="3037" y="2761"/>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45" name="Oval 280"/>
            <p:cNvSpPr>
              <a:spLocks noChangeAspect="1" noChangeArrowheads="1"/>
            </p:cNvSpPr>
            <p:nvPr/>
          </p:nvSpPr>
          <p:spPr bwMode="auto">
            <a:xfrm>
              <a:off x="3128"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6" name="Oval 281"/>
            <p:cNvSpPr>
              <a:spLocks noChangeAspect="1" noChangeArrowheads="1"/>
            </p:cNvSpPr>
            <p:nvPr/>
          </p:nvSpPr>
          <p:spPr bwMode="auto">
            <a:xfrm>
              <a:off x="3220"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7" name="Oval 282"/>
            <p:cNvSpPr>
              <a:spLocks noChangeAspect="1" noChangeArrowheads="1"/>
            </p:cNvSpPr>
            <p:nvPr/>
          </p:nvSpPr>
          <p:spPr bwMode="auto">
            <a:xfrm>
              <a:off x="3312"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8" name="Oval 283"/>
            <p:cNvSpPr>
              <a:spLocks noChangeAspect="1" noChangeArrowheads="1"/>
            </p:cNvSpPr>
            <p:nvPr/>
          </p:nvSpPr>
          <p:spPr bwMode="auto">
            <a:xfrm>
              <a:off x="3404"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49" name="Oval 284"/>
            <p:cNvSpPr>
              <a:spLocks noChangeAspect="1" noChangeArrowheads="1"/>
            </p:cNvSpPr>
            <p:nvPr/>
          </p:nvSpPr>
          <p:spPr bwMode="auto">
            <a:xfrm>
              <a:off x="3495"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0" name="Oval 285"/>
            <p:cNvSpPr>
              <a:spLocks noChangeAspect="1" noChangeArrowheads="1"/>
            </p:cNvSpPr>
            <p:nvPr/>
          </p:nvSpPr>
          <p:spPr bwMode="auto">
            <a:xfrm>
              <a:off x="3587"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1" name="Oval 286"/>
            <p:cNvSpPr>
              <a:spLocks noChangeAspect="1" noChangeArrowheads="1"/>
            </p:cNvSpPr>
            <p:nvPr/>
          </p:nvSpPr>
          <p:spPr bwMode="auto">
            <a:xfrm>
              <a:off x="3679"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2" name="Oval 287"/>
            <p:cNvSpPr>
              <a:spLocks noChangeAspect="1" noChangeArrowheads="1"/>
            </p:cNvSpPr>
            <p:nvPr/>
          </p:nvSpPr>
          <p:spPr bwMode="auto">
            <a:xfrm>
              <a:off x="2809"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3" name="Oval 288"/>
            <p:cNvSpPr>
              <a:spLocks noChangeAspect="1" noChangeArrowheads="1"/>
            </p:cNvSpPr>
            <p:nvPr/>
          </p:nvSpPr>
          <p:spPr bwMode="auto">
            <a:xfrm>
              <a:off x="2900"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4" name="Oval 289"/>
            <p:cNvSpPr>
              <a:spLocks noChangeAspect="1" noChangeArrowheads="1"/>
            </p:cNvSpPr>
            <p:nvPr/>
          </p:nvSpPr>
          <p:spPr bwMode="auto">
            <a:xfrm>
              <a:off x="2992"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5" name="Oval 290"/>
            <p:cNvSpPr>
              <a:spLocks noChangeAspect="1" noChangeArrowheads="1"/>
            </p:cNvSpPr>
            <p:nvPr/>
          </p:nvSpPr>
          <p:spPr bwMode="auto">
            <a:xfrm>
              <a:off x="3084"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6" name="Oval 291"/>
            <p:cNvSpPr>
              <a:spLocks noChangeAspect="1" noChangeArrowheads="1"/>
            </p:cNvSpPr>
            <p:nvPr/>
          </p:nvSpPr>
          <p:spPr bwMode="auto">
            <a:xfrm>
              <a:off x="3175"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7" name="Oval 292"/>
            <p:cNvSpPr>
              <a:spLocks noChangeAspect="1" noChangeArrowheads="1"/>
            </p:cNvSpPr>
            <p:nvPr/>
          </p:nvSpPr>
          <p:spPr bwMode="auto">
            <a:xfrm>
              <a:off x="3267"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8" name="Oval 293"/>
            <p:cNvSpPr>
              <a:spLocks noChangeAspect="1" noChangeArrowheads="1"/>
            </p:cNvSpPr>
            <p:nvPr/>
          </p:nvSpPr>
          <p:spPr bwMode="auto">
            <a:xfrm>
              <a:off x="3359"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59" name="Oval 294"/>
            <p:cNvSpPr>
              <a:spLocks noChangeAspect="1" noChangeArrowheads="1"/>
            </p:cNvSpPr>
            <p:nvPr/>
          </p:nvSpPr>
          <p:spPr bwMode="auto">
            <a:xfrm>
              <a:off x="3451" y="2843"/>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60" name="Oval 295"/>
            <p:cNvSpPr>
              <a:spLocks noChangeAspect="1" noChangeArrowheads="1"/>
            </p:cNvSpPr>
            <p:nvPr/>
          </p:nvSpPr>
          <p:spPr bwMode="auto">
            <a:xfrm>
              <a:off x="3542"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1" name="Oval 296"/>
            <p:cNvSpPr>
              <a:spLocks noChangeAspect="1" noChangeArrowheads="1"/>
            </p:cNvSpPr>
            <p:nvPr/>
          </p:nvSpPr>
          <p:spPr bwMode="auto">
            <a:xfrm>
              <a:off x="3634"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2" name="Oval 297"/>
            <p:cNvSpPr>
              <a:spLocks noChangeAspect="1" noChangeArrowheads="1"/>
            </p:cNvSpPr>
            <p:nvPr/>
          </p:nvSpPr>
          <p:spPr bwMode="auto">
            <a:xfrm>
              <a:off x="3725"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3" name="Oval 298"/>
            <p:cNvSpPr>
              <a:spLocks noChangeAspect="1" noChangeArrowheads="1"/>
            </p:cNvSpPr>
            <p:nvPr/>
          </p:nvSpPr>
          <p:spPr bwMode="auto">
            <a:xfrm>
              <a:off x="2848"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4" name="Oval 299"/>
            <p:cNvSpPr>
              <a:spLocks noChangeAspect="1" noChangeArrowheads="1"/>
            </p:cNvSpPr>
            <p:nvPr/>
          </p:nvSpPr>
          <p:spPr bwMode="auto">
            <a:xfrm>
              <a:off x="2945"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5" name="Oval 300"/>
            <p:cNvSpPr>
              <a:spLocks noChangeAspect="1" noChangeArrowheads="1"/>
            </p:cNvSpPr>
            <p:nvPr/>
          </p:nvSpPr>
          <p:spPr bwMode="auto">
            <a:xfrm>
              <a:off x="3037"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6" name="Oval 301"/>
            <p:cNvSpPr>
              <a:spLocks noChangeAspect="1" noChangeArrowheads="1"/>
            </p:cNvSpPr>
            <p:nvPr/>
          </p:nvSpPr>
          <p:spPr bwMode="auto">
            <a:xfrm>
              <a:off x="3128"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7" name="Oval 302"/>
            <p:cNvSpPr>
              <a:spLocks noChangeAspect="1" noChangeArrowheads="1"/>
            </p:cNvSpPr>
            <p:nvPr/>
          </p:nvSpPr>
          <p:spPr bwMode="auto">
            <a:xfrm>
              <a:off x="3220"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8" name="Oval 303"/>
            <p:cNvSpPr>
              <a:spLocks noChangeAspect="1" noChangeArrowheads="1"/>
            </p:cNvSpPr>
            <p:nvPr/>
          </p:nvSpPr>
          <p:spPr bwMode="auto">
            <a:xfrm>
              <a:off x="3312"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69" name="Oval 304"/>
            <p:cNvSpPr>
              <a:spLocks noChangeAspect="1" noChangeArrowheads="1"/>
            </p:cNvSpPr>
            <p:nvPr/>
          </p:nvSpPr>
          <p:spPr bwMode="auto">
            <a:xfrm>
              <a:off x="3404"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0" name="Oval 305"/>
            <p:cNvSpPr>
              <a:spLocks noChangeAspect="1" noChangeArrowheads="1"/>
            </p:cNvSpPr>
            <p:nvPr/>
          </p:nvSpPr>
          <p:spPr bwMode="auto">
            <a:xfrm>
              <a:off x="3495"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1" name="Oval 306"/>
            <p:cNvSpPr>
              <a:spLocks noChangeAspect="1" noChangeArrowheads="1"/>
            </p:cNvSpPr>
            <p:nvPr/>
          </p:nvSpPr>
          <p:spPr bwMode="auto">
            <a:xfrm>
              <a:off x="3587"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2" name="Oval 307"/>
            <p:cNvSpPr>
              <a:spLocks noChangeAspect="1" noChangeArrowheads="1"/>
            </p:cNvSpPr>
            <p:nvPr/>
          </p:nvSpPr>
          <p:spPr bwMode="auto">
            <a:xfrm>
              <a:off x="3679"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3" name="Oval 308"/>
            <p:cNvSpPr>
              <a:spLocks noChangeAspect="1" noChangeArrowheads="1"/>
            </p:cNvSpPr>
            <p:nvPr/>
          </p:nvSpPr>
          <p:spPr bwMode="auto">
            <a:xfrm>
              <a:off x="3770"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4" name="Oval 309"/>
            <p:cNvSpPr>
              <a:spLocks noChangeAspect="1" noChangeArrowheads="1"/>
            </p:cNvSpPr>
            <p:nvPr/>
          </p:nvSpPr>
          <p:spPr bwMode="auto">
            <a:xfrm>
              <a:off x="2809"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5" name="Oval 310"/>
            <p:cNvSpPr>
              <a:spLocks noChangeAspect="1" noChangeArrowheads="1"/>
            </p:cNvSpPr>
            <p:nvPr/>
          </p:nvSpPr>
          <p:spPr bwMode="auto">
            <a:xfrm>
              <a:off x="2900"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6" name="Oval 311"/>
            <p:cNvSpPr>
              <a:spLocks noChangeAspect="1" noChangeArrowheads="1"/>
            </p:cNvSpPr>
            <p:nvPr/>
          </p:nvSpPr>
          <p:spPr bwMode="auto">
            <a:xfrm>
              <a:off x="2992" y="3009"/>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77" name="Oval 312"/>
            <p:cNvSpPr>
              <a:spLocks noChangeAspect="1" noChangeArrowheads="1"/>
            </p:cNvSpPr>
            <p:nvPr/>
          </p:nvSpPr>
          <p:spPr bwMode="auto">
            <a:xfrm>
              <a:off x="3084"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8" name="Oval 313"/>
            <p:cNvSpPr>
              <a:spLocks noChangeAspect="1" noChangeArrowheads="1"/>
            </p:cNvSpPr>
            <p:nvPr/>
          </p:nvSpPr>
          <p:spPr bwMode="auto">
            <a:xfrm>
              <a:off x="317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79" name="Oval 314"/>
            <p:cNvSpPr>
              <a:spLocks noChangeAspect="1" noChangeArrowheads="1"/>
            </p:cNvSpPr>
            <p:nvPr/>
          </p:nvSpPr>
          <p:spPr bwMode="auto">
            <a:xfrm>
              <a:off x="3267"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0" name="Oval 315"/>
            <p:cNvSpPr>
              <a:spLocks noChangeAspect="1" noChangeArrowheads="1"/>
            </p:cNvSpPr>
            <p:nvPr/>
          </p:nvSpPr>
          <p:spPr bwMode="auto">
            <a:xfrm>
              <a:off x="3359"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1" name="Oval 316"/>
            <p:cNvSpPr>
              <a:spLocks noChangeAspect="1" noChangeArrowheads="1"/>
            </p:cNvSpPr>
            <p:nvPr/>
          </p:nvSpPr>
          <p:spPr bwMode="auto">
            <a:xfrm>
              <a:off x="3451"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2" name="Oval 317"/>
            <p:cNvSpPr>
              <a:spLocks noChangeAspect="1" noChangeArrowheads="1"/>
            </p:cNvSpPr>
            <p:nvPr/>
          </p:nvSpPr>
          <p:spPr bwMode="auto">
            <a:xfrm>
              <a:off x="3542"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3" name="Oval 318"/>
            <p:cNvSpPr>
              <a:spLocks noChangeAspect="1" noChangeArrowheads="1"/>
            </p:cNvSpPr>
            <p:nvPr/>
          </p:nvSpPr>
          <p:spPr bwMode="auto">
            <a:xfrm>
              <a:off x="3634"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4" name="Oval 319"/>
            <p:cNvSpPr>
              <a:spLocks noChangeAspect="1" noChangeArrowheads="1"/>
            </p:cNvSpPr>
            <p:nvPr/>
          </p:nvSpPr>
          <p:spPr bwMode="auto">
            <a:xfrm>
              <a:off x="372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5" name="Oval 320"/>
            <p:cNvSpPr>
              <a:spLocks noChangeAspect="1" noChangeArrowheads="1"/>
            </p:cNvSpPr>
            <p:nvPr/>
          </p:nvSpPr>
          <p:spPr bwMode="auto">
            <a:xfrm>
              <a:off x="2854"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6" name="Oval 321"/>
            <p:cNvSpPr>
              <a:spLocks noChangeAspect="1" noChangeArrowheads="1"/>
            </p:cNvSpPr>
            <p:nvPr/>
          </p:nvSpPr>
          <p:spPr bwMode="auto">
            <a:xfrm>
              <a:off x="2945"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7" name="Oval 322"/>
            <p:cNvSpPr>
              <a:spLocks noChangeAspect="1" noChangeArrowheads="1"/>
            </p:cNvSpPr>
            <p:nvPr/>
          </p:nvSpPr>
          <p:spPr bwMode="auto">
            <a:xfrm>
              <a:off x="3037"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8" name="Oval 323"/>
            <p:cNvSpPr>
              <a:spLocks noChangeAspect="1" noChangeArrowheads="1"/>
            </p:cNvSpPr>
            <p:nvPr/>
          </p:nvSpPr>
          <p:spPr bwMode="auto">
            <a:xfrm>
              <a:off x="3128"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89" name="Oval 324"/>
            <p:cNvSpPr>
              <a:spLocks noChangeAspect="1" noChangeArrowheads="1"/>
            </p:cNvSpPr>
            <p:nvPr/>
          </p:nvSpPr>
          <p:spPr bwMode="auto">
            <a:xfrm>
              <a:off x="3220"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0" name="Oval 325"/>
            <p:cNvSpPr>
              <a:spLocks noChangeAspect="1" noChangeArrowheads="1"/>
            </p:cNvSpPr>
            <p:nvPr/>
          </p:nvSpPr>
          <p:spPr bwMode="auto">
            <a:xfrm>
              <a:off x="3312"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1" name="Oval 326"/>
            <p:cNvSpPr>
              <a:spLocks noChangeAspect="1" noChangeArrowheads="1"/>
            </p:cNvSpPr>
            <p:nvPr/>
          </p:nvSpPr>
          <p:spPr bwMode="auto">
            <a:xfrm>
              <a:off x="3404"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2" name="Oval 327"/>
            <p:cNvSpPr>
              <a:spLocks noChangeAspect="1" noChangeArrowheads="1"/>
            </p:cNvSpPr>
            <p:nvPr/>
          </p:nvSpPr>
          <p:spPr bwMode="auto">
            <a:xfrm>
              <a:off x="3495"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3" name="Oval 328"/>
            <p:cNvSpPr>
              <a:spLocks noChangeAspect="1" noChangeArrowheads="1"/>
            </p:cNvSpPr>
            <p:nvPr/>
          </p:nvSpPr>
          <p:spPr bwMode="auto">
            <a:xfrm>
              <a:off x="3587"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4" name="Oval 329"/>
            <p:cNvSpPr>
              <a:spLocks noChangeAspect="1" noChangeArrowheads="1"/>
            </p:cNvSpPr>
            <p:nvPr/>
          </p:nvSpPr>
          <p:spPr bwMode="auto">
            <a:xfrm>
              <a:off x="3679"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5" name="Oval 330"/>
            <p:cNvSpPr>
              <a:spLocks noChangeAspect="1" noChangeArrowheads="1"/>
            </p:cNvSpPr>
            <p:nvPr/>
          </p:nvSpPr>
          <p:spPr bwMode="auto">
            <a:xfrm>
              <a:off x="3770"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6" name="Oval 331"/>
            <p:cNvSpPr>
              <a:spLocks noChangeAspect="1" noChangeArrowheads="1"/>
            </p:cNvSpPr>
            <p:nvPr/>
          </p:nvSpPr>
          <p:spPr bwMode="auto">
            <a:xfrm>
              <a:off x="2809"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7" name="Oval 332"/>
            <p:cNvSpPr>
              <a:spLocks noChangeAspect="1" noChangeArrowheads="1"/>
            </p:cNvSpPr>
            <p:nvPr/>
          </p:nvSpPr>
          <p:spPr bwMode="auto">
            <a:xfrm>
              <a:off x="2900"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8" name="Oval 333"/>
            <p:cNvSpPr>
              <a:spLocks noChangeAspect="1" noChangeArrowheads="1"/>
            </p:cNvSpPr>
            <p:nvPr/>
          </p:nvSpPr>
          <p:spPr bwMode="auto">
            <a:xfrm>
              <a:off x="2992"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99" name="Oval 334"/>
            <p:cNvSpPr>
              <a:spLocks noChangeAspect="1" noChangeArrowheads="1"/>
            </p:cNvSpPr>
            <p:nvPr/>
          </p:nvSpPr>
          <p:spPr bwMode="auto">
            <a:xfrm>
              <a:off x="3084"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0" name="Oval 335"/>
            <p:cNvSpPr>
              <a:spLocks noChangeAspect="1" noChangeArrowheads="1"/>
            </p:cNvSpPr>
            <p:nvPr/>
          </p:nvSpPr>
          <p:spPr bwMode="auto">
            <a:xfrm>
              <a:off x="3175"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1" name="Oval 336"/>
            <p:cNvSpPr>
              <a:spLocks noChangeAspect="1" noChangeArrowheads="1"/>
            </p:cNvSpPr>
            <p:nvPr/>
          </p:nvSpPr>
          <p:spPr bwMode="auto">
            <a:xfrm>
              <a:off x="3267" y="317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802" name="Oval 337"/>
            <p:cNvSpPr>
              <a:spLocks noChangeAspect="1" noChangeArrowheads="1"/>
            </p:cNvSpPr>
            <p:nvPr/>
          </p:nvSpPr>
          <p:spPr bwMode="auto">
            <a:xfrm>
              <a:off x="3359"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3" name="Oval 338"/>
            <p:cNvSpPr>
              <a:spLocks noChangeAspect="1" noChangeArrowheads="1"/>
            </p:cNvSpPr>
            <p:nvPr/>
          </p:nvSpPr>
          <p:spPr bwMode="auto">
            <a:xfrm>
              <a:off x="3451"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4" name="Oval 339"/>
            <p:cNvSpPr>
              <a:spLocks noChangeAspect="1" noChangeArrowheads="1"/>
            </p:cNvSpPr>
            <p:nvPr/>
          </p:nvSpPr>
          <p:spPr bwMode="auto">
            <a:xfrm>
              <a:off x="3542"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5" name="Oval 340"/>
            <p:cNvSpPr>
              <a:spLocks noChangeAspect="1" noChangeArrowheads="1"/>
            </p:cNvSpPr>
            <p:nvPr/>
          </p:nvSpPr>
          <p:spPr bwMode="auto">
            <a:xfrm>
              <a:off x="3634" y="317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806" name="Oval 341"/>
            <p:cNvSpPr>
              <a:spLocks noChangeAspect="1" noChangeArrowheads="1"/>
            </p:cNvSpPr>
            <p:nvPr/>
          </p:nvSpPr>
          <p:spPr bwMode="auto">
            <a:xfrm>
              <a:off x="3735"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7" name="Oval 342"/>
            <p:cNvSpPr>
              <a:spLocks noChangeAspect="1" noChangeArrowheads="1"/>
            </p:cNvSpPr>
            <p:nvPr/>
          </p:nvSpPr>
          <p:spPr bwMode="auto">
            <a:xfrm>
              <a:off x="2854"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8" name="Oval 343"/>
            <p:cNvSpPr>
              <a:spLocks noChangeAspect="1" noChangeArrowheads="1"/>
            </p:cNvSpPr>
            <p:nvPr/>
          </p:nvSpPr>
          <p:spPr bwMode="auto">
            <a:xfrm>
              <a:off x="2945"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09" name="Oval 344"/>
            <p:cNvSpPr>
              <a:spLocks noChangeAspect="1" noChangeArrowheads="1"/>
            </p:cNvSpPr>
            <p:nvPr/>
          </p:nvSpPr>
          <p:spPr bwMode="auto">
            <a:xfrm>
              <a:off x="3037"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0" name="Oval 345"/>
            <p:cNvSpPr>
              <a:spLocks noChangeAspect="1" noChangeArrowheads="1"/>
            </p:cNvSpPr>
            <p:nvPr/>
          </p:nvSpPr>
          <p:spPr bwMode="auto">
            <a:xfrm>
              <a:off x="3128"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1" name="Oval 346"/>
            <p:cNvSpPr>
              <a:spLocks noChangeAspect="1" noChangeArrowheads="1"/>
            </p:cNvSpPr>
            <p:nvPr/>
          </p:nvSpPr>
          <p:spPr bwMode="auto">
            <a:xfrm>
              <a:off x="3220"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2" name="Oval 347"/>
            <p:cNvSpPr>
              <a:spLocks noChangeAspect="1" noChangeArrowheads="1"/>
            </p:cNvSpPr>
            <p:nvPr/>
          </p:nvSpPr>
          <p:spPr bwMode="auto">
            <a:xfrm>
              <a:off x="3312"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3" name="Oval 348"/>
            <p:cNvSpPr>
              <a:spLocks noChangeAspect="1" noChangeArrowheads="1"/>
            </p:cNvSpPr>
            <p:nvPr/>
          </p:nvSpPr>
          <p:spPr bwMode="auto">
            <a:xfrm>
              <a:off x="3404"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4" name="Oval 349"/>
            <p:cNvSpPr>
              <a:spLocks noChangeAspect="1" noChangeArrowheads="1"/>
            </p:cNvSpPr>
            <p:nvPr/>
          </p:nvSpPr>
          <p:spPr bwMode="auto">
            <a:xfrm>
              <a:off x="3495"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5" name="Oval 350"/>
            <p:cNvSpPr>
              <a:spLocks noChangeAspect="1" noChangeArrowheads="1"/>
            </p:cNvSpPr>
            <p:nvPr/>
          </p:nvSpPr>
          <p:spPr bwMode="auto">
            <a:xfrm>
              <a:off x="3587"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6" name="Oval 351"/>
            <p:cNvSpPr>
              <a:spLocks noChangeAspect="1" noChangeArrowheads="1"/>
            </p:cNvSpPr>
            <p:nvPr/>
          </p:nvSpPr>
          <p:spPr bwMode="auto">
            <a:xfrm>
              <a:off x="3679"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7" name="Oval 352"/>
            <p:cNvSpPr>
              <a:spLocks noChangeAspect="1" noChangeArrowheads="1"/>
            </p:cNvSpPr>
            <p:nvPr/>
          </p:nvSpPr>
          <p:spPr bwMode="auto">
            <a:xfrm>
              <a:off x="3770"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8" name="Oval 353"/>
            <p:cNvSpPr>
              <a:spLocks noChangeAspect="1" noChangeArrowheads="1"/>
            </p:cNvSpPr>
            <p:nvPr/>
          </p:nvSpPr>
          <p:spPr bwMode="auto">
            <a:xfrm>
              <a:off x="2900"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19" name="Oval 354"/>
            <p:cNvSpPr>
              <a:spLocks noChangeAspect="1" noChangeArrowheads="1"/>
            </p:cNvSpPr>
            <p:nvPr/>
          </p:nvSpPr>
          <p:spPr bwMode="auto">
            <a:xfrm>
              <a:off x="2992" y="3340"/>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820" name="Oval 355"/>
            <p:cNvSpPr>
              <a:spLocks noChangeAspect="1" noChangeArrowheads="1"/>
            </p:cNvSpPr>
            <p:nvPr/>
          </p:nvSpPr>
          <p:spPr bwMode="auto">
            <a:xfrm>
              <a:off x="3084"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1" name="Oval 356"/>
            <p:cNvSpPr>
              <a:spLocks noChangeAspect="1" noChangeArrowheads="1"/>
            </p:cNvSpPr>
            <p:nvPr/>
          </p:nvSpPr>
          <p:spPr bwMode="auto">
            <a:xfrm>
              <a:off x="3175"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2" name="Oval 357"/>
            <p:cNvSpPr>
              <a:spLocks noChangeAspect="1" noChangeArrowheads="1"/>
            </p:cNvSpPr>
            <p:nvPr/>
          </p:nvSpPr>
          <p:spPr bwMode="auto">
            <a:xfrm>
              <a:off x="3267"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3" name="Oval 358"/>
            <p:cNvSpPr>
              <a:spLocks noChangeAspect="1" noChangeArrowheads="1"/>
            </p:cNvSpPr>
            <p:nvPr/>
          </p:nvSpPr>
          <p:spPr bwMode="auto">
            <a:xfrm>
              <a:off x="3359"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4" name="Oval 359"/>
            <p:cNvSpPr>
              <a:spLocks noChangeAspect="1" noChangeArrowheads="1"/>
            </p:cNvSpPr>
            <p:nvPr/>
          </p:nvSpPr>
          <p:spPr bwMode="auto">
            <a:xfrm>
              <a:off x="3451"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5" name="Oval 360"/>
            <p:cNvSpPr>
              <a:spLocks noChangeAspect="1" noChangeArrowheads="1"/>
            </p:cNvSpPr>
            <p:nvPr/>
          </p:nvSpPr>
          <p:spPr bwMode="auto">
            <a:xfrm>
              <a:off x="3542"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6" name="Oval 361"/>
            <p:cNvSpPr>
              <a:spLocks noChangeAspect="1" noChangeArrowheads="1"/>
            </p:cNvSpPr>
            <p:nvPr/>
          </p:nvSpPr>
          <p:spPr bwMode="auto">
            <a:xfrm>
              <a:off x="3638" y="3348"/>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7" name="Oval 362"/>
            <p:cNvSpPr>
              <a:spLocks noChangeAspect="1" noChangeArrowheads="1"/>
            </p:cNvSpPr>
            <p:nvPr/>
          </p:nvSpPr>
          <p:spPr bwMode="auto">
            <a:xfrm>
              <a:off x="3725"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8" name="Oval 363"/>
            <p:cNvSpPr>
              <a:spLocks noChangeAspect="1" noChangeArrowheads="1"/>
            </p:cNvSpPr>
            <p:nvPr/>
          </p:nvSpPr>
          <p:spPr bwMode="auto">
            <a:xfrm>
              <a:off x="2945"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29" name="Oval 364"/>
            <p:cNvSpPr>
              <a:spLocks noChangeAspect="1" noChangeArrowheads="1"/>
            </p:cNvSpPr>
            <p:nvPr/>
          </p:nvSpPr>
          <p:spPr bwMode="auto">
            <a:xfrm>
              <a:off x="3037" y="3427"/>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0" name="Oval 365"/>
            <p:cNvSpPr>
              <a:spLocks noChangeAspect="1" noChangeArrowheads="1"/>
            </p:cNvSpPr>
            <p:nvPr/>
          </p:nvSpPr>
          <p:spPr bwMode="auto">
            <a:xfrm>
              <a:off x="3128"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1" name="Oval 366"/>
            <p:cNvSpPr>
              <a:spLocks noChangeAspect="1" noChangeArrowheads="1"/>
            </p:cNvSpPr>
            <p:nvPr/>
          </p:nvSpPr>
          <p:spPr bwMode="auto">
            <a:xfrm>
              <a:off x="3220"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2" name="Oval 367"/>
            <p:cNvSpPr>
              <a:spLocks noChangeAspect="1" noChangeArrowheads="1"/>
            </p:cNvSpPr>
            <p:nvPr/>
          </p:nvSpPr>
          <p:spPr bwMode="auto">
            <a:xfrm>
              <a:off x="3312" y="3423"/>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833" name="Oval 368"/>
            <p:cNvSpPr>
              <a:spLocks noChangeAspect="1" noChangeArrowheads="1"/>
            </p:cNvSpPr>
            <p:nvPr/>
          </p:nvSpPr>
          <p:spPr bwMode="auto">
            <a:xfrm>
              <a:off x="3404" y="3423"/>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4" name="Oval 369"/>
            <p:cNvSpPr>
              <a:spLocks noChangeAspect="1" noChangeArrowheads="1"/>
            </p:cNvSpPr>
            <p:nvPr/>
          </p:nvSpPr>
          <p:spPr bwMode="auto">
            <a:xfrm>
              <a:off x="3495" y="3423"/>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5" name="Oval 370"/>
            <p:cNvSpPr>
              <a:spLocks noChangeAspect="1" noChangeArrowheads="1"/>
            </p:cNvSpPr>
            <p:nvPr/>
          </p:nvSpPr>
          <p:spPr bwMode="auto">
            <a:xfrm>
              <a:off x="3587" y="3423"/>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836" name="Oval 371"/>
            <p:cNvSpPr>
              <a:spLocks noChangeAspect="1" noChangeArrowheads="1"/>
            </p:cNvSpPr>
            <p:nvPr/>
          </p:nvSpPr>
          <p:spPr bwMode="auto">
            <a:xfrm>
              <a:off x="3084"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7" name="Oval 372"/>
            <p:cNvSpPr>
              <a:spLocks noChangeAspect="1" noChangeArrowheads="1"/>
            </p:cNvSpPr>
            <p:nvPr/>
          </p:nvSpPr>
          <p:spPr bwMode="auto">
            <a:xfrm>
              <a:off x="3175" y="350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8" name="Oval 373"/>
            <p:cNvSpPr>
              <a:spLocks noChangeAspect="1" noChangeArrowheads="1"/>
            </p:cNvSpPr>
            <p:nvPr/>
          </p:nvSpPr>
          <p:spPr bwMode="auto">
            <a:xfrm>
              <a:off x="3255" y="350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39" name="Oval 374"/>
            <p:cNvSpPr>
              <a:spLocks noChangeAspect="1" noChangeArrowheads="1"/>
            </p:cNvSpPr>
            <p:nvPr/>
          </p:nvSpPr>
          <p:spPr bwMode="auto">
            <a:xfrm>
              <a:off x="3365" y="350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40" name="Oval 375"/>
            <p:cNvSpPr>
              <a:spLocks noChangeAspect="1" noChangeArrowheads="1"/>
            </p:cNvSpPr>
            <p:nvPr/>
          </p:nvSpPr>
          <p:spPr bwMode="auto">
            <a:xfrm>
              <a:off x="3451"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841" name="Oval 376"/>
            <p:cNvSpPr>
              <a:spLocks noChangeAspect="1" noChangeArrowheads="1"/>
            </p:cNvSpPr>
            <p:nvPr/>
          </p:nvSpPr>
          <p:spPr bwMode="auto">
            <a:xfrm>
              <a:off x="3542"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grpSp>
      <p:grpSp>
        <p:nvGrpSpPr>
          <p:cNvPr id="52233" name="Group 377"/>
          <p:cNvGrpSpPr>
            <a:grpSpLocks/>
          </p:cNvGrpSpPr>
          <p:nvPr/>
        </p:nvGrpSpPr>
        <p:grpSpPr bwMode="auto">
          <a:xfrm>
            <a:off x="7443787" y="3517901"/>
            <a:ext cx="1185863" cy="1146175"/>
            <a:chOff x="2937" y="2917"/>
            <a:chExt cx="1073" cy="1018"/>
          </a:xfrm>
        </p:grpSpPr>
        <p:sp>
          <p:nvSpPr>
            <p:cNvPr id="52597" name="Oval 378"/>
            <p:cNvSpPr>
              <a:spLocks noChangeAspect="1" noChangeArrowheads="1"/>
            </p:cNvSpPr>
            <p:nvPr/>
          </p:nvSpPr>
          <p:spPr bwMode="auto">
            <a:xfrm>
              <a:off x="3465" y="2925"/>
              <a:ext cx="94"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598" name="Oval 379"/>
            <p:cNvSpPr>
              <a:spLocks noChangeAspect="1" noChangeArrowheads="1"/>
            </p:cNvSpPr>
            <p:nvPr/>
          </p:nvSpPr>
          <p:spPr bwMode="auto">
            <a:xfrm>
              <a:off x="3513" y="2925"/>
              <a:ext cx="94"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599" name="Oval 380"/>
            <p:cNvSpPr>
              <a:spLocks noChangeAspect="1" noChangeArrowheads="1"/>
            </p:cNvSpPr>
            <p:nvPr/>
          </p:nvSpPr>
          <p:spPr bwMode="auto">
            <a:xfrm>
              <a:off x="3081" y="306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0" name="Oval 381"/>
            <p:cNvSpPr>
              <a:spLocks noChangeAspect="1" noChangeArrowheads="1"/>
            </p:cNvSpPr>
            <p:nvPr/>
          </p:nvSpPr>
          <p:spPr bwMode="auto">
            <a:xfrm>
              <a:off x="3307" y="3792"/>
              <a:ext cx="9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1" name="Oval 382"/>
            <p:cNvSpPr>
              <a:spLocks noChangeAspect="1" noChangeArrowheads="1"/>
            </p:cNvSpPr>
            <p:nvPr/>
          </p:nvSpPr>
          <p:spPr bwMode="auto">
            <a:xfrm>
              <a:off x="2937" y="3453"/>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02" name="Oval 383"/>
            <p:cNvSpPr>
              <a:spLocks noChangeAspect="1" noChangeArrowheads="1"/>
            </p:cNvSpPr>
            <p:nvPr/>
          </p:nvSpPr>
          <p:spPr bwMode="auto">
            <a:xfrm>
              <a:off x="2970" y="3380"/>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3" name="Oval 384"/>
            <p:cNvSpPr>
              <a:spLocks noChangeAspect="1" noChangeArrowheads="1"/>
            </p:cNvSpPr>
            <p:nvPr/>
          </p:nvSpPr>
          <p:spPr bwMode="auto">
            <a:xfrm>
              <a:off x="3840" y="334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4" name="Oval 385"/>
            <p:cNvSpPr>
              <a:spLocks noChangeAspect="1" noChangeArrowheads="1"/>
            </p:cNvSpPr>
            <p:nvPr/>
          </p:nvSpPr>
          <p:spPr bwMode="auto">
            <a:xfrm>
              <a:off x="3753" y="3357"/>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5" name="Oval 386"/>
            <p:cNvSpPr>
              <a:spLocks noChangeAspect="1" noChangeArrowheads="1"/>
            </p:cNvSpPr>
            <p:nvPr/>
          </p:nvSpPr>
          <p:spPr bwMode="auto">
            <a:xfrm>
              <a:off x="3190" y="292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6" name="Oval 387"/>
            <p:cNvSpPr>
              <a:spLocks noChangeAspect="1" noChangeArrowheads="1"/>
            </p:cNvSpPr>
            <p:nvPr/>
          </p:nvSpPr>
          <p:spPr bwMode="auto">
            <a:xfrm>
              <a:off x="3281" y="292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7" name="Oval 388"/>
            <p:cNvSpPr>
              <a:spLocks noChangeAspect="1" noChangeArrowheads="1"/>
            </p:cNvSpPr>
            <p:nvPr/>
          </p:nvSpPr>
          <p:spPr bwMode="auto">
            <a:xfrm>
              <a:off x="3373" y="2928"/>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08" name="Oval 389"/>
            <p:cNvSpPr>
              <a:spLocks noChangeAspect="1" noChangeArrowheads="1"/>
            </p:cNvSpPr>
            <p:nvPr/>
          </p:nvSpPr>
          <p:spPr bwMode="auto">
            <a:xfrm>
              <a:off x="3441" y="2917"/>
              <a:ext cx="94"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09" name="Oval 390"/>
            <p:cNvSpPr>
              <a:spLocks noChangeAspect="1" noChangeArrowheads="1"/>
            </p:cNvSpPr>
            <p:nvPr/>
          </p:nvSpPr>
          <p:spPr bwMode="auto">
            <a:xfrm>
              <a:off x="3557" y="2928"/>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10" name="Oval 391"/>
            <p:cNvSpPr>
              <a:spLocks noChangeAspect="1" noChangeArrowheads="1"/>
            </p:cNvSpPr>
            <p:nvPr/>
          </p:nvSpPr>
          <p:spPr bwMode="auto">
            <a:xfrm>
              <a:off x="3648" y="292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11" name="Oval 392"/>
            <p:cNvSpPr>
              <a:spLocks noChangeAspect="1" noChangeArrowheads="1"/>
            </p:cNvSpPr>
            <p:nvPr/>
          </p:nvSpPr>
          <p:spPr bwMode="auto">
            <a:xfrm>
              <a:off x="3145" y="301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12" name="Oval 393"/>
            <p:cNvSpPr>
              <a:spLocks noChangeAspect="1" noChangeArrowheads="1"/>
            </p:cNvSpPr>
            <p:nvPr/>
          </p:nvSpPr>
          <p:spPr bwMode="auto">
            <a:xfrm>
              <a:off x="3237" y="3011"/>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13" name="Oval 394"/>
            <p:cNvSpPr>
              <a:spLocks noChangeAspect="1" noChangeArrowheads="1"/>
            </p:cNvSpPr>
            <p:nvPr/>
          </p:nvSpPr>
          <p:spPr bwMode="auto">
            <a:xfrm>
              <a:off x="3328" y="3011"/>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14" name="Oval 395"/>
            <p:cNvSpPr>
              <a:spLocks noChangeAspect="1" noChangeArrowheads="1"/>
            </p:cNvSpPr>
            <p:nvPr/>
          </p:nvSpPr>
          <p:spPr bwMode="auto">
            <a:xfrm>
              <a:off x="3427" y="3007"/>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15" name="Oval 396"/>
            <p:cNvSpPr>
              <a:spLocks noChangeAspect="1" noChangeArrowheads="1"/>
            </p:cNvSpPr>
            <p:nvPr/>
          </p:nvSpPr>
          <p:spPr bwMode="auto">
            <a:xfrm>
              <a:off x="3512" y="3011"/>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16" name="Oval 397"/>
            <p:cNvSpPr>
              <a:spLocks noChangeAspect="1" noChangeArrowheads="1"/>
            </p:cNvSpPr>
            <p:nvPr/>
          </p:nvSpPr>
          <p:spPr bwMode="auto">
            <a:xfrm>
              <a:off x="3604" y="301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17" name="Oval 398"/>
            <p:cNvSpPr>
              <a:spLocks noChangeAspect="1" noChangeArrowheads="1"/>
            </p:cNvSpPr>
            <p:nvPr/>
          </p:nvSpPr>
          <p:spPr bwMode="auto">
            <a:xfrm>
              <a:off x="3695" y="3004"/>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18" name="Oval 399"/>
            <p:cNvSpPr>
              <a:spLocks noChangeAspect="1" noChangeArrowheads="1"/>
            </p:cNvSpPr>
            <p:nvPr/>
          </p:nvSpPr>
          <p:spPr bwMode="auto">
            <a:xfrm>
              <a:off x="3787" y="301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19" name="Oval 400"/>
            <p:cNvSpPr>
              <a:spLocks noChangeAspect="1" noChangeArrowheads="1"/>
            </p:cNvSpPr>
            <p:nvPr/>
          </p:nvSpPr>
          <p:spPr bwMode="auto">
            <a:xfrm>
              <a:off x="3007" y="309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0" name="Oval 401"/>
            <p:cNvSpPr>
              <a:spLocks noChangeAspect="1" noChangeArrowheads="1"/>
            </p:cNvSpPr>
            <p:nvPr/>
          </p:nvSpPr>
          <p:spPr bwMode="auto">
            <a:xfrm>
              <a:off x="3098" y="3094"/>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1" name="Oval 402"/>
            <p:cNvSpPr>
              <a:spLocks noChangeAspect="1" noChangeArrowheads="1"/>
            </p:cNvSpPr>
            <p:nvPr/>
          </p:nvSpPr>
          <p:spPr bwMode="auto">
            <a:xfrm>
              <a:off x="3190" y="3094"/>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22" name="Oval 403"/>
            <p:cNvSpPr>
              <a:spLocks noChangeAspect="1" noChangeArrowheads="1"/>
            </p:cNvSpPr>
            <p:nvPr/>
          </p:nvSpPr>
          <p:spPr bwMode="auto">
            <a:xfrm>
              <a:off x="3281" y="3094"/>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3" name="Oval 404"/>
            <p:cNvSpPr>
              <a:spLocks noChangeAspect="1" noChangeArrowheads="1"/>
            </p:cNvSpPr>
            <p:nvPr/>
          </p:nvSpPr>
          <p:spPr bwMode="auto">
            <a:xfrm>
              <a:off x="3373" y="3094"/>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4" name="Oval 405"/>
            <p:cNvSpPr>
              <a:spLocks noChangeAspect="1" noChangeArrowheads="1"/>
            </p:cNvSpPr>
            <p:nvPr/>
          </p:nvSpPr>
          <p:spPr bwMode="auto">
            <a:xfrm>
              <a:off x="3465" y="309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5" name="Oval 406"/>
            <p:cNvSpPr>
              <a:spLocks noChangeAspect="1" noChangeArrowheads="1"/>
            </p:cNvSpPr>
            <p:nvPr/>
          </p:nvSpPr>
          <p:spPr bwMode="auto">
            <a:xfrm>
              <a:off x="3557" y="3094"/>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26" name="Oval 407"/>
            <p:cNvSpPr>
              <a:spLocks noChangeAspect="1" noChangeArrowheads="1"/>
            </p:cNvSpPr>
            <p:nvPr/>
          </p:nvSpPr>
          <p:spPr bwMode="auto">
            <a:xfrm>
              <a:off x="3648" y="309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7" name="Oval 408"/>
            <p:cNvSpPr>
              <a:spLocks noChangeAspect="1" noChangeArrowheads="1"/>
            </p:cNvSpPr>
            <p:nvPr/>
          </p:nvSpPr>
          <p:spPr bwMode="auto">
            <a:xfrm>
              <a:off x="3740" y="309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28" name="Oval 409"/>
            <p:cNvSpPr>
              <a:spLocks noChangeAspect="1" noChangeArrowheads="1"/>
            </p:cNvSpPr>
            <p:nvPr/>
          </p:nvSpPr>
          <p:spPr bwMode="auto">
            <a:xfrm>
              <a:off x="3832" y="3094"/>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29" name="Oval 410"/>
            <p:cNvSpPr>
              <a:spLocks noChangeAspect="1" noChangeArrowheads="1"/>
            </p:cNvSpPr>
            <p:nvPr/>
          </p:nvSpPr>
          <p:spPr bwMode="auto">
            <a:xfrm>
              <a:off x="2962" y="317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0" name="Oval 411"/>
            <p:cNvSpPr>
              <a:spLocks noChangeAspect="1" noChangeArrowheads="1"/>
            </p:cNvSpPr>
            <p:nvPr/>
          </p:nvSpPr>
          <p:spPr bwMode="auto">
            <a:xfrm>
              <a:off x="3053" y="3176"/>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31" name="Oval 412"/>
            <p:cNvSpPr>
              <a:spLocks noChangeAspect="1" noChangeArrowheads="1"/>
            </p:cNvSpPr>
            <p:nvPr/>
          </p:nvSpPr>
          <p:spPr bwMode="auto">
            <a:xfrm>
              <a:off x="3145" y="317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2" name="Oval 413"/>
            <p:cNvSpPr>
              <a:spLocks noChangeAspect="1" noChangeArrowheads="1"/>
            </p:cNvSpPr>
            <p:nvPr/>
          </p:nvSpPr>
          <p:spPr bwMode="auto">
            <a:xfrm>
              <a:off x="3237" y="317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3" name="Oval 414"/>
            <p:cNvSpPr>
              <a:spLocks noChangeAspect="1" noChangeArrowheads="1"/>
            </p:cNvSpPr>
            <p:nvPr/>
          </p:nvSpPr>
          <p:spPr bwMode="auto">
            <a:xfrm>
              <a:off x="3328" y="3176"/>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34" name="Oval 415"/>
            <p:cNvSpPr>
              <a:spLocks noChangeAspect="1" noChangeArrowheads="1"/>
            </p:cNvSpPr>
            <p:nvPr/>
          </p:nvSpPr>
          <p:spPr bwMode="auto">
            <a:xfrm>
              <a:off x="3420" y="317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5" name="Oval 416"/>
            <p:cNvSpPr>
              <a:spLocks noChangeAspect="1" noChangeArrowheads="1"/>
            </p:cNvSpPr>
            <p:nvPr/>
          </p:nvSpPr>
          <p:spPr bwMode="auto">
            <a:xfrm>
              <a:off x="3512" y="3176"/>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36" name="Oval 417"/>
            <p:cNvSpPr>
              <a:spLocks noChangeAspect="1" noChangeArrowheads="1"/>
            </p:cNvSpPr>
            <p:nvPr/>
          </p:nvSpPr>
          <p:spPr bwMode="auto">
            <a:xfrm>
              <a:off x="3604" y="317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7" name="Oval 418"/>
            <p:cNvSpPr>
              <a:spLocks noChangeAspect="1" noChangeArrowheads="1"/>
            </p:cNvSpPr>
            <p:nvPr/>
          </p:nvSpPr>
          <p:spPr bwMode="auto">
            <a:xfrm>
              <a:off x="3695" y="3176"/>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38" name="Oval 419"/>
            <p:cNvSpPr>
              <a:spLocks noChangeAspect="1" noChangeArrowheads="1"/>
            </p:cNvSpPr>
            <p:nvPr/>
          </p:nvSpPr>
          <p:spPr bwMode="auto">
            <a:xfrm>
              <a:off x="3787" y="317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39" name="Oval 420"/>
            <p:cNvSpPr>
              <a:spLocks noChangeAspect="1" noChangeArrowheads="1"/>
            </p:cNvSpPr>
            <p:nvPr/>
          </p:nvSpPr>
          <p:spPr bwMode="auto">
            <a:xfrm>
              <a:off x="3878" y="3176"/>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40" name="Oval 421"/>
            <p:cNvSpPr>
              <a:spLocks noChangeAspect="1" noChangeArrowheads="1"/>
            </p:cNvSpPr>
            <p:nvPr/>
          </p:nvSpPr>
          <p:spPr bwMode="auto">
            <a:xfrm>
              <a:off x="3007"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1" name="Oval 422"/>
            <p:cNvSpPr>
              <a:spLocks noChangeAspect="1" noChangeArrowheads="1"/>
            </p:cNvSpPr>
            <p:nvPr/>
          </p:nvSpPr>
          <p:spPr bwMode="auto">
            <a:xfrm>
              <a:off x="3098" y="325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2" name="Oval 423"/>
            <p:cNvSpPr>
              <a:spLocks noChangeAspect="1" noChangeArrowheads="1"/>
            </p:cNvSpPr>
            <p:nvPr/>
          </p:nvSpPr>
          <p:spPr bwMode="auto">
            <a:xfrm>
              <a:off x="3190" y="325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3" name="Oval 424"/>
            <p:cNvSpPr>
              <a:spLocks noChangeAspect="1" noChangeArrowheads="1"/>
            </p:cNvSpPr>
            <p:nvPr/>
          </p:nvSpPr>
          <p:spPr bwMode="auto">
            <a:xfrm>
              <a:off x="3281" y="325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4" name="Oval 425"/>
            <p:cNvSpPr>
              <a:spLocks noChangeAspect="1" noChangeArrowheads="1"/>
            </p:cNvSpPr>
            <p:nvPr/>
          </p:nvSpPr>
          <p:spPr bwMode="auto">
            <a:xfrm>
              <a:off x="3373" y="325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5" name="Oval 426"/>
            <p:cNvSpPr>
              <a:spLocks noChangeAspect="1" noChangeArrowheads="1"/>
            </p:cNvSpPr>
            <p:nvPr/>
          </p:nvSpPr>
          <p:spPr bwMode="auto">
            <a:xfrm>
              <a:off x="3465"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6" name="Oval 427"/>
            <p:cNvSpPr>
              <a:spLocks noChangeAspect="1" noChangeArrowheads="1"/>
            </p:cNvSpPr>
            <p:nvPr/>
          </p:nvSpPr>
          <p:spPr bwMode="auto">
            <a:xfrm>
              <a:off x="3557"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7" name="Oval 428"/>
            <p:cNvSpPr>
              <a:spLocks noChangeAspect="1" noChangeArrowheads="1"/>
            </p:cNvSpPr>
            <p:nvPr/>
          </p:nvSpPr>
          <p:spPr bwMode="auto">
            <a:xfrm>
              <a:off x="3648"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8" name="Oval 429"/>
            <p:cNvSpPr>
              <a:spLocks noChangeAspect="1" noChangeArrowheads="1"/>
            </p:cNvSpPr>
            <p:nvPr/>
          </p:nvSpPr>
          <p:spPr bwMode="auto">
            <a:xfrm>
              <a:off x="3740"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49" name="Oval 430"/>
            <p:cNvSpPr>
              <a:spLocks noChangeAspect="1" noChangeArrowheads="1"/>
            </p:cNvSpPr>
            <p:nvPr/>
          </p:nvSpPr>
          <p:spPr bwMode="auto">
            <a:xfrm>
              <a:off x="3832" y="3259"/>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0" name="Oval 431"/>
            <p:cNvSpPr>
              <a:spLocks noChangeAspect="1" noChangeArrowheads="1"/>
            </p:cNvSpPr>
            <p:nvPr/>
          </p:nvSpPr>
          <p:spPr bwMode="auto">
            <a:xfrm>
              <a:off x="3923" y="3259"/>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1" name="Oval 432"/>
            <p:cNvSpPr>
              <a:spLocks noChangeAspect="1" noChangeArrowheads="1"/>
            </p:cNvSpPr>
            <p:nvPr/>
          </p:nvSpPr>
          <p:spPr bwMode="auto">
            <a:xfrm>
              <a:off x="2949" y="3317"/>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2" name="Oval 433"/>
            <p:cNvSpPr>
              <a:spLocks noChangeAspect="1" noChangeArrowheads="1"/>
            </p:cNvSpPr>
            <p:nvPr/>
          </p:nvSpPr>
          <p:spPr bwMode="auto">
            <a:xfrm>
              <a:off x="3053" y="3342"/>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53" name="Oval 434"/>
            <p:cNvSpPr>
              <a:spLocks noChangeAspect="1" noChangeArrowheads="1"/>
            </p:cNvSpPr>
            <p:nvPr/>
          </p:nvSpPr>
          <p:spPr bwMode="auto">
            <a:xfrm>
              <a:off x="3145" y="334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4" name="Oval 435"/>
            <p:cNvSpPr>
              <a:spLocks noChangeAspect="1" noChangeArrowheads="1"/>
            </p:cNvSpPr>
            <p:nvPr/>
          </p:nvSpPr>
          <p:spPr bwMode="auto">
            <a:xfrm>
              <a:off x="3237" y="3342"/>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55" name="Oval 436"/>
            <p:cNvSpPr>
              <a:spLocks noChangeAspect="1" noChangeArrowheads="1"/>
            </p:cNvSpPr>
            <p:nvPr/>
          </p:nvSpPr>
          <p:spPr bwMode="auto">
            <a:xfrm>
              <a:off x="3328" y="334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6" name="Oval 437"/>
            <p:cNvSpPr>
              <a:spLocks noChangeAspect="1" noChangeArrowheads="1"/>
            </p:cNvSpPr>
            <p:nvPr/>
          </p:nvSpPr>
          <p:spPr bwMode="auto">
            <a:xfrm>
              <a:off x="3420" y="3342"/>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57" name="Oval 438"/>
            <p:cNvSpPr>
              <a:spLocks noChangeAspect="1" noChangeArrowheads="1"/>
            </p:cNvSpPr>
            <p:nvPr/>
          </p:nvSpPr>
          <p:spPr bwMode="auto">
            <a:xfrm>
              <a:off x="3512" y="334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58" name="Oval 439"/>
            <p:cNvSpPr>
              <a:spLocks noChangeAspect="1" noChangeArrowheads="1"/>
            </p:cNvSpPr>
            <p:nvPr/>
          </p:nvSpPr>
          <p:spPr bwMode="auto">
            <a:xfrm>
              <a:off x="3604" y="3342"/>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59" name="Oval 440"/>
            <p:cNvSpPr>
              <a:spLocks noChangeAspect="1" noChangeArrowheads="1"/>
            </p:cNvSpPr>
            <p:nvPr/>
          </p:nvSpPr>
          <p:spPr bwMode="auto">
            <a:xfrm>
              <a:off x="3695" y="334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0" name="Oval 441"/>
            <p:cNvSpPr>
              <a:spLocks noChangeAspect="1" noChangeArrowheads="1"/>
            </p:cNvSpPr>
            <p:nvPr/>
          </p:nvSpPr>
          <p:spPr bwMode="auto">
            <a:xfrm>
              <a:off x="3801" y="3309"/>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61" name="Oval 442"/>
            <p:cNvSpPr>
              <a:spLocks noChangeAspect="1" noChangeArrowheads="1"/>
            </p:cNvSpPr>
            <p:nvPr/>
          </p:nvSpPr>
          <p:spPr bwMode="auto">
            <a:xfrm>
              <a:off x="3904" y="3341"/>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62" name="Oval 443"/>
            <p:cNvSpPr>
              <a:spLocks noChangeAspect="1" noChangeArrowheads="1"/>
            </p:cNvSpPr>
            <p:nvPr/>
          </p:nvSpPr>
          <p:spPr bwMode="auto">
            <a:xfrm>
              <a:off x="3007" y="342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3" name="Oval 444"/>
            <p:cNvSpPr>
              <a:spLocks noChangeAspect="1" noChangeArrowheads="1"/>
            </p:cNvSpPr>
            <p:nvPr/>
          </p:nvSpPr>
          <p:spPr bwMode="auto">
            <a:xfrm>
              <a:off x="3098" y="3425"/>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64" name="Oval 445"/>
            <p:cNvSpPr>
              <a:spLocks noChangeAspect="1" noChangeArrowheads="1"/>
            </p:cNvSpPr>
            <p:nvPr/>
          </p:nvSpPr>
          <p:spPr bwMode="auto">
            <a:xfrm>
              <a:off x="3190" y="342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5" name="Oval 446"/>
            <p:cNvSpPr>
              <a:spLocks noChangeAspect="1" noChangeArrowheads="1"/>
            </p:cNvSpPr>
            <p:nvPr/>
          </p:nvSpPr>
          <p:spPr bwMode="auto">
            <a:xfrm>
              <a:off x="3281" y="342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6" name="Oval 447"/>
            <p:cNvSpPr>
              <a:spLocks noChangeAspect="1" noChangeArrowheads="1"/>
            </p:cNvSpPr>
            <p:nvPr/>
          </p:nvSpPr>
          <p:spPr bwMode="auto">
            <a:xfrm>
              <a:off x="3373" y="342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7" name="Oval 448"/>
            <p:cNvSpPr>
              <a:spLocks noChangeAspect="1" noChangeArrowheads="1"/>
            </p:cNvSpPr>
            <p:nvPr/>
          </p:nvSpPr>
          <p:spPr bwMode="auto">
            <a:xfrm>
              <a:off x="3465" y="342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68" name="Oval 449"/>
            <p:cNvSpPr>
              <a:spLocks noChangeAspect="1" noChangeArrowheads="1"/>
            </p:cNvSpPr>
            <p:nvPr/>
          </p:nvSpPr>
          <p:spPr bwMode="auto">
            <a:xfrm>
              <a:off x="3557" y="342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69" name="Oval 450"/>
            <p:cNvSpPr>
              <a:spLocks noChangeAspect="1" noChangeArrowheads="1"/>
            </p:cNvSpPr>
            <p:nvPr/>
          </p:nvSpPr>
          <p:spPr bwMode="auto">
            <a:xfrm>
              <a:off x="3648" y="342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0" name="Oval 451"/>
            <p:cNvSpPr>
              <a:spLocks noChangeAspect="1" noChangeArrowheads="1"/>
            </p:cNvSpPr>
            <p:nvPr/>
          </p:nvSpPr>
          <p:spPr bwMode="auto">
            <a:xfrm>
              <a:off x="3740" y="342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71" name="Oval 452"/>
            <p:cNvSpPr>
              <a:spLocks noChangeAspect="1" noChangeArrowheads="1"/>
            </p:cNvSpPr>
            <p:nvPr/>
          </p:nvSpPr>
          <p:spPr bwMode="auto">
            <a:xfrm>
              <a:off x="3832" y="342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2" name="Oval 453"/>
            <p:cNvSpPr>
              <a:spLocks noChangeAspect="1" noChangeArrowheads="1"/>
            </p:cNvSpPr>
            <p:nvPr/>
          </p:nvSpPr>
          <p:spPr bwMode="auto">
            <a:xfrm>
              <a:off x="3923" y="342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3" name="Oval 454"/>
            <p:cNvSpPr>
              <a:spLocks noChangeAspect="1" noChangeArrowheads="1"/>
            </p:cNvSpPr>
            <p:nvPr/>
          </p:nvSpPr>
          <p:spPr bwMode="auto">
            <a:xfrm>
              <a:off x="2962" y="350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4" name="Oval 455"/>
            <p:cNvSpPr>
              <a:spLocks noChangeAspect="1" noChangeArrowheads="1"/>
            </p:cNvSpPr>
            <p:nvPr/>
          </p:nvSpPr>
          <p:spPr bwMode="auto">
            <a:xfrm>
              <a:off x="3053" y="350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5" name="Oval 456"/>
            <p:cNvSpPr>
              <a:spLocks noChangeAspect="1" noChangeArrowheads="1"/>
            </p:cNvSpPr>
            <p:nvPr/>
          </p:nvSpPr>
          <p:spPr bwMode="auto">
            <a:xfrm>
              <a:off x="3145" y="3508"/>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76" name="Oval 457"/>
            <p:cNvSpPr>
              <a:spLocks noChangeAspect="1" noChangeArrowheads="1"/>
            </p:cNvSpPr>
            <p:nvPr/>
          </p:nvSpPr>
          <p:spPr bwMode="auto">
            <a:xfrm>
              <a:off x="3237" y="350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7" name="Oval 458"/>
            <p:cNvSpPr>
              <a:spLocks noChangeAspect="1" noChangeArrowheads="1"/>
            </p:cNvSpPr>
            <p:nvPr/>
          </p:nvSpPr>
          <p:spPr bwMode="auto">
            <a:xfrm>
              <a:off x="3328" y="3508"/>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78" name="Oval 459"/>
            <p:cNvSpPr>
              <a:spLocks noChangeAspect="1" noChangeArrowheads="1"/>
            </p:cNvSpPr>
            <p:nvPr/>
          </p:nvSpPr>
          <p:spPr bwMode="auto">
            <a:xfrm>
              <a:off x="3420" y="350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79" name="Oval 460"/>
            <p:cNvSpPr>
              <a:spLocks noChangeAspect="1" noChangeArrowheads="1"/>
            </p:cNvSpPr>
            <p:nvPr/>
          </p:nvSpPr>
          <p:spPr bwMode="auto">
            <a:xfrm>
              <a:off x="3512" y="350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0" name="Oval 461"/>
            <p:cNvSpPr>
              <a:spLocks noChangeAspect="1" noChangeArrowheads="1"/>
            </p:cNvSpPr>
            <p:nvPr/>
          </p:nvSpPr>
          <p:spPr bwMode="auto">
            <a:xfrm>
              <a:off x="3604" y="3508"/>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81" name="Oval 462"/>
            <p:cNvSpPr>
              <a:spLocks noChangeAspect="1" noChangeArrowheads="1"/>
            </p:cNvSpPr>
            <p:nvPr/>
          </p:nvSpPr>
          <p:spPr bwMode="auto">
            <a:xfrm>
              <a:off x="3695" y="350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2" name="Oval 463"/>
            <p:cNvSpPr>
              <a:spLocks noChangeAspect="1" noChangeArrowheads="1"/>
            </p:cNvSpPr>
            <p:nvPr/>
          </p:nvSpPr>
          <p:spPr bwMode="auto">
            <a:xfrm>
              <a:off x="3787" y="350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3" name="Oval 464"/>
            <p:cNvSpPr>
              <a:spLocks noChangeAspect="1" noChangeArrowheads="1"/>
            </p:cNvSpPr>
            <p:nvPr/>
          </p:nvSpPr>
          <p:spPr bwMode="auto">
            <a:xfrm>
              <a:off x="3884" y="3508"/>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84" name="Oval 465"/>
            <p:cNvSpPr>
              <a:spLocks noChangeAspect="1" noChangeArrowheads="1"/>
            </p:cNvSpPr>
            <p:nvPr/>
          </p:nvSpPr>
          <p:spPr bwMode="auto">
            <a:xfrm>
              <a:off x="3007" y="3590"/>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85" name="Oval 466"/>
            <p:cNvSpPr>
              <a:spLocks noChangeAspect="1" noChangeArrowheads="1"/>
            </p:cNvSpPr>
            <p:nvPr/>
          </p:nvSpPr>
          <p:spPr bwMode="auto">
            <a:xfrm>
              <a:off x="3098" y="359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6" name="Oval 467"/>
            <p:cNvSpPr>
              <a:spLocks noChangeAspect="1" noChangeArrowheads="1"/>
            </p:cNvSpPr>
            <p:nvPr/>
          </p:nvSpPr>
          <p:spPr bwMode="auto">
            <a:xfrm>
              <a:off x="3190" y="3590"/>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87" name="Oval 468"/>
            <p:cNvSpPr>
              <a:spLocks noChangeAspect="1" noChangeArrowheads="1"/>
            </p:cNvSpPr>
            <p:nvPr/>
          </p:nvSpPr>
          <p:spPr bwMode="auto">
            <a:xfrm>
              <a:off x="3281" y="359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8" name="Oval 469"/>
            <p:cNvSpPr>
              <a:spLocks noChangeAspect="1" noChangeArrowheads="1"/>
            </p:cNvSpPr>
            <p:nvPr/>
          </p:nvSpPr>
          <p:spPr bwMode="auto">
            <a:xfrm>
              <a:off x="3373" y="359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89" name="Oval 470"/>
            <p:cNvSpPr>
              <a:spLocks noChangeAspect="1" noChangeArrowheads="1"/>
            </p:cNvSpPr>
            <p:nvPr/>
          </p:nvSpPr>
          <p:spPr bwMode="auto">
            <a:xfrm>
              <a:off x="3465" y="3590"/>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90" name="Oval 471"/>
            <p:cNvSpPr>
              <a:spLocks noChangeAspect="1" noChangeArrowheads="1"/>
            </p:cNvSpPr>
            <p:nvPr/>
          </p:nvSpPr>
          <p:spPr bwMode="auto">
            <a:xfrm>
              <a:off x="3557" y="359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1" name="Oval 472"/>
            <p:cNvSpPr>
              <a:spLocks noChangeAspect="1" noChangeArrowheads="1"/>
            </p:cNvSpPr>
            <p:nvPr/>
          </p:nvSpPr>
          <p:spPr bwMode="auto">
            <a:xfrm>
              <a:off x="3648" y="359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2" name="Oval 473"/>
            <p:cNvSpPr>
              <a:spLocks noChangeAspect="1" noChangeArrowheads="1"/>
            </p:cNvSpPr>
            <p:nvPr/>
          </p:nvSpPr>
          <p:spPr bwMode="auto">
            <a:xfrm>
              <a:off x="3740" y="3590"/>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93" name="Oval 474"/>
            <p:cNvSpPr>
              <a:spLocks noChangeAspect="1" noChangeArrowheads="1"/>
            </p:cNvSpPr>
            <p:nvPr/>
          </p:nvSpPr>
          <p:spPr bwMode="auto">
            <a:xfrm>
              <a:off x="3832" y="359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4" name="Oval 475"/>
            <p:cNvSpPr>
              <a:spLocks noChangeAspect="1" noChangeArrowheads="1"/>
            </p:cNvSpPr>
            <p:nvPr/>
          </p:nvSpPr>
          <p:spPr bwMode="auto">
            <a:xfrm>
              <a:off x="3923" y="359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5" name="Oval 476"/>
            <p:cNvSpPr>
              <a:spLocks noChangeAspect="1" noChangeArrowheads="1"/>
            </p:cNvSpPr>
            <p:nvPr/>
          </p:nvSpPr>
          <p:spPr bwMode="auto">
            <a:xfrm>
              <a:off x="3053" y="3673"/>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696" name="Oval 477"/>
            <p:cNvSpPr>
              <a:spLocks noChangeAspect="1" noChangeArrowheads="1"/>
            </p:cNvSpPr>
            <p:nvPr/>
          </p:nvSpPr>
          <p:spPr bwMode="auto">
            <a:xfrm>
              <a:off x="3145" y="367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7" name="Oval 478"/>
            <p:cNvSpPr>
              <a:spLocks noChangeAspect="1" noChangeArrowheads="1"/>
            </p:cNvSpPr>
            <p:nvPr/>
          </p:nvSpPr>
          <p:spPr bwMode="auto">
            <a:xfrm>
              <a:off x="3237" y="367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8" name="Oval 479"/>
            <p:cNvSpPr>
              <a:spLocks noChangeAspect="1" noChangeArrowheads="1"/>
            </p:cNvSpPr>
            <p:nvPr/>
          </p:nvSpPr>
          <p:spPr bwMode="auto">
            <a:xfrm>
              <a:off x="3328" y="367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699" name="Oval 480"/>
            <p:cNvSpPr>
              <a:spLocks noChangeAspect="1" noChangeArrowheads="1"/>
            </p:cNvSpPr>
            <p:nvPr/>
          </p:nvSpPr>
          <p:spPr bwMode="auto">
            <a:xfrm>
              <a:off x="3420" y="3673"/>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00" name="Oval 481"/>
            <p:cNvSpPr>
              <a:spLocks noChangeAspect="1" noChangeArrowheads="1"/>
            </p:cNvSpPr>
            <p:nvPr/>
          </p:nvSpPr>
          <p:spPr bwMode="auto">
            <a:xfrm>
              <a:off x="3512" y="367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1" name="Oval 482"/>
            <p:cNvSpPr>
              <a:spLocks noChangeAspect="1" noChangeArrowheads="1"/>
            </p:cNvSpPr>
            <p:nvPr/>
          </p:nvSpPr>
          <p:spPr bwMode="auto">
            <a:xfrm>
              <a:off x="3604" y="3673"/>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02" name="Oval 483"/>
            <p:cNvSpPr>
              <a:spLocks noChangeAspect="1" noChangeArrowheads="1"/>
            </p:cNvSpPr>
            <p:nvPr/>
          </p:nvSpPr>
          <p:spPr bwMode="auto">
            <a:xfrm>
              <a:off x="3695" y="367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3" name="Oval 484"/>
            <p:cNvSpPr>
              <a:spLocks noChangeAspect="1" noChangeArrowheads="1"/>
            </p:cNvSpPr>
            <p:nvPr/>
          </p:nvSpPr>
          <p:spPr bwMode="auto">
            <a:xfrm>
              <a:off x="3790" y="3680"/>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04" name="Oval 485"/>
            <p:cNvSpPr>
              <a:spLocks noChangeAspect="1" noChangeArrowheads="1"/>
            </p:cNvSpPr>
            <p:nvPr/>
          </p:nvSpPr>
          <p:spPr bwMode="auto">
            <a:xfrm>
              <a:off x="3878" y="367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5" name="Oval 486"/>
            <p:cNvSpPr>
              <a:spLocks noChangeAspect="1" noChangeArrowheads="1"/>
            </p:cNvSpPr>
            <p:nvPr/>
          </p:nvSpPr>
          <p:spPr bwMode="auto">
            <a:xfrm>
              <a:off x="3098" y="375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6" name="Oval 487"/>
            <p:cNvSpPr>
              <a:spLocks noChangeAspect="1" noChangeArrowheads="1"/>
            </p:cNvSpPr>
            <p:nvPr/>
          </p:nvSpPr>
          <p:spPr bwMode="auto">
            <a:xfrm>
              <a:off x="3190" y="375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7" name="Oval 488"/>
            <p:cNvSpPr>
              <a:spLocks noChangeAspect="1" noChangeArrowheads="1"/>
            </p:cNvSpPr>
            <p:nvPr/>
          </p:nvSpPr>
          <p:spPr bwMode="auto">
            <a:xfrm>
              <a:off x="3281" y="3756"/>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08" name="Oval 489"/>
            <p:cNvSpPr>
              <a:spLocks noChangeAspect="1" noChangeArrowheads="1"/>
            </p:cNvSpPr>
            <p:nvPr/>
          </p:nvSpPr>
          <p:spPr bwMode="auto">
            <a:xfrm>
              <a:off x="3381" y="375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09" name="Oval 490"/>
            <p:cNvSpPr>
              <a:spLocks noChangeAspect="1" noChangeArrowheads="1"/>
            </p:cNvSpPr>
            <p:nvPr/>
          </p:nvSpPr>
          <p:spPr bwMode="auto">
            <a:xfrm>
              <a:off x="3465" y="375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0" name="Oval 491"/>
            <p:cNvSpPr>
              <a:spLocks noChangeAspect="1" noChangeArrowheads="1"/>
            </p:cNvSpPr>
            <p:nvPr/>
          </p:nvSpPr>
          <p:spPr bwMode="auto">
            <a:xfrm>
              <a:off x="3557" y="375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1" name="Oval 492"/>
            <p:cNvSpPr>
              <a:spLocks noChangeAspect="1" noChangeArrowheads="1"/>
            </p:cNvSpPr>
            <p:nvPr/>
          </p:nvSpPr>
          <p:spPr bwMode="auto">
            <a:xfrm>
              <a:off x="3648" y="3756"/>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12" name="Oval 493"/>
            <p:cNvSpPr>
              <a:spLocks noChangeAspect="1" noChangeArrowheads="1"/>
            </p:cNvSpPr>
            <p:nvPr/>
          </p:nvSpPr>
          <p:spPr bwMode="auto">
            <a:xfrm>
              <a:off x="3740" y="375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3" name="Oval 494"/>
            <p:cNvSpPr>
              <a:spLocks noChangeAspect="1" noChangeArrowheads="1"/>
            </p:cNvSpPr>
            <p:nvPr/>
          </p:nvSpPr>
          <p:spPr bwMode="auto">
            <a:xfrm>
              <a:off x="3237" y="3839"/>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14" name="Oval 495"/>
            <p:cNvSpPr>
              <a:spLocks noChangeAspect="1" noChangeArrowheads="1"/>
            </p:cNvSpPr>
            <p:nvPr/>
          </p:nvSpPr>
          <p:spPr bwMode="auto">
            <a:xfrm>
              <a:off x="3343" y="3847"/>
              <a:ext cx="9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5" name="Oval 496"/>
            <p:cNvSpPr>
              <a:spLocks noChangeAspect="1" noChangeArrowheads="1"/>
            </p:cNvSpPr>
            <p:nvPr/>
          </p:nvSpPr>
          <p:spPr bwMode="auto">
            <a:xfrm>
              <a:off x="3434" y="384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6" name="Oval 497"/>
            <p:cNvSpPr>
              <a:spLocks noChangeAspect="1" noChangeArrowheads="1"/>
            </p:cNvSpPr>
            <p:nvPr/>
          </p:nvSpPr>
          <p:spPr bwMode="auto">
            <a:xfrm>
              <a:off x="3512" y="3839"/>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717" name="Oval 498"/>
            <p:cNvSpPr>
              <a:spLocks noChangeAspect="1" noChangeArrowheads="1"/>
            </p:cNvSpPr>
            <p:nvPr/>
          </p:nvSpPr>
          <p:spPr bwMode="auto">
            <a:xfrm>
              <a:off x="3604" y="383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718" name="Oval 499"/>
            <p:cNvSpPr>
              <a:spLocks noChangeAspect="1" noChangeArrowheads="1"/>
            </p:cNvSpPr>
            <p:nvPr/>
          </p:nvSpPr>
          <p:spPr bwMode="auto">
            <a:xfrm>
              <a:off x="3695" y="383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grpSp>
      <p:grpSp>
        <p:nvGrpSpPr>
          <p:cNvPr id="52234" name="Group 500"/>
          <p:cNvGrpSpPr>
            <a:grpSpLocks/>
          </p:cNvGrpSpPr>
          <p:nvPr/>
        </p:nvGrpSpPr>
        <p:grpSpPr bwMode="auto">
          <a:xfrm>
            <a:off x="642937" y="2971801"/>
            <a:ext cx="2659262" cy="2532063"/>
            <a:chOff x="2880" y="2352"/>
            <a:chExt cx="1489" cy="1595"/>
          </a:xfrm>
        </p:grpSpPr>
        <p:sp>
          <p:nvSpPr>
            <p:cNvPr id="52363" name="Rectangle 501"/>
            <p:cNvSpPr>
              <a:spLocks noChangeArrowheads="1"/>
            </p:cNvSpPr>
            <p:nvPr/>
          </p:nvSpPr>
          <p:spPr bwMode="auto">
            <a:xfrm>
              <a:off x="2880" y="3739"/>
              <a:ext cx="809"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nvGrpSpPr>
            <p:cNvPr id="52364" name="Group 502"/>
            <p:cNvGrpSpPr>
              <a:grpSpLocks noChangeAspect="1"/>
            </p:cNvGrpSpPr>
            <p:nvPr/>
          </p:nvGrpSpPr>
          <p:grpSpPr bwMode="auto">
            <a:xfrm rot="10332067">
              <a:off x="4013" y="3186"/>
              <a:ext cx="305" cy="412"/>
              <a:chOff x="2335" y="1564"/>
              <a:chExt cx="418" cy="568"/>
            </a:xfrm>
          </p:grpSpPr>
          <p:sp>
            <p:nvSpPr>
              <p:cNvPr id="52595" name="Freeform 503"/>
              <p:cNvSpPr>
                <a:spLocks noChangeAspect="1"/>
              </p:cNvSpPr>
              <p:nvPr/>
            </p:nvSpPr>
            <p:spPr bwMode="auto">
              <a:xfrm>
                <a:off x="2454" y="1728"/>
                <a:ext cx="299" cy="385"/>
              </a:xfrm>
              <a:custGeom>
                <a:avLst/>
                <a:gdLst>
                  <a:gd name="T0" fmla="*/ 205 w 329"/>
                  <a:gd name="T1" fmla="*/ 0 h 376"/>
                  <a:gd name="T2" fmla="*/ 183 w 329"/>
                  <a:gd name="T3" fmla="*/ 46 h 376"/>
                  <a:gd name="T4" fmla="*/ 183 w 329"/>
                  <a:gd name="T5" fmla="*/ 85 h 376"/>
                  <a:gd name="T6" fmla="*/ 200 w 329"/>
                  <a:gd name="T7" fmla="*/ 123 h 376"/>
                  <a:gd name="T8" fmla="*/ 217 w 329"/>
                  <a:gd name="T9" fmla="*/ 162 h 376"/>
                  <a:gd name="T10" fmla="*/ 226 w 329"/>
                  <a:gd name="T11" fmla="*/ 200 h 376"/>
                  <a:gd name="T12" fmla="*/ 245 w 329"/>
                  <a:gd name="T13" fmla="*/ 252 h 376"/>
                  <a:gd name="T14" fmla="*/ 246 w 329"/>
                  <a:gd name="T15" fmla="*/ 303 h 376"/>
                  <a:gd name="T16" fmla="*/ 212 w 329"/>
                  <a:gd name="T17" fmla="*/ 352 h 376"/>
                  <a:gd name="T18" fmla="*/ 200 w 329"/>
                  <a:gd name="T19" fmla="*/ 340 h 376"/>
                  <a:gd name="T20" fmla="*/ 176 w 329"/>
                  <a:gd name="T21" fmla="*/ 402 h 376"/>
                  <a:gd name="T22" fmla="*/ 156 w 329"/>
                  <a:gd name="T23" fmla="*/ 390 h 376"/>
                  <a:gd name="T24" fmla="*/ 131 w 329"/>
                  <a:gd name="T25" fmla="*/ 377 h 376"/>
                  <a:gd name="T26" fmla="*/ 105 w 329"/>
                  <a:gd name="T27" fmla="*/ 352 h 376"/>
                  <a:gd name="T28" fmla="*/ 78 w 329"/>
                  <a:gd name="T29" fmla="*/ 340 h 376"/>
                  <a:gd name="T30" fmla="*/ 52 w 329"/>
                  <a:gd name="T31" fmla="*/ 326 h 376"/>
                  <a:gd name="T32" fmla="*/ 26 w 329"/>
                  <a:gd name="T33" fmla="*/ 313 h 376"/>
                  <a:gd name="T34" fmla="*/ 0 w 329"/>
                  <a:gd name="T35" fmla="*/ 313 h 376"/>
                  <a:gd name="T36" fmla="*/ 26 w 329"/>
                  <a:gd name="T37" fmla="*/ 301 h 376"/>
                  <a:gd name="T38" fmla="*/ 52 w 329"/>
                  <a:gd name="T39" fmla="*/ 288 h 376"/>
                  <a:gd name="T40" fmla="*/ 78 w 329"/>
                  <a:gd name="T41" fmla="*/ 251 h 376"/>
                  <a:gd name="T42" fmla="*/ 95 w 329"/>
                  <a:gd name="T43" fmla="*/ 212 h 376"/>
                  <a:gd name="T44" fmla="*/ 122 w 329"/>
                  <a:gd name="T45" fmla="*/ 186 h 376"/>
                  <a:gd name="T46" fmla="*/ 139 w 329"/>
                  <a:gd name="T47" fmla="*/ 147 h 376"/>
                  <a:gd name="T48" fmla="*/ 156 w 329"/>
                  <a:gd name="T49" fmla="*/ 111 h 376"/>
                  <a:gd name="T50" fmla="*/ 165 w 329"/>
                  <a:gd name="T51" fmla="*/ 73 h 3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29"/>
                  <a:gd name="T79" fmla="*/ 0 h 376"/>
                  <a:gd name="T80" fmla="*/ 329 w 329"/>
                  <a:gd name="T81" fmla="*/ 376 h 3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29" h="376">
                    <a:moveTo>
                      <a:pt x="274" y="0"/>
                    </a:moveTo>
                    <a:lnTo>
                      <a:pt x="243" y="43"/>
                    </a:lnTo>
                    <a:lnTo>
                      <a:pt x="243" y="79"/>
                    </a:lnTo>
                    <a:lnTo>
                      <a:pt x="266" y="114"/>
                    </a:lnTo>
                    <a:lnTo>
                      <a:pt x="289" y="150"/>
                    </a:lnTo>
                    <a:lnTo>
                      <a:pt x="301" y="186"/>
                    </a:lnTo>
                    <a:lnTo>
                      <a:pt x="327" y="234"/>
                    </a:lnTo>
                    <a:lnTo>
                      <a:pt x="328" y="282"/>
                    </a:lnTo>
                    <a:lnTo>
                      <a:pt x="282" y="328"/>
                    </a:lnTo>
                    <a:lnTo>
                      <a:pt x="266" y="316"/>
                    </a:lnTo>
                    <a:lnTo>
                      <a:pt x="234" y="375"/>
                    </a:lnTo>
                    <a:lnTo>
                      <a:pt x="208" y="363"/>
                    </a:lnTo>
                    <a:lnTo>
                      <a:pt x="174" y="351"/>
                    </a:lnTo>
                    <a:lnTo>
                      <a:pt x="139" y="328"/>
                    </a:lnTo>
                    <a:lnTo>
                      <a:pt x="104" y="316"/>
                    </a:lnTo>
                    <a:lnTo>
                      <a:pt x="69" y="304"/>
                    </a:lnTo>
                    <a:lnTo>
                      <a:pt x="35" y="292"/>
                    </a:lnTo>
                    <a:lnTo>
                      <a:pt x="0" y="292"/>
                    </a:lnTo>
                    <a:lnTo>
                      <a:pt x="35" y="280"/>
                    </a:lnTo>
                    <a:lnTo>
                      <a:pt x="69" y="268"/>
                    </a:lnTo>
                    <a:lnTo>
                      <a:pt x="104" y="233"/>
                    </a:lnTo>
                    <a:lnTo>
                      <a:pt x="127" y="197"/>
                    </a:lnTo>
                    <a:lnTo>
                      <a:pt x="162" y="174"/>
                    </a:lnTo>
                    <a:lnTo>
                      <a:pt x="185" y="138"/>
                    </a:lnTo>
                    <a:lnTo>
                      <a:pt x="208" y="103"/>
                    </a:lnTo>
                    <a:lnTo>
                      <a:pt x="220" y="67"/>
                    </a:lnTo>
                  </a:path>
                </a:pathLst>
              </a:custGeom>
              <a:gradFill rotWithShape="0">
                <a:gsLst>
                  <a:gs pos="0">
                    <a:srgbClr val="472B00"/>
                  </a:gs>
                  <a:gs pos="100000">
                    <a:srgbClr val="EF9100"/>
                  </a:gs>
                </a:gsLst>
                <a:path path="rect">
                  <a:fillToRect l="50000" t="50000" r="50000" b="50000"/>
                </a:path>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en-US"/>
              </a:p>
            </p:txBody>
          </p:sp>
          <p:sp>
            <p:nvSpPr>
              <p:cNvPr id="52596" name="Oval 504"/>
              <p:cNvSpPr>
                <a:spLocks noChangeAspect="1" noChangeArrowheads="1"/>
              </p:cNvSpPr>
              <p:nvPr/>
            </p:nvSpPr>
            <p:spPr bwMode="auto">
              <a:xfrm rot="2160000">
                <a:off x="2335" y="1564"/>
                <a:ext cx="325" cy="568"/>
              </a:xfrm>
              <a:prstGeom prst="ellipse">
                <a:avLst/>
              </a:prstGeom>
              <a:gradFill rotWithShape="0">
                <a:gsLst>
                  <a:gs pos="0">
                    <a:srgbClr val="472B00"/>
                  </a:gs>
                  <a:gs pos="100000">
                    <a:srgbClr val="EF9100"/>
                  </a:gs>
                </a:gsLst>
                <a:path path="shape">
                  <a:fillToRect l="50000" t="50000" r="50000" b="50000"/>
                </a:path>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52365" name="Oval 505"/>
            <p:cNvSpPr>
              <a:spLocks noChangeAspect="1" noChangeArrowheads="1"/>
            </p:cNvSpPr>
            <p:nvPr/>
          </p:nvSpPr>
          <p:spPr bwMode="auto">
            <a:xfrm>
              <a:off x="3899" y="2668"/>
              <a:ext cx="58"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366" name="Oval 506"/>
            <p:cNvSpPr>
              <a:spLocks noChangeAspect="1" noChangeArrowheads="1"/>
            </p:cNvSpPr>
            <p:nvPr/>
          </p:nvSpPr>
          <p:spPr bwMode="auto">
            <a:xfrm rot="840000">
              <a:off x="3836" y="2355"/>
              <a:ext cx="245" cy="16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367" name="Oval 507"/>
            <p:cNvSpPr>
              <a:spLocks noChangeAspect="1" noChangeArrowheads="1"/>
            </p:cNvSpPr>
            <p:nvPr/>
          </p:nvSpPr>
          <p:spPr bwMode="auto">
            <a:xfrm>
              <a:off x="3350" y="2352"/>
              <a:ext cx="1019" cy="1138"/>
            </a:xfrm>
            <a:prstGeom prst="ellipse">
              <a:avLst/>
            </a:prstGeom>
            <a:gradFill rotWithShape="0">
              <a:gsLst>
                <a:gs pos="0">
                  <a:srgbClr val="FF5008"/>
                </a:gs>
                <a:gs pos="100000">
                  <a:srgbClr val="4C1802"/>
                </a:gs>
              </a:gsLst>
              <a:path path="shape">
                <a:fillToRect l="50000" t="50000" r="50000" b="50000"/>
              </a:path>
            </a:gradFill>
            <a:ln>
              <a:noFill/>
            </a:ln>
            <a:extLst>
              <a:ext uri="{91240B29-F687-4F45-9708-019B960494DF}">
                <a14:hiddenLine xmlns:a14="http://schemas.microsoft.com/office/drawing/2010/main" w="25400">
                  <a:solidFill>
                    <a:srgbClr val="000000"/>
                  </a:solidFill>
                  <a:prstDash val="sysDot"/>
                  <a:round/>
                  <a:headEnd/>
                  <a:tailEnd/>
                </a14:hiddenLine>
              </a:ext>
            </a:extLst>
          </p:spPr>
          <p:txBody>
            <a:bodyPr wrap="none" anchor="ctr"/>
            <a:lstStyle/>
            <a:p>
              <a:endParaRPr lang="en-US"/>
            </a:p>
          </p:txBody>
        </p:sp>
        <p:grpSp>
          <p:nvGrpSpPr>
            <p:cNvPr id="52368" name="Group 508"/>
            <p:cNvGrpSpPr>
              <a:grpSpLocks noChangeAspect="1"/>
            </p:cNvGrpSpPr>
            <p:nvPr/>
          </p:nvGrpSpPr>
          <p:grpSpPr bwMode="auto">
            <a:xfrm>
              <a:off x="3373" y="2407"/>
              <a:ext cx="306" cy="412"/>
              <a:chOff x="2335" y="1564"/>
              <a:chExt cx="418" cy="568"/>
            </a:xfrm>
          </p:grpSpPr>
          <p:sp>
            <p:nvSpPr>
              <p:cNvPr id="52593" name="Freeform 509"/>
              <p:cNvSpPr>
                <a:spLocks noChangeAspect="1"/>
              </p:cNvSpPr>
              <p:nvPr/>
            </p:nvSpPr>
            <p:spPr bwMode="auto">
              <a:xfrm>
                <a:off x="2454" y="1728"/>
                <a:ext cx="299" cy="385"/>
              </a:xfrm>
              <a:custGeom>
                <a:avLst/>
                <a:gdLst>
                  <a:gd name="T0" fmla="*/ 205 w 329"/>
                  <a:gd name="T1" fmla="*/ 0 h 376"/>
                  <a:gd name="T2" fmla="*/ 183 w 329"/>
                  <a:gd name="T3" fmla="*/ 46 h 376"/>
                  <a:gd name="T4" fmla="*/ 183 w 329"/>
                  <a:gd name="T5" fmla="*/ 85 h 376"/>
                  <a:gd name="T6" fmla="*/ 200 w 329"/>
                  <a:gd name="T7" fmla="*/ 123 h 376"/>
                  <a:gd name="T8" fmla="*/ 217 w 329"/>
                  <a:gd name="T9" fmla="*/ 162 h 376"/>
                  <a:gd name="T10" fmla="*/ 226 w 329"/>
                  <a:gd name="T11" fmla="*/ 200 h 376"/>
                  <a:gd name="T12" fmla="*/ 245 w 329"/>
                  <a:gd name="T13" fmla="*/ 252 h 376"/>
                  <a:gd name="T14" fmla="*/ 246 w 329"/>
                  <a:gd name="T15" fmla="*/ 303 h 376"/>
                  <a:gd name="T16" fmla="*/ 212 w 329"/>
                  <a:gd name="T17" fmla="*/ 352 h 376"/>
                  <a:gd name="T18" fmla="*/ 200 w 329"/>
                  <a:gd name="T19" fmla="*/ 340 h 376"/>
                  <a:gd name="T20" fmla="*/ 176 w 329"/>
                  <a:gd name="T21" fmla="*/ 402 h 376"/>
                  <a:gd name="T22" fmla="*/ 156 w 329"/>
                  <a:gd name="T23" fmla="*/ 390 h 376"/>
                  <a:gd name="T24" fmla="*/ 131 w 329"/>
                  <a:gd name="T25" fmla="*/ 377 h 376"/>
                  <a:gd name="T26" fmla="*/ 105 w 329"/>
                  <a:gd name="T27" fmla="*/ 352 h 376"/>
                  <a:gd name="T28" fmla="*/ 78 w 329"/>
                  <a:gd name="T29" fmla="*/ 340 h 376"/>
                  <a:gd name="T30" fmla="*/ 52 w 329"/>
                  <a:gd name="T31" fmla="*/ 326 h 376"/>
                  <a:gd name="T32" fmla="*/ 26 w 329"/>
                  <a:gd name="T33" fmla="*/ 313 h 376"/>
                  <a:gd name="T34" fmla="*/ 0 w 329"/>
                  <a:gd name="T35" fmla="*/ 313 h 376"/>
                  <a:gd name="T36" fmla="*/ 26 w 329"/>
                  <a:gd name="T37" fmla="*/ 301 h 376"/>
                  <a:gd name="T38" fmla="*/ 52 w 329"/>
                  <a:gd name="T39" fmla="*/ 288 h 376"/>
                  <a:gd name="T40" fmla="*/ 78 w 329"/>
                  <a:gd name="T41" fmla="*/ 251 h 376"/>
                  <a:gd name="T42" fmla="*/ 95 w 329"/>
                  <a:gd name="T43" fmla="*/ 212 h 376"/>
                  <a:gd name="T44" fmla="*/ 122 w 329"/>
                  <a:gd name="T45" fmla="*/ 186 h 376"/>
                  <a:gd name="T46" fmla="*/ 139 w 329"/>
                  <a:gd name="T47" fmla="*/ 147 h 376"/>
                  <a:gd name="T48" fmla="*/ 156 w 329"/>
                  <a:gd name="T49" fmla="*/ 111 h 376"/>
                  <a:gd name="T50" fmla="*/ 165 w 329"/>
                  <a:gd name="T51" fmla="*/ 73 h 3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29"/>
                  <a:gd name="T79" fmla="*/ 0 h 376"/>
                  <a:gd name="T80" fmla="*/ 329 w 329"/>
                  <a:gd name="T81" fmla="*/ 376 h 37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29" h="376">
                    <a:moveTo>
                      <a:pt x="274" y="0"/>
                    </a:moveTo>
                    <a:lnTo>
                      <a:pt x="243" y="43"/>
                    </a:lnTo>
                    <a:lnTo>
                      <a:pt x="243" y="79"/>
                    </a:lnTo>
                    <a:lnTo>
                      <a:pt x="266" y="114"/>
                    </a:lnTo>
                    <a:lnTo>
                      <a:pt x="289" y="150"/>
                    </a:lnTo>
                    <a:lnTo>
                      <a:pt x="301" y="186"/>
                    </a:lnTo>
                    <a:lnTo>
                      <a:pt x="327" y="234"/>
                    </a:lnTo>
                    <a:lnTo>
                      <a:pt x="328" y="282"/>
                    </a:lnTo>
                    <a:lnTo>
                      <a:pt x="282" y="328"/>
                    </a:lnTo>
                    <a:lnTo>
                      <a:pt x="266" y="316"/>
                    </a:lnTo>
                    <a:lnTo>
                      <a:pt x="234" y="375"/>
                    </a:lnTo>
                    <a:lnTo>
                      <a:pt x="208" y="363"/>
                    </a:lnTo>
                    <a:lnTo>
                      <a:pt x="174" y="351"/>
                    </a:lnTo>
                    <a:lnTo>
                      <a:pt x="139" y="328"/>
                    </a:lnTo>
                    <a:lnTo>
                      <a:pt x="104" y="316"/>
                    </a:lnTo>
                    <a:lnTo>
                      <a:pt x="69" y="304"/>
                    </a:lnTo>
                    <a:lnTo>
                      <a:pt x="35" y="292"/>
                    </a:lnTo>
                    <a:lnTo>
                      <a:pt x="0" y="292"/>
                    </a:lnTo>
                    <a:lnTo>
                      <a:pt x="35" y="280"/>
                    </a:lnTo>
                    <a:lnTo>
                      <a:pt x="69" y="268"/>
                    </a:lnTo>
                    <a:lnTo>
                      <a:pt x="104" y="233"/>
                    </a:lnTo>
                    <a:lnTo>
                      <a:pt x="127" y="197"/>
                    </a:lnTo>
                    <a:lnTo>
                      <a:pt x="162" y="174"/>
                    </a:lnTo>
                    <a:lnTo>
                      <a:pt x="185" y="138"/>
                    </a:lnTo>
                    <a:lnTo>
                      <a:pt x="208" y="103"/>
                    </a:lnTo>
                    <a:lnTo>
                      <a:pt x="220" y="67"/>
                    </a:lnTo>
                  </a:path>
                </a:pathLst>
              </a:custGeom>
              <a:gradFill rotWithShape="0">
                <a:gsLst>
                  <a:gs pos="0">
                    <a:srgbClr val="472B00"/>
                  </a:gs>
                  <a:gs pos="100000">
                    <a:srgbClr val="EF9100"/>
                  </a:gs>
                </a:gsLst>
                <a:path path="rect">
                  <a:fillToRect l="50000" t="50000" r="50000" b="50000"/>
                </a:path>
              </a:gradFill>
              <a:ln>
                <a:noFill/>
              </a:ln>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Lst>
            </p:spPr>
            <p:txBody>
              <a:bodyPr/>
              <a:lstStyle/>
              <a:p>
                <a:endParaRPr lang="en-US"/>
              </a:p>
            </p:txBody>
          </p:sp>
          <p:sp>
            <p:nvSpPr>
              <p:cNvPr id="52594" name="Oval 510"/>
              <p:cNvSpPr>
                <a:spLocks noChangeAspect="1" noChangeArrowheads="1"/>
              </p:cNvSpPr>
              <p:nvPr/>
            </p:nvSpPr>
            <p:spPr bwMode="auto">
              <a:xfrm rot="2160000">
                <a:off x="2335" y="1564"/>
                <a:ext cx="325" cy="568"/>
              </a:xfrm>
              <a:prstGeom prst="ellipse">
                <a:avLst/>
              </a:prstGeom>
              <a:gradFill rotWithShape="0">
                <a:gsLst>
                  <a:gs pos="0">
                    <a:srgbClr val="472B00"/>
                  </a:gs>
                  <a:gs pos="100000">
                    <a:srgbClr val="EF9100"/>
                  </a:gs>
                </a:gsLst>
                <a:path path="shape">
                  <a:fillToRect l="50000" t="50000" r="50000" b="50000"/>
                </a:path>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nvGrpSpPr>
            <p:cNvPr id="52369" name="Group 511"/>
            <p:cNvGrpSpPr>
              <a:grpSpLocks noChangeAspect="1"/>
            </p:cNvGrpSpPr>
            <p:nvPr/>
          </p:nvGrpSpPr>
          <p:grpSpPr bwMode="auto">
            <a:xfrm>
              <a:off x="3586" y="2352"/>
              <a:ext cx="371" cy="357"/>
              <a:chOff x="2627" y="1469"/>
              <a:chExt cx="506" cy="492"/>
            </a:xfrm>
          </p:grpSpPr>
          <p:sp>
            <p:nvSpPr>
              <p:cNvPr id="52572" name="Arc 512"/>
              <p:cNvSpPr>
                <a:spLocks noChangeAspect="1"/>
              </p:cNvSpPr>
              <p:nvPr/>
            </p:nvSpPr>
            <p:spPr bwMode="auto">
              <a:xfrm rot="3840000">
                <a:off x="2614" y="1850"/>
                <a:ext cx="185" cy="37"/>
              </a:xfrm>
              <a:custGeom>
                <a:avLst/>
                <a:gdLst>
                  <a:gd name="T0" fmla="*/ 0 w 21722"/>
                  <a:gd name="T1" fmla="*/ 0 h 22162"/>
                  <a:gd name="T2" fmla="*/ 0 w 21722"/>
                  <a:gd name="T3" fmla="*/ 0 h 22162"/>
                  <a:gd name="T4" fmla="*/ 0 w 21722"/>
                  <a:gd name="T5" fmla="*/ 0 h 22162"/>
                  <a:gd name="T6" fmla="*/ 0 60000 65536"/>
                  <a:gd name="T7" fmla="*/ 0 60000 65536"/>
                  <a:gd name="T8" fmla="*/ 0 60000 65536"/>
                  <a:gd name="T9" fmla="*/ 0 w 21722"/>
                  <a:gd name="T10" fmla="*/ 0 h 22162"/>
                  <a:gd name="T11" fmla="*/ 21722 w 21722"/>
                  <a:gd name="T12" fmla="*/ 22162 h 22162"/>
                </a:gdLst>
                <a:ahLst/>
                <a:cxnLst>
                  <a:cxn ang="T6">
                    <a:pos x="T0" y="T1"/>
                  </a:cxn>
                  <a:cxn ang="T7">
                    <a:pos x="T2" y="T3"/>
                  </a:cxn>
                  <a:cxn ang="T8">
                    <a:pos x="T4" y="T5"/>
                  </a:cxn>
                </a:cxnLst>
                <a:rect l="T9" t="T10" r="T11" b="T12"/>
                <a:pathLst>
                  <a:path w="21722" h="22162" fill="none" extrusionOk="0">
                    <a:moveTo>
                      <a:pt x="21714" y="0"/>
                    </a:moveTo>
                    <a:cubicBezTo>
                      <a:pt x="21719" y="187"/>
                      <a:pt x="21722" y="374"/>
                      <a:pt x="21722" y="562"/>
                    </a:cubicBezTo>
                    <a:cubicBezTo>
                      <a:pt x="21722" y="12491"/>
                      <a:pt x="12051" y="22162"/>
                      <a:pt x="122" y="22162"/>
                    </a:cubicBezTo>
                    <a:cubicBezTo>
                      <a:pt x="81" y="22162"/>
                      <a:pt x="40" y="22161"/>
                      <a:pt x="0" y="22161"/>
                    </a:cubicBezTo>
                  </a:path>
                  <a:path w="21722" h="22162" stroke="0" extrusionOk="0">
                    <a:moveTo>
                      <a:pt x="21714" y="0"/>
                    </a:moveTo>
                    <a:cubicBezTo>
                      <a:pt x="21719" y="187"/>
                      <a:pt x="21722" y="374"/>
                      <a:pt x="21722" y="562"/>
                    </a:cubicBezTo>
                    <a:cubicBezTo>
                      <a:pt x="21722" y="12491"/>
                      <a:pt x="12051" y="22162"/>
                      <a:pt x="122" y="22162"/>
                    </a:cubicBezTo>
                    <a:cubicBezTo>
                      <a:pt x="81" y="22162"/>
                      <a:pt x="40" y="22161"/>
                      <a:pt x="0" y="22161"/>
                    </a:cubicBezTo>
                    <a:lnTo>
                      <a:pt x="122" y="562"/>
                    </a:lnTo>
                    <a:lnTo>
                      <a:pt x="21714"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73" name="Oval 513"/>
              <p:cNvSpPr>
                <a:spLocks noChangeAspect="1" noChangeArrowheads="1"/>
              </p:cNvSpPr>
              <p:nvPr/>
            </p:nvSpPr>
            <p:spPr bwMode="auto">
              <a:xfrm rot="-2640000">
                <a:off x="3055" y="1517"/>
                <a:ext cx="78" cy="88"/>
              </a:xfrm>
              <a:prstGeom prst="ellipse">
                <a:avLst/>
              </a:prstGeom>
              <a:solidFill>
                <a:schemeClr val="accent1"/>
              </a:solidFill>
              <a:ln w="12700">
                <a:solidFill>
                  <a:srgbClr val="000000"/>
                </a:solidFill>
                <a:round/>
                <a:headEnd/>
                <a:tailEnd/>
              </a:ln>
            </p:spPr>
            <p:txBody>
              <a:bodyPr wrap="none" anchor="ctr"/>
              <a:lstStyle/>
              <a:p>
                <a:endParaRPr lang="en-US"/>
              </a:p>
            </p:txBody>
          </p:sp>
          <p:grpSp>
            <p:nvGrpSpPr>
              <p:cNvPr id="52574" name="Group 514"/>
              <p:cNvGrpSpPr>
                <a:grpSpLocks noChangeAspect="1"/>
              </p:cNvGrpSpPr>
              <p:nvPr/>
            </p:nvGrpSpPr>
            <p:grpSpPr bwMode="auto">
              <a:xfrm>
                <a:off x="2627" y="1469"/>
                <a:ext cx="463" cy="445"/>
                <a:chOff x="2627" y="1469"/>
                <a:chExt cx="463" cy="445"/>
              </a:xfrm>
            </p:grpSpPr>
            <p:sp>
              <p:nvSpPr>
                <p:cNvPr id="52575" name="Oval 515"/>
                <p:cNvSpPr>
                  <a:spLocks noChangeAspect="1" noChangeArrowheads="1"/>
                </p:cNvSpPr>
                <p:nvPr/>
              </p:nvSpPr>
              <p:spPr bwMode="auto">
                <a:xfrm rot="-2640000">
                  <a:off x="2679" y="1635"/>
                  <a:ext cx="128" cy="140"/>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576" name="Arc 516"/>
                <p:cNvSpPr>
                  <a:spLocks noChangeAspect="1"/>
                </p:cNvSpPr>
                <p:nvPr/>
              </p:nvSpPr>
              <p:spPr bwMode="auto">
                <a:xfrm rot="2700000">
                  <a:off x="2657" y="1804"/>
                  <a:ext cx="184" cy="35"/>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77" name="Oval 517"/>
                <p:cNvSpPr>
                  <a:spLocks noChangeAspect="1" noChangeArrowheads="1"/>
                </p:cNvSpPr>
                <p:nvPr/>
              </p:nvSpPr>
              <p:spPr bwMode="auto">
                <a:xfrm rot="-2640000">
                  <a:off x="2627" y="170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78" name="Arc 518"/>
                <p:cNvSpPr>
                  <a:spLocks noChangeAspect="1"/>
                </p:cNvSpPr>
                <p:nvPr/>
              </p:nvSpPr>
              <p:spPr bwMode="auto">
                <a:xfrm rot="4440000">
                  <a:off x="2746" y="1765"/>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79" name="Arc 519"/>
                <p:cNvSpPr>
                  <a:spLocks noChangeAspect="1"/>
                </p:cNvSpPr>
                <p:nvPr/>
              </p:nvSpPr>
              <p:spPr bwMode="auto">
                <a:xfrm rot="5520000">
                  <a:off x="2704" y="1765"/>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80" name="Arc 520"/>
                <p:cNvSpPr>
                  <a:spLocks noChangeAspect="1"/>
                </p:cNvSpPr>
                <p:nvPr/>
              </p:nvSpPr>
              <p:spPr bwMode="auto">
                <a:xfrm rot="5760000">
                  <a:off x="2832" y="1717"/>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81" name="Arc 521"/>
                <p:cNvSpPr>
                  <a:spLocks noChangeAspect="1"/>
                </p:cNvSpPr>
                <p:nvPr/>
              </p:nvSpPr>
              <p:spPr bwMode="auto">
                <a:xfrm rot="5760000">
                  <a:off x="2789" y="1717"/>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82" name="Oval 522"/>
                <p:cNvSpPr>
                  <a:spLocks noChangeAspect="1" noChangeArrowheads="1"/>
                </p:cNvSpPr>
                <p:nvPr/>
              </p:nvSpPr>
              <p:spPr bwMode="auto">
                <a:xfrm rot="-2640000">
                  <a:off x="2884"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3" name="Oval 523"/>
                <p:cNvSpPr>
                  <a:spLocks noChangeAspect="1" noChangeArrowheads="1"/>
                </p:cNvSpPr>
                <p:nvPr/>
              </p:nvSpPr>
              <p:spPr bwMode="auto">
                <a:xfrm rot="-2640000">
                  <a:off x="2884" y="146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4" name="Oval 524"/>
                <p:cNvSpPr>
                  <a:spLocks noChangeAspect="1" noChangeArrowheads="1"/>
                </p:cNvSpPr>
                <p:nvPr/>
              </p:nvSpPr>
              <p:spPr bwMode="auto">
                <a:xfrm rot="-2640000">
                  <a:off x="2713"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5" name="Oval 525"/>
                <p:cNvSpPr>
                  <a:spLocks noChangeAspect="1" noChangeArrowheads="1"/>
                </p:cNvSpPr>
                <p:nvPr/>
              </p:nvSpPr>
              <p:spPr bwMode="auto">
                <a:xfrm rot="-2640000">
                  <a:off x="2627"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6" name="Oval 526"/>
                <p:cNvSpPr>
                  <a:spLocks noChangeAspect="1" noChangeArrowheads="1"/>
                </p:cNvSpPr>
                <p:nvPr/>
              </p:nvSpPr>
              <p:spPr bwMode="auto">
                <a:xfrm rot="-2640000">
                  <a:off x="2798" y="1517"/>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7" name="Oval 527"/>
                <p:cNvSpPr>
                  <a:spLocks noChangeAspect="1" noChangeArrowheads="1"/>
                </p:cNvSpPr>
                <p:nvPr/>
              </p:nvSpPr>
              <p:spPr bwMode="auto">
                <a:xfrm rot="-2640000">
                  <a:off x="2969" y="1469"/>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88" name="Oval 528"/>
                <p:cNvSpPr>
                  <a:spLocks noChangeAspect="1" noChangeArrowheads="1"/>
                </p:cNvSpPr>
                <p:nvPr/>
              </p:nvSpPr>
              <p:spPr bwMode="auto">
                <a:xfrm rot="-2640000">
                  <a:off x="2952" y="1492"/>
                  <a:ext cx="115" cy="130"/>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589" name="Oval 529"/>
                <p:cNvSpPr>
                  <a:spLocks noChangeAspect="1" noChangeArrowheads="1"/>
                </p:cNvSpPr>
                <p:nvPr/>
              </p:nvSpPr>
              <p:spPr bwMode="auto">
                <a:xfrm rot="-2640000">
                  <a:off x="2755" y="1613"/>
                  <a:ext cx="79"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90" name="Arc 530"/>
                <p:cNvSpPr>
                  <a:spLocks noChangeAspect="1"/>
                </p:cNvSpPr>
                <p:nvPr/>
              </p:nvSpPr>
              <p:spPr bwMode="auto">
                <a:xfrm rot="-4860000">
                  <a:off x="2909" y="1717"/>
                  <a:ext cx="233"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91" name="Arc 531"/>
                <p:cNvSpPr>
                  <a:spLocks noChangeAspect="1"/>
                </p:cNvSpPr>
                <p:nvPr/>
              </p:nvSpPr>
              <p:spPr bwMode="auto">
                <a:xfrm rot="-5760000">
                  <a:off x="2952" y="1717"/>
                  <a:ext cx="233" cy="3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92" name="Oval 532"/>
                <p:cNvSpPr>
                  <a:spLocks noChangeAspect="1" noChangeArrowheads="1"/>
                </p:cNvSpPr>
                <p:nvPr/>
              </p:nvSpPr>
              <p:spPr bwMode="auto">
                <a:xfrm rot="-2640000">
                  <a:off x="3012" y="1565"/>
                  <a:ext cx="78" cy="88"/>
                </a:xfrm>
                <a:prstGeom prst="ellipse">
                  <a:avLst/>
                </a:prstGeom>
                <a:solidFill>
                  <a:schemeClr val="accent1"/>
                </a:solidFill>
                <a:ln w="12700">
                  <a:solidFill>
                    <a:srgbClr val="000000"/>
                  </a:solidFill>
                  <a:round/>
                  <a:headEnd/>
                  <a:tailEnd/>
                </a:ln>
              </p:spPr>
              <p:txBody>
                <a:bodyPr wrap="none" anchor="ctr"/>
                <a:lstStyle/>
                <a:p>
                  <a:endParaRPr lang="en-US"/>
                </a:p>
              </p:txBody>
            </p:sp>
          </p:grpSp>
        </p:grpSp>
        <p:sp>
          <p:nvSpPr>
            <p:cNvPr id="52370" name="Oval 533"/>
            <p:cNvSpPr>
              <a:spLocks noChangeAspect="1" noChangeArrowheads="1"/>
            </p:cNvSpPr>
            <p:nvPr/>
          </p:nvSpPr>
          <p:spPr bwMode="auto">
            <a:xfrm rot="-2640000">
              <a:off x="3337" y="2982"/>
              <a:ext cx="58"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71" name="Arc 534"/>
            <p:cNvSpPr>
              <a:spLocks noChangeAspect="1"/>
            </p:cNvSpPr>
            <p:nvPr/>
          </p:nvSpPr>
          <p:spPr bwMode="auto">
            <a:xfrm rot="1320000">
              <a:off x="3460" y="2811"/>
              <a:ext cx="119"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0" y="0"/>
                  </a:moveTo>
                  <a:cubicBezTo>
                    <a:pt x="40" y="0"/>
                    <a:pt x="80" y="-1"/>
                    <a:pt x="120" y="0"/>
                  </a:cubicBezTo>
                  <a:cubicBezTo>
                    <a:pt x="12049" y="0"/>
                    <a:pt x="21720" y="9670"/>
                    <a:pt x="21720" y="21600"/>
                  </a:cubicBezTo>
                </a:path>
                <a:path w="21720" h="21600" stroke="0" extrusionOk="0">
                  <a:moveTo>
                    <a:pt x="0" y="0"/>
                  </a:moveTo>
                  <a:cubicBezTo>
                    <a:pt x="40" y="0"/>
                    <a:pt x="80" y="-1"/>
                    <a:pt x="120" y="0"/>
                  </a:cubicBezTo>
                  <a:cubicBezTo>
                    <a:pt x="12049" y="0"/>
                    <a:pt x="21720" y="9670"/>
                    <a:pt x="21720" y="21600"/>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72" name="Arc 535"/>
            <p:cNvSpPr>
              <a:spLocks noChangeAspect="1"/>
            </p:cNvSpPr>
            <p:nvPr/>
          </p:nvSpPr>
          <p:spPr bwMode="auto">
            <a:xfrm rot="2220000">
              <a:off x="3460" y="2770"/>
              <a:ext cx="119"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73" name="Oval 536"/>
            <p:cNvSpPr>
              <a:spLocks noChangeAspect="1" noChangeArrowheads="1"/>
            </p:cNvSpPr>
            <p:nvPr/>
          </p:nvSpPr>
          <p:spPr bwMode="auto">
            <a:xfrm rot="-2640000">
              <a:off x="3432" y="2738"/>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74" name="Arc 537"/>
            <p:cNvSpPr>
              <a:spLocks noChangeAspect="1"/>
            </p:cNvSpPr>
            <p:nvPr/>
          </p:nvSpPr>
          <p:spPr bwMode="auto">
            <a:xfrm rot="1380000">
              <a:off x="3428" y="2875"/>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75" name="Arc 538"/>
            <p:cNvSpPr>
              <a:spLocks noChangeAspect="1"/>
            </p:cNvSpPr>
            <p:nvPr/>
          </p:nvSpPr>
          <p:spPr bwMode="auto">
            <a:xfrm rot="360000">
              <a:off x="3428" y="2916"/>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0" y="0"/>
                  </a:moveTo>
                  <a:cubicBezTo>
                    <a:pt x="40" y="0"/>
                    <a:pt x="80" y="-1"/>
                    <a:pt x="120" y="0"/>
                  </a:cubicBezTo>
                  <a:cubicBezTo>
                    <a:pt x="12049" y="0"/>
                    <a:pt x="21720" y="9670"/>
                    <a:pt x="21720" y="21600"/>
                  </a:cubicBezTo>
                </a:path>
                <a:path w="21720" h="21600" stroke="0" extrusionOk="0">
                  <a:moveTo>
                    <a:pt x="0" y="0"/>
                  </a:moveTo>
                  <a:cubicBezTo>
                    <a:pt x="40" y="0"/>
                    <a:pt x="80" y="-1"/>
                    <a:pt x="120" y="0"/>
                  </a:cubicBezTo>
                  <a:cubicBezTo>
                    <a:pt x="12049" y="0"/>
                    <a:pt x="21720" y="9670"/>
                    <a:pt x="21720" y="21600"/>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76" name="Oval 539"/>
            <p:cNvSpPr>
              <a:spLocks noChangeAspect="1" noChangeArrowheads="1"/>
            </p:cNvSpPr>
            <p:nvPr/>
          </p:nvSpPr>
          <p:spPr bwMode="auto">
            <a:xfrm rot="-2640000">
              <a:off x="3400" y="2843"/>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77" name="Oval 540"/>
            <p:cNvSpPr>
              <a:spLocks noChangeAspect="1" noChangeArrowheads="1"/>
            </p:cNvSpPr>
            <p:nvPr/>
          </p:nvSpPr>
          <p:spPr bwMode="auto">
            <a:xfrm rot="-2640000">
              <a:off x="3325" y="2894"/>
              <a:ext cx="94" cy="102"/>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378" name="Arc 541"/>
            <p:cNvSpPr>
              <a:spLocks noChangeAspect="1"/>
            </p:cNvSpPr>
            <p:nvPr/>
          </p:nvSpPr>
          <p:spPr bwMode="auto">
            <a:xfrm rot="-660000">
              <a:off x="3428" y="2987"/>
              <a:ext cx="120" cy="28"/>
            </a:xfrm>
            <a:custGeom>
              <a:avLst/>
              <a:gdLst>
                <a:gd name="T0" fmla="*/ 0 w 21712"/>
                <a:gd name="T1" fmla="*/ 0 h 21600"/>
                <a:gd name="T2" fmla="*/ 0 w 21712"/>
                <a:gd name="T3" fmla="*/ 0 h 21600"/>
                <a:gd name="T4" fmla="*/ 0 w 21712"/>
                <a:gd name="T5" fmla="*/ 0 h 21600"/>
                <a:gd name="T6" fmla="*/ 0 60000 65536"/>
                <a:gd name="T7" fmla="*/ 0 60000 65536"/>
                <a:gd name="T8" fmla="*/ 0 60000 65536"/>
                <a:gd name="T9" fmla="*/ 0 w 21712"/>
                <a:gd name="T10" fmla="*/ 0 h 21600"/>
                <a:gd name="T11" fmla="*/ 21712 w 21712"/>
                <a:gd name="T12" fmla="*/ 21600 h 21600"/>
              </a:gdLst>
              <a:ahLst/>
              <a:cxnLst>
                <a:cxn ang="T6">
                  <a:pos x="T0" y="T1"/>
                </a:cxn>
                <a:cxn ang="T7">
                  <a:pos x="T2" y="T3"/>
                </a:cxn>
                <a:cxn ang="T8">
                  <a:pos x="T4" y="T5"/>
                </a:cxn>
              </a:cxnLst>
              <a:rect l="T9" t="T10" r="T11" b="T12"/>
              <a:pathLst>
                <a:path w="21712" h="21600" fill="none" extrusionOk="0">
                  <a:moveTo>
                    <a:pt x="0" y="0"/>
                  </a:moveTo>
                  <a:cubicBezTo>
                    <a:pt x="39" y="0"/>
                    <a:pt x="79" y="-1"/>
                    <a:pt x="119" y="0"/>
                  </a:cubicBezTo>
                  <a:cubicBezTo>
                    <a:pt x="11829" y="0"/>
                    <a:pt x="21407" y="9331"/>
                    <a:pt x="21711" y="21038"/>
                  </a:cubicBezTo>
                </a:path>
                <a:path w="21712" h="21600" stroke="0" extrusionOk="0">
                  <a:moveTo>
                    <a:pt x="0" y="0"/>
                  </a:moveTo>
                  <a:cubicBezTo>
                    <a:pt x="39" y="0"/>
                    <a:pt x="79" y="-1"/>
                    <a:pt x="119" y="0"/>
                  </a:cubicBezTo>
                  <a:cubicBezTo>
                    <a:pt x="11829" y="0"/>
                    <a:pt x="21407" y="9331"/>
                    <a:pt x="21711" y="21038"/>
                  </a:cubicBezTo>
                  <a:lnTo>
                    <a:pt x="119"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79" name="Arc 542"/>
            <p:cNvSpPr>
              <a:spLocks noChangeAspect="1"/>
            </p:cNvSpPr>
            <p:nvPr/>
          </p:nvSpPr>
          <p:spPr bwMode="auto">
            <a:xfrm rot="540000">
              <a:off x="3428" y="2944"/>
              <a:ext cx="120" cy="29"/>
            </a:xfrm>
            <a:custGeom>
              <a:avLst/>
              <a:gdLst>
                <a:gd name="T0" fmla="*/ 0 w 21720"/>
                <a:gd name="T1" fmla="*/ 0 h 21600"/>
                <a:gd name="T2" fmla="*/ 0 w 21720"/>
                <a:gd name="T3" fmla="*/ 0 h 21600"/>
                <a:gd name="T4" fmla="*/ 0 w 21720"/>
                <a:gd name="T5" fmla="*/ 0 h 21600"/>
                <a:gd name="T6" fmla="*/ 0 60000 65536"/>
                <a:gd name="T7" fmla="*/ 0 60000 65536"/>
                <a:gd name="T8" fmla="*/ 0 60000 65536"/>
                <a:gd name="T9" fmla="*/ 0 w 21720"/>
                <a:gd name="T10" fmla="*/ 0 h 21600"/>
                <a:gd name="T11" fmla="*/ 21720 w 21720"/>
                <a:gd name="T12" fmla="*/ 21600 h 21600"/>
              </a:gdLst>
              <a:ahLst/>
              <a:cxnLst>
                <a:cxn ang="T6">
                  <a:pos x="T0" y="T1"/>
                </a:cxn>
                <a:cxn ang="T7">
                  <a:pos x="T2" y="T3"/>
                </a:cxn>
                <a:cxn ang="T8">
                  <a:pos x="T4" y="T5"/>
                </a:cxn>
              </a:cxnLst>
              <a:rect l="T9" t="T10" r="T11" b="T12"/>
              <a:pathLst>
                <a:path w="21720" h="21600" fill="none" extrusionOk="0">
                  <a:moveTo>
                    <a:pt x="21720" y="0"/>
                  </a:moveTo>
                  <a:cubicBezTo>
                    <a:pt x="21720" y="11929"/>
                    <a:pt x="12049" y="21600"/>
                    <a:pt x="120" y="21600"/>
                  </a:cubicBezTo>
                  <a:cubicBezTo>
                    <a:pt x="80" y="21600"/>
                    <a:pt x="40" y="21599"/>
                    <a:pt x="0" y="21599"/>
                  </a:cubicBezTo>
                </a:path>
                <a:path w="21720" h="21600" stroke="0" extrusionOk="0">
                  <a:moveTo>
                    <a:pt x="21720" y="0"/>
                  </a:moveTo>
                  <a:cubicBezTo>
                    <a:pt x="21720" y="11929"/>
                    <a:pt x="12049" y="21600"/>
                    <a:pt x="120" y="21600"/>
                  </a:cubicBezTo>
                  <a:cubicBezTo>
                    <a:pt x="80" y="21600"/>
                    <a:pt x="40" y="21599"/>
                    <a:pt x="0" y="21599"/>
                  </a:cubicBezTo>
                  <a:lnTo>
                    <a:pt x="120" y="0"/>
                  </a:lnTo>
                  <a:lnTo>
                    <a:pt x="2172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80" name="Oval 543"/>
            <p:cNvSpPr>
              <a:spLocks noChangeAspect="1" noChangeArrowheads="1"/>
            </p:cNvSpPr>
            <p:nvPr/>
          </p:nvSpPr>
          <p:spPr bwMode="auto">
            <a:xfrm rot="-2640000">
              <a:off x="3337" y="2773"/>
              <a:ext cx="58"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81" name="Oval 544"/>
            <p:cNvSpPr>
              <a:spLocks noChangeAspect="1" noChangeArrowheads="1"/>
            </p:cNvSpPr>
            <p:nvPr/>
          </p:nvSpPr>
          <p:spPr bwMode="auto">
            <a:xfrm rot="-2640000">
              <a:off x="3369" y="2947"/>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82" name="Oval 545"/>
            <p:cNvSpPr>
              <a:spLocks noChangeAspect="1" noChangeArrowheads="1"/>
            </p:cNvSpPr>
            <p:nvPr/>
          </p:nvSpPr>
          <p:spPr bwMode="auto">
            <a:xfrm rot="-2640000">
              <a:off x="3337" y="2843"/>
              <a:ext cx="58" cy="63"/>
            </a:xfrm>
            <a:prstGeom prst="ellipse">
              <a:avLst/>
            </a:prstGeom>
            <a:solidFill>
              <a:schemeClr val="accent1"/>
            </a:solidFill>
            <a:ln w="12700">
              <a:solidFill>
                <a:srgbClr val="000000"/>
              </a:solidFill>
              <a:round/>
              <a:headEnd/>
              <a:tailEnd/>
            </a:ln>
          </p:spPr>
          <p:txBody>
            <a:bodyPr wrap="none" anchor="ctr"/>
            <a:lstStyle/>
            <a:p>
              <a:endParaRPr lang="en-US"/>
            </a:p>
          </p:txBody>
        </p:sp>
        <p:grpSp>
          <p:nvGrpSpPr>
            <p:cNvPr id="52383" name="Group 546"/>
            <p:cNvGrpSpPr>
              <a:grpSpLocks/>
            </p:cNvGrpSpPr>
            <p:nvPr/>
          </p:nvGrpSpPr>
          <p:grpSpPr bwMode="auto">
            <a:xfrm>
              <a:off x="4177" y="2912"/>
              <a:ext cx="185" cy="68"/>
              <a:chOff x="1960" y="2716"/>
              <a:chExt cx="269" cy="96"/>
            </a:xfrm>
          </p:grpSpPr>
          <p:sp>
            <p:nvSpPr>
              <p:cNvPr id="52569" name="Arc 547"/>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70" name="Arc 548"/>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71" name="Oval 549"/>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sp>
          <p:nvSpPr>
            <p:cNvPr id="52384" name="Oval 550"/>
            <p:cNvSpPr>
              <a:spLocks noChangeAspect="1" noChangeArrowheads="1"/>
            </p:cNvSpPr>
            <p:nvPr/>
          </p:nvSpPr>
          <p:spPr bwMode="auto">
            <a:xfrm rot="-2640000">
              <a:off x="4259" y="3065"/>
              <a:ext cx="95" cy="107"/>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385" name="Arc 551"/>
            <p:cNvSpPr>
              <a:spLocks noChangeAspect="1"/>
            </p:cNvSpPr>
            <p:nvPr/>
          </p:nvSpPr>
          <p:spPr bwMode="auto">
            <a:xfrm rot="-9360000">
              <a:off x="4150" y="3125"/>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86" name="Oval 552"/>
            <p:cNvSpPr>
              <a:spLocks noChangeAspect="1" noChangeArrowheads="1"/>
            </p:cNvSpPr>
            <p:nvPr/>
          </p:nvSpPr>
          <p:spPr bwMode="auto">
            <a:xfrm rot="-2640000">
              <a:off x="4305" y="277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87" name="Arc 553"/>
            <p:cNvSpPr>
              <a:spLocks noChangeAspect="1"/>
            </p:cNvSpPr>
            <p:nvPr/>
          </p:nvSpPr>
          <p:spPr bwMode="auto">
            <a:xfrm rot="-10260000">
              <a:off x="4152" y="309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88" name="Arc 554"/>
            <p:cNvSpPr>
              <a:spLocks noChangeAspect="1"/>
            </p:cNvSpPr>
            <p:nvPr/>
          </p:nvSpPr>
          <p:spPr bwMode="auto">
            <a:xfrm rot="-10260000">
              <a:off x="4183" y="3056"/>
              <a:ext cx="151" cy="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89" name="Oval 555"/>
            <p:cNvSpPr>
              <a:spLocks noChangeAspect="1" noChangeArrowheads="1"/>
            </p:cNvSpPr>
            <p:nvPr/>
          </p:nvSpPr>
          <p:spPr bwMode="auto">
            <a:xfrm>
              <a:off x="4305" y="3052"/>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90" name="Arc 556"/>
            <p:cNvSpPr>
              <a:spLocks noChangeAspect="1"/>
            </p:cNvSpPr>
            <p:nvPr/>
          </p:nvSpPr>
          <p:spPr bwMode="auto">
            <a:xfrm rot="-780000">
              <a:off x="4152" y="2776"/>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1" name="Arc 557"/>
            <p:cNvSpPr>
              <a:spLocks noChangeAspect="1"/>
            </p:cNvSpPr>
            <p:nvPr/>
          </p:nvSpPr>
          <p:spPr bwMode="auto">
            <a:xfrm rot="-780000">
              <a:off x="4183" y="288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2" name="Oval 558"/>
            <p:cNvSpPr>
              <a:spLocks noChangeAspect="1" noChangeArrowheads="1"/>
            </p:cNvSpPr>
            <p:nvPr/>
          </p:nvSpPr>
          <p:spPr bwMode="auto">
            <a:xfrm rot="-2640000">
              <a:off x="4305" y="2842"/>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93" name="Arc 559"/>
            <p:cNvSpPr>
              <a:spLocks noChangeAspect="1"/>
            </p:cNvSpPr>
            <p:nvPr/>
          </p:nvSpPr>
          <p:spPr bwMode="auto">
            <a:xfrm rot="-780000">
              <a:off x="4152" y="2742"/>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4" name="Arc 560"/>
            <p:cNvSpPr>
              <a:spLocks noChangeAspect="1"/>
            </p:cNvSpPr>
            <p:nvPr/>
          </p:nvSpPr>
          <p:spPr bwMode="auto">
            <a:xfrm rot="-300000">
              <a:off x="4152" y="281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5" name="Arc 561"/>
            <p:cNvSpPr>
              <a:spLocks noChangeAspect="1"/>
            </p:cNvSpPr>
            <p:nvPr/>
          </p:nvSpPr>
          <p:spPr bwMode="auto">
            <a:xfrm rot="-900000">
              <a:off x="4152" y="2846"/>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6" name="Oval 562"/>
            <p:cNvSpPr>
              <a:spLocks noChangeAspect="1" noChangeArrowheads="1"/>
            </p:cNvSpPr>
            <p:nvPr/>
          </p:nvSpPr>
          <p:spPr bwMode="auto">
            <a:xfrm rot="-2640000">
              <a:off x="4273" y="2703"/>
              <a:ext cx="58"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397" name="Arc 563"/>
            <p:cNvSpPr>
              <a:spLocks noChangeAspect="1"/>
            </p:cNvSpPr>
            <p:nvPr/>
          </p:nvSpPr>
          <p:spPr bwMode="auto">
            <a:xfrm rot="-1680000">
              <a:off x="4120" y="2742"/>
              <a:ext cx="152"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8" name="Arc 564"/>
            <p:cNvSpPr>
              <a:spLocks noChangeAspect="1"/>
            </p:cNvSpPr>
            <p:nvPr/>
          </p:nvSpPr>
          <p:spPr bwMode="auto">
            <a:xfrm rot="-4860000">
              <a:off x="3856" y="2518"/>
              <a:ext cx="169" cy="25"/>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399" name="Oval 565"/>
            <p:cNvSpPr>
              <a:spLocks noChangeAspect="1" noChangeArrowheads="1"/>
            </p:cNvSpPr>
            <p:nvPr/>
          </p:nvSpPr>
          <p:spPr bwMode="auto">
            <a:xfrm rot="-2640000">
              <a:off x="4211" y="2598"/>
              <a:ext cx="57" cy="64"/>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400" name="Arc 566"/>
            <p:cNvSpPr>
              <a:spLocks noChangeAspect="1"/>
            </p:cNvSpPr>
            <p:nvPr/>
          </p:nvSpPr>
          <p:spPr bwMode="auto">
            <a:xfrm rot="-1680000">
              <a:off x="4120" y="2707"/>
              <a:ext cx="152" cy="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1" name="Oval 567"/>
            <p:cNvSpPr>
              <a:spLocks noChangeAspect="1" noChangeArrowheads="1"/>
            </p:cNvSpPr>
            <p:nvPr/>
          </p:nvSpPr>
          <p:spPr bwMode="auto">
            <a:xfrm rot="-2640000">
              <a:off x="4242" y="263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02" name="Arc 568"/>
            <p:cNvSpPr>
              <a:spLocks noChangeAspect="1"/>
            </p:cNvSpPr>
            <p:nvPr/>
          </p:nvSpPr>
          <p:spPr bwMode="auto">
            <a:xfrm rot="-5760000">
              <a:off x="3887" y="2569"/>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3" name="Arc 569"/>
            <p:cNvSpPr>
              <a:spLocks noChangeAspect="1"/>
            </p:cNvSpPr>
            <p:nvPr/>
          </p:nvSpPr>
          <p:spPr bwMode="auto">
            <a:xfrm rot="-4860000">
              <a:off x="3918" y="2534"/>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4" name="Arc 570"/>
            <p:cNvSpPr>
              <a:spLocks noChangeAspect="1"/>
            </p:cNvSpPr>
            <p:nvPr/>
          </p:nvSpPr>
          <p:spPr bwMode="auto">
            <a:xfrm rot="-4860000">
              <a:off x="3950" y="2534"/>
              <a:ext cx="169" cy="25"/>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5" name="Arc 571"/>
            <p:cNvSpPr>
              <a:spLocks noChangeAspect="1"/>
            </p:cNvSpPr>
            <p:nvPr/>
          </p:nvSpPr>
          <p:spPr bwMode="auto">
            <a:xfrm rot="7980000">
              <a:off x="3955" y="2569"/>
              <a:ext cx="169" cy="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6" name="Arc 572"/>
            <p:cNvSpPr>
              <a:spLocks noChangeAspect="1"/>
            </p:cNvSpPr>
            <p:nvPr/>
          </p:nvSpPr>
          <p:spPr bwMode="auto">
            <a:xfrm rot="6660000">
              <a:off x="3987" y="2604"/>
              <a:ext cx="169" cy="2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07" name="Oval 573"/>
            <p:cNvSpPr>
              <a:spLocks noChangeAspect="1" noChangeArrowheads="1"/>
            </p:cNvSpPr>
            <p:nvPr/>
          </p:nvSpPr>
          <p:spPr bwMode="auto">
            <a:xfrm rot="-2640000">
              <a:off x="3962" y="2424"/>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08" name="Oval 574"/>
            <p:cNvSpPr>
              <a:spLocks noChangeAspect="1" noChangeArrowheads="1"/>
            </p:cNvSpPr>
            <p:nvPr/>
          </p:nvSpPr>
          <p:spPr bwMode="auto">
            <a:xfrm rot="-2640000">
              <a:off x="4054" y="2459"/>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09" name="Arc 575"/>
            <p:cNvSpPr>
              <a:spLocks noChangeAspect="1"/>
            </p:cNvSpPr>
            <p:nvPr/>
          </p:nvSpPr>
          <p:spPr bwMode="auto">
            <a:xfrm rot="-1680000">
              <a:off x="4058" y="2638"/>
              <a:ext cx="151" cy="28"/>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10" name="Arc 576"/>
            <p:cNvSpPr>
              <a:spLocks noChangeAspect="1"/>
            </p:cNvSpPr>
            <p:nvPr/>
          </p:nvSpPr>
          <p:spPr bwMode="auto">
            <a:xfrm rot="-1680000">
              <a:off x="4058" y="2671"/>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11" name="Arc 577"/>
            <p:cNvSpPr>
              <a:spLocks noChangeAspect="1"/>
            </p:cNvSpPr>
            <p:nvPr/>
          </p:nvSpPr>
          <p:spPr bwMode="auto">
            <a:xfrm rot="7680000">
              <a:off x="4018" y="2604"/>
              <a:ext cx="169" cy="25"/>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12" name="Arc 578"/>
            <p:cNvSpPr>
              <a:spLocks noChangeAspect="1"/>
            </p:cNvSpPr>
            <p:nvPr/>
          </p:nvSpPr>
          <p:spPr bwMode="auto">
            <a:xfrm rot="-4020000">
              <a:off x="3981" y="2604"/>
              <a:ext cx="169"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13" name="Oval 579"/>
            <p:cNvSpPr>
              <a:spLocks noChangeAspect="1" noChangeArrowheads="1"/>
            </p:cNvSpPr>
            <p:nvPr/>
          </p:nvSpPr>
          <p:spPr bwMode="auto">
            <a:xfrm rot="-2640000">
              <a:off x="4024" y="2424"/>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14" name="Oval 580"/>
            <p:cNvSpPr>
              <a:spLocks noChangeAspect="1" noChangeArrowheads="1"/>
            </p:cNvSpPr>
            <p:nvPr/>
          </p:nvSpPr>
          <p:spPr bwMode="auto">
            <a:xfrm rot="-2640000">
              <a:off x="4117" y="249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15" name="Oval 581"/>
            <p:cNvSpPr>
              <a:spLocks noChangeAspect="1" noChangeArrowheads="1"/>
            </p:cNvSpPr>
            <p:nvPr/>
          </p:nvSpPr>
          <p:spPr bwMode="auto">
            <a:xfrm rot="-2640000">
              <a:off x="4179" y="2563"/>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16" name="Arc 582"/>
            <p:cNvSpPr>
              <a:spLocks noChangeAspect="1"/>
            </p:cNvSpPr>
            <p:nvPr/>
          </p:nvSpPr>
          <p:spPr bwMode="auto">
            <a:xfrm rot="-7500000">
              <a:off x="3919" y="3369"/>
              <a:ext cx="168"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17" name="Oval 583"/>
            <p:cNvSpPr>
              <a:spLocks noChangeAspect="1" noChangeArrowheads="1"/>
            </p:cNvSpPr>
            <p:nvPr/>
          </p:nvSpPr>
          <p:spPr bwMode="auto">
            <a:xfrm>
              <a:off x="3868"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18" name="Oval 584"/>
            <p:cNvSpPr>
              <a:spLocks noChangeAspect="1" noChangeArrowheads="1"/>
            </p:cNvSpPr>
            <p:nvPr/>
          </p:nvSpPr>
          <p:spPr bwMode="auto">
            <a:xfrm>
              <a:off x="3743"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19" name="Oval 585"/>
            <p:cNvSpPr>
              <a:spLocks noChangeAspect="1" noChangeArrowheads="1"/>
            </p:cNvSpPr>
            <p:nvPr/>
          </p:nvSpPr>
          <p:spPr bwMode="auto">
            <a:xfrm>
              <a:off x="3680"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20" name="Arc 586"/>
            <p:cNvSpPr>
              <a:spLocks noChangeAspect="1"/>
            </p:cNvSpPr>
            <p:nvPr/>
          </p:nvSpPr>
          <p:spPr bwMode="auto">
            <a:xfrm rot="4860000">
              <a:off x="3800" y="3406"/>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1" name="Arc 587"/>
            <p:cNvSpPr>
              <a:spLocks noChangeAspect="1"/>
            </p:cNvSpPr>
            <p:nvPr/>
          </p:nvSpPr>
          <p:spPr bwMode="auto">
            <a:xfrm rot="5700000">
              <a:off x="3832" y="3406"/>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2" name="Arc 588"/>
            <p:cNvSpPr>
              <a:spLocks noChangeAspect="1"/>
            </p:cNvSpPr>
            <p:nvPr/>
          </p:nvSpPr>
          <p:spPr bwMode="auto">
            <a:xfrm rot="-4920000">
              <a:off x="3699" y="3406"/>
              <a:ext cx="169"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0" y="0"/>
                    <a:pt x="21288" y="9332"/>
                    <a:pt x="21592" y="21039"/>
                  </a:cubicBezTo>
                </a:path>
                <a:path w="21593" h="21600" stroke="0" extrusionOk="0">
                  <a:moveTo>
                    <a:pt x="-1" y="0"/>
                  </a:moveTo>
                  <a:cubicBezTo>
                    <a:pt x="11710" y="0"/>
                    <a:pt x="21288" y="9332"/>
                    <a:pt x="21592" y="21039"/>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3" name="Arc 589"/>
            <p:cNvSpPr>
              <a:spLocks noChangeAspect="1"/>
            </p:cNvSpPr>
            <p:nvPr/>
          </p:nvSpPr>
          <p:spPr bwMode="auto">
            <a:xfrm rot="5460000">
              <a:off x="3674" y="3405"/>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39"/>
                  </a:moveTo>
                  <a:cubicBezTo>
                    <a:pt x="303" y="9368"/>
                    <a:pt x="9824" y="51"/>
                    <a:pt x="21499" y="0"/>
                  </a:cubicBezTo>
                </a:path>
                <a:path w="21593" h="21600" stroke="0" extrusionOk="0">
                  <a:moveTo>
                    <a:pt x="0" y="21039"/>
                  </a:moveTo>
                  <a:cubicBezTo>
                    <a:pt x="303" y="9368"/>
                    <a:pt x="9824" y="51"/>
                    <a:pt x="21499" y="0"/>
                  </a:cubicBezTo>
                  <a:lnTo>
                    <a:pt x="21593" y="21600"/>
                  </a:lnTo>
                  <a:lnTo>
                    <a:pt x="0" y="21039"/>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4" name="Arc 590"/>
            <p:cNvSpPr>
              <a:spLocks noChangeAspect="1"/>
            </p:cNvSpPr>
            <p:nvPr/>
          </p:nvSpPr>
          <p:spPr bwMode="auto">
            <a:xfrm rot="-7080000">
              <a:off x="3951" y="3369"/>
              <a:ext cx="168"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6" y="0"/>
                    <a:pt x="21296" y="9340"/>
                    <a:pt x="21593" y="21052"/>
                  </a:cubicBezTo>
                </a:path>
                <a:path w="21593" h="21600" stroke="0" extrusionOk="0">
                  <a:moveTo>
                    <a:pt x="-1" y="0"/>
                  </a:moveTo>
                  <a:cubicBezTo>
                    <a:pt x="11716" y="0"/>
                    <a:pt x="21296" y="9340"/>
                    <a:pt x="21593" y="21052"/>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5" name="Oval 591"/>
            <p:cNvSpPr>
              <a:spLocks noChangeAspect="1" noChangeArrowheads="1"/>
            </p:cNvSpPr>
            <p:nvPr/>
          </p:nvSpPr>
          <p:spPr bwMode="auto">
            <a:xfrm>
              <a:off x="4024" y="3435"/>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26" name="Oval 592"/>
            <p:cNvSpPr>
              <a:spLocks noChangeAspect="1" noChangeArrowheads="1"/>
            </p:cNvSpPr>
            <p:nvPr/>
          </p:nvSpPr>
          <p:spPr bwMode="auto">
            <a:xfrm>
              <a:off x="3930" y="3469"/>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27" name="Arc 593"/>
            <p:cNvSpPr>
              <a:spLocks noChangeAspect="1"/>
            </p:cNvSpPr>
            <p:nvPr/>
          </p:nvSpPr>
          <p:spPr bwMode="auto">
            <a:xfrm rot="-5640000">
              <a:off x="3887" y="3371"/>
              <a:ext cx="169" cy="26"/>
            </a:xfrm>
            <a:custGeom>
              <a:avLst/>
              <a:gdLst>
                <a:gd name="T0" fmla="*/ 0 w 21687"/>
                <a:gd name="T1" fmla="*/ 0 h 21600"/>
                <a:gd name="T2" fmla="*/ 0 w 21687"/>
                <a:gd name="T3" fmla="*/ 0 h 21600"/>
                <a:gd name="T4" fmla="*/ 0 w 21687"/>
                <a:gd name="T5" fmla="*/ 0 h 21600"/>
                <a:gd name="T6" fmla="*/ 0 60000 65536"/>
                <a:gd name="T7" fmla="*/ 0 60000 65536"/>
                <a:gd name="T8" fmla="*/ 0 60000 65536"/>
                <a:gd name="T9" fmla="*/ 0 w 21687"/>
                <a:gd name="T10" fmla="*/ 0 h 21600"/>
                <a:gd name="T11" fmla="*/ 21687 w 21687"/>
                <a:gd name="T12" fmla="*/ 21600 h 21600"/>
              </a:gdLst>
              <a:ahLst/>
              <a:cxnLst>
                <a:cxn ang="T6">
                  <a:pos x="T0" y="T1"/>
                </a:cxn>
                <a:cxn ang="T7">
                  <a:pos x="T2" y="T3"/>
                </a:cxn>
                <a:cxn ang="T8">
                  <a:pos x="T4" y="T5"/>
                </a:cxn>
              </a:cxnLst>
              <a:rect l="T9" t="T10" r="T11" b="T12"/>
              <a:pathLst>
                <a:path w="21687" h="21600" fill="none" extrusionOk="0">
                  <a:moveTo>
                    <a:pt x="0" y="0"/>
                  </a:moveTo>
                  <a:cubicBezTo>
                    <a:pt x="31" y="0"/>
                    <a:pt x="62" y="-1"/>
                    <a:pt x="94" y="0"/>
                  </a:cubicBezTo>
                  <a:cubicBezTo>
                    <a:pt x="11804" y="0"/>
                    <a:pt x="21382" y="9331"/>
                    <a:pt x="21686" y="21038"/>
                  </a:cubicBezTo>
                </a:path>
                <a:path w="21687" h="21600" stroke="0" extrusionOk="0">
                  <a:moveTo>
                    <a:pt x="0" y="0"/>
                  </a:moveTo>
                  <a:cubicBezTo>
                    <a:pt x="31" y="0"/>
                    <a:pt x="62" y="-1"/>
                    <a:pt x="94" y="0"/>
                  </a:cubicBezTo>
                  <a:cubicBezTo>
                    <a:pt x="11804" y="0"/>
                    <a:pt x="21382" y="9331"/>
                    <a:pt x="21686" y="21038"/>
                  </a:cubicBezTo>
                  <a:lnTo>
                    <a:pt x="94"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28" name="Arc 594"/>
            <p:cNvSpPr>
              <a:spLocks noChangeAspect="1"/>
            </p:cNvSpPr>
            <p:nvPr/>
          </p:nvSpPr>
          <p:spPr bwMode="auto">
            <a:xfrm rot="-5640000">
              <a:off x="3856" y="3371"/>
              <a:ext cx="169" cy="25"/>
            </a:xfrm>
            <a:custGeom>
              <a:avLst/>
              <a:gdLst>
                <a:gd name="T0" fmla="*/ 0 w 21687"/>
                <a:gd name="T1" fmla="*/ 0 h 21600"/>
                <a:gd name="T2" fmla="*/ 0 w 21687"/>
                <a:gd name="T3" fmla="*/ 0 h 21600"/>
                <a:gd name="T4" fmla="*/ 0 w 21687"/>
                <a:gd name="T5" fmla="*/ 0 h 21600"/>
                <a:gd name="T6" fmla="*/ 0 60000 65536"/>
                <a:gd name="T7" fmla="*/ 0 60000 65536"/>
                <a:gd name="T8" fmla="*/ 0 60000 65536"/>
                <a:gd name="T9" fmla="*/ 0 w 21687"/>
                <a:gd name="T10" fmla="*/ 0 h 21600"/>
                <a:gd name="T11" fmla="*/ 21687 w 21687"/>
                <a:gd name="T12" fmla="*/ 21600 h 21600"/>
              </a:gdLst>
              <a:ahLst/>
              <a:cxnLst>
                <a:cxn ang="T6">
                  <a:pos x="T0" y="T1"/>
                </a:cxn>
                <a:cxn ang="T7">
                  <a:pos x="T2" y="T3"/>
                </a:cxn>
                <a:cxn ang="T8">
                  <a:pos x="T4" y="T5"/>
                </a:cxn>
              </a:cxnLst>
              <a:rect l="T9" t="T10" r="T11" b="T12"/>
              <a:pathLst>
                <a:path w="21687" h="21600" fill="none" extrusionOk="0">
                  <a:moveTo>
                    <a:pt x="0" y="0"/>
                  </a:moveTo>
                  <a:cubicBezTo>
                    <a:pt x="31" y="0"/>
                    <a:pt x="62" y="-1"/>
                    <a:pt x="94" y="0"/>
                  </a:cubicBezTo>
                  <a:cubicBezTo>
                    <a:pt x="11804" y="0"/>
                    <a:pt x="21382" y="9331"/>
                    <a:pt x="21686" y="21038"/>
                  </a:cubicBezTo>
                </a:path>
                <a:path w="21687" h="21600" stroke="0" extrusionOk="0">
                  <a:moveTo>
                    <a:pt x="0" y="0"/>
                  </a:moveTo>
                  <a:cubicBezTo>
                    <a:pt x="31" y="0"/>
                    <a:pt x="62" y="-1"/>
                    <a:pt x="94" y="0"/>
                  </a:cubicBezTo>
                  <a:cubicBezTo>
                    <a:pt x="11804" y="0"/>
                    <a:pt x="21382" y="9331"/>
                    <a:pt x="21686" y="21038"/>
                  </a:cubicBezTo>
                  <a:lnTo>
                    <a:pt x="94"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2429" name="Group 595"/>
            <p:cNvGrpSpPr>
              <a:grpSpLocks noChangeAspect="1"/>
            </p:cNvGrpSpPr>
            <p:nvPr/>
          </p:nvGrpSpPr>
          <p:grpSpPr bwMode="auto">
            <a:xfrm>
              <a:off x="4017" y="3153"/>
              <a:ext cx="310" cy="321"/>
              <a:chOff x="3216" y="2592"/>
              <a:chExt cx="423" cy="442"/>
            </a:xfrm>
          </p:grpSpPr>
          <p:sp>
            <p:nvSpPr>
              <p:cNvPr id="52555" name="Arc 596"/>
              <p:cNvSpPr>
                <a:spLocks noChangeAspect="1"/>
              </p:cNvSpPr>
              <p:nvPr/>
            </p:nvSpPr>
            <p:spPr bwMode="auto">
              <a:xfrm rot="-8400000">
                <a:off x="3265" y="2789"/>
                <a:ext cx="206"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2556" name="Group 597"/>
              <p:cNvGrpSpPr>
                <a:grpSpLocks noChangeAspect="1"/>
              </p:cNvGrpSpPr>
              <p:nvPr/>
            </p:nvGrpSpPr>
            <p:grpSpPr bwMode="auto">
              <a:xfrm>
                <a:off x="3216" y="2592"/>
                <a:ext cx="423" cy="442"/>
                <a:chOff x="3222" y="2596"/>
                <a:chExt cx="423" cy="442"/>
              </a:xfrm>
            </p:grpSpPr>
            <p:sp>
              <p:nvSpPr>
                <p:cNvPr id="52557" name="Arc 598"/>
                <p:cNvSpPr>
                  <a:spLocks noChangeAspect="1"/>
                </p:cNvSpPr>
                <p:nvPr/>
              </p:nvSpPr>
              <p:spPr bwMode="auto">
                <a:xfrm rot="-8400000">
                  <a:off x="3222" y="2793"/>
                  <a:ext cx="206"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2558" name="Group 599"/>
                <p:cNvGrpSpPr>
                  <a:grpSpLocks noChangeAspect="1"/>
                </p:cNvGrpSpPr>
                <p:nvPr/>
              </p:nvGrpSpPr>
              <p:grpSpPr bwMode="auto">
                <a:xfrm>
                  <a:off x="3287" y="2596"/>
                  <a:ext cx="358" cy="442"/>
                  <a:chOff x="3287" y="2596"/>
                  <a:chExt cx="358" cy="442"/>
                </a:xfrm>
              </p:grpSpPr>
              <p:sp>
                <p:nvSpPr>
                  <p:cNvPr id="52559" name="Arc 600"/>
                  <p:cNvSpPr>
                    <a:spLocks noChangeAspect="1"/>
                  </p:cNvSpPr>
                  <p:nvPr/>
                </p:nvSpPr>
                <p:spPr bwMode="auto">
                  <a:xfrm rot="-8400000">
                    <a:off x="3307" y="2697"/>
                    <a:ext cx="207" cy="40"/>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60" name="Arc 601"/>
                  <p:cNvSpPr>
                    <a:spLocks noChangeAspect="1"/>
                  </p:cNvSpPr>
                  <p:nvPr/>
                </p:nvSpPr>
                <p:spPr bwMode="auto">
                  <a:xfrm rot="2760000">
                    <a:off x="3259" y="2747"/>
                    <a:ext cx="232" cy="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61" name="Oval 602"/>
                  <p:cNvSpPr>
                    <a:spLocks noChangeAspect="1" noChangeArrowheads="1"/>
                  </p:cNvSpPr>
                  <p:nvPr/>
                </p:nvSpPr>
                <p:spPr bwMode="auto">
                  <a:xfrm>
                    <a:off x="3438" y="2788"/>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62" name="Arc 603"/>
                  <p:cNvSpPr>
                    <a:spLocks noChangeAspect="1"/>
                  </p:cNvSpPr>
                  <p:nvPr/>
                </p:nvSpPr>
                <p:spPr bwMode="auto">
                  <a:xfrm rot="-9720000">
                    <a:off x="3357" y="2601"/>
                    <a:ext cx="207" cy="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63" name="Oval 604"/>
                  <p:cNvSpPr>
                    <a:spLocks noChangeAspect="1" noChangeArrowheads="1"/>
                  </p:cNvSpPr>
                  <p:nvPr/>
                </p:nvSpPr>
                <p:spPr bwMode="auto">
                  <a:xfrm>
                    <a:off x="3566" y="2596"/>
                    <a:ext cx="79"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64" name="Oval 605"/>
                  <p:cNvSpPr>
                    <a:spLocks noChangeAspect="1" noChangeArrowheads="1"/>
                  </p:cNvSpPr>
                  <p:nvPr/>
                </p:nvSpPr>
                <p:spPr bwMode="auto">
                  <a:xfrm>
                    <a:off x="3395" y="2884"/>
                    <a:ext cx="79" cy="87"/>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65" name="Arc 606"/>
                  <p:cNvSpPr>
                    <a:spLocks noChangeAspect="1"/>
                  </p:cNvSpPr>
                  <p:nvPr/>
                </p:nvSpPr>
                <p:spPr bwMode="auto">
                  <a:xfrm rot="1620000">
                    <a:off x="3357" y="2649"/>
                    <a:ext cx="207" cy="41"/>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2"/>
                        </a:moveTo>
                        <a:cubicBezTo>
                          <a:pt x="295" y="9376"/>
                          <a:pt x="9819" y="51"/>
                          <a:pt x="21499" y="0"/>
                        </a:cubicBezTo>
                      </a:path>
                      <a:path w="21593" h="21600" stroke="0" extrusionOk="0">
                        <a:moveTo>
                          <a:pt x="-1" y="21052"/>
                        </a:moveTo>
                        <a:cubicBezTo>
                          <a:pt x="295" y="9376"/>
                          <a:pt x="9819" y="51"/>
                          <a:pt x="21499" y="0"/>
                        </a:cubicBezTo>
                        <a:lnTo>
                          <a:pt x="21593" y="21600"/>
                        </a:lnTo>
                        <a:lnTo>
                          <a:pt x="-1" y="21052"/>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66" name="Arc 607"/>
                  <p:cNvSpPr>
                    <a:spLocks noChangeAspect="1"/>
                  </p:cNvSpPr>
                  <p:nvPr/>
                </p:nvSpPr>
                <p:spPr bwMode="auto">
                  <a:xfrm rot="1620000">
                    <a:off x="3357" y="2697"/>
                    <a:ext cx="207" cy="41"/>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2"/>
                        </a:moveTo>
                        <a:cubicBezTo>
                          <a:pt x="295" y="9376"/>
                          <a:pt x="9819" y="51"/>
                          <a:pt x="21499" y="0"/>
                        </a:cubicBezTo>
                      </a:path>
                      <a:path w="21593" h="21600" stroke="0" extrusionOk="0">
                        <a:moveTo>
                          <a:pt x="-1" y="21052"/>
                        </a:moveTo>
                        <a:cubicBezTo>
                          <a:pt x="295" y="9376"/>
                          <a:pt x="9819" y="51"/>
                          <a:pt x="21499" y="0"/>
                        </a:cubicBezTo>
                        <a:lnTo>
                          <a:pt x="21593" y="21600"/>
                        </a:lnTo>
                        <a:lnTo>
                          <a:pt x="-1" y="21052"/>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67" name="Oval 608"/>
                  <p:cNvSpPr>
                    <a:spLocks noChangeAspect="1" noChangeArrowheads="1"/>
                  </p:cNvSpPr>
                  <p:nvPr/>
                </p:nvSpPr>
                <p:spPr bwMode="auto">
                  <a:xfrm>
                    <a:off x="3524" y="2692"/>
                    <a:ext cx="78" cy="88"/>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568" name="Oval 609"/>
                  <p:cNvSpPr>
                    <a:spLocks noChangeAspect="1" noChangeArrowheads="1"/>
                  </p:cNvSpPr>
                  <p:nvPr/>
                </p:nvSpPr>
                <p:spPr bwMode="auto">
                  <a:xfrm rot="-2640000">
                    <a:off x="3287" y="2895"/>
                    <a:ext cx="126" cy="143"/>
                  </a:xfrm>
                  <a:prstGeom prst="ellipse">
                    <a:avLst/>
                  </a:prstGeom>
                  <a:solidFill>
                    <a:srgbClr val="EAEC5E"/>
                  </a:solidFill>
                  <a:ln w="12700">
                    <a:solidFill>
                      <a:srgbClr val="000000"/>
                    </a:solidFill>
                    <a:round/>
                    <a:headEnd/>
                    <a:tailEnd/>
                  </a:ln>
                </p:spPr>
                <p:txBody>
                  <a:bodyPr wrap="none" anchor="ctr"/>
                  <a:lstStyle/>
                  <a:p>
                    <a:endParaRPr lang="en-US"/>
                  </a:p>
                </p:txBody>
              </p:sp>
            </p:grpSp>
          </p:grpSp>
        </p:grpSp>
        <p:sp>
          <p:nvSpPr>
            <p:cNvPr id="52430" name="Arc 610"/>
            <p:cNvSpPr>
              <a:spLocks noChangeAspect="1"/>
            </p:cNvSpPr>
            <p:nvPr/>
          </p:nvSpPr>
          <p:spPr bwMode="auto">
            <a:xfrm rot="-660000">
              <a:off x="3429" y="3022"/>
              <a:ext cx="119" cy="28"/>
            </a:xfrm>
            <a:custGeom>
              <a:avLst/>
              <a:gdLst>
                <a:gd name="T0" fmla="*/ 0 w 21712"/>
                <a:gd name="T1" fmla="*/ 0 h 21600"/>
                <a:gd name="T2" fmla="*/ 0 w 21712"/>
                <a:gd name="T3" fmla="*/ 0 h 21600"/>
                <a:gd name="T4" fmla="*/ 0 w 21712"/>
                <a:gd name="T5" fmla="*/ 0 h 21600"/>
                <a:gd name="T6" fmla="*/ 0 60000 65536"/>
                <a:gd name="T7" fmla="*/ 0 60000 65536"/>
                <a:gd name="T8" fmla="*/ 0 60000 65536"/>
                <a:gd name="T9" fmla="*/ 0 w 21712"/>
                <a:gd name="T10" fmla="*/ 0 h 21600"/>
                <a:gd name="T11" fmla="*/ 21712 w 21712"/>
                <a:gd name="T12" fmla="*/ 21600 h 21600"/>
              </a:gdLst>
              <a:ahLst/>
              <a:cxnLst>
                <a:cxn ang="T6">
                  <a:pos x="T0" y="T1"/>
                </a:cxn>
                <a:cxn ang="T7">
                  <a:pos x="T2" y="T3"/>
                </a:cxn>
                <a:cxn ang="T8">
                  <a:pos x="T4" y="T5"/>
                </a:cxn>
              </a:cxnLst>
              <a:rect l="T9" t="T10" r="T11" b="T12"/>
              <a:pathLst>
                <a:path w="21712" h="21600" fill="none" extrusionOk="0">
                  <a:moveTo>
                    <a:pt x="0" y="0"/>
                  </a:moveTo>
                  <a:cubicBezTo>
                    <a:pt x="39" y="0"/>
                    <a:pt x="79" y="-1"/>
                    <a:pt x="119" y="0"/>
                  </a:cubicBezTo>
                  <a:cubicBezTo>
                    <a:pt x="11829" y="0"/>
                    <a:pt x="21407" y="9331"/>
                    <a:pt x="21711" y="21038"/>
                  </a:cubicBezTo>
                </a:path>
                <a:path w="21712" h="21600" stroke="0" extrusionOk="0">
                  <a:moveTo>
                    <a:pt x="0" y="0"/>
                  </a:moveTo>
                  <a:cubicBezTo>
                    <a:pt x="39" y="0"/>
                    <a:pt x="79" y="-1"/>
                    <a:pt x="119" y="0"/>
                  </a:cubicBezTo>
                  <a:cubicBezTo>
                    <a:pt x="11829" y="0"/>
                    <a:pt x="21407" y="9331"/>
                    <a:pt x="21711" y="21038"/>
                  </a:cubicBezTo>
                  <a:lnTo>
                    <a:pt x="119"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31" name="Arc 611"/>
            <p:cNvSpPr>
              <a:spLocks noChangeAspect="1"/>
            </p:cNvSpPr>
            <p:nvPr/>
          </p:nvSpPr>
          <p:spPr bwMode="auto">
            <a:xfrm rot="540000">
              <a:off x="3428" y="3013"/>
              <a:ext cx="120" cy="30"/>
            </a:xfrm>
            <a:custGeom>
              <a:avLst/>
              <a:gdLst>
                <a:gd name="T0" fmla="*/ 0 w 21722"/>
                <a:gd name="T1" fmla="*/ 0 h 22162"/>
                <a:gd name="T2" fmla="*/ 0 w 21722"/>
                <a:gd name="T3" fmla="*/ 0 h 22162"/>
                <a:gd name="T4" fmla="*/ 0 w 21722"/>
                <a:gd name="T5" fmla="*/ 0 h 22162"/>
                <a:gd name="T6" fmla="*/ 0 60000 65536"/>
                <a:gd name="T7" fmla="*/ 0 60000 65536"/>
                <a:gd name="T8" fmla="*/ 0 60000 65536"/>
                <a:gd name="T9" fmla="*/ 0 w 21722"/>
                <a:gd name="T10" fmla="*/ 0 h 22162"/>
                <a:gd name="T11" fmla="*/ 21722 w 21722"/>
                <a:gd name="T12" fmla="*/ 22162 h 22162"/>
              </a:gdLst>
              <a:ahLst/>
              <a:cxnLst>
                <a:cxn ang="T6">
                  <a:pos x="T0" y="T1"/>
                </a:cxn>
                <a:cxn ang="T7">
                  <a:pos x="T2" y="T3"/>
                </a:cxn>
                <a:cxn ang="T8">
                  <a:pos x="T4" y="T5"/>
                </a:cxn>
              </a:cxnLst>
              <a:rect l="T9" t="T10" r="T11" b="T12"/>
              <a:pathLst>
                <a:path w="21722" h="22162" fill="none" extrusionOk="0">
                  <a:moveTo>
                    <a:pt x="21714" y="0"/>
                  </a:moveTo>
                  <a:cubicBezTo>
                    <a:pt x="21719" y="187"/>
                    <a:pt x="21722" y="374"/>
                    <a:pt x="21722" y="562"/>
                  </a:cubicBezTo>
                  <a:cubicBezTo>
                    <a:pt x="21722" y="12491"/>
                    <a:pt x="12051" y="22162"/>
                    <a:pt x="122" y="22162"/>
                  </a:cubicBezTo>
                  <a:cubicBezTo>
                    <a:pt x="81" y="22162"/>
                    <a:pt x="40" y="22161"/>
                    <a:pt x="0" y="22161"/>
                  </a:cubicBezTo>
                </a:path>
                <a:path w="21722" h="22162" stroke="0" extrusionOk="0">
                  <a:moveTo>
                    <a:pt x="21714" y="0"/>
                  </a:moveTo>
                  <a:cubicBezTo>
                    <a:pt x="21719" y="187"/>
                    <a:pt x="21722" y="374"/>
                    <a:pt x="21722" y="562"/>
                  </a:cubicBezTo>
                  <a:cubicBezTo>
                    <a:pt x="21722" y="12491"/>
                    <a:pt x="12051" y="22162"/>
                    <a:pt x="122" y="22162"/>
                  </a:cubicBezTo>
                  <a:cubicBezTo>
                    <a:pt x="81" y="22162"/>
                    <a:pt x="40" y="22161"/>
                    <a:pt x="0" y="22161"/>
                  </a:cubicBezTo>
                  <a:lnTo>
                    <a:pt x="122" y="562"/>
                  </a:lnTo>
                  <a:lnTo>
                    <a:pt x="21714"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32" name="Oval 612"/>
            <p:cNvSpPr>
              <a:spLocks noChangeAspect="1" noChangeArrowheads="1"/>
            </p:cNvSpPr>
            <p:nvPr/>
          </p:nvSpPr>
          <p:spPr bwMode="auto">
            <a:xfrm rot="-2640000">
              <a:off x="3400" y="3017"/>
              <a:ext cx="56"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33" name="Arc 613"/>
            <p:cNvSpPr>
              <a:spLocks noChangeAspect="1"/>
            </p:cNvSpPr>
            <p:nvPr/>
          </p:nvSpPr>
          <p:spPr bwMode="auto">
            <a:xfrm rot="9060000">
              <a:off x="3404" y="309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34" name="Oval 614"/>
            <p:cNvSpPr>
              <a:spLocks noChangeAspect="1" noChangeArrowheads="1"/>
            </p:cNvSpPr>
            <p:nvPr/>
          </p:nvSpPr>
          <p:spPr bwMode="auto">
            <a:xfrm rot="-2640000">
              <a:off x="3369" y="3121"/>
              <a:ext cx="57" cy="65"/>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35" name="Arc 615"/>
            <p:cNvSpPr>
              <a:spLocks noChangeAspect="1"/>
            </p:cNvSpPr>
            <p:nvPr/>
          </p:nvSpPr>
          <p:spPr bwMode="auto">
            <a:xfrm rot="10020000">
              <a:off x="3435" y="3125"/>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36" name="Oval 616"/>
            <p:cNvSpPr>
              <a:spLocks noChangeAspect="1" noChangeArrowheads="1"/>
            </p:cNvSpPr>
            <p:nvPr/>
          </p:nvSpPr>
          <p:spPr bwMode="auto">
            <a:xfrm>
              <a:off x="3555" y="3017"/>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37" name="Arc 617"/>
            <p:cNvSpPr>
              <a:spLocks noChangeAspect="1"/>
            </p:cNvSpPr>
            <p:nvPr/>
          </p:nvSpPr>
          <p:spPr bwMode="auto">
            <a:xfrm rot="8580000">
              <a:off x="3498" y="3171"/>
              <a:ext cx="120"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38" name="Oval 618"/>
            <p:cNvSpPr>
              <a:spLocks noChangeAspect="1" noChangeArrowheads="1"/>
            </p:cNvSpPr>
            <p:nvPr/>
          </p:nvSpPr>
          <p:spPr bwMode="auto">
            <a:xfrm rot="-2640000">
              <a:off x="3445" y="3226"/>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39" name="Oval 619"/>
            <p:cNvSpPr>
              <a:spLocks noChangeAspect="1" noChangeArrowheads="1"/>
            </p:cNvSpPr>
            <p:nvPr/>
          </p:nvSpPr>
          <p:spPr bwMode="auto">
            <a:xfrm rot="-2640000">
              <a:off x="3405" y="3174"/>
              <a:ext cx="57"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40" name="Arc 620"/>
            <p:cNvSpPr>
              <a:spLocks noChangeAspect="1"/>
            </p:cNvSpPr>
            <p:nvPr/>
          </p:nvSpPr>
          <p:spPr bwMode="auto">
            <a:xfrm rot="8580000">
              <a:off x="3494" y="3150"/>
              <a:ext cx="119" cy="29"/>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1"/>
                  </a:moveTo>
                  <a:cubicBezTo>
                    <a:pt x="302" y="9379"/>
                    <a:pt x="9808" y="64"/>
                    <a:pt x="21474" y="0"/>
                  </a:cubicBezTo>
                </a:path>
                <a:path w="21593" h="21600" stroke="0" extrusionOk="0">
                  <a:moveTo>
                    <a:pt x="0" y="21041"/>
                  </a:moveTo>
                  <a:cubicBezTo>
                    <a:pt x="302" y="9379"/>
                    <a:pt x="9808" y="64"/>
                    <a:pt x="21474" y="0"/>
                  </a:cubicBezTo>
                  <a:lnTo>
                    <a:pt x="21593" y="21600"/>
                  </a:lnTo>
                  <a:lnTo>
                    <a:pt x="0" y="21041"/>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1" name="Arc 621"/>
            <p:cNvSpPr>
              <a:spLocks noChangeAspect="1"/>
            </p:cNvSpPr>
            <p:nvPr/>
          </p:nvSpPr>
          <p:spPr bwMode="auto">
            <a:xfrm rot="8580000">
              <a:off x="3441" y="3145"/>
              <a:ext cx="119"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2" name="Arc 622"/>
            <p:cNvSpPr>
              <a:spLocks noChangeAspect="1"/>
            </p:cNvSpPr>
            <p:nvPr/>
          </p:nvSpPr>
          <p:spPr bwMode="auto">
            <a:xfrm rot="7080000">
              <a:off x="3527" y="3256"/>
              <a:ext cx="168" cy="2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3" name="Oval 623"/>
            <p:cNvSpPr>
              <a:spLocks noChangeAspect="1" noChangeArrowheads="1"/>
            </p:cNvSpPr>
            <p:nvPr/>
          </p:nvSpPr>
          <p:spPr bwMode="auto">
            <a:xfrm rot="-2640000">
              <a:off x="3609" y="3407"/>
              <a:ext cx="92" cy="102"/>
            </a:xfrm>
            <a:prstGeom prst="ellipse">
              <a:avLst/>
            </a:prstGeom>
            <a:solidFill>
              <a:srgbClr val="EAEC5E"/>
            </a:solidFill>
            <a:ln w="12700">
              <a:solidFill>
                <a:srgbClr val="000000"/>
              </a:solidFill>
              <a:round/>
              <a:headEnd/>
              <a:tailEnd/>
            </a:ln>
          </p:spPr>
          <p:txBody>
            <a:bodyPr wrap="none" anchor="ctr"/>
            <a:lstStyle/>
            <a:p>
              <a:endParaRPr lang="en-US"/>
            </a:p>
          </p:txBody>
        </p:sp>
        <p:sp>
          <p:nvSpPr>
            <p:cNvPr id="52444" name="Oval 624"/>
            <p:cNvSpPr>
              <a:spLocks noChangeAspect="1" noChangeArrowheads="1"/>
            </p:cNvSpPr>
            <p:nvPr/>
          </p:nvSpPr>
          <p:spPr bwMode="auto">
            <a:xfrm>
              <a:off x="3557" y="3391"/>
              <a:ext cx="57" cy="63"/>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45" name="Oval 625"/>
            <p:cNvSpPr>
              <a:spLocks noChangeAspect="1" noChangeArrowheads="1"/>
            </p:cNvSpPr>
            <p:nvPr/>
          </p:nvSpPr>
          <p:spPr bwMode="auto">
            <a:xfrm>
              <a:off x="3527" y="3355"/>
              <a:ext cx="56" cy="64"/>
            </a:xfrm>
            <a:prstGeom prst="ellipse">
              <a:avLst/>
            </a:prstGeom>
            <a:solidFill>
              <a:schemeClr val="accent1"/>
            </a:solidFill>
            <a:ln w="12700">
              <a:solidFill>
                <a:srgbClr val="000000"/>
              </a:solidFill>
              <a:round/>
              <a:headEnd/>
              <a:tailEnd/>
            </a:ln>
          </p:spPr>
          <p:txBody>
            <a:bodyPr wrap="none" anchor="ctr"/>
            <a:lstStyle/>
            <a:p>
              <a:endParaRPr lang="en-US"/>
            </a:p>
          </p:txBody>
        </p:sp>
        <p:sp>
          <p:nvSpPr>
            <p:cNvPr id="52446" name="Arc 626"/>
            <p:cNvSpPr>
              <a:spLocks noChangeAspect="1"/>
            </p:cNvSpPr>
            <p:nvPr/>
          </p:nvSpPr>
          <p:spPr bwMode="auto">
            <a:xfrm rot="7980000">
              <a:off x="3522" y="3291"/>
              <a:ext cx="168" cy="2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7" name="Arc 627"/>
            <p:cNvSpPr>
              <a:spLocks noChangeAspect="1"/>
            </p:cNvSpPr>
            <p:nvPr/>
          </p:nvSpPr>
          <p:spPr bwMode="auto">
            <a:xfrm rot="-3180000">
              <a:off x="3577" y="3326"/>
              <a:ext cx="169" cy="26"/>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0"/>
                  </a:moveTo>
                  <a:cubicBezTo>
                    <a:pt x="11716" y="0"/>
                    <a:pt x="21296" y="9340"/>
                    <a:pt x="21593" y="21052"/>
                  </a:cubicBezTo>
                </a:path>
                <a:path w="21593" h="21600" stroke="0" extrusionOk="0">
                  <a:moveTo>
                    <a:pt x="-1" y="0"/>
                  </a:moveTo>
                  <a:cubicBezTo>
                    <a:pt x="11716" y="0"/>
                    <a:pt x="21296" y="9340"/>
                    <a:pt x="21593" y="21052"/>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8" name="Arc 628"/>
            <p:cNvSpPr>
              <a:spLocks noChangeAspect="1"/>
            </p:cNvSpPr>
            <p:nvPr/>
          </p:nvSpPr>
          <p:spPr bwMode="auto">
            <a:xfrm rot="7980000">
              <a:off x="3551" y="3327"/>
              <a:ext cx="169" cy="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49" name="Arc 629"/>
            <p:cNvSpPr>
              <a:spLocks noChangeAspect="1"/>
            </p:cNvSpPr>
            <p:nvPr/>
          </p:nvSpPr>
          <p:spPr bwMode="auto">
            <a:xfrm rot="-2580000">
              <a:off x="3491" y="3205"/>
              <a:ext cx="118" cy="31"/>
            </a:xfrm>
            <a:custGeom>
              <a:avLst/>
              <a:gdLst>
                <a:gd name="T0" fmla="*/ 0 w 21714"/>
                <a:gd name="T1" fmla="*/ 0 h 21600"/>
                <a:gd name="T2" fmla="*/ 0 w 21714"/>
                <a:gd name="T3" fmla="*/ 0 h 21600"/>
                <a:gd name="T4" fmla="*/ 0 w 21714"/>
                <a:gd name="T5" fmla="*/ 0 h 21600"/>
                <a:gd name="T6" fmla="*/ 0 60000 65536"/>
                <a:gd name="T7" fmla="*/ 0 60000 65536"/>
                <a:gd name="T8" fmla="*/ 0 60000 65536"/>
                <a:gd name="T9" fmla="*/ 0 w 21714"/>
                <a:gd name="T10" fmla="*/ 0 h 21600"/>
                <a:gd name="T11" fmla="*/ 21714 w 21714"/>
                <a:gd name="T12" fmla="*/ 21600 h 21600"/>
              </a:gdLst>
              <a:ahLst/>
              <a:cxnLst>
                <a:cxn ang="T6">
                  <a:pos x="T0" y="T1"/>
                </a:cxn>
                <a:cxn ang="T7">
                  <a:pos x="T2" y="T3"/>
                </a:cxn>
                <a:cxn ang="T8">
                  <a:pos x="T4" y="T5"/>
                </a:cxn>
              </a:cxnLst>
              <a:rect l="T9" t="T10" r="T11" b="T12"/>
              <a:pathLst>
                <a:path w="21714" h="21600" fill="none" extrusionOk="0">
                  <a:moveTo>
                    <a:pt x="0" y="0"/>
                  </a:moveTo>
                  <a:cubicBezTo>
                    <a:pt x="40" y="0"/>
                    <a:pt x="80" y="-1"/>
                    <a:pt x="120" y="0"/>
                  </a:cubicBezTo>
                  <a:cubicBezTo>
                    <a:pt x="11845" y="0"/>
                    <a:pt x="21430" y="9355"/>
                    <a:pt x="21713" y="21078"/>
                  </a:cubicBezTo>
                </a:path>
                <a:path w="21714" h="21600" stroke="0" extrusionOk="0">
                  <a:moveTo>
                    <a:pt x="0" y="0"/>
                  </a:moveTo>
                  <a:cubicBezTo>
                    <a:pt x="40" y="0"/>
                    <a:pt x="80" y="-1"/>
                    <a:pt x="120" y="0"/>
                  </a:cubicBezTo>
                  <a:cubicBezTo>
                    <a:pt x="11845" y="0"/>
                    <a:pt x="21430" y="9355"/>
                    <a:pt x="21713" y="21078"/>
                  </a:cubicBezTo>
                  <a:lnTo>
                    <a:pt x="120"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50" name="Oval 630"/>
            <p:cNvSpPr>
              <a:spLocks noChangeAspect="1" noChangeArrowheads="1"/>
            </p:cNvSpPr>
            <p:nvPr/>
          </p:nvSpPr>
          <p:spPr bwMode="auto">
            <a:xfrm>
              <a:off x="3899" y="2668"/>
              <a:ext cx="57"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51" name="Oval 631"/>
            <p:cNvSpPr>
              <a:spLocks noChangeAspect="1" noChangeArrowheads="1"/>
            </p:cNvSpPr>
            <p:nvPr/>
          </p:nvSpPr>
          <p:spPr bwMode="auto">
            <a:xfrm>
              <a:off x="3555" y="2634"/>
              <a:ext cx="619" cy="690"/>
            </a:xfrm>
            <a:prstGeom prst="ellipse">
              <a:avLst/>
            </a:prstGeom>
            <a:solidFill>
              <a:srgbClr val="EAEC5E"/>
            </a:solidFill>
            <a:ln w="12700">
              <a:solidFill>
                <a:srgbClr val="000000"/>
              </a:solidFill>
              <a:prstDash val="sysDot"/>
              <a:round/>
              <a:headEnd/>
              <a:tailEnd/>
            </a:ln>
          </p:spPr>
          <p:txBody>
            <a:bodyPr wrap="none" anchor="ctr"/>
            <a:lstStyle/>
            <a:p>
              <a:endParaRPr lang="en-US"/>
            </a:p>
          </p:txBody>
        </p:sp>
        <p:sp>
          <p:nvSpPr>
            <p:cNvPr id="52452" name="Arc 632"/>
            <p:cNvSpPr>
              <a:spLocks noChangeAspect="1"/>
            </p:cNvSpPr>
            <p:nvPr/>
          </p:nvSpPr>
          <p:spPr bwMode="auto">
            <a:xfrm rot="-7800000">
              <a:off x="3919" y="2708"/>
              <a:ext cx="168" cy="26"/>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0" y="0"/>
                  </a:moveTo>
                  <a:cubicBezTo>
                    <a:pt x="31" y="0"/>
                    <a:pt x="63" y="-1"/>
                    <a:pt x="95" y="0"/>
                  </a:cubicBezTo>
                  <a:cubicBezTo>
                    <a:pt x="12024" y="0"/>
                    <a:pt x="21695" y="9670"/>
                    <a:pt x="21695" y="21600"/>
                  </a:cubicBezTo>
                </a:path>
                <a:path w="21695" h="21600" stroke="0" extrusionOk="0">
                  <a:moveTo>
                    <a:pt x="0" y="0"/>
                  </a:moveTo>
                  <a:cubicBezTo>
                    <a:pt x="31" y="0"/>
                    <a:pt x="63" y="-1"/>
                    <a:pt x="95" y="0"/>
                  </a:cubicBezTo>
                  <a:cubicBezTo>
                    <a:pt x="12024" y="0"/>
                    <a:pt x="21695" y="9670"/>
                    <a:pt x="21695" y="21600"/>
                  </a:cubicBezTo>
                  <a:lnTo>
                    <a:pt x="95" y="21600"/>
                  </a:lnTo>
                  <a:lnTo>
                    <a:pt x="0"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53" name="Arc 633"/>
            <p:cNvSpPr>
              <a:spLocks noChangeAspect="1"/>
            </p:cNvSpPr>
            <p:nvPr/>
          </p:nvSpPr>
          <p:spPr bwMode="auto">
            <a:xfrm>
              <a:off x="3988" y="2986"/>
              <a:ext cx="153"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54" name="Arc 634"/>
            <p:cNvSpPr>
              <a:spLocks noChangeAspect="1"/>
            </p:cNvSpPr>
            <p:nvPr/>
          </p:nvSpPr>
          <p:spPr bwMode="auto">
            <a:xfrm rot="2580000">
              <a:off x="3902" y="2742"/>
              <a:ext cx="151"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55" name="Line 635"/>
            <p:cNvSpPr>
              <a:spLocks noChangeAspect="1" noChangeShapeType="1"/>
            </p:cNvSpPr>
            <p:nvPr/>
          </p:nvSpPr>
          <p:spPr bwMode="auto">
            <a:xfrm>
              <a:off x="3933" y="2671"/>
              <a:ext cx="113" cy="12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456" name="Line 636"/>
            <p:cNvSpPr>
              <a:spLocks noChangeAspect="1" noChangeShapeType="1"/>
            </p:cNvSpPr>
            <p:nvPr/>
          </p:nvSpPr>
          <p:spPr bwMode="auto">
            <a:xfrm flipH="1" flipV="1">
              <a:off x="3988" y="2969"/>
              <a:ext cx="188" cy="2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457" name="Arc 637"/>
            <p:cNvSpPr>
              <a:spLocks noChangeAspect="1"/>
            </p:cNvSpPr>
            <p:nvPr/>
          </p:nvSpPr>
          <p:spPr bwMode="auto">
            <a:xfrm>
              <a:off x="3990" y="2944"/>
              <a:ext cx="151" cy="29"/>
            </a:xfrm>
            <a:custGeom>
              <a:avLst/>
              <a:gdLst>
                <a:gd name="T0" fmla="*/ 0 w 21695"/>
                <a:gd name="T1" fmla="*/ 0 h 21600"/>
                <a:gd name="T2" fmla="*/ 0 w 21695"/>
                <a:gd name="T3" fmla="*/ 0 h 21600"/>
                <a:gd name="T4" fmla="*/ 0 w 21695"/>
                <a:gd name="T5" fmla="*/ 0 h 21600"/>
                <a:gd name="T6" fmla="*/ 0 60000 65536"/>
                <a:gd name="T7" fmla="*/ 0 60000 65536"/>
                <a:gd name="T8" fmla="*/ 0 60000 65536"/>
                <a:gd name="T9" fmla="*/ 0 w 21695"/>
                <a:gd name="T10" fmla="*/ 0 h 21600"/>
                <a:gd name="T11" fmla="*/ 21695 w 21695"/>
                <a:gd name="T12" fmla="*/ 21600 h 21600"/>
              </a:gdLst>
              <a:ahLst/>
              <a:cxnLst>
                <a:cxn ang="T6">
                  <a:pos x="T0" y="T1"/>
                </a:cxn>
                <a:cxn ang="T7">
                  <a:pos x="T2" y="T3"/>
                </a:cxn>
                <a:cxn ang="T8">
                  <a:pos x="T4" y="T5"/>
                </a:cxn>
              </a:cxnLst>
              <a:rect l="T9" t="T10" r="T11" b="T12"/>
              <a:pathLst>
                <a:path w="21695" h="21600" fill="none" extrusionOk="0">
                  <a:moveTo>
                    <a:pt x="21695" y="0"/>
                  </a:moveTo>
                  <a:cubicBezTo>
                    <a:pt x="21695" y="11929"/>
                    <a:pt x="12024" y="21600"/>
                    <a:pt x="95" y="21600"/>
                  </a:cubicBezTo>
                  <a:cubicBezTo>
                    <a:pt x="63" y="21600"/>
                    <a:pt x="31" y="21599"/>
                    <a:pt x="0" y="21599"/>
                  </a:cubicBezTo>
                </a:path>
                <a:path w="21695" h="21600" stroke="0" extrusionOk="0">
                  <a:moveTo>
                    <a:pt x="21695" y="0"/>
                  </a:moveTo>
                  <a:cubicBezTo>
                    <a:pt x="21695" y="11929"/>
                    <a:pt x="12024" y="21600"/>
                    <a:pt x="95" y="21600"/>
                  </a:cubicBezTo>
                  <a:cubicBezTo>
                    <a:pt x="63" y="21600"/>
                    <a:pt x="31" y="21599"/>
                    <a:pt x="0" y="21599"/>
                  </a:cubicBezTo>
                  <a:lnTo>
                    <a:pt x="95" y="0"/>
                  </a:lnTo>
                  <a:lnTo>
                    <a:pt x="21695"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58" name="Oval 638"/>
            <p:cNvSpPr>
              <a:spLocks noChangeAspect="1" noChangeArrowheads="1"/>
            </p:cNvSpPr>
            <p:nvPr/>
          </p:nvSpPr>
          <p:spPr bwMode="auto">
            <a:xfrm>
              <a:off x="3961" y="2947"/>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59" name="Arc 639"/>
            <p:cNvSpPr>
              <a:spLocks noChangeAspect="1"/>
            </p:cNvSpPr>
            <p:nvPr/>
          </p:nvSpPr>
          <p:spPr bwMode="auto">
            <a:xfrm>
              <a:off x="3683" y="2909"/>
              <a:ext cx="120"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60" name="Arc 640"/>
            <p:cNvSpPr>
              <a:spLocks noChangeAspect="1"/>
            </p:cNvSpPr>
            <p:nvPr/>
          </p:nvSpPr>
          <p:spPr bwMode="auto">
            <a:xfrm>
              <a:off x="3683" y="2950"/>
              <a:ext cx="120"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17"/>
                    <a:pt x="9597" y="66"/>
                    <a:pt x="21480" y="0"/>
                  </a:cubicBezTo>
                </a:path>
                <a:path w="21600" h="21600" stroke="0" extrusionOk="0">
                  <a:moveTo>
                    <a:pt x="0" y="21600"/>
                  </a:moveTo>
                  <a:cubicBezTo>
                    <a:pt x="0" y="9717"/>
                    <a:pt x="9597" y="66"/>
                    <a:pt x="21480"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61" name="Line 641"/>
            <p:cNvSpPr>
              <a:spLocks noChangeAspect="1" noChangeShapeType="1"/>
            </p:cNvSpPr>
            <p:nvPr/>
          </p:nvSpPr>
          <p:spPr bwMode="auto">
            <a:xfrm flipH="1">
              <a:off x="3673" y="2944"/>
              <a:ext cx="136" cy="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462" name="Oval 642"/>
            <p:cNvSpPr>
              <a:spLocks noChangeAspect="1" noChangeArrowheads="1"/>
            </p:cNvSpPr>
            <p:nvPr/>
          </p:nvSpPr>
          <p:spPr bwMode="auto">
            <a:xfrm>
              <a:off x="3774"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3" name="Oval 643"/>
            <p:cNvSpPr>
              <a:spLocks noChangeAspect="1" noChangeArrowheads="1"/>
            </p:cNvSpPr>
            <p:nvPr/>
          </p:nvSpPr>
          <p:spPr bwMode="auto">
            <a:xfrm>
              <a:off x="3899"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4" name="Oval 644"/>
            <p:cNvSpPr>
              <a:spLocks noChangeAspect="1" noChangeArrowheads="1"/>
            </p:cNvSpPr>
            <p:nvPr/>
          </p:nvSpPr>
          <p:spPr bwMode="auto">
            <a:xfrm>
              <a:off x="3992"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5" name="Oval 645"/>
            <p:cNvSpPr>
              <a:spLocks noChangeAspect="1" noChangeArrowheads="1"/>
            </p:cNvSpPr>
            <p:nvPr/>
          </p:nvSpPr>
          <p:spPr bwMode="auto">
            <a:xfrm>
              <a:off x="4085" y="2878"/>
              <a:ext cx="58"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6" name="Oval 646"/>
            <p:cNvSpPr>
              <a:spLocks noChangeAspect="1" noChangeArrowheads="1"/>
            </p:cNvSpPr>
            <p:nvPr/>
          </p:nvSpPr>
          <p:spPr bwMode="auto">
            <a:xfrm>
              <a:off x="3836" y="2668"/>
              <a:ext cx="57" cy="65"/>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7" name="Oval 647"/>
            <p:cNvSpPr>
              <a:spLocks noChangeAspect="1" noChangeArrowheads="1"/>
            </p:cNvSpPr>
            <p:nvPr/>
          </p:nvSpPr>
          <p:spPr bwMode="auto">
            <a:xfrm>
              <a:off x="3774"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8" name="Oval 648"/>
            <p:cNvSpPr>
              <a:spLocks noChangeAspect="1" noChangeArrowheads="1"/>
            </p:cNvSpPr>
            <p:nvPr/>
          </p:nvSpPr>
          <p:spPr bwMode="auto">
            <a:xfrm>
              <a:off x="3992"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69" name="Arc 649"/>
            <p:cNvSpPr>
              <a:spLocks noChangeAspect="1"/>
            </p:cNvSpPr>
            <p:nvPr/>
          </p:nvSpPr>
          <p:spPr bwMode="auto">
            <a:xfrm rot="7980000">
              <a:off x="3799" y="2987"/>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0" name="Arc 650"/>
            <p:cNvSpPr>
              <a:spLocks noChangeAspect="1"/>
            </p:cNvSpPr>
            <p:nvPr/>
          </p:nvSpPr>
          <p:spPr bwMode="auto">
            <a:xfrm rot="-2400000">
              <a:off x="3833" y="3023"/>
              <a:ext cx="152" cy="28"/>
            </a:xfrm>
            <a:custGeom>
              <a:avLst/>
              <a:gdLst>
                <a:gd name="T0" fmla="*/ 0 w 21592"/>
                <a:gd name="T1" fmla="*/ 0 h 21600"/>
                <a:gd name="T2" fmla="*/ 0 w 21592"/>
                <a:gd name="T3" fmla="*/ 0 h 21600"/>
                <a:gd name="T4" fmla="*/ 0 w 21592"/>
                <a:gd name="T5" fmla="*/ 0 h 21600"/>
                <a:gd name="T6" fmla="*/ 0 60000 65536"/>
                <a:gd name="T7" fmla="*/ 0 60000 65536"/>
                <a:gd name="T8" fmla="*/ 0 60000 65536"/>
                <a:gd name="T9" fmla="*/ 0 w 21592"/>
                <a:gd name="T10" fmla="*/ 0 h 21600"/>
                <a:gd name="T11" fmla="*/ 21592 w 21592"/>
                <a:gd name="T12" fmla="*/ 21600 h 21600"/>
              </a:gdLst>
              <a:ahLst/>
              <a:cxnLst>
                <a:cxn ang="T6">
                  <a:pos x="T0" y="T1"/>
                </a:cxn>
                <a:cxn ang="T7">
                  <a:pos x="T2" y="T3"/>
                </a:cxn>
                <a:cxn ang="T8">
                  <a:pos x="T4" y="T5"/>
                </a:cxn>
              </a:cxnLst>
              <a:rect l="T9" t="T10" r="T11" b="T12"/>
              <a:pathLst>
                <a:path w="21592" h="21600" fill="none" extrusionOk="0">
                  <a:moveTo>
                    <a:pt x="-1" y="0"/>
                  </a:moveTo>
                  <a:cubicBezTo>
                    <a:pt x="11704" y="0"/>
                    <a:pt x="21280" y="9323"/>
                    <a:pt x="21592" y="21023"/>
                  </a:cubicBezTo>
                </a:path>
                <a:path w="21592" h="21600" stroke="0" extrusionOk="0">
                  <a:moveTo>
                    <a:pt x="-1" y="0"/>
                  </a:moveTo>
                  <a:cubicBezTo>
                    <a:pt x="11704" y="0"/>
                    <a:pt x="21280" y="9323"/>
                    <a:pt x="21592" y="21023"/>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1" name="Arc 651"/>
            <p:cNvSpPr>
              <a:spLocks noChangeAspect="1"/>
            </p:cNvSpPr>
            <p:nvPr/>
          </p:nvSpPr>
          <p:spPr bwMode="auto">
            <a:xfrm rot="7080000">
              <a:off x="3768" y="2987"/>
              <a:ext cx="169"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21040"/>
                  </a:moveTo>
                  <a:cubicBezTo>
                    <a:pt x="302" y="9369"/>
                    <a:pt x="9824" y="51"/>
                    <a:pt x="21499" y="0"/>
                  </a:cubicBezTo>
                </a:path>
                <a:path w="21593" h="21600" stroke="0" extrusionOk="0">
                  <a:moveTo>
                    <a:pt x="0" y="21040"/>
                  </a:moveTo>
                  <a:cubicBezTo>
                    <a:pt x="302" y="9369"/>
                    <a:pt x="9824" y="51"/>
                    <a:pt x="21499" y="0"/>
                  </a:cubicBezTo>
                  <a:lnTo>
                    <a:pt x="21593" y="21600"/>
                  </a:lnTo>
                  <a:lnTo>
                    <a:pt x="0" y="2104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2" name="Oval 652"/>
            <p:cNvSpPr>
              <a:spLocks noChangeAspect="1" noChangeArrowheads="1"/>
            </p:cNvSpPr>
            <p:nvPr/>
          </p:nvSpPr>
          <p:spPr bwMode="auto">
            <a:xfrm>
              <a:off x="3804" y="3052"/>
              <a:ext cx="59"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73" name="Oval 653"/>
            <p:cNvSpPr>
              <a:spLocks noChangeAspect="1" noChangeArrowheads="1"/>
            </p:cNvSpPr>
            <p:nvPr/>
          </p:nvSpPr>
          <p:spPr bwMode="auto">
            <a:xfrm>
              <a:off x="3774" y="319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74" name="Arc 654"/>
            <p:cNvSpPr>
              <a:spLocks noChangeAspect="1"/>
            </p:cNvSpPr>
            <p:nvPr/>
          </p:nvSpPr>
          <p:spPr bwMode="auto">
            <a:xfrm rot="-8400000">
              <a:off x="3833" y="3160"/>
              <a:ext cx="152" cy="2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5" name="Arc 655"/>
            <p:cNvSpPr>
              <a:spLocks noChangeAspect="1"/>
            </p:cNvSpPr>
            <p:nvPr/>
          </p:nvSpPr>
          <p:spPr bwMode="auto">
            <a:xfrm rot="2760000">
              <a:off x="3800" y="3196"/>
              <a:ext cx="167" cy="27"/>
            </a:xfrm>
            <a:custGeom>
              <a:avLst/>
              <a:gdLst>
                <a:gd name="T0" fmla="*/ 0 w 21593"/>
                <a:gd name="T1" fmla="*/ 0 h 21600"/>
                <a:gd name="T2" fmla="*/ 0 w 21593"/>
                <a:gd name="T3" fmla="*/ 0 h 21600"/>
                <a:gd name="T4" fmla="*/ 0 w 21593"/>
                <a:gd name="T5" fmla="*/ 0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1" y="21054"/>
                  </a:moveTo>
                  <a:cubicBezTo>
                    <a:pt x="294" y="9378"/>
                    <a:pt x="9818" y="51"/>
                    <a:pt x="21499" y="0"/>
                  </a:cubicBezTo>
                </a:path>
                <a:path w="21593" h="21600" stroke="0" extrusionOk="0">
                  <a:moveTo>
                    <a:pt x="-1" y="21054"/>
                  </a:moveTo>
                  <a:cubicBezTo>
                    <a:pt x="294" y="9378"/>
                    <a:pt x="9818" y="51"/>
                    <a:pt x="21499" y="0"/>
                  </a:cubicBezTo>
                  <a:lnTo>
                    <a:pt x="21593" y="21600"/>
                  </a:lnTo>
                  <a:lnTo>
                    <a:pt x="-1" y="21054"/>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6" name="Line 656"/>
            <p:cNvSpPr>
              <a:spLocks noChangeAspect="1" noChangeShapeType="1"/>
            </p:cNvSpPr>
            <p:nvPr/>
          </p:nvSpPr>
          <p:spPr bwMode="auto">
            <a:xfrm>
              <a:off x="3839" y="3124"/>
              <a:ext cx="114" cy="12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477" name="Oval 657"/>
            <p:cNvSpPr>
              <a:spLocks noChangeAspect="1" noChangeArrowheads="1"/>
            </p:cNvSpPr>
            <p:nvPr/>
          </p:nvSpPr>
          <p:spPr bwMode="auto">
            <a:xfrm>
              <a:off x="3930" y="3226"/>
              <a:ext cx="56"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78" name="Arc 658"/>
            <p:cNvSpPr>
              <a:spLocks noChangeAspect="1"/>
            </p:cNvSpPr>
            <p:nvPr/>
          </p:nvSpPr>
          <p:spPr bwMode="auto">
            <a:xfrm rot="7980000">
              <a:off x="3612" y="2742"/>
              <a:ext cx="169" cy="2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79" name="Arc 659"/>
            <p:cNvSpPr>
              <a:spLocks noChangeAspect="1"/>
            </p:cNvSpPr>
            <p:nvPr/>
          </p:nvSpPr>
          <p:spPr bwMode="auto">
            <a:xfrm rot="8220000">
              <a:off x="3652" y="2740"/>
              <a:ext cx="151" cy="3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480" name="Oval 660"/>
            <p:cNvSpPr>
              <a:spLocks noChangeAspect="1" noChangeArrowheads="1"/>
            </p:cNvSpPr>
            <p:nvPr/>
          </p:nvSpPr>
          <p:spPr bwMode="auto">
            <a:xfrm>
              <a:off x="3649" y="2808"/>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1" name="Oval 661"/>
            <p:cNvSpPr>
              <a:spLocks noChangeAspect="1" noChangeArrowheads="1"/>
            </p:cNvSpPr>
            <p:nvPr/>
          </p:nvSpPr>
          <p:spPr bwMode="auto">
            <a:xfrm>
              <a:off x="4023" y="2773"/>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2" name="Oval 662"/>
            <p:cNvSpPr>
              <a:spLocks noChangeAspect="1" noChangeArrowheads="1"/>
            </p:cNvSpPr>
            <p:nvPr/>
          </p:nvSpPr>
          <p:spPr bwMode="auto">
            <a:xfrm>
              <a:off x="4085" y="3017"/>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3" name="Oval 663"/>
            <p:cNvSpPr>
              <a:spLocks noChangeAspect="1" noChangeArrowheads="1"/>
            </p:cNvSpPr>
            <p:nvPr/>
          </p:nvSpPr>
          <p:spPr bwMode="auto">
            <a:xfrm>
              <a:off x="3618" y="2947"/>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4" name="Oval 664"/>
            <p:cNvSpPr>
              <a:spLocks noChangeAspect="1" noChangeArrowheads="1"/>
            </p:cNvSpPr>
            <p:nvPr/>
          </p:nvSpPr>
          <p:spPr bwMode="auto">
            <a:xfrm>
              <a:off x="3618"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5" name="Oval 665"/>
            <p:cNvSpPr>
              <a:spLocks noChangeAspect="1" noChangeArrowheads="1"/>
            </p:cNvSpPr>
            <p:nvPr/>
          </p:nvSpPr>
          <p:spPr bwMode="auto">
            <a:xfrm>
              <a:off x="3836" y="3260"/>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6" name="Oval 666"/>
            <p:cNvSpPr>
              <a:spLocks noChangeAspect="1" noChangeArrowheads="1"/>
            </p:cNvSpPr>
            <p:nvPr/>
          </p:nvSpPr>
          <p:spPr bwMode="auto">
            <a:xfrm>
              <a:off x="3836" y="312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7" name="Oval 667"/>
            <p:cNvSpPr>
              <a:spLocks noChangeAspect="1" noChangeArrowheads="1"/>
            </p:cNvSpPr>
            <p:nvPr/>
          </p:nvSpPr>
          <p:spPr bwMode="auto">
            <a:xfrm>
              <a:off x="3836"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8" name="Oval 668"/>
            <p:cNvSpPr>
              <a:spLocks noChangeAspect="1" noChangeArrowheads="1"/>
            </p:cNvSpPr>
            <p:nvPr/>
          </p:nvSpPr>
          <p:spPr bwMode="auto">
            <a:xfrm>
              <a:off x="4054" y="2842"/>
              <a:ext cx="58"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89" name="Oval 669"/>
            <p:cNvSpPr>
              <a:spLocks noChangeAspect="1" noChangeArrowheads="1"/>
            </p:cNvSpPr>
            <p:nvPr/>
          </p:nvSpPr>
          <p:spPr bwMode="auto">
            <a:xfrm>
              <a:off x="4117"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0" name="Oval 670"/>
            <p:cNvSpPr>
              <a:spLocks noChangeAspect="1" noChangeArrowheads="1"/>
            </p:cNvSpPr>
            <p:nvPr/>
          </p:nvSpPr>
          <p:spPr bwMode="auto">
            <a:xfrm>
              <a:off x="4085" y="2808"/>
              <a:ext cx="58"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1" name="Oval 671"/>
            <p:cNvSpPr>
              <a:spLocks noChangeAspect="1" noChangeArrowheads="1"/>
            </p:cNvSpPr>
            <p:nvPr/>
          </p:nvSpPr>
          <p:spPr bwMode="auto">
            <a:xfrm>
              <a:off x="3711" y="2808"/>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2" name="Oval 672"/>
            <p:cNvSpPr>
              <a:spLocks noChangeAspect="1" noChangeArrowheads="1"/>
            </p:cNvSpPr>
            <p:nvPr/>
          </p:nvSpPr>
          <p:spPr bwMode="auto">
            <a:xfrm>
              <a:off x="3555"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3" name="Oval 673"/>
            <p:cNvSpPr>
              <a:spLocks noChangeAspect="1" noChangeArrowheads="1"/>
            </p:cNvSpPr>
            <p:nvPr/>
          </p:nvSpPr>
          <p:spPr bwMode="auto">
            <a:xfrm>
              <a:off x="3586" y="2773"/>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4" name="Oval 674"/>
            <p:cNvSpPr>
              <a:spLocks noChangeAspect="1" noChangeArrowheads="1"/>
            </p:cNvSpPr>
            <p:nvPr/>
          </p:nvSpPr>
          <p:spPr bwMode="auto">
            <a:xfrm>
              <a:off x="3930" y="2878"/>
              <a:ext cx="56"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5" name="Oval 675"/>
            <p:cNvSpPr>
              <a:spLocks noChangeAspect="1" noChangeArrowheads="1"/>
            </p:cNvSpPr>
            <p:nvPr/>
          </p:nvSpPr>
          <p:spPr bwMode="auto">
            <a:xfrm>
              <a:off x="3774"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6" name="Oval 676"/>
            <p:cNvSpPr>
              <a:spLocks noChangeAspect="1" noChangeArrowheads="1"/>
            </p:cNvSpPr>
            <p:nvPr/>
          </p:nvSpPr>
          <p:spPr bwMode="auto">
            <a:xfrm>
              <a:off x="3586" y="308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7" name="Oval 677"/>
            <p:cNvSpPr>
              <a:spLocks noChangeAspect="1" noChangeArrowheads="1"/>
            </p:cNvSpPr>
            <p:nvPr/>
          </p:nvSpPr>
          <p:spPr bwMode="auto">
            <a:xfrm>
              <a:off x="3555" y="298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8" name="Oval 678"/>
            <p:cNvSpPr>
              <a:spLocks noChangeAspect="1" noChangeArrowheads="1"/>
            </p:cNvSpPr>
            <p:nvPr/>
          </p:nvSpPr>
          <p:spPr bwMode="auto">
            <a:xfrm>
              <a:off x="3649" y="298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499" name="Oval 679"/>
            <p:cNvSpPr>
              <a:spLocks noChangeAspect="1" noChangeArrowheads="1"/>
            </p:cNvSpPr>
            <p:nvPr/>
          </p:nvSpPr>
          <p:spPr bwMode="auto">
            <a:xfrm>
              <a:off x="3899" y="301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0" name="Oval 680"/>
            <p:cNvSpPr>
              <a:spLocks noChangeAspect="1" noChangeArrowheads="1"/>
            </p:cNvSpPr>
            <p:nvPr/>
          </p:nvSpPr>
          <p:spPr bwMode="auto">
            <a:xfrm>
              <a:off x="4023"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1" name="Oval 681"/>
            <p:cNvSpPr>
              <a:spLocks noChangeAspect="1" noChangeArrowheads="1"/>
            </p:cNvSpPr>
            <p:nvPr/>
          </p:nvSpPr>
          <p:spPr bwMode="auto">
            <a:xfrm>
              <a:off x="3992" y="319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2" name="Oval 682"/>
            <p:cNvSpPr>
              <a:spLocks noChangeAspect="1" noChangeArrowheads="1"/>
            </p:cNvSpPr>
            <p:nvPr/>
          </p:nvSpPr>
          <p:spPr bwMode="auto">
            <a:xfrm>
              <a:off x="4023"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3" name="Oval 683"/>
            <p:cNvSpPr>
              <a:spLocks noChangeAspect="1" noChangeArrowheads="1"/>
            </p:cNvSpPr>
            <p:nvPr/>
          </p:nvSpPr>
          <p:spPr bwMode="auto">
            <a:xfrm>
              <a:off x="4023" y="291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4" name="Oval 684"/>
            <p:cNvSpPr>
              <a:spLocks noChangeAspect="1" noChangeArrowheads="1"/>
            </p:cNvSpPr>
            <p:nvPr/>
          </p:nvSpPr>
          <p:spPr bwMode="auto">
            <a:xfrm>
              <a:off x="3899" y="3087"/>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5" name="Oval 685"/>
            <p:cNvSpPr>
              <a:spLocks noChangeAspect="1" noChangeArrowheads="1"/>
            </p:cNvSpPr>
            <p:nvPr/>
          </p:nvSpPr>
          <p:spPr bwMode="auto">
            <a:xfrm>
              <a:off x="3961" y="3052"/>
              <a:ext cx="57" cy="63"/>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6" name="Oval 686"/>
            <p:cNvSpPr>
              <a:spLocks noChangeAspect="1" noChangeArrowheads="1"/>
            </p:cNvSpPr>
            <p:nvPr/>
          </p:nvSpPr>
          <p:spPr bwMode="auto">
            <a:xfrm>
              <a:off x="3774" y="3121"/>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7" name="Oval 687"/>
            <p:cNvSpPr>
              <a:spLocks noChangeAspect="1" noChangeArrowheads="1"/>
            </p:cNvSpPr>
            <p:nvPr/>
          </p:nvSpPr>
          <p:spPr bwMode="auto">
            <a:xfrm>
              <a:off x="4023" y="2878"/>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8" name="Oval 688"/>
            <p:cNvSpPr>
              <a:spLocks noChangeAspect="1" noChangeArrowheads="1"/>
            </p:cNvSpPr>
            <p:nvPr/>
          </p:nvSpPr>
          <p:spPr bwMode="auto">
            <a:xfrm>
              <a:off x="3836"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sp>
          <p:nvSpPr>
            <p:cNvPr id="52509" name="Oval 689"/>
            <p:cNvSpPr>
              <a:spLocks noChangeAspect="1" noChangeArrowheads="1"/>
            </p:cNvSpPr>
            <p:nvPr/>
          </p:nvSpPr>
          <p:spPr bwMode="auto">
            <a:xfrm>
              <a:off x="3743" y="2842"/>
              <a:ext cx="57" cy="64"/>
            </a:xfrm>
            <a:prstGeom prst="ellipse">
              <a:avLst/>
            </a:prstGeom>
            <a:solidFill>
              <a:schemeClr val="accent2"/>
            </a:solidFill>
            <a:ln w="12700">
              <a:solidFill>
                <a:srgbClr val="000000"/>
              </a:solidFill>
              <a:round/>
              <a:headEnd/>
              <a:tailEnd/>
            </a:ln>
          </p:spPr>
          <p:txBody>
            <a:bodyPr wrap="none" anchor="ctr"/>
            <a:lstStyle/>
            <a:p>
              <a:endParaRPr lang="en-US"/>
            </a:p>
          </p:txBody>
        </p:sp>
        <p:grpSp>
          <p:nvGrpSpPr>
            <p:cNvPr id="52510" name="Group 690"/>
            <p:cNvGrpSpPr>
              <a:grpSpLocks/>
            </p:cNvGrpSpPr>
            <p:nvPr/>
          </p:nvGrpSpPr>
          <p:grpSpPr bwMode="auto">
            <a:xfrm>
              <a:off x="4181" y="2981"/>
              <a:ext cx="185" cy="68"/>
              <a:chOff x="1960" y="2716"/>
              <a:chExt cx="269" cy="96"/>
            </a:xfrm>
          </p:grpSpPr>
          <p:sp>
            <p:nvSpPr>
              <p:cNvPr id="52552" name="Arc 691"/>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53" name="Arc 692"/>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54" name="Oval 693"/>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511" name="Group 694"/>
            <p:cNvGrpSpPr>
              <a:grpSpLocks/>
            </p:cNvGrpSpPr>
            <p:nvPr/>
          </p:nvGrpSpPr>
          <p:grpSpPr bwMode="auto">
            <a:xfrm rot="8483275">
              <a:off x="3465" y="3244"/>
              <a:ext cx="184" cy="68"/>
              <a:chOff x="1960" y="2716"/>
              <a:chExt cx="269" cy="96"/>
            </a:xfrm>
          </p:grpSpPr>
          <p:sp>
            <p:nvSpPr>
              <p:cNvPr id="52549" name="Arc 695"/>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50" name="Arc 696"/>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51" name="Oval 697"/>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512" name="Group 698"/>
            <p:cNvGrpSpPr>
              <a:grpSpLocks/>
            </p:cNvGrpSpPr>
            <p:nvPr/>
          </p:nvGrpSpPr>
          <p:grpSpPr bwMode="auto">
            <a:xfrm rot="5400000">
              <a:off x="3736" y="3403"/>
              <a:ext cx="189" cy="65"/>
              <a:chOff x="1960" y="2716"/>
              <a:chExt cx="269" cy="96"/>
            </a:xfrm>
          </p:grpSpPr>
          <p:sp>
            <p:nvSpPr>
              <p:cNvPr id="52546" name="Arc 699"/>
              <p:cNvSpPr>
                <a:spLocks noChangeAspect="1"/>
              </p:cNvSpPr>
              <p:nvPr/>
            </p:nvSpPr>
            <p:spPr bwMode="auto">
              <a:xfrm rot="10560000">
                <a:off x="1960" y="2722"/>
                <a:ext cx="220"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47" name="Arc 700"/>
              <p:cNvSpPr>
                <a:spLocks noChangeAspect="1"/>
              </p:cNvSpPr>
              <p:nvPr/>
            </p:nvSpPr>
            <p:spPr bwMode="auto">
              <a:xfrm rot="120000">
                <a:off x="1969" y="2771"/>
                <a:ext cx="219" cy="4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548" name="Oval 701"/>
              <p:cNvSpPr>
                <a:spLocks noChangeAspect="1" noChangeArrowheads="1"/>
              </p:cNvSpPr>
              <p:nvPr/>
            </p:nvSpPr>
            <p:spPr bwMode="auto">
              <a:xfrm rot="-2640000">
                <a:off x="2146" y="2716"/>
                <a:ext cx="83" cy="91"/>
              </a:xfrm>
              <a:prstGeom prst="ellipse">
                <a:avLst/>
              </a:prstGeom>
              <a:solidFill>
                <a:schemeClr val="accent1"/>
              </a:solidFill>
              <a:ln w="12700">
                <a:solidFill>
                  <a:srgbClr val="000000"/>
                </a:solidFill>
                <a:round/>
                <a:headEnd/>
                <a:tailEnd/>
              </a:ln>
            </p:spPr>
            <p:txBody>
              <a:bodyPr wrap="none" anchor="ctr"/>
              <a:lstStyle/>
              <a:p>
                <a:endParaRPr lang="en-US"/>
              </a:p>
            </p:txBody>
          </p:sp>
        </p:grpSp>
        <p:grpSp>
          <p:nvGrpSpPr>
            <p:cNvPr id="52513" name="Group 702"/>
            <p:cNvGrpSpPr>
              <a:grpSpLocks/>
            </p:cNvGrpSpPr>
            <p:nvPr/>
          </p:nvGrpSpPr>
          <p:grpSpPr bwMode="auto">
            <a:xfrm>
              <a:off x="3573" y="2988"/>
              <a:ext cx="306" cy="146"/>
              <a:chOff x="2976" y="1824"/>
              <a:chExt cx="240" cy="118"/>
            </a:xfrm>
          </p:grpSpPr>
          <p:sp>
            <p:nvSpPr>
              <p:cNvPr id="52544" name="Oval 703"/>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45" name="Arc 704"/>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4" name="Group 705"/>
            <p:cNvGrpSpPr>
              <a:grpSpLocks/>
            </p:cNvGrpSpPr>
            <p:nvPr/>
          </p:nvGrpSpPr>
          <p:grpSpPr bwMode="auto">
            <a:xfrm rot="999461">
              <a:off x="3579" y="2816"/>
              <a:ext cx="306" cy="146"/>
              <a:chOff x="2976" y="1824"/>
              <a:chExt cx="240" cy="118"/>
            </a:xfrm>
          </p:grpSpPr>
          <p:sp>
            <p:nvSpPr>
              <p:cNvPr id="52542" name="Oval 706"/>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43" name="Arc 707"/>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5" name="Group 708"/>
            <p:cNvGrpSpPr>
              <a:grpSpLocks/>
            </p:cNvGrpSpPr>
            <p:nvPr/>
          </p:nvGrpSpPr>
          <p:grpSpPr bwMode="auto">
            <a:xfrm rot="-4546442">
              <a:off x="3808" y="3008"/>
              <a:ext cx="306" cy="146"/>
              <a:chOff x="2976" y="1824"/>
              <a:chExt cx="240" cy="118"/>
            </a:xfrm>
          </p:grpSpPr>
          <p:sp>
            <p:nvSpPr>
              <p:cNvPr id="52540" name="Oval 709"/>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41" name="Arc 710"/>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6" name="Group 711"/>
            <p:cNvGrpSpPr>
              <a:grpSpLocks/>
            </p:cNvGrpSpPr>
            <p:nvPr/>
          </p:nvGrpSpPr>
          <p:grpSpPr bwMode="auto">
            <a:xfrm rot="7441256">
              <a:off x="3808" y="2768"/>
              <a:ext cx="306" cy="146"/>
              <a:chOff x="2976" y="1824"/>
              <a:chExt cx="240" cy="118"/>
            </a:xfrm>
          </p:grpSpPr>
          <p:sp>
            <p:nvSpPr>
              <p:cNvPr id="52538" name="Oval 712"/>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39" name="Arc 713"/>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7" name="Group 714"/>
            <p:cNvGrpSpPr>
              <a:grpSpLocks/>
            </p:cNvGrpSpPr>
            <p:nvPr/>
          </p:nvGrpSpPr>
          <p:grpSpPr bwMode="auto">
            <a:xfrm rot="-6239770">
              <a:off x="3904" y="2912"/>
              <a:ext cx="306" cy="146"/>
              <a:chOff x="2976" y="1824"/>
              <a:chExt cx="240" cy="118"/>
            </a:xfrm>
          </p:grpSpPr>
          <p:sp>
            <p:nvSpPr>
              <p:cNvPr id="52536" name="Oval 715"/>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37" name="Arc 716"/>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8" name="Group 717"/>
            <p:cNvGrpSpPr>
              <a:grpSpLocks/>
            </p:cNvGrpSpPr>
            <p:nvPr/>
          </p:nvGrpSpPr>
          <p:grpSpPr bwMode="auto">
            <a:xfrm>
              <a:off x="3840" y="2784"/>
              <a:ext cx="306" cy="146"/>
              <a:chOff x="2976" y="1824"/>
              <a:chExt cx="240" cy="118"/>
            </a:xfrm>
          </p:grpSpPr>
          <p:sp>
            <p:nvSpPr>
              <p:cNvPr id="52534" name="Oval 718"/>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35" name="Arc 719"/>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19" name="Group 720"/>
            <p:cNvGrpSpPr>
              <a:grpSpLocks/>
            </p:cNvGrpSpPr>
            <p:nvPr/>
          </p:nvGrpSpPr>
          <p:grpSpPr bwMode="auto">
            <a:xfrm>
              <a:off x="3696" y="3120"/>
              <a:ext cx="306" cy="146"/>
              <a:chOff x="2976" y="1824"/>
              <a:chExt cx="240" cy="118"/>
            </a:xfrm>
          </p:grpSpPr>
          <p:sp>
            <p:nvSpPr>
              <p:cNvPr id="52532" name="Oval 721"/>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33" name="Arc 722"/>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20" name="Group 723"/>
            <p:cNvGrpSpPr>
              <a:grpSpLocks/>
            </p:cNvGrpSpPr>
            <p:nvPr/>
          </p:nvGrpSpPr>
          <p:grpSpPr bwMode="auto">
            <a:xfrm rot="8739234">
              <a:off x="3648" y="2688"/>
              <a:ext cx="306" cy="146"/>
              <a:chOff x="2976" y="1824"/>
              <a:chExt cx="240" cy="118"/>
            </a:xfrm>
          </p:grpSpPr>
          <p:sp>
            <p:nvSpPr>
              <p:cNvPr id="52530" name="Oval 724"/>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31" name="Arc 725"/>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21" name="Group 726"/>
            <p:cNvGrpSpPr>
              <a:grpSpLocks/>
            </p:cNvGrpSpPr>
            <p:nvPr/>
          </p:nvGrpSpPr>
          <p:grpSpPr bwMode="auto">
            <a:xfrm>
              <a:off x="3744" y="2880"/>
              <a:ext cx="306" cy="146"/>
              <a:chOff x="2976" y="1824"/>
              <a:chExt cx="240" cy="118"/>
            </a:xfrm>
          </p:grpSpPr>
          <p:sp>
            <p:nvSpPr>
              <p:cNvPr id="52528" name="Oval 727"/>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29" name="Arc 728"/>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22" name="Group 729"/>
            <p:cNvGrpSpPr>
              <a:grpSpLocks/>
            </p:cNvGrpSpPr>
            <p:nvPr/>
          </p:nvGrpSpPr>
          <p:grpSpPr bwMode="auto">
            <a:xfrm rot="4925947">
              <a:off x="3616" y="2768"/>
              <a:ext cx="306" cy="146"/>
              <a:chOff x="2976" y="1824"/>
              <a:chExt cx="240" cy="118"/>
            </a:xfrm>
          </p:grpSpPr>
          <p:sp>
            <p:nvSpPr>
              <p:cNvPr id="52526" name="Oval 730"/>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27" name="Arc 731"/>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52523" name="Group 732"/>
            <p:cNvGrpSpPr>
              <a:grpSpLocks/>
            </p:cNvGrpSpPr>
            <p:nvPr/>
          </p:nvGrpSpPr>
          <p:grpSpPr bwMode="auto">
            <a:xfrm rot="9376776">
              <a:off x="3867" y="2919"/>
              <a:ext cx="306" cy="146"/>
              <a:chOff x="2976" y="1824"/>
              <a:chExt cx="240" cy="118"/>
            </a:xfrm>
          </p:grpSpPr>
          <p:sp>
            <p:nvSpPr>
              <p:cNvPr id="52524" name="Oval 733"/>
              <p:cNvSpPr>
                <a:spLocks noChangeAspect="1" noChangeArrowheads="1"/>
              </p:cNvSpPr>
              <p:nvPr/>
            </p:nvSpPr>
            <p:spPr bwMode="auto">
              <a:xfrm rot="-2640000">
                <a:off x="2976" y="1824"/>
                <a:ext cx="107" cy="118"/>
              </a:xfrm>
              <a:prstGeom prst="ellipse">
                <a:avLst/>
              </a:prstGeom>
              <a:solidFill>
                <a:schemeClr val="tx2"/>
              </a:solidFill>
              <a:ln w="12700">
                <a:solidFill>
                  <a:srgbClr val="000000"/>
                </a:solidFill>
                <a:round/>
                <a:headEnd/>
                <a:tailEnd/>
              </a:ln>
            </p:spPr>
            <p:txBody>
              <a:bodyPr wrap="none" anchor="ctr"/>
              <a:lstStyle/>
              <a:p>
                <a:endParaRPr lang="en-US"/>
              </a:p>
            </p:txBody>
          </p:sp>
          <p:sp>
            <p:nvSpPr>
              <p:cNvPr id="52525" name="Arc 734"/>
              <p:cNvSpPr>
                <a:spLocks noChangeAspect="1"/>
              </p:cNvSpPr>
              <p:nvPr/>
            </p:nvSpPr>
            <p:spPr bwMode="auto">
              <a:xfrm rot="-420000">
                <a:off x="3043" y="1851"/>
                <a:ext cx="173" cy="3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7"/>
                      <a:pt x="9612" y="52"/>
                      <a:pt x="21505" y="0"/>
                    </a:cubicBezTo>
                  </a:path>
                  <a:path w="21600" h="21600" stroke="0" extrusionOk="0">
                    <a:moveTo>
                      <a:pt x="0" y="21600"/>
                    </a:moveTo>
                    <a:cubicBezTo>
                      <a:pt x="0" y="9707"/>
                      <a:pt x="9612" y="52"/>
                      <a:pt x="21505" y="0"/>
                    </a:cubicBezTo>
                    <a:lnTo>
                      <a:pt x="21600" y="21600"/>
                    </a:lnTo>
                    <a:lnTo>
                      <a:pt x="0" y="21600"/>
                    </a:lnTo>
                    <a:close/>
                  </a:path>
                </a:pathLst>
              </a:custGeom>
              <a:noFill/>
              <a:ln w="25400" cap="rnd">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52235" name="Text Box 735"/>
          <p:cNvSpPr txBox="1">
            <a:spLocks noChangeArrowheads="1"/>
          </p:cNvSpPr>
          <p:nvPr/>
        </p:nvSpPr>
        <p:spPr bwMode="auto">
          <a:xfrm>
            <a:off x="585788" y="2768601"/>
            <a:ext cx="1285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A-1</a:t>
            </a:r>
          </a:p>
        </p:txBody>
      </p:sp>
      <p:sp>
        <p:nvSpPr>
          <p:cNvPr id="52236" name="Text Box 736"/>
          <p:cNvSpPr txBox="1">
            <a:spLocks noChangeArrowheads="1"/>
          </p:cNvSpPr>
          <p:nvPr/>
        </p:nvSpPr>
        <p:spPr bwMode="auto">
          <a:xfrm>
            <a:off x="2871788" y="4724401"/>
            <a:ext cx="1285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A-1</a:t>
            </a:r>
          </a:p>
        </p:txBody>
      </p:sp>
      <p:grpSp>
        <p:nvGrpSpPr>
          <p:cNvPr id="52237" name="Group 737"/>
          <p:cNvGrpSpPr>
            <a:grpSpLocks/>
          </p:cNvGrpSpPr>
          <p:nvPr/>
        </p:nvGrpSpPr>
        <p:grpSpPr bwMode="auto">
          <a:xfrm>
            <a:off x="1853803" y="3409950"/>
            <a:ext cx="1114425" cy="1079500"/>
            <a:chOff x="2802" y="2566"/>
            <a:chExt cx="1055" cy="1036"/>
          </a:xfrm>
        </p:grpSpPr>
        <p:sp>
          <p:nvSpPr>
            <p:cNvPr id="52240" name="Oval 738"/>
            <p:cNvSpPr>
              <a:spLocks noChangeAspect="1" noChangeArrowheads="1"/>
            </p:cNvSpPr>
            <p:nvPr/>
          </p:nvSpPr>
          <p:spPr bwMode="auto">
            <a:xfrm>
              <a:off x="3553" y="265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1" name="Oval 739"/>
            <p:cNvSpPr>
              <a:spLocks noChangeAspect="1" noChangeArrowheads="1"/>
            </p:cNvSpPr>
            <p:nvPr/>
          </p:nvSpPr>
          <p:spPr bwMode="auto">
            <a:xfrm>
              <a:off x="3305" y="351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2" name="Oval 740"/>
            <p:cNvSpPr>
              <a:spLocks noChangeAspect="1" noChangeArrowheads="1"/>
            </p:cNvSpPr>
            <p:nvPr/>
          </p:nvSpPr>
          <p:spPr bwMode="auto">
            <a:xfrm>
              <a:off x="3273" y="2641"/>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3" name="Oval 741"/>
            <p:cNvSpPr>
              <a:spLocks noChangeAspect="1" noChangeArrowheads="1"/>
            </p:cNvSpPr>
            <p:nvPr/>
          </p:nvSpPr>
          <p:spPr bwMode="auto">
            <a:xfrm>
              <a:off x="3269" y="256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4" name="Oval 742"/>
            <p:cNvSpPr>
              <a:spLocks noChangeAspect="1" noChangeArrowheads="1"/>
            </p:cNvSpPr>
            <p:nvPr/>
          </p:nvSpPr>
          <p:spPr bwMode="auto">
            <a:xfrm>
              <a:off x="2918" y="270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5" name="Oval 743"/>
            <p:cNvSpPr>
              <a:spLocks noChangeAspect="1" noChangeArrowheads="1"/>
            </p:cNvSpPr>
            <p:nvPr/>
          </p:nvSpPr>
          <p:spPr bwMode="auto">
            <a:xfrm>
              <a:off x="2802" y="2954"/>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6" name="Oval 744"/>
            <p:cNvSpPr>
              <a:spLocks noChangeAspect="1" noChangeArrowheads="1"/>
            </p:cNvSpPr>
            <p:nvPr/>
          </p:nvSpPr>
          <p:spPr bwMode="auto">
            <a:xfrm>
              <a:off x="2810"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7" name="Oval 745"/>
            <p:cNvSpPr>
              <a:spLocks noChangeAspect="1" noChangeArrowheads="1"/>
            </p:cNvSpPr>
            <p:nvPr/>
          </p:nvSpPr>
          <p:spPr bwMode="auto">
            <a:xfrm>
              <a:off x="3608" y="329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8" name="Oval 746"/>
            <p:cNvSpPr>
              <a:spLocks noChangeAspect="1" noChangeArrowheads="1"/>
            </p:cNvSpPr>
            <p:nvPr/>
          </p:nvSpPr>
          <p:spPr bwMode="auto">
            <a:xfrm>
              <a:off x="375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49" name="Oval 747"/>
            <p:cNvSpPr>
              <a:spLocks noChangeAspect="1" noChangeArrowheads="1"/>
            </p:cNvSpPr>
            <p:nvPr/>
          </p:nvSpPr>
          <p:spPr bwMode="auto">
            <a:xfrm>
              <a:off x="3037" y="259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0" name="Oval 748"/>
            <p:cNvSpPr>
              <a:spLocks noChangeAspect="1" noChangeArrowheads="1"/>
            </p:cNvSpPr>
            <p:nvPr/>
          </p:nvSpPr>
          <p:spPr bwMode="auto">
            <a:xfrm>
              <a:off x="3128" y="259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1" name="Oval 749"/>
            <p:cNvSpPr>
              <a:spLocks noChangeAspect="1" noChangeArrowheads="1"/>
            </p:cNvSpPr>
            <p:nvPr/>
          </p:nvSpPr>
          <p:spPr bwMode="auto">
            <a:xfrm>
              <a:off x="3216" y="259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2" name="Oval 750"/>
            <p:cNvSpPr>
              <a:spLocks noChangeAspect="1" noChangeArrowheads="1"/>
            </p:cNvSpPr>
            <p:nvPr/>
          </p:nvSpPr>
          <p:spPr bwMode="auto">
            <a:xfrm>
              <a:off x="3316" y="259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3" name="Oval 751"/>
            <p:cNvSpPr>
              <a:spLocks noChangeAspect="1" noChangeArrowheads="1"/>
            </p:cNvSpPr>
            <p:nvPr/>
          </p:nvSpPr>
          <p:spPr bwMode="auto">
            <a:xfrm>
              <a:off x="3395" y="2592"/>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254" name="Oval 752"/>
            <p:cNvSpPr>
              <a:spLocks noChangeAspect="1" noChangeArrowheads="1"/>
            </p:cNvSpPr>
            <p:nvPr/>
          </p:nvSpPr>
          <p:spPr bwMode="auto">
            <a:xfrm>
              <a:off x="3495" y="259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5" name="Oval 753"/>
            <p:cNvSpPr>
              <a:spLocks noChangeAspect="1" noChangeArrowheads="1"/>
            </p:cNvSpPr>
            <p:nvPr/>
          </p:nvSpPr>
          <p:spPr bwMode="auto">
            <a:xfrm>
              <a:off x="2992" y="267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6" name="Oval 754"/>
            <p:cNvSpPr>
              <a:spLocks noChangeAspect="1" noChangeArrowheads="1"/>
            </p:cNvSpPr>
            <p:nvPr/>
          </p:nvSpPr>
          <p:spPr bwMode="auto">
            <a:xfrm>
              <a:off x="3084"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7" name="Oval 755"/>
            <p:cNvSpPr>
              <a:spLocks noChangeAspect="1" noChangeArrowheads="1"/>
            </p:cNvSpPr>
            <p:nvPr/>
          </p:nvSpPr>
          <p:spPr bwMode="auto">
            <a:xfrm>
              <a:off x="3175" y="2678"/>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8" name="Oval 756"/>
            <p:cNvSpPr>
              <a:spLocks noChangeAspect="1" noChangeArrowheads="1"/>
            </p:cNvSpPr>
            <p:nvPr/>
          </p:nvSpPr>
          <p:spPr bwMode="auto">
            <a:xfrm>
              <a:off x="3267"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59" name="Oval 757"/>
            <p:cNvSpPr>
              <a:spLocks noChangeAspect="1" noChangeArrowheads="1"/>
            </p:cNvSpPr>
            <p:nvPr/>
          </p:nvSpPr>
          <p:spPr bwMode="auto">
            <a:xfrm>
              <a:off x="3359"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0" name="Oval 758"/>
            <p:cNvSpPr>
              <a:spLocks noChangeAspect="1" noChangeArrowheads="1"/>
            </p:cNvSpPr>
            <p:nvPr/>
          </p:nvSpPr>
          <p:spPr bwMode="auto">
            <a:xfrm>
              <a:off x="3451" y="267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1" name="Oval 759"/>
            <p:cNvSpPr>
              <a:spLocks noChangeAspect="1" noChangeArrowheads="1"/>
            </p:cNvSpPr>
            <p:nvPr/>
          </p:nvSpPr>
          <p:spPr bwMode="auto">
            <a:xfrm>
              <a:off x="3542"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2" name="Oval 760"/>
            <p:cNvSpPr>
              <a:spLocks noChangeAspect="1" noChangeArrowheads="1"/>
            </p:cNvSpPr>
            <p:nvPr/>
          </p:nvSpPr>
          <p:spPr bwMode="auto">
            <a:xfrm>
              <a:off x="3634" y="2678"/>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3" name="Oval 761"/>
            <p:cNvSpPr>
              <a:spLocks noChangeAspect="1" noChangeArrowheads="1"/>
            </p:cNvSpPr>
            <p:nvPr/>
          </p:nvSpPr>
          <p:spPr bwMode="auto">
            <a:xfrm>
              <a:off x="2854"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4" name="Oval 762"/>
            <p:cNvSpPr>
              <a:spLocks noChangeAspect="1" noChangeArrowheads="1"/>
            </p:cNvSpPr>
            <p:nvPr/>
          </p:nvSpPr>
          <p:spPr bwMode="auto">
            <a:xfrm>
              <a:off x="2945"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5" name="Oval 763"/>
            <p:cNvSpPr>
              <a:spLocks noChangeAspect="1" noChangeArrowheads="1"/>
            </p:cNvSpPr>
            <p:nvPr/>
          </p:nvSpPr>
          <p:spPr bwMode="auto">
            <a:xfrm>
              <a:off x="3037" y="2761"/>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266" name="Oval 764"/>
            <p:cNvSpPr>
              <a:spLocks noChangeAspect="1" noChangeArrowheads="1"/>
            </p:cNvSpPr>
            <p:nvPr/>
          </p:nvSpPr>
          <p:spPr bwMode="auto">
            <a:xfrm>
              <a:off x="3128"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7" name="Oval 765"/>
            <p:cNvSpPr>
              <a:spLocks noChangeAspect="1" noChangeArrowheads="1"/>
            </p:cNvSpPr>
            <p:nvPr/>
          </p:nvSpPr>
          <p:spPr bwMode="auto">
            <a:xfrm>
              <a:off x="3220" y="2761"/>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8" name="Oval 766"/>
            <p:cNvSpPr>
              <a:spLocks noChangeAspect="1" noChangeArrowheads="1"/>
            </p:cNvSpPr>
            <p:nvPr/>
          </p:nvSpPr>
          <p:spPr bwMode="auto">
            <a:xfrm>
              <a:off x="3312"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69" name="Oval 767"/>
            <p:cNvSpPr>
              <a:spLocks noChangeAspect="1" noChangeArrowheads="1"/>
            </p:cNvSpPr>
            <p:nvPr/>
          </p:nvSpPr>
          <p:spPr bwMode="auto">
            <a:xfrm>
              <a:off x="3404"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0" name="Oval 768"/>
            <p:cNvSpPr>
              <a:spLocks noChangeAspect="1" noChangeArrowheads="1"/>
            </p:cNvSpPr>
            <p:nvPr/>
          </p:nvSpPr>
          <p:spPr bwMode="auto">
            <a:xfrm>
              <a:off x="3495"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1" name="Oval 769"/>
            <p:cNvSpPr>
              <a:spLocks noChangeAspect="1" noChangeArrowheads="1"/>
            </p:cNvSpPr>
            <p:nvPr/>
          </p:nvSpPr>
          <p:spPr bwMode="auto">
            <a:xfrm>
              <a:off x="3587"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2" name="Oval 770"/>
            <p:cNvSpPr>
              <a:spLocks noChangeAspect="1" noChangeArrowheads="1"/>
            </p:cNvSpPr>
            <p:nvPr/>
          </p:nvSpPr>
          <p:spPr bwMode="auto">
            <a:xfrm>
              <a:off x="3679" y="2761"/>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3" name="Oval 771"/>
            <p:cNvSpPr>
              <a:spLocks noChangeAspect="1" noChangeArrowheads="1"/>
            </p:cNvSpPr>
            <p:nvPr/>
          </p:nvSpPr>
          <p:spPr bwMode="auto">
            <a:xfrm>
              <a:off x="2809"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4" name="Oval 772"/>
            <p:cNvSpPr>
              <a:spLocks noChangeAspect="1" noChangeArrowheads="1"/>
            </p:cNvSpPr>
            <p:nvPr/>
          </p:nvSpPr>
          <p:spPr bwMode="auto">
            <a:xfrm>
              <a:off x="2900"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5" name="Oval 773"/>
            <p:cNvSpPr>
              <a:spLocks noChangeAspect="1" noChangeArrowheads="1"/>
            </p:cNvSpPr>
            <p:nvPr/>
          </p:nvSpPr>
          <p:spPr bwMode="auto">
            <a:xfrm>
              <a:off x="2992"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6" name="Oval 774"/>
            <p:cNvSpPr>
              <a:spLocks noChangeAspect="1" noChangeArrowheads="1"/>
            </p:cNvSpPr>
            <p:nvPr/>
          </p:nvSpPr>
          <p:spPr bwMode="auto">
            <a:xfrm>
              <a:off x="3084"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7" name="Oval 775"/>
            <p:cNvSpPr>
              <a:spLocks noChangeAspect="1" noChangeArrowheads="1"/>
            </p:cNvSpPr>
            <p:nvPr/>
          </p:nvSpPr>
          <p:spPr bwMode="auto">
            <a:xfrm>
              <a:off x="3175"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8" name="Oval 776"/>
            <p:cNvSpPr>
              <a:spLocks noChangeAspect="1" noChangeArrowheads="1"/>
            </p:cNvSpPr>
            <p:nvPr/>
          </p:nvSpPr>
          <p:spPr bwMode="auto">
            <a:xfrm>
              <a:off x="3267"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79" name="Oval 777"/>
            <p:cNvSpPr>
              <a:spLocks noChangeAspect="1" noChangeArrowheads="1"/>
            </p:cNvSpPr>
            <p:nvPr/>
          </p:nvSpPr>
          <p:spPr bwMode="auto">
            <a:xfrm>
              <a:off x="3359"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0" name="Oval 778"/>
            <p:cNvSpPr>
              <a:spLocks noChangeAspect="1" noChangeArrowheads="1"/>
            </p:cNvSpPr>
            <p:nvPr/>
          </p:nvSpPr>
          <p:spPr bwMode="auto">
            <a:xfrm>
              <a:off x="3451" y="2843"/>
              <a:ext cx="86"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281" name="Oval 779"/>
            <p:cNvSpPr>
              <a:spLocks noChangeAspect="1" noChangeArrowheads="1"/>
            </p:cNvSpPr>
            <p:nvPr/>
          </p:nvSpPr>
          <p:spPr bwMode="auto">
            <a:xfrm>
              <a:off x="3542"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2" name="Oval 780"/>
            <p:cNvSpPr>
              <a:spLocks noChangeAspect="1" noChangeArrowheads="1"/>
            </p:cNvSpPr>
            <p:nvPr/>
          </p:nvSpPr>
          <p:spPr bwMode="auto">
            <a:xfrm>
              <a:off x="3634" y="2843"/>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3" name="Oval 781"/>
            <p:cNvSpPr>
              <a:spLocks noChangeAspect="1" noChangeArrowheads="1"/>
            </p:cNvSpPr>
            <p:nvPr/>
          </p:nvSpPr>
          <p:spPr bwMode="auto">
            <a:xfrm>
              <a:off x="3725" y="2843"/>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4" name="Oval 782"/>
            <p:cNvSpPr>
              <a:spLocks noChangeAspect="1" noChangeArrowheads="1"/>
            </p:cNvSpPr>
            <p:nvPr/>
          </p:nvSpPr>
          <p:spPr bwMode="auto">
            <a:xfrm>
              <a:off x="2848"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5" name="Oval 783"/>
            <p:cNvSpPr>
              <a:spLocks noChangeAspect="1" noChangeArrowheads="1"/>
            </p:cNvSpPr>
            <p:nvPr/>
          </p:nvSpPr>
          <p:spPr bwMode="auto">
            <a:xfrm>
              <a:off x="2945"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6" name="Oval 784"/>
            <p:cNvSpPr>
              <a:spLocks noChangeAspect="1" noChangeArrowheads="1"/>
            </p:cNvSpPr>
            <p:nvPr/>
          </p:nvSpPr>
          <p:spPr bwMode="auto">
            <a:xfrm>
              <a:off x="3037"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7" name="Oval 785"/>
            <p:cNvSpPr>
              <a:spLocks noChangeAspect="1" noChangeArrowheads="1"/>
            </p:cNvSpPr>
            <p:nvPr/>
          </p:nvSpPr>
          <p:spPr bwMode="auto">
            <a:xfrm>
              <a:off x="3128"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8" name="Oval 786"/>
            <p:cNvSpPr>
              <a:spLocks noChangeAspect="1" noChangeArrowheads="1"/>
            </p:cNvSpPr>
            <p:nvPr/>
          </p:nvSpPr>
          <p:spPr bwMode="auto">
            <a:xfrm>
              <a:off x="3220"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89" name="Oval 787"/>
            <p:cNvSpPr>
              <a:spLocks noChangeAspect="1" noChangeArrowheads="1"/>
            </p:cNvSpPr>
            <p:nvPr/>
          </p:nvSpPr>
          <p:spPr bwMode="auto">
            <a:xfrm>
              <a:off x="3312"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0" name="Oval 788"/>
            <p:cNvSpPr>
              <a:spLocks noChangeAspect="1" noChangeArrowheads="1"/>
            </p:cNvSpPr>
            <p:nvPr/>
          </p:nvSpPr>
          <p:spPr bwMode="auto">
            <a:xfrm>
              <a:off x="3404"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1" name="Oval 789"/>
            <p:cNvSpPr>
              <a:spLocks noChangeAspect="1" noChangeArrowheads="1"/>
            </p:cNvSpPr>
            <p:nvPr/>
          </p:nvSpPr>
          <p:spPr bwMode="auto">
            <a:xfrm>
              <a:off x="3495"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2" name="Oval 790"/>
            <p:cNvSpPr>
              <a:spLocks noChangeAspect="1" noChangeArrowheads="1"/>
            </p:cNvSpPr>
            <p:nvPr/>
          </p:nvSpPr>
          <p:spPr bwMode="auto">
            <a:xfrm>
              <a:off x="3587"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3" name="Oval 791"/>
            <p:cNvSpPr>
              <a:spLocks noChangeAspect="1" noChangeArrowheads="1"/>
            </p:cNvSpPr>
            <p:nvPr/>
          </p:nvSpPr>
          <p:spPr bwMode="auto">
            <a:xfrm>
              <a:off x="3679" y="2926"/>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4" name="Oval 792"/>
            <p:cNvSpPr>
              <a:spLocks noChangeAspect="1" noChangeArrowheads="1"/>
            </p:cNvSpPr>
            <p:nvPr/>
          </p:nvSpPr>
          <p:spPr bwMode="auto">
            <a:xfrm>
              <a:off x="3770" y="2926"/>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5" name="Oval 793"/>
            <p:cNvSpPr>
              <a:spLocks noChangeAspect="1" noChangeArrowheads="1"/>
            </p:cNvSpPr>
            <p:nvPr/>
          </p:nvSpPr>
          <p:spPr bwMode="auto">
            <a:xfrm>
              <a:off x="2809"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6" name="Oval 794"/>
            <p:cNvSpPr>
              <a:spLocks noChangeAspect="1" noChangeArrowheads="1"/>
            </p:cNvSpPr>
            <p:nvPr/>
          </p:nvSpPr>
          <p:spPr bwMode="auto">
            <a:xfrm>
              <a:off x="2900"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7" name="Oval 795"/>
            <p:cNvSpPr>
              <a:spLocks noChangeAspect="1" noChangeArrowheads="1"/>
            </p:cNvSpPr>
            <p:nvPr/>
          </p:nvSpPr>
          <p:spPr bwMode="auto">
            <a:xfrm>
              <a:off x="2992" y="3009"/>
              <a:ext cx="87"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298" name="Oval 796"/>
            <p:cNvSpPr>
              <a:spLocks noChangeAspect="1" noChangeArrowheads="1"/>
            </p:cNvSpPr>
            <p:nvPr/>
          </p:nvSpPr>
          <p:spPr bwMode="auto">
            <a:xfrm>
              <a:off x="3084"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299" name="Oval 797"/>
            <p:cNvSpPr>
              <a:spLocks noChangeAspect="1" noChangeArrowheads="1"/>
            </p:cNvSpPr>
            <p:nvPr/>
          </p:nvSpPr>
          <p:spPr bwMode="auto">
            <a:xfrm>
              <a:off x="317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0" name="Oval 798"/>
            <p:cNvSpPr>
              <a:spLocks noChangeAspect="1" noChangeArrowheads="1"/>
            </p:cNvSpPr>
            <p:nvPr/>
          </p:nvSpPr>
          <p:spPr bwMode="auto">
            <a:xfrm>
              <a:off x="3267"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1" name="Oval 799"/>
            <p:cNvSpPr>
              <a:spLocks noChangeAspect="1" noChangeArrowheads="1"/>
            </p:cNvSpPr>
            <p:nvPr/>
          </p:nvSpPr>
          <p:spPr bwMode="auto">
            <a:xfrm>
              <a:off x="3359"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2" name="Oval 800"/>
            <p:cNvSpPr>
              <a:spLocks noChangeAspect="1" noChangeArrowheads="1"/>
            </p:cNvSpPr>
            <p:nvPr/>
          </p:nvSpPr>
          <p:spPr bwMode="auto">
            <a:xfrm>
              <a:off x="3451"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3" name="Oval 801"/>
            <p:cNvSpPr>
              <a:spLocks noChangeAspect="1" noChangeArrowheads="1"/>
            </p:cNvSpPr>
            <p:nvPr/>
          </p:nvSpPr>
          <p:spPr bwMode="auto">
            <a:xfrm>
              <a:off x="3542"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4" name="Oval 802"/>
            <p:cNvSpPr>
              <a:spLocks noChangeAspect="1" noChangeArrowheads="1"/>
            </p:cNvSpPr>
            <p:nvPr/>
          </p:nvSpPr>
          <p:spPr bwMode="auto">
            <a:xfrm>
              <a:off x="3634" y="3009"/>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5" name="Oval 803"/>
            <p:cNvSpPr>
              <a:spLocks noChangeAspect="1" noChangeArrowheads="1"/>
            </p:cNvSpPr>
            <p:nvPr/>
          </p:nvSpPr>
          <p:spPr bwMode="auto">
            <a:xfrm>
              <a:off x="3725" y="3009"/>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6" name="Oval 804"/>
            <p:cNvSpPr>
              <a:spLocks noChangeAspect="1" noChangeArrowheads="1"/>
            </p:cNvSpPr>
            <p:nvPr/>
          </p:nvSpPr>
          <p:spPr bwMode="auto">
            <a:xfrm>
              <a:off x="2854"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7" name="Oval 805"/>
            <p:cNvSpPr>
              <a:spLocks noChangeAspect="1" noChangeArrowheads="1"/>
            </p:cNvSpPr>
            <p:nvPr/>
          </p:nvSpPr>
          <p:spPr bwMode="auto">
            <a:xfrm>
              <a:off x="2945"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8" name="Oval 806"/>
            <p:cNvSpPr>
              <a:spLocks noChangeAspect="1" noChangeArrowheads="1"/>
            </p:cNvSpPr>
            <p:nvPr/>
          </p:nvSpPr>
          <p:spPr bwMode="auto">
            <a:xfrm>
              <a:off x="3037"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09" name="Oval 807"/>
            <p:cNvSpPr>
              <a:spLocks noChangeAspect="1" noChangeArrowheads="1"/>
            </p:cNvSpPr>
            <p:nvPr/>
          </p:nvSpPr>
          <p:spPr bwMode="auto">
            <a:xfrm>
              <a:off x="3128"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0" name="Oval 808"/>
            <p:cNvSpPr>
              <a:spLocks noChangeAspect="1" noChangeArrowheads="1"/>
            </p:cNvSpPr>
            <p:nvPr/>
          </p:nvSpPr>
          <p:spPr bwMode="auto">
            <a:xfrm>
              <a:off x="3220"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1" name="Oval 809"/>
            <p:cNvSpPr>
              <a:spLocks noChangeAspect="1" noChangeArrowheads="1"/>
            </p:cNvSpPr>
            <p:nvPr/>
          </p:nvSpPr>
          <p:spPr bwMode="auto">
            <a:xfrm>
              <a:off x="3312"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2" name="Oval 810"/>
            <p:cNvSpPr>
              <a:spLocks noChangeAspect="1" noChangeArrowheads="1"/>
            </p:cNvSpPr>
            <p:nvPr/>
          </p:nvSpPr>
          <p:spPr bwMode="auto">
            <a:xfrm>
              <a:off x="3404"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3" name="Oval 811"/>
            <p:cNvSpPr>
              <a:spLocks noChangeAspect="1" noChangeArrowheads="1"/>
            </p:cNvSpPr>
            <p:nvPr/>
          </p:nvSpPr>
          <p:spPr bwMode="auto">
            <a:xfrm>
              <a:off x="3495"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4" name="Oval 812"/>
            <p:cNvSpPr>
              <a:spLocks noChangeAspect="1" noChangeArrowheads="1"/>
            </p:cNvSpPr>
            <p:nvPr/>
          </p:nvSpPr>
          <p:spPr bwMode="auto">
            <a:xfrm>
              <a:off x="3587"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5" name="Oval 813"/>
            <p:cNvSpPr>
              <a:spLocks noChangeAspect="1" noChangeArrowheads="1"/>
            </p:cNvSpPr>
            <p:nvPr/>
          </p:nvSpPr>
          <p:spPr bwMode="auto">
            <a:xfrm>
              <a:off x="3679" y="309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6" name="Oval 814"/>
            <p:cNvSpPr>
              <a:spLocks noChangeAspect="1" noChangeArrowheads="1"/>
            </p:cNvSpPr>
            <p:nvPr/>
          </p:nvSpPr>
          <p:spPr bwMode="auto">
            <a:xfrm>
              <a:off x="3770" y="3092"/>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7" name="Oval 815"/>
            <p:cNvSpPr>
              <a:spLocks noChangeAspect="1" noChangeArrowheads="1"/>
            </p:cNvSpPr>
            <p:nvPr/>
          </p:nvSpPr>
          <p:spPr bwMode="auto">
            <a:xfrm>
              <a:off x="2809"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8" name="Oval 816"/>
            <p:cNvSpPr>
              <a:spLocks noChangeAspect="1" noChangeArrowheads="1"/>
            </p:cNvSpPr>
            <p:nvPr/>
          </p:nvSpPr>
          <p:spPr bwMode="auto">
            <a:xfrm>
              <a:off x="2900"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19" name="Oval 817"/>
            <p:cNvSpPr>
              <a:spLocks noChangeAspect="1" noChangeArrowheads="1"/>
            </p:cNvSpPr>
            <p:nvPr/>
          </p:nvSpPr>
          <p:spPr bwMode="auto">
            <a:xfrm>
              <a:off x="2992"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0" name="Oval 818"/>
            <p:cNvSpPr>
              <a:spLocks noChangeAspect="1" noChangeArrowheads="1"/>
            </p:cNvSpPr>
            <p:nvPr/>
          </p:nvSpPr>
          <p:spPr bwMode="auto">
            <a:xfrm>
              <a:off x="3084"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1" name="Oval 819"/>
            <p:cNvSpPr>
              <a:spLocks noChangeAspect="1" noChangeArrowheads="1"/>
            </p:cNvSpPr>
            <p:nvPr/>
          </p:nvSpPr>
          <p:spPr bwMode="auto">
            <a:xfrm>
              <a:off x="3175"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2" name="Oval 820"/>
            <p:cNvSpPr>
              <a:spLocks noChangeAspect="1" noChangeArrowheads="1"/>
            </p:cNvSpPr>
            <p:nvPr/>
          </p:nvSpPr>
          <p:spPr bwMode="auto">
            <a:xfrm>
              <a:off x="3267" y="317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323" name="Oval 821"/>
            <p:cNvSpPr>
              <a:spLocks noChangeAspect="1" noChangeArrowheads="1"/>
            </p:cNvSpPr>
            <p:nvPr/>
          </p:nvSpPr>
          <p:spPr bwMode="auto">
            <a:xfrm>
              <a:off x="3359"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4" name="Oval 822"/>
            <p:cNvSpPr>
              <a:spLocks noChangeAspect="1" noChangeArrowheads="1"/>
            </p:cNvSpPr>
            <p:nvPr/>
          </p:nvSpPr>
          <p:spPr bwMode="auto">
            <a:xfrm>
              <a:off x="3451"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5" name="Oval 823"/>
            <p:cNvSpPr>
              <a:spLocks noChangeAspect="1" noChangeArrowheads="1"/>
            </p:cNvSpPr>
            <p:nvPr/>
          </p:nvSpPr>
          <p:spPr bwMode="auto">
            <a:xfrm>
              <a:off x="3542" y="3175"/>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6" name="Oval 824"/>
            <p:cNvSpPr>
              <a:spLocks noChangeAspect="1" noChangeArrowheads="1"/>
            </p:cNvSpPr>
            <p:nvPr/>
          </p:nvSpPr>
          <p:spPr bwMode="auto">
            <a:xfrm>
              <a:off x="3634" y="3175"/>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327" name="Oval 825"/>
            <p:cNvSpPr>
              <a:spLocks noChangeAspect="1" noChangeArrowheads="1"/>
            </p:cNvSpPr>
            <p:nvPr/>
          </p:nvSpPr>
          <p:spPr bwMode="auto">
            <a:xfrm>
              <a:off x="3735" y="3175"/>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8" name="Oval 826"/>
            <p:cNvSpPr>
              <a:spLocks noChangeAspect="1" noChangeArrowheads="1"/>
            </p:cNvSpPr>
            <p:nvPr/>
          </p:nvSpPr>
          <p:spPr bwMode="auto">
            <a:xfrm>
              <a:off x="2854"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29" name="Oval 827"/>
            <p:cNvSpPr>
              <a:spLocks noChangeAspect="1" noChangeArrowheads="1"/>
            </p:cNvSpPr>
            <p:nvPr/>
          </p:nvSpPr>
          <p:spPr bwMode="auto">
            <a:xfrm>
              <a:off x="2945"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0" name="Oval 828"/>
            <p:cNvSpPr>
              <a:spLocks noChangeAspect="1" noChangeArrowheads="1"/>
            </p:cNvSpPr>
            <p:nvPr/>
          </p:nvSpPr>
          <p:spPr bwMode="auto">
            <a:xfrm>
              <a:off x="3037"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1" name="Oval 829"/>
            <p:cNvSpPr>
              <a:spLocks noChangeAspect="1" noChangeArrowheads="1"/>
            </p:cNvSpPr>
            <p:nvPr/>
          </p:nvSpPr>
          <p:spPr bwMode="auto">
            <a:xfrm>
              <a:off x="3128"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2" name="Oval 830"/>
            <p:cNvSpPr>
              <a:spLocks noChangeAspect="1" noChangeArrowheads="1"/>
            </p:cNvSpPr>
            <p:nvPr/>
          </p:nvSpPr>
          <p:spPr bwMode="auto">
            <a:xfrm>
              <a:off x="3220"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3" name="Oval 831"/>
            <p:cNvSpPr>
              <a:spLocks noChangeAspect="1" noChangeArrowheads="1"/>
            </p:cNvSpPr>
            <p:nvPr/>
          </p:nvSpPr>
          <p:spPr bwMode="auto">
            <a:xfrm>
              <a:off x="3312"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4" name="Oval 832"/>
            <p:cNvSpPr>
              <a:spLocks noChangeAspect="1" noChangeArrowheads="1"/>
            </p:cNvSpPr>
            <p:nvPr/>
          </p:nvSpPr>
          <p:spPr bwMode="auto">
            <a:xfrm>
              <a:off x="3404"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5" name="Oval 833"/>
            <p:cNvSpPr>
              <a:spLocks noChangeAspect="1" noChangeArrowheads="1"/>
            </p:cNvSpPr>
            <p:nvPr/>
          </p:nvSpPr>
          <p:spPr bwMode="auto">
            <a:xfrm>
              <a:off x="3495"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6" name="Oval 834"/>
            <p:cNvSpPr>
              <a:spLocks noChangeAspect="1" noChangeArrowheads="1"/>
            </p:cNvSpPr>
            <p:nvPr/>
          </p:nvSpPr>
          <p:spPr bwMode="auto">
            <a:xfrm>
              <a:off x="3587"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7" name="Oval 835"/>
            <p:cNvSpPr>
              <a:spLocks noChangeAspect="1" noChangeArrowheads="1"/>
            </p:cNvSpPr>
            <p:nvPr/>
          </p:nvSpPr>
          <p:spPr bwMode="auto">
            <a:xfrm>
              <a:off x="3679" y="3257"/>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8" name="Oval 836"/>
            <p:cNvSpPr>
              <a:spLocks noChangeAspect="1" noChangeArrowheads="1"/>
            </p:cNvSpPr>
            <p:nvPr/>
          </p:nvSpPr>
          <p:spPr bwMode="auto">
            <a:xfrm>
              <a:off x="3770" y="3257"/>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39" name="Oval 837"/>
            <p:cNvSpPr>
              <a:spLocks noChangeAspect="1" noChangeArrowheads="1"/>
            </p:cNvSpPr>
            <p:nvPr/>
          </p:nvSpPr>
          <p:spPr bwMode="auto">
            <a:xfrm>
              <a:off x="2900"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0" name="Oval 838"/>
            <p:cNvSpPr>
              <a:spLocks noChangeAspect="1" noChangeArrowheads="1"/>
            </p:cNvSpPr>
            <p:nvPr/>
          </p:nvSpPr>
          <p:spPr bwMode="auto">
            <a:xfrm>
              <a:off x="2992" y="3340"/>
              <a:ext cx="87" cy="87"/>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341" name="Oval 839"/>
            <p:cNvSpPr>
              <a:spLocks noChangeAspect="1" noChangeArrowheads="1"/>
            </p:cNvSpPr>
            <p:nvPr/>
          </p:nvSpPr>
          <p:spPr bwMode="auto">
            <a:xfrm>
              <a:off x="3084"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2" name="Oval 840"/>
            <p:cNvSpPr>
              <a:spLocks noChangeAspect="1" noChangeArrowheads="1"/>
            </p:cNvSpPr>
            <p:nvPr/>
          </p:nvSpPr>
          <p:spPr bwMode="auto">
            <a:xfrm>
              <a:off x="3175"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3" name="Oval 841"/>
            <p:cNvSpPr>
              <a:spLocks noChangeAspect="1" noChangeArrowheads="1"/>
            </p:cNvSpPr>
            <p:nvPr/>
          </p:nvSpPr>
          <p:spPr bwMode="auto">
            <a:xfrm>
              <a:off x="3267"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4" name="Oval 842"/>
            <p:cNvSpPr>
              <a:spLocks noChangeAspect="1" noChangeArrowheads="1"/>
            </p:cNvSpPr>
            <p:nvPr/>
          </p:nvSpPr>
          <p:spPr bwMode="auto">
            <a:xfrm>
              <a:off x="3359"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5" name="Oval 843"/>
            <p:cNvSpPr>
              <a:spLocks noChangeAspect="1" noChangeArrowheads="1"/>
            </p:cNvSpPr>
            <p:nvPr/>
          </p:nvSpPr>
          <p:spPr bwMode="auto">
            <a:xfrm>
              <a:off x="3451"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6" name="Oval 844"/>
            <p:cNvSpPr>
              <a:spLocks noChangeAspect="1" noChangeArrowheads="1"/>
            </p:cNvSpPr>
            <p:nvPr/>
          </p:nvSpPr>
          <p:spPr bwMode="auto">
            <a:xfrm>
              <a:off x="3542" y="3340"/>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7" name="Oval 845"/>
            <p:cNvSpPr>
              <a:spLocks noChangeAspect="1" noChangeArrowheads="1"/>
            </p:cNvSpPr>
            <p:nvPr/>
          </p:nvSpPr>
          <p:spPr bwMode="auto">
            <a:xfrm>
              <a:off x="3638" y="3348"/>
              <a:ext cx="86"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8" name="Oval 846"/>
            <p:cNvSpPr>
              <a:spLocks noChangeAspect="1" noChangeArrowheads="1"/>
            </p:cNvSpPr>
            <p:nvPr/>
          </p:nvSpPr>
          <p:spPr bwMode="auto">
            <a:xfrm>
              <a:off x="3725" y="3340"/>
              <a:ext cx="87" cy="87"/>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49" name="Oval 847"/>
            <p:cNvSpPr>
              <a:spLocks noChangeAspect="1" noChangeArrowheads="1"/>
            </p:cNvSpPr>
            <p:nvPr/>
          </p:nvSpPr>
          <p:spPr bwMode="auto">
            <a:xfrm>
              <a:off x="2945"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0" name="Oval 848"/>
            <p:cNvSpPr>
              <a:spLocks noChangeAspect="1" noChangeArrowheads="1"/>
            </p:cNvSpPr>
            <p:nvPr/>
          </p:nvSpPr>
          <p:spPr bwMode="auto">
            <a:xfrm>
              <a:off x="3037" y="3427"/>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1" name="Oval 849"/>
            <p:cNvSpPr>
              <a:spLocks noChangeAspect="1" noChangeArrowheads="1"/>
            </p:cNvSpPr>
            <p:nvPr/>
          </p:nvSpPr>
          <p:spPr bwMode="auto">
            <a:xfrm>
              <a:off x="3128"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2" name="Oval 850"/>
            <p:cNvSpPr>
              <a:spLocks noChangeAspect="1" noChangeArrowheads="1"/>
            </p:cNvSpPr>
            <p:nvPr/>
          </p:nvSpPr>
          <p:spPr bwMode="auto">
            <a:xfrm>
              <a:off x="3220" y="3423"/>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3" name="Oval 851"/>
            <p:cNvSpPr>
              <a:spLocks noChangeAspect="1" noChangeArrowheads="1"/>
            </p:cNvSpPr>
            <p:nvPr/>
          </p:nvSpPr>
          <p:spPr bwMode="auto">
            <a:xfrm>
              <a:off x="3312" y="3423"/>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354" name="Oval 852"/>
            <p:cNvSpPr>
              <a:spLocks noChangeAspect="1" noChangeArrowheads="1"/>
            </p:cNvSpPr>
            <p:nvPr/>
          </p:nvSpPr>
          <p:spPr bwMode="auto">
            <a:xfrm>
              <a:off x="3404" y="3423"/>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5" name="Oval 853"/>
            <p:cNvSpPr>
              <a:spLocks noChangeAspect="1" noChangeArrowheads="1"/>
            </p:cNvSpPr>
            <p:nvPr/>
          </p:nvSpPr>
          <p:spPr bwMode="auto">
            <a:xfrm>
              <a:off x="3495" y="3423"/>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6" name="Oval 854"/>
            <p:cNvSpPr>
              <a:spLocks noChangeAspect="1" noChangeArrowheads="1"/>
            </p:cNvSpPr>
            <p:nvPr/>
          </p:nvSpPr>
          <p:spPr bwMode="auto">
            <a:xfrm>
              <a:off x="3587" y="3423"/>
              <a:ext cx="86" cy="86"/>
            </a:xfrm>
            <a:prstGeom prst="ellipse">
              <a:avLst/>
            </a:prstGeom>
            <a:gradFill rotWithShape="1">
              <a:gsLst>
                <a:gs pos="0">
                  <a:srgbClr val="FFCC00"/>
                </a:gs>
                <a:gs pos="100000">
                  <a:srgbClr val="993300"/>
                </a:gs>
              </a:gsLst>
              <a:path path="shape">
                <a:fillToRect l="50000" t="50000" r="50000" b="50000"/>
              </a:path>
            </a:gradFill>
            <a:ln w="38100">
              <a:solidFill>
                <a:srgbClr val="993300"/>
              </a:solidFill>
              <a:round/>
              <a:headEnd/>
              <a:tailEnd/>
            </a:ln>
          </p:spPr>
          <p:txBody>
            <a:bodyPr wrap="none" anchor="ctr"/>
            <a:lstStyle/>
            <a:p>
              <a:endParaRPr lang="en-US"/>
            </a:p>
          </p:txBody>
        </p:sp>
        <p:sp>
          <p:nvSpPr>
            <p:cNvPr id="52357" name="Oval 855"/>
            <p:cNvSpPr>
              <a:spLocks noChangeAspect="1" noChangeArrowheads="1"/>
            </p:cNvSpPr>
            <p:nvPr/>
          </p:nvSpPr>
          <p:spPr bwMode="auto">
            <a:xfrm>
              <a:off x="3084"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8" name="Oval 856"/>
            <p:cNvSpPr>
              <a:spLocks noChangeAspect="1" noChangeArrowheads="1"/>
            </p:cNvSpPr>
            <p:nvPr/>
          </p:nvSpPr>
          <p:spPr bwMode="auto">
            <a:xfrm>
              <a:off x="3175" y="3506"/>
              <a:ext cx="87"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59" name="Oval 857"/>
            <p:cNvSpPr>
              <a:spLocks noChangeAspect="1" noChangeArrowheads="1"/>
            </p:cNvSpPr>
            <p:nvPr/>
          </p:nvSpPr>
          <p:spPr bwMode="auto">
            <a:xfrm>
              <a:off x="3255" y="3504"/>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60" name="Oval 858"/>
            <p:cNvSpPr>
              <a:spLocks noChangeAspect="1" noChangeArrowheads="1"/>
            </p:cNvSpPr>
            <p:nvPr/>
          </p:nvSpPr>
          <p:spPr bwMode="auto">
            <a:xfrm>
              <a:off x="3365" y="3502"/>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61" name="Oval 859"/>
            <p:cNvSpPr>
              <a:spLocks noChangeAspect="1" noChangeArrowheads="1"/>
            </p:cNvSpPr>
            <p:nvPr/>
          </p:nvSpPr>
          <p:spPr bwMode="auto">
            <a:xfrm>
              <a:off x="3451"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sp>
          <p:nvSpPr>
            <p:cNvPr id="52362" name="Oval 860"/>
            <p:cNvSpPr>
              <a:spLocks noChangeAspect="1" noChangeArrowheads="1"/>
            </p:cNvSpPr>
            <p:nvPr/>
          </p:nvSpPr>
          <p:spPr bwMode="auto">
            <a:xfrm>
              <a:off x="3542" y="3506"/>
              <a:ext cx="86" cy="86"/>
            </a:xfrm>
            <a:prstGeom prst="ellipse">
              <a:avLst/>
            </a:prstGeom>
            <a:gradFill rotWithShape="1">
              <a:gsLst>
                <a:gs pos="0">
                  <a:srgbClr val="FFFF00"/>
                </a:gs>
                <a:gs pos="100000">
                  <a:srgbClr val="FFCC00"/>
                </a:gs>
              </a:gsLst>
              <a:path path="shape">
                <a:fillToRect l="50000" t="50000" r="50000" b="50000"/>
              </a:path>
            </a:gradFill>
            <a:ln w="38100">
              <a:solidFill>
                <a:srgbClr val="FFCC00"/>
              </a:solidFill>
              <a:round/>
              <a:headEnd/>
              <a:tailEnd/>
            </a:ln>
          </p:spPr>
          <p:txBody>
            <a:bodyPr wrap="none" anchor="ctr"/>
            <a:lstStyle/>
            <a:p>
              <a:endParaRPr lang="en-US"/>
            </a:p>
          </p:txBody>
        </p:sp>
      </p:grpSp>
      <p:sp>
        <p:nvSpPr>
          <p:cNvPr id="52238" name="Text Box 861"/>
          <p:cNvSpPr txBox="1">
            <a:spLocks noChangeArrowheads="1"/>
          </p:cNvSpPr>
          <p:nvPr/>
        </p:nvSpPr>
        <p:spPr bwMode="auto">
          <a:xfrm>
            <a:off x="6429375" y="5495926"/>
            <a:ext cx="360045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Less Cholesterol</a:t>
            </a:r>
          </a:p>
          <a:p>
            <a:pPr>
              <a:spcBef>
                <a:spcPct val="20000"/>
              </a:spcBef>
            </a:pPr>
            <a:r>
              <a:rPr lang="en-US" sz="2800">
                <a:solidFill>
                  <a:schemeClr val="tx1"/>
                </a:solidFill>
              </a:rPr>
              <a:t>(More Triglyceride) </a:t>
            </a:r>
          </a:p>
        </p:txBody>
      </p:sp>
      <p:sp>
        <p:nvSpPr>
          <p:cNvPr id="52239" name="Text Box 862"/>
          <p:cNvSpPr txBox="1">
            <a:spLocks noChangeArrowheads="1"/>
          </p:cNvSpPr>
          <p:nvPr/>
        </p:nvSpPr>
        <p:spPr bwMode="auto">
          <a:xfrm>
            <a:off x="685800" y="5495926"/>
            <a:ext cx="360045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800">
                <a:solidFill>
                  <a:schemeClr val="tx1"/>
                </a:solidFill>
              </a:rPr>
              <a:t>More Cholesterol</a:t>
            </a:r>
          </a:p>
          <a:p>
            <a:pPr>
              <a:spcBef>
                <a:spcPct val="20000"/>
              </a:spcBef>
            </a:pPr>
            <a:r>
              <a:rPr lang="en-US" sz="2800">
                <a:solidFill>
                  <a:schemeClr val="tx1"/>
                </a:solidFill>
              </a:rPr>
              <a:t>(Less Triglyceride) </a:t>
            </a:r>
          </a:p>
        </p:txBody>
      </p:sp>
    </p:spTree>
    <p:extLst>
      <p:ext uri="{BB962C8B-B14F-4D97-AF65-F5344CB8AC3E}">
        <p14:creationId xmlns:p14="http://schemas.microsoft.com/office/powerpoint/2010/main" val="3660921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2400300" y="6521450"/>
            <a:ext cx="7886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r">
              <a:spcBef>
                <a:spcPct val="50000"/>
              </a:spcBef>
            </a:pPr>
            <a:r>
              <a:rPr lang="en-US" sz="1600" i="1">
                <a:solidFill>
                  <a:schemeClr val="tx1"/>
                </a:solidFill>
              </a:rPr>
              <a:t>Amer J</a:t>
            </a:r>
            <a:r>
              <a:rPr lang="en-US" sz="1600">
                <a:solidFill>
                  <a:schemeClr val="tx1"/>
                </a:solidFill>
              </a:rPr>
              <a:t> </a:t>
            </a:r>
            <a:r>
              <a:rPr lang="en-US" sz="1600" i="1">
                <a:solidFill>
                  <a:schemeClr val="tx1"/>
                </a:solidFill>
              </a:rPr>
              <a:t>Cardiol </a:t>
            </a:r>
            <a:r>
              <a:rPr lang="en-US" sz="1600">
                <a:solidFill>
                  <a:schemeClr val="tx1"/>
                </a:solidFill>
              </a:rPr>
              <a:t>2002;90:22i-29i</a:t>
            </a:r>
            <a:r>
              <a:rPr lang="en-US" sz="1600" b="1">
                <a:solidFill>
                  <a:schemeClr val="tx1"/>
                </a:solidFill>
                <a:latin typeface="Times New Roman" pitchFamily="18" charset="0"/>
              </a:rPr>
              <a:t> </a:t>
            </a:r>
          </a:p>
        </p:txBody>
      </p:sp>
      <p:sp>
        <p:nvSpPr>
          <p:cNvPr id="56323" name="Text Box 3"/>
          <p:cNvSpPr txBox="1">
            <a:spLocks noChangeArrowheads="1"/>
          </p:cNvSpPr>
          <p:nvPr/>
        </p:nvSpPr>
        <p:spPr bwMode="auto">
          <a:xfrm>
            <a:off x="0" y="127001"/>
            <a:ext cx="106299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dirty="0" smtClean="0"/>
              <a:t>Association of HDL-C with LDL particle concentration (LDL-P) and LDL-C</a:t>
            </a:r>
            <a:endParaRPr lang="en-US" dirty="0"/>
          </a:p>
        </p:txBody>
      </p:sp>
      <p:sp>
        <p:nvSpPr>
          <p:cNvPr id="56324" name="Text Box 4"/>
          <p:cNvSpPr txBox="1">
            <a:spLocks noChangeArrowheads="1"/>
          </p:cNvSpPr>
          <p:nvPr/>
        </p:nvSpPr>
        <p:spPr bwMode="auto">
          <a:xfrm rot="-5400000">
            <a:off x="20836" y="3805208"/>
            <a:ext cx="3505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000">
                <a:solidFill>
                  <a:srgbClr val="FFFF00"/>
                </a:solidFill>
              </a:rPr>
              <a:t>LDL Particles  (nmol/L)</a:t>
            </a:r>
          </a:p>
        </p:txBody>
      </p:sp>
      <p:sp>
        <p:nvSpPr>
          <p:cNvPr id="56325" name="Text Box 5"/>
          <p:cNvSpPr txBox="1">
            <a:spLocks noChangeArrowheads="1"/>
          </p:cNvSpPr>
          <p:nvPr/>
        </p:nvSpPr>
        <p:spPr bwMode="auto">
          <a:xfrm>
            <a:off x="3318272" y="6129339"/>
            <a:ext cx="40290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200">
                <a:solidFill>
                  <a:srgbClr val="FFFFFF"/>
                </a:solidFill>
              </a:rPr>
              <a:t>HDL Cholesterol (mg/dL)</a:t>
            </a:r>
          </a:p>
        </p:txBody>
      </p:sp>
      <p:sp>
        <p:nvSpPr>
          <p:cNvPr id="56326" name="Text Box 6"/>
          <p:cNvSpPr txBox="1">
            <a:spLocks noChangeArrowheads="1"/>
          </p:cNvSpPr>
          <p:nvPr/>
        </p:nvSpPr>
        <p:spPr bwMode="auto">
          <a:xfrm>
            <a:off x="3782616" y="4244975"/>
            <a:ext cx="139660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a:solidFill>
                  <a:srgbClr val="00FFFF"/>
                </a:solidFill>
              </a:rPr>
              <a:t>LDL-C</a:t>
            </a:r>
            <a:endParaRPr lang="en-US" sz="2000" b="1">
              <a:solidFill>
                <a:srgbClr val="FFFFFF"/>
              </a:solidFill>
            </a:endParaRPr>
          </a:p>
        </p:txBody>
      </p:sp>
      <p:sp>
        <p:nvSpPr>
          <p:cNvPr id="56327" name="Text Box 7"/>
          <p:cNvSpPr txBox="1">
            <a:spLocks noChangeArrowheads="1"/>
          </p:cNvSpPr>
          <p:nvPr/>
        </p:nvSpPr>
        <p:spPr bwMode="auto">
          <a:xfrm>
            <a:off x="4248746" y="2830513"/>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2400"/>
              <a:t>LDL-P</a:t>
            </a:r>
            <a:endParaRPr lang="en-US" sz="2400">
              <a:solidFill>
                <a:srgbClr val="FFFFFF"/>
              </a:solidFill>
            </a:endParaRPr>
          </a:p>
        </p:txBody>
      </p:sp>
      <p:sp>
        <p:nvSpPr>
          <p:cNvPr id="56328" name="Text Box 8"/>
          <p:cNvSpPr txBox="1">
            <a:spLocks noChangeArrowheads="1"/>
          </p:cNvSpPr>
          <p:nvPr/>
        </p:nvSpPr>
        <p:spPr bwMode="auto">
          <a:xfrm rot="-5400000">
            <a:off x="6369050" y="3806974"/>
            <a:ext cx="37353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a:solidFill>
                  <a:schemeClr val="accent2"/>
                </a:solidFill>
              </a:rPr>
              <a:t> </a:t>
            </a:r>
            <a:r>
              <a:rPr lang="en-US" sz="2000">
                <a:solidFill>
                  <a:schemeClr val="accent2"/>
                </a:solidFill>
              </a:rPr>
              <a:t>LDL Cholesterol (mg/dL)</a:t>
            </a:r>
          </a:p>
        </p:txBody>
      </p:sp>
      <p:sp>
        <p:nvSpPr>
          <p:cNvPr id="56329" name="Text Box 9"/>
          <p:cNvSpPr txBox="1">
            <a:spLocks noChangeArrowheads="1"/>
          </p:cNvSpPr>
          <p:nvPr/>
        </p:nvSpPr>
        <p:spPr bwMode="auto">
          <a:xfrm>
            <a:off x="2603897" y="1498600"/>
            <a:ext cx="477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r>
              <a:rPr lang="en-US" sz="2400">
                <a:solidFill>
                  <a:schemeClr val="tx1"/>
                </a:solidFill>
              </a:rPr>
              <a:t>Framingham Offspring Study</a:t>
            </a:r>
          </a:p>
        </p:txBody>
      </p:sp>
      <p:grpSp>
        <p:nvGrpSpPr>
          <p:cNvPr id="56330" name="Group 10"/>
          <p:cNvGrpSpPr>
            <a:grpSpLocks/>
          </p:cNvGrpSpPr>
          <p:nvPr/>
        </p:nvGrpSpPr>
        <p:grpSpPr bwMode="auto">
          <a:xfrm>
            <a:off x="2146697" y="2114551"/>
            <a:ext cx="5191721" cy="3687763"/>
            <a:chOff x="1074" y="1341"/>
            <a:chExt cx="2907" cy="2323"/>
          </a:xfrm>
        </p:grpSpPr>
        <p:sp>
          <p:nvSpPr>
            <p:cNvPr id="56343" name="Freeform 11"/>
            <p:cNvSpPr>
              <a:spLocks/>
            </p:cNvSpPr>
            <p:nvPr/>
          </p:nvSpPr>
          <p:spPr bwMode="auto">
            <a:xfrm>
              <a:off x="1630" y="2957"/>
              <a:ext cx="51" cy="46"/>
            </a:xfrm>
            <a:custGeom>
              <a:avLst/>
              <a:gdLst>
                <a:gd name="T0" fmla="*/ 6 w 102"/>
                <a:gd name="T1" fmla="*/ 12 h 90"/>
                <a:gd name="T2" fmla="*/ 0 w 102"/>
                <a:gd name="T3" fmla="*/ 12 h 90"/>
                <a:gd name="T4" fmla="*/ 0 w 102"/>
                <a:gd name="T5" fmla="*/ 6 h 90"/>
                <a:gd name="T6" fmla="*/ 7 w 102"/>
                <a:gd name="T7" fmla="*/ 0 h 90"/>
                <a:gd name="T8" fmla="*/ 13 w 102"/>
                <a:gd name="T9" fmla="*/ 0 h 90"/>
                <a:gd name="T10" fmla="*/ 13 w 102"/>
                <a:gd name="T11" fmla="*/ 6 h 90"/>
                <a:gd name="T12" fmla="*/ 6 w 102"/>
                <a:gd name="T13" fmla="*/ 12 h 90"/>
                <a:gd name="T14" fmla="*/ 0 60000 65536"/>
                <a:gd name="T15" fmla="*/ 0 60000 65536"/>
                <a:gd name="T16" fmla="*/ 0 60000 65536"/>
                <a:gd name="T17" fmla="*/ 0 60000 65536"/>
                <a:gd name="T18" fmla="*/ 0 60000 65536"/>
                <a:gd name="T19" fmla="*/ 0 60000 65536"/>
                <a:gd name="T20" fmla="*/ 0 60000 65536"/>
                <a:gd name="T21" fmla="*/ 0 w 102"/>
                <a:gd name="T22" fmla="*/ 0 h 90"/>
                <a:gd name="T23" fmla="*/ 102 w 102"/>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90">
                  <a:moveTo>
                    <a:pt x="45" y="90"/>
                  </a:moveTo>
                  <a:lnTo>
                    <a:pt x="0" y="90"/>
                  </a:lnTo>
                  <a:lnTo>
                    <a:pt x="0" y="45"/>
                  </a:lnTo>
                  <a:lnTo>
                    <a:pt x="56" y="0"/>
                  </a:lnTo>
                  <a:lnTo>
                    <a:pt x="102" y="0"/>
                  </a:lnTo>
                  <a:lnTo>
                    <a:pt x="102" y="45"/>
                  </a:lnTo>
                  <a:lnTo>
                    <a:pt x="45" y="90"/>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4" name="Freeform 12"/>
            <p:cNvSpPr>
              <a:spLocks/>
            </p:cNvSpPr>
            <p:nvPr/>
          </p:nvSpPr>
          <p:spPr bwMode="auto">
            <a:xfrm>
              <a:off x="1658" y="2935"/>
              <a:ext cx="53" cy="45"/>
            </a:xfrm>
            <a:custGeom>
              <a:avLst/>
              <a:gdLst>
                <a:gd name="T0" fmla="*/ 6 w 105"/>
                <a:gd name="T1" fmla="*/ 11 h 91"/>
                <a:gd name="T2" fmla="*/ 0 w 105"/>
                <a:gd name="T3" fmla="*/ 11 h 91"/>
                <a:gd name="T4" fmla="*/ 0 w 105"/>
                <a:gd name="T5" fmla="*/ 5 h 91"/>
                <a:gd name="T6" fmla="*/ 8 w 105"/>
                <a:gd name="T7" fmla="*/ 0 h 91"/>
                <a:gd name="T8" fmla="*/ 14 w 105"/>
                <a:gd name="T9" fmla="*/ 0 h 91"/>
                <a:gd name="T10" fmla="*/ 14 w 105"/>
                <a:gd name="T11" fmla="*/ 5 h 91"/>
                <a:gd name="T12" fmla="*/ 6 w 105"/>
                <a:gd name="T13" fmla="*/ 11 h 91"/>
                <a:gd name="T14" fmla="*/ 0 60000 65536"/>
                <a:gd name="T15" fmla="*/ 0 60000 65536"/>
                <a:gd name="T16" fmla="*/ 0 60000 65536"/>
                <a:gd name="T17" fmla="*/ 0 60000 65536"/>
                <a:gd name="T18" fmla="*/ 0 60000 65536"/>
                <a:gd name="T19" fmla="*/ 0 60000 65536"/>
                <a:gd name="T20" fmla="*/ 0 60000 65536"/>
                <a:gd name="T21" fmla="*/ 0 w 105"/>
                <a:gd name="T22" fmla="*/ 0 h 91"/>
                <a:gd name="T23" fmla="*/ 105 w 105"/>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91">
                  <a:moveTo>
                    <a:pt x="46" y="91"/>
                  </a:moveTo>
                  <a:lnTo>
                    <a:pt x="0" y="91"/>
                  </a:lnTo>
                  <a:lnTo>
                    <a:pt x="0" y="46"/>
                  </a:lnTo>
                  <a:lnTo>
                    <a:pt x="60" y="0"/>
                  </a:lnTo>
                  <a:lnTo>
                    <a:pt x="105" y="0"/>
                  </a:lnTo>
                  <a:lnTo>
                    <a:pt x="105" y="46"/>
                  </a:lnTo>
                  <a:lnTo>
                    <a:pt x="46" y="91"/>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5" name="Freeform 13"/>
            <p:cNvSpPr>
              <a:spLocks/>
            </p:cNvSpPr>
            <p:nvPr/>
          </p:nvSpPr>
          <p:spPr bwMode="auto">
            <a:xfrm>
              <a:off x="1688" y="2912"/>
              <a:ext cx="51" cy="45"/>
            </a:xfrm>
            <a:custGeom>
              <a:avLst/>
              <a:gdLst>
                <a:gd name="T0" fmla="*/ 6 w 101"/>
                <a:gd name="T1" fmla="*/ 11 h 91"/>
                <a:gd name="T2" fmla="*/ 0 w 101"/>
                <a:gd name="T3" fmla="*/ 11 h 91"/>
                <a:gd name="T4" fmla="*/ 0 w 101"/>
                <a:gd name="T5" fmla="*/ 5 h 91"/>
                <a:gd name="T6" fmla="*/ 7 w 101"/>
                <a:gd name="T7" fmla="*/ 0 h 91"/>
                <a:gd name="T8" fmla="*/ 13 w 101"/>
                <a:gd name="T9" fmla="*/ 0 h 91"/>
                <a:gd name="T10" fmla="*/ 13 w 101"/>
                <a:gd name="T11" fmla="*/ 5 h 91"/>
                <a:gd name="T12" fmla="*/ 6 w 101"/>
                <a:gd name="T13" fmla="*/ 11 h 91"/>
                <a:gd name="T14" fmla="*/ 0 60000 65536"/>
                <a:gd name="T15" fmla="*/ 0 60000 65536"/>
                <a:gd name="T16" fmla="*/ 0 60000 65536"/>
                <a:gd name="T17" fmla="*/ 0 60000 65536"/>
                <a:gd name="T18" fmla="*/ 0 60000 65536"/>
                <a:gd name="T19" fmla="*/ 0 60000 65536"/>
                <a:gd name="T20" fmla="*/ 0 60000 65536"/>
                <a:gd name="T21" fmla="*/ 0 w 101"/>
                <a:gd name="T22" fmla="*/ 0 h 91"/>
                <a:gd name="T23" fmla="*/ 101 w 101"/>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1">
                  <a:moveTo>
                    <a:pt x="45" y="91"/>
                  </a:moveTo>
                  <a:lnTo>
                    <a:pt x="0" y="91"/>
                  </a:lnTo>
                  <a:lnTo>
                    <a:pt x="0" y="45"/>
                  </a:lnTo>
                  <a:lnTo>
                    <a:pt x="56" y="0"/>
                  </a:lnTo>
                  <a:lnTo>
                    <a:pt x="101" y="0"/>
                  </a:lnTo>
                  <a:lnTo>
                    <a:pt x="101" y="45"/>
                  </a:lnTo>
                  <a:lnTo>
                    <a:pt x="45" y="91"/>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6" name="Freeform 14"/>
            <p:cNvSpPr>
              <a:spLocks/>
            </p:cNvSpPr>
            <p:nvPr/>
          </p:nvSpPr>
          <p:spPr bwMode="auto">
            <a:xfrm>
              <a:off x="1716" y="2889"/>
              <a:ext cx="52" cy="46"/>
            </a:xfrm>
            <a:custGeom>
              <a:avLst/>
              <a:gdLst>
                <a:gd name="T0" fmla="*/ 6 w 103"/>
                <a:gd name="T1" fmla="*/ 12 h 90"/>
                <a:gd name="T2" fmla="*/ 0 w 103"/>
                <a:gd name="T3" fmla="*/ 12 h 90"/>
                <a:gd name="T4" fmla="*/ 0 w 103"/>
                <a:gd name="T5" fmla="*/ 6 h 90"/>
                <a:gd name="T6" fmla="*/ 8 w 103"/>
                <a:gd name="T7" fmla="*/ 0 h 90"/>
                <a:gd name="T8" fmla="*/ 13 w 103"/>
                <a:gd name="T9" fmla="*/ 0 h 90"/>
                <a:gd name="T10" fmla="*/ 13 w 103"/>
                <a:gd name="T11" fmla="*/ 6 h 90"/>
                <a:gd name="T12" fmla="*/ 6 w 103"/>
                <a:gd name="T13" fmla="*/ 12 h 90"/>
                <a:gd name="T14" fmla="*/ 0 60000 65536"/>
                <a:gd name="T15" fmla="*/ 0 60000 65536"/>
                <a:gd name="T16" fmla="*/ 0 60000 65536"/>
                <a:gd name="T17" fmla="*/ 0 60000 65536"/>
                <a:gd name="T18" fmla="*/ 0 60000 65536"/>
                <a:gd name="T19" fmla="*/ 0 60000 65536"/>
                <a:gd name="T20" fmla="*/ 0 60000 65536"/>
                <a:gd name="T21" fmla="*/ 0 w 103"/>
                <a:gd name="T22" fmla="*/ 0 h 90"/>
                <a:gd name="T23" fmla="*/ 103 w 103"/>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90">
                  <a:moveTo>
                    <a:pt x="45" y="90"/>
                  </a:moveTo>
                  <a:lnTo>
                    <a:pt x="0" y="90"/>
                  </a:lnTo>
                  <a:lnTo>
                    <a:pt x="0" y="45"/>
                  </a:lnTo>
                  <a:lnTo>
                    <a:pt x="58" y="0"/>
                  </a:lnTo>
                  <a:lnTo>
                    <a:pt x="103" y="0"/>
                  </a:lnTo>
                  <a:lnTo>
                    <a:pt x="103" y="45"/>
                  </a:lnTo>
                  <a:lnTo>
                    <a:pt x="45" y="90"/>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7" name="Freeform 15"/>
            <p:cNvSpPr>
              <a:spLocks/>
            </p:cNvSpPr>
            <p:nvPr/>
          </p:nvSpPr>
          <p:spPr bwMode="auto">
            <a:xfrm>
              <a:off x="1745" y="2865"/>
              <a:ext cx="51" cy="47"/>
            </a:xfrm>
            <a:custGeom>
              <a:avLst/>
              <a:gdLst>
                <a:gd name="T0" fmla="*/ 6 w 101"/>
                <a:gd name="T1" fmla="*/ 12 h 94"/>
                <a:gd name="T2" fmla="*/ 0 w 101"/>
                <a:gd name="T3" fmla="*/ 12 h 94"/>
                <a:gd name="T4" fmla="*/ 0 w 101"/>
                <a:gd name="T5" fmla="*/ 6 h 94"/>
                <a:gd name="T6" fmla="*/ 7 w 101"/>
                <a:gd name="T7" fmla="*/ 0 h 94"/>
                <a:gd name="T8" fmla="*/ 13 w 101"/>
                <a:gd name="T9" fmla="*/ 0 h 94"/>
                <a:gd name="T10" fmla="*/ 13 w 101"/>
                <a:gd name="T11" fmla="*/ 6 h 94"/>
                <a:gd name="T12" fmla="*/ 6 w 101"/>
                <a:gd name="T13" fmla="*/ 12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8" name="Freeform 16"/>
            <p:cNvSpPr>
              <a:spLocks/>
            </p:cNvSpPr>
            <p:nvPr/>
          </p:nvSpPr>
          <p:spPr bwMode="auto">
            <a:xfrm>
              <a:off x="1773" y="2840"/>
              <a:ext cx="51" cy="48"/>
            </a:xfrm>
            <a:custGeom>
              <a:avLst/>
              <a:gdLst>
                <a:gd name="T0" fmla="*/ 6 w 101"/>
                <a:gd name="T1" fmla="*/ 13 h 94"/>
                <a:gd name="T2" fmla="*/ 0 w 101"/>
                <a:gd name="T3" fmla="*/ 13 h 94"/>
                <a:gd name="T4" fmla="*/ 0 w 101"/>
                <a:gd name="T5" fmla="*/ 7 h 94"/>
                <a:gd name="T6" fmla="*/ 7 w 101"/>
                <a:gd name="T7" fmla="*/ 0 h 94"/>
                <a:gd name="T8" fmla="*/ 13 w 101"/>
                <a:gd name="T9" fmla="*/ 0 h 94"/>
                <a:gd name="T10" fmla="*/ 13 w 101"/>
                <a:gd name="T11" fmla="*/ 6 h 94"/>
                <a:gd name="T12" fmla="*/ 6 w 101"/>
                <a:gd name="T13" fmla="*/ 13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9" name="Freeform 17"/>
            <p:cNvSpPr>
              <a:spLocks/>
            </p:cNvSpPr>
            <p:nvPr/>
          </p:nvSpPr>
          <p:spPr bwMode="auto">
            <a:xfrm>
              <a:off x="1801" y="2816"/>
              <a:ext cx="53" cy="47"/>
            </a:xfrm>
            <a:custGeom>
              <a:avLst/>
              <a:gdLst>
                <a:gd name="T0" fmla="*/ 5 w 107"/>
                <a:gd name="T1" fmla="*/ 12 h 94"/>
                <a:gd name="T2" fmla="*/ 0 w 107"/>
                <a:gd name="T3" fmla="*/ 12 h 94"/>
                <a:gd name="T4" fmla="*/ 0 w 107"/>
                <a:gd name="T5" fmla="*/ 6 h 94"/>
                <a:gd name="T6" fmla="*/ 7 w 107"/>
                <a:gd name="T7" fmla="*/ 0 h 94"/>
                <a:gd name="T8" fmla="*/ 13 w 107"/>
                <a:gd name="T9" fmla="*/ 0 h 94"/>
                <a:gd name="T10" fmla="*/ 13 w 107"/>
                <a:gd name="T11" fmla="*/ 6 h 94"/>
                <a:gd name="T12" fmla="*/ 5 w 107"/>
                <a:gd name="T13" fmla="*/ 12 h 94"/>
                <a:gd name="T14" fmla="*/ 0 60000 65536"/>
                <a:gd name="T15" fmla="*/ 0 60000 65536"/>
                <a:gd name="T16" fmla="*/ 0 60000 65536"/>
                <a:gd name="T17" fmla="*/ 0 60000 65536"/>
                <a:gd name="T18" fmla="*/ 0 60000 65536"/>
                <a:gd name="T19" fmla="*/ 0 60000 65536"/>
                <a:gd name="T20" fmla="*/ 0 60000 65536"/>
                <a:gd name="T21" fmla="*/ 0 w 107"/>
                <a:gd name="T22" fmla="*/ 0 h 94"/>
                <a:gd name="T23" fmla="*/ 107 w 107"/>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94">
                  <a:moveTo>
                    <a:pt x="45" y="94"/>
                  </a:moveTo>
                  <a:lnTo>
                    <a:pt x="0" y="94"/>
                  </a:lnTo>
                  <a:lnTo>
                    <a:pt x="0" y="49"/>
                  </a:lnTo>
                  <a:lnTo>
                    <a:pt x="61" y="0"/>
                  </a:lnTo>
                  <a:lnTo>
                    <a:pt x="107" y="0"/>
                  </a:lnTo>
                  <a:lnTo>
                    <a:pt x="107"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0" name="Freeform 18"/>
            <p:cNvSpPr>
              <a:spLocks/>
            </p:cNvSpPr>
            <p:nvPr/>
          </p:nvSpPr>
          <p:spPr bwMode="auto">
            <a:xfrm>
              <a:off x="1832" y="2791"/>
              <a:ext cx="50" cy="48"/>
            </a:xfrm>
            <a:custGeom>
              <a:avLst/>
              <a:gdLst>
                <a:gd name="T0" fmla="*/ 5 w 102"/>
                <a:gd name="T1" fmla="*/ 13 h 94"/>
                <a:gd name="T2" fmla="*/ 0 w 102"/>
                <a:gd name="T3" fmla="*/ 13 h 94"/>
                <a:gd name="T4" fmla="*/ 0 w 102"/>
                <a:gd name="T5" fmla="*/ 7 h 94"/>
                <a:gd name="T6" fmla="*/ 7 w 102"/>
                <a:gd name="T7" fmla="*/ 0 h 94"/>
                <a:gd name="T8" fmla="*/ 12 w 102"/>
                <a:gd name="T9" fmla="*/ 0 h 94"/>
                <a:gd name="T10" fmla="*/ 12 w 102"/>
                <a:gd name="T11" fmla="*/ 6 h 94"/>
                <a:gd name="T12" fmla="*/ 5 w 102"/>
                <a:gd name="T13" fmla="*/ 13 h 94"/>
                <a:gd name="T14" fmla="*/ 0 60000 65536"/>
                <a:gd name="T15" fmla="*/ 0 60000 65536"/>
                <a:gd name="T16" fmla="*/ 0 60000 65536"/>
                <a:gd name="T17" fmla="*/ 0 60000 65536"/>
                <a:gd name="T18" fmla="*/ 0 60000 65536"/>
                <a:gd name="T19" fmla="*/ 0 60000 65536"/>
                <a:gd name="T20" fmla="*/ 0 60000 65536"/>
                <a:gd name="T21" fmla="*/ 0 w 102"/>
                <a:gd name="T22" fmla="*/ 0 h 94"/>
                <a:gd name="T23" fmla="*/ 102 w 102"/>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94">
                  <a:moveTo>
                    <a:pt x="46" y="94"/>
                  </a:moveTo>
                  <a:lnTo>
                    <a:pt x="0" y="94"/>
                  </a:lnTo>
                  <a:lnTo>
                    <a:pt x="0" y="49"/>
                  </a:lnTo>
                  <a:lnTo>
                    <a:pt x="57" y="0"/>
                  </a:lnTo>
                  <a:lnTo>
                    <a:pt x="102" y="0"/>
                  </a:lnTo>
                  <a:lnTo>
                    <a:pt x="102" y="45"/>
                  </a:lnTo>
                  <a:lnTo>
                    <a:pt x="46"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1" name="Freeform 19"/>
            <p:cNvSpPr>
              <a:spLocks/>
            </p:cNvSpPr>
            <p:nvPr/>
          </p:nvSpPr>
          <p:spPr bwMode="auto">
            <a:xfrm>
              <a:off x="1860" y="2767"/>
              <a:ext cx="50" cy="47"/>
            </a:xfrm>
            <a:custGeom>
              <a:avLst/>
              <a:gdLst>
                <a:gd name="T0" fmla="*/ 5 w 101"/>
                <a:gd name="T1" fmla="*/ 12 h 94"/>
                <a:gd name="T2" fmla="*/ 0 w 101"/>
                <a:gd name="T3" fmla="*/ 12 h 94"/>
                <a:gd name="T4" fmla="*/ 0 w 101"/>
                <a:gd name="T5" fmla="*/ 6 h 94"/>
                <a:gd name="T6" fmla="*/ 7 w 101"/>
                <a:gd name="T7" fmla="*/ 0 h 94"/>
                <a:gd name="T8" fmla="*/ 12 w 101"/>
                <a:gd name="T9" fmla="*/ 0 h 94"/>
                <a:gd name="T10" fmla="*/ 12 w 101"/>
                <a:gd name="T11" fmla="*/ 6 h 94"/>
                <a:gd name="T12" fmla="*/ 5 w 101"/>
                <a:gd name="T13" fmla="*/ 12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2" name="Freeform 20"/>
            <p:cNvSpPr>
              <a:spLocks/>
            </p:cNvSpPr>
            <p:nvPr/>
          </p:nvSpPr>
          <p:spPr bwMode="auto">
            <a:xfrm>
              <a:off x="1888" y="2743"/>
              <a:ext cx="50" cy="47"/>
            </a:xfrm>
            <a:custGeom>
              <a:avLst/>
              <a:gdLst>
                <a:gd name="T0" fmla="*/ 5 w 101"/>
                <a:gd name="T1" fmla="*/ 12 h 94"/>
                <a:gd name="T2" fmla="*/ 0 w 101"/>
                <a:gd name="T3" fmla="*/ 12 h 94"/>
                <a:gd name="T4" fmla="*/ 0 w 101"/>
                <a:gd name="T5" fmla="*/ 6 h 94"/>
                <a:gd name="T6" fmla="*/ 7 w 101"/>
                <a:gd name="T7" fmla="*/ 0 h 94"/>
                <a:gd name="T8" fmla="*/ 12 w 101"/>
                <a:gd name="T9" fmla="*/ 0 h 94"/>
                <a:gd name="T10" fmla="*/ 12 w 101"/>
                <a:gd name="T11" fmla="*/ 6 h 94"/>
                <a:gd name="T12" fmla="*/ 5 w 101"/>
                <a:gd name="T13" fmla="*/ 12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3" name="Freeform 21"/>
            <p:cNvSpPr>
              <a:spLocks/>
            </p:cNvSpPr>
            <p:nvPr/>
          </p:nvSpPr>
          <p:spPr bwMode="auto">
            <a:xfrm>
              <a:off x="1916" y="2718"/>
              <a:ext cx="53" cy="47"/>
            </a:xfrm>
            <a:custGeom>
              <a:avLst/>
              <a:gdLst>
                <a:gd name="T0" fmla="*/ 6 w 106"/>
                <a:gd name="T1" fmla="*/ 12 h 94"/>
                <a:gd name="T2" fmla="*/ 0 w 106"/>
                <a:gd name="T3" fmla="*/ 12 h 94"/>
                <a:gd name="T4" fmla="*/ 0 w 106"/>
                <a:gd name="T5" fmla="*/ 6 h 94"/>
                <a:gd name="T6" fmla="*/ 8 w 106"/>
                <a:gd name="T7" fmla="*/ 0 h 94"/>
                <a:gd name="T8" fmla="*/ 14 w 106"/>
                <a:gd name="T9" fmla="*/ 0 h 94"/>
                <a:gd name="T10" fmla="*/ 14 w 106"/>
                <a:gd name="T11" fmla="*/ 6 h 94"/>
                <a:gd name="T12" fmla="*/ 6 w 106"/>
                <a:gd name="T13" fmla="*/ 12 h 94"/>
                <a:gd name="T14" fmla="*/ 0 60000 65536"/>
                <a:gd name="T15" fmla="*/ 0 60000 65536"/>
                <a:gd name="T16" fmla="*/ 0 60000 65536"/>
                <a:gd name="T17" fmla="*/ 0 60000 65536"/>
                <a:gd name="T18" fmla="*/ 0 60000 65536"/>
                <a:gd name="T19" fmla="*/ 0 60000 65536"/>
                <a:gd name="T20" fmla="*/ 0 60000 65536"/>
                <a:gd name="T21" fmla="*/ 0 w 106"/>
                <a:gd name="T22" fmla="*/ 0 h 94"/>
                <a:gd name="T23" fmla="*/ 106 w 106"/>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6" h="94">
                  <a:moveTo>
                    <a:pt x="45" y="94"/>
                  </a:moveTo>
                  <a:lnTo>
                    <a:pt x="0" y="94"/>
                  </a:lnTo>
                  <a:lnTo>
                    <a:pt x="0" y="49"/>
                  </a:lnTo>
                  <a:lnTo>
                    <a:pt x="61" y="0"/>
                  </a:lnTo>
                  <a:lnTo>
                    <a:pt x="106" y="0"/>
                  </a:lnTo>
                  <a:lnTo>
                    <a:pt x="106"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4" name="Freeform 22"/>
            <p:cNvSpPr>
              <a:spLocks/>
            </p:cNvSpPr>
            <p:nvPr/>
          </p:nvSpPr>
          <p:spPr bwMode="auto">
            <a:xfrm>
              <a:off x="1947" y="2695"/>
              <a:ext cx="50" cy="46"/>
            </a:xfrm>
            <a:custGeom>
              <a:avLst/>
              <a:gdLst>
                <a:gd name="T0" fmla="*/ 5 w 101"/>
                <a:gd name="T1" fmla="*/ 12 h 90"/>
                <a:gd name="T2" fmla="*/ 0 w 101"/>
                <a:gd name="T3" fmla="*/ 12 h 90"/>
                <a:gd name="T4" fmla="*/ 0 w 101"/>
                <a:gd name="T5" fmla="*/ 6 h 90"/>
                <a:gd name="T6" fmla="*/ 7 w 101"/>
                <a:gd name="T7" fmla="*/ 0 h 90"/>
                <a:gd name="T8" fmla="*/ 12 w 101"/>
                <a:gd name="T9" fmla="*/ 0 h 90"/>
                <a:gd name="T10" fmla="*/ 12 w 101"/>
                <a:gd name="T11" fmla="*/ 6 h 90"/>
                <a:gd name="T12" fmla="*/ 5 w 101"/>
                <a:gd name="T13" fmla="*/ 12 h 90"/>
                <a:gd name="T14" fmla="*/ 0 60000 65536"/>
                <a:gd name="T15" fmla="*/ 0 60000 65536"/>
                <a:gd name="T16" fmla="*/ 0 60000 65536"/>
                <a:gd name="T17" fmla="*/ 0 60000 65536"/>
                <a:gd name="T18" fmla="*/ 0 60000 65536"/>
                <a:gd name="T19" fmla="*/ 0 60000 65536"/>
                <a:gd name="T20" fmla="*/ 0 60000 65536"/>
                <a:gd name="T21" fmla="*/ 0 w 101"/>
                <a:gd name="T22" fmla="*/ 0 h 90"/>
                <a:gd name="T23" fmla="*/ 101 w 101"/>
                <a:gd name="T24" fmla="*/ 90 h 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0">
                  <a:moveTo>
                    <a:pt x="45" y="90"/>
                  </a:moveTo>
                  <a:lnTo>
                    <a:pt x="0" y="90"/>
                  </a:lnTo>
                  <a:lnTo>
                    <a:pt x="0" y="45"/>
                  </a:lnTo>
                  <a:lnTo>
                    <a:pt x="56" y="0"/>
                  </a:lnTo>
                  <a:lnTo>
                    <a:pt x="101" y="0"/>
                  </a:lnTo>
                  <a:lnTo>
                    <a:pt x="101" y="45"/>
                  </a:lnTo>
                  <a:lnTo>
                    <a:pt x="45" y="90"/>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5" name="Freeform 23"/>
            <p:cNvSpPr>
              <a:spLocks/>
            </p:cNvSpPr>
            <p:nvPr/>
          </p:nvSpPr>
          <p:spPr bwMode="auto">
            <a:xfrm>
              <a:off x="1975" y="2671"/>
              <a:ext cx="50" cy="47"/>
            </a:xfrm>
            <a:custGeom>
              <a:avLst/>
              <a:gdLst>
                <a:gd name="T0" fmla="*/ 5 w 101"/>
                <a:gd name="T1" fmla="*/ 12 h 94"/>
                <a:gd name="T2" fmla="*/ 0 w 101"/>
                <a:gd name="T3" fmla="*/ 12 h 94"/>
                <a:gd name="T4" fmla="*/ 0 w 101"/>
                <a:gd name="T5" fmla="*/ 6 h 94"/>
                <a:gd name="T6" fmla="*/ 7 w 101"/>
                <a:gd name="T7" fmla="*/ 0 h 94"/>
                <a:gd name="T8" fmla="*/ 12 w 101"/>
                <a:gd name="T9" fmla="*/ 0 h 94"/>
                <a:gd name="T10" fmla="*/ 12 w 101"/>
                <a:gd name="T11" fmla="*/ 6 h 94"/>
                <a:gd name="T12" fmla="*/ 5 w 101"/>
                <a:gd name="T13" fmla="*/ 12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6" name="Freeform 24"/>
            <p:cNvSpPr>
              <a:spLocks/>
            </p:cNvSpPr>
            <p:nvPr/>
          </p:nvSpPr>
          <p:spPr bwMode="auto">
            <a:xfrm>
              <a:off x="2003" y="2646"/>
              <a:ext cx="53" cy="48"/>
            </a:xfrm>
            <a:custGeom>
              <a:avLst/>
              <a:gdLst>
                <a:gd name="T0" fmla="*/ 5 w 107"/>
                <a:gd name="T1" fmla="*/ 13 h 94"/>
                <a:gd name="T2" fmla="*/ 0 w 107"/>
                <a:gd name="T3" fmla="*/ 13 h 94"/>
                <a:gd name="T4" fmla="*/ 0 w 107"/>
                <a:gd name="T5" fmla="*/ 7 h 94"/>
                <a:gd name="T6" fmla="*/ 7 w 107"/>
                <a:gd name="T7" fmla="*/ 0 h 94"/>
                <a:gd name="T8" fmla="*/ 13 w 107"/>
                <a:gd name="T9" fmla="*/ 0 h 94"/>
                <a:gd name="T10" fmla="*/ 13 w 107"/>
                <a:gd name="T11" fmla="*/ 6 h 94"/>
                <a:gd name="T12" fmla="*/ 5 w 107"/>
                <a:gd name="T13" fmla="*/ 13 h 94"/>
                <a:gd name="T14" fmla="*/ 0 60000 65536"/>
                <a:gd name="T15" fmla="*/ 0 60000 65536"/>
                <a:gd name="T16" fmla="*/ 0 60000 65536"/>
                <a:gd name="T17" fmla="*/ 0 60000 65536"/>
                <a:gd name="T18" fmla="*/ 0 60000 65536"/>
                <a:gd name="T19" fmla="*/ 0 60000 65536"/>
                <a:gd name="T20" fmla="*/ 0 60000 65536"/>
                <a:gd name="T21" fmla="*/ 0 w 107"/>
                <a:gd name="T22" fmla="*/ 0 h 94"/>
                <a:gd name="T23" fmla="*/ 107 w 107"/>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94">
                  <a:moveTo>
                    <a:pt x="45" y="94"/>
                  </a:moveTo>
                  <a:lnTo>
                    <a:pt x="0" y="94"/>
                  </a:lnTo>
                  <a:lnTo>
                    <a:pt x="0" y="49"/>
                  </a:lnTo>
                  <a:lnTo>
                    <a:pt x="62" y="0"/>
                  </a:lnTo>
                  <a:lnTo>
                    <a:pt x="107" y="0"/>
                  </a:lnTo>
                  <a:lnTo>
                    <a:pt x="107"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7" name="Freeform 25"/>
            <p:cNvSpPr>
              <a:spLocks/>
            </p:cNvSpPr>
            <p:nvPr/>
          </p:nvSpPr>
          <p:spPr bwMode="auto">
            <a:xfrm>
              <a:off x="2033" y="2617"/>
              <a:ext cx="51" cy="52"/>
            </a:xfrm>
            <a:custGeom>
              <a:avLst/>
              <a:gdLst>
                <a:gd name="T0" fmla="*/ 6 w 101"/>
                <a:gd name="T1" fmla="*/ 13 h 105"/>
                <a:gd name="T2" fmla="*/ 0 w 101"/>
                <a:gd name="T3" fmla="*/ 13 h 105"/>
                <a:gd name="T4" fmla="*/ 0 w 101"/>
                <a:gd name="T5" fmla="*/ 7 h 105"/>
                <a:gd name="T6" fmla="*/ 7 w 101"/>
                <a:gd name="T7" fmla="*/ 0 h 105"/>
                <a:gd name="T8" fmla="*/ 13 w 101"/>
                <a:gd name="T9" fmla="*/ 0 h 105"/>
                <a:gd name="T10" fmla="*/ 13 w 101"/>
                <a:gd name="T11" fmla="*/ 5 h 105"/>
                <a:gd name="T12" fmla="*/ 6 w 101"/>
                <a:gd name="T13" fmla="*/ 13 h 105"/>
                <a:gd name="T14" fmla="*/ 0 60000 65536"/>
                <a:gd name="T15" fmla="*/ 0 60000 65536"/>
                <a:gd name="T16" fmla="*/ 0 60000 65536"/>
                <a:gd name="T17" fmla="*/ 0 60000 65536"/>
                <a:gd name="T18" fmla="*/ 0 60000 65536"/>
                <a:gd name="T19" fmla="*/ 0 60000 65536"/>
                <a:gd name="T20" fmla="*/ 0 60000 65536"/>
                <a:gd name="T21" fmla="*/ 0 w 101"/>
                <a:gd name="T22" fmla="*/ 0 h 105"/>
                <a:gd name="T23" fmla="*/ 101 w 101"/>
                <a:gd name="T24" fmla="*/ 105 h 1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05">
                  <a:moveTo>
                    <a:pt x="45" y="105"/>
                  </a:moveTo>
                  <a:lnTo>
                    <a:pt x="0" y="105"/>
                  </a:lnTo>
                  <a:lnTo>
                    <a:pt x="0" y="60"/>
                  </a:lnTo>
                  <a:lnTo>
                    <a:pt x="56" y="0"/>
                  </a:lnTo>
                  <a:lnTo>
                    <a:pt x="101" y="0"/>
                  </a:lnTo>
                  <a:lnTo>
                    <a:pt x="101" y="45"/>
                  </a:lnTo>
                  <a:lnTo>
                    <a:pt x="45" y="10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8" name="Freeform 26"/>
            <p:cNvSpPr>
              <a:spLocks/>
            </p:cNvSpPr>
            <p:nvPr/>
          </p:nvSpPr>
          <p:spPr bwMode="auto">
            <a:xfrm>
              <a:off x="2061" y="2592"/>
              <a:ext cx="51" cy="47"/>
            </a:xfrm>
            <a:custGeom>
              <a:avLst/>
              <a:gdLst>
                <a:gd name="T0" fmla="*/ 6 w 101"/>
                <a:gd name="T1" fmla="*/ 12 h 94"/>
                <a:gd name="T2" fmla="*/ 0 w 101"/>
                <a:gd name="T3" fmla="*/ 12 h 94"/>
                <a:gd name="T4" fmla="*/ 0 w 101"/>
                <a:gd name="T5" fmla="*/ 6 h 94"/>
                <a:gd name="T6" fmla="*/ 7 w 101"/>
                <a:gd name="T7" fmla="*/ 0 h 94"/>
                <a:gd name="T8" fmla="*/ 13 w 101"/>
                <a:gd name="T9" fmla="*/ 0 h 94"/>
                <a:gd name="T10" fmla="*/ 13 w 101"/>
                <a:gd name="T11" fmla="*/ 6 h 94"/>
                <a:gd name="T12" fmla="*/ 6 w 101"/>
                <a:gd name="T13" fmla="*/ 12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45" y="94"/>
                  </a:moveTo>
                  <a:lnTo>
                    <a:pt x="0" y="94"/>
                  </a:lnTo>
                  <a:lnTo>
                    <a:pt x="0" y="49"/>
                  </a:lnTo>
                  <a:lnTo>
                    <a:pt x="56" y="0"/>
                  </a:lnTo>
                  <a:lnTo>
                    <a:pt x="101" y="0"/>
                  </a:lnTo>
                  <a:lnTo>
                    <a:pt x="101" y="45"/>
                  </a:lnTo>
                  <a:lnTo>
                    <a:pt x="45" y="9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9" name="Freeform 27"/>
            <p:cNvSpPr>
              <a:spLocks/>
            </p:cNvSpPr>
            <p:nvPr/>
          </p:nvSpPr>
          <p:spPr bwMode="auto">
            <a:xfrm>
              <a:off x="2089" y="2565"/>
              <a:ext cx="52" cy="50"/>
            </a:xfrm>
            <a:custGeom>
              <a:avLst/>
              <a:gdLst>
                <a:gd name="T0" fmla="*/ 6 w 103"/>
                <a:gd name="T1" fmla="*/ 13 h 99"/>
                <a:gd name="T2" fmla="*/ 0 w 103"/>
                <a:gd name="T3" fmla="*/ 13 h 99"/>
                <a:gd name="T4" fmla="*/ 0 w 103"/>
                <a:gd name="T5" fmla="*/ 7 h 99"/>
                <a:gd name="T6" fmla="*/ 8 w 103"/>
                <a:gd name="T7" fmla="*/ 0 h 99"/>
                <a:gd name="T8" fmla="*/ 13 w 103"/>
                <a:gd name="T9" fmla="*/ 0 h 99"/>
                <a:gd name="T10" fmla="*/ 13 w 103"/>
                <a:gd name="T11" fmla="*/ 6 h 99"/>
                <a:gd name="T12" fmla="*/ 6 w 103"/>
                <a:gd name="T13" fmla="*/ 13 h 99"/>
                <a:gd name="T14" fmla="*/ 0 60000 65536"/>
                <a:gd name="T15" fmla="*/ 0 60000 65536"/>
                <a:gd name="T16" fmla="*/ 0 60000 65536"/>
                <a:gd name="T17" fmla="*/ 0 60000 65536"/>
                <a:gd name="T18" fmla="*/ 0 60000 65536"/>
                <a:gd name="T19" fmla="*/ 0 60000 65536"/>
                <a:gd name="T20" fmla="*/ 0 60000 65536"/>
                <a:gd name="T21" fmla="*/ 0 w 103"/>
                <a:gd name="T22" fmla="*/ 0 h 99"/>
                <a:gd name="T23" fmla="*/ 103 w 103"/>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99">
                  <a:moveTo>
                    <a:pt x="45" y="99"/>
                  </a:moveTo>
                  <a:lnTo>
                    <a:pt x="0" y="99"/>
                  </a:lnTo>
                  <a:lnTo>
                    <a:pt x="0" y="54"/>
                  </a:lnTo>
                  <a:lnTo>
                    <a:pt x="58" y="0"/>
                  </a:lnTo>
                  <a:lnTo>
                    <a:pt x="103" y="0"/>
                  </a:lnTo>
                  <a:lnTo>
                    <a:pt x="103" y="45"/>
                  </a:lnTo>
                  <a:lnTo>
                    <a:pt x="45" y="99"/>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0" name="Freeform 28"/>
            <p:cNvSpPr>
              <a:spLocks/>
            </p:cNvSpPr>
            <p:nvPr/>
          </p:nvSpPr>
          <p:spPr bwMode="auto">
            <a:xfrm>
              <a:off x="2118" y="2552"/>
              <a:ext cx="51" cy="36"/>
            </a:xfrm>
            <a:custGeom>
              <a:avLst/>
              <a:gdLst>
                <a:gd name="T0" fmla="*/ 6 w 101"/>
                <a:gd name="T1" fmla="*/ 9 h 71"/>
                <a:gd name="T2" fmla="*/ 0 w 101"/>
                <a:gd name="T3" fmla="*/ 9 h 71"/>
                <a:gd name="T4" fmla="*/ 0 w 101"/>
                <a:gd name="T5" fmla="*/ 4 h 71"/>
                <a:gd name="T6" fmla="*/ 7 w 101"/>
                <a:gd name="T7" fmla="*/ 0 h 71"/>
                <a:gd name="T8" fmla="*/ 13 w 101"/>
                <a:gd name="T9" fmla="*/ 0 h 71"/>
                <a:gd name="T10" fmla="*/ 13 w 101"/>
                <a:gd name="T11" fmla="*/ 6 h 71"/>
                <a:gd name="T12" fmla="*/ 6 w 101"/>
                <a:gd name="T13" fmla="*/ 9 h 71"/>
                <a:gd name="T14" fmla="*/ 0 60000 65536"/>
                <a:gd name="T15" fmla="*/ 0 60000 65536"/>
                <a:gd name="T16" fmla="*/ 0 60000 65536"/>
                <a:gd name="T17" fmla="*/ 0 60000 65536"/>
                <a:gd name="T18" fmla="*/ 0 60000 65536"/>
                <a:gd name="T19" fmla="*/ 0 60000 65536"/>
                <a:gd name="T20" fmla="*/ 0 60000 65536"/>
                <a:gd name="T21" fmla="*/ 0 w 101"/>
                <a:gd name="T22" fmla="*/ 0 h 71"/>
                <a:gd name="T23" fmla="*/ 101 w 101"/>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1">
                  <a:moveTo>
                    <a:pt x="45" y="71"/>
                  </a:moveTo>
                  <a:lnTo>
                    <a:pt x="0" y="71"/>
                  </a:lnTo>
                  <a:lnTo>
                    <a:pt x="0" y="26"/>
                  </a:lnTo>
                  <a:lnTo>
                    <a:pt x="56" y="0"/>
                  </a:lnTo>
                  <a:lnTo>
                    <a:pt x="101" y="0"/>
                  </a:lnTo>
                  <a:lnTo>
                    <a:pt x="101" y="46"/>
                  </a:lnTo>
                  <a:lnTo>
                    <a:pt x="45" y="71"/>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1" name="Freeform 29"/>
            <p:cNvSpPr>
              <a:spLocks/>
            </p:cNvSpPr>
            <p:nvPr/>
          </p:nvSpPr>
          <p:spPr bwMode="auto">
            <a:xfrm>
              <a:off x="2146" y="2539"/>
              <a:ext cx="53" cy="36"/>
            </a:xfrm>
            <a:custGeom>
              <a:avLst/>
              <a:gdLst>
                <a:gd name="T0" fmla="*/ 6 w 105"/>
                <a:gd name="T1" fmla="*/ 9 h 73"/>
                <a:gd name="T2" fmla="*/ 0 w 105"/>
                <a:gd name="T3" fmla="*/ 9 h 73"/>
                <a:gd name="T4" fmla="*/ 0 w 105"/>
                <a:gd name="T5" fmla="*/ 3 h 73"/>
                <a:gd name="T6" fmla="*/ 8 w 105"/>
                <a:gd name="T7" fmla="*/ 0 h 73"/>
                <a:gd name="T8" fmla="*/ 14 w 105"/>
                <a:gd name="T9" fmla="*/ 0 h 73"/>
                <a:gd name="T10" fmla="*/ 14 w 105"/>
                <a:gd name="T11" fmla="*/ 5 h 73"/>
                <a:gd name="T12" fmla="*/ 6 w 105"/>
                <a:gd name="T13" fmla="*/ 9 h 73"/>
                <a:gd name="T14" fmla="*/ 0 60000 65536"/>
                <a:gd name="T15" fmla="*/ 0 60000 65536"/>
                <a:gd name="T16" fmla="*/ 0 60000 65536"/>
                <a:gd name="T17" fmla="*/ 0 60000 65536"/>
                <a:gd name="T18" fmla="*/ 0 60000 65536"/>
                <a:gd name="T19" fmla="*/ 0 60000 65536"/>
                <a:gd name="T20" fmla="*/ 0 60000 65536"/>
                <a:gd name="T21" fmla="*/ 0 w 105"/>
                <a:gd name="T22" fmla="*/ 0 h 73"/>
                <a:gd name="T23" fmla="*/ 105 w 105"/>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73">
                  <a:moveTo>
                    <a:pt x="45" y="73"/>
                  </a:moveTo>
                  <a:lnTo>
                    <a:pt x="0" y="73"/>
                  </a:lnTo>
                  <a:lnTo>
                    <a:pt x="0" y="27"/>
                  </a:lnTo>
                  <a:lnTo>
                    <a:pt x="59" y="0"/>
                  </a:lnTo>
                  <a:lnTo>
                    <a:pt x="105" y="0"/>
                  </a:lnTo>
                  <a:lnTo>
                    <a:pt x="105" y="46"/>
                  </a:lnTo>
                  <a:lnTo>
                    <a:pt x="45" y="73"/>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2" name="Freeform 30"/>
            <p:cNvSpPr>
              <a:spLocks/>
            </p:cNvSpPr>
            <p:nvPr/>
          </p:nvSpPr>
          <p:spPr bwMode="auto">
            <a:xfrm>
              <a:off x="2176" y="2537"/>
              <a:ext cx="51" cy="24"/>
            </a:xfrm>
            <a:custGeom>
              <a:avLst/>
              <a:gdLst>
                <a:gd name="T0" fmla="*/ 6 w 102"/>
                <a:gd name="T1" fmla="*/ 6 h 49"/>
                <a:gd name="T2" fmla="*/ 0 w 102"/>
                <a:gd name="T3" fmla="*/ 6 h 49"/>
                <a:gd name="T4" fmla="*/ 0 w 102"/>
                <a:gd name="T5" fmla="*/ 0 h 49"/>
                <a:gd name="T6" fmla="*/ 7 w 102"/>
                <a:gd name="T7" fmla="*/ 0 h 49"/>
                <a:gd name="T8" fmla="*/ 13 w 102"/>
                <a:gd name="T9" fmla="*/ 0 h 49"/>
                <a:gd name="T10" fmla="*/ 13 w 102"/>
                <a:gd name="T11" fmla="*/ 5 h 49"/>
                <a:gd name="T12" fmla="*/ 6 w 102"/>
                <a:gd name="T13" fmla="*/ 6 h 49"/>
                <a:gd name="T14" fmla="*/ 0 60000 65536"/>
                <a:gd name="T15" fmla="*/ 0 60000 65536"/>
                <a:gd name="T16" fmla="*/ 0 60000 65536"/>
                <a:gd name="T17" fmla="*/ 0 60000 65536"/>
                <a:gd name="T18" fmla="*/ 0 60000 65536"/>
                <a:gd name="T19" fmla="*/ 0 60000 65536"/>
                <a:gd name="T20" fmla="*/ 0 60000 65536"/>
                <a:gd name="T21" fmla="*/ 0 w 102"/>
                <a:gd name="T22" fmla="*/ 0 h 49"/>
                <a:gd name="T23" fmla="*/ 102 w 102"/>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49">
                  <a:moveTo>
                    <a:pt x="46" y="49"/>
                  </a:moveTo>
                  <a:lnTo>
                    <a:pt x="0" y="49"/>
                  </a:lnTo>
                  <a:lnTo>
                    <a:pt x="0" y="3"/>
                  </a:lnTo>
                  <a:lnTo>
                    <a:pt x="56" y="0"/>
                  </a:lnTo>
                  <a:lnTo>
                    <a:pt x="102" y="0"/>
                  </a:lnTo>
                  <a:lnTo>
                    <a:pt x="102" y="45"/>
                  </a:lnTo>
                  <a:lnTo>
                    <a:pt x="46" y="49"/>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3" name="Freeform 31"/>
            <p:cNvSpPr>
              <a:spLocks/>
            </p:cNvSpPr>
            <p:nvPr/>
          </p:nvSpPr>
          <p:spPr bwMode="auto">
            <a:xfrm>
              <a:off x="2204" y="2533"/>
              <a:ext cx="52" cy="26"/>
            </a:xfrm>
            <a:custGeom>
              <a:avLst/>
              <a:gdLst>
                <a:gd name="T0" fmla="*/ 6 w 103"/>
                <a:gd name="T1" fmla="*/ 6 h 53"/>
                <a:gd name="T2" fmla="*/ 0 w 103"/>
                <a:gd name="T3" fmla="*/ 6 h 53"/>
                <a:gd name="T4" fmla="*/ 0 w 103"/>
                <a:gd name="T5" fmla="*/ 1 h 53"/>
                <a:gd name="T6" fmla="*/ 8 w 103"/>
                <a:gd name="T7" fmla="*/ 0 h 53"/>
                <a:gd name="T8" fmla="*/ 13 w 103"/>
                <a:gd name="T9" fmla="*/ 0 h 53"/>
                <a:gd name="T10" fmla="*/ 13 w 103"/>
                <a:gd name="T11" fmla="*/ 5 h 53"/>
                <a:gd name="T12" fmla="*/ 6 w 103"/>
                <a:gd name="T13" fmla="*/ 6 h 53"/>
                <a:gd name="T14" fmla="*/ 0 60000 65536"/>
                <a:gd name="T15" fmla="*/ 0 60000 65536"/>
                <a:gd name="T16" fmla="*/ 0 60000 65536"/>
                <a:gd name="T17" fmla="*/ 0 60000 65536"/>
                <a:gd name="T18" fmla="*/ 0 60000 65536"/>
                <a:gd name="T19" fmla="*/ 0 60000 65536"/>
                <a:gd name="T20" fmla="*/ 0 60000 65536"/>
                <a:gd name="T21" fmla="*/ 0 w 103"/>
                <a:gd name="T22" fmla="*/ 0 h 53"/>
                <a:gd name="T23" fmla="*/ 103 w 103"/>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3">
                  <a:moveTo>
                    <a:pt x="46" y="53"/>
                  </a:moveTo>
                  <a:lnTo>
                    <a:pt x="0" y="53"/>
                  </a:lnTo>
                  <a:lnTo>
                    <a:pt x="0" y="8"/>
                  </a:lnTo>
                  <a:lnTo>
                    <a:pt x="58" y="0"/>
                  </a:lnTo>
                  <a:lnTo>
                    <a:pt x="103" y="0"/>
                  </a:lnTo>
                  <a:lnTo>
                    <a:pt x="103" y="46"/>
                  </a:lnTo>
                  <a:lnTo>
                    <a:pt x="46" y="53"/>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4" name="Rectangle 32"/>
            <p:cNvSpPr>
              <a:spLocks noChangeArrowheads="1"/>
            </p:cNvSpPr>
            <p:nvPr/>
          </p:nvSpPr>
          <p:spPr bwMode="auto">
            <a:xfrm>
              <a:off x="2233" y="2533"/>
              <a:ext cx="51" cy="23"/>
            </a:xfrm>
            <a:prstGeom prst="rect">
              <a:avLst/>
            </a:prstGeom>
            <a:solidFill>
              <a:srgbClr val="7FFD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365" name="Freeform 33"/>
            <p:cNvSpPr>
              <a:spLocks/>
            </p:cNvSpPr>
            <p:nvPr/>
          </p:nvSpPr>
          <p:spPr bwMode="auto">
            <a:xfrm>
              <a:off x="2261" y="2533"/>
              <a:ext cx="53" cy="25"/>
            </a:xfrm>
            <a:custGeom>
              <a:avLst/>
              <a:gdLst>
                <a:gd name="T0" fmla="*/ 0 w 105"/>
                <a:gd name="T1" fmla="*/ 6 h 49"/>
                <a:gd name="T2" fmla="*/ 0 w 105"/>
                <a:gd name="T3" fmla="*/ 0 h 49"/>
                <a:gd name="T4" fmla="*/ 6 w 105"/>
                <a:gd name="T5" fmla="*/ 0 h 49"/>
                <a:gd name="T6" fmla="*/ 14 w 105"/>
                <a:gd name="T7" fmla="*/ 1 h 49"/>
                <a:gd name="T8" fmla="*/ 14 w 105"/>
                <a:gd name="T9" fmla="*/ 7 h 49"/>
                <a:gd name="T10" fmla="*/ 8 w 105"/>
                <a:gd name="T11" fmla="*/ 7 h 49"/>
                <a:gd name="T12" fmla="*/ 0 w 105"/>
                <a:gd name="T13" fmla="*/ 6 h 49"/>
                <a:gd name="T14" fmla="*/ 0 60000 65536"/>
                <a:gd name="T15" fmla="*/ 0 60000 65536"/>
                <a:gd name="T16" fmla="*/ 0 60000 65536"/>
                <a:gd name="T17" fmla="*/ 0 60000 65536"/>
                <a:gd name="T18" fmla="*/ 0 60000 65536"/>
                <a:gd name="T19" fmla="*/ 0 60000 65536"/>
                <a:gd name="T20" fmla="*/ 0 60000 65536"/>
                <a:gd name="T21" fmla="*/ 0 w 105"/>
                <a:gd name="T22" fmla="*/ 0 h 49"/>
                <a:gd name="T23" fmla="*/ 105 w 105"/>
                <a:gd name="T24" fmla="*/ 49 h 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49">
                  <a:moveTo>
                    <a:pt x="0" y="46"/>
                  </a:moveTo>
                  <a:lnTo>
                    <a:pt x="0" y="0"/>
                  </a:lnTo>
                  <a:lnTo>
                    <a:pt x="46" y="0"/>
                  </a:lnTo>
                  <a:lnTo>
                    <a:pt x="105" y="4"/>
                  </a:lnTo>
                  <a:lnTo>
                    <a:pt x="105" y="49"/>
                  </a:lnTo>
                  <a:lnTo>
                    <a:pt x="60" y="49"/>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6" name="Freeform 34"/>
            <p:cNvSpPr>
              <a:spLocks/>
            </p:cNvSpPr>
            <p:nvPr/>
          </p:nvSpPr>
          <p:spPr bwMode="auto">
            <a:xfrm>
              <a:off x="2291" y="2535"/>
              <a:ext cx="52" cy="28"/>
            </a:xfrm>
            <a:custGeom>
              <a:avLst/>
              <a:gdLst>
                <a:gd name="T0" fmla="*/ 0 w 103"/>
                <a:gd name="T1" fmla="*/ 6 h 56"/>
                <a:gd name="T2" fmla="*/ 0 w 103"/>
                <a:gd name="T3" fmla="*/ 0 h 56"/>
                <a:gd name="T4" fmla="*/ 6 w 103"/>
                <a:gd name="T5" fmla="*/ 0 h 56"/>
                <a:gd name="T6" fmla="*/ 13 w 103"/>
                <a:gd name="T7" fmla="*/ 2 h 56"/>
                <a:gd name="T8" fmla="*/ 13 w 103"/>
                <a:gd name="T9" fmla="*/ 7 h 56"/>
                <a:gd name="T10" fmla="*/ 8 w 103"/>
                <a:gd name="T11" fmla="*/ 7 h 56"/>
                <a:gd name="T12" fmla="*/ 0 w 103"/>
                <a:gd name="T13" fmla="*/ 6 h 56"/>
                <a:gd name="T14" fmla="*/ 0 60000 65536"/>
                <a:gd name="T15" fmla="*/ 0 60000 65536"/>
                <a:gd name="T16" fmla="*/ 0 60000 65536"/>
                <a:gd name="T17" fmla="*/ 0 60000 65536"/>
                <a:gd name="T18" fmla="*/ 0 60000 65536"/>
                <a:gd name="T19" fmla="*/ 0 60000 65536"/>
                <a:gd name="T20" fmla="*/ 0 60000 65536"/>
                <a:gd name="T21" fmla="*/ 0 w 103"/>
                <a:gd name="T22" fmla="*/ 0 h 56"/>
                <a:gd name="T23" fmla="*/ 103 w 103"/>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6">
                  <a:moveTo>
                    <a:pt x="0" y="45"/>
                  </a:moveTo>
                  <a:lnTo>
                    <a:pt x="0" y="0"/>
                  </a:lnTo>
                  <a:lnTo>
                    <a:pt x="45" y="0"/>
                  </a:lnTo>
                  <a:lnTo>
                    <a:pt x="103" y="11"/>
                  </a:lnTo>
                  <a:lnTo>
                    <a:pt x="103" y="56"/>
                  </a:lnTo>
                  <a:lnTo>
                    <a:pt x="58"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7" name="Freeform 35"/>
            <p:cNvSpPr>
              <a:spLocks/>
            </p:cNvSpPr>
            <p:nvPr/>
          </p:nvSpPr>
          <p:spPr bwMode="auto">
            <a:xfrm>
              <a:off x="2320" y="2540"/>
              <a:ext cx="51" cy="29"/>
            </a:xfrm>
            <a:custGeom>
              <a:avLst/>
              <a:gdLst>
                <a:gd name="T0" fmla="*/ 0 w 101"/>
                <a:gd name="T1" fmla="*/ 6 h 58"/>
                <a:gd name="T2" fmla="*/ 0 w 101"/>
                <a:gd name="T3" fmla="*/ 0 h 58"/>
                <a:gd name="T4" fmla="*/ 6 w 101"/>
                <a:gd name="T5" fmla="*/ 0 h 58"/>
                <a:gd name="T6" fmla="*/ 13 w 101"/>
                <a:gd name="T7" fmla="*/ 2 h 58"/>
                <a:gd name="T8" fmla="*/ 13 w 101"/>
                <a:gd name="T9" fmla="*/ 8 h 58"/>
                <a:gd name="T10" fmla="*/ 7 w 101"/>
                <a:gd name="T11" fmla="*/ 8 h 58"/>
                <a:gd name="T12" fmla="*/ 0 w 101"/>
                <a:gd name="T13" fmla="*/ 6 h 58"/>
                <a:gd name="T14" fmla="*/ 0 60000 65536"/>
                <a:gd name="T15" fmla="*/ 0 60000 65536"/>
                <a:gd name="T16" fmla="*/ 0 60000 65536"/>
                <a:gd name="T17" fmla="*/ 0 60000 65536"/>
                <a:gd name="T18" fmla="*/ 0 60000 65536"/>
                <a:gd name="T19" fmla="*/ 0 60000 65536"/>
                <a:gd name="T20" fmla="*/ 0 60000 65536"/>
                <a:gd name="T21" fmla="*/ 0 w 101"/>
                <a:gd name="T22" fmla="*/ 0 h 58"/>
                <a:gd name="T23" fmla="*/ 101 w 10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8">
                  <a:moveTo>
                    <a:pt x="0" y="45"/>
                  </a:moveTo>
                  <a:lnTo>
                    <a:pt x="0" y="0"/>
                  </a:lnTo>
                  <a:lnTo>
                    <a:pt x="45" y="0"/>
                  </a:lnTo>
                  <a:lnTo>
                    <a:pt x="101" y="13"/>
                  </a:lnTo>
                  <a:lnTo>
                    <a:pt x="101" y="58"/>
                  </a:lnTo>
                  <a:lnTo>
                    <a:pt x="56" y="58"/>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8" name="Freeform 36"/>
            <p:cNvSpPr>
              <a:spLocks/>
            </p:cNvSpPr>
            <p:nvPr/>
          </p:nvSpPr>
          <p:spPr bwMode="auto">
            <a:xfrm>
              <a:off x="2348" y="2547"/>
              <a:ext cx="51" cy="31"/>
            </a:xfrm>
            <a:custGeom>
              <a:avLst/>
              <a:gdLst>
                <a:gd name="T0" fmla="*/ 0 w 101"/>
                <a:gd name="T1" fmla="*/ 5 h 63"/>
                <a:gd name="T2" fmla="*/ 0 w 101"/>
                <a:gd name="T3" fmla="*/ 0 h 63"/>
                <a:gd name="T4" fmla="*/ 6 w 101"/>
                <a:gd name="T5" fmla="*/ 0 h 63"/>
                <a:gd name="T6" fmla="*/ 13 w 101"/>
                <a:gd name="T7" fmla="*/ 2 h 63"/>
                <a:gd name="T8" fmla="*/ 13 w 101"/>
                <a:gd name="T9" fmla="*/ 7 h 63"/>
                <a:gd name="T10" fmla="*/ 7 w 101"/>
                <a:gd name="T11" fmla="*/ 7 h 63"/>
                <a:gd name="T12" fmla="*/ 0 w 101"/>
                <a:gd name="T13" fmla="*/ 5 h 63"/>
                <a:gd name="T14" fmla="*/ 0 60000 65536"/>
                <a:gd name="T15" fmla="*/ 0 60000 65536"/>
                <a:gd name="T16" fmla="*/ 0 60000 65536"/>
                <a:gd name="T17" fmla="*/ 0 60000 65536"/>
                <a:gd name="T18" fmla="*/ 0 60000 65536"/>
                <a:gd name="T19" fmla="*/ 0 60000 65536"/>
                <a:gd name="T20" fmla="*/ 0 60000 65536"/>
                <a:gd name="T21" fmla="*/ 0 w 101"/>
                <a:gd name="T22" fmla="*/ 0 h 63"/>
                <a:gd name="T23" fmla="*/ 101 w 10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3">
                  <a:moveTo>
                    <a:pt x="0" y="45"/>
                  </a:moveTo>
                  <a:lnTo>
                    <a:pt x="0" y="0"/>
                  </a:lnTo>
                  <a:lnTo>
                    <a:pt x="45" y="0"/>
                  </a:lnTo>
                  <a:lnTo>
                    <a:pt x="101" y="18"/>
                  </a:lnTo>
                  <a:lnTo>
                    <a:pt x="101" y="63"/>
                  </a:lnTo>
                  <a:lnTo>
                    <a:pt x="56" y="6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9" name="Freeform 37"/>
            <p:cNvSpPr>
              <a:spLocks/>
            </p:cNvSpPr>
            <p:nvPr/>
          </p:nvSpPr>
          <p:spPr bwMode="auto">
            <a:xfrm>
              <a:off x="2376" y="2556"/>
              <a:ext cx="53" cy="34"/>
            </a:xfrm>
            <a:custGeom>
              <a:avLst/>
              <a:gdLst>
                <a:gd name="T0" fmla="*/ 0 w 107"/>
                <a:gd name="T1" fmla="*/ 5 h 69"/>
                <a:gd name="T2" fmla="*/ 0 w 107"/>
                <a:gd name="T3" fmla="*/ 0 h 69"/>
                <a:gd name="T4" fmla="*/ 5 w 107"/>
                <a:gd name="T5" fmla="*/ 0 h 69"/>
                <a:gd name="T6" fmla="*/ 13 w 107"/>
                <a:gd name="T7" fmla="*/ 2 h 69"/>
                <a:gd name="T8" fmla="*/ 13 w 107"/>
                <a:gd name="T9" fmla="*/ 8 h 69"/>
                <a:gd name="T10" fmla="*/ 7 w 107"/>
                <a:gd name="T11" fmla="*/ 8 h 69"/>
                <a:gd name="T12" fmla="*/ 0 w 107"/>
                <a:gd name="T13" fmla="*/ 5 h 69"/>
                <a:gd name="T14" fmla="*/ 0 60000 65536"/>
                <a:gd name="T15" fmla="*/ 0 60000 65536"/>
                <a:gd name="T16" fmla="*/ 0 60000 65536"/>
                <a:gd name="T17" fmla="*/ 0 60000 65536"/>
                <a:gd name="T18" fmla="*/ 0 60000 65536"/>
                <a:gd name="T19" fmla="*/ 0 60000 65536"/>
                <a:gd name="T20" fmla="*/ 0 60000 65536"/>
                <a:gd name="T21" fmla="*/ 0 w 107"/>
                <a:gd name="T22" fmla="*/ 0 h 69"/>
                <a:gd name="T23" fmla="*/ 107 w 107"/>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9">
                  <a:moveTo>
                    <a:pt x="0" y="45"/>
                  </a:moveTo>
                  <a:lnTo>
                    <a:pt x="0" y="0"/>
                  </a:lnTo>
                  <a:lnTo>
                    <a:pt x="45" y="0"/>
                  </a:lnTo>
                  <a:lnTo>
                    <a:pt x="107" y="23"/>
                  </a:lnTo>
                  <a:lnTo>
                    <a:pt x="107" y="69"/>
                  </a:lnTo>
                  <a:lnTo>
                    <a:pt x="61" y="6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0" name="Freeform 38"/>
            <p:cNvSpPr>
              <a:spLocks/>
            </p:cNvSpPr>
            <p:nvPr/>
          </p:nvSpPr>
          <p:spPr bwMode="auto">
            <a:xfrm>
              <a:off x="2407" y="2568"/>
              <a:ext cx="50" cy="37"/>
            </a:xfrm>
            <a:custGeom>
              <a:avLst/>
              <a:gdLst>
                <a:gd name="T0" fmla="*/ 0 w 102"/>
                <a:gd name="T1" fmla="*/ 5 h 75"/>
                <a:gd name="T2" fmla="*/ 0 w 102"/>
                <a:gd name="T3" fmla="*/ 0 h 75"/>
                <a:gd name="T4" fmla="*/ 5 w 102"/>
                <a:gd name="T5" fmla="*/ 0 h 75"/>
                <a:gd name="T6" fmla="*/ 12 w 102"/>
                <a:gd name="T7" fmla="*/ 3 h 75"/>
                <a:gd name="T8" fmla="*/ 12 w 102"/>
                <a:gd name="T9" fmla="*/ 9 h 75"/>
                <a:gd name="T10" fmla="*/ 6 w 102"/>
                <a:gd name="T11" fmla="*/ 9 h 75"/>
                <a:gd name="T12" fmla="*/ 0 w 102"/>
                <a:gd name="T13" fmla="*/ 5 h 75"/>
                <a:gd name="T14" fmla="*/ 0 60000 65536"/>
                <a:gd name="T15" fmla="*/ 0 60000 65536"/>
                <a:gd name="T16" fmla="*/ 0 60000 65536"/>
                <a:gd name="T17" fmla="*/ 0 60000 65536"/>
                <a:gd name="T18" fmla="*/ 0 60000 65536"/>
                <a:gd name="T19" fmla="*/ 0 60000 65536"/>
                <a:gd name="T20" fmla="*/ 0 60000 65536"/>
                <a:gd name="T21" fmla="*/ 0 w 102"/>
                <a:gd name="T22" fmla="*/ 0 h 75"/>
                <a:gd name="T23" fmla="*/ 102 w 102"/>
                <a:gd name="T24" fmla="*/ 75 h 7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75">
                  <a:moveTo>
                    <a:pt x="0" y="46"/>
                  </a:moveTo>
                  <a:lnTo>
                    <a:pt x="0" y="0"/>
                  </a:lnTo>
                  <a:lnTo>
                    <a:pt x="46" y="0"/>
                  </a:lnTo>
                  <a:lnTo>
                    <a:pt x="102" y="29"/>
                  </a:lnTo>
                  <a:lnTo>
                    <a:pt x="102" y="75"/>
                  </a:lnTo>
                  <a:lnTo>
                    <a:pt x="56" y="75"/>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1" name="Freeform 39"/>
            <p:cNvSpPr>
              <a:spLocks/>
            </p:cNvSpPr>
            <p:nvPr/>
          </p:nvSpPr>
          <p:spPr bwMode="auto">
            <a:xfrm>
              <a:off x="2435" y="2582"/>
              <a:ext cx="50" cy="42"/>
            </a:xfrm>
            <a:custGeom>
              <a:avLst/>
              <a:gdLst>
                <a:gd name="T0" fmla="*/ 0 w 102"/>
                <a:gd name="T1" fmla="*/ 6 h 84"/>
                <a:gd name="T2" fmla="*/ 0 w 102"/>
                <a:gd name="T3" fmla="*/ 0 h 84"/>
                <a:gd name="T4" fmla="*/ 5 w 102"/>
                <a:gd name="T5" fmla="*/ 0 h 84"/>
                <a:gd name="T6" fmla="*/ 12 w 102"/>
                <a:gd name="T7" fmla="*/ 5 h 84"/>
                <a:gd name="T8" fmla="*/ 12 w 102"/>
                <a:gd name="T9" fmla="*/ 11 h 84"/>
                <a:gd name="T10" fmla="*/ 7 w 102"/>
                <a:gd name="T11" fmla="*/ 11 h 84"/>
                <a:gd name="T12" fmla="*/ 0 w 102"/>
                <a:gd name="T13" fmla="*/ 6 h 84"/>
                <a:gd name="T14" fmla="*/ 0 60000 65536"/>
                <a:gd name="T15" fmla="*/ 0 60000 65536"/>
                <a:gd name="T16" fmla="*/ 0 60000 65536"/>
                <a:gd name="T17" fmla="*/ 0 60000 65536"/>
                <a:gd name="T18" fmla="*/ 0 60000 65536"/>
                <a:gd name="T19" fmla="*/ 0 60000 65536"/>
                <a:gd name="T20" fmla="*/ 0 60000 65536"/>
                <a:gd name="T21" fmla="*/ 0 w 102"/>
                <a:gd name="T22" fmla="*/ 0 h 84"/>
                <a:gd name="T23" fmla="*/ 102 w 102"/>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84">
                  <a:moveTo>
                    <a:pt x="0" y="46"/>
                  </a:moveTo>
                  <a:lnTo>
                    <a:pt x="0" y="0"/>
                  </a:lnTo>
                  <a:lnTo>
                    <a:pt x="46" y="0"/>
                  </a:lnTo>
                  <a:lnTo>
                    <a:pt x="102" y="38"/>
                  </a:lnTo>
                  <a:lnTo>
                    <a:pt x="102" y="84"/>
                  </a:lnTo>
                  <a:lnTo>
                    <a:pt x="57" y="84"/>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2" name="Freeform 40"/>
            <p:cNvSpPr>
              <a:spLocks/>
            </p:cNvSpPr>
            <p:nvPr/>
          </p:nvSpPr>
          <p:spPr bwMode="auto">
            <a:xfrm>
              <a:off x="2463" y="2601"/>
              <a:ext cx="50" cy="44"/>
            </a:xfrm>
            <a:custGeom>
              <a:avLst/>
              <a:gdLst>
                <a:gd name="T0" fmla="*/ 0 w 101"/>
                <a:gd name="T1" fmla="*/ 6 h 87"/>
                <a:gd name="T2" fmla="*/ 0 w 101"/>
                <a:gd name="T3" fmla="*/ 0 h 87"/>
                <a:gd name="T4" fmla="*/ 5 w 101"/>
                <a:gd name="T5" fmla="*/ 0 h 87"/>
                <a:gd name="T6" fmla="*/ 12 w 101"/>
                <a:gd name="T7" fmla="*/ 6 h 87"/>
                <a:gd name="T8" fmla="*/ 12 w 101"/>
                <a:gd name="T9" fmla="*/ 11 h 87"/>
                <a:gd name="T10" fmla="*/ 7 w 101"/>
                <a:gd name="T11" fmla="*/ 11 h 87"/>
                <a:gd name="T12" fmla="*/ 0 w 101"/>
                <a:gd name="T13" fmla="*/ 6 h 87"/>
                <a:gd name="T14" fmla="*/ 0 60000 65536"/>
                <a:gd name="T15" fmla="*/ 0 60000 65536"/>
                <a:gd name="T16" fmla="*/ 0 60000 65536"/>
                <a:gd name="T17" fmla="*/ 0 60000 65536"/>
                <a:gd name="T18" fmla="*/ 0 60000 65536"/>
                <a:gd name="T19" fmla="*/ 0 60000 65536"/>
                <a:gd name="T20" fmla="*/ 0 60000 65536"/>
                <a:gd name="T21" fmla="*/ 0 w 101"/>
                <a:gd name="T22" fmla="*/ 0 h 87"/>
                <a:gd name="T23" fmla="*/ 101 w 101"/>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7">
                  <a:moveTo>
                    <a:pt x="0" y="46"/>
                  </a:moveTo>
                  <a:lnTo>
                    <a:pt x="0" y="0"/>
                  </a:lnTo>
                  <a:lnTo>
                    <a:pt x="45" y="0"/>
                  </a:lnTo>
                  <a:lnTo>
                    <a:pt x="101" y="42"/>
                  </a:lnTo>
                  <a:lnTo>
                    <a:pt x="101" y="87"/>
                  </a:lnTo>
                  <a:lnTo>
                    <a:pt x="56" y="8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3" name="Freeform 41"/>
            <p:cNvSpPr>
              <a:spLocks/>
            </p:cNvSpPr>
            <p:nvPr/>
          </p:nvSpPr>
          <p:spPr bwMode="auto">
            <a:xfrm>
              <a:off x="2491" y="2622"/>
              <a:ext cx="51" cy="51"/>
            </a:xfrm>
            <a:custGeom>
              <a:avLst/>
              <a:gdLst>
                <a:gd name="T0" fmla="*/ 0 w 103"/>
                <a:gd name="T1" fmla="*/ 6 h 102"/>
                <a:gd name="T2" fmla="*/ 0 w 103"/>
                <a:gd name="T3" fmla="*/ 0 h 102"/>
                <a:gd name="T4" fmla="*/ 5 w 103"/>
                <a:gd name="T5" fmla="*/ 0 h 102"/>
                <a:gd name="T6" fmla="*/ 12 w 103"/>
                <a:gd name="T7" fmla="*/ 7 h 102"/>
                <a:gd name="T8" fmla="*/ 12 w 103"/>
                <a:gd name="T9" fmla="*/ 13 h 102"/>
                <a:gd name="T10" fmla="*/ 7 w 103"/>
                <a:gd name="T11" fmla="*/ 13 h 102"/>
                <a:gd name="T12" fmla="*/ 0 w 103"/>
                <a:gd name="T13" fmla="*/ 6 h 102"/>
                <a:gd name="T14" fmla="*/ 0 60000 65536"/>
                <a:gd name="T15" fmla="*/ 0 60000 65536"/>
                <a:gd name="T16" fmla="*/ 0 60000 65536"/>
                <a:gd name="T17" fmla="*/ 0 60000 65536"/>
                <a:gd name="T18" fmla="*/ 0 60000 65536"/>
                <a:gd name="T19" fmla="*/ 0 60000 65536"/>
                <a:gd name="T20" fmla="*/ 0 60000 65536"/>
                <a:gd name="T21" fmla="*/ 0 w 103"/>
                <a:gd name="T22" fmla="*/ 0 h 102"/>
                <a:gd name="T23" fmla="*/ 103 w 103"/>
                <a:gd name="T24" fmla="*/ 102 h 1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02">
                  <a:moveTo>
                    <a:pt x="0" y="45"/>
                  </a:moveTo>
                  <a:lnTo>
                    <a:pt x="0" y="0"/>
                  </a:lnTo>
                  <a:lnTo>
                    <a:pt x="45" y="0"/>
                  </a:lnTo>
                  <a:lnTo>
                    <a:pt x="103" y="56"/>
                  </a:lnTo>
                  <a:lnTo>
                    <a:pt x="103" y="102"/>
                  </a:lnTo>
                  <a:lnTo>
                    <a:pt x="57" y="102"/>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4" name="Freeform 42"/>
            <p:cNvSpPr>
              <a:spLocks/>
            </p:cNvSpPr>
            <p:nvPr/>
          </p:nvSpPr>
          <p:spPr bwMode="auto">
            <a:xfrm>
              <a:off x="2520" y="2650"/>
              <a:ext cx="52" cy="51"/>
            </a:xfrm>
            <a:custGeom>
              <a:avLst/>
              <a:gdLst>
                <a:gd name="T0" fmla="*/ 0 w 105"/>
                <a:gd name="T1" fmla="*/ 6 h 102"/>
                <a:gd name="T2" fmla="*/ 0 w 105"/>
                <a:gd name="T3" fmla="*/ 0 h 102"/>
                <a:gd name="T4" fmla="*/ 5 w 105"/>
                <a:gd name="T5" fmla="*/ 0 h 102"/>
                <a:gd name="T6" fmla="*/ 13 w 105"/>
                <a:gd name="T7" fmla="*/ 7 h 102"/>
                <a:gd name="T8" fmla="*/ 13 w 105"/>
                <a:gd name="T9" fmla="*/ 13 h 102"/>
                <a:gd name="T10" fmla="*/ 7 w 105"/>
                <a:gd name="T11" fmla="*/ 13 h 102"/>
                <a:gd name="T12" fmla="*/ 0 w 105"/>
                <a:gd name="T13" fmla="*/ 6 h 102"/>
                <a:gd name="T14" fmla="*/ 0 60000 65536"/>
                <a:gd name="T15" fmla="*/ 0 60000 65536"/>
                <a:gd name="T16" fmla="*/ 0 60000 65536"/>
                <a:gd name="T17" fmla="*/ 0 60000 65536"/>
                <a:gd name="T18" fmla="*/ 0 60000 65536"/>
                <a:gd name="T19" fmla="*/ 0 60000 65536"/>
                <a:gd name="T20" fmla="*/ 0 60000 65536"/>
                <a:gd name="T21" fmla="*/ 0 w 105"/>
                <a:gd name="T22" fmla="*/ 0 h 102"/>
                <a:gd name="T23" fmla="*/ 105 w 105"/>
                <a:gd name="T24" fmla="*/ 102 h 1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02">
                  <a:moveTo>
                    <a:pt x="0" y="46"/>
                  </a:moveTo>
                  <a:lnTo>
                    <a:pt x="0" y="0"/>
                  </a:lnTo>
                  <a:lnTo>
                    <a:pt x="46" y="0"/>
                  </a:lnTo>
                  <a:lnTo>
                    <a:pt x="105" y="56"/>
                  </a:lnTo>
                  <a:lnTo>
                    <a:pt x="105" y="102"/>
                  </a:lnTo>
                  <a:lnTo>
                    <a:pt x="60" y="102"/>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5" name="Freeform 43"/>
            <p:cNvSpPr>
              <a:spLocks/>
            </p:cNvSpPr>
            <p:nvPr/>
          </p:nvSpPr>
          <p:spPr bwMode="auto">
            <a:xfrm>
              <a:off x="2550" y="2678"/>
              <a:ext cx="50" cy="44"/>
            </a:xfrm>
            <a:custGeom>
              <a:avLst/>
              <a:gdLst>
                <a:gd name="T0" fmla="*/ 0 w 101"/>
                <a:gd name="T1" fmla="*/ 6 h 87"/>
                <a:gd name="T2" fmla="*/ 0 w 101"/>
                <a:gd name="T3" fmla="*/ 0 h 87"/>
                <a:gd name="T4" fmla="*/ 5 w 101"/>
                <a:gd name="T5" fmla="*/ 0 h 87"/>
                <a:gd name="T6" fmla="*/ 12 w 101"/>
                <a:gd name="T7" fmla="*/ 6 h 87"/>
                <a:gd name="T8" fmla="*/ 12 w 101"/>
                <a:gd name="T9" fmla="*/ 11 h 87"/>
                <a:gd name="T10" fmla="*/ 7 w 101"/>
                <a:gd name="T11" fmla="*/ 11 h 87"/>
                <a:gd name="T12" fmla="*/ 0 w 101"/>
                <a:gd name="T13" fmla="*/ 6 h 87"/>
                <a:gd name="T14" fmla="*/ 0 60000 65536"/>
                <a:gd name="T15" fmla="*/ 0 60000 65536"/>
                <a:gd name="T16" fmla="*/ 0 60000 65536"/>
                <a:gd name="T17" fmla="*/ 0 60000 65536"/>
                <a:gd name="T18" fmla="*/ 0 60000 65536"/>
                <a:gd name="T19" fmla="*/ 0 60000 65536"/>
                <a:gd name="T20" fmla="*/ 0 60000 65536"/>
                <a:gd name="T21" fmla="*/ 0 w 101"/>
                <a:gd name="T22" fmla="*/ 0 h 87"/>
                <a:gd name="T23" fmla="*/ 101 w 101"/>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7">
                  <a:moveTo>
                    <a:pt x="0" y="46"/>
                  </a:moveTo>
                  <a:lnTo>
                    <a:pt x="0" y="0"/>
                  </a:lnTo>
                  <a:lnTo>
                    <a:pt x="45" y="0"/>
                  </a:lnTo>
                  <a:lnTo>
                    <a:pt x="101" y="42"/>
                  </a:lnTo>
                  <a:lnTo>
                    <a:pt x="101" y="87"/>
                  </a:lnTo>
                  <a:lnTo>
                    <a:pt x="56" y="8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6" name="Freeform 44"/>
            <p:cNvSpPr>
              <a:spLocks/>
            </p:cNvSpPr>
            <p:nvPr/>
          </p:nvSpPr>
          <p:spPr bwMode="auto">
            <a:xfrm>
              <a:off x="2578" y="2699"/>
              <a:ext cx="51" cy="42"/>
            </a:xfrm>
            <a:custGeom>
              <a:avLst/>
              <a:gdLst>
                <a:gd name="T0" fmla="*/ 0 w 103"/>
                <a:gd name="T1" fmla="*/ 6 h 83"/>
                <a:gd name="T2" fmla="*/ 0 w 103"/>
                <a:gd name="T3" fmla="*/ 0 h 83"/>
                <a:gd name="T4" fmla="*/ 5 w 103"/>
                <a:gd name="T5" fmla="*/ 0 h 83"/>
                <a:gd name="T6" fmla="*/ 12 w 103"/>
                <a:gd name="T7" fmla="*/ 5 h 83"/>
                <a:gd name="T8" fmla="*/ 12 w 103"/>
                <a:gd name="T9" fmla="*/ 11 h 83"/>
                <a:gd name="T10" fmla="*/ 7 w 103"/>
                <a:gd name="T11" fmla="*/ 11 h 83"/>
                <a:gd name="T12" fmla="*/ 0 w 103"/>
                <a:gd name="T13" fmla="*/ 6 h 83"/>
                <a:gd name="T14" fmla="*/ 0 60000 65536"/>
                <a:gd name="T15" fmla="*/ 0 60000 65536"/>
                <a:gd name="T16" fmla="*/ 0 60000 65536"/>
                <a:gd name="T17" fmla="*/ 0 60000 65536"/>
                <a:gd name="T18" fmla="*/ 0 60000 65536"/>
                <a:gd name="T19" fmla="*/ 0 60000 65536"/>
                <a:gd name="T20" fmla="*/ 0 60000 65536"/>
                <a:gd name="T21" fmla="*/ 0 w 103"/>
                <a:gd name="T22" fmla="*/ 0 h 83"/>
                <a:gd name="T23" fmla="*/ 103 w 103"/>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83">
                  <a:moveTo>
                    <a:pt x="0" y="45"/>
                  </a:moveTo>
                  <a:lnTo>
                    <a:pt x="0" y="0"/>
                  </a:lnTo>
                  <a:lnTo>
                    <a:pt x="45" y="0"/>
                  </a:lnTo>
                  <a:lnTo>
                    <a:pt x="103" y="38"/>
                  </a:lnTo>
                  <a:lnTo>
                    <a:pt x="103" y="83"/>
                  </a:lnTo>
                  <a:lnTo>
                    <a:pt x="58" y="8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7" name="Freeform 45"/>
            <p:cNvSpPr>
              <a:spLocks/>
            </p:cNvSpPr>
            <p:nvPr/>
          </p:nvSpPr>
          <p:spPr bwMode="auto">
            <a:xfrm>
              <a:off x="2607" y="2718"/>
              <a:ext cx="52" cy="40"/>
            </a:xfrm>
            <a:custGeom>
              <a:avLst/>
              <a:gdLst>
                <a:gd name="T0" fmla="*/ 0 w 105"/>
                <a:gd name="T1" fmla="*/ 6 h 80"/>
                <a:gd name="T2" fmla="*/ 0 w 105"/>
                <a:gd name="T3" fmla="*/ 0 h 80"/>
                <a:gd name="T4" fmla="*/ 5 w 105"/>
                <a:gd name="T5" fmla="*/ 0 h 80"/>
                <a:gd name="T6" fmla="*/ 13 w 105"/>
                <a:gd name="T7" fmla="*/ 5 h 80"/>
                <a:gd name="T8" fmla="*/ 13 w 105"/>
                <a:gd name="T9" fmla="*/ 10 h 80"/>
                <a:gd name="T10" fmla="*/ 7 w 105"/>
                <a:gd name="T11" fmla="*/ 10 h 80"/>
                <a:gd name="T12" fmla="*/ 0 w 105"/>
                <a:gd name="T13" fmla="*/ 6 h 80"/>
                <a:gd name="T14" fmla="*/ 0 60000 65536"/>
                <a:gd name="T15" fmla="*/ 0 60000 65536"/>
                <a:gd name="T16" fmla="*/ 0 60000 65536"/>
                <a:gd name="T17" fmla="*/ 0 60000 65536"/>
                <a:gd name="T18" fmla="*/ 0 60000 65536"/>
                <a:gd name="T19" fmla="*/ 0 60000 65536"/>
                <a:gd name="T20" fmla="*/ 0 60000 65536"/>
                <a:gd name="T21" fmla="*/ 0 w 105"/>
                <a:gd name="T22" fmla="*/ 0 h 80"/>
                <a:gd name="T23" fmla="*/ 105 w 105"/>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80">
                  <a:moveTo>
                    <a:pt x="0" y="45"/>
                  </a:moveTo>
                  <a:lnTo>
                    <a:pt x="0" y="0"/>
                  </a:lnTo>
                  <a:lnTo>
                    <a:pt x="45" y="0"/>
                  </a:lnTo>
                  <a:lnTo>
                    <a:pt x="105" y="35"/>
                  </a:lnTo>
                  <a:lnTo>
                    <a:pt x="105" y="80"/>
                  </a:lnTo>
                  <a:lnTo>
                    <a:pt x="60" y="80"/>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8" name="Freeform 46"/>
            <p:cNvSpPr>
              <a:spLocks/>
            </p:cNvSpPr>
            <p:nvPr/>
          </p:nvSpPr>
          <p:spPr bwMode="auto">
            <a:xfrm>
              <a:off x="2636" y="2735"/>
              <a:ext cx="51" cy="37"/>
            </a:xfrm>
            <a:custGeom>
              <a:avLst/>
              <a:gdLst>
                <a:gd name="T0" fmla="*/ 0 w 101"/>
                <a:gd name="T1" fmla="*/ 6 h 74"/>
                <a:gd name="T2" fmla="*/ 0 w 101"/>
                <a:gd name="T3" fmla="*/ 0 h 74"/>
                <a:gd name="T4" fmla="*/ 6 w 101"/>
                <a:gd name="T5" fmla="*/ 0 h 74"/>
                <a:gd name="T6" fmla="*/ 13 w 101"/>
                <a:gd name="T7" fmla="*/ 4 h 74"/>
                <a:gd name="T8" fmla="*/ 13 w 101"/>
                <a:gd name="T9" fmla="*/ 10 h 74"/>
                <a:gd name="T10" fmla="*/ 7 w 101"/>
                <a:gd name="T11" fmla="*/ 10 h 74"/>
                <a:gd name="T12" fmla="*/ 0 w 101"/>
                <a:gd name="T13" fmla="*/ 6 h 74"/>
                <a:gd name="T14" fmla="*/ 0 60000 65536"/>
                <a:gd name="T15" fmla="*/ 0 60000 65536"/>
                <a:gd name="T16" fmla="*/ 0 60000 65536"/>
                <a:gd name="T17" fmla="*/ 0 60000 65536"/>
                <a:gd name="T18" fmla="*/ 0 60000 65536"/>
                <a:gd name="T19" fmla="*/ 0 60000 65536"/>
                <a:gd name="T20" fmla="*/ 0 60000 65536"/>
                <a:gd name="T21" fmla="*/ 0 w 101"/>
                <a:gd name="T22" fmla="*/ 0 h 74"/>
                <a:gd name="T23" fmla="*/ 101 w 10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4">
                  <a:moveTo>
                    <a:pt x="0" y="45"/>
                  </a:moveTo>
                  <a:lnTo>
                    <a:pt x="0" y="0"/>
                  </a:lnTo>
                  <a:lnTo>
                    <a:pt x="45" y="0"/>
                  </a:lnTo>
                  <a:lnTo>
                    <a:pt x="101" y="29"/>
                  </a:lnTo>
                  <a:lnTo>
                    <a:pt x="101" y="74"/>
                  </a:lnTo>
                  <a:lnTo>
                    <a:pt x="56" y="74"/>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9" name="Freeform 47"/>
            <p:cNvSpPr>
              <a:spLocks/>
            </p:cNvSpPr>
            <p:nvPr/>
          </p:nvSpPr>
          <p:spPr bwMode="auto">
            <a:xfrm>
              <a:off x="2664" y="2750"/>
              <a:ext cx="52" cy="40"/>
            </a:xfrm>
            <a:custGeom>
              <a:avLst/>
              <a:gdLst>
                <a:gd name="T0" fmla="*/ 0 w 103"/>
                <a:gd name="T1" fmla="*/ 6 h 79"/>
                <a:gd name="T2" fmla="*/ 0 w 103"/>
                <a:gd name="T3" fmla="*/ 0 h 79"/>
                <a:gd name="T4" fmla="*/ 6 w 103"/>
                <a:gd name="T5" fmla="*/ 0 h 79"/>
                <a:gd name="T6" fmla="*/ 13 w 103"/>
                <a:gd name="T7" fmla="*/ 5 h 79"/>
                <a:gd name="T8" fmla="*/ 13 w 103"/>
                <a:gd name="T9" fmla="*/ 10 h 79"/>
                <a:gd name="T10" fmla="*/ 7 w 103"/>
                <a:gd name="T11" fmla="*/ 10 h 79"/>
                <a:gd name="T12" fmla="*/ 0 w 103"/>
                <a:gd name="T13" fmla="*/ 6 h 79"/>
                <a:gd name="T14" fmla="*/ 0 60000 65536"/>
                <a:gd name="T15" fmla="*/ 0 60000 65536"/>
                <a:gd name="T16" fmla="*/ 0 60000 65536"/>
                <a:gd name="T17" fmla="*/ 0 60000 65536"/>
                <a:gd name="T18" fmla="*/ 0 60000 65536"/>
                <a:gd name="T19" fmla="*/ 0 60000 65536"/>
                <a:gd name="T20" fmla="*/ 0 60000 65536"/>
                <a:gd name="T21" fmla="*/ 0 w 103"/>
                <a:gd name="T22" fmla="*/ 0 h 79"/>
                <a:gd name="T23" fmla="*/ 103 w 103"/>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79">
                  <a:moveTo>
                    <a:pt x="0" y="45"/>
                  </a:moveTo>
                  <a:lnTo>
                    <a:pt x="0" y="0"/>
                  </a:lnTo>
                  <a:lnTo>
                    <a:pt x="45" y="0"/>
                  </a:lnTo>
                  <a:lnTo>
                    <a:pt x="103" y="34"/>
                  </a:lnTo>
                  <a:lnTo>
                    <a:pt x="103" y="79"/>
                  </a:lnTo>
                  <a:lnTo>
                    <a:pt x="56" y="7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0" name="Freeform 48"/>
            <p:cNvSpPr>
              <a:spLocks/>
            </p:cNvSpPr>
            <p:nvPr/>
          </p:nvSpPr>
          <p:spPr bwMode="auto">
            <a:xfrm>
              <a:off x="2692" y="2767"/>
              <a:ext cx="52" cy="45"/>
            </a:xfrm>
            <a:custGeom>
              <a:avLst/>
              <a:gdLst>
                <a:gd name="T0" fmla="*/ 0 w 103"/>
                <a:gd name="T1" fmla="*/ 5 h 91"/>
                <a:gd name="T2" fmla="*/ 0 w 103"/>
                <a:gd name="T3" fmla="*/ 0 h 91"/>
                <a:gd name="T4" fmla="*/ 6 w 103"/>
                <a:gd name="T5" fmla="*/ 0 h 91"/>
                <a:gd name="T6" fmla="*/ 13 w 103"/>
                <a:gd name="T7" fmla="*/ 5 h 91"/>
                <a:gd name="T8" fmla="*/ 13 w 103"/>
                <a:gd name="T9" fmla="*/ 11 h 91"/>
                <a:gd name="T10" fmla="*/ 8 w 103"/>
                <a:gd name="T11" fmla="*/ 11 h 91"/>
                <a:gd name="T12" fmla="*/ 0 w 103"/>
                <a:gd name="T13" fmla="*/ 5 h 91"/>
                <a:gd name="T14" fmla="*/ 0 60000 65536"/>
                <a:gd name="T15" fmla="*/ 0 60000 65536"/>
                <a:gd name="T16" fmla="*/ 0 60000 65536"/>
                <a:gd name="T17" fmla="*/ 0 60000 65536"/>
                <a:gd name="T18" fmla="*/ 0 60000 65536"/>
                <a:gd name="T19" fmla="*/ 0 60000 65536"/>
                <a:gd name="T20" fmla="*/ 0 60000 65536"/>
                <a:gd name="T21" fmla="*/ 0 w 103"/>
                <a:gd name="T22" fmla="*/ 0 h 91"/>
                <a:gd name="T23" fmla="*/ 103 w 103"/>
                <a:gd name="T24" fmla="*/ 91 h 9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91">
                  <a:moveTo>
                    <a:pt x="0" y="45"/>
                  </a:moveTo>
                  <a:lnTo>
                    <a:pt x="0" y="0"/>
                  </a:lnTo>
                  <a:lnTo>
                    <a:pt x="47" y="0"/>
                  </a:lnTo>
                  <a:lnTo>
                    <a:pt x="103" y="45"/>
                  </a:lnTo>
                  <a:lnTo>
                    <a:pt x="103" y="91"/>
                  </a:lnTo>
                  <a:lnTo>
                    <a:pt x="58" y="91"/>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1" name="Freeform 49"/>
            <p:cNvSpPr>
              <a:spLocks/>
            </p:cNvSpPr>
            <p:nvPr/>
          </p:nvSpPr>
          <p:spPr bwMode="auto">
            <a:xfrm>
              <a:off x="2721" y="2790"/>
              <a:ext cx="53" cy="41"/>
            </a:xfrm>
            <a:custGeom>
              <a:avLst/>
              <a:gdLst>
                <a:gd name="T0" fmla="*/ 0 w 105"/>
                <a:gd name="T1" fmla="*/ 5 h 84"/>
                <a:gd name="T2" fmla="*/ 0 w 105"/>
                <a:gd name="T3" fmla="*/ 0 h 84"/>
                <a:gd name="T4" fmla="*/ 6 w 105"/>
                <a:gd name="T5" fmla="*/ 0 h 84"/>
                <a:gd name="T6" fmla="*/ 14 w 105"/>
                <a:gd name="T7" fmla="*/ 4 h 84"/>
                <a:gd name="T8" fmla="*/ 14 w 105"/>
                <a:gd name="T9" fmla="*/ 10 h 84"/>
                <a:gd name="T10" fmla="*/ 8 w 105"/>
                <a:gd name="T11" fmla="*/ 10 h 84"/>
                <a:gd name="T12" fmla="*/ 0 w 105"/>
                <a:gd name="T13" fmla="*/ 5 h 84"/>
                <a:gd name="T14" fmla="*/ 0 60000 65536"/>
                <a:gd name="T15" fmla="*/ 0 60000 65536"/>
                <a:gd name="T16" fmla="*/ 0 60000 65536"/>
                <a:gd name="T17" fmla="*/ 0 60000 65536"/>
                <a:gd name="T18" fmla="*/ 0 60000 65536"/>
                <a:gd name="T19" fmla="*/ 0 60000 65536"/>
                <a:gd name="T20" fmla="*/ 0 60000 65536"/>
                <a:gd name="T21" fmla="*/ 0 w 105"/>
                <a:gd name="T22" fmla="*/ 0 h 84"/>
                <a:gd name="T23" fmla="*/ 105 w 105"/>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84">
                  <a:moveTo>
                    <a:pt x="0" y="46"/>
                  </a:moveTo>
                  <a:lnTo>
                    <a:pt x="0" y="0"/>
                  </a:lnTo>
                  <a:lnTo>
                    <a:pt x="45" y="0"/>
                  </a:lnTo>
                  <a:lnTo>
                    <a:pt x="105" y="38"/>
                  </a:lnTo>
                  <a:lnTo>
                    <a:pt x="105" y="84"/>
                  </a:lnTo>
                  <a:lnTo>
                    <a:pt x="59" y="84"/>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2" name="Freeform 50"/>
            <p:cNvSpPr>
              <a:spLocks/>
            </p:cNvSpPr>
            <p:nvPr/>
          </p:nvSpPr>
          <p:spPr bwMode="auto">
            <a:xfrm>
              <a:off x="2751" y="2809"/>
              <a:ext cx="51" cy="41"/>
            </a:xfrm>
            <a:custGeom>
              <a:avLst/>
              <a:gdLst>
                <a:gd name="T0" fmla="*/ 0 w 102"/>
                <a:gd name="T1" fmla="*/ 5 h 84"/>
                <a:gd name="T2" fmla="*/ 0 w 102"/>
                <a:gd name="T3" fmla="*/ 0 h 84"/>
                <a:gd name="T4" fmla="*/ 6 w 102"/>
                <a:gd name="T5" fmla="*/ 0 h 84"/>
                <a:gd name="T6" fmla="*/ 13 w 102"/>
                <a:gd name="T7" fmla="*/ 4 h 84"/>
                <a:gd name="T8" fmla="*/ 13 w 102"/>
                <a:gd name="T9" fmla="*/ 10 h 84"/>
                <a:gd name="T10" fmla="*/ 7 w 102"/>
                <a:gd name="T11" fmla="*/ 10 h 84"/>
                <a:gd name="T12" fmla="*/ 0 w 102"/>
                <a:gd name="T13" fmla="*/ 5 h 84"/>
                <a:gd name="T14" fmla="*/ 0 60000 65536"/>
                <a:gd name="T15" fmla="*/ 0 60000 65536"/>
                <a:gd name="T16" fmla="*/ 0 60000 65536"/>
                <a:gd name="T17" fmla="*/ 0 60000 65536"/>
                <a:gd name="T18" fmla="*/ 0 60000 65536"/>
                <a:gd name="T19" fmla="*/ 0 60000 65536"/>
                <a:gd name="T20" fmla="*/ 0 60000 65536"/>
                <a:gd name="T21" fmla="*/ 0 w 102"/>
                <a:gd name="T22" fmla="*/ 0 h 84"/>
                <a:gd name="T23" fmla="*/ 102 w 102"/>
                <a:gd name="T24" fmla="*/ 84 h 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84">
                  <a:moveTo>
                    <a:pt x="0" y="46"/>
                  </a:moveTo>
                  <a:lnTo>
                    <a:pt x="0" y="0"/>
                  </a:lnTo>
                  <a:lnTo>
                    <a:pt x="46" y="0"/>
                  </a:lnTo>
                  <a:lnTo>
                    <a:pt x="102" y="38"/>
                  </a:lnTo>
                  <a:lnTo>
                    <a:pt x="102" y="84"/>
                  </a:lnTo>
                  <a:lnTo>
                    <a:pt x="56" y="84"/>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3" name="Freeform 51"/>
            <p:cNvSpPr>
              <a:spLocks/>
            </p:cNvSpPr>
            <p:nvPr/>
          </p:nvSpPr>
          <p:spPr bwMode="auto">
            <a:xfrm>
              <a:off x="2779" y="2828"/>
              <a:ext cx="52" cy="41"/>
            </a:xfrm>
            <a:custGeom>
              <a:avLst/>
              <a:gdLst>
                <a:gd name="T0" fmla="*/ 0 w 103"/>
                <a:gd name="T1" fmla="*/ 6 h 82"/>
                <a:gd name="T2" fmla="*/ 0 w 103"/>
                <a:gd name="T3" fmla="*/ 0 h 82"/>
                <a:gd name="T4" fmla="*/ 6 w 103"/>
                <a:gd name="T5" fmla="*/ 0 h 82"/>
                <a:gd name="T6" fmla="*/ 13 w 103"/>
                <a:gd name="T7" fmla="*/ 5 h 82"/>
                <a:gd name="T8" fmla="*/ 13 w 103"/>
                <a:gd name="T9" fmla="*/ 11 h 82"/>
                <a:gd name="T10" fmla="*/ 8 w 103"/>
                <a:gd name="T11" fmla="*/ 11 h 82"/>
                <a:gd name="T12" fmla="*/ 0 w 103"/>
                <a:gd name="T13" fmla="*/ 6 h 82"/>
                <a:gd name="T14" fmla="*/ 0 60000 65536"/>
                <a:gd name="T15" fmla="*/ 0 60000 65536"/>
                <a:gd name="T16" fmla="*/ 0 60000 65536"/>
                <a:gd name="T17" fmla="*/ 0 60000 65536"/>
                <a:gd name="T18" fmla="*/ 0 60000 65536"/>
                <a:gd name="T19" fmla="*/ 0 60000 65536"/>
                <a:gd name="T20" fmla="*/ 0 60000 65536"/>
                <a:gd name="T21" fmla="*/ 0 w 103"/>
                <a:gd name="T22" fmla="*/ 0 h 82"/>
                <a:gd name="T23" fmla="*/ 103 w 103"/>
                <a:gd name="T24" fmla="*/ 82 h 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82">
                  <a:moveTo>
                    <a:pt x="0" y="46"/>
                  </a:moveTo>
                  <a:lnTo>
                    <a:pt x="0" y="0"/>
                  </a:lnTo>
                  <a:lnTo>
                    <a:pt x="46" y="0"/>
                  </a:lnTo>
                  <a:lnTo>
                    <a:pt x="103" y="37"/>
                  </a:lnTo>
                  <a:lnTo>
                    <a:pt x="103" y="82"/>
                  </a:lnTo>
                  <a:lnTo>
                    <a:pt x="58" y="82"/>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4" name="Freeform 52"/>
            <p:cNvSpPr>
              <a:spLocks/>
            </p:cNvSpPr>
            <p:nvPr/>
          </p:nvSpPr>
          <p:spPr bwMode="auto">
            <a:xfrm>
              <a:off x="2808" y="2846"/>
              <a:ext cx="51" cy="42"/>
            </a:xfrm>
            <a:custGeom>
              <a:avLst/>
              <a:gdLst>
                <a:gd name="T0" fmla="*/ 0 w 101"/>
                <a:gd name="T1" fmla="*/ 6 h 83"/>
                <a:gd name="T2" fmla="*/ 0 w 101"/>
                <a:gd name="T3" fmla="*/ 0 h 83"/>
                <a:gd name="T4" fmla="*/ 6 w 101"/>
                <a:gd name="T5" fmla="*/ 0 h 83"/>
                <a:gd name="T6" fmla="*/ 13 w 101"/>
                <a:gd name="T7" fmla="*/ 5 h 83"/>
                <a:gd name="T8" fmla="*/ 13 w 101"/>
                <a:gd name="T9" fmla="*/ 11 h 83"/>
                <a:gd name="T10" fmla="*/ 7 w 101"/>
                <a:gd name="T11" fmla="*/ 11 h 83"/>
                <a:gd name="T12" fmla="*/ 0 w 101"/>
                <a:gd name="T13" fmla="*/ 6 h 83"/>
                <a:gd name="T14" fmla="*/ 0 60000 65536"/>
                <a:gd name="T15" fmla="*/ 0 60000 65536"/>
                <a:gd name="T16" fmla="*/ 0 60000 65536"/>
                <a:gd name="T17" fmla="*/ 0 60000 65536"/>
                <a:gd name="T18" fmla="*/ 0 60000 65536"/>
                <a:gd name="T19" fmla="*/ 0 60000 65536"/>
                <a:gd name="T20" fmla="*/ 0 60000 65536"/>
                <a:gd name="T21" fmla="*/ 0 w 101"/>
                <a:gd name="T22" fmla="*/ 0 h 83"/>
                <a:gd name="T23" fmla="*/ 101 w 101"/>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3">
                  <a:moveTo>
                    <a:pt x="0" y="45"/>
                  </a:moveTo>
                  <a:lnTo>
                    <a:pt x="0" y="0"/>
                  </a:lnTo>
                  <a:lnTo>
                    <a:pt x="45" y="0"/>
                  </a:lnTo>
                  <a:lnTo>
                    <a:pt x="101" y="38"/>
                  </a:lnTo>
                  <a:lnTo>
                    <a:pt x="101" y="83"/>
                  </a:lnTo>
                  <a:lnTo>
                    <a:pt x="56" y="8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5" name="Freeform 53"/>
            <p:cNvSpPr>
              <a:spLocks/>
            </p:cNvSpPr>
            <p:nvPr/>
          </p:nvSpPr>
          <p:spPr bwMode="auto">
            <a:xfrm>
              <a:off x="2836" y="2865"/>
              <a:ext cx="51" cy="42"/>
            </a:xfrm>
            <a:custGeom>
              <a:avLst/>
              <a:gdLst>
                <a:gd name="T0" fmla="*/ 0 w 102"/>
                <a:gd name="T1" fmla="*/ 6 h 83"/>
                <a:gd name="T2" fmla="*/ 0 w 102"/>
                <a:gd name="T3" fmla="*/ 0 h 83"/>
                <a:gd name="T4" fmla="*/ 6 w 102"/>
                <a:gd name="T5" fmla="*/ 0 h 83"/>
                <a:gd name="T6" fmla="*/ 13 w 102"/>
                <a:gd name="T7" fmla="*/ 5 h 83"/>
                <a:gd name="T8" fmla="*/ 13 w 102"/>
                <a:gd name="T9" fmla="*/ 11 h 83"/>
                <a:gd name="T10" fmla="*/ 7 w 102"/>
                <a:gd name="T11" fmla="*/ 11 h 83"/>
                <a:gd name="T12" fmla="*/ 0 w 102"/>
                <a:gd name="T13" fmla="*/ 6 h 83"/>
                <a:gd name="T14" fmla="*/ 0 60000 65536"/>
                <a:gd name="T15" fmla="*/ 0 60000 65536"/>
                <a:gd name="T16" fmla="*/ 0 60000 65536"/>
                <a:gd name="T17" fmla="*/ 0 60000 65536"/>
                <a:gd name="T18" fmla="*/ 0 60000 65536"/>
                <a:gd name="T19" fmla="*/ 0 60000 65536"/>
                <a:gd name="T20" fmla="*/ 0 60000 65536"/>
                <a:gd name="T21" fmla="*/ 0 w 102"/>
                <a:gd name="T22" fmla="*/ 0 h 83"/>
                <a:gd name="T23" fmla="*/ 102 w 102"/>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83">
                  <a:moveTo>
                    <a:pt x="0" y="45"/>
                  </a:moveTo>
                  <a:lnTo>
                    <a:pt x="0" y="0"/>
                  </a:lnTo>
                  <a:lnTo>
                    <a:pt x="45" y="0"/>
                  </a:lnTo>
                  <a:lnTo>
                    <a:pt x="102" y="38"/>
                  </a:lnTo>
                  <a:lnTo>
                    <a:pt x="102" y="83"/>
                  </a:lnTo>
                  <a:lnTo>
                    <a:pt x="56" y="8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6" name="Freeform 54"/>
            <p:cNvSpPr>
              <a:spLocks/>
            </p:cNvSpPr>
            <p:nvPr/>
          </p:nvSpPr>
          <p:spPr bwMode="auto">
            <a:xfrm>
              <a:off x="2864" y="2884"/>
              <a:ext cx="54" cy="42"/>
            </a:xfrm>
            <a:custGeom>
              <a:avLst/>
              <a:gdLst>
                <a:gd name="T0" fmla="*/ 0 w 107"/>
                <a:gd name="T1" fmla="*/ 6 h 83"/>
                <a:gd name="T2" fmla="*/ 0 w 107"/>
                <a:gd name="T3" fmla="*/ 0 h 83"/>
                <a:gd name="T4" fmla="*/ 6 w 107"/>
                <a:gd name="T5" fmla="*/ 0 h 83"/>
                <a:gd name="T6" fmla="*/ 14 w 107"/>
                <a:gd name="T7" fmla="*/ 5 h 83"/>
                <a:gd name="T8" fmla="*/ 14 w 107"/>
                <a:gd name="T9" fmla="*/ 11 h 83"/>
                <a:gd name="T10" fmla="*/ 8 w 107"/>
                <a:gd name="T11" fmla="*/ 11 h 83"/>
                <a:gd name="T12" fmla="*/ 0 w 107"/>
                <a:gd name="T13" fmla="*/ 6 h 83"/>
                <a:gd name="T14" fmla="*/ 0 60000 65536"/>
                <a:gd name="T15" fmla="*/ 0 60000 65536"/>
                <a:gd name="T16" fmla="*/ 0 60000 65536"/>
                <a:gd name="T17" fmla="*/ 0 60000 65536"/>
                <a:gd name="T18" fmla="*/ 0 60000 65536"/>
                <a:gd name="T19" fmla="*/ 0 60000 65536"/>
                <a:gd name="T20" fmla="*/ 0 60000 65536"/>
                <a:gd name="T21" fmla="*/ 0 w 107"/>
                <a:gd name="T22" fmla="*/ 0 h 83"/>
                <a:gd name="T23" fmla="*/ 107 w 107"/>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83">
                  <a:moveTo>
                    <a:pt x="0" y="45"/>
                  </a:moveTo>
                  <a:lnTo>
                    <a:pt x="0" y="0"/>
                  </a:lnTo>
                  <a:lnTo>
                    <a:pt x="46" y="0"/>
                  </a:lnTo>
                  <a:lnTo>
                    <a:pt x="107" y="38"/>
                  </a:lnTo>
                  <a:lnTo>
                    <a:pt x="107" y="83"/>
                  </a:lnTo>
                  <a:lnTo>
                    <a:pt x="62" y="8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7" name="Freeform 55"/>
            <p:cNvSpPr>
              <a:spLocks/>
            </p:cNvSpPr>
            <p:nvPr/>
          </p:nvSpPr>
          <p:spPr bwMode="auto">
            <a:xfrm>
              <a:off x="2895" y="2903"/>
              <a:ext cx="51" cy="42"/>
            </a:xfrm>
            <a:custGeom>
              <a:avLst/>
              <a:gdLst>
                <a:gd name="T0" fmla="*/ 0 w 101"/>
                <a:gd name="T1" fmla="*/ 6 h 83"/>
                <a:gd name="T2" fmla="*/ 0 w 101"/>
                <a:gd name="T3" fmla="*/ 0 h 83"/>
                <a:gd name="T4" fmla="*/ 6 w 101"/>
                <a:gd name="T5" fmla="*/ 0 h 83"/>
                <a:gd name="T6" fmla="*/ 13 w 101"/>
                <a:gd name="T7" fmla="*/ 5 h 83"/>
                <a:gd name="T8" fmla="*/ 13 w 101"/>
                <a:gd name="T9" fmla="*/ 11 h 83"/>
                <a:gd name="T10" fmla="*/ 7 w 101"/>
                <a:gd name="T11" fmla="*/ 11 h 83"/>
                <a:gd name="T12" fmla="*/ 0 w 101"/>
                <a:gd name="T13" fmla="*/ 6 h 83"/>
                <a:gd name="T14" fmla="*/ 0 60000 65536"/>
                <a:gd name="T15" fmla="*/ 0 60000 65536"/>
                <a:gd name="T16" fmla="*/ 0 60000 65536"/>
                <a:gd name="T17" fmla="*/ 0 60000 65536"/>
                <a:gd name="T18" fmla="*/ 0 60000 65536"/>
                <a:gd name="T19" fmla="*/ 0 60000 65536"/>
                <a:gd name="T20" fmla="*/ 0 60000 65536"/>
                <a:gd name="T21" fmla="*/ 0 w 101"/>
                <a:gd name="T22" fmla="*/ 0 h 83"/>
                <a:gd name="T23" fmla="*/ 101 w 101"/>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3">
                  <a:moveTo>
                    <a:pt x="0" y="45"/>
                  </a:moveTo>
                  <a:lnTo>
                    <a:pt x="0" y="0"/>
                  </a:lnTo>
                  <a:lnTo>
                    <a:pt x="45" y="0"/>
                  </a:lnTo>
                  <a:lnTo>
                    <a:pt x="101" y="38"/>
                  </a:lnTo>
                  <a:lnTo>
                    <a:pt x="101" y="83"/>
                  </a:lnTo>
                  <a:lnTo>
                    <a:pt x="56" y="8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8" name="Freeform 56"/>
            <p:cNvSpPr>
              <a:spLocks/>
            </p:cNvSpPr>
            <p:nvPr/>
          </p:nvSpPr>
          <p:spPr bwMode="auto">
            <a:xfrm>
              <a:off x="2923" y="2922"/>
              <a:ext cx="51" cy="37"/>
            </a:xfrm>
            <a:custGeom>
              <a:avLst/>
              <a:gdLst>
                <a:gd name="T0" fmla="*/ 0 w 101"/>
                <a:gd name="T1" fmla="*/ 6 h 74"/>
                <a:gd name="T2" fmla="*/ 0 w 101"/>
                <a:gd name="T3" fmla="*/ 0 h 74"/>
                <a:gd name="T4" fmla="*/ 6 w 101"/>
                <a:gd name="T5" fmla="*/ 0 h 74"/>
                <a:gd name="T6" fmla="*/ 13 w 101"/>
                <a:gd name="T7" fmla="*/ 4 h 74"/>
                <a:gd name="T8" fmla="*/ 13 w 101"/>
                <a:gd name="T9" fmla="*/ 10 h 74"/>
                <a:gd name="T10" fmla="*/ 7 w 101"/>
                <a:gd name="T11" fmla="*/ 10 h 74"/>
                <a:gd name="T12" fmla="*/ 0 w 101"/>
                <a:gd name="T13" fmla="*/ 6 h 74"/>
                <a:gd name="T14" fmla="*/ 0 60000 65536"/>
                <a:gd name="T15" fmla="*/ 0 60000 65536"/>
                <a:gd name="T16" fmla="*/ 0 60000 65536"/>
                <a:gd name="T17" fmla="*/ 0 60000 65536"/>
                <a:gd name="T18" fmla="*/ 0 60000 65536"/>
                <a:gd name="T19" fmla="*/ 0 60000 65536"/>
                <a:gd name="T20" fmla="*/ 0 60000 65536"/>
                <a:gd name="T21" fmla="*/ 0 w 101"/>
                <a:gd name="T22" fmla="*/ 0 h 74"/>
                <a:gd name="T23" fmla="*/ 101 w 10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4">
                  <a:moveTo>
                    <a:pt x="0" y="45"/>
                  </a:moveTo>
                  <a:lnTo>
                    <a:pt x="0" y="0"/>
                  </a:lnTo>
                  <a:lnTo>
                    <a:pt x="45" y="0"/>
                  </a:lnTo>
                  <a:lnTo>
                    <a:pt x="101" y="29"/>
                  </a:lnTo>
                  <a:lnTo>
                    <a:pt x="101" y="74"/>
                  </a:lnTo>
                  <a:lnTo>
                    <a:pt x="56" y="74"/>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9" name="Freeform 57"/>
            <p:cNvSpPr>
              <a:spLocks/>
            </p:cNvSpPr>
            <p:nvPr/>
          </p:nvSpPr>
          <p:spPr bwMode="auto">
            <a:xfrm>
              <a:off x="2951" y="2937"/>
              <a:ext cx="51" cy="36"/>
            </a:xfrm>
            <a:custGeom>
              <a:avLst/>
              <a:gdLst>
                <a:gd name="T0" fmla="*/ 0 w 101"/>
                <a:gd name="T1" fmla="*/ 5 h 73"/>
                <a:gd name="T2" fmla="*/ 0 w 101"/>
                <a:gd name="T3" fmla="*/ 0 h 73"/>
                <a:gd name="T4" fmla="*/ 6 w 101"/>
                <a:gd name="T5" fmla="*/ 0 h 73"/>
                <a:gd name="T6" fmla="*/ 13 w 101"/>
                <a:gd name="T7" fmla="*/ 3 h 73"/>
                <a:gd name="T8" fmla="*/ 13 w 101"/>
                <a:gd name="T9" fmla="*/ 9 h 73"/>
                <a:gd name="T10" fmla="*/ 7 w 101"/>
                <a:gd name="T11" fmla="*/ 9 h 73"/>
                <a:gd name="T12" fmla="*/ 0 w 101"/>
                <a:gd name="T13" fmla="*/ 5 h 73"/>
                <a:gd name="T14" fmla="*/ 0 60000 65536"/>
                <a:gd name="T15" fmla="*/ 0 60000 65536"/>
                <a:gd name="T16" fmla="*/ 0 60000 65536"/>
                <a:gd name="T17" fmla="*/ 0 60000 65536"/>
                <a:gd name="T18" fmla="*/ 0 60000 65536"/>
                <a:gd name="T19" fmla="*/ 0 60000 65536"/>
                <a:gd name="T20" fmla="*/ 0 60000 65536"/>
                <a:gd name="T21" fmla="*/ 0 w 101"/>
                <a:gd name="T22" fmla="*/ 0 h 73"/>
                <a:gd name="T23" fmla="*/ 101 w 101"/>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3">
                  <a:moveTo>
                    <a:pt x="0" y="45"/>
                  </a:moveTo>
                  <a:lnTo>
                    <a:pt x="0" y="0"/>
                  </a:lnTo>
                  <a:lnTo>
                    <a:pt x="45" y="0"/>
                  </a:lnTo>
                  <a:lnTo>
                    <a:pt x="101" y="27"/>
                  </a:lnTo>
                  <a:lnTo>
                    <a:pt x="101" y="73"/>
                  </a:lnTo>
                  <a:lnTo>
                    <a:pt x="56" y="7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0" name="Freeform 58"/>
            <p:cNvSpPr>
              <a:spLocks/>
            </p:cNvSpPr>
            <p:nvPr/>
          </p:nvSpPr>
          <p:spPr bwMode="auto">
            <a:xfrm>
              <a:off x="2979" y="2950"/>
              <a:ext cx="53" cy="34"/>
            </a:xfrm>
            <a:custGeom>
              <a:avLst/>
              <a:gdLst>
                <a:gd name="T0" fmla="*/ 0 w 107"/>
                <a:gd name="T1" fmla="*/ 6 h 67"/>
                <a:gd name="T2" fmla="*/ 0 w 107"/>
                <a:gd name="T3" fmla="*/ 0 h 67"/>
                <a:gd name="T4" fmla="*/ 5 w 107"/>
                <a:gd name="T5" fmla="*/ 0 h 67"/>
                <a:gd name="T6" fmla="*/ 13 w 107"/>
                <a:gd name="T7" fmla="*/ 3 h 67"/>
                <a:gd name="T8" fmla="*/ 13 w 107"/>
                <a:gd name="T9" fmla="*/ 9 h 67"/>
                <a:gd name="T10" fmla="*/ 7 w 107"/>
                <a:gd name="T11" fmla="*/ 9 h 67"/>
                <a:gd name="T12" fmla="*/ 0 w 107"/>
                <a:gd name="T13" fmla="*/ 6 h 67"/>
                <a:gd name="T14" fmla="*/ 0 60000 65536"/>
                <a:gd name="T15" fmla="*/ 0 60000 65536"/>
                <a:gd name="T16" fmla="*/ 0 60000 65536"/>
                <a:gd name="T17" fmla="*/ 0 60000 65536"/>
                <a:gd name="T18" fmla="*/ 0 60000 65536"/>
                <a:gd name="T19" fmla="*/ 0 60000 65536"/>
                <a:gd name="T20" fmla="*/ 0 60000 65536"/>
                <a:gd name="T21" fmla="*/ 0 w 107"/>
                <a:gd name="T22" fmla="*/ 0 h 67"/>
                <a:gd name="T23" fmla="*/ 107 w 107"/>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7">
                  <a:moveTo>
                    <a:pt x="0" y="46"/>
                  </a:moveTo>
                  <a:lnTo>
                    <a:pt x="0" y="0"/>
                  </a:lnTo>
                  <a:lnTo>
                    <a:pt x="45" y="0"/>
                  </a:lnTo>
                  <a:lnTo>
                    <a:pt x="107" y="22"/>
                  </a:lnTo>
                  <a:lnTo>
                    <a:pt x="107" y="67"/>
                  </a:lnTo>
                  <a:lnTo>
                    <a:pt x="61" y="6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1" name="Freeform 59"/>
            <p:cNvSpPr>
              <a:spLocks/>
            </p:cNvSpPr>
            <p:nvPr/>
          </p:nvSpPr>
          <p:spPr bwMode="auto">
            <a:xfrm>
              <a:off x="3010" y="2961"/>
              <a:ext cx="50" cy="34"/>
            </a:xfrm>
            <a:custGeom>
              <a:avLst/>
              <a:gdLst>
                <a:gd name="T0" fmla="*/ 0 w 102"/>
                <a:gd name="T1" fmla="*/ 5 h 69"/>
                <a:gd name="T2" fmla="*/ 0 w 102"/>
                <a:gd name="T3" fmla="*/ 0 h 69"/>
                <a:gd name="T4" fmla="*/ 5 w 102"/>
                <a:gd name="T5" fmla="*/ 0 h 69"/>
                <a:gd name="T6" fmla="*/ 12 w 102"/>
                <a:gd name="T7" fmla="*/ 3 h 69"/>
                <a:gd name="T8" fmla="*/ 12 w 102"/>
                <a:gd name="T9" fmla="*/ 8 h 69"/>
                <a:gd name="T10" fmla="*/ 6 w 102"/>
                <a:gd name="T11" fmla="*/ 8 h 69"/>
                <a:gd name="T12" fmla="*/ 0 w 102"/>
                <a:gd name="T13" fmla="*/ 5 h 69"/>
                <a:gd name="T14" fmla="*/ 0 60000 65536"/>
                <a:gd name="T15" fmla="*/ 0 60000 65536"/>
                <a:gd name="T16" fmla="*/ 0 60000 65536"/>
                <a:gd name="T17" fmla="*/ 0 60000 65536"/>
                <a:gd name="T18" fmla="*/ 0 60000 65536"/>
                <a:gd name="T19" fmla="*/ 0 60000 65536"/>
                <a:gd name="T20" fmla="*/ 0 60000 65536"/>
                <a:gd name="T21" fmla="*/ 0 w 102"/>
                <a:gd name="T22" fmla="*/ 0 h 69"/>
                <a:gd name="T23" fmla="*/ 102 w 102"/>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69">
                  <a:moveTo>
                    <a:pt x="0" y="45"/>
                  </a:moveTo>
                  <a:lnTo>
                    <a:pt x="0" y="0"/>
                  </a:lnTo>
                  <a:lnTo>
                    <a:pt x="46" y="0"/>
                  </a:lnTo>
                  <a:lnTo>
                    <a:pt x="102" y="24"/>
                  </a:lnTo>
                  <a:lnTo>
                    <a:pt x="102" y="69"/>
                  </a:lnTo>
                  <a:lnTo>
                    <a:pt x="56" y="6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2" name="Freeform 60"/>
            <p:cNvSpPr>
              <a:spLocks/>
            </p:cNvSpPr>
            <p:nvPr/>
          </p:nvSpPr>
          <p:spPr bwMode="auto">
            <a:xfrm>
              <a:off x="3038" y="2973"/>
              <a:ext cx="50" cy="30"/>
            </a:xfrm>
            <a:custGeom>
              <a:avLst/>
              <a:gdLst>
                <a:gd name="T0" fmla="*/ 0 w 102"/>
                <a:gd name="T1" fmla="*/ 6 h 59"/>
                <a:gd name="T2" fmla="*/ 0 w 102"/>
                <a:gd name="T3" fmla="*/ 0 h 59"/>
                <a:gd name="T4" fmla="*/ 5 w 102"/>
                <a:gd name="T5" fmla="*/ 0 h 59"/>
                <a:gd name="T6" fmla="*/ 12 w 102"/>
                <a:gd name="T7" fmla="*/ 2 h 59"/>
                <a:gd name="T8" fmla="*/ 12 w 102"/>
                <a:gd name="T9" fmla="*/ 8 h 59"/>
                <a:gd name="T10" fmla="*/ 7 w 102"/>
                <a:gd name="T11" fmla="*/ 8 h 59"/>
                <a:gd name="T12" fmla="*/ 0 w 102"/>
                <a:gd name="T13" fmla="*/ 6 h 59"/>
                <a:gd name="T14" fmla="*/ 0 60000 65536"/>
                <a:gd name="T15" fmla="*/ 0 60000 65536"/>
                <a:gd name="T16" fmla="*/ 0 60000 65536"/>
                <a:gd name="T17" fmla="*/ 0 60000 65536"/>
                <a:gd name="T18" fmla="*/ 0 60000 65536"/>
                <a:gd name="T19" fmla="*/ 0 60000 65536"/>
                <a:gd name="T20" fmla="*/ 0 60000 65536"/>
                <a:gd name="T21" fmla="*/ 0 w 102"/>
                <a:gd name="T22" fmla="*/ 0 h 59"/>
                <a:gd name="T23" fmla="*/ 102 w 10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59">
                  <a:moveTo>
                    <a:pt x="0" y="45"/>
                  </a:moveTo>
                  <a:lnTo>
                    <a:pt x="0" y="0"/>
                  </a:lnTo>
                  <a:lnTo>
                    <a:pt x="46" y="0"/>
                  </a:lnTo>
                  <a:lnTo>
                    <a:pt x="102" y="14"/>
                  </a:lnTo>
                  <a:lnTo>
                    <a:pt x="102" y="59"/>
                  </a:lnTo>
                  <a:lnTo>
                    <a:pt x="57" y="5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3" name="Freeform 61"/>
            <p:cNvSpPr>
              <a:spLocks/>
            </p:cNvSpPr>
            <p:nvPr/>
          </p:nvSpPr>
          <p:spPr bwMode="auto">
            <a:xfrm>
              <a:off x="3066" y="2980"/>
              <a:ext cx="53" cy="28"/>
            </a:xfrm>
            <a:custGeom>
              <a:avLst/>
              <a:gdLst>
                <a:gd name="T0" fmla="*/ 0 w 106"/>
                <a:gd name="T1" fmla="*/ 6 h 56"/>
                <a:gd name="T2" fmla="*/ 0 w 106"/>
                <a:gd name="T3" fmla="*/ 0 h 56"/>
                <a:gd name="T4" fmla="*/ 6 w 106"/>
                <a:gd name="T5" fmla="*/ 0 h 56"/>
                <a:gd name="T6" fmla="*/ 14 w 106"/>
                <a:gd name="T7" fmla="*/ 2 h 56"/>
                <a:gd name="T8" fmla="*/ 14 w 106"/>
                <a:gd name="T9" fmla="*/ 7 h 56"/>
                <a:gd name="T10" fmla="*/ 8 w 106"/>
                <a:gd name="T11" fmla="*/ 7 h 56"/>
                <a:gd name="T12" fmla="*/ 0 w 106"/>
                <a:gd name="T13" fmla="*/ 6 h 56"/>
                <a:gd name="T14" fmla="*/ 0 60000 65536"/>
                <a:gd name="T15" fmla="*/ 0 60000 65536"/>
                <a:gd name="T16" fmla="*/ 0 60000 65536"/>
                <a:gd name="T17" fmla="*/ 0 60000 65536"/>
                <a:gd name="T18" fmla="*/ 0 60000 65536"/>
                <a:gd name="T19" fmla="*/ 0 60000 65536"/>
                <a:gd name="T20" fmla="*/ 0 60000 65536"/>
                <a:gd name="T21" fmla="*/ 0 w 106"/>
                <a:gd name="T22" fmla="*/ 0 h 56"/>
                <a:gd name="T23" fmla="*/ 106 w 106"/>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6" h="56">
                  <a:moveTo>
                    <a:pt x="0" y="45"/>
                  </a:moveTo>
                  <a:lnTo>
                    <a:pt x="0" y="0"/>
                  </a:lnTo>
                  <a:lnTo>
                    <a:pt x="45" y="0"/>
                  </a:lnTo>
                  <a:lnTo>
                    <a:pt x="106" y="11"/>
                  </a:lnTo>
                  <a:lnTo>
                    <a:pt x="106" y="56"/>
                  </a:lnTo>
                  <a:lnTo>
                    <a:pt x="61"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4" name="Freeform 62"/>
            <p:cNvSpPr>
              <a:spLocks/>
            </p:cNvSpPr>
            <p:nvPr/>
          </p:nvSpPr>
          <p:spPr bwMode="auto">
            <a:xfrm>
              <a:off x="3097" y="2985"/>
              <a:ext cx="50" cy="31"/>
            </a:xfrm>
            <a:custGeom>
              <a:avLst/>
              <a:gdLst>
                <a:gd name="T0" fmla="*/ 0 w 101"/>
                <a:gd name="T1" fmla="*/ 6 h 62"/>
                <a:gd name="T2" fmla="*/ 0 w 101"/>
                <a:gd name="T3" fmla="*/ 0 h 62"/>
                <a:gd name="T4" fmla="*/ 5 w 101"/>
                <a:gd name="T5" fmla="*/ 0 h 62"/>
                <a:gd name="T6" fmla="*/ 12 w 101"/>
                <a:gd name="T7" fmla="*/ 2 h 62"/>
                <a:gd name="T8" fmla="*/ 12 w 101"/>
                <a:gd name="T9" fmla="*/ 8 h 62"/>
                <a:gd name="T10" fmla="*/ 7 w 101"/>
                <a:gd name="T11" fmla="*/ 8 h 62"/>
                <a:gd name="T12" fmla="*/ 0 w 101"/>
                <a:gd name="T13" fmla="*/ 6 h 62"/>
                <a:gd name="T14" fmla="*/ 0 60000 65536"/>
                <a:gd name="T15" fmla="*/ 0 60000 65536"/>
                <a:gd name="T16" fmla="*/ 0 60000 65536"/>
                <a:gd name="T17" fmla="*/ 0 60000 65536"/>
                <a:gd name="T18" fmla="*/ 0 60000 65536"/>
                <a:gd name="T19" fmla="*/ 0 60000 65536"/>
                <a:gd name="T20" fmla="*/ 0 60000 65536"/>
                <a:gd name="T21" fmla="*/ 0 w 101"/>
                <a:gd name="T22" fmla="*/ 0 h 62"/>
                <a:gd name="T23" fmla="*/ 101 w 101"/>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2">
                  <a:moveTo>
                    <a:pt x="0" y="45"/>
                  </a:moveTo>
                  <a:lnTo>
                    <a:pt x="0" y="0"/>
                  </a:lnTo>
                  <a:lnTo>
                    <a:pt x="45" y="0"/>
                  </a:lnTo>
                  <a:lnTo>
                    <a:pt x="101" y="16"/>
                  </a:lnTo>
                  <a:lnTo>
                    <a:pt x="101" y="62"/>
                  </a:lnTo>
                  <a:lnTo>
                    <a:pt x="56" y="62"/>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5" name="Freeform 63"/>
            <p:cNvSpPr>
              <a:spLocks/>
            </p:cNvSpPr>
            <p:nvPr/>
          </p:nvSpPr>
          <p:spPr bwMode="auto">
            <a:xfrm>
              <a:off x="3125" y="2994"/>
              <a:ext cx="50" cy="28"/>
            </a:xfrm>
            <a:custGeom>
              <a:avLst/>
              <a:gdLst>
                <a:gd name="T0" fmla="*/ 0 w 101"/>
                <a:gd name="T1" fmla="*/ 6 h 56"/>
                <a:gd name="T2" fmla="*/ 0 w 101"/>
                <a:gd name="T3" fmla="*/ 0 h 56"/>
                <a:gd name="T4" fmla="*/ 5 w 101"/>
                <a:gd name="T5" fmla="*/ 0 h 56"/>
                <a:gd name="T6" fmla="*/ 12 w 101"/>
                <a:gd name="T7" fmla="*/ 2 h 56"/>
                <a:gd name="T8" fmla="*/ 12 w 101"/>
                <a:gd name="T9" fmla="*/ 7 h 56"/>
                <a:gd name="T10" fmla="*/ 7 w 101"/>
                <a:gd name="T11" fmla="*/ 7 h 56"/>
                <a:gd name="T12" fmla="*/ 0 w 101"/>
                <a:gd name="T13" fmla="*/ 6 h 56"/>
                <a:gd name="T14" fmla="*/ 0 60000 65536"/>
                <a:gd name="T15" fmla="*/ 0 60000 65536"/>
                <a:gd name="T16" fmla="*/ 0 60000 65536"/>
                <a:gd name="T17" fmla="*/ 0 60000 65536"/>
                <a:gd name="T18" fmla="*/ 0 60000 65536"/>
                <a:gd name="T19" fmla="*/ 0 60000 65536"/>
                <a:gd name="T20" fmla="*/ 0 60000 65536"/>
                <a:gd name="T21" fmla="*/ 0 w 101"/>
                <a:gd name="T22" fmla="*/ 0 h 56"/>
                <a:gd name="T23" fmla="*/ 101 w 10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6">
                  <a:moveTo>
                    <a:pt x="0" y="46"/>
                  </a:moveTo>
                  <a:lnTo>
                    <a:pt x="0" y="0"/>
                  </a:lnTo>
                  <a:lnTo>
                    <a:pt x="45" y="0"/>
                  </a:lnTo>
                  <a:lnTo>
                    <a:pt x="101" y="11"/>
                  </a:lnTo>
                  <a:lnTo>
                    <a:pt x="101" y="56"/>
                  </a:lnTo>
                  <a:lnTo>
                    <a:pt x="56" y="56"/>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6" name="Freeform 64"/>
            <p:cNvSpPr>
              <a:spLocks/>
            </p:cNvSpPr>
            <p:nvPr/>
          </p:nvSpPr>
          <p:spPr bwMode="auto">
            <a:xfrm>
              <a:off x="3153" y="2999"/>
              <a:ext cx="51" cy="32"/>
            </a:xfrm>
            <a:custGeom>
              <a:avLst/>
              <a:gdLst>
                <a:gd name="T0" fmla="*/ 0 w 103"/>
                <a:gd name="T1" fmla="*/ 6 h 64"/>
                <a:gd name="T2" fmla="*/ 0 w 103"/>
                <a:gd name="T3" fmla="*/ 0 h 64"/>
                <a:gd name="T4" fmla="*/ 5 w 103"/>
                <a:gd name="T5" fmla="*/ 0 h 64"/>
                <a:gd name="T6" fmla="*/ 12 w 103"/>
                <a:gd name="T7" fmla="*/ 2 h 64"/>
                <a:gd name="T8" fmla="*/ 12 w 103"/>
                <a:gd name="T9" fmla="*/ 8 h 64"/>
                <a:gd name="T10" fmla="*/ 7 w 103"/>
                <a:gd name="T11" fmla="*/ 8 h 64"/>
                <a:gd name="T12" fmla="*/ 0 w 103"/>
                <a:gd name="T13" fmla="*/ 6 h 64"/>
                <a:gd name="T14" fmla="*/ 0 60000 65536"/>
                <a:gd name="T15" fmla="*/ 0 60000 65536"/>
                <a:gd name="T16" fmla="*/ 0 60000 65536"/>
                <a:gd name="T17" fmla="*/ 0 60000 65536"/>
                <a:gd name="T18" fmla="*/ 0 60000 65536"/>
                <a:gd name="T19" fmla="*/ 0 60000 65536"/>
                <a:gd name="T20" fmla="*/ 0 60000 65536"/>
                <a:gd name="T21" fmla="*/ 0 w 103"/>
                <a:gd name="T22" fmla="*/ 0 h 64"/>
                <a:gd name="T23" fmla="*/ 103 w 103"/>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4">
                  <a:moveTo>
                    <a:pt x="0" y="45"/>
                  </a:moveTo>
                  <a:lnTo>
                    <a:pt x="0" y="0"/>
                  </a:lnTo>
                  <a:lnTo>
                    <a:pt x="45" y="0"/>
                  </a:lnTo>
                  <a:lnTo>
                    <a:pt x="103" y="18"/>
                  </a:lnTo>
                  <a:lnTo>
                    <a:pt x="103" y="64"/>
                  </a:lnTo>
                  <a:lnTo>
                    <a:pt x="58" y="64"/>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7" name="Freeform 65"/>
            <p:cNvSpPr>
              <a:spLocks/>
            </p:cNvSpPr>
            <p:nvPr/>
          </p:nvSpPr>
          <p:spPr bwMode="auto">
            <a:xfrm>
              <a:off x="3181" y="3008"/>
              <a:ext cx="53" cy="33"/>
            </a:xfrm>
            <a:custGeom>
              <a:avLst/>
              <a:gdLst>
                <a:gd name="T0" fmla="*/ 0 w 105"/>
                <a:gd name="T1" fmla="*/ 6 h 66"/>
                <a:gd name="T2" fmla="*/ 0 w 105"/>
                <a:gd name="T3" fmla="*/ 0 h 66"/>
                <a:gd name="T4" fmla="*/ 6 w 105"/>
                <a:gd name="T5" fmla="*/ 0 h 66"/>
                <a:gd name="T6" fmla="*/ 14 w 105"/>
                <a:gd name="T7" fmla="*/ 3 h 66"/>
                <a:gd name="T8" fmla="*/ 14 w 105"/>
                <a:gd name="T9" fmla="*/ 9 h 66"/>
                <a:gd name="T10" fmla="*/ 8 w 105"/>
                <a:gd name="T11" fmla="*/ 9 h 66"/>
                <a:gd name="T12" fmla="*/ 0 w 105"/>
                <a:gd name="T13" fmla="*/ 6 h 66"/>
                <a:gd name="T14" fmla="*/ 0 60000 65536"/>
                <a:gd name="T15" fmla="*/ 0 60000 65536"/>
                <a:gd name="T16" fmla="*/ 0 60000 65536"/>
                <a:gd name="T17" fmla="*/ 0 60000 65536"/>
                <a:gd name="T18" fmla="*/ 0 60000 65536"/>
                <a:gd name="T19" fmla="*/ 0 60000 65536"/>
                <a:gd name="T20" fmla="*/ 0 60000 65536"/>
                <a:gd name="T21" fmla="*/ 0 w 105"/>
                <a:gd name="T22" fmla="*/ 0 h 66"/>
                <a:gd name="T23" fmla="*/ 105 w 105"/>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6">
                  <a:moveTo>
                    <a:pt x="0" y="46"/>
                  </a:moveTo>
                  <a:lnTo>
                    <a:pt x="0" y="0"/>
                  </a:lnTo>
                  <a:lnTo>
                    <a:pt x="45" y="0"/>
                  </a:lnTo>
                  <a:lnTo>
                    <a:pt x="105" y="20"/>
                  </a:lnTo>
                  <a:lnTo>
                    <a:pt x="105" y="66"/>
                  </a:lnTo>
                  <a:lnTo>
                    <a:pt x="60" y="66"/>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8" name="Freeform 66"/>
            <p:cNvSpPr>
              <a:spLocks/>
            </p:cNvSpPr>
            <p:nvPr/>
          </p:nvSpPr>
          <p:spPr bwMode="auto">
            <a:xfrm>
              <a:off x="3211" y="3018"/>
              <a:ext cx="51" cy="32"/>
            </a:xfrm>
            <a:custGeom>
              <a:avLst/>
              <a:gdLst>
                <a:gd name="T0" fmla="*/ 0 w 101"/>
                <a:gd name="T1" fmla="*/ 6 h 64"/>
                <a:gd name="T2" fmla="*/ 0 w 101"/>
                <a:gd name="T3" fmla="*/ 0 h 64"/>
                <a:gd name="T4" fmla="*/ 6 w 101"/>
                <a:gd name="T5" fmla="*/ 0 h 64"/>
                <a:gd name="T6" fmla="*/ 13 w 101"/>
                <a:gd name="T7" fmla="*/ 2 h 64"/>
                <a:gd name="T8" fmla="*/ 13 w 101"/>
                <a:gd name="T9" fmla="*/ 8 h 64"/>
                <a:gd name="T10" fmla="*/ 7 w 101"/>
                <a:gd name="T11" fmla="*/ 8 h 64"/>
                <a:gd name="T12" fmla="*/ 0 w 101"/>
                <a:gd name="T13" fmla="*/ 6 h 64"/>
                <a:gd name="T14" fmla="*/ 0 60000 65536"/>
                <a:gd name="T15" fmla="*/ 0 60000 65536"/>
                <a:gd name="T16" fmla="*/ 0 60000 65536"/>
                <a:gd name="T17" fmla="*/ 0 60000 65536"/>
                <a:gd name="T18" fmla="*/ 0 60000 65536"/>
                <a:gd name="T19" fmla="*/ 0 60000 65536"/>
                <a:gd name="T20" fmla="*/ 0 60000 65536"/>
                <a:gd name="T21" fmla="*/ 0 w 101"/>
                <a:gd name="T22" fmla="*/ 0 h 64"/>
                <a:gd name="T23" fmla="*/ 101 w 101"/>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4">
                  <a:moveTo>
                    <a:pt x="0" y="46"/>
                  </a:moveTo>
                  <a:lnTo>
                    <a:pt x="0" y="0"/>
                  </a:lnTo>
                  <a:lnTo>
                    <a:pt x="45" y="0"/>
                  </a:lnTo>
                  <a:lnTo>
                    <a:pt x="101" y="18"/>
                  </a:lnTo>
                  <a:lnTo>
                    <a:pt x="101" y="64"/>
                  </a:lnTo>
                  <a:lnTo>
                    <a:pt x="56" y="64"/>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9" name="Freeform 67"/>
            <p:cNvSpPr>
              <a:spLocks/>
            </p:cNvSpPr>
            <p:nvPr/>
          </p:nvSpPr>
          <p:spPr bwMode="auto">
            <a:xfrm>
              <a:off x="3239" y="3027"/>
              <a:ext cx="51" cy="33"/>
            </a:xfrm>
            <a:custGeom>
              <a:avLst/>
              <a:gdLst>
                <a:gd name="T0" fmla="*/ 0 w 101"/>
                <a:gd name="T1" fmla="*/ 6 h 66"/>
                <a:gd name="T2" fmla="*/ 0 w 101"/>
                <a:gd name="T3" fmla="*/ 0 h 66"/>
                <a:gd name="T4" fmla="*/ 6 w 101"/>
                <a:gd name="T5" fmla="*/ 0 h 66"/>
                <a:gd name="T6" fmla="*/ 13 w 101"/>
                <a:gd name="T7" fmla="*/ 3 h 66"/>
                <a:gd name="T8" fmla="*/ 13 w 101"/>
                <a:gd name="T9" fmla="*/ 9 h 66"/>
                <a:gd name="T10" fmla="*/ 7 w 101"/>
                <a:gd name="T11" fmla="*/ 9 h 66"/>
                <a:gd name="T12" fmla="*/ 0 w 101"/>
                <a:gd name="T13" fmla="*/ 6 h 66"/>
                <a:gd name="T14" fmla="*/ 0 60000 65536"/>
                <a:gd name="T15" fmla="*/ 0 60000 65536"/>
                <a:gd name="T16" fmla="*/ 0 60000 65536"/>
                <a:gd name="T17" fmla="*/ 0 60000 65536"/>
                <a:gd name="T18" fmla="*/ 0 60000 65536"/>
                <a:gd name="T19" fmla="*/ 0 60000 65536"/>
                <a:gd name="T20" fmla="*/ 0 60000 65536"/>
                <a:gd name="T21" fmla="*/ 0 w 101"/>
                <a:gd name="T22" fmla="*/ 0 h 66"/>
                <a:gd name="T23" fmla="*/ 101 w 10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6">
                  <a:moveTo>
                    <a:pt x="0" y="46"/>
                  </a:moveTo>
                  <a:lnTo>
                    <a:pt x="0" y="0"/>
                  </a:lnTo>
                  <a:lnTo>
                    <a:pt x="45" y="0"/>
                  </a:lnTo>
                  <a:lnTo>
                    <a:pt x="101" y="20"/>
                  </a:lnTo>
                  <a:lnTo>
                    <a:pt x="101" y="66"/>
                  </a:lnTo>
                  <a:lnTo>
                    <a:pt x="56" y="66"/>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0" name="Freeform 68"/>
            <p:cNvSpPr>
              <a:spLocks/>
            </p:cNvSpPr>
            <p:nvPr/>
          </p:nvSpPr>
          <p:spPr bwMode="auto">
            <a:xfrm>
              <a:off x="3267" y="3037"/>
              <a:ext cx="52" cy="34"/>
            </a:xfrm>
            <a:custGeom>
              <a:avLst/>
              <a:gdLst>
                <a:gd name="T0" fmla="*/ 0 w 103"/>
                <a:gd name="T1" fmla="*/ 6 h 67"/>
                <a:gd name="T2" fmla="*/ 0 w 103"/>
                <a:gd name="T3" fmla="*/ 0 h 67"/>
                <a:gd name="T4" fmla="*/ 6 w 103"/>
                <a:gd name="T5" fmla="*/ 0 h 67"/>
                <a:gd name="T6" fmla="*/ 13 w 103"/>
                <a:gd name="T7" fmla="*/ 3 h 67"/>
                <a:gd name="T8" fmla="*/ 13 w 103"/>
                <a:gd name="T9" fmla="*/ 9 h 67"/>
                <a:gd name="T10" fmla="*/ 8 w 103"/>
                <a:gd name="T11" fmla="*/ 9 h 67"/>
                <a:gd name="T12" fmla="*/ 0 w 103"/>
                <a:gd name="T13" fmla="*/ 6 h 67"/>
                <a:gd name="T14" fmla="*/ 0 60000 65536"/>
                <a:gd name="T15" fmla="*/ 0 60000 65536"/>
                <a:gd name="T16" fmla="*/ 0 60000 65536"/>
                <a:gd name="T17" fmla="*/ 0 60000 65536"/>
                <a:gd name="T18" fmla="*/ 0 60000 65536"/>
                <a:gd name="T19" fmla="*/ 0 60000 65536"/>
                <a:gd name="T20" fmla="*/ 0 60000 65536"/>
                <a:gd name="T21" fmla="*/ 0 w 103"/>
                <a:gd name="T22" fmla="*/ 0 h 67"/>
                <a:gd name="T23" fmla="*/ 103 w 103"/>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7">
                  <a:moveTo>
                    <a:pt x="0" y="46"/>
                  </a:moveTo>
                  <a:lnTo>
                    <a:pt x="0" y="0"/>
                  </a:lnTo>
                  <a:lnTo>
                    <a:pt x="45" y="0"/>
                  </a:lnTo>
                  <a:lnTo>
                    <a:pt x="103" y="22"/>
                  </a:lnTo>
                  <a:lnTo>
                    <a:pt x="103" y="67"/>
                  </a:lnTo>
                  <a:lnTo>
                    <a:pt x="58" y="6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1" name="Freeform 69"/>
            <p:cNvSpPr>
              <a:spLocks/>
            </p:cNvSpPr>
            <p:nvPr/>
          </p:nvSpPr>
          <p:spPr bwMode="auto">
            <a:xfrm>
              <a:off x="3296" y="3048"/>
              <a:ext cx="51" cy="32"/>
            </a:xfrm>
            <a:custGeom>
              <a:avLst/>
              <a:gdLst>
                <a:gd name="T0" fmla="*/ 0 w 101"/>
                <a:gd name="T1" fmla="*/ 6 h 63"/>
                <a:gd name="T2" fmla="*/ 0 w 101"/>
                <a:gd name="T3" fmla="*/ 0 h 63"/>
                <a:gd name="T4" fmla="*/ 6 w 101"/>
                <a:gd name="T5" fmla="*/ 0 h 63"/>
                <a:gd name="T6" fmla="*/ 13 w 101"/>
                <a:gd name="T7" fmla="*/ 3 h 63"/>
                <a:gd name="T8" fmla="*/ 13 w 101"/>
                <a:gd name="T9" fmla="*/ 8 h 63"/>
                <a:gd name="T10" fmla="*/ 7 w 101"/>
                <a:gd name="T11" fmla="*/ 8 h 63"/>
                <a:gd name="T12" fmla="*/ 0 w 101"/>
                <a:gd name="T13" fmla="*/ 6 h 63"/>
                <a:gd name="T14" fmla="*/ 0 60000 65536"/>
                <a:gd name="T15" fmla="*/ 0 60000 65536"/>
                <a:gd name="T16" fmla="*/ 0 60000 65536"/>
                <a:gd name="T17" fmla="*/ 0 60000 65536"/>
                <a:gd name="T18" fmla="*/ 0 60000 65536"/>
                <a:gd name="T19" fmla="*/ 0 60000 65536"/>
                <a:gd name="T20" fmla="*/ 0 60000 65536"/>
                <a:gd name="T21" fmla="*/ 0 w 101"/>
                <a:gd name="T22" fmla="*/ 0 h 63"/>
                <a:gd name="T23" fmla="*/ 101 w 10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3">
                  <a:moveTo>
                    <a:pt x="0" y="45"/>
                  </a:moveTo>
                  <a:lnTo>
                    <a:pt x="0" y="0"/>
                  </a:lnTo>
                  <a:lnTo>
                    <a:pt x="45" y="0"/>
                  </a:lnTo>
                  <a:lnTo>
                    <a:pt x="101" y="18"/>
                  </a:lnTo>
                  <a:lnTo>
                    <a:pt x="101" y="63"/>
                  </a:lnTo>
                  <a:lnTo>
                    <a:pt x="56" y="6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2" name="Freeform 70"/>
            <p:cNvSpPr>
              <a:spLocks/>
            </p:cNvSpPr>
            <p:nvPr/>
          </p:nvSpPr>
          <p:spPr bwMode="auto">
            <a:xfrm>
              <a:off x="3324" y="3057"/>
              <a:ext cx="53" cy="33"/>
            </a:xfrm>
            <a:custGeom>
              <a:avLst/>
              <a:gdLst>
                <a:gd name="T0" fmla="*/ 0 w 105"/>
                <a:gd name="T1" fmla="*/ 6 h 65"/>
                <a:gd name="T2" fmla="*/ 0 w 105"/>
                <a:gd name="T3" fmla="*/ 0 h 65"/>
                <a:gd name="T4" fmla="*/ 6 w 105"/>
                <a:gd name="T5" fmla="*/ 0 h 65"/>
                <a:gd name="T6" fmla="*/ 14 w 105"/>
                <a:gd name="T7" fmla="*/ 3 h 65"/>
                <a:gd name="T8" fmla="*/ 14 w 105"/>
                <a:gd name="T9" fmla="*/ 9 h 65"/>
                <a:gd name="T10" fmla="*/ 8 w 105"/>
                <a:gd name="T11" fmla="*/ 9 h 65"/>
                <a:gd name="T12" fmla="*/ 0 w 105"/>
                <a:gd name="T13" fmla="*/ 6 h 65"/>
                <a:gd name="T14" fmla="*/ 0 60000 65536"/>
                <a:gd name="T15" fmla="*/ 0 60000 65536"/>
                <a:gd name="T16" fmla="*/ 0 60000 65536"/>
                <a:gd name="T17" fmla="*/ 0 60000 65536"/>
                <a:gd name="T18" fmla="*/ 0 60000 65536"/>
                <a:gd name="T19" fmla="*/ 0 60000 65536"/>
                <a:gd name="T20" fmla="*/ 0 60000 65536"/>
                <a:gd name="T21" fmla="*/ 0 w 105"/>
                <a:gd name="T22" fmla="*/ 0 h 65"/>
                <a:gd name="T23" fmla="*/ 105 w 105"/>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5">
                  <a:moveTo>
                    <a:pt x="0" y="45"/>
                  </a:moveTo>
                  <a:lnTo>
                    <a:pt x="0" y="0"/>
                  </a:lnTo>
                  <a:lnTo>
                    <a:pt x="45" y="0"/>
                  </a:lnTo>
                  <a:lnTo>
                    <a:pt x="105" y="20"/>
                  </a:lnTo>
                  <a:lnTo>
                    <a:pt x="105" y="65"/>
                  </a:lnTo>
                  <a:lnTo>
                    <a:pt x="59" y="65"/>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3" name="Freeform 71"/>
            <p:cNvSpPr>
              <a:spLocks/>
            </p:cNvSpPr>
            <p:nvPr/>
          </p:nvSpPr>
          <p:spPr bwMode="auto">
            <a:xfrm>
              <a:off x="3354" y="3067"/>
              <a:ext cx="52" cy="32"/>
            </a:xfrm>
            <a:custGeom>
              <a:avLst/>
              <a:gdLst>
                <a:gd name="T0" fmla="*/ 0 w 103"/>
                <a:gd name="T1" fmla="*/ 6 h 64"/>
                <a:gd name="T2" fmla="*/ 0 w 103"/>
                <a:gd name="T3" fmla="*/ 0 h 64"/>
                <a:gd name="T4" fmla="*/ 6 w 103"/>
                <a:gd name="T5" fmla="*/ 0 h 64"/>
                <a:gd name="T6" fmla="*/ 13 w 103"/>
                <a:gd name="T7" fmla="*/ 2 h 64"/>
                <a:gd name="T8" fmla="*/ 13 w 103"/>
                <a:gd name="T9" fmla="*/ 8 h 64"/>
                <a:gd name="T10" fmla="*/ 8 w 103"/>
                <a:gd name="T11" fmla="*/ 8 h 64"/>
                <a:gd name="T12" fmla="*/ 0 w 103"/>
                <a:gd name="T13" fmla="*/ 6 h 64"/>
                <a:gd name="T14" fmla="*/ 0 60000 65536"/>
                <a:gd name="T15" fmla="*/ 0 60000 65536"/>
                <a:gd name="T16" fmla="*/ 0 60000 65536"/>
                <a:gd name="T17" fmla="*/ 0 60000 65536"/>
                <a:gd name="T18" fmla="*/ 0 60000 65536"/>
                <a:gd name="T19" fmla="*/ 0 60000 65536"/>
                <a:gd name="T20" fmla="*/ 0 60000 65536"/>
                <a:gd name="T21" fmla="*/ 0 w 103"/>
                <a:gd name="T22" fmla="*/ 0 h 64"/>
                <a:gd name="T23" fmla="*/ 103 w 103"/>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4">
                  <a:moveTo>
                    <a:pt x="0" y="45"/>
                  </a:moveTo>
                  <a:lnTo>
                    <a:pt x="0" y="0"/>
                  </a:lnTo>
                  <a:lnTo>
                    <a:pt x="46" y="0"/>
                  </a:lnTo>
                  <a:lnTo>
                    <a:pt x="103" y="18"/>
                  </a:lnTo>
                  <a:lnTo>
                    <a:pt x="103" y="64"/>
                  </a:lnTo>
                  <a:lnTo>
                    <a:pt x="58" y="64"/>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4" name="Freeform 72"/>
            <p:cNvSpPr>
              <a:spLocks/>
            </p:cNvSpPr>
            <p:nvPr/>
          </p:nvSpPr>
          <p:spPr bwMode="auto">
            <a:xfrm>
              <a:off x="3383" y="3076"/>
              <a:ext cx="51" cy="33"/>
            </a:xfrm>
            <a:custGeom>
              <a:avLst/>
              <a:gdLst>
                <a:gd name="T0" fmla="*/ 0 w 101"/>
                <a:gd name="T1" fmla="*/ 6 h 65"/>
                <a:gd name="T2" fmla="*/ 0 w 101"/>
                <a:gd name="T3" fmla="*/ 0 h 65"/>
                <a:gd name="T4" fmla="*/ 6 w 101"/>
                <a:gd name="T5" fmla="*/ 0 h 65"/>
                <a:gd name="T6" fmla="*/ 13 w 101"/>
                <a:gd name="T7" fmla="*/ 3 h 65"/>
                <a:gd name="T8" fmla="*/ 13 w 101"/>
                <a:gd name="T9" fmla="*/ 9 h 65"/>
                <a:gd name="T10" fmla="*/ 7 w 101"/>
                <a:gd name="T11" fmla="*/ 9 h 65"/>
                <a:gd name="T12" fmla="*/ 0 w 101"/>
                <a:gd name="T13" fmla="*/ 6 h 65"/>
                <a:gd name="T14" fmla="*/ 0 60000 65536"/>
                <a:gd name="T15" fmla="*/ 0 60000 65536"/>
                <a:gd name="T16" fmla="*/ 0 60000 65536"/>
                <a:gd name="T17" fmla="*/ 0 60000 65536"/>
                <a:gd name="T18" fmla="*/ 0 60000 65536"/>
                <a:gd name="T19" fmla="*/ 0 60000 65536"/>
                <a:gd name="T20" fmla="*/ 0 60000 65536"/>
                <a:gd name="T21" fmla="*/ 0 w 101"/>
                <a:gd name="T22" fmla="*/ 0 h 65"/>
                <a:gd name="T23" fmla="*/ 101 w 101"/>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5">
                  <a:moveTo>
                    <a:pt x="0" y="46"/>
                  </a:moveTo>
                  <a:lnTo>
                    <a:pt x="0" y="0"/>
                  </a:lnTo>
                  <a:lnTo>
                    <a:pt x="45" y="0"/>
                  </a:lnTo>
                  <a:lnTo>
                    <a:pt x="101" y="20"/>
                  </a:lnTo>
                  <a:lnTo>
                    <a:pt x="101" y="65"/>
                  </a:lnTo>
                  <a:lnTo>
                    <a:pt x="56" y="65"/>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5" name="Freeform 73"/>
            <p:cNvSpPr>
              <a:spLocks/>
            </p:cNvSpPr>
            <p:nvPr/>
          </p:nvSpPr>
          <p:spPr bwMode="auto">
            <a:xfrm>
              <a:off x="3411" y="3086"/>
              <a:ext cx="51" cy="30"/>
            </a:xfrm>
            <a:custGeom>
              <a:avLst/>
              <a:gdLst>
                <a:gd name="T0" fmla="*/ 0 w 101"/>
                <a:gd name="T1" fmla="*/ 6 h 60"/>
                <a:gd name="T2" fmla="*/ 0 w 101"/>
                <a:gd name="T3" fmla="*/ 0 h 60"/>
                <a:gd name="T4" fmla="*/ 6 w 101"/>
                <a:gd name="T5" fmla="*/ 0 h 60"/>
                <a:gd name="T6" fmla="*/ 13 w 101"/>
                <a:gd name="T7" fmla="*/ 2 h 60"/>
                <a:gd name="T8" fmla="*/ 13 w 101"/>
                <a:gd name="T9" fmla="*/ 8 h 60"/>
                <a:gd name="T10" fmla="*/ 7 w 101"/>
                <a:gd name="T11" fmla="*/ 8 h 60"/>
                <a:gd name="T12" fmla="*/ 0 w 101"/>
                <a:gd name="T13" fmla="*/ 6 h 60"/>
                <a:gd name="T14" fmla="*/ 0 60000 65536"/>
                <a:gd name="T15" fmla="*/ 0 60000 65536"/>
                <a:gd name="T16" fmla="*/ 0 60000 65536"/>
                <a:gd name="T17" fmla="*/ 0 60000 65536"/>
                <a:gd name="T18" fmla="*/ 0 60000 65536"/>
                <a:gd name="T19" fmla="*/ 0 60000 65536"/>
                <a:gd name="T20" fmla="*/ 0 60000 65536"/>
                <a:gd name="T21" fmla="*/ 0 w 101"/>
                <a:gd name="T22" fmla="*/ 0 h 60"/>
                <a:gd name="T23" fmla="*/ 101 w 10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0">
                  <a:moveTo>
                    <a:pt x="0" y="45"/>
                  </a:moveTo>
                  <a:lnTo>
                    <a:pt x="0" y="0"/>
                  </a:lnTo>
                  <a:lnTo>
                    <a:pt x="45" y="0"/>
                  </a:lnTo>
                  <a:lnTo>
                    <a:pt x="101" y="15"/>
                  </a:lnTo>
                  <a:lnTo>
                    <a:pt x="101" y="60"/>
                  </a:lnTo>
                  <a:lnTo>
                    <a:pt x="56" y="60"/>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6" name="Freeform 74"/>
            <p:cNvSpPr>
              <a:spLocks/>
            </p:cNvSpPr>
            <p:nvPr/>
          </p:nvSpPr>
          <p:spPr bwMode="auto">
            <a:xfrm>
              <a:off x="3439" y="3093"/>
              <a:ext cx="53" cy="32"/>
            </a:xfrm>
            <a:custGeom>
              <a:avLst/>
              <a:gdLst>
                <a:gd name="T0" fmla="*/ 0 w 107"/>
                <a:gd name="T1" fmla="*/ 6 h 63"/>
                <a:gd name="T2" fmla="*/ 0 w 107"/>
                <a:gd name="T3" fmla="*/ 0 h 63"/>
                <a:gd name="T4" fmla="*/ 5 w 107"/>
                <a:gd name="T5" fmla="*/ 0 h 63"/>
                <a:gd name="T6" fmla="*/ 13 w 107"/>
                <a:gd name="T7" fmla="*/ 3 h 63"/>
                <a:gd name="T8" fmla="*/ 13 w 107"/>
                <a:gd name="T9" fmla="*/ 8 h 63"/>
                <a:gd name="T10" fmla="*/ 7 w 107"/>
                <a:gd name="T11" fmla="*/ 8 h 63"/>
                <a:gd name="T12" fmla="*/ 0 w 107"/>
                <a:gd name="T13" fmla="*/ 6 h 63"/>
                <a:gd name="T14" fmla="*/ 0 60000 65536"/>
                <a:gd name="T15" fmla="*/ 0 60000 65536"/>
                <a:gd name="T16" fmla="*/ 0 60000 65536"/>
                <a:gd name="T17" fmla="*/ 0 60000 65536"/>
                <a:gd name="T18" fmla="*/ 0 60000 65536"/>
                <a:gd name="T19" fmla="*/ 0 60000 65536"/>
                <a:gd name="T20" fmla="*/ 0 60000 65536"/>
                <a:gd name="T21" fmla="*/ 0 w 107"/>
                <a:gd name="T22" fmla="*/ 0 h 63"/>
                <a:gd name="T23" fmla="*/ 107 w 10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3">
                  <a:moveTo>
                    <a:pt x="0" y="45"/>
                  </a:moveTo>
                  <a:lnTo>
                    <a:pt x="0" y="0"/>
                  </a:lnTo>
                  <a:lnTo>
                    <a:pt x="45" y="0"/>
                  </a:lnTo>
                  <a:lnTo>
                    <a:pt x="107" y="18"/>
                  </a:lnTo>
                  <a:lnTo>
                    <a:pt x="107" y="63"/>
                  </a:lnTo>
                  <a:lnTo>
                    <a:pt x="62" y="63"/>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7" name="Freeform 75"/>
            <p:cNvSpPr>
              <a:spLocks/>
            </p:cNvSpPr>
            <p:nvPr/>
          </p:nvSpPr>
          <p:spPr bwMode="auto">
            <a:xfrm>
              <a:off x="3470" y="3102"/>
              <a:ext cx="51" cy="31"/>
            </a:xfrm>
            <a:custGeom>
              <a:avLst/>
              <a:gdLst>
                <a:gd name="T0" fmla="*/ 0 w 101"/>
                <a:gd name="T1" fmla="*/ 6 h 61"/>
                <a:gd name="T2" fmla="*/ 0 w 101"/>
                <a:gd name="T3" fmla="*/ 0 h 61"/>
                <a:gd name="T4" fmla="*/ 6 w 101"/>
                <a:gd name="T5" fmla="*/ 0 h 61"/>
                <a:gd name="T6" fmla="*/ 13 w 101"/>
                <a:gd name="T7" fmla="*/ 2 h 61"/>
                <a:gd name="T8" fmla="*/ 13 w 101"/>
                <a:gd name="T9" fmla="*/ 8 h 61"/>
                <a:gd name="T10" fmla="*/ 7 w 101"/>
                <a:gd name="T11" fmla="*/ 8 h 61"/>
                <a:gd name="T12" fmla="*/ 0 w 101"/>
                <a:gd name="T13" fmla="*/ 6 h 61"/>
                <a:gd name="T14" fmla="*/ 0 60000 65536"/>
                <a:gd name="T15" fmla="*/ 0 60000 65536"/>
                <a:gd name="T16" fmla="*/ 0 60000 65536"/>
                <a:gd name="T17" fmla="*/ 0 60000 65536"/>
                <a:gd name="T18" fmla="*/ 0 60000 65536"/>
                <a:gd name="T19" fmla="*/ 0 60000 65536"/>
                <a:gd name="T20" fmla="*/ 0 60000 65536"/>
                <a:gd name="T21" fmla="*/ 0 w 101"/>
                <a:gd name="T22" fmla="*/ 0 h 61"/>
                <a:gd name="T23" fmla="*/ 101 w 101"/>
                <a:gd name="T24" fmla="*/ 61 h 6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1">
                  <a:moveTo>
                    <a:pt x="0" y="45"/>
                  </a:moveTo>
                  <a:lnTo>
                    <a:pt x="0" y="0"/>
                  </a:lnTo>
                  <a:lnTo>
                    <a:pt x="45" y="0"/>
                  </a:lnTo>
                  <a:lnTo>
                    <a:pt x="101" y="16"/>
                  </a:lnTo>
                  <a:lnTo>
                    <a:pt x="101" y="61"/>
                  </a:lnTo>
                  <a:lnTo>
                    <a:pt x="56" y="61"/>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8" name="Freeform 76"/>
            <p:cNvSpPr>
              <a:spLocks/>
            </p:cNvSpPr>
            <p:nvPr/>
          </p:nvSpPr>
          <p:spPr bwMode="auto">
            <a:xfrm>
              <a:off x="3498" y="3111"/>
              <a:ext cx="51" cy="29"/>
            </a:xfrm>
            <a:custGeom>
              <a:avLst/>
              <a:gdLst>
                <a:gd name="T0" fmla="*/ 0 w 101"/>
                <a:gd name="T1" fmla="*/ 5 h 60"/>
                <a:gd name="T2" fmla="*/ 0 w 101"/>
                <a:gd name="T3" fmla="*/ 0 h 60"/>
                <a:gd name="T4" fmla="*/ 6 w 101"/>
                <a:gd name="T5" fmla="*/ 0 h 60"/>
                <a:gd name="T6" fmla="*/ 13 w 101"/>
                <a:gd name="T7" fmla="*/ 1 h 60"/>
                <a:gd name="T8" fmla="*/ 13 w 101"/>
                <a:gd name="T9" fmla="*/ 7 h 60"/>
                <a:gd name="T10" fmla="*/ 7 w 101"/>
                <a:gd name="T11" fmla="*/ 7 h 60"/>
                <a:gd name="T12" fmla="*/ 0 w 101"/>
                <a:gd name="T13" fmla="*/ 5 h 60"/>
                <a:gd name="T14" fmla="*/ 0 60000 65536"/>
                <a:gd name="T15" fmla="*/ 0 60000 65536"/>
                <a:gd name="T16" fmla="*/ 0 60000 65536"/>
                <a:gd name="T17" fmla="*/ 0 60000 65536"/>
                <a:gd name="T18" fmla="*/ 0 60000 65536"/>
                <a:gd name="T19" fmla="*/ 0 60000 65536"/>
                <a:gd name="T20" fmla="*/ 0 60000 65536"/>
                <a:gd name="T21" fmla="*/ 0 w 101"/>
                <a:gd name="T22" fmla="*/ 0 h 60"/>
                <a:gd name="T23" fmla="*/ 101 w 10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0">
                  <a:moveTo>
                    <a:pt x="0" y="45"/>
                  </a:moveTo>
                  <a:lnTo>
                    <a:pt x="0" y="0"/>
                  </a:lnTo>
                  <a:lnTo>
                    <a:pt x="45" y="0"/>
                  </a:lnTo>
                  <a:lnTo>
                    <a:pt x="101" y="15"/>
                  </a:lnTo>
                  <a:lnTo>
                    <a:pt x="101" y="60"/>
                  </a:lnTo>
                  <a:lnTo>
                    <a:pt x="56" y="60"/>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9" name="Freeform 77"/>
            <p:cNvSpPr>
              <a:spLocks/>
            </p:cNvSpPr>
            <p:nvPr/>
          </p:nvSpPr>
          <p:spPr bwMode="auto">
            <a:xfrm>
              <a:off x="3526" y="3118"/>
              <a:ext cx="52" cy="28"/>
            </a:xfrm>
            <a:custGeom>
              <a:avLst/>
              <a:gdLst>
                <a:gd name="T0" fmla="*/ 0 w 105"/>
                <a:gd name="T1" fmla="*/ 6 h 56"/>
                <a:gd name="T2" fmla="*/ 0 w 105"/>
                <a:gd name="T3" fmla="*/ 0 h 56"/>
                <a:gd name="T4" fmla="*/ 5 w 105"/>
                <a:gd name="T5" fmla="*/ 0 h 56"/>
                <a:gd name="T6" fmla="*/ 13 w 105"/>
                <a:gd name="T7" fmla="*/ 2 h 56"/>
                <a:gd name="T8" fmla="*/ 13 w 105"/>
                <a:gd name="T9" fmla="*/ 7 h 56"/>
                <a:gd name="T10" fmla="*/ 7 w 105"/>
                <a:gd name="T11" fmla="*/ 7 h 56"/>
                <a:gd name="T12" fmla="*/ 0 w 105"/>
                <a:gd name="T13" fmla="*/ 6 h 56"/>
                <a:gd name="T14" fmla="*/ 0 60000 65536"/>
                <a:gd name="T15" fmla="*/ 0 60000 65536"/>
                <a:gd name="T16" fmla="*/ 0 60000 65536"/>
                <a:gd name="T17" fmla="*/ 0 60000 65536"/>
                <a:gd name="T18" fmla="*/ 0 60000 65536"/>
                <a:gd name="T19" fmla="*/ 0 60000 65536"/>
                <a:gd name="T20" fmla="*/ 0 60000 65536"/>
                <a:gd name="T21" fmla="*/ 0 w 105"/>
                <a:gd name="T22" fmla="*/ 0 h 56"/>
                <a:gd name="T23" fmla="*/ 105 w 105"/>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56">
                  <a:moveTo>
                    <a:pt x="0" y="45"/>
                  </a:moveTo>
                  <a:lnTo>
                    <a:pt x="0" y="0"/>
                  </a:lnTo>
                  <a:lnTo>
                    <a:pt x="45" y="0"/>
                  </a:lnTo>
                  <a:lnTo>
                    <a:pt x="105" y="10"/>
                  </a:lnTo>
                  <a:lnTo>
                    <a:pt x="105" y="56"/>
                  </a:lnTo>
                  <a:lnTo>
                    <a:pt x="60"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0" name="Freeform 78"/>
            <p:cNvSpPr>
              <a:spLocks/>
            </p:cNvSpPr>
            <p:nvPr/>
          </p:nvSpPr>
          <p:spPr bwMode="auto">
            <a:xfrm>
              <a:off x="3556" y="3123"/>
              <a:ext cx="51" cy="31"/>
            </a:xfrm>
            <a:custGeom>
              <a:avLst/>
              <a:gdLst>
                <a:gd name="T0" fmla="*/ 0 w 103"/>
                <a:gd name="T1" fmla="*/ 6 h 62"/>
                <a:gd name="T2" fmla="*/ 0 w 103"/>
                <a:gd name="T3" fmla="*/ 0 h 62"/>
                <a:gd name="T4" fmla="*/ 5 w 103"/>
                <a:gd name="T5" fmla="*/ 0 h 62"/>
                <a:gd name="T6" fmla="*/ 12 w 103"/>
                <a:gd name="T7" fmla="*/ 3 h 62"/>
                <a:gd name="T8" fmla="*/ 12 w 103"/>
                <a:gd name="T9" fmla="*/ 8 h 62"/>
                <a:gd name="T10" fmla="*/ 7 w 103"/>
                <a:gd name="T11" fmla="*/ 8 h 62"/>
                <a:gd name="T12" fmla="*/ 0 w 103"/>
                <a:gd name="T13" fmla="*/ 6 h 62"/>
                <a:gd name="T14" fmla="*/ 0 60000 65536"/>
                <a:gd name="T15" fmla="*/ 0 60000 65536"/>
                <a:gd name="T16" fmla="*/ 0 60000 65536"/>
                <a:gd name="T17" fmla="*/ 0 60000 65536"/>
                <a:gd name="T18" fmla="*/ 0 60000 65536"/>
                <a:gd name="T19" fmla="*/ 0 60000 65536"/>
                <a:gd name="T20" fmla="*/ 0 60000 65536"/>
                <a:gd name="T21" fmla="*/ 0 w 103"/>
                <a:gd name="T22" fmla="*/ 0 h 62"/>
                <a:gd name="T23" fmla="*/ 103 w 103"/>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2">
                  <a:moveTo>
                    <a:pt x="0" y="46"/>
                  </a:moveTo>
                  <a:lnTo>
                    <a:pt x="0" y="0"/>
                  </a:lnTo>
                  <a:lnTo>
                    <a:pt x="45" y="0"/>
                  </a:lnTo>
                  <a:lnTo>
                    <a:pt x="103" y="17"/>
                  </a:lnTo>
                  <a:lnTo>
                    <a:pt x="103" y="62"/>
                  </a:lnTo>
                  <a:lnTo>
                    <a:pt x="57" y="62"/>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1" name="Freeform 79"/>
            <p:cNvSpPr>
              <a:spLocks/>
            </p:cNvSpPr>
            <p:nvPr/>
          </p:nvSpPr>
          <p:spPr bwMode="auto">
            <a:xfrm>
              <a:off x="3585" y="3131"/>
              <a:ext cx="50" cy="28"/>
            </a:xfrm>
            <a:custGeom>
              <a:avLst/>
              <a:gdLst>
                <a:gd name="T0" fmla="*/ 0 w 102"/>
                <a:gd name="T1" fmla="*/ 6 h 56"/>
                <a:gd name="T2" fmla="*/ 0 w 102"/>
                <a:gd name="T3" fmla="*/ 0 h 56"/>
                <a:gd name="T4" fmla="*/ 5 w 102"/>
                <a:gd name="T5" fmla="*/ 0 h 56"/>
                <a:gd name="T6" fmla="*/ 12 w 102"/>
                <a:gd name="T7" fmla="*/ 2 h 56"/>
                <a:gd name="T8" fmla="*/ 12 w 102"/>
                <a:gd name="T9" fmla="*/ 7 h 56"/>
                <a:gd name="T10" fmla="*/ 6 w 102"/>
                <a:gd name="T11" fmla="*/ 7 h 56"/>
                <a:gd name="T12" fmla="*/ 0 w 102"/>
                <a:gd name="T13" fmla="*/ 6 h 56"/>
                <a:gd name="T14" fmla="*/ 0 60000 65536"/>
                <a:gd name="T15" fmla="*/ 0 60000 65536"/>
                <a:gd name="T16" fmla="*/ 0 60000 65536"/>
                <a:gd name="T17" fmla="*/ 0 60000 65536"/>
                <a:gd name="T18" fmla="*/ 0 60000 65536"/>
                <a:gd name="T19" fmla="*/ 0 60000 65536"/>
                <a:gd name="T20" fmla="*/ 0 60000 65536"/>
                <a:gd name="T21" fmla="*/ 0 w 102"/>
                <a:gd name="T22" fmla="*/ 0 h 56"/>
                <a:gd name="T23" fmla="*/ 102 w 102"/>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56">
                  <a:moveTo>
                    <a:pt x="0" y="45"/>
                  </a:moveTo>
                  <a:lnTo>
                    <a:pt x="0" y="0"/>
                  </a:lnTo>
                  <a:lnTo>
                    <a:pt x="46" y="0"/>
                  </a:lnTo>
                  <a:lnTo>
                    <a:pt x="102" y="11"/>
                  </a:lnTo>
                  <a:lnTo>
                    <a:pt x="102" y="56"/>
                  </a:lnTo>
                  <a:lnTo>
                    <a:pt x="56"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2" name="Freeform 80"/>
            <p:cNvSpPr>
              <a:spLocks/>
            </p:cNvSpPr>
            <p:nvPr/>
          </p:nvSpPr>
          <p:spPr bwMode="auto">
            <a:xfrm>
              <a:off x="3613" y="3137"/>
              <a:ext cx="50" cy="30"/>
            </a:xfrm>
            <a:custGeom>
              <a:avLst/>
              <a:gdLst>
                <a:gd name="T0" fmla="*/ 0 w 102"/>
                <a:gd name="T1" fmla="*/ 6 h 59"/>
                <a:gd name="T2" fmla="*/ 0 w 102"/>
                <a:gd name="T3" fmla="*/ 0 h 59"/>
                <a:gd name="T4" fmla="*/ 5 w 102"/>
                <a:gd name="T5" fmla="*/ 0 h 59"/>
                <a:gd name="T6" fmla="*/ 12 w 102"/>
                <a:gd name="T7" fmla="*/ 2 h 59"/>
                <a:gd name="T8" fmla="*/ 12 w 102"/>
                <a:gd name="T9" fmla="*/ 8 h 59"/>
                <a:gd name="T10" fmla="*/ 6 w 102"/>
                <a:gd name="T11" fmla="*/ 8 h 59"/>
                <a:gd name="T12" fmla="*/ 0 w 102"/>
                <a:gd name="T13" fmla="*/ 6 h 59"/>
                <a:gd name="T14" fmla="*/ 0 60000 65536"/>
                <a:gd name="T15" fmla="*/ 0 60000 65536"/>
                <a:gd name="T16" fmla="*/ 0 60000 65536"/>
                <a:gd name="T17" fmla="*/ 0 60000 65536"/>
                <a:gd name="T18" fmla="*/ 0 60000 65536"/>
                <a:gd name="T19" fmla="*/ 0 60000 65536"/>
                <a:gd name="T20" fmla="*/ 0 60000 65536"/>
                <a:gd name="T21" fmla="*/ 0 w 102"/>
                <a:gd name="T22" fmla="*/ 0 h 59"/>
                <a:gd name="T23" fmla="*/ 102 w 102"/>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59">
                  <a:moveTo>
                    <a:pt x="0" y="45"/>
                  </a:moveTo>
                  <a:lnTo>
                    <a:pt x="0" y="0"/>
                  </a:lnTo>
                  <a:lnTo>
                    <a:pt x="46" y="0"/>
                  </a:lnTo>
                  <a:lnTo>
                    <a:pt x="102" y="14"/>
                  </a:lnTo>
                  <a:lnTo>
                    <a:pt x="102" y="59"/>
                  </a:lnTo>
                  <a:lnTo>
                    <a:pt x="56" y="5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3" name="Freeform 81"/>
            <p:cNvSpPr>
              <a:spLocks/>
            </p:cNvSpPr>
            <p:nvPr/>
          </p:nvSpPr>
          <p:spPr bwMode="auto">
            <a:xfrm>
              <a:off x="3641" y="3144"/>
              <a:ext cx="51" cy="28"/>
            </a:xfrm>
            <a:custGeom>
              <a:avLst/>
              <a:gdLst>
                <a:gd name="T0" fmla="*/ 0 w 104"/>
                <a:gd name="T1" fmla="*/ 6 h 56"/>
                <a:gd name="T2" fmla="*/ 0 w 104"/>
                <a:gd name="T3" fmla="*/ 0 h 56"/>
                <a:gd name="T4" fmla="*/ 5 w 104"/>
                <a:gd name="T5" fmla="*/ 0 h 56"/>
                <a:gd name="T6" fmla="*/ 12 w 104"/>
                <a:gd name="T7" fmla="*/ 2 h 56"/>
                <a:gd name="T8" fmla="*/ 12 w 104"/>
                <a:gd name="T9" fmla="*/ 7 h 56"/>
                <a:gd name="T10" fmla="*/ 7 w 104"/>
                <a:gd name="T11" fmla="*/ 7 h 56"/>
                <a:gd name="T12" fmla="*/ 0 w 104"/>
                <a:gd name="T13" fmla="*/ 6 h 56"/>
                <a:gd name="T14" fmla="*/ 0 60000 65536"/>
                <a:gd name="T15" fmla="*/ 0 60000 65536"/>
                <a:gd name="T16" fmla="*/ 0 60000 65536"/>
                <a:gd name="T17" fmla="*/ 0 60000 65536"/>
                <a:gd name="T18" fmla="*/ 0 60000 65536"/>
                <a:gd name="T19" fmla="*/ 0 60000 65536"/>
                <a:gd name="T20" fmla="*/ 0 60000 65536"/>
                <a:gd name="T21" fmla="*/ 0 w 104"/>
                <a:gd name="T22" fmla="*/ 0 h 56"/>
                <a:gd name="T23" fmla="*/ 104 w 104"/>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56">
                  <a:moveTo>
                    <a:pt x="0" y="45"/>
                  </a:moveTo>
                  <a:lnTo>
                    <a:pt x="0" y="0"/>
                  </a:lnTo>
                  <a:lnTo>
                    <a:pt x="46" y="0"/>
                  </a:lnTo>
                  <a:lnTo>
                    <a:pt x="104" y="11"/>
                  </a:lnTo>
                  <a:lnTo>
                    <a:pt x="104" y="56"/>
                  </a:lnTo>
                  <a:lnTo>
                    <a:pt x="58"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4" name="Freeform 82"/>
            <p:cNvSpPr>
              <a:spLocks/>
            </p:cNvSpPr>
            <p:nvPr/>
          </p:nvSpPr>
          <p:spPr bwMode="auto">
            <a:xfrm>
              <a:off x="3670" y="3150"/>
              <a:ext cx="52" cy="30"/>
            </a:xfrm>
            <a:custGeom>
              <a:avLst/>
              <a:gdLst>
                <a:gd name="T0" fmla="*/ 0 w 105"/>
                <a:gd name="T1" fmla="*/ 5 h 62"/>
                <a:gd name="T2" fmla="*/ 0 w 105"/>
                <a:gd name="T3" fmla="*/ 0 h 62"/>
                <a:gd name="T4" fmla="*/ 5 w 105"/>
                <a:gd name="T5" fmla="*/ 0 h 62"/>
                <a:gd name="T6" fmla="*/ 13 w 105"/>
                <a:gd name="T7" fmla="*/ 2 h 62"/>
                <a:gd name="T8" fmla="*/ 13 w 105"/>
                <a:gd name="T9" fmla="*/ 7 h 62"/>
                <a:gd name="T10" fmla="*/ 7 w 105"/>
                <a:gd name="T11" fmla="*/ 7 h 62"/>
                <a:gd name="T12" fmla="*/ 0 w 105"/>
                <a:gd name="T13" fmla="*/ 5 h 62"/>
                <a:gd name="T14" fmla="*/ 0 60000 65536"/>
                <a:gd name="T15" fmla="*/ 0 60000 65536"/>
                <a:gd name="T16" fmla="*/ 0 60000 65536"/>
                <a:gd name="T17" fmla="*/ 0 60000 65536"/>
                <a:gd name="T18" fmla="*/ 0 60000 65536"/>
                <a:gd name="T19" fmla="*/ 0 60000 65536"/>
                <a:gd name="T20" fmla="*/ 0 60000 65536"/>
                <a:gd name="T21" fmla="*/ 0 w 105"/>
                <a:gd name="T22" fmla="*/ 0 h 62"/>
                <a:gd name="T23" fmla="*/ 105 w 105"/>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2">
                  <a:moveTo>
                    <a:pt x="0" y="45"/>
                  </a:moveTo>
                  <a:lnTo>
                    <a:pt x="0" y="0"/>
                  </a:lnTo>
                  <a:lnTo>
                    <a:pt x="46" y="0"/>
                  </a:lnTo>
                  <a:lnTo>
                    <a:pt x="105" y="16"/>
                  </a:lnTo>
                  <a:lnTo>
                    <a:pt x="105" y="62"/>
                  </a:lnTo>
                  <a:lnTo>
                    <a:pt x="60" y="62"/>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5" name="Freeform 83"/>
            <p:cNvSpPr>
              <a:spLocks/>
            </p:cNvSpPr>
            <p:nvPr/>
          </p:nvSpPr>
          <p:spPr bwMode="auto">
            <a:xfrm>
              <a:off x="3700" y="3158"/>
              <a:ext cx="50" cy="28"/>
            </a:xfrm>
            <a:custGeom>
              <a:avLst/>
              <a:gdLst>
                <a:gd name="T0" fmla="*/ 0 w 101"/>
                <a:gd name="T1" fmla="*/ 5 h 57"/>
                <a:gd name="T2" fmla="*/ 0 w 101"/>
                <a:gd name="T3" fmla="*/ 0 h 57"/>
                <a:gd name="T4" fmla="*/ 5 w 101"/>
                <a:gd name="T5" fmla="*/ 0 h 57"/>
                <a:gd name="T6" fmla="*/ 12 w 101"/>
                <a:gd name="T7" fmla="*/ 1 h 57"/>
                <a:gd name="T8" fmla="*/ 12 w 101"/>
                <a:gd name="T9" fmla="*/ 7 h 57"/>
                <a:gd name="T10" fmla="*/ 7 w 101"/>
                <a:gd name="T11" fmla="*/ 7 h 57"/>
                <a:gd name="T12" fmla="*/ 0 w 101"/>
                <a:gd name="T13" fmla="*/ 5 h 57"/>
                <a:gd name="T14" fmla="*/ 0 60000 65536"/>
                <a:gd name="T15" fmla="*/ 0 60000 65536"/>
                <a:gd name="T16" fmla="*/ 0 60000 65536"/>
                <a:gd name="T17" fmla="*/ 0 60000 65536"/>
                <a:gd name="T18" fmla="*/ 0 60000 65536"/>
                <a:gd name="T19" fmla="*/ 0 60000 65536"/>
                <a:gd name="T20" fmla="*/ 0 60000 65536"/>
                <a:gd name="T21" fmla="*/ 0 w 101"/>
                <a:gd name="T22" fmla="*/ 0 h 57"/>
                <a:gd name="T23" fmla="*/ 101 w 101"/>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7">
                  <a:moveTo>
                    <a:pt x="0" y="46"/>
                  </a:moveTo>
                  <a:lnTo>
                    <a:pt x="0" y="0"/>
                  </a:lnTo>
                  <a:lnTo>
                    <a:pt x="45" y="0"/>
                  </a:lnTo>
                  <a:lnTo>
                    <a:pt x="101" y="11"/>
                  </a:lnTo>
                  <a:lnTo>
                    <a:pt x="101" y="57"/>
                  </a:lnTo>
                  <a:lnTo>
                    <a:pt x="56" y="5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6" name="Freeform 84"/>
            <p:cNvSpPr>
              <a:spLocks/>
            </p:cNvSpPr>
            <p:nvPr/>
          </p:nvSpPr>
          <p:spPr bwMode="auto">
            <a:xfrm>
              <a:off x="3728" y="3163"/>
              <a:ext cx="50" cy="30"/>
            </a:xfrm>
            <a:custGeom>
              <a:avLst/>
              <a:gdLst>
                <a:gd name="T0" fmla="*/ 0 w 101"/>
                <a:gd name="T1" fmla="*/ 6 h 60"/>
                <a:gd name="T2" fmla="*/ 0 w 101"/>
                <a:gd name="T3" fmla="*/ 0 h 60"/>
                <a:gd name="T4" fmla="*/ 5 w 101"/>
                <a:gd name="T5" fmla="*/ 0 h 60"/>
                <a:gd name="T6" fmla="*/ 12 w 101"/>
                <a:gd name="T7" fmla="*/ 2 h 60"/>
                <a:gd name="T8" fmla="*/ 12 w 101"/>
                <a:gd name="T9" fmla="*/ 8 h 60"/>
                <a:gd name="T10" fmla="*/ 7 w 101"/>
                <a:gd name="T11" fmla="*/ 8 h 60"/>
                <a:gd name="T12" fmla="*/ 0 w 101"/>
                <a:gd name="T13" fmla="*/ 6 h 60"/>
                <a:gd name="T14" fmla="*/ 0 60000 65536"/>
                <a:gd name="T15" fmla="*/ 0 60000 65536"/>
                <a:gd name="T16" fmla="*/ 0 60000 65536"/>
                <a:gd name="T17" fmla="*/ 0 60000 65536"/>
                <a:gd name="T18" fmla="*/ 0 60000 65536"/>
                <a:gd name="T19" fmla="*/ 0 60000 65536"/>
                <a:gd name="T20" fmla="*/ 0 60000 65536"/>
                <a:gd name="T21" fmla="*/ 0 w 101"/>
                <a:gd name="T22" fmla="*/ 0 h 60"/>
                <a:gd name="T23" fmla="*/ 101 w 10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0">
                  <a:moveTo>
                    <a:pt x="0" y="46"/>
                  </a:moveTo>
                  <a:lnTo>
                    <a:pt x="0" y="0"/>
                  </a:lnTo>
                  <a:lnTo>
                    <a:pt x="45" y="0"/>
                  </a:lnTo>
                  <a:lnTo>
                    <a:pt x="101" y="15"/>
                  </a:lnTo>
                  <a:lnTo>
                    <a:pt x="101" y="60"/>
                  </a:lnTo>
                  <a:lnTo>
                    <a:pt x="56" y="60"/>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7" name="Freeform 85"/>
            <p:cNvSpPr>
              <a:spLocks/>
            </p:cNvSpPr>
            <p:nvPr/>
          </p:nvSpPr>
          <p:spPr bwMode="auto">
            <a:xfrm>
              <a:off x="3756" y="3170"/>
              <a:ext cx="51" cy="28"/>
            </a:xfrm>
            <a:custGeom>
              <a:avLst/>
              <a:gdLst>
                <a:gd name="T0" fmla="*/ 0 w 103"/>
                <a:gd name="T1" fmla="*/ 6 h 56"/>
                <a:gd name="T2" fmla="*/ 0 w 103"/>
                <a:gd name="T3" fmla="*/ 0 h 56"/>
                <a:gd name="T4" fmla="*/ 5 w 103"/>
                <a:gd name="T5" fmla="*/ 0 h 56"/>
                <a:gd name="T6" fmla="*/ 12 w 103"/>
                <a:gd name="T7" fmla="*/ 2 h 56"/>
                <a:gd name="T8" fmla="*/ 12 w 103"/>
                <a:gd name="T9" fmla="*/ 7 h 56"/>
                <a:gd name="T10" fmla="*/ 7 w 103"/>
                <a:gd name="T11" fmla="*/ 7 h 56"/>
                <a:gd name="T12" fmla="*/ 0 w 103"/>
                <a:gd name="T13" fmla="*/ 6 h 56"/>
                <a:gd name="T14" fmla="*/ 0 60000 65536"/>
                <a:gd name="T15" fmla="*/ 0 60000 65536"/>
                <a:gd name="T16" fmla="*/ 0 60000 65536"/>
                <a:gd name="T17" fmla="*/ 0 60000 65536"/>
                <a:gd name="T18" fmla="*/ 0 60000 65536"/>
                <a:gd name="T19" fmla="*/ 0 60000 65536"/>
                <a:gd name="T20" fmla="*/ 0 60000 65536"/>
                <a:gd name="T21" fmla="*/ 0 w 103"/>
                <a:gd name="T22" fmla="*/ 0 h 56"/>
                <a:gd name="T23" fmla="*/ 103 w 103"/>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6">
                  <a:moveTo>
                    <a:pt x="0" y="45"/>
                  </a:moveTo>
                  <a:lnTo>
                    <a:pt x="0" y="0"/>
                  </a:lnTo>
                  <a:lnTo>
                    <a:pt x="45" y="0"/>
                  </a:lnTo>
                  <a:lnTo>
                    <a:pt x="103" y="12"/>
                  </a:lnTo>
                  <a:lnTo>
                    <a:pt x="103" y="56"/>
                  </a:lnTo>
                  <a:lnTo>
                    <a:pt x="58"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8" name="Freeform 86"/>
            <p:cNvSpPr>
              <a:spLocks/>
            </p:cNvSpPr>
            <p:nvPr/>
          </p:nvSpPr>
          <p:spPr bwMode="auto">
            <a:xfrm>
              <a:off x="3784" y="3177"/>
              <a:ext cx="53" cy="30"/>
            </a:xfrm>
            <a:custGeom>
              <a:avLst/>
              <a:gdLst>
                <a:gd name="T0" fmla="*/ 0 w 105"/>
                <a:gd name="T1" fmla="*/ 6 h 60"/>
                <a:gd name="T2" fmla="*/ 0 w 105"/>
                <a:gd name="T3" fmla="*/ 0 h 60"/>
                <a:gd name="T4" fmla="*/ 6 w 105"/>
                <a:gd name="T5" fmla="*/ 0 h 60"/>
                <a:gd name="T6" fmla="*/ 14 w 105"/>
                <a:gd name="T7" fmla="*/ 2 h 60"/>
                <a:gd name="T8" fmla="*/ 14 w 105"/>
                <a:gd name="T9" fmla="*/ 8 h 60"/>
                <a:gd name="T10" fmla="*/ 8 w 105"/>
                <a:gd name="T11" fmla="*/ 8 h 60"/>
                <a:gd name="T12" fmla="*/ 0 w 105"/>
                <a:gd name="T13" fmla="*/ 6 h 60"/>
                <a:gd name="T14" fmla="*/ 0 60000 65536"/>
                <a:gd name="T15" fmla="*/ 0 60000 65536"/>
                <a:gd name="T16" fmla="*/ 0 60000 65536"/>
                <a:gd name="T17" fmla="*/ 0 60000 65536"/>
                <a:gd name="T18" fmla="*/ 0 60000 65536"/>
                <a:gd name="T19" fmla="*/ 0 60000 65536"/>
                <a:gd name="T20" fmla="*/ 0 60000 65536"/>
                <a:gd name="T21" fmla="*/ 0 w 105"/>
                <a:gd name="T22" fmla="*/ 0 h 60"/>
                <a:gd name="T23" fmla="*/ 105 w 10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0">
                  <a:moveTo>
                    <a:pt x="0" y="44"/>
                  </a:moveTo>
                  <a:lnTo>
                    <a:pt x="0" y="0"/>
                  </a:lnTo>
                  <a:lnTo>
                    <a:pt x="45" y="0"/>
                  </a:lnTo>
                  <a:lnTo>
                    <a:pt x="105" y="15"/>
                  </a:lnTo>
                  <a:lnTo>
                    <a:pt x="105" y="60"/>
                  </a:lnTo>
                  <a:lnTo>
                    <a:pt x="60" y="60"/>
                  </a:lnTo>
                  <a:lnTo>
                    <a:pt x="0" y="44"/>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9" name="Freeform 87"/>
            <p:cNvSpPr>
              <a:spLocks/>
            </p:cNvSpPr>
            <p:nvPr/>
          </p:nvSpPr>
          <p:spPr bwMode="auto">
            <a:xfrm>
              <a:off x="3814" y="3184"/>
              <a:ext cx="51" cy="30"/>
            </a:xfrm>
            <a:custGeom>
              <a:avLst/>
              <a:gdLst>
                <a:gd name="T0" fmla="*/ 0 w 101"/>
                <a:gd name="T1" fmla="*/ 6 h 60"/>
                <a:gd name="T2" fmla="*/ 0 w 101"/>
                <a:gd name="T3" fmla="*/ 0 h 60"/>
                <a:gd name="T4" fmla="*/ 6 w 101"/>
                <a:gd name="T5" fmla="*/ 0 h 60"/>
                <a:gd name="T6" fmla="*/ 13 w 101"/>
                <a:gd name="T7" fmla="*/ 2 h 60"/>
                <a:gd name="T8" fmla="*/ 13 w 101"/>
                <a:gd name="T9" fmla="*/ 8 h 60"/>
                <a:gd name="T10" fmla="*/ 7 w 101"/>
                <a:gd name="T11" fmla="*/ 8 h 60"/>
                <a:gd name="T12" fmla="*/ 0 w 101"/>
                <a:gd name="T13" fmla="*/ 6 h 60"/>
                <a:gd name="T14" fmla="*/ 0 60000 65536"/>
                <a:gd name="T15" fmla="*/ 0 60000 65536"/>
                <a:gd name="T16" fmla="*/ 0 60000 65536"/>
                <a:gd name="T17" fmla="*/ 0 60000 65536"/>
                <a:gd name="T18" fmla="*/ 0 60000 65536"/>
                <a:gd name="T19" fmla="*/ 0 60000 65536"/>
                <a:gd name="T20" fmla="*/ 0 60000 65536"/>
                <a:gd name="T21" fmla="*/ 0 w 101"/>
                <a:gd name="T22" fmla="*/ 0 h 60"/>
                <a:gd name="T23" fmla="*/ 101 w 10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0">
                  <a:moveTo>
                    <a:pt x="0" y="45"/>
                  </a:moveTo>
                  <a:lnTo>
                    <a:pt x="0" y="0"/>
                  </a:lnTo>
                  <a:lnTo>
                    <a:pt x="45" y="0"/>
                  </a:lnTo>
                  <a:lnTo>
                    <a:pt x="101" y="14"/>
                  </a:lnTo>
                  <a:lnTo>
                    <a:pt x="101" y="60"/>
                  </a:lnTo>
                  <a:lnTo>
                    <a:pt x="56" y="60"/>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0" name="Freeform 88"/>
            <p:cNvSpPr>
              <a:spLocks/>
            </p:cNvSpPr>
            <p:nvPr/>
          </p:nvSpPr>
          <p:spPr bwMode="auto">
            <a:xfrm>
              <a:off x="3842" y="3191"/>
              <a:ext cx="52" cy="28"/>
            </a:xfrm>
            <a:custGeom>
              <a:avLst/>
              <a:gdLst>
                <a:gd name="T0" fmla="*/ 0 w 103"/>
                <a:gd name="T1" fmla="*/ 5 h 57"/>
                <a:gd name="T2" fmla="*/ 0 w 103"/>
                <a:gd name="T3" fmla="*/ 0 h 57"/>
                <a:gd name="T4" fmla="*/ 6 w 103"/>
                <a:gd name="T5" fmla="*/ 0 h 57"/>
                <a:gd name="T6" fmla="*/ 13 w 103"/>
                <a:gd name="T7" fmla="*/ 1 h 57"/>
                <a:gd name="T8" fmla="*/ 13 w 103"/>
                <a:gd name="T9" fmla="*/ 7 h 57"/>
                <a:gd name="T10" fmla="*/ 8 w 103"/>
                <a:gd name="T11" fmla="*/ 7 h 57"/>
                <a:gd name="T12" fmla="*/ 0 w 103"/>
                <a:gd name="T13" fmla="*/ 5 h 57"/>
                <a:gd name="T14" fmla="*/ 0 60000 65536"/>
                <a:gd name="T15" fmla="*/ 0 60000 65536"/>
                <a:gd name="T16" fmla="*/ 0 60000 65536"/>
                <a:gd name="T17" fmla="*/ 0 60000 65536"/>
                <a:gd name="T18" fmla="*/ 0 60000 65536"/>
                <a:gd name="T19" fmla="*/ 0 60000 65536"/>
                <a:gd name="T20" fmla="*/ 0 60000 65536"/>
                <a:gd name="T21" fmla="*/ 0 w 103"/>
                <a:gd name="T22" fmla="*/ 0 h 57"/>
                <a:gd name="T23" fmla="*/ 103 w 103"/>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7">
                  <a:moveTo>
                    <a:pt x="0" y="46"/>
                  </a:moveTo>
                  <a:lnTo>
                    <a:pt x="0" y="0"/>
                  </a:lnTo>
                  <a:lnTo>
                    <a:pt x="45" y="0"/>
                  </a:lnTo>
                  <a:lnTo>
                    <a:pt x="103" y="11"/>
                  </a:lnTo>
                  <a:lnTo>
                    <a:pt x="103" y="57"/>
                  </a:lnTo>
                  <a:lnTo>
                    <a:pt x="58" y="57"/>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1" name="Freeform 89"/>
            <p:cNvSpPr>
              <a:spLocks/>
            </p:cNvSpPr>
            <p:nvPr/>
          </p:nvSpPr>
          <p:spPr bwMode="auto">
            <a:xfrm>
              <a:off x="3871" y="3197"/>
              <a:ext cx="51" cy="30"/>
            </a:xfrm>
            <a:custGeom>
              <a:avLst/>
              <a:gdLst>
                <a:gd name="T0" fmla="*/ 0 w 101"/>
                <a:gd name="T1" fmla="*/ 5 h 62"/>
                <a:gd name="T2" fmla="*/ 0 w 101"/>
                <a:gd name="T3" fmla="*/ 0 h 62"/>
                <a:gd name="T4" fmla="*/ 6 w 101"/>
                <a:gd name="T5" fmla="*/ 0 h 62"/>
                <a:gd name="T6" fmla="*/ 13 w 101"/>
                <a:gd name="T7" fmla="*/ 2 h 62"/>
                <a:gd name="T8" fmla="*/ 13 w 101"/>
                <a:gd name="T9" fmla="*/ 7 h 62"/>
                <a:gd name="T10" fmla="*/ 7 w 101"/>
                <a:gd name="T11" fmla="*/ 7 h 62"/>
                <a:gd name="T12" fmla="*/ 0 w 101"/>
                <a:gd name="T13" fmla="*/ 5 h 62"/>
                <a:gd name="T14" fmla="*/ 0 60000 65536"/>
                <a:gd name="T15" fmla="*/ 0 60000 65536"/>
                <a:gd name="T16" fmla="*/ 0 60000 65536"/>
                <a:gd name="T17" fmla="*/ 0 60000 65536"/>
                <a:gd name="T18" fmla="*/ 0 60000 65536"/>
                <a:gd name="T19" fmla="*/ 0 60000 65536"/>
                <a:gd name="T20" fmla="*/ 0 60000 65536"/>
                <a:gd name="T21" fmla="*/ 0 w 101"/>
                <a:gd name="T22" fmla="*/ 0 h 62"/>
                <a:gd name="T23" fmla="*/ 101 w 101"/>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2">
                  <a:moveTo>
                    <a:pt x="0" y="46"/>
                  </a:moveTo>
                  <a:lnTo>
                    <a:pt x="0" y="0"/>
                  </a:lnTo>
                  <a:lnTo>
                    <a:pt x="45" y="0"/>
                  </a:lnTo>
                  <a:lnTo>
                    <a:pt x="101" y="17"/>
                  </a:lnTo>
                  <a:lnTo>
                    <a:pt x="101" y="62"/>
                  </a:lnTo>
                  <a:lnTo>
                    <a:pt x="56" y="62"/>
                  </a:lnTo>
                  <a:lnTo>
                    <a:pt x="0" y="46"/>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2" name="Freeform 90"/>
            <p:cNvSpPr>
              <a:spLocks/>
            </p:cNvSpPr>
            <p:nvPr/>
          </p:nvSpPr>
          <p:spPr bwMode="auto">
            <a:xfrm>
              <a:off x="3899" y="3205"/>
              <a:ext cx="53" cy="30"/>
            </a:xfrm>
            <a:custGeom>
              <a:avLst/>
              <a:gdLst>
                <a:gd name="T0" fmla="*/ 0 w 104"/>
                <a:gd name="T1" fmla="*/ 6 h 59"/>
                <a:gd name="T2" fmla="*/ 0 w 104"/>
                <a:gd name="T3" fmla="*/ 0 h 59"/>
                <a:gd name="T4" fmla="*/ 6 w 104"/>
                <a:gd name="T5" fmla="*/ 0 h 59"/>
                <a:gd name="T6" fmla="*/ 14 w 104"/>
                <a:gd name="T7" fmla="*/ 2 h 59"/>
                <a:gd name="T8" fmla="*/ 14 w 104"/>
                <a:gd name="T9" fmla="*/ 8 h 59"/>
                <a:gd name="T10" fmla="*/ 8 w 104"/>
                <a:gd name="T11" fmla="*/ 8 h 59"/>
                <a:gd name="T12" fmla="*/ 0 w 104"/>
                <a:gd name="T13" fmla="*/ 6 h 59"/>
                <a:gd name="T14" fmla="*/ 0 60000 65536"/>
                <a:gd name="T15" fmla="*/ 0 60000 65536"/>
                <a:gd name="T16" fmla="*/ 0 60000 65536"/>
                <a:gd name="T17" fmla="*/ 0 60000 65536"/>
                <a:gd name="T18" fmla="*/ 0 60000 65536"/>
                <a:gd name="T19" fmla="*/ 0 60000 65536"/>
                <a:gd name="T20" fmla="*/ 0 60000 65536"/>
                <a:gd name="T21" fmla="*/ 0 w 104"/>
                <a:gd name="T22" fmla="*/ 0 h 59"/>
                <a:gd name="T23" fmla="*/ 104 w 10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59">
                  <a:moveTo>
                    <a:pt x="0" y="45"/>
                  </a:moveTo>
                  <a:lnTo>
                    <a:pt x="0" y="0"/>
                  </a:lnTo>
                  <a:lnTo>
                    <a:pt x="45" y="0"/>
                  </a:lnTo>
                  <a:lnTo>
                    <a:pt x="104" y="14"/>
                  </a:lnTo>
                  <a:lnTo>
                    <a:pt x="104" y="59"/>
                  </a:lnTo>
                  <a:lnTo>
                    <a:pt x="59" y="59"/>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3" name="Freeform 91"/>
            <p:cNvSpPr>
              <a:spLocks/>
            </p:cNvSpPr>
            <p:nvPr/>
          </p:nvSpPr>
          <p:spPr bwMode="auto">
            <a:xfrm>
              <a:off x="3929" y="3212"/>
              <a:ext cx="49" cy="28"/>
            </a:xfrm>
            <a:custGeom>
              <a:avLst/>
              <a:gdLst>
                <a:gd name="T0" fmla="*/ 0 w 98"/>
                <a:gd name="T1" fmla="*/ 6 h 56"/>
                <a:gd name="T2" fmla="*/ 0 w 98"/>
                <a:gd name="T3" fmla="*/ 0 h 56"/>
                <a:gd name="T4" fmla="*/ 6 w 98"/>
                <a:gd name="T5" fmla="*/ 0 h 56"/>
                <a:gd name="T6" fmla="*/ 13 w 98"/>
                <a:gd name="T7" fmla="*/ 2 h 56"/>
                <a:gd name="T8" fmla="*/ 13 w 98"/>
                <a:gd name="T9" fmla="*/ 7 h 56"/>
                <a:gd name="T10" fmla="*/ 7 w 98"/>
                <a:gd name="T11" fmla="*/ 7 h 56"/>
                <a:gd name="T12" fmla="*/ 0 w 98"/>
                <a:gd name="T13" fmla="*/ 6 h 56"/>
                <a:gd name="T14" fmla="*/ 0 60000 65536"/>
                <a:gd name="T15" fmla="*/ 0 60000 65536"/>
                <a:gd name="T16" fmla="*/ 0 60000 65536"/>
                <a:gd name="T17" fmla="*/ 0 60000 65536"/>
                <a:gd name="T18" fmla="*/ 0 60000 65536"/>
                <a:gd name="T19" fmla="*/ 0 60000 65536"/>
                <a:gd name="T20" fmla="*/ 0 60000 65536"/>
                <a:gd name="T21" fmla="*/ 0 w 98"/>
                <a:gd name="T22" fmla="*/ 0 h 56"/>
                <a:gd name="T23" fmla="*/ 98 w 98"/>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 h="56">
                  <a:moveTo>
                    <a:pt x="0" y="45"/>
                  </a:moveTo>
                  <a:lnTo>
                    <a:pt x="0" y="0"/>
                  </a:lnTo>
                  <a:lnTo>
                    <a:pt x="45" y="0"/>
                  </a:lnTo>
                  <a:lnTo>
                    <a:pt x="98" y="11"/>
                  </a:lnTo>
                  <a:lnTo>
                    <a:pt x="98" y="56"/>
                  </a:lnTo>
                  <a:lnTo>
                    <a:pt x="53" y="56"/>
                  </a:lnTo>
                  <a:lnTo>
                    <a:pt x="0" y="45"/>
                  </a:lnTo>
                  <a:close/>
                </a:path>
              </a:pathLst>
            </a:custGeom>
            <a:solidFill>
              <a:srgbClr val="7FF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4" name="Freeform 92"/>
            <p:cNvSpPr>
              <a:spLocks/>
            </p:cNvSpPr>
            <p:nvPr/>
          </p:nvSpPr>
          <p:spPr bwMode="auto">
            <a:xfrm>
              <a:off x="1630" y="1658"/>
              <a:ext cx="51" cy="39"/>
            </a:xfrm>
            <a:custGeom>
              <a:avLst/>
              <a:gdLst>
                <a:gd name="T0" fmla="*/ 0 w 102"/>
                <a:gd name="T1" fmla="*/ 6 h 78"/>
                <a:gd name="T2" fmla="*/ 0 w 102"/>
                <a:gd name="T3" fmla="*/ 0 h 78"/>
                <a:gd name="T4" fmla="*/ 6 w 102"/>
                <a:gd name="T5" fmla="*/ 0 h 78"/>
                <a:gd name="T6" fmla="*/ 13 w 102"/>
                <a:gd name="T7" fmla="*/ 5 h 78"/>
                <a:gd name="T8" fmla="*/ 13 w 102"/>
                <a:gd name="T9" fmla="*/ 10 h 78"/>
                <a:gd name="T10" fmla="*/ 7 w 102"/>
                <a:gd name="T11" fmla="*/ 10 h 78"/>
                <a:gd name="T12" fmla="*/ 0 w 102"/>
                <a:gd name="T13" fmla="*/ 6 h 78"/>
                <a:gd name="T14" fmla="*/ 0 60000 65536"/>
                <a:gd name="T15" fmla="*/ 0 60000 65536"/>
                <a:gd name="T16" fmla="*/ 0 60000 65536"/>
                <a:gd name="T17" fmla="*/ 0 60000 65536"/>
                <a:gd name="T18" fmla="*/ 0 60000 65536"/>
                <a:gd name="T19" fmla="*/ 0 60000 65536"/>
                <a:gd name="T20" fmla="*/ 0 60000 65536"/>
                <a:gd name="T21" fmla="*/ 0 w 102"/>
                <a:gd name="T22" fmla="*/ 0 h 78"/>
                <a:gd name="T23" fmla="*/ 102 w 102"/>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78">
                  <a:moveTo>
                    <a:pt x="0" y="45"/>
                  </a:moveTo>
                  <a:lnTo>
                    <a:pt x="0" y="0"/>
                  </a:lnTo>
                  <a:lnTo>
                    <a:pt x="45" y="0"/>
                  </a:lnTo>
                  <a:lnTo>
                    <a:pt x="102" y="34"/>
                  </a:lnTo>
                  <a:lnTo>
                    <a:pt x="102" y="78"/>
                  </a:lnTo>
                  <a:lnTo>
                    <a:pt x="56" y="78"/>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5" name="Freeform 93"/>
            <p:cNvSpPr>
              <a:spLocks/>
            </p:cNvSpPr>
            <p:nvPr/>
          </p:nvSpPr>
          <p:spPr bwMode="auto">
            <a:xfrm>
              <a:off x="1658" y="1676"/>
              <a:ext cx="53" cy="39"/>
            </a:xfrm>
            <a:custGeom>
              <a:avLst/>
              <a:gdLst>
                <a:gd name="T0" fmla="*/ 0 w 105"/>
                <a:gd name="T1" fmla="*/ 6 h 78"/>
                <a:gd name="T2" fmla="*/ 0 w 105"/>
                <a:gd name="T3" fmla="*/ 0 h 78"/>
                <a:gd name="T4" fmla="*/ 6 w 105"/>
                <a:gd name="T5" fmla="*/ 0 h 78"/>
                <a:gd name="T6" fmla="*/ 14 w 105"/>
                <a:gd name="T7" fmla="*/ 5 h 78"/>
                <a:gd name="T8" fmla="*/ 14 w 105"/>
                <a:gd name="T9" fmla="*/ 10 h 78"/>
                <a:gd name="T10" fmla="*/ 8 w 105"/>
                <a:gd name="T11" fmla="*/ 10 h 78"/>
                <a:gd name="T12" fmla="*/ 0 w 105"/>
                <a:gd name="T13" fmla="*/ 6 h 78"/>
                <a:gd name="T14" fmla="*/ 0 60000 65536"/>
                <a:gd name="T15" fmla="*/ 0 60000 65536"/>
                <a:gd name="T16" fmla="*/ 0 60000 65536"/>
                <a:gd name="T17" fmla="*/ 0 60000 65536"/>
                <a:gd name="T18" fmla="*/ 0 60000 65536"/>
                <a:gd name="T19" fmla="*/ 0 60000 65536"/>
                <a:gd name="T20" fmla="*/ 0 60000 65536"/>
                <a:gd name="T21" fmla="*/ 0 w 105"/>
                <a:gd name="T22" fmla="*/ 0 h 78"/>
                <a:gd name="T23" fmla="*/ 105 w 105"/>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78">
                  <a:moveTo>
                    <a:pt x="0" y="44"/>
                  </a:moveTo>
                  <a:lnTo>
                    <a:pt x="0" y="0"/>
                  </a:lnTo>
                  <a:lnTo>
                    <a:pt x="46" y="0"/>
                  </a:lnTo>
                  <a:lnTo>
                    <a:pt x="105" y="33"/>
                  </a:lnTo>
                  <a:lnTo>
                    <a:pt x="105" y="78"/>
                  </a:lnTo>
                  <a:lnTo>
                    <a:pt x="60" y="78"/>
                  </a:lnTo>
                  <a:lnTo>
                    <a:pt x="0" y="44"/>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6" name="Freeform 94"/>
            <p:cNvSpPr>
              <a:spLocks/>
            </p:cNvSpPr>
            <p:nvPr/>
          </p:nvSpPr>
          <p:spPr bwMode="auto">
            <a:xfrm>
              <a:off x="1688" y="1692"/>
              <a:ext cx="51" cy="40"/>
            </a:xfrm>
            <a:custGeom>
              <a:avLst/>
              <a:gdLst>
                <a:gd name="T0" fmla="*/ 0 w 101"/>
                <a:gd name="T1" fmla="*/ 6 h 80"/>
                <a:gd name="T2" fmla="*/ 0 w 101"/>
                <a:gd name="T3" fmla="*/ 0 h 80"/>
                <a:gd name="T4" fmla="*/ 6 w 101"/>
                <a:gd name="T5" fmla="*/ 0 h 80"/>
                <a:gd name="T6" fmla="*/ 13 w 101"/>
                <a:gd name="T7" fmla="*/ 5 h 80"/>
                <a:gd name="T8" fmla="*/ 13 w 101"/>
                <a:gd name="T9" fmla="*/ 10 h 80"/>
                <a:gd name="T10" fmla="*/ 7 w 101"/>
                <a:gd name="T11" fmla="*/ 10 h 80"/>
                <a:gd name="T12" fmla="*/ 0 w 101"/>
                <a:gd name="T13" fmla="*/ 6 h 80"/>
                <a:gd name="T14" fmla="*/ 0 60000 65536"/>
                <a:gd name="T15" fmla="*/ 0 60000 65536"/>
                <a:gd name="T16" fmla="*/ 0 60000 65536"/>
                <a:gd name="T17" fmla="*/ 0 60000 65536"/>
                <a:gd name="T18" fmla="*/ 0 60000 65536"/>
                <a:gd name="T19" fmla="*/ 0 60000 65536"/>
                <a:gd name="T20" fmla="*/ 0 60000 65536"/>
                <a:gd name="T21" fmla="*/ 0 w 101"/>
                <a:gd name="T22" fmla="*/ 0 h 80"/>
                <a:gd name="T23" fmla="*/ 101 w 101"/>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0">
                  <a:moveTo>
                    <a:pt x="0" y="45"/>
                  </a:moveTo>
                  <a:lnTo>
                    <a:pt x="0" y="0"/>
                  </a:lnTo>
                  <a:lnTo>
                    <a:pt x="45" y="0"/>
                  </a:lnTo>
                  <a:lnTo>
                    <a:pt x="101" y="34"/>
                  </a:lnTo>
                  <a:lnTo>
                    <a:pt x="101" y="80"/>
                  </a:lnTo>
                  <a:lnTo>
                    <a:pt x="56" y="8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7" name="Freeform 95"/>
            <p:cNvSpPr>
              <a:spLocks/>
            </p:cNvSpPr>
            <p:nvPr/>
          </p:nvSpPr>
          <p:spPr bwMode="auto">
            <a:xfrm>
              <a:off x="1716" y="1709"/>
              <a:ext cx="52" cy="40"/>
            </a:xfrm>
            <a:custGeom>
              <a:avLst/>
              <a:gdLst>
                <a:gd name="T0" fmla="*/ 0 w 103"/>
                <a:gd name="T1" fmla="*/ 6 h 80"/>
                <a:gd name="T2" fmla="*/ 0 w 103"/>
                <a:gd name="T3" fmla="*/ 0 h 80"/>
                <a:gd name="T4" fmla="*/ 6 w 103"/>
                <a:gd name="T5" fmla="*/ 0 h 80"/>
                <a:gd name="T6" fmla="*/ 13 w 103"/>
                <a:gd name="T7" fmla="*/ 5 h 80"/>
                <a:gd name="T8" fmla="*/ 13 w 103"/>
                <a:gd name="T9" fmla="*/ 10 h 80"/>
                <a:gd name="T10" fmla="*/ 8 w 103"/>
                <a:gd name="T11" fmla="*/ 10 h 80"/>
                <a:gd name="T12" fmla="*/ 0 w 103"/>
                <a:gd name="T13" fmla="*/ 6 h 80"/>
                <a:gd name="T14" fmla="*/ 0 60000 65536"/>
                <a:gd name="T15" fmla="*/ 0 60000 65536"/>
                <a:gd name="T16" fmla="*/ 0 60000 65536"/>
                <a:gd name="T17" fmla="*/ 0 60000 65536"/>
                <a:gd name="T18" fmla="*/ 0 60000 65536"/>
                <a:gd name="T19" fmla="*/ 0 60000 65536"/>
                <a:gd name="T20" fmla="*/ 0 60000 65536"/>
                <a:gd name="T21" fmla="*/ 0 w 103"/>
                <a:gd name="T22" fmla="*/ 0 h 80"/>
                <a:gd name="T23" fmla="*/ 103 w 103"/>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80">
                  <a:moveTo>
                    <a:pt x="0" y="46"/>
                  </a:moveTo>
                  <a:lnTo>
                    <a:pt x="0" y="0"/>
                  </a:lnTo>
                  <a:lnTo>
                    <a:pt x="45" y="0"/>
                  </a:lnTo>
                  <a:lnTo>
                    <a:pt x="103" y="35"/>
                  </a:lnTo>
                  <a:lnTo>
                    <a:pt x="103" y="80"/>
                  </a:lnTo>
                  <a:lnTo>
                    <a:pt x="58" y="80"/>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8" name="Freeform 96"/>
            <p:cNvSpPr>
              <a:spLocks/>
            </p:cNvSpPr>
            <p:nvPr/>
          </p:nvSpPr>
          <p:spPr bwMode="auto">
            <a:xfrm>
              <a:off x="1745" y="1726"/>
              <a:ext cx="51" cy="38"/>
            </a:xfrm>
            <a:custGeom>
              <a:avLst/>
              <a:gdLst>
                <a:gd name="T0" fmla="*/ 0 w 101"/>
                <a:gd name="T1" fmla="*/ 6 h 74"/>
                <a:gd name="T2" fmla="*/ 0 w 101"/>
                <a:gd name="T3" fmla="*/ 0 h 74"/>
                <a:gd name="T4" fmla="*/ 6 w 101"/>
                <a:gd name="T5" fmla="*/ 0 h 74"/>
                <a:gd name="T6" fmla="*/ 13 w 101"/>
                <a:gd name="T7" fmla="*/ 4 h 74"/>
                <a:gd name="T8" fmla="*/ 13 w 101"/>
                <a:gd name="T9" fmla="*/ 10 h 74"/>
                <a:gd name="T10" fmla="*/ 7 w 101"/>
                <a:gd name="T11" fmla="*/ 10 h 74"/>
                <a:gd name="T12" fmla="*/ 0 w 101"/>
                <a:gd name="T13" fmla="*/ 6 h 74"/>
                <a:gd name="T14" fmla="*/ 0 60000 65536"/>
                <a:gd name="T15" fmla="*/ 0 60000 65536"/>
                <a:gd name="T16" fmla="*/ 0 60000 65536"/>
                <a:gd name="T17" fmla="*/ 0 60000 65536"/>
                <a:gd name="T18" fmla="*/ 0 60000 65536"/>
                <a:gd name="T19" fmla="*/ 0 60000 65536"/>
                <a:gd name="T20" fmla="*/ 0 60000 65536"/>
                <a:gd name="T21" fmla="*/ 0 w 101"/>
                <a:gd name="T22" fmla="*/ 0 h 74"/>
                <a:gd name="T23" fmla="*/ 101 w 10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4">
                  <a:moveTo>
                    <a:pt x="0" y="45"/>
                  </a:moveTo>
                  <a:lnTo>
                    <a:pt x="0" y="0"/>
                  </a:lnTo>
                  <a:lnTo>
                    <a:pt x="45" y="0"/>
                  </a:lnTo>
                  <a:lnTo>
                    <a:pt x="101" y="29"/>
                  </a:lnTo>
                  <a:lnTo>
                    <a:pt x="101" y="74"/>
                  </a:lnTo>
                  <a:lnTo>
                    <a:pt x="56" y="7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9" name="Freeform 97"/>
            <p:cNvSpPr>
              <a:spLocks/>
            </p:cNvSpPr>
            <p:nvPr/>
          </p:nvSpPr>
          <p:spPr bwMode="auto">
            <a:xfrm>
              <a:off x="1773" y="1741"/>
              <a:ext cx="51" cy="38"/>
            </a:xfrm>
            <a:custGeom>
              <a:avLst/>
              <a:gdLst>
                <a:gd name="T0" fmla="*/ 0 w 101"/>
                <a:gd name="T1" fmla="*/ 6 h 76"/>
                <a:gd name="T2" fmla="*/ 0 w 101"/>
                <a:gd name="T3" fmla="*/ 0 h 76"/>
                <a:gd name="T4" fmla="*/ 6 w 101"/>
                <a:gd name="T5" fmla="*/ 0 h 76"/>
                <a:gd name="T6" fmla="*/ 13 w 101"/>
                <a:gd name="T7" fmla="*/ 4 h 76"/>
                <a:gd name="T8" fmla="*/ 13 w 101"/>
                <a:gd name="T9" fmla="*/ 10 h 76"/>
                <a:gd name="T10" fmla="*/ 7 w 101"/>
                <a:gd name="T11" fmla="*/ 10 h 76"/>
                <a:gd name="T12" fmla="*/ 0 w 101"/>
                <a:gd name="T13" fmla="*/ 6 h 76"/>
                <a:gd name="T14" fmla="*/ 0 60000 65536"/>
                <a:gd name="T15" fmla="*/ 0 60000 65536"/>
                <a:gd name="T16" fmla="*/ 0 60000 65536"/>
                <a:gd name="T17" fmla="*/ 0 60000 65536"/>
                <a:gd name="T18" fmla="*/ 0 60000 65536"/>
                <a:gd name="T19" fmla="*/ 0 60000 65536"/>
                <a:gd name="T20" fmla="*/ 0 60000 65536"/>
                <a:gd name="T21" fmla="*/ 0 w 101"/>
                <a:gd name="T22" fmla="*/ 0 h 76"/>
                <a:gd name="T23" fmla="*/ 101 w 101"/>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6">
                  <a:moveTo>
                    <a:pt x="0" y="45"/>
                  </a:moveTo>
                  <a:lnTo>
                    <a:pt x="0" y="0"/>
                  </a:lnTo>
                  <a:lnTo>
                    <a:pt x="45" y="0"/>
                  </a:lnTo>
                  <a:lnTo>
                    <a:pt x="101" y="31"/>
                  </a:lnTo>
                  <a:lnTo>
                    <a:pt x="101" y="76"/>
                  </a:lnTo>
                  <a:lnTo>
                    <a:pt x="56" y="7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0" name="Freeform 98"/>
            <p:cNvSpPr>
              <a:spLocks/>
            </p:cNvSpPr>
            <p:nvPr/>
          </p:nvSpPr>
          <p:spPr bwMode="auto">
            <a:xfrm>
              <a:off x="1801" y="1756"/>
              <a:ext cx="53" cy="37"/>
            </a:xfrm>
            <a:custGeom>
              <a:avLst/>
              <a:gdLst>
                <a:gd name="T0" fmla="*/ 0 w 107"/>
                <a:gd name="T1" fmla="*/ 6 h 72"/>
                <a:gd name="T2" fmla="*/ 0 w 107"/>
                <a:gd name="T3" fmla="*/ 0 h 72"/>
                <a:gd name="T4" fmla="*/ 5 w 107"/>
                <a:gd name="T5" fmla="*/ 0 h 72"/>
                <a:gd name="T6" fmla="*/ 13 w 107"/>
                <a:gd name="T7" fmla="*/ 4 h 72"/>
                <a:gd name="T8" fmla="*/ 13 w 107"/>
                <a:gd name="T9" fmla="*/ 10 h 72"/>
                <a:gd name="T10" fmla="*/ 7 w 107"/>
                <a:gd name="T11" fmla="*/ 10 h 72"/>
                <a:gd name="T12" fmla="*/ 0 w 107"/>
                <a:gd name="T13" fmla="*/ 6 h 72"/>
                <a:gd name="T14" fmla="*/ 0 60000 65536"/>
                <a:gd name="T15" fmla="*/ 0 60000 65536"/>
                <a:gd name="T16" fmla="*/ 0 60000 65536"/>
                <a:gd name="T17" fmla="*/ 0 60000 65536"/>
                <a:gd name="T18" fmla="*/ 0 60000 65536"/>
                <a:gd name="T19" fmla="*/ 0 60000 65536"/>
                <a:gd name="T20" fmla="*/ 0 60000 65536"/>
                <a:gd name="T21" fmla="*/ 0 w 107"/>
                <a:gd name="T22" fmla="*/ 0 h 72"/>
                <a:gd name="T23" fmla="*/ 107 w 107"/>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72">
                  <a:moveTo>
                    <a:pt x="0" y="45"/>
                  </a:moveTo>
                  <a:lnTo>
                    <a:pt x="0" y="0"/>
                  </a:lnTo>
                  <a:lnTo>
                    <a:pt x="45" y="0"/>
                  </a:lnTo>
                  <a:lnTo>
                    <a:pt x="107" y="27"/>
                  </a:lnTo>
                  <a:lnTo>
                    <a:pt x="107" y="72"/>
                  </a:lnTo>
                  <a:lnTo>
                    <a:pt x="61" y="72"/>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1" name="Freeform 99"/>
            <p:cNvSpPr>
              <a:spLocks/>
            </p:cNvSpPr>
            <p:nvPr/>
          </p:nvSpPr>
          <p:spPr bwMode="auto">
            <a:xfrm>
              <a:off x="1832" y="1770"/>
              <a:ext cx="50" cy="37"/>
            </a:xfrm>
            <a:custGeom>
              <a:avLst/>
              <a:gdLst>
                <a:gd name="T0" fmla="*/ 0 w 102"/>
                <a:gd name="T1" fmla="*/ 6 h 74"/>
                <a:gd name="T2" fmla="*/ 0 w 102"/>
                <a:gd name="T3" fmla="*/ 0 h 74"/>
                <a:gd name="T4" fmla="*/ 5 w 102"/>
                <a:gd name="T5" fmla="*/ 0 h 74"/>
                <a:gd name="T6" fmla="*/ 12 w 102"/>
                <a:gd name="T7" fmla="*/ 4 h 74"/>
                <a:gd name="T8" fmla="*/ 12 w 102"/>
                <a:gd name="T9" fmla="*/ 10 h 74"/>
                <a:gd name="T10" fmla="*/ 7 w 102"/>
                <a:gd name="T11" fmla="*/ 10 h 74"/>
                <a:gd name="T12" fmla="*/ 0 w 102"/>
                <a:gd name="T13" fmla="*/ 6 h 74"/>
                <a:gd name="T14" fmla="*/ 0 60000 65536"/>
                <a:gd name="T15" fmla="*/ 0 60000 65536"/>
                <a:gd name="T16" fmla="*/ 0 60000 65536"/>
                <a:gd name="T17" fmla="*/ 0 60000 65536"/>
                <a:gd name="T18" fmla="*/ 0 60000 65536"/>
                <a:gd name="T19" fmla="*/ 0 60000 65536"/>
                <a:gd name="T20" fmla="*/ 0 60000 65536"/>
                <a:gd name="T21" fmla="*/ 0 w 102"/>
                <a:gd name="T22" fmla="*/ 0 h 74"/>
                <a:gd name="T23" fmla="*/ 102 w 102"/>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74">
                  <a:moveTo>
                    <a:pt x="0" y="45"/>
                  </a:moveTo>
                  <a:lnTo>
                    <a:pt x="0" y="0"/>
                  </a:lnTo>
                  <a:lnTo>
                    <a:pt x="46" y="0"/>
                  </a:lnTo>
                  <a:lnTo>
                    <a:pt x="102" y="29"/>
                  </a:lnTo>
                  <a:lnTo>
                    <a:pt x="102" y="74"/>
                  </a:lnTo>
                  <a:lnTo>
                    <a:pt x="57" y="7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2" name="Freeform 100"/>
            <p:cNvSpPr>
              <a:spLocks/>
            </p:cNvSpPr>
            <p:nvPr/>
          </p:nvSpPr>
          <p:spPr bwMode="auto">
            <a:xfrm>
              <a:off x="1860" y="1784"/>
              <a:ext cx="50" cy="37"/>
            </a:xfrm>
            <a:custGeom>
              <a:avLst/>
              <a:gdLst>
                <a:gd name="T0" fmla="*/ 0 w 101"/>
                <a:gd name="T1" fmla="*/ 6 h 72"/>
                <a:gd name="T2" fmla="*/ 0 w 101"/>
                <a:gd name="T3" fmla="*/ 0 h 72"/>
                <a:gd name="T4" fmla="*/ 5 w 101"/>
                <a:gd name="T5" fmla="*/ 0 h 72"/>
                <a:gd name="T6" fmla="*/ 12 w 101"/>
                <a:gd name="T7" fmla="*/ 4 h 72"/>
                <a:gd name="T8" fmla="*/ 12 w 101"/>
                <a:gd name="T9" fmla="*/ 10 h 72"/>
                <a:gd name="T10" fmla="*/ 7 w 101"/>
                <a:gd name="T11" fmla="*/ 10 h 72"/>
                <a:gd name="T12" fmla="*/ 0 w 101"/>
                <a:gd name="T13" fmla="*/ 6 h 72"/>
                <a:gd name="T14" fmla="*/ 0 60000 65536"/>
                <a:gd name="T15" fmla="*/ 0 60000 65536"/>
                <a:gd name="T16" fmla="*/ 0 60000 65536"/>
                <a:gd name="T17" fmla="*/ 0 60000 65536"/>
                <a:gd name="T18" fmla="*/ 0 60000 65536"/>
                <a:gd name="T19" fmla="*/ 0 60000 65536"/>
                <a:gd name="T20" fmla="*/ 0 60000 65536"/>
                <a:gd name="T21" fmla="*/ 0 w 101"/>
                <a:gd name="T22" fmla="*/ 0 h 72"/>
                <a:gd name="T23" fmla="*/ 101 w 101"/>
                <a:gd name="T24" fmla="*/ 72 h 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2">
                  <a:moveTo>
                    <a:pt x="0" y="45"/>
                  </a:moveTo>
                  <a:lnTo>
                    <a:pt x="0" y="0"/>
                  </a:lnTo>
                  <a:lnTo>
                    <a:pt x="45" y="0"/>
                  </a:lnTo>
                  <a:lnTo>
                    <a:pt x="101" y="27"/>
                  </a:lnTo>
                  <a:lnTo>
                    <a:pt x="101" y="72"/>
                  </a:lnTo>
                  <a:lnTo>
                    <a:pt x="56" y="72"/>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3" name="Freeform 101"/>
            <p:cNvSpPr>
              <a:spLocks/>
            </p:cNvSpPr>
            <p:nvPr/>
          </p:nvSpPr>
          <p:spPr bwMode="auto">
            <a:xfrm>
              <a:off x="1888" y="1798"/>
              <a:ext cx="50" cy="37"/>
            </a:xfrm>
            <a:custGeom>
              <a:avLst/>
              <a:gdLst>
                <a:gd name="T0" fmla="*/ 0 w 101"/>
                <a:gd name="T1" fmla="*/ 6 h 74"/>
                <a:gd name="T2" fmla="*/ 0 w 101"/>
                <a:gd name="T3" fmla="*/ 0 h 74"/>
                <a:gd name="T4" fmla="*/ 5 w 101"/>
                <a:gd name="T5" fmla="*/ 0 h 74"/>
                <a:gd name="T6" fmla="*/ 12 w 101"/>
                <a:gd name="T7" fmla="*/ 4 h 74"/>
                <a:gd name="T8" fmla="*/ 12 w 101"/>
                <a:gd name="T9" fmla="*/ 10 h 74"/>
                <a:gd name="T10" fmla="*/ 7 w 101"/>
                <a:gd name="T11" fmla="*/ 10 h 74"/>
                <a:gd name="T12" fmla="*/ 0 w 101"/>
                <a:gd name="T13" fmla="*/ 6 h 74"/>
                <a:gd name="T14" fmla="*/ 0 60000 65536"/>
                <a:gd name="T15" fmla="*/ 0 60000 65536"/>
                <a:gd name="T16" fmla="*/ 0 60000 65536"/>
                <a:gd name="T17" fmla="*/ 0 60000 65536"/>
                <a:gd name="T18" fmla="*/ 0 60000 65536"/>
                <a:gd name="T19" fmla="*/ 0 60000 65536"/>
                <a:gd name="T20" fmla="*/ 0 60000 65536"/>
                <a:gd name="T21" fmla="*/ 0 w 101"/>
                <a:gd name="T22" fmla="*/ 0 h 74"/>
                <a:gd name="T23" fmla="*/ 101 w 10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4">
                  <a:moveTo>
                    <a:pt x="0" y="45"/>
                  </a:moveTo>
                  <a:lnTo>
                    <a:pt x="0" y="0"/>
                  </a:lnTo>
                  <a:lnTo>
                    <a:pt x="45" y="0"/>
                  </a:lnTo>
                  <a:lnTo>
                    <a:pt x="101" y="29"/>
                  </a:lnTo>
                  <a:lnTo>
                    <a:pt x="101" y="74"/>
                  </a:lnTo>
                  <a:lnTo>
                    <a:pt x="56" y="7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4" name="Freeform 102"/>
            <p:cNvSpPr>
              <a:spLocks/>
            </p:cNvSpPr>
            <p:nvPr/>
          </p:nvSpPr>
          <p:spPr bwMode="auto">
            <a:xfrm>
              <a:off x="1916" y="1813"/>
              <a:ext cx="53" cy="39"/>
            </a:xfrm>
            <a:custGeom>
              <a:avLst/>
              <a:gdLst>
                <a:gd name="T0" fmla="*/ 0 w 106"/>
                <a:gd name="T1" fmla="*/ 5 h 80"/>
                <a:gd name="T2" fmla="*/ 0 w 106"/>
                <a:gd name="T3" fmla="*/ 0 h 80"/>
                <a:gd name="T4" fmla="*/ 6 w 106"/>
                <a:gd name="T5" fmla="*/ 0 h 80"/>
                <a:gd name="T6" fmla="*/ 14 w 106"/>
                <a:gd name="T7" fmla="*/ 4 h 80"/>
                <a:gd name="T8" fmla="*/ 14 w 106"/>
                <a:gd name="T9" fmla="*/ 9 h 80"/>
                <a:gd name="T10" fmla="*/ 8 w 106"/>
                <a:gd name="T11" fmla="*/ 9 h 80"/>
                <a:gd name="T12" fmla="*/ 0 w 106"/>
                <a:gd name="T13" fmla="*/ 5 h 80"/>
                <a:gd name="T14" fmla="*/ 0 60000 65536"/>
                <a:gd name="T15" fmla="*/ 0 60000 65536"/>
                <a:gd name="T16" fmla="*/ 0 60000 65536"/>
                <a:gd name="T17" fmla="*/ 0 60000 65536"/>
                <a:gd name="T18" fmla="*/ 0 60000 65536"/>
                <a:gd name="T19" fmla="*/ 0 60000 65536"/>
                <a:gd name="T20" fmla="*/ 0 60000 65536"/>
                <a:gd name="T21" fmla="*/ 0 w 106"/>
                <a:gd name="T22" fmla="*/ 0 h 80"/>
                <a:gd name="T23" fmla="*/ 106 w 106"/>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6" h="80">
                  <a:moveTo>
                    <a:pt x="0" y="45"/>
                  </a:moveTo>
                  <a:lnTo>
                    <a:pt x="0" y="0"/>
                  </a:lnTo>
                  <a:lnTo>
                    <a:pt x="45" y="0"/>
                  </a:lnTo>
                  <a:lnTo>
                    <a:pt x="106" y="35"/>
                  </a:lnTo>
                  <a:lnTo>
                    <a:pt x="106" y="80"/>
                  </a:lnTo>
                  <a:lnTo>
                    <a:pt x="61" y="8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5" name="Freeform 103"/>
            <p:cNvSpPr>
              <a:spLocks/>
            </p:cNvSpPr>
            <p:nvPr/>
          </p:nvSpPr>
          <p:spPr bwMode="auto">
            <a:xfrm>
              <a:off x="1947" y="1830"/>
              <a:ext cx="50" cy="40"/>
            </a:xfrm>
            <a:custGeom>
              <a:avLst/>
              <a:gdLst>
                <a:gd name="T0" fmla="*/ 0 w 101"/>
                <a:gd name="T1" fmla="*/ 6 h 79"/>
                <a:gd name="T2" fmla="*/ 0 w 101"/>
                <a:gd name="T3" fmla="*/ 0 h 79"/>
                <a:gd name="T4" fmla="*/ 5 w 101"/>
                <a:gd name="T5" fmla="*/ 0 h 79"/>
                <a:gd name="T6" fmla="*/ 12 w 101"/>
                <a:gd name="T7" fmla="*/ 5 h 79"/>
                <a:gd name="T8" fmla="*/ 12 w 101"/>
                <a:gd name="T9" fmla="*/ 10 h 79"/>
                <a:gd name="T10" fmla="*/ 7 w 101"/>
                <a:gd name="T11" fmla="*/ 10 h 79"/>
                <a:gd name="T12" fmla="*/ 0 w 101"/>
                <a:gd name="T13" fmla="*/ 6 h 79"/>
                <a:gd name="T14" fmla="*/ 0 60000 65536"/>
                <a:gd name="T15" fmla="*/ 0 60000 65536"/>
                <a:gd name="T16" fmla="*/ 0 60000 65536"/>
                <a:gd name="T17" fmla="*/ 0 60000 65536"/>
                <a:gd name="T18" fmla="*/ 0 60000 65536"/>
                <a:gd name="T19" fmla="*/ 0 60000 65536"/>
                <a:gd name="T20" fmla="*/ 0 60000 65536"/>
                <a:gd name="T21" fmla="*/ 0 w 101"/>
                <a:gd name="T22" fmla="*/ 0 h 79"/>
                <a:gd name="T23" fmla="*/ 101 w 101"/>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9">
                  <a:moveTo>
                    <a:pt x="0" y="45"/>
                  </a:moveTo>
                  <a:lnTo>
                    <a:pt x="0" y="0"/>
                  </a:lnTo>
                  <a:lnTo>
                    <a:pt x="45" y="0"/>
                  </a:lnTo>
                  <a:lnTo>
                    <a:pt x="101" y="34"/>
                  </a:lnTo>
                  <a:lnTo>
                    <a:pt x="101" y="79"/>
                  </a:lnTo>
                  <a:lnTo>
                    <a:pt x="56" y="7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6" name="Freeform 104"/>
            <p:cNvSpPr>
              <a:spLocks/>
            </p:cNvSpPr>
            <p:nvPr/>
          </p:nvSpPr>
          <p:spPr bwMode="auto">
            <a:xfrm>
              <a:off x="1975" y="1847"/>
              <a:ext cx="50" cy="37"/>
            </a:xfrm>
            <a:custGeom>
              <a:avLst/>
              <a:gdLst>
                <a:gd name="T0" fmla="*/ 0 w 101"/>
                <a:gd name="T1" fmla="*/ 6 h 74"/>
                <a:gd name="T2" fmla="*/ 0 w 101"/>
                <a:gd name="T3" fmla="*/ 0 h 74"/>
                <a:gd name="T4" fmla="*/ 5 w 101"/>
                <a:gd name="T5" fmla="*/ 0 h 74"/>
                <a:gd name="T6" fmla="*/ 12 w 101"/>
                <a:gd name="T7" fmla="*/ 4 h 74"/>
                <a:gd name="T8" fmla="*/ 12 w 101"/>
                <a:gd name="T9" fmla="*/ 10 h 74"/>
                <a:gd name="T10" fmla="*/ 7 w 101"/>
                <a:gd name="T11" fmla="*/ 10 h 74"/>
                <a:gd name="T12" fmla="*/ 0 w 101"/>
                <a:gd name="T13" fmla="*/ 6 h 74"/>
                <a:gd name="T14" fmla="*/ 0 60000 65536"/>
                <a:gd name="T15" fmla="*/ 0 60000 65536"/>
                <a:gd name="T16" fmla="*/ 0 60000 65536"/>
                <a:gd name="T17" fmla="*/ 0 60000 65536"/>
                <a:gd name="T18" fmla="*/ 0 60000 65536"/>
                <a:gd name="T19" fmla="*/ 0 60000 65536"/>
                <a:gd name="T20" fmla="*/ 0 60000 65536"/>
                <a:gd name="T21" fmla="*/ 0 w 101"/>
                <a:gd name="T22" fmla="*/ 0 h 74"/>
                <a:gd name="T23" fmla="*/ 101 w 101"/>
                <a:gd name="T24" fmla="*/ 74 h 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4">
                  <a:moveTo>
                    <a:pt x="0" y="45"/>
                  </a:moveTo>
                  <a:lnTo>
                    <a:pt x="0" y="0"/>
                  </a:lnTo>
                  <a:lnTo>
                    <a:pt x="45" y="0"/>
                  </a:lnTo>
                  <a:lnTo>
                    <a:pt x="101" y="29"/>
                  </a:lnTo>
                  <a:lnTo>
                    <a:pt x="101" y="74"/>
                  </a:lnTo>
                  <a:lnTo>
                    <a:pt x="56" y="7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7" name="Freeform 105"/>
            <p:cNvSpPr>
              <a:spLocks/>
            </p:cNvSpPr>
            <p:nvPr/>
          </p:nvSpPr>
          <p:spPr bwMode="auto">
            <a:xfrm>
              <a:off x="2003" y="1862"/>
              <a:ext cx="53" cy="36"/>
            </a:xfrm>
            <a:custGeom>
              <a:avLst/>
              <a:gdLst>
                <a:gd name="T0" fmla="*/ 0 w 107"/>
                <a:gd name="T1" fmla="*/ 5 h 73"/>
                <a:gd name="T2" fmla="*/ 0 w 107"/>
                <a:gd name="T3" fmla="*/ 0 h 73"/>
                <a:gd name="T4" fmla="*/ 5 w 107"/>
                <a:gd name="T5" fmla="*/ 0 h 73"/>
                <a:gd name="T6" fmla="*/ 13 w 107"/>
                <a:gd name="T7" fmla="*/ 3 h 73"/>
                <a:gd name="T8" fmla="*/ 13 w 107"/>
                <a:gd name="T9" fmla="*/ 9 h 73"/>
                <a:gd name="T10" fmla="*/ 7 w 107"/>
                <a:gd name="T11" fmla="*/ 9 h 73"/>
                <a:gd name="T12" fmla="*/ 0 w 107"/>
                <a:gd name="T13" fmla="*/ 5 h 73"/>
                <a:gd name="T14" fmla="*/ 0 60000 65536"/>
                <a:gd name="T15" fmla="*/ 0 60000 65536"/>
                <a:gd name="T16" fmla="*/ 0 60000 65536"/>
                <a:gd name="T17" fmla="*/ 0 60000 65536"/>
                <a:gd name="T18" fmla="*/ 0 60000 65536"/>
                <a:gd name="T19" fmla="*/ 0 60000 65536"/>
                <a:gd name="T20" fmla="*/ 0 60000 65536"/>
                <a:gd name="T21" fmla="*/ 0 w 107"/>
                <a:gd name="T22" fmla="*/ 0 h 73"/>
                <a:gd name="T23" fmla="*/ 107 w 107"/>
                <a:gd name="T24" fmla="*/ 73 h 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73">
                  <a:moveTo>
                    <a:pt x="0" y="45"/>
                  </a:moveTo>
                  <a:lnTo>
                    <a:pt x="0" y="0"/>
                  </a:lnTo>
                  <a:lnTo>
                    <a:pt x="45" y="0"/>
                  </a:lnTo>
                  <a:lnTo>
                    <a:pt x="107" y="27"/>
                  </a:lnTo>
                  <a:lnTo>
                    <a:pt x="107" y="73"/>
                  </a:lnTo>
                  <a:lnTo>
                    <a:pt x="62" y="7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8" name="Freeform 106"/>
            <p:cNvSpPr>
              <a:spLocks/>
            </p:cNvSpPr>
            <p:nvPr/>
          </p:nvSpPr>
          <p:spPr bwMode="auto">
            <a:xfrm>
              <a:off x="2033" y="1875"/>
              <a:ext cx="51" cy="30"/>
            </a:xfrm>
            <a:custGeom>
              <a:avLst/>
              <a:gdLst>
                <a:gd name="T0" fmla="*/ 0 w 101"/>
                <a:gd name="T1" fmla="*/ 6 h 60"/>
                <a:gd name="T2" fmla="*/ 0 w 101"/>
                <a:gd name="T3" fmla="*/ 0 h 60"/>
                <a:gd name="T4" fmla="*/ 6 w 101"/>
                <a:gd name="T5" fmla="*/ 0 h 60"/>
                <a:gd name="T6" fmla="*/ 13 w 101"/>
                <a:gd name="T7" fmla="*/ 2 h 60"/>
                <a:gd name="T8" fmla="*/ 13 w 101"/>
                <a:gd name="T9" fmla="*/ 8 h 60"/>
                <a:gd name="T10" fmla="*/ 7 w 101"/>
                <a:gd name="T11" fmla="*/ 8 h 60"/>
                <a:gd name="T12" fmla="*/ 0 w 101"/>
                <a:gd name="T13" fmla="*/ 6 h 60"/>
                <a:gd name="T14" fmla="*/ 0 60000 65536"/>
                <a:gd name="T15" fmla="*/ 0 60000 65536"/>
                <a:gd name="T16" fmla="*/ 0 60000 65536"/>
                <a:gd name="T17" fmla="*/ 0 60000 65536"/>
                <a:gd name="T18" fmla="*/ 0 60000 65536"/>
                <a:gd name="T19" fmla="*/ 0 60000 65536"/>
                <a:gd name="T20" fmla="*/ 0 60000 65536"/>
                <a:gd name="T21" fmla="*/ 0 w 101"/>
                <a:gd name="T22" fmla="*/ 0 h 60"/>
                <a:gd name="T23" fmla="*/ 101 w 101"/>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0">
                  <a:moveTo>
                    <a:pt x="0" y="46"/>
                  </a:moveTo>
                  <a:lnTo>
                    <a:pt x="0" y="0"/>
                  </a:lnTo>
                  <a:lnTo>
                    <a:pt x="45" y="0"/>
                  </a:lnTo>
                  <a:lnTo>
                    <a:pt x="101" y="15"/>
                  </a:lnTo>
                  <a:lnTo>
                    <a:pt x="101" y="60"/>
                  </a:lnTo>
                  <a:lnTo>
                    <a:pt x="56" y="60"/>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9" name="Freeform 107"/>
            <p:cNvSpPr>
              <a:spLocks/>
            </p:cNvSpPr>
            <p:nvPr/>
          </p:nvSpPr>
          <p:spPr bwMode="auto">
            <a:xfrm>
              <a:off x="2061" y="1882"/>
              <a:ext cx="51" cy="38"/>
            </a:xfrm>
            <a:custGeom>
              <a:avLst/>
              <a:gdLst>
                <a:gd name="T0" fmla="*/ 0 w 101"/>
                <a:gd name="T1" fmla="*/ 6 h 76"/>
                <a:gd name="T2" fmla="*/ 0 w 101"/>
                <a:gd name="T3" fmla="*/ 0 h 76"/>
                <a:gd name="T4" fmla="*/ 6 w 101"/>
                <a:gd name="T5" fmla="*/ 0 h 76"/>
                <a:gd name="T6" fmla="*/ 13 w 101"/>
                <a:gd name="T7" fmla="*/ 4 h 76"/>
                <a:gd name="T8" fmla="*/ 13 w 101"/>
                <a:gd name="T9" fmla="*/ 10 h 76"/>
                <a:gd name="T10" fmla="*/ 7 w 101"/>
                <a:gd name="T11" fmla="*/ 10 h 76"/>
                <a:gd name="T12" fmla="*/ 0 w 101"/>
                <a:gd name="T13" fmla="*/ 6 h 76"/>
                <a:gd name="T14" fmla="*/ 0 60000 65536"/>
                <a:gd name="T15" fmla="*/ 0 60000 65536"/>
                <a:gd name="T16" fmla="*/ 0 60000 65536"/>
                <a:gd name="T17" fmla="*/ 0 60000 65536"/>
                <a:gd name="T18" fmla="*/ 0 60000 65536"/>
                <a:gd name="T19" fmla="*/ 0 60000 65536"/>
                <a:gd name="T20" fmla="*/ 0 60000 65536"/>
                <a:gd name="T21" fmla="*/ 0 w 101"/>
                <a:gd name="T22" fmla="*/ 0 h 76"/>
                <a:gd name="T23" fmla="*/ 101 w 101"/>
                <a:gd name="T24" fmla="*/ 76 h 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6">
                  <a:moveTo>
                    <a:pt x="0" y="45"/>
                  </a:moveTo>
                  <a:lnTo>
                    <a:pt x="0" y="0"/>
                  </a:lnTo>
                  <a:lnTo>
                    <a:pt x="45" y="0"/>
                  </a:lnTo>
                  <a:lnTo>
                    <a:pt x="101" y="31"/>
                  </a:lnTo>
                  <a:lnTo>
                    <a:pt x="101" y="76"/>
                  </a:lnTo>
                  <a:lnTo>
                    <a:pt x="56" y="7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0" name="Freeform 108"/>
            <p:cNvSpPr>
              <a:spLocks/>
            </p:cNvSpPr>
            <p:nvPr/>
          </p:nvSpPr>
          <p:spPr bwMode="auto">
            <a:xfrm>
              <a:off x="2089" y="1898"/>
              <a:ext cx="52" cy="31"/>
            </a:xfrm>
            <a:custGeom>
              <a:avLst/>
              <a:gdLst>
                <a:gd name="T0" fmla="*/ 0 w 103"/>
                <a:gd name="T1" fmla="*/ 5 h 63"/>
                <a:gd name="T2" fmla="*/ 0 w 103"/>
                <a:gd name="T3" fmla="*/ 0 h 63"/>
                <a:gd name="T4" fmla="*/ 6 w 103"/>
                <a:gd name="T5" fmla="*/ 0 h 63"/>
                <a:gd name="T6" fmla="*/ 13 w 103"/>
                <a:gd name="T7" fmla="*/ 2 h 63"/>
                <a:gd name="T8" fmla="*/ 13 w 103"/>
                <a:gd name="T9" fmla="*/ 7 h 63"/>
                <a:gd name="T10" fmla="*/ 8 w 103"/>
                <a:gd name="T11" fmla="*/ 7 h 63"/>
                <a:gd name="T12" fmla="*/ 0 w 103"/>
                <a:gd name="T13" fmla="*/ 5 h 63"/>
                <a:gd name="T14" fmla="*/ 0 60000 65536"/>
                <a:gd name="T15" fmla="*/ 0 60000 65536"/>
                <a:gd name="T16" fmla="*/ 0 60000 65536"/>
                <a:gd name="T17" fmla="*/ 0 60000 65536"/>
                <a:gd name="T18" fmla="*/ 0 60000 65536"/>
                <a:gd name="T19" fmla="*/ 0 60000 65536"/>
                <a:gd name="T20" fmla="*/ 0 60000 65536"/>
                <a:gd name="T21" fmla="*/ 0 w 103"/>
                <a:gd name="T22" fmla="*/ 0 h 63"/>
                <a:gd name="T23" fmla="*/ 103 w 103"/>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3">
                  <a:moveTo>
                    <a:pt x="0" y="45"/>
                  </a:moveTo>
                  <a:lnTo>
                    <a:pt x="0" y="0"/>
                  </a:lnTo>
                  <a:lnTo>
                    <a:pt x="45" y="0"/>
                  </a:lnTo>
                  <a:lnTo>
                    <a:pt x="103" y="18"/>
                  </a:lnTo>
                  <a:lnTo>
                    <a:pt x="103" y="63"/>
                  </a:lnTo>
                  <a:lnTo>
                    <a:pt x="58" y="6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1" name="Freeform 109"/>
            <p:cNvSpPr>
              <a:spLocks/>
            </p:cNvSpPr>
            <p:nvPr/>
          </p:nvSpPr>
          <p:spPr bwMode="auto">
            <a:xfrm>
              <a:off x="2118" y="1907"/>
              <a:ext cx="51" cy="51"/>
            </a:xfrm>
            <a:custGeom>
              <a:avLst/>
              <a:gdLst>
                <a:gd name="T0" fmla="*/ 0 w 101"/>
                <a:gd name="T1" fmla="*/ 5 h 103"/>
                <a:gd name="T2" fmla="*/ 0 w 101"/>
                <a:gd name="T3" fmla="*/ 0 h 103"/>
                <a:gd name="T4" fmla="*/ 6 w 101"/>
                <a:gd name="T5" fmla="*/ 0 h 103"/>
                <a:gd name="T6" fmla="*/ 13 w 101"/>
                <a:gd name="T7" fmla="*/ 7 h 103"/>
                <a:gd name="T8" fmla="*/ 13 w 101"/>
                <a:gd name="T9" fmla="*/ 12 h 103"/>
                <a:gd name="T10" fmla="*/ 7 w 101"/>
                <a:gd name="T11" fmla="*/ 12 h 103"/>
                <a:gd name="T12" fmla="*/ 0 w 101"/>
                <a:gd name="T13" fmla="*/ 5 h 103"/>
                <a:gd name="T14" fmla="*/ 0 60000 65536"/>
                <a:gd name="T15" fmla="*/ 0 60000 65536"/>
                <a:gd name="T16" fmla="*/ 0 60000 65536"/>
                <a:gd name="T17" fmla="*/ 0 60000 65536"/>
                <a:gd name="T18" fmla="*/ 0 60000 65536"/>
                <a:gd name="T19" fmla="*/ 0 60000 65536"/>
                <a:gd name="T20" fmla="*/ 0 60000 65536"/>
                <a:gd name="T21" fmla="*/ 0 w 101"/>
                <a:gd name="T22" fmla="*/ 0 h 103"/>
                <a:gd name="T23" fmla="*/ 101 w 101"/>
                <a:gd name="T24" fmla="*/ 103 h 10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03">
                  <a:moveTo>
                    <a:pt x="0" y="45"/>
                  </a:moveTo>
                  <a:lnTo>
                    <a:pt x="0" y="0"/>
                  </a:lnTo>
                  <a:lnTo>
                    <a:pt x="45" y="0"/>
                  </a:lnTo>
                  <a:lnTo>
                    <a:pt x="101" y="58"/>
                  </a:lnTo>
                  <a:lnTo>
                    <a:pt x="101" y="103"/>
                  </a:lnTo>
                  <a:lnTo>
                    <a:pt x="56" y="10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2" name="Freeform 110"/>
            <p:cNvSpPr>
              <a:spLocks/>
            </p:cNvSpPr>
            <p:nvPr/>
          </p:nvSpPr>
          <p:spPr bwMode="auto">
            <a:xfrm>
              <a:off x="2146" y="1936"/>
              <a:ext cx="53" cy="58"/>
            </a:xfrm>
            <a:custGeom>
              <a:avLst/>
              <a:gdLst>
                <a:gd name="T0" fmla="*/ 0 w 105"/>
                <a:gd name="T1" fmla="*/ 6 h 116"/>
                <a:gd name="T2" fmla="*/ 0 w 105"/>
                <a:gd name="T3" fmla="*/ 0 h 116"/>
                <a:gd name="T4" fmla="*/ 6 w 105"/>
                <a:gd name="T5" fmla="*/ 0 h 116"/>
                <a:gd name="T6" fmla="*/ 14 w 105"/>
                <a:gd name="T7" fmla="*/ 9 h 116"/>
                <a:gd name="T8" fmla="*/ 14 w 105"/>
                <a:gd name="T9" fmla="*/ 15 h 116"/>
                <a:gd name="T10" fmla="*/ 8 w 105"/>
                <a:gd name="T11" fmla="*/ 15 h 116"/>
                <a:gd name="T12" fmla="*/ 0 w 105"/>
                <a:gd name="T13" fmla="*/ 6 h 116"/>
                <a:gd name="T14" fmla="*/ 0 60000 65536"/>
                <a:gd name="T15" fmla="*/ 0 60000 65536"/>
                <a:gd name="T16" fmla="*/ 0 60000 65536"/>
                <a:gd name="T17" fmla="*/ 0 60000 65536"/>
                <a:gd name="T18" fmla="*/ 0 60000 65536"/>
                <a:gd name="T19" fmla="*/ 0 60000 65536"/>
                <a:gd name="T20" fmla="*/ 0 60000 65536"/>
                <a:gd name="T21" fmla="*/ 0 w 105"/>
                <a:gd name="T22" fmla="*/ 0 h 116"/>
                <a:gd name="T23" fmla="*/ 105 w 105"/>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16">
                  <a:moveTo>
                    <a:pt x="0" y="45"/>
                  </a:moveTo>
                  <a:lnTo>
                    <a:pt x="0" y="0"/>
                  </a:lnTo>
                  <a:lnTo>
                    <a:pt x="45" y="0"/>
                  </a:lnTo>
                  <a:lnTo>
                    <a:pt x="105" y="70"/>
                  </a:lnTo>
                  <a:lnTo>
                    <a:pt x="105" y="116"/>
                  </a:lnTo>
                  <a:lnTo>
                    <a:pt x="59" y="11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3" name="Freeform 111"/>
            <p:cNvSpPr>
              <a:spLocks/>
            </p:cNvSpPr>
            <p:nvPr/>
          </p:nvSpPr>
          <p:spPr bwMode="auto">
            <a:xfrm>
              <a:off x="2176" y="1971"/>
              <a:ext cx="51" cy="61"/>
            </a:xfrm>
            <a:custGeom>
              <a:avLst/>
              <a:gdLst>
                <a:gd name="T0" fmla="*/ 0 w 102"/>
                <a:gd name="T1" fmla="*/ 6 h 122"/>
                <a:gd name="T2" fmla="*/ 0 w 102"/>
                <a:gd name="T3" fmla="*/ 0 h 122"/>
                <a:gd name="T4" fmla="*/ 6 w 102"/>
                <a:gd name="T5" fmla="*/ 0 h 122"/>
                <a:gd name="T6" fmla="*/ 13 w 102"/>
                <a:gd name="T7" fmla="*/ 10 h 122"/>
                <a:gd name="T8" fmla="*/ 13 w 102"/>
                <a:gd name="T9" fmla="*/ 16 h 122"/>
                <a:gd name="T10" fmla="*/ 7 w 102"/>
                <a:gd name="T11" fmla="*/ 16 h 122"/>
                <a:gd name="T12" fmla="*/ 0 w 102"/>
                <a:gd name="T13" fmla="*/ 6 h 122"/>
                <a:gd name="T14" fmla="*/ 0 60000 65536"/>
                <a:gd name="T15" fmla="*/ 0 60000 65536"/>
                <a:gd name="T16" fmla="*/ 0 60000 65536"/>
                <a:gd name="T17" fmla="*/ 0 60000 65536"/>
                <a:gd name="T18" fmla="*/ 0 60000 65536"/>
                <a:gd name="T19" fmla="*/ 0 60000 65536"/>
                <a:gd name="T20" fmla="*/ 0 60000 65536"/>
                <a:gd name="T21" fmla="*/ 0 w 102"/>
                <a:gd name="T22" fmla="*/ 0 h 122"/>
                <a:gd name="T23" fmla="*/ 102 w 102"/>
                <a:gd name="T24" fmla="*/ 122 h 1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22">
                  <a:moveTo>
                    <a:pt x="0" y="46"/>
                  </a:moveTo>
                  <a:lnTo>
                    <a:pt x="0" y="0"/>
                  </a:lnTo>
                  <a:lnTo>
                    <a:pt x="46" y="0"/>
                  </a:lnTo>
                  <a:lnTo>
                    <a:pt x="102" y="77"/>
                  </a:lnTo>
                  <a:lnTo>
                    <a:pt x="102" y="122"/>
                  </a:lnTo>
                  <a:lnTo>
                    <a:pt x="56" y="122"/>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4" name="Freeform 112"/>
            <p:cNvSpPr>
              <a:spLocks/>
            </p:cNvSpPr>
            <p:nvPr/>
          </p:nvSpPr>
          <p:spPr bwMode="auto">
            <a:xfrm>
              <a:off x="2204" y="2009"/>
              <a:ext cx="52" cy="58"/>
            </a:xfrm>
            <a:custGeom>
              <a:avLst/>
              <a:gdLst>
                <a:gd name="T0" fmla="*/ 0 w 103"/>
                <a:gd name="T1" fmla="*/ 6 h 116"/>
                <a:gd name="T2" fmla="*/ 0 w 103"/>
                <a:gd name="T3" fmla="*/ 0 h 116"/>
                <a:gd name="T4" fmla="*/ 6 w 103"/>
                <a:gd name="T5" fmla="*/ 0 h 116"/>
                <a:gd name="T6" fmla="*/ 13 w 103"/>
                <a:gd name="T7" fmla="*/ 9 h 116"/>
                <a:gd name="T8" fmla="*/ 13 w 103"/>
                <a:gd name="T9" fmla="*/ 15 h 116"/>
                <a:gd name="T10" fmla="*/ 8 w 103"/>
                <a:gd name="T11" fmla="*/ 15 h 116"/>
                <a:gd name="T12" fmla="*/ 0 w 103"/>
                <a:gd name="T13" fmla="*/ 6 h 116"/>
                <a:gd name="T14" fmla="*/ 0 60000 65536"/>
                <a:gd name="T15" fmla="*/ 0 60000 65536"/>
                <a:gd name="T16" fmla="*/ 0 60000 65536"/>
                <a:gd name="T17" fmla="*/ 0 60000 65536"/>
                <a:gd name="T18" fmla="*/ 0 60000 65536"/>
                <a:gd name="T19" fmla="*/ 0 60000 65536"/>
                <a:gd name="T20" fmla="*/ 0 60000 65536"/>
                <a:gd name="T21" fmla="*/ 0 w 103"/>
                <a:gd name="T22" fmla="*/ 0 h 116"/>
                <a:gd name="T23" fmla="*/ 103 w 103"/>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16">
                  <a:moveTo>
                    <a:pt x="0" y="45"/>
                  </a:moveTo>
                  <a:lnTo>
                    <a:pt x="0" y="0"/>
                  </a:lnTo>
                  <a:lnTo>
                    <a:pt x="46" y="0"/>
                  </a:lnTo>
                  <a:lnTo>
                    <a:pt x="103" y="70"/>
                  </a:lnTo>
                  <a:lnTo>
                    <a:pt x="103" y="116"/>
                  </a:lnTo>
                  <a:lnTo>
                    <a:pt x="58" y="11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5" name="Freeform 113"/>
            <p:cNvSpPr>
              <a:spLocks/>
            </p:cNvSpPr>
            <p:nvPr/>
          </p:nvSpPr>
          <p:spPr bwMode="auto">
            <a:xfrm>
              <a:off x="2233" y="2045"/>
              <a:ext cx="51" cy="60"/>
            </a:xfrm>
            <a:custGeom>
              <a:avLst/>
              <a:gdLst>
                <a:gd name="T0" fmla="*/ 0 w 102"/>
                <a:gd name="T1" fmla="*/ 5 h 122"/>
                <a:gd name="T2" fmla="*/ 0 w 102"/>
                <a:gd name="T3" fmla="*/ 0 h 122"/>
                <a:gd name="T4" fmla="*/ 6 w 102"/>
                <a:gd name="T5" fmla="*/ 0 h 122"/>
                <a:gd name="T6" fmla="*/ 13 w 102"/>
                <a:gd name="T7" fmla="*/ 9 h 122"/>
                <a:gd name="T8" fmla="*/ 13 w 102"/>
                <a:gd name="T9" fmla="*/ 15 h 122"/>
                <a:gd name="T10" fmla="*/ 7 w 102"/>
                <a:gd name="T11" fmla="*/ 15 h 122"/>
                <a:gd name="T12" fmla="*/ 0 w 102"/>
                <a:gd name="T13" fmla="*/ 5 h 122"/>
                <a:gd name="T14" fmla="*/ 0 60000 65536"/>
                <a:gd name="T15" fmla="*/ 0 60000 65536"/>
                <a:gd name="T16" fmla="*/ 0 60000 65536"/>
                <a:gd name="T17" fmla="*/ 0 60000 65536"/>
                <a:gd name="T18" fmla="*/ 0 60000 65536"/>
                <a:gd name="T19" fmla="*/ 0 60000 65536"/>
                <a:gd name="T20" fmla="*/ 0 60000 65536"/>
                <a:gd name="T21" fmla="*/ 0 w 102"/>
                <a:gd name="T22" fmla="*/ 0 h 122"/>
                <a:gd name="T23" fmla="*/ 102 w 102"/>
                <a:gd name="T24" fmla="*/ 122 h 1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22">
                  <a:moveTo>
                    <a:pt x="0" y="46"/>
                  </a:moveTo>
                  <a:lnTo>
                    <a:pt x="0" y="0"/>
                  </a:lnTo>
                  <a:lnTo>
                    <a:pt x="45" y="0"/>
                  </a:lnTo>
                  <a:lnTo>
                    <a:pt x="102" y="76"/>
                  </a:lnTo>
                  <a:lnTo>
                    <a:pt x="102" y="122"/>
                  </a:lnTo>
                  <a:lnTo>
                    <a:pt x="56" y="122"/>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6" name="Freeform 114"/>
            <p:cNvSpPr>
              <a:spLocks/>
            </p:cNvSpPr>
            <p:nvPr/>
          </p:nvSpPr>
          <p:spPr bwMode="auto">
            <a:xfrm>
              <a:off x="2261" y="2083"/>
              <a:ext cx="53" cy="62"/>
            </a:xfrm>
            <a:custGeom>
              <a:avLst/>
              <a:gdLst>
                <a:gd name="T0" fmla="*/ 0 w 105"/>
                <a:gd name="T1" fmla="*/ 5 h 125"/>
                <a:gd name="T2" fmla="*/ 0 w 105"/>
                <a:gd name="T3" fmla="*/ 0 h 125"/>
                <a:gd name="T4" fmla="*/ 6 w 105"/>
                <a:gd name="T5" fmla="*/ 0 h 125"/>
                <a:gd name="T6" fmla="*/ 14 w 105"/>
                <a:gd name="T7" fmla="*/ 10 h 125"/>
                <a:gd name="T8" fmla="*/ 14 w 105"/>
                <a:gd name="T9" fmla="*/ 15 h 125"/>
                <a:gd name="T10" fmla="*/ 8 w 105"/>
                <a:gd name="T11" fmla="*/ 15 h 125"/>
                <a:gd name="T12" fmla="*/ 0 w 105"/>
                <a:gd name="T13" fmla="*/ 5 h 125"/>
                <a:gd name="T14" fmla="*/ 0 60000 65536"/>
                <a:gd name="T15" fmla="*/ 0 60000 65536"/>
                <a:gd name="T16" fmla="*/ 0 60000 65536"/>
                <a:gd name="T17" fmla="*/ 0 60000 65536"/>
                <a:gd name="T18" fmla="*/ 0 60000 65536"/>
                <a:gd name="T19" fmla="*/ 0 60000 65536"/>
                <a:gd name="T20" fmla="*/ 0 60000 65536"/>
                <a:gd name="T21" fmla="*/ 0 w 105"/>
                <a:gd name="T22" fmla="*/ 0 h 125"/>
                <a:gd name="T23" fmla="*/ 105 w 105"/>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25">
                  <a:moveTo>
                    <a:pt x="0" y="46"/>
                  </a:moveTo>
                  <a:lnTo>
                    <a:pt x="0" y="0"/>
                  </a:lnTo>
                  <a:lnTo>
                    <a:pt x="46" y="0"/>
                  </a:lnTo>
                  <a:lnTo>
                    <a:pt x="105" y="80"/>
                  </a:lnTo>
                  <a:lnTo>
                    <a:pt x="105" y="125"/>
                  </a:lnTo>
                  <a:lnTo>
                    <a:pt x="60" y="125"/>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7" name="Freeform 115"/>
            <p:cNvSpPr>
              <a:spLocks/>
            </p:cNvSpPr>
            <p:nvPr/>
          </p:nvSpPr>
          <p:spPr bwMode="auto">
            <a:xfrm>
              <a:off x="2291" y="2123"/>
              <a:ext cx="52" cy="58"/>
            </a:xfrm>
            <a:custGeom>
              <a:avLst/>
              <a:gdLst>
                <a:gd name="T0" fmla="*/ 0 w 103"/>
                <a:gd name="T1" fmla="*/ 6 h 116"/>
                <a:gd name="T2" fmla="*/ 0 w 103"/>
                <a:gd name="T3" fmla="*/ 0 h 116"/>
                <a:gd name="T4" fmla="*/ 6 w 103"/>
                <a:gd name="T5" fmla="*/ 0 h 116"/>
                <a:gd name="T6" fmla="*/ 13 w 103"/>
                <a:gd name="T7" fmla="*/ 9 h 116"/>
                <a:gd name="T8" fmla="*/ 13 w 103"/>
                <a:gd name="T9" fmla="*/ 15 h 116"/>
                <a:gd name="T10" fmla="*/ 8 w 103"/>
                <a:gd name="T11" fmla="*/ 15 h 116"/>
                <a:gd name="T12" fmla="*/ 0 w 103"/>
                <a:gd name="T13" fmla="*/ 6 h 116"/>
                <a:gd name="T14" fmla="*/ 0 60000 65536"/>
                <a:gd name="T15" fmla="*/ 0 60000 65536"/>
                <a:gd name="T16" fmla="*/ 0 60000 65536"/>
                <a:gd name="T17" fmla="*/ 0 60000 65536"/>
                <a:gd name="T18" fmla="*/ 0 60000 65536"/>
                <a:gd name="T19" fmla="*/ 0 60000 65536"/>
                <a:gd name="T20" fmla="*/ 0 60000 65536"/>
                <a:gd name="T21" fmla="*/ 0 w 103"/>
                <a:gd name="T22" fmla="*/ 0 h 116"/>
                <a:gd name="T23" fmla="*/ 103 w 103"/>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16">
                  <a:moveTo>
                    <a:pt x="0" y="45"/>
                  </a:moveTo>
                  <a:lnTo>
                    <a:pt x="0" y="0"/>
                  </a:lnTo>
                  <a:lnTo>
                    <a:pt x="45" y="0"/>
                  </a:lnTo>
                  <a:lnTo>
                    <a:pt x="103" y="71"/>
                  </a:lnTo>
                  <a:lnTo>
                    <a:pt x="103" y="116"/>
                  </a:lnTo>
                  <a:lnTo>
                    <a:pt x="58" y="11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8" name="Freeform 116"/>
            <p:cNvSpPr>
              <a:spLocks/>
            </p:cNvSpPr>
            <p:nvPr/>
          </p:nvSpPr>
          <p:spPr bwMode="auto">
            <a:xfrm>
              <a:off x="2320" y="2158"/>
              <a:ext cx="51" cy="57"/>
            </a:xfrm>
            <a:custGeom>
              <a:avLst/>
              <a:gdLst>
                <a:gd name="T0" fmla="*/ 0 w 101"/>
                <a:gd name="T1" fmla="*/ 6 h 114"/>
                <a:gd name="T2" fmla="*/ 0 w 101"/>
                <a:gd name="T3" fmla="*/ 0 h 114"/>
                <a:gd name="T4" fmla="*/ 6 w 101"/>
                <a:gd name="T5" fmla="*/ 0 h 114"/>
                <a:gd name="T6" fmla="*/ 13 w 101"/>
                <a:gd name="T7" fmla="*/ 9 h 114"/>
                <a:gd name="T8" fmla="*/ 13 w 101"/>
                <a:gd name="T9" fmla="*/ 15 h 114"/>
                <a:gd name="T10" fmla="*/ 7 w 101"/>
                <a:gd name="T11" fmla="*/ 15 h 114"/>
                <a:gd name="T12" fmla="*/ 0 w 101"/>
                <a:gd name="T13" fmla="*/ 6 h 114"/>
                <a:gd name="T14" fmla="*/ 0 60000 65536"/>
                <a:gd name="T15" fmla="*/ 0 60000 65536"/>
                <a:gd name="T16" fmla="*/ 0 60000 65536"/>
                <a:gd name="T17" fmla="*/ 0 60000 65536"/>
                <a:gd name="T18" fmla="*/ 0 60000 65536"/>
                <a:gd name="T19" fmla="*/ 0 60000 65536"/>
                <a:gd name="T20" fmla="*/ 0 60000 65536"/>
                <a:gd name="T21" fmla="*/ 0 w 101"/>
                <a:gd name="T22" fmla="*/ 0 h 114"/>
                <a:gd name="T23" fmla="*/ 101 w 101"/>
                <a:gd name="T24" fmla="*/ 114 h 1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14">
                  <a:moveTo>
                    <a:pt x="0" y="45"/>
                  </a:moveTo>
                  <a:lnTo>
                    <a:pt x="0" y="0"/>
                  </a:lnTo>
                  <a:lnTo>
                    <a:pt x="45" y="0"/>
                  </a:lnTo>
                  <a:lnTo>
                    <a:pt x="101" y="69"/>
                  </a:lnTo>
                  <a:lnTo>
                    <a:pt x="101" y="114"/>
                  </a:lnTo>
                  <a:lnTo>
                    <a:pt x="56" y="11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9" name="Freeform 117"/>
            <p:cNvSpPr>
              <a:spLocks/>
            </p:cNvSpPr>
            <p:nvPr/>
          </p:nvSpPr>
          <p:spPr bwMode="auto">
            <a:xfrm>
              <a:off x="2348" y="2192"/>
              <a:ext cx="51" cy="58"/>
            </a:xfrm>
            <a:custGeom>
              <a:avLst/>
              <a:gdLst>
                <a:gd name="T0" fmla="*/ 0 w 101"/>
                <a:gd name="T1" fmla="*/ 6 h 116"/>
                <a:gd name="T2" fmla="*/ 0 w 101"/>
                <a:gd name="T3" fmla="*/ 0 h 116"/>
                <a:gd name="T4" fmla="*/ 6 w 101"/>
                <a:gd name="T5" fmla="*/ 0 h 116"/>
                <a:gd name="T6" fmla="*/ 13 w 101"/>
                <a:gd name="T7" fmla="*/ 9 h 116"/>
                <a:gd name="T8" fmla="*/ 13 w 101"/>
                <a:gd name="T9" fmla="*/ 15 h 116"/>
                <a:gd name="T10" fmla="*/ 7 w 101"/>
                <a:gd name="T11" fmla="*/ 15 h 116"/>
                <a:gd name="T12" fmla="*/ 0 w 101"/>
                <a:gd name="T13" fmla="*/ 6 h 116"/>
                <a:gd name="T14" fmla="*/ 0 60000 65536"/>
                <a:gd name="T15" fmla="*/ 0 60000 65536"/>
                <a:gd name="T16" fmla="*/ 0 60000 65536"/>
                <a:gd name="T17" fmla="*/ 0 60000 65536"/>
                <a:gd name="T18" fmla="*/ 0 60000 65536"/>
                <a:gd name="T19" fmla="*/ 0 60000 65536"/>
                <a:gd name="T20" fmla="*/ 0 60000 65536"/>
                <a:gd name="T21" fmla="*/ 0 w 101"/>
                <a:gd name="T22" fmla="*/ 0 h 116"/>
                <a:gd name="T23" fmla="*/ 101 w 101"/>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16">
                  <a:moveTo>
                    <a:pt x="0" y="45"/>
                  </a:moveTo>
                  <a:lnTo>
                    <a:pt x="0" y="0"/>
                  </a:lnTo>
                  <a:lnTo>
                    <a:pt x="45" y="0"/>
                  </a:lnTo>
                  <a:lnTo>
                    <a:pt x="101" y="70"/>
                  </a:lnTo>
                  <a:lnTo>
                    <a:pt x="101" y="116"/>
                  </a:lnTo>
                  <a:lnTo>
                    <a:pt x="56" y="11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0" name="Freeform 118"/>
            <p:cNvSpPr>
              <a:spLocks/>
            </p:cNvSpPr>
            <p:nvPr/>
          </p:nvSpPr>
          <p:spPr bwMode="auto">
            <a:xfrm>
              <a:off x="2376" y="2228"/>
              <a:ext cx="53" cy="59"/>
            </a:xfrm>
            <a:custGeom>
              <a:avLst/>
              <a:gdLst>
                <a:gd name="T0" fmla="*/ 0 w 107"/>
                <a:gd name="T1" fmla="*/ 6 h 118"/>
                <a:gd name="T2" fmla="*/ 0 w 107"/>
                <a:gd name="T3" fmla="*/ 0 h 118"/>
                <a:gd name="T4" fmla="*/ 5 w 107"/>
                <a:gd name="T5" fmla="*/ 0 h 118"/>
                <a:gd name="T6" fmla="*/ 13 w 107"/>
                <a:gd name="T7" fmla="*/ 10 h 118"/>
                <a:gd name="T8" fmla="*/ 13 w 107"/>
                <a:gd name="T9" fmla="*/ 15 h 118"/>
                <a:gd name="T10" fmla="*/ 7 w 107"/>
                <a:gd name="T11" fmla="*/ 15 h 118"/>
                <a:gd name="T12" fmla="*/ 0 w 107"/>
                <a:gd name="T13" fmla="*/ 6 h 118"/>
                <a:gd name="T14" fmla="*/ 0 60000 65536"/>
                <a:gd name="T15" fmla="*/ 0 60000 65536"/>
                <a:gd name="T16" fmla="*/ 0 60000 65536"/>
                <a:gd name="T17" fmla="*/ 0 60000 65536"/>
                <a:gd name="T18" fmla="*/ 0 60000 65536"/>
                <a:gd name="T19" fmla="*/ 0 60000 65536"/>
                <a:gd name="T20" fmla="*/ 0 60000 65536"/>
                <a:gd name="T21" fmla="*/ 0 w 107"/>
                <a:gd name="T22" fmla="*/ 0 h 118"/>
                <a:gd name="T23" fmla="*/ 107 w 107"/>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118">
                  <a:moveTo>
                    <a:pt x="0" y="46"/>
                  </a:moveTo>
                  <a:lnTo>
                    <a:pt x="0" y="0"/>
                  </a:lnTo>
                  <a:lnTo>
                    <a:pt x="45" y="0"/>
                  </a:lnTo>
                  <a:lnTo>
                    <a:pt x="107" y="73"/>
                  </a:lnTo>
                  <a:lnTo>
                    <a:pt x="107" y="118"/>
                  </a:lnTo>
                  <a:lnTo>
                    <a:pt x="61" y="118"/>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1" name="Freeform 119"/>
            <p:cNvSpPr>
              <a:spLocks/>
            </p:cNvSpPr>
            <p:nvPr/>
          </p:nvSpPr>
          <p:spPr bwMode="auto">
            <a:xfrm>
              <a:off x="2407" y="2264"/>
              <a:ext cx="50" cy="62"/>
            </a:xfrm>
            <a:custGeom>
              <a:avLst/>
              <a:gdLst>
                <a:gd name="T0" fmla="*/ 0 w 102"/>
                <a:gd name="T1" fmla="*/ 6 h 123"/>
                <a:gd name="T2" fmla="*/ 0 w 102"/>
                <a:gd name="T3" fmla="*/ 0 h 123"/>
                <a:gd name="T4" fmla="*/ 5 w 102"/>
                <a:gd name="T5" fmla="*/ 0 h 123"/>
                <a:gd name="T6" fmla="*/ 12 w 102"/>
                <a:gd name="T7" fmla="*/ 10 h 123"/>
                <a:gd name="T8" fmla="*/ 12 w 102"/>
                <a:gd name="T9" fmla="*/ 16 h 123"/>
                <a:gd name="T10" fmla="*/ 6 w 102"/>
                <a:gd name="T11" fmla="*/ 16 h 123"/>
                <a:gd name="T12" fmla="*/ 0 w 102"/>
                <a:gd name="T13" fmla="*/ 6 h 123"/>
                <a:gd name="T14" fmla="*/ 0 60000 65536"/>
                <a:gd name="T15" fmla="*/ 0 60000 65536"/>
                <a:gd name="T16" fmla="*/ 0 60000 65536"/>
                <a:gd name="T17" fmla="*/ 0 60000 65536"/>
                <a:gd name="T18" fmla="*/ 0 60000 65536"/>
                <a:gd name="T19" fmla="*/ 0 60000 65536"/>
                <a:gd name="T20" fmla="*/ 0 60000 65536"/>
                <a:gd name="T21" fmla="*/ 0 w 102"/>
                <a:gd name="T22" fmla="*/ 0 h 123"/>
                <a:gd name="T23" fmla="*/ 102 w 102"/>
                <a:gd name="T24" fmla="*/ 123 h 1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23">
                  <a:moveTo>
                    <a:pt x="0" y="45"/>
                  </a:moveTo>
                  <a:lnTo>
                    <a:pt x="0" y="0"/>
                  </a:lnTo>
                  <a:lnTo>
                    <a:pt x="46" y="0"/>
                  </a:lnTo>
                  <a:lnTo>
                    <a:pt x="102" y="78"/>
                  </a:lnTo>
                  <a:lnTo>
                    <a:pt x="102" y="123"/>
                  </a:lnTo>
                  <a:lnTo>
                    <a:pt x="56" y="12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2" name="Freeform 120"/>
            <p:cNvSpPr>
              <a:spLocks/>
            </p:cNvSpPr>
            <p:nvPr/>
          </p:nvSpPr>
          <p:spPr bwMode="auto">
            <a:xfrm>
              <a:off x="2435" y="2303"/>
              <a:ext cx="50" cy="64"/>
            </a:xfrm>
            <a:custGeom>
              <a:avLst/>
              <a:gdLst>
                <a:gd name="T0" fmla="*/ 0 w 102"/>
                <a:gd name="T1" fmla="*/ 5 h 129"/>
                <a:gd name="T2" fmla="*/ 0 w 102"/>
                <a:gd name="T3" fmla="*/ 0 h 129"/>
                <a:gd name="T4" fmla="*/ 5 w 102"/>
                <a:gd name="T5" fmla="*/ 0 h 129"/>
                <a:gd name="T6" fmla="*/ 12 w 102"/>
                <a:gd name="T7" fmla="*/ 10 h 129"/>
                <a:gd name="T8" fmla="*/ 12 w 102"/>
                <a:gd name="T9" fmla="*/ 16 h 129"/>
                <a:gd name="T10" fmla="*/ 7 w 102"/>
                <a:gd name="T11" fmla="*/ 16 h 129"/>
                <a:gd name="T12" fmla="*/ 0 w 102"/>
                <a:gd name="T13" fmla="*/ 5 h 129"/>
                <a:gd name="T14" fmla="*/ 0 60000 65536"/>
                <a:gd name="T15" fmla="*/ 0 60000 65536"/>
                <a:gd name="T16" fmla="*/ 0 60000 65536"/>
                <a:gd name="T17" fmla="*/ 0 60000 65536"/>
                <a:gd name="T18" fmla="*/ 0 60000 65536"/>
                <a:gd name="T19" fmla="*/ 0 60000 65536"/>
                <a:gd name="T20" fmla="*/ 0 60000 65536"/>
                <a:gd name="T21" fmla="*/ 0 w 102"/>
                <a:gd name="T22" fmla="*/ 0 h 129"/>
                <a:gd name="T23" fmla="*/ 102 w 102"/>
                <a:gd name="T24" fmla="*/ 129 h 1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29">
                  <a:moveTo>
                    <a:pt x="0" y="45"/>
                  </a:moveTo>
                  <a:lnTo>
                    <a:pt x="0" y="0"/>
                  </a:lnTo>
                  <a:lnTo>
                    <a:pt x="46" y="0"/>
                  </a:lnTo>
                  <a:lnTo>
                    <a:pt x="102" y="83"/>
                  </a:lnTo>
                  <a:lnTo>
                    <a:pt x="102" y="129"/>
                  </a:lnTo>
                  <a:lnTo>
                    <a:pt x="57" y="12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3" name="Freeform 121"/>
            <p:cNvSpPr>
              <a:spLocks/>
            </p:cNvSpPr>
            <p:nvPr/>
          </p:nvSpPr>
          <p:spPr bwMode="auto">
            <a:xfrm>
              <a:off x="2463" y="2345"/>
              <a:ext cx="50" cy="62"/>
            </a:xfrm>
            <a:custGeom>
              <a:avLst/>
              <a:gdLst>
                <a:gd name="T0" fmla="*/ 0 w 101"/>
                <a:gd name="T1" fmla="*/ 5 h 125"/>
                <a:gd name="T2" fmla="*/ 0 w 101"/>
                <a:gd name="T3" fmla="*/ 0 h 125"/>
                <a:gd name="T4" fmla="*/ 5 w 101"/>
                <a:gd name="T5" fmla="*/ 0 h 125"/>
                <a:gd name="T6" fmla="*/ 12 w 101"/>
                <a:gd name="T7" fmla="*/ 10 h 125"/>
                <a:gd name="T8" fmla="*/ 12 w 101"/>
                <a:gd name="T9" fmla="*/ 15 h 125"/>
                <a:gd name="T10" fmla="*/ 7 w 101"/>
                <a:gd name="T11" fmla="*/ 15 h 125"/>
                <a:gd name="T12" fmla="*/ 0 w 101"/>
                <a:gd name="T13" fmla="*/ 5 h 125"/>
                <a:gd name="T14" fmla="*/ 0 60000 65536"/>
                <a:gd name="T15" fmla="*/ 0 60000 65536"/>
                <a:gd name="T16" fmla="*/ 0 60000 65536"/>
                <a:gd name="T17" fmla="*/ 0 60000 65536"/>
                <a:gd name="T18" fmla="*/ 0 60000 65536"/>
                <a:gd name="T19" fmla="*/ 0 60000 65536"/>
                <a:gd name="T20" fmla="*/ 0 60000 65536"/>
                <a:gd name="T21" fmla="*/ 0 w 101"/>
                <a:gd name="T22" fmla="*/ 0 h 125"/>
                <a:gd name="T23" fmla="*/ 101 w 101"/>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25">
                  <a:moveTo>
                    <a:pt x="0" y="46"/>
                  </a:moveTo>
                  <a:lnTo>
                    <a:pt x="0" y="0"/>
                  </a:lnTo>
                  <a:lnTo>
                    <a:pt x="45" y="0"/>
                  </a:lnTo>
                  <a:lnTo>
                    <a:pt x="101" y="80"/>
                  </a:lnTo>
                  <a:lnTo>
                    <a:pt x="101" y="125"/>
                  </a:lnTo>
                  <a:lnTo>
                    <a:pt x="56" y="125"/>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4" name="Freeform 122"/>
            <p:cNvSpPr>
              <a:spLocks/>
            </p:cNvSpPr>
            <p:nvPr/>
          </p:nvSpPr>
          <p:spPr bwMode="auto">
            <a:xfrm>
              <a:off x="2491" y="2385"/>
              <a:ext cx="51" cy="63"/>
            </a:xfrm>
            <a:custGeom>
              <a:avLst/>
              <a:gdLst>
                <a:gd name="T0" fmla="*/ 0 w 103"/>
                <a:gd name="T1" fmla="*/ 5 h 127"/>
                <a:gd name="T2" fmla="*/ 0 w 103"/>
                <a:gd name="T3" fmla="*/ 0 h 127"/>
                <a:gd name="T4" fmla="*/ 5 w 103"/>
                <a:gd name="T5" fmla="*/ 0 h 127"/>
                <a:gd name="T6" fmla="*/ 12 w 103"/>
                <a:gd name="T7" fmla="*/ 10 h 127"/>
                <a:gd name="T8" fmla="*/ 12 w 103"/>
                <a:gd name="T9" fmla="*/ 15 h 127"/>
                <a:gd name="T10" fmla="*/ 7 w 103"/>
                <a:gd name="T11" fmla="*/ 15 h 127"/>
                <a:gd name="T12" fmla="*/ 0 w 103"/>
                <a:gd name="T13" fmla="*/ 5 h 127"/>
                <a:gd name="T14" fmla="*/ 0 60000 65536"/>
                <a:gd name="T15" fmla="*/ 0 60000 65536"/>
                <a:gd name="T16" fmla="*/ 0 60000 65536"/>
                <a:gd name="T17" fmla="*/ 0 60000 65536"/>
                <a:gd name="T18" fmla="*/ 0 60000 65536"/>
                <a:gd name="T19" fmla="*/ 0 60000 65536"/>
                <a:gd name="T20" fmla="*/ 0 60000 65536"/>
                <a:gd name="T21" fmla="*/ 0 w 103"/>
                <a:gd name="T22" fmla="*/ 0 h 127"/>
                <a:gd name="T23" fmla="*/ 103 w 103"/>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27">
                  <a:moveTo>
                    <a:pt x="0" y="45"/>
                  </a:moveTo>
                  <a:lnTo>
                    <a:pt x="0" y="0"/>
                  </a:lnTo>
                  <a:lnTo>
                    <a:pt x="45" y="0"/>
                  </a:lnTo>
                  <a:lnTo>
                    <a:pt x="103" y="83"/>
                  </a:lnTo>
                  <a:lnTo>
                    <a:pt x="103" y="127"/>
                  </a:lnTo>
                  <a:lnTo>
                    <a:pt x="57" y="127"/>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5" name="Freeform 123"/>
            <p:cNvSpPr>
              <a:spLocks/>
            </p:cNvSpPr>
            <p:nvPr/>
          </p:nvSpPr>
          <p:spPr bwMode="auto">
            <a:xfrm>
              <a:off x="2520" y="2426"/>
              <a:ext cx="52" cy="62"/>
            </a:xfrm>
            <a:custGeom>
              <a:avLst/>
              <a:gdLst>
                <a:gd name="T0" fmla="*/ 0 w 105"/>
                <a:gd name="T1" fmla="*/ 6 h 124"/>
                <a:gd name="T2" fmla="*/ 0 w 105"/>
                <a:gd name="T3" fmla="*/ 0 h 124"/>
                <a:gd name="T4" fmla="*/ 5 w 105"/>
                <a:gd name="T5" fmla="*/ 0 h 124"/>
                <a:gd name="T6" fmla="*/ 13 w 105"/>
                <a:gd name="T7" fmla="*/ 10 h 124"/>
                <a:gd name="T8" fmla="*/ 13 w 105"/>
                <a:gd name="T9" fmla="*/ 16 h 124"/>
                <a:gd name="T10" fmla="*/ 7 w 105"/>
                <a:gd name="T11" fmla="*/ 16 h 124"/>
                <a:gd name="T12" fmla="*/ 0 w 105"/>
                <a:gd name="T13" fmla="*/ 6 h 124"/>
                <a:gd name="T14" fmla="*/ 0 60000 65536"/>
                <a:gd name="T15" fmla="*/ 0 60000 65536"/>
                <a:gd name="T16" fmla="*/ 0 60000 65536"/>
                <a:gd name="T17" fmla="*/ 0 60000 65536"/>
                <a:gd name="T18" fmla="*/ 0 60000 65536"/>
                <a:gd name="T19" fmla="*/ 0 60000 65536"/>
                <a:gd name="T20" fmla="*/ 0 60000 65536"/>
                <a:gd name="T21" fmla="*/ 0 w 105"/>
                <a:gd name="T22" fmla="*/ 0 h 124"/>
                <a:gd name="T23" fmla="*/ 105 w 105"/>
                <a:gd name="T24" fmla="*/ 124 h 1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24">
                  <a:moveTo>
                    <a:pt x="0" y="44"/>
                  </a:moveTo>
                  <a:lnTo>
                    <a:pt x="0" y="0"/>
                  </a:lnTo>
                  <a:lnTo>
                    <a:pt x="46" y="0"/>
                  </a:lnTo>
                  <a:lnTo>
                    <a:pt x="105" y="78"/>
                  </a:lnTo>
                  <a:lnTo>
                    <a:pt x="105" y="124"/>
                  </a:lnTo>
                  <a:lnTo>
                    <a:pt x="60" y="124"/>
                  </a:lnTo>
                  <a:lnTo>
                    <a:pt x="0" y="44"/>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6" name="Freeform 124"/>
            <p:cNvSpPr>
              <a:spLocks/>
            </p:cNvSpPr>
            <p:nvPr/>
          </p:nvSpPr>
          <p:spPr bwMode="auto">
            <a:xfrm>
              <a:off x="2550" y="2465"/>
              <a:ext cx="50" cy="61"/>
            </a:xfrm>
            <a:custGeom>
              <a:avLst/>
              <a:gdLst>
                <a:gd name="T0" fmla="*/ 0 w 101"/>
                <a:gd name="T1" fmla="*/ 6 h 122"/>
                <a:gd name="T2" fmla="*/ 0 w 101"/>
                <a:gd name="T3" fmla="*/ 0 h 122"/>
                <a:gd name="T4" fmla="*/ 5 w 101"/>
                <a:gd name="T5" fmla="*/ 0 h 122"/>
                <a:gd name="T6" fmla="*/ 12 w 101"/>
                <a:gd name="T7" fmla="*/ 10 h 122"/>
                <a:gd name="T8" fmla="*/ 12 w 101"/>
                <a:gd name="T9" fmla="*/ 16 h 122"/>
                <a:gd name="T10" fmla="*/ 7 w 101"/>
                <a:gd name="T11" fmla="*/ 16 h 122"/>
                <a:gd name="T12" fmla="*/ 0 w 101"/>
                <a:gd name="T13" fmla="*/ 6 h 122"/>
                <a:gd name="T14" fmla="*/ 0 60000 65536"/>
                <a:gd name="T15" fmla="*/ 0 60000 65536"/>
                <a:gd name="T16" fmla="*/ 0 60000 65536"/>
                <a:gd name="T17" fmla="*/ 0 60000 65536"/>
                <a:gd name="T18" fmla="*/ 0 60000 65536"/>
                <a:gd name="T19" fmla="*/ 0 60000 65536"/>
                <a:gd name="T20" fmla="*/ 0 60000 65536"/>
                <a:gd name="T21" fmla="*/ 0 w 101"/>
                <a:gd name="T22" fmla="*/ 0 h 122"/>
                <a:gd name="T23" fmla="*/ 101 w 101"/>
                <a:gd name="T24" fmla="*/ 122 h 1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22">
                  <a:moveTo>
                    <a:pt x="0" y="46"/>
                  </a:moveTo>
                  <a:lnTo>
                    <a:pt x="0" y="0"/>
                  </a:lnTo>
                  <a:lnTo>
                    <a:pt x="45" y="0"/>
                  </a:lnTo>
                  <a:lnTo>
                    <a:pt x="101" y="77"/>
                  </a:lnTo>
                  <a:lnTo>
                    <a:pt x="101" y="122"/>
                  </a:lnTo>
                  <a:lnTo>
                    <a:pt x="56" y="122"/>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7" name="Freeform 125"/>
            <p:cNvSpPr>
              <a:spLocks/>
            </p:cNvSpPr>
            <p:nvPr/>
          </p:nvSpPr>
          <p:spPr bwMode="auto">
            <a:xfrm>
              <a:off x="2578" y="2503"/>
              <a:ext cx="51" cy="56"/>
            </a:xfrm>
            <a:custGeom>
              <a:avLst/>
              <a:gdLst>
                <a:gd name="T0" fmla="*/ 0 w 103"/>
                <a:gd name="T1" fmla="*/ 6 h 112"/>
                <a:gd name="T2" fmla="*/ 0 w 103"/>
                <a:gd name="T3" fmla="*/ 0 h 112"/>
                <a:gd name="T4" fmla="*/ 5 w 103"/>
                <a:gd name="T5" fmla="*/ 0 h 112"/>
                <a:gd name="T6" fmla="*/ 12 w 103"/>
                <a:gd name="T7" fmla="*/ 9 h 112"/>
                <a:gd name="T8" fmla="*/ 12 w 103"/>
                <a:gd name="T9" fmla="*/ 14 h 112"/>
                <a:gd name="T10" fmla="*/ 7 w 103"/>
                <a:gd name="T11" fmla="*/ 14 h 112"/>
                <a:gd name="T12" fmla="*/ 0 w 103"/>
                <a:gd name="T13" fmla="*/ 6 h 112"/>
                <a:gd name="T14" fmla="*/ 0 60000 65536"/>
                <a:gd name="T15" fmla="*/ 0 60000 65536"/>
                <a:gd name="T16" fmla="*/ 0 60000 65536"/>
                <a:gd name="T17" fmla="*/ 0 60000 65536"/>
                <a:gd name="T18" fmla="*/ 0 60000 65536"/>
                <a:gd name="T19" fmla="*/ 0 60000 65536"/>
                <a:gd name="T20" fmla="*/ 0 60000 65536"/>
                <a:gd name="T21" fmla="*/ 0 w 103"/>
                <a:gd name="T22" fmla="*/ 0 h 112"/>
                <a:gd name="T23" fmla="*/ 103 w 103"/>
                <a:gd name="T24" fmla="*/ 112 h 1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12">
                  <a:moveTo>
                    <a:pt x="0" y="45"/>
                  </a:moveTo>
                  <a:lnTo>
                    <a:pt x="0" y="0"/>
                  </a:lnTo>
                  <a:lnTo>
                    <a:pt x="45" y="0"/>
                  </a:lnTo>
                  <a:lnTo>
                    <a:pt x="103" y="67"/>
                  </a:lnTo>
                  <a:lnTo>
                    <a:pt x="103" y="112"/>
                  </a:lnTo>
                  <a:lnTo>
                    <a:pt x="58" y="112"/>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8" name="Freeform 126"/>
            <p:cNvSpPr>
              <a:spLocks/>
            </p:cNvSpPr>
            <p:nvPr/>
          </p:nvSpPr>
          <p:spPr bwMode="auto">
            <a:xfrm>
              <a:off x="2607" y="2537"/>
              <a:ext cx="52" cy="57"/>
            </a:xfrm>
            <a:custGeom>
              <a:avLst/>
              <a:gdLst>
                <a:gd name="T0" fmla="*/ 0 w 105"/>
                <a:gd name="T1" fmla="*/ 6 h 114"/>
                <a:gd name="T2" fmla="*/ 0 w 105"/>
                <a:gd name="T3" fmla="*/ 0 h 114"/>
                <a:gd name="T4" fmla="*/ 5 w 105"/>
                <a:gd name="T5" fmla="*/ 0 h 114"/>
                <a:gd name="T6" fmla="*/ 13 w 105"/>
                <a:gd name="T7" fmla="*/ 9 h 114"/>
                <a:gd name="T8" fmla="*/ 13 w 105"/>
                <a:gd name="T9" fmla="*/ 15 h 114"/>
                <a:gd name="T10" fmla="*/ 7 w 105"/>
                <a:gd name="T11" fmla="*/ 15 h 114"/>
                <a:gd name="T12" fmla="*/ 0 w 105"/>
                <a:gd name="T13" fmla="*/ 6 h 114"/>
                <a:gd name="T14" fmla="*/ 0 60000 65536"/>
                <a:gd name="T15" fmla="*/ 0 60000 65536"/>
                <a:gd name="T16" fmla="*/ 0 60000 65536"/>
                <a:gd name="T17" fmla="*/ 0 60000 65536"/>
                <a:gd name="T18" fmla="*/ 0 60000 65536"/>
                <a:gd name="T19" fmla="*/ 0 60000 65536"/>
                <a:gd name="T20" fmla="*/ 0 60000 65536"/>
                <a:gd name="T21" fmla="*/ 0 w 105"/>
                <a:gd name="T22" fmla="*/ 0 h 114"/>
                <a:gd name="T23" fmla="*/ 105 w 105"/>
                <a:gd name="T24" fmla="*/ 114 h 1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14">
                  <a:moveTo>
                    <a:pt x="0" y="45"/>
                  </a:moveTo>
                  <a:lnTo>
                    <a:pt x="0" y="0"/>
                  </a:lnTo>
                  <a:lnTo>
                    <a:pt x="45" y="0"/>
                  </a:lnTo>
                  <a:lnTo>
                    <a:pt x="105" y="68"/>
                  </a:lnTo>
                  <a:lnTo>
                    <a:pt x="105" y="114"/>
                  </a:lnTo>
                  <a:lnTo>
                    <a:pt x="60" y="11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9" name="Freeform 127"/>
            <p:cNvSpPr>
              <a:spLocks/>
            </p:cNvSpPr>
            <p:nvPr/>
          </p:nvSpPr>
          <p:spPr bwMode="auto">
            <a:xfrm>
              <a:off x="2636" y="2571"/>
              <a:ext cx="51" cy="53"/>
            </a:xfrm>
            <a:custGeom>
              <a:avLst/>
              <a:gdLst>
                <a:gd name="T0" fmla="*/ 0 w 101"/>
                <a:gd name="T1" fmla="*/ 6 h 106"/>
                <a:gd name="T2" fmla="*/ 0 w 101"/>
                <a:gd name="T3" fmla="*/ 0 h 106"/>
                <a:gd name="T4" fmla="*/ 6 w 101"/>
                <a:gd name="T5" fmla="*/ 0 h 106"/>
                <a:gd name="T6" fmla="*/ 13 w 101"/>
                <a:gd name="T7" fmla="*/ 8 h 106"/>
                <a:gd name="T8" fmla="*/ 13 w 101"/>
                <a:gd name="T9" fmla="*/ 14 h 106"/>
                <a:gd name="T10" fmla="*/ 7 w 101"/>
                <a:gd name="T11" fmla="*/ 14 h 106"/>
                <a:gd name="T12" fmla="*/ 0 w 101"/>
                <a:gd name="T13" fmla="*/ 6 h 106"/>
                <a:gd name="T14" fmla="*/ 0 60000 65536"/>
                <a:gd name="T15" fmla="*/ 0 60000 65536"/>
                <a:gd name="T16" fmla="*/ 0 60000 65536"/>
                <a:gd name="T17" fmla="*/ 0 60000 65536"/>
                <a:gd name="T18" fmla="*/ 0 60000 65536"/>
                <a:gd name="T19" fmla="*/ 0 60000 65536"/>
                <a:gd name="T20" fmla="*/ 0 60000 65536"/>
                <a:gd name="T21" fmla="*/ 0 w 101"/>
                <a:gd name="T22" fmla="*/ 0 h 106"/>
                <a:gd name="T23" fmla="*/ 101 w 101"/>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06">
                  <a:moveTo>
                    <a:pt x="0" y="46"/>
                  </a:moveTo>
                  <a:lnTo>
                    <a:pt x="0" y="0"/>
                  </a:lnTo>
                  <a:lnTo>
                    <a:pt x="45" y="0"/>
                  </a:lnTo>
                  <a:lnTo>
                    <a:pt x="101" y="60"/>
                  </a:lnTo>
                  <a:lnTo>
                    <a:pt x="101" y="106"/>
                  </a:lnTo>
                  <a:lnTo>
                    <a:pt x="56" y="106"/>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0" name="Freeform 128"/>
            <p:cNvSpPr>
              <a:spLocks/>
            </p:cNvSpPr>
            <p:nvPr/>
          </p:nvSpPr>
          <p:spPr bwMode="auto">
            <a:xfrm>
              <a:off x="2664" y="2601"/>
              <a:ext cx="52" cy="55"/>
            </a:xfrm>
            <a:custGeom>
              <a:avLst/>
              <a:gdLst>
                <a:gd name="T0" fmla="*/ 0 w 103"/>
                <a:gd name="T1" fmla="*/ 6 h 109"/>
                <a:gd name="T2" fmla="*/ 0 w 103"/>
                <a:gd name="T3" fmla="*/ 0 h 109"/>
                <a:gd name="T4" fmla="*/ 6 w 103"/>
                <a:gd name="T5" fmla="*/ 0 h 109"/>
                <a:gd name="T6" fmla="*/ 13 w 103"/>
                <a:gd name="T7" fmla="*/ 8 h 109"/>
                <a:gd name="T8" fmla="*/ 13 w 103"/>
                <a:gd name="T9" fmla="*/ 14 h 109"/>
                <a:gd name="T10" fmla="*/ 7 w 103"/>
                <a:gd name="T11" fmla="*/ 14 h 109"/>
                <a:gd name="T12" fmla="*/ 0 w 103"/>
                <a:gd name="T13" fmla="*/ 6 h 109"/>
                <a:gd name="T14" fmla="*/ 0 60000 65536"/>
                <a:gd name="T15" fmla="*/ 0 60000 65536"/>
                <a:gd name="T16" fmla="*/ 0 60000 65536"/>
                <a:gd name="T17" fmla="*/ 0 60000 65536"/>
                <a:gd name="T18" fmla="*/ 0 60000 65536"/>
                <a:gd name="T19" fmla="*/ 0 60000 65536"/>
                <a:gd name="T20" fmla="*/ 0 60000 65536"/>
                <a:gd name="T21" fmla="*/ 0 w 103"/>
                <a:gd name="T22" fmla="*/ 0 h 109"/>
                <a:gd name="T23" fmla="*/ 103 w 103"/>
                <a:gd name="T24" fmla="*/ 109 h 10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09">
                  <a:moveTo>
                    <a:pt x="0" y="46"/>
                  </a:moveTo>
                  <a:lnTo>
                    <a:pt x="0" y="0"/>
                  </a:lnTo>
                  <a:lnTo>
                    <a:pt x="45" y="0"/>
                  </a:lnTo>
                  <a:lnTo>
                    <a:pt x="103" y="64"/>
                  </a:lnTo>
                  <a:lnTo>
                    <a:pt x="103" y="109"/>
                  </a:lnTo>
                  <a:lnTo>
                    <a:pt x="56" y="109"/>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1" name="Freeform 129"/>
            <p:cNvSpPr>
              <a:spLocks/>
            </p:cNvSpPr>
            <p:nvPr/>
          </p:nvSpPr>
          <p:spPr bwMode="auto">
            <a:xfrm>
              <a:off x="2692" y="2633"/>
              <a:ext cx="52" cy="57"/>
            </a:xfrm>
            <a:custGeom>
              <a:avLst/>
              <a:gdLst>
                <a:gd name="T0" fmla="*/ 0 w 103"/>
                <a:gd name="T1" fmla="*/ 6 h 114"/>
                <a:gd name="T2" fmla="*/ 0 w 103"/>
                <a:gd name="T3" fmla="*/ 0 h 114"/>
                <a:gd name="T4" fmla="*/ 6 w 103"/>
                <a:gd name="T5" fmla="*/ 0 h 114"/>
                <a:gd name="T6" fmla="*/ 13 w 103"/>
                <a:gd name="T7" fmla="*/ 9 h 114"/>
                <a:gd name="T8" fmla="*/ 13 w 103"/>
                <a:gd name="T9" fmla="*/ 15 h 114"/>
                <a:gd name="T10" fmla="*/ 8 w 103"/>
                <a:gd name="T11" fmla="*/ 15 h 114"/>
                <a:gd name="T12" fmla="*/ 0 w 103"/>
                <a:gd name="T13" fmla="*/ 6 h 114"/>
                <a:gd name="T14" fmla="*/ 0 60000 65536"/>
                <a:gd name="T15" fmla="*/ 0 60000 65536"/>
                <a:gd name="T16" fmla="*/ 0 60000 65536"/>
                <a:gd name="T17" fmla="*/ 0 60000 65536"/>
                <a:gd name="T18" fmla="*/ 0 60000 65536"/>
                <a:gd name="T19" fmla="*/ 0 60000 65536"/>
                <a:gd name="T20" fmla="*/ 0 60000 65536"/>
                <a:gd name="T21" fmla="*/ 0 w 103"/>
                <a:gd name="T22" fmla="*/ 0 h 114"/>
                <a:gd name="T23" fmla="*/ 103 w 103"/>
                <a:gd name="T24" fmla="*/ 114 h 1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14">
                  <a:moveTo>
                    <a:pt x="0" y="45"/>
                  </a:moveTo>
                  <a:lnTo>
                    <a:pt x="0" y="0"/>
                  </a:lnTo>
                  <a:lnTo>
                    <a:pt x="47" y="0"/>
                  </a:lnTo>
                  <a:lnTo>
                    <a:pt x="103" y="69"/>
                  </a:lnTo>
                  <a:lnTo>
                    <a:pt x="103" y="114"/>
                  </a:lnTo>
                  <a:lnTo>
                    <a:pt x="58" y="11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2" name="Freeform 130"/>
            <p:cNvSpPr>
              <a:spLocks/>
            </p:cNvSpPr>
            <p:nvPr/>
          </p:nvSpPr>
          <p:spPr bwMode="auto">
            <a:xfrm>
              <a:off x="2721" y="2667"/>
              <a:ext cx="53" cy="53"/>
            </a:xfrm>
            <a:custGeom>
              <a:avLst/>
              <a:gdLst>
                <a:gd name="T0" fmla="*/ 0 w 105"/>
                <a:gd name="T1" fmla="*/ 6 h 105"/>
                <a:gd name="T2" fmla="*/ 0 w 105"/>
                <a:gd name="T3" fmla="*/ 0 h 105"/>
                <a:gd name="T4" fmla="*/ 6 w 105"/>
                <a:gd name="T5" fmla="*/ 0 h 105"/>
                <a:gd name="T6" fmla="*/ 14 w 105"/>
                <a:gd name="T7" fmla="*/ 8 h 105"/>
                <a:gd name="T8" fmla="*/ 14 w 105"/>
                <a:gd name="T9" fmla="*/ 14 h 105"/>
                <a:gd name="T10" fmla="*/ 8 w 105"/>
                <a:gd name="T11" fmla="*/ 14 h 105"/>
                <a:gd name="T12" fmla="*/ 0 w 105"/>
                <a:gd name="T13" fmla="*/ 6 h 105"/>
                <a:gd name="T14" fmla="*/ 0 60000 65536"/>
                <a:gd name="T15" fmla="*/ 0 60000 65536"/>
                <a:gd name="T16" fmla="*/ 0 60000 65536"/>
                <a:gd name="T17" fmla="*/ 0 60000 65536"/>
                <a:gd name="T18" fmla="*/ 0 60000 65536"/>
                <a:gd name="T19" fmla="*/ 0 60000 65536"/>
                <a:gd name="T20" fmla="*/ 0 60000 65536"/>
                <a:gd name="T21" fmla="*/ 0 w 105"/>
                <a:gd name="T22" fmla="*/ 0 h 105"/>
                <a:gd name="T23" fmla="*/ 105 w 105"/>
                <a:gd name="T24" fmla="*/ 105 h 10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05">
                  <a:moveTo>
                    <a:pt x="0" y="45"/>
                  </a:moveTo>
                  <a:lnTo>
                    <a:pt x="0" y="0"/>
                  </a:lnTo>
                  <a:lnTo>
                    <a:pt x="45" y="0"/>
                  </a:lnTo>
                  <a:lnTo>
                    <a:pt x="105" y="59"/>
                  </a:lnTo>
                  <a:lnTo>
                    <a:pt x="105" y="105"/>
                  </a:lnTo>
                  <a:lnTo>
                    <a:pt x="59" y="105"/>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3" name="Freeform 131"/>
            <p:cNvSpPr>
              <a:spLocks/>
            </p:cNvSpPr>
            <p:nvPr/>
          </p:nvSpPr>
          <p:spPr bwMode="auto">
            <a:xfrm>
              <a:off x="2751" y="2697"/>
              <a:ext cx="51" cy="53"/>
            </a:xfrm>
            <a:custGeom>
              <a:avLst/>
              <a:gdLst>
                <a:gd name="T0" fmla="*/ 0 w 102"/>
                <a:gd name="T1" fmla="*/ 6 h 106"/>
                <a:gd name="T2" fmla="*/ 0 w 102"/>
                <a:gd name="T3" fmla="*/ 0 h 106"/>
                <a:gd name="T4" fmla="*/ 6 w 102"/>
                <a:gd name="T5" fmla="*/ 0 h 106"/>
                <a:gd name="T6" fmla="*/ 13 w 102"/>
                <a:gd name="T7" fmla="*/ 8 h 106"/>
                <a:gd name="T8" fmla="*/ 13 w 102"/>
                <a:gd name="T9" fmla="*/ 14 h 106"/>
                <a:gd name="T10" fmla="*/ 7 w 102"/>
                <a:gd name="T11" fmla="*/ 14 h 106"/>
                <a:gd name="T12" fmla="*/ 0 w 102"/>
                <a:gd name="T13" fmla="*/ 6 h 106"/>
                <a:gd name="T14" fmla="*/ 0 60000 65536"/>
                <a:gd name="T15" fmla="*/ 0 60000 65536"/>
                <a:gd name="T16" fmla="*/ 0 60000 65536"/>
                <a:gd name="T17" fmla="*/ 0 60000 65536"/>
                <a:gd name="T18" fmla="*/ 0 60000 65536"/>
                <a:gd name="T19" fmla="*/ 0 60000 65536"/>
                <a:gd name="T20" fmla="*/ 0 60000 65536"/>
                <a:gd name="T21" fmla="*/ 0 w 102"/>
                <a:gd name="T22" fmla="*/ 0 h 106"/>
                <a:gd name="T23" fmla="*/ 102 w 102"/>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06">
                  <a:moveTo>
                    <a:pt x="0" y="46"/>
                  </a:moveTo>
                  <a:lnTo>
                    <a:pt x="0" y="0"/>
                  </a:lnTo>
                  <a:lnTo>
                    <a:pt x="46" y="0"/>
                  </a:lnTo>
                  <a:lnTo>
                    <a:pt x="102" y="60"/>
                  </a:lnTo>
                  <a:lnTo>
                    <a:pt x="102" y="106"/>
                  </a:lnTo>
                  <a:lnTo>
                    <a:pt x="56" y="106"/>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4" name="Freeform 132"/>
            <p:cNvSpPr>
              <a:spLocks/>
            </p:cNvSpPr>
            <p:nvPr/>
          </p:nvSpPr>
          <p:spPr bwMode="auto">
            <a:xfrm>
              <a:off x="2779" y="2727"/>
              <a:ext cx="52" cy="54"/>
            </a:xfrm>
            <a:custGeom>
              <a:avLst/>
              <a:gdLst>
                <a:gd name="T0" fmla="*/ 0 w 103"/>
                <a:gd name="T1" fmla="*/ 6 h 107"/>
                <a:gd name="T2" fmla="*/ 0 w 103"/>
                <a:gd name="T3" fmla="*/ 0 h 107"/>
                <a:gd name="T4" fmla="*/ 6 w 103"/>
                <a:gd name="T5" fmla="*/ 0 h 107"/>
                <a:gd name="T6" fmla="*/ 13 w 103"/>
                <a:gd name="T7" fmla="*/ 8 h 107"/>
                <a:gd name="T8" fmla="*/ 13 w 103"/>
                <a:gd name="T9" fmla="*/ 14 h 107"/>
                <a:gd name="T10" fmla="*/ 8 w 103"/>
                <a:gd name="T11" fmla="*/ 14 h 107"/>
                <a:gd name="T12" fmla="*/ 0 w 103"/>
                <a:gd name="T13" fmla="*/ 6 h 107"/>
                <a:gd name="T14" fmla="*/ 0 60000 65536"/>
                <a:gd name="T15" fmla="*/ 0 60000 65536"/>
                <a:gd name="T16" fmla="*/ 0 60000 65536"/>
                <a:gd name="T17" fmla="*/ 0 60000 65536"/>
                <a:gd name="T18" fmla="*/ 0 60000 65536"/>
                <a:gd name="T19" fmla="*/ 0 60000 65536"/>
                <a:gd name="T20" fmla="*/ 0 60000 65536"/>
                <a:gd name="T21" fmla="*/ 0 w 103"/>
                <a:gd name="T22" fmla="*/ 0 h 107"/>
                <a:gd name="T23" fmla="*/ 103 w 103"/>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107">
                  <a:moveTo>
                    <a:pt x="0" y="46"/>
                  </a:moveTo>
                  <a:lnTo>
                    <a:pt x="0" y="0"/>
                  </a:lnTo>
                  <a:lnTo>
                    <a:pt x="46" y="0"/>
                  </a:lnTo>
                  <a:lnTo>
                    <a:pt x="103" y="62"/>
                  </a:lnTo>
                  <a:lnTo>
                    <a:pt x="103" y="107"/>
                  </a:lnTo>
                  <a:lnTo>
                    <a:pt x="58" y="107"/>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5" name="Freeform 133"/>
            <p:cNvSpPr>
              <a:spLocks/>
            </p:cNvSpPr>
            <p:nvPr/>
          </p:nvSpPr>
          <p:spPr bwMode="auto">
            <a:xfrm>
              <a:off x="2808" y="2758"/>
              <a:ext cx="51" cy="51"/>
            </a:xfrm>
            <a:custGeom>
              <a:avLst/>
              <a:gdLst>
                <a:gd name="T0" fmla="*/ 0 w 101"/>
                <a:gd name="T1" fmla="*/ 6 h 101"/>
                <a:gd name="T2" fmla="*/ 0 w 101"/>
                <a:gd name="T3" fmla="*/ 0 h 101"/>
                <a:gd name="T4" fmla="*/ 6 w 101"/>
                <a:gd name="T5" fmla="*/ 0 h 101"/>
                <a:gd name="T6" fmla="*/ 13 w 101"/>
                <a:gd name="T7" fmla="*/ 7 h 101"/>
                <a:gd name="T8" fmla="*/ 13 w 101"/>
                <a:gd name="T9" fmla="*/ 13 h 101"/>
                <a:gd name="T10" fmla="*/ 7 w 101"/>
                <a:gd name="T11" fmla="*/ 13 h 101"/>
                <a:gd name="T12" fmla="*/ 0 w 101"/>
                <a:gd name="T13" fmla="*/ 6 h 101"/>
                <a:gd name="T14" fmla="*/ 0 60000 65536"/>
                <a:gd name="T15" fmla="*/ 0 60000 65536"/>
                <a:gd name="T16" fmla="*/ 0 60000 65536"/>
                <a:gd name="T17" fmla="*/ 0 60000 65536"/>
                <a:gd name="T18" fmla="*/ 0 60000 65536"/>
                <a:gd name="T19" fmla="*/ 0 60000 65536"/>
                <a:gd name="T20" fmla="*/ 0 60000 65536"/>
                <a:gd name="T21" fmla="*/ 0 w 101"/>
                <a:gd name="T22" fmla="*/ 0 h 101"/>
                <a:gd name="T23" fmla="*/ 101 w 101"/>
                <a:gd name="T24" fmla="*/ 101 h 1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101">
                  <a:moveTo>
                    <a:pt x="0" y="45"/>
                  </a:moveTo>
                  <a:lnTo>
                    <a:pt x="0" y="0"/>
                  </a:lnTo>
                  <a:lnTo>
                    <a:pt x="45" y="0"/>
                  </a:lnTo>
                  <a:lnTo>
                    <a:pt x="101" y="56"/>
                  </a:lnTo>
                  <a:lnTo>
                    <a:pt x="101" y="101"/>
                  </a:lnTo>
                  <a:lnTo>
                    <a:pt x="56" y="101"/>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6" name="Freeform 134"/>
            <p:cNvSpPr>
              <a:spLocks/>
            </p:cNvSpPr>
            <p:nvPr/>
          </p:nvSpPr>
          <p:spPr bwMode="auto">
            <a:xfrm>
              <a:off x="2836" y="2786"/>
              <a:ext cx="51" cy="51"/>
            </a:xfrm>
            <a:custGeom>
              <a:avLst/>
              <a:gdLst>
                <a:gd name="T0" fmla="*/ 0 w 102"/>
                <a:gd name="T1" fmla="*/ 6 h 102"/>
                <a:gd name="T2" fmla="*/ 0 w 102"/>
                <a:gd name="T3" fmla="*/ 0 h 102"/>
                <a:gd name="T4" fmla="*/ 6 w 102"/>
                <a:gd name="T5" fmla="*/ 0 h 102"/>
                <a:gd name="T6" fmla="*/ 13 w 102"/>
                <a:gd name="T7" fmla="*/ 7 h 102"/>
                <a:gd name="T8" fmla="*/ 13 w 102"/>
                <a:gd name="T9" fmla="*/ 13 h 102"/>
                <a:gd name="T10" fmla="*/ 7 w 102"/>
                <a:gd name="T11" fmla="*/ 13 h 102"/>
                <a:gd name="T12" fmla="*/ 0 w 102"/>
                <a:gd name="T13" fmla="*/ 6 h 102"/>
                <a:gd name="T14" fmla="*/ 0 60000 65536"/>
                <a:gd name="T15" fmla="*/ 0 60000 65536"/>
                <a:gd name="T16" fmla="*/ 0 60000 65536"/>
                <a:gd name="T17" fmla="*/ 0 60000 65536"/>
                <a:gd name="T18" fmla="*/ 0 60000 65536"/>
                <a:gd name="T19" fmla="*/ 0 60000 65536"/>
                <a:gd name="T20" fmla="*/ 0 60000 65536"/>
                <a:gd name="T21" fmla="*/ 0 w 102"/>
                <a:gd name="T22" fmla="*/ 0 h 102"/>
                <a:gd name="T23" fmla="*/ 102 w 102"/>
                <a:gd name="T24" fmla="*/ 102 h 1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102">
                  <a:moveTo>
                    <a:pt x="0" y="45"/>
                  </a:moveTo>
                  <a:lnTo>
                    <a:pt x="0" y="0"/>
                  </a:lnTo>
                  <a:lnTo>
                    <a:pt x="45" y="0"/>
                  </a:lnTo>
                  <a:lnTo>
                    <a:pt x="102" y="56"/>
                  </a:lnTo>
                  <a:lnTo>
                    <a:pt x="102" y="102"/>
                  </a:lnTo>
                  <a:lnTo>
                    <a:pt x="56" y="102"/>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7" name="Freeform 135"/>
            <p:cNvSpPr>
              <a:spLocks/>
            </p:cNvSpPr>
            <p:nvPr/>
          </p:nvSpPr>
          <p:spPr bwMode="auto">
            <a:xfrm>
              <a:off x="2864" y="2814"/>
              <a:ext cx="54" cy="49"/>
            </a:xfrm>
            <a:custGeom>
              <a:avLst/>
              <a:gdLst>
                <a:gd name="T0" fmla="*/ 0 w 107"/>
                <a:gd name="T1" fmla="*/ 6 h 98"/>
                <a:gd name="T2" fmla="*/ 0 w 107"/>
                <a:gd name="T3" fmla="*/ 0 h 98"/>
                <a:gd name="T4" fmla="*/ 6 w 107"/>
                <a:gd name="T5" fmla="*/ 0 h 98"/>
                <a:gd name="T6" fmla="*/ 14 w 107"/>
                <a:gd name="T7" fmla="*/ 7 h 98"/>
                <a:gd name="T8" fmla="*/ 14 w 107"/>
                <a:gd name="T9" fmla="*/ 13 h 98"/>
                <a:gd name="T10" fmla="*/ 8 w 107"/>
                <a:gd name="T11" fmla="*/ 13 h 98"/>
                <a:gd name="T12" fmla="*/ 0 w 107"/>
                <a:gd name="T13" fmla="*/ 6 h 98"/>
                <a:gd name="T14" fmla="*/ 0 60000 65536"/>
                <a:gd name="T15" fmla="*/ 0 60000 65536"/>
                <a:gd name="T16" fmla="*/ 0 60000 65536"/>
                <a:gd name="T17" fmla="*/ 0 60000 65536"/>
                <a:gd name="T18" fmla="*/ 0 60000 65536"/>
                <a:gd name="T19" fmla="*/ 0 60000 65536"/>
                <a:gd name="T20" fmla="*/ 0 60000 65536"/>
                <a:gd name="T21" fmla="*/ 0 w 107"/>
                <a:gd name="T22" fmla="*/ 0 h 98"/>
                <a:gd name="T23" fmla="*/ 107 w 107"/>
                <a:gd name="T24" fmla="*/ 98 h 9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98">
                  <a:moveTo>
                    <a:pt x="0" y="46"/>
                  </a:moveTo>
                  <a:lnTo>
                    <a:pt x="0" y="0"/>
                  </a:lnTo>
                  <a:lnTo>
                    <a:pt x="46" y="0"/>
                  </a:lnTo>
                  <a:lnTo>
                    <a:pt x="107" y="53"/>
                  </a:lnTo>
                  <a:lnTo>
                    <a:pt x="107" y="98"/>
                  </a:lnTo>
                  <a:lnTo>
                    <a:pt x="62" y="98"/>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8" name="Freeform 136"/>
            <p:cNvSpPr>
              <a:spLocks/>
            </p:cNvSpPr>
            <p:nvPr/>
          </p:nvSpPr>
          <p:spPr bwMode="auto">
            <a:xfrm>
              <a:off x="2895" y="2840"/>
              <a:ext cx="51" cy="48"/>
            </a:xfrm>
            <a:custGeom>
              <a:avLst/>
              <a:gdLst>
                <a:gd name="T0" fmla="*/ 0 w 101"/>
                <a:gd name="T1" fmla="*/ 6 h 94"/>
                <a:gd name="T2" fmla="*/ 0 w 101"/>
                <a:gd name="T3" fmla="*/ 0 h 94"/>
                <a:gd name="T4" fmla="*/ 6 w 101"/>
                <a:gd name="T5" fmla="*/ 0 h 94"/>
                <a:gd name="T6" fmla="*/ 13 w 101"/>
                <a:gd name="T7" fmla="*/ 7 h 94"/>
                <a:gd name="T8" fmla="*/ 13 w 101"/>
                <a:gd name="T9" fmla="*/ 13 h 94"/>
                <a:gd name="T10" fmla="*/ 7 w 101"/>
                <a:gd name="T11" fmla="*/ 13 h 94"/>
                <a:gd name="T12" fmla="*/ 0 w 101"/>
                <a:gd name="T13" fmla="*/ 6 h 94"/>
                <a:gd name="T14" fmla="*/ 0 60000 65536"/>
                <a:gd name="T15" fmla="*/ 0 60000 65536"/>
                <a:gd name="T16" fmla="*/ 0 60000 65536"/>
                <a:gd name="T17" fmla="*/ 0 60000 65536"/>
                <a:gd name="T18" fmla="*/ 0 60000 65536"/>
                <a:gd name="T19" fmla="*/ 0 60000 65536"/>
                <a:gd name="T20" fmla="*/ 0 60000 65536"/>
                <a:gd name="T21" fmla="*/ 0 w 101"/>
                <a:gd name="T22" fmla="*/ 0 h 94"/>
                <a:gd name="T23" fmla="*/ 101 w 101"/>
                <a:gd name="T24" fmla="*/ 94 h 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94">
                  <a:moveTo>
                    <a:pt x="0" y="45"/>
                  </a:moveTo>
                  <a:lnTo>
                    <a:pt x="0" y="0"/>
                  </a:lnTo>
                  <a:lnTo>
                    <a:pt x="45" y="0"/>
                  </a:lnTo>
                  <a:lnTo>
                    <a:pt x="101" y="49"/>
                  </a:lnTo>
                  <a:lnTo>
                    <a:pt x="101" y="94"/>
                  </a:lnTo>
                  <a:lnTo>
                    <a:pt x="56" y="9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9" name="Freeform 137"/>
            <p:cNvSpPr>
              <a:spLocks/>
            </p:cNvSpPr>
            <p:nvPr/>
          </p:nvSpPr>
          <p:spPr bwMode="auto">
            <a:xfrm>
              <a:off x="2923" y="2865"/>
              <a:ext cx="51" cy="43"/>
            </a:xfrm>
            <a:custGeom>
              <a:avLst/>
              <a:gdLst>
                <a:gd name="T0" fmla="*/ 0 w 101"/>
                <a:gd name="T1" fmla="*/ 5 h 87"/>
                <a:gd name="T2" fmla="*/ 0 w 101"/>
                <a:gd name="T3" fmla="*/ 0 h 87"/>
                <a:gd name="T4" fmla="*/ 6 w 101"/>
                <a:gd name="T5" fmla="*/ 0 h 87"/>
                <a:gd name="T6" fmla="*/ 13 w 101"/>
                <a:gd name="T7" fmla="*/ 5 h 87"/>
                <a:gd name="T8" fmla="*/ 13 w 101"/>
                <a:gd name="T9" fmla="*/ 10 h 87"/>
                <a:gd name="T10" fmla="*/ 7 w 101"/>
                <a:gd name="T11" fmla="*/ 10 h 87"/>
                <a:gd name="T12" fmla="*/ 0 w 101"/>
                <a:gd name="T13" fmla="*/ 5 h 87"/>
                <a:gd name="T14" fmla="*/ 0 60000 65536"/>
                <a:gd name="T15" fmla="*/ 0 60000 65536"/>
                <a:gd name="T16" fmla="*/ 0 60000 65536"/>
                <a:gd name="T17" fmla="*/ 0 60000 65536"/>
                <a:gd name="T18" fmla="*/ 0 60000 65536"/>
                <a:gd name="T19" fmla="*/ 0 60000 65536"/>
                <a:gd name="T20" fmla="*/ 0 60000 65536"/>
                <a:gd name="T21" fmla="*/ 0 w 101"/>
                <a:gd name="T22" fmla="*/ 0 h 87"/>
                <a:gd name="T23" fmla="*/ 101 w 101"/>
                <a:gd name="T24" fmla="*/ 87 h 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7">
                  <a:moveTo>
                    <a:pt x="0" y="45"/>
                  </a:moveTo>
                  <a:lnTo>
                    <a:pt x="0" y="0"/>
                  </a:lnTo>
                  <a:lnTo>
                    <a:pt x="45" y="0"/>
                  </a:lnTo>
                  <a:lnTo>
                    <a:pt x="101" y="42"/>
                  </a:lnTo>
                  <a:lnTo>
                    <a:pt x="101" y="87"/>
                  </a:lnTo>
                  <a:lnTo>
                    <a:pt x="56" y="87"/>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0" name="Freeform 138"/>
            <p:cNvSpPr>
              <a:spLocks/>
            </p:cNvSpPr>
            <p:nvPr/>
          </p:nvSpPr>
          <p:spPr bwMode="auto">
            <a:xfrm>
              <a:off x="2951" y="2886"/>
              <a:ext cx="51" cy="41"/>
            </a:xfrm>
            <a:custGeom>
              <a:avLst/>
              <a:gdLst>
                <a:gd name="T0" fmla="*/ 0 w 101"/>
                <a:gd name="T1" fmla="*/ 5 h 83"/>
                <a:gd name="T2" fmla="*/ 0 w 101"/>
                <a:gd name="T3" fmla="*/ 0 h 83"/>
                <a:gd name="T4" fmla="*/ 6 w 101"/>
                <a:gd name="T5" fmla="*/ 0 h 83"/>
                <a:gd name="T6" fmla="*/ 13 w 101"/>
                <a:gd name="T7" fmla="*/ 4 h 83"/>
                <a:gd name="T8" fmla="*/ 13 w 101"/>
                <a:gd name="T9" fmla="*/ 10 h 83"/>
                <a:gd name="T10" fmla="*/ 7 w 101"/>
                <a:gd name="T11" fmla="*/ 10 h 83"/>
                <a:gd name="T12" fmla="*/ 0 w 101"/>
                <a:gd name="T13" fmla="*/ 5 h 83"/>
                <a:gd name="T14" fmla="*/ 0 60000 65536"/>
                <a:gd name="T15" fmla="*/ 0 60000 65536"/>
                <a:gd name="T16" fmla="*/ 0 60000 65536"/>
                <a:gd name="T17" fmla="*/ 0 60000 65536"/>
                <a:gd name="T18" fmla="*/ 0 60000 65536"/>
                <a:gd name="T19" fmla="*/ 0 60000 65536"/>
                <a:gd name="T20" fmla="*/ 0 60000 65536"/>
                <a:gd name="T21" fmla="*/ 0 w 101"/>
                <a:gd name="T22" fmla="*/ 0 h 83"/>
                <a:gd name="T23" fmla="*/ 101 w 101"/>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83">
                  <a:moveTo>
                    <a:pt x="0" y="45"/>
                  </a:moveTo>
                  <a:lnTo>
                    <a:pt x="0" y="0"/>
                  </a:lnTo>
                  <a:lnTo>
                    <a:pt x="45" y="0"/>
                  </a:lnTo>
                  <a:lnTo>
                    <a:pt x="101" y="38"/>
                  </a:lnTo>
                  <a:lnTo>
                    <a:pt x="101" y="83"/>
                  </a:lnTo>
                  <a:lnTo>
                    <a:pt x="56" y="8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1" name="Freeform 139"/>
            <p:cNvSpPr>
              <a:spLocks/>
            </p:cNvSpPr>
            <p:nvPr/>
          </p:nvSpPr>
          <p:spPr bwMode="auto">
            <a:xfrm>
              <a:off x="2979" y="2905"/>
              <a:ext cx="53" cy="40"/>
            </a:xfrm>
            <a:custGeom>
              <a:avLst/>
              <a:gdLst>
                <a:gd name="T0" fmla="*/ 0 w 107"/>
                <a:gd name="T1" fmla="*/ 6 h 79"/>
                <a:gd name="T2" fmla="*/ 0 w 107"/>
                <a:gd name="T3" fmla="*/ 0 h 79"/>
                <a:gd name="T4" fmla="*/ 5 w 107"/>
                <a:gd name="T5" fmla="*/ 0 h 79"/>
                <a:gd name="T6" fmla="*/ 13 w 107"/>
                <a:gd name="T7" fmla="*/ 5 h 79"/>
                <a:gd name="T8" fmla="*/ 13 w 107"/>
                <a:gd name="T9" fmla="*/ 10 h 79"/>
                <a:gd name="T10" fmla="*/ 7 w 107"/>
                <a:gd name="T11" fmla="*/ 10 h 79"/>
                <a:gd name="T12" fmla="*/ 0 w 107"/>
                <a:gd name="T13" fmla="*/ 6 h 79"/>
                <a:gd name="T14" fmla="*/ 0 60000 65536"/>
                <a:gd name="T15" fmla="*/ 0 60000 65536"/>
                <a:gd name="T16" fmla="*/ 0 60000 65536"/>
                <a:gd name="T17" fmla="*/ 0 60000 65536"/>
                <a:gd name="T18" fmla="*/ 0 60000 65536"/>
                <a:gd name="T19" fmla="*/ 0 60000 65536"/>
                <a:gd name="T20" fmla="*/ 0 60000 65536"/>
                <a:gd name="T21" fmla="*/ 0 w 107"/>
                <a:gd name="T22" fmla="*/ 0 h 79"/>
                <a:gd name="T23" fmla="*/ 107 w 107"/>
                <a:gd name="T24" fmla="*/ 79 h 7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79">
                  <a:moveTo>
                    <a:pt x="0" y="45"/>
                  </a:moveTo>
                  <a:lnTo>
                    <a:pt x="0" y="0"/>
                  </a:lnTo>
                  <a:lnTo>
                    <a:pt x="45" y="0"/>
                  </a:lnTo>
                  <a:lnTo>
                    <a:pt x="107" y="34"/>
                  </a:lnTo>
                  <a:lnTo>
                    <a:pt x="107" y="79"/>
                  </a:lnTo>
                  <a:lnTo>
                    <a:pt x="61" y="7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2" name="Freeform 140"/>
            <p:cNvSpPr>
              <a:spLocks/>
            </p:cNvSpPr>
            <p:nvPr/>
          </p:nvSpPr>
          <p:spPr bwMode="auto">
            <a:xfrm>
              <a:off x="3010" y="2922"/>
              <a:ext cx="50" cy="39"/>
            </a:xfrm>
            <a:custGeom>
              <a:avLst/>
              <a:gdLst>
                <a:gd name="T0" fmla="*/ 0 w 102"/>
                <a:gd name="T1" fmla="*/ 6 h 78"/>
                <a:gd name="T2" fmla="*/ 0 w 102"/>
                <a:gd name="T3" fmla="*/ 0 h 78"/>
                <a:gd name="T4" fmla="*/ 5 w 102"/>
                <a:gd name="T5" fmla="*/ 0 h 78"/>
                <a:gd name="T6" fmla="*/ 12 w 102"/>
                <a:gd name="T7" fmla="*/ 5 h 78"/>
                <a:gd name="T8" fmla="*/ 12 w 102"/>
                <a:gd name="T9" fmla="*/ 10 h 78"/>
                <a:gd name="T10" fmla="*/ 6 w 102"/>
                <a:gd name="T11" fmla="*/ 10 h 78"/>
                <a:gd name="T12" fmla="*/ 0 w 102"/>
                <a:gd name="T13" fmla="*/ 6 h 78"/>
                <a:gd name="T14" fmla="*/ 0 60000 65536"/>
                <a:gd name="T15" fmla="*/ 0 60000 65536"/>
                <a:gd name="T16" fmla="*/ 0 60000 65536"/>
                <a:gd name="T17" fmla="*/ 0 60000 65536"/>
                <a:gd name="T18" fmla="*/ 0 60000 65536"/>
                <a:gd name="T19" fmla="*/ 0 60000 65536"/>
                <a:gd name="T20" fmla="*/ 0 60000 65536"/>
                <a:gd name="T21" fmla="*/ 0 w 102"/>
                <a:gd name="T22" fmla="*/ 0 h 78"/>
                <a:gd name="T23" fmla="*/ 102 w 102"/>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78">
                  <a:moveTo>
                    <a:pt x="0" y="45"/>
                  </a:moveTo>
                  <a:lnTo>
                    <a:pt x="0" y="0"/>
                  </a:lnTo>
                  <a:lnTo>
                    <a:pt x="46" y="0"/>
                  </a:lnTo>
                  <a:lnTo>
                    <a:pt x="102" y="33"/>
                  </a:lnTo>
                  <a:lnTo>
                    <a:pt x="102" y="78"/>
                  </a:lnTo>
                  <a:lnTo>
                    <a:pt x="56" y="78"/>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3" name="Freeform 141"/>
            <p:cNvSpPr>
              <a:spLocks/>
            </p:cNvSpPr>
            <p:nvPr/>
          </p:nvSpPr>
          <p:spPr bwMode="auto">
            <a:xfrm>
              <a:off x="3038" y="2938"/>
              <a:ext cx="50" cy="35"/>
            </a:xfrm>
            <a:custGeom>
              <a:avLst/>
              <a:gdLst>
                <a:gd name="T0" fmla="*/ 0 w 102"/>
                <a:gd name="T1" fmla="*/ 6 h 69"/>
                <a:gd name="T2" fmla="*/ 0 w 102"/>
                <a:gd name="T3" fmla="*/ 0 h 69"/>
                <a:gd name="T4" fmla="*/ 5 w 102"/>
                <a:gd name="T5" fmla="*/ 0 h 69"/>
                <a:gd name="T6" fmla="*/ 12 w 102"/>
                <a:gd name="T7" fmla="*/ 3 h 69"/>
                <a:gd name="T8" fmla="*/ 12 w 102"/>
                <a:gd name="T9" fmla="*/ 9 h 69"/>
                <a:gd name="T10" fmla="*/ 7 w 102"/>
                <a:gd name="T11" fmla="*/ 9 h 69"/>
                <a:gd name="T12" fmla="*/ 0 w 102"/>
                <a:gd name="T13" fmla="*/ 6 h 69"/>
                <a:gd name="T14" fmla="*/ 0 60000 65536"/>
                <a:gd name="T15" fmla="*/ 0 60000 65536"/>
                <a:gd name="T16" fmla="*/ 0 60000 65536"/>
                <a:gd name="T17" fmla="*/ 0 60000 65536"/>
                <a:gd name="T18" fmla="*/ 0 60000 65536"/>
                <a:gd name="T19" fmla="*/ 0 60000 65536"/>
                <a:gd name="T20" fmla="*/ 0 60000 65536"/>
                <a:gd name="T21" fmla="*/ 0 w 102"/>
                <a:gd name="T22" fmla="*/ 0 h 69"/>
                <a:gd name="T23" fmla="*/ 102 w 102"/>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69">
                  <a:moveTo>
                    <a:pt x="0" y="45"/>
                  </a:moveTo>
                  <a:lnTo>
                    <a:pt x="0" y="0"/>
                  </a:lnTo>
                  <a:lnTo>
                    <a:pt x="46" y="0"/>
                  </a:lnTo>
                  <a:lnTo>
                    <a:pt x="102" y="23"/>
                  </a:lnTo>
                  <a:lnTo>
                    <a:pt x="102" y="69"/>
                  </a:lnTo>
                  <a:lnTo>
                    <a:pt x="57" y="6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4" name="Freeform 142"/>
            <p:cNvSpPr>
              <a:spLocks/>
            </p:cNvSpPr>
            <p:nvPr/>
          </p:nvSpPr>
          <p:spPr bwMode="auto">
            <a:xfrm>
              <a:off x="3066" y="2950"/>
              <a:ext cx="53" cy="30"/>
            </a:xfrm>
            <a:custGeom>
              <a:avLst/>
              <a:gdLst>
                <a:gd name="T0" fmla="*/ 0 w 106"/>
                <a:gd name="T1" fmla="*/ 6 h 60"/>
                <a:gd name="T2" fmla="*/ 0 w 106"/>
                <a:gd name="T3" fmla="*/ 0 h 60"/>
                <a:gd name="T4" fmla="*/ 6 w 106"/>
                <a:gd name="T5" fmla="*/ 0 h 60"/>
                <a:gd name="T6" fmla="*/ 14 w 106"/>
                <a:gd name="T7" fmla="*/ 2 h 60"/>
                <a:gd name="T8" fmla="*/ 14 w 106"/>
                <a:gd name="T9" fmla="*/ 8 h 60"/>
                <a:gd name="T10" fmla="*/ 8 w 106"/>
                <a:gd name="T11" fmla="*/ 8 h 60"/>
                <a:gd name="T12" fmla="*/ 0 w 106"/>
                <a:gd name="T13" fmla="*/ 6 h 60"/>
                <a:gd name="T14" fmla="*/ 0 60000 65536"/>
                <a:gd name="T15" fmla="*/ 0 60000 65536"/>
                <a:gd name="T16" fmla="*/ 0 60000 65536"/>
                <a:gd name="T17" fmla="*/ 0 60000 65536"/>
                <a:gd name="T18" fmla="*/ 0 60000 65536"/>
                <a:gd name="T19" fmla="*/ 0 60000 65536"/>
                <a:gd name="T20" fmla="*/ 0 60000 65536"/>
                <a:gd name="T21" fmla="*/ 0 w 106"/>
                <a:gd name="T22" fmla="*/ 0 h 60"/>
                <a:gd name="T23" fmla="*/ 106 w 106"/>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6" h="60">
                  <a:moveTo>
                    <a:pt x="0" y="46"/>
                  </a:moveTo>
                  <a:lnTo>
                    <a:pt x="0" y="0"/>
                  </a:lnTo>
                  <a:lnTo>
                    <a:pt x="45" y="0"/>
                  </a:lnTo>
                  <a:lnTo>
                    <a:pt x="106" y="15"/>
                  </a:lnTo>
                  <a:lnTo>
                    <a:pt x="106" y="60"/>
                  </a:lnTo>
                  <a:lnTo>
                    <a:pt x="61" y="60"/>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5" name="Freeform 143"/>
            <p:cNvSpPr>
              <a:spLocks/>
            </p:cNvSpPr>
            <p:nvPr/>
          </p:nvSpPr>
          <p:spPr bwMode="auto">
            <a:xfrm>
              <a:off x="3097" y="2957"/>
              <a:ext cx="50" cy="33"/>
            </a:xfrm>
            <a:custGeom>
              <a:avLst/>
              <a:gdLst>
                <a:gd name="T0" fmla="*/ 0 w 101"/>
                <a:gd name="T1" fmla="*/ 6 h 65"/>
                <a:gd name="T2" fmla="*/ 0 w 101"/>
                <a:gd name="T3" fmla="*/ 0 h 65"/>
                <a:gd name="T4" fmla="*/ 5 w 101"/>
                <a:gd name="T5" fmla="*/ 0 h 65"/>
                <a:gd name="T6" fmla="*/ 12 w 101"/>
                <a:gd name="T7" fmla="*/ 3 h 65"/>
                <a:gd name="T8" fmla="*/ 12 w 101"/>
                <a:gd name="T9" fmla="*/ 9 h 65"/>
                <a:gd name="T10" fmla="*/ 7 w 101"/>
                <a:gd name="T11" fmla="*/ 9 h 65"/>
                <a:gd name="T12" fmla="*/ 0 w 101"/>
                <a:gd name="T13" fmla="*/ 6 h 65"/>
                <a:gd name="T14" fmla="*/ 0 60000 65536"/>
                <a:gd name="T15" fmla="*/ 0 60000 65536"/>
                <a:gd name="T16" fmla="*/ 0 60000 65536"/>
                <a:gd name="T17" fmla="*/ 0 60000 65536"/>
                <a:gd name="T18" fmla="*/ 0 60000 65536"/>
                <a:gd name="T19" fmla="*/ 0 60000 65536"/>
                <a:gd name="T20" fmla="*/ 0 60000 65536"/>
                <a:gd name="T21" fmla="*/ 0 w 101"/>
                <a:gd name="T22" fmla="*/ 0 h 65"/>
                <a:gd name="T23" fmla="*/ 101 w 101"/>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5">
                  <a:moveTo>
                    <a:pt x="0" y="45"/>
                  </a:moveTo>
                  <a:lnTo>
                    <a:pt x="0" y="0"/>
                  </a:lnTo>
                  <a:lnTo>
                    <a:pt x="45" y="0"/>
                  </a:lnTo>
                  <a:lnTo>
                    <a:pt x="101" y="20"/>
                  </a:lnTo>
                  <a:lnTo>
                    <a:pt x="101" y="65"/>
                  </a:lnTo>
                  <a:lnTo>
                    <a:pt x="56" y="65"/>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6" name="Freeform 144"/>
            <p:cNvSpPr>
              <a:spLocks/>
            </p:cNvSpPr>
            <p:nvPr/>
          </p:nvSpPr>
          <p:spPr bwMode="auto">
            <a:xfrm>
              <a:off x="3125" y="2967"/>
              <a:ext cx="50" cy="28"/>
            </a:xfrm>
            <a:custGeom>
              <a:avLst/>
              <a:gdLst>
                <a:gd name="T0" fmla="*/ 0 w 101"/>
                <a:gd name="T1" fmla="*/ 6 h 56"/>
                <a:gd name="T2" fmla="*/ 0 w 101"/>
                <a:gd name="T3" fmla="*/ 0 h 56"/>
                <a:gd name="T4" fmla="*/ 5 w 101"/>
                <a:gd name="T5" fmla="*/ 0 h 56"/>
                <a:gd name="T6" fmla="*/ 12 w 101"/>
                <a:gd name="T7" fmla="*/ 2 h 56"/>
                <a:gd name="T8" fmla="*/ 12 w 101"/>
                <a:gd name="T9" fmla="*/ 7 h 56"/>
                <a:gd name="T10" fmla="*/ 7 w 101"/>
                <a:gd name="T11" fmla="*/ 7 h 56"/>
                <a:gd name="T12" fmla="*/ 0 w 101"/>
                <a:gd name="T13" fmla="*/ 6 h 56"/>
                <a:gd name="T14" fmla="*/ 0 60000 65536"/>
                <a:gd name="T15" fmla="*/ 0 60000 65536"/>
                <a:gd name="T16" fmla="*/ 0 60000 65536"/>
                <a:gd name="T17" fmla="*/ 0 60000 65536"/>
                <a:gd name="T18" fmla="*/ 0 60000 65536"/>
                <a:gd name="T19" fmla="*/ 0 60000 65536"/>
                <a:gd name="T20" fmla="*/ 0 60000 65536"/>
                <a:gd name="T21" fmla="*/ 0 w 101"/>
                <a:gd name="T22" fmla="*/ 0 h 56"/>
                <a:gd name="T23" fmla="*/ 101 w 10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6">
                  <a:moveTo>
                    <a:pt x="0" y="45"/>
                  </a:moveTo>
                  <a:lnTo>
                    <a:pt x="0" y="0"/>
                  </a:lnTo>
                  <a:lnTo>
                    <a:pt x="45" y="0"/>
                  </a:lnTo>
                  <a:lnTo>
                    <a:pt x="101" y="11"/>
                  </a:lnTo>
                  <a:lnTo>
                    <a:pt x="101" y="56"/>
                  </a:lnTo>
                  <a:lnTo>
                    <a:pt x="56" y="5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7" name="Freeform 145"/>
            <p:cNvSpPr>
              <a:spLocks/>
            </p:cNvSpPr>
            <p:nvPr/>
          </p:nvSpPr>
          <p:spPr bwMode="auto">
            <a:xfrm>
              <a:off x="3153" y="2973"/>
              <a:ext cx="51" cy="30"/>
            </a:xfrm>
            <a:custGeom>
              <a:avLst/>
              <a:gdLst>
                <a:gd name="T0" fmla="*/ 0 w 103"/>
                <a:gd name="T1" fmla="*/ 6 h 59"/>
                <a:gd name="T2" fmla="*/ 0 w 103"/>
                <a:gd name="T3" fmla="*/ 0 h 59"/>
                <a:gd name="T4" fmla="*/ 5 w 103"/>
                <a:gd name="T5" fmla="*/ 0 h 59"/>
                <a:gd name="T6" fmla="*/ 12 w 103"/>
                <a:gd name="T7" fmla="*/ 2 h 59"/>
                <a:gd name="T8" fmla="*/ 12 w 103"/>
                <a:gd name="T9" fmla="*/ 8 h 59"/>
                <a:gd name="T10" fmla="*/ 7 w 103"/>
                <a:gd name="T11" fmla="*/ 8 h 59"/>
                <a:gd name="T12" fmla="*/ 0 w 103"/>
                <a:gd name="T13" fmla="*/ 6 h 59"/>
                <a:gd name="T14" fmla="*/ 0 60000 65536"/>
                <a:gd name="T15" fmla="*/ 0 60000 65536"/>
                <a:gd name="T16" fmla="*/ 0 60000 65536"/>
                <a:gd name="T17" fmla="*/ 0 60000 65536"/>
                <a:gd name="T18" fmla="*/ 0 60000 65536"/>
                <a:gd name="T19" fmla="*/ 0 60000 65536"/>
                <a:gd name="T20" fmla="*/ 0 60000 65536"/>
                <a:gd name="T21" fmla="*/ 0 w 103"/>
                <a:gd name="T22" fmla="*/ 0 h 59"/>
                <a:gd name="T23" fmla="*/ 103 w 103"/>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9">
                  <a:moveTo>
                    <a:pt x="0" y="45"/>
                  </a:moveTo>
                  <a:lnTo>
                    <a:pt x="0" y="0"/>
                  </a:lnTo>
                  <a:lnTo>
                    <a:pt x="45" y="0"/>
                  </a:lnTo>
                  <a:lnTo>
                    <a:pt x="103" y="14"/>
                  </a:lnTo>
                  <a:lnTo>
                    <a:pt x="103" y="59"/>
                  </a:lnTo>
                  <a:lnTo>
                    <a:pt x="58" y="5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8" name="Freeform 146"/>
            <p:cNvSpPr>
              <a:spLocks/>
            </p:cNvSpPr>
            <p:nvPr/>
          </p:nvSpPr>
          <p:spPr bwMode="auto">
            <a:xfrm>
              <a:off x="3181" y="2980"/>
              <a:ext cx="53" cy="30"/>
            </a:xfrm>
            <a:custGeom>
              <a:avLst/>
              <a:gdLst>
                <a:gd name="T0" fmla="*/ 0 w 105"/>
                <a:gd name="T1" fmla="*/ 6 h 60"/>
                <a:gd name="T2" fmla="*/ 0 w 105"/>
                <a:gd name="T3" fmla="*/ 0 h 60"/>
                <a:gd name="T4" fmla="*/ 6 w 105"/>
                <a:gd name="T5" fmla="*/ 0 h 60"/>
                <a:gd name="T6" fmla="*/ 14 w 105"/>
                <a:gd name="T7" fmla="*/ 2 h 60"/>
                <a:gd name="T8" fmla="*/ 14 w 105"/>
                <a:gd name="T9" fmla="*/ 8 h 60"/>
                <a:gd name="T10" fmla="*/ 8 w 105"/>
                <a:gd name="T11" fmla="*/ 8 h 60"/>
                <a:gd name="T12" fmla="*/ 0 w 105"/>
                <a:gd name="T13" fmla="*/ 6 h 60"/>
                <a:gd name="T14" fmla="*/ 0 60000 65536"/>
                <a:gd name="T15" fmla="*/ 0 60000 65536"/>
                <a:gd name="T16" fmla="*/ 0 60000 65536"/>
                <a:gd name="T17" fmla="*/ 0 60000 65536"/>
                <a:gd name="T18" fmla="*/ 0 60000 65536"/>
                <a:gd name="T19" fmla="*/ 0 60000 65536"/>
                <a:gd name="T20" fmla="*/ 0 60000 65536"/>
                <a:gd name="T21" fmla="*/ 0 w 105"/>
                <a:gd name="T22" fmla="*/ 0 h 60"/>
                <a:gd name="T23" fmla="*/ 105 w 10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0">
                  <a:moveTo>
                    <a:pt x="0" y="45"/>
                  </a:moveTo>
                  <a:lnTo>
                    <a:pt x="0" y="0"/>
                  </a:lnTo>
                  <a:lnTo>
                    <a:pt x="45" y="0"/>
                  </a:lnTo>
                  <a:lnTo>
                    <a:pt x="105" y="15"/>
                  </a:lnTo>
                  <a:lnTo>
                    <a:pt x="105" y="60"/>
                  </a:lnTo>
                  <a:lnTo>
                    <a:pt x="60" y="6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9" name="Freeform 147"/>
            <p:cNvSpPr>
              <a:spLocks/>
            </p:cNvSpPr>
            <p:nvPr/>
          </p:nvSpPr>
          <p:spPr bwMode="auto">
            <a:xfrm>
              <a:off x="3211" y="2987"/>
              <a:ext cx="51" cy="35"/>
            </a:xfrm>
            <a:custGeom>
              <a:avLst/>
              <a:gdLst>
                <a:gd name="T0" fmla="*/ 0 w 101"/>
                <a:gd name="T1" fmla="*/ 6 h 68"/>
                <a:gd name="T2" fmla="*/ 0 w 101"/>
                <a:gd name="T3" fmla="*/ 0 h 68"/>
                <a:gd name="T4" fmla="*/ 6 w 101"/>
                <a:gd name="T5" fmla="*/ 0 h 68"/>
                <a:gd name="T6" fmla="*/ 13 w 101"/>
                <a:gd name="T7" fmla="*/ 3 h 68"/>
                <a:gd name="T8" fmla="*/ 13 w 101"/>
                <a:gd name="T9" fmla="*/ 9 h 68"/>
                <a:gd name="T10" fmla="*/ 7 w 101"/>
                <a:gd name="T11" fmla="*/ 9 h 68"/>
                <a:gd name="T12" fmla="*/ 0 w 101"/>
                <a:gd name="T13" fmla="*/ 6 h 68"/>
                <a:gd name="T14" fmla="*/ 0 60000 65536"/>
                <a:gd name="T15" fmla="*/ 0 60000 65536"/>
                <a:gd name="T16" fmla="*/ 0 60000 65536"/>
                <a:gd name="T17" fmla="*/ 0 60000 65536"/>
                <a:gd name="T18" fmla="*/ 0 60000 65536"/>
                <a:gd name="T19" fmla="*/ 0 60000 65536"/>
                <a:gd name="T20" fmla="*/ 0 60000 65536"/>
                <a:gd name="T21" fmla="*/ 0 w 101"/>
                <a:gd name="T22" fmla="*/ 0 h 68"/>
                <a:gd name="T23" fmla="*/ 101 w 101"/>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8">
                  <a:moveTo>
                    <a:pt x="0" y="45"/>
                  </a:moveTo>
                  <a:lnTo>
                    <a:pt x="0" y="0"/>
                  </a:lnTo>
                  <a:lnTo>
                    <a:pt x="45" y="0"/>
                  </a:lnTo>
                  <a:lnTo>
                    <a:pt x="101" y="23"/>
                  </a:lnTo>
                  <a:lnTo>
                    <a:pt x="101" y="68"/>
                  </a:lnTo>
                  <a:lnTo>
                    <a:pt x="56" y="68"/>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0" name="Freeform 148"/>
            <p:cNvSpPr>
              <a:spLocks/>
            </p:cNvSpPr>
            <p:nvPr/>
          </p:nvSpPr>
          <p:spPr bwMode="auto">
            <a:xfrm>
              <a:off x="3239" y="2999"/>
              <a:ext cx="51" cy="32"/>
            </a:xfrm>
            <a:custGeom>
              <a:avLst/>
              <a:gdLst>
                <a:gd name="T0" fmla="*/ 0 w 101"/>
                <a:gd name="T1" fmla="*/ 6 h 64"/>
                <a:gd name="T2" fmla="*/ 0 w 101"/>
                <a:gd name="T3" fmla="*/ 0 h 64"/>
                <a:gd name="T4" fmla="*/ 6 w 101"/>
                <a:gd name="T5" fmla="*/ 0 h 64"/>
                <a:gd name="T6" fmla="*/ 13 w 101"/>
                <a:gd name="T7" fmla="*/ 2 h 64"/>
                <a:gd name="T8" fmla="*/ 13 w 101"/>
                <a:gd name="T9" fmla="*/ 8 h 64"/>
                <a:gd name="T10" fmla="*/ 7 w 101"/>
                <a:gd name="T11" fmla="*/ 8 h 64"/>
                <a:gd name="T12" fmla="*/ 0 w 101"/>
                <a:gd name="T13" fmla="*/ 6 h 64"/>
                <a:gd name="T14" fmla="*/ 0 60000 65536"/>
                <a:gd name="T15" fmla="*/ 0 60000 65536"/>
                <a:gd name="T16" fmla="*/ 0 60000 65536"/>
                <a:gd name="T17" fmla="*/ 0 60000 65536"/>
                <a:gd name="T18" fmla="*/ 0 60000 65536"/>
                <a:gd name="T19" fmla="*/ 0 60000 65536"/>
                <a:gd name="T20" fmla="*/ 0 60000 65536"/>
                <a:gd name="T21" fmla="*/ 0 w 101"/>
                <a:gd name="T22" fmla="*/ 0 h 64"/>
                <a:gd name="T23" fmla="*/ 101 w 101"/>
                <a:gd name="T24" fmla="*/ 64 h 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4">
                  <a:moveTo>
                    <a:pt x="0" y="45"/>
                  </a:moveTo>
                  <a:lnTo>
                    <a:pt x="0" y="0"/>
                  </a:lnTo>
                  <a:lnTo>
                    <a:pt x="45" y="0"/>
                  </a:lnTo>
                  <a:lnTo>
                    <a:pt x="101" y="18"/>
                  </a:lnTo>
                  <a:lnTo>
                    <a:pt x="101" y="64"/>
                  </a:lnTo>
                  <a:lnTo>
                    <a:pt x="56" y="64"/>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1" name="Freeform 149"/>
            <p:cNvSpPr>
              <a:spLocks/>
            </p:cNvSpPr>
            <p:nvPr/>
          </p:nvSpPr>
          <p:spPr bwMode="auto">
            <a:xfrm>
              <a:off x="3267" y="3008"/>
              <a:ext cx="52" cy="35"/>
            </a:xfrm>
            <a:custGeom>
              <a:avLst/>
              <a:gdLst>
                <a:gd name="T0" fmla="*/ 0 w 103"/>
                <a:gd name="T1" fmla="*/ 6 h 69"/>
                <a:gd name="T2" fmla="*/ 0 w 103"/>
                <a:gd name="T3" fmla="*/ 0 h 69"/>
                <a:gd name="T4" fmla="*/ 6 w 103"/>
                <a:gd name="T5" fmla="*/ 0 h 69"/>
                <a:gd name="T6" fmla="*/ 13 w 103"/>
                <a:gd name="T7" fmla="*/ 3 h 69"/>
                <a:gd name="T8" fmla="*/ 13 w 103"/>
                <a:gd name="T9" fmla="*/ 9 h 69"/>
                <a:gd name="T10" fmla="*/ 8 w 103"/>
                <a:gd name="T11" fmla="*/ 9 h 69"/>
                <a:gd name="T12" fmla="*/ 0 w 103"/>
                <a:gd name="T13" fmla="*/ 6 h 69"/>
                <a:gd name="T14" fmla="*/ 0 60000 65536"/>
                <a:gd name="T15" fmla="*/ 0 60000 65536"/>
                <a:gd name="T16" fmla="*/ 0 60000 65536"/>
                <a:gd name="T17" fmla="*/ 0 60000 65536"/>
                <a:gd name="T18" fmla="*/ 0 60000 65536"/>
                <a:gd name="T19" fmla="*/ 0 60000 65536"/>
                <a:gd name="T20" fmla="*/ 0 60000 65536"/>
                <a:gd name="T21" fmla="*/ 0 w 103"/>
                <a:gd name="T22" fmla="*/ 0 h 69"/>
                <a:gd name="T23" fmla="*/ 103 w 103"/>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9">
                  <a:moveTo>
                    <a:pt x="0" y="46"/>
                  </a:moveTo>
                  <a:lnTo>
                    <a:pt x="0" y="0"/>
                  </a:lnTo>
                  <a:lnTo>
                    <a:pt x="45" y="0"/>
                  </a:lnTo>
                  <a:lnTo>
                    <a:pt x="103" y="24"/>
                  </a:lnTo>
                  <a:lnTo>
                    <a:pt x="103" y="69"/>
                  </a:lnTo>
                  <a:lnTo>
                    <a:pt x="58" y="69"/>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2" name="Freeform 150"/>
            <p:cNvSpPr>
              <a:spLocks/>
            </p:cNvSpPr>
            <p:nvPr/>
          </p:nvSpPr>
          <p:spPr bwMode="auto">
            <a:xfrm>
              <a:off x="3296" y="3020"/>
              <a:ext cx="51" cy="35"/>
            </a:xfrm>
            <a:custGeom>
              <a:avLst/>
              <a:gdLst>
                <a:gd name="T0" fmla="*/ 0 w 101"/>
                <a:gd name="T1" fmla="*/ 5 h 71"/>
                <a:gd name="T2" fmla="*/ 0 w 101"/>
                <a:gd name="T3" fmla="*/ 0 h 71"/>
                <a:gd name="T4" fmla="*/ 6 w 101"/>
                <a:gd name="T5" fmla="*/ 0 h 71"/>
                <a:gd name="T6" fmla="*/ 13 w 101"/>
                <a:gd name="T7" fmla="*/ 3 h 71"/>
                <a:gd name="T8" fmla="*/ 13 w 101"/>
                <a:gd name="T9" fmla="*/ 8 h 71"/>
                <a:gd name="T10" fmla="*/ 7 w 101"/>
                <a:gd name="T11" fmla="*/ 8 h 71"/>
                <a:gd name="T12" fmla="*/ 0 w 101"/>
                <a:gd name="T13" fmla="*/ 5 h 71"/>
                <a:gd name="T14" fmla="*/ 0 60000 65536"/>
                <a:gd name="T15" fmla="*/ 0 60000 65536"/>
                <a:gd name="T16" fmla="*/ 0 60000 65536"/>
                <a:gd name="T17" fmla="*/ 0 60000 65536"/>
                <a:gd name="T18" fmla="*/ 0 60000 65536"/>
                <a:gd name="T19" fmla="*/ 0 60000 65536"/>
                <a:gd name="T20" fmla="*/ 0 60000 65536"/>
                <a:gd name="T21" fmla="*/ 0 w 101"/>
                <a:gd name="T22" fmla="*/ 0 h 71"/>
                <a:gd name="T23" fmla="*/ 101 w 101"/>
                <a:gd name="T24" fmla="*/ 71 h 7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71">
                  <a:moveTo>
                    <a:pt x="0" y="45"/>
                  </a:moveTo>
                  <a:lnTo>
                    <a:pt x="0" y="0"/>
                  </a:lnTo>
                  <a:lnTo>
                    <a:pt x="45" y="0"/>
                  </a:lnTo>
                  <a:lnTo>
                    <a:pt x="101" y="25"/>
                  </a:lnTo>
                  <a:lnTo>
                    <a:pt x="101" y="71"/>
                  </a:lnTo>
                  <a:lnTo>
                    <a:pt x="56" y="71"/>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3" name="Freeform 151"/>
            <p:cNvSpPr>
              <a:spLocks/>
            </p:cNvSpPr>
            <p:nvPr/>
          </p:nvSpPr>
          <p:spPr bwMode="auto">
            <a:xfrm>
              <a:off x="3324" y="3033"/>
              <a:ext cx="53" cy="34"/>
            </a:xfrm>
            <a:custGeom>
              <a:avLst/>
              <a:gdLst>
                <a:gd name="T0" fmla="*/ 0 w 105"/>
                <a:gd name="T1" fmla="*/ 5 h 69"/>
                <a:gd name="T2" fmla="*/ 0 w 105"/>
                <a:gd name="T3" fmla="*/ 0 h 69"/>
                <a:gd name="T4" fmla="*/ 6 w 105"/>
                <a:gd name="T5" fmla="*/ 0 h 69"/>
                <a:gd name="T6" fmla="*/ 14 w 105"/>
                <a:gd name="T7" fmla="*/ 3 h 69"/>
                <a:gd name="T8" fmla="*/ 14 w 105"/>
                <a:gd name="T9" fmla="*/ 8 h 69"/>
                <a:gd name="T10" fmla="*/ 8 w 105"/>
                <a:gd name="T11" fmla="*/ 8 h 69"/>
                <a:gd name="T12" fmla="*/ 0 w 105"/>
                <a:gd name="T13" fmla="*/ 5 h 69"/>
                <a:gd name="T14" fmla="*/ 0 60000 65536"/>
                <a:gd name="T15" fmla="*/ 0 60000 65536"/>
                <a:gd name="T16" fmla="*/ 0 60000 65536"/>
                <a:gd name="T17" fmla="*/ 0 60000 65536"/>
                <a:gd name="T18" fmla="*/ 0 60000 65536"/>
                <a:gd name="T19" fmla="*/ 0 60000 65536"/>
                <a:gd name="T20" fmla="*/ 0 60000 65536"/>
                <a:gd name="T21" fmla="*/ 0 w 105"/>
                <a:gd name="T22" fmla="*/ 0 h 69"/>
                <a:gd name="T23" fmla="*/ 105 w 105"/>
                <a:gd name="T24" fmla="*/ 69 h 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9">
                  <a:moveTo>
                    <a:pt x="0" y="46"/>
                  </a:moveTo>
                  <a:lnTo>
                    <a:pt x="0" y="0"/>
                  </a:lnTo>
                  <a:lnTo>
                    <a:pt x="45" y="0"/>
                  </a:lnTo>
                  <a:lnTo>
                    <a:pt x="105" y="24"/>
                  </a:lnTo>
                  <a:lnTo>
                    <a:pt x="105" y="69"/>
                  </a:lnTo>
                  <a:lnTo>
                    <a:pt x="59" y="69"/>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4" name="Freeform 152"/>
            <p:cNvSpPr>
              <a:spLocks/>
            </p:cNvSpPr>
            <p:nvPr/>
          </p:nvSpPr>
          <p:spPr bwMode="auto">
            <a:xfrm>
              <a:off x="3354" y="3044"/>
              <a:ext cx="52" cy="32"/>
            </a:xfrm>
            <a:custGeom>
              <a:avLst/>
              <a:gdLst>
                <a:gd name="T0" fmla="*/ 0 w 103"/>
                <a:gd name="T1" fmla="*/ 6 h 63"/>
                <a:gd name="T2" fmla="*/ 0 w 103"/>
                <a:gd name="T3" fmla="*/ 0 h 63"/>
                <a:gd name="T4" fmla="*/ 6 w 103"/>
                <a:gd name="T5" fmla="*/ 0 h 63"/>
                <a:gd name="T6" fmla="*/ 13 w 103"/>
                <a:gd name="T7" fmla="*/ 3 h 63"/>
                <a:gd name="T8" fmla="*/ 13 w 103"/>
                <a:gd name="T9" fmla="*/ 8 h 63"/>
                <a:gd name="T10" fmla="*/ 8 w 103"/>
                <a:gd name="T11" fmla="*/ 8 h 63"/>
                <a:gd name="T12" fmla="*/ 0 w 103"/>
                <a:gd name="T13" fmla="*/ 6 h 63"/>
                <a:gd name="T14" fmla="*/ 0 60000 65536"/>
                <a:gd name="T15" fmla="*/ 0 60000 65536"/>
                <a:gd name="T16" fmla="*/ 0 60000 65536"/>
                <a:gd name="T17" fmla="*/ 0 60000 65536"/>
                <a:gd name="T18" fmla="*/ 0 60000 65536"/>
                <a:gd name="T19" fmla="*/ 0 60000 65536"/>
                <a:gd name="T20" fmla="*/ 0 60000 65536"/>
                <a:gd name="T21" fmla="*/ 0 w 103"/>
                <a:gd name="T22" fmla="*/ 0 h 63"/>
                <a:gd name="T23" fmla="*/ 103 w 103"/>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3">
                  <a:moveTo>
                    <a:pt x="0" y="45"/>
                  </a:moveTo>
                  <a:lnTo>
                    <a:pt x="0" y="0"/>
                  </a:lnTo>
                  <a:lnTo>
                    <a:pt x="46" y="0"/>
                  </a:lnTo>
                  <a:lnTo>
                    <a:pt x="103" y="18"/>
                  </a:lnTo>
                  <a:lnTo>
                    <a:pt x="103" y="63"/>
                  </a:lnTo>
                  <a:lnTo>
                    <a:pt x="58" y="6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5" name="Freeform 153"/>
            <p:cNvSpPr>
              <a:spLocks/>
            </p:cNvSpPr>
            <p:nvPr/>
          </p:nvSpPr>
          <p:spPr bwMode="auto">
            <a:xfrm>
              <a:off x="3383" y="3053"/>
              <a:ext cx="51" cy="33"/>
            </a:xfrm>
            <a:custGeom>
              <a:avLst/>
              <a:gdLst>
                <a:gd name="T0" fmla="*/ 0 w 101"/>
                <a:gd name="T1" fmla="*/ 6 h 65"/>
                <a:gd name="T2" fmla="*/ 0 w 101"/>
                <a:gd name="T3" fmla="*/ 0 h 65"/>
                <a:gd name="T4" fmla="*/ 6 w 101"/>
                <a:gd name="T5" fmla="*/ 0 h 65"/>
                <a:gd name="T6" fmla="*/ 13 w 101"/>
                <a:gd name="T7" fmla="*/ 3 h 65"/>
                <a:gd name="T8" fmla="*/ 13 w 101"/>
                <a:gd name="T9" fmla="*/ 9 h 65"/>
                <a:gd name="T10" fmla="*/ 7 w 101"/>
                <a:gd name="T11" fmla="*/ 9 h 65"/>
                <a:gd name="T12" fmla="*/ 0 w 101"/>
                <a:gd name="T13" fmla="*/ 6 h 65"/>
                <a:gd name="T14" fmla="*/ 0 60000 65536"/>
                <a:gd name="T15" fmla="*/ 0 60000 65536"/>
                <a:gd name="T16" fmla="*/ 0 60000 65536"/>
                <a:gd name="T17" fmla="*/ 0 60000 65536"/>
                <a:gd name="T18" fmla="*/ 0 60000 65536"/>
                <a:gd name="T19" fmla="*/ 0 60000 65536"/>
                <a:gd name="T20" fmla="*/ 0 60000 65536"/>
                <a:gd name="T21" fmla="*/ 0 w 101"/>
                <a:gd name="T22" fmla="*/ 0 h 65"/>
                <a:gd name="T23" fmla="*/ 101 w 101"/>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5">
                  <a:moveTo>
                    <a:pt x="0" y="45"/>
                  </a:moveTo>
                  <a:lnTo>
                    <a:pt x="0" y="0"/>
                  </a:lnTo>
                  <a:lnTo>
                    <a:pt x="45" y="0"/>
                  </a:lnTo>
                  <a:lnTo>
                    <a:pt x="101" y="20"/>
                  </a:lnTo>
                  <a:lnTo>
                    <a:pt x="101" y="65"/>
                  </a:lnTo>
                  <a:lnTo>
                    <a:pt x="56" y="65"/>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6" name="Freeform 154"/>
            <p:cNvSpPr>
              <a:spLocks/>
            </p:cNvSpPr>
            <p:nvPr/>
          </p:nvSpPr>
          <p:spPr bwMode="auto">
            <a:xfrm>
              <a:off x="3411" y="3063"/>
              <a:ext cx="51" cy="32"/>
            </a:xfrm>
            <a:custGeom>
              <a:avLst/>
              <a:gdLst>
                <a:gd name="T0" fmla="*/ 0 w 101"/>
                <a:gd name="T1" fmla="*/ 6 h 63"/>
                <a:gd name="T2" fmla="*/ 0 w 101"/>
                <a:gd name="T3" fmla="*/ 0 h 63"/>
                <a:gd name="T4" fmla="*/ 6 w 101"/>
                <a:gd name="T5" fmla="*/ 0 h 63"/>
                <a:gd name="T6" fmla="*/ 13 w 101"/>
                <a:gd name="T7" fmla="*/ 3 h 63"/>
                <a:gd name="T8" fmla="*/ 13 w 101"/>
                <a:gd name="T9" fmla="*/ 8 h 63"/>
                <a:gd name="T10" fmla="*/ 7 w 101"/>
                <a:gd name="T11" fmla="*/ 8 h 63"/>
                <a:gd name="T12" fmla="*/ 0 w 101"/>
                <a:gd name="T13" fmla="*/ 6 h 63"/>
                <a:gd name="T14" fmla="*/ 0 60000 65536"/>
                <a:gd name="T15" fmla="*/ 0 60000 65536"/>
                <a:gd name="T16" fmla="*/ 0 60000 65536"/>
                <a:gd name="T17" fmla="*/ 0 60000 65536"/>
                <a:gd name="T18" fmla="*/ 0 60000 65536"/>
                <a:gd name="T19" fmla="*/ 0 60000 65536"/>
                <a:gd name="T20" fmla="*/ 0 60000 65536"/>
                <a:gd name="T21" fmla="*/ 0 w 101"/>
                <a:gd name="T22" fmla="*/ 0 h 63"/>
                <a:gd name="T23" fmla="*/ 101 w 10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3">
                  <a:moveTo>
                    <a:pt x="0" y="45"/>
                  </a:moveTo>
                  <a:lnTo>
                    <a:pt x="0" y="0"/>
                  </a:lnTo>
                  <a:lnTo>
                    <a:pt x="45" y="0"/>
                  </a:lnTo>
                  <a:lnTo>
                    <a:pt x="101" y="18"/>
                  </a:lnTo>
                  <a:lnTo>
                    <a:pt x="101" y="63"/>
                  </a:lnTo>
                  <a:lnTo>
                    <a:pt x="56" y="6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7" name="Freeform 155"/>
            <p:cNvSpPr>
              <a:spLocks/>
            </p:cNvSpPr>
            <p:nvPr/>
          </p:nvSpPr>
          <p:spPr bwMode="auto">
            <a:xfrm>
              <a:off x="3439" y="3072"/>
              <a:ext cx="53" cy="32"/>
            </a:xfrm>
            <a:custGeom>
              <a:avLst/>
              <a:gdLst>
                <a:gd name="T0" fmla="*/ 0 w 107"/>
                <a:gd name="T1" fmla="*/ 6 h 63"/>
                <a:gd name="T2" fmla="*/ 0 w 107"/>
                <a:gd name="T3" fmla="*/ 0 h 63"/>
                <a:gd name="T4" fmla="*/ 5 w 107"/>
                <a:gd name="T5" fmla="*/ 0 h 63"/>
                <a:gd name="T6" fmla="*/ 13 w 107"/>
                <a:gd name="T7" fmla="*/ 3 h 63"/>
                <a:gd name="T8" fmla="*/ 13 w 107"/>
                <a:gd name="T9" fmla="*/ 8 h 63"/>
                <a:gd name="T10" fmla="*/ 7 w 107"/>
                <a:gd name="T11" fmla="*/ 8 h 63"/>
                <a:gd name="T12" fmla="*/ 0 w 107"/>
                <a:gd name="T13" fmla="*/ 6 h 63"/>
                <a:gd name="T14" fmla="*/ 0 60000 65536"/>
                <a:gd name="T15" fmla="*/ 0 60000 65536"/>
                <a:gd name="T16" fmla="*/ 0 60000 65536"/>
                <a:gd name="T17" fmla="*/ 0 60000 65536"/>
                <a:gd name="T18" fmla="*/ 0 60000 65536"/>
                <a:gd name="T19" fmla="*/ 0 60000 65536"/>
                <a:gd name="T20" fmla="*/ 0 60000 65536"/>
                <a:gd name="T21" fmla="*/ 0 w 107"/>
                <a:gd name="T22" fmla="*/ 0 h 63"/>
                <a:gd name="T23" fmla="*/ 107 w 107"/>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63">
                  <a:moveTo>
                    <a:pt x="0" y="45"/>
                  </a:moveTo>
                  <a:lnTo>
                    <a:pt x="0" y="0"/>
                  </a:lnTo>
                  <a:lnTo>
                    <a:pt x="45" y="0"/>
                  </a:lnTo>
                  <a:lnTo>
                    <a:pt x="107" y="20"/>
                  </a:lnTo>
                  <a:lnTo>
                    <a:pt x="107" y="63"/>
                  </a:lnTo>
                  <a:lnTo>
                    <a:pt x="62" y="6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8" name="Freeform 156"/>
            <p:cNvSpPr>
              <a:spLocks/>
            </p:cNvSpPr>
            <p:nvPr/>
          </p:nvSpPr>
          <p:spPr bwMode="auto">
            <a:xfrm>
              <a:off x="3470" y="3082"/>
              <a:ext cx="51" cy="32"/>
            </a:xfrm>
            <a:custGeom>
              <a:avLst/>
              <a:gdLst>
                <a:gd name="T0" fmla="*/ 0 w 101"/>
                <a:gd name="T1" fmla="*/ 6 h 63"/>
                <a:gd name="T2" fmla="*/ 0 w 101"/>
                <a:gd name="T3" fmla="*/ 0 h 63"/>
                <a:gd name="T4" fmla="*/ 6 w 101"/>
                <a:gd name="T5" fmla="*/ 0 h 63"/>
                <a:gd name="T6" fmla="*/ 13 w 101"/>
                <a:gd name="T7" fmla="*/ 3 h 63"/>
                <a:gd name="T8" fmla="*/ 13 w 101"/>
                <a:gd name="T9" fmla="*/ 8 h 63"/>
                <a:gd name="T10" fmla="*/ 7 w 101"/>
                <a:gd name="T11" fmla="*/ 8 h 63"/>
                <a:gd name="T12" fmla="*/ 0 w 101"/>
                <a:gd name="T13" fmla="*/ 6 h 63"/>
                <a:gd name="T14" fmla="*/ 0 60000 65536"/>
                <a:gd name="T15" fmla="*/ 0 60000 65536"/>
                <a:gd name="T16" fmla="*/ 0 60000 65536"/>
                <a:gd name="T17" fmla="*/ 0 60000 65536"/>
                <a:gd name="T18" fmla="*/ 0 60000 65536"/>
                <a:gd name="T19" fmla="*/ 0 60000 65536"/>
                <a:gd name="T20" fmla="*/ 0 60000 65536"/>
                <a:gd name="T21" fmla="*/ 0 w 101"/>
                <a:gd name="T22" fmla="*/ 0 h 63"/>
                <a:gd name="T23" fmla="*/ 101 w 10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3">
                  <a:moveTo>
                    <a:pt x="0" y="43"/>
                  </a:moveTo>
                  <a:lnTo>
                    <a:pt x="0" y="0"/>
                  </a:lnTo>
                  <a:lnTo>
                    <a:pt x="45" y="0"/>
                  </a:lnTo>
                  <a:lnTo>
                    <a:pt x="101" y="18"/>
                  </a:lnTo>
                  <a:lnTo>
                    <a:pt x="101" y="63"/>
                  </a:lnTo>
                  <a:lnTo>
                    <a:pt x="56" y="63"/>
                  </a:lnTo>
                  <a:lnTo>
                    <a:pt x="0" y="43"/>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9" name="Freeform 157"/>
            <p:cNvSpPr>
              <a:spLocks/>
            </p:cNvSpPr>
            <p:nvPr/>
          </p:nvSpPr>
          <p:spPr bwMode="auto">
            <a:xfrm>
              <a:off x="3498" y="3092"/>
              <a:ext cx="51" cy="31"/>
            </a:xfrm>
            <a:custGeom>
              <a:avLst/>
              <a:gdLst>
                <a:gd name="T0" fmla="*/ 0 w 101"/>
                <a:gd name="T1" fmla="*/ 5 h 63"/>
                <a:gd name="T2" fmla="*/ 0 w 101"/>
                <a:gd name="T3" fmla="*/ 0 h 63"/>
                <a:gd name="T4" fmla="*/ 6 w 101"/>
                <a:gd name="T5" fmla="*/ 0 h 63"/>
                <a:gd name="T6" fmla="*/ 13 w 101"/>
                <a:gd name="T7" fmla="*/ 2 h 63"/>
                <a:gd name="T8" fmla="*/ 13 w 101"/>
                <a:gd name="T9" fmla="*/ 7 h 63"/>
                <a:gd name="T10" fmla="*/ 7 w 101"/>
                <a:gd name="T11" fmla="*/ 7 h 63"/>
                <a:gd name="T12" fmla="*/ 0 w 101"/>
                <a:gd name="T13" fmla="*/ 5 h 63"/>
                <a:gd name="T14" fmla="*/ 0 60000 65536"/>
                <a:gd name="T15" fmla="*/ 0 60000 65536"/>
                <a:gd name="T16" fmla="*/ 0 60000 65536"/>
                <a:gd name="T17" fmla="*/ 0 60000 65536"/>
                <a:gd name="T18" fmla="*/ 0 60000 65536"/>
                <a:gd name="T19" fmla="*/ 0 60000 65536"/>
                <a:gd name="T20" fmla="*/ 0 60000 65536"/>
                <a:gd name="T21" fmla="*/ 0 w 101"/>
                <a:gd name="T22" fmla="*/ 0 h 63"/>
                <a:gd name="T23" fmla="*/ 101 w 10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63">
                  <a:moveTo>
                    <a:pt x="0" y="45"/>
                  </a:moveTo>
                  <a:lnTo>
                    <a:pt x="0" y="0"/>
                  </a:lnTo>
                  <a:lnTo>
                    <a:pt x="45" y="0"/>
                  </a:lnTo>
                  <a:lnTo>
                    <a:pt x="101" y="18"/>
                  </a:lnTo>
                  <a:lnTo>
                    <a:pt x="101" y="63"/>
                  </a:lnTo>
                  <a:lnTo>
                    <a:pt x="56" y="6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0" name="Freeform 158"/>
            <p:cNvSpPr>
              <a:spLocks/>
            </p:cNvSpPr>
            <p:nvPr/>
          </p:nvSpPr>
          <p:spPr bwMode="auto">
            <a:xfrm>
              <a:off x="3526" y="3101"/>
              <a:ext cx="52" cy="30"/>
            </a:xfrm>
            <a:custGeom>
              <a:avLst/>
              <a:gdLst>
                <a:gd name="T0" fmla="*/ 0 w 105"/>
                <a:gd name="T1" fmla="*/ 5 h 62"/>
                <a:gd name="T2" fmla="*/ 0 w 105"/>
                <a:gd name="T3" fmla="*/ 0 h 62"/>
                <a:gd name="T4" fmla="*/ 5 w 105"/>
                <a:gd name="T5" fmla="*/ 0 h 62"/>
                <a:gd name="T6" fmla="*/ 13 w 105"/>
                <a:gd name="T7" fmla="*/ 2 h 62"/>
                <a:gd name="T8" fmla="*/ 13 w 105"/>
                <a:gd name="T9" fmla="*/ 7 h 62"/>
                <a:gd name="T10" fmla="*/ 7 w 105"/>
                <a:gd name="T11" fmla="*/ 7 h 62"/>
                <a:gd name="T12" fmla="*/ 0 w 105"/>
                <a:gd name="T13" fmla="*/ 5 h 62"/>
                <a:gd name="T14" fmla="*/ 0 60000 65536"/>
                <a:gd name="T15" fmla="*/ 0 60000 65536"/>
                <a:gd name="T16" fmla="*/ 0 60000 65536"/>
                <a:gd name="T17" fmla="*/ 0 60000 65536"/>
                <a:gd name="T18" fmla="*/ 0 60000 65536"/>
                <a:gd name="T19" fmla="*/ 0 60000 65536"/>
                <a:gd name="T20" fmla="*/ 0 60000 65536"/>
                <a:gd name="T21" fmla="*/ 0 w 105"/>
                <a:gd name="T22" fmla="*/ 0 h 62"/>
                <a:gd name="T23" fmla="*/ 105 w 105"/>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2">
                  <a:moveTo>
                    <a:pt x="0" y="45"/>
                  </a:moveTo>
                  <a:lnTo>
                    <a:pt x="0" y="0"/>
                  </a:lnTo>
                  <a:lnTo>
                    <a:pt x="45" y="0"/>
                  </a:lnTo>
                  <a:lnTo>
                    <a:pt x="105" y="16"/>
                  </a:lnTo>
                  <a:lnTo>
                    <a:pt x="105" y="62"/>
                  </a:lnTo>
                  <a:lnTo>
                    <a:pt x="60" y="62"/>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1" name="Freeform 159"/>
            <p:cNvSpPr>
              <a:spLocks/>
            </p:cNvSpPr>
            <p:nvPr/>
          </p:nvSpPr>
          <p:spPr bwMode="auto">
            <a:xfrm>
              <a:off x="3556" y="3109"/>
              <a:ext cx="51" cy="30"/>
            </a:xfrm>
            <a:custGeom>
              <a:avLst/>
              <a:gdLst>
                <a:gd name="T0" fmla="*/ 0 w 103"/>
                <a:gd name="T1" fmla="*/ 6 h 60"/>
                <a:gd name="T2" fmla="*/ 0 w 103"/>
                <a:gd name="T3" fmla="*/ 0 h 60"/>
                <a:gd name="T4" fmla="*/ 5 w 103"/>
                <a:gd name="T5" fmla="*/ 0 h 60"/>
                <a:gd name="T6" fmla="*/ 12 w 103"/>
                <a:gd name="T7" fmla="*/ 2 h 60"/>
                <a:gd name="T8" fmla="*/ 12 w 103"/>
                <a:gd name="T9" fmla="*/ 8 h 60"/>
                <a:gd name="T10" fmla="*/ 7 w 103"/>
                <a:gd name="T11" fmla="*/ 8 h 60"/>
                <a:gd name="T12" fmla="*/ 0 w 103"/>
                <a:gd name="T13" fmla="*/ 6 h 60"/>
                <a:gd name="T14" fmla="*/ 0 60000 65536"/>
                <a:gd name="T15" fmla="*/ 0 60000 65536"/>
                <a:gd name="T16" fmla="*/ 0 60000 65536"/>
                <a:gd name="T17" fmla="*/ 0 60000 65536"/>
                <a:gd name="T18" fmla="*/ 0 60000 65536"/>
                <a:gd name="T19" fmla="*/ 0 60000 65536"/>
                <a:gd name="T20" fmla="*/ 0 60000 65536"/>
                <a:gd name="T21" fmla="*/ 0 w 103"/>
                <a:gd name="T22" fmla="*/ 0 h 60"/>
                <a:gd name="T23" fmla="*/ 103 w 103"/>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0">
                  <a:moveTo>
                    <a:pt x="0" y="46"/>
                  </a:moveTo>
                  <a:lnTo>
                    <a:pt x="0" y="0"/>
                  </a:lnTo>
                  <a:lnTo>
                    <a:pt x="45" y="0"/>
                  </a:lnTo>
                  <a:lnTo>
                    <a:pt x="103" y="15"/>
                  </a:lnTo>
                  <a:lnTo>
                    <a:pt x="103" y="60"/>
                  </a:lnTo>
                  <a:lnTo>
                    <a:pt x="57" y="60"/>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2" name="Freeform 160"/>
            <p:cNvSpPr>
              <a:spLocks/>
            </p:cNvSpPr>
            <p:nvPr/>
          </p:nvSpPr>
          <p:spPr bwMode="auto">
            <a:xfrm>
              <a:off x="3585" y="3116"/>
              <a:ext cx="50" cy="28"/>
            </a:xfrm>
            <a:custGeom>
              <a:avLst/>
              <a:gdLst>
                <a:gd name="T0" fmla="*/ 0 w 102"/>
                <a:gd name="T1" fmla="*/ 6 h 56"/>
                <a:gd name="T2" fmla="*/ 0 w 102"/>
                <a:gd name="T3" fmla="*/ 0 h 56"/>
                <a:gd name="T4" fmla="*/ 5 w 102"/>
                <a:gd name="T5" fmla="*/ 0 h 56"/>
                <a:gd name="T6" fmla="*/ 12 w 102"/>
                <a:gd name="T7" fmla="*/ 2 h 56"/>
                <a:gd name="T8" fmla="*/ 12 w 102"/>
                <a:gd name="T9" fmla="*/ 7 h 56"/>
                <a:gd name="T10" fmla="*/ 6 w 102"/>
                <a:gd name="T11" fmla="*/ 7 h 56"/>
                <a:gd name="T12" fmla="*/ 0 w 102"/>
                <a:gd name="T13" fmla="*/ 6 h 56"/>
                <a:gd name="T14" fmla="*/ 0 60000 65536"/>
                <a:gd name="T15" fmla="*/ 0 60000 65536"/>
                <a:gd name="T16" fmla="*/ 0 60000 65536"/>
                <a:gd name="T17" fmla="*/ 0 60000 65536"/>
                <a:gd name="T18" fmla="*/ 0 60000 65536"/>
                <a:gd name="T19" fmla="*/ 0 60000 65536"/>
                <a:gd name="T20" fmla="*/ 0 60000 65536"/>
                <a:gd name="T21" fmla="*/ 0 w 102"/>
                <a:gd name="T22" fmla="*/ 0 h 56"/>
                <a:gd name="T23" fmla="*/ 102 w 102"/>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56">
                  <a:moveTo>
                    <a:pt x="0" y="45"/>
                  </a:moveTo>
                  <a:lnTo>
                    <a:pt x="0" y="0"/>
                  </a:lnTo>
                  <a:lnTo>
                    <a:pt x="46" y="0"/>
                  </a:lnTo>
                  <a:lnTo>
                    <a:pt x="102" y="11"/>
                  </a:lnTo>
                  <a:lnTo>
                    <a:pt x="102" y="56"/>
                  </a:lnTo>
                  <a:lnTo>
                    <a:pt x="56" y="5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3" name="Freeform 161"/>
            <p:cNvSpPr>
              <a:spLocks/>
            </p:cNvSpPr>
            <p:nvPr/>
          </p:nvSpPr>
          <p:spPr bwMode="auto">
            <a:xfrm>
              <a:off x="3613" y="3121"/>
              <a:ext cx="50" cy="30"/>
            </a:xfrm>
            <a:custGeom>
              <a:avLst/>
              <a:gdLst>
                <a:gd name="T0" fmla="*/ 0 w 102"/>
                <a:gd name="T1" fmla="*/ 6 h 60"/>
                <a:gd name="T2" fmla="*/ 0 w 102"/>
                <a:gd name="T3" fmla="*/ 0 h 60"/>
                <a:gd name="T4" fmla="*/ 5 w 102"/>
                <a:gd name="T5" fmla="*/ 0 h 60"/>
                <a:gd name="T6" fmla="*/ 12 w 102"/>
                <a:gd name="T7" fmla="*/ 2 h 60"/>
                <a:gd name="T8" fmla="*/ 12 w 102"/>
                <a:gd name="T9" fmla="*/ 8 h 60"/>
                <a:gd name="T10" fmla="*/ 6 w 102"/>
                <a:gd name="T11" fmla="*/ 8 h 60"/>
                <a:gd name="T12" fmla="*/ 0 w 102"/>
                <a:gd name="T13" fmla="*/ 6 h 60"/>
                <a:gd name="T14" fmla="*/ 0 60000 65536"/>
                <a:gd name="T15" fmla="*/ 0 60000 65536"/>
                <a:gd name="T16" fmla="*/ 0 60000 65536"/>
                <a:gd name="T17" fmla="*/ 0 60000 65536"/>
                <a:gd name="T18" fmla="*/ 0 60000 65536"/>
                <a:gd name="T19" fmla="*/ 0 60000 65536"/>
                <a:gd name="T20" fmla="*/ 0 60000 65536"/>
                <a:gd name="T21" fmla="*/ 0 w 102"/>
                <a:gd name="T22" fmla="*/ 0 h 60"/>
                <a:gd name="T23" fmla="*/ 102 w 102"/>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60">
                  <a:moveTo>
                    <a:pt x="0" y="45"/>
                  </a:moveTo>
                  <a:lnTo>
                    <a:pt x="0" y="0"/>
                  </a:lnTo>
                  <a:lnTo>
                    <a:pt x="46" y="0"/>
                  </a:lnTo>
                  <a:lnTo>
                    <a:pt x="102" y="16"/>
                  </a:lnTo>
                  <a:lnTo>
                    <a:pt x="102" y="60"/>
                  </a:lnTo>
                  <a:lnTo>
                    <a:pt x="56" y="6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4" name="Freeform 162"/>
            <p:cNvSpPr>
              <a:spLocks/>
            </p:cNvSpPr>
            <p:nvPr/>
          </p:nvSpPr>
          <p:spPr bwMode="auto">
            <a:xfrm>
              <a:off x="3641" y="3130"/>
              <a:ext cx="51" cy="28"/>
            </a:xfrm>
            <a:custGeom>
              <a:avLst/>
              <a:gdLst>
                <a:gd name="T0" fmla="*/ 0 w 104"/>
                <a:gd name="T1" fmla="*/ 6 h 56"/>
                <a:gd name="T2" fmla="*/ 0 w 104"/>
                <a:gd name="T3" fmla="*/ 0 h 56"/>
                <a:gd name="T4" fmla="*/ 5 w 104"/>
                <a:gd name="T5" fmla="*/ 0 h 56"/>
                <a:gd name="T6" fmla="*/ 12 w 104"/>
                <a:gd name="T7" fmla="*/ 2 h 56"/>
                <a:gd name="T8" fmla="*/ 12 w 104"/>
                <a:gd name="T9" fmla="*/ 7 h 56"/>
                <a:gd name="T10" fmla="*/ 7 w 104"/>
                <a:gd name="T11" fmla="*/ 7 h 56"/>
                <a:gd name="T12" fmla="*/ 0 w 104"/>
                <a:gd name="T13" fmla="*/ 6 h 56"/>
                <a:gd name="T14" fmla="*/ 0 60000 65536"/>
                <a:gd name="T15" fmla="*/ 0 60000 65536"/>
                <a:gd name="T16" fmla="*/ 0 60000 65536"/>
                <a:gd name="T17" fmla="*/ 0 60000 65536"/>
                <a:gd name="T18" fmla="*/ 0 60000 65536"/>
                <a:gd name="T19" fmla="*/ 0 60000 65536"/>
                <a:gd name="T20" fmla="*/ 0 60000 65536"/>
                <a:gd name="T21" fmla="*/ 0 w 104"/>
                <a:gd name="T22" fmla="*/ 0 h 56"/>
                <a:gd name="T23" fmla="*/ 104 w 104"/>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56">
                  <a:moveTo>
                    <a:pt x="0" y="44"/>
                  </a:moveTo>
                  <a:lnTo>
                    <a:pt x="0" y="0"/>
                  </a:lnTo>
                  <a:lnTo>
                    <a:pt x="46" y="0"/>
                  </a:lnTo>
                  <a:lnTo>
                    <a:pt x="104" y="11"/>
                  </a:lnTo>
                  <a:lnTo>
                    <a:pt x="104" y="56"/>
                  </a:lnTo>
                  <a:lnTo>
                    <a:pt x="58" y="56"/>
                  </a:lnTo>
                  <a:lnTo>
                    <a:pt x="0" y="44"/>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5" name="Freeform 163"/>
            <p:cNvSpPr>
              <a:spLocks/>
            </p:cNvSpPr>
            <p:nvPr/>
          </p:nvSpPr>
          <p:spPr bwMode="auto">
            <a:xfrm>
              <a:off x="3670" y="3135"/>
              <a:ext cx="52" cy="30"/>
            </a:xfrm>
            <a:custGeom>
              <a:avLst/>
              <a:gdLst>
                <a:gd name="T0" fmla="*/ 0 w 105"/>
                <a:gd name="T1" fmla="*/ 6 h 60"/>
                <a:gd name="T2" fmla="*/ 0 w 105"/>
                <a:gd name="T3" fmla="*/ 0 h 60"/>
                <a:gd name="T4" fmla="*/ 5 w 105"/>
                <a:gd name="T5" fmla="*/ 0 h 60"/>
                <a:gd name="T6" fmla="*/ 13 w 105"/>
                <a:gd name="T7" fmla="*/ 2 h 60"/>
                <a:gd name="T8" fmla="*/ 13 w 105"/>
                <a:gd name="T9" fmla="*/ 8 h 60"/>
                <a:gd name="T10" fmla="*/ 7 w 105"/>
                <a:gd name="T11" fmla="*/ 8 h 60"/>
                <a:gd name="T12" fmla="*/ 0 w 105"/>
                <a:gd name="T13" fmla="*/ 6 h 60"/>
                <a:gd name="T14" fmla="*/ 0 60000 65536"/>
                <a:gd name="T15" fmla="*/ 0 60000 65536"/>
                <a:gd name="T16" fmla="*/ 0 60000 65536"/>
                <a:gd name="T17" fmla="*/ 0 60000 65536"/>
                <a:gd name="T18" fmla="*/ 0 60000 65536"/>
                <a:gd name="T19" fmla="*/ 0 60000 65536"/>
                <a:gd name="T20" fmla="*/ 0 60000 65536"/>
                <a:gd name="T21" fmla="*/ 0 w 105"/>
                <a:gd name="T22" fmla="*/ 0 h 60"/>
                <a:gd name="T23" fmla="*/ 105 w 10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0">
                  <a:moveTo>
                    <a:pt x="0" y="45"/>
                  </a:moveTo>
                  <a:lnTo>
                    <a:pt x="0" y="0"/>
                  </a:lnTo>
                  <a:lnTo>
                    <a:pt x="46" y="0"/>
                  </a:lnTo>
                  <a:lnTo>
                    <a:pt x="105" y="15"/>
                  </a:lnTo>
                  <a:lnTo>
                    <a:pt x="105" y="60"/>
                  </a:lnTo>
                  <a:lnTo>
                    <a:pt x="60" y="6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6" name="Freeform 164"/>
            <p:cNvSpPr>
              <a:spLocks/>
            </p:cNvSpPr>
            <p:nvPr/>
          </p:nvSpPr>
          <p:spPr bwMode="auto">
            <a:xfrm>
              <a:off x="3700" y="3142"/>
              <a:ext cx="50" cy="28"/>
            </a:xfrm>
            <a:custGeom>
              <a:avLst/>
              <a:gdLst>
                <a:gd name="T0" fmla="*/ 0 w 101"/>
                <a:gd name="T1" fmla="*/ 6 h 56"/>
                <a:gd name="T2" fmla="*/ 0 w 101"/>
                <a:gd name="T3" fmla="*/ 0 h 56"/>
                <a:gd name="T4" fmla="*/ 5 w 101"/>
                <a:gd name="T5" fmla="*/ 0 h 56"/>
                <a:gd name="T6" fmla="*/ 12 w 101"/>
                <a:gd name="T7" fmla="*/ 2 h 56"/>
                <a:gd name="T8" fmla="*/ 12 w 101"/>
                <a:gd name="T9" fmla="*/ 7 h 56"/>
                <a:gd name="T10" fmla="*/ 7 w 101"/>
                <a:gd name="T11" fmla="*/ 7 h 56"/>
                <a:gd name="T12" fmla="*/ 0 w 101"/>
                <a:gd name="T13" fmla="*/ 6 h 56"/>
                <a:gd name="T14" fmla="*/ 0 60000 65536"/>
                <a:gd name="T15" fmla="*/ 0 60000 65536"/>
                <a:gd name="T16" fmla="*/ 0 60000 65536"/>
                <a:gd name="T17" fmla="*/ 0 60000 65536"/>
                <a:gd name="T18" fmla="*/ 0 60000 65536"/>
                <a:gd name="T19" fmla="*/ 0 60000 65536"/>
                <a:gd name="T20" fmla="*/ 0 60000 65536"/>
                <a:gd name="T21" fmla="*/ 0 w 101"/>
                <a:gd name="T22" fmla="*/ 0 h 56"/>
                <a:gd name="T23" fmla="*/ 101 w 10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6">
                  <a:moveTo>
                    <a:pt x="0" y="45"/>
                  </a:moveTo>
                  <a:lnTo>
                    <a:pt x="0" y="0"/>
                  </a:lnTo>
                  <a:lnTo>
                    <a:pt x="45" y="0"/>
                  </a:lnTo>
                  <a:lnTo>
                    <a:pt x="101" y="10"/>
                  </a:lnTo>
                  <a:lnTo>
                    <a:pt x="101" y="56"/>
                  </a:lnTo>
                  <a:lnTo>
                    <a:pt x="56" y="5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7" name="Freeform 165"/>
            <p:cNvSpPr>
              <a:spLocks/>
            </p:cNvSpPr>
            <p:nvPr/>
          </p:nvSpPr>
          <p:spPr bwMode="auto">
            <a:xfrm>
              <a:off x="3728" y="3148"/>
              <a:ext cx="50" cy="29"/>
            </a:xfrm>
            <a:custGeom>
              <a:avLst/>
              <a:gdLst>
                <a:gd name="T0" fmla="*/ 0 w 101"/>
                <a:gd name="T1" fmla="*/ 6 h 58"/>
                <a:gd name="T2" fmla="*/ 0 w 101"/>
                <a:gd name="T3" fmla="*/ 0 h 58"/>
                <a:gd name="T4" fmla="*/ 5 w 101"/>
                <a:gd name="T5" fmla="*/ 0 h 58"/>
                <a:gd name="T6" fmla="*/ 12 w 101"/>
                <a:gd name="T7" fmla="*/ 2 h 58"/>
                <a:gd name="T8" fmla="*/ 12 w 101"/>
                <a:gd name="T9" fmla="*/ 8 h 58"/>
                <a:gd name="T10" fmla="*/ 7 w 101"/>
                <a:gd name="T11" fmla="*/ 8 h 58"/>
                <a:gd name="T12" fmla="*/ 0 w 101"/>
                <a:gd name="T13" fmla="*/ 6 h 58"/>
                <a:gd name="T14" fmla="*/ 0 60000 65536"/>
                <a:gd name="T15" fmla="*/ 0 60000 65536"/>
                <a:gd name="T16" fmla="*/ 0 60000 65536"/>
                <a:gd name="T17" fmla="*/ 0 60000 65536"/>
                <a:gd name="T18" fmla="*/ 0 60000 65536"/>
                <a:gd name="T19" fmla="*/ 0 60000 65536"/>
                <a:gd name="T20" fmla="*/ 0 60000 65536"/>
                <a:gd name="T21" fmla="*/ 0 w 101"/>
                <a:gd name="T22" fmla="*/ 0 h 58"/>
                <a:gd name="T23" fmla="*/ 101 w 101"/>
                <a:gd name="T24" fmla="*/ 58 h 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8">
                  <a:moveTo>
                    <a:pt x="0" y="46"/>
                  </a:moveTo>
                  <a:lnTo>
                    <a:pt x="0" y="0"/>
                  </a:lnTo>
                  <a:lnTo>
                    <a:pt x="45" y="0"/>
                  </a:lnTo>
                  <a:lnTo>
                    <a:pt x="101" y="13"/>
                  </a:lnTo>
                  <a:lnTo>
                    <a:pt x="101" y="58"/>
                  </a:lnTo>
                  <a:lnTo>
                    <a:pt x="56" y="58"/>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8" name="Freeform 166"/>
            <p:cNvSpPr>
              <a:spLocks/>
            </p:cNvSpPr>
            <p:nvPr/>
          </p:nvSpPr>
          <p:spPr bwMode="auto">
            <a:xfrm>
              <a:off x="3756" y="3154"/>
              <a:ext cx="51" cy="28"/>
            </a:xfrm>
            <a:custGeom>
              <a:avLst/>
              <a:gdLst>
                <a:gd name="T0" fmla="*/ 0 w 103"/>
                <a:gd name="T1" fmla="*/ 6 h 56"/>
                <a:gd name="T2" fmla="*/ 0 w 103"/>
                <a:gd name="T3" fmla="*/ 0 h 56"/>
                <a:gd name="T4" fmla="*/ 5 w 103"/>
                <a:gd name="T5" fmla="*/ 0 h 56"/>
                <a:gd name="T6" fmla="*/ 12 w 103"/>
                <a:gd name="T7" fmla="*/ 2 h 56"/>
                <a:gd name="T8" fmla="*/ 12 w 103"/>
                <a:gd name="T9" fmla="*/ 7 h 56"/>
                <a:gd name="T10" fmla="*/ 7 w 103"/>
                <a:gd name="T11" fmla="*/ 7 h 56"/>
                <a:gd name="T12" fmla="*/ 0 w 103"/>
                <a:gd name="T13" fmla="*/ 6 h 56"/>
                <a:gd name="T14" fmla="*/ 0 60000 65536"/>
                <a:gd name="T15" fmla="*/ 0 60000 65536"/>
                <a:gd name="T16" fmla="*/ 0 60000 65536"/>
                <a:gd name="T17" fmla="*/ 0 60000 65536"/>
                <a:gd name="T18" fmla="*/ 0 60000 65536"/>
                <a:gd name="T19" fmla="*/ 0 60000 65536"/>
                <a:gd name="T20" fmla="*/ 0 60000 65536"/>
                <a:gd name="T21" fmla="*/ 0 w 103"/>
                <a:gd name="T22" fmla="*/ 0 h 56"/>
                <a:gd name="T23" fmla="*/ 103 w 103"/>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56">
                  <a:moveTo>
                    <a:pt x="0" y="45"/>
                  </a:moveTo>
                  <a:lnTo>
                    <a:pt x="0" y="0"/>
                  </a:lnTo>
                  <a:lnTo>
                    <a:pt x="45" y="0"/>
                  </a:lnTo>
                  <a:lnTo>
                    <a:pt x="103" y="11"/>
                  </a:lnTo>
                  <a:lnTo>
                    <a:pt x="103" y="56"/>
                  </a:lnTo>
                  <a:lnTo>
                    <a:pt x="58" y="5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9" name="Freeform 167"/>
            <p:cNvSpPr>
              <a:spLocks/>
            </p:cNvSpPr>
            <p:nvPr/>
          </p:nvSpPr>
          <p:spPr bwMode="auto">
            <a:xfrm>
              <a:off x="3784" y="3159"/>
              <a:ext cx="53" cy="30"/>
            </a:xfrm>
            <a:custGeom>
              <a:avLst/>
              <a:gdLst>
                <a:gd name="T0" fmla="*/ 0 w 105"/>
                <a:gd name="T1" fmla="*/ 6 h 60"/>
                <a:gd name="T2" fmla="*/ 0 w 105"/>
                <a:gd name="T3" fmla="*/ 0 h 60"/>
                <a:gd name="T4" fmla="*/ 6 w 105"/>
                <a:gd name="T5" fmla="*/ 0 h 60"/>
                <a:gd name="T6" fmla="*/ 14 w 105"/>
                <a:gd name="T7" fmla="*/ 2 h 60"/>
                <a:gd name="T8" fmla="*/ 14 w 105"/>
                <a:gd name="T9" fmla="*/ 8 h 60"/>
                <a:gd name="T10" fmla="*/ 8 w 105"/>
                <a:gd name="T11" fmla="*/ 8 h 60"/>
                <a:gd name="T12" fmla="*/ 0 w 105"/>
                <a:gd name="T13" fmla="*/ 6 h 60"/>
                <a:gd name="T14" fmla="*/ 0 60000 65536"/>
                <a:gd name="T15" fmla="*/ 0 60000 65536"/>
                <a:gd name="T16" fmla="*/ 0 60000 65536"/>
                <a:gd name="T17" fmla="*/ 0 60000 65536"/>
                <a:gd name="T18" fmla="*/ 0 60000 65536"/>
                <a:gd name="T19" fmla="*/ 0 60000 65536"/>
                <a:gd name="T20" fmla="*/ 0 60000 65536"/>
                <a:gd name="T21" fmla="*/ 0 w 105"/>
                <a:gd name="T22" fmla="*/ 0 h 60"/>
                <a:gd name="T23" fmla="*/ 105 w 105"/>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60">
                  <a:moveTo>
                    <a:pt x="0" y="45"/>
                  </a:moveTo>
                  <a:lnTo>
                    <a:pt x="0" y="0"/>
                  </a:lnTo>
                  <a:lnTo>
                    <a:pt x="45" y="0"/>
                  </a:lnTo>
                  <a:lnTo>
                    <a:pt x="105" y="14"/>
                  </a:lnTo>
                  <a:lnTo>
                    <a:pt x="105" y="60"/>
                  </a:lnTo>
                  <a:lnTo>
                    <a:pt x="60" y="60"/>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0" name="Freeform 168"/>
            <p:cNvSpPr>
              <a:spLocks/>
            </p:cNvSpPr>
            <p:nvPr/>
          </p:nvSpPr>
          <p:spPr bwMode="auto">
            <a:xfrm>
              <a:off x="3814" y="3167"/>
              <a:ext cx="51" cy="28"/>
            </a:xfrm>
            <a:custGeom>
              <a:avLst/>
              <a:gdLst>
                <a:gd name="T0" fmla="*/ 0 w 101"/>
                <a:gd name="T1" fmla="*/ 5 h 57"/>
                <a:gd name="T2" fmla="*/ 0 w 101"/>
                <a:gd name="T3" fmla="*/ 0 h 57"/>
                <a:gd name="T4" fmla="*/ 6 w 101"/>
                <a:gd name="T5" fmla="*/ 0 h 57"/>
                <a:gd name="T6" fmla="*/ 13 w 101"/>
                <a:gd name="T7" fmla="*/ 1 h 57"/>
                <a:gd name="T8" fmla="*/ 13 w 101"/>
                <a:gd name="T9" fmla="*/ 7 h 57"/>
                <a:gd name="T10" fmla="*/ 7 w 101"/>
                <a:gd name="T11" fmla="*/ 7 h 57"/>
                <a:gd name="T12" fmla="*/ 0 w 101"/>
                <a:gd name="T13" fmla="*/ 5 h 57"/>
                <a:gd name="T14" fmla="*/ 0 60000 65536"/>
                <a:gd name="T15" fmla="*/ 0 60000 65536"/>
                <a:gd name="T16" fmla="*/ 0 60000 65536"/>
                <a:gd name="T17" fmla="*/ 0 60000 65536"/>
                <a:gd name="T18" fmla="*/ 0 60000 65536"/>
                <a:gd name="T19" fmla="*/ 0 60000 65536"/>
                <a:gd name="T20" fmla="*/ 0 60000 65536"/>
                <a:gd name="T21" fmla="*/ 0 w 101"/>
                <a:gd name="T22" fmla="*/ 0 h 57"/>
                <a:gd name="T23" fmla="*/ 101 w 101"/>
                <a:gd name="T24" fmla="*/ 57 h 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7">
                  <a:moveTo>
                    <a:pt x="0" y="46"/>
                  </a:moveTo>
                  <a:lnTo>
                    <a:pt x="0" y="0"/>
                  </a:lnTo>
                  <a:lnTo>
                    <a:pt x="45" y="0"/>
                  </a:lnTo>
                  <a:lnTo>
                    <a:pt x="101" y="11"/>
                  </a:lnTo>
                  <a:lnTo>
                    <a:pt x="101" y="57"/>
                  </a:lnTo>
                  <a:lnTo>
                    <a:pt x="56" y="57"/>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1" name="Freeform 169"/>
            <p:cNvSpPr>
              <a:spLocks/>
            </p:cNvSpPr>
            <p:nvPr/>
          </p:nvSpPr>
          <p:spPr bwMode="auto">
            <a:xfrm>
              <a:off x="3842" y="3172"/>
              <a:ext cx="52" cy="31"/>
            </a:xfrm>
            <a:custGeom>
              <a:avLst/>
              <a:gdLst>
                <a:gd name="T0" fmla="*/ 0 w 103"/>
                <a:gd name="T1" fmla="*/ 6 h 62"/>
                <a:gd name="T2" fmla="*/ 0 w 103"/>
                <a:gd name="T3" fmla="*/ 0 h 62"/>
                <a:gd name="T4" fmla="*/ 6 w 103"/>
                <a:gd name="T5" fmla="*/ 0 h 62"/>
                <a:gd name="T6" fmla="*/ 13 w 103"/>
                <a:gd name="T7" fmla="*/ 3 h 62"/>
                <a:gd name="T8" fmla="*/ 13 w 103"/>
                <a:gd name="T9" fmla="*/ 8 h 62"/>
                <a:gd name="T10" fmla="*/ 8 w 103"/>
                <a:gd name="T11" fmla="*/ 8 h 62"/>
                <a:gd name="T12" fmla="*/ 0 w 103"/>
                <a:gd name="T13" fmla="*/ 6 h 62"/>
                <a:gd name="T14" fmla="*/ 0 60000 65536"/>
                <a:gd name="T15" fmla="*/ 0 60000 65536"/>
                <a:gd name="T16" fmla="*/ 0 60000 65536"/>
                <a:gd name="T17" fmla="*/ 0 60000 65536"/>
                <a:gd name="T18" fmla="*/ 0 60000 65536"/>
                <a:gd name="T19" fmla="*/ 0 60000 65536"/>
                <a:gd name="T20" fmla="*/ 0 60000 65536"/>
                <a:gd name="T21" fmla="*/ 0 w 103"/>
                <a:gd name="T22" fmla="*/ 0 h 62"/>
                <a:gd name="T23" fmla="*/ 103 w 103"/>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2">
                  <a:moveTo>
                    <a:pt x="0" y="46"/>
                  </a:moveTo>
                  <a:lnTo>
                    <a:pt x="0" y="0"/>
                  </a:lnTo>
                  <a:lnTo>
                    <a:pt x="45" y="0"/>
                  </a:lnTo>
                  <a:lnTo>
                    <a:pt x="103" y="17"/>
                  </a:lnTo>
                  <a:lnTo>
                    <a:pt x="103" y="62"/>
                  </a:lnTo>
                  <a:lnTo>
                    <a:pt x="58" y="62"/>
                  </a:lnTo>
                  <a:lnTo>
                    <a:pt x="0" y="46"/>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2" name="Freeform 170"/>
            <p:cNvSpPr>
              <a:spLocks/>
            </p:cNvSpPr>
            <p:nvPr/>
          </p:nvSpPr>
          <p:spPr bwMode="auto">
            <a:xfrm>
              <a:off x="3871" y="3180"/>
              <a:ext cx="51" cy="28"/>
            </a:xfrm>
            <a:custGeom>
              <a:avLst/>
              <a:gdLst>
                <a:gd name="T0" fmla="*/ 0 w 101"/>
                <a:gd name="T1" fmla="*/ 6 h 56"/>
                <a:gd name="T2" fmla="*/ 0 w 101"/>
                <a:gd name="T3" fmla="*/ 0 h 56"/>
                <a:gd name="T4" fmla="*/ 6 w 101"/>
                <a:gd name="T5" fmla="*/ 0 h 56"/>
                <a:gd name="T6" fmla="*/ 13 w 101"/>
                <a:gd name="T7" fmla="*/ 2 h 56"/>
                <a:gd name="T8" fmla="*/ 13 w 101"/>
                <a:gd name="T9" fmla="*/ 7 h 56"/>
                <a:gd name="T10" fmla="*/ 7 w 101"/>
                <a:gd name="T11" fmla="*/ 7 h 56"/>
                <a:gd name="T12" fmla="*/ 0 w 101"/>
                <a:gd name="T13" fmla="*/ 6 h 56"/>
                <a:gd name="T14" fmla="*/ 0 60000 65536"/>
                <a:gd name="T15" fmla="*/ 0 60000 65536"/>
                <a:gd name="T16" fmla="*/ 0 60000 65536"/>
                <a:gd name="T17" fmla="*/ 0 60000 65536"/>
                <a:gd name="T18" fmla="*/ 0 60000 65536"/>
                <a:gd name="T19" fmla="*/ 0 60000 65536"/>
                <a:gd name="T20" fmla="*/ 0 60000 65536"/>
                <a:gd name="T21" fmla="*/ 0 w 101"/>
                <a:gd name="T22" fmla="*/ 0 h 56"/>
                <a:gd name="T23" fmla="*/ 101 w 101"/>
                <a:gd name="T24" fmla="*/ 56 h 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1" h="56">
                  <a:moveTo>
                    <a:pt x="0" y="45"/>
                  </a:moveTo>
                  <a:lnTo>
                    <a:pt x="0" y="0"/>
                  </a:lnTo>
                  <a:lnTo>
                    <a:pt x="45" y="0"/>
                  </a:lnTo>
                  <a:lnTo>
                    <a:pt x="101" y="11"/>
                  </a:lnTo>
                  <a:lnTo>
                    <a:pt x="101" y="56"/>
                  </a:lnTo>
                  <a:lnTo>
                    <a:pt x="56" y="56"/>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3" name="Freeform 171"/>
            <p:cNvSpPr>
              <a:spLocks/>
            </p:cNvSpPr>
            <p:nvPr/>
          </p:nvSpPr>
          <p:spPr bwMode="auto">
            <a:xfrm>
              <a:off x="3899" y="3186"/>
              <a:ext cx="53" cy="30"/>
            </a:xfrm>
            <a:custGeom>
              <a:avLst/>
              <a:gdLst>
                <a:gd name="T0" fmla="*/ 0 w 104"/>
                <a:gd name="T1" fmla="*/ 6 h 59"/>
                <a:gd name="T2" fmla="*/ 0 w 104"/>
                <a:gd name="T3" fmla="*/ 0 h 59"/>
                <a:gd name="T4" fmla="*/ 6 w 104"/>
                <a:gd name="T5" fmla="*/ 0 h 59"/>
                <a:gd name="T6" fmla="*/ 14 w 104"/>
                <a:gd name="T7" fmla="*/ 2 h 59"/>
                <a:gd name="T8" fmla="*/ 14 w 104"/>
                <a:gd name="T9" fmla="*/ 8 h 59"/>
                <a:gd name="T10" fmla="*/ 8 w 104"/>
                <a:gd name="T11" fmla="*/ 8 h 59"/>
                <a:gd name="T12" fmla="*/ 0 w 104"/>
                <a:gd name="T13" fmla="*/ 6 h 59"/>
                <a:gd name="T14" fmla="*/ 0 60000 65536"/>
                <a:gd name="T15" fmla="*/ 0 60000 65536"/>
                <a:gd name="T16" fmla="*/ 0 60000 65536"/>
                <a:gd name="T17" fmla="*/ 0 60000 65536"/>
                <a:gd name="T18" fmla="*/ 0 60000 65536"/>
                <a:gd name="T19" fmla="*/ 0 60000 65536"/>
                <a:gd name="T20" fmla="*/ 0 60000 65536"/>
                <a:gd name="T21" fmla="*/ 0 w 104"/>
                <a:gd name="T22" fmla="*/ 0 h 59"/>
                <a:gd name="T23" fmla="*/ 104 w 104"/>
                <a:gd name="T24" fmla="*/ 59 h 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59">
                  <a:moveTo>
                    <a:pt x="0" y="45"/>
                  </a:moveTo>
                  <a:lnTo>
                    <a:pt x="0" y="0"/>
                  </a:lnTo>
                  <a:lnTo>
                    <a:pt x="45" y="0"/>
                  </a:lnTo>
                  <a:lnTo>
                    <a:pt x="104" y="14"/>
                  </a:lnTo>
                  <a:lnTo>
                    <a:pt x="104" y="59"/>
                  </a:lnTo>
                  <a:lnTo>
                    <a:pt x="59" y="59"/>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4" name="Freeform 172"/>
            <p:cNvSpPr>
              <a:spLocks/>
            </p:cNvSpPr>
            <p:nvPr/>
          </p:nvSpPr>
          <p:spPr bwMode="auto">
            <a:xfrm>
              <a:off x="3929" y="3193"/>
              <a:ext cx="49" cy="26"/>
            </a:xfrm>
            <a:custGeom>
              <a:avLst/>
              <a:gdLst>
                <a:gd name="T0" fmla="*/ 0 w 98"/>
                <a:gd name="T1" fmla="*/ 5 h 53"/>
                <a:gd name="T2" fmla="*/ 0 w 98"/>
                <a:gd name="T3" fmla="*/ 0 h 53"/>
                <a:gd name="T4" fmla="*/ 6 w 98"/>
                <a:gd name="T5" fmla="*/ 0 h 53"/>
                <a:gd name="T6" fmla="*/ 13 w 98"/>
                <a:gd name="T7" fmla="*/ 0 h 53"/>
                <a:gd name="T8" fmla="*/ 13 w 98"/>
                <a:gd name="T9" fmla="*/ 6 h 53"/>
                <a:gd name="T10" fmla="*/ 7 w 98"/>
                <a:gd name="T11" fmla="*/ 6 h 53"/>
                <a:gd name="T12" fmla="*/ 0 w 98"/>
                <a:gd name="T13" fmla="*/ 5 h 53"/>
                <a:gd name="T14" fmla="*/ 0 60000 65536"/>
                <a:gd name="T15" fmla="*/ 0 60000 65536"/>
                <a:gd name="T16" fmla="*/ 0 60000 65536"/>
                <a:gd name="T17" fmla="*/ 0 60000 65536"/>
                <a:gd name="T18" fmla="*/ 0 60000 65536"/>
                <a:gd name="T19" fmla="*/ 0 60000 65536"/>
                <a:gd name="T20" fmla="*/ 0 60000 65536"/>
                <a:gd name="T21" fmla="*/ 0 w 98"/>
                <a:gd name="T22" fmla="*/ 0 h 53"/>
                <a:gd name="T23" fmla="*/ 98 w 98"/>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8" h="53">
                  <a:moveTo>
                    <a:pt x="0" y="45"/>
                  </a:moveTo>
                  <a:lnTo>
                    <a:pt x="0" y="0"/>
                  </a:lnTo>
                  <a:lnTo>
                    <a:pt x="45" y="0"/>
                  </a:lnTo>
                  <a:lnTo>
                    <a:pt x="98" y="7"/>
                  </a:lnTo>
                  <a:lnTo>
                    <a:pt x="98" y="53"/>
                  </a:lnTo>
                  <a:lnTo>
                    <a:pt x="53" y="53"/>
                  </a:lnTo>
                  <a:lnTo>
                    <a:pt x="0" y="45"/>
                  </a:lnTo>
                  <a:close/>
                </a:path>
              </a:pathLst>
            </a:custGeom>
            <a:solidFill>
              <a:srgbClr val="FCF30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5" name="Rectangle 173"/>
            <p:cNvSpPr>
              <a:spLocks noChangeArrowheads="1"/>
            </p:cNvSpPr>
            <p:nvPr/>
          </p:nvSpPr>
          <p:spPr bwMode="auto">
            <a:xfrm>
              <a:off x="1379" y="3420"/>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06" name="Rectangle 174"/>
            <p:cNvSpPr>
              <a:spLocks noChangeArrowheads="1"/>
            </p:cNvSpPr>
            <p:nvPr/>
          </p:nvSpPr>
          <p:spPr bwMode="auto">
            <a:xfrm>
              <a:off x="1379" y="2959"/>
              <a:ext cx="6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07" name="Rectangle 175"/>
            <p:cNvSpPr>
              <a:spLocks noChangeArrowheads="1"/>
            </p:cNvSpPr>
            <p:nvPr/>
          </p:nvSpPr>
          <p:spPr bwMode="auto">
            <a:xfrm>
              <a:off x="1379" y="2500"/>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08" name="Rectangle 176"/>
            <p:cNvSpPr>
              <a:spLocks noChangeArrowheads="1"/>
            </p:cNvSpPr>
            <p:nvPr/>
          </p:nvSpPr>
          <p:spPr bwMode="auto">
            <a:xfrm>
              <a:off x="1379" y="2039"/>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09" name="Rectangle 177"/>
            <p:cNvSpPr>
              <a:spLocks noChangeArrowheads="1"/>
            </p:cNvSpPr>
            <p:nvPr/>
          </p:nvSpPr>
          <p:spPr bwMode="auto">
            <a:xfrm>
              <a:off x="1379" y="1579"/>
              <a:ext cx="6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0" name="Rectangle 178"/>
            <p:cNvSpPr>
              <a:spLocks noChangeArrowheads="1"/>
            </p:cNvSpPr>
            <p:nvPr/>
          </p:nvSpPr>
          <p:spPr bwMode="auto">
            <a:xfrm>
              <a:off x="1379" y="3650"/>
              <a:ext cx="40"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1" name="Rectangle 179"/>
            <p:cNvSpPr>
              <a:spLocks noChangeArrowheads="1"/>
            </p:cNvSpPr>
            <p:nvPr/>
          </p:nvSpPr>
          <p:spPr bwMode="auto">
            <a:xfrm>
              <a:off x="1379" y="3189"/>
              <a:ext cx="40"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2" name="Rectangle 180"/>
            <p:cNvSpPr>
              <a:spLocks noChangeArrowheads="1"/>
            </p:cNvSpPr>
            <p:nvPr/>
          </p:nvSpPr>
          <p:spPr bwMode="auto">
            <a:xfrm>
              <a:off x="1379" y="2729"/>
              <a:ext cx="40"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3" name="Rectangle 181"/>
            <p:cNvSpPr>
              <a:spLocks noChangeArrowheads="1"/>
            </p:cNvSpPr>
            <p:nvPr/>
          </p:nvSpPr>
          <p:spPr bwMode="auto">
            <a:xfrm>
              <a:off x="1379" y="2269"/>
              <a:ext cx="40"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4" name="Rectangle 182"/>
            <p:cNvSpPr>
              <a:spLocks noChangeArrowheads="1"/>
            </p:cNvSpPr>
            <p:nvPr/>
          </p:nvSpPr>
          <p:spPr bwMode="auto">
            <a:xfrm>
              <a:off x="1379" y="1809"/>
              <a:ext cx="40"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5" name="Rectangle 183"/>
            <p:cNvSpPr>
              <a:spLocks noChangeArrowheads="1"/>
            </p:cNvSpPr>
            <p:nvPr/>
          </p:nvSpPr>
          <p:spPr bwMode="auto">
            <a:xfrm>
              <a:off x="1379" y="1349"/>
              <a:ext cx="40"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6" name="Rectangle 184"/>
            <p:cNvSpPr>
              <a:spLocks noChangeArrowheads="1"/>
            </p:cNvSpPr>
            <p:nvPr/>
          </p:nvSpPr>
          <p:spPr bwMode="auto">
            <a:xfrm>
              <a:off x="3912" y="3420"/>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7" name="Rectangle 185"/>
            <p:cNvSpPr>
              <a:spLocks noChangeArrowheads="1"/>
            </p:cNvSpPr>
            <p:nvPr/>
          </p:nvSpPr>
          <p:spPr bwMode="auto">
            <a:xfrm>
              <a:off x="3912" y="2959"/>
              <a:ext cx="6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8" name="Rectangle 186"/>
            <p:cNvSpPr>
              <a:spLocks noChangeArrowheads="1"/>
            </p:cNvSpPr>
            <p:nvPr/>
          </p:nvSpPr>
          <p:spPr bwMode="auto">
            <a:xfrm>
              <a:off x="3912" y="2500"/>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19" name="Rectangle 187"/>
            <p:cNvSpPr>
              <a:spLocks noChangeArrowheads="1"/>
            </p:cNvSpPr>
            <p:nvPr/>
          </p:nvSpPr>
          <p:spPr bwMode="auto">
            <a:xfrm>
              <a:off x="3912" y="2039"/>
              <a:ext cx="62"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0" name="Rectangle 188"/>
            <p:cNvSpPr>
              <a:spLocks noChangeArrowheads="1"/>
            </p:cNvSpPr>
            <p:nvPr/>
          </p:nvSpPr>
          <p:spPr bwMode="auto">
            <a:xfrm>
              <a:off x="3912" y="1579"/>
              <a:ext cx="6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1" name="Rectangle 189"/>
            <p:cNvSpPr>
              <a:spLocks noChangeArrowheads="1"/>
            </p:cNvSpPr>
            <p:nvPr/>
          </p:nvSpPr>
          <p:spPr bwMode="auto">
            <a:xfrm>
              <a:off x="3935" y="3650"/>
              <a:ext cx="39"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2" name="Rectangle 190"/>
            <p:cNvSpPr>
              <a:spLocks noChangeArrowheads="1"/>
            </p:cNvSpPr>
            <p:nvPr/>
          </p:nvSpPr>
          <p:spPr bwMode="auto">
            <a:xfrm>
              <a:off x="3935" y="3189"/>
              <a:ext cx="39"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3" name="Rectangle 191"/>
            <p:cNvSpPr>
              <a:spLocks noChangeArrowheads="1"/>
            </p:cNvSpPr>
            <p:nvPr/>
          </p:nvSpPr>
          <p:spPr bwMode="auto">
            <a:xfrm>
              <a:off x="3935" y="2729"/>
              <a:ext cx="39"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4" name="Rectangle 192"/>
            <p:cNvSpPr>
              <a:spLocks noChangeArrowheads="1"/>
            </p:cNvSpPr>
            <p:nvPr/>
          </p:nvSpPr>
          <p:spPr bwMode="auto">
            <a:xfrm>
              <a:off x="3935" y="2269"/>
              <a:ext cx="39"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5" name="Rectangle 193"/>
            <p:cNvSpPr>
              <a:spLocks noChangeArrowheads="1"/>
            </p:cNvSpPr>
            <p:nvPr/>
          </p:nvSpPr>
          <p:spPr bwMode="auto">
            <a:xfrm>
              <a:off x="3935" y="1809"/>
              <a:ext cx="39"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6" name="Rectangle 194"/>
            <p:cNvSpPr>
              <a:spLocks noChangeArrowheads="1"/>
            </p:cNvSpPr>
            <p:nvPr/>
          </p:nvSpPr>
          <p:spPr bwMode="auto">
            <a:xfrm>
              <a:off x="3935" y="1349"/>
              <a:ext cx="39" cy="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7" name="Rectangle 195"/>
            <p:cNvSpPr>
              <a:spLocks noChangeArrowheads="1"/>
            </p:cNvSpPr>
            <p:nvPr/>
          </p:nvSpPr>
          <p:spPr bwMode="auto">
            <a:xfrm>
              <a:off x="1665" y="3596"/>
              <a:ext cx="10" cy="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8" name="Rectangle 196"/>
            <p:cNvSpPr>
              <a:spLocks noChangeArrowheads="1"/>
            </p:cNvSpPr>
            <p:nvPr/>
          </p:nvSpPr>
          <p:spPr bwMode="auto">
            <a:xfrm>
              <a:off x="2240" y="3596"/>
              <a:ext cx="10" cy="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29" name="Rectangle 197"/>
            <p:cNvSpPr>
              <a:spLocks noChangeArrowheads="1"/>
            </p:cNvSpPr>
            <p:nvPr/>
          </p:nvSpPr>
          <p:spPr bwMode="auto">
            <a:xfrm>
              <a:off x="2815" y="3596"/>
              <a:ext cx="9" cy="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0" name="Rectangle 198"/>
            <p:cNvSpPr>
              <a:spLocks noChangeArrowheads="1"/>
            </p:cNvSpPr>
            <p:nvPr/>
          </p:nvSpPr>
          <p:spPr bwMode="auto">
            <a:xfrm>
              <a:off x="3390" y="3596"/>
              <a:ext cx="9" cy="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1" name="Rectangle 199"/>
            <p:cNvSpPr>
              <a:spLocks noChangeArrowheads="1"/>
            </p:cNvSpPr>
            <p:nvPr/>
          </p:nvSpPr>
          <p:spPr bwMode="auto">
            <a:xfrm>
              <a:off x="3965" y="3596"/>
              <a:ext cx="9" cy="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2" name="Rectangle 200"/>
            <p:cNvSpPr>
              <a:spLocks noChangeArrowheads="1"/>
            </p:cNvSpPr>
            <p:nvPr/>
          </p:nvSpPr>
          <p:spPr bwMode="auto">
            <a:xfrm>
              <a:off x="1379" y="3619"/>
              <a:ext cx="10" cy="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3" name="Rectangle 201"/>
            <p:cNvSpPr>
              <a:spLocks noChangeArrowheads="1"/>
            </p:cNvSpPr>
            <p:nvPr/>
          </p:nvSpPr>
          <p:spPr bwMode="auto">
            <a:xfrm>
              <a:off x="1954" y="3619"/>
              <a:ext cx="10" cy="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4" name="Rectangle 202"/>
            <p:cNvSpPr>
              <a:spLocks noChangeArrowheads="1"/>
            </p:cNvSpPr>
            <p:nvPr/>
          </p:nvSpPr>
          <p:spPr bwMode="auto">
            <a:xfrm>
              <a:off x="2527" y="3619"/>
              <a:ext cx="9" cy="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5" name="Rectangle 203"/>
            <p:cNvSpPr>
              <a:spLocks noChangeArrowheads="1"/>
            </p:cNvSpPr>
            <p:nvPr/>
          </p:nvSpPr>
          <p:spPr bwMode="auto">
            <a:xfrm>
              <a:off x="3104" y="3619"/>
              <a:ext cx="9" cy="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6" name="Rectangle 204"/>
            <p:cNvSpPr>
              <a:spLocks noChangeArrowheads="1"/>
            </p:cNvSpPr>
            <p:nvPr/>
          </p:nvSpPr>
          <p:spPr bwMode="auto">
            <a:xfrm>
              <a:off x="3677" y="3619"/>
              <a:ext cx="9" cy="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7" name="Rectangle 205"/>
            <p:cNvSpPr>
              <a:spLocks noChangeArrowheads="1"/>
            </p:cNvSpPr>
            <p:nvPr/>
          </p:nvSpPr>
          <p:spPr bwMode="auto">
            <a:xfrm>
              <a:off x="1372" y="1341"/>
              <a:ext cx="22" cy="23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8" name="Rectangle 206"/>
            <p:cNvSpPr>
              <a:spLocks noChangeArrowheads="1"/>
            </p:cNvSpPr>
            <p:nvPr/>
          </p:nvSpPr>
          <p:spPr bwMode="auto">
            <a:xfrm>
              <a:off x="3958" y="1341"/>
              <a:ext cx="23" cy="23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39" name="Rectangle 207"/>
            <p:cNvSpPr>
              <a:spLocks noChangeArrowheads="1"/>
            </p:cNvSpPr>
            <p:nvPr/>
          </p:nvSpPr>
          <p:spPr bwMode="auto">
            <a:xfrm>
              <a:off x="1372" y="3642"/>
              <a:ext cx="2609" cy="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6540" name="Rectangle 208"/>
            <p:cNvSpPr>
              <a:spLocks noChangeArrowheads="1"/>
            </p:cNvSpPr>
            <p:nvPr/>
          </p:nvSpPr>
          <p:spPr bwMode="auto">
            <a:xfrm>
              <a:off x="1074" y="3358"/>
              <a:ext cx="24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FCF305"/>
                  </a:solidFill>
                </a:rPr>
                <a:t>1000</a:t>
              </a:r>
              <a:endParaRPr lang="en-US"/>
            </a:p>
          </p:txBody>
        </p:sp>
        <p:sp>
          <p:nvSpPr>
            <p:cNvPr id="56541" name="Rectangle 209"/>
            <p:cNvSpPr>
              <a:spLocks noChangeArrowheads="1"/>
            </p:cNvSpPr>
            <p:nvPr/>
          </p:nvSpPr>
          <p:spPr bwMode="auto">
            <a:xfrm>
              <a:off x="1074" y="2898"/>
              <a:ext cx="24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FCF305"/>
                  </a:solidFill>
                </a:rPr>
                <a:t>1200</a:t>
              </a:r>
              <a:endParaRPr lang="en-US"/>
            </a:p>
          </p:txBody>
        </p:sp>
        <p:sp>
          <p:nvSpPr>
            <p:cNvPr id="56542" name="Rectangle 210"/>
            <p:cNvSpPr>
              <a:spLocks noChangeArrowheads="1"/>
            </p:cNvSpPr>
            <p:nvPr/>
          </p:nvSpPr>
          <p:spPr bwMode="auto">
            <a:xfrm>
              <a:off x="1074" y="2437"/>
              <a:ext cx="24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FCF305"/>
                  </a:solidFill>
                </a:rPr>
                <a:t>1400</a:t>
              </a:r>
              <a:endParaRPr lang="en-US"/>
            </a:p>
          </p:txBody>
        </p:sp>
      </p:grpSp>
      <p:sp>
        <p:nvSpPr>
          <p:cNvPr id="56331" name="Rectangle 211"/>
          <p:cNvSpPr>
            <a:spLocks noChangeArrowheads="1"/>
          </p:cNvSpPr>
          <p:nvPr/>
        </p:nvSpPr>
        <p:spPr bwMode="auto">
          <a:xfrm>
            <a:off x="2146573" y="3125788"/>
            <a:ext cx="43601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FCF305"/>
                </a:solidFill>
              </a:rPr>
              <a:t>1600</a:t>
            </a:r>
            <a:endParaRPr lang="en-US"/>
          </a:p>
        </p:txBody>
      </p:sp>
      <p:sp>
        <p:nvSpPr>
          <p:cNvPr id="56332" name="Rectangle 212"/>
          <p:cNvSpPr>
            <a:spLocks noChangeArrowheads="1"/>
          </p:cNvSpPr>
          <p:nvPr/>
        </p:nvSpPr>
        <p:spPr bwMode="auto">
          <a:xfrm>
            <a:off x="2146573" y="2393951"/>
            <a:ext cx="43601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FCF305"/>
                </a:solidFill>
              </a:rPr>
              <a:t>1800</a:t>
            </a:r>
            <a:endParaRPr lang="en-US"/>
          </a:p>
        </p:txBody>
      </p:sp>
      <p:sp>
        <p:nvSpPr>
          <p:cNvPr id="56333" name="Rectangle 213"/>
          <p:cNvSpPr>
            <a:spLocks noChangeArrowheads="1"/>
          </p:cNvSpPr>
          <p:nvPr/>
        </p:nvSpPr>
        <p:spPr bwMode="auto">
          <a:xfrm>
            <a:off x="3158939" y="5848351"/>
            <a:ext cx="24365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b="1">
                <a:solidFill>
                  <a:srgbClr val="FFFFFF"/>
                </a:solidFill>
              </a:rPr>
              <a:t>20</a:t>
            </a:r>
            <a:endParaRPr lang="en-US"/>
          </a:p>
        </p:txBody>
      </p:sp>
      <p:sp>
        <p:nvSpPr>
          <p:cNvPr id="56334" name="Rectangle 214"/>
          <p:cNvSpPr>
            <a:spLocks noChangeArrowheads="1"/>
          </p:cNvSpPr>
          <p:nvPr/>
        </p:nvSpPr>
        <p:spPr bwMode="auto">
          <a:xfrm>
            <a:off x="4185854" y="5848351"/>
            <a:ext cx="24365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b="1">
                <a:solidFill>
                  <a:srgbClr val="FFFFFF"/>
                </a:solidFill>
              </a:rPr>
              <a:t>40</a:t>
            </a:r>
            <a:endParaRPr lang="en-US"/>
          </a:p>
        </p:txBody>
      </p:sp>
      <p:sp>
        <p:nvSpPr>
          <p:cNvPr id="56335" name="Rectangle 215"/>
          <p:cNvSpPr>
            <a:spLocks noChangeArrowheads="1"/>
          </p:cNvSpPr>
          <p:nvPr/>
        </p:nvSpPr>
        <p:spPr bwMode="auto">
          <a:xfrm>
            <a:off x="5210982" y="5848351"/>
            <a:ext cx="24365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b="1">
                <a:solidFill>
                  <a:srgbClr val="FFFFFF"/>
                </a:solidFill>
              </a:rPr>
              <a:t>60</a:t>
            </a:r>
            <a:endParaRPr lang="en-US"/>
          </a:p>
        </p:txBody>
      </p:sp>
      <p:sp>
        <p:nvSpPr>
          <p:cNvPr id="56336" name="Rectangle 216"/>
          <p:cNvSpPr>
            <a:spLocks noChangeArrowheads="1"/>
          </p:cNvSpPr>
          <p:nvPr/>
        </p:nvSpPr>
        <p:spPr bwMode="auto">
          <a:xfrm>
            <a:off x="6237896" y="5848351"/>
            <a:ext cx="24365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b="1">
                <a:solidFill>
                  <a:srgbClr val="FFFFFF"/>
                </a:solidFill>
              </a:rPr>
              <a:t>80</a:t>
            </a:r>
            <a:endParaRPr lang="en-US"/>
          </a:p>
        </p:txBody>
      </p:sp>
      <p:sp>
        <p:nvSpPr>
          <p:cNvPr id="56337" name="Rectangle 217"/>
          <p:cNvSpPr>
            <a:spLocks noChangeArrowheads="1"/>
          </p:cNvSpPr>
          <p:nvPr/>
        </p:nvSpPr>
        <p:spPr bwMode="auto">
          <a:xfrm>
            <a:off x="7206575" y="5848351"/>
            <a:ext cx="36548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b="1">
                <a:solidFill>
                  <a:srgbClr val="FFFFFF"/>
                </a:solidFill>
              </a:rPr>
              <a:t>100</a:t>
            </a:r>
            <a:endParaRPr lang="en-US"/>
          </a:p>
        </p:txBody>
      </p:sp>
      <p:sp>
        <p:nvSpPr>
          <p:cNvPr id="56338" name="Rectangle 218"/>
          <p:cNvSpPr>
            <a:spLocks noChangeArrowheads="1"/>
          </p:cNvSpPr>
          <p:nvPr/>
        </p:nvSpPr>
        <p:spPr bwMode="auto">
          <a:xfrm>
            <a:off x="7546386" y="5275263"/>
            <a:ext cx="32701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7FFDFF"/>
                </a:solidFill>
              </a:rPr>
              <a:t>100</a:t>
            </a:r>
            <a:endParaRPr lang="en-US"/>
          </a:p>
        </p:txBody>
      </p:sp>
      <p:sp>
        <p:nvSpPr>
          <p:cNvPr id="56339" name="Rectangle 219"/>
          <p:cNvSpPr>
            <a:spLocks noChangeArrowheads="1"/>
          </p:cNvSpPr>
          <p:nvPr/>
        </p:nvSpPr>
        <p:spPr bwMode="auto">
          <a:xfrm>
            <a:off x="7546386" y="4543426"/>
            <a:ext cx="32701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7FFDFF"/>
                </a:solidFill>
              </a:rPr>
              <a:t>120</a:t>
            </a:r>
            <a:endParaRPr lang="en-US"/>
          </a:p>
        </p:txBody>
      </p:sp>
      <p:sp>
        <p:nvSpPr>
          <p:cNvPr id="56340" name="Rectangle 220"/>
          <p:cNvSpPr>
            <a:spLocks noChangeArrowheads="1"/>
          </p:cNvSpPr>
          <p:nvPr/>
        </p:nvSpPr>
        <p:spPr bwMode="auto">
          <a:xfrm>
            <a:off x="7546386" y="3813176"/>
            <a:ext cx="32701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7FFDFF"/>
                </a:solidFill>
              </a:rPr>
              <a:t>140</a:t>
            </a:r>
            <a:endParaRPr lang="en-US"/>
          </a:p>
        </p:txBody>
      </p:sp>
      <p:sp>
        <p:nvSpPr>
          <p:cNvPr id="56341" name="Rectangle 221"/>
          <p:cNvSpPr>
            <a:spLocks noChangeArrowheads="1"/>
          </p:cNvSpPr>
          <p:nvPr/>
        </p:nvSpPr>
        <p:spPr bwMode="auto">
          <a:xfrm>
            <a:off x="7546386" y="3082926"/>
            <a:ext cx="32701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7FFDFF"/>
                </a:solidFill>
              </a:rPr>
              <a:t>160</a:t>
            </a:r>
            <a:endParaRPr lang="en-US"/>
          </a:p>
        </p:txBody>
      </p:sp>
      <p:sp>
        <p:nvSpPr>
          <p:cNvPr id="56342" name="Rectangle 222"/>
          <p:cNvSpPr>
            <a:spLocks noChangeArrowheads="1"/>
          </p:cNvSpPr>
          <p:nvPr/>
        </p:nvSpPr>
        <p:spPr bwMode="auto">
          <a:xfrm>
            <a:off x="7546386" y="2352676"/>
            <a:ext cx="32701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a:solidFill>
                  <a:srgbClr val="7FFDFF"/>
                </a:solidFill>
              </a:rPr>
              <a:t>180</a:t>
            </a:r>
            <a:endParaRPr lang="en-US"/>
          </a:p>
        </p:txBody>
      </p:sp>
    </p:spTree>
    <p:extLst>
      <p:ext uri="{BB962C8B-B14F-4D97-AF65-F5344CB8AC3E}">
        <p14:creationId xmlns:p14="http://schemas.microsoft.com/office/powerpoint/2010/main" val="2362065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6" name="Object 2"/>
          <p:cNvGraphicFramePr>
            <a:graphicFrameLocks noChangeAspect="1"/>
          </p:cNvGraphicFramePr>
          <p:nvPr>
            <p:extLst>
              <p:ext uri="{D42A27DB-BD31-4B8C-83A1-F6EECF244321}">
                <p14:modId xmlns:p14="http://schemas.microsoft.com/office/powerpoint/2010/main" val="2213305227"/>
              </p:ext>
            </p:extLst>
          </p:nvPr>
        </p:nvGraphicFramePr>
        <p:xfrm>
          <a:off x="1985963" y="1476375"/>
          <a:ext cx="8649296" cy="5535613"/>
        </p:xfrm>
        <a:graphic>
          <a:graphicData uri="http://schemas.openxmlformats.org/presentationml/2006/ole">
            <mc:AlternateContent xmlns:mc="http://schemas.openxmlformats.org/markup-compatibility/2006">
              <mc:Choice xmlns:v="urn:schemas-microsoft-com:vml" Requires="v">
                <p:oleObj spid="_x0000_s1134" name="Chart" r:id="rId3" imgW="10672726" imgH="7686791" progId="MSGraph.Chart.8">
                  <p:embed followColorScheme="full"/>
                </p:oleObj>
              </mc:Choice>
              <mc:Fallback>
                <p:oleObj name="Chart" r:id="rId3" imgW="10672726" imgH="7686791" progId="MSGraph.Chart.8">
                  <p:embed followColorScheme="full"/>
                  <p:pic>
                    <p:nvPicPr>
                      <p:cNvPr id="0" name="Picture 7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963" y="1476375"/>
                        <a:ext cx="8649296" cy="553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347" name="Text Box 3"/>
          <p:cNvSpPr txBox="1">
            <a:spLocks noChangeAspect="1" noChangeArrowheads="1"/>
          </p:cNvSpPr>
          <p:nvPr/>
        </p:nvSpPr>
        <p:spPr bwMode="auto">
          <a:xfrm rot="-5400000">
            <a:off x="-1315839" y="3307527"/>
            <a:ext cx="41068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000" b="1">
                <a:solidFill>
                  <a:srgbClr val="FFFFFF"/>
                </a:solidFill>
              </a:rPr>
              <a:t>Odds Ratios*</a:t>
            </a:r>
          </a:p>
        </p:txBody>
      </p:sp>
      <p:sp>
        <p:nvSpPr>
          <p:cNvPr id="57348" name="Text Box 4"/>
          <p:cNvSpPr txBox="1">
            <a:spLocks noChangeArrowheads="1"/>
          </p:cNvSpPr>
          <p:nvPr/>
        </p:nvSpPr>
        <p:spPr bwMode="auto">
          <a:xfrm>
            <a:off x="0" y="381000"/>
            <a:ext cx="102870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3200"/>
              <a:t>Odds Ratios for Future CAD in EPIC-Norfolk</a:t>
            </a:r>
          </a:p>
        </p:txBody>
      </p:sp>
      <p:sp>
        <p:nvSpPr>
          <p:cNvPr id="57349" name="Text Box 5"/>
          <p:cNvSpPr txBox="1">
            <a:spLocks noChangeArrowheads="1"/>
          </p:cNvSpPr>
          <p:nvPr/>
        </p:nvSpPr>
        <p:spPr bwMode="auto">
          <a:xfrm>
            <a:off x="3009900" y="5164139"/>
            <a:ext cx="4371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000" b="1" dirty="0">
                <a:solidFill>
                  <a:schemeClr val="tx1"/>
                </a:solidFill>
              </a:rPr>
              <a:t>HDL-P or HDL Size Quartiles</a:t>
            </a:r>
          </a:p>
        </p:txBody>
      </p:sp>
      <p:sp>
        <p:nvSpPr>
          <p:cNvPr id="57350" name="Text Box 6"/>
          <p:cNvSpPr txBox="1">
            <a:spLocks noChangeArrowheads="1"/>
          </p:cNvSpPr>
          <p:nvPr/>
        </p:nvSpPr>
        <p:spPr bwMode="auto">
          <a:xfrm>
            <a:off x="2702125" y="3878264"/>
            <a:ext cx="2437804"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a:solidFill>
                  <a:schemeClr val="tx1"/>
                </a:solidFill>
              </a:rPr>
              <a:t>HDL-P</a:t>
            </a:r>
          </a:p>
          <a:p>
            <a:r>
              <a:rPr lang="en-US" sz="1800">
                <a:solidFill>
                  <a:schemeClr val="tx1"/>
                </a:solidFill>
              </a:rPr>
              <a:t>(p&lt;0.001)</a:t>
            </a:r>
          </a:p>
        </p:txBody>
      </p:sp>
      <p:sp>
        <p:nvSpPr>
          <p:cNvPr id="57351" name="Text Box 7"/>
          <p:cNvSpPr txBox="1">
            <a:spLocks noChangeArrowheads="1"/>
          </p:cNvSpPr>
          <p:nvPr/>
        </p:nvSpPr>
        <p:spPr bwMode="auto">
          <a:xfrm>
            <a:off x="5086350" y="2274889"/>
            <a:ext cx="243780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spcBef>
                <a:spcPct val="50000"/>
              </a:spcBef>
            </a:pPr>
            <a:r>
              <a:rPr lang="en-US" sz="2400"/>
              <a:t>HDL Size</a:t>
            </a:r>
          </a:p>
          <a:p>
            <a:r>
              <a:rPr lang="en-US" sz="1800"/>
              <a:t>(p&lt;0.001)</a:t>
            </a:r>
          </a:p>
        </p:txBody>
      </p:sp>
      <p:sp>
        <p:nvSpPr>
          <p:cNvPr id="57352" name="Text Box 8"/>
          <p:cNvSpPr txBox="1">
            <a:spLocks noChangeArrowheads="1"/>
          </p:cNvSpPr>
          <p:nvPr/>
        </p:nvSpPr>
        <p:spPr bwMode="auto">
          <a:xfrm>
            <a:off x="69653" y="6343651"/>
            <a:ext cx="759737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spcBef>
                <a:spcPct val="50000"/>
              </a:spcBef>
            </a:pPr>
            <a:r>
              <a:rPr lang="en-US" sz="1400">
                <a:solidFill>
                  <a:schemeClr val="tx1"/>
                </a:solidFill>
              </a:rPr>
              <a:t>*adjusted for age, gender, and smoking</a:t>
            </a:r>
          </a:p>
          <a:p>
            <a:pPr algn="l"/>
            <a:r>
              <a:rPr lang="en-US" sz="1400">
                <a:solidFill>
                  <a:schemeClr val="tx1"/>
                </a:solidFill>
              </a:rPr>
              <a:t>(HDL-P and HDL size in same model)</a:t>
            </a:r>
          </a:p>
        </p:txBody>
      </p:sp>
      <p:sp>
        <p:nvSpPr>
          <p:cNvPr id="57353" name="Text Box 9"/>
          <p:cNvSpPr txBox="1">
            <a:spLocks noChangeArrowheads="1"/>
          </p:cNvSpPr>
          <p:nvPr/>
        </p:nvSpPr>
        <p:spPr bwMode="auto">
          <a:xfrm>
            <a:off x="5493544" y="6516689"/>
            <a:ext cx="5141715"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defRPr sz="3600">
                <a:solidFill>
                  <a:schemeClr val="tx2"/>
                </a:solidFill>
                <a:latin typeface="Arial" charset="0"/>
              </a:defRPr>
            </a:lvl1pPr>
            <a:lvl2pPr marL="742950" indent="-285750">
              <a:defRPr sz="3600">
                <a:solidFill>
                  <a:schemeClr val="tx2"/>
                </a:solidFill>
                <a:latin typeface="Arial" charset="0"/>
              </a:defRPr>
            </a:lvl2pPr>
            <a:lvl3pPr marL="1143000" indent="-228600">
              <a:defRPr sz="3600">
                <a:solidFill>
                  <a:schemeClr val="tx2"/>
                </a:solidFill>
                <a:latin typeface="Arial" charset="0"/>
              </a:defRPr>
            </a:lvl3pPr>
            <a:lvl4pPr marL="1600200" indent="-228600">
              <a:defRPr sz="3600">
                <a:solidFill>
                  <a:schemeClr val="tx2"/>
                </a:solidFill>
                <a:latin typeface="Arial" charset="0"/>
              </a:defRPr>
            </a:lvl4pPr>
            <a:lvl5pPr marL="2057400" indent="-228600">
              <a:defRPr sz="3600">
                <a:solidFill>
                  <a:schemeClr val="tx2"/>
                </a:solidFill>
                <a:latin typeface="Arial" charset="0"/>
              </a:defRPr>
            </a:lvl5pPr>
            <a:lvl6pPr marL="2514600" indent="-228600" algn="ctr" eaLnBrk="0" fontAlgn="base" hangingPunct="0">
              <a:spcBef>
                <a:spcPct val="0"/>
              </a:spcBef>
              <a:spcAft>
                <a:spcPct val="0"/>
              </a:spcAft>
              <a:defRPr sz="3600">
                <a:solidFill>
                  <a:schemeClr val="tx2"/>
                </a:solidFill>
                <a:latin typeface="Arial" charset="0"/>
              </a:defRPr>
            </a:lvl6pPr>
            <a:lvl7pPr marL="2971800" indent="-228600" algn="ctr" eaLnBrk="0" fontAlgn="base" hangingPunct="0">
              <a:spcBef>
                <a:spcPct val="0"/>
              </a:spcBef>
              <a:spcAft>
                <a:spcPct val="0"/>
              </a:spcAft>
              <a:defRPr sz="3600">
                <a:solidFill>
                  <a:schemeClr val="tx2"/>
                </a:solidFill>
                <a:latin typeface="Arial" charset="0"/>
              </a:defRPr>
            </a:lvl7pPr>
            <a:lvl8pPr marL="3429000" indent="-228600" algn="ctr" eaLnBrk="0" fontAlgn="base" hangingPunct="0">
              <a:spcBef>
                <a:spcPct val="0"/>
              </a:spcBef>
              <a:spcAft>
                <a:spcPct val="0"/>
              </a:spcAft>
              <a:defRPr sz="3600">
                <a:solidFill>
                  <a:schemeClr val="tx2"/>
                </a:solidFill>
                <a:latin typeface="Arial" charset="0"/>
              </a:defRPr>
            </a:lvl8pPr>
            <a:lvl9pPr marL="3886200" indent="-228600" algn="ctr" eaLnBrk="0" fontAlgn="base" hangingPunct="0">
              <a:spcBef>
                <a:spcPct val="0"/>
              </a:spcBef>
              <a:spcAft>
                <a:spcPct val="0"/>
              </a:spcAft>
              <a:defRPr sz="3600">
                <a:solidFill>
                  <a:schemeClr val="tx2"/>
                </a:solidFill>
                <a:latin typeface="Arial" charset="0"/>
              </a:defRPr>
            </a:lvl9pPr>
          </a:lstStyle>
          <a:p>
            <a:pPr algn="l">
              <a:lnSpc>
                <a:spcPct val="80000"/>
              </a:lnSpc>
              <a:spcBef>
                <a:spcPct val="50000"/>
              </a:spcBef>
            </a:pPr>
            <a:r>
              <a:rPr lang="en-US" sz="1400">
                <a:solidFill>
                  <a:schemeClr val="tx1"/>
                </a:solidFill>
              </a:rPr>
              <a:t>El Harchaoui et al. Ann Intern Med 2009;150:84-93</a:t>
            </a:r>
          </a:p>
        </p:txBody>
      </p:sp>
    </p:spTree>
    <p:extLst>
      <p:ext uri="{BB962C8B-B14F-4D97-AF65-F5344CB8AC3E}">
        <p14:creationId xmlns:p14="http://schemas.microsoft.com/office/powerpoint/2010/main" val="644998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0">
      <a:dk1>
        <a:srgbClr val="333333"/>
      </a:dk1>
      <a:lt1>
        <a:srgbClr val="FFFFFF"/>
      </a:lt1>
      <a:dk2>
        <a:srgbClr val="0033CC"/>
      </a:dk2>
      <a:lt2>
        <a:srgbClr val="FFFF00"/>
      </a:lt2>
      <a:accent1>
        <a:srgbClr val="FFFF99"/>
      </a:accent1>
      <a:accent2>
        <a:srgbClr val="CC00CC"/>
      </a:accent2>
      <a:accent3>
        <a:srgbClr val="AAADE2"/>
      </a:accent3>
      <a:accent4>
        <a:srgbClr val="DADADA"/>
      </a:accent4>
      <a:accent5>
        <a:srgbClr val="FFFFCA"/>
      </a:accent5>
      <a:accent6>
        <a:srgbClr val="B900B9"/>
      </a:accent6>
      <a:hlink>
        <a:srgbClr val="66FFCC"/>
      </a:hlink>
      <a:folHlink>
        <a:srgbClr val="3399FF"/>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808080"/>
        </a:dk1>
        <a:lt1>
          <a:srgbClr val="FFFFFF"/>
        </a:lt1>
        <a:dk2>
          <a:srgbClr val="0033CC"/>
        </a:dk2>
        <a:lt2>
          <a:srgbClr val="FFFF00"/>
        </a:lt2>
        <a:accent1>
          <a:srgbClr val="3399FF"/>
        </a:accent1>
        <a:accent2>
          <a:srgbClr val="99FFCC"/>
        </a:accent2>
        <a:accent3>
          <a:srgbClr val="AAADE2"/>
        </a:accent3>
        <a:accent4>
          <a:srgbClr val="DADADA"/>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Default Design 9">
        <a:dk1>
          <a:srgbClr val="808080"/>
        </a:dk1>
        <a:lt1>
          <a:srgbClr val="FFFFFF"/>
        </a:lt1>
        <a:dk2>
          <a:srgbClr val="000099"/>
        </a:dk2>
        <a:lt2>
          <a:srgbClr val="FFFF00"/>
        </a:lt2>
        <a:accent1>
          <a:srgbClr val="3399FF"/>
        </a:accent1>
        <a:accent2>
          <a:srgbClr val="99FFCC"/>
        </a:accent2>
        <a:accent3>
          <a:srgbClr val="AAAACA"/>
        </a:accent3>
        <a:accent4>
          <a:srgbClr val="DADADA"/>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Default Design 10">
        <a:dk1>
          <a:srgbClr val="333333"/>
        </a:dk1>
        <a:lt1>
          <a:srgbClr val="FFFFFF"/>
        </a:lt1>
        <a:dk2>
          <a:srgbClr val="0033CC"/>
        </a:dk2>
        <a:lt2>
          <a:srgbClr val="FFFF00"/>
        </a:lt2>
        <a:accent1>
          <a:srgbClr val="FFFF99"/>
        </a:accent1>
        <a:accent2>
          <a:srgbClr val="CC00CC"/>
        </a:accent2>
        <a:accent3>
          <a:srgbClr val="AAADE2"/>
        </a:accent3>
        <a:accent4>
          <a:srgbClr val="DADADA"/>
        </a:accent4>
        <a:accent5>
          <a:srgbClr val="FFFFCA"/>
        </a:accent5>
        <a:accent6>
          <a:srgbClr val="B900B9"/>
        </a:accent6>
        <a:hlink>
          <a:srgbClr val="66FFCC"/>
        </a:hlink>
        <a:folHlink>
          <a:srgbClr val="3399FF"/>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FFFFFF"/>
        </a:lt1>
        <a:dk2>
          <a:srgbClr val="0033CC"/>
        </a:dk2>
        <a:lt2>
          <a:srgbClr val="FFFF00"/>
        </a:lt2>
        <a:accent1>
          <a:srgbClr val="FFFF99"/>
        </a:accent1>
        <a:accent2>
          <a:srgbClr val="CC00CC"/>
        </a:accent2>
        <a:accent3>
          <a:srgbClr val="AAADE2"/>
        </a:accent3>
        <a:accent4>
          <a:srgbClr val="DADADA"/>
        </a:accent4>
        <a:accent5>
          <a:srgbClr val="FFFFCA"/>
        </a:accent5>
        <a:accent6>
          <a:srgbClr val="B900B9"/>
        </a:accent6>
        <a:hlink>
          <a:srgbClr val="66FF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15748</TotalTime>
  <Words>2150</Words>
  <Application>Microsoft Office PowerPoint</Application>
  <PresentationFormat>35mm Slides</PresentationFormat>
  <Paragraphs>399</Paragraphs>
  <Slides>35</Slides>
  <Notes>18</Notes>
  <HiddenSlides>1</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38" baseType="lpstr">
      <vt:lpstr>Default Design</vt:lpstr>
      <vt:lpstr>CorelDRAW!</vt:lpstr>
      <vt:lpstr>Chart</vt:lpstr>
      <vt:lpstr>Presenter Disclosure Information</vt:lpstr>
      <vt:lpstr>High-Density Lipoprotein Cholesterol  and Particle Concentrations,  Carotid Atherosclerosis,  and Coronary Events:  The Multi-Ethnic Study of Atherosclerosis  </vt:lpstr>
      <vt:lpstr>PowerPoint Presentation</vt:lpstr>
      <vt:lpstr>Lipoproteins and Lipids</vt:lpstr>
      <vt:lpstr>Lipoprotein Quantification by Apolipoprotein Content (immunoassay)</vt:lpstr>
      <vt:lpstr>Lipoprotein Quantification by Particle Number (NMR analysis)</vt:lpstr>
      <vt:lpstr>PowerPoint Presentation</vt:lpstr>
      <vt:lpstr>PowerPoint Presentation</vt:lpstr>
      <vt:lpstr>PowerPoint Presentation</vt:lpstr>
      <vt:lpstr>PowerPoint Presentation</vt:lpstr>
      <vt:lpstr>PowerPoint Presentation</vt:lpstr>
      <vt:lpstr>Hypotheses</vt:lpstr>
      <vt:lpstr>Methods</vt:lpstr>
      <vt:lpstr>Participant Characteristics</vt:lpstr>
      <vt:lpstr>Spearman Correlations*</vt:lpstr>
      <vt:lpstr>HDL-C and HDL-P  Associations with Coronary Events</vt:lpstr>
      <vt:lpstr>PowerPoint Presentation</vt:lpstr>
      <vt:lpstr>CHD HR(95%CI) by HDL-C quartile,  Effects of adjustment for lipids/lipoproteins </vt:lpstr>
      <vt:lpstr>PowerPoint Presentation</vt:lpstr>
      <vt:lpstr>HDL-C and HDL-P  Associations with Carotid IMT</vt:lpstr>
      <vt:lpstr>cIMT by HDL-C Quartiles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Sensitivity Analyses</vt:lpstr>
      <vt:lpstr>Strengths and Limitations </vt:lpstr>
      <vt:lpstr>PowerPoint Presentation</vt:lpstr>
      <vt:lpstr>PowerPoint Presentation</vt:lpstr>
      <vt:lpstr>PowerPoint Presentation</vt:lpstr>
      <vt:lpstr>Acknowledgements</vt:lpstr>
      <vt:lpstr>Thank You to MESA Study investigators, particularly Diane Bild, staff, participants, and to coauthors:  Philip Greenland, MD, David C. Goff, Jr., MD, PhD, Donald Lloyd-Jones, MD, MS, Christopher T. Sibley, MD, Samia Mora, MD </vt:lpstr>
    </vt:vector>
  </TitlesOfParts>
  <Company>Bayer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 defense presentation</dc:title>
  <dc:creator>Rachel H. Mackey</dc:creator>
  <cp:lastModifiedBy>Mackey</cp:lastModifiedBy>
  <cp:revision>804</cp:revision>
  <cp:lastPrinted>2011-10-25T19:03:51Z</cp:lastPrinted>
  <dcterms:created xsi:type="dcterms:W3CDTF">1998-07-02T01:47:51Z</dcterms:created>
  <dcterms:modified xsi:type="dcterms:W3CDTF">2012-02-29T19:40:56Z</dcterms:modified>
</cp:coreProperties>
</file>