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handoutMasterIdLst>
    <p:handoutMasterId r:id="rId28"/>
  </p:handoutMasterIdLst>
  <p:sldIdLst>
    <p:sldId id="256" r:id="rId2"/>
    <p:sldId id="345" r:id="rId3"/>
    <p:sldId id="346" r:id="rId4"/>
    <p:sldId id="362" r:id="rId5"/>
    <p:sldId id="363" r:id="rId6"/>
    <p:sldId id="344" r:id="rId7"/>
    <p:sldId id="347" r:id="rId8"/>
    <p:sldId id="364" r:id="rId9"/>
    <p:sldId id="352" r:id="rId10"/>
    <p:sldId id="328" r:id="rId11"/>
    <p:sldId id="329" r:id="rId12"/>
    <p:sldId id="360" r:id="rId13"/>
    <p:sldId id="353" r:id="rId14"/>
    <p:sldId id="331" r:id="rId15"/>
    <p:sldId id="332" r:id="rId16"/>
    <p:sldId id="333" r:id="rId17"/>
    <p:sldId id="334" r:id="rId18"/>
    <p:sldId id="335" r:id="rId19"/>
    <p:sldId id="336" r:id="rId20"/>
    <p:sldId id="354" r:id="rId21"/>
    <p:sldId id="355" r:id="rId22"/>
    <p:sldId id="359" r:id="rId23"/>
    <p:sldId id="356" r:id="rId24"/>
    <p:sldId id="357" r:id="rId25"/>
    <p:sldId id="358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3866" autoAdjust="0"/>
  </p:normalViewPr>
  <p:slideViewPr>
    <p:cSldViewPr>
      <p:cViewPr>
        <p:scale>
          <a:sx n="81" d="100"/>
          <a:sy n="81" d="100"/>
        </p:scale>
        <p:origin x="-83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&lt;20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White</c:v>
                </c:pt>
                <c:pt idx="1">
                  <c:v>Chinese</c:v>
                </c:pt>
                <c:pt idx="2">
                  <c:v>Black</c:v>
                </c:pt>
                <c:pt idx="3">
                  <c:v>Hispanic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12.25</c:v>
                </c:pt>
                <c:pt idx="1">
                  <c:v>6.18</c:v>
                </c:pt>
                <c:pt idx="2">
                  <c:v>6.42</c:v>
                </c:pt>
                <c:pt idx="3">
                  <c:v>6.33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20-29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White</c:v>
                </c:pt>
                <c:pt idx="1">
                  <c:v>Chinese</c:v>
                </c:pt>
                <c:pt idx="2">
                  <c:v>Black</c:v>
                </c:pt>
                <c:pt idx="3">
                  <c:v>Hispanic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9.49</c:v>
                </c:pt>
                <c:pt idx="1">
                  <c:v>4.72</c:v>
                </c:pt>
                <c:pt idx="2">
                  <c:v>8.67</c:v>
                </c:pt>
                <c:pt idx="3">
                  <c:v>6.72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30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White</c:v>
                </c:pt>
                <c:pt idx="1">
                  <c:v>Chinese</c:v>
                </c:pt>
                <c:pt idx="2">
                  <c:v>Black</c:v>
                </c:pt>
                <c:pt idx="3">
                  <c:v>Hispanic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6.79</c:v>
                </c:pt>
                <c:pt idx="1">
                  <c:v>2.89</c:v>
                </c:pt>
                <c:pt idx="2">
                  <c:v>7.97</c:v>
                </c:pt>
                <c:pt idx="3">
                  <c:v>8.26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773376"/>
        <c:axId val="110774912"/>
      </c:barChart>
      <c:catAx>
        <c:axId val="110773376"/>
        <c:scaling>
          <c:orientation val="minMax"/>
        </c:scaling>
        <c:delete val="0"/>
        <c:axPos val="b"/>
        <c:majorTickMark val="out"/>
        <c:minorTickMark val="none"/>
        <c:tickLblPos val="nextTo"/>
        <c:crossAx val="110774912"/>
        <c:crosses val="autoZero"/>
        <c:auto val="1"/>
        <c:lblAlgn val="ctr"/>
        <c:lblOffset val="100"/>
        <c:noMultiLvlLbl val="0"/>
      </c:catAx>
      <c:valAx>
        <c:axId val="1107749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Incidence rate (per 1000 p-</a:t>
                </a:r>
                <a:r>
                  <a:rPr lang="en-US" dirty="0" err="1" smtClean="0"/>
                  <a:t>yrs</a:t>
                </a:r>
                <a:r>
                  <a:rPr lang="en-US" dirty="0" smtClean="0"/>
                  <a:t>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07733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500C349-9B64-4320-BC78-7C0C9BA234C4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9A1B0B8-9D65-47E3-AE42-1E1594A89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63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B515BCF-CA46-4923-B249-6AF65B499E0B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DD6661E-74DB-4E7F-B8C9-B53B1FE6F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32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AEB02-6A76-4ED1-BADF-CDBDB0E6EE56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4DBC-C079-4639-8CA2-B03E082C7E3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AEB02-6A76-4ED1-BADF-CDBDB0E6EE56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4DBC-C079-4639-8CA2-B03E082C7E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AEB02-6A76-4ED1-BADF-CDBDB0E6EE56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4DBC-C079-4639-8CA2-B03E082C7E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4B7F13C-F1DA-4FB6-B7E8-5A273109CD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AEB02-6A76-4ED1-BADF-CDBDB0E6EE56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4DBC-C079-4639-8CA2-B03E082C7E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AEB02-6A76-4ED1-BADF-CDBDB0E6EE56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4DBC-C079-4639-8CA2-B03E082C7E3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AEB02-6A76-4ED1-BADF-CDBDB0E6EE56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4DBC-C079-4639-8CA2-B03E082C7E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AEB02-6A76-4ED1-BADF-CDBDB0E6EE56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4DBC-C079-4639-8CA2-B03E082C7E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AEB02-6A76-4ED1-BADF-CDBDB0E6EE56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4DBC-C079-4639-8CA2-B03E082C7E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AEB02-6A76-4ED1-BADF-CDBDB0E6EE56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4DBC-C079-4639-8CA2-B03E082C7E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AEB02-6A76-4ED1-BADF-CDBDB0E6EE56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4DBC-C079-4639-8CA2-B03E082C7E3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A6AEB02-6A76-4ED1-BADF-CDBDB0E6EE56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6274DBC-C079-4639-8CA2-B03E082C7E3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A6AEB02-6A76-4ED1-BADF-CDBDB0E6EE56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6274DBC-C079-4639-8CA2-B03E082C7E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frm=1&amp;source=images&amp;cd=&amp;cad=rja&amp;docid=hpoHajaSdaTDxM&amp;tbnid=EcYkMX7Xfvc01M:&amp;ved=0CAUQjRw&amp;url=http%3A%2F%2Fclubs-kids.scholastic.co.uk%2Fproducts%2F72985&amp;ei=x095UdX9IcPW2AXMyoHgAQ&amp;bvm=bv.45645796,d.b2I&amp;psig=AFQjCNG8eMAPeRyCfElPpaRB4Tfh70TGDQ&amp;ust=1366991100752277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/url?sa=i&amp;rct=j&amp;q=&amp;esrc=s&amp;frm=1&amp;source=images&amp;cd=&amp;cad=rja&amp;docid=Cn3d_xzbQ7eJ7M&amp;tbnid=2vlRDGY6IX_NsM:&amp;ved=&amp;url=http%3A%2F%2Fwww.juliadonaldson.co.uk%2Fpicturebooks.htm&amp;ei=fE95Ue2oFsLC2gWnjoHYDQ&amp;bvm=bv.45645796,d.b2I&amp;psig=AFQjCNG8eMAPeRyCfElPpaRB4Tfh70TGDQ&amp;ust=1366991100752277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www.google.com/url?sa=i&amp;rct=j&amp;q=&amp;esrc=s&amp;frm=1&amp;source=images&amp;cd=&amp;cad=rja&amp;docid=8HCMxbwUnsVfZM&amp;tbnid=-WuLcSjEvkblmM:&amp;ved=&amp;url=http%3A%2F%2Fwww.emmaslunch.com%2F&amp;ei=fE95Ue2oFsLC2gWnjoHYDQ&amp;bvm=bv.45645796,d.b2I&amp;psig=AFQjCNG8eMAPeRyCfElPpaRB4Tfh70TGDQ&amp;ust=1366991100752277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8077200" cy="1673352"/>
          </a:xfrm>
        </p:spPr>
        <p:txBody>
          <a:bodyPr>
            <a:normAutofit/>
          </a:bodyPr>
          <a:lstStyle/>
          <a:p>
            <a:r>
              <a:rPr lang="en-US" dirty="0" smtClean="0"/>
              <a:t>Vitamin D and cardiovascular disease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181600"/>
            <a:ext cx="8077200" cy="149961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Ian de Boer, MD, MS</a:t>
            </a:r>
          </a:p>
          <a:p>
            <a:r>
              <a:rPr lang="en-US" dirty="0" smtClean="0"/>
              <a:t>Associate Professor of Medicine</a:t>
            </a:r>
          </a:p>
          <a:p>
            <a:r>
              <a:rPr lang="en-US" dirty="0" smtClean="0"/>
              <a:t>Adjunct Associate Professor of Epidemiology</a:t>
            </a:r>
          </a:p>
          <a:p>
            <a:r>
              <a:rPr lang="en-US" dirty="0" smtClean="0"/>
              <a:t>Division of Nephrology &amp; Kidney Research Institute</a:t>
            </a:r>
          </a:p>
          <a:p>
            <a:r>
              <a:rPr lang="en-US" dirty="0" smtClean="0"/>
              <a:t>University of Washington</a:t>
            </a:r>
            <a:endParaRPr lang="en-US" dirty="0"/>
          </a:p>
        </p:txBody>
      </p:sp>
      <p:pic>
        <p:nvPicPr>
          <p:cNvPr id="4" name="Picture 2" descr="http://images.scholastic.co.uk/assets/a/e6/3a/126862-ml-93733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"/>
            <a:ext cx="241632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encrypted-tbn3.gstatic.com/images?q=tbn:ANd9GcRg1Kdgq66PF9usjP6xOkStfWkQojYfPGVUQHKeGopZUaQ5wW2C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7972"/>
            <a:ext cx="2849559" cy="220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encrypted-tbn1.gstatic.com/images?q=tbn:ANd9GcSnXFpkp3tGLGp7QEKUm4016BWsogFVcjYB1I_jmvW8ErXp9rt4IA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97973"/>
            <a:ext cx="1773609" cy="220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ideboer\Desktop\phot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00400"/>
            <a:ext cx="3352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6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3820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Seasonal variation complicates the analysis of 25(OH)D: CHS experience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415247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2598"/>
            <a:ext cx="3995066" cy="363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0" y="5943600"/>
            <a:ext cx="4267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err="1" smtClean="0">
                <a:solidFill>
                  <a:schemeClr val="tx1"/>
                </a:solidFill>
              </a:rPr>
              <a:t>Shoben</a:t>
            </a:r>
            <a:r>
              <a:rPr lang="en-US" dirty="0" smtClean="0">
                <a:solidFill>
                  <a:schemeClr val="tx1"/>
                </a:solidFill>
              </a:rPr>
              <a:t> AB </a:t>
            </a:r>
            <a:r>
              <a:rPr lang="en-US" i="1" dirty="0" smtClean="0">
                <a:solidFill>
                  <a:schemeClr val="tx1"/>
                </a:solidFill>
              </a:rPr>
              <a:t>et al, AJE </a:t>
            </a:r>
            <a:r>
              <a:rPr lang="en-US" dirty="0" smtClean="0">
                <a:solidFill>
                  <a:schemeClr val="tx1"/>
                </a:solidFill>
              </a:rPr>
              <a:t>2011</a:t>
            </a:r>
          </a:p>
          <a:p>
            <a:pPr algn="r"/>
            <a:r>
              <a:rPr lang="en-US" dirty="0" smtClean="0">
                <a:solidFill>
                  <a:schemeClr val="tx1"/>
                </a:solidFill>
              </a:rPr>
              <a:t>de Boer IH </a:t>
            </a:r>
            <a:r>
              <a:rPr lang="en-US" i="1" dirty="0" smtClean="0">
                <a:solidFill>
                  <a:schemeClr val="tx1"/>
                </a:solidFill>
              </a:rPr>
              <a:t>et al, Annals Intern Med </a:t>
            </a:r>
            <a:r>
              <a:rPr lang="en-US" dirty="0" smtClean="0">
                <a:solidFill>
                  <a:schemeClr val="tx1"/>
                </a:solidFill>
              </a:rPr>
              <a:t>2012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1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Seasonal variation in 25(OH)D is similar by race/ethnicity in MESA</a:t>
            </a:r>
            <a:endParaRPr lang="en-US" dirty="0"/>
          </a:p>
        </p:txBody>
      </p:sp>
      <p:pic>
        <p:nvPicPr>
          <p:cNvPr id="4" name="Picture 3" descr="Y:\seasonal vitd\race-sine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5715000" cy="518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03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 err="1"/>
              <a:t>cosinor</a:t>
            </a:r>
            <a:r>
              <a:rPr lang="en-US" dirty="0"/>
              <a:t> model improves prediction of future 25(OH)D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1905000"/>
            <a:ext cx="2438400" cy="1524000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2000" dirty="0" smtClean="0"/>
              <a:t>Difference in RMSE = 1.3 </a:t>
            </a:r>
            <a:r>
              <a:rPr lang="en-US" sz="2000" dirty="0" err="1" smtClean="0"/>
              <a:t>ng</a:t>
            </a:r>
            <a:r>
              <a:rPr lang="en-US" sz="2000" dirty="0" smtClean="0"/>
              <a:t>/mL</a:t>
            </a:r>
          </a:p>
          <a:p>
            <a:pPr marL="118872" indent="0">
              <a:buNone/>
            </a:pPr>
            <a:r>
              <a:rPr lang="en-US" sz="2000" dirty="0" smtClean="0"/>
              <a:t>P&lt;0.001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524000"/>
            <a:ext cx="5348287" cy="514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19800" y="4648200"/>
            <a:ext cx="2438400" cy="15240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US" sz="2000" dirty="0" smtClean="0"/>
              <a:t>Difference in RMSE = 1.0 </a:t>
            </a:r>
            <a:r>
              <a:rPr lang="en-US" sz="2000" dirty="0" err="1" smtClean="0"/>
              <a:t>ng</a:t>
            </a:r>
            <a:r>
              <a:rPr lang="en-US" sz="2000" dirty="0" smtClean="0"/>
              <a:t>/mL</a:t>
            </a:r>
          </a:p>
          <a:p>
            <a:pPr marL="118872" indent="0">
              <a:buFont typeface="Wingdings 2"/>
              <a:buNone/>
            </a:pPr>
            <a:r>
              <a:rPr lang="en-US" sz="2000" dirty="0" smtClean="0"/>
              <a:t>P&lt;0.001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5490796" y="6172200"/>
            <a:ext cx="3496408" cy="679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Sachs MC </a:t>
            </a:r>
            <a:r>
              <a:rPr lang="en-US" i="1" dirty="0" smtClean="0">
                <a:solidFill>
                  <a:schemeClr val="tx1"/>
                </a:solidFill>
              </a:rPr>
              <a:t>et al, AJCN </a:t>
            </a:r>
            <a:r>
              <a:rPr lang="en-US" dirty="0" smtClean="0">
                <a:solidFill>
                  <a:schemeClr val="tx1"/>
                </a:solidFill>
              </a:rPr>
              <a:t>[in press]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69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25(OH)D &amp; CHD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r>
              <a:rPr lang="en-US" dirty="0" smtClean="0"/>
              <a:t>Rationale</a:t>
            </a:r>
          </a:p>
          <a:p>
            <a:r>
              <a:rPr lang="en-US" dirty="0" smtClean="0"/>
              <a:t>Insufficient vitamin D plausibly linked to atherosclerosis</a:t>
            </a:r>
          </a:p>
          <a:p>
            <a:r>
              <a:rPr lang="en-US" dirty="0" smtClean="0"/>
              <a:t>Low 25(OH)D consistently associated </a:t>
            </a:r>
            <a:r>
              <a:rPr lang="en-US" dirty="0" smtClean="0"/>
              <a:t>CVD </a:t>
            </a:r>
            <a:r>
              <a:rPr lang="en-US" dirty="0" smtClean="0"/>
              <a:t>in white populations</a:t>
            </a:r>
          </a:p>
          <a:p>
            <a:pPr marL="118872" indent="0">
              <a:buNone/>
            </a:pPr>
            <a:r>
              <a:rPr lang="en-US" dirty="0" smtClean="0"/>
              <a:t>Hypothesis</a:t>
            </a:r>
          </a:p>
          <a:p>
            <a:r>
              <a:rPr lang="en-US" dirty="0" smtClean="0"/>
              <a:t>Low 25(OH)D is associated with increased risk of CHD in a multi-ethnic population, without heterogeneity by race/ethnicity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r>
              <a:rPr lang="en-US" dirty="0" smtClean="0"/>
              <a:t>Strengths:</a:t>
            </a:r>
          </a:p>
          <a:p>
            <a:r>
              <a:rPr lang="en-US" dirty="0" smtClean="0"/>
              <a:t>Population:</a:t>
            </a:r>
          </a:p>
          <a:p>
            <a:pPr lvl="1"/>
            <a:r>
              <a:rPr lang="en-US" dirty="0" smtClean="0"/>
              <a:t>Community-based </a:t>
            </a:r>
          </a:p>
          <a:p>
            <a:pPr lvl="1"/>
            <a:r>
              <a:rPr lang="en-US" dirty="0" smtClean="0"/>
              <a:t>Diverse (race, age)</a:t>
            </a:r>
            <a:endParaRPr lang="en-US" dirty="0" smtClean="0"/>
          </a:p>
          <a:p>
            <a:pPr lvl="1"/>
            <a:r>
              <a:rPr lang="en-US" dirty="0" smtClean="0"/>
              <a:t>Free of clinical CVD</a:t>
            </a:r>
          </a:p>
          <a:p>
            <a:r>
              <a:rPr lang="en-US" dirty="0" smtClean="0"/>
              <a:t>Exposure:</a:t>
            </a:r>
          </a:p>
          <a:p>
            <a:pPr lvl="1"/>
            <a:r>
              <a:rPr lang="en-US" dirty="0" smtClean="0"/>
              <a:t>Precisely measured</a:t>
            </a:r>
          </a:p>
          <a:p>
            <a:pPr lvl="1"/>
            <a:r>
              <a:rPr lang="en-US" dirty="0" smtClean="0"/>
              <a:t>Standardized to NIST</a:t>
            </a:r>
          </a:p>
          <a:p>
            <a:pPr lvl="1"/>
            <a:r>
              <a:rPr lang="en-US" dirty="0" smtClean="0"/>
              <a:t>Accounting for season</a:t>
            </a:r>
          </a:p>
          <a:p>
            <a:r>
              <a:rPr lang="en-US" dirty="0" smtClean="0"/>
              <a:t>Outcome:</a:t>
            </a:r>
          </a:p>
          <a:p>
            <a:pPr lvl="1"/>
            <a:r>
              <a:rPr lang="en-US" dirty="0" smtClean="0"/>
              <a:t>Appropriate pathway</a:t>
            </a:r>
          </a:p>
          <a:p>
            <a:pPr lvl="1"/>
            <a:r>
              <a:rPr lang="en-US" dirty="0" smtClean="0"/>
              <a:t>Adjudicated </a:t>
            </a:r>
          </a:p>
          <a:p>
            <a:pPr lvl="1"/>
            <a:r>
              <a:rPr lang="en-US" dirty="0" smtClean="0"/>
              <a:t>10 years follow-up</a:t>
            </a:r>
          </a:p>
          <a:p>
            <a:r>
              <a:rPr lang="en-US" dirty="0" smtClean="0"/>
              <a:t>Standardized covariates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95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25(OH)D and </a:t>
            </a:r>
            <a:r>
              <a:rPr lang="en-US" smtClean="0"/>
              <a:t>CHD events: </a:t>
            </a:r>
            <a:r>
              <a:rPr lang="en-US" dirty="0" smtClean="0"/>
              <a:t>Table 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615719"/>
              </p:ext>
            </p:extLst>
          </p:nvPr>
        </p:nvGraphicFramePr>
        <p:xfrm>
          <a:off x="457200" y="1774825"/>
          <a:ext cx="82296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1905000"/>
                <a:gridCol w="1905000"/>
                <a:gridCol w="18288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&lt;20 </a:t>
                      </a:r>
                      <a:r>
                        <a:rPr lang="en-US" dirty="0" err="1" smtClean="0"/>
                        <a:t>ng</a:t>
                      </a:r>
                      <a:r>
                        <a:rPr lang="en-US" dirty="0" smtClean="0"/>
                        <a:t>/mL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20-29 </a:t>
                      </a:r>
                      <a:r>
                        <a:rPr lang="en-US" dirty="0" err="1" smtClean="0"/>
                        <a:t>ng</a:t>
                      </a:r>
                      <a:r>
                        <a:rPr lang="en-US" dirty="0" smtClean="0"/>
                        <a:t>/mL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≥30 </a:t>
                      </a:r>
                      <a:r>
                        <a:rPr lang="en-US" dirty="0" err="1" smtClean="0"/>
                        <a:t>ng</a:t>
                      </a:r>
                      <a:r>
                        <a:rPr lang="en-US" dirty="0" smtClean="0"/>
                        <a:t>/mL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2081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Age (years)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</a:t>
                      </a:r>
                      <a:r>
                        <a:rPr lang="en-US" baseline="0" dirty="0" smtClean="0"/>
                        <a:t> (10)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 (10)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63 (10)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Female gender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1191 (56%)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1096 (49%)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1142 (55%)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Race/ethnicity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White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429 (20%)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855 (38%)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1217 (59%)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Chinese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167 (8%)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351 (16%)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266 (13%)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Black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1064 (50%)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478 (24%)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208 (10%)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Hispanic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471 (22%)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540 (24%)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390 (19%)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Diabetes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320 (15%)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310 (14%)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165</a:t>
                      </a:r>
                      <a:r>
                        <a:rPr lang="en-US" baseline="0" dirty="0" smtClean="0"/>
                        <a:t> (8%)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BP</a:t>
                      </a:r>
                      <a:r>
                        <a:rPr lang="en-US" baseline="0" dirty="0" smtClean="0"/>
                        <a:t> med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770 (36%)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737 (33%)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621 (30%)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 (MET-min/</a:t>
                      </a:r>
                      <a:r>
                        <a:rPr lang="en-US" dirty="0" err="1" smtClean="0"/>
                        <a:t>wk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630 [0,1680]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810 [105,1890]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1140 [330,2460]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BMI (kg/m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r>
                        <a:rPr lang="en-US" baseline="0" dirty="0" smtClean="0"/>
                        <a:t> (6)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 (5)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 (5)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903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25(OH)D and CHD events: unadjusted incidence rates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1507279"/>
              </p:ext>
            </p:extLst>
          </p:nvPr>
        </p:nvGraphicFramePr>
        <p:xfrm>
          <a:off x="457200" y="1774825"/>
          <a:ext cx="8229600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727121"/>
              </p:ext>
            </p:extLst>
          </p:nvPr>
        </p:nvGraphicFramePr>
        <p:xfrm>
          <a:off x="0" y="6172200"/>
          <a:ext cx="7543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8760"/>
                <a:gridCol w="1508760"/>
                <a:gridCol w="1508760"/>
                <a:gridCol w="1508760"/>
                <a:gridCol w="150876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No. events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167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772400" y="2667000"/>
            <a:ext cx="1143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25(OH)D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ng</a:t>
            </a:r>
            <a:r>
              <a:rPr lang="en-US" dirty="0" smtClean="0">
                <a:solidFill>
                  <a:schemeClr val="tx1"/>
                </a:solidFill>
              </a:rPr>
              <a:t>/mL)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63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25(OH)D and CHD events: adjusted Cox models (whites, blacks)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8604314"/>
              </p:ext>
            </p:extLst>
          </p:nvPr>
        </p:nvGraphicFramePr>
        <p:xfrm>
          <a:off x="228600" y="1752600"/>
          <a:ext cx="6583680" cy="4648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</a:tblGrid>
              <a:tr h="35862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Adjusted HR (95% CI)</a:t>
                      </a:r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862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Model 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Model 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Model 3</a:t>
                      </a:r>
                      <a:endParaRPr lang="en-US" sz="1600" dirty="0"/>
                    </a:p>
                  </a:txBody>
                  <a:tcPr anchor="ctr"/>
                </a:tc>
              </a:tr>
              <a:tr h="3586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White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600"/>
                    </a:p>
                  </a:txBody>
                  <a:tcPr anchor="ctr"/>
                </a:tc>
              </a:tr>
              <a:tr h="4017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    ≥30 </a:t>
                      </a:r>
                      <a:r>
                        <a:rPr lang="en-US" sz="1600" dirty="0" err="1" smtClean="0"/>
                        <a:t>ng</a:t>
                      </a:r>
                      <a:r>
                        <a:rPr lang="en-US" sz="1600" dirty="0" smtClean="0"/>
                        <a:t>/mL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GB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GB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GB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17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    20-29 </a:t>
                      </a:r>
                      <a:r>
                        <a:rPr lang="en-US" sz="1600" dirty="0" err="1" smtClean="0"/>
                        <a:t>ng</a:t>
                      </a:r>
                      <a:r>
                        <a:rPr lang="en-US" sz="1600" dirty="0" smtClean="0"/>
                        <a:t>/mL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1.41 (0.99,2.00)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1.33 (0.93,1.90)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1.35 (0.94,1.94)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17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    &lt;20 </a:t>
                      </a:r>
                      <a:r>
                        <a:rPr lang="en-US" sz="1600" dirty="0" err="1" smtClean="0"/>
                        <a:t>ng</a:t>
                      </a:r>
                      <a:r>
                        <a:rPr lang="en-US" sz="1600" dirty="0" smtClean="0"/>
                        <a:t>/mL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2.18 (1.46,3.25)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1.84 (1.22, 2.78)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1.85 (1.21, 2.81)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17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    p-trend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0.001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0.007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0.008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86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Black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 anchor="ctr"/>
                </a:tc>
              </a:tr>
              <a:tr h="4017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    ≥30 </a:t>
                      </a:r>
                      <a:r>
                        <a:rPr lang="en-US" sz="1600" dirty="0" err="1" smtClean="0"/>
                        <a:t>ng</a:t>
                      </a:r>
                      <a:r>
                        <a:rPr lang="en-US" sz="1600" dirty="0" smtClean="0"/>
                        <a:t>/mL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GB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GB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GB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17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    20-29 </a:t>
                      </a:r>
                      <a:r>
                        <a:rPr lang="en-US" sz="1600" dirty="0" err="1" smtClean="0"/>
                        <a:t>ng</a:t>
                      </a:r>
                      <a:r>
                        <a:rPr lang="en-US" sz="1600" dirty="0" smtClean="0"/>
                        <a:t>/mL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1.00 (0.52,1.94)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0.91 (0.46,1.78)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0.83 (0.42,1.62)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17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    &lt;20 </a:t>
                      </a:r>
                      <a:r>
                        <a:rPr lang="en-US" sz="1600" dirty="0" err="1" smtClean="0"/>
                        <a:t>ng</a:t>
                      </a:r>
                      <a:r>
                        <a:rPr lang="en-US" sz="1600" dirty="0" smtClean="0"/>
                        <a:t>/mL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0.89 (0.48,1.65)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0.76 (0.41,1.44)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0.75 (0.40,1.42)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17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    p-trend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0.863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0.466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0.586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934200" y="1752600"/>
            <a:ext cx="2057400" cy="464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u="sng" dirty="0" smtClean="0">
                <a:solidFill>
                  <a:schemeClr val="tx1"/>
                </a:solidFill>
              </a:rPr>
              <a:t>M1</a:t>
            </a:r>
            <a:r>
              <a:rPr lang="en-US" dirty="0" smtClean="0">
                <a:solidFill>
                  <a:schemeClr val="tx1"/>
                </a:solidFill>
              </a:rPr>
              <a:t>: age, gender, site.</a:t>
            </a:r>
          </a:p>
          <a:p>
            <a:r>
              <a:rPr lang="en-US" u="sng" dirty="0" smtClean="0">
                <a:solidFill>
                  <a:schemeClr val="tx1"/>
                </a:solidFill>
              </a:rPr>
              <a:t>M2</a:t>
            </a:r>
            <a:r>
              <a:rPr lang="en-US" dirty="0" smtClean="0">
                <a:solidFill>
                  <a:schemeClr val="tx1"/>
                </a:solidFill>
              </a:rPr>
              <a:t>: adds income, education, self-reported health, </a:t>
            </a:r>
            <a:r>
              <a:rPr lang="en-US" dirty="0">
                <a:solidFill>
                  <a:schemeClr val="tx1"/>
                </a:solidFill>
              </a:rPr>
              <a:t>smoking, </a:t>
            </a:r>
            <a:r>
              <a:rPr lang="en-US" dirty="0" smtClean="0">
                <a:solidFill>
                  <a:schemeClr val="tx1"/>
                </a:solidFill>
              </a:rPr>
              <a:t>physical activity, nutritional vitamin D intake, BMI.</a:t>
            </a:r>
          </a:p>
          <a:p>
            <a:r>
              <a:rPr lang="en-US" u="sng" dirty="0" smtClean="0">
                <a:solidFill>
                  <a:schemeClr val="tx1"/>
                </a:solidFill>
              </a:rPr>
              <a:t>M3</a:t>
            </a:r>
            <a:r>
              <a:rPr lang="en-US" dirty="0" smtClean="0">
                <a:solidFill>
                  <a:schemeClr val="tx1"/>
                </a:solidFill>
              </a:rPr>
              <a:t>: adds diabetes, CKD, BP, lipids, antihypertensive meds, lipid-lowering meds, PTH, CRP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63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25(OH)D and CHD: adjusted splines, with distributions of 25(OH)D</a:t>
            </a:r>
            <a:endParaRPr lang="en-US" dirty="0"/>
          </a:p>
        </p:txBody>
      </p:sp>
      <p:pic>
        <p:nvPicPr>
          <p:cNvPr id="5" name="Picture 2" descr="C:\Users\ideboer.OUTPOST\AppData\Local\Microsoft\Windows\Temporary Internet Files\Content.Outlook\N10NKZAK\BlackNGML.t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545" y="1747006"/>
            <a:ext cx="4267200" cy="465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ideboer.OUTPOST\AppData\Local\Microsoft\Windows\Temporary Internet Files\Content.Outlook\N10NKZAK\WhiteNGML.ti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83819"/>
            <a:ext cx="4016375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63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25(OH)D and CHD: adjusted splines, with distributions of 25(OH)D</a:t>
            </a:r>
          </a:p>
        </p:txBody>
      </p:sp>
      <p:pic>
        <p:nvPicPr>
          <p:cNvPr id="1027" name="Picture 3" descr="C:\Users\ideboer.OUTPOST\AppData\Local\Microsoft\Windows\Temporary Internet Files\Content.Outlook\N10NKZAK\HispanicNGML.t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68073"/>
            <a:ext cx="4411910" cy="481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deboer.OUTPOST\AppData\Local\Microsoft\Windows\Temporary Internet Files\Content.Outlook\N10NKZAK\ChineseNGML.ti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55774"/>
            <a:ext cx="4448175" cy="485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95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Similarity: 25(OH)D x VDR SNP interaction in CHS (whites only)</a:t>
            </a:r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2209800"/>
            <a:ext cx="81153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486400" y="6400800"/>
            <a:ext cx="3581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r>
              <a:rPr lang="en-US" b="0"/>
              <a:t>Levin G </a:t>
            </a:r>
            <a:r>
              <a:rPr lang="en-US" b="0" i="1"/>
              <a:t>et al</a:t>
            </a:r>
            <a:r>
              <a:rPr lang="en-US" b="0"/>
              <a:t>, </a:t>
            </a:r>
            <a:r>
              <a:rPr lang="en-US" b="0" i="1"/>
              <a:t>JAMA </a:t>
            </a:r>
            <a:r>
              <a:rPr lang="en-US" b="0"/>
              <a:t>2012</a:t>
            </a:r>
          </a:p>
        </p:txBody>
      </p:sp>
    </p:spTree>
    <p:extLst>
      <p:ext uri="{BB962C8B-B14F-4D97-AF65-F5344CB8AC3E}">
        <p14:creationId xmlns:p14="http://schemas.microsoft.com/office/powerpoint/2010/main" val="40924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Many investigators have contributed to this work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</a:t>
            </a:r>
            <a:r>
              <a:rPr lang="en-US" dirty="0" smtClean="0"/>
              <a:t>Investigators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Bryan Kestenbaum (UW)</a:t>
            </a:r>
          </a:p>
          <a:p>
            <a:r>
              <a:rPr lang="en-US" dirty="0" smtClean="0"/>
              <a:t>Ian de Boer (UW)</a:t>
            </a:r>
          </a:p>
          <a:p>
            <a:r>
              <a:rPr lang="en-US" dirty="0" smtClean="0"/>
              <a:t>David Siscovick (UW)</a:t>
            </a:r>
          </a:p>
          <a:p>
            <a:r>
              <a:rPr lang="en-US" dirty="0" smtClean="0"/>
              <a:t>Russ Tracy (Vermont)</a:t>
            </a:r>
          </a:p>
          <a:p>
            <a:r>
              <a:rPr lang="en-US" dirty="0" smtClean="0"/>
              <a:t>Joe Ix (UCSD)</a:t>
            </a:r>
          </a:p>
          <a:p>
            <a:r>
              <a:rPr lang="en-US" dirty="0" smtClean="0"/>
              <a:t>Andy Hoofnagle (UW)</a:t>
            </a:r>
          </a:p>
          <a:p>
            <a:r>
              <a:rPr lang="en-US" dirty="0" smtClean="0"/>
              <a:t>Michael Sachs (UW)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Young investigators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Hanne </a:t>
            </a:r>
            <a:r>
              <a:rPr lang="en-US" dirty="0" err="1" smtClean="0"/>
              <a:t>Ballegooijen</a:t>
            </a:r>
            <a:r>
              <a:rPr lang="en-US" dirty="0" smtClean="0"/>
              <a:t> (Amsterdam)</a:t>
            </a:r>
          </a:p>
          <a:p>
            <a:r>
              <a:rPr lang="en-US" dirty="0" smtClean="0"/>
              <a:t>Nisha Bansal (UCSF)</a:t>
            </a:r>
          </a:p>
          <a:p>
            <a:r>
              <a:rPr lang="en-US" dirty="0"/>
              <a:t>Marc Blondon (Geneva)</a:t>
            </a:r>
          </a:p>
          <a:p>
            <a:r>
              <a:rPr lang="en-US" dirty="0"/>
              <a:t>Cortney Bosworth (UW)</a:t>
            </a:r>
          </a:p>
          <a:p>
            <a:r>
              <a:rPr lang="en-US" dirty="0"/>
              <a:t>Robin Kremsdorf (UW)</a:t>
            </a:r>
          </a:p>
          <a:p>
            <a:r>
              <a:rPr lang="en-US" dirty="0"/>
              <a:t>Jehu Mathew (UW)</a:t>
            </a:r>
          </a:p>
          <a:p>
            <a:r>
              <a:rPr lang="en-US" dirty="0" err="1"/>
              <a:t>Cassy</a:t>
            </a:r>
            <a:r>
              <a:rPr lang="en-US" dirty="0"/>
              <a:t> Robinson-Cohen (UW)</a:t>
            </a:r>
          </a:p>
          <a:p>
            <a:r>
              <a:rPr lang="en-US" dirty="0" err="1" smtClean="0"/>
              <a:t>Anand</a:t>
            </a:r>
            <a:r>
              <a:rPr lang="en-US" dirty="0" smtClean="0"/>
              <a:t> </a:t>
            </a:r>
            <a:r>
              <a:rPr lang="en-US" dirty="0" err="1" smtClean="0"/>
              <a:t>Vaidya</a:t>
            </a:r>
            <a:r>
              <a:rPr lang="en-US" dirty="0" smtClean="0"/>
              <a:t> (BWH)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90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25(OH)D &amp; CHD: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Significant racial heterogeneity</a:t>
            </a:r>
          </a:p>
          <a:p>
            <a:pPr lvl="1"/>
            <a:r>
              <a:rPr lang="en-US" dirty="0" smtClean="0"/>
              <a:t>Whites: consistent with prior literature</a:t>
            </a:r>
          </a:p>
          <a:p>
            <a:pPr lvl="1"/>
            <a:r>
              <a:rPr lang="en-US" dirty="0" smtClean="0"/>
              <a:t>Blacks: robustly null</a:t>
            </a:r>
          </a:p>
          <a:p>
            <a:pPr lvl="1"/>
            <a:r>
              <a:rPr lang="en-US" dirty="0" smtClean="0"/>
              <a:t>Chinese &amp; Hispanics: low N</a:t>
            </a:r>
          </a:p>
          <a:p>
            <a:pPr lvl="1"/>
            <a:r>
              <a:rPr lang="en-US" dirty="0" smtClean="0"/>
              <a:t>Parallels heterogeneity for other outcomes</a:t>
            </a:r>
          </a:p>
          <a:p>
            <a:r>
              <a:rPr lang="en-US" dirty="0" smtClean="0"/>
              <a:t>Requires replication:</a:t>
            </a:r>
          </a:p>
          <a:p>
            <a:pPr lvl="1"/>
            <a:r>
              <a:rPr lang="en-US" dirty="0" smtClean="0"/>
              <a:t>Other cohorts</a:t>
            </a:r>
          </a:p>
          <a:p>
            <a:pPr lvl="1"/>
            <a:r>
              <a:rPr lang="en-US" dirty="0" smtClean="0"/>
              <a:t>Subclinical disease</a:t>
            </a:r>
          </a:p>
          <a:p>
            <a:r>
              <a:rPr lang="en-US" dirty="0" smtClean="0"/>
              <a:t>Raises questions:</a:t>
            </a:r>
          </a:p>
          <a:p>
            <a:pPr lvl="1"/>
            <a:r>
              <a:rPr lang="en-US" dirty="0" smtClean="0"/>
              <a:t>Racial differences in metabolic pathways?</a:t>
            </a:r>
          </a:p>
          <a:p>
            <a:pPr lvl="1"/>
            <a:r>
              <a:rPr lang="en-US" dirty="0" smtClean="0"/>
              <a:t>Genetic polymorphisms?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06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ancillary study findings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FGF-23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Strongly associated with:</a:t>
            </a:r>
          </a:p>
          <a:p>
            <a:pPr lvl="1"/>
            <a:r>
              <a:rPr lang="en-US" dirty="0" smtClean="0"/>
              <a:t>LV mass</a:t>
            </a:r>
          </a:p>
          <a:p>
            <a:pPr lvl="1"/>
            <a:r>
              <a:rPr lang="en-US" dirty="0" smtClean="0"/>
              <a:t>CHF events</a:t>
            </a:r>
          </a:p>
          <a:p>
            <a:pPr lvl="1"/>
            <a:r>
              <a:rPr lang="en-US" dirty="0" smtClean="0"/>
              <a:t>Atrial fibrillation</a:t>
            </a:r>
          </a:p>
          <a:p>
            <a:r>
              <a:rPr lang="en-US" dirty="0" smtClean="0"/>
              <a:t>Less strongly associated with:</a:t>
            </a:r>
          </a:p>
          <a:p>
            <a:pPr lvl="1"/>
            <a:r>
              <a:rPr lang="en-US" dirty="0" smtClean="0"/>
              <a:t>Prevalent CAC</a:t>
            </a:r>
          </a:p>
          <a:p>
            <a:pPr lvl="1"/>
            <a:r>
              <a:rPr lang="en-US" dirty="0" smtClean="0"/>
              <a:t>CHD events</a:t>
            </a:r>
          </a:p>
          <a:p>
            <a:pPr lvl="1"/>
            <a:r>
              <a:rPr lang="en-US" dirty="0" smtClean="0"/>
              <a:t>Carotid plaque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PTH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Strongly associated with:</a:t>
            </a:r>
          </a:p>
          <a:p>
            <a:pPr lvl="1"/>
            <a:r>
              <a:rPr lang="en-US" dirty="0"/>
              <a:t>LV mass</a:t>
            </a:r>
          </a:p>
          <a:p>
            <a:pPr lvl="1"/>
            <a:r>
              <a:rPr lang="en-US" dirty="0"/>
              <a:t>CHF events</a:t>
            </a:r>
          </a:p>
          <a:p>
            <a:r>
              <a:rPr lang="en-US" dirty="0" smtClean="0"/>
              <a:t>Less </a:t>
            </a:r>
            <a:r>
              <a:rPr lang="en-US" dirty="0"/>
              <a:t>strongly associated with:</a:t>
            </a:r>
          </a:p>
          <a:p>
            <a:pPr lvl="1"/>
            <a:r>
              <a:rPr lang="en-US" dirty="0" smtClean="0"/>
              <a:t>Arterial stiffness</a:t>
            </a:r>
          </a:p>
          <a:p>
            <a:pPr lvl="1"/>
            <a:r>
              <a:rPr lang="en-US" dirty="0" smtClean="0"/>
              <a:t>Endothelial dysfunction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90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24,25(OH)2D3: a promising biomarker, but maybe not in MESA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057400"/>
            <a:ext cx="4905822" cy="4368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3124200"/>
            <a:ext cx="340156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" y="2895600"/>
            <a:ext cx="3657600" cy="1828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7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Ongoing &amp; planned work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Complete proposed work!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Finish &amp; present ongoing analyses</a:t>
            </a:r>
          </a:p>
          <a:p>
            <a:r>
              <a:rPr lang="en-US" dirty="0" smtClean="0"/>
              <a:t>Utilize urine calcium &amp; phosphate</a:t>
            </a:r>
          </a:p>
          <a:p>
            <a:r>
              <a:rPr lang="en-US" dirty="0" smtClean="0"/>
              <a:t>Address biomarker combinations </a:t>
            </a:r>
          </a:p>
          <a:p>
            <a:r>
              <a:rPr lang="en-US" dirty="0" smtClean="0"/>
              <a:t>GWAS:</a:t>
            </a:r>
          </a:p>
          <a:p>
            <a:pPr lvl="1"/>
            <a:r>
              <a:rPr lang="en-US" dirty="0" smtClean="0"/>
              <a:t>25(OH)D</a:t>
            </a:r>
          </a:p>
          <a:p>
            <a:pPr lvl="1"/>
            <a:r>
              <a:rPr lang="en-US" dirty="0" smtClean="0"/>
              <a:t>PTH</a:t>
            </a:r>
          </a:p>
          <a:p>
            <a:pPr lvl="1"/>
            <a:r>
              <a:rPr lang="en-US" dirty="0" smtClean="0"/>
              <a:t>FGF-23</a:t>
            </a:r>
          </a:p>
          <a:p>
            <a:pPr lvl="1"/>
            <a:r>
              <a:rPr lang="en-US" dirty="0" smtClean="0"/>
              <a:t>24,25(OH)2D3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Collaborations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Change in CAC (Kaufman)</a:t>
            </a:r>
          </a:p>
          <a:p>
            <a:r>
              <a:rPr lang="en-US" dirty="0" smtClean="0"/>
              <a:t>Carotid </a:t>
            </a:r>
            <a:r>
              <a:rPr lang="en-US" dirty="0" err="1" smtClean="0"/>
              <a:t>Distensibility</a:t>
            </a:r>
            <a:r>
              <a:rPr lang="en-US" dirty="0" smtClean="0"/>
              <a:t> </a:t>
            </a:r>
            <a:r>
              <a:rPr lang="en-US" dirty="0"/>
              <a:t>(Stein)</a:t>
            </a:r>
          </a:p>
          <a:p>
            <a:r>
              <a:rPr lang="en-US" dirty="0"/>
              <a:t>Renal artery calcium (Allison)</a:t>
            </a:r>
          </a:p>
          <a:p>
            <a:r>
              <a:rPr lang="en-US" dirty="0" smtClean="0"/>
              <a:t>Aorta </a:t>
            </a:r>
            <a:r>
              <a:rPr lang="en-US" dirty="0"/>
              <a:t>calcium (</a:t>
            </a:r>
            <a:r>
              <a:rPr lang="en-US" dirty="0" err="1"/>
              <a:t>Criqui</a:t>
            </a:r>
            <a:r>
              <a:rPr lang="en-US" dirty="0"/>
              <a:t>)</a:t>
            </a:r>
          </a:p>
          <a:p>
            <a:r>
              <a:rPr lang="en-US" dirty="0" smtClean="0"/>
              <a:t>Immune </a:t>
            </a:r>
            <a:r>
              <a:rPr lang="en-US" dirty="0"/>
              <a:t>cell function (Tracy)</a:t>
            </a:r>
          </a:p>
          <a:p>
            <a:r>
              <a:rPr lang="en-US" dirty="0" smtClean="0"/>
              <a:t>MESA Bone (Budoff)</a:t>
            </a:r>
          </a:p>
        </p:txBody>
      </p:sp>
    </p:spTree>
    <p:extLst>
      <p:ext uri="{BB962C8B-B14F-4D97-AF65-F5344CB8AC3E}">
        <p14:creationId xmlns:p14="http://schemas.microsoft.com/office/powerpoint/2010/main" val="345527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Racial differences in vitamin D metabolism</a:t>
            </a:r>
          </a:p>
          <a:p>
            <a:pPr lvl="1"/>
            <a:r>
              <a:rPr lang="en-US" dirty="0" smtClean="0"/>
              <a:t>Additional biomarkers</a:t>
            </a:r>
          </a:p>
          <a:p>
            <a:pPr lvl="1"/>
            <a:r>
              <a:rPr lang="en-US" dirty="0"/>
              <a:t>Kinetic studies</a:t>
            </a:r>
          </a:p>
          <a:p>
            <a:r>
              <a:rPr lang="en-US" dirty="0" smtClean="0"/>
              <a:t>Focus on interactions in additional/combined cohorts</a:t>
            </a:r>
          </a:p>
          <a:p>
            <a:pPr lvl="1"/>
            <a:r>
              <a:rPr lang="en-US" dirty="0" smtClean="0"/>
              <a:t>Race x biomarker</a:t>
            </a:r>
          </a:p>
          <a:p>
            <a:pPr lvl="1"/>
            <a:r>
              <a:rPr lang="en-US" dirty="0" smtClean="0"/>
              <a:t>Gene x biomarker</a:t>
            </a:r>
          </a:p>
          <a:p>
            <a:r>
              <a:rPr lang="en-US" dirty="0" smtClean="0"/>
              <a:t>Response to interventions</a:t>
            </a:r>
          </a:p>
          <a:p>
            <a:pPr lvl="1"/>
            <a:r>
              <a:rPr lang="en-US" dirty="0" smtClean="0"/>
              <a:t>Intermediate markers of mineral metabolism &amp; subclinical CVD</a:t>
            </a:r>
          </a:p>
          <a:p>
            <a:pPr lvl="1"/>
            <a:r>
              <a:rPr lang="en-US" dirty="0" smtClean="0"/>
              <a:t>Clinical events</a:t>
            </a:r>
          </a:p>
          <a:p>
            <a:r>
              <a:rPr lang="en-US" dirty="0" smtClean="0"/>
              <a:t>Open to collaboration!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81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MESA investigators</a:t>
            </a:r>
          </a:p>
          <a:p>
            <a:r>
              <a:rPr lang="en-US" dirty="0" smtClean="0"/>
              <a:t>MESA participants</a:t>
            </a:r>
          </a:p>
          <a:p>
            <a:r>
              <a:rPr lang="en-US" dirty="0" smtClean="0"/>
              <a:t>Ancillary study investigators</a:t>
            </a:r>
          </a:p>
          <a:p>
            <a:r>
              <a:rPr lang="en-US" dirty="0" smtClean="0"/>
              <a:t>Young investigators</a:t>
            </a:r>
          </a:p>
          <a:p>
            <a:r>
              <a:rPr lang="en-US" dirty="0" smtClean="0"/>
              <a:t>MESA Mineral Metabolism Working Group</a:t>
            </a:r>
          </a:p>
          <a:p>
            <a:r>
              <a:rPr lang="en-US" dirty="0" smtClean="0"/>
              <a:t>Collaborators</a:t>
            </a:r>
          </a:p>
          <a:p>
            <a:r>
              <a:rPr lang="en-US" dirty="0" smtClean="0"/>
              <a:t>NHLBI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41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MESA Mineral Metabolism Working Group: additional participants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Matt Allison (UCSD)</a:t>
            </a:r>
          </a:p>
          <a:p>
            <a:r>
              <a:rPr lang="en-US" dirty="0" err="1"/>
              <a:t>Pallav</a:t>
            </a:r>
            <a:r>
              <a:rPr lang="en-US" dirty="0"/>
              <a:t> </a:t>
            </a:r>
            <a:r>
              <a:rPr lang="en-US" dirty="0" err="1"/>
              <a:t>Bhatnagar</a:t>
            </a:r>
            <a:r>
              <a:rPr lang="en-US" dirty="0"/>
              <a:t> (Hopkins)</a:t>
            </a:r>
          </a:p>
          <a:p>
            <a:r>
              <a:rPr lang="en-US" dirty="0" smtClean="0"/>
              <a:t>Michael </a:t>
            </a:r>
            <a:r>
              <a:rPr lang="en-US" dirty="0" err="1" smtClean="0"/>
              <a:t>Criqui</a:t>
            </a:r>
            <a:r>
              <a:rPr lang="en-US" dirty="0" smtClean="0"/>
              <a:t> (UCSD)</a:t>
            </a:r>
          </a:p>
          <a:p>
            <a:r>
              <a:rPr lang="en-US" dirty="0"/>
              <a:t>Karina Davidson (Columbia)</a:t>
            </a:r>
          </a:p>
          <a:p>
            <a:r>
              <a:rPr lang="en-US" dirty="0" err="1" smtClean="0"/>
              <a:t>Temitope</a:t>
            </a:r>
            <a:r>
              <a:rPr lang="en-US" dirty="0" smtClean="0"/>
              <a:t> </a:t>
            </a:r>
            <a:r>
              <a:rPr lang="en-US" dirty="0"/>
              <a:t>Foster (Emory)</a:t>
            </a:r>
          </a:p>
          <a:p>
            <a:r>
              <a:rPr lang="en-US" dirty="0"/>
              <a:t>Jeffrey Hsu (UCSF)</a:t>
            </a:r>
          </a:p>
          <a:p>
            <a:r>
              <a:rPr lang="en-US" dirty="0" smtClean="0"/>
              <a:t>Nancy Jenny (Vermont)</a:t>
            </a:r>
          </a:p>
          <a:p>
            <a:r>
              <a:rPr lang="en-US" dirty="0"/>
              <a:t>Craig Johnson (CC)</a:t>
            </a:r>
          </a:p>
          <a:p>
            <a:r>
              <a:rPr lang="en-US" dirty="0" smtClean="0"/>
              <a:t>Abigail </a:t>
            </a:r>
            <a:r>
              <a:rPr lang="en-US" dirty="0"/>
              <a:t>Khan (Penn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Erin Michos (Hopkins)</a:t>
            </a:r>
          </a:p>
          <a:p>
            <a:r>
              <a:rPr lang="en-US" dirty="0" smtClean="0"/>
              <a:t>Carrie </a:t>
            </a:r>
            <a:r>
              <a:rPr lang="en-US" dirty="0"/>
              <a:t>Nielson (OHSU)</a:t>
            </a:r>
          </a:p>
          <a:p>
            <a:r>
              <a:rPr lang="en-US" dirty="0"/>
              <a:t>Carmen Peralta (UCSF)</a:t>
            </a:r>
          </a:p>
          <a:p>
            <a:r>
              <a:rPr lang="en-US" dirty="0" smtClean="0"/>
              <a:t>Sylvia </a:t>
            </a:r>
            <a:r>
              <a:rPr lang="en-US" dirty="0"/>
              <a:t>Rosas (Penn)</a:t>
            </a:r>
          </a:p>
          <a:p>
            <a:r>
              <a:rPr lang="en-US" dirty="0" smtClean="0"/>
              <a:t>Mike Shlipak (UCSF)</a:t>
            </a:r>
          </a:p>
          <a:p>
            <a:r>
              <a:rPr lang="en-US" dirty="0" smtClean="0"/>
              <a:t>Jonathan </a:t>
            </a:r>
            <a:r>
              <a:rPr lang="en-US" dirty="0"/>
              <a:t>Schaeffer (Columbia)</a:t>
            </a:r>
          </a:p>
          <a:p>
            <a:r>
              <a:rPr lang="en-US" dirty="0"/>
              <a:t>Abby </a:t>
            </a:r>
            <a:r>
              <a:rPr lang="en-US" dirty="0" err="1"/>
              <a:t>Shoben</a:t>
            </a:r>
            <a:r>
              <a:rPr lang="en-US" dirty="0"/>
              <a:t> (Ohio State)</a:t>
            </a:r>
          </a:p>
          <a:p>
            <a:r>
              <a:rPr lang="en-US" dirty="0" err="1"/>
              <a:t>Chistina</a:t>
            </a:r>
            <a:r>
              <a:rPr lang="en-US" dirty="0"/>
              <a:t> Wassel (UCSD</a:t>
            </a:r>
            <a:r>
              <a:rPr lang="en-US" dirty="0" smtClean="0"/>
              <a:t>)</a:t>
            </a:r>
          </a:p>
          <a:p>
            <a:r>
              <a:rPr lang="en-US" dirty="0" smtClean="0"/>
              <a:t>Open invitation!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76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5" descr="sun-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33400"/>
            <a:ext cx="7620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37" name="Rectangle 29"/>
          <p:cNvSpPr>
            <a:spLocks noChangeArrowheads="1"/>
          </p:cNvSpPr>
          <p:nvPr/>
        </p:nvSpPr>
        <p:spPr bwMode="auto">
          <a:xfrm>
            <a:off x="2667000" y="1219200"/>
            <a:ext cx="129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0">
                <a:effectLst>
                  <a:outerShdw blurRad="38100" dist="38100" dir="2700000" algn="tl">
                    <a:srgbClr val="000000"/>
                  </a:outerShdw>
                </a:effectLst>
              </a:rPr>
              <a:t>Cutaneous</a:t>
            </a:r>
          </a:p>
          <a:p>
            <a:pPr algn="ctr">
              <a:defRPr/>
            </a:pPr>
            <a:r>
              <a:rPr lang="en-US" b="0">
                <a:effectLst>
                  <a:outerShdw blurRad="38100" dist="38100" dir="2700000" algn="tl">
                    <a:srgbClr val="000000"/>
                  </a:outerShdw>
                </a:effectLst>
              </a:rPr>
              <a:t>Synthesis</a:t>
            </a:r>
          </a:p>
        </p:txBody>
      </p:sp>
      <p:pic>
        <p:nvPicPr>
          <p:cNvPr id="3076" name="Picture 32" descr="milk_car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57200"/>
            <a:ext cx="4889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33" descr="14_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762000"/>
            <a:ext cx="9906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34" descr="KLHE3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13" y="609600"/>
            <a:ext cx="5476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Line 36"/>
          <p:cNvSpPr>
            <a:spLocks noChangeShapeType="1"/>
          </p:cNvSpPr>
          <p:nvPr/>
        </p:nvSpPr>
        <p:spPr bwMode="auto">
          <a:xfrm>
            <a:off x="3657600" y="18288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50" name="Rectangle 42"/>
          <p:cNvSpPr>
            <a:spLocks noChangeArrowheads="1"/>
          </p:cNvSpPr>
          <p:nvPr/>
        </p:nvSpPr>
        <p:spPr bwMode="auto">
          <a:xfrm>
            <a:off x="5638800" y="4953000"/>
            <a:ext cx="3033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l-GR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α</a:t>
            </a:r>
            <a:r>
              <a:rPr lang="en-US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-hydroxylase (CYP27B1)</a:t>
            </a:r>
          </a:p>
        </p:txBody>
      </p:sp>
      <p:sp>
        <p:nvSpPr>
          <p:cNvPr id="2" name="Rectangle 29"/>
          <p:cNvSpPr>
            <a:spLocks noChangeArrowheads="1"/>
          </p:cNvSpPr>
          <p:nvPr/>
        </p:nvSpPr>
        <p:spPr bwMode="auto">
          <a:xfrm>
            <a:off x="5410200" y="1219200"/>
            <a:ext cx="129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600" b="0">
                <a:effectLst>
                  <a:outerShdw blurRad="38100" dist="38100" dir="2700000" algn="tl">
                    <a:srgbClr val="000000"/>
                  </a:outerShdw>
                </a:effectLst>
              </a:rPr>
              <a:t>Dietary intake</a:t>
            </a:r>
          </a:p>
          <a:p>
            <a:pPr algn="ctr">
              <a:defRPr/>
            </a:pPr>
            <a:r>
              <a:rPr lang="en-US" sz="1600" b="0">
                <a:effectLst>
                  <a:outerShdw blurRad="38100" dist="38100" dir="2700000" algn="tl">
                    <a:srgbClr val="000000"/>
                  </a:outerShdw>
                </a:effectLst>
              </a:rPr>
              <a:t>&amp; Supplements</a:t>
            </a:r>
          </a:p>
        </p:txBody>
      </p:sp>
      <p:sp>
        <p:nvSpPr>
          <p:cNvPr id="219146" name="Oval 10"/>
          <p:cNvSpPr>
            <a:spLocks noChangeArrowheads="1"/>
          </p:cNvSpPr>
          <p:nvPr/>
        </p:nvSpPr>
        <p:spPr bwMode="auto">
          <a:xfrm>
            <a:off x="2667000" y="2362200"/>
            <a:ext cx="4114800" cy="990600"/>
          </a:xfrm>
          <a:prstGeom prst="ellipse">
            <a:avLst/>
          </a:prstGeom>
          <a:gradFill rotWithShape="1">
            <a:gsLst>
              <a:gs pos="0">
                <a:srgbClr val="C0C0C0">
                  <a:gamma/>
                  <a:shade val="46275"/>
                  <a:invGamma/>
                </a:srgbClr>
              </a:gs>
              <a:gs pos="50000">
                <a:srgbClr val="C0C0C0"/>
              </a:gs>
              <a:gs pos="100000">
                <a:srgbClr val="C0C0C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Cholecalciferol</a:t>
            </a:r>
            <a:r>
              <a:rPr lang="en-US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   </a:t>
            </a:r>
            <a:r>
              <a:rPr lang="en-US" b="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Ergocalciferol</a:t>
            </a:r>
            <a:endParaRPr lang="en-US" b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en-US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(Vitamin D3)	(Vitamin D2)</a:t>
            </a:r>
            <a:endParaRPr lang="en-US" b="0" dirty="0"/>
          </a:p>
        </p:txBody>
      </p:sp>
      <p:sp>
        <p:nvSpPr>
          <p:cNvPr id="3083" name="Line 36"/>
          <p:cNvSpPr>
            <a:spLocks noChangeShapeType="1"/>
          </p:cNvSpPr>
          <p:nvPr/>
        </p:nvSpPr>
        <p:spPr bwMode="auto">
          <a:xfrm flipH="1">
            <a:off x="5562600" y="18288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4" name="Line 36"/>
          <p:cNvSpPr>
            <a:spLocks noChangeShapeType="1"/>
          </p:cNvSpPr>
          <p:nvPr/>
        </p:nvSpPr>
        <p:spPr bwMode="auto">
          <a:xfrm flipH="1">
            <a:off x="4419600" y="1828800"/>
            <a:ext cx="1371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49" name="Oval 13"/>
          <p:cNvSpPr>
            <a:spLocks noChangeArrowheads="1"/>
          </p:cNvSpPr>
          <p:nvPr/>
        </p:nvSpPr>
        <p:spPr bwMode="auto">
          <a:xfrm>
            <a:off x="2667000" y="3886200"/>
            <a:ext cx="4114800" cy="990600"/>
          </a:xfrm>
          <a:prstGeom prst="ellipse">
            <a:avLst/>
          </a:prstGeom>
          <a:gradFill rotWithShape="1">
            <a:gsLst>
              <a:gs pos="0">
                <a:srgbClr val="C0C0C0">
                  <a:gamma/>
                  <a:shade val="46275"/>
                  <a:invGamma/>
                </a:srgbClr>
              </a:gs>
              <a:gs pos="50000">
                <a:srgbClr val="C0C0C0"/>
              </a:gs>
              <a:gs pos="100000">
                <a:srgbClr val="C0C0C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0">
                <a:effectLst>
                  <a:outerShdw blurRad="38100" dist="38100" dir="2700000" algn="tl">
                    <a:srgbClr val="000000"/>
                  </a:outerShdw>
                </a:effectLst>
              </a:rPr>
              <a:t>25-hydroxy-	 25-hydroxy-</a:t>
            </a:r>
          </a:p>
          <a:p>
            <a:pPr algn="ctr">
              <a:defRPr/>
            </a:pPr>
            <a:r>
              <a:rPr lang="en-US" b="0">
                <a:effectLst>
                  <a:outerShdw blurRad="38100" dist="38100" dir="2700000" algn="tl">
                    <a:srgbClr val="000000"/>
                  </a:outerShdw>
                </a:effectLst>
              </a:rPr>
              <a:t>vitamin D3	vitamin D2</a:t>
            </a:r>
          </a:p>
        </p:txBody>
      </p:sp>
      <p:sp>
        <p:nvSpPr>
          <p:cNvPr id="3086" name="Line 36"/>
          <p:cNvSpPr>
            <a:spLocks noChangeShapeType="1"/>
          </p:cNvSpPr>
          <p:nvPr/>
        </p:nvSpPr>
        <p:spPr bwMode="auto">
          <a:xfrm>
            <a:off x="3886200" y="3200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7" name="Line 36"/>
          <p:cNvSpPr>
            <a:spLocks noChangeShapeType="1"/>
          </p:cNvSpPr>
          <p:nvPr/>
        </p:nvSpPr>
        <p:spPr bwMode="auto">
          <a:xfrm>
            <a:off x="5486400" y="3200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 flipH="1">
            <a:off x="5486400" y="4724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Rectangle 29"/>
          <p:cNvSpPr>
            <a:spLocks noChangeArrowheads="1"/>
          </p:cNvSpPr>
          <p:nvPr/>
        </p:nvSpPr>
        <p:spPr bwMode="auto">
          <a:xfrm>
            <a:off x="3048000" y="5562600"/>
            <a:ext cx="152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0">
                <a:effectLst>
                  <a:outerShdw blurRad="38100" dist="38100" dir="2700000" algn="tl">
                    <a:srgbClr val="000000"/>
                  </a:outerShdw>
                </a:effectLst>
              </a:rPr>
              <a:t>1,25-dihydroxy-</a:t>
            </a:r>
          </a:p>
          <a:p>
            <a:pPr algn="ctr">
              <a:defRPr/>
            </a:pPr>
            <a:r>
              <a:rPr lang="en-US" b="0">
                <a:effectLst>
                  <a:outerShdw blurRad="38100" dist="38100" dir="2700000" algn="tl">
                    <a:srgbClr val="000000"/>
                  </a:outerShdw>
                </a:effectLst>
              </a:rPr>
              <a:t>vitamin D3</a:t>
            </a:r>
          </a:p>
          <a:p>
            <a:pPr algn="ctr">
              <a:defRPr/>
            </a:pPr>
            <a:r>
              <a:rPr lang="en-US" b="0">
                <a:effectLst>
                  <a:outerShdw blurRad="38100" dist="38100" dir="2700000" algn="tl">
                    <a:srgbClr val="000000"/>
                  </a:outerShdw>
                </a:effectLst>
              </a:rPr>
              <a:t>(calcitriol)</a:t>
            </a:r>
          </a:p>
        </p:txBody>
      </p:sp>
      <p:sp>
        <p:nvSpPr>
          <p:cNvPr id="4" name="Rectangle 29"/>
          <p:cNvSpPr>
            <a:spLocks noChangeArrowheads="1"/>
          </p:cNvSpPr>
          <p:nvPr/>
        </p:nvSpPr>
        <p:spPr bwMode="auto">
          <a:xfrm>
            <a:off x="4800600" y="5562600"/>
            <a:ext cx="152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0">
                <a:effectLst>
                  <a:outerShdw blurRad="38100" dist="38100" dir="2700000" algn="tl">
                    <a:srgbClr val="000000"/>
                  </a:outerShdw>
                </a:effectLst>
              </a:rPr>
              <a:t>1,25-dihydroxy-</a:t>
            </a:r>
          </a:p>
          <a:p>
            <a:pPr algn="ctr">
              <a:defRPr/>
            </a:pPr>
            <a:r>
              <a:rPr lang="en-US" b="0">
                <a:effectLst>
                  <a:outerShdw blurRad="38100" dist="38100" dir="2700000" algn="tl">
                    <a:srgbClr val="000000"/>
                  </a:outerShdw>
                </a:effectLst>
              </a:rPr>
              <a:t>vitamin D2</a:t>
            </a:r>
          </a:p>
        </p:txBody>
      </p:sp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1066800" y="2667000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b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“Vitamin D”</a:t>
            </a:r>
          </a:p>
        </p:txBody>
      </p:sp>
      <p:sp>
        <p:nvSpPr>
          <p:cNvPr id="6" name="Rectangle 29"/>
          <p:cNvSpPr>
            <a:spLocks noChangeArrowheads="1"/>
          </p:cNvSpPr>
          <p:nvPr/>
        </p:nvSpPr>
        <p:spPr bwMode="auto">
          <a:xfrm>
            <a:off x="685800" y="4114800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b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25(OH)D</a:t>
            </a:r>
          </a:p>
        </p:txBody>
      </p:sp>
      <p:sp>
        <p:nvSpPr>
          <p:cNvPr id="7" name="Rectangle 29"/>
          <p:cNvSpPr>
            <a:spLocks noChangeArrowheads="1"/>
          </p:cNvSpPr>
          <p:nvPr/>
        </p:nvSpPr>
        <p:spPr bwMode="auto">
          <a:xfrm>
            <a:off x="5715000" y="3505200"/>
            <a:ext cx="205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25</a:t>
            </a:r>
            <a:r>
              <a:rPr lang="el-GR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α</a:t>
            </a:r>
            <a:r>
              <a:rPr lang="en-US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-hydroxylase (CYP2R1)</a:t>
            </a:r>
          </a:p>
        </p:txBody>
      </p:sp>
      <p:sp>
        <p:nvSpPr>
          <p:cNvPr id="3094" name="Line 16"/>
          <p:cNvSpPr>
            <a:spLocks noChangeShapeType="1"/>
          </p:cNvSpPr>
          <p:nvPr/>
        </p:nvSpPr>
        <p:spPr bwMode="auto">
          <a:xfrm flipH="1">
            <a:off x="3886200" y="4724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29"/>
          <p:cNvSpPr>
            <a:spLocks noChangeArrowheads="1"/>
          </p:cNvSpPr>
          <p:nvPr/>
        </p:nvSpPr>
        <p:spPr bwMode="auto">
          <a:xfrm>
            <a:off x="685800" y="5638800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b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1,25(OH)</a:t>
            </a:r>
            <a:r>
              <a:rPr lang="en-US" sz="2400" b="0" baseline="-25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400" b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60656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Vitamin D metabolism is regulated by hormonal </a:t>
            </a:r>
            <a:r>
              <a:rPr lang="en-US" dirty="0" err="1"/>
              <a:t>signalling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76600" y="3505200"/>
            <a:ext cx="25908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1,25(OH)</a:t>
            </a:r>
            <a:r>
              <a:rPr lang="en-US" sz="2800" baseline="-25000" dirty="0" smtClean="0">
                <a:solidFill>
                  <a:schemeClr val="tx1"/>
                </a:solidFill>
              </a:rPr>
              <a:t>2</a:t>
            </a:r>
            <a:r>
              <a:rPr lang="en-US" sz="2800" dirty="0" smtClean="0">
                <a:solidFill>
                  <a:schemeClr val="tx1"/>
                </a:solidFill>
              </a:rPr>
              <a:t>D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0" y="5181600"/>
            <a:ext cx="12954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alibri"/>
                <a:cs typeface="Calibri"/>
              </a:rPr>
              <a:t>PTH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581400" y="4267200"/>
            <a:ext cx="762000" cy="838200"/>
          </a:xfrm>
          <a:prstGeom prst="straightConnector1">
            <a:avLst/>
          </a:prstGeom>
          <a:ln w="28575"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181600" y="5181600"/>
            <a:ext cx="12954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alibri"/>
                <a:cs typeface="Calibri"/>
              </a:rPr>
              <a:t>FGF-23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76600" y="2057400"/>
            <a:ext cx="25908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25(OH)D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800600" y="4267200"/>
            <a:ext cx="762000" cy="838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6" idx="2"/>
          </p:cNvCxnSpPr>
          <p:nvPr/>
        </p:nvCxnSpPr>
        <p:spPr>
          <a:xfrm>
            <a:off x="4572000" y="2819400"/>
            <a:ext cx="0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/>
        </p:nvSpPr>
        <p:spPr>
          <a:xfrm>
            <a:off x="3727938" y="5023319"/>
            <a:ext cx="1652954" cy="304819"/>
          </a:xfrm>
          <a:custGeom>
            <a:avLst/>
            <a:gdLst>
              <a:gd name="connsiteX0" fmla="*/ 0 w 1652954"/>
              <a:gd name="connsiteY0" fmla="*/ 293096 h 304819"/>
              <a:gd name="connsiteX1" fmla="*/ 844062 w 1652954"/>
              <a:gd name="connsiteY1" fmla="*/ 19 h 304819"/>
              <a:gd name="connsiteX2" fmla="*/ 1652954 w 1652954"/>
              <a:gd name="connsiteY2" fmla="*/ 304819 h 30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2954" h="304819">
                <a:moveTo>
                  <a:pt x="0" y="293096"/>
                </a:moveTo>
                <a:cubicBezTo>
                  <a:pt x="284285" y="145580"/>
                  <a:pt x="568570" y="-1935"/>
                  <a:pt x="844062" y="19"/>
                </a:cubicBezTo>
                <a:cubicBezTo>
                  <a:pt x="1119554" y="1973"/>
                  <a:pt x="1386254" y="153396"/>
                  <a:pt x="1652954" y="304819"/>
                </a:cubicBez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 flipV="1">
            <a:off x="3733800" y="5791200"/>
            <a:ext cx="1652954" cy="304800"/>
          </a:xfrm>
          <a:custGeom>
            <a:avLst/>
            <a:gdLst>
              <a:gd name="connsiteX0" fmla="*/ 0 w 1652954"/>
              <a:gd name="connsiteY0" fmla="*/ 293096 h 304819"/>
              <a:gd name="connsiteX1" fmla="*/ 844062 w 1652954"/>
              <a:gd name="connsiteY1" fmla="*/ 19 h 304819"/>
              <a:gd name="connsiteX2" fmla="*/ 1652954 w 1652954"/>
              <a:gd name="connsiteY2" fmla="*/ 304819 h 30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2954" h="304819">
                <a:moveTo>
                  <a:pt x="0" y="293096"/>
                </a:moveTo>
                <a:cubicBezTo>
                  <a:pt x="284285" y="145580"/>
                  <a:pt x="568570" y="-1935"/>
                  <a:pt x="844062" y="19"/>
                </a:cubicBezTo>
                <a:cubicBezTo>
                  <a:pt x="1119554" y="1973"/>
                  <a:pt x="1386254" y="153396"/>
                  <a:pt x="1652954" y="304819"/>
                </a:cubicBezTo>
              </a:path>
            </a:pathLst>
          </a:custGeom>
          <a:ln w="28575"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3187630" y="3052716"/>
            <a:ext cx="1173355" cy="2099576"/>
          </a:xfrm>
          <a:custGeom>
            <a:avLst/>
            <a:gdLst>
              <a:gd name="connsiteX0" fmla="*/ 94832 w 1173355"/>
              <a:gd name="connsiteY0" fmla="*/ 2099576 h 2099576"/>
              <a:gd name="connsiteX1" fmla="*/ 106555 w 1173355"/>
              <a:gd name="connsiteY1" fmla="*/ 341115 h 2099576"/>
              <a:gd name="connsiteX2" fmla="*/ 1173355 w 1173355"/>
              <a:gd name="connsiteY2" fmla="*/ 1146 h 209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3355" h="2099576">
                <a:moveTo>
                  <a:pt x="94832" y="2099576"/>
                </a:moveTo>
                <a:cubicBezTo>
                  <a:pt x="10816" y="1395214"/>
                  <a:pt x="-73199" y="690853"/>
                  <a:pt x="106555" y="341115"/>
                </a:cubicBezTo>
                <a:cubicBezTo>
                  <a:pt x="286309" y="-8623"/>
                  <a:pt x="729832" y="-3739"/>
                  <a:pt x="1173355" y="1146"/>
                </a:cubicBezTo>
              </a:path>
            </a:pathLst>
          </a:cu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 flipH="1">
            <a:off x="4800600" y="3048000"/>
            <a:ext cx="1143000" cy="2099576"/>
          </a:xfrm>
          <a:custGeom>
            <a:avLst/>
            <a:gdLst>
              <a:gd name="connsiteX0" fmla="*/ 94832 w 1173355"/>
              <a:gd name="connsiteY0" fmla="*/ 2099576 h 2099576"/>
              <a:gd name="connsiteX1" fmla="*/ 106555 w 1173355"/>
              <a:gd name="connsiteY1" fmla="*/ 341115 h 2099576"/>
              <a:gd name="connsiteX2" fmla="*/ 1173355 w 1173355"/>
              <a:gd name="connsiteY2" fmla="*/ 1146 h 209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3355" h="2099576">
                <a:moveTo>
                  <a:pt x="94832" y="2099576"/>
                </a:moveTo>
                <a:cubicBezTo>
                  <a:pt x="10816" y="1395214"/>
                  <a:pt x="-73199" y="690853"/>
                  <a:pt x="106555" y="341115"/>
                </a:cubicBezTo>
                <a:cubicBezTo>
                  <a:pt x="286309" y="-8623"/>
                  <a:pt x="729832" y="-3739"/>
                  <a:pt x="1173355" y="1146"/>
                </a:cubicBez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4806462" y="3347382"/>
            <a:ext cx="338237" cy="339526"/>
          </a:xfrm>
          <a:custGeom>
            <a:avLst/>
            <a:gdLst>
              <a:gd name="connsiteX0" fmla="*/ 0 w 338237"/>
              <a:gd name="connsiteY0" fmla="*/ 339526 h 339526"/>
              <a:gd name="connsiteX1" fmla="*/ 316523 w 338237"/>
              <a:gd name="connsiteY1" fmla="*/ 128510 h 339526"/>
              <a:gd name="connsiteX2" fmla="*/ 281353 w 338237"/>
              <a:gd name="connsiteY2" fmla="*/ 11280 h 339526"/>
              <a:gd name="connsiteX3" fmla="*/ 46892 w 338237"/>
              <a:gd name="connsiteY3" fmla="*/ 11280 h 33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237" h="339526">
                <a:moveTo>
                  <a:pt x="0" y="339526"/>
                </a:moveTo>
                <a:cubicBezTo>
                  <a:pt x="134815" y="261372"/>
                  <a:pt x="269631" y="183218"/>
                  <a:pt x="316523" y="128510"/>
                </a:cubicBezTo>
                <a:cubicBezTo>
                  <a:pt x="363415" y="73802"/>
                  <a:pt x="326292" y="30818"/>
                  <a:pt x="281353" y="11280"/>
                </a:cubicBezTo>
                <a:cubicBezTo>
                  <a:pt x="236415" y="-8258"/>
                  <a:pt x="141653" y="1511"/>
                  <a:pt x="46892" y="11280"/>
                </a:cubicBezTo>
              </a:path>
            </a:pathLst>
          </a:cu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505200" y="5023319"/>
            <a:ext cx="152400" cy="152409"/>
          </a:xfrm>
          <a:prstGeom prst="straightConnector1">
            <a:avLst/>
          </a:prstGeom>
          <a:ln w="28575"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3657600" y="5715000"/>
            <a:ext cx="116707" cy="228600"/>
          </a:xfrm>
          <a:prstGeom prst="straightConnector1">
            <a:avLst/>
          </a:prstGeom>
          <a:ln w="28575"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343400" y="2971800"/>
            <a:ext cx="0" cy="228600"/>
          </a:xfrm>
          <a:prstGeom prst="straightConnector1">
            <a:avLst/>
          </a:prstGeom>
          <a:ln w="28575"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4800600" y="3238500"/>
            <a:ext cx="0" cy="228600"/>
          </a:xfrm>
          <a:prstGeom prst="straightConnector1">
            <a:avLst/>
          </a:prstGeom>
          <a:ln w="28575"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01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Vitamin D deficiency may promote CVD through multiple pathways</a:t>
            </a:r>
            <a:endParaRPr lang="en-US" dirty="0"/>
          </a:p>
        </p:txBody>
      </p:sp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4483893" cy="600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533400" y="6114934"/>
            <a:ext cx="5638800" cy="1581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457200" y="5886334"/>
            <a:ext cx="4267200" cy="590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62000" y="5886334"/>
            <a:ext cx="0" cy="36206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19100" y="6265985"/>
            <a:ext cx="6858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PVD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27646" y="6265985"/>
            <a:ext cx="6858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CHF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57600" y="6265985"/>
            <a:ext cx="6858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CHD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62000" y="6019800"/>
            <a:ext cx="1463873" cy="24618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992923" y="6019800"/>
            <a:ext cx="477623" cy="2667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590800" y="6019800"/>
            <a:ext cx="381000" cy="2667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971800" y="6019800"/>
            <a:ext cx="685800" cy="2667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1" idx="0"/>
          </p:cNvCxnSpPr>
          <p:nvPr/>
        </p:nvCxnSpPr>
        <p:spPr>
          <a:xfrm>
            <a:off x="4000500" y="6114934"/>
            <a:ext cx="0" cy="15105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992923" y="5905384"/>
            <a:ext cx="0" cy="11441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2971800" y="5905384"/>
            <a:ext cx="1" cy="11441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4"/>
          <p:cNvSpPr txBox="1">
            <a:spLocks/>
          </p:cNvSpPr>
          <p:nvPr/>
        </p:nvSpPr>
        <p:spPr>
          <a:xfrm>
            <a:off x="5181600" y="1828800"/>
            <a:ext cx="3735388" cy="4648200"/>
          </a:xfrm>
          <a:prstGeom prst="rect">
            <a:avLst/>
          </a:prstGeom>
        </p:spPr>
        <p:txBody>
          <a:bodyPr/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400" dirty="0" smtClean="0">
                <a:latin typeface="Calibri"/>
              </a:rPr>
              <a:t>In animals, ↓</a:t>
            </a:r>
            <a:r>
              <a:rPr lang="en-US" sz="2400" dirty="0" smtClean="0"/>
              <a:t>1,25(OH)2D:</a:t>
            </a:r>
          </a:p>
          <a:p>
            <a:pPr lvl="1"/>
            <a:r>
              <a:rPr lang="en-US" sz="2400" dirty="0" smtClean="0">
                <a:latin typeface="Calibri"/>
              </a:rPr>
              <a:t>↑</a:t>
            </a:r>
            <a:r>
              <a:rPr lang="en-US" sz="2400" dirty="0" smtClean="0"/>
              <a:t>RAAS activation</a:t>
            </a:r>
          </a:p>
          <a:p>
            <a:pPr lvl="1"/>
            <a:r>
              <a:rPr lang="en-US" sz="2400" dirty="0">
                <a:latin typeface="Calibri"/>
              </a:rPr>
              <a:t>↑Th1/↓Th2</a:t>
            </a:r>
          </a:p>
          <a:p>
            <a:pPr lvl="1"/>
            <a:r>
              <a:rPr lang="en-US" sz="2400" dirty="0" smtClean="0">
                <a:latin typeface="Calibri"/>
              </a:rPr>
              <a:t>Impaired glucose homeostasis</a:t>
            </a:r>
            <a:endParaRPr lang="en-US" sz="2400" dirty="0" smtClean="0"/>
          </a:p>
          <a:p>
            <a:pPr lvl="1"/>
            <a:r>
              <a:rPr lang="en-US" sz="2400" dirty="0" smtClean="0"/>
              <a:t>VSMC calcification</a:t>
            </a:r>
          </a:p>
          <a:p>
            <a:r>
              <a:rPr lang="en-US" sz="2400" dirty="0" smtClean="0">
                <a:latin typeface="Calibri"/>
              </a:rPr>
              <a:t>In (white) human populations, ↓</a:t>
            </a:r>
            <a:r>
              <a:rPr lang="en-US" sz="2400" dirty="0" smtClean="0"/>
              <a:t>25(OH)D is consistently associated with CVD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204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Pressing questions: </a:t>
            </a:r>
            <a:br>
              <a:rPr lang="en-US" dirty="0" smtClean="0"/>
            </a:br>
            <a:r>
              <a:rPr lang="en-US" dirty="0" smtClean="0"/>
              <a:t>Vitamin D &amp; CVD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Does vitamin D supplementation improve outcomes?</a:t>
            </a:r>
          </a:p>
          <a:p>
            <a:r>
              <a:rPr lang="en-US" dirty="0" smtClean="0"/>
              <a:t>How do we ascertain vitamin D deficiency?</a:t>
            </a:r>
          </a:p>
          <a:p>
            <a:pPr lvl="1"/>
            <a:r>
              <a:rPr lang="en-US" dirty="0"/>
              <a:t>Threshold 25(OH)D levels?</a:t>
            </a:r>
          </a:p>
          <a:p>
            <a:pPr lvl="1"/>
            <a:r>
              <a:rPr lang="en-US" dirty="0"/>
              <a:t>Alternate/additional biomarkers?</a:t>
            </a:r>
          </a:p>
          <a:p>
            <a:r>
              <a:rPr lang="en-US" dirty="0" smtClean="0"/>
              <a:t>Which CVD pathways are involved?</a:t>
            </a:r>
          </a:p>
          <a:p>
            <a:r>
              <a:rPr lang="en-US" dirty="0" smtClean="0"/>
              <a:t>What populations are at risk?</a:t>
            </a:r>
          </a:p>
          <a:p>
            <a:pPr lvl="1"/>
            <a:r>
              <a:rPr lang="en-US" dirty="0" smtClean="0"/>
              <a:t>Non-white populations?</a:t>
            </a:r>
          </a:p>
          <a:p>
            <a:pPr lvl="1"/>
            <a:r>
              <a:rPr lang="en-US" dirty="0" smtClean="0"/>
              <a:t>Genetic susceptibility?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99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Mineral metabolism </a:t>
            </a:r>
            <a:r>
              <a:rPr lang="en-US" dirty="0" smtClean="0"/>
              <a:t>AS: </a:t>
            </a:r>
            <a:r>
              <a:rPr lang="en-US" dirty="0" smtClean="0"/>
              <a:t>Scope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Biomarkers Measured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25(OH)D</a:t>
            </a:r>
          </a:p>
          <a:p>
            <a:r>
              <a:rPr lang="en-US" dirty="0" smtClean="0"/>
              <a:t>24,25(OH)2D</a:t>
            </a:r>
          </a:p>
          <a:p>
            <a:r>
              <a:rPr lang="en-US" dirty="0" smtClean="0"/>
              <a:t>PTH</a:t>
            </a:r>
          </a:p>
          <a:p>
            <a:r>
              <a:rPr lang="en-US" dirty="0" smtClean="0"/>
              <a:t>FGF-23</a:t>
            </a:r>
          </a:p>
          <a:p>
            <a:r>
              <a:rPr lang="en-US" dirty="0" smtClean="0"/>
              <a:t>Serum calcium</a:t>
            </a:r>
          </a:p>
          <a:p>
            <a:r>
              <a:rPr lang="en-US" dirty="0" smtClean="0"/>
              <a:t>Serum phosphate</a:t>
            </a:r>
          </a:p>
          <a:p>
            <a:r>
              <a:rPr lang="en-US" dirty="0" smtClean="0"/>
              <a:t>Urine calcium</a:t>
            </a:r>
          </a:p>
          <a:p>
            <a:r>
              <a:rPr lang="en-US" dirty="0" smtClean="0"/>
              <a:t>Urine phosphate</a:t>
            </a:r>
          </a:p>
          <a:p>
            <a:r>
              <a:rPr lang="en-US" dirty="0" smtClean="0"/>
              <a:t>Other serum and urine electrolytes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Outcomes examined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Clinical events</a:t>
            </a:r>
          </a:p>
          <a:p>
            <a:pPr lvl="1"/>
            <a:r>
              <a:rPr lang="en-US" dirty="0" smtClean="0"/>
              <a:t>CHD</a:t>
            </a:r>
          </a:p>
          <a:p>
            <a:pPr lvl="1"/>
            <a:r>
              <a:rPr lang="en-US" dirty="0" smtClean="0"/>
              <a:t>CHF</a:t>
            </a:r>
          </a:p>
          <a:p>
            <a:r>
              <a:rPr lang="en-US" dirty="0" smtClean="0"/>
              <a:t>Subclinical CVD:</a:t>
            </a:r>
          </a:p>
          <a:p>
            <a:pPr lvl="1"/>
            <a:r>
              <a:rPr lang="en-US" dirty="0" smtClean="0"/>
              <a:t>CAC</a:t>
            </a:r>
          </a:p>
          <a:p>
            <a:pPr lvl="1"/>
            <a:r>
              <a:rPr lang="en-US" dirty="0" smtClean="0"/>
              <a:t>LVM</a:t>
            </a:r>
          </a:p>
          <a:p>
            <a:pPr lvl="1"/>
            <a:r>
              <a:rPr lang="en-US" dirty="0" smtClean="0"/>
              <a:t>IMT</a:t>
            </a:r>
          </a:p>
          <a:p>
            <a:pPr lvl="1"/>
            <a:r>
              <a:rPr lang="en-US" dirty="0" smtClean="0"/>
              <a:t>Arterial stiffness</a:t>
            </a:r>
          </a:p>
          <a:p>
            <a:r>
              <a:rPr lang="en-US" dirty="0" smtClean="0"/>
              <a:t>Other intermediates:</a:t>
            </a:r>
          </a:p>
          <a:p>
            <a:pPr lvl="1"/>
            <a:r>
              <a:rPr lang="en-US" dirty="0" smtClean="0"/>
              <a:t>Hypertension</a:t>
            </a:r>
          </a:p>
          <a:p>
            <a:pPr lvl="1"/>
            <a:r>
              <a:rPr lang="en-US" dirty="0" smtClean="0"/>
              <a:t>Kidney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87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work on 25(OH)D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Analyses completed or published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Methods to account for seasonal variation</a:t>
            </a:r>
          </a:p>
          <a:p>
            <a:r>
              <a:rPr lang="en-US" dirty="0" smtClean="0"/>
              <a:t>Carotid IMT</a:t>
            </a:r>
          </a:p>
          <a:p>
            <a:r>
              <a:rPr lang="en-US" dirty="0" smtClean="0"/>
              <a:t>Arterial stiffness</a:t>
            </a:r>
          </a:p>
          <a:p>
            <a:r>
              <a:rPr lang="en-US" dirty="0" smtClean="0"/>
              <a:t>Hypertension</a:t>
            </a:r>
          </a:p>
          <a:p>
            <a:r>
              <a:rPr lang="en-US" dirty="0" smtClean="0"/>
              <a:t>Valve calcification</a:t>
            </a:r>
          </a:p>
          <a:p>
            <a:r>
              <a:rPr lang="en-US" dirty="0" smtClean="0"/>
              <a:t>CHD events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Analyses planned or underway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CAC</a:t>
            </a:r>
          </a:p>
          <a:p>
            <a:r>
              <a:rPr lang="en-US" dirty="0" smtClean="0"/>
              <a:t>LV mass, CHF</a:t>
            </a:r>
          </a:p>
          <a:p>
            <a:r>
              <a:rPr lang="en-US" dirty="0" smtClean="0"/>
              <a:t>NAFLD</a:t>
            </a:r>
          </a:p>
          <a:p>
            <a:r>
              <a:rPr lang="en-US" dirty="0" smtClean="0"/>
              <a:t>Diabetes</a:t>
            </a:r>
          </a:p>
          <a:p>
            <a:r>
              <a:rPr lang="en-US" dirty="0" smtClean="0"/>
              <a:t>Change in kidney function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28600" y="2514600"/>
            <a:ext cx="4114800" cy="2895600"/>
            <a:chOff x="228600" y="2514600"/>
            <a:chExt cx="4114800" cy="2895600"/>
          </a:xfrm>
        </p:grpSpPr>
        <p:sp>
          <p:nvSpPr>
            <p:cNvPr id="7" name="Oval 6"/>
            <p:cNvSpPr/>
            <p:nvPr/>
          </p:nvSpPr>
          <p:spPr>
            <a:xfrm>
              <a:off x="228600" y="2514600"/>
              <a:ext cx="4114800" cy="76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28600" y="4648200"/>
              <a:ext cx="4114800" cy="76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 descr="http://kri.washington.edu/wp-content/uploads/2012/08/sach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85995"/>
            <a:ext cx="986715" cy="148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cottareman_kri_cassy_0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404" y="5196252"/>
            <a:ext cx="1157906" cy="148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healthonecares.photobooks.com/photos/65423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215" y="5184529"/>
            <a:ext cx="12192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falw.vu.nl/en/Images/Hanne%20van%20Ballegooijen_tcm24-2082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815" y="5166944"/>
            <a:ext cx="1992778" cy="150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image0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414" y="5184528"/>
            <a:ext cx="1079589" cy="1484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869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1529</TotalTime>
  <Words>1200</Words>
  <Application>Microsoft Office PowerPoint</Application>
  <PresentationFormat>On-screen Show (4:3)</PresentationFormat>
  <Paragraphs>322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Module</vt:lpstr>
      <vt:lpstr>Vitamin D and cardiovascular disease</vt:lpstr>
      <vt:lpstr>Many investigators have contributed to this work</vt:lpstr>
      <vt:lpstr>MESA Mineral Metabolism Working Group: additional participants</vt:lpstr>
      <vt:lpstr>PowerPoint Presentation</vt:lpstr>
      <vt:lpstr>Vitamin D metabolism is regulated by hormonal signalling</vt:lpstr>
      <vt:lpstr>Vitamin D deficiency may promote CVD through multiple pathways</vt:lpstr>
      <vt:lpstr>Pressing questions:  Vitamin D &amp; CVD</vt:lpstr>
      <vt:lpstr>Mineral metabolism AS: Scope</vt:lpstr>
      <vt:lpstr>Current work on 25(OH)D</vt:lpstr>
      <vt:lpstr>Seasonal variation complicates the analysis of 25(OH)D: CHS experience</vt:lpstr>
      <vt:lpstr>Seasonal variation in 25(OH)D is similar by race/ethnicity in MESA</vt:lpstr>
      <vt:lpstr>The cosinor model improves prediction of future 25(OH)D</vt:lpstr>
      <vt:lpstr>25(OH)D &amp; CHD events</vt:lpstr>
      <vt:lpstr>25(OH)D and CHD events: Table 1</vt:lpstr>
      <vt:lpstr>25(OH)D and CHD events: unadjusted incidence rates</vt:lpstr>
      <vt:lpstr>25(OH)D and CHD events: adjusted Cox models (whites, blacks)</vt:lpstr>
      <vt:lpstr>25(OH)D and CHD: adjusted splines, with distributions of 25(OH)D</vt:lpstr>
      <vt:lpstr>25(OH)D and CHD: adjusted splines, with distributions of 25(OH)D</vt:lpstr>
      <vt:lpstr>Similarity: 25(OH)D x VDR SNP interaction in CHS (whites only)</vt:lpstr>
      <vt:lpstr>25(OH)D &amp; CHD: Summary</vt:lpstr>
      <vt:lpstr>Other ancillary study findings</vt:lpstr>
      <vt:lpstr>24,25(OH)2D3: a promising biomarker, but maybe not in MESA</vt:lpstr>
      <vt:lpstr>Ongoing &amp; planned work</vt:lpstr>
      <vt:lpstr>Future directions?</vt:lpstr>
      <vt:lpstr>Thank you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 Boer, Ian</dc:creator>
  <cp:lastModifiedBy>De Boer, Ian</cp:lastModifiedBy>
  <cp:revision>94</cp:revision>
  <cp:lastPrinted>2013-03-14T23:58:23Z</cp:lastPrinted>
  <dcterms:created xsi:type="dcterms:W3CDTF">2012-08-15T21:04:07Z</dcterms:created>
  <dcterms:modified xsi:type="dcterms:W3CDTF">2013-04-25T16:24:22Z</dcterms:modified>
</cp:coreProperties>
</file>