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6" r:id="rId2"/>
    <p:sldId id="263" r:id="rId3"/>
    <p:sldId id="298" r:id="rId4"/>
    <p:sldId id="297" r:id="rId5"/>
    <p:sldId id="299" r:id="rId6"/>
    <p:sldId id="303" r:id="rId7"/>
    <p:sldId id="308" r:id="rId8"/>
    <p:sldId id="310" r:id="rId9"/>
    <p:sldId id="306" r:id="rId10"/>
    <p:sldId id="311" r:id="rId11"/>
    <p:sldId id="312" r:id="rId12"/>
    <p:sldId id="313" r:id="rId13"/>
    <p:sldId id="318" r:id="rId14"/>
    <p:sldId id="319" r:id="rId15"/>
    <p:sldId id="304" r:id="rId16"/>
    <p:sldId id="317" r:id="rId17"/>
    <p:sldId id="315" r:id="rId18"/>
    <p:sldId id="296" r:id="rId19"/>
    <p:sldId id="29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6F7"/>
    <a:srgbClr val="EFF3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01" autoAdjust="0"/>
    <p:restoredTop sz="94125" autoAdjust="0"/>
  </p:normalViewPr>
  <p:slideViewPr>
    <p:cSldViewPr snapToObjects="1">
      <p:cViewPr>
        <p:scale>
          <a:sx n="100" d="100"/>
          <a:sy n="100" d="100"/>
        </p:scale>
        <p:origin x="-426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ACD80-43D2-4F88-9CA4-88E0E4F19640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BFC6C-A6A5-4E85-9DC0-3AF0DD922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32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BFC6C-A6A5-4E85-9DC0-3AF0DD922A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42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BFC6C-A6A5-4E85-9DC0-3AF0DD922A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229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to understand abnormality in MESA for data quality, identifying likely</a:t>
            </a:r>
            <a:r>
              <a:rPr lang="en-US" baseline="0" dirty="0" smtClean="0"/>
              <a:t> future dropouts, and mechanism of </a:t>
            </a:r>
            <a:r>
              <a:rPr lang="en-US" baseline="0" dirty="0" err="1" smtClean="0"/>
              <a:t>missingness</a:t>
            </a:r>
            <a:r>
              <a:rPr lang="en-US" baseline="0" dirty="0" smtClean="0"/>
              <a:t> (i.e., is it ignorable)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BFC6C-A6A5-4E85-9DC0-3AF0DD922A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31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problems: First</a:t>
            </a:r>
            <a:r>
              <a:rPr lang="en-US" baseline="0" dirty="0" smtClean="0"/>
              <a:t> the event rate is higher among those who are missing. Underestimate the event rate in the MESA population. Intervening events = not available for second scan. Note: need to see how many of these were missing due to intervening events.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BFC6C-A6A5-4E85-9DC0-3AF0DD922A3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97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problems: First</a:t>
            </a:r>
            <a:r>
              <a:rPr lang="en-US" baseline="0" dirty="0" smtClean="0"/>
              <a:t> the event rate is higher among those who are missing. Intervening events = not available for second scan. Note: need to see how many of these were missing due to intervening events.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BFC6C-A6A5-4E85-9DC0-3AF0DD922A3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97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BFC6C-A6A5-4E85-9DC0-3AF0DD922A3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48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A42B7-343C-4732-8B2C-6E0B516AF37A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01AA-4FF9-451E-920E-ED80C0F65F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A42B7-343C-4732-8B2C-6E0B516AF37A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01AA-4FF9-451E-920E-ED80C0F65F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A42B7-343C-4732-8B2C-6E0B516AF37A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01AA-4FF9-451E-920E-ED80C0F65F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A42B7-343C-4732-8B2C-6E0B516AF37A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01AA-4FF9-451E-920E-ED80C0F65F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A42B7-343C-4732-8B2C-6E0B516AF37A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01AA-4FF9-451E-920E-ED80C0F65F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A42B7-343C-4732-8B2C-6E0B516AF37A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01AA-4FF9-451E-920E-ED80C0F65F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A42B7-343C-4732-8B2C-6E0B516AF37A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01AA-4FF9-451E-920E-ED80C0F65F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A42B7-343C-4732-8B2C-6E0B516AF37A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01AA-4FF9-451E-920E-ED80C0F65F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A42B7-343C-4732-8B2C-6E0B516AF37A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01AA-4FF9-451E-920E-ED80C0F65FA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A42B7-343C-4732-8B2C-6E0B516AF37A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01AA-4FF9-451E-920E-ED80C0F65F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A42B7-343C-4732-8B2C-6E0B516AF37A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D01AA-4FF9-451E-920E-ED80C0F65F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0FA42B7-343C-4732-8B2C-6E0B516AF37A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94D01AA-4FF9-451E-920E-ED80C0F65FA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806835"/>
            <a:ext cx="7543800" cy="1470025"/>
          </a:xfrm>
        </p:spPr>
        <p:txBody>
          <a:bodyPr>
            <a:noAutofit/>
          </a:bodyPr>
          <a:lstStyle/>
          <a:p>
            <a:r>
              <a:rPr lang="en-US" sz="4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Analyzing MESA data in the presence of missing values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2680" y="3070820"/>
            <a:ext cx="5105087" cy="1441966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tx1"/>
                </a:solidFill>
              </a:rPr>
              <a:t>Rebekah Young  </a:t>
            </a:r>
          </a:p>
          <a:p>
            <a:r>
              <a:rPr lang="en-US" sz="1800" dirty="0">
                <a:solidFill>
                  <a:schemeClr val="tx1"/>
                </a:solidFill>
              </a:rPr>
              <a:t>University of Washington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Collaborating Health Studies </a:t>
            </a:r>
            <a:r>
              <a:rPr lang="en-US" sz="1800" dirty="0" smtClean="0">
                <a:solidFill>
                  <a:schemeClr val="tx1"/>
                </a:solidFill>
              </a:rPr>
              <a:t>Coordinating </a:t>
            </a:r>
            <a:r>
              <a:rPr lang="en-US" sz="1800" dirty="0">
                <a:solidFill>
                  <a:schemeClr val="tx1"/>
                </a:solidFill>
              </a:rPr>
              <a:t>Center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26219" y="5263633"/>
            <a:ext cx="56553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Presented at the MESA Steering Committee Meeting</a:t>
            </a:r>
          </a:p>
          <a:p>
            <a:pPr algn="r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April 2013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11" name="Oval 210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12" name="Oval 211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13" name="Oval 212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14" name="Oval 213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15" name="Oval 214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16" name="Oval 215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17" name="Oval 216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18" name="Oval 217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19" name="Oval 218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20" name="Oval 219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21" name="Oval 220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22" name="Oval 221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23" name="Oval 222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24" name="Oval 223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25" name="Oval 224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26" name="Oval 225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27" name="Oval 226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246" name="TextBox 245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Title</a:t>
            </a:r>
            <a:endParaRPr lang="en-US" sz="9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4" name="TextBox 283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88" name="TextBox 287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6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463" y="141814"/>
            <a:ext cx="6015778" cy="739751"/>
          </a:xfrm>
        </p:spPr>
        <p:txBody>
          <a:bodyPr>
            <a:noAutofit/>
          </a:bodyPr>
          <a:lstStyle/>
          <a:p>
            <a:r>
              <a:rPr lang="en-US" sz="2900" dirty="0" smtClean="0"/>
              <a:t>Table 2.  Attrition at Exam 5 by Income </a:t>
            </a:r>
            <a:endParaRPr lang="en-US" sz="2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132002"/>
              </p:ext>
            </p:extLst>
          </p:nvPr>
        </p:nvGraphicFramePr>
        <p:xfrm>
          <a:off x="2307038" y="941321"/>
          <a:ext cx="5894203" cy="5593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067"/>
                <a:gridCol w="2765136"/>
              </a:tblGrid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Income ($) at </a:t>
                      </a:r>
                      <a:r>
                        <a:rPr lang="en-US" sz="2400" u="none" strike="noStrike" dirty="0" smtClean="0">
                          <a:effectLst/>
                        </a:rPr>
                        <a:t>Baseline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% </a:t>
                      </a:r>
                      <a:r>
                        <a:rPr lang="en-US" sz="2400" u="none" strike="noStrike" dirty="0" smtClean="0">
                          <a:effectLst/>
                        </a:rPr>
                        <a:t>Absent </a:t>
                      </a:r>
                      <a:r>
                        <a:rPr lang="en-US" sz="2400" u="none" strike="noStrike" dirty="0">
                          <a:effectLst/>
                        </a:rPr>
                        <a:t>at Exam 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&lt;5,000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50.96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5,000 - 7,999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46.46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8,000 - 11,999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47.90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12,000 - 15,999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43.16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16,000 - 19,999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41.36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20,000 - 24,999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38.60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25,000 - 29,999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30.95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30,000 - 34,999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26.07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35,000 - 39,999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31.03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40,000 - 49,999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22.86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50,000 - 74,999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24.39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75,000 - 99,999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21.57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100,000+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17.27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2325327" y="951899"/>
            <a:ext cx="587591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25327" y="1297541"/>
            <a:ext cx="587591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325327" y="6539778"/>
            <a:ext cx="587591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Table 2</a:t>
            </a:r>
            <a:endParaRPr lang="en-US" sz="9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675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463" y="141814"/>
            <a:ext cx="6015778" cy="739751"/>
          </a:xfrm>
        </p:spPr>
        <p:txBody>
          <a:bodyPr>
            <a:noAutofit/>
          </a:bodyPr>
          <a:lstStyle/>
          <a:p>
            <a:r>
              <a:rPr lang="en-US" sz="2900" dirty="0" smtClean="0"/>
              <a:t>Table 2.  Attrition at Exam 5 by Income </a:t>
            </a:r>
            <a:endParaRPr lang="en-US" sz="2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329768"/>
              </p:ext>
            </p:extLst>
          </p:nvPr>
        </p:nvGraphicFramePr>
        <p:xfrm>
          <a:off x="2307038" y="941321"/>
          <a:ext cx="5894203" cy="56644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067"/>
                <a:gridCol w="2765136"/>
              </a:tblGrid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Income ($) at </a:t>
                      </a:r>
                      <a:r>
                        <a:rPr lang="en-US" sz="2400" u="none" strike="noStrike" dirty="0" smtClean="0">
                          <a:effectLst/>
                        </a:rPr>
                        <a:t>Baseline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% </a:t>
                      </a:r>
                      <a:r>
                        <a:rPr lang="en-US" sz="2400" u="none" strike="noStrike" dirty="0" smtClean="0">
                          <a:effectLst/>
                        </a:rPr>
                        <a:t>Absent </a:t>
                      </a:r>
                      <a:r>
                        <a:rPr lang="en-US" sz="2400" u="none" strike="noStrike" dirty="0">
                          <a:effectLst/>
                        </a:rPr>
                        <a:t>at Exam 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44420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Missing</a:t>
                      </a:r>
                      <a:endParaRPr lang="en-US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ctr">
                    <a:solidFill>
                      <a:srgbClr val="F3F6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69.21</a:t>
                      </a:r>
                      <a:endParaRPr lang="en-US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ctr">
                    <a:solidFill>
                      <a:srgbClr val="F3F6F7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&lt;5,000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50.96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5,000 - 7,999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46.46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8,000 - 11,999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47.90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12,000 - 15,999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43.16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16,000 - 19,999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41.36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20,000 - 24,999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38.60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25,000 - 29,999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30.95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30,000 - 34,999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26.07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35,000 - 39,999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31.03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40,000 - 49,999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22.86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50,000 - 74,999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24.39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75,000 - 99,999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21.57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100,000+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17.27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12" marR="7112" marT="7112" marB="0" anchor="b"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2325327" y="951899"/>
            <a:ext cx="587591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25327" y="1297541"/>
            <a:ext cx="587591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325327" y="6597385"/>
            <a:ext cx="587591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Table 2</a:t>
            </a:r>
            <a:endParaRPr lang="en-US" sz="9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757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Attrition in MESA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5970" y="1417638"/>
            <a:ext cx="7498080" cy="5207192"/>
          </a:xfrm>
        </p:spPr>
        <p:txBody>
          <a:bodyPr>
            <a:normAutofit/>
          </a:bodyPr>
          <a:lstStyle/>
          <a:p>
            <a:r>
              <a:rPr lang="en-US" dirty="0" smtClean="0"/>
              <a:t>Correlated with many (expected) observable characteristics 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E.g., education, race/ethnicity, age, income</a:t>
            </a:r>
          </a:p>
          <a:p>
            <a:r>
              <a:rPr lang="en-US" dirty="0" smtClean="0"/>
              <a:t>Even so, nonrandom attrition does not necessarily lead to attrition bias </a:t>
            </a:r>
            <a:r>
              <a:rPr lang="en-US" sz="1800" dirty="0" smtClean="0"/>
              <a:t>(e.g., Fitzgerald, Gottschalk &amp; Moffitt, 1998; Jones, </a:t>
            </a:r>
            <a:r>
              <a:rPr lang="en-US" sz="1800" dirty="0" err="1" smtClean="0"/>
              <a:t>Koolman</a:t>
            </a:r>
            <a:r>
              <a:rPr lang="en-US" sz="1800" dirty="0" smtClean="0"/>
              <a:t> &amp; Rice, 2006)</a:t>
            </a:r>
          </a:p>
          <a:p>
            <a:r>
              <a:rPr lang="en-US" dirty="0" smtClean="0"/>
              <a:t>Bias arises when attrition is nonrandom </a:t>
            </a:r>
            <a:br>
              <a:rPr lang="en-US" dirty="0" smtClean="0"/>
            </a:br>
            <a:r>
              <a:rPr lang="en-US" i="1" dirty="0" smtClean="0">
                <a:solidFill>
                  <a:srgbClr val="C00000"/>
                </a:solidFill>
              </a:rPr>
              <a:t>and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the variables affecting attrition are correlated with the outcome variable</a:t>
            </a:r>
          </a:p>
          <a:p>
            <a:r>
              <a:rPr lang="en-US" dirty="0" smtClean="0"/>
              <a:t>Thus, attrition bias is model-specific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93867" y="662523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628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Attrition Trouble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355148"/>
            <a:ext cx="7498080" cy="1808379"/>
          </a:xfrm>
        </p:spPr>
        <p:txBody>
          <a:bodyPr/>
          <a:lstStyle/>
          <a:p>
            <a:r>
              <a:rPr lang="en-US" dirty="0" smtClean="0"/>
              <a:t>6,809 CAC scan at baseline (and f/u info)</a:t>
            </a:r>
          </a:p>
          <a:p>
            <a:r>
              <a:rPr lang="en-US" dirty="0" smtClean="0"/>
              <a:t>5,754 had a second scan</a:t>
            </a:r>
          </a:p>
          <a:p>
            <a:r>
              <a:rPr lang="en-US" dirty="0" smtClean="0"/>
              <a:t>Loss of 1,055 participants (15%)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023075"/>
              </p:ext>
            </p:extLst>
          </p:nvPr>
        </p:nvGraphicFramePr>
        <p:xfrm>
          <a:off x="1634043" y="3774642"/>
          <a:ext cx="6896100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8210"/>
                <a:gridCol w="2477101"/>
                <a:gridCol w="172821"/>
                <a:gridCol w="2517968"/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effectLst/>
                        </a:rPr>
                        <a:t># events / total (%)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effectLst/>
                        </a:rPr>
                        <a:t>Had second scan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effectLst/>
                        </a:rPr>
                        <a:t>No second scan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 smtClean="0">
                          <a:effectLst/>
                        </a:rPr>
                        <a:t>CHD (all)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effectLst/>
                        </a:rPr>
                        <a:t>306 / 5,754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60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effectLst/>
                        </a:rPr>
                        <a:t>82 / 1,055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effectLst/>
                        </a:rPr>
                        <a:t>(5.32%)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260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effectLst/>
                        </a:rPr>
                        <a:t>(7.77%)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 smtClean="0">
                          <a:effectLst/>
                        </a:rPr>
                        <a:t>CVD (all)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effectLst/>
                        </a:rPr>
                        <a:t>413 / 5,754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260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effectLst/>
                        </a:rPr>
                        <a:t>126 / 1,055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effectLst/>
                        </a:rPr>
                        <a:t>(7.18%)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260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effectLst/>
                        </a:rPr>
                        <a:t>(11.94%)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634043" y="4235498"/>
            <a:ext cx="68961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34043" y="6539778"/>
            <a:ext cx="68961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34043" y="3774642"/>
            <a:ext cx="68961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1509955" y="3354003"/>
            <a:ext cx="7094535" cy="40096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2400" dirty="0" smtClean="0"/>
              <a:t>Table 3. Events by Presence or Absence of Second CAC </a:t>
            </a:r>
            <a:endParaRPr lang="en-US" sz="2400" dirty="0"/>
          </a:p>
        </p:txBody>
      </p:sp>
      <p:sp>
        <p:nvSpPr>
          <p:cNvPr id="41" name="Oval 40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Table 3</a:t>
            </a:r>
            <a:endParaRPr lang="en-US" sz="9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830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Attrition Trouble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355148"/>
            <a:ext cx="7498080" cy="1808379"/>
          </a:xfrm>
        </p:spPr>
        <p:txBody>
          <a:bodyPr/>
          <a:lstStyle/>
          <a:p>
            <a:r>
              <a:rPr lang="en-US" dirty="0" smtClean="0"/>
              <a:t>The loss of participants was relatively small (~15%)</a:t>
            </a:r>
          </a:p>
          <a:p>
            <a:r>
              <a:rPr lang="en-US" dirty="0" smtClean="0"/>
              <a:t>Also consider loss of events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288401" y="3289378"/>
            <a:ext cx="7431303" cy="55614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2400" dirty="0" smtClean="0"/>
              <a:t>Table </a:t>
            </a:r>
            <a:r>
              <a:rPr lang="en-US" sz="2400" dirty="0"/>
              <a:t>4</a:t>
            </a:r>
            <a:r>
              <a:rPr lang="en-US" sz="2400" dirty="0" smtClean="0"/>
              <a:t>. Events Lost Due to Absence of Second Scan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42528"/>
              </p:ext>
            </p:extLst>
          </p:nvPr>
        </p:nvGraphicFramePr>
        <p:xfrm>
          <a:off x="1758830" y="3845526"/>
          <a:ext cx="6903267" cy="2233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1458"/>
                <a:gridCol w="1382568"/>
                <a:gridCol w="2016245"/>
                <a:gridCol w="1612996"/>
              </a:tblGrid>
              <a:tr h="86223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Event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7" marR="9517" marT="95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Total known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7" marR="9517" marT="95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Had second scan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7" marR="9517" marT="95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Lost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events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7" marR="9517" marT="9517" marB="0" anchor="b"/>
                </a:tc>
              </a:tr>
              <a:tr h="45681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CHD (all)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7" marR="9517" marT="95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306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7" marR="9517" marT="95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224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7" marR="9517" marT="95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 82 </a:t>
                      </a:r>
                      <a:r>
                        <a:rPr lang="en-US" sz="2800" u="none" strike="noStrike" dirty="0">
                          <a:effectLst/>
                        </a:rPr>
                        <a:t>(27%)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7" marR="9517" marT="9517" marB="0" anchor="b"/>
                </a:tc>
              </a:tr>
              <a:tr h="45681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CHD (hard)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7" marR="9517" marT="95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235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7" marR="9517" marT="95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178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7" marR="9517" marT="95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 57 </a:t>
                      </a:r>
                      <a:r>
                        <a:rPr lang="en-US" sz="2800" u="none" strike="noStrike" dirty="0">
                          <a:effectLst/>
                        </a:rPr>
                        <a:t>(24%)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7" marR="9517" marT="9517" marB="0" anchor="b"/>
                </a:tc>
              </a:tr>
              <a:tr h="45681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CVD (all)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7" marR="9517" marT="95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539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7" marR="9517" marT="95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413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7" marR="9517" marT="95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126 (23%)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17" marR="9517" marT="9517" marB="0" anchor="b"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1765997" y="3832249"/>
            <a:ext cx="68961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06864" y="4696354"/>
            <a:ext cx="68961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749257" y="6078922"/>
            <a:ext cx="68961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Table 4</a:t>
            </a:r>
            <a:endParaRPr lang="en-US" sz="9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13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071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 smtClean="0"/>
              <a:t>Consider the frequency </a:t>
            </a:r>
            <a:r>
              <a:rPr lang="en-US" dirty="0"/>
              <a:t>of missing </a:t>
            </a:r>
            <a:r>
              <a:rPr lang="en-US" dirty="0" smtClean="0"/>
              <a:t>data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dirty="0" smtClean="0"/>
              <a:t>Minor amounts are unlikely to matter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 smtClean="0"/>
              <a:t>Compare the characteristics of people with </a:t>
            </a:r>
            <a:r>
              <a:rPr lang="en-US" dirty="0"/>
              <a:t>missing data compared to those without missing </a:t>
            </a:r>
            <a:r>
              <a:rPr lang="en-US" dirty="0" smtClean="0"/>
              <a:t>data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 smtClean="0"/>
              <a:t>E.g. Were the people present at later exams different from the people at baseline exam?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Identify likely patterns of missing data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 smtClean="0"/>
              <a:t>Nonrandom?</a:t>
            </a:r>
            <a:endParaRPr lang="en-US" dirty="0"/>
          </a:p>
          <a:p>
            <a:r>
              <a:rPr lang="en-US" dirty="0" smtClean="0"/>
              <a:t>Use this info to select analysis strategy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What to do</a:t>
            </a:r>
            <a:endParaRPr lang="en-US" sz="9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777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missing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799"/>
            <a:ext cx="7341703" cy="5410201"/>
          </a:xfrm>
        </p:spPr>
        <p:txBody>
          <a:bodyPr>
            <a:normAutofit fontScale="925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Traditional approach is to analyze only cases with complete information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This strategy requires rigid assumptions about the missing cases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Fails to use all known information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Modern methods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Allow cases with incomplete information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Allow less strict assumptions about the missing information </a:t>
            </a:r>
            <a:r>
              <a:rPr lang="en-US" sz="2100" dirty="0" smtClean="0"/>
              <a:t>(Schafer &amp; Graham, 2002; Graham, 2009)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E.g., Multiple </a:t>
            </a:r>
            <a:r>
              <a:rPr lang="en-US" dirty="0"/>
              <a:t>imputation </a:t>
            </a:r>
            <a:r>
              <a:rPr lang="en-US" sz="2100" dirty="0" smtClean="0"/>
              <a:t>(Little </a:t>
            </a:r>
            <a:r>
              <a:rPr lang="en-US" sz="2100" dirty="0"/>
              <a:t>&amp; Rubin, 2002; </a:t>
            </a:r>
            <a:r>
              <a:rPr lang="en-US" sz="2100" dirty="0" smtClean="0"/>
              <a:t>He, 2010)</a:t>
            </a:r>
            <a:endParaRPr lang="en-US" sz="2100" dirty="0"/>
          </a:p>
        </p:txBody>
      </p:sp>
      <p:sp>
        <p:nvSpPr>
          <p:cNvPr id="35" name="Oval 34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Analysis</a:t>
            </a:r>
            <a:endParaRPr lang="en-US" sz="9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506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355148"/>
            <a:ext cx="7498080" cy="5322406"/>
          </a:xfrm>
        </p:spPr>
        <p:txBody>
          <a:bodyPr/>
          <a:lstStyle/>
          <a:p>
            <a:r>
              <a:rPr lang="en-US" dirty="0" smtClean="0"/>
              <a:t>Item nonresponse is minimal in MESA</a:t>
            </a:r>
          </a:p>
          <a:p>
            <a:pPr lvl="1"/>
            <a:r>
              <a:rPr lang="en-US" dirty="0" smtClean="0"/>
              <a:t>Unlikely to cause serious trouble in analysis</a:t>
            </a:r>
          </a:p>
          <a:p>
            <a:pPr lvl="1"/>
            <a:r>
              <a:rPr lang="en-US" dirty="0" smtClean="0"/>
              <a:t>A better understanding is still important</a:t>
            </a:r>
          </a:p>
          <a:p>
            <a:pPr lvl="2"/>
            <a:r>
              <a:rPr lang="en-US" dirty="0" smtClean="0"/>
              <a:t>Data quality</a:t>
            </a:r>
          </a:p>
          <a:p>
            <a:pPr lvl="2"/>
            <a:r>
              <a:rPr lang="en-US" dirty="0" smtClean="0"/>
              <a:t>Identifying likely future dropouts</a:t>
            </a:r>
          </a:p>
          <a:p>
            <a:pPr lvl="2"/>
            <a:r>
              <a:rPr lang="en-US" dirty="0" smtClean="0"/>
              <a:t>Mechanism of </a:t>
            </a:r>
            <a:r>
              <a:rPr lang="en-US" dirty="0" err="1" smtClean="0"/>
              <a:t>missingness</a:t>
            </a:r>
            <a:r>
              <a:rPr lang="en-US" dirty="0" smtClean="0"/>
              <a:t> (i.e., is it ignorable)</a:t>
            </a:r>
          </a:p>
          <a:p>
            <a:r>
              <a:rPr lang="en-US" dirty="0" smtClean="0"/>
              <a:t>Attrition is a more serious concern</a:t>
            </a:r>
          </a:p>
          <a:p>
            <a:pPr lvl="1"/>
            <a:r>
              <a:rPr lang="en-US" dirty="0" smtClean="0"/>
              <a:t>Bias is model specific</a:t>
            </a:r>
          </a:p>
          <a:p>
            <a:pPr lvl="1"/>
            <a:r>
              <a:rPr lang="en-US" dirty="0" smtClean="0"/>
              <a:t>Methods are available to deal with it</a:t>
            </a:r>
          </a:p>
          <a:p>
            <a:pPr lvl="1"/>
            <a:r>
              <a:rPr lang="en-US" dirty="0" smtClean="0"/>
              <a:t>Sensitivity analysis </a:t>
            </a:r>
            <a:r>
              <a:rPr lang="en-US" sz="1900" dirty="0" smtClean="0"/>
              <a:t>(e.g., Delaney, 2009)</a:t>
            </a:r>
            <a:endParaRPr lang="en-US" sz="1900" dirty="0"/>
          </a:p>
        </p:txBody>
      </p:sp>
      <p:sp>
        <p:nvSpPr>
          <p:cNvPr id="35" name="Oval 34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Summary</a:t>
            </a:r>
            <a:endParaRPr lang="en-US" sz="9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209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4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79319"/>
            <a:ext cx="7327392" cy="5878681"/>
          </a:xfrm>
          <a:noFill/>
        </p:spPr>
        <p:txBody>
          <a:bodyPr numCol="1">
            <a:noAutofit/>
          </a:bodyPr>
          <a:lstStyle/>
          <a:p>
            <a:pPr marL="274320" indent="-822960">
              <a:spcBef>
                <a:spcPts val="0"/>
              </a:spcBef>
              <a:buNone/>
            </a:pPr>
            <a:r>
              <a:rPr lang="en-US" sz="1600" dirty="0" err="1" smtClean="0"/>
              <a:t>Fiscella</a:t>
            </a:r>
            <a:r>
              <a:rPr lang="en-US" sz="1600" dirty="0" smtClean="0"/>
              <a:t>, K,. </a:t>
            </a:r>
            <a:r>
              <a:rPr lang="en-US" sz="1600" dirty="0" err="1" smtClean="0"/>
              <a:t>Tancredi</a:t>
            </a:r>
            <a:r>
              <a:rPr lang="en-US" sz="1600" dirty="0" smtClean="0"/>
              <a:t>, D., &amp; Franks, P. 2009. </a:t>
            </a:r>
            <a:r>
              <a:rPr lang="en-US" sz="1600" dirty="0"/>
              <a:t> </a:t>
            </a:r>
            <a:r>
              <a:rPr lang="en-US" sz="1600" dirty="0" smtClean="0"/>
              <a:t>Adding Socioeconomic Status to Framingham Scoring to Reduce Disparities in Coronary Risk Assessment. </a:t>
            </a:r>
            <a:r>
              <a:rPr lang="en-US" sz="1600" i="1" dirty="0" smtClean="0"/>
              <a:t>American Heart Journal</a:t>
            </a:r>
            <a:r>
              <a:rPr lang="en-US" sz="1600" dirty="0" smtClean="0"/>
              <a:t>, </a:t>
            </a:r>
            <a:r>
              <a:rPr lang="en-US" sz="1600" i="1" dirty="0" smtClean="0"/>
              <a:t>157</a:t>
            </a:r>
            <a:r>
              <a:rPr lang="en-US" sz="1600" dirty="0" smtClean="0"/>
              <a:t>, 988-997.</a:t>
            </a:r>
          </a:p>
          <a:p>
            <a:pPr marL="274320" indent="-822960">
              <a:spcBef>
                <a:spcPts val="0"/>
              </a:spcBef>
              <a:buNone/>
            </a:pPr>
            <a:r>
              <a:rPr lang="en-US" sz="1600" dirty="0" smtClean="0"/>
              <a:t>Fitzgerald, J., Gottschalk, P. &amp; Moffitt, R. 1998. An analysis of sample attrition in panel data: The Michigan Panel Study of Income Dynamics. </a:t>
            </a:r>
            <a:r>
              <a:rPr lang="en-US" sz="1600" i="1" dirty="0" smtClean="0"/>
              <a:t>Journal of Human Resources, 33</a:t>
            </a:r>
            <a:r>
              <a:rPr lang="en-US" sz="1600" dirty="0" smtClean="0"/>
              <a:t>, 251-299.</a:t>
            </a:r>
          </a:p>
          <a:p>
            <a:pPr marL="274320" indent="-822960">
              <a:spcBef>
                <a:spcPts val="0"/>
              </a:spcBef>
              <a:buNone/>
            </a:pPr>
            <a:r>
              <a:rPr lang="en-US" sz="1600" dirty="0" smtClean="0"/>
              <a:t>Graham, J. W. 2009. Missing data analysis: Making it work in the real world. </a:t>
            </a:r>
            <a:r>
              <a:rPr lang="en-US" sz="1600" i="1" dirty="0" smtClean="0"/>
              <a:t>Annual Review of Psychology, 60</a:t>
            </a:r>
            <a:r>
              <a:rPr lang="en-US" sz="1600" dirty="0" smtClean="0"/>
              <a:t>, 549-576.</a:t>
            </a:r>
          </a:p>
          <a:p>
            <a:pPr marL="274320" indent="-822960">
              <a:spcBef>
                <a:spcPts val="0"/>
              </a:spcBef>
              <a:buNone/>
            </a:pPr>
            <a:r>
              <a:rPr lang="en-US" sz="1600" dirty="0" smtClean="0"/>
              <a:t>He, Y. 2010. Missing data analysis using multiple imputation: Getting to the heart of the matter. </a:t>
            </a:r>
            <a:r>
              <a:rPr lang="en-US" sz="1600" i="1" dirty="0" smtClean="0"/>
              <a:t>Circulation, 3</a:t>
            </a:r>
            <a:r>
              <a:rPr lang="en-US" sz="1600" dirty="0" smtClean="0"/>
              <a:t>, 98-105.</a:t>
            </a:r>
          </a:p>
          <a:p>
            <a:pPr marL="274320" indent="-822960">
              <a:spcBef>
                <a:spcPts val="0"/>
              </a:spcBef>
              <a:buNone/>
            </a:pPr>
            <a:r>
              <a:rPr lang="en-US" sz="1600" dirty="0" smtClean="0"/>
              <a:t>Jones, A. M., </a:t>
            </a:r>
            <a:r>
              <a:rPr lang="en-US" sz="1600" dirty="0" err="1" smtClean="0"/>
              <a:t>Koolman</a:t>
            </a:r>
            <a:r>
              <a:rPr lang="en-US" sz="1600" dirty="0" smtClean="0"/>
              <a:t>, X., &amp; Rice, N. 2006. Health-related non-response in the British Household Panel survey and European Community Household Panel: Using inverse probability-weighted estimators in non-linear models. </a:t>
            </a:r>
            <a:r>
              <a:rPr lang="en-US" sz="1600" i="1" dirty="0" smtClean="0"/>
              <a:t>Journal of the Royal Statistical Society, 3</a:t>
            </a:r>
            <a:r>
              <a:rPr lang="en-US" sz="1600" dirty="0" smtClean="0"/>
              <a:t>, 543-569.</a:t>
            </a:r>
          </a:p>
          <a:p>
            <a:pPr marL="274320" indent="-822960">
              <a:spcBef>
                <a:spcPts val="0"/>
              </a:spcBef>
              <a:buNone/>
            </a:pPr>
            <a:r>
              <a:rPr lang="en-US" sz="1600" dirty="0" smtClean="0"/>
              <a:t>Little, R. J. A. &amp; Rubin, D. B. 2002. Statistical analysis with missing data. Second Edition. New Jersey: John Wiley &amp; Sons.</a:t>
            </a:r>
          </a:p>
          <a:p>
            <a:pPr marL="274320" indent="-822960">
              <a:spcBef>
                <a:spcPts val="0"/>
              </a:spcBef>
              <a:buNone/>
            </a:pPr>
            <a:r>
              <a:rPr lang="en-US" sz="1600" dirty="0" smtClean="0"/>
              <a:t>National Research Council.  2010. The prevention and treatment of missing data in clinical trials. Washington, DC: National Academies Press. (http://www.nap.edu/catalog/php?record_id-12955).</a:t>
            </a:r>
          </a:p>
          <a:p>
            <a:pPr marL="274320" indent="-822960">
              <a:spcBef>
                <a:spcPts val="0"/>
              </a:spcBef>
              <a:buNone/>
            </a:pPr>
            <a:r>
              <a:rPr lang="en-US" sz="1600" dirty="0" smtClean="0"/>
              <a:t>Schafer, J. L. &amp; Graham, J. W. 2002. Missing data: Our view of the state of the art. </a:t>
            </a:r>
            <a:r>
              <a:rPr lang="en-US" sz="1600" i="1" dirty="0" smtClean="0"/>
              <a:t>Psychological Methods, 7, </a:t>
            </a:r>
            <a:r>
              <a:rPr lang="en-US" sz="1600" dirty="0" smtClean="0"/>
              <a:t>147-77.</a:t>
            </a:r>
          </a:p>
          <a:p>
            <a:pPr marL="274320" indent="-822960">
              <a:spcBef>
                <a:spcPts val="0"/>
              </a:spcBef>
              <a:buNone/>
            </a:pPr>
            <a:r>
              <a:rPr lang="en-US" sz="1600" dirty="0" smtClean="0"/>
              <a:t>Ware, J.H., Harrington, D., Hunter, D.J., &amp; </a:t>
            </a:r>
            <a:r>
              <a:rPr lang="en-US" sz="1600" dirty="0" err="1" smtClean="0"/>
              <a:t>D’Agostino</a:t>
            </a:r>
            <a:r>
              <a:rPr lang="en-US" sz="1600" dirty="0" smtClean="0"/>
              <a:t>, R.B. 2012.  </a:t>
            </a:r>
            <a:r>
              <a:rPr lang="en-US" sz="1600" i="1" dirty="0" smtClean="0"/>
              <a:t>New England Journal of Medicine, 367</a:t>
            </a:r>
            <a:r>
              <a:rPr lang="en-US" sz="1600" dirty="0" smtClean="0"/>
              <a:t>, 1353-1354.</a:t>
            </a:r>
            <a:endParaRPr lang="en-US" sz="1600" dirty="0"/>
          </a:p>
          <a:p>
            <a:pPr marL="82296" indent="-731520">
              <a:spcBef>
                <a:spcPts val="0"/>
              </a:spcBef>
              <a:buNone/>
            </a:pPr>
            <a:endParaRPr lang="en-US" sz="1200" dirty="0"/>
          </a:p>
        </p:txBody>
      </p:sp>
      <p:sp>
        <p:nvSpPr>
          <p:cNvPr id="78" name="Oval 77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79" name="Oval 78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5" name="Oval 84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7" name="Oval 86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9" name="Oval 88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91" name="Oval 90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References</a:t>
            </a:r>
            <a:endParaRPr lang="en-US" sz="9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4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2253" y="1452153"/>
            <a:ext cx="3886200" cy="1143000"/>
          </a:xfrm>
        </p:spPr>
        <p:txBody>
          <a:bodyPr/>
          <a:lstStyle/>
          <a:p>
            <a:r>
              <a:rPr lang="en-US" dirty="0" smtClean="0"/>
              <a:t>Thank-you!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36037" y="2239823"/>
            <a:ext cx="6324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 smtClean="0"/>
          </a:p>
          <a:p>
            <a:pPr algn="ctr"/>
            <a:r>
              <a:rPr lang="en-US" sz="3600" dirty="0" smtClean="0"/>
              <a:t>Email questions:  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rlyoung@uw.edu</a:t>
            </a:r>
            <a:endParaRPr lang="en-US" sz="3600" dirty="0"/>
          </a:p>
          <a:p>
            <a:endParaRPr lang="en-US" sz="3600" dirty="0" smtClean="0"/>
          </a:p>
        </p:txBody>
      </p:sp>
      <p:sp>
        <p:nvSpPr>
          <p:cNvPr id="78" name="Oval 77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79" name="Oval 78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5" name="Oval 84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7" name="Oval 86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89" name="Oval 88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91" name="Oval 90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End</a:t>
            </a:r>
            <a:endParaRPr lang="en-US" sz="9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56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1143000"/>
          </a:xfrm>
        </p:spPr>
        <p:txBody>
          <a:bodyPr/>
          <a:lstStyle/>
          <a:p>
            <a:r>
              <a:rPr lang="en-US" dirty="0" smtClean="0"/>
              <a:t>Current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758396"/>
            <a:ext cx="7714488" cy="502340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Why do missing data matter?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Missing data in MESA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Item nonresponse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Unit nonresponse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Solutions for analysis</a:t>
            </a:r>
          </a:p>
          <a:p>
            <a:pPr lvl="2"/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1" name="Oval 110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2" name="Oval 111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3" name="Oval 112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5" name="Oval 114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6" name="Oval 115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7" name="Oval 116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8" name="Oval 117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9" name="Oval 118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20" name="Oval 119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21" name="Oval 120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22" name="Oval 121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23" name="Oval 122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24" name="Oval 123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25" name="Oval 124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Introduction</a:t>
            </a:r>
            <a:endParaRPr lang="en-US" sz="9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22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1143000"/>
          </a:xfrm>
        </p:spPr>
        <p:txBody>
          <a:bodyPr/>
          <a:lstStyle/>
          <a:p>
            <a:r>
              <a:rPr lang="en-US" dirty="0" smtClean="0"/>
              <a:t>Why do missing data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355148"/>
            <a:ext cx="7714488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Values that are not available that would be meaningful for analysis if they were observed </a:t>
            </a:r>
            <a:r>
              <a:rPr lang="en-US" sz="2000" dirty="0" smtClean="0"/>
              <a:t>(National Research Council,  2010)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Primary sources in MESA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Item nonresponse (particular questions/measures)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Unit nonresponse (exam or module)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May cause invalid inference and loss of statistical power </a:t>
            </a:r>
            <a:r>
              <a:rPr lang="en-US" sz="2100" dirty="0" smtClean="0"/>
              <a:t>(Schafer &amp; Graham, 2002)</a:t>
            </a:r>
            <a:endParaRPr lang="en-US" sz="2100" dirty="0"/>
          </a:p>
          <a:p>
            <a:pPr>
              <a:spcBef>
                <a:spcPts val="1800"/>
              </a:spcBef>
            </a:pPr>
            <a:r>
              <a:rPr lang="en-US" dirty="0"/>
              <a:t>Of practical concern, journals editors and statistical reviewers increasingly expect discussion of this issue</a:t>
            </a:r>
          </a:p>
          <a:p>
            <a:pPr>
              <a:spcBef>
                <a:spcPts val="1800"/>
              </a:spcBef>
            </a:pPr>
            <a:endParaRPr lang="en-US" dirty="0" smtClean="0"/>
          </a:p>
        </p:txBody>
      </p:sp>
      <p:sp>
        <p:nvSpPr>
          <p:cNvPr id="108" name="Oval 107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1" name="Oval 110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2" name="Oval 111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3" name="Oval 112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5" name="Oval 114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6" name="Oval 115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7" name="Oval 116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8" name="Oval 117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19" name="Oval 118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20" name="Oval 119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21" name="Oval 120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22" name="Oval 121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23" name="Oval 122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24" name="Oval 123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25" name="Oval 124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8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8717" y="836685"/>
            <a:ext cx="7293266" cy="5517259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 smtClean="0"/>
              <a:t>“In response to the [National Research Council] NRC report, we have reviewed </a:t>
            </a:r>
            <a:r>
              <a:rPr lang="en-US" i="1" dirty="0" smtClean="0"/>
              <a:t>Journal </a:t>
            </a:r>
            <a:r>
              <a:rPr lang="en-US" dirty="0" smtClean="0"/>
              <a:t>policies and practices… when authors use complete-case analysis or single-imputation methods to analyze incomplete data, we will require justification that the assumptions required for the validity of those methods are reasonable.” </a:t>
            </a:r>
            <a:r>
              <a:rPr lang="en-US" sz="2000" dirty="0" smtClean="0"/>
              <a:t>(Ware et al.)</a:t>
            </a:r>
          </a:p>
          <a:p>
            <a:pPr marL="82296" indent="0" algn="r">
              <a:buNone/>
            </a:pPr>
            <a:r>
              <a:rPr lang="en-US" dirty="0"/>
              <a:t>	</a:t>
            </a:r>
            <a:r>
              <a:rPr lang="en-US" sz="2400" dirty="0" smtClean="0"/>
              <a:t> </a:t>
            </a:r>
            <a:r>
              <a:rPr lang="en-US" sz="2400" i="1" dirty="0" smtClean="0"/>
              <a:t>New England Journal of Medicine, </a:t>
            </a:r>
          </a:p>
          <a:p>
            <a:pPr marL="82296" indent="0" algn="r">
              <a:buNone/>
            </a:pPr>
            <a:r>
              <a:rPr lang="en-US" sz="2400" i="1" dirty="0"/>
              <a:t>	</a:t>
            </a:r>
            <a:r>
              <a:rPr lang="en-US" sz="2400" i="1" dirty="0" smtClean="0"/>
              <a:t>				October 2012</a:t>
            </a:r>
            <a:endParaRPr lang="en-US" sz="2400" i="1" dirty="0"/>
          </a:p>
        </p:txBody>
      </p:sp>
      <p:sp>
        <p:nvSpPr>
          <p:cNvPr id="35" name="Oval 34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Quote</a:t>
            </a:r>
            <a:endParaRPr lang="en-US" sz="9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704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Missing values at baseline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76764"/>
          </a:xfrm>
        </p:spPr>
        <p:txBody>
          <a:bodyPr/>
          <a:lstStyle/>
          <a:p>
            <a:r>
              <a:rPr lang="en-US" dirty="0" smtClean="0"/>
              <a:t>‘Don’t know’ responses (coded as “9”)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Parents had heart attack (5%)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Parents had stroke (4%)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Gone through menopause (4%)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Skipped, refused, otherwise missed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Diet questionnaire (8.5%)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Income (4%)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ARIC = 6%, </a:t>
            </a:r>
            <a:r>
              <a:rPr lang="en-US" dirty="0"/>
              <a:t>NHANES </a:t>
            </a:r>
            <a:r>
              <a:rPr lang="en-US" dirty="0" smtClean="0"/>
              <a:t>III = 8</a:t>
            </a:r>
            <a:r>
              <a:rPr lang="en-US" dirty="0"/>
              <a:t>%</a:t>
            </a:r>
            <a:r>
              <a:rPr lang="en-US" dirty="0" smtClean="0"/>
              <a:t> </a:t>
            </a:r>
            <a:r>
              <a:rPr lang="en-US" sz="1900" dirty="0" smtClean="0"/>
              <a:t>(</a:t>
            </a:r>
            <a:r>
              <a:rPr lang="en-US" sz="1900" dirty="0" err="1" smtClean="0"/>
              <a:t>Fiscella</a:t>
            </a:r>
            <a:r>
              <a:rPr lang="en-US" sz="1900" dirty="0"/>
              <a:t> </a:t>
            </a:r>
            <a:r>
              <a:rPr lang="en-US" sz="1900" dirty="0" smtClean="0"/>
              <a:t>et al., 2009)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Framingham risk factors (1%)</a:t>
            </a:r>
          </a:p>
        </p:txBody>
      </p:sp>
      <p:sp>
        <p:nvSpPr>
          <p:cNvPr id="35" name="Oval 34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257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Missing values at </a:t>
            </a:r>
            <a:r>
              <a:rPr lang="en-US" dirty="0" smtClean="0"/>
              <a:t>all exams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99682" y="1459081"/>
            <a:ext cx="7498080" cy="1117095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Higher rates of item nonresponse than observed at baseline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516123"/>
              </p:ext>
            </p:extLst>
          </p:nvPr>
        </p:nvGraphicFramePr>
        <p:xfrm>
          <a:off x="2670969" y="3276744"/>
          <a:ext cx="4954202" cy="2571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0803"/>
                <a:gridCol w="2328470"/>
                <a:gridCol w="1454929"/>
              </a:tblGrid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Exam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Missing / Total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 / 6,814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0.32%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44 / 6,233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0.71%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2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42 / 5,947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0.71%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2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66 / 5,818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1.13%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65 / 4,716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1.38%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cxnSp>
        <p:nvCxnSpPr>
          <p:cNvPr id="16" name="Straight Connector 15"/>
          <p:cNvCxnSpPr/>
          <p:nvPr/>
        </p:nvCxnSpPr>
        <p:spPr>
          <a:xfrm>
            <a:off x="2670969" y="3704215"/>
            <a:ext cx="4954202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670969" y="3300966"/>
            <a:ext cx="4954202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2498148" y="2667289"/>
            <a:ext cx="5299844" cy="80192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2400" dirty="0" smtClean="0"/>
              <a:t>Table 1. Missing Smoking Status by Exam</a:t>
            </a:r>
            <a:endParaRPr lang="en-US" sz="2400" dirty="0"/>
          </a:p>
        </p:txBody>
      </p:sp>
      <p:sp>
        <p:nvSpPr>
          <p:cNvPr id="43" name="Oval 42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Table 1</a:t>
            </a:r>
            <a:endParaRPr lang="en-US" sz="9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581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values at all 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355147"/>
            <a:ext cx="7498080" cy="5502853"/>
          </a:xfrm>
        </p:spPr>
        <p:txBody>
          <a:bodyPr>
            <a:normAutofit/>
          </a:bodyPr>
          <a:lstStyle/>
          <a:p>
            <a:r>
              <a:rPr lang="en-US" dirty="0" smtClean="0"/>
              <a:t>Item nonresponse is known to</a:t>
            </a:r>
          </a:p>
          <a:p>
            <a:pPr lvl="1">
              <a:spcBef>
                <a:spcPts val="600"/>
              </a:spcBef>
            </a:pPr>
            <a:r>
              <a:rPr lang="en-US" sz="3200" dirty="0" smtClean="0"/>
              <a:t>Predict study dropout (attrition)</a:t>
            </a:r>
          </a:p>
          <a:p>
            <a:pPr lvl="2">
              <a:spcBef>
                <a:spcPts val="600"/>
              </a:spcBef>
            </a:pPr>
            <a:r>
              <a:rPr lang="en-US" sz="2800" dirty="0" smtClean="0"/>
              <a:t>Strong predictor of participation in next exam</a:t>
            </a:r>
          </a:p>
          <a:p>
            <a:pPr lvl="2">
              <a:spcBef>
                <a:spcPts val="600"/>
              </a:spcBef>
            </a:pPr>
            <a:r>
              <a:rPr lang="en-US" sz="2800" dirty="0" smtClean="0"/>
              <a:t>Strong predictor of presence at exam 5</a:t>
            </a:r>
          </a:p>
          <a:p>
            <a:pPr lvl="1">
              <a:spcBef>
                <a:spcPts val="600"/>
              </a:spcBef>
            </a:pPr>
            <a:r>
              <a:rPr lang="en-US" sz="3200" dirty="0" smtClean="0"/>
              <a:t>Be correlated within respondents</a:t>
            </a:r>
          </a:p>
          <a:p>
            <a:pPr lvl="2">
              <a:spcBef>
                <a:spcPts val="600"/>
              </a:spcBef>
            </a:pPr>
            <a:r>
              <a:rPr lang="en-US" sz="2800" dirty="0" smtClean="0"/>
              <a:t>Overall rate from one exam to the next</a:t>
            </a:r>
          </a:p>
          <a:p>
            <a:pPr lvl="2">
              <a:spcBef>
                <a:spcPts val="600"/>
              </a:spcBef>
            </a:pPr>
            <a:r>
              <a:rPr lang="en-US" sz="2800" dirty="0" smtClean="0"/>
              <a:t>Repeated measures</a:t>
            </a:r>
          </a:p>
          <a:p>
            <a:r>
              <a:rPr lang="en-US" dirty="0" smtClean="0"/>
              <a:t>Item nonresponse was still minimal at follow-up exams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89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values at all 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401" y="1470362"/>
            <a:ext cx="7645287" cy="532517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3600" dirty="0" smtClean="0"/>
              <a:t>Majority of missing data in MESA are due to unit nonresponse</a:t>
            </a:r>
          </a:p>
          <a:p>
            <a:pPr>
              <a:spcBef>
                <a:spcPts val="1200"/>
              </a:spcBef>
            </a:pPr>
            <a:r>
              <a:rPr lang="en-US" sz="3600" dirty="0" smtClean="0"/>
              <a:t>Respondents </a:t>
            </a:r>
            <a:r>
              <a:rPr lang="en-US" sz="3600" dirty="0"/>
              <a:t>who do not participate in each exam are inevitable</a:t>
            </a:r>
          </a:p>
          <a:p>
            <a:pPr>
              <a:spcBef>
                <a:spcPts val="1200"/>
              </a:spcBef>
            </a:pPr>
            <a:r>
              <a:rPr lang="en-US" sz="3600" dirty="0" smtClean="0"/>
              <a:t>Attrition</a:t>
            </a:r>
            <a:endParaRPr lang="en-US" sz="3600" dirty="0"/>
          </a:p>
          <a:p>
            <a:pPr lvl="1">
              <a:spcBef>
                <a:spcPts val="1200"/>
              </a:spcBef>
            </a:pPr>
            <a:r>
              <a:rPr lang="en-US" sz="3200" dirty="0"/>
              <a:t>Death</a:t>
            </a:r>
          </a:p>
          <a:p>
            <a:pPr lvl="1">
              <a:spcBef>
                <a:spcPts val="1200"/>
              </a:spcBef>
            </a:pPr>
            <a:r>
              <a:rPr lang="en-US" sz="3200" dirty="0"/>
              <a:t>Noncontact</a:t>
            </a:r>
          </a:p>
          <a:p>
            <a:pPr lvl="1">
              <a:spcBef>
                <a:spcPts val="1200"/>
              </a:spcBef>
            </a:pPr>
            <a:r>
              <a:rPr lang="en-US" sz="3200" dirty="0"/>
              <a:t>Refusal or study dropout</a:t>
            </a:r>
          </a:p>
          <a:p>
            <a:pPr marL="82296" indent="0">
              <a:spcBef>
                <a:spcPts val="0"/>
              </a:spcBef>
              <a:buNone/>
            </a:pPr>
            <a:endParaRPr lang="en-US" dirty="0" smtClean="0"/>
          </a:p>
        </p:txBody>
      </p:sp>
      <p:sp>
        <p:nvSpPr>
          <p:cNvPr id="35" name="Oval 34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Figure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171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35608" y="87794"/>
            <a:ext cx="7498080" cy="11430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Figure 1. MESA Participation by Exam</a:t>
            </a:r>
            <a:endParaRPr lang="en-US" sz="38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873" y="1239934"/>
            <a:ext cx="7146224" cy="5229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Oval 35"/>
          <p:cNvSpPr/>
          <p:nvPr/>
        </p:nvSpPr>
        <p:spPr>
          <a:xfrm>
            <a:off x="126964" y="239159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26964" y="264013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126964" y="288866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126964" y="313720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126964" y="338573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126964" y="363427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126964" y="388280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126964" y="413134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126964" y="4379875"/>
            <a:ext cx="76200" cy="76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26964" y="462841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126964" y="487694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26964" y="512548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126964" y="537401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26964" y="562255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126964" y="587108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26964" y="611962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26964" y="6368155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126964" y="6616690"/>
            <a:ext cx="76200" cy="76200"/>
          </a:xfrm>
          <a:prstGeom prst="ellipse">
            <a:avLst/>
          </a:prstGeom>
          <a:noFill/>
          <a:ln w="190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93868" y="2314279"/>
            <a:ext cx="748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Title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3868" y="2555436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Introduction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93868" y="355695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1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3164" y="455109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2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3164" y="629083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References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93868" y="430255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Figure 1</a:t>
            </a:r>
            <a:endParaRPr lang="en-US" sz="9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03164" y="504816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3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93868" y="5296699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Table 4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80242" y="604230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Summary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3164" y="653937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End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3164" y="5770295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Analysis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03163" y="5540271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What to do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93867" y="3059884"/>
            <a:ext cx="8641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2">
                    <a:lumMod val="75000"/>
                  </a:schemeClr>
                </a:solidFill>
              </a:rPr>
              <a:t>Quote</a:t>
            </a:r>
            <a:endParaRPr lang="en-US" sz="9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27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2126</TotalTime>
  <Words>1757</Words>
  <Application>Microsoft Office PowerPoint</Application>
  <PresentationFormat>On-screen Show (4:3)</PresentationFormat>
  <Paragraphs>475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Solstice</vt:lpstr>
      <vt:lpstr>Analyzing MESA data in the presence of missing values</vt:lpstr>
      <vt:lpstr>Current discussion</vt:lpstr>
      <vt:lpstr>Why do missing data matter?</vt:lpstr>
      <vt:lpstr>PowerPoint Presentation</vt:lpstr>
      <vt:lpstr>Missing values at baseline exam</vt:lpstr>
      <vt:lpstr>Missing values at all exams</vt:lpstr>
      <vt:lpstr>Missing values at all exams</vt:lpstr>
      <vt:lpstr>Missing values at all exams</vt:lpstr>
      <vt:lpstr>Figure 1. MESA Participation by Exam</vt:lpstr>
      <vt:lpstr>Table 2.  Attrition at Exam 5 by Income </vt:lpstr>
      <vt:lpstr>Table 2.  Attrition at Exam 5 by Income </vt:lpstr>
      <vt:lpstr>Attrition in MESA</vt:lpstr>
      <vt:lpstr>Example of Attrition Trouble</vt:lpstr>
      <vt:lpstr>Example of Attrition Trouble</vt:lpstr>
      <vt:lpstr>What to do</vt:lpstr>
      <vt:lpstr>Analyzing missing data</vt:lpstr>
      <vt:lpstr>Summary</vt:lpstr>
      <vt:lpstr>References</vt:lpstr>
      <vt:lpstr>Thank-you!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for Handling Missing Secondary Respondent Data</dc:title>
  <dc:creator>Rebekah Young</dc:creator>
  <cp:lastModifiedBy>Rebekah Young</cp:lastModifiedBy>
  <cp:revision>139</cp:revision>
  <dcterms:created xsi:type="dcterms:W3CDTF">2013-02-12T21:21:54Z</dcterms:created>
  <dcterms:modified xsi:type="dcterms:W3CDTF">2013-04-25T00:23:56Z</dcterms:modified>
</cp:coreProperties>
</file>